
<file path=[Content_Types].xml><?xml version="1.0" encoding="utf-8"?>
<Types xmlns="http://schemas.openxmlformats.org/package/2006/content-types">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oter3.xml" ContentType="application/vnd.openxmlformats-officedocument.wordprocessingml.footer+xml"/>
  <Override PartName="/word/header3.xml" ContentType="application/vnd.openxmlformats-officedocument.wordprocessingml.header+xml"/>
  <Override PartName="/word/header4.xml" ContentType="application/vnd.openxmlformats-officedocument.wordprocessingml.header+xml"/>
  <Override PartName="/word/footer4.xml" ContentType="application/vnd.openxmlformats-officedocument.wordprocessingml.footer+xml"/>
  <Override PartName="/word/footer5.xml" ContentType="application/vnd.openxmlformats-officedocument.wordprocessingml.footer+xml"/>
  <Override PartName="/word/footer6.xml" ContentType="application/vnd.openxmlformats-officedocument.wordprocessingml.footer+xml"/>
  <Override PartName="/word/header5.xml" ContentType="application/vnd.openxmlformats-officedocument.wordprocessingml.header+xml"/>
  <Override PartName="/word/header6.xml" ContentType="application/vnd.openxmlformats-officedocument.wordprocessingml.header+xml"/>
  <Override PartName="/word/footer7.xml" ContentType="application/vnd.openxmlformats-officedocument.wordprocessingml.footer+xml"/>
  <Override PartName="/word/footer8.xml" ContentType="application/vnd.openxmlformats-officedocument.wordprocessingml.footer+xml"/>
  <Override PartName="/word/footer9.xml" ContentType="application/vnd.openxmlformats-officedocument.wordprocessingml.footer+xml"/>
  <Override PartName="/word/header7.xml" ContentType="application/vnd.openxmlformats-officedocument.wordprocessingml.header+xml"/>
  <Override PartName="/word/header8.xml" ContentType="application/vnd.openxmlformats-officedocument.wordprocessingml.header+xml"/>
  <Override PartName="/word/footer10.xml" ContentType="application/vnd.openxmlformats-officedocument.wordprocessingml.footer+xml"/>
  <Override PartName="/word/footer11.xml" ContentType="application/vnd.openxmlformats-officedocument.wordprocessingml.footer+xml"/>
  <Override PartName="/word/header9.xml" ContentType="application/vnd.openxmlformats-officedocument.wordprocessingml.header+xml"/>
  <Override PartName="/word/footer12.xml" ContentType="application/vnd.openxmlformats-officedocument.wordprocessingml.footer+xml"/>
  <Override PartName="/word/header10.xml" ContentType="application/vnd.openxmlformats-officedocument.wordprocessingml.header+xml"/>
  <Override PartName="/word/header11.xml" ContentType="application/vnd.openxmlformats-officedocument.wordprocessingml.header+xml"/>
  <Override PartName="/word/footer13.xml" ContentType="application/vnd.openxmlformats-officedocument.wordprocessingml.footer+xml"/>
  <Override PartName="/word/footer14.xml" ContentType="application/vnd.openxmlformats-officedocument.wordprocessingml.footer+xml"/>
  <Override PartName="/word/header12.xml" ContentType="application/vnd.openxmlformats-officedocument.wordprocessingml.header+xml"/>
  <Override PartName="/word/footer15.xml" ContentType="application/vnd.openxmlformats-officedocument.wordprocessingml.footer+xml"/>
  <Override PartName="/word/header13.xml" ContentType="application/vnd.openxmlformats-officedocument.wordprocessingml.header+xml"/>
  <Override PartName="/word/header14.xml" ContentType="application/vnd.openxmlformats-officedocument.wordprocessingml.header+xml"/>
  <Override PartName="/word/footer16.xml" ContentType="application/vnd.openxmlformats-officedocument.wordprocessingml.footer+xml"/>
  <Override PartName="/word/footer17.xml" ContentType="application/vnd.openxmlformats-officedocument.wordprocessingml.footer+xml"/>
  <Override PartName="/word/footer18.xml" ContentType="application/vnd.openxmlformats-officedocument.wordprocessingml.footer+xml"/>
  <Override PartName="/word/header15.xml" ContentType="application/vnd.openxmlformats-officedocument.wordprocessingml.header+xml"/>
  <Override PartName="/word/header16.xml" ContentType="application/vnd.openxmlformats-officedocument.wordprocessingml.header+xml"/>
  <Override PartName="/word/footer19.xml" ContentType="application/vnd.openxmlformats-officedocument.wordprocessingml.footer+xml"/>
  <Override PartName="/word/footer20.xml" ContentType="application/vnd.openxmlformats-officedocument.wordprocessingml.footer+xml"/>
  <Override PartName="/word/footer21.xml" ContentType="application/vnd.openxmlformats-officedocument.wordprocessingml.footer+xml"/>
  <Override PartName="/word/header17.xml" ContentType="application/vnd.openxmlformats-officedocument.wordprocessingml.header+xml"/>
  <Override PartName="/word/header18.xml" ContentType="application/vnd.openxmlformats-officedocument.wordprocessingml.header+xml"/>
  <Override PartName="/word/footer22.xml" ContentType="application/vnd.openxmlformats-officedocument.wordprocessingml.footer+xml"/>
  <Override PartName="/word/footer23.xml" ContentType="application/vnd.openxmlformats-officedocument.wordprocessingml.footer+xml"/>
  <Override PartName="/word/footer24.xml" ContentType="application/vnd.openxmlformats-officedocument.wordprocessingml.footer+xml"/>
  <Override PartName="/word/header19.xml" ContentType="application/vnd.openxmlformats-officedocument.wordprocessingml.header+xml"/>
  <Override PartName="/word/header20.xml" ContentType="application/vnd.openxmlformats-officedocument.wordprocessingml.header+xml"/>
  <Override PartName="/word/footer25.xml" ContentType="application/vnd.openxmlformats-officedocument.wordprocessingml.footer+xml"/>
  <Override PartName="/word/footer26.xml" ContentType="application/vnd.openxmlformats-officedocument.wordprocessingml.footer+xml"/>
  <Override PartName="/word/footer27.xml" ContentType="application/vnd.openxmlformats-officedocument.wordprocessingml.footer+xml"/>
  <Override PartName="/word/header21.xml" ContentType="application/vnd.openxmlformats-officedocument.wordprocessingml.header+xml"/>
  <Override PartName="/word/header22.xml" ContentType="application/vnd.openxmlformats-officedocument.wordprocessingml.header+xml"/>
  <Override PartName="/word/footer28.xml" ContentType="application/vnd.openxmlformats-officedocument.wordprocessingml.footer+xml"/>
  <Override PartName="/word/footer29.xml" ContentType="application/vnd.openxmlformats-officedocument.wordprocessingml.footer+xml"/>
  <Override PartName="/word/footer30.xml" ContentType="application/vnd.openxmlformats-officedocument.wordprocessingml.footer+xml"/>
  <Override PartName="/word/header23.xml" ContentType="application/vnd.openxmlformats-officedocument.wordprocessingml.header+xml"/>
  <Override PartName="/word/header24.xml" ContentType="application/vnd.openxmlformats-officedocument.wordprocessingml.header+xml"/>
  <Override PartName="/word/footer31.xml" ContentType="application/vnd.openxmlformats-officedocument.wordprocessingml.footer+xml"/>
  <Override PartName="/word/footer32.xml" ContentType="application/vnd.openxmlformats-officedocument.wordprocessingml.footer+xml"/>
  <Override PartName="/word/footer33.xml" ContentType="application/vnd.openxmlformats-officedocument.wordprocessingml.footer+xml"/>
  <Override PartName="/word/header25.xml" ContentType="application/vnd.openxmlformats-officedocument.wordprocessingml.header+xml"/>
  <Override PartName="/word/header26.xml" ContentType="application/vnd.openxmlformats-officedocument.wordprocessingml.header+xml"/>
  <Override PartName="/word/footer34.xml" ContentType="application/vnd.openxmlformats-officedocument.wordprocessingml.footer+xml"/>
  <Override PartName="/word/footer35.xml" ContentType="application/vnd.openxmlformats-officedocument.wordprocessingml.footer+xml"/>
  <Override PartName="/word/footer36.xml" ContentType="application/vnd.openxmlformats-officedocument.wordprocessingml.footer+xml"/>
  <Override PartName="/word/header27.xml" ContentType="application/vnd.openxmlformats-officedocument.wordprocessingml.header+xml"/>
  <Override PartName="/word/header28.xml" ContentType="application/vnd.openxmlformats-officedocument.wordprocessingml.header+xml"/>
  <Override PartName="/word/footer37.xml" ContentType="application/vnd.openxmlformats-officedocument.wordprocessingml.footer+xml"/>
  <Override PartName="/word/footer38.xml" ContentType="application/vnd.openxmlformats-officedocument.wordprocessingml.footer+xml"/>
  <Override PartName="/word/footer39.xml" ContentType="application/vnd.openxmlformats-officedocument.wordprocessingml.footer+xml"/>
  <Override PartName="/word/header29.xml" ContentType="application/vnd.openxmlformats-officedocument.wordprocessingml.header+xml"/>
  <Override PartName="/word/header30.xml" ContentType="application/vnd.openxmlformats-officedocument.wordprocessingml.header+xml"/>
  <Override PartName="/word/footer40.xml" ContentType="application/vnd.openxmlformats-officedocument.wordprocessingml.footer+xml"/>
  <Override PartName="/word/footer41.xml" ContentType="application/vnd.openxmlformats-officedocument.wordprocessingml.footer+xml"/>
  <Override PartName="/word/footer42.xml" ContentType="application/vnd.openxmlformats-officedocument.wordprocessingml.footer+xml"/>
  <Override PartName="/word/header31.xml" ContentType="application/vnd.openxmlformats-officedocument.wordprocessingml.header+xml"/>
  <Override PartName="/word/header32.xml" ContentType="application/vnd.openxmlformats-officedocument.wordprocessingml.header+xml"/>
  <Override PartName="/word/footer43.xml" ContentType="application/vnd.openxmlformats-officedocument.wordprocessingml.footer+xml"/>
  <Override PartName="/word/footer44.xml" ContentType="application/vnd.openxmlformats-officedocument.wordprocessingml.footer+xml"/>
  <Override PartName="/word/footer45.xml" ContentType="application/vnd.openxmlformats-officedocument.wordprocessingml.footer+xml"/>
  <Override PartName="/word/header33.xml" ContentType="application/vnd.openxmlformats-officedocument.wordprocessingml.header+xml"/>
  <Override PartName="/word/header34.xml" ContentType="application/vnd.openxmlformats-officedocument.wordprocessingml.header+xml"/>
  <Override PartName="/word/footer46.xml" ContentType="application/vnd.openxmlformats-officedocument.wordprocessingml.footer+xml"/>
  <Override PartName="/word/footer47.xml" ContentType="application/vnd.openxmlformats-officedocument.wordprocessingml.footer+xml"/>
  <Override PartName="/word/footer48.xml" ContentType="application/vnd.openxmlformats-officedocument.wordprocessingml.footer+xml"/>
  <Override PartName="/word/header35.xml" ContentType="application/vnd.openxmlformats-officedocument.wordprocessingml.header+xml"/>
  <Override PartName="/word/header36.xml" ContentType="application/vnd.openxmlformats-officedocument.wordprocessingml.header+xml"/>
  <Override PartName="/word/footer49.xml" ContentType="application/vnd.openxmlformats-officedocument.wordprocessingml.footer+xml"/>
  <Override PartName="/word/footer50.xml" ContentType="application/vnd.openxmlformats-officedocument.wordprocessingml.footer+xml"/>
  <Override PartName="/word/footer51.xml" ContentType="application/vnd.openxmlformats-officedocument.wordprocessingml.footer+xml"/>
  <Override PartName="/word/header37.xml" ContentType="application/vnd.openxmlformats-officedocument.wordprocessingml.header+xml"/>
  <Override PartName="/word/header38.xml" ContentType="application/vnd.openxmlformats-officedocument.wordprocessingml.header+xml"/>
  <Override PartName="/word/footer52.xml" ContentType="application/vnd.openxmlformats-officedocument.wordprocessingml.footer+xml"/>
  <Override PartName="/word/footer53.xml" ContentType="application/vnd.openxmlformats-officedocument.wordprocessingml.footer+xml"/>
  <Override PartName="/word/footer54.xml" ContentType="application/vnd.openxmlformats-officedocument.wordprocessingml.footer+xml"/>
  <Override PartName="/word/header39.xml" ContentType="application/vnd.openxmlformats-officedocument.wordprocessingml.header+xml"/>
  <Override PartName="/word/header40.xml" ContentType="application/vnd.openxmlformats-officedocument.wordprocessingml.header+xml"/>
  <Override PartName="/word/footer55.xml" ContentType="application/vnd.openxmlformats-officedocument.wordprocessingml.footer+xml"/>
  <Override PartName="/word/footer56.xml" ContentType="application/vnd.openxmlformats-officedocument.wordprocessingml.footer+xml"/>
  <Override PartName="/word/footer57.xml" ContentType="application/vnd.openxmlformats-officedocument.wordprocessingml.footer+xml"/>
  <Override PartName="/word/header41.xml" ContentType="application/vnd.openxmlformats-officedocument.wordprocessingml.header+xml"/>
  <Override PartName="/word/header42.xml" ContentType="application/vnd.openxmlformats-officedocument.wordprocessingml.header+xml"/>
  <Override PartName="/word/footer58.xml" ContentType="application/vnd.openxmlformats-officedocument.wordprocessingml.footer+xml"/>
  <Override PartName="/word/footer59.xml" ContentType="application/vnd.openxmlformats-officedocument.wordprocessingml.footer+xml"/>
  <Override PartName="/word/footer60.xml" ContentType="application/vnd.openxmlformats-officedocument.wordprocessingml.footer+xml"/>
  <Override PartName="/word/header43.xml" ContentType="application/vnd.openxmlformats-officedocument.wordprocessingml.header+xml"/>
  <Override PartName="/word/header44.xml" ContentType="application/vnd.openxmlformats-officedocument.wordprocessingml.header+xml"/>
  <Override PartName="/word/footer61.xml" ContentType="application/vnd.openxmlformats-officedocument.wordprocessingml.footer+xml"/>
  <Override PartName="/word/footer62.xml" ContentType="application/vnd.openxmlformats-officedocument.wordprocessingml.footer+xml"/>
  <Override PartName="/word/footer63.xml" ContentType="application/vnd.openxmlformats-officedocument.wordprocessingml.footer+xml"/>
  <Override PartName="/word/charts/chart1.xml" ContentType="application/vnd.openxmlformats-officedocument.drawingml.chart+xml"/>
  <Override PartName="/word/theme/themeOverride1.xml" ContentType="application/vnd.openxmlformats-officedocument.themeOverride+xml"/>
  <Override PartName="/word/charts/chart2.xml" ContentType="application/vnd.openxmlformats-officedocument.drawingml.chart+xml"/>
  <Override PartName="/word/theme/themeOverride2.xml" ContentType="application/vnd.openxmlformats-officedocument.themeOverride+xml"/>
  <Override PartName="/word/header45.xml" ContentType="application/vnd.openxmlformats-officedocument.wordprocessingml.header+xml"/>
  <Override PartName="/word/header46.xml" ContentType="application/vnd.openxmlformats-officedocument.wordprocessingml.header+xml"/>
  <Override PartName="/word/footer64.xml" ContentType="application/vnd.openxmlformats-officedocument.wordprocessingml.footer+xml"/>
  <Override PartName="/word/footer65.xml" ContentType="application/vnd.openxmlformats-officedocument.wordprocessingml.footer+xml"/>
  <Override PartName="/word/footer66.xml" ContentType="application/vnd.openxmlformats-officedocument.wordprocessingml.footer+xml"/>
  <Override PartName="/word/charts/chart3.xml" ContentType="application/vnd.openxmlformats-officedocument.drawingml.chart+xml"/>
  <Override PartName="/word/theme/themeOverride3.xml" ContentType="application/vnd.openxmlformats-officedocument.themeOverride+xml"/>
  <Override PartName="/word/charts/chart4.xml" ContentType="application/vnd.openxmlformats-officedocument.drawingml.chart+xml"/>
  <Override PartName="/word/theme/themeOverride4.xml" ContentType="application/vnd.openxmlformats-officedocument.themeOverride+xml"/>
  <Override PartName="/word/charts/chart5.xml" ContentType="application/vnd.openxmlformats-officedocument.drawingml.chart+xml"/>
  <Override PartName="/word/theme/themeOverride5.xml" ContentType="application/vnd.openxmlformats-officedocument.themeOverride+xml"/>
  <Override PartName="/word/header47.xml" ContentType="application/vnd.openxmlformats-officedocument.wordprocessingml.header+xml"/>
  <Override PartName="/word/header48.xml" ContentType="application/vnd.openxmlformats-officedocument.wordprocessingml.header+xml"/>
  <Override PartName="/word/footer67.xml" ContentType="application/vnd.openxmlformats-officedocument.wordprocessingml.footer+xml"/>
  <Override PartName="/word/footer68.xml" ContentType="application/vnd.openxmlformats-officedocument.wordprocessingml.footer+xml"/>
  <Override PartName="/word/header49.xml" ContentType="application/vnd.openxmlformats-officedocument.wordprocessingml.header+xml"/>
  <Override PartName="/word/footer69.xml" ContentType="application/vnd.openxmlformats-officedocument.wordprocessingml.footer+xml"/>
  <Override PartName="/word/header50.xml" ContentType="application/vnd.openxmlformats-officedocument.wordprocessingml.header+xml"/>
  <Override PartName="/word/header51.xml" ContentType="application/vnd.openxmlformats-officedocument.wordprocessingml.header+xml"/>
  <Override PartName="/word/footer70.xml" ContentType="application/vnd.openxmlformats-officedocument.wordprocessingml.footer+xml"/>
  <Override PartName="/word/footer71.xml" ContentType="application/vnd.openxmlformats-officedocument.wordprocessingml.footer+xml"/>
  <Override PartName="/word/header52.xml" ContentType="application/vnd.openxmlformats-officedocument.wordprocessingml.header+xml"/>
  <Override PartName="/word/footer72.xml" ContentType="application/vnd.openxmlformats-officedocument.wordprocessingml.footer+xml"/>
  <Override PartName="/word/charts/chart6.xml" ContentType="application/vnd.openxmlformats-officedocument.drawingml.chart+xml"/>
  <Override PartName="/word/drawings/drawing1.xml" ContentType="application/vnd.openxmlformats-officedocument.drawingml.chartshapes+xml"/>
  <Override PartName="/word/charts/chart7.xml" ContentType="application/vnd.openxmlformats-officedocument.drawingml.chart+xml"/>
  <Override PartName="/word/charts/chart8.xml" ContentType="application/vnd.openxmlformats-officedocument.drawingml.chart+xml"/>
  <Override PartName="/word/header53.xml" ContentType="application/vnd.openxmlformats-officedocument.wordprocessingml.header+xml"/>
  <Override PartName="/word/header54.xml" ContentType="application/vnd.openxmlformats-officedocument.wordprocessingml.header+xml"/>
  <Override PartName="/word/footer73.xml" ContentType="application/vnd.openxmlformats-officedocument.wordprocessingml.footer+xml"/>
  <Override PartName="/word/footer74.xml" ContentType="application/vnd.openxmlformats-officedocument.wordprocessingml.footer+xml"/>
  <Override PartName="/word/header55.xml" ContentType="application/vnd.openxmlformats-officedocument.wordprocessingml.header+xml"/>
  <Override PartName="/word/footer75.xml" ContentType="application/vnd.openxmlformats-officedocument.wordprocessingml.footer+xml"/>
  <Override PartName="/word/header56.xml" ContentType="application/vnd.openxmlformats-officedocument.wordprocessingml.header+xml"/>
  <Override PartName="/word/header57.xml" ContentType="application/vnd.openxmlformats-officedocument.wordprocessingml.header+xml"/>
  <Override PartName="/word/footer76.xml" ContentType="application/vnd.openxmlformats-officedocument.wordprocessingml.footer+xml"/>
  <Override PartName="/word/footer77.xml" ContentType="application/vnd.openxmlformats-officedocument.wordprocessingml.footer+xml"/>
  <Override PartName="/word/header58.xml" ContentType="application/vnd.openxmlformats-officedocument.wordprocessingml.header+xml"/>
  <Override PartName="/word/footer78.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body>
    <w:p w14:paraId="40BE4EAF" w14:textId="1AEA9BE7" w:rsidR="00BD07BF" w:rsidRDefault="00BD07BF" w:rsidP="00233195">
      <w:pPr>
        <w:pStyle w:val="Rubrik"/>
      </w:pPr>
      <w:bookmarkStart w:id="0" w:name="_Toc11573809"/>
      <w:bookmarkStart w:id="1" w:name="_GoBack"/>
      <w:bookmarkEnd w:id="1"/>
      <w:r>
        <w:t xml:space="preserve">Regeringens </w:t>
      </w:r>
      <w:r w:rsidRPr="00B2552D">
        <w:t>skrivelse</w:t>
      </w:r>
      <w:r>
        <w:t xml:space="preserve"> </w:t>
      </w:r>
      <w:sdt>
        <w:sdtPr>
          <w:alias w:val="Nummer"/>
          <w:tag w:val="Nummer"/>
          <w:id w:val="-1243492226"/>
          <w:lock w:val="sdtContentLocked"/>
          <w:dataBinding w:prefixMappings="xmlns:ns0='http://rkdhs/mallar/budget/Års/Års.xsd'" w:xpath="/ns0:dokumentvärden[1]/ns0:dokumentnummer[1]" w:storeItemID="{E4A92E87-CD46-4139-BA79-F73ACCF787C5}"/>
          <w:text/>
        </w:sdtPr>
        <w:sdtEndPr/>
        <w:sdtContent>
          <w:r w:rsidR="00AD3654">
            <w:t>2019/20:101</w:t>
          </w:r>
        </w:sdtContent>
      </w:sdt>
    </w:p>
    <w:p w14:paraId="5FDD68AA" w14:textId="58313885" w:rsidR="00BD07BF" w:rsidRDefault="00BD07BF" w:rsidP="00233195">
      <w:pPr>
        <w:pStyle w:val="Rubrik3utannumrering"/>
      </w:pPr>
      <w:r>
        <w:t xml:space="preserve">Årsredovisning för staten </w:t>
      </w:r>
      <w:sdt>
        <w:sdtPr>
          <w:alias w:val="Årtal"/>
          <w:tag w:val="Årtal"/>
          <w:id w:val="-1137562715"/>
          <w:lock w:val="sdtContentLocked"/>
          <w:dataBinding w:prefixMappings="xmlns:ns0='http://rkdhs/mallar/budget/Års/Års.xsd'" w:xpath="/ns0:dokumentvärden[1]/ns0:årtal[1]" w:storeItemID="{E4A92E87-CD46-4139-BA79-F73ACCF787C5}"/>
          <w:text/>
        </w:sdtPr>
        <w:sdtEndPr/>
        <w:sdtContent>
          <w:r w:rsidR="00AD3654">
            <w:t>2019</w:t>
          </w:r>
        </w:sdtContent>
      </w:sdt>
    </w:p>
    <w:p w14:paraId="4C051A79" w14:textId="77777777" w:rsidR="00BD07BF" w:rsidRDefault="00BD07BF" w:rsidP="00233195">
      <w:pPr>
        <w:pStyle w:val="Brdtext"/>
      </w:pPr>
      <w:r>
        <w:t>Regeringen överlämnar denna skrivelse till riksdagen.</w:t>
      </w:r>
    </w:p>
    <w:p w14:paraId="7AD57031" w14:textId="14DD1FDD" w:rsidR="00BD07BF" w:rsidRDefault="00BD07BF" w:rsidP="00233195">
      <w:pPr>
        <w:pStyle w:val="Brdtext"/>
      </w:pPr>
      <w:r>
        <w:t xml:space="preserve">Stockholm </w:t>
      </w:r>
      <w:sdt>
        <w:sdtPr>
          <w:alias w:val="Datum"/>
          <w:tag w:val="Datum"/>
          <w:id w:val="-1036419575"/>
          <w:date w:fullDate="2020-04-09T00:00:00Z">
            <w:dateFormat w:val="'den' d MMMM yyyy"/>
            <w:lid w:val="sv-SE"/>
            <w:storeMappedDataAs w:val="dateTime"/>
            <w:calendar w:val="gregorian"/>
          </w:date>
        </w:sdtPr>
        <w:sdtEndPr/>
        <w:sdtContent>
          <w:r>
            <w:t xml:space="preserve">den </w:t>
          </w:r>
          <w:r w:rsidR="00D1326C">
            <w:t>9</w:t>
          </w:r>
          <w:r>
            <w:t xml:space="preserve"> april 2020</w:t>
          </w:r>
        </w:sdtContent>
      </w:sdt>
    </w:p>
    <w:p w14:paraId="693DF8A4" w14:textId="77777777" w:rsidR="00BD07BF" w:rsidRDefault="00BD07BF" w:rsidP="00233195">
      <w:pPr>
        <w:pStyle w:val="Brdtext"/>
      </w:pPr>
    </w:p>
    <w:p w14:paraId="09789AB3" w14:textId="77777777" w:rsidR="00BD07BF" w:rsidRDefault="00BD07BF" w:rsidP="00233195">
      <w:pPr>
        <w:pStyle w:val="Brdtext"/>
      </w:pPr>
    </w:p>
    <w:p w14:paraId="72D386D0" w14:textId="77777777" w:rsidR="00BD07BF" w:rsidRDefault="00BD07BF" w:rsidP="00233195">
      <w:pPr>
        <w:pStyle w:val="Brdtext"/>
      </w:pPr>
      <w:r>
        <w:t>Stefan Löfven</w:t>
      </w:r>
    </w:p>
    <w:p w14:paraId="37E7C5D6" w14:textId="77777777" w:rsidR="00BD07BF" w:rsidRDefault="00BD07BF" w:rsidP="00233195">
      <w:pPr>
        <w:pStyle w:val="Brdtext"/>
      </w:pPr>
    </w:p>
    <w:p w14:paraId="519D685A" w14:textId="4AA0564A" w:rsidR="00BD07BF" w:rsidRDefault="00BD07BF" w:rsidP="00233195">
      <w:pPr>
        <w:pStyle w:val="Brdtext"/>
        <w:tabs>
          <w:tab w:val="left" w:pos="3402"/>
        </w:tabs>
      </w:pPr>
      <w:r>
        <w:tab/>
      </w:r>
      <w:r w:rsidR="003064D3">
        <w:t>Per Bolund</w:t>
      </w:r>
      <w:r>
        <w:br/>
      </w:r>
      <w:r>
        <w:tab/>
        <w:t>(</w:t>
      </w:r>
      <w:sdt>
        <w:sdtPr>
          <w:id w:val="2136829666"/>
          <w:text/>
        </w:sdtPr>
        <w:sdtEndPr/>
        <w:sdtContent>
          <w:r>
            <w:t>Finansdepartementet</w:t>
          </w:r>
        </w:sdtContent>
      </w:sdt>
      <w:r>
        <w:t>)</w:t>
      </w:r>
    </w:p>
    <w:p w14:paraId="1EB914B9" w14:textId="77777777" w:rsidR="00BD07BF" w:rsidRDefault="00BD07BF" w:rsidP="00233195">
      <w:pPr>
        <w:pStyle w:val="Brdtext"/>
        <w:tabs>
          <w:tab w:val="left" w:pos="3402"/>
        </w:tabs>
      </w:pPr>
    </w:p>
    <w:p w14:paraId="3D5CB062" w14:textId="4D559DE4" w:rsidR="00BD07BF" w:rsidRPr="00C0674B" w:rsidRDefault="00BD07BF" w:rsidP="00233195">
      <w:pPr>
        <w:pStyle w:val="Rubrik3utannumrering"/>
      </w:pPr>
      <w:r>
        <w:t>Skrivelsens huvudsakliga innehåll</w:t>
      </w:r>
    </w:p>
    <w:p w14:paraId="27E77BC4" w14:textId="77777777" w:rsidR="00BD07BF" w:rsidRDefault="00BD07BF" w:rsidP="00233195">
      <w:pPr>
        <w:pStyle w:val="Brdtext"/>
      </w:pPr>
      <w:r w:rsidRPr="00774852">
        <w:t>I skrivelsen lämnar regeringen en redogörelse för det ekonomiska utfallet i staten</w:t>
      </w:r>
      <w:r>
        <w:t xml:space="preserve"> 2019. </w:t>
      </w:r>
      <w:r w:rsidRPr="00BD07BF">
        <w:t>Skrivelsen omfattar en uppföljning av de budgetpolitiska målen, utfallet på budgetens inkomsttitlar och anslag samt övriga finansiella befogenheter, resultaträkning, balansräkning och finansieringsanalys, utvecklingen av statsskulden, redovisning och riskanalys av statliga garantier och utlåning samt nationellt intygande och avgifter till och bidrag från EU. Vidare lämnas en sammanställning av Riksrevisionens granskningsrapporter från effektivitetsrevisionen under året och regeringens åtgärder med anledning av dessa. Slutligen redovisas vilka myndigheter som fått en modifierad revisionsberättelse från Riksrevisionen och skälen för detta.</w:t>
      </w:r>
    </w:p>
    <w:p w14:paraId="7683D1B6" w14:textId="77777777" w:rsidR="00BD07BF" w:rsidRDefault="00BD07BF" w:rsidP="00233195">
      <w:pPr>
        <w:pStyle w:val="Brdtext"/>
      </w:pPr>
      <w:r>
        <w:br w:type="page"/>
      </w:r>
    </w:p>
    <w:p w14:paraId="3A112635" w14:textId="77777777" w:rsidR="00BD07BF" w:rsidRDefault="00BD07BF" w:rsidP="00233195">
      <w:pPr>
        <w:pStyle w:val="Innehllsfrteckningsrubrik"/>
      </w:pPr>
      <w:bookmarkStart w:id="2" w:name="_Hlk13209533"/>
      <w:bookmarkEnd w:id="0"/>
      <w:r>
        <w:lastRenderedPageBreak/>
        <w:t>Innehållsförteckning</w:t>
      </w:r>
    </w:p>
    <w:p w14:paraId="4110265F" w14:textId="4A4F2F21" w:rsidR="00A7669F" w:rsidRDefault="00BD07BF">
      <w:pPr>
        <w:pStyle w:val="Innehll1"/>
        <w:rPr>
          <w:rFonts w:eastAsiaTheme="minorEastAsia"/>
          <w:noProof/>
          <w:lang w:eastAsia="sv-SE"/>
        </w:rPr>
      </w:pPr>
      <w:r>
        <w:fldChar w:fldCharType="begin"/>
      </w:r>
      <w:r>
        <w:instrText xml:space="preserve"> TOC </w:instrText>
      </w:r>
      <w:r w:rsidRPr="002B567F">
        <w:instrText xml:space="preserve">\h \z \t "Rubrik 1;1;Rubrik 2;2;Rubrik 3;3; </w:instrText>
      </w:r>
      <w:r>
        <w:instrText>Rubrik 1 utan numrering;1</w:instrText>
      </w:r>
      <w:r w:rsidRPr="002B567F">
        <w:instrText>"</w:instrText>
      </w:r>
      <w:r>
        <w:instrText xml:space="preserve"> </w:instrText>
      </w:r>
      <w:r>
        <w:fldChar w:fldCharType="separate"/>
      </w:r>
      <w:hyperlink w:anchor="_Toc37350594" w:history="1">
        <w:r w:rsidR="00A7669F" w:rsidRPr="007977D4">
          <w:rPr>
            <w:rStyle w:val="Hyperlnk"/>
            <w:noProof/>
          </w:rPr>
          <w:t>Sammanfattning</w:t>
        </w:r>
        <w:r w:rsidR="00A7669F">
          <w:rPr>
            <w:noProof/>
            <w:webHidden/>
          </w:rPr>
          <w:tab/>
        </w:r>
        <w:r w:rsidR="00A7669F">
          <w:rPr>
            <w:noProof/>
            <w:webHidden/>
          </w:rPr>
          <w:fldChar w:fldCharType="begin"/>
        </w:r>
        <w:r w:rsidR="00A7669F">
          <w:rPr>
            <w:noProof/>
            <w:webHidden/>
          </w:rPr>
          <w:instrText xml:space="preserve"> PAGEREF _Toc37350594 \h </w:instrText>
        </w:r>
        <w:r w:rsidR="00A7669F">
          <w:rPr>
            <w:noProof/>
            <w:webHidden/>
          </w:rPr>
        </w:r>
        <w:r w:rsidR="00A7669F">
          <w:rPr>
            <w:noProof/>
            <w:webHidden/>
          </w:rPr>
          <w:fldChar w:fldCharType="separate"/>
        </w:r>
        <w:r w:rsidR="00301022">
          <w:rPr>
            <w:noProof/>
            <w:webHidden/>
          </w:rPr>
          <w:t>5</w:t>
        </w:r>
        <w:r w:rsidR="00A7669F">
          <w:rPr>
            <w:noProof/>
            <w:webHidden/>
          </w:rPr>
          <w:fldChar w:fldCharType="end"/>
        </w:r>
      </w:hyperlink>
    </w:p>
    <w:p w14:paraId="239CDA16" w14:textId="7F790803" w:rsidR="00A7669F" w:rsidRDefault="00840EC1">
      <w:pPr>
        <w:pStyle w:val="Innehll1"/>
        <w:rPr>
          <w:rFonts w:eastAsiaTheme="minorEastAsia"/>
          <w:noProof/>
          <w:lang w:eastAsia="sv-SE"/>
        </w:rPr>
      </w:pPr>
      <w:hyperlink w:anchor="_Toc37350595" w:history="1">
        <w:r w:rsidR="00A7669F" w:rsidRPr="007977D4">
          <w:rPr>
            <w:rStyle w:val="Hyperlnk"/>
            <w:noProof/>
          </w:rPr>
          <w:t>Inledning</w:t>
        </w:r>
        <w:r w:rsidR="00A7669F">
          <w:rPr>
            <w:noProof/>
            <w:webHidden/>
          </w:rPr>
          <w:tab/>
        </w:r>
        <w:r w:rsidR="00A7669F">
          <w:rPr>
            <w:noProof/>
            <w:webHidden/>
          </w:rPr>
          <w:fldChar w:fldCharType="begin"/>
        </w:r>
        <w:r w:rsidR="00A7669F">
          <w:rPr>
            <w:noProof/>
            <w:webHidden/>
          </w:rPr>
          <w:instrText xml:space="preserve"> PAGEREF _Toc37350595 \h </w:instrText>
        </w:r>
        <w:r w:rsidR="00A7669F">
          <w:rPr>
            <w:noProof/>
            <w:webHidden/>
          </w:rPr>
        </w:r>
        <w:r w:rsidR="00A7669F">
          <w:rPr>
            <w:noProof/>
            <w:webHidden/>
          </w:rPr>
          <w:fldChar w:fldCharType="separate"/>
        </w:r>
        <w:r w:rsidR="00301022">
          <w:rPr>
            <w:noProof/>
            <w:webHidden/>
          </w:rPr>
          <w:t>13</w:t>
        </w:r>
        <w:r w:rsidR="00A7669F">
          <w:rPr>
            <w:noProof/>
            <w:webHidden/>
          </w:rPr>
          <w:fldChar w:fldCharType="end"/>
        </w:r>
      </w:hyperlink>
    </w:p>
    <w:p w14:paraId="53675415" w14:textId="54475D3C" w:rsidR="00A7669F" w:rsidRDefault="00840EC1">
      <w:pPr>
        <w:pStyle w:val="Innehll1"/>
        <w:rPr>
          <w:rFonts w:eastAsiaTheme="minorEastAsia"/>
          <w:noProof/>
          <w:lang w:eastAsia="sv-SE"/>
        </w:rPr>
      </w:pPr>
      <w:hyperlink w:anchor="_Toc37350596" w:history="1">
        <w:r w:rsidR="00A7669F" w:rsidRPr="007977D4">
          <w:rPr>
            <w:rStyle w:val="Hyperlnk"/>
            <w:noProof/>
          </w:rPr>
          <w:t>1</w:t>
        </w:r>
        <w:r w:rsidR="00A7669F">
          <w:rPr>
            <w:rFonts w:eastAsiaTheme="minorEastAsia"/>
            <w:noProof/>
            <w:lang w:eastAsia="sv-SE"/>
          </w:rPr>
          <w:tab/>
        </w:r>
        <w:r w:rsidR="00A7669F" w:rsidRPr="007977D4">
          <w:rPr>
            <w:rStyle w:val="Hyperlnk"/>
            <w:noProof/>
          </w:rPr>
          <w:t>Uppföljning av de budgetpolitiska målen</w:t>
        </w:r>
        <w:r w:rsidR="00A7669F">
          <w:rPr>
            <w:noProof/>
            <w:webHidden/>
          </w:rPr>
          <w:tab/>
        </w:r>
        <w:r w:rsidR="00A7669F">
          <w:rPr>
            <w:noProof/>
            <w:webHidden/>
          </w:rPr>
          <w:fldChar w:fldCharType="begin"/>
        </w:r>
        <w:r w:rsidR="00A7669F">
          <w:rPr>
            <w:noProof/>
            <w:webHidden/>
          </w:rPr>
          <w:instrText xml:space="preserve"> PAGEREF _Toc37350596 \h </w:instrText>
        </w:r>
        <w:r w:rsidR="00A7669F">
          <w:rPr>
            <w:noProof/>
            <w:webHidden/>
          </w:rPr>
        </w:r>
        <w:r w:rsidR="00A7669F">
          <w:rPr>
            <w:noProof/>
            <w:webHidden/>
          </w:rPr>
          <w:fldChar w:fldCharType="separate"/>
        </w:r>
        <w:r w:rsidR="00301022">
          <w:rPr>
            <w:noProof/>
            <w:webHidden/>
          </w:rPr>
          <w:t>17</w:t>
        </w:r>
        <w:r w:rsidR="00A7669F">
          <w:rPr>
            <w:noProof/>
            <w:webHidden/>
          </w:rPr>
          <w:fldChar w:fldCharType="end"/>
        </w:r>
      </w:hyperlink>
    </w:p>
    <w:p w14:paraId="3E119E84" w14:textId="7010EEFA" w:rsidR="00A7669F" w:rsidRDefault="00840EC1">
      <w:pPr>
        <w:pStyle w:val="Innehll2"/>
        <w:tabs>
          <w:tab w:val="left" w:pos="964"/>
        </w:tabs>
        <w:rPr>
          <w:rFonts w:eastAsiaTheme="minorEastAsia"/>
          <w:noProof/>
          <w:lang w:eastAsia="sv-SE"/>
        </w:rPr>
      </w:pPr>
      <w:hyperlink w:anchor="_Toc37350597" w:history="1">
        <w:r w:rsidR="00A7669F" w:rsidRPr="007977D4">
          <w:rPr>
            <w:rStyle w:val="Hyperlnk"/>
            <w:noProof/>
          </w:rPr>
          <w:t>1.1</w:t>
        </w:r>
        <w:r w:rsidR="00A7669F">
          <w:rPr>
            <w:rFonts w:eastAsiaTheme="minorEastAsia"/>
            <w:noProof/>
            <w:lang w:eastAsia="sv-SE"/>
          </w:rPr>
          <w:tab/>
        </w:r>
        <w:r w:rsidR="00A7669F" w:rsidRPr="007977D4">
          <w:rPr>
            <w:rStyle w:val="Hyperlnk"/>
            <w:noProof/>
          </w:rPr>
          <w:t>Den offentliga sektorns finansiella sparande</w:t>
        </w:r>
        <w:r w:rsidR="00A7669F">
          <w:rPr>
            <w:noProof/>
            <w:webHidden/>
          </w:rPr>
          <w:tab/>
        </w:r>
        <w:r w:rsidR="00A7669F">
          <w:rPr>
            <w:noProof/>
            <w:webHidden/>
          </w:rPr>
          <w:fldChar w:fldCharType="begin"/>
        </w:r>
        <w:r w:rsidR="00A7669F">
          <w:rPr>
            <w:noProof/>
            <w:webHidden/>
          </w:rPr>
          <w:instrText xml:space="preserve"> PAGEREF _Toc37350597 \h </w:instrText>
        </w:r>
        <w:r w:rsidR="00A7669F">
          <w:rPr>
            <w:noProof/>
            <w:webHidden/>
          </w:rPr>
        </w:r>
        <w:r w:rsidR="00A7669F">
          <w:rPr>
            <w:noProof/>
            <w:webHidden/>
          </w:rPr>
          <w:fldChar w:fldCharType="separate"/>
        </w:r>
        <w:r w:rsidR="00301022">
          <w:rPr>
            <w:noProof/>
            <w:webHidden/>
          </w:rPr>
          <w:t>17</w:t>
        </w:r>
        <w:r w:rsidR="00A7669F">
          <w:rPr>
            <w:noProof/>
            <w:webHidden/>
          </w:rPr>
          <w:fldChar w:fldCharType="end"/>
        </w:r>
      </w:hyperlink>
    </w:p>
    <w:p w14:paraId="44FB1594" w14:textId="07C33FBA" w:rsidR="00A7669F" w:rsidRDefault="00840EC1">
      <w:pPr>
        <w:pStyle w:val="Innehll2"/>
        <w:tabs>
          <w:tab w:val="left" w:pos="964"/>
        </w:tabs>
        <w:rPr>
          <w:rFonts w:eastAsiaTheme="minorEastAsia"/>
          <w:noProof/>
          <w:lang w:eastAsia="sv-SE"/>
        </w:rPr>
      </w:pPr>
      <w:hyperlink w:anchor="_Toc37350598" w:history="1">
        <w:r w:rsidR="00A7669F" w:rsidRPr="007977D4">
          <w:rPr>
            <w:rStyle w:val="Hyperlnk"/>
            <w:noProof/>
          </w:rPr>
          <w:t>1.2</w:t>
        </w:r>
        <w:r w:rsidR="00A7669F">
          <w:rPr>
            <w:rFonts w:eastAsiaTheme="minorEastAsia"/>
            <w:noProof/>
            <w:lang w:eastAsia="sv-SE"/>
          </w:rPr>
          <w:tab/>
        </w:r>
        <w:r w:rsidR="00A7669F" w:rsidRPr="007977D4">
          <w:rPr>
            <w:rStyle w:val="Hyperlnk"/>
            <w:noProof/>
          </w:rPr>
          <w:t>Utgiftstaket för 2019</w:t>
        </w:r>
        <w:r w:rsidR="00A7669F">
          <w:rPr>
            <w:noProof/>
            <w:webHidden/>
          </w:rPr>
          <w:tab/>
        </w:r>
        <w:r w:rsidR="00A7669F">
          <w:rPr>
            <w:noProof/>
            <w:webHidden/>
          </w:rPr>
          <w:fldChar w:fldCharType="begin"/>
        </w:r>
        <w:r w:rsidR="00A7669F">
          <w:rPr>
            <w:noProof/>
            <w:webHidden/>
          </w:rPr>
          <w:instrText xml:space="preserve"> PAGEREF _Toc37350598 \h </w:instrText>
        </w:r>
        <w:r w:rsidR="00A7669F">
          <w:rPr>
            <w:noProof/>
            <w:webHidden/>
          </w:rPr>
        </w:r>
        <w:r w:rsidR="00A7669F">
          <w:rPr>
            <w:noProof/>
            <w:webHidden/>
          </w:rPr>
          <w:fldChar w:fldCharType="separate"/>
        </w:r>
        <w:r w:rsidR="00301022">
          <w:rPr>
            <w:noProof/>
            <w:webHidden/>
          </w:rPr>
          <w:t>20</w:t>
        </w:r>
        <w:r w:rsidR="00A7669F">
          <w:rPr>
            <w:noProof/>
            <w:webHidden/>
          </w:rPr>
          <w:fldChar w:fldCharType="end"/>
        </w:r>
      </w:hyperlink>
    </w:p>
    <w:p w14:paraId="6F77B09F" w14:textId="3F648566" w:rsidR="00A7669F" w:rsidRDefault="00840EC1">
      <w:pPr>
        <w:pStyle w:val="Innehll1"/>
        <w:rPr>
          <w:rFonts w:eastAsiaTheme="minorEastAsia"/>
          <w:noProof/>
          <w:lang w:eastAsia="sv-SE"/>
        </w:rPr>
      </w:pPr>
      <w:hyperlink w:anchor="_Toc37350599" w:history="1">
        <w:r w:rsidR="00A7669F" w:rsidRPr="007977D4">
          <w:rPr>
            <w:rStyle w:val="Hyperlnk"/>
            <w:noProof/>
          </w:rPr>
          <w:t>2</w:t>
        </w:r>
        <w:r w:rsidR="00A7669F">
          <w:rPr>
            <w:rFonts w:eastAsiaTheme="minorEastAsia"/>
            <w:noProof/>
            <w:lang w:eastAsia="sv-SE"/>
          </w:rPr>
          <w:tab/>
        </w:r>
        <w:r w:rsidR="00A7669F" w:rsidRPr="007977D4">
          <w:rPr>
            <w:rStyle w:val="Hyperlnk"/>
            <w:noProof/>
          </w:rPr>
          <w:t>Utfallet för statens budget</w:t>
        </w:r>
        <w:r w:rsidR="00A7669F">
          <w:rPr>
            <w:noProof/>
            <w:webHidden/>
          </w:rPr>
          <w:tab/>
        </w:r>
        <w:r w:rsidR="00A7669F">
          <w:rPr>
            <w:noProof/>
            <w:webHidden/>
          </w:rPr>
          <w:fldChar w:fldCharType="begin"/>
        </w:r>
        <w:r w:rsidR="00A7669F">
          <w:rPr>
            <w:noProof/>
            <w:webHidden/>
          </w:rPr>
          <w:instrText xml:space="preserve"> PAGEREF _Toc37350599 \h </w:instrText>
        </w:r>
        <w:r w:rsidR="00A7669F">
          <w:rPr>
            <w:noProof/>
            <w:webHidden/>
          </w:rPr>
        </w:r>
        <w:r w:rsidR="00A7669F">
          <w:rPr>
            <w:noProof/>
            <w:webHidden/>
          </w:rPr>
          <w:fldChar w:fldCharType="separate"/>
        </w:r>
        <w:r w:rsidR="00301022">
          <w:rPr>
            <w:noProof/>
            <w:webHidden/>
          </w:rPr>
          <w:t>25</w:t>
        </w:r>
        <w:r w:rsidR="00A7669F">
          <w:rPr>
            <w:noProof/>
            <w:webHidden/>
          </w:rPr>
          <w:fldChar w:fldCharType="end"/>
        </w:r>
      </w:hyperlink>
    </w:p>
    <w:p w14:paraId="5DBFA624" w14:textId="59A7BD51" w:rsidR="00A7669F" w:rsidRDefault="00840EC1">
      <w:pPr>
        <w:pStyle w:val="Innehll2"/>
        <w:tabs>
          <w:tab w:val="left" w:pos="964"/>
        </w:tabs>
        <w:rPr>
          <w:rFonts w:eastAsiaTheme="minorEastAsia"/>
          <w:noProof/>
          <w:lang w:eastAsia="sv-SE"/>
        </w:rPr>
      </w:pPr>
      <w:hyperlink w:anchor="_Toc37350600" w:history="1">
        <w:r w:rsidR="00A7669F" w:rsidRPr="007977D4">
          <w:rPr>
            <w:rStyle w:val="Hyperlnk"/>
            <w:noProof/>
          </w:rPr>
          <w:t>2.1</w:t>
        </w:r>
        <w:r w:rsidR="00A7669F">
          <w:rPr>
            <w:rFonts w:eastAsiaTheme="minorEastAsia"/>
            <w:noProof/>
            <w:lang w:eastAsia="sv-SE"/>
          </w:rPr>
          <w:tab/>
        </w:r>
        <w:r w:rsidR="00A7669F" w:rsidRPr="007977D4">
          <w:rPr>
            <w:rStyle w:val="Hyperlnk"/>
            <w:noProof/>
          </w:rPr>
          <w:t>Saldot i statens budget 2019</w:t>
        </w:r>
        <w:r w:rsidR="00A7669F">
          <w:rPr>
            <w:noProof/>
            <w:webHidden/>
          </w:rPr>
          <w:tab/>
        </w:r>
        <w:r w:rsidR="00A7669F">
          <w:rPr>
            <w:noProof/>
            <w:webHidden/>
          </w:rPr>
          <w:fldChar w:fldCharType="begin"/>
        </w:r>
        <w:r w:rsidR="00A7669F">
          <w:rPr>
            <w:noProof/>
            <w:webHidden/>
          </w:rPr>
          <w:instrText xml:space="preserve"> PAGEREF _Toc37350600 \h </w:instrText>
        </w:r>
        <w:r w:rsidR="00A7669F">
          <w:rPr>
            <w:noProof/>
            <w:webHidden/>
          </w:rPr>
        </w:r>
        <w:r w:rsidR="00A7669F">
          <w:rPr>
            <w:noProof/>
            <w:webHidden/>
          </w:rPr>
          <w:fldChar w:fldCharType="separate"/>
        </w:r>
        <w:r w:rsidR="00301022">
          <w:rPr>
            <w:noProof/>
            <w:webHidden/>
          </w:rPr>
          <w:t>25</w:t>
        </w:r>
        <w:r w:rsidR="00A7669F">
          <w:rPr>
            <w:noProof/>
            <w:webHidden/>
          </w:rPr>
          <w:fldChar w:fldCharType="end"/>
        </w:r>
      </w:hyperlink>
    </w:p>
    <w:p w14:paraId="1C559FF4" w14:textId="6A39CABD" w:rsidR="00A7669F" w:rsidRDefault="00840EC1">
      <w:pPr>
        <w:pStyle w:val="Innehll2"/>
        <w:tabs>
          <w:tab w:val="left" w:pos="964"/>
        </w:tabs>
        <w:rPr>
          <w:rFonts w:eastAsiaTheme="minorEastAsia"/>
          <w:noProof/>
          <w:lang w:eastAsia="sv-SE"/>
        </w:rPr>
      </w:pPr>
      <w:hyperlink w:anchor="_Toc37350601" w:history="1">
        <w:r w:rsidR="00A7669F" w:rsidRPr="007977D4">
          <w:rPr>
            <w:rStyle w:val="Hyperlnk"/>
            <w:noProof/>
          </w:rPr>
          <w:t>2.2</w:t>
        </w:r>
        <w:r w:rsidR="00A7669F">
          <w:rPr>
            <w:rFonts w:eastAsiaTheme="minorEastAsia"/>
            <w:noProof/>
            <w:lang w:eastAsia="sv-SE"/>
          </w:rPr>
          <w:tab/>
        </w:r>
        <w:r w:rsidR="00A7669F" w:rsidRPr="007977D4">
          <w:rPr>
            <w:rStyle w:val="Hyperlnk"/>
            <w:noProof/>
          </w:rPr>
          <w:t>Analysen påverkas av att riksdagen röstade för ett annat budget</w:t>
        </w:r>
        <w:r w:rsidR="00A7669F">
          <w:rPr>
            <w:rStyle w:val="Hyperlnk"/>
            <w:noProof/>
          </w:rPr>
          <w:t>-</w:t>
        </w:r>
        <w:r w:rsidR="00A7669F">
          <w:rPr>
            <w:rStyle w:val="Hyperlnk"/>
            <w:noProof/>
          </w:rPr>
          <w:br/>
        </w:r>
        <w:r w:rsidR="00A7669F" w:rsidRPr="007977D4">
          <w:rPr>
            <w:rStyle w:val="Hyperlnk"/>
            <w:noProof/>
          </w:rPr>
          <w:t>förslag än budgetpropositionen</w:t>
        </w:r>
        <w:r w:rsidR="00A7669F">
          <w:rPr>
            <w:noProof/>
            <w:webHidden/>
          </w:rPr>
          <w:tab/>
        </w:r>
        <w:r w:rsidR="00A7669F">
          <w:rPr>
            <w:noProof/>
            <w:webHidden/>
          </w:rPr>
          <w:fldChar w:fldCharType="begin"/>
        </w:r>
        <w:r w:rsidR="00A7669F">
          <w:rPr>
            <w:noProof/>
            <w:webHidden/>
          </w:rPr>
          <w:instrText xml:space="preserve"> PAGEREF _Toc37350601 \h </w:instrText>
        </w:r>
        <w:r w:rsidR="00A7669F">
          <w:rPr>
            <w:noProof/>
            <w:webHidden/>
          </w:rPr>
        </w:r>
        <w:r w:rsidR="00A7669F">
          <w:rPr>
            <w:noProof/>
            <w:webHidden/>
          </w:rPr>
          <w:fldChar w:fldCharType="separate"/>
        </w:r>
        <w:r w:rsidR="00301022">
          <w:rPr>
            <w:noProof/>
            <w:webHidden/>
          </w:rPr>
          <w:t>29</w:t>
        </w:r>
        <w:r w:rsidR="00A7669F">
          <w:rPr>
            <w:noProof/>
            <w:webHidden/>
          </w:rPr>
          <w:fldChar w:fldCharType="end"/>
        </w:r>
      </w:hyperlink>
    </w:p>
    <w:p w14:paraId="1BE60432" w14:textId="614EC5EE" w:rsidR="00A7669F" w:rsidRDefault="00840EC1">
      <w:pPr>
        <w:pStyle w:val="Innehll2"/>
        <w:tabs>
          <w:tab w:val="left" w:pos="964"/>
        </w:tabs>
        <w:rPr>
          <w:rFonts w:eastAsiaTheme="minorEastAsia"/>
          <w:noProof/>
          <w:lang w:eastAsia="sv-SE"/>
        </w:rPr>
      </w:pPr>
      <w:hyperlink w:anchor="_Toc37350602" w:history="1">
        <w:r w:rsidR="00A7669F" w:rsidRPr="007977D4">
          <w:rPr>
            <w:rStyle w:val="Hyperlnk"/>
            <w:noProof/>
          </w:rPr>
          <w:t>2.3</w:t>
        </w:r>
        <w:r w:rsidR="00A7669F">
          <w:rPr>
            <w:rFonts w:eastAsiaTheme="minorEastAsia"/>
            <w:noProof/>
            <w:lang w:eastAsia="sv-SE"/>
          </w:rPr>
          <w:tab/>
        </w:r>
        <w:r w:rsidR="00A7669F" w:rsidRPr="007977D4">
          <w:rPr>
            <w:rStyle w:val="Hyperlnk"/>
            <w:noProof/>
          </w:rPr>
          <w:t>De största skillnaderna mellan den beslutade budgeten och budgetpropositionen</w:t>
        </w:r>
        <w:r w:rsidR="00A7669F">
          <w:rPr>
            <w:noProof/>
            <w:webHidden/>
          </w:rPr>
          <w:tab/>
        </w:r>
        <w:r w:rsidR="00A7669F">
          <w:rPr>
            <w:noProof/>
            <w:webHidden/>
          </w:rPr>
          <w:fldChar w:fldCharType="begin"/>
        </w:r>
        <w:r w:rsidR="00A7669F">
          <w:rPr>
            <w:noProof/>
            <w:webHidden/>
          </w:rPr>
          <w:instrText xml:space="preserve"> PAGEREF _Toc37350602 \h </w:instrText>
        </w:r>
        <w:r w:rsidR="00A7669F">
          <w:rPr>
            <w:noProof/>
            <w:webHidden/>
          </w:rPr>
        </w:r>
        <w:r w:rsidR="00A7669F">
          <w:rPr>
            <w:noProof/>
            <w:webHidden/>
          </w:rPr>
          <w:fldChar w:fldCharType="separate"/>
        </w:r>
        <w:r w:rsidR="00301022">
          <w:rPr>
            <w:noProof/>
            <w:webHidden/>
          </w:rPr>
          <w:t>30</w:t>
        </w:r>
        <w:r w:rsidR="00A7669F">
          <w:rPr>
            <w:noProof/>
            <w:webHidden/>
          </w:rPr>
          <w:fldChar w:fldCharType="end"/>
        </w:r>
      </w:hyperlink>
    </w:p>
    <w:p w14:paraId="623BC09D" w14:textId="3DE3DFBC" w:rsidR="00A7669F" w:rsidRDefault="00840EC1">
      <w:pPr>
        <w:pStyle w:val="Innehll3"/>
        <w:tabs>
          <w:tab w:val="left" w:pos="1644"/>
        </w:tabs>
        <w:rPr>
          <w:rFonts w:eastAsiaTheme="minorEastAsia"/>
          <w:noProof/>
          <w:lang w:eastAsia="sv-SE"/>
        </w:rPr>
      </w:pPr>
      <w:hyperlink w:anchor="_Toc37350603" w:history="1">
        <w:r w:rsidR="00A7669F" w:rsidRPr="007977D4">
          <w:rPr>
            <w:rStyle w:val="Hyperlnk"/>
            <w:noProof/>
          </w:rPr>
          <w:t>2.3.1</w:t>
        </w:r>
        <w:r w:rsidR="00A7669F">
          <w:rPr>
            <w:rFonts w:eastAsiaTheme="minorEastAsia"/>
            <w:noProof/>
            <w:lang w:eastAsia="sv-SE"/>
          </w:rPr>
          <w:tab/>
        </w:r>
        <w:r w:rsidR="00A7669F" w:rsidRPr="007977D4">
          <w:rPr>
            <w:rStyle w:val="Hyperlnk"/>
            <w:noProof/>
          </w:rPr>
          <w:t>Inkomster</w:t>
        </w:r>
        <w:r w:rsidR="00A7669F">
          <w:rPr>
            <w:noProof/>
            <w:webHidden/>
          </w:rPr>
          <w:tab/>
        </w:r>
        <w:r w:rsidR="00A7669F">
          <w:rPr>
            <w:noProof/>
            <w:webHidden/>
          </w:rPr>
          <w:fldChar w:fldCharType="begin"/>
        </w:r>
        <w:r w:rsidR="00A7669F">
          <w:rPr>
            <w:noProof/>
            <w:webHidden/>
          </w:rPr>
          <w:instrText xml:space="preserve"> PAGEREF _Toc37350603 \h </w:instrText>
        </w:r>
        <w:r w:rsidR="00A7669F">
          <w:rPr>
            <w:noProof/>
            <w:webHidden/>
          </w:rPr>
        </w:r>
        <w:r w:rsidR="00A7669F">
          <w:rPr>
            <w:noProof/>
            <w:webHidden/>
          </w:rPr>
          <w:fldChar w:fldCharType="separate"/>
        </w:r>
        <w:r w:rsidR="00301022">
          <w:rPr>
            <w:noProof/>
            <w:webHidden/>
          </w:rPr>
          <w:t>30</w:t>
        </w:r>
        <w:r w:rsidR="00A7669F">
          <w:rPr>
            <w:noProof/>
            <w:webHidden/>
          </w:rPr>
          <w:fldChar w:fldCharType="end"/>
        </w:r>
      </w:hyperlink>
    </w:p>
    <w:p w14:paraId="295927B2" w14:textId="40EC5D9B" w:rsidR="00A7669F" w:rsidRDefault="00840EC1">
      <w:pPr>
        <w:pStyle w:val="Innehll3"/>
        <w:tabs>
          <w:tab w:val="left" w:pos="1644"/>
        </w:tabs>
        <w:rPr>
          <w:rFonts w:eastAsiaTheme="minorEastAsia"/>
          <w:noProof/>
          <w:lang w:eastAsia="sv-SE"/>
        </w:rPr>
      </w:pPr>
      <w:hyperlink w:anchor="_Toc37350604" w:history="1">
        <w:r w:rsidR="00A7669F" w:rsidRPr="007977D4">
          <w:rPr>
            <w:rStyle w:val="Hyperlnk"/>
            <w:noProof/>
          </w:rPr>
          <w:t>2.3.2</w:t>
        </w:r>
        <w:r w:rsidR="00A7669F">
          <w:rPr>
            <w:rFonts w:eastAsiaTheme="minorEastAsia"/>
            <w:noProof/>
            <w:lang w:eastAsia="sv-SE"/>
          </w:rPr>
          <w:tab/>
        </w:r>
        <w:r w:rsidR="00A7669F" w:rsidRPr="007977D4">
          <w:rPr>
            <w:rStyle w:val="Hyperlnk"/>
            <w:noProof/>
          </w:rPr>
          <w:t>Utgifter</w:t>
        </w:r>
        <w:r w:rsidR="00A7669F">
          <w:rPr>
            <w:noProof/>
            <w:webHidden/>
          </w:rPr>
          <w:tab/>
        </w:r>
        <w:r w:rsidR="00A7669F">
          <w:rPr>
            <w:noProof/>
            <w:webHidden/>
          </w:rPr>
          <w:fldChar w:fldCharType="begin"/>
        </w:r>
        <w:r w:rsidR="00A7669F">
          <w:rPr>
            <w:noProof/>
            <w:webHidden/>
          </w:rPr>
          <w:instrText xml:space="preserve"> PAGEREF _Toc37350604 \h </w:instrText>
        </w:r>
        <w:r w:rsidR="00A7669F">
          <w:rPr>
            <w:noProof/>
            <w:webHidden/>
          </w:rPr>
        </w:r>
        <w:r w:rsidR="00A7669F">
          <w:rPr>
            <w:noProof/>
            <w:webHidden/>
          </w:rPr>
          <w:fldChar w:fldCharType="separate"/>
        </w:r>
        <w:r w:rsidR="00301022">
          <w:rPr>
            <w:noProof/>
            <w:webHidden/>
          </w:rPr>
          <w:t>31</w:t>
        </w:r>
        <w:r w:rsidR="00A7669F">
          <w:rPr>
            <w:noProof/>
            <w:webHidden/>
          </w:rPr>
          <w:fldChar w:fldCharType="end"/>
        </w:r>
      </w:hyperlink>
    </w:p>
    <w:p w14:paraId="5C549747" w14:textId="31AB5239" w:rsidR="00A7669F" w:rsidRDefault="00840EC1">
      <w:pPr>
        <w:pStyle w:val="Innehll3"/>
        <w:tabs>
          <w:tab w:val="left" w:pos="1644"/>
        </w:tabs>
        <w:rPr>
          <w:rFonts w:eastAsiaTheme="minorEastAsia"/>
          <w:noProof/>
          <w:lang w:eastAsia="sv-SE"/>
        </w:rPr>
      </w:pPr>
      <w:hyperlink w:anchor="_Toc37350605" w:history="1">
        <w:r w:rsidR="00A7669F" w:rsidRPr="007977D4">
          <w:rPr>
            <w:rStyle w:val="Hyperlnk"/>
            <w:noProof/>
          </w:rPr>
          <w:t>2.3.3</w:t>
        </w:r>
        <w:r w:rsidR="00A7669F">
          <w:rPr>
            <w:rFonts w:eastAsiaTheme="minorEastAsia"/>
            <w:noProof/>
            <w:lang w:eastAsia="sv-SE"/>
          </w:rPr>
          <w:tab/>
        </w:r>
        <w:r w:rsidR="00A7669F" w:rsidRPr="007977D4">
          <w:rPr>
            <w:rStyle w:val="Hyperlnk"/>
            <w:noProof/>
          </w:rPr>
          <w:t>Inkomsterna i Vårändringsbudgeten för 2019</w:t>
        </w:r>
        <w:r w:rsidR="00A7669F">
          <w:rPr>
            <w:noProof/>
            <w:webHidden/>
          </w:rPr>
          <w:tab/>
        </w:r>
        <w:r w:rsidR="00A7669F">
          <w:rPr>
            <w:noProof/>
            <w:webHidden/>
          </w:rPr>
          <w:fldChar w:fldCharType="begin"/>
        </w:r>
        <w:r w:rsidR="00A7669F">
          <w:rPr>
            <w:noProof/>
            <w:webHidden/>
          </w:rPr>
          <w:instrText xml:space="preserve"> PAGEREF _Toc37350605 \h </w:instrText>
        </w:r>
        <w:r w:rsidR="00A7669F">
          <w:rPr>
            <w:noProof/>
            <w:webHidden/>
          </w:rPr>
        </w:r>
        <w:r w:rsidR="00A7669F">
          <w:rPr>
            <w:noProof/>
            <w:webHidden/>
          </w:rPr>
          <w:fldChar w:fldCharType="separate"/>
        </w:r>
        <w:r w:rsidR="00301022">
          <w:rPr>
            <w:noProof/>
            <w:webHidden/>
          </w:rPr>
          <w:t>33</w:t>
        </w:r>
        <w:r w:rsidR="00A7669F">
          <w:rPr>
            <w:noProof/>
            <w:webHidden/>
          </w:rPr>
          <w:fldChar w:fldCharType="end"/>
        </w:r>
      </w:hyperlink>
    </w:p>
    <w:p w14:paraId="343C60CD" w14:textId="48D7D681" w:rsidR="00A7669F" w:rsidRDefault="00840EC1">
      <w:pPr>
        <w:pStyle w:val="Innehll2"/>
        <w:tabs>
          <w:tab w:val="left" w:pos="964"/>
        </w:tabs>
        <w:rPr>
          <w:rFonts w:eastAsiaTheme="minorEastAsia"/>
          <w:noProof/>
          <w:lang w:eastAsia="sv-SE"/>
        </w:rPr>
      </w:pPr>
      <w:hyperlink w:anchor="_Toc37350606" w:history="1">
        <w:r w:rsidR="00A7669F" w:rsidRPr="007977D4">
          <w:rPr>
            <w:rStyle w:val="Hyperlnk"/>
            <w:noProof/>
          </w:rPr>
          <w:t>2.4</w:t>
        </w:r>
        <w:r w:rsidR="00A7669F">
          <w:rPr>
            <w:rFonts w:eastAsiaTheme="minorEastAsia"/>
            <w:noProof/>
            <w:lang w:eastAsia="sv-SE"/>
          </w:rPr>
          <w:tab/>
        </w:r>
        <w:r w:rsidR="00A7669F" w:rsidRPr="007977D4">
          <w:rPr>
            <w:rStyle w:val="Hyperlnk"/>
            <w:noProof/>
          </w:rPr>
          <w:t>Inkomster i statens budget 2019</w:t>
        </w:r>
        <w:r w:rsidR="00A7669F">
          <w:rPr>
            <w:noProof/>
            <w:webHidden/>
          </w:rPr>
          <w:tab/>
        </w:r>
        <w:r w:rsidR="00A7669F">
          <w:rPr>
            <w:noProof/>
            <w:webHidden/>
          </w:rPr>
          <w:fldChar w:fldCharType="begin"/>
        </w:r>
        <w:r w:rsidR="00A7669F">
          <w:rPr>
            <w:noProof/>
            <w:webHidden/>
          </w:rPr>
          <w:instrText xml:space="preserve"> PAGEREF _Toc37350606 \h </w:instrText>
        </w:r>
        <w:r w:rsidR="00A7669F">
          <w:rPr>
            <w:noProof/>
            <w:webHidden/>
          </w:rPr>
        </w:r>
        <w:r w:rsidR="00A7669F">
          <w:rPr>
            <w:noProof/>
            <w:webHidden/>
          </w:rPr>
          <w:fldChar w:fldCharType="separate"/>
        </w:r>
        <w:r w:rsidR="00301022">
          <w:rPr>
            <w:noProof/>
            <w:webHidden/>
          </w:rPr>
          <w:t>34</w:t>
        </w:r>
        <w:r w:rsidR="00A7669F">
          <w:rPr>
            <w:noProof/>
            <w:webHidden/>
          </w:rPr>
          <w:fldChar w:fldCharType="end"/>
        </w:r>
      </w:hyperlink>
    </w:p>
    <w:p w14:paraId="0B5A626E" w14:textId="711EA730" w:rsidR="00A7669F" w:rsidRDefault="00840EC1">
      <w:pPr>
        <w:pStyle w:val="Innehll3"/>
        <w:tabs>
          <w:tab w:val="left" w:pos="1644"/>
        </w:tabs>
        <w:rPr>
          <w:rFonts w:eastAsiaTheme="minorEastAsia"/>
          <w:noProof/>
          <w:lang w:eastAsia="sv-SE"/>
        </w:rPr>
      </w:pPr>
      <w:hyperlink w:anchor="_Toc37350607" w:history="1">
        <w:r w:rsidR="00A7669F" w:rsidRPr="007977D4">
          <w:rPr>
            <w:rStyle w:val="Hyperlnk"/>
            <w:noProof/>
          </w:rPr>
          <w:t>2.4.1</w:t>
        </w:r>
        <w:r w:rsidR="00A7669F">
          <w:rPr>
            <w:rFonts w:eastAsiaTheme="minorEastAsia"/>
            <w:noProof/>
            <w:lang w:eastAsia="sv-SE"/>
          </w:rPr>
          <w:tab/>
        </w:r>
        <w:r w:rsidR="00A7669F" w:rsidRPr="007977D4">
          <w:rPr>
            <w:rStyle w:val="Hyperlnk"/>
            <w:noProof/>
          </w:rPr>
          <w:t>Prognosförutsättningar</w:t>
        </w:r>
        <w:r w:rsidR="00A7669F">
          <w:rPr>
            <w:noProof/>
            <w:webHidden/>
          </w:rPr>
          <w:tab/>
        </w:r>
        <w:r w:rsidR="00A7669F">
          <w:rPr>
            <w:noProof/>
            <w:webHidden/>
          </w:rPr>
          <w:fldChar w:fldCharType="begin"/>
        </w:r>
        <w:r w:rsidR="00A7669F">
          <w:rPr>
            <w:noProof/>
            <w:webHidden/>
          </w:rPr>
          <w:instrText xml:space="preserve"> PAGEREF _Toc37350607 \h </w:instrText>
        </w:r>
        <w:r w:rsidR="00A7669F">
          <w:rPr>
            <w:noProof/>
            <w:webHidden/>
          </w:rPr>
        </w:r>
        <w:r w:rsidR="00A7669F">
          <w:rPr>
            <w:noProof/>
            <w:webHidden/>
          </w:rPr>
          <w:fldChar w:fldCharType="separate"/>
        </w:r>
        <w:r w:rsidR="00301022">
          <w:rPr>
            <w:noProof/>
            <w:webHidden/>
          </w:rPr>
          <w:t>34</w:t>
        </w:r>
        <w:r w:rsidR="00A7669F">
          <w:rPr>
            <w:noProof/>
            <w:webHidden/>
          </w:rPr>
          <w:fldChar w:fldCharType="end"/>
        </w:r>
      </w:hyperlink>
    </w:p>
    <w:p w14:paraId="257ED427" w14:textId="7CAA2AE9" w:rsidR="00A7669F" w:rsidRDefault="00840EC1">
      <w:pPr>
        <w:pStyle w:val="Innehll3"/>
        <w:tabs>
          <w:tab w:val="left" w:pos="1644"/>
        </w:tabs>
        <w:rPr>
          <w:rFonts w:eastAsiaTheme="minorEastAsia"/>
          <w:noProof/>
          <w:lang w:eastAsia="sv-SE"/>
        </w:rPr>
      </w:pPr>
      <w:hyperlink w:anchor="_Toc37350608" w:history="1">
        <w:r w:rsidR="00A7669F" w:rsidRPr="007977D4">
          <w:rPr>
            <w:rStyle w:val="Hyperlnk"/>
            <w:rFonts w:eastAsia="Times New Roman"/>
            <w:noProof/>
          </w:rPr>
          <w:t>2.4.2</w:t>
        </w:r>
        <w:r w:rsidR="00A7669F">
          <w:rPr>
            <w:rFonts w:eastAsiaTheme="minorEastAsia"/>
            <w:noProof/>
            <w:lang w:eastAsia="sv-SE"/>
          </w:rPr>
          <w:tab/>
        </w:r>
        <w:r w:rsidR="00A7669F" w:rsidRPr="007977D4">
          <w:rPr>
            <w:rStyle w:val="Hyperlnk"/>
            <w:rFonts w:eastAsia="Times New Roman"/>
            <w:noProof/>
          </w:rPr>
          <w:t>Totala skatteintäkter</w:t>
        </w:r>
        <w:r w:rsidR="00A7669F">
          <w:rPr>
            <w:noProof/>
            <w:webHidden/>
          </w:rPr>
          <w:tab/>
        </w:r>
        <w:r w:rsidR="00A7669F">
          <w:rPr>
            <w:noProof/>
            <w:webHidden/>
          </w:rPr>
          <w:fldChar w:fldCharType="begin"/>
        </w:r>
        <w:r w:rsidR="00A7669F">
          <w:rPr>
            <w:noProof/>
            <w:webHidden/>
          </w:rPr>
          <w:instrText xml:space="preserve"> PAGEREF _Toc37350608 \h </w:instrText>
        </w:r>
        <w:r w:rsidR="00A7669F">
          <w:rPr>
            <w:noProof/>
            <w:webHidden/>
          </w:rPr>
        </w:r>
        <w:r w:rsidR="00A7669F">
          <w:rPr>
            <w:noProof/>
            <w:webHidden/>
          </w:rPr>
          <w:fldChar w:fldCharType="separate"/>
        </w:r>
        <w:r w:rsidR="00301022">
          <w:rPr>
            <w:noProof/>
            <w:webHidden/>
          </w:rPr>
          <w:t>36</w:t>
        </w:r>
        <w:r w:rsidR="00A7669F">
          <w:rPr>
            <w:noProof/>
            <w:webHidden/>
          </w:rPr>
          <w:fldChar w:fldCharType="end"/>
        </w:r>
      </w:hyperlink>
    </w:p>
    <w:p w14:paraId="0D9DACDF" w14:textId="6F5904E3" w:rsidR="00A7669F" w:rsidRDefault="00840EC1">
      <w:pPr>
        <w:pStyle w:val="Innehll3"/>
        <w:tabs>
          <w:tab w:val="left" w:pos="1644"/>
        </w:tabs>
        <w:rPr>
          <w:rFonts w:eastAsiaTheme="minorEastAsia"/>
          <w:noProof/>
          <w:lang w:eastAsia="sv-SE"/>
        </w:rPr>
      </w:pPr>
      <w:hyperlink w:anchor="_Toc37350609" w:history="1">
        <w:r w:rsidR="00A7669F" w:rsidRPr="007977D4">
          <w:rPr>
            <w:rStyle w:val="Hyperlnk"/>
            <w:noProof/>
          </w:rPr>
          <w:t>2.4.3</w:t>
        </w:r>
        <w:r w:rsidR="00A7669F">
          <w:rPr>
            <w:rFonts w:eastAsiaTheme="minorEastAsia"/>
            <w:noProof/>
            <w:lang w:eastAsia="sv-SE"/>
          </w:rPr>
          <w:tab/>
        </w:r>
        <w:r w:rsidR="00A7669F" w:rsidRPr="007977D4">
          <w:rPr>
            <w:rStyle w:val="Hyperlnk"/>
            <w:noProof/>
          </w:rPr>
          <w:t>Övriga inkomster</w:t>
        </w:r>
        <w:r w:rsidR="00A7669F">
          <w:rPr>
            <w:noProof/>
            <w:webHidden/>
          </w:rPr>
          <w:tab/>
        </w:r>
        <w:r w:rsidR="00A7669F">
          <w:rPr>
            <w:noProof/>
            <w:webHidden/>
          </w:rPr>
          <w:fldChar w:fldCharType="begin"/>
        </w:r>
        <w:r w:rsidR="00A7669F">
          <w:rPr>
            <w:noProof/>
            <w:webHidden/>
          </w:rPr>
          <w:instrText xml:space="preserve"> PAGEREF _Toc37350609 \h </w:instrText>
        </w:r>
        <w:r w:rsidR="00A7669F">
          <w:rPr>
            <w:noProof/>
            <w:webHidden/>
          </w:rPr>
        </w:r>
        <w:r w:rsidR="00A7669F">
          <w:rPr>
            <w:noProof/>
            <w:webHidden/>
          </w:rPr>
          <w:fldChar w:fldCharType="separate"/>
        </w:r>
        <w:r w:rsidR="00301022">
          <w:rPr>
            <w:noProof/>
            <w:webHidden/>
          </w:rPr>
          <w:t>42</w:t>
        </w:r>
        <w:r w:rsidR="00A7669F">
          <w:rPr>
            <w:noProof/>
            <w:webHidden/>
          </w:rPr>
          <w:fldChar w:fldCharType="end"/>
        </w:r>
      </w:hyperlink>
    </w:p>
    <w:p w14:paraId="74FD8C2C" w14:textId="13C84B2F" w:rsidR="00A7669F" w:rsidRDefault="00840EC1">
      <w:pPr>
        <w:pStyle w:val="Innehll3"/>
        <w:tabs>
          <w:tab w:val="left" w:pos="1644"/>
        </w:tabs>
        <w:rPr>
          <w:rFonts w:eastAsiaTheme="minorEastAsia"/>
          <w:noProof/>
          <w:lang w:eastAsia="sv-SE"/>
        </w:rPr>
      </w:pPr>
      <w:hyperlink w:anchor="_Toc37350610" w:history="1">
        <w:r w:rsidR="00A7669F" w:rsidRPr="007977D4">
          <w:rPr>
            <w:rStyle w:val="Hyperlnk"/>
            <w:noProof/>
          </w:rPr>
          <w:t>2.4.4</w:t>
        </w:r>
        <w:r w:rsidR="00A7669F">
          <w:rPr>
            <w:rFonts w:eastAsiaTheme="minorEastAsia"/>
            <w:noProof/>
            <w:lang w:eastAsia="sv-SE"/>
          </w:rPr>
          <w:tab/>
        </w:r>
        <w:r w:rsidR="00A7669F" w:rsidRPr="007977D4">
          <w:rPr>
            <w:rStyle w:val="Hyperlnk"/>
            <w:noProof/>
          </w:rPr>
          <w:t>Definitionerna av statens skatteintäkter skiljer sig åt</w:t>
        </w:r>
        <w:r w:rsidR="00A7669F">
          <w:rPr>
            <w:noProof/>
            <w:webHidden/>
          </w:rPr>
          <w:tab/>
        </w:r>
        <w:r w:rsidR="00A7669F">
          <w:rPr>
            <w:noProof/>
            <w:webHidden/>
          </w:rPr>
          <w:fldChar w:fldCharType="begin"/>
        </w:r>
        <w:r w:rsidR="00A7669F">
          <w:rPr>
            <w:noProof/>
            <w:webHidden/>
          </w:rPr>
          <w:instrText xml:space="preserve"> PAGEREF _Toc37350610 \h </w:instrText>
        </w:r>
        <w:r w:rsidR="00A7669F">
          <w:rPr>
            <w:noProof/>
            <w:webHidden/>
          </w:rPr>
        </w:r>
        <w:r w:rsidR="00A7669F">
          <w:rPr>
            <w:noProof/>
            <w:webHidden/>
          </w:rPr>
          <w:fldChar w:fldCharType="separate"/>
        </w:r>
        <w:r w:rsidR="00301022">
          <w:rPr>
            <w:noProof/>
            <w:webHidden/>
          </w:rPr>
          <w:t>50</w:t>
        </w:r>
        <w:r w:rsidR="00A7669F">
          <w:rPr>
            <w:noProof/>
            <w:webHidden/>
          </w:rPr>
          <w:fldChar w:fldCharType="end"/>
        </w:r>
      </w:hyperlink>
    </w:p>
    <w:p w14:paraId="3DF777C9" w14:textId="3BE77E9C" w:rsidR="00A7669F" w:rsidRDefault="00840EC1">
      <w:pPr>
        <w:pStyle w:val="Innehll2"/>
        <w:tabs>
          <w:tab w:val="left" w:pos="964"/>
        </w:tabs>
        <w:rPr>
          <w:rFonts w:eastAsiaTheme="minorEastAsia"/>
          <w:noProof/>
          <w:lang w:eastAsia="sv-SE"/>
        </w:rPr>
      </w:pPr>
      <w:hyperlink w:anchor="_Toc37350611" w:history="1">
        <w:r w:rsidR="00A7669F" w:rsidRPr="007977D4">
          <w:rPr>
            <w:rStyle w:val="Hyperlnk"/>
            <w:noProof/>
          </w:rPr>
          <w:t>2.5</w:t>
        </w:r>
        <w:r w:rsidR="00A7669F">
          <w:rPr>
            <w:rFonts w:eastAsiaTheme="minorEastAsia"/>
            <w:noProof/>
            <w:lang w:eastAsia="sv-SE"/>
          </w:rPr>
          <w:tab/>
        </w:r>
        <w:r w:rsidR="00A7669F" w:rsidRPr="007977D4">
          <w:rPr>
            <w:rStyle w:val="Hyperlnk"/>
            <w:noProof/>
          </w:rPr>
          <w:t>Utgifter i statens budget 2019</w:t>
        </w:r>
        <w:r w:rsidR="00A7669F">
          <w:rPr>
            <w:noProof/>
            <w:webHidden/>
          </w:rPr>
          <w:tab/>
        </w:r>
        <w:r w:rsidR="00A7669F">
          <w:rPr>
            <w:noProof/>
            <w:webHidden/>
          </w:rPr>
          <w:fldChar w:fldCharType="begin"/>
        </w:r>
        <w:r w:rsidR="00A7669F">
          <w:rPr>
            <w:noProof/>
            <w:webHidden/>
          </w:rPr>
          <w:instrText xml:space="preserve"> PAGEREF _Toc37350611 \h </w:instrText>
        </w:r>
        <w:r w:rsidR="00A7669F">
          <w:rPr>
            <w:noProof/>
            <w:webHidden/>
          </w:rPr>
        </w:r>
        <w:r w:rsidR="00A7669F">
          <w:rPr>
            <w:noProof/>
            <w:webHidden/>
          </w:rPr>
          <w:fldChar w:fldCharType="separate"/>
        </w:r>
        <w:r w:rsidR="00301022">
          <w:rPr>
            <w:noProof/>
            <w:webHidden/>
          </w:rPr>
          <w:t>53</w:t>
        </w:r>
        <w:r w:rsidR="00A7669F">
          <w:rPr>
            <w:noProof/>
            <w:webHidden/>
          </w:rPr>
          <w:fldChar w:fldCharType="end"/>
        </w:r>
      </w:hyperlink>
    </w:p>
    <w:p w14:paraId="59BB20FA" w14:textId="4C14C318" w:rsidR="00A7669F" w:rsidRDefault="00840EC1">
      <w:pPr>
        <w:pStyle w:val="Innehll2"/>
        <w:tabs>
          <w:tab w:val="left" w:pos="964"/>
        </w:tabs>
        <w:rPr>
          <w:rFonts w:eastAsiaTheme="minorEastAsia"/>
          <w:noProof/>
          <w:lang w:eastAsia="sv-SE"/>
        </w:rPr>
      </w:pPr>
      <w:hyperlink w:anchor="_Toc37350612" w:history="1">
        <w:r w:rsidR="00A7669F" w:rsidRPr="007977D4">
          <w:rPr>
            <w:rStyle w:val="Hyperlnk"/>
            <w:noProof/>
          </w:rPr>
          <w:t>2.6</w:t>
        </w:r>
        <w:r w:rsidR="00A7669F">
          <w:rPr>
            <w:rFonts w:eastAsiaTheme="minorEastAsia"/>
            <w:noProof/>
            <w:lang w:eastAsia="sv-SE"/>
          </w:rPr>
          <w:tab/>
        </w:r>
        <w:r w:rsidR="00A7669F" w:rsidRPr="007977D4">
          <w:rPr>
            <w:rStyle w:val="Hyperlnk"/>
            <w:noProof/>
          </w:rPr>
          <w:t>Utfall per utgiftsområde</w:t>
        </w:r>
        <w:r w:rsidR="00A7669F">
          <w:rPr>
            <w:noProof/>
            <w:webHidden/>
          </w:rPr>
          <w:tab/>
        </w:r>
        <w:r w:rsidR="00A7669F">
          <w:rPr>
            <w:noProof/>
            <w:webHidden/>
          </w:rPr>
          <w:fldChar w:fldCharType="begin"/>
        </w:r>
        <w:r w:rsidR="00A7669F">
          <w:rPr>
            <w:noProof/>
            <w:webHidden/>
          </w:rPr>
          <w:instrText xml:space="preserve"> PAGEREF _Toc37350612 \h </w:instrText>
        </w:r>
        <w:r w:rsidR="00A7669F">
          <w:rPr>
            <w:noProof/>
            <w:webHidden/>
          </w:rPr>
        </w:r>
        <w:r w:rsidR="00A7669F">
          <w:rPr>
            <w:noProof/>
            <w:webHidden/>
          </w:rPr>
          <w:fldChar w:fldCharType="separate"/>
        </w:r>
        <w:r w:rsidR="00301022">
          <w:rPr>
            <w:noProof/>
            <w:webHidden/>
          </w:rPr>
          <w:t>63</w:t>
        </w:r>
        <w:r w:rsidR="00A7669F">
          <w:rPr>
            <w:noProof/>
            <w:webHidden/>
          </w:rPr>
          <w:fldChar w:fldCharType="end"/>
        </w:r>
      </w:hyperlink>
    </w:p>
    <w:p w14:paraId="7AECF12E" w14:textId="7184BF80" w:rsidR="00A7669F" w:rsidRDefault="00840EC1">
      <w:pPr>
        <w:pStyle w:val="Innehll3"/>
        <w:tabs>
          <w:tab w:val="left" w:pos="1644"/>
        </w:tabs>
        <w:rPr>
          <w:rFonts w:eastAsiaTheme="minorEastAsia"/>
          <w:noProof/>
          <w:lang w:eastAsia="sv-SE"/>
        </w:rPr>
      </w:pPr>
      <w:hyperlink w:anchor="_Toc37350613" w:history="1">
        <w:r w:rsidR="00A7669F" w:rsidRPr="007977D4">
          <w:rPr>
            <w:rStyle w:val="Hyperlnk"/>
            <w:noProof/>
          </w:rPr>
          <w:t>2.6.1</w:t>
        </w:r>
        <w:r w:rsidR="00A7669F">
          <w:rPr>
            <w:rFonts w:eastAsiaTheme="minorEastAsia"/>
            <w:noProof/>
            <w:lang w:eastAsia="sv-SE"/>
          </w:rPr>
          <w:tab/>
        </w:r>
        <w:r w:rsidR="00A7669F" w:rsidRPr="007977D4">
          <w:rPr>
            <w:rStyle w:val="Hyperlnk"/>
            <w:noProof/>
          </w:rPr>
          <w:t>Utgiftsområde 1 Rikets styrelse</w:t>
        </w:r>
        <w:r w:rsidR="00A7669F">
          <w:rPr>
            <w:noProof/>
            <w:webHidden/>
          </w:rPr>
          <w:tab/>
        </w:r>
        <w:r w:rsidR="00A7669F">
          <w:rPr>
            <w:noProof/>
            <w:webHidden/>
          </w:rPr>
          <w:fldChar w:fldCharType="begin"/>
        </w:r>
        <w:r w:rsidR="00A7669F">
          <w:rPr>
            <w:noProof/>
            <w:webHidden/>
          </w:rPr>
          <w:instrText xml:space="preserve"> PAGEREF _Toc37350613 \h </w:instrText>
        </w:r>
        <w:r w:rsidR="00A7669F">
          <w:rPr>
            <w:noProof/>
            <w:webHidden/>
          </w:rPr>
        </w:r>
        <w:r w:rsidR="00A7669F">
          <w:rPr>
            <w:noProof/>
            <w:webHidden/>
          </w:rPr>
          <w:fldChar w:fldCharType="separate"/>
        </w:r>
        <w:r w:rsidR="00301022">
          <w:rPr>
            <w:noProof/>
            <w:webHidden/>
          </w:rPr>
          <w:t>64</w:t>
        </w:r>
        <w:r w:rsidR="00A7669F">
          <w:rPr>
            <w:noProof/>
            <w:webHidden/>
          </w:rPr>
          <w:fldChar w:fldCharType="end"/>
        </w:r>
      </w:hyperlink>
    </w:p>
    <w:p w14:paraId="6EED7429" w14:textId="60D24D96" w:rsidR="00A7669F" w:rsidRDefault="00840EC1">
      <w:pPr>
        <w:pStyle w:val="Innehll3"/>
        <w:tabs>
          <w:tab w:val="left" w:pos="1644"/>
        </w:tabs>
        <w:rPr>
          <w:rFonts w:eastAsiaTheme="minorEastAsia"/>
          <w:noProof/>
          <w:lang w:eastAsia="sv-SE"/>
        </w:rPr>
      </w:pPr>
      <w:hyperlink w:anchor="_Toc37350614" w:history="1">
        <w:r w:rsidR="00A7669F" w:rsidRPr="007977D4">
          <w:rPr>
            <w:rStyle w:val="Hyperlnk"/>
            <w:noProof/>
          </w:rPr>
          <w:t>2.6.2</w:t>
        </w:r>
        <w:r w:rsidR="00A7669F">
          <w:rPr>
            <w:rFonts w:eastAsiaTheme="minorEastAsia"/>
            <w:noProof/>
            <w:lang w:eastAsia="sv-SE"/>
          </w:rPr>
          <w:tab/>
        </w:r>
        <w:r w:rsidR="00A7669F" w:rsidRPr="007977D4">
          <w:rPr>
            <w:rStyle w:val="Hyperlnk"/>
            <w:noProof/>
          </w:rPr>
          <w:t>Utgiftsområde 2 Samhällsekonomi och finansförvaltning</w:t>
        </w:r>
        <w:r w:rsidR="00A7669F">
          <w:rPr>
            <w:noProof/>
            <w:webHidden/>
          </w:rPr>
          <w:tab/>
        </w:r>
        <w:r w:rsidR="00A7669F">
          <w:rPr>
            <w:noProof/>
            <w:webHidden/>
          </w:rPr>
          <w:fldChar w:fldCharType="begin"/>
        </w:r>
        <w:r w:rsidR="00A7669F">
          <w:rPr>
            <w:noProof/>
            <w:webHidden/>
          </w:rPr>
          <w:instrText xml:space="preserve"> PAGEREF _Toc37350614 \h </w:instrText>
        </w:r>
        <w:r w:rsidR="00A7669F">
          <w:rPr>
            <w:noProof/>
            <w:webHidden/>
          </w:rPr>
        </w:r>
        <w:r w:rsidR="00A7669F">
          <w:rPr>
            <w:noProof/>
            <w:webHidden/>
          </w:rPr>
          <w:fldChar w:fldCharType="separate"/>
        </w:r>
        <w:r w:rsidR="00301022">
          <w:rPr>
            <w:noProof/>
            <w:webHidden/>
          </w:rPr>
          <w:t>67</w:t>
        </w:r>
        <w:r w:rsidR="00A7669F">
          <w:rPr>
            <w:noProof/>
            <w:webHidden/>
          </w:rPr>
          <w:fldChar w:fldCharType="end"/>
        </w:r>
      </w:hyperlink>
    </w:p>
    <w:p w14:paraId="268E2BE0" w14:textId="7205148A" w:rsidR="00A7669F" w:rsidRDefault="00840EC1">
      <w:pPr>
        <w:pStyle w:val="Innehll3"/>
        <w:tabs>
          <w:tab w:val="left" w:pos="1644"/>
        </w:tabs>
        <w:rPr>
          <w:rFonts w:eastAsiaTheme="minorEastAsia"/>
          <w:noProof/>
          <w:lang w:eastAsia="sv-SE"/>
        </w:rPr>
      </w:pPr>
      <w:hyperlink w:anchor="_Toc37350615" w:history="1">
        <w:r w:rsidR="00A7669F" w:rsidRPr="007977D4">
          <w:rPr>
            <w:rStyle w:val="Hyperlnk"/>
            <w:noProof/>
          </w:rPr>
          <w:t>2.6.3</w:t>
        </w:r>
        <w:r w:rsidR="00A7669F">
          <w:rPr>
            <w:rFonts w:eastAsiaTheme="minorEastAsia"/>
            <w:noProof/>
            <w:lang w:eastAsia="sv-SE"/>
          </w:rPr>
          <w:tab/>
        </w:r>
        <w:r w:rsidR="00A7669F" w:rsidRPr="007977D4">
          <w:rPr>
            <w:rStyle w:val="Hyperlnk"/>
            <w:noProof/>
          </w:rPr>
          <w:t>Utgiftsområde 3 Skatt, tull och exekution</w:t>
        </w:r>
        <w:r w:rsidR="00A7669F">
          <w:rPr>
            <w:noProof/>
            <w:webHidden/>
          </w:rPr>
          <w:tab/>
        </w:r>
        <w:r w:rsidR="00A7669F">
          <w:rPr>
            <w:noProof/>
            <w:webHidden/>
          </w:rPr>
          <w:fldChar w:fldCharType="begin"/>
        </w:r>
        <w:r w:rsidR="00A7669F">
          <w:rPr>
            <w:noProof/>
            <w:webHidden/>
          </w:rPr>
          <w:instrText xml:space="preserve"> PAGEREF _Toc37350615 \h </w:instrText>
        </w:r>
        <w:r w:rsidR="00A7669F">
          <w:rPr>
            <w:noProof/>
            <w:webHidden/>
          </w:rPr>
        </w:r>
        <w:r w:rsidR="00A7669F">
          <w:rPr>
            <w:noProof/>
            <w:webHidden/>
          </w:rPr>
          <w:fldChar w:fldCharType="separate"/>
        </w:r>
        <w:r w:rsidR="00301022">
          <w:rPr>
            <w:noProof/>
            <w:webHidden/>
          </w:rPr>
          <w:t>72</w:t>
        </w:r>
        <w:r w:rsidR="00A7669F">
          <w:rPr>
            <w:noProof/>
            <w:webHidden/>
          </w:rPr>
          <w:fldChar w:fldCharType="end"/>
        </w:r>
      </w:hyperlink>
    </w:p>
    <w:p w14:paraId="37360844" w14:textId="23501404" w:rsidR="00A7669F" w:rsidRDefault="00840EC1">
      <w:pPr>
        <w:pStyle w:val="Innehll3"/>
        <w:tabs>
          <w:tab w:val="left" w:pos="1644"/>
        </w:tabs>
        <w:rPr>
          <w:rFonts w:eastAsiaTheme="minorEastAsia"/>
          <w:noProof/>
          <w:lang w:eastAsia="sv-SE"/>
        </w:rPr>
      </w:pPr>
      <w:hyperlink w:anchor="_Toc37350616" w:history="1">
        <w:r w:rsidR="00A7669F" w:rsidRPr="007977D4">
          <w:rPr>
            <w:rStyle w:val="Hyperlnk"/>
            <w:noProof/>
          </w:rPr>
          <w:t>2.6.4</w:t>
        </w:r>
        <w:r w:rsidR="00A7669F">
          <w:rPr>
            <w:rFonts w:eastAsiaTheme="minorEastAsia"/>
            <w:noProof/>
            <w:lang w:eastAsia="sv-SE"/>
          </w:rPr>
          <w:tab/>
        </w:r>
        <w:r w:rsidR="00A7669F" w:rsidRPr="007977D4">
          <w:rPr>
            <w:rStyle w:val="Hyperlnk"/>
            <w:noProof/>
          </w:rPr>
          <w:t>Utgiftsområde 4 Rättsväsendet</w:t>
        </w:r>
        <w:r w:rsidR="00A7669F">
          <w:rPr>
            <w:noProof/>
            <w:webHidden/>
          </w:rPr>
          <w:tab/>
        </w:r>
        <w:r w:rsidR="00A7669F">
          <w:rPr>
            <w:noProof/>
            <w:webHidden/>
          </w:rPr>
          <w:fldChar w:fldCharType="begin"/>
        </w:r>
        <w:r w:rsidR="00A7669F">
          <w:rPr>
            <w:noProof/>
            <w:webHidden/>
          </w:rPr>
          <w:instrText xml:space="preserve"> PAGEREF _Toc37350616 \h </w:instrText>
        </w:r>
        <w:r w:rsidR="00A7669F">
          <w:rPr>
            <w:noProof/>
            <w:webHidden/>
          </w:rPr>
        </w:r>
        <w:r w:rsidR="00A7669F">
          <w:rPr>
            <w:noProof/>
            <w:webHidden/>
          </w:rPr>
          <w:fldChar w:fldCharType="separate"/>
        </w:r>
        <w:r w:rsidR="00301022">
          <w:rPr>
            <w:noProof/>
            <w:webHidden/>
          </w:rPr>
          <w:t>73</w:t>
        </w:r>
        <w:r w:rsidR="00A7669F">
          <w:rPr>
            <w:noProof/>
            <w:webHidden/>
          </w:rPr>
          <w:fldChar w:fldCharType="end"/>
        </w:r>
      </w:hyperlink>
    </w:p>
    <w:p w14:paraId="2EE7F504" w14:textId="2E2A1E0A" w:rsidR="00A7669F" w:rsidRDefault="00840EC1">
      <w:pPr>
        <w:pStyle w:val="Innehll3"/>
        <w:tabs>
          <w:tab w:val="left" w:pos="1644"/>
        </w:tabs>
        <w:rPr>
          <w:rFonts w:eastAsiaTheme="minorEastAsia"/>
          <w:noProof/>
          <w:lang w:eastAsia="sv-SE"/>
        </w:rPr>
      </w:pPr>
      <w:hyperlink w:anchor="_Toc37350617" w:history="1">
        <w:r w:rsidR="00A7669F" w:rsidRPr="007977D4">
          <w:rPr>
            <w:rStyle w:val="Hyperlnk"/>
            <w:noProof/>
          </w:rPr>
          <w:t>2.6.5</w:t>
        </w:r>
        <w:r w:rsidR="00A7669F">
          <w:rPr>
            <w:rFonts w:eastAsiaTheme="minorEastAsia"/>
            <w:noProof/>
            <w:lang w:eastAsia="sv-SE"/>
          </w:rPr>
          <w:tab/>
        </w:r>
        <w:r w:rsidR="00A7669F" w:rsidRPr="007977D4">
          <w:rPr>
            <w:rStyle w:val="Hyperlnk"/>
            <w:noProof/>
          </w:rPr>
          <w:t>Utgiftsområde 5 Internationell samverkan</w:t>
        </w:r>
        <w:r w:rsidR="00A7669F">
          <w:rPr>
            <w:noProof/>
            <w:webHidden/>
          </w:rPr>
          <w:tab/>
        </w:r>
        <w:r w:rsidR="00A7669F">
          <w:rPr>
            <w:noProof/>
            <w:webHidden/>
          </w:rPr>
          <w:fldChar w:fldCharType="begin"/>
        </w:r>
        <w:r w:rsidR="00A7669F">
          <w:rPr>
            <w:noProof/>
            <w:webHidden/>
          </w:rPr>
          <w:instrText xml:space="preserve"> PAGEREF _Toc37350617 \h </w:instrText>
        </w:r>
        <w:r w:rsidR="00A7669F">
          <w:rPr>
            <w:noProof/>
            <w:webHidden/>
          </w:rPr>
        </w:r>
        <w:r w:rsidR="00A7669F">
          <w:rPr>
            <w:noProof/>
            <w:webHidden/>
          </w:rPr>
          <w:fldChar w:fldCharType="separate"/>
        </w:r>
        <w:r w:rsidR="00301022">
          <w:rPr>
            <w:noProof/>
            <w:webHidden/>
          </w:rPr>
          <w:t>76</w:t>
        </w:r>
        <w:r w:rsidR="00A7669F">
          <w:rPr>
            <w:noProof/>
            <w:webHidden/>
          </w:rPr>
          <w:fldChar w:fldCharType="end"/>
        </w:r>
      </w:hyperlink>
    </w:p>
    <w:p w14:paraId="13AF6BE7" w14:textId="459E265A" w:rsidR="00A7669F" w:rsidRDefault="00840EC1">
      <w:pPr>
        <w:pStyle w:val="Innehll3"/>
        <w:tabs>
          <w:tab w:val="left" w:pos="1644"/>
        </w:tabs>
        <w:rPr>
          <w:rFonts w:eastAsiaTheme="minorEastAsia"/>
          <w:noProof/>
          <w:lang w:eastAsia="sv-SE"/>
        </w:rPr>
      </w:pPr>
      <w:hyperlink w:anchor="_Toc37350618" w:history="1">
        <w:r w:rsidR="00A7669F" w:rsidRPr="007977D4">
          <w:rPr>
            <w:rStyle w:val="Hyperlnk"/>
            <w:noProof/>
          </w:rPr>
          <w:t>2.6.6</w:t>
        </w:r>
        <w:r w:rsidR="00A7669F">
          <w:rPr>
            <w:rFonts w:eastAsiaTheme="minorEastAsia"/>
            <w:noProof/>
            <w:lang w:eastAsia="sv-SE"/>
          </w:rPr>
          <w:tab/>
        </w:r>
        <w:r w:rsidR="00A7669F" w:rsidRPr="007977D4">
          <w:rPr>
            <w:rStyle w:val="Hyperlnk"/>
            <w:noProof/>
          </w:rPr>
          <w:t>Utgiftsområde 6 Försvar och samhällets krisberedskap</w:t>
        </w:r>
        <w:r w:rsidR="00A7669F">
          <w:rPr>
            <w:noProof/>
            <w:webHidden/>
          </w:rPr>
          <w:tab/>
        </w:r>
        <w:r w:rsidR="00A7669F">
          <w:rPr>
            <w:noProof/>
            <w:webHidden/>
          </w:rPr>
          <w:fldChar w:fldCharType="begin"/>
        </w:r>
        <w:r w:rsidR="00A7669F">
          <w:rPr>
            <w:noProof/>
            <w:webHidden/>
          </w:rPr>
          <w:instrText xml:space="preserve"> PAGEREF _Toc37350618 \h </w:instrText>
        </w:r>
        <w:r w:rsidR="00A7669F">
          <w:rPr>
            <w:noProof/>
            <w:webHidden/>
          </w:rPr>
        </w:r>
        <w:r w:rsidR="00A7669F">
          <w:rPr>
            <w:noProof/>
            <w:webHidden/>
          </w:rPr>
          <w:fldChar w:fldCharType="separate"/>
        </w:r>
        <w:r w:rsidR="00301022">
          <w:rPr>
            <w:noProof/>
            <w:webHidden/>
          </w:rPr>
          <w:t>77</w:t>
        </w:r>
        <w:r w:rsidR="00A7669F">
          <w:rPr>
            <w:noProof/>
            <w:webHidden/>
          </w:rPr>
          <w:fldChar w:fldCharType="end"/>
        </w:r>
      </w:hyperlink>
    </w:p>
    <w:p w14:paraId="4BCB4167" w14:textId="1F8B6625" w:rsidR="00A7669F" w:rsidRDefault="00840EC1">
      <w:pPr>
        <w:pStyle w:val="Innehll3"/>
        <w:tabs>
          <w:tab w:val="left" w:pos="1644"/>
        </w:tabs>
        <w:rPr>
          <w:rFonts w:eastAsiaTheme="minorEastAsia"/>
          <w:noProof/>
          <w:lang w:eastAsia="sv-SE"/>
        </w:rPr>
      </w:pPr>
      <w:hyperlink w:anchor="_Toc37350619" w:history="1">
        <w:r w:rsidR="00A7669F" w:rsidRPr="007977D4">
          <w:rPr>
            <w:rStyle w:val="Hyperlnk"/>
            <w:noProof/>
          </w:rPr>
          <w:t>2.6.7</w:t>
        </w:r>
        <w:r w:rsidR="00A7669F">
          <w:rPr>
            <w:rFonts w:eastAsiaTheme="minorEastAsia"/>
            <w:noProof/>
            <w:lang w:eastAsia="sv-SE"/>
          </w:rPr>
          <w:tab/>
        </w:r>
        <w:r w:rsidR="00A7669F" w:rsidRPr="007977D4">
          <w:rPr>
            <w:rStyle w:val="Hyperlnk"/>
            <w:noProof/>
          </w:rPr>
          <w:t>Utgiftsområde 7 Internationellt bistånd</w:t>
        </w:r>
        <w:r w:rsidR="00A7669F">
          <w:rPr>
            <w:noProof/>
            <w:webHidden/>
          </w:rPr>
          <w:tab/>
        </w:r>
        <w:r w:rsidR="00A7669F">
          <w:rPr>
            <w:noProof/>
            <w:webHidden/>
          </w:rPr>
          <w:fldChar w:fldCharType="begin"/>
        </w:r>
        <w:r w:rsidR="00A7669F">
          <w:rPr>
            <w:noProof/>
            <w:webHidden/>
          </w:rPr>
          <w:instrText xml:space="preserve"> PAGEREF _Toc37350619 \h </w:instrText>
        </w:r>
        <w:r w:rsidR="00A7669F">
          <w:rPr>
            <w:noProof/>
            <w:webHidden/>
          </w:rPr>
        </w:r>
        <w:r w:rsidR="00A7669F">
          <w:rPr>
            <w:noProof/>
            <w:webHidden/>
          </w:rPr>
          <w:fldChar w:fldCharType="separate"/>
        </w:r>
        <w:r w:rsidR="00301022">
          <w:rPr>
            <w:noProof/>
            <w:webHidden/>
          </w:rPr>
          <w:t>82</w:t>
        </w:r>
        <w:r w:rsidR="00A7669F">
          <w:rPr>
            <w:noProof/>
            <w:webHidden/>
          </w:rPr>
          <w:fldChar w:fldCharType="end"/>
        </w:r>
      </w:hyperlink>
    </w:p>
    <w:p w14:paraId="4F98E701" w14:textId="71AE238B" w:rsidR="00A7669F" w:rsidRDefault="00840EC1">
      <w:pPr>
        <w:pStyle w:val="Innehll3"/>
        <w:tabs>
          <w:tab w:val="left" w:pos="1644"/>
        </w:tabs>
        <w:rPr>
          <w:rFonts w:eastAsiaTheme="minorEastAsia"/>
          <w:noProof/>
          <w:lang w:eastAsia="sv-SE"/>
        </w:rPr>
      </w:pPr>
      <w:hyperlink w:anchor="_Toc37350620" w:history="1">
        <w:r w:rsidR="00A7669F" w:rsidRPr="007977D4">
          <w:rPr>
            <w:rStyle w:val="Hyperlnk"/>
            <w:noProof/>
          </w:rPr>
          <w:t>2.6.8</w:t>
        </w:r>
        <w:r w:rsidR="00A7669F">
          <w:rPr>
            <w:rFonts w:eastAsiaTheme="minorEastAsia"/>
            <w:noProof/>
            <w:lang w:eastAsia="sv-SE"/>
          </w:rPr>
          <w:tab/>
        </w:r>
        <w:r w:rsidR="00A7669F" w:rsidRPr="007977D4">
          <w:rPr>
            <w:rStyle w:val="Hyperlnk"/>
            <w:noProof/>
          </w:rPr>
          <w:t>Utgiftsområde 8 Migration</w:t>
        </w:r>
        <w:r w:rsidR="00A7669F">
          <w:rPr>
            <w:noProof/>
            <w:webHidden/>
          </w:rPr>
          <w:tab/>
        </w:r>
        <w:r w:rsidR="00A7669F">
          <w:rPr>
            <w:noProof/>
            <w:webHidden/>
          </w:rPr>
          <w:fldChar w:fldCharType="begin"/>
        </w:r>
        <w:r w:rsidR="00A7669F">
          <w:rPr>
            <w:noProof/>
            <w:webHidden/>
          </w:rPr>
          <w:instrText xml:space="preserve"> PAGEREF _Toc37350620 \h </w:instrText>
        </w:r>
        <w:r w:rsidR="00A7669F">
          <w:rPr>
            <w:noProof/>
            <w:webHidden/>
          </w:rPr>
        </w:r>
        <w:r w:rsidR="00A7669F">
          <w:rPr>
            <w:noProof/>
            <w:webHidden/>
          </w:rPr>
          <w:fldChar w:fldCharType="separate"/>
        </w:r>
        <w:r w:rsidR="00301022">
          <w:rPr>
            <w:noProof/>
            <w:webHidden/>
          </w:rPr>
          <w:t>87</w:t>
        </w:r>
        <w:r w:rsidR="00A7669F">
          <w:rPr>
            <w:noProof/>
            <w:webHidden/>
          </w:rPr>
          <w:fldChar w:fldCharType="end"/>
        </w:r>
      </w:hyperlink>
    </w:p>
    <w:p w14:paraId="37E3025B" w14:textId="6B6E78B4" w:rsidR="00A7669F" w:rsidRDefault="00840EC1">
      <w:pPr>
        <w:pStyle w:val="Innehll3"/>
        <w:tabs>
          <w:tab w:val="left" w:pos="1644"/>
        </w:tabs>
        <w:rPr>
          <w:rFonts w:eastAsiaTheme="minorEastAsia"/>
          <w:noProof/>
          <w:lang w:eastAsia="sv-SE"/>
        </w:rPr>
      </w:pPr>
      <w:hyperlink w:anchor="_Toc37350621" w:history="1">
        <w:r w:rsidR="00A7669F" w:rsidRPr="007977D4">
          <w:rPr>
            <w:rStyle w:val="Hyperlnk"/>
            <w:noProof/>
          </w:rPr>
          <w:t>2.6.9</w:t>
        </w:r>
        <w:r w:rsidR="00A7669F">
          <w:rPr>
            <w:rFonts w:eastAsiaTheme="minorEastAsia"/>
            <w:noProof/>
            <w:lang w:eastAsia="sv-SE"/>
          </w:rPr>
          <w:tab/>
        </w:r>
        <w:r w:rsidR="00A7669F" w:rsidRPr="007977D4">
          <w:rPr>
            <w:rStyle w:val="Hyperlnk"/>
            <w:noProof/>
          </w:rPr>
          <w:t>Utgiftsområde 9 Hälsovård, sjukvård och social omsorg</w:t>
        </w:r>
        <w:r w:rsidR="00A7669F">
          <w:rPr>
            <w:noProof/>
            <w:webHidden/>
          </w:rPr>
          <w:tab/>
        </w:r>
        <w:r w:rsidR="00A7669F">
          <w:rPr>
            <w:noProof/>
            <w:webHidden/>
          </w:rPr>
          <w:fldChar w:fldCharType="begin"/>
        </w:r>
        <w:r w:rsidR="00A7669F">
          <w:rPr>
            <w:noProof/>
            <w:webHidden/>
          </w:rPr>
          <w:instrText xml:space="preserve"> PAGEREF _Toc37350621 \h </w:instrText>
        </w:r>
        <w:r w:rsidR="00A7669F">
          <w:rPr>
            <w:noProof/>
            <w:webHidden/>
          </w:rPr>
        </w:r>
        <w:r w:rsidR="00A7669F">
          <w:rPr>
            <w:noProof/>
            <w:webHidden/>
          </w:rPr>
          <w:fldChar w:fldCharType="separate"/>
        </w:r>
        <w:r w:rsidR="00301022">
          <w:rPr>
            <w:noProof/>
            <w:webHidden/>
          </w:rPr>
          <w:t>90</w:t>
        </w:r>
        <w:r w:rsidR="00A7669F">
          <w:rPr>
            <w:noProof/>
            <w:webHidden/>
          </w:rPr>
          <w:fldChar w:fldCharType="end"/>
        </w:r>
      </w:hyperlink>
    </w:p>
    <w:p w14:paraId="1ADE339A" w14:textId="57216F7B" w:rsidR="00A7669F" w:rsidRDefault="00840EC1">
      <w:pPr>
        <w:pStyle w:val="Innehll3"/>
        <w:tabs>
          <w:tab w:val="left" w:pos="1760"/>
        </w:tabs>
        <w:rPr>
          <w:rFonts w:eastAsiaTheme="minorEastAsia"/>
          <w:noProof/>
          <w:lang w:eastAsia="sv-SE"/>
        </w:rPr>
      </w:pPr>
      <w:hyperlink w:anchor="_Toc37350622" w:history="1">
        <w:r w:rsidR="00A7669F" w:rsidRPr="007977D4">
          <w:rPr>
            <w:rStyle w:val="Hyperlnk"/>
            <w:noProof/>
          </w:rPr>
          <w:t>2.6.10</w:t>
        </w:r>
        <w:r w:rsidR="00A7669F">
          <w:rPr>
            <w:rFonts w:eastAsiaTheme="minorEastAsia"/>
            <w:noProof/>
            <w:lang w:eastAsia="sv-SE"/>
          </w:rPr>
          <w:tab/>
        </w:r>
        <w:r w:rsidR="00A7669F" w:rsidRPr="007977D4">
          <w:rPr>
            <w:rStyle w:val="Hyperlnk"/>
            <w:noProof/>
          </w:rPr>
          <w:t>Utgiftsområde 10 Ekonomisk trygghet vid sjukdom och funktionsnedsättning</w:t>
        </w:r>
        <w:r w:rsidR="00A7669F">
          <w:rPr>
            <w:noProof/>
            <w:webHidden/>
          </w:rPr>
          <w:tab/>
        </w:r>
        <w:r w:rsidR="00A7669F">
          <w:rPr>
            <w:noProof/>
            <w:webHidden/>
          </w:rPr>
          <w:fldChar w:fldCharType="begin"/>
        </w:r>
        <w:r w:rsidR="00A7669F">
          <w:rPr>
            <w:noProof/>
            <w:webHidden/>
          </w:rPr>
          <w:instrText xml:space="preserve"> PAGEREF _Toc37350622 \h </w:instrText>
        </w:r>
        <w:r w:rsidR="00A7669F">
          <w:rPr>
            <w:noProof/>
            <w:webHidden/>
          </w:rPr>
        </w:r>
        <w:r w:rsidR="00A7669F">
          <w:rPr>
            <w:noProof/>
            <w:webHidden/>
          </w:rPr>
          <w:fldChar w:fldCharType="separate"/>
        </w:r>
        <w:r w:rsidR="00301022">
          <w:rPr>
            <w:noProof/>
            <w:webHidden/>
          </w:rPr>
          <w:t>94</w:t>
        </w:r>
        <w:r w:rsidR="00A7669F">
          <w:rPr>
            <w:noProof/>
            <w:webHidden/>
          </w:rPr>
          <w:fldChar w:fldCharType="end"/>
        </w:r>
      </w:hyperlink>
    </w:p>
    <w:p w14:paraId="596E6CEA" w14:textId="047DC88D" w:rsidR="00A7669F" w:rsidRDefault="00840EC1">
      <w:pPr>
        <w:pStyle w:val="Innehll3"/>
        <w:tabs>
          <w:tab w:val="left" w:pos="1760"/>
        </w:tabs>
        <w:rPr>
          <w:rFonts w:eastAsiaTheme="minorEastAsia"/>
          <w:noProof/>
          <w:lang w:eastAsia="sv-SE"/>
        </w:rPr>
      </w:pPr>
      <w:hyperlink w:anchor="_Toc37350623" w:history="1">
        <w:r w:rsidR="00A7669F" w:rsidRPr="007977D4">
          <w:rPr>
            <w:rStyle w:val="Hyperlnk"/>
            <w:noProof/>
          </w:rPr>
          <w:t>2.6.11</w:t>
        </w:r>
        <w:r w:rsidR="00A7669F">
          <w:rPr>
            <w:rFonts w:eastAsiaTheme="minorEastAsia"/>
            <w:noProof/>
            <w:lang w:eastAsia="sv-SE"/>
          </w:rPr>
          <w:tab/>
        </w:r>
        <w:r w:rsidR="00A7669F" w:rsidRPr="007977D4">
          <w:rPr>
            <w:rStyle w:val="Hyperlnk"/>
            <w:noProof/>
          </w:rPr>
          <w:t>Utgiftsområde 11 Ekonomisk trygghet vid ålderdom</w:t>
        </w:r>
        <w:r w:rsidR="00A7669F">
          <w:rPr>
            <w:noProof/>
            <w:webHidden/>
          </w:rPr>
          <w:tab/>
        </w:r>
        <w:r w:rsidR="00A7669F">
          <w:rPr>
            <w:noProof/>
            <w:webHidden/>
          </w:rPr>
          <w:fldChar w:fldCharType="begin"/>
        </w:r>
        <w:r w:rsidR="00A7669F">
          <w:rPr>
            <w:noProof/>
            <w:webHidden/>
          </w:rPr>
          <w:instrText xml:space="preserve"> PAGEREF _Toc37350623 \h </w:instrText>
        </w:r>
        <w:r w:rsidR="00A7669F">
          <w:rPr>
            <w:noProof/>
            <w:webHidden/>
          </w:rPr>
        </w:r>
        <w:r w:rsidR="00A7669F">
          <w:rPr>
            <w:noProof/>
            <w:webHidden/>
          </w:rPr>
          <w:fldChar w:fldCharType="separate"/>
        </w:r>
        <w:r w:rsidR="00301022">
          <w:rPr>
            <w:noProof/>
            <w:webHidden/>
          </w:rPr>
          <w:t>99</w:t>
        </w:r>
        <w:r w:rsidR="00A7669F">
          <w:rPr>
            <w:noProof/>
            <w:webHidden/>
          </w:rPr>
          <w:fldChar w:fldCharType="end"/>
        </w:r>
      </w:hyperlink>
    </w:p>
    <w:p w14:paraId="7C554244" w14:textId="195BF94B" w:rsidR="00A7669F" w:rsidRDefault="00840EC1">
      <w:pPr>
        <w:pStyle w:val="Innehll3"/>
        <w:tabs>
          <w:tab w:val="left" w:pos="1760"/>
        </w:tabs>
        <w:rPr>
          <w:rFonts w:eastAsiaTheme="minorEastAsia"/>
          <w:noProof/>
          <w:lang w:eastAsia="sv-SE"/>
        </w:rPr>
      </w:pPr>
      <w:hyperlink w:anchor="_Toc37350624" w:history="1">
        <w:r w:rsidR="00A7669F" w:rsidRPr="007977D4">
          <w:rPr>
            <w:rStyle w:val="Hyperlnk"/>
            <w:noProof/>
          </w:rPr>
          <w:t>2.6.12</w:t>
        </w:r>
        <w:r w:rsidR="00A7669F">
          <w:rPr>
            <w:rFonts w:eastAsiaTheme="minorEastAsia"/>
            <w:noProof/>
            <w:lang w:eastAsia="sv-SE"/>
          </w:rPr>
          <w:tab/>
        </w:r>
        <w:r w:rsidR="00A7669F" w:rsidRPr="007977D4">
          <w:rPr>
            <w:rStyle w:val="Hyperlnk"/>
            <w:noProof/>
          </w:rPr>
          <w:t>Utgiftsområde 12 Ekonomisk trygghet för familjer och barn</w:t>
        </w:r>
        <w:r w:rsidR="00A7669F">
          <w:rPr>
            <w:noProof/>
            <w:webHidden/>
          </w:rPr>
          <w:tab/>
        </w:r>
        <w:r w:rsidR="00A7669F">
          <w:rPr>
            <w:noProof/>
            <w:webHidden/>
          </w:rPr>
          <w:fldChar w:fldCharType="begin"/>
        </w:r>
        <w:r w:rsidR="00A7669F">
          <w:rPr>
            <w:noProof/>
            <w:webHidden/>
          </w:rPr>
          <w:instrText xml:space="preserve"> PAGEREF _Toc37350624 \h </w:instrText>
        </w:r>
        <w:r w:rsidR="00A7669F">
          <w:rPr>
            <w:noProof/>
            <w:webHidden/>
          </w:rPr>
        </w:r>
        <w:r w:rsidR="00A7669F">
          <w:rPr>
            <w:noProof/>
            <w:webHidden/>
          </w:rPr>
          <w:fldChar w:fldCharType="separate"/>
        </w:r>
        <w:r w:rsidR="00301022">
          <w:rPr>
            <w:noProof/>
            <w:webHidden/>
          </w:rPr>
          <w:t>102</w:t>
        </w:r>
        <w:r w:rsidR="00A7669F">
          <w:rPr>
            <w:noProof/>
            <w:webHidden/>
          </w:rPr>
          <w:fldChar w:fldCharType="end"/>
        </w:r>
      </w:hyperlink>
    </w:p>
    <w:p w14:paraId="6DDC352B" w14:textId="1AA837CD" w:rsidR="00A7669F" w:rsidRDefault="00840EC1">
      <w:pPr>
        <w:pStyle w:val="Innehll3"/>
        <w:tabs>
          <w:tab w:val="left" w:pos="1760"/>
        </w:tabs>
        <w:rPr>
          <w:rFonts w:eastAsiaTheme="minorEastAsia"/>
          <w:noProof/>
          <w:lang w:eastAsia="sv-SE"/>
        </w:rPr>
      </w:pPr>
      <w:hyperlink w:anchor="_Toc37350625" w:history="1">
        <w:r w:rsidR="00A7669F" w:rsidRPr="007977D4">
          <w:rPr>
            <w:rStyle w:val="Hyperlnk"/>
            <w:noProof/>
          </w:rPr>
          <w:t>2.6.13</w:t>
        </w:r>
        <w:r w:rsidR="00A7669F">
          <w:rPr>
            <w:rFonts w:eastAsiaTheme="minorEastAsia"/>
            <w:noProof/>
            <w:lang w:eastAsia="sv-SE"/>
          </w:rPr>
          <w:tab/>
        </w:r>
        <w:r w:rsidR="00A7669F" w:rsidRPr="007977D4">
          <w:rPr>
            <w:rStyle w:val="Hyperlnk"/>
            <w:noProof/>
          </w:rPr>
          <w:t>Utgiftsområde 13 Jämställdhet och nyanlända invandrares etablering</w:t>
        </w:r>
        <w:r w:rsidR="00A7669F">
          <w:rPr>
            <w:noProof/>
            <w:webHidden/>
          </w:rPr>
          <w:tab/>
        </w:r>
        <w:r w:rsidR="00A7669F">
          <w:rPr>
            <w:noProof/>
            <w:webHidden/>
          </w:rPr>
          <w:fldChar w:fldCharType="begin"/>
        </w:r>
        <w:r w:rsidR="00A7669F">
          <w:rPr>
            <w:noProof/>
            <w:webHidden/>
          </w:rPr>
          <w:instrText xml:space="preserve"> PAGEREF _Toc37350625 \h </w:instrText>
        </w:r>
        <w:r w:rsidR="00A7669F">
          <w:rPr>
            <w:noProof/>
            <w:webHidden/>
          </w:rPr>
        </w:r>
        <w:r w:rsidR="00A7669F">
          <w:rPr>
            <w:noProof/>
            <w:webHidden/>
          </w:rPr>
          <w:fldChar w:fldCharType="separate"/>
        </w:r>
        <w:r w:rsidR="00301022">
          <w:rPr>
            <w:noProof/>
            <w:webHidden/>
          </w:rPr>
          <w:t>104</w:t>
        </w:r>
        <w:r w:rsidR="00A7669F">
          <w:rPr>
            <w:noProof/>
            <w:webHidden/>
          </w:rPr>
          <w:fldChar w:fldCharType="end"/>
        </w:r>
      </w:hyperlink>
    </w:p>
    <w:p w14:paraId="33F0A63D" w14:textId="13A408A9" w:rsidR="00A7669F" w:rsidRDefault="00840EC1">
      <w:pPr>
        <w:pStyle w:val="Innehll3"/>
        <w:tabs>
          <w:tab w:val="left" w:pos="1760"/>
        </w:tabs>
        <w:rPr>
          <w:rFonts w:eastAsiaTheme="minorEastAsia"/>
          <w:noProof/>
          <w:lang w:eastAsia="sv-SE"/>
        </w:rPr>
      </w:pPr>
      <w:hyperlink w:anchor="_Toc37350626" w:history="1">
        <w:r w:rsidR="00A7669F" w:rsidRPr="007977D4">
          <w:rPr>
            <w:rStyle w:val="Hyperlnk"/>
            <w:noProof/>
          </w:rPr>
          <w:t>2.6.14</w:t>
        </w:r>
        <w:r w:rsidR="00A7669F">
          <w:rPr>
            <w:rFonts w:eastAsiaTheme="minorEastAsia"/>
            <w:noProof/>
            <w:lang w:eastAsia="sv-SE"/>
          </w:rPr>
          <w:tab/>
        </w:r>
        <w:r w:rsidR="00A7669F" w:rsidRPr="007977D4">
          <w:rPr>
            <w:rStyle w:val="Hyperlnk"/>
            <w:noProof/>
          </w:rPr>
          <w:t>Utgiftsområde 14 Arbetsmarknad och arbetsliv</w:t>
        </w:r>
        <w:r w:rsidR="00A7669F">
          <w:rPr>
            <w:noProof/>
            <w:webHidden/>
          </w:rPr>
          <w:tab/>
        </w:r>
        <w:r w:rsidR="00A7669F">
          <w:rPr>
            <w:noProof/>
            <w:webHidden/>
          </w:rPr>
          <w:fldChar w:fldCharType="begin"/>
        </w:r>
        <w:r w:rsidR="00A7669F">
          <w:rPr>
            <w:noProof/>
            <w:webHidden/>
          </w:rPr>
          <w:instrText xml:space="preserve"> PAGEREF _Toc37350626 \h </w:instrText>
        </w:r>
        <w:r w:rsidR="00A7669F">
          <w:rPr>
            <w:noProof/>
            <w:webHidden/>
          </w:rPr>
        </w:r>
        <w:r w:rsidR="00A7669F">
          <w:rPr>
            <w:noProof/>
            <w:webHidden/>
          </w:rPr>
          <w:fldChar w:fldCharType="separate"/>
        </w:r>
        <w:r w:rsidR="00301022">
          <w:rPr>
            <w:noProof/>
            <w:webHidden/>
          </w:rPr>
          <w:t>108</w:t>
        </w:r>
        <w:r w:rsidR="00A7669F">
          <w:rPr>
            <w:noProof/>
            <w:webHidden/>
          </w:rPr>
          <w:fldChar w:fldCharType="end"/>
        </w:r>
      </w:hyperlink>
    </w:p>
    <w:p w14:paraId="32263021" w14:textId="1A163860" w:rsidR="00A7669F" w:rsidRDefault="00840EC1">
      <w:pPr>
        <w:pStyle w:val="Innehll3"/>
        <w:tabs>
          <w:tab w:val="left" w:pos="1760"/>
        </w:tabs>
        <w:rPr>
          <w:rFonts w:eastAsiaTheme="minorEastAsia"/>
          <w:noProof/>
          <w:lang w:eastAsia="sv-SE"/>
        </w:rPr>
      </w:pPr>
      <w:hyperlink w:anchor="_Toc37350627" w:history="1">
        <w:r w:rsidR="00A7669F" w:rsidRPr="007977D4">
          <w:rPr>
            <w:rStyle w:val="Hyperlnk"/>
            <w:noProof/>
          </w:rPr>
          <w:t>2.6.15</w:t>
        </w:r>
        <w:r w:rsidR="00A7669F">
          <w:rPr>
            <w:rFonts w:eastAsiaTheme="minorEastAsia"/>
            <w:noProof/>
            <w:lang w:eastAsia="sv-SE"/>
          </w:rPr>
          <w:tab/>
        </w:r>
        <w:r w:rsidR="00A7669F" w:rsidRPr="007977D4">
          <w:rPr>
            <w:rStyle w:val="Hyperlnk"/>
            <w:noProof/>
          </w:rPr>
          <w:t>Utgiftsområde 15 Studiestöd</w:t>
        </w:r>
        <w:r w:rsidR="00A7669F">
          <w:rPr>
            <w:noProof/>
            <w:webHidden/>
          </w:rPr>
          <w:tab/>
        </w:r>
        <w:r w:rsidR="00A7669F">
          <w:rPr>
            <w:noProof/>
            <w:webHidden/>
          </w:rPr>
          <w:fldChar w:fldCharType="begin"/>
        </w:r>
        <w:r w:rsidR="00A7669F">
          <w:rPr>
            <w:noProof/>
            <w:webHidden/>
          </w:rPr>
          <w:instrText xml:space="preserve"> PAGEREF _Toc37350627 \h </w:instrText>
        </w:r>
        <w:r w:rsidR="00A7669F">
          <w:rPr>
            <w:noProof/>
            <w:webHidden/>
          </w:rPr>
        </w:r>
        <w:r w:rsidR="00A7669F">
          <w:rPr>
            <w:noProof/>
            <w:webHidden/>
          </w:rPr>
          <w:fldChar w:fldCharType="separate"/>
        </w:r>
        <w:r w:rsidR="00301022">
          <w:rPr>
            <w:noProof/>
            <w:webHidden/>
          </w:rPr>
          <w:t>115</w:t>
        </w:r>
        <w:r w:rsidR="00A7669F">
          <w:rPr>
            <w:noProof/>
            <w:webHidden/>
          </w:rPr>
          <w:fldChar w:fldCharType="end"/>
        </w:r>
      </w:hyperlink>
    </w:p>
    <w:p w14:paraId="7E111DC7" w14:textId="281B5509" w:rsidR="00A7669F" w:rsidRDefault="00840EC1">
      <w:pPr>
        <w:pStyle w:val="Innehll3"/>
        <w:tabs>
          <w:tab w:val="left" w:pos="1760"/>
        </w:tabs>
        <w:rPr>
          <w:rFonts w:eastAsiaTheme="minorEastAsia"/>
          <w:noProof/>
          <w:lang w:eastAsia="sv-SE"/>
        </w:rPr>
      </w:pPr>
      <w:hyperlink w:anchor="_Toc37350628" w:history="1">
        <w:r w:rsidR="00A7669F" w:rsidRPr="007977D4">
          <w:rPr>
            <w:rStyle w:val="Hyperlnk"/>
            <w:noProof/>
          </w:rPr>
          <w:t>2.6.16</w:t>
        </w:r>
        <w:r w:rsidR="00A7669F">
          <w:rPr>
            <w:rFonts w:eastAsiaTheme="minorEastAsia"/>
            <w:noProof/>
            <w:lang w:eastAsia="sv-SE"/>
          </w:rPr>
          <w:tab/>
        </w:r>
        <w:r w:rsidR="00A7669F" w:rsidRPr="007977D4">
          <w:rPr>
            <w:rStyle w:val="Hyperlnk"/>
            <w:noProof/>
          </w:rPr>
          <w:t>Utgiftsområde 16 Utbildning och universitetsforskning</w:t>
        </w:r>
        <w:r w:rsidR="00A7669F">
          <w:rPr>
            <w:noProof/>
            <w:webHidden/>
          </w:rPr>
          <w:tab/>
        </w:r>
        <w:r w:rsidR="00A7669F">
          <w:rPr>
            <w:noProof/>
            <w:webHidden/>
          </w:rPr>
          <w:fldChar w:fldCharType="begin"/>
        </w:r>
        <w:r w:rsidR="00A7669F">
          <w:rPr>
            <w:noProof/>
            <w:webHidden/>
          </w:rPr>
          <w:instrText xml:space="preserve"> PAGEREF _Toc37350628 \h </w:instrText>
        </w:r>
        <w:r w:rsidR="00A7669F">
          <w:rPr>
            <w:noProof/>
            <w:webHidden/>
          </w:rPr>
        </w:r>
        <w:r w:rsidR="00A7669F">
          <w:rPr>
            <w:noProof/>
            <w:webHidden/>
          </w:rPr>
          <w:fldChar w:fldCharType="separate"/>
        </w:r>
        <w:r w:rsidR="00301022">
          <w:rPr>
            <w:noProof/>
            <w:webHidden/>
          </w:rPr>
          <w:t>117</w:t>
        </w:r>
        <w:r w:rsidR="00A7669F">
          <w:rPr>
            <w:noProof/>
            <w:webHidden/>
          </w:rPr>
          <w:fldChar w:fldCharType="end"/>
        </w:r>
      </w:hyperlink>
    </w:p>
    <w:p w14:paraId="71B0598B" w14:textId="1F1F5D93" w:rsidR="00A7669F" w:rsidRDefault="00840EC1">
      <w:pPr>
        <w:pStyle w:val="Innehll3"/>
        <w:tabs>
          <w:tab w:val="left" w:pos="1760"/>
        </w:tabs>
        <w:rPr>
          <w:rFonts w:eastAsiaTheme="minorEastAsia"/>
          <w:noProof/>
          <w:lang w:eastAsia="sv-SE"/>
        </w:rPr>
      </w:pPr>
      <w:hyperlink w:anchor="_Toc37350629" w:history="1">
        <w:r w:rsidR="00A7669F" w:rsidRPr="007977D4">
          <w:rPr>
            <w:rStyle w:val="Hyperlnk"/>
            <w:noProof/>
          </w:rPr>
          <w:t>2.6.17</w:t>
        </w:r>
        <w:r w:rsidR="00A7669F">
          <w:rPr>
            <w:rFonts w:eastAsiaTheme="minorEastAsia"/>
            <w:noProof/>
            <w:lang w:eastAsia="sv-SE"/>
          </w:rPr>
          <w:tab/>
        </w:r>
        <w:r w:rsidR="00A7669F" w:rsidRPr="007977D4">
          <w:rPr>
            <w:rStyle w:val="Hyperlnk"/>
            <w:noProof/>
          </w:rPr>
          <w:t>Utgiftsområde 17 Kultur, medier, trossamfund och fritid</w:t>
        </w:r>
        <w:r w:rsidR="00A7669F">
          <w:rPr>
            <w:noProof/>
            <w:webHidden/>
          </w:rPr>
          <w:tab/>
        </w:r>
        <w:r w:rsidR="00A7669F">
          <w:rPr>
            <w:noProof/>
            <w:webHidden/>
          </w:rPr>
          <w:fldChar w:fldCharType="begin"/>
        </w:r>
        <w:r w:rsidR="00A7669F">
          <w:rPr>
            <w:noProof/>
            <w:webHidden/>
          </w:rPr>
          <w:instrText xml:space="preserve"> PAGEREF _Toc37350629 \h </w:instrText>
        </w:r>
        <w:r w:rsidR="00A7669F">
          <w:rPr>
            <w:noProof/>
            <w:webHidden/>
          </w:rPr>
        </w:r>
        <w:r w:rsidR="00A7669F">
          <w:rPr>
            <w:noProof/>
            <w:webHidden/>
          </w:rPr>
          <w:fldChar w:fldCharType="separate"/>
        </w:r>
        <w:r w:rsidR="00301022">
          <w:rPr>
            <w:noProof/>
            <w:webHidden/>
          </w:rPr>
          <w:t>122</w:t>
        </w:r>
        <w:r w:rsidR="00A7669F">
          <w:rPr>
            <w:noProof/>
            <w:webHidden/>
          </w:rPr>
          <w:fldChar w:fldCharType="end"/>
        </w:r>
      </w:hyperlink>
    </w:p>
    <w:p w14:paraId="15682C40" w14:textId="18E4DE16" w:rsidR="00A7669F" w:rsidRDefault="00840EC1">
      <w:pPr>
        <w:pStyle w:val="Innehll3"/>
        <w:tabs>
          <w:tab w:val="left" w:pos="1760"/>
        </w:tabs>
        <w:rPr>
          <w:rFonts w:eastAsiaTheme="minorEastAsia"/>
          <w:noProof/>
          <w:lang w:eastAsia="sv-SE"/>
        </w:rPr>
      </w:pPr>
      <w:hyperlink w:anchor="_Toc37350630" w:history="1">
        <w:r w:rsidR="00A7669F" w:rsidRPr="007977D4">
          <w:rPr>
            <w:rStyle w:val="Hyperlnk"/>
            <w:noProof/>
          </w:rPr>
          <w:t>2.6.18</w:t>
        </w:r>
        <w:r w:rsidR="00A7669F">
          <w:rPr>
            <w:rFonts w:eastAsiaTheme="minorEastAsia"/>
            <w:noProof/>
            <w:lang w:eastAsia="sv-SE"/>
          </w:rPr>
          <w:tab/>
        </w:r>
        <w:r w:rsidR="00A7669F" w:rsidRPr="007977D4">
          <w:rPr>
            <w:rStyle w:val="Hyperlnk"/>
            <w:noProof/>
          </w:rPr>
          <w:t>Utgiftsområde 18 Samhällsplanering, bostadsförsörjning och byggande samt konsumentpolitik</w:t>
        </w:r>
        <w:r w:rsidR="00A7669F">
          <w:rPr>
            <w:noProof/>
            <w:webHidden/>
          </w:rPr>
          <w:tab/>
        </w:r>
        <w:r w:rsidR="00A7669F">
          <w:rPr>
            <w:noProof/>
            <w:webHidden/>
          </w:rPr>
          <w:fldChar w:fldCharType="begin"/>
        </w:r>
        <w:r w:rsidR="00A7669F">
          <w:rPr>
            <w:noProof/>
            <w:webHidden/>
          </w:rPr>
          <w:instrText xml:space="preserve"> PAGEREF _Toc37350630 \h </w:instrText>
        </w:r>
        <w:r w:rsidR="00A7669F">
          <w:rPr>
            <w:noProof/>
            <w:webHidden/>
          </w:rPr>
        </w:r>
        <w:r w:rsidR="00A7669F">
          <w:rPr>
            <w:noProof/>
            <w:webHidden/>
          </w:rPr>
          <w:fldChar w:fldCharType="separate"/>
        </w:r>
        <w:r w:rsidR="00301022">
          <w:rPr>
            <w:noProof/>
            <w:webHidden/>
          </w:rPr>
          <w:t>126</w:t>
        </w:r>
        <w:r w:rsidR="00A7669F">
          <w:rPr>
            <w:noProof/>
            <w:webHidden/>
          </w:rPr>
          <w:fldChar w:fldCharType="end"/>
        </w:r>
      </w:hyperlink>
    </w:p>
    <w:p w14:paraId="58764560" w14:textId="75B13AA4" w:rsidR="00A7669F" w:rsidRDefault="00840EC1">
      <w:pPr>
        <w:pStyle w:val="Innehll3"/>
        <w:tabs>
          <w:tab w:val="left" w:pos="1760"/>
        </w:tabs>
        <w:rPr>
          <w:rFonts w:eastAsiaTheme="minorEastAsia"/>
          <w:noProof/>
          <w:lang w:eastAsia="sv-SE"/>
        </w:rPr>
      </w:pPr>
      <w:hyperlink w:anchor="_Toc37350631" w:history="1">
        <w:r w:rsidR="00A7669F" w:rsidRPr="007977D4">
          <w:rPr>
            <w:rStyle w:val="Hyperlnk"/>
            <w:noProof/>
          </w:rPr>
          <w:t>2.6.19</w:t>
        </w:r>
        <w:r w:rsidR="00A7669F">
          <w:rPr>
            <w:rFonts w:eastAsiaTheme="minorEastAsia"/>
            <w:noProof/>
            <w:lang w:eastAsia="sv-SE"/>
          </w:rPr>
          <w:tab/>
        </w:r>
        <w:r w:rsidR="00A7669F" w:rsidRPr="007977D4">
          <w:rPr>
            <w:rStyle w:val="Hyperlnk"/>
            <w:noProof/>
          </w:rPr>
          <w:t>Utgiftsområde 19 Regional tillväxt</w:t>
        </w:r>
        <w:r w:rsidR="00A7669F">
          <w:rPr>
            <w:noProof/>
            <w:webHidden/>
          </w:rPr>
          <w:tab/>
        </w:r>
        <w:r w:rsidR="00A7669F">
          <w:rPr>
            <w:noProof/>
            <w:webHidden/>
          </w:rPr>
          <w:fldChar w:fldCharType="begin"/>
        </w:r>
        <w:r w:rsidR="00A7669F">
          <w:rPr>
            <w:noProof/>
            <w:webHidden/>
          </w:rPr>
          <w:instrText xml:space="preserve"> PAGEREF _Toc37350631 \h </w:instrText>
        </w:r>
        <w:r w:rsidR="00A7669F">
          <w:rPr>
            <w:noProof/>
            <w:webHidden/>
          </w:rPr>
        </w:r>
        <w:r w:rsidR="00A7669F">
          <w:rPr>
            <w:noProof/>
            <w:webHidden/>
          </w:rPr>
          <w:fldChar w:fldCharType="separate"/>
        </w:r>
        <w:r w:rsidR="00301022">
          <w:rPr>
            <w:noProof/>
            <w:webHidden/>
          </w:rPr>
          <w:t>130</w:t>
        </w:r>
        <w:r w:rsidR="00A7669F">
          <w:rPr>
            <w:noProof/>
            <w:webHidden/>
          </w:rPr>
          <w:fldChar w:fldCharType="end"/>
        </w:r>
      </w:hyperlink>
    </w:p>
    <w:p w14:paraId="4C506192" w14:textId="117EFCB3" w:rsidR="00A7669F" w:rsidRDefault="00840EC1">
      <w:pPr>
        <w:pStyle w:val="Innehll3"/>
        <w:tabs>
          <w:tab w:val="left" w:pos="1760"/>
        </w:tabs>
        <w:rPr>
          <w:rFonts w:eastAsiaTheme="minorEastAsia"/>
          <w:noProof/>
          <w:lang w:eastAsia="sv-SE"/>
        </w:rPr>
      </w:pPr>
      <w:hyperlink w:anchor="_Toc37350632" w:history="1">
        <w:r w:rsidR="00A7669F" w:rsidRPr="007977D4">
          <w:rPr>
            <w:rStyle w:val="Hyperlnk"/>
            <w:noProof/>
          </w:rPr>
          <w:t>2.6.20</w:t>
        </w:r>
        <w:r w:rsidR="00A7669F">
          <w:rPr>
            <w:rFonts w:eastAsiaTheme="minorEastAsia"/>
            <w:noProof/>
            <w:lang w:eastAsia="sv-SE"/>
          </w:rPr>
          <w:tab/>
        </w:r>
        <w:r w:rsidR="00A7669F" w:rsidRPr="007977D4">
          <w:rPr>
            <w:rStyle w:val="Hyperlnk"/>
            <w:noProof/>
          </w:rPr>
          <w:t>Utgiftsområde 20 Allmän miljö- och naturvård</w:t>
        </w:r>
        <w:r w:rsidR="00A7669F">
          <w:rPr>
            <w:noProof/>
            <w:webHidden/>
          </w:rPr>
          <w:tab/>
        </w:r>
        <w:r w:rsidR="00A7669F">
          <w:rPr>
            <w:noProof/>
            <w:webHidden/>
          </w:rPr>
          <w:fldChar w:fldCharType="begin"/>
        </w:r>
        <w:r w:rsidR="00A7669F">
          <w:rPr>
            <w:noProof/>
            <w:webHidden/>
          </w:rPr>
          <w:instrText xml:space="preserve"> PAGEREF _Toc37350632 \h </w:instrText>
        </w:r>
        <w:r w:rsidR="00A7669F">
          <w:rPr>
            <w:noProof/>
            <w:webHidden/>
          </w:rPr>
        </w:r>
        <w:r w:rsidR="00A7669F">
          <w:rPr>
            <w:noProof/>
            <w:webHidden/>
          </w:rPr>
          <w:fldChar w:fldCharType="separate"/>
        </w:r>
        <w:r w:rsidR="00301022">
          <w:rPr>
            <w:noProof/>
            <w:webHidden/>
          </w:rPr>
          <w:t>132</w:t>
        </w:r>
        <w:r w:rsidR="00A7669F">
          <w:rPr>
            <w:noProof/>
            <w:webHidden/>
          </w:rPr>
          <w:fldChar w:fldCharType="end"/>
        </w:r>
      </w:hyperlink>
    </w:p>
    <w:p w14:paraId="42BBF4E2" w14:textId="5887005E" w:rsidR="00A7669F" w:rsidRDefault="00840EC1">
      <w:pPr>
        <w:pStyle w:val="Innehll3"/>
        <w:tabs>
          <w:tab w:val="left" w:pos="1760"/>
        </w:tabs>
        <w:rPr>
          <w:rFonts w:eastAsiaTheme="minorEastAsia"/>
          <w:noProof/>
          <w:lang w:eastAsia="sv-SE"/>
        </w:rPr>
      </w:pPr>
      <w:hyperlink w:anchor="_Toc37350633" w:history="1">
        <w:r w:rsidR="00A7669F" w:rsidRPr="007977D4">
          <w:rPr>
            <w:rStyle w:val="Hyperlnk"/>
            <w:noProof/>
          </w:rPr>
          <w:t>2.6.21</w:t>
        </w:r>
        <w:r w:rsidR="00A7669F">
          <w:rPr>
            <w:rFonts w:eastAsiaTheme="minorEastAsia"/>
            <w:noProof/>
            <w:lang w:eastAsia="sv-SE"/>
          </w:rPr>
          <w:tab/>
        </w:r>
        <w:r w:rsidR="00A7669F" w:rsidRPr="007977D4">
          <w:rPr>
            <w:rStyle w:val="Hyperlnk"/>
            <w:noProof/>
          </w:rPr>
          <w:t>Utgiftsområde 21 Energi</w:t>
        </w:r>
        <w:r w:rsidR="00A7669F">
          <w:rPr>
            <w:noProof/>
            <w:webHidden/>
          </w:rPr>
          <w:tab/>
        </w:r>
        <w:r w:rsidR="00A7669F">
          <w:rPr>
            <w:noProof/>
            <w:webHidden/>
          </w:rPr>
          <w:fldChar w:fldCharType="begin"/>
        </w:r>
        <w:r w:rsidR="00A7669F">
          <w:rPr>
            <w:noProof/>
            <w:webHidden/>
          </w:rPr>
          <w:instrText xml:space="preserve"> PAGEREF _Toc37350633 \h </w:instrText>
        </w:r>
        <w:r w:rsidR="00A7669F">
          <w:rPr>
            <w:noProof/>
            <w:webHidden/>
          </w:rPr>
        </w:r>
        <w:r w:rsidR="00A7669F">
          <w:rPr>
            <w:noProof/>
            <w:webHidden/>
          </w:rPr>
          <w:fldChar w:fldCharType="separate"/>
        </w:r>
        <w:r w:rsidR="00301022">
          <w:rPr>
            <w:noProof/>
            <w:webHidden/>
          </w:rPr>
          <w:t>136</w:t>
        </w:r>
        <w:r w:rsidR="00A7669F">
          <w:rPr>
            <w:noProof/>
            <w:webHidden/>
          </w:rPr>
          <w:fldChar w:fldCharType="end"/>
        </w:r>
      </w:hyperlink>
    </w:p>
    <w:p w14:paraId="3FAE4995" w14:textId="23AD8978" w:rsidR="00A7669F" w:rsidRDefault="00840EC1">
      <w:pPr>
        <w:pStyle w:val="Innehll3"/>
        <w:tabs>
          <w:tab w:val="left" w:pos="1760"/>
        </w:tabs>
        <w:rPr>
          <w:rFonts w:eastAsiaTheme="minorEastAsia"/>
          <w:noProof/>
          <w:lang w:eastAsia="sv-SE"/>
        </w:rPr>
      </w:pPr>
      <w:hyperlink w:anchor="_Toc37350634" w:history="1">
        <w:r w:rsidR="00A7669F" w:rsidRPr="007977D4">
          <w:rPr>
            <w:rStyle w:val="Hyperlnk"/>
            <w:noProof/>
          </w:rPr>
          <w:t>2.6.22</w:t>
        </w:r>
        <w:r w:rsidR="00A7669F">
          <w:rPr>
            <w:rFonts w:eastAsiaTheme="minorEastAsia"/>
            <w:noProof/>
            <w:lang w:eastAsia="sv-SE"/>
          </w:rPr>
          <w:tab/>
        </w:r>
        <w:r w:rsidR="00A7669F" w:rsidRPr="007977D4">
          <w:rPr>
            <w:rStyle w:val="Hyperlnk"/>
            <w:noProof/>
          </w:rPr>
          <w:t>Utgiftsområde 22 Kommunikationer</w:t>
        </w:r>
        <w:r w:rsidR="00A7669F">
          <w:rPr>
            <w:noProof/>
            <w:webHidden/>
          </w:rPr>
          <w:tab/>
        </w:r>
        <w:r w:rsidR="00A7669F">
          <w:rPr>
            <w:noProof/>
            <w:webHidden/>
          </w:rPr>
          <w:fldChar w:fldCharType="begin"/>
        </w:r>
        <w:r w:rsidR="00A7669F">
          <w:rPr>
            <w:noProof/>
            <w:webHidden/>
          </w:rPr>
          <w:instrText xml:space="preserve"> PAGEREF _Toc37350634 \h </w:instrText>
        </w:r>
        <w:r w:rsidR="00A7669F">
          <w:rPr>
            <w:noProof/>
            <w:webHidden/>
          </w:rPr>
        </w:r>
        <w:r w:rsidR="00A7669F">
          <w:rPr>
            <w:noProof/>
            <w:webHidden/>
          </w:rPr>
          <w:fldChar w:fldCharType="separate"/>
        </w:r>
        <w:r w:rsidR="00301022">
          <w:rPr>
            <w:noProof/>
            <w:webHidden/>
          </w:rPr>
          <w:t>139</w:t>
        </w:r>
        <w:r w:rsidR="00A7669F">
          <w:rPr>
            <w:noProof/>
            <w:webHidden/>
          </w:rPr>
          <w:fldChar w:fldCharType="end"/>
        </w:r>
      </w:hyperlink>
    </w:p>
    <w:p w14:paraId="1C49BDE9" w14:textId="5C7D7DBC" w:rsidR="00A7669F" w:rsidRDefault="00840EC1">
      <w:pPr>
        <w:pStyle w:val="Innehll3"/>
        <w:tabs>
          <w:tab w:val="left" w:pos="1760"/>
        </w:tabs>
        <w:rPr>
          <w:rFonts w:eastAsiaTheme="minorEastAsia"/>
          <w:noProof/>
          <w:lang w:eastAsia="sv-SE"/>
        </w:rPr>
      </w:pPr>
      <w:hyperlink w:anchor="_Toc37350635" w:history="1">
        <w:r w:rsidR="00A7669F" w:rsidRPr="007977D4">
          <w:rPr>
            <w:rStyle w:val="Hyperlnk"/>
            <w:noProof/>
          </w:rPr>
          <w:t>2.6.23</w:t>
        </w:r>
        <w:r w:rsidR="00A7669F">
          <w:rPr>
            <w:rFonts w:eastAsiaTheme="minorEastAsia"/>
            <w:noProof/>
            <w:lang w:eastAsia="sv-SE"/>
          </w:rPr>
          <w:tab/>
        </w:r>
        <w:r w:rsidR="00A7669F" w:rsidRPr="007977D4">
          <w:rPr>
            <w:rStyle w:val="Hyperlnk"/>
            <w:noProof/>
          </w:rPr>
          <w:t>Utgiftsområde 23 Areella näringar, landsbygd och livsmedel</w:t>
        </w:r>
        <w:r w:rsidR="00A7669F">
          <w:rPr>
            <w:noProof/>
            <w:webHidden/>
          </w:rPr>
          <w:tab/>
        </w:r>
        <w:r w:rsidR="00A7669F">
          <w:rPr>
            <w:noProof/>
            <w:webHidden/>
          </w:rPr>
          <w:fldChar w:fldCharType="begin"/>
        </w:r>
        <w:r w:rsidR="00A7669F">
          <w:rPr>
            <w:noProof/>
            <w:webHidden/>
          </w:rPr>
          <w:instrText xml:space="preserve"> PAGEREF _Toc37350635 \h </w:instrText>
        </w:r>
        <w:r w:rsidR="00A7669F">
          <w:rPr>
            <w:noProof/>
            <w:webHidden/>
          </w:rPr>
        </w:r>
        <w:r w:rsidR="00A7669F">
          <w:rPr>
            <w:noProof/>
            <w:webHidden/>
          </w:rPr>
          <w:fldChar w:fldCharType="separate"/>
        </w:r>
        <w:r w:rsidR="00301022">
          <w:rPr>
            <w:noProof/>
            <w:webHidden/>
          </w:rPr>
          <w:t>145</w:t>
        </w:r>
        <w:r w:rsidR="00A7669F">
          <w:rPr>
            <w:noProof/>
            <w:webHidden/>
          </w:rPr>
          <w:fldChar w:fldCharType="end"/>
        </w:r>
      </w:hyperlink>
    </w:p>
    <w:p w14:paraId="540752E2" w14:textId="1853F061" w:rsidR="00A7669F" w:rsidRDefault="00840EC1">
      <w:pPr>
        <w:pStyle w:val="Innehll3"/>
        <w:tabs>
          <w:tab w:val="left" w:pos="1760"/>
        </w:tabs>
        <w:rPr>
          <w:rFonts w:eastAsiaTheme="minorEastAsia"/>
          <w:noProof/>
          <w:lang w:eastAsia="sv-SE"/>
        </w:rPr>
      </w:pPr>
      <w:hyperlink w:anchor="_Toc37350636" w:history="1">
        <w:r w:rsidR="00A7669F" w:rsidRPr="007977D4">
          <w:rPr>
            <w:rStyle w:val="Hyperlnk"/>
            <w:noProof/>
          </w:rPr>
          <w:t>2.6.24</w:t>
        </w:r>
        <w:r w:rsidR="00A7669F">
          <w:rPr>
            <w:rFonts w:eastAsiaTheme="minorEastAsia"/>
            <w:noProof/>
            <w:lang w:eastAsia="sv-SE"/>
          </w:rPr>
          <w:tab/>
        </w:r>
        <w:r w:rsidR="00A7669F" w:rsidRPr="007977D4">
          <w:rPr>
            <w:rStyle w:val="Hyperlnk"/>
            <w:noProof/>
          </w:rPr>
          <w:t>Utgiftsområde 24 Näringsliv</w:t>
        </w:r>
        <w:r w:rsidR="00A7669F">
          <w:rPr>
            <w:noProof/>
            <w:webHidden/>
          </w:rPr>
          <w:tab/>
        </w:r>
        <w:r w:rsidR="00A7669F">
          <w:rPr>
            <w:noProof/>
            <w:webHidden/>
          </w:rPr>
          <w:fldChar w:fldCharType="begin"/>
        </w:r>
        <w:r w:rsidR="00A7669F">
          <w:rPr>
            <w:noProof/>
            <w:webHidden/>
          </w:rPr>
          <w:instrText xml:space="preserve"> PAGEREF _Toc37350636 \h </w:instrText>
        </w:r>
        <w:r w:rsidR="00A7669F">
          <w:rPr>
            <w:noProof/>
            <w:webHidden/>
          </w:rPr>
        </w:r>
        <w:r w:rsidR="00A7669F">
          <w:rPr>
            <w:noProof/>
            <w:webHidden/>
          </w:rPr>
          <w:fldChar w:fldCharType="separate"/>
        </w:r>
        <w:r w:rsidR="00301022">
          <w:rPr>
            <w:noProof/>
            <w:webHidden/>
          </w:rPr>
          <w:t>148</w:t>
        </w:r>
        <w:r w:rsidR="00A7669F">
          <w:rPr>
            <w:noProof/>
            <w:webHidden/>
          </w:rPr>
          <w:fldChar w:fldCharType="end"/>
        </w:r>
      </w:hyperlink>
    </w:p>
    <w:p w14:paraId="38038DA1" w14:textId="222ECD18" w:rsidR="00A7669F" w:rsidRDefault="00840EC1">
      <w:pPr>
        <w:pStyle w:val="Innehll3"/>
        <w:tabs>
          <w:tab w:val="left" w:pos="1760"/>
        </w:tabs>
        <w:rPr>
          <w:rFonts w:eastAsiaTheme="minorEastAsia"/>
          <w:noProof/>
          <w:lang w:eastAsia="sv-SE"/>
        </w:rPr>
      </w:pPr>
      <w:hyperlink w:anchor="_Toc37350637" w:history="1">
        <w:r w:rsidR="00A7669F" w:rsidRPr="007977D4">
          <w:rPr>
            <w:rStyle w:val="Hyperlnk"/>
            <w:noProof/>
          </w:rPr>
          <w:t>2.6.25</w:t>
        </w:r>
        <w:r w:rsidR="00A7669F">
          <w:rPr>
            <w:rFonts w:eastAsiaTheme="minorEastAsia"/>
            <w:noProof/>
            <w:lang w:eastAsia="sv-SE"/>
          </w:rPr>
          <w:tab/>
        </w:r>
        <w:r w:rsidR="00A7669F" w:rsidRPr="007977D4">
          <w:rPr>
            <w:rStyle w:val="Hyperlnk"/>
            <w:noProof/>
          </w:rPr>
          <w:t>Utgiftsområde 25 Allmänna bidrag till kommuner</w:t>
        </w:r>
        <w:r w:rsidR="00A7669F">
          <w:rPr>
            <w:noProof/>
            <w:webHidden/>
          </w:rPr>
          <w:tab/>
        </w:r>
        <w:r w:rsidR="00A7669F">
          <w:rPr>
            <w:noProof/>
            <w:webHidden/>
          </w:rPr>
          <w:fldChar w:fldCharType="begin"/>
        </w:r>
        <w:r w:rsidR="00A7669F">
          <w:rPr>
            <w:noProof/>
            <w:webHidden/>
          </w:rPr>
          <w:instrText xml:space="preserve"> PAGEREF _Toc37350637 \h </w:instrText>
        </w:r>
        <w:r w:rsidR="00A7669F">
          <w:rPr>
            <w:noProof/>
            <w:webHidden/>
          </w:rPr>
        </w:r>
        <w:r w:rsidR="00A7669F">
          <w:rPr>
            <w:noProof/>
            <w:webHidden/>
          </w:rPr>
          <w:fldChar w:fldCharType="separate"/>
        </w:r>
        <w:r w:rsidR="00301022">
          <w:rPr>
            <w:noProof/>
            <w:webHidden/>
          </w:rPr>
          <w:t>153</w:t>
        </w:r>
        <w:r w:rsidR="00A7669F">
          <w:rPr>
            <w:noProof/>
            <w:webHidden/>
          </w:rPr>
          <w:fldChar w:fldCharType="end"/>
        </w:r>
      </w:hyperlink>
    </w:p>
    <w:p w14:paraId="7B5D380B" w14:textId="332BF7A8" w:rsidR="00A7669F" w:rsidRDefault="00840EC1">
      <w:pPr>
        <w:pStyle w:val="Innehll3"/>
        <w:tabs>
          <w:tab w:val="left" w:pos="1760"/>
        </w:tabs>
        <w:rPr>
          <w:rFonts w:eastAsiaTheme="minorEastAsia"/>
          <w:noProof/>
          <w:lang w:eastAsia="sv-SE"/>
        </w:rPr>
      </w:pPr>
      <w:hyperlink w:anchor="_Toc37350638" w:history="1">
        <w:r w:rsidR="00A7669F" w:rsidRPr="007977D4">
          <w:rPr>
            <w:rStyle w:val="Hyperlnk"/>
            <w:noProof/>
          </w:rPr>
          <w:t>2.6.26</w:t>
        </w:r>
        <w:r w:rsidR="00A7669F">
          <w:rPr>
            <w:rFonts w:eastAsiaTheme="minorEastAsia"/>
            <w:noProof/>
            <w:lang w:eastAsia="sv-SE"/>
          </w:rPr>
          <w:tab/>
        </w:r>
        <w:r w:rsidR="00A7669F" w:rsidRPr="007977D4">
          <w:rPr>
            <w:rStyle w:val="Hyperlnk"/>
            <w:noProof/>
          </w:rPr>
          <w:t>Utgiftsområde 26 Statsskuldsräntor m.m.</w:t>
        </w:r>
        <w:r w:rsidR="00A7669F">
          <w:rPr>
            <w:noProof/>
            <w:webHidden/>
          </w:rPr>
          <w:tab/>
        </w:r>
        <w:r w:rsidR="00A7669F">
          <w:rPr>
            <w:noProof/>
            <w:webHidden/>
          </w:rPr>
          <w:fldChar w:fldCharType="begin"/>
        </w:r>
        <w:r w:rsidR="00A7669F">
          <w:rPr>
            <w:noProof/>
            <w:webHidden/>
          </w:rPr>
          <w:instrText xml:space="preserve"> PAGEREF _Toc37350638 \h </w:instrText>
        </w:r>
        <w:r w:rsidR="00A7669F">
          <w:rPr>
            <w:noProof/>
            <w:webHidden/>
          </w:rPr>
        </w:r>
        <w:r w:rsidR="00A7669F">
          <w:rPr>
            <w:noProof/>
            <w:webHidden/>
          </w:rPr>
          <w:fldChar w:fldCharType="separate"/>
        </w:r>
        <w:r w:rsidR="00301022">
          <w:rPr>
            <w:noProof/>
            <w:webHidden/>
          </w:rPr>
          <w:t>155</w:t>
        </w:r>
        <w:r w:rsidR="00A7669F">
          <w:rPr>
            <w:noProof/>
            <w:webHidden/>
          </w:rPr>
          <w:fldChar w:fldCharType="end"/>
        </w:r>
      </w:hyperlink>
    </w:p>
    <w:p w14:paraId="423C070A" w14:textId="051943D9" w:rsidR="00A7669F" w:rsidRDefault="00840EC1">
      <w:pPr>
        <w:pStyle w:val="Innehll3"/>
        <w:tabs>
          <w:tab w:val="left" w:pos="1760"/>
        </w:tabs>
        <w:rPr>
          <w:rFonts w:eastAsiaTheme="minorEastAsia"/>
          <w:noProof/>
          <w:lang w:eastAsia="sv-SE"/>
        </w:rPr>
      </w:pPr>
      <w:hyperlink w:anchor="_Toc37350639" w:history="1">
        <w:r w:rsidR="00A7669F" w:rsidRPr="007977D4">
          <w:rPr>
            <w:rStyle w:val="Hyperlnk"/>
            <w:noProof/>
          </w:rPr>
          <w:t>2.6.27</w:t>
        </w:r>
        <w:r w:rsidR="00A7669F">
          <w:rPr>
            <w:rFonts w:eastAsiaTheme="minorEastAsia"/>
            <w:noProof/>
            <w:lang w:eastAsia="sv-SE"/>
          </w:rPr>
          <w:tab/>
        </w:r>
        <w:r w:rsidR="00A7669F" w:rsidRPr="007977D4">
          <w:rPr>
            <w:rStyle w:val="Hyperlnk"/>
            <w:noProof/>
          </w:rPr>
          <w:t>Utgiftsområde 27 Avgiften till Europeiska unionen</w:t>
        </w:r>
        <w:r w:rsidR="00A7669F">
          <w:rPr>
            <w:noProof/>
            <w:webHidden/>
          </w:rPr>
          <w:tab/>
        </w:r>
        <w:r w:rsidR="00A7669F">
          <w:rPr>
            <w:noProof/>
            <w:webHidden/>
          </w:rPr>
          <w:fldChar w:fldCharType="begin"/>
        </w:r>
        <w:r w:rsidR="00A7669F">
          <w:rPr>
            <w:noProof/>
            <w:webHidden/>
          </w:rPr>
          <w:instrText xml:space="preserve"> PAGEREF _Toc37350639 \h </w:instrText>
        </w:r>
        <w:r w:rsidR="00A7669F">
          <w:rPr>
            <w:noProof/>
            <w:webHidden/>
          </w:rPr>
        </w:r>
        <w:r w:rsidR="00A7669F">
          <w:rPr>
            <w:noProof/>
            <w:webHidden/>
          </w:rPr>
          <w:fldChar w:fldCharType="separate"/>
        </w:r>
        <w:r w:rsidR="00301022">
          <w:rPr>
            <w:noProof/>
            <w:webHidden/>
          </w:rPr>
          <w:t>158</w:t>
        </w:r>
        <w:r w:rsidR="00A7669F">
          <w:rPr>
            <w:noProof/>
            <w:webHidden/>
          </w:rPr>
          <w:fldChar w:fldCharType="end"/>
        </w:r>
      </w:hyperlink>
    </w:p>
    <w:p w14:paraId="13E6ED04" w14:textId="552E1ADA" w:rsidR="00A7669F" w:rsidRDefault="00840EC1">
      <w:pPr>
        <w:pStyle w:val="Innehll3"/>
        <w:tabs>
          <w:tab w:val="left" w:pos="1760"/>
        </w:tabs>
        <w:rPr>
          <w:rFonts w:eastAsiaTheme="minorEastAsia"/>
          <w:noProof/>
          <w:lang w:eastAsia="sv-SE"/>
        </w:rPr>
      </w:pPr>
      <w:hyperlink w:anchor="_Toc37350640" w:history="1">
        <w:r w:rsidR="00A7669F" w:rsidRPr="007977D4">
          <w:rPr>
            <w:rStyle w:val="Hyperlnk"/>
            <w:noProof/>
          </w:rPr>
          <w:t>2.6.28</w:t>
        </w:r>
        <w:r w:rsidR="00A7669F">
          <w:rPr>
            <w:rFonts w:eastAsiaTheme="minorEastAsia"/>
            <w:noProof/>
            <w:lang w:eastAsia="sv-SE"/>
          </w:rPr>
          <w:tab/>
        </w:r>
        <w:r w:rsidR="00A7669F" w:rsidRPr="007977D4">
          <w:rPr>
            <w:rStyle w:val="Hyperlnk"/>
            <w:noProof/>
          </w:rPr>
          <w:t>Förändring av anslagsbehållningar</w:t>
        </w:r>
        <w:r w:rsidR="00A7669F">
          <w:rPr>
            <w:noProof/>
            <w:webHidden/>
          </w:rPr>
          <w:tab/>
        </w:r>
        <w:r w:rsidR="00A7669F">
          <w:rPr>
            <w:noProof/>
            <w:webHidden/>
          </w:rPr>
          <w:fldChar w:fldCharType="begin"/>
        </w:r>
        <w:r w:rsidR="00A7669F">
          <w:rPr>
            <w:noProof/>
            <w:webHidden/>
          </w:rPr>
          <w:instrText xml:space="preserve"> PAGEREF _Toc37350640 \h </w:instrText>
        </w:r>
        <w:r w:rsidR="00A7669F">
          <w:rPr>
            <w:noProof/>
            <w:webHidden/>
          </w:rPr>
        </w:r>
        <w:r w:rsidR="00A7669F">
          <w:rPr>
            <w:noProof/>
            <w:webHidden/>
          </w:rPr>
          <w:fldChar w:fldCharType="separate"/>
        </w:r>
        <w:r w:rsidR="00301022">
          <w:rPr>
            <w:noProof/>
            <w:webHidden/>
          </w:rPr>
          <w:t>159</w:t>
        </w:r>
        <w:r w:rsidR="00A7669F">
          <w:rPr>
            <w:noProof/>
            <w:webHidden/>
          </w:rPr>
          <w:fldChar w:fldCharType="end"/>
        </w:r>
      </w:hyperlink>
    </w:p>
    <w:p w14:paraId="1D1F78E3" w14:textId="0FF000F5" w:rsidR="00A7669F" w:rsidRDefault="00840EC1">
      <w:pPr>
        <w:pStyle w:val="Innehll3"/>
        <w:tabs>
          <w:tab w:val="left" w:pos="1760"/>
        </w:tabs>
        <w:rPr>
          <w:rFonts w:eastAsiaTheme="minorEastAsia"/>
          <w:noProof/>
          <w:lang w:eastAsia="sv-SE"/>
        </w:rPr>
      </w:pPr>
      <w:hyperlink w:anchor="_Toc37350641" w:history="1">
        <w:r w:rsidR="00A7669F" w:rsidRPr="007977D4">
          <w:rPr>
            <w:rStyle w:val="Hyperlnk"/>
            <w:noProof/>
          </w:rPr>
          <w:t>2.6.29</w:t>
        </w:r>
        <w:r w:rsidR="00A7669F">
          <w:rPr>
            <w:rFonts w:eastAsiaTheme="minorEastAsia"/>
            <w:noProof/>
            <w:lang w:eastAsia="sv-SE"/>
          </w:rPr>
          <w:tab/>
        </w:r>
        <w:r w:rsidR="00A7669F" w:rsidRPr="007977D4">
          <w:rPr>
            <w:rStyle w:val="Hyperlnk"/>
            <w:noProof/>
          </w:rPr>
          <w:t>Riksgäldskontorets nettoutlåning</w:t>
        </w:r>
        <w:r w:rsidR="00A7669F">
          <w:rPr>
            <w:noProof/>
            <w:webHidden/>
          </w:rPr>
          <w:tab/>
        </w:r>
        <w:r w:rsidR="00A7669F">
          <w:rPr>
            <w:noProof/>
            <w:webHidden/>
          </w:rPr>
          <w:fldChar w:fldCharType="begin"/>
        </w:r>
        <w:r w:rsidR="00A7669F">
          <w:rPr>
            <w:noProof/>
            <w:webHidden/>
          </w:rPr>
          <w:instrText xml:space="preserve"> PAGEREF _Toc37350641 \h </w:instrText>
        </w:r>
        <w:r w:rsidR="00A7669F">
          <w:rPr>
            <w:noProof/>
            <w:webHidden/>
          </w:rPr>
        </w:r>
        <w:r w:rsidR="00A7669F">
          <w:rPr>
            <w:noProof/>
            <w:webHidden/>
          </w:rPr>
          <w:fldChar w:fldCharType="separate"/>
        </w:r>
        <w:r w:rsidR="00301022">
          <w:rPr>
            <w:noProof/>
            <w:webHidden/>
          </w:rPr>
          <w:t>160</w:t>
        </w:r>
        <w:r w:rsidR="00A7669F">
          <w:rPr>
            <w:noProof/>
            <w:webHidden/>
          </w:rPr>
          <w:fldChar w:fldCharType="end"/>
        </w:r>
      </w:hyperlink>
    </w:p>
    <w:p w14:paraId="5B6D6C69" w14:textId="06C5B0C5" w:rsidR="00A7669F" w:rsidRDefault="00840EC1">
      <w:pPr>
        <w:pStyle w:val="Innehll3"/>
        <w:tabs>
          <w:tab w:val="left" w:pos="1760"/>
        </w:tabs>
        <w:rPr>
          <w:rFonts w:eastAsiaTheme="minorEastAsia"/>
          <w:noProof/>
          <w:lang w:eastAsia="sv-SE"/>
        </w:rPr>
      </w:pPr>
      <w:hyperlink w:anchor="_Toc37350642" w:history="1">
        <w:r w:rsidR="00A7669F" w:rsidRPr="007977D4">
          <w:rPr>
            <w:rStyle w:val="Hyperlnk"/>
            <w:noProof/>
          </w:rPr>
          <w:t>2.6.30</w:t>
        </w:r>
        <w:r w:rsidR="00A7669F">
          <w:rPr>
            <w:rFonts w:eastAsiaTheme="minorEastAsia"/>
            <w:noProof/>
            <w:lang w:eastAsia="sv-SE"/>
          </w:rPr>
          <w:tab/>
        </w:r>
        <w:r w:rsidR="00A7669F" w:rsidRPr="007977D4">
          <w:rPr>
            <w:rStyle w:val="Hyperlnk"/>
            <w:noProof/>
          </w:rPr>
          <w:t>Kassamässig korrigering</w:t>
        </w:r>
        <w:r w:rsidR="00A7669F">
          <w:rPr>
            <w:noProof/>
            <w:webHidden/>
          </w:rPr>
          <w:tab/>
        </w:r>
        <w:r w:rsidR="00A7669F">
          <w:rPr>
            <w:noProof/>
            <w:webHidden/>
          </w:rPr>
          <w:fldChar w:fldCharType="begin"/>
        </w:r>
        <w:r w:rsidR="00A7669F">
          <w:rPr>
            <w:noProof/>
            <w:webHidden/>
          </w:rPr>
          <w:instrText xml:space="preserve"> PAGEREF _Toc37350642 \h </w:instrText>
        </w:r>
        <w:r w:rsidR="00A7669F">
          <w:rPr>
            <w:noProof/>
            <w:webHidden/>
          </w:rPr>
        </w:r>
        <w:r w:rsidR="00A7669F">
          <w:rPr>
            <w:noProof/>
            <w:webHidden/>
          </w:rPr>
          <w:fldChar w:fldCharType="separate"/>
        </w:r>
        <w:r w:rsidR="00301022">
          <w:rPr>
            <w:noProof/>
            <w:webHidden/>
          </w:rPr>
          <w:t>165</w:t>
        </w:r>
        <w:r w:rsidR="00A7669F">
          <w:rPr>
            <w:noProof/>
            <w:webHidden/>
          </w:rPr>
          <w:fldChar w:fldCharType="end"/>
        </w:r>
      </w:hyperlink>
    </w:p>
    <w:p w14:paraId="0FE4F115" w14:textId="54300394" w:rsidR="00A7669F" w:rsidRDefault="00840EC1">
      <w:pPr>
        <w:pStyle w:val="Innehll3"/>
        <w:tabs>
          <w:tab w:val="left" w:pos="1760"/>
        </w:tabs>
        <w:rPr>
          <w:rFonts w:eastAsiaTheme="minorEastAsia"/>
          <w:noProof/>
          <w:lang w:eastAsia="sv-SE"/>
        </w:rPr>
      </w:pPr>
      <w:hyperlink w:anchor="_Toc37350643" w:history="1">
        <w:r w:rsidR="00A7669F" w:rsidRPr="007977D4">
          <w:rPr>
            <w:rStyle w:val="Hyperlnk"/>
            <w:noProof/>
          </w:rPr>
          <w:t>2.6.31</w:t>
        </w:r>
        <w:r w:rsidR="00A7669F">
          <w:rPr>
            <w:rFonts w:eastAsiaTheme="minorEastAsia"/>
            <w:noProof/>
            <w:lang w:eastAsia="sv-SE"/>
          </w:rPr>
          <w:tab/>
        </w:r>
        <w:r w:rsidR="00A7669F" w:rsidRPr="007977D4">
          <w:rPr>
            <w:rStyle w:val="Hyperlnk"/>
            <w:noProof/>
          </w:rPr>
          <w:t>Ålderspensionssystemet vid sidan av statens budget</w:t>
        </w:r>
        <w:r w:rsidR="00A7669F">
          <w:rPr>
            <w:noProof/>
            <w:webHidden/>
          </w:rPr>
          <w:tab/>
        </w:r>
        <w:r w:rsidR="00A7669F">
          <w:rPr>
            <w:noProof/>
            <w:webHidden/>
          </w:rPr>
          <w:fldChar w:fldCharType="begin"/>
        </w:r>
        <w:r w:rsidR="00A7669F">
          <w:rPr>
            <w:noProof/>
            <w:webHidden/>
          </w:rPr>
          <w:instrText xml:space="preserve"> PAGEREF _Toc37350643 \h </w:instrText>
        </w:r>
        <w:r w:rsidR="00A7669F">
          <w:rPr>
            <w:noProof/>
            <w:webHidden/>
          </w:rPr>
        </w:r>
        <w:r w:rsidR="00A7669F">
          <w:rPr>
            <w:noProof/>
            <w:webHidden/>
          </w:rPr>
          <w:fldChar w:fldCharType="separate"/>
        </w:r>
        <w:r w:rsidR="00301022">
          <w:rPr>
            <w:noProof/>
            <w:webHidden/>
          </w:rPr>
          <w:t>167</w:t>
        </w:r>
        <w:r w:rsidR="00A7669F">
          <w:rPr>
            <w:noProof/>
            <w:webHidden/>
          </w:rPr>
          <w:fldChar w:fldCharType="end"/>
        </w:r>
      </w:hyperlink>
    </w:p>
    <w:p w14:paraId="5D016C8C" w14:textId="73AB6826" w:rsidR="00A7669F" w:rsidRDefault="00840EC1">
      <w:pPr>
        <w:pStyle w:val="Innehll2"/>
        <w:tabs>
          <w:tab w:val="left" w:pos="964"/>
        </w:tabs>
        <w:rPr>
          <w:rFonts w:eastAsiaTheme="minorEastAsia"/>
          <w:noProof/>
          <w:lang w:eastAsia="sv-SE"/>
        </w:rPr>
      </w:pPr>
      <w:hyperlink w:anchor="_Toc37350644" w:history="1">
        <w:r w:rsidR="00A7669F" w:rsidRPr="007977D4">
          <w:rPr>
            <w:rStyle w:val="Hyperlnk"/>
            <w:noProof/>
          </w:rPr>
          <w:t>2.7</w:t>
        </w:r>
        <w:r w:rsidR="00A7669F">
          <w:rPr>
            <w:rFonts w:eastAsiaTheme="minorEastAsia"/>
            <w:noProof/>
            <w:lang w:eastAsia="sv-SE"/>
          </w:rPr>
          <w:tab/>
        </w:r>
        <w:r w:rsidR="00A7669F" w:rsidRPr="007977D4">
          <w:rPr>
            <w:rStyle w:val="Hyperlnk"/>
            <w:noProof/>
          </w:rPr>
          <w:t>Underliggande saldo och engångseffekter</w:t>
        </w:r>
        <w:r w:rsidR="00A7669F">
          <w:rPr>
            <w:noProof/>
            <w:webHidden/>
          </w:rPr>
          <w:tab/>
        </w:r>
        <w:r w:rsidR="00A7669F">
          <w:rPr>
            <w:noProof/>
            <w:webHidden/>
          </w:rPr>
          <w:fldChar w:fldCharType="begin"/>
        </w:r>
        <w:r w:rsidR="00A7669F">
          <w:rPr>
            <w:noProof/>
            <w:webHidden/>
          </w:rPr>
          <w:instrText xml:space="preserve"> PAGEREF _Toc37350644 \h </w:instrText>
        </w:r>
        <w:r w:rsidR="00A7669F">
          <w:rPr>
            <w:noProof/>
            <w:webHidden/>
          </w:rPr>
        </w:r>
        <w:r w:rsidR="00A7669F">
          <w:rPr>
            <w:noProof/>
            <w:webHidden/>
          </w:rPr>
          <w:fldChar w:fldCharType="separate"/>
        </w:r>
        <w:r w:rsidR="00301022">
          <w:rPr>
            <w:noProof/>
            <w:webHidden/>
          </w:rPr>
          <w:t>171</w:t>
        </w:r>
        <w:r w:rsidR="00A7669F">
          <w:rPr>
            <w:noProof/>
            <w:webHidden/>
          </w:rPr>
          <w:fldChar w:fldCharType="end"/>
        </w:r>
      </w:hyperlink>
    </w:p>
    <w:p w14:paraId="1AAE205C" w14:textId="2B9DBC1D" w:rsidR="00A7669F" w:rsidRDefault="00840EC1">
      <w:pPr>
        <w:pStyle w:val="Innehll2"/>
        <w:tabs>
          <w:tab w:val="left" w:pos="964"/>
        </w:tabs>
        <w:rPr>
          <w:rFonts w:eastAsiaTheme="minorEastAsia"/>
          <w:noProof/>
          <w:lang w:eastAsia="sv-SE"/>
        </w:rPr>
      </w:pPr>
      <w:hyperlink w:anchor="_Toc37350645" w:history="1">
        <w:r w:rsidR="00A7669F" w:rsidRPr="007977D4">
          <w:rPr>
            <w:rStyle w:val="Hyperlnk"/>
            <w:noProof/>
          </w:rPr>
          <w:t>2.8</w:t>
        </w:r>
        <w:r w:rsidR="00A7669F">
          <w:rPr>
            <w:rFonts w:eastAsiaTheme="minorEastAsia"/>
            <w:noProof/>
            <w:lang w:eastAsia="sv-SE"/>
          </w:rPr>
          <w:tab/>
        </w:r>
        <w:r w:rsidR="00A7669F" w:rsidRPr="007977D4">
          <w:rPr>
            <w:rStyle w:val="Hyperlnk"/>
            <w:noProof/>
          </w:rPr>
          <w:t>Realekonomisk fördelning av anslagen i statens budget</w:t>
        </w:r>
        <w:r w:rsidR="00A7669F">
          <w:rPr>
            <w:noProof/>
            <w:webHidden/>
          </w:rPr>
          <w:tab/>
        </w:r>
        <w:r w:rsidR="00A7669F">
          <w:rPr>
            <w:noProof/>
            <w:webHidden/>
          </w:rPr>
          <w:fldChar w:fldCharType="begin"/>
        </w:r>
        <w:r w:rsidR="00A7669F">
          <w:rPr>
            <w:noProof/>
            <w:webHidden/>
          </w:rPr>
          <w:instrText xml:space="preserve"> PAGEREF _Toc37350645 \h </w:instrText>
        </w:r>
        <w:r w:rsidR="00A7669F">
          <w:rPr>
            <w:noProof/>
            <w:webHidden/>
          </w:rPr>
        </w:r>
        <w:r w:rsidR="00A7669F">
          <w:rPr>
            <w:noProof/>
            <w:webHidden/>
          </w:rPr>
          <w:fldChar w:fldCharType="separate"/>
        </w:r>
        <w:r w:rsidR="00301022">
          <w:rPr>
            <w:noProof/>
            <w:webHidden/>
          </w:rPr>
          <w:t>173</w:t>
        </w:r>
        <w:r w:rsidR="00A7669F">
          <w:rPr>
            <w:noProof/>
            <w:webHidden/>
          </w:rPr>
          <w:fldChar w:fldCharType="end"/>
        </w:r>
      </w:hyperlink>
    </w:p>
    <w:p w14:paraId="251C39AC" w14:textId="737C6547" w:rsidR="00A7669F" w:rsidRDefault="00840EC1">
      <w:pPr>
        <w:pStyle w:val="Innehll2"/>
        <w:tabs>
          <w:tab w:val="left" w:pos="964"/>
        </w:tabs>
        <w:rPr>
          <w:rFonts w:eastAsiaTheme="minorEastAsia"/>
          <w:noProof/>
          <w:lang w:eastAsia="sv-SE"/>
        </w:rPr>
      </w:pPr>
      <w:hyperlink w:anchor="_Toc37350646" w:history="1">
        <w:r w:rsidR="00A7669F" w:rsidRPr="007977D4">
          <w:rPr>
            <w:rStyle w:val="Hyperlnk"/>
            <w:noProof/>
          </w:rPr>
          <w:t>2.9</w:t>
        </w:r>
        <w:r w:rsidR="00A7669F">
          <w:rPr>
            <w:rFonts w:eastAsiaTheme="minorEastAsia"/>
            <w:noProof/>
            <w:lang w:eastAsia="sv-SE"/>
          </w:rPr>
          <w:tab/>
        </w:r>
        <w:r w:rsidR="00A7669F" w:rsidRPr="007977D4">
          <w:rPr>
            <w:rStyle w:val="Hyperlnk"/>
            <w:noProof/>
          </w:rPr>
          <w:t>Beställningsbemyndiganden</w:t>
        </w:r>
        <w:r w:rsidR="00A7669F">
          <w:rPr>
            <w:noProof/>
            <w:webHidden/>
          </w:rPr>
          <w:tab/>
        </w:r>
        <w:r w:rsidR="00A7669F">
          <w:rPr>
            <w:noProof/>
            <w:webHidden/>
          </w:rPr>
          <w:fldChar w:fldCharType="begin"/>
        </w:r>
        <w:r w:rsidR="00A7669F">
          <w:rPr>
            <w:noProof/>
            <w:webHidden/>
          </w:rPr>
          <w:instrText xml:space="preserve"> PAGEREF _Toc37350646 \h </w:instrText>
        </w:r>
        <w:r w:rsidR="00A7669F">
          <w:rPr>
            <w:noProof/>
            <w:webHidden/>
          </w:rPr>
        </w:r>
        <w:r w:rsidR="00A7669F">
          <w:rPr>
            <w:noProof/>
            <w:webHidden/>
          </w:rPr>
          <w:fldChar w:fldCharType="separate"/>
        </w:r>
        <w:r w:rsidR="00301022">
          <w:rPr>
            <w:noProof/>
            <w:webHidden/>
          </w:rPr>
          <w:t>183</w:t>
        </w:r>
        <w:r w:rsidR="00A7669F">
          <w:rPr>
            <w:noProof/>
            <w:webHidden/>
          </w:rPr>
          <w:fldChar w:fldCharType="end"/>
        </w:r>
      </w:hyperlink>
    </w:p>
    <w:p w14:paraId="46DD4391" w14:textId="52AAB2CB" w:rsidR="00A7669F" w:rsidRDefault="00840EC1">
      <w:pPr>
        <w:pStyle w:val="Innehll2"/>
        <w:tabs>
          <w:tab w:val="left" w:pos="1644"/>
        </w:tabs>
        <w:rPr>
          <w:rFonts w:eastAsiaTheme="minorEastAsia"/>
          <w:noProof/>
          <w:lang w:eastAsia="sv-SE"/>
        </w:rPr>
      </w:pPr>
      <w:hyperlink w:anchor="_Toc37350647" w:history="1">
        <w:r w:rsidR="00A7669F" w:rsidRPr="007977D4">
          <w:rPr>
            <w:rStyle w:val="Hyperlnk"/>
            <w:noProof/>
          </w:rPr>
          <w:t>2.10</w:t>
        </w:r>
        <w:r w:rsidR="00A7669F">
          <w:rPr>
            <w:rFonts w:eastAsiaTheme="minorEastAsia"/>
            <w:noProof/>
            <w:lang w:eastAsia="sv-SE"/>
          </w:rPr>
          <w:tab/>
        </w:r>
        <w:r w:rsidR="00A7669F" w:rsidRPr="007977D4">
          <w:rPr>
            <w:rStyle w:val="Hyperlnk"/>
            <w:noProof/>
          </w:rPr>
          <w:t>Inomstatliga lån</w:t>
        </w:r>
        <w:r w:rsidR="00A7669F">
          <w:rPr>
            <w:noProof/>
            <w:webHidden/>
          </w:rPr>
          <w:tab/>
        </w:r>
        <w:r w:rsidR="00A7669F">
          <w:rPr>
            <w:noProof/>
            <w:webHidden/>
          </w:rPr>
          <w:fldChar w:fldCharType="begin"/>
        </w:r>
        <w:r w:rsidR="00A7669F">
          <w:rPr>
            <w:noProof/>
            <w:webHidden/>
          </w:rPr>
          <w:instrText xml:space="preserve"> PAGEREF _Toc37350647 \h </w:instrText>
        </w:r>
        <w:r w:rsidR="00A7669F">
          <w:rPr>
            <w:noProof/>
            <w:webHidden/>
          </w:rPr>
        </w:r>
        <w:r w:rsidR="00A7669F">
          <w:rPr>
            <w:noProof/>
            <w:webHidden/>
          </w:rPr>
          <w:fldChar w:fldCharType="separate"/>
        </w:r>
        <w:r w:rsidR="00301022">
          <w:rPr>
            <w:noProof/>
            <w:webHidden/>
          </w:rPr>
          <w:t>184</w:t>
        </w:r>
        <w:r w:rsidR="00A7669F">
          <w:rPr>
            <w:noProof/>
            <w:webHidden/>
          </w:rPr>
          <w:fldChar w:fldCharType="end"/>
        </w:r>
      </w:hyperlink>
    </w:p>
    <w:p w14:paraId="3175E17A" w14:textId="2512966E" w:rsidR="00A7669F" w:rsidRDefault="00840EC1">
      <w:pPr>
        <w:pStyle w:val="Innehll2"/>
        <w:tabs>
          <w:tab w:val="left" w:pos="1644"/>
        </w:tabs>
        <w:rPr>
          <w:rFonts w:eastAsiaTheme="minorEastAsia"/>
          <w:noProof/>
          <w:lang w:eastAsia="sv-SE"/>
        </w:rPr>
      </w:pPr>
      <w:hyperlink w:anchor="_Toc37350648" w:history="1">
        <w:r w:rsidR="00A7669F" w:rsidRPr="007977D4">
          <w:rPr>
            <w:rStyle w:val="Hyperlnk"/>
            <w:noProof/>
          </w:rPr>
          <w:t>2.11</w:t>
        </w:r>
        <w:r w:rsidR="00A7669F">
          <w:rPr>
            <w:rFonts w:eastAsiaTheme="minorEastAsia"/>
            <w:noProof/>
            <w:lang w:eastAsia="sv-SE"/>
          </w:rPr>
          <w:tab/>
        </w:r>
        <w:r w:rsidR="00A7669F" w:rsidRPr="007977D4">
          <w:rPr>
            <w:rStyle w:val="Hyperlnk"/>
            <w:noProof/>
          </w:rPr>
          <w:t>Övriga krediter</w:t>
        </w:r>
        <w:r w:rsidR="00A7669F">
          <w:rPr>
            <w:noProof/>
            <w:webHidden/>
          </w:rPr>
          <w:tab/>
        </w:r>
        <w:r w:rsidR="00A7669F">
          <w:rPr>
            <w:noProof/>
            <w:webHidden/>
          </w:rPr>
          <w:fldChar w:fldCharType="begin"/>
        </w:r>
        <w:r w:rsidR="00A7669F">
          <w:rPr>
            <w:noProof/>
            <w:webHidden/>
          </w:rPr>
          <w:instrText xml:space="preserve"> PAGEREF _Toc37350648 \h </w:instrText>
        </w:r>
        <w:r w:rsidR="00A7669F">
          <w:rPr>
            <w:noProof/>
            <w:webHidden/>
          </w:rPr>
        </w:r>
        <w:r w:rsidR="00A7669F">
          <w:rPr>
            <w:noProof/>
            <w:webHidden/>
          </w:rPr>
          <w:fldChar w:fldCharType="separate"/>
        </w:r>
        <w:r w:rsidR="00301022">
          <w:rPr>
            <w:noProof/>
            <w:webHidden/>
          </w:rPr>
          <w:t>185</w:t>
        </w:r>
        <w:r w:rsidR="00A7669F">
          <w:rPr>
            <w:noProof/>
            <w:webHidden/>
          </w:rPr>
          <w:fldChar w:fldCharType="end"/>
        </w:r>
      </w:hyperlink>
    </w:p>
    <w:p w14:paraId="1257C9F5" w14:textId="08E7A947" w:rsidR="00A7669F" w:rsidRDefault="00840EC1">
      <w:pPr>
        <w:pStyle w:val="Innehll1"/>
        <w:rPr>
          <w:rFonts w:eastAsiaTheme="minorEastAsia"/>
          <w:noProof/>
          <w:lang w:eastAsia="sv-SE"/>
        </w:rPr>
      </w:pPr>
      <w:hyperlink w:anchor="_Toc37350649" w:history="1">
        <w:r w:rsidR="00A7669F" w:rsidRPr="007977D4">
          <w:rPr>
            <w:rStyle w:val="Hyperlnk"/>
            <w:noProof/>
          </w:rPr>
          <w:t>3</w:t>
        </w:r>
        <w:r w:rsidR="00A7669F">
          <w:rPr>
            <w:rFonts w:eastAsiaTheme="minorEastAsia"/>
            <w:noProof/>
            <w:lang w:eastAsia="sv-SE"/>
          </w:rPr>
          <w:tab/>
        </w:r>
        <w:r w:rsidR="00A7669F" w:rsidRPr="007977D4">
          <w:rPr>
            <w:rStyle w:val="Hyperlnk"/>
            <w:noProof/>
          </w:rPr>
          <w:t>Resultaträkning, balansräkning och finansieringsanalys</w:t>
        </w:r>
        <w:r w:rsidR="00A7669F">
          <w:rPr>
            <w:noProof/>
            <w:webHidden/>
          </w:rPr>
          <w:tab/>
        </w:r>
        <w:r w:rsidR="00A7669F">
          <w:rPr>
            <w:noProof/>
            <w:webHidden/>
          </w:rPr>
          <w:fldChar w:fldCharType="begin"/>
        </w:r>
        <w:r w:rsidR="00A7669F">
          <w:rPr>
            <w:noProof/>
            <w:webHidden/>
          </w:rPr>
          <w:instrText xml:space="preserve"> PAGEREF _Toc37350649 \h </w:instrText>
        </w:r>
        <w:r w:rsidR="00A7669F">
          <w:rPr>
            <w:noProof/>
            <w:webHidden/>
          </w:rPr>
        </w:r>
        <w:r w:rsidR="00A7669F">
          <w:rPr>
            <w:noProof/>
            <w:webHidden/>
          </w:rPr>
          <w:fldChar w:fldCharType="separate"/>
        </w:r>
        <w:r w:rsidR="00301022">
          <w:rPr>
            <w:noProof/>
            <w:webHidden/>
          </w:rPr>
          <w:t>187</w:t>
        </w:r>
        <w:r w:rsidR="00A7669F">
          <w:rPr>
            <w:noProof/>
            <w:webHidden/>
          </w:rPr>
          <w:fldChar w:fldCharType="end"/>
        </w:r>
      </w:hyperlink>
    </w:p>
    <w:p w14:paraId="4CEB7E2A" w14:textId="03E58E9B" w:rsidR="00A7669F" w:rsidRDefault="00840EC1">
      <w:pPr>
        <w:pStyle w:val="Innehll2"/>
        <w:tabs>
          <w:tab w:val="left" w:pos="964"/>
        </w:tabs>
        <w:rPr>
          <w:rFonts w:eastAsiaTheme="minorEastAsia"/>
          <w:noProof/>
          <w:lang w:eastAsia="sv-SE"/>
        </w:rPr>
      </w:pPr>
      <w:hyperlink w:anchor="_Toc37350650" w:history="1">
        <w:r w:rsidR="00A7669F" w:rsidRPr="007977D4">
          <w:rPr>
            <w:rStyle w:val="Hyperlnk"/>
            <w:noProof/>
          </w:rPr>
          <w:t>3.1</w:t>
        </w:r>
        <w:r w:rsidR="00A7669F">
          <w:rPr>
            <w:rFonts w:eastAsiaTheme="minorEastAsia"/>
            <w:noProof/>
            <w:lang w:eastAsia="sv-SE"/>
          </w:rPr>
          <w:tab/>
        </w:r>
        <w:r w:rsidR="00A7669F" w:rsidRPr="007977D4">
          <w:rPr>
            <w:rStyle w:val="Hyperlnk"/>
            <w:noProof/>
          </w:rPr>
          <w:t>Resultaträkning</w:t>
        </w:r>
        <w:r w:rsidR="00A7669F">
          <w:rPr>
            <w:noProof/>
            <w:webHidden/>
          </w:rPr>
          <w:tab/>
        </w:r>
        <w:r w:rsidR="00A7669F">
          <w:rPr>
            <w:noProof/>
            <w:webHidden/>
          </w:rPr>
          <w:fldChar w:fldCharType="begin"/>
        </w:r>
        <w:r w:rsidR="00A7669F">
          <w:rPr>
            <w:noProof/>
            <w:webHidden/>
          </w:rPr>
          <w:instrText xml:space="preserve"> PAGEREF _Toc37350650 \h </w:instrText>
        </w:r>
        <w:r w:rsidR="00A7669F">
          <w:rPr>
            <w:noProof/>
            <w:webHidden/>
          </w:rPr>
        </w:r>
        <w:r w:rsidR="00A7669F">
          <w:rPr>
            <w:noProof/>
            <w:webHidden/>
          </w:rPr>
          <w:fldChar w:fldCharType="separate"/>
        </w:r>
        <w:r w:rsidR="00301022">
          <w:rPr>
            <w:noProof/>
            <w:webHidden/>
          </w:rPr>
          <w:t>187</w:t>
        </w:r>
        <w:r w:rsidR="00A7669F">
          <w:rPr>
            <w:noProof/>
            <w:webHidden/>
          </w:rPr>
          <w:fldChar w:fldCharType="end"/>
        </w:r>
      </w:hyperlink>
    </w:p>
    <w:p w14:paraId="0153FA03" w14:textId="4A302865" w:rsidR="00A7669F" w:rsidRDefault="00840EC1">
      <w:pPr>
        <w:pStyle w:val="Innehll2"/>
        <w:tabs>
          <w:tab w:val="left" w:pos="964"/>
        </w:tabs>
        <w:rPr>
          <w:rFonts w:eastAsiaTheme="minorEastAsia"/>
          <w:noProof/>
          <w:lang w:eastAsia="sv-SE"/>
        </w:rPr>
      </w:pPr>
      <w:hyperlink w:anchor="_Toc37350651" w:history="1">
        <w:r w:rsidR="00A7669F" w:rsidRPr="007977D4">
          <w:rPr>
            <w:rStyle w:val="Hyperlnk"/>
            <w:noProof/>
          </w:rPr>
          <w:t>3.2</w:t>
        </w:r>
        <w:r w:rsidR="00A7669F">
          <w:rPr>
            <w:rFonts w:eastAsiaTheme="minorEastAsia"/>
            <w:noProof/>
            <w:lang w:eastAsia="sv-SE"/>
          </w:rPr>
          <w:tab/>
        </w:r>
        <w:r w:rsidR="00A7669F" w:rsidRPr="007977D4">
          <w:rPr>
            <w:rStyle w:val="Hyperlnk"/>
            <w:noProof/>
          </w:rPr>
          <w:t>Balansräkning</w:t>
        </w:r>
        <w:r w:rsidR="00A7669F">
          <w:rPr>
            <w:noProof/>
            <w:webHidden/>
          </w:rPr>
          <w:tab/>
        </w:r>
        <w:r w:rsidR="00A7669F">
          <w:rPr>
            <w:noProof/>
            <w:webHidden/>
          </w:rPr>
          <w:fldChar w:fldCharType="begin"/>
        </w:r>
        <w:r w:rsidR="00A7669F">
          <w:rPr>
            <w:noProof/>
            <w:webHidden/>
          </w:rPr>
          <w:instrText xml:space="preserve"> PAGEREF _Toc37350651 \h </w:instrText>
        </w:r>
        <w:r w:rsidR="00A7669F">
          <w:rPr>
            <w:noProof/>
            <w:webHidden/>
          </w:rPr>
        </w:r>
        <w:r w:rsidR="00A7669F">
          <w:rPr>
            <w:noProof/>
            <w:webHidden/>
          </w:rPr>
          <w:fldChar w:fldCharType="separate"/>
        </w:r>
        <w:r w:rsidR="00301022">
          <w:rPr>
            <w:noProof/>
            <w:webHidden/>
          </w:rPr>
          <w:t>194</w:t>
        </w:r>
        <w:r w:rsidR="00A7669F">
          <w:rPr>
            <w:noProof/>
            <w:webHidden/>
          </w:rPr>
          <w:fldChar w:fldCharType="end"/>
        </w:r>
      </w:hyperlink>
    </w:p>
    <w:p w14:paraId="0DAAF605" w14:textId="40FFA798" w:rsidR="00A7669F" w:rsidRDefault="00840EC1">
      <w:pPr>
        <w:pStyle w:val="Innehll2"/>
        <w:tabs>
          <w:tab w:val="left" w:pos="964"/>
        </w:tabs>
        <w:rPr>
          <w:rFonts w:eastAsiaTheme="minorEastAsia"/>
          <w:noProof/>
          <w:lang w:eastAsia="sv-SE"/>
        </w:rPr>
      </w:pPr>
      <w:hyperlink w:anchor="_Toc37350652" w:history="1">
        <w:r w:rsidR="00A7669F" w:rsidRPr="007977D4">
          <w:rPr>
            <w:rStyle w:val="Hyperlnk"/>
            <w:noProof/>
          </w:rPr>
          <w:t>3.3</w:t>
        </w:r>
        <w:r w:rsidR="00A7669F">
          <w:rPr>
            <w:rFonts w:eastAsiaTheme="minorEastAsia"/>
            <w:noProof/>
            <w:lang w:eastAsia="sv-SE"/>
          </w:rPr>
          <w:tab/>
        </w:r>
        <w:r w:rsidR="00A7669F" w:rsidRPr="007977D4">
          <w:rPr>
            <w:rStyle w:val="Hyperlnk"/>
            <w:noProof/>
          </w:rPr>
          <w:t>Finansieringsanalys</w:t>
        </w:r>
        <w:r w:rsidR="00A7669F">
          <w:rPr>
            <w:noProof/>
            <w:webHidden/>
          </w:rPr>
          <w:tab/>
        </w:r>
        <w:r w:rsidR="00A7669F">
          <w:rPr>
            <w:noProof/>
            <w:webHidden/>
          </w:rPr>
          <w:fldChar w:fldCharType="begin"/>
        </w:r>
        <w:r w:rsidR="00A7669F">
          <w:rPr>
            <w:noProof/>
            <w:webHidden/>
          </w:rPr>
          <w:instrText xml:space="preserve"> PAGEREF _Toc37350652 \h </w:instrText>
        </w:r>
        <w:r w:rsidR="00A7669F">
          <w:rPr>
            <w:noProof/>
            <w:webHidden/>
          </w:rPr>
        </w:r>
        <w:r w:rsidR="00A7669F">
          <w:rPr>
            <w:noProof/>
            <w:webHidden/>
          </w:rPr>
          <w:fldChar w:fldCharType="separate"/>
        </w:r>
        <w:r w:rsidR="00301022">
          <w:rPr>
            <w:noProof/>
            <w:webHidden/>
          </w:rPr>
          <w:t>199</w:t>
        </w:r>
        <w:r w:rsidR="00A7669F">
          <w:rPr>
            <w:noProof/>
            <w:webHidden/>
          </w:rPr>
          <w:fldChar w:fldCharType="end"/>
        </w:r>
      </w:hyperlink>
    </w:p>
    <w:p w14:paraId="72ACE8BE" w14:textId="2352D173" w:rsidR="00A7669F" w:rsidRDefault="00840EC1">
      <w:pPr>
        <w:pStyle w:val="Innehll2"/>
        <w:tabs>
          <w:tab w:val="left" w:pos="964"/>
        </w:tabs>
        <w:rPr>
          <w:rFonts w:eastAsiaTheme="minorEastAsia"/>
          <w:noProof/>
          <w:lang w:eastAsia="sv-SE"/>
        </w:rPr>
      </w:pPr>
      <w:hyperlink w:anchor="_Toc37350653" w:history="1">
        <w:r w:rsidR="00A7669F" w:rsidRPr="007977D4">
          <w:rPr>
            <w:rStyle w:val="Hyperlnk"/>
            <w:noProof/>
          </w:rPr>
          <w:t>3.4</w:t>
        </w:r>
        <w:r w:rsidR="00A7669F">
          <w:rPr>
            <w:rFonts w:eastAsiaTheme="minorEastAsia"/>
            <w:noProof/>
            <w:lang w:eastAsia="sv-SE"/>
          </w:rPr>
          <w:tab/>
        </w:r>
        <w:r w:rsidR="00A7669F" w:rsidRPr="007977D4">
          <w:rPr>
            <w:rStyle w:val="Hyperlnk"/>
            <w:noProof/>
          </w:rPr>
          <w:t>Redovisningsprinciper och tilläggsupplysningar</w:t>
        </w:r>
        <w:r w:rsidR="00A7669F">
          <w:rPr>
            <w:noProof/>
            <w:webHidden/>
          </w:rPr>
          <w:tab/>
        </w:r>
        <w:r w:rsidR="00A7669F">
          <w:rPr>
            <w:noProof/>
            <w:webHidden/>
          </w:rPr>
          <w:fldChar w:fldCharType="begin"/>
        </w:r>
        <w:r w:rsidR="00A7669F">
          <w:rPr>
            <w:noProof/>
            <w:webHidden/>
          </w:rPr>
          <w:instrText xml:space="preserve"> PAGEREF _Toc37350653 \h </w:instrText>
        </w:r>
        <w:r w:rsidR="00A7669F">
          <w:rPr>
            <w:noProof/>
            <w:webHidden/>
          </w:rPr>
        </w:r>
        <w:r w:rsidR="00A7669F">
          <w:rPr>
            <w:noProof/>
            <w:webHidden/>
          </w:rPr>
          <w:fldChar w:fldCharType="separate"/>
        </w:r>
        <w:r w:rsidR="00301022">
          <w:rPr>
            <w:noProof/>
            <w:webHidden/>
          </w:rPr>
          <w:t>202</w:t>
        </w:r>
        <w:r w:rsidR="00A7669F">
          <w:rPr>
            <w:noProof/>
            <w:webHidden/>
          </w:rPr>
          <w:fldChar w:fldCharType="end"/>
        </w:r>
      </w:hyperlink>
    </w:p>
    <w:p w14:paraId="6E69BEF0" w14:textId="35C37B49" w:rsidR="00A7669F" w:rsidRDefault="00840EC1">
      <w:pPr>
        <w:pStyle w:val="Innehll3"/>
        <w:tabs>
          <w:tab w:val="left" w:pos="1644"/>
        </w:tabs>
        <w:rPr>
          <w:rFonts w:eastAsiaTheme="minorEastAsia"/>
          <w:noProof/>
          <w:lang w:eastAsia="sv-SE"/>
        </w:rPr>
      </w:pPr>
      <w:hyperlink w:anchor="_Toc37350654" w:history="1">
        <w:r w:rsidR="00A7669F" w:rsidRPr="007977D4">
          <w:rPr>
            <w:rStyle w:val="Hyperlnk"/>
            <w:noProof/>
          </w:rPr>
          <w:t>3.4.1</w:t>
        </w:r>
        <w:r w:rsidR="00A7669F">
          <w:rPr>
            <w:rFonts w:eastAsiaTheme="minorEastAsia"/>
            <w:noProof/>
            <w:lang w:eastAsia="sv-SE"/>
          </w:rPr>
          <w:tab/>
        </w:r>
        <w:r w:rsidR="00A7669F" w:rsidRPr="007977D4">
          <w:rPr>
            <w:rStyle w:val="Hyperlnk"/>
            <w:noProof/>
          </w:rPr>
          <w:t>Redovisningsprinciper, resultat- och balansräkning</w:t>
        </w:r>
        <w:r w:rsidR="00A7669F">
          <w:rPr>
            <w:noProof/>
            <w:webHidden/>
          </w:rPr>
          <w:tab/>
        </w:r>
        <w:r w:rsidR="00A7669F">
          <w:rPr>
            <w:noProof/>
            <w:webHidden/>
          </w:rPr>
          <w:fldChar w:fldCharType="begin"/>
        </w:r>
        <w:r w:rsidR="00A7669F">
          <w:rPr>
            <w:noProof/>
            <w:webHidden/>
          </w:rPr>
          <w:instrText xml:space="preserve"> PAGEREF _Toc37350654 \h </w:instrText>
        </w:r>
        <w:r w:rsidR="00A7669F">
          <w:rPr>
            <w:noProof/>
            <w:webHidden/>
          </w:rPr>
        </w:r>
        <w:r w:rsidR="00A7669F">
          <w:rPr>
            <w:noProof/>
            <w:webHidden/>
          </w:rPr>
          <w:fldChar w:fldCharType="separate"/>
        </w:r>
        <w:r w:rsidR="00301022">
          <w:rPr>
            <w:noProof/>
            <w:webHidden/>
          </w:rPr>
          <w:t>202</w:t>
        </w:r>
        <w:r w:rsidR="00A7669F">
          <w:rPr>
            <w:noProof/>
            <w:webHidden/>
          </w:rPr>
          <w:fldChar w:fldCharType="end"/>
        </w:r>
      </w:hyperlink>
    </w:p>
    <w:p w14:paraId="69CEF3CC" w14:textId="47F450DF" w:rsidR="00A7669F" w:rsidRDefault="00840EC1">
      <w:pPr>
        <w:pStyle w:val="Innehll3"/>
        <w:tabs>
          <w:tab w:val="left" w:pos="1644"/>
        </w:tabs>
        <w:rPr>
          <w:rFonts w:eastAsiaTheme="minorEastAsia"/>
          <w:noProof/>
          <w:lang w:eastAsia="sv-SE"/>
        </w:rPr>
      </w:pPr>
      <w:hyperlink w:anchor="_Toc37350655" w:history="1">
        <w:r w:rsidR="00A7669F" w:rsidRPr="007977D4">
          <w:rPr>
            <w:rStyle w:val="Hyperlnk"/>
            <w:noProof/>
          </w:rPr>
          <w:t>3.4.2</w:t>
        </w:r>
        <w:r w:rsidR="00A7669F">
          <w:rPr>
            <w:rFonts w:eastAsiaTheme="minorEastAsia"/>
            <w:noProof/>
            <w:lang w:eastAsia="sv-SE"/>
          </w:rPr>
          <w:tab/>
        </w:r>
        <w:r w:rsidR="00A7669F" w:rsidRPr="007977D4">
          <w:rPr>
            <w:rStyle w:val="Hyperlnk"/>
            <w:noProof/>
          </w:rPr>
          <w:t>Redovisningsprinciper för statens budget</w:t>
        </w:r>
        <w:r w:rsidR="00A7669F">
          <w:rPr>
            <w:noProof/>
            <w:webHidden/>
          </w:rPr>
          <w:tab/>
        </w:r>
        <w:r w:rsidR="00A7669F">
          <w:rPr>
            <w:noProof/>
            <w:webHidden/>
          </w:rPr>
          <w:fldChar w:fldCharType="begin"/>
        </w:r>
        <w:r w:rsidR="00A7669F">
          <w:rPr>
            <w:noProof/>
            <w:webHidden/>
          </w:rPr>
          <w:instrText xml:space="preserve"> PAGEREF _Toc37350655 \h </w:instrText>
        </w:r>
        <w:r w:rsidR="00A7669F">
          <w:rPr>
            <w:noProof/>
            <w:webHidden/>
          </w:rPr>
        </w:r>
        <w:r w:rsidR="00A7669F">
          <w:rPr>
            <w:noProof/>
            <w:webHidden/>
          </w:rPr>
          <w:fldChar w:fldCharType="separate"/>
        </w:r>
        <w:r w:rsidR="00301022">
          <w:rPr>
            <w:noProof/>
            <w:webHidden/>
          </w:rPr>
          <w:t>213</w:t>
        </w:r>
        <w:r w:rsidR="00A7669F">
          <w:rPr>
            <w:noProof/>
            <w:webHidden/>
          </w:rPr>
          <w:fldChar w:fldCharType="end"/>
        </w:r>
      </w:hyperlink>
    </w:p>
    <w:p w14:paraId="436BC7A1" w14:textId="64DA992E" w:rsidR="00A7669F" w:rsidRDefault="00840EC1">
      <w:pPr>
        <w:pStyle w:val="Innehll3"/>
        <w:tabs>
          <w:tab w:val="left" w:pos="1644"/>
        </w:tabs>
        <w:rPr>
          <w:rFonts w:eastAsiaTheme="minorEastAsia"/>
          <w:noProof/>
          <w:lang w:eastAsia="sv-SE"/>
        </w:rPr>
      </w:pPr>
      <w:hyperlink w:anchor="_Toc37350656" w:history="1">
        <w:r w:rsidR="00A7669F" w:rsidRPr="007977D4">
          <w:rPr>
            <w:rStyle w:val="Hyperlnk"/>
            <w:noProof/>
          </w:rPr>
          <w:t>3.4.3</w:t>
        </w:r>
        <w:r w:rsidR="00A7669F">
          <w:rPr>
            <w:rFonts w:eastAsiaTheme="minorEastAsia"/>
            <w:noProof/>
            <w:lang w:eastAsia="sv-SE"/>
          </w:rPr>
          <w:tab/>
        </w:r>
        <w:r w:rsidR="00A7669F" w:rsidRPr="007977D4">
          <w:rPr>
            <w:rStyle w:val="Hyperlnk"/>
            <w:noProof/>
          </w:rPr>
          <w:t>Skillnader mellan resultaträkningen och statens budget</w:t>
        </w:r>
        <w:r w:rsidR="00A7669F">
          <w:rPr>
            <w:noProof/>
            <w:webHidden/>
          </w:rPr>
          <w:tab/>
        </w:r>
        <w:r w:rsidR="00A7669F">
          <w:rPr>
            <w:noProof/>
            <w:webHidden/>
          </w:rPr>
          <w:fldChar w:fldCharType="begin"/>
        </w:r>
        <w:r w:rsidR="00A7669F">
          <w:rPr>
            <w:noProof/>
            <w:webHidden/>
          </w:rPr>
          <w:instrText xml:space="preserve"> PAGEREF _Toc37350656 \h </w:instrText>
        </w:r>
        <w:r w:rsidR="00A7669F">
          <w:rPr>
            <w:noProof/>
            <w:webHidden/>
          </w:rPr>
        </w:r>
        <w:r w:rsidR="00A7669F">
          <w:rPr>
            <w:noProof/>
            <w:webHidden/>
          </w:rPr>
          <w:fldChar w:fldCharType="separate"/>
        </w:r>
        <w:r w:rsidR="00301022">
          <w:rPr>
            <w:noProof/>
            <w:webHidden/>
          </w:rPr>
          <w:t>214</w:t>
        </w:r>
        <w:r w:rsidR="00A7669F">
          <w:rPr>
            <w:noProof/>
            <w:webHidden/>
          </w:rPr>
          <w:fldChar w:fldCharType="end"/>
        </w:r>
      </w:hyperlink>
    </w:p>
    <w:p w14:paraId="18D64242" w14:textId="1A2764BE" w:rsidR="00A7669F" w:rsidRDefault="00840EC1">
      <w:pPr>
        <w:pStyle w:val="Innehll2"/>
        <w:tabs>
          <w:tab w:val="left" w:pos="964"/>
        </w:tabs>
        <w:rPr>
          <w:rFonts w:eastAsiaTheme="minorEastAsia"/>
          <w:noProof/>
          <w:lang w:eastAsia="sv-SE"/>
        </w:rPr>
      </w:pPr>
      <w:hyperlink w:anchor="_Toc37350657" w:history="1">
        <w:r w:rsidR="00A7669F" w:rsidRPr="007977D4">
          <w:rPr>
            <w:rStyle w:val="Hyperlnk"/>
            <w:noProof/>
          </w:rPr>
          <w:t>3.5</w:t>
        </w:r>
        <w:r w:rsidR="00A7669F">
          <w:rPr>
            <w:rFonts w:eastAsiaTheme="minorEastAsia"/>
            <w:noProof/>
            <w:lang w:eastAsia="sv-SE"/>
          </w:rPr>
          <w:tab/>
        </w:r>
        <w:r w:rsidR="00A7669F" w:rsidRPr="007977D4">
          <w:rPr>
            <w:rStyle w:val="Hyperlnk"/>
            <w:noProof/>
          </w:rPr>
          <w:t>Noter</w:t>
        </w:r>
        <w:r w:rsidR="00A7669F">
          <w:rPr>
            <w:noProof/>
            <w:webHidden/>
          </w:rPr>
          <w:tab/>
        </w:r>
        <w:r w:rsidR="00A7669F">
          <w:rPr>
            <w:noProof/>
            <w:webHidden/>
          </w:rPr>
          <w:fldChar w:fldCharType="begin"/>
        </w:r>
        <w:r w:rsidR="00A7669F">
          <w:rPr>
            <w:noProof/>
            <w:webHidden/>
          </w:rPr>
          <w:instrText xml:space="preserve"> PAGEREF _Toc37350657 \h </w:instrText>
        </w:r>
        <w:r w:rsidR="00A7669F">
          <w:rPr>
            <w:noProof/>
            <w:webHidden/>
          </w:rPr>
        </w:r>
        <w:r w:rsidR="00A7669F">
          <w:rPr>
            <w:noProof/>
            <w:webHidden/>
          </w:rPr>
          <w:fldChar w:fldCharType="separate"/>
        </w:r>
        <w:r w:rsidR="00301022">
          <w:rPr>
            <w:noProof/>
            <w:webHidden/>
          </w:rPr>
          <w:t>215</w:t>
        </w:r>
        <w:r w:rsidR="00A7669F">
          <w:rPr>
            <w:noProof/>
            <w:webHidden/>
          </w:rPr>
          <w:fldChar w:fldCharType="end"/>
        </w:r>
      </w:hyperlink>
    </w:p>
    <w:p w14:paraId="6EB89E7D" w14:textId="532174D9" w:rsidR="00A7669F" w:rsidRDefault="00840EC1">
      <w:pPr>
        <w:pStyle w:val="Innehll3"/>
        <w:tabs>
          <w:tab w:val="left" w:pos="1644"/>
        </w:tabs>
        <w:rPr>
          <w:rFonts w:eastAsiaTheme="minorEastAsia"/>
          <w:noProof/>
          <w:lang w:eastAsia="sv-SE"/>
        </w:rPr>
      </w:pPr>
      <w:hyperlink w:anchor="_Toc37350658" w:history="1">
        <w:r w:rsidR="00A7669F" w:rsidRPr="007977D4">
          <w:rPr>
            <w:rStyle w:val="Hyperlnk"/>
            <w:noProof/>
          </w:rPr>
          <w:t>3.5.1</w:t>
        </w:r>
        <w:r w:rsidR="00A7669F">
          <w:rPr>
            <w:rFonts w:eastAsiaTheme="minorEastAsia"/>
            <w:noProof/>
            <w:lang w:eastAsia="sv-SE"/>
          </w:rPr>
          <w:tab/>
        </w:r>
        <w:r w:rsidR="00A7669F" w:rsidRPr="007977D4">
          <w:rPr>
            <w:rStyle w:val="Hyperlnk"/>
            <w:noProof/>
          </w:rPr>
          <w:t>Noter till resultaträkningen</w:t>
        </w:r>
        <w:r w:rsidR="00A7669F">
          <w:rPr>
            <w:noProof/>
            <w:webHidden/>
          </w:rPr>
          <w:tab/>
        </w:r>
        <w:r w:rsidR="00A7669F">
          <w:rPr>
            <w:noProof/>
            <w:webHidden/>
          </w:rPr>
          <w:fldChar w:fldCharType="begin"/>
        </w:r>
        <w:r w:rsidR="00A7669F">
          <w:rPr>
            <w:noProof/>
            <w:webHidden/>
          </w:rPr>
          <w:instrText xml:space="preserve"> PAGEREF _Toc37350658 \h </w:instrText>
        </w:r>
        <w:r w:rsidR="00A7669F">
          <w:rPr>
            <w:noProof/>
            <w:webHidden/>
          </w:rPr>
        </w:r>
        <w:r w:rsidR="00A7669F">
          <w:rPr>
            <w:noProof/>
            <w:webHidden/>
          </w:rPr>
          <w:fldChar w:fldCharType="separate"/>
        </w:r>
        <w:r w:rsidR="00301022">
          <w:rPr>
            <w:noProof/>
            <w:webHidden/>
          </w:rPr>
          <w:t>215</w:t>
        </w:r>
        <w:r w:rsidR="00A7669F">
          <w:rPr>
            <w:noProof/>
            <w:webHidden/>
          </w:rPr>
          <w:fldChar w:fldCharType="end"/>
        </w:r>
      </w:hyperlink>
    </w:p>
    <w:p w14:paraId="3BA50A4F" w14:textId="3A8391E6" w:rsidR="00A7669F" w:rsidRDefault="00840EC1">
      <w:pPr>
        <w:pStyle w:val="Innehll2"/>
        <w:tabs>
          <w:tab w:val="left" w:pos="964"/>
        </w:tabs>
        <w:rPr>
          <w:rFonts w:eastAsiaTheme="minorEastAsia"/>
          <w:noProof/>
          <w:lang w:eastAsia="sv-SE"/>
        </w:rPr>
      </w:pPr>
      <w:hyperlink w:anchor="_Toc37350659" w:history="1">
        <w:r w:rsidR="00A7669F" w:rsidRPr="007977D4">
          <w:rPr>
            <w:rStyle w:val="Hyperlnk"/>
            <w:noProof/>
          </w:rPr>
          <w:t>3.6</w:t>
        </w:r>
        <w:r w:rsidR="00A7669F">
          <w:rPr>
            <w:rFonts w:eastAsiaTheme="minorEastAsia"/>
            <w:noProof/>
            <w:lang w:eastAsia="sv-SE"/>
          </w:rPr>
          <w:tab/>
        </w:r>
        <w:r w:rsidR="00A7669F" w:rsidRPr="007977D4">
          <w:rPr>
            <w:rStyle w:val="Hyperlnk"/>
            <w:noProof/>
          </w:rPr>
          <w:t>Noter till balansräkningen</w:t>
        </w:r>
        <w:r w:rsidR="00A7669F">
          <w:rPr>
            <w:noProof/>
            <w:webHidden/>
          </w:rPr>
          <w:tab/>
        </w:r>
        <w:r w:rsidR="00A7669F">
          <w:rPr>
            <w:noProof/>
            <w:webHidden/>
          </w:rPr>
          <w:fldChar w:fldCharType="begin"/>
        </w:r>
        <w:r w:rsidR="00A7669F">
          <w:rPr>
            <w:noProof/>
            <w:webHidden/>
          </w:rPr>
          <w:instrText xml:space="preserve"> PAGEREF _Toc37350659 \h </w:instrText>
        </w:r>
        <w:r w:rsidR="00A7669F">
          <w:rPr>
            <w:noProof/>
            <w:webHidden/>
          </w:rPr>
        </w:r>
        <w:r w:rsidR="00A7669F">
          <w:rPr>
            <w:noProof/>
            <w:webHidden/>
          </w:rPr>
          <w:fldChar w:fldCharType="separate"/>
        </w:r>
        <w:r w:rsidR="00301022">
          <w:rPr>
            <w:noProof/>
            <w:webHidden/>
          </w:rPr>
          <w:t>249</w:t>
        </w:r>
        <w:r w:rsidR="00A7669F">
          <w:rPr>
            <w:noProof/>
            <w:webHidden/>
          </w:rPr>
          <w:fldChar w:fldCharType="end"/>
        </w:r>
      </w:hyperlink>
    </w:p>
    <w:p w14:paraId="45895DED" w14:textId="425EC95D" w:rsidR="00A7669F" w:rsidRDefault="00840EC1">
      <w:pPr>
        <w:pStyle w:val="Innehll3"/>
        <w:tabs>
          <w:tab w:val="left" w:pos="1644"/>
        </w:tabs>
        <w:rPr>
          <w:rFonts w:eastAsiaTheme="minorEastAsia"/>
          <w:noProof/>
          <w:lang w:eastAsia="sv-SE"/>
        </w:rPr>
      </w:pPr>
      <w:hyperlink w:anchor="_Toc37350660" w:history="1">
        <w:r w:rsidR="00A7669F" w:rsidRPr="007977D4">
          <w:rPr>
            <w:rStyle w:val="Hyperlnk"/>
            <w:noProof/>
          </w:rPr>
          <w:t>3.6.1</w:t>
        </w:r>
        <w:r w:rsidR="00A7669F">
          <w:rPr>
            <w:rFonts w:eastAsiaTheme="minorEastAsia"/>
            <w:noProof/>
            <w:lang w:eastAsia="sv-SE"/>
          </w:rPr>
          <w:tab/>
        </w:r>
        <w:r w:rsidR="00A7669F" w:rsidRPr="007977D4">
          <w:rPr>
            <w:rStyle w:val="Hyperlnk"/>
            <w:noProof/>
          </w:rPr>
          <w:t>Noter till finansieringsanalysen</w:t>
        </w:r>
        <w:r w:rsidR="00A7669F">
          <w:rPr>
            <w:noProof/>
            <w:webHidden/>
          </w:rPr>
          <w:tab/>
        </w:r>
        <w:r w:rsidR="00A7669F">
          <w:rPr>
            <w:noProof/>
            <w:webHidden/>
          </w:rPr>
          <w:fldChar w:fldCharType="begin"/>
        </w:r>
        <w:r w:rsidR="00A7669F">
          <w:rPr>
            <w:noProof/>
            <w:webHidden/>
          </w:rPr>
          <w:instrText xml:space="preserve"> PAGEREF _Toc37350660 \h </w:instrText>
        </w:r>
        <w:r w:rsidR="00A7669F">
          <w:rPr>
            <w:noProof/>
            <w:webHidden/>
          </w:rPr>
        </w:r>
        <w:r w:rsidR="00A7669F">
          <w:rPr>
            <w:noProof/>
            <w:webHidden/>
          </w:rPr>
          <w:fldChar w:fldCharType="separate"/>
        </w:r>
        <w:r w:rsidR="00301022">
          <w:rPr>
            <w:noProof/>
            <w:webHidden/>
          </w:rPr>
          <w:t>297</w:t>
        </w:r>
        <w:r w:rsidR="00A7669F">
          <w:rPr>
            <w:noProof/>
            <w:webHidden/>
          </w:rPr>
          <w:fldChar w:fldCharType="end"/>
        </w:r>
      </w:hyperlink>
    </w:p>
    <w:p w14:paraId="41E53626" w14:textId="7E1BC40C" w:rsidR="00A7669F" w:rsidRDefault="00840EC1">
      <w:pPr>
        <w:pStyle w:val="Innehll1"/>
        <w:rPr>
          <w:rFonts w:eastAsiaTheme="minorEastAsia"/>
          <w:noProof/>
          <w:lang w:eastAsia="sv-SE"/>
        </w:rPr>
      </w:pPr>
      <w:hyperlink w:anchor="_Toc37350661" w:history="1">
        <w:r w:rsidR="00A7669F" w:rsidRPr="007977D4">
          <w:rPr>
            <w:rStyle w:val="Hyperlnk"/>
            <w:noProof/>
          </w:rPr>
          <w:t>4</w:t>
        </w:r>
        <w:r w:rsidR="00A7669F">
          <w:rPr>
            <w:rFonts w:eastAsiaTheme="minorEastAsia"/>
            <w:noProof/>
            <w:lang w:eastAsia="sv-SE"/>
          </w:rPr>
          <w:tab/>
        </w:r>
        <w:r w:rsidR="00A7669F" w:rsidRPr="007977D4">
          <w:rPr>
            <w:rStyle w:val="Hyperlnk"/>
            <w:noProof/>
          </w:rPr>
          <w:t>Utvecklingen av statsskulden</w:t>
        </w:r>
        <w:r w:rsidR="00A7669F">
          <w:rPr>
            <w:noProof/>
            <w:webHidden/>
          </w:rPr>
          <w:tab/>
        </w:r>
        <w:r w:rsidR="00A7669F">
          <w:rPr>
            <w:noProof/>
            <w:webHidden/>
          </w:rPr>
          <w:fldChar w:fldCharType="begin"/>
        </w:r>
        <w:r w:rsidR="00A7669F">
          <w:rPr>
            <w:noProof/>
            <w:webHidden/>
          </w:rPr>
          <w:instrText xml:space="preserve"> PAGEREF _Toc37350661 \h </w:instrText>
        </w:r>
        <w:r w:rsidR="00A7669F">
          <w:rPr>
            <w:noProof/>
            <w:webHidden/>
          </w:rPr>
        </w:r>
        <w:r w:rsidR="00A7669F">
          <w:rPr>
            <w:noProof/>
            <w:webHidden/>
          </w:rPr>
          <w:fldChar w:fldCharType="separate"/>
        </w:r>
        <w:r w:rsidR="00301022">
          <w:rPr>
            <w:noProof/>
            <w:webHidden/>
          </w:rPr>
          <w:t>303</w:t>
        </w:r>
        <w:r w:rsidR="00A7669F">
          <w:rPr>
            <w:noProof/>
            <w:webHidden/>
          </w:rPr>
          <w:fldChar w:fldCharType="end"/>
        </w:r>
      </w:hyperlink>
    </w:p>
    <w:p w14:paraId="115B1C9C" w14:textId="62E9536F" w:rsidR="00A7669F" w:rsidRDefault="00840EC1">
      <w:pPr>
        <w:pStyle w:val="Innehll2"/>
        <w:tabs>
          <w:tab w:val="left" w:pos="964"/>
        </w:tabs>
        <w:rPr>
          <w:rFonts w:eastAsiaTheme="minorEastAsia"/>
          <w:noProof/>
          <w:lang w:eastAsia="sv-SE"/>
        </w:rPr>
      </w:pPr>
      <w:hyperlink w:anchor="_Toc37350662" w:history="1">
        <w:r w:rsidR="00A7669F" w:rsidRPr="007977D4">
          <w:rPr>
            <w:rStyle w:val="Hyperlnk"/>
            <w:noProof/>
          </w:rPr>
          <w:t>4.1</w:t>
        </w:r>
        <w:r w:rsidR="00A7669F">
          <w:rPr>
            <w:rFonts w:eastAsiaTheme="minorEastAsia"/>
            <w:noProof/>
            <w:lang w:eastAsia="sv-SE"/>
          </w:rPr>
          <w:tab/>
        </w:r>
        <w:r w:rsidR="00A7669F" w:rsidRPr="007977D4">
          <w:rPr>
            <w:rStyle w:val="Hyperlnk"/>
            <w:noProof/>
          </w:rPr>
          <w:t>Definition av statsskulden</w:t>
        </w:r>
        <w:r w:rsidR="00A7669F">
          <w:rPr>
            <w:noProof/>
            <w:webHidden/>
          </w:rPr>
          <w:tab/>
        </w:r>
        <w:r w:rsidR="00A7669F">
          <w:rPr>
            <w:noProof/>
            <w:webHidden/>
          </w:rPr>
          <w:fldChar w:fldCharType="begin"/>
        </w:r>
        <w:r w:rsidR="00A7669F">
          <w:rPr>
            <w:noProof/>
            <w:webHidden/>
          </w:rPr>
          <w:instrText xml:space="preserve"> PAGEREF _Toc37350662 \h </w:instrText>
        </w:r>
        <w:r w:rsidR="00A7669F">
          <w:rPr>
            <w:noProof/>
            <w:webHidden/>
          </w:rPr>
        </w:r>
        <w:r w:rsidR="00A7669F">
          <w:rPr>
            <w:noProof/>
            <w:webHidden/>
          </w:rPr>
          <w:fldChar w:fldCharType="separate"/>
        </w:r>
        <w:r w:rsidR="00301022">
          <w:rPr>
            <w:noProof/>
            <w:webHidden/>
          </w:rPr>
          <w:t>303</w:t>
        </w:r>
        <w:r w:rsidR="00A7669F">
          <w:rPr>
            <w:noProof/>
            <w:webHidden/>
          </w:rPr>
          <w:fldChar w:fldCharType="end"/>
        </w:r>
      </w:hyperlink>
    </w:p>
    <w:p w14:paraId="6F65471D" w14:textId="31B24581" w:rsidR="00A7669F" w:rsidRDefault="00840EC1">
      <w:pPr>
        <w:pStyle w:val="Innehll2"/>
        <w:tabs>
          <w:tab w:val="left" w:pos="964"/>
        </w:tabs>
        <w:rPr>
          <w:rFonts w:eastAsiaTheme="minorEastAsia"/>
          <w:noProof/>
          <w:lang w:eastAsia="sv-SE"/>
        </w:rPr>
      </w:pPr>
      <w:hyperlink w:anchor="_Toc37350663" w:history="1">
        <w:r w:rsidR="00A7669F" w:rsidRPr="007977D4">
          <w:rPr>
            <w:rStyle w:val="Hyperlnk"/>
            <w:noProof/>
          </w:rPr>
          <w:t>4.2</w:t>
        </w:r>
        <w:r w:rsidR="00A7669F">
          <w:rPr>
            <w:rFonts w:eastAsiaTheme="minorEastAsia"/>
            <w:noProof/>
            <w:lang w:eastAsia="sv-SE"/>
          </w:rPr>
          <w:tab/>
        </w:r>
        <w:r w:rsidR="00A7669F" w:rsidRPr="007977D4">
          <w:rPr>
            <w:rStyle w:val="Hyperlnk"/>
            <w:noProof/>
          </w:rPr>
          <w:t>Statsskuldens fördelning och löptid</w:t>
        </w:r>
        <w:r w:rsidR="00A7669F">
          <w:rPr>
            <w:noProof/>
            <w:webHidden/>
          </w:rPr>
          <w:tab/>
        </w:r>
        <w:r w:rsidR="00A7669F">
          <w:rPr>
            <w:noProof/>
            <w:webHidden/>
          </w:rPr>
          <w:fldChar w:fldCharType="begin"/>
        </w:r>
        <w:r w:rsidR="00A7669F">
          <w:rPr>
            <w:noProof/>
            <w:webHidden/>
          </w:rPr>
          <w:instrText xml:space="preserve"> PAGEREF _Toc37350663 \h </w:instrText>
        </w:r>
        <w:r w:rsidR="00A7669F">
          <w:rPr>
            <w:noProof/>
            <w:webHidden/>
          </w:rPr>
        </w:r>
        <w:r w:rsidR="00A7669F">
          <w:rPr>
            <w:noProof/>
            <w:webHidden/>
          </w:rPr>
          <w:fldChar w:fldCharType="separate"/>
        </w:r>
        <w:r w:rsidR="00301022">
          <w:rPr>
            <w:noProof/>
            <w:webHidden/>
          </w:rPr>
          <w:t>304</w:t>
        </w:r>
        <w:r w:rsidR="00A7669F">
          <w:rPr>
            <w:noProof/>
            <w:webHidden/>
          </w:rPr>
          <w:fldChar w:fldCharType="end"/>
        </w:r>
      </w:hyperlink>
    </w:p>
    <w:p w14:paraId="1B661774" w14:textId="5645B436" w:rsidR="00A7669F" w:rsidRDefault="00840EC1">
      <w:pPr>
        <w:pStyle w:val="Innehll2"/>
        <w:tabs>
          <w:tab w:val="left" w:pos="964"/>
        </w:tabs>
        <w:rPr>
          <w:rFonts w:eastAsiaTheme="minorEastAsia"/>
          <w:noProof/>
          <w:lang w:eastAsia="sv-SE"/>
        </w:rPr>
      </w:pPr>
      <w:hyperlink w:anchor="_Toc37350664" w:history="1">
        <w:r w:rsidR="00A7669F" w:rsidRPr="007977D4">
          <w:rPr>
            <w:rStyle w:val="Hyperlnk"/>
            <w:noProof/>
          </w:rPr>
          <w:t>4.3</w:t>
        </w:r>
        <w:r w:rsidR="00A7669F">
          <w:rPr>
            <w:rFonts w:eastAsiaTheme="minorEastAsia"/>
            <w:noProof/>
            <w:lang w:eastAsia="sv-SE"/>
          </w:rPr>
          <w:tab/>
        </w:r>
        <w:r w:rsidR="00A7669F" w:rsidRPr="007977D4">
          <w:rPr>
            <w:rStyle w:val="Hyperlnk"/>
            <w:noProof/>
          </w:rPr>
          <w:t>Statsskuldens kostnader</w:t>
        </w:r>
        <w:r w:rsidR="00A7669F">
          <w:rPr>
            <w:noProof/>
            <w:webHidden/>
          </w:rPr>
          <w:tab/>
        </w:r>
        <w:r w:rsidR="00A7669F">
          <w:rPr>
            <w:noProof/>
            <w:webHidden/>
          </w:rPr>
          <w:fldChar w:fldCharType="begin"/>
        </w:r>
        <w:r w:rsidR="00A7669F">
          <w:rPr>
            <w:noProof/>
            <w:webHidden/>
          </w:rPr>
          <w:instrText xml:space="preserve"> PAGEREF _Toc37350664 \h </w:instrText>
        </w:r>
        <w:r w:rsidR="00A7669F">
          <w:rPr>
            <w:noProof/>
            <w:webHidden/>
          </w:rPr>
        </w:r>
        <w:r w:rsidR="00A7669F">
          <w:rPr>
            <w:noProof/>
            <w:webHidden/>
          </w:rPr>
          <w:fldChar w:fldCharType="separate"/>
        </w:r>
        <w:r w:rsidR="00301022">
          <w:rPr>
            <w:noProof/>
            <w:webHidden/>
          </w:rPr>
          <w:t>307</w:t>
        </w:r>
        <w:r w:rsidR="00A7669F">
          <w:rPr>
            <w:noProof/>
            <w:webHidden/>
          </w:rPr>
          <w:fldChar w:fldCharType="end"/>
        </w:r>
      </w:hyperlink>
    </w:p>
    <w:p w14:paraId="369E709E" w14:textId="1003AE4E" w:rsidR="00A7669F" w:rsidRDefault="00840EC1">
      <w:pPr>
        <w:pStyle w:val="Innehll1"/>
        <w:rPr>
          <w:rFonts w:eastAsiaTheme="minorEastAsia"/>
          <w:noProof/>
          <w:lang w:eastAsia="sv-SE"/>
        </w:rPr>
      </w:pPr>
      <w:hyperlink w:anchor="_Toc37350665" w:history="1">
        <w:r w:rsidR="00A7669F" w:rsidRPr="007977D4">
          <w:rPr>
            <w:rStyle w:val="Hyperlnk"/>
            <w:noProof/>
          </w:rPr>
          <w:t>5</w:t>
        </w:r>
        <w:r w:rsidR="00A7669F">
          <w:rPr>
            <w:rFonts w:eastAsiaTheme="minorEastAsia"/>
            <w:noProof/>
            <w:lang w:eastAsia="sv-SE"/>
          </w:rPr>
          <w:tab/>
        </w:r>
        <w:r w:rsidR="00A7669F" w:rsidRPr="007977D4">
          <w:rPr>
            <w:rStyle w:val="Hyperlnk"/>
            <w:noProof/>
          </w:rPr>
          <w:t>Redovisning och riskanalys av statliga garantier och utlåning</w:t>
        </w:r>
        <w:r w:rsidR="00A7669F">
          <w:rPr>
            <w:noProof/>
            <w:webHidden/>
          </w:rPr>
          <w:tab/>
        </w:r>
        <w:r w:rsidR="00A7669F">
          <w:rPr>
            <w:noProof/>
            <w:webHidden/>
          </w:rPr>
          <w:fldChar w:fldCharType="begin"/>
        </w:r>
        <w:r w:rsidR="00A7669F">
          <w:rPr>
            <w:noProof/>
            <w:webHidden/>
          </w:rPr>
          <w:instrText xml:space="preserve"> PAGEREF _Toc37350665 \h </w:instrText>
        </w:r>
        <w:r w:rsidR="00A7669F">
          <w:rPr>
            <w:noProof/>
            <w:webHidden/>
          </w:rPr>
        </w:r>
        <w:r w:rsidR="00A7669F">
          <w:rPr>
            <w:noProof/>
            <w:webHidden/>
          </w:rPr>
          <w:fldChar w:fldCharType="separate"/>
        </w:r>
        <w:r w:rsidR="00301022">
          <w:rPr>
            <w:noProof/>
            <w:webHidden/>
          </w:rPr>
          <w:t>311</w:t>
        </w:r>
        <w:r w:rsidR="00A7669F">
          <w:rPr>
            <w:noProof/>
            <w:webHidden/>
          </w:rPr>
          <w:fldChar w:fldCharType="end"/>
        </w:r>
      </w:hyperlink>
    </w:p>
    <w:p w14:paraId="77532F11" w14:textId="2C6D053F" w:rsidR="00A7669F" w:rsidRDefault="00840EC1">
      <w:pPr>
        <w:pStyle w:val="Innehll2"/>
        <w:tabs>
          <w:tab w:val="left" w:pos="964"/>
        </w:tabs>
        <w:rPr>
          <w:rFonts w:eastAsiaTheme="minorEastAsia"/>
          <w:noProof/>
          <w:lang w:eastAsia="sv-SE"/>
        </w:rPr>
      </w:pPr>
      <w:hyperlink w:anchor="_Toc37350666" w:history="1">
        <w:r w:rsidR="00A7669F" w:rsidRPr="007977D4">
          <w:rPr>
            <w:rStyle w:val="Hyperlnk"/>
            <w:noProof/>
          </w:rPr>
          <w:t>5.1</w:t>
        </w:r>
        <w:r w:rsidR="00A7669F">
          <w:rPr>
            <w:rFonts w:eastAsiaTheme="minorEastAsia"/>
            <w:noProof/>
            <w:lang w:eastAsia="sv-SE"/>
          </w:rPr>
          <w:tab/>
        </w:r>
        <w:r w:rsidR="00A7669F" w:rsidRPr="007977D4">
          <w:rPr>
            <w:rStyle w:val="Hyperlnk"/>
            <w:noProof/>
          </w:rPr>
          <w:t>Statliga garantier</w:t>
        </w:r>
        <w:r w:rsidR="00A7669F">
          <w:rPr>
            <w:noProof/>
            <w:webHidden/>
          </w:rPr>
          <w:tab/>
        </w:r>
        <w:r w:rsidR="00A7669F">
          <w:rPr>
            <w:noProof/>
            <w:webHidden/>
          </w:rPr>
          <w:fldChar w:fldCharType="begin"/>
        </w:r>
        <w:r w:rsidR="00A7669F">
          <w:rPr>
            <w:noProof/>
            <w:webHidden/>
          </w:rPr>
          <w:instrText xml:space="preserve"> PAGEREF _Toc37350666 \h </w:instrText>
        </w:r>
        <w:r w:rsidR="00A7669F">
          <w:rPr>
            <w:noProof/>
            <w:webHidden/>
          </w:rPr>
        </w:r>
        <w:r w:rsidR="00A7669F">
          <w:rPr>
            <w:noProof/>
            <w:webHidden/>
          </w:rPr>
          <w:fldChar w:fldCharType="separate"/>
        </w:r>
        <w:r w:rsidR="00301022">
          <w:rPr>
            <w:noProof/>
            <w:webHidden/>
          </w:rPr>
          <w:t>311</w:t>
        </w:r>
        <w:r w:rsidR="00A7669F">
          <w:rPr>
            <w:noProof/>
            <w:webHidden/>
          </w:rPr>
          <w:fldChar w:fldCharType="end"/>
        </w:r>
      </w:hyperlink>
    </w:p>
    <w:p w14:paraId="4D419EEE" w14:textId="59458EBA" w:rsidR="00A7669F" w:rsidRDefault="00840EC1">
      <w:pPr>
        <w:pStyle w:val="Innehll2"/>
        <w:tabs>
          <w:tab w:val="left" w:pos="964"/>
        </w:tabs>
        <w:rPr>
          <w:rFonts w:eastAsiaTheme="minorEastAsia"/>
          <w:noProof/>
          <w:lang w:eastAsia="sv-SE"/>
        </w:rPr>
      </w:pPr>
      <w:hyperlink w:anchor="_Toc37350667" w:history="1">
        <w:r w:rsidR="00A7669F" w:rsidRPr="007977D4">
          <w:rPr>
            <w:rStyle w:val="Hyperlnk"/>
            <w:noProof/>
          </w:rPr>
          <w:t>5.2</w:t>
        </w:r>
        <w:r w:rsidR="00A7669F">
          <w:rPr>
            <w:rFonts w:eastAsiaTheme="minorEastAsia"/>
            <w:noProof/>
            <w:lang w:eastAsia="sv-SE"/>
          </w:rPr>
          <w:tab/>
        </w:r>
        <w:r w:rsidR="00A7669F" w:rsidRPr="007977D4">
          <w:rPr>
            <w:rStyle w:val="Hyperlnk"/>
            <w:noProof/>
          </w:rPr>
          <w:t>Statlig utlåning med kreditrisk</w:t>
        </w:r>
        <w:r w:rsidR="00A7669F">
          <w:rPr>
            <w:noProof/>
            <w:webHidden/>
          </w:rPr>
          <w:tab/>
        </w:r>
        <w:r w:rsidR="00A7669F">
          <w:rPr>
            <w:noProof/>
            <w:webHidden/>
          </w:rPr>
          <w:fldChar w:fldCharType="begin"/>
        </w:r>
        <w:r w:rsidR="00A7669F">
          <w:rPr>
            <w:noProof/>
            <w:webHidden/>
          </w:rPr>
          <w:instrText xml:space="preserve"> PAGEREF _Toc37350667 \h </w:instrText>
        </w:r>
        <w:r w:rsidR="00A7669F">
          <w:rPr>
            <w:noProof/>
            <w:webHidden/>
          </w:rPr>
        </w:r>
        <w:r w:rsidR="00A7669F">
          <w:rPr>
            <w:noProof/>
            <w:webHidden/>
          </w:rPr>
          <w:fldChar w:fldCharType="separate"/>
        </w:r>
        <w:r w:rsidR="00301022">
          <w:rPr>
            <w:noProof/>
            <w:webHidden/>
          </w:rPr>
          <w:t>325</w:t>
        </w:r>
        <w:r w:rsidR="00A7669F">
          <w:rPr>
            <w:noProof/>
            <w:webHidden/>
          </w:rPr>
          <w:fldChar w:fldCharType="end"/>
        </w:r>
      </w:hyperlink>
    </w:p>
    <w:p w14:paraId="697ADEC2" w14:textId="67F2BF43" w:rsidR="00A7669F" w:rsidRDefault="00840EC1">
      <w:pPr>
        <w:pStyle w:val="Innehll2"/>
        <w:tabs>
          <w:tab w:val="left" w:pos="964"/>
        </w:tabs>
        <w:rPr>
          <w:rFonts w:eastAsiaTheme="minorEastAsia"/>
          <w:noProof/>
          <w:lang w:eastAsia="sv-SE"/>
        </w:rPr>
      </w:pPr>
      <w:hyperlink w:anchor="_Toc37350668" w:history="1">
        <w:r w:rsidR="00A7669F" w:rsidRPr="007977D4">
          <w:rPr>
            <w:rStyle w:val="Hyperlnk"/>
            <w:noProof/>
          </w:rPr>
          <w:t>5.3</w:t>
        </w:r>
        <w:r w:rsidR="00A7669F">
          <w:rPr>
            <w:rFonts w:eastAsiaTheme="minorEastAsia"/>
            <w:noProof/>
            <w:lang w:eastAsia="sv-SE"/>
          </w:rPr>
          <w:tab/>
        </w:r>
        <w:r w:rsidR="00A7669F" w:rsidRPr="007977D4">
          <w:rPr>
            <w:rStyle w:val="Hyperlnk"/>
            <w:noProof/>
          </w:rPr>
          <w:t>Analys av väsentliga risker i statens utlåning och utställda garantier</w:t>
        </w:r>
        <w:r w:rsidR="00A7669F">
          <w:rPr>
            <w:noProof/>
            <w:webHidden/>
          </w:rPr>
          <w:tab/>
        </w:r>
        <w:r w:rsidR="00A7669F">
          <w:rPr>
            <w:noProof/>
            <w:webHidden/>
          </w:rPr>
          <w:fldChar w:fldCharType="begin"/>
        </w:r>
        <w:r w:rsidR="00A7669F">
          <w:rPr>
            <w:noProof/>
            <w:webHidden/>
          </w:rPr>
          <w:instrText xml:space="preserve"> PAGEREF _Toc37350668 \h </w:instrText>
        </w:r>
        <w:r w:rsidR="00A7669F">
          <w:rPr>
            <w:noProof/>
            <w:webHidden/>
          </w:rPr>
        </w:r>
        <w:r w:rsidR="00A7669F">
          <w:rPr>
            <w:noProof/>
            <w:webHidden/>
          </w:rPr>
          <w:fldChar w:fldCharType="separate"/>
        </w:r>
        <w:r w:rsidR="00301022">
          <w:rPr>
            <w:noProof/>
            <w:webHidden/>
          </w:rPr>
          <w:t>331</w:t>
        </w:r>
        <w:r w:rsidR="00A7669F">
          <w:rPr>
            <w:noProof/>
            <w:webHidden/>
          </w:rPr>
          <w:fldChar w:fldCharType="end"/>
        </w:r>
      </w:hyperlink>
    </w:p>
    <w:p w14:paraId="29C0B190" w14:textId="31DC9316" w:rsidR="00A7669F" w:rsidRDefault="00840EC1">
      <w:pPr>
        <w:pStyle w:val="Innehll1"/>
        <w:rPr>
          <w:rFonts w:eastAsiaTheme="minorEastAsia"/>
          <w:noProof/>
          <w:lang w:eastAsia="sv-SE"/>
        </w:rPr>
      </w:pPr>
      <w:hyperlink w:anchor="_Toc37350669" w:history="1">
        <w:r w:rsidR="00A7669F" w:rsidRPr="007977D4">
          <w:rPr>
            <w:rStyle w:val="Hyperlnk"/>
            <w:noProof/>
          </w:rPr>
          <w:t>6</w:t>
        </w:r>
        <w:r w:rsidR="00A7669F">
          <w:rPr>
            <w:rFonts w:eastAsiaTheme="minorEastAsia"/>
            <w:noProof/>
            <w:lang w:eastAsia="sv-SE"/>
          </w:rPr>
          <w:tab/>
        </w:r>
        <w:r w:rsidR="00A7669F" w:rsidRPr="007977D4">
          <w:rPr>
            <w:rStyle w:val="Hyperlnk"/>
            <w:noProof/>
          </w:rPr>
          <w:t>Nationellt intygande samt avgifter till och bidrag från EU</w:t>
        </w:r>
        <w:r w:rsidR="00A7669F">
          <w:rPr>
            <w:noProof/>
            <w:webHidden/>
          </w:rPr>
          <w:tab/>
        </w:r>
        <w:r w:rsidR="00A7669F">
          <w:rPr>
            <w:noProof/>
            <w:webHidden/>
          </w:rPr>
          <w:fldChar w:fldCharType="begin"/>
        </w:r>
        <w:r w:rsidR="00A7669F">
          <w:rPr>
            <w:noProof/>
            <w:webHidden/>
          </w:rPr>
          <w:instrText xml:space="preserve"> PAGEREF _Toc37350669 \h </w:instrText>
        </w:r>
        <w:r w:rsidR="00A7669F">
          <w:rPr>
            <w:noProof/>
            <w:webHidden/>
          </w:rPr>
        </w:r>
        <w:r w:rsidR="00A7669F">
          <w:rPr>
            <w:noProof/>
            <w:webHidden/>
          </w:rPr>
          <w:fldChar w:fldCharType="separate"/>
        </w:r>
        <w:r w:rsidR="00301022">
          <w:rPr>
            <w:noProof/>
            <w:webHidden/>
          </w:rPr>
          <w:t>335</w:t>
        </w:r>
        <w:r w:rsidR="00A7669F">
          <w:rPr>
            <w:noProof/>
            <w:webHidden/>
          </w:rPr>
          <w:fldChar w:fldCharType="end"/>
        </w:r>
      </w:hyperlink>
    </w:p>
    <w:p w14:paraId="6068A92B" w14:textId="7E8CB816" w:rsidR="00A7669F" w:rsidRDefault="00840EC1">
      <w:pPr>
        <w:pStyle w:val="Innehll2"/>
        <w:tabs>
          <w:tab w:val="left" w:pos="964"/>
        </w:tabs>
        <w:rPr>
          <w:rFonts w:eastAsiaTheme="minorEastAsia"/>
          <w:noProof/>
          <w:lang w:eastAsia="sv-SE"/>
        </w:rPr>
      </w:pPr>
      <w:hyperlink w:anchor="_Toc37350670" w:history="1">
        <w:r w:rsidR="00A7669F" w:rsidRPr="007977D4">
          <w:rPr>
            <w:rStyle w:val="Hyperlnk"/>
            <w:noProof/>
          </w:rPr>
          <w:t>6.1</w:t>
        </w:r>
        <w:r w:rsidR="00A7669F">
          <w:rPr>
            <w:rFonts w:eastAsiaTheme="minorEastAsia"/>
            <w:noProof/>
            <w:lang w:eastAsia="sv-SE"/>
          </w:rPr>
          <w:tab/>
        </w:r>
        <w:r w:rsidR="00A7669F" w:rsidRPr="007977D4">
          <w:rPr>
            <w:rStyle w:val="Hyperlnk"/>
            <w:noProof/>
          </w:rPr>
          <w:t>Redovisningsskyldighet för EU-medel i den svenska stats</w:t>
        </w:r>
        <w:r w:rsidR="00A7669F">
          <w:rPr>
            <w:rStyle w:val="Hyperlnk"/>
            <w:noProof/>
          </w:rPr>
          <w:t>-</w:t>
        </w:r>
        <w:r w:rsidR="00A7669F">
          <w:rPr>
            <w:rStyle w:val="Hyperlnk"/>
            <w:noProof/>
          </w:rPr>
          <w:br/>
        </w:r>
        <w:r w:rsidR="00A7669F" w:rsidRPr="007977D4">
          <w:rPr>
            <w:rStyle w:val="Hyperlnk"/>
            <w:noProof/>
          </w:rPr>
          <w:t>förvaltningen</w:t>
        </w:r>
        <w:r w:rsidR="00A7669F">
          <w:rPr>
            <w:noProof/>
            <w:webHidden/>
          </w:rPr>
          <w:tab/>
        </w:r>
        <w:r w:rsidR="00A7669F">
          <w:rPr>
            <w:noProof/>
            <w:webHidden/>
          </w:rPr>
          <w:fldChar w:fldCharType="begin"/>
        </w:r>
        <w:r w:rsidR="00A7669F">
          <w:rPr>
            <w:noProof/>
            <w:webHidden/>
          </w:rPr>
          <w:instrText xml:space="preserve"> PAGEREF _Toc37350670 \h </w:instrText>
        </w:r>
        <w:r w:rsidR="00A7669F">
          <w:rPr>
            <w:noProof/>
            <w:webHidden/>
          </w:rPr>
        </w:r>
        <w:r w:rsidR="00A7669F">
          <w:rPr>
            <w:noProof/>
            <w:webHidden/>
          </w:rPr>
          <w:fldChar w:fldCharType="separate"/>
        </w:r>
        <w:r w:rsidR="00301022">
          <w:rPr>
            <w:noProof/>
            <w:webHidden/>
          </w:rPr>
          <w:t>335</w:t>
        </w:r>
        <w:r w:rsidR="00A7669F">
          <w:rPr>
            <w:noProof/>
            <w:webHidden/>
          </w:rPr>
          <w:fldChar w:fldCharType="end"/>
        </w:r>
      </w:hyperlink>
    </w:p>
    <w:p w14:paraId="2A2EB7E1" w14:textId="624EF2E9" w:rsidR="00A7669F" w:rsidRDefault="00840EC1">
      <w:pPr>
        <w:pStyle w:val="Innehll3"/>
        <w:tabs>
          <w:tab w:val="left" w:pos="1644"/>
        </w:tabs>
        <w:rPr>
          <w:rFonts w:eastAsiaTheme="minorEastAsia"/>
          <w:noProof/>
          <w:lang w:eastAsia="sv-SE"/>
        </w:rPr>
      </w:pPr>
      <w:hyperlink w:anchor="_Toc37350671" w:history="1">
        <w:r w:rsidR="00A7669F" w:rsidRPr="007977D4">
          <w:rPr>
            <w:rStyle w:val="Hyperlnk"/>
            <w:noProof/>
          </w:rPr>
          <w:t>6.1.1</w:t>
        </w:r>
        <w:r w:rsidR="00A7669F">
          <w:rPr>
            <w:rFonts w:eastAsiaTheme="minorEastAsia"/>
            <w:noProof/>
            <w:lang w:eastAsia="sv-SE"/>
          </w:rPr>
          <w:tab/>
        </w:r>
        <w:r w:rsidR="00A7669F" w:rsidRPr="007977D4">
          <w:rPr>
            <w:rStyle w:val="Hyperlnk"/>
            <w:noProof/>
          </w:rPr>
          <w:t xml:space="preserve">Innehållet i regeringens nationella intygande avseende </w:t>
        </w:r>
        <w:r w:rsidR="00A7669F">
          <w:rPr>
            <w:rStyle w:val="Hyperlnk"/>
            <w:noProof/>
          </w:rPr>
          <w:br/>
        </w:r>
        <w:r w:rsidR="00A7669F" w:rsidRPr="007977D4">
          <w:rPr>
            <w:rStyle w:val="Hyperlnk"/>
            <w:noProof/>
          </w:rPr>
          <w:t>EU-medel</w:t>
        </w:r>
        <w:r w:rsidR="00A7669F">
          <w:rPr>
            <w:noProof/>
            <w:webHidden/>
          </w:rPr>
          <w:tab/>
        </w:r>
        <w:r w:rsidR="00A7669F">
          <w:rPr>
            <w:noProof/>
            <w:webHidden/>
          </w:rPr>
          <w:fldChar w:fldCharType="begin"/>
        </w:r>
        <w:r w:rsidR="00A7669F">
          <w:rPr>
            <w:noProof/>
            <w:webHidden/>
          </w:rPr>
          <w:instrText xml:space="preserve"> PAGEREF _Toc37350671 \h </w:instrText>
        </w:r>
        <w:r w:rsidR="00A7669F">
          <w:rPr>
            <w:noProof/>
            <w:webHidden/>
          </w:rPr>
        </w:r>
        <w:r w:rsidR="00A7669F">
          <w:rPr>
            <w:noProof/>
            <w:webHidden/>
          </w:rPr>
          <w:fldChar w:fldCharType="separate"/>
        </w:r>
        <w:r w:rsidR="00301022">
          <w:rPr>
            <w:noProof/>
            <w:webHidden/>
          </w:rPr>
          <w:t>335</w:t>
        </w:r>
        <w:r w:rsidR="00A7669F">
          <w:rPr>
            <w:noProof/>
            <w:webHidden/>
          </w:rPr>
          <w:fldChar w:fldCharType="end"/>
        </w:r>
      </w:hyperlink>
    </w:p>
    <w:p w14:paraId="5D5103BC" w14:textId="1CDAF2D2" w:rsidR="00A7669F" w:rsidRDefault="00840EC1">
      <w:pPr>
        <w:pStyle w:val="Innehll3"/>
        <w:tabs>
          <w:tab w:val="left" w:pos="1644"/>
        </w:tabs>
        <w:rPr>
          <w:rFonts w:eastAsiaTheme="minorEastAsia"/>
          <w:noProof/>
          <w:lang w:eastAsia="sv-SE"/>
        </w:rPr>
      </w:pPr>
      <w:hyperlink w:anchor="_Toc37350672" w:history="1">
        <w:r w:rsidR="00A7669F" w:rsidRPr="007977D4">
          <w:rPr>
            <w:rStyle w:val="Hyperlnk"/>
            <w:noProof/>
          </w:rPr>
          <w:t>6.1.2</w:t>
        </w:r>
        <w:r w:rsidR="00A7669F">
          <w:rPr>
            <w:rFonts w:eastAsiaTheme="minorEastAsia"/>
            <w:noProof/>
            <w:lang w:eastAsia="sv-SE"/>
          </w:rPr>
          <w:tab/>
        </w:r>
        <w:r w:rsidR="00A7669F" w:rsidRPr="007977D4">
          <w:rPr>
            <w:rStyle w:val="Hyperlnk"/>
            <w:noProof/>
          </w:rPr>
          <w:t>Ramverket för intern styrning och kontroll</w:t>
        </w:r>
        <w:r w:rsidR="00A7669F">
          <w:rPr>
            <w:noProof/>
            <w:webHidden/>
          </w:rPr>
          <w:tab/>
        </w:r>
        <w:r w:rsidR="00A7669F">
          <w:rPr>
            <w:noProof/>
            <w:webHidden/>
          </w:rPr>
          <w:fldChar w:fldCharType="begin"/>
        </w:r>
        <w:r w:rsidR="00A7669F">
          <w:rPr>
            <w:noProof/>
            <w:webHidden/>
          </w:rPr>
          <w:instrText xml:space="preserve"> PAGEREF _Toc37350672 \h </w:instrText>
        </w:r>
        <w:r w:rsidR="00A7669F">
          <w:rPr>
            <w:noProof/>
            <w:webHidden/>
          </w:rPr>
        </w:r>
        <w:r w:rsidR="00A7669F">
          <w:rPr>
            <w:noProof/>
            <w:webHidden/>
          </w:rPr>
          <w:fldChar w:fldCharType="separate"/>
        </w:r>
        <w:r w:rsidR="00301022">
          <w:rPr>
            <w:noProof/>
            <w:webHidden/>
          </w:rPr>
          <w:t>336</w:t>
        </w:r>
        <w:r w:rsidR="00A7669F">
          <w:rPr>
            <w:noProof/>
            <w:webHidden/>
          </w:rPr>
          <w:fldChar w:fldCharType="end"/>
        </w:r>
      </w:hyperlink>
    </w:p>
    <w:p w14:paraId="08092AB4" w14:textId="643805B7" w:rsidR="00A7669F" w:rsidRDefault="00840EC1">
      <w:pPr>
        <w:pStyle w:val="Innehll3"/>
        <w:tabs>
          <w:tab w:val="left" w:pos="1644"/>
        </w:tabs>
        <w:rPr>
          <w:rFonts w:eastAsiaTheme="minorEastAsia"/>
          <w:noProof/>
          <w:lang w:eastAsia="sv-SE"/>
        </w:rPr>
      </w:pPr>
      <w:hyperlink w:anchor="_Toc37350673" w:history="1">
        <w:r w:rsidR="00A7669F" w:rsidRPr="007977D4">
          <w:rPr>
            <w:rStyle w:val="Hyperlnk"/>
            <w:noProof/>
          </w:rPr>
          <w:t>6.1.3</w:t>
        </w:r>
        <w:r w:rsidR="00A7669F">
          <w:rPr>
            <w:rFonts w:eastAsiaTheme="minorEastAsia"/>
            <w:noProof/>
            <w:lang w:eastAsia="sv-SE"/>
          </w:rPr>
          <w:tab/>
        </w:r>
        <w:r w:rsidR="00A7669F" w:rsidRPr="007977D4">
          <w:rPr>
            <w:rStyle w:val="Hyperlnk"/>
            <w:noProof/>
          </w:rPr>
          <w:t>Omfattningen av regeringens nationella intygande</w:t>
        </w:r>
        <w:r w:rsidR="00A7669F">
          <w:rPr>
            <w:noProof/>
            <w:webHidden/>
          </w:rPr>
          <w:tab/>
        </w:r>
        <w:r w:rsidR="00A7669F">
          <w:rPr>
            <w:noProof/>
            <w:webHidden/>
          </w:rPr>
          <w:fldChar w:fldCharType="begin"/>
        </w:r>
        <w:r w:rsidR="00A7669F">
          <w:rPr>
            <w:noProof/>
            <w:webHidden/>
          </w:rPr>
          <w:instrText xml:space="preserve"> PAGEREF _Toc37350673 \h </w:instrText>
        </w:r>
        <w:r w:rsidR="00A7669F">
          <w:rPr>
            <w:noProof/>
            <w:webHidden/>
          </w:rPr>
        </w:r>
        <w:r w:rsidR="00A7669F">
          <w:rPr>
            <w:noProof/>
            <w:webHidden/>
          </w:rPr>
          <w:fldChar w:fldCharType="separate"/>
        </w:r>
        <w:r w:rsidR="00301022">
          <w:rPr>
            <w:noProof/>
            <w:webHidden/>
          </w:rPr>
          <w:t>336</w:t>
        </w:r>
        <w:r w:rsidR="00A7669F">
          <w:rPr>
            <w:noProof/>
            <w:webHidden/>
          </w:rPr>
          <w:fldChar w:fldCharType="end"/>
        </w:r>
      </w:hyperlink>
    </w:p>
    <w:p w14:paraId="62B7E1FA" w14:textId="3EEA3B7D" w:rsidR="00A7669F" w:rsidRDefault="00840EC1">
      <w:pPr>
        <w:pStyle w:val="Innehll2"/>
        <w:tabs>
          <w:tab w:val="left" w:pos="964"/>
        </w:tabs>
        <w:rPr>
          <w:rFonts w:eastAsiaTheme="minorEastAsia"/>
          <w:noProof/>
          <w:lang w:eastAsia="sv-SE"/>
        </w:rPr>
      </w:pPr>
      <w:hyperlink w:anchor="_Toc37350674" w:history="1">
        <w:r w:rsidR="00A7669F" w:rsidRPr="007977D4">
          <w:rPr>
            <w:rStyle w:val="Hyperlnk"/>
            <w:noProof/>
          </w:rPr>
          <w:t>6.2</w:t>
        </w:r>
        <w:r w:rsidR="00A7669F">
          <w:rPr>
            <w:rFonts w:eastAsiaTheme="minorEastAsia"/>
            <w:noProof/>
            <w:lang w:eastAsia="sv-SE"/>
          </w:rPr>
          <w:tab/>
        </w:r>
        <w:r w:rsidR="00A7669F" w:rsidRPr="007977D4">
          <w:rPr>
            <w:rStyle w:val="Hyperlnk"/>
            <w:noProof/>
          </w:rPr>
          <w:t>Redovisning av samtliga EU-medel</w:t>
        </w:r>
        <w:r w:rsidR="00A7669F">
          <w:rPr>
            <w:noProof/>
            <w:webHidden/>
          </w:rPr>
          <w:tab/>
        </w:r>
        <w:r w:rsidR="00A7669F">
          <w:rPr>
            <w:noProof/>
            <w:webHidden/>
          </w:rPr>
          <w:fldChar w:fldCharType="begin"/>
        </w:r>
        <w:r w:rsidR="00A7669F">
          <w:rPr>
            <w:noProof/>
            <w:webHidden/>
          </w:rPr>
          <w:instrText xml:space="preserve"> PAGEREF _Toc37350674 \h </w:instrText>
        </w:r>
        <w:r w:rsidR="00A7669F">
          <w:rPr>
            <w:noProof/>
            <w:webHidden/>
          </w:rPr>
        </w:r>
        <w:r w:rsidR="00A7669F">
          <w:rPr>
            <w:noProof/>
            <w:webHidden/>
          </w:rPr>
          <w:fldChar w:fldCharType="separate"/>
        </w:r>
        <w:r w:rsidR="00301022">
          <w:rPr>
            <w:noProof/>
            <w:webHidden/>
          </w:rPr>
          <w:t>339</w:t>
        </w:r>
        <w:r w:rsidR="00A7669F">
          <w:rPr>
            <w:noProof/>
            <w:webHidden/>
          </w:rPr>
          <w:fldChar w:fldCharType="end"/>
        </w:r>
      </w:hyperlink>
    </w:p>
    <w:p w14:paraId="43652290" w14:textId="7E2A9CA9" w:rsidR="00A7669F" w:rsidRDefault="00840EC1">
      <w:pPr>
        <w:pStyle w:val="Innehll3"/>
        <w:tabs>
          <w:tab w:val="left" w:pos="1644"/>
        </w:tabs>
        <w:rPr>
          <w:rFonts w:eastAsiaTheme="minorEastAsia"/>
          <w:noProof/>
          <w:lang w:eastAsia="sv-SE"/>
        </w:rPr>
      </w:pPr>
      <w:hyperlink w:anchor="_Toc37350675" w:history="1">
        <w:r w:rsidR="00A7669F" w:rsidRPr="007977D4">
          <w:rPr>
            <w:rStyle w:val="Hyperlnk"/>
            <w:noProof/>
          </w:rPr>
          <w:t>6.2.1</w:t>
        </w:r>
        <w:r w:rsidR="00A7669F">
          <w:rPr>
            <w:rFonts w:eastAsiaTheme="minorEastAsia"/>
            <w:noProof/>
            <w:lang w:eastAsia="sv-SE"/>
          </w:rPr>
          <w:tab/>
        </w:r>
        <w:r w:rsidR="00A7669F" w:rsidRPr="007977D4">
          <w:rPr>
            <w:rStyle w:val="Hyperlnk"/>
            <w:noProof/>
          </w:rPr>
          <w:t>Avgiften till EU</w:t>
        </w:r>
        <w:r w:rsidR="00A7669F">
          <w:rPr>
            <w:noProof/>
            <w:webHidden/>
          </w:rPr>
          <w:tab/>
        </w:r>
        <w:r w:rsidR="00A7669F">
          <w:rPr>
            <w:noProof/>
            <w:webHidden/>
          </w:rPr>
          <w:fldChar w:fldCharType="begin"/>
        </w:r>
        <w:r w:rsidR="00A7669F">
          <w:rPr>
            <w:noProof/>
            <w:webHidden/>
          </w:rPr>
          <w:instrText xml:space="preserve"> PAGEREF _Toc37350675 \h </w:instrText>
        </w:r>
        <w:r w:rsidR="00A7669F">
          <w:rPr>
            <w:noProof/>
            <w:webHidden/>
          </w:rPr>
        </w:r>
        <w:r w:rsidR="00A7669F">
          <w:rPr>
            <w:noProof/>
            <w:webHidden/>
          </w:rPr>
          <w:fldChar w:fldCharType="separate"/>
        </w:r>
        <w:r w:rsidR="00301022">
          <w:rPr>
            <w:noProof/>
            <w:webHidden/>
          </w:rPr>
          <w:t>339</w:t>
        </w:r>
        <w:r w:rsidR="00A7669F">
          <w:rPr>
            <w:noProof/>
            <w:webHidden/>
          </w:rPr>
          <w:fldChar w:fldCharType="end"/>
        </w:r>
      </w:hyperlink>
    </w:p>
    <w:p w14:paraId="19EBD9FD" w14:textId="0FB4F155" w:rsidR="00A7669F" w:rsidRDefault="00840EC1">
      <w:pPr>
        <w:pStyle w:val="Innehll3"/>
        <w:tabs>
          <w:tab w:val="left" w:pos="1644"/>
        </w:tabs>
        <w:rPr>
          <w:rFonts w:eastAsiaTheme="minorEastAsia"/>
          <w:noProof/>
          <w:lang w:eastAsia="sv-SE"/>
        </w:rPr>
      </w:pPr>
      <w:hyperlink w:anchor="_Toc37350676" w:history="1">
        <w:r w:rsidR="00A7669F" w:rsidRPr="007977D4">
          <w:rPr>
            <w:rStyle w:val="Hyperlnk"/>
            <w:noProof/>
          </w:rPr>
          <w:t>6.2.2</w:t>
        </w:r>
        <w:r w:rsidR="00A7669F">
          <w:rPr>
            <w:rFonts w:eastAsiaTheme="minorEastAsia"/>
            <w:noProof/>
            <w:lang w:eastAsia="sv-SE"/>
          </w:rPr>
          <w:tab/>
        </w:r>
        <w:r w:rsidR="00A7669F" w:rsidRPr="007977D4">
          <w:rPr>
            <w:rStyle w:val="Hyperlnk"/>
            <w:noProof/>
          </w:rPr>
          <w:t>Redovisning i och vid sidan om statens budget</w:t>
        </w:r>
        <w:r w:rsidR="00A7669F">
          <w:rPr>
            <w:noProof/>
            <w:webHidden/>
          </w:rPr>
          <w:tab/>
        </w:r>
        <w:r w:rsidR="00A7669F">
          <w:rPr>
            <w:noProof/>
            <w:webHidden/>
          </w:rPr>
          <w:fldChar w:fldCharType="begin"/>
        </w:r>
        <w:r w:rsidR="00A7669F">
          <w:rPr>
            <w:noProof/>
            <w:webHidden/>
          </w:rPr>
          <w:instrText xml:space="preserve"> PAGEREF _Toc37350676 \h </w:instrText>
        </w:r>
        <w:r w:rsidR="00A7669F">
          <w:rPr>
            <w:noProof/>
            <w:webHidden/>
          </w:rPr>
        </w:r>
        <w:r w:rsidR="00A7669F">
          <w:rPr>
            <w:noProof/>
            <w:webHidden/>
          </w:rPr>
          <w:fldChar w:fldCharType="separate"/>
        </w:r>
        <w:r w:rsidR="00301022">
          <w:rPr>
            <w:noProof/>
            <w:webHidden/>
          </w:rPr>
          <w:t>340</w:t>
        </w:r>
        <w:r w:rsidR="00A7669F">
          <w:rPr>
            <w:noProof/>
            <w:webHidden/>
          </w:rPr>
          <w:fldChar w:fldCharType="end"/>
        </w:r>
      </w:hyperlink>
    </w:p>
    <w:p w14:paraId="08167310" w14:textId="7796D3F5" w:rsidR="00A7669F" w:rsidRDefault="00840EC1">
      <w:pPr>
        <w:pStyle w:val="Innehll3"/>
        <w:tabs>
          <w:tab w:val="left" w:pos="1644"/>
        </w:tabs>
        <w:rPr>
          <w:rFonts w:eastAsiaTheme="minorEastAsia"/>
          <w:noProof/>
          <w:lang w:eastAsia="sv-SE"/>
        </w:rPr>
      </w:pPr>
      <w:hyperlink w:anchor="_Toc37350677" w:history="1">
        <w:r w:rsidR="00A7669F" w:rsidRPr="007977D4">
          <w:rPr>
            <w:rStyle w:val="Hyperlnk"/>
            <w:noProof/>
          </w:rPr>
          <w:t>6.2.3</w:t>
        </w:r>
        <w:r w:rsidR="00A7669F">
          <w:rPr>
            <w:rFonts w:eastAsiaTheme="minorEastAsia"/>
            <w:noProof/>
            <w:lang w:eastAsia="sv-SE"/>
          </w:rPr>
          <w:tab/>
        </w:r>
        <w:r w:rsidR="00A7669F" w:rsidRPr="007977D4">
          <w:rPr>
            <w:rStyle w:val="Hyperlnk"/>
            <w:noProof/>
          </w:rPr>
          <w:t>Redovisning i resultaträkningen</w:t>
        </w:r>
        <w:r w:rsidR="00A7669F">
          <w:rPr>
            <w:noProof/>
            <w:webHidden/>
          </w:rPr>
          <w:tab/>
        </w:r>
        <w:r w:rsidR="00A7669F">
          <w:rPr>
            <w:noProof/>
            <w:webHidden/>
          </w:rPr>
          <w:fldChar w:fldCharType="begin"/>
        </w:r>
        <w:r w:rsidR="00A7669F">
          <w:rPr>
            <w:noProof/>
            <w:webHidden/>
          </w:rPr>
          <w:instrText xml:space="preserve"> PAGEREF _Toc37350677 \h </w:instrText>
        </w:r>
        <w:r w:rsidR="00A7669F">
          <w:rPr>
            <w:noProof/>
            <w:webHidden/>
          </w:rPr>
        </w:r>
        <w:r w:rsidR="00A7669F">
          <w:rPr>
            <w:noProof/>
            <w:webHidden/>
          </w:rPr>
          <w:fldChar w:fldCharType="separate"/>
        </w:r>
        <w:r w:rsidR="00301022">
          <w:rPr>
            <w:noProof/>
            <w:webHidden/>
          </w:rPr>
          <w:t>342</w:t>
        </w:r>
        <w:r w:rsidR="00A7669F">
          <w:rPr>
            <w:noProof/>
            <w:webHidden/>
          </w:rPr>
          <w:fldChar w:fldCharType="end"/>
        </w:r>
      </w:hyperlink>
    </w:p>
    <w:p w14:paraId="6048F079" w14:textId="056D77E0" w:rsidR="00A7669F" w:rsidRDefault="00840EC1">
      <w:pPr>
        <w:pStyle w:val="Innehll2"/>
        <w:tabs>
          <w:tab w:val="left" w:pos="964"/>
        </w:tabs>
        <w:rPr>
          <w:rFonts w:eastAsiaTheme="minorEastAsia"/>
          <w:noProof/>
          <w:lang w:eastAsia="sv-SE"/>
        </w:rPr>
      </w:pPr>
      <w:hyperlink w:anchor="_Toc37350678" w:history="1">
        <w:r w:rsidR="00A7669F" w:rsidRPr="007977D4">
          <w:rPr>
            <w:rStyle w:val="Hyperlnk"/>
            <w:noProof/>
          </w:rPr>
          <w:t>6.3</w:t>
        </w:r>
        <w:r w:rsidR="00A7669F">
          <w:rPr>
            <w:rFonts w:eastAsiaTheme="minorEastAsia"/>
            <w:noProof/>
            <w:lang w:eastAsia="sv-SE"/>
          </w:rPr>
          <w:tab/>
        </w:r>
        <w:r w:rsidR="00A7669F" w:rsidRPr="007977D4">
          <w:rPr>
            <w:rStyle w:val="Hyperlnk"/>
            <w:noProof/>
          </w:rPr>
          <w:t>Räkenskapssammanställning av EU-medel</w:t>
        </w:r>
        <w:r w:rsidR="00A7669F">
          <w:rPr>
            <w:noProof/>
            <w:webHidden/>
          </w:rPr>
          <w:tab/>
        </w:r>
        <w:r w:rsidR="00A7669F">
          <w:rPr>
            <w:noProof/>
            <w:webHidden/>
          </w:rPr>
          <w:fldChar w:fldCharType="begin"/>
        </w:r>
        <w:r w:rsidR="00A7669F">
          <w:rPr>
            <w:noProof/>
            <w:webHidden/>
          </w:rPr>
          <w:instrText xml:space="preserve"> PAGEREF _Toc37350678 \h </w:instrText>
        </w:r>
        <w:r w:rsidR="00A7669F">
          <w:rPr>
            <w:noProof/>
            <w:webHidden/>
          </w:rPr>
        </w:r>
        <w:r w:rsidR="00A7669F">
          <w:rPr>
            <w:noProof/>
            <w:webHidden/>
          </w:rPr>
          <w:fldChar w:fldCharType="separate"/>
        </w:r>
        <w:r w:rsidR="00301022">
          <w:rPr>
            <w:noProof/>
            <w:webHidden/>
          </w:rPr>
          <w:t>342</w:t>
        </w:r>
        <w:r w:rsidR="00A7669F">
          <w:rPr>
            <w:noProof/>
            <w:webHidden/>
          </w:rPr>
          <w:fldChar w:fldCharType="end"/>
        </w:r>
      </w:hyperlink>
    </w:p>
    <w:p w14:paraId="693E2C9E" w14:textId="35CAA0E7" w:rsidR="00A7669F" w:rsidRDefault="00840EC1">
      <w:pPr>
        <w:pStyle w:val="Innehll3"/>
        <w:tabs>
          <w:tab w:val="left" w:pos="1644"/>
        </w:tabs>
        <w:rPr>
          <w:rFonts w:eastAsiaTheme="minorEastAsia"/>
          <w:noProof/>
          <w:lang w:eastAsia="sv-SE"/>
        </w:rPr>
      </w:pPr>
      <w:hyperlink w:anchor="_Toc37350679" w:history="1">
        <w:r w:rsidR="00A7669F" w:rsidRPr="007977D4">
          <w:rPr>
            <w:rStyle w:val="Hyperlnk"/>
            <w:noProof/>
          </w:rPr>
          <w:t>6.3.1</w:t>
        </w:r>
        <w:r w:rsidR="00A7669F">
          <w:rPr>
            <w:rFonts w:eastAsiaTheme="minorEastAsia"/>
            <w:noProof/>
            <w:lang w:eastAsia="sv-SE"/>
          </w:rPr>
          <w:tab/>
        </w:r>
        <w:r w:rsidR="00A7669F" w:rsidRPr="007977D4">
          <w:rPr>
            <w:rStyle w:val="Hyperlnk"/>
            <w:noProof/>
          </w:rPr>
          <w:t>Redovisningsprinciper för räkenskapssammanställningen</w:t>
        </w:r>
        <w:r w:rsidR="00A7669F">
          <w:rPr>
            <w:noProof/>
            <w:webHidden/>
          </w:rPr>
          <w:tab/>
        </w:r>
        <w:r w:rsidR="00A7669F">
          <w:rPr>
            <w:noProof/>
            <w:webHidden/>
          </w:rPr>
          <w:fldChar w:fldCharType="begin"/>
        </w:r>
        <w:r w:rsidR="00A7669F">
          <w:rPr>
            <w:noProof/>
            <w:webHidden/>
          </w:rPr>
          <w:instrText xml:space="preserve"> PAGEREF _Toc37350679 \h </w:instrText>
        </w:r>
        <w:r w:rsidR="00A7669F">
          <w:rPr>
            <w:noProof/>
            <w:webHidden/>
          </w:rPr>
        </w:r>
        <w:r w:rsidR="00A7669F">
          <w:rPr>
            <w:noProof/>
            <w:webHidden/>
          </w:rPr>
          <w:fldChar w:fldCharType="separate"/>
        </w:r>
        <w:r w:rsidR="00301022">
          <w:rPr>
            <w:noProof/>
            <w:webHidden/>
          </w:rPr>
          <w:t>342</w:t>
        </w:r>
        <w:r w:rsidR="00A7669F">
          <w:rPr>
            <w:noProof/>
            <w:webHidden/>
          </w:rPr>
          <w:fldChar w:fldCharType="end"/>
        </w:r>
      </w:hyperlink>
    </w:p>
    <w:p w14:paraId="1142A15D" w14:textId="3A69893D" w:rsidR="00A7669F" w:rsidRDefault="00840EC1">
      <w:pPr>
        <w:pStyle w:val="Innehll3"/>
        <w:tabs>
          <w:tab w:val="left" w:pos="1644"/>
        </w:tabs>
        <w:rPr>
          <w:rFonts w:eastAsiaTheme="minorEastAsia"/>
          <w:noProof/>
          <w:lang w:eastAsia="sv-SE"/>
        </w:rPr>
      </w:pPr>
      <w:hyperlink w:anchor="_Toc37350680" w:history="1">
        <w:r w:rsidR="00A7669F" w:rsidRPr="007977D4">
          <w:rPr>
            <w:rStyle w:val="Hyperlnk"/>
            <w:noProof/>
          </w:rPr>
          <w:t>6.3.2</w:t>
        </w:r>
        <w:r w:rsidR="00A7669F">
          <w:rPr>
            <w:rFonts w:eastAsiaTheme="minorEastAsia"/>
            <w:noProof/>
            <w:lang w:eastAsia="sv-SE"/>
          </w:rPr>
          <w:tab/>
        </w:r>
        <w:r w:rsidR="00A7669F" w:rsidRPr="007977D4">
          <w:rPr>
            <w:rStyle w:val="Hyperlnk"/>
            <w:noProof/>
          </w:rPr>
          <w:t>Resultaträkning</w:t>
        </w:r>
        <w:r w:rsidR="00A7669F">
          <w:rPr>
            <w:noProof/>
            <w:webHidden/>
          </w:rPr>
          <w:tab/>
        </w:r>
        <w:r w:rsidR="00A7669F">
          <w:rPr>
            <w:noProof/>
            <w:webHidden/>
          </w:rPr>
          <w:fldChar w:fldCharType="begin"/>
        </w:r>
        <w:r w:rsidR="00A7669F">
          <w:rPr>
            <w:noProof/>
            <w:webHidden/>
          </w:rPr>
          <w:instrText xml:space="preserve"> PAGEREF _Toc37350680 \h </w:instrText>
        </w:r>
        <w:r w:rsidR="00A7669F">
          <w:rPr>
            <w:noProof/>
            <w:webHidden/>
          </w:rPr>
        </w:r>
        <w:r w:rsidR="00A7669F">
          <w:rPr>
            <w:noProof/>
            <w:webHidden/>
          </w:rPr>
          <w:fldChar w:fldCharType="separate"/>
        </w:r>
        <w:r w:rsidR="00301022">
          <w:rPr>
            <w:noProof/>
            <w:webHidden/>
          </w:rPr>
          <w:t>343</w:t>
        </w:r>
        <w:r w:rsidR="00A7669F">
          <w:rPr>
            <w:noProof/>
            <w:webHidden/>
          </w:rPr>
          <w:fldChar w:fldCharType="end"/>
        </w:r>
      </w:hyperlink>
    </w:p>
    <w:p w14:paraId="443518D8" w14:textId="301C5293" w:rsidR="00A7669F" w:rsidRDefault="00840EC1">
      <w:pPr>
        <w:pStyle w:val="Innehll3"/>
        <w:tabs>
          <w:tab w:val="left" w:pos="1644"/>
        </w:tabs>
        <w:rPr>
          <w:rFonts w:eastAsiaTheme="minorEastAsia"/>
          <w:noProof/>
          <w:lang w:eastAsia="sv-SE"/>
        </w:rPr>
      </w:pPr>
      <w:hyperlink w:anchor="_Toc37350681" w:history="1">
        <w:r w:rsidR="00A7669F" w:rsidRPr="007977D4">
          <w:rPr>
            <w:rStyle w:val="Hyperlnk"/>
            <w:noProof/>
          </w:rPr>
          <w:t>6.3.3</w:t>
        </w:r>
        <w:r w:rsidR="00A7669F">
          <w:rPr>
            <w:rFonts w:eastAsiaTheme="minorEastAsia"/>
            <w:noProof/>
            <w:lang w:eastAsia="sv-SE"/>
          </w:rPr>
          <w:tab/>
        </w:r>
        <w:r w:rsidR="00A7669F" w:rsidRPr="007977D4">
          <w:rPr>
            <w:rStyle w:val="Hyperlnk"/>
            <w:noProof/>
          </w:rPr>
          <w:t>Balansräkning</w:t>
        </w:r>
        <w:r w:rsidR="00A7669F">
          <w:rPr>
            <w:noProof/>
            <w:webHidden/>
          </w:rPr>
          <w:tab/>
        </w:r>
        <w:r w:rsidR="00A7669F">
          <w:rPr>
            <w:noProof/>
            <w:webHidden/>
          </w:rPr>
          <w:fldChar w:fldCharType="begin"/>
        </w:r>
        <w:r w:rsidR="00A7669F">
          <w:rPr>
            <w:noProof/>
            <w:webHidden/>
          </w:rPr>
          <w:instrText xml:space="preserve"> PAGEREF _Toc37350681 \h </w:instrText>
        </w:r>
        <w:r w:rsidR="00A7669F">
          <w:rPr>
            <w:noProof/>
            <w:webHidden/>
          </w:rPr>
        </w:r>
        <w:r w:rsidR="00A7669F">
          <w:rPr>
            <w:noProof/>
            <w:webHidden/>
          </w:rPr>
          <w:fldChar w:fldCharType="separate"/>
        </w:r>
        <w:r w:rsidR="00301022">
          <w:rPr>
            <w:noProof/>
            <w:webHidden/>
          </w:rPr>
          <w:t>344</w:t>
        </w:r>
        <w:r w:rsidR="00A7669F">
          <w:rPr>
            <w:noProof/>
            <w:webHidden/>
          </w:rPr>
          <w:fldChar w:fldCharType="end"/>
        </w:r>
      </w:hyperlink>
    </w:p>
    <w:p w14:paraId="4406E8D1" w14:textId="7FC348A4" w:rsidR="00A7669F" w:rsidRDefault="00840EC1">
      <w:pPr>
        <w:pStyle w:val="Innehll3"/>
        <w:tabs>
          <w:tab w:val="left" w:pos="1644"/>
        </w:tabs>
        <w:rPr>
          <w:rFonts w:eastAsiaTheme="minorEastAsia"/>
          <w:noProof/>
          <w:lang w:eastAsia="sv-SE"/>
        </w:rPr>
      </w:pPr>
      <w:hyperlink w:anchor="_Toc37350682" w:history="1">
        <w:r w:rsidR="00A7669F" w:rsidRPr="007977D4">
          <w:rPr>
            <w:rStyle w:val="Hyperlnk"/>
            <w:noProof/>
          </w:rPr>
          <w:t>6.3.4</w:t>
        </w:r>
        <w:r w:rsidR="00A7669F">
          <w:rPr>
            <w:rFonts w:eastAsiaTheme="minorEastAsia"/>
            <w:noProof/>
            <w:lang w:eastAsia="sv-SE"/>
          </w:rPr>
          <w:tab/>
        </w:r>
        <w:r w:rsidR="00A7669F" w:rsidRPr="007977D4">
          <w:rPr>
            <w:rStyle w:val="Hyperlnk"/>
            <w:noProof/>
          </w:rPr>
          <w:t>Redovisning på statens budget – kassamässig redovisning</w:t>
        </w:r>
        <w:r w:rsidR="00A7669F">
          <w:rPr>
            <w:noProof/>
            <w:webHidden/>
          </w:rPr>
          <w:tab/>
        </w:r>
        <w:r w:rsidR="00A7669F">
          <w:rPr>
            <w:noProof/>
            <w:webHidden/>
          </w:rPr>
          <w:fldChar w:fldCharType="begin"/>
        </w:r>
        <w:r w:rsidR="00A7669F">
          <w:rPr>
            <w:noProof/>
            <w:webHidden/>
          </w:rPr>
          <w:instrText xml:space="preserve"> PAGEREF _Toc37350682 \h </w:instrText>
        </w:r>
        <w:r w:rsidR="00A7669F">
          <w:rPr>
            <w:noProof/>
            <w:webHidden/>
          </w:rPr>
        </w:r>
        <w:r w:rsidR="00A7669F">
          <w:rPr>
            <w:noProof/>
            <w:webHidden/>
          </w:rPr>
          <w:fldChar w:fldCharType="separate"/>
        </w:r>
        <w:r w:rsidR="00301022">
          <w:rPr>
            <w:noProof/>
            <w:webHidden/>
          </w:rPr>
          <w:t>345</w:t>
        </w:r>
        <w:r w:rsidR="00A7669F">
          <w:rPr>
            <w:noProof/>
            <w:webHidden/>
          </w:rPr>
          <w:fldChar w:fldCharType="end"/>
        </w:r>
      </w:hyperlink>
    </w:p>
    <w:p w14:paraId="581E654D" w14:textId="410A6ECC" w:rsidR="00A7669F" w:rsidRDefault="00840EC1">
      <w:pPr>
        <w:pStyle w:val="Innehll2"/>
        <w:tabs>
          <w:tab w:val="left" w:pos="964"/>
        </w:tabs>
        <w:rPr>
          <w:rFonts w:eastAsiaTheme="minorEastAsia"/>
          <w:noProof/>
          <w:lang w:eastAsia="sv-SE"/>
        </w:rPr>
      </w:pPr>
      <w:hyperlink w:anchor="_Toc37350683" w:history="1">
        <w:r w:rsidR="00A7669F" w:rsidRPr="007977D4">
          <w:rPr>
            <w:rStyle w:val="Hyperlnk"/>
            <w:noProof/>
          </w:rPr>
          <w:t>6.4</w:t>
        </w:r>
        <w:r w:rsidR="00A7669F">
          <w:rPr>
            <w:rFonts w:eastAsiaTheme="minorEastAsia"/>
            <w:noProof/>
            <w:lang w:eastAsia="sv-SE"/>
          </w:rPr>
          <w:tab/>
        </w:r>
        <w:r w:rsidR="00A7669F" w:rsidRPr="007977D4">
          <w:rPr>
            <w:rStyle w:val="Hyperlnk"/>
            <w:noProof/>
          </w:rPr>
          <w:t>Ansvariga myndigheters bedömningar</w:t>
        </w:r>
        <w:r w:rsidR="00A7669F">
          <w:rPr>
            <w:noProof/>
            <w:webHidden/>
          </w:rPr>
          <w:tab/>
        </w:r>
        <w:r w:rsidR="00A7669F">
          <w:rPr>
            <w:noProof/>
            <w:webHidden/>
          </w:rPr>
          <w:fldChar w:fldCharType="begin"/>
        </w:r>
        <w:r w:rsidR="00A7669F">
          <w:rPr>
            <w:noProof/>
            <w:webHidden/>
          </w:rPr>
          <w:instrText xml:space="preserve"> PAGEREF _Toc37350683 \h </w:instrText>
        </w:r>
        <w:r w:rsidR="00A7669F">
          <w:rPr>
            <w:noProof/>
            <w:webHidden/>
          </w:rPr>
        </w:r>
        <w:r w:rsidR="00A7669F">
          <w:rPr>
            <w:noProof/>
            <w:webHidden/>
          </w:rPr>
          <w:fldChar w:fldCharType="separate"/>
        </w:r>
        <w:r w:rsidR="00301022">
          <w:rPr>
            <w:noProof/>
            <w:webHidden/>
          </w:rPr>
          <w:t>347</w:t>
        </w:r>
        <w:r w:rsidR="00A7669F">
          <w:rPr>
            <w:noProof/>
            <w:webHidden/>
          </w:rPr>
          <w:fldChar w:fldCharType="end"/>
        </w:r>
      </w:hyperlink>
    </w:p>
    <w:p w14:paraId="212130D6" w14:textId="44535807" w:rsidR="00A7669F" w:rsidRDefault="00840EC1">
      <w:pPr>
        <w:pStyle w:val="Innehll3"/>
        <w:tabs>
          <w:tab w:val="left" w:pos="1644"/>
        </w:tabs>
        <w:rPr>
          <w:rFonts w:eastAsiaTheme="minorEastAsia"/>
          <w:noProof/>
          <w:lang w:eastAsia="sv-SE"/>
        </w:rPr>
      </w:pPr>
      <w:hyperlink w:anchor="_Toc37350684" w:history="1">
        <w:r w:rsidR="00A7669F" w:rsidRPr="007977D4">
          <w:rPr>
            <w:rStyle w:val="Hyperlnk"/>
            <w:noProof/>
          </w:rPr>
          <w:t>6.4.1</w:t>
        </w:r>
        <w:r w:rsidR="00A7669F">
          <w:rPr>
            <w:rFonts w:eastAsiaTheme="minorEastAsia"/>
            <w:noProof/>
            <w:lang w:eastAsia="sv-SE"/>
          </w:rPr>
          <w:tab/>
        </w:r>
        <w:r w:rsidR="00A7669F" w:rsidRPr="007977D4">
          <w:rPr>
            <w:rStyle w:val="Hyperlnk"/>
            <w:noProof/>
          </w:rPr>
          <w:t>Intygande av räkenskaper och bedömning av intern styrning</w:t>
        </w:r>
        <w:r w:rsidR="00A7669F">
          <w:rPr>
            <w:rStyle w:val="Hyperlnk"/>
            <w:noProof/>
          </w:rPr>
          <w:br/>
        </w:r>
        <w:r w:rsidR="00A7669F" w:rsidRPr="007977D4">
          <w:rPr>
            <w:rStyle w:val="Hyperlnk"/>
            <w:noProof/>
          </w:rPr>
          <w:t>och kontroll</w:t>
        </w:r>
        <w:r w:rsidR="00A7669F">
          <w:rPr>
            <w:noProof/>
            <w:webHidden/>
          </w:rPr>
          <w:tab/>
        </w:r>
        <w:r w:rsidR="00A7669F">
          <w:rPr>
            <w:noProof/>
            <w:webHidden/>
          </w:rPr>
          <w:fldChar w:fldCharType="begin"/>
        </w:r>
        <w:r w:rsidR="00A7669F">
          <w:rPr>
            <w:noProof/>
            <w:webHidden/>
          </w:rPr>
          <w:instrText xml:space="preserve"> PAGEREF _Toc37350684 \h </w:instrText>
        </w:r>
        <w:r w:rsidR="00A7669F">
          <w:rPr>
            <w:noProof/>
            <w:webHidden/>
          </w:rPr>
        </w:r>
        <w:r w:rsidR="00A7669F">
          <w:rPr>
            <w:noProof/>
            <w:webHidden/>
          </w:rPr>
          <w:fldChar w:fldCharType="separate"/>
        </w:r>
        <w:r w:rsidR="00301022">
          <w:rPr>
            <w:noProof/>
            <w:webHidden/>
          </w:rPr>
          <w:t>347</w:t>
        </w:r>
        <w:r w:rsidR="00A7669F">
          <w:rPr>
            <w:noProof/>
            <w:webHidden/>
          </w:rPr>
          <w:fldChar w:fldCharType="end"/>
        </w:r>
      </w:hyperlink>
    </w:p>
    <w:p w14:paraId="115B50DF" w14:textId="5401EF4A" w:rsidR="00A7669F" w:rsidRDefault="00840EC1">
      <w:pPr>
        <w:pStyle w:val="Innehll3"/>
        <w:tabs>
          <w:tab w:val="left" w:pos="1644"/>
        </w:tabs>
        <w:rPr>
          <w:rFonts w:eastAsiaTheme="minorEastAsia"/>
          <w:noProof/>
          <w:lang w:eastAsia="sv-SE"/>
        </w:rPr>
      </w:pPr>
      <w:hyperlink w:anchor="_Toc37350685" w:history="1">
        <w:r w:rsidR="00A7669F" w:rsidRPr="007977D4">
          <w:rPr>
            <w:rStyle w:val="Hyperlnk"/>
            <w:noProof/>
          </w:rPr>
          <w:t>6.4.2</w:t>
        </w:r>
        <w:r w:rsidR="00A7669F">
          <w:rPr>
            <w:rFonts w:eastAsiaTheme="minorEastAsia"/>
            <w:noProof/>
            <w:lang w:eastAsia="sv-SE"/>
          </w:rPr>
          <w:tab/>
        </w:r>
        <w:r w:rsidR="00A7669F" w:rsidRPr="007977D4">
          <w:rPr>
            <w:rStyle w:val="Hyperlnk"/>
            <w:noProof/>
          </w:rPr>
          <w:t>Årsräkenskaper och förvaltningsförklaringar</w:t>
        </w:r>
        <w:r w:rsidR="00A7669F">
          <w:rPr>
            <w:noProof/>
            <w:webHidden/>
          </w:rPr>
          <w:tab/>
        </w:r>
        <w:r w:rsidR="00A7669F">
          <w:rPr>
            <w:noProof/>
            <w:webHidden/>
          </w:rPr>
          <w:fldChar w:fldCharType="begin"/>
        </w:r>
        <w:r w:rsidR="00A7669F">
          <w:rPr>
            <w:noProof/>
            <w:webHidden/>
          </w:rPr>
          <w:instrText xml:space="preserve"> PAGEREF _Toc37350685 \h </w:instrText>
        </w:r>
        <w:r w:rsidR="00A7669F">
          <w:rPr>
            <w:noProof/>
            <w:webHidden/>
          </w:rPr>
        </w:r>
        <w:r w:rsidR="00A7669F">
          <w:rPr>
            <w:noProof/>
            <w:webHidden/>
          </w:rPr>
          <w:fldChar w:fldCharType="separate"/>
        </w:r>
        <w:r w:rsidR="00301022">
          <w:rPr>
            <w:noProof/>
            <w:webHidden/>
          </w:rPr>
          <w:t>348</w:t>
        </w:r>
        <w:r w:rsidR="00A7669F">
          <w:rPr>
            <w:noProof/>
            <w:webHidden/>
          </w:rPr>
          <w:fldChar w:fldCharType="end"/>
        </w:r>
      </w:hyperlink>
    </w:p>
    <w:p w14:paraId="773A274B" w14:textId="382CB6F2" w:rsidR="00A7669F" w:rsidRDefault="00840EC1">
      <w:pPr>
        <w:pStyle w:val="Innehll3"/>
        <w:tabs>
          <w:tab w:val="left" w:pos="1644"/>
        </w:tabs>
        <w:rPr>
          <w:rFonts w:eastAsiaTheme="minorEastAsia"/>
          <w:noProof/>
          <w:lang w:eastAsia="sv-SE"/>
        </w:rPr>
      </w:pPr>
      <w:hyperlink w:anchor="_Toc37350686" w:history="1">
        <w:r w:rsidR="00A7669F" w:rsidRPr="007977D4">
          <w:rPr>
            <w:rStyle w:val="Hyperlnk"/>
            <w:noProof/>
          </w:rPr>
          <w:t>6.4.3</w:t>
        </w:r>
        <w:r w:rsidR="00A7669F">
          <w:rPr>
            <w:rFonts w:eastAsiaTheme="minorEastAsia"/>
            <w:noProof/>
            <w:lang w:eastAsia="sv-SE"/>
          </w:rPr>
          <w:tab/>
        </w:r>
        <w:r w:rsidR="00A7669F" w:rsidRPr="007977D4">
          <w:rPr>
            <w:rStyle w:val="Hyperlnk"/>
            <w:noProof/>
          </w:rPr>
          <w:t>Uppskattad felnivå i EU-programmen 2016–2019</w:t>
        </w:r>
        <w:r w:rsidR="00A7669F">
          <w:rPr>
            <w:noProof/>
            <w:webHidden/>
          </w:rPr>
          <w:tab/>
        </w:r>
        <w:r w:rsidR="00A7669F">
          <w:rPr>
            <w:noProof/>
            <w:webHidden/>
          </w:rPr>
          <w:fldChar w:fldCharType="begin"/>
        </w:r>
        <w:r w:rsidR="00A7669F">
          <w:rPr>
            <w:noProof/>
            <w:webHidden/>
          </w:rPr>
          <w:instrText xml:space="preserve"> PAGEREF _Toc37350686 \h </w:instrText>
        </w:r>
        <w:r w:rsidR="00A7669F">
          <w:rPr>
            <w:noProof/>
            <w:webHidden/>
          </w:rPr>
        </w:r>
        <w:r w:rsidR="00A7669F">
          <w:rPr>
            <w:noProof/>
            <w:webHidden/>
          </w:rPr>
          <w:fldChar w:fldCharType="separate"/>
        </w:r>
        <w:r w:rsidR="00301022">
          <w:rPr>
            <w:noProof/>
            <w:webHidden/>
          </w:rPr>
          <w:t>352</w:t>
        </w:r>
        <w:r w:rsidR="00A7669F">
          <w:rPr>
            <w:noProof/>
            <w:webHidden/>
          </w:rPr>
          <w:fldChar w:fldCharType="end"/>
        </w:r>
      </w:hyperlink>
    </w:p>
    <w:p w14:paraId="0D024F80" w14:textId="29E59989" w:rsidR="00A7669F" w:rsidRDefault="00840EC1">
      <w:pPr>
        <w:pStyle w:val="Innehll3"/>
        <w:tabs>
          <w:tab w:val="left" w:pos="1644"/>
        </w:tabs>
        <w:rPr>
          <w:rFonts w:eastAsiaTheme="minorEastAsia"/>
          <w:noProof/>
          <w:lang w:eastAsia="sv-SE"/>
        </w:rPr>
      </w:pPr>
      <w:hyperlink w:anchor="_Toc37350687" w:history="1">
        <w:r w:rsidR="00A7669F" w:rsidRPr="007977D4">
          <w:rPr>
            <w:rStyle w:val="Hyperlnk"/>
            <w:noProof/>
          </w:rPr>
          <w:t>6.4.4</w:t>
        </w:r>
        <w:r w:rsidR="00A7669F">
          <w:rPr>
            <w:rFonts w:eastAsiaTheme="minorEastAsia"/>
            <w:noProof/>
            <w:lang w:eastAsia="sv-SE"/>
          </w:rPr>
          <w:tab/>
        </w:r>
        <w:r w:rsidR="00A7669F" w:rsidRPr="007977D4">
          <w:rPr>
            <w:rStyle w:val="Hyperlnk"/>
            <w:noProof/>
          </w:rPr>
          <w:t>Riksrevisionens granskning av myndigheternas årsredo</w:t>
        </w:r>
        <w:r w:rsidR="00A7669F">
          <w:rPr>
            <w:rStyle w:val="Hyperlnk"/>
            <w:noProof/>
          </w:rPr>
          <w:t>-</w:t>
        </w:r>
        <w:r w:rsidR="00A7669F">
          <w:rPr>
            <w:rStyle w:val="Hyperlnk"/>
            <w:noProof/>
          </w:rPr>
          <w:br/>
        </w:r>
        <w:r w:rsidR="00A7669F" w:rsidRPr="007977D4">
          <w:rPr>
            <w:rStyle w:val="Hyperlnk"/>
            <w:noProof/>
          </w:rPr>
          <w:t>visningar och ledningens förvaltning</w:t>
        </w:r>
        <w:r w:rsidR="00A7669F">
          <w:rPr>
            <w:noProof/>
            <w:webHidden/>
          </w:rPr>
          <w:tab/>
        </w:r>
        <w:r w:rsidR="00A7669F">
          <w:rPr>
            <w:noProof/>
            <w:webHidden/>
          </w:rPr>
          <w:fldChar w:fldCharType="begin"/>
        </w:r>
        <w:r w:rsidR="00A7669F">
          <w:rPr>
            <w:noProof/>
            <w:webHidden/>
          </w:rPr>
          <w:instrText xml:space="preserve"> PAGEREF _Toc37350687 \h </w:instrText>
        </w:r>
        <w:r w:rsidR="00A7669F">
          <w:rPr>
            <w:noProof/>
            <w:webHidden/>
          </w:rPr>
        </w:r>
        <w:r w:rsidR="00A7669F">
          <w:rPr>
            <w:noProof/>
            <w:webHidden/>
          </w:rPr>
          <w:fldChar w:fldCharType="separate"/>
        </w:r>
        <w:r w:rsidR="00301022">
          <w:rPr>
            <w:noProof/>
            <w:webHidden/>
          </w:rPr>
          <w:t>353</w:t>
        </w:r>
        <w:r w:rsidR="00A7669F">
          <w:rPr>
            <w:noProof/>
            <w:webHidden/>
          </w:rPr>
          <w:fldChar w:fldCharType="end"/>
        </w:r>
      </w:hyperlink>
    </w:p>
    <w:p w14:paraId="2CB0A0AB" w14:textId="740AC836" w:rsidR="00A7669F" w:rsidRDefault="00840EC1">
      <w:pPr>
        <w:pStyle w:val="Innehll2"/>
        <w:tabs>
          <w:tab w:val="left" w:pos="964"/>
        </w:tabs>
        <w:rPr>
          <w:rFonts w:eastAsiaTheme="minorEastAsia"/>
          <w:noProof/>
          <w:lang w:eastAsia="sv-SE"/>
        </w:rPr>
      </w:pPr>
      <w:hyperlink w:anchor="_Toc37350688" w:history="1">
        <w:r w:rsidR="00A7669F" w:rsidRPr="007977D4">
          <w:rPr>
            <w:rStyle w:val="Hyperlnk"/>
            <w:noProof/>
          </w:rPr>
          <w:t>6.5</w:t>
        </w:r>
        <w:r w:rsidR="00A7669F">
          <w:rPr>
            <w:rFonts w:eastAsiaTheme="minorEastAsia"/>
            <w:noProof/>
            <w:lang w:eastAsia="sv-SE"/>
          </w:rPr>
          <w:tab/>
        </w:r>
        <w:r w:rsidR="00A7669F" w:rsidRPr="007977D4">
          <w:rPr>
            <w:rStyle w:val="Hyperlnk"/>
            <w:noProof/>
          </w:rPr>
          <w:t>Regeringens övergripande bedömning och nationella intygande av</w:t>
        </w:r>
        <w:r w:rsidR="00A7669F">
          <w:rPr>
            <w:rStyle w:val="Hyperlnk"/>
            <w:noProof/>
          </w:rPr>
          <w:br/>
        </w:r>
        <w:r w:rsidR="00A7669F" w:rsidRPr="007977D4">
          <w:rPr>
            <w:rStyle w:val="Hyperlnk"/>
            <w:noProof/>
          </w:rPr>
          <w:t>EU-medel</w:t>
        </w:r>
        <w:r w:rsidR="00A7669F">
          <w:rPr>
            <w:noProof/>
            <w:webHidden/>
          </w:rPr>
          <w:tab/>
        </w:r>
        <w:r w:rsidR="00A7669F">
          <w:rPr>
            <w:noProof/>
            <w:webHidden/>
          </w:rPr>
          <w:fldChar w:fldCharType="begin"/>
        </w:r>
        <w:r w:rsidR="00A7669F">
          <w:rPr>
            <w:noProof/>
            <w:webHidden/>
          </w:rPr>
          <w:instrText xml:space="preserve"> PAGEREF _Toc37350688 \h </w:instrText>
        </w:r>
        <w:r w:rsidR="00A7669F">
          <w:rPr>
            <w:noProof/>
            <w:webHidden/>
          </w:rPr>
        </w:r>
        <w:r w:rsidR="00A7669F">
          <w:rPr>
            <w:noProof/>
            <w:webHidden/>
          </w:rPr>
          <w:fldChar w:fldCharType="separate"/>
        </w:r>
        <w:r w:rsidR="00301022">
          <w:rPr>
            <w:noProof/>
            <w:webHidden/>
          </w:rPr>
          <w:t>354</w:t>
        </w:r>
        <w:r w:rsidR="00A7669F">
          <w:rPr>
            <w:noProof/>
            <w:webHidden/>
          </w:rPr>
          <w:fldChar w:fldCharType="end"/>
        </w:r>
      </w:hyperlink>
    </w:p>
    <w:p w14:paraId="0F107852" w14:textId="59E39520" w:rsidR="00A7669F" w:rsidRDefault="00840EC1">
      <w:pPr>
        <w:pStyle w:val="Innehll3"/>
        <w:tabs>
          <w:tab w:val="left" w:pos="1644"/>
        </w:tabs>
        <w:rPr>
          <w:rFonts w:eastAsiaTheme="minorEastAsia"/>
          <w:noProof/>
          <w:lang w:eastAsia="sv-SE"/>
        </w:rPr>
      </w:pPr>
      <w:hyperlink w:anchor="_Toc37350689" w:history="1">
        <w:r w:rsidR="00A7669F" w:rsidRPr="007977D4">
          <w:rPr>
            <w:rStyle w:val="Hyperlnk"/>
            <w:noProof/>
          </w:rPr>
          <w:t>6.5.1</w:t>
        </w:r>
        <w:r w:rsidR="00A7669F">
          <w:rPr>
            <w:rFonts w:eastAsiaTheme="minorEastAsia"/>
            <w:noProof/>
            <w:lang w:eastAsia="sv-SE"/>
          </w:rPr>
          <w:tab/>
        </w:r>
        <w:r w:rsidR="00A7669F" w:rsidRPr="007977D4">
          <w:rPr>
            <w:rStyle w:val="Hyperlnk"/>
            <w:noProof/>
          </w:rPr>
          <w:t>Regeringens nationella intygande</w:t>
        </w:r>
        <w:r w:rsidR="00A7669F">
          <w:rPr>
            <w:noProof/>
            <w:webHidden/>
          </w:rPr>
          <w:tab/>
        </w:r>
        <w:r w:rsidR="00A7669F">
          <w:rPr>
            <w:noProof/>
            <w:webHidden/>
          </w:rPr>
          <w:fldChar w:fldCharType="begin"/>
        </w:r>
        <w:r w:rsidR="00A7669F">
          <w:rPr>
            <w:noProof/>
            <w:webHidden/>
          </w:rPr>
          <w:instrText xml:space="preserve"> PAGEREF _Toc37350689 \h </w:instrText>
        </w:r>
        <w:r w:rsidR="00A7669F">
          <w:rPr>
            <w:noProof/>
            <w:webHidden/>
          </w:rPr>
        </w:r>
        <w:r w:rsidR="00A7669F">
          <w:rPr>
            <w:noProof/>
            <w:webHidden/>
          </w:rPr>
          <w:fldChar w:fldCharType="separate"/>
        </w:r>
        <w:r w:rsidR="00301022">
          <w:rPr>
            <w:noProof/>
            <w:webHidden/>
          </w:rPr>
          <w:t>355</w:t>
        </w:r>
        <w:r w:rsidR="00A7669F">
          <w:rPr>
            <w:noProof/>
            <w:webHidden/>
          </w:rPr>
          <w:fldChar w:fldCharType="end"/>
        </w:r>
      </w:hyperlink>
    </w:p>
    <w:p w14:paraId="4C0678B8" w14:textId="19B16783" w:rsidR="00BD07BF" w:rsidRDefault="00BD07BF" w:rsidP="00233195">
      <w:pPr>
        <w:pStyle w:val="InnehllBilaga"/>
      </w:pPr>
      <w:r>
        <w:fldChar w:fldCharType="end"/>
      </w:r>
    </w:p>
    <w:p w14:paraId="2F51F912" w14:textId="7D55E69A" w:rsidR="00BD07BF" w:rsidRDefault="00BD07BF" w:rsidP="00233195">
      <w:pPr>
        <w:pStyle w:val="InnehllBilaga"/>
      </w:pPr>
      <w:r>
        <w:t xml:space="preserve">Bilaga </w:t>
      </w:r>
      <w:r w:rsidR="00F4001D">
        <w:t>1</w:t>
      </w:r>
      <w:r>
        <w:tab/>
      </w:r>
      <w:r w:rsidR="00511C2F" w:rsidRPr="00511C2F">
        <w:t>Specifikation av inkomster i statens budget</w:t>
      </w:r>
    </w:p>
    <w:p w14:paraId="76CCF34A" w14:textId="08B9653D" w:rsidR="00BD07BF" w:rsidRDefault="00BD07BF" w:rsidP="00233195">
      <w:pPr>
        <w:pStyle w:val="InnehllBilaga"/>
      </w:pPr>
      <w:r>
        <w:t xml:space="preserve">Bilaga </w:t>
      </w:r>
      <w:r w:rsidR="00F4001D">
        <w:t>2</w:t>
      </w:r>
      <w:r>
        <w:tab/>
      </w:r>
      <w:r w:rsidR="00511C2F" w:rsidRPr="00511C2F">
        <w:t>Specifikation av utgifter i statens budget</w:t>
      </w:r>
    </w:p>
    <w:p w14:paraId="2F9E503A" w14:textId="4AAE52F8" w:rsidR="00BD07BF" w:rsidRDefault="00BD07BF" w:rsidP="00233195">
      <w:pPr>
        <w:pStyle w:val="InnehllBilaga"/>
      </w:pPr>
      <w:r>
        <w:t xml:space="preserve">Bilaga </w:t>
      </w:r>
      <w:r w:rsidR="00F4001D">
        <w:t>3</w:t>
      </w:r>
      <w:r>
        <w:tab/>
      </w:r>
      <w:r w:rsidR="00511C2F" w:rsidRPr="00511C2F">
        <w:t>Beställningsbemyndiganden</w:t>
      </w:r>
    </w:p>
    <w:p w14:paraId="67787BBD" w14:textId="7B1010F1" w:rsidR="00BD07BF" w:rsidRDefault="00BD07BF" w:rsidP="00233195">
      <w:pPr>
        <w:pStyle w:val="InnehllBilaga"/>
      </w:pPr>
      <w:r>
        <w:t xml:space="preserve">Bilaga </w:t>
      </w:r>
      <w:r w:rsidR="00F4001D">
        <w:t>4</w:t>
      </w:r>
      <w:r>
        <w:tab/>
      </w:r>
      <w:r w:rsidR="00511C2F" w:rsidRPr="00511C2F">
        <w:t>Sammanställning av slutbehandlade effektivitetsrapporter</w:t>
      </w:r>
    </w:p>
    <w:p w14:paraId="15060625" w14:textId="17EDE231" w:rsidR="00F4001D" w:rsidRDefault="00F4001D" w:rsidP="005B1647">
      <w:pPr>
        <w:pStyle w:val="InnehllBilaga"/>
      </w:pPr>
      <w:r>
        <w:t>Bilaga 5</w:t>
      </w:r>
      <w:r>
        <w:tab/>
      </w:r>
      <w:r w:rsidR="00511C2F" w:rsidRPr="00511C2F">
        <w:t>Tabellsamling</w:t>
      </w:r>
    </w:p>
    <w:p w14:paraId="23267FF3" w14:textId="07FF5DB9" w:rsidR="00F4001D" w:rsidRDefault="00F4001D" w:rsidP="005B1647">
      <w:pPr>
        <w:pStyle w:val="InnehllBilaga"/>
      </w:pPr>
      <w:r>
        <w:t>Bilaga 6</w:t>
      </w:r>
      <w:r>
        <w:tab/>
      </w:r>
      <w:r w:rsidR="00511C2F" w:rsidRPr="00511C2F">
        <w:t>Statliga myndigheter m.m.</w:t>
      </w:r>
    </w:p>
    <w:p w14:paraId="17076432" w14:textId="352D408B" w:rsidR="00F4001D" w:rsidRDefault="00F4001D" w:rsidP="005B1647">
      <w:pPr>
        <w:pStyle w:val="InnehllBilaga"/>
      </w:pPr>
      <w:r>
        <w:t>Bilaga 7</w:t>
      </w:r>
      <w:r>
        <w:tab/>
      </w:r>
      <w:r w:rsidR="007C6437" w:rsidRPr="007C6437">
        <w:t>Ordlista</w:t>
      </w:r>
    </w:p>
    <w:p w14:paraId="3D3B390C" w14:textId="77777777" w:rsidR="00F4001D" w:rsidRDefault="00F4001D" w:rsidP="00233195">
      <w:pPr>
        <w:pStyle w:val="InnehllBilaga"/>
      </w:pPr>
    </w:p>
    <w:p w14:paraId="04608C6C" w14:textId="38EEFB02" w:rsidR="00BD07BF" w:rsidRPr="00F23C06" w:rsidRDefault="00BD07BF" w:rsidP="00C93346">
      <w:pPr>
        <w:pStyle w:val="Innehll1"/>
        <w:rPr>
          <w:noProof/>
        </w:rPr>
      </w:pPr>
      <w:r>
        <w:t xml:space="preserve">Utdrag ur protokoll vid regeringssammanträde </w:t>
      </w:r>
      <w:r w:rsidR="00391BF2">
        <w:t>den 9 april 2020</w:t>
      </w:r>
      <w:bookmarkEnd w:id="2"/>
    </w:p>
    <w:p w14:paraId="5AA9C982" w14:textId="67B5BD1B" w:rsidR="00BD07BF" w:rsidRDefault="00BD07BF" w:rsidP="00233195">
      <w:pPr>
        <w:pStyle w:val="Innehllingetavstnd"/>
      </w:pPr>
    </w:p>
    <w:p w14:paraId="3EA45D10" w14:textId="76DAD25D" w:rsidR="00BD07BF" w:rsidRDefault="00BD07BF"/>
    <w:p w14:paraId="42930AAD" w14:textId="75A5DB4B" w:rsidR="00BD07BF" w:rsidRDefault="00BD07BF">
      <w:pPr>
        <w:sectPr w:rsidR="00BD07BF" w:rsidSect="00D75632">
          <w:headerReference w:type="even" r:id="rId15"/>
          <w:headerReference w:type="default" r:id="rId16"/>
          <w:footerReference w:type="even" r:id="rId17"/>
          <w:footerReference w:type="default" r:id="rId18"/>
          <w:footerReference w:type="first" r:id="rId19"/>
          <w:type w:val="oddPage"/>
          <w:pgSz w:w="11906" w:h="16838" w:code="9"/>
          <w:pgMar w:top="1304" w:right="2268" w:bottom="1247" w:left="2268" w:header="567" w:footer="624" w:gutter="0"/>
          <w:cols w:space="708"/>
          <w:titlePg/>
          <w:docGrid w:linePitch="360"/>
        </w:sectPr>
      </w:pPr>
    </w:p>
    <w:bookmarkStart w:id="3" w:name="_Toc37350594"/>
    <w:p w14:paraId="1E0D5CDA" w14:textId="77777777" w:rsidR="00BD07BF" w:rsidRDefault="00840EC1" w:rsidP="00233195">
      <w:pPr>
        <w:pStyle w:val="Rubrik1utannumrering"/>
      </w:pPr>
      <w:sdt>
        <w:sdtPr>
          <w:alias w:val="Avsnittsrubrik"/>
          <w:tag w:val="Avsnittsrubrik"/>
          <w:id w:val="-2111500298"/>
          <w:dataBinding w:prefixMappings="xmlns:ns0='http://rkdhs/mallar/budget/Års/Års.xsd'" w:xpath="/ns0:dokumentvärden[1]/ns0:fastaavsnitt[1]/ns0:avsnitt[@id='sammanfattning']/@avsnittsrubrik" w:storeItemID="{E4A92E87-CD46-4139-BA79-F73ACCF787C5}"/>
          <w:text w:multiLine="1"/>
        </w:sdtPr>
        <w:sdtEndPr/>
        <w:sdtContent>
          <w:r w:rsidR="00BD07BF">
            <w:t>Sammanfattning</w:t>
          </w:r>
        </w:sdtContent>
      </w:sdt>
      <w:r w:rsidR="00BD07BF" w:rsidRPr="00E1060A">
        <w:rPr>
          <w:noProof/>
        </w:rPr>
        <mc:AlternateContent>
          <mc:Choice Requires="wps">
            <w:drawing>
              <wp:anchor distT="0" distB="0" distL="114300" distR="114300" simplePos="0" relativeHeight="251658240" behindDoc="0" locked="0" layoutInCell="1" allowOverlap="1" wp14:anchorId="309F5C38" wp14:editId="6CA18E3B">
                <wp:simplePos x="0" y="0"/>
                <wp:positionH relativeFrom="page">
                  <wp:posOffset>7006590</wp:posOffset>
                </wp:positionH>
                <wp:positionV relativeFrom="page">
                  <wp:posOffset>0</wp:posOffset>
                </wp:positionV>
                <wp:extent cx="547200" cy="10792800"/>
                <wp:effectExtent l="0" t="0" r="5715" b="8890"/>
                <wp:wrapNone/>
                <wp:docPr id="1" name="Rektangel 16"/>
                <wp:cNvGraphicFramePr/>
                <a:graphic xmlns:a="http://schemas.openxmlformats.org/drawingml/2006/main">
                  <a:graphicData uri="http://schemas.microsoft.com/office/word/2010/wordprocessingShape">
                    <wps:wsp>
                      <wps:cNvSpPr/>
                      <wps:spPr>
                        <a:xfrm>
                          <a:off x="0" y="0"/>
                          <a:ext cx="547200" cy="10792800"/>
                        </a:xfrm>
                        <a:prstGeom prst="rect">
                          <a:avLst/>
                        </a:prstGeom>
                        <a:solidFill>
                          <a:schemeClr val="accent2"/>
                        </a:solidFill>
                        <a:ln>
                          <a:noFill/>
                        </a:ln>
                      </wps:spPr>
                      <wps:style>
                        <a:lnRef idx="2">
                          <a:schemeClr val="accent1">
                            <a:shade val="50000"/>
                          </a:schemeClr>
                        </a:lnRef>
                        <a:fillRef idx="1">
                          <a:schemeClr val="accent1"/>
                        </a:fillRef>
                        <a:effectRef idx="0">
                          <a:schemeClr val="accent1"/>
                        </a:effectRef>
                        <a:fontRef idx="minor">
                          <a:schemeClr val="lt1"/>
                        </a:fontRef>
                      </wps:style>
                      <wps:txbx>
                        <w:txbxContent>
                          <w:p w14:paraId="5004F0D4" w14:textId="77777777" w:rsidR="007E5169" w:rsidRDefault="007E5169" w:rsidP="00233195">
                            <w:pPr>
                              <w:jc w:val="cente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309F5C38" id="Rektangel 16" o:spid="_x0000_s1026" style="position:absolute;margin-left:551.7pt;margin-top:0;width:43.1pt;height:849.85pt;z-index:251658240;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YQ0cmlAIAAJUFAAAOAAAAZHJzL2Uyb0RvYy54bWysVEtv2zAMvg/YfxB0X20H6SuoUwQtOgwo&#10;2qIP9KzIUmxMEjVJiZ39+lHyo1lX7DAsB4U0yY9vXlx2WpGdcL4BU9LiKKdEGA5VYzYlfXm++XJG&#10;iQ/MVEyBESXdC08vl58/XbR2IWZQg6qEIwhi/KK1Ja1DsIss87wWmvkjsMKgUILTLCDrNlnlWIvo&#10;WmWzPD/JWnCVdcCF9/j1uhfSZcKXUvBwL6UXgaiSYmwhvS696/hmywu22Dhm64YPYbB/iEKzxqDT&#10;CeqaBUa2rvkDSjfcgQcZjjjoDKRsuEg5YDZF/i6bp5pZkXLB4ng7lcn/P1h+t3twpKmwd5QYprFF&#10;j+I7NmwjFClOYn1a6xeo9mQf3MB5JGOynXQ6/mMapEs13U81FV0gHD8ez0+xT5RwFBX56fnsDDnE&#10;yd7MrfPhqwBNIlFSh01LtWS7Wx961VElevOgmuqmUSoxcVDElXJkx7DFjHNhwmxw8JumMlHfQLTs&#10;QeOXLGbX55OosFci6inzKCTWBTOYpWDSRL53VPSimlWi93+c42/0PoaWkk2AEVmi/wl7ABg1D5Mo&#10;BphBP5qKNNCTcf63wPoUJ4vkGUyYjHVjwH0EoMLkudcfi9SXJlYpdOsO8SO5hmqPA+Sg3yxv+U2D&#10;XbxlPjwwh6uErcfzEO7xkQraksJAUVKD+/nR96iPE45SSlpczZL6H1vmBCXqm8HZPy/m87jLiZkf&#10;43xR4g4l60OJ2eorwNHA+cboEhn1gxpJ6UC/4hVZRa8oYoaj75Ly4EbmKvQnA+8QF6tVUsP9tSzc&#10;mifLI3gscJzS5+6VOTuMcsAtuINxjdni3UT3utHSwGobQDZp3N/qOpQedz/N0HCn4nE55JPW2zVd&#10;/gIAAP//AwBQSwMEFAAGAAgAAAAhAMHg28LdAAAACwEAAA8AAABkcnMvZG93bnJldi54bWxMj8FO&#10;wzAQRO+V+g/WInGjTgqEJMSpCqIXxIXSD3DibRKI11HspuHv2Z7obUczmn1TbGbbiwlH3zlSEK8i&#10;EEi1Mx01Cg5fu7sUhA+ajO4doYJf9LApl4tC58ad6ROnfWgEl5DPtYI2hCGX0tctWu1XbkBi7+hG&#10;qwPLsZFm1Gcut71cR1Eire6IP7R6wNcW65/9ySp4s+7x4zub7G7dVU4mKYWXd1Lq9mbePoMIOIf/&#10;MFzwGR1KZqrciYwXPes4un/grAKedPHjNEtAVHwlWfYEsizk9YbyDwAA//8DAFBLAQItABQABgAI&#10;AAAAIQC2gziS/gAAAOEBAAATAAAAAAAAAAAAAAAAAAAAAABbQ29udGVudF9UeXBlc10ueG1sUEsB&#10;Ai0AFAAGAAgAAAAhADj9If/WAAAAlAEAAAsAAAAAAAAAAAAAAAAALwEAAF9yZWxzLy5yZWxzUEsB&#10;Ai0AFAAGAAgAAAAhAFhDRyaUAgAAlQUAAA4AAAAAAAAAAAAAAAAALgIAAGRycy9lMm9Eb2MueG1s&#10;UEsBAi0AFAAGAAgAAAAhAMHg28LdAAAACwEAAA8AAAAAAAAAAAAAAAAA7gQAAGRycy9kb3ducmV2&#10;LnhtbFBLBQYAAAAABAAEAPMAAAD4BQAAAAA=&#10;" fillcolor="#dfddd9 [3205]" stroked="f" strokeweight="1pt">
                <v:textbox>
                  <w:txbxContent>
                    <w:p w14:paraId="5004F0D4" w14:textId="77777777" w:rsidR="007E5169" w:rsidRDefault="007E5169" w:rsidP="00233195">
                      <w:pPr>
                        <w:jc w:val="center"/>
                      </w:pPr>
                    </w:p>
                  </w:txbxContent>
                </v:textbox>
                <w10:wrap anchorx="page" anchory="page"/>
              </v:rect>
            </w:pict>
          </mc:Fallback>
        </mc:AlternateContent>
      </w:r>
      <w:bookmarkEnd w:id="3"/>
    </w:p>
    <w:p w14:paraId="01AFCE0C" w14:textId="7F76184D" w:rsidR="00BD07BF" w:rsidRDefault="00BD07BF" w:rsidP="00A5184B">
      <w:pPr>
        <w:pStyle w:val="Rubrik3utannumrering"/>
      </w:pPr>
      <w:r w:rsidRPr="00BD07BF">
        <w:t>Det ekonomiska utfallet för 201</w:t>
      </w:r>
      <w:r w:rsidR="00E237AD">
        <w:t>9</w:t>
      </w:r>
    </w:p>
    <w:p w14:paraId="50805456" w14:textId="6813D20F" w:rsidR="00BD07BF" w:rsidRDefault="00BD07BF" w:rsidP="00BD07BF">
      <w:pPr>
        <w:pStyle w:val="Brdtext"/>
      </w:pPr>
      <w:r>
        <w:t>Den offentliga sektorn redovisade 201</w:t>
      </w:r>
      <w:r w:rsidR="00E237AD">
        <w:t>9</w:t>
      </w:r>
      <w:r>
        <w:t xml:space="preserve"> ett </w:t>
      </w:r>
      <w:r w:rsidR="00310BBA">
        <w:t xml:space="preserve">finansiellt sparande </w:t>
      </w:r>
      <w:r>
        <w:t xml:space="preserve">som uppgick till </w:t>
      </w:r>
      <w:r w:rsidR="00310BBA">
        <w:t>ca</w:t>
      </w:r>
      <w:r w:rsidR="00EC0074">
        <w:t> </w:t>
      </w:r>
      <w:r w:rsidR="00E7384C">
        <w:t>18</w:t>
      </w:r>
      <w:r w:rsidR="008E1E6F">
        <w:t> </w:t>
      </w:r>
      <w:r>
        <w:t>miljarder kronor eller 0,</w:t>
      </w:r>
      <w:r w:rsidR="00E7384C">
        <w:t>4</w:t>
      </w:r>
      <w:r>
        <w:t xml:space="preserve"> procent av BNP. </w:t>
      </w:r>
      <w:r w:rsidR="00310BBA">
        <w:t>I förhållande till</w:t>
      </w:r>
      <w:r>
        <w:t xml:space="preserve"> 201</w:t>
      </w:r>
      <w:r w:rsidR="00E7384C">
        <w:t>8</w:t>
      </w:r>
      <w:r>
        <w:t xml:space="preserve"> </w:t>
      </w:r>
      <w:r w:rsidR="00310BBA">
        <w:t xml:space="preserve">halverades </w:t>
      </w:r>
      <w:r>
        <w:t xml:space="preserve">det finansiella sparandet </w:t>
      </w:r>
      <w:r w:rsidR="00310BBA">
        <w:t>2019</w:t>
      </w:r>
      <w:r>
        <w:t>.</w:t>
      </w:r>
    </w:p>
    <w:p w14:paraId="66304700" w14:textId="332F1E27" w:rsidR="00BD07BF" w:rsidRDefault="00BD07BF" w:rsidP="00BD07BF">
      <w:pPr>
        <w:pStyle w:val="Brdtext"/>
      </w:pPr>
      <w:r>
        <w:t>Utgifterna under utgiftstaket uppgick till 26</w:t>
      </w:r>
      <w:r w:rsidR="00E7384C">
        <w:t>,0</w:t>
      </w:r>
      <w:r>
        <w:t xml:space="preserve"> procent av BNP. Överskottet i statens budget uppgick till </w:t>
      </w:r>
      <w:r w:rsidR="00E7384C">
        <w:t>112</w:t>
      </w:r>
      <w:r>
        <w:t xml:space="preserve"> miljarder kronor, vilket är en förbättring med </w:t>
      </w:r>
      <w:r w:rsidR="00E7384C">
        <w:t>32</w:t>
      </w:r>
      <w:r w:rsidR="008E1E6F">
        <w:t> </w:t>
      </w:r>
      <w:r>
        <w:t>miljarder kronor jämfört med 201</w:t>
      </w:r>
      <w:r w:rsidR="00E7384C">
        <w:t>8</w:t>
      </w:r>
      <w:r>
        <w:t>.</w:t>
      </w:r>
    </w:p>
    <w:p w14:paraId="6520C116" w14:textId="3E89ED6F" w:rsidR="00BD07BF" w:rsidRDefault="00BD07BF" w:rsidP="00BD07BF">
      <w:pPr>
        <w:pStyle w:val="Brdtext"/>
      </w:pPr>
      <w:r>
        <w:t>Resultaträkningen uppvisade ett överskott på 1</w:t>
      </w:r>
      <w:r w:rsidR="00E7384C">
        <w:t>1</w:t>
      </w:r>
      <w:r>
        <w:t>6 miljarder kronor. Jämfört med 201</w:t>
      </w:r>
      <w:r w:rsidR="00E7384C">
        <w:t>8</w:t>
      </w:r>
      <w:r>
        <w:t xml:space="preserve"> för</w:t>
      </w:r>
      <w:r w:rsidR="00E7384C">
        <w:t>bättrades</w:t>
      </w:r>
      <w:r>
        <w:t xml:space="preserve"> resultatet med </w:t>
      </w:r>
      <w:r w:rsidR="005114BA">
        <w:t xml:space="preserve">ca </w:t>
      </w:r>
      <w:r w:rsidR="00117405">
        <w:t xml:space="preserve">9 </w:t>
      </w:r>
      <w:r>
        <w:t>miljarder kronor.</w:t>
      </w:r>
    </w:p>
    <w:p w14:paraId="349C4D06" w14:textId="0260BDF8" w:rsidR="00BD07BF" w:rsidRDefault="00BD07BF" w:rsidP="00BD07BF">
      <w:pPr>
        <w:pStyle w:val="Brdtext"/>
      </w:pPr>
      <w:r>
        <w:t xml:space="preserve">Statsskulden minskade med </w:t>
      </w:r>
      <w:r w:rsidR="00E7384C">
        <w:t>143</w:t>
      </w:r>
      <w:r>
        <w:t xml:space="preserve"> miljarder kronor till 1 </w:t>
      </w:r>
      <w:r w:rsidR="00E7384C">
        <w:t>054</w:t>
      </w:r>
      <w:r>
        <w:t xml:space="preserve"> miljarder kronor vid utgången av 201</w:t>
      </w:r>
      <w:r w:rsidR="00E7384C">
        <w:t>9</w:t>
      </w:r>
      <w:r>
        <w:t>. Som andel av BNP minskade statsskulden från 2</w:t>
      </w:r>
      <w:r w:rsidR="00E7384C">
        <w:t>4,8</w:t>
      </w:r>
      <w:r>
        <w:t xml:space="preserve"> procent 201</w:t>
      </w:r>
      <w:r w:rsidR="00E7384C">
        <w:t>8</w:t>
      </w:r>
      <w:r>
        <w:t xml:space="preserve"> till 2</w:t>
      </w:r>
      <w:r w:rsidR="00E7384C">
        <w:t>1</w:t>
      </w:r>
      <w:r>
        <w:t>,0</w:t>
      </w:r>
      <w:r w:rsidR="00556952">
        <w:t> </w:t>
      </w:r>
      <w:r>
        <w:t>procent 201</w:t>
      </w:r>
      <w:r w:rsidR="00E7384C">
        <w:t>9</w:t>
      </w:r>
      <w:r>
        <w:t>.</w:t>
      </w:r>
    </w:p>
    <w:p w14:paraId="6B43A576" w14:textId="44DD45A1" w:rsidR="00BD07BF" w:rsidRDefault="00BD07BF" w:rsidP="00BD07BF">
      <w:pPr>
        <w:pStyle w:val="Brdtext"/>
      </w:pPr>
      <w:r>
        <w:t xml:space="preserve">I följande tabell redovisas några nyckeltal </w:t>
      </w:r>
      <w:r w:rsidR="00C07475">
        <w:t xml:space="preserve">för </w:t>
      </w:r>
      <w:r>
        <w:t>det ekonomiska utfallet 201</w:t>
      </w:r>
      <w:r w:rsidR="00E7384C">
        <w:t>9</w:t>
      </w:r>
      <w:r>
        <w:t xml:space="preserve"> jämfört med 201</w:t>
      </w:r>
      <w:r w:rsidR="00E7384C">
        <w:t>8</w:t>
      </w:r>
      <w:r>
        <w:t>.</w:t>
      </w:r>
    </w:p>
    <w:p w14:paraId="1D2F883F" w14:textId="05273DAC" w:rsidR="00BD07BF" w:rsidRDefault="00BC55DD" w:rsidP="00233195">
      <w:pPr>
        <w:pStyle w:val="TabellRubrik"/>
      </w:pPr>
      <w:bookmarkStart w:id="4" w:name="_Toc37339991"/>
      <w:r w:rsidRPr="00BC55DD">
        <w:t>Nyckeltal för det ekonomiska utfallet</w:t>
      </w:r>
      <w:bookmarkEnd w:id="4"/>
    </w:p>
    <w:p w14:paraId="438A8D69" w14:textId="77777777" w:rsidR="00BD07BF" w:rsidRDefault="00BC55DD" w:rsidP="00233195">
      <w:pPr>
        <w:pStyle w:val="TabellUnderrubrik"/>
      </w:pPr>
      <w:r w:rsidRPr="00BC55DD">
        <w:t>Miljarder kronor</w:t>
      </w:r>
    </w:p>
    <w:tbl>
      <w:tblPr>
        <w:tblStyle w:val="RKBPTabell"/>
        <w:tblW w:w="5000" w:type="pct"/>
        <w:tblLook w:val="06E0" w:firstRow="1" w:lastRow="1" w:firstColumn="1" w:lastColumn="0" w:noHBand="1" w:noVBand="1"/>
      </w:tblPr>
      <w:tblGrid>
        <w:gridCol w:w="3542"/>
        <w:gridCol w:w="957"/>
        <w:gridCol w:w="957"/>
        <w:gridCol w:w="957"/>
        <w:gridCol w:w="957"/>
      </w:tblGrid>
      <w:tr w:rsidR="00155607" w14:paraId="3633F3AC" w14:textId="77777777" w:rsidTr="000F6222">
        <w:trPr>
          <w:cnfStyle w:val="100000000000" w:firstRow="1" w:lastRow="0" w:firstColumn="0" w:lastColumn="0" w:oddVBand="0" w:evenVBand="0" w:oddHBand="0" w:evenHBand="0" w:firstRowFirstColumn="0" w:firstRowLastColumn="0" w:lastRowFirstColumn="0" w:lastRowLastColumn="0"/>
          <w:tblHeader w:val="0"/>
        </w:trPr>
        <w:tc>
          <w:tcPr>
            <w:cnfStyle w:val="001000000000" w:firstRow="0" w:lastRow="0" w:firstColumn="1" w:lastColumn="0" w:oddVBand="0" w:evenVBand="0" w:oddHBand="0" w:evenHBand="0" w:firstRowFirstColumn="0" w:firstRowLastColumn="0" w:lastRowFirstColumn="0" w:lastRowLastColumn="0"/>
            <w:tcW w:w="2403"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tcPr>
          <w:p w14:paraId="355FDBA6" w14:textId="77777777" w:rsidR="00BC55DD" w:rsidRPr="0055483D" w:rsidRDefault="00BC55DD" w:rsidP="00A029AF">
            <w:pPr>
              <w:jc w:val="right"/>
            </w:pPr>
          </w:p>
        </w:tc>
        <w:tc>
          <w:tcPr>
            <w:tcW w:w="649"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tcPr>
          <w:p w14:paraId="397A355D" w14:textId="61BC0705" w:rsidR="00BC55DD" w:rsidRPr="0055483D" w:rsidRDefault="00BC55DD" w:rsidP="00A029AF">
            <w:pPr>
              <w:cnfStyle w:val="100000000000" w:firstRow="1" w:lastRow="0" w:firstColumn="0" w:lastColumn="0" w:oddVBand="0" w:evenVBand="0" w:oddHBand="0" w:evenHBand="0" w:firstRowFirstColumn="0" w:firstRowLastColumn="0" w:lastRowFirstColumn="0" w:lastRowLastColumn="0"/>
            </w:pPr>
            <w:r w:rsidRPr="0055483D">
              <w:t>201</w:t>
            </w:r>
            <w:r w:rsidR="00E7384C">
              <w:t>9</w:t>
            </w:r>
          </w:p>
        </w:tc>
        <w:tc>
          <w:tcPr>
            <w:tcW w:w="649"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tcPr>
          <w:p w14:paraId="205E0442" w14:textId="77777777" w:rsidR="00BC55DD" w:rsidRPr="0055483D" w:rsidRDefault="00BC55DD" w:rsidP="00A029AF">
            <w:pPr>
              <w:cnfStyle w:val="100000000000" w:firstRow="1" w:lastRow="0" w:firstColumn="0" w:lastColumn="0" w:oddVBand="0" w:evenVBand="0" w:oddHBand="0" w:evenHBand="0" w:firstRowFirstColumn="0" w:firstRowLastColumn="0" w:lastRowFirstColumn="0" w:lastRowLastColumn="0"/>
            </w:pPr>
            <w:r w:rsidRPr="0055483D">
              <w:t>Procent av BNP</w:t>
            </w:r>
            <w:r w:rsidRPr="00A029AF">
              <w:rPr>
                <w:vertAlign w:val="superscript"/>
              </w:rPr>
              <w:t>1</w:t>
            </w:r>
          </w:p>
        </w:tc>
        <w:tc>
          <w:tcPr>
            <w:tcW w:w="649"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tcPr>
          <w:p w14:paraId="51D618CA" w14:textId="23437F16" w:rsidR="00BC55DD" w:rsidRPr="0055483D" w:rsidRDefault="00BC55DD" w:rsidP="00A029AF">
            <w:pPr>
              <w:cnfStyle w:val="100000000000" w:firstRow="1" w:lastRow="0" w:firstColumn="0" w:lastColumn="0" w:oddVBand="0" w:evenVBand="0" w:oddHBand="0" w:evenHBand="0" w:firstRowFirstColumn="0" w:firstRowLastColumn="0" w:lastRowFirstColumn="0" w:lastRowLastColumn="0"/>
            </w:pPr>
            <w:r w:rsidRPr="0055483D">
              <w:t>201</w:t>
            </w:r>
            <w:r w:rsidR="00E7384C">
              <w:t>8</w:t>
            </w:r>
          </w:p>
        </w:tc>
        <w:tc>
          <w:tcPr>
            <w:tcW w:w="649"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tcPr>
          <w:p w14:paraId="1D81DBCB" w14:textId="77777777" w:rsidR="00BC55DD" w:rsidRPr="0055483D" w:rsidRDefault="00BC55DD" w:rsidP="00A029AF">
            <w:pPr>
              <w:cnfStyle w:val="100000000000" w:firstRow="1" w:lastRow="0" w:firstColumn="0" w:lastColumn="0" w:oddVBand="0" w:evenVBand="0" w:oddHBand="0" w:evenHBand="0" w:firstRowFirstColumn="0" w:firstRowLastColumn="0" w:lastRowFirstColumn="0" w:lastRowLastColumn="0"/>
            </w:pPr>
            <w:r w:rsidRPr="0055483D">
              <w:t>Procent av BNP</w:t>
            </w:r>
            <w:r w:rsidRPr="00A029AF">
              <w:rPr>
                <w:vertAlign w:val="superscript"/>
              </w:rPr>
              <w:t>2</w:t>
            </w:r>
          </w:p>
        </w:tc>
      </w:tr>
      <w:tr w:rsidR="00155607" w14:paraId="0217DA97" w14:textId="77777777" w:rsidTr="000F6222">
        <w:tc>
          <w:tcPr>
            <w:cnfStyle w:val="001000000000" w:firstRow="0" w:lastRow="0" w:firstColumn="1" w:lastColumn="0" w:oddVBand="0" w:evenVBand="0" w:oddHBand="0" w:evenHBand="0" w:firstRowFirstColumn="0" w:firstRowLastColumn="0" w:lastRowFirstColumn="0" w:lastRowLastColumn="0"/>
            <w:tcW w:w="2403" w:type="pct"/>
            <w:tcBorders>
              <w:top w:val="single" w:sz="12" w:space="0" w:color="auto"/>
            </w:tcBorders>
            <w:vAlign w:val="top"/>
          </w:tcPr>
          <w:p w14:paraId="53F9D8F5" w14:textId="77777777" w:rsidR="00E7384C" w:rsidRPr="00896634" w:rsidRDefault="00E7384C" w:rsidP="00E7384C">
            <w:r w:rsidRPr="00896634">
              <w:t>Den offentliga sektorns finansiella sparande</w:t>
            </w:r>
          </w:p>
        </w:tc>
        <w:tc>
          <w:tcPr>
            <w:tcW w:w="649" w:type="pct"/>
            <w:tcBorders>
              <w:top w:val="single" w:sz="12" w:space="0" w:color="auto"/>
            </w:tcBorders>
            <w:vAlign w:val="top"/>
          </w:tcPr>
          <w:p w14:paraId="33051415" w14:textId="52D44B8D" w:rsidR="00E7384C" w:rsidRPr="00896634" w:rsidRDefault="00E7384C" w:rsidP="00E7384C">
            <w:pPr>
              <w:cnfStyle w:val="000000000000" w:firstRow="0" w:lastRow="0" w:firstColumn="0" w:lastColumn="0" w:oddVBand="0" w:evenVBand="0" w:oddHBand="0" w:evenHBand="0" w:firstRowFirstColumn="0" w:firstRowLastColumn="0" w:lastRowFirstColumn="0" w:lastRowLastColumn="0"/>
            </w:pPr>
            <w:r w:rsidRPr="002C562F">
              <w:t>18</w:t>
            </w:r>
          </w:p>
        </w:tc>
        <w:tc>
          <w:tcPr>
            <w:tcW w:w="649" w:type="pct"/>
            <w:tcBorders>
              <w:top w:val="single" w:sz="12" w:space="0" w:color="auto"/>
            </w:tcBorders>
            <w:vAlign w:val="top"/>
          </w:tcPr>
          <w:p w14:paraId="64E044BD" w14:textId="68976F26" w:rsidR="00E7384C" w:rsidRPr="00896634" w:rsidRDefault="00E7384C" w:rsidP="00E7384C">
            <w:pPr>
              <w:cnfStyle w:val="000000000000" w:firstRow="0" w:lastRow="0" w:firstColumn="0" w:lastColumn="0" w:oddVBand="0" w:evenVBand="0" w:oddHBand="0" w:evenHBand="0" w:firstRowFirstColumn="0" w:firstRowLastColumn="0" w:lastRowFirstColumn="0" w:lastRowLastColumn="0"/>
            </w:pPr>
            <w:r w:rsidRPr="002C562F">
              <w:t>0,4</w:t>
            </w:r>
          </w:p>
        </w:tc>
        <w:tc>
          <w:tcPr>
            <w:tcW w:w="649" w:type="pct"/>
            <w:tcBorders>
              <w:top w:val="single" w:sz="12" w:space="0" w:color="auto"/>
            </w:tcBorders>
            <w:vAlign w:val="top"/>
          </w:tcPr>
          <w:p w14:paraId="0ABA0212" w14:textId="27A6BF35" w:rsidR="00E7384C" w:rsidRPr="00896634" w:rsidRDefault="00E7384C" w:rsidP="00E7384C">
            <w:pPr>
              <w:cnfStyle w:val="000000000000" w:firstRow="0" w:lastRow="0" w:firstColumn="0" w:lastColumn="0" w:oddVBand="0" w:evenVBand="0" w:oddHBand="0" w:evenHBand="0" w:firstRowFirstColumn="0" w:firstRowLastColumn="0" w:lastRowFirstColumn="0" w:lastRowLastColumn="0"/>
            </w:pPr>
            <w:r w:rsidRPr="002C562F">
              <w:t>36</w:t>
            </w:r>
          </w:p>
        </w:tc>
        <w:tc>
          <w:tcPr>
            <w:tcW w:w="649" w:type="pct"/>
            <w:tcBorders>
              <w:top w:val="single" w:sz="12" w:space="0" w:color="auto"/>
            </w:tcBorders>
            <w:vAlign w:val="top"/>
          </w:tcPr>
          <w:p w14:paraId="1CEE263C" w14:textId="50313196" w:rsidR="00E7384C" w:rsidRDefault="00E7384C" w:rsidP="00E7384C">
            <w:pPr>
              <w:cnfStyle w:val="000000000000" w:firstRow="0" w:lastRow="0" w:firstColumn="0" w:lastColumn="0" w:oddVBand="0" w:evenVBand="0" w:oddHBand="0" w:evenHBand="0" w:firstRowFirstColumn="0" w:firstRowLastColumn="0" w:lastRowFirstColumn="0" w:lastRowLastColumn="0"/>
            </w:pPr>
            <w:r w:rsidRPr="002C562F">
              <w:t>0,7</w:t>
            </w:r>
          </w:p>
        </w:tc>
      </w:tr>
      <w:tr w:rsidR="00155607" w14:paraId="682982CF" w14:textId="77777777" w:rsidTr="00155607">
        <w:tc>
          <w:tcPr>
            <w:cnfStyle w:val="001000000000" w:firstRow="0" w:lastRow="0" w:firstColumn="1" w:lastColumn="0" w:oddVBand="0" w:evenVBand="0" w:oddHBand="0" w:evenHBand="0" w:firstRowFirstColumn="0" w:firstRowLastColumn="0" w:lastRowFirstColumn="0" w:lastRowLastColumn="0"/>
            <w:tcW w:w="2403" w:type="pct"/>
            <w:vAlign w:val="top"/>
          </w:tcPr>
          <w:p w14:paraId="123EF8F1" w14:textId="77777777" w:rsidR="00E7384C" w:rsidRPr="00B016DA" w:rsidRDefault="00E7384C" w:rsidP="00E7384C">
            <w:r w:rsidRPr="00B016DA">
              <w:t>Statens budgetsaldo</w:t>
            </w:r>
          </w:p>
        </w:tc>
        <w:tc>
          <w:tcPr>
            <w:tcW w:w="649" w:type="pct"/>
            <w:vAlign w:val="top"/>
          </w:tcPr>
          <w:p w14:paraId="14E0FC83" w14:textId="5BB661F5" w:rsidR="00E7384C" w:rsidRPr="008F2B46" w:rsidRDefault="00E7384C" w:rsidP="00E7384C">
            <w:pPr>
              <w:cnfStyle w:val="000000000000" w:firstRow="0" w:lastRow="0" w:firstColumn="0" w:lastColumn="0" w:oddVBand="0" w:evenVBand="0" w:oddHBand="0" w:evenHBand="0" w:firstRowFirstColumn="0" w:firstRowLastColumn="0" w:lastRowFirstColumn="0" w:lastRowLastColumn="0"/>
            </w:pPr>
            <w:r w:rsidRPr="002C562F">
              <w:t>112</w:t>
            </w:r>
          </w:p>
        </w:tc>
        <w:tc>
          <w:tcPr>
            <w:tcW w:w="649" w:type="pct"/>
            <w:vAlign w:val="top"/>
          </w:tcPr>
          <w:p w14:paraId="1643E198" w14:textId="148FE637" w:rsidR="00E7384C" w:rsidRPr="008F2B46" w:rsidRDefault="00E7384C" w:rsidP="00E7384C">
            <w:pPr>
              <w:cnfStyle w:val="000000000000" w:firstRow="0" w:lastRow="0" w:firstColumn="0" w:lastColumn="0" w:oddVBand="0" w:evenVBand="0" w:oddHBand="0" w:evenHBand="0" w:firstRowFirstColumn="0" w:firstRowLastColumn="0" w:lastRowFirstColumn="0" w:lastRowLastColumn="0"/>
            </w:pPr>
            <w:r w:rsidRPr="002C562F">
              <w:t>2,2</w:t>
            </w:r>
          </w:p>
        </w:tc>
        <w:tc>
          <w:tcPr>
            <w:tcW w:w="649" w:type="pct"/>
            <w:vAlign w:val="top"/>
          </w:tcPr>
          <w:p w14:paraId="453239F1" w14:textId="6E512FD2" w:rsidR="00E7384C" w:rsidRPr="008F2B46" w:rsidRDefault="00E7384C" w:rsidP="00E7384C">
            <w:pPr>
              <w:cnfStyle w:val="000000000000" w:firstRow="0" w:lastRow="0" w:firstColumn="0" w:lastColumn="0" w:oddVBand="0" w:evenVBand="0" w:oddHBand="0" w:evenHBand="0" w:firstRowFirstColumn="0" w:firstRowLastColumn="0" w:lastRowFirstColumn="0" w:lastRowLastColumn="0"/>
            </w:pPr>
            <w:r w:rsidRPr="002C562F">
              <w:t>80</w:t>
            </w:r>
          </w:p>
        </w:tc>
        <w:tc>
          <w:tcPr>
            <w:tcW w:w="649" w:type="pct"/>
            <w:vAlign w:val="top"/>
          </w:tcPr>
          <w:p w14:paraId="32E5B575" w14:textId="0A482F92" w:rsidR="00E7384C" w:rsidRDefault="00E7384C" w:rsidP="00E7384C">
            <w:pPr>
              <w:cnfStyle w:val="000000000000" w:firstRow="0" w:lastRow="0" w:firstColumn="0" w:lastColumn="0" w:oddVBand="0" w:evenVBand="0" w:oddHBand="0" w:evenHBand="0" w:firstRowFirstColumn="0" w:firstRowLastColumn="0" w:lastRowFirstColumn="0" w:lastRowLastColumn="0"/>
            </w:pPr>
            <w:r w:rsidRPr="002C562F">
              <w:t>1,7</w:t>
            </w:r>
          </w:p>
        </w:tc>
      </w:tr>
      <w:tr w:rsidR="00155607" w14:paraId="1B8C22A2" w14:textId="77777777" w:rsidTr="00155607">
        <w:tc>
          <w:tcPr>
            <w:cnfStyle w:val="001000000000" w:firstRow="0" w:lastRow="0" w:firstColumn="1" w:lastColumn="0" w:oddVBand="0" w:evenVBand="0" w:oddHBand="0" w:evenHBand="0" w:firstRowFirstColumn="0" w:firstRowLastColumn="0" w:lastRowFirstColumn="0" w:lastRowLastColumn="0"/>
            <w:tcW w:w="2403" w:type="pct"/>
            <w:vAlign w:val="top"/>
          </w:tcPr>
          <w:p w14:paraId="0E52C82A" w14:textId="77777777" w:rsidR="00E7384C" w:rsidRPr="003C609D" w:rsidRDefault="00E7384C" w:rsidP="00E7384C">
            <w:r w:rsidRPr="003C609D">
              <w:t>Utgiftstak</w:t>
            </w:r>
          </w:p>
        </w:tc>
        <w:tc>
          <w:tcPr>
            <w:tcW w:w="649" w:type="pct"/>
            <w:vAlign w:val="top"/>
          </w:tcPr>
          <w:p w14:paraId="18D5A217" w14:textId="4E0D1E53" w:rsidR="00E7384C" w:rsidRPr="003C609D" w:rsidRDefault="00E7384C" w:rsidP="00E7384C">
            <w:pPr>
              <w:cnfStyle w:val="000000000000" w:firstRow="0" w:lastRow="0" w:firstColumn="0" w:lastColumn="0" w:oddVBand="0" w:evenVBand="0" w:oddHBand="0" w:evenHBand="0" w:firstRowFirstColumn="0" w:firstRowLastColumn="0" w:lastRowFirstColumn="0" w:lastRowLastColumn="0"/>
            </w:pPr>
            <w:r w:rsidRPr="002C562F">
              <w:t>1 351</w:t>
            </w:r>
          </w:p>
        </w:tc>
        <w:tc>
          <w:tcPr>
            <w:tcW w:w="649" w:type="pct"/>
            <w:vAlign w:val="top"/>
          </w:tcPr>
          <w:p w14:paraId="56B813FC" w14:textId="6F7F848C" w:rsidR="00E7384C" w:rsidRPr="003C609D" w:rsidRDefault="00E7384C" w:rsidP="00E7384C">
            <w:pPr>
              <w:cnfStyle w:val="000000000000" w:firstRow="0" w:lastRow="0" w:firstColumn="0" w:lastColumn="0" w:oddVBand="0" w:evenVBand="0" w:oddHBand="0" w:evenHBand="0" w:firstRowFirstColumn="0" w:firstRowLastColumn="0" w:lastRowFirstColumn="0" w:lastRowLastColumn="0"/>
            </w:pPr>
            <w:r w:rsidRPr="002C562F">
              <w:t>26,9</w:t>
            </w:r>
          </w:p>
        </w:tc>
        <w:tc>
          <w:tcPr>
            <w:tcW w:w="649" w:type="pct"/>
            <w:vAlign w:val="top"/>
          </w:tcPr>
          <w:p w14:paraId="6EE39D42" w14:textId="628ADD33" w:rsidR="00E7384C" w:rsidRPr="003C609D" w:rsidRDefault="00E7384C" w:rsidP="00E7384C">
            <w:pPr>
              <w:cnfStyle w:val="000000000000" w:firstRow="0" w:lastRow="0" w:firstColumn="0" w:lastColumn="0" w:oddVBand="0" w:evenVBand="0" w:oddHBand="0" w:evenHBand="0" w:firstRowFirstColumn="0" w:firstRowLastColumn="0" w:lastRowFirstColumn="0" w:lastRowLastColumn="0"/>
            </w:pPr>
            <w:r w:rsidRPr="002C562F">
              <w:t>1 337</w:t>
            </w:r>
          </w:p>
        </w:tc>
        <w:tc>
          <w:tcPr>
            <w:tcW w:w="649" w:type="pct"/>
            <w:vAlign w:val="top"/>
          </w:tcPr>
          <w:p w14:paraId="2D14F0B4" w14:textId="0E55B2FB" w:rsidR="00E7384C" w:rsidRDefault="00E7384C" w:rsidP="00E7384C">
            <w:pPr>
              <w:cnfStyle w:val="000000000000" w:firstRow="0" w:lastRow="0" w:firstColumn="0" w:lastColumn="0" w:oddVBand="0" w:evenVBand="0" w:oddHBand="0" w:evenHBand="0" w:firstRowFirstColumn="0" w:firstRowLastColumn="0" w:lastRowFirstColumn="0" w:lastRowLastColumn="0"/>
            </w:pPr>
            <w:r w:rsidRPr="002C562F">
              <w:t>27,7</w:t>
            </w:r>
          </w:p>
        </w:tc>
      </w:tr>
      <w:tr w:rsidR="00155607" w14:paraId="6A196CC0" w14:textId="77777777" w:rsidTr="00155607">
        <w:tc>
          <w:tcPr>
            <w:cnfStyle w:val="001000000000" w:firstRow="0" w:lastRow="0" w:firstColumn="1" w:lastColumn="0" w:oddVBand="0" w:evenVBand="0" w:oddHBand="0" w:evenHBand="0" w:firstRowFirstColumn="0" w:firstRowLastColumn="0" w:lastRowFirstColumn="0" w:lastRowLastColumn="0"/>
            <w:tcW w:w="2403" w:type="pct"/>
            <w:vAlign w:val="top"/>
          </w:tcPr>
          <w:p w14:paraId="48A2EC98" w14:textId="77777777" w:rsidR="00E7384C" w:rsidRPr="00DF7466" w:rsidRDefault="00E7384C" w:rsidP="00E7384C">
            <w:r w:rsidRPr="00DF7466">
              <w:t>Takbegränsade utgifter</w:t>
            </w:r>
          </w:p>
        </w:tc>
        <w:tc>
          <w:tcPr>
            <w:tcW w:w="649" w:type="pct"/>
            <w:vAlign w:val="top"/>
          </w:tcPr>
          <w:p w14:paraId="2D5B5AD0" w14:textId="290893C2" w:rsidR="00E7384C" w:rsidRPr="001F3FAB" w:rsidRDefault="00E7384C" w:rsidP="00E7384C">
            <w:pPr>
              <w:cnfStyle w:val="000000000000" w:firstRow="0" w:lastRow="0" w:firstColumn="0" w:lastColumn="0" w:oddVBand="0" w:evenVBand="0" w:oddHBand="0" w:evenHBand="0" w:firstRowFirstColumn="0" w:firstRowLastColumn="0" w:lastRowFirstColumn="0" w:lastRowLastColumn="0"/>
            </w:pPr>
            <w:r w:rsidRPr="002C562F">
              <w:t>1 308</w:t>
            </w:r>
          </w:p>
        </w:tc>
        <w:tc>
          <w:tcPr>
            <w:tcW w:w="649" w:type="pct"/>
            <w:vAlign w:val="top"/>
          </w:tcPr>
          <w:p w14:paraId="24B79E01" w14:textId="0A0CF463" w:rsidR="00E7384C" w:rsidRPr="001F3FAB" w:rsidRDefault="00E7384C" w:rsidP="00E7384C">
            <w:pPr>
              <w:cnfStyle w:val="000000000000" w:firstRow="0" w:lastRow="0" w:firstColumn="0" w:lastColumn="0" w:oddVBand="0" w:evenVBand="0" w:oddHBand="0" w:evenHBand="0" w:firstRowFirstColumn="0" w:firstRowLastColumn="0" w:lastRowFirstColumn="0" w:lastRowLastColumn="0"/>
            </w:pPr>
            <w:r w:rsidRPr="002C562F">
              <w:t>26,0</w:t>
            </w:r>
          </w:p>
        </w:tc>
        <w:tc>
          <w:tcPr>
            <w:tcW w:w="649" w:type="pct"/>
            <w:vAlign w:val="top"/>
          </w:tcPr>
          <w:p w14:paraId="333547EF" w14:textId="73BECC96" w:rsidR="00E7384C" w:rsidRPr="001F3FAB" w:rsidRDefault="00E7384C" w:rsidP="00E7384C">
            <w:pPr>
              <w:cnfStyle w:val="000000000000" w:firstRow="0" w:lastRow="0" w:firstColumn="0" w:lastColumn="0" w:oddVBand="0" w:evenVBand="0" w:oddHBand="0" w:evenHBand="0" w:firstRowFirstColumn="0" w:firstRowLastColumn="0" w:lastRowFirstColumn="0" w:lastRowLastColumn="0"/>
            </w:pPr>
            <w:r w:rsidRPr="002C562F">
              <w:t>1 282</w:t>
            </w:r>
          </w:p>
        </w:tc>
        <w:tc>
          <w:tcPr>
            <w:tcW w:w="649" w:type="pct"/>
            <w:vAlign w:val="top"/>
          </w:tcPr>
          <w:p w14:paraId="1E155ED0" w14:textId="08C010D8" w:rsidR="00E7384C" w:rsidRDefault="00E7384C" w:rsidP="00E7384C">
            <w:pPr>
              <w:cnfStyle w:val="000000000000" w:firstRow="0" w:lastRow="0" w:firstColumn="0" w:lastColumn="0" w:oddVBand="0" w:evenVBand="0" w:oddHBand="0" w:evenHBand="0" w:firstRowFirstColumn="0" w:firstRowLastColumn="0" w:lastRowFirstColumn="0" w:lastRowLastColumn="0"/>
            </w:pPr>
            <w:r w:rsidRPr="002C562F">
              <w:t>26,5</w:t>
            </w:r>
          </w:p>
        </w:tc>
      </w:tr>
      <w:tr w:rsidR="00155607" w14:paraId="6C6E0206" w14:textId="77777777" w:rsidTr="00155607">
        <w:tc>
          <w:tcPr>
            <w:cnfStyle w:val="001000000000" w:firstRow="0" w:lastRow="0" w:firstColumn="1" w:lastColumn="0" w:oddVBand="0" w:evenVBand="0" w:oddHBand="0" w:evenHBand="0" w:firstRowFirstColumn="0" w:firstRowLastColumn="0" w:lastRowFirstColumn="0" w:lastRowLastColumn="0"/>
            <w:tcW w:w="2403" w:type="pct"/>
            <w:vAlign w:val="top"/>
          </w:tcPr>
          <w:p w14:paraId="067E48B4" w14:textId="77777777" w:rsidR="00E7384C" w:rsidRPr="00DC4642" w:rsidRDefault="00E7384C" w:rsidP="00E7384C">
            <w:r w:rsidRPr="00DC4642">
              <w:t>Statens nettoförmögenhet</w:t>
            </w:r>
          </w:p>
        </w:tc>
        <w:tc>
          <w:tcPr>
            <w:tcW w:w="649" w:type="pct"/>
            <w:vAlign w:val="top"/>
          </w:tcPr>
          <w:p w14:paraId="35B7CA14" w14:textId="1A6FF4BB" w:rsidR="00E7384C" w:rsidRPr="00DC4642" w:rsidRDefault="00117405" w:rsidP="00E7384C">
            <w:pPr>
              <w:cnfStyle w:val="000000000000" w:firstRow="0" w:lastRow="0" w:firstColumn="0" w:lastColumn="0" w:oddVBand="0" w:evenVBand="0" w:oddHBand="0" w:evenHBand="0" w:firstRowFirstColumn="0" w:firstRowLastColumn="0" w:lastRowFirstColumn="0" w:lastRowLastColumn="0"/>
            </w:pPr>
            <w:r>
              <w:t>80</w:t>
            </w:r>
          </w:p>
        </w:tc>
        <w:tc>
          <w:tcPr>
            <w:tcW w:w="649" w:type="pct"/>
            <w:vAlign w:val="top"/>
          </w:tcPr>
          <w:p w14:paraId="66D02CF1" w14:textId="2E082174" w:rsidR="00E7384C" w:rsidRPr="00DC4642" w:rsidRDefault="00E7384C" w:rsidP="00E7384C">
            <w:pPr>
              <w:cnfStyle w:val="000000000000" w:firstRow="0" w:lastRow="0" w:firstColumn="0" w:lastColumn="0" w:oddVBand="0" w:evenVBand="0" w:oddHBand="0" w:evenHBand="0" w:firstRowFirstColumn="0" w:firstRowLastColumn="0" w:lastRowFirstColumn="0" w:lastRowLastColumn="0"/>
            </w:pPr>
            <w:r w:rsidRPr="002C562F">
              <w:t>1,6</w:t>
            </w:r>
          </w:p>
        </w:tc>
        <w:tc>
          <w:tcPr>
            <w:tcW w:w="649" w:type="pct"/>
            <w:vAlign w:val="top"/>
          </w:tcPr>
          <w:p w14:paraId="5B5904EC" w14:textId="1E059B10" w:rsidR="00E7384C" w:rsidRPr="00DC4642" w:rsidRDefault="00E7384C" w:rsidP="00E7384C">
            <w:pPr>
              <w:cnfStyle w:val="000000000000" w:firstRow="0" w:lastRow="0" w:firstColumn="0" w:lastColumn="0" w:oddVBand="0" w:evenVBand="0" w:oddHBand="0" w:evenHBand="0" w:firstRowFirstColumn="0" w:firstRowLastColumn="0" w:lastRowFirstColumn="0" w:lastRowLastColumn="0"/>
            </w:pPr>
            <w:r w:rsidRPr="002C562F">
              <w:t>-18</w:t>
            </w:r>
          </w:p>
        </w:tc>
        <w:tc>
          <w:tcPr>
            <w:tcW w:w="649" w:type="pct"/>
            <w:vAlign w:val="top"/>
          </w:tcPr>
          <w:p w14:paraId="011EB6BE" w14:textId="4B52D0C9" w:rsidR="00E7384C" w:rsidRDefault="00E7384C" w:rsidP="00E7384C">
            <w:pPr>
              <w:cnfStyle w:val="000000000000" w:firstRow="0" w:lastRow="0" w:firstColumn="0" w:lastColumn="0" w:oddVBand="0" w:evenVBand="0" w:oddHBand="0" w:evenHBand="0" w:firstRowFirstColumn="0" w:firstRowLastColumn="0" w:lastRowFirstColumn="0" w:lastRowLastColumn="0"/>
            </w:pPr>
            <w:r w:rsidRPr="002C562F">
              <w:t>-0,4</w:t>
            </w:r>
          </w:p>
        </w:tc>
      </w:tr>
      <w:tr w:rsidR="00155607" w14:paraId="53509F2F" w14:textId="77777777" w:rsidTr="00155607">
        <w:tc>
          <w:tcPr>
            <w:cnfStyle w:val="001000000000" w:firstRow="0" w:lastRow="0" w:firstColumn="1" w:lastColumn="0" w:oddVBand="0" w:evenVBand="0" w:oddHBand="0" w:evenHBand="0" w:firstRowFirstColumn="0" w:firstRowLastColumn="0" w:lastRowFirstColumn="0" w:lastRowLastColumn="0"/>
            <w:tcW w:w="2403" w:type="pct"/>
            <w:vAlign w:val="top"/>
          </w:tcPr>
          <w:p w14:paraId="6C3D6C00" w14:textId="77777777" w:rsidR="00E7384C" w:rsidRPr="005F3C6C" w:rsidRDefault="00E7384C" w:rsidP="00E7384C">
            <w:r w:rsidRPr="005F3C6C">
              <w:t>Statsskuld</w:t>
            </w:r>
          </w:p>
        </w:tc>
        <w:tc>
          <w:tcPr>
            <w:tcW w:w="649" w:type="pct"/>
            <w:vAlign w:val="top"/>
          </w:tcPr>
          <w:p w14:paraId="0B652730" w14:textId="3E243713" w:rsidR="00E7384C" w:rsidRPr="005F3C6C" w:rsidRDefault="00E7384C" w:rsidP="00E7384C">
            <w:pPr>
              <w:cnfStyle w:val="000000000000" w:firstRow="0" w:lastRow="0" w:firstColumn="0" w:lastColumn="0" w:oddVBand="0" w:evenVBand="0" w:oddHBand="0" w:evenHBand="0" w:firstRowFirstColumn="0" w:firstRowLastColumn="0" w:lastRowFirstColumn="0" w:lastRowLastColumn="0"/>
            </w:pPr>
            <w:r w:rsidRPr="002C562F">
              <w:t>1 054</w:t>
            </w:r>
          </w:p>
        </w:tc>
        <w:tc>
          <w:tcPr>
            <w:tcW w:w="649" w:type="pct"/>
            <w:vAlign w:val="top"/>
          </w:tcPr>
          <w:p w14:paraId="429D1CF3" w14:textId="08F82E6B" w:rsidR="00E7384C" w:rsidRPr="005F3C6C" w:rsidRDefault="00E7384C" w:rsidP="00E7384C">
            <w:pPr>
              <w:cnfStyle w:val="000000000000" w:firstRow="0" w:lastRow="0" w:firstColumn="0" w:lastColumn="0" w:oddVBand="0" w:evenVBand="0" w:oddHBand="0" w:evenHBand="0" w:firstRowFirstColumn="0" w:firstRowLastColumn="0" w:lastRowFirstColumn="0" w:lastRowLastColumn="0"/>
            </w:pPr>
            <w:r w:rsidRPr="002C562F">
              <w:t>21,0</w:t>
            </w:r>
          </w:p>
        </w:tc>
        <w:tc>
          <w:tcPr>
            <w:tcW w:w="649" w:type="pct"/>
            <w:vAlign w:val="top"/>
          </w:tcPr>
          <w:p w14:paraId="206C7F2E" w14:textId="27E652B5" w:rsidR="00E7384C" w:rsidRPr="005F3C6C" w:rsidRDefault="00E7384C" w:rsidP="00E7384C">
            <w:pPr>
              <w:cnfStyle w:val="000000000000" w:firstRow="0" w:lastRow="0" w:firstColumn="0" w:lastColumn="0" w:oddVBand="0" w:evenVBand="0" w:oddHBand="0" w:evenHBand="0" w:firstRowFirstColumn="0" w:firstRowLastColumn="0" w:lastRowFirstColumn="0" w:lastRowLastColumn="0"/>
            </w:pPr>
            <w:r w:rsidRPr="002C562F">
              <w:t>1 197</w:t>
            </w:r>
          </w:p>
        </w:tc>
        <w:tc>
          <w:tcPr>
            <w:tcW w:w="649" w:type="pct"/>
            <w:vAlign w:val="top"/>
          </w:tcPr>
          <w:p w14:paraId="7D57C693" w14:textId="43209034" w:rsidR="00E7384C" w:rsidRDefault="00E7384C" w:rsidP="00E7384C">
            <w:pPr>
              <w:cnfStyle w:val="000000000000" w:firstRow="0" w:lastRow="0" w:firstColumn="0" w:lastColumn="0" w:oddVBand="0" w:evenVBand="0" w:oddHBand="0" w:evenHBand="0" w:firstRowFirstColumn="0" w:firstRowLastColumn="0" w:lastRowFirstColumn="0" w:lastRowLastColumn="0"/>
            </w:pPr>
            <w:r w:rsidRPr="002C562F">
              <w:t>24,8</w:t>
            </w:r>
          </w:p>
        </w:tc>
      </w:tr>
      <w:tr w:rsidR="00155607" w14:paraId="56F7A36B" w14:textId="77777777" w:rsidTr="00155607">
        <w:tc>
          <w:tcPr>
            <w:cnfStyle w:val="001000000000" w:firstRow="0" w:lastRow="0" w:firstColumn="1" w:lastColumn="0" w:oddVBand="0" w:evenVBand="0" w:oddHBand="0" w:evenHBand="0" w:firstRowFirstColumn="0" w:firstRowLastColumn="0" w:lastRowFirstColumn="0" w:lastRowLastColumn="0"/>
            <w:tcW w:w="2403" w:type="pct"/>
            <w:vAlign w:val="top"/>
          </w:tcPr>
          <w:p w14:paraId="1787D518" w14:textId="77777777" w:rsidR="00E7384C" w:rsidRPr="0031058F" w:rsidRDefault="00E7384C" w:rsidP="00E7384C">
            <w:r w:rsidRPr="0031058F">
              <w:t xml:space="preserve">Årets överskott i resultaträkningen </w:t>
            </w:r>
          </w:p>
        </w:tc>
        <w:tc>
          <w:tcPr>
            <w:tcW w:w="649" w:type="pct"/>
            <w:vAlign w:val="top"/>
          </w:tcPr>
          <w:p w14:paraId="5106C219" w14:textId="2AA0714C" w:rsidR="00E7384C" w:rsidRPr="00602A3B" w:rsidRDefault="00E7384C" w:rsidP="00E7384C">
            <w:pPr>
              <w:cnfStyle w:val="000000000000" w:firstRow="0" w:lastRow="0" w:firstColumn="0" w:lastColumn="0" w:oddVBand="0" w:evenVBand="0" w:oddHBand="0" w:evenHBand="0" w:firstRowFirstColumn="0" w:firstRowLastColumn="0" w:lastRowFirstColumn="0" w:lastRowLastColumn="0"/>
            </w:pPr>
            <w:r w:rsidRPr="002C562F">
              <w:t>116</w:t>
            </w:r>
          </w:p>
        </w:tc>
        <w:tc>
          <w:tcPr>
            <w:tcW w:w="649" w:type="pct"/>
            <w:vAlign w:val="top"/>
          </w:tcPr>
          <w:p w14:paraId="0B5124C2" w14:textId="34197917" w:rsidR="00E7384C" w:rsidRPr="00602A3B" w:rsidRDefault="00E7384C" w:rsidP="00E7384C">
            <w:pPr>
              <w:cnfStyle w:val="000000000000" w:firstRow="0" w:lastRow="0" w:firstColumn="0" w:lastColumn="0" w:oddVBand="0" w:evenVBand="0" w:oddHBand="0" w:evenHBand="0" w:firstRowFirstColumn="0" w:firstRowLastColumn="0" w:lastRowFirstColumn="0" w:lastRowLastColumn="0"/>
            </w:pPr>
            <w:r w:rsidRPr="002C562F">
              <w:t>2,3</w:t>
            </w:r>
          </w:p>
        </w:tc>
        <w:tc>
          <w:tcPr>
            <w:tcW w:w="649" w:type="pct"/>
            <w:vAlign w:val="top"/>
          </w:tcPr>
          <w:p w14:paraId="42FBDAA0" w14:textId="540C7CBA" w:rsidR="00E7384C" w:rsidRPr="00602A3B" w:rsidRDefault="00117405" w:rsidP="00E7384C">
            <w:pPr>
              <w:cnfStyle w:val="000000000000" w:firstRow="0" w:lastRow="0" w:firstColumn="0" w:lastColumn="0" w:oddVBand="0" w:evenVBand="0" w:oddHBand="0" w:evenHBand="0" w:firstRowFirstColumn="0" w:firstRowLastColumn="0" w:lastRowFirstColumn="0" w:lastRowLastColumn="0"/>
            </w:pPr>
            <w:r w:rsidRPr="002C562F">
              <w:t>10</w:t>
            </w:r>
            <w:r>
              <w:t>7</w:t>
            </w:r>
          </w:p>
        </w:tc>
        <w:tc>
          <w:tcPr>
            <w:tcW w:w="649" w:type="pct"/>
            <w:vAlign w:val="top"/>
          </w:tcPr>
          <w:p w14:paraId="52FF1626" w14:textId="5348E4EB" w:rsidR="00E7384C" w:rsidRDefault="00E7384C" w:rsidP="00E7384C">
            <w:pPr>
              <w:cnfStyle w:val="000000000000" w:firstRow="0" w:lastRow="0" w:firstColumn="0" w:lastColumn="0" w:oddVBand="0" w:evenVBand="0" w:oddHBand="0" w:evenHBand="0" w:firstRowFirstColumn="0" w:firstRowLastColumn="0" w:lastRowFirstColumn="0" w:lastRowLastColumn="0"/>
            </w:pPr>
            <w:r w:rsidRPr="002C562F">
              <w:t>2,2</w:t>
            </w:r>
          </w:p>
        </w:tc>
      </w:tr>
      <w:tr w:rsidR="00155607" w14:paraId="75451570" w14:textId="77777777" w:rsidTr="00155607">
        <w:tc>
          <w:tcPr>
            <w:cnfStyle w:val="001000000000" w:firstRow="0" w:lastRow="0" w:firstColumn="1" w:lastColumn="0" w:oddVBand="0" w:evenVBand="0" w:oddHBand="0" w:evenHBand="0" w:firstRowFirstColumn="0" w:firstRowLastColumn="0" w:lastRowFirstColumn="0" w:lastRowLastColumn="0"/>
            <w:tcW w:w="2403" w:type="pct"/>
            <w:vAlign w:val="top"/>
          </w:tcPr>
          <w:p w14:paraId="1929EF31" w14:textId="77777777" w:rsidR="00E7384C" w:rsidRPr="002C5F05" w:rsidRDefault="00E7384C" w:rsidP="00E7384C">
            <w:r w:rsidRPr="002C5F05">
              <w:t>Utlåning</w:t>
            </w:r>
            <w:r w:rsidRPr="00A029AF">
              <w:rPr>
                <w:vertAlign w:val="superscript"/>
              </w:rPr>
              <w:t>3</w:t>
            </w:r>
          </w:p>
        </w:tc>
        <w:tc>
          <w:tcPr>
            <w:tcW w:w="649" w:type="pct"/>
            <w:vAlign w:val="top"/>
          </w:tcPr>
          <w:p w14:paraId="78C9FD38" w14:textId="605DFDD4" w:rsidR="00E7384C" w:rsidRPr="002C5F05" w:rsidRDefault="00E7384C" w:rsidP="00E7384C">
            <w:pPr>
              <w:cnfStyle w:val="000000000000" w:firstRow="0" w:lastRow="0" w:firstColumn="0" w:lastColumn="0" w:oddVBand="0" w:evenVBand="0" w:oddHBand="0" w:evenHBand="0" w:firstRowFirstColumn="0" w:firstRowLastColumn="0" w:lastRowFirstColumn="0" w:lastRowLastColumn="0"/>
            </w:pPr>
            <w:r w:rsidRPr="002C562F">
              <w:t>408</w:t>
            </w:r>
          </w:p>
        </w:tc>
        <w:tc>
          <w:tcPr>
            <w:tcW w:w="649" w:type="pct"/>
            <w:vAlign w:val="top"/>
          </w:tcPr>
          <w:p w14:paraId="7804460D" w14:textId="5047465D" w:rsidR="00E7384C" w:rsidRPr="002C5F05" w:rsidRDefault="00E7384C" w:rsidP="00E7384C">
            <w:pPr>
              <w:cnfStyle w:val="000000000000" w:firstRow="0" w:lastRow="0" w:firstColumn="0" w:lastColumn="0" w:oddVBand="0" w:evenVBand="0" w:oddHBand="0" w:evenHBand="0" w:firstRowFirstColumn="0" w:firstRowLastColumn="0" w:lastRowFirstColumn="0" w:lastRowLastColumn="0"/>
            </w:pPr>
            <w:r w:rsidRPr="002C562F">
              <w:t>8,1</w:t>
            </w:r>
          </w:p>
        </w:tc>
        <w:tc>
          <w:tcPr>
            <w:tcW w:w="649" w:type="pct"/>
            <w:vAlign w:val="top"/>
          </w:tcPr>
          <w:p w14:paraId="5700528A" w14:textId="79B169DC" w:rsidR="00E7384C" w:rsidRPr="002C5F05" w:rsidRDefault="00E7384C" w:rsidP="00E7384C">
            <w:pPr>
              <w:cnfStyle w:val="000000000000" w:firstRow="0" w:lastRow="0" w:firstColumn="0" w:lastColumn="0" w:oddVBand="0" w:evenVBand="0" w:oddHBand="0" w:evenHBand="0" w:firstRowFirstColumn="0" w:firstRowLastColumn="0" w:lastRowFirstColumn="0" w:lastRowLastColumn="0"/>
            </w:pPr>
            <w:r w:rsidRPr="002C562F">
              <w:t>466</w:t>
            </w:r>
          </w:p>
        </w:tc>
        <w:tc>
          <w:tcPr>
            <w:tcW w:w="649" w:type="pct"/>
            <w:vAlign w:val="top"/>
          </w:tcPr>
          <w:p w14:paraId="426B4EAD" w14:textId="2E82F6E5" w:rsidR="00E7384C" w:rsidRDefault="00E7384C" w:rsidP="00E7384C">
            <w:pPr>
              <w:cnfStyle w:val="000000000000" w:firstRow="0" w:lastRow="0" w:firstColumn="0" w:lastColumn="0" w:oddVBand="0" w:evenVBand="0" w:oddHBand="0" w:evenHBand="0" w:firstRowFirstColumn="0" w:firstRowLastColumn="0" w:lastRowFirstColumn="0" w:lastRowLastColumn="0"/>
            </w:pPr>
            <w:r w:rsidRPr="002C562F">
              <w:t>9,6</w:t>
            </w:r>
          </w:p>
        </w:tc>
      </w:tr>
      <w:tr w:rsidR="00155607" w14:paraId="76545428" w14:textId="77777777" w:rsidTr="00155607">
        <w:trPr>
          <w:cnfStyle w:val="010000000000" w:firstRow="0" w:lastRow="1"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403" w:type="pct"/>
            <w:vAlign w:val="top"/>
          </w:tcPr>
          <w:p w14:paraId="49498B30" w14:textId="77777777" w:rsidR="00E7384C" w:rsidRPr="00A029AF" w:rsidRDefault="00E7384C" w:rsidP="00E7384C">
            <w:pPr>
              <w:rPr>
                <w:b w:val="0"/>
                <w:bCs/>
              </w:rPr>
            </w:pPr>
            <w:r w:rsidRPr="00A029AF">
              <w:rPr>
                <w:b w:val="0"/>
                <w:bCs/>
              </w:rPr>
              <w:t>Garantiåtaganden</w:t>
            </w:r>
            <w:r w:rsidRPr="00A029AF">
              <w:rPr>
                <w:b w:val="0"/>
                <w:bCs/>
                <w:vertAlign w:val="superscript"/>
              </w:rPr>
              <w:t>4</w:t>
            </w:r>
          </w:p>
        </w:tc>
        <w:tc>
          <w:tcPr>
            <w:tcW w:w="649" w:type="pct"/>
            <w:vAlign w:val="top"/>
          </w:tcPr>
          <w:p w14:paraId="256D948B" w14:textId="1CF15A8A" w:rsidR="00E7384C" w:rsidRPr="00A029AF" w:rsidRDefault="00E7384C" w:rsidP="00E7384C">
            <w:pPr>
              <w:cnfStyle w:val="010000000000" w:firstRow="0" w:lastRow="1" w:firstColumn="0" w:lastColumn="0" w:oddVBand="0" w:evenVBand="0" w:oddHBand="0" w:evenHBand="0" w:firstRowFirstColumn="0" w:firstRowLastColumn="0" w:lastRowFirstColumn="0" w:lastRowLastColumn="0"/>
              <w:rPr>
                <w:b w:val="0"/>
                <w:bCs/>
              </w:rPr>
            </w:pPr>
            <w:r w:rsidRPr="00695418">
              <w:rPr>
                <w:b w:val="0"/>
              </w:rPr>
              <w:t>2 017</w:t>
            </w:r>
          </w:p>
        </w:tc>
        <w:tc>
          <w:tcPr>
            <w:tcW w:w="649" w:type="pct"/>
            <w:vAlign w:val="top"/>
          </w:tcPr>
          <w:p w14:paraId="77E865BE" w14:textId="596343E9" w:rsidR="00E7384C" w:rsidRPr="00A029AF" w:rsidRDefault="00E7384C" w:rsidP="00E7384C">
            <w:pPr>
              <w:cnfStyle w:val="010000000000" w:firstRow="0" w:lastRow="1" w:firstColumn="0" w:lastColumn="0" w:oddVBand="0" w:evenVBand="0" w:oddHBand="0" w:evenHBand="0" w:firstRowFirstColumn="0" w:firstRowLastColumn="0" w:lastRowFirstColumn="0" w:lastRowLastColumn="0"/>
              <w:rPr>
                <w:b w:val="0"/>
                <w:bCs/>
              </w:rPr>
            </w:pPr>
            <w:r w:rsidRPr="00695418">
              <w:rPr>
                <w:b w:val="0"/>
              </w:rPr>
              <w:t>40,1</w:t>
            </w:r>
          </w:p>
        </w:tc>
        <w:tc>
          <w:tcPr>
            <w:tcW w:w="649" w:type="pct"/>
            <w:vAlign w:val="top"/>
          </w:tcPr>
          <w:p w14:paraId="299434A4" w14:textId="6C7F90AB" w:rsidR="00E7384C" w:rsidRPr="00A029AF" w:rsidRDefault="00E7384C" w:rsidP="00E7384C">
            <w:pPr>
              <w:cnfStyle w:val="010000000000" w:firstRow="0" w:lastRow="1" w:firstColumn="0" w:lastColumn="0" w:oddVBand="0" w:evenVBand="0" w:oddHBand="0" w:evenHBand="0" w:firstRowFirstColumn="0" w:firstRowLastColumn="0" w:lastRowFirstColumn="0" w:lastRowLastColumn="0"/>
              <w:rPr>
                <w:b w:val="0"/>
                <w:bCs/>
              </w:rPr>
            </w:pPr>
            <w:r w:rsidRPr="00695418">
              <w:rPr>
                <w:b w:val="0"/>
              </w:rPr>
              <w:t>2 658</w:t>
            </w:r>
          </w:p>
        </w:tc>
        <w:tc>
          <w:tcPr>
            <w:tcW w:w="649" w:type="pct"/>
            <w:vAlign w:val="top"/>
          </w:tcPr>
          <w:p w14:paraId="35B452EB" w14:textId="71467BC4" w:rsidR="00E7384C" w:rsidRPr="00A029AF" w:rsidRDefault="00E7384C" w:rsidP="00E7384C">
            <w:pPr>
              <w:cnfStyle w:val="010000000000" w:firstRow="0" w:lastRow="1" w:firstColumn="0" w:lastColumn="0" w:oddVBand="0" w:evenVBand="0" w:oddHBand="0" w:evenHBand="0" w:firstRowFirstColumn="0" w:firstRowLastColumn="0" w:lastRowFirstColumn="0" w:lastRowLastColumn="0"/>
              <w:rPr>
                <w:b w:val="0"/>
                <w:bCs/>
              </w:rPr>
            </w:pPr>
            <w:r w:rsidRPr="00695418">
              <w:rPr>
                <w:b w:val="0"/>
              </w:rPr>
              <w:t>55,0</w:t>
            </w:r>
          </w:p>
        </w:tc>
      </w:tr>
    </w:tbl>
    <w:p w14:paraId="13D9BEB4" w14:textId="0D053426" w:rsidR="00BD07BF" w:rsidRDefault="00A029AF" w:rsidP="00233195">
      <w:pPr>
        <w:pStyle w:val="TabellFotnot"/>
      </w:pPr>
      <w:r w:rsidRPr="00A029AF">
        <w:rPr>
          <w:vertAlign w:val="superscript"/>
        </w:rPr>
        <w:t>1</w:t>
      </w:r>
      <w:r w:rsidRPr="00A029AF">
        <w:t xml:space="preserve"> Prel</w:t>
      </w:r>
      <w:r w:rsidR="00C07475">
        <w:t>iminär</w:t>
      </w:r>
      <w:r w:rsidRPr="00A029AF">
        <w:t xml:space="preserve"> BNP för 201</w:t>
      </w:r>
      <w:r w:rsidR="00E7384C">
        <w:t>9</w:t>
      </w:r>
      <w:r w:rsidRPr="00A029AF">
        <w:t xml:space="preserve"> uppgår till </w:t>
      </w:r>
      <w:r w:rsidR="00E7384C">
        <w:t>5 027</w:t>
      </w:r>
      <w:r w:rsidRPr="00A029AF">
        <w:t xml:space="preserve"> miljarder kronor (löpande priser).</w:t>
      </w:r>
    </w:p>
    <w:p w14:paraId="2375AEBF" w14:textId="1BAE4802" w:rsidR="00A029AF" w:rsidRDefault="00A029AF" w:rsidP="00A029AF">
      <w:pPr>
        <w:pStyle w:val="TabellFotnot"/>
      </w:pPr>
      <w:r w:rsidRPr="00A029AF">
        <w:rPr>
          <w:vertAlign w:val="superscript"/>
        </w:rPr>
        <w:t>2</w:t>
      </w:r>
      <w:r w:rsidRPr="00A029AF">
        <w:t xml:space="preserve"> Rev</w:t>
      </w:r>
      <w:r w:rsidR="00C07475">
        <w:t>iderad</w:t>
      </w:r>
      <w:r w:rsidRPr="00A029AF">
        <w:t xml:space="preserve"> BNP för 201</w:t>
      </w:r>
      <w:r w:rsidR="00E7384C">
        <w:t>8</w:t>
      </w:r>
      <w:r w:rsidRPr="00A029AF">
        <w:t xml:space="preserve"> uppgår till 4 </w:t>
      </w:r>
      <w:r w:rsidR="00E7384C">
        <w:t>834</w:t>
      </w:r>
      <w:r w:rsidRPr="00A029AF">
        <w:t xml:space="preserve"> miljarder kronor (löpande priser).</w:t>
      </w:r>
    </w:p>
    <w:p w14:paraId="74BDA76E" w14:textId="77777777" w:rsidR="00A029AF" w:rsidRDefault="00A029AF" w:rsidP="00A029AF">
      <w:pPr>
        <w:pStyle w:val="TabellFotnot"/>
      </w:pPr>
      <w:r w:rsidRPr="00A029AF">
        <w:rPr>
          <w:vertAlign w:val="superscript"/>
        </w:rPr>
        <w:t>3</w:t>
      </w:r>
      <w:r w:rsidRPr="00A029AF">
        <w:t xml:space="preserve"> Inklusive utlåning till Riksbanken.</w:t>
      </w:r>
    </w:p>
    <w:p w14:paraId="2ACD2332" w14:textId="7FD13643" w:rsidR="00A029AF" w:rsidRPr="00A029AF" w:rsidRDefault="00A029AF" w:rsidP="00A029AF">
      <w:pPr>
        <w:pStyle w:val="TabellFotnot"/>
      </w:pPr>
      <w:r w:rsidRPr="00A029AF">
        <w:rPr>
          <w:vertAlign w:val="superscript"/>
        </w:rPr>
        <w:t>4</w:t>
      </w:r>
      <w:r w:rsidRPr="00A029AF">
        <w:t xml:space="preserve"> Exkl</w:t>
      </w:r>
      <w:r w:rsidR="00C07475">
        <w:t>usive</w:t>
      </w:r>
      <w:r w:rsidRPr="00A029AF">
        <w:t xml:space="preserve"> </w:t>
      </w:r>
      <w:r w:rsidR="00C07475">
        <w:t>icke</w:t>
      </w:r>
      <w:r w:rsidRPr="00A029AF">
        <w:t xml:space="preserve"> beloppssatta kapitaltäckningsgarantier och investerarskydd.</w:t>
      </w:r>
    </w:p>
    <w:p w14:paraId="1ACBEEF0" w14:textId="77777777" w:rsidR="00BD07BF" w:rsidRDefault="00A029AF" w:rsidP="00A029AF">
      <w:pPr>
        <w:pStyle w:val="Klla"/>
      </w:pPr>
      <w:r w:rsidRPr="00A029AF">
        <w:t>Anm.: Beloppen är avrundade.</w:t>
      </w:r>
    </w:p>
    <w:p w14:paraId="174B55D1" w14:textId="1124E418" w:rsidR="00BD07BF" w:rsidRDefault="008D735F">
      <w:r>
        <w:br w:type="page"/>
      </w:r>
    </w:p>
    <w:p w14:paraId="6880635A" w14:textId="691764FC" w:rsidR="008D735F" w:rsidRDefault="008D735F" w:rsidP="00C70CFF">
      <w:pPr>
        <w:pStyle w:val="Rubrik4utannumrering"/>
      </w:pPr>
      <w:r w:rsidRPr="008D735F">
        <w:lastRenderedPageBreak/>
        <w:t>Den offentliga sektorns finansiella sparande</w:t>
      </w:r>
    </w:p>
    <w:p w14:paraId="20706776" w14:textId="09CDD290" w:rsidR="008D735F" w:rsidRDefault="008D735F" w:rsidP="00233195">
      <w:pPr>
        <w:pStyle w:val="TabellUnderrubrik"/>
      </w:pPr>
      <w:r w:rsidRPr="008D735F">
        <w:t>Miljarder kronor</w:t>
      </w:r>
    </w:p>
    <w:tbl>
      <w:tblPr>
        <w:tblStyle w:val="RKBPTabell"/>
        <w:tblW w:w="5000" w:type="pct"/>
        <w:tblLook w:val="06E0" w:firstRow="1" w:lastRow="1" w:firstColumn="1" w:lastColumn="0" w:noHBand="1" w:noVBand="1"/>
      </w:tblPr>
      <w:tblGrid>
        <w:gridCol w:w="2332"/>
        <w:gridCol w:w="2519"/>
        <w:gridCol w:w="2519"/>
      </w:tblGrid>
      <w:tr w:rsidR="00155607" w14:paraId="1C2D8715" w14:textId="77777777" w:rsidTr="009D23C5">
        <w:trPr>
          <w:cnfStyle w:val="100000000000" w:firstRow="1" w:lastRow="0" w:firstColumn="0" w:lastColumn="0" w:oddVBand="0" w:evenVBand="0" w:oddHBand="0" w:evenHBand="0" w:firstRowFirstColumn="0" w:firstRowLastColumn="0" w:lastRowFirstColumn="0" w:lastRowLastColumn="0"/>
          <w:tblHeader w:val="0"/>
        </w:trPr>
        <w:tc>
          <w:tcPr>
            <w:cnfStyle w:val="001000000000" w:firstRow="0" w:lastRow="0" w:firstColumn="1" w:lastColumn="0" w:oddVBand="0" w:evenVBand="0" w:oddHBand="0" w:evenHBand="0" w:firstRowFirstColumn="0" w:firstRowLastColumn="0" w:lastRowFirstColumn="0" w:lastRowLastColumn="0"/>
            <w:tcW w:w="1582" w:type="pct"/>
            <w:tcBorders>
              <w:top w:val="none" w:sz="0" w:space="0" w:color="auto"/>
              <w:left w:val="none" w:sz="0" w:space="0" w:color="auto"/>
              <w:right w:val="none" w:sz="0" w:space="0" w:color="auto"/>
              <w:tl2br w:val="none" w:sz="0" w:space="0" w:color="auto"/>
              <w:tr2bl w:val="none" w:sz="0" w:space="0" w:color="auto"/>
            </w:tcBorders>
            <w:shd w:val="clear" w:color="auto" w:fill="auto"/>
          </w:tcPr>
          <w:p w14:paraId="133DE5B3" w14:textId="77777777" w:rsidR="008D735F" w:rsidRDefault="008D735F" w:rsidP="00233195">
            <w:pPr>
              <w:pStyle w:val="TabellHuvud"/>
            </w:pPr>
          </w:p>
        </w:tc>
        <w:tc>
          <w:tcPr>
            <w:tcW w:w="1709" w:type="pct"/>
            <w:tcBorders>
              <w:top w:val="none" w:sz="0" w:space="0" w:color="auto"/>
              <w:left w:val="none" w:sz="0" w:space="0" w:color="auto"/>
              <w:right w:val="none" w:sz="0" w:space="0" w:color="auto"/>
              <w:tl2br w:val="none" w:sz="0" w:space="0" w:color="auto"/>
              <w:tr2bl w:val="none" w:sz="0" w:space="0" w:color="auto"/>
            </w:tcBorders>
            <w:shd w:val="clear" w:color="auto" w:fill="auto"/>
          </w:tcPr>
          <w:p w14:paraId="48A1B09C" w14:textId="2F16A1A5" w:rsidR="008D735F" w:rsidRDefault="008D735F" w:rsidP="00233195">
            <w:pPr>
              <w:pStyle w:val="TabellHuvud"/>
              <w:cnfStyle w:val="100000000000" w:firstRow="1" w:lastRow="0" w:firstColumn="0" w:lastColumn="0" w:oddVBand="0" w:evenVBand="0" w:oddHBand="0" w:evenHBand="0" w:firstRowFirstColumn="0" w:firstRowLastColumn="0" w:lastRowFirstColumn="0" w:lastRowLastColumn="0"/>
            </w:pPr>
            <w:r w:rsidRPr="008D735F">
              <w:t>201</w:t>
            </w:r>
            <w:r w:rsidR="00953538">
              <w:t>9</w:t>
            </w:r>
          </w:p>
        </w:tc>
        <w:tc>
          <w:tcPr>
            <w:tcW w:w="1709" w:type="pct"/>
            <w:tcBorders>
              <w:top w:val="none" w:sz="0" w:space="0" w:color="auto"/>
              <w:left w:val="none" w:sz="0" w:space="0" w:color="auto"/>
              <w:right w:val="none" w:sz="0" w:space="0" w:color="auto"/>
              <w:tl2br w:val="none" w:sz="0" w:space="0" w:color="auto"/>
              <w:tr2bl w:val="none" w:sz="0" w:space="0" w:color="auto"/>
            </w:tcBorders>
            <w:shd w:val="clear" w:color="auto" w:fill="auto"/>
          </w:tcPr>
          <w:p w14:paraId="7E012D6E" w14:textId="66C241AD" w:rsidR="008D735F" w:rsidRDefault="008D735F" w:rsidP="00233195">
            <w:pPr>
              <w:pStyle w:val="TabellHuvud"/>
              <w:cnfStyle w:val="100000000000" w:firstRow="1" w:lastRow="0" w:firstColumn="0" w:lastColumn="0" w:oddVBand="0" w:evenVBand="0" w:oddHBand="0" w:evenHBand="0" w:firstRowFirstColumn="0" w:firstRowLastColumn="0" w:lastRowFirstColumn="0" w:lastRowLastColumn="0"/>
            </w:pPr>
            <w:r w:rsidRPr="008D735F">
              <w:t>201</w:t>
            </w:r>
            <w:r w:rsidR="00953538">
              <w:t>8</w:t>
            </w:r>
          </w:p>
        </w:tc>
      </w:tr>
      <w:tr w:rsidR="00155607" w14:paraId="19A3F08C" w14:textId="77777777" w:rsidTr="009D23C5">
        <w:tc>
          <w:tcPr>
            <w:cnfStyle w:val="001000000000" w:firstRow="0" w:lastRow="0" w:firstColumn="1" w:lastColumn="0" w:oddVBand="0" w:evenVBand="0" w:oddHBand="0" w:evenHBand="0" w:firstRowFirstColumn="0" w:firstRowLastColumn="0" w:lastRowFirstColumn="0" w:lastRowLastColumn="0"/>
            <w:tcW w:w="1582" w:type="pct"/>
            <w:tcBorders>
              <w:top w:val="single" w:sz="12" w:space="0" w:color="auto"/>
              <w:bottom w:val="single" w:sz="4" w:space="0" w:color="auto"/>
            </w:tcBorders>
            <w:shd w:val="clear" w:color="auto" w:fill="auto"/>
          </w:tcPr>
          <w:p w14:paraId="129305D7" w14:textId="43559253" w:rsidR="00D81C0B" w:rsidRPr="00D81C0B" w:rsidRDefault="00D81C0B" w:rsidP="00D81C0B">
            <w:pPr>
              <w:pStyle w:val="Tabell"/>
              <w:rPr>
                <w:b/>
                <w:bCs/>
              </w:rPr>
            </w:pPr>
            <w:r w:rsidRPr="00D81C0B">
              <w:rPr>
                <w:b/>
                <w:bCs/>
              </w:rPr>
              <w:t>Inkomster</w:t>
            </w:r>
          </w:p>
        </w:tc>
        <w:tc>
          <w:tcPr>
            <w:tcW w:w="1709" w:type="pct"/>
            <w:tcBorders>
              <w:top w:val="single" w:sz="12" w:space="0" w:color="auto"/>
              <w:bottom w:val="single" w:sz="4" w:space="0" w:color="auto"/>
            </w:tcBorders>
            <w:shd w:val="clear" w:color="auto" w:fill="auto"/>
            <w:vAlign w:val="top"/>
          </w:tcPr>
          <w:p w14:paraId="2D53BC6F" w14:textId="47D37AC0" w:rsidR="00D81C0B" w:rsidRPr="00D81C0B" w:rsidRDefault="00D81C0B" w:rsidP="00D81C0B">
            <w:pPr>
              <w:pStyle w:val="Tabell"/>
              <w:cnfStyle w:val="000000000000" w:firstRow="0" w:lastRow="0" w:firstColumn="0" w:lastColumn="0" w:oddVBand="0" w:evenVBand="0" w:oddHBand="0" w:evenHBand="0" w:firstRowFirstColumn="0" w:firstRowLastColumn="0" w:lastRowFirstColumn="0" w:lastRowLastColumn="0"/>
              <w:rPr>
                <w:b/>
                <w:bCs/>
              </w:rPr>
            </w:pPr>
            <w:r w:rsidRPr="00D81C0B">
              <w:rPr>
                <w:b/>
                <w:bCs/>
              </w:rPr>
              <w:t>2 443</w:t>
            </w:r>
          </w:p>
        </w:tc>
        <w:tc>
          <w:tcPr>
            <w:tcW w:w="1709" w:type="pct"/>
            <w:tcBorders>
              <w:top w:val="single" w:sz="12" w:space="0" w:color="auto"/>
              <w:bottom w:val="single" w:sz="4" w:space="0" w:color="auto"/>
            </w:tcBorders>
            <w:shd w:val="clear" w:color="auto" w:fill="auto"/>
            <w:vAlign w:val="top"/>
          </w:tcPr>
          <w:p w14:paraId="0070B210" w14:textId="1D1ED81D" w:rsidR="00D81C0B" w:rsidRPr="00D81C0B" w:rsidRDefault="00D81C0B" w:rsidP="00D81C0B">
            <w:pPr>
              <w:pStyle w:val="Tabell"/>
              <w:cnfStyle w:val="000000000000" w:firstRow="0" w:lastRow="0" w:firstColumn="0" w:lastColumn="0" w:oddVBand="0" w:evenVBand="0" w:oddHBand="0" w:evenHBand="0" w:firstRowFirstColumn="0" w:firstRowLastColumn="0" w:lastRowFirstColumn="0" w:lastRowLastColumn="0"/>
              <w:rPr>
                <w:b/>
                <w:bCs/>
              </w:rPr>
            </w:pPr>
            <w:r w:rsidRPr="00D81C0B">
              <w:rPr>
                <w:b/>
                <w:bCs/>
              </w:rPr>
              <w:t>2 388</w:t>
            </w:r>
          </w:p>
        </w:tc>
      </w:tr>
      <w:tr w:rsidR="00155607" w14:paraId="414FDC03" w14:textId="77777777" w:rsidTr="009D23C5">
        <w:tc>
          <w:tcPr>
            <w:cnfStyle w:val="001000000000" w:firstRow="0" w:lastRow="0" w:firstColumn="1" w:lastColumn="0" w:oddVBand="0" w:evenVBand="0" w:oddHBand="0" w:evenHBand="0" w:firstRowFirstColumn="0" w:firstRowLastColumn="0" w:lastRowFirstColumn="0" w:lastRowLastColumn="0"/>
            <w:tcW w:w="1582" w:type="pct"/>
            <w:tcBorders>
              <w:top w:val="single" w:sz="4" w:space="0" w:color="auto"/>
              <w:bottom w:val="single" w:sz="4" w:space="0" w:color="auto"/>
            </w:tcBorders>
            <w:shd w:val="clear" w:color="auto" w:fill="auto"/>
          </w:tcPr>
          <w:p w14:paraId="37D4B5A6" w14:textId="12854117" w:rsidR="00D81C0B" w:rsidRDefault="00D81C0B" w:rsidP="00D81C0B">
            <w:pPr>
              <w:pStyle w:val="Tabell"/>
            </w:pPr>
            <w:r w:rsidRPr="008D735F">
              <w:t>Skatter och avgifter</w:t>
            </w:r>
          </w:p>
        </w:tc>
        <w:tc>
          <w:tcPr>
            <w:tcW w:w="1709" w:type="pct"/>
            <w:tcBorders>
              <w:top w:val="single" w:sz="4" w:space="0" w:color="auto"/>
              <w:bottom w:val="single" w:sz="4" w:space="0" w:color="auto"/>
            </w:tcBorders>
            <w:shd w:val="clear" w:color="auto" w:fill="auto"/>
            <w:vAlign w:val="top"/>
          </w:tcPr>
          <w:p w14:paraId="76498601" w14:textId="308C1B77" w:rsidR="00D81C0B" w:rsidRDefault="00D81C0B" w:rsidP="00D81C0B">
            <w:pPr>
              <w:pStyle w:val="Tabell"/>
              <w:cnfStyle w:val="000000000000" w:firstRow="0" w:lastRow="0" w:firstColumn="0" w:lastColumn="0" w:oddVBand="0" w:evenVBand="0" w:oddHBand="0" w:evenHBand="0" w:firstRowFirstColumn="0" w:firstRowLastColumn="0" w:lastRowFirstColumn="0" w:lastRowLastColumn="0"/>
            </w:pPr>
            <w:r w:rsidRPr="0026749D">
              <w:t>2 148</w:t>
            </w:r>
          </w:p>
        </w:tc>
        <w:tc>
          <w:tcPr>
            <w:tcW w:w="1709" w:type="pct"/>
            <w:tcBorders>
              <w:top w:val="single" w:sz="4" w:space="0" w:color="auto"/>
              <w:bottom w:val="single" w:sz="4" w:space="0" w:color="auto"/>
            </w:tcBorders>
            <w:shd w:val="clear" w:color="auto" w:fill="auto"/>
            <w:vAlign w:val="top"/>
          </w:tcPr>
          <w:p w14:paraId="7DA6D95C" w14:textId="6E1E1129" w:rsidR="00D81C0B" w:rsidRDefault="00D81C0B" w:rsidP="00D81C0B">
            <w:pPr>
              <w:pStyle w:val="Tabell"/>
              <w:cnfStyle w:val="000000000000" w:firstRow="0" w:lastRow="0" w:firstColumn="0" w:lastColumn="0" w:oddVBand="0" w:evenVBand="0" w:oddHBand="0" w:evenHBand="0" w:firstRowFirstColumn="0" w:firstRowLastColumn="0" w:lastRowFirstColumn="0" w:lastRowLastColumn="0"/>
            </w:pPr>
            <w:r w:rsidRPr="00E90786">
              <w:t>2 106</w:t>
            </w:r>
          </w:p>
        </w:tc>
      </w:tr>
      <w:tr w:rsidR="00155607" w14:paraId="2FB83EED" w14:textId="77777777" w:rsidTr="009D23C5">
        <w:tc>
          <w:tcPr>
            <w:cnfStyle w:val="001000000000" w:firstRow="0" w:lastRow="0" w:firstColumn="1" w:lastColumn="0" w:oddVBand="0" w:evenVBand="0" w:oddHBand="0" w:evenHBand="0" w:firstRowFirstColumn="0" w:firstRowLastColumn="0" w:lastRowFirstColumn="0" w:lastRowLastColumn="0"/>
            <w:tcW w:w="1582" w:type="pct"/>
            <w:tcBorders>
              <w:top w:val="single" w:sz="4" w:space="0" w:color="auto"/>
              <w:bottom w:val="single" w:sz="4" w:space="0" w:color="auto"/>
            </w:tcBorders>
            <w:shd w:val="clear" w:color="auto" w:fill="auto"/>
            <w:vAlign w:val="top"/>
          </w:tcPr>
          <w:p w14:paraId="23F51CD4" w14:textId="21A4E7AB" w:rsidR="008D735F" w:rsidRDefault="008D735F" w:rsidP="008D735F">
            <w:pPr>
              <w:pStyle w:val="Tabell"/>
            </w:pPr>
            <w:r w:rsidRPr="002D544A">
              <w:t>Övriga inkomster</w:t>
            </w:r>
          </w:p>
        </w:tc>
        <w:tc>
          <w:tcPr>
            <w:tcW w:w="1709" w:type="pct"/>
            <w:tcBorders>
              <w:top w:val="single" w:sz="4" w:space="0" w:color="auto"/>
              <w:bottom w:val="single" w:sz="4" w:space="0" w:color="auto"/>
            </w:tcBorders>
            <w:shd w:val="clear" w:color="auto" w:fill="auto"/>
            <w:vAlign w:val="top"/>
          </w:tcPr>
          <w:p w14:paraId="0D5FBE92" w14:textId="6E45F16D" w:rsidR="008D735F" w:rsidRDefault="008D735F" w:rsidP="00D81C0B">
            <w:pPr>
              <w:pStyle w:val="Tabell"/>
              <w:cnfStyle w:val="000000000000" w:firstRow="0" w:lastRow="0" w:firstColumn="0" w:lastColumn="0" w:oddVBand="0" w:evenVBand="0" w:oddHBand="0" w:evenHBand="0" w:firstRowFirstColumn="0" w:firstRowLastColumn="0" w:lastRowFirstColumn="0" w:lastRowLastColumn="0"/>
            </w:pPr>
            <w:r w:rsidRPr="002D544A">
              <w:t>2</w:t>
            </w:r>
            <w:r w:rsidR="00D81C0B">
              <w:t>95</w:t>
            </w:r>
          </w:p>
        </w:tc>
        <w:tc>
          <w:tcPr>
            <w:tcW w:w="1709" w:type="pct"/>
            <w:tcBorders>
              <w:top w:val="single" w:sz="4" w:space="0" w:color="auto"/>
              <w:bottom w:val="single" w:sz="4" w:space="0" w:color="auto"/>
            </w:tcBorders>
            <w:shd w:val="clear" w:color="auto" w:fill="auto"/>
            <w:vAlign w:val="top"/>
          </w:tcPr>
          <w:p w14:paraId="2D1E9A71" w14:textId="44ED6665" w:rsidR="008D735F" w:rsidRDefault="008D735F" w:rsidP="008D735F">
            <w:pPr>
              <w:pStyle w:val="Tabell"/>
              <w:cnfStyle w:val="000000000000" w:firstRow="0" w:lastRow="0" w:firstColumn="0" w:lastColumn="0" w:oddVBand="0" w:evenVBand="0" w:oddHBand="0" w:evenHBand="0" w:firstRowFirstColumn="0" w:firstRowLastColumn="0" w:lastRowFirstColumn="0" w:lastRowLastColumn="0"/>
            </w:pPr>
            <w:r w:rsidRPr="002D544A">
              <w:t>2</w:t>
            </w:r>
            <w:r w:rsidR="00D81C0B">
              <w:t>82</w:t>
            </w:r>
          </w:p>
        </w:tc>
      </w:tr>
      <w:tr w:rsidR="00155607" w14:paraId="4A52C9C9" w14:textId="77777777" w:rsidTr="009D23C5">
        <w:tc>
          <w:tcPr>
            <w:cnfStyle w:val="001000000000" w:firstRow="0" w:lastRow="0" w:firstColumn="1" w:lastColumn="0" w:oddVBand="0" w:evenVBand="0" w:oddHBand="0" w:evenHBand="0" w:firstRowFirstColumn="0" w:firstRowLastColumn="0" w:lastRowFirstColumn="0" w:lastRowLastColumn="0"/>
            <w:tcW w:w="1582" w:type="pct"/>
            <w:tcBorders>
              <w:top w:val="single" w:sz="4" w:space="0" w:color="auto"/>
              <w:bottom w:val="single" w:sz="4" w:space="0" w:color="auto"/>
            </w:tcBorders>
            <w:shd w:val="clear" w:color="auto" w:fill="auto"/>
          </w:tcPr>
          <w:p w14:paraId="5D7BAE4D" w14:textId="52903DFB" w:rsidR="008D735F" w:rsidRPr="00F843EC" w:rsidRDefault="008D735F" w:rsidP="00233195">
            <w:pPr>
              <w:pStyle w:val="Tabell"/>
              <w:rPr>
                <w:b/>
                <w:bCs/>
              </w:rPr>
            </w:pPr>
            <w:r w:rsidRPr="00F843EC">
              <w:rPr>
                <w:b/>
                <w:bCs/>
              </w:rPr>
              <w:t>Utgifter</w:t>
            </w:r>
          </w:p>
        </w:tc>
        <w:tc>
          <w:tcPr>
            <w:tcW w:w="1709" w:type="pct"/>
            <w:tcBorders>
              <w:top w:val="single" w:sz="4" w:space="0" w:color="auto"/>
              <w:bottom w:val="single" w:sz="4" w:space="0" w:color="auto"/>
            </w:tcBorders>
            <w:shd w:val="clear" w:color="auto" w:fill="auto"/>
          </w:tcPr>
          <w:p w14:paraId="6CDA9EFB" w14:textId="42615FD3" w:rsidR="008D735F" w:rsidRPr="00F843EC" w:rsidRDefault="008D735F" w:rsidP="00233195">
            <w:pPr>
              <w:pStyle w:val="Tabell"/>
              <w:cnfStyle w:val="000000000000" w:firstRow="0" w:lastRow="0" w:firstColumn="0" w:lastColumn="0" w:oddVBand="0" w:evenVBand="0" w:oddHBand="0" w:evenHBand="0" w:firstRowFirstColumn="0" w:firstRowLastColumn="0" w:lastRowFirstColumn="0" w:lastRowLastColumn="0"/>
              <w:rPr>
                <w:b/>
                <w:bCs/>
              </w:rPr>
            </w:pPr>
            <w:r w:rsidRPr="00F843EC">
              <w:rPr>
                <w:b/>
                <w:bCs/>
              </w:rPr>
              <w:t xml:space="preserve">2 </w:t>
            </w:r>
            <w:r w:rsidR="00D81C0B">
              <w:rPr>
                <w:b/>
                <w:bCs/>
              </w:rPr>
              <w:t>425</w:t>
            </w:r>
          </w:p>
        </w:tc>
        <w:tc>
          <w:tcPr>
            <w:tcW w:w="1709" w:type="pct"/>
            <w:tcBorders>
              <w:top w:val="single" w:sz="4" w:space="0" w:color="auto"/>
              <w:bottom w:val="single" w:sz="4" w:space="0" w:color="auto"/>
            </w:tcBorders>
            <w:shd w:val="clear" w:color="auto" w:fill="auto"/>
          </w:tcPr>
          <w:p w14:paraId="1A11E950" w14:textId="247109A8" w:rsidR="008D735F" w:rsidRPr="00F843EC" w:rsidRDefault="008D735F" w:rsidP="00233195">
            <w:pPr>
              <w:pStyle w:val="Tabell"/>
              <w:cnfStyle w:val="000000000000" w:firstRow="0" w:lastRow="0" w:firstColumn="0" w:lastColumn="0" w:oddVBand="0" w:evenVBand="0" w:oddHBand="0" w:evenHBand="0" w:firstRowFirstColumn="0" w:firstRowLastColumn="0" w:lastRowFirstColumn="0" w:lastRowLastColumn="0"/>
              <w:rPr>
                <w:b/>
                <w:bCs/>
              </w:rPr>
            </w:pPr>
            <w:r w:rsidRPr="00F843EC">
              <w:rPr>
                <w:b/>
                <w:bCs/>
              </w:rPr>
              <w:t xml:space="preserve">2 </w:t>
            </w:r>
            <w:r w:rsidR="00D81C0B">
              <w:rPr>
                <w:b/>
                <w:bCs/>
              </w:rPr>
              <w:t>353</w:t>
            </w:r>
          </w:p>
        </w:tc>
      </w:tr>
      <w:tr w:rsidR="00155607" w14:paraId="65140CFE" w14:textId="77777777" w:rsidTr="009D23C5">
        <w:tc>
          <w:tcPr>
            <w:cnfStyle w:val="001000000000" w:firstRow="0" w:lastRow="0" w:firstColumn="1" w:lastColumn="0" w:oddVBand="0" w:evenVBand="0" w:oddHBand="0" w:evenHBand="0" w:firstRowFirstColumn="0" w:firstRowLastColumn="0" w:lastRowFirstColumn="0" w:lastRowLastColumn="0"/>
            <w:tcW w:w="1582" w:type="pct"/>
            <w:tcBorders>
              <w:top w:val="single" w:sz="4" w:space="0" w:color="auto"/>
              <w:bottom w:val="single" w:sz="4" w:space="0" w:color="auto"/>
            </w:tcBorders>
            <w:shd w:val="clear" w:color="auto" w:fill="auto"/>
          </w:tcPr>
          <w:p w14:paraId="466DAF96" w14:textId="51B7098B" w:rsidR="008D735F" w:rsidRPr="00F843EC" w:rsidRDefault="008D735F" w:rsidP="00233195">
            <w:pPr>
              <w:pStyle w:val="Tabell"/>
              <w:rPr>
                <w:b/>
                <w:bCs/>
              </w:rPr>
            </w:pPr>
            <w:r w:rsidRPr="00F843EC">
              <w:rPr>
                <w:b/>
                <w:bCs/>
              </w:rPr>
              <w:t>Finansiellt sparande</w:t>
            </w:r>
          </w:p>
        </w:tc>
        <w:tc>
          <w:tcPr>
            <w:tcW w:w="1709" w:type="pct"/>
            <w:tcBorders>
              <w:top w:val="single" w:sz="4" w:space="0" w:color="auto"/>
              <w:bottom w:val="single" w:sz="4" w:space="0" w:color="auto"/>
            </w:tcBorders>
            <w:shd w:val="clear" w:color="auto" w:fill="auto"/>
          </w:tcPr>
          <w:p w14:paraId="78F5DA11" w14:textId="316C481C" w:rsidR="008D735F" w:rsidRPr="00F843EC" w:rsidRDefault="00D81C0B" w:rsidP="00233195">
            <w:pPr>
              <w:pStyle w:val="Tabell"/>
              <w:cnfStyle w:val="000000000000" w:firstRow="0" w:lastRow="0" w:firstColumn="0" w:lastColumn="0" w:oddVBand="0" w:evenVBand="0" w:oddHBand="0" w:evenHBand="0" w:firstRowFirstColumn="0" w:firstRowLastColumn="0" w:lastRowFirstColumn="0" w:lastRowLastColumn="0"/>
              <w:rPr>
                <w:b/>
                <w:bCs/>
              </w:rPr>
            </w:pPr>
            <w:r>
              <w:rPr>
                <w:b/>
                <w:bCs/>
              </w:rPr>
              <w:t>18</w:t>
            </w:r>
          </w:p>
        </w:tc>
        <w:tc>
          <w:tcPr>
            <w:tcW w:w="1709" w:type="pct"/>
            <w:tcBorders>
              <w:top w:val="single" w:sz="4" w:space="0" w:color="auto"/>
              <w:bottom w:val="single" w:sz="4" w:space="0" w:color="auto"/>
            </w:tcBorders>
            <w:shd w:val="clear" w:color="auto" w:fill="auto"/>
          </w:tcPr>
          <w:p w14:paraId="0ABBB072" w14:textId="70B16ED7" w:rsidR="008D735F" w:rsidRPr="00F843EC" w:rsidRDefault="00D81C0B" w:rsidP="00233195">
            <w:pPr>
              <w:pStyle w:val="Tabell"/>
              <w:cnfStyle w:val="000000000000" w:firstRow="0" w:lastRow="0" w:firstColumn="0" w:lastColumn="0" w:oddVBand="0" w:evenVBand="0" w:oddHBand="0" w:evenHBand="0" w:firstRowFirstColumn="0" w:firstRowLastColumn="0" w:lastRowFirstColumn="0" w:lastRowLastColumn="0"/>
              <w:rPr>
                <w:b/>
                <w:bCs/>
              </w:rPr>
            </w:pPr>
            <w:r>
              <w:rPr>
                <w:b/>
                <w:bCs/>
              </w:rPr>
              <w:t>3</w:t>
            </w:r>
            <w:r w:rsidR="008E1E6F">
              <w:rPr>
                <w:b/>
                <w:bCs/>
              </w:rPr>
              <w:t>6</w:t>
            </w:r>
          </w:p>
        </w:tc>
      </w:tr>
      <w:tr w:rsidR="00155607" w14:paraId="4D435878" w14:textId="77777777" w:rsidTr="009D23C5">
        <w:tc>
          <w:tcPr>
            <w:cnfStyle w:val="001000000000" w:firstRow="0" w:lastRow="0" w:firstColumn="1" w:lastColumn="0" w:oddVBand="0" w:evenVBand="0" w:oddHBand="0" w:evenHBand="0" w:firstRowFirstColumn="0" w:firstRowLastColumn="0" w:lastRowFirstColumn="0" w:lastRowLastColumn="0"/>
            <w:tcW w:w="1582" w:type="pct"/>
            <w:tcBorders>
              <w:top w:val="single" w:sz="4" w:space="0" w:color="auto"/>
              <w:bottom w:val="single" w:sz="4" w:space="0" w:color="auto"/>
            </w:tcBorders>
            <w:shd w:val="clear" w:color="auto" w:fill="auto"/>
            <w:vAlign w:val="top"/>
          </w:tcPr>
          <w:p w14:paraId="7179E684" w14:textId="50F8D429" w:rsidR="00D81C0B" w:rsidRDefault="00D81C0B" w:rsidP="00D81C0B">
            <w:pPr>
              <w:pStyle w:val="Tabell"/>
            </w:pPr>
            <w:r w:rsidRPr="00F622AE">
              <w:t>Varav staten</w:t>
            </w:r>
          </w:p>
        </w:tc>
        <w:tc>
          <w:tcPr>
            <w:tcW w:w="1709" w:type="pct"/>
            <w:tcBorders>
              <w:top w:val="single" w:sz="4" w:space="0" w:color="auto"/>
              <w:bottom w:val="single" w:sz="4" w:space="0" w:color="auto"/>
            </w:tcBorders>
            <w:shd w:val="clear" w:color="auto" w:fill="auto"/>
            <w:vAlign w:val="top"/>
          </w:tcPr>
          <w:p w14:paraId="6C8D3F13" w14:textId="46F16EFF" w:rsidR="00D81C0B" w:rsidRDefault="00D81C0B" w:rsidP="00D81C0B">
            <w:pPr>
              <w:pStyle w:val="Tabell"/>
              <w:cnfStyle w:val="000000000000" w:firstRow="0" w:lastRow="0" w:firstColumn="0" w:lastColumn="0" w:oddVBand="0" w:evenVBand="0" w:oddHBand="0" w:evenHBand="0" w:firstRowFirstColumn="0" w:firstRowLastColumn="0" w:lastRowFirstColumn="0" w:lastRowLastColumn="0"/>
            </w:pPr>
            <w:r w:rsidRPr="007354F8">
              <w:t>60</w:t>
            </w:r>
          </w:p>
        </w:tc>
        <w:tc>
          <w:tcPr>
            <w:tcW w:w="1709" w:type="pct"/>
            <w:tcBorders>
              <w:top w:val="single" w:sz="4" w:space="0" w:color="auto"/>
              <w:bottom w:val="single" w:sz="4" w:space="0" w:color="auto"/>
            </w:tcBorders>
            <w:shd w:val="clear" w:color="auto" w:fill="auto"/>
            <w:vAlign w:val="top"/>
          </w:tcPr>
          <w:p w14:paraId="01B9B61D" w14:textId="5A8C3C79" w:rsidR="00D81C0B" w:rsidRDefault="00D81C0B" w:rsidP="00D81C0B">
            <w:pPr>
              <w:pStyle w:val="Tabell"/>
              <w:cnfStyle w:val="000000000000" w:firstRow="0" w:lastRow="0" w:firstColumn="0" w:lastColumn="0" w:oddVBand="0" w:evenVBand="0" w:oddHBand="0" w:evenHBand="0" w:firstRowFirstColumn="0" w:firstRowLastColumn="0" w:lastRowFirstColumn="0" w:lastRowLastColumn="0"/>
            </w:pPr>
            <w:r w:rsidRPr="00CB7880">
              <w:t>62</w:t>
            </w:r>
          </w:p>
        </w:tc>
      </w:tr>
      <w:tr w:rsidR="00155607" w14:paraId="2BA5D886" w14:textId="77777777" w:rsidTr="009D23C5">
        <w:tc>
          <w:tcPr>
            <w:cnfStyle w:val="001000000000" w:firstRow="0" w:lastRow="0" w:firstColumn="1" w:lastColumn="0" w:oddVBand="0" w:evenVBand="0" w:oddHBand="0" w:evenHBand="0" w:firstRowFirstColumn="0" w:firstRowLastColumn="0" w:lastRowFirstColumn="0" w:lastRowLastColumn="0"/>
            <w:tcW w:w="1582" w:type="pct"/>
            <w:tcBorders>
              <w:top w:val="single" w:sz="4" w:space="0" w:color="auto"/>
              <w:bottom w:val="single" w:sz="4" w:space="0" w:color="auto"/>
            </w:tcBorders>
            <w:shd w:val="clear" w:color="auto" w:fill="auto"/>
            <w:vAlign w:val="top"/>
          </w:tcPr>
          <w:p w14:paraId="2F0C0276" w14:textId="16551ED3" w:rsidR="00D81C0B" w:rsidRDefault="00D81C0B" w:rsidP="00D81C0B">
            <w:pPr>
              <w:pStyle w:val="Tabell"/>
            </w:pPr>
            <w:r w:rsidRPr="002D1D12">
              <w:t>Varav ålderspensionssystemet</w:t>
            </w:r>
          </w:p>
        </w:tc>
        <w:tc>
          <w:tcPr>
            <w:tcW w:w="1709" w:type="pct"/>
            <w:tcBorders>
              <w:top w:val="single" w:sz="4" w:space="0" w:color="auto"/>
              <w:bottom w:val="single" w:sz="4" w:space="0" w:color="auto"/>
            </w:tcBorders>
            <w:shd w:val="clear" w:color="auto" w:fill="auto"/>
            <w:vAlign w:val="top"/>
          </w:tcPr>
          <w:p w14:paraId="7AC73045" w14:textId="14CB8841" w:rsidR="00D81C0B" w:rsidRDefault="00D81C0B" w:rsidP="00D81C0B">
            <w:pPr>
              <w:pStyle w:val="Tabell"/>
              <w:cnfStyle w:val="000000000000" w:firstRow="0" w:lastRow="0" w:firstColumn="0" w:lastColumn="0" w:oddVBand="0" w:evenVBand="0" w:oddHBand="0" w:evenHBand="0" w:firstRowFirstColumn="0" w:firstRowLastColumn="0" w:lastRowFirstColumn="0" w:lastRowLastColumn="0"/>
            </w:pPr>
            <w:r w:rsidRPr="007354F8">
              <w:t>6</w:t>
            </w:r>
          </w:p>
        </w:tc>
        <w:tc>
          <w:tcPr>
            <w:tcW w:w="1709" w:type="pct"/>
            <w:tcBorders>
              <w:top w:val="single" w:sz="4" w:space="0" w:color="auto"/>
              <w:bottom w:val="single" w:sz="4" w:space="0" w:color="auto"/>
            </w:tcBorders>
            <w:shd w:val="clear" w:color="auto" w:fill="auto"/>
            <w:vAlign w:val="top"/>
          </w:tcPr>
          <w:p w14:paraId="4693CB3D" w14:textId="51ADDF1C" w:rsidR="00D81C0B" w:rsidRDefault="00D81C0B" w:rsidP="00D81C0B">
            <w:pPr>
              <w:pStyle w:val="Tabell"/>
              <w:cnfStyle w:val="000000000000" w:firstRow="0" w:lastRow="0" w:firstColumn="0" w:lastColumn="0" w:oddVBand="0" w:evenVBand="0" w:oddHBand="0" w:evenHBand="0" w:firstRowFirstColumn="0" w:firstRowLastColumn="0" w:lastRowFirstColumn="0" w:lastRowLastColumn="0"/>
            </w:pPr>
            <w:r w:rsidRPr="00CB7880">
              <w:t>7</w:t>
            </w:r>
          </w:p>
        </w:tc>
      </w:tr>
      <w:tr w:rsidR="00155607" w14:paraId="147059DC" w14:textId="77777777" w:rsidTr="009D23C5">
        <w:trPr>
          <w:cnfStyle w:val="010000000000" w:firstRow="0" w:lastRow="1"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82" w:type="pct"/>
            <w:tcBorders>
              <w:top w:val="single" w:sz="4" w:space="0" w:color="auto"/>
            </w:tcBorders>
            <w:vAlign w:val="top"/>
          </w:tcPr>
          <w:p w14:paraId="203CAB94" w14:textId="3EB8C6C2" w:rsidR="00D81C0B" w:rsidRPr="00D81C0B" w:rsidRDefault="00D81C0B" w:rsidP="00D81C0B">
            <w:pPr>
              <w:pStyle w:val="Tabell"/>
              <w:rPr>
                <w:b w:val="0"/>
                <w:bCs/>
              </w:rPr>
            </w:pPr>
            <w:r w:rsidRPr="00D81C0B">
              <w:rPr>
                <w:b w:val="0"/>
                <w:bCs/>
              </w:rPr>
              <w:t>Varav kommunala sektorn</w:t>
            </w:r>
          </w:p>
        </w:tc>
        <w:tc>
          <w:tcPr>
            <w:tcW w:w="1709" w:type="pct"/>
            <w:tcBorders>
              <w:top w:val="single" w:sz="4" w:space="0" w:color="auto"/>
            </w:tcBorders>
            <w:vAlign w:val="top"/>
          </w:tcPr>
          <w:p w14:paraId="528F15E5" w14:textId="575E0B94" w:rsidR="00D81C0B" w:rsidRPr="00D81C0B" w:rsidRDefault="00D81C0B" w:rsidP="00D81C0B">
            <w:pPr>
              <w:pStyle w:val="Tabell"/>
              <w:cnfStyle w:val="010000000000" w:firstRow="0" w:lastRow="1" w:firstColumn="0" w:lastColumn="0" w:oddVBand="0" w:evenVBand="0" w:oddHBand="0" w:evenHBand="0" w:firstRowFirstColumn="0" w:firstRowLastColumn="0" w:lastRowFirstColumn="0" w:lastRowLastColumn="0"/>
              <w:rPr>
                <w:b w:val="0"/>
                <w:bCs/>
              </w:rPr>
            </w:pPr>
            <w:r w:rsidRPr="00D81C0B">
              <w:rPr>
                <w:b w:val="0"/>
                <w:bCs/>
              </w:rPr>
              <w:t>-48</w:t>
            </w:r>
          </w:p>
        </w:tc>
        <w:tc>
          <w:tcPr>
            <w:tcW w:w="1709" w:type="pct"/>
            <w:tcBorders>
              <w:top w:val="single" w:sz="4" w:space="0" w:color="auto"/>
            </w:tcBorders>
            <w:vAlign w:val="top"/>
          </w:tcPr>
          <w:p w14:paraId="5647D6D2" w14:textId="3DF36D66" w:rsidR="00D81C0B" w:rsidRPr="00D81C0B" w:rsidRDefault="00D81C0B" w:rsidP="00D81C0B">
            <w:pPr>
              <w:pStyle w:val="Tabell"/>
              <w:cnfStyle w:val="010000000000" w:firstRow="0" w:lastRow="1" w:firstColumn="0" w:lastColumn="0" w:oddVBand="0" w:evenVBand="0" w:oddHBand="0" w:evenHBand="0" w:firstRowFirstColumn="0" w:firstRowLastColumn="0" w:lastRowFirstColumn="0" w:lastRowLastColumn="0"/>
              <w:rPr>
                <w:b w:val="0"/>
                <w:bCs/>
              </w:rPr>
            </w:pPr>
            <w:r w:rsidRPr="00D81C0B">
              <w:rPr>
                <w:b w:val="0"/>
                <w:bCs/>
              </w:rPr>
              <w:t>-33</w:t>
            </w:r>
          </w:p>
        </w:tc>
      </w:tr>
    </w:tbl>
    <w:p w14:paraId="042DAD86" w14:textId="006458FA" w:rsidR="00F843EC" w:rsidRDefault="00F843EC" w:rsidP="006743BD">
      <w:pPr>
        <w:spacing w:before="160"/>
      </w:pPr>
      <w:r>
        <w:t>Den offentliga sektorn redovisade 201</w:t>
      </w:r>
      <w:r w:rsidR="000A4859">
        <w:t>9</w:t>
      </w:r>
      <w:r>
        <w:t xml:space="preserve"> ett </w:t>
      </w:r>
      <w:r w:rsidR="00310BBA">
        <w:t xml:space="preserve">finansiellt sparande </w:t>
      </w:r>
      <w:r>
        <w:t xml:space="preserve">som uppgick till ca </w:t>
      </w:r>
      <w:r w:rsidR="000A4859">
        <w:t>18</w:t>
      </w:r>
      <w:r>
        <w:t> miljarder kronor eller 0,</w:t>
      </w:r>
      <w:r w:rsidR="000A4859">
        <w:t>4</w:t>
      </w:r>
      <w:r>
        <w:t xml:space="preserve"> procent av BNP. I förhållande till 201</w:t>
      </w:r>
      <w:r w:rsidR="000A4859">
        <w:t>8</w:t>
      </w:r>
      <w:r>
        <w:t xml:space="preserve"> </w:t>
      </w:r>
      <w:r w:rsidR="00117405">
        <w:t>halverades det finansiella sparandet 2019</w:t>
      </w:r>
      <w:r>
        <w:t>.</w:t>
      </w:r>
    </w:p>
    <w:p w14:paraId="21E569E0" w14:textId="6A5711B2" w:rsidR="00F843EC" w:rsidRDefault="00F843EC" w:rsidP="00F843EC">
      <w:pPr>
        <w:pStyle w:val="Brdtext"/>
      </w:pPr>
      <w:r>
        <w:t xml:space="preserve">Regeringen anser att </w:t>
      </w:r>
      <w:r w:rsidR="00117405">
        <w:t>finanspolitikens inriktning</w:t>
      </w:r>
      <w:r>
        <w:t xml:space="preserve"> för 201</w:t>
      </w:r>
      <w:r w:rsidR="000A4859">
        <w:t>9</w:t>
      </w:r>
      <w:r>
        <w:t xml:space="preserve"> låg i linje med överskottsmålet.</w:t>
      </w:r>
      <w:bookmarkStart w:id="5" w:name="_Toc10614571"/>
      <w:bookmarkStart w:id="6" w:name="_Toc490140203"/>
      <w:bookmarkStart w:id="7" w:name="_Toc431818491"/>
    </w:p>
    <w:p w14:paraId="75BEA1B4" w14:textId="346627B0" w:rsidR="00F843EC" w:rsidRDefault="00F843EC" w:rsidP="00752758">
      <w:pPr>
        <w:pStyle w:val="Rubrik4utannumrering"/>
      </w:pPr>
      <w:r w:rsidRPr="00F843EC">
        <w:t>Utgiftstaket för staten</w:t>
      </w:r>
    </w:p>
    <w:p w14:paraId="2D4E7F96" w14:textId="71BCB6D5" w:rsidR="00F843EC" w:rsidRDefault="00FA1491" w:rsidP="00233195">
      <w:pPr>
        <w:pStyle w:val="TabellUnderrubrik"/>
      </w:pPr>
      <w:r w:rsidRPr="00FA1491">
        <w:t>Miljarder kronor</w:t>
      </w:r>
    </w:p>
    <w:tbl>
      <w:tblPr>
        <w:tblStyle w:val="RKBPTabell"/>
        <w:tblW w:w="5000" w:type="pct"/>
        <w:tblLook w:val="06E0" w:firstRow="1" w:lastRow="1" w:firstColumn="1" w:lastColumn="0" w:noHBand="1" w:noVBand="1"/>
      </w:tblPr>
      <w:tblGrid>
        <w:gridCol w:w="4536"/>
        <w:gridCol w:w="1316"/>
        <w:gridCol w:w="1518"/>
      </w:tblGrid>
      <w:tr w:rsidR="00155607" w14:paraId="353403D8" w14:textId="77777777" w:rsidTr="009D23C5">
        <w:trPr>
          <w:cnfStyle w:val="100000000000" w:firstRow="1" w:lastRow="0" w:firstColumn="0" w:lastColumn="0" w:oddVBand="0" w:evenVBand="0" w:oddHBand="0" w:evenHBand="0" w:firstRowFirstColumn="0" w:firstRowLastColumn="0" w:lastRowFirstColumn="0" w:lastRowLastColumn="0"/>
          <w:tblHeader w:val="0"/>
        </w:trPr>
        <w:tc>
          <w:tcPr>
            <w:cnfStyle w:val="001000000000" w:firstRow="0" w:lastRow="0" w:firstColumn="1" w:lastColumn="0" w:oddVBand="0" w:evenVBand="0" w:oddHBand="0" w:evenHBand="0" w:firstRowFirstColumn="0" w:firstRowLastColumn="0" w:lastRowFirstColumn="0" w:lastRowLastColumn="0"/>
            <w:tcW w:w="3077" w:type="pct"/>
            <w:tcBorders>
              <w:top w:val="none" w:sz="0" w:space="0" w:color="auto"/>
              <w:left w:val="none" w:sz="0" w:space="0" w:color="auto"/>
              <w:bottom w:val="none" w:sz="0" w:space="0" w:color="auto"/>
              <w:right w:val="none" w:sz="0" w:space="0" w:color="auto"/>
              <w:tl2br w:val="none" w:sz="0" w:space="0" w:color="auto"/>
              <w:tr2bl w:val="none" w:sz="0" w:space="0" w:color="auto"/>
            </w:tcBorders>
          </w:tcPr>
          <w:p w14:paraId="37816772" w14:textId="118974A3" w:rsidR="000C5EE4" w:rsidRDefault="000C5EE4" w:rsidP="009D23C5">
            <w:pPr>
              <w:pStyle w:val="TabellHuvud"/>
            </w:pPr>
          </w:p>
        </w:tc>
        <w:tc>
          <w:tcPr>
            <w:tcW w:w="893" w:type="pct"/>
            <w:tcBorders>
              <w:top w:val="none" w:sz="0" w:space="0" w:color="auto"/>
              <w:left w:val="none" w:sz="0" w:space="0" w:color="auto"/>
              <w:bottom w:val="none" w:sz="0" w:space="0" w:color="auto"/>
              <w:right w:val="none" w:sz="0" w:space="0" w:color="auto"/>
              <w:tl2br w:val="none" w:sz="0" w:space="0" w:color="auto"/>
              <w:tr2bl w:val="none" w:sz="0" w:space="0" w:color="auto"/>
            </w:tcBorders>
          </w:tcPr>
          <w:p w14:paraId="7A6A64F7" w14:textId="2FADEEC2" w:rsidR="000C5EE4" w:rsidRDefault="000C5EE4" w:rsidP="009D23C5">
            <w:pPr>
              <w:pStyle w:val="TabellHuvud"/>
              <w:cnfStyle w:val="100000000000" w:firstRow="1" w:lastRow="0" w:firstColumn="0" w:lastColumn="0" w:oddVBand="0" w:evenVBand="0" w:oddHBand="0" w:evenHBand="0" w:firstRowFirstColumn="0" w:firstRowLastColumn="0" w:lastRowFirstColumn="0" w:lastRowLastColumn="0"/>
            </w:pPr>
            <w:r w:rsidRPr="008648E5">
              <w:t>201</w:t>
            </w:r>
            <w:r w:rsidR="00953538">
              <w:t>9</w:t>
            </w:r>
          </w:p>
        </w:tc>
        <w:tc>
          <w:tcPr>
            <w:tcW w:w="1030" w:type="pct"/>
            <w:tcBorders>
              <w:top w:val="none" w:sz="0" w:space="0" w:color="auto"/>
              <w:left w:val="none" w:sz="0" w:space="0" w:color="auto"/>
              <w:bottom w:val="none" w:sz="0" w:space="0" w:color="auto"/>
              <w:right w:val="none" w:sz="0" w:space="0" w:color="auto"/>
              <w:tl2br w:val="none" w:sz="0" w:space="0" w:color="auto"/>
              <w:tr2bl w:val="none" w:sz="0" w:space="0" w:color="auto"/>
            </w:tcBorders>
          </w:tcPr>
          <w:p w14:paraId="5EB04ECA" w14:textId="0D72732F" w:rsidR="000C5EE4" w:rsidRDefault="000C5EE4" w:rsidP="009D23C5">
            <w:pPr>
              <w:pStyle w:val="TabellHuvud"/>
              <w:cnfStyle w:val="100000000000" w:firstRow="1" w:lastRow="0" w:firstColumn="0" w:lastColumn="0" w:oddVBand="0" w:evenVBand="0" w:oddHBand="0" w:evenHBand="0" w:firstRowFirstColumn="0" w:firstRowLastColumn="0" w:lastRowFirstColumn="0" w:lastRowLastColumn="0"/>
            </w:pPr>
            <w:r w:rsidRPr="008648E5">
              <w:t>201</w:t>
            </w:r>
            <w:r w:rsidR="00953538">
              <w:t>8</w:t>
            </w:r>
          </w:p>
        </w:tc>
      </w:tr>
      <w:tr w:rsidR="00155607" w14:paraId="278454C8" w14:textId="77777777" w:rsidTr="009D23C5">
        <w:tc>
          <w:tcPr>
            <w:cnfStyle w:val="001000000000" w:firstRow="0" w:lastRow="0" w:firstColumn="1" w:lastColumn="0" w:oddVBand="0" w:evenVBand="0" w:oddHBand="0" w:evenHBand="0" w:firstRowFirstColumn="0" w:firstRowLastColumn="0" w:lastRowFirstColumn="0" w:lastRowLastColumn="0"/>
            <w:tcW w:w="3077" w:type="pct"/>
          </w:tcPr>
          <w:p w14:paraId="0087D634" w14:textId="506CF39C" w:rsidR="00953538" w:rsidRDefault="00953538" w:rsidP="00953538">
            <w:pPr>
              <w:pStyle w:val="Tabell"/>
            </w:pPr>
            <w:r w:rsidRPr="00D503C4">
              <w:t>Utgiftstaket, ursprungligt fastställd nivå</w:t>
            </w:r>
          </w:p>
        </w:tc>
        <w:tc>
          <w:tcPr>
            <w:tcW w:w="893" w:type="pct"/>
          </w:tcPr>
          <w:p w14:paraId="76313E63" w14:textId="4B21CB22" w:rsidR="00953538" w:rsidRDefault="00953538" w:rsidP="00953538">
            <w:pPr>
              <w:pStyle w:val="Tabell"/>
              <w:cnfStyle w:val="000000000000" w:firstRow="0" w:lastRow="0" w:firstColumn="0" w:lastColumn="0" w:oddVBand="0" w:evenVBand="0" w:oddHBand="0" w:evenHBand="0" w:firstRowFirstColumn="0" w:firstRowLastColumn="0" w:lastRowFirstColumn="0" w:lastRowLastColumn="0"/>
            </w:pPr>
            <w:r>
              <w:t>1 392</w:t>
            </w:r>
          </w:p>
        </w:tc>
        <w:tc>
          <w:tcPr>
            <w:tcW w:w="1030" w:type="pct"/>
          </w:tcPr>
          <w:p w14:paraId="5A335054" w14:textId="3A7E43C5" w:rsidR="00953538" w:rsidRDefault="00953538" w:rsidP="00953538">
            <w:pPr>
              <w:pStyle w:val="Tabell"/>
              <w:cnfStyle w:val="000000000000" w:firstRow="0" w:lastRow="0" w:firstColumn="0" w:lastColumn="0" w:oddVBand="0" w:evenVBand="0" w:oddHBand="0" w:evenHBand="0" w:firstRowFirstColumn="0" w:firstRowLastColumn="0" w:lastRowFirstColumn="0" w:lastRowLastColumn="0"/>
            </w:pPr>
            <w:r w:rsidRPr="00D503C4">
              <w:t>1 332</w:t>
            </w:r>
          </w:p>
        </w:tc>
      </w:tr>
      <w:tr w:rsidR="00155607" w14:paraId="1AB531EF" w14:textId="77777777" w:rsidTr="009D23C5">
        <w:tc>
          <w:tcPr>
            <w:cnfStyle w:val="001000000000" w:firstRow="0" w:lastRow="0" w:firstColumn="1" w:lastColumn="0" w:oddVBand="0" w:evenVBand="0" w:oddHBand="0" w:evenHBand="0" w:firstRowFirstColumn="0" w:firstRowLastColumn="0" w:lastRowFirstColumn="0" w:lastRowLastColumn="0"/>
            <w:tcW w:w="3077" w:type="pct"/>
          </w:tcPr>
          <w:p w14:paraId="57A3CBB8" w14:textId="25C96CE2" w:rsidR="00953538" w:rsidRDefault="00953538" w:rsidP="009D23C5">
            <w:pPr>
              <w:pStyle w:val="Tabell"/>
            </w:pPr>
            <w:r w:rsidRPr="00D503C4">
              <w:t>Tekniska justeringar</w:t>
            </w:r>
          </w:p>
        </w:tc>
        <w:tc>
          <w:tcPr>
            <w:tcW w:w="893" w:type="pct"/>
          </w:tcPr>
          <w:p w14:paraId="41CB42C3" w14:textId="7EFDE134" w:rsidR="00953538" w:rsidRDefault="00953538" w:rsidP="00953538">
            <w:pPr>
              <w:pStyle w:val="Tabell"/>
              <w:cnfStyle w:val="000000000000" w:firstRow="0" w:lastRow="0" w:firstColumn="0" w:lastColumn="0" w:oddVBand="0" w:evenVBand="0" w:oddHBand="0" w:evenHBand="0" w:firstRowFirstColumn="0" w:firstRowLastColumn="0" w:lastRowFirstColumn="0" w:lastRowLastColumn="0"/>
            </w:pPr>
            <w:r>
              <w:t>10</w:t>
            </w:r>
          </w:p>
        </w:tc>
        <w:tc>
          <w:tcPr>
            <w:tcW w:w="1030" w:type="pct"/>
          </w:tcPr>
          <w:p w14:paraId="2DCD026A" w14:textId="620CC9CB" w:rsidR="00953538" w:rsidRDefault="00953538" w:rsidP="00953538">
            <w:pPr>
              <w:pStyle w:val="Tabell"/>
              <w:cnfStyle w:val="000000000000" w:firstRow="0" w:lastRow="0" w:firstColumn="0" w:lastColumn="0" w:oddVBand="0" w:evenVBand="0" w:oddHBand="0" w:evenHBand="0" w:firstRowFirstColumn="0" w:firstRowLastColumn="0" w:lastRowFirstColumn="0" w:lastRowLastColumn="0"/>
            </w:pPr>
            <w:r w:rsidRPr="00D503C4">
              <w:t>5</w:t>
            </w:r>
          </w:p>
        </w:tc>
      </w:tr>
      <w:tr w:rsidR="00155607" w14:paraId="344956EC" w14:textId="77777777" w:rsidTr="009D23C5">
        <w:tc>
          <w:tcPr>
            <w:cnfStyle w:val="001000000000" w:firstRow="0" w:lastRow="0" w:firstColumn="1" w:lastColumn="0" w:oddVBand="0" w:evenVBand="0" w:oddHBand="0" w:evenHBand="0" w:firstRowFirstColumn="0" w:firstRowLastColumn="0" w:lastRowFirstColumn="0" w:lastRowLastColumn="0"/>
            <w:tcW w:w="3077" w:type="pct"/>
          </w:tcPr>
          <w:p w14:paraId="670AABE8" w14:textId="602569B3" w:rsidR="00953538" w:rsidRDefault="00953538" w:rsidP="00953538">
            <w:pPr>
              <w:pStyle w:val="Tabell"/>
            </w:pPr>
            <w:r w:rsidRPr="00D503C4">
              <w:t>Finanspolitiskt motiverad ändring</w:t>
            </w:r>
          </w:p>
        </w:tc>
        <w:tc>
          <w:tcPr>
            <w:tcW w:w="893" w:type="pct"/>
          </w:tcPr>
          <w:p w14:paraId="1F71D014" w14:textId="1C499AE5" w:rsidR="00953538" w:rsidRDefault="00953538" w:rsidP="00953538">
            <w:pPr>
              <w:pStyle w:val="Tabell"/>
              <w:cnfStyle w:val="000000000000" w:firstRow="0" w:lastRow="0" w:firstColumn="0" w:lastColumn="0" w:oddVBand="0" w:evenVBand="0" w:oddHBand="0" w:evenHBand="0" w:firstRowFirstColumn="0" w:firstRowLastColumn="0" w:lastRowFirstColumn="0" w:lastRowLastColumn="0"/>
            </w:pPr>
            <w:r>
              <w:t>-51</w:t>
            </w:r>
          </w:p>
        </w:tc>
        <w:tc>
          <w:tcPr>
            <w:tcW w:w="1030" w:type="pct"/>
          </w:tcPr>
          <w:p w14:paraId="6C485F36" w14:textId="1FA65142" w:rsidR="00953538" w:rsidRDefault="00953538" w:rsidP="00953538">
            <w:pPr>
              <w:pStyle w:val="Tabell"/>
              <w:cnfStyle w:val="000000000000" w:firstRow="0" w:lastRow="0" w:firstColumn="0" w:lastColumn="0" w:oddVBand="0" w:evenVBand="0" w:oddHBand="0" w:evenHBand="0" w:firstRowFirstColumn="0" w:firstRowLastColumn="0" w:lastRowFirstColumn="0" w:lastRowLastColumn="0"/>
            </w:pPr>
          </w:p>
        </w:tc>
      </w:tr>
      <w:tr w:rsidR="00155607" w14:paraId="7C985EF1" w14:textId="77777777" w:rsidTr="009D23C5">
        <w:tc>
          <w:tcPr>
            <w:cnfStyle w:val="001000000000" w:firstRow="0" w:lastRow="0" w:firstColumn="1" w:lastColumn="0" w:oddVBand="0" w:evenVBand="0" w:oddHBand="0" w:evenHBand="0" w:firstRowFirstColumn="0" w:firstRowLastColumn="0" w:lastRowFirstColumn="0" w:lastRowLastColumn="0"/>
            <w:tcW w:w="3077" w:type="pct"/>
          </w:tcPr>
          <w:p w14:paraId="46CD37C2" w14:textId="4FBBFB0B" w:rsidR="00953538" w:rsidRDefault="00953538" w:rsidP="00953538">
            <w:pPr>
              <w:pStyle w:val="Tabell"/>
            </w:pPr>
            <w:r w:rsidRPr="00D503C4">
              <w:t>Utgiftstak, slutligt fastställt</w:t>
            </w:r>
          </w:p>
        </w:tc>
        <w:tc>
          <w:tcPr>
            <w:tcW w:w="893" w:type="pct"/>
          </w:tcPr>
          <w:p w14:paraId="49E0D63B" w14:textId="0E63695C" w:rsidR="00953538" w:rsidRDefault="00953538" w:rsidP="00953538">
            <w:pPr>
              <w:pStyle w:val="Tabell"/>
              <w:cnfStyle w:val="000000000000" w:firstRow="0" w:lastRow="0" w:firstColumn="0" w:lastColumn="0" w:oddVBand="0" w:evenVBand="0" w:oddHBand="0" w:evenHBand="0" w:firstRowFirstColumn="0" w:firstRowLastColumn="0" w:lastRowFirstColumn="0" w:lastRowLastColumn="0"/>
            </w:pPr>
            <w:r>
              <w:t>1 351</w:t>
            </w:r>
          </w:p>
        </w:tc>
        <w:tc>
          <w:tcPr>
            <w:tcW w:w="1030" w:type="pct"/>
          </w:tcPr>
          <w:p w14:paraId="51877D95" w14:textId="5EDAAAEA" w:rsidR="00953538" w:rsidRDefault="00953538" w:rsidP="00953538">
            <w:pPr>
              <w:pStyle w:val="Tabell"/>
              <w:cnfStyle w:val="000000000000" w:firstRow="0" w:lastRow="0" w:firstColumn="0" w:lastColumn="0" w:oddVBand="0" w:evenVBand="0" w:oddHBand="0" w:evenHBand="0" w:firstRowFirstColumn="0" w:firstRowLastColumn="0" w:lastRowFirstColumn="0" w:lastRowLastColumn="0"/>
            </w:pPr>
            <w:r w:rsidRPr="00D503C4">
              <w:t>1 337</w:t>
            </w:r>
          </w:p>
        </w:tc>
      </w:tr>
      <w:tr w:rsidR="00155607" w14:paraId="7C7F4121" w14:textId="77777777" w:rsidTr="009D23C5">
        <w:tc>
          <w:tcPr>
            <w:cnfStyle w:val="001000000000" w:firstRow="0" w:lastRow="0" w:firstColumn="1" w:lastColumn="0" w:oddVBand="0" w:evenVBand="0" w:oddHBand="0" w:evenHBand="0" w:firstRowFirstColumn="0" w:firstRowLastColumn="0" w:lastRowFirstColumn="0" w:lastRowLastColumn="0"/>
            <w:tcW w:w="3077" w:type="pct"/>
          </w:tcPr>
          <w:p w14:paraId="39555994" w14:textId="1EF9CE8F" w:rsidR="00953538" w:rsidRDefault="00953538" w:rsidP="00953538">
            <w:pPr>
              <w:pStyle w:val="Tabell"/>
            </w:pPr>
            <w:r w:rsidRPr="00D503C4">
              <w:t>Takbegränsade utgifter</w:t>
            </w:r>
          </w:p>
        </w:tc>
        <w:tc>
          <w:tcPr>
            <w:tcW w:w="893" w:type="pct"/>
          </w:tcPr>
          <w:p w14:paraId="1A5A4C0C" w14:textId="5B640F35" w:rsidR="00953538" w:rsidRDefault="00953538" w:rsidP="00953538">
            <w:pPr>
              <w:pStyle w:val="Tabell"/>
              <w:cnfStyle w:val="000000000000" w:firstRow="0" w:lastRow="0" w:firstColumn="0" w:lastColumn="0" w:oddVBand="0" w:evenVBand="0" w:oddHBand="0" w:evenHBand="0" w:firstRowFirstColumn="0" w:firstRowLastColumn="0" w:lastRowFirstColumn="0" w:lastRowLastColumn="0"/>
            </w:pPr>
            <w:r>
              <w:t>1 308</w:t>
            </w:r>
          </w:p>
        </w:tc>
        <w:tc>
          <w:tcPr>
            <w:tcW w:w="1030" w:type="pct"/>
          </w:tcPr>
          <w:p w14:paraId="15243490" w14:textId="5AC46D00" w:rsidR="00953538" w:rsidRDefault="00953538" w:rsidP="00953538">
            <w:pPr>
              <w:pStyle w:val="Tabell"/>
              <w:cnfStyle w:val="000000000000" w:firstRow="0" w:lastRow="0" w:firstColumn="0" w:lastColumn="0" w:oddVBand="0" w:evenVBand="0" w:oddHBand="0" w:evenHBand="0" w:firstRowFirstColumn="0" w:firstRowLastColumn="0" w:lastRowFirstColumn="0" w:lastRowLastColumn="0"/>
            </w:pPr>
            <w:r w:rsidRPr="00D503C4">
              <w:t>1 282</w:t>
            </w:r>
          </w:p>
        </w:tc>
      </w:tr>
      <w:tr w:rsidR="00155607" w14:paraId="38F27950" w14:textId="77777777" w:rsidTr="009D23C5">
        <w:tc>
          <w:tcPr>
            <w:cnfStyle w:val="001000000000" w:firstRow="0" w:lastRow="0" w:firstColumn="1" w:lastColumn="0" w:oddVBand="0" w:evenVBand="0" w:oddHBand="0" w:evenHBand="0" w:firstRowFirstColumn="0" w:firstRowLastColumn="0" w:lastRowFirstColumn="0" w:lastRowLastColumn="0"/>
            <w:tcW w:w="3077" w:type="pct"/>
          </w:tcPr>
          <w:p w14:paraId="45D7EB10" w14:textId="1C9421C6" w:rsidR="00953538" w:rsidRDefault="00953538" w:rsidP="00953538">
            <w:pPr>
              <w:pStyle w:val="Tabell"/>
            </w:pPr>
            <w:r w:rsidRPr="00D503C4">
              <w:t>Budgeteringsmarginal</w:t>
            </w:r>
          </w:p>
        </w:tc>
        <w:tc>
          <w:tcPr>
            <w:tcW w:w="893" w:type="pct"/>
          </w:tcPr>
          <w:p w14:paraId="07619D62" w14:textId="58B0B868" w:rsidR="00953538" w:rsidRDefault="00953538" w:rsidP="00953538">
            <w:pPr>
              <w:pStyle w:val="Tabell"/>
              <w:cnfStyle w:val="000000000000" w:firstRow="0" w:lastRow="0" w:firstColumn="0" w:lastColumn="0" w:oddVBand="0" w:evenVBand="0" w:oddHBand="0" w:evenHBand="0" w:firstRowFirstColumn="0" w:firstRowLastColumn="0" w:lastRowFirstColumn="0" w:lastRowLastColumn="0"/>
            </w:pPr>
            <w:r>
              <w:t>43</w:t>
            </w:r>
          </w:p>
        </w:tc>
        <w:tc>
          <w:tcPr>
            <w:tcW w:w="1030" w:type="pct"/>
          </w:tcPr>
          <w:p w14:paraId="46DF608A" w14:textId="71CEFEA3" w:rsidR="00953538" w:rsidRDefault="00953538" w:rsidP="00953538">
            <w:pPr>
              <w:pStyle w:val="Tabell"/>
              <w:cnfStyle w:val="000000000000" w:firstRow="0" w:lastRow="0" w:firstColumn="0" w:lastColumn="0" w:oddVBand="0" w:evenVBand="0" w:oddHBand="0" w:evenHBand="0" w:firstRowFirstColumn="0" w:firstRowLastColumn="0" w:lastRowFirstColumn="0" w:lastRowLastColumn="0"/>
            </w:pPr>
            <w:r w:rsidRPr="00D503C4">
              <w:t>55</w:t>
            </w:r>
          </w:p>
        </w:tc>
      </w:tr>
      <w:tr w:rsidR="00155607" w:rsidRPr="009D23C5" w14:paraId="4924C24F" w14:textId="77777777" w:rsidTr="009D23C5">
        <w:trPr>
          <w:cnfStyle w:val="010000000000" w:firstRow="0" w:lastRow="1"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077" w:type="pct"/>
          </w:tcPr>
          <w:p w14:paraId="09812140" w14:textId="4E1EB360" w:rsidR="00953538" w:rsidRPr="009D23C5" w:rsidRDefault="00953538" w:rsidP="009D23C5">
            <w:pPr>
              <w:pStyle w:val="Tabell"/>
            </w:pPr>
            <w:r w:rsidRPr="009D23C5">
              <w:t>Budgeteringsmarginal, procent av takbegränsade utgifter</w:t>
            </w:r>
          </w:p>
        </w:tc>
        <w:tc>
          <w:tcPr>
            <w:tcW w:w="893" w:type="pct"/>
          </w:tcPr>
          <w:p w14:paraId="39E5531E" w14:textId="76B67F69" w:rsidR="00953538" w:rsidRPr="009D23C5" w:rsidRDefault="00953538" w:rsidP="00953538">
            <w:pPr>
              <w:pStyle w:val="Tabell"/>
              <w:cnfStyle w:val="010000000000" w:firstRow="0" w:lastRow="1" w:firstColumn="0" w:lastColumn="0" w:oddVBand="0" w:evenVBand="0" w:oddHBand="0" w:evenHBand="0" w:firstRowFirstColumn="0" w:firstRowLastColumn="0" w:lastRowFirstColumn="0" w:lastRowLastColumn="0"/>
            </w:pPr>
            <w:r w:rsidRPr="009D23C5">
              <w:t>3,3</w:t>
            </w:r>
          </w:p>
        </w:tc>
        <w:tc>
          <w:tcPr>
            <w:tcW w:w="1030" w:type="pct"/>
          </w:tcPr>
          <w:p w14:paraId="2DB26896" w14:textId="350020D8" w:rsidR="00953538" w:rsidRPr="009D23C5" w:rsidRDefault="00953538" w:rsidP="00953538">
            <w:pPr>
              <w:pStyle w:val="Tabell"/>
              <w:cnfStyle w:val="010000000000" w:firstRow="0" w:lastRow="1" w:firstColumn="0" w:lastColumn="0" w:oddVBand="0" w:evenVBand="0" w:oddHBand="0" w:evenHBand="0" w:firstRowFirstColumn="0" w:firstRowLastColumn="0" w:lastRowFirstColumn="0" w:lastRowLastColumn="0"/>
            </w:pPr>
            <w:r w:rsidRPr="009D23C5">
              <w:t>4,3</w:t>
            </w:r>
          </w:p>
        </w:tc>
      </w:tr>
    </w:tbl>
    <w:p w14:paraId="2C28B0A8" w14:textId="2BBE6F94" w:rsidR="005531F6" w:rsidRDefault="000C5EE4" w:rsidP="00D60F5C">
      <w:pPr>
        <w:pStyle w:val="Brdtext"/>
        <w:spacing w:before="160"/>
      </w:pPr>
      <w:r w:rsidRPr="000C5EE4">
        <w:t>Det av riksdagen slutligt fastställda utgiftstaket för 201</w:t>
      </w:r>
      <w:r w:rsidR="008C12F2">
        <w:t>9</w:t>
      </w:r>
      <w:r w:rsidRPr="000C5EE4">
        <w:t xml:space="preserve"> uppgick till 1</w:t>
      </w:r>
      <w:r w:rsidR="00556952">
        <w:t> </w:t>
      </w:r>
      <w:r w:rsidR="008C12F2">
        <w:t>351</w:t>
      </w:r>
      <w:r w:rsidR="00556952">
        <w:t> </w:t>
      </w:r>
      <w:r w:rsidRPr="000C5EE4">
        <w:t>miljarder kronor. Enligt utfallet för statens budget uppgick de utgifter som omfattas av utgifts</w:t>
      </w:r>
      <w:r w:rsidR="00D60F5C">
        <w:softHyphen/>
      </w:r>
      <w:r w:rsidRPr="000C5EE4">
        <w:t>taket till 1</w:t>
      </w:r>
      <w:r w:rsidR="008C12F2">
        <w:t xml:space="preserve"> 308 </w:t>
      </w:r>
      <w:r w:rsidRPr="000C5EE4">
        <w:t xml:space="preserve">miljarder kronor, dvs. </w:t>
      </w:r>
      <w:r w:rsidR="008C12F2">
        <w:t xml:space="preserve">43 </w:t>
      </w:r>
      <w:r w:rsidRPr="000C5EE4">
        <w:t>miljarder kronor lägre än fastställt tak.</w:t>
      </w:r>
    </w:p>
    <w:p w14:paraId="4C75949B" w14:textId="7DCB956B" w:rsidR="000C5EE4" w:rsidRDefault="005531F6" w:rsidP="00A71C6E">
      <w:r>
        <w:br w:type="page"/>
      </w:r>
    </w:p>
    <w:p w14:paraId="78BD33FB" w14:textId="7A177D72" w:rsidR="000C5EE4" w:rsidRDefault="000C5EE4" w:rsidP="005273CB">
      <w:pPr>
        <w:pStyle w:val="Rubrik4utannumrering"/>
      </w:pPr>
      <w:r w:rsidRPr="000C5EE4">
        <w:lastRenderedPageBreak/>
        <w:t>Utfallet för statens budget</w:t>
      </w:r>
    </w:p>
    <w:p w14:paraId="0D8019FA" w14:textId="5EFE5724" w:rsidR="000C5EE4" w:rsidRDefault="000C5EE4" w:rsidP="00233195">
      <w:pPr>
        <w:pStyle w:val="TabellUnderrubrik"/>
      </w:pPr>
      <w:r w:rsidRPr="000C5EE4">
        <w:t>Miljarder kronor</w:t>
      </w:r>
    </w:p>
    <w:tbl>
      <w:tblPr>
        <w:tblStyle w:val="RKBPTabell"/>
        <w:tblW w:w="5000" w:type="pct"/>
        <w:tblLook w:val="06E0" w:firstRow="1" w:lastRow="1" w:firstColumn="1" w:lastColumn="0" w:noHBand="1" w:noVBand="1"/>
      </w:tblPr>
      <w:tblGrid>
        <w:gridCol w:w="3447"/>
        <w:gridCol w:w="1355"/>
        <w:gridCol w:w="1355"/>
        <w:gridCol w:w="1213"/>
      </w:tblGrid>
      <w:tr w:rsidR="00155607" w14:paraId="223F3F25" w14:textId="77777777" w:rsidTr="00750106">
        <w:trPr>
          <w:cnfStyle w:val="100000000000" w:firstRow="1" w:lastRow="0" w:firstColumn="0" w:lastColumn="0" w:oddVBand="0" w:evenVBand="0" w:oddHBand="0" w:evenHBand="0" w:firstRowFirstColumn="0" w:firstRowLastColumn="0" w:lastRowFirstColumn="0" w:lastRowLastColumn="0"/>
          <w:tblHeader w:val="0"/>
        </w:trPr>
        <w:tc>
          <w:tcPr>
            <w:cnfStyle w:val="001000000000" w:firstRow="0" w:lastRow="0" w:firstColumn="1" w:lastColumn="0" w:oddVBand="0" w:evenVBand="0" w:oddHBand="0" w:evenHBand="0" w:firstRowFirstColumn="0" w:firstRowLastColumn="0" w:lastRowFirstColumn="0" w:lastRowLastColumn="0"/>
            <w:tcW w:w="2339" w:type="pct"/>
            <w:tcBorders>
              <w:left w:val="none" w:sz="0" w:space="0" w:color="auto"/>
              <w:right w:val="none" w:sz="0" w:space="0" w:color="auto"/>
              <w:tl2br w:val="none" w:sz="0" w:space="0" w:color="auto"/>
              <w:tr2bl w:val="none" w:sz="0" w:space="0" w:color="auto"/>
            </w:tcBorders>
            <w:shd w:val="clear" w:color="auto" w:fill="auto"/>
          </w:tcPr>
          <w:p w14:paraId="067144B2" w14:textId="77777777" w:rsidR="000C5EE4" w:rsidRDefault="000C5EE4" w:rsidP="00233195">
            <w:pPr>
              <w:pStyle w:val="TabellHuvud"/>
            </w:pPr>
          </w:p>
        </w:tc>
        <w:tc>
          <w:tcPr>
            <w:tcW w:w="919" w:type="pct"/>
            <w:tcBorders>
              <w:left w:val="none" w:sz="0" w:space="0" w:color="auto"/>
              <w:right w:val="none" w:sz="0" w:space="0" w:color="auto"/>
              <w:tl2br w:val="none" w:sz="0" w:space="0" w:color="auto"/>
              <w:tr2bl w:val="none" w:sz="0" w:space="0" w:color="auto"/>
            </w:tcBorders>
            <w:shd w:val="clear" w:color="auto" w:fill="auto"/>
          </w:tcPr>
          <w:p w14:paraId="5FD14F31" w14:textId="3CF45760" w:rsidR="00641DDE" w:rsidRDefault="00641DDE" w:rsidP="00641DDE">
            <w:pPr>
              <w:pStyle w:val="TabellHuvud"/>
              <w:cnfStyle w:val="100000000000" w:firstRow="1" w:lastRow="0" w:firstColumn="0" w:lastColumn="0" w:oddVBand="0" w:evenVBand="0" w:oddHBand="0" w:evenHBand="0" w:firstRowFirstColumn="0" w:firstRowLastColumn="0" w:lastRowFirstColumn="0" w:lastRowLastColumn="0"/>
            </w:pPr>
            <w:r>
              <w:t>Statens budget</w:t>
            </w:r>
            <w:r w:rsidR="00C07475" w:rsidRPr="005531F6">
              <w:rPr>
                <w:vertAlign w:val="superscript"/>
              </w:rPr>
              <w:t>1</w:t>
            </w:r>
          </w:p>
          <w:p w14:paraId="42650EF8" w14:textId="5A105317" w:rsidR="000C5EE4" w:rsidRDefault="00641DDE" w:rsidP="00641DDE">
            <w:pPr>
              <w:pStyle w:val="TabellHuvud"/>
              <w:cnfStyle w:val="100000000000" w:firstRow="1" w:lastRow="0" w:firstColumn="0" w:lastColumn="0" w:oddVBand="0" w:evenVBand="0" w:oddHBand="0" w:evenHBand="0" w:firstRowFirstColumn="0" w:firstRowLastColumn="0" w:lastRowFirstColumn="0" w:lastRowLastColumn="0"/>
            </w:pPr>
            <w:r>
              <w:t>201</w:t>
            </w:r>
            <w:r w:rsidR="008C12F2">
              <w:t>9</w:t>
            </w:r>
          </w:p>
        </w:tc>
        <w:tc>
          <w:tcPr>
            <w:tcW w:w="919" w:type="pct"/>
            <w:tcBorders>
              <w:left w:val="none" w:sz="0" w:space="0" w:color="auto"/>
              <w:right w:val="none" w:sz="0" w:space="0" w:color="auto"/>
              <w:tl2br w:val="none" w:sz="0" w:space="0" w:color="auto"/>
              <w:tr2bl w:val="none" w:sz="0" w:space="0" w:color="auto"/>
            </w:tcBorders>
            <w:shd w:val="clear" w:color="auto" w:fill="auto"/>
          </w:tcPr>
          <w:p w14:paraId="39FC23AD" w14:textId="56BB138F" w:rsidR="000C5EE4" w:rsidRDefault="00641DDE" w:rsidP="00233195">
            <w:pPr>
              <w:pStyle w:val="TabellHuvud"/>
              <w:cnfStyle w:val="100000000000" w:firstRow="1" w:lastRow="0" w:firstColumn="0" w:lastColumn="0" w:oddVBand="0" w:evenVBand="0" w:oddHBand="0" w:evenHBand="0" w:firstRowFirstColumn="0" w:firstRowLastColumn="0" w:lastRowFirstColumn="0" w:lastRowLastColumn="0"/>
            </w:pPr>
            <w:r w:rsidRPr="00641DDE">
              <w:t>201</w:t>
            </w:r>
            <w:r w:rsidR="008C12F2">
              <w:t>9</w:t>
            </w:r>
          </w:p>
        </w:tc>
        <w:tc>
          <w:tcPr>
            <w:tcW w:w="823" w:type="pct"/>
            <w:tcBorders>
              <w:left w:val="none" w:sz="0" w:space="0" w:color="auto"/>
              <w:right w:val="none" w:sz="0" w:space="0" w:color="auto"/>
              <w:tl2br w:val="none" w:sz="0" w:space="0" w:color="auto"/>
              <w:tr2bl w:val="none" w:sz="0" w:space="0" w:color="auto"/>
            </w:tcBorders>
            <w:shd w:val="clear" w:color="auto" w:fill="auto"/>
          </w:tcPr>
          <w:p w14:paraId="18F166B0" w14:textId="397FA558" w:rsidR="000C5EE4" w:rsidRDefault="00641DDE" w:rsidP="00233195">
            <w:pPr>
              <w:pStyle w:val="TabellHuvud"/>
              <w:cnfStyle w:val="100000000000" w:firstRow="1" w:lastRow="0" w:firstColumn="0" w:lastColumn="0" w:oddVBand="0" w:evenVBand="0" w:oddHBand="0" w:evenHBand="0" w:firstRowFirstColumn="0" w:firstRowLastColumn="0" w:lastRowFirstColumn="0" w:lastRowLastColumn="0"/>
            </w:pPr>
            <w:r w:rsidRPr="00641DDE">
              <w:t>201</w:t>
            </w:r>
            <w:r w:rsidR="008C12F2">
              <w:t>8</w:t>
            </w:r>
          </w:p>
        </w:tc>
      </w:tr>
      <w:tr w:rsidR="00155607" w14:paraId="6F663E3D" w14:textId="77777777" w:rsidTr="00750106">
        <w:tc>
          <w:tcPr>
            <w:cnfStyle w:val="001000000000" w:firstRow="0" w:lastRow="0" w:firstColumn="1" w:lastColumn="0" w:oddVBand="0" w:evenVBand="0" w:oddHBand="0" w:evenHBand="0" w:firstRowFirstColumn="0" w:firstRowLastColumn="0" w:lastRowFirstColumn="0" w:lastRowLastColumn="0"/>
            <w:tcW w:w="2339" w:type="pct"/>
            <w:tcBorders>
              <w:top w:val="single" w:sz="12" w:space="0" w:color="auto"/>
            </w:tcBorders>
            <w:vAlign w:val="top"/>
          </w:tcPr>
          <w:p w14:paraId="423134D8" w14:textId="7094BB8D" w:rsidR="005531F6" w:rsidRPr="005531F6" w:rsidRDefault="005531F6" w:rsidP="005531F6">
            <w:pPr>
              <w:pStyle w:val="Tabell"/>
              <w:rPr>
                <w:b/>
                <w:bCs/>
              </w:rPr>
            </w:pPr>
            <w:r w:rsidRPr="005531F6">
              <w:rPr>
                <w:b/>
                <w:bCs/>
              </w:rPr>
              <w:t>Totala inkomster</w:t>
            </w:r>
          </w:p>
        </w:tc>
        <w:tc>
          <w:tcPr>
            <w:tcW w:w="919" w:type="pct"/>
            <w:tcBorders>
              <w:top w:val="single" w:sz="12" w:space="0" w:color="auto"/>
            </w:tcBorders>
            <w:vAlign w:val="top"/>
          </w:tcPr>
          <w:p w14:paraId="74C52871" w14:textId="19E84B80" w:rsidR="005531F6" w:rsidRPr="005531F6" w:rsidRDefault="005531F6" w:rsidP="005531F6">
            <w:pPr>
              <w:pStyle w:val="Tabell"/>
              <w:cnfStyle w:val="000000000000" w:firstRow="0" w:lastRow="0" w:firstColumn="0" w:lastColumn="0" w:oddVBand="0" w:evenVBand="0" w:oddHBand="0" w:evenHBand="0" w:firstRowFirstColumn="0" w:firstRowLastColumn="0" w:lastRowFirstColumn="0" w:lastRowLastColumn="0"/>
              <w:rPr>
                <w:b/>
                <w:bCs/>
              </w:rPr>
            </w:pPr>
            <w:r w:rsidRPr="005531F6">
              <w:rPr>
                <w:b/>
                <w:bCs/>
              </w:rPr>
              <w:t>1 0</w:t>
            </w:r>
            <w:r w:rsidR="005A2755">
              <w:rPr>
                <w:b/>
                <w:bCs/>
              </w:rPr>
              <w:t>84</w:t>
            </w:r>
          </w:p>
        </w:tc>
        <w:tc>
          <w:tcPr>
            <w:tcW w:w="919" w:type="pct"/>
            <w:tcBorders>
              <w:top w:val="single" w:sz="12" w:space="0" w:color="auto"/>
            </w:tcBorders>
            <w:vAlign w:val="top"/>
          </w:tcPr>
          <w:p w14:paraId="4AAD7F6C" w14:textId="7875F8D4" w:rsidR="005531F6" w:rsidRPr="005531F6" w:rsidRDefault="005531F6" w:rsidP="005531F6">
            <w:pPr>
              <w:pStyle w:val="Tabell"/>
              <w:cnfStyle w:val="000000000000" w:firstRow="0" w:lastRow="0" w:firstColumn="0" w:lastColumn="0" w:oddVBand="0" w:evenVBand="0" w:oddHBand="0" w:evenHBand="0" w:firstRowFirstColumn="0" w:firstRowLastColumn="0" w:lastRowFirstColumn="0" w:lastRowLastColumn="0"/>
              <w:rPr>
                <w:b/>
                <w:bCs/>
              </w:rPr>
            </w:pPr>
            <w:r w:rsidRPr="005531F6">
              <w:rPr>
                <w:b/>
                <w:bCs/>
              </w:rPr>
              <w:t>1 0</w:t>
            </w:r>
            <w:r w:rsidR="005A2755">
              <w:rPr>
                <w:b/>
                <w:bCs/>
              </w:rPr>
              <w:t>5</w:t>
            </w:r>
            <w:r w:rsidR="005C6CBD">
              <w:rPr>
                <w:b/>
                <w:bCs/>
              </w:rPr>
              <w:t>6</w:t>
            </w:r>
          </w:p>
        </w:tc>
        <w:tc>
          <w:tcPr>
            <w:tcW w:w="823" w:type="pct"/>
            <w:tcBorders>
              <w:top w:val="single" w:sz="12" w:space="0" w:color="auto"/>
            </w:tcBorders>
            <w:vAlign w:val="top"/>
          </w:tcPr>
          <w:p w14:paraId="7CFE1C2F" w14:textId="3B29ED4A" w:rsidR="005531F6" w:rsidRPr="005531F6" w:rsidRDefault="005531F6" w:rsidP="005531F6">
            <w:pPr>
              <w:pStyle w:val="Tabell"/>
              <w:cnfStyle w:val="000000000000" w:firstRow="0" w:lastRow="0" w:firstColumn="0" w:lastColumn="0" w:oddVBand="0" w:evenVBand="0" w:oddHBand="0" w:evenHBand="0" w:firstRowFirstColumn="0" w:firstRowLastColumn="0" w:lastRowFirstColumn="0" w:lastRowLastColumn="0"/>
              <w:rPr>
                <w:b/>
                <w:bCs/>
              </w:rPr>
            </w:pPr>
            <w:r w:rsidRPr="005531F6">
              <w:rPr>
                <w:b/>
                <w:bCs/>
              </w:rPr>
              <w:t>1 0</w:t>
            </w:r>
            <w:r w:rsidR="005A2755">
              <w:rPr>
                <w:b/>
                <w:bCs/>
              </w:rPr>
              <w:t>72</w:t>
            </w:r>
          </w:p>
        </w:tc>
      </w:tr>
      <w:tr w:rsidR="00155607" w14:paraId="406E9528" w14:textId="77777777" w:rsidTr="00155607">
        <w:tc>
          <w:tcPr>
            <w:cnfStyle w:val="001000000000" w:firstRow="0" w:lastRow="0" w:firstColumn="1" w:lastColumn="0" w:oddVBand="0" w:evenVBand="0" w:oddHBand="0" w:evenHBand="0" w:firstRowFirstColumn="0" w:firstRowLastColumn="0" w:lastRowFirstColumn="0" w:lastRowLastColumn="0"/>
            <w:tcW w:w="2339" w:type="pct"/>
            <w:vAlign w:val="top"/>
          </w:tcPr>
          <w:p w14:paraId="22CC68C4" w14:textId="2C48AFBB" w:rsidR="005531F6" w:rsidRDefault="005531F6" w:rsidP="005531F6">
            <w:pPr>
              <w:pStyle w:val="Tabell"/>
            </w:pPr>
            <w:r w:rsidRPr="008F5391">
              <w:t>Statens skatteinkomster</w:t>
            </w:r>
          </w:p>
        </w:tc>
        <w:tc>
          <w:tcPr>
            <w:tcW w:w="919" w:type="pct"/>
            <w:vAlign w:val="top"/>
          </w:tcPr>
          <w:p w14:paraId="16DBEED6" w14:textId="387D35B7" w:rsidR="005531F6" w:rsidRDefault="005531F6" w:rsidP="005531F6">
            <w:pPr>
              <w:pStyle w:val="Tabell"/>
              <w:cnfStyle w:val="000000000000" w:firstRow="0" w:lastRow="0" w:firstColumn="0" w:lastColumn="0" w:oddVBand="0" w:evenVBand="0" w:oddHBand="0" w:evenHBand="0" w:firstRowFirstColumn="0" w:firstRowLastColumn="0" w:lastRowFirstColumn="0" w:lastRowLastColumn="0"/>
            </w:pPr>
            <w:r w:rsidRPr="008F5391">
              <w:t xml:space="preserve">1 </w:t>
            </w:r>
            <w:r w:rsidR="005A2755">
              <w:t>132</w:t>
            </w:r>
          </w:p>
        </w:tc>
        <w:tc>
          <w:tcPr>
            <w:tcW w:w="919" w:type="pct"/>
            <w:vAlign w:val="top"/>
          </w:tcPr>
          <w:p w14:paraId="0E665419" w14:textId="69EF4B52" w:rsidR="005531F6" w:rsidRDefault="005531F6" w:rsidP="005531F6">
            <w:pPr>
              <w:pStyle w:val="Tabell"/>
              <w:cnfStyle w:val="000000000000" w:firstRow="0" w:lastRow="0" w:firstColumn="0" w:lastColumn="0" w:oddVBand="0" w:evenVBand="0" w:oddHBand="0" w:evenHBand="0" w:firstRowFirstColumn="0" w:firstRowLastColumn="0" w:lastRowFirstColumn="0" w:lastRowLastColumn="0"/>
            </w:pPr>
            <w:r w:rsidRPr="008F5391">
              <w:t xml:space="preserve">1 </w:t>
            </w:r>
            <w:r w:rsidR="00E17C42">
              <w:t>110</w:t>
            </w:r>
          </w:p>
        </w:tc>
        <w:tc>
          <w:tcPr>
            <w:tcW w:w="823" w:type="pct"/>
            <w:vAlign w:val="top"/>
          </w:tcPr>
          <w:p w14:paraId="06B4FA15" w14:textId="333EB9A8" w:rsidR="005531F6" w:rsidRDefault="005531F6" w:rsidP="005531F6">
            <w:pPr>
              <w:pStyle w:val="Tabell"/>
              <w:cnfStyle w:val="000000000000" w:firstRow="0" w:lastRow="0" w:firstColumn="0" w:lastColumn="0" w:oddVBand="0" w:evenVBand="0" w:oddHBand="0" w:evenHBand="0" w:firstRowFirstColumn="0" w:firstRowLastColumn="0" w:lastRowFirstColumn="0" w:lastRowLastColumn="0"/>
            </w:pPr>
            <w:r w:rsidRPr="008F5391">
              <w:t xml:space="preserve">1 </w:t>
            </w:r>
            <w:r w:rsidR="005A2755">
              <w:t>120</w:t>
            </w:r>
          </w:p>
        </w:tc>
      </w:tr>
      <w:tr w:rsidR="00155607" w14:paraId="6D5D080E" w14:textId="77777777" w:rsidTr="00155607">
        <w:tc>
          <w:tcPr>
            <w:cnfStyle w:val="001000000000" w:firstRow="0" w:lastRow="0" w:firstColumn="1" w:lastColumn="0" w:oddVBand="0" w:evenVBand="0" w:oddHBand="0" w:evenHBand="0" w:firstRowFirstColumn="0" w:firstRowLastColumn="0" w:lastRowFirstColumn="0" w:lastRowLastColumn="0"/>
            <w:tcW w:w="2339" w:type="pct"/>
            <w:vAlign w:val="top"/>
          </w:tcPr>
          <w:p w14:paraId="222CACCA" w14:textId="0AD6A5AC" w:rsidR="005531F6" w:rsidRDefault="005531F6" w:rsidP="005531F6">
            <w:pPr>
              <w:pStyle w:val="Tabell"/>
            </w:pPr>
            <w:r w:rsidRPr="008F5391">
              <w:t>Övriga inkomster</w:t>
            </w:r>
          </w:p>
        </w:tc>
        <w:tc>
          <w:tcPr>
            <w:tcW w:w="919" w:type="pct"/>
            <w:vAlign w:val="top"/>
          </w:tcPr>
          <w:p w14:paraId="26ED83FF" w14:textId="3FB1F2B1" w:rsidR="005531F6" w:rsidRDefault="005531F6" w:rsidP="005531F6">
            <w:pPr>
              <w:pStyle w:val="Tabell"/>
              <w:cnfStyle w:val="000000000000" w:firstRow="0" w:lastRow="0" w:firstColumn="0" w:lastColumn="0" w:oddVBand="0" w:evenVBand="0" w:oddHBand="0" w:evenHBand="0" w:firstRowFirstColumn="0" w:firstRowLastColumn="0" w:lastRowFirstColumn="0" w:lastRowLastColumn="0"/>
            </w:pPr>
            <w:r w:rsidRPr="008F5391">
              <w:t>-</w:t>
            </w:r>
            <w:r w:rsidR="005A2755">
              <w:t>48</w:t>
            </w:r>
          </w:p>
        </w:tc>
        <w:tc>
          <w:tcPr>
            <w:tcW w:w="919" w:type="pct"/>
            <w:vAlign w:val="top"/>
          </w:tcPr>
          <w:p w14:paraId="00ED9379" w14:textId="0CE45846" w:rsidR="005531F6" w:rsidRDefault="005531F6" w:rsidP="005531F6">
            <w:pPr>
              <w:pStyle w:val="Tabell"/>
              <w:cnfStyle w:val="000000000000" w:firstRow="0" w:lastRow="0" w:firstColumn="0" w:lastColumn="0" w:oddVBand="0" w:evenVBand="0" w:oddHBand="0" w:evenHBand="0" w:firstRowFirstColumn="0" w:firstRowLastColumn="0" w:lastRowFirstColumn="0" w:lastRowLastColumn="0"/>
            </w:pPr>
            <w:r w:rsidRPr="008F5391">
              <w:t>-</w:t>
            </w:r>
            <w:r w:rsidR="005A2755">
              <w:t>54</w:t>
            </w:r>
          </w:p>
        </w:tc>
        <w:tc>
          <w:tcPr>
            <w:tcW w:w="823" w:type="pct"/>
            <w:vAlign w:val="top"/>
          </w:tcPr>
          <w:p w14:paraId="353F4786" w14:textId="5699DBA2" w:rsidR="005531F6" w:rsidRDefault="005531F6" w:rsidP="005531F6">
            <w:pPr>
              <w:pStyle w:val="Tabell"/>
              <w:cnfStyle w:val="000000000000" w:firstRow="0" w:lastRow="0" w:firstColumn="0" w:lastColumn="0" w:oddVBand="0" w:evenVBand="0" w:oddHBand="0" w:evenHBand="0" w:firstRowFirstColumn="0" w:firstRowLastColumn="0" w:lastRowFirstColumn="0" w:lastRowLastColumn="0"/>
            </w:pPr>
            <w:r w:rsidRPr="008F5391">
              <w:t>-4</w:t>
            </w:r>
            <w:r w:rsidR="005A2755">
              <w:t>8</w:t>
            </w:r>
          </w:p>
        </w:tc>
      </w:tr>
      <w:tr w:rsidR="00155607" w14:paraId="250AE9D6" w14:textId="77777777" w:rsidTr="00155607">
        <w:tc>
          <w:tcPr>
            <w:cnfStyle w:val="001000000000" w:firstRow="0" w:lastRow="0" w:firstColumn="1" w:lastColumn="0" w:oddVBand="0" w:evenVBand="0" w:oddHBand="0" w:evenHBand="0" w:firstRowFirstColumn="0" w:firstRowLastColumn="0" w:lastRowFirstColumn="0" w:lastRowLastColumn="0"/>
            <w:tcW w:w="2339" w:type="pct"/>
            <w:vAlign w:val="top"/>
          </w:tcPr>
          <w:p w14:paraId="2BDBBF15" w14:textId="262C6F04" w:rsidR="005531F6" w:rsidRPr="005531F6" w:rsidRDefault="005531F6" w:rsidP="005531F6">
            <w:pPr>
              <w:pStyle w:val="Tabell"/>
              <w:rPr>
                <w:b/>
                <w:bCs/>
              </w:rPr>
            </w:pPr>
            <w:r w:rsidRPr="005531F6">
              <w:rPr>
                <w:b/>
                <w:bCs/>
              </w:rPr>
              <w:t>Totala utgifter m.m.</w:t>
            </w:r>
          </w:p>
        </w:tc>
        <w:tc>
          <w:tcPr>
            <w:tcW w:w="919" w:type="pct"/>
            <w:vAlign w:val="top"/>
          </w:tcPr>
          <w:p w14:paraId="283E65FE" w14:textId="4732F7BC" w:rsidR="005531F6" w:rsidRPr="005531F6" w:rsidRDefault="005A2755" w:rsidP="005531F6">
            <w:pPr>
              <w:pStyle w:val="Tabell"/>
              <w:cnfStyle w:val="000000000000" w:firstRow="0" w:lastRow="0" w:firstColumn="0" w:lastColumn="0" w:oddVBand="0" w:evenVBand="0" w:oddHBand="0" w:evenHBand="0" w:firstRowFirstColumn="0" w:firstRowLastColumn="0" w:lastRowFirstColumn="0" w:lastRowLastColumn="0"/>
              <w:rPr>
                <w:b/>
                <w:bCs/>
              </w:rPr>
            </w:pPr>
            <w:r>
              <w:rPr>
                <w:b/>
                <w:bCs/>
              </w:rPr>
              <w:t>1 023</w:t>
            </w:r>
          </w:p>
        </w:tc>
        <w:tc>
          <w:tcPr>
            <w:tcW w:w="919" w:type="pct"/>
            <w:vAlign w:val="top"/>
          </w:tcPr>
          <w:p w14:paraId="7CDB812F" w14:textId="5073086A" w:rsidR="005531F6" w:rsidRPr="005531F6" w:rsidRDefault="005531F6" w:rsidP="005531F6">
            <w:pPr>
              <w:pStyle w:val="Tabell"/>
              <w:cnfStyle w:val="000000000000" w:firstRow="0" w:lastRow="0" w:firstColumn="0" w:lastColumn="0" w:oddVBand="0" w:evenVBand="0" w:oddHBand="0" w:evenHBand="0" w:firstRowFirstColumn="0" w:firstRowLastColumn="0" w:lastRowFirstColumn="0" w:lastRowLastColumn="0"/>
              <w:rPr>
                <w:b/>
                <w:bCs/>
              </w:rPr>
            </w:pPr>
            <w:r w:rsidRPr="005531F6">
              <w:rPr>
                <w:b/>
                <w:bCs/>
              </w:rPr>
              <w:t>9</w:t>
            </w:r>
            <w:r w:rsidR="005C6CBD">
              <w:rPr>
                <w:b/>
                <w:bCs/>
              </w:rPr>
              <w:t>44</w:t>
            </w:r>
          </w:p>
        </w:tc>
        <w:tc>
          <w:tcPr>
            <w:tcW w:w="823" w:type="pct"/>
            <w:vAlign w:val="top"/>
          </w:tcPr>
          <w:p w14:paraId="0BF7E5F5" w14:textId="05BF4539" w:rsidR="005531F6" w:rsidRPr="005531F6" w:rsidRDefault="005531F6" w:rsidP="005531F6">
            <w:pPr>
              <w:pStyle w:val="Tabell"/>
              <w:cnfStyle w:val="000000000000" w:firstRow="0" w:lastRow="0" w:firstColumn="0" w:lastColumn="0" w:oddVBand="0" w:evenVBand="0" w:oddHBand="0" w:evenHBand="0" w:firstRowFirstColumn="0" w:firstRowLastColumn="0" w:lastRowFirstColumn="0" w:lastRowLastColumn="0"/>
              <w:rPr>
                <w:b/>
                <w:bCs/>
              </w:rPr>
            </w:pPr>
            <w:r w:rsidRPr="005531F6">
              <w:rPr>
                <w:b/>
                <w:bCs/>
              </w:rPr>
              <w:t>9</w:t>
            </w:r>
            <w:r w:rsidR="005C6CBD">
              <w:rPr>
                <w:b/>
                <w:bCs/>
              </w:rPr>
              <w:t>92</w:t>
            </w:r>
          </w:p>
        </w:tc>
      </w:tr>
      <w:tr w:rsidR="00155607" w14:paraId="2EB98E2F" w14:textId="77777777" w:rsidTr="00155607">
        <w:tc>
          <w:tcPr>
            <w:cnfStyle w:val="001000000000" w:firstRow="0" w:lastRow="0" w:firstColumn="1" w:lastColumn="0" w:oddVBand="0" w:evenVBand="0" w:oddHBand="0" w:evenHBand="0" w:firstRowFirstColumn="0" w:firstRowLastColumn="0" w:lastRowFirstColumn="0" w:lastRowLastColumn="0"/>
            <w:tcW w:w="2339" w:type="pct"/>
            <w:vAlign w:val="top"/>
          </w:tcPr>
          <w:p w14:paraId="2B136D3A" w14:textId="731D336A" w:rsidR="005531F6" w:rsidRDefault="005531F6" w:rsidP="005531F6">
            <w:pPr>
              <w:pStyle w:val="Tabell"/>
            </w:pPr>
            <w:r w:rsidRPr="008F5391">
              <w:t>Utgiftsområden exkl. statsskuldsräntor m.m.</w:t>
            </w:r>
          </w:p>
        </w:tc>
        <w:tc>
          <w:tcPr>
            <w:tcW w:w="919" w:type="pct"/>
            <w:vAlign w:val="top"/>
          </w:tcPr>
          <w:p w14:paraId="235208A3" w14:textId="7C799F7A" w:rsidR="005531F6" w:rsidRDefault="005A2755" w:rsidP="005531F6">
            <w:pPr>
              <w:pStyle w:val="Tabell"/>
              <w:cnfStyle w:val="000000000000" w:firstRow="0" w:lastRow="0" w:firstColumn="0" w:lastColumn="0" w:oddVBand="0" w:evenVBand="0" w:oddHBand="0" w:evenHBand="0" w:firstRowFirstColumn="0" w:firstRowLastColumn="0" w:lastRowFirstColumn="0" w:lastRowLastColumn="0"/>
            </w:pPr>
            <w:r>
              <w:t>1 005</w:t>
            </w:r>
          </w:p>
        </w:tc>
        <w:tc>
          <w:tcPr>
            <w:tcW w:w="919" w:type="pct"/>
            <w:vAlign w:val="top"/>
          </w:tcPr>
          <w:p w14:paraId="1D222265" w14:textId="57B90839" w:rsidR="005531F6" w:rsidRDefault="005C6CBD" w:rsidP="005531F6">
            <w:pPr>
              <w:pStyle w:val="Tabell"/>
              <w:cnfStyle w:val="000000000000" w:firstRow="0" w:lastRow="0" w:firstColumn="0" w:lastColumn="0" w:oddVBand="0" w:evenVBand="0" w:oddHBand="0" w:evenHBand="0" w:firstRowFirstColumn="0" w:firstRowLastColumn="0" w:lastRowFirstColumn="0" w:lastRowLastColumn="0"/>
            </w:pPr>
            <w:r>
              <w:t>991</w:t>
            </w:r>
          </w:p>
        </w:tc>
        <w:tc>
          <w:tcPr>
            <w:tcW w:w="823" w:type="pct"/>
            <w:vAlign w:val="top"/>
          </w:tcPr>
          <w:p w14:paraId="418E339D" w14:textId="768F8672" w:rsidR="005531F6" w:rsidRDefault="005531F6" w:rsidP="005531F6">
            <w:pPr>
              <w:pStyle w:val="Tabell"/>
              <w:cnfStyle w:val="000000000000" w:firstRow="0" w:lastRow="0" w:firstColumn="0" w:lastColumn="0" w:oddVBand="0" w:evenVBand="0" w:oddHBand="0" w:evenHBand="0" w:firstRowFirstColumn="0" w:firstRowLastColumn="0" w:lastRowFirstColumn="0" w:lastRowLastColumn="0"/>
            </w:pPr>
            <w:r w:rsidRPr="008F5391">
              <w:t>9</w:t>
            </w:r>
            <w:r w:rsidR="005C6CBD">
              <w:t>75</w:t>
            </w:r>
          </w:p>
        </w:tc>
      </w:tr>
      <w:tr w:rsidR="00155607" w14:paraId="1F9079F1" w14:textId="77777777" w:rsidTr="00155607">
        <w:tc>
          <w:tcPr>
            <w:cnfStyle w:val="001000000000" w:firstRow="0" w:lastRow="0" w:firstColumn="1" w:lastColumn="0" w:oddVBand="0" w:evenVBand="0" w:oddHBand="0" w:evenHBand="0" w:firstRowFirstColumn="0" w:firstRowLastColumn="0" w:lastRowFirstColumn="0" w:lastRowLastColumn="0"/>
            <w:tcW w:w="2339" w:type="pct"/>
            <w:vAlign w:val="top"/>
          </w:tcPr>
          <w:p w14:paraId="6854BF05" w14:textId="7A9A3AF3" w:rsidR="005531F6" w:rsidRDefault="005531F6" w:rsidP="005531F6">
            <w:pPr>
              <w:pStyle w:val="Tabell"/>
            </w:pPr>
            <w:r w:rsidRPr="008F5391">
              <w:t>Statsskuldsräntor m.m.</w:t>
            </w:r>
          </w:p>
        </w:tc>
        <w:tc>
          <w:tcPr>
            <w:tcW w:w="919" w:type="pct"/>
            <w:vAlign w:val="top"/>
          </w:tcPr>
          <w:p w14:paraId="16310F77" w14:textId="223E15C2" w:rsidR="005531F6" w:rsidRDefault="005A2755" w:rsidP="005531F6">
            <w:pPr>
              <w:pStyle w:val="Tabell"/>
              <w:cnfStyle w:val="000000000000" w:firstRow="0" w:lastRow="0" w:firstColumn="0" w:lastColumn="0" w:oddVBand="0" w:evenVBand="0" w:oddHBand="0" w:evenHBand="0" w:firstRowFirstColumn="0" w:firstRowLastColumn="0" w:lastRowFirstColumn="0" w:lastRowLastColumn="0"/>
            </w:pPr>
            <w:r>
              <w:t>25</w:t>
            </w:r>
          </w:p>
        </w:tc>
        <w:tc>
          <w:tcPr>
            <w:tcW w:w="919" w:type="pct"/>
            <w:vAlign w:val="top"/>
          </w:tcPr>
          <w:p w14:paraId="732B0A3D" w14:textId="0ADBF6B6" w:rsidR="005531F6" w:rsidRDefault="005C6CBD" w:rsidP="005531F6">
            <w:pPr>
              <w:pStyle w:val="Tabell"/>
              <w:cnfStyle w:val="000000000000" w:firstRow="0" w:lastRow="0" w:firstColumn="0" w:lastColumn="0" w:oddVBand="0" w:evenVBand="0" w:oddHBand="0" w:evenHBand="0" w:firstRowFirstColumn="0" w:firstRowLastColumn="0" w:lastRowFirstColumn="0" w:lastRowLastColumn="0"/>
            </w:pPr>
            <w:r>
              <w:t>22</w:t>
            </w:r>
          </w:p>
        </w:tc>
        <w:tc>
          <w:tcPr>
            <w:tcW w:w="823" w:type="pct"/>
            <w:vAlign w:val="top"/>
          </w:tcPr>
          <w:p w14:paraId="5534C756" w14:textId="51602D88" w:rsidR="005531F6" w:rsidRDefault="005531F6" w:rsidP="005531F6">
            <w:pPr>
              <w:pStyle w:val="Tabell"/>
              <w:cnfStyle w:val="000000000000" w:firstRow="0" w:lastRow="0" w:firstColumn="0" w:lastColumn="0" w:oddVBand="0" w:evenVBand="0" w:oddHBand="0" w:evenHBand="0" w:firstRowFirstColumn="0" w:firstRowLastColumn="0" w:lastRowFirstColumn="0" w:lastRowLastColumn="0"/>
            </w:pPr>
            <w:r w:rsidRPr="008F5391">
              <w:t>1</w:t>
            </w:r>
            <w:r w:rsidR="005C6CBD">
              <w:t>4</w:t>
            </w:r>
          </w:p>
        </w:tc>
      </w:tr>
      <w:tr w:rsidR="00155607" w14:paraId="04A2D65D" w14:textId="77777777" w:rsidTr="00155607">
        <w:tc>
          <w:tcPr>
            <w:cnfStyle w:val="001000000000" w:firstRow="0" w:lastRow="0" w:firstColumn="1" w:lastColumn="0" w:oddVBand="0" w:evenVBand="0" w:oddHBand="0" w:evenHBand="0" w:firstRowFirstColumn="0" w:firstRowLastColumn="0" w:lastRowFirstColumn="0" w:lastRowLastColumn="0"/>
            <w:tcW w:w="2339" w:type="pct"/>
            <w:vAlign w:val="top"/>
          </w:tcPr>
          <w:p w14:paraId="4984B969" w14:textId="39DD14FE" w:rsidR="005531F6" w:rsidRDefault="005531F6" w:rsidP="005531F6">
            <w:pPr>
              <w:pStyle w:val="Tabell"/>
            </w:pPr>
            <w:r w:rsidRPr="008F5391">
              <w:t>Förändring av anslagsbehållningar</w:t>
            </w:r>
          </w:p>
        </w:tc>
        <w:tc>
          <w:tcPr>
            <w:tcW w:w="919" w:type="pct"/>
            <w:vAlign w:val="top"/>
          </w:tcPr>
          <w:p w14:paraId="03C9CDE9" w14:textId="22694417" w:rsidR="005531F6" w:rsidRDefault="005531F6" w:rsidP="005531F6">
            <w:pPr>
              <w:pStyle w:val="Tabell"/>
              <w:cnfStyle w:val="000000000000" w:firstRow="0" w:lastRow="0" w:firstColumn="0" w:lastColumn="0" w:oddVBand="0" w:evenVBand="0" w:oddHBand="0" w:evenHBand="0" w:firstRowFirstColumn="0" w:firstRowLastColumn="0" w:lastRowFirstColumn="0" w:lastRowLastColumn="0"/>
            </w:pPr>
            <w:r w:rsidRPr="008F5391">
              <w:t>-</w:t>
            </w:r>
            <w:r w:rsidR="005A2755">
              <w:t>11</w:t>
            </w:r>
          </w:p>
        </w:tc>
        <w:tc>
          <w:tcPr>
            <w:tcW w:w="919" w:type="pct"/>
            <w:vAlign w:val="top"/>
          </w:tcPr>
          <w:p w14:paraId="6FED122C" w14:textId="60D7CD08" w:rsidR="005531F6" w:rsidRDefault="005531F6" w:rsidP="005531F6">
            <w:pPr>
              <w:pStyle w:val="Tabell"/>
              <w:cnfStyle w:val="000000000000" w:firstRow="0" w:lastRow="0" w:firstColumn="0" w:lastColumn="0" w:oddVBand="0" w:evenVBand="0" w:oddHBand="0" w:evenHBand="0" w:firstRowFirstColumn="0" w:firstRowLastColumn="0" w:lastRowFirstColumn="0" w:lastRowLastColumn="0"/>
            </w:pPr>
          </w:p>
        </w:tc>
        <w:tc>
          <w:tcPr>
            <w:tcW w:w="823" w:type="pct"/>
            <w:vAlign w:val="top"/>
          </w:tcPr>
          <w:p w14:paraId="74DF1A77" w14:textId="1011456E" w:rsidR="005531F6" w:rsidRDefault="005531F6" w:rsidP="005531F6">
            <w:pPr>
              <w:pStyle w:val="Tabell"/>
              <w:cnfStyle w:val="000000000000" w:firstRow="0" w:lastRow="0" w:firstColumn="0" w:lastColumn="0" w:oddVBand="0" w:evenVBand="0" w:oddHBand="0" w:evenHBand="0" w:firstRowFirstColumn="0" w:firstRowLastColumn="0" w:lastRowFirstColumn="0" w:lastRowLastColumn="0"/>
            </w:pPr>
          </w:p>
        </w:tc>
      </w:tr>
      <w:tr w:rsidR="00155607" w14:paraId="76067005" w14:textId="77777777" w:rsidTr="00155607">
        <w:tc>
          <w:tcPr>
            <w:cnfStyle w:val="001000000000" w:firstRow="0" w:lastRow="0" w:firstColumn="1" w:lastColumn="0" w:oddVBand="0" w:evenVBand="0" w:oddHBand="0" w:evenHBand="0" w:firstRowFirstColumn="0" w:firstRowLastColumn="0" w:lastRowFirstColumn="0" w:lastRowLastColumn="0"/>
            <w:tcW w:w="2339" w:type="pct"/>
            <w:vAlign w:val="top"/>
          </w:tcPr>
          <w:p w14:paraId="448F776F" w14:textId="1C4EE69A" w:rsidR="005531F6" w:rsidRDefault="005531F6" w:rsidP="005531F6">
            <w:pPr>
              <w:pStyle w:val="Tabell"/>
            </w:pPr>
            <w:r w:rsidRPr="008F5391">
              <w:t>Riksgäldskontorets nettoutlåning</w:t>
            </w:r>
          </w:p>
        </w:tc>
        <w:tc>
          <w:tcPr>
            <w:tcW w:w="919" w:type="pct"/>
            <w:vAlign w:val="top"/>
          </w:tcPr>
          <w:p w14:paraId="4EE5C58D" w14:textId="4E42C7F6" w:rsidR="005531F6" w:rsidRDefault="005A2755" w:rsidP="005531F6">
            <w:pPr>
              <w:pStyle w:val="Tabell"/>
              <w:cnfStyle w:val="000000000000" w:firstRow="0" w:lastRow="0" w:firstColumn="0" w:lastColumn="0" w:oddVBand="0" w:evenVBand="0" w:oddHBand="0" w:evenHBand="0" w:firstRowFirstColumn="0" w:firstRowLastColumn="0" w:lastRowFirstColumn="0" w:lastRowLastColumn="0"/>
            </w:pPr>
            <w:r>
              <w:t>4</w:t>
            </w:r>
          </w:p>
        </w:tc>
        <w:tc>
          <w:tcPr>
            <w:tcW w:w="919" w:type="pct"/>
            <w:vAlign w:val="top"/>
          </w:tcPr>
          <w:p w14:paraId="5FD87F19" w14:textId="5B13821B" w:rsidR="005531F6" w:rsidRDefault="005C6CBD" w:rsidP="005531F6">
            <w:pPr>
              <w:pStyle w:val="Tabell"/>
              <w:cnfStyle w:val="000000000000" w:firstRow="0" w:lastRow="0" w:firstColumn="0" w:lastColumn="0" w:oddVBand="0" w:evenVBand="0" w:oddHBand="0" w:evenHBand="0" w:firstRowFirstColumn="0" w:firstRowLastColumn="0" w:lastRowFirstColumn="0" w:lastRowLastColumn="0"/>
            </w:pPr>
            <w:r>
              <w:t>-67</w:t>
            </w:r>
          </w:p>
        </w:tc>
        <w:tc>
          <w:tcPr>
            <w:tcW w:w="823" w:type="pct"/>
            <w:vAlign w:val="top"/>
          </w:tcPr>
          <w:p w14:paraId="0F90C9DC" w14:textId="6BDBC414" w:rsidR="005531F6" w:rsidRDefault="005C6CBD" w:rsidP="005531F6">
            <w:pPr>
              <w:pStyle w:val="Tabell"/>
              <w:cnfStyle w:val="000000000000" w:firstRow="0" w:lastRow="0" w:firstColumn="0" w:lastColumn="0" w:oddVBand="0" w:evenVBand="0" w:oddHBand="0" w:evenHBand="0" w:firstRowFirstColumn="0" w:firstRowLastColumn="0" w:lastRowFirstColumn="0" w:lastRowLastColumn="0"/>
            </w:pPr>
            <w:r>
              <w:t>2</w:t>
            </w:r>
          </w:p>
        </w:tc>
      </w:tr>
      <w:tr w:rsidR="00155607" w14:paraId="70045F88" w14:textId="77777777" w:rsidTr="00155607">
        <w:tc>
          <w:tcPr>
            <w:cnfStyle w:val="001000000000" w:firstRow="0" w:lastRow="0" w:firstColumn="1" w:lastColumn="0" w:oddVBand="0" w:evenVBand="0" w:oddHBand="0" w:evenHBand="0" w:firstRowFirstColumn="0" w:firstRowLastColumn="0" w:lastRowFirstColumn="0" w:lastRowLastColumn="0"/>
            <w:tcW w:w="2339" w:type="pct"/>
            <w:vAlign w:val="top"/>
          </w:tcPr>
          <w:p w14:paraId="628E8098" w14:textId="68EABEAC" w:rsidR="005531F6" w:rsidRDefault="005531F6" w:rsidP="005531F6">
            <w:pPr>
              <w:pStyle w:val="Tabell"/>
            </w:pPr>
            <w:r w:rsidRPr="008F5391">
              <w:t>Kassamässig korrigering</w:t>
            </w:r>
          </w:p>
        </w:tc>
        <w:tc>
          <w:tcPr>
            <w:tcW w:w="919" w:type="pct"/>
            <w:vAlign w:val="top"/>
          </w:tcPr>
          <w:p w14:paraId="0FE82FBF" w14:textId="10A1B1B7" w:rsidR="005531F6" w:rsidRDefault="005531F6" w:rsidP="005531F6">
            <w:pPr>
              <w:pStyle w:val="Tabell"/>
              <w:cnfStyle w:val="000000000000" w:firstRow="0" w:lastRow="0" w:firstColumn="0" w:lastColumn="0" w:oddVBand="0" w:evenVBand="0" w:oddHBand="0" w:evenHBand="0" w:firstRowFirstColumn="0" w:firstRowLastColumn="0" w:lastRowFirstColumn="0" w:lastRowLastColumn="0"/>
            </w:pPr>
            <w:r w:rsidRPr="008F5391">
              <w:t>0</w:t>
            </w:r>
          </w:p>
        </w:tc>
        <w:tc>
          <w:tcPr>
            <w:tcW w:w="919" w:type="pct"/>
            <w:vAlign w:val="top"/>
          </w:tcPr>
          <w:p w14:paraId="597C74C6" w14:textId="2F6C5F8B" w:rsidR="005531F6" w:rsidRDefault="005C6CBD" w:rsidP="005531F6">
            <w:pPr>
              <w:pStyle w:val="Tabell"/>
              <w:cnfStyle w:val="000000000000" w:firstRow="0" w:lastRow="0" w:firstColumn="0" w:lastColumn="0" w:oddVBand="0" w:evenVBand="0" w:oddHBand="0" w:evenHBand="0" w:firstRowFirstColumn="0" w:firstRowLastColumn="0" w:lastRowFirstColumn="0" w:lastRowLastColumn="0"/>
            </w:pPr>
            <w:r>
              <w:t>-</w:t>
            </w:r>
            <w:r w:rsidR="005531F6" w:rsidRPr="008F5391">
              <w:t>2</w:t>
            </w:r>
          </w:p>
        </w:tc>
        <w:tc>
          <w:tcPr>
            <w:tcW w:w="823" w:type="pct"/>
            <w:vAlign w:val="top"/>
          </w:tcPr>
          <w:p w14:paraId="1698A739" w14:textId="6D474A6C" w:rsidR="005531F6" w:rsidRDefault="005531F6" w:rsidP="005531F6">
            <w:pPr>
              <w:pStyle w:val="Tabell"/>
              <w:cnfStyle w:val="000000000000" w:firstRow="0" w:lastRow="0" w:firstColumn="0" w:lastColumn="0" w:oddVBand="0" w:evenVBand="0" w:oddHBand="0" w:evenHBand="0" w:firstRowFirstColumn="0" w:firstRowLastColumn="0" w:lastRowFirstColumn="0" w:lastRowLastColumn="0"/>
            </w:pPr>
            <w:r w:rsidRPr="008F5391">
              <w:t>2</w:t>
            </w:r>
          </w:p>
        </w:tc>
      </w:tr>
      <w:tr w:rsidR="00155607" w14:paraId="72D1DE03" w14:textId="77777777" w:rsidTr="00155607">
        <w:trPr>
          <w:cnfStyle w:val="010000000000" w:firstRow="0" w:lastRow="1"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339" w:type="pct"/>
            <w:vAlign w:val="top"/>
          </w:tcPr>
          <w:p w14:paraId="2E91A1C7" w14:textId="62FEF20A" w:rsidR="005531F6" w:rsidRDefault="005531F6" w:rsidP="005531F6">
            <w:pPr>
              <w:pStyle w:val="Tabell"/>
            </w:pPr>
            <w:r w:rsidRPr="008F5391">
              <w:t>Budgetsaldo</w:t>
            </w:r>
          </w:p>
        </w:tc>
        <w:tc>
          <w:tcPr>
            <w:tcW w:w="919" w:type="pct"/>
            <w:vAlign w:val="top"/>
          </w:tcPr>
          <w:p w14:paraId="23F82684" w14:textId="38812E5A" w:rsidR="005531F6" w:rsidRDefault="005A2755" w:rsidP="005531F6">
            <w:pPr>
              <w:pStyle w:val="Tabell"/>
              <w:cnfStyle w:val="010000000000" w:firstRow="0" w:lastRow="1" w:firstColumn="0" w:lastColumn="0" w:oddVBand="0" w:evenVBand="0" w:oddHBand="0" w:evenHBand="0" w:firstRowFirstColumn="0" w:firstRowLastColumn="0" w:lastRowFirstColumn="0" w:lastRowLastColumn="0"/>
            </w:pPr>
            <w:r>
              <w:t>61</w:t>
            </w:r>
          </w:p>
        </w:tc>
        <w:tc>
          <w:tcPr>
            <w:tcW w:w="919" w:type="pct"/>
            <w:vAlign w:val="top"/>
          </w:tcPr>
          <w:p w14:paraId="01EA4A8F" w14:textId="347E6BE6" w:rsidR="005531F6" w:rsidRDefault="005C6CBD" w:rsidP="005531F6">
            <w:pPr>
              <w:pStyle w:val="Tabell"/>
              <w:cnfStyle w:val="010000000000" w:firstRow="0" w:lastRow="1" w:firstColumn="0" w:lastColumn="0" w:oddVBand="0" w:evenVBand="0" w:oddHBand="0" w:evenHBand="0" w:firstRowFirstColumn="0" w:firstRowLastColumn="0" w:lastRowFirstColumn="0" w:lastRowLastColumn="0"/>
            </w:pPr>
            <w:r>
              <w:t>112</w:t>
            </w:r>
          </w:p>
        </w:tc>
        <w:tc>
          <w:tcPr>
            <w:tcW w:w="823" w:type="pct"/>
            <w:vAlign w:val="top"/>
          </w:tcPr>
          <w:p w14:paraId="143AF0B2" w14:textId="47FB2DA0" w:rsidR="005531F6" w:rsidRDefault="005C6CBD" w:rsidP="005531F6">
            <w:pPr>
              <w:pStyle w:val="Tabell"/>
              <w:cnfStyle w:val="010000000000" w:firstRow="0" w:lastRow="1" w:firstColumn="0" w:lastColumn="0" w:oddVBand="0" w:evenVBand="0" w:oddHBand="0" w:evenHBand="0" w:firstRowFirstColumn="0" w:firstRowLastColumn="0" w:lastRowFirstColumn="0" w:lastRowLastColumn="0"/>
            </w:pPr>
            <w:r>
              <w:t>80</w:t>
            </w:r>
          </w:p>
        </w:tc>
      </w:tr>
    </w:tbl>
    <w:p w14:paraId="04619FE0" w14:textId="77CB2726" w:rsidR="000C5EE4" w:rsidRDefault="005531F6" w:rsidP="00233195">
      <w:pPr>
        <w:pStyle w:val="TabellFotnot"/>
      </w:pPr>
      <w:r w:rsidRPr="005531F6">
        <w:rPr>
          <w:vertAlign w:val="superscript"/>
        </w:rPr>
        <w:t>1</w:t>
      </w:r>
      <w:r w:rsidRPr="005531F6">
        <w:t xml:space="preserve"> Med statens budget menas den ursprungliga budgeten sammanställd av riksdagen i december 201</w:t>
      </w:r>
      <w:r w:rsidR="005C6CBD">
        <w:t>8</w:t>
      </w:r>
      <w:r w:rsidR="00224363">
        <w:t>.</w:t>
      </w:r>
    </w:p>
    <w:p w14:paraId="303F048E" w14:textId="4225429F" w:rsidR="000C5EE4" w:rsidRDefault="005531F6" w:rsidP="00233195">
      <w:pPr>
        <w:pStyle w:val="Klla"/>
      </w:pPr>
      <w:r>
        <w:t>Anm.</w:t>
      </w:r>
      <w:r w:rsidR="000C5EE4">
        <w:t xml:space="preserve">: </w:t>
      </w:r>
      <w:r w:rsidRPr="005531F6">
        <w:t>Beloppen är avrundade och överensstämmer därför inte alltid med summan.</w:t>
      </w:r>
    </w:p>
    <w:p w14:paraId="185955CB" w14:textId="5BBBB5CA" w:rsidR="006977A1" w:rsidRDefault="006977A1" w:rsidP="006977A1">
      <w:pPr>
        <w:pStyle w:val="Brdtext"/>
      </w:pPr>
      <w:r>
        <w:t>Inkomsterna i statens budget beräknades uppgå till 1</w:t>
      </w:r>
      <w:r w:rsidR="005C6CBD">
        <w:t> </w:t>
      </w:r>
      <w:r>
        <w:t>0</w:t>
      </w:r>
      <w:r w:rsidR="005C6CBD">
        <w:t xml:space="preserve">84 </w:t>
      </w:r>
      <w:r>
        <w:t>miljarder kronor. Utfallet blev 1</w:t>
      </w:r>
      <w:r w:rsidR="005C6CBD">
        <w:t> </w:t>
      </w:r>
      <w:r>
        <w:t>0</w:t>
      </w:r>
      <w:r w:rsidR="005C6CBD">
        <w:t xml:space="preserve">56 </w:t>
      </w:r>
      <w:r>
        <w:t>miljarder kronor, vilket är 2</w:t>
      </w:r>
      <w:r w:rsidR="005C6CBD">
        <w:t>8</w:t>
      </w:r>
      <w:r>
        <w:t xml:space="preserve"> miljarder kronor </w:t>
      </w:r>
      <w:r w:rsidR="005C6CBD">
        <w:t>lägre</w:t>
      </w:r>
      <w:r>
        <w:t xml:space="preserve"> än beräknat. Skatte</w:t>
      </w:r>
      <w:r w:rsidR="00D60F5C">
        <w:softHyphen/>
      </w:r>
      <w:r>
        <w:t xml:space="preserve">inkomsterna för staten blev </w:t>
      </w:r>
      <w:r w:rsidR="005C6CBD">
        <w:t xml:space="preserve">22 </w:t>
      </w:r>
      <w:r>
        <w:t xml:space="preserve">miljarder kronor </w:t>
      </w:r>
      <w:r w:rsidR="005C6CBD">
        <w:t>lägre</w:t>
      </w:r>
      <w:r>
        <w:t xml:space="preserve"> än beräknat. Det </w:t>
      </w:r>
      <w:r w:rsidR="007E28DB">
        <w:t>beror</w:t>
      </w:r>
      <w:r>
        <w:t xml:space="preserve"> </w:t>
      </w:r>
      <w:r w:rsidR="007E28DB">
        <w:t>dels</w:t>
      </w:r>
      <w:r>
        <w:t xml:space="preserve"> </w:t>
      </w:r>
      <w:r w:rsidR="007E28DB">
        <w:t>på lägre</w:t>
      </w:r>
      <w:r>
        <w:t xml:space="preserve"> skatt på </w:t>
      </w:r>
      <w:r w:rsidR="007E28DB">
        <w:t>arbete</w:t>
      </w:r>
      <w:r>
        <w:t xml:space="preserve"> och </w:t>
      </w:r>
      <w:r w:rsidR="007E28DB">
        <w:t>att hushållen minskat sina placeringar på skattekonto samt att utbetalda skatter till kommuner är större än de nu beräknade kommunala skatterna</w:t>
      </w:r>
      <w:r>
        <w:t>. Övriga inkomster blev 6 miljarder kronor lägre än den av riksdagen beslutade budgeten. Det beror främst på att inga större försäljningar av statens egendom gjordes under 201</w:t>
      </w:r>
      <w:r w:rsidR="007E28DB">
        <w:t>9</w:t>
      </w:r>
      <w:r>
        <w:t xml:space="preserve"> och att kompensationen för mervärdesskatt till kommunerna blev högre.</w:t>
      </w:r>
    </w:p>
    <w:p w14:paraId="363D046B" w14:textId="0A6B97E3" w:rsidR="006977A1" w:rsidRDefault="006977A1" w:rsidP="006977A1">
      <w:pPr>
        <w:pStyle w:val="Brdtext"/>
      </w:pPr>
      <w:r>
        <w:t>Utgifterna i statens budget uppgick till 9</w:t>
      </w:r>
      <w:r w:rsidR="00110C26">
        <w:t>44</w:t>
      </w:r>
      <w:r>
        <w:t> miljarder kronor, vilket är 7</w:t>
      </w:r>
      <w:r w:rsidR="00110C26">
        <w:t>9</w:t>
      </w:r>
      <w:r>
        <w:t xml:space="preserve"> miljarder kronor lägre än vad som anvisades i den ursprungliga budgeten. Med riksdagens beslut om ändringar i statens budget anvisades sammanlagt ytterligare </w:t>
      </w:r>
      <w:r w:rsidR="00110C26">
        <w:t>6</w:t>
      </w:r>
      <w:r>
        <w:t xml:space="preserve"> miljarder kronor. I förhållande till totalt anvisade medel (statens budget och ändringar i statens budget) blev utgifterna </w:t>
      </w:r>
      <w:r w:rsidR="00110C26">
        <w:t>85</w:t>
      </w:r>
      <w:r>
        <w:t> miljarder kronor lägre.</w:t>
      </w:r>
    </w:p>
    <w:p w14:paraId="72062939" w14:textId="242E7523" w:rsidR="006977A1" w:rsidRDefault="006977A1" w:rsidP="006977A1">
      <w:pPr>
        <w:pStyle w:val="Brdtext"/>
      </w:pPr>
      <w:r>
        <w:t xml:space="preserve">Statens budgetsaldo blev därmed </w:t>
      </w:r>
      <w:r w:rsidR="00110C26">
        <w:t>112</w:t>
      </w:r>
      <w:r>
        <w:t xml:space="preserve"> miljarder kronor, vilket är en förbättring med </w:t>
      </w:r>
      <w:r w:rsidR="00110C26">
        <w:t>51</w:t>
      </w:r>
      <w:r>
        <w:t xml:space="preserve"> miljarder kronor jämfört med det budgeterade beloppet och </w:t>
      </w:r>
      <w:r w:rsidR="007F6EEF">
        <w:t>32</w:t>
      </w:r>
      <w:r>
        <w:t> miljarder kronor högre än 201</w:t>
      </w:r>
      <w:r w:rsidR="007F6EEF">
        <w:t>8</w:t>
      </w:r>
      <w:r>
        <w:t>.</w:t>
      </w:r>
    </w:p>
    <w:p w14:paraId="0B5D0AA0" w14:textId="38BB8B8C" w:rsidR="000C5EE4" w:rsidRDefault="006977A1" w:rsidP="006977A1">
      <w:r>
        <w:br w:type="page"/>
      </w:r>
    </w:p>
    <w:p w14:paraId="469AD4DC" w14:textId="1EA0251D" w:rsidR="006977A1" w:rsidRDefault="006977A1" w:rsidP="0022179A">
      <w:pPr>
        <w:pStyle w:val="Rubrik4utannumrering"/>
      </w:pPr>
      <w:r w:rsidRPr="006977A1">
        <w:lastRenderedPageBreak/>
        <w:t>Resultaträkning</w:t>
      </w:r>
    </w:p>
    <w:p w14:paraId="3CE4E7F8" w14:textId="2F11AD55" w:rsidR="006977A1" w:rsidRDefault="006977A1" w:rsidP="00233195">
      <w:pPr>
        <w:pStyle w:val="TabellUnderrubrik"/>
      </w:pPr>
      <w:r w:rsidRPr="006977A1">
        <w:t>Miljarder kronor</w:t>
      </w:r>
    </w:p>
    <w:tbl>
      <w:tblPr>
        <w:tblStyle w:val="RKBPTabell"/>
        <w:tblW w:w="5000" w:type="pct"/>
        <w:tblLook w:val="06E0" w:firstRow="1" w:lastRow="1" w:firstColumn="1" w:lastColumn="0" w:noHBand="1" w:noVBand="1"/>
      </w:tblPr>
      <w:tblGrid>
        <w:gridCol w:w="3544"/>
        <w:gridCol w:w="1913"/>
        <w:gridCol w:w="1913"/>
      </w:tblGrid>
      <w:tr w:rsidR="00155607" w14:paraId="783F11CC" w14:textId="77777777" w:rsidTr="00305A2E">
        <w:trPr>
          <w:cnfStyle w:val="100000000000" w:firstRow="1" w:lastRow="0" w:firstColumn="0" w:lastColumn="0" w:oddVBand="0" w:evenVBand="0" w:oddHBand="0" w:evenHBand="0" w:firstRowFirstColumn="0" w:firstRowLastColumn="0" w:lastRowFirstColumn="0" w:lastRowLastColumn="0"/>
          <w:tblHeader w:val="0"/>
        </w:trPr>
        <w:tc>
          <w:tcPr>
            <w:cnfStyle w:val="001000000000" w:firstRow="0" w:lastRow="0" w:firstColumn="1" w:lastColumn="0" w:oddVBand="0" w:evenVBand="0" w:oddHBand="0" w:evenHBand="0" w:firstRowFirstColumn="0" w:firstRowLastColumn="0" w:lastRowFirstColumn="0" w:lastRowLastColumn="0"/>
            <w:tcW w:w="2404" w:type="pct"/>
            <w:tcBorders>
              <w:left w:val="none" w:sz="0" w:space="0" w:color="auto"/>
              <w:right w:val="none" w:sz="0" w:space="0" w:color="auto"/>
              <w:tl2br w:val="none" w:sz="0" w:space="0" w:color="auto"/>
              <w:tr2bl w:val="none" w:sz="0" w:space="0" w:color="auto"/>
            </w:tcBorders>
            <w:shd w:val="clear" w:color="auto" w:fill="auto"/>
            <w:vAlign w:val="top"/>
          </w:tcPr>
          <w:p w14:paraId="34A3EC16" w14:textId="77777777" w:rsidR="006977A1" w:rsidRDefault="006977A1" w:rsidP="006977A1">
            <w:pPr>
              <w:pStyle w:val="TabellHuvud"/>
            </w:pPr>
          </w:p>
        </w:tc>
        <w:tc>
          <w:tcPr>
            <w:tcW w:w="1298" w:type="pct"/>
            <w:tcBorders>
              <w:left w:val="none" w:sz="0" w:space="0" w:color="auto"/>
              <w:right w:val="none" w:sz="0" w:space="0" w:color="auto"/>
              <w:tl2br w:val="none" w:sz="0" w:space="0" w:color="auto"/>
              <w:tr2bl w:val="none" w:sz="0" w:space="0" w:color="auto"/>
            </w:tcBorders>
            <w:shd w:val="clear" w:color="auto" w:fill="auto"/>
            <w:vAlign w:val="top"/>
          </w:tcPr>
          <w:p w14:paraId="0FA4DD6A" w14:textId="5131F509" w:rsidR="006977A1" w:rsidRDefault="006977A1" w:rsidP="006977A1">
            <w:pPr>
              <w:pStyle w:val="TabellHuvud"/>
              <w:cnfStyle w:val="100000000000" w:firstRow="1" w:lastRow="0" w:firstColumn="0" w:lastColumn="0" w:oddVBand="0" w:evenVBand="0" w:oddHBand="0" w:evenHBand="0" w:firstRowFirstColumn="0" w:firstRowLastColumn="0" w:lastRowFirstColumn="0" w:lastRowLastColumn="0"/>
            </w:pPr>
            <w:r w:rsidRPr="00C91464">
              <w:t>201</w:t>
            </w:r>
            <w:r w:rsidR="002D0380">
              <w:t>9</w:t>
            </w:r>
          </w:p>
        </w:tc>
        <w:tc>
          <w:tcPr>
            <w:tcW w:w="1298" w:type="pct"/>
            <w:tcBorders>
              <w:left w:val="none" w:sz="0" w:space="0" w:color="auto"/>
              <w:right w:val="none" w:sz="0" w:space="0" w:color="auto"/>
              <w:tl2br w:val="none" w:sz="0" w:space="0" w:color="auto"/>
              <w:tr2bl w:val="none" w:sz="0" w:space="0" w:color="auto"/>
            </w:tcBorders>
            <w:shd w:val="clear" w:color="auto" w:fill="auto"/>
            <w:vAlign w:val="top"/>
          </w:tcPr>
          <w:p w14:paraId="42CEE1AE" w14:textId="1B1643D6" w:rsidR="006977A1" w:rsidRDefault="006977A1" w:rsidP="006977A1">
            <w:pPr>
              <w:pStyle w:val="TabellHuvud"/>
              <w:cnfStyle w:val="100000000000" w:firstRow="1" w:lastRow="0" w:firstColumn="0" w:lastColumn="0" w:oddVBand="0" w:evenVBand="0" w:oddHBand="0" w:evenHBand="0" w:firstRowFirstColumn="0" w:firstRowLastColumn="0" w:lastRowFirstColumn="0" w:lastRowLastColumn="0"/>
            </w:pPr>
            <w:r w:rsidRPr="00C91464">
              <w:t>201</w:t>
            </w:r>
            <w:r w:rsidR="002D0380">
              <w:t>8</w:t>
            </w:r>
          </w:p>
        </w:tc>
      </w:tr>
      <w:tr w:rsidR="00155607" w14:paraId="269AB0ED" w14:textId="77777777" w:rsidTr="00305A2E">
        <w:tc>
          <w:tcPr>
            <w:cnfStyle w:val="001000000000" w:firstRow="0" w:lastRow="0" w:firstColumn="1" w:lastColumn="0" w:oddVBand="0" w:evenVBand="0" w:oddHBand="0" w:evenHBand="0" w:firstRowFirstColumn="0" w:firstRowLastColumn="0" w:lastRowFirstColumn="0" w:lastRowLastColumn="0"/>
            <w:tcW w:w="2404" w:type="pct"/>
            <w:tcBorders>
              <w:top w:val="single" w:sz="12" w:space="0" w:color="auto"/>
            </w:tcBorders>
            <w:vAlign w:val="top"/>
          </w:tcPr>
          <w:p w14:paraId="5C4ADCEF" w14:textId="761C8D54" w:rsidR="006977A1" w:rsidRPr="006977A1" w:rsidRDefault="006977A1" w:rsidP="006977A1">
            <w:pPr>
              <w:pStyle w:val="Tabell"/>
              <w:rPr>
                <w:b/>
                <w:bCs/>
              </w:rPr>
            </w:pPr>
            <w:r w:rsidRPr="006977A1">
              <w:rPr>
                <w:b/>
                <w:bCs/>
              </w:rPr>
              <w:t>Intäkter</w:t>
            </w:r>
          </w:p>
        </w:tc>
        <w:tc>
          <w:tcPr>
            <w:tcW w:w="1298" w:type="pct"/>
            <w:tcBorders>
              <w:top w:val="single" w:sz="12" w:space="0" w:color="auto"/>
            </w:tcBorders>
            <w:vAlign w:val="top"/>
          </w:tcPr>
          <w:p w14:paraId="3F0A946A" w14:textId="77777777" w:rsidR="006977A1" w:rsidRPr="006977A1" w:rsidRDefault="006977A1" w:rsidP="006977A1">
            <w:pPr>
              <w:pStyle w:val="Tabell"/>
              <w:cnfStyle w:val="000000000000" w:firstRow="0" w:lastRow="0" w:firstColumn="0" w:lastColumn="0" w:oddVBand="0" w:evenVBand="0" w:oddHBand="0" w:evenHBand="0" w:firstRowFirstColumn="0" w:firstRowLastColumn="0" w:lastRowFirstColumn="0" w:lastRowLastColumn="0"/>
              <w:rPr>
                <w:b/>
                <w:bCs/>
              </w:rPr>
            </w:pPr>
          </w:p>
        </w:tc>
        <w:tc>
          <w:tcPr>
            <w:tcW w:w="1298" w:type="pct"/>
            <w:tcBorders>
              <w:top w:val="single" w:sz="12" w:space="0" w:color="auto"/>
            </w:tcBorders>
            <w:vAlign w:val="top"/>
          </w:tcPr>
          <w:p w14:paraId="13EC8D50" w14:textId="77777777" w:rsidR="006977A1" w:rsidRPr="006977A1" w:rsidRDefault="006977A1" w:rsidP="006977A1">
            <w:pPr>
              <w:pStyle w:val="Tabell"/>
              <w:cnfStyle w:val="000000000000" w:firstRow="0" w:lastRow="0" w:firstColumn="0" w:lastColumn="0" w:oddVBand="0" w:evenVBand="0" w:oddHBand="0" w:evenHBand="0" w:firstRowFirstColumn="0" w:firstRowLastColumn="0" w:lastRowFirstColumn="0" w:lastRowLastColumn="0"/>
              <w:rPr>
                <w:b/>
                <w:bCs/>
              </w:rPr>
            </w:pPr>
          </w:p>
        </w:tc>
      </w:tr>
      <w:tr w:rsidR="00155607" w14:paraId="17824AA5" w14:textId="77777777" w:rsidTr="00155607">
        <w:tc>
          <w:tcPr>
            <w:cnfStyle w:val="001000000000" w:firstRow="0" w:lastRow="0" w:firstColumn="1" w:lastColumn="0" w:oddVBand="0" w:evenVBand="0" w:oddHBand="0" w:evenHBand="0" w:firstRowFirstColumn="0" w:firstRowLastColumn="0" w:lastRowFirstColumn="0" w:lastRowLastColumn="0"/>
            <w:tcW w:w="2404" w:type="pct"/>
            <w:vAlign w:val="top"/>
          </w:tcPr>
          <w:p w14:paraId="1CB62DFF" w14:textId="4066CA06" w:rsidR="006977A1" w:rsidRDefault="006977A1" w:rsidP="006977A1">
            <w:pPr>
              <w:pStyle w:val="Tabell"/>
            </w:pPr>
            <w:r w:rsidRPr="00C91464">
              <w:t>Skatteintäkter</w:t>
            </w:r>
          </w:p>
        </w:tc>
        <w:tc>
          <w:tcPr>
            <w:tcW w:w="1298" w:type="pct"/>
            <w:vAlign w:val="top"/>
          </w:tcPr>
          <w:p w14:paraId="140F5C11" w14:textId="2737E332" w:rsidR="006977A1" w:rsidRDefault="002D0380" w:rsidP="006977A1">
            <w:pPr>
              <w:pStyle w:val="Tabell"/>
              <w:cnfStyle w:val="000000000000" w:firstRow="0" w:lastRow="0" w:firstColumn="0" w:lastColumn="0" w:oddVBand="0" w:evenVBand="0" w:oddHBand="0" w:evenHBand="0" w:firstRowFirstColumn="0" w:firstRowLastColumn="0" w:lastRowFirstColumn="0" w:lastRowLastColumn="0"/>
            </w:pPr>
            <w:r>
              <w:t xml:space="preserve">1 </w:t>
            </w:r>
            <w:r w:rsidR="00FC74A8">
              <w:t>386</w:t>
            </w:r>
          </w:p>
        </w:tc>
        <w:tc>
          <w:tcPr>
            <w:tcW w:w="1298" w:type="pct"/>
            <w:vAlign w:val="top"/>
          </w:tcPr>
          <w:p w14:paraId="2C4BB625" w14:textId="4FEC7650" w:rsidR="006977A1" w:rsidRDefault="002D0380" w:rsidP="006977A1">
            <w:pPr>
              <w:pStyle w:val="Tabell"/>
              <w:cnfStyle w:val="000000000000" w:firstRow="0" w:lastRow="0" w:firstColumn="0" w:lastColumn="0" w:oddVBand="0" w:evenVBand="0" w:oddHBand="0" w:evenHBand="0" w:firstRowFirstColumn="0" w:firstRowLastColumn="0" w:lastRowFirstColumn="0" w:lastRowLastColumn="0"/>
            </w:pPr>
            <w:r>
              <w:t>1 363</w:t>
            </w:r>
          </w:p>
        </w:tc>
      </w:tr>
      <w:tr w:rsidR="00155607" w14:paraId="7C76478C" w14:textId="77777777" w:rsidTr="00155607">
        <w:tc>
          <w:tcPr>
            <w:cnfStyle w:val="001000000000" w:firstRow="0" w:lastRow="0" w:firstColumn="1" w:lastColumn="0" w:oddVBand="0" w:evenVBand="0" w:oddHBand="0" w:evenHBand="0" w:firstRowFirstColumn="0" w:firstRowLastColumn="0" w:lastRowFirstColumn="0" w:lastRowLastColumn="0"/>
            <w:tcW w:w="2404" w:type="pct"/>
            <w:vAlign w:val="top"/>
          </w:tcPr>
          <w:p w14:paraId="0A2D8368" w14:textId="32BDA4AD" w:rsidR="006977A1" w:rsidRDefault="006977A1" w:rsidP="006977A1">
            <w:pPr>
              <w:pStyle w:val="Tabell"/>
            </w:pPr>
            <w:r w:rsidRPr="00C91464">
              <w:t>Övriga intäkter</w:t>
            </w:r>
          </w:p>
        </w:tc>
        <w:tc>
          <w:tcPr>
            <w:tcW w:w="1298" w:type="pct"/>
            <w:vAlign w:val="top"/>
          </w:tcPr>
          <w:p w14:paraId="0F16E162" w14:textId="0F13A95D" w:rsidR="006977A1" w:rsidRDefault="002D0380" w:rsidP="006977A1">
            <w:pPr>
              <w:pStyle w:val="Tabell"/>
              <w:cnfStyle w:val="000000000000" w:firstRow="0" w:lastRow="0" w:firstColumn="0" w:lastColumn="0" w:oddVBand="0" w:evenVBand="0" w:oddHBand="0" w:evenHBand="0" w:firstRowFirstColumn="0" w:firstRowLastColumn="0" w:lastRowFirstColumn="0" w:lastRowLastColumn="0"/>
            </w:pPr>
            <w:r>
              <w:t>120</w:t>
            </w:r>
          </w:p>
        </w:tc>
        <w:tc>
          <w:tcPr>
            <w:tcW w:w="1298" w:type="pct"/>
            <w:vAlign w:val="top"/>
          </w:tcPr>
          <w:p w14:paraId="7BD133B5" w14:textId="1353BC48" w:rsidR="006977A1" w:rsidRDefault="002D0380" w:rsidP="006977A1">
            <w:pPr>
              <w:pStyle w:val="Tabell"/>
              <w:cnfStyle w:val="000000000000" w:firstRow="0" w:lastRow="0" w:firstColumn="0" w:lastColumn="0" w:oddVBand="0" w:evenVBand="0" w:oddHBand="0" w:evenHBand="0" w:firstRowFirstColumn="0" w:firstRowLastColumn="0" w:lastRowFirstColumn="0" w:lastRowLastColumn="0"/>
            </w:pPr>
            <w:r>
              <w:t>116</w:t>
            </w:r>
          </w:p>
        </w:tc>
      </w:tr>
      <w:tr w:rsidR="00155607" w14:paraId="60A3BB1F" w14:textId="77777777" w:rsidTr="00155607">
        <w:tc>
          <w:tcPr>
            <w:cnfStyle w:val="001000000000" w:firstRow="0" w:lastRow="0" w:firstColumn="1" w:lastColumn="0" w:oddVBand="0" w:evenVBand="0" w:oddHBand="0" w:evenHBand="0" w:firstRowFirstColumn="0" w:firstRowLastColumn="0" w:lastRowFirstColumn="0" w:lastRowLastColumn="0"/>
            <w:tcW w:w="2404" w:type="pct"/>
            <w:vAlign w:val="top"/>
          </w:tcPr>
          <w:p w14:paraId="0BC5D103" w14:textId="47780862" w:rsidR="006977A1" w:rsidRPr="006977A1" w:rsidRDefault="006977A1" w:rsidP="006977A1">
            <w:pPr>
              <w:pStyle w:val="Tabell"/>
              <w:rPr>
                <w:b/>
                <w:bCs/>
              </w:rPr>
            </w:pPr>
            <w:r w:rsidRPr="006977A1">
              <w:rPr>
                <w:b/>
                <w:bCs/>
              </w:rPr>
              <w:t>Summa intäkter</w:t>
            </w:r>
          </w:p>
        </w:tc>
        <w:tc>
          <w:tcPr>
            <w:tcW w:w="1298" w:type="pct"/>
            <w:vAlign w:val="top"/>
          </w:tcPr>
          <w:p w14:paraId="3EF012AB" w14:textId="2613CBC8" w:rsidR="006977A1" w:rsidRPr="006977A1" w:rsidRDefault="002D0380" w:rsidP="006977A1">
            <w:pPr>
              <w:pStyle w:val="Tabell"/>
              <w:cnfStyle w:val="000000000000" w:firstRow="0" w:lastRow="0" w:firstColumn="0" w:lastColumn="0" w:oddVBand="0" w:evenVBand="0" w:oddHBand="0" w:evenHBand="0" w:firstRowFirstColumn="0" w:firstRowLastColumn="0" w:lastRowFirstColumn="0" w:lastRowLastColumn="0"/>
              <w:rPr>
                <w:b/>
                <w:bCs/>
              </w:rPr>
            </w:pPr>
            <w:r>
              <w:rPr>
                <w:b/>
                <w:bCs/>
              </w:rPr>
              <w:t xml:space="preserve">1 </w:t>
            </w:r>
            <w:r w:rsidR="00117405">
              <w:rPr>
                <w:b/>
                <w:bCs/>
              </w:rPr>
              <w:t>506</w:t>
            </w:r>
          </w:p>
        </w:tc>
        <w:tc>
          <w:tcPr>
            <w:tcW w:w="1298" w:type="pct"/>
            <w:vAlign w:val="top"/>
          </w:tcPr>
          <w:p w14:paraId="1B08F4E7" w14:textId="2E40FDE5" w:rsidR="006977A1" w:rsidRPr="006977A1" w:rsidRDefault="002D0380" w:rsidP="006977A1">
            <w:pPr>
              <w:pStyle w:val="Tabell"/>
              <w:cnfStyle w:val="000000000000" w:firstRow="0" w:lastRow="0" w:firstColumn="0" w:lastColumn="0" w:oddVBand="0" w:evenVBand="0" w:oddHBand="0" w:evenHBand="0" w:firstRowFirstColumn="0" w:firstRowLastColumn="0" w:lastRowFirstColumn="0" w:lastRowLastColumn="0"/>
              <w:rPr>
                <w:b/>
                <w:bCs/>
              </w:rPr>
            </w:pPr>
            <w:r>
              <w:rPr>
                <w:b/>
                <w:bCs/>
              </w:rPr>
              <w:t>1 479</w:t>
            </w:r>
          </w:p>
        </w:tc>
      </w:tr>
      <w:tr w:rsidR="00155607" w14:paraId="044E7872" w14:textId="77777777" w:rsidTr="00155607">
        <w:tc>
          <w:tcPr>
            <w:cnfStyle w:val="001000000000" w:firstRow="0" w:lastRow="0" w:firstColumn="1" w:lastColumn="0" w:oddVBand="0" w:evenVBand="0" w:oddHBand="0" w:evenHBand="0" w:firstRowFirstColumn="0" w:firstRowLastColumn="0" w:lastRowFirstColumn="0" w:lastRowLastColumn="0"/>
            <w:tcW w:w="2404" w:type="pct"/>
            <w:vAlign w:val="top"/>
          </w:tcPr>
          <w:p w14:paraId="5286BF8D" w14:textId="77777777" w:rsidR="006977A1" w:rsidRDefault="006977A1" w:rsidP="006977A1">
            <w:pPr>
              <w:pStyle w:val="Tabell"/>
            </w:pPr>
          </w:p>
        </w:tc>
        <w:tc>
          <w:tcPr>
            <w:tcW w:w="1298" w:type="pct"/>
            <w:vAlign w:val="top"/>
          </w:tcPr>
          <w:p w14:paraId="166F6C3A" w14:textId="77777777" w:rsidR="006977A1" w:rsidRDefault="006977A1" w:rsidP="006977A1">
            <w:pPr>
              <w:pStyle w:val="Tabell"/>
              <w:cnfStyle w:val="000000000000" w:firstRow="0" w:lastRow="0" w:firstColumn="0" w:lastColumn="0" w:oddVBand="0" w:evenVBand="0" w:oddHBand="0" w:evenHBand="0" w:firstRowFirstColumn="0" w:firstRowLastColumn="0" w:lastRowFirstColumn="0" w:lastRowLastColumn="0"/>
            </w:pPr>
          </w:p>
        </w:tc>
        <w:tc>
          <w:tcPr>
            <w:tcW w:w="1298" w:type="pct"/>
            <w:vAlign w:val="top"/>
          </w:tcPr>
          <w:p w14:paraId="4B97A50B" w14:textId="77777777" w:rsidR="006977A1" w:rsidRDefault="006977A1" w:rsidP="006977A1">
            <w:pPr>
              <w:pStyle w:val="Tabell"/>
              <w:cnfStyle w:val="000000000000" w:firstRow="0" w:lastRow="0" w:firstColumn="0" w:lastColumn="0" w:oddVBand="0" w:evenVBand="0" w:oddHBand="0" w:evenHBand="0" w:firstRowFirstColumn="0" w:firstRowLastColumn="0" w:lastRowFirstColumn="0" w:lastRowLastColumn="0"/>
            </w:pPr>
          </w:p>
        </w:tc>
      </w:tr>
      <w:tr w:rsidR="00155607" w14:paraId="516F5B45" w14:textId="77777777" w:rsidTr="00155607">
        <w:tc>
          <w:tcPr>
            <w:cnfStyle w:val="001000000000" w:firstRow="0" w:lastRow="0" w:firstColumn="1" w:lastColumn="0" w:oddVBand="0" w:evenVBand="0" w:oddHBand="0" w:evenHBand="0" w:firstRowFirstColumn="0" w:firstRowLastColumn="0" w:lastRowFirstColumn="0" w:lastRowLastColumn="0"/>
            <w:tcW w:w="2404" w:type="pct"/>
            <w:vAlign w:val="top"/>
          </w:tcPr>
          <w:p w14:paraId="333BFB0E" w14:textId="2A3806F8" w:rsidR="006977A1" w:rsidRPr="006977A1" w:rsidRDefault="006977A1" w:rsidP="006977A1">
            <w:pPr>
              <w:pStyle w:val="Tabell"/>
              <w:rPr>
                <w:b/>
                <w:bCs/>
              </w:rPr>
            </w:pPr>
            <w:r w:rsidRPr="006977A1">
              <w:rPr>
                <w:b/>
                <w:bCs/>
              </w:rPr>
              <w:t>Kostnader</w:t>
            </w:r>
          </w:p>
        </w:tc>
        <w:tc>
          <w:tcPr>
            <w:tcW w:w="1298" w:type="pct"/>
            <w:vAlign w:val="top"/>
          </w:tcPr>
          <w:p w14:paraId="1F1B0C0C" w14:textId="77777777" w:rsidR="006977A1" w:rsidRPr="006977A1" w:rsidRDefault="006977A1" w:rsidP="006977A1">
            <w:pPr>
              <w:pStyle w:val="Tabell"/>
              <w:cnfStyle w:val="000000000000" w:firstRow="0" w:lastRow="0" w:firstColumn="0" w:lastColumn="0" w:oddVBand="0" w:evenVBand="0" w:oddHBand="0" w:evenHBand="0" w:firstRowFirstColumn="0" w:firstRowLastColumn="0" w:lastRowFirstColumn="0" w:lastRowLastColumn="0"/>
              <w:rPr>
                <w:b/>
                <w:bCs/>
              </w:rPr>
            </w:pPr>
          </w:p>
        </w:tc>
        <w:tc>
          <w:tcPr>
            <w:tcW w:w="1298" w:type="pct"/>
            <w:vAlign w:val="top"/>
          </w:tcPr>
          <w:p w14:paraId="6BA9F888" w14:textId="77777777" w:rsidR="006977A1" w:rsidRPr="006977A1" w:rsidRDefault="006977A1" w:rsidP="006977A1">
            <w:pPr>
              <w:pStyle w:val="Tabell"/>
              <w:cnfStyle w:val="000000000000" w:firstRow="0" w:lastRow="0" w:firstColumn="0" w:lastColumn="0" w:oddVBand="0" w:evenVBand="0" w:oddHBand="0" w:evenHBand="0" w:firstRowFirstColumn="0" w:firstRowLastColumn="0" w:lastRowFirstColumn="0" w:lastRowLastColumn="0"/>
              <w:rPr>
                <w:b/>
                <w:bCs/>
              </w:rPr>
            </w:pPr>
          </w:p>
        </w:tc>
      </w:tr>
      <w:tr w:rsidR="00155607" w14:paraId="380D4633" w14:textId="77777777" w:rsidTr="00155607">
        <w:tc>
          <w:tcPr>
            <w:cnfStyle w:val="001000000000" w:firstRow="0" w:lastRow="0" w:firstColumn="1" w:lastColumn="0" w:oddVBand="0" w:evenVBand="0" w:oddHBand="0" w:evenHBand="0" w:firstRowFirstColumn="0" w:firstRowLastColumn="0" w:lastRowFirstColumn="0" w:lastRowLastColumn="0"/>
            <w:tcW w:w="2404" w:type="pct"/>
            <w:vAlign w:val="top"/>
          </w:tcPr>
          <w:p w14:paraId="4B155541" w14:textId="427025B8" w:rsidR="006977A1" w:rsidRDefault="006977A1" w:rsidP="006977A1">
            <w:pPr>
              <w:pStyle w:val="Tabell"/>
            </w:pPr>
            <w:r w:rsidRPr="00C91464">
              <w:t>Transfereringar m.m.</w:t>
            </w:r>
          </w:p>
        </w:tc>
        <w:tc>
          <w:tcPr>
            <w:tcW w:w="1298" w:type="pct"/>
            <w:vAlign w:val="top"/>
          </w:tcPr>
          <w:p w14:paraId="0C746CC4" w14:textId="4C7DD92C" w:rsidR="006977A1" w:rsidRDefault="002D0380" w:rsidP="006977A1">
            <w:pPr>
              <w:pStyle w:val="Tabell"/>
              <w:cnfStyle w:val="000000000000" w:firstRow="0" w:lastRow="0" w:firstColumn="0" w:lastColumn="0" w:oddVBand="0" w:evenVBand="0" w:oddHBand="0" w:evenHBand="0" w:firstRowFirstColumn="0" w:firstRowLastColumn="0" w:lastRowFirstColumn="0" w:lastRowLastColumn="0"/>
            </w:pPr>
            <w:r>
              <w:t>-1 144</w:t>
            </w:r>
          </w:p>
        </w:tc>
        <w:tc>
          <w:tcPr>
            <w:tcW w:w="1298" w:type="pct"/>
            <w:vAlign w:val="top"/>
          </w:tcPr>
          <w:p w14:paraId="697D5FFC" w14:textId="7CBE746A" w:rsidR="006977A1" w:rsidRDefault="002D0380" w:rsidP="006977A1">
            <w:pPr>
              <w:pStyle w:val="Tabell"/>
              <w:cnfStyle w:val="000000000000" w:firstRow="0" w:lastRow="0" w:firstColumn="0" w:lastColumn="0" w:oddVBand="0" w:evenVBand="0" w:oddHBand="0" w:evenHBand="0" w:firstRowFirstColumn="0" w:firstRowLastColumn="0" w:lastRowFirstColumn="0" w:lastRowLastColumn="0"/>
            </w:pPr>
            <w:r>
              <w:t>-1 112</w:t>
            </w:r>
          </w:p>
        </w:tc>
      </w:tr>
      <w:tr w:rsidR="00155607" w14:paraId="704AEE16" w14:textId="77777777" w:rsidTr="00155607">
        <w:tc>
          <w:tcPr>
            <w:cnfStyle w:val="001000000000" w:firstRow="0" w:lastRow="0" w:firstColumn="1" w:lastColumn="0" w:oddVBand="0" w:evenVBand="0" w:oddHBand="0" w:evenHBand="0" w:firstRowFirstColumn="0" w:firstRowLastColumn="0" w:lastRowFirstColumn="0" w:lastRowLastColumn="0"/>
            <w:tcW w:w="2404" w:type="pct"/>
            <w:vAlign w:val="top"/>
          </w:tcPr>
          <w:p w14:paraId="08AFF37B" w14:textId="0BC6DC38" w:rsidR="006977A1" w:rsidRDefault="006977A1" w:rsidP="006977A1">
            <w:pPr>
              <w:pStyle w:val="Tabell"/>
            </w:pPr>
            <w:r w:rsidRPr="00C91464">
              <w:t>Statens egen verksamhet</w:t>
            </w:r>
          </w:p>
        </w:tc>
        <w:tc>
          <w:tcPr>
            <w:tcW w:w="1298" w:type="pct"/>
            <w:vAlign w:val="top"/>
          </w:tcPr>
          <w:p w14:paraId="611C7AEA" w14:textId="0F3CBFB4" w:rsidR="006977A1" w:rsidRDefault="002D0380" w:rsidP="006977A1">
            <w:pPr>
              <w:pStyle w:val="Tabell"/>
              <w:cnfStyle w:val="000000000000" w:firstRow="0" w:lastRow="0" w:firstColumn="0" w:lastColumn="0" w:oddVBand="0" w:evenVBand="0" w:oddHBand="0" w:evenHBand="0" w:firstRowFirstColumn="0" w:firstRowLastColumn="0" w:lastRowFirstColumn="0" w:lastRowLastColumn="0"/>
            </w:pPr>
            <w:r>
              <w:t>-286</w:t>
            </w:r>
          </w:p>
        </w:tc>
        <w:tc>
          <w:tcPr>
            <w:tcW w:w="1298" w:type="pct"/>
            <w:vAlign w:val="top"/>
          </w:tcPr>
          <w:p w14:paraId="1CA45CEB" w14:textId="01E0FA2F" w:rsidR="006977A1" w:rsidRDefault="002D0380" w:rsidP="006977A1">
            <w:pPr>
              <w:pStyle w:val="Tabell"/>
              <w:cnfStyle w:val="000000000000" w:firstRow="0" w:lastRow="0" w:firstColumn="0" w:lastColumn="0" w:oddVBand="0" w:evenVBand="0" w:oddHBand="0" w:evenHBand="0" w:firstRowFirstColumn="0" w:firstRowLastColumn="0" w:lastRowFirstColumn="0" w:lastRowLastColumn="0"/>
            </w:pPr>
            <w:r>
              <w:t>-280</w:t>
            </w:r>
          </w:p>
        </w:tc>
      </w:tr>
      <w:tr w:rsidR="00155607" w14:paraId="059CC0DA" w14:textId="77777777" w:rsidTr="00155607">
        <w:tc>
          <w:tcPr>
            <w:cnfStyle w:val="001000000000" w:firstRow="0" w:lastRow="0" w:firstColumn="1" w:lastColumn="0" w:oddVBand="0" w:evenVBand="0" w:oddHBand="0" w:evenHBand="0" w:firstRowFirstColumn="0" w:firstRowLastColumn="0" w:lastRowFirstColumn="0" w:lastRowLastColumn="0"/>
            <w:tcW w:w="2404" w:type="pct"/>
            <w:vAlign w:val="top"/>
          </w:tcPr>
          <w:p w14:paraId="70D4615B" w14:textId="584EBF68" w:rsidR="006977A1" w:rsidRPr="006977A1" w:rsidRDefault="006977A1" w:rsidP="006977A1">
            <w:pPr>
              <w:pStyle w:val="Tabell"/>
              <w:rPr>
                <w:b/>
                <w:bCs/>
              </w:rPr>
            </w:pPr>
            <w:r w:rsidRPr="006977A1">
              <w:rPr>
                <w:b/>
                <w:bCs/>
              </w:rPr>
              <w:t>Summa kostnader</w:t>
            </w:r>
          </w:p>
        </w:tc>
        <w:tc>
          <w:tcPr>
            <w:tcW w:w="1298" w:type="pct"/>
            <w:vAlign w:val="top"/>
          </w:tcPr>
          <w:p w14:paraId="1EA7CC1C" w14:textId="591A123D" w:rsidR="006977A1" w:rsidRPr="006977A1" w:rsidRDefault="002D0380" w:rsidP="006977A1">
            <w:pPr>
              <w:pStyle w:val="Tabell"/>
              <w:cnfStyle w:val="000000000000" w:firstRow="0" w:lastRow="0" w:firstColumn="0" w:lastColumn="0" w:oddVBand="0" w:evenVBand="0" w:oddHBand="0" w:evenHBand="0" w:firstRowFirstColumn="0" w:firstRowLastColumn="0" w:lastRowFirstColumn="0" w:lastRowLastColumn="0"/>
              <w:rPr>
                <w:b/>
                <w:bCs/>
              </w:rPr>
            </w:pPr>
            <w:r>
              <w:rPr>
                <w:b/>
                <w:bCs/>
              </w:rPr>
              <w:t>-1430</w:t>
            </w:r>
          </w:p>
        </w:tc>
        <w:tc>
          <w:tcPr>
            <w:tcW w:w="1298" w:type="pct"/>
            <w:vAlign w:val="top"/>
          </w:tcPr>
          <w:p w14:paraId="264DFEF4" w14:textId="0750225F" w:rsidR="006977A1" w:rsidRPr="006977A1" w:rsidRDefault="002D0380" w:rsidP="006977A1">
            <w:pPr>
              <w:pStyle w:val="Tabell"/>
              <w:cnfStyle w:val="000000000000" w:firstRow="0" w:lastRow="0" w:firstColumn="0" w:lastColumn="0" w:oddVBand="0" w:evenVBand="0" w:oddHBand="0" w:evenHBand="0" w:firstRowFirstColumn="0" w:firstRowLastColumn="0" w:lastRowFirstColumn="0" w:lastRowLastColumn="0"/>
              <w:rPr>
                <w:b/>
                <w:bCs/>
              </w:rPr>
            </w:pPr>
            <w:r>
              <w:rPr>
                <w:b/>
                <w:bCs/>
              </w:rPr>
              <w:t>-1 392</w:t>
            </w:r>
          </w:p>
        </w:tc>
      </w:tr>
      <w:tr w:rsidR="00155607" w14:paraId="699F0C3D" w14:textId="77777777" w:rsidTr="00155607">
        <w:tc>
          <w:tcPr>
            <w:cnfStyle w:val="001000000000" w:firstRow="0" w:lastRow="0" w:firstColumn="1" w:lastColumn="0" w:oddVBand="0" w:evenVBand="0" w:oddHBand="0" w:evenHBand="0" w:firstRowFirstColumn="0" w:firstRowLastColumn="0" w:lastRowFirstColumn="0" w:lastRowLastColumn="0"/>
            <w:tcW w:w="2404" w:type="pct"/>
            <w:vAlign w:val="top"/>
          </w:tcPr>
          <w:p w14:paraId="3CEA203B" w14:textId="77777777" w:rsidR="006977A1" w:rsidRDefault="006977A1" w:rsidP="006977A1">
            <w:pPr>
              <w:pStyle w:val="Tabell"/>
            </w:pPr>
          </w:p>
        </w:tc>
        <w:tc>
          <w:tcPr>
            <w:tcW w:w="1298" w:type="pct"/>
            <w:vAlign w:val="top"/>
          </w:tcPr>
          <w:p w14:paraId="7CE33F70" w14:textId="77777777" w:rsidR="006977A1" w:rsidRDefault="006977A1" w:rsidP="006977A1">
            <w:pPr>
              <w:pStyle w:val="Tabell"/>
              <w:cnfStyle w:val="000000000000" w:firstRow="0" w:lastRow="0" w:firstColumn="0" w:lastColumn="0" w:oddVBand="0" w:evenVBand="0" w:oddHBand="0" w:evenHBand="0" w:firstRowFirstColumn="0" w:firstRowLastColumn="0" w:lastRowFirstColumn="0" w:lastRowLastColumn="0"/>
            </w:pPr>
          </w:p>
        </w:tc>
        <w:tc>
          <w:tcPr>
            <w:tcW w:w="1298" w:type="pct"/>
            <w:vAlign w:val="top"/>
          </w:tcPr>
          <w:p w14:paraId="3505A945" w14:textId="77777777" w:rsidR="006977A1" w:rsidRDefault="006977A1" w:rsidP="006977A1">
            <w:pPr>
              <w:pStyle w:val="Tabell"/>
              <w:cnfStyle w:val="000000000000" w:firstRow="0" w:lastRow="0" w:firstColumn="0" w:lastColumn="0" w:oddVBand="0" w:evenVBand="0" w:oddHBand="0" w:evenHBand="0" w:firstRowFirstColumn="0" w:firstRowLastColumn="0" w:lastRowFirstColumn="0" w:lastRowLastColumn="0"/>
            </w:pPr>
          </w:p>
        </w:tc>
      </w:tr>
      <w:tr w:rsidR="00155607" w14:paraId="15A55DF9" w14:textId="77777777" w:rsidTr="00155607">
        <w:tc>
          <w:tcPr>
            <w:cnfStyle w:val="001000000000" w:firstRow="0" w:lastRow="0" w:firstColumn="1" w:lastColumn="0" w:oddVBand="0" w:evenVBand="0" w:oddHBand="0" w:evenHBand="0" w:firstRowFirstColumn="0" w:firstRowLastColumn="0" w:lastRowFirstColumn="0" w:lastRowLastColumn="0"/>
            <w:tcW w:w="2404" w:type="pct"/>
            <w:tcBorders>
              <w:bottom w:val="single" w:sz="4" w:space="0" w:color="auto"/>
            </w:tcBorders>
            <w:vAlign w:val="top"/>
          </w:tcPr>
          <w:p w14:paraId="6FDE07E9" w14:textId="77F7FABB" w:rsidR="006977A1" w:rsidRDefault="006977A1" w:rsidP="006977A1">
            <w:pPr>
              <w:pStyle w:val="Tabell"/>
            </w:pPr>
            <w:r w:rsidRPr="00C91464">
              <w:t>Resultat från andelar i hel- och</w:t>
            </w:r>
            <w:r>
              <w:t xml:space="preserve"> </w:t>
            </w:r>
            <w:r w:rsidRPr="006977A1">
              <w:t>delägda företag</w:t>
            </w:r>
          </w:p>
        </w:tc>
        <w:tc>
          <w:tcPr>
            <w:tcW w:w="1298" w:type="pct"/>
            <w:tcBorders>
              <w:bottom w:val="single" w:sz="4" w:space="0" w:color="auto"/>
            </w:tcBorders>
            <w:vAlign w:val="top"/>
          </w:tcPr>
          <w:p w14:paraId="33E25853" w14:textId="1E0781A6" w:rsidR="006977A1" w:rsidRDefault="002D0380" w:rsidP="006977A1">
            <w:pPr>
              <w:pStyle w:val="Tabell"/>
              <w:cnfStyle w:val="000000000000" w:firstRow="0" w:lastRow="0" w:firstColumn="0" w:lastColumn="0" w:oddVBand="0" w:evenVBand="0" w:oddHBand="0" w:evenHBand="0" w:firstRowFirstColumn="0" w:firstRowLastColumn="0" w:lastRowFirstColumn="0" w:lastRowLastColumn="0"/>
            </w:pPr>
            <w:r>
              <w:t>43</w:t>
            </w:r>
          </w:p>
        </w:tc>
        <w:tc>
          <w:tcPr>
            <w:tcW w:w="1298" w:type="pct"/>
            <w:tcBorders>
              <w:bottom w:val="single" w:sz="4" w:space="0" w:color="auto"/>
            </w:tcBorders>
            <w:vAlign w:val="top"/>
          </w:tcPr>
          <w:p w14:paraId="0D634A89" w14:textId="7284CCAA" w:rsidR="006977A1" w:rsidRDefault="002D0380" w:rsidP="006977A1">
            <w:pPr>
              <w:pStyle w:val="Tabell"/>
              <w:cnfStyle w:val="000000000000" w:firstRow="0" w:lastRow="0" w:firstColumn="0" w:lastColumn="0" w:oddVBand="0" w:evenVBand="0" w:oddHBand="0" w:evenHBand="0" w:firstRowFirstColumn="0" w:firstRowLastColumn="0" w:lastRowFirstColumn="0" w:lastRowLastColumn="0"/>
            </w:pPr>
            <w:r>
              <w:t>33</w:t>
            </w:r>
          </w:p>
        </w:tc>
      </w:tr>
      <w:tr w:rsidR="00155607" w14:paraId="0412DCD2" w14:textId="77777777" w:rsidTr="009D23C5">
        <w:tc>
          <w:tcPr>
            <w:cnfStyle w:val="001000000000" w:firstRow="0" w:lastRow="0" w:firstColumn="1" w:lastColumn="0" w:oddVBand="0" w:evenVBand="0" w:oddHBand="0" w:evenHBand="0" w:firstRowFirstColumn="0" w:firstRowLastColumn="0" w:lastRowFirstColumn="0" w:lastRowLastColumn="0"/>
            <w:tcW w:w="2404" w:type="pct"/>
            <w:tcBorders>
              <w:top w:val="single" w:sz="4" w:space="0" w:color="auto"/>
              <w:bottom w:val="single" w:sz="4" w:space="0" w:color="auto"/>
            </w:tcBorders>
            <w:shd w:val="clear" w:color="auto" w:fill="auto"/>
            <w:vAlign w:val="top"/>
          </w:tcPr>
          <w:p w14:paraId="7D049B33" w14:textId="581338E1" w:rsidR="006977A1" w:rsidRPr="00C91464" w:rsidRDefault="006977A1" w:rsidP="006977A1">
            <w:pPr>
              <w:pStyle w:val="Tabell"/>
            </w:pPr>
            <w:r w:rsidRPr="00A36561">
              <w:t>Finansiella intäkter och kostnader, netto</w:t>
            </w:r>
          </w:p>
        </w:tc>
        <w:tc>
          <w:tcPr>
            <w:tcW w:w="1298" w:type="pct"/>
            <w:tcBorders>
              <w:top w:val="single" w:sz="4" w:space="0" w:color="auto"/>
              <w:bottom w:val="single" w:sz="4" w:space="0" w:color="auto"/>
            </w:tcBorders>
            <w:shd w:val="clear" w:color="auto" w:fill="auto"/>
            <w:vAlign w:val="top"/>
          </w:tcPr>
          <w:p w14:paraId="34C2EAF7" w14:textId="5715EF48" w:rsidR="006977A1" w:rsidRDefault="002D0380" w:rsidP="006977A1">
            <w:pPr>
              <w:pStyle w:val="Tabell"/>
              <w:cnfStyle w:val="000000000000" w:firstRow="0" w:lastRow="0" w:firstColumn="0" w:lastColumn="0" w:oddVBand="0" w:evenVBand="0" w:oddHBand="0" w:evenHBand="0" w:firstRowFirstColumn="0" w:firstRowLastColumn="0" w:lastRowFirstColumn="0" w:lastRowLastColumn="0"/>
            </w:pPr>
            <w:r>
              <w:t>-3</w:t>
            </w:r>
          </w:p>
        </w:tc>
        <w:tc>
          <w:tcPr>
            <w:tcW w:w="1298" w:type="pct"/>
            <w:tcBorders>
              <w:top w:val="single" w:sz="4" w:space="0" w:color="auto"/>
              <w:bottom w:val="single" w:sz="4" w:space="0" w:color="auto"/>
            </w:tcBorders>
            <w:shd w:val="clear" w:color="auto" w:fill="auto"/>
            <w:vAlign w:val="top"/>
          </w:tcPr>
          <w:p w14:paraId="34BCCDE3" w14:textId="6595A490" w:rsidR="006977A1" w:rsidRDefault="002D0380" w:rsidP="006977A1">
            <w:pPr>
              <w:pStyle w:val="Tabell"/>
              <w:cnfStyle w:val="000000000000" w:firstRow="0" w:lastRow="0" w:firstColumn="0" w:lastColumn="0" w:oddVBand="0" w:evenVBand="0" w:oddHBand="0" w:evenHBand="0" w:firstRowFirstColumn="0" w:firstRowLastColumn="0" w:lastRowFirstColumn="0" w:lastRowLastColumn="0"/>
            </w:pPr>
            <w:r>
              <w:t>-13</w:t>
            </w:r>
          </w:p>
        </w:tc>
      </w:tr>
      <w:tr w:rsidR="00155607" w14:paraId="62AE2314" w14:textId="77777777" w:rsidTr="009D23C5">
        <w:trPr>
          <w:cnfStyle w:val="010000000000" w:firstRow="0" w:lastRow="1"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404" w:type="pct"/>
            <w:tcBorders>
              <w:top w:val="single" w:sz="4" w:space="0" w:color="auto"/>
            </w:tcBorders>
            <w:shd w:val="clear" w:color="auto" w:fill="auto"/>
            <w:vAlign w:val="top"/>
          </w:tcPr>
          <w:p w14:paraId="55C21513" w14:textId="3C77B400" w:rsidR="006977A1" w:rsidRDefault="006977A1" w:rsidP="006977A1">
            <w:pPr>
              <w:pStyle w:val="Tabell"/>
            </w:pPr>
            <w:r w:rsidRPr="00D71CD2">
              <w:t>Årets överskott</w:t>
            </w:r>
          </w:p>
        </w:tc>
        <w:tc>
          <w:tcPr>
            <w:tcW w:w="1298" w:type="pct"/>
            <w:tcBorders>
              <w:top w:val="single" w:sz="4" w:space="0" w:color="auto"/>
            </w:tcBorders>
            <w:shd w:val="clear" w:color="auto" w:fill="auto"/>
            <w:vAlign w:val="top"/>
          </w:tcPr>
          <w:p w14:paraId="11AF5F0F" w14:textId="24F582AC" w:rsidR="006977A1" w:rsidRDefault="002D0380" w:rsidP="006977A1">
            <w:pPr>
              <w:pStyle w:val="Tabell"/>
              <w:cnfStyle w:val="010000000000" w:firstRow="0" w:lastRow="1" w:firstColumn="0" w:lastColumn="0" w:oddVBand="0" w:evenVBand="0" w:oddHBand="0" w:evenHBand="0" w:firstRowFirstColumn="0" w:firstRowLastColumn="0" w:lastRowFirstColumn="0" w:lastRowLastColumn="0"/>
            </w:pPr>
            <w:r>
              <w:t>116</w:t>
            </w:r>
          </w:p>
        </w:tc>
        <w:tc>
          <w:tcPr>
            <w:tcW w:w="1298" w:type="pct"/>
            <w:tcBorders>
              <w:top w:val="single" w:sz="4" w:space="0" w:color="auto"/>
            </w:tcBorders>
            <w:shd w:val="clear" w:color="auto" w:fill="auto"/>
            <w:vAlign w:val="top"/>
          </w:tcPr>
          <w:p w14:paraId="0FDE7E2C" w14:textId="257ABCFD" w:rsidR="006977A1" w:rsidRDefault="002D0380" w:rsidP="006977A1">
            <w:pPr>
              <w:pStyle w:val="Tabell"/>
              <w:cnfStyle w:val="010000000000" w:firstRow="0" w:lastRow="1" w:firstColumn="0" w:lastColumn="0" w:oddVBand="0" w:evenVBand="0" w:oddHBand="0" w:evenHBand="0" w:firstRowFirstColumn="0" w:firstRowLastColumn="0" w:lastRowFirstColumn="0" w:lastRowLastColumn="0"/>
            </w:pPr>
            <w:r>
              <w:t>107</w:t>
            </w:r>
          </w:p>
        </w:tc>
      </w:tr>
    </w:tbl>
    <w:p w14:paraId="7B68AD61" w14:textId="51A092CE" w:rsidR="006977A1" w:rsidRDefault="006977A1" w:rsidP="00233195">
      <w:pPr>
        <w:pStyle w:val="Klla"/>
      </w:pPr>
      <w:r>
        <w:t xml:space="preserve">Anm.: </w:t>
      </w:r>
      <w:r w:rsidRPr="006977A1">
        <w:t>Beloppen är avrundade och överensstämmer därför inte alltid med summan.</w:t>
      </w:r>
    </w:p>
    <w:p w14:paraId="1FA201D4" w14:textId="16520FF2" w:rsidR="00EB10BC" w:rsidRDefault="00EB10BC" w:rsidP="00EB10BC">
      <w:pPr>
        <w:pStyle w:val="Brdtext"/>
      </w:pPr>
      <w:r>
        <w:t>Årets överskott, dvs. skillnaden mellan intäkter och kostnader i resultaträkningen, uppgick till 1</w:t>
      </w:r>
      <w:r w:rsidR="002D0380">
        <w:t>1</w:t>
      </w:r>
      <w:r w:rsidR="00D41F11">
        <w:t>6</w:t>
      </w:r>
      <w:r w:rsidR="002D0380">
        <w:t xml:space="preserve"> m</w:t>
      </w:r>
      <w:r>
        <w:t xml:space="preserve">iljarder kronor och innebär en </w:t>
      </w:r>
      <w:r w:rsidR="002D0380">
        <w:t>förbättring</w:t>
      </w:r>
      <w:r>
        <w:t xml:space="preserve"> med </w:t>
      </w:r>
      <w:r w:rsidR="005114BA">
        <w:t xml:space="preserve">ca </w:t>
      </w:r>
      <w:r w:rsidR="00117405">
        <w:t>9 </w:t>
      </w:r>
      <w:r>
        <w:t>miljarder kronor jämfört med 201</w:t>
      </w:r>
      <w:r w:rsidR="002D0380">
        <w:t>8</w:t>
      </w:r>
      <w:r>
        <w:t>.</w:t>
      </w:r>
    </w:p>
    <w:p w14:paraId="252CEEAB" w14:textId="7F94B566" w:rsidR="00EB10BC" w:rsidRDefault="00EB10BC" w:rsidP="00EB10BC">
      <w:pPr>
        <w:pStyle w:val="Brdtext"/>
      </w:pPr>
      <w:r>
        <w:t xml:space="preserve">Skatteintäkterna ökade med </w:t>
      </w:r>
      <w:r w:rsidR="002D0380">
        <w:t xml:space="preserve">23 </w:t>
      </w:r>
      <w:r>
        <w:t>miljarder kronor. Skatteintäkterna uppgick till 1</w:t>
      </w:r>
      <w:r w:rsidR="00E73C65">
        <w:t> </w:t>
      </w:r>
      <w:r w:rsidR="002D0380">
        <w:t>386</w:t>
      </w:r>
      <w:r w:rsidR="00E73C65">
        <w:t> </w:t>
      </w:r>
      <w:r>
        <w:t>miljarder kronor och utgjorde 91 procent av de totala intäkterna.</w:t>
      </w:r>
    </w:p>
    <w:p w14:paraId="47CCE8FE" w14:textId="58D1D263" w:rsidR="00EB10BC" w:rsidRDefault="00EB10BC" w:rsidP="00EB10BC">
      <w:pPr>
        <w:pStyle w:val="Brdtext"/>
      </w:pPr>
      <w:r>
        <w:t>Kostnaderna för transfereringar m.m. uppgick till 1 1</w:t>
      </w:r>
      <w:r w:rsidR="002D0380">
        <w:t>44</w:t>
      </w:r>
      <w:r>
        <w:t xml:space="preserve"> miljarder kronor, vilket är en ökning med drygt </w:t>
      </w:r>
      <w:r w:rsidR="00FC74A8">
        <w:t>32 </w:t>
      </w:r>
      <w:r>
        <w:t>miljarder kronor jämfört med 201</w:t>
      </w:r>
      <w:r w:rsidR="002D0380">
        <w:t>8</w:t>
      </w:r>
      <w:r>
        <w:t>.</w:t>
      </w:r>
    </w:p>
    <w:p w14:paraId="1B132E12" w14:textId="639B3AE1" w:rsidR="00EB10BC" w:rsidRDefault="00EB10BC" w:rsidP="00EB10BC">
      <w:pPr>
        <w:pStyle w:val="Brdtext"/>
      </w:pPr>
      <w:r>
        <w:t>Kostnaderna för statens egen verksamhet uppgick till 28</w:t>
      </w:r>
      <w:r w:rsidR="002D0380">
        <w:t>6</w:t>
      </w:r>
      <w:r>
        <w:t> miljarder kronor. Det är en ökning med 6 miljarder kronor jämfört med 201</w:t>
      </w:r>
      <w:r w:rsidR="002D0380">
        <w:t>8</w:t>
      </w:r>
      <w:r>
        <w:t>.</w:t>
      </w:r>
    </w:p>
    <w:p w14:paraId="49DB1B31" w14:textId="716DB099" w:rsidR="00EB10BC" w:rsidRDefault="00EB10BC" w:rsidP="00EB10BC">
      <w:pPr>
        <w:pStyle w:val="Brdtext"/>
      </w:pPr>
      <w:r>
        <w:t xml:space="preserve">Resultat från andelar i hel- och delägda företag uppgick till </w:t>
      </w:r>
      <w:r w:rsidR="002D0380">
        <w:t>4</w:t>
      </w:r>
      <w:r>
        <w:t xml:space="preserve">3 miljarder kronor och är </w:t>
      </w:r>
      <w:r w:rsidR="00D41F11">
        <w:t xml:space="preserve">en </w:t>
      </w:r>
      <w:r w:rsidR="002D0380">
        <w:t>ökning med</w:t>
      </w:r>
      <w:r w:rsidR="00D41F11">
        <w:t xml:space="preserve"> </w:t>
      </w:r>
      <w:r w:rsidR="000A1CF7">
        <w:t>10 miljarder kronor</w:t>
      </w:r>
      <w:r>
        <w:t xml:space="preserve"> jämfört med 201</w:t>
      </w:r>
      <w:r w:rsidR="000A1CF7">
        <w:t>8</w:t>
      </w:r>
      <w:r>
        <w:t>.</w:t>
      </w:r>
    </w:p>
    <w:p w14:paraId="75AEF88B" w14:textId="3B9BBE17" w:rsidR="000F49C1" w:rsidRDefault="00EB10BC" w:rsidP="00EB10BC">
      <w:pPr>
        <w:pStyle w:val="Brdtext"/>
      </w:pPr>
      <w:r>
        <w:t xml:space="preserve">Finansiella intäkter och kostnader, netto uppgick till </w:t>
      </w:r>
      <w:r w:rsidR="000A1CF7">
        <w:t>-3</w:t>
      </w:r>
      <w:r>
        <w:t xml:space="preserve"> miljarder kronor, vilket är en </w:t>
      </w:r>
      <w:r w:rsidR="000A1CF7">
        <w:t>förbättring</w:t>
      </w:r>
      <w:r>
        <w:t xml:space="preserve"> med </w:t>
      </w:r>
      <w:r w:rsidR="000A1CF7">
        <w:t>10</w:t>
      </w:r>
      <w:r>
        <w:t> miljarder kronor jämfört med 201</w:t>
      </w:r>
      <w:r w:rsidR="000A1CF7">
        <w:t>8</w:t>
      </w:r>
      <w:r>
        <w:t>. Nettokostnaden för stats</w:t>
      </w:r>
      <w:r w:rsidR="0028182D">
        <w:softHyphen/>
      </w:r>
      <w:r>
        <w:t xml:space="preserve">skulden uppgick till </w:t>
      </w:r>
      <w:r w:rsidR="000A1CF7">
        <w:t>14</w:t>
      </w:r>
      <w:r>
        <w:t xml:space="preserve"> miljarder kronor, vilket är en </w:t>
      </w:r>
      <w:r w:rsidR="000A1CF7">
        <w:t xml:space="preserve">förbättring </w:t>
      </w:r>
      <w:r>
        <w:t xml:space="preserve">med </w:t>
      </w:r>
      <w:r w:rsidR="000A1CF7">
        <w:t>6</w:t>
      </w:r>
      <w:r>
        <w:t> miljarder kronor jämfört med 201</w:t>
      </w:r>
      <w:r w:rsidR="000A1CF7">
        <w:t>8</w:t>
      </w:r>
      <w:r>
        <w:t>.</w:t>
      </w:r>
    </w:p>
    <w:p w14:paraId="48ECEB3E" w14:textId="2A011607" w:rsidR="00EB10BC" w:rsidRDefault="000F49C1" w:rsidP="000F49C1">
      <w:r>
        <w:br w:type="page"/>
      </w:r>
    </w:p>
    <w:p w14:paraId="178D5763" w14:textId="021A521E" w:rsidR="000F49C1" w:rsidRDefault="000F49C1" w:rsidP="0022179A">
      <w:pPr>
        <w:pStyle w:val="Rubrik4utannumrering"/>
      </w:pPr>
      <w:r w:rsidRPr="000F49C1">
        <w:lastRenderedPageBreak/>
        <w:t>Balansräkning</w:t>
      </w:r>
    </w:p>
    <w:p w14:paraId="245E24AB" w14:textId="2504BE3B" w:rsidR="000F49C1" w:rsidRDefault="000F49C1" w:rsidP="00233195">
      <w:pPr>
        <w:pStyle w:val="TabellUnderrubrik"/>
      </w:pPr>
      <w:r w:rsidRPr="000F49C1">
        <w:t>Miljarder kronor</w:t>
      </w:r>
    </w:p>
    <w:tbl>
      <w:tblPr>
        <w:tblStyle w:val="RKBPTabell"/>
        <w:tblW w:w="5000" w:type="pct"/>
        <w:tblLook w:val="06E0" w:firstRow="1" w:lastRow="1" w:firstColumn="1" w:lastColumn="0" w:noHBand="1" w:noVBand="1"/>
      </w:tblPr>
      <w:tblGrid>
        <w:gridCol w:w="3390"/>
        <w:gridCol w:w="2136"/>
        <w:gridCol w:w="1844"/>
      </w:tblGrid>
      <w:tr w:rsidR="00155607" w14:paraId="4D849859" w14:textId="77777777" w:rsidTr="00305A2E">
        <w:trPr>
          <w:cnfStyle w:val="100000000000" w:firstRow="1" w:lastRow="0" w:firstColumn="0" w:lastColumn="0" w:oddVBand="0" w:evenVBand="0" w:oddHBand="0" w:evenHBand="0" w:firstRowFirstColumn="0" w:firstRowLastColumn="0" w:lastRowFirstColumn="0" w:lastRowLastColumn="0"/>
          <w:tblHeader w:val="0"/>
        </w:trPr>
        <w:tc>
          <w:tcPr>
            <w:cnfStyle w:val="001000000000" w:firstRow="0" w:lastRow="0" w:firstColumn="1" w:lastColumn="0" w:oddVBand="0" w:evenVBand="0" w:oddHBand="0" w:evenHBand="0" w:firstRowFirstColumn="0" w:firstRowLastColumn="0" w:lastRowFirstColumn="0" w:lastRowLastColumn="0"/>
            <w:tcW w:w="2300" w:type="pct"/>
            <w:tcBorders>
              <w:left w:val="none" w:sz="0" w:space="0" w:color="auto"/>
              <w:right w:val="none" w:sz="0" w:space="0" w:color="auto"/>
              <w:tl2br w:val="none" w:sz="0" w:space="0" w:color="auto"/>
              <w:tr2bl w:val="none" w:sz="0" w:space="0" w:color="auto"/>
            </w:tcBorders>
            <w:shd w:val="clear" w:color="auto" w:fill="auto"/>
            <w:vAlign w:val="top"/>
          </w:tcPr>
          <w:p w14:paraId="4AB17456" w14:textId="77777777" w:rsidR="000F49C1" w:rsidRDefault="000F49C1" w:rsidP="000F49C1">
            <w:pPr>
              <w:pStyle w:val="TabellHuvud"/>
            </w:pPr>
          </w:p>
        </w:tc>
        <w:tc>
          <w:tcPr>
            <w:tcW w:w="1449" w:type="pct"/>
            <w:tcBorders>
              <w:left w:val="none" w:sz="0" w:space="0" w:color="auto"/>
              <w:right w:val="none" w:sz="0" w:space="0" w:color="auto"/>
              <w:tl2br w:val="none" w:sz="0" w:space="0" w:color="auto"/>
              <w:tr2bl w:val="none" w:sz="0" w:space="0" w:color="auto"/>
            </w:tcBorders>
            <w:shd w:val="clear" w:color="auto" w:fill="auto"/>
            <w:vAlign w:val="top"/>
          </w:tcPr>
          <w:p w14:paraId="7AA5EABD" w14:textId="09D1670F" w:rsidR="000F49C1" w:rsidRDefault="000F49C1" w:rsidP="000F49C1">
            <w:pPr>
              <w:pStyle w:val="TabellHuvud"/>
              <w:cnfStyle w:val="100000000000" w:firstRow="1" w:lastRow="0" w:firstColumn="0" w:lastColumn="0" w:oddVBand="0" w:evenVBand="0" w:oddHBand="0" w:evenHBand="0" w:firstRowFirstColumn="0" w:firstRowLastColumn="0" w:lastRowFirstColumn="0" w:lastRowLastColumn="0"/>
            </w:pPr>
            <w:r w:rsidRPr="00EA1CA9">
              <w:t>201</w:t>
            </w:r>
            <w:r w:rsidR="005724B7">
              <w:t>9</w:t>
            </w:r>
          </w:p>
        </w:tc>
        <w:tc>
          <w:tcPr>
            <w:tcW w:w="1251" w:type="pct"/>
            <w:tcBorders>
              <w:left w:val="none" w:sz="0" w:space="0" w:color="auto"/>
              <w:right w:val="none" w:sz="0" w:space="0" w:color="auto"/>
              <w:tl2br w:val="none" w:sz="0" w:space="0" w:color="auto"/>
              <w:tr2bl w:val="none" w:sz="0" w:space="0" w:color="auto"/>
            </w:tcBorders>
            <w:shd w:val="clear" w:color="auto" w:fill="auto"/>
            <w:vAlign w:val="top"/>
          </w:tcPr>
          <w:p w14:paraId="14C8D445" w14:textId="65438704" w:rsidR="000F49C1" w:rsidRDefault="000F49C1" w:rsidP="000F49C1">
            <w:pPr>
              <w:pStyle w:val="TabellHuvud"/>
              <w:cnfStyle w:val="100000000000" w:firstRow="1" w:lastRow="0" w:firstColumn="0" w:lastColumn="0" w:oddVBand="0" w:evenVBand="0" w:oddHBand="0" w:evenHBand="0" w:firstRowFirstColumn="0" w:firstRowLastColumn="0" w:lastRowFirstColumn="0" w:lastRowLastColumn="0"/>
            </w:pPr>
            <w:r w:rsidRPr="00EA1CA9">
              <w:t>201</w:t>
            </w:r>
            <w:r w:rsidR="005724B7">
              <w:t>8</w:t>
            </w:r>
          </w:p>
        </w:tc>
      </w:tr>
      <w:tr w:rsidR="00155607" w14:paraId="72D55F40" w14:textId="77777777" w:rsidTr="00305A2E">
        <w:tc>
          <w:tcPr>
            <w:cnfStyle w:val="001000000000" w:firstRow="0" w:lastRow="0" w:firstColumn="1" w:lastColumn="0" w:oddVBand="0" w:evenVBand="0" w:oddHBand="0" w:evenHBand="0" w:firstRowFirstColumn="0" w:firstRowLastColumn="0" w:lastRowFirstColumn="0" w:lastRowLastColumn="0"/>
            <w:tcW w:w="2300" w:type="pct"/>
            <w:tcBorders>
              <w:top w:val="single" w:sz="12" w:space="0" w:color="auto"/>
            </w:tcBorders>
            <w:vAlign w:val="top"/>
          </w:tcPr>
          <w:p w14:paraId="65FD1907" w14:textId="2BCE79E2" w:rsidR="000F49C1" w:rsidRPr="000F49C1" w:rsidRDefault="000F49C1" w:rsidP="000F49C1">
            <w:pPr>
              <w:pStyle w:val="Tabell"/>
              <w:rPr>
                <w:b/>
                <w:bCs/>
              </w:rPr>
            </w:pPr>
            <w:r w:rsidRPr="000F49C1">
              <w:rPr>
                <w:b/>
                <w:bCs/>
              </w:rPr>
              <w:t>Tillgångar</w:t>
            </w:r>
          </w:p>
        </w:tc>
        <w:tc>
          <w:tcPr>
            <w:tcW w:w="1449" w:type="pct"/>
            <w:tcBorders>
              <w:top w:val="single" w:sz="12" w:space="0" w:color="auto"/>
            </w:tcBorders>
            <w:vAlign w:val="top"/>
          </w:tcPr>
          <w:p w14:paraId="7C634872" w14:textId="77777777" w:rsidR="000F49C1" w:rsidRPr="000F49C1" w:rsidRDefault="000F49C1" w:rsidP="000F49C1">
            <w:pPr>
              <w:pStyle w:val="Tabell"/>
              <w:cnfStyle w:val="000000000000" w:firstRow="0" w:lastRow="0" w:firstColumn="0" w:lastColumn="0" w:oddVBand="0" w:evenVBand="0" w:oddHBand="0" w:evenHBand="0" w:firstRowFirstColumn="0" w:firstRowLastColumn="0" w:lastRowFirstColumn="0" w:lastRowLastColumn="0"/>
              <w:rPr>
                <w:b/>
                <w:bCs/>
              </w:rPr>
            </w:pPr>
          </w:p>
        </w:tc>
        <w:tc>
          <w:tcPr>
            <w:tcW w:w="1251" w:type="pct"/>
            <w:tcBorders>
              <w:top w:val="single" w:sz="12" w:space="0" w:color="auto"/>
            </w:tcBorders>
            <w:vAlign w:val="top"/>
          </w:tcPr>
          <w:p w14:paraId="39B61FF3" w14:textId="4A2B5B88" w:rsidR="000F49C1" w:rsidRPr="000F49C1" w:rsidRDefault="000F49C1" w:rsidP="000F49C1">
            <w:pPr>
              <w:pStyle w:val="Tabell"/>
              <w:cnfStyle w:val="000000000000" w:firstRow="0" w:lastRow="0" w:firstColumn="0" w:lastColumn="0" w:oddVBand="0" w:evenVBand="0" w:oddHBand="0" w:evenHBand="0" w:firstRowFirstColumn="0" w:firstRowLastColumn="0" w:lastRowFirstColumn="0" w:lastRowLastColumn="0"/>
              <w:rPr>
                <w:b/>
                <w:bCs/>
              </w:rPr>
            </w:pPr>
          </w:p>
        </w:tc>
      </w:tr>
      <w:tr w:rsidR="00155607" w14:paraId="7EB4210B" w14:textId="77777777" w:rsidTr="00155607">
        <w:tc>
          <w:tcPr>
            <w:cnfStyle w:val="001000000000" w:firstRow="0" w:lastRow="0" w:firstColumn="1" w:lastColumn="0" w:oddVBand="0" w:evenVBand="0" w:oddHBand="0" w:evenHBand="0" w:firstRowFirstColumn="0" w:firstRowLastColumn="0" w:lastRowFirstColumn="0" w:lastRowLastColumn="0"/>
            <w:tcW w:w="2300" w:type="pct"/>
            <w:vAlign w:val="top"/>
          </w:tcPr>
          <w:p w14:paraId="7C508030" w14:textId="2B26A9CC" w:rsidR="00770FA1" w:rsidRDefault="00770FA1" w:rsidP="00770FA1">
            <w:pPr>
              <w:pStyle w:val="Tabell"/>
            </w:pPr>
            <w:r w:rsidRPr="00EA1CA9">
              <w:t>Immateriella anläggningstillgångar</w:t>
            </w:r>
          </w:p>
        </w:tc>
        <w:tc>
          <w:tcPr>
            <w:tcW w:w="1449" w:type="pct"/>
            <w:vAlign w:val="top"/>
          </w:tcPr>
          <w:p w14:paraId="17016E1E" w14:textId="7E663720" w:rsidR="00770FA1" w:rsidRDefault="00770FA1" w:rsidP="00770FA1">
            <w:pPr>
              <w:pStyle w:val="Tabell"/>
              <w:cnfStyle w:val="000000000000" w:firstRow="0" w:lastRow="0" w:firstColumn="0" w:lastColumn="0" w:oddVBand="0" w:evenVBand="0" w:oddHBand="0" w:evenHBand="0" w:firstRowFirstColumn="0" w:firstRowLastColumn="0" w:lastRowFirstColumn="0" w:lastRowLastColumn="0"/>
            </w:pPr>
            <w:r>
              <w:t>11</w:t>
            </w:r>
          </w:p>
        </w:tc>
        <w:tc>
          <w:tcPr>
            <w:tcW w:w="1251" w:type="pct"/>
            <w:vAlign w:val="top"/>
          </w:tcPr>
          <w:p w14:paraId="3752ACEC" w14:textId="2394C360" w:rsidR="00770FA1" w:rsidRDefault="00770FA1" w:rsidP="00770FA1">
            <w:pPr>
              <w:pStyle w:val="Tabell"/>
              <w:cnfStyle w:val="000000000000" w:firstRow="0" w:lastRow="0" w:firstColumn="0" w:lastColumn="0" w:oddVBand="0" w:evenVBand="0" w:oddHBand="0" w:evenHBand="0" w:firstRowFirstColumn="0" w:firstRowLastColumn="0" w:lastRowFirstColumn="0" w:lastRowLastColumn="0"/>
            </w:pPr>
            <w:r w:rsidRPr="00EA1CA9">
              <w:t>10</w:t>
            </w:r>
          </w:p>
        </w:tc>
      </w:tr>
      <w:tr w:rsidR="00155607" w14:paraId="5F649A81" w14:textId="77777777" w:rsidTr="00155607">
        <w:tc>
          <w:tcPr>
            <w:cnfStyle w:val="001000000000" w:firstRow="0" w:lastRow="0" w:firstColumn="1" w:lastColumn="0" w:oddVBand="0" w:evenVBand="0" w:oddHBand="0" w:evenHBand="0" w:firstRowFirstColumn="0" w:firstRowLastColumn="0" w:lastRowFirstColumn="0" w:lastRowLastColumn="0"/>
            <w:tcW w:w="2300" w:type="pct"/>
            <w:vAlign w:val="top"/>
          </w:tcPr>
          <w:p w14:paraId="683361D3" w14:textId="3128BBCB" w:rsidR="00770FA1" w:rsidRDefault="00770FA1" w:rsidP="00770FA1">
            <w:pPr>
              <w:pStyle w:val="Tabell"/>
            </w:pPr>
            <w:r w:rsidRPr="00EA1CA9">
              <w:t>Materiella anläggningstillgångar</w:t>
            </w:r>
          </w:p>
        </w:tc>
        <w:tc>
          <w:tcPr>
            <w:tcW w:w="1449" w:type="pct"/>
            <w:vAlign w:val="top"/>
          </w:tcPr>
          <w:p w14:paraId="2D1BE80F" w14:textId="2B47C06A" w:rsidR="00770FA1" w:rsidRDefault="00770FA1" w:rsidP="00770FA1">
            <w:pPr>
              <w:pStyle w:val="Tabell"/>
              <w:cnfStyle w:val="000000000000" w:firstRow="0" w:lastRow="0" w:firstColumn="0" w:lastColumn="0" w:oddVBand="0" w:evenVBand="0" w:oddHBand="0" w:evenHBand="0" w:firstRowFirstColumn="0" w:firstRowLastColumn="0" w:lastRowFirstColumn="0" w:lastRowLastColumn="0"/>
            </w:pPr>
            <w:r>
              <w:t>624</w:t>
            </w:r>
          </w:p>
        </w:tc>
        <w:tc>
          <w:tcPr>
            <w:tcW w:w="1251" w:type="pct"/>
            <w:vAlign w:val="top"/>
          </w:tcPr>
          <w:p w14:paraId="163CCCA6" w14:textId="3DA55D14" w:rsidR="00770FA1" w:rsidRDefault="00770FA1" w:rsidP="00770FA1">
            <w:pPr>
              <w:pStyle w:val="Tabell"/>
              <w:cnfStyle w:val="000000000000" w:firstRow="0" w:lastRow="0" w:firstColumn="0" w:lastColumn="0" w:oddVBand="0" w:evenVBand="0" w:oddHBand="0" w:evenHBand="0" w:firstRowFirstColumn="0" w:firstRowLastColumn="0" w:lastRowFirstColumn="0" w:lastRowLastColumn="0"/>
            </w:pPr>
            <w:r w:rsidRPr="00EA1CA9">
              <w:t>593</w:t>
            </w:r>
          </w:p>
        </w:tc>
      </w:tr>
      <w:tr w:rsidR="00155607" w14:paraId="31883C47" w14:textId="77777777" w:rsidTr="00155607">
        <w:tc>
          <w:tcPr>
            <w:cnfStyle w:val="001000000000" w:firstRow="0" w:lastRow="0" w:firstColumn="1" w:lastColumn="0" w:oddVBand="0" w:evenVBand="0" w:oddHBand="0" w:evenHBand="0" w:firstRowFirstColumn="0" w:firstRowLastColumn="0" w:lastRowFirstColumn="0" w:lastRowLastColumn="0"/>
            <w:tcW w:w="2300" w:type="pct"/>
            <w:vAlign w:val="top"/>
          </w:tcPr>
          <w:p w14:paraId="6DB9115A" w14:textId="02EB354D" w:rsidR="00770FA1" w:rsidRDefault="00770FA1" w:rsidP="00770FA1">
            <w:pPr>
              <w:pStyle w:val="Tabell"/>
            </w:pPr>
            <w:r w:rsidRPr="00EA1CA9">
              <w:t>Finansiella anläggningstillgångar</w:t>
            </w:r>
          </w:p>
        </w:tc>
        <w:tc>
          <w:tcPr>
            <w:tcW w:w="1449" w:type="pct"/>
            <w:vAlign w:val="top"/>
          </w:tcPr>
          <w:p w14:paraId="47E3236E" w14:textId="308C4EF7" w:rsidR="00770FA1" w:rsidRDefault="00770FA1" w:rsidP="00770FA1">
            <w:pPr>
              <w:pStyle w:val="Tabell"/>
              <w:cnfStyle w:val="000000000000" w:firstRow="0" w:lastRow="0" w:firstColumn="0" w:lastColumn="0" w:oddVBand="0" w:evenVBand="0" w:oddHBand="0" w:evenHBand="0" w:firstRowFirstColumn="0" w:firstRowLastColumn="0" w:lastRowFirstColumn="0" w:lastRowLastColumn="0"/>
            </w:pPr>
            <w:r>
              <w:t>439</w:t>
            </w:r>
          </w:p>
        </w:tc>
        <w:tc>
          <w:tcPr>
            <w:tcW w:w="1251" w:type="pct"/>
            <w:vAlign w:val="top"/>
          </w:tcPr>
          <w:p w14:paraId="6FDB8BD9" w14:textId="28BBA0AA" w:rsidR="00770FA1" w:rsidRDefault="00770FA1" w:rsidP="00770FA1">
            <w:pPr>
              <w:pStyle w:val="Tabell"/>
              <w:cnfStyle w:val="000000000000" w:firstRow="0" w:lastRow="0" w:firstColumn="0" w:lastColumn="0" w:oddVBand="0" w:evenVBand="0" w:oddHBand="0" w:evenHBand="0" w:firstRowFirstColumn="0" w:firstRowLastColumn="0" w:lastRowFirstColumn="0" w:lastRowLastColumn="0"/>
            </w:pPr>
            <w:r w:rsidRPr="00EA1CA9">
              <w:t>405</w:t>
            </w:r>
          </w:p>
        </w:tc>
      </w:tr>
      <w:tr w:rsidR="00155607" w14:paraId="527D3B78" w14:textId="77777777" w:rsidTr="00155607">
        <w:tc>
          <w:tcPr>
            <w:cnfStyle w:val="001000000000" w:firstRow="0" w:lastRow="0" w:firstColumn="1" w:lastColumn="0" w:oddVBand="0" w:evenVBand="0" w:oddHBand="0" w:evenHBand="0" w:firstRowFirstColumn="0" w:firstRowLastColumn="0" w:lastRowFirstColumn="0" w:lastRowLastColumn="0"/>
            <w:tcW w:w="2300" w:type="pct"/>
            <w:vAlign w:val="top"/>
          </w:tcPr>
          <w:p w14:paraId="6ABBDEF3" w14:textId="5F2C65D2" w:rsidR="00770FA1" w:rsidRDefault="00770FA1" w:rsidP="00770FA1">
            <w:pPr>
              <w:pStyle w:val="Tabell"/>
            </w:pPr>
            <w:r w:rsidRPr="00EA1CA9">
              <w:t>Utlåning</w:t>
            </w:r>
          </w:p>
        </w:tc>
        <w:tc>
          <w:tcPr>
            <w:tcW w:w="1449" w:type="pct"/>
            <w:vAlign w:val="top"/>
          </w:tcPr>
          <w:p w14:paraId="0D7C9336" w14:textId="7E772850" w:rsidR="00770FA1" w:rsidRDefault="00770FA1" w:rsidP="00770FA1">
            <w:pPr>
              <w:pStyle w:val="Tabell"/>
              <w:cnfStyle w:val="000000000000" w:firstRow="0" w:lastRow="0" w:firstColumn="0" w:lastColumn="0" w:oddVBand="0" w:evenVBand="0" w:oddHBand="0" w:evenHBand="0" w:firstRowFirstColumn="0" w:firstRowLastColumn="0" w:lastRowFirstColumn="0" w:lastRowLastColumn="0"/>
            </w:pPr>
            <w:r>
              <w:t>408</w:t>
            </w:r>
          </w:p>
        </w:tc>
        <w:tc>
          <w:tcPr>
            <w:tcW w:w="1251" w:type="pct"/>
            <w:vAlign w:val="top"/>
          </w:tcPr>
          <w:p w14:paraId="4464FC53" w14:textId="069C3FBC" w:rsidR="00770FA1" w:rsidRDefault="00770FA1" w:rsidP="00770FA1">
            <w:pPr>
              <w:pStyle w:val="Tabell"/>
              <w:cnfStyle w:val="000000000000" w:firstRow="0" w:lastRow="0" w:firstColumn="0" w:lastColumn="0" w:oddVBand="0" w:evenVBand="0" w:oddHBand="0" w:evenHBand="0" w:firstRowFirstColumn="0" w:firstRowLastColumn="0" w:lastRowFirstColumn="0" w:lastRowLastColumn="0"/>
            </w:pPr>
            <w:r w:rsidRPr="00EA1CA9">
              <w:t>466</w:t>
            </w:r>
          </w:p>
        </w:tc>
      </w:tr>
      <w:tr w:rsidR="00155607" w14:paraId="295F55F8" w14:textId="77777777" w:rsidTr="00155607">
        <w:tc>
          <w:tcPr>
            <w:cnfStyle w:val="001000000000" w:firstRow="0" w:lastRow="0" w:firstColumn="1" w:lastColumn="0" w:oddVBand="0" w:evenVBand="0" w:oddHBand="0" w:evenHBand="0" w:firstRowFirstColumn="0" w:firstRowLastColumn="0" w:lastRowFirstColumn="0" w:lastRowLastColumn="0"/>
            <w:tcW w:w="2300" w:type="pct"/>
            <w:vAlign w:val="top"/>
          </w:tcPr>
          <w:p w14:paraId="24752BAE" w14:textId="331CA242" w:rsidR="00770FA1" w:rsidRDefault="00770FA1" w:rsidP="00770FA1">
            <w:pPr>
              <w:pStyle w:val="Tabell"/>
            </w:pPr>
            <w:r w:rsidRPr="00EA1CA9">
              <w:t>Varulager m.m.</w:t>
            </w:r>
          </w:p>
        </w:tc>
        <w:tc>
          <w:tcPr>
            <w:tcW w:w="1449" w:type="pct"/>
            <w:vAlign w:val="top"/>
          </w:tcPr>
          <w:p w14:paraId="432ADEFF" w14:textId="3C52778E" w:rsidR="00770FA1" w:rsidRDefault="00770FA1" w:rsidP="00770FA1">
            <w:pPr>
              <w:pStyle w:val="Tabell"/>
              <w:cnfStyle w:val="000000000000" w:firstRow="0" w:lastRow="0" w:firstColumn="0" w:lastColumn="0" w:oddVBand="0" w:evenVBand="0" w:oddHBand="0" w:evenHBand="0" w:firstRowFirstColumn="0" w:firstRowLastColumn="0" w:lastRowFirstColumn="0" w:lastRowLastColumn="0"/>
            </w:pPr>
            <w:r>
              <w:t>3</w:t>
            </w:r>
          </w:p>
        </w:tc>
        <w:tc>
          <w:tcPr>
            <w:tcW w:w="1251" w:type="pct"/>
            <w:vAlign w:val="top"/>
          </w:tcPr>
          <w:p w14:paraId="3E19708D" w14:textId="172B4DA5" w:rsidR="00770FA1" w:rsidRDefault="00770FA1" w:rsidP="00770FA1">
            <w:pPr>
              <w:pStyle w:val="Tabell"/>
              <w:cnfStyle w:val="000000000000" w:firstRow="0" w:lastRow="0" w:firstColumn="0" w:lastColumn="0" w:oddVBand="0" w:evenVBand="0" w:oddHBand="0" w:evenHBand="0" w:firstRowFirstColumn="0" w:firstRowLastColumn="0" w:lastRowFirstColumn="0" w:lastRowLastColumn="0"/>
            </w:pPr>
            <w:r w:rsidRPr="00EA1CA9">
              <w:t>3</w:t>
            </w:r>
          </w:p>
        </w:tc>
      </w:tr>
      <w:tr w:rsidR="00155607" w14:paraId="4971C9BC" w14:textId="77777777" w:rsidTr="00155607">
        <w:tc>
          <w:tcPr>
            <w:cnfStyle w:val="001000000000" w:firstRow="0" w:lastRow="0" w:firstColumn="1" w:lastColumn="0" w:oddVBand="0" w:evenVBand="0" w:oddHBand="0" w:evenHBand="0" w:firstRowFirstColumn="0" w:firstRowLastColumn="0" w:lastRowFirstColumn="0" w:lastRowLastColumn="0"/>
            <w:tcW w:w="2300" w:type="pct"/>
            <w:vAlign w:val="top"/>
          </w:tcPr>
          <w:p w14:paraId="306DC3F4" w14:textId="2AB07956" w:rsidR="00770FA1" w:rsidRDefault="00770FA1" w:rsidP="00770FA1">
            <w:pPr>
              <w:pStyle w:val="Tabell"/>
            </w:pPr>
            <w:r w:rsidRPr="00EA1CA9">
              <w:t>Fordringar</w:t>
            </w:r>
          </w:p>
        </w:tc>
        <w:tc>
          <w:tcPr>
            <w:tcW w:w="1449" w:type="pct"/>
            <w:vAlign w:val="top"/>
          </w:tcPr>
          <w:p w14:paraId="7E033A95" w14:textId="2765A0D3" w:rsidR="00770FA1" w:rsidRDefault="00770FA1" w:rsidP="00770FA1">
            <w:pPr>
              <w:pStyle w:val="Tabell"/>
              <w:cnfStyle w:val="000000000000" w:firstRow="0" w:lastRow="0" w:firstColumn="0" w:lastColumn="0" w:oddVBand="0" w:evenVBand="0" w:oddHBand="0" w:evenHBand="0" w:firstRowFirstColumn="0" w:firstRowLastColumn="0" w:lastRowFirstColumn="0" w:lastRowLastColumn="0"/>
            </w:pPr>
            <w:r>
              <w:t>141</w:t>
            </w:r>
          </w:p>
        </w:tc>
        <w:tc>
          <w:tcPr>
            <w:tcW w:w="1251" w:type="pct"/>
            <w:vAlign w:val="top"/>
          </w:tcPr>
          <w:p w14:paraId="5CEB6941" w14:textId="25DAD915" w:rsidR="00770FA1" w:rsidRDefault="00770FA1" w:rsidP="00770FA1">
            <w:pPr>
              <w:pStyle w:val="Tabell"/>
              <w:cnfStyle w:val="000000000000" w:firstRow="0" w:lastRow="0" w:firstColumn="0" w:lastColumn="0" w:oddVBand="0" w:evenVBand="0" w:oddHBand="0" w:evenHBand="0" w:firstRowFirstColumn="0" w:firstRowLastColumn="0" w:lastRowFirstColumn="0" w:lastRowLastColumn="0"/>
            </w:pPr>
            <w:r w:rsidRPr="00EA1CA9">
              <w:t>171</w:t>
            </w:r>
          </w:p>
        </w:tc>
      </w:tr>
      <w:tr w:rsidR="00155607" w14:paraId="2D550571" w14:textId="77777777" w:rsidTr="00155607">
        <w:tc>
          <w:tcPr>
            <w:cnfStyle w:val="001000000000" w:firstRow="0" w:lastRow="0" w:firstColumn="1" w:lastColumn="0" w:oddVBand="0" w:evenVBand="0" w:oddHBand="0" w:evenHBand="0" w:firstRowFirstColumn="0" w:firstRowLastColumn="0" w:lastRowFirstColumn="0" w:lastRowLastColumn="0"/>
            <w:tcW w:w="2300" w:type="pct"/>
            <w:vAlign w:val="top"/>
          </w:tcPr>
          <w:p w14:paraId="2E184A22" w14:textId="40355281" w:rsidR="00770FA1" w:rsidRDefault="00770FA1" w:rsidP="00770FA1">
            <w:pPr>
              <w:pStyle w:val="Tabell"/>
            </w:pPr>
            <w:r w:rsidRPr="00EA1CA9">
              <w:t>Periodavgränsningsposter</w:t>
            </w:r>
          </w:p>
        </w:tc>
        <w:tc>
          <w:tcPr>
            <w:tcW w:w="1449" w:type="pct"/>
            <w:vAlign w:val="top"/>
          </w:tcPr>
          <w:p w14:paraId="74E0BE62" w14:textId="0CA7EFA0" w:rsidR="00770FA1" w:rsidRDefault="00770FA1" w:rsidP="00770FA1">
            <w:pPr>
              <w:pStyle w:val="Tabell"/>
              <w:cnfStyle w:val="000000000000" w:firstRow="0" w:lastRow="0" w:firstColumn="0" w:lastColumn="0" w:oddVBand="0" w:evenVBand="0" w:oddHBand="0" w:evenHBand="0" w:firstRowFirstColumn="0" w:firstRowLastColumn="0" w:lastRowFirstColumn="0" w:lastRowLastColumn="0"/>
            </w:pPr>
            <w:r>
              <w:t>288</w:t>
            </w:r>
          </w:p>
        </w:tc>
        <w:tc>
          <w:tcPr>
            <w:tcW w:w="1251" w:type="pct"/>
            <w:vAlign w:val="top"/>
          </w:tcPr>
          <w:p w14:paraId="6CF4B31B" w14:textId="7F53ADF9" w:rsidR="00770FA1" w:rsidRDefault="00770FA1" w:rsidP="00770FA1">
            <w:pPr>
              <w:pStyle w:val="Tabell"/>
              <w:cnfStyle w:val="000000000000" w:firstRow="0" w:lastRow="0" w:firstColumn="0" w:lastColumn="0" w:oddVBand="0" w:evenVBand="0" w:oddHBand="0" w:evenHBand="0" w:firstRowFirstColumn="0" w:firstRowLastColumn="0" w:lastRowFirstColumn="0" w:lastRowLastColumn="0"/>
            </w:pPr>
            <w:r w:rsidRPr="00EA1CA9">
              <w:t>282</w:t>
            </w:r>
          </w:p>
        </w:tc>
      </w:tr>
      <w:tr w:rsidR="00155607" w14:paraId="31BE9937" w14:textId="77777777" w:rsidTr="00155607">
        <w:tc>
          <w:tcPr>
            <w:cnfStyle w:val="001000000000" w:firstRow="0" w:lastRow="0" w:firstColumn="1" w:lastColumn="0" w:oddVBand="0" w:evenVBand="0" w:oddHBand="0" w:evenHBand="0" w:firstRowFirstColumn="0" w:firstRowLastColumn="0" w:lastRowFirstColumn="0" w:lastRowLastColumn="0"/>
            <w:tcW w:w="2300" w:type="pct"/>
            <w:vAlign w:val="top"/>
          </w:tcPr>
          <w:p w14:paraId="1B38E153" w14:textId="464AF3EE" w:rsidR="00770FA1" w:rsidRDefault="00770FA1" w:rsidP="00770FA1">
            <w:pPr>
              <w:pStyle w:val="Tabell"/>
            </w:pPr>
            <w:r w:rsidRPr="00EA1CA9">
              <w:t>Kortfristiga placeringar</w:t>
            </w:r>
          </w:p>
        </w:tc>
        <w:tc>
          <w:tcPr>
            <w:tcW w:w="1449" w:type="pct"/>
            <w:vAlign w:val="top"/>
          </w:tcPr>
          <w:p w14:paraId="7028ECEA" w14:textId="26557B67" w:rsidR="00770FA1" w:rsidRDefault="00770FA1" w:rsidP="00770FA1">
            <w:pPr>
              <w:pStyle w:val="Tabell"/>
              <w:cnfStyle w:val="000000000000" w:firstRow="0" w:lastRow="0" w:firstColumn="0" w:lastColumn="0" w:oddVBand="0" w:evenVBand="0" w:oddHBand="0" w:evenHBand="0" w:firstRowFirstColumn="0" w:firstRowLastColumn="0" w:lastRowFirstColumn="0" w:lastRowLastColumn="0"/>
            </w:pPr>
            <w:r>
              <w:t>27</w:t>
            </w:r>
          </w:p>
        </w:tc>
        <w:tc>
          <w:tcPr>
            <w:tcW w:w="1251" w:type="pct"/>
            <w:vAlign w:val="top"/>
          </w:tcPr>
          <w:p w14:paraId="6D15BCF3" w14:textId="45C79501" w:rsidR="00770FA1" w:rsidRDefault="00770FA1" w:rsidP="00770FA1">
            <w:pPr>
              <w:pStyle w:val="Tabell"/>
              <w:cnfStyle w:val="000000000000" w:firstRow="0" w:lastRow="0" w:firstColumn="0" w:lastColumn="0" w:oddVBand="0" w:evenVBand="0" w:oddHBand="0" w:evenHBand="0" w:firstRowFirstColumn="0" w:firstRowLastColumn="0" w:lastRowFirstColumn="0" w:lastRowLastColumn="0"/>
            </w:pPr>
            <w:r w:rsidRPr="00EA1CA9">
              <w:t>46</w:t>
            </w:r>
          </w:p>
        </w:tc>
      </w:tr>
      <w:tr w:rsidR="00155607" w14:paraId="7808B2A9" w14:textId="77777777" w:rsidTr="00155607">
        <w:tc>
          <w:tcPr>
            <w:cnfStyle w:val="001000000000" w:firstRow="0" w:lastRow="0" w:firstColumn="1" w:lastColumn="0" w:oddVBand="0" w:evenVBand="0" w:oddHBand="0" w:evenHBand="0" w:firstRowFirstColumn="0" w:firstRowLastColumn="0" w:lastRowFirstColumn="0" w:lastRowLastColumn="0"/>
            <w:tcW w:w="2300" w:type="pct"/>
            <w:vAlign w:val="top"/>
          </w:tcPr>
          <w:p w14:paraId="21F82408" w14:textId="61F1ACF2" w:rsidR="00770FA1" w:rsidRDefault="00770FA1" w:rsidP="00770FA1">
            <w:pPr>
              <w:pStyle w:val="Tabell"/>
            </w:pPr>
            <w:r w:rsidRPr="00EA1CA9">
              <w:t>Kassa och bank</w:t>
            </w:r>
          </w:p>
        </w:tc>
        <w:tc>
          <w:tcPr>
            <w:tcW w:w="1449" w:type="pct"/>
            <w:vAlign w:val="top"/>
          </w:tcPr>
          <w:p w14:paraId="478B1C19" w14:textId="386BE527" w:rsidR="00770FA1" w:rsidRDefault="00770FA1" w:rsidP="00770FA1">
            <w:pPr>
              <w:pStyle w:val="Tabell"/>
              <w:cnfStyle w:val="000000000000" w:firstRow="0" w:lastRow="0" w:firstColumn="0" w:lastColumn="0" w:oddVBand="0" w:evenVBand="0" w:oddHBand="0" w:evenHBand="0" w:firstRowFirstColumn="0" w:firstRowLastColumn="0" w:lastRowFirstColumn="0" w:lastRowLastColumn="0"/>
            </w:pPr>
            <w:r>
              <w:t>7</w:t>
            </w:r>
          </w:p>
        </w:tc>
        <w:tc>
          <w:tcPr>
            <w:tcW w:w="1251" w:type="pct"/>
            <w:vAlign w:val="top"/>
          </w:tcPr>
          <w:p w14:paraId="3EC1D914" w14:textId="2B9F2CC3" w:rsidR="00770FA1" w:rsidRDefault="00770FA1" w:rsidP="00770FA1">
            <w:pPr>
              <w:pStyle w:val="Tabell"/>
              <w:cnfStyle w:val="000000000000" w:firstRow="0" w:lastRow="0" w:firstColumn="0" w:lastColumn="0" w:oddVBand="0" w:evenVBand="0" w:oddHBand="0" w:evenHBand="0" w:firstRowFirstColumn="0" w:firstRowLastColumn="0" w:lastRowFirstColumn="0" w:lastRowLastColumn="0"/>
            </w:pPr>
            <w:r w:rsidRPr="00EA1CA9">
              <w:t>9</w:t>
            </w:r>
          </w:p>
        </w:tc>
      </w:tr>
      <w:tr w:rsidR="00155607" w14:paraId="00BAFBE1" w14:textId="77777777" w:rsidTr="00155607">
        <w:tc>
          <w:tcPr>
            <w:cnfStyle w:val="001000000000" w:firstRow="0" w:lastRow="0" w:firstColumn="1" w:lastColumn="0" w:oddVBand="0" w:evenVBand="0" w:oddHBand="0" w:evenHBand="0" w:firstRowFirstColumn="0" w:firstRowLastColumn="0" w:lastRowFirstColumn="0" w:lastRowLastColumn="0"/>
            <w:tcW w:w="2300" w:type="pct"/>
            <w:vAlign w:val="top"/>
          </w:tcPr>
          <w:p w14:paraId="56B9D1C3" w14:textId="11662AAC" w:rsidR="00770FA1" w:rsidRPr="000F49C1" w:rsidRDefault="00770FA1" w:rsidP="00770FA1">
            <w:pPr>
              <w:pStyle w:val="Tabell"/>
              <w:rPr>
                <w:b/>
                <w:bCs/>
              </w:rPr>
            </w:pPr>
            <w:r w:rsidRPr="000F49C1">
              <w:rPr>
                <w:b/>
                <w:bCs/>
              </w:rPr>
              <w:t>Summa tillgångar</w:t>
            </w:r>
          </w:p>
        </w:tc>
        <w:tc>
          <w:tcPr>
            <w:tcW w:w="1449" w:type="pct"/>
            <w:vAlign w:val="top"/>
          </w:tcPr>
          <w:p w14:paraId="31B11632" w14:textId="44A09CF7" w:rsidR="00770FA1" w:rsidRPr="000F49C1" w:rsidRDefault="00770FA1" w:rsidP="00770FA1">
            <w:pPr>
              <w:pStyle w:val="Tabell"/>
              <w:cnfStyle w:val="000000000000" w:firstRow="0" w:lastRow="0" w:firstColumn="0" w:lastColumn="0" w:oddVBand="0" w:evenVBand="0" w:oddHBand="0" w:evenHBand="0" w:firstRowFirstColumn="0" w:firstRowLastColumn="0" w:lastRowFirstColumn="0" w:lastRowLastColumn="0"/>
              <w:rPr>
                <w:b/>
                <w:bCs/>
              </w:rPr>
            </w:pPr>
            <w:r>
              <w:rPr>
                <w:b/>
                <w:bCs/>
              </w:rPr>
              <w:t>1 947</w:t>
            </w:r>
          </w:p>
        </w:tc>
        <w:tc>
          <w:tcPr>
            <w:tcW w:w="1251" w:type="pct"/>
            <w:vAlign w:val="top"/>
          </w:tcPr>
          <w:p w14:paraId="71AD3A0D" w14:textId="4BD985B0" w:rsidR="00770FA1" w:rsidRPr="000F49C1" w:rsidRDefault="00770FA1" w:rsidP="00770FA1">
            <w:pPr>
              <w:pStyle w:val="Tabell"/>
              <w:cnfStyle w:val="000000000000" w:firstRow="0" w:lastRow="0" w:firstColumn="0" w:lastColumn="0" w:oddVBand="0" w:evenVBand="0" w:oddHBand="0" w:evenHBand="0" w:firstRowFirstColumn="0" w:firstRowLastColumn="0" w:lastRowFirstColumn="0" w:lastRowLastColumn="0"/>
              <w:rPr>
                <w:b/>
                <w:bCs/>
              </w:rPr>
            </w:pPr>
            <w:r w:rsidRPr="000F49C1">
              <w:rPr>
                <w:b/>
                <w:bCs/>
              </w:rPr>
              <w:t>1 984</w:t>
            </w:r>
          </w:p>
        </w:tc>
      </w:tr>
      <w:tr w:rsidR="00155607" w14:paraId="3FB31B85" w14:textId="77777777" w:rsidTr="00155607">
        <w:tc>
          <w:tcPr>
            <w:cnfStyle w:val="001000000000" w:firstRow="0" w:lastRow="0" w:firstColumn="1" w:lastColumn="0" w:oddVBand="0" w:evenVBand="0" w:oddHBand="0" w:evenHBand="0" w:firstRowFirstColumn="0" w:firstRowLastColumn="0" w:lastRowFirstColumn="0" w:lastRowLastColumn="0"/>
            <w:tcW w:w="2300" w:type="pct"/>
            <w:vAlign w:val="top"/>
          </w:tcPr>
          <w:p w14:paraId="2F1F61BC" w14:textId="13A10E27" w:rsidR="00770FA1" w:rsidRPr="000F49C1" w:rsidRDefault="00770FA1" w:rsidP="00770FA1">
            <w:pPr>
              <w:pStyle w:val="Tabell"/>
              <w:rPr>
                <w:b/>
                <w:bCs/>
              </w:rPr>
            </w:pPr>
            <w:r w:rsidRPr="000F49C1">
              <w:rPr>
                <w:b/>
                <w:bCs/>
              </w:rPr>
              <w:t>Kapital och skulder</w:t>
            </w:r>
          </w:p>
        </w:tc>
        <w:tc>
          <w:tcPr>
            <w:tcW w:w="1449" w:type="pct"/>
            <w:vAlign w:val="top"/>
          </w:tcPr>
          <w:p w14:paraId="61F52B28" w14:textId="77777777" w:rsidR="00770FA1" w:rsidRPr="000F49C1" w:rsidRDefault="00770FA1" w:rsidP="00770FA1">
            <w:pPr>
              <w:pStyle w:val="Tabell"/>
              <w:cnfStyle w:val="000000000000" w:firstRow="0" w:lastRow="0" w:firstColumn="0" w:lastColumn="0" w:oddVBand="0" w:evenVBand="0" w:oddHBand="0" w:evenHBand="0" w:firstRowFirstColumn="0" w:firstRowLastColumn="0" w:lastRowFirstColumn="0" w:lastRowLastColumn="0"/>
              <w:rPr>
                <w:b/>
                <w:bCs/>
              </w:rPr>
            </w:pPr>
          </w:p>
        </w:tc>
        <w:tc>
          <w:tcPr>
            <w:tcW w:w="1251" w:type="pct"/>
            <w:vAlign w:val="top"/>
          </w:tcPr>
          <w:p w14:paraId="158590C6" w14:textId="77777777" w:rsidR="00770FA1" w:rsidRPr="000F49C1" w:rsidRDefault="00770FA1" w:rsidP="00770FA1">
            <w:pPr>
              <w:pStyle w:val="Tabell"/>
              <w:cnfStyle w:val="000000000000" w:firstRow="0" w:lastRow="0" w:firstColumn="0" w:lastColumn="0" w:oddVBand="0" w:evenVBand="0" w:oddHBand="0" w:evenHBand="0" w:firstRowFirstColumn="0" w:firstRowLastColumn="0" w:lastRowFirstColumn="0" w:lastRowLastColumn="0"/>
              <w:rPr>
                <w:b/>
                <w:bCs/>
              </w:rPr>
            </w:pPr>
          </w:p>
        </w:tc>
      </w:tr>
      <w:tr w:rsidR="00155607" w14:paraId="55338E6D" w14:textId="77777777" w:rsidTr="00155607">
        <w:tc>
          <w:tcPr>
            <w:cnfStyle w:val="001000000000" w:firstRow="0" w:lastRow="0" w:firstColumn="1" w:lastColumn="0" w:oddVBand="0" w:evenVBand="0" w:oddHBand="0" w:evenHBand="0" w:firstRowFirstColumn="0" w:firstRowLastColumn="0" w:lastRowFirstColumn="0" w:lastRowLastColumn="0"/>
            <w:tcW w:w="2300" w:type="pct"/>
            <w:vAlign w:val="top"/>
          </w:tcPr>
          <w:p w14:paraId="233B9F44" w14:textId="24A89907" w:rsidR="00770FA1" w:rsidRDefault="00770FA1" w:rsidP="00770FA1">
            <w:pPr>
              <w:pStyle w:val="Tabell"/>
            </w:pPr>
            <w:r w:rsidRPr="00EA1CA9">
              <w:t>Nettoförmögenhet</w:t>
            </w:r>
          </w:p>
        </w:tc>
        <w:tc>
          <w:tcPr>
            <w:tcW w:w="1449" w:type="pct"/>
            <w:vAlign w:val="top"/>
          </w:tcPr>
          <w:p w14:paraId="4159C932" w14:textId="3ACAA96E" w:rsidR="00770FA1" w:rsidRDefault="00770FA1" w:rsidP="00770FA1">
            <w:pPr>
              <w:pStyle w:val="Tabell"/>
              <w:cnfStyle w:val="000000000000" w:firstRow="0" w:lastRow="0" w:firstColumn="0" w:lastColumn="0" w:oddVBand="0" w:evenVBand="0" w:oddHBand="0" w:evenHBand="0" w:firstRowFirstColumn="0" w:firstRowLastColumn="0" w:lastRowFirstColumn="0" w:lastRowLastColumn="0"/>
            </w:pPr>
            <w:r>
              <w:t>80</w:t>
            </w:r>
          </w:p>
        </w:tc>
        <w:tc>
          <w:tcPr>
            <w:tcW w:w="1251" w:type="pct"/>
            <w:vAlign w:val="top"/>
          </w:tcPr>
          <w:p w14:paraId="2C8866AC" w14:textId="2DFCC1E2" w:rsidR="00770FA1" w:rsidRDefault="00770FA1" w:rsidP="00770FA1">
            <w:pPr>
              <w:pStyle w:val="Tabell"/>
              <w:cnfStyle w:val="000000000000" w:firstRow="0" w:lastRow="0" w:firstColumn="0" w:lastColumn="0" w:oddVBand="0" w:evenVBand="0" w:oddHBand="0" w:evenHBand="0" w:firstRowFirstColumn="0" w:firstRowLastColumn="0" w:lastRowFirstColumn="0" w:lastRowLastColumn="0"/>
            </w:pPr>
            <w:r w:rsidRPr="00EA1CA9">
              <w:t>-18</w:t>
            </w:r>
          </w:p>
        </w:tc>
      </w:tr>
      <w:tr w:rsidR="00155607" w14:paraId="35EBCA4F" w14:textId="77777777" w:rsidTr="00155607">
        <w:tc>
          <w:tcPr>
            <w:cnfStyle w:val="001000000000" w:firstRow="0" w:lastRow="0" w:firstColumn="1" w:lastColumn="0" w:oddVBand="0" w:evenVBand="0" w:oddHBand="0" w:evenHBand="0" w:firstRowFirstColumn="0" w:firstRowLastColumn="0" w:lastRowFirstColumn="0" w:lastRowLastColumn="0"/>
            <w:tcW w:w="2300" w:type="pct"/>
            <w:vAlign w:val="top"/>
          </w:tcPr>
          <w:p w14:paraId="325091BD" w14:textId="477844A8" w:rsidR="00770FA1" w:rsidRDefault="00770FA1" w:rsidP="00770FA1">
            <w:pPr>
              <w:pStyle w:val="Tabell"/>
            </w:pPr>
            <w:r w:rsidRPr="00EA1CA9">
              <w:t>Fonder</w:t>
            </w:r>
          </w:p>
        </w:tc>
        <w:tc>
          <w:tcPr>
            <w:tcW w:w="1449" w:type="pct"/>
            <w:vAlign w:val="top"/>
          </w:tcPr>
          <w:p w14:paraId="57F3E051" w14:textId="069D1B58" w:rsidR="00770FA1" w:rsidRDefault="00770FA1" w:rsidP="00770FA1">
            <w:pPr>
              <w:pStyle w:val="Tabell"/>
              <w:cnfStyle w:val="000000000000" w:firstRow="0" w:lastRow="0" w:firstColumn="0" w:lastColumn="0" w:oddVBand="0" w:evenVBand="0" w:oddHBand="0" w:evenHBand="0" w:firstRowFirstColumn="0" w:firstRowLastColumn="0" w:lastRowFirstColumn="0" w:lastRowLastColumn="0"/>
            </w:pPr>
            <w:r>
              <w:t>205</w:t>
            </w:r>
          </w:p>
        </w:tc>
        <w:tc>
          <w:tcPr>
            <w:tcW w:w="1251" w:type="pct"/>
            <w:vAlign w:val="top"/>
          </w:tcPr>
          <w:p w14:paraId="41F16967" w14:textId="1F60B1EF" w:rsidR="00770FA1" w:rsidRDefault="00770FA1" w:rsidP="00770FA1">
            <w:pPr>
              <w:pStyle w:val="Tabell"/>
              <w:cnfStyle w:val="000000000000" w:firstRow="0" w:lastRow="0" w:firstColumn="0" w:lastColumn="0" w:oddVBand="0" w:evenVBand="0" w:oddHBand="0" w:evenHBand="0" w:firstRowFirstColumn="0" w:firstRowLastColumn="0" w:lastRowFirstColumn="0" w:lastRowLastColumn="0"/>
            </w:pPr>
            <w:r w:rsidRPr="00EA1CA9">
              <w:t>192</w:t>
            </w:r>
          </w:p>
        </w:tc>
      </w:tr>
      <w:tr w:rsidR="00155607" w14:paraId="31BD02F4" w14:textId="77777777" w:rsidTr="00155607">
        <w:tc>
          <w:tcPr>
            <w:cnfStyle w:val="001000000000" w:firstRow="0" w:lastRow="0" w:firstColumn="1" w:lastColumn="0" w:oddVBand="0" w:evenVBand="0" w:oddHBand="0" w:evenHBand="0" w:firstRowFirstColumn="0" w:firstRowLastColumn="0" w:lastRowFirstColumn="0" w:lastRowLastColumn="0"/>
            <w:tcW w:w="2300" w:type="pct"/>
            <w:vAlign w:val="top"/>
          </w:tcPr>
          <w:p w14:paraId="7B6246D7" w14:textId="02A0EE0A" w:rsidR="00770FA1" w:rsidRDefault="00770FA1" w:rsidP="00770FA1">
            <w:pPr>
              <w:pStyle w:val="Tabell"/>
            </w:pPr>
            <w:r w:rsidRPr="00EA1CA9">
              <w:t>Avsättning</w:t>
            </w:r>
            <w:r>
              <w:t>ar</w:t>
            </w:r>
          </w:p>
        </w:tc>
        <w:tc>
          <w:tcPr>
            <w:tcW w:w="1449" w:type="pct"/>
            <w:vAlign w:val="top"/>
          </w:tcPr>
          <w:p w14:paraId="04449CA5" w14:textId="60A5F9EA" w:rsidR="00770FA1" w:rsidRDefault="00770FA1" w:rsidP="00770FA1">
            <w:pPr>
              <w:pStyle w:val="Tabell"/>
              <w:cnfStyle w:val="000000000000" w:firstRow="0" w:lastRow="0" w:firstColumn="0" w:lastColumn="0" w:oddVBand="0" w:evenVBand="0" w:oddHBand="0" w:evenHBand="0" w:firstRowFirstColumn="0" w:firstRowLastColumn="0" w:lastRowFirstColumn="0" w:lastRowLastColumn="0"/>
            </w:pPr>
            <w:r>
              <w:t>325</w:t>
            </w:r>
          </w:p>
        </w:tc>
        <w:tc>
          <w:tcPr>
            <w:tcW w:w="1251" w:type="pct"/>
            <w:vAlign w:val="top"/>
          </w:tcPr>
          <w:p w14:paraId="573A2734" w14:textId="4369CE56" w:rsidR="00770FA1" w:rsidRDefault="00770FA1" w:rsidP="00770FA1">
            <w:pPr>
              <w:pStyle w:val="Tabell"/>
              <w:cnfStyle w:val="000000000000" w:firstRow="0" w:lastRow="0" w:firstColumn="0" w:lastColumn="0" w:oddVBand="0" w:evenVBand="0" w:oddHBand="0" w:evenHBand="0" w:firstRowFirstColumn="0" w:firstRowLastColumn="0" w:lastRowFirstColumn="0" w:lastRowLastColumn="0"/>
            </w:pPr>
            <w:r w:rsidRPr="00EA1CA9">
              <w:t>306</w:t>
            </w:r>
          </w:p>
        </w:tc>
      </w:tr>
      <w:tr w:rsidR="00155607" w14:paraId="3B2724B4" w14:textId="77777777" w:rsidTr="00155607">
        <w:tc>
          <w:tcPr>
            <w:cnfStyle w:val="001000000000" w:firstRow="0" w:lastRow="0" w:firstColumn="1" w:lastColumn="0" w:oddVBand="0" w:evenVBand="0" w:oddHBand="0" w:evenHBand="0" w:firstRowFirstColumn="0" w:firstRowLastColumn="0" w:lastRowFirstColumn="0" w:lastRowLastColumn="0"/>
            <w:tcW w:w="2300" w:type="pct"/>
            <w:vAlign w:val="top"/>
          </w:tcPr>
          <w:p w14:paraId="76D4119A" w14:textId="7CFF3027" w:rsidR="00770FA1" w:rsidRDefault="00770FA1" w:rsidP="00770FA1">
            <w:pPr>
              <w:pStyle w:val="Tabell"/>
            </w:pPr>
            <w:r w:rsidRPr="00EA1CA9">
              <w:t>Statsskulden</w:t>
            </w:r>
          </w:p>
        </w:tc>
        <w:tc>
          <w:tcPr>
            <w:tcW w:w="1449" w:type="pct"/>
            <w:vAlign w:val="top"/>
          </w:tcPr>
          <w:p w14:paraId="40B42DBE" w14:textId="12D0FFFF" w:rsidR="00770FA1" w:rsidRDefault="00770FA1" w:rsidP="00770FA1">
            <w:pPr>
              <w:pStyle w:val="Tabell"/>
              <w:cnfStyle w:val="000000000000" w:firstRow="0" w:lastRow="0" w:firstColumn="0" w:lastColumn="0" w:oddVBand="0" w:evenVBand="0" w:oddHBand="0" w:evenHBand="0" w:firstRowFirstColumn="0" w:firstRowLastColumn="0" w:lastRowFirstColumn="0" w:lastRowLastColumn="0"/>
            </w:pPr>
            <w:r>
              <w:t>1 054</w:t>
            </w:r>
          </w:p>
        </w:tc>
        <w:tc>
          <w:tcPr>
            <w:tcW w:w="1251" w:type="pct"/>
            <w:vAlign w:val="top"/>
          </w:tcPr>
          <w:p w14:paraId="5B4BA1F8" w14:textId="00FCB130" w:rsidR="00770FA1" w:rsidRDefault="00770FA1" w:rsidP="00770FA1">
            <w:pPr>
              <w:pStyle w:val="Tabell"/>
              <w:cnfStyle w:val="000000000000" w:firstRow="0" w:lastRow="0" w:firstColumn="0" w:lastColumn="0" w:oddVBand="0" w:evenVBand="0" w:oddHBand="0" w:evenHBand="0" w:firstRowFirstColumn="0" w:firstRowLastColumn="0" w:lastRowFirstColumn="0" w:lastRowLastColumn="0"/>
            </w:pPr>
            <w:r w:rsidRPr="00EA1CA9">
              <w:t>1 197</w:t>
            </w:r>
          </w:p>
        </w:tc>
      </w:tr>
      <w:tr w:rsidR="00155607" w14:paraId="67B7F3F7" w14:textId="77777777" w:rsidTr="00155607">
        <w:tc>
          <w:tcPr>
            <w:cnfStyle w:val="001000000000" w:firstRow="0" w:lastRow="0" w:firstColumn="1" w:lastColumn="0" w:oddVBand="0" w:evenVBand="0" w:oddHBand="0" w:evenHBand="0" w:firstRowFirstColumn="0" w:firstRowLastColumn="0" w:lastRowFirstColumn="0" w:lastRowLastColumn="0"/>
            <w:tcW w:w="2300" w:type="pct"/>
            <w:vAlign w:val="top"/>
          </w:tcPr>
          <w:p w14:paraId="5C11BA5C" w14:textId="56F23D16" w:rsidR="00770FA1" w:rsidRDefault="00770FA1" w:rsidP="00770FA1">
            <w:pPr>
              <w:pStyle w:val="Tabell"/>
            </w:pPr>
            <w:r w:rsidRPr="00EA1CA9">
              <w:t>Skulder m.m.</w:t>
            </w:r>
          </w:p>
        </w:tc>
        <w:tc>
          <w:tcPr>
            <w:tcW w:w="1449" w:type="pct"/>
            <w:vAlign w:val="top"/>
          </w:tcPr>
          <w:p w14:paraId="2F27381C" w14:textId="1DBA544C" w:rsidR="00770FA1" w:rsidRDefault="00770FA1" w:rsidP="00770FA1">
            <w:pPr>
              <w:pStyle w:val="Tabell"/>
              <w:cnfStyle w:val="000000000000" w:firstRow="0" w:lastRow="0" w:firstColumn="0" w:lastColumn="0" w:oddVBand="0" w:evenVBand="0" w:oddHBand="0" w:evenHBand="0" w:firstRowFirstColumn="0" w:firstRowLastColumn="0" w:lastRowFirstColumn="0" w:lastRowLastColumn="0"/>
            </w:pPr>
            <w:r>
              <w:t>208</w:t>
            </w:r>
          </w:p>
        </w:tc>
        <w:tc>
          <w:tcPr>
            <w:tcW w:w="1251" w:type="pct"/>
            <w:vAlign w:val="top"/>
          </w:tcPr>
          <w:p w14:paraId="0EA0581A" w14:textId="200F4E95" w:rsidR="00770FA1" w:rsidRDefault="00770FA1" w:rsidP="00770FA1">
            <w:pPr>
              <w:pStyle w:val="Tabell"/>
              <w:cnfStyle w:val="000000000000" w:firstRow="0" w:lastRow="0" w:firstColumn="0" w:lastColumn="0" w:oddVBand="0" w:evenVBand="0" w:oddHBand="0" w:evenHBand="0" w:firstRowFirstColumn="0" w:firstRowLastColumn="0" w:lastRowFirstColumn="0" w:lastRowLastColumn="0"/>
            </w:pPr>
            <w:r w:rsidRPr="00EA1CA9">
              <w:t>220</w:t>
            </w:r>
          </w:p>
        </w:tc>
      </w:tr>
      <w:tr w:rsidR="00155607" w14:paraId="17173E1F" w14:textId="77777777" w:rsidTr="00305A2E">
        <w:tc>
          <w:tcPr>
            <w:cnfStyle w:val="001000000000" w:firstRow="0" w:lastRow="0" w:firstColumn="1" w:lastColumn="0" w:oddVBand="0" w:evenVBand="0" w:oddHBand="0" w:evenHBand="0" w:firstRowFirstColumn="0" w:firstRowLastColumn="0" w:lastRowFirstColumn="0" w:lastRowLastColumn="0"/>
            <w:tcW w:w="2300" w:type="pct"/>
            <w:tcBorders>
              <w:bottom w:val="single" w:sz="4" w:space="0" w:color="auto"/>
            </w:tcBorders>
            <w:vAlign w:val="top"/>
          </w:tcPr>
          <w:p w14:paraId="574EF743" w14:textId="09FF1BD6" w:rsidR="00770FA1" w:rsidRDefault="00770FA1" w:rsidP="00770FA1">
            <w:pPr>
              <w:pStyle w:val="Tabell"/>
            </w:pPr>
            <w:r w:rsidRPr="00EA1CA9">
              <w:t>Periodavgränsningsposter</w:t>
            </w:r>
          </w:p>
        </w:tc>
        <w:tc>
          <w:tcPr>
            <w:tcW w:w="1449" w:type="pct"/>
            <w:tcBorders>
              <w:bottom w:val="single" w:sz="4" w:space="0" w:color="auto"/>
            </w:tcBorders>
            <w:vAlign w:val="top"/>
          </w:tcPr>
          <w:p w14:paraId="0B70B9B5" w14:textId="1BC672EE" w:rsidR="00770FA1" w:rsidRDefault="00770FA1" w:rsidP="00770FA1">
            <w:pPr>
              <w:pStyle w:val="Tabell"/>
              <w:cnfStyle w:val="000000000000" w:firstRow="0" w:lastRow="0" w:firstColumn="0" w:lastColumn="0" w:oddVBand="0" w:evenVBand="0" w:oddHBand="0" w:evenHBand="0" w:firstRowFirstColumn="0" w:firstRowLastColumn="0" w:lastRowFirstColumn="0" w:lastRowLastColumn="0"/>
            </w:pPr>
            <w:r>
              <w:t>76</w:t>
            </w:r>
          </w:p>
        </w:tc>
        <w:tc>
          <w:tcPr>
            <w:tcW w:w="1251" w:type="pct"/>
            <w:tcBorders>
              <w:bottom w:val="single" w:sz="4" w:space="0" w:color="auto"/>
            </w:tcBorders>
            <w:vAlign w:val="top"/>
          </w:tcPr>
          <w:p w14:paraId="7E910B99" w14:textId="7E6F0F30" w:rsidR="00770FA1" w:rsidRDefault="00770FA1" w:rsidP="00770FA1">
            <w:pPr>
              <w:pStyle w:val="Tabell"/>
              <w:cnfStyle w:val="000000000000" w:firstRow="0" w:lastRow="0" w:firstColumn="0" w:lastColumn="0" w:oddVBand="0" w:evenVBand="0" w:oddHBand="0" w:evenHBand="0" w:firstRowFirstColumn="0" w:firstRowLastColumn="0" w:lastRowFirstColumn="0" w:lastRowLastColumn="0"/>
            </w:pPr>
            <w:r w:rsidRPr="00EA1CA9">
              <w:t>87</w:t>
            </w:r>
          </w:p>
        </w:tc>
      </w:tr>
      <w:tr w:rsidR="00155607" w14:paraId="71B6FA9C" w14:textId="77777777" w:rsidTr="00305A2E">
        <w:tc>
          <w:tcPr>
            <w:cnfStyle w:val="001000000000" w:firstRow="0" w:lastRow="0" w:firstColumn="1" w:lastColumn="0" w:oddVBand="0" w:evenVBand="0" w:oddHBand="0" w:evenHBand="0" w:firstRowFirstColumn="0" w:firstRowLastColumn="0" w:lastRowFirstColumn="0" w:lastRowLastColumn="0"/>
            <w:tcW w:w="2300" w:type="pct"/>
            <w:tcBorders>
              <w:top w:val="single" w:sz="4" w:space="0" w:color="auto"/>
              <w:bottom w:val="single" w:sz="4" w:space="0" w:color="auto"/>
            </w:tcBorders>
            <w:shd w:val="clear" w:color="auto" w:fill="auto"/>
            <w:vAlign w:val="top"/>
          </w:tcPr>
          <w:p w14:paraId="24DCFA42" w14:textId="7D579D47" w:rsidR="00770FA1" w:rsidRPr="000F49C1" w:rsidRDefault="00770FA1" w:rsidP="00770FA1">
            <w:pPr>
              <w:pStyle w:val="Tabell"/>
              <w:rPr>
                <w:b/>
                <w:bCs/>
              </w:rPr>
            </w:pPr>
            <w:r w:rsidRPr="000F49C1">
              <w:rPr>
                <w:b/>
                <w:bCs/>
              </w:rPr>
              <w:t>Summa kapital och skulder</w:t>
            </w:r>
          </w:p>
        </w:tc>
        <w:tc>
          <w:tcPr>
            <w:tcW w:w="1449" w:type="pct"/>
            <w:tcBorders>
              <w:top w:val="single" w:sz="4" w:space="0" w:color="auto"/>
              <w:bottom w:val="single" w:sz="4" w:space="0" w:color="auto"/>
            </w:tcBorders>
            <w:shd w:val="clear" w:color="auto" w:fill="auto"/>
            <w:vAlign w:val="top"/>
          </w:tcPr>
          <w:p w14:paraId="4C797584" w14:textId="07B36C22" w:rsidR="00770FA1" w:rsidRPr="000F49C1" w:rsidRDefault="00770FA1" w:rsidP="00770FA1">
            <w:pPr>
              <w:pStyle w:val="Tabell"/>
              <w:cnfStyle w:val="000000000000" w:firstRow="0" w:lastRow="0" w:firstColumn="0" w:lastColumn="0" w:oddVBand="0" w:evenVBand="0" w:oddHBand="0" w:evenHBand="0" w:firstRowFirstColumn="0" w:firstRowLastColumn="0" w:lastRowFirstColumn="0" w:lastRowLastColumn="0"/>
              <w:rPr>
                <w:b/>
                <w:bCs/>
              </w:rPr>
            </w:pPr>
            <w:r>
              <w:rPr>
                <w:b/>
                <w:bCs/>
              </w:rPr>
              <w:t>1 947</w:t>
            </w:r>
          </w:p>
        </w:tc>
        <w:tc>
          <w:tcPr>
            <w:tcW w:w="1251" w:type="pct"/>
            <w:tcBorders>
              <w:top w:val="single" w:sz="4" w:space="0" w:color="auto"/>
              <w:bottom w:val="single" w:sz="4" w:space="0" w:color="auto"/>
            </w:tcBorders>
            <w:shd w:val="clear" w:color="auto" w:fill="auto"/>
            <w:vAlign w:val="top"/>
          </w:tcPr>
          <w:p w14:paraId="6A9E2F7D" w14:textId="623859A8" w:rsidR="00770FA1" w:rsidRPr="000F49C1" w:rsidRDefault="00770FA1" w:rsidP="00770FA1">
            <w:pPr>
              <w:pStyle w:val="Tabell"/>
              <w:cnfStyle w:val="000000000000" w:firstRow="0" w:lastRow="0" w:firstColumn="0" w:lastColumn="0" w:oddVBand="0" w:evenVBand="0" w:oddHBand="0" w:evenHBand="0" w:firstRowFirstColumn="0" w:firstRowLastColumn="0" w:lastRowFirstColumn="0" w:lastRowLastColumn="0"/>
              <w:rPr>
                <w:b/>
                <w:bCs/>
              </w:rPr>
            </w:pPr>
            <w:r w:rsidRPr="000F49C1">
              <w:rPr>
                <w:b/>
                <w:bCs/>
              </w:rPr>
              <w:t>1 984</w:t>
            </w:r>
          </w:p>
        </w:tc>
      </w:tr>
      <w:tr w:rsidR="00155607" w14:paraId="13B91A3A" w14:textId="77777777" w:rsidTr="00305A2E">
        <w:tc>
          <w:tcPr>
            <w:cnfStyle w:val="001000000000" w:firstRow="0" w:lastRow="0" w:firstColumn="1" w:lastColumn="0" w:oddVBand="0" w:evenVBand="0" w:oddHBand="0" w:evenHBand="0" w:firstRowFirstColumn="0" w:firstRowLastColumn="0" w:lastRowFirstColumn="0" w:lastRowLastColumn="0"/>
            <w:tcW w:w="2300" w:type="pct"/>
            <w:tcBorders>
              <w:top w:val="single" w:sz="4" w:space="0" w:color="auto"/>
            </w:tcBorders>
            <w:vAlign w:val="top"/>
          </w:tcPr>
          <w:p w14:paraId="10DBCA73" w14:textId="3E3D8AFC" w:rsidR="00770FA1" w:rsidRDefault="00770FA1" w:rsidP="00770FA1">
            <w:pPr>
              <w:pStyle w:val="Tabell"/>
            </w:pPr>
            <w:r w:rsidRPr="00EA1CA9">
              <w:t>Garantiförbindelser</w:t>
            </w:r>
          </w:p>
        </w:tc>
        <w:tc>
          <w:tcPr>
            <w:tcW w:w="1449" w:type="pct"/>
            <w:tcBorders>
              <w:top w:val="single" w:sz="4" w:space="0" w:color="auto"/>
            </w:tcBorders>
            <w:vAlign w:val="top"/>
          </w:tcPr>
          <w:p w14:paraId="5AF269D4" w14:textId="48395959" w:rsidR="00770FA1" w:rsidRDefault="005724B7" w:rsidP="00770FA1">
            <w:pPr>
              <w:pStyle w:val="Tabell"/>
              <w:cnfStyle w:val="000000000000" w:firstRow="0" w:lastRow="0" w:firstColumn="0" w:lastColumn="0" w:oddVBand="0" w:evenVBand="0" w:oddHBand="0" w:evenHBand="0" w:firstRowFirstColumn="0" w:firstRowLastColumn="0" w:lastRowFirstColumn="0" w:lastRowLastColumn="0"/>
            </w:pPr>
            <w:r>
              <w:t>5</w:t>
            </w:r>
          </w:p>
        </w:tc>
        <w:tc>
          <w:tcPr>
            <w:tcW w:w="1251" w:type="pct"/>
            <w:tcBorders>
              <w:top w:val="single" w:sz="4" w:space="0" w:color="auto"/>
            </w:tcBorders>
            <w:vAlign w:val="top"/>
          </w:tcPr>
          <w:p w14:paraId="20D2D1DE" w14:textId="3BFAAA01" w:rsidR="00770FA1" w:rsidRDefault="00770FA1" w:rsidP="00770FA1">
            <w:pPr>
              <w:pStyle w:val="Tabell"/>
              <w:cnfStyle w:val="000000000000" w:firstRow="0" w:lastRow="0" w:firstColumn="0" w:lastColumn="0" w:oddVBand="0" w:evenVBand="0" w:oddHBand="0" w:evenHBand="0" w:firstRowFirstColumn="0" w:firstRowLastColumn="0" w:lastRowFirstColumn="0" w:lastRowLastColumn="0"/>
            </w:pPr>
            <w:r w:rsidRPr="00EA1CA9">
              <w:t>4</w:t>
            </w:r>
          </w:p>
        </w:tc>
      </w:tr>
      <w:tr w:rsidR="00155607" w14:paraId="3F2FD7BF" w14:textId="77777777" w:rsidTr="00155607">
        <w:trPr>
          <w:cnfStyle w:val="010000000000" w:firstRow="0" w:lastRow="1"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300" w:type="pct"/>
            <w:vAlign w:val="top"/>
          </w:tcPr>
          <w:p w14:paraId="4A97A18F" w14:textId="543DBEBA" w:rsidR="005724B7" w:rsidRPr="000F49C1" w:rsidRDefault="005724B7" w:rsidP="005724B7">
            <w:pPr>
              <w:pStyle w:val="Tabell"/>
              <w:rPr>
                <w:b w:val="0"/>
                <w:bCs/>
              </w:rPr>
            </w:pPr>
            <w:r w:rsidRPr="000F49C1">
              <w:rPr>
                <w:b w:val="0"/>
                <w:bCs/>
              </w:rPr>
              <w:t>Övriga ansvarsförbindelser</w:t>
            </w:r>
          </w:p>
        </w:tc>
        <w:tc>
          <w:tcPr>
            <w:tcW w:w="1449" w:type="pct"/>
            <w:vAlign w:val="top"/>
          </w:tcPr>
          <w:p w14:paraId="361DD965" w14:textId="7664135F" w:rsidR="005724B7" w:rsidRPr="005724B7" w:rsidRDefault="005724B7" w:rsidP="005724B7">
            <w:pPr>
              <w:pStyle w:val="Tabell"/>
              <w:cnfStyle w:val="010000000000" w:firstRow="0" w:lastRow="1" w:firstColumn="0" w:lastColumn="0" w:oddVBand="0" w:evenVBand="0" w:oddHBand="0" w:evenHBand="0" w:firstRowFirstColumn="0" w:firstRowLastColumn="0" w:lastRowFirstColumn="0" w:lastRowLastColumn="0"/>
              <w:rPr>
                <w:b w:val="0"/>
                <w:bCs/>
              </w:rPr>
            </w:pPr>
            <w:r w:rsidRPr="005724B7">
              <w:rPr>
                <w:b w:val="0"/>
                <w:bCs/>
              </w:rPr>
              <w:t>56–103</w:t>
            </w:r>
          </w:p>
        </w:tc>
        <w:tc>
          <w:tcPr>
            <w:tcW w:w="1251" w:type="pct"/>
            <w:vAlign w:val="top"/>
          </w:tcPr>
          <w:p w14:paraId="3229C77E" w14:textId="56C0EA11" w:rsidR="005724B7" w:rsidRPr="005724B7" w:rsidRDefault="005724B7" w:rsidP="005724B7">
            <w:pPr>
              <w:pStyle w:val="Tabell"/>
              <w:cnfStyle w:val="010000000000" w:firstRow="0" w:lastRow="1" w:firstColumn="0" w:lastColumn="0" w:oddVBand="0" w:evenVBand="0" w:oddHBand="0" w:evenHBand="0" w:firstRowFirstColumn="0" w:firstRowLastColumn="0" w:lastRowFirstColumn="0" w:lastRowLastColumn="0"/>
              <w:rPr>
                <w:b w:val="0"/>
                <w:bCs/>
              </w:rPr>
            </w:pPr>
            <w:r w:rsidRPr="005724B7">
              <w:rPr>
                <w:b w:val="0"/>
                <w:bCs/>
              </w:rPr>
              <w:t>3</w:t>
            </w:r>
            <w:r w:rsidR="00113E7B">
              <w:rPr>
                <w:b w:val="0"/>
                <w:bCs/>
              </w:rPr>
              <w:t>3</w:t>
            </w:r>
            <w:r w:rsidRPr="005724B7">
              <w:rPr>
                <w:b w:val="0"/>
                <w:bCs/>
              </w:rPr>
              <w:t>–7</w:t>
            </w:r>
            <w:r w:rsidR="00113E7B">
              <w:rPr>
                <w:b w:val="0"/>
                <w:bCs/>
              </w:rPr>
              <w:t>3</w:t>
            </w:r>
          </w:p>
        </w:tc>
      </w:tr>
    </w:tbl>
    <w:p w14:paraId="6189756E" w14:textId="73EBF14F" w:rsidR="000F49C1" w:rsidRDefault="000F49C1" w:rsidP="00233195">
      <w:pPr>
        <w:pStyle w:val="Klla"/>
      </w:pPr>
      <w:r>
        <w:t xml:space="preserve">Anm.: </w:t>
      </w:r>
      <w:r w:rsidRPr="000F49C1">
        <w:t>Beloppen är avrundade och överensstämmer därför inte alltid med summan.</w:t>
      </w:r>
    </w:p>
    <w:p w14:paraId="5EC6A594" w14:textId="11D52698" w:rsidR="00233195" w:rsidRDefault="00233195" w:rsidP="00233195">
      <w:pPr>
        <w:pStyle w:val="Brdtext"/>
      </w:pPr>
      <w:r>
        <w:t xml:space="preserve">Statens nettoförmögenhet, dvs. skillnaden mellan tillgångarnas och skuldernas bokförda värde (motsvarande eget kapital i ett företag), uppgick till </w:t>
      </w:r>
      <w:r w:rsidR="00113E7B">
        <w:t>80</w:t>
      </w:r>
      <w:r w:rsidR="009A0423">
        <w:t> </w:t>
      </w:r>
      <w:r>
        <w:t>miljarder kronor vid utgången av 201</w:t>
      </w:r>
      <w:r w:rsidR="00113E7B">
        <w:t>9</w:t>
      </w:r>
      <w:r>
        <w:t>. I förhållande till 201</w:t>
      </w:r>
      <w:r w:rsidR="00113E7B">
        <w:t>8</w:t>
      </w:r>
      <w:r>
        <w:t xml:space="preserve"> förbättrades nettoförmögenheten med </w:t>
      </w:r>
      <w:r w:rsidR="00113E7B">
        <w:t xml:space="preserve">knappt </w:t>
      </w:r>
      <w:r>
        <w:t>9</w:t>
      </w:r>
      <w:r w:rsidR="00113E7B">
        <w:t xml:space="preserve">8 </w:t>
      </w:r>
      <w:r>
        <w:t>miljarder kronor.</w:t>
      </w:r>
      <w:r w:rsidR="00113E7B" w:rsidRPr="00113E7B">
        <w:t xml:space="preserve"> Nettoförmögenheten har </w:t>
      </w:r>
      <w:r w:rsidR="00113E7B">
        <w:t xml:space="preserve">för första gången </w:t>
      </w:r>
      <w:r w:rsidR="00113E7B" w:rsidRPr="00113E7B">
        <w:t>övergått från att vara negativ till att vara positiv.</w:t>
      </w:r>
    </w:p>
    <w:p w14:paraId="1BACD8A8" w14:textId="3E51BD1D" w:rsidR="0016128D" w:rsidRDefault="00233195" w:rsidP="000F49C1">
      <w:pPr>
        <w:pStyle w:val="Brdtext"/>
      </w:pPr>
      <w:r>
        <w:t xml:space="preserve">Den konsoliderade statsskulden minskade med </w:t>
      </w:r>
      <w:r w:rsidR="00113E7B">
        <w:t>143</w:t>
      </w:r>
      <w:r w:rsidR="00E73C65">
        <w:t> </w:t>
      </w:r>
      <w:r>
        <w:t>miljarder kronor till 1 </w:t>
      </w:r>
      <w:r w:rsidR="00113E7B">
        <w:t>054</w:t>
      </w:r>
      <w:r>
        <w:t> miljarder kronor vid utgången av 201</w:t>
      </w:r>
      <w:r w:rsidR="00113E7B">
        <w:t>9</w:t>
      </w:r>
      <w:r>
        <w:t xml:space="preserve">. Lån i svenska kronor minskade med </w:t>
      </w:r>
      <w:r w:rsidR="00FB3296">
        <w:t>53</w:t>
      </w:r>
      <w:r>
        <w:t xml:space="preserve"> miljarder kronor och lån i utländsk valuta </w:t>
      </w:r>
      <w:r w:rsidR="00FB3296">
        <w:t>minskade</w:t>
      </w:r>
      <w:r>
        <w:t xml:space="preserve"> med </w:t>
      </w:r>
      <w:r w:rsidR="00FB3296">
        <w:t>90</w:t>
      </w:r>
      <w:r w:rsidR="00E73C65">
        <w:t> </w:t>
      </w:r>
      <w:r>
        <w:t>miljard</w:t>
      </w:r>
      <w:r w:rsidR="00FB3296">
        <w:t>er</w:t>
      </w:r>
      <w:r>
        <w:t xml:space="preserve"> kronor.</w:t>
      </w:r>
    </w:p>
    <w:p w14:paraId="68AFD412" w14:textId="77777777" w:rsidR="0016128D" w:rsidRDefault="0016128D">
      <w:r>
        <w:br w:type="page"/>
      </w:r>
    </w:p>
    <w:p w14:paraId="605FE73A" w14:textId="4BFD4DDF" w:rsidR="00233195" w:rsidRDefault="00233195" w:rsidP="0022179A">
      <w:pPr>
        <w:pStyle w:val="Rubrik4utannumrering"/>
      </w:pPr>
      <w:r w:rsidRPr="00233195">
        <w:lastRenderedPageBreak/>
        <w:t>Statliga garantier</w:t>
      </w:r>
    </w:p>
    <w:p w14:paraId="5A368C63" w14:textId="34EF2AC8" w:rsidR="00233195" w:rsidRDefault="00233195" w:rsidP="00233195">
      <w:pPr>
        <w:pStyle w:val="TabellUnderrubrik"/>
      </w:pPr>
      <w:r w:rsidRPr="00233195">
        <w:t>Miljarder kronor</w:t>
      </w:r>
    </w:p>
    <w:tbl>
      <w:tblPr>
        <w:tblStyle w:val="RKBPTabell"/>
        <w:tblW w:w="5000" w:type="pct"/>
        <w:tblLook w:val="06E0" w:firstRow="1" w:lastRow="1" w:firstColumn="1" w:lastColumn="0" w:noHBand="1" w:noVBand="1"/>
      </w:tblPr>
      <w:tblGrid>
        <w:gridCol w:w="3538"/>
        <w:gridCol w:w="1916"/>
        <w:gridCol w:w="1916"/>
      </w:tblGrid>
      <w:tr w:rsidR="00155607" w14:paraId="29748877" w14:textId="77777777" w:rsidTr="00811D3A">
        <w:trPr>
          <w:cnfStyle w:val="100000000000" w:firstRow="1" w:lastRow="0" w:firstColumn="0" w:lastColumn="0" w:oddVBand="0" w:evenVBand="0" w:oddHBand="0" w:evenHBand="0" w:firstRowFirstColumn="0" w:firstRowLastColumn="0" w:lastRowFirstColumn="0" w:lastRowLastColumn="0"/>
          <w:tblHeader w:val="0"/>
        </w:trPr>
        <w:tc>
          <w:tcPr>
            <w:cnfStyle w:val="001000000000" w:firstRow="0" w:lastRow="0" w:firstColumn="1" w:lastColumn="0" w:oddVBand="0" w:evenVBand="0" w:oddHBand="0" w:evenHBand="0" w:firstRowFirstColumn="0" w:firstRowLastColumn="0" w:lastRowFirstColumn="0" w:lastRowLastColumn="0"/>
            <w:tcW w:w="2400"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tcPr>
          <w:p w14:paraId="79B49684" w14:textId="77777777" w:rsidR="00233195" w:rsidRDefault="00233195" w:rsidP="0028182D">
            <w:pPr>
              <w:pStyle w:val="TabellHuvud"/>
            </w:pPr>
          </w:p>
        </w:tc>
        <w:tc>
          <w:tcPr>
            <w:tcW w:w="1300"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tcPr>
          <w:p w14:paraId="1FFF3D04" w14:textId="3CAC2191" w:rsidR="00233195" w:rsidRDefault="00233195" w:rsidP="0028182D">
            <w:pPr>
              <w:pStyle w:val="TabellHuvud"/>
              <w:cnfStyle w:val="100000000000" w:firstRow="1" w:lastRow="0" w:firstColumn="0" w:lastColumn="0" w:oddVBand="0" w:evenVBand="0" w:oddHBand="0" w:evenHBand="0" w:firstRowFirstColumn="0" w:firstRowLastColumn="0" w:lastRowFirstColumn="0" w:lastRowLastColumn="0"/>
            </w:pPr>
            <w:r w:rsidRPr="00CD6687">
              <w:t>201</w:t>
            </w:r>
            <w:r w:rsidR="00EA2207">
              <w:t>9</w:t>
            </w:r>
          </w:p>
        </w:tc>
        <w:tc>
          <w:tcPr>
            <w:tcW w:w="1300"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tcPr>
          <w:p w14:paraId="1DD48E0F" w14:textId="67528436" w:rsidR="00233195" w:rsidRDefault="00233195" w:rsidP="0028182D">
            <w:pPr>
              <w:pStyle w:val="TabellHuvud"/>
              <w:cnfStyle w:val="100000000000" w:firstRow="1" w:lastRow="0" w:firstColumn="0" w:lastColumn="0" w:oddVBand="0" w:evenVBand="0" w:oddHBand="0" w:evenHBand="0" w:firstRowFirstColumn="0" w:firstRowLastColumn="0" w:lastRowFirstColumn="0" w:lastRowLastColumn="0"/>
            </w:pPr>
            <w:r w:rsidRPr="00CD6687">
              <w:t>201</w:t>
            </w:r>
            <w:r w:rsidR="00EA2207">
              <w:t>8</w:t>
            </w:r>
          </w:p>
        </w:tc>
      </w:tr>
      <w:tr w:rsidR="00155607" w14:paraId="76A3FB0B" w14:textId="77777777" w:rsidTr="00811D3A">
        <w:tc>
          <w:tcPr>
            <w:cnfStyle w:val="001000000000" w:firstRow="0" w:lastRow="0" w:firstColumn="1" w:lastColumn="0" w:oddVBand="0" w:evenVBand="0" w:oddHBand="0" w:evenHBand="0" w:firstRowFirstColumn="0" w:firstRowLastColumn="0" w:lastRowFirstColumn="0" w:lastRowLastColumn="0"/>
            <w:tcW w:w="2400" w:type="pct"/>
            <w:tcBorders>
              <w:top w:val="single" w:sz="12" w:space="0" w:color="auto"/>
            </w:tcBorders>
          </w:tcPr>
          <w:p w14:paraId="16555BFB" w14:textId="4CB5C780" w:rsidR="00EA2207" w:rsidRDefault="00EA2207" w:rsidP="00EA2207">
            <w:pPr>
              <w:pStyle w:val="Tabell"/>
            </w:pPr>
            <w:r w:rsidRPr="00CD6687">
              <w:t>Insättningsgarantin</w:t>
            </w:r>
          </w:p>
        </w:tc>
        <w:tc>
          <w:tcPr>
            <w:tcW w:w="1300" w:type="pct"/>
            <w:tcBorders>
              <w:top w:val="single" w:sz="12" w:space="0" w:color="auto"/>
            </w:tcBorders>
          </w:tcPr>
          <w:p w14:paraId="63B65851" w14:textId="78843B23" w:rsidR="00EA2207" w:rsidRDefault="00DF2245" w:rsidP="00EA2207">
            <w:pPr>
              <w:pStyle w:val="Tabell"/>
              <w:cnfStyle w:val="000000000000" w:firstRow="0" w:lastRow="0" w:firstColumn="0" w:lastColumn="0" w:oddVBand="0" w:evenVBand="0" w:oddHBand="0" w:evenHBand="0" w:firstRowFirstColumn="0" w:firstRowLastColumn="0" w:lastRowFirstColumn="0" w:lastRowLastColumn="0"/>
            </w:pPr>
            <w:r>
              <w:t>1 631</w:t>
            </w:r>
          </w:p>
        </w:tc>
        <w:tc>
          <w:tcPr>
            <w:tcW w:w="1300" w:type="pct"/>
            <w:tcBorders>
              <w:top w:val="single" w:sz="12" w:space="0" w:color="auto"/>
            </w:tcBorders>
          </w:tcPr>
          <w:p w14:paraId="6566F4BD" w14:textId="4CF89C81" w:rsidR="00EA2207" w:rsidRDefault="00EA2207" w:rsidP="00EA2207">
            <w:pPr>
              <w:pStyle w:val="Tabell"/>
              <w:cnfStyle w:val="000000000000" w:firstRow="0" w:lastRow="0" w:firstColumn="0" w:lastColumn="0" w:oddVBand="0" w:evenVBand="0" w:oddHBand="0" w:evenHBand="0" w:firstRowFirstColumn="0" w:firstRowLastColumn="0" w:lastRowFirstColumn="0" w:lastRowLastColumn="0"/>
            </w:pPr>
            <w:r w:rsidRPr="00CD6687">
              <w:t>2 280</w:t>
            </w:r>
          </w:p>
        </w:tc>
      </w:tr>
      <w:tr w:rsidR="00155607" w14:paraId="0BE2CF95" w14:textId="77777777" w:rsidTr="00155607">
        <w:tc>
          <w:tcPr>
            <w:cnfStyle w:val="001000000000" w:firstRow="0" w:lastRow="0" w:firstColumn="1" w:lastColumn="0" w:oddVBand="0" w:evenVBand="0" w:oddHBand="0" w:evenHBand="0" w:firstRowFirstColumn="0" w:firstRowLastColumn="0" w:lastRowFirstColumn="0" w:lastRowLastColumn="0"/>
            <w:tcW w:w="2400" w:type="pct"/>
          </w:tcPr>
          <w:p w14:paraId="5737209D" w14:textId="0335C9D6" w:rsidR="00EA2207" w:rsidRDefault="00EA2207" w:rsidP="00EA2207">
            <w:pPr>
              <w:pStyle w:val="Tabell"/>
            </w:pPr>
            <w:r w:rsidRPr="00CD6687">
              <w:t>Investerarskyddet</w:t>
            </w:r>
          </w:p>
        </w:tc>
        <w:tc>
          <w:tcPr>
            <w:tcW w:w="1300" w:type="pct"/>
          </w:tcPr>
          <w:p w14:paraId="78EB0644" w14:textId="77777777" w:rsidR="00EA2207" w:rsidRDefault="00EA2207" w:rsidP="00EA2207">
            <w:pPr>
              <w:pStyle w:val="Tabell"/>
              <w:cnfStyle w:val="000000000000" w:firstRow="0" w:lastRow="0" w:firstColumn="0" w:lastColumn="0" w:oddVBand="0" w:evenVBand="0" w:oddHBand="0" w:evenHBand="0" w:firstRowFirstColumn="0" w:firstRowLastColumn="0" w:lastRowFirstColumn="0" w:lastRowLastColumn="0"/>
            </w:pPr>
          </w:p>
        </w:tc>
        <w:tc>
          <w:tcPr>
            <w:tcW w:w="1300" w:type="pct"/>
          </w:tcPr>
          <w:p w14:paraId="6B5C59BC" w14:textId="77777777" w:rsidR="00EA2207" w:rsidRDefault="00EA2207" w:rsidP="00EA2207">
            <w:pPr>
              <w:pStyle w:val="Tabell"/>
              <w:cnfStyle w:val="000000000000" w:firstRow="0" w:lastRow="0" w:firstColumn="0" w:lastColumn="0" w:oddVBand="0" w:evenVBand="0" w:oddHBand="0" w:evenHBand="0" w:firstRowFirstColumn="0" w:firstRowLastColumn="0" w:lastRowFirstColumn="0" w:lastRowLastColumn="0"/>
            </w:pPr>
          </w:p>
        </w:tc>
      </w:tr>
      <w:tr w:rsidR="00155607" w14:paraId="174240E7" w14:textId="77777777" w:rsidTr="00155607">
        <w:tc>
          <w:tcPr>
            <w:cnfStyle w:val="001000000000" w:firstRow="0" w:lastRow="0" w:firstColumn="1" w:lastColumn="0" w:oddVBand="0" w:evenVBand="0" w:oddHBand="0" w:evenHBand="0" w:firstRowFirstColumn="0" w:firstRowLastColumn="0" w:lastRowFirstColumn="0" w:lastRowLastColumn="0"/>
            <w:tcW w:w="2400" w:type="pct"/>
          </w:tcPr>
          <w:p w14:paraId="0E45E7ED" w14:textId="418CD921" w:rsidR="00EA2207" w:rsidRDefault="00EA2207" w:rsidP="00EA2207">
            <w:pPr>
              <w:pStyle w:val="Tabell"/>
            </w:pPr>
            <w:r w:rsidRPr="00CD6687">
              <w:t>Kreditgarantier</w:t>
            </w:r>
          </w:p>
        </w:tc>
        <w:tc>
          <w:tcPr>
            <w:tcW w:w="1300" w:type="pct"/>
          </w:tcPr>
          <w:p w14:paraId="2ADF3336" w14:textId="360CB08F" w:rsidR="00EA2207" w:rsidRDefault="00DF2245" w:rsidP="00EA2207">
            <w:pPr>
              <w:pStyle w:val="Tabell"/>
              <w:cnfStyle w:val="000000000000" w:firstRow="0" w:lastRow="0" w:firstColumn="0" w:lastColumn="0" w:oddVBand="0" w:evenVBand="0" w:oddHBand="0" w:evenHBand="0" w:firstRowFirstColumn="0" w:firstRowLastColumn="0" w:lastRowFirstColumn="0" w:lastRowLastColumn="0"/>
            </w:pPr>
            <w:r>
              <w:t>224</w:t>
            </w:r>
          </w:p>
        </w:tc>
        <w:tc>
          <w:tcPr>
            <w:tcW w:w="1300" w:type="pct"/>
          </w:tcPr>
          <w:p w14:paraId="4FBC565D" w14:textId="1BDCEAA1" w:rsidR="00EA2207" w:rsidRDefault="00EA2207" w:rsidP="00EA2207">
            <w:pPr>
              <w:pStyle w:val="Tabell"/>
              <w:cnfStyle w:val="000000000000" w:firstRow="0" w:lastRow="0" w:firstColumn="0" w:lastColumn="0" w:oddVBand="0" w:evenVBand="0" w:oddHBand="0" w:evenHBand="0" w:firstRowFirstColumn="0" w:firstRowLastColumn="0" w:lastRowFirstColumn="0" w:lastRowLastColumn="0"/>
            </w:pPr>
            <w:r w:rsidRPr="00CD6687">
              <w:t>224</w:t>
            </w:r>
          </w:p>
        </w:tc>
      </w:tr>
      <w:tr w:rsidR="00155607" w14:paraId="63C0931D" w14:textId="77777777" w:rsidTr="00155607">
        <w:tc>
          <w:tcPr>
            <w:cnfStyle w:val="001000000000" w:firstRow="0" w:lastRow="0" w:firstColumn="1" w:lastColumn="0" w:oddVBand="0" w:evenVBand="0" w:oddHBand="0" w:evenHBand="0" w:firstRowFirstColumn="0" w:firstRowLastColumn="0" w:lastRowFirstColumn="0" w:lastRowLastColumn="0"/>
            <w:tcW w:w="2400" w:type="pct"/>
          </w:tcPr>
          <w:p w14:paraId="7E127AE3" w14:textId="7BD5BF57" w:rsidR="00EA2207" w:rsidRDefault="00EA2207" w:rsidP="0028182D">
            <w:pPr>
              <w:pStyle w:val="Tabell"/>
            </w:pPr>
            <w:r w:rsidRPr="00CD6687">
              <w:t>Garantier om tillförsel av kapital</w:t>
            </w:r>
          </w:p>
        </w:tc>
        <w:tc>
          <w:tcPr>
            <w:tcW w:w="1300" w:type="pct"/>
          </w:tcPr>
          <w:p w14:paraId="26015565" w14:textId="0838CB9C" w:rsidR="00EA2207" w:rsidRDefault="00DF2245" w:rsidP="00EA2207">
            <w:pPr>
              <w:pStyle w:val="Tabell"/>
              <w:cnfStyle w:val="000000000000" w:firstRow="0" w:lastRow="0" w:firstColumn="0" w:lastColumn="0" w:oddVBand="0" w:evenVBand="0" w:oddHBand="0" w:evenHBand="0" w:firstRowFirstColumn="0" w:firstRowLastColumn="0" w:lastRowFirstColumn="0" w:lastRowLastColumn="0"/>
            </w:pPr>
            <w:r>
              <w:t>154</w:t>
            </w:r>
          </w:p>
        </w:tc>
        <w:tc>
          <w:tcPr>
            <w:tcW w:w="1300" w:type="pct"/>
          </w:tcPr>
          <w:p w14:paraId="1C35D225" w14:textId="7D9BBC17" w:rsidR="00EA2207" w:rsidRDefault="00EA2207" w:rsidP="00EA2207">
            <w:pPr>
              <w:pStyle w:val="Tabell"/>
              <w:cnfStyle w:val="000000000000" w:firstRow="0" w:lastRow="0" w:firstColumn="0" w:lastColumn="0" w:oddVBand="0" w:evenVBand="0" w:oddHBand="0" w:evenHBand="0" w:firstRowFirstColumn="0" w:firstRowLastColumn="0" w:lastRowFirstColumn="0" w:lastRowLastColumn="0"/>
            </w:pPr>
            <w:r w:rsidRPr="00CD6687">
              <w:t>146</w:t>
            </w:r>
          </w:p>
        </w:tc>
      </w:tr>
      <w:tr w:rsidR="00155607" w14:paraId="6DD8BE63" w14:textId="77777777" w:rsidTr="00155607">
        <w:tc>
          <w:tcPr>
            <w:cnfStyle w:val="001000000000" w:firstRow="0" w:lastRow="0" w:firstColumn="1" w:lastColumn="0" w:oddVBand="0" w:evenVBand="0" w:oddHBand="0" w:evenHBand="0" w:firstRowFirstColumn="0" w:firstRowLastColumn="0" w:lastRowFirstColumn="0" w:lastRowLastColumn="0"/>
            <w:tcW w:w="2400" w:type="pct"/>
          </w:tcPr>
          <w:p w14:paraId="27A23235" w14:textId="228BA063" w:rsidR="00EA2207" w:rsidRDefault="00EA2207" w:rsidP="00EA2207">
            <w:pPr>
              <w:pStyle w:val="Tabell"/>
            </w:pPr>
            <w:r w:rsidRPr="00CD6687">
              <w:t>Pensionsgarantier</w:t>
            </w:r>
          </w:p>
        </w:tc>
        <w:tc>
          <w:tcPr>
            <w:tcW w:w="1300" w:type="pct"/>
          </w:tcPr>
          <w:p w14:paraId="146CF2EC" w14:textId="05E7E728" w:rsidR="00EA2207" w:rsidRDefault="00DF2245" w:rsidP="00EA2207">
            <w:pPr>
              <w:pStyle w:val="Tabell"/>
              <w:cnfStyle w:val="000000000000" w:firstRow="0" w:lastRow="0" w:firstColumn="0" w:lastColumn="0" w:oddVBand="0" w:evenVBand="0" w:oddHBand="0" w:evenHBand="0" w:firstRowFirstColumn="0" w:firstRowLastColumn="0" w:lastRowFirstColumn="0" w:lastRowLastColumn="0"/>
            </w:pPr>
            <w:r>
              <w:t>8</w:t>
            </w:r>
          </w:p>
        </w:tc>
        <w:tc>
          <w:tcPr>
            <w:tcW w:w="1300" w:type="pct"/>
          </w:tcPr>
          <w:p w14:paraId="32B00F24" w14:textId="3C769894" w:rsidR="00EA2207" w:rsidRDefault="00EA2207" w:rsidP="00EA2207">
            <w:pPr>
              <w:pStyle w:val="Tabell"/>
              <w:cnfStyle w:val="000000000000" w:firstRow="0" w:lastRow="0" w:firstColumn="0" w:lastColumn="0" w:oddVBand="0" w:evenVBand="0" w:oddHBand="0" w:evenHBand="0" w:firstRowFirstColumn="0" w:firstRowLastColumn="0" w:lastRowFirstColumn="0" w:lastRowLastColumn="0"/>
            </w:pPr>
            <w:r w:rsidRPr="00CD6687">
              <w:t>8</w:t>
            </w:r>
          </w:p>
        </w:tc>
      </w:tr>
      <w:tr w:rsidR="00155607" w14:paraId="2F0CC9A9" w14:textId="77777777" w:rsidTr="00155607">
        <w:trPr>
          <w:cnfStyle w:val="010000000000" w:firstRow="0" w:lastRow="1"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400" w:type="pct"/>
          </w:tcPr>
          <w:p w14:paraId="35B8B31C" w14:textId="156C0134" w:rsidR="00EA2207" w:rsidRPr="0028182D" w:rsidRDefault="00EA2207" w:rsidP="0028182D">
            <w:pPr>
              <w:pStyle w:val="Tabell"/>
            </w:pPr>
            <w:r w:rsidRPr="0028182D">
              <w:t>Totalt</w:t>
            </w:r>
          </w:p>
        </w:tc>
        <w:tc>
          <w:tcPr>
            <w:tcW w:w="1300" w:type="pct"/>
          </w:tcPr>
          <w:p w14:paraId="09BC199C" w14:textId="0112210A" w:rsidR="00EA2207" w:rsidRPr="0028182D" w:rsidRDefault="00DF2245" w:rsidP="00EA2207">
            <w:pPr>
              <w:pStyle w:val="Tabell"/>
              <w:cnfStyle w:val="010000000000" w:firstRow="0" w:lastRow="1" w:firstColumn="0" w:lastColumn="0" w:oddVBand="0" w:evenVBand="0" w:oddHBand="0" w:evenHBand="0" w:firstRowFirstColumn="0" w:firstRowLastColumn="0" w:lastRowFirstColumn="0" w:lastRowLastColumn="0"/>
            </w:pPr>
            <w:r w:rsidRPr="0028182D">
              <w:t>2 017</w:t>
            </w:r>
          </w:p>
        </w:tc>
        <w:tc>
          <w:tcPr>
            <w:tcW w:w="1300" w:type="pct"/>
          </w:tcPr>
          <w:p w14:paraId="102F2062" w14:textId="186558AF" w:rsidR="00EA2207" w:rsidRPr="0028182D" w:rsidRDefault="00EA2207" w:rsidP="00EA2207">
            <w:pPr>
              <w:pStyle w:val="Tabell"/>
              <w:cnfStyle w:val="010000000000" w:firstRow="0" w:lastRow="1" w:firstColumn="0" w:lastColumn="0" w:oddVBand="0" w:evenVBand="0" w:oddHBand="0" w:evenHBand="0" w:firstRowFirstColumn="0" w:firstRowLastColumn="0" w:lastRowFirstColumn="0" w:lastRowLastColumn="0"/>
            </w:pPr>
            <w:r w:rsidRPr="0028182D">
              <w:t>2 658</w:t>
            </w:r>
          </w:p>
        </w:tc>
      </w:tr>
    </w:tbl>
    <w:p w14:paraId="6FCAD320" w14:textId="5F4CC818" w:rsidR="00233195" w:rsidRDefault="00233195" w:rsidP="0028182D">
      <w:pPr>
        <w:spacing w:before="160"/>
      </w:pPr>
      <w:r>
        <w:t xml:space="preserve">Statliga garantiåtaganden </w:t>
      </w:r>
      <w:r w:rsidR="00DF2245">
        <w:t>minskade</w:t>
      </w:r>
      <w:r>
        <w:t xml:space="preserve"> med 6</w:t>
      </w:r>
      <w:r w:rsidR="00DF2245">
        <w:t>4</w:t>
      </w:r>
      <w:r>
        <w:t>1</w:t>
      </w:r>
      <w:r w:rsidR="00DE05AE">
        <w:t> </w:t>
      </w:r>
      <w:r>
        <w:t>miljarder kronor jämfört med 201</w:t>
      </w:r>
      <w:r w:rsidR="00DF2245">
        <w:t>8</w:t>
      </w:r>
      <w:r>
        <w:t xml:space="preserve"> och uppgick till 2 </w:t>
      </w:r>
      <w:r w:rsidR="00DF2245">
        <w:t>017</w:t>
      </w:r>
      <w:r>
        <w:t> miljarder kronor vid utgången av 201</w:t>
      </w:r>
      <w:r w:rsidR="00D41F11">
        <w:t>9</w:t>
      </w:r>
      <w:r>
        <w:t xml:space="preserve">. Som andel av BNP uppgick de statliga garantiåtagandena till </w:t>
      </w:r>
      <w:r w:rsidR="00DF2245">
        <w:t>40,1</w:t>
      </w:r>
      <w:r>
        <w:t xml:space="preserve"> procent.</w:t>
      </w:r>
    </w:p>
    <w:p w14:paraId="5312650A" w14:textId="66B05851" w:rsidR="00233195" w:rsidRPr="00F8377F" w:rsidRDefault="00233195" w:rsidP="0016128D">
      <w:pPr>
        <w:pStyle w:val="Brdtext"/>
      </w:pPr>
      <w:r w:rsidRPr="00F8377F">
        <w:t xml:space="preserve">Insättningsgarantin uppgick till </w:t>
      </w:r>
      <w:r w:rsidR="00DF2245">
        <w:t>1 631</w:t>
      </w:r>
      <w:r w:rsidRPr="00F8377F">
        <w:t xml:space="preserve"> miljarder kronor, vilket är en </w:t>
      </w:r>
      <w:r w:rsidR="00DF2245">
        <w:t>minskning</w:t>
      </w:r>
      <w:r w:rsidRPr="00F8377F">
        <w:t xml:space="preserve"> med </w:t>
      </w:r>
      <w:r w:rsidR="00DF2245">
        <w:t>649</w:t>
      </w:r>
      <w:r w:rsidRPr="00F8377F">
        <w:t> miljarder kronor jämfört med 201</w:t>
      </w:r>
      <w:r w:rsidR="00DF2245">
        <w:t>8</w:t>
      </w:r>
      <w:r w:rsidRPr="00F8377F">
        <w:t xml:space="preserve">. </w:t>
      </w:r>
      <w:r w:rsidR="00DF2245" w:rsidRPr="00DF2245">
        <w:t>Minskningen förklaras främst av Nordea Banks flytt av huvudkontoret från Sverige till Finland.</w:t>
      </w:r>
    </w:p>
    <w:p w14:paraId="03BB1890" w14:textId="34007F02" w:rsidR="00233195" w:rsidRPr="00F8377F" w:rsidRDefault="00233195" w:rsidP="0016128D">
      <w:pPr>
        <w:pStyle w:val="Brdtext"/>
      </w:pPr>
      <w:r w:rsidRPr="00F8377F">
        <w:t xml:space="preserve">Kreditgarantierna inklusive exportkreditgarantier uppgick till 224 miljarder kronor, vilket </w:t>
      </w:r>
      <w:r w:rsidR="00DF2245">
        <w:t>är oförändrade</w:t>
      </w:r>
      <w:r w:rsidRPr="00F8377F">
        <w:t xml:space="preserve"> i förhållande till 201</w:t>
      </w:r>
      <w:r w:rsidR="00DF2245">
        <w:t>8</w:t>
      </w:r>
      <w:r w:rsidRPr="00F8377F">
        <w:t>. Garantier om tillförsel av kapital uppgick till 1</w:t>
      </w:r>
      <w:r w:rsidR="00FE7E6C">
        <w:t>54</w:t>
      </w:r>
      <w:r w:rsidRPr="00F8377F">
        <w:t> miljarder kronor, vilket är en ökning med 8</w:t>
      </w:r>
      <w:r w:rsidR="00E645A7" w:rsidRPr="00F8377F">
        <w:t> </w:t>
      </w:r>
      <w:r w:rsidRPr="00F8377F">
        <w:t>miljarder kronor jämfört med 201</w:t>
      </w:r>
      <w:r w:rsidR="00FE7E6C">
        <w:t>8</w:t>
      </w:r>
      <w:r w:rsidRPr="00F8377F">
        <w:t>.</w:t>
      </w:r>
    </w:p>
    <w:p w14:paraId="3A18B5D9" w14:textId="71251B96" w:rsidR="00233195" w:rsidRDefault="00233195" w:rsidP="00233195">
      <w:pPr>
        <w:pStyle w:val="Brdtext"/>
      </w:pPr>
      <w:r>
        <w:t>Risken för stora förluster bedöms som låg för den ordinarie portföljen och måttlig för insättningsgarantin.</w:t>
      </w:r>
    </w:p>
    <w:p w14:paraId="50191D70" w14:textId="480BFD0B" w:rsidR="00F8377F" w:rsidRDefault="00F8377F" w:rsidP="0022179A">
      <w:pPr>
        <w:pStyle w:val="Rubrik4utannumrering"/>
      </w:pPr>
      <w:r w:rsidRPr="00F8377F">
        <w:t>Statlig utlåning</w:t>
      </w:r>
    </w:p>
    <w:p w14:paraId="6E8B27F7" w14:textId="079F5FEE" w:rsidR="00F8377F" w:rsidRDefault="00F8377F" w:rsidP="0099519D">
      <w:pPr>
        <w:pStyle w:val="TabellUnderrubrik"/>
      </w:pPr>
      <w:r w:rsidRPr="00F8377F">
        <w:t>Miljarder kronor</w:t>
      </w:r>
    </w:p>
    <w:tbl>
      <w:tblPr>
        <w:tblStyle w:val="RKBPTabell"/>
        <w:tblW w:w="5000" w:type="pct"/>
        <w:tblLook w:val="06E0" w:firstRow="1" w:lastRow="1" w:firstColumn="1" w:lastColumn="0" w:noHBand="1" w:noVBand="1"/>
      </w:tblPr>
      <w:tblGrid>
        <w:gridCol w:w="3402"/>
        <w:gridCol w:w="2055"/>
        <w:gridCol w:w="1913"/>
      </w:tblGrid>
      <w:tr w:rsidR="00155607" w14:paraId="18A12F3D" w14:textId="77777777" w:rsidTr="00750106">
        <w:trPr>
          <w:cnfStyle w:val="100000000000" w:firstRow="1" w:lastRow="0" w:firstColumn="0" w:lastColumn="0" w:oddVBand="0" w:evenVBand="0" w:oddHBand="0" w:evenHBand="0" w:firstRowFirstColumn="0" w:firstRowLastColumn="0" w:lastRowFirstColumn="0" w:lastRowLastColumn="0"/>
          <w:tblHeader w:val="0"/>
        </w:trPr>
        <w:tc>
          <w:tcPr>
            <w:cnfStyle w:val="001000000000" w:firstRow="0" w:lastRow="0" w:firstColumn="1" w:lastColumn="0" w:oddVBand="0" w:evenVBand="0" w:oddHBand="0" w:evenHBand="0" w:firstRowFirstColumn="0" w:firstRowLastColumn="0" w:lastRowFirstColumn="0" w:lastRowLastColumn="0"/>
            <w:tcW w:w="2308" w:type="pct"/>
            <w:tcBorders>
              <w:top w:val="none" w:sz="0" w:space="0" w:color="auto"/>
              <w:left w:val="none" w:sz="0" w:space="0" w:color="auto"/>
              <w:bottom w:val="none" w:sz="0" w:space="0" w:color="auto"/>
              <w:right w:val="none" w:sz="0" w:space="0" w:color="auto"/>
              <w:tl2br w:val="none" w:sz="0" w:space="0" w:color="auto"/>
              <w:tr2bl w:val="none" w:sz="0" w:space="0" w:color="auto"/>
            </w:tcBorders>
          </w:tcPr>
          <w:p w14:paraId="6B8921D1" w14:textId="63E04375" w:rsidR="00F8377F" w:rsidRDefault="00F8377F" w:rsidP="00750106">
            <w:pPr>
              <w:pStyle w:val="TabellHuvud"/>
            </w:pPr>
            <w:r w:rsidRPr="00E35D11">
              <w:t>Lån</w:t>
            </w:r>
          </w:p>
        </w:tc>
        <w:tc>
          <w:tcPr>
            <w:tcW w:w="1394" w:type="pct"/>
            <w:tcBorders>
              <w:top w:val="none" w:sz="0" w:space="0" w:color="auto"/>
              <w:left w:val="none" w:sz="0" w:space="0" w:color="auto"/>
              <w:bottom w:val="none" w:sz="0" w:space="0" w:color="auto"/>
              <w:right w:val="none" w:sz="0" w:space="0" w:color="auto"/>
              <w:tl2br w:val="none" w:sz="0" w:space="0" w:color="auto"/>
              <w:tr2bl w:val="none" w:sz="0" w:space="0" w:color="auto"/>
            </w:tcBorders>
          </w:tcPr>
          <w:p w14:paraId="06E34F22" w14:textId="050732EA" w:rsidR="00F8377F" w:rsidRDefault="00F8377F" w:rsidP="00750106">
            <w:pPr>
              <w:pStyle w:val="TabellHuvud"/>
              <w:cnfStyle w:val="100000000000" w:firstRow="1" w:lastRow="0" w:firstColumn="0" w:lastColumn="0" w:oddVBand="0" w:evenVBand="0" w:oddHBand="0" w:evenHBand="0" w:firstRowFirstColumn="0" w:firstRowLastColumn="0" w:lastRowFirstColumn="0" w:lastRowLastColumn="0"/>
            </w:pPr>
            <w:r w:rsidRPr="00E35D11">
              <w:t>201</w:t>
            </w:r>
            <w:r w:rsidR="00E068F6">
              <w:t>9</w:t>
            </w:r>
          </w:p>
        </w:tc>
        <w:tc>
          <w:tcPr>
            <w:tcW w:w="1298" w:type="pct"/>
            <w:tcBorders>
              <w:top w:val="none" w:sz="0" w:space="0" w:color="auto"/>
              <w:left w:val="none" w:sz="0" w:space="0" w:color="auto"/>
              <w:bottom w:val="none" w:sz="0" w:space="0" w:color="auto"/>
              <w:right w:val="none" w:sz="0" w:space="0" w:color="auto"/>
              <w:tl2br w:val="none" w:sz="0" w:space="0" w:color="auto"/>
              <w:tr2bl w:val="none" w:sz="0" w:space="0" w:color="auto"/>
            </w:tcBorders>
          </w:tcPr>
          <w:p w14:paraId="595F76BC" w14:textId="0372239C" w:rsidR="00F8377F" w:rsidRDefault="00F8377F" w:rsidP="00750106">
            <w:pPr>
              <w:pStyle w:val="TabellHuvud"/>
              <w:cnfStyle w:val="100000000000" w:firstRow="1" w:lastRow="0" w:firstColumn="0" w:lastColumn="0" w:oddVBand="0" w:evenVBand="0" w:oddHBand="0" w:evenHBand="0" w:firstRowFirstColumn="0" w:firstRowLastColumn="0" w:lastRowFirstColumn="0" w:lastRowLastColumn="0"/>
            </w:pPr>
            <w:r w:rsidRPr="00E35D11">
              <w:t>201</w:t>
            </w:r>
            <w:r w:rsidR="00E068F6">
              <w:t>8</w:t>
            </w:r>
          </w:p>
        </w:tc>
      </w:tr>
      <w:tr w:rsidR="00155607" w14:paraId="7A9DFEA3" w14:textId="77777777" w:rsidTr="00F4061D">
        <w:tc>
          <w:tcPr>
            <w:cnfStyle w:val="001000000000" w:firstRow="0" w:lastRow="0" w:firstColumn="1" w:lastColumn="0" w:oddVBand="0" w:evenVBand="0" w:oddHBand="0" w:evenHBand="0" w:firstRowFirstColumn="0" w:firstRowLastColumn="0" w:lastRowFirstColumn="0" w:lastRowLastColumn="0"/>
            <w:tcW w:w="2308" w:type="pct"/>
            <w:tcBorders>
              <w:top w:val="single" w:sz="12" w:space="0" w:color="auto"/>
            </w:tcBorders>
          </w:tcPr>
          <w:p w14:paraId="38DBD560" w14:textId="037850B1" w:rsidR="00E068F6" w:rsidRDefault="00E068F6" w:rsidP="00E068F6">
            <w:pPr>
              <w:pStyle w:val="Tabell"/>
            </w:pPr>
            <w:r w:rsidRPr="00E35D11">
              <w:t>Lån till Riksbanken</w:t>
            </w:r>
          </w:p>
        </w:tc>
        <w:tc>
          <w:tcPr>
            <w:tcW w:w="1394" w:type="pct"/>
            <w:tcBorders>
              <w:top w:val="single" w:sz="12" w:space="0" w:color="auto"/>
            </w:tcBorders>
          </w:tcPr>
          <w:p w14:paraId="64959A44" w14:textId="516231DD" w:rsidR="00E068F6" w:rsidRDefault="00E068F6" w:rsidP="00E068F6">
            <w:pPr>
              <w:pStyle w:val="Tabell"/>
              <w:cnfStyle w:val="000000000000" w:firstRow="0" w:lastRow="0" w:firstColumn="0" w:lastColumn="0" w:oddVBand="0" w:evenVBand="0" w:oddHBand="0" w:evenHBand="0" w:firstRowFirstColumn="0" w:firstRowLastColumn="0" w:lastRowFirstColumn="0" w:lastRowLastColumn="0"/>
            </w:pPr>
            <w:r>
              <w:t>193</w:t>
            </w:r>
          </w:p>
        </w:tc>
        <w:tc>
          <w:tcPr>
            <w:tcW w:w="1298" w:type="pct"/>
            <w:tcBorders>
              <w:top w:val="single" w:sz="12" w:space="0" w:color="auto"/>
            </w:tcBorders>
          </w:tcPr>
          <w:p w14:paraId="5A4C0D1A" w14:textId="533E0F78" w:rsidR="00E068F6" w:rsidRDefault="00E068F6" w:rsidP="00E068F6">
            <w:pPr>
              <w:pStyle w:val="Tabell"/>
              <w:cnfStyle w:val="000000000000" w:firstRow="0" w:lastRow="0" w:firstColumn="0" w:lastColumn="0" w:oddVBand="0" w:evenVBand="0" w:oddHBand="0" w:evenHBand="0" w:firstRowFirstColumn="0" w:firstRowLastColumn="0" w:lastRowFirstColumn="0" w:lastRowLastColumn="0"/>
            </w:pPr>
            <w:r w:rsidRPr="00E35D11">
              <w:t>259</w:t>
            </w:r>
          </w:p>
        </w:tc>
      </w:tr>
      <w:tr w:rsidR="00155607" w14:paraId="1A3EBE5C" w14:textId="77777777" w:rsidTr="00750106">
        <w:tc>
          <w:tcPr>
            <w:cnfStyle w:val="001000000000" w:firstRow="0" w:lastRow="0" w:firstColumn="1" w:lastColumn="0" w:oddVBand="0" w:evenVBand="0" w:oddHBand="0" w:evenHBand="0" w:firstRowFirstColumn="0" w:firstRowLastColumn="0" w:lastRowFirstColumn="0" w:lastRowLastColumn="0"/>
            <w:tcW w:w="2308" w:type="pct"/>
          </w:tcPr>
          <w:p w14:paraId="34EC9803" w14:textId="4C9D0800" w:rsidR="00E068F6" w:rsidRDefault="00E068F6" w:rsidP="00E068F6">
            <w:pPr>
              <w:pStyle w:val="Tabell"/>
            </w:pPr>
            <w:r w:rsidRPr="00E35D11">
              <w:t>CSN:s utlåning</w:t>
            </w:r>
          </w:p>
        </w:tc>
        <w:tc>
          <w:tcPr>
            <w:tcW w:w="1394" w:type="pct"/>
          </w:tcPr>
          <w:p w14:paraId="739083F4" w14:textId="5D78A2A6" w:rsidR="00E068F6" w:rsidRDefault="00E068F6" w:rsidP="00E068F6">
            <w:pPr>
              <w:pStyle w:val="Tabell"/>
              <w:cnfStyle w:val="000000000000" w:firstRow="0" w:lastRow="0" w:firstColumn="0" w:lastColumn="0" w:oddVBand="0" w:evenVBand="0" w:oddHBand="0" w:evenHBand="0" w:firstRowFirstColumn="0" w:firstRowLastColumn="0" w:lastRowFirstColumn="0" w:lastRowLastColumn="0"/>
            </w:pPr>
            <w:r>
              <w:t>206</w:t>
            </w:r>
          </w:p>
        </w:tc>
        <w:tc>
          <w:tcPr>
            <w:tcW w:w="1298" w:type="pct"/>
          </w:tcPr>
          <w:p w14:paraId="0A2328D2" w14:textId="68171055" w:rsidR="00E068F6" w:rsidRDefault="00E068F6" w:rsidP="00E068F6">
            <w:pPr>
              <w:pStyle w:val="Tabell"/>
              <w:cnfStyle w:val="000000000000" w:firstRow="0" w:lastRow="0" w:firstColumn="0" w:lastColumn="0" w:oddVBand="0" w:evenVBand="0" w:oddHBand="0" w:evenHBand="0" w:firstRowFirstColumn="0" w:firstRowLastColumn="0" w:lastRowFirstColumn="0" w:lastRowLastColumn="0"/>
            </w:pPr>
            <w:r w:rsidRPr="00E35D11">
              <w:t>199</w:t>
            </w:r>
          </w:p>
        </w:tc>
      </w:tr>
      <w:tr w:rsidR="00155607" w14:paraId="74198EBC" w14:textId="77777777" w:rsidTr="00750106">
        <w:tc>
          <w:tcPr>
            <w:cnfStyle w:val="001000000000" w:firstRow="0" w:lastRow="0" w:firstColumn="1" w:lastColumn="0" w:oddVBand="0" w:evenVBand="0" w:oddHBand="0" w:evenHBand="0" w:firstRowFirstColumn="0" w:firstRowLastColumn="0" w:lastRowFirstColumn="0" w:lastRowLastColumn="0"/>
            <w:tcW w:w="2308" w:type="pct"/>
            <w:tcBorders>
              <w:bottom w:val="single" w:sz="4" w:space="0" w:color="auto"/>
            </w:tcBorders>
          </w:tcPr>
          <w:p w14:paraId="2E9E560E" w14:textId="330BC302" w:rsidR="00E068F6" w:rsidRDefault="00E068F6" w:rsidP="00E068F6">
            <w:pPr>
              <w:pStyle w:val="Tabell"/>
            </w:pPr>
            <w:r w:rsidRPr="00E35D11">
              <w:t>Övriga lån</w:t>
            </w:r>
          </w:p>
        </w:tc>
        <w:tc>
          <w:tcPr>
            <w:tcW w:w="1394" w:type="pct"/>
            <w:tcBorders>
              <w:bottom w:val="single" w:sz="4" w:space="0" w:color="auto"/>
            </w:tcBorders>
          </w:tcPr>
          <w:p w14:paraId="0B582AC9" w14:textId="6E402D98" w:rsidR="00E068F6" w:rsidRDefault="00E068F6" w:rsidP="00E068F6">
            <w:pPr>
              <w:pStyle w:val="Tabell"/>
              <w:cnfStyle w:val="000000000000" w:firstRow="0" w:lastRow="0" w:firstColumn="0" w:lastColumn="0" w:oddVBand="0" w:evenVBand="0" w:oddHBand="0" w:evenHBand="0" w:firstRowFirstColumn="0" w:firstRowLastColumn="0" w:lastRowFirstColumn="0" w:lastRowLastColumn="0"/>
            </w:pPr>
            <w:r>
              <w:t>9</w:t>
            </w:r>
          </w:p>
        </w:tc>
        <w:tc>
          <w:tcPr>
            <w:tcW w:w="1298" w:type="pct"/>
            <w:tcBorders>
              <w:bottom w:val="single" w:sz="4" w:space="0" w:color="auto"/>
            </w:tcBorders>
          </w:tcPr>
          <w:p w14:paraId="506E1060" w14:textId="76045491" w:rsidR="00E068F6" w:rsidRDefault="00E068F6" w:rsidP="00E068F6">
            <w:pPr>
              <w:pStyle w:val="Tabell"/>
              <w:cnfStyle w:val="000000000000" w:firstRow="0" w:lastRow="0" w:firstColumn="0" w:lastColumn="0" w:oddVBand="0" w:evenVBand="0" w:oddHBand="0" w:evenHBand="0" w:firstRowFirstColumn="0" w:firstRowLastColumn="0" w:lastRowFirstColumn="0" w:lastRowLastColumn="0"/>
            </w:pPr>
            <w:r w:rsidRPr="00E35D11">
              <w:t>8</w:t>
            </w:r>
          </w:p>
        </w:tc>
      </w:tr>
      <w:tr w:rsidR="00155607" w:rsidRPr="00750106" w14:paraId="1385AECC" w14:textId="77777777" w:rsidTr="00750106">
        <w:trPr>
          <w:cnfStyle w:val="010000000000" w:firstRow="0" w:lastRow="1"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308" w:type="pct"/>
            <w:tcBorders>
              <w:top w:val="single" w:sz="4" w:space="0" w:color="auto"/>
            </w:tcBorders>
            <w:shd w:val="clear" w:color="auto" w:fill="auto"/>
          </w:tcPr>
          <w:p w14:paraId="4BBBBBEE" w14:textId="466FCA51" w:rsidR="00E068F6" w:rsidRPr="00750106" w:rsidRDefault="00E068F6" w:rsidP="00750106">
            <w:pPr>
              <w:pStyle w:val="Tabell"/>
            </w:pPr>
            <w:r w:rsidRPr="00750106">
              <w:t>Summa</w:t>
            </w:r>
          </w:p>
        </w:tc>
        <w:tc>
          <w:tcPr>
            <w:tcW w:w="1394" w:type="pct"/>
            <w:tcBorders>
              <w:top w:val="single" w:sz="4" w:space="0" w:color="auto"/>
            </w:tcBorders>
            <w:shd w:val="clear" w:color="auto" w:fill="auto"/>
          </w:tcPr>
          <w:p w14:paraId="7C2576AB" w14:textId="668DF014" w:rsidR="00E068F6" w:rsidRPr="00750106" w:rsidRDefault="00E068F6" w:rsidP="00750106">
            <w:pPr>
              <w:pStyle w:val="Tabell"/>
              <w:cnfStyle w:val="010000000000" w:firstRow="0" w:lastRow="1" w:firstColumn="0" w:lastColumn="0" w:oddVBand="0" w:evenVBand="0" w:oddHBand="0" w:evenHBand="0" w:firstRowFirstColumn="0" w:firstRowLastColumn="0" w:lastRowFirstColumn="0" w:lastRowLastColumn="0"/>
            </w:pPr>
            <w:r w:rsidRPr="00750106">
              <w:t>408</w:t>
            </w:r>
          </w:p>
        </w:tc>
        <w:tc>
          <w:tcPr>
            <w:tcW w:w="1298" w:type="pct"/>
            <w:tcBorders>
              <w:top w:val="single" w:sz="4" w:space="0" w:color="auto"/>
            </w:tcBorders>
            <w:shd w:val="clear" w:color="auto" w:fill="auto"/>
          </w:tcPr>
          <w:p w14:paraId="44467CD3" w14:textId="23230E52" w:rsidR="00E068F6" w:rsidRPr="00750106" w:rsidRDefault="00E068F6" w:rsidP="00750106">
            <w:pPr>
              <w:pStyle w:val="Tabell"/>
              <w:cnfStyle w:val="010000000000" w:firstRow="0" w:lastRow="1" w:firstColumn="0" w:lastColumn="0" w:oddVBand="0" w:evenVBand="0" w:oddHBand="0" w:evenHBand="0" w:firstRowFirstColumn="0" w:firstRowLastColumn="0" w:lastRowFirstColumn="0" w:lastRowLastColumn="0"/>
            </w:pPr>
            <w:r w:rsidRPr="00750106">
              <w:t>466</w:t>
            </w:r>
          </w:p>
        </w:tc>
      </w:tr>
    </w:tbl>
    <w:p w14:paraId="1190A4E0" w14:textId="4F137146" w:rsidR="004E63D0" w:rsidRDefault="00F8377F" w:rsidP="00D60F5C">
      <w:pPr>
        <w:spacing w:before="160"/>
      </w:pPr>
      <w:r w:rsidRPr="00F8377F">
        <w:t>Statens utlåning uppgick till 4</w:t>
      </w:r>
      <w:r w:rsidR="00E068F6">
        <w:t>08</w:t>
      </w:r>
      <w:r>
        <w:t> </w:t>
      </w:r>
      <w:r w:rsidRPr="00F8377F">
        <w:t xml:space="preserve">miljarder kronor. Utlåningen till Centrala </w:t>
      </w:r>
      <w:r w:rsidRPr="00E73C65">
        <w:t>studiestödsnämndens</w:t>
      </w:r>
      <w:r w:rsidRPr="00F8377F">
        <w:t xml:space="preserve"> studielån </w:t>
      </w:r>
      <w:r w:rsidR="00E068F6">
        <w:t xml:space="preserve">och Riksbanken </w:t>
      </w:r>
      <w:r w:rsidRPr="00F8377F">
        <w:t>utgör huvuddelen av statens utlåning.</w:t>
      </w:r>
    </w:p>
    <w:p w14:paraId="1A55A8CE" w14:textId="5EE6725A" w:rsidR="00F8377F" w:rsidRPr="00F8377F" w:rsidRDefault="004E63D0" w:rsidP="00F8377F">
      <w:r>
        <w:br w:type="page"/>
      </w:r>
    </w:p>
    <w:p w14:paraId="571EA0BD" w14:textId="4AE5227A" w:rsidR="00F8377F" w:rsidRDefault="00F8377F" w:rsidP="00F8377F">
      <w:pPr>
        <w:pStyle w:val="Rubrik4utannumrering"/>
      </w:pPr>
      <w:r w:rsidRPr="00F8377F">
        <w:lastRenderedPageBreak/>
        <w:t>Nationellt intygande samt avgifter till och bidrag från EU</w:t>
      </w:r>
    </w:p>
    <w:p w14:paraId="6DBF111B" w14:textId="5EE2D8D4" w:rsidR="00F8377F" w:rsidRPr="00D41F11" w:rsidRDefault="00F8377F" w:rsidP="00F8377F">
      <w:pPr>
        <w:pStyle w:val="Brdtext"/>
      </w:pPr>
      <w:r w:rsidRPr="00D41F11">
        <w:t xml:space="preserve">Det nationella intygandet grundas på ansvariga myndigheters förvaltningsförklaringar, intyganden och bedömningar </w:t>
      </w:r>
      <w:r w:rsidR="003C62FC">
        <w:t>om</w:t>
      </w:r>
      <w:r w:rsidR="003C62FC" w:rsidRPr="00D41F11">
        <w:t xml:space="preserve"> </w:t>
      </w:r>
      <w:r w:rsidRPr="00D41F11">
        <w:t>hanteringen av EU-medel samt revisionens utlåtanden från granskningar varpå regeringen lämnar följande intygande</w:t>
      </w:r>
      <w:r w:rsidR="003C62FC">
        <w:t>.</w:t>
      </w:r>
    </w:p>
    <w:p w14:paraId="56001CE9" w14:textId="77777777" w:rsidR="00F8377F" w:rsidRPr="00D41F11" w:rsidRDefault="00F8377F" w:rsidP="00F8377F">
      <w:pPr>
        <w:pStyle w:val="Rubrik5utannumrering"/>
        <w:rPr>
          <w:rFonts w:eastAsiaTheme="minorHAnsi"/>
        </w:rPr>
      </w:pPr>
      <w:r w:rsidRPr="00D41F11">
        <w:rPr>
          <w:rFonts w:eastAsiaTheme="minorHAnsi"/>
        </w:rPr>
        <w:t>Rättvisande räkenskaper</w:t>
      </w:r>
    </w:p>
    <w:p w14:paraId="5D620A42" w14:textId="59AFA5A8" w:rsidR="00F8377F" w:rsidRPr="00D41F11" w:rsidRDefault="00F8377F" w:rsidP="00F8377F">
      <w:pPr>
        <w:pStyle w:val="Brdtext"/>
      </w:pPr>
      <w:r w:rsidRPr="00D41F11">
        <w:t>Sammanställningen av EU-räkenskaperna, omfattande resultat- och balansräkning samt en kassamässig redovisning, har upprättats enligt god redovisningssed. Regeringen bedömer att räkenskaperna i allt väsentligt är rättvisande.</w:t>
      </w:r>
    </w:p>
    <w:p w14:paraId="15306A3C" w14:textId="20431223" w:rsidR="00F8377F" w:rsidRPr="00D41F11" w:rsidRDefault="00C91846" w:rsidP="00F8377F">
      <w:pPr>
        <w:pStyle w:val="Rubrik5utannumrering"/>
        <w:rPr>
          <w:rFonts w:eastAsiaTheme="minorHAnsi"/>
        </w:rPr>
      </w:pPr>
      <w:r>
        <w:rPr>
          <w:rFonts w:eastAsiaTheme="minorHAnsi"/>
        </w:rPr>
        <w:t>Brister i</w:t>
      </w:r>
      <w:r w:rsidRPr="00D41F11">
        <w:rPr>
          <w:rFonts w:eastAsiaTheme="minorHAnsi"/>
        </w:rPr>
        <w:t xml:space="preserve"> </w:t>
      </w:r>
      <w:r w:rsidR="00F8377F" w:rsidRPr="00D41F11">
        <w:rPr>
          <w:rFonts w:eastAsiaTheme="minorHAnsi"/>
        </w:rPr>
        <w:t>intern styrning och kontroll</w:t>
      </w:r>
    </w:p>
    <w:p w14:paraId="674161B4" w14:textId="481B9418" w:rsidR="00F8377F" w:rsidRDefault="00F8377F" w:rsidP="004E63D0">
      <w:pPr>
        <w:pStyle w:val="Brdtext"/>
      </w:pPr>
      <w:r w:rsidRPr="00D41F11">
        <w:t>Det finns ett ramverk för staten som syftar till att säkerställa en betryggande intern styrning och kontroll av EU-medlen</w:t>
      </w:r>
      <w:r w:rsidR="0045265F">
        <w:t>.</w:t>
      </w:r>
      <w:r w:rsidR="00D41F11" w:rsidRPr="00D41F11">
        <w:t xml:space="preserve"> Regeringen bedömer att det funnits brister i den interna styrningen och kontrollen av vissa delar av EU-medelshanteringen under 2019.</w:t>
      </w:r>
    </w:p>
    <w:p w14:paraId="5DBA7E3F" w14:textId="4E87E754" w:rsidR="00F8377F" w:rsidRDefault="00F8377F" w:rsidP="0099519D">
      <w:pPr>
        <w:pStyle w:val="TabellRubrik"/>
      </w:pPr>
      <w:bookmarkStart w:id="8" w:name="_Toc37339992"/>
      <w:r w:rsidRPr="00F8377F">
        <w:t>Avgift till och bidrag från EU (kassamässigt)</w:t>
      </w:r>
      <w:bookmarkEnd w:id="8"/>
    </w:p>
    <w:p w14:paraId="568A2076" w14:textId="0382B1AD" w:rsidR="00F8377F" w:rsidRDefault="00F8377F" w:rsidP="0099519D">
      <w:pPr>
        <w:pStyle w:val="TabellUnderrubrik"/>
      </w:pPr>
      <w:r w:rsidRPr="00F8377F">
        <w:t>Miljarder kronor</w:t>
      </w:r>
    </w:p>
    <w:tbl>
      <w:tblPr>
        <w:tblStyle w:val="RKBPTabell"/>
        <w:tblW w:w="5000" w:type="pct"/>
        <w:tblLook w:val="06E0" w:firstRow="1" w:lastRow="1" w:firstColumn="1" w:lastColumn="0" w:noHBand="1" w:noVBand="1"/>
      </w:tblPr>
      <w:tblGrid>
        <w:gridCol w:w="3339"/>
        <w:gridCol w:w="2016"/>
        <w:gridCol w:w="2015"/>
      </w:tblGrid>
      <w:tr w:rsidR="00155607" w14:paraId="0A8F7C30" w14:textId="77777777" w:rsidTr="000E160C">
        <w:trPr>
          <w:cnfStyle w:val="100000000000" w:firstRow="1" w:lastRow="0" w:firstColumn="0" w:lastColumn="0" w:oddVBand="0" w:evenVBand="0" w:oddHBand="0" w:evenHBand="0" w:firstRowFirstColumn="0" w:firstRowLastColumn="0" w:lastRowFirstColumn="0" w:lastRowLastColumn="0"/>
          <w:tblHeader w:val="0"/>
        </w:trPr>
        <w:tc>
          <w:tcPr>
            <w:cnfStyle w:val="001000000000" w:firstRow="0" w:lastRow="0" w:firstColumn="1" w:lastColumn="0" w:oddVBand="0" w:evenVBand="0" w:oddHBand="0" w:evenHBand="0" w:firstRowFirstColumn="0" w:firstRowLastColumn="0" w:lastRowFirstColumn="0" w:lastRowLastColumn="0"/>
            <w:tcW w:w="2265"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vAlign w:val="top"/>
          </w:tcPr>
          <w:p w14:paraId="0C0C2616" w14:textId="77777777" w:rsidR="00F8377F" w:rsidRDefault="00F8377F" w:rsidP="00F8377F">
            <w:pPr>
              <w:pStyle w:val="TabellHuvud"/>
            </w:pPr>
          </w:p>
        </w:tc>
        <w:tc>
          <w:tcPr>
            <w:tcW w:w="1368"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vAlign w:val="top"/>
          </w:tcPr>
          <w:p w14:paraId="491DDDF4" w14:textId="7F538DC5" w:rsidR="00F8377F" w:rsidRDefault="00F8377F" w:rsidP="00F8377F">
            <w:pPr>
              <w:pStyle w:val="TabellHuvud"/>
              <w:cnfStyle w:val="100000000000" w:firstRow="1" w:lastRow="0" w:firstColumn="0" w:lastColumn="0" w:oddVBand="0" w:evenVBand="0" w:oddHBand="0" w:evenHBand="0" w:firstRowFirstColumn="0" w:firstRowLastColumn="0" w:lastRowFirstColumn="0" w:lastRowLastColumn="0"/>
            </w:pPr>
            <w:r w:rsidRPr="002E285F">
              <w:t>201</w:t>
            </w:r>
            <w:r w:rsidR="000B1938">
              <w:t>9</w:t>
            </w:r>
          </w:p>
        </w:tc>
        <w:tc>
          <w:tcPr>
            <w:tcW w:w="1367"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vAlign w:val="top"/>
          </w:tcPr>
          <w:p w14:paraId="19D8A9D1" w14:textId="18B35B00" w:rsidR="00F8377F" w:rsidRDefault="00F8377F" w:rsidP="00F8377F">
            <w:pPr>
              <w:pStyle w:val="TabellHuvud"/>
              <w:cnfStyle w:val="100000000000" w:firstRow="1" w:lastRow="0" w:firstColumn="0" w:lastColumn="0" w:oddVBand="0" w:evenVBand="0" w:oddHBand="0" w:evenHBand="0" w:firstRowFirstColumn="0" w:firstRowLastColumn="0" w:lastRowFirstColumn="0" w:lastRowLastColumn="0"/>
            </w:pPr>
            <w:r w:rsidRPr="002E285F">
              <w:t>201</w:t>
            </w:r>
            <w:r w:rsidR="000B1938">
              <w:t>8</w:t>
            </w:r>
          </w:p>
        </w:tc>
      </w:tr>
      <w:tr w:rsidR="00155607" w14:paraId="3D9BFA21" w14:textId="77777777" w:rsidTr="000E160C">
        <w:tc>
          <w:tcPr>
            <w:cnfStyle w:val="001000000000" w:firstRow="0" w:lastRow="0" w:firstColumn="1" w:lastColumn="0" w:oddVBand="0" w:evenVBand="0" w:oddHBand="0" w:evenHBand="0" w:firstRowFirstColumn="0" w:firstRowLastColumn="0" w:lastRowFirstColumn="0" w:lastRowLastColumn="0"/>
            <w:tcW w:w="2265" w:type="pct"/>
            <w:tcBorders>
              <w:top w:val="single" w:sz="12" w:space="0" w:color="auto"/>
              <w:bottom w:val="single" w:sz="4" w:space="0" w:color="auto"/>
            </w:tcBorders>
            <w:vAlign w:val="top"/>
          </w:tcPr>
          <w:p w14:paraId="2BDABAF2" w14:textId="0A1DD834" w:rsidR="000B1938" w:rsidRDefault="000B1938" w:rsidP="000B1938">
            <w:pPr>
              <w:pStyle w:val="Tabell"/>
            </w:pPr>
            <w:r w:rsidRPr="002E285F">
              <w:t>Betalningar till EU</w:t>
            </w:r>
          </w:p>
        </w:tc>
        <w:tc>
          <w:tcPr>
            <w:tcW w:w="1368" w:type="pct"/>
            <w:tcBorders>
              <w:top w:val="single" w:sz="12" w:space="0" w:color="auto"/>
              <w:bottom w:val="single" w:sz="4" w:space="0" w:color="auto"/>
            </w:tcBorders>
            <w:vAlign w:val="top"/>
          </w:tcPr>
          <w:p w14:paraId="0142AB56" w14:textId="1A58FCAF" w:rsidR="000B1938" w:rsidRDefault="000B1938" w:rsidP="000B1938">
            <w:pPr>
              <w:pStyle w:val="Tabell"/>
              <w:cnfStyle w:val="000000000000" w:firstRow="0" w:lastRow="0" w:firstColumn="0" w:lastColumn="0" w:oddVBand="0" w:evenVBand="0" w:oddHBand="0" w:evenHBand="0" w:firstRowFirstColumn="0" w:firstRowLastColumn="0" w:lastRowFirstColumn="0" w:lastRowLastColumn="0"/>
            </w:pPr>
            <w:r>
              <w:t>38</w:t>
            </w:r>
          </w:p>
        </w:tc>
        <w:tc>
          <w:tcPr>
            <w:tcW w:w="1367" w:type="pct"/>
            <w:tcBorders>
              <w:top w:val="single" w:sz="12" w:space="0" w:color="auto"/>
              <w:bottom w:val="single" w:sz="4" w:space="0" w:color="auto"/>
            </w:tcBorders>
            <w:vAlign w:val="top"/>
          </w:tcPr>
          <w:p w14:paraId="75B3B86A" w14:textId="1C67AD00" w:rsidR="000B1938" w:rsidRDefault="000B1938" w:rsidP="000B1938">
            <w:pPr>
              <w:pStyle w:val="Tabell"/>
              <w:cnfStyle w:val="000000000000" w:firstRow="0" w:lastRow="0" w:firstColumn="0" w:lastColumn="0" w:oddVBand="0" w:evenVBand="0" w:oddHBand="0" w:evenHBand="0" w:firstRowFirstColumn="0" w:firstRowLastColumn="0" w:lastRowFirstColumn="0" w:lastRowLastColumn="0"/>
            </w:pPr>
            <w:r w:rsidRPr="002E285F">
              <w:t>35</w:t>
            </w:r>
          </w:p>
        </w:tc>
      </w:tr>
      <w:tr w:rsidR="00155607" w14:paraId="23D7A2C6" w14:textId="77777777" w:rsidTr="00155607">
        <w:tc>
          <w:tcPr>
            <w:cnfStyle w:val="001000000000" w:firstRow="0" w:lastRow="0" w:firstColumn="1" w:lastColumn="0" w:oddVBand="0" w:evenVBand="0" w:oddHBand="0" w:evenHBand="0" w:firstRowFirstColumn="0" w:firstRowLastColumn="0" w:lastRowFirstColumn="0" w:lastRowLastColumn="0"/>
            <w:tcW w:w="2265" w:type="pct"/>
            <w:tcBorders>
              <w:top w:val="single" w:sz="4" w:space="0" w:color="auto"/>
              <w:bottom w:val="single" w:sz="4" w:space="0" w:color="auto"/>
            </w:tcBorders>
            <w:shd w:val="clear" w:color="auto" w:fill="auto"/>
            <w:vAlign w:val="top"/>
          </w:tcPr>
          <w:p w14:paraId="3387F835" w14:textId="7B3BC215" w:rsidR="000B1938" w:rsidRDefault="000B1938" w:rsidP="000B1938">
            <w:pPr>
              <w:pStyle w:val="Tabell"/>
            </w:pPr>
            <w:r w:rsidRPr="002E285F">
              <w:t>Betalningar från EU</w:t>
            </w:r>
          </w:p>
        </w:tc>
        <w:tc>
          <w:tcPr>
            <w:tcW w:w="1368" w:type="pct"/>
            <w:tcBorders>
              <w:top w:val="single" w:sz="4" w:space="0" w:color="auto"/>
              <w:bottom w:val="single" w:sz="4" w:space="0" w:color="auto"/>
            </w:tcBorders>
            <w:shd w:val="clear" w:color="auto" w:fill="auto"/>
            <w:vAlign w:val="top"/>
          </w:tcPr>
          <w:p w14:paraId="0249DB9B" w14:textId="260E309A" w:rsidR="000B1938" w:rsidRDefault="000B1938" w:rsidP="000B1938">
            <w:pPr>
              <w:pStyle w:val="Tabell"/>
              <w:cnfStyle w:val="000000000000" w:firstRow="0" w:lastRow="0" w:firstColumn="0" w:lastColumn="0" w:oddVBand="0" w:evenVBand="0" w:oddHBand="0" w:evenHBand="0" w:firstRowFirstColumn="0" w:firstRowLastColumn="0" w:lastRowFirstColumn="0" w:lastRowLastColumn="0"/>
            </w:pPr>
            <w:r>
              <w:t>13</w:t>
            </w:r>
          </w:p>
        </w:tc>
        <w:tc>
          <w:tcPr>
            <w:tcW w:w="1367" w:type="pct"/>
            <w:tcBorders>
              <w:top w:val="single" w:sz="4" w:space="0" w:color="auto"/>
              <w:bottom w:val="single" w:sz="4" w:space="0" w:color="auto"/>
            </w:tcBorders>
            <w:shd w:val="clear" w:color="auto" w:fill="auto"/>
            <w:vAlign w:val="top"/>
          </w:tcPr>
          <w:p w14:paraId="667A6E52" w14:textId="3C7F3537" w:rsidR="000B1938" w:rsidRDefault="000B1938" w:rsidP="000B1938">
            <w:pPr>
              <w:pStyle w:val="Tabell"/>
              <w:cnfStyle w:val="000000000000" w:firstRow="0" w:lastRow="0" w:firstColumn="0" w:lastColumn="0" w:oddVBand="0" w:evenVBand="0" w:oddHBand="0" w:evenHBand="0" w:firstRowFirstColumn="0" w:firstRowLastColumn="0" w:lastRowFirstColumn="0" w:lastRowLastColumn="0"/>
            </w:pPr>
            <w:r w:rsidRPr="002E285F">
              <w:t>12</w:t>
            </w:r>
          </w:p>
        </w:tc>
      </w:tr>
      <w:tr w:rsidR="00155607" w14:paraId="228C5727" w14:textId="77777777" w:rsidTr="00155607">
        <w:trPr>
          <w:cnfStyle w:val="010000000000" w:firstRow="0" w:lastRow="1"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265" w:type="pct"/>
            <w:tcBorders>
              <w:top w:val="single" w:sz="4" w:space="0" w:color="auto"/>
            </w:tcBorders>
            <w:vAlign w:val="top"/>
          </w:tcPr>
          <w:p w14:paraId="4449A252" w14:textId="133CCBD8" w:rsidR="000B1938" w:rsidRDefault="000B1938" w:rsidP="000B1938">
            <w:pPr>
              <w:pStyle w:val="Tabell"/>
            </w:pPr>
            <w:r w:rsidRPr="002E285F">
              <w:t>Nettoflöde från statens budget till EU</w:t>
            </w:r>
          </w:p>
        </w:tc>
        <w:tc>
          <w:tcPr>
            <w:tcW w:w="1368" w:type="pct"/>
            <w:tcBorders>
              <w:top w:val="single" w:sz="4" w:space="0" w:color="auto"/>
            </w:tcBorders>
            <w:vAlign w:val="top"/>
          </w:tcPr>
          <w:p w14:paraId="57E4F7A2" w14:textId="75280EA4" w:rsidR="000B1938" w:rsidRDefault="000B1938" w:rsidP="000B1938">
            <w:pPr>
              <w:pStyle w:val="Tabell"/>
              <w:cnfStyle w:val="010000000000" w:firstRow="0" w:lastRow="1" w:firstColumn="0" w:lastColumn="0" w:oddVBand="0" w:evenVBand="0" w:oddHBand="0" w:evenHBand="0" w:firstRowFirstColumn="0" w:firstRowLastColumn="0" w:lastRowFirstColumn="0" w:lastRowLastColumn="0"/>
            </w:pPr>
            <w:r>
              <w:t>25</w:t>
            </w:r>
          </w:p>
        </w:tc>
        <w:tc>
          <w:tcPr>
            <w:tcW w:w="1367" w:type="pct"/>
            <w:tcBorders>
              <w:top w:val="single" w:sz="4" w:space="0" w:color="auto"/>
            </w:tcBorders>
            <w:vAlign w:val="top"/>
          </w:tcPr>
          <w:p w14:paraId="05FCF0F9" w14:textId="0A3B2B34" w:rsidR="000B1938" w:rsidRDefault="000B1938" w:rsidP="000B1938">
            <w:pPr>
              <w:pStyle w:val="Tabell"/>
              <w:cnfStyle w:val="010000000000" w:firstRow="0" w:lastRow="1" w:firstColumn="0" w:lastColumn="0" w:oddVBand="0" w:evenVBand="0" w:oddHBand="0" w:evenHBand="0" w:firstRowFirstColumn="0" w:firstRowLastColumn="0" w:lastRowFirstColumn="0" w:lastRowLastColumn="0"/>
            </w:pPr>
            <w:r w:rsidRPr="002E285F">
              <w:t>23</w:t>
            </w:r>
          </w:p>
        </w:tc>
      </w:tr>
    </w:tbl>
    <w:p w14:paraId="544F6504" w14:textId="36C0F69A" w:rsidR="00F8377F" w:rsidRDefault="00F8377F" w:rsidP="00D60F5C">
      <w:pPr>
        <w:pStyle w:val="Brdtext"/>
        <w:spacing w:before="160"/>
      </w:pPr>
      <w:r>
        <w:t xml:space="preserve">Sveriges avgift till EU uppgick till </w:t>
      </w:r>
      <w:r w:rsidR="000B1938">
        <w:t>38</w:t>
      </w:r>
      <w:r>
        <w:t xml:space="preserve"> miljarder kronor</w:t>
      </w:r>
      <w:r w:rsidR="004857E3">
        <w:t xml:space="preserve">, vilket är en ökning med ca 3 miljarder kronor jämfört med 2018. Skillnaden beror delvis på den betalning som EU gjorde till Sverige under 2018. </w:t>
      </w:r>
      <w:r>
        <w:t>Bidragen från EU uppgick till 1</w:t>
      </w:r>
      <w:r w:rsidR="000B1938">
        <w:t>3</w:t>
      </w:r>
      <w:r>
        <w:t> miljarder kronor. Det kassamässiga nettoflödet från statens budget till EU uppgick till 2</w:t>
      </w:r>
      <w:r w:rsidR="000B1938">
        <w:t>5</w:t>
      </w:r>
      <w:r>
        <w:t xml:space="preserve"> miljarder kronor, vilket är en ökning med </w:t>
      </w:r>
      <w:r w:rsidR="000B1938">
        <w:t>2</w:t>
      </w:r>
      <w:r>
        <w:t> miljarder kronor jämfört med 201</w:t>
      </w:r>
      <w:r w:rsidR="000B1938">
        <w:t>8</w:t>
      </w:r>
      <w:r>
        <w:t>.</w:t>
      </w:r>
    </w:p>
    <w:p w14:paraId="3CE9B3C6" w14:textId="77777777" w:rsidR="00D41ECD" w:rsidRDefault="00D41ECD" w:rsidP="00D41ECD">
      <w:pPr>
        <w:pStyle w:val="Rubrik4utannumrering"/>
      </w:pPr>
      <w:r>
        <w:t>Utbrottet av coronaviruset</w:t>
      </w:r>
    </w:p>
    <w:p w14:paraId="23C1329C" w14:textId="1DFD68A3" w:rsidR="00D41ECD" w:rsidRDefault="00D41ECD" w:rsidP="00D41ECD">
      <w:pPr>
        <w:pStyle w:val="Brdtext"/>
      </w:pPr>
      <w:r>
        <w:t>Regeringen har under våren 2020 lämnat förslag om ett stort antal åtgärder, dels i fem extra ändringsbudgetar, dels i propositionen Vårändringsbudget för 2020 för att mildra effekterna av virusutbrottet och minska virusets spridning. De sammantagna åtgärderna få</w:t>
      </w:r>
      <w:r w:rsidR="00FF6C63">
        <w:t>r</w:t>
      </w:r>
      <w:r>
        <w:t xml:space="preserve"> stora effekter på statens budget, statsskulden och det finansiella sparandet.</w:t>
      </w:r>
    </w:p>
    <w:p w14:paraId="192660D1" w14:textId="77777777" w:rsidR="00D41ECD" w:rsidRDefault="00D41ECD" w:rsidP="00F8377F">
      <w:pPr>
        <w:pStyle w:val="Brdtext"/>
      </w:pPr>
    </w:p>
    <w:p w14:paraId="48A1FA9A" w14:textId="647B7553" w:rsidR="002446FF" w:rsidRDefault="002446FF" w:rsidP="004E63D0">
      <w:pPr>
        <w:pStyle w:val="Brdtext"/>
        <w:sectPr w:rsidR="002446FF" w:rsidSect="001F46C1">
          <w:headerReference w:type="even" r:id="rId20"/>
          <w:headerReference w:type="default" r:id="rId21"/>
          <w:footerReference w:type="even" r:id="rId22"/>
          <w:footerReference w:type="default" r:id="rId23"/>
          <w:footerReference w:type="first" r:id="rId24"/>
          <w:type w:val="oddPage"/>
          <w:pgSz w:w="11906" w:h="16838" w:code="9"/>
          <w:pgMar w:top="1304" w:right="2268" w:bottom="1247" w:left="2268" w:header="567" w:footer="624" w:gutter="0"/>
          <w:cols w:space="708"/>
          <w:titlePg/>
          <w:docGrid w:linePitch="360"/>
        </w:sectPr>
      </w:pPr>
    </w:p>
    <w:bookmarkStart w:id="9" w:name="_Toc37350595"/>
    <w:p w14:paraId="2E1F37D6" w14:textId="011BAEE3" w:rsidR="00BD07BF" w:rsidRPr="00502FBF" w:rsidRDefault="00BD07BF" w:rsidP="00542F4F">
      <w:pPr>
        <w:pStyle w:val="Rubrik1"/>
        <w:numPr>
          <w:ilvl w:val="0"/>
          <w:numId w:val="0"/>
        </w:numPr>
        <w:ind w:left="1134" w:hanging="1134"/>
      </w:pPr>
      <w:r w:rsidRPr="00502FBF">
        <w:rPr>
          <w:noProof/>
        </w:rPr>
        <w:lastRenderedPageBreak/>
        <mc:AlternateContent>
          <mc:Choice Requires="wps">
            <w:drawing>
              <wp:anchor distT="0" distB="0" distL="114300" distR="114300" simplePos="0" relativeHeight="251658246" behindDoc="0" locked="0" layoutInCell="1" allowOverlap="1" wp14:anchorId="0CDA6EFD" wp14:editId="32E095A3">
                <wp:simplePos x="0" y="0"/>
                <wp:positionH relativeFrom="page">
                  <wp:posOffset>7006590</wp:posOffset>
                </wp:positionH>
                <wp:positionV relativeFrom="page">
                  <wp:posOffset>0</wp:posOffset>
                </wp:positionV>
                <wp:extent cx="547200" cy="10792800"/>
                <wp:effectExtent l="0" t="0" r="5715" b="8890"/>
                <wp:wrapNone/>
                <wp:docPr id="2" name="Rektangel 17"/>
                <wp:cNvGraphicFramePr/>
                <a:graphic xmlns:a="http://schemas.openxmlformats.org/drawingml/2006/main">
                  <a:graphicData uri="http://schemas.microsoft.com/office/word/2010/wordprocessingShape">
                    <wps:wsp>
                      <wps:cNvSpPr/>
                      <wps:spPr>
                        <a:xfrm>
                          <a:off x="0" y="0"/>
                          <a:ext cx="547200" cy="10792800"/>
                        </a:xfrm>
                        <a:prstGeom prst="rect">
                          <a:avLst/>
                        </a:prstGeom>
                        <a:solidFill>
                          <a:schemeClr val="accent2"/>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689229FE" id="Rektangel 17" o:spid="_x0000_s1026" style="position:absolute;margin-left:551.7pt;margin-top:0;width:43.1pt;height:849.85pt;z-index:251658246;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UXv8pkQIAAIoFAAAOAAAAZHJzL2Uyb0RvYy54bWysVN9PGzEMfp+0/yHK+7i7qgyouKIKxDQJ&#10;AQImnkMu6UVL4ixJe+3++jm5H3QM7WFaH9L4bH+O7c8+v9gZTbbCBwW2ptVRSYmwHBpl1zX99nT9&#10;6ZSSEJltmAYraroXgV4sP34479xCzKAF3QhPEMSGRedq2sboFkUReCsMC0fghEWlBG9YRNGvi8az&#10;DtGNLmZl+bnowDfOAxch4NerXkmXGV9KweOdlEFEomuKb4v59Pl8SWexPGeLtWeuVXx4BvuHVxim&#10;LAadoK5YZGTj1R9QRnEPAWQ84mAKkFJxkXPAbKryTTaPLXMi54LFCW4qU/h/sPx2e++Jamo6o8Qy&#10;gy16EN+xYWuhSXWS6tO5sECzR3fvByngNSW7k96kf0yD7HJN91NNxS4Sjh+P5yfYJ0o4qqry5Gx2&#10;ihLiFK/uzof4RYAh6VJTj03LtWTbmxB709EkRQugVXOttM5CIoq41J5sGbaYcS5snA0BfrPUNtlb&#10;SJ49aPpSpOz6fPIt7rVIdto+CIl1wQxm+TGZkW8DVb2qZY3o4x+X+Bujj0/LyWbAhCwx/oQ9AIyW&#10;h0lUA8xgn1xFJvTkXP7tYX2Kk0eODDZOzkZZ8O8B6DhF7u3HIvWlSVV6gWaPrPHQj1Nw/Fph625Y&#10;iPfM4/xgv3EnxDs8pIaupjDcKGnB/3zve7JHWqOWkg7nsabhx4Z5QYn+apHwZ9V8ngY4C/NjJBUl&#10;/lDzcqixG3MJyIcKt4/j+Zrsox6v0oN5xtWxSlFRxSzH2DXl0Y/CZez3BC4fLlarbIZD61i8sY+O&#10;J/BU1UTNp90z827gb0Tq38I4u2zxhsa9bfK0sNpEkCpz/LWuQ71x4DNxhuWUNsqhnK1eV+jyFwAA&#10;AP//AwBQSwMEFAAGAAgAAAAhAMHg28LdAAAACwEAAA8AAABkcnMvZG93bnJldi54bWxMj8FOwzAQ&#10;RO+V+g/WInGjTgqEJMSpCqIXxIXSD3DibRKI11HspuHv2Z7obUczmn1TbGbbiwlH3zlSEK8iEEi1&#10;Mx01Cg5fu7sUhA+ajO4doYJf9LApl4tC58ad6ROnfWgEl5DPtYI2hCGX0tctWu1XbkBi7+hGqwPL&#10;sZFm1Gcut71cR1Eire6IP7R6wNcW65/9ySp4s+7x4zub7G7dVU4mKYWXd1Lq9mbePoMIOIf/MFzw&#10;GR1KZqrciYwXPes4un/grAKedPHjNEtAVHwlWfYEsizk9YbyDwAA//8DAFBLAQItABQABgAIAAAA&#10;IQC2gziS/gAAAOEBAAATAAAAAAAAAAAAAAAAAAAAAABbQ29udGVudF9UeXBlc10ueG1sUEsBAi0A&#10;FAAGAAgAAAAhADj9If/WAAAAlAEAAAsAAAAAAAAAAAAAAAAALwEAAF9yZWxzLy5yZWxzUEsBAi0A&#10;FAAGAAgAAAAhAFRe/ymRAgAAigUAAA4AAAAAAAAAAAAAAAAALgIAAGRycy9lMm9Eb2MueG1sUEsB&#10;Ai0AFAAGAAgAAAAhAMHg28LdAAAACwEAAA8AAAAAAAAAAAAAAAAA6wQAAGRycy9kb3ducmV2Lnht&#10;bFBLBQYAAAAABAAEAPMAAAD1BQAAAAA=&#10;" fillcolor="#dfddd9 [3205]" stroked="f" strokeweight="1pt">
                <w10:wrap anchorx="page" anchory="page"/>
              </v:rect>
            </w:pict>
          </mc:Fallback>
        </mc:AlternateContent>
      </w:r>
      <w:r w:rsidRPr="00502FBF">
        <w:t>Inledning</w:t>
      </w:r>
      <w:bookmarkEnd w:id="5"/>
      <w:bookmarkEnd w:id="6"/>
      <w:bookmarkEnd w:id="7"/>
      <w:r w:rsidR="00315403" w:rsidRPr="00E1060A">
        <w:rPr>
          <w:noProof/>
        </w:rPr>
        <mc:AlternateContent>
          <mc:Choice Requires="wps">
            <w:drawing>
              <wp:anchor distT="0" distB="0" distL="114300" distR="114300" simplePos="0" relativeHeight="251658247" behindDoc="0" locked="0" layoutInCell="1" allowOverlap="1" wp14:anchorId="7859A051" wp14:editId="21682955">
                <wp:simplePos x="0" y="0"/>
                <wp:positionH relativeFrom="page">
                  <wp:posOffset>7006590</wp:posOffset>
                </wp:positionH>
                <wp:positionV relativeFrom="page">
                  <wp:posOffset>0</wp:posOffset>
                </wp:positionV>
                <wp:extent cx="547200" cy="10792800"/>
                <wp:effectExtent l="0" t="0" r="5715" b="8890"/>
                <wp:wrapNone/>
                <wp:docPr id="3" name="Rektangel 1">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547200" cy="10792800"/>
                        </a:xfrm>
                        <a:prstGeom prst="rect">
                          <a:avLst/>
                        </a:prstGeom>
                        <a:solidFill>
                          <a:schemeClr val="accent2"/>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5B02C805" id="Rektangel 1" o:spid="_x0000_s1026" style="position:absolute;margin-left:551.7pt;margin-top:0;width:43.1pt;height:849.85pt;z-index:251658247;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FJVQJ6AIAAEgGAAAOAAAAZHJzL2Uyb0RvYy54bWysVW1v2yAQ/j5p/wHxPXXsOE1i1amSdJkm&#10;VW3VdupninFsDQMD8rZp/30H2G7WVdM0LVLIwR1399w9XC4uDw1HO6ZNLUWO47MhRkxQWdRik+PP&#10;j+vBFCNjiSgIl4Ll+MgMvpy/f3exVxlLZCV5wTQCJ8Jke5XjylqVRZGhFWuIOZOKCVCWUjfEwlZv&#10;okKTPXhveJQMh+fRXupCaUmZMXB6FZR47v2XJaP2tiwNs4jnGHKzftV+fXZrNL8g2UYTVdW0TYP8&#10;QxYNqQUE7V1dEUvQVte/uWpqqqWRpT2jsolkWdaUeQyAJh6+QvNQEcU8FiiOUX2ZzP9zS292dxrV&#10;RY5HGAnSQIvu2Rdo2IZxFHtI7GCvjXXgQAqgvq/i6ehqsj4fLNPZdJCOlqPBLJ0uB/EkmS7HyWJx&#10;/iH94W4XjGbwlZrYese6CsPJ30Fom+2KM4le/GC0I9DQ2LUv8nl1vz7TaK9M5pE5HnjxQd1pMHY7&#10;A6JDcyh1436hCejgGXHsGeGQUjgcpxNgGUYUVPFwMkumsAtBu+tKG/uRyQY5IccaKOfLRnaQSzDt&#10;TFw0I3ldrGvO/cbRnK24DngIpUzYpA3wiyUXzl5IdzM4dSceaMDjkdkjZ86Oi3tWQlcBQeKT8e/p&#10;daDQXlNBk0L88RA+XfQuNV9Z79B5LiF+77t10Fmeguha09q7q8w/x/7y8E+JBYj9DR9ZCttfbmoh&#10;9VsOuO0jB/uuSKE0rkrPsjgC57UMw8Aouq6hddfE2Dui4fVDv2Gi2VtYSi73OZathFEl9be3zp09&#10;MBq0GO1hmuTYfN0SzTDinwQ811mcpm78+E06BlJhpE81z6casW1W0vMbQXZedPaWd2KpZfMEg2/h&#10;ooKKCAqxc0yt7jYrG6YcjE7KFgtvBiNHEXstHhQ8v9A8R83HwxPRquWvBerfyG7ykOwVjYOt64eQ&#10;i62VZe05/lLXtt4wrjxx2tHq5uHp3lu9/AHMfwIAAP//AwBQSwMEFAAGAAgAAAAhAMHg28LdAAAA&#10;CwEAAA8AAABkcnMvZG93bnJldi54bWxMj8FOwzAQRO+V+g/WInGjTgqEJMSpCqIXxIXSD3DibRKI&#10;11HspuHv2Z7obUczmn1TbGbbiwlH3zlSEK8iEEi1Mx01Cg5fu7sUhA+ajO4doYJf9LApl4tC58ad&#10;6ROnfWgEl5DPtYI2hCGX0tctWu1XbkBi7+hGqwPLsZFm1Gcut71cR1Eire6IP7R6wNcW65/9ySp4&#10;s+7x4zub7G7dVU4mKYWXd1Lq9mbePoMIOIf/MFzwGR1KZqrciYwXPes4un/grAKedPHjNEtAVHwl&#10;WfYEsizk9YbyDwAA//8DAFBLAQItABQABgAIAAAAIQC2gziS/gAAAOEBAAATAAAAAAAAAAAAAAAA&#10;AAAAAABbQ29udGVudF9UeXBlc10ueG1sUEsBAi0AFAAGAAgAAAAhADj9If/WAAAAlAEAAAsAAAAA&#10;AAAAAAAAAAAALwEAAF9yZWxzLy5yZWxzUEsBAi0AFAAGAAgAAAAhAIUlVAnoAgAASAYAAA4AAAAA&#10;AAAAAAAAAAAALgIAAGRycy9lMm9Eb2MueG1sUEsBAi0AFAAGAAgAAAAhAMHg28LdAAAACwEAAA8A&#10;AAAAAAAAAAAAAAAAQgUAAGRycy9kb3ducmV2LnhtbFBLBQYAAAAABAAEAPMAAABMBgAAAAA=&#10;" fillcolor="#dfddd9 [3205]" stroked="f" strokeweight="1pt">
                <w10:wrap anchorx="page" anchory="page"/>
              </v:rect>
            </w:pict>
          </mc:Fallback>
        </mc:AlternateContent>
      </w:r>
      <w:bookmarkEnd w:id="9"/>
    </w:p>
    <w:p w14:paraId="7AFD686F" w14:textId="061F9313" w:rsidR="002446FF" w:rsidRDefault="002446FF" w:rsidP="002446FF">
      <w:pPr>
        <w:pStyle w:val="Brdtext"/>
      </w:pPr>
      <w:r>
        <w:t>Regeringen ska varje år senast den 15 april året efter budgetåret lämna en årsredovisning för staten till riksdagen.</w:t>
      </w:r>
    </w:p>
    <w:p w14:paraId="669C6701" w14:textId="0184C75A" w:rsidR="002446FF" w:rsidRDefault="002446FF" w:rsidP="00FB2054">
      <w:pPr>
        <w:pStyle w:val="Brdtext"/>
      </w:pPr>
      <w:r>
        <w:t xml:space="preserve">Årsredovisningen för staten </w:t>
      </w:r>
      <w:r w:rsidR="00FC479F">
        <w:t xml:space="preserve">2019 </w:t>
      </w:r>
      <w:r>
        <w:t xml:space="preserve">har upprättats i enlighet med bestämmelserna i budgetlagen (2011:203) och enligt god redovisningssed. </w:t>
      </w:r>
      <w:r w:rsidRPr="00580C4E">
        <w:t>Regeringen bedömer att årsredovisningen i allt väsentligt ger en rättvisande bild av det ekonomiska resultatet och ställningen samt förvaltningen av statens tillgångar.</w:t>
      </w:r>
    </w:p>
    <w:p w14:paraId="192874CC" w14:textId="23D41FBE" w:rsidR="002446FF" w:rsidRDefault="002446FF" w:rsidP="00FB2054">
      <w:pPr>
        <w:pStyle w:val="Brdtext"/>
      </w:pPr>
      <w:r>
        <w:t>Den konsoliderade redovisningen i årsredovisningen omfattar myndigheterna, inklusive affärsverken, under riksdagen och regeringen. Dessutom ingår Riksbankens grundfond som en tillgång hos staten.</w:t>
      </w:r>
    </w:p>
    <w:p w14:paraId="40156B02" w14:textId="1BD294D1" w:rsidR="002446FF" w:rsidRDefault="002446FF" w:rsidP="00FB2054">
      <w:pPr>
        <w:pStyle w:val="Brdtext"/>
      </w:pPr>
      <w:r>
        <w:t xml:space="preserve">Intäkter och kostnader, tillgångar och skulder samt betalningar som redovisas av Riksbanken och AP-fonderna ingår dock inte. Inte heller ingår </w:t>
      </w:r>
      <w:r w:rsidRPr="00EF7E03">
        <w:t>premiepensionssystemets</w:t>
      </w:r>
      <w:r>
        <w:t xml:space="preserve"> tillgångar och skulder med dess avkastning i konsolideringen.</w:t>
      </w:r>
    </w:p>
    <w:p w14:paraId="10B70EB6" w14:textId="16E3ABD5" w:rsidR="002446FF" w:rsidRDefault="002446FF" w:rsidP="00FB2054">
      <w:pPr>
        <w:pStyle w:val="Brdtext"/>
      </w:pPr>
      <w:r>
        <w:t>Redovisningen omfattar all verksamhet i de ingående organisationerna oavsett finansiering och baseras på information som de statliga myndigheterna och affärsverken lämnar till statsredovisningen och information som presenteras i myndigheternas årsredovisningar. I fall där informationen inte varit tillräcklig har kompletterande information inhämtats. Underlaget har kompletterats med ekonomiska händelser som inte har redovisats av myndigheterna, framför allt beräkningar av skatteintäkter som ännu inte har debiterats.</w:t>
      </w:r>
    </w:p>
    <w:p w14:paraId="59BC0D92" w14:textId="19369CE4" w:rsidR="002446FF" w:rsidRDefault="002446FF" w:rsidP="00FB2054">
      <w:pPr>
        <w:pStyle w:val="Brdtext"/>
      </w:pPr>
      <w:r>
        <w:t>Redovisningen utgår från vedertagna redovisnings- och värderingsprinciper som i så stor utsträckning som möjligt hålls oförändrade över tiden. En utveckling av den statliga redovisningen sker dock fortlöpande. Gällande principer och förutsättningar beskrivs i avsnitt 3.4 Redovisningsprinciper och tilläggsupplysningar.</w:t>
      </w:r>
    </w:p>
    <w:p w14:paraId="1E616F62" w14:textId="51D6A21A" w:rsidR="002446FF" w:rsidRDefault="002446FF" w:rsidP="00FB2054">
      <w:pPr>
        <w:pStyle w:val="Brdtext"/>
      </w:pPr>
      <w:r>
        <w:t>Resultaträkningen ger underlag för bedömning av statens samlade inflöde och förbrukning av resurser. Värdet av statens tillgångar och skulder per den 31</w:t>
      </w:r>
      <w:r w:rsidR="009A0423">
        <w:t> </w:t>
      </w:r>
      <w:r>
        <w:t xml:space="preserve">december </w:t>
      </w:r>
      <w:r w:rsidR="00FC479F">
        <w:t xml:space="preserve">2019 </w:t>
      </w:r>
      <w:r>
        <w:t xml:space="preserve">redovisas i balansräkningen. Finansieringsanalysen visar statens betalningsflöden. I skrivelsen jämförs utfallet för </w:t>
      </w:r>
      <w:r w:rsidR="00FC479F">
        <w:t xml:space="preserve">2019 </w:t>
      </w:r>
      <w:r>
        <w:t xml:space="preserve">i resultat- och balansräkningarna, finansieringsanalys och noter med utfallet för </w:t>
      </w:r>
      <w:r w:rsidR="00FC479F">
        <w:t>2018</w:t>
      </w:r>
      <w:r>
        <w:t>.</w:t>
      </w:r>
    </w:p>
    <w:p w14:paraId="1AFAD82C" w14:textId="515DEB3C" w:rsidR="002446FF" w:rsidRDefault="002446FF" w:rsidP="00FB2054">
      <w:pPr>
        <w:pStyle w:val="Brdtext"/>
      </w:pPr>
      <w:r>
        <w:t xml:space="preserve">Statens budget omfattar alla inkomster och utgifter samt andra betalningar som påverkar statens lånebehov. I skrivelsen jämförs och kommenteras budgetens utfall för </w:t>
      </w:r>
      <w:r w:rsidR="00FC479F">
        <w:t xml:space="preserve">2019 </w:t>
      </w:r>
      <w:r>
        <w:t xml:space="preserve">dels med inkomsterna och utgifterna i den av riksdagen beslutade ursprungliga budgeten för </w:t>
      </w:r>
      <w:r w:rsidR="00FC479F">
        <w:t>2019</w:t>
      </w:r>
      <w:r>
        <w:t xml:space="preserve">, dels med utfallet för </w:t>
      </w:r>
      <w:r w:rsidR="00FC479F">
        <w:t>2018</w:t>
      </w:r>
      <w:r>
        <w:t>.</w:t>
      </w:r>
    </w:p>
    <w:p w14:paraId="7EADE395" w14:textId="5B6D303B" w:rsidR="00BD07BF" w:rsidRDefault="002446FF" w:rsidP="00FB2054">
      <w:pPr>
        <w:pStyle w:val="Brdtext"/>
      </w:pPr>
      <w:r>
        <w:t>Ekonomistyrningsverket och Riksgäldskontoret har lämnat underlag till denna skrivelse (</w:t>
      </w:r>
      <w:r w:rsidR="00FC479F" w:rsidRPr="00FC479F">
        <w:t>Fi2020/00187/BATOT</w:t>
      </w:r>
      <w:r>
        <w:t>).</w:t>
      </w:r>
    </w:p>
    <w:p w14:paraId="7000B8F9" w14:textId="6BFDE903" w:rsidR="00BD07BF" w:rsidRDefault="002446FF" w:rsidP="002446FF">
      <w:pPr>
        <w:pStyle w:val="Rubrik4utannumrering"/>
      </w:pPr>
      <w:r w:rsidRPr="002446FF">
        <w:t>Olika avgränsningar av staten</w:t>
      </w:r>
    </w:p>
    <w:p w14:paraId="48728046" w14:textId="72A79B50" w:rsidR="002446FF" w:rsidRDefault="002446FF" w:rsidP="002446FF">
      <w:pPr>
        <w:pStyle w:val="Brdtext"/>
      </w:pPr>
      <w:r>
        <w:t>Statens ekonomiska utfall redovisas utifrån olika utgångspunkter beroende på att informationen har olika syften. Avgränsningen av staten kan därmed variera. Redovisningarna kan vidare skilja sig åt på grund av att olika principer tillämpas i räkenskaperna och vid framtagande av statens budget. Beroende på utgångspunkt kan en enskild ekonomisk händelse få delvis olika konsekvenser och utfallet kan därmed skilja sig åt mellan redovisningarna.</w:t>
      </w:r>
    </w:p>
    <w:p w14:paraId="5592468B" w14:textId="4EBF935B" w:rsidR="000C5EE4" w:rsidRPr="003B2E5A" w:rsidRDefault="002446FF" w:rsidP="00FB2054">
      <w:pPr>
        <w:pStyle w:val="Brdtext"/>
      </w:pPr>
      <w:r>
        <w:lastRenderedPageBreak/>
        <w:t>Informationen om det ekonomiska utfallet i staten utgör även underlag för nationalräkenskaperna som är en statistisk sammanställning i kontoform över den samlade svenska ekonomin.</w:t>
      </w:r>
    </w:p>
    <w:p w14:paraId="2906C991" w14:textId="08351B39" w:rsidR="00D4405F" w:rsidRDefault="00D4405F" w:rsidP="00D4405F">
      <w:pPr>
        <w:pStyle w:val="Brdtext"/>
      </w:pPr>
      <w:r>
        <w:t>Nationalräkenskapernas avgränsning av staten utgår från definitioner etc. som följer rekommendationer från FN samt Europaparlamentets och rådets förordning (EU) nr</w:t>
      </w:r>
      <w:r w:rsidR="00FB2054">
        <w:t> </w:t>
      </w:r>
      <w:r>
        <w:t>549/2013 om det europeiska national- och regionalräkenskapssystemet i europeiska unionen. Nationalräkenskapernas avgränsning skiljer sig från årsredovisningen, bl.a. genom att affärsverken inte ingår i dess avgränsning av staten.</w:t>
      </w:r>
    </w:p>
    <w:p w14:paraId="046F7CBF" w14:textId="77777777" w:rsidR="00D4405F" w:rsidRDefault="00D4405F" w:rsidP="00D4405F">
      <w:pPr>
        <w:pStyle w:val="Rubrik4utannumrering"/>
      </w:pPr>
      <w:r>
        <w:t>Underlag för och kvalitetssäkring av årets skrivelse</w:t>
      </w:r>
    </w:p>
    <w:p w14:paraId="289EE3E8" w14:textId="055E209A" w:rsidR="003C62FC" w:rsidRDefault="00D4405F" w:rsidP="00D4405F">
      <w:pPr>
        <w:pStyle w:val="Brdtext"/>
      </w:pPr>
      <w:r>
        <w:t>Årsredovisningen för staten bygger huvudsakligen på underlag som har lämnats av Ekonomistyrningsverket (ESV) och Riksgäldskontoret. ESV:s underlag omfattar utfallet för statens budget inklusive finansiella befogenheter i form av beställnings</w:t>
      </w:r>
      <w:r w:rsidR="0028182D">
        <w:softHyphen/>
      </w:r>
      <w:r>
        <w:t>bemyndiganden, garantier etc. Vidare omfattar det resultaträkning, balansräkning och finansieringsanalys, statsskuldens utveckling samt redovisning av avgifter till och bidrag från EU. Riksgäldskontorets underlag omfattar redovisning och riskanalys av statliga garantier och utlåning.</w:t>
      </w:r>
    </w:p>
    <w:p w14:paraId="44116049" w14:textId="2680C196" w:rsidR="00D4405F" w:rsidRDefault="00D4405F" w:rsidP="00D4405F">
      <w:pPr>
        <w:pStyle w:val="Brdtext"/>
      </w:pPr>
      <w:r>
        <w:t xml:space="preserve">Redovisningen har i övrigt kompletterats eller tagits fram internt inom Regeringskansliet. Det gäller t.ex. beräkningen av skatteintäkter och uppföljningen av de budgetpolitiska målen. </w:t>
      </w:r>
      <w:r w:rsidR="00DA6D46">
        <w:t>S</w:t>
      </w:r>
      <w:r>
        <w:t xml:space="preserve">katteintäkterna för </w:t>
      </w:r>
      <w:r w:rsidR="00DA6D46">
        <w:t xml:space="preserve">2019 </w:t>
      </w:r>
      <w:r>
        <w:t xml:space="preserve">bygger </w:t>
      </w:r>
      <w:r w:rsidR="00DA6D46">
        <w:t>till vis</w:t>
      </w:r>
      <w:r w:rsidR="009E3668">
        <w:t>s</w:t>
      </w:r>
      <w:r w:rsidR="00DA6D46">
        <w:t xml:space="preserve"> del </w:t>
      </w:r>
      <w:r>
        <w:t>på prognos</w:t>
      </w:r>
      <w:r w:rsidR="00DA6D46">
        <w:t>er</w:t>
      </w:r>
      <w:r>
        <w:t xml:space="preserve"> (se avsnitt 3.4.1). Prognosmetoderna som används för att beräkna skatteintäkterna i årsredovisningen för staten är desamma som används för att ta fram prognoser i regeringens budgetpropositioner. När det gäller uppföljningen av överskottsmålet utgår denna dels från officiell statistik från Statistiska centralbyrån, dels från de indikatorer som regeringen använder för att följa upp överskottsmålet i budget</w:t>
      </w:r>
      <w:r w:rsidR="0028182D">
        <w:softHyphen/>
      </w:r>
      <w:r>
        <w:t>propositionen och den ekonomiska vårpropositionen. Hur uppföljningen sker beskrivs närmare i regeringens skrivelse Ramverk</w:t>
      </w:r>
      <w:r w:rsidR="00BB4479">
        <w:t>et</w:t>
      </w:r>
      <w:r>
        <w:t xml:space="preserve"> för </w:t>
      </w:r>
      <w:r w:rsidRPr="00F0006A">
        <w:t>finanspolitiken (skr.</w:t>
      </w:r>
      <w:r w:rsidR="00EC0074">
        <w:t> </w:t>
      </w:r>
      <w:r w:rsidR="00FC479F" w:rsidRPr="00F0006A">
        <w:t>2017/18:207</w:t>
      </w:r>
      <w:r w:rsidRPr="00F0006A">
        <w:t>).</w:t>
      </w:r>
    </w:p>
    <w:p w14:paraId="69A7B37F" w14:textId="0042F079" w:rsidR="00D4405F" w:rsidRDefault="003C62FC" w:rsidP="00FB2054">
      <w:pPr>
        <w:pStyle w:val="Brdtext"/>
      </w:pPr>
      <w:r>
        <w:t>K</w:t>
      </w:r>
      <w:r w:rsidR="00D4405F">
        <w:t xml:space="preserve">valiteten i årsredovisningen för staten </w:t>
      </w:r>
      <w:r>
        <w:t xml:space="preserve">granskas </w:t>
      </w:r>
      <w:r w:rsidR="00D4405F">
        <w:t xml:space="preserve">dels genom Riksrevisionens årliga revision av myndigheterna och deras årsredovisningar, </w:t>
      </w:r>
      <w:r>
        <w:t xml:space="preserve">som </w:t>
      </w:r>
      <w:r w:rsidR="00D4405F">
        <w:t>ligger till grund för resultat- och balansräkningarna, finansieringsanalysen samt utfallet för statens budget, dels myndighetsledningarnas intygande om att respektive myndighets årsredovisning ger en rättvisande bild.</w:t>
      </w:r>
    </w:p>
    <w:p w14:paraId="619E0D50" w14:textId="2D067D4E" w:rsidR="00D4405F" w:rsidRDefault="00D4405F" w:rsidP="00FB2054">
      <w:pPr>
        <w:pStyle w:val="Brdtext"/>
      </w:pPr>
      <w:r>
        <w:t>En kvalitetskontroll sker även genom etablerade kvalitetssäkringsrutiner i samband med ESV:s konsolideringsarbete och genom Regeringskansliets beredning av skrivelsen. Kvalitetssäkringen innefattar bl.a. kontroller av att myndigheternas rapporterade finansiella information överensstämmer med deras respektive årsredovisningar, formella kontroller, motpartsavstämning av mellanhavanden mellan myndigheter, rimlighetskontroller och analys av poster samt dokumenterade metoder för de beräkningar och förutsättningar som gäller för konsolideringsarbetet.</w:t>
      </w:r>
    </w:p>
    <w:p w14:paraId="0771B1C6" w14:textId="77777777" w:rsidR="00D4405F" w:rsidRDefault="00D4405F" w:rsidP="00D4405F">
      <w:pPr>
        <w:pStyle w:val="Rubrik4utannumrering"/>
      </w:pPr>
      <w:r>
        <w:t>Riksrevisionens årliga revision</w:t>
      </w:r>
    </w:p>
    <w:p w14:paraId="2FBDA823" w14:textId="6289B827" w:rsidR="00D4405F" w:rsidRDefault="00D4405F" w:rsidP="00D4405F">
      <w:pPr>
        <w:pStyle w:val="Rubrik5utannumrering"/>
      </w:pPr>
      <w:r>
        <w:t xml:space="preserve">Granskning av myndigheternas årsredovisningar </w:t>
      </w:r>
      <w:r w:rsidR="00360048">
        <w:t>2019</w:t>
      </w:r>
    </w:p>
    <w:p w14:paraId="19E80AD4" w14:textId="0EA12DD6" w:rsidR="00D4405F" w:rsidRDefault="00D4405F" w:rsidP="00D4405F">
      <w:pPr>
        <w:pStyle w:val="Brdtext"/>
      </w:pPr>
      <w:r>
        <w:t xml:space="preserve">Riksrevisionen har inom ramen för den årliga revisionen granskat </w:t>
      </w:r>
      <w:r w:rsidR="00442112">
        <w:t>219</w:t>
      </w:r>
      <w:r w:rsidR="00360048">
        <w:t xml:space="preserve"> </w:t>
      </w:r>
      <w:r>
        <w:t xml:space="preserve">myndigheters årsredovisningar för </w:t>
      </w:r>
      <w:r w:rsidR="00360048">
        <w:t>2019</w:t>
      </w:r>
      <w:r>
        <w:t>.</w:t>
      </w:r>
    </w:p>
    <w:p w14:paraId="33B3C941" w14:textId="504901A6" w:rsidR="00CE717D" w:rsidRDefault="00D4405F" w:rsidP="0088013B">
      <w:pPr>
        <w:pStyle w:val="Brdtext"/>
      </w:pPr>
      <w:r w:rsidRPr="00580C4E">
        <w:t xml:space="preserve">För </w:t>
      </w:r>
      <w:r w:rsidR="00442112" w:rsidRPr="00580C4E">
        <w:t xml:space="preserve">2019 </w:t>
      </w:r>
      <w:r w:rsidRPr="00580C4E">
        <w:t xml:space="preserve">har Riksrevisionen lämnat revisionsberättelse med reservation för följande </w:t>
      </w:r>
      <w:r w:rsidR="00CE717D">
        <w:t>nio</w:t>
      </w:r>
      <w:r w:rsidR="00CE717D" w:rsidRPr="00580C4E">
        <w:t xml:space="preserve"> </w:t>
      </w:r>
      <w:r w:rsidRPr="00580C4E">
        <w:t>myndigheter:</w:t>
      </w:r>
      <w:r w:rsidR="001439B0" w:rsidRPr="00580C4E">
        <w:t xml:space="preserve"> Brottsförebyggande rådet, Länsstyrelsen i Västernorrlands län, Nationalmuseum, Patent- och registreringsverket, Riksarkivet, Rådet för Europeiska </w:t>
      </w:r>
      <w:r w:rsidR="001439B0" w:rsidRPr="00580C4E">
        <w:lastRenderedPageBreak/>
        <w:t>socialfonden i Sverige, Statens inspektion för försvarsunderrättelseverksamhet</w:t>
      </w:r>
      <w:r w:rsidR="000A5BE7">
        <w:t>en</w:t>
      </w:r>
      <w:r w:rsidR="001439B0" w:rsidRPr="00580C4E">
        <w:t>, Strålsäkerhetsmyndigheten och Universitetskanslersämbet</w:t>
      </w:r>
      <w:r w:rsidR="00580C4E">
        <w:t>e</w:t>
      </w:r>
      <w:r w:rsidR="001439B0" w:rsidRPr="00580C4E">
        <w:t>t</w:t>
      </w:r>
      <w:r w:rsidRPr="00580C4E">
        <w:t>.</w:t>
      </w:r>
    </w:p>
    <w:p w14:paraId="452A688D" w14:textId="16A7855C" w:rsidR="00D4405F" w:rsidRPr="00580C4E" w:rsidRDefault="00CE717D" w:rsidP="0088013B">
      <w:pPr>
        <w:pStyle w:val="Brdtext"/>
      </w:pPr>
      <w:r>
        <w:t>En revisionsberättelse med reservation lämnas när Riksrevisionen inte kunnat inhämta tillräckliga och ändamålsenliga revisionsbevis, men drar slutsatsen att möjliga fel inte är genomgripande.</w:t>
      </w:r>
    </w:p>
    <w:p w14:paraId="21207794" w14:textId="0621FD67" w:rsidR="00CE717D" w:rsidRDefault="00D4405F" w:rsidP="00FB2054">
      <w:pPr>
        <w:pStyle w:val="Brdtext"/>
      </w:pPr>
      <w:r w:rsidRPr="00580C4E">
        <w:t xml:space="preserve">Av </w:t>
      </w:r>
      <w:r w:rsidR="00F0006A">
        <w:t xml:space="preserve">granskade </w:t>
      </w:r>
      <w:r w:rsidRPr="00580C4E">
        <w:t xml:space="preserve">myndigheter har </w:t>
      </w:r>
      <w:r w:rsidR="00CE717D">
        <w:t>två</w:t>
      </w:r>
      <w:r w:rsidR="00CE717D" w:rsidRPr="00580C4E">
        <w:t xml:space="preserve"> </w:t>
      </w:r>
      <w:r w:rsidRPr="00580C4E">
        <w:t>fått en revisionsberättelse med upplysning.</w:t>
      </w:r>
    </w:p>
    <w:p w14:paraId="06F9C025" w14:textId="5CAE2DD0" w:rsidR="00D4405F" w:rsidRDefault="00CE717D" w:rsidP="00FB2054">
      <w:pPr>
        <w:pStyle w:val="Brdtext"/>
      </w:pPr>
      <w:r>
        <w:t>I vissa fall lämnar Riksrevisionen en revisionsberättelse med standardutformning, men vill ändå lyfta fram viktig information och lämnar därför en upplysning i revisionsberättelsen.</w:t>
      </w:r>
    </w:p>
    <w:p w14:paraId="364CF387" w14:textId="77777777" w:rsidR="00D4405F" w:rsidRDefault="00D4405F" w:rsidP="00FB2054">
      <w:pPr>
        <w:pStyle w:val="Brdtext"/>
      </w:pPr>
      <w:r>
        <w:t>De myndigheter som har fått en modifierad revisionsberättelse eller med upplysning återges även utgiftsområdesvis i avsnitt 2.</w:t>
      </w:r>
    </w:p>
    <w:p w14:paraId="66C50D62" w14:textId="3EDED813" w:rsidR="00672303" w:rsidRDefault="00D4405F" w:rsidP="00131C7D">
      <w:pPr>
        <w:pStyle w:val="Brdtext"/>
      </w:pPr>
      <w:r>
        <w:t xml:space="preserve">I tabellen nedan redovisas utvecklingen av antalet modifierade revisionsberättelser för </w:t>
      </w:r>
      <w:r w:rsidR="00360048">
        <w:t>2015</w:t>
      </w:r>
      <w:r>
        <w:t>–</w:t>
      </w:r>
      <w:r w:rsidR="00360048">
        <w:t>2019</w:t>
      </w:r>
      <w:r>
        <w:t xml:space="preserve">. </w:t>
      </w:r>
      <w:r w:rsidRPr="00580C4E">
        <w:t xml:space="preserve">Antalet har varierat något under perioden med </w:t>
      </w:r>
      <w:r w:rsidR="00580C4E" w:rsidRPr="00580C4E">
        <w:t>en väsentlig minskning</w:t>
      </w:r>
      <w:r w:rsidRPr="00580C4E">
        <w:t xml:space="preserve"> för </w:t>
      </w:r>
      <w:r w:rsidR="00580C4E" w:rsidRPr="00580C4E">
        <w:t>2019</w:t>
      </w:r>
      <w:r w:rsidRPr="00580C4E">
        <w:t>. Myndigheternas årsredovisningar ger överlag en god och rättvisande bild av verksamheten.</w:t>
      </w:r>
    </w:p>
    <w:p w14:paraId="2438CCF6" w14:textId="45B696BD" w:rsidR="00D4405F" w:rsidRDefault="00D4405F" w:rsidP="00D4405F">
      <w:pPr>
        <w:pStyle w:val="TabellRubrik"/>
      </w:pPr>
      <w:bookmarkStart w:id="10" w:name="_Toc37339993"/>
      <w:r w:rsidRPr="00D4405F">
        <w:t>Antal modifierade revisionsberättelser 201</w:t>
      </w:r>
      <w:r w:rsidR="00E620CE">
        <w:t>5</w:t>
      </w:r>
      <w:r w:rsidRPr="00D4405F">
        <w:t>–201</w:t>
      </w:r>
      <w:r w:rsidR="00E620CE">
        <w:t>9</w:t>
      </w:r>
      <w:bookmarkEnd w:id="10"/>
    </w:p>
    <w:tbl>
      <w:tblPr>
        <w:tblStyle w:val="RKBPTabell"/>
        <w:tblW w:w="5000" w:type="pct"/>
        <w:tblLook w:val="06E0" w:firstRow="1" w:lastRow="1" w:firstColumn="1" w:lastColumn="0" w:noHBand="1" w:noVBand="1"/>
      </w:tblPr>
      <w:tblGrid>
        <w:gridCol w:w="1230"/>
        <w:gridCol w:w="1228"/>
        <w:gridCol w:w="1229"/>
        <w:gridCol w:w="1229"/>
        <w:gridCol w:w="1229"/>
        <w:gridCol w:w="1225"/>
      </w:tblGrid>
      <w:tr w:rsidR="00155607" w14:paraId="54E4F35F" w14:textId="77777777" w:rsidTr="00DA255E">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834" w:type="pct"/>
          </w:tcPr>
          <w:p w14:paraId="321BC1AD" w14:textId="77777777" w:rsidR="00D4405F" w:rsidRDefault="00D4405F" w:rsidP="00DA255E">
            <w:pPr>
              <w:pStyle w:val="TabellHuvud"/>
            </w:pPr>
          </w:p>
        </w:tc>
        <w:tc>
          <w:tcPr>
            <w:tcW w:w="833" w:type="pct"/>
          </w:tcPr>
          <w:p w14:paraId="6DE1C82F" w14:textId="13DA308F" w:rsidR="00D4405F" w:rsidRDefault="00360048" w:rsidP="00DA255E">
            <w:pPr>
              <w:pStyle w:val="TabellHuvud"/>
              <w:cnfStyle w:val="100000000000" w:firstRow="1" w:lastRow="0" w:firstColumn="0" w:lastColumn="0" w:oddVBand="0" w:evenVBand="0" w:oddHBand="0" w:evenHBand="0" w:firstRowFirstColumn="0" w:firstRowLastColumn="0" w:lastRowFirstColumn="0" w:lastRowLastColumn="0"/>
            </w:pPr>
            <w:r w:rsidRPr="005B31E5">
              <w:t>201</w:t>
            </w:r>
            <w:r>
              <w:t>5</w:t>
            </w:r>
          </w:p>
        </w:tc>
        <w:tc>
          <w:tcPr>
            <w:tcW w:w="834" w:type="pct"/>
          </w:tcPr>
          <w:p w14:paraId="09C9B813" w14:textId="34858E5B" w:rsidR="00D4405F" w:rsidRDefault="00360048" w:rsidP="00DA255E">
            <w:pPr>
              <w:pStyle w:val="TabellHuvud"/>
              <w:cnfStyle w:val="100000000000" w:firstRow="1" w:lastRow="0" w:firstColumn="0" w:lastColumn="0" w:oddVBand="0" w:evenVBand="0" w:oddHBand="0" w:evenHBand="0" w:firstRowFirstColumn="0" w:firstRowLastColumn="0" w:lastRowFirstColumn="0" w:lastRowLastColumn="0"/>
            </w:pPr>
            <w:r w:rsidRPr="005B31E5">
              <w:t>201</w:t>
            </w:r>
            <w:r>
              <w:t>6</w:t>
            </w:r>
          </w:p>
        </w:tc>
        <w:tc>
          <w:tcPr>
            <w:tcW w:w="834" w:type="pct"/>
          </w:tcPr>
          <w:p w14:paraId="1AA77444" w14:textId="02B2F993" w:rsidR="00D4405F" w:rsidRDefault="00360048" w:rsidP="00DA255E">
            <w:pPr>
              <w:pStyle w:val="TabellHuvud"/>
              <w:cnfStyle w:val="100000000000" w:firstRow="1" w:lastRow="0" w:firstColumn="0" w:lastColumn="0" w:oddVBand="0" w:evenVBand="0" w:oddHBand="0" w:evenHBand="0" w:firstRowFirstColumn="0" w:firstRowLastColumn="0" w:lastRowFirstColumn="0" w:lastRowLastColumn="0"/>
            </w:pPr>
            <w:r w:rsidRPr="005B31E5">
              <w:t>201</w:t>
            </w:r>
            <w:r>
              <w:t>7</w:t>
            </w:r>
          </w:p>
        </w:tc>
        <w:tc>
          <w:tcPr>
            <w:tcW w:w="834" w:type="pct"/>
          </w:tcPr>
          <w:p w14:paraId="2524137F" w14:textId="271D3EF1" w:rsidR="00D4405F" w:rsidRDefault="00360048" w:rsidP="00DA255E">
            <w:pPr>
              <w:pStyle w:val="TabellHuvud"/>
              <w:cnfStyle w:val="100000000000" w:firstRow="1" w:lastRow="0" w:firstColumn="0" w:lastColumn="0" w:oddVBand="0" w:evenVBand="0" w:oddHBand="0" w:evenHBand="0" w:firstRowFirstColumn="0" w:firstRowLastColumn="0" w:lastRowFirstColumn="0" w:lastRowLastColumn="0"/>
            </w:pPr>
            <w:r w:rsidRPr="005B31E5">
              <w:t>201</w:t>
            </w:r>
            <w:r>
              <w:t>8</w:t>
            </w:r>
          </w:p>
        </w:tc>
        <w:tc>
          <w:tcPr>
            <w:tcW w:w="831" w:type="pct"/>
          </w:tcPr>
          <w:p w14:paraId="740CAADA" w14:textId="2804626B" w:rsidR="00D4405F" w:rsidRDefault="00360048" w:rsidP="00DA255E">
            <w:pPr>
              <w:pStyle w:val="TabellHuvud"/>
              <w:cnfStyle w:val="100000000000" w:firstRow="1" w:lastRow="0" w:firstColumn="0" w:lastColumn="0" w:oddVBand="0" w:evenVBand="0" w:oddHBand="0" w:evenHBand="0" w:firstRowFirstColumn="0" w:firstRowLastColumn="0" w:lastRowFirstColumn="0" w:lastRowLastColumn="0"/>
            </w:pPr>
            <w:r w:rsidRPr="005B31E5">
              <w:t>201</w:t>
            </w:r>
            <w:r>
              <w:t>9</w:t>
            </w:r>
          </w:p>
        </w:tc>
      </w:tr>
      <w:tr w:rsidR="00155607" w:rsidRPr="00DA255E" w14:paraId="6E5961EB" w14:textId="77777777" w:rsidTr="00DA255E">
        <w:trPr>
          <w:cnfStyle w:val="010000000000" w:firstRow="0" w:lastRow="1"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834" w:type="pct"/>
          </w:tcPr>
          <w:p w14:paraId="0E32A31F" w14:textId="50F123B9" w:rsidR="00D4405F" w:rsidRPr="00DA255E" w:rsidRDefault="00D4405F" w:rsidP="00DA255E">
            <w:pPr>
              <w:pStyle w:val="Tabell"/>
            </w:pPr>
            <w:r w:rsidRPr="00DA255E">
              <w:t>Summa</w:t>
            </w:r>
          </w:p>
        </w:tc>
        <w:tc>
          <w:tcPr>
            <w:tcW w:w="833" w:type="pct"/>
          </w:tcPr>
          <w:p w14:paraId="47A886F9" w14:textId="4B407C8F" w:rsidR="00D4405F" w:rsidRPr="00DA255E" w:rsidRDefault="00360048" w:rsidP="00DA255E">
            <w:pPr>
              <w:pStyle w:val="Tabell"/>
              <w:cnfStyle w:val="010000000000" w:firstRow="0" w:lastRow="1" w:firstColumn="0" w:lastColumn="0" w:oddVBand="0" w:evenVBand="0" w:oddHBand="0" w:evenHBand="0" w:firstRowFirstColumn="0" w:firstRowLastColumn="0" w:lastRowFirstColumn="0" w:lastRowLastColumn="0"/>
            </w:pPr>
            <w:r w:rsidRPr="00DA255E">
              <w:t>13</w:t>
            </w:r>
          </w:p>
        </w:tc>
        <w:tc>
          <w:tcPr>
            <w:tcW w:w="834" w:type="pct"/>
          </w:tcPr>
          <w:p w14:paraId="274EC677" w14:textId="632ED82A" w:rsidR="00D4405F" w:rsidRPr="00DA255E" w:rsidRDefault="00360048" w:rsidP="00D4405F">
            <w:pPr>
              <w:pStyle w:val="Tabell"/>
              <w:cnfStyle w:val="010000000000" w:firstRow="0" w:lastRow="1" w:firstColumn="0" w:lastColumn="0" w:oddVBand="0" w:evenVBand="0" w:oddHBand="0" w:evenHBand="0" w:firstRowFirstColumn="0" w:firstRowLastColumn="0" w:lastRowFirstColumn="0" w:lastRowLastColumn="0"/>
            </w:pPr>
            <w:r w:rsidRPr="00DA255E">
              <w:t>15</w:t>
            </w:r>
          </w:p>
        </w:tc>
        <w:tc>
          <w:tcPr>
            <w:tcW w:w="834" w:type="pct"/>
          </w:tcPr>
          <w:p w14:paraId="14208C10" w14:textId="08317A78" w:rsidR="00D4405F" w:rsidRPr="00DA255E" w:rsidRDefault="00360048" w:rsidP="00D4405F">
            <w:pPr>
              <w:pStyle w:val="Tabell"/>
              <w:cnfStyle w:val="010000000000" w:firstRow="0" w:lastRow="1" w:firstColumn="0" w:lastColumn="0" w:oddVBand="0" w:evenVBand="0" w:oddHBand="0" w:evenHBand="0" w:firstRowFirstColumn="0" w:firstRowLastColumn="0" w:lastRowFirstColumn="0" w:lastRowLastColumn="0"/>
            </w:pPr>
            <w:r w:rsidRPr="00DA255E">
              <w:t>13</w:t>
            </w:r>
          </w:p>
        </w:tc>
        <w:tc>
          <w:tcPr>
            <w:tcW w:w="834" w:type="pct"/>
          </w:tcPr>
          <w:p w14:paraId="3FAA0A91" w14:textId="42A55558" w:rsidR="00D4405F" w:rsidRPr="00DA255E" w:rsidRDefault="00360048" w:rsidP="00D4405F">
            <w:pPr>
              <w:pStyle w:val="Tabell"/>
              <w:cnfStyle w:val="010000000000" w:firstRow="0" w:lastRow="1" w:firstColumn="0" w:lastColumn="0" w:oddVBand="0" w:evenVBand="0" w:oddHBand="0" w:evenHBand="0" w:firstRowFirstColumn="0" w:firstRowLastColumn="0" w:lastRowFirstColumn="0" w:lastRowLastColumn="0"/>
            </w:pPr>
            <w:r w:rsidRPr="00DA255E">
              <w:t>20</w:t>
            </w:r>
          </w:p>
        </w:tc>
        <w:tc>
          <w:tcPr>
            <w:tcW w:w="831" w:type="pct"/>
          </w:tcPr>
          <w:p w14:paraId="796444D3" w14:textId="7FBCAA0B" w:rsidR="00D4405F" w:rsidRPr="00DA255E" w:rsidRDefault="00580C4E" w:rsidP="00D4405F">
            <w:pPr>
              <w:pStyle w:val="Tabell"/>
              <w:cnfStyle w:val="010000000000" w:firstRow="0" w:lastRow="1" w:firstColumn="0" w:lastColumn="0" w:oddVBand="0" w:evenVBand="0" w:oddHBand="0" w:evenHBand="0" w:firstRowFirstColumn="0" w:firstRowLastColumn="0" w:lastRowFirstColumn="0" w:lastRowLastColumn="0"/>
            </w:pPr>
            <w:r w:rsidRPr="00DA255E">
              <w:t>9</w:t>
            </w:r>
          </w:p>
        </w:tc>
      </w:tr>
    </w:tbl>
    <w:p w14:paraId="181CEF60" w14:textId="454DD2B2" w:rsidR="00D4405F" w:rsidRDefault="00D4405F" w:rsidP="0052196B">
      <w:pPr>
        <w:pStyle w:val="Brdtext"/>
        <w:sectPr w:rsidR="00D4405F" w:rsidSect="001F46C1">
          <w:headerReference w:type="even" r:id="rId25"/>
          <w:headerReference w:type="default" r:id="rId26"/>
          <w:footerReference w:type="even" r:id="rId27"/>
          <w:footerReference w:type="default" r:id="rId28"/>
          <w:footerReference w:type="first" r:id="rId29"/>
          <w:type w:val="oddPage"/>
          <w:pgSz w:w="11906" w:h="16838" w:code="9"/>
          <w:pgMar w:top="1304" w:right="2268" w:bottom="1247" w:left="2268" w:header="567" w:footer="624" w:gutter="0"/>
          <w:cols w:space="708"/>
          <w:docGrid w:linePitch="360"/>
        </w:sectPr>
      </w:pPr>
    </w:p>
    <w:bookmarkStart w:id="11" w:name="_Toc37350596"/>
    <w:p w14:paraId="7677161B" w14:textId="12A71084" w:rsidR="005B1647" w:rsidRDefault="00840EC1" w:rsidP="005B1647">
      <w:pPr>
        <w:pStyle w:val="Rubrik1"/>
      </w:pPr>
      <w:sdt>
        <w:sdtPr>
          <w:alias w:val="Avsnittsrubrik"/>
          <w:tag w:val="Avsnittsrubrik"/>
          <w:id w:val="-340933686"/>
          <w:dataBinding w:prefixMappings="xmlns:ns0='http://rkdhs/mallar/budget/Års/Års.xsd'" w:xpath="/ns0:dokumentvärden[1]/ns0:avsnitt[1]/ns0:avsnitt[2]/@avsnittsrubrik" w:storeItemID="{E4A92E87-CD46-4139-BA79-F73ACCF787C5}"/>
          <w:text w:multiLine="1"/>
        </w:sdtPr>
        <w:sdtEndPr/>
        <w:sdtContent>
          <w:r w:rsidR="005B1647" w:rsidRPr="00A95C00">
            <w:t>Uppföljning av de budgetpolitiska målen</w:t>
          </w:r>
        </w:sdtContent>
      </w:sdt>
      <w:r w:rsidR="005B1647" w:rsidRPr="00E1060A">
        <w:rPr>
          <w:noProof/>
        </w:rPr>
        <mc:AlternateContent>
          <mc:Choice Requires="wps">
            <w:drawing>
              <wp:anchor distT="0" distB="0" distL="114300" distR="114300" simplePos="0" relativeHeight="251658241" behindDoc="0" locked="0" layoutInCell="1" allowOverlap="1" wp14:anchorId="71F6FA99" wp14:editId="2AF8BE70">
                <wp:simplePos x="0" y="0"/>
                <wp:positionH relativeFrom="page">
                  <wp:posOffset>7006590</wp:posOffset>
                </wp:positionH>
                <wp:positionV relativeFrom="page">
                  <wp:posOffset>0</wp:posOffset>
                </wp:positionV>
                <wp:extent cx="547200" cy="10792800"/>
                <wp:effectExtent l="0" t="0" r="5715" b="8890"/>
                <wp:wrapNone/>
                <wp:docPr id="4" name="Rektangel 1">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547200" cy="10792800"/>
                        </a:xfrm>
                        <a:prstGeom prst="rect">
                          <a:avLst/>
                        </a:prstGeom>
                        <a:solidFill>
                          <a:schemeClr val="accent2"/>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083B92DA" id="Rektangel 1" o:spid="_x0000_s1026" style="position:absolute;margin-left:551.7pt;margin-top:0;width:43.1pt;height:849.85pt;z-index:251658241;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Apc4S6AIAAEgGAAAOAAAAZHJzL2Uyb0RvYy54bWysVdtu2zAMfR+wfxD0njpOneaCOkWSLsOA&#10;oi3aDn1WZTkxJouapFy6Yf8+SrLdrCuGYViAKJRIkTzkEXN+cagl2QljK1A5TU/6lAjFoajUOqef&#10;H1a9MSXWMVUwCUrk9FlYejF7/+58r6diABuQhTAEnSg73eucbpzT0ySxfCNqZk9AC4XKEkzNHG7N&#10;OikM26P3WiaDfv8s2YMptAEurMXTy6iks+C/LAV3N2VphSMyp5ibC6sJ65Nfk9k5m64N05uKN2mw&#10;f8iiZpXCoJ2rS+YY2ZrqN1d1xQ1YKN0JhzqBsqy4CBgQTdp/heZ+w7QIWLA4Vndlsv/PLb/e3RpS&#10;FTnNKFGsxhbdiS/YsLWQJA2QxMFdWefBoRRBfV+m49PL0eqst8gm4152ujjtTbLxopeOBuPFcDCf&#10;n33IfvjbheBT/IJhrtqJtsJ48ncQmmb74oySFz+U7Bg2NPXtS0Je7W/INNlrOw3IPA+CeK9vDRr7&#10;nUXRozmUpva/2ARyCIx47hjhkXI8HGYjZBklHFVpfzQZjHEXg7bXtbHuo4CaeCGnBikXysZ2mEs0&#10;bU18NAuyKlaVlGHjaS6W0kQ8jHOh3KAJ8IulVN5egb8ZnfqTADTiCcjcsxTeTqo7UWJXEcEgJBPe&#10;0+tAsb12g02K8Yd9/LTR29RCZYND77nE+J3vxkFreQyibU1j76+K8By7y/0/JRYhdjdCZFCuu1xX&#10;CsxbDqTrIkf7tkixNL5KT1A8I+cNxGFgNV9V2LorZt0tM/j6sd840dwNLqWEfU6hkSjZgPn21rm3&#10;R0ajlpI9TpOc2q9bZgQl8pPC5zpJs8yPn7DJhkgqSsyx5ulYo7b1EgK/CWYXRG/vZCuWBupHHHxz&#10;HxVVTHGMnVPuTLtZujjlcHRyMZ8HMxw5mrkrda/x+cXmeWo+HB6Z0Q1/HVL/GtrJw6avaBxtfT8U&#10;zLcOyipw/KWuTb1xXAXiNKPVz8PjfbB6+QOY/QQAAP//AwBQSwMEFAAGAAgAAAAhAMHg28LdAAAA&#10;CwEAAA8AAABkcnMvZG93bnJldi54bWxMj8FOwzAQRO+V+g/WInGjTgqEJMSpCqIXxIXSD3DibRKI&#10;11HspuHv2Z7obUczmn1TbGbbiwlH3zlSEK8iEEi1Mx01Cg5fu7sUhA+ajO4doYJf9LApl4tC58ad&#10;6ROnfWgEl5DPtYI2hCGX0tctWu1XbkBi7+hGqwPLsZFm1Gcut71cR1Eire6IP7R6wNcW65/9ySp4&#10;s+7x4zub7G7dVU4mKYWXd1Lq9mbePoMIOIf/MFzwGR1KZqrciYwXPes4un/grAKedPHjNEtAVHwl&#10;WfYEsizk9YbyDwAA//8DAFBLAQItABQABgAIAAAAIQC2gziS/gAAAOEBAAATAAAAAAAAAAAAAAAA&#10;AAAAAABbQ29udGVudF9UeXBlc10ueG1sUEsBAi0AFAAGAAgAAAAhADj9If/WAAAAlAEAAAsAAAAA&#10;AAAAAAAAAAAALwEAAF9yZWxzLy5yZWxzUEsBAi0AFAAGAAgAAAAhAMClzhLoAgAASAYAAA4AAAAA&#10;AAAAAAAAAAAALgIAAGRycy9lMm9Eb2MueG1sUEsBAi0AFAAGAAgAAAAhAMHg28LdAAAACwEAAA8A&#10;AAAAAAAAAAAAAAAAQgUAAGRycy9kb3ducmV2LnhtbFBLBQYAAAAABAAEAPMAAABMBgAAAAA=&#10;" fillcolor="#dfddd9 [3205]" stroked="f" strokeweight="1pt">
                <w10:wrap anchorx="page" anchory="page"/>
              </v:rect>
            </w:pict>
          </mc:Fallback>
        </mc:AlternateContent>
      </w:r>
      <w:bookmarkEnd w:id="11"/>
    </w:p>
    <w:p w14:paraId="4D87A074" w14:textId="52568D7F" w:rsidR="005B1647" w:rsidRDefault="005B1647" w:rsidP="005B1647">
      <w:pPr>
        <w:pStyle w:val="Rubrik2"/>
      </w:pPr>
      <w:bookmarkStart w:id="12" w:name="_Toc37350597"/>
      <w:r>
        <w:t>Den offentliga sektorns finansiella sparande</w:t>
      </w:r>
      <w:bookmarkEnd w:id="12"/>
    </w:p>
    <w:p w14:paraId="5EB5B807" w14:textId="4D41CEDB" w:rsidR="005B1647" w:rsidRPr="00C02D60" w:rsidRDefault="005B1647" w:rsidP="005B1647">
      <w:pPr>
        <w:pStyle w:val="Rubrik5utannumrering"/>
      </w:pPr>
      <w:r w:rsidRPr="00C02D60">
        <w:t>Det finansiella sparandet 2019</w:t>
      </w:r>
    </w:p>
    <w:p w14:paraId="658127C6" w14:textId="003E1AE7" w:rsidR="005B1647" w:rsidRPr="00785682" w:rsidRDefault="005B1647" w:rsidP="005B1647">
      <w:pPr>
        <w:pStyle w:val="Brdtext"/>
      </w:pPr>
      <w:r w:rsidRPr="00C02D60">
        <w:t xml:space="preserve">Den offentliga sektorn redovisade 2019 ett finansiellt sparande som uppgick till </w:t>
      </w:r>
      <w:r>
        <w:t>ca 18 </w:t>
      </w:r>
      <w:r w:rsidRPr="00C02D60">
        <w:t>miljarder kronor eller 0,4 procent av BNP. I förhållande till 2018 halverades det finansiella sparandet 2019 (se</w:t>
      </w:r>
      <w:r>
        <w:t xml:space="preserve"> </w:t>
      </w:r>
      <w:r>
        <w:fldChar w:fldCharType="begin"/>
      </w:r>
      <w:r>
        <w:instrText xml:space="preserve"> REF  _Ref37085858 \* Lower \h  \* MERGEFORMAT </w:instrText>
      </w:r>
      <w:r>
        <w:fldChar w:fldCharType="separate"/>
      </w:r>
      <w:r w:rsidR="00301022">
        <w:t xml:space="preserve">tabell </w:t>
      </w:r>
      <w:r w:rsidR="00301022">
        <w:rPr>
          <w:noProof/>
        </w:rPr>
        <w:t>1</w:t>
      </w:r>
      <w:r w:rsidR="00301022">
        <w:t>.</w:t>
      </w:r>
      <w:r w:rsidR="00301022">
        <w:rPr>
          <w:noProof/>
        </w:rPr>
        <w:t>1</w:t>
      </w:r>
      <w:r>
        <w:fldChar w:fldCharType="end"/>
      </w:r>
      <w:r w:rsidRPr="00C02D60">
        <w:t xml:space="preserve">). Försvagningen kan huvudsakligen hänföras </w:t>
      </w:r>
      <w:r>
        <w:t xml:space="preserve">till </w:t>
      </w:r>
      <w:r w:rsidRPr="00C02D60">
        <w:t>kommunsektorn. I prognosen i den av riksdagen beslutade budgeten beräknades ett överskott på 45 miljarder kronor eller 0,9 procent av BNP. Det finansiella sparandet blev således 26 miljarder kronor lägre än beräknat.</w:t>
      </w:r>
    </w:p>
    <w:p w14:paraId="50654143" w14:textId="3EA14F49" w:rsidR="005B1647" w:rsidRDefault="005B1647" w:rsidP="005B1647">
      <w:pPr>
        <w:pStyle w:val="TabellRubrik"/>
      </w:pPr>
      <w:bookmarkStart w:id="13" w:name="_Ref37085858"/>
      <w:bookmarkStart w:id="14" w:name="_Toc37339994"/>
      <w:r>
        <w:t xml:space="preserve">Tabell </w:t>
      </w:r>
      <w:r>
        <w:fldChar w:fldCharType="begin"/>
      </w:r>
      <w:r>
        <w:instrText xml:space="preserve"> STYLEREF  "Rubrik 1" \n</w:instrText>
      </w:r>
      <w:r>
        <w:fldChar w:fldCharType="separate"/>
      </w:r>
      <w:r w:rsidR="00301022">
        <w:rPr>
          <w:noProof/>
        </w:rPr>
        <w:t>1</w:t>
      </w:r>
      <w:r>
        <w:rPr>
          <w:noProof/>
        </w:rPr>
        <w:fldChar w:fldCharType="end"/>
      </w:r>
      <w:r>
        <w:t>.</w:t>
      </w:r>
      <w:fldSimple w:instr=" SEQ Tabell \* ARABIC \s 1 ">
        <w:r w:rsidR="00301022">
          <w:rPr>
            <w:noProof/>
          </w:rPr>
          <w:t>1</w:t>
        </w:r>
      </w:fldSimple>
      <w:bookmarkEnd w:id="13"/>
      <w:r>
        <w:tab/>
      </w:r>
      <w:r w:rsidRPr="00B00379">
        <w:t>Den offentliga sektorns finansiella sparande</w:t>
      </w:r>
      <w:bookmarkEnd w:id="14"/>
    </w:p>
    <w:p w14:paraId="5785969B" w14:textId="32D79B2F" w:rsidR="005B1647" w:rsidRDefault="005B1647" w:rsidP="005B1647">
      <w:pPr>
        <w:pStyle w:val="TabellUnderrubrik"/>
      </w:pPr>
      <w:r w:rsidRPr="00B00379">
        <w:t>Miljarder kronor om annat inte anges</w:t>
      </w:r>
    </w:p>
    <w:tbl>
      <w:tblPr>
        <w:tblStyle w:val="RKBPTabell"/>
        <w:tblW w:w="5000" w:type="pct"/>
        <w:tblLook w:val="06E0" w:firstRow="1" w:lastRow="1" w:firstColumn="1" w:lastColumn="0" w:noHBand="1" w:noVBand="1"/>
      </w:tblPr>
      <w:tblGrid>
        <w:gridCol w:w="1709"/>
        <w:gridCol w:w="1414"/>
        <w:gridCol w:w="1415"/>
        <w:gridCol w:w="1417"/>
        <w:gridCol w:w="1415"/>
      </w:tblGrid>
      <w:tr w:rsidR="00155607" w14:paraId="2FB65D05" w14:textId="77777777" w:rsidTr="00DF0413">
        <w:trPr>
          <w:cnfStyle w:val="100000000000" w:firstRow="1" w:lastRow="0" w:firstColumn="0" w:lastColumn="0" w:oddVBand="0" w:evenVBand="0" w:oddHBand="0" w:evenHBand="0" w:firstRowFirstColumn="0" w:firstRowLastColumn="0" w:lastRowFirstColumn="0" w:lastRowLastColumn="0"/>
          <w:tblHeader w:val="0"/>
        </w:trPr>
        <w:tc>
          <w:tcPr>
            <w:cnfStyle w:val="001000000000" w:firstRow="0" w:lastRow="0" w:firstColumn="1" w:lastColumn="0" w:oddVBand="0" w:evenVBand="0" w:oddHBand="0" w:evenHBand="0" w:firstRowFirstColumn="0" w:firstRowLastColumn="0" w:lastRowFirstColumn="0" w:lastRowLastColumn="0"/>
            <w:tcW w:w="1091"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tcPr>
          <w:p w14:paraId="4ADA61F1" w14:textId="77777777" w:rsidR="005B1647" w:rsidRPr="004123D3" w:rsidRDefault="005B1647" w:rsidP="005B1647">
            <w:pPr>
              <w:pStyle w:val="TabellHuvud"/>
            </w:pPr>
          </w:p>
        </w:tc>
        <w:tc>
          <w:tcPr>
            <w:tcW w:w="977"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tcPr>
          <w:p w14:paraId="1C63CBDE" w14:textId="0C13C755" w:rsidR="005B1647" w:rsidRPr="004123D3"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4123D3">
              <w:t>2019 Beslutad budget</w:t>
            </w:r>
          </w:p>
        </w:tc>
        <w:tc>
          <w:tcPr>
            <w:tcW w:w="977"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tcPr>
          <w:p w14:paraId="3B90C942" w14:textId="5E702660" w:rsidR="005B1647" w:rsidRPr="004123D3"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4123D3">
              <w:t>2019 utfall</w:t>
            </w:r>
          </w:p>
        </w:tc>
        <w:tc>
          <w:tcPr>
            <w:tcW w:w="978"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tcPr>
          <w:p w14:paraId="3C85B900" w14:textId="72716E43" w:rsidR="005B1647" w:rsidRPr="004123D3"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4123D3">
              <w:t xml:space="preserve">Utfall - beslutad budget </w:t>
            </w:r>
          </w:p>
        </w:tc>
        <w:tc>
          <w:tcPr>
            <w:tcW w:w="977"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tcPr>
          <w:p w14:paraId="71170E89" w14:textId="04C115BB" w:rsidR="005B1647" w:rsidRPr="004123D3"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4123D3">
              <w:t>2018 utfall</w:t>
            </w:r>
          </w:p>
        </w:tc>
      </w:tr>
      <w:tr w:rsidR="00155607" w14:paraId="021B5805" w14:textId="77777777" w:rsidTr="00DF0413">
        <w:tc>
          <w:tcPr>
            <w:cnfStyle w:val="001000000000" w:firstRow="0" w:lastRow="0" w:firstColumn="1" w:lastColumn="0" w:oddVBand="0" w:evenVBand="0" w:oddHBand="0" w:evenHBand="0" w:firstRowFirstColumn="0" w:firstRowLastColumn="0" w:lastRowFirstColumn="0" w:lastRowLastColumn="0"/>
            <w:tcW w:w="1091" w:type="pct"/>
            <w:tcBorders>
              <w:top w:val="single" w:sz="12" w:space="0" w:color="auto"/>
            </w:tcBorders>
          </w:tcPr>
          <w:p w14:paraId="33334745" w14:textId="3DD2455F" w:rsidR="005B1647" w:rsidRPr="004123D3" w:rsidRDefault="005B1647" w:rsidP="005B1647">
            <w:pPr>
              <w:pStyle w:val="Tabell"/>
              <w:rPr>
                <w:b/>
                <w:bCs/>
              </w:rPr>
            </w:pPr>
            <w:r w:rsidRPr="004123D3">
              <w:rPr>
                <w:b/>
                <w:bCs/>
              </w:rPr>
              <w:t>Inkomster</w:t>
            </w:r>
          </w:p>
        </w:tc>
        <w:tc>
          <w:tcPr>
            <w:tcW w:w="977" w:type="pct"/>
            <w:tcBorders>
              <w:top w:val="single" w:sz="12" w:space="0" w:color="auto"/>
            </w:tcBorders>
          </w:tcPr>
          <w:p w14:paraId="6B896387" w14:textId="2AA1828C" w:rsidR="005B1647" w:rsidRPr="004123D3"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4123D3">
              <w:rPr>
                <w:b/>
                <w:bCs/>
              </w:rPr>
              <w:t>2 442</w:t>
            </w:r>
          </w:p>
        </w:tc>
        <w:tc>
          <w:tcPr>
            <w:tcW w:w="977" w:type="pct"/>
            <w:tcBorders>
              <w:top w:val="single" w:sz="12" w:space="0" w:color="auto"/>
            </w:tcBorders>
          </w:tcPr>
          <w:p w14:paraId="10BC2AD5" w14:textId="2F9E9B9B" w:rsidR="005B1647" w:rsidRPr="004123D3"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4123D3">
              <w:rPr>
                <w:b/>
                <w:bCs/>
              </w:rPr>
              <w:t>2 443</w:t>
            </w:r>
          </w:p>
        </w:tc>
        <w:tc>
          <w:tcPr>
            <w:tcW w:w="978" w:type="pct"/>
            <w:tcBorders>
              <w:top w:val="single" w:sz="12" w:space="0" w:color="auto"/>
            </w:tcBorders>
          </w:tcPr>
          <w:p w14:paraId="1DC3D95D" w14:textId="719E2BAD" w:rsidR="005B1647" w:rsidRPr="004123D3"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4123D3">
              <w:rPr>
                <w:b/>
                <w:bCs/>
              </w:rPr>
              <w:t>1</w:t>
            </w:r>
          </w:p>
        </w:tc>
        <w:tc>
          <w:tcPr>
            <w:tcW w:w="977" w:type="pct"/>
            <w:tcBorders>
              <w:top w:val="single" w:sz="12" w:space="0" w:color="auto"/>
            </w:tcBorders>
          </w:tcPr>
          <w:p w14:paraId="7D769029" w14:textId="4B281052" w:rsidR="005B1647" w:rsidRPr="004123D3"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4123D3">
              <w:rPr>
                <w:b/>
                <w:bCs/>
              </w:rPr>
              <w:t>2 388</w:t>
            </w:r>
          </w:p>
        </w:tc>
      </w:tr>
      <w:tr w:rsidR="00155607" w14:paraId="6E0C6B11" w14:textId="77777777" w:rsidTr="00155607">
        <w:tc>
          <w:tcPr>
            <w:cnfStyle w:val="001000000000" w:firstRow="0" w:lastRow="0" w:firstColumn="1" w:lastColumn="0" w:oddVBand="0" w:evenVBand="0" w:oddHBand="0" w:evenHBand="0" w:firstRowFirstColumn="0" w:firstRowLastColumn="0" w:lastRowFirstColumn="0" w:lastRowLastColumn="0"/>
            <w:tcW w:w="1091" w:type="pct"/>
          </w:tcPr>
          <w:p w14:paraId="415D63AD" w14:textId="2676CA18" w:rsidR="005B1647" w:rsidRPr="004123D3" w:rsidRDefault="005B1647" w:rsidP="005B1647">
            <w:pPr>
              <w:pStyle w:val="Tabell"/>
            </w:pPr>
            <w:r w:rsidRPr="004123D3">
              <w:t>Skatter och avgifter</w:t>
            </w:r>
          </w:p>
        </w:tc>
        <w:tc>
          <w:tcPr>
            <w:tcW w:w="977" w:type="pct"/>
          </w:tcPr>
          <w:p w14:paraId="5B023AFF" w14:textId="34419EB9" w:rsidR="005B1647" w:rsidRPr="004123D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4123D3">
              <w:t>2 161</w:t>
            </w:r>
          </w:p>
        </w:tc>
        <w:tc>
          <w:tcPr>
            <w:tcW w:w="977" w:type="pct"/>
          </w:tcPr>
          <w:p w14:paraId="7F9E2E63" w14:textId="57874D06" w:rsidR="005B1647" w:rsidRPr="004123D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4123D3">
              <w:t>2 148</w:t>
            </w:r>
          </w:p>
        </w:tc>
        <w:tc>
          <w:tcPr>
            <w:tcW w:w="978" w:type="pct"/>
          </w:tcPr>
          <w:p w14:paraId="72667F6D" w14:textId="0CF68015" w:rsidR="005B1647" w:rsidRPr="004123D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4123D3">
              <w:t>-13</w:t>
            </w:r>
          </w:p>
        </w:tc>
        <w:tc>
          <w:tcPr>
            <w:tcW w:w="977" w:type="pct"/>
          </w:tcPr>
          <w:p w14:paraId="6133755A" w14:textId="7491ACCA" w:rsidR="005B1647" w:rsidRPr="004123D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4123D3">
              <w:t>2 106</w:t>
            </w:r>
          </w:p>
        </w:tc>
      </w:tr>
      <w:tr w:rsidR="00155607" w14:paraId="6D744E4E" w14:textId="77777777" w:rsidTr="00155607">
        <w:tc>
          <w:tcPr>
            <w:cnfStyle w:val="001000000000" w:firstRow="0" w:lastRow="0" w:firstColumn="1" w:lastColumn="0" w:oddVBand="0" w:evenVBand="0" w:oddHBand="0" w:evenHBand="0" w:firstRowFirstColumn="0" w:firstRowLastColumn="0" w:lastRowFirstColumn="0" w:lastRowLastColumn="0"/>
            <w:tcW w:w="1091" w:type="pct"/>
          </w:tcPr>
          <w:p w14:paraId="78BC97BA" w14:textId="408D20D3" w:rsidR="005B1647" w:rsidRPr="004123D3" w:rsidRDefault="005B1647" w:rsidP="005B1647">
            <w:pPr>
              <w:pStyle w:val="Tabell"/>
            </w:pPr>
            <w:r w:rsidRPr="004123D3">
              <w:t>Kapitalinkomster</w:t>
            </w:r>
          </w:p>
        </w:tc>
        <w:tc>
          <w:tcPr>
            <w:tcW w:w="977" w:type="pct"/>
          </w:tcPr>
          <w:p w14:paraId="3B7A065E" w14:textId="4836DA20" w:rsidR="005B1647" w:rsidRPr="004123D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4123D3">
              <w:t>74</w:t>
            </w:r>
          </w:p>
        </w:tc>
        <w:tc>
          <w:tcPr>
            <w:tcW w:w="977" w:type="pct"/>
          </w:tcPr>
          <w:p w14:paraId="53530868" w14:textId="65BE30C6" w:rsidR="005B1647" w:rsidRPr="004123D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4123D3">
              <w:t>78</w:t>
            </w:r>
          </w:p>
        </w:tc>
        <w:tc>
          <w:tcPr>
            <w:tcW w:w="978" w:type="pct"/>
          </w:tcPr>
          <w:p w14:paraId="337669D4" w14:textId="6718417A" w:rsidR="005B1647" w:rsidRPr="004123D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4123D3">
              <w:t>3</w:t>
            </w:r>
          </w:p>
        </w:tc>
        <w:tc>
          <w:tcPr>
            <w:tcW w:w="977" w:type="pct"/>
          </w:tcPr>
          <w:p w14:paraId="60C6C101" w14:textId="6DEF1422" w:rsidR="005B1647" w:rsidRPr="004123D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4123D3">
              <w:t>76</w:t>
            </w:r>
          </w:p>
        </w:tc>
      </w:tr>
      <w:tr w:rsidR="00155607" w14:paraId="21ED0318" w14:textId="77777777" w:rsidTr="00155607">
        <w:tc>
          <w:tcPr>
            <w:cnfStyle w:val="001000000000" w:firstRow="0" w:lastRow="0" w:firstColumn="1" w:lastColumn="0" w:oddVBand="0" w:evenVBand="0" w:oddHBand="0" w:evenHBand="0" w:firstRowFirstColumn="0" w:firstRowLastColumn="0" w:lastRowFirstColumn="0" w:lastRowLastColumn="0"/>
            <w:tcW w:w="1091" w:type="pct"/>
          </w:tcPr>
          <w:p w14:paraId="196E4AFB" w14:textId="6E7781FF" w:rsidR="005B1647" w:rsidRPr="004123D3" w:rsidRDefault="005B1647" w:rsidP="005B1647">
            <w:pPr>
              <w:pStyle w:val="Tabell"/>
            </w:pPr>
            <w:r w:rsidRPr="004123D3">
              <w:t>Övriga inkomster</w:t>
            </w:r>
          </w:p>
        </w:tc>
        <w:tc>
          <w:tcPr>
            <w:tcW w:w="977" w:type="pct"/>
          </w:tcPr>
          <w:p w14:paraId="10675979" w14:textId="5BBD27FE" w:rsidR="005B1647" w:rsidRPr="004123D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4123D3">
              <w:t>206</w:t>
            </w:r>
          </w:p>
        </w:tc>
        <w:tc>
          <w:tcPr>
            <w:tcW w:w="977" w:type="pct"/>
          </w:tcPr>
          <w:p w14:paraId="67E02C4E" w14:textId="515E6DEC" w:rsidR="005B1647" w:rsidRPr="004123D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4123D3">
              <w:t>217</w:t>
            </w:r>
          </w:p>
        </w:tc>
        <w:tc>
          <w:tcPr>
            <w:tcW w:w="978" w:type="pct"/>
          </w:tcPr>
          <w:p w14:paraId="1E1092C4" w14:textId="11D4CFEA" w:rsidR="005B1647" w:rsidRPr="004123D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4123D3">
              <w:t>11</w:t>
            </w:r>
          </w:p>
        </w:tc>
        <w:tc>
          <w:tcPr>
            <w:tcW w:w="977" w:type="pct"/>
          </w:tcPr>
          <w:p w14:paraId="7CDB284A" w14:textId="22584C41" w:rsidR="005B1647" w:rsidRPr="004123D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4123D3">
              <w:t>206</w:t>
            </w:r>
          </w:p>
        </w:tc>
      </w:tr>
      <w:tr w:rsidR="00155607" w14:paraId="1C9C73D5" w14:textId="77777777" w:rsidTr="00155607">
        <w:tc>
          <w:tcPr>
            <w:cnfStyle w:val="001000000000" w:firstRow="0" w:lastRow="0" w:firstColumn="1" w:lastColumn="0" w:oddVBand="0" w:evenVBand="0" w:oddHBand="0" w:evenHBand="0" w:firstRowFirstColumn="0" w:firstRowLastColumn="0" w:lastRowFirstColumn="0" w:lastRowLastColumn="0"/>
            <w:tcW w:w="1091" w:type="pct"/>
          </w:tcPr>
          <w:p w14:paraId="327EA49F" w14:textId="68563C84" w:rsidR="005B1647" w:rsidRPr="004123D3" w:rsidRDefault="005B1647" w:rsidP="005B1647">
            <w:pPr>
              <w:pStyle w:val="Tabell"/>
              <w:rPr>
                <w:b/>
                <w:bCs/>
              </w:rPr>
            </w:pPr>
            <w:r w:rsidRPr="004123D3">
              <w:rPr>
                <w:b/>
                <w:bCs/>
              </w:rPr>
              <w:t>Utgifter</w:t>
            </w:r>
          </w:p>
        </w:tc>
        <w:tc>
          <w:tcPr>
            <w:tcW w:w="977" w:type="pct"/>
          </w:tcPr>
          <w:p w14:paraId="662C6AB5" w14:textId="2352F2AF" w:rsidR="005B1647" w:rsidRPr="004123D3"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4123D3">
              <w:rPr>
                <w:b/>
                <w:bCs/>
              </w:rPr>
              <w:t>2 397</w:t>
            </w:r>
          </w:p>
        </w:tc>
        <w:tc>
          <w:tcPr>
            <w:tcW w:w="977" w:type="pct"/>
          </w:tcPr>
          <w:p w14:paraId="510686AE" w14:textId="486F8545" w:rsidR="005B1647" w:rsidRPr="004123D3"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4123D3">
              <w:rPr>
                <w:b/>
                <w:bCs/>
              </w:rPr>
              <w:t>2 425</w:t>
            </w:r>
          </w:p>
        </w:tc>
        <w:tc>
          <w:tcPr>
            <w:tcW w:w="978" w:type="pct"/>
          </w:tcPr>
          <w:p w14:paraId="0269B4C1" w14:textId="5525DFD0" w:rsidR="005B1647" w:rsidRPr="004123D3"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4123D3">
              <w:rPr>
                <w:b/>
                <w:bCs/>
              </w:rPr>
              <w:t>28</w:t>
            </w:r>
          </w:p>
        </w:tc>
        <w:tc>
          <w:tcPr>
            <w:tcW w:w="977" w:type="pct"/>
          </w:tcPr>
          <w:p w14:paraId="2C48070A" w14:textId="34C122E2" w:rsidR="005B1647" w:rsidRPr="004123D3"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4123D3">
              <w:rPr>
                <w:b/>
                <w:bCs/>
              </w:rPr>
              <w:t>2 353</w:t>
            </w:r>
          </w:p>
        </w:tc>
      </w:tr>
      <w:tr w:rsidR="00155607" w14:paraId="39146A20" w14:textId="77777777" w:rsidTr="00155607">
        <w:tc>
          <w:tcPr>
            <w:cnfStyle w:val="001000000000" w:firstRow="0" w:lastRow="0" w:firstColumn="1" w:lastColumn="0" w:oddVBand="0" w:evenVBand="0" w:oddHBand="0" w:evenHBand="0" w:firstRowFirstColumn="0" w:firstRowLastColumn="0" w:lastRowFirstColumn="0" w:lastRowLastColumn="0"/>
            <w:tcW w:w="1091" w:type="pct"/>
          </w:tcPr>
          <w:p w14:paraId="4FF63336" w14:textId="27E6A576" w:rsidR="005B1647" w:rsidRPr="004123D3" w:rsidRDefault="005B1647" w:rsidP="005B1647">
            <w:pPr>
              <w:pStyle w:val="Tabell"/>
            </w:pPr>
            <w:r w:rsidRPr="004123D3">
              <w:t>Transfereringar</w:t>
            </w:r>
            <w:r w:rsidRPr="004123D3">
              <w:rPr>
                <w:vertAlign w:val="superscript"/>
              </w:rPr>
              <w:t>1</w:t>
            </w:r>
          </w:p>
        </w:tc>
        <w:tc>
          <w:tcPr>
            <w:tcW w:w="977" w:type="pct"/>
          </w:tcPr>
          <w:p w14:paraId="259D5BE1" w14:textId="4919E758" w:rsidR="005B1647" w:rsidRPr="004123D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4123D3">
              <w:t>860</w:t>
            </w:r>
          </w:p>
        </w:tc>
        <w:tc>
          <w:tcPr>
            <w:tcW w:w="977" w:type="pct"/>
          </w:tcPr>
          <w:p w14:paraId="20DA7BF1" w14:textId="3025EBDF" w:rsidR="005B1647" w:rsidRPr="004123D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4123D3">
              <w:t>842</w:t>
            </w:r>
          </w:p>
        </w:tc>
        <w:tc>
          <w:tcPr>
            <w:tcW w:w="978" w:type="pct"/>
          </w:tcPr>
          <w:p w14:paraId="78D17EAD" w14:textId="77A12A2A" w:rsidR="005B1647" w:rsidRPr="004123D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4123D3">
              <w:t>-18</w:t>
            </w:r>
          </w:p>
        </w:tc>
        <w:tc>
          <w:tcPr>
            <w:tcW w:w="977" w:type="pct"/>
          </w:tcPr>
          <w:p w14:paraId="17F5A08C" w14:textId="0C5BEA60" w:rsidR="005B1647" w:rsidRPr="004123D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4123D3">
              <w:t>827</w:t>
            </w:r>
          </w:p>
        </w:tc>
      </w:tr>
      <w:tr w:rsidR="00155607" w14:paraId="5F382CDB" w14:textId="77777777" w:rsidTr="00155607">
        <w:tc>
          <w:tcPr>
            <w:cnfStyle w:val="001000000000" w:firstRow="0" w:lastRow="0" w:firstColumn="1" w:lastColumn="0" w:oddVBand="0" w:evenVBand="0" w:oddHBand="0" w:evenHBand="0" w:firstRowFirstColumn="0" w:firstRowLastColumn="0" w:lastRowFirstColumn="0" w:lastRowLastColumn="0"/>
            <w:tcW w:w="1091" w:type="pct"/>
          </w:tcPr>
          <w:p w14:paraId="7CB19015" w14:textId="12A440A1" w:rsidR="005B1647" w:rsidRPr="004123D3" w:rsidRDefault="005B1647" w:rsidP="005B1647">
            <w:pPr>
              <w:pStyle w:val="Tabell"/>
            </w:pPr>
            <w:r w:rsidRPr="004123D3">
              <w:t>Konsumtion</w:t>
            </w:r>
          </w:p>
        </w:tc>
        <w:tc>
          <w:tcPr>
            <w:tcW w:w="977" w:type="pct"/>
          </w:tcPr>
          <w:p w14:paraId="45E5EB3E" w14:textId="20587867" w:rsidR="005B1647" w:rsidRPr="004123D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4123D3">
              <w:t>1 281</w:t>
            </w:r>
          </w:p>
        </w:tc>
        <w:tc>
          <w:tcPr>
            <w:tcW w:w="977" w:type="pct"/>
          </w:tcPr>
          <w:p w14:paraId="207E9606" w14:textId="61BADB41" w:rsidR="005B1647" w:rsidRPr="004123D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4123D3">
              <w:t>1 307</w:t>
            </w:r>
          </w:p>
        </w:tc>
        <w:tc>
          <w:tcPr>
            <w:tcW w:w="978" w:type="pct"/>
          </w:tcPr>
          <w:p w14:paraId="334E1842" w14:textId="6543D238" w:rsidR="005B1647" w:rsidRPr="004123D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4123D3">
              <w:t>26</w:t>
            </w:r>
          </w:p>
        </w:tc>
        <w:tc>
          <w:tcPr>
            <w:tcW w:w="977" w:type="pct"/>
          </w:tcPr>
          <w:p w14:paraId="560558AB" w14:textId="5DE9E67B" w:rsidR="005B1647" w:rsidRPr="004123D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4123D3">
              <w:t>1 258</w:t>
            </w:r>
          </w:p>
        </w:tc>
      </w:tr>
      <w:tr w:rsidR="00155607" w14:paraId="091DC898" w14:textId="77777777" w:rsidTr="00155607">
        <w:tc>
          <w:tcPr>
            <w:cnfStyle w:val="001000000000" w:firstRow="0" w:lastRow="0" w:firstColumn="1" w:lastColumn="0" w:oddVBand="0" w:evenVBand="0" w:oddHBand="0" w:evenHBand="0" w:firstRowFirstColumn="0" w:firstRowLastColumn="0" w:lastRowFirstColumn="0" w:lastRowLastColumn="0"/>
            <w:tcW w:w="1091" w:type="pct"/>
          </w:tcPr>
          <w:p w14:paraId="53097381" w14:textId="5F0D227A" w:rsidR="005B1647" w:rsidRPr="004123D3" w:rsidRDefault="005B1647" w:rsidP="005B1647">
            <w:pPr>
              <w:pStyle w:val="Tabell"/>
            </w:pPr>
            <w:r w:rsidRPr="004123D3">
              <w:t>Räntor</w:t>
            </w:r>
            <w:r w:rsidRPr="004123D3">
              <w:rPr>
                <w:vertAlign w:val="superscript"/>
              </w:rPr>
              <w:t>2</w:t>
            </w:r>
          </w:p>
        </w:tc>
        <w:tc>
          <w:tcPr>
            <w:tcW w:w="977" w:type="pct"/>
          </w:tcPr>
          <w:p w14:paraId="356952CA" w14:textId="3ABB9C18" w:rsidR="005B1647" w:rsidRPr="004123D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4123D3">
              <w:t>23</w:t>
            </w:r>
          </w:p>
        </w:tc>
        <w:tc>
          <w:tcPr>
            <w:tcW w:w="977" w:type="pct"/>
          </w:tcPr>
          <w:p w14:paraId="2499D8E4" w14:textId="4A6006A8" w:rsidR="005B1647" w:rsidRPr="004123D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4123D3">
              <w:t>28</w:t>
            </w:r>
          </w:p>
        </w:tc>
        <w:tc>
          <w:tcPr>
            <w:tcW w:w="978" w:type="pct"/>
          </w:tcPr>
          <w:p w14:paraId="3D225D93" w14:textId="60EC2EE0" w:rsidR="005B1647" w:rsidRPr="004123D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4123D3">
              <w:t>5</w:t>
            </w:r>
          </w:p>
        </w:tc>
        <w:tc>
          <w:tcPr>
            <w:tcW w:w="977" w:type="pct"/>
          </w:tcPr>
          <w:p w14:paraId="6A6C9376" w14:textId="5FCF2B07" w:rsidR="005B1647" w:rsidRPr="004123D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4123D3">
              <w:t>33</w:t>
            </w:r>
          </w:p>
        </w:tc>
      </w:tr>
      <w:tr w:rsidR="00155607" w14:paraId="56A52C6F" w14:textId="77777777" w:rsidTr="00155607">
        <w:tc>
          <w:tcPr>
            <w:cnfStyle w:val="001000000000" w:firstRow="0" w:lastRow="0" w:firstColumn="1" w:lastColumn="0" w:oddVBand="0" w:evenVBand="0" w:oddHBand="0" w:evenHBand="0" w:firstRowFirstColumn="0" w:firstRowLastColumn="0" w:lastRowFirstColumn="0" w:lastRowLastColumn="0"/>
            <w:tcW w:w="1091" w:type="pct"/>
          </w:tcPr>
          <w:p w14:paraId="657A3ECA" w14:textId="78F2C265" w:rsidR="005B1647" w:rsidRPr="004123D3" w:rsidRDefault="005B1647" w:rsidP="005B1647">
            <w:pPr>
              <w:pStyle w:val="Tabell"/>
            </w:pPr>
            <w:r w:rsidRPr="004123D3">
              <w:t>Investeringar m.m.</w:t>
            </w:r>
          </w:p>
        </w:tc>
        <w:tc>
          <w:tcPr>
            <w:tcW w:w="977" w:type="pct"/>
          </w:tcPr>
          <w:p w14:paraId="134A7D25" w14:textId="123FBBB0" w:rsidR="005B1647" w:rsidRPr="004123D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4123D3">
              <w:t>233</w:t>
            </w:r>
          </w:p>
        </w:tc>
        <w:tc>
          <w:tcPr>
            <w:tcW w:w="977" w:type="pct"/>
          </w:tcPr>
          <w:p w14:paraId="2BAFA4D9" w14:textId="29EBFD2F" w:rsidR="005B1647" w:rsidRPr="004123D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4123D3">
              <w:t>247</w:t>
            </w:r>
          </w:p>
        </w:tc>
        <w:tc>
          <w:tcPr>
            <w:tcW w:w="978" w:type="pct"/>
          </w:tcPr>
          <w:p w14:paraId="0C53D959" w14:textId="4929C026" w:rsidR="005B1647" w:rsidRPr="004123D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4123D3">
              <w:t>14</w:t>
            </w:r>
          </w:p>
        </w:tc>
        <w:tc>
          <w:tcPr>
            <w:tcW w:w="977" w:type="pct"/>
          </w:tcPr>
          <w:p w14:paraId="07C5EDDF" w14:textId="37A9B7FE" w:rsidR="005B1647" w:rsidRPr="004123D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4123D3">
              <w:t>235</w:t>
            </w:r>
          </w:p>
        </w:tc>
      </w:tr>
      <w:tr w:rsidR="00155607" w14:paraId="19A68787" w14:textId="77777777" w:rsidTr="00155607">
        <w:tc>
          <w:tcPr>
            <w:cnfStyle w:val="001000000000" w:firstRow="0" w:lastRow="0" w:firstColumn="1" w:lastColumn="0" w:oddVBand="0" w:evenVBand="0" w:oddHBand="0" w:evenHBand="0" w:firstRowFirstColumn="0" w:firstRowLastColumn="0" w:lastRowFirstColumn="0" w:lastRowLastColumn="0"/>
            <w:tcW w:w="1091" w:type="pct"/>
          </w:tcPr>
          <w:p w14:paraId="6BF2AC3E" w14:textId="69482FE3" w:rsidR="005B1647" w:rsidRPr="004123D3" w:rsidRDefault="005B1647" w:rsidP="005B1647">
            <w:pPr>
              <w:pStyle w:val="Tabell"/>
              <w:rPr>
                <w:b/>
                <w:bCs/>
              </w:rPr>
            </w:pPr>
            <w:r w:rsidRPr="004123D3">
              <w:rPr>
                <w:b/>
                <w:bCs/>
              </w:rPr>
              <w:t>Finansiellt sparande</w:t>
            </w:r>
          </w:p>
        </w:tc>
        <w:tc>
          <w:tcPr>
            <w:tcW w:w="977" w:type="pct"/>
          </w:tcPr>
          <w:p w14:paraId="7F9D4112" w14:textId="11E4BB06" w:rsidR="005B1647" w:rsidRPr="004123D3"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4123D3">
              <w:rPr>
                <w:b/>
                <w:bCs/>
              </w:rPr>
              <w:t>45</w:t>
            </w:r>
          </w:p>
        </w:tc>
        <w:tc>
          <w:tcPr>
            <w:tcW w:w="977" w:type="pct"/>
          </w:tcPr>
          <w:p w14:paraId="4ED64613" w14:textId="65D3CB49" w:rsidR="005B1647" w:rsidRPr="004123D3"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4123D3">
              <w:rPr>
                <w:b/>
                <w:bCs/>
              </w:rPr>
              <w:t>18</w:t>
            </w:r>
          </w:p>
        </w:tc>
        <w:tc>
          <w:tcPr>
            <w:tcW w:w="978" w:type="pct"/>
          </w:tcPr>
          <w:p w14:paraId="0D4B2E88" w14:textId="412091DE" w:rsidR="005B1647" w:rsidRPr="004123D3"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4123D3">
              <w:rPr>
                <w:b/>
                <w:bCs/>
              </w:rPr>
              <w:t>-26</w:t>
            </w:r>
          </w:p>
        </w:tc>
        <w:tc>
          <w:tcPr>
            <w:tcW w:w="977" w:type="pct"/>
          </w:tcPr>
          <w:p w14:paraId="1844D2E7" w14:textId="30F040B4" w:rsidR="005B1647" w:rsidRPr="004123D3"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4123D3">
              <w:rPr>
                <w:b/>
                <w:bCs/>
              </w:rPr>
              <w:t>36</w:t>
            </w:r>
          </w:p>
        </w:tc>
      </w:tr>
      <w:tr w:rsidR="00155607" w14:paraId="24A9FA6B" w14:textId="77777777" w:rsidTr="00155607">
        <w:tc>
          <w:tcPr>
            <w:cnfStyle w:val="001000000000" w:firstRow="0" w:lastRow="0" w:firstColumn="1" w:lastColumn="0" w:oddVBand="0" w:evenVBand="0" w:oddHBand="0" w:evenHBand="0" w:firstRowFirstColumn="0" w:firstRowLastColumn="0" w:lastRowFirstColumn="0" w:lastRowLastColumn="0"/>
            <w:tcW w:w="1091" w:type="pct"/>
          </w:tcPr>
          <w:p w14:paraId="0DACF4A0" w14:textId="742F1827" w:rsidR="005B1647" w:rsidRPr="004123D3" w:rsidRDefault="005B1647" w:rsidP="005B1647">
            <w:pPr>
              <w:pStyle w:val="Tabell"/>
            </w:pPr>
            <w:r w:rsidRPr="004123D3">
              <w:t xml:space="preserve">   procent av BNP</w:t>
            </w:r>
          </w:p>
        </w:tc>
        <w:tc>
          <w:tcPr>
            <w:tcW w:w="977" w:type="pct"/>
          </w:tcPr>
          <w:p w14:paraId="6098E3B0" w14:textId="6B156EE2" w:rsidR="005B1647" w:rsidRPr="004123D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4123D3">
              <w:t>0,9</w:t>
            </w:r>
          </w:p>
        </w:tc>
        <w:tc>
          <w:tcPr>
            <w:tcW w:w="977" w:type="pct"/>
          </w:tcPr>
          <w:p w14:paraId="6463B738" w14:textId="658D2391" w:rsidR="005B1647" w:rsidRPr="004123D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4123D3">
              <w:t>0,4</w:t>
            </w:r>
          </w:p>
        </w:tc>
        <w:tc>
          <w:tcPr>
            <w:tcW w:w="978" w:type="pct"/>
          </w:tcPr>
          <w:p w14:paraId="6078C8D7" w14:textId="281E4CC9" w:rsidR="005B1647" w:rsidRPr="004123D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4123D3">
              <w:t>-0,5</w:t>
            </w:r>
          </w:p>
        </w:tc>
        <w:tc>
          <w:tcPr>
            <w:tcW w:w="977" w:type="pct"/>
          </w:tcPr>
          <w:p w14:paraId="14BDD6B8" w14:textId="6A0CE9C9" w:rsidR="005B1647" w:rsidRPr="004123D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4123D3">
              <w:t>0,7</w:t>
            </w:r>
          </w:p>
        </w:tc>
      </w:tr>
      <w:tr w:rsidR="00155607" w14:paraId="27F8B370" w14:textId="77777777" w:rsidTr="00155607">
        <w:tc>
          <w:tcPr>
            <w:cnfStyle w:val="001000000000" w:firstRow="0" w:lastRow="0" w:firstColumn="1" w:lastColumn="0" w:oddVBand="0" w:evenVBand="0" w:oddHBand="0" w:evenHBand="0" w:firstRowFirstColumn="0" w:firstRowLastColumn="0" w:lastRowFirstColumn="0" w:lastRowLastColumn="0"/>
            <w:tcW w:w="1091" w:type="pct"/>
          </w:tcPr>
          <w:p w14:paraId="10400BE6" w14:textId="7C0B2435" w:rsidR="005B1647" w:rsidRPr="004123D3" w:rsidRDefault="005B1647" w:rsidP="005B1647">
            <w:pPr>
              <w:pStyle w:val="Tabell"/>
            </w:pPr>
            <w:r w:rsidRPr="004123D3">
              <w:t>Stat</w:t>
            </w:r>
          </w:p>
        </w:tc>
        <w:tc>
          <w:tcPr>
            <w:tcW w:w="977" w:type="pct"/>
          </w:tcPr>
          <w:p w14:paraId="3D8C88F7" w14:textId="0017B7B3" w:rsidR="005B1647" w:rsidRPr="004123D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4123D3">
              <w:t>70</w:t>
            </w:r>
          </w:p>
        </w:tc>
        <w:tc>
          <w:tcPr>
            <w:tcW w:w="977" w:type="pct"/>
          </w:tcPr>
          <w:p w14:paraId="536F2E1E" w14:textId="720E5B12" w:rsidR="005B1647" w:rsidRPr="004123D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4123D3">
              <w:t>60</w:t>
            </w:r>
          </w:p>
        </w:tc>
        <w:tc>
          <w:tcPr>
            <w:tcW w:w="978" w:type="pct"/>
          </w:tcPr>
          <w:p w14:paraId="6B490C30" w14:textId="4F222EC1" w:rsidR="005B1647" w:rsidRPr="004123D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4123D3">
              <w:t>-9</w:t>
            </w:r>
          </w:p>
        </w:tc>
        <w:tc>
          <w:tcPr>
            <w:tcW w:w="977" w:type="pct"/>
          </w:tcPr>
          <w:p w14:paraId="6C657EBA" w14:textId="5C3CF340" w:rsidR="005B1647" w:rsidRPr="004123D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4123D3">
              <w:t>62</w:t>
            </w:r>
          </w:p>
        </w:tc>
      </w:tr>
      <w:tr w:rsidR="00155607" w14:paraId="0B089DFE" w14:textId="77777777" w:rsidTr="00155607">
        <w:tc>
          <w:tcPr>
            <w:cnfStyle w:val="001000000000" w:firstRow="0" w:lastRow="0" w:firstColumn="1" w:lastColumn="0" w:oddVBand="0" w:evenVBand="0" w:oddHBand="0" w:evenHBand="0" w:firstRowFirstColumn="0" w:firstRowLastColumn="0" w:lastRowFirstColumn="0" w:lastRowLastColumn="0"/>
            <w:tcW w:w="1091" w:type="pct"/>
          </w:tcPr>
          <w:p w14:paraId="13C2867A" w14:textId="3BA52042" w:rsidR="005B1647" w:rsidRPr="004123D3" w:rsidRDefault="005B1647" w:rsidP="005B1647">
            <w:pPr>
              <w:pStyle w:val="Tabell"/>
            </w:pPr>
            <w:r w:rsidRPr="004123D3">
              <w:t>Ålderspensionssystem</w:t>
            </w:r>
          </w:p>
        </w:tc>
        <w:tc>
          <w:tcPr>
            <w:tcW w:w="977" w:type="pct"/>
          </w:tcPr>
          <w:p w14:paraId="28F8ED0D" w14:textId="02B47433" w:rsidR="005B1647" w:rsidRPr="004123D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4123D3">
              <w:t>5</w:t>
            </w:r>
          </w:p>
        </w:tc>
        <w:tc>
          <w:tcPr>
            <w:tcW w:w="977" w:type="pct"/>
          </w:tcPr>
          <w:p w14:paraId="70AAD3A7" w14:textId="5B444A81" w:rsidR="005B1647" w:rsidRPr="004123D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4123D3">
              <w:t>6</w:t>
            </w:r>
          </w:p>
        </w:tc>
        <w:tc>
          <w:tcPr>
            <w:tcW w:w="978" w:type="pct"/>
          </w:tcPr>
          <w:p w14:paraId="648695E4" w14:textId="05B03DC8" w:rsidR="005B1647" w:rsidRPr="004123D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4123D3">
              <w:t>2</w:t>
            </w:r>
          </w:p>
        </w:tc>
        <w:tc>
          <w:tcPr>
            <w:tcW w:w="977" w:type="pct"/>
          </w:tcPr>
          <w:p w14:paraId="1A313F25" w14:textId="67EA9ADB" w:rsidR="005B1647" w:rsidRPr="004123D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4123D3">
              <w:t>7</w:t>
            </w:r>
          </w:p>
        </w:tc>
      </w:tr>
      <w:tr w:rsidR="00155607" w14:paraId="64A1C5A1" w14:textId="77777777" w:rsidTr="00155607">
        <w:trPr>
          <w:cnfStyle w:val="010000000000" w:firstRow="0" w:lastRow="1"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091" w:type="pct"/>
          </w:tcPr>
          <w:p w14:paraId="3655F768" w14:textId="0372CEB2" w:rsidR="005B1647" w:rsidRPr="004123D3" w:rsidRDefault="005B1647" w:rsidP="005B1647">
            <w:pPr>
              <w:pStyle w:val="Tabell"/>
            </w:pPr>
            <w:r w:rsidRPr="004123D3">
              <w:t>Kommunsektor</w:t>
            </w:r>
          </w:p>
        </w:tc>
        <w:tc>
          <w:tcPr>
            <w:tcW w:w="977" w:type="pct"/>
          </w:tcPr>
          <w:p w14:paraId="1648AD63" w14:textId="76331E9B" w:rsidR="005B1647" w:rsidRPr="004123D3" w:rsidRDefault="005B1647" w:rsidP="005B1647">
            <w:pPr>
              <w:pStyle w:val="Tabell"/>
              <w:cnfStyle w:val="010000000000" w:firstRow="0" w:lastRow="1" w:firstColumn="0" w:lastColumn="0" w:oddVBand="0" w:evenVBand="0" w:oddHBand="0" w:evenHBand="0" w:firstRowFirstColumn="0" w:firstRowLastColumn="0" w:lastRowFirstColumn="0" w:lastRowLastColumn="0"/>
            </w:pPr>
            <w:r w:rsidRPr="004123D3">
              <w:t>-29</w:t>
            </w:r>
          </w:p>
        </w:tc>
        <w:tc>
          <w:tcPr>
            <w:tcW w:w="977" w:type="pct"/>
          </w:tcPr>
          <w:p w14:paraId="7D305FBD" w14:textId="4616E8C9" w:rsidR="005B1647" w:rsidRPr="004123D3" w:rsidRDefault="005B1647" w:rsidP="005B1647">
            <w:pPr>
              <w:pStyle w:val="Tabell"/>
              <w:cnfStyle w:val="010000000000" w:firstRow="0" w:lastRow="1" w:firstColumn="0" w:lastColumn="0" w:oddVBand="0" w:evenVBand="0" w:oddHBand="0" w:evenHBand="0" w:firstRowFirstColumn="0" w:firstRowLastColumn="0" w:lastRowFirstColumn="0" w:lastRowLastColumn="0"/>
            </w:pPr>
            <w:r w:rsidRPr="004123D3">
              <w:t>-48</w:t>
            </w:r>
          </w:p>
        </w:tc>
        <w:tc>
          <w:tcPr>
            <w:tcW w:w="978" w:type="pct"/>
          </w:tcPr>
          <w:p w14:paraId="43D5DF61" w14:textId="65849695" w:rsidR="005B1647" w:rsidRPr="004123D3" w:rsidRDefault="005B1647" w:rsidP="005B1647">
            <w:pPr>
              <w:pStyle w:val="Tabell"/>
              <w:cnfStyle w:val="010000000000" w:firstRow="0" w:lastRow="1" w:firstColumn="0" w:lastColumn="0" w:oddVBand="0" w:evenVBand="0" w:oddHBand="0" w:evenHBand="0" w:firstRowFirstColumn="0" w:firstRowLastColumn="0" w:lastRowFirstColumn="0" w:lastRowLastColumn="0"/>
            </w:pPr>
            <w:r w:rsidRPr="004123D3">
              <w:t>-19</w:t>
            </w:r>
          </w:p>
        </w:tc>
        <w:tc>
          <w:tcPr>
            <w:tcW w:w="977" w:type="pct"/>
          </w:tcPr>
          <w:p w14:paraId="7EE760AE" w14:textId="32A44D93" w:rsidR="005B1647" w:rsidRPr="004123D3" w:rsidRDefault="005B1647" w:rsidP="005B1647">
            <w:pPr>
              <w:pStyle w:val="Tabell"/>
              <w:cnfStyle w:val="010000000000" w:firstRow="0" w:lastRow="1" w:firstColumn="0" w:lastColumn="0" w:oddVBand="0" w:evenVBand="0" w:oddHBand="0" w:evenHBand="0" w:firstRowFirstColumn="0" w:firstRowLastColumn="0" w:lastRowFirstColumn="0" w:lastRowLastColumn="0"/>
            </w:pPr>
            <w:r w:rsidRPr="004123D3">
              <w:t>-33</w:t>
            </w:r>
          </w:p>
        </w:tc>
      </w:tr>
    </w:tbl>
    <w:p w14:paraId="5A9FBC45" w14:textId="7DDF9117" w:rsidR="005B1647" w:rsidRDefault="005B1647" w:rsidP="005B1647">
      <w:pPr>
        <w:pStyle w:val="TabellFotnot"/>
      </w:pPr>
      <w:r w:rsidRPr="004B7388">
        <w:rPr>
          <w:vertAlign w:val="superscript"/>
        </w:rPr>
        <w:t>1</w:t>
      </w:r>
      <w:r>
        <w:t xml:space="preserve"> Inklusive ofördelade utgifter.</w:t>
      </w:r>
    </w:p>
    <w:p w14:paraId="6807FAEE" w14:textId="71BB07FD" w:rsidR="005B1647" w:rsidRDefault="005B1647" w:rsidP="005B1647">
      <w:pPr>
        <w:pStyle w:val="TabellFotnot"/>
      </w:pPr>
      <w:r w:rsidRPr="004B7388">
        <w:rPr>
          <w:vertAlign w:val="superscript"/>
        </w:rPr>
        <w:t>2</w:t>
      </w:r>
      <w:r>
        <w:t xml:space="preserve"> Inklusive kapitalavkastning på pensionsrätter.</w:t>
      </w:r>
    </w:p>
    <w:p w14:paraId="2F2E6D8C" w14:textId="0B2EFBF2" w:rsidR="005B1647" w:rsidRDefault="005B1647" w:rsidP="005B1647">
      <w:pPr>
        <w:pStyle w:val="TabellFotnot"/>
      </w:pPr>
      <w:r w:rsidRPr="00374F55">
        <w:t>Anm.:</w:t>
      </w:r>
      <w:r>
        <w:t xml:space="preserve"> Beslutad budget för 2019 (bet. 2018/19:FiU10), samt uppskattad neutral effekt på kommunsektorn. De sammantaget ökade inkomsterna till kommunsektorn som den beslutade budgeten medför förväntas gå till konsumtion. Ålderspensionssystemet bedöms inte påverkas av de tillkommande besluten.</w:t>
      </w:r>
    </w:p>
    <w:p w14:paraId="15326729" w14:textId="1F5DE004" w:rsidR="005B1647" w:rsidRDefault="005B1647" w:rsidP="005B1647">
      <w:pPr>
        <w:pStyle w:val="Klla"/>
      </w:pPr>
      <w:r>
        <w:t>Källor</w:t>
      </w:r>
      <w:r w:rsidRPr="00175D15">
        <w:t>: Statistiska centralbyrån och egna beräkningar.</w:t>
      </w:r>
    </w:p>
    <w:p w14:paraId="6012164D" w14:textId="4DEF2D1D" w:rsidR="00976D0C" w:rsidRDefault="005B1647" w:rsidP="005B1647">
      <w:pPr>
        <w:pStyle w:val="Brdtext"/>
      </w:pPr>
      <w:r w:rsidRPr="00446622">
        <w:t>Inkomsterna sammantaget överensstämde väl med prognosen, dock överskattades inkomsterna från framför allt kapitalbeskattningen. Samtidigt underskattades inkomster från räntor och utdelningar samt transfereringar från övriga sektorer.</w:t>
      </w:r>
      <w:r>
        <w:t xml:space="preserve"> Utfallet vad gäller utgifterna blev högre än beräknat. Såväl utgifter för konsumtion som investeringar underskattades i både staten och kommunsektorn.</w:t>
      </w:r>
    </w:p>
    <w:p w14:paraId="6BA28CDF" w14:textId="77777777" w:rsidR="00976D0C" w:rsidRDefault="00976D0C">
      <w:r>
        <w:br w:type="page"/>
      </w:r>
    </w:p>
    <w:p w14:paraId="6F31D679" w14:textId="53B30F91" w:rsidR="005B1647" w:rsidRDefault="005B1647" w:rsidP="005B1647">
      <w:pPr>
        <w:pStyle w:val="TabellRubrik"/>
      </w:pPr>
      <w:bookmarkStart w:id="15" w:name="_Toc37339995"/>
      <w:r>
        <w:lastRenderedPageBreak/>
        <w:t xml:space="preserve">Tabell </w:t>
      </w:r>
      <w:r>
        <w:fldChar w:fldCharType="begin"/>
      </w:r>
      <w:r>
        <w:instrText xml:space="preserve"> STYLEREF  "Rubrik 1" \n</w:instrText>
      </w:r>
      <w:r>
        <w:fldChar w:fldCharType="separate"/>
      </w:r>
      <w:r w:rsidR="00301022">
        <w:rPr>
          <w:noProof/>
        </w:rPr>
        <w:t>1</w:t>
      </w:r>
      <w:r>
        <w:rPr>
          <w:noProof/>
        </w:rPr>
        <w:fldChar w:fldCharType="end"/>
      </w:r>
      <w:r>
        <w:t>.</w:t>
      </w:r>
      <w:fldSimple w:instr=" SEQ Tabell \* ARABIC \s 1 ">
        <w:r w:rsidR="00301022">
          <w:rPr>
            <w:noProof/>
          </w:rPr>
          <w:t>2</w:t>
        </w:r>
      </w:fldSimple>
      <w:r>
        <w:tab/>
      </w:r>
      <w:r w:rsidRPr="00374F55">
        <w:t xml:space="preserve">Orsaker till avvikelser mot </w:t>
      </w:r>
      <w:r>
        <w:t xml:space="preserve">beslutad </w:t>
      </w:r>
      <w:r w:rsidRPr="00374F55">
        <w:t>budget 201</w:t>
      </w:r>
      <w:r>
        <w:t>9</w:t>
      </w:r>
      <w:r w:rsidRPr="00374F55">
        <w:t>, offentliga sektorns finanser</w:t>
      </w:r>
      <w:bookmarkEnd w:id="15"/>
    </w:p>
    <w:p w14:paraId="65FDD4B1" w14:textId="50AE34C1" w:rsidR="005B1647" w:rsidRDefault="005B1647" w:rsidP="005B1647">
      <w:pPr>
        <w:pStyle w:val="TabellUnderrubrik"/>
      </w:pPr>
      <w:r>
        <w:t>Miljarder kronor</w:t>
      </w:r>
    </w:p>
    <w:tbl>
      <w:tblPr>
        <w:tblStyle w:val="RKBPTabell"/>
        <w:tblW w:w="5000" w:type="pct"/>
        <w:tblLook w:val="06E0" w:firstRow="1" w:lastRow="1" w:firstColumn="1" w:lastColumn="0" w:noHBand="1" w:noVBand="1"/>
      </w:tblPr>
      <w:tblGrid>
        <w:gridCol w:w="1790"/>
        <w:gridCol w:w="966"/>
        <w:gridCol w:w="969"/>
        <w:gridCol w:w="968"/>
        <w:gridCol w:w="980"/>
        <w:gridCol w:w="768"/>
        <w:gridCol w:w="929"/>
      </w:tblGrid>
      <w:tr w:rsidR="00155607" w14:paraId="2D279FB6" w14:textId="77777777" w:rsidTr="00DA255E">
        <w:trPr>
          <w:cnfStyle w:val="100000000000" w:firstRow="1" w:lastRow="0" w:firstColumn="0" w:lastColumn="0" w:oddVBand="0" w:evenVBand="0" w:oddHBand="0" w:evenHBand="0" w:firstRowFirstColumn="0" w:firstRowLastColumn="0" w:lastRowFirstColumn="0" w:lastRowLastColumn="0"/>
          <w:trHeight w:val="170"/>
        </w:trPr>
        <w:tc>
          <w:tcPr>
            <w:cnfStyle w:val="001000000000" w:firstRow="0" w:lastRow="0" w:firstColumn="1" w:lastColumn="0" w:oddVBand="0" w:evenVBand="0" w:oddHBand="0" w:evenHBand="0" w:firstRowFirstColumn="0" w:firstRowLastColumn="0" w:lastRowFirstColumn="0" w:lastRowLastColumn="0"/>
            <w:tcW w:w="1214" w:type="pct"/>
          </w:tcPr>
          <w:p w14:paraId="55D58A81" w14:textId="4569D7D2" w:rsidR="005B1647" w:rsidRDefault="005B1647" w:rsidP="00DA255E">
            <w:pPr>
              <w:pStyle w:val="TabellHuvud"/>
            </w:pPr>
          </w:p>
        </w:tc>
        <w:tc>
          <w:tcPr>
            <w:tcW w:w="655" w:type="pct"/>
          </w:tcPr>
          <w:p w14:paraId="7C2F4888" w14:textId="31B66C49" w:rsidR="005B1647" w:rsidRDefault="005B1647" w:rsidP="00DA255E">
            <w:pPr>
              <w:pStyle w:val="TabellHuvud"/>
              <w:cnfStyle w:val="100000000000" w:firstRow="1" w:lastRow="0" w:firstColumn="0" w:lastColumn="0" w:oddVBand="0" w:evenVBand="0" w:oddHBand="0" w:evenHBand="0" w:firstRowFirstColumn="0" w:firstRowLastColumn="0" w:lastRowFirstColumn="0" w:lastRowLastColumn="0"/>
            </w:pPr>
            <w:r w:rsidRPr="00E93D1B">
              <w:t>Beslutad budget</w:t>
            </w:r>
          </w:p>
        </w:tc>
        <w:tc>
          <w:tcPr>
            <w:tcW w:w="657" w:type="pct"/>
          </w:tcPr>
          <w:p w14:paraId="41A9C79E" w14:textId="548B68C6" w:rsidR="005B1647" w:rsidRDefault="005B1647" w:rsidP="00DA255E">
            <w:pPr>
              <w:pStyle w:val="TabellHuvud"/>
              <w:cnfStyle w:val="100000000000" w:firstRow="1" w:lastRow="0" w:firstColumn="0" w:lastColumn="0" w:oddVBand="0" w:evenVBand="0" w:oddHBand="0" w:evenHBand="0" w:firstRowFirstColumn="0" w:firstRowLastColumn="0" w:lastRowFirstColumn="0" w:lastRowLastColumn="0"/>
            </w:pPr>
            <w:r>
              <w:t>Allmän översyn, NR</w:t>
            </w:r>
            <w:r w:rsidRPr="00241D3B">
              <w:rPr>
                <w:vertAlign w:val="superscript"/>
              </w:rPr>
              <w:t>1</w:t>
            </w:r>
          </w:p>
        </w:tc>
        <w:tc>
          <w:tcPr>
            <w:tcW w:w="657" w:type="pct"/>
          </w:tcPr>
          <w:p w14:paraId="62234152" w14:textId="5940CDDF" w:rsidR="005B1647" w:rsidRDefault="005B1647" w:rsidP="00DA255E">
            <w:pPr>
              <w:pStyle w:val="TabellHuvud"/>
              <w:cnfStyle w:val="100000000000" w:firstRow="1" w:lastRow="0" w:firstColumn="0" w:lastColumn="0" w:oddVBand="0" w:evenVBand="0" w:oddHBand="0" w:evenHBand="0" w:firstRowFirstColumn="0" w:firstRowLastColumn="0" w:lastRowFirstColumn="0" w:lastRowLastColumn="0"/>
            </w:pPr>
            <w:r>
              <w:t>Vårä</w:t>
            </w:r>
            <w:r w:rsidRPr="00E93D1B">
              <w:t>ndrings-budget</w:t>
            </w:r>
          </w:p>
        </w:tc>
        <w:tc>
          <w:tcPr>
            <w:tcW w:w="665" w:type="pct"/>
          </w:tcPr>
          <w:p w14:paraId="0BE0B833" w14:textId="0B6F8090" w:rsidR="005B1647" w:rsidRDefault="005B1647" w:rsidP="00DA255E">
            <w:pPr>
              <w:pStyle w:val="TabellHuvud"/>
              <w:cnfStyle w:val="100000000000" w:firstRow="1" w:lastRow="0" w:firstColumn="0" w:lastColumn="0" w:oddVBand="0" w:evenVBand="0" w:oddHBand="0" w:evenHBand="0" w:firstRowFirstColumn="0" w:firstRowLastColumn="0" w:lastRowFirstColumn="0" w:lastRowLastColumn="0"/>
            </w:pPr>
            <w:r>
              <w:t>Höständrings-budget</w:t>
            </w:r>
          </w:p>
        </w:tc>
        <w:tc>
          <w:tcPr>
            <w:tcW w:w="521" w:type="pct"/>
          </w:tcPr>
          <w:p w14:paraId="470728E3" w14:textId="036FC5B4" w:rsidR="005B1647" w:rsidRDefault="005B1647" w:rsidP="00DA255E">
            <w:pPr>
              <w:pStyle w:val="TabellHuvud"/>
              <w:cnfStyle w:val="100000000000" w:firstRow="1" w:lastRow="0" w:firstColumn="0" w:lastColumn="0" w:oddVBand="0" w:evenVBand="0" w:oddHBand="0" w:evenHBand="0" w:firstRowFirstColumn="0" w:firstRowLastColumn="0" w:lastRowFirstColumn="0" w:lastRowLastColumn="0"/>
            </w:pPr>
            <w:r w:rsidRPr="00E93D1B">
              <w:t>Utfall</w:t>
            </w:r>
          </w:p>
        </w:tc>
        <w:tc>
          <w:tcPr>
            <w:tcW w:w="630" w:type="pct"/>
          </w:tcPr>
          <w:p w14:paraId="78B85451" w14:textId="733020C0" w:rsidR="005B1647" w:rsidRDefault="005B1647" w:rsidP="00DA255E">
            <w:pPr>
              <w:pStyle w:val="TabellHuvud"/>
              <w:cnfStyle w:val="100000000000" w:firstRow="1" w:lastRow="0" w:firstColumn="0" w:lastColumn="0" w:oddVBand="0" w:evenVBand="0" w:oddHBand="0" w:evenHBand="0" w:firstRowFirstColumn="0" w:firstRowLastColumn="0" w:lastRowFirstColumn="0" w:lastRowLastColumn="0"/>
            </w:pPr>
            <w:r w:rsidRPr="00E93D1B">
              <w:t>Skillnad mot beslutad budget</w:t>
            </w:r>
          </w:p>
        </w:tc>
      </w:tr>
      <w:tr w:rsidR="00155607" w14:paraId="6426C402" w14:textId="77777777" w:rsidTr="00DA255E">
        <w:trPr>
          <w:trHeight w:val="170"/>
        </w:trPr>
        <w:tc>
          <w:tcPr>
            <w:cnfStyle w:val="001000000000" w:firstRow="0" w:lastRow="0" w:firstColumn="1" w:lastColumn="0" w:oddVBand="0" w:evenVBand="0" w:oddHBand="0" w:evenHBand="0" w:firstRowFirstColumn="0" w:firstRowLastColumn="0" w:lastRowFirstColumn="0" w:lastRowLastColumn="0"/>
            <w:tcW w:w="1214" w:type="pct"/>
          </w:tcPr>
          <w:p w14:paraId="3A533082" w14:textId="0DE80DD1" w:rsidR="005B1647" w:rsidRPr="00C03D87" w:rsidRDefault="005B1647" w:rsidP="005B1647">
            <w:pPr>
              <w:pStyle w:val="Tabell"/>
            </w:pPr>
            <w:r w:rsidRPr="00C03D87">
              <w:t>Inkomster</w:t>
            </w:r>
          </w:p>
        </w:tc>
        <w:tc>
          <w:tcPr>
            <w:tcW w:w="655" w:type="pct"/>
          </w:tcPr>
          <w:p w14:paraId="2478BA34" w14:textId="13C9EBA9" w:rsidR="005B1647" w:rsidRPr="00C03D8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03D87">
              <w:t>2 442</w:t>
            </w:r>
          </w:p>
        </w:tc>
        <w:tc>
          <w:tcPr>
            <w:tcW w:w="657" w:type="pct"/>
          </w:tcPr>
          <w:p w14:paraId="2262600C" w14:textId="0D8EBAAE" w:rsidR="005B1647" w:rsidRPr="00C03D87" w:rsidRDefault="005B1647" w:rsidP="005B1647">
            <w:pPr>
              <w:pStyle w:val="Tabell"/>
              <w:cnfStyle w:val="000000000000" w:firstRow="0" w:lastRow="0" w:firstColumn="0" w:lastColumn="0" w:oddVBand="0" w:evenVBand="0" w:oddHBand="0" w:evenHBand="0" w:firstRowFirstColumn="0" w:firstRowLastColumn="0" w:lastRowFirstColumn="0" w:lastRowLastColumn="0"/>
            </w:pPr>
            <w:r>
              <w:t>-1</w:t>
            </w:r>
          </w:p>
        </w:tc>
        <w:tc>
          <w:tcPr>
            <w:tcW w:w="657" w:type="pct"/>
          </w:tcPr>
          <w:p w14:paraId="24D5A29E" w14:textId="77777777" w:rsidR="005B1647"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665" w:type="pct"/>
          </w:tcPr>
          <w:p w14:paraId="08F1DA14" w14:textId="6C2279C7" w:rsidR="005B1647" w:rsidRPr="00C03D87"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521" w:type="pct"/>
          </w:tcPr>
          <w:p w14:paraId="4147EF88" w14:textId="24CAA2E9" w:rsidR="005B1647" w:rsidRPr="00C03D8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03D87">
              <w:t>2 443</w:t>
            </w:r>
          </w:p>
        </w:tc>
        <w:tc>
          <w:tcPr>
            <w:tcW w:w="630" w:type="pct"/>
          </w:tcPr>
          <w:p w14:paraId="7FBD0C12" w14:textId="0F8A8D32" w:rsidR="005B1647" w:rsidRPr="00C03D8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03D87">
              <w:t>1</w:t>
            </w:r>
          </w:p>
        </w:tc>
      </w:tr>
      <w:tr w:rsidR="00155607" w14:paraId="3E3A7816" w14:textId="77777777" w:rsidTr="00DA255E">
        <w:trPr>
          <w:trHeight w:val="170"/>
        </w:trPr>
        <w:tc>
          <w:tcPr>
            <w:cnfStyle w:val="001000000000" w:firstRow="0" w:lastRow="0" w:firstColumn="1" w:lastColumn="0" w:oddVBand="0" w:evenVBand="0" w:oddHBand="0" w:evenHBand="0" w:firstRowFirstColumn="0" w:firstRowLastColumn="0" w:lastRowFirstColumn="0" w:lastRowLastColumn="0"/>
            <w:tcW w:w="1214" w:type="pct"/>
          </w:tcPr>
          <w:p w14:paraId="12D04096" w14:textId="1817BFA9" w:rsidR="005B1647" w:rsidRDefault="005B1647" w:rsidP="005B1647">
            <w:pPr>
              <w:pStyle w:val="Tabell"/>
            </w:pPr>
            <w:r w:rsidRPr="00E609F6">
              <w:t>Utgifter</w:t>
            </w:r>
          </w:p>
        </w:tc>
        <w:tc>
          <w:tcPr>
            <w:tcW w:w="655" w:type="pct"/>
          </w:tcPr>
          <w:p w14:paraId="5A4A84D2" w14:textId="2E8DD904" w:rsidR="005B1647" w:rsidRDefault="005B1647" w:rsidP="00DA255E">
            <w:pPr>
              <w:pStyle w:val="Tabell"/>
              <w:cnfStyle w:val="000000000000" w:firstRow="0" w:lastRow="0" w:firstColumn="0" w:lastColumn="0" w:oddVBand="0" w:evenVBand="0" w:oddHBand="0" w:evenHBand="0" w:firstRowFirstColumn="0" w:firstRowLastColumn="0" w:lastRowFirstColumn="0" w:lastRowLastColumn="0"/>
            </w:pPr>
            <w:r w:rsidRPr="00230367">
              <w:t>2 397</w:t>
            </w:r>
          </w:p>
        </w:tc>
        <w:tc>
          <w:tcPr>
            <w:tcW w:w="657" w:type="pct"/>
          </w:tcPr>
          <w:p w14:paraId="0DE406CD" w14:textId="17F5694F" w:rsidR="005B1647" w:rsidRDefault="005B1647" w:rsidP="005B1647">
            <w:pPr>
              <w:pStyle w:val="Tabell"/>
              <w:cnfStyle w:val="000000000000" w:firstRow="0" w:lastRow="0" w:firstColumn="0" w:lastColumn="0" w:oddVBand="0" w:evenVBand="0" w:oddHBand="0" w:evenHBand="0" w:firstRowFirstColumn="0" w:firstRowLastColumn="0" w:lastRowFirstColumn="0" w:lastRowLastColumn="0"/>
            </w:pPr>
            <w:r>
              <w:t>1</w:t>
            </w:r>
          </w:p>
        </w:tc>
        <w:tc>
          <w:tcPr>
            <w:tcW w:w="657" w:type="pct"/>
          </w:tcPr>
          <w:p w14:paraId="673280D5" w14:textId="2626C066" w:rsidR="005B164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30367">
              <w:t>2</w:t>
            </w:r>
          </w:p>
        </w:tc>
        <w:tc>
          <w:tcPr>
            <w:tcW w:w="665" w:type="pct"/>
          </w:tcPr>
          <w:p w14:paraId="7361253E" w14:textId="299540C2" w:rsidR="005B1647" w:rsidRDefault="005B1647" w:rsidP="005B1647">
            <w:pPr>
              <w:pStyle w:val="Tabell"/>
              <w:cnfStyle w:val="000000000000" w:firstRow="0" w:lastRow="0" w:firstColumn="0" w:lastColumn="0" w:oddVBand="0" w:evenVBand="0" w:oddHBand="0" w:evenHBand="0" w:firstRowFirstColumn="0" w:firstRowLastColumn="0" w:lastRowFirstColumn="0" w:lastRowLastColumn="0"/>
            </w:pPr>
            <w:r>
              <w:t>4</w:t>
            </w:r>
          </w:p>
        </w:tc>
        <w:tc>
          <w:tcPr>
            <w:tcW w:w="521" w:type="pct"/>
          </w:tcPr>
          <w:p w14:paraId="70DEAF6F" w14:textId="7F1863B9" w:rsidR="005B164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B3FBE">
              <w:t>2 425</w:t>
            </w:r>
          </w:p>
        </w:tc>
        <w:tc>
          <w:tcPr>
            <w:tcW w:w="630" w:type="pct"/>
          </w:tcPr>
          <w:p w14:paraId="29FD3587" w14:textId="76F08662" w:rsidR="005B164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B3FBE">
              <w:t>28</w:t>
            </w:r>
          </w:p>
        </w:tc>
      </w:tr>
      <w:tr w:rsidR="00155607" w:rsidRPr="00DA255E" w14:paraId="641DCB64" w14:textId="77777777" w:rsidTr="00DA255E">
        <w:trPr>
          <w:cnfStyle w:val="010000000000" w:firstRow="0" w:lastRow="1" w:firstColumn="0" w:lastColumn="0" w:oddVBand="0" w:evenVBand="0" w:oddHBand="0" w:evenHBand="0" w:firstRowFirstColumn="0" w:firstRowLastColumn="0" w:lastRowFirstColumn="0" w:lastRowLastColumn="0"/>
          <w:trHeight w:val="170"/>
        </w:trPr>
        <w:tc>
          <w:tcPr>
            <w:cnfStyle w:val="001000000000" w:firstRow="0" w:lastRow="0" w:firstColumn="1" w:lastColumn="0" w:oddVBand="0" w:evenVBand="0" w:oddHBand="0" w:evenHBand="0" w:firstRowFirstColumn="0" w:firstRowLastColumn="0" w:lastRowFirstColumn="0" w:lastRowLastColumn="0"/>
            <w:tcW w:w="1214" w:type="pct"/>
          </w:tcPr>
          <w:p w14:paraId="6D2EA10A" w14:textId="5A19B204" w:rsidR="005B1647" w:rsidRPr="00DA255E" w:rsidRDefault="005B1647" w:rsidP="00DA255E">
            <w:pPr>
              <w:pStyle w:val="Tabell"/>
            </w:pPr>
            <w:r w:rsidRPr="00DA255E">
              <w:t>Finansiellt sparande</w:t>
            </w:r>
          </w:p>
        </w:tc>
        <w:tc>
          <w:tcPr>
            <w:tcW w:w="655" w:type="pct"/>
          </w:tcPr>
          <w:p w14:paraId="30E4FD96" w14:textId="7F7726A0" w:rsidR="005B1647" w:rsidRPr="00DA255E" w:rsidRDefault="005B1647" w:rsidP="005B1647">
            <w:pPr>
              <w:pStyle w:val="Tabell"/>
              <w:cnfStyle w:val="010000000000" w:firstRow="0" w:lastRow="1" w:firstColumn="0" w:lastColumn="0" w:oddVBand="0" w:evenVBand="0" w:oddHBand="0" w:evenHBand="0" w:firstRowFirstColumn="0" w:firstRowLastColumn="0" w:lastRowFirstColumn="0" w:lastRowLastColumn="0"/>
            </w:pPr>
            <w:r w:rsidRPr="00DA255E">
              <w:t>45</w:t>
            </w:r>
          </w:p>
        </w:tc>
        <w:tc>
          <w:tcPr>
            <w:tcW w:w="657" w:type="pct"/>
          </w:tcPr>
          <w:p w14:paraId="0797C4F2" w14:textId="3654F2BD" w:rsidR="005B1647" w:rsidRPr="00DA255E" w:rsidRDefault="005B1647" w:rsidP="005B1647">
            <w:pPr>
              <w:pStyle w:val="Tabell"/>
              <w:cnfStyle w:val="010000000000" w:firstRow="0" w:lastRow="1" w:firstColumn="0" w:lastColumn="0" w:oddVBand="0" w:evenVBand="0" w:oddHBand="0" w:evenHBand="0" w:firstRowFirstColumn="0" w:firstRowLastColumn="0" w:lastRowFirstColumn="0" w:lastRowLastColumn="0"/>
            </w:pPr>
            <w:r w:rsidRPr="00DA255E">
              <w:t>-3</w:t>
            </w:r>
          </w:p>
        </w:tc>
        <w:tc>
          <w:tcPr>
            <w:tcW w:w="657" w:type="pct"/>
          </w:tcPr>
          <w:p w14:paraId="3FD78805" w14:textId="37AFE179" w:rsidR="005B1647" w:rsidRPr="00DA255E" w:rsidRDefault="005B1647" w:rsidP="005B1647">
            <w:pPr>
              <w:pStyle w:val="Tabell"/>
              <w:cnfStyle w:val="010000000000" w:firstRow="0" w:lastRow="1" w:firstColumn="0" w:lastColumn="0" w:oddVBand="0" w:evenVBand="0" w:oddHBand="0" w:evenHBand="0" w:firstRowFirstColumn="0" w:firstRowLastColumn="0" w:lastRowFirstColumn="0" w:lastRowLastColumn="0"/>
            </w:pPr>
            <w:r w:rsidRPr="00DA255E">
              <w:t>-2</w:t>
            </w:r>
          </w:p>
        </w:tc>
        <w:tc>
          <w:tcPr>
            <w:tcW w:w="665" w:type="pct"/>
          </w:tcPr>
          <w:p w14:paraId="68B611AC" w14:textId="0205DFC8" w:rsidR="005B1647" w:rsidRPr="00DA255E" w:rsidRDefault="005B1647" w:rsidP="005B1647">
            <w:pPr>
              <w:pStyle w:val="Tabell"/>
              <w:cnfStyle w:val="010000000000" w:firstRow="0" w:lastRow="1" w:firstColumn="0" w:lastColumn="0" w:oddVBand="0" w:evenVBand="0" w:oddHBand="0" w:evenHBand="0" w:firstRowFirstColumn="0" w:firstRowLastColumn="0" w:lastRowFirstColumn="0" w:lastRowLastColumn="0"/>
            </w:pPr>
            <w:r w:rsidRPr="00DA255E">
              <w:t>-4</w:t>
            </w:r>
          </w:p>
        </w:tc>
        <w:tc>
          <w:tcPr>
            <w:tcW w:w="521" w:type="pct"/>
          </w:tcPr>
          <w:p w14:paraId="2BD0E7B3" w14:textId="595D5E13" w:rsidR="005B1647" w:rsidRPr="00DA255E" w:rsidRDefault="005B1647" w:rsidP="005B1647">
            <w:pPr>
              <w:pStyle w:val="Tabell"/>
              <w:cnfStyle w:val="010000000000" w:firstRow="0" w:lastRow="1" w:firstColumn="0" w:lastColumn="0" w:oddVBand="0" w:evenVBand="0" w:oddHBand="0" w:evenHBand="0" w:firstRowFirstColumn="0" w:firstRowLastColumn="0" w:lastRowFirstColumn="0" w:lastRowLastColumn="0"/>
            </w:pPr>
            <w:r w:rsidRPr="00DA255E">
              <w:t>18</w:t>
            </w:r>
          </w:p>
        </w:tc>
        <w:tc>
          <w:tcPr>
            <w:tcW w:w="630" w:type="pct"/>
          </w:tcPr>
          <w:p w14:paraId="08558D4E" w14:textId="2DF9BE66" w:rsidR="005B1647" w:rsidRPr="00DA255E" w:rsidRDefault="005B1647" w:rsidP="005B1647">
            <w:pPr>
              <w:pStyle w:val="Tabell"/>
              <w:cnfStyle w:val="010000000000" w:firstRow="0" w:lastRow="1" w:firstColumn="0" w:lastColumn="0" w:oddVBand="0" w:evenVBand="0" w:oddHBand="0" w:evenHBand="0" w:firstRowFirstColumn="0" w:firstRowLastColumn="0" w:lastRowFirstColumn="0" w:lastRowLastColumn="0"/>
            </w:pPr>
            <w:r w:rsidRPr="00DA255E">
              <w:t>-26</w:t>
            </w:r>
          </w:p>
        </w:tc>
      </w:tr>
    </w:tbl>
    <w:p w14:paraId="037B8CF1" w14:textId="62CF9016" w:rsidR="005B1647" w:rsidRDefault="005B1647" w:rsidP="005B1647">
      <w:pPr>
        <w:pStyle w:val="TabellFotnot"/>
      </w:pPr>
      <w:r w:rsidRPr="00241D3B">
        <w:rPr>
          <w:vertAlign w:val="superscript"/>
        </w:rPr>
        <w:t>1</w:t>
      </w:r>
      <w:r>
        <w:t xml:space="preserve"> Skattad effekt enligt egna beräkningar, nettoeffekten avser omklassificeringen av Kärnavfallsfonden.</w:t>
      </w:r>
    </w:p>
    <w:p w14:paraId="3E2A2F28" w14:textId="77777777" w:rsidR="005B1647" w:rsidRDefault="005B1647" w:rsidP="005B1647">
      <w:pPr>
        <w:pStyle w:val="TabellFotnot"/>
      </w:pPr>
      <w:r w:rsidRPr="00374F55">
        <w:t>Anm.:</w:t>
      </w:r>
      <w:r>
        <w:t xml:space="preserve"> Beslutad budget för 2019 (bet. 2018/19:FiU10), samt uppskattad neutral effekt på kommunsektorn. De sammantaget ökade inkomsterna till kommunsektorn som den beslutade budgeten medför förväntas gå till konsumtion. Ålderspensionssystemet bedöms inte påverkas av de tillkommande besluten.</w:t>
      </w:r>
    </w:p>
    <w:p w14:paraId="4FD77B27" w14:textId="78CC4D72" w:rsidR="005B1647" w:rsidRDefault="005B1647" w:rsidP="005B1647">
      <w:pPr>
        <w:pStyle w:val="TabellFotnot"/>
      </w:pPr>
      <w:r>
        <w:t xml:space="preserve">Anm.: </w:t>
      </w:r>
      <w:r w:rsidRPr="00374F55">
        <w:t>Effekten av inkomst- och utgiftsavvikelserna till följd av VÄB och HÄB kan skilja sig från motsvarande på budgeten till följd av dels konsolidering mellan stat och kommunsektor, dels annorlunda redovisning enligt NR.</w:t>
      </w:r>
    </w:p>
    <w:p w14:paraId="21707659" w14:textId="1DB97DC9" w:rsidR="005B1647" w:rsidRDefault="005B1647" w:rsidP="005B1647">
      <w:pPr>
        <w:pStyle w:val="Klla"/>
      </w:pPr>
      <w:r>
        <w:t>Källor</w:t>
      </w:r>
      <w:r w:rsidRPr="00374F55">
        <w:t>: Statistiska centralbyrån och egna beräkningar.</w:t>
      </w:r>
    </w:p>
    <w:p w14:paraId="4C880188" w14:textId="374675B2" w:rsidR="005B1647" w:rsidRDefault="005B1647" w:rsidP="005B1647">
      <w:pPr>
        <w:pStyle w:val="Brdtext"/>
      </w:pPr>
      <w:r>
        <w:t>Utgifterna i staten underskattades huvudsakligen till följd av åtgärder enligt ändringsbudgetarna samt de klassificeringsändringar som gjordes i samband med NR:s allmänna översyn av statistiken.</w:t>
      </w:r>
    </w:p>
    <w:p w14:paraId="660496BD" w14:textId="77777777" w:rsidR="005B1647" w:rsidRDefault="005B1647" w:rsidP="005B1647">
      <w:pPr>
        <w:pStyle w:val="Rubrik5utannumrering"/>
      </w:pPr>
      <w:r>
        <w:t>Principer för uppföljning av målet för den offentliga sektorns finansiella sparande</w:t>
      </w:r>
    </w:p>
    <w:p w14:paraId="5917C7DF" w14:textId="67C9FA6F" w:rsidR="005B1647" w:rsidRDefault="005B1647" w:rsidP="005B1647">
      <w:pPr>
        <w:pStyle w:val="Brdtext"/>
      </w:pPr>
      <w:r>
        <w:t xml:space="preserve">Det är viktigt att uppföljningen av målet för den offentliga sektorns finansiella sparande är transparent och att det finns tydliga principer för hur målet följs upp. </w:t>
      </w:r>
      <w:r w:rsidRPr="00C94824">
        <w:t>Uppföljningen av målen sker enligt de metoder som anges i skrivelsen Ramverket för finanspolitiken (skr. 2017/18:207).</w:t>
      </w:r>
    </w:p>
    <w:p w14:paraId="4F0AAA10" w14:textId="281D8D20" w:rsidR="005B1647" w:rsidRDefault="005B1647" w:rsidP="005B1647">
      <w:pPr>
        <w:pStyle w:val="Brdtext"/>
      </w:pPr>
      <w:r>
        <w:t>För att i efterhand avgöra om det finansiella sparandet i den offentliga sektorn varit i linje med målet använder regeringen som en indikator ett genomsnitt för det finansiella sparandet under de åtta senaste åren, vilket för den aktuella perioden omfattar åren 2012–2019.</w:t>
      </w:r>
    </w:p>
    <w:p w14:paraId="7F79BEE8" w14:textId="433EEF8B" w:rsidR="005B1647" w:rsidRDefault="005B1647" w:rsidP="005B1647">
      <w:pPr>
        <w:pStyle w:val="Brdtext"/>
      </w:pPr>
      <w:r>
        <w:t>För att beakta vilken påverkan det konjunkturläget har på den offentliga sektorns finansiella sparande använder regeringen även det strukturella sparandet som en indikator på hur målet uppfylls. Det strukturella sparandet syftar till att visa hur stort det finansiella sparandet i den offentliga sektorn skulle vara om inkomsterna och utgifterna inte påverkades av konjunkturläget eller engångseffekter. Det strukturella sparandet är inte en del av den officiella statistiken och kan beräknas på flera olika sätt. Det gör att nivån på det strukturella sparandet kan skilja sig åt mellan olika bedömare och att det inte finns något allmänt accepterat utfall.</w:t>
      </w:r>
    </w:p>
    <w:p w14:paraId="79D30FEB" w14:textId="1E6CDDC5" w:rsidR="005B1647" w:rsidRDefault="005B1647" w:rsidP="005B1647">
      <w:r>
        <w:br w:type="page"/>
      </w:r>
    </w:p>
    <w:p w14:paraId="58872FA9" w14:textId="505DDE4D" w:rsidR="005B1647" w:rsidRDefault="005B1647" w:rsidP="005B1647">
      <w:pPr>
        <w:pStyle w:val="TabellRubrik"/>
      </w:pPr>
      <w:bookmarkStart w:id="16" w:name="_Toc37339996"/>
      <w:r>
        <w:lastRenderedPageBreak/>
        <w:t xml:space="preserve">Tabell </w:t>
      </w:r>
      <w:r>
        <w:fldChar w:fldCharType="begin"/>
      </w:r>
      <w:r>
        <w:instrText xml:space="preserve"> STYLEREF  "Rubrik 1" \n</w:instrText>
      </w:r>
      <w:r>
        <w:fldChar w:fldCharType="separate"/>
      </w:r>
      <w:r w:rsidR="00301022">
        <w:rPr>
          <w:noProof/>
        </w:rPr>
        <w:t>1</w:t>
      </w:r>
      <w:r>
        <w:rPr>
          <w:noProof/>
        </w:rPr>
        <w:fldChar w:fldCharType="end"/>
      </w:r>
      <w:r>
        <w:t>.</w:t>
      </w:r>
      <w:fldSimple w:instr=" SEQ Tabell \* ARABIC \s 1 ">
        <w:r w:rsidR="00301022">
          <w:rPr>
            <w:noProof/>
          </w:rPr>
          <w:t>3</w:t>
        </w:r>
      </w:fldSimple>
      <w:r>
        <w:tab/>
      </w:r>
      <w:r w:rsidRPr="00241D3B">
        <w:t>Finansiellt sparande i offentlig sektor samt indikatorer för avstämning mot målet för den offentliga sektorns finansiella sparande</w:t>
      </w:r>
      <w:bookmarkEnd w:id="16"/>
    </w:p>
    <w:p w14:paraId="553C501E" w14:textId="4A470072" w:rsidR="005B1647" w:rsidRDefault="005B1647" w:rsidP="005B1647">
      <w:pPr>
        <w:pStyle w:val="TabellUnderrubrik"/>
      </w:pPr>
      <w:r>
        <w:t>Procent av BNP om annat ej anges</w:t>
      </w:r>
    </w:p>
    <w:tbl>
      <w:tblPr>
        <w:tblStyle w:val="RKBPTabell"/>
        <w:tblW w:w="7371" w:type="dxa"/>
        <w:tblLook w:val="06E0" w:firstRow="1" w:lastRow="1" w:firstColumn="1" w:lastColumn="0" w:noHBand="1" w:noVBand="1"/>
      </w:tblPr>
      <w:tblGrid>
        <w:gridCol w:w="1995"/>
        <w:gridCol w:w="672"/>
        <w:gridCol w:w="672"/>
        <w:gridCol w:w="672"/>
        <w:gridCol w:w="672"/>
        <w:gridCol w:w="672"/>
        <w:gridCol w:w="672"/>
        <w:gridCol w:w="672"/>
        <w:gridCol w:w="672"/>
      </w:tblGrid>
      <w:tr w:rsidR="00226A96" w14:paraId="6610AEA4" w14:textId="77777777" w:rsidTr="00DA255E">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995" w:type="dxa"/>
            <w:shd w:val="clear" w:color="auto" w:fill="auto"/>
          </w:tcPr>
          <w:p w14:paraId="05DA740E" w14:textId="77777777" w:rsidR="005B1647" w:rsidRDefault="005B1647" w:rsidP="005B1647">
            <w:pPr>
              <w:pStyle w:val="TabellHuvud"/>
            </w:pPr>
          </w:p>
        </w:tc>
        <w:tc>
          <w:tcPr>
            <w:tcW w:w="672" w:type="dxa"/>
            <w:shd w:val="clear" w:color="auto" w:fill="auto"/>
            <w:vAlign w:val="top"/>
          </w:tcPr>
          <w:p w14:paraId="370F3DE9" w14:textId="1F3E5517" w:rsidR="005B1647" w:rsidRPr="000C0E8C"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0C0E8C">
              <w:t>2012</w:t>
            </w:r>
          </w:p>
        </w:tc>
        <w:tc>
          <w:tcPr>
            <w:tcW w:w="672" w:type="dxa"/>
            <w:shd w:val="clear" w:color="auto" w:fill="auto"/>
            <w:vAlign w:val="top"/>
          </w:tcPr>
          <w:p w14:paraId="5EC6E4B7" w14:textId="4F958FE4" w:rsidR="005B1647" w:rsidRPr="000C0E8C"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0C0E8C">
              <w:t>2013</w:t>
            </w:r>
          </w:p>
        </w:tc>
        <w:tc>
          <w:tcPr>
            <w:tcW w:w="672" w:type="dxa"/>
            <w:shd w:val="clear" w:color="auto" w:fill="auto"/>
            <w:vAlign w:val="top"/>
          </w:tcPr>
          <w:p w14:paraId="0F412EDA" w14:textId="104B9058" w:rsidR="005B1647" w:rsidRPr="000C0E8C"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0C0E8C">
              <w:t>2014</w:t>
            </w:r>
          </w:p>
        </w:tc>
        <w:tc>
          <w:tcPr>
            <w:tcW w:w="672" w:type="dxa"/>
            <w:shd w:val="clear" w:color="auto" w:fill="auto"/>
            <w:vAlign w:val="top"/>
          </w:tcPr>
          <w:p w14:paraId="33048F7A" w14:textId="51E6968C" w:rsidR="005B1647" w:rsidRPr="000C0E8C"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0C0E8C">
              <w:t>2015</w:t>
            </w:r>
          </w:p>
        </w:tc>
        <w:tc>
          <w:tcPr>
            <w:tcW w:w="672" w:type="dxa"/>
            <w:shd w:val="clear" w:color="auto" w:fill="auto"/>
            <w:vAlign w:val="top"/>
          </w:tcPr>
          <w:p w14:paraId="510117C8" w14:textId="733751BA" w:rsidR="005B1647" w:rsidRPr="000C0E8C"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0C0E8C">
              <w:t>2016</w:t>
            </w:r>
          </w:p>
        </w:tc>
        <w:tc>
          <w:tcPr>
            <w:tcW w:w="672" w:type="dxa"/>
            <w:shd w:val="clear" w:color="auto" w:fill="auto"/>
            <w:vAlign w:val="top"/>
          </w:tcPr>
          <w:p w14:paraId="31FA330B" w14:textId="6CBBDCFF" w:rsidR="005B1647" w:rsidRPr="000C0E8C"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0C0E8C">
              <w:t>2017</w:t>
            </w:r>
          </w:p>
        </w:tc>
        <w:tc>
          <w:tcPr>
            <w:tcW w:w="672" w:type="dxa"/>
            <w:shd w:val="clear" w:color="auto" w:fill="auto"/>
          </w:tcPr>
          <w:p w14:paraId="31205433" w14:textId="5371FDE0" w:rsidR="005B1647" w:rsidRPr="000C0E8C"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0C0E8C">
              <w:t>2018</w:t>
            </w:r>
          </w:p>
        </w:tc>
        <w:tc>
          <w:tcPr>
            <w:tcW w:w="672" w:type="dxa"/>
            <w:shd w:val="clear" w:color="auto" w:fill="auto"/>
          </w:tcPr>
          <w:p w14:paraId="6684E93D" w14:textId="1531C35C" w:rsidR="005B1647" w:rsidRPr="000C0E8C"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0C0E8C">
              <w:t>2019</w:t>
            </w:r>
          </w:p>
        </w:tc>
      </w:tr>
      <w:tr w:rsidR="00155607" w14:paraId="2908B853" w14:textId="77777777" w:rsidTr="00DA255E">
        <w:tc>
          <w:tcPr>
            <w:cnfStyle w:val="001000000000" w:firstRow="0" w:lastRow="0" w:firstColumn="1" w:lastColumn="0" w:oddVBand="0" w:evenVBand="0" w:oddHBand="0" w:evenHBand="0" w:firstRowFirstColumn="0" w:firstRowLastColumn="0" w:lastRowFirstColumn="0" w:lastRowLastColumn="0"/>
            <w:tcW w:w="1995" w:type="dxa"/>
            <w:tcBorders>
              <w:top w:val="single" w:sz="12" w:space="0" w:color="auto"/>
              <w:bottom w:val="single" w:sz="4" w:space="0" w:color="auto"/>
            </w:tcBorders>
            <w:shd w:val="clear" w:color="auto" w:fill="auto"/>
            <w:vAlign w:val="top"/>
          </w:tcPr>
          <w:p w14:paraId="24EC174D" w14:textId="773EA54B" w:rsidR="005B1647" w:rsidRPr="000C0E8C" w:rsidRDefault="005B1647" w:rsidP="005B1647">
            <w:pPr>
              <w:pStyle w:val="Tabell"/>
              <w:rPr>
                <w:b/>
                <w:bCs/>
              </w:rPr>
            </w:pPr>
            <w:r w:rsidRPr="000C0E8C">
              <w:rPr>
                <w:b/>
                <w:bCs/>
              </w:rPr>
              <w:t>Finansiellt sparande</w:t>
            </w:r>
          </w:p>
        </w:tc>
        <w:tc>
          <w:tcPr>
            <w:tcW w:w="672" w:type="dxa"/>
            <w:tcBorders>
              <w:top w:val="single" w:sz="12" w:space="0" w:color="auto"/>
              <w:bottom w:val="single" w:sz="4" w:space="0" w:color="auto"/>
            </w:tcBorders>
            <w:shd w:val="clear" w:color="auto" w:fill="auto"/>
          </w:tcPr>
          <w:p w14:paraId="7F252748" w14:textId="2190AD7B" w:rsidR="005B1647" w:rsidRPr="000C0E8C"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0C0E8C">
              <w:t>-1,0</w:t>
            </w:r>
          </w:p>
        </w:tc>
        <w:tc>
          <w:tcPr>
            <w:tcW w:w="672" w:type="dxa"/>
            <w:tcBorders>
              <w:top w:val="single" w:sz="12" w:space="0" w:color="auto"/>
              <w:bottom w:val="single" w:sz="4" w:space="0" w:color="auto"/>
            </w:tcBorders>
            <w:shd w:val="clear" w:color="auto" w:fill="auto"/>
          </w:tcPr>
          <w:p w14:paraId="4F60E493" w14:textId="465BFE9B" w:rsidR="005B1647" w:rsidRPr="000C0E8C"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0C0E8C">
              <w:t>-1,4</w:t>
            </w:r>
          </w:p>
        </w:tc>
        <w:tc>
          <w:tcPr>
            <w:tcW w:w="672" w:type="dxa"/>
            <w:tcBorders>
              <w:top w:val="single" w:sz="12" w:space="0" w:color="auto"/>
              <w:bottom w:val="single" w:sz="4" w:space="0" w:color="auto"/>
            </w:tcBorders>
            <w:shd w:val="clear" w:color="auto" w:fill="auto"/>
          </w:tcPr>
          <w:p w14:paraId="532DC4AD" w14:textId="52435F9E" w:rsidR="005B1647" w:rsidRPr="000C0E8C"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0C0E8C">
              <w:t>-1,5</w:t>
            </w:r>
          </w:p>
        </w:tc>
        <w:tc>
          <w:tcPr>
            <w:tcW w:w="672" w:type="dxa"/>
            <w:tcBorders>
              <w:top w:val="single" w:sz="12" w:space="0" w:color="auto"/>
              <w:bottom w:val="single" w:sz="4" w:space="0" w:color="auto"/>
            </w:tcBorders>
            <w:shd w:val="clear" w:color="auto" w:fill="auto"/>
          </w:tcPr>
          <w:p w14:paraId="2B578616" w14:textId="7DB80C08" w:rsidR="005B1647" w:rsidRPr="000C0E8C"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0C0E8C">
              <w:t>0,0</w:t>
            </w:r>
          </w:p>
        </w:tc>
        <w:tc>
          <w:tcPr>
            <w:tcW w:w="672" w:type="dxa"/>
            <w:tcBorders>
              <w:top w:val="single" w:sz="12" w:space="0" w:color="auto"/>
              <w:bottom w:val="single" w:sz="4" w:space="0" w:color="auto"/>
            </w:tcBorders>
            <w:shd w:val="clear" w:color="auto" w:fill="auto"/>
          </w:tcPr>
          <w:p w14:paraId="57BFCDB0" w14:textId="18B294BB" w:rsidR="005B1647" w:rsidRPr="000C0E8C"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0C0E8C">
              <w:t>1,0</w:t>
            </w:r>
          </w:p>
        </w:tc>
        <w:tc>
          <w:tcPr>
            <w:tcW w:w="672" w:type="dxa"/>
            <w:tcBorders>
              <w:top w:val="single" w:sz="12" w:space="0" w:color="auto"/>
              <w:bottom w:val="single" w:sz="4" w:space="0" w:color="auto"/>
            </w:tcBorders>
            <w:shd w:val="clear" w:color="auto" w:fill="auto"/>
          </w:tcPr>
          <w:p w14:paraId="7442AEA7" w14:textId="16008D4C" w:rsidR="005B1647" w:rsidRPr="000C0E8C"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0C0E8C">
              <w:t>1,4</w:t>
            </w:r>
          </w:p>
        </w:tc>
        <w:tc>
          <w:tcPr>
            <w:tcW w:w="672" w:type="dxa"/>
            <w:tcBorders>
              <w:top w:val="single" w:sz="12" w:space="0" w:color="auto"/>
              <w:bottom w:val="single" w:sz="4" w:space="0" w:color="auto"/>
            </w:tcBorders>
            <w:shd w:val="clear" w:color="auto" w:fill="auto"/>
          </w:tcPr>
          <w:p w14:paraId="57BDB4F2" w14:textId="2E395B67" w:rsidR="005B1647" w:rsidRPr="000C0E8C"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0C0E8C">
              <w:t>0,7</w:t>
            </w:r>
          </w:p>
        </w:tc>
        <w:tc>
          <w:tcPr>
            <w:tcW w:w="672" w:type="dxa"/>
            <w:tcBorders>
              <w:top w:val="single" w:sz="12" w:space="0" w:color="auto"/>
              <w:bottom w:val="single" w:sz="4" w:space="0" w:color="auto"/>
            </w:tcBorders>
            <w:shd w:val="clear" w:color="auto" w:fill="auto"/>
          </w:tcPr>
          <w:p w14:paraId="3D333514" w14:textId="69743A22" w:rsidR="005B1647" w:rsidRPr="000C0E8C"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0C0E8C">
              <w:t>0,4</w:t>
            </w:r>
          </w:p>
        </w:tc>
      </w:tr>
      <w:tr w:rsidR="00155607" w14:paraId="4E940D76" w14:textId="77777777" w:rsidTr="00DA255E">
        <w:tc>
          <w:tcPr>
            <w:cnfStyle w:val="001000000000" w:firstRow="0" w:lastRow="0" w:firstColumn="1" w:lastColumn="0" w:oddVBand="0" w:evenVBand="0" w:oddHBand="0" w:evenHBand="0" w:firstRowFirstColumn="0" w:firstRowLastColumn="0" w:lastRowFirstColumn="0" w:lastRowLastColumn="0"/>
            <w:tcW w:w="1995" w:type="dxa"/>
            <w:tcBorders>
              <w:top w:val="single" w:sz="4" w:space="0" w:color="auto"/>
              <w:bottom w:val="single" w:sz="4" w:space="0" w:color="auto"/>
            </w:tcBorders>
            <w:shd w:val="clear" w:color="auto" w:fill="auto"/>
            <w:vAlign w:val="top"/>
          </w:tcPr>
          <w:p w14:paraId="0F71D609" w14:textId="39582B9A" w:rsidR="005B1647" w:rsidRPr="000C0E8C" w:rsidRDefault="005B1647" w:rsidP="005B1647">
            <w:pPr>
              <w:pStyle w:val="Tabell"/>
            </w:pPr>
            <w:r w:rsidRPr="000C0E8C">
              <w:t>Varav staten</w:t>
            </w:r>
          </w:p>
        </w:tc>
        <w:tc>
          <w:tcPr>
            <w:tcW w:w="672" w:type="dxa"/>
            <w:tcBorders>
              <w:top w:val="single" w:sz="4" w:space="0" w:color="auto"/>
              <w:bottom w:val="single" w:sz="4" w:space="0" w:color="auto"/>
            </w:tcBorders>
            <w:shd w:val="clear" w:color="auto" w:fill="auto"/>
          </w:tcPr>
          <w:p w14:paraId="20341E22" w14:textId="35709B59" w:rsidR="005B1647" w:rsidRPr="000C0E8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C0E8C">
              <w:t>-1,1</w:t>
            </w:r>
          </w:p>
        </w:tc>
        <w:tc>
          <w:tcPr>
            <w:tcW w:w="672" w:type="dxa"/>
            <w:tcBorders>
              <w:top w:val="single" w:sz="4" w:space="0" w:color="auto"/>
              <w:bottom w:val="single" w:sz="4" w:space="0" w:color="auto"/>
            </w:tcBorders>
            <w:shd w:val="clear" w:color="auto" w:fill="auto"/>
          </w:tcPr>
          <w:p w14:paraId="0A74BB1F" w14:textId="3C046A91" w:rsidR="005B1647" w:rsidRPr="000C0E8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C0E8C">
              <w:t>-1,2</w:t>
            </w:r>
          </w:p>
        </w:tc>
        <w:tc>
          <w:tcPr>
            <w:tcW w:w="672" w:type="dxa"/>
            <w:tcBorders>
              <w:top w:val="single" w:sz="4" w:space="0" w:color="auto"/>
              <w:bottom w:val="single" w:sz="4" w:space="0" w:color="auto"/>
            </w:tcBorders>
            <w:shd w:val="clear" w:color="auto" w:fill="auto"/>
          </w:tcPr>
          <w:p w14:paraId="3B3B53A7" w14:textId="10791039" w:rsidR="005B1647" w:rsidRPr="000C0E8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C0E8C">
              <w:t>-1,3</w:t>
            </w:r>
          </w:p>
        </w:tc>
        <w:tc>
          <w:tcPr>
            <w:tcW w:w="672" w:type="dxa"/>
            <w:tcBorders>
              <w:top w:val="single" w:sz="4" w:space="0" w:color="auto"/>
              <w:bottom w:val="single" w:sz="4" w:space="0" w:color="auto"/>
            </w:tcBorders>
            <w:shd w:val="clear" w:color="auto" w:fill="auto"/>
          </w:tcPr>
          <w:p w14:paraId="2FC8D635" w14:textId="0F70227E" w:rsidR="005B1647" w:rsidRPr="000C0E8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C0E8C">
              <w:t>0,1</w:t>
            </w:r>
          </w:p>
        </w:tc>
        <w:tc>
          <w:tcPr>
            <w:tcW w:w="672" w:type="dxa"/>
            <w:tcBorders>
              <w:top w:val="single" w:sz="4" w:space="0" w:color="auto"/>
              <w:bottom w:val="single" w:sz="4" w:space="0" w:color="auto"/>
            </w:tcBorders>
            <w:shd w:val="clear" w:color="auto" w:fill="auto"/>
          </w:tcPr>
          <w:p w14:paraId="46CE78E9" w14:textId="5BE7EFB3" w:rsidR="005B1647" w:rsidRPr="000C0E8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C0E8C">
              <w:t>1,4</w:t>
            </w:r>
          </w:p>
        </w:tc>
        <w:tc>
          <w:tcPr>
            <w:tcW w:w="672" w:type="dxa"/>
            <w:tcBorders>
              <w:top w:val="single" w:sz="4" w:space="0" w:color="auto"/>
              <w:bottom w:val="single" w:sz="4" w:space="0" w:color="auto"/>
            </w:tcBorders>
            <w:shd w:val="clear" w:color="auto" w:fill="auto"/>
          </w:tcPr>
          <w:p w14:paraId="7A014B52" w14:textId="6BE37B25" w:rsidR="005B1647" w:rsidRPr="000C0E8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C0E8C">
              <w:t>1,6</w:t>
            </w:r>
          </w:p>
        </w:tc>
        <w:tc>
          <w:tcPr>
            <w:tcW w:w="672" w:type="dxa"/>
            <w:tcBorders>
              <w:top w:val="single" w:sz="4" w:space="0" w:color="auto"/>
              <w:bottom w:val="single" w:sz="4" w:space="0" w:color="auto"/>
            </w:tcBorders>
            <w:shd w:val="clear" w:color="auto" w:fill="auto"/>
          </w:tcPr>
          <w:p w14:paraId="00932F45" w14:textId="10F82179" w:rsidR="005B1647" w:rsidRPr="000C0E8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C0E8C">
              <w:t>1,3</w:t>
            </w:r>
          </w:p>
        </w:tc>
        <w:tc>
          <w:tcPr>
            <w:tcW w:w="672" w:type="dxa"/>
            <w:tcBorders>
              <w:top w:val="single" w:sz="4" w:space="0" w:color="auto"/>
              <w:bottom w:val="single" w:sz="4" w:space="0" w:color="auto"/>
            </w:tcBorders>
            <w:shd w:val="clear" w:color="auto" w:fill="auto"/>
          </w:tcPr>
          <w:p w14:paraId="1EB39056" w14:textId="1A28C925" w:rsidR="005B1647" w:rsidRPr="000C0E8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C0E8C">
              <w:t>1,2</w:t>
            </w:r>
          </w:p>
        </w:tc>
      </w:tr>
      <w:tr w:rsidR="00155607" w14:paraId="20D54262" w14:textId="77777777" w:rsidTr="00DA255E">
        <w:tc>
          <w:tcPr>
            <w:cnfStyle w:val="001000000000" w:firstRow="0" w:lastRow="0" w:firstColumn="1" w:lastColumn="0" w:oddVBand="0" w:evenVBand="0" w:oddHBand="0" w:evenHBand="0" w:firstRowFirstColumn="0" w:firstRowLastColumn="0" w:lastRowFirstColumn="0" w:lastRowLastColumn="0"/>
            <w:tcW w:w="1995" w:type="dxa"/>
            <w:tcBorders>
              <w:top w:val="single" w:sz="4" w:space="0" w:color="auto"/>
              <w:bottom w:val="single" w:sz="4" w:space="0" w:color="auto"/>
            </w:tcBorders>
            <w:shd w:val="clear" w:color="auto" w:fill="auto"/>
            <w:vAlign w:val="top"/>
          </w:tcPr>
          <w:p w14:paraId="0126EE47" w14:textId="16E70DB1" w:rsidR="005B1647" w:rsidRPr="000C0E8C" w:rsidRDefault="005B1647" w:rsidP="005B1647">
            <w:pPr>
              <w:pStyle w:val="Tabell"/>
            </w:pPr>
            <w:r w:rsidRPr="000C0E8C">
              <w:t>Varav ålderspensions</w:t>
            </w:r>
            <w:r>
              <w:softHyphen/>
            </w:r>
            <w:r w:rsidRPr="000C0E8C">
              <w:t>systemet</w:t>
            </w:r>
          </w:p>
        </w:tc>
        <w:tc>
          <w:tcPr>
            <w:tcW w:w="672" w:type="dxa"/>
            <w:tcBorders>
              <w:top w:val="single" w:sz="4" w:space="0" w:color="auto"/>
              <w:bottom w:val="single" w:sz="4" w:space="0" w:color="auto"/>
            </w:tcBorders>
            <w:shd w:val="clear" w:color="auto" w:fill="auto"/>
          </w:tcPr>
          <w:p w14:paraId="4DF81AE4" w14:textId="49E636A0" w:rsidR="005B1647" w:rsidRPr="000C0E8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C0E8C">
              <w:t>0,3</w:t>
            </w:r>
          </w:p>
        </w:tc>
        <w:tc>
          <w:tcPr>
            <w:tcW w:w="672" w:type="dxa"/>
            <w:tcBorders>
              <w:top w:val="single" w:sz="4" w:space="0" w:color="auto"/>
              <w:bottom w:val="single" w:sz="4" w:space="0" w:color="auto"/>
            </w:tcBorders>
            <w:shd w:val="clear" w:color="auto" w:fill="auto"/>
          </w:tcPr>
          <w:p w14:paraId="422C8401" w14:textId="1FCA7291" w:rsidR="005B1647" w:rsidRPr="000C0E8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C0E8C">
              <w:t>-0,1</w:t>
            </w:r>
          </w:p>
        </w:tc>
        <w:tc>
          <w:tcPr>
            <w:tcW w:w="672" w:type="dxa"/>
            <w:tcBorders>
              <w:top w:val="single" w:sz="4" w:space="0" w:color="auto"/>
              <w:bottom w:val="single" w:sz="4" w:space="0" w:color="auto"/>
            </w:tcBorders>
            <w:shd w:val="clear" w:color="auto" w:fill="auto"/>
          </w:tcPr>
          <w:p w14:paraId="40D0F8C6" w14:textId="3499E15E" w:rsidR="005B1647" w:rsidRPr="000C0E8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C0E8C">
              <w:t>0,1</w:t>
            </w:r>
          </w:p>
        </w:tc>
        <w:tc>
          <w:tcPr>
            <w:tcW w:w="672" w:type="dxa"/>
            <w:tcBorders>
              <w:top w:val="single" w:sz="4" w:space="0" w:color="auto"/>
              <w:bottom w:val="single" w:sz="4" w:space="0" w:color="auto"/>
            </w:tcBorders>
            <w:shd w:val="clear" w:color="auto" w:fill="auto"/>
          </w:tcPr>
          <w:p w14:paraId="2BE498AD" w14:textId="0E67B1F0" w:rsidR="005B1647" w:rsidRPr="000C0E8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C0E8C">
              <w:t>0,2</w:t>
            </w:r>
          </w:p>
        </w:tc>
        <w:tc>
          <w:tcPr>
            <w:tcW w:w="672" w:type="dxa"/>
            <w:tcBorders>
              <w:top w:val="single" w:sz="4" w:space="0" w:color="auto"/>
              <w:bottom w:val="single" w:sz="4" w:space="0" w:color="auto"/>
            </w:tcBorders>
            <w:shd w:val="clear" w:color="auto" w:fill="auto"/>
          </w:tcPr>
          <w:p w14:paraId="7BC1E907" w14:textId="3B21EF0C" w:rsidR="005B1647" w:rsidRPr="000C0E8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C0E8C">
              <w:t>0,1</w:t>
            </w:r>
          </w:p>
        </w:tc>
        <w:tc>
          <w:tcPr>
            <w:tcW w:w="672" w:type="dxa"/>
            <w:tcBorders>
              <w:top w:val="single" w:sz="4" w:space="0" w:color="auto"/>
              <w:bottom w:val="single" w:sz="4" w:space="0" w:color="auto"/>
            </w:tcBorders>
            <w:shd w:val="clear" w:color="auto" w:fill="auto"/>
          </w:tcPr>
          <w:p w14:paraId="5915BCFC" w14:textId="1FDC754E" w:rsidR="005B1647" w:rsidRPr="000C0E8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C0E8C">
              <w:t>0,0</w:t>
            </w:r>
          </w:p>
        </w:tc>
        <w:tc>
          <w:tcPr>
            <w:tcW w:w="672" w:type="dxa"/>
            <w:tcBorders>
              <w:top w:val="single" w:sz="4" w:space="0" w:color="auto"/>
              <w:bottom w:val="single" w:sz="4" w:space="0" w:color="auto"/>
            </w:tcBorders>
            <w:shd w:val="clear" w:color="auto" w:fill="auto"/>
          </w:tcPr>
          <w:p w14:paraId="72EC2915" w14:textId="678CF1EC" w:rsidR="005B1647" w:rsidRPr="000C0E8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C0E8C">
              <w:t>0,1</w:t>
            </w:r>
          </w:p>
        </w:tc>
        <w:tc>
          <w:tcPr>
            <w:tcW w:w="672" w:type="dxa"/>
            <w:tcBorders>
              <w:top w:val="single" w:sz="4" w:space="0" w:color="auto"/>
              <w:bottom w:val="single" w:sz="4" w:space="0" w:color="auto"/>
            </w:tcBorders>
            <w:shd w:val="clear" w:color="auto" w:fill="auto"/>
          </w:tcPr>
          <w:p w14:paraId="31FFEABC" w14:textId="2529DA9B" w:rsidR="005B1647" w:rsidRPr="000C0E8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C0E8C">
              <w:t>0,1</w:t>
            </w:r>
          </w:p>
        </w:tc>
      </w:tr>
      <w:tr w:rsidR="00155607" w14:paraId="30606D43" w14:textId="77777777" w:rsidTr="00DA255E">
        <w:tc>
          <w:tcPr>
            <w:cnfStyle w:val="001000000000" w:firstRow="0" w:lastRow="0" w:firstColumn="1" w:lastColumn="0" w:oddVBand="0" w:evenVBand="0" w:oddHBand="0" w:evenHBand="0" w:firstRowFirstColumn="0" w:firstRowLastColumn="0" w:lastRowFirstColumn="0" w:lastRowLastColumn="0"/>
            <w:tcW w:w="1995" w:type="dxa"/>
            <w:tcBorders>
              <w:top w:val="single" w:sz="4" w:space="0" w:color="auto"/>
              <w:bottom w:val="single" w:sz="4" w:space="0" w:color="auto"/>
            </w:tcBorders>
            <w:shd w:val="clear" w:color="auto" w:fill="auto"/>
            <w:vAlign w:val="top"/>
          </w:tcPr>
          <w:p w14:paraId="50152DE2" w14:textId="7EB81430" w:rsidR="005B1647" w:rsidRPr="000C0E8C" w:rsidRDefault="005B1647" w:rsidP="005B1647">
            <w:pPr>
              <w:pStyle w:val="Tabell"/>
            </w:pPr>
            <w:r w:rsidRPr="000C0E8C">
              <w:t>Varav kommunala sektorn</w:t>
            </w:r>
          </w:p>
        </w:tc>
        <w:tc>
          <w:tcPr>
            <w:tcW w:w="672" w:type="dxa"/>
            <w:tcBorders>
              <w:top w:val="single" w:sz="4" w:space="0" w:color="auto"/>
              <w:bottom w:val="single" w:sz="4" w:space="0" w:color="auto"/>
            </w:tcBorders>
            <w:shd w:val="clear" w:color="auto" w:fill="auto"/>
          </w:tcPr>
          <w:p w14:paraId="72E5B919" w14:textId="645E0615" w:rsidR="005B1647" w:rsidRPr="000C0E8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C0E8C">
              <w:t>-0,2</w:t>
            </w:r>
          </w:p>
        </w:tc>
        <w:tc>
          <w:tcPr>
            <w:tcW w:w="672" w:type="dxa"/>
            <w:tcBorders>
              <w:top w:val="single" w:sz="4" w:space="0" w:color="auto"/>
              <w:bottom w:val="single" w:sz="4" w:space="0" w:color="auto"/>
            </w:tcBorders>
            <w:shd w:val="clear" w:color="auto" w:fill="auto"/>
          </w:tcPr>
          <w:p w14:paraId="71FAF242" w14:textId="061C4633" w:rsidR="005B1647" w:rsidRPr="000C0E8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C0E8C">
              <w:t>-0,1</w:t>
            </w:r>
          </w:p>
        </w:tc>
        <w:tc>
          <w:tcPr>
            <w:tcW w:w="672" w:type="dxa"/>
            <w:tcBorders>
              <w:top w:val="single" w:sz="4" w:space="0" w:color="auto"/>
              <w:bottom w:val="single" w:sz="4" w:space="0" w:color="auto"/>
            </w:tcBorders>
            <w:shd w:val="clear" w:color="auto" w:fill="auto"/>
          </w:tcPr>
          <w:p w14:paraId="432CD539" w14:textId="05BDBB98" w:rsidR="005B1647" w:rsidRPr="000C0E8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C0E8C">
              <w:t>-0,4</w:t>
            </w:r>
          </w:p>
        </w:tc>
        <w:tc>
          <w:tcPr>
            <w:tcW w:w="672" w:type="dxa"/>
            <w:tcBorders>
              <w:top w:val="single" w:sz="4" w:space="0" w:color="auto"/>
              <w:bottom w:val="single" w:sz="4" w:space="0" w:color="auto"/>
            </w:tcBorders>
            <w:shd w:val="clear" w:color="auto" w:fill="auto"/>
          </w:tcPr>
          <w:p w14:paraId="5F680B75" w14:textId="5AD25803" w:rsidR="005B1647" w:rsidRPr="000C0E8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C0E8C">
              <w:t>-0,4</w:t>
            </w:r>
          </w:p>
        </w:tc>
        <w:tc>
          <w:tcPr>
            <w:tcW w:w="672" w:type="dxa"/>
            <w:tcBorders>
              <w:top w:val="single" w:sz="4" w:space="0" w:color="auto"/>
              <w:bottom w:val="single" w:sz="4" w:space="0" w:color="auto"/>
            </w:tcBorders>
            <w:shd w:val="clear" w:color="auto" w:fill="auto"/>
          </w:tcPr>
          <w:p w14:paraId="358C7653" w14:textId="528741DB" w:rsidR="005B1647" w:rsidRPr="000C0E8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C0E8C">
              <w:t>-0,6</w:t>
            </w:r>
          </w:p>
        </w:tc>
        <w:tc>
          <w:tcPr>
            <w:tcW w:w="672" w:type="dxa"/>
            <w:tcBorders>
              <w:top w:val="single" w:sz="4" w:space="0" w:color="auto"/>
              <w:bottom w:val="single" w:sz="4" w:space="0" w:color="auto"/>
            </w:tcBorders>
            <w:shd w:val="clear" w:color="auto" w:fill="auto"/>
          </w:tcPr>
          <w:p w14:paraId="68A41A6D" w14:textId="29F65570" w:rsidR="005B1647" w:rsidRPr="000C0E8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C0E8C">
              <w:t>-0,2</w:t>
            </w:r>
          </w:p>
        </w:tc>
        <w:tc>
          <w:tcPr>
            <w:tcW w:w="672" w:type="dxa"/>
            <w:tcBorders>
              <w:top w:val="single" w:sz="4" w:space="0" w:color="auto"/>
              <w:bottom w:val="single" w:sz="4" w:space="0" w:color="auto"/>
            </w:tcBorders>
            <w:shd w:val="clear" w:color="auto" w:fill="auto"/>
          </w:tcPr>
          <w:p w14:paraId="7DF8981E" w14:textId="6A386C39" w:rsidR="005B1647" w:rsidRPr="000C0E8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C0E8C">
              <w:t>-0,7</w:t>
            </w:r>
          </w:p>
        </w:tc>
        <w:tc>
          <w:tcPr>
            <w:tcW w:w="672" w:type="dxa"/>
            <w:tcBorders>
              <w:top w:val="single" w:sz="4" w:space="0" w:color="auto"/>
              <w:bottom w:val="single" w:sz="4" w:space="0" w:color="auto"/>
            </w:tcBorders>
            <w:shd w:val="clear" w:color="auto" w:fill="auto"/>
          </w:tcPr>
          <w:p w14:paraId="7A96C45A" w14:textId="119CABF0" w:rsidR="005B1647" w:rsidRPr="000C0E8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C0E8C">
              <w:t>-1,0</w:t>
            </w:r>
          </w:p>
        </w:tc>
      </w:tr>
      <w:tr w:rsidR="00155607" w14:paraId="7E4C7E00" w14:textId="77777777" w:rsidTr="00DA255E">
        <w:tc>
          <w:tcPr>
            <w:cnfStyle w:val="001000000000" w:firstRow="0" w:lastRow="0" w:firstColumn="1" w:lastColumn="0" w:oddVBand="0" w:evenVBand="0" w:oddHBand="0" w:evenHBand="0" w:firstRowFirstColumn="0" w:firstRowLastColumn="0" w:lastRowFirstColumn="0" w:lastRowLastColumn="0"/>
            <w:tcW w:w="1995" w:type="dxa"/>
            <w:tcBorders>
              <w:top w:val="single" w:sz="4" w:space="0" w:color="auto"/>
              <w:bottom w:val="single" w:sz="4" w:space="0" w:color="auto"/>
            </w:tcBorders>
            <w:shd w:val="clear" w:color="auto" w:fill="auto"/>
            <w:vAlign w:val="top"/>
          </w:tcPr>
          <w:p w14:paraId="606A2695" w14:textId="47BD0CBF" w:rsidR="005B1647" w:rsidRPr="000C0E8C" w:rsidRDefault="005B1647" w:rsidP="005B1647">
            <w:pPr>
              <w:pStyle w:val="Tabell"/>
            </w:pPr>
            <w:r w:rsidRPr="000C0E8C">
              <w:t xml:space="preserve">Bakåtblickande </w:t>
            </w:r>
            <w:r>
              <w:t>åtta</w:t>
            </w:r>
            <w:r w:rsidRPr="000C0E8C">
              <w:t>årssnitt</w:t>
            </w:r>
          </w:p>
        </w:tc>
        <w:tc>
          <w:tcPr>
            <w:tcW w:w="672" w:type="dxa"/>
            <w:tcBorders>
              <w:top w:val="single" w:sz="4" w:space="0" w:color="auto"/>
              <w:bottom w:val="single" w:sz="4" w:space="0" w:color="auto"/>
            </w:tcBorders>
            <w:shd w:val="clear" w:color="auto" w:fill="auto"/>
          </w:tcPr>
          <w:p w14:paraId="62B2062A" w14:textId="05AEBB6C" w:rsidR="005B1647" w:rsidRPr="000C0E8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C0E8C">
              <w:t>0,9</w:t>
            </w:r>
          </w:p>
        </w:tc>
        <w:tc>
          <w:tcPr>
            <w:tcW w:w="672" w:type="dxa"/>
            <w:tcBorders>
              <w:top w:val="single" w:sz="4" w:space="0" w:color="auto"/>
              <w:bottom w:val="single" w:sz="4" w:space="0" w:color="auto"/>
            </w:tcBorders>
            <w:shd w:val="clear" w:color="auto" w:fill="auto"/>
          </w:tcPr>
          <w:p w14:paraId="62A35C29" w14:textId="1B58C31A" w:rsidR="005B1647" w:rsidRPr="000C0E8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C0E8C">
              <w:t>0,5</w:t>
            </w:r>
          </w:p>
        </w:tc>
        <w:tc>
          <w:tcPr>
            <w:tcW w:w="672" w:type="dxa"/>
            <w:tcBorders>
              <w:top w:val="single" w:sz="4" w:space="0" w:color="auto"/>
              <w:bottom w:val="single" w:sz="4" w:space="0" w:color="auto"/>
            </w:tcBorders>
            <w:shd w:val="clear" w:color="auto" w:fill="auto"/>
          </w:tcPr>
          <w:p w14:paraId="3013881B" w14:textId="37417E02" w:rsidR="005B1647" w:rsidRPr="000C0E8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C0E8C">
              <w:t>0,0</w:t>
            </w:r>
          </w:p>
        </w:tc>
        <w:tc>
          <w:tcPr>
            <w:tcW w:w="672" w:type="dxa"/>
            <w:tcBorders>
              <w:top w:val="single" w:sz="4" w:space="0" w:color="auto"/>
              <w:bottom w:val="single" w:sz="4" w:space="0" w:color="auto"/>
            </w:tcBorders>
            <w:shd w:val="clear" w:color="auto" w:fill="auto"/>
          </w:tcPr>
          <w:p w14:paraId="2A05BEDD" w14:textId="668BEA17" w:rsidR="005B1647" w:rsidRPr="000C0E8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C0E8C">
              <w:t>-0,4</w:t>
            </w:r>
          </w:p>
        </w:tc>
        <w:tc>
          <w:tcPr>
            <w:tcW w:w="672" w:type="dxa"/>
            <w:tcBorders>
              <w:top w:val="single" w:sz="4" w:space="0" w:color="auto"/>
              <w:bottom w:val="single" w:sz="4" w:space="0" w:color="auto"/>
            </w:tcBorders>
            <w:shd w:val="clear" w:color="auto" w:fill="auto"/>
          </w:tcPr>
          <w:p w14:paraId="3977E147" w14:textId="20A06C9E" w:rsidR="005B1647" w:rsidRPr="000C0E8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C0E8C">
              <w:t>-0,5</w:t>
            </w:r>
          </w:p>
        </w:tc>
        <w:tc>
          <w:tcPr>
            <w:tcW w:w="672" w:type="dxa"/>
            <w:tcBorders>
              <w:top w:val="single" w:sz="4" w:space="0" w:color="auto"/>
              <w:bottom w:val="single" w:sz="4" w:space="0" w:color="auto"/>
            </w:tcBorders>
            <w:shd w:val="clear" w:color="auto" w:fill="auto"/>
          </w:tcPr>
          <w:p w14:paraId="470A3516" w14:textId="4573B154" w:rsidR="005B1647" w:rsidRPr="000C0E8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C0E8C">
              <w:t>-0,2</w:t>
            </w:r>
          </w:p>
        </w:tc>
        <w:tc>
          <w:tcPr>
            <w:tcW w:w="672" w:type="dxa"/>
            <w:tcBorders>
              <w:top w:val="single" w:sz="4" w:space="0" w:color="auto"/>
              <w:bottom w:val="single" w:sz="4" w:space="0" w:color="auto"/>
            </w:tcBorders>
            <w:shd w:val="clear" w:color="auto" w:fill="auto"/>
          </w:tcPr>
          <w:p w14:paraId="4AB500E3" w14:textId="0266CBBF" w:rsidR="005B1647" w:rsidRPr="000C0E8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C0E8C">
              <w:t>-0,1</w:t>
            </w:r>
          </w:p>
        </w:tc>
        <w:tc>
          <w:tcPr>
            <w:tcW w:w="672" w:type="dxa"/>
            <w:tcBorders>
              <w:top w:val="single" w:sz="4" w:space="0" w:color="auto"/>
              <w:bottom w:val="single" w:sz="4" w:space="0" w:color="auto"/>
            </w:tcBorders>
            <w:shd w:val="clear" w:color="auto" w:fill="auto"/>
          </w:tcPr>
          <w:p w14:paraId="6DA37417" w14:textId="3CA304E7" w:rsidR="005B1647" w:rsidRPr="000C0E8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C0E8C">
              <w:t>-0,1</w:t>
            </w:r>
          </w:p>
        </w:tc>
      </w:tr>
      <w:tr w:rsidR="00155607" w14:paraId="578ABDF6" w14:textId="77777777" w:rsidTr="00DA255E">
        <w:tc>
          <w:tcPr>
            <w:cnfStyle w:val="001000000000" w:firstRow="0" w:lastRow="0" w:firstColumn="1" w:lastColumn="0" w:oddVBand="0" w:evenVBand="0" w:oddHBand="0" w:evenHBand="0" w:firstRowFirstColumn="0" w:firstRowLastColumn="0" w:lastRowFirstColumn="0" w:lastRowLastColumn="0"/>
            <w:tcW w:w="1995" w:type="dxa"/>
            <w:tcBorders>
              <w:top w:val="single" w:sz="4" w:space="0" w:color="auto"/>
              <w:bottom w:val="single" w:sz="4" w:space="0" w:color="auto"/>
            </w:tcBorders>
            <w:shd w:val="clear" w:color="auto" w:fill="auto"/>
            <w:vAlign w:val="top"/>
          </w:tcPr>
          <w:p w14:paraId="14F64BA0" w14:textId="434ED7D7" w:rsidR="005B1647" w:rsidRPr="000C0E8C" w:rsidRDefault="005B1647" w:rsidP="005B1647">
            <w:pPr>
              <w:pStyle w:val="Tabell"/>
              <w:rPr>
                <w:b/>
                <w:bCs/>
              </w:rPr>
            </w:pPr>
            <w:r w:rsidRPr="000C0E8C">
              <w:rPr>
                <w:b/>
                <w:bCs/>
              </w:rPr>
              <w:t>Strukturellt sparande</w:t>
            </w:r>
            <w:r w:rsidRPr="000C0E8C">
              <w:rPr>
                <w:b/>
                <w:bCs/>
                <w:vertAlign w:val="superscript"/>
              </w:rPr>
              <w:t>1</w:t>
            </w:r>
          </w:p>
        </w:tc>
        <w:tc>
          <w:tcPr>
            <w:tcW w:w="672" w:type="dxa"/>
            <w:tcBorders>
              <w:top w:val="single" w:sz="4" w:space="0" w:color="auto"/>
              <w:bottom w:val="single" w:sz="4" w:space="0" w:color="auto"/>
            </w:tcBorders>
            <w:shd w:val="clear" w:color="auto" w:fill="auto"/>
            <w:vAlign w:val="top"/>
          </w:tcPr>
          <w:p w14:paraId="345CB245" w14:textId="1C9D1025" w:rsidR="005B1647" w:rsidRPr="000C0E8C"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0C0E8C">
              <w:t>0,3</w:t>
            </w:r>
          </w:p>
        </w:tc>
        <w:tc>
          <w:tcPr>
            <w:tcW w:w="672" w:type="dxa"/>
            <w:tcBorders>
              <w:top w:val="single" w:sz="4" w:space="0" w:color="auto"/>
              <w:bottom w:val="single" w:sz="4" w:space="0" w:color="auto"/>
            </w:tcBorders>
            <w:shd w:val="clear" w:color="auto" w:fill="auto"/>
            <w:vAlign w:val="top"/>
          </w:tcPr>
          <w:p w14:paraId="632FC15A" w14:textId="50810F37" w:rsidR="005B1647" w:rsidRPr="000C0E8C"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0C0E8C">
              <w:t>-0,6</w:t>
            </w:r>
          </w:p>
        </w:tc>
        <w:tc>
          <w:tcPr>
            <w:tcW w:w="672" w:type="dxa"/>
            <w:tcBorders>
              <w:top w:val="single" w:sz="4" w:space="0" w:color="auto"/>
              <w:bottom w:val="single" w:sz="4" w:space="0" w:color="auto"/>
            </w:tcBorders>
            <w:shd w:val="clear" w:color="auto" w:fill="auto"/>
            <w:vAlign w:val="top"/>
          </w:tcPr>
          <w:p w14:paraId="3A19940E" w14:textId="02319E88" w:rsidR="005B1647" w:rsidRPr="000C0E8C"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0C0E8C">
              <w:t>-0,7</w:t>
            </w:r>
          </w:p>
        </w:tc>
        <w:tc>
          <w:tcPr>
            <w:tcW w:w="672" w:type="dxa"/>
            <w:tcBorders>
              <w:top w:val="single" w:sz="4" w:space="0" w:color="auto"/>
              <w:bottom w:val="single" w:sz="4" w:space="0" w:color="auto"/>
            </w:tcBorders>
            <w:shd w:val="clear" w:color="auto" w:fill="auto"/>
            <w:vAlign w:val="top"/>
          </w:tcPr>
          <w:p w14:paraId="2EA5C1D6" w14:textId="449B69F3" w:rsidR="005B1647" w:rsidRPr="000C0E8C"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0C0E8C">
              <w:t>-0,4</w:t>
            </w:r>
          </w:p>
        </w:tc>
        <w:tc>
          <w:tcPr>
            <w:tcW w:w="672" w:type="dxa"/>
            <w:tcBorders>
              <w:top w:val="single" w:sz="4" w:space="0" w:color="auto"/>
              <w:bottom w:val="single" w:sz="4" w:space="0" w:color="auto"/>
            </w:tcBorders>
            <w:shd w:val="clear" w:color="auto" w:fill="auto"/>
            <w:vAlign w:val="top"/>
          </w:tcPr>
          <w:p w14:paraId="2809F986" w14:textId="193C5F02" w:rsidR="005B1647" w:rsidRPr="000C0E8C"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0C0E8C">
              <w:t>0,3</w:t>
            </w:r>
          </w:p>
        </w:tc>
        <w:tc>
          <w:tcPr>
            <w:tcW w:w="672" w:type="dxa"/>
            <w:tcBorders>
              <w:top w:val="single" w:sz="4" w:space="0" w:color="auto"/>
              <w:bottom w:val="single" w:sz="4" w:space="0" w:color="auto"/>
            </w:tcBorders>
            <w:shd w:val="clear" w:color="auto" w:fill="auto"/>
            <w:vAlign w:val="top"/>
          </w:tcPr>
          <w:p w14:paraId="21B647CC" w14:textId="3C157E08" w:rsidR="005B1647" w:rsidRPr="000C0E8C"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0C0E8C">
              <w:t>0,5</w:t>
            </w:r>
          </w:p>
        </w:tc>
        <w:tc>
          <w:tcPr>
            <w:tcW w:w="672" w:type="dxa"/>
            <w:tcBorders>
              <w:top w:val="single" w:sz="4" w:space="0" w:color="auto"/>
              <w:bottom w:val="single" w:sz="4" w:space="0" w:color="auto"/>
            </w:tcBorders>
            <w:shd w:val="clear" w:color="auto" w:fill="auto"/>
            <w:vAlign w:val="top"/>
          </w:tcPr>
          <w:p w14:paraId="41D1F3C5" w14:textId="1F90DC7D" w:rsidR="005B1647" w:rsidRPr="000C0E8C"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0C0E8C">
              <w:t>0,0</w:t>
            </w:r>
          </w:p>
        </w:tc>
        <w:tc>
          <w:tcPr>
            <w:tcW w:w="672" w:type="dxa"/>
            <w:tcBorders>
              <w:top w:val="single" w:sz="4" w:space="0" w:color="auto"/>
              <w:bottom w:val="single" w:sz="4" w:space="0" w:color="auto"/>
            </w:tcBorders>
            <w:shd w:val="clear" w:color="auto" w:fill="auto"/>
            <w:vAlign w:val="top"/>
          </w:tcPr>
          <w:p w14:paraId="68ED26D6" w14:textId="13676A40" w:rsidR="005B1647" w:rsidRPr="000C0E8C"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0C0E8C">
              <w:t>0,4</w:t>
            </w:r>
          </w:p>
        </w:tc>
      </w:tr>
      <w:tr w:rsidR="00155607" w14:paraId="00A658DE" w14:textId="77777777" w:rsidTr="00DA255E">
        <w:trPr>
          <w:cnfStyle w:val="010000000000" w:firstRow="0" w:lastRow="1"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995" w:type="dxa"/>
            <w:tcBorders>
              <w:top w:val="single" w:sz="4" w:space="0" w:color="auto"/>
            </w:tcBorders>
            <w:shd w:val="clear" w:color="auto" w:fill="auto"/>
            <w:vAlign w:val="top"/>
          </w:tcPr>
          <w:p w14:paraId="11B2ECFE" w14:textId="3D8FADA0" w:rsidR="005B1647" w:rsidRPr="000C0E8C" w:rsidRDefault="005B1647" w:rsidP="005B1647">
            <w:pPr>
              <w:pStyle w:val="Tabell"/>
              <w:rPr>
                <w:b w:val="0"/>
                <w:bCs/>
              </w:rPr>
            </w:pPr>
            <w:r w:rsidRPr="000C0E8C">
              <w:rPr>
                <w:b w:val="0"/>
                <w:bCs/>
              </w:rPr>
              <w:t>BNP-gap</w:t>
            </w:r>
            <w:r w:rsidRPr="000C0E8C">
              <w:rPr>
                <w:b w:val="0"/>
                <w:bCs/>
                <w:vertAlign w:val="superscript"/>
              </w:rPr>
              <w:t>2</w:t>
            </w:r>
          </w:p>
        </w:tc>
        <w:tc>
          <w:tcPr>
            <w:tcW w:w="672" w:type="dxa"/>
            <w:tcBorders>
              <w:top w:val="single" w:sz="4" w:space="0" w:color="auto"/>
            </w:tcBorders>
            <w:shd w:val="clear" w:color="auto" w:fill="auto"/>
          </w:tcPr>
          <w:p w14:paraId="68B26C87" w14:textId="70265D03" w:rsidR="005B1647" w:rsidRPr="000C0E8C" w:rsidRDefault="005B1647" w:rsidP="005B1647">
            <w:pPr>
              <w:pStyle w:val="Tabell"/>
              <w:cnfStyle w:val="010000000000" w:firstRow="0" w:lastRow="1" w:firstColumn="0" w:lastColumn="0" w:oddVBand="0" w:evenVBand="0" w:oddHBand="0" w:evenHBand="0" w:firstRowFirstColumn="0" w:firstRowLastColumn="0" w:lastRowFirstColumn="0" w:lastRowLastColumn="0"/>
              <w:rPr>
                <w:b w:val="0"/>
                <w:bCs/>
              </w:rPr>
            </w:pPr>
            <w:r w:rsidRPr="000C0E8C">
              <w:rPr>
                <w:b w:val="0"/>
                <w:bCs/>
              </w:rPr>
              <w:t>-1,9</w:t>
            </w:r>
          </w:p>
        </w:tc>
        <w:tc>
          <w:tcPr>
            <w:tcW w:w="672" w:type="dxa"/>
            <w:tcBorders>
              <w:top w:val="single" w:sz="4" w:space="0" w:color="auto"/>
            </w:tcBorders>
            <w:shd w:val="clear" w:color="auto" w:fill="auto"/>
          </w:tcPr>
          <w:p w14:paraId="1FFA6018" w14:textId="32507582" w:rsidR="005B1647" w:rsidRPr="000C0E8C" w:rsidRDefault="005B1647" w:rsidP="005B1647">
            <w:pPr>
              <w:pStyle w:val="Tabell"/>
              <w:cnfStyle w:val="010000000000" w:firstRow="0" w:lastRow="1" w:firstColumn="0" w:lastColumn="0" w:oddVBand="0" w:evenVBand="0" w:oddHBand="0" w:evenHBand="0" w:firstRowFirstColumn="0" w:firstRowLastColumn="0" w:lastRowFirstColumn="0" w:lastRowLastColumn="0"/>
              <w:rPr>
                <w:b w:val="0"/>
                <w:bCs/>
              </w:rPr>
            </w:pPr>
            <w:r w:rsidRPr="000C0E8C">
              <w:rPr>
                <w:b w:val="0"/>
                <w:bCs/>
              </w:rPr>
              <w:t>-2,7</w:t>
            </w:r>
          </w:p>
        </w:tc>
        <w:tc>
          <w:tcPr>
            <w:tcW w:w="672" w:type="dxa"/>
            <w:tcBorders>
              <w:top w:val="single" w:sz="4" w:space="0" w:color="auto"/>
            </w:tcBorders>
            <w:shd w:val="clear" w:color="auto" w:fill="auto"/>
          </w:tcPr>
          <w:p w14:paraId="63454585" w14:textId="736F4D90" w:rsidR="005B1647" w:rsidRPr="000C0E8C" w:rsidRDefault="005B1647" w:rsidP="005B1647">
            <w:pPr>
              <w:pStyle w:val="Tabell"/>
              <w:cnfStyle w:val="010000000000" w:firstRow="0" w:lastRow="1" w:firstColumn="0" w:lastColumn="0" w:oddVBand="0" w:evenVBand="0" w:oddHBand="0" w:evenHBand="0" w:firstRowFirstColumn="0" w:firstRowLastColumn="0" w:lastRowFirstColumn="0" w:lastRowLastColumn="0"/>
              <w:rPr>
                <w:b w:val="0"/>
                <w:bCs/>
              </w:rPr>
            </w:pPr>
            <w:r w:rsidRPr="000C0E8C">
              <w:rPr>
                <w:b w:val="0"/>
                <w:bCs/>
              </w:rPr>
              <w:t>-1,8</w:t>
            </w:r>
          </w:p>
        </w:tc>
        <w:tc>
          <w:tcPr>
            <w:tcW w:w="672" w:type="dxa"/>
            <w:tcBorders>
              <w:top w:val="single" w:sz="4" w:space="0" w:color="auto"/>
            </w:tcBorders>
            <w:shd w:val="clear" w:color="auto" w:fill="auto"/>
          </w:tcPr>
          <w:p w14:paraId="7AD02A2C" w14:textId="5832C627" w:rsidR="005B1647" w:rsidRPr="000C0E8C" w:rsidRDefault="005B1647" w:rsidP="005B1647">
            <w:pPr>
              <w:pStyle w:val="Tabell"/>
              <w:cnfStyle w:val="010000000000" w:firstRow="0" w:lastRow="1" w:firstColumn="0" w:lastColumn="0" w:oddVBand="0" w:evenVBand="0" w:oddHBand="0" w:evenHBand="0" w:firstRowFirstColumn="0" w:firstRowLastColumn="0" w:lastRowFirstColumn="0" w:lastRowLastColumn="0"/>
              <w:rPr>
                <w:b w:val="0"/>
                <w:bCs/>
              </w:rPr>
            </w:pPr>
            <w:r w:rsidRPr="000C0E8C">
              <w:rPr>
                <w:b w:val="0"/>
                <w:bCs/>
              </w:rPr>
              <w:t>0,2</w:t>
            </w:r>
          </w:p>
        </w:tc>
        <w:tc>
          <w:tcPr>
            <w:tcW w:w="672" w:type="dxa"/>
            <w:tcBorders>
              <w:top w:val="single" w:sz="4" w:space="0" w:color="auto"/>
            </w:tcBorders>
            <w:shd w:val="clear" w:color="auto" w:fill="auto"/>
          </w:tcPr>
          <w:p w14:paraId="1EEECAE7" w14:textId="2E82D090" w:rsidR="005B1647" w:rsidRPr="000C0E8C" w:rsidRDefault="005B1647" w:rsidP="005B1647">
            <w:pPr>
              <w:pStyle w:val="Tabell"/>
              <w:cnfStyle w:val="010000000000" w:firstRow="0" w:lastRow="1" w:firstColumn="0" w:lastColumn="0" w:oddVBand="0" w:evenVBand="0" w:oddHBand="0" w:evenHBand="0" w:firstRowFirstColumn="0" w:firstRowLastColumn="0" w:lastRowFirstColumn="0" w:lastRowLastColumn="0"/>
              <w:rPr>
                <w:b w:val="0"/>
                <w:bCs/>
              </w:rPr>
            </w:pPr>
            <w:r w:rsidRPr="000C0E8C">
              <w:rPr>
                <w:b w:val="0"/>
                <w:bCs/>
              </w:rPr>
              <w:t>0,4</w:t>
            </w:r>
          </w:p>
        </w:tc>
        <w:tc>
          <w:tcPr>
            <w:tcW w:w="672" w:type="dxa"/>
            <w:tcBorders>
              <w:top w:val="single" w:sz="4" w:space="0" w:color="auto"/>
            </w:tcBorders>
            <w:shd w:val="clear" w:color="auto" w:fill="auto"/>
          </w:tcPr>
          <w:p w14:paraId="49EACF91" w14:textId="58457156" w:rsidR="005B1647" w:rsidRPr="000C0E8C" w:rsidRDefault="005B1647" w:rsidP="005B1647">
            <w:pPr>
              <w:pStyle w:val="Tabell"/>
              <w:cnfStyle w:val="010000000000" w:firstRow="0" w:lastRow="1" w:firstColumn="0" w:lastColumn="0" w:oddVBand="0" w:evenVBand="0" w:oddHBand="0" w:evenHBand="0" w:firstRowFirstColumn="0" w:firstRowLastColumn="0" w:lastRowFirstColumn="0" w:lastRowLastColumn="0"/>
              <w:rPr>
                <w:b w:val="0"/>
                <w:bCs/>
              </w:rPr>
            </w:pPr>
            <w:r w:rsidRPr="000C0E8C">
              <w:rPr>
                <w:b w:val="0"/>
                <w:bCs/>
              </w:rPr>
              <w:t>1,0</w:t>
            </w:r>
          </w:p>
        </w:tc>
        <w:tc>
          <w:tcPr>
            <w:tcW w:w="672" w:type="dxa"/>
            <w:tcBorders>
              <w:top w:val="single" w:sz="4" w:space="0" w:color="auto"/>
            </w:tcBorders>
            <w:shd w:val="clear" w:color="auto" w:fill="auto"/>
          </w:tcPr>
          <w:p w14:paraId="19133C6D" w14:textId="265665B8" w:rsidR="005B1647" w:rsidRPr="000C0E8C" w:rsidRDefault="005B1647" w:rsidP="005B1647">
            <w:pPr>
              <w:pStyle w:val="Tabell"/>
              <w:cnfStyle w:val="010000000000" w:firstRow="0" w:lastRow="1" w:firstColumn="0" w:lastColumn="0" w:oddVBand="0" w:evenVBand="0" w:oddHBand="0" w:evenHBand="0" w:firstRowFirstColumn="0" w:firstRowLastColumn="0" w:lastRowFirstColumn="0" w:lastRowLastColumn="0"/>
              <w:rPr>
                <w:b w:val="0"/>
                <w:bCs/>
              </w:rPr>
            </w:pPr>
            <w:r w:rsidRPr="000C0E8C">
              <w:rPr>
                <w:b w:val="0"/>
                <w:bCs/>
              </w:rPr>
              <w:t>1,4</w:t>
            </w:r>
          </w:p>
        </w:tc>
        <w:tc>
          <w:tcPr>
            <w:tcW w:w="672" w:type="dxa"/>
            <w:tcBorders>
              <w:top w:val="single" w:sz="4" w:space="0" w:color="auto"/>
            </w:tcBorders>
            <w:shd w:val="clear" w:color="auto" w:fill="auto"/>
          </w:tcPr>
          <w:p w14:paraId="5029CABC" w14:textId="3245424A" w:rsidR="005B1647" w:rsidRPr="00241D3B" w:rsidRDefault="005B1647" w:rsidP="005B1647">
            <w:pPr>
              <w:pStyle w:val="Tabell"/>
              <w:cnfStyle w:val="010000000000" w:firstRow="0" w:lastRow="1" w:firstColumn="0" w:lastColumn="0" w:oddVBand="0" w:evenVBand="0" w:oddHBand="0" w:evenHBand="0" w:firstRowFirstColumn="0" w:firstRowLastColumn="0" w:lastRowFirstColumn="0" w:lastRowLastColumn="0"/>
              <w:rPr>
                <w:b w:val="0"/>
                <w:bCs/>
              </w:rPr>
            </w:pPr>
            <w:r w:rsidRPr="000C0E8C">
              <w:rPr>
                <w:b w:val="0"/>
                <w:bCs/>
              </w:rPr>
              <w:t>0,8</w:t>
            </w:r>
          </w:p>
        </w:tc>
      </w:tr>
    </w:tbl>
    <w:p w14:paraId="05704B9D" w14:textId="77777777" w:rsidR="005B1647" w:rsidRDefault="005B1647" w:rsidP="005B1647">
      <w:pPr>
        <w:pStyle w:val="TabellFotnot"/>
      </w:pPr>
      <w:r w:rsidRPr="00DD7CCE">
        <w:rPr>
          <w:vertAlign w:val="superscript"/>
        </w:rPr>
        <w:t>1</w:t>
      </w:r>
      <w:r>
        <w:t xml:space="preserve"> Procent av potentiell BNP. Strukturellt sparande är justerat för BNP-gap, arbetslöshetsgap, skattebasernas sammansättning och för engångseffekter, </w:t>
      </w:r>
      <w:r w:rsidRPr="00CB2AA4">
        <w:t>se tabell 27 i 2018 års ekonomiska vårproposition.</w:t>
      </w:r>
      <w:r>
        <w:t xml:space="preserve"> Engångseffekter för 2012, 2013 och 2015 rör återbetalningen av försäkringspremier från AFA Försäkring. Engångseffekter 2014–2016 beror på periodiseringar av Sveriges avgift till Europeiska unionen. År 2015 inkluderar även en engångsvis skatteinbetalning från en internationell koncern.</w:t>
      </w:r>
    </w:p>
    <w:p w14:paraId="650AF92D" w14:textId="4277B53A" w:rsidR="005B1647" w:rsidRDefault="005B1647" w:rsidP="005B1647">
      <w:pPr>
        <w:pStyle w:val="TabellFotnot"/>
      </w:pPr>
      <w:r w:rsidRPr="00DD7CCE">
        <w:rPr>
          <w:vertAlign w:val="superscript"/>
        </w:rPr>
        <w:t>2</w:t>
      </w:r>
      <w:r>
        <w:t xml:space="preserve"> Skillnaden mellan faktisk och potentiell BNP i procent av potentiell BNP.</w:t>
      </w:r>
    </w:p>
    <w:p w14:paraId="71060D2F" w14:textId="1E69BDE4" w:rsidR="005B1647" w:rsidRDefault="005B1647" w:rsidP="005B1647">
      <w:pPr>
        <w:pStyle w:val="Klla"/>
      </w:pPr>
      <w:r>
        <w:t xml:space="preserve">Källor: </w:t>
      </w:r>
      <w:r w:rsidRPr="00D83A85">
        <w:t>Statistiska centralbyrån och egna beräkningar.</w:t>
      </w:r>
    </w:p>
    <w:p w14:paraId="6BDB6E24" w14:textId="756B59D0" w:rsidR="005B1647" w:rsidRDefault="005B1647" w:rsidP="005B1647">
      <w:pPr>
        <w:pStyle w:val="Rubrik5utannumrering"/>
      </w:pPr>
      <w:r>
        <w:t>Avstämning av målet för den offentliga sektorns finansiella sparande t.o.m. 2019</w:t>
      </w:r>
    </w:p>
    <w:p w14:paraId="5C1D5523" w14:textId="66806589" w:rsidR="005B1647" w:rsidRPr="000C0E8C" w:rsidRDefault="005B1647" w:rsidP="005B1647">
      <w:pPr>
        <w:pStyle w:val="Brdtext"/>
      </w:pPr>
      <w:r>
        <w:t>Målet för den offentliga sektorns finansiella sparande har fr.o.m. 2019 sänkts från 1 procent till 1/3 procent av BNP i genomsnitt över en konjunkturcykel.</w:t>
      </w:r>
      <w:r w:rsidRPr="000C0E8C">
        <w:t xml:space="preserve"> Såväl det finansiella sparandet som det strukturella sparandet förstärkt</w:t>
      </w:r>
      <w:r>
        <w:t>e</w:t>
      </w:r>
      <w:r w:rsidRPr="000C0E8C">
        <w:t xml:space="preserve">s mellan 2012 och 2019 (se tabell 1.3). </w:t>
      </w:r>
      <w:r>
        <w:t>Förstärkningen av</w:t>
      </w:r>
      <w:r w:rsidRPr="000C0E8C">
        <w:t xml:space="preserve"> det finansiella sparandet under denna tidsperiod kan huvudsakligen hänföras till sparandet i staten, som </w:t>
      </w:r>
      <w:r>
        <w:t>ökade</w:t>
      </w:r>
      <w:r w:rsidRPr="000C0E8C">
        <w:t xml:space="preserve"> från -</w:t>
      </w:r>
      <w:r>
        <w:t>1</w:t>
      </w:r>
      <w:r w:rsidRPr="000C0E8C">
        <w:t>,</w:t>
      </w:r>
      <w:r>
        <w:t xml:space="preserve">1 procent </w:t>
      </w:r>
      <w:r w:rsidRPr="000C0E8C">
        <w:t xml:space="preserve">till </w:t>
      </w:r>
      <w:r>
        <w:t>+</w:t>
      </w:r>
      <w:r w:rsidRPr="000C0E8C">
        <w:t>1,2</w:t>
      </w:r>
      <w:r>
        <w:t> </w:t>
      </w:r>
      <w:r w:rsidRPr="000C0E8C">
        <w:t>procent av BNP.</w:t>
      </w:r>
      <w:r>
        <w:t xml:space="preserve"> Kommunsektorns sparande har däremot försvagats med 0,8 procent av BNP under samma period.</w:t>
      </w:r>
    </w:p>
    <w:p w14:paraId="6C57F581" w14:textId="343F3E3E" w:rsidR="005B1647" w:rsidRDefault="005B1647" w:rsidP="005B1647">
      <w:pPr>
        <w:pStyle w:val="Brdtext"/>
      </w:pPr>
      <w:r w:rsidRPr="000C0E8C">
        <w:t>Det genomsnittliga finansiella sparandet under perioden 2012–2019 (bakåtblickande åttaårssnitt) uppgick till -0,1 procent av BNP.</w:t>
      </w:r>
      <w:r>
        <w:t xml:space="preserve"> </w:t>
      </w:r>
      <w:r w:rsidRPr="00A74179">
        <w:t>Sparandet har dock</w:t>
      </w:r>
      <w:r>
        <w:t>,</w:t>
      </w:r>
      <w:r w:rsidRPr="00A74179">
        <w:t xml:space="preserve"> </w:t>
      </w:r>
      <w:r>
        <w:t xml:space="preserve">som beskrivit ovan </w:t>
      </w:r>
      <w:r w:rsidRPr="00A74179">
        <w:t>gradvis</w:t>
      </w:r>
      <w:r>
        <w:t>,</w:t>
      </w:r>
      <w:r w:rsidRPr="00A74179">
        <w:t xml:space="preserve"> stigit under perioden</w:t>
      </w:r>
      <w:r>
        <w:t>. Förstärkningen har framförallt drivits av ett starkare sparande i staten.</w:t>
      </w:r>
    </w:p>
    <w:p w14:paraId="0572553F" w14:textId="77777777" w:rsidR="005B1647" w:rsidRDefault="005B1647" w:rsidP="005B1647">
      <w:pPr>
        <w:pStyle w:val="Rubrik5utannumrering"/>
      </w:pPr>
      <w:r>
        <w:t>Samlad bedömning av uppföljningen av målet för det finansiella sparandet</w:t>
      </w:r>
    </w:p>
    <w:p w14:paraId="7CC4FAC2" w14:textId="1CE193C5" w:rsidR="005B1647" w:rsidRDefault="005B1647" w:rsidP="005B1647">
      <w:pPr>
        <w:pStyle w:val="Brdtext"/>
      </w:pPr>
      <w:r w:rsidRPr="002D4D7A">
        <w:t xml:space="preserve">Det bakåtblickande genomsnittet av det finansiella sparandet för 2012–2019 låg under </w:t>
      </w:r>
      <w:r>
        <w:t xml:space="preserve">både den nuvarande och tidigare </w:t>
      </w:r>
      <w:r w:rsidRPr="002D4D7A">
        <w:t xml:space="preserve">målnivån. Sparandet har dock gradvis stigit under perioden. Det strukturella sparandet förstärktes mellan 2018 och 2019 och </w:t>
      </w:r>
      <w:r>
        <w:t>låg i</w:t>
      </w:r>
      <w:r w:rsidRPr="002D4D7A">
        <w:t xml:space="preserve"> </w:t>
      </w:r>
      <w:r>
        <w:t>nivå med</w:t>
      </w:r>
      <w:r w:rsidRPr="002D4D7A">
        <w:t xml:space="preserve"> överskottsmålet. Regeringen anser att </w:t>
      </w:r>
      <w:r>
        <w:t>finanspolitikens inriktning</w:t>
      </w:r>
      <w:r w:rsidRPr="002D4D7A">
        <w:t xml:space="preserve"> för 2019 låg i linje med överskottsmålet.</w:t>
      </w:r>
    </w:p>
    <w:p w14:paraId="474FE933" w14:textId="438EA3F3" w:rsidR="005B1647" w:rsidRDefault="005B1647" w:rsidP="005B1647">
      <w:r>
        <w:br w:type="page"/>
      </w:r>
    </w:p>
    <w:p w14:paraId="36BE9D03" w14:textId="7B93C3E4" w:rsidR="005B1647" w:rsidRDefault="005B1647" w:rsidP="005B1647">
      <w:pPr>
        <w:pStyle w:val="Rubrik2"/>
      </w:pPr>
      <w:bookmarkStart w:id="17" w:name="_Toc37350598"/>
      <w:r>
        <w:lastRenderedPageBreak/>
        <w:t>Utgiftstaket för 2019</w:t>
      </w:r>
      <w:bookmarkEnd w:id="17"/>
    </w:p>
    <w:p w14:paraId="30ECE0BD" w14:textId="2E0BC710" w:rsidR="005B1647" w:rsidRDefault="005B1647" w:rsidP="005B1647">
      <w:pPr>
        <w:pStyle w:val="TabellRubrik"/>
        <w:ind w:left="0"/>
      </w:pPr>
      <w:bookmarkStart w:id="18" w:name="_Toc37339997"/>
      <w:r>
        <w:t xml:space="preserve">Tabell </w:t>
      </w:r>
      <w:r>
        <w:fldChar w:fldCharType="begin"/>
      </w:r>
      <w:r>
        <w:instrText xml:space="preserve"> STYLEREF  "Rubrik 1" \n</w:instrText>
      </w:r>
      <w:r>
        <w:fldChar w:fldCharType="separate"/>
      </w:r>
      <w:r w:rsidR="00301022">
        <w:rPr>
          <w:noProof/>
        </w:rPr>
        <w:t>1</w:t>
      </w:r>
      <w:r>
        <w:rPr>
          <w:noProof/>
        </w:rPr>
        <w:fldChar w:fldCharType="end"/>
      </w:r>
      <w:r>
        <w:t>.</w:t>
      </w:r>
      <w:fldSimple w:instr=" SEQ Tabell \* ARABIC \s 1 ">
        <w:r w:rsidR="00301022">
          <w:rPr>
            <w:noProof/>
          </w:rPr>
          <w:t>4</w:t>
        </w:r>
      </w:fldSimple>
      <w:r>
        <w:tab/>
        <w:t>Utgiftstaket</w:t>
      </w:r>
      <w:bookmarkEnd w:id="18"/>
    </w:p>
    <w:p w14:paraId="0A7692CC" w14:textId="1B2FF760" w:rsidR="005B1647" w:rsidRDefault="005B1647" w:rsidP="005B1647">
      <w:pPr>
        <w:pStyle w:val="TabellUnderrubrik"/>
        <w:ind w:left="-1134"/>
      </w:pPr>
      <w:r>
        <w:t>Miljarder kronor</w:t>
      </w:r>
    </w:p>
    <w:tbl>
      <w:tblPr>
        <w:tblStyle w:val="RKBPTabell"/>
        <w:tblW w:w="9637" w:type="dxa"/>
        <w:tblInd w:w="-1134" w:type="dxa"/>
        <w:tblLook w:val="04E0" w:firstRow="1" w:lastRow="1" w:firstColumn="1" w:lastColumn="0" w:noHBand="0" w:noVBand="1"/>
      </w:tblPr>
      <w:tblGrid>
        <w:gridCol w:w="4141"/>
        <w:gridCol w:w="550"/>
        <w:gridCol w:w="550"/>
        <w:gridCol w:w="550"/>
        <w:gridCol w:w="550"/>
        <w:gridCol w:w="550"/>
        <w:gridCol w:w="550"/>
        <w:gridCol w:w="549"/>
        <w:gridCol w:w="549"/>
        <w:gridCol w:w="549"/>
        <w:gridCol w:w="549"/>
      </w:tblGrid>
      <w:tr w:rsidR="00226A96" w14:paraId="08ABEF9A" w14:textId="77777777" w:rsidTr="00BE1FEE">
        <w:trPr>
          <w:cnfStyle w:val="100000000000" w:firstRow="1" w:lastRow="0" w:firstColumn="0" w:lastColumn="0" w:oddVBand="0" w:evenVBand="0" w:oddHBand="0" w:evenHBand="0" w:firstRowFirstColumn="0" w:firstRowLastColumn="0" w:lastRowFirstColumn="0" w:lastRowLastColumn="0"/>
          <w:trHeight w:val="170"/>
        </w:trPr>
        <w:tc>
          <w:tcPr>
            <w:cnfStyle w:val="001000000000" w:firstRow="0" w:lastRow="0" w:firstColumn="1" w:lastColumn="0" w:oddVBand="0" w:evenVBand="0" w:oddHBand="0" w:evenHBand="0" w:firstRowFirstColumn="0" w:firstRowLastColumn="0" w:lastRowFirstColumn="0" w:lastRowLastColumn="0"/>
            <w:tcW w:w="2147" w:type="pct"/>
            <w:noWrap/>
            <w:hideMark/>
          </w:tcPr>
          <w:p w14:paraId="55F99D78" w14:textId="77777777" w:rsidR="005B1647" w:rsidRPr="00E521FD" w:rsidRDefault="005B1647" w:rsidP="005B1647">
            <w:pPr>
              <w:pStyle w:val="TabellHuvud"/>
            </w:pPr>
          </w:p>
        </w:tc>
        <w:tc>
          <w:tcPr>
            <w:tcW w:w="285" w:type="pct"/>
            <w:noWrap/>
            <w:hideMark/>
          </w:tcPr>
          <w:p w14:paraId="641AE4A6" w14:textId="77777777" w:rsidR="005B1647" w:rsidRPr="00E521FD"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E521FD">
              <w:t>2010</w:t>
            </w:r>
          </w:p>
        </w:tc>
        <w:tc>
          <w:tcPr>
            <w:tcW w:w="285" w:type="pct"/>
            <w:noWrap/>
            <w:hideMark/>
          </w:tcPr>
          <w:p w14:paraId="76C2AF42" w14:textId="77777777" w:rsidR="005B1647" w:rsidRPr="00E521FD"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E521FD">
              <w:t>2011</w:t>
            </w:r>
          </w:p>
        </w:tc>
        <w:tc>
          <w:tcPr>
            <w:tcW w:w="285" w:type="pct"/>
            <w:noWrap/>
            <w:hideMark/>
          </w:tcPr>
          <w:p w14:paraId="25CA79F4" w14:textId="77777777" w:rsidR="005B1647" w:rsidRPr="00E521FD"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E521FD">
              <w:t>2012</w:t>
            </w:r>
          </w:p>
        </w:tc>
        <w:tc>
          <w:tcPr>
            <w:tcW w:w="285" w:type="pct"/>
            <w:noWrap/>
            <w:hideMark/>
          </w:tcPr>
          <w:p w14:paraId="63B54C99" w14:textId="77777777" w:rsidR="005B1647" w:rsidRPr="00E521FD"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E521FD">
              <w:t>2013</w:t>
            </w:r>
          </w:p>
        </w:tc>
        <w:tc>
          <w:tcPr>
            <w:tcW w:w="285" w:type="pct"/>
            <w:noWrap/>
            <w:hideMark/>
          </w:tcPr>
          <w:p w14:paraId="3D4863F2" w14:textId="77777777" w:rsidR="005B1647" w:rsidRPr="00E521FD"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E521FD">
              <w:t>2014</w:t>
            </w:r>
          </w:p>
        </w:tc>
        <w:tc>
          <w:tcPr>
            <w:tcW w:w="285" w:type="pct"/>
            <w:noWrap/>
            <w:hideMark/>
          </w:tcPr>
          <w:p w14:paraId="1D2F1701" w14:textId="77777777" w:rsidR="005B1647" w:rsidRPr="00E521FD"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E521FD">
              <w:t>2015</w:t>
            </w:r>
          </w:p>
        </w:tc>
        <w:tc>
          <w:tcPr>
            <w:tcW w:w="285" w:type="pct"/>
            <w:noWrap/>
            <w:hideMark/>
          </w:tcPr>
          <w:p w14:paraId="32923DE8" w14:textId="77777777" w:rsidR="005B1647" w:rsidRPr="00E521FD"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E521FD">
              <w:t>2016</w:t>
            </w:r>
          </w:p>
        </w:tc>
        <w:tc>
          <w:tcPr>
            <w:tcW w:w="285" w:type="pct"/>
            <w:noWrap/>
            <w:hideMark/>
          </w:tcPr>
          <w:p w14:paraId="2F5DBE21" w14:textId="77777777" w:rsidR="005B1647" w:rsidRPr="00E521FD"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E521FD">
              <w:t>2017</w:t>
            </w:r>
          </w:p>
        </w:tc>
        <w:tc>
          <w:tcPr>
            <w:tcW w:w="285" w:type="pct"/>
            <w:noWrap/>
            <w:hideMark/>
          </w:tcPr>
          <w:p w14:paraId="3A53D174" w14:textId="77777777" w:rsidR="005B1647" w:rsidRPr="00E521FD"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E521FD">
              <w:t>2018</w:t>
            </w:r>
          </w:p>
        </w:tc>
        <w:tc>
          <w:tcPr>
            <w:tcW w:w="285" w:type="pct"/>
            <w:noWrap/>
            <w:hideMark/>
          </w:tcPr>
          <w:p w14:paraId="3C972456" w14:textId="77777777" w:rsidR="005B1647" w:rsidRPr="00E521FD"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E521FD">
              <w:t>2019</w:t>
            </w:r>
          </w:p>
        </w:tc>
      </w:tr>
      <w:tr w:rsidR="00155607" w14:paraId="4713AE34" w14:textId="77777777" w:rsidTr="00BE1FEE">
        <w:trPr>
          <w:trHeight w:val="170"/>
        </w:trPr>
        <w:tc>
          <w:tcPr>
            <w:cnfStyle w:val="001000000000" w:firstRow="0" w:lastRow="0" w:firstColumn="1" w:lastColumn="0" w:oddVBand="0" w:evenVBand="0" w:oddHBand="0" w:evenHBand="0" w:firstRowFirstColumn="0" w:firstRowLastColumn="0" w:lastRowFirstColumn="0" w:lastRowLastColumn="0"/>
            <w:tcW w:w="2147" w:type="pct"/>
            <w:noWrap/>
            <w:hideMark/>
          </w:tcPr>
          <w:p w14:paraId="46FC63BA" w14:textId="77777777" w:rsidR="005B1647" w:rsidRPr="00E521FD" w:rsidRDefault="005B1647" w:rsidP="005B1647">
            <w:pPr>
              <w:pStyle w:val="Tabell"/>
            </w:pPr>
            <w:r w:rsidRPr="00E521FD">
              <w:t>Utgiftstaket, ursprungligt fastställd nivå</w:t>
            </w:r>
          </w:p>
        </w:tc>
        <w:tc>
          <w:tcPr>
            <w:tcW w:w="285" w:type="pct"/>
            <w:noWrap/>
            <w:hideMark/>
          </w:tcPr>
          <w:p w14:paraId="5B8AB3EE" w14:textId="77777777" w:rsidR="005B1647" w:rsidRPr="00E521F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521FD">
              <w:t>1 018</w:t>
            </w:r>
          </w:p>
        </w:tc>
        <w:tc>
          <w:tcPr>
            <w:tcW w:w="285" w:type="pct"/>
            <w:noWrap/>
            <w:hideMark/>
          </w:tcPr>
          <w:p w14:paraId="732597BC" w14:textId="77777777" w:rsidR="005B1647" w:rsidRPr="00E521F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521FD">
              <w:t>1 050</w:t>
            </w:r>
          </w:p>
        </w:tc>
        <w:tc>
          <w:tcPr>
            <w:tcW w:w="285" w:type="pct"/>
            <w:noWrap/>
            <w:hideMark/>
          </w:tcPr>
          <w:p w14:paraId="043B052E" w14:textId="77777777" w:rsidR="005B1647" w:rsidRPr="00E521F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521FD">
              <w:t>1 074</w:t>
            </w:r>
          </w:p>
        </w:tc>
        <w:tc>
          <w:tcPr>
            <w:tcW w:w="285" w:type="pct"/>
            <w:noWrap/>
            <w:hideMark/>
          </w:tcPr>
          <w:p w14:paraId="67426F2E" w14:textId="77777777" w:rsidR="005B1647" w:rsidRPr="00E521F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521FD">
              <w:t>1 093</w:t>
            </w:r>
          </w:p>
        </w:tc>
        <w:tc>
          <w:tcPr>
            <w:tcW w:w="285" w:type="pct"/>
            <w:noWrap/>
            <w:hideMark/>
          </w:tcPr>
          <w:p w14:paraId="7AB01DC3" w14:textId="77777777" w:rsidR="005B1647" w:rsidRPr="00E521F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521FD">
              <w:t>1 103</w:t>
            </w:r>
          </w:p>
        </w:tc>
        <w:tc>
          <w:tcPr>
            <w:tcW w:w="285" w:type="pct"/>
            <w:noWrap/>
            <w:hideMark/>
          </w:tcPr>
          <w:p w14:paraId="5172AAD0" w14:textId="77777777" w:rsidR="005B1647" w:rsidRPr="00E521F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521FD">
              <w:t>1 123</w:t>
            </w:r>
          </w:p>
        </w:tc>
        <w:tc>
          <w:tcPr>
            <w:tcW w:w="285" w:type="pct"/>
            <w:noWrap/>
            <w:hideMark/>
          </w:tcPr>
          <w:p w14:paraId="370FD9D6" w14:textId="77777777" w:rsidR="005B1647" w:rsidRPr="00E521F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521FD">
              <w:t>1 167</w:t>
            </w:r>
          </w:p>
        </w:tc>
        <w:tc>
          <w:tcPr>
            <w:tcW w:w="285" w:type="pct"/>
            <w:noWrap/>
            <w:hideMark/>
          </w:tcPr>
          <w:p w14:paraId="7624AC46" w14:textId="77777777" w:rsidR="005B1647" w:rsidRPr="00E521F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521FD">
              <w:t>1 210</w:t>
            </w:r>
          </w:p>
        </w:tc>
        <w:tc>
          <w:tcPr>
            <w:tcW w:w="285" w:type="pct"/>
            <w:noWrap/>
            <w:hideMark/>
          </w:tcPr>
          <w:p w14:paraId="77F1E8D8" w14:textId="77777777" w:rsidR="005B1647" w:rsidRPr="00E521F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521FD">
              <w:t>1 332</w:t>
            </w:r>
          </w:p>
        </w:tc>
        <w:tc>
          <w:tcPr>
            <w:tcW w:w="285" w:type="pct"/>
            <w:noWrap/>
            <w:hideMark/>
          </w:tcPr>
          <w:p w14:paraId="167EAA92" w14:textId="77777777" w:rsidR="005B1647" w:rsidRPr="00E521F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521FD">
              <w:t>1 392</w:t>
            </w:r>
          </w:p>
        </w:tc>
      </w:tr>
      <w:tr w:rsidR="00155607" w14:paraId="590EDC44" w14:textId="77777777" w:rsidTr="00BE1FEE">
        <w:trPr>
          <w:trHeight w:val="170"/>
        </w:trPr>
        <w:tc>
          <w:tcPr>
            <w:cnfStyle w:val="001000000000" w:firstRow="0" w:lastRow="0" w:firstColumn="1" w:lastColumn="0" w:oddVBand="0" w:evenVBand="0" w:oddHBand="0" w:evenHBand="0" w:firstRowFirstColumn="0" w:firstRowLastColumn="0" w:lastRowFirstColumn="0" w:lastRowLastColumn="0"/>
            <w:tcW w:w="2147" w:type="pct"/>
            <w:noWrap/>
            <w:hideMark/>
          </w:tcPr>
          <w:p w14:paraId="1CF6C81C" w14:textId="77777777" w:rsidR="005B1647" w:rsidRPr="00E521FD" w:rsidRDefault="005B1647" w:rsidP="005B1647">
            <w:pPr>
              <w:pStyle w:val="Tabell"/>
            </w:pPr>
            <w:r w:rsidRPr="00E521FD">
              <w:t>Tekniska justeringar</w:t>
            </w:r>
          </w:p>
        </w:tc>
        <w:tc>
          <w:tcPr>
            <w:tcW w:w="285" w:type="pct"/>
            <w:noWrap/>
            <w:hideMark/>
          </w:tcPr>
          <w:p w14:paraId="42679165" w14:textId="77777777" w:rsidR="005B1647" w:rsidRPr="00E521F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521FD">
              <w:t>6</w:t>
            </w:r>
          </w:p>
        </w:tc>
        <w:tc>
          <w:tcPr>
            <w:tcW w:w="285" w:type="pct"/>
            <w:noWrap/>
            <w:hideMark/>
          </w:tcPr>
          <w:p w14:paraId="1A41A483" w14:textId="77777777" w:rsidR="005B1647" w:rsidRPr="00E521F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521FD">
              <w:t>13</w:t>
            </w:r>
          </w:p>
        </w:tc>
        <w:tc>
          <w:tcPr>
            <w:tcW w:w="285" w:type="pct"/>
            <w:noWrap/>
            <w:hideMark/>
          </w:tcPr>
          <w:p w14:paraId="635100BE" w14:textId="77777777" w:rsidR="005B1647" w:rsidRPr="00E521F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521FD">
              <w:t>10</w:t>
            </w:r>
          </w:p>
        </w:tc>
        <w:tc>
          <w:tcPr>
            <w:tcW w:w="285" w:type="pct"/>
            <w:noWrap/>
            <w:hideMark/>
          </w:tcPr>
          <w:p w14:paraId="359659FB" w14:textId="77777777" w:rsidR="005B1647" w:rsidRPr="00E521F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521FD">
              <w:t>2</w:t>
            </w:r>
          </w:p>
        </w:tc>
        <w:tc>
          <w:tcPr>
            <w:tcW w:w="285" w:type="pct"/>
            <w:noWrap/>
            <w:hideMark/>
          </w:tcPr>
          <w:p w14:paraId="6406CDAB" w14:textId="77777777" w:rsidR="005B1647" w:rsidRPr="00E521F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521FD">
              <w:t>4</w:t>
            </w:r>
          </w:p>
        </w:tc>
        <w:tc>
          <w:tcPr>
            <w:tcW w:w="285" w:type="pct"/>
            <w:noWrap/>
            <w:hideMark/>
          </w:tcPr>
          <w:p w14:paraId="740D1101" w14:textId="77777777" w:rsidR="005B1647" w:rsidRPr="00E521F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521FD">
              <w:t>2</w:t>
            </w:r>
          </w:p>
        </w:tc>
        <w:tc>
          <w:tcPr>
            <w:tcW w:w="285" w:type="pct"/>
            <w:noWrap/>
            <w:hideMark/>
          </w:tcPr>
          <w:p w14:paraId="3452452E" w14:textId="77777777" w:rsidR="005B1647" w:rsidRPr="00E521F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521FD">
              <w:t>7</w:t>
            </w:r>
          </w:p>
        </w:tc>
        <w:tc>
          <w:tcPr>
            <w:tcW w:w="285" w:type="pct"/>
            <w:noWrap/>
            <w:hideMark/>
          </w:tcPr>
          <w:p w14:paraId="5334CC41" w14:textId="77777777" w:rsidR="005B1647" w:rsidRPr="00E521F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521FD">
              <w:t>12</w:t>
            </w:r>
          </w:p>
        </w:tc>
        <w:tc>
          <w:tcPr>
            <w:tcW w:w="285" w:type="pct"/>
            <w:noWrap/>
            <w:hideMark/>
          </w:tcPr>
          <w:p w14:paraId="2B8CAB96" w14:textId="77777777" w:rsidR="005B1647" w:rsidRPr="00E521F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521FD">
              <w:t>5</w:t>
            </w:r>
          </w:p>
        </w:tc>
        <w:tc>
          <w:tcPr>
            <w:tcW w:w="285" w:type="pct"/>
            <w:noWrap/>
            <w:hideMark/>
          </w:tcPr>
          <w:p w14:paraId="4E9F6864" w14:textId="77777777" w:rsidR="005B1647" w:rsidRPr="00E521F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521FD">
              <w:t>10</w:t>
            </w:r>
          </w:p>
        </w:tc>
      </w:tr>
      <w:tr w:rsidR="00155607" w14:paraId="2A24F6EB" w14:textId="77777777" w:rsidTr="00BE1FEE">
        <w:trPr>
          <w:trHeight w:val="170"/>
        </w:trPr>
        <w:tc>
          <w:tcPr>
            <w:cnfStyle w:val="001000000000" w:firstRow="0" w:lastRow="0" w:firstColumn="1" w:lastColumn="0" w:oddVBand="0" w:evenVBand="0" w:oddHBand="0" w:evenHBand="0" w:firstRowFirstColumn="0" w:firstRowLastColumn="0" w:lastRowFirstColumn="0" w:lastRowLastColumn="0"/>
            <w:tcW w:w="2147" w:type="pct"/>
            <w:noWrap/>
            <w:hideMark/>
          </w:tcPr>
          <w:p w14:paraId="1A6E7794" w14:textId="1A31EEE0" w:rsidR="005B1647" w:rsidRPr="00E521FD" w:rsidRDefault="005B1647" w:rsidP="005B1647">
            <w:pPr>
              <w:pStyle w:val="Tabell"/>
            </w:pPr>
            <w:r w:rsidRPr="00E521FD">
              <w:t>Reella justeringar</w:t>
            </w:r>
            <w:r w:rsidRPr="00E521FD">
              <w:rPr>
                <w:vertAlign w:val="superscript"/>
              </w:rPr>
              <w:t>1</w:t>
            </w:r>
          </w:p>
        </w:tc>
        <w:tc>
          <w:tcPr>
            <w:tcW w:w="285" w:type="pct"/>
            <w:noWrap/>
            <w:hideMark/>
          </w:tcPr>
          <w:p w14:paraId="1AEE26A9" w14:textId="77777777" w:rsidR="005B1647" w:rsidRPr="00E521FD"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285" w:type="pct"/>
            <w:noWrap/>
            <w:hideMark/>
          </w:tcPr>
          <w:p w14:paraId="3D4DD638" w14:textId="77777777" w:rsidR="005B1647" w:rsidRPr="00E521FD"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285" w:type="pct"/>
            <w:noWrap/>
            <w:hideMark/>
          </w:tcPr>
          <w:p w14:paraId="6E1FFE5A" w14:textId="77777777" w:rsidR="005B1647" w:rsidRPr="00E521FD"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285" w:type="pct"/>
            <w:noWrap/>
            <w:hideMark/>
          </w:tcPr>
          <w:p w14:paraId="5C6DC4FF" w14:textId="77777777" w:rsidR="005B1647" w:rsidRPr="00E521FD"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285" w:type="pct"/>
            <w:noWrap/>
            <w:hideMark/>
          </w:tcPr>
          <w:p w14:paraId="7A2B3FAD" w14:textId="77777777" w:rsidR="005B1647" w:rsidRPr="00E521FD"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285" w:type="pct"/>
            <w:noWrap/>
            <w:hideMark/>
          </w:tcPr>
          <w:p w14:paraId="6836D644" w14:textId="77777777" w:rsidR="005B1647" w:rsidRPr="00E521F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521FD">
              <w:t>33</w:t>
            </w:r>
          </w:p>
        </w:tc>
        <w:tc>
          <w:tcPr>
            <w:tcW w:w="285" w:type="pct"/>
            <w:noWrap/>
            <w:hideMark/>
          </w:tcPr>
          <w:p w14:paraId="1AC6E9D0" w14:textId="77777777" w:rsidR="005B1647" w:rsidRPr="00E521F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521FD">
              <w:t>41</w:t>
            </w:r>
          </w:p>
        </w:tc>
        <w:tc>
          <w:tcPr>
            <w:tcW w:w="285" w:type="pct"/>
            <w:noWrap/>
            <w:hideMark/>
          </w:tcPr>
          <w:p w14:paraId="5C0494BF" w14:textId="77777777" w:rsidR="005B1647" w:rsidRPr="00E521F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521FD">
              <w:t>52</w:t>
            </w:r>
          </w:p>
        </w:tc>
        <w:tc>
          <w:tcPr>
            <w:tcW w:w="285" w:type="pct"/>
            <w:noWrap/>
            <w:hideMark/>
          </w:tcPr>
          <w:p w14:paraId="36CB4877" w14:textId="77777777" w:rsidR="005B1647" w:rsidRPr="00E521FD"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285" w:type="pct"/>
            <w:noWrap/>
            <w:hideMark/>
          </w:tcPr>
          <w:p w14:paraId="2FA7D858" w14:textId="77777777" w:rsidR="005B1647" w:rsidRPr="00E521F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521FD">
              <w:t>-51</w:t>
            </w:r>
          </w:p>
        </w:tc>
      </w:tr>
      <w:tr w:rsidR="00155607" w14:paraId="67216385" w14:textId="77777777" w:rsidTr="00BE1FEE">
        <w:trPr>
          <w:trHeight w:val="170"/>
        </w:trPr>
        <w:tc>
          <w:tcPr>
            <w:cnfStyle w:val="001000000000" w:firstRow="0" w:lastRow="0" w:firstColumn="1" w:lastColumn="0" w:oddVBand="0" w:evenVBand="0" w:oddHBand="0" w:evenHBand="0" w:firstRowFirstColumn="0" w:firstRowLastColumn="0" w:lastRowFirstColumn="0" w:lastRowLastColumn="0"/>
            <w:tcW w:w="2147" w:type="pct"/>
            <w:noWrap/>
            <w:hideMark/>
          </w:tcPr>
          <w:p w14:paraId="4D7FBC26" w14:textId="77777777" w:rsidR="005B1647" w:rsidRPr="00E521FD" w:rsidRDefault="005B1647" w:rsidP="005B1647">
            <w:pPr>
              <w:pStyle w:val="Tabell"/>
            </w:pPr>
            <w:r w:rsidRPr="00E521FD">
              <w:t>Utgiftstak, slutligt fastställt</w:t>
            </w:r>
          </w:p>
        </w:tc>
        <w:tc>
          <w:tcPr>
            <w:tcW w:w="285" w:type="pct"/>
            <w:noWrap/>
            <w:hideMark/>
          </w:tcPr>
          <w:p w14:paraId="3861D266" w14:textId="77777777" w:rsidR="005B1647" w:rsidRPr="00E521F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521FD">
              <w:t>1 024</w:t>
            </w:r>
          </w:p>
        </w:tc>
        <w:tc>
          <w:tcPr>
            <w:tcW w:w="285" w:type="pct"/>
            <w:noWrap/>
            <w:hideMark/>
          </w:tcPr>
          <w:p w14:paraId="1BD16FAB" w14:textId="77777777" w:rsidR="005B1647" w:rsidRPr="00E521F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521FD">
              <w:t>1 063</w:t>
            </w:r>
          </w:p>
        </w:tc>
        <w:tc>
          <w:tcPr>
            <w:tcW w:w="285" w:type="pct"/>
            <w:noWrap/>
            <w:hideMark/>
          </w:tcPr>
          <w:p w14:paraId="4CB5BA14" w14:textId="77777777" w:rsidR="005B1647" w:rsidRPr="00E521F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521FD">
              <w:t>1 084</w:t>
            </w:r>
          </w:p>
        </w:tc>
        <w:tc>
          <w:tcPr>
            <w:tcW w:w="285" w:type="pct"/>
            <w:noWrap/>
            <w:hideMark/>
          </w:tcPr>
          <w:p w14:paraId="72B06BA0" w14:textId="77777777" w:rsidR="005B1647" w:rsidRPr="00E521F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521FD">
              <w:t>1 095</w:t>
            </w:r>
          </w:p>
        </w:tc>
        <w:tc>
          <w:tcPr>
            <w:tcW w:w="285" w:type="pct"/>
            <w:noWrap/>
            <w:hideMark/>
          </w:tcPr>
          <w:p w14:paraId="751DDB92" w14:textId="77777777" w:rsidR="005B1647" w:rsidRPr="00E521F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521FD">
              <w:t>1 107</w:t>
            </w:r>
          </w:p>
        </w:tc>
        <w:tc>
          <w:tcPr>
            <w:tcW w:w="285" w:type="pct"/>
            <w:noWrap/>
            <w:hideMark/>
          </w:tcPr>
          <w:p w14:paraId="157D7963" w14:textId="77777777" w:rsidR="005B1647" w:rsidRPr="00E521F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521FD">
              <w:t>1 158</w:t>
            </w:r>
          </w:p>
        </w:tc>
        <w:tc>
          <w:tcPr>
            <w:tcW w:w="285" w:type="pct"/>
            <w:noWrap/>
            <w:hideMark/>
          </w:tcPr>
          <w:p w14:paraId="09A67C7F" w14:textId="77777777" w:rsidR="005B1647" w:rsidRPr="00E521F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521FD">
              <w:t>1 215</w:t>
            </w:r>
          </w:p>
        </w:tc>
        <w:tc>
          <w:tcPr>
            <w:tcW w:w="285" w:type="pct"/>
            <w:noWrap/>
            <w:hideMark/>
          </w:tcPr>
          <w:p w14:paraId="5302CA16" w14:textId="77777777" w:rsidR="005B1647" w:rsidRPr="00E521F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521FD">
              <w:t>1 274</w:t>
            </w:r>
          </w:p>
        </w:tc>
        <w:tc>
          <w:tcPr>
            <w:tcW w:w="285" w:type="pct"/>
            <w:noWrap/>
            <w:hideMark/>
          </w:tcPr>
          <w:p w14:paraId="2D0F7F71" w14:textId="77777777" w:rsidR="005B1647" w:rsidRPr="00E521F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521FD">
              <w:t>1 337</w:t>
            </w:r>
          </w:p>
        </w:tc>
        <w:tc>
          <w:tcPr>
            <w:tcW w:w="285" w:type="pct"/>
            <w:noWrap/>
            <w:hideMark/>
          </w:tcPr>
          <w:p w14:paraId="4698D689" w14:textId="77777777" w:rsidR="005B1647" w:rsidRPr="00E521F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521FD">
              <w:t>1 351</w:t>
            </w:r>
          </w:p>
        </w:tc>
      </w:tr>
      <w:tr w:rsidR="00155607" w14:paraId="06F3D078" w14:textId="77777777" w:rsidTr="00BE1FEE">
        <w:trPr>
          <w:trHeight w:val="170"/>
        </w:trPr>
        <w:tc>
          <w:tcPr>
            <w:cnfStyle w:val="001000000000" w:firstRow="0" w:lastRow="0" w:firstColumn="1" w:lastColumn="0" w:oddVBand="0" w:evenVBand="0" w:oddHBand="0" w:evenHBand="0" w:firstRowFirstColumn="0" w:firstRowLastColumn="0" w:lastRowFirstColumn="0" w:lastRowLastColumn="0"/>
            <w:tcW w:w="2147" w:type="pct"/>
            <w:noWrap/>
            <w:hideMark/>
          </w:tcPr>
          <w:p w14:paraId="58C5340D" w14:textId="77777777" w:rsidR="005B1647" w:rsidRPr="00E521FD" w:rsidRDefault="005B1647" w:rsidP="005B1647">
            <w:pPr>
              <w:pStyle w:val="Tabell"/>
            </w:pPr>
            <w:r w:rsidRPr="00E521FD">
              <w:t>Takbegränsade utgifter</w:t>
            </w:r>
          </w:p>
        </w:tc>
        <w:tc>
          <w:tcPr>
            <w:tcW w:w="285" w:type="pct"/>
            <w:noWrap/>
            <w:hideMark/>
          </w:tcPr>
          <w:p w14:paraId="206AAD44" w14:textId="77777777" w:rsidR="005B1647" w:rsidRPr="00E521F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521FD">
              <w:t>986</w:t>
            </w:r>
          </w:p>
        </w:tc>
        <w:tc>
          <w:tcPr>
            <w:tcW w:w="285" w:type="pct"/>
            <w:noWrap/>
            <w:hideMark/>
          </w:tcPr>
          <w:p w14:paraId="3785DBAD" w14:textId="77777777" w:rsidR="005B1647" w:rsidRPr="00E521F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521FD">
              <w:t>989</w:t>
            </w:r>
          </w:p>
        </w:tc>
        <w:tc>
          <w:tcPr>
            <w:tcW w:w="285" w:type="pct"/>
            <w:noWrap/>
            <w:hideMark/>
          </w:tcPr>
          <w:p w14:paraId="25494AC0" w14:textId="77777777" w:rsidR="005B1647" w:rsidRPr="00E521F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521FD">
              <w:t>1 022</w:t>
            </w:r>
          </w:p>
        </w:tc>
        <w:tc>
          <w:tcPr>
            <w:tcW w:w="285" w:type="pct"/>
            <w:noWrap/>
            <w:hideMark/>
          </w:tcPr>
          <w:p w14:paraId="07C5657F" w14:textId="77777777" w:rsidR="005B1647" w:rsidRPr="00E521F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521FD">
              <w:t>1 067</w:t>
            </w:r>
          </w:p>
        </w:tc>
        <w:tc>
          <w:tcPr>
            <w:tcW w:w="285" w:type="pct"/>
            <w:noWrap/>
            <w:hideMark/>
          </w:tcPr>
          <w:p w14:paraId="3AD36006" w14:textId="77777777" w:rsidR="005B1647" w:rsidRPr="00E521F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521FD">
              <w:t>1 096</w:t>
            </w:r>
          </w:p>
        </w:tc>
        <w:tc>
          <w:tcPr>
            <w:tcW w:w="285" w:type="pct"/>
            <w:noWrap/>
            <w:hideMark/>
          </w:tcPr>
          <w:p w14:paraId="5A17AA6F" w14:textId="77777777" w:rsidR="005B1647" w:rsidRPr="00E521F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521FD">
              <w:t>1 135</w:t>
            </w:r>
          </w:p>
        </w:tc>
        <w:tc>
          <w:tcPr>
            <w:tcW w:w="285" w:type="pct"/>
            <w:noWrap/>
            <w:hideMark/>
          </w:tcPr>
          <w:p w14:paraId="58F23F83" w14:textId="77777777" w:rsidR="005B1647" w:rsidRPr="00E521F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521FD">
              <w:t>1 184</w:t>
            </w:r>
          </w:p>
        </w:tc>
        <w:tc>
          <w:tcPr>
            <w:tcW w:w="285" w:type="pct"/>
            <w:noWrap/>
            <w:hideMark/>
          </w:tcPr>
          <w:p w14:paraId="607B609A" w14:textId="77777777" w:rsidR="005B1647" w:rsidRPr="00E521F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521FD">
              <w:t>1 229</w:t>
            </w:r>
          </w:p>
        </w:tc>
        <w:tc>
          <w:tcPr>
            <w:tcW w:w="285" w:type="pct"/>
            <w:noWrap/>
            <w:hideMark/>
          </w:tcPr>
          <w:p w14:paraId="7835CFE1" w14:textId="77777777" w:rsidR="005B1647" w:rsidRPr="00E521F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521FD">
              <w:t>1 282</w:t>
            </w:r>
          </w:p>
        </w:tc>
        <w:tc>
          <w:tcPr>
            <w:tcW w:w="285" w:type="pct"/>
            <w:noWrap/>
            <w:hideMark/>
          </w:tcPr>
          <w:p w14:paraId="4374E612" w14:textId="77777777" w:rsidR="005B1647" w:rsidRPr="00E521F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521FD">
              <w:t>1 308</w:t>
            </w:r>
          </w:p>
        </w:tc>
      </w:tr>
      <w:tr w:rsidR="00155607" w14:paraId="52913554" w14:textId="77777777" w:rsidTr="00DA255E">
        <w:trPr>
          <w:trHeight w:val="170"/>
        </w:trPr>
        <w:tc>
          <w:tcPr>
            <w:cnfStyle w:val="001000000000" w:firstRow="0" w:lastRow="0" w:firstColumn="1" w:lastColumn="0" w:oddVBand="0" w:evenVBand="0" w:oddHBand="0" w:evenHBand="0" w:firstRowFirstColumn="0" w:firstRowLastColumn="0" w:lastRowFirstColumn="0" w:lastRowLastColumn="0"/>
            <w:tcW w:w="2147" w:type="pct"/>
            <w:tcBorders>
              <w:bottom w:val="single" w:sz="4" w:space="0" w:color="auto"/>
            </w:tcBorders>
            <w:noWrap/>
            <w:hideMark/>
          </w:tcPr>
          <w:p w14:paraId="1D08CDF2" w14:textId="77777777" w:rsidR="005B1647" w:rsidRPr="00E521FD" w:rsidRDefault="005B1647" w:rsidP="005B1647">
            <w:pPr>
              <w:pStyle w:val="Tabell"/>
            </w:pPr>
            <w:r w:rsidRPr="00E521FD">
              <w:t>Budgeteringsmarginal</w:t>
            </w:r>
          </w:p>
        </w:tc>
        <w:tc>
          <w:tcPr>
            <w:tcW w:w="285" w:type="pct"/>
            <w:tcBorders>
              <w:bottom w:val="single" w:sz="4" w:space="0" w:color="auto"/>
            </w:tcBorders>
            <w:noWrap/>
            <w:hideMark/>
          </w:tcPr>
          <w:p w14:paraId="75D1910E" w14:textId="77777777" w:rsidR="005B1647" w:rsidRPr="00E521F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521FD">
              <w:t>38</w:t>
            </w:r>
          </w:p>
        </w:tc>
        <w:tc>
          <w:tcPr>
            <w:tcW w:w="285" w:type="pct"/>
            <w:tcBorders>
              <w:bottom w:val="single" w:sz="4" w:space="0" w:color="auto"/>
            </w:tcBorders>
            <w:noWrap/>
            <w:hideMark/>
          </w:tcPr>
          <w:p w14:paraId="03B6C59E" w14:textId="77777777" w:rsidR="005B1647" w:rsidRPr="00E521F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521FD">
              <w:t>74</w:t>
            </w:r>
          </w:p>
        </w:tc>
        <w:tc>
          <w:tcPr>
            <w:tcW w:w="285" w:type="pct"/>
            <w:tcBorders>
              <w:bottom w:val="single" w:sz="4" w:space="0" w:color="auto"/>
            </w:tcBorders>
            <w:noWrap/>
            <w:hideMark/>
          </w:tcPr>
          <w:p w14:paraId="15C7F7DF" w14:textId="77777777" w:rsidR="005B1647" w:rsidRPr="00E521F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521FD">
              <w:t>62</w:t>
            </w:r>
          </w:p>
        </w:tc>
        <w:tc>
          <w:tcPr>
            <w:tcW w:w="285" w:type="pct"/>
            <w:tcBorders>
              <w:bottom w:val="single" w:sz="4" w:space="0" w:color="auto"/>
            </w:tcBorders>
            <w:noWrap/>
            <w:hideMark/>
          </w:tcPr>
          <w:p w14:paraId="337CE5B4" w14:textId="77777777" w:rsidR="005B1647" w:rsidRPr="00E521F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521FD">
              <w:t>28</w:t>
            </w:r>
          </w:p>
        </w:tc>
        <w:tc>
          <w:tcPr>
            <w:tcW w:w="285" w:type="pct"/>
            <w:tcBorders>
              <w:bottom w:val="single" w:sz="4" w:space="0" w:color="auto"/>
            </w:tcBorders>
            <w:noWrap/>
            <w:hideMark/>
          </w:tcPr>
          <w:p w14:paraId="5984ED00" w14:textId="77777777" w:rsidR="005B1647" w:rsidRPr="00E521F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521FD">
              <w:t>11</w:t>
            </w:r>
          </w:p>
        </w:tc>
        <w:tc>
          <w:tcPr>
            <w:tcW w:w="285" w:type="pct"/>
            <w:tcBorders>
              <w:bottom w:val="single" w:sz="4" w:space="0" w:color="auto"/>
            </w:tcBorders>
            <w:noWrap/>
            <w:hideMark/>
          </w:tcPr>
          <w:p w14:paraId="5B850532" w14:textId="77777777" w:rsidR="005B1647" w:rsidRPr="00E521F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521FD">
              <w:t>23</w:t>
            </w:r>
          </w:p>
        </w:tc>
        <w:tc>
          <w:tcPr>
            <w:tcW w:w="285" w:type="pct"/>
            <w:tcBorders>
              <w:bottom w:val="single" w:sz="4" w:space="0" w:color="auto"/>
            </w:tcBorders>
            <w:noWrap/>
            <w:hideMark/>
          </w:tcPr>
          <w:p w14:paraId="19253418" w14:textId="77777777" w:rsidR="005B1647" w:rsidRPr="00E521F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521FD">
              <w:t>31</w:t>
            </w:r>
          </w:p>
        </w:tc>
        <w:tc>
          <w:tcPr>
            <w:tcW w:w="285" w:type="pct"/>
            <w:tcBorders>
              <w:bottom w:val="single" w:sz="4" w:space="0" w:color="auto"/>
            </w:tcBorders>
            <w:noWrap/>
            <w:hideMark/>
          </w:tcPr>
          <w:p w14:paraId="434C49E5" w14:textId="77777777" w:rsidR="005B1647" w:rsidRPr="00E521F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521FD">
              <w:t>45</w:t>
            </w:r>
          </w:p>
        </w:tc>
        <w:tc>
          <w:tcPr>
            <w:tcW w:w="285" w:type="pct"/>
            <w:tcBorders>
              <w:bottom w:val="single" w:sz="4" w:space="0" w:color="auto"/>
            </w:tcBorders>
            <w:noWrap/>
            <w:hideMark/>
          </w:tcPr>
          <w:p w14:paraId="60BBB37A" w14:textId="77777777" w:rsidR="005B1647" w:rsidRPr="00E521F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521FD">
              <w:t>55</w:t>
            </w:r>
          </w:p>
        </w:tc>
        <w:tc>
          <w:tcPr>
            <w:tcW w:w="285" w:type="pct"/>
            <w:tcBorders>
              <w:bottom w:val="single" w:sz="4" w:space="0" w:color="auto"/>
            </w:tcBorders>
            <w:noWrap/>
            <w:hideMark/>
          </w:tcPr>
          <w:p w14:paraId="1BE12EA2" w14:textId="77777777" w:rsidR="005B1647" w:rsidRPr="00E521F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521FD">
              <w:t>43</w:t>
            </w:r>
          </w:p>
        </w:tc>
      </w:tr>
      <w:tr w:rsidR="00155607" w14:paraId="27B7B806" w14:textId="77777777" w:rsidTr="00DA255E">
        <w:trPr>
          <w:cnfStyle w:val="010000000000" w:firstRow="0" w:lastRow="1" w:firstColumn="0" w:lastColumn="0" w:oddVBand="0" w:evenVBand="0" w:oddHBand="0" w:evenHBand="0" w:firstRowFirstColumn="0" w:firstRowLastColumn="0" w:lastRowFirstColumn="0" w:lastRowLastColumn="0"/>
          <w:trHeight w:val="170"/>
        </w:trPr>
        <w:tc>
          <w:tcPr>
            <w:cnfStyle w:val="001000000000" w:firstRow="0" w:lastRow="0" w:firstColumn="1" w:lastColumn="0" w:oddVBand="0" w:evenVBand="0" w:oddHBand="0" w:evenHBand="0" w:firstRowFirstColumn="0" w:firstRowLastColumn="0" w:lastRowFirstColumn="0" w:lastRowLastColumn="0"/>
            <w:tcW w:w="2147" w:type="pct"/>
            <w:tcBorders>
              <w:top w:val="single" w:sz="4" w:space="0" w:color="auto"/>
            </w:tcBorders>
            <w:shd w:val="clear" w:color="auto" w:fill="auto"/>
            <w:noWrap/>
            <w:hideMark/>
          </w:tcPr>
          <w:p w14:paraId="69AC5515" w14:textId="77777777" w:rsidR="005B1647" w:rsidRPr="00E521FD" w:rsidRDefault="005B1647" w:rsidP="005B1647">
            <w:pPr>
              <w:pStyle w:val="Tabell"/>
              <w:rPr>
                <w:b w:val="0"/>
                <w:bCs/>
              </w:rPr>
            </w:pPr>
            <w:r w:rsidRPr="00E521FD">
              <w:rPr>
                <w:b w:val="0"/>
                <w:bCs/>
              </w:rPr>
              <w:t>Budgeteringsmarginal, procent av takbegränsade utgifter</w:t>
            </w:r>
          </w:p>
        </w:tc>
        <w:tc>
          <w:tcPr>
            <w:tcW w:w="285" w:type="pct"/>
            <w:tcBorders>
              <w:top w:val="single" w:sz="4" w:space="0" w:color="auto"/>
            </w:tcBorders>
            <w:shd w:val="clear" w:color="auto" w:fill="auto"/>
            <w:noWrap/>
            <w:hideMark/>
          </w:tcPr>
          <w:p w14:paraId="1348F035" w14:textId="77777777" w:rsidR="005B1647" w:rsidRPr="00E521FD" w:rsidRDefault="005B1647" w:rsidP="005B1647">
            <w:pPr>
              <w:pStyle w:val="Tabell"/>
              <w:cnfStyle w:val="010000000000" w:firstRow="0" w:lastRow="1" w:firstColumn="0" w:lastColumn="0" w:oddVBand="0" w:evenVBand="0" w:oddHBand="0" w:evenHBand="0" w:firstRowFirstColumn="0" w:firstRowLastColumn="0" w:lastRowFirstColumn="0" w:lastRowLastColumn="0"/>
              <w:rPr>
                <w:b w:val="0"/>
                <w:bCs/>
              </w:rPr>
            </w:pPr>
            <w:r w:rsidRPr="00E521FD">
              <w:rPr>
                <w:b w:val="0"/>
                <w:bCs/>
              </w:rPr>
              <w:t>3,9</w:t>
            </w:r>
          </w:p>
        </w:tc>
        <w:tc>
          <w:tcPr>
            <w:tcW w:w="285" w:type="pct"/>
            <w:tcBorders>
              <w:top w:val="single" w:sz="4" w:space="0" w:color="auto"/>
            </w:tcBorders>
            <w:shd w:val="clear" w:color="auto" w:fill="auto"/>
            <w:noWrap/>
            <w:hideMark/>
          </w:tcPr>
          <w:p w14:paraId="7033D21B" w14:textId="77777777" w:rsidR="005B1647" w:rsidRPr="00E521FD" w:rsidRDefault="005B1647" w:rsidP="005B1647">
            <w:pPr>
              <w:pStyle w:val="Tabell"/>
              <w:cnfStyle w:val="010000000000" w:firstRow="0" w:lastRow="1" w:firstColumn="0" w:lastColumn="0" w:oddVBand="0" w:evenVBand="0" w:oddHBand="0" w:evenHBand="0" w:firstRowFirstColumn="0" w:firstRowLastColumn="0" w:lastRowFirstColumn="0" w:lastRowLastColumn="0"/>
              <w:rPr>
                <w:b w:val="0"/>
                <w:bCs/>
              </w:rPr>
            </w:pPr>
            <w:r w:rsidRPr="00E521FD">
              <w:rPr>
                <w:b w:val="0"/>
                <w:bCs/>
              </w:rPr>
              <w:t>7,5</w:t>
            </w:r>
          </w:p>
        </w:tc>
        <w:tc>
          <w:tcPr>
            <w:tcW w:w="285" w:type="pct"/>
            <w:tcBorders>
              <w:top w:val="single" w:sz="4" w:space="0" w:color="auto"/>
            </w:tcBorders>
            <w:shd w:val="clear" w:color="auto" w:fill="auto"/>
            <w:noWrap/>
            <w:hideMark/>
          </w:tcPr>
          <w:p w14:paraId="0F104023" w14:textId="77777777" w:rsidR="005B1647" w:rsidRPr="00E521FD" w:rsidRDefault="005B1647" w:rsidP="005B1647">
            <w:pPr>
              <w:pStyle w:val="Tabell"/>
              <w:cnfStyle w:val="010000000000" w:firstRow="0" w:lastRow="1" w:firstColumn="0" w:lastColumn="0" w:oddVBand="0" w:evenVBand="0" w:oddHBand="0" w:evenHBand="0" w:firstRowFirstColumn="0" w:firstRowLastColumn="0" w:lastRowFirstColumn="0" w:lastRowLastColumn="0"/>
              <w:rPr>
                <w:b w:val="0"/>
                <w:bCs/>
              </w:rPr>
            </w:pPr>
            <w:r w:rsidRPr="00E521FD">
              <w:rPr>
                <w:b w:val="0"/>
                <w:bCs/>
              </w:rPr>
              <w:t>6,0</w:t>
            </w:r>
          </w:p>
        </w:tc>
        <w:tc>
          <w:tcPr>
            <w:tcW w:w="285" w:type="pct"/>
            <w:tcBorders>
              <w:top w:val="single" w:sz="4" w:space="0" w:color="auto"/>
            </w:tcBorders>
            <w:shd w:val="clear" w:color="auto" w:fill="auto"/>
            <w:noWrap/>
            <w:hideMark/>
          </w:tcPr>
          <w:p w14:paraId="7D792899" w14:textId="77777777" w:rsidR="005B1647" w:rsidRPr="00E521FD" w:rsidRDefault="005B1647" w:rsidP="005B1647">
            <w:pPr>
              <w:pStyle w:val="Tabell"/>
              <w:cnfStyle w:val="010000000000" w:firstRow="0" w:lastRow="1" w:firstColumn="0" w:lastColumn="0" w:oddVBand="0" w:evenVBand="0" w:oddHBand="0" w:evenHBand="0" w:firstRowFirstColumn="0" w:firstRowLastColumn="0" w:lastRowFirstColumn="0" w:lastRowLastColumn="0"/>
              <w:rPr>
                <w:b w:val="0"/>
                <w:bCs/>
              </w:rPr>
            </w:pPr>
            <w:r w:rsidRPr="00E521FD">
              <w:rPr>
                <w:b w:val="0"/>
                <w:bCs/>
              </w:rPr>
              <w:t>2,6</w:t>
            </w:r>
          </w:p>
        </w:tc>
        <w:tc>
          <w:tcPr>
            <w:tcW w:w="285" w:type="pct"/>
            <w:tcBorders>
              <w:top w:val="single" w:sz="4" w:space="0" w:color="auto"/>
            </w:tcBorders>
            <w:shd w:val="clear" w:color="auto" w:fill="auto"/>
            <w:noWrap/>
            <w:hideMark/>
          </w:tcPr>
          <w:p w14:paraId="2C176407" w14:textId="77777777" w:rsidR="005B1647" w:rsidRPr="00E521FD" w:rsidRDefault="005B1647" w:rsidP="005B1647">
            <w:pPr>
              <w:pStyle w:val="Tabell"/>
              <w:cnfStyle w:val="010000000000" w:firstRow="0" w:lastRow="1" w:firstColumn="0" w:lastColumn="0" w:oddVBand="0" w:evenVBand="0" w:oddHBand="0" w:evenHBand="0" w:firstRowFirstColumn="0" w:firstRowLastColumn="0" w:lastRowFirstColumn="0" w:lastRowLastColumn="0"/>
              <w:rPr>
                <w:b w:val="0"/>
                <w:bCs/>
              </w:rPr>
            </w:pPr>
            <w:r w:rsidRPr="00E521FD">
              <w:rPr>
                <w:b w:val="0"/>
                <w:bCs/>
              </w:rPr>
              <w:t>1,0</w:t>
            </w:r>
          </w:p>
        </w:tc>
        <w:tc>
          <w:tcPr>
            <w:tcW w:w="285" w:type="pct"/>
            <w:tcBorders>
              <w:top w:val="single" w:sz="4" w:space="0" w:color="auto"/>
            </w:tcBorders>
            <w:shd w:val="clear" w:color="auto" w:fill="auto"/>
            <w:noWrap/>
            <w:hideMark/>
          </w:tcPr>
          <w:p w14:paraId="1865307F" w14:textId="77777777" w:rsidR="005B1647" w:rsidRPr="00E521FD" w:rsidRDefault="005B1647" w:rsidP="005B1647">
            <w:pPr>
              <w:pStyle w:val="Tabell"/>
              <w:cnfStyle w:val="010000000000" w:firstRow="0" w:lastRow="1" w:firstColumn="0" w:lastColumn="0" w:oddVBand="0" w:evenVBand="0" w:oddHBand="0" w:evenHBand="0" w:firstRowFirstColumn="0" w:firstRowLastColumn="0" w:lastRowFirstColumn="0" w:lastRowLastColumn="0"/>
              <w:rPr>
                <w:b w:val="0"/>
                <w:bCs/>
              </w:rPr>
            </w:pPr>
            <w:r w:rsidRPr="00E521FD">
              <w:rPr>
                <w:b w:val="0"/>
                <w:bCs/>
              </w:rPr>
              <w:t>2,0</w:t>
            </w:r>
          </w:p>
        </w:tc>
        <w:tc>
          <w:tcPr>
            <w:tcW w:w="285" w:type="pct"/>
            <w:tcBorders>
              <w:top w:val="single" w:sz="4" w:space="0" w:color="auto"/>
            </w:tcBorders>
            <w:shd w:val="clear" w:color="auto" w:fill="auto"/>
            <w:noWrap/>
            <w:hideMark/>
          </w:tcPr>
          <w:p w14:paraId="7D022457" w14:textId="77777777" w:rsidR="005B1647" w:rsidRPr="00E521FD" w:rsidRDefault="005B1647" w:rsidP="005B1647">
            <w:pPr>
              <w:pStyle w:val="Tabell"/>
              <w:cnfStyle w:val="010000000000" w:firstRow="0" w:lastRow="1" w:firstColumn="0" w:lastColumn="0" w:oddVBand="0" w:evenVBand="0" w:oddHBand="0" w:evenHBand="0" w:firstRowFirstColumn="0" w:firstRowLastColumn="0" w:lastRowFirstColumn="0" w:lastRowLastColumn="0"/>
              <w:rPr>
                <w:b w:val="0"/>
                <w:bCs/>
              </w:rPr>
            </w:pPr>
            <w:r w:rsidRPr="00E521FD">
              <w:rPr>
                <w:b w:val="0"/>
                <w:bCs/>
              </w:rPr>
              <w:t>2,6</w:t>
            </w:r>
          </w:p>
        </w:tc>
        <w:tc>
          <w:tcPr>
            <w:tcW w:w="285" w:type="pct"/>
            <w:tcBorders>
              <w:top w:val="single" w:sz="4" w:space="0" w:color="auto"/>
            </w:tcBorders>
            <w:shd w:val="clear" w:color="auto" w:fill="auto"/>
            <w:noWrap/>
            <w:hideMark/>
          </w:tcPr>
          <w:p w14:paraId="56392440" w14:textId="77777777" w:rsidR="005B1647" w:rsidRPr="00E521FD" w:rsidRDefault="005B1647" w:rsidP="005B1647">
            <w:pPr>
              <w:pStyle w:val="Tabell"/>
              <w:cnfStyle w:val="010000000000" w:firstRow="0" w:lastRow="1" w:firstColumn="0" w:lastColumn="0" w:oddVBand="0" w:evenVBand="0" w:oddHBand="0" w:evenHBand="0" w:firstRowFirstColumn="0" w:firstRowLastColumn="0" w:lastRowFirstColumn="0" w:lastRowLastColumn="0"/>
              <w:rPr>
                <w:b w:val="0"/>
                <w:bCs/>
              </w:rPr>
            </w:pPr>
            <w:r w:rsidRPr="00E521FD">
              <w:rPr>
                <w:b w:val="0"/>
                <w:bCs/>
              </w:rPr>
              <w:t>3,6</w:t>
            </w:r>
          </w:p>
        </w:tc>
        <w:tc>
          <w:tcPr>
            <w:tcW w:w="285" w:type="pct"/>
            <w:tcBorders>
              <w:top w:val="single" w:sz="4" w:space="0" w:color="auto"/>
            </w:tcBorders>
            <w:shd w:val="clear" w:color="auto" w:fill="auto"/>
            <w:noWrap/>
            <w:hideMark/>
          </w:tcPr>
          <w:p w14:paraId="693094D2" w14:textId="77777777" w:rsidR="005B1647" w:rsidRPr="00E521FD" w:rsidRDefault="005B1647" w:rsidP="005B1647">
            <w:pPr>
              <w:pStyle w:val="Tabell"/>
              <w:cnfStyle w:val="010000000000" w:firstRow="0" w:lastRow="1" w:firstColumn="0" w:lastColumn="0" w:oddVBand="0" w:evenVBand="0" w:oddHBand="0" w:evenHBand="0" w:firstRowFirstColumn="0" w:firstRowLastColumn="0" w:lastRowFirstColumn="0" w:lastRowLastColumn="0"/>
              <w:rPr>
                <w:b w:val="0"/>
                <w:bCs/>
              </w:rPr>
            </w:pPr>
            <w:r w:rsidRPr="00E521FD">
              <w:rPr>
                <w:b w:val="0"/>
                <w:bCs/>
              </w:rPr>
              <w:t>4,3</w:t>
            </w:r>
          </w:p>
        </w:tc>
        <w:tc>
          <w:tcPr>
            <w:tcW w:w="285" w:type="pct"/>
            <w:tcBorders>
              <w:top w:val="single" w:sz="4" w:space="0" w:color="auto"/>
            </w:tcBorders>
            <w:shd w:val="clear" w:color="auto" w:fill="auto"/>
            <w:noWrap/>
            <w:hideMark/>
          </w:tcPr>
          <w:p w14:paraId="07CA39DF" w14:textId="77777777" w:rsidR="005B1647" w:rsidRPr="00E521FD" w:rsidRDefault="005B1647" w:rsidP="005B1647">
            <w:pPr>
              <w:pStyle w:val="Tabell"/>
              <w:cnfStyle w:val="010000000000" w:firstRow="0" w:lastRow="1" w:firstColumn="0" w:lastColumn="0" w:oddVBand="0" w:evenVBand="0" w:oddHBand="0" w:evenHBand="0" w:firstRowFirstColumn="0" w:firstRowLastColumn="0" w:lastRowFirstColumn="0" w:lastRowLastColumn="0"/>
              <w:rPr>
                <w:b w:val="0"/>
                <w:bCs/>
              </w:rPr>
            </w:pPr>
            <w:r w:rsidRPr="00E521FD">
              <w:rPr>
                <w:b w:val="0"/>
                <w:bCs/>
              </w:rPr>
              <w:t>3,3</w:t>
            </w:r>
          </w:p>
        </w:tc>
      </w:tr>
    </w:tbl>
    <w:p w14:paraId="153E1C31" w14:textId="7227BC17" w:rsidR="005B1647" w:rsidRDefault="005B1647" w:rsidP="005B1647">
      <w:pPr>
        <w:pStyle w:val="TabellFotnot"/>
        <w:ind w:left="-1134"/>
      </w:pPr>
      <w:r w:rsidRPr="00661006">
        <w:rPr>
          <w:vertAlign w:val="superscript"/>
        </w:rPr>
        <w:t>1</w:t>
      </w:r>
      <w:r>
        <w:t xml:space="preserve"> </w:t>
      </w:r>
      <w:r w:rsidRPr="00E521FD">
        <w:t>Utgiftstakets nivå för 2015, 2016 och 2017 höjdes med 33, 41 respektive 52 miljarder kronor efter förslag i propositionen Vårändringsbudget för 2015</w:t>
      </w:r>
      <w:r>
        <w:t>. Nivån sänktes med 51 miljarder kronor i riksdagens beslut om statens budget för 2019</w:t>
      </w:r>
      <w:r w:rsidRPr="00E521FD">
        <w:t>. Dessa ändringar av nivån är inte tekniska justeringar utan finanspolitiskt motiverade ändringar. Finanspolitiskt motiverade ändringar av utgiftstakets nivå medför en reell förändring av utgiftstakets begränsande effekt på de takbegränsade utgifterna.</w:t>
      </w:r>
    </w:p>
    <w:p w14:paraId="0ACC4B23" w14:textId="63917F79" w:rsidR="005B1647" w:rsidRDefault="005B1647" w:rsidP="005B1647">
      <w:pPr>
        <w:pStyle w:val="Klla"/>
        <w:ind w:left="-1134"/>
      </w:pPr>
      <w:r>
        <w:t xml:space="preserve">Anm.: </w:t>
      </w:r>
      <w:r w:rsidRPr="00E521FD">
        <w:t>För åren 1997–20</w:t>
      </w:r>
      <w:r>
        <w:t>07</w:t>
      </w:r>
      <w:r w:rsidRPr="00E521FD">
        <w:t xml:space="preserve"> se Årsredovisning</w:t>
      </w:r>
      <w:r>
        <w:t>en</w:t>
      </w:r>
      <w:r w:rsidRPr="00E521FD">
        <w:t xml:space="preserve"> för staten 2009</w:t>
      </w:r>
      <w:r>
        <w:t xml:space="preserve"> och för 2008</w:t>
      </w:r>
      <w:r w:rsidRPr="00E521FD">
        <w:t>–</w:t>
      </w:r>
      <w:r>
        <w:t>2009</w:t>
      </w:r>
      <w:r w:rsidRPr="00215A7F">
        <w:t xml:space="preserve"> Årsredovisningen för staten 20</w:t>
      </w:r>
      <w:r>
        <w:t>17</w:t>
      </w:r>
      <w:r w:rsidRPr="00E521FD">
        <w:t>.</w:t>
      </w:r>
    </w:p>
    <w:p w14:paraId="1AE1CC60" w14:textId="6DA298EA" w:rsidR="005B1647" w:rsidRDefault="005B1647" w:rsidP="005B1647">
      <w:pPr>
        <w:pStyle w:val="Brdtext"/>
      </w:pPr>
      <w:r w:rsidRPr="00624F55">
        <w:t>Den statliga budgetprocessen kännetecknas av ett tydligt medelfristigt uppifrån och nedperspektiv. Utgiftstaket är den övergripande restriktionen som i termer av totala utgifter begränsar budgetprocessen från det att utgiftstaket fastställs till dess att budgetåret är slut. Därmed understryks behovet av prioriteringar mellan olika utgifter. Det medelfristiga perspektivet skapar dessutom förutsättningar för att undvika att tillfälligt höga inkomster, t.ex. på grund av en god konjunktur, används för att finansiera permanent högre utgifter. I och med detta begränsas också möjligheterna att bedriva en destabiliserande (procyklisk) finanspolitik på budgetens utgiftssida. Utgiftstaket infördes 1997 och fastställda utgiftstak har aldrig överskridits. Utgiftstaket är ett viktigt budgetpolitiskt åtagande som främjar budgetdisciplinen och stärker trovärdigheten i den ekonomiska politiken. Utgiftstaket kan användas som ett verktyg för att uppnå överskottsmålet och långsiktigt hållbara offentliga finanser.</w:t>
      </w:r>
    </w:p>
    <w:p w14:paraId="7910D32B" w14:textId="77777777" w:rsidR="005B1647" w:rsidRDefault="005B1647" w:rsidP="005B1647">
      <w:pPr>
        <w:pStyle w:val="Brdtext"/>
      </w:pPr>
      <w:r w:rsidRPr="00624F55">
        <w:t>Utgångspunkten är att de nivåer på utgiftstaket som riksdagen har beslutat om inte ska ändras till följd av andra orsaker än s.k. tekniska justeringar eller till följd av en ändrad inriktning på finanspolitiken efter att en ny regering tillträtt. De takbegränsade utgifterna är summan av utgifterna under utgiftsområdena 1–25 och 27 samt utgifterna i ålderspensionssystemet vid sidan av statens budget. De utgörs av faktiskt förbrukade anslagsmedel, vilket innebär att även myndigheternas utnyttjande av anslagssparande och anslagskredit ingår. De takbegränsade utgifterna omfattar därmed större delen av utgifterna i staten och ålderspensionssystemet. Utrymmet mellan utgiftstaket och de faktiska beräknade</w:t>
      </w:r>
      <w:r>
        <w:t xml:space="preserve"> takbegränsade utgifterna kallas budgeteringsmarginalen.</w:t>
      </w:r>
    </w:p>
    <w:p w14:paraId="66285461" w14:textId="761931DB" w:rsidR="005B1647" w:rsidRDefault="005B1647" w:rsidP="005B1647">
      <w:pPr>
        <w:pStyle w:val="Rubrik3utannumrering"/>
      </w:pPr>
      <w:r>
        <w:t>Utfallet för de takbegränsade utgifterna</w:t>
      </w:r>
    </w:p>
    <w:p w14:paraId="777324EC" w14:textId="4903C49A" w:rsidR="005B1647" w:rsidRPr="002A793A" w:rsidRDefault="005B1647" w:rsidP="005B1647">
      <w:pPr>
        <w:pStyle w:val="Brdtext"/>
      </w:pPr>
      <w:r w:rsidRPr="002A793A">
        <w:t>Enligt utfallet för statens budget 201</w:t>
      </w:r>
      <w:r>
        <w:t>9</w:t>
      </w:r>
      <w:r w:rsidRPr="002A793A">
        <w:t xml:space="preserve"> uppgick de takbegränsade utgifterna till 1 308,3</w:t>
      </w:r>
      <w:r>
        <w:t> </w:t>
      </w:r>
      <w:r w:rsidRPr="002A793A">
        <w:t>miljarder kronor. Därmed underskreds utgiftstaket med en marginal på 42,7</w:t>
      </w:r>
      <w:r>
        <w:t> </w:t>
      </w:r>
      <w:r w:rsidRPr="002A793A">
        <w:t>miljarder kronor (</w:t>
      </w:r>
      <w:r w:rsidRPr="002A793A">
        <w:fldChar w:fldCharType="begin"/>
      </w:r>
      <w:r w:rsidRPr="002A793A">
        <w:instrText xml:space="preserve"> REF  _Ref35875817 \* Lower \h </w:instrText>
      </w:r>
      <w:r>
        <w:instrText xml:space="preserve"> \* MERGEFORMAT </w:instrText>
      </w:r>
      <w:r w:rsidRPr="002A793A">
        <w:fldChar w:fldCharType="separate"/>
      </w:r>
      <w:r w:rsidR="00301022">
        <w:t xml:space="preserve">tabell </w:t>
      </w:r>
      <w:r w:rsidR="00301022">
        <w:rPr>
          <w:noProof/>
        </w:rPr>
        <w:t>1</w:t>
      </w:r>
      <w:r w:rsidR="00301022">
        <w:t>.</w:t>
      </w:r>
      <w:r w:rsidR="00301022">
        <w:rPr>
          <w:noProof/>
        </w:rPr>
        <w:t>5</w:t>
      </w:r>
      <w:r w:rsidRPr="002A793A">
        <w:fldChar w:fldCharType="end"/>
      </w:r>
      <w:r w:rsidRPr="002A793A">
        <w:t>).</w:t>
      </w:r>
    </w:p>
    <w:p w14:paraId="23346E01" w14:textId="638A3420" w:rsidR="005B1647" w:rsidRDefault="005B1647" w:rsidP="005B1647">
      <w:pPr>
        <w:pStyle w:val="TabellRubrik"/>
      </w:pPr>
      <w:bookmarkStart w:id="19" w:name="_Ref35875817"/>
      <w:bookmarkStart w:id="20" w:name="_Toc37339998"/>
      <w:r>
        <w:t xml:space="preserve">Tabell </w:t>
      </w:r>
      <w:r>
        <w:fldChar w:fldCharType="begin"/>
      </w:r>
      <w:r>
        <w:instrText xml:space="preserve"> STYLEREF  "Rubrik 1" \n</w:instrText>
      </w:r>
      <w:r>
        <w:fldChar w:fldCharType="separate"/>
      </w:r>
      <w:r w:rsidR="00301022">
        <w:rPr>
          <w:noProof/>
        </w:rPr>
        <w:t>1</w:t>
      </w:r>
      <w:r>
        <w:rPr>
          <w:noProof/>
        </w:rPr>
        <w:fldChar w:fldCharType="end"/>
      </w:r>
      <w:r>
        <w:t>.</w:t>
      </w:r>
      <w:fldSimple w:instr=" SEQ Tabell \* ARABIC \s 1 ">
        <w:r w:rsidR="00301022">
          <w:rPr>
            <w:noProof/>
          </w:rPr>
          <w:t>5</w:t>
        </w:r>
      </w:fldSimple>
      <w:bookmarkEnd w:id="19"/>
      <w:r>
        <w:tab/>
        <w:t>Takbegränsade utgifter</w:t>
      </w:r>
      <w:bookmarkEnd w:id="20"/>
    </w:p>
    <w:p w14:paraId="2D6CD0BD" w14:textId="65BEEDC3" w:rsidR="005B1647" w:rsidRDefault="005B1647" w:rsidP="005B1647">
      <w:pPr>
        <w:pStyle w:val="TabellUnderrubrik"/>
      </w:pPr>
      <w:r>
        <w:t>Miljarder kronor</w:t>
      </w:r>
    </w:p>
    <w:tbl>
      <w:tblPr>
        <w:tblStyle w:val="RKBPTabell"/>
        <w:tblW w:w="5000" w:type="pct"/>
        <w:tblLook w:val="06E0" w:firstRow="1" w:lastRow="1" w:firstColumn="1" w:lastColumn="0" w:noHBand="1" w:noVBand="1"/>
      </w:tblPr>
      <w:tblGrid>
        <w:gridCol w:w="3826"/>
        <w:gridCol w:w="886"/>
        <w:gridCol w:w="886"/>
        <w:gridCol w:w="886"/>
        <w:gridCol w:w="886"/>
      </w:tblGrid>
      <w:tr w:rsidR="00155607" w14:paraId="4E1B9638" w14:textId="77777777" w:rsidTr="003D47E6">
        <w:trPr>
          <w:cnfStyle w:val="100000000000" w:firstRow="1" w:lastRow="0" w:firstColumn="0" w:lastColumn="0" w:oddVBand="0" w:evenVBand="0" w:oddHBand="0"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2596" w:type="pct"/>
            <w:noWrap/>
            <w:hideMark/>
          </w:tcPr>
          <w:p w14:paraId="064B7901" w14:textId="77777777" w:rsidR="005B1647" w:rsidRPr="008526F4" w:rsidRDefault="005B1647" w:rsidP="003D47E6">
            <w:pPr>
              <w:pStyle w:val="TabellHuvud"/>
            </w:pPr>
          </w:p>
        </w:tc>
        <w:tc>
          <w:tcPr>
            <w:tcW w:w="601" w:type="pct"/>
            <w:noWrap/>
            <w:hideMark/>
          </w:tcPr>
          <w:p w14:paraId="186DD37D" w14:textId="6F9FD703" w:rsidR="005B1647" w:rsidRPr="008526F4" w:rsidRDefault="005B1647" w:rsidP="003D47E6">
            <w:pPr>
              <w:pStyle w:val="TabellHuvud"/>
              <w:cnfStyle w:val="100000000000" w:firstRow="1" w:lastRow="0" w:firstColumn="0" w:lastColumn="0" w:oddVBand="0" w:evenVBand="0" w:oddHBand="0" w:evenHBand="0" w:firstRowFirstColumn="0" w:firstRowLastColumn="0" w:lastRowFirstColumn="0" w:lastRowLastColumn="0"/>
            </w:pPr>
            <w:r w:rsidRPr="008526F4">
              <w:t>SB 2019</w:t>
            </w:r>
            <w:r w:rsidRPr="008526F4">
              <w:rPr>
                <w:vertAlign w:val="superscript"/>
              </w:rPr>
              <w:t>1</w:t>
            </w:r>
          </w:p>
        </w:tc>
        <w:tc>
          <w:tcPr>
            <w:tcW w:w="601" w:type="pct"/>
            <w:noWrap/>
            <w:hideMark/>
          </w:tcPr>
          <w:p w14:paraId="6857467D" w14:textId="547B7F4A" w:rsidR="005B1647" w:rsidRDefault="005B1647" w:rsidP="003D47E6">
            <w:pPr>
              <w:pStyle w:val="TabellHuvud"/>
              <w:cnfStyle w:val="100000000000" w:firstRow="1" w:lastRow="0" w:firstColumn="0" w:lastColumn="0" w:oddVBand="0" w:evenVBand="0" w:oddHBand="0" w:evenHBand="0" w:firstRowFirstColumn="0" w:firstRowLastColumn="0" w:lastRowFirstColumn="0" w:lastRowLastColumn="0"/>
            </w:pPr>
            <w:r w:rsidRPr="008526F4">
              <w:t>Utfall</w:t>
            </w:r>
          </w:p>
          <w:p w14:paraId="485717C2" w14:textId="5917279B" w:rsidR="005B1647" w:rsidRPr="008526F4" w:rsidRDefault="005B1647" w:rsidP="003D47E6">
            <w:pPr>
              <w:pStyle w:val="TabellHuvud"/>
              <w:cnfStyle w:val="100000000000" w:firstRow="1" w:lastRow="0" w:firstColumn="0" w:lastColumn="0" w:oddVBand="0" w:evenVBand="0" w:oddHBand="0" w:evenHBand="0" w:firstRowFirstColumn="0" w:firstRowLastColumn="0" w:lastRowFirstColumn="0" w:lastRowLastColumn="0"/>
            </w:pPr>
            <w:r w:rsidRPr="008526F4">
              <w:t>2019</w:t>
            </w:r>
          </w:p>
        </w:tc>
        <w:tc>
          <w:tcPr>
            <w:tcW w:w="601" w:type="pct"/>
            <w:noWrap/>
            <w:hideMark/>
          </w:tcPr>
          <w:p w14:paraId="664C7DBB" w14:textId="71D9076A" w:rsidR="005B1647" w:rsidRDefault="005B1647" w:rsidP="003D47E6">
            <w:pPr>
              <w:pStyle w:val="TabellHuvud"/>
              <w:cnfStyle w:val="100000000000" w:firstRow="1" w:lastRow="0" w:firstColumn="0" w:lastColumn="0" w:oddVBand="0" w:evenVBand="0" w:oddHBand="0" w:evenHBand="0" w:firstRowFirstColumn="0" w:firstRowLastColumn="0" w:lastRowFirstColumn="0" w:lastRowLastColumn="0"/>
            </w:pPr>
            <w:r w:rsidRPr="008526F4">
              <w:t>Utfall</w:t>
            </w:r>
          </w:p>
          <w:p w14:paraId="503753E7" w14:textId="68B441C8" w:rsidR="005B1647" w:rsidRPr="008526F4" w:rsidRDefault="005B1647" w:rsidP="003D47E6">
            <w:pPr>
              <w:pStyle w:val="TabellHuvud"/>
              <w:cnfStyle w:val="100000000000" w:firstRow="1" w:lastRow="0" w:firstColumn="0" w:lastColumn="0" w:oddVBand="0" w:evenVBand="0" w:oddHBand="0" w:evenHBand="0" w:firstRowFirstColumn="0" w:firstRowLastColumn="0" w:lastRowFirstColumn="0" w:lastRowLastColumn="0"/>
            </w:pPr>
            <w:r w:rsidRPr="008526F4">
              <w:t>SB 2019</w:t>
            </w:r>
          </w:p>
        </w:tc>
        <w:tc>
          <w:tcPr>
            <w:tcW w:w="601" w:type="pct"/>
            <w:noWrap/>
            <w:hideMark/>
          </w:tcPr>
          <w:p w14:paraId="192C71D1" w14:textId="7D1C5CF1" w:rsidR="005B1647" w:rsidRDefault="005B1647" w:rsidP="003D47E6">
            <w:pPr>
              <w:pStyle w:val="TabellHuvud"/>
              <w:cnfStyle w:val="100000000000" w:firstRow="1" w:lastRow="0" w:firstColumn="0" w:lastColumn="0" w:oddVBand="0" w:evenVBand="0" w:oddHBand="0" w:evenHBand="0" w:firstRowFirstColumn="0" w:firstRowLastColumn="0" w:lastRowFirstColumn="0" w:lastRowLastColumn="0"/>
            </w:pPr>
            <w:r w:rsidRPr="008526F4">
              <w:t>Utfall</w:t>
            </w:r>
          </w:p>
          <w:p w14:paraId="759AAA5E" w14:textId="1F80543D" w:rsidR="005B1647" w:rsidRPr="008526F4" w:rsidRDefault="005B1647" w:rsidP="003D47E6">
            <w:pPr>
              <w:pStyle w:val="TabellHuvud"/>
              <w:cnfStyle w:val="100000000000" w:firstRow="1" w:lastRow="0" w:firstColumn="0" w:lastColumn="0" w:oddVBand="0" w:evenVBand="0" w:oddHBand="0" w:evenHBand="0" w:firstRowFirstColumn="0" w:firstRowLastColumn="0" w:lastRowFirstColumn="0" w:lastRowLastColumn="0"/>
            </w:pPr>
            <w:r w:rsidRPr="008526F4">
              <w:t>2018</w:t>
            </w:r>
          </w:p>
        </w:tc>
      </w:tr>
      <w:tr w:rsidR="00155607" w14:paraId="135ECC98" w14:textId="77777777" w:rsidTr="003D47E6">
        <w:trPr>
          <w:trHeight w:val="300"/>
        </w:trPr>
        <w:tc>
          <w:tcPr>
            <w:cnfStyle w:val="001000000000" w:firstRow="0" w:lastRow="0" w:firstColumn="1" w:lastColumn="0" w:oddVBand="0" w:evenVBand="0" w:oddHBand="0" w:evenHBand="0" w:firstRowFirstColumn="0" w:firstRowLastColumn="0" w:lastRowFirstColumn="0" w:lastRowLastColumn="0"/>
            <w:tcW w:w="2596" w:type="pct"/>
            <w:noWrap/>
            <w:hideMark/>
          </w:tcPr>
          <w:p w14:paraId="54D08A52" w14:textId="77777777" w:rsidR="005B1647" w:rsidRPr="008526F4" w:rsidRDefault="005B1647" w:rsidP="005B1647">
            <w:pPr>
              <w:pStyle w:val="Tabell"/>
            </w:pPr>
            <w:r w:rsidRPr="008526F4">
              <w:t>Utgifter exkl. statsskuldsräntor</w:t>
            </w:r>
            <w:r w:rsidRPr="008526F4">
              <w:rPr>
                <w:vertAlign w:val="superscript"/>
              </w:rPr>
              <w:t>2</w:t>
            </w:r>
          </w:p>
        </w:tc>
        <w:tc>
          <w:tcPr>
            <w:tcW w:w="601" w:type="pct"/>
            <w:noWrap/>
            <w:hideMark/>
          </w:tcPr>
          <w:p w14:paraId="5F5754B0" w14:textId="3EBCD4A9" w:rsidR="005B1647" w:rsidRPr="008526F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6062A">
              <w:t>993,9</w:t>
            </w:r>
          </w:p>
        </w:tc>
        <w:tc>
          <w:tcPr>
            <w:tcW w:w="601" w:type="pct"/>
            <w:noWrap/>
            <w:hideMark/>
          </w:tcPr>
          <w:p w14:paraId="3458C92B" w14:textId="7A5FD158" w:rsidR="005B1647" w:rsidRPr="008526F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6062A">
              <w:t>990,7</w:t>
            </w:r>
          </w:p>
        </w:tc>
        <w:tc>
          <w:tcPr>
            <w:tcW w:w="601" w:type="pct"/>
            <w:noWrap/>
            <w:hideMark/>
          </w:tcPr>
          <w:p w14:paraId="4D2A394F" w14:textId="16CF034A" w:rsidR="005B1647" w:rsidRPr="008526F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6062A">
              <w:t>-3,2</w:t>
            </w:r>
          </w:p>
        </w:tc>
        <w:tc>
          <w:tcPr>
            <w:tcW w:w="601" w:type="pct"/>
            <w:noWrap/>
            <w:hideMark/>
          </w:tcPr>
          <w:p w14:paraId="67E55880" w14:textId="75057D65" w:rsidR="005B1647" w:rsidRPr="008526F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6062A">
              <w:t>974,9</w:t>
            </w:r>
          </w:p>
        </w:tc>
      </w:tr>
      <w:tr w:rsidR="00155607" w14:paraId="36DBAC6D" w14:textId="77777777" w:rsidTr="003D47E6">
        <w:trPr>
          <w:trHeight w:val="300"/>
        </w:trPr>
        <w:tc>
          <w:tcPr>
            <w:cnfStyle w:val="001000000000" w:firstRow="0" w:lastRow="0" w:firstColumn="1" w:lastColumn="0" w:oddVBand="0" w:evenVBand="0" w:oddHBand="0" w:evenHBand="0" w:firstRowFirstColumn="0" w:firstRowLastColumn="0" w:lastRowFirstColumn="0" w:lastRowLastColumn="0"/>
            <w:tcW w:w="2596" w:type="pct"/>
            <w:noWrap/>
            <w:hideMark/>
          </w:tcPr>
          <w:p w14:paraId="45022F40" w14:textId="77777777" w:rsidR="005B1647" w:rsidRPr="008526F4" w:rsidRDefault="005B1647" w:rsidP="005B1647">
            <w:pPr>
              <w:pStyle w:val="Tabell"/>
            </w:pPr>
            <w:r w:rsidRPr="008526F4">
              <w:t>Ålderspensionssystemet vid sidan av statens budget</w:t>
            </w:r>
          </w:p>
        </w:tc>
        <w:tc>
          <w:tcPr>
            <w:tcW w:w="601" w:type="pct"/>
            <w:noWrap/>
            <w:hideMark/>
          </w:tcPr>
          <w:p w14:paraId="7FDB8403" w14:textId="4F8DAA15" w:rsidR="005B1647" w:rsidRPr="008526F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6062A">
              <w:t>317,6</w:t>
            </w:r>
          </w:p>
        </w:tc>
        <w:tc>
          <w:tcPr>
            <w:tcW w:w="601" w:type="pct"/>
            <w:noWrap/>
            <w:hideMark/>
          </w:tcPr>
          <w:p w14:paraId="23645829" w14:textId="34CF4FE2" w:rsidR="005B1647" w:rsidRPr="008526F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6062A">
              <w:t>317,6</w:t>
            </w:r>
          </w:p>
        </w:tc>
        <w:tc>
          <w:tcPr>
            <w:tcW w:w="601" w:type="pct"/>
            <w:noWrap/>
            <w:hideMark/>
          </w:tcPr>
          <w:p w14:paraId="5B96D41E" w14:textId="5FD8AC4E" w:rsidR="005B1647" w:rsidRPr="008526F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6062A">
              <w:t>0,1</w:t>
            </w:r>
          </w:p>
        </w:tc>
        <w:tc>
          <w:tcPr>
            <w:tcW w:w="601" w:type="pct"/>
            <w:noWrap/>
            <w:hideMark/>
          </w:tcPr>
          <w:p w14:paraId="445457B8" w14:textId="28CA8204" w:rsidR="005B1647" w:rsidRPr="008526F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6062A">
              <w:t>307,4</w:t>
            </w:r>
          </w:p>
        </w:tc>
      </w:tr>
      <w:tr w:rsidR="00155607" w14:paraId="247296D5" w14:textId="77777777" w:rsidTr="003D47E6">
        <w:trPr>
          <w:trHeight w:val="300"/>
        </w:trPr>
        <w:tc>
          <w:tcPr>
            <w:cnfStyle w:val="001000000000" w:firstRow="0" w:lastRow="0" w:firstColumn="1" w:lastColumn="0" w:oddVBand="0" w:evenVBand="0" w:oddHBand="0" w:evenHBand="0" w:firstRowFirstColumn="0" w:firstRowLastColumn="0" w:lastRowFirstColumn="0" w:lastRowLastColumn="0"/>
            <w:tcW w:w="2596" w:type="pct"/>
            <w:noWrap/>
            <w:hideMark/>
          </w:tcPr>
          <w:p w14:paraId="4A1E2F98" w14:textId="77777777" w:rsidR="005B1647" w:rsidRPr="008526F4" w:rsidRDefault="005B1647" w:rsidP="005B1647">
            <w:pPr>
              <w:pStyle w:val="Tabell"/>
            </w:pPr>
            <w:r w:rsidRPr="008526F4">
              <w:t>Takbegränsade utgifter</w:t>
            </w:r>
          </w:p>
        </w:tc>
        <w:tc>
          <w:tcPr>
            <w:tcW w:w="601" w:type="pct"/>
            <w:noWrap/>
            <w:hideMark/>
          </w:tcPr>
          <w:p w14:paraId="0314B5DC" w14:textId="701BE08F" w:rsidR="005B1647" w:rsidRPr="008526F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6062A">
              <w:t>1 311,4</w:t>
            </w:r>
          </w:p>
        </w:tc>
        <w:tc>
          <w:tcPr>
            <w:tcW w:w="601" w:type="pct"/>
            <w:noWrap/>
            <w:hideMark/>
          </w:tcPr>
          <w:p w14:paraId="4C917204" w14:textId="4D64FD54" w:rsidR="005B1647" w:rsidRPr="008526F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6062A">
              <w:t>1 308,3</w:t>
            </w:r>
          </w:p>
        </w:tc>
        <w:tc>
          <w:tcPr>
            <w:tcW w:w="601" w:type="pct"/>
            <w:noWrap/>
            <w:hideMark/>
          </w:tcPr>
          <w:p w14:paraId="02CFED09" w14:textId="502E482E" w:rsidR="005B1647" w:rsidRPr="008526F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6062A">
              <w:t>-3,1</w:t>
            </w:r>
          </w:p>
        </w:tc>
        <w:tc>
          <w:tcPr>
            <w:tcW w:w="601" w:type="pct"/>
            <w:noWrap/>
            <w:hideMark/>
          </w:tcPr>
          <w:p w14:paraId="7DC513C2" w14:textId="3545D4D0" w:rsidR="005B1647" w:rsidRPr="008526F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6062A">
              <w:t>1 282,3</w:t>
            </w:r>
          </w:p>
        </w:tc>
      </w:tr>
      <w:tr w:rsidR="00155607" w14:paraId="5B113CEC" w14:textId="77777777" w:rsidTr="003D47E6">
        <w:trPr>
          <w:trHeight w:val="300"/>
        </w:trPr>
        <w:tc>
          <w:tcPr>
            <w:cnfStyle w:val="001000000000" w:firstRow="0" w:lastRow="0" w:firstColumn="1" w:lastColumn="0" w:oddVBand="0" w:evenVBand="0" w:oddHBand="0" w:evenHBand="0" w:firstRowFirstColumn="0" w:firstRowLastColumn="0" w:lastRowFirstColumn="0" w:lastRowLastColumn="0"/>
            <w:tcW w:w="2596" w:type="pct"/>
            <w:noWrap/>
            <w:hideMark/>
          </w:tcPr>
          <w:p w14:paraId="24FB0429" w14:textId="77777777" w:rsidR="005B1647" w:rsidRPr="008526F4" w:rsidRDefault="005B1647" w:rsidP="005B1647">
            <w:pPr>
              <w:pStyle w:val="Tabell"/>
            </w:pPr>
            <w:r w:rsidRPr="008526F4">
              <w:lastRenderedPageBreak/>
              <w:t>Budgeteringsmarginal</w:t>
            </w:r>
          </w:p>
        </w:tc>
        <w:tc>
          <w:tcPr>
            <w:tcW w:w="601" w:type="pct"/>
            <w:noWrap/>
            <w:hideMark/>
          </w:tcPr>
          <w:p w14:paraId="4CDB57D5" w14:textId="0D7DA522" w:rsidR="005B1647" w:rsidRPr="008526F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6062A">
              <w:t>39,6</w:t>
            </w:r>
          </w:p>
        </w:tc>
        <w:tc>
          <w:tcPr>
            <w:tcW w:w="601" w:type="pct"/>
            <w:noWrap/>
            <w:hideMark/>
          </w:tcPr>
          <w:p w14:paraId="15C57666" w14:textId="08E9B1F4" w:rsidR="005B1647" w:rsidRPr="008526F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6062A">
              <w:t>42,7</w:t>
            </w:r>
          </w:p>
        </w:tc>
        <w:tc>
          <w:tcPr>
            <w:tcW w:w="601" w:type="pct"/>
            <w:noWrap/>
            <w:hideMark/>
          </w:tcPr>
          <w:p w14:paraId="535BEFBC" w14:textId="604993D0" w:rsidR="005B1647" w:rsidRPr="008526F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6062A">
              <w:t>3,1</w:t>
            </w:r>
          </w:p>
        </w:tc>
        <w:tc>
          <w:tcPr>
            <w:tcW w:w="601" w:type="pct"/>
            <w:noWrap/>
            <w:hideMark/>
          </w:tcPr>
          <w:p w14:paraId="0908E07C" w14:textId="4055F9F3" w:rsidR="005B1647" w:rsidRPr="008526F4" w:rsidRDefault="005B1647" w:rsidP="005B1647">
            <w:pPr>
              <w:pStyle w:val="Tabell"/>
              <w:cnfStyle w:val="000000000000" w:firstRow="0" w:lastRow="0" w:firstColumn="0" w:lastColumn="0" w:oddVBand="0" w:evenVBand="0" w:oddHBand="0" w:evenHBand="0" w:firstRowFirstColumn="0" w:firstRowLastColumn="0" w:lastRowFirstColumn="0" w:lastRowLastColumn="0"/>
            </w:pPr>
            <w:r>
              <w:t>5</w:t>
            </w:r>
            <w:r w:rsidRPr="00E6062A">
              <w:t>4,7</w:t>
            </w:r>
          </w:p>
        </w:tc>
      </w:tr>
      <w:tr w:rsidR="00155607" w:rsidRPr="003D47E6" w14:paraId="3F5B17E1" w14:textId="77777777" w:rsidTr="003D47E6">
        <w:trPr>
          <w:cnfStyle w:val="010000000000" w:firstRow="0" w:lastRow="1" w:firstColumn="0" w:lastColumn="0" w:oddVBand="0" w:evenVBand="0" w:oddHBand="0"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2596" w:type="pct"/>
            <w:noWrap/>
            <w:hideMark/>
          </w:tcPr>
          <w:p w14:paraId="5D2769A3" w14:textId="77777777" w:rsidR="005B1647" w:rsidRPr="003D47E6" w:rsidRDefault="005B1647" w:rsidP="003D47E6">
            <w:pPr>
              <w:pStyle w:val="Tabell"/>
            </w:pPr>
            <w:r w:rsidRPr="003D47E6">
              <w:t>Utgiftstak</w:t>
            </w:r>
          </w:p>
        </w:tc>
        <w:tc>
          <w:tcPr>
            <w:tcW w:w="601" w:type="pct"/>
            <w:noWrap/>
            <w:hideMark/>
          </w:tcPr>
          <w:p w14:paraId="4C0C8528" w14:textId="77777777" w:rsidR="005B1647" w:rsidRPr="003D47E6" w:rsidRDefault="005B1647" w:rsidP="005B1647">
            <w:pPr>
              <w:pStyle w:val="Tabell"/>
              <w:cnfStyle w:val="010000000000" w:firstRow="0" w:lastRow="1" w:firstColumn="0" w:lastColumn="0" w:oddVBand="0" w:evenVBand="0" w:oddHBand="0" w:evenHBand="0" w:firstRowFirstColumn="0" w:firstRowLastColumn="0" w:lastRowFirstColumn="0" w:lastRowLastColumn="0"/>
            </w:pPr>
            <w:r w:rsidRPr="003D47E6">
              <w:t>1 351</w:t>
            </w:r>
          </w:p>
        </w:tc>
        <w:tc>
          <w:tcPr>
            <w:tcW w:w="601" w:type="pct"/>
            <w:noWrap/>
            <w:hideMark/>
          </w:tcPr>
          <w:p w14:paraId="175D1B70" w14:textId="77777777" w:rsidR="005B1647" w:rsidRPr="003D47E6" w:rsidRDefault="005B1647" w:rsidP="005B1647">
            <w:pPr>
              <w:pStyle w:val="Tabell"/>
              <w:cnfStyle w:val="010000000000" w:firstRow="0" w:lastRow="1" w:firstColumn="0" w:lastColumn="0" w:oddVBand="0" w:evenVBand="0" w:oddHBand="0" w:evenHBand="0" w:firstRowFirstColumn="0" w:firstRowLastColumn="0" w:lastRowFirstColumn="0" w:lastRowLastColumn="0"/>
            </w:pPr>
            <w:r w:rsidRPr="003D47E6">
              <w:t>1 351</w:t>
            </w:r>
          </w:p>
        </w:tc>
        <w:tc>
          <w:tcPr>
            <w:tcW w:w="601" w:type="pct"/>
            <w:noWrap/>
            <w:hideMark/>
          </w:tcPr>
          <w:p w14:paraId="69F24B3C" w14:textId="77777777" w:rsidR="005B1647" w:rsidRPr="003D47E6" w:rsidRDefault="005B1647" w:rsidP="005B1647">
            <w:pPr>
              <w:pStyle w:val="Tabell"/>
              <w:cnfStyle w:val="010000000000" w:firstRow="0" w:lastRow="1" w:firstColumn="0" w:lastColumn="0" w:oddVBand="0" w:evenVBand="0" w:oddHBand="0" w:evenHBand="0" w:firstRowFirstColumn="0" w:firstRowLastColumn="0" w:lastRowFirstColumn="0" w:lastRowLastColumn="0"/>
            </w:pPr>
          </w:p>
        </w:tc>
        <w:tc>
          <w:tcPr>
            <w:tcW w:w="601" w:type="pct"/>
            <w:noWrap/>
            <w:hideMark/>
          </w:tcPr>
          <w:p w14:paraId="0F3D3BCE" w14:textId="77777777" w:rsidR="005B1647" w:rsidRPr="003D47E6" w:rsidRDefault="005B1647" w:rsidP="005B1647">
            <w:pPr>
              <w:pStyle w:val="Tabell"/>
              <w:cnfStyle w:val="010000000000" w:firstRow="0" w:lastRow="1" w:firstColumn="0" w:lastColumn="0" w:oddVBand="0" w:evenVBand="0" w:oddHBand="0" w:evenHBand="0" w:firstRowFirstColumn="0" w:firstRowLastColumn="0" w:lastRowFirstColumn="0" w:lastRowLastColumn="0"/>
            </w:pPr>
            <w:r w:rsidRPr="003D47E6">
              <w:t>1 337</w:t>
            </w:r>
          </w:p>
        </w:tc>
      </w:tr>
    </w:tbl>
    <w:p w14:paraId="456B6E5F" w14:textId="29166F05" w:rsidR="005B1647" w:rsidRDefault="005B1647" w:rsidP="005B1647">
      <w:pPr>
        <w:pStyle w:val="TabellFotnot"/>
      </w:pPr>
      <w:r w:rsidRPr="004123D3">
        <w:rPr>
          <w:vertAlign w:val="superscript"/>
        </w:rPr>
        <w:t>1</w:t>
      </w:r>
      <w:r w:rsidRPr="00E03CFA">
        <w:t xml:space="preserve"> Statens budget för 2019 (bet. 2018/19:FiU10) , dvs. exkl. riksdagens beslut med anledning av förslag till ändringar i</w:t>
      </w:r>
      <w:r w:rsidRPr="008526F4">
        <w:t xml:space="preserve"> statens budget för 201</w:t>
      </w:r>
      <w:r>
        <w:t>9</w:t>
      </w:r>
      <w:r w:rsidRPr="008526F4">
        <w:t>.</w:t>
      </w:r>
    </w:p>
    <w:p w14:paraId="79B2795D" w14:textId="09E0BA69" w:rsidR="005B1647" w:rsidRPr="00517518" w:rsidRDefault="005B1647" w:rsidP="005B1647">
      <w:pPr>
        <w:pStyle w:val="Klla"/>
      </w:pPr>
      <w:r w:rsidRPr="004123D3">
        <w:rPr>
          <w:vertAlign w:val="superscript"/>
        </w:rPr>
        <w:t>2</w:t>
      </w:r>
      <w:r w:rsidRPr="00517518">
        <w:t xml:space="preserve"> Inklusive posten Minskning av anslagsbehållningar.</w:t>
      </w:r>
    </w:p>
    <w:p w14:paraId="21A907EC" w14:textId="2E34C1B7" w:rsidR="005B1647" w:rsidRPr="00FE55EA" w:rsidRDefault="005B1647" w:rsidP="005B1647">
      <w:pPr>
        <w:pStyle w:val="Brdtext"/>
        <w:rPr>
          <w:highlight w:val="yellow"/>
        </w:rPr>
      </w:pPr>
      <w:r w:rsidRPr="00AF49E9">
        <w:t xml:space="preserve">De takbegränsade utgifterna blev 3,1 miljarder kronor lägre än den av riksdagen </w:t>
      </w:r>
      <w:r>
        <w:t>beslutade</w:t>
      </w:r>
      <w:r w:rsidRPr="00AF49E9">
        <w:t xml:space="preserve"> budgeten för 2019. Det är i </w:t>
      </w:r>
      <w:r>
        <w:t xml:space="preserve">första hand </w:t>
      </w:r>
      <w:r w:rsidRPr="00AF49E9">
        <w:t xml:space="preserve">på statens budgets utgiftsområden (exklusive statsskuldsräntorna) som utgifterna blivit lägre. Utgifterna för ålderspensionssystemet vid sidan av statens budget uppgick till </w:t>
      </w:r>
      <w:r>
        <w:t>317,6 </w:t>
      </w:r>
      <w:r w:rsidRPr="00AF49E9">
        <w:t>miljarder kronor, vilket är 0,1</w:t>
      </w:r>
      <w:r>
        <w:t> </w:t>
      </w:r>
      <w:r w:rsidRPr="00AF49E9">
        <w:t xml:space="preserve">miljarder kronor högre än enligt beräkningen i budgeten för 2019. I avsnitt 2 redovisas skillnader mellan utfall och budgeterade belopp för olika utgiftsområden och vissa anslag. </w:t>
      </w:r>
    </w:p>
    <w:p w14:paraId="6CA19C48" w14:textId="12A498B7" w:rsidR="005B1647" w:rsidRPr="00F43C0C" w:rsidRDefault="005B1647" w:rsidP="005B1647">
      <w:pPr>
        <w:pStyle w:val="Rubrik3utannumrering"/>
      </w:pPr>
      <w:r w:rsidRPr="00F43C0C">
        <w:t>Tekniska justeringar av utgiftstakets nivå</w:t>
      </w:r>
    </w:p>
    <w:p w14:paraId="3FC04102" w14:textId="3FBFA921" w:rsidR="005B1647" w:rsidRPr="00F43C0C" w:rsidRDefault="005B1647" w:rsidP="005B1647">
      <w:pPr>
        <w:pStyle w:val="Brdtext"/>
      </w:pPr>
      <w:r w:rsidRPr="00F43C0C">
        <w:t>Utgiftstakets ursprungliga nivå för 2019 fastställdes av riksdagen i december 2016 till 1 392 miljarder kronor. Därefter har utgiftstakets nivå justerats av tekniska skäl.</w:t>
      </w:r>
    </w:p>
    <w:p w14:paraId="0BD784F6" w14:textId="34B566BC" w:rsidR="005B1647" w:rsidRDefault="005B1647" w:rsidP="005B1647">
      <w:pPr>
        <w:pStyle w:val="TabellRubrik"/>
      </w:pPr>
      <w:bookmarkStart w:id="21" w:name="_Ref35932229"/>
      <w:bookmarkStart w:id="22" w:name="_Toc37339999"/>
      <w:r>
        <w:t xml:space="preserve">Tabell </w:t>
      </w:r>
      <w:r>
        <w:fldChar w:fldCharType="begin"/>
      </w:r>
      <w:r>
        <w:instrText xml:space="preserve"> STYLEREF  "Rubrik 1" \n</w:instrText>
      </w:r>
      <w:r>
        <w:fldChar w:fldCharType="separate"/>
      </w:r>
      <w:r w:rsidR="00301022">
        <w:rPr>
          <w:noProof/>
        </w:rPr>
        <w:t>1</w:t>
      </w:r>
      <w:r>
        <w:rPr>
          <w:noProof/>
        </w:rPr>
        <w:fldChar w:fldCharType="end"/>
      </w:r>
      <w:r>
        <w:t>.</w:t>
      </w:r>
      <w:fldSimple w:instr=" SEQ Tabell \* ARABIC \s 1 ">
        <w:r w:rsidR="00301022">
          <w:rPr>
            <w:noProof/>
          </w:rPr>
          <w:t>6</w:t>
        </w:r>
      </w:fldSimple>
      <w:bookmarkEnd w:id="21"/>
      <w:r>
        <w:tab/>
      </w:r>
      <w:r w:rsidRPr="00324685">
        <w:t>Tekniska justeringar av utgiftstakets nivå</w:t>
      </w:r>
      <w:bookmarkEnd w:id="22"/>
    </w:p>
    <w:p w14:paraId="66147747" w14:textId="7FBE4777" w:rsidR="005B1647" w:rsidRDefault="005B1647" w:rsidP="005B1647">
      <w:pPr>
        <w:pStyle w:val="TabellUnderrubrik"/>
      </w:pPr>
      <w:r>
        <w:t>Miljarder kronor</w:t>
      </w:r>
    </w:p>
    <w:tbl>
      <w:tblPr>
        <w:tblStyle w:val="RKBPTabell"/>
        <w:tblW w:w="5000" w:type="pct"/>
        <w:tblLook w:val="04E0" w:firstRow="1" w:lastRow="1" w:firstColumn="1" w:lastColumn="0" w:noHBand="0" w:noVBand="1"/>
      </w:tblPr>
      <w:tblGrid>
        <w:gridCol w:w="6595"/>
        <w:gridCol w:w="775"/>
      </w:tblGrid>
      <w:tr w:rsidR="00155607" w14:paraId="24AFED07" w14:textId="77777777" w:rsidTr="00342405">
        <w:trPr>
          <w:cnfStyle w:val="100000000000" w:firstRow="1" w:lastRow="0" w:firstColumn="0" w:lastColumn="0" w:oddVBand="0" w:evenVBand="0" w:oddHBand="0" w:evenHBand="0" w:firstRowFirstColumn="0" w:firstRowLastColumn="0" w:lastRowFirstColumn="0" w:lastRowLastColumn="0"/>
          <w:trHeight w:val="300"/>
          <w:tblHeader w:val="0"/>
        </w:trPr>
        <w:tc>
          <w:tcPr>
            <w:cnfStyle w:val="001000000000" w:firstRow="0" w:lastRow="0" w:firstColumn="1" w:lastColumn="0" w:oddVBand="0" w:evenVBand="0" w:oddHBand="0" w:evenHBand="0" w:firstRowFirstColumn="0" w:firstRowLastColumn="0" w:lastRowFirstColumn="0" w:lastRowLastColumn="0"/>
            <w:tcW w:w="4474"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367FB9FD" w14:textId="77777777" w:rsidR="005B1647" w:rsidRPr="00324685" w:rsidRDefault="005B1647" w:rsidP="005B1647">
            <w:pPr>
              <w:pStyle w:val="TabellHuvud"/>
            </w:pPr>
          </w:p>
        </w:tc>
        <w:tc>
          <w:tcPr>
            <w:tcW w:w="526"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5D0EED35" w14:textId="77777777" w:rsidR="005B1647" w:rsidRPr="00324685"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324685">
              <w:t>2019</w:t>
            </w:r>
          </w:p>
        </w:tc>
      </w:tr>
      <w:tr w:rsidR="00155607" w14:paraId="0C24FAAA" w14:textId="77777777" w:rsidTr="00342405">
        <w:trPr>
          <w:trHeight w:val="345"/>
        </w:trPr>
        <w:tc>
          <w:tcPr>
            <w:cnfStyle w:val="001000000000" w:firstRow="0" w:lastRow="0" w:firstColumn="1" w:lastColumn="0" w:oddVBand="0" w:evenVBand="0" w:oddHBand="0" w:evenHBand="0" w:firstRowFirstColumn="0" w:firstRowLastColumn="0" w:lastRowFirstColumn="0" w:lastRowLastColumn="0"/>
            <w:tcW w:w="4474" w:type="pct"/>
            <w:tcBorders>
              <w:top w:val="single" w:sz="12" w:space="0" w:color="auto"/>
            </w:tcBorders>
            <w:noWrap/>
            <w:hideMark/>
          </w:tcPr>
          <w:p w14:paraId="751FE875" w14:textId="77777777" w:rsidR="005B1647" w:rsidRPr="00324685" w:rsidRDefault="005B1647" w:rsidP="005B1647">
            <w:pPr>
              <w:pStyle w:val="Tabell"/>
              <w:rPr>
                <w:b/>
                <w:bCs/>
              </w:rPr>
            </w:pPr>
            <w:r w:rsidRPr="00324685">
              <w:rPr>
                <w:b/>
                <w:bCs/>
              </w:rPr>
              <w:t>Ursprungligt fastställd nivå på utgiftstaket i budgetpropositionen för 2017</w:t>
            </w:r>
          </w:p>
        </w:tc>
        <w:tc>
          <w:tcPr>
            <w:tcW w:w="526" w:type="pct"/>
            <w:tcBorders>
              <w:top w:val="single" w:sz="12" w:space="0" w:color="auto"/>
            </w:tcBorders>
            <w:noWrap/>
            <w:hideMark/>
          </w:tcPr>
          <w:p w14:paraId="6425D81F" w14:textId="77777777" w:rsidR="005B1647" w:rsidRPr="00324685"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324685">
              <w:rPr>
                <w:b/>
                <w:bCs/>
              </w:rPr>
              <w:t>1 392</w:t>
            </w:r>
          </w:p>
        </w:tc>
      </w:tr>
      <w:tr w:rsidR="00155607" w14:paraId="01B10C6D" w14:textId="77777777" w:rsidTr="00155607">
        <w:trPr>
          <w:trHeight w:val="345"/>
        </w:trPr>
        <w:tc>
          <w:tcPr>
            <w:cnfStyle w:val="001000000000" w:firstRow="0" w:lastRow="0" w:firstColumn="1" w:lastColumn="0" w:oddVBand="0" w:evenVBand="0" w:oddHBand="0" w:evenHBand="0" w:firstRowFirstColumn="0" w:firstRowLastColumn="0" w:lastRowFirstColumn="0" w:lastRowLastColumn="0"/>
            <w:tcW w:w="4474" w:type="pct"/>
            <w:noWrap/>
            <w:hideMark/>
          </w:tcPr>
          <w:p w14:paraId="47E6BEE7" w14:textId="77777777" w:rsidR="005B1647" w:rsidRPr="00324685" w:rsidRDefault="005B1647" w:rsidP="005B1647">
            <w:pPr>
              <w:pStyle w:val="Tabell"/>
              <w:rPr>
                <w:i/>
                <w:iCs/>
              </w:rPr>
            </w:pPr>
            <w:r w:rsidRPr="00324685">
              <w:rPr>
                <w:i/>
                <w:iCs/>
              </w:rPr>
              <w:t>Tekniska justeringar i budgetpropositionen för 2018</w:t>
            </w:r>
          </w:p>
        </w:tc>
        <w:tc>
          <w:tcPr>
            <w:tcW w:w="526" w:type="pct"/>
            <w:noWrap/>
            <w:hideMark/>
          </w:tcPr>
          <w:p w14:paraId="7A368EFD" w14:textId="77777777" w:rsidR="005B1647" w:rsidRPr="00324685"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p>
        </w:tc>
      </w:tr>
      <w:tr w:rsidR="00155607" w14:paraId="00365BB6" w14:textId="77777777" w:rsidTr="00155607">
        <w:trPr>
          <w:trHeight w:val="345"/>
        </w:trPr>
        <w:tc>
          <w:tcPr>
            <w:cnfStyle w:val="001000000000" w:firstRow="0" w:lastRow="0" w:firstColumn="1" w:lastColumn="0" w:oddVBand="0" w:evenVBand="0" w:oddHBand="0" w:evenHBand="0" w:firstRowFirstColumn="0" w:firstRowLastColumn="0" w:lastRowFirstColumn="0" w:lastRowLastColumn="0"/>
            <w:tcW w:w="4474" w:type="pct"/>
            <w:noWrap/>
            <w:hideMark/>
          </w:tcPr>
          <w:p w14:paraId="3676A70C" w14:textId="77777777" w:rsidR="005B1647" w:rsidRPr="00324685" w:rsidRDefault="005B1647" w:rsidP="005B1647">
            <w:pPr>
              <w:pStyle w:val="Tabell"/>
            </w:pPr>
            <w:r w:rsidRPr="00324685">
              <w:t>Reglering kommunalekonomisk utjämning: sänkt skatt för personer över 65</w:t>
            </w:r>
          </w:p>
        </w:tc>
        <w:tc>
          <w:tcPr>
            <w:tcW w:w="526" w:type="pct"/>
            <w:noWrap/>
            <w:hideMark/>
          </w:tcPr>
          <w:p w14:paraId="00F34F08" w14:textId="77777777" w:rsidR="005B1647" w:rsidRPr="0032468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24685">
              <w:t>4,39</w:t>
            </w:r>
          </w:p>
        </w:tc>
      </w:tr>
      <w:tr w:rsidR="00155607" w14:paraId="40690BBE" w14:textId="77777777" w:rsidTr="00155607">
        <w:trPr>
          <w:trHeight w:val="345"/>
        </w:trPr>
        <w:tc>
          <w:tcPr>
            <w:cnfStyle w:val="001000000000" w:firstRow="0" w:lastRow="0" w:firstColumn="1" w:lastColumn="0" w:oddVBand="0" w:evenVBand="0" w:oddHBand="0" w:evenHBand="0" w:firstRowFirstColumn="0" w:firstRowLastColumn="0" w:lastRowFirstColumn="0" w:lastRowLastColumn="0"/>
            <w:tcW w:w="4474" w:type="pct"/>
            <w:noWrap/>
            <w:hideMark/>
          </w:tcPr>
          <w:p w14:paraId="4DE4F617" w14:textId="77777777" w:rsidR="005B1647" w:rsidRPr="00324685" w:rsidRDefault="005B1647" w:rsidP="005B1647">
            <w:pPr>
              <w:pStyle w:val="Tabell"/>
            </w:pPr>
            <w:r w:rsidRPr="00324685">
              <w:t>Reglering kommunalekonomisk utjämning: höjt utjämningsbelopp Sverige-Danmark</w:t>
            </w:r>
          </w:p>
        </w:tc>
        <w:tc>
          <w:tcPr>
            <w:tcW w:w="526" w:type="pct"/>
            <w:noWrap/>
            <w:hideMark/>
          </w:tcPr>
          <w:p w14:paraId="63C19F37" w14:textId="77777777" w:rsidR="005B1647" w:rsidRPr="0032468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24685">
              <w:t>0,19</w:t>
            </w:r>
          </w:p>
        </w:tc>
      </w:tr>
      <w:tr w:rsidR="00155607" w14:paraId="18F45276" w14:textId="77777777" w:rsidTr="00155607">
        <w:trPr>
          <w:trHeight w:val="345"/>
        </w:trPr>
        <w:tc>
          <w:tcPr>
            <w:cnfStyle w:val="001000000000" w:firstRow="0" w:lastRow="0" w:firstColumn="1" w:lastColumn="0" w:oddVBand="0" w:evenVBand="0" w:oddHBand="0" w:evenHBand="0" w:firstRowFirstColumn="0" w:firstRowLastColumn="0" w:lastRowFirstColumn="0" w:lastRowLastColumn="0"/>
            <w:tcW w:w="4474" w:type="pct"/>
            <w:noWrap/>
            <w:hideMark/>
          </w:tcPr>
          <w:p w14:paraId="7D8DEF15" w14:textId="77777777" w:rsidR="005B1647" w:rsidRPr="00324685" w:rsidRDefault="005B1647" w:rsidP="005B1647">
            <w:pPr>
              <w:pStyle w:val="Tabell"/>
            </w:pPr>
            <w:r w:rsidRPr="00324685">
              <w:t>Utjämning LSS, ökad omslutning</w:t>
            </w:r>
          </w:p>
        </w:tc>
        <w:tc>
          <w:tcPr>
            <w:tcW w:w="526" w:type="pct"/>
            <w:noWrap/>
            <w:hideMark/>
          </w:tcPr>
          <w:p w14:paraId="4919EDD1" w14:textId="77777777" w:rsidR="005B1647" w:rsidRPr="0032468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24685">
              <w:t>0,18</w:t>
            </w:r>
          </w:p>
        </w:tc>
      </w:tr>
      <w:tr w:rsidR="00155607" w14:paraId="700C254C" w14:textId="77777777" w:rsidTr="00155607">
        <w:trPr>
          <w:trHeight w:val="345"/>
        </w:trPr>
        <w:tc>
          <w:tcPr>
            <w:cnfStyle w:val="001000000000" w:firstRow="0" w:lastRow="0" w:firstColumn="1" w:lastColumn="0" w:oddVBand="0" w:evenVBand="0" w:oddHBand="0" w:evenHBand="0" w:firstRowFirstColumn="0" w:firstRowLastColumn="0" w:lastRowFirstColumn="0" w:lastRowLastColumn="0"/>
            <w:tcW w:w="4474" w:type="pct"/>
            <w:noWrap/>
            <w:hideMark/>
          </w:tcPr>
          <w:p w14:paraId="656A5F2F" w14:textId="77777777" w:rsidR="005B1647" w:rsidRPr="00324685" w:rsidRDefault="005B1647" w:rsidP="005B1647">
            <w:pPr>
              <w:pStyle w:val="Tabell"/>
              <w:rPr>
                <w:b/>
                <w:bCs/>
              </w:rPr>
            </w:pPr>
            <w:r w:rsidRPr="00324685">
              <w:rPr>
                <w:b/>
                <w:bCs/>
              </w:rPr>
              <w:t>Ny nivå i budgetpropositionen för 2018</w:t>
            </w:r>
          </w:p>
        </w:tc>
        <w:tc>
          <w:tcPr>
            <w:tcW w:w="526" w:type="pct"/>
            <w:noWrap/>
            <w:hideMark/>
          </w:tcPr>
          <w:p w14:paraId="3CD271F5" w14:textId="77777777" w:rsidR="005B1647" w:rsidRPr="00324685"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324685">
              <w:rPr>
                <w:b/>
                <w:bCs/>
              </w:rPr>
              <w:t>1 397</w:t>
            </w:r>
          </w:p>
        </w:tc>
      </w:tr>
      <w:tr w:rsidR="00155607" w14:paraId="1CFFC9CD" w14:textId="77777777" w:rsidTr="00155607">
        <w:trPr>
          <w:trHeight w:val="345"/>
        </w:trPr>
        <w:tc>
          <w:tcPr>
            <w:cnfStyle w:val="001000000000" w:firstRow="0" w:lastRow="0" w:firstColumn="1" w:lastColumn="0" w:oddVBand="0" w:evenVBand="0" w:oddHBand="0" w:evenHBand="0" w:firstRowFirstColumn="0" w:firstRowLastColumn="0" w:lastRowFirstColumn="0" w:lastRowLastColumn="0"/>
            <w:tcW w:w="4474" w:type="pct"/>
            <w:noWrap/>
            <w:hideMark/>
          </w:tcPr>
          <w:p w14:paraId="43A3CB3F" w14:textId="77777777" w:rsidR="005B1647" w:rsidRPr="00324685" w:rsidRDefault="005B1647" w:rsidP="005B1647">
            <w:pPr>
              <w:pStyle w:val="Tabell"/>
              <w:rPr>
                <w:i/>
                <w:iCs/>
              </w:rPr>
            </w:pPr>
            <w:r w:rsidRPr="00324685">
              <w:rPr>
                <w:i/>
                <w:iCs/>
              </w:rPr>
              <w:t>Tekniska justeringar i budgetpropositionen i den beslutade budgeten för 2019</w:t>
            </w:r>
          </w:p>
        </w:tc>
        <w:tc>
          <w:tcPr>
            <w:tcW w:w="526" w:type="pct"/>
            <w:noWrap/>
            <w:hideMark/>
          </w:tcPr>
          <w:p w14:paraId="7DB90AEC" w14:textId="77777777" w:rsidR="005B1647" w:rsidRPr="00324685"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p>
        </w:tc>
      </w:tr>
      <w:tr w:rsidR="00155607" w14:paraId="1BED743F" w14:textId="77777777" w:rsidTr="00155607">
        <w:trPr>
          <w:trHeight w:val="345"/>
        </w:trPr>
        <w:tc>
          <w:tcPr>
            <w:cnfStyle w:val="001000000000" w:firstRow="0" w:lastRow="0" w:firstColumn="1" w:lastColumn="0" w:oddVBand="0" w:evenVBand="0" w:oddHBand="0" w:evenHBand="0" w:firstRowFirstColumn="0" w:firstRowLastColumn="0" w:lastRowFirstColumn="0" w:lastRowLastColumn="0"/>
            <w:tcW w:w="4474" w:type="pct"/>
            <w:noWrap/>
            <w:hideMark/>
          </w:tcPr>
          <w:p w14:paraId="70782050" w14:textId="77777777" w:rsidR="005B1647" w:rsidRPr="00324685" w:rsidRDefault="005B1647" w:rsidP="005B1647">
            <w:pPr>
              <w:pStyle w:val="Tabell"/>
            </w:pPr>
            <w:r w:rsidRPr="00324685">
              <w:t>Reglering kommunalekonomisk utjämning: sänkt skatt för personer över 65</w:t>
            </w:r>
          </w:p>
        </w:tc>
        <w:tc>
          <w:tcPr>
            <w:tcW w:w="526" w:type="pct"/>
            <w:noWrap/>
            <w:hideMark/>
          </w:tcPr>
          <w:p w14:paraId="4B7C7F38" w14:textId="77777777" w:rsidR="005B1647" w:rsidRPr="0032468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24685">
              <w:t>4,93</w:t>
            </w:r>
          </w:p>
        </w:tc>
      </w:tr>
      <w:tr w:rsidR="00155607" w14:paraId="7F916641" w14:textId="77777777" w:rsidTr="00155607">
        <w:trPr>
          <w:trHeight w:val="345"/>
        </w:trPr>
        <w:tc>
          <w:tcPr>
            <w:cnfStyle w:val="001000000000" w:firstRow="0" w:lastRow="0" w:firstColumn="1" w:lastColumn="0" w:oddVBand="0" w:evenVBand="0" w:oddHBand="0" w:evenHBand="0" w:firstRowFirstColumn="0" w:firstRowLastColumn="0" w:lastRowFirstColumn="0" w:lastRowLastColumn="0"/>
            <w:tcW w:w="4474" w:type="pct"/>
            <w:noWrap/>
            <w:hideMark/>
          </w:tcPr>
          <w:p w14:paraId="083D1CDB" w14:textId="77777777" w:rsidR="005B1647" w:rsidRPr="00324685" w:rsidRDefault="005B1647" w:rsidP="005B1647">
            <w:pPr>
              <w:pStyle w:val="Tabell"/>
            </w:pPr>
            <w:r w:rsidRPr="00324685">
              <w:t>Utjämning LSS, ökad omslutning</w:t>
            </w:r>
          </w:p>
        </w:tc>
        <w:tc>
          <w:tcPr>
            <w:tcW w:w="526" w:type="pct"/>
            <w:noWrap/>
            <w:hideMark/>
          </w:tcPr>
          <w:p w14:paraId="2B88A067" w14:textId="77777777" w:rsidR="005B1647" w:rsidRPr="0032468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24685">
              <w:t>0,38</w:t>
            </w:r>
          </w:p>
        </w:tc>
      </w:tr>
      <w:tr w:rsidR="00155607" w14:paraId="080CD5DC" w14:textId="77777777" w:rsidTr="00155607">
        <w:trPr>
          <w:trHeight w:val="345"/>
        </w:trPr>
        <w:tc>
          <w:tcPr>
            <w:cnfStyle w:val="001000000000" w:firstRow="0" w:lastRow="0" w:firstColumn="1" w:lastColumn="0" w:oddVBand="0" w:evenVBand="0" w:oddHBand="0" w:evenHBand="0" w:firstRowFirstColumn="0" w:firstRowLastColumn="0" w:lastRowFirstColumn="0" w:lastRowLastColumn="0"/>
            <w:tcW w:w="4474" w:type="pct"/>
            <w:noWrap/>
            <w:hideMark/>
          </w:tcPr>
          <w:p w14:paraId="13F47A8A" w14:textId="77777777" w:rsidR="005B1647" w:rsidRPr="00324685" w:rsidRDefault="005B1647" w:rsidP="005B1647">
            <w:pPr>
              <w:pStyle w:val="Tabell"/>
              <w:rPr>
                <w:i/>
                <w:iCs/>
              </w:rPr>
            </w:pPr>
            <w:r w:rsidRPr="00324685">
              <w:rPr>
                <w:i/>
                <w:iCs/>
              </w:rPr>
              <w:t>Finanspolitiskt motiverad justering i den beslutade budgeten för 2019</w:t>
            </w:r>
          </w:p>
        </w:tc>
        <w:tc>
          <w:tcPr>
            <w:tcW w:w="526" w:type="pct"/>
            <w:noWrap/>
            <w:hideMark/>
          </w:tcPr>
          <w:p w14:paraId="250DB6F2" w14:textId="77777777" w:rsidR="005B1647" w:rsidRPr="00324685"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p>
        </w:tc>
      </w:tr>
      <w:tr w:rsidR="00155607" w14:paraId="6F751157" w14:textId="77777777" w:rsidTr="00155607">
        <w:trPr>
          <w:trHeight w:val="345"/>
        </w:trPr>
        <w:tc>
          <w:tcPr>
            <w:cnfStyle w:val="001000000000" w:firstRow="0" w:lastRow="0" w:firstColumn="1" w:lastColumn="0" w:oddVBand="0" w:evenVBand="0" w:oddHBand="0" w:evenHBand="0" w:firstRowFirstColumn="0" w:firstRowLastColumn="0" w:lastRowFirstColumn="0" w:lastRowLastColumn="0"/>
            <w:tcW w:w="4474" w:type="pct"/>
            <w:noWrap/>
            <w:hideMark/>
          </w:tcPr>
          <w:p w14:paraId="43D2267E" w14:textId="14798EB6" w:rsidR="005B1647" w:rsidRPr="00324685" w:rsidRDefault="005B1647" w:rsidP="005B1647">
            <w:pPr>
              <w:pStyle w:val="Tabell"/>
            </w:pPr>
            <w:r>
              <w:t>Ny inriktning på f</w:t>
            </w:r>
            <w:r w:rsidRPr="00324685">
              <w:t>inanspolit</w:t>
            </w:r>
            <w:r>
              <w:t>iken</w:t>
            </w:r>
            <w:r w:rsidRPr="00324685">
              <w:t xml:space="preserve"> </w:t>
            </w:r>
          </w:p>
        </w:tc>
        <w:tc>
          <w:tcPr>
            <w:tcW w:w="526" w:type="pct"/>
            <w:noWrap/>
            <w:hideMark/>
          </w:tcPr>
          <w:p w14:paraId="701B8EAB" w14:textId="77777777" w:rsidR="005B1647" w:rsidRPr="0032468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24685">
              <w:t>-51</w:t>
            </w:r>
          </w:p>
        </w:tc>
      </w:tr>
      <w:tr w:rsidR="00155607" w14:paraId="79272E30" w14:textId="77777777" w:rsidTr="00155607">
        <w:trPr>
          <w:trHeight w:val="345"/>
        </w:trPr>
        <w:tc>
          <w:tcPr>
            <w:cnfStyle w:val="001000000000" w:firstRow="0" w:lastRow="0" w:firstColumn="1" w:lastColumn="0" w:oddVBand="0" w:evenVBand="0" w:oddHBand="0" w:evenHBand="0" w:firstRowFirstColumn="0" w:firstRowLastColumn="0" w:lastRowFirstColumn="0" w:lastRowLastColumn="0"/>
            <w:tcW w:w="4474" w:type="pct"/>
            <w:noWrap/>
            <w:hideMark/>
          </w:tcPr>
          <w:p w14:paraId="00C1DDB4" w14:textId="77777777" w:rsidR="005B1647" w:rsidRPr="00324685" w:rsidRDefault="005B1647" w:rsidP="005B1647">
            <w:pPr>
              <w:pStyle w:val="Tabell"/>
              <w:rPr>
                <w:b/>
                <w:bCs/>
              </w:rPr>
            </w:pPr>
            <w:r w:rsidRPr="00324685">
              <w:rPr>
                <w:b/>
                <w:bCs/>
              </w:rPr>
              <w:t>Ny nivå i bet. 2018/19:FiU1</w:t>
            </w:r>
          </w:p>
        </w:tc>
        <w:tc>
          <w:tcPr>
            <w:tcW w:w="526" w:type="pct"/>
            <w:noWrap/>
            <w:hideMark/>
          </w:tcPr>
          <w:p w14:paraId="2862EE60" w14:textId="77777777" w:rsidR="005B1647" w:rsidRPr="00324685"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324685">
              <w:rPr>
                <w:b/>
                <w:bCs/>
              </w:rPr>
              <w:t>1 351</w:t>
            </w:r>
          </w:p>
        </w:tc>
      </w:tr>
      <w:tr w:rsidR="00155607" w14:paraId="6F23E3BE" w14:textId="77777777" w:rsidTr="00155607">
        <w:trPr>
          <w:trHeight w:val="345"/>
        </w:trPr>
        <w:tc>
          <w:tcPr>
            <w:cnfStyle w:val="001000000000" w:firstRow="0" w:lastRow="0" w:firstColumn="1" w:lastColumn="0" w:oddVBand="0" w:evenVBand="0" w:oddHBand="0" w:evenHBand="0" w:firstRowFirstColumn="0" w:firstRowLastColumn="0" w:lastRowFirstColumn="0" w:lastRowLastColumn="0"/>
            <w:tcW w:w="4474" w:type="pct"/>
            <w:noWrap/>
            <w:hideMark/>
          </w:tcPr>
          <w:p w14:paraId="4E2D2C9D" w14:textId="4E3DE96B" w:rsidR="005B1647" w:rsidRPr="00324685" w:rsidRDefault="005B1647" w:rsidP="005B1647">
            <w:pPr>
              <w:pStyle w:val="Tabell"/>
              <w:rPr>
                <w:i/>
                <w:iCs/>
              </w:rPr>
            </w:pPr>
            <w:r w:rsidRPr="00324685">
              <w:rPr>
                <w:i/>
                <w:iCs/>
              </w:rPr>
              <w:t xml:space="preserve">Tekniska justeringar i </w:t>
            </w:r>
            <w:r>
              <w:rPr>
                <w:i/>
                <w:iCs/>
              </w:rPr>
              <w:t xml:space="preserve">budgetpropositionen för </w:t>
            </w:r>
            <w:r w:rsidRPr="00324685">
              <w:rPr>
                <w:i/>
                <w:iCs/>
              </w:rPr>
              <w:t>2020</w:t>
            </w:r>
          </w:p>
        </w:tc>
        <w:tc>
          <w:tcPr>
            <w:tcW w:w="526" w:type="pct"/>
            <w:noWrap/>
            <w:hideMark/>
          </w:tcPr>
          <w:p w14:paraId="361560EC" w14:textId="77777777" w:rsidR="005B1647" w:rsidRPr="00324685"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p>
        </w:tc>
      </w:tr>
      <w:tr w:rsidR="00155607" w14:paraId="4EE4D70D" w14:textId="77777777" w:rsidTr="00155607">
        <w:trPr>
          <w:trHeight w:val="345"/>
        </w:trPr>
        <w:tc>
          <w:tcPr>
            <w:cnfStyle w:val="001000000000" w:firstRow="0" w:lastRow="0" w:firstColumn="1" w:lastColumn="0" w:oddVBand="0" w:evenVBand="0" w:oddHBand="0" w:evenHBand="0" w:firstRowFirstColumn="0" w:firstRowLastColumn="0" w:lastRowFirstColumn="0" w:lastRowLastColumn="0"/>
            <w:tcW w:w="4474" w:type="pct"/>
            <w:noWrap/>
            <w:hideMark/>
          </w:tcPr>
          <w:p w14:paraId="00262ED9" w14:textId="77777777" w:rsidR="005B1647" w:rsidRPr="00324685" w:rsidRDefault="005B1647" w:rsidP="005B1647">
            <w:pPr>
              <w:pStyle w:val="Tabell"/>
            </w:pPr>
            <w:r w:rsidRPr="00324685">
              <w:t>Utjämning LSS, ökad omslutning</w:t>
            </w:r>
          </w:p>
        </w:tc>
        <w:tc>
          <w:tcPr>
            <w:tcW w:w="526" w:type="pct"/>
            <w:noWrap/>
            <w:hideMark/>
          </w:tcPr>
          <w:p w14:paraId="53DFF700" w14:textId="77777777" w:rsidR="005B1647" w:rsidRPr="0032468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24685">
              <w:t>0,06</w:t>
            </w:r>
          </w:p>
        </w:tc>
      </w:tr>
      <w:tr w:rsidR="00155607" w14:paraId="3C1ADE45" w14:textId="77777777" w:rsidTr="00155607">
        <w:trPr>
          <w:trHeight w:val="345"/>
        </w:trPr>
        <w:tc>
          <w:tcPr>
            <w:cnfStyle w:val="001000000000" w:firstRow="0" w:lastRow="0" w:firstColumn="1" w:lastColumn="0" w:oddVBand="0" w:evenVBand="0" w:oddHBand="0" w:evenHBand="0" w:firstRowFirstColumn="0" w:firstRowLastColumn="0" w:lastRowFirstColumn="0" w:lastRowLastColumn="0"/>
            <w:tcW w:w="4474" w:type="pct"/>
            <w:noWrap/>
            <w:hideMark/>
          </w:tcPr>
          <w:p w14:paraId="5370059A" w14:textId="77777777" w:rsidR="005B1647" w:rsidRPr="00324685" w:rsidRDefault="005B1647" w:rsidP="005B1647">
            <w:pPr>
              <w:pStyle w:val="Tabell"/>
              <w:rPr>
                <w:b/>
                <w:bCs/>
              </w:rPr>
            </w:pPr>
            <w:r w:rsidRPr="00324685">
              <w:rPr>
                <w:b/>
                <w:bCs/>
              </w:rPr>
              <w:t>Ny nivå i budgetpropositionen för 2020</w:t>
            </w:r>
          </w:p>
        </w:tc>
        <w:tc>
          <w:tcPr>
            <w:tcW w:w="526" w:type="pct"/>
            <w:noWrap/>
            <w:hideMark/>
          </w:tcPr>
          <w:p w14:paraId="0B93D9D6" w14:textId="77777777" w:rsidR="005B1647" w:rsidRPr="00324685"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324685">
              <w:rPr>
                <w:b/>
                <w:bCs/>
              </w:rPr>
              <w:t>1 351</w:t>
            </w:r>
          </w:p>
        </w:tc>
      </w:tr>
      <w:tr w:rsidR="00155607" w14:paraId="6DCDE105" w14:textId="77777777" w:rsidTr="00155607">
        <w:trPr>
          <w:cnfStyle w:val="010000000000" w:firstRow="0" w:lastRow="1" w:firstColumn="0" w:lastColumn="0" w:oddVBand="0" w:evenVBand="0" w:oddHBand="0" w:evenHBand="0" w:firstRowFirstColumn="0" w:firstRowLastColumn="0" w:lastRowFirstColumn="0" w:lastRowLastColumn="0"/>
          <w:trHeight w:val="345"/>
        </w:trPr>
        <w:tc>
          <w:tcPr>
            <w:cnfStyle w:val="001000000000" w:firstRow="0" w:lastRow="0" w:firstColumn="1" w:lastColumn="0" w:oddVBand="0" w:evenVBand="0" w:oddHBand="0" w:evenHBand="0" w:firstRowFirstColumn="0" w:firstRowLastColumn="0" w:lastRowFirstColumn="0" w:lastRowLastColumn="0"/>
            <w:tcW w:w="4474" w:type="pct"/>
            <w:noWrap/>
            <w:hideMark/>
          </w:tcPr>
          <w:p w14:paraId="46F21038" w14:textId="77777777" w:rsidR="005B1647" w:rsidRPr="00324685" w:rsidRDefault="005B1647" w:rsidP="005B1647">
            <w:pPr>
              <w:pStyle w:val="Tabell"/>
            </w:pPr>
            <w:r w:rsidRPr="00324685">
              <w:t>Slutligt utgiftstak</w:t>
            </w:r>
          </w:p>
        </w:tc>
        <w:tc>
          <w:tcPr>
            <w:tcW w:w="526" w:type="pct"/>
            <w:noWrap/>
            <w:hideMark/>
          </w:tcPr>
          <w:p w14:paraId="4F6516B9" w14:textId="77777777" w:rsidR="005B1647" w:rsidRPr="00324685" w:rsidRDefault="005B1647" w:rsidP="005B1647">
            <w:pPr>
              <w:pStyle w:val="Tabell"/>
              <w:cnfStyle w:val="010000000000" w:firstRow="0" w:lastRow="1" w:firstColumn="0" w:lastColumn="0" w:oddVBand="0" w:evenVBand="0" w:oddHBand="0" w:evenHBand="0" w:firstRowFirstColumn="0" w:firstRowLastColumn="0" w:lastRowFirstColumn="0" w:lastRowLastColumn="0"/>
            </w:pPr>
            <w:r w:rsidRPr="00324685">
              <w:t>1 351</w:t>
            </w:r>
          </w:p>
        </w:tc>
      </w:tr>
    </w:tbl>
    <w:p w14:paraId="256FDF1F" w14:textId="7048D700" w:rsidR="005B1647" w:rsidRDefault="005B1647" w:rsidP="005B1647">
      <w:pPr>
        <w:pStyle w:val="Brdtext"/>
      </w:pPr>
    </w:p>
    <w:p w14:paraId="47CF2199" w14:textId="3EA1962A" w:rsidR="005B1647" w:rsidRDefault="005B1647" w:rsidP="005B1647">
      <w:r>
        <w:br w:type="page"/>
      </w:r>
    </w:p>
    <w:p w14:paraId="3A02FB4F" w14:textId="02B0A0E4" w:rsidR="005B1647" w:rsidRPr="00D52F1D" w:rsidRDefault="005B1647" w:rsidP="005B1647">
      <w:pPr>
        <w:pStyle w:val="Brdtext"/>
      </w:pPr>
      <w:r w:rsidRPr="00D52F1D">
        <w:lastRenderedPageBreak/>
        <w:t>Tekniska justeringar syftar till att utgiftstaket ska utgöra en lika stram begränsning för de offentliga utgifterna efter justeringen som före de förändringar som föranleder justeringen. För att föranleda en teknisk justering av utgiftstaket ska den förändring som ger upphov till justeringen inte ha samma nettoeffekt på den konsoliderade offentliga sektorns utgifter eller det offentliga finansiella sparandet, som på de takbegränsade utgifterna. Sedan utgiftstaket infördes 1997 har nivåerna justerats regelbundet. Tekniska justeringar görs i budgetpropositionen och enligt praxis avrundas de årsvisa justeringarna till hela miljarder kronor.</w:t>
      </w:r>
    </w:p>
    <w:p w14:paraId="71EBF6A8" w14:textId="3A72ECEC" w:rsidR="005B1647" w:rsidRPr="00D52F1D" w:rsidRDefault="005B1647" w:rsidP="005B1647">
      <w:pPr>
        <w:pStyle w:val="Brdtext"/>
      </w:pPr>
      <w:r w:rsidRPr="00D52F1D">
        <w:t>Sammantaget har nivån på utgiftstakets nivå 2019 höjts med 10 miljarder kronor till följd av tekniska justeringar</w:t>
      </w:r>
      <w:r>
        <w:t xml:space="preserve"> (se </w:t>
      </w:r>
      <w:r>
        <w:fldChar w:fldCharType="begin"/>
      </w:r>
      <w:r>
        <w:instrText xml:space="preserve"> REF  _Ref35932229 \* Lower \h </w:instrText>
      </w:r>
      <w:r>
        <w:fldChar w:fldCharType="separate"/>
      </w:r>
      <w:r w:rsidR="00301022">
        <w:t xml:space="preserve">tabell </w:t>
      </w:r>
      <w:r w:rsidR="00301022">
        <w:rPr>
          <w:noProof/>
        </w:rPr>
        <w:t>1</w:t>
      </w:r>
      <w:r w:rsidR="00301022">
        <w:t>.</w:t>
      </w:r>
      <w:r w:rsidR="00301022">
        <w:rPr>
          <w:noProof/>
        </w:rPr>
        <w:t>6</w:t>
      </w:r>
      <w:r>
        <w:fldChar w:fldCharType="end"/>
      </w:r>
      <w:r>
        <w:t>)</w:t>
      </w:r>
      <w:r w:rsidRPr="00D52F1D">
        <w:t>. Flera av dessa tekniska justeringar hänför sig till budgetförändringar som föranlett justering av statsbidragen till kommuner och landsting. Till exempel har en höjning av det särskilda grundavdraget för pensionärer lett till att kommunernas och landstingens skatteintäkter försämras, vilket föranlett en höjning av statsbidraget till kommunsektorn i motsvarande mån. Detta har motiverat en teknisk justering av utgiftstaket.</w:t>
      </w:r>
    </w:p>
    <w:p w14:paraId="7D759BD0" w14:textId="38E51C3B" w:rsidR="005B1647" w:rsidRPr="00D52F1D" w:rsidRDefault="005B1647" w:rsidP="005B1647">
      <w:pPr>
        <w:pStyle w:val="Brdtext"/>
      </w:pPr>
      <w:r w:rsidRPr="00A808A7">
        <w:t>Utöver de tekniska justeringarna har utgiftstakets nivå 201</w:t>
      </w:r>
      <w:r>
        <w:t>9</w:t>
      </w:r>
      <w:r w:rsidRPr="00A808A7">
        <w:t xml:space="preserve"> även ändrats av finanspolitiskt motiverade skäl med anledning av den förändring av finanspolitikens inriktning som r</w:t>
      </w:r>
      <w:r>
        <w:t>iksdagen</w:t>
      </w:r>
      <w:r w:rsidRPr="00A808A7">
        <w:t xml:space="preserve"> </w:t>
      </w:r>
      <w:r>
        <w:t xml:space="preserve">angav när den </w:t>
      </w:r>
      <w:r w:rsidRPr="00A808A7">
        <w:t xml:space="preserve">beslutade om statens budget för 2019 </w:t>
      </w:r>
      <w:r>
        <w:t>(</w:t>
      </w:r>
      <w:r w:rsidRPr="00D52F1D">
        <w:t>bet</w:t>
      </w:r>
      <w:r>
        <w:t>.</w:t>
      </w:r>
      <w:r w:rsidRPr="00D52F1D">
        <w:t xml:space="preserve"> 2018/19:FiU1</w:t>
      </w:r>
      <w:r>
        <w:t>, rskr.</w:t>
      </w:r>
      <w:r w:rsidRPr="00D52F1D">
        <w:t xml:space="preserve"> 2018/19:62</w:t>
      </w:r>
      <w:r>
        <w:t xml:space="preserve">) </w:t>
      </w:r>
      <w:r w:rsidRPr="00A808A7">
        <w:t>baserat på en reservation från Moderaterna och Kristdemokraterna</w:t>
      </w:r>
      <w:r>
        <w:t xml:space="preserve"> och inte på den b</w:t>
      </w:r>
      <w:r w:rsidRPr="00A808A7">
        <w:t xml:space="preserve">udgetproposition för 2019 </w:t>
      </w:r>
      <w:r>
        <w:t xml:space="preserve">som </w:t>
      </w:r>
      <w:r w:rsidRPr="00A808A7">
        <w:t>lämnades av en övergångsregering</w:t>
      </w:r>
      <w:r>
        <w:t xml:space="preserve"> (</w:t>
      </w:r>
      <w:r w:rsidRPr="00D52F1D">
        <w:t>prop. 2018/19:1). Finanspolitiskt motiverade ändringar av utgiftstakets nivå medför, till skillnad från tekniska justeringar, en reell förändring av utgiftstakets begränsande effekt på de takbegränsade utgifterna. Den finanspolitiskt motiverade justeringen innebar en sänkning av utgiftstakets nivå för 2019 med 51 miljarder kronor.</w:t>
      </w:r>
    </w:p>
    <w:p w14:paraId="04628312" w14:textId="2251B31A" w:rsidR="005B1647" w:rsidRPr="00E473F8" w:rsidRDefault="005B1647" w:rsidP="005B1647">
      <w:pPr>
        <w:pStyle w:val="Rubrik3utannumrering"/>
      </w:pPr>
      <w:r w:rsidRPr="00E473F8">
        <w:t>Budgeteringsmarginalens användning</w:t>
      </w:r>
    </w:p>
    <w:p w14:paraId="372B3932" w14:textId="569EE105" w:rsidR="005B1647" w:rsidRDefault="005B1647" w:rsidP="005B1647">
      <w:pPr>
        <w:pStyle w:val="Brdtext"/>
      </w:pPr>
      <w:r w:rsidRPr="00E473F8">
        <w:t xml:space="preserve">Utgiftstaket är en restriktion för hur mycket de statliga utgifterna som högst får uppgå till. Utgiftstakets nivå bör dock inte betraktas som ett mål för den faktiska utgiftsnivån eftersom denna behöver anpassas till bl.a. den makroekonomiska utvecklingen. I </w:t>
      </w:r>
      <w:r>
        <w:fldChar w:fldCharType="begin"/>
      </w:r>
      <w:r>
        <w:instrText xml:space="preserve"> REF  _Ref35934490 \* Lower \h </w:instrText>
      </w:r>
      <w:r>
        <w:fldChar w:fldCharType="separate"/>
      </w:r>
      <w:r w:rsidR="00301022">
        <w:t xml:space="preserve">tabell </w:t>
      </w:r>
      <w:r w:rsidR="00301022">
        <w:rPr>
          <w:noProof/>
        </w:rPr>
        <w:t>1</w:t>
      </w:r>
      <w:r w:rsidR="00301022">
        <w:t>.</w:t>
      </w:r>
      <w:r w:rsidR="00301022">
        <w:rPr>
          <w:noProof/>
        </w:rPr>
        <w:t>7</w:t>
      </w:r>
      <w:r>
        <w:fldChar w:fldCharType="end"/>
      </w:r>
      <w:r w:rsidRPr="00E473F8">
        <w:t xml:space="preserve"> redovisas hur förändringen av budgeteringsmarginalen för 2019, från det att riksdagen fastställde nivån på utgiftstaket för 2019 i december 2016</w:t>
      </w:r>
      <w:r>
        <w:t xml:space="preserve"> efter förslag från regeringen i budgetpropositionen för 2017 (prop. 2016/17:1)</w:t>
      </w:r>
      <w:r w:rsidRPr="00E473F8">
        <w:t>, fördelar sig på budgeteffekter av förslag till ny politik, reviderad pris- och löneomräkning, reviderade makroekonomiska förutsättningar, förändrat antal personer som tar emot ersättning från olika transfereringssystem (volymförändringar) och övriga faktorer</w:t>
      </w:r>
      <w:r>
        <w:t>, samt</w:t>
      </w:r>
      <w:r w:rsidRPr="009A2677">
        <w:t xml:space="preserve"> </w:t>
      </w:r>
      <w:r>
        <w:t xml:space="preserve">den finanspolitiskt motiverade sänkningen av utgiftstakets nivå i riksdagens beslut om statens budget för 2019. </w:t>
      </w:r>
      <w:r w:rsidRPr="00E473F8">
        <w:t xml:space="preserve">Uppdelningen av budgeteringsmarginalens samlade förändring enligt de olika kategorierna i </w:t>
      </w:r>
      <w:r>
        <w:fldChar w:fldCharType="begin"/>
      </w:r>
      <w:r>
        <w:instrText xml:space="preserve"> REF  _Ref35934490 \* Lower \h </w:instrText>
      </w:r>
      <w:r>
        <w:fldChar w:fldCharType="separate"/>
      </w:r>
      <w:r w:rsidR="00301022">
        <w:t xml:space="preserve">tabell </w:t>
      </w:r>
      <w:r w:rsidR="00301022">
        <w:rPr>
          <w:noProof/>
        </w:rPr>
        <w:t>1</w:t>
      </w:r>
      <w:r w:rsidR="00301022">
        <w:t>.</w:t>
      </w:r>
      <w:r w:rsidR="00301022">
        <w:rPr>
          <w:noProof/>
        </w:rPr>
        <w:t>7</w:t>
      </w:r>
      <w:r>
        <w:fldChar w:fldCharType="end"/>
      </w:r>
      <w:r w:rsidRPr="00E473F8">
        <w:t xml:space="preserve"> är en bedömning som baseras på motsvarande redovisning för 2019 i de budgetpropositioner och ekonomiska vårpropositioner som regeringen lämnat till riksdagen sedan nivån på utgiftstaket för 2019 fastställdes.</w:t>
      </w:r>
    </w:p>
    <w:p w14:paraId="2260B8DF" w14:textId="48FCAE4E" w:rsidR="005B1647" w:rsidRDefault="005B1647" w:rsidP="005B1647">
      <w:r>
        <w:br w:type="page"/>
      </w:r>
    </w:p>
    <w:p w14:paraId="204B4357" w14:textId="06BBA341" w:rsidR="005B1647" w:rsidRDefault="005B1647" w:rsidP="005B1647">
      <w:pPr>
        <w:pStyle w:val="TabellRubrik"/>
      </w:pPr>
      <w:bookmarkStart w:id="23" w:name="_Ref35934490"/>
      <w:bookmarkStart w:id="24" w:name="_Toc37340000"/>
      <w:r>
        <w:lastRenderedPageBreak/>
        <w:t xml:space="preserve">Tabell </w:t>
      </w:r>
      <w:r>
        <w:fldChar w:fldCharType="begin"/>
      </w:r>
      <w:r>
        <w:instrText xml:space="preserve"> STYLEREF  "Rubrik 1" \n</w:instrText>
      </w:r>
      <w:r>
        <w:fldChar w:fldCharType="separate"/>
      </w:r>
      <w:r w:rsidR="00301022">
        <w:rPr>
          <w:noProof/>
        </w:rPr>
        <w:t>1</w:t>
      </w:r>
      <w:r>
        <w:rPr>
          <w:noProof/>
        </w:rPr>
        <w:fldChar w:fldCharType="end"/>
      </w:r>
      <w:r>
        <w:t>.</w:t>
      </w:r>
      <w:fldSimple w:instr=" SEQ Tabell \* ARABIC \s 1 ">
        <w:r w:rsidR="00301022">
          <w:rPr>
            <w:noProof/>
          </w:rPr>
          <w:t>7</w:t>
        </w:r>
      </w:fldSimple>
      <w:bookmarkEnd w:id="23"/>
      <w:r>
        <w:tab/>
        <w:t>Förändring av budgeteringsmarginalen från fastställandet av utgiftstaket för 2019 till utfallet för 2019</w:t>
      </w:r>
      <w:bookmarkEnd w:id="24"/>
    </w:p>
    <w:p w14:paraId="0263223F" w14:textId="4193467A" w:rsidR="005B1647" w:rsidRDefault="005B1647" w:rsidP="005B1647">
      <w:pPr>
        <w:pStyle w:val="TabellUnderrubrik"/>
      </w:pPr>
      <w:r>
        <w:t>Miljarder kronor</w:t>
      </w:r>
    </w:p>
    <w:tbl>
      <w:tblPr>
        <w:tblStyle w:val="RKBPTabell"/>
        <w:tblW w:w="5000" w:type="pct"/>
        <w:tblLook w:val="04E0" w:firstRow="1" w:lastRow="1" w:firstColumn="1" w:lastColumn="0" w:noHBand="0" w:noVBand="1"/>
      </w:tblPr>
      <w:tblGrid>
        <w:gridCol w:w="6272"/>
        <w:gridCol w:w="1098"/>
      </w:tblGrid>
      <w:tr w:rsidR="00155607" w14:paraId="0E3E627F" w14:textId="77777777" w:rsidTr="00342405">
        <w:trPr>
          <w:cnfStyle w:val="100000000000" w:firstRow="1" w:lastRow="0" w:firstColumn="0" w:lastColumn="0" w:oddVBand="0" w:evenVBand="0" w:oddHBand="0" w:evenHBand="0" w:firstRowFirstColumn="0" w:firstRowLastColumn="0" w:lastRowFirstColumn="0" w:lastRowLastColumn="0"/>
          <w:trHeight w:val="300"/>
          <w:tblHeader w:val="0"/>
        </w:trPr>
        <w:tc>
          <w:tcPr>
            <w:cnfStyle w:val="001000000000" w:firstRow="0" w:lastRow="0" w:firstColumn="1" w:lastColumn="0" w:oddVBand="0" w:evenVBand="0" w:oddHBand="0" w:evenHBand="0" w:firstRowFirstColumn="0" w:firstRowLastColumn="0" w:lastRowFirstColumn="0" w:lastRowLastColumn="0"/>
            <w:tcW w:w="4255"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0C6DAA43" w14:textId="77777777" w:rsidR="005B1647" w:rsidRPr="00E473F8" w:rsidRDefault="005B1647" w:rsidP="005B1647">
            <w:pPr>
              <w:pStyle w:val="TabellHuvud"/>
            </w:pPr>
          </w:p>
        </w:tc>
        <w:tc>
          <w:tcPr>
            <w:tcW w:w="745"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6629782C" w14:textId="77777777" w:rsidR="005B1647" w:rsidRPr="00E473F8"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E473F8">
              <w:t>2019</w:t>
            </w:r>
          </w:p>
        </w:tc>
      </w:tr>
      <w:tr w:rsidR="00155607" w14:paraId="0A556859" w14:textId="77777777" w:rsidTr="00342405">
        <w:trPr>
          <w:trHeight w:val="300"/>
        </w:trPr>
        <w:tc>
          <w:tcPr>
            <w:cnfStyle w:val="001000000000" w:firstRow="0" w:lastRow="0" w:firstColumn="1" w:lastColumn="0" w:oddVBand="0" w:evenVBand="0" w:oddHBand="0" w:evenHBand="0" w:firstRowFirstColumn="0" w:firstRowLastColumn="0" w:lastRowFirstColumn="0" w:lastRowLastColumn="0"/>
            <w:tcW w:w="4255" w:type="pct"/>
            <w:tcBorders>
              <w:top w:val="single" w:sz="12" w:space="0" w:color="auto"/>
            </w:tcBorders>
            <w:noWrap/>
            <w:hideMark/>
          </w:tcPr>
          <w:p w14:paraId="31A80420" w14:textId="77777777" w:rsidR="005B1647" w:rsidRPr="00E473F8" w:rsidRDefault="005B1647" w:rsidP="005B1647">
            <w:pPr>
              <w:pStyle w:val="Tabell"/>
            </w:pPr>
            <w:r w:rsidRPr="00E473F8">
              <w:t>Budgeteringsmarginal när utgiftstakets nivå fastställdes</w:t>
            </w:r>
            <w:r w:rsidRPr="009A2677">
              <w:rPr>
                <w:vertAlign w:val="superscript"/>
              </w:rPr>
              <w:t>1</w:t>
            </w:r>
          </w:p>
        </w:tc>
        <w:tc>
          <w:tcPr>
            <w:tcW w:w="745" w:type="pct"/>
            <w:tcBorders>
              <w:top w:val="single" w:sz="12" w:space="0" w:color="auto"/>
            </w:tcBorders>
            <w:noWrap/>
            <w:hideMark/>
          </w:tcPr>
          <w:p w14:paraId="15B30E01" w14:textId="77777777" w:rsidR="005B1647" w:rsidRPr="00E473F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473F8">
              <w:t>94,2</w:t>
            </w:r>
          </w:p>
        </w:tc>
      </w:tr>
      <w:tr w:rsidR="00155607" w14:paraId="0990D961" w14:textId="77777777" w:rsidTr="00155607">
        <w:trPr>
          <w:trHeight w:val="300"/>
        </w:trPr>
        <w:tc>
          <w:tcPr>
            <w:cnfStyle w:val="001000000000" w:firstRow="0" w:lastRow="0" w:firstColumn="1" w:lastColumn="0" w:oddVBand="0" w:evenVBand="0" w:oddHBand="0" w:evenHBand="0" w:firstRowFirstColumn="0" w:firstRowLastColumn="0" w:lastRowFirstColumn="0" w:lastRowLastColumn="0"/>
            <w:tcW w:w="4255" w:type="pct"/>
            <w:noWrap/>
            <w:hideMark/>
          </w:tcPr>
          <w:p w14:paraId="03F41D0A" w14:textId="77777777" w:rsidR="005B1647" w:rsidRPr="00E473F8" w:rsidRDefault="005B1647" w:rsidP="005B1647">
            <w:pPr>
              <w:pStyle w:val="Tabell"/>
            </w:pPr>
            <w:r w:rsidRPr="00E473F8">
              <w:t>Reformer</w:t>
            </w:r>
          </w:p>
        </w:tc>
        <w:tc>
          <w:tcPr>
            <w:tcW w:w="745" w:type="pct"/>
            <w:noWrap/>
            <w:hideMark/>
          </w:tcPr>
          <w:p w14:paraId="470AC3E7" w14:textId="77777777" w:rsidR="005B1647" w:rsidRPr="00E473F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473F8">
              <w:t>-54,9</w:t>
            </w:r>
          </w:p>
        </w:tc>
      </w:tr>
      <w:tr w:rsidR="00155607" w14:paraId="14F016D0" w14:textId="77777777" w:rsidTr="00155607">
        <w:trPr>
          <w:trHeight w:val="300"/>
        </w:trPr>
        <w:tc>
          <w:tcPr>
            <w:cnfStyle w:val="001000000000" w:firstRow="0" w:lastRow="0" w:firstColumn="1" w:lastColumn="0" w:oddVBand="0" w:evenVBand="0" w:oddHBand="0" w:evenHBand="0" w:firstRowFirstColumn="0" w:firstRowLastColumn="0" w:lastRowFirstColumn="0" w:lastRowLastColumn="0"/>
            <w:tcW w:w="4255" w:type="pct"/>
            <w:noWrap/>
            <w:hideMark/>
          </w:tcPr>
          <w:p w14:paraId="3BA1EF7D" w14:textId="77777777" w:rsidR="005B1647" w:rsidRPr="00E473F8" w:rsidRDefault="005B1647" w:rsidP="005B1647">
            <w:pPr>
              <w:pStyle w:val="Tabell"/>
            </w:pPr>
            <w:r w:rsidRPr="00E473F8">
              <w:t>Reviderad pris- och löneomräkning</w:t>
            </w:r>
          </w:p>
        </w:tc>
        <w:tc>
          <w:tcPr>
            <w:tcW w:w="745" w:type="pct"/>
            <w:noWrap/>
            <w:hideMark/>
          </w:tcPr>
          <w:p w14:paraId="4E6D5D3D" w14:textId="77777777" w:rsidR="005B1647" w:rsidRPr="00E473F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473F8">
              <w:t>0,9</w:t>
            </w:r>
          </w:p>
        </w:tc>
      </w:tr>
      <w:tr w:rsidR="00155607" w14:paraId="59A7E25B" w14:textId="77777777" w:rsidTr="00155607">
        <w:trPr>
          <w:trHeight w:val="300"/>
        </w:trPr>
        <w:tc>
          <w:tcPr>
            <w:cnfStyle w:val="001000000000" w:firstRow="0" w:lastRow="0" w:firstColumn="1" w:lastColumn="0" w:oddVBand="0" w:evenVBand="0" w:oddHBand="0" w:evenHBand="0" w:firstRowFirstColumn="0" w:firstRowLastColumn="0" w:lastRowFirstColumn="0" w:lastRowLastColumn="0"/>
            <w:tcW w:w="4255" w:type="pct"/>
            <w:noWrap/>
            <w:hideMark/>
          </w:tcPr>
          <w:p w14:paraId="6876517E" w14:textId="77777777" w:rsidR="005B1647" w:rsidRPr="00E473F8" w:rsidRDefault="005B1647" w:rsidP="005B1647">
            <w:pPr>
              <w:pStyle w:val="Tabell"/>
            </w:pPr>
            <w:r w:rsidRPr="00E473F8">
              <w:t>Övriga makroekonomiska förändringar</w:t>
            </w:r>
          </w:p>
        </w:tc>
        <w:tc>
          <w:tcPr>
            <w:tcW w:w="745" w:type="pct"/>
            <w:noWrap/>
            <w:hideMark/>
          </w:tcPr>
          <w:p w14:paraId="1E21337B" w14:textId="77777777" w:rsidR="005B1647" w:rsidRPr="00E473F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473F8">
              <w:t>3,6</w:t>
            </w:r>
          </w:p>
        </w:tc>
      </w:tr>
      <w:tr w:rsidR="00155607" w14:paraId="18A3B120" w14:textId="77777777" w:rsidTr="00155607">
        <w:trPr>
          <w:trHeight w:val="300"/>
        </w:trPr>
        <w:tc>
          <w:tcPr>
            <w:cnfStyle w:val="001000000000" w:firstRow="0" w:lastRow="0" w:firstColumn="1" w:lastColumn="0" w:oddVBand="0" w:evenVBand="0" w:oddHBand="0" w:evenHBand="0" w:firstRowFirstColumn="0" w:firstRowLastColumn="0" w:lastRowFirstColumn="0" w:lastRowLastColumn="0"/>
            <w:tcW w:w="4255" w:type="pct"/>
            <w:noWrap/>
            <w:hideMark/>
          </w:tcPr>
          <w:p w14:paraId="4CDE534A" w14:textId="77777777" w:rsidR="005B1647" w:rsidRPr="00E473F8" w:rsidRDefault="005B1647" w:rsidP="005B1647">
            <w:pPr>
              <w:pStyle w:val="Tabell"/>
            </w:pPr>
            <w:r w:rsidRPr="00E473F8">
              <w:t>Volymförändringar</w:t>
            </w:r>
          </w:p>
        </w:tc>
        <w:tc>
          <w:tcPr>
            <w:tcW w:w="745" w:type="pct"/>
            <w:noWrap/>
            <w:hideMark/>
          </w:tcPr>
          <w:p w14:paraId="082E1C39" w14:textId="77777777" w:rsidR="005B1647" w:rsidRPr="00E473F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473F8">
              <w:t>36,1</w:t>
            </w:r>
          </w:p>
        </w:tc>
      </w:tr>
      <w:tr w:rsidR="00155607" w14:paraId="5ACED9F6" w14:textId="77777777" w:rsidTr="00155607">
        <w:trPr>
          <w:trHeight w:val="300"/>
        </w:trPr>
        <w:tc>
          <w:tcPr>
            <w:cnfStyle w:val="001000000000" w:firstRow="0" w:lastRow="0" w:firstColumn="1" w:lastColumn="0" w:oddVBand="0" w:evenVBand="0" w:oddHBand="0" w:evenHBand="0" w:firstRowFirstColumn="0" w:firstRowLastColumn="0" w:lastRowFirstColumn="0" w:lastRowLastColumn="0"/>
            <w:tcW w:w="4255" w:type="pct"/>
            <w:noWrap/>
            <w:hideMark/>
          </w:tcPr>
          <w:p w14:paraId="72109391" w14:textId="77777777" w:rsidR="005B1647" w:rsidRPr="00E473F8" w:rsidRDefault="005B1647" w:rsidP="005B1647">
            <w:pPr>
              <w:pStyle w:val="Tabell"/>
            </w:pPr>
            <w:r w:rsidRPr="00E473F8">
              <w:t>Övrigt</w:t>
            </w:r>
            <w:r w:rsidRPr="009A2677">
              <w:rPr>
                <w:vertAlign w:val="superscript"/>
              </w:rPr>
              <w:t>2</w:t>
            </w:r>
          </w:p>
        </w:tc>
        <w:tc>
          <w:tcPr>
            <w:tcW w:w="745" w:type="pct"/>
            <w:noWrap/>
            <w:hideMark/>
          </w:tcPr>
          <w:p w14:paraId="00FA0675" w14:textId="77777777" w:rsidR="005B1647" w:rsidRPr="00E473F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473F8">
              <w:t>13,8</w:t>
            </w:r>
          </w:p>
        </w:tc>
      </w:tr>
      <w:tr w:rsidR="00155607" w14:paraId="4C8C9B31" w14:textId="77777777" w:rsidTr="00155607">
        <w:trPr>
          <w:trHeight w:val="300"/>
        </w:trPr>
        <w:tc>
          <w:tcPr>
            <w:cnfStyle w:val="001000000000" w:firstRow="0" w:lastRow="0" w:firstColumn="1" w:lastColumn="0" w:oddVBand="0" w:evenVBand="0" w:oddHBand="0" w:evenHBand="0" w:firstRowFirstColumn="0" w:firstRowLastColumn="0" w:lastRowFirstColumn="0" w:lastRowLastColumn="0"/>
            <w:tcW w:w="4255" w:type="pct"/>
            <w:noWrap/>
            <w:hideMark/>
          </w:tcPr>
          <w:p w14:paraId="4872BF6C" w14:textId="77777777" w:rsidR="005B1647" w:rsidRPr="00E473F8" w:rsidRDefault="005B1647" w:rsidP="005B1647">
            <w:pPr>
              <w:pStyle w:val="Tabell"/>
            </w:pPr>
            <w:r w:rsidRPr="00E473F8">
              <w:t>Finanspolitiskt motiverad sänkning av utgiftstakets nivå</w:t>
            </w:r>
          </w:p>
        </w:tc>
        <w:tc>
          <w:tcPr>
            <w:tcW w:w="745" w:type="pct"/>
            <w:noWrap/>
            <w:hideMark/>
          </w:tcPr>
          <w:p w14:paraId="7526782C" w14:textId="77777777" w:rsidR="005B1647" w:rsidRPr="00E473F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473F8">
              <w:t>-51</w:t>
            </w:r>
          </w:p>
        </w:tc>
      </w:tr>
      <w:tr w:rsidR="00155607" w14:paraId="492A850F" w14:textId="77777777" w:rsidTr="00155607">
        <w:trPr>
          <w:trHeight w:val="300"/>
        </w:trPr>
        <w:tc>
          <w:tcPr>
            <w:cnfStyle w:val="001000000000" w:firstRow="0" w:lastRow="0" w:firstColumn="1" w:lastColumn="0" w:oddVBand="0" w:evenVBand="0" w:oddHBand="0" w:evenHBand="0" w:firstRowFirstColumn="0" w:firstRowLastColumn="0" w:lastRowFirstColumn="0" w:lastRowLastColumn="0"/>
            <w:tcW w:w="4255" w:type="pct"/>
            <w:noWrap/>
            <w:hideMark/>
          </w:tcPr>
          <w:p w14:paraId="4163AC38" w14:textId="77777777" w:rsidR="005B1647" w:rsidRPr="00E473F8" w:rsidRDefault="005B1647" w:rsidP="005B1647">
            <w:pPr>
              <w:pStyle w:val="Tabell"/>
            </w:pPr>
            <w:r w:rsidRPr="00E473F8">
              <w:t>Total förändring av budgeteringsmarginalen</w:t>
            </w:r>
          </w:p>
        </w:tc>
        <w:tc>
          <w:tcPr>
            <w:tcW w:w="745" w:type="pct"/>
            <w:noWrap/>
            <w:hideMark/>
          </w:tcPr>
          <w:p w14:paraId="27D2BD68" w14:textId="77777777" w:rsidR="005B1647" w:rsidRPr="00E473F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473F8">
              <w:t>-51,5</w:t>
            </w:r>
          </w:p>
        </w:tc>
      </w:tr>
      <w:tr w:rsidR="00155607" w14:paraId="7F3F7D9E" w14:textId="77777777" w:rsidTr="00155607">
        <w:trPr>
          <w:cnfStyle w:val="010000000000" w:firstRow="0" w:lastRow="1" w:firstColumn="0" w:lastColumn="0" w:oddVBand="0" w:evenVBand="0" w:oddHBand="0"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4255" w:type="pct"/>
            <w:noWrap/>
            <w:hideMark/>
          </w:tcPr>
          <w:p w14:paraId="07A23814" w14:textId="36ECB683" w:rsidR="005B1647" w:rsidRPr="00E473F8" w:rsidRDefault="005B1647" w:rsidP="005B1647">
            <w:pPr>
              <w:pStyle w:val="Tabell"/>
            </w:pPr>
            <w:r w:rsidRPr="00E473F8">
              <w:t>Budgeteringsmarginal i utfallet för 201</w:t>
            </w:r>
            <w:r>
              <w:t>9</w:t>
            </w:r>
          </w:p>
        </w:tc>
        <w:tc>
          <w:tcPr>
            <w:tcW w:w="745" w:type="pct"/>
            <w:noWrap/>
            <w:hideMark/>
          </w:tcPr>
          <w:p w14:paraId="754E0F3C" w14:textId="77777777" w:rsidR="005B1647" w:rsidRPr="00E473F8" w:rsidRDefault="005B1647" w:rsidP="005B1647">
            <w:pPr>
              <w:pStyle w:val="Tabell"/>
              <w:cnfStyle w:val="010000000000" w:firstRow="0" w:lastRow="1" w:firstColumn="0" w:lastColumn="0" w:oddVBand="0" w:evenVBand="0" w:oddHBand="0" w:evenHBand="0" w:firstRowFirstColumn="0" w:firstRowLastColumn="0" w:lastRowFirstColumn="0" w:lastRowLastColumn="0"/>
            </w:pPr>
            <w:r w:rsidRPr="00E473F8">
              <w:t>42,7</w:t>
            </w:r>
          </w:p>
        </w:tc>
      </w:tr>
    </w:tbl>
    <w:p w14:paraId="63EE2E4B" w14:textId="120E5AA4" w:rsidR="005B1647" w:rsidRDefault="005B1647" w:rsidP="005B1647">
      <w:pPr>
        <w:pStyle w:val="TabellFotnot"/>
      </w:pPr>
      <w:r w:rsidRPr="004123D3">
        <w:rPr>
          <w:vertAlign w:val="superscript"/>
        </w:rPr>
        <w:t>1</w:t>
      </w:r>
      <w:r>
        <w:t xml:space="preserve"> Prop. 2016/17:1, bet. 2016/17:FiU1, rskr. 2016/17:49.</w:t>
      </w:r>
    </w:p>
    <w:p w14:paraId="40673A07" w14:textId="77777777" w:rsidR="005B1647" w:rsidRDefault="005B1647" w:rsidP="005B1647">
      <w:pPr>
        <w:pStyle w:val="TabellFotnot"/>
      </w:pPr>
      <w:r w:rsidRPr="004123D3">
        <w:rPr>
          <w:vertAlign w:val="superscript"/>
        </w:rPr>
        <w:t>2</w:t>
      </w:r>
      <w:r>
        <w:t xml:space="preserve"> Inklusive förändring av anslagsbehållningar.</w:t>
      </w:r>
    </w:p>
    <w:p w14:paraId="42735556" w14:textId="5F59B04D" w:rsidR="005B1647" w:rsidRDefault="005B1647" w:rsidP="005B1647">
      <w:pPr>
        <w:pStyle w:val="Klla"/>
      </w:pPr>
      <w:r>
        <w:t xml:space="preserve">Anm.: </w:t>
      </w:r>
      <w:r w:rsidRPr="009A2677">
        <w:t>Negativt förändringstal innebär ianspråktagande av budgeteringsmarginalen, dvs. högre utgifter.</w:t>
      </w:r>
    </w:p>
    <w:p w14:paraId="548E46B7" w14:textId="11302C6B" w:rsidR="005B1647" w:rsidRPr="00E951A6" w:rsidRDefault="005B1647" w:rsidP="005B1647">
      <w:pPr>
        <w:pStyle w:val="Brdtext"/>
      </w:pPr>
      <w:r w:rsidRPr="007D01E7">
        <w:t>När riksdagen fastställde utgiftstakets nivå för 2019 uppgick budgeteringsmarginalen till 94,2</w:t>
      </w:r>
      <w:r>
        <w:t> </w:t>
      </w:r>
      <w:r w:rsidRPr="007D01E7">
        <w:t>miljarder kronor. I utfallet för 2019 uppgick marginalen till 42,7</w:t>
      </w:r>
      <w:r>
        <w:t> </w:t>
      </w:r>
      <w:r w:rsidRPr="007D01E7">
        <w:t>miljarder kronor. Det betyder att budgeteringsmarginalen har blivit 51,5</w:t>
      </w:r>
      <w:r>
        <w:t> </w:t>
      </w:r>
      <w:r w:rsidRPr="007D01E7">
        <w:t>miljarder kronor mindre sedan utgiftstaket för 2019 fastställdes, vilke</w:t>
      </w:r>
      <w:r w:rsidRPr="00E951A6">
        <w:t>t inkluderar den finanspolitiskt motiverade sänkningen av utgiftstakets nivå.</w:t>
      </w:r>
    </w:p>
    <w:p w14:paraId="24DBACC8" w14:textId="079A9B1A" w:rsidR="005B1647" w:rsidRPr="00E951A6" w:rsidRDefault="005B1647" w:rsidP="005B1647">
      <w:pPr>
        <w:pStyle w:val="Brdtext"/>
      </w:pPr>
      <w:r w:rsidRPr="00E951A6">
        <w:t>Sammantaget har 54,9 miljarder kronor av budgeteringsmarginalen använts för de reformer som regeringen föreslagit och riksdagen beslutat om sedan utgiftstaket fastställdes. Beloppet avser reformer på budgetens utgiftssida och är en nettoeffekt, där beslut om finansiering genom minskade utgifter ingår. I huvudsak består dessa</w:t>
      </w:r>
      <w:r>
        <w:t xml:space="preserve"> </w:t>
      </w:r>
      <w:r w:rsidRPr="00E951A6">
        <w:t>reformer av förslag och aviseringar från regeringen i budgetpropositionen för 2018, bl.a. förstärkningar av resurserna till Polismyndigheten och försvaret, ett flertal åtgärder inom hälso- och sjukvårdsområdet, en höjning av barnbidraget samt en utökning av antalet utbildningsplatser och möjlighet till studiemedel för dessa (prop.</w:t>
      </w:r>
      <w:r>
        <w:t> </w:t>
      </w:r>
      <w:r w:rsidRPr="00E951A6">
        <w:t>2017/18:1).</w:t>
      </w:r>
    </w:p>
    <w:p w14:paraId="684D4E07" w14:textId="4E81A902" w:rsidR="005B1647" w:rsidRPr="00E11678" w:rsidRDefault="005B1647" w:rsidP="005B1647">
      <w:pPr>
        <w:pStyle w:val="Brdtext"/>
      </w:pPr>
      <w:r w:rsidRPr="00E11678">
        <w:t>Reviderade bedömningar av de makroekonomiska förutsättningarna har medfört att budgeteringsmarginalen blivit 3,6 miljarder kronor större. Det beror i huvudsak på att utgifterna i ålderspensionssystemet vid sidan av statsbudgeten blivit lägre till följd av att bedömningen av inkomstindex för 2019 successivt har reviderats ned sedan bedömningen i budgetpropositionen för 2017 som låg till grund för utgifts</w:t>
      </w:r>
      <w:r w:rsidRPr="00E11678">
        <w:softHyphen/>
        <w:t>beräkningen när utgiftstaket fastställdes.</w:t>
      </w:r>
    </w:p>
    <w:p w14:paraId="07A3F2F3" w14:textId="79F21D98" w:rsidR="005B1647" w:rsidRDefault="005B1647" w:rsidP="005B1647">
      <w:pPr>
        <w:pStyle w:val="Brdtext"/>
      </w:pPr>
      <w:r w:rsidRPr="00B86B34">
        <w:t>Reviderade bedömningar av volymerna i de olika statliga transfereringssystemen har medfört att budgeteringsmarginalen blivit 36,1 miljarder kronor större. Begreppet volym innefattar utgiftsförändringar till följd av bl.a. antal personer i transfererings</w:t>
      </w:r>
      <w:r w:rsidRPr="00B86B34">
        <w:softHyphen/>
        <w:t xml:space="preserve">systemen, längden </w:t>
      </w:r>
      <w:r w:rsidRPr="00745014">
        <w:t>på den tid som en person finns i ett system samt förändringar av nivån på styckkostnader i transfereringssystemen som inte direkt kan kopplas till den makroekonomiska utvecklingen. Antalet personer i systemet för sjuk- och rehabiliteringspenning har i prognoserna för 2019 successivt bedömts vara mindre. Mätt som helårsekvivalenter uppgick antalet ersättningsmottagare 2019 till 225</w:t>
      </w:r>
      <w:r>
        <w:t> </w:t>
      </w:r>
      <w:r w:rsidRPr="00745014">
        <w:t xml:space="preserve">000, vilket är 7 procent mindre än enligt bedömningen i budgetpropositionen för 2017. Även inom sjuk- och aktivitetsersättningen var antalet ersättningstagare mindre 2019 än vad som bedömdes vid framtagandet av budgetpropositionen för 2017, i detta fall </w:t>
      </w:r>
      <w:r w:rsidRPr="00876AAB">
        <w:t xml:space="preserve">med 8 procent. Sammantaget blev utgifterna för utgiftsområde 10 Ekonomisk trygghet vid sjukdom och funktionsnedsättning ca 12 miljarder kronor lägre för 2019 än i budgetpropositionen för 2017 till följd av volymrelaterade utgiftsförändringar. </w:t>
      </w:r>
      <w:r w:rsidRPr="00876AAB">
        <w:lastRenderedPageBreak/>
        <w:t>Antalet personer med assistansersättning under 2019 var ca 10 procent mindre än vad som bedömdes för 2019 i budgetpropositionen för 2017 och antalet beviljade timmar assistans per vecka var på motsvarande sätt 4 procent mindre, vilket är den huvud</w:t>
      </w:r>
      <w:r>
        <w:softHyphen/>
      </w:r>
      <w:r w:rsidRPr="00876AAB">
        <w:t>sakliga orsaken till att utgifterna under utgiftsområde 9 Hälsovård, sjukvård och social omsorg blev ca 5 miljarder kronor lägre för 2019 till följd av volymförändringar. Vidare har antal deltagare i etableringsinsatser inom utgiftsområde 13 Jämställdhet och nyanlända invandrares etablering successivt bedömts vara färre för 2019 jämfört med bedömningen i budgetpropositionen för 2017. Antalet deltagare uppgick 2019 till ca 38 800, vilket är 43 procent mindre än enligt bedömningen i budgetpropositionen för 2017. Även det genomsnittliga antalet nyanlända som kommunerna får schablon</w:t>
      </w:r>
      <w:r w:rsidRPr="00876AAB">
        <w:softHyphen/>
        <w:t>ersättning för var mindre i utfallet för 2019 än vad som bedömdes fr 2019 i de föregående beräkningarna. Sammantaget blev utgifterna för 2019 inom utgiftsområde 13 Jämställdhet och nyanlända invandrares etablering ca 10 miljarder kronor lägre än vad som bedömdes i budgetpropositionen för 2017.</w:t>
      </w:r>
    </w:p>
    <w:p w14:paraId="50A55692" w14:textId="05D1E8F1" w:rsidR="00672303" w:rsidRDefault="005B1647" w:rsidP="00CE22A2">
      <w:pPr>
        <w:pStyle w:val="Brdtext"/>
        <w:sectPr w:rsidR="00672303" w:rsidSect="00DA2538">
          <w:headerReference w:type="even" r:id="rId30"/>
          <w:headerReference w:type="default" r:id="rId31"/>
          <w:footerReference w:type="even" r:id="rId32"/>
          <w:footerReference w:type="default" r:id="rId33"/>
          <w:headerReference w:type="first" r:id="rId34"/>
          <w:footerReference w:type="first" r:id="rId35"/>
          <w:type w:val="oddPage"/>
          <w:pgSz w:w="11906" w:h="16838" w:code="9"/>
          <w:pgMar w:top="1304" w:right="2268" w:bottom="1247" w:left="2268" w:header="567" w:footer="624" w:gutter="0"/>
          <w:cols w:space="708"/>
          <w:titlePg/>
          <w:docGrid w:linePitch="360"/>
        </w:sectPr>
      </w:pPr>
      <w:r w:rsidRPr="00245DE7">
        <w:t>Utgiftsförändringar till följd av övriga faktorer kan föranledas av nya prognosmetoder, justeringar till följd av ny information, korrigeringar av tidigare gjorda fel samt regeländringar utom regeringens direkta kontroll, t.ex. ändringar i EU:s regelverk. Samman</w:t>
      </w:r>
      <w:r>
        <w:softHyphen/>
      </w:r>
      <w:r w:rsidRPr="00245DE7">
        <w:t>taget har förändringar till följd av övriga faktorer medfört att budgeterings</w:t>
      </w:r>
      <w:r>
        <w:softHyphen/>
      </w:r>
      <w:r w:rsidRPr="00245DE7">
        <w:t>marginalen blivit 13,8 miljarder kronor större. Utfallet för 2019 har på flera områden blivit lägre, till följd av övriga faktorer, än ursprungligt anvisade medel för 2019. Orsakerna till att medel inte utnyttjats som planerat beskrivs för respektive utgifts</w:t>
      </w:r>
      <w:r>
        <w:softHyphen/>
      </w:r>
      <w:r w:rsidRPr="00245DE7">
        <w:t>område i avsnitt 2. De utgiftsområden som uppvisar störst skillnad mellan anvisade medel och faktiskt ut</w:t>
      </w:r>
      <w:r>
        <w:softHyphen/>
      </w:r>
      <w:r w:rsidRPr="00245DE7">
        <w:t>nyttjade medel, till följd av övriga faktorer, är utgiftsområdena 14, 16, 20, 21, 23 och 27.</w:t>
      </w:r>
    </w:p>
    <w:bookmarkStart w:id="25" w:name="_Toc37350599"/>
    <w:p w14:paraId="70972625" w14:textId="5590EEF1" w:rsidR="005B1647" w:rsidRDefault="00840EC1" w:rsidP="005B1647">
      <w:pPr>
        <w:pStyle w:val="Rubrik1"/>
      </w:pPr>
      <w:sdt>
        <w:sdtPr>
          <w:alias w:val="Avsnittsrubrik"/>
          <w:tag w:val="Avsnittsrubrik"/>
          <w:id w:val="495781466"/>
          <w:dataBinding w:prefixMappings="xmlns:ns0='http://rkdhs/mallar/budget/Års/Års.xsd'" w:xpath="/ns0:dokumentvärden[1]/ns0:avsnitt[1]/ns0:avsnitt[3]/@avsnittsrubrik" w:storeItemID="{E4A92E87-CD46-4139-BA79-F73ACCF787C5}"/>
          <w:text w:multiLine="1"/>
        </w:sdtPr>
        <w:sdtEndPr/>
        <w:sdtContent>
          <w:r w:rsidR="005B1647" w:rsidRPr="002C48DC">
            <w:t>Utfallet för statens budget</w:t>
          </w:r>
        </w:sdtContent>
      </w:sdt>
      <w:r w:rsidR="005B1647" w:rsidRPr="00E1060A">
        <w:rPr>
          <w:noProof/>
        </w:rPr>
        <mc:AlternateContent>
          <mc:Choice Requires="wps">
            <w:drawing>
              <wp:anchor distT="0" distB="0" distL="114300" distR="114300" simplePos="0" relativeHeight="251658242" behindDoc="0" locked="0" layoutInCell="1" allowOverlap="1" wp14:anchorId="1B484641" wp14:editId="3EBBF3FF">
                <wp:simplePos x="0" y="0"/>
                <wp:positionH relativeFrom="page">
                  <wp:posOffset>7006590</wp:posOffset>
                </wp:positionH>
                <wp:positionV relativeFrom="page">
                  <wp:posOffset>0</wp:posOffset>
                </wp:positionV>
                <wp:extent cx="547200" cy="10792800"/>
                <wp:effectExtent l="0" t="0" r="5715" b="8890"/>
                <wp:wrapNone/>
                <wp:docPr id="5" name="Rektangel 1">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547200" cy="10792800"/>
                        </a:xfrm>
                        <a:prstGeom prst="rect">
                          <a:avLst/>
                        </a:prstGeom>
                        <a:solidFill>
                          <a:schemeClr val="accent2"/>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64B64D51" id="Rektangel 1" o:spid="_x0000_s1026" style="position:absolute;margin-left:551.7pt;margin-top:0;width:43.1pt;height:849.85pt;z-index:251658242;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akM3Y6AIAAEgGAAAOAAAAZHJzL2Uyb0RvYy54bWysVdtu2zAMfR+wfxD0njpOneaCOkWSLsOA&#10;oi3aDn1WZTkxJouapFy6Yf8+SrLdrCuGYViAKJRIkTzkEXN+cagl2QljK1A5TU/6lAjFoajUOqef&#10;H1a9MSXWMVUwCUrk9FlYejF7/+58r6diABuQhTAEnSg73eucbpzT0ySxfCNqZk9AC4XKEkzNHG7N&#10;OikM26P3WiaDfv8s2YMptAEurMXTy6iks+C/LAV3N2VphSMyp5ibC6sJ65Nfk9k5m64N05uKN2mw&#10;f8iiZpXCoJ2rS+YY2ZrqN1d1xQ1YKN0JhzqBsqy4CBgQTdp/heZ+w7QIWLA4Vndlsv/PLb/e3RpS&#10;FTkdUqJYjS26E1+wYWshSRogiYO7ss6DQymC+r5Mx6eXo9VZb5FNxr3sdHHam2TjRS8dDcaL4WA+&#10;P/uQ/fC3C8Gn+AXDXLUTbYXx5O8gNM32xRklL34o2TFsaOrbl4S82t+QabLXdhqQeR4E8V7fGjT2&#10;O4uiR3MoTe1/sQnkEBjx3DHCI+V4OMxGyDJKOKrS/mgyGOMuBm2va2PdRwE18UJODVIulI3tMJdo&#10;2pr4aBZkVawqKcPG01wspYl4GOdCuUET4BdLqby9An8zOvUnAWjEE5C5Zym8nVR3osSuIoJBSCa8&#10;p9eBYnvtBpsU4w/7+Gmjt6mFygaH3nOJ8TvfjYPW8hhE25rG3l8V4Tl2l/t/SixC7G6EyKBcd7mu&#10;FJi3HEjXRY72bZFiaXyVnqB4Rs4biMPAar6qsHVXzLpbZvD1Y79xorkbXEoJ+5xCI1GyAfPtrXNv&#10;j4xGLSV7nCY5tV+3zAhK5CeFz3WSZpkfP2GTDZFUlJhjzdOxRm3rJQR+E8wuiN7eyVYsDdSPOPjm&#10;PiqqmOIYO6fcmXazdHHK4ejkYj4PZjhyNHNX6l7j84vN89R8ODwyoxv+OqT+NbSTh01f0Tja+n4o&#10;mG8dlFXg+Etdm3rjuArEaUarn4fH+2D18gcw+wkAAP//AwBQSwMEFAAGAAgAAAAhAMHg28LdAAAA&#10;CwEAAA8AAABkcnMvZG93bnJldi54bWxMj8FOwzAQRO+V+g/WInGjTgqEJMSpCqIXxIXSD3DibRKI&#10;11HspuHv2Z7obUczmn1TbGbbiwlH3zlSEK8iEEi1Mx01Cg5fu7sUhA+ajO4doYJf9LApl4tC58ad&#10;6ROnfWgEl5DPtYI2hCGX0tctWu1XbkBi7+hGqwPLsZFm1Gcut71cR1Eire6IP7R6wNcW65/9ySp4&#10;s+7x4zub7G7dVU4mKYWXd1Lq9mbePoMIOIf/MFzwGR1KZqrciYwXPes4un/grAKedPHjNEtAVHwl&#10;WfYEsizk9YbyDwAA//8DAFBLAQItABQABgAIAAAAIQC2gziS/gAAAOEBAAATAAAAAAAAAAAAAAAA&#10;AAAAAABbQ29udGVudF9UeXBlc10ueG1sUEsBAi0AFAAGAAgAAAAhADj9If/WAAAAlAEAAAsAAAAA&#10;AAAAAAAAAAAALwEAAF9yZWxzLy5yZWxzUEsBAi0AFAAGAAgAAAAhAJqQzdjoAgAASAYAAA4AAAAA&#10;AAAAAAAAAAAALgIAAGRycy9lMm9Eb2MueG1sUEsBAi0AFAAGAAgAAAAhAMHg28LdAAAACwEAAA8A&#10;AAAAAAAAAAAAAAAAQgUAAGRycy9kb3ducmV2LnhtbFBLBQYAAAAABAAEAPMAAABMBgAAAAA=&#10;" fillcolor="#dfddd9 [3205]" stroked="f" strokeweight="1pt">
                <w10:wrap anchorx="page" anchory="page"/>
              </v:rect>
            </w:pict>
          </mc:Fallback>
        </mc:AlternateContent>
      </w:r>
      <w:bookmarkEnd w:id="25"/>
    </w:p>
    <w:p w14:paraId="3DB8E433" w14:textId="6C54AA46" w:rsidR="005B1647" w:rsidRDefault="005B1647" w:rsidP="005B1647">
      <w:pPr>
        <w:pStyle w:val="Brdtext"/>
      </w:pPr>
      <w:r>
        <w:t>I detta avsnitt redovisas utfallet för statens budget och övriga finansiella befogenheter som regeringen har fått från riksdagen.</w:t>
      </w:r>
    </w:p>
    <w:p w14:paraId="246D8075" w14:textId="3CD2AC28" w:rsidR="005B1647" w:rsidRDefault="005B1647" w:rsidP="005B1647">
      <w:pPr>
        <w:pStyle w:val="Brdtext"/>
      </w:pPr>
      <w:r>
        <w:t>Redovisningen av budgeten avser inkomster, utgifter och saldot i statens budget. Redovisningen av skatteinkomster består både av skatteinkomster och skatteintäkter. Skillnaden mellan skatteinkomster och skatteintäkter är att inkomsterna avser den skatt som betalats in under året, intäkterna avser skatterna det år de avser. Redovisningen av utgifter görs dels i sammandrag, dels per utgiftsområde. Dessutom ingår en redovisning av Riksgäldskontorets nettoutlåning, kassamässig korrigering samt förändringen av anslagsbehållningar. I avsnittet redovisas även saldot i statens budget, vilket är detsamma som statens lånebehov uttryckt med omvänt tecken. Ett positivt saldo innebär att staten har möjlighet att amortera på statsskulden. Ett negativt saldo innebär att staten behöver låna medel.</w:t>
      </w:r>
    </w:p>
    <w:p w14:paraId="17E5CDE4" w14:textId="3DD9DCD8" w:rsidR="005B1647" w:rsidRDefault="005B1647" w:rsidP="005B1647">
      <w:pPr>
        <w:pStyle w:val="Brdtext"/>
      </w:pPr>
      <w:r>
        <w:t>Med statens budget menas den ursprungliga av riksdagen beslutade budgeten för 2019 (bet. 2018/19:FiU10). Med totalt anvisade medel menas däremot summan av både statens ursprungliga budget och de beslut om ändringar i budgeten som riksdagen har fattat under året. Riksdagen beslutade om ändringar i budgeten i enlighet med följande propositioner:</w:t>
      </w:r>
    </w:p>
    <w:p w14:paraId="66185EF2" w14:textId="5C40FC6D" w:rsidR="005B1647" w:rsidRPr="008D0D5D" w:rsidRDefault="005B1647" w:rsidP="00771F86">
      <w:pPr>
        <w:pStyle w:val="Strecklista"/>
      </w:pPr>
      <w:r w:rsidRPr="008D0D5D">
        <w:t xml:space="preserve">Vårändringsbudget </w:t>
      </w:r>
      <w:r>
        <w:t>u</w:t>
      </w:r>
      <w:r w:rsidRPr="008D0D5D">
        <w:t>för 2019 (prop. 2018/19:99, bet. 2018/19:FiU21, rskr. 2018/19:288), och</w:t>
      </w:r>
    </w:p>
    <w:p w14:paraId="4FFF4FD1" w14:textId="331B6DFE" w:rsidR="005B1647" w:rsidRPr="008D0D5D" w:rsidRDefault="005B1647" w:rsidP="00771F86">
      <w:pPr>
        <w:pStyle w:val="Strecklista"/>
      </w:pPr>
      <w:r w:rsidRPr="008D0D5D">
        <w:t>Höständringsbudget för 2019 (prop. 2019/20:2, bet. 2019/20:FiU11, rskr. 2019/20:60).</w:t>
      </w:r>
    </w:p>
    <w:p w14:paraId="0628642F" w14:textId="5A302B62" w:rsidR="00672303" w:rsidRDefault="005B1647" w:rsidP="005B1647">
      <w:pPr>
        <w:pStyle w:val="Brdtext"/>
      </w:pPr>
      <w:r>
        <w:t>En mer utförlig redovisning finns i bilaga 1 Specifikation av inkomster i statens budget och bilaga 2 Specifikation av utgifter i statens budget.</w:t>
      </w:r>
    </w:p>
    <w:p w14:paraId="0D33DB64" w14:textId="1699B4FF" w:rsidR="005B1647" w:rsidRDefault="005B1647" w:rsidP="005B1647">
      <w:pPr>
        <w:pStyle w:val="Rubrik2"/>
      </w:pPr>
      <w:bookmarkStart w:id="26" w:name="_Toc37350600"/>
      <w:r>
        <w:t>Saldot i statens budget 2019</w:t>
      </w:r>
      <w:bookmarkEnd w:id="26"/>
    </w:p>
    <w:p w14:paraId="04FD3196" w14:textId="2AD48AE5" w:rsidR="005B1647" w:rsidRDefault="005B1647" w:rsidP="005B1647">
      <w:pPr>
        <w:pStyle w:val="Brdtext"/>
      </w:pPr>
      <w:r>
        <w:t>Saldot i statens budget blev 112 miljarder kronor 2019 (tabell 2.1) och statens lånebehov minskade därmed med motsvarande belopp. I budgeten beräknades saldot till 61 miljarder kronor. Saldot blev därmed 51 miljarder kronor högre än beräknat. Inkomsterna blev 28 miljarder kronor lägre och utgifterna blev 79 miljarder kronor lägre än vad som beräknades i statens budget.</w:t>
      </w:r>
    </w:p>
    <w:p w14:paraId="1ECAF8C7" w14:textId="5E2CE97D" w:rsidR="005B1647" w:rsidRDefault="005B1647" w:rsidP="005B1647">
      <w:pPr>
        <w:pStyle w:val="TabellRubrik"/>
      </w:pPr>
      <w:bookmarkStart w:id="27" w:name="_Ref36211975"/>
      <w:bookmarkStart w:id="28" w:name="_Toc37340001"/>
      <w:r>
        <w:lastRenderedPageBreak/>
        <w:t xml:space="preserve">Tabell </w:t>
      </w:r>
      <w:r>
        <w:fldChar w:fldCharType="begin"/>
      </w:r>
      <w:r>
        <w:instrText xml:space="preserve"> STYLEREF  "Rubrik 1" \n</w:instrText>
      </w:r>
      <w:r>
        <w:fldChar w:fldCharType="separate"/>
      </w:r>
      <w:r w:rsidR="00301022">
        <w:rPr>
          <w:noProof/>
        </w:rPr>
        <w:t>2</w:t>
      </w:r>
      <w:r>
        <w:rPr>
          <w:noProof/>
        </w:rPr>
        <w:fldChar w:fldCharType="end"/>
      </w:r>
      <w:r>
        <w:t>.</w:t>
      </w:r>
      <w:fldSimple w:instr=" SEQ Tabell \* ARABIC \s 1 ">
        <w:r w:rsidR="00301022">
          <w:rPr>
            <w:noProof/>
          </w:rPr>
          <w:t>1</w:t>
        </w:r>
      </w:fldSimple>
      <w:bookmarkEnd w:id="27"/>
      <w:r>
        <w:tab/>
        <w:t>Utfallet för statens budget 2019</w:t>
      </w:r>
      <w:bookmarkEnd w:id="28"/>
    </w:p>
    <w:p w14:paraId="6BB6BCC9" w14:textId="0A296A46" w:rsidR="005B1647" w:rsidRDefault="005B1647" w:rsidP="005B1647">
      <w:pPr>
        <w:pStyle w:val="TabellUnderrubrik"/>
        <w:keepLines/>
      </w:pPr>
      <w:r w:rsidRPr="00775FC6">
        <w:rPr>
          <w:rFonts w:ascii="Arial" w:eastAsia="Times New Roman" w:hAnsi="Arial" w:cs="Times New Roman"/>
          <w:sz w:val="16"/>
          <w:szCs w:val="24"/>
          <w:lang w:eastAsia="sv-SE"/>
        </w:rPr>
        <w:t>Miljoner</w:t>
      </w:r>
      <w:r w:rsidRPr="008D01E6">
        <w:rPr>
          <w:rFonts w:ascii="Arial" w:eastAsia="Times New Roman" w:hAnsi="Arial" w:cs="Times New Roman"/>
          <w:i/>
          <w:sz w:val="16"/>
          <w:szCs w:val="24"/>
          <w:lang w:eastAsia="sv-SE"/>
        </w:rPr>
        <w:t xml:space="preserve"> </w:t>
      </w:r>
      <w:r w:rsidRPr="00217F66">
        <w:rPr>
          <w:rFonts w:ascii="Arial" w:eastAsia="Times New Roman" w:hAnsi="Arial" w:cs="Times New Roman"/>
          <w:iCs/>
          <w:sz w:val="16"/>
          <w:szCs w:val="24"/>
          <w:lang w:eastAsia="sv-SE"/>
        </w:rPr>
        <w:t>kronor</w:t>
      </w:r>
    </w:p>
    <w:tbl>
      <w:tblPr>
        <w:tblStyle w:val="RKBPTabell"/>
        <w:tblW w:w="5000" w:type="pct"/>
        <w:tblLook w:val="06E0" w:firstRow="1" w:lastRow="1" w:firstColumn="1" w:lastColumn="0" w:noHBand="1" w:noVBand="1"/>
      </w:tblPr>
      <w:tblGrid>
        <w:gridCol w:w="3731"/>
        <w:gridCol w:w="909"/>
        <w:gridCol w:w="871"/>
        <w:gridCol w:w="873"/>
        <w:gridCol w:w="986"/>
      </w:tblGrid>
      <w:tr w:rsidR="00155607" w14:paraId="4A1B611F" w14:textId="77777777" w:rsidTr="00155607">
        <w:trPr>
          <w:cnfStyle w:val="100000000000" w:firstRow="1" w:lastRow="0" w:firstColumn="0" w:lastColumn="0" w:oddVBand="0" w:evenVBand="0" w:oddHBand="0" w:evenHBand="0" w:firstRowFirstColumn="0" w:firstRowLastColumn="0" w:lastRowFirstColumn="0" w:lastRowLastColumn="0"/>
          <w:trHeight w:val="170"/>
          <w:tblHeader w:val="0"/>
        </w:trPr>
        <w:tc>
          <w:tcPr>
            <w:cnfStyle w:val="001000000000" w:firstRow="0" w:lastRow="0" w:firstColumn="1" w:lastColumn="0" w:oddVBand="0" w:evenVBand="0" w:oddHBand="0" w:evenHBand="0" w:firstRowFirstColumn="0" w:firstRowLastColumn="0" w:lastRowFirstColumn="0" w:lastRowLastColumn="0"/>
            <w:tcW w:w="2531" w:type="pct"/>
            <w:tcBorders>
              <w:left w:val="none" w:sz="0" w:space="0" w:color="auto"/>
              <w:right w:val="none" w:sz="0" w:space="0" w:color="auto"/>
              <w:tl2br w:val="none" w:sz="0" w:space="0" w:color="auto"/>
              <w:tr2bl w:val="none" w:sz="0" w:space="0" w:color="auto"/>
            </w:tcBorders>
            <w:shd w:val="clear" w:color="auto" w:fill="auto"/>
            <w:noWrap/>
            <w:hideMark/>
          </w:tcPr>
          <w:p w14:paraId="68F50281" w14:textId="77777777" w:rsidR="005B1647" w:rsidRPr="008D01E6" w:rsidRDefault="005B1647" w:rsidP="005B1647">
            <w:pPr>
              <w:pStyle w:val="TabellHuvud"/>
              <w:keepNext/>
            </w:pPr>
            <w:r w:rsidRPr="008D01E6">
              <w:t> </w:t>
            </w:r>
          </w:p>
        </w:tc>
        <w:tc>
          <w:tcPr>
            <w:tcW w:w="617" w:type="pct"/>
            <w:tcBorders>
              <w:left w:val="none" w:sz="0" w:space="0" w:color="auto"/>
              <w:right w:val="none" w:sz="0" w:space="0" w:color="auto"/>
              <w:tl2br w:val="none" w:sz="0" w:space="0" w:color="auto"/>
              <w:tr2bl w:val="none" w:sz="0" w:space="0" w:color="auto"/>
            </w:tcBorders>
            <w:shd w:val="clear" w:color="auto" w:fill="auto"/>
            <w:hideMark/>
          </w:tcPr>
          <w:p w14:paraId="1A6DEE8D" w14:textId="77777777" w:rsidR="005B1647" w:rsidRPr="008D01E6"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8D01E6">
              <w:t>Statens budget</w:t>
            </w:r>
          </w:p>
        </w:tc>
        <w:tc>
          <w:tcPr>
            <w:tcW w:w="591" w:type="pct"/>
            <w:tcBorders>
              <w:left w:val="none" w:sz="0" w:space="0" w:color="auto"/>
              <w:right w:val="none" w:sz="0" w:space="0" w:color="auto"/>
              <w:tl2br w:val="none" w:sz="0" w:space="0" w:color="auto"/>
              <w:tr2bl w:val="none" w:sz="0" w:space="0" w:color="auto"/>
            </w:tcBorders>
            <w:shd w:val="clear" w:color="auto" w:fill="auto"/>
            <w:hideMark/>
          </w:tcPr>
          <w:p w14:paraId="066548FB" w14:textId="77777777" w:rsidR="005B1647" w:rsidRPr="008D01E6"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8D01E6">
              <w:t>Ändrings-budget</w:t>
            </w:r>
          </w:p>
        </w:tc>
        <w:tc>
          <w:tcPr>
            <w:tcW w:w="592" w:type="pct"/>
            <w:tcBorders>
              <w:left w:val="none" w:sz="0" w:space="0" w:color="auto"/>
              <w:right w:val="none" w:sz="0" w:space="0" w:color="auto"/>
              <w:tl2br w:val="none" w:sz="0" w:space="0" w:color="auto"/>
              <w:tr2bl w:val="none" w:sz="0" w:space="0" w:color="auto"/>
            </w:tcBorders>
            <w:shd w:val="clear" w:color="auto" w:fill="auto"/>
            <w:hideMark/>
          </w:tcPr>
          <w:p w14:paraId="76AD69AC" w14:textId="77777777" w:rsidR="005B1647" w:rsidRPr="008D01E6"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8D01E6">
              <w:t>Utfall</w:t>
            </w:r>
            <w:r w:rsidRPr="008D01E6">
              <w:br/>
              <w:t>2019</w:t>
            </w:r>
          </w:p>
        </w:tc>
        <w:tc>
          <w:tcPr>
            <w:tcW w:w="669" w:type="pct"/>
            <w:tcBorders>
              <w:left w:val="none" w:sz="0" w:space="0" w:color="auto"/>
              <w:right w:val="none" w:sz="0" w:space="0" w:color="auto"/>
              <w:tl2br w:val="none" w:sz="0" w:space="0" w:color="auto"/>
              <w:tr2bl w:val="none" w:sz="0" w:space="0" w:color="auto"/>
            </w:tcBorders>
            <w:shd w:val="clear" w:color="auto" w:fill="auto"/>
            <w:hideMark/>
          </w:tcPr>
          <w:p w14:paraId="75BBD6EE" w14:textId="77777777" w:rsidR="005B1647" w:rsidRPr="008D01E6"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8D01E6">
              <w:t>Skillnad mot statens budget</w:t>
            </w:r>
          </w:p>
        </w:tc>
      </w:tr>
      <w:tr w:rsidR="00155607" w14:paraId="1769AFBE"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2531" w:type="pct"/>
            <w:tcBorders>
              <w:top w:val="single" w:sz="12" w:space="0" w:color="auto"/>
            </w:tcBorders>
            <w:hideMark/>
          </w:tcPr>
          <w:p w14:paraId="7986B629" w14:textId="77777777" w:rsidR="005B1647" w:rsidRPr="008D01E6" w:rsidRDefault="005B1647" w:rsidP="005B1647">
            <w:pPr>
              <w:pStyle w:val="Tabell"/>
              <w:keepNext/>
              <w:keepLines/>
              <w:rPr>
                <w:b/>
                <w:bCs/>
              </w:rPr>
            </w:pPr>
            <w:r w:rsidRPr="008D01E6">
              <w:rPr>
                <w:b/>
                <w:bCs/>
              </w:rPr>
              <w:t>Totala inkomster</w:t>
            </w:r>
          </w:p>
        </w:tc>
        <w:tc>
          <w:tcPr>
            <w:tcW w:w="617" w:type="pct"/>
            <w:tcBorders>
              <w:top w:val="single" w:sz="12" w:space="0" w:color="auto"/>
            </w:tcBorders>
            <w:noWrap/>
            <w:hideMark/>
          </w:tcPr>
          <w:p w14:paraId="40074186" w14:textId="77777777" w:rsidR="005B1647" w:rsidRPr="008D01E6"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rPr>
                <w:b/>
                <w:bCs/>
              </w:rPr>
            </w:pPr>
            <w:r w:rsidRPr="008D01E6">
              <w:rPr>
                <w:b/>
                <w:bCs/>
              </w:rPr>
              <w:t>1 083 982</w:t>
            </w:r>
          </w:p>
        </w:tc>
        <w:tc>
          <w:tcPr>
            <w:tcW w:w="591" w:type="pct"/>
            <w:tcBorders>
              <w:top w:val="single" w:sz="12" w:space="0" w:color="auto"/>
            </w:tcBorders>
            <w:noWrap/>
            <w:hideMark/>
          </w:tcPr>
          <w:p w14:paraId="71698A9E" w14:textId="77777777" w:rsidR="005B1647" w:rsidRPr="008D01E6"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rPr>
                <w:b/>
                <w:bCs/>
              </w:rPr>
            </w:pPr>
          </w:p>
        </w:tc>
        <w:tc>
          <w:tcPr>
            <w:tcW w:w="592" w:type="pct"/>
            <w:tcBorders>
              <w:top w:val="single" w:sz="12" w:space="0" w:color="auto"/>
            </w:tcBorders>
            <w:noWrap/>
            <w:hideMark/>
          </w:tcPr>
          <w:p w14:paraId="78F7C089" w14:textId="77777777" w:rsidR="005B1647" w:rsidRPr="008D01E6"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rPr>
                <w:b/>
                <w:bCs/>
              </w:rPr>
            </w:pPr>
            <w:r w:rsidRPr="008D01E6">
              <w:rPr>
                <w:b/>
                <w:bCs/>
              </w:rPr>
              <w:t>1 055 545</w:t>
            </w:r>
          </w:p>
        </w:tc>
        <w:tc>
          <w:tcPr>
            <w:tcW w:w="669" w:type="pct"/>
            <w:tcBorders>
              <w:top w:val="single" w:sz="12" w:space="0" w:color="auto"/>
            </w:tcBorders>
            <w:noWrap/>
            <w:hideMark/>
          </w:tcPr>
          <w:p w14:paraId="53A252C3" w14:textId="77777777" w:rsidR="005B1647" w:rsidRPr="008D01E6"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rPr>
                <w:b/>
                <w:bCs/>
              </w:rPr>
            </w:pPr>
            <w:r w:rsidRPr="008D01E6">
              <w:rPr>
                <w:b/>
                <w:bCs/>
              </w:rPr>
              <w:t>-28 437</w:t>
            </w:r>
          </w:p>
        </w:tc>
      </w:tr>
      <w:tr w:rsidR="00155607" w14:paraId="4C87B875"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2531" w:type="pct"/>
            <w:hideMark/>
          </w:tcPr>
          <w:p w14:paraId="66C75480" w14:textId="77777777" w:rsidR="005B1647" w:rsidRPr="008D01E6" w:rsidRDefault="005B1647" w:rsidP="005B1647">
            <w:pPr>
              <w:pStyle w:val="Tabell"/>
              <w:keepNext/>
            </w:pPr>
            <w:r w:rsidRPr="008D01E6">
              <w:t>Statens skatteinkomster</w:t>
            </w:r>
          </w:p>
        </w:tc>
        <w:tc>
          <w:tcPr>
            <w:tcW w:w="617" w:type="pct"/>
            <w:noWrap/>
            <w:hideMark/>
          </w:tcPr>
          <w:p w14:paraId="0801B28E" w14:textId="77777777" w:rsidR="005B1647" w:rsidRPr="008D01E6"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8D01E6">
              <w:t>1 131 772</w:t>
            </w:r>
          </w:p>
        </w:tc>
        <w:tc>
          <w:tcPr>
            <w:tcW w:w="591" w:type="pct"/>
            <w:noWrap/>
            <w:hideMark/>
          </w:tcPr>
          <w:p w14:paraId="442BB552" w14:textId="77777777" w:rsidR="005B1647" w:rsidRPr="008D01E6"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p>
        </w:tc>
        <w:tc>
          <w:tcPr>
            <w:tcW w:w="592" w:type="pct"/>
            <w:noWrap/>
            <w:hideMark/>
          </w:tcPr>
          <w:p w14:paraId="5BD7EC6B" w14:textId="54F2EF47" w:rsidR="005B1647" w:rsidRPr="008D01E6"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8D01E6">
              <w:t xml:space="preserve">1 109 </w:t>
            </w:r>
            <w:r>
              <w:t>534</w:t>
            </w:r>
          </w:p>
        </w:tc>
        <w:tc>
          <w:tcPr>
            <w:tcW w:w="669" w:type="pct"/>
            <w:noWrap/>
            <w:hideMark/>
          </w:tcPr>
          <w:p w14:paraId="0595B8B7" w14:textId="79A11C23" w:rsidR="005B1647" w:rsidRPr="008D01E6"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8D01E6">
              <w:t xml:space="preserve">-22 </w:t>
            </w:r>
            <w:r>
              <w:t>238</w:t>
            </w:r>
          </w:p>
        </w:tc>
      </w:tr>
      <w:tr w:rsidR="00155607" w14:paraId="0DBC2F55"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2531" w:type="pct"/>
            <w:hideMark/>
          </w:tcPr>
          <w:p w14:paraId="1FB60FD6" w14:textId="77777777" w:rsidR="005B1647" w:rsidRPr="008D01E6" w:rsidRDefault="005B1647" w:rsidP="005B1647">
            <w:pPr>
              <w:pStyle w:val="Tabell"/>
              <w:keepNext/>
              <w:keepLines/>
            </w:pPr>
            <w:r w:rsidRPr="008D01E6">
              <w:t>Övriga inkomster</w:t>
            </w:r>
          </w:p>
        </w:tc>
        <w:tc>
          <w:tcPr>
            <w:tcW w:w="617" w:type="pct"/>
            <w:noWrap/>
            <w:hideMark/>
          </w:tcPr>
          <w:p w14:paraId="268A3B84" w14:textId="77777777" w:rsidR="005B1647" w:rsidRPr="008D01E6"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8D01E6">
              <w:t>-47 790</w:t>
            </w:r>
          </w:p>
        </w:tc>
        <w:tc>
          <w:tcPr>
            <w:tcW w:w="591" w:type="pct"/>
            <w:noWrap/>
            <w:hideMark/>
          </w:tcPr>
          <w:p w14:paraId="201A0854" w14:textId="77777777" w:rsidR="005B1647" w:rsidRPr="008D01E6"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p>
        </w:tc>
        <w:tc>
          <w:tcPr>
            <w:tcW w:w="592" w:type="pct"/>
            <w:noWrap/>
            <w:hideMark/>
          </w:tcPr>
          <w:p w14:paraId="21BE3C09" w14:textId="064499BB" w:rsidR="005B1647" w:rsidRPr="008D01E6"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8D01E6">
              <w:t xml:space="preserve">-53 </w:t>
            </w:r>
            <w:r>
              <w:t>989</w:t>
            </w:r>
          </w:p>
        </w:tc>
        <w:tc>
          <w:tcPr>
            <w:tcW w:w="669" w:type="pct"/>
            <w:noWrap/>
            <w:hideMark/>
          </w:tcPr>
          <w:p w14:paraId="1A11DD9E" w14:textId="4B156FFD" w:rsidR="005B1647" w:rsidRPr="008D01E6"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8D01E6">
              <w:t xml:space="preserve">-6 </w:t>
            </w:r>
            <w:r>
              <w:t>199</w:t>
            </w:r>
          </w:p>
        </w:tc>
      </w:tr>
      <w:tr w:rsidR="00155607" w14:paraId="077086A8"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2531" w:type="pct"/>
            <w:hideMark/>
          </w:tcPr>
          <w:p w14:paraId="6C3EA0BB" w14:textId="77777777" w:rsidR="005B1647" w:rsidRPr="008D01E6" w:rsidRDefault="005B1647" w:rsidP="005B1647">
            <w:pPr>
              <w:pStyle w:val="Tabell"/>
              <w:keepNext/>
              <w:keepLines/>
              <w:rPr>
                <w:b/>
                <w:bCs/>
              </w:rPr>
            </w:pPr>
            <w:r w:rsidRPr="008D01E6">
              <w:rPr>
                <w:b/>
                <w:bCs/>
              </w:rPr>
              <w:t>Totala utgifter m.m.</w:t>
            </w:r>
          </w:p>
        </w:tc>
        <w:tc>
          <w:tcPr>
            <w:tcW w:w="617" w:type="pct"/>
            <w:noWrap/>
            <w:hideMark/>
          </w:tcPr>
          <w:p w14:paraId="39A90C83" w14:textId="77777777" w:rsidR="005B1647" w:rsidRPr="008D01E6"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rPr>
                <w:b/>
                <w:bCs/>
              </w:rPr>
            </w:pPr>
            <w:r w:rsidRPr="008D01E6">
              <w:rPr>
                <w:b/>
                <w:bCs/>
              </w:rPr>
              <w:t>1 022 551</w:t>
            </w:r>
          </w:p>
        </w:tc>
        <w:tc>
          <w:tcPr>
            <w:tcW w:w="591" w:type="pct"/>
            <w:noWrap/>
            <w:hideMark/>
          </w:tcPr>
          <w:p w14:paraId="2551CAB1" w14:textId="77777777" w:rsidR="005B1647" w:rsidRPr="008D01E6"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rPr>
                <w:b/>
                <w:bCs/>
              </w:rPr>
            </w:pPr>
            <w:r w:rsidRPr="008D01E6">
              <w:rPr>
                <w:b/>
                <w:bCs/>
              </w:rPr>
              <w:t>6 099</w:t>
            </w:r>
          </w:p>
        </w:tc>
        <w:tc>
          <w:tcPr>
            <w:tcW w:w="592" w:type="pct"/>
            <w:noWrap/>
            <w:hideMark/>
          </w:tcPr>
          <w:p w14:paraId="4DD9BE9E" w14:textId="77777777" w:rsidR="005B1647" w:rsidRPr="008D01E6"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rPr>
                <w:b/>
                <w:bCs/>
              </w:rPr>
            </w:pPr>
            <w:r w:rsidRPr="008D01E6">
              <w:rPr>
                <w:b/>
                <w:bCs/>
              </w:rPr>
              <w:t>943 598</w:t>
            </w:r>
          </w:p>
        </w:tc>
        <w:tc>
          <w:tcPr>
            <w:tcW w:w="669" w:type="pct"/>
            <w:noWrap/>
            <w:hideMark/>
          </w:tcPr>
          <w:p w14:paraId="357296D4" w14:textId="77777777" w:rsidR="005B1647" w:rsidRPr="008D01E6"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rPr>
                <w:b/>
                <w:bCs/>
              </w:rPr>
            </w:pPr>
            <w:r w:rsidRPr="008D01E6">
              <w:rPr>
                <w:b/>
                <w:bCs/>
              </w:rPr>
              <w:t>-78 953</w:t>
            </w:r>
          </w:p>
        </w:tc>
      </w:tr>
      <w:tr w:rsidR="00155607" w14:paraId="02EA860B"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2531" w:type="pct"/>
            <w:hideMark/>
          </w:tcPr>
          <w:p w14:paraId="13C36CC7" w14:textId="77777777" w:rsidR="005B1647" w:rsidRPr="008D01E6" w:rsidRDefault="005B1647" w:rsidP="005B1647">
            <w:pPr>
              <w:pStyle w:val="Tabell"/>
              <w:keepNext/>
              <w:keepLines/>
            </w:pPr>
            <w:r w:rsidRPr="008D01E6">
              <w:t>Utgiftsområden exkl. statsskuldsräntor m.m.</w:t>
            </w:r>
          </w:p>
        </w:tc>
        <w:tc>
          <w:tcPr>
            <w:tcW w:w="617" w:type="pct"/>
            <w:noWrap/>
            <w:hideMark/>
          </w:tcPr>
          <w:p w14:paraId="4B30BFBF" w14:textId="77777777" w:rsidR="005B1647" w:rsidRPr="008D01E6"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8D01E6">
              <w:t>1 005 057</w:t>
            </w:r>
          </w:p>
        </w:tc>
        <w:tc>
          <w:tcPr>
            <w:tcW w:w="591" w:type="pct"/>
            <w:noWrap/>
            <w:hideMark/>
          </w:tcPr>
          <w:p w14:paraId="2838D7BB" w14:textId="77777777" w:rsidR="005B1647" w:rsidRPr="008D01E6"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8D01E6">
              <w:t>6 099</w:t>
            </w:r>
          </w:p>
        </w:tc>
        <w:tc>
          <w:tcPr>
            <w:tcW w:w="592" w:type="pct"/>
            <w:noWrap/>
            <w:hideMark/>
          </w:tcPr>
          <w:p w14:paraId="27B8F681" w14:textId="77777777" w:rsidR="005B1647" w:rsidRPr="008D01E6"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8D01E6">
              <w:t>990 706</w:t>
            </w:r>
          </w:p>
        </w:tc>
        <w:tc>
          <w:tcPr>
            <w:tcW w:w="669" w:type="pct"/>
            <w:noWrap/>
            <w:hideMark/>
          </w:tcPr>
          <w:p w14:paraId="7DD576F8" w14:textId="77777777" w:rsidR="005B1647" w:rsidRPr="008D01E6"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8D01E6">
              <w:t>-14 351</w:t>
            </w:r>
          </w:p>
        </w:tc>
      </w:tr>
      <w:tr w:rsidR="00155607" w14:paraId="7A251182"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2531" w:type="pct"/>
            <w:hideMark/>
          </w:tcPr>
          <w:p w14:paraId="5DE8F5E8" w14:textId="77777777" w:rsidR="005B1647" w:rsidRPr="008D01E6" w:rsidRDefault="005B1647" w:rsidP="005B1647">
            <w:pPr>
              <w:pStyle w:val="Tabell"/>
              <w:keepNext/>
              <w:keepLines/>
            </w:pPr>
            <w:r w:rsidRPr="008D01E6">
              <w:t>Statsskuldsräntor m.m.</w:t>
            </w:r>
          </w:p>
        </w:tc>
        <w:tc>
          <w:tcPr>
            <w:tcW w:w="617" w:type="pct"/>
            <w:noWrap/>
            <w:hideMark/>
          </w:tcPr>
          <w:p w14:paraId="4D2EC050" w14:textId="77777777" w:rsidR="005B1647" w:rsidRPr="008D01E6"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8D01E6">
              <w:t>25 155</w:t>
            </w:r>
          </w:p>
        </w:tc>
        <w:tc>
          <w:tcPr>
            <w:tcW w:w="591" w:type="pct"/>
            <w:noWrap/>
            <w:hideMark/>
          </w:tcPr>
          <w:p w14:paraId="1594AC1C" w14:textId="77777777" w:rsidR="005B1647" w:rsidRPr="008D01E6"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p>
        </w:tc>
        <w:tc>
          <w:tcPr>
            <w:tcW w:w="592" w:type="pct"/>
            <w:noWrap/>
            <w:hideMark/>
          </w:tcPr>
          <w:p w14:paraId="039B68FF" w14:textId="77777777" w:rsidR="005B1647" w:rsidRPr="008D01E6"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8D01E6">
              <w:t>22 174</w:t>
            </w:r>
          </w:p>
        </w:tc>
        <w:tc>
          <w:tcPr>
            <w:tcW w:w="669" w:type="pct"/>
            <w:noWrap/>
            <w:hideMark/>
          </w:tcPr>
          <w:p w14:paraId="7C17A24D" w14:textId="77777777" w:rsidR="005B1647" w:rsidRPr="008D01E6"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8D01E6">
              <w:t>-2 981</w:t>
            </w:r>
          </w:p>
        </w:tc>
      </w:tr>
      <w:tr w:rsidR="00155607" w14:paraId="7B1DAD4C"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2531" w:type="pct"/>
            <w:hideMark/>
          </w:tcPr>
          <w:p w14:paraId="538887CA" w14:textId="77777777" w:rsidR="005B1647" w:rsidRPr="008D01E6" w:rsidRDefault="005B1647" w:rsidP="005B1647">
            <w:pPr>
              <w:pStyle w:val="Tabell"/>
              <w:keepNext/>
              <w:keepLines/>
            </w:pPr>
            <w:r w:rsidRPr="008D01E6">
              <w:t>Förändring av anslagsbehållningar</w:t>
            </w:r>
          </w:p>
        </w:tc>
        <w:tc>
          <w:tcPr>
            <w:tcW w:w="617" w:type="pct"/>
            <w:noWrap/>
            <w:hideMark/>
          </w:tcPr>
          <w:p w14:paraId="37CE2341" w14:textId="77777777" w:rsidR="005B1647" w:rsidRPr="008D01E6"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8D01E6">
              <w:t>-11 289</w:t>
            </w:r>
          </w:p>
        </w:tc>
        <w:tc>
          <w:tcPr>
            <w:tcW w:w="591" w:type="pct"/>
            <w:noWrap/>
            <w:hideMark/>
          </w:tcPr>
          <w:p w14:paraId="7A2B4A67" w14:textId="77777777" w:rsidR="005B1647" w:rsidRPr="008D01E6"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p>
        </w:tc>
        <w:tc>
          <w:tcPr>
            <w:tcW w:w="592" w:type="pct"/>
            <w:noWrap/>
            <w:hideMark/>
          </w:tcPr>
          <w:p w14:paraId="69D250CB" w14:textId="77777777" w:rsidR="005B1647" w:rsidRPr="008D01E6"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p>
        </w:tc>
        <w:tc>
          <w:tcPr>
            <w:tcW w:w="669" w:type="pct"/>
            <w:noWrap/>
            <w:hideMark/>
          </w:tcPr>
          <w:p w14:paraId="447273DB" w14:textId="77777777" w:rsidR="005B1647" w:rsidRPr="008D01E6"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8D01E6">
              <w:t>11 289</w:t>
            </w:r>
          </w:p>
        </w:tc>
      </w:tr>
      <w:tr w:rsidR="00155607" w14:paraId="3C8E444E"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2531" w:type="pct"/>
            <w:hideMark/>
          </w:tcPr>
          <w:p w14:paraId="4CD2997A" w14:textId="77777777" w:rsidR="005B1647" w:rsidRPr="008D01E6" w:rsidRDefault="005B1647" w:rsidP="005B1647">
            <w:pPr>
              <w:pStyle w:val="Tabell"/>
              <w:keepNext/>
              <w:keepLines/>
            </w:pPr>
            <w:r w:rsidRPr="008D01E6">
              <w:t>Riksgäldskontorets nettoutlåning</w:t>
            </w:r>
          </w:p>
        </w:tc>
        <w:tc>
          <w:tcPr>
            <w:tcW w:w="617" w:type="pct"/>
            <w:noWrap/>
            <w:hideMark/>
          </w:tcPr>
          <w:p w14:paraId="4656A986" w14:textId="77777777" w:rsidR="005B1647" w:rsidRPr="008D01E6"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8D01E6">
              <w:t>3 628</w:t>
            </w:r>
          </w:p>
        </w:tc>
        <w:tc>
          <w:tcPr>
            <w:tcW w:w="591" w:type="pct"/>
            <w:noWrap/>
            <w:hideMark/>
          </w:tcPr>
          <w:p w14:paraId="05B2491C" w14:textId="77777777" w:rsidR="005B1647" w:rsidRPr="008D01E6"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p>
        </w:tc>
        <w:tc>
          <w:tcPr>
            <w:tcW w:w="592" w:type="pct"/>
            <w:noWrap/>
            <w:hideMark/>
          </w:tcPr>
          <w:p w14:paraId="23AB58F7" w14:textId="77777777" w:rsidR="005B1647" w:rsidRPr="008D01E6"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8D01E6">
              <w:t>-66 892</w:t>
            </w:r>
          </w:p>
        </w:tc>
        <w:tc>
          <w:tcPr>
            <w:tcW w:w="669" w:type="pct"/>
            <w:noWrap/>
            <w:hideMark/>
          </w:tcPr>
          <w:p w14:paraId="7F80D27E" w14:textId="77777777" w:rsidR="005B1647" w:rsidRPr="008D01E6"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8D01E6">
              <w:t>-70 521</w:t>
            </w:r>
          </w:p>
        </w:tc>
      </w:tr>
      <w:tr w:rsidR="00155607" w14:paraId="38DF3C61"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2531" w:type="pct"/>
            <w:tcBorders>
              <w:bottom w:val="single" w:sz="4" w:space="0" w:color="auto"/>
            </w:tcBorders>
            <w:hideMark/>
          </w:tcPr>
          <w:p w14:paraId="18501111" w14:textId="77777777" w:rsidR="005B1647" w:rsidRPr="008D01E6" w:rsidRDefault="005B1647" w:rsidP="005B1647">
            <w:pPr>
              <w:pStyle w:val="Tabell"/>
              <w:keepNext/>
              <w:keepLines/>
            </w:pPr>
            <w:r w:rsidRPr="008D01E6">
              <w:t>Kassamässig korrigering</w:t>
            </w:r>
          </w:p>
        </w:tc>
        <w:tc>
          <w:tcPr>
            <w:tcW w:w="617" w:type="pct"/>
            <w:tcBorders>
              <w:bottom w:val="single" w:sz="4" w:space="0" w:color="auto"/>
            </w:tcBorders>
            <w:noWrap/>
            <w:hideMark/>
          </w:tcPr>
          <w:p w14:paraId="52AB7F02" w14:textId="77777777" w:rsidR="005B1647" w:rsidRPr="008D01E6"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8D01E6">
              <w:t>0</w:t>
            </w:r>
          </w:p>
        </w:tc>
        <w:tc>
          <w:tcPr>
            <w:tcW w:w="591" w:type="pct"/>
            <w:tcBorders>
              <w:bottom w:val="single" w:sz="4" w:space="0" w:color="auto"/>
            </w:tcBorders>
            <w:noWrap/>
            <w:hideMark/>
          </w:tcPr>
          <w:p w14:paraId="183454A8" w14:textId="77777777" w:rsidR="005B1647" w:rsidRPr="008D01E6"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p>
        </w:tc>
        <w:tc>
          <w:tcPr>
            <w:tcW w:w="592" w:type="pct"/>
            <w:tcBorders>
              <w:bottom w:val="single" w:sz="4" w:space="0" w:color="auto"/>
            </w:tcBorders>
            <w:noWrap/>
            <w:hideMark/>
          </w:tcPr>
          <w:p w14:paraId="2AA07E36" w14:textId="77777777" w:rsidR="005B1647" w:rsidRPr="008D01E6"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8D01E6">
              <w:t>-2 389</w:t>
            </w:r>
          </w:p>
        </w:tc>
        <w:tc>
          <w:tcPr>
            <w:tcW w:w="669" w:type="pct"/>
            <w:tcBorders>
              <w:bottom w:val="single" w:sz="4" w:space="0" w:color="auto"/>
            </w:tcBorders>
            <w:noWrap/>
            <w:hideMark/>
          </w:tcPr>
          <w:p w14:paraId="6A16948A" w14:textId="77777777" w:rsidR="005B1647" w:rsidRPr="008D01E6"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8D01E6">
              <w:t>-2 389</w:t>
            </w:r>
          </w:p>
        </w:tc>
      </w:tr>
      <w:tr w:rsidR="00155607" w14:paraId="671C191F" w14:textId="77777777" w:rsidTr="00155607">
        <w:trPr>
          <w:cnfStyle w:val="010000000000" w:firstRow="0" w:lastRow="1" w:firstColumn="0" w:lastColumn="0" w:oddVBand="0" w:evenVBand="0" w:oddHBand="0" w:evenHBand="0" w:firstRowFirstColumn="0" w:firstRowLastColumn="0" w:lastRowFirstColumn="0" w:lastRowLastColumn="0"/>
          <w:trHeight w:val="170"/>
        </w:trPr>
        <w:tc>
          <w:tcPr>
            <w:cnfStyle w:val="001000000000" w:firstRow="0" w:lastRow="0" w:firstColumn="1" w:lastColumn="0" w:oddVBand="0" w:evenVBand="0" w:oddHBand="0" w:evenHBand="0" w:firstRowFirstColumn="0" w:firstRowLastColumn="0" w:lastRowFirstColumn="0" w:lastRowLastColumn="0"/>
            <w:tcW w:w="2531" w:type="pct"/>
            <w:tcBorders>
              <w:top w:val="single" w:sz="4" w:space="0" w:color="auto"/>
            </w:tcBorders>
            <w:shd w:val="clear" w:color="auto" w:fill="auto"/>
            <w:hideMark/>
          </w:tcPr>
          <w:p w14:paraId="543A37B0" w14:textId="77777777" w:rsidR="005B1647" w:rsidRPr="008D01E6" w:rsidRDefault="005B1647" w:rsidP="005B1647">
            <w:pPr>
              <w:pStyle w:val="Tabell"/>
              <w:keepNext/>
              <w:keepLines/>
              <w:rPr>
                <w:bCs/>
              </w:rPr>
            </w:pPr>
            <w:r w:rsidRPr="008D01E6">
              <w:rPr>
                <w:bCs/>
              </w:rPr>
              <w:t>Budgetsaldo</w:t>
            </w:r>
          </w:p>
        </w:tc>
        <w:tc>
          <w:tcPr>
            <w:tcW w:w="617" w:type="pct"/>
            <w:tcBorders>
              <w:top w:val="single" w:sz="4" w:space="0" w:color="auto"/>
            </w:tcBorders>
            <w:shd w:val="clear" w:color="auto" w:fill="auto"/>
            <w:noWrap/>
            <w:hideMark/>
          </w:tcPr>
          <w:p w14:paraId="58773A78" w14:textId="77777777" w:rsidR="005B1647" w:rsidRPr="008D01E6" w:rsidRDefault="005B1647" w:rsidP="005B1647">
            <w:pPr>
              <w:pStyle w:val="Tabell"/>
              <w:keepNext/>
              <w:keepLines/>
              <w:cnfStyle w:val="010000000000" w:firstRow="0" w:lastRow="1" w:firstColumn="0" w:lastColumn="0" w:oddVBand="0" w:evenVBand="0" w:oddHBand="0" w:evenHBand="0" w:firstRowFirstColumn="0" w:firstRowLastColumn="0" w:lastRowFirstColumn="0" w:lastRowLastColumn="0"/>
              <w:rPr>
                <w:bCs/>
              </w:rPr>
            </w:pPr>
            <w:r w:rsidRPr="008D01E6">
              <w:rPr>
                <w:bCs/>
              </w:rPr>
              <w:t>61 431</w:t>
            </w:r>
          </w:p>
        </w:tc>
        <w:tc>
          <w:tcPr>
            <w:tcW w:w="591" w:type="pct"/>
            <w:tcBorders>
              <w:top w:val="single" w:sz="4" w:space="0" w:color="auto"/>
            </w:tcBorders>
            <w:shd w:val="clear" w:color="auto" w:fill="auto"/>
            <w:noWrap/>
            <w:hideMark/>
          </w:tcPr>
          <w:p w14:paraId="710AFE22" w14:textId="77777777" w:rsidR="005B1647" w:rsidRPr="008D01E6" w:rsidRDefault="005B1647" w:rsidP="005B1647">
            <w:pPr>
              <w:pStyle w:val="Tabell"/>
              <w:keepNext/>
              <w:keepLines/>
              <w:cnfStyle w:val="010000000000" w:firstRow="0" w:lastRow="1" w:firstColumn="0" w:lastColumn="0" w:oddVBand="0" w:evenVBand="0" w:oddHBand="0" w:evenHBand="0" w:firstRowFirstColumn="0" w:firstRowLastColumn="0" w:lastRowFirstColumn="0" w:lastRowLastColumn="0"/>
              <w:rPr>
                <w:bCs/>
              </w:rPr>
            </w:pPr>
            <w:r w:rsidRPr="008D01E6">
              <w:rPr>
                <w:bCs/>
              </w:rPr>
              <w:t> </w:t>
            </w:r>
          </w:p>
        </w:tc>
        <w:tc>
          <w:tcPr>
            <w:tcW w:w="592" w:type="pct"/>
            <w:tcBorders>
              <w:top w:val="single" w:sz="4" w:space="0" w:color="auto"/>
            </w:tcBorders>
            <w:shd w:val="clear" w:color="auto" w:fill="auto"/>
            <w:noWrap/>
            <w:hideMark/>
          </w:tcPr>
          <w:p w14:paraId="4DC457CF" w14:textId="77777777" w:rsidR="005B1647" w:rsidRPr="008D01E6" w:rsidRDefault="005B1647" w:rsidP="005B1647">
            <w:pPr>
              <w:pStyle w:val="Tabell"/>
              <w:keepNext/>
              <w:keepLines/>
              <w:cnfStyle w:val="010000000000" w:firstRow="0" w:lastRow="1" w:firstColumn="0" w:lastColumn="0" w:oddVBand="0" w:evenVBand="0" w:oddHBand="0" w:evenHBand="0" w:firstRowFirstColumn="0" w:firstRowLastColumn="0" w:lastRowFirstColumn="0" w:lastRowLastColumn="0"/>
              <w:rPr>
                <w:bCs/>
              </w:rPr>
            </w:pPr>
            <w:r w:rsidRPr="008D01E6">
              <w:rPr>
                <w:bCs/>
              </w:rPr>
              <w:t>111 946</w:t>
            </w:r>
          </w:p>
        </w:tc>
        <w:tc>
          <w:tcPr>
            <w:tcW w:w="669" w:type="pct"/>
            <w:tcBorders>
              <w:top w:val="single" w:sz="4" w:space="0" w:color="auto"/>
            </w:tcBorders>
            <w:shd w:val="clear" w:color="auto" w:fill="auto"/>
            <w:noWrap/>
            <w:hideMark/>
          </w:tcPr>
          <w:p w14:paraId="00698AFA" w14:textId="47147DB5" w:rsidR="005B1647" w:rsidRPr="008D01E6" w:rsidRDefault="005B1647" w:rsidP="005B1647">
            <w:pPr>
              <w:pStyle w:val="Tabell"/>
              <w:keepNext/>
              <w:keepLines/>
              <w:cnfStyle w:val="010000000000" w:firstRow="0" w:lastRow="1" w:firstColumn="0" w:lastColumn="0" w:oddVBand="0" w:evenVBand="0" w:oddHBand="0" w:evenHBand="0" w:firstRowFirstColumn="0" w:firstRowLastColumn="0" w:lastRowFirstColumn="0" w:lastRowLastColumn="0"/>
              <w:rPr>
                <w:bCs/>
              </w:rPr>
            </w:pPr>
            <w:r w:rsidRPr="008D01E6">
              <w:rPr>
                <w:bCs/>
              </w:rPr>
              <w:t>50 516</w:t>
            </w:r>
          </w:p>
        </w:tc>
      </w:tr>
    </w:tbl>
    <w:p w14:paraId="1D97511E" w14:textId="1B0FBD06" w:rsidR="005B1647" w:rsidRDefault="005B1647" w:rsidP="005B1647">
      <w:pPr>
        <w:pStyle w:val="Rubrik5utannumrering"/>
      </w:pPr>
      <w:r>
        <w:t>Statens skatteinkomster blev 22 miljarder kronor lägre än beräknat</w:t>
      </w:r>
    </w:p>
    <w:p w14:paraId="510F9C9A" w14:textId="087557A9" w:rsidR="005B1647" w:rsidRDefault="005B1647" w:rsidP="005B1647">
      <w:pPr>
        <w:pStyle w:val="Brdtext"/>
      </w:pPr>
      <w:r>
        <w:t>Inkomsterna i statens budget beräknades uppgå till 1 084 miljarder kronor. Utfallet blev 1 056 miljarder kronor, vilket är 28 miljarder kronor lägre än beräknat. Skatteinkomsterna för staten blev 22 miljarder kronor lägre än beräknat och övriga inkomster blev 6 miljarder kronor lägre än beräknat. De lägre inkomsterna beror dels på lägre skatt på arbete och att hushållen minskat sina placeringar på skattekonto samt att utbetalda skatter till kommuner, dvs. de förskott på den slutliga skatten som löpande betalas under inkomståret, är större än de nu beräknade kommunala skatterna. Övriga inkomster blev 6 miljarder kronor lägre än den av riksdagen beslutade budgeten för 2019. Det beror främst på att inga större försäljningar av statens egendom gjordes under 2019.</w:t>
      </w:r>
    </w:p>
    <w:p w14:paraId="5CD1C99D" w14:textId="3B1A00E2" w:rsidR="005B1647" w:rsidRDefault="005B1647" w:rsidP="005B1647">
      <w:pPr>
        <w:pStyle w:val="Brdtext"/>
      </w:pPr>
      <w:r>
        <w:t>I tabell 2.2 redovisas de utgiftsområden m.m. som har mer än 1 miljard kronor i skillnad mellan statens budget och utfallet.</w:t>
      </w:r>
    </w:p>
    <w:p w14:paraId="67F11886" w14:textId="0821FD0D" w:rsidR="005B1647" w:rsidRDefault="005B1647" w:rsidP="005B1647">
      <w:pPr>
        <w:pStyle w:val="TabellRubrik"/>
      </w:pPr>
      <w:bookmarkStart w:id="29" w:name="_Toc37340002"/>
      <w:r>
        <w:t xml:space="preserve">Tabell </w:t>
      </w:r>
      <w:r>
        <w:fldChar w:fldCharType="begin"/>
      </w:r>
      <w:r>
        <w:instrText xml:space="preserve"> STYLEREF  "Rubrik 1" \n</w:instrText>
      </w:r>
      <w:r>
        <w:fldChar w:fldCharType="separate"/>
      </w:r>
      <w:r w:rsidR="00301022">
        <w:rPr>
          <w:noProof/>
        </w:rPr>
        <w:t>2</w:t>
      </w:r>
      <w:r>
        <w:rPr>
          <w:noProof/>
        </w:rPr>
        <w:fldChar w:fldCharType="end"/>
      </w:r>
      <w:r>
        <w:t>.</w:t>
      </w:r>
      <w:fldSimple w:instr=" SEQ Tabell \* ARABIC \s 1 ">
        <w:r w:rsidR="00301022">
          <w:rPr>
            <w:noProof/>
          </w:rPr>
          <w:t>2</w:t>
        </w:r>
      </w:fldSimple>
      <w:r>
        <w:tab/>
      </w:r>
      <w:bookmarkStart w:id="30" w:name="_Hlk36129315"/>
      <w:r w:rsidRPr="00C547DB">
        <w:t>Utgifter som skiljer sig mer än en miljard mot statens budget 2019</w:t>
      </w:r>
      <w:bookmarkEnd w:id="29"/>
    </w:p>
    <w:p w14:paraId="2746B79B" w14:textId="11AD7C73" w:rsidR="005B1647" w:rsidRDefault="005B1647" w:rsidP="005B1647">
      <w:pPr>
        <w:pStyle w:val="TabellUnderrubrik"/>
      </w:pPr>
      <w:r w:rsidRPr="00C547DB">
        <w:t>Miljoner kronor</w:t>
      </w:r>
    </w:p>
    <w:tbl>
      <w:tblPr>
        <w:tblStyle w:val="RKBPTabell"/>
        <w:tblW w:w="5000" w:type="pct"/>
        <w:tblLook w:val="06E0" w:firstRow="1" w:lastRow="1" w:firstColumn="1" w:lastColumn="0" w:noHBand="1" w:noVBand="1"/>
      </w:tblPr>
      <w:tblGrid>
        <w:gridCol w:w="426"/>
        <w:gridCol w:w="3835"/>
        <w:gridCol w:w="820"/>
        <w:gridCol w:w="799"/>
        <w:gridCol w:w="749"/>
        <w:gridCol w:w="741"/>
      </w:tblGrid>
      <w:tr w:rsidR="00155607" w14:paraId="3BFCA9D5" w14:textId="77777777" w:rsidTr="003D47E6">
        <w:trPr>
          <w:cnfStyle w:val="100000000000" w:firstRow="1" w:lastRow="0" w:firstColumn="0" w:lastColumn="0" w:oddVBand="0" w:evenVBand="0" w:oddHBand="0" w:evenHBand="0" w:firstRowFirstColumn="0" w:firstRowLastColumn="0" w:lastRowFirstColumn="0" w:lastRowLastColumn="0"/>
          <w:trHeight w:val="127"/>
          <w:tblHeader w:val="0"/>
        </w:trPr>
        <w:tc>
          <w:tcPr>
            <w:cnfStyle w:val="001000000000" w:firstRow="0" w:lastRow="0" w:firstColumn="1" w:lastColumn="0" w:oddVBand="0" w:evenVBand="0" w:oddHBand="0" w:evenHBand="0" w:firstRowFirstColumn="0" w:firstRowLastColumn="0" w:lastRowFirstColumn="0" w:lastRowLastColumn="0"/>
            <w:tcW w:w="289" w:type="pct"/>
            <w:tcBorders>
              <w:left w:val="none" w:sz="0" w:space="0" w:color="auto"/>
              <w:right w:val="none" w:sz="0" w:space="0" w:color="auto"/>
              <w:tl2br w:val="none" w:sz="0" w:space="0" w:color="auto"/>
              <w:tr2bl w:val="none" w:sz="0" w:space="0" w:color="auto"/>
            </w:tcBorders>
            <w:shd w:val="clear" w:color="auto" w:fill="auto"/>
            <w:hideMark/>
          </w:tcPr>
          <w:p w14:paraId="7D12B271" w14:textId="38966EA8" w:rsidR="005B1647" w:rsidRPr="00C547DB" w:rsidRDefault="005B1647" w:rsidP="00CC3A62">
            <w:pPr>
              <w:pStyle w:val="TabellHuvud"/>
            </w:pPr>
          </w:p>
        </w:tc>
        <w:tc>
          <w:tcPr>
            <w:tcW w:w="2602" w:type="pct"/>
            <w:tcBorders>
              <w:left w:val="none" w:sz="0" w:space="0" w:color="auto"/>
              <w:right w:val="none" w:sz="0" w:space="0" w:color="auto"/>
              <w:tl2br w:val="none" w:sz="0" w:space="0" w:color="auto"/>
              <w:tr2bl w:val="none" w:sz="0" w:space="0" w:color="auto"/>
            </w:tcBorders>
            <w:shd w:val="clear" w:color="auto" w:fill="auto"/>
            <w:hideMark/>
          </w:tcPr>
          <w:p w14:paraId="5154A1CB" w14:textId="2CF83FE4" w:rsidR="005B1647" w:rsidRPr="00C547DB" w:rsidRDefault="005B1647" w:rsidP="00CC3A62">
            <w:pPr>
              <w:pStyle w:val="TabellHuvud"/>
              <w:jc w:val="left"/>
              <w:cnfStyle w:val="100000000000" w:firstRow="1" w:lastRow="0" w:firstColumn="0" w:lastColumn="0" w:oddVBand="0" w:evenVBand="0" w:oddHBand="0" w:evenHBand="0" w:firstRowFirstColumn="0" w:firstRowLastColumn="0" w:lastRowFirstColumn="0" w:lastRowLastColumn="0"/>
            </w:pPr>
            <w:r w:rsidRPr="00C547DB">
              <w:t>Utgiftsområde</w:t>
            </w:r>
          </w:p>
        </w:tc>
        <w:tc>
          <w:tcPr>
            <w:tcW w:w="556" w:type="pct"/>
            <w:tcBorders>
              <w:left w:val="none" w:sz="0" w:space="0" w:color="auto"/>
              <w:right w:val="none" w:sz="0" w:space="0" w:color="auto"/>
              <w:tl2br w:val="none" w:sz="0" w:space="0" w:color="auto"/>
              <w:tr2bl w:val="none" w:sz="0" w:space="0" w:color="auto"/>
            </w:tcBorders>
            <w:shd w:val="clear" w:color="auto" w:fill="auto"/>
            <w:hideMark/>
          </w:tcPr>
          <w:p w14:paraId="36CFD59E" w14:textId="77777777" w:rsidR="005B1647" w:rsidRPr="00C547DB" w:rsidRDefault="005B1647" w:rsidP="00CC3A62">
            <w:pPr>
              <w:pStyle w:val="TabellHuvud"/>
              <w:cnfStyle w:val="100000000000" w:firstRow="1" w:lastRow="0" w:firstColumn="0" w:lastColumn="0" w:oddVBand="0" w:evenVBand="0" w:oddHBand="0" w:evenHBand="0" w:firstRowFirstColumn="0" w:firstRowLastColumn="0" w:lastRowFirstColumn="0" w:lastRowLastColumn="0"/>
            </w:pPr>
            <w:r w:rsidRPr="00C547DB">
              <w:t>Statens budget</w:t>
            </w:r>
          </w:p>
        </w:tc>
        <w:tc>
          <w:tcPr>
            <w:tcW w:w="542" w:type="pct"/>
            <w:tcBorders>
              <w:left w:val="none" w:sz="0" w:space="0" w:color="auto"/>
              <w:right w:val="none" w:sz="0" w:space="0" w:color="auto"/>
              <w:tl2br w:val="none" w:sz="0" w:space="0" w:color="auto"/>
              <w:tr2bl w:val="none" w:sz="0" w:space="0" w:color="auto"/>
            </w:tcBorders>
            <w:shd w:val="clear" w:color="auto" w:fill="auto"/>
            <w:hideMark/>
          </w:tcPr>
          <w:p w14:paraId="5E42E550" w14:textId="77777777" w:rsidR="005B1647" w:rsidRPr="00C547DB" w:rsidRDefault="005B1647" w:rsidP="00CC3A62">
            <w:pPr>
              <w:pStyle w:val="TabellHuvud"/>
              <w:cnfStyle w:val="100000000000" w:firstRow="1" w:lastRow="0" w:firstColumn="0" w:lastColumn="0" w:oddVBand="0" w:evenVBand="0" w:oddHBand="0" w:evenHBand="0" w:firstRowFirstColumn="0" w:firstRowLastColumn="0" w:lastRowFirstColumn="0" w:lastRowLastColumn="0"/>
            </w:pPr>
            <w:r w:rsidRPr="00C547DB">
              <w:t>Ändrings-budget</w:t>
            </w:r>
          </w:p>
        </w:tc>
        <w:tc>
          <w:tcPr>
            <w:tcW w:w="508" w:type="pct"/>
            <w:tcBorders>
              <w:left w:val="none" w:sz="0" w:space="0" w:color="auto"/>
              <w:right w:val="none" w:sz="0" w:space="0" w:color="auto"/>
              <w:tl2br w:val="none" w:sz="0" w:space="0" w:color="auto"/>
              <w:tr2bl w:val="none" w:sz="0" w:space="0" w:color="auto"/>
            </w:tcBorders>
            <w:shd w:val="clear" w:color="auto" w:fill="auto"/>
            <w:hideMark/>
          </w:tcPr>
          <w:p w14:paraId="476422E0" w14:textId="77777777" w:rsidR="005B1647" w:rsidRPr="00C547DB" w:rsidRDefault="005B1647" w:rsidP="00CC3A62">
            <w:pPr>
              <w:pStyle w:val="TabellHuvud"/>
              <w:cnfStyle w:val="100000000000" w:firstRow="1" w:lastRow="0" w:firstColumn="0" w:lastColumn="0" w:oddVBand="0" w:evenVBand="0" w:oddHBand="0" w:evenHBand="0" w:firstRowFirstColumn="0" w:firstRowLastColumn="0" w:lastRowFirstColumn="0" w:lastRowLastColumn="0"/>
            </w:pPr>
            <w:r w:rsidRPr="00C547DB">
              <w:t>Utfall</w:t>
            </w:r>
          </w:p>
        </w:tc>
        <w:tc>
          <w:tcPr>
            <w:tcW w:w="503" w:type="pct"/>
            <w:tcBorders>
              <w:left w:val="none" w:sz="0" w:space="0" w:color="auto"/>
              <w:right w:val="none" w:sz="0" w:space="0" w:color="auto"/>
              <w:tl2br w:val="none" w:sz="0" w:space="0" w:color="auto"/>
              <w:tr2bl w:val="none" w:sz="0" w:space="0" w:color="auto"/>
            </w:tcBorders>
            <w:shd w:val="clear" w:color="auto" w:fill="auto"/>
            <w:hideMark/>
          </w:tcPr>
          <w:p w14:paraId="679ACC08" w14:textId="77777777" w:rsidR="005B1647" w:rsidRPr="00C547DB" w:rsidRDefault="005B1647" w:rsidP="00CC3A62">
            <w:pPr>
              <w:pStyle w:val="TabellHuvud"/>
              <w:cnfStyle w:val="100000000000" w:firstRow="1" w:lastRow="0" w:firstColumn="0" w:lastColumn="0" w:oddVBand="0" w:evenVBand="0" w:oddHBand="0" w:evenHBand="0" w:firstRowFirstColumn="0" w:firstRowLastColumn="0" w:lastRowFirstColumn="0" w:lastRowLastColumn="0"/>
            </w:pPr>
            <w:r w:rsidRPr="00C547DB">
              <w:t>Skillnad mot statens budget</w:t>
            </w:r>
          </w:p>
        </w:tc>
      </w:tr>
      <w:tr w:rsidR="00155607" w14:paraId="670C159C" w14:textId="77777777" w:rsidTr="003D47E6">
        <w:trPr>
          <w:trHeight w:val="225"/>
        </w:trPr>
        <w:tc>
          <w:tcPr>
            <w:cnfStyle w:val="001000000000" w:firstRow="0" w:lastRow="0" w:firstColumn="1" w:lastColumn="0" w:oddVBand="0" w:evenVBand="0" w:oddHBand="0" w:evenHBand="0" w:firstRowFirstColumn="0" w:firstRowLastColumn="0" w:lastRowFirstColumn="0" w:lastRowLastColumn="0"/>
            <w:tcW w:w="289" w:type="pct"/>
            <w:tcBorders>
              <w:top w:val="single" w:sz="12" w:space="0" w:color="auto"/>
            </w:tcBorders>
            <w:noWrap/>
            <w:hideMark/>
          </w:tcPr>
          <w:p w14:paraId="5C03A41B" w14:textId="77777777" w:rsidR="005B1647" w:rsidRPr="00C547DB" w:rsidRDefault="005B1647" w:rsidP="005B1647">
            <w:pPr>
              <w:pStyle w:val="Tabell"/>
            </w:pPr>
            <w:r w:rsidRPr="00C547DB">
              <w:t>9</w:t>
            </w:r>
          </w:p>
        </w:tc>
        <w:tc>
          <w:tcPr>
            <w:tcW w:w="2602" w:type="pct"/>
            <w:tcBorders>
              <w:top w:val="single" w:sz="12" w:space="0" w:color="auto"/>
            </w:tcBorders>
            <w:hideMark/>
          </w:tcPr>
          <w:p w14:paraId="12BB9021" w14:textId="77777777" w:rsidR="005B1647" w:rsidRPr="00C547DB" w:rsidRDefault="005B1647" w:rsidP="00CC3A62">
            <w:pPr>
              <w:pStyle w:val="Tabell"/>
              <w:jc w:val="left"/>
              <w:cnfStyle w:val="000000000000" w:firstRow="0" w:lastRow="0" w:firstColumn="0" w:lastColumn="0" w:oddVBand="0" w:evenVBand="0" w:oddHBand="0" w:evenHBand="0" w:firstRowFirstColumn="0" w:firstRowLastColumn="0" w:lastRowFirstColumn="0" w:lastRowLastColumn="0"/>
            </w:pPr>
            <w:r w:rsidRPr="00C547DB">
              <w:t>Hälsovård, sjukvård och social omsorg</w:t>
            </w:r>
          </w:p>
        </w:tc>
        <w:tc>
          <w:tcPr>
            <w:tcW w:w="556" w:type="pct"/>
            <w:tcBorders>
              <w:top w:val="single" w:sz="12" w:space="0" w:color="auto"/>
            </w:tcBorders>
            <w:noWrap/>
            <w:hideMark/>
          </w:tcPr>
          <w:p w14:paraId="4095002E" w14:textId="77777777" w:rsidR="005B1647" w:rsidRPr="00C547D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547DB">
              <w:t>81 277</w:t>
            </w:r>
          </w:p>
        </w:tc>
        <w:tc>
          <w:tcPr>
            <w:tcW w:w="542" w:type="pct"/>
            <w:tcBorders>
              <w:top w:val="single" w:sz="12" w:space="0" w:color="auto"/>
            </w:tcBorders>
            <w:noWrap/>
            <w:hideMark/>
          </w:tcPr>
          <w:p w14:paraId="2F34B569" w14:textId="77777777" w:rsidR="005B1647" w:rsidRPr="00C547D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547DB">
              <w:t>268</w:t>
            </w:r>
          </w:p>
        </w:tc>
        <w:tc>
          <w:tcPr>
            <w:tcW w:w="508" w:type="pct"/>
            <w:tcBorders>
              <w:top w:val="single" w:sz="12" w:space="0" w:color="auto"/>
            </w:tcBorders>
            <w:noWrap/>
            <w:hideMark/>
          </w:tcPr>
          <w:p w14:paraId="142048AD" w14:textId="77777777" w:rsidR="005B1647" w:rsidRPr="00C547D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547DB">
              <w:t>79 592</w:t>
            </w:r>
          </w:p>
        </w:tc>
        <w:tc>
          <w:tcPr>
            <w:tcW w:w="503" w:type="pct"/>
            <w:tcBorders>
              <w:top w:val="single" w:sz="12" w:space="0" w:color="auto"/>
            </w:tcBorders>
            <w:noWrap/>
            <w:hideMark/>
          </w:tcPr>
          <w:p w14:paraId="3590CBEC" w14:textId="77777777" w:rsidR="005B1647" w:rsidRPr="00C547D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547DB">
              <w:t>-1 685</w:t>
            </w:r>
          </w:p>
        </w:tc>
      </w:tr>
      <w:tr w:rsidR="00155607" w14:paraId="55A5FB94" w14:textId="77777777" w:rsidTr="00CC3A62">
        <w:trPr>
          <w:trHeight w:val="75"/>
        </w:trPr>
        <w:tc>
          <w:tcPr>
            <w:cnfStyle w:val="001000000000" w:firstRow="0" w:lastRow="0" w:firstColumn="1" w:lastColumn="0" w:oddVBand="0" w:evenVBand="0" w:oddHBand="0" w:evenHBand="0" w:firstRowFirstColumn="0" w:firstRowLastColumn="0" w:lastRowFirstColumn="0" w:lastRowLastColumn="0"/>
            <w:tcW w:w="289" w:type="pct"/>
            <w:noWrap/>
            <w:hideMark/>
          </w:tcPr>
          <w:p w14:paraId="0A87F7CC" w14:textId="77777777" w:rsidR="005B1647" w:rsidRPr="00C547DB" w:rsidRDefault="005B1647" w:rsidP="005B1647">
            <w:pPr>
              <w:pStyle w:val="Tabell"/>
            </w:pPr>
            <w:r w:rsidRPr="00C547DB">
              <w:t>13</w:t>
            </w:r>
          </w:p>
        </w:tc>
        <w:tc>
          <w:tcPr>
            <w:tcW w:w="2602" w:type="pct"/>
            <w:hideMark/>
          </w:tcPr>
          <w:p w14:paraId="1D3A06F5" w14:textId="77777777" w:rsidR="005B1647" w:rsidRPr="00C547DB" w:rsidRDefault="005B1647" w:rsidP="00CC3A62">
            <w:pPr>
              <w:pStyle w:val="Tabell"/>
              <w:jc w:val="left"/>
              <w:cnfStyle w:val="000000000000" w:firstRow="0" w:lastRow="0" w:firstColumn="0" w:lastColumn="0" w:oddVBand="0" w:evenVBand="0" w:oddHBand="0" w:evenHBand="0" w:firstRowFirstColumn="0" w:firstRowLastColumn="0" w:lastRowFirstColumn="0" w:lastRowLastColumn="0"/>
            </w:pPr>
            <w:r w:rsidRPr="00C547DB">
              <w:t>Jämställdhet och nyanlända invandrares etablering</w:t>
            </w:r>
          </w:p>
        </w:tc>
        <w:tc>
          <w:tcPr>
            <w:tcW w:w="556" w:type="pct"/>
            <w:noWrap/>
            <w:hideMark/>
          </w:tcPr>
          <w:p w14:paraId="5629A12C" w14:textId="77777777" w:rsidR="005B1647" w:rsidRPr="00C547D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547DB">
              <w:t>17 967</w:t>
            </w:r>
          </w:p>
        </w:tc>
        <w:tc>
          <w:tcPr>
            <w:tcW w:w="542" w:type="pct"/>
            <w:noWrap/>
            <w:hideMark/>
          </w:tcPr>
          <w:p w14:paraId="1618E95B" w14:textId="77777777" w:rsidR="005B1647" w:rsidRPr="00C547D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547DB">
              <w:t>462</w:t>
            </w:r>
          </w:p>
        </w:tc>
        <w:tc>
          <w:tcPr>
            <w:tcW w:w="508" w:type="pct"/>
            <w:noWrap/>
            <w:hideMark/>
          </w:tcPr>
          <w:p w14:paraId="54BD0FC4" w14:textId="77777777" w:rsidR="005B1647" w:rsidRPr="00C547D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547DB">
              <w:t>16 942</w:t>
            </w:r>
          </w:p>
        </w:tc>
        <w:tc>
          <w:tcPr>
            <w:tcW w:w="503" w:type="pct"/>
            <w:noWrap/>
            <w:hideMark/>
          </w:tcPr>
          <w:p w14:paraId="7412A585" w14:textId="77777777" w:rsidR="005B1647" w:rsidRPr="00C547D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547DB">
              <w:t>-1 025</w:t>
            </w:r>
          </w:p>
        </w:tc>
      </w:tr>
      <w:tr w:rsidR="00155607" w14:paraId="5BB14AE9" w14:textId="77777777" w:rsidTr="00CC3A62">
        <w:trPr>
          <w:trHeight w:val="225"/>
        </w:trPr>
        <w:tc>
          <w:tcPr>
            <w:cnfStyle w:val="001000000000" w:firstRow="0" w:lastRow="0" w:firstColumn="1" w:lastColumn="0" w:oddVBand="0" w:evenVBand="0" w:oddHBand="0" w:evenHBand="0" w:firstRowFirstColumn="0" w:firstRowLastColumn="0" w:lastRowFirstColumn="0" w:lastRowLastColumn="0"/>
            <w:tcW w:w="289" w:type="pct"/>
            <w:noWrap/>
            <w:hideMark/>
          </w:tcPr>
          <w:p w14:paraId="5AC8C419" w14:textId="77777777" w:rsidR="005B1647" w:rsidRPr="00C547DB" w:rsidRDefault="005B1647" w:rsidP="005B1647">
            <w:pPr>
              <w:pStyle w:val="Tabell"/>
            </w:pPr>
            <w:r w:rsidRPr="00C547DB">
              <w:t>15</w:t>
            </w:r>
          </w:p>
        </w:tc>
        <w:tc>
          <w:tcPr>
            <w:tcW w:w="2602" w:type="pct"/>
            <w:hideMark/>
          </w:tcPr>
          <w:p w14:paraId="6317CE0B" w14:textId="77777777" w:rsidR="005B1647" w:rsidRPr="00C547DB" w:rsidRDefault="005B1647" w:rsidP="00CC3A62">
            <w:pPr>
              <w:pStyle w:val="Tabell"/>
              <w:jc w:val="left"/>
              <w:cnfStyle w:val="000000000000" w:firstRow="0" w:lastRow="0" w:firstColumn="0" w:lastColumn="0" w:oddVBand="0" w:evenVBand="0" w:oddHBand="0" w:evenHBand="0" w:firstRowFirstColumn="0" w:firstRowLastColumn="0" w:lastRowFirstColumn="0" w:lastRowLastColumn="0"/>
            </w:pPr>
            <w:r w:rsidRPr="00C547DB">
              <w:t>Studiestöd</w:t>
            </w:r>
          </w:p>
        </w:tc>
        <w:tc>
          <w:tcPr>
            <w:tcW w:w="556" w:type="pct"/>
            <w:noWrap/>
            <w:hideMark/>
          </w:tcPr>
          <w:p w14:paraId="23486978" w14:textId="77777777" w:rsidR="005B1647" w:rsidRPr="00C547D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547DB">
              <w:t>24 731</w:t>
            </w:r>
          </w:p>
        </w:tc>
        <w:tc>
          <w:tcPr>
            <w:tcW w:w="542" w:type="pct"/>
            <w:noWrap/>
            <w:hideMark/>
          </w:tcPr>
          <w:p w14:paraId="2C02E288" w14:textId="77777777" w:rsidR="005B1647" w:rsidRPr="00C547D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547DB">
              <w:t>-21</w:t>
            </w:r>
          </w:p>
        </w:tc>
        <w:tc>
          <w:tcPr>
            <w:tcW w:w="508" w:type="pct"/>
            <w:noWrap/>
            <w:hideMark/>
          </w:tcPr>
          <w:p w14:paraId="05B94F41" w14:textId="77777777" w:rsidR="005B1647" w:rsidRPr="00C547D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547DB">
              <w:t>22 815</w:t>
            </w:r>
          </w:p>
        </w:tc>
        <w:tc>
          <w:tcPr>
            <w:tcW w:w="503" w:type="pct"/>
            <w:noWrap/>
            <w:hideMark/>
          </w:tcPr>
          <w:p w14:paraId="31222DE8" w14:textId="77777777" w:rsidR="005B1647" w:rsidRPr="00C547D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547DB">
              <w:t>-1 916</w:t>
            </w:r>
          </w:p>
        </w:tc>
      </w:tr>
      <w:tr w:rsidR="00155607" w14:paraId="3B93A6EF" w14:textId="77777777" w:rsidTr="00CC3A62">
        <w:trPr>
          <w:trHeight w:val="225"/>
        </w:trPr>
        <w:tc>
          <w:tcPr>
            <w:cnfStyle w:val="001000000000" w:firstRow="0" w:lastRow="0" w:firstColumn="1" w:lastColumn="0" w:oddVBand="0" w:evenVBand="0" w:oddHBand="0" w:evenHBand="0" w:firstRowFirstColumn="0" w:firstRowLastColumn="0" w:lastRowFirstColumn="0" w:lastRowLastColumn="0"/>
            <w:tcW w:w="289" w:type="pct"/>
            <w:noWrap/>
            <w:hideMark/>
          </w:tcPr>
          <w:p w14:paraId="6C790D9B" w14:textId="77777777" w:rsidR="005B1647" w:rsidRPr="00C547DB" w:rsidRDefault="005B1647" w:rsidP="005B1647">
            <w:pPr>
              <w:pStyle w:val="Tabell"/>
            </w:pPr>
            <w:r w:rsidRPr="00C547DB">
              <w:t>16</w:t>
            </w:r>
          </w:p>
        </w:tc>
        <w:tc>
          <w:tcPr>
            <w:tcW w:w="2602" w:type="pct"/>
            <w:hideMark/>
          </w:tcPr>
          <w:p w14:paraId="7B0BF29C" w14:textId="77777777" w:rsidR="005B1647" w:rsidRPr="00C547DB" w:rsidRDefault="005B1647" w:rsidP="00CC3A62">
            <w:pPr>
              <w:pStyle w:val="Tabell"/>
              <w:jc w:val="left"/>
              <w:cnfStyle w:val="000000000000" w:firstRow="0" w:lastRow="0" w:firstColumn="0" w:lastColumn="0" w:oddVBand="0" w:evenVBand="0" w:oddHBand="0" w:evenHBand="0" w:firstRowFirstColumn="0" w:firstRowLastColumn="0" w:lastRowFirstColumn="0" w:lastRowLastColumn="0"/>
            </w:pPr>
            <w:r w:rsidRPr="00C547DB">
              <w:t>Utbildning och universitetsforskning</w:t>
            </w:r>
          </w:p>
        </w:tc>
        <w:tc>
          <w:tcPr>
            <w:tcW w:w="556" w:type="pct"/>
            <w:noWrap/>
            <w:hideMark/>
          </w:tcPr>
          <w:p w14:paraId="14673BE4" w14:textId="77777777" w:rsidR="005B1647" w:rsidRPr="00C547D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547DB">
              <w:t>80 846</w:t>
            </w:r>
          </w:p>
        </w:tc>
        <w:tc>
          <w:tcPr>
            <w:tcW w:w="542" w:type="pct"/>
            <w:noWrap/>
            <w:hideMark/>
          </w:tcPr>
          <w:p w14:paraId="57715EFC" w14:textId="77777777" w:rsidR="005B1647" w:rsidRPr="00C547D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547DB">
              <w:t>-381</w:t>
            </w:r>
          </w:p>
        </w:tc>
        <w:tc>
          <w:tcPr>
            <w:tcW w:w="508" w:type="pct"/>
            <w:noWrap/>
            <w:hideMark/>
          </w:tcPr>
          <w:p w14:paraId="3355DC7D" w14:textId="77777777" w:rsidR="005B1647" w:rsidRPr="00C547D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547DB">
              <w:t>78 527</w:t>
            </w:r>
          </w:p>
        </w:tc>
        <w:tc>
          <w:tcPr>
            <w:tcW w:w="503" w:type="pct"/>
            <w:noWrap/>
            <w:hideMark/>
          </w:tcPr>
          <w:p w14:paraId="7FF8734F" w14:textId="77777777" w:rsidR="005B1647" w:rsidRPr="00C547D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547DB">
              <w:t>-2 319</w:t>
            </w:r>
          </w:p>
        </w:tc>
      </w:tr>
      <w:tr w:rsidR="00155607" w14:paraId="2A77F3F2" w14:textId="77777777" w:rsidTr="00CC3A62">
        <w:trPr>
          <w:trHeight w:val="450"/>
        </w:trPr>
        <w:tc>
          <w:tcPr>
            <w:cnfStyle w:val="001000000000" w:firstRow="0" w:lastRow="0" w:firstColumn="1" w:lastColumn="0" w:oddVBand="0" w:evenVBand="0" w:oddHBand="0" w:evenHBand="0" w:firstRowFirstColumn="0" w:firstRowLastColumn="0" w:lastRowFirstColumn="0" w:lastRowLastColumn="0"/>
            <w:tcW w:w="289" w:type="pct"/>
            <w:noWrap/>
            <w:hideMark/>
          </w:tcPr>
          <w:p w14:paraId="56F55876" w14:textId="77777777" w:rsidR="005B1647" w:rsidRPr="00C547DB" w:rsidRDefault="005B1647" w:rsidP="005B1647">
            <w:pPr>
              <w:pStyle w:val="Tabell"/>
            </w:pPr>
            <w:r w:rsidRPr="00C547DB">
              <w:t>18</w:t>
            </w:r>
          </w:p>
        </w:tc>
        <w:tc>
          <w:tcPr>
            <w:tcW w:w="2602" w:type="pct"/>
            <w:hideMark/>
          </w:tcPr>
          <w:p w14:paraId="1D4F7C37" w14:textId="77777777" w:rsidR="005B1647" w:rsidRPr="00C547DB" w:rsidRDefault="005B1647" w:rsidP="00CC3A62">
            <w:pPr>
              <w:pStyle w:val="Tabell"/>
              <w:jc w:val="left"/>
              <w:cnfStyle w:val="000000000000" w:firstRow="0" w:lastRow="0" w:firstColumn="0" w:lastColumn="0" w:oddVBand="0" w:evenVBand="0" w:oddHBand="0" w:evenHBand="0" w:firstRowFirstColumn="0" w:firstRowLastColumn="0" w:lastRowFirstColumn="0" w:lastRowLastColumn="0"/>
            </w:pPr>
            <w:r w:rsidRPr="00C547DB">
              <w:t>Samhällsplanering, bostadsförsörjning och byggande samt konsumentpolitik</w:t>
            </w:r>
          </w:p>
        </w:tc>
        <w:tc>
          <w:tcPr>
            <w:tcW w:w="556" w:type="pct"/>
            <w:noWrap/>
            <w:hideMark/>
          </w:tcPr>
          <w:p w14:paraId="0D5CF930" w14:textId="77777777" w:rsidR="005B1647" w:rsidRPr="00C547D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547DB">
              <w:t>4 742</w:t>
            </w:r>
          </w:p>
        </w:tc>
        <w:tc>
          <w:tcPr>
            <w:tcW w:w="542" w:type="pct"/>
            <w:noWrap/>
            <w:hideMark/>
          </w:tcPr>
          <w:p w14:paraId="42D06A8C" w14:textId="77777777" w:rsidR="005B1647" w:rsidRPr="00C547D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547DB">
              <w:t>-754</w:t>
            </w:r>
          </w:p>
        </w:tc>
        <w:tc>
          <w:tcPr>
            <w:tcW w:w="508" w:type="pct"/>
            <w:noWrap/>
            <w:hideMark/>
          </w:tcPr>
          <w:p w14:paraId="50945AF8" w14:textId="77777777" w:rsidR="005B1647" w:rsidRPr="00C547D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547DB">
              <w:t>3 052</w:t>
            </w:r>
          </w:p>
        </w:tc>
        <w:tc>
          <w:tcPr>
            <w:tcW w:w="503" w:type="pct"/>
            <w:noWrap/>
            <w:hideMark/>
          </w:tcPr>
          <w:p w14:paraId="6672BB53" w14:textId="77777777" w:rsidR="005B1647" w:rsidRPr="00C547D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547DB">
              <w:t>-1 690</w:t>
            </w:r>
          </w:p>
        </w:tc>
      </w:tr>
      <w:tr w:rsidR="00155607" w14:paraId="56D64B93" w14:textId="77777777" w:rsidTr="00CC3A62">
        <w:trPr>
          <w:trHeight w:val="225"/>
        </w:trPr>
        <w:tc>
          <w:tcPr>
            <w:cnfStyle w:val="001000000000" w:firstRow="0" w:lastRow="0" w:firstColumn="1" w:lastColumn="0" w:oddVBand="0" w:evenVBand="0" w:oddHBand="0" w:evenHBand="0" w:firstRowFirstColumn="0" w:firstRowLastColumn="0" w:lastRowFirstColumn="0" w:lastRowLastColumn="0"/>
            <w:tcW w:w="289" w:type="pct"/>
            <w:noWrap/>
            <w:hideMark/>
          </w:tcPr>
          <w:p w14:paraId="6255A0A7" w14:textId="77777777" w:rsidR="005B1647" w:rsidRPr="00C547DB" w:rsidRDefault="005B1647" w:rsidP="005B1647">
            <w:pPr>
              <w:pStyle w:val="Tabell"/>
            </w:pPr>
            <w:r w:rsidRPr="00C547DB">
              <w:t>26</w:t>
            </w:r>
          </w:p>
        </w:tc>
        <w:tc>
          <w:tcPr>
            <w:tcW w:w="2602" w:type="pct"/>
            <w:hideMark/>
          </w:tcPr>
          <w:p w14:paraId="0A010FDF" w14:textId="77777777" w:rsidR="005B1647" w:rsidRPr="00C547DB" w:rsidRDefault="005B1647" w:rsidP="00CC3A62">
            <w:pPr>
              <w:pStyle w:val="Tabell"/>
              <w:jc w:val="left"/>
              <w:cnfStyle w:val="000000000000" w:firstRow="0" w:lastRow="0" w:firstColumn="0" w:lastColumn="0" w:oddVBand="0" w:evenVBand="0" w:oddHBand="0" w:evenHBand="0" w:firstRowFirstColumn="0" w:firstRowLastColumn="0" w:lastRowFirstColumn="0" w:lastRowLastColumn="0"/>
            </w:pPr>
            <w:r w:rsidRPr="00C547DB">
              <w:t>Statsskuldsräntor m.m.</w:t>
            </w:r>
          </w:p>
        </w:tc>
        <w:tc>
          <w:tcPr>
            <w:tcW w:w="556" w:type="pct"/>
            <w:noWrap/>
            <w:hideMark/>
          </w:tcPr>
          <w:p w14:paraId="65CA9262" w14:textId="77777777" w:rsidR="005B1647" w:rsidRPr="00C547D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547DB">
              <w:t>25 155</w:t>
            </w:r>
          </w:p>
        </w:tc>
        <w:tc>
          <w:tcPr>
            <w:tcW w:w="542" w:type="pct"/>
            <w:noWrap/>
            <w:hideMark/>
          </w:tcPr>
          <w:p w14:paraId="275EB888" w14:textId="77777777" w:rsidR="005B1647" w:rsidRPr="00C547DB"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508" w:type="pct"/>
            <w:noWrap/>
            <w:hideMark/>
          </w:tcPr>
          <w:p w14:paraId="77DA07B4" w14:textId="77777777" w:rsidR="005B1647" w:rsidRPr="00C547D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547DB">
              <w:t>22 174</w:t>
            </w:r>
          </w:p>
        </w:tc>
        <w:tc>
          <w:tcPr>
            <w:tcW w:w="503" w:type="pct"/>
            <w:noWrap/>
            <w:hideMark/>
          </w:tcPr>
          <w:p w14:paraId="02667D7B" w14:textId="77777777" w:rsidR="005B1647" w:rsidRPr="00C547D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547DB">
              <w:t>-2 981</w:t>
            </w:r>
          </w:p>
        </w:tc>
      </w:tr>
      <w:tr w:rsidR="00155607" w14:paraId="761E3D3C" w14:textId="77777777" w:rsidTr="00CC3A62">
        <w:trPr>
          <w:trHeight w:val="225"/>
        </w:trPr>
        <w:tc>
          <w:tcPr>
            <w:cnfStyle w:val="001000000000" w:firstRow="0" w:lastRow="0" w:firstColumn="1" w:lastColumn="0" w:oddVBand="0" w:evenVBand="0" w:oddHBand="0" w:evenHBand="0" w:firstRowFirstColumn="0" w:firstRowLastColumn="0" w:lastRowFirstColumn="0" w:lastRowLastColumn="0"/>
            <w:tcW w:w="289" w:type="pct"/>
            <w:noWrap/>
            <w:hideMark/>
          </w:tcPr>
          <w:p w14:paraId="617D949B" w14:textId="77777777" w:rsidR="005B1647" w:rsidRPr="00C547DB" w:rsidRDefault="005B1647" w:rsidP="005B1647">
            <w:pPr>
              <w:pStyle w:val="Tabell"/>
            </w:pPr>
            <w:r w:rsidRPr="00C547DB">
              <w:t>27</w:t>
            </w:r>
          </w:p>
        </w:tc>
        <w:tc>
          <w:tcPr>
            <w:tcW w:w="2602" w:type="pct"/>
            <w:hideMark/>
          </w:tcPr>
          <w:p w14:paraId="29BAE650" w14:textId="77777777" w:rsidR="005B1647" w:rsidRPr="00C547DB" w:rsidRDefault="005B1647" w:rsidP="00CC3A62">
            <w:pPr>
              <w:pStyle w:val="Tabell"/>
              <w:jc w:val="left"/>
              <w:cnfStyle w:val="000000000000" w:firstRow="0" w:lastRow="0" w:firstColumn="0" w:lastColumn="0" w:oddVBand="0" w:evenVBand="0" w:oddHBand="0" w:evenHBand="0" w:firstRowFirstColumn="0" w:firstRowLastColumn="0" w:lastRowFirstColumn="0" w:lastRowLastColumn="0"/>
            </w:pPr>
            <w:r w:rsidRPr="00C547DB">
              <w:t>Avgiften till Europeiska unionen</w:t>
            </w:r>
          </w:p>
        </w:tc>
        <w:tc>
          <w:tcPr>
            <w:tcW w:w="556" w:type="pct"/>
            <w:noWrap/>
            <w:hideMark/>
          </w:tcPr>
          <w:p w14:paraId="0222430A" w14:textId="77777777" w:rsidR="005B1647" w:rsidRPr="00C547D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547DB">
              <w:t>40 914</w:t>
            </w:r>
          </w:p>
        </w:tc>
        <w:tc>
          <w:tcPr>
            <w:tcW w:w="542" w:type="pct"/>
            <w:noWrap/>
            <w:hideMark/>
          </w:tcPr>
          <w:p w14:paraId="77727E0B" w14:textId="77777777" w:rsidR="005B1647" w:rsidRPr="00C547DB"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508" w:type="pct"/>
            <w:noWrap/>
            <w:hideMark/>
          </w:tcPr>
          <w:p w14:paraId="7E5A5AAA" w14:textId="77777777" w:rsidR="005B1647" w:rsidRPr="00C547D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547DB">
              <w:t>37 683</w:t>
            </w:r>
          </w:p>
        </w:tc>
        <w:tc>
          <w:tcPr>
            <w:tcW w:w="503" w:type="pct"/>
            <w:noWrap/>
            <w:hideMark/>
          </w:tcPr>
          <w:p w14:paraId="6B552776" w14:textId="77777777" w:rsidR="005B1647" w:rsidRPr="00C547D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547DB">
              <w:t>-3 231</w:t>
            </w:r>
          </w:p>
        </w:tc>
      </w:tr>
      <w:tr w:rsidR="00155607" w14:paraId="01202A26" w14:textId="77777777" w:rsidTr="00CC3A62">
        <w:trPr>
          <w:trHeight w:val="225"/>
        </w:trPr>
        <w:tc>
          <w:tcPr>
            <w:cnfStyle w:val="001000000000" w:firstRow="0" w:lastRow="0" w:firstColumn="1" w:lastColumn="0" w:oddVBand="0" w:evenVBand="0" w:oddHBand="0" w:evenHBand="0" w:firstRowFirstColumn="0" w:firstRowLastColumn="0" w:lastRowFirstColumn="0" w:lastRowLastColumn="0"/>
            <w:tcW w:w="289" w:type="pct"/>
            <w:noWrap/>
            <w:hideMark/>
          </w:tcPr>
          <w:p w14:paraId="3F34BD87" w14:textId="77777777" w:rsidR="005B1647" w:rsidRPr="00C547DB" w:rsidRDefault="005B1647" w:rsidP="005B1647">
            <w:pPr>
              <w:pStyle w:val="Tabell"/>
            </w:pPr>
          </w:p>
        </w:tc>
        <w:tc>
          <w:tcPr>
            <w:tcW w:w="2602" w:type="pct"/>
            <w:hideMark/>
          </w:tcPr>
          <w:p w14:paraId="6557C500" w14:textId="77777777" w:rsidR="005B1647" w:rsidRPr="00C547DB" w:rsidRDefault="005B1647" w:rsidP="00CC3A62">
            <w:pPr>
              <w:pStyle w:val="Tabell"/>
              <w:jc w:val="left"/>
              <w:cnfStyle w:val="000000000000" w:firstRow="0" w:lastRow="0" w:firstColumn="0" w:lastColumn="0" w:oddVBand="0" w:evenVBand="0" w:oddHBand="0" w:evenHBand="0" w:firstRowFirstColumn="0" w:firstRowLastColumn="0" w:lastRowFirstColumn="0" w:lastRowLastColumn="0"/>
            </w:pPr>
            <w:r w:rsidRPr="00C547DB">
              <w:t>Riksgäldskontorets nettoutlåning</w:t>
            </w:r>
          </w:p>
        </w:tc>
        <w:tc>
          <w:tcPr>
            <w:tcW w:w="556" w:type="pct"/>
            <w:noWrap/>
            <w:hideMark/>
          </w:tcPr>
          <w:p w14:paraId="732D6C7C" w14:textId="77777777" w:rsidR="005B1647" w:rsidRPr="00C547D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547DB">
              <w:t>3 628</w:t>
            </w:r>
          </w:p>
        </w:tc>
        <w:tc>
          <w:tcPr>
            <w:tcW w:w="542" w:type="pct"/>
            <w:noWrap/>
            <w:hideMark/>
          </w:tcPr>
          <w:p w14:paraId="30A7C8EF" w14:textId="77777777" w:rsidR="005B1647" w:rsidRPr="00C547DB"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508" w:type="pct"/>
            <w:noWrap/>
            <w:hideMark/>
          </w:tcPr>
          <w:p w14:paraId="2FD44447" w14:textId="77777777" w:rsidR="005B1647" w:rsidRPr="00C547D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547DB">
              <w:t>-66 892</w:t>
            </w:r>
          </w:p>
        </w:tc>
        <w:tc>
          <w:tcPr>
            <w:tcW w:w="503" w:type="pct"/>
            <w:noWrap/>
            <w:hideMark/>
          </w:tcPr>
          <w:p w14:paraId="7D4C2E42" w14:textId="77777777" w:rsidR="005B1647" w:rsidRPr="00C547D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547DB">
              <w:t>-70 521</w:t>
            </w:r>
          </w:p>
        </w:tc>
      </w:tr>
      <w:tr w:rsidR="00155607" w14:paraId="49FDB751" w14:textId="77777777" w:rsidTr="00CC3A62">
        <w:trPr>
          <w:trHeight w:val="225"/>
        </w:trPr>
        <w:tc>
          <w:tcPr>
            <w:cnfStyle w:val="001000000000" w:firstRow="0" w:lastRow="0" w:firstColumn="1" w:lastColumn="0" w:oddVBand="0" w:evenVBand="0" w:oddHBand="0" w:evenHBand="0" w:firstRowFirstColumn="0" w:firstRowLastColumn="0" w:lastRowFirstColumn="0" w:lastRowLastColumn="0"/>
            <w:tcW w:w="289" w:type="pct"/>
            <w:noWrap/>
            <w:hideMark/>
          </w:tcPr>
          <w:p w14:paraId="46C98210" w14:textId="77777777" w:rsidR="005B1647" w:rsidRPr="00C547DB" w:rsidRDefault="005B1647" w:rsidP="005B1647">
            <w:pPr>
              <w:pStyle w:val="Tabell"/>
            </w:pPr>
          </w:p>
        </w:tc>
        <w:tc>
          <w:tcPr>
            <w:tcW w:w="2602" w:type="pct"/>
            <w:hideMark/>
          </w:tcPr>
          <w:p w14:paraId="3B8F8A96" w14:textId="77777777" w:rsidR="005B1647" w:rsidRPr="00C547DB" w:rsidRDefault="005B1647" w:rsidP="00CC3A62">
            <w:pPr>
              <w:pStyle w:val="Tabell"/>
              <w:jc w:val="left"/>
              <w:cnfStyle w:val="000000000000" w:firstRow="0" w:lastRow="0" w:firstColumn="0" w:lastColumn="0" w:oddVBand="0" w:evenVBand="0" w:oddHBand="0" w:evenHBand="0" w:firstRowFirstColumn="0" w:firstRowLastColumn="0" w:lastRowFirstColumn="0" w:lastRowLastColumn="0"/>
            </w:pPr>
            <w:r w:rsidRPr="00C547DB">
              <w:t>Kassamässig korrigering</w:t>
            </w:r>
          </w:p>
        </w:tc>
        <w:tc>
          <w:tcPr>
            <w:tcW w:w="556" w:type="pct"/>
            <w:noWrap/>
            <w:hideMark/>
          </w:tcPr>
          <w:p w14:paraId="0CC4701E" w14:textId="77777777" w:rsidR="005B1647" w:rsidRPr="00C547D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547DB">
              <w:t>0</w:t>
            </w:r>
          </w:p>
        </w:tc>
        <w:tc>
          <w:tcPr>
            <w:tcW w:w="542" w:type="pct"/>
            <w:noWrap/>
            <w:hideMark/>
          </w:tcPr>
          <w:p w14:paraId="670DD748" w14:textId="77777777" w:rsidR="005B1647" w:rsidRPr="00C547DB"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508" w:type="pct"/>
            <w:noWrap/>
            <w:hideMark/>
          </w:tcPr>
          <w:p w14:paraId="1908E1B1" w14:textId="77777777" w:rsidR="005B1647" w:rsidRPr="00C547D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547DB">
              <w:t>-2 389</w:t>
            </w:r>
          </w:p>
        </w:tc>
        <w:tc>
          <w:tcPr>
            <w:tcW w:w="503" w:type="pct"/>
            <w:noWrap/>
            <w:hideMark/>
          </w:tcPr>
          <w:p w14:paraId="04C6F26F" w14:textId="77777777" w:rsidR="005B1647" w:rsidRPr="00C547D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547DB">
              <w:t>-2 389</w:t>
            </w:r>
          </w:p>
        </w:tc>
      </w:tr>
      <w:tr w:rsidR="00155607" w14:paraId="256E6B28" w14:textId="77777777" w:rsidTr="00CC3A62">
        <w:trPr>
          <w:trHeight w:val="225"/>
        </w:trPr>
        <w:tc>
          <w:tcPr>
            <w:cnfStyle w:val="001000000000" w:firstRow="0" w:lastRow="0" w:firstColumn="1" w:lastColumn="0" w:oddVBand="0" w:evenVBand="0" w:oddHBand="0" w:evenHBand="0" w:firstRowFirstColumn="0" w:firstRowLastColumn="0" w:lastRowFirstColumn="0" w:lastRowLastColumn="0"/>
            <w:tcW w:w="289" w:type="pct"/>
            <w:noWrap/>
            <w:hideMark/>
          </w:tcPr>
          <w:p w14:paraId="7FC23C75" w14:textId="77777777" w:rsidR="005B1647" w:rsidRPr="00C547DB" w:rsidRDefault="005B1647" w:rsidP="005B1647">
            <w:pPr>
              <w:pStyle w:val="Tabell"/>
            </w:pPr>
          </w:p>
        </w:tc>
        <w:tc>
          <w:tcPr>
            <w:tcW w:w="2602" w:type="pct"/>
            <w:hideMark/>
          </w:tcPr>
          <w:p w14:paraId="599659BA" w14:textId="77777777" w:rsidR="005B1647" w:rsidRPr="00C547DB" w:rsidRDefault="005B1647" w:rsidP="00CC3A62">
            <w:pPr>
              <w:pStyle w:val="Tabell"/>
              <w:jc w:val="left"/>
              <w:cnfStyle w:val="000000000000" w:firstRow="0" w:lastRow="0" w:firstColumn="0" w:lastColumn="0" w:oddVBand="0" w:evenVBand="0" w:oddHBand="0" w:evenHBand="0" w:firstRowFirstColumn="0" w:firstRowLastColumn="0" w:lastRowFirstColumn="0" w:lastRowLastColumn="0"/>
            </w:pPr>
            <w:r w:rsidRPr="00C547DB">
              <w:t>Övriga utgifter</w:t>
            </w:r>
          </w:p>
        </w:tc>
        <w:tc>
          <w:tcPr>
            <w:tcW w:w="556" w:type="pct"/>
            <w:noWrap/>
            <w:hideMark/>
          </w:tcPr>
          <w:p w14:paraId="77FD0CE8" w14:textId="77777777" w:rsidR="005B1647" w:rsidRPr="00C547D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547DB">
              <w:t>743 290</w:t>
            </w:r>
          </w:p>
        </w:tc>
        <w:tc>
          <w:tcPr>
            <w:tcW w:w="542" w:type="pct"/>
            <w:noWrap/>
            <w:hideMark/>
          </w:tcPr>
          <w:p w14:paraId="41E52667" w14:textId="77777777" w:rsidR="005B1647" w:rsidRPr="00C547D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547DB">
              <w:t>6 525</w:t>
            </w:r>
          </w:p>
        </w:tc>
        <w:tc>
          <w:tcPr>
            <w:tcW w:w="508" w:type="pct"/>
            <w:noWrap/>
            <w:hideMark/>
          </w:tcPr>
          <w:p w14:paraId="0EFF1CA8" w14:textId="77777777" w:rsidR="005B1647" w:rsidRPr="00C547D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547DB">
              <w:t>752 094</w:t>
            </w:r>
          </w:p>
        </w:tc>
        <w:tc>
          <w:tcPr>
            <w:tcW w:w="503" w:type="pct"/>
            <w:noWrap/>
            <w:hideMark/>
          </w:tcPr>
          <w:p w14:paraId="6BFB0756" w14:textId="77777777" w:rsidR="005B1647" w:rsidRPr="00C547D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547DB">
              <w:t>8 804</w:t>
            </w:r>
          </w:p>
        </w:tc>
      </w:tr>
      <w:tr w:rsidR="00155607" w:rsidRPr="00CC3A62" w14:paraId="18119C79" w14:textId="77777777" w:rsidTr="00CC3A62">
        <w:trPr>
          <w:cnfStyle w:val="010000000000" w:firstRow="0" w:lastRow="1" w:firstColumn="0" w:lastColumn="0" w:oddVBand="0" w:evenVBand="0" w:oddHBand="0" w:evenHBand="0" w:firstRowFirstColumn="0" w:firstRowLastColumn="0" w:lastRowFirstColumn="0" w:lastRowLastColumn="0"/>
          <w:trHeight w:val="225"/>
        </w:trPr>
        <w:tc>
          <w:tcPr>
            <w:cnfStyle w:val="001000000000" w:firstRow="0" w:lastRow="0" w:firstColumn="1" w:lastColumn="0" w:oddVBand="0" w:evenVBand="0" w:oddHBand="0" w:evenHBand="0" w:firstRowFirstColumn="0" w:firstRowLastColumn="0" w:lastRowFirstColumn="0" w:lastRowLastColumn="0"/>
            <w:tcW w:w="289" w:type="pct"/>
            <w:noWrap/>
            <w:hideMark/>
          </w:tcPr>
          <w:p w14:paraId="1C30CE91" w14:textId="77777777" w:rsidR="005B1647" w:rsidRPr="00CC3A62" w:rsidRDefault="005B1647" w:rsidP="00CC3A62">
            <w:pPr>
              <w:pStyle w:val="Tabell"/>
            </w:pPr>
          </w:p>
        </w:tc>
        <w:tc>
          <w:tcPr>
            <w:tcW w:w="2602" w:type="pct"/>
            <w:noWrap/>
            <w:hideMark/>
          </w:tcPr>
          <w:p w14:paraId="17714C06" w14:textId="77777777" w:rsidR="005B1647" w:rsidRPr="00CC3A62" w:rsidRDefault="005B1647" w:rsidP="00CC3A62">
            <w:pPr>
              <w:pStyle w:val="Tabell"/>
              <w:jc w:val="left"/>
              <w:cnfStyle w:val="010000000000" w:firstRow="0" w:lastRow="1" w:firstColumn="0" w:lastColumn="0" w:oddVBand="0" w:evenVBand="0" w:oddHBand="0" w:evenHBand="0" w:firstRowFirstColumn="0" w:firstRowLastColumn="0" w:lastRowFirstColumn="0" w:lastRowLastColumn="0"/>
              <w:rPr>
                <w:bCs/>
              </w:rPr>
            </w:pPr>
            <w:r w:rsidRPr="00CC3A62">
              <w:rPr>
                <w:bCs/>
              </w:rPr>
              <w:t>Summa utgifter m.m. i statens budget</w:t>
            </w:r>
          </w:p>
        </w:tc>
        <w:tc>
          <w:tcPr>
            <w:tcW w:w="556" w:type="pct"/>
            <w:noWrap/>
            <w:hideMark/>
          </w:tcPr>
          <w:p w14:paraId="707E3042" w14:textId="77777777" w:rsidR="005B1647" w:rsidRPr="00CC3A62"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CC3A62">
              <w:rPr>
                <w:bCs/>
              </w:rPr>
              <w:t>1 022 551</w:t>
            </w:r>
          </w:p>
        </w:tc>
        <w:tc>
          <w:tcPr>
            <w:tcW w:w="542" w:type="pct"/>
            <w:noWrap/>
            <w:hideMark/>
          </w:tcPr>
          <w:p w14:paraId="340E4904" w14:textId="77777777" w:rsidR="005B1647" w:rsidRPr="00CC3A62"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CC3A62">
              <w:rPr>
                <w:bCs/>
              </w:rPr>
              <w:t>6 099</w:t>
            </w:r>
          </w:p>
        </w:tc>
        <w:tc>
          <w:tcPr>
            <w:tcW w:w="508" w:type="pct"/>
            <w:noWrap/>
            <w:hideMark/>
          </w:tcPr>
          <w:p w14:paraId="2313EDCE" w14:textId="77777777" w:rsidR="005B1647" w:rsidRPr="00CC3A62"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CC3A62">
              <w:rPr>
                <w:bCs/>
              </w:rPr>
              <w:t>943 598</w:t>
            </w:r>
          </w:p>
        </w:tc>
        <w:tc>
          <w:tcPr>
            <w:tcW w:w="503" w:type="pct"/>
            <w:noWrap/>
            <w:hideMark/>
          </w:tcPr>
          <w:p w14:paraId="4E96B906" w14:textId="77777777" w:rsidR="005B1647" w:rsidRPr="00CC3A62"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CC3A62">
              <w:rPr>
                <w:bCs/>
              </w:rPr>
              <w:t>-78 953</w:t>
            </w:r>
          </w:p>
        </w:tc>
      </w:tr>
    </w:tbl>
    <w:p w14:paraId="6A545983" w14:textId="77777777" w:rsidR="005B1647" w:rsidRPr="001D2949" w:rsidRDefault="005B1647" w:rsidP="005B1647">
      <w:pPr>
        <w:pStyle w:val="Rubrik5utannumrering"/>
      </w:pPr>
      <w:r w:rsidRPr="001D2949">
        <w:t>Utgifterna blev lägre än budgeterat</w:t>
      </w:r>
    </w:p>
    <w:p w14:paraId="33C6D668" w14:textId="34F58D9A" w:rsidR="005B1647" w:rsidRDefault="005B1647" w:rsidP="005B1647">
      <w:pPr>
        <w:pStyle w:val="Brdtext"/>
      </w:pPr>
      <w:r w:rsidRPr="001D2949">
        <w:t>Utgifterna i statens budget uppgick till 944 miljarder kronor. Det är 79</w:t>
      </w:r>
      <w:r>
        <w:t> </w:t>
      </w:r>
      <w:r w:rsidRPr="001D2949">
        <w:t>miljarder kronor (7,7 procent) lägre än vad som anvisades i den ursprungliga budgeten och 85</w:t>
      </w:r>
      <w:r>
        <w:t> </w:t>
      </w:r>
      <w:r w:rsidRPr="001D2949">
        <w:t xml:space="preserve">miljarder kronor (8,3 procent) lägre än totalt anvisat. För 7 av de 27 </w:t>
      </w:r>
      <w:r w:rsidRPr="001D2949">
        <w:lastRenderedPageBreak/>
        <w:t>utgiftsområdena blev utgifterna mer än 1 miljard kronor lägre än vad som anvisades i statens budget.</w:t>
      </w:r>
      <w:bookmarkEnd w:id="30"/>
    </w:p>
    <w:p w14:paraId="4BDA0D58" w14:textId="62CC36E8" w:rsidR="005B1647" w:rsidRDefault="005B1647" w:rsidP="005B1647">
      <w:pPr>
        <w:pStyle w:val="Rubrik4utannumrering"/>
      </w:pPr>
      <w:r>
        <w:t>Utfallet för statens budget 2019 jämfört med 2018</w:t>
      </w:r>
    </w:p>
    <w:p w14:paraId="536A2F83" w14:textId="489DEABE" w:rsidR="005B1647" w:rsidRDefault="005B1647" w:rsidP="005B1647">
      <w:pPr>
        <w:pStyle w:val="Brdtext"/>
      </w:pPr>
      <w:r>
        <w:t>I tabell 2.3 redovisas utfallet för statens budget för 2019 och 2018. Utfallet för statens budget visar för 2019 ett överskott på 112 miljarder kronor, vilket är 32 miljarder kronor högre än för 2018.</w:t>
      </w:r>
    </w:p>
    <w:p w14:paraId="2173D4DF" w14:textId="5C711284" w:rsidR="005B1647" w:rsidRDefault="005B1647" w:rsidP="005B1647">
      <w:pPr>
        <w:pStyle w:val="TabellRubrik"/>
      </w:pPr>
      <w:bookmarkStart w:id="31" w:name="_Toc37340003"/>
      <w:r>
        <w:t xml:space="preserve">Tabell </w:t>
      </w:r>
      <w:r>
        <w:fldChar w:fldCharType="begin"/>
      </w:r>
      <w:r>
        <w:instrText xml:space="preserve"> STYLEREF  "Rubrik 1" \n</w:instrText>
      </w:r>
      <w:r>
        <w:fldChar w:fldCharType="separate"/>
      </w:r>
      <w:r w:rsidR="00301022">
        <w:rPr>
          <w:noProof/>
        </w:rPr>
        <w:t>2</w:t>
      </w:r>
      <w:r>
        <w:rPr>
          <w:noProof/>
        </w:rPr>
        <w:fldChar w:fldCharType="end"/>
      </w:r>
      <w:r>
        <w:t>.</w:t>
      </w:r>
      <w:fldSimple w:instr=" SEQ Tabell \* ARABIC \s 1 ">
        <w:r w:rsidR="00301022">
          <w:rPr>
            <w:noProof/>
          </w:rPr>
          <w:t>3</w:t>
        </w:r>
      </w:fldSimple>
      <w:r>
        <w:tab/>
      </w:r>
      <w:r w:rsidRPr="001D2949">
        <w:t>Utfallet för statens budget 2018</w:t>
      </w:r>
      <w:r>
        <w:t xml:space="preserve"> och </w:t>
      </w:r>
      <w:r w:rsidRPr="001D2949">
        <w:t>2019</w:t>
      </w:r>
      <w:bookmarkEnd w:id="31"/>
    </w:p>
    <w:p w14:paraId="73BA348B" w14:textId="277B0425" w:rsidR="005B1647" w:rsidRDefault="005B1647" w:rsidP="005B1647">
      <w:pPr>
        <w:pStyle w:val="TabellUnderrubrik"/>
      </w:pPr>
      <w:r w:rsidRPr="001D2949">
        <w:t>Miljoner kronor</w:t>
      </w:r>
    </w:p>
    <w:tbl>
      <w:tblPr>
        <w:tblStyle w:val="RKBPTabell"/>
        <w:tblW w:w="5000" w:type="pct"/>
        <w:tblLook w:val="04E0" w:firstRow="1" w:lastRow="1" w:firstColumn="1" w:lastColumn="0" w:noHBand="0" w:noVBand="1"/>
      </w:tblPr>
      <w:tblGrid>
        <w:gridCol w:w="4238"/>
        <w:gridCol w:w="1044"/>
        <w:gridCol w:w="1044"/>
        <w:gridCol w:w="1044"/>
      </w:tblGrid>
      <w:tr w:rsidR="00155607" w14:paraId="76AC979C" w14:textId="77777777" w:rsidTr="00155607">
        <w:trPr>
          <w:cnfStyle w:val="100000000000" w:firstRow="1" w:lastRow="0" w:firstColumn="0" w:lastColumn="0" w:oddVBand="0" w:evenVBand="0" w:oddHBand="0" w:evenHBand="0" w:firstRowFirstColumn="0" w:firstRowLastColumn="0" w:lastRowFirstColumn="0" w:lastRowLastColumn="0"/>
          <w:trHeight w:val="675"/>
          <w:tblHeader w:val="0"/>
        </w:trPr>
        <w:tc>
          <w:tcPr>
            <w:cnfStyle w:val="001000000000" w:firstRow="0" w:lastRow="0" w:firstColumn="1" w:lastColumn="0" w:oddVBand="0" w:evenVBand="0" w:oddHBand="0" w:evenHBand="0" w:firstRowFirstColumn="0" w:firstRowLastColumn="0" w:lastRowFirstColumn="0" w:lastRowLastColumn="0"/>
            <w:tcW w:w="2875"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31F9005A" w14:textId="77777777" w:rsidR="005B1647" w:rsidRPr="001D2949" w:rsidRDefault="005B1647" w:rsidP="005B1647">
            <w:pPr>
              <w:pStyle w:val="TabellHuvud"/>
            </w:pPr>
            <w:r w:rsidRPr="001D2949">
              <w:t> </w:t>
            </w:r>
          </w:p>
        </w:tc>
        <w:tc>
          <w:tcPr>
            <w:tcW w:w="708"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hideMark/>
          </w:tcPr>
          <w:p w14:paraId="388F55DC" w14:textId="77777777" w:rsidR="005B1647" w:rsidRPr="001D2949"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1D2949">
              <w:t>Utfall</w:t>
            </w:r>
            <w:r w:rsidRPr="001D2949">
              <w:br/>
              <w:t>2019</w:t>
            </w:r>
          </w:p>
        </w:tc>
        <w:tc>
          <w:tcPr>
            <w:tcW w:w="708"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hideMark/>
          </w:tcPr>
          <w:p w14:paraId="6DDDB89A" w14:textId="77777777" w:rsidR="005B1647" w:rsidRPr="001D2949"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1D2949">
              <w:t>Utfall</w:t>
            </w:r>
            <w:r w:rsidRPr="001D2949">
              <w:br/>
              <w:t>2018</w:t>
            </w:r>
          </w:p>
        </w:tc>
        <w:tc>
          <w:tcPr>
            <w:tcW w:w="708"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hideMark/>
          </w:tcPr>
          <w:p w14:paraId="6DFFEA6C" w14:textId="77777777" w:rsidR="005B1647" w:rsidRPr="001D2949"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1D2949">
              <w:t>Skillnad mot</w:t>
            </w:r>
            <w:r w:rsidRPr="001D2949">
              <w:br/>
              <w:t>2018</w:t>
            </w:r>
          </w:p>
        </w:tc>
      </w:tr>
      <w:tr w:rsidR="00155607" w14:paraId="56412AB7"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2875" w:type="pct"/>
            <w:tcBorders>
              <w:top w:val="single" w:sz="12" w:space="0" w:color="auto"/>
            </w:tcBorders>
            <w:hideMark/>
          </w:tcPr>
          <w:p w14:paraId="2B23814D" w14:textId="77777777" w:rsidR="005B1647" w:rsidRPr="001D2949" w:rsidRDefault="005B1647" w:rsidP="005B1647">
            <w:pPr>
              <w:pStyle w:val="Tabell"/>
              <w:rPr>
                <w:b/>
                <w:bCs/>
              </w:rPr>
            </w:pPr>
            <w:r w:rsidRPr="001D2949">
              <w:rPr>
                <w:b/>
                <w:bCs/>
              </w:rPr>
              <w:t>Totala inkomster</w:t>
            </w:r>
          </w:p>
        </w:tc>
        <w:tc>
          <w:tcPr>
            <w:tcW w:w="708" w:type="pct"/>
            <w:tcBorders>
              <w:top w:val="single" w:sz="12" w:space="0" w:color="auto"/>
            </w:tcBorders>
            <w:noWrap/>
            <w:hideMark/>
          </w:tcPr>
          <w:p w14:paraId="0C24338E" w14:textId="77777777" w:rsidR="005B1647" w:rsidRPr="001D2949"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1D2949">
              <w:rPr>
                <w:b/>
                <w:bCs/>
              </w:rPr>
              <w:t>1 055 545</w:t>
            </w:r>
          </w:p>
        </w:tc>
        <w:tc>
          <w:tcPr>
            <w:tcW w:w="708" w:type="pct"/>
            <w:tcBorders>
              <w:top w:val="single" w:sz="12" w:space="0" w:color="auto"/>
            </w:tcBorders>
            <w:noWrap/>
            <w:hideMark/>
          </w:tcPr>
          <w:p w14:paraId="63DA7420" w14:textId="77777777" w:rsidR="005B1647" w:rsidRPr="001D2949"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1D2949">
              <w:rPr>
                <w:b/>
                <w:bCs/>
              </w:rPr>
              <w:t>1 072 106</w:t>
            </w:r>
          </w:p>
        </w:tc>
        <w:tc>
          <w:tcPr>
            <w:tcW w:w="708" w:type="pct"/>
            <w:tcBorders>
              <w:top w:val="single" w:sz="12" w:space="0" w:color="auto"/>
            </w:tcBorders>
            <w:noWrap/>
            <w:hideMark/>
          </w:tcPr>
          <w:p w14:paraId="4EA5C98A" w14:textId="77777777" w:rsidR="005B1647" w:rsidRPr="001D2949"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1D2949">
              <w:rPr>
                <w:b/>
                <w:bCs/>
              </w:rPr>
              <w:t>-16 561</w:t>
            </w:r>
          </w:p>
        </w:tc>
      </w:tr>
      <w:tr w:rsidR="00155607" w14:paraId="1D108FD1"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2875" w:type="pct"/>
            <w:hideMark/>
          </w:tcPr>
          <w:p w14:paraId="0CCC0034" w14:textId="77777777" w:rsidR="005B1647" w:rsidRPr="001D2949" w:rsidRDefault="005B1647" w:rsidP="005B1647">
            <w:pPr>
              <w:pStyle w:val="Tabell"/>
            </w:pPr>
            <w:r w:rsidRPr="001D2949">
              <w:t>Statens skatteinkomster</w:t>
            </w:r>
          </w:p>
        </w:tc>
        <w:tc>
          <w:tcPr>
            <w:tcW w:w="708" w:type="pct"/>
            <w:noWrap/>
            <w:hideMark/>
          </w:tcPr>
          <w:p w14:paraId="09307321" w14:textId="07B50E5C" w:rsidR="005B1647" w:rsidRPr="001D294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1D2949">
              <w:t xml:space="preserve">1 109 </w:t>
            </w:r>
            <w:r>
              <w:t>534</w:t>
            </w:r>
          </w:p>
        </w:tc>
        <w:tc>
          <w:tcPr>
            <w:tcW w:w="708" w:type="pct"/>
            <w:noWrap/>
            <w:hideMark/>
          </w:tcPr>
          <w:p w14:paraId="22BD8139" w14:textId="77777777" w:rsidR="005B1647" w:rsidRPr="001D294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1D2949">
              <w:t>1 119 945</w:t>
            </w:r>
          </w:p>
        </w:tc>
        <w:tc>
          <w:tcPr>
            <w:tcW w:w="708" w:type="pct"/>
            <w:noWrap/>
            <w:hideMark/>
          </w:tcPr>
          <w:p w14:paraId="5B131F14" w14:textId="7D207E1C" w:rsidR="005B1647" w:rsidRPr="001D294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1D2949">
              <w:t xml:space="preserve">-10 </w:t>
            </w:r>
            <w:r>
              <w:t>411</w:t>
            </w:r>
          </w:p>
        </w:tc>
      </w:tr>
      <w:tr w:rsidR="00155607" w14:paraId="1F69F688"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2875" w:type="pct"/>
            <w:hideMark/>
          </w:tcPr>
          <w:p w14:paraId="0C451A18" w14:textId="77777777" w:rsidR="005B1647" w:rsidRPr="001D2949" w:rsidRDefault="005B1647" w:rsidP="005B1647">
            <w:pPr>
              <w:pStyle w:val="Tabell"/>
            </w:pPr>
            <w:r w:rsidRPr="001D2949">
              <w:t>Övriga inkomster</w:t>
            </w:r>
          </w:p>
        </w:tc>
        <w:tc>
          <w:tcPr>
            <w:tcW w:w="708" w:type="pct"/>
            <w:noWrap/>
            <w:hideMark/>
          </w:tcPr>
          <w:p w14:paraId="5206C610" w14:textId="5F2475CF" w:rsidR="005B1647" w:rsidRPr="001D294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1D2949">
              <w:t xml:space="preserve">-53 </w:t>
            </w:r>
            <w:r>
              <w:t>989</w:t>
            </w:r>
          </w:p>
        </w:tc>
        <w:tc>
          <w:tcPr>
            <w:tcW w:w="708" w:type="pct"/>
            <w:noWrap/>
            <w:hideMark/>
          </w:tcPr>
          <w:p w14:paraId="68E92841" w14:textId="77777777" w:rsidR="005B1647" w:rsidRPr="001D294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1D2949">
              <w:t>-47 840</w:t>
            </w:r>
          </w:p>
        </w:tc>
        <w:tc>
          <w:tcPr>
            <w:tcW w:w="708" w:type="pct"/>
            <w:noWrap/>
            <w:hideMark/>
          </w:tcPr>
          <w:p w14:paraId="53BA3AA7" w14:textId="73C34FE5" w:rsidR="005B1647" w:rsidRPr="001D294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1D2949">
              <w:t xml:space="preserve">-6 </w:t>
            </w:r>
            <w:r>
              <w:t>149</w:t>
            </w:r>
          </w:p>
        </w:tc>
      </w:tr>
      <w:tr w:rsidR="00155607" w14:paraId="3F237C53"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2875" w:type="pct"/>
            <w:hideMark/>
          </w:tcPr>
          <w:p w14:paraId="15940944" w14:textId="77777777" w:rsidR="005B1647" w:rsidRPr="001D2949" w:rsidRDefault="005B1647" w:rsidP="005B1647">
            <w:pPr>
              <w:pStyle w:val="Tabell"/>
              <w:rPr>
                <w:b/>
                <w:bCs/>
              </w:rPr>
            </w:pPr>
            <w:r w:rsidRPr="001D2949">
              <w:rPr>
                <w:b/>
                <w:bCs/>
              </w:rPr>
              <w:t>Totala utgifter m.m.</w:t>
            </w:r>
          </w:p>
        </w:tc>
        <w:tc>
          <w:tcPr>
            <w:tcW w:w="708" w:type="pct"/>
            <w:noWrap/>
            <w:hideMark/>
          </w:tcPr>
          <w:p w14:paraId="6B343278" w14:textId="77777777" w:rsidR="005B1647" w:rsidRPr="001D2949"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1D2949">
              <w:rPr>
                <w:b/>
                <w:bCs/>
              </w:rPr>
              <w:t>943 598</w:t>
            </w:r>
          </w:p>
        </w:tc>
        <w:tc>
          <w:tcPr>
            <w:tcW w:w="708" w:type="pct"/>
            <w:noWrap/>
            <w:hideMark/>
          </w:tcPr>
          <w:p w14:paraId="4C810B59" w14:textId="77777777" w:rsidR="005B1647" w:rsidRPr="001D2949"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1D2949">
              <w:rPr>
                <w:b/>
                <w:bCs/>
              </w:rPr>
              <w:t>992 056</w:t>
            </w:r>
          </w:p>
        </w:tc>
        <w:tc>
          <w:tcPr>
            <w:tcW w:w="708" w:type="pct"/>
            <w:noWrap/>
            <w:hideMark/>
          </w:tcPr>
          <w:p w14:paraId="0D9D2296" w14:textId="77777777" w:rsidR="005B1647" w:rsidRPr="001D2949"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1D2949">
              <w:rPr>
                <w:b/>
                <w:bCs/>
              </w:rPr>
              <w:t>-48 458</w:t>
            </w:r>
          </w:p>
        </w:tc>
      </w:tr>
      <w:tr w:rsidR="00155607" w14:paraId="4F65497A"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2875" w:type="pct"/>
            <w:hideMark/>
          </w:tcPr>
          <w:p w14:paraId="41B094CA" w14:textId="77777777" w:rsidR="005B1647" w:rsidRPr="001D2949" w:rsidRDefault="005B1647" w:rsidP="005B1647">
            <w:pPr>
              <w:pStyle w:val="Tabell"/>
            </w:pPr>
            <w:r w:rsidRPr="001D2949">
              <w:t>Utgiftsområden exkl. statsskuldsräntor m.m.</w:t>
            </w:r>
          </w:p>
        </w:tc>
        <w:tc>
          <w:tcPr>
            <w:tcW w:w="708" w:type="pct"/>
            <w:noWrap/>
            <w:hideMark/>
          </w:tcPr>
          <w:p w14:paraId="2E48E565" w14:textId="77777777" w:rsidR="005B1647" w:rsidRPr="001D294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1D2949">
              <w:t>990 706</w:t>
            </w:r>
          </w:p>
        </w:tc>
        <w:tc>
          <w:tcPr>
            <w:tcW w:w="708" w:type="pct"/>
            <w:noWrap/>
            <w:hideMark/>
          </w:tcPr>
          <w:p w14:paraId="3D952FA1" w14:textId="77777777" w:rsidR="005B1647" w:rsidRPr="001D294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1D2949">
              <w:t>974 924</w:t>
            </w:r>
          </w:p>
        </w:tc>
        <w:tc>
          <w:tcPr>
            <w:tcW w:w="708" w:type="pct"/>
            <w:noWrap/>
            <w:hideMark/>
          </w:tcPr>
          <w:p w14:paraId="1F510876" w14:textId="77777777" w:rsidR="005B1647" w:rsidRPr="001D294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1D2949">
              <w:t>15 781</w:t>
            </w:r>
          </w:p>
        </w:tc>
      </w:tr>
      <w:tr w:rsidR="00155607" w14:paraId="7BC0B88A"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2875" w:type="pct"/>
            <w:hideMark/>
          </w:tcPr>
          <w:p w14:paraId="591A24EF" w14:textId="77777777" w:rsidR="005B1647" w:rsidRPr="001D2949" w:rsidRDefault="005B1647" w:rsidP="005B1647">
            <w:pPr>
              <w:pStyle w:val="Tabell"/>
            </w:pPr>
            <w:r w:rsidRPr="001D2949">
              <w:t>Statsskuldsräntor m.m.</w:t>
            </w:r>
          </w:p>
        </w:tc>
        <w:tc>
          <w:tcPr>
            <w:tcW w:w="708" w:type="pct"/>
            <w:noWrap/>
            <w:hideMark/>
          </w:tcPr>
          <w:p w14:paraId="5B07C110" w14:textId="77777777" w:rsidR="005B1647" w:rsidRPr="001D294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1D2949">
              <w:t>22 174</w:t>
            </w:r>
          </w:p>
        </w:tc>
        <w:tc>
          <w:tcPr>
            <w:tcW w:w="708" w:type="pct"/>
            <w:noWrap/>
            <w:hideMark/>
          </w:tcPr>
          <w:p w14:paraId="5386644B" w14:textId="77777777" w:rsidR="005B1647" w:rsidRPr="001D294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1D2949">
              <w:t>13 603</w:t>
            </w:r>
          </w:p>
        </w:tc>
        <w:tc>
          <w:tcPr>
            <w:tcW w:w="708" w:type="pct"/>
            <w:noWrap/>
            <w:hideMark/>
          </w:tcPr>
          <w:p w14:paraId="65C27726" w14:textId="77777777" w:rsidR="005B1647" w:rsidRPr="001D294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1D2949">
              <w:t>8 571</w:t>
            </w:r>
          </w:p>
        </w:tc>
      </w:tr>
      <w:tr w:rsidR="00155607" w14:paraId="2B748390"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2875" w:type="pct"/>
            <w:hideMark/>
          </w:tcPr>
          <w:p w14:paraId="723C778B" w14:textId="77777777" w:rsidR="005B1647" w:rsidRPr="001D2949" w:rsidRDefault="005B1647" w:rsidP="005B1647">
            <w:pPr>
              <w:pStyle w:val="Tabell"/>
            </w:pPr>
            <w:r w:rsidRPr="001D2949">
              <w:t>Riksgäldskontorets nettoutlåning</w:t>
            </w:r>
          </w:p>
        </w:tc>
        <w:tc>
          <w:tcPr>
            <w:tcW w:w="708" w:type="pct"/>
            <w:noWrap/>
            <w:hideMark/>
          </w:tcPr>
          <w:p w14:paraId="14C2F3D4" w14:textId="77777777" w:rsidR="005B1647" w:rsidRPr="001D294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1D2949">
              <w:t>-66 892</w:t>
            </w:r>
          </w:p>
        </w:tc>
        <w:tc>
          <w:tcPr>
            <w:tcW w:w="708" w:type="pct"/>
            <w:noWrap/>
            <w:hideMark/>
          </w:tcPr>
          <w:p w14:paraId="1610C7E3" w14:textId="77777777" w:rsidR="005B1647" w:rsidRPr="001D294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1D2949">
              <w:t>1 978</w:t>
            </w:r>
          </w:p>
        </w:tc>
        <w:tc>
          <w:tcPr>
            <w:tcW w:w="708" w:type="pct"/>
            <w:noWrap/>
            <w:hideMark/>
          </w:tcPr>
          <w:p w14:paraId="1CD107F7" w14:textId="77777777" w:rsidR="005B1647" w:rsidRPr="001D294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1D2949">
              <w:t>-68 870</w:t>
            </w:r>
          </w:p>
        </w:tc>
      </w:tr>
      <w:tr w:rsidR="00155607" w14:paraId="2FE807DA"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2875" w:type="pct"/>
            <w:hideMark/>
          </w:tcPr>
          <w:p w14:paraId="08587FC6" w14:textId="77777777" w:rsidR="005B1647" w:rsidRPr="001D2949" w:rsidRDefault="005B1647" w:rsidP="005B1647">
            <w:pPr>
              <w:pStyle w:val="Tabell"/>
            </w:pPr>
            <w:r w:rsidRPr="001D2949">
              <w:t>Kassamässig korrigering</w:t>
            </w:r>
          </w:p>
        </w:tc>
        <w:tc>
          <w:tcPr>
            <w:tcW w:w="708" w:type="pct"/>
            <w:noWrap/>
            <w:hideMark/>
          </w:tcPr>
          <w:p w14:paraId="462A8FE4" w14:textId="77777777" w:rsidR="005B1647" w:rsidRPr="001D294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1D2949">
              <w:t>-2 389</w:t>
            </w:r>
          </w:p>
        </w:tc>
        <w:tc>
          <w:tcPr>
            <w:tcW w:w="708" w:type="pct"/>
            <w:noWrap/>
            <w:hideMark/>
          </w:tcPr>
          <w:p w14:paraId="69DF0A2C" w14:textId="77777777" w:rsidR="005B1647" w:rsidRPr="001D294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1D2949">
              <w:t>1 552</w:t>
            </w:r>
          </w:p>
        </w:tc>
        <w:tc>
          <w:tcPr>
            <w:tcW w:w="708" w:type="pct"/>
            <w:noWrap/>
            <w:hideMark/>
          </w:tcPr>
          <w:p w14:paraId="2C962CDA" w14:textId="77777777" w:rsidR="005B1647" w:rsidRPr="001D294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1D2949">
              <w:t>-3 941</w:t>
            </w:r>
          </w:p>
        </w:tc>
      </w:tr>
      <w:tr w:rsidR="00155607" w14:paraId="7381F62E" w14:textId="77777777" w:rsidTr="00155607">
        <w:trPr>
          <w:cnfStyle w:val="010000000000" w:firstRow="0" w:lastRow="1" w:firstColumn="0" w:lastColumn="0" w:oddVBand="0" w:evenVBand="0" w:oddHBand="0" w:evenHBand="0" w:firstRowFirstColumn="0" w:firstRowLastColumn="0" w:lastRowFirstColumn="0" w:lastRowLastColumn="0"/>
          <w:trHeight w:val="225"/>
        </w:trPr>
        <w:tc>
          <w:tcPr>
            <w:cnfStyle w:val="001000000000" w:firstRow="0" w:lastRow="0" w:firstColumn="1" w:lastColumn="0" w:oddVBand="0" w:evenVBand="0" w:oddHBand="0" w:evenHBand="0" w:firstRowFirstColumn="0" w:firstRowLastColumn="0" w:lastRowFirstColumn="0" w:lastRowLastColumn="0"/>
            <w:tcW w:w="2875" w:type="pct"/>
            <w:hideMark/>
          </w:tcPr>
          <w:p w14:paraId="6D980C05" w14:textId="77777777" w:rsidR="005B1647" w:rsidRPr="001D2949" w:rsidRDefault="005B1647" w:rsidP="005B1647">
            <w:pPr>
              <w:pStyle w:val="Tabell"/>
              <w:rPr>
                <w:bCs/>
              </w:rPr>
            </w:pPr>
            <w:r w:rsidRPr="001D2949">
              <w:rPr>
                <w:bCs/>
              </w:rPr>
              <w:t>Budgetsaldo</w:t>
            </w:r>
          </w:p>
        </w:tc>
        <w:tc>
          <w:tcPr>
            <w:tcW w:w="708" w:type="pct"/>
            <w:noWrap/>
            <w:hideMark/>
          </w:tcPr>
          <w:p w14:paraId="7D121A71" w14:textId="77777777" w:rsidR="005B1647" w:rsidRPr="001D2949"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1D2949">
              <w:rPr>
                <w:bCs/>
              </w:rPr>
              <w:t>111 946</w:t>
            </w:r>
          </w:p>
        </w:tc>
        <w:tc>
          <w:tcPr>
            <w:tcW w:w="708" w:type="pct"/>
            <w:noWrap/>
            <w:hideMark/>
          </w:tcPr>
          <w:p w14:paraId="3A8D605B" w14:textId="77777777" w:rsidR="005B1647" w:rsidRPr="001D2949"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1D2949">
              <w:rPr>
                <w:bCs/>
              </w:rPr>
              <w:t>80 049</w:t>
            </w:r>
          </w:p>
        </w:tc>
        <w:tc>
          <w:tcPr>
            <w:tcW w:w="708" w:type="pct"/>
            <w:noWrap/>
            <w:hideMark/>
          </w:tcPr>
          <w:p w14:paraId="5CB64DE9" w14:textId="77777777" w:rsidR="005B1647" w:rsidRPr="001D2949"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1D2949">
              <w:rPr>
                <w:bCs/>
              </w:rPr>
              <w:t>31 897</w:t>
            </w:r>
          </w:p>
        </w:tc>
      </w:tr>
    </w:tbl>
    <w:p w14:paraId="450BFE96" w14:textId="003FC265" w:rsidR="005B1647" w:rsidRDefault="005B1647" w:rsidP="005B1647">
      <w:pPr>
        <w:pStyle w:val="Brdtext"/>
        <w:spacing w:before="160"/>
      </w:pPr>
      <w:r w:rsidRPr="001D2949">
        <w:t xml:space="preserve">Statens inkomster minskade med 17 miljarder kronor 2019 jämfört med 2018. Statens skatteinkomster minskade med </w:t>
      </w:r>
      <w:r>
        <w:t>10</w:t>
      </w:r>
      <w:r w:rsidRPr="001D2949">
        <w:t xml:space="preserve"> miljarder kronor och övriga inkomster med 6</w:t>
      </w:r>
      <w:r>
        <w:t> </w:t>
      </w:r>
      <w:r w:rsidRPr="001D2949">
        <w:t>miljarder kronor. De lägre skatteinkomsterna beror på att periodiseringarna dvs. den post som gör att skatterna blir inkomstmässiga, har ökat med 26</w:t>
      </w:r>
      <w:r>
        <w:t> </w:t>
      </w:r>
      <w:r w:rsidRPr="001D2949">
        <w:t>miljarder kronor. De högre periodiseringarna förklaras framför allt av att betalningsförskjutningar för hushåll och företag ökat, dvs. skillnaden mellan vad som betalats in på skattekonto och den beräknade skatteintäkten för 2019. Statens skatteintäkter ökade däremot med knappt 16 miljarder kronor. Det är främst intäkterna från arbetsgivaravgifter och mervärdeskatt som ökat men skatteintäkten har även påverkats positivt av att avgifterna till public service fr.o.m. 2019 redovisas som en skatteintäkt i statens budget. Det är också orsaken</w:t>
      </w:r>
      <w:r w:rsidRPr="001D2949" w:rsidDel="00C5149C">
        <w:t xml:space="preserve"> </w:t>
      </w:r>
      <w:r>
        <w:t>till att</w:t>
      </w:r>
      <w:r w:rsidRPr="001D2949">
        <w:t xml:space="preserve"> övriga inkomster minskar eftersom avgifterna till public service inte ska påverka statens slutliga inkomster och räknas därför av under övriga inkomster.</w:t>
      </w:r>
    </w:p>
    <w:p w14:paraId="57B6A186" w14:textId="77777777" w:rsidR="005B1647" w:rsidRDefault="005B1647" w:rsidP="005B1647">
      <w:pPr>
        <w:pStyle w:val="Rubrik5utannumrering"/>
      </w:pPr>
      <w:r>
        <w:t>Utgifterna minskade med 4,5 procent</w:t>
      </w:r>
    </w:p>
    <w:p w14:paraId="145F6959" w14:textId="561C8459" w:rsidR="005B1647" w:rsidRDefault="005B1647" w:rsidP="005B1647">
      <w:pPr>
        <w:pStyle w:val="Brdtext"/>
      </w:pPr>
      <w:r>
        <w:t>Utgifterna i statens budget minskade med 48 miljarder kronor (4,5 procent) mellan 2018 och 2019. Riksgäldskontorets nettoutlåning minskade med 69 miljarder kronor. Det beror i huvudsak på att Riksbanken minskade valutareserven.</w:t>
      </w:r>
    </w:p>
    <w:p w14:paraId="2B5942BE" w14:textId="77777777" w:rsidR="005B1647" w:rsidRDefault="005B1647" w:rsidP="005B1647">
      <w:pPr>
        <w:pStyle w:val="Brdtext"/>
      </w:pPr>
      <w:r>
        <w:t>Även utgifterna för migration och jämställdhet och nyanländas etablering blev lägre. Tillsammans blev dessa utgifter 13 miljarder kronor lägre. Det beror på att antalet asylsökande har minskat.</w:t>
      </w:r>
    </w:p>
    <w:p w14:paraId="43042751" w14:textId="565E13BA" w:rsidR="005B1647" w:rsidRDefault="005B1647" w:rsidP="005B1647">
      <w:pPr>
        <w:pStyle w:val="Brdtext"/>
      </w:pPr>
      <w:r>
        <w:t>De allmänna bidragen till kommunerna ökade med knappt 9 miljarder kronor. Det beror på att kommunerna och landstingen fick 5 miljarder kronor i kompensation för det intäktsbortfall som det förhöjda grundavdraget för pensionärer medför. Kommunerna fick även ytterligare knappt 4 miljarder kronor i ökade resurser 2019.</w:t>
      </w:r>
    </w:p>
    <w:p w14:paraId="727896D8" w14:textId="6B0A8505" w:rsidR="005B1647" w:rsidRDefault="005B1647" w:rsidP="005B1647">
      <w:pPr>
        <w:pStyle w:val="Brdtext"/>
      </w:pPr>
      <w:r>
        <w:t>Även utgifterna för statsskuldsräntor m.m. ökade med knappt 9 miljarder kronor. Det beror på flera faktorer, bl.a. blev räntor på lån i svenska kronor och valutakursförluster högre än 2018.</w:t>
      </w:r>
    </w:p>
    <w:p w14:paraId="173FD3C2" w14:textId="53A0D78A" w:rsidR="005B1647" w:rsidRDefault="005B1647" w:rsidP="005B1647">
      <w:pPr>
        <w:pStyle w:val="Brdtext"/>
      </w:pPr>
      <w:r>
        <w:lastRenderedPageBreak/>
        <w:t>Utgifterna för försvar och samhällets krisberedskap ökade med 7 miljarder kronor, vilket beror på ökad anskaffning och vidmakthållande av materiel men även ökad övningsverksamhet.</w:t>
      </w:r>
    </w:p>
    <w:p w14:paraId="2CD9EB30" w14:textId="001C59AF" w:rsidR="005B1647" w:rsidRDefault="005B1647" w:rsidP="005B1647">
      <w:pPr>
        <w:pStyle w:val="Brdtext"/>
      </w:pPr>
      <w:r>
        <w:t>Tabell 2.4 visar de utgiftsområden, inklusive posten Riksgäldskontorets nettoutlåning och kassamässig korrigering, som hade störst förändringar av utfallet mellan 2018 och 2019.</w:t>
      </w:r>
    </w:p>
    <w:p w14:paraId="1423A8AB" w14:textId="0BC339DF" w:rsidR="005B1647" w:rsidRDefault="005B1647" w:rsidP="005B1647">
      <w:pPr>
        <w:pStyle w:val="TabellRubrik"/>
      </w:pPr>
      <w:bookmarkStart w:id="32" w:name="_Toc37340004"/>
      <w:r>
        <w:t xml:space="preserve">Tabell </w:t>
      </w:r>
      <w:r>
        <w:fldChar w:fldCharType="begin"/>
      </w:r>
      <w:r>
        <w:instrText xml:space="preserve"> STYLEREF  "Rubrik 1" \n</w:instrText>
      </w:r>
      <w:r>
        <w:fldChar w:fldCharType="separate"/>
      </w:r>
      <w:r w:rsidR="00301022">
        <w:rPr>
          <w:noProof/>
        </w:rPr>
        <w:t>2</w:t>
      </w:r>
      <w:r>
        <w:rPr>
          <w:noProof/>
        </w:rPr>
        <w:fldChar w:fldCharType="end"/>
      </w:r>
      <w:r>
        <w:t>.</w:t>
      </w:r>
      <w:fldSimple w:instr=" SEQ Tabell \* ARABIC \s 1 ">
        <w:r w:rsidR="00301022">
          <w:rPr>
            <w:noProof/>
          </w:rPr>
          <w:t>4</w:t>
        </w:r>
      </w:fldSimple>
      <w:r>
        <w:tab/>
      </w:r>
      <w:r w:rsidRPr="009D3769">
        <w:t>Utgifter för statens budget 2018</w:t>
      </w:r>
      <w:r>
        <w:t xml:space="preserve"> och </w:t>
      </w:r>
      <w:r w:rsidRPr="009D3769">
        <w:t>2019</w:t>
      </w:r>
      <w:bookmarkEnd w:id="32"/>
    </w:p>
    <w:p w14:paraId="370A595A" w14:textId="2006CD51" w:rsidR="005B1647" w:rsidRDefault="005B1647" w:rsidP="005B1647">
      <w:pPr>
        <w:pStyle w:val="TabellUnderrubrik"/>
      </w:pPr>
      <w:r w:rsidRPr="009D3769">
        <w:t>Miljoner kronor</w:t>
      </w:r>
    </w:p>
    <w:tbl>
      <w:tblPr>
        <w:tblStyle w:val="RKBPTabell"/>
        <w:tblW w:w="5000" w:type="pct"/>
        <w:tblLook w:val="04E0" w:firstRow="1" w:lastRow="1" w:firstColumn="1" w:lastColumn="0" w:noHBand="0" w:noVBand="1"/>
      </w:tblPr>
      <w:tblGrid>
        <w:gridCol w:w="286"/>
        <w:gridCol w:w="4449"/>
        <w:gridCol w:w="879"/>
        <w:gridCol w:w="879"/>
        <w:gridCol w:w="877"/>
      </w:tblGrid>
      <w:tr w:rsidR="00155607" w14:paraId="5BCE478F" w14:textId="77777777" w:rsidTr="00155607">
        <w:trPr>
          <w:cnfStyle w:val="100000000000" w:firstRow="1" w:lastRow="0" w:firstColumn="0" w:lastColumn="0" w:oddVBand="0" w:evenVBand="0" w:oddHBand="0" w:evenHBand="0" w:firstRowFirstColumn="0" w:firstRowLastColumn="0" w:lastRowFirstColumn="0" w:lastRowLastColumn="0"/>
          <w:trHeight w:val="675"/>
          <w:tblHeader w:val="0"/>
        </w:trPr>
        <w:tc>
          <w:tcPr>
            <w:cnfStyle w:val="001000000000" w:firstRow="0" w:lastRow="0" w:firstColumn="1" w:lastColumn="0" w:oddVBand="0" w:evenVBand="0" w:oddHBand="0" w:evenHBand="0" w:firstRowFirstColumn="0" w:firstRowLastColumn="0" w:lastRowFirstColumn="0" w:lastRowLastColumn="0"/>
            <w:tcW w:w="194"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vAlign w:val="top"/>
          </w:tcPr>
          <w:p w14:paraId="1B83F9EA" w14:textId="4D290519" w:rsidR="005B1647" w:rsidRPr="009D3769" w:rsidRDefault="005B1647" w:rsidP="005B1647">
            <w:pPr>
              <w:pStyle w:val="TabellHuvud"/>
            </w:pPr>
          </w:p>
        </w:tc>
        <w:tc>
          <w:tcPr>
            <w:tcW w:w="3018"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hideMark/>
          </w:tcPr>
          <w:p w14:paraId="31174DB7" w14:textId="363A589B" w:rsidR="005B1647" w:rsidRPr="009D3769" w:rsidRDefault="005B1647" w:rsidP="005B1647">
            <w:pPr>
              <w:pStyle w:val="TabellHuvud"/>
              <w:jc w:val="left"/>
              <w:cnfStyle w:val="100000000000" w:firstRow="1" w:lastRow="0" w:firstColumn="0" w:lastColumn="0" w:oddVBand="0" w:evenVBand="0" w:oddHBand="0" w:evenHBand="0" w:firstRowFirstColumn="0" w:firstRowLastColumn="0" w:lastRowFirstColumn="0" w:lastRowLastColumn="0"/>
            </w:pPr>
            <w:r w:rsidRPr="009D3769">
              <w:t>Utgiftsområde</w:t>
            </w:r>
          </w:p>
        </w:tc>
        <w:tc>
          <w:tcPr>
            <w:tcW w:w="596"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hideMark/>
          </w:tcPr>
          <w:p w14:paraId="660D38CC" w14:textId="77777777" w:rsidR="005B1647" w:rsidRPr="009D3769"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9D3769">
              <w:t>Utfall</w:t>
            </w:r>
            <w:r w:rsidRPr="009D3769">
              <w:br/>
              <w:t>2019</w:t>
            </w:r>
          </w:p>
        </w:tc>
        <w:tc>
          <w:tcPr>
            <w:tcW w:w="596"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hideMark/>
          </w:tcPr>
          <w:p w14:paraId="2448E9B7" w14:textId="77777777" w:rsidR="005B1647" w:rsidRPr="009D3769"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9D3769">
              <w:t>Utfall</w:t>
            </w:r>
            <w:r w:rsidRPr="009D3769">
              <w:br/>
              <w:t>2018</w:t>
            </w:r>
          </w:p>
        </w:tc>
        <w:tc>
          <w:tcPr>
            <w:tcW w:w="595"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hideMark/>
          </w:tcPr>
          <w:p w14:paraId="1C3AD1C5" w14:textId="77777777" w:rsidR="005B1647" w:rsidRPr="009D3769"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9D3769">
              <w:t>Skillnad mot</w:t>
            </w:r>
            <w:r w:rsidRPr="009D3769">
              <w:br/>
              <w:t>2018</w:t>
            </w:r>
          </w:p>
        </w:tc>
      </w:tr>
      <w:tr w:rsidR="00155607" w14:paraId="139C14BD"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194" w:type="pct"/>
            <w:tcBorders>
              <w:top w:val="single" w:sz="12" w:space="0" w:color="auto"/>
            </w:tcBorders>
            <w:noWrap/>
            <w:vAlign w:val="top"/>
            <w:hideMark/>
          </w:tcPr>
          <w:p w14:paraId="4835CD8A" w14:textId="77777777" w:rsidR="005B1647" w:rsidRPr="009D3769" w:rsidRDefault="005B1647" w:rsidP="005B1647">
            <w:pPr>
              <w:pStyle w:val="Tabell"/>
            </w:pPr>
            <w:r w:rsidRPr="009D3769">
              <w:t>4</w:t>
            </w:r>
          </w:p>
        </w:tc>
        <w:tc>
          <w:tcPr>
            <w:tcW w:w="3018" w:type="pct"/>
            <w:tcBorders>
              <w:top w:val="single" w:sz="12" w:space="0" w:color="auto"/>
            </w:tcBorders>
            <w:vAlign w:val="top"/>
            <w:hideMark/>
          </w:tcPr>
          <w:p w14:paraId="531B0F0F" w14:textId="77777777" w:rsidR="005B1647" w:rsidRPr="009D3769"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9D3769">
              <w:t>Rättsväsendet</w:t>
            </w:r>
          </w:p>
        </w:tc>
        <w:tc>
          <w:tcPr>
            <w:tcW w:w="596" w:type="pct"/>
            <w:tcBorders>
              <w:top w:val="single" w:sz="12" w:space="0" w:color="auto"/>
            </w:tcBorders>
            <w:noWrap/>
            <w:hideMark/>
          </w:tcPr>
          <w:p w14:paraId="501D89D1" w14:textId="77777777" w:rsidR="005B1647" w:rsidRPr="009D376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D3769">
              <w:t>49 383</w:t>
            </w:r>
          </w:p>
        </w:tc>
        <w:tc>
          <w:tcPr>
            <w:tcW w:w="596" w:type="pct"/>
            <w:tcBorders>
              <w:top w:val="single" w:sz="12" w:space="0" w:color="auto"/>
            </w:tcBorders>
            <w:noWrap/>
            <w:hideMark/>
          </w:tcPr>
          <w:p w14:paraId="183CE8D3" w14:textId="77777777" w:rsidR="005B1647" w:rsidRPr="009D376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D3769">
              <w:t>45 937</w:t>
            </w:r>
          </w:p>
        </w:tc>
        <w:tc>
          <w:tcPr>
            <w:tcW w:w="595" w:type="pct"/>
            <w:tcBorders>
              <w:top w:val="single" w:sz="12" w:space="0" w:color="auto"/>
            </w:tcBorders>
            <w:noWrap/>
            <w:hideMark/>
          </w:tcPr>
          <w:p w14:paraId="73BCAE95" w14:textId="77777777" w:rsidR="005B1647" w:rsidRPr="009D376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D3769">
              <w:t>3 446</w:t>
            </w:r>
          </w:p>
        </w:tc>
      </w:tr>
      <w:tr w:rsidR="00155607" w14:paraId="65D45DB1"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194" w:type="pct"/>
            <w:noWrap/>
            <w:vAlign w:val="top"/>
            <w:hideMark/>
          </w:tcPr>
          <w:p w14:paraId="2F69DA03" w14:textId="77777777" w:rsidR="005B1647" w:rsidRPr="009D3769" w:rsidRDefault="005B1647" w:rsidP="005B1647">
            <w:pPr>
              <w:pStyle w:val="Tabell"/>
            </w:pPr>
            <w:r w:rsidRPr="009D3769">
              <w:t>6</w:t>
            </w:r>
          </w:p>
        </w:tc>
        <w:tc>
          <w:tcPr>
            <w:tcW w:w="3018" w:type="pct"/>
            <w:vAlign w:val="top"/>
            <w:hideMark/>
          </w:tcPr>
          <w:p w14:paraId="0ADD6D79" w14:textId="77777777" w:rsidR="005B1647" w:rsidRPr="009D3769"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9D3769">
              <w:t>Försvar och samhällets krisberedskap</w:t>
            </w:r>
          </w:p>
        </w:tc>
        <w:tc>
          <w:tcPr>
            <w:tcW w:w="596" w:type="pct"/>
            <w:noWrap/>
            <w:hideMark/>
          </w:tcPr>
          <w:p w14:paraId="6BBD8043" w14:textId="77777777" w:rsidR="005B1647" w:rsidRPr="009D376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D3769">
              <w:t>60 572</w:t>
            </w:r>
          </w:p>
        </w:tc>
        <w:tc>
          <w:tcPr>
            <w:tcW w:w="596" w:type="pct"/>
            <w:noWrap/>
            <w:hideMark/>
          </w:tcPr>
          <w:p w14:paraId="5FEE8B37" w14:textId="77777777" w:rsidR="005B1647" w:rsidRPr="009D376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D3769">
              <w:t>53 487</w:t>
            </w:r>
          </w:p>
        </w:tc>
        <w:tc>
          <w:tcPr>
            <w:tcW w:w="595" w:type="pct"/>
            <w:noWrap/>
            <w:hideMark/>
          </w:tcPr>
          <w:p w14:paraId="5D5FA701" w14:textId="77777777" w:rsidR="005B1647" w:rsidRPr="009D376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D3769">
              <w:t>7 084</w:t>
            </w:r>
          </w:p>
        </w:tc>
      </w:tr>
      <w:tr w:rsidR="00155607" w14:paraId="1F1B30A3"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194" w:type="pct"/>
            <w:noWrap/>
            <w:vAlign w:val="top"/>
            <w:hideMark/>
          </w:tcPr>
          <w:p w14:paraId="64525A23" w14:textId="77777777" w:rsidR="005B1647" w:rsidRPr="009D3769" w:rsidRDefault="005B1647" w:rsidP="005B1647">
            <w:pPr>
              <w:pStyle w:val="Tabell"/>
            </w:pPr>
            <w:r w:rsidRPr="009D3769">
              <w:t>8</w:t>
            </w:r>
          </w:p>
        </w:tc>
        <w:tc>
          <w:tcPr>
            <w:tcW w:w="3018" w:type="pct"/>
            <w:vAlign w:val="top"/>
            <w:hideMark/>
          </w:tcPr>
          <w:p w14:paraId="4658E980" w14:textId="77777777" w:rsidR="005B1647" w:rsidRPr="009D3769"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9D3769">
              <w:t>Migration</w:t>
            </w:r>
          </w:p>
        </w:tc>
        <w:tc>
          <w:tcPr>
            <w:tcW w:w="596" w:type="pct"/>
            <w:noWrap/>
            <w:hideMark/>
          </w:tcPr>
          <w:p w14:paraId="5C02A5D8" w14:textId="77777777" w:rsidR="005B1647" w:rsidRPr="009D376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D3769">
              <w:t>11 847</w:t>
            </w:r>
          </w:p>
        </w:tc>
        <w:tc>
          <w:tcPr>
            <w:tcW w:w="596" w:type="pct"/>
            <w:noWrap/>
            <w:hideMark/>
          </w:tcPr>
          <w:p w14:paraId="6CA14135" w14:textId="77777777" w:rsidR="005B1647" w:rsidRPr="009D376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D3769">
              <w:t>19 624</w:t>
            </w:r>
          </w:p>
        </w:tc>
        <w:tc>
          <w:tcPr>
            <w:tcW w:w="595" w:type="pct"/>
            <w:noWrap/>
            <w:hideMark/>
          </w:tcPr>
          <w:p w14:paraId="014F841F" w14:textId="77777777" w:rsidR="005B1647" w:rsidRPr="009D376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D3769">
              <w:t>-7 776</w:t>
            </w:r>
          </w:p>
        </w:tc>
      </w:tr>
      <w:tr w:rsidR="00155607" w14:paraId="71258ED1" w14:textId="77777777" w:rsidTr="00155607">
        <w:trPr>
          <w:trHeight w:val="450"/>
        </w:trPr>
        <w:tc>
          <w:tcPr>
            <w:cnfStyle w:val="001000000000" w:firstRow="0" w:lastRow="0" w:firstColumn="1" w:lastColumn="0" w:oddVBand="0" w:evenVBand="0" w:oddHBand="0" w:evenHBand="0" w:firstRowFirstColumn="0" w:firstRowLastColumn="0" w:lastRowFirstColumn="0" w:lastRowLastColumn="0"/>
            <w:tcW w:w="194" w:type="pct"/>
            <w:noWrap/>
            <w:vAlign w:val="top"/>
            <w:hideMark/>
          </w:tcPr>
          <w:p w14:paraId="39D092B3" w14:textId="77777777" w:rsidR="005B1647" w:rsidRPr="009D3769" w:rsidRDefault="005B1647" w:rsidP="005B1647">
            <w:pPr>
              <w:pStyle w:val="Tabell"/>
            </w:pPr>
            <w:r w:rsidRPr="009D3769">
              <w:t>10</w:t>
            </w:r>
          </w:p>
        </w:tc>
        <w:tc>
          <w:tcPr>
            <w:tcW w:w="3018" w:type="pct"/>
            <w:vAlign w:val="top"/>
            <w:hideMark/>
          </w:tcPr>
          <w:p w14:paraId="1198A543" w14:textId="77777777" w:rsidR="005B1647" w:rsidRPr="009D3769"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9D3769">
              <w:t>Ekonomisk trygghet vid sjukdom och funktionsnedsättning</w:t>
            </w:r>
          </w:p>
        </w:tc>
        <w:tc>
          <w:tcPr>
            <w:tcW w:w="596" w:type="pct"/>
            <w:noWrap/>
            <w:hideMark/>
          </w:tcPr>
          <w:p w14:paraId="2808B2B7" w14:textId="77777777" w:rsidR="005B1647" w:rsidRPr="009D376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D3769">
              <w:t>97 872</w:t>
            </w:r>
          </w:p>
        </w:tc>
        <w:tc>
          <w:tcPr>
            <w:tcW w:w="596" w:type="pct"/>
            <w:noWrap/>
            <w:hideMark/>
          </w:tcPr>
          <w:p w14:paraId="70BCD2DF" w14:textId="77777777" w:rsidR="005B1647" w:rsidRPr="009D376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D3769">
              <w:t>99 681</w:t>
            </w:r>
          </w:p>
        </w:tc>
        <w:tc>
          <w:tcPr>
            <w:tcW w:w="595" w:type="pct"/>
            <w:noWrap/>
            <w:hideMark/>
          </w:tcPr>
          <w:p w14:paraId="16F29E4A" w14:textId="77777777" w:rsidR="005B1647" w:rsidRPr="009D376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D3769">
              <w:t>-1 809</w:t>
            </w:r>
          </w:p>
        </w:tc>
      </w:tr>
      <w:tr w:rsidR="00155607" w14:paraId="48E4CB35"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194" w:type="pct"/>
            <w:noWrap/>
            <w:vAlign w:val="top"/>
            <w:hideMark/>
          </w:tcPr>
          <w:p w14:paraId="010FBD64" w14:textId="77777777" w:rsidR="005B1647" w:rsidRPr="009D3769" w:rsidRDefault="005B1647" w:rsidP="005B1647">
            <w:pPr>
              <w:pStyle w:val="Tabell"/>
            </w:pPr>
            <w:r w:rsidRPr="009D3769">
              <w:t>12</w:t>
            </w:r>
          </w:p>
        </w:tc>
        <w:tc>
          <w:tcPr>
            <w:tcW w:w="3018" w:type="pct"/>
            <w:vAlign w:val="top"/>
            <w:hideMark/>
          </w:tcPr>
          <w:p w14:paraId="53E14985" w14:textId="77777777" w:rsidR="005B1647" w:rsidRPr="009D3769"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9D3769">
              <w:t>Ekonomisk trygghet för familjer och barn</w:t>
            </w:r>
          </w:p>
        </w:tc>
        <w:tc>
          <w:tcPr>
            <w:tcW w:w="596" w:type="pct"/>
            <w:noWrap/>
            <w:hideMark/>
          </w:tcPr>
          <w:p w14:paraId="04CE42E5" w14:textId="77777777" w:rsidR="005B1647" w:rsidRPr="009D376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D3769">
              <w:t>97 315</w:t>
            </w:r>
          </w:p>
        </w:tc>
        <w:tc>
          <w:tcPr>
            <w:tcW w:w="596" w:type="pct"/>
            <w:noWrap/>
            <w:hideMark/>
          </w:tcPr>
          <w:p w14:paraId="77E90662" w14:textId="77777777" w:rsidR="005B1647" w:rsidRPr="009D376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D3769">
              <w:t>95 208</w:t>
            </w:r>
          </w:p>
        </w:tc>
        <w:tc>
          <w:tcPr>
            <w:tcW w:w="595" w:type="pct"/>
            <w:noWrap/>
            <w:hideMark/>
          </w:tcPr>
          <w:p w14:paraId="41A6CA79" w14:textId="77777777" w:rsidR="005B1647" w:rsidRPr="009D376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D3769">
              <w:t>2 107</w:t>
            </w:r>
          </w:p>
        </w:tc>
      </w:tr>
      <w:tr w:rsidR="00155607" w14:paraId="0C547DA9" w14:textId="77777777" w:rsidTr="00155607">
        <w:trPr>
          <w:trHeight w:val="450"/>
        </w:trPr>
        <w:tc>
          <w:tcPr>
            <w:cnfStyle w:val="001000000000" w:firstRow="0" w:lastRow="0" w:firstColumn="1" w:lastColumn="0" w:oddVBand="0" w:evenVBand="0" w:oddHBand="0" w:evenHBand="0" w:firstRowFirstColumn="0" w:firstRowLastColumn="0" w:lastRowFirstColumn="0" w:lastRowLastColumn="0"/>
            <w:tcW w:w="194" w:type="pct"/>
            <w:noWrap/>
            <w:vAlign w:val="top"/>
            <w:hideMark/>
          </w:tcPr>
          <w:p w14:paraId="7357F1B1" w14:textId="77777777" w:rsidR="005B1647" w:rsidRPr="009D3769" w:rsidRDefault="005B1647" w:rsidP="005B1647">
            <w:pPr>
              <w:pStyle w:val="Tabell"/>
            </w:pPr>
            <w:r w:rsidRPr="009D3769">
              <w:t>13</w:t>
            </w:r>
          </w:p>
        </w:tc>
        <w:tc>
          <w:tcPr>
            <w:tcW w:w="3018" w:type="pct"/>
            <w:vAlign w:val="top"/>
            <w:hideMark/>
          </w:tcPr>
          <w:p w14:paraId="0FE01634" w14:textId="77777777" w:rsidR="005B1647" w:rsidRPr="009D3769"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9D3769">
              <w:t>Jämställdhet och nyanlända invandrares etablering</w:t>
            </w:r>
          </w:p>
        </w:tc>
        <w:tc>
          <w:tcPr>
            <w:tcW w:w="596" w:type="pct"/>
            <w:noWrap/>
            <w:hideMark/>
          </w:tcPr>
          <w:p w14:paraId="22C088F5" w14:textId="77777777" w:rsidR="005B1647" w:rsidRPr="009D376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D3769">
              <w:t>16 942</w:t>
            </w:r>
          </w:p>
        </w:tc>
        <w:tc>
          <w:tcPr>
            <w:tcW w:w="596" w:type="pct"/>
            <w:noWrap/>
            <w:hideMark/>
          </w:tcPr>
          <w:p w14:paraId="4F52DE18" w14:textId="77777777" w:rsidR="005B1647" w:rsidRPr="009D376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D3769">
              <w:t>22 217</w:t>
            </w:r>
          </w:p>
        </w:tc>
        <w:tc>
          <w:tcPr>
            <w:tcW w:w="595" w:type="pct"/>
            <w:noWrap/>
            <w:hideMark/>
          </w:tcPr>
          <w:p w14:paraId="391F1650" w14:textId="77777777" w:rsidR="005B1647" w:rsidRPr="009D376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D3769">
              <w:t>-5 275</w:t>
            </w:r>
          </w:p>
        </w:tc>
      </w:tr>
      <w:tr w:rsidR="00155607" w14:paraId="206561DC"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194" w:type="pct"/>
            <w:noWrap/>
            <w:vAlign w:val="top"/>
            <w:hideMark/>
          </w:tcPr>
          <w:p w14:paraId="55D0FF6E" w14:textId="77777777" w:rsidR="005B1647" w:rsidRPr="009D3769" w:rsidRDefault="005B1647" w:rsidP="005B1647">
            <w:pPr>
              <w:pStyle w:val="Tabell"/>
            </w:pPr>
            <w:r w:rsidRPr="009D3769">
              <w:t>15</w:t>
            </w:r>
          </w:p>
        </w:tc>
        <w:tc>
          <w:tcPr>
            <w:tcW w:w="3018" w:type="pct"/>
            <w:vAlign w:val="top"/>
            <w:hideMark/>
          </w:tcPr>
          <w:p w14:paraId="4DE40862" w14:textId="77777777" w:rsidR="005B1647" w:rsidRPr="009D3769"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9D3769">
              <w:t>Studiestöd</w:t>
            </w:r>
          </w:p>
        </w:tc>
        <w:tc>
          <w:tcPr>
            <w:tcW w:w="596" w:type="pct"/>
            <w:noWrap/>
            <w:hideMark/>
          </w:tcPr>
          <w:p w14:paraId="4022873F" w14:textId="77777777" w:rsidR="005B1647" w:rsidRPr="009D376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D3769">
              <w:t>22 815</w:t>
            </w:r>
          </w:p>
        </w:tc>
        <w:tc>
          <w:tcPr>
            <w:tcW w:w="596" w:type="pct"/>
            <w:noWrap/>
            <w:hideMark/>
          </w:tcPr>
          <w:p w14:paraId="07AB4818" w14:textId="77777777" w:rsidR="005B1647" w:rsidRPr="009D376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D3769">
              <w:t>21 118</w:t>
            </w:r>
          </w:p>
        </w:tc>
        <w:tc>
          <w:tcPr>
            <w:tcW w:w="595" w:type="pct"/>
            <w:noWrap/>
            <w:hideMark/>
          </w:tcPr>
          <w:p w14:paraId="50F969C7" w14:textId="77777777" w:rsidR="005B1647" w:rsidRPr="009D376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D3769">
              <w:t>1 697</w:t>
            </w:r>
          </w:p>
        </w:tc>
      </w:tr>
      <w:tr w:rsidR="00155607" w14:paraId="6C6807DD"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194" w:type="pct"/>
            <w:noWrap/>
            <w:vAlign w:val="top"/>
            <w:hideMark/>
          </w:tcPr>
          <w:p w14:paraId="5F8C3354" w14:textId="77777777" w:rsidR="005B1647" w:rsidRPr="009D3769" w:rsidRDefault="005B1647" w:rsidP="005B1647">
            <w:pPr>
              <w:pStyle w:val="Tabell"/>
            </w:pPr>
            <w:r w:rsidRPr="009D3769">
              <w:t>16</w:t>
            </w:r>
          </w:p>
        </w:tc>
        <w:tc>
          <w:tcPr>
            <w:tcW w:w="3018" w:type="pct"/>
            <w:vAlign w:val="top"/>
            <w:hideMark/>
          </w:tcPr>
          <w:p w14:paraId="209A0465" w14:textId="77777777" w:rsidR="005B1647" w:rsidRPr="009D3769"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9D3769">
              <w:t>Utbildning och universitetsforskning</w:t>
            </w:r>
          </w:p>
        </w:tc>
        <w:tc>
          <w:tcPr>
            <w:tcW w:w="596" w:type="pct"/>
            <w:noWrap/>
            <w:hideMark/>
          </w:tcPr>
          <w:p w14:paraId="4FA7593A" w14:textId="77777777" w:rsidR="005B1647" w:rsidRPr="009D376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D3769">
              <w:t>78 527</w:t>
            </w:r>
          </w:p>
        </w:tc>
        <w:tc>
          <w:tcPr>
            <w:tcW w:w="596" w:type="pct"/>
            <w:noWrap/>
            <w:hideMark/>
          </w:tcPr>
          <w:p w14:paraId="6216EB4C" w14:textId="77777777" w:rsidR="005B1647" w:rsidRPr="009D376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D3769">
              <w:t>76 002</w:t>
            </w:r>
          </w:p>
        </w:tc>
        <w:tc>
          <w:tcPr>
            <w:tcW w:w="595" w:type="pct"/>
            <w:noWrap/>
            <w:hideMark/>
          </w:tcPr>
          <w:p w14:paraId="244DABA9" w14:textId="77777777" w:rsidR="005B1647" w:rsidRPr="009D376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D3769">
              <w:t>2 525</w:t>
            </w:r>
          </w:p>
        </w:tc>
      </w:tr>
      <w:tr w:rsidR="00155607" w14:paraId="6E02AC68" w14:textId="77777777" w:rsidTr="00155607">
        <w:trPr>
          <w:trHeight w:val="450"/>
        </w:trPr>
        <w:tc>
          <w:tcPr>
            <w:cnfStyle w:val="001000000000" w:firstRow="0" w:lastRow="0" w:firstColumn="1" w:lastColumn="0" w:oddVBand="0" w:evenVBand="0" w:oddHBand="0" w:evenHBand="0" w:firstRowFirstColumn="0" w:firstRowLastColumn="0" w:lastRowFirstColumn="0" w:lastRowLastColumn="0"/>
            <w:tcW w:w="194" w:type="pct"/>
            <w:noWrap/>
            <w:vAlign w:val="top"/>
            <w:hideMark/>
          </w:tcPr>
          <w:p w14:paraId="0DE841FA" w14:textId="77777777" w:rsidR="005B1647" w:rsidRPr="009D3769" w:rsidRDefault="005B1647" w:rsidP="005B1647">
            <w:pPr>
              <w:pStyle w:val="Tabell"/>
            </w:pPr>
            <w:r w:rsidRPr="009D3769">
              <w:t>18</w:t>
            </w:r>
          </w:p>
        </w:tc>
        <w:tc>
          <w:tcPr>
            <w:tcW w:w="3018" w:type="pct"/>
            <w:vAlign w:val="top"/>
            <w:hideMark/>
          </w:tcPr>
          <w:p w14:paraId="2237BB03" w14:textId="77777777" w:rsidR="005B1647" w:rsidRPr="009D3769"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9D3769">
              <w:t>Samhällsplanering, bostadsförsörjning och byggande samt konsumentpolitik</w:t>
            </w:r>
          </w:p>
        </w:tc>
        <w:tc>
          <w:tcPr>
            <w:tcW w:w="596" w:type="pct"/>
            <w:noWrap/>
            <w:hideMark/>
          </w:tcPr>
          <w:p w14:paraId="4F0E157D" w14:textId="77777777" w:rsidR="005B1647" w:rsidRPr="009D376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D3769">
              <w:t>3 052</w:t>
            </w:r>
          </w:p>
        </w:tc>
        <w:tc>
          <w:tcPr>
            <w:tcW w:w="596" w:type="pct"/>
            <w:noWrap/>
            <w:hideMark/>
          </w:tcPr>
          <w:p w14:paraId="6A5B4D7A" w14:textId="77777777" w:rsidR="005B1647" w:rsidRPr="009D376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D3769">
              <w:t>4 616</w:t>
            </w:r>
          </w:p>
        </w:tc>
        <w:tc>
          <w:tcPr>
            <w:tcW w:w="595" w:type="pct"/>
            <w:noWrap/>
            <w:hideMark/>
          </w:tcPr>
          <w:p w14:paraId="4BB81ED5" w14:textId="77777777" w:rsidR="005B1647" w:rsidRPr="009D376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D3769">
              <w:t>-1 563</w:t>
            </w:r>
          </w:p>
        </w:tc>
      </w:tr>
      <w:tr w:rsidR="00155607" w14:paraId="779D0D2F"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194" w:type="pct"/>
            <w:noWrap/>
            <w:vAlign w:val="top"/>
            <w:hideMark/>
          </w:tcPr>
          <w:p w14:paraId="618069B5" w14:textId="77777777" w:rsidR="005B1647" w:rsidRPr="009D3769" w:rsidRDefault="005B1647" w:rsidP="005B1647">
            <w:pPr>
              <w:pStyle w:val="Tabell"/>
            </w:pPr>
            <w:r w:rsidRPr="009D3769">
              <w:t>22</w:t>
            </w:r>
          </w:p>
        </w:tc>
        <w:tc>
          <w:tcPr>
            <w:tcW w:w="3018" w:type="pct"/>
            <w:vAlign w:val="top"/>
            <w:hideMark/>
          </w:tcPr>
          <w:p w14:paraId="1664257D" w14:textId="77777777" w:rsidR="005B1647" w:rsidRPr="009D3769"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9D3769">
              <w:t>Kommunikationer</w:t>
            </w:r>
          </w:p>
        </w:tc>
        <w:tc>
          <w:tcPr>
            <w:tcW w:w="596" w:type="pct"/>
            <w:noWrap/>
            <w:hideMark/>
          </w:tcPr>
          <w:p w14:paraId="1AFEF2FF" w14:textId="77777777" w:rsidR="005B1647" w:rsidRPr="009D376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D3769">
              <w:t>58 604</w:t>
            </w:r>
          </w:p>
        </w:tc>
        <w:tc>
          <w:tcPr>
            <w:tcW w:w="596" w:type="pct"/>
            <w:noWrap/>
            <w:hideMark/>
          </w:tcPr>
          <w:p w14:paraId="41BCD829" w14:textId="77777777" w:rsidR="005B1647" w:rsidRPr="009D376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D3769">
              <w:t>56 594</w:t>
            </w:r>
          </w:p>
        </w:tc>
        <w:tc>
          <w:tcPr>
            <w:tcW w:w="595" w:type="pct"/>
            <w:noWrap/>
            <w:hideMark/>
          </w:tcPr>
          <w:p w14:paraId="04BD673A" w14:textId="77777777" w:rsidR="005B1647" w:rsidRPr="009D376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D3769">
              <w:t>2 010</w:t>
            </w:r>
          </w:p>
        </w:tc>
      </w:tr>
      <w:tr w:rsidR="00155607" w14:paraId="5F0FCA92"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194" w:type="pct"/>
            <w:noWrap/>
            <w:vAlign w:val="top"/>
            <w:hideMark/>
          </w:tcPr>
          <w:p w14:paraId="0693F31F" w14:textId="77777777" w:rsidR="005B1647" w:rsidRPr="009D3769" w:rsidRDefault="005B1647" w:rsidP="005B1647">
            <w:pPr>
              <w:pStyle w:val="Tabell"/>
            </w:pPr>
            <w:r w:rsidRPr="009D3769">
              <w:t>25</w:t>
            </w:r>
          </w:p>
        </w:tc>
        <w:tc>
          <w:tcPr>
            <w:tcW w:w="3018" w:type="pct"/>
            <w:vAlign w:val="top"/>
            <w:hideMark/>
          </w:tcPr>
          <w:p w14:paraId="74E29372" w14:textId="77777777" w:rsidR="005B1647" w:rsidRPr="009D3769"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9D3769">
              <w:t>Allmänna bidrag till kommuner</w:t>
            </w:r>
          </w:p>
        </w:tc>
        <w:tc>
          <w:tcPr>
            <w:tcW w:w="596" w:type="pct"/>
            <w:noWrap/>
            <w:hideMark/>
          </w:tcPr>
          <w:p w14:paraId="333F7C8B" w14:textId="77777777" w:rsidR="005B1647" w:rsidRPr="009D376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D3769">
              <w:t>120 052</w:t>
            </w:r>
          </w:p>
        </w:tc>
        <w:tc>
          <w:tcPr>
            <w:tcW w:w="596" w:type="pct"/>
            <w:noWrap/>
            <w:hideMark/>
          </w:tcPr>
          <w:p w14:paraId="2599AB5A" w14:textId="77777777" w:rsidR="005B1647" w:rsidRPr="009D376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D3769">
              <w:t>111 409</w:t>
            </w:r>
          </w:p>
        </w:tc>
        <w:tc>
          <w:tcPr>
            <w:tcW w:w="595" w:type="pct"/>
            <w:noWrap/>
            <w:hideMark/>
          </w:tcPr>
          <w:p w14:paraId="134F60C8" w14:textId="77777777" w:rsidR="005B1647" w:rsidRPr="009D376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D3769">
              <w:t>8 643</w:t>
            </w:r>
          </w:p>
        </w:tc>
      </w:tr>
      <w:tr w:rsidR="00155607" w14:paraId="7BDB1EAC"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194" w:type="pct"/>
            <w:noWrap/>
            <w:vAlign w:val="top"/>
            <w:hideMark/>
          </w:tcPr>
          <w:p w14:paraId="350466BA" w14:textId="77777777" w:rsidR="005B1647" w:rsidRPr="009D3769" w:rsidRDefault="005B1647" w:rsidP="005B1647">
            <w:pPr>
              <w:pStyle w:val="Tabell"/>
            </w:pPr>
            <w:r w:rsidRPr="009D3769">
              <w:t>26</w:t>
            </w:r>
          </w:p>
        </w:tc>
        <w:tc>
          <w:tcPr>
            <w:tcW w:w="3018" w:type="pct"/>
            <w:vAlign w:val="top"/>
            <w:hideMark/>
          </w:tcPr>
          <w:p w14:paraId="04E5C71D" w14:textId="77777777" w:rsidR="005B1647" w:rsidRPr="009D3769"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9D3769">
              <w:t>Statsskuldsräntor m.m.</w:t>
            </w:r>
          </w:p>
        </w:tc>
        <w:tc>
          <w:tcPr>
            <w:tcW w:w="596" w:type="pct"/>
            <w:noWrap/>
            <w:hideMark/>
          </w:tcPr>
          <w:p w14:paraId="7E145955" w14:textId="77777777" w:rsidR="005B1647" w:rsidRPr="009D376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D3769">
              <w:t>22 174</w:t>
            </w:r>
          </w:p>
        </w:tc>
        <w:tc>
          <w:tcPr>
            <w:tcW w:w="596" w:type="pct"/>
            <w:noWrap/>
            <w:hideMark/>
          </w:tcPr>
          <w:p w14:paraId="6DB3FBC0" w14:textId="77777777" w:rsidR="005B1647" w:rsidRPr="009D376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D3769">
              <w:t>13 603</w:t>
            </w:r>
          </w:p>
        </w:tc>
        <w:tc>
          <w:tcPr>
            <w:tcW w:w="595" w:type="pct"/>
            <w:noWrap/>
            <w:hideMark/>
          </w:tcPr>
          <w:p w14:paraId="2CCDE7EB" w14:textId="77777777" w:rsidR="005B1647" w:rsidRPr="009D376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D3769">
              <w:t>8 571</w:t>
            </w:r>
          </w:p>
        </w:tc>
      </w:tr>
      <w:tr w:rsidR="00155607" w14:paraId="2034B24F"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194" w:type="pct"/>
            <w:noWrap/>
            <w:vAlign w:val="top"/>
            <w:hideMark/>
          </w:tcPr>
          <w:p w14:paraId="2394EB59" w14:textId="77777777" w:rsidR="005B1647" w:rsidRPr="009D3769" w:rsidRDefault="005B1647" w:rsidP="005B1647">
            <w:pPr>
              <w:pStyle w:val="Tabell"/>
            </w:pPr>
            <w:r w:rsidRPr="009D3769">
              <w:t>27</w:t>
            </w:r>
          </w:p>
        </w:tc>
        <w:tc>
          <w:tcPr>
            <w:tcW w:w="3018" w:type="pct"/>
            <w:vAlign w:val="top"/>
            <w:hideMark/>
          </w:tcPr>
          <w:p w14:paraId="23158AFA" w14:textId="77777777" w:rsidR="005B1647" w:rsidRPr="009D3769"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9D3769">
              <w:t>Avgiften till Europeiska unionen</w:t>
            </w:r>
          </w:p>
        </w:tc>
        <w:tc>
          <w:tcPr>
            <w:tcW w:w="596" w:type="pct"/>
            <w:noWrap/>
            <w:hideMark/>
          </w:tcPr>
          <w:p w14:paraId="0C8163E7" w14:textId="77777777" w:rsidR="005B1647" w:rsidRPr="009D376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D3769">
              <w:t>37 683</w:t>
            </w:r>
          </w:p>
        </w:tc>
        <w:tc>
          <w:tcPr>
            <w:tcW w:w="596" w:type="pct"/>
            <w:noWrap/>
            <w:hideMark/>
          </w:tcPr>
          <w:p w14:paraId="5AE2488B" w14:textId="77777777" w:rsidR="005B1647" w:rsidRPr="009D376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D3769">
              <w:t>34 960</w:t>
            </w:r>
          </w:p>
        </w:tc>
        <w:tc>
          <w:tcPr>
            <w:tcW w:w="595" w:type="pct"/>
            <w:noWrap/>
            <w:hideMark/>
          </w:tcPr>
          <w:p w14:paraId="3605DC1B" w14:textId="77777777" w:rsidR="005B1647" w:rsidRPr="009D376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D3769">
              <w:t>2 723</w:t>
            </w:r>
          </w:p>
        </w:tc>
      </w:tr>
      <w:tr w:rsidR="00155607" w14:paraId="20A94410"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194" w:type="pct"/>
            <w:noWrap/>
            <w:vAlign w:val="top"/>
            <w:hideMark/>
          </w:tcPr>
          <w:p w14:paraId="52FF2DFA" w14:textId="77777777" w:rsidR="005B1647" w:rsidRPr="009D3769" w:rsidRDefault="005B1647" w:rsidP="005B1647">
            <w:pPr>
              <w:pStyle w:val="Tabell"/>
            </w:pPr>
          </w:p>
        </w:tc>
        <w:tc>
          <w:tcPr>
            <w:tcW w:w="3018" w:type="pct"/>
            <w:vAlign w:val="top"/>
            <w:hideMark/>
          </w:tcPr>
          <w:p w14:paraId="2293BAE5" w14:textId="77777777" w:rsidR="005B1647" w:rsidRPr="009D3769"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9D3769">
              <w:t>Riksgäldskontorets nettoutlåning</w:t>
            </w:r>
          </w:p>
        </w:tc>
        <w:tc>
          <w:tcPr>
            <w:tcW w:w="596" w:type="pct"/>
            <w:noWrap/>
            <w:hideMark/>
          </w:tcPr>
          <w:p w14:paraId="1875AC53" w14:textId="77777777" w:rsidR="005B1647" w:rsidRPr="009D376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D3769">
              <w:t>-66 892</w:t>
            </w:r>
          </w:p>
        </w:tc>
        <w:tc>
          <w:tcPr>
            <w:tcW w:w="596" w:type="pct"/>
            <w:noWrap/>
            <w:hideMark/>
          </w:tcPr>
          <w:p w14:paraId="7560AA6A" w14:textId="77777777" w:rsidR="005B1647" w:rsidRPr="009D376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D3769">
              <w:t>1 978</w:t>
            </w:r>
          </w:p>
        </w:tc>
        <w:tc>
          <w:tcPr>
            <w:tcW w:w="595" w:type="pct"/>
            <w:noWrap/>
            <w:hideMark/>
          </w:tcPr>
          <w:p w14:paraId="1876A28A" w14:textId="77777777" w:rsidR="005B1647" w:rsidRPr="009D376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D3769">
              <w:t>-68 870</w:t>
            </w:r>
          </w:p>
        </w:tc>
      </w:tr>
      <w:tr w:rsidR="00155607" w14:paraId="18A4D89B"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194" w:type="pct"/>
            <w:noWrap/>
            <w:vAlign w:val="top"/>
            <w:hideMark/>
          </w:tcPr>
          <w:p w14:paraId="166BFEB0" w14:textId="77777777" w:rsidR="005B1647" w:rsidRPr="009D3769" w:rsidRDefault="005B1647" w:rsidP="005B1647">
            <w:pPr>
              <w:pStyle w:val="Tabell"/>
            </w:pPr>
          </w:p>
        </w:tc>
        <w:tc>
          <w:tcPr>
            <w:tcW w:w="3018" w:type="pct"/>
            <w:vAlign w:val="top"/>
            <w:hideMark/>
          </w:tcPr>
          <w:p w14:paraId="4816610E" w14:textId="77777777" w:rsidR="005B1647" w:rsidRPr="009D3769"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9D3769">
              <w:t>Kassamässig korrigering</w:t>
            </w:r>
          </w:p>
        </w:tc>
        <w:tc>
          <w:tcPr>
            <w:tcW w:w="596" w:type="pct"/>
            <w:noWrap/>
            <w:hideMark/>
          </w:tcPr>
          <w:p w14:paraId="1D963BFE" w14:textId="77777777" w:rsidR="005B1647" w:rsidRPr="009D376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D3769">
              <w:t>-2 389</w:t>
            </w:r>
          </w:p>
        </w:tc>
        <w:tc>
          <w:tcPr>
            <w:tcW w:w="596" w:type="pct"/>
            <w:noWrap/>
            <w:hideMark/>
          </w:tcPr>
          <w:p w14:paraId="278833F3" w14:textId="77777777" w:rsidR="005B1647" w:rsidRPr="009D376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D3769">
              <w:t>1 552</w:t>
            </w:r>
          </w:p>
        </w:tc>
        <w:tc>
          <w:tcPr>
            <w:tcW w:w="595" w:type="pct"/>
            <w:noWrap/>
            <w:hideMark/>
          </w:tcPr>
          <w:p w14:paraId="2F3DBF5B" w14:textId="77777777" w:rsidR="005B1647" w:rsidRPr="009D376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D3769">
              <w:t>-3 941</w:t>
            </w:r>
          </w:p>
        </w:tc>
      </w:tr>
      <w:tr w:rsidR="00155607" w14:paraId="07166E08"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194" w:type="pct"/>
            <w:noWrap/>
            <w:vAlign w:val="top"/>
            <w:hideMark/>
          </w:tcPr>
          <w:p w14:paraId="0C813C99" w14:textId="77777777" w:rsidR="005B1647" w:rsidRPr="009D3769" w:rsidRDefault="005B1647" w:rsidP="005B1647">
            <w:pPr>
              <w:pStyle w:val="Tabell"/>
            </w:pPr>
          </w:p>
        </w:tc>
        <w:tc>
          <w:tcPr>
            <w:tcW w:w="3018" w:type="pct"/>
            <w:vAlign w:val="top"/>
            <w:hideMark/>
          </w:tcPr>
          <w:p w14:paraId="54FE735A" w14:textId="77777777" w:rsidR="005B1647" w:rsidRPr="009D3769"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9D3769">
              <w:t>Övriga utgifter</w:t>
            </w:r>
          </w:p>
        </w:tc>
        <w:tc>
          <w:tcPr>
            <w:tcW w:w="596" w:type="pct"/>
            <w:noWrap/>
            <w:hideMark/>
          </w:tcPr>
          <w:p w14:paraId="409C1F42" w14:textId="77777777" w:rsidR="005B1647" w:rsidRPr="009D376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D3769">
              <w:t>336 041</w:t>
            </w:r>
          </w:p>
        </w:tc>
        <w:tc>
          <w:tcPr>
            <w:tcW w:w="596" w:type="pct"/>
            <w:noWrap/>
            <w:hideMark/>
          </w:tcPr>
          <w:p w14:paraId="4067FF78" w14:textId="77777777" w:rsidR="005B1647" w:rsidRPr="009D376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D3769">
              <w:t>334 071</w:t>
            </w:r>
          </w:p>
        </w:tc>
        <w:tc>
          <w:tcPr>
            <w:tcW w:w="595" w:type="pct"/>
            <w:noWrap/>
            <w:hideMark/>
          </w:tcPr>
          <w:p w14:paraId="70C065EC" w14:textId="77777777" w:rsidR="005B1647" w:rsidRPr="009D376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D3769">
              <w:t>1 970</w:t>
            </w:r>
          </w:p>
        </w:tc>
      </w:tr>
      <w:tr w:rsidR="00155607" w14:paraId="0287D378" w14:textId="77777777" w:rsidTr="00155607">
        <w:trPr>
          <w:cnfStyle w:val="010000000000" w:firstRow="0" w:lastRow="1" w:firstColumn="0" w:lastColumn="0" w:oddVBand="0" w:evenVBand="0" w:oddHBand="0" w:evenHBand="0" w:firstRowFirstColumn="0" w:firstRowLastColumn="0" w:lastRowFirstColumn="0" w:lastRowLastColumn="0"/>
          <w:trHeight w:val="225"/>
        </w:trPr>
        <w:tc>
          <w:tcPr>
            <w:cnfStyle w:val="001000000000" w:firstRow="0" w:lastRow="0" w:firstColumn="1" w:lastColumn="0" w:oddVBand="0" w:evenVBand="0" w:oddHBand="0" w:evenHBand="0" w:firstRowFirstColumn="0" w:firstRowLastColumn="0" w:lastRowFirstColumn="0" w:lastRowLastColumn="0"/>
            <w:tcW w:w="194" w:type="pct"/>
            <w:noWrap/>
            <w:vAlign w:val="top"/>
            <w:hideMark/>
          </w:tcPr>
          <w:p w14:paraId="15BDE41C" w14:textId="77777777" w:rsidR="005B1647" w:rsidRPr="009D3769" w:rsidRDefault="005B1647" w:rsidP="005B1647">
            <w:pPr>
              <w:pStyle w:val="Tabell"/>
            </w:pPr>
          </w:p>
        </w:tc>
        <w:tc>
          <w:tcPr>
            <w:tcW w:w="3018" w:type="pct"/>
            <w:noWrap/>
            <w:vAlign w:val="top"/>
            <w:hideMark/>
          </w:tcPr>
          <w:p w14:paraId="30E4CB8F" w14:textId="77777777" w:rsidR="005B1647" w:rsidRPr="009D3769" w:rsidRDefault="005B1647" w:rsidP="005B1647">
            <w:pPr>
              <w:pStyle w:val="Tabell"/>
              <w:jc w:val="left"/>
              <w:cnfStyle w:val="010000000000" w:firstRow="0" w:lastRow="1" w:firstColumn="0" w:lastColumn="0" w:oddVBand="0" w:evenVBand="0" w:oddHBand="0" w:evenHBand="0" w:firstRowFirstColumn="0" w:firstRowLastColumn="0" w:lastRowFirstColumn="0" w:lastRowLastColumn="0"/>
              <w:rPr>
                <w:bCs/>
              </w:rPr>
            </w:pPr>
            <w:r w:rsidRPr="009D3769">
              <w:rPr>
                <w:bCs/>
              </w:rPr>
              <w:t>Summa utgifter m.m. i statens budget</w:t>
            </w:r>
          </w:p>
        </w:tc>
        <w:tc>
          <w:tcPr>
            <w:tcW w:w="596" w:type="pct"/>
            <w:noWrap/>
            <w:hideMark/>
          </w:tcPr>
          <w:p w14:paraId="5461E811" w14:textId="77777777" w:rsidR="005B1647" w:rsidRPr="009D3769"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9D3769">
              <w:rPr>
                <w:bCs/>
              </w:rPr>
              <w:t>943 598</w:t>
            </w:r>
          </w:p>
        </w:tc>
        <w:tc>
          <w:tcPr>
            <w:tcW w:w="596" w:type="pct"/>
            <w:noWrap/>
            <w:hideMark/>
          </w:tcPr>
          <w:p w14:paraId="4B10BA14" w14:textId="77777777" w:rsidR="005B1647" w:rsidRPr="009D3769"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9D3769">
              <w:rPr>
                <w:bCs/>
              </w:rPr>
              <w:t>992 056</w:t>
            </w:r>
          </w:p>
        </w:tc>
        <w:tc>
          <w:tcPr>
            <w:tcW w:w="595" w:type="pct"/>
            <w:noWrap/>
            <w:hideMark/>
          </w:tcPr>
          <w:p w14:paraId="5BBF6C4D" w14:textId="77777777" w:rsidR="005B1647" w:rsidRPr="009D3769"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9D3769">
              <w:rPr>
                <w:bCs/>
              </w:rPr>
              <w:t>-48 458</w:t>
            </w:r>
          </w:p>
        </w:tc>
      </w:tr>
    </w:tbl>
    <w:p w14:paraId="47948663" w14:textId="77777777" w:rsidR="005B1647" w:rsidRDefault="005B1647" w:rsidP="005B1647">
      <w:pPr>
        <w:pStyle w:val="Klla"/>
        <w:sectPr w:rsidR="005B1647" w:rsidSect="00DA2538">
          <w:headerReference w:type="even" r:id="rId36"/>
          <w:headerReference w:type="default" r:id="rId37"/>
          <w:footerReference w:type="even" r:id="rId38"/>
          <w:footerReference w:type="default" r:id="rId39"/>
          <w:headerReference w:type="first" r:id="rId40"/>
          <w:footerReference w:type="first" r:id="rId41"/>
          <w:type w:val="oddPage"/>
          <w:pgSz w:w="11906" w:h="16838" w:code="9"/>
          <w:pgMar w:top="1304" w:right="2268" w:bottom="1247" w:left="2268" w:header="567" w:footer="624" w:gutter="0"/>
          <w:cols w:space="708"/>
          <w:titlePg/>
          <w:docGrid w:linePitch="360"/>
        </w:sectPr>
      </w:pPr>
    </w:p>
    <w:p w14:paraId="6899D4B7" w14:textId="243D6ACC" w:rsidR="005B1647" w:rsidRDefault="005B1647" w:rsidP="005B1647">
      <w:pPr>
        <w:pStyle w:val="Rubrik2"/>
      </w:pPr>
      <w:bookmarkStart w:id="33" w:name="_Toc37350601"/>
      <w:r w:rsidRPr="009D3769">
        <w:lastRenderedPageBreak/>
        <w:t>Analysen påverkas av att riksdagen röstade för ett annat budgetförslag än budgetpropositionen</w:t>
      </w:r>
      <w:bookmarkEnd w:id="33"/>
    </w:p>
    <w:p w14:paraId="00D1A711" w14:textId="5EB6A877" w:rsidR="005B1647" w:rsidRPr="009D3769" w:rsidRDefault="005B1647" w:rsidP="005B1647">
      <w:pPr>
        <w:pStyle w:val="Brdtext"/>
      </w:pPr>
      <w:r w:rsidRPr="009D3769">
        <w:t>Regeringsbildningen i Sverige efter valet 2018 tog 129 dagar. Under dessa dagar leddes landet av en övergångsregering. Enligt tilläggsbestämmelse 9.5.1 i riksdagsordningen ska budgetpropositionen lämnas senast den 20 september. De år då riksdagsval hålls i september ska budgetpropositionen i stället lämnas senast två veckor efter riksmötets öppnande. Om detta till följd av ett regeringsskifte inte är möjligt, ska budget</w:t>
      </w:r>
      <w:r>
        <w:softHyphen/>
      </w:r>
      <w:r w:rsidRPr="009D3769">
        <w:t>propositionen lämnas inom tre veckor efter det att en ny regering har tillträtt, dock senast den 15 november.</w:t>
      </w:r>
    </w:p>
    <w:p w14:paraId="0602EBC8" w14:textId="77777777" w:rsidR="005B1647" w:rsidRPr="009D3769" w:rsidRDefault="005B1647" w:rsidP="005B1647">
      <w:pPr>
        <w:pStyle w:val="Brdtext"/>
      </w:pPr>
      <w:r w:rsidRPr="009D3769">
        <w:t>Eftersom någon ny regering inte hade tillträtt beslutades budgetpropositionen för 2019 av övergångsregeringen och överlämnades till riksdagen den 15 november 2018. Detta var första gången som en övergångsregering har lämnat en budgetproposition till riksdagen. Baserat på bl.a. vissa riktlinjer från Statsrådsberedningen utformades budgetpropositionen med utgångspunkt i den beslutade budgeten för 2018, och justerad utifrån ett antal principer som övergångsregeringen stämt av med företrädare för Moderaterna, Centerpartiet, Vänsterpartiet, Kristdemokraterna och Liberalerna. Anslagen justerades bl.a. till följd av ändrade priser och löner, beslutade lagar och bindande avtal. Justeringar gjordes också med hänsyn till lagförslag där det rådde bred politisk samsyn och som inte skulle kunnat genomföras i en ändringsbudget. I väntan på en ny regering innehöll budgetpropositionen således inte några ytterligare förslag om nya reformer och var därmed till både sin utformning och sitt innehåll unik.</w:t>
      </w:r>
    </w:p>
    <w:p w14:paraId="391BF867" w14:textId="77777777" w:rsidR="005B1647" w:rsidRPr="009D3769" w:rsidRDefault="005B1647" w:rsidP="005B1647">
      <w:pPr>
        <w:pStyle w:val="Brdtext"/>
      </w:pPr>
      <w:r w:rsidRPr="009D3769">
        <w:t>I december 2018 beslutade dock riksdagen en budget för 2019 baserad på en gemensam reservation från Moderaterna och Kristdemokraterna, vilket innebar betydande förändringar jämfört med den budgetproposition som övergångsregeringen lämnat.</w:t>
      </w:r>
    </w:p>
    <w:p w14:paraId="45C096EF" w14:textId="77777777" w:rsidR="005B1647" w:rsidRDefault="005B1647" w:rsidP="005B1647">
      <w:pPr>
        <w:pStyle w:val="Brdtext"/>
      </w:pPr>
      <w:r w:rsidRPr="009D3769">
        <w:t>Förutom ekonomiska och politiska konsekvenser har riksdagens beslut fått konsekvenser för analysen av utfallet för statens budget. Riksdagens beslut om inkomstberäkningen för statens budget är på en mer aggregerad nivå än inkomstberäkningen i budgetpropositionen. Det innebär att den inte är specificerad på inkomsttitelnivå för vissa grupper av inkomsttitlar</w:t>
      </w:r>
      <w:r>
        <w:footnoteReference w:id="2"/>
      </w:r>
      <w:r w:rsidRPr="009D3769">
        <w:t>. När riksdagens beslut överensstämmer med budgetpropositionen finns informationen på inkomsttitelnivå och uppföljningen kan göras på denna nivå. När riksdagens beslut däremot avviker</w:t>
      </w:r>
      <w:r>
        <w:t xml:space="preserve"> från budgetpropositionen går det inte att härleda den aggregerade nivån till inkomsttitlar. Detta innebär att redovisningen och analysen av skillnaden mellan statens budget och utfall görs på en mer aggregerad nivå än normalt.</w:t>
      </w:r>
    </w:p>
    <w:p w14:paraId="12F268B3" w14:textId="07C879EC" w:rsidR="005B1647" w:rsidRDefault="005B1647" w:rsidP="005B1647">
      <w:pPr>
        <w:pStyle w:val="Brdtext"/>
      </w:pPr>
      <w:r>
        <w:t>På utgiftssidan har riksdagens beslut fått konsekvensen att anvisade medel för flertalet utgiftsområden i statens budget skiljer sig från budgetpropositionen. Det beror framför allt på att fördelningen av medel på befintliga anslag skiljer sig åt, men även på skillnader i vilka anslag som fördes upp på budgeten. I bilaga 1 till finansutskottets sammanställning av riksdagens beslut om statens budget för 2019 (bet. 2018/19:FiU10) redovisas avvikelsen mellan budgetpropositionen och riksdagens beslut per anslag.</w:t>
      </w:r>
    </w:p>
    <w:p w14:paraId="78A75146" w14:textId="77777777" w:rsidR="005B1647" w:rsidRDefault="005B1647" w:rsidP="005B1647">
      <w:pPr>
        <w:pStyle w:val="Brdtext"/>
      </w:pPr>
      <w:r>
        <w:t xml:space="preserve">Vidare finns det inte några detaljerade beräkningsunderlag till den beslutade budgeten, vilket ytterligare har försvårat analysen på både inkomst- och utgiftssidan. Riksdagens budgetbeslut grundade sig dock på samma makroförutsättningar som låg till grund för </w:t>
      </w:r>
      <w:r>
        <w:lastRenderedPageBreak/>
        <w:t>budgetpropositionen. Det innebär att det är möjligt att förklara skillnaden mellan den beslutade budgeten och det beräknade utfallet för 2019 på en övergripande nivå.</w:t>
      </w:r>
    </w:p>
    <w:p w14:paraId="6336CFFA" w14:textId="1C4CD7F5" w:rsidR="005B1647" w:rsidRDefault="005B1647" w:rsidP="005B1647">
      <w:pPr>
        <w:pStyle w:val="Brdtext"/>
      </w:pPr>
      <w:r>
        <w:t>Den 13 januari 2019 slöts en sakpolitisk överenskommelse mellan de fyra riksdagspartierna Socialdemokraterna, Centerpartiet, Liberalerna och Miljöpartiet de gröna, det s.k. januariavtalet. Den 18 januari 2019 valdes Stefan Löfven, som statsminister för att leda en regering bestående av Socialdemokraterna och Miljöpartiet de gröna. Den nya regeringen tillträdde den 21 januari 2019. I propositionen Vårändringsbudget för 2019 lämnade den nya regeringen förslag till ändringar i statens budget för 2019.</w:t>
      </w:r>
    </w:p>
    <w:p w14:paraId="42D73DA3" w14:textId="3884341A" w:rsidR="005B1647" w:rsidRDefault="005B1647" w:rsidP="005B1647">
      <w:pPr>
        <w:pStyle w:val="Rubrik2"/>
      </w:pPr>
      <w:bookmarkStart w:id="34" w:name="_Toc37350602"/>
      <w:r w:rsidRPr="009D3769">
        <w:t>De största skillnaderna mellan den beslutade budgeten och budgetpropositionen</w:t>
      </w:r>
      <w:bookmarkEnd w:id="34"/>
    </w:p>
    <w:p w14:paraId="58CB1678" w14:textId="30342C28" w:rsidR="005B1647" w:rsidRDefault="005B1647" w:rsidP="00AC2754">
      <w:pPr>
        <w:pStyle w:val="Rubrik3"/>
      </w:pPr>
      <w:bookmarkStart w:id="35" w:name="_Toc34919836"/>
      <w:bookmarkStart w:id="36" w:name="_Toc37350603"/>
      <w:r>
        <w:t>Inkomster</w:t>
      </w:r>
      <w:bookmarkEnd w:id="35"/>
      <w:bookmarkEnd w:id="36"/>
    </w:p>
    <w:p w14:paraId="0229EE30" w14:textId="2E5BC446" w:rsidR="005B1647" w:rsidRDefault="005B1647" w:rsidP="005B1647">
      <w:pPr>
        <w:pStyle w:val="Brdtext"/>
      </w:pPr>
      <w:r>
        <w:t xml:space="preserve">Den största skillnaden </w:t>
      </w:r>
      <w:r w:rsidRPr="00716B7A">
        <w:t>mellan den beslutade budgeten och budgetpropositionen</w:t>
      </w:r>
      <w:r>
        <w:t xml:space="preserve"> på inkomstsidan är direkta skatter på arbete</w:t>
      </w:r>
      <w:r w:rsidRPr="00716B7A">
        <w:t xml:space="preserve">. </w:t>
      </w:r>
      <w:r>
        <w:t>De totala skatteintäkterna i den av riksdagen beslutade budgeten beräknades bli 13 518 miljoner kronor lägre än enligt förslagen i budgetpropositionen. Störst effekt hade höjningen av jobbskatteavdraget. Att den första brytpunkten för statlig inkomstskatt höjdes med mer än ordinarie uppräkning</w:t>
      </w:r>
      <w:r>
        <w:footnoteReference w:id="3"/>
      </w:r>
      <w:r>
        <w:t xml:space="preserve"> och att grundavdraget för personer över 65 år höjdes mer än i budgetpropositionen bidrar också till skillnaden. Skillnaden mellan den beslutade budgeten och budgetpropositionen redovisas i tabell 2.5.</w:t>
      </w:r>
    </w:p>
    <w:p w14:paraId="0508C9E0" w14:textId="00FD276B" w:rsidR="005B1647" w:rsidRDefault="005B1647" w:rsidP="005B1647">
      <w:pPr>
        <w:pStyle w:val="TabellRubrik"/>
      </w:pPr>
      <w:bookmarkStart w:id="37" w:name="_Toc37340005"/>
      <w:r>
        <w:t xml:space="preserve">Tabell </w:t>
      </w:r>
      <w:r>
        <w:fldChar w:fldCharType="begin"/>
      </w:r>
      <w:r>
        <w:instrText xml:space="preserve"> STYLEREF  "Rubrik 1" \n</w:instrText>
      </w:r>
      <w:r>
        <w:fldChar w:fldCharType="separate"/>
      </w:r>
      <w:r w:rsidR="00301022">
        <w:rPr>
          <w:noProof/>
        </w:rPr>
        <w:t>2</w:t>
      </w:r>
      <w:r>
        <w:rPr>
          <w:noProof/>
        </w:rPr>
        <w:fldChar w:fldCharType="end"/>
      </w:r>
      <w:r>
        <w:t>.</w:t>
      </w:r>
      <w:fldSimple w:instr=" SEQ Tabell \* ARABIC \s 1 ">
        <w:r w:rsidR="00301022">
          <w:rPr>
            <w:noProof/>
          </w:rPr>
          <w:t>5</w:t>
        </w:r>
      </w:fldSimple>
      <w:r>
        <w:tab/>
      </w:r>
      <w:r w:rsidRPr="00FB5607">
        <w:t>Avvikelser mellan inkomsterna i budgetpropositionen och statens budget för 2019</w:t>
      </w:r>
      <w:bookmarkEnd w:id="37"/>
    </w:p>
    <w:p w14:paraId="3D354B5A" w14:textId="5D265AE8" w:rsidR="005B1647" w:rsidRDefault="005B1647" w:rsidP="005B1647">
      <w:pPr>
        <w:pStyle w:val="TabellUnderrubrik"/>
      </w:pPr>
      <w:r w:rsidRPr="00FB5607">
        <w:t>Miljoner kronor</w:t>
      </w:r>
    </w:p>
    <w:tbl>
      <w:tblPr>
        <w:tblStyle w:val="RKBPTabell"/>
        <w:tblW w:w="5000" w:type="pct"/>
        <w:tblLook w:val="06E0" w:firstRow="1" w:lastRow="1" w:firstColumn="1" w:lastColumn="0" w:noHBand="1" w:noVBand="1"/>
      </w:tblPr>
      <w:tblGrid>
        <w:gridCol w:w="3609"/>
        <w:gridCol w:w="2011"/>
        <w:gridCol w:w="1750"/>
      </w:tblGrid>
      <w:tr w:rsidR="00155607" w14:paraId="47BEC47D" w14:textId="77777777" w:rsidTr="003D47E6">
        <w:trPr>
          <w:cnfStyle w:val="100000000000" w:firstRow="1" w:lastRow="0" w:firstColumn="0" w:lastColumn="0" w:oddVBand="0" w:evenVBand="0" w:oddHBand="0" w:evenHBand="0" w:firstRowFirstColumn="0" w:firstRowLastColumn="0" w:lastRowFirstColumn="0" w:lastRowLastColumn="0"/>
          <w:trHeight w:val="450"/>
        </w:trPr>
        <w:tc>
          <w:tcPr>
            <w:cnfStyle w:val="001000000000" w:firstRow="0" w:lastRow="0" w:firstColumn="1" w:lastColumn="0" w:oddVBand="0" w:evenVBand="0" w:oddHBand="0" w:evenHBand="0" w:firstRowFirstColumn="0" w:firstRowLastColumn="0" w:lastRowFirstColumn="0" w:lastRowLastColumn="0"/>
            <w:tcW w:w="2448" w:type="pct"/>
            <w:hideMark/>
          </w:tcPr>
          <w:p w14:paraId="13D71382" w14:textId="2F34067A" w:rsidR="005B1647" w:rsidRPr="00FB5607" w:rsidRDefault="005B1647" w:rsidP="003D47E6">
            <w:pPr>
              <w:pStyle w:val="TabellHuvud"/>
            </w:pPr>
          </w:p>
        </w:tc>
        <w:tc>
          <w:tcPr>
            <w:tcW w:w="1364" w:type="pct"/>
            <w:hideMark/>
          </w:tcPr>
          <w:p w14:paraId="3D142942" w14:textId="77777777" w:rsidR="005B1647" w:rsidRPr="00FB5607" w:rsidRDefault="005B1647" w:rsidP="003D47E6">
            <w:pPr>
              <w:pStyle w:val="TabellHuvud"/>
              <w:cnfStyle w:val="100000000000" w:firstRow="1" w:lastRow="0" w:firstColumn="0" w:lastColumn="0" w:oddVBand="0" w:evenVBand="0" w:oddHBand="0" w:evenHBand="0" w:firstRowFirstColumn="0" w:firstRowLastColumn="0" w:lastRowFirstColumn="0" w:lastRowLastColumn="0"/>
            </w:pPr>
            <w:r w:rsidRPr="00FB5607">
              <w:t>Riksdagens beslut 2019</w:t>
            </w:r>
          </w:p>
        </w:tc>
        <w:tc>
          <w:tcPr>
            <w:tcW w:w="1187" w:type="pct"/>
            <w:hideMark/>
          </w:tcPr>
          <w:p w14:paraId="497FAA4F" w14:textId="77777777" w:rsidR="005B1647" w:rsidRPr="00FB5607" w:rsidRDefault="005B1647" w:rsidP="003D47E6">
            <w:pPr>
              <w:pStyle w:val="TabellHuvud"/>
              <w:cnfStyle w:val="100000000000" w:firstRow="1" w:lastRow="0" w:firstColumn="0" w:lastColumn="0" w:oddVBand="0" w:evenVBand="0" w:oddHBand="0" w:evenHBand="0" w:firstRowFirstColumn="0" w:firstRowLastColumn="0" w:lastRowFirstColumn="0" w:lastRowLastColumn="0"/>
            </w:pPr>
            <w:r w:rsidRPr="00FB5607">
              <w:t>Avvikelser från BP 2019</w:t>
            </w:r>
          </w:p>
        </w:tc>
      </w:tr>
      <w:tr w:rsidR="00155607" w14:paraId="7C84BB02" w14:textId="77777777" w:rsidTr="003D47E6">
        <w:trPr>
          <w:trHeight w:val="225"/>
        </w:trPr>
        <w:tc>
          <w:tcPr>
            <w:cnfStyle w:val="001000000000" w:firstRow="0" w:lastRow="0" w:firstColumn="1" w:lastColumn="0" w:oddVBand="0" w:evenVBand="0" w:oddHBand="0" w:evenHBand="0" w:firstRowFirstColumn="0" w:firstRowLastColumn="0" w:lastRowFirstColumn="0" w:lastRowLastColumn="0"/>
            <w:tcW w:w="2448" w:type="pct"/>
            <w:hideMark/>
          </w:tcPr>
          <w:p w14:paraId="68B00D09" w14:textId="09E240A6" w:rsidR="005B1647" w:rsidRPr="00555665" w:rsidRDefault="005B1647" w:rsidP="005B1647">
            <w:pPr>
              <w:pStyle w:val="Tabell"/>
              <w:rPr>
                <w:b/>
                <w:bCs/>
              </w:rPr>
            </w:pPr>
            <w:r w:rsidRPr="00555665">
              <w:rPr>
                <w:b/>
                <w:bCs/>
              </w:rPr>
              <w:t>Statens skatteinkomster</w:t>
            </w:r>
          </w:p>
        </w:tc>
        <w:tc>
          <w:tcPr>
            <w:tcW w:w="1364" w:type="pct"/>
            <w:noWrap/>
            <w:hideMark/>
          </w:tcPr>
          <w:p w14:paraId="44F105F5" w14:textId="77777777" w:rsidR="005B1647" w:rsidRPr="00555665"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555665">
              <w:rPr>
                <w:b/>
                <w:bCs/>
              </w:rPr>
              <w:t xml:space="preserve">1 131 772 </w:t>
            </w:r>
          </w:p>
        </w:tc>
        <w:tc>
          <w:tcPr>
            <w:tcW w:w="1187" w:type="pct"/>
            <w:noWrap/>
            <w:hideMark/>
          </w:tcPr>
          <w:p w14:paraId="6D7E7339" w14:textId="77777777" w:rsidR="005B1647" w:rsidRPr="00555665"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555665">
              <w:rPr>
                <w:b/>
                <w:bCs/>
              </w:rPr>
              <w:t xml:space="preserve">-13 518 </w:t>
            </w:r>
          </w:p>
        </w:tc>
      </w:tr>
      <w:tr w:rsidR="00155607" w14:paraId="0B07467F" w14:textId="77777777" w:rsidTr="003D47E6">
        <w:trPr>
          <w:trHeight w:val="225"/>
        </w:trPr>
        <w:tc>
          <w:tcPr>
            <w:cnfStyle w:val="001000000000" w:firstRow="0" w:lastRow="0" w:firstColumn="1" w:lastColumn="0" w:oddVBand="0" w:evenVBand="0" w:oddHBand="0" w:evenHBand="0" w:firstRowFirstColumn="0" w:firstRowLastColumn="0" w:lastRowFirstColumn="0" w:lastRowLastColumn="0"/>
            <w:tcW w:w="2448" w:type="pct"/>
            <w:noWrap/>
            <w:hideMark/>
          </w:tcPr>
          <w:p w14:paraId="4443CE40" w14:textId="28B8C9B6" w:rsidR="005B1647" w:rsidRPr="00555665" w:rsidRDefault="005B1647" w:rsidP="005B1647">
            <w:pPr>
              <w:pStyle w:val="Tabell"/>
            </w:pPr>
            <w:r w:rsidRPr="00555665">
              <w:t>Direkta skatter på arbete</w:t>
            </w:r>
          </w:p>
        </w:tc>
        <w:tc>
          <w:tcPr>
            <w:tcW w:w="1364" w:type="pct"/>
            <w:noWrap/>
            <w:hideMark/>
          </w:tcPr>
          <w:p w14:paraId="784C5399" w14:textId="77777777" w:rsidR="005B1647" w:rsidRPr="0055566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55665">
              <w:t xml:space="preserve">666 201 </w:t>
            </w:r>
          </w:p>
        </w:tc>
        <w:tc>
          <w:tcPr>
            <w:tcW w:w="1187" w:type="pct"/>
            <w:noWrap/>
            <w:hideMark/>
          </w:tcPr>
          <w:p w14:paraId="2330196F" w14:textId="77777777" w:rsidR="005B1647" w:rsidRPr="0055566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55665">
              <w:t xml:space="preserve">-12 803 </w:t>
            </w:r>
          </w:p>
        </w:tc>
      </w:tr>
      <w:tr w:rsidR="00155607" w14:paraId="312838E6" w14:textId="77777777" w:rsidTr="003D47E6">
        <w:trPr>
          <w:trHeight w:val="225"/>
        </w:trPr>
        <w:tc>
          <w:tcPr>
            <w:cnfStyle w:val="001000000000" w:firstRow="0" w:lastRow="0" w:firstColumn="1" w:lastColumn="0" w:oddVBand="0" w:evenVBand="0" w:oddHBand="0" w:evenHBand="0" w:firstRowFirstColumn="0" w:firstRowLastColumn="0" w:lastRowFirstColumn="0" w:lastRowLastColumn="0"/>
            <w:tcW w:w="2448" w:type="pct"/>
            <w:noWrap/>
            <w:hideMark/>
          </w:tcPr>
          <w:p w14:paraId="19F4C8C9" w14:textId="541F1DFD" w:rsidR="005B1647" w:rsidRPr="00555665" w:rsidRDefault="005B1647" w:rsidP="005B1647">
            <w:pPr>
              <w:pStyle w:val="Tabell"/>
            </w:pPr>
            <w:r w:rsidRPr="00555665">
              <w:t>Statlig inkomstskatt</w:t>
            </w:r>
          </w:p>
        </w:tc>
        <w:tc>
          <w:tcPr>
            <w:tcW w:w="1364" w:type="pct"/>
            <w:noWrap/>
            <w:hideMark/>
          </w:tcPr>
          <w:p w14:paraId="5EC781FD" w14:textId="77777777" w:rsidR="005B1647" w:rsidRPr="0055566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55665">
              <w:t xml:space="preserve">57 075 </w:t>
            </w:r>
          </w:p>
        </w:tc>
        <w:tc>
          <w:tcPr>
            <w:tcW w:w="1187" w:type="pct"/>
            <w:noWrap/>
            <w:hideMark/>
          </w:tcPr>
          <w:p w14:paraId="26D29EE1" w14:textId="77777777" w:rsidR="005B1647" w:rsidRPr="0055566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55665">
              <w:t xml:space="preserve">-3 911 </w:t>
            </w:r>
          </w:p>
        </w:tc>
      </w:tr>
      <w:tr w:rsidR="00155607" w14:paraId="6F1BA352" w14:textId="77777777" w:rsidTr="003D47E6">
        <w:trPr>
          <w:trHeight w:val="225"/>
        </w:trPr>
        <w:tc>
          <w:tcPr>
            <w:cnfStyle w:val="001000000000" w:firstRow="0" w:lastRow="0" w:firstColumn="1" w:lastColumn="0" w:oddVBand="0" w:evenVBand="0" w:oddHBand="0" w:evenHBand="0" w:firstRowFirstColumn="0" w:firstRowLastColumn="0" w:lastRowFirstColumn="0" w:lastRowLastColumn="0"/>
            <w:tcW w:w="2448" w:type="pct"/>
            <w:noWrap/>
            <w:hideMark/>
          </w:tcPr>
          <w:p w14:paraId="3C422C5C" w14:textId="0EDE3988" w:rsidR="005B1647" w:rsidRPr="00555665" w:rsidRDefault="005B1647" w:rsidP="005B1647">
            <w:pPr>
              <w:pStyle w:val="Tabell"/>
            </w:pPr>
            <w:r w:rsidRPr="00555665">
              <w:t>Kommunal inkomstskatt</w:t>
            </w:r>
          </w:p>
        </w:tc>
        <w:tc>
          <w:tcPr>
            <w:tcW w:w="1364" w:type="pct"/>
            <w:noWrap/>
            <w:hideMark/>
          </w:tcPr>
          <w:p w14:paraId="51AC8A48" w14:textId="77777777" w:rsidR="005B1647" w:rsidRPr="0055566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55665">
              <w:t xml:space="preserve">752 544 </w:t>
            </w:r>
          </w:p>
        </w:tc>
        <w:tc>
          <w:tcPr>
            <w:tcW w:w="1187" w:type="pct"/>
            <w:noWrap/>
            <w:hideMark/>
          </w:tcPr>
          <w:p w14:paraId="6341C339" w14:textId="77777777" w:rsidR="005B1647" w:rsidRPr="0055566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55665">
              <w:t xml:space="preserve">-962 </w:t>
            </w:r>
          </w:p>
        </w:tc>
      </w:tr>
      <w:tr w:rsidR="00155607" w14:paraId="125583D7" w14:textId="77777777" w:rsidTr="003D47E6">
        <w:trPr>
          <w:trHeight w:val="225"/>
        </w:trPr>
        <w:tc>
          <w:tcPr>
            <w:cnfStyle w:val="001000000000" w:firstRow="0" w:lastRow="0" w:firstColumn="1" w:lastColumn="0" w:oddVBand="0" w:evenVBand="0" w:oddHBand="0" w:evenHBand="0" w:firstRowFirstColumn="0" w:firstRowLastColumn="0" w:lastRowFirstColumn="0" w:lastRowLastColumn="0"/>
            <w:tcW w:w="2448" w:type="pct"/>
            <w:noWrap/>
            <w:hideMark/>
          </w:tcPr>
          <w:p w14:paraId="17B9F723" w14:textId="69A3E5E1" w:rsidR="005B1647" w:rsidRPr="00555665" w:rsidRDefault="005B1647" w:rsidP="005B1647">
            <w:pPr>
              <w:pStyle w:val="Tabell"/>
            </w:pPr>
            <w:r w:rsidRPr="00555665">
              <w:t>Allmän pensionsavgift</w:t>
            </w:r>
          </w:p>
        </w:tc>
        <w:tc>
          <w:tcPr>
            <w:tcW w:w="1364" w:type="pct"/>
            <w:noWrap/>
            <w:hideMark/>
          </w:tcPr>
          <w:p w14:paraId="544ABA14" w14:textId="77777777" w:rsidR="005B1647" w:rsidRPr="0055566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55665">
              <w:t xml:space="preserve">128 721 </w:t>
            </w:r>
          </w:p>
        </w:tc>
        <w:tc>
          <w:tcPr>
            <w:tcW w:w="1187" w:type="pct"/>
            <w:noWrap/>
            <w:hideMark/>
          </w:tcPr>
          <w:p w14:paraId="51D16C3A" w14:textId="77777777" w:rsidR="005B1647" w:rsidRPr="0055566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55665">
              <w:t xml:space="preserve">19 </w:t>
            </w:r>
          </w:p>
        </w:tc>
      </w:tr>
      <w:tr w:rsidR="00155607" w14:paraId="75AF9D1A" w14:textId="77777777" w:rsidTr="003D47E6">
        <w:trPr>
          <w:trHeight w:val="225"/>
        </w:trPr>
        <w:tc>
          <w:tcPr>
            <w:cnfStyle w:val="001000000000" w:firstRow="0" w:lastRow="0" w:firstColumn="1" w:lastColumn="0" w:oddVBand="0" w:evenVBand="0" w:oddHBand="0" w:evenHBand="0" w:firstRowFirstColumn="0" w:firstRowLastColumn="0" w:lastRowFirstColumn="0" w:lastRowLastColumn="0"/>
            <w:tcW w:w="2448" w:type="pct"/>
            <w:noWrap/>
            <w:hideMark/>
          </w:tcPr>
          <w:p w14:paraId="1599C870" w14:textId="16FEE04C" w:rsidR="005B1647" w:rsidRPr="00555665" w:rsidRDefault="005B1647" w:rsidP="003D47E6">
            <w:pPr>
              <w:pStyle w:val="Tabell"/>
            </w:pPr>
            <w:r w:rsidRPr="00555665">
              <w:t>Artistskatt</w:t>
            </w:r>
          </w:p>
        </w:tc>
        <w:tc>
          <w:tcPr>
            <w:tcW w:w="1364" w:type="pct"/>
            <w:noWrap/>
            <w:hideMark/>
          </w:tcPr>
          <w:p w14:paraId="47AB1E2B" w14:textId="77777777" w:rsidR="005B1647" w:rsidRPr="0055566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55665">
              <w:t xml:space="preserve">0 </w:t>
            </w:r>
          </w:p>
        </w:tc>
        <w:tc>
          <w:tcPr>
            <w:tcW w:w="1187" w:type="pct"/>
            <w:noWrap/>
            <w:hideMark/>
          </w:tcPr>
          <w:p w14:paraId="0AB13B48" w14:textId="77777777" w:rsidR="005B1647" w:rsidRPr="0055566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55665">
              <w:t xml:space="preserve">0 </w:t>
            </w:r>
          </w:p>
        </w:tc>
      </w:tr>
      <w:tr w:rsidR="00155607" w14:paraId="6D2AF204" w14:textId="77777777" w:rsidTr="003D47E6">
        <w:trPr>
          <w:trHeight w:val="225"/>
        </w:trPr>
        <w:tc>
          <w:tcPr>
            <w:cnfStyle w:val="001000000000" w:firstRow="0" w:lastRow="0" w:firstColumn="1" w:lastColumn="0" w:oddVBand="0" w:evenVBand="0" w:oddHBand="0" w:evenHBand="0" w:firstRowFirstColumn="0" w:firstRowLastColumn="0" w:lastRowFirstColumn="0" w:lastRowLastColumn="0"/>
            <w:tcW w:w="2448" w:type="pct"/>
            <w:noWrap/>
            <w:hideMark/>
          </w:tcPr>
          <w:p w14:paraId="2F8AB033" w14:textId="320A4420" w:rsidR="005B1647" w:rsidRPr="00555665" w:rsidRDefault="005B1647" w:rsidP="005B1647">
            <w:pPr>
              <w:pStyle w:val="Tabell"/>
            </w:pPr>
            <w:r w:rsidRPr="00555665">
              <w:t>Skattereduktioner</w:t>
            </w:r>
          </w:p>
        </w:tc>
        <w:tc>
          <w:tcPr>
            <w:tcW w:w="1364" w:type="pct"/>
            <w:noWrap/>
            <w:hideMark/>
          </w:tcPr>
          <w:p w14:paraId="76966D77" w14:textId="77777777" w:rsidR="005B1647" w:rsidRPr="0055566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55665">
              <w:t xml:space="preserve">-272 139 </w:t>
            </w:r>
          </w:p>
        </w:tc>
        <w:tc>
          <w:tcPr>
            <w:tcW w:w="1187" w:type="pct"/>
            <w:noWrap/>
            <w:hideMark/>
          </w:tcPr>
          <w:p w14:paraId="03F25F60" w14:textId="77777777" w:rsidR="005B1647" w:rsidRPr="0055566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55665">
              <w:t xml:space="preserve">-7 949 </w:t>
            </w:r>
          </w:p>
        </w:tc>
      </w:tr>
      <w:tr w:rsidR="00155607" w14:paraId="23938229" w14:textId="77777777" w:rsidTr="003D47E6">
        <w:trPr>
          <w:trHeight w:val="225"/>
        </w:trPr>
        <w:tc>
          <w:tcPr>
            <w:cnfStyle w:val="001000000000" w:firstRow="0" w:lastRow="0" w:firstColumn="1" w:lastColumn="0" w:oddVBand="0" w:evenVBand="0" w:oddHBand="0" w:evenHBand="0" w:firstRowFirstColumn="0" w:firstRowLastColumn="0" w:lastRowFirstColumn="0" w:lastRowLastColumn="0"/>
            <w:tcW w:w="2448" w:type="pct"/>
            <w:noWrap/>
            <w:hideMark/>
          </w:tcPr>
          <w:p w14:paraId="6542D0BE" w14:textId="54F6D617" w:rsidR="005B1647" w:rsidRPr="00555665" w:rsidRDefault="005B1647" w:rsidP="005B1647">
            <w:pPr>
              <w:pStyle w:val="Tabell"/>
            </w:pPr>
            <w:r w:rsidRPr="00555665">
              <w:t>Indirekta skatter på arbete</w:t>
            </w:r>
          </w:p>
        </w:tc>
        <w:tc>
          <w:tcPr>
            <w:tcW w:w="1364" w:type="pct"/>
            <w:noWrap/>
            <w:hideMark/>
          </w:tcPr>
          <w:p w14:paraId="4F4EF6CB" w14:textId="77777777" w:rsidR="005B1647" w:rsidRPr="0055566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55665">
              <w:t xml:space="preserve">607 106 </w:t>
            </w:r>
          </w:p>
        </w:tc>
        <w:tc>
          <w:tcPr>
            <w:tcW w:w="1187" w:type="pct"/>
            <w:noWrap/>
            <w:hideMark/>
          </w:tcPr>
          <w:p w14:paraId="235EA78F" w14:textId="77777777" w:rsidR="005B1647" w:rsidRPr="0055566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55665">
              <w:t xml:space="preserve">-547 </w:t>
            </w:r>
          </w:p>
        </w:tc>
      </w:tr>
      <w:tr w:rsidR="00155607" w14:paraId="6CF5185D" w14:textId="77777777" w:rsidTr="003D47E6">
        <w:trPr>
          <w:trHeight w:val="225"/>
        </w:trPr>
        <w:tc>
          <w:tcPr>
            <w:cnfStyle w:val="001000000000" w:firstRow="0" w:lastRow="0" w:firstColumn="1" w:lastColumn="0" w:oddVBand="0" w:evenVBand="0" w:oddHBand="0" w:evenHBand="0" w:firstRowFirstColumn="0" w:firstRowLastColumn="0" w:lastRowFirstColumn="0" w:lastRowLastColumn="0"/>
            <w:tcW w:w="2448" w:type="pct"/>
            <w:noWrap/>
            <w:hideMark/>
          </w:tcPr>
          <w:p w14:paraId="4966A7DA" w14:textId="3AE96A15" w:rsidR="005B1647" w:rsidRPr="00555665" w:rsidRDefault="005B1647" w:rsidP="005B1647">
            <w:pPr>
              <w:pStyle w:val="Tabell"/>
            </w:pPr>
            <w:r w:rsidRPr="00555665">
              <w:t>Arbetsgivaravgifter</w:t>
            </w:r>
          </w:p>
        </w:tc>
        <w:tc>
          <w:tcPr>
            <w:tcW w:w="1364" w:type="pct"/>
            <w:noWrap/>
            <w:hideMark/>
          </w:tcPr>
          <w:p w14:paraId="02423848" w14:textId="77777777" w:rsidR="005B1647" w:rsidRPr="0055566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55665">
              <w:t xml:space="preserve">591 177 </w:t>
            </w:r>
          </w:p>
        </w:tc>
        <w:tc>
          <w:tcPr>
            <w:tcW w:w="1187" w:type="pct"/>
            <w:noWrap/>
            <w:hideMark/>
          </w:tcPr>
          <w:p w14:paraId="4175D82E" w14:textId="77777777" w:rsidR="005B1647" w:rsidRPr="0055566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55665">
              <w:t xml:space="preserve">336 </w:t>
            </w:r>
          </w:p>
        </w:tc>
      </w:tr>
      <w:tr w:rsidR="00155607" w14:paraId="11B48DD7" w14:textId="77777777" w:rsidTr="003D47E6">
        <w:trPr>
          <w:trHeight w:val="225"/>
        </w:trPr>
        <w:tc>
          <w:tcPr>
            <w:cnfStyle w:val="001000000000" w:firstRow="0" w:lastRow="0" w:firstColumn="1" w:lastColumn="0" w:oddVBand="0" w:evenVBand="0" w:oddHBand="0" w:evenHBand="0" w:firstRowFirstColumn="0" w:firstRowLastColumn="0" w:lastRowFirstColumn="0" w:lastRowLastColumn="0"/>
            <w:tcW w:w="2448" w:type="pct"/>
            <w:noWrap/>
            <w:hideMark/>
          </w:tcPr>
          <w:p w14:paraId="6D4A0A5A" w14:textId="40A77AA0" w:rsidR="005B1647" w:rsidRPr="00555665" w:rsidRDefault="005B1647" w:rsidP="005B1647">
            <w:pPr>
              <w:pStyle w:val="Tabell"/>
            </w:pPr>
            <w:r w:rsidRPr="00555665">
              <w:t>Egenavgifter</w:t>
            </w:r>
          </w:p>
        </w:tc>
        <w:tc>
          <w:tcPr>
            <w:tcW w:w="1364" w:type="pct"/>
            <w:noWrap/>
            <w:hideMark/>
          </w:tcPr>
          <w:p w14:paraId="4C7C16F4" w14:textId="77777777" w:rsidR="005B1647" w:rsidRPr="0055566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55665">
              <w:t xml:space="preserve">13 126 </w:t>
            </w:r>
          </w:p>
        </w:tc>
        <w:tc>
          <w:tcPr>
            <w:tcW w:w="1187" w:type="pct"/>
            <w:noWrap/>
            <w:hideMark/>
          </w:tcPr>
          <w:p w14:paraId="4F897D02" w14:textId="77777777" w:rsidR="005B1647" w:rsidRPr="0055566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55665">
              <w:t xml:space="preserve">0 </w:t>
            </w:r>
          </w:p>
        </w:tc>
      </w:tr>
      <w:tr w:rsidR="00155607" w14:paraId="56B233DE" w14:textId="77777777" w:rsidTr="003D47E6">
        <w:trPr>
          <w:trHeight w:val="225"/>
        </w:trPr>
        <w:tc>
          <w:tcPr>
            <w:cnfStyle w:val="001000000000" w:firstRow="0" w:lastRow="0" w:firstColumn="1" w:lastColumn="0" w:oddVBand="0" w:evenVBand="0" w:oddHBand="0" w:evenHBand="0" w:firstRowFirstColumn="0" w:firstRowLastColumn="0" w:lastRowFirstColumn="0" w:lastRowLastColumn="0"/>
            <w:tcW w:w="2448" w:type="pct"/>
            <w:noWrap/>
            <w:hideMark/>
          </w:tcPr>
          <w:p w14:paraId="1CFCBA7E" w14:textId="51826C76" w:rsidR="005B1647" w:rsidRPr="00555665" w:rsidRDefault="005B1647" w:rsidP="005B1647">
            <w:pPr>
              <w:pStyle w:val="Tabell"/>
            </w:pPr>
            <w:r w:rsidRPr="00555665">
              <w:t>Avgifter till premiepensionssystemet</w:t>
            </w:r>
          </w:p>
        </w:tc>
        <w:tc>
          <w:tcPr>
            <w:tcW w:w="1364" w:type="pct"/>
            <w:noWrap/>
            <w:hideMark/>
          </w:tcPr>
          <w:p w14:paraId="268B3590" w14:textId="77777777" w:rsidR="005B1647" w:rsidRPr="0055566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55665">
              <w:t xml:space="preserve">-40 860 </w:t>
            </w:r>
          </w:p>
        </w:tc>
        <w:tc>
          <w:tcPr>
            <w:tcW w:w="1187" w:type="pct"/>
            <w:noWrap/>
            <w:hideMark/>
          </w:tcPr>
          <w:p w14:paraId="45929B38" w14:textId="77777777" w:rsidR="005B1647" w:rsidRPr="0055566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55665">
              <w:t xml:space="preserve">-14 </w:t>
            </w:r>
          </w:p>
        </w:tc>
      </w:tr>
      <w:tr w:rsidR="00155607" w14:paraId="0D7C9F6C" w14:textId="77777777" w:rsidTr="003D47E6">
        <w:trPr>
          <w:trHeight w:val="225"/>
        </w:trPr>
        <w:tc>
          <w:tcPr>
            <w:cnfStyle w:val="001000000000" w:firstRow="0" w:lastRow="0" w:firstColumn="1" w:lastColumn="0" w:oddVBand="0" w:evenVBand="0" w:oddHBand="0" w:evenHBand="0" w:firstRowFirstColumn="0" w:firstRowLastColumn="0" w:lastRowFirstColumn="0" w:lastRowLastColumn="0"/>
            <w:tcW w:w="2448" w:type="pct"/>
            <w:noWrap/>
            <w:hideMark/>
          </w:tcPr>
          <w:p w14:paraId="1D3ED695" w14:textId="456C3619" w:rsidR="005B1647" w:rsidRPr="00555665" w:rsidRDefault="005B1647" w:rsidP="005B1647">
            <w:pPr>
              <w:pStyle w:val="Tabell"/>
            </w:pPr>
            <w:r w:rsidRPr="00555665">
              <w:t xml:space="preserve">Särskild löneskatt </w:t>
            </w:r>
          </w:p>
        </w:tc>
        <w:tc>
          <w:tcPr>
            <w:tcW w:w="1364" w:type="pct"/>
            <w:noWrap/>
            <w:hideMark/>
          </w:tcPr>
          <w:p w14:paraId="0EBAC96E" w14:textId="77777777" w:rsidR="005B1647" w:rsidRPr="0055566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55665">
              <w:t xml:space="preserve">48 969 </w:t>
            </w:r>
          </w:p>
        </w:tc>
        <w:tc>
          <w:tcPr>
            <w:tcW w:w="1187" w:type="pct"/>
            <w:noWrap/>
            <w:hideMark/>
          </w:tcPr>
          <w:p w14:paraId="2ECE3663" w14:textId="77777777" w:rsidR="005B1647" w:rsidRPr="0055566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55665">
              <w:t xml:space="preserve">-870 </w:t>
            </w:r>
          </w:p>
        </w:tc>
      </w:tr>
      <w:tr w:rsidR="00155607" w14:paraId="00FCA890" w14:textId="77777777" w:rsidTr="003D47E6">
        <w:trPr>
          <w:trHeight w:val="225"/>
        </w:trPr>
        <w:tc>
          <w:tcPr>
            <w:cnfStyle w:val="001000000000" w:firstRow="0" w:lastRow="0" w:firstColumn="1" w:lastColumn="0" w:oddVBand="0" w:evenVBand="0" w:oddHBand="0" w:evenHBand="0" w:firstRowFirstColumn="0" w:firstRowLastColumn="0" w:lastRowFirstColumn="0" w:lastRowLastColumn="0"/>
            <w:tcW w:w="2448" w:type="pct"/>
            <w:noWrap/>
            <w:hideMark/>
          </w:tcPr>
          <w:p w14:paraId="552929F8" w14:textId="0621B9AB" w:rsidR="005B1647" w:rsidRPr="00555665" w:rsidRDefault="005B1647" w:rsidP="005B1647">
            <w:pPr>
              <w:pStyle w:val="Tabell"/>
            </w:pPr>
            <w:r w:rsidRPr="00555665">
              <w:t>Nedsättningar</w:t>
            </w:r>
          </w:p>
        </w:tc>
        <w:tc>
          <w:tcPr>
            <w:tcW w:w="1364" w:type="pct"/>
            <w:noWrap/>
            <w:hideMark/>
          </w:tcPr>
          <w:p w14:paraId="273BE710" w14:textId="77777777" w:rsidR="005B1647" w:rsidRPr="0055566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55665">
              <w:t xml:space="preserve">-5 814 </w:t>
            </w:r>
          </w:p>
        </w:tc>
        <w:tc>
          <w:tcPr>
            <w:tcW w:w="1187" w:type="pct"/>
            <w:noWrap/>
            <w:hideMark/>
          </w:tcPr>
          <w:p w14:paraId="401C0DBB" w14:textId="77777777" w:rsidR="005B1647" w:rsidRPr="0055566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55665">
              <w:t xml:space="preserve">0 </w:t>
            </w:r>
          </w:p>
        </w:tc>
      </w:tr>
      <w:tr w:rsidR="00155607" w14:paraId="77DB43DF" w14:textId="77777777" w:rsidTr="003D47E6">
        <w:trPr>
          <w:trHeight w:val="225"/>
        </w:trPr>
        <w:tc>
          <w:tcPr>
            <w:cnfStyle w:val="001000000000" w:firstRow="0" w:lastRow="0" w:firstColumn="1" w:lastColumn="0" w:oddVBand="0" w:evenVBand="0" w:oddHBand="0" w:evenHBand="0" w:firstRowFirstColumn="0" w:firstRowLastColumn="0" w:lastRowFirstColumn="0" w:lastRowLastColumn="0"/>
            <w:tcW w:w="2448" w:type="pct"/>
            <w:noWrap/>
            <w:hideMark/>
          </w:tcPr>
          <w:p w14:paraId="46DCAB33" w14:textId="79F64C75" w:rsidR="005B1647" w:rsidRPr="00555665" w:rsidRDefault="005B1647" w:rsidP="005B1647">
            <w:pPr>
              <w:pStyle w:val="Tabell"/>
            </w:pPr>
            <w:r w:rsidRPr="00555665">
              <w:t>Tjänstegruppliv</w:t>
            </w:r>
          </w:p>
        </w:tc>
        <w:tc>
          <w:tcPr>
            <w:tcW w:w="1364" w:type="pct"/>
            <w:noWrap/>
            <w:hideMark/>
          </w:tcPr>
          <w:p w14:paraId="1AA09A99" w14:textId="77777777" w:rsidR="005B1647" w:rsidRPr="0055566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55665">
              <w:t xml:space="preserve">508 </w:t>
            </w:r>
          </w:p>
        </w:tc>
        <w:tc>
          <w:tcPr>
            <w:tcW w:w="1187" w:type="pct"/>
            <w:noWrap/>
            <w:hideMark/>
          </w:tcPr>
          <w:p w14:paraId="1E57959C" w14:textId="77777777" w:rsidR="005B1647" w:rsidRPr="0055566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55665">
              <w:t xml:space="preserve">0 </w:t>
            </w:r>
          </w:p>
        </w:tc>
      </w:tr>
      <w:tr w:rsidR="00155607" w14:paraId="31C7BE9F" w14:textId="77777777" w:rsidTr="003D47E6">
        <w:trPr>
          <w:trHeight w:val="225"/>
        </w:trPr>
        <w:tc>
          <w:tcPr>
            <w:cnfStyle w:val="001000000000" w:firstRow="0" w:lastRow="0" w:firstColumn="1" w:lastColumn="0" w:oddVBand="0" w:evenVBand="0" w:oddHBand="0" w:evenHBand="0" w:firstRowFirstColumn="0" w:firstRowLastColumn="0" w:lastRowFirstColumn="0" w:lastRowLastColumn="0"/>
            <w:tcW w:w="2448" w:type="pct"/>
            <w:noWrap/>
            <w:hideMark/>
          </w:tcPr>
          <w:p w14:paraId="78B426EE" w14:textId="7067AF23" w:rsidR="005B1647" w:rsidRPr="00555665" w:rsidRDefault="005B1647" w:rsidP="005B1647">
            <w:pPr>
              <w:pStyle w:val="Tabell"/>
            </w:pPr>
            <w:r w:rsidRPr="00555665">
              <w:t xml:space="preserve">Skatt på kapital </w:t>
            </w:r>
          </w:p>
        </w:tc>
        <w:tc>
          <w:tcPr>
            <w:tcW w:w="1364" w:type="pct"/>
            <w:noWrap/>
            <w:hideMark/>
          </w:tcPr>
          <w:p w14:paraId="324679CA" w14:textId="77777777" w:rsidR="005B1647" w:rsidRPr="0055566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55665">
              <w:t xml:space="preserve">271 511 </w:t>
            </w:r>
          </w:p>
        </w:tc>
        <w:tc>
          <w:tcPr>
            <w:tcW w:w="1187" w:type="pct"/>
            <w:noWrap/>
            <w:hideMark/>
          </w:tcPr>
          <w:p w14:paraId="54BB01A4" w14:textId="77777777" w:rsidR="005B1647" w:rsidRPr="0055566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55665">
              <w:t xml:space="preserve">49 </w:t>
            </w:r>
          </w:p>
        </w:tc>
      </w:tr>
      <w:tr w:rsidR="00155607" w14:paraId="56E89B79" w14:textId="77777777" w:rsidTr="003D47E6">
        <w:trPr>
          <w:trHeight w:val="225"/>
        </w:trPr>
        <w:tc>
          <w:tcPr>
            <w:cnfStyle w:val="001000000000" w:firstRow="0" w:lastRow="0" w:firstColumn="1" w:lastColumn="0" w:oddVBand="0" w:evenVBand="0" w:oddHBand="0" w:evenHBand="0" w:firstRowFirstColumn="0" w:firstRowLastColumn="0" w:lastRowFirstColumn="0" w:lastRowLastColumn="0"/>
            <w:tcW w:w="2448" w:type="pct"/>
            <w:noWrap/>
            <w:hideMark/>
          </w:tcPr>
          <w:p w14:paraId="59F5EDBE" w14:textId="4125DC45" w:rsidR="005B1647" w:rsidRPr="00555665" w:rsidRDefault="005B1647" w:rsidP="005B1647">
            <w:pPr>
              <w:pStyle w:val="Tabell"/>
            </w:pPr>
            <w:r w:rsidRPr="00555665">
              <w:t xml:space="preserve">Skatt på kapital, hushåll </w:t>
            </w:r>
          </w:p>
        </w:tc>
        <w:tc>
          <w:tcPr>
            <w:tcW w:w="1364" w:type="pct"/>
            <w:noWrap/>
            <w:hideMark/>
          </w:tcPr>
          <w:p w14:paraId="4AAE766D" w14:textId="77777777" w:rsidR="005B1647" w:rsidRPr="0055566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55665">
              <w:t xml:space="preserve">68 759 </w:t>
            </w:r>
          </w:p>
        </w:tc>
        <w:tc>
          <w:tcPr>
            <w:tcW w:w="1187" w:type="pct"/>
            <w:noWrap/>
            <w:hideMark/>
          </w:tcPr>
          <w:p w14:paraId="22021CB9" w14:textId="77777777" w:rsidR="005B1647" w:rsidRPr="0055566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55665">
              <w:t xml:space="preserve">4 </w:t>
            </w:r>
          </w:p>
        </w:tc>
      </w:tr>
      <w:tr w:rsidR="00155607" w14:paraId="34A15643" w14:textId="77777777" w:rsidTr="003D47E6">
        <w:trPr>
          <w:trHeight w:val="225"/>
        </w:trPr>
        <w:tc>
          <w:tcPr>
            <w:cnfStyle w:val="001000000000" w:firstRow="0" w:lastRow="0" w:firstColumn="1" w:lastColumn="0" w:oddVBand="0" w:evenVBand="0" w:oddHBand="0" w:evenHBand="0" w:firstRowFirstColumn="0" w:firstRowLastColumn="0" w:lastRowFirstColumn="0" w:lastRowLastColumn="0"/>
            <w:tcW w:w="2448" w:type="pct"/>
            <w:noWrap/>
            <w:hideMark/>
          </w:tcPr>
          <w:p w14:paraId="24092B82" w14:textId="64A56CBA" w:rsidR="005B1647" w:rsidRPr="00555665" w:rsidRDefault="005B1647" w:rsidP="005B1647">
            <w:pPr>
              <w:pStyle w:val="Tabell"/>
            </w:pPr>
            <w:r w:rsidRPr="00555665">
              <w:t xml:space="preserve">Skatt på företagsvinster </w:t>
            </w:r>
          </w:p>
        </w:tc>
        <w:tc>
          <w:tcPr>
            <w:tcW w:w="1364" w:type="pct"/>
            <w:noWrap/>
            <w:hideMark/>
          </w:tcPr>
          <w:p w14:paraId="0ED6E828" w14:textId="77777777" w:rsidR="005B1647" w:rsidRPr="0055566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55665">
              <w:t xml:space="preserve">143 235 </w:t>
            </w:r>
          </w:p>
        </w:tc>
        <w:tc>
          <w:tcPr>
            <w:tcW w:w="1187" w:type="pct"/>
            <w:noWrap/>
            <w:hideMark/>
          </w:tcPr>
          <w:p w14:paraId="6594F669" w14:textId="77777777" w:rsidR="005B1647" w:rsidRPr="0055566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55665">
              <w:t xml:space="preserve">46 </w:t>
            </w:r>
          </w:p>
        </w:tc>
      </w:tr>
      <w:tr w:rsidR="00155607" w14:paraId="2C7711FF" w14:textId="77777777" w:rsidTr="003D47E6">
        <w:trPr>
          <w:trHeight w:val="225"/>
        </w:trPr>
        <w:tc>
          <w:tcPr>
            <w:cnfStyle w:val="001000000000" w:firstRow="0" w:lastRow="0" w:firstColumn="1" w:lastColumn="0" w:oddVBand="0" w:evenVBand="0" w:oddHBand="0" w:evenHBand="0" w:firstRowFirstColumn="0" w:firstRowLastColumn="0" w:lastRowFirstColumn="0" w:lastRowLastColumn="0"/>
            <w:tcW w:w="2448" w:type="pct"/>
            <w:noWrap/>
            <w:hideMark/>
          </w:tcPr>
          <w:p w14:paraId="78AA77B0" w14:textId="2B68E41D" w:rsidR="005B1647" w:rsidRPr="00555665" w:rsidRDefault="005B1647" w:rsidP="005B1647">
            <w:pPr>
              <w:pStyle w:val="Tabell"/>
            </w:pPr>
            <w:r w:rsidRPr="00555665">
              <w:t>Kupongskatt</w:t>
            </w:r>
          </w:p>
        </w:tc>
        <w:tc>
          <w:tcPr>
            <w:tcW w:w="1364" w:type="pct"/>
            <w:noWrap/>
            <w:hideMark/>
          </w:tcPr>
          <w:p w14:paraId="3EBEA3E8" w14:textId="77777777" w:rsidR="005B1647" w:rsidRPr="0055566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55665">
              <w:t xml:space="preserve">8 158 </w:t>
            </w:r>
          </w:p>
        </w:tc>
        <w:tc>
          <w:tcPr>
            <w:tcW w:w="1187" w:type="pct"/>
            <w:noWrap/>
            <w:hideMark/>
          </w:tcPr>
          <w:p w14:paraId="32A2D69F" w14:textId="77777777" w:rsidR="005B1647" w:rsidRPr="0055566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55665">
              <w:t xml:space="preserve">0 </w:t>
            </w:r>
          </w:p>
        </w:tc>
      </w:tr>
      <w:tr w:rsidR="00155607" w14:paraId="6EFA2C51" w14:textId="77777777" w:rsidTr="003D47E6">
        <w:trPr>
          <w:trHeight w:val="225"/>
        </w:trPr>
        <w:tc>
          <w:tcPr>
            <w:cnfStyle w:val="001000000000" w:firstRow="0" w:lastRow="0" w:firstColumn="1" w:lastColumn="0" w:oddVBand="0" w:evenVBand="0" w:oddHBand="0" w:evenHBand="0" w:firstRowFirstColumn="0" w:firstRowLastColumn="0" w:lastRowFirstColumn="0" w:lastRowLastColumn="0"/>
            <w:tcW w:w="2448" w:type="pct"/>
            <w:noWrap/>
            <w:hideMark/>
          </w:tcPr>
          <w:p w14:paraId="09A70B08" w14:textId="343FDF30" w:rsidR="005B1647" w:rsidRPr="00555665" w:rsidRDefault="005B1647" w:rsidP="005B1647">
            <w:pPr>
              <w:pStyle w:val="Tabell"/>
            </w:pPr>
            <w:r w:rsidRPr="00555665">
              <w:t xml:space="preserve">Avkastningsskatt </w:t>
            </w:r>
          </w:p>
        </w:tc>
        <w:tc>
          <w:tcPr>
            <w:tcW w:w="1364" w:type="pct"/>
            <w:noWrap/>
            <w:hideMark/>
          </w:tcPr>
          <w:p w14:paraId="685EE142" w14:textId="77777777" w:rsidR="005B1647" w:rsidRPr="0055566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55665">
              <w:t xml:space="preserve">6 396 </w:t>
            </w:r>
          </w:p>
        </w:tc>
        <w:tc>
          <w:tcPr>
            <w:tcW w:w="1187" w:type="pct"/>
            <w:noWrap/>
            <w:hideMark/>
          </w:tcPr>
          <w:p w14:paraId="1AF49964" w14:textId="77777777" w:rsidR="005B1647" w:rsidRPr="0055566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55665">
              <w:t xml:space="preserve">0 </w:t>
            </w:r>
          </w:p>
        </w:tc>
      </w:tr>
      <w:tr w:rsidR="00155607" w14:paraId="0E83009C" w14:textId="77777777" w:rsidTr="003D47E6">
        <w:trPr>
          <w:trHeight w:val="225"/>
        </w:trPr>
        <w:tc>
          <w:tcPr>
            <w:cnfStyle w:val="001000000000" w:firstRow="0" w:lastRow="0" w:firstColumn="1" w:lastColumn="0" w:oddVBand="0" w:evenVBand="0" w:oddHBand="0" w:evenHBand="0" w:firstRowFirstColumn="0" w:firstRowLastColumn="0" w:lastRowFirstColumn="0" w:lastRowLastColumn="0"/>
            <w:tcW w:w="2448" w:type="pct"/>
            <w:noWrap/>
            <w:hideMark/>
          </w:tcPr>
          <w:p w14:paraId="759D0B5C" w14:textId="6316F4AF" w:rsidR="005B1647" w:rsidRPr="00555665" w:rsidRDefault="005B1647" w:rsidP="005B1647">
            <w:pPr>
              <w:pStyle w:val="Tabell"/>
            </w:pPr>
            <w:r w:rsidRPr="00555665">
              <w:t xml:space="preserve">Fastighetskatt </w:t>
            </w:r>
          </w:p>
        </w:tc>
        <w:tc>
          <w:tcPr>
            <w:tcW w:w="1364" w:type="pct"/>
            <w:noWrap/>
            <w:hideMark/>
          </w:tcPr>
          <w:p w14:paraId="24C9BC6A" w14:textId="77777777" w:rsidR="005B1647" w:rsidRPr="0055566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55665">
              <w:t xml:space="preserve">32 112 </w:t>
            </w:r>
          </w:p>
        </w:tc>
        <w:tc>
          <w:tcPr>
            <w:tcW w:w="1187" w:type="pct"/>
            <w:noWrap/>
            <w:hideMark/>
          </w:tcPr>
          <w:p w14:paraId="6A4DE8E0" w14:textId="77777777" w:rsidR="005B1647" w:rsidRPr="0055566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55665">
              <w:t xml:space="preserve">0 </w:t>
            </w:r>
          </w:p>
        </w:tc>
      </w:tr>
      <w:tr w:rsidR="00155607" w14:paraId="52BB2AC6" w14:textId="77777777" w:rsidTr="003D47E6">
        <w:trPr>
          <w:trHeight w:val="225"/>
        </w:trPr>
        <w:tc>
          <w:tcPr>
            <w:cnfStyle w:val="001000000000" w:firstRow="0" w:lastRow="0" w:firstColumn="1" w:lastColumn="0" w:oddVBand="0" w:evenVBand="0" w:oddHBand="0" w:evenHBand="0" w:firstRowFirstColumn="0" w:firstRowLastColumn="0" w:lastRowFirstColumn="0" w:lastRowLastColumn="0"/>
            <w:tcW w:w="2448" w:type="pct"/>
            <w:noWrap/>
            <w:hideMark/>
          </w:tcPr>
          <w:p w14:paraId="752415AC" w14:textId="30038B3D" w:rsidR="005B1647" w:rsidRPr="00555665" w:rsidRDefault="005B1647" w:rsidP="005B1647">
            <w:pPr>
              <w:pStyle w:val="Tabell"/>
            </w:pPr>
            <w:r w:rsidRPr="00555665">
              <w:lastRenderedPageBreak/>
              <w:t>Stämpelskatt</w:t>
            </w:r>
          </w:p>
        </w:tc>
        <w:tc>
          <w:tcPr>
            <w:tcW w:w="1364" w:type="pct"/>
            <w:noWrap/>
            <w:hideMark/>
          </w:tcPr>
          <w:p w14:paraId="0460582E" w14:textId="77777777" w:rsidR="005B1647" w:rsidRPr="0055566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55665">
              <w:t xml:space="preserve">12 850 </w:t>
            </w:r>
          </w:p>
        </w:tc>
        <w:tc>
          <w:tcPr>
            <w:tcW w:w="1187" w:type="pct"/>
            <w:noWrap/>
            <w:hideMark/>
          </w:tcPr>
          <w:p w14:paraId="7F239760" w14:textId="77777777" w:rsidR="005B1647" w:rsidRPr="0055566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55665">
              <w:t xml:space="preserve">0 </w:t>
            </w:r>
          </w:p>
        </w:tc>
      </w:tr>
      <w:tr w:rsidR="00155607" w14:paraId="7164E06B" w14:textId="77777777" w:rsidTr="003D47E6">
        <w:trPr>
          <w:trHeight w:val="225"/>
        </w:trPr>
        <w:tc>
          <w:tcPr>
            <w:cnfStyle w:val="001000000000" w:firstRow="0" w:lastRow="0" w:firstColumn="1" w:lastColumn="0" w:oddVBand="0" w:evenVBand="0" w:oddHBand="0" w:evenHBand="0" w:firstRowFirstColumn="0" w:firstRowLastColumn="0" w:lastRowFirstColumn="0" w:lastRowLastColumn="0"/>
            <w:tcW w:w="2448" w:type="pct"/>
            <w:noWrap/>
            <w:hideMark/>
          </w:tcPr>
          <w:p w14:paraId="486BE837" w14:textId="34A9DBDC" w:rsidR="005B1647" w:rsidRPr="00555665" w:rsidRDefault="005B1647" w:rsidP="005B1647">
            <w:pPr>
              <w:pStyle w:val="Tabell"/>
            </w:pPr>
            <w:r w:rsidRPr="00555665">
              <w:t xml:space="preserve">Skatt på konsumtion och insatsvaror </w:t>
            </w:r>
          </w:p>
        </w:tc>
        <w:tc>
          <w:tcPr>
            <w:tcW w:w="1364" w:type="pct"/>
            <w:noWrap/>
            <w:hideMark/>
          </w:tcPr>
          <w:p w14:paraId="6EB85FBE" w14:textId="77777777" w:rsidR="005B1647" w:rsidRPr="0055566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55665">
              <w:t xml:space="preserve">594 776 </w:t>
            </w:r>
          </w:p>
        </w:tc>
        <w:tc>
          <w:tcPr>
            <w:tcW w:w="1187" w:type="pct"/>
            <w:noWrap/>
            <w:hideMark/>
          </w:tcPr>
          <w:p w14:paraId="323DED17" w14:textId="77777777" w:rsidR="005B1647" w:rsidRPr="0055566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55665">
              <w:t xml:space="preserve">-1 160 </w:t>
            </w:r>
          </w:p>
        </w:tc>
      </w:tr>
      <w:tr w:rsidR="00155607" w14:paraId="460257B1" w14:textId="77777777" w:rsidTr="003D47E6">
        <w:trPr>
          <w:trHeight w:val="225"/>
        </w:trPr>
        <w:tc>
          <w:tcPr>
            <w:cnfStyle w:val="001000000000" w:firstRow="0" w:lastRow="0" w:firstColumn="1" w:lastColumn="0" w:oddVBand="0" w:evenVBand="0" w:oddHBand="0" w:evenHBand="0" w:firstRowFirstColumn="0" w:firstRowLastColumn="0" w:lastRowFirstColumn="0" w:lastRowLastColumn="0"/>
            <w:tcW w:w="2448" w:type="pct"/>
            <w:noWrap/>
            <w:hideMark/>
          </w:tcPr>
          <w:p w14:paraId="596FBA5E" w14:textId="6A245201" w:rsidR="005B1647" w:rsidRPr="00555665" w:rsidRDefault="005B1647" w:rsidP="005B1647">
            <w:pPr>
              <w:pStyle w:val="Tabell"/>
            </w:pPr>
            <w:r w:rsidRPr="00555665">
              <w:t xml:space="preserve">Mervärdesskatt </w:t>
            </w:r>
          </w:p>
        </w:tc>
        <w:tc>
          <w:tcPr>
            <w:tcW w:w="1364" w:type="pct"/>
            <w:noWrap/>
            <w:hideMark/>
          </w:tcPr>
          <w:p w14:paraId="2E4D99AB" w14:textId="77777777" w:rsidR="005B1647" w:rsidRPr="0055566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55665">
              <w:t xml:space="preserve">461 065 </w:t>
            </w:r>
          </w:p>
        </w:tc>
        <w:tc>
          <w:tcPr>
            <w:tcW w:w="1187" w:type="pct"/>
            <w:noWrap/>
            <w:hideMark/>
          </w:tcPr>
          <w:p w14:paraId="720CEFB6" w14:textId="77777777" w:rsidR="005B1647" w:rsidRPr="0055566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55665">
              <w:t xml:space="preserve">306 </w:t>
            </w:r>
          </w:p>
        </w:tc>
      </w:tr>
      <w:tr w:rsidR="00155607" w14:paraId="62EAEDA7" w14:textId="77777777" w:rsidTr="003D47E6">
        <w:trPr>
          <w:trHeight w:val="225"/>
        </w:trPr>
        <w:tc>
          <w:tcPr>
            <w:cnfStyle w:val="001000000000" w:firstRow="0" w:lastRow="0" w:firstColumn="1" w:lastColumn="0" w:oddVBand="0" w:evenVBand="0" w:oddHBand="0" w:evenHBand="0" w:firstRowFirstColumn="0" w:firstRowLastColumn="0" w:lastRowFirstColumn="0" w:lastRowLastColumn="0"/>
            <w:tcW w:w="2448" w:type="pct"/>
            <w:noWrap/>
            <w:hideMark/>
          </w:tcPr>
          <w:p w14:paraId="5CF86DB0" w14:textId="7EAC6926" w:rsidR="005B1647" w:rsidRPr="00555665" w:rsidRDefault="005B1647" w:rsidP="005B1647">
            <w:pPr>
              <w:pStyle w:val="Tabell"/>
            </w:pPr>
            <w:r w:rsidRPr="00555665">
              <w:t>Skatt på alkohol och tobak</w:t>
            </w:r>
          </w:p>
        </w:tc>
        <w:tc>
          <w:tcPr>
            <w:tcW w:w="1364" w:type="pct"/>
            <w:noWrap/>
            <w:hideMark/>
          </w:tcPr>
          <w:p w14:paraId="4194F1CC" w14:textId="77777777" w:rsidR="005B1647" w:rsidRPr="0055566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55665">
              <w:t xml:space="preserve">27 091 </w:t>
            </w:r>
          </w:p>
        </w:tc>
        <w:tc>
          <w:tcPr>
            <w:tcW w:w="1187" w:type="pct"/>
            <w:noWrap/>
            <w:hideMark/>
          </w:tcPr>
          <w:p w14:paraId="0A0CF86D" w14:textId="77777777" w:rsidR="005B1647" w:rsidRPr="0055566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55665">
              <w:t xml:space="preserve">0 </w:t>
            </w:r>
          </w:p>
        </w:tc>
      </w:tr>
      <w:tr w:rsidR="00155607" w14:paraId="69ABFD07" w14:textId="77777777" w:rsidTr="003D47E6">
        <w:trPr>
          <w:trHeight w:val="225"/>
        </w:trPr>
        <w:tc>
          <w:tcPr>
            <w:cnfStyle w:val="001000000000" w:firstRow="0" w:lastRow="0" w:firstColumn="1" w:lastColumn="0" w:oddVBand="0" w:evenVBand="0" w:oddHBand="0" w:evenHBand="0" w:firstRowFirstColumn="0" w:firstRowLastColumn="0" w:lastRowFirstColumn="0" w:lastRowLastColumn="0"/>
            <w:tcW w:w="2448" w:type="pct"/>
            <w:noWrap/>
            <w:hideMark/>
          </w:tcPr>
          <w:p w14:paraId="462F856F" w14:textId="2449ED95" w:rsidR="005B1647" w:rsidRPr="00555665" w:rsidRDefault="005B1647" w:rsidP="005B1647">
            <w:pPr>
              <w:pStyle w:val="Tabell"/>
            </w:pPr>
            <w:r w:rsidRPr="00555665">
              <w:t>Energiskatt</w:t>
            </w:r>
          </w:p>
        </w:tc>
        <w:tc>
          <w:tcPr>
            <w:tcW w:w="1364" w:type="pct"/>
            <w:noWrap/>
            <w:hideMark/>
          </w:tcPr>
          <w:p w14:paraId="281EBEEE" w14:textId="77777777" w:rsidR="005B1647" w:rsidRPr="0055566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55665">
              <w:t xml:space="preserve">51 675 </w:t>
            </w:r>
          </w:p>
        </w:tc>
        <w:tc>
          <w:tcPr>
            <w:tcW w:w="1187" w:type="pct"/>
            <w:noWrap/>
            <w:hideMark/>
          </w:tcPr>
          <w:p w14:paraId="3E8F6E81" w14:textId="77777777" w:rsidR="005B1647" w:rsidRPr="0055566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55665">
              <w:t xml:space="preserve">-495 </w:t>
            </w:r>
          </w:p>
        </w:tc>
      </w:tr>
      <w:tr w:rsidR="00155607" w14:paraId="0616DBD3" w14:textId="77777777" w:rsidTr="003D47E6">
        <w:trPr>
          <w:trHeight w:val="225"/>
        </w:trPr>
        <w:tc>
          <w:tcPr>
            <w:cnfStyle w:val="001000000000" w:firstRow="0" w:lastRow="0" w:firstColumn="1" w:lastColumn="0" w:oddVBand="0" w:evenVBand="0" w:oddHBand="0" w:evenHBand="0" w:firstRowFirstColumn="0" w:firstRowLastColumn="0" w:lastRowFirstColumn="0" w:lastRowLastColumn="0"/>
            <w:tcW w:w="2448" w:type="pct"/>
            <w:noWrap/>
            <w:hideMark/>
          </w:tcPr>
          <w:p w14:paraId="4E0A86E5" w14:textId="448F773E" w:rsidR="005B1647" w:rsidRPr="00555665" w:rsidRDefault="005B1647" w:rsidP="005B1647">
            <w:pPr>
              <w:pStyle w:val="Tabell"/>
            </w:pPr>
            <w:r w:rsidRPr="00555665">
              <w:t>Koldioxidskatt</w:t>
            </w:r>
          </w:p>
        </w:tc>
        <w:tc>
          <w:tcPr>
            <w:tcW w:w="1364" w:type="pct"/>
            <w:noWrap/>
            <w:hideMark/>
          </w:tcPr>
          <w:p w14:paraId="04E5DBE2" w14:textId="77777777" w:rsidR="005B1647" w:rsidRPr="0055566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55665">
              <w:t xml:space="preserve">22 819 </w:t>
            </w:r>
          </w:p>
        </w:tc>
        <w:tc>
          <w:tcPr>
            <w:tcW w:w="1187" w:type="pct"/>
            <w:noWrap/>
            <w:hideMark/>
          </w:tcPr>
          <w:p w14:paraId="013114AB" w14:textId="77777777" w:rsidR="005B1647" w:rsidRPr="0055566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55665">
              <w:t xml:space="preserve">-241 </w:t>
            </w:r>
          </w:p>
        </w:tc>
      </w:tr>
      <w:tr w:rsidR="00155607" w14:paraId="35FBDECE" w14:textId="77777777" w:rsidTr="003D47E6">
        <w:trPr>
          <w:trHeight w:val="225"/>
        </w:trPr>
        <w:tc>
          <w:tcPr>
            <w:cnfStyle w:val="001000000000" w:firstRow="0" w:lastRow="0" w:firstColumn="1" w:lastColumn="0" w:oddVBand="0" w:evenVBand="0" w:oddHBand="0" w:evenHBand="0" w:firstRowFirstColumn="0" w:firstRowLastColumn="0" w:lastRowFirstColumn="0" w:lastRowLastColumn="0"/>
            <w:tcW w:w="2448" w:type="pct"/>
            <w:noWrap/>
            <w:hideMark/>
          </w:tcPr>
          <w:p w14:paraId="3F24A077" w14:textId="46F0091F" w:rsidR="005B1647" w:rsidRPr="00555665" w:rsidRDefault="005B1647" w:rsidP="005B1647">
            <w:pPr>
              <w:pStyle w:val="Tabell"/>
            </w:pPr>
            <w:r w:rsidRPr="00555665">
              <w:t xml:space="preserve">Övriga skatter på energi och miljö </w:t>
            </w:r>
          </w:p>
        </w:tc>
        <w:tc>
          <w:tcPr>
            <w:tcW w:w="1364" w:type="pct"/>
            <w:noWrap/>
            <w:hideMark/>
          </w:tcPr>
          <w:p w14:paraId="7B2CB9B6" w14:textId="77777777" w:rsidR="005B1647" w:rsidRPr="0055566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55665">
              <w:t xml:space="preserve">3 441 </w:t>
            </w:r>
          </w:p>
        </w:tc>
        <w:tc>
          <w:tcPr>
            <w:tcW w:w="1187" w:type="pct"/>
            <w:noWrap/>
            <w:hideMark/>
          </w:tcPr>
          <w:p w14:paraId="7DDD7C11" w14:textId="77777777" w:rsidR="005B1647" w:rsidRPr="0055566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55665">
              <w:t xml:space="preserve">-730 </w:t>
            </w:r>
          </w:p>
        </w:tc>
      </w:tr>
      <w:tr w:rsidR="00155607" w14:paraId="1A9F64AC" w14:textId="77777777" w:rsidTr="003D47E6">
        <w:trPr>
          <w:trHeight w:val="225"/>
        </w:trPr>
        <w:tc>
          <w:tcPr>
            <w:cnfStyle w:val="001000000000" w:firstRow="0" w:lastRow="0" w:firstColumn="1" w:lastColumn="0" w:oddVBand="0" w:evenVBand="0" w:oddHBand="0" w:evenHBand="0" w:firstRowFirstColumn="0" w:firstRowLastColumn="0" w:lastRowFirstColumn="0" w:lastRowLastColumn="0"/>
            <w:tcW w:w="2448" w:type="pct"/>
            <w:noWrap/>
            <w:hideMark/>
          </w:tcPr>
          <w:p w14:paraId="17B6ED1D" w14:textId="6522EA6C" w:rsidR="005B1647" w:rsidRPr="00555665" w:rsidRDefault="005B1647" w:rsidP="005B1647">
            <w:pPr>
              <w:pStyle w:val="Tabell"/>
            </w:pPr>
            <w:r w:rsidRPr="00555665">
              <w:t xml:space="preserve">Skatt på vägtrafik </w:t>
            </w:r>
          </w:p>
        </w:tc>
        <w:tc>
          <w:tcPr>
            <w:tcW w:w="1364" w:type="pct"/>
            <w:noWrap/>
            <w:hideMark/>
          </w:tcPr>
          <w:p w14:paraId="5FB31FFD" w14:textId="77777777" w:rsidR="005B1647" w:rsidRPr="0055566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55665">
              <w:t xml:space="preserve">22 094 </w:t>
            </w:r>
          </w:p>
        </w:tc>
        <w:tc>
          <w:tcPr>
            <w:tcW w:w="1187" w:type="pct"/>
            <w:noWrap/>
            <w:hideMark/>
          </w:tcPr>
          <w:p w14:paraId="75DF1E6C" w14:textId="77777777" w:rsidR="005B1647" w:rsidRPr="0055566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55665">
              <w:t xml:space="preserve">0 </w:t>
            </w:r>
          </w:p>
        </w:tc>
      </w:tr>
      <w:tr w:rsidR="00155607" w14:paraId="6FE5DA2C" w14:textId="77777777" w:rsidTr="003D47E6">
        <w:trPr>
          <w:trHeight w:val="225"/>
        </w:trPr>
        <w:tc>
          <w:tcPr>
            <w:cnfStyle w:val="001000000000" w:firstRow="0" w:lastRow="0" w:firstColumn="1" w:lastColumn="0" w:oddVBand="0" w:evenVBand="0" w:oddHBand="0" w:evenHBand="0" w:firstRowFirstColumn="0" w:firstRowLastColumn="0" w:lastRowFirstColumn="0" w:lastRowLastColumn="0"/>
            <w:tcW w:w="2448" w:type="pct"/>
            <w:noWrap/>
            <w:hideMark/>
          </w:tcPr>
          <w:p w14:paraId="72174F38" w14:textId="2DFEA6A8" w:rsidR="005B1647" w:rsidRPr="00555665" w:rsidRDefault="005B1647" w:rsidP="005B1647">
            <w:pPr>
              <w:pStyle w:val="Tabell"/>
            </w:pPr>
            <w:r w:rsidRPr="00555665">
              <w:t>Övriga skatter</w:t>
            </w:r>
          </w:p>
        </w:tc>
        <w:tc>
          <w:tcPr>
            <w:tcW w:w="1364" w:type="pct"/>
            <w:noWrap/>
            <w:hideMark/>
          </w:tcPr>
          <w:p w14:paraId="03471D2B" w14:textId="77777777" w:rsidR="005B1647" w:rsidRPr="0055566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55665">
              <w:t xml:space="preserve">6 592 </w:t>
            </w:r>
          </w:p>
        </w:tc>
        <w:tc>
          <w:tcPr>
            <w:tcW w:w="1187" w:type="pct"/>
            <w:noWrap/>
            <w:hideMark/>
          </w:tcPr>
          <w:p w14:paraId="5A36BDFB" w14:textId="77777777" w:rsidR="005B1647" w:rsidRPr="0055566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55665">
              <w:t xml:space="preserve">0 </w:t>
            </w:r>
          </w:p>
        </w:tc>
      </w:tr>
      <w:tr w:rsidR="00155607" w14:paraId="5FEFB2F5" w14:textId="77777777" w:rsidTr="003D47E6">
        <w:trPr>
          <w:trHeight w:val="225"/>
        </w:trPr>
        <w:tc>
          <w:tcPr>
            <w:cnfStyle w:val="001000000000" w:firstRow="0" w:lastRow="0" w:firstColumn="1" w:lastColumn="0" w:oddVBand="0" w:evenVBand="0" w:oddHBand="0" w:evenHBand="0" w:firstRowFirstColumn="0" w:firstRowLastColumn="0" w:lastRowFirstColumn="0" w:lastRowLastColumn="0"/>
            <w:tcW w:w="2448" w:type="pct"/>
            <w:noWrap/>
            <w:hideMark/>
          </w:tcPr>
          <w:p w14:paraId="3D427B54" w14:textId="5EADB5DB" w:rsidR="005B1647" w:rsidRPr="00555665" w:rsidRDefault="005B1647" w:rsidP="005B1647">
            <w:pPr>
              <w:pStyle w:val="Tabell"/>
            </w:pPr>
            <w:r w:rsidRPr="00555665">
              <w:t>Skatt på import</w:t>
            </w:r>
          </w:p>
        </w:tc>
        <w:tc>
          <w:tcPr>
            <w:tcW w:w="1364" w:type="pct"/>
            <w:noWrap/>
            <w:hideMark/>
          </w:tcPr>
          <w:p w14:paraId="3A820D60" w14:textId="77777777" w:rsidR="005B1647" w:rsidRPr="0055566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55665">
              <w:t xml:space="preserve">7 125 </w:t>
            </w:r>
          </w:p>
        </w:tc>
        <w:tc>
          <w:tcPr>
            <w:tcW w:w="1187" w:type="pct"/>
            <w:noWrap/>
            <w:hideMark/>
          </w:tcPr>
          <w:p w14:paraId="2A47E23C" w14:textId="77777777" w:rsidR="005B1647" w:rsidRPr="0055566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55665">
              <w:t xml:space="preserve">0 </w:t>
            </w:r>
          </w:p>
        </w:tc>
      </w:tr>
      <w:tr w:rsidR="00155607" w14:paraId="09B14D47" w14:textId="77777777" w:rsidTr="003D47E6">
        <w:trPr>
          <w:trHeight w:val="225"/>
        </w:trPr>
        <w:tc>
          <w:tcPr>
            <w:cnfStyle w:val="001000000000" w:firstRow="0" w:lastRow="0" w:firstColumn="1" w:lastColumn="0" w:oddVBand="0" w:evenVBand="0" w:oddHBand="0" w:evenHBand="0" w:firstRowFirstColumn="0" w:firstRowLastColumn="0" w:lastRowFirstColumn="0" w:lastRowLastColumn="0"/>
            <w:tcW w:w="2448" w:type="pct"/>
            <w:noWrap/>
            <w:hideMark/>
          </w:tcPr>
          <w:p w14:paraId="0FC208FD" w14:textId="3BE34860" w:rsidR="005B1647" w:rsidRPr="00555665" w:rsidRDefault="005B1647" w:rsidP="005B1647">
            <w:pPr>
              <w:pStyle w:val="Tabell"/>
            </w:pPr>
            <w:r w:rsidRPr="00555665">
              <w:t>Restförda och övriga skatter</w:t>
            </w:r>
          </w:p>
        </w:tc>
        <w:tc>
          <w:tcPr>
            <w:tcW w:w="1364" w:type="pct"/>
            <w:noWrap/>
            <w:hideMark/>
          </w:tcPr>
          <w:p w14:paraId="21DF8B75" w14:textId="77777777" w:rsidR="005B1647" w:rsidRPr="0055566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55665">
              <w:t xml:space="preserve">21 505 </w:t>
            </w:r>
          </w:p>
        </w:tc>
        <w:tc>
          <w:tcPr>
            <w:tcW w:w="1187" w:type="pct"/>
            <w:noWrap/>
            <w:hideMark/>
          </w:tcPr>
          <w:p w14:paraId="17F5CE2A" w14:textId="77777777" w:rsidR="005B1647" w:rsidRPr="0055566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55665">
              <w:t xml:space="preserve">0 </w:t>
            </w:r>
          </w:p>
        </w:tc>
      </w:tr>
      <w:tr w:rsidR="00155607" w14:paraId="71EE6253" w14:textId="77777777" w:rsidTr="003D47E6">
        <w:trPr>
          <w:trHeight w:val="225"/>
        </w:trPr>
        <w:tc>
          <w:tcPr>
            <w:cnfStyle w:val="001000000000" w:firstRow="0" w:lastRow="0" w:firstColumn="1" w:lastColumn="0" w:oddVBand="0" w:evenVBand="0" w:oddHBand="0" w:evenHBand="0" w:firstRowFirstColumn="0" w:firstRowLastColumn="0" w:lastRowFirstColumn="0" w:lastRowLastColumn="0"/>
            <w:tcW w:w="2448" w:type="pct"/>
            <w:noWrap/>
            <w:hideMark/>
          </w:tcPr>
          <w:p w14:paraId="3F7E8EF5" w14:textId="74C5A587" w:rsidR="005B1647" w:rsidRPr="00555665" w:rsidRDefault="005B1647" w:rsidP="005B1647">
            <w:pPr>
              <w:pStyle w:val="Tabell"/>
            </w:pPr>
            <w:r w:rsidRPr="00555665">
              <w:t>Avgående poster, skatter till EU</w:t>
            </w:r>
          </w:p>
        </w:tc>
        <w:tc>
          <w:tcPr>
            <w:tcW w:w="1364" w:type="pct"/>
            <w:noWrap/>
            <w:hideMark/>
          </w:tcPr>
          <w:p w14:paraId="753F2E68" w14:textId="77777777" w:rsidR="005B1647" w:rsidRPr="0055566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55665">
              <w:t xml:space="preserve">-7 125 </w:t>
            </w:r>
          </w:p>
        </w:tc>
        <w:tc>
          <w:tcPr>
            <w:tcW w:w="1187" w:type="pct"/>
            <w:noWrap/>
            <w:hideMark/>
          </w:tcPr>
          <w:p w14:paraId="13E45115" w14:textId="77777777" w:rsidR="005B1647" w:rsidRPr="0055566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55665">
              <w:t xml:space="preserve">0 </w:t>
            </w:r>
          </w:p>
        </w:tc>
      </w:tr>
      <w:tr w:rsidR="00155607" w14:paraId="613EF992" w14:textId="77777777" w:rsidTr="003D47E6">
        <w:trPr>
          <w:trHeight w:val="450"/>
        </w:trPr>
        <w:tc>
          <w:tcPr>
            <w:cnfStyle w:val="001000000000" w:firstRow="0" w:lastRow="0" w:firstColumn="1" w:lastColumn="0" w:oddVBand="0" w:evenVBand="0" w:oddHBand="0" w:evenHBand="0" w:firstRowFirstColumn="0" w:firstRowLastColumn="0" w:lastRowFirstColumn="0" w:lastRowLastColumn="0"/>
            <w:tcW w:w="2448" w:type="pct"/>
            <w:hideMark/>
          </w:tcPr>
          <w:p w14:paraId="67E8422B" w14:textId="71CF119B" w:rsidR="005B1647" w:rsidRPr="00555665" w:rsidRDefault="005B1647" w:rsidP="005B1647">
            <w:pPr>
              <w:pStyle w:val="Tabell"/>
            </w:pPr>
            <w:r w:rsidRPr="00555665">
              <w:t>Avgående poster, skatter till andra</w:t>
            </w:r>
            <w:r w:rsidRPr="00555665">
              <w:br/>
              <w:t>sektorer</w:t>
            </w:r>
          </w:p>
        </w:tc>
        <w:tc>
          <w:tcPr>
            <w:tcW w:w="1364" w:type="pct"/>
            <w:noWrap/>
            <w:hideMark/>
          </w:tcPr>
          <w:p w14:paraId="543F4F33" w14:textId="77777777" w:rsidR="005B1647" w:rsidRPr="0055566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55665">
              <w:t xml:space="preserve">-1 037 693 </w:t>
            </w:r>
          </w:p>
        </w:tc>
        <w:tc>
          <w:tcPr>
            <w:tcW w:w="1187" w:type="pct"/>
            <w:noWrap/>
            <w:hideMark/>
          </w:tcPr>
          <w:p w14:paraId="1BCE40BB" w14:textId="77777777" w:rsidR="005B1647" w:rsidRPr="0055566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55665">
              <w:t xml:space="preserve">943 </w:t>
            </w:r>
          </w:p>
        </w:tc>
      </w:tr>
      <w:tr w:rsidR="00155607" w14:paraId="47F933C6" w14:textId="77777777" w:rsidTr="003D47E6">
        <w:trPr>
          <w:trHeight w:val="225"/>
        </w:trPr>
        <w:tc>
          <w:tcPr>
            <w:cnfStyle w:val="001000000000" w:firstRow="0" w:lastRow="0" w:firstColumn="1" w:lastColumn="0" w:oddVBand="0" w:evenVBand="0" w:oddHBand="0" w:evenHBand="0" w:firstRowFirstColumn="0" w:firstRowLastColumn="0" w:lastRowFirstColumn="0" w:lastRowLastColumn="0"/>
            <w:tcW w:w="2448" w:type="pct"/>
            <w:hideMark/>
          </w:tcPr>
          <w:p w14:paraId="5EB08143" w14:textId="39FD0766" w:rsidR="005B1647" w:rsidRPr="00555665" w:rsidRDefault="005B1647" w:rsidP="005B1647">
            <w:pPr>
              <w:pStyle w:val="Tabell"/>
            </w:pPr>
            <w:r w:rsidRPr="00555665">
              <w:t>Periodiseringar</w:t>
            </w:r>
          </w:p>
        </w:tc>
        <w:tc>
          <w:tcPr>
            <w:tcW w:w="1364" w:type="pct"/>
            <w:noWrap/>
            <w:hideMark/>
          </w:tcPr>
          <w:p w14:paraId="345BDC01" w14:textId="77777777" w:rsidR="005B1647" w:rsidRPr="0055566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55665">
              <w:t xml:space="preserve">8 366 </w:t>
            </w:r>
          </w:p>
        </w:tc>
        <w:tc>
          <w:tcPr>
            <w:tcW w:w="1187" w:type="pct"/>
            <w:noWrap/>
            <w:hideMark/>
          </w:tcPr>
          <w:p w14:paraId="4313E516" w14:textId="77777777" w:rsidR="005B1647" w:rsidRPr="0055566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55665">
              <w:t xml:space="preserve">0 </w:t>
            </w:r>
          </w:p>
        </w:tc>
      </w:tr>
      <w:tr w:rsidR="00155607" w14:paraId="3E4415B0" w14:textId="77777777" w:rsidTr="003D47E6">
        <w:trPr>
          <w:trHeight w:val="241"/>
        </w:trPr>
        <w:tc>
          <w:tcPr>
            <w:cnfStyle w:val="001000000000" w:firstRow="0" w:lastRow="0" w:firstColumn="1" w:lastColumn="0" w:oddVBand="0" w:evenVBand="0" w:oddHBand="0" w:evenHBand="0" w:firstRowFirstColumn="0" w:firstRowLastColumn="0" w:lastRowFirstColumn="0" w:lastRowLastColumn="0"/>
            <w:tcW w:w="2448" w:type="pct"/>
            <w:hideMark/>
          </w:tcPr>
          <w:p w14:paraId="08861A18" w14:textId="22917258" w:rsidR="005B1647" w:rsidRPr="00555665" w:rsidRDefault="005B1647" w:rsidP="005B1647">
            <w:pPr>
              <w:pStyle w:val="Tabell"/>
              <w:rPr>
                <w:b/>
                <w:bCs/>
              </w:rPr>
            </w:pPr>
            <w:r w:rsidRPr="00555665">
              <w:rPr>
                <w:b/>
                <w:bCs/>
              </w:rPr>
              <w:t>Inkomster av statens verksamhet</w:t>
            </w:r>
          </w:p>
        </w:tc>
        <w:tc>
          <w:tcPr>
            <w:tcW w:w="1364" w:type="pct"/>
            <w:noWrap/>
            <w:hideMark/>
          </w:tcPr>
          <w:p w14:paraId="1BA3B581" w14:textId="77777777" w:rsidR="005B1647" w:rsidRPr="00555665"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555665">
              <w:rPr>
                <w:b/>
                <w:bCs/>
              </w:rPr>
              <w:t xml:space="preserve">32 536 </w:t>
            </w:r>
          </w:p>
        </w:tc>
        <w:tc>
          <w:tcPr>
            <w:tcW w:w="1187" w:type="pct"/>
            <w:noWrap/>
            <w:hideMark/>
          </w:tcPr>
          <w:p w14:paraId="7276E4D6" w14:textId="77777777" w:rsidR="005B1647" w:rsidRPr="00555665"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555665">
              <w:rPr>
                <w:b/>
                <w:bCs/>
              </w:rPr>
              <w:t xml:space="preserve">0 </w:t>
            </w:r>
          </w:p>
        </w:tc>
      </w:tr>
      <w:tr w:rsidR="00155607" w14:paraId="5500C3D9" w14:textId="77777777" w:rsidTr="003D47E6">
        <w:trPr>
          <w:trHeight w:val="225"/>
        </w:trPr>
        <w:tc>
          <w:tcPr>
            <w:cnfStyle w:val="001000000000" w:firstRow="0" w:lastRow="0" w:firstColumn="1" w:lastColumn="0" w:oddVBand="0" w:evenVBand="0" w:oddHBand="0" w:evenHBand="0" w:firstRowFirstColumn="0" w:firstRowLastColumn="0" w:lastRowFirstColumn="0" w:lastRowLastColumn="0"/>
            <w:tcW w:w="2448" w:type="pct"/>
            <w:hideMark/>
          </w:tcPr>
          <w:p w14:paraId="6998AB21" w14:textId="052572B5" w:rsidR="005B1647" w:rsidRPr="00555665" w:rsidRDefault="005B1647" w:rsidP="005B1647">
            <w:pPr>
              <w:pStyle w:val="Tabell"/>
              <w:rPr>
                <w:b/>
                <w:bCs/>
              </w:rPr>
            </w:pPr>
            <w:r w:rsidRPr="00555665">
              <w:rPr>
                <w:b/>
                <w:bCs/>
              </w:rPr>
              <w:t>Inkomster av försåld egendom</w:t>
            </w:r>
          </w:p>
        </w:tc>
        <w:tc>
          <w:tcPr>
            <w:tcW w:w="1364" w:type="pct"/>
            <w:noWrap/>
            <w:hideMark/>
          </w:tcPr>
          <w:p w14:paraId="20E9FC96" w14:textId="77777777" w:rsidR="005B1647" w:rsidRPr="00555665"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555665">
              <w:rPr>
                <w:b/>
                <w:bCs/>
              </w:rPr>
              <w:t xml:space="preserve">5 000 </w:t>
            </w:r>
          </w:p>
        </w:tc>
        <w:tc>
          <w:tcPr>
            <w:tcW w:w="1187" w:type="pct"/>
            <w:noWrap/>
            <w:hideMark/>
          </w:tcPr>
          <w:p w14:paraId="4B8BDA09" w14:textId="77777777" w:rsidR="005B1647" w:rsidRPr="00555665"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555665">
              <w:rPr>
                <w:b/>
                <w:bCs/>
              </w:rPr>
              <w:t xml:space="preserve">0 </w:t>
            </w:r>
          </w:p>
        </w:tc>
      </w:tr>
      <w:tr w:rsidR="00155607" w14:paraId="19663D8B" w14:textId="77777777" w:rsidTr="003D47E6">
        <w:trPr>
          <w:trHeight w:val="225"/>
        </w:trPr>
        <w:tc>
          <w:tcPr>
            <w:cnfStyle w:val="001000000000" w:firstRow="0" w:lastRow="0" w:firstColumn="1" w:lastColumn="0" w:oddVBand="0" w:evenVBand="0" w:oddHBand="0" w:evenHBand="0" w:firstRowFirstColumn="0" w:firstRowLastColumn="0" w:lastRowFirstColumn="0" w:lastRowLastColumn="0"/>
            <w:tcW w:w="2448" w:type="pct"/>
            <w:hideMark/>
          </w:tcPr>
          <w:p w14:paraId="4496B1CC" w14:textId="492324B7" w:rsidR="005B1647" w:rsidRPr="00555665" w:rsidRDefault="005B1647" w:rsidP="005B1647">
            <w:pPr>
              <w:pStyle w:val="Tabell"/>
              <w:rPr>
                <w:b/>
                <w:bCs/>
              </w:rPr>
            </w:pPr>
            <w:r w:rsidRPr="00555665">
              <w:rPr>
                <w:b/>
                <w:bCs/>
              </w:rPr>
              <w:t>Återbetalning av lån</w:t>
            </w:r>
          </w:p>
        </w:tc>
        <w:tc>
          <w:tcPr>
            <w:tcW w:w="1364" w:type="pct"/>
            <w:noWrap/>
            <w:hideMark/>
          </w:tcPr>
          <w:p w14:paraId="642FB43A" w14:textId="77777777" w:rsidR="005B1647" w:rsidRPr="00555665"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555665">
              <w:rPr>
                <w:b/>
                <w:bCs/>
              </w:rPr>
              <w:t xml:space="preserve">717 </w:t>
            </w:r>
          </w:p>
        </w:tc>
        <w:tc>
          <w:tcPr>
            <w:tcW w:w="1187" w:type="pct"/>
            <w:noWrap/>
            <w:hideMark/>
          </w:tcPr>
          <w:p w14:paraId="1521FC1A" w14:textId="77777777" w:rsidR="005B1647" w:rsidRPr="00555665"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555665">
              <w:rPr>
                <w:b/>
                <w:bCs/>
              </w:rPr>
              <w:t xml:space="preserve">0 </w:t>
            </w:r>
          </w:p>
        </w:tc>
      </w:tr>
      <w:tr w:rsidR="00155607" w14:paraId="0253AB95" w14:textId="77777777" w:rsidTr="003D47E6">
        <w:trPr>
          <w:trHeight w:val="225"/>
        </w:trPr>
        <w:tc>
          <w:tcPr>
            <w:cnfStyle w:val="001000000000" w:firstRow="0" w:lastRow="0" w:firstColumn="1" w:lastColumn="0" w:oddVBand="0" w:evenVBand="0" w:oddHBand="0" w:evenHBand="0" w:firstRowFirstColumn="0" w:firstRowLastColumn="0" w:lastRowFirstColumn="0" w:lastRowLastColumn="0"/>
            <w:tcW w:w="2448" w:type="pct"/>
            <w:hideMark/>
          </w:tcPr>
          <w:p w14:paraId="181AF393" w14:textId="0D1CAFCB" w:rsidR="005B1647" w:rsidRPr="00555665" w:rsidRDefault="005B1647" w:rsidP="005B1647">
            <w:pPr>
              <w:pStyle w:val="Tabell"/>
              <w:rPr>
                <w:b/>
                <w:bCs/>
              </w:rPr>
            </w:pPr>
            <w:r w:rsidRPr="00555665">
              <w:rPr>
                <w:b/>
                <w:bCs/>
              </w:rPr>
              <w:t>Kalkylmässiga inkomster</w:t>
            </w:r>
          </w:p>
        </w:tc>
        <w:tc>
          <w:tcPr>
            <w:tcW w:w="1364" w:type="pct"/>
            <w:noWrap/>
            <w:hideMark/>
          </w:tcPr>
          <w:p w14:paraId="5CFF11D6" w14:textId="77777777" w:rsidR="005B1647" w:rsidRPr="00555665"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555665">
              <w:rPr>
                <w:b/>
                <w:bCs/>
              </w:rPr>
              <w:t xml:space="preserve">14 194 </w:t>
            </w:r>
          </w:p>
        </w:tc>
        <w:tc>
          <w:tcPr>
            <w:tcW w:w="1187" w:type="pct"/>
            <w:noWrap/>
            <w:hideMark/>
          </w:tcPr>
          <w:p w14:paraId="405C2ADD" w14:textId="77777777" w:rsidR="005B1647" w:rsidRPr="00555665"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555665">
              <w:rPr>
                <w:b/>
                <w:bCs/>
              </w:rPr>
              <w:t xml:space="preserve">0 </w:t>
            </w:r>
          </w:p>
        </w:tc>
      </w:tr>
      <w:tr w:rsidR="00155607" w14:paraId="5EEA1B70" w14:textId="77777777" w:rsidTr="003D47E6">
        <w:trPr>
          <w:trHeight w:val="225"/>
        </w:trPr>
        <w:tc>
          <w:tcPr>
            <w:cnfStyle w:val="001000000000" w:firstRow="0" w:lastRow="0" w:firstColumn="1" w:lastColumn="0" w:oddVBand="0" w:evenVBand="0" w:oddHBand="0" w:evenHBand="0" w:firstRowFirstColumn="0" w:firstRowLastColumn="0" w:lastRowFirstColumn="0" w:lastRowLastColumn="0"/>
            <w:tcW w:w="2448" w:type="pct"/>
            <w:hideMark/>
          </w:tcPr>
          <w:p w14:paraId="3791C82F" w14:textId="3CACDC3E" w:rsidR="005B1647" w:rsidRPr="00555665" w:rsidRDefault="005B1647" w:rsidP="005B1647">
            <w:pPr>
              <w:pStyle w:val="Tabell"/>
              <w:rPr>
                <w:b/>
                <w:bCs/>
              </w:rPr>
            </w:pPr>
            <w:r w:rsidRPr="00555665">
              <w:rPr>
                <w:b/>
                <w:bCs/>
              </w:rPr>
              <w:t>Bidrag m.m. från EU</w:t>
            </w:r>
          </w:p>
        </w:tc>
        <w:tc>
          <w:tcPr>
            <w:tcW w:w="1364" w:type="pct"/>
            <w:noWrap/>
            <w:hideMark/>
          </w:tcPr>
          <w:p w14:paraId="6EB98FFC" w14:textId="77777777" w:rsidR="005B1647" w:rsidRPr="00555665"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555665">
              <w:rPr>
                <w:b/>
                <w:bCs/>
              </w:rPr>
              <w:t xml:space="preserve">12 522 </w:t>
            </w:r>
          </w:p>
        </w:tc>
        <w:tc>
          <w:tcPr>
            <w:tcW w:w="1187" w:type="pct"/>
            <w:noWrap/>
            <w:hideMark/>
          </w:tcPr>
          <w:p w14:paraId="5FD59960" w14:textId="77777777" w:rsidR="005B1647" w:rsidRPr="00555665"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555665">
              <w:rPr>
                <w:b/>
                <w:bCs/>
              </w:rPr>
              <w:t xml:space="preserve">0 </w:t>
            </w:r>
          </w:p>
        </w:tc>
      </w:tr>
      <w:tr w:rsidR="00155607" w14:paraId="562B8D40" w14:textId="77777777" w:rsidTr="003D47E6">
        <w:trPr>
          <w:trHeight w:val="450"/>
        </w:trPr>
        <w:tc>
          <w:tcPr>
            <w:cnfStyle w:val="001000000000" w:firstRow="0" w:lastRow="0" w:firstColumn="1" w:lastColumn="0" w:oddVBand="0" w:evenVBand="0" w:oddHBand="0" w:evenHBand="0" w:firstRowFirstColumn="0" w:firstRowLastColumn="0" w:lastRowFirstColumn="0" w:lastRowLastColumn="0"/>
            <w:tcW w:w="2448" w:type="pct"/>
            <w:hideMark/>
          </w:tcPr>
          <w:p w14:paraId="19FD845B" w14:textId="3FE3A3E3" w:rsidR="005B1647" w:rsidRPr="00555665" w:rsidRDefault="005B1647" w:rsidP="005B1647">
            <w:pPr>
              <w:pStyle w:val="Tabell"/>
              <w:rPr>
                <w:b/>
                <w:bCs/>
              </w:rPr>
            </w:pPr>
            <w:r w:rsidRPr="00555665">
              <w:rPr>
                <w:b/>
                <w:bCs/>
              </w:rPr>
              <w:t>Avräkningar m.m. i anslutning till</w:t>
            </w:r>
            <w:r w:rsidRPr="00555665">
              <w:rPr>
                <w:b/>
                <w:bCs/>
              </w:rPr>
              <w:br/>
              <w:t>skattesystemet</w:t>
            </w:r>
          </w:p>
        </w:tc>
        <w:tc>
          <w:tcPr>
            <w:tcW w:w="1364" w:type="pct"/>
            <w:noWrap/>
            <w:hideMark/>
          </w:tcPr>
          <w:p w14:paraId="2DCB67C2" w14:textId="77777777" w:rsidR="005B1647" w:rsidRPr="00555665"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555665">
              <w:rPr>
                <w:b/>
                <w:bCs/>
              </w:rPr>
              <w:t xml:space="preserve">-112 759 </w:t>
            </w:r>
          </w:p>
        </w:tc>
        <w:tc>
          <w:tcPr>
            <w:tcW w:w="1187" w:type="pct"/>
            <w:noWrap/>
            <w:hideMark/>
          </w:tcPr>
          <w:p w14:paraId="6F584900" w14:textId="77777777" w:rsidR="005B1647" w:rsidRPr="00555665"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555665">
              <w:rPr>
                <w:b/>
                <w:bCs/>
              </w:rPr>
              <w:t xml:space="preserve">0 </w:t>
            </w:r>
          </w:p>
        </w:tc>
      </w:tr>
      <w:tr w:rsidR="00155607" w14:paraId="5FD6C0DE" w14:textId="77777777" w:rsidTr="003D47E6">
        <w:trPr>
          <w:trHeight w:val="450"/>
        </w:trPr>
        <w:tc>
          <w:tcPr>
            <w:cnfStyle w:val="001000000000" w:firstRow="0" w:lastRow="0" w:firstColumn="1" w:lastColumn="0" w:oddVBand="0" w:evenVBand="0" w:oddHBand="0" w:evenHBand="0" w:firstRowFirstColumn="0" w:firstRowLastColumn="0" w:lastRowFirstColumn="0" w:lastRowLastColumn="0"/>
            <w:tcW w:w="2448" w:type="pct"/>
            <w:hideMark/>
          </w:tcPr>
          <w:p w14:paraId="6E8DE76D" w14:textId="66B53910" w:rsidR="005B1647" w:rsidRPr="00555665" w:rsidRDefault="005B1647" w:rsidP="005B1647">
            <w:pPr>
              <w:pStyle w:val="Tabell"/>
              <w:rPr>
                <w:b/>
                <w:bCs/>
              </w:rPr>
            </w:pPr>
            <w:r w:rsidRPr="00555665">
              <w:rPr>
                <w:b/>
                <w:bCs/>
              </w:rPr>
              <w:t>Utgifter som redovisas som krediteringar på skattekonto</w:t>
            </w:r>
          </w:p>
        </w:tc>
        <w:tc>
          <w:tcPr>
            <w:tcW w:w="1364" w:type="pct"/>
            <w:noWrap/>
            <w:hideMark/>
          </w:tcPr>
          <w:p w14:paraId="54F44153" w14:textId="77777777" w:rsidR="005B1647" w:rsidRPr="00555665"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555665">
              <w:rPr>
                <w:b/>
                <w:bCs/>
              </w:rPr>
              <w:t xml:space="preserve">0 </w:t>
            </w:r>
          </w:p>
        </w:tc>
        <w:tc>
          <w:tcPr>
            <w:tcW w:w="1187" w:type="pct"/>
            <w:noWrap/>
            <w:hideMark/>
          </w:tcPr>
          <w:p w14:paraId="397AE964" w14:textId="77777777" w:rsidR="005B1647" w:rsidRPr="00555665"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555665">
              <w:rPr>
                <w:b/>
                <w:bCs/>
              </w:rPr>
              <w:t xml:space="preserve">0 </w:t>
            </w:r>
          </w:p>
        </w:tc>
      </w:tr>
      <w:tr w:rsidR="00155607" w:rsidRPr="003D47E6" w14:paraId="4CB1DEB6" w14:textId="77777777" w:rsidTr="003D47E6">
        <w:trPr>
          <w:cnfStyle w:val="010000000000" w:firstRow="0" w:lastRow="1" w:firstColumn="0" w:lastColumn="0" w:oddVBand="0" w:evenVBand="0" w:oddHBand="0" w:evenHBand="0" w:firstRowFirstColumn="0" w:firstRowLastColumn="0" w:lastRowFirstColumn="0" w:lastRowLastColumn="0"/>
          <w:trHeight w:val="219"/>
        </w:trPr>
        <w:tc>
          <w:tcPr>
            <w:cnfStyle w:val="001000000000" w:firstRow="0" w:lastRow="0" w:firstColumn="1" w:lastColumn="0" w:oddVBand="0" w:evenVBand="0" w:oddHBand="0" w:evenHBand="0" w:firstRowFirstColumn="0" w:firstRowLastColumn="0" w:lastRowFirstColumn="0" w:lastRowLastColumn="0"/>
            <w:tcW w:w="2448" w:type="pct"/>
            <w:hideMark/>
          </w:tcPr>
          <w:p w14:paraId="4A2CACCE" w14:textId="77777777" w:rsidR="005B1647" w:rsidRPr="003D47E6" w:rsidRDefault="005B1647" w:rsidP="003D47E6">
            <w:pPr>
              <w:pStyle w:val="Tabell"/>
              <w:rPr>
                <w:bCs/>
              </w:rPr>
            </w:pPr>
            <w:r w:rsidRPr="003D47E6">
              <w:rPr>
                <w:bCs/>
              </w:rPr>
              <w:t>Statsbudgetens inkomster (kassamässigt)</w:t>
            </w:r>
          </w:p>
        </w:tc>
        <w:tc>
          <w:tcPr>
            <w:tcW w:w="1364" w:type="pct"/>
            <w:hideMark/>
          </w:tcPr>
          <w:p w14:paraId="2EEE350D" w14:textId="77777777" w:rsidR="005B1647" w:rsidRPr="003D47E6"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3D47E6">
              <w:rPr>
                <w:bCs/>
              </w:rPr>
              <w:t xml:space="preserve">1 083 982 </w:t>
            </w:r>
          </w:p>
        </w:tc>
        <w:tc>
          <w:tcPr>
            <w:tcW w:w="1187" w:type="pct"/>
            <w:hideMark/>
          </w:tcPr>
          <w:p w14:paraId="037601E0" w14:textId="77777777" w:rsidR="005B1647" w:rsidRPr="003D47E6"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3D47E6">
              <w:rPr>
                <w:bCs/>
              </w:rPr>
              <w:t xml:space="preserve">-13 518 </w:t>
            </w:r>
          </w:p>
        </w:tc>
      </w:tr>
    </w:tbl>
    <w:p w14:paraId="42CF9CC4" w14:textId="4DC65552" w:rsidR="005B1647" w:rsidRDefault="005B1647" w:rsidP="005B1647">
      <w:pPr>
        <w:pStyle w:val="TabellFotnot"/>
      </w:pPr>
      <w:r>
        <w:t xml:space="preserve">Anm.: </w:t>
      </w:r>
      <w:r w:rsidRPr="007B3737">
        <w:t>Beslutat belopp för inkomsthuvudgrupp 1800 är justerat med hänsyn till ett tryckfel i Finansutskottets betänkande 2018/19:FiU10.</w:t>
      </w:r>
    </w:p>
    <w:p w14:paraId="11B69D16" w14:textId="77777777" w:rsidR="005B1647" w:rsidRDefault="005B1647" w:rsidP="00AC2754">
      <w:pPr>
        <w:pStyle w:val="Rubrik3"/>
      </w:pPr>
      <w:bookmarkStart w:id="38" w:name="_Toc34919837"/>
      <w:bookmarkStart w:id="39" w:name="_Toc37350604"/>
      <w:r w:rsidRPr="004C4B82">
        <w:t>Utgifter</w:t>
      </w:r>
      <w:bookmarkEnd w:id="38"/>
      <w:bookmarkEnd w:id="39"/>
    </w:p>
    <w:p w14:paraId="25B500FA" w14:textId="2793B25B" w:rsidR="005B1647" w:rsidRPr="004C4B82" w:rsidRDefault="005B1647" w:rsidP="005B1647">
      <w:pPr>
        <w:pStyle w:val="Brdtext"/>
      </w:pPr>
      <w:r w:rsidRPr="004C4B82">
        <w:t>Den av riksdagen beslutade budgeten innehöll både höjningar och sänkningar av de i budgetpropositionen föreslagna utgifterna. Av budgetens 27 utgiftsområden fick 9</w:t>
      </w:r>
      <w:r>
        <w:t> </w:t>
      </w:r>
      <w:r w:rsidRPr="004C4B82">
        <w:t>utgiftsområden höjda anslagsmedel med totalt 15 010 miljoner kronor. Samtidigt minskades anslagen inom 11 utgiftsområden med totalt 11</w:t>
      </w:r>
      <w:r>
        <w:t> </w:t>
      </w:r>
      <w:r w:rsidRPr="004C4B82">
        <w:t>432</w:t>
      </w:r>
      <w:r>
        <w:t> </w:t>
      </w:r>
      <w:r w:rsidRPr="004C4B82">
        <w:t>miljoner kronor. Sammantaget innebar det att riksdagen höjde utgifterna i budgeten med 3</w:t>
      </w:r>
      <w:r>
        <w:t> </w:t>
      </w:r>
      <w:r w:rsidRPr="004C4B82">
        <w:t>578</w:t>
      </w:r>
      <w:r>
        <w:t> </w:t>
      </w:r>
      <w:r w:rsidRPr="004C4B82">
        <w:t>miljoner kronor, netto, jämfört med övergångsregeringens förslag i budgetpropositionen.</w:t>
      </w:r>
    </w:p>
    <w:p w14:paraId="2BF34233" w14:textId="61E44FCB" w:rsidR="005B1647" w:rsidRDefault="005B1647" w:rsidP="005B1647">
      <w:pPr>
        <w:pStyle w:val="Brdtext"/>
      </w:pPr>
      <w:r w:rsidRPr="00716B7A">
        <w:t xml:space="preserve">Skillnaderna mellan </w:t>
      </w:r>
      <w:r>
        <w:t xml:space="preserve">den </w:t>
      </w:r>
      <w:r w:rsidRPr="00716B7A">
        <w:t>beslutad</w:t>
      </w:r>
      <w:r>
        <w:t>e</w:t>
      </w:r>
      <w:r w:rsidRPr="00716B7A">
        <w:t xml:space="preserve"> budget</w:t>
      </w:r>
      <w:r>
        <w:t>en</w:t>
      </w:r>
      <w:r w:rsidRPr="00716B7A">
        <w:t xml:space="preserve"> och budgetpropositionen redovisas i tabell </w:t>
      </w:r>
      <w:r>
        <w:t>2.6</w:t>
      </w:r>
      <w:r w:rsidRPr="003D6C4B">
        <w:t>.</w:t>
      </w:r>
    </w:p>
    <w:p w14:paraId="7CE8D157" w14:textId="77777777" w:rsidR="005B1647" w:rsidRDefault="005B1647" w:rsidP="005B1647">
      <w:pPr>
        <w:pStyle w:val="Brdtext"/>
        <w:sectPr w:rsidR="005B1647" w:rsidSect="00DA2538">
          <w:headerReference w:type="even" r:id="rId42"/>
          <w:headerReference w:type="default" r:id="rId43"/>
          <w:footerReference w:type="even" r:id="rId44"/>
          <w:footerReference w:type="default" r:id="rId45"/>
          <w:footerReference w:type="first" r:id="rId46"/>
          <w:pgSz w:w="11906" w:h="16838" w:code="9"/>
          <w:pgMar w:top="1304" w:right="2268" w:bottom="1247" w:left="2268" w:header="567" w:footer="624" w:gutter="0"/>
          <w:cols w:space="708"/>
          <w:titlePg/>
          <w:docGrid w:linePitch="360"/>
        </w:sectPr>
      </w:pPr>
    </w:p>
    <w:p w14:paraId="58DF2907" w14:textId="34A5B971" w:rsidR="005B1647" w:rsidRDefault="005B1647" w:rsidP="005B1647">
      <w:pPr>
        <w:pStyle w:val="TabellRubrik"/>
      </w:pPr>
      <w:bookmarkStart w:id="40" w:name="_Toc37340006"/>
      <w:r>
        <w:lastRenderedPageBreak/>
        <w:t xml:space="preserve">Tabell </w:t>
      </w:r>
      <w:r>
        <w:fldChar w:fldCharType="begin"/>
      </w:r>
      <w:r>
        <w:instrText xml:space="preserve"> STYLEREF  "Rubrik 1" \n</w:instrText>
      </w:r>
      <w:r>
        <w:fldChar w:fldCharType="separate"/>
      </w:r>
      <w:r w:rsidR="00301022">
        <w:rPr>
          <w:noProof/>
        </w:rPr>
        <w:t>2</w:t>
      </w:r>
      <w:r>
        <w:rPr>
          <w:noProof/>
        </w:rPr>
        <w:fldChar w:fldCharType="end"/>
      </w:r>
      <w:r>
        <w:t>.</w:t>
      </w:r>
      <w:fldSimple w:instr=" SEQ Tabell \* ARABIC \s 1 ">
        <w:r w:rsidR="00301022">
          <w:rPr>
            <w:noProof/>
          </w:rPr>
          <w:t>6</w:t>
        </w:r>
      </w:fldSimple>
      <w:r>
        <w:tab/>
      </w:r>
      <w:r w:rsidRPr="007B3737">
        <w:t>Budgetpropositionen, statens budget och ändringarna i statens budget för 2019</w:t>
      </w:r>
      <w:r>
        <w:t>,</w:t>
      </w:r>
      <w:r w:rsidRPr="007B3737">
        <w:t xml:space="preserve"> utgifter</w:t>
      </w:r>
      <w:bookmarkEnd w:id="40"/>
    </w:p>
    <w:p w14:paraId="0435C7DD" w14:textId="5057D477" w:rsidR="005B1647" w:rsidRDefault="005B1647" w:rsidP="005B1647">
      <w:pPr>
        <w:pStyle w:val="TabellUnderrubrik"/>
      </w:pPr>
      <w:r w:rsidRPr="007B3737">
        <w:t>Miljoner kronor</w:t>
      </w:r>
    </w:p>
    <w:tbl>
      <w:tblPr>
        <w:tblStyle w:val="RKBPTabell"/>
        <w:tblW w:w="5000" w:type="pct"/>
        <w:tblLook w:val="06E0" w:firstRow="1" w:lastRow="1" w:firstColumn="1" w:lastColumn="0" w:noHBand="1" w:noVBand="1"/>
      </w:tblPr>
      <w:tblGrid>
        <w:gridCol w:w="286"/>
        <w:gridCol w:w="3007"/>
        <w:gridCol w:w="820"/>
        <w:gridCol w:w="820"/>
        <w:gridCol w:w="599"/>
        <w:gridCol w:w="509"/>
        <w:gridCol w:w="509"/>
        <w:gridCol w:w="820"/>
      </w:tblGrid>
      <w:tr w:rsidR="00840EC1" w14:paraId="7256F1BE" w14:textId="77777777" w:rsidTr="000A75FC">
        <w:trPr>
          <w:cnfStyle w:val="100000000000" w:firstRow="1" w:lastRow="0" w:firstColumn="0" w:lastColumn="0" w:oddVBand="0" w:evenVBand="0" w:oddHBand="0" w:evenHBand="0" w:firstRowFirstColumn="0" w:firstRowLastColumn="0" w:lastRowFirstColumn="0" w:lastRowLastColumn="0"/>
          <w:trHeight w:val="555"/>
        </w:trPr>
        <w:tc>
          <w:tcPr>
            <w:cnfStyle w:val="001000000000" w:firstRow="0" w:lastRow="0" w:firstColumn="1" w:lastColumn="0" w:oddVBand="0" w:evenVBand="0" w:oddHBand="0" w:evenHBand="0" w:firstRowFirstColumn="0" w:firstRowLastColumn="0" w:lastRowFirstColumn="0" w:lastRowLastColumn="0"/>
            <w:tcW w:w="194" w:type="pct"/>
            <w:shd w:val="clear" w:color="auto" w:fill="auto"/>
            <w:noWrap/>
            <w:hideMark/>
          </w:tcPr>
          <w:p w14:paraId="3F7C5726" w14:textId="77777777" w:rsidR="005B1647" w:rsidRPr="007B3737" w:rsidRDefault="005B1647" w:rsidP="005B1647">
            <w:pPr>
              <w:pStyle w:val="TabellHuvud"/>
            </w:pPr>
          </w:p>
        </w:tc>
        <w:tc>
          <w:tcPr>
            <w:tcW w:w="2040" w:type="pct"/>
            <w:shd w:val="clear" w:color="auto" w:fill="auto"/>
            <w:noWrap/>
            <w:hideMark/>
          </w:tcPr>
          <w:p w14:paraId="2028193C" w14:textId="77777777" w:rsidR="005B1647" w:rsidRPr="007B3737" w:rsidRDefault="005B1647" w:rsidP="005B1647">
            <w:pPr>
              <w:pStyle w:val="TabellHuvud"/>
              <w:jc w:val="left"/>
              <w:cnfStyle w:val="100000000000" w:firstRow="1" w:lastRow="0" w:firstColumn="0" w:lastColumn="0" w:oddVBand="0" w:evenVBand="0" w:oddHBand="0" w:evenHBand="0" w:firstRowFirstColumn="0" w:firstRowLastColumn="0" w:lastRowFirstColumn="0" w:lastRowLastColumn="0"/>
            </w:pPr>
            <w:r w:rsidRPr="007B3737">
              <w:t>Utgiftsområde</w:t>
            </w:r>
          </w:p>
        </w:tc>
        <w:tc>
          <w:tcPr>
            <w:tcW w:w="556" w:type="pct"/>
            <w:shd w:val="clear" w:color="auto" w:fill="auto"/>
            <w:hideMark/>
          </w:tcPr>
          <w:p w14:paraId="3D5CD0C3" w14:textId="77777777" w:rsidR="005B1647" w:rsidRPr="007B3737"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7B3737">
              <w:t>BP</w:t>
            </w:r>
            <w:r w:rsidRPr="007B3737">
              <w:rPr>
                <w:vertAlign w:val="superscript"/>
              </w:rPr>
              <w:t>1</w:t>
            </w:r>
          </w:p>
        </w:tc>
        <w:tc>
          <w:tcPr>
            <w:tcW w:w="556" w:type="pct"/>
            <w:shd w:val="clear" w:color="auto" w:fill="auto"/>
            <w:hideMark/>
          </w:tcPr>
          <w:p w14:paraId="2CC1AAFF" w14:textId="77777777" w:rsidR="005B1647" w:rsidRPr="007B3737"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7B3737">
              <w:t>SB</w:t>
            </w:r>
            <w:r w:rsidRPr="007B3737">
              <w:rPr>
                <w:vertAlign w:val="superscript"/>
              </w:rPr>
              <w:t>2</w:t>
            </w:r>
          </w:p>
        </w:tc>
        <w:tc>
          <w:tcPr>
            <w:tcW w:w="406" w:type="pct"/>
            <w:shd w:val="clear" w:color="auto" w:fill="auto"/>
            <w:hideMark/>
          </w:tcPr>
          <w:p w14:paraId="1CC9D088" w14:textId="18F040F3" w:rsidR="005B1647" w:rsidRPr="007B3737"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7B3737">
              <w:t>Skillnad SB-BP</w:t>
            </w:r>
          </w:p>
        </w:tc>
        <w:tc>
          <w:tcPr>
            <w:tcW w:w="345" w:type="pct"/>
            <w:shd w:val="clear" w:color="auto" w:fill="auto"/>
            <w:hideMark/>
          </w:tcPr>
          <w:p w14:paraId="0551A75C" w14:textId="77777777" w:rsidR="005B1647" w:rsidRPr="007B3737"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7B3737">
              <w:t>VÄB</w:t>
            </w:r>
            <w:r w:rsidRPr="007B3737">
              <w:rPr>
                <w:vertAlign w:val="superscript"/>
              </w:rPr>
              <w:t>3</w:t>
            </w:r>
          </w:p>
        </w:tc>
        <w:tc>
          <w:tcPr>
            <w:tcW w:w="345" w:type="pct"/>
            <w:shd w:val="clear" w:color="auto" w:fill="auto"/>
            <w:hideMark/>
          </w:tcPr>
          <w:p w14:paraId="288E1F82" w14:textId="77777777" w:rsidR="005B1647" w:rsidRPr="007B3737"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7B3737">
              <w:t>HÄB</w:t>
            </w:r>
            <w:r w:rsidRPr="007B3737">
              <w:rPr>
                <w:vertAlign w:val="superscript"/>
              </w:rPr>
              <w:t>4</w:t>
            </w:r>
          </w:p>
        </w:tc>
        <w:tc>
          <w:tcPr>
            <w:tcW w:w="556" w:type="pct"/>
            <w:shd w:val="clear" w:color="auto" w:fill="auto"/>
            <w:hideMark/>
          </w:tcPr>
          <w:p w14:paraId="6F5B82B5" w14:textId="77777777" w:rsidR="005B1647" w:rsidRPr="007B3737"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7B3737">
              <w:t>Totalt anvisat</w:t>
            </w:r>
          </w:p>
        </w:tc>
      </w:tr>
      <w:tr w:rsidR="00155607" w14:paraId="0C84E7E2" w14:textId="77777777" w:rsidTr="000A75FC">
        <w:trPr>
          <w:trHeight w:val="225"/>
        </w:trPr>
        <w:tc>
          <w:tcPr>
            <w:cnfStyle w:val="001000000000" w:firstRow="0" w:lastRow="0" w:firstColumn="1" w:lastColumn="0" w:oddVBand="0" w:evenVBand="0" w:oddHBand="0" w:evenHBand="0" w:firstRowFirstColumn="0" w:firstRowLastColumn="0" w:lastRowFirstColumn="0" w:lastRowLastColumn="0"/>
            <w:tcW w:w="194" w:type="pct"/>
            <w:tcBorders>
              <w:top w:val="single" w:sz="12" w:space="0" w:color="auto"/>
            </w:tcBorders>
            <w:noWrap/>
            <w:hideMark/>
          </w:tcPr>
          <w:p w14:paraId="694E9C75" w14:textId="77777777" w:rsidR="005B1647" w:rsidRPr="007B3737" w:rsidRDefault="005B1647" w:rsidP="005B1647">
            <w:pPr>
              <w:pStyle w:val="Tabell"/>
            </w:pPr>
            <w:r w:rsidRPr="007B3737">
              <w:t>1</w:t>
            </w:r>
          </w:p>
        </w:tc>
        <w:tc>
          <w:tcPr>
            <w:tcW w:w="2040" w:type="pct"/>
            <w:tcBorders>
              <w:top w:val="single" w:sz="12" w:space="0" w:color="auto"/>
            </w:tcBorders>
            <w:hideMark/>
          </w:tcPr>
          <w:p w14:paraId="07D51205" w14:textId="77777777" w:rsidR="005B1647" w:rsidRPr="007B3737"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7B3737">
              <w:t>Rikets styrelse</w:t>
            </w:r>
          </w:p>
        </w:tc>
        <w:tc>
          <w:tcPr>
            <w:tcW w:w="556" w:type="pct"/>
            <w:tcBorders>
              <w:top w:val="single" w:sz="12" w:space="0" w:color="auto"/>
            </w:tcBorders>
            <w:noWrap/>
            <w:hideMark/>
          </w:tcPr>
          <w:p w14:paraId="1420F14E" w14:textId="77777777" w:rsidR="005B1647" w:rsidRPr="007B373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3737">
              <w:t>14 902</w:t>
            </w:r>
          </w:p>
        </w:tc>
        <w:tc>
          <w:tcPr>
            <w:tcW w:w="556" w:type="pct"/>
            <w:tcBorders>
              <w:top w:val="single" w:sz="12" w:space="0" w:color="auto"/>
            </w:tcBorders>
            <w:noWrap/>
            <w:hideMark/>
          </w:tcPr>
          <w:p w14:paraId="4ED60C9C" w14:textId="77777777" w:rsidR="005B1647" w:rsidRPr="007B373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3737">
              <w:t>14 594</w:t>
            </w:r>
          </w:p>
        </w:tc>
        <w:tc>
          <w:tcPr>
            <w:tcW w:w="406" w:type="pct"/>
            <w:tcBorders>
              <w:top w:val="single" w:sz="12" w:space="0" w:color="auto"/>
            </w:tcBorders>
            <w:noWrap/>
            <w:hideMark/>
          </w:tcPr>
          <w:p w14:paraId="04AE9D42" w14:textId="77777777" w:rsidR="005B1647" w:rsidRPr="007B373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3737">
              <w:t>-308</w:t>
            </w:r>
          </w:p>
        </w:tc>
        <w:tc>
          <w:tcPr>
            <w:tcW w:w="345" w:type="pct"/>
            <w:tcBorders>
              <w:top w:val="single" w:sz="12" w:space="0" w:color="auto"/>
            </w:tcBorders>
            <w:noWrap/>
            <w:hideMark/>
          </w:tcPr>
          <w:p w14:paraId="39D3A5A0" w14:textId="77777777" w:rsidR="005B1647" w:rsidRPr="007B373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3737">
              <w:t>149</w:t>
            </w:r>
          </w:p>
        </w:tc>
        <w:tc>
          <w:tcPr>
            <w:tcW w:w="345" w:type="pct"/>
            <w:tcBorders>
              <w:top w:val="single" w:sz="12" w:space="0" w:color="auto"/>
            </w:tcBorders>
            <w:noWrap/>
            <w:hideMark/>
          </w:tcPr>
          <w:p w14:paraId="0785AAE5" w14:textId="77777777" w:rsidR="005B1647" w:rsidRPr="007B373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3737">
              <w:t>30</w:t>
            </w:r>
          </w:p>
        </w:tc>
        <w:tc>
          <w:tcPr>
            <w:tcW w:w="556" w:type="pct"/>
            <w:tcBorders>
              <w:top w:val="single" w:sz="12" w:space="0" w:color="auto"/>
            </w:tcBorders>
            <w:noWrap/>
            <w:hideMark/>
          </w:tcPr>
          <w:p w14:paraId="2DF9B669" w14:textId="77777777" w:rsidR="005B1647" w:rsidRPr="007B373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3737">
              <w:t>14 773</w:t>
            </w:r>
          </w:p>
        </w:tc>
      </w:tr>
      <w:tr w:rsidR="00155607" w14:paraId="61C08544"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194" w:type="pct"/>
            <w:noWrap/>
            <w:hideMark/>
          </w:tcPr>
          <w:p w14:paraId="6D8305DC" w14:textId="77777777" w:rsidR="005B1647" w:rsidRPr="007B3737" w:rsidRDefault="005B1647" w:rsidP="005B1647">
            <w:pPr>
              <w:pStyle w:val="Tabell"/>
            </w:pPr>
            <w:r w:rsidRPr="007B3737">
              <w:t>2</w:t>
            </w:r>
          </w:p>
        </w:tc>
        <w:tc>
          <w:tcPr>
            <w:tcW w:w="2040" w:type="pct"/>
            <w:hideMark/>
          </w:tcPr>
          <w:p w14:paraId="5684B8F0" w14:textId="77777777" w:rsidR="005B1647" w:rsidRPr="007B3737"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7B3737">
              <w:t>Samhällsekonomi och finansförvaltning</w:t>
            </w:r>
          </w:p>
        </w:tc>
        <w:tc>
          <w:tcPr>
            <w:tcW w:w="556" w:type="pct"/>
            <w:noWrap/>
            <w:hideMark/>
          </w:tcPr>
          <w:p w14:paraId="3CB7BE4F" w14:textId="77777777" w:rsidR="005B1647" w:rsidRPr="007B373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3737">
              <w:t>17 315</w:t>
            </w:r>
          </w:p>
        </w:tc>
        <w:tc>
          <w:tcPr>
            <w:tcW w:w="556" w:type="pct"/>
            <w:noWrap/>
            <w:hideMark/>
          </w:tcPr>
          <w:p w14:paraId="700C9E7C" w14:textId="77777777" w:rsidR="005B1647" w:rsidRPr="007B373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3737">
              <w:t>17 319</w:t>
            </w:r>
          </w:p>
        </w:tc>
        <w:tc>
          <w:tcPr>
            <w:tcW w:w="406" w:type="pct"/>
            <w:noWrap/>
            <w:hideMark/>
          </w:tcPr>
          <w:p w14:paraId="2F28E752" w14:textId="77777777" w:rsidR="005B1647" w:rsidRPr="007B373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3737">
              <w:t>4</w:t>
            </w:r>
          </w:p>
        </w:tc>
        <w:tc>
          <w:tcPr>
            <w:tcW w:w="345" w:type="pct"/>
            <w:noWrap/>
            <w:hideMark/>
          </w:tcPr>
          <w:p w14:paraId="4F3EFA66" w14:textId="77777777" w:rsidR="005B1647" w:rsidRPr="007B373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3737">
              <w:t>-26</w:t>
            </w:r>
          </w:p>
        </w:tc>
        <w:tc>
          <w:tcPr>
            <w:tcW w:w="345" w:type="pct"/>
            <w:noWrap/>
            <w:hideMark/>
          </w:tcPr>
          <w:p w14:paraId="3E18EB14" w14:textId="77777777" w:rsidR="005B1647" w:rsidRPr="007B373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3737">
              <w:t>-1</w:t>
            </w:r>
          </w:p>
        </w:tc>
        <w:tc>
          <w:tcPr>
            <w:tcW w:w="556" w:type="pct"/>
            <w:noWrap/>
            <w:hideMark/>
          </w:tcPr>
          <w:p w14:paraId="5CFF37CE" w14:textId="77777777" w:rsidR="005B1647" w:rsidRPr="007B373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3737">
              <w:t>17 292</w:t>
            </w:r>
          </w:p>
        </w:tc>
      </w:tr>
      <w:tr w:rsidR="00155607" w14:paraId="31C57C70"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194" w:type="pct"/>
            <w:noWrap/>
            <w:hideMark/>
          </w:tcPr>
          <w:p w14:paraId="70AEE182" w14:textId="77777777" w:rsidR="005B1647" w:rsidRPr="007B3737" w:rsidRDefault="005B1647" w:rsidP="005B1647">
            <w:pPr>
              <w:pStyle w:val="Tabell"/>
            </w:pPr>
            <w:r w:rsidRPr="007B3737">
              <w:t>3</w:t>
            </w:r>
          </w:p>
        </w:tc>
        <w:tc>
          <w:tcPr>
            <w:tcW w:w="2040" w:type="pct"/>
            <w:hideMark/>
          </w:tcPr>
          <w:p w14:paraId="000E2B52" w14:textId="77777777" w:rsidR="005B1647" w:rsidRPr="007B3737"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7B3737">
              <w:t>Skatt, tull och exekution</w:t>
            </w:r>
          </w:p>
        </w:tc>
        <w:tc>
          <w:tcPr>
            <w:tcW w:w="556" w:type="pct"/>
            <w:noWrap/>
            <w:hideMark/>
          </w:tcPr>
          <w:p w14:paraId="3AA09C44" w14:textId="77777777" w:rsidR="005B1647" w:rsidRPr="007B373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3737">
              <w:t>11 403</w:t>
            </w:r>
          </w:p>
        </w:tc>
        <w:tc>
          <w:tcPr>
            <w:tcW w:w="556" w:type="pct"/>
            <w:noWrap/>
            <w:hideMark/>
          </w:tcPr>
          <w:p w14:paraId="3E97AE60" w14:textId="77777777" w:rsidR="005B1647" w:rsidRPr="007B373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3737">
              <w:t>11 523</w:t>
            </w:r>
          </w:p>
        </w:tc>
        <w:tc>
          <w:tcPr>
            <w:tcW w:w="406" w:type="pct"/>
            <w:noWrap/>
            <w:hideMark/>
          </w:tcPr>
          <w:p w14:paraId="5C097FE6" w14:textId="77777777" w:rsidR="005B1647" w:rsidRPr="007B373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3737">
              <w:t>120</w:t>
            </w:r>
          </w:p>
        </w:tc>
        <w:tc>
          <w:tcPr>
            <w:tcW w:w="345" w:type="pct"/>
            <w:noWrap/>
            <w:hideMark/>
          </w:tcPr>
          <w:p w14:paraId="737C9163" w14:textId="77777777" w:rsidR="005B1647" w:rsidRPr="007B373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3737">
              <w:t>-13</w:t>
            </w:r>
          </w:p>
        </w:tc>
        <w:tc>
          <w:tcPr>
            <w:tcW w:w="345" w:type="pct"/>
            <w:noWrap/>
            <w:hideMark/>
          </w:tcPr>
          <w:p w14:paraId="0CE28651" w14:textId="77777777" w:rsidR="005B1647" w:rsidRPr="007B3737"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556" w:type="pct"/>
            <w:noWrap/>
            <w:hideMark/>
          </w:tcPr>
          <w:p w14:paraId="694794EF" w14:textId="77777777" w:rsidR="005B1647" w:rsidRPr="007B373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3737">
              <w:t>11 509</w:t>
            </w:r>
          </w:p>
        </w:tc>
      </w:tr>
      <w:tr w:rsidR="00155607" w14:paraId="00439C66"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194" w:type="pct"/>
            <w:noWrap/>
            <w:hideMark/>
          </w:tcPr>
          <w:p w14:paraId="264FF5D9" w14:textId="77777777" w:rsidR="005B1647" w:rsidRPr="007B3737" w:rsidRDefault="005B1647" w:rsidP="005B1647">
            <w:pPr>
              <w:pStyle w:val="Tabell"/>
            </w:pPr>
            <w:r w:rsidRPr="007B3737">
              <w:t>4</w:t>
            </w:r>
          </w:p>
        </w:tc>
        <w:tc>
          <w:tcPr>
            <w:tcW w:w="2040" w:type="pct"/>
            <w:hideMark/>
          </w:tcPr>
          <w:p w14:paraId="64975794" w14:textId="77777777" w:rsidR="005B1647" w:rsidRPr="007B3737"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7B3737">
              <w:t>Rättsväsendet</w:t>
            </w:r>
          </w:p>
        </w:tc>
        <w:tc>
          <w:tcPr>
            <w:tcW w:w="556" w:type="pct"/>
            <w:noWrap/>
            <w:hideMark/>
          </w:tcPr>
          <w:p w14:paraId="1D07A920" w14:textId="77777777" w:rsidR="005B1647" w:rsidRPr="007B373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3737">
              <w:t>46 343</w:t>
            </w:r>
          </w:p>
        </w:tc>
        <w:tc>
          <w:tcPr>
            <w:tcW w:w="556" w:type="pct"/>
            <w:noWrap/>
            <w:hideMark/>
          </w:tcPr>
          <w:p w14:paraId="49EFFABB" w14:textId="77777777" w:rsidR="005B1647" w:rsidRPr="007B373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3737">
              <w:t>48 384</w:t>
            </w:r>
          </w:p>
        </w:tc>
        <w:tc>
          <w:tcPr>
            <w:tcW w:w="406" w:type="pct"/>
            <w:noWrap/>
            <w:hideMark/>
          </w:tcPr>
          <w:p w14:paraId="1672A410" w14:textId="77777777" w:rsidR="005B1647" w:rsidRPr="007B373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3737">
              <w:t>2 041</w:t>
            </w:r>
          </w:p>
        </w:tc>
        <w:tc>
          <w:tcPr>
            <w:tcW w:w="345" w:type="pct"/>
            <w:noWrap/>
            <w:hideMark/>
          </w:tcPr>
          <w:p w14:paraId="470CC245" w14:textId="77777777" w:rsidR="005B1647" w:rsidRPr="007B373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3737">
              <w:t>820</w:t>
            </w:r>
          </w:p>
        </w:tc>
        <w:tc>
          <w:tcPr>
            <w:tcW w:w="345" w:type="pct"/>
            <w:noWrap/>
            <w:hideMark/>
          </w:tcPr>
          <w:p w14:paraId="4F859D58" w14:textId="77777777" w:rsidR="005B1647" w:rsidRPr="007B373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3737">
              <w:t>399</w:t>
            </w:r>
          </w:p>
        </w:tc>
        <w:tc>
          <w:tcPr>
            <w:tcW w:w="556" w:type="pct"/>
            <w:noWrap/>
            <w:hideMark/>
          </w:tcPr>
          <w:p w14:paraId="53F20F5C" w14:textId="77777777" w:rsidR="005B1647" w:rsidRPr="007B373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3737">
              <w:t>49 602</w:t>
            </w:r>
          </w:p>
        </w:tc>
      </w:tr>
      <w:tr w:rsidR="00155607" w14:paraId="3CD3A203"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194" w:type="pct"/>
            <w:noWrap/>
            <w:hideMark/>
          </w:tcPr>
          <w:p w14:paraId="39921D6E" w14:textId="77777777" w:rsidR="005B1647" w:rsidRPr="007B3737" w:rsidRDefault="005B1647" w:rsidP="005B1647">
            <w:pPr>
              <w:pStyle w:val="Tabell"/>
            </w:pPr>
            <w:r w:rsidRPr="007B3737">
              <w:t>5</w:t>
            </w:r>
          </w:p>
        </w:tc>
        <w:tc>
          <w:tcPr>
            <w:tcW w:w="2040" w:type="pct"/>
            <w:hideMark/>
          </w:tcPr>
          <w:p w14:paraId="357FE851" w14:textId="77777777" w:rsidR="005B1647" w:rsidRPr="007B3737"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7B3737">
              <w:t>Internationell samverkan</w:t>
            </w:r>
          </w:p>
        </w:tc>
        <w:tc>
          <w:tcPr>
            <w:tcW w:w="556" w:type="pct"/>
            <w:noWrap/>
            <w:hideMark/>
          </w:tcPr>
          <w:p w14:paraId="07003FB9" w14:textId="77777777" w:rsidR="005B1647" w:rsidRPr="007B373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3737">
              <w:t>2 362</w:t>
            </w:r>
          </w:p>
        </w:tc>
        <w:tc>
          <w:tcPr>
            <w:tcW w:w="556" w:type="pct"/>
            <w:noWrap/>
            <w:hideMark/>
          </w:tcPr>
          <w:p w14:paraId="2F995CF2" w14:textId="77777777" w:rsidR="005B1647" w:rsidRPr="007B373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3737">
              <w:t>2 362</w:t>
            </w:r>
          </w:p>
        </w:tc>
        <w:tc>
          <w:tcPr>
            <w:tcW w:w="406" w:type="pct"/>
            <w:noWrap/>
            <w:hideMark/>
          </w:tcPr>
          <w:p w14:paraId="298F875B" w14:textId="77777777" w:rsidR="005B1647" w:rsidRPr="007B3737"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345" w:type="pct"/>
            <w:noWrap/>
            <w:hideMark/>
          </w:tcPr>
          <w:p w14:paraId="024886ED" w14:textId="77777777" w:rsidR="005B1647" w:rsidRPr="007B373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3737">
              <w:t>-2</w:t>
            </w:r>
          </w:p>
        </w:tc>
        <w:tc>
          <w:tcPr>
            <w:tcW w:w="345" w:type="pct"/>
            <w:noWrap/>
            <w:hideMark/>
          </w:tcPr>
          <w:p w14:paraId="336CF5E9" w14:textId="77777777" w:rsidR="005B1647" w:rsidRPr="007B3737"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556" w:type="pct"/>
            <w:noWrap/>
            <w:hideMark/>
          </w:tcPr>
          <w:p w14:paraId="7622ADE1" w14:textId="77777777" w:rsidR="005B1647" w:rsidRPr="007B373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3737">
              <w:t>2 360</w:t>
            </w:r>
          </w:p>
        </w:tc>
      </w:tr>
      <w:tr w:rsidR="00155607" w14:paraId="1DFB2655"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194" w:type="pct"/>
            <w:noWrap/>
            <w:hideMark/>
          </w:tcPr>
          <w:p w14:paraId="5940541F" w14:textId="77777777" w:rsidR="005B1647" w:rsidRPr="007B3737" w:rsidRDefault="005B1647" w:rsidP="005B1647">
            <w:pPr>
              <w:pStyle w:val="Tabell"/>
            </w:pPr>
            <w:r w:rsidRPr="007B3737">
              <w:t>6</w:t>
            </w:r>
          </w:p>
        </w:tc>
        <w:tc>
          <w:tcPr>
            <w:tcW w:w="2040" w:type="pct"/>
            <w:hideMark/>
          </w:tcPr>
          <w:p w14:paraId="13E80354" w14:textId="77777777" w:rsidR="005B1647" w:rsidRPr="007B3737"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7B3737">
              <w:t>Försvar och samhällets krisberedskap</w:t>
            </w:r>
          </w:p>
        </w:tc>
        <w:tc>
          <w:tcPr>
            <w:tcW w:w="556" w:type="pct"/>
            <w:noWrap/>
            <w:hideMark/>
          </w:tcPr>
          <w:p w14:paraId="46D46DBB" w14:textId="77777777" w:rsidR="005B1647" w:rsidRPr="007B373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3737">
              <w:t>56 191</w:t>
            </w:r>
          </w:p>
        </w:tc>
        <w:tc>
          <w:tcPr>
            <w:tcW w:w="556" w:type="pct"/>
            <w:noWrap/>
            <w:hideMark/>
          </w:tcPr>
          <w:p w14:paraId="5E826BF5" w14:textId="77777777" w:rsidR="005B1647" w:rsidRPr="007B373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3737">
              <w:t>60 067</w:t>
            </w:r>
          </w:p>
        </w:tc>
        <w:tc>
          <w:tcPr>
            <w:tcW w:w="406" w:type="pct"/>
            <w:noWrap/>
            <w:hideMark/>
          </w:tcPr>
          <w:p w14:paraId="4C748BB7" w14:textId="77777777" w:rsidR="005B1647" w:rsidRPr="007B373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3737">
              <w:t>3 876</w:t>
            </w:r>
          </w:p>
        </w:tc>
        <w:tc>
          <w:tcPr>
            <w:tcW w:w="345" w:type="pct"/>
            <w:noWrap/>
            <w:hideMark/>
          </w:tcPr>
          <w:p w14:paraId="2E20D308" w14:textId="77777777" w:rsidR="005B1647" w:rsidRPr="007B373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3737">
              <w:t>212</w:t>
            </w:r>
          </w:p>
        </w:tc>
        <w:tc>
          <w:tcPr>
            <w:tcW w:w="345" w:type="pct"/>
            <w:noWrap/>
            <w:hideMark/>
          </w:tcPr>
          <w:p w14:paraId="3C4CB4CB" w14:textId="77777777" w:rsidR="005B1647" w:rsidRPr="007B3737"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556" w:type="pct"/>
            <w:noWrap/>
            <w:hideMark/>
          </w:tcPr>
          <w:p w14:paraId="65C0B63F" w14:textId="77777777" w:rsidR="005B1647" w:rsidRPr="007B373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3737">
              <w:t>60 278</w:t>
            </w:r>
          </w:p>
        </w:tc>
      </w:tr>
      <w:tr w:rsidR="00155607" w14:paraId="46FA598E"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194" w:type="pct"/>
            <w:noWrap/>
            <w:hideMark/>
          </w:tcPr>
          <w:p w14:paraId="38B3592C" w14:textId="77777777" w:rsidR="005B1647" w:rsidRPr="007B3737" w:rsidRDefault="005B1647" w:rsidP="005B1647">
            <w:pPr>
              <w:pStyle w:val="Tabell"/>
            </w:pPr>
            <w:r w:rsidRPr="007B3737">
              <w:t>7</w:t>
            </w:r>
          </w:p>
        </w:tc>
        <w:tc>
          <w:tcPr>
            <w:tcW w:w="2040" w:type="pct"/>
            <w:hideMark/>
          </w:tcPr>
          <w:p w14:paraId="5370ADCC" w14:textId="77777777" w:rsidR="005B1647" w:rsidRPr="007B3737"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7B3737">
              <w:t>Internationellt bistånd</w:t>
            </w:r>
          </w:p>
        </w:tc>
        <w:tc>
          <w:tcPr>
            <w:tcW w:w="556" w:type="pct"/>
            <w:noWrap/>
            <w:hideMark/>
          </w:tcPr>
          <w:p w14:paraId="24C84985" w14:textId="77777777" w:rsidR="005B1647" w:rsidRPr="007B373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3737">
              <w:t>44 945</w:t>
            </w:r>
          </w:p>
        </w:tc>
        <w:tc>
          <w:tcPr>
            <w:tcW w:w="556" w:type="pct"/>
            <w:noWrap/>
            <w:hideMark/>
          </w:tcPr>
          <w:p w14:paraId="32B94810" w14:textId="77777777" w:rsidR="005B1647" w:rsidRPr="007B373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3737">
              <w:t>44 945</w:t>
            </w:r>
          </w:p>
        </w:tc>
        <w:tc>
          <w:tcPr>
            <w:tcW w:w="406" w:type="pct"/>
            <w:noWrap/>
            <w:hideMark/>
          </w:tcPr>
          <w:p w14:paraId="090E5200" w14:textId="77777777" w:rsidR="005B1647" w:rsidRPr="007B3737"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345" w:type="pct"/>
            <w:noWrap/>
            <w:hideMark/>
          </w:tcPr>
          <w:p w14:paraId="056C88B8" w14:textId="77777777" w:rsidR="005B1647" w:rsidRPr="007B373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3737">
              <w:t>-787</w:t>
            </w:r>
          </w:p>
        </w:tc>
        <w:tc>
          <w:tcPr>
            <w:tcW w:w="345" w:type="pct"/>
            <w:noWrap/>
            <w:hideMark/>
          </w:tcPr>
          <w:p w14:paraId="2FC5AF98" w14:textId="77777777" w:rsidR="005B1647" w:rsidRPr="007B373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3737">
              <w:t>300</w:t>
            </w:r>
          </w:p>
        </w:tc>
        <w:tc>
          <w:tcPr>
            <w:tcW w:w="556" w:type="pct"/>
            <w:noWrap/>
            <w:hideMark/>
          </w:tcPr>
          <w:p w14:paraId="4DEE2F43" w14:textId="77777777" w:rsidR="005B1647" w:rsidRPr="007B373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3737">
              <w:t>44 458</w:t>
            </w:r>
          </w:p>
        </w:tc>
      </w:tr>
      <w:tr w:rsidR="00155607" w14:paraId="0D4A6BCA"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194" w:type="pct"/>
            <w:noWrap/>
            <w:hideMark/>
          </w:tcPr>
          <w:p w14:paraId="72E106A5" w14:textId="77777777" w:rsidR="005B1647" w:rsidRPr="007B3737" w:rsidRDefault="005B1647" w:rsidP="005B1647">
            <w:pPr>
              <w:pStyle w:val="Tabell"/>
            </w:pPr>
            <w:r w:rsidRPr="007B3737">
              <w:t>8</w:t>
            </w:r>
          </w:p>
        </w:tc>
        <w:tc>
          <w:tcPr>
            <w:tcW w:w="2040" w:type="pct"/>
            <w:hideMark/>
          </w:tcPr>
          <w:p w14:paraId="3DC8EAEB" w14:textId="77777777" w:rsidR="005B1647" w:rsidRPr="007B3737"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7B3737">
              <w:t>Migration</w:t>
            </w:r>
          </w:p>
        </w:tc>
        <w:tc>
          <w:tcPr>
            <w:tcW w:w="556" w:type="pct"/>
            <w:noWrap/>
            <w:hideMark/>
          </w:tcPr>
          <w:p w14:paraId="5FE90054" w14:textId="77777777" w:rsidR="005B1647" w:rsidRPr="007B373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3737">
              <w:t>13 573</w:t>
            </w:r>
          </w:p>
        </w:tc>
        <w:tc>
          <w:tcPr>
            <w:tcW w:w="556" w:type="pct"/>
            <w:noWrap/>
            <w:hideMark/>
          </w:tcPr>
          <w:p w14:paraId="08BE70E2" w14:textId="77777777" w:rsidR="005B1647" w:rsidRPr="007B373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3737">
              <w:t>12 112</w:t>
            </w:r>
          </w:p>
        </w:tc>
        <w:tc>
          <w:tcPr>
            <w:tcW w:w="406" w:type="pct"/>
            <w:noWrap/>
            <w:hideMark/>
          </w:tcPr>
          <w:p w14:paraId="0CFD43D4" w14:textId="77777777" w:rsidR="005B1647" w:rsidRPr="007B373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3737">
              <w:t>-1 461</w:t>
            </w:r>
          </w:p>
        </w:tc>
        <w:tc>
          <w:tcPr>
            <w:tcW w:w="345" w:type="pct"/>
            <w:noWrap/>
            <w:hideMark/>
          </w:tcPr>
          <w:p w14:paraId="6B1FD88E" w14:textId="77777777" w:rsidR="005B1647" w:rsidRPr="007B373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3737">
              <w:t>306</w:t>
            </w:r>
          </w:p>
        </w:tc>
        <w:tc>
          <w:tcPr>
            <w:tcW w:w="345" w:type="pct"/>
            <w:noWrap/>
            <w:hideMark/>
          </w:tcPr>
          <w:p w14:paraId="3FC3B6CC" w14:textId="77777777" w:rsidR="005B1647" w:rsidRPr="007B3737"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556" w:type="pct"/>
            <w:noWrap/>
            <w:hideMark/>
          </w:tcPr>
          <w:p w14:paraId="524889A6" w14:textId="77777777" w:rsidR="005B1647" w:rsidRPr="007B373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3737">
              <w:t>12 418</w:t>
            </w:r>
          </w:p>
        </w:tc>
      </w:tr>
      <w:tr w:rsidR="00155607" w14:paraId="7B15D7A1"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194" w:type="pct"/>
            <w:noWrap/>
            <w:hideMark/>
          </w:tcPr>
          <w:p w14:paraId="70D49C1A" w14:textId="77777777" w:rsidR="005B1647" w:rsidRPr="007B3737" w:rsidRDefault="005B1647" w:rsidP="005B1647">
            <w:pPr>
              <w:pStyle w:val="Tabell"/>
            </w:pPr>
            <w:r w:rsidRPr="007B3737">
              <w:t>9</w:t>
            </w:r>
          </w:p>
        </w:tc>
        <w:tc>
          <w:tcPr>
            <w:tcW w:w="2040" w:type="pct"/>
            <w:hideMark/>
          </w:tcPr>
          <w:p w14:paraId="27758489" w14:textId="77777777" w:rsidR="005B1647" w:rsidRPr="007B3737"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7B3737">
              <w:t>Hälsovård, sjukvård och social omsorg</w:t>
            </w:r>
          </w:p>
        </w:tc>
        <w:tc>
          <w:tcPr>
            <w:tcW w:w="556" w:type="pct"/>
            <w:noWrap/>
            <w:hideMark/>
          </w:tcPr>
          <w:p w14:paraId="626A559B" w14:textId="77777777" w:rsidR="005B1647" w:rsidRPr="007B373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3737">
              <w:t>78 122</w:t>
            </w:r>
          </w:p>
        </w:tc>
        <w:tc>
          <w:tcPr>
            <w:tcW w:w="556" w:type="pct"/>
            <w:noWrap/>
            <w:hideMark/>
          </w:tcPr>
          <w:p w14:paraId="24631359" w14:textId="77777777" w:rsidR="005B1647" w:rsidRPr="007B373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3737">
              <w:t>81 277</w:t>
            </w:r>
          </w:p>
        </w:tc>
        <w:tc>
          <w:tcPr>
            <w:tcW w:w="406" w:type="pct"/>
            <w:noWrap/>
            <w:hideMark/>
          </w:tcPr>
          <w:p w14:paraId="07E9F05D" w14:textId="77777777" w:rsidR="005B1647" w:rsidRPr="007B373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3737">
              <w:t>3 155</w:t>
            </w:r>
          </w:p>
        </w:tc>
        <w:tc>
          <w:tcPr>
            <w:tcW w:w="345" w:type="pct"/>
            <w:noWrap/>
            <w:hideMark/>
          </w:tcPr>
          <w:p w14:paraId="34B6C7A6" w14:textId="77777777" w:rsidR="005B1647" w:rsidRPr="007B373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3737">
              <w:t>225</w:t>
            </w:r>
          </w:p>
        </w:tc>
        <w:tc>
          <w:tcPr>
            <w:tcW w:w="345" w:type="pct"/>
            <w:noWrap/>
            <w:hideMark/>
          </w:tcPr>
          <w:p w14:paraId="6315F70E" w14:textId="77777777" w:rsidR="005B1647" w:rsidRPr="007B373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3737">
              <w:t>43</w:t>
            </w:r>
          </w:p>
        </w:tc>
        <w:tc>
          <w:tcPr>
            <w:tcW w:w="556" w:type="pct"/>
            <w:noWrap/>
            <w:hideMark/>
          </w:tcPr>
          <w:p w14:paraId="5CB3C66D" w14:textId="77777777" w:rsidR="005B1647" w:rsidRPr="007B373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3737">
              <w:t>81 545</w:t>
            </w:r>
          </w:p>
        </w:tc>
      </w:tr>
      <w:tr w:rsidR="00155607" w14:paraId="0FFE44FC" w14:textId="77777777" w:rsidTr="00155607">
        <w:trPr>
          <w:trHeight w:val="450"/>
        </w:trPr>
        <w:tc>
          <w:tcPr>
            <w:cnfStyle w:val="001000000000" w:firstRow="0" w:lastRow="0" w:firstColumn="1" w:lastColumn="0" w:oddVBand="0" w:evenVBand="0" w:oddHBand="0" w:evenHBand="0" w:firstRowFirstColumn="0" w:firstRowLastColumn="0" w:lastRowFirstColumn="0" w:lastRowLastColumn="0"/>
            <w:tcW w:w="194" w:type="pct"/>
            <w:noWrap/>
            <w:hideMark/>
          </w:tcPr>
          <w:p w14:paraId="07145735" w14:textId="77777777" w:rsidR="005B1647" w:rsidRPr="007B3737" w:rsidRDefault="005B1647" w:rsidP="005B1647">
            <w:pPr>
              <w:pStyle w:val="Tabell"/>
            </w:pPr>
            <w:r w:rsidRPr="007B3737">
              <w:t>10</w:t>
            </w:r>
          </w:p>
        </w:tc>
        <w:tc>
          <w:tcPr>
            <w:tcW w:w="2040" w:type="pct"/>
            <w:hideMark/>
          </w:tcPr>
          <w:p w14:paraId="32623B89" w14:textId="77777777" w:rsidR="005B1647" w:rsidRPr="007B3737"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7B3737">
              <w:t>Ekonomisk trygghet vid sjukdom och funktionsnedsättning</w:t>
            </w:r>
          </w:p>
        </w:tc>
        <w:tc>
          <w:tcPr>
            <w:tcW w:w="556" w:type="pct"/>
            <w:noWrap/>
            <w:hideMark/>
          </w:tcPr>
          <w:p w14:paraId="7D92C1D8" w14:textId="77777777" w:rsidR="005B1647" w:rsidRPr="007B373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3737">
              <w:t>97 657</w:t>
            </w:r>
          </w:p>
        </w:tc>
        <w:tc>
          <w:tcPr>
            <w:tcW w:w="556" w:type="pct"/>
            <w:noWrap/>
            <w:hideMark/>
          </w:tcPr>
          <w:p w14:paraId="02237BD3" w14:textId="77777777" w:rsidR="005B1647" w:rsidRPr="007B373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3737">
              <w:t>97 657</w:t>
            </w:r>
          </w:p>
        </w:tc>
        <w:tc>
          <w:tcPr>
            <w:tcW w:w="406" w:type="pct"/>
            <w:noWrap/>
            <w:hideMark/>
          </w:tcPr>
          <w:p w14:paraId="265206F9" w14:textId="1422D901" w:rsidR="005B1647" w:rsidRPr="007B3737"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345" w:type="pct"/>
            <w:noWrap/>
            <w:hideMark/>
          </w:tcPr>
          <w:p w14:paraId="33E25693" w14:textId="77777777" w:rsidR="005B1647" w:rsidRPr="007B373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3737">
              <w:t>-3</w:t>
            </w:r>
          </w:p>
        </w:tc>
        <w:tc>
          <w:tcPr>
            <w:tcW w:w="345" w:type="pct"/>
            <w:noWrap/>
            <w:hideMark/>
          </w:tcPr>
          <w:p w14:paraId="0D202743" w14:textId="77777777" w:rsidR="005B1647" w:rsidRPr="007B373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3737">
              <w:t>135</w:t>
            </w:r>
          </w:p>
        </w:tc>
        <w:tc>
          <w:tcPr>
            <w:tcW w:w="556" w:type="pct"/>
            <w:noWrap/>
            <w:hideMark/>
          </w:tcPr>
          <w:p w14:paraId="258EF15C" w14:textId="77777777" w:rsidR="005B1647" w:rsidRPr="007B373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3737">
              <w:t>97 789</w:t>
            </w:r>
          </w:p>
        </w:tc>
      </w:tr>
      <w:tr w:rsidR="00155607" w14:paraId="28A93703"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194" w:type="pct"/>
            <w:noWrap/>
            <w:hideMark/>
          </w:tcPr>
          <w:p w14:paraId="3935CD82" w14:textId="77777777" w:rsidR="005B1647" w:rsidRPr="007B3737" w:rsidRDefault="005B1647" w:rsidP="005B1647">
            <w:pPr>
              <w:pStyle w:val="Tabell"/>
            </w:pPr>
            <w:r w:rsidRPr="007B3737">
              <w:t>11</w:t>
            </w:r>
          </w:p>
        </w:tc>
        <w:tc>
          <w:tcPr>
            <w:tcW w:w="2040" w:type="pct"/>
            <w:hideMark/>
          </w:tcPr>
          <w:p w14:paraId="6019C6DF" w14:textId="77777777" w:rsidR="005B1647" w:rsidRPr="007B3737"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7B3737">
              <w:t>Ekonomisk trygghet vid ålderdom</w:t>
            </w:r>
          </w:p>
        </w:tc>
        <w:tc>
          <w:tcPr>
            <w:tcW w:w="556" w:type="pct"/>
            <w:noWrap/>
            <w:hideMark/>
          </w:tcPr>
          <w:p w14:paraId="57EF4043" w14:textId="77777777" w:rsidR="005B1647" w:rsidRPr="007B373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3737">
              <w:t>34 450</w:t>
            </w:r>
          </w:p>
        </w:tc>
        <w:tc>
          <w:tcPr>
            <w:tcW w:w="556" w:type="pct"/>
            <w:noWrap/>
            <w:hideMark/>
          </w:tcPr>
          <w:p w14:paraId="10812FB9" w14:textId="77777777" w:rsidR="005B1647" w:rsidRPr="007B373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3737">
              <w:t>34 881</w:t>
            </w:r>
          </w:p>
        </w:tc>
        <w:tc>
          <w:tcPr>
            <w:tcW w:w="406" w:type="pct"/>
            <w:noWrap/>
            <w:hideMark/>
          </w:tcPr>
          <w:p w14:paraId="47107677" w14:textId="77777777" w:rsidR="005B1647" w:rsidRPr="007B373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3737">
              <w:t>431</w:t>
            </w:r>
          </w:p>
        </w:tc>
        <w:tc>
          <w:tcPr>
            <w:tcW w:w="345" w:type="pct"/>
            <w:noWrap/>
            <w:hideMark/>
          </w:tcPr>
          <w:p w14:paraId="5D9D9E27" w14:textId="77777777" w:rsidR="005B1647" w:rsidRPr="007B373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3737">
              <w:t>-3</w:t>
            </w:r>
          </w:p>
        </w:tc>
        <w:tc>
          <w:tcPr>
            <w:tcW w:w="345" w:type="pct"/>
            <w:noWrap/>
            <w:hideMark/>
          </w:tcPr>
          <w:p w14:paraId="02C91FBB" w14:textId="77777777" w:rsidR="005B1647" w:rsidRPr="007B373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3737">
              <w:t>22</w:t>
            </w:r>
          </w:p>
        </w:tc>
        <w:tc>
          <w:tcPr>
            <w:tcW w:w="556" w:type="pct"/>
            <w:noWrap/>
            <w:hideMark/>
          </w:tcPr>
          <w:p w14:paraId="78D2E913" w14:textId="77777777" w:rsidR="005B1647" w:rsidRPr="007B373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3737">
              <w:t>34 900</w:t>
            </w:r>
          </w:p>
        </w:tc>
      </w:tr>
      <w:tr w:rsidR="00155607" w14:paraId="7EB04228"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194" w:type="pct"/>
            <w:noWrap/>
            <w:hideMark/>
          </w:tcPr>
          <w:p w14:paraId="34369F9A" w14:textId="77777777" w:rsidR="005B1647" w:rsidRPr="007B3737" w:rsidRDefault="005B1647" w:rsidP="005B1647">
            <w:pPr>
              <w:pStyle w:val="Tabell"/>
            </w:pPr>
            <w:r w:rsidRPr="007B3737">
              <w:t>12</w:t>
            </w:r>
          </w:p>
        </w:tc>
        <w:tc>
          <w:tcPr>
            <w:tcW w:w="2040" w:type="pct"/>
            <w:hideMark/>
          </w:tcPr>
          <w:p w14:paraId="2E95B582" w14:textId="77777777" w:rsidR="005B1647" w:rsidRPr="007B3737"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7B3737">
              <w:t>Ekonomisk trygghet för familjer och barn</w:t>
            </w:r>
          </w:p>
        </w:tc>
        <w:tc>
          <w:tcPr>
            <w:tcW w:w="556" w:type="pct"/>
            <w:noWrap/>
            <w:hideMark/>
          </w:tcPr>
          <w:p w14:paraId="4060F88B" w14:textId="77777777" w:rsidR="005B1647" w:rsidRPr="007B373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3737">
              <w:t>97 332</w:t>
            </w:r>
          </w:p>
        </w:tc>
        <w:tc>
          <w:tcPr>
            <w:tcW w:w="556" w:type="pct"/>
            <w:noWrap/>
            <w:hideMark/>
          </w:tcPr>
          <w:p w14:paraId="632BCECD" w14:textId="77777777" w:rsidR="005B1647" w:rsidRPr="007B373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3737">
              <w:t>97 332</w:t>
            </w:r>
          </w:p>
        </w:tc>
        <w:tc>
          <w:tcPr>
            <w:tcW w:w="406" w:type="pct"/>
            <w:noWrap/>
            <w:hideMark/>
          </w:tcPr>
          <w:p w14:paraId="22A9744D" w14:textId="77777777" w:rsidR="005B1647" w:rsidRPr="007B3737"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345" w:type="pct"/>
            <w:noWrap/>
            <w:hideMark/>
          </w:tcPr>
          <w:p w14:paraId="59DF820A" w14:textId="77777777" w:rsidR="005B1647" w:rsidRPr="007B3737"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345" w:type="pct"/>
            <w:noWrap/>
            <w:hideMark/>
          </w:tcPr>
          <w:p w14:paraId="6E8CB231" w14:textId="77777777" w:rsidR="005B1647" w:rsidRPr="007B373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3737">
              <w:t>534</w:t>
            </w:r>
          </w:p>
        </w:tc>
        <w:tc>
          <w:tcPr>
            <w:tcW w:w="556" w:type="pct"/>
            <w:noWrap/>
            <w:hideMark/>
          </w:tcPr>
          <w:p w14:paraId="269CE59B" w14:textId="77777777" w:rsidR="005B1647" w:rsidRPr="007B373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3737">
              <w:t>97 866</w:t>
            </w:r>
          </w:p>
        </w:tc>
      </w:tr>
      <w:tr w:rsidR="00155607" w14:paraId="4AE6F117" w14:textId="77777777" w:rsidTr="00155607">
        <w:trPr>
          <w:trHeight w:val="450"/>
        </w:trPr>
        <w:tc>
          <w:tcPr>
            <w:cnfStyle w:val="001000000000" w:firstRow="0" w:lastRow="0" w:firstColumn="1" w:lastColumn="0" w:oddVBand="0" w:evenVBand="0" w:oddHBand="0" w:evenHBand="0" w:firstRowFirstColumn="0" w:firstRowLastColumn="0" w:lastRowFirstColumn="0" w:lastRowLastColumn="0"/>
            <w:tcW w:w="194" w:type="pct"/>
            <w:noWrap/>
            <w:hideMark/>
          </w:tcPr>
          <w:p w14:paraId="53161819" w14:textId="77777777" w:rsidR="005B1647" w:rsidRPr="007B3737" w:rsidRDefault="005B1647" w:rsidP="005B1647">
            <w:pPr>
              <w:pStyle w:val="Tabell"/>
            </w:pPr>
            <w:r w:rsidRPr="007B3737">
              <w:t>13</w:t>
            </w:r>
          </w:p>
        </w:tc>
        <w:tc>
          <w:tcPr>
            <w:tcW w:w="2040" w:type="pct"/>
            <w:hideMark/>
          </w:tcPr>
          <w:p w14:paraId="11A750ED" w14:textId="77777777" w:rsidR="005B1647" w:rsidRPr="007B3737"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7B3737">
              <w:t>Jämställdhet och nyanlända invandrares etablering</w:t>
            </w:r>
          </w:p>
        </w:tc>
        <w:tc>
          <w:tcPr>
            <w:tcW w:w="556" w:type="pct"/>
            <w:noWrap/>
            <w:hideMark/>
          </w:tcPr>
          <w:p w14:paraId="5AD83F68" w14:textId="77777777" w:rsidR="005B1647" w:rsidRPr="007B373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3737">
              <w:t>18 486</w:t>
            </w:r>
          </w:p>
        </w:tc>
        <w:tc>
          <w:tcPr>
            <w:tcW w:w="556" w:type="pct"/>
            <w:noWrap/>
            <w:hideMark/>
          </w:tcPr>
          <w:p w14:paraId="3505522C" w14:textId="77777777" w:rsidR="005B1647" w:rsidRPr="007B373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3737">
              <w:t>17 967</w:t>
            </w:r>
          </w:p>
        </w:tc>
        <w:tc>
          <w:tcPr>
            <w:tcW w:w="406" w:type="pct"/>
            <w:noWrap/>
            <w:hideMark/>
          </w:tcPr>
          <w:p w14:paraId="282E3036" w14:textId="77777777" w:rsidR="005B1647" w:rsidRPr="007B373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3737">
              <w:t>-519</w:t>
            </w:r>
          </w:p>
        </w:tc>
        <w:tc>
          <w:tcPr>
            <w:tcW w:w="345" w:type="pct"/>
            <w:noWrap/>
            <w:hideMark/>
          </w:tcPr>
          <w:p w14:paraId="0EFC535F" w14:textId="77777777" w:rsidR="005B1647" w:rsidRPr="007B373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3737">
              <w:t>462</w:t>
            </w:r>
          </w:p>
        </w:tc>
        <w:tc>
          <w:tcPr>
            <w:tcW w:w="345" w:type="pct"/>
            <w:noWrap/>
            <w:hideMark/>
          </w:tcPr>
          <w:p w14:paraId="01172F7E" w14:textId="77777777" w:rsidR="005B1647" w:rsidRPr="007B3737"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556" w:type="pct"/>
            <w:noWrap/>
            <w:hideMark/>
          </w:tcPr>
          <w:p w14:paraId="7185AF4A" w14:textId="77777777" w:rsidR="005B1647" w:rsidRPr="007B373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3737">
              <w:t>18 430</w:t>
            </w:r>
          </w:p>
        </w:tc>
      </w:tr>
      <w:tr w:rsidR="00155607" w14:paraId="18BBE33D"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194" w:type="pct"/>
            <w:noWrap/>
            <w:hideMark/>
          </w:tcPr>
          <w:p w14:paraId="6A97D462" w14:textId="77777777" w:rsidR="005B1647" w:rsidRPr="007B3737" w:rsidRDefault="005B1647" w:rsidP="005B1647">
            <w:pPr>
              <w:pStyle w:val="Tabell"/>
            </w:pPr>
            <w:r w:rsidRPr="007B3737">
              <w:t>14</w:t>
            </w:r>
          </w:p>
        </w:tc>
        <w:tc>
          <w:tcPr>
            <w:tcW w:w="2040" w:type="pct"/>
            <w:hideMark/>
          </w:tcPr>
          <w:p w14:paraId="5DBBA3FE" w14:textId="77777777" w:rsidR="005B1647" w:rsidRPr="007B3737"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7B3737">
              <w:t>Arbetsmarknad och arbetsliv</w:t>
            </w:r>
          </w:p>
        </w:tc>
        <w:tc>
          <w:tcPr>
            <w:tcW w:w="556" w:type="pct"/>
            <w:noWrap/>
            <w:hideMark/>
          </w:tcPr>
          <w:p w14:paraId="028F32CD" w14:textId="77777777" w:rsidR="005B1647" w:rsidRPr="007B373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3737">
              <w:t>76 815</w:t>
            </w:r>
          </w:p>
        </w:tc>
        <w:tc>
          <w:tcPr>
            <w:tcW w:w="556" w:type="pct"/>
            <w:noWrap/>
            <w:hideMark/>
          </w:tcPr>
          <w:p w14:paraId="4A9C88B0" w14:textId="77777777" w:rsidR="005B1647" w:rsidRPr="007B373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3737">
              <w:t>73 940</w:t>
            </w:r>
          </w:p>
        </w:tc>
        <w:tc>
          <w:tcPr>
            <w:tcW w:w="406" w:type="pct"/>
            <w:noWrap/>
            <w:hideMark/>
          </w:tcPr>
          <w:p w14:paraId="723493D7" w14:textId="77777777" w:rsidR="005B1647" w:rsidRPr="007B373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3737">
              <w:t>-2 875</w:t>
            </w:r>
          </w:p>
        </w:tc>
        <w:tc>
          <w:tcPr>
            <w:tcW w:w="345" w:type="pct"/>
            <w:noWrap/>
            <w:hideMark/>
          </w:tcPr>
          <w:p w14:paraId="66189005" w14:textId="77777777" w:rsidR="005B1647" w:rsidRPr="007B373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3737">
              <w:t>364</w:t>
            </w:r>
          </w:p>
        </w:tc>
        <w:tc>
          <w:tcPr>
            <w:tcW w:w="345" w:type="pct"/>
            <w:noWrap/>
            <w:hideMark/>
          </w:tcPr>
          <w:p w14:paraId="575A05D4" w14:textId="77777777" w:rsidR="005B1647" w:rsidRPr="007B373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3737">
              <w:t>260</w:t>
            </w:r>
          </w:p>
        </w:tc>
        <w:tc>
          <w:tcPr>
            <w:tcW w:w="556" w:type="pct"/>
            <w:noWrap/>
            <w:hideMark/>
          </w:tcPr>
          <w:p w14:paraId="339E7314" w14:textId="77777777" w:rsidR="005B1647" w:rsidRPr="007B373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3737">
              <w:t>74 564</w:t>
            </w:r>
          </w:p>
        </w:tc>
      </w:tr>
      <w:tr w:rsidR="00155607" w14:paraId="7B095381"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194" w:type="pct"/>
            <w:noWrap/>
            <w:hideMark/>
          </w:tcPr>
          <w:p w14:paraId="1707D820" w14:textId="77777777" w:rsidR="005B1647" w:rsidRPr="007B3737" w:rsidRDefault="005B1647" w:rsidP="005B1647">
            <w:pPr>
              <w:pStyle w:val="Tabell"/>
            </w:pPr>
            <w:r w:rsidRPr="007B3737">
              <w:t>15</w:t>
            </w:r>
          </w:p>
        </w:tc>
        <w:tc>
          <w:tcPr>
            <w:tcW w:w="2040" w:type="pct"/>
            <w:hideMark/>
          </w:tcPr>
          <w:p w14:paraId="22FAFB99" w14:textId="77777777" w:rsidR="005B1647" w:rsidRPr="007B3737"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7B3737">
              <w:t>Studiestöd</w:t>
            </w:r>
          </w:p>
        </w:tc>
        <w:tc>
          <w:tcPr>
            <w:tcW w:w="556" w:type="pct"/>
            <w:noWrap/>
            <w:hideMark/>
          </w:tcPr>
          <w:p w14:paraId="1192EA5C" w14:textId="77777777" w:rsidR="005B1647" w:rsidRPr="007B373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3737">
              <w:t>25 023</w:t>
            </w:r>
          </w:p>
        </w:tc>
        <w:tc>
          <w:tcPr>
            <w:tcW w:w="556" w:type="pct"/>
            <w:noWrap/>
            <w:hideMark/>
          </w:tcPr>
          <w:p w14:paraId="4C3593BA" w14:textId="77777777" w:rsidR="005B1647" w:rsidRPr="007B373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3737">
              <w:t>24 731</w:t>
            </w:r>
          </w:p>
        </w:tc>
        <w:tc>
          <w:tcPr>
            <w:tcW w:w="406" w:type="pct"/>
            <w:noWrap/>
            <w:hideMark/>
          </w:tcPr>
          <w:p w14:paraId="3E712B46" w14:textId="77777777" w:rsidR="005B1647" w:rsidRPr="007B373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3737">
              <w:t>-292</w:t>
            </w:r>
          </w:p>
        </w:tc>
        <w:tc>
          <w:tcPr>
            <w:tcW w:w="345" w:type="pct"/>
            <w:noWrap/>
            <w:hideMark/>
          </w:tcPr>
          <w:p w14:paraId="1695FB11" w14:textId="77777777" w:rsidR="005B1647" w:rsidRPr="007B373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3737">
              <w:t>-37</w:t>
            </w:r>
          </w:p>
        </w:tc>
        <w:tc>
          <w:tcPr>
            <w:tcW w:w="345" w:type="pct"/>
            <w:noWrap/>
            <w:hideMark/>
          </w:tcPr>
          <w:p w14:paraId="12CD7E77" w14:textId="77777777" w:rsidR="005B1647" w:rsidRPr="007B373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3737">
              <w:t>16</w:t>
            </w:r>
          </w:p>
        </w:tc>
        <w:tc>
          <w:tcPr>
            <w:tcW w:w="556" w:type="pct"/>
            <w:noWrap/>
            <w:hideMark/>
          </w:tcPr>
          <w:p w14:paraId="7079530D" w14:textId="77777777" w:rsidR="005B1647" w:rsidRPr="007B373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3737">
              <w:t>24 710</w:t>
            </w:r>
          </w:p>
        </w:tc>
      </w:tr>
      <w:tr w:rsidR="00155607" w14:paraId="2FD56C7B"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194" w:type="pct"/>
            <w:noWrap/>
            <w:hideMark/>
          </w:tcPr>
          <w:p w14:paraId="722DF7A5" w14:textId="77777777" w:rsidR="005B1647" w:rsidRPr="007B3737" w:rsidRDefault="005B1647" w:rsidP="005B1647">
            <w:pPr>
              <w:pStyle w:val="Tabell"/>
            </w:pPr>
            <w:r w:rsidRPr="007B3737">
              <w:t>16</w:t>
            </w:r>
          </w:p>
        </w:tc>
        <w:tc>
          <w:tcPr>
            <w:tcW w:w="2040" w:type="pct"/>
            <w:hideMark/>
          </w:tcPr>
          <w:p w14:paraId="688258F8" w14:textId="77777777" w:rsidR="005B1647" w:rsidRPr="007B3737"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7B3737">
              <w:t>Utbildning och universitetsforskning</w:t>
            </w:r>
          </w:p>
        </w:tc>
        <w:tc>
          <w:tcPr>
            <w:tcW w:w="556" w:type="pct"/>
            <w:noWrap/>
            <w:hideMark/>
          </w:tcPr>
          <w:p w14:paraId="6B9C0ED0" w14:textId="77777777" w:rsidR="005B1647" w:rsidRPr="007B373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3737">
              <w:t>81 347</w:t>
            </w:r>
          </w:p>
        </w:tc>
        <w:tc>
          <w:tcPr>
            <w:tcW w:w="556" w:type="pct"/>
            <w:noWrap/>
            <w:hideMark/>
          </w:tcPr>
          <w:p w14:paraId="5CF130E8" w14:textId="77777777" w:rsidR="005B1647" w:rsidRPr="007B373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3737">
              <w:t>80 846</w:t>
            </w:r>
          </w:p>
        </w:tc>
        <w:tc>
          <w:tcPr>
            <w:tcW w:w="406" w:type="pct"/>
            <w:noWrap/>
            <w:hideMark/>
          </w:tcPr>
          <w:p w14:paraId="2BEE0B20" w14:textId="77777777" w:rsidR="005B1647" w:rsidRPr="007B373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3737">
              <w:t>-501</w:t>
            </w:r>
          </w:p>
        </w:tc>
        <w:tc>
          <w:tcPr>
            <w:tcW w:w="345" w:type="pct"/>
            <w:noWrap/>
            <w:hideMark/>
          </w:tcPr>
          <w:p w14:paraId="662D921B" w14:textId="77777777" w:rsidR="005B1647" w:rsidRPr="007B373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3737">
              <w:t>-534</w:t>
            </w:r>
          </w:p>
        </w:tc>
        <w:tc>
          <w:tcPr>
            <w:tcW w:w="345" w:type="pct"/>
            <w:noWrap/>
            <w:hideMark/>
          </w:tcPr>
          <w:p w14:paraId="7D4AFA95" w14:textId="77777777" w:rsidR="005B1647" w:rsidRPr="007B373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3737">
              <w:t>153</w:t>
            </w:r>
          </w:p>
        </w:tc>
        <w:tc>
          <w:tcPr>
            <w:tcW w:w="556" w:type="pct"/>
            <w:noWrap/>
            <w:hideMark/>
          </w:tcPr>
          <w:p w14:paraId="407C3218" w14:textId="77777777" w:rsidR="005B1647" w:rsidRPr="007B373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3737">
              <w:t>80 465</w:t>
            </w:r>
          </w:p>
        </w:tc>
      </w:tr>
      <w:tr w:rsidR="00155607" w14:paraId="29AF84D3"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194" w:type="pct"/>
            <w:noWrap/>
            <w:hideMark/>
          </w:tcPr>
          <w:p w14:paraId="03355773" w14:textId="77777777" w:rsidR="005B1647" w:rsidRPr="007B3737" w:rsidRDefault="005B1647" w:rsidP="005B1647">
            <w:pPr>
              <w:pStyle w:val="Tabell"/>
            </w:pPr>
            <w:r w:rsidRPr="007B3737">
              <w:t>17</w:t>
            </w:r>
          </w:p>
        </w:tc>
        <w:tc>
          <w:tcPr>
            <w:tcW w:w="2040" w:type="pct"/>
            <w:hideMark/>
          </w:tcPr>
          <w:p w14:paraId="3068933F" w14:textId="77777777" w:rsidR="005B1647" w:rsidRPr="007B3737"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7B3737">
              <w:t>Kultur, medier, trossamfund och fritid</w:t>
            </w:r>
          </w:p>
        </w:tc>
        <w:tc>
          <w:tcPr>
            <w:tcW w:w="556" w:type="pct"/>
            <w:noWrap/>
            <w:hideMark/>
          </w:tcPr>
          <w:p w14:paraId="36E5A1C5" w14:textId="77777777" w:rsidR="005B1647" w:rsidRPr="007B373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3737">
              <w:t>15 995</w:t>
            </w:r>
          </w:p>
        </w:tc>
        <w:tc>
          <w:tcPr>
            <w:tcW w:w="556" w:type="pct"/>
            <w:noWrap/>
            <w:hideMark/>
          </w:tcPr>
          <w:p w14:paraId="227BD0CB" w14:textId="77777777" w:rsidR="005B1647" w:rsidRPr="007B373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3737">
              <w:t>15 782</w:t>
            </w:r>
          </w:p>
        </w:tc>
        <w:tc>
          <w:tcPr>
            <w:tcW w:w="406" w:type="pct"/>
            <w:noWrap/>
            <w:hideMark/>
          </w:tcPr>
          <w:p w14:paraId="0305C781" w14:textId="77777777" w:rsidR="005B1647" w:rsidRPr="007B373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3737">
              <w:t>-213</w:t>
            </w:r>
          </w:p>
        </w:tc>
        <w:tc>
          <w:tcPr>
            <w:tcW w:w="345" w:type="pct"/>
            <w:noWrap/>
            <w:hideMark/>
          </w:tcPr>
          <w:p w14:paraId="0FC3457B" w14:textId="77777777" w:rsidR="005B1647" w:rsidRPr="007B373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3737">
              <w:t>20</w:t>
            </w:r>
          </w:p>
        </w:tc>
        <w:tc>
          <w:tcPr>
            <w:tcW w:w="345" w:type="pct"/>
            <w:noWrap/>
            <w:hideMark/>
          </w:tcPr>
          <w:p w14:paraId="514D3A34" w14:textId="77777777" w:rsidR="005B1647" w:rsidRPr="007B373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3737">
              <w:t>52</w:t>
            </w:r>
          </w:p>
        </w:tc>
        <w:tc>
          <w:tcPr>
            <w:tcW w:w="556" w:type="pct"/>
            <w:noWrap/>
            <w:hideMark/>
          </w:tcPr>
          <w:p w14:paraId="1ABEC86A" w14:textId="77777777" w:rsidR="005B1647" w:rsidRPr="007B373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3737">
              <w:t>15 853</w:t>
            </w:r>
          </w:p>
        </w:tc>
      </w:tr>
      <w:tr w:rsidR="00155607" w14:paraId="4D8759D5" w14:textId="77777777" w:rsidTr="00155607">
        <w:trPr>
          <w:trHeight w:val="450"/>
        </w:trPr>
        <w:tc>
          <w:tcPr>
            <w:cnfStyle w:val="001000000000" w:firstRow="0" w:lastRow="0" w:firstColumn="1" w:lastColumn="0" w:oddVBand="0" w:evenVBand="0" w:oddHBand="0" w:evenHBand="0" w:firstRowFirstColumn="0" w:firstRowLastColumn="0" w:lastRowFirstColumn="0" w:lastRowLastColumn="0"/>
            <w:tcW w:w="194" w:type="pct"/>
            <w:noWrap/>
            <w:hideMark/>
          </w:tcPr>
          <w:p w14:paraId="47E8B2E5" w14:textId="77777777" w:rsidR="005B1647" w:rsidRPr="007B3737" w:rsidRDefault="005B1647" w:rsidP="005B1647">
            <w:pPr>
              <w:pStyle w:val="Tabell"/>
            </w:pPr>
            <w:r w:rsidRPr="007B3737">
              <w:t>18</w:t>
            </w:r>
          </w:p>
        </w:tc>
        <w:tc>
          <w:tcPr>
            <w:tcW w:w="2040" w:type="pct"/>
            <w:hideMark/>
          </w:tcPr>
          <w:p w14:paraId="4523D51B" w14:textId="77777777" w:rsidR="005B1647" w:rsidRPr="007B3737"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7B3737">
              <w:t>Samhällsplanering, bostadsförsörjning och byggande samt konsumentpolitik</w:t>
            </w:r>
          </w:p>
        </w:tc>
        <w:tc>
          <w:tcPr>
            <w:tcW w:w="556" w:type="pct"/>
            <w:noWrap/>
            <w:hideMark/>
          </w:tcPr>
          <w:p w14:paraId="0AB34574" w14:textId="77777777" w:rsidR="005B1647" w:rsidRPr="007B373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3737">
              <w:t>6 972</w:t>
            </w:r>
          </w:p>
        </w:tc>
        <w:tc>
          <w:tcPr>
            <w:tcW w:w="556" w:type="pct"/>
            <w:noWrap/>
            <w:hideMark/>
          </w:tcPr>
          <w:p w14:paraId="1A7C220C" w14:textId="77777777" w:rsidR="005B1647" w:rsidRPr="007B373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3737">
              <w:t>4 742</w:t>
            </w:r>
          </w:p>
        </w:tc>
        <w:tc>
          <w:tcPr>
            <w:tcW w:w="406" w:type="pct"/>
            <w:noWrap/>
            <w:hideMark/>
          </w:tcPr>
          <w:p w14:paraId="2732F4F6" w14:textId="77777777" w:rsidR="005B1647" w:rsidRPr="007B373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3737">
              <w:t>-2 230</w:t>
            </w:r>
          </w:p>
        </w:tc>
        <w:tc>
          <w:tcPr>
            <w:tcW w:w="345" w:type="pct"/>
            <w:noWrap/>
            <w:hideMark/>
          </w:tcPr>
          <w:p w14:paraId="68EC4999" w14:textId="77777777" w:rsidR="005B1647" w:rsidRPr="007B373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3737">
              <w:t>-755</w:t>
            </w:r>
          </w:p>
        </w:tc>
        <w:tc>
          <w:tcPr>
            <w:tcW w:w="345" w:type="pct"/>
            <w:noWrap/>
            <w:hideMark/>
          </w:tcPr>
          <w:p w14:paraId="4BD05051" w14:textId="77777777" w:rsidR="005B1647" w:rsidRPr="007B373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3737">
              <w:t>1</w:t>
            </w:r>
          </w:p>
        </w:tc>
        <w:tc>
          <w:tcPr>
            <w:tcW w:w="556" w:type="pct"/>
            <w:noWrap/>
            <w:hideMark/>
          </w:tcPr>
          <w:p w14:paraId="11A6162F" w14:textId="77777777" w:rsidR="005B1647" w:rsidRPr="007B373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3737">
              <w:t>3 988</w:t>
            </w:r>
          </w:p>
        </w:tc>
      </w:tr>
      <w:tr w:rsidR="00155607" w14:paraId="5C8E2FA5"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194" w:type="pct"/>
            <w:noWrap/>
            <w:hideMark/>
          </w:tcPr>
          <w:p w14:paraId="45776441" w14:textId="77777777" w:rsidR="005B1647" w:rsidRPr="007B3737" w:rsidRDefault="005B1647" w:rsidP="005B1647">
            <w:pPr>
              <w:pStyle w:val="Tabell"/>
            </w:pPr>
            <w:r w:rsidRPr="007B3737">
              <w:t>19</w:t>
            </w:r>
          </w:p>
        </w:tc>
        <w:tc>
          <w:tcPr>
            <w:tcW w:w="2040" w:type="pct"/>
            <w:hideMark/>
          </w:tcPr>
          <w:p w14:paraId="104DE610" w14:textId="77777777" w:rsidR="005B1647" w:rsidRPr="007B3737"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7B3737">
              <w:t>Regional tillväxt</w:t>
            </w:r>
          </w:p>
        </w:tc>
        <w:tc>
          <w:tcPr>
            <w:tcW w:w="556" w:type="pct"/>
            <w:noWrap/>
            <w:hideMark/>
          </w:tcPr>
          <w:p w14:paraId="177F9C20" w14:textId="77777777" w:rsidR="005B1647" w:rsidRPr="007B373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3737">
              <w:t>3 497</w:t>
            </w:r>
          </w:p>
        </w:tc>
        <w:tc>
          <w:tcPr>
            <w:tcW w:w="556" w:type="pct"/>
            <w:noWrap/>
            <w:hideMark/>
          </w:tcPr>
          <w:p w14:paraId="159546D4" w14:textId="77777777" w:rsidR="005B1647" w:rsidRPr="007B373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3737">
              <w:t>3 497</w:t>
            </w:r>
          </w:p>
        </w:tc>
        <w:tc>
          <w:tcPr>
            <w:tcW w:w="406" w:type="pct"/>
            <w:noWrap/>
            <w:hideMark/>
          </w:tcPr>
          <w:p w14:paraId="1ACAE645" w14:textId="77777777" w:rsidR="005B1647" w:rsidRPr="007B3737"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345" w:type="pct"/>
            <w:noWrap/>
            <w:hideMark/>
          </w:tcPr>
          <w:p w14:paraId="74F0A1D5" w14:textId="77777777" w:rsidR="005B1647" w:rsidRPr="007B373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3737">
              <w:t>30</w:t>
            </w:r>
          </w:p>
        </w:tc>
        <w:tc>
          <w:tcPr>
            <w:tcW w:w="345" w:type="pct"/>
            <w:noWrap/>
            <w:hideMark/>
          </w:tcPr>
          <w:p w14:paraId="4E7D4E22" w14:textId="77777777" w:rsidR="005B1647" w:rsidRPr="007B373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3737">
              <w:t>41</w:t>
            </w:r>
          </w:p>
        </w:tc>
        <w:tc>
          <w:tcPr>
            <w:tcW w:w="556" w:type="pct"/>
            <w:noWrap/>
            <w:hideMark/>
          </w:tcPr>
          <w:p w14:paraId="382B3B9A" w14:textId="77777777" w:rsidR="005B1647" w:rsidRPr="007B373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3737">
              <w:t>3 568</w:t>
            </w:r>
          </w:p>
        </w:tc>
      </w:tr>
      <w:tr w:rsidR="00155607" w14:paraId="55C6C307"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194" w:type="pct"/>
            <w:noWrap/>
            <w:hideMark/>
          </w:tcPr>
          <w:p w14:paraId="5775EAB7" w14:textId="77777777" w:rsidR="005B1647" w:rsidRPr="007B3737" w:rsidRDefault="005B1647" w:rsidP="005B1647">
            <w:pPr>
              <w:pStyle w:val="Tabell"/>
            </w:pPr>
            <w:r w:rsidRPr="007B3737">
              <w:t>20</w:t>
            </w:r>
          </w:p>
        </w:tc>
        <w:tc>
          <w:tcPr>
            <w:tcW w:w="2040" w:type="pct"/>
            <w:hideMark/>
          </w:tcPr>
          <w:p w14:paraId="61BA4A91" w14:textId="77777777" w:rsidR="005B1647" w:rsidRPr="007B3737"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7B3737">
              <w:t>Allmän miljö- och naturvård</w:t>
            </w:r>
          </w:p>
        </w:tc>
        <w:tc>
          <w:tcPr>
            <w:tcW w:w="556" w:type="pct"/>
            <w:noWrap/>
            <w:hideMark/>
          </w:tcPr>
          <w:p w14:paraId="42CB7F95" w14:textId="77777777" w:rsidR="005B1647" w:rsidRPr="007B373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3737">
              <w:t>11 836</w:t>
            </w:r>
          </w:p>
        </w:tc>
        <w:tc>
          <w:tcPr>
            <w:tcW w:w="556" w:type="pct"/>
            <w:noWrap/>
            <w:hideMark/>
          </w:tcPr>
          <w:p w14:paraId="13EA47FB" w14:textId="77777777" w:rsidR="005B1647" w:rsidRPr="007B373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3737">
              <w:t>9 737</w:t>
            </w:r>
          </w:p>
        </w:tc>
        <w:tc>
          <w:tcPr>
            <w:tcW w:w="406" w:type="pct"/>
            <w:noWrap/>
            <w:hideMark/>
          </w:tcPr>
          <w:p w14:paraId="1DD81B49" w14:textId="77777777" w:rsidR="005B1647" w:rsidRPr="007B373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3737">
              <w:t>-2 099</w:t>
            </w:r>
          </w:p>
        </w:tc>
        <w:tc>
          <w:tcPr>
            <w:tcW w:w="345" w:type="pct"/>
            <w:noWrap/>
            <w:hideMark/>
          </w:tcPr>
          <w:p w14:paraId="069B94B8" w14:textId="77777777" w:rsidR="005B1647" w:rsidRPr="007B373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3737">
              <w:t>1 195</w:t>
            </w:r>
          </w:p>
        </w:tc>
        <w:tc>
          <w:tcPr>
            <w:tcW w:w="345" w:type="pct"/>
            <w:noWrap/>
            <w:hideMark/>
          </w:tcPr>
          <w:p w14:paraId="19A4F81D" w14:textId="77777777" w:rsidR="005B1647" w:rsidRPr="007B373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3737">
              <w:t>321</w:t>
            </w:r>
          </w:p>
        </w:tc>
        <w:tc>
          <w:tcPr>
            <w:tcW w:w="556" w:type="pct"/>
            <w:noWrap/>
            <w:hideMark/>
          </w:tcPr>
          <w:p w14:paraId="68CF3CE3" w14:textId="77777777" w:rsidR="005B1647" w:rsidRPr="007B373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3737">
              <w:t>11 253</w:t>
            </w:r>
          </w:p>
        </w:tc>
      </w:tr>
      <w:tr w:rsidR="00155607" w14:paraId="4534C792"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194" w:type="pct"/>
            <w:noWrap/>
            <w:hideMark/>
          </w:tcPr>
          <w:p w14:paraId="7E9C5DED" w14:textId="77777777" w:rsidR="005B1647" w:rsidRPr="007B3737" w:rsidRDefault="005B1647" w:rsidP="005B1647">
            <w:pPr>
              <w:pStyle w:val="Tabell"/>
            </w:pPr>
            <w:r w:rsidRPr="007B3737">
              <w:t>21</w:t>
            </w:r>
          </w:p>
        </w:tc>
        <w:tc>
          <w:tcPr>
            <w:tcW w:w="2040" w:type="pct"/>
            <w:hideMark/>
          </w:tcPr>
          <w:p w14:paraId="4FCC4B0D" w14:textId="77777777" w:rsidR="005B1647" w:rsidRPr="007B3737"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7B3737">
              <w:t>Energi</w:t>
            </w:r>
          </w:p>
        </w:tc>
        <w:tc>
          <w:tcPr>
            <w:tcW w:w="556" w:type="pct"/>
            <w:noWrap/>
            <w:hideMark/>
          </w:tcPr>
          <w:p w14:paraId="6B681899" w14:textId="77777777" w:rsidR="005B1647" w:rsidRPr="007B373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3737">
              <w:t>3 595</w:t>
            </w:r>
          </w:p>
        </w:tc>
        <w:tc>
          <w:tcPr>
            <w:tcW w:w="556" w:type="pct"/>
            <w:noWrap/>
            <w:hideMark/>
          </w:tcPr>
          <w:p w14:paraId="13848E7C" w14:textId="77777777" w:rsidR="005B1647" w:rsidRPr="007B373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3737">
              <w:t>3 150</w:t>
            </w:r>
          </w:p>
        </w:tc>
        <w:tc>
          <w:tcPr>
            <w:tcW w:w="406" w:type="pct"/>
            <w:noWrap/>
            <w:hideMark/>
          </w:tcPr>
          <w:p w14:paraId="5F5AE9E9" w14:textId="77777777" w:rsidR="005B1647" w:rsidRPr="007B373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3737">
              <w:t>-445</w:t>
            </w:r>
          </w:p>
        </w:tc>
        <w:tc>
          <w:tcPr>
            <w:tcW w:w="345" w:type="pct"/>
            <w:noWrap/>
            <w:hideMark/>
          </w:tcPr>
          <w:p w14:paraId="3DCC78B2" w14:textId="77777777" w:rsidR="005B1647" w:rsidRPr="007B373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3737">
              <w:t>295</w:t>
            </w:r>
          </w:p>
        </w:tc>
        <w:tc>
          <w:tcPr>
            <w:tcW w:w="345" w:type="pct"/>
            <w:noWrap/>
            <w:hideMark/>
          </w:tcPr>
          <w:p w14:paraId="683F1177" w14:textId="77777777" w:rsidR="005B1647" w:rsidRPr="007B373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3737">
              <w:t>500</w:t>
            </w:r>
          </w:p>
        </w:tc>
        <w:tc>
          <w:tcPr>
            <w:tcW w:w="556" w:type="pct"/>
            <w:noWrap/>
            <w:hideMark/>
          </w:tcPr>
          <w:p w14:paraId="568DE309" w14:textId="77777777" w:rsidR="005B1647" w:rsidRPr="007B373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3737">
              <w:t>3 945</w:t>
            </w:r>
          </w:p>
        </w:tc>
      </w:tr>
      <w:tr w:rsidR="00155607" w14:paraId="14D918B0"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194" w:type="pct"/>
            <w:noWrap/>
            <w:hideMark/>
          </w:tcPr>
          <w:p w14:paraId="21B218D7" w14:textId="77777777" w:rsidR="005B1647" w:rsidRPr="007B3737" w:rsidRDefault="005B1647" w:rsidP="005B1647">
            <w:pPr>
              <w:pStyle w:val="Tabell"/>
            </w:pPr>
            <w:r w:rsidRPr="007B3737">
              <w:t>22</w:t>
            </w:r>
          </w:p>
        </w:tc>
        <w:tc>
          <w:tcPr>
            <w:tcW w:w="2040" w:type="pct"/>
            <w:hideMark/>
          </w:tcPr>
          <w:p w14:paraId="486FBACF" w14:textId="77777777" w:rsidR="005B1647" w:rsidRPr="007B3737"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7B3737">
              <w:t>Kommunikationer</w:t>
            </w:r>
          </w:p>
        </w:tc>
        <w:tc>
          <w:tcPr>
            <w:tcW w:w="556" w:type="pct"/>
            <w:noWrap/>
            <w:hideMark/>
          </w:tcPr>
          <w:p w14:paraId="015E74B7" w14:textId="77777777" w:rsidR="005B1647" w:rsidRPr="007B373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3737">
              <w:t>59 457</w:t>
            </w:r>
          </w:p>
        </w:tc>
        <w:tc>
          <w:tcPr>
            <w:tcW w:w="556" w:type="pct"/>
            <w:noWrap/>
            <w:hideMark/>
          </w:tcPr>
          <w:p w14:paraId="1FB037F8" w14:textId="77777777" w:rsidR="005B1647" w:rsidRPr="007B373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3737">
              <w:t>58 968</w:t>
            </w:r>
          </w:p>
        </w:tc>
        <w:tc>
          <w:tcPr>
            <w:tcW w:w="406" w:type="pct"/>
            <w:noWrap/>
            <w:hideMark/>
          </w:tcPr>
          <w:p w14:paraId="465FF45E" w14:textId="77777777" w:rsidR="005B1647" w:rsidRPr="007B373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3737">
              <w:t>-489</w:t>
            </w:r>
          </w:p>
        </w:tc>
        <w:tc>
          <w:tcPr>
            <w:tcW w:w="345" w:type="pct"/>
            <w:noWrap/>
            <w:hideMark/>
          </w:tcPr>
          <w:p w14:paraId="6A2EA63B" w14:textId="77777777" w:rsidR="005B1647" w:rsidRPr="007B373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3737">
              <w:t>224</w:t>
            </w:r>
          </w:p>
        </w:tc>
        <w:tc>
          <w:tcPr>
            <w:tcW w:w="345" w:type="pct"/>
            <w:noWrap/>
            <w:hideMark/>
          </w:tcPr>
          <w:p w14:paraId="1AAC1322" w14:textId="77777777" w:rsidR="005B1647" w:rsidRPr="007B3737"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556" w:type="pct"/>
            <w:noWrap/>
            <w:hideMark/>
          </w:tcPr>
          <w:p w14:paraId="5666AFD4" w14:textId="77777777" w:rsidR="005B1647" w:rsidRPr="007B373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3737">
              <w:t>59 192</w:t>
            </w:r>
          </w:p>
        </w:tc>
      </w:tr>
      <w:tr w:rsidR="00155607" w14:paraId="6794D9F2"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194" w:type="pct"/>
            <w:noWrap/>
            <w:hideMark/>
          </w:tcPr>
          <w:p w14:paraId="53A8EDB3" w14:textId="77777777" w:rsidR="005B1647" w:rsidRPr="007B3737" w:rsidRDefault="005B1647" w:rsidP="005B1647">
            <w:pPr>
              <w:pStyle w:val="Tabell"/>
            </w:pPr>
            <w:r w:rsidRPr="007B3737">
              <w:t>23</w:t>
            </w:r>
          </w:p>
        </w:tc>
        <w:tc>
          <w:tcPr>
            <w:tcW w:w="2040" w:type="pct"/>
            <w:hideMark/>
          </w:tcPr>
          <w:p w14:paraId="12B3D1A2" w14:textId="77777777" w:rsidR="005B1647" w:rsidRPr="007B3737"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7B3737">
              <w:t>Areella näringar, landsbygd och livsmedel</w:t>
            </w:r>
          </w:p>
        </w:tc>
        <w:tc>
          <w:tcPr>
            <w:tcW w:w="556" w:type="pct"/>
            <w:noWrap/>
            <w:hideMark/>
          </w:tcPr>
          <w:p w14:paraId="177DF305" w14:textId="77777777" w:rsidR="005B1647" w:rsidRPr="007B373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3737">
              <w:t>19 787</w:t>
            </w:r>
          </w:p>
        </w:tc>
        <w:tc>
          <w:tcPr>
            <w:tcW w:w="556" w:type="pct"/>
            <w:noWrap/>
            <w:hideMark/>
          </w:tcPr>
          <w:p w14:paraId="55E0BF03" w14:textId="77777777" w:rsidR="005B1647" w:rsidRPr="007B373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3737">
              <w:t>20 900</w:t>
            </w:r>
          </w:p>
        </w:tc>
        <w:tc>
          <w:tcPr>
            <w:tcW w:w="406" w:type="pct"/>
            <w:noWrap/>
            <w:hideMark/>
          </w:tcPr>
          <w:p w14:paraId="2A0CB8C6" w14:textId="77777777" w:rsidR="005B1647" w:rsidRPr="007B373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3737">
              <w:t>1 113</w:t>
            </w:r>
          </w:p>
        </w:tc>
        <w:tc>
          <w:tcPr>
            <w:tcW w:w="345" w:type="pct"/>
            <w:noWrap/>
            <w:hideMark/>
          </w:tcPr>
          <w:p w14:paraId="45193FDF" w14:textId="77777777" w:rsidR="005B1647" w:rsidRPr="007B373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3737">
              <w:t>100</w:t>
            </w:r>
          </w:p>
        </w:tc>
        <w:tc>
          <w:tcPr>
            <w:tcW w:w="345" w:type="pct"/>
            <w:noWrap/>
            <w:hideMark/>
          </w:tcPr>
          <w:p w14:paraId="74B433D6" w14:textId="77777777" w:rsidR="005B1647" w:rsidRPr="007B373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3737">
              <w:t>1 022</w:t>
            </w:r>
          </w:p>
        </w:tc>
        <w:tc>
          <w:tcPr>
            <w:tcW w:w="556" w:type="pct"/>
            <w:noWrap/>
            <w:hideMark/>
          </w:tcPr>
          <w:p w14:paraId="4035932D" w14:textId="77777777" w:rsidR="005B1647" w:rsidRPr="007B373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3737">
              <w:t>22 023</w:t>
            </w:r>
          </w:p>
        </w:tc>
      </w:tr>
      <w:tr w:rsidR="00155607" w14:paraId="547A1A17"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194" w:type="pct"/>
            <w:noWrap/>
            <w:hideMark/>
          </w:tcPr>
          <w:p w14:paraId="7D3A330A" w14:textId="77777777" w:rsidR="005B1647" w:rsidRPr="007B3737" w:rsidRDefault="005B1647" w:rsidP="005B1647">
            <w:pPr>
              <w:pStyle w:val="Tabell"/>
            </w:pPr>
            <w:r w:rsidRPr="007B3737">
              <w:t>24</w:t>
            </w:r>
          </w:p>
        </w:tc>
        <w:tc>
          <w:tcPr>
            <w:tcW w:w="2040" w:type="pct"/>
            <w:hideMark/>
          </w:tcPr>
          <w:p w14:paraId="3CC4FC7F" w14:textId="77777777" w:rsidR="005B1647" w:rsidRPr="007B3737"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7B3737">
              <w:t>Näringsliv</w:t>
            </w:r>
          </w:p>
        </w:tc>
        <w:tc>
          <w:tcPr>
            <w:tcW w:w="556" w:type="pct"/>
            <w:noWrap/>
            <w:hideMark/>
          </w:tcPr>
          <w:p w14:paraId="6C176355" w14:textId="77777777" w:rsidR="005B1647" w:rsidRPr="007B373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3737">
              <w:t>7 267</w:t>
            </w:r>
          </w:p>
        </w:tc>
        <w:tc>
          <w:tcPr>
            <w:tcW w:w="556" w:type="pct"/>
            <w:noWrap/>
            <w:hideMark/>
          </w:tcPr>
          <w:p w14:paraId="584AB3DB" w14:textId="77777777" w:rsidR="005B1647" w:rsidRPr="007B373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3737">
              <w:t>7 437</w:t>
            </w:r>
          </w:p>
        </w:tc>
        <w:tc>
          <w:tcPr>
            <w:tcW w:w="406" w:type="pct"/>
            <w:noWrap/>
            <w:hideMark/>
          </w:tcPr>
          <w:p w14:paraId="44E2BBB0" w14:textId="77777777" w:rsidR="005B1647" w:rsidRPr="007B373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3737">
              <w:t>170</w:t>
            </w:r>
          </w:p>
        </w:tc>
        <w:tc>
          <w:tcPr>
            <w:tcW w:w="345" w:type="pct"/>
            <w:noWrap/>
            <w:hideMark/>
          </w:tcPr>
          <w:p w14:paraId="494734B1" w14:textId="77777777" w:rsidR="005B1647" w:rsidRPr="007B373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3737">
              <w:t>-35</w:t>
            </w:r>
          </w:p>
        </w:tc>
        <w:tc>
          <w:tcPr>
            <w:tcW w:w="345" w:type="pct"/>
            <w:noWrap/>
            <w:hideMark/>
          </w:tcPr>
          <w:p w14:paraId="4BBD3767" w14:textId="77777777" w:rsidR="005B1647" w:rsidRPr="007B373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3737">
              <w:t>6</w:t>
            </w:r>
          </w:p>
        </w:tc>
        <w:tc>
          <w:tcPr>
            <w:tcW w:w="556" w:type="pct"/>
            <w:noWrap/>
            <w:hideMark/>
          </w:tcPr>
          <w:p w14:paraId="350340BD" w14:textId="77777777" w:rsidR="005B1647" w:rsidRPr="007B373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3737">
              <w:t>7 408</w:t>
            </w:r>
          </w:p>
        </w:tc>
      </w:tr>
      <w:tr w:rsidR="00155607" w14:paraId="6B47C3E3"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194" w:type="pct"/>
            <w:noWrap/>
            <w:hideMark/>
          </w:tcPr>
          <w:p w14:paraId="571A6DD5" w14:textId="77777777" w:rsidR="005B1647" w:rsidRPr="007B3737" w:rsidRDefault="005B1647" w:rsidP="005B1647">
            <w:pPr>
              <w:pStyle w:val="Tabell"/>
            </w:pPr>
            <w:r w:rsidRPr="007B3737">
              <w:t>25</w:t>
            </w:r>
          </w:p>
        </w:tc>
        <w:tc>
          <w:tcPr>
            <w:tcW w:w="2040" w:type="pct"/>
            <w:hideMark/>
          </w:tcPr>
          <w:p w14:paraId="2BF4675C" w14:textId="77777777" w:rsidR="005B1647" w:rsidRPr="007B3737"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7B3737">
              <w:t>Allmänna bidrag till kommuner</w:t>
            </w:r>
          </w:p>
        </w:tc>
        <w:tc>
          <w:tcPr>
            <w:tcW w:w="556" w:type="pct"/>
            <w:noWrap/>
            <w:hideMark/>
          </w:tcPr>
          <w:p w14:paraId="5A2E0C3D" w14:textId="77777777" w:rsidR="005B1647" w:rsidRPr="007B373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3737">
              <w:t>115 893</w:t>
            </w:r>
          </w:p>
        </w:tc>
        <w:tc>
          <w:tcPr>
            <w:tcW w:w="556" w:type="pct"/>
            <w:noWrap/>
            <w:hideMark/>
          </w:tcPr>
          <w:p w14:paraId="33985581" w14:textId="77777777" w:rsidR="005B1647" w:rsidRPr="007B373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3737">
              <w:t>119 993</w:t>
            </w:r>
          </w:p>
        </w:tc>
        <w:tc>
          <w:tcPr>
            <w:tcW w:w="406" w:type="pct"/>
            <w:noWrap/>
            <w:hideMark/>
          </w:tcPr>
          <w:p w14:paraId="76150B6E" w14:textId="77777777" w:rsidR="005B1647" w:rsidRPr="007B373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3737">
              <w:t>4 100</w:t>
            </w:r>
          </w:p>
        </w:tc>
        <w:tc>
          <w:tcPr>
            <w:tcW w:w="345" w:type="pct"/>
            <w:noWrap/>
            <w:hideMark/>
          </w:tcPr>
          <w:p w14:paraId="20646570" w14:textId="77777777" w:rsidR="005B1647" w:rsidRPr="007B3737"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345" w:type="pct"/>
            <w:noWrap/>
            <w:hideMark/>
          </w:tcPr>
          <w:p w14:paraId="46943182" w14:textId="77777777" w:rsidR="005B1647" w:rsidRPr="007B373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3737">
              <w:t>59</w:t>
            </w:r>
          </w:p>
        </w:tc>
        <w:tc>
          <w:tcPr>
            <w:tcW w:w="556" w:type="pct"/>
            <w:noWrap/>
            <w:hideMark/>
          </w:tcPr>
          <w:p w14:paraId="3E3C2E6E" w14:textId="77777777" w:rsidR="005B1647" w:rsidRPr="007B373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3737">
              <w:t>120 052</w:t>
            </w:r>
          </w:p>
        </w:tc>
      </w:tr>
      <w:tr w:rsidR="00155607" w14:paraId="3B32CC02"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194" w:type="pct"/>
            <w:noWrap/>
            <w:hideMark/>
          </w:tcPr>
          <w:p w14:paraId="6B43192E" w14:textId="77777777" w:rsidR="005B1647" w:rsidRPr="007B3737" w:rsidRDefault="005B1647" w:rsidP="005B1647">
            <w:pPr>
              <w:pStyle w:val="Tabell"/>
            </w:pPr>
            <w:r w:rsidRPr="007B3737">
              <w:t>26</w:t>
            </w:r>
          </w:p>
        </w:tc>
        <w:tc>
          <w:tcPr>
            <w:tcW w:w="2040" w:type="pct"/>
            <w:hideMark/>
          </w:tcPr>
          <w:p w14:paraId="0829DF64" w14:textId="77777777" w:rsidR="005B1647" w:rsidRPr="007B3737"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7B3737">
              <w:t>Statsskuldsräntor m.m.</w:t>
            </w:r>
          </w:p>
        </w:tc>
        <w:tc>
          <w:tcPr>
            <w:tcW w:w="556" w:type="pct"/>
            <w:noWrap/>
            <w:hideMark/>
          </w:tcPr>
          <w:p w14:paraId="496BC589" w14:textId="77777777" w:rsidR="005B1647" w:rsidRPr="007B373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3737">
              <w:t>25 155</w:t>
            </w:r>
          </w:p>
        </w:tc>
        <w:tc>
          <w:tcPr>
            <w:tcW w:w="556" w:type="pct"/>
            <w:noWrap/>
            <w:hideMark/>
          </w:tcPr>
          <w:p w14:paraId="4685FA2D" w14:textId="77777777" w:rsidR="005B1647" w:rsidRPr="007B373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3737">
              <w:t>25 155</w:t>
            </w:r>
          </w:p>
        </w:tc>
        <w:tc>
          <w:tcPr>
            <w:tcW w:w="406" w:type="pct"/>
            <w:noWrap/>
            <w:hideMark/>
          </w:tcPr>
          <w:p w14:paraId="1CDB6F49" w14:textId="77777777" w:rsidR="005B1647" w:rsidRPr="007B3737"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345" w:type="pct"/>
            <w:noWrap/>
            <w:hideMark/>
          </w:tcPr>
          <w:p w14:paraId="2948FC51" w14:textId="77777777" w:rsidR="005B1647" w:rsidRPr="007B3737"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345" w:type="pct"/>
            <w:noWrap/>
            <w:hideMark/>
          </w:tcPr>
          <w:p w14:paraId="70047D20" w14:textId="77777777" w:rsidR="005B1647" w:rsidRPr="007B3737"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556" w:type="pct"/>
            <w:noWrap/>
            <w:hideMark/>
          </w:tcPr>
          <w:p w14:paraId="77411C53" w14:textId="77777777" w:rsidR="005B1647" w:rsidRPr="007B373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3737">
              <w:t>25 155</w:t>
            </w:r>
          </w:p>
        </w:tc>
      </w:tr>
      <w:tr w:rsidR="00155607" w14:paraId="26C93BF9"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194" w:type="pct"/>
            <w:noWrap/>
            <w:hideMark/>
          </w:tcPr>
          <w:p w14:paraId="4E424928" w14:textId="77777777" w:rsidR="005B1647" w:rsidRPr="007B3737" w:rsidRDefault="005B1647" w:rsidP="005B1647">
            <w:pPr>
              <w:pStyle w:val="Tabell"/>
            </w:pPr>
            <w:r w:rsidRPr="007B3737">
              <w:t>27</w:t>
            </w:r>
          </w:p>
        </w:tc>
        <w:tc>
          <w:tcPr>
            <w:tcW w:w="2040" w:type="pct"/>
            <w:hideMark/>
          </w:tcPr>
          <w:p w14:paraId="5FFD514E" w14:textId="77777777" w:rsidR="005B1647" w:rsidRPr="007B3737"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7B3737">
              <w:t>Avgiften till Europeiska unionen</w:t>
            </w:r>
          </w:p>
        </w:tc>
        <w:tc>
          <w:tcPr>
            <w:tcW w:w="556" w:type="pct"/>
            <w:noWrap/>
            <w:hideMark/>
          </w:tcPr>
          <w:p w14:paraId="14250C02" w14:textId="77777777" w:rsidR="005B1647" w:rsidRPr="007B373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3737">
              <w:t>40 914</w:t>
            </w:r>
          </w:p>
        </w:tc>
        <w:tc>
          <w:tcPr>
            <w:tcW w:w="556" w:type="pct"/>
            <w:noWrap/>
            <w:hideMark/>
          </w:tcPr>
          <w:p w14:paraId="6C4A6711" w14:textId="77777777" w:rsidR="005B1647" w:rsidRPr="007B373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3737">
              <w:t>40 914</w:t>
            </w:r>
          </w:p>
        </w:tc>
        <w:tc>
          <w:tcPr>
            <w:tcW w:w="406" w:type="pct"/>
            <w:noWrap/>
            <w:hideMark/>
          </w:tcPr>
          <w:p w14:paraId="7D60D5CF" w14:textId="77777777" w:rsidR="005B1647" w:rsidRPr="007B3737"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345" w:type="pct"/>
            <w:noWrap/>
            <w:hideMark/>
          </w:tcPr>
          <w:p w14:paraId="06F74FED" w14:textId="77777777" w:rsidR="005B1647" w:rsidRPr="007B3737"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345" w:type="pct"/>
            <w:noWrap/>
            <w:hideMark/>
          </w:tcPr>
          <w:p w14:paraId="58C1F5F6" w14:textId="77777777" w:rsidR="005B1647" w:rsidRPr="007B3737"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556" w:type="pct"/>
            <w:noWrap/>
            <w:hideMark/>
          </w:tcPr>
          <w:p w14:paraId="2405C76B" w14:textId="77777777" w:rsidR="005B1647" w:rsidRPr="007B373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3737">
              <w:t>40 914</w:t>
            </w:r>
          </w:p>
        </w:tc>
      </w:tr>
      <w:tr w:rsidR="00155607" w14:paraId="110E91BB"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194" w:type="pct"/>
            <w:noWrap/>
            <w:hideMark/>
          </w:tcPr>
          <w:p w14:paraId="41B2474B" w14:textId="77777777" w:rsidR="005B1647" w:rsidRPr="007B3737" w:rsidRDefault="005B1647" w:rsidP="005B1647">
            <w:pPr>
              <w:pStyle w:val="Tabell"/>
            </w:pPr>
          </w:p>
        </w:tc>
        <w:tc>
          <w:tcPr>
            <w:tcW w:w="2040" w:type="pct"/>
            <w:hideMark/>
          </w:tcPr>
          <w:p w14:paraId="6F65D5CB" w14:textId="77777777" w:rsidR="005B1647" w:rsidRPr="007B3737"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7B3737">
              <w:t>Förändring av anslagsbehållningar</w:t>
            </w:r>
          </w:p>
        </w:tc>
        <w:tc>
          <w:tcPr>
            <w:tcW w:w="556" w:type="pct"/>
            <w:noWrap/>
            <w:hideMark/>
          </w:tcPr>
          <w:p w14:paraId="30C7CCE0" w14:textId="77777777" w:rsidR="005B1647" w:rsidRPr="007B373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3737">
              <w:t>-11 289</w:t>
            </w:r>
          </w:p>
        </w:tc>
        <w:tc>
          <w:tcPr>
            <w:tcW w:w="556" w:type="pct"/>
            <w:noWrap/>
            <w:hideMark/>
          </w:tcPr>
          <w:p w14:paraId="7C0B783A" w14:textId="77777777" w:rsidR="005B1647" w:rsidRPr="007B373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3737">
              <w:t>-11 289</w:t>
            </w:r>
          </w:p>
        </w:tc>
        <w:tc>
          <w:tcPr>
            <w:tcW w:w="406" w:type="pct"/>
            <w:noWrap/>
            <w:hideMark/>
          </w:tcPr>
          <w:p w14:paraId="5F103484" w14:textId="77777777" w:rsidR="005B1647" w:rsidRPr="007B3737"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345" w:type="pct"/>
            <w:noWrap/>
            <w:hideMark/>
          </w:tcPr>
          <w:p w14:paraId="0BBB9814" w14:textId="77777777" w:rsidR="005B1647" w:rsidRPr="007B3737"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345" w:type="pct"/>
            <w:noWrap/>
            <w:hideMark/>
          </w:tcPr>
          <w:p w14:paraId="36C5EEDD" w14:textId="77777777" w:rsidR="005B1647" w:rsidRPr="007B3737"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556" w:type="pct"/>
            <w:noWrap/>
            <w:hideMark/>
          </w:tcPr>
          <w:p w14:paraId="62696595" w14:textId="77777777" w:rsidR="005B1647" w:rsidRPr="007B373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3737">
              <w:t>-11 289</w:t>
            </w:r>
          </w:p>
        </w:tc>
      </w:tr>
      <w:tr w:rsidR="00155607" w14:paraId="76F97757" w14:textId="77777777" w:rsidTr="00155607">
        <w:trPr>
          <w:cnfStyle w:val="010000000000" w:firstRow="0" w:lastRow="1" w:firstColumn="0" w:lastColumn="0" w:oddVBand="0" w:evenVBand="0" w:oddHBand="0" w:evenHBand="0" w:firstRowFirstColumn="0" w:firstRowLastColumn="0" w:lastRowFirstColumn="0" w:lastRowLastColumn="0"/>
          <w:trHeight w:val="240"/>
        </w:trPr>
        <w:tc>
          <w:tcPr>
            <w:cnfStyle w:val="001000000000" w:firstRow="0" w:lastRow="0" w:firstColumn="1" w:lastColumn="0" w:oddVBand="0" w:evenVBand="0" w:oddHBand="0" w:evenHBand="0" w:firstRowFirstColumn="0" w:firstRowLastColumn="0" w:lastRowFirstColumn="0" w:lastRowLastColumn="0"/>
            <w:tcW w:w="194" w:type="pct"/>
            <w:noWrap/>
            <w:hideMark/>
          </w:tcPr>
          <w:p w14:paraId="1F6E7C77" w14:textId="77777777" w:rsidR="005B1647" w:rsidRPr="00015960" w:rsidRDefault="005B1647" w:rsidP="005B1647">
            <w:pPr>
              <w:pStyle w:val="Tabell"/>
            </w:pPr>
          </w:p>
        </w:tc>
        <w:tc>
          <w:tcPr>
            <w:tcW w:w="2040" w:type="pct"/>
            <w:noWrap/>
            <w:hideMark/>
          </w:tcPr>
          <w:p w14:paraId="6CA9AB1C" w14:textId="77777777" w:rsidR="005B1647" w:rsidRPr="00015960" w:rsidRDefault="005B1647" w:rsidP="005B1647">
            <w:pPr>
              <w:pStyle w:val="Tabell"/>
              <w:jc w:val="left"/>
              <w:cnfStyle w:val="010000000000" w:firstRow="0" w:lastRow="1" w:firstColumn="0" w:lastColumn="0" w:oddVBand="0" w:evenVBand="0" w:oddHBand="0" w:evenHBand="0" w:firstRowFirstColumn="0" w:firstRowLastColumn="0" w:lastRowFirstColumn="0" w:lastRowLastColumn="0"/>
              <w:rPr>
                <w:bCs/>
              </w:rPr>
            </w:pPr>
            <w:r w:rsidRPr="00015960">
              <w:rPr>
                <w:bCs/>
              </w:rPr>
              <w:t>Totalt</w:t>
            </w:r>
          </w:p>
        </w:tc>
        <w:tc>
          <w:tcPr>
            <w:tcW w:w="556" w:type="pct"/>
            <w:noWrap/>
            <w:hideMark/>
          </w:tcPr>
          <w:p w14:paraId="44163A42" w14:textId="77777777" w:rsidR="005B1647" w:rsidRPr="00015960"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015960">
              <w:rPr>
                <w:bCs/>
              </w:rPr>
              <w:t>1 015 345</w:t>
            </w:r>
          </w:p>
        </w:tc>
        <w:tc>
          <w:tcPr>
            <w:tcW w:w="556" w:type="pct"/>
            <w:noWrap/>
            <w:hideMark/>
          </w:tcPr>
          <w:p w14:paraId="23C5D98F" w14:textId="77777777" w:rsidR="005B1647" w:rsidRPr="00015960"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015960">
              <w:rPr>
                <w:bCs/>
              </w:rPr>
              <w:t>1 018 923</w:t>
            </w:r>
          </w:p>
        </w:tc>
        <w:tc>
          <w:tcPr>
            <w:tcW w:w="406" w:type="pct"/>
            <w:noWrap/>
            <w:hideMark/>
          </w:tcPr>
          <w:p w14:paraId="783805C8" w14:textId="77777777" w:rsidR="005B1647" w:rsidRPr="00015960"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015960">
              <w:rPr>
                <w:bCs/>
              </w:rPr>
              <w:t>3 578</w:t>
            </w:r>
          </w:p>
        </w:tc>
        <w:tc>
          <w:tcPr>
            <w:tcW w:w="345" w:type="pct"/>
            <w:noWrap/>
            <w:hideMark/>
          </w:tcPr>
          <w:p w14:paraId="1842CAC3" w14:textId="77777777" w:rsidR="005B1647" w:rsidRPr="00015960"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015960">
              <w:rPr>
                <w:bCs/>
              </w:rPr>
              <w:t>2 207</w:t>
            </w:r>
          </w:p>
        </w:tc>
        <w:tc>
          <w:tcPr>
            <w:tcW w:w="345" w:type="pct"/>
            <w:noWrap/>
            <w:hideMark/>
          </w:tcPr>
          <w:p w14:paraId="55694D1E" w14:textId="77777777" w:rsidR="005B1647" w:rsidRPr="00015960"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015960">
              <w:rPr>
                <w:bCs/>
              </w:rPr>
              <w:t>3 892</w:t>
            </w:r>
          </w:p>
        </w:tc>
        <w:tc>
          <w:tcPr>
            <w:tcW w:w="556" w:type="pct"/>
            <w:noWrap/>
            <w:hideMark/>
          </w:tcPr>
          <w:p w14:paraId="43C04D2B" w14:textId="30910591" w:rsidR="005B1647" w:rsidRPr="00015960"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015960">
              <w:rPr>
                <w:bCs/>
              </w:rPr>
              <w:t>1 025 022</w:t>
            </w:r>
          </w:p>
        </w:tc>
      </w:tr>
    </w:tbl>
    <w:p w14:paraId="220D79E9" w14:textId="1AEB7DD5" w:rsidR="005B1647" w:rsidRDefault="005B1647" w:rsidP="005B1647">
      <w:pPr>
        <w:pStyle w:val="TabellFotnot"/>
      </w:pPr>
      <w:r w:rsidRPr="007B3737">
        <w:rPr>
          <w:vertAlign w:val="superscript"/>
        </w:rPr>
        <w:t>1</w:t>
      </w:r>
      <w:r>
        <w:t xml:space="preserve"> Budgetpropositionen för 2019 (prop. 2018/2019:1).</w:t>
      </w:r>
    </w:p>
    <w:p w14:paraId="7A0AB2F6" w14:textId="76BE4D3A" w:rsidR="005B1647" w:rsidRDefault="005B1647" w:rsidP="005B1647">
      <w:pPr>
        <w:pStyle w:val="TabellFotnot"/>
      </w:pPr>
      <w:r w:rsidRPr="007B3737">
        <w:rPr>
          <w:vertAlign w:val="superscript"/>
        </w:rPr>
        <w:t>2</w:t>
      </w:r>
      <w:r>
        <w:t xml:space="preserve"> Statens budget för 2019 (bet. 2018/19:FiU10).</w:t>
      </w:r>
    </w:p>
    <w:p w14:paraId="078086F9" w14:textId="0CF90EA1" w:rsidR="005B1647" w:rsidRDefault="005B1647" w:rsidP="005B1647">
      <w:pPr>
        <w:pStyle w:val="TabellFotnot"/>
      </w:pPr>
      <w:r w:rsidRPr="007B3737">
        <w:rPr>
          <w:vertAlign w:val="superscript"/>
        </w:rPr>
        <w:t>3</w:t>
      </w:r>
      <w:r>
        <w:t xml:space="preserve"> Propositionen Vårändringsbudget för 2019 (prop. 2018/19:99, bet.2018/19:FiU21, rskr. 2018/19:288).</w:t>
      </w:r>
    </w:p>
    <w:p w14:paraId="446925F5" w14:textId="790CBC8A" w:rsidR="005B1647" w:rsidRDefault="005B1647" w:rsidP="005B1647">
      <w:pPr>
        <w:pStyle w:val="TabellFotnot"/>
      </w:pPr>
      <w:r w:rsidRPr="007B3737">
        <w:rPr>
          <w:vertAlign w:val="superscript"/>
        </w:rPr>
        <w:t>4</w:t>
      </w:r>
      <w:r>
        <w:t xml:space="preserve"> Propositionen Höständringsbudget för 2019 (prop. 2019/20:2, bet.2019/20:FiU11, rskr. 2019/20:60).</w:t>
      </w:r>
    </w:p>
    <w:p w14:paraId="2CB2B950" w14:textId="3D9A645B" w:rsidR="005B1647" w:rsidRDefault="005B1647" w:rsidP="005B1647">
      <w:pPr>
        <w:pStyle w:val="Brdtext"/>
      </w:pPr>
    </w:p>
    <w:p w14:paraId="6708C714" w14:textId="073C084F" w:rsidR="005B1647" w:rsidRDefault="005B1647" w:rsidP="005B1647">
      <w:pPr>
        <w:pStyle w:val="Klla"/>
      </w:pPr>
    </w:p>
    <w:p w14:paraId="4802E66D" w14:textId="002AD0F1" w:rsidR="005B1647" w:rsidRDefault="005B1647" w:rsidP="005B1647">
      <w:pPr>
        <w:pStyle w:val="Brdtext"/>
        <w:sectPr w:rsidR="005B1647" w:rsidSect="00DA2538">
          <w:headerReference w:type="even" r:id="rId47"/>
          <w:headerReference w:type="default" r:id="rId48"/>
          <w:footerReference w:type="even" r:id="rId49"/>
          <w:footerReference w:type="default" r:id="rId50"/>
          <w:footerReference w:type="first" r:id="rId51"/>
          <w:pgSz w:w="11906" w:h="16838" w:code="9"/>
          <w:pgMar w:top="1304" w:right="2268" w:bottom="1247" w:left="2268" w:header="567" w:footer="624" w:gutter="0"/>
          <w:cols w:space="708"/>
          <w:docGrid w:linePitch="360"/>
        </w:sectPr>
      </w:pPr>
    </w:p>
    <w:p w14:paraId="7535F991" w14:textId="77777777" w:rsidR="005B1647" w:rsidRPr="005C7357" w:rsidRDefault="005B1647" w:rsidP="00AC2754">
      <w:pPr>
        <w:pStyle w:val="Rubrik3"/>
      </w:pPr>
      <w:bookmarkStart w:id="41" w:name="_Toc34919838"/>
      <w:bookmarkStart w:id="42" w:name="_Toc37350605"/>
      <w:r w:rsidRPr="007D0837">
        <w:lastRenderedPageBreak/>
        <w:t>Inkomster</w:t>
      </w:r>
      <w:r>
        <w:t>na i Vårändringsbudgeten för 2019</w:t>
      </w:r>
      <w:bookmarkEnd w:id="41"/>
      <w:bookmarkEnd w:id="42"/>
    </w:p>
    <w:p w14:paraId="32B430B4" w14:textId="6E414A78" w:rsidR="005B1647" w:rsidRDefault="005B1647" w:rsidP="005B1647">
      <w:pPr>
        <w:pStyle w:val="Brdtext"/>
      </w:pPr>
      <w:r w:rsidRPr="00716B7A">
        <w:t xml:space="preserve">Tabell </w:t>
      </w:r>
      <w:r>
        <w:t>2.7</w:t>
      </w:r>
      <w:r w:rsidRPr="00716B7A">
        <w:t xml:space="preserve"> visar den ändrade beräkningen av inkomsterna i statens budget </w:t>
      </w:r>
      <w:r>
        <w:t xml:space="preserve">för 2019 </w:t>
      </w:r>
      <w:r w:rsidRPr="00716B7A">
        <w:t>till följd av förslagen i propositionen Vårändringsbudget för 201</w:t>
      </w:r>
      <w:r>
        <w:t>9</w:t>
      </w:r>
      <w:r w:rsidRPr="00567056">
        <w:t xml:space="preserve"> (prop. 2018/19:99, bet.</w:t>
      </w:r>
      <w:r>
        <w:t> </w:t>
      </w:r>
      <w:r w:rsidRPr="00567056">
        <w:t>2018/19:FiU21, rskr. 2018/19:288)</w:t>
      </w:r>
      <w:r w:rsidRPr="00716B7A">
        <w:t>. Beräkningarna påverkas av regeländringar</w:t>
      </w:r>
      <w:r>
        <w:t>, men</w:t>
      </w:r>
      <w:r w:rsidRPr="00716B7A">
        <w:t xml:space="preserve"> även av en ny bedömning av den makroekonomiska utvecklingen</w:t>
      </w:r>
      <w:r>
        <w:t>,</w:t>
      </w:r>
      <w:r w:rsidRPr="00716B7A">
        <w:t xml:space="preserve"> </w:t>
      </w:r>
      <w:r>
        <w:t xml:space="preserve">samt av de justeringar som gjorts till följd av hittillsvarande utfall </w:t>
      </w:r>
      <w:r w:rsidRPr="00716B7A">
        <w:t xml:space="preserve">och andra ekonomiska förutsättningar. </w:t>
      </w:r>
      <w:r>
        <w:t>I kolumnen bruttoeffekt av åtgärder på inkomstsidan framgår den beräknade direkta effekten av förslagen till regeländringar. Till exempel beräknades inkomsterna för Övriga skatter på energi och miljö bli 970 miljoner kronor högre än i den ursprungliga beräkningen som antogs av riksdagen. Utförlig beskrivning av samtliga regeländringar finns i 2019 års ekonomiska vårproposition.</w:t>
      </w:r>
    </w:p>
    <w:p w14:paraId="5876F9F4" w14:textId="2400C3A0" w:rsidR="005B1647" w:rsidRDefault="005B1647" w:rsidP="005B1647">
      <w:pPr>
        <w:pStyle w:val="TabellRubrik"/>
      </w:pPr>
      <w:bookmarkStart w:id="43" w:name="_Toc37340007"/>
      <w:r>
        <w:t xml:space="preserve">Tabell </w:t>
      </w:r>
      <w:r>
        <w:fldChar w:fldCharType="begin"/>
      </w:r>
      <w:r>
        <w:instrText xml:space="preserve"> STYLEREF  "Rubrik 1" \n</w:instrText>
      </w:r>
      <w:r>
        <w:fldChar w:fldCharType="separate"/>
      </w:r>
      <w:r w:rsidR="00301022">
        <w:rPr>
          <w:noProof/>
        </w:rPr>
        <w:t>2</w:t>
      </w:r>
      <w:r>
        <w:rPr>
          <w:noProof/>
        </w:rPr>
        <w:fldChar w:fldCharType="end"/>
      </w:r>
      <w:r>
        <w:t>.</w:t>
      </w:r>
      <w:fldSimple w:instr=" SEQ Tabell \* ARABIC \s 1 ">
        <w:r w:rsidR="00301022">
          <w:rPr>
            <w:noProof/>
          </w:rPr>
          <w:t>7</w:t>
        </w:r>
      </w:fldSimple>
      <w:r>
        <w:tab/>
      </w:r>
      <w:r w:rsidRPr="001E0401">
        <w:t>Specifikation av ändrad beräkning av inkomster för 2019 i propositionen Vårändringsbudget för 2019</w:t>
      </w:r>
      <w:bookmarkEnd w:id="43"/>
    </w:p>
    <w:p w14:paraId="675FD8BC" w14:textId="2133146E" w:rsidR="005B1647" w:rsidRDefault="005B1647" w:rsidP="005B1647">
      <w:pPr>
        <w:pStyle w:val="TabellUnderrubrik"/>
      </w:pPr>
      <w:r w:rsidRPr="001E0401">
        <w:t>Miljoner kronor</w:t>
      </w:r>
    </w:p>
    <w:tbl>
      <w:tblPr>
        <w:tblStyle w:val="RKBPTabell"/>
        <w:tblW w:w="5000" w:type="pct"/>
        <w:tblLayout w:type="fixed"/>
        <w:tblLook w:val="04E0" w:firstRow="1" w:lastRow="1" w:firstColumn="1" w:lastColumn="0" w:noHBand="0" w:noVBand="1"/>
      </w:tblPr>
      <w:tblGrid>
        <w:gridCol w:w="3401"/>
        <w:gridCol w:w="992"/>
        <w:gridCol w:w="992"/>
        <w:gridCol w:w="992"/>
        <w:gridCol w:w="993"/>
      </w:tblGrid>
      <w:tr w:rsidR="00155607" w14:paraId="475A61AE" w14:textId="77777777" w:rsidTr="00155607">
        <w:trPr>
          <w:cnfStyle w:val="100000000000" w:firstRow="1" w:lastRow="0" w:firstColumn="0" w:lastColumn="0" w:oddVBand="0" w:evenVBand="0" w:oddHBand="0" w:evenHBand="0" w:firstRowFirstColumn="0" w:firstRowLastColumn="0" w:lastRowFirstColumn="0" w:lastRowLastColumn="0"/>
          <w:trHeight w:val="900"/>
          <w:tblHeader w:val="0"/>
        </w:trPr>
        <w:tc>
          <w:tcPr>
            <w:cnfStyle w:val="001000000000" w:firstRow="0" w:lastRow="0" w:firstColumn="1" w:lastColumn="0" w:oddVBand="0" w:evenVBand="0" w:oddHBand="0" w:evenHBand="0" w:firstRowFirstColumn="0" w:firstRowLastColumn="0" w:lastRowFirstColumn="0" w:lastRowLastColumn="0"/>
            <w:tcW w:w="2307"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hideMark/>
          </w:tcPr>
          <w:p w14:paraId="54BB92E6" w14:textId="77777777" w:rsidR="005B1647" w:rsidRPr="00AA71C2" w:rsidRDefault="005B1647" w:rsidP="005B1647">
            <w:pPr>
              <w:pStyle w:val="TabellHuvud"/>
            </w:pPr>
            <w:r w:rsidRPr="00AA71C2">
              <w:t>Inkomsttitelgrupp / Inkomsttitel</w:t>
            </w:r>
          </w:p>
        </w:tc>
        <w:tc>
          <w:tcPr>
            <w:tcW w:w="673"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hideMark/>
          </w:tcPr>
          <w:p w14:paraId="3AFF73F9" w14:textId="77777777" w:rsidR="005B1647" w:rsidRPr="00AA71C2"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AA71C2">
              <w:t>Godkänd beräkning</w:t>
            </w:r>
          </w:p>
        </w:tc>
        <w:tc>
          <w:tcPr>
            <w:tcW w:w="673"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hideMark/>
          </w:tcPr>
          <w:p w14:paraId="7510D8F1" w14:textId="77777777" w:rsidR="005B1647" w:rsidRPr="00AA71C2"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AA71C2">
              <w:t>Förändring av beräkning</w:t>
            </w:r>
          </w:p>
        </w:tc>
        <w:tc>
          <w:tcPr>
            <w:tcW w:w="673"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hideMark/>
          </w:tcPr>
          <w:p w14:paraId="225F8C50" w14:textId="77777777" w:rsidR="005B1647" w:rsidRPr="00AA71C2"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AA71C2">
              <w:t>Ny beräkning</w:t>
            </w:r>
          </w:p>
        </w:tc>
        <w:tc>
          <w:tcPr>
            <w:tcW w:w="674"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hideMark/>
          </w:tcPr>
          <w:p w14:paraId="4696AF28" w14:textId="6007E307" w:rsidR="005B1647" w:rsidRPr="00AA71C2"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AA71C2">
              <w:t>Bruttoeffekt av åtgärder på inkomst</w:t>
            </w:r>
            <w:r w:rsidRPr="00AA71C2">
              <w:softHyphen/>
              <w:t>sidan</w:t>
            </w:r>
          </w:p>
        </w:tc>
      </w:tr>
      <w:tr w:rsidR="00155607" w14:paraId="71623968"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2307" w:type="pct"/>
            <w:tcBorders>
              <w:top w:val="single" w:sz="12" w:space="0" w:color="auto"/>
            </w:tcBorders>
            <w:noWrap/>
            <w:hideMark/>
          </w:tcPr>
          <w:p w14:paraId="77D3E0B5" w14:textId="77777777" w:rsidR="005B1647" w:rsidRPr="00AA71C2" w:rsidRDefault="005B1647" w:rsidP="005B1647">
            <w:pPr>
              <w:pStyle w:val="Tabell"/>
            </w:pPr>
            <w:r w:rsidRPr="00AA71C2">
              <w:t>1282 Arbetsgivaravgifter</w:t>
            </w:r>
          </w:p>
        </w:tc>
        <w:tc>
          <w:tcPr>
            <w:tcW w:w="673" w:type="pct"/>
            <w:tcBorders>
              <w:top w:val="single" w:sz="12" w:space="0" w:color="auto"/>
            </w:tcBorders>
            <w:noWrap/>
            <w:hideMark/>
          </w:tcPr>
          <w:p w14:paraId="166087FA" w14:textId="77777777" w:rsidR="005B1647" w:rsidRPr="00AA71C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A71C2">
              <w:t xml:space="preserve">-3 491 </w:t>
            </w:r>
          </w:p>
        </w:tc>
        <w:tc>
          <w:tcPr>
            <w:tcW w:w="673" w:type="pct"/>
            <w:tcBorders>
              <w:top w:val="single" w:sz="12" w:space="0" w:color="auto"/>
            </w:tcBorders>
            <w:noWrap/>
            <w:hideMark/>
          </w:tcPr>
          <w:p w14:paraId="104D3DFE" w14:textId="77777777" w:rsidR="005B1647" w:rsidRPr="00AA71C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A71C2">
              <w:t xml:space="preserve">1 317 </w:t>
            </w:r>
          </w:p>
        </w:tc>
        <w:tc>
          <w:tcPr>
            <w:tcW w:w="673" w:type="pct"/>
            <w:tcBorders>
              <w:top w:val="single" w:sz="12" w:space="0" w:color="auto"/>
            </w:tcBorders>
            <w:noWrap/>
            <w:hideMark/>
          </w:tcPr>
          <w:p w14:paraId="7E4FE747" w14:textId="77777777" w:rsidR="005B1647" w:rsidRPr="00AA71C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A71C2">
              <w:t xml:space="preserve">-2 174 </w:t>
            </w:r>
          </w:p>
        </w:tc>
        <w:tc>
          <w:tcPr>
            <w:tcW w:w="674" w:type="pct"/>
            <w:tcBorders>
              <w:top w:val="single" w:sz="12" w:space="0" w:color="auto"/>
            </w:tcBorders>
            <w:noWrap/>
            <w:hideMark/>
          </w:tcPr>
          <w:p w14:paraId="5A687CDD" w14:textId="77777777" w:rsidR="005B1647" w:rsidRPr="00AA71C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A71C2">
              <w:t xml:space="preserve">-620 </w:t>
            </w:r>
          </w:p>
        </w:tc>
      </w:tr>
      <w:tr w:rsidR="00155607" w14:paraId="60414BE2"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2307" w:type="pct"/>
            <w:noWrap/>
            <w:hideMark/>
          </w:tcPr>
          <w:p w14:paraId="7032DC6B" w14:textId="77777777" w:rsidR="005B1647" w:rsidRPr="00AA71C2" w:rsidRDefault="005B1647" w:rsidP="005B1647">
            <w:pPr>
              <w:pStyle w:val="Tabell"/>
            </w:pPr>
            <w:r w:rsidRPr="00AA71C2">
              <w:t xml:space="preserve">1410 Mervärdesskatt </w:t>
            </w:r>
          </w:p>
        </w:tc>
        <w:tc>
          <w:tcPr>
            <w:tcW w:w="673" w:type="pct"/>
            <w:noWrap/>
            <w:hideMark/>
          </w:tcPr>
          <w:p w14:paraId="6A3ED766" w14:textId="77777777" w:rsidR="005B1647" w:rsidRPr="00AA71C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A71C2">
              <w:t xml:space="preserve">461 065 </w:t>
            </w:r>
          </w:p>
        </w:tc>
        <w:tc>
          <w:tcPr>
            <w:tcW w:w="673" w:type="pct"/>
            <w:noWrap/>
            <w:hideMark/>
          </w:tcPr>
          <w:p w14:paraId="07DA5EDE" w14:textId="77777777" w:rsidR="005B1647" w:rsidRPr="00AA71C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A71C2">
              <w:t xml:space="preserve">-5 814 </w:t>
            </w:r>
          </w:p>
        </w:tc>
        <w:tc>
          <w:tcPr>
            <w:tcW w:w="673" w:type="pct"/>
            <w:noWrap/>
            <w:hideMark/>
          </w:tcPr>
          <w:p w14:paraId="5F7612F5" w14:textId="77777777" w:rsidR="005B1647" w:rsidRPr="00AA71C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A71C2">
              <w:t xml:space="preserve">455 251 </w:t>
            </w:r>
          </w:p>
        </w:tc>
        <w:tc>
          <w:tcPr>
            <w:tcW w:w="674" w:type="pct"/>
            <w:noWrap/>
            <w:hideMark/>
          </w:tcPr>
          <w:p w14:paraId="4FC23691" w14:textId="77777777" w:rsidR="005B1647" w:rsidRPr="00AA71C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A71C2">
              <w:t xml:space="preserve">-165 </w:t>
            </w:r>
          </w:p>
        </w:tc>
      </w:tr>
      <w:tr w:rsidR="00155607" w14:paraId="4408F5BE"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2307" w:type="pct"/>
            <w:noWrap/>
            <w:hideMark/>
          </w:tcPr>
          <w:p w14:paraId="63FA2403" w14:textId="77777777" w:rsidR="005B1647" w:rsidRPr="00AA71C2" w:rsidRDefault="005B1647" w:rsidP="005B1647">
            <w:pPr>
              <w:pStyle w:val="Tabell"/>
            </w:pPr>
            <w:r w:rsidRPr="00AA71C2">
              <w:t>1430 Energiskatt</w:t>
            </w:r>
          </w:p>
        </w:tc>
        <w:tc>
          <w:tcPr>
            <w:tcW w:w="673" w:type="pct"/>
            <w:noWrap/>
            <w:hideMark/>
          </w:tcPr>
          <w:p w14:paraId="0E446CD9" w14:textId="77777777" w:rsidR="005B1647" w:rsidRPr="00AA71C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A71C2">
              <w:t xml:space="preserve">51 675 </w:t>
            </w:r>
          </w:p>
        </w:tc>
        <w:tc>
          <w:tcPr>
            <w:tcW w:w="673" w:type="pct"/>
            <w:noWrap/>
            <w:hideMark/>
          </w:tcPr>
          <w:p w14:paraId="72106791" w14:textId="77777777" w:rsidR="005B1647" w:rsidRPr="00AA71C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A71C2">
              <w:t xml:space="preserve">582 </w:t>
            </w:r>
          </w:p>
        </w:tc>
        <w:tc>
          <w:tcPr>
            <w:tcW w:w="673" w:type="pct"/>
            <w:noWrap/>
            <w:hideMark/>
          </w:tcPr>
          <w:p w14:paraId="7A62225A" w14:textId="77777777" w:rsidR="005B1647" w:rsidRPr="00AA71C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A71C2">
              <w:t xml:space="preserve">52 258 </w:t>
            </w:r>
          </w:p>
        </w:tc>
        <w:tc>
          <w:tcPr>
            <w:tcW w:w="674" w:type="pct"/>
            <w:noWrap/>
            <w:hideMark/>
          </w:tcPr>
          <w:p w14:paraId="21CCE07E" w14:textId="77777777" w:rsidR="005B1647" w:rsidRPr="00AA71C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A71C2">
              <w:t xml:space="preserve">137 </w:t>
            </w:r>
          </w:p>
        </w:tc>
      </w:tr>
      <w:tr w:rsidR="00155607" w14:paraId="26C84F4B"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2307" w:type="pct"/>
            <w:noWrap/>
            <w:hideMark/>
          </w:tcPr>
          <w:p w14:paraId="1122E757" w14:textId="77777777" w:rsidR="005B1647" w:rsidRPr="00AA71C2" w:rsidRDefault="005B1647" w:rsidP="005B1647">
            <w:pPr>
              <w:pStyle w:val="Tabell"/>
            </w:pPr>
            <w:r w:rsidRPr="00AA71C2">
              <w:t>1433 Energiskatt oljeprodukter</w:t>
            </w:r>
          </w:p>
        </w:tc>
        <w:tc>
          <w:tcPr>
            <w:tcW w:w="673" w:type="pct"/>
            <w:noWrap/>
            <w:hideMark/>
          </w:tcPr>
          <w:p w14:paraId="0311A1F1" w14:textId="77777777" w:rsidR="005B1647" w:rsidRPr="00AA71C2"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673" w:type="pct"/>
            <w:noWrap/>
            <w:hideMark/>
          </w:tcPr>
          <w:p w14:paraId="567E49E8" w14:textId="77777777" w:rsidR="005B1647" w:rsidRPr="00AA71C2"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673" w:type="pct"/>
            <w:noWrap/>
            <w:hideMark/>
          </w:tcPr>
          <w:p w14:paraId="45E61B54" w14:textId="77777777" w:rsidR="005B1647" w:rsidRPr="00AA71C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A71C2">
              <w:t xml:space="preserve">14 384 </w:t>
            </w:r>
          </w:p>
        </w:tc>
        <w:tc>
          <w:tcPr>
            <w:tcW w:w="674" w:type="pct"/>
            <w:noWrap/>
            <w:hideMark/>
          </w:tcPr>
          <w:p w14:paraId="27B35263" w14:textId="77777777" w:rsidR="005B1647" w:rsidRPr="00AA71C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A71C2">
              <w:t xml:space="preserve">137 </w:t>
            </w:r>
          </w:p>
        </w:tc>
      </w:tr>
      <w:tr w:rsidR="00155607" w14:paraId="6D96BED8"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2307" w:type="pct"/>
            <w:noWrap/>
            <w:hideMark/>
          </w:tcPr>
          <w:p w14:paraId="4D198A8D" w14:textId="77777777" w:rsidR="005B1647" w:rsidRPr="00AA71C2" w:rsidRDefault="005B1647" w:rsidP="005B1647">
            <w:pPr>
              <w:pStyle w:val="Tabell"/>
            </w:pPr>
            <w:r w:rsidRPr="00AA71C2">
              <w:t>1440 Koldioxidskatt</w:t>
            </w:r>
          </w:p>
        </w:tc>
        <w:tc>
          <w:tcPr>
            <w:tcW w:w="673" w:type="pct"/>
            <w:noWrap/>
            <w:hideMark/>
          </w:tcPr>
          <w:p w14:paraId="67E523E1" w14:textId="77777777" w:rsidR="005B1647" w:rsidRPr="00AA71C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A71C2">
              <w:t xml:space="preserve">22 819 </w:t>
            </w:r>
          </w:p>
        </w:tc>
        <w:tc>
          <w:tcPr>
            <w:tcW w:w="673" w:type="pct"/>
            <w:noWrap/>
            <w:hideMark/>
          </w:tcPr>
          <w:p w14:paraId="5C9E54B7" w14:textId="77777777" w:rsidR="005B1647" w:rsidRPr="00AA71C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A71C2">
              <w:t xml:space="preserve">250 </w:t>
            </w:r>
          </w:p>
        </w:tc>
        <w:tc>
          <w:tcPr>
            <w:tcW w:w="673" w:type="pct"/>
            <w:noWrap/>
            <w:hideMark/>
          </w:tcPr>
          <w:p w14:paraId="4124D27D" w14:textId="77777777" w:rsidR="005B1647" w:rsidRPr="00AA71C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A71C2">
              <w:t xml:space="preserve">23 069 </w:t>
            </w:r>
          </w:p>
        </w:tc>
        <w:tc>
          <w:tcPr>
            <w:tcW w:w="674" w:type="pct"/>
            <w:noWrap/>
            <w:hideMark/>
          </w:tcPr>
          <w:p w14:paraId="3CABCF5D" w14:textId="77777777" w:rsidR="005B1647" w:rsidRPr="00AA71C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A71C2">
              <w:t xml:space="preserve">274 </w:t>
            </w:r>
          </w:p>
        </w:tc>
      </w:tr>
      <w:tr w:rsidR="00155607" w14:paraId="4B245310"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2307" w:type="pct"/>
            <w:noWrap/>
            <w:hideMark/>
          </w:tcPr>
          <w:p w14:paraId="5B09654D" w14:textId="77777777" w:rsidR="005B1647" w:rsidRPr="00AA71C2" w:rsidRDefault="005B1647" w:rsidP="005B1647">
            <w:pPr>
              <w:pStyle w:val="Tabell"/>
            </w:pPr>
            <w:r w:rsidRPr="00AA71C2">
              <w:t>1442 Koldioxidskatt oljeprodukter</w:t>
            </w:r>
          </w:p>
        </w:tc>
        <w:tc>
          <w:tcPr>
            <w:tcW w:w="673" w:type="pct"/>
            <w:noWrap/>
            <w:hideMark/>
          </w:tcPr>
          <w:p w14:paraId="12802CDE" w14:textId="77777777" w:rsidR="005B1647" w:rsidRPr="00AA71C2"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673" w:type="pct"/>
            <w:noWrap/>
            <w:hideMark/>
          </w:tcPr>
          <w:p w14:paraId="5A45F7B8" w14:textId="77777777" w:rsidR="005B1647" w:rsidRPr="00AA71C2"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673" w:type="pct"/>
            <w:noWrap/>
            <w:hideMark/>
          </w:tcPr>
          <w:p w14:paraId="493D3B17" w14:textId="77777777" w:rsidR="005B1647" w:rsidRPr="00AA71C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A71C2">
              <w:t xml:space="preserve">14 959 </w:t>
            </w:r>
          </w:p>
        </w:tc>
        <w:tc>
          <w:tcPr>
            <w:tcW w:w="674" w:type="pct"/>
            <w:noWrap/>
            <w:hideMark/>
          </w:tcPr>
          <w:p w14:paraId="4D10B4C0" w14:textId="77777777" w:rsidR="005B1647" w:rsidRPr="00AA71C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A71C2">
              <w:t xml:space="preserve">274 </w:t>
            </w:r>
          </w:p>
        </w:tc>
      </w:tr>
      <w:tr w:rsidR="00155607" w14:paraId="4B936A8C"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2307" w:type="pct"/>
            <w:noWrap/>
            <w:hideMark/>
          </w:tcPr>
          <w:p w14:paraId="4AD1DE89" w14:textId="6C174090" w:rsidR="005B1647" w:rsidRPr="00AA71C2" w:rsidRDefault="005B1647" w:rsidP="005B1647">
            <w:pPr>
              <w:pStyle w:val="Tabell"/>
            </w:pPr>
            <w:r w:rsidRPr="00AA71C2">
              <w:t>1450</w:t>
            </w:r>
            <w:r>
              <w:t>–</w:t>
            </w:r>
            <w:r w:rsidRPr="00AA71C2">
              <w:t xml:space="preserve">1460 Övriga skatter på energi och miljö </w:t>
            </w:r>
          </w:p>
        </w:tc>
        <w:tc>
          <w:tcPr>
            <w:tcW w:w="673" w:type="pct"/>
            <w:noWrap/>
            <w:hideMark/>
          </w:tcPr>
          <w:p w14:paraId="70530223" w14:textId="77777777" w:rsidR="005B1647" w:rsidRPr="00AA71C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A71C2">
              <w:t xml:space="preserve">3 441 </w:t>
            </w:r>
          </w:p>
        </w:tc>
        <w:tc>
          <w:tcPr>
            <w:tcW w:w="673" w:type="pct"/>
            <w:noWrap/>
            <w:hideMark/>
          </w:tcPr>
          <w:p w14:paraId="3B85E6C9" w14:textId="77777777" w:rsidR="005B1647" w:rsidRPr="00AA71C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A71C2">
              <w:t xml:space="preserve">960 </w:t>
            </w:r>
          </w:p>
        </w:tc>
        <w:tc>
          <w:tcPr>
            <w:tcW w:w="673" w:type="pct"/>
            <w:noWrap/>
            <w:hideMark/>
          </w:tcPr>
          <w:p w14:paraId="1AF3806B" w14:textId="77777777" w:rsidR="005B1647" w:rsidRPr="00AA71C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A71C2">
              <w:t xml:space="preserve">4 401 </w:t>
            </w:r>
          </w:p>
        </w:tc>
        <w:tc>
          <w:tcPr>
            <w:tcW w:w="674" w:type="pct"/>
            <w:noWrap/>
            <w:hideMark/>
          </w:tcPr>
          <w:p w14:paraId="0A9242B8" w14:textId="77777777" w:rsidR="005B1647" w:rsidRPr="00AA71C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A71C2">
              <w:t xml:space="preserve">970 </w:t>
            </w:r>
          </w:p>
        </w:tc>
      </w:tr>
      <w:tr w:rsidR="00155607" w14:paraId="716B5F9D"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2307" w:type="pct"/>
            <w:noWrap/>
            <w:hideMark/>
          </w:tcPr>
          <w:p w14:paraId="79FBCC75" w14:textId="77777777" w:rsidR="005B1647" w:rsidRPr="00AA71C2" w:rsidRDefault="005B1647" w:rsidP="005B1647">
            <w:pPr>
              <w:pStyle w:val="Tabell"/>
            </w:pPr>
            <w:r w:rsidRPr="00AA71C2">
              <w:t>1461 Kemikalieskatt</w:t>
            </w:r>
          </w:p>
        </w:tc>
        <w:tc>
          <w:tcPr>
            <w:tcW w:w="673" w:type="pct"/>
            <w:noWrap/>
            <w:hideMark/>
          </w:tcPr>
          <w:p w14:paraId="4BDF9293" w14:textId="77777777" w:rsidR="005B1647" w:rsidRPr="00AA71C2"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673" w:type="pct"/>
            <w:noWrap/>
            <w:hideMark/>
          </w:tcPr>
          <w:p w14:paraId="5B06E4CC" w14:textId="77777777" w:rsidR="005B1647" w:rsidRPr="00AA71C2"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673" w:type="pct"/>
            <w:noWrap/>
            <w:hideMark/>
          </w:tcPr>
          <w:p w14:paraId="32844652" w14:textId="77777777" w:rsidR="005B1647" w:rsidRPr="00AA71C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A71C2">
              <w:t xml:space="preserve">1 741 </w:t>
            </w:r>
          </w:p>
        </w:tc>
        <w:tc>
          <w:tcPr>
            <w:tcW w:w="674" w:type="pct"/>
            <w:noWrap/>
            <w:hideMark/>
          </w:tcPr>
          <w:p w14:paraId="178A73F6" w14:textId="77777777" w:rsidR="005B1647" w:rsidRPr="00AA71C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A71C2">
              <w:t xml:space="preserve">200 </w:t>
            </w:r>
          </w:p>
        </w:tc>
      </w:tr>
      <w:tr w:rsidR="00155607" w14:paraId="3F3FF34F"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2307" w:type="pct"/>
            <w:noWrap/>
            <w:hideMark/>
          </w:tcPr>
          <w:p w14:paraId="5657F495" w14:textId="77777777" w:rsidR="005B1647" w:rsidRPr="00AA71C2" w:rsidRDefault="005B1647" w:rsidP="005B1647">
            <w:pPr>
              <w:pStyle w:val="Tabell"/>
            </w:pPr>
            <w:r w:rsidRPr="00AA71C2">
              <w:t>1462 Skatt på flygresor</w:t>
            </w:r>
          </w:p>
        </w:tc>
        <w:tc>
          <w:tcPr>
            <w:tcW w:w="673" w:type="pct"/>
            <w:noWrap/>
            <w:hideMark/>
          </w:tcPr>
          <w:p w14:paraId="074ECB74" w14:textId="77777777" w:rsidR="005B1647" w:rsidRPr="00AA71C2"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673" w:type="pct"/>
            <w:noWrap/>
            <w:hideMark/>
          </w:tcPr>
          <w:p w14:paraId="74DFD404" w14:textId="77777777" w:rsidR="005B1647" w:rsidRPr="00AA71C2"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673" w:type="pct"/>
            <w:noWrap/>
            <w:hideMark/>
          </w:tcPr>
          <w:p w14:paraId="49D5841B" w14:textId="77777777" w:rsidR="005B1647" w:rsidRPr="00AA71C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A71C2">
              <w:t xml:space="preserve">1 504 </w:t>
            </w:r>
          </w:p>
        </w:tc>
        <w:tc>
          <w:tcPr>
            <w:tcW w:w="674" w:type="pct"/>
            <w:noWrap/>
            <w:hideMark/>
          </w:tcPr>
          <w:p w14:paraId="1F39D3F5" w14:textId="77777777" w:rsidR="005B1647" w:rsidRPr="00AA71C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A71C2">
              <w:t xml:space="preserve">770 </w:t>
            </w:r>
          </w:p>
        </w:tc>
      </w:tr>
      <w:tr w:rsidR="00155607" w14:paraId="1365FF7C" w14:textId="77777777" w:rsidTr="00155607">
        <w:trPr>
          <w:cnfStyle w:val="010000000000" w:firstRow="0" w:lastRow="1" w:firstColumn="0" w:lastColumn="0" w:oddVBand="0" w:evenVBand="0" w:oddHBand="0" w:evenHBand="0" w:firstRowFirstColumn="0" w:firstRowLastColumn="0" w:lastRowFirstColumn="0" w:lastRowLastColumn="0"/>
          <w:trHeight w:val="240"/>
        </w:trPr>
        <w:tc>
          <w:tcPr>
            <w:cnfStyle w:val="001000000000" w:firstRow="0" w:lastRow="0" w:firstColumn="1" w:lastColumn="0" w:oddVBand="0" w:evenVBand="0" w:oddHBand="0" w:evenHBand="0" w:firstRowFirstColumn="0" w:firstRowLastColumn="0" w:lastRowFirstColumn="0" w:lastRowLastColumn="0"/>
            <w:tcW w:w="2307" w:type="pct"/>
            <w:noWrap/>
            <w:hideMark/>
          </w:tcPr>
          <w:p w14:paraId="73E28E84" w14:textId="77777777" w:rsidR="005B1647" w:rsidRPr="00AA71C2" w:rsidRDefault="005B1647" w:rsidP="005B1647">
            <w:pPr>
              <w:pStyle w:val="Tabell"/>
              <w:rPr>
                <w:b w:val="0"/>
              </w:rPr>
            </w:pPr>
            <w:r w:rsidRPr="00AA71C2">
              <w:rPr>
                <w:b w:val="0"/>
              </w:rPr>
              <w:t>2215 Inlevererat överskott av statens fastighetsförvaltning</w:t>
            </w:r>
          </w:p>
        </w:tc>
        <w:tc>
          <w:tcPr>
            <w:tcW w:w="673" w:type="pct"/>
            <w:noWrap/>
            <w:hideMark/>
          </w:tcPr>
          <w:p w14:paraId="55825C6E" w14:textId="77777777" w:rsidR="005B1647" w:rsidRPr="00AA71C2" w:rsidRDefault="005B1647" w:rsidP="005B1647">
            <w:pPr>
              <w:pStyle w:val="Tabell"/>
              <w:cnfStyle w:val="010000000000" w:firstRow="0" w:lastRow="1" w:firstColumn="0" w:lastColumn="0" w:oddVBand="0" w:evenVBand="0" w:oddHBand="0" w:evenHBand="0" w:firstRowFirstColumn="0" w:firstRowLastColumn="0" w:lastRowFirstColumn="0" w:lastRowLastColumn="0"/>
              <w:rPr>
                <w:b w:val="0"/>
              </w:rPr>
            </w:pPr>
            <w:r w:rsidRPr="00AA71C2">
              <w:rPr>
                <w:b w:val="0"/>
              </w:rPr>
              <w:t xml:space="preserve">235 </w:t>
            </w:r>
          </w:p>
        </w:tc>
        <w:tc>
          <w:tcPr>
            <w:tcW w:w="673" w:type="pct"/>
            <w:noWrap/>
            <w:hideMark/>
          </w:tcPr>
          <w:p w14:paraId="0520D92E" w14:textId="77777777" w:rsidR="005B1647" w:rsidRPr="00AA71C2" w:rsidRDefault="005B1647" w:rsidP="005B1647">
            <w:pPr>
              <w:pStyle w:val="Tabell"/>
              <w:cnfStyle w:val="010000000000" w:firstRow="0" w:lastRow="1" w:firstColumn="0" w:lastColumn="0" w:oddVBand="0" w:evenVBand="0" w:oddHBand="0" w:evenHBand="0" w:firstRowFirstColumn="0" w:firstRowLastColumn="0" w:lastRowFirstColumn="0" w:lastRowLastColumn="0"/>
              <w:rPr>
                <w:b w:val="0"/>
              </w:rPr>
            </w:pPr>
            <w:r w:rsidRPr="00AA71C2">
              <w:rPr>
                <w:b w:val="0"/>
              </w:rPr>
              <w:t xml:space="preserve">423 </w:t>
            </w:r>
          </w:p>
        </w:tc>
        <w:tc>
          <w:tcPr>
            <w:tcW w:w="673" w:type="pct"/>
            <w:noWrap/>
            <w:hideMark/>
          </w:tcPr>
          <w:p w14:paraId="58387ECB" w14:textId="77777777" w:rsidR="005B1647" w:rsidRPr="00AA71C2" w:rsidRDefault="005B1647" w:rsidP="005B1647">
            <w:pPr>
              <w:pStyle w:val="Tabell"/>
              <w:cnfStyle w:val="010000000000" w:firstRow="0" w:lastRow="1" w:firstColumn="0" w:lastColumn="0" w:oddVBand="0" w:evenVBand="0" w:oddHBand="0" w:evenHBand="0" w:firstRowFirstColumn="0" w:firstRowLastColumn="0" w:lastRowFirstColumn="0" w:lastRowLastColumn="0"/>
              <w:rPr>
                <w:b w:val="0"/>
              </w:rPr>
            </w:pPr>
            <w:r w:rsidRPr="00AA71C2">
              <w:rPr>
                <w:b w:val="0"/>
              </w:rPr>
              <w:t xml:space="preserve">658 </w:t>
            </w:r>
          </w:p>
        </w:tc>
        <w:tc>
          <w:tcPr>
            <w:tcW w:w="674" w:type="pct"/>
            <w:noWrap/>
            <w:hideMark/>
          </w:tcPr>
          <w:p w14:paraId="0A651DB9" w14:textId="77777777" w:rsidR="005B1647" w:rsidRPr="00AA71C2" w:rsidRDefault="005B1647" w:rsidP="005B1647">
            <w:pPr>
              <w:pStyle w:val="Tabell"/>
              <w:cnfStyle w:val="010000000000" w:firstRow="0" w:lastRow="1" w:firstColumn="0" w:lastColumn="0" w:oddVBand="0" w:evenVBand="0" w:oddHBand="0" w:evenHBand="0" w:firstRowFirstColumn="0" w:firstRowLastColumn="0" w:lastRowFirstColumn="0" w:lastRowLastColumn="0"/>
              <w:rPr>
                <w:b w:val="0"/>
              </w:rPr>
            </w:pPr>
            <w:r w:rsidRPr="00AA71C2">
              <w:rPr>
                <w:b w:val="0"/>
              </w:rPr>
              <w:t xml:space="preserve">340 </w:t>
            </w:r>
          </w:p>
        </w:tc>
      </w:tr>
    </w:tbl>
    <w:p w14:paraId="77C36DDE" w14:textId="77777777" w:rsidR="005B1647" w:rsidRDefault="005B1647" w:rsidP="005B1647">
      <w:pPr>
        <w:pStyle w:val="Klla"/>
        <w:sectPr w:rsidR="005B1647" w:rsidSect="00DA2538">
          <w:headerReference w:type="even" r:id="rId52"/>
          <w:headerReference w:type="default" r:id="rId53"/>
          <w:footerReference w:type="even" r:id="rId54"/>
          <w:footerReference w:type="default" r:id="rId55"/>
          <w:footerReference w:type="first" r:id="rId56"/>
          <w:pgSz w:w="11906" w:h="16838" w:code="9"/>
          <w:pgMar w:top="1304" w:right="2268" w:bottom="1247" w:left="2268" w:header="567" w:footer="624" w:gutter="0"/>
          <w:cols w:space="708"/>
          <w:docGrid w:linePitch="360"/>
        </w:sectPr>
      </w:pPr>
    </w:p>
    <w:p w14:paraId="28C5AA99" w14:textId="35A9472D" w:rsidR="005B1647" w:rsidRPr="001E0401" w:rsidRDefault="005B1647" w:rsidP="005B1647">
      <w:pPr>
        <w:pStyle w:val="Rubrik2"/>
      </w:pPr>
      <w:bookmarkStart w:id="44" w:name="_Toc37350606"/>
      <w:r w:rsidRPr="001E0401">
        <w:lastRenderedPageBreak/>
        <w:t>Inkomster i statens budget 2019</w:t>
      </w:r>
      <w:bookmarkEnd w:id="44"/>
    </w:p>
    <w:p w14:paraId="45E18E6E" w14:textId="6DC3B3D3" w:rsidR="005B1647" w:rsidRDefault="005B1647" w:rsidP="005B1647">
      <w:pPr>
        <w:pStyle w:val="Brdtext"/>
      </w:pPr>
      <w:r w:rsidRPr="001E0401">
        <w:t>I inkomsterna i statens budget ingår de kassamässiga skatteinkomsterna samt övriga inkomster. Skillnaden mellan skatteinkomster och skatteintäkter är att inkomsterna visar den skatt som betalas in respektive år, medan intäkterna redovisar skatterna det år de avser, dvs. det år den skattepliktiga händelsen äger rum. Statens skatteinkomster för 2019 är ett slutligt utfall, medan skatteintäkterna, som är periodiserade, till stor del är en prognos och blir definitiva först ett och ett halvt år efter budgetårets utgång. Detta gäller främst de årligt fastställda inkomstskatterna för individer och företag. En fullständig redovisning av utfallet på inkomsttitlar i statens budget finns i bilaga 1.</w:t>
      </w:r>
    </w:p>
    <w:p w14:paraId="07D691C7" w14:textId="51C475D2" w:rsidR="005B1647" w:rsidRDefault="005B1647" w:rsidP="00AC2754">
      <w:pPr>
        <w:pStyle w:val="Rubrik3"/>
      </w:pPr>
      <w:bookmarkStart w:id="45" w:name="_Toc37350607"/>
      <w:r w:rsidRPr="00572237">
        <w:t>Prognosförutsättningar</w:t>
      </w:r>
      <w:bookmarkEnd w:id="45"/>
    </w:p>
    <w:p w14:paraId="78E8D958" w14:textId="3C7A3FA5" w:rsidR="005B1647" w:rsidRDefault="005B1647" w:rsidP="005B1647">
      <w:pPr>
        <w:pStyle w:val="Brdtext"/>
      </w:pPr>
      <w:r w:rsidRPr="002415F1">
        <w:t>Utfallet för inkomsterna för ett flertal skatter baseras på löpande debiteringar av skatter som avser flera inkomstår. I analysen av hur inkomsterna har utvecklats jämfört med budgeten beaktas utvecklingen av makroekonomin och förändringar i regelverken. Statens budget för 201</w:t>
      </w:r>
      <w:r>
        <w:t>9</w:t>
      </w:r>
      <w:r w:rsidRPr="002415F1">
        <w:t xml:space="preserve"> omfattade skattereformer som sammanlagt bedömdes minska skatteintäkterna </w:t>
      </w:r>
      <w:r w:rsidRPr="00A14D5A">
        <w:t>med 15,1 miljarder kronor, medan propositionen Vårändringsbudget för 2019 innehöll reformer som enbart påverkade marginellt</w:t>
      </w:r>
      <w:r w:rsidRPr="002415F1">
        <w:t>, se</w:t>
      </w:r>
      <w:r>
        <w:t xml:space="preserve"> </w:t>
      </w:r>
      <w:r>
        <w:fldChar w:fldCharType="begin"/>
      </w:r>
      <w:r>
        <w:instrText xml:space="preserve"> REF  _Ref36212051 \* Lower \h  \* MERGEFORMAT </w:instrText>
      </w:r>
      <w:r>
        <w:fldChar w:fldCharType="separate"/>
      </w:r>
      <w:r w:rsidR="00301022">
        <w:t>tabell 2.8</w:t>
      </w:r>
      <w:r>
        <w:fldChar w:fldCharType="end"/>
      </w:r>
      <w:r>
        <w:t>.</w:t>
      </w:r>
    </w:p>
    <w:p w14:paraId="5C2DEA1A" w14:textId="52BD2813" w:rsidR="005B1647" w:rsidRDefault="005B1647" w:rsidP="005B1647">
      <w:pPr>
        <w:pStyle w:val="TabellRubrik"/>
      </w:pPr>
      <w:bookmarkStart w:id="46" w:name="_Ref36212051"/>
      <w:bookmarkStart w:id="47" w:name="_Toc37340008"/>
      <w:r>
        <w:t xml:space="preserve">Tabell </w:t>
      </w:r>
      <w:r>
        <w:fldChar w:fldCharType="begin"/>
      </w:r>
      <w:r>
        <w:instrText xml:space="preserve"> STYLEREF  "Rubrik 1" \n</w:instrText>
      </w:r>
      <w:r>
        <w:fldChar w:fldCharType="separate"/>
      </w:r>
      <w:r w:rsidR="00301022">
        <w:rPr>
          <w:noProof/>
        </w:rPr>
        <w:t>2</w:t>
      </w:r>
      <w:r>
        <w:rPr>
          <w:noProof/>
        </w:rPr>
        <w:fldChar w:fldCharType="end"/>
      </w:r>
      <w:r>
        <w:t>.</w:t>
      </w:r>
      <w:fldSimple w:instr=" SEQ Tabell \* ARABIC \s 1 ">
        <w:r w:rsidR="00301022">
          <w:rPr>
            <w:noProof/>
          </w:rPr>
          <w:t>8</w:t>
        </w:r>
      </w:fldSimple>
      <w:bookmarkEnd w:id="46"/>
      <w:r>
        <w:tab/>
        <w:t>Skattereformer 2019 i statens budget för 2019 och i propositionen Vårändringsbudget för 2019</w:t>
      </w:r>
      <w:bookmarkEnd w:id="47"/>
    </w:p>
    <w:p w14:paraId="687AC21B" w14:textId="2D7820BB" w:rsidR="005B1647" w:rsidRDefault="005B1647" w:rsidP="005B1647">
      <w:pPr>
        <w:pStyle w:val="TabellUnderrubrik"/>
      </w:pPr>
      <w:r>
        <w:t>Miljarder kronor</w:t>
      </w:r>
    </w:p>
    <w:tbl>
      <w:tblPr>
        <w:tblStyle w:val="RKBPTabell"/>
        <w:tblW w:w="5000" w:type="pct"/>
        <w:tblLook w:val="06E0" w:firstRow="1" w:lastRow="1" w:firstColumn="1" w:lastColumn="0" w:noHBand="1" w:noVBand="1"/>
      </w:tblPr>
      <w:tblGrid>
        <w:gridCol w:w="2835"/>
        <w:gridCol w:w="1511"/>
        <w:gridCol w:w="1512"/>
        <w:gridCol w:w="1512"/>
      </w:tblGrid>
      <w:tr w:rsidR="00155607" w14:paraId="7D7F0F6E" w14:textId="77777777" w:rsidTr="000A75FC">
        <w:trPr>
          <w:cnfStyle w:val="100000000000" w:firstRow="1" w:lastRow="0" w:firstColumn="0" w:lastColumn="0" w:oddVBand="0" w:evenVBand="0" w:oddHBand="0" w:evenHBand="0" w:firstRowFirstColumn="0" w:firstRowLastColumn="0" w:lastRowFirstColumn="0" w:lastRowLastColumn="0"/>
          <w:tblHeader w:val="0"/>
        </w:trPr>
        <w:tc>
          <w:tcPr>
            <w:cnfStyle w:val="001000000000" w:firstRow="0" w:lastRow="0" w:firstColumn="1" w:lastColumn="0" w:oddVBand="0" w:evenVBand="0" w:oddHBand="0" w:evenHBand="0" w:firstRowFirstColumn="0" w:firstRowLastColumn="0" w:lastRowFirstColumn="0" w:lastRowLastColumn="0"/>
            <w:tcW w:w="1923"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tcPr>
          <w:p w14:paraId="2D514365" w14:textId="1A419DEC" w:rsidR="005B1647" w:rsidRDefault="005B1647" w:rsidP="005B1647">
            <w:pPr>
              <w:pStyle w:val="TabellHuvud"/>
            </w:pPr>
            <w:r>
              <w:t>S</w:t>
            </w:r>
            <w:r w:rsidRPr="00674C16">
              <w:t>katteintäkter</w:t>
            </w:r>
            <w:r>
              <w:t xml:space="preserve"> som påverkats av beslut</w:t>
            </w:r>
          </w:p>
        </w:tc>
        <w:tc>
          <w:tcPr>
            <w:tcW w:w="1025"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tcPr>
          <w:p w14:paraId="21934B97" w14:textId="3B07B73B" w:rsidR="005B1647"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FD4146">
              <w:t>SB1</w:t>
            </w:r>
            <w:r>
              <w:t>9</w:t>
            </w:r>
          </w:p>
        </w:tc>
        <w:tc>
          <w:tcPr>
            <w:tcW w:w="1026"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tcPr>
          <w:p w14:paraId="2AC7A7CA" w14:textId="356BBEC8" w:rsidR="005B1647"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FD4146">
              <w:t>VÄB1</w:t>
            </w:r>
            <w:r>
              <w:t>9</w:t>
            </w:r>
          </w:p>
        </w:tc>
        <w:tc>
          <w:tcPr>
            <w:tcW w:w="1026"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tcPr>
          <w:p w14:paraId="7DAC7A12" w14:textId="43672800" w:rsidR="005B1647"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FD4146">
              <w:t>Totalt</w:t>
            </w:r>
          </w:p>
        </w:tc>
      </w:tr>
      <w:tr w:rsidR="00155607" w14:paraId="0E7FFB74" w14:textId="77777777" w:rsidTr="000A75FC">
        <w:trPr>
          <w:trHeight w:val="290"/>
        </w:trPr>
        <w:tc>
          <w:tcPr>
            <w:cnfStyle w:val="001000000000" w:firstRow="0" w:lastRow="0" w:firstColumn="1" w:lastColumn="0" w:oddVBand="0" w:evenVBand="0" w:oddHBand="0" w:evenHBand="0" w:firstRowFirstColumn="0" w:firstRowLastColumn="0" w:lastRowFirstColumn="0" w:lastRowLastColumn="0"/>
            <w:tcW w:w="1923" w:type="pct"/>
            <w:tcBorders>
              <w:top w:val="single" w:sz="12" w:space="0" w:color="auto"/>
            </w:tcBorders>
          </w:tcPr>
          <w:p w14:paraId="33D50BDE" w14:textId="0987EB9B" w:rsidR="005B1647" w:rsidRDefault="005B1647" w:rsidP="005B1647">
            <w:pPr>
              <w:pStyle w:val="Tabell"/>
            </w:pPr>
            <w:r w:rsidRPr="006D3AD7">
              <w:t>Skatt på arbete</w:t>
            </w:r>
          </w:p>
        </w:tc>
        <w:tc>
          <w:tcPr>
            <w:tcW w:w="1025" w:type="pct"/>
            <w:tcBorders>
              <w:top w:val="single" w:sz="12" w:space="0" w:color="auto"/>
            </w:tcBorders>
          </w:tcPr>
          <w:p w14:paraId="0F350EF4" w14:textId="6B619896" w:rsidR="005B1647" w:rsidRDefault="005B1647" w:rsidP="005B1647">
            <w:pPr>
              <w:pStyle w:val="Tabell"/>
              <w:cnfStyle w:val="000000000000" w:firstRow="0" w:lastRow="0" w:firstColumn="0" w:lastColumn="0" w:oddVBand="0" w:evenVBand="0" w:oddHBand="0" w:evenHBand="0" w:firstRowFirstColumn="0" w:firstRowLastColumn="0" w:lastRowFirstColumn="0" w:lastRowLastColumn="0"/>
            </w:pPr>
            <w:r>
              <w:t>-13,96</w:t>
            </w:r>
          </w:p>
        </w:tc>
        <w:tc>
          <w:tcPr>
            <w:tcW w:w="1026" w:type="pct"/>
            <w:tcBorders>
              <w:top w:val="single" w:sz="12" w:space="0" w:color="auto"/>
            </w:tcBorders>
          </w:tcPr>
          <w:p w14:paraId="018B6F2D" w14:textId="6FA7190F" w:rsidR="005B1647" w:rsidRDefault="005B1647" w:rsidP="005B1647">
            <w:pPr>
              <w:pStyle w:val="Tabell"/>
              <w:cnfStyle w:val="000000000000" w:firstRow="0" w:lastRow="0" w:firstColumn="0" w:lastColumn="0" w:oddVBand="0" w:evenVBand="0" w:oddHBand="0" w:evenHBand="0" w:firstRowFirstColumn="0" w:firstRowLastColumn="0" w:lastRowFirstColumn="0" w:lastRowLastColumn="0"/>
            </w:pPr>
            <w:r>
              <w:t>-0,56</w:t>
            </w:r>
          </w:p>
        </w:tc>
        <w:tc>
          <w:tcPr>
            <w:tcW w:w="1026" w:type="pct"/>
            <w:tcBorders>
              <w:top w:val="single" w:sz="12" w:space="0" w:color="auto"/>
            </w:tcBorders>
          </w:tcPr>
          <w:p w14:paraId="7FB612E0" w14:textId="4701B633" w:rsidR="005B1647" w:rsidRPr="00A14D5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14D5A">
              <w:t>-14,52</w:t>
            </w:r>
          </w:p>
        </w:tc>
      </w:tr>
      <w:tr w:rsidR="00155607" w14:paraId="5EDE5ACB" w14:textId="77777777" w:rsidTr="00155607">
        <w:trPr>
          <w:trHeight w:val="287"/>
        </w:trPr>
        <w:tc>
          <w:tcPr>
            <w:cnfStyle w:val="001000000000" w:firstRow="0" w:lastRow="0" w:firstColumn="1" w:lastColumn="0" w:oddVBand="0" w:evenVBand="0" w:oddHBand="0" w:evenHBand="0" w:firstRowFirstColumn="0" w:firstRowLastColumn="0" w:lastRowFirstColumn="0" w:lastRowLastColumn="0"/>
            <w:tcW w:w="1923" w:type="pct"/>
          </w:tcPr>
          <w:p w14:paraId="097B414E" w14:textId="3E664D76" w:rsidR="005B1647" w:rsidRDefault="005B1647" w:rsidP="005B1647">
            <w:pPr>
              <w:pStyle w:val="Tabell"/>
            </w:pPr>
            <w:r w:rsidRPr="006D3AD7">
              <w:t>Skatt på kapital</w:t>
            </w:r>
          </w:p>
        </w:tc>
        <w:tc>
          <w:tcPr>
            <w:tcW w:w="1025" w:type="pct"/>
          </w:tcPr>
          <w:p w14:paraId="58851125" w14:textId="77777777" w:rsidR="005B1647"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1026" w:type="pct"/>
          </w:tcPr>
          <w:p w14:paraId="03EFA10C" w14:textId="77777777" w:rsidR="005B1647"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1026" w:type="pct"/>
          </w:tcPr>
          <w:p w14:paraId="5DF1DD4E" w14:textId="1A42A331" w:rsidR="005B1647" w:rsidRPr="00A14D5A"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r>
      <w:tr w:rsidR="00155607" w14:paraId="134E0CCB" w14:textId="77777777" w:rsidTr="00155607">
        <w:trPr>
          <w:trHeight w:val="287"/>
        </w:trPr>
        <w:tc>
          <w:tcPr>
            <w:cnfStyle w:val="001000000000" w:firstRow="0" w:lastRow="0" w:firstColumn="1" w:lastColumn="0" w:oddVBand="0" w:evenVBand="0" w:oddHBand="0" w:evenHBand="0" w:firstRowFirstColumn="0" w:firstRowLastColumn="0" w:lastRowFirstColumn="0" w:lastRowLastColumn="0"/>
            <w:tcW w:w="1923" w:type="pct"/>
          </w:tcPr>
          <w:p w14:paraId="335145E2" w14:textId="75B66B86" w:rsidR="005B1647" w:rsidRDefault="005B1647" w:rsidP="005B1647">
            <w:pPr>
              <w:pStyle w:val="Tabell"/>
            </w:pPr>
            <w:r w:rsidRPr="006D3AD7">
              <w:t>Skatt på konsumtion och insatsvaror</w:t>
            </w:r>
          </w:p>
        </w:tc>
        <w:tc>
          <w:tcPr>
            <w:tcW w:w="1025" w:type="pct"/>
          </w:tcPr>
          <w:p w14:paraId="4FF2C365" w14:textId="4B0DD098" w:rsidR="005B1647" w:rsidRDefault="005B1647" w:rsidP="005B1647">
            <w:pPr>
              <w:pStyle w:val="Tabell"/>
              <w:cnfStyle w:val="000000000000" w:firstRow="0" w:lastRow="0" w:firstColumn="0" w:lastColumn="0" w:oddVBand="0" w:evenVBand="0" w:oddHBand="0" w:evenHBand="0" w:firstRowFirstColumn="0" w:firstRowLastColumn="0" w:lastRowFirstColumn="0" w:lastRowLastColumn="0"/>
            </w:pPr>
            <w:r>
              <w:t>-1,16</w:t>
            </w:r>
          </w:p>
        </w:tc>
        <w:tc>
          <w:tcPr>
            <w:tcW w:w="1026" w:type="pct"/>
          </w:tcPr>
          <w:p w14:paraId="2F3EE0CB" w14:textId="65AFE7F5" w:rsidR="005B1647" w:rsidRDefault="005B1647" w:rsidP="005B1647">
            <w:pPr>
              <w:pStyle w:val="Tabell"/>
              <w:cnfStyle w:val="000000000000" w:firstRow="0" w:lastRow="0" w:firstColumn="0" w:lastColumn="0" w:oddVBand="0" w:evenVBand="0" w:oddHBand="0" w:evenHBand="0" w:firstRowFirstColumn="0" w:firstRowLastColumn="0" w:lastRowFirstColumn="0" w:lastRowLastColumn="0"/>
            </w:pPr>
            <w:r>
              <w:t>0,61</w:t>
            </w:r>
          </w:p>
        </w:tc>
        <w:tc>
          <w:tcPr>
            <w:tcW w:w="1026" w:type="pct"/>
          </w:tcPr>
          <w:p w14:paraId="513DCC57" w14:textId="0C7ABA78" w:rsidR="005B1647" w:rsidRPr="00A14D5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14D5A">
              <w:t>-0,55</w:t>
            </w:r>
          </w:p>
        </w:tc>
      </w:tr>
      <w:tr w:rsidR="00155607" w14:paraId="344D8291" w14:textId="77777777" w:rsidTr="00155607">
        <w:trPr>
          <w:trHeight w:val="287"/>
        </w:trPr>
        <w:tc>
          <w:tcPr>
            <w:cnfStyle w:val="001000000000" w:firstRow="0" w:lastRow="0" w:firstColumn="1" w:lastColumn="0" w:oddVBand="0" w:evenVBand="0" w:oddHBand="0" w:evenHBand="0" w:firstRowFirstColumn="0" w:firstRowLastColumn="0" w:lastRowFirstColumn="0" w:lastRowLastColumn="0"/>
            <w:tcW w:w="1923" w:type="pct"/>
          </w:tcPr>
          <w:p w14:paraId="6065E570" w14:textId="7247F4B4" w:rsidR="005B1647" w:rsidRDefault="005B1647" w:rsidP="005B1647">
            <w:pPr>
              <w:pStyle w:val="Tabell"/>
            </w:pPr>
            <w:r w:rsidRPr="006D3AD7">
              <w:t>Övriga skatter</w:t>
            </w:r>
          </w:p>
        </w:tc>
        <w:tc>
          <w:tcPr>
            <w:tcW w:w="1025" w:type="pct"/>
          </w:tcPr>
          <w:p w14:paraId="401FDF97" w14:textId="77777777" w:rsidR="005B1647"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1026" w:type="pct"/>
          </w:tcPr>
          <w:p w14:paraId="21D17EE5" w14:textId="77777777" w:rsidR="005B1647"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1026" w:type="pct"/>
          </w:tcPr>
          <w:p w14:paraId="6B71E664" w14:textId="1FF04A7A" w:rsidR="005B1647"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r>
      <w:tr w:rsidR="00155607" w14:paraId="1C96BEB5" w14:textId="77777777" w:rsidTr="00155607">
        <w:trPr>
          <w:cnfStyle w:val="010000000000" w:firstRow="0" w:lastRow="1" w:firstColumn="0" w:lastColumn="0" w:oddVBand="0" w:evenVBand="0" w:oddHBand="0" w:evenHBand="0" w:firstRowFirstColumn="0" w:firstRowLastColumn="0" w:lastRowFirstColumn="0" w:lastRowLastColumn="0"/>
          <w:trHeight w:val="287"/>
        </w:trPr>
        <w:tc>
          <w:tcPr>
            <w:cnfStyle w:val="001000000000" w:firstRow="0" w:lastRow="0" w:firstColumn="1" w:lastColumn="0" w:oddVBand="0" w:evenVBand="0" w:oddHBand="0" w:evenHBand="0" w:firstRowFirstColumn="0" w:firstRowLastColumn="0" w:lastRowFirstColumn="0" w:lastRowLastColumn="0"/>
            <w:tcW w:w="1923" w:type="pct"/>
          </w:tcPr>
          <w:p w14:paraId="7AF5E50A" w14:textId="4D839580" w:rsidR="005B1647" w:rsidRPr="00015960" w:rsidRDefault="005B1647" w:rsidP="005B1647">
            <w:pPr>
              <w:pStyle w:val="Tabell"/>
            </w:pPr>
            <w:r w:rsidRPr="00015960">
              <w:t>Summa skattebeslut</w:t>
            </w:r>
          </w:p>
        </w:tc>
        <w:tc>
          <w:tcPr>
            <w:tcW w:w="1025" w:type="pct"/>
          </w:tcPr>
          <w:p w14:paraId="4660AD04" w14:textId="58DAE6EF" w:rsidR="005B1647" w:rsidRPr="00015960" w:rsidRDefault="005B1647" w:rsidP="005B1647">
            <w:pPr>
              <w:pStyle w:val="Tabell"/>
              <w:cnfStyle w:val="010000000000" w:firstRow="0" w:lastRow="1" w:firstColumn="0" w:lastColumn="0" w:oddVBand="0" w:evenVBand="0" w:oddHBand="0" w:evenHBand="0" w:firstRowFirstColumn="0" w:firstRowLastColumn="0" w:lastRowFirstColumn="0" w:lastRowLastColumn="0"/>
            </w:pPr>
            <w:r w:rsidRPr="00015960">
              <w:t>-15,12</w:t>
            </w:r>
          </w:p>
        </w:tc>
        <w:tc>
          <w:tcPr>
            <w:tcW w:w="1026" w:type="pct"/>
          </w:tcPr>
          <w:p w14:paraId="05DA3A03" w14:textId="6554068D" w:rsidR="005B1647" w:rsidRPr="00015960" w:rsidRDefault="005B1647" w:rsidP="005B1647">
            <w:pPr>
              <w:pStyle w:val="Tabell"/>
              <w:cnfStyle w:val="010000000000" w:firstRow="0" w:lastRow="1" w:firstColumn="0" w:lastColumn="0" w:oddVBand="0" w:evenVBand="0" w:oddHBand="0" w:evenHBand="0" w:firstRowFirstColumn="0" w:firstRowLastColumn="0" w:lastRowFirstColumn="0" w:lastRowLastColumn="0"/>
            </w:pPr>
            <w:r w:rsidRPr="00015960">
              <w:t>0,05</w:t>
            </w:r>
          </w:p>
        </w:tc>
        <w:tc>
          <w:tcPr>
            <w:tcW w:w="1026" w:type="pct"/>
          </w:tcPr>
          <w:p w14:paraId="2523C0DE" w14:textId="325872AB" w:rsidR="005B1647" w:rsidRPr="00015960" w:rsidRDefault="005B1647" w:rsidP="005B1647">
            <w:pPr>
              <w:pStyle w:val="Tabell"/>
              <w:cnfStyle w:val="010000000000" w:firstRow="0" w:lastRow="1" w:firstColumn="0" w:lastColumn="0" w:oddVBand="0" w:evenVBand="0" w:oddHBand="0" w:evenHBand="0" w:firstRowFirstColumn="0" w:firstRowLastColumn="0" w:lastRowFirstColumn="0" w:lastRowLastColumn="0"/>
            </w:pPr>
            <w:r w:rsidRPr="00015960">
              <w:t>-15,07</w:t>
            </w:r>
          </w:p>
        </w:tc>
      </w:tr>
    </w:tbl>
    <w:p w14:paraId="2A6DB2F6" w14:textId="5B4EE0DE" w:rsidR="005B1647" w:rsidRPr="00922560" w:rsidRDefault="005B1647" w:rsidP="005B1647">
      <w:pPr>
        <w:pStyle w:val="Brdtext"/>
        <w:spacing w:before="240"/>
      </w:pPr>
      <w:r w:rsidRPr="009A5D64">
        <w:t>Riksdagen godkände Moderaternas och Kristdemokraternas budget</w:t>
      </w:r>
      <w:r>
        <w:t>reservation</w:t>
      </w:r>
      <w:r w:rsidRPr="009A5D64">
        <w:t xml:space="preserve">, FiU1, som statsbudget och det är därför deras skattereformer som redovisas ovan. De minskade skatteintäkter som uppstått genom de regeländringar som riksdagen beslutat om för 2019 utgörs huvudsakligen av intäkter från skatt på </w:t>
      </w:r>
      <w:r w:rsidRPr="00C64AC1">
        <w:t>arbete. Den största regeländringen som påverkar inkomster från skatt på arbete 2019 är ett ytterligare jobbskatteavdrag, men även höjda skiktgränser. Skatt på konsumtion påverkades främst av borttagandet av flygskatten samt fryst överindexering av bensin- och dieselskatt.</w:t>
      </w:r>
    </w:p>
    <w:p w14:paraId="4D775657" w14:textId="77777777" w:rsidR="005B1647" w:rsidRPr="008B3CB5" w:rsidRDefault="005B1647" w:rsidP="005B1647">
      <w:pPr>
        <w:pStyle w:val="Rubrik4utannumrering"/>
      </w:pPr>
      <w:r w:rsidRPr="008B3CB5">
        <w:t>Makroekonomiska förutsättningar</w:t>
      </w:r>
    </w:p>
    <w:p w14:paraId="763832AD" w14:textId="423B3843" w:rsidR="005B1647" w:rsidRPr="008B3CB5" w:rsidRDefault="005B1647" w:rsidP="005B1647">
      <w:pPr>
        <w:pStyle w:val="Brdtext"/>
      </w:pPr>
      <w:r w:rsidRPr="008B3CB5">
        <w:t xml:space="preserve">Utvecklingen av skatteintäkterna följer i hög grad den underliggande ekonomiska utvecklingen. I </w:t>
      </w:r>
      <w:r w:rsidRPr="008B3CB5">
        <w:fldChar w:fldCharType="begin"/>
      </w:r>
      <w:r w:rsidRPr="008B3CB5">
        <w:instrText xml:space="preserve"> REF  _Ref36214373 \* Lower \h </w:instrText>
      </w:r>
      <w:r>
        <w:instrText xml:space="preserve"> \* MERGEFORMAT </w:instrText>
      </w:r>
      <w:r w:rsidRPr="008B3CB5">
        <w:fldChar w:fldCharType="separate"/>
      </w:r>
      <w:r w:rsidR="00301022">
        <w:t>tabell 2.9</w:t>
      </w:r>
      <w:r w:rsidRPr="008B3CB5">
        <w:fldChar w:fldCharType="end"/>
      </w:r>
      <w:r w:rsidRPr="008B3CB5">
        <w:t xml:space="preserve"> redovisas några av de makroekonomiska förutsättningar som påverkar skatteintäkterna. De ekonomiska antaganden som redovisas är desamma som </w:t>
      </w:r>
      <w:r>
        <w:t>ligger till grund för</w:t>
      </w:r>
      <w:r w:rsidRPr="008B3CB5">
        <w:t xml:space="preserve"> 2020 års ekonomiska </w:t>
      </w:r>
      <w:r>
        <w:t>v</w:t>
      </w:r>
      <w:r w:rsidRPr="008B3CB5">
        <w:t>årproposition. I tabellen jämförs dessa med de makroantaganden som låg till grund för statens budget för 2019.</w:t>
      </w:r>
    </w:p>
    <w:p w14:paraId="59E91C3C" w14:textId="3137B285" w:rsidR="005B1647" w:rsidRDefault="005B1647" w:rsidP="005B1647">
      <w:pPr>
        <w:pStyle w:val="Brdtext"/>
      </w:pPr>
      <w:r w:rsidRPr="00A700F0">
        <w:t xml:space="preserve">En viktig variabel för prognosen på skatt på arbete är utvecklingen av lönesumman i ekonomin som 2019 </w:t>
      </w:r>
      <w:r>
        <w:t xml:space="preserve">enbart </w:t>
      </w:r>
      <w:r w:rsidRPr="00A700F0">
        <w:t>blev</w:t>
      </w:r>
      <w:r>
        <w:t xml:space="preserve"> marginellt</w:t>
      </w:r>
      <w:r w:rsidRPr="00A700F0">
        <w:t xml:space="preserve"> lägre än prognosen i budgetpropositionen för 2019</w:t>
      </w:r>
      <w:r>
        <w:t xml:space="preserve">, </w:t>
      </w:r>
      <w:r w:rsidRPr="00A700F0">
        <w:t>-0,1 procentenheter. Konsumentprisindex (KPI) påverkar skatteintäkterna då skiktgränsen för statlig inkomstskatt styrs av detta index</w:t>
      </w:r>
      <w:r>
        <w:t xml:space="preserve"> </w:t>
      </w:r>
      <w:r w:rsidRPr="00A700F0">
        <w:t xml:space="preserve">plus 2 procentenheter. Om KPI-utvecklingen </w:t>
      </w:r>
      <w:r>
        <w:t>revideras ned så revideras även skiktgränsen ned. Då</w:t>
      </w:r>
      <w:r w:rsidRPr="00A700F0">
        <w:t xml:space="preserve"> hamnar en större andel av inkomsterna över skiktgränsen, vilket leder till högre skatteintäkter. År </w:t>
      </w:r>
      <w:r w:rsidRPr="00A700F0">
        <w:lastRenderedPageBreak/>
        <w:t>201</w:t>
      </w:r>
      <w:r>
        <w:t>9</w:t>
      </w:r>
      <w:r w:rsidRPr="00A700F0">
        <w:t xml:space="preserve"> </w:t>
      </w:r>
      <w:r w:rsidRPr="00CA036F">
        <w:t>blev KPI enbart marginellt lägre än väntat, 1,8 procent i stället för 1,9</w:t>
      </w:r>
      <w:r>
        <w:t> </w:t>
      </w:r>
      <w:r w:rsidRPr="00CA036F">
        <w:t>procent. KPI används även till att omräkna bl.a. skattesatserna för skatt på energi.</w:t>
      </w:r>
    </w:p>
    <w:p w14:paraId="1026B6D4" w14:textId="19ABFD55" w:rsidR="005B1647" w:rsidRPr="00922560" w:rsidRDefault="005B1647" w:rsidP="005B1647">
      <w:pPr>
        <w:pStyle w:val="Brdtext"/>
      </w:pPr>
      <w:r w:rsidRPr="00922560">
        <w:t xml:space="preserve">Hushållens konsumtionsutgifter är nedreviderad med 1,1 procent jämfört med det som låg till grund för statens budget för 2019. </w:t>
      </w:r>
      <w:r w:rsidRPr="0064673F">
        <w:t>Hushållens konsumtionsutgifter, tillsammans med andra faktorer, påverkar momsintäkterna.</w:t>
      </w:r>
    </w:p>
    <w:p w14:paraId="5A4AE1AA" w14:textId="1780E9E0" w:rsidR="005B1647" w:rsidRDefault="005B1647" w:rsidP="005B1647">
      <w:pPr>
        <w:pStyle w:val="Brdtext"/>
      </w:pPr>
      <w:r w:rsidRPr="000D32E6">
        <w:t xml:space="preserve">Utfallet för den nominella BNP-tillväxten 2019 blev 0,4 procentenheter svagare än vad som förväntades i statens budget för 2019. </w:t>
      </w:r>
      <w:r>
        <w:t>Detta</w:t>
      </w:r>
      <w:r w:rsidRPr="00922560">
        <w:t xml:space="preserve"> förklar</w:t>
      </w:r>
      <w:r>
        <w:t xml:space="preserve">as främst av </w:t>
      </w:r>
      <w:r w:rsidRPr="00922560">
        <w:t>en svaga</w:t>
      </w:r>
      <w:r>
        <w:t>re</w:t>
      </w:r>
      <w:r w:rsidRPr="00922560">
        <w:t xml:space="preserve"> utvecklingen av hushållens konsumtion</w:t>
      </w:r>
      <w:r>
        <w:t xml:space="preserve"> samt av lägre investeringar</w:t>
      </w:r>
      <w:r w:rsidRPr="00922560">
        <w:t>.</w:t>
      </w:r>
    </w:p>
    <w:p w14:paraId="14A53071" w14:textId="444D94A5" w:rsidR="005B1647" w:rsidRDefault="005B1647" w:rsidP="005B1647">
      <w:pPr>
        <w:pStyle w:val="TabellRubrik"/>
      </w:pPr>
      <w:bookmarkStart w:id="48" w:name="_Ref36214373"/>
      <w:bookmarkStart w:id="49" w:name="_Toc37340009"/>
      <w:r>
        <w:t xml:space="preserve">Tabell </w:t>
      </w:r>
      <w:r>
        <w:fldChar w:fldCharType="begin"/>
      </w:r>
      <w:r>
        <w:instrText xml:space="preserve"> STYLEREF  "Rubrik 1" \n</w:instrText>
      </w:r>
      <w:r>
        <w:fldChar w:fldCharType="separate"/>
      </w:r>
      <w:r w:rsidR="00301022">
        <w:rPr>
          <w:noProof/>
        </w:rPr>
        <w:t>2</w:t>
      </w:r>
      <w:r>
        <w:rPr>
          <w:noProof/>
        </w:rPr>
        <w:fldChar w:fldCharType="end"/>
      </w:r>
      <w:r>
        <w:t>.</w:t>
      </w:r>
      <w:fldSimple w:instr=" SEQ Tabell \* ARABIC \s 1 ">
        <w:r w:rsidR="00301022">
          <w:rPr>
            <w:noProof/>
          </w:rPr>
          <w:t>9</w:t>
        </w:r>
      </w:fldSimple>
      <w:bookmarkEnd w:id="48"/>
      <w:r>
        <w:tab/>
      </w:r>
      <w:r w:rsidRPr="000D03AB">
        <w:t>Antaganden i 20</w:t>
      </w:r>
      <w:r>
        <w:t>20</w:t>
      </w:r>
      <w:r w:rsidRPr="000D03AB">
        <w:t xml:space="preserve"> års ekonomiska vårproposition jämfört med budgetpropositionen för 20</w:t>
      </w:r>
      <w:r>
        <w:t>19</w:t>
      </w:r>
      <w:bookmarkEnd w:id="49"/>
    </w:p>
    <w:p w14:paraId="20401933" w14:textId="55946A56" w:rsidR="005B1647" w:rsidRDefault="005B1647" w:rsidP="005B1647">
      <w:pPr>
        <w:pStyle w:val="TabellUnderrubrik"/>
      </w:pPr>
      <w:r w:rsidRPr="000D03AB">
        <w:t>Procentuell utveckling om inget annat anges</w:t>
      </w:r>
    </w:p>
    <w:tbl>
      <w:tblPr>
        <w:tblStyle w:val="RKBPTabell"/>
        <w:tblW w:w="5000" w:type="pct"/>
        <w:tblLook w:val="04A0" w:firstRow="1" w:lastRow="0" w:firstColumn="1" w:lastColumn="0" w:noHBand="0" w:noVBand="1"/>
      </w:tblPr>
      <w:tblGrid>
        <w:gridCol w:w="5347"/>
        <w:gridCol w:w="993"/>
        <w:gridCol w:w="1030"/>
      </w:tblGrid>
      <w:tr w:rsidR="00155607" w14:paraId="5E1EEAE9" w14:textId="77777777" w:rsidTr="00155607">
        <w:trPr>
          <w:cnfStyle w:val="100000000000" w:firstRow="1" w:lastRow="0" w:firstColumn="0" w:lastColumn="0" w:oddVBand="0" w:evenVBand="0" w:oddHBand="0" w:evenHBand="0" w:firstRowFirstColumn="0" w:firstRowLastColumn="0" w:lastRowFirstColumn="0" w:lastRowLastColumn="0"/>
          <w:trHeight w:val="285"/>
          <w:tblHeader w:val="0"/>
        </w:trPr>
        <w:tc>
          <w:tcPr>
            <w:cnfStyle w:val="001000000000" w:firstRow="0" w:lastRow="0" w:firstColumn="1" w:lastColumn="0" w:oddVBand="0" w:evenVBand="0" w:oddHBand="0" w:evenHBand="0" w:firstRowFirstColumn="0" w:firstRowLastColumn="0" w:lastRowFirstColumn="0" w:lastRowLastColumn="0"/>
            <w:tcW w:w="3627"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hideMark/>
          </w:tcPr>
          <w:p w14:paraId="66D47103" w14:textId="018A1120" w:rsidR="005B1647" w:rsidRPr="009D36A6" w:rsidRDefault="005B1647" w:rsidP="005B1647">
            <w:pPr>
              <w:pStyle w:val="TabellHuvud"/>
            </w:pPr>
          </w:p>
        </w:tc>
        <w:tc>
          <w:tcPr>
            <w:tcW w:w="674"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7F005EA5" w14:textId="77777777" w:rsidR="005B1647" w:rsidRPr="00B613AB"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B613AB">
              <w:t>2019</w:t>
            </w:r>
          </w:p>
        </w:tc>
        <w:tc>
          <w:tcPr>
            <w:tcW w:w="699"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4C3BE8FC" w14:textId="77777777" w:rsidR="005B1647" w:rsidRPr="00B613AB"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B613AB">
              <w:t>2018</w:t>
            </w:r>
          </w:p>
        </w:tc>
      </w:tr>
      <w:tr w:rsidR="00155607" w14:paraId="6326DF95" w14:textId="77777777" w:rsidTr="00155607">
        <w:trPr>
          <w:trHeight w:val="270"/>
        </w:trPr>
        <w:tc>
          <w:tcPr>
            <w:cnfStyle w:val="001000000000" w:firstRow="0" w:lastRow="0" w:firstColumn="1" w:lastColumn="0" w:oddVBand="0" w:evenVBand="0" w:oddHBand="0" w:evenHBand="0" w:firstRowFirstColumn="0" w:firstRowLastColumn="0" w:lastRowFirstColumn="0" w:lastRowLastColumn="0"/>
            <w:tcW w:w="3627" w:type="pct"/>
            <w:tcBorders>
              <w:top w:val="single" w:sz="12" w:space="0" w:color="auto"/>
            </w:tcBorders>
            <w:hideMark/>
          </w:tcPr>
          <w:p w14:paraId="2E6589E5" w14:textId="77777777" w:rsidR="005B1647" w:rsidRPr="009D36A6" w:rsidRDefault="005B1647" w:rsidP="005B1647">
            <w:pPr>
              <w:pStyle w:val="Tabell"/>
            </w:pPr>
            <w:r w:rsidRPr="009D36A6">
              <w:t>BNP, marknadspris</w:t>
            </w:r>
            <w:r w:rsidRPr="009D36A6">
              <w:rPr>
                <w:vertAlign w:val="superscript"/>
              </w:rPr>
              <w:t>1</w:t>
            </w:r>
          </w:p>
        </w:tc>
        <w:tc>
          <w:tcPr>
            <w:tcW w:w="674" w:type="pct"/>
            <w:tcBorders>
              <w:top w:val="single" w:sz="12" w:space="0" w:color="auto"/>
            </w:tcBorders>
            <w:noWrap/>
            <w:hideMark/>
          </w:tcPr>
          <w:p w14:paraId="0867E625" w14:textId="77777777" w:rsidR="005B1647" w:rsidRPr="009D36A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D36A6">
              <w:t>4,0</w:t>
            </w:r>
          </w:p>
        </w:tc>
        <w:tc>
          <w:tcPr>
            <w:tcW w:w="699" w:type="pct"/>
            <w:tcBorders>
              <w:top w:val="single" w:sz="12" w:space="0" w:color="auto"/>
            </w:tcBorders>
            <w:noWrap/>
            <w:hideMark/>
          </w:tcPr>
          <w:p w14:paraId="14F4C5A7" w14:textId="77777777" w:rsidR="005B1647" w:rsidRPr="009D36A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D36A6">
              <w:t>4,6</w:t>
            </w:r>
          </w:p>
        </w:tc>
      </w:tr>
      <w:tr w:rsidR="00155607" w14:paraId="655C4965"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627" w:type="pct"/>
            <w:hideMark/>
          </w:tcPr>
          <w:p w14:paraId="36F9D0FE" w14:textId="5846AD7F" w:rsidR="005B1647" w:rsidRPr="009D36A6" w:rsidRDefault="005B1647" w:rsidP="005B1647">
            <w:pPr>
              <w:pStyle w:val="Tabell"/>
            </w:pPr>
            <w:r w:rsidRPr="009D36A6">
              <w:t>Diff</w:t>
            </w:r>
            <w:r>
              <w:t>.</w:t>
            </w:r>
            <w:r w:rsidRPr="009D36A6">
              <w:t xml:space="preserve"> BP19</w:t>
            </w:r>
          </w:p>
        </w:tc>
        <w:tc>
          <w:tcPr>
            <w:tcW w:w="674" w:type="pct"/>
            <w:noWrap/>
            <w:hideMark/>
          </w:tcPr>
          <w:p w14:paraId="28D37086" w14:textId="77777777" w:rsidR="005B1647" w:rsidRPr="009D36A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D36A6">
              <w:t>-0,4</w:t>
            </w:r>
          </w:p>
        </w:tc>
        <w:tc>
          <w:tcPr>
            <w:tcW w:w="699" w:type="pct"/>
            <w:noWrap/>
            <w:hideMark/>
          </w:tcPr>
          <w:p w14:paraId="52908CC3" w14:textId="77777777" w:rsidR="005B1647" w:rsidRPr="009D36A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D36A6">
              <w:t>0,1</w:t>
            </w:r>
          </w:p>
        </w:tc>
      </w:tr>
      <w:tr w:rsidR="00155607" w14:paraId="2078819C"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627" w:type="pct"/>
            <w:hideMark/>
          </w:tcPr>
          <w:p w14:paraId="35742C37" w14:textId="77777777" w:rsidR="005B1647" w:rsidRPr="009D36A6" w:rsidRDefault="005B1647" w:rsidP="005B1647">
            <w:pPr>
              <w:pStyle w:val="Tabell"/>
            </w:pPr>
            <w:r w:rsidRPr="009D36A6">
              <w:t>Arbetade timmar</w:t>
            </w:r>
            <w:r w:rsidRPr="009D36A6">
              <w:rPr>
                <w:vertAlign w:val="superscript"/>
              </w:rPr>
              <w:t>2</w:t>
            </w:r>
          </w:p>
        </w:tc>
        <w:tc>
          <w:tcPr>
            <w:tcW w:w="674" w:type="pct"/>
            <w:noWrap/>
            <w:hideMark/>
          </w:tcPr>
          <w:p w14:paraId="44D0FC24" w14:textId="77777777" w:rsidR="005B1647" w:rsidRPr="009D36A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D36A6">
              <w:t>-0,2</w:t>
            </w:r>
          </w:p>
        </w:tc>
        <w:tc>
          <w:tcPr>
            <w:tcW w:w="699" w:type="pct"/>
            <w:noWrap/>
            <w:hideMark/>
          </w:tcPr>
          <w:p w14:paraId="2065D9D5" w14:textId="77777777" w:rsidR="005B1647" w:rsidRPr="009D36A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D36A6">
              <w:t>2,0</w:t>
            </w:r>
          </w:p>
        </w:tc>
      </w:tr>
      <w:tr w:rsidR="00155607" w14:paraId="4A10EFF3"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627" w:type="pct"/>
            <w:hideMark/>
          </w:tcPr>
          <w:p w14:paraId="21A1AEA1" w14:textId="79760DBA" w:rsidR="005B1647" w:rsidRPr="009D36A6" w:rsidRDefault="005B1647" w:rsidP="005B1647">
            <w:pPr>
              <w:pStyle w:val="Tabell"/>
            </w:pPr>
            <w:r w:rsidRPr="009D36A6">
              <w:t>Diff</w:t>
            </w:r>
            <w:r>
              <w:t>.</w:t>
            </w:r>
            <w:r w:rsidRPr="009D36A6">
              <w:t xml:space="preserve"> BP19</w:t>
            </w:r>
          </w:p>
        </w:tc>
        <w:tc>
          <w:tcPr>
            <w:tcW w:w="674" w:type="pct"/>
            <w:noWrap/>
            <w:hideMark/>
          </w:tcPr>
          <w:p w14:paraId="52B5228A" w14:textId="77777777" w:rsidR="005B1647" w:rsidRPr="009D36A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D36A6">
              <w:t>-1,0</w:t>
            </w:r>
          </w:p>
        </w:tc>
        <w:tc>
          <w:tcPr>
            <w:tcW w:w="699" w:type="pct"/>
            <w:noWrap/>
            <w:hideMark/>
          </w:tcPr>
          <w:p w14:paraId="09FAEFFD" w14:textId="77777777" w:rsidR="005B1647" w:rsidRPr="009D36A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D36A6">
              <w:t>-0,1</w:t>
            </w:r>
          </w:p>
        </w:tc>
      </w:tr>
      <w:tr w:rsidR="00155607" w14:paraId="06D2128D"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627" w:type="pct"/>
            <w:hideMark/>
          </w:tcPr>
          <w:p w14:paraId="67DB27EE" w14:textId="77777777" w:rsidR="005B1647" w:rsidRPr="009D36A6" w:rsidRDefault="005B1647" w:rsidP="005B1647">
            <w:pPr>
              <w:pStyle w:val="Tabell"/>
            </w:pPr>
            <w:r w:rsidRPr="009D36A6">
              <w:t>Timlön</w:t>
            </w:r>
            <w:r w:rsidRPr="009D36A6">
              <w:rPr>
                <w:vertAlign w:val="superscript"/>
              </w:rPr>
              <w:t>3</w:t>
            </w:r>
          </w:p>
        </w:tc>
        <w:tc>
          <w:tcPr>
            <w:tcW w:w="674" w:type="pct"/>
            <w:noWrap/>
            <w:hideMark/>
          </w:tcPr>
          <w:p w14:paraId="5D97C361" w14:textId="77777777" w:rsidR="005B1647" w:rsidRPr="009D36A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D36A6">
              <w:t>3,9</w:t>
            </w:r>
          </w:p>
        </w:tc>
        <w:tc>
          <w:tcPr>
            <w:tcW w:w="699" w:type="pct"/>
            <w:noWrap/>
            <w:hideMark/>
          </w:tcPr>
          <w:p w14:paraId="222F4BFD" w14:textId="77777777" w:rsidR="005B1647" w:rsidRPr="009D36A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D36A6">
              <w:t>2,8</w:t>
            </w:r>
          </w:p>
        </w:tc>
      </w:tr>
      <w:tr w:rsidR="00155607" w14:paraId="441E5376"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627" w:type="pct"/>
            <w:hideMark/>
          </w:tcPr>
          <w:p w14:paraId="3772C672" w14:textId="1D606C17" w:rsidR="005B1647" w:rsidRPr="009D36A6" w:rsidRDefault="005B1647" w:rsidP="005B1647">
            <w:pPr>
              <w:pStyle w:val="Tabell"/>
            </w:pPr>
            <w:r w:rsidRPr="009D36A6">
              <w:t>Diff</w:t>
            </w:r>
            <w:r>
              <w:t>.</w:t>
            </w:r>
            <w:r w:rsidRPr="009D36A6">
              <w:t xml:space="preserve"> BP19</w:t>
            </w:r>
          </w:p>
        </w:tc>
        <w:tc>
          <w:tcPr>
            <w:tcW w:w="674" w:type="pct"/>
            <w:noWrap/>
            <w:hideMark/>
          </w:tcPr>
          <w:p w14:paraId="4933DE74" w14:textId="77777777" w:rsidR="005B1647" w:rsidRPr="009D36A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D36A6">
              <w:t>0,8</w:t>
            </w:r>
          </w:p>
        </w:tc>
        <w:tc>
          <w:tcPr>
            <w:tcW w:w="699" w:type="pct"/>
            <w:noWrap/>
            <w:hideMark/>
          </w:tcPr>
          <w:p w14:paraId="65E9D637" w14:textId="77777777" w:rsidR="005B1647" w:rsidRPr="009D36A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D36A6">
              <w:t>0,0</w:t>
            </w:r>
          </w:p>
        </w:tc>
      </w:tr>
      <w:tr w:rsidR="00155607" w14:paraId="5A749E19"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627" w:type="pct"/>
            <w:hideMark/>
          </w:tcPr>
          <w:p w14:paraId="6663591D" w14:textId="77777777" w:rsidR="005B1647" w:rsidRPr="009D36A6" w:rsidRDefault="005B1647" w:rsidP="005B1647">
            <w:pPr>
              <w:pStyle w:val="Tabell"/>
            </w:pPr>
            <w:r w:rsidRPr="009D36A6">
              <w:t>Utbetald lönesumma, skatteunderlag</w:t>
            </w:r>
          </w:p>
        </w:tc>
        <w:tc>
          <w:tcPr>
            <w:tcW w:w="674" w:type="pct"/>
            <w:noWrap/>
            <w:hideMark/>
          </w:tcPr>
          <w:p w14:paraId="0C5E8DAC" w14:textId="77777777" w:rsidR="005B1647" w:rsidRPr="009D36A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D36A6">
              <w:t>3,9</w:t>
            </w:r>
          </w:p>
        </w:tc>
        <w:tc>
          <w:tcPr>
            <w:tcW w:w="699" w:type="pct"/>
            <w:noWrap/>
            <w:hideMark/>
          </w:tcPr>
          <w:p w14:paraId="226DB4B0" w14:textId="77777777" w:rsidR="005B1647" w:rsidRPr="009D36A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D36A6">
              <w:t>4,9</w:t>
            </w:r>
          </w:p>
        </w:tc>
      </w:tr>
      <w:tr w:rsidR="00155607" w14:paraId="46E202D1"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627" w:type="pct"/>
            <w:hideMark/>
          </w:tcPr>
          <w:p w14:paraId="16F33183" w14:textId="729455E7" w:rsidR="005B1647" w:rsidRPr="009D36A6" w:rsidRDefault="005B1647" w:rsidP="005B1647">
            <w:pPr>
              <w:pStyle w:val="Tabell"/>
            </w:pPr>
            <w:r w:rsidRPr="009D36A6">
              <w:t>Diff</w:t>
            </w:r>
            <w:r>
              <w:t>.</w:t>
            </w:r>
            <w:r w:rsidRPr="009D36A6">
              <w:t xml:space="preserve"> BP19</w:t>
            </w:r>
          </w:p>
        </w:tc>
        <w:tc>
          <w:tcPr>
            <w:tcW w:w="674" w:type="pct"/>
            <w:noWrap/>
            <w:hideMark/>
          </w:tcPr>
          <w:p w14:paraId="0ABF1F12" w14:textId="77777777" w:rsidR="005B1647" w:rsidRPr="009D36A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D36A6">
              <w:t>-0,1</w:t>
            </w:r>
          </w:p>
        </w:tc>
        <w:tc>
          <w:tcPr>
            <w:tcW w:w="699" w:type="pct"/>
            <w:noWrap/>
            <w:hideMark/>
          </w:tcPr>
          <w:p w14:paraId="6117BD05" w14:textId="77777777" w:rsidR="005B1647" w:rsidRPr="009D36A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D36A6">
              <w:t>-0,1</w:t>
            </w:r>
          </w:p>
        </w:tc>
      </w:tr>
      <w:tr w:rsidR="00155607" w14:paraId="6792EEAE"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627" w:type="pct"/>
            <w:hideMark/>
          </w:tcPr>
          <w:p w14:paraId="3A9CA5D2" w14:textId="77777777" w:rsidR="005B1647" w:rsidRPr="009D36A6" w:rsidRDefault="005B1647" w:rsidP="005B1647">
            <w:pPr>
              <w:pStyle w:val="Tabell"/>
            </w:pPr>
            <w:r w:rsidRPr="009D36A6">
              <w:t>Arbetslöshet</w:t>
            </w:r>
            <w:r w:rsidRPr="009D36A6">
              <w:rPr>
                <w:vertAlign w:val="superscript"/>
              </w:rPr>
              <w:t>4</w:t>
            </w:r>
          </w:p>
        </w:tc>
        <w:tc>
          <w:tcPr>
            <w:tcW w:w="674" w:type="pct"/>
            <w:noWrap/>
            <w:hideMark/>
          </w:tcPr>
          <w:p w14:paraId="26924ED2" w14:textId="77777777" w:rsidR="005B1647" w:rsidRPr="009D36A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D36A6">
              <w:t>6,8</w:t>
            </w:r>
          </w:p>
        </w:tc>
        <w:tc>
          <w:tcPr>
            <w:tcW w:w="699" w:type="pct"/>
            <w:noWrap/>
            <w:hideMark/>
          </w:tcPr>
          <w:p w14:paraId="55E6867C" w14:textId="77777777" w:rsidR="005B1647" w:rsidRPr="009D36A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D36A6">
              <w:t>6,3</w:t>
            </w:r>
          </w:p>
        </w:tc>
      </w:tr>
      <w:tr w:rsidR="00155607" w14:paraId="0ADB727D"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627" w:type="pct"/>
            <w:hideMark/>
          </w:tcPr>
          <w:p w14:paraId="3E2E32E0" w14:textId="5C1D20CC" w:rsidR="005B1647" w:rsidRPr="009D36A6" w:rsidRDefault="005B1647" w:rsidP="005B1647">
            <w:pPr>
              <w:pStyle w:val="Tabell"/>
            </w:pPr>
            <w:r w:rsidRPr="009D36A6">
              <w:t>Diff</w:t>
            </w:r>
            <w:r>
              <w:t>.</w:t>
            </w:r>
            <w:r w:rsidRPr="009D36A6">
              <w:t xml:space="preserve"> BP19</w:t>
            </w:r>
          </w:p>
        </w:tc>
        <w:tc>
          <w:tcPr>
            <w:tcW w:w="674" w:type="pct"/>
            <w:noWrap/>
            <w:hideMark/>
          </w:tcPr>
          <w:p w14:paraId="0D62A135" w14:textId="77777777" w:rsidR="005B1647" w:rsidRPr="009D36A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D36A6">
              <w:t>0,4</w:t>
            </w:r>
          </w:p>
        </w:tc>
        <w:tc>
          <w:tcPr>
            <w:tcW w:w="699" w:type="pct"/>
            <w:noWrap/>
            <w:hideMark/>
          </w:tcPr>
          <w:p w14:paraId="1BCF1BF6" w14:textId="77777777" w:rsidR="005B1647" w:rsidRPr="009D36A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D36A6">
              <w:t>0,0</w:t>
            </w:r>
          </w:p>
        </w:tc>
      </w:tr>
      <w:tr w:rsidR="00155607" w14:paraId="1FC3E0C1"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627" w:type="pct"/>
            <w:hideMark/>
          </w:tcPr>
          <w:p w14:paraId="3DB43E1E" w14:textId="77777777" w:rsidR="005B1647" w:rsidRPr="009D36A6" w:rsidRDefault="005B1647" w:rsidP="005B1647">
            <w:pPr>
              <w:pStyle w:val="Tabell"/>
            </w:pPr>
            <w:r w:rsidRPr="009D36A6">
              <w:t>Hushållens konsumtionsutgifter</w:t>
            </w:r>
            <w:r w:rsidRPr="009D36A6">
              <w:rPr>
                <w:vertAlign w:val="superscript"/>
              </w:rPr>
              <w:t>1</w:t>
            </w:r>
          </w:p>
        </w:tc>
        <w:tc>
          <w:tcPr>
            <w:tcW w:w="674" w:type="pct"/>
            <w:noWrap/>
            <w:hideMark/>
          </w:tcPr>
          <w:p w14:paraId="46BFDCA4" w14:textId="77777777" w:rsidR="005B1647" w:rsidRPr="009D36A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D36A6">
              <w:t>3,2</w:t>
            </w:r>
          </w:p>
        </w:tc>
        <w:tc>
          <w:tcPr>
            <w:tcW w:w="699" w:type="pct"/>
            <w:noWrap/>
            <w:hideMark/>
          </w:tcPr>
          <w:p w14:paraId="49804DF4" w14:textId="77777777" w:rsidR="005B1647" w:rsidRPr="009D36A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D36A6">
              <w:t>3,9</w:t>
            </w:r>
          </w:p>
        </w:tc>
      </w:tr>
      <w:tr w:rsidR="00155607" w14:paraId="3892208F"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627" w:type="pct"/>
            <w:hideMark/>
          </w:tcPr>
          <w:p w14:paraId="335E779D" w14:textId="38CE1DBE" w:rsidR="005B1647" w:rsidRPr="009D36A6" w:rsidRDefault="005B1647" w:rsidP="005B1647">
            <w:pPr>
              <w:pStyle w:val="Tabell"/>
            </w:pPr>
            <w:r w:rsidRPr="009D36A6">
              <w:t>Diff</w:t>
            </w:r>
            <w:r>
              <w:t>.</w:t>
            </w:r>
            <w:r w:rsidRPr="009D36A6">
              <w:t xml:space="preserve"> BP19</w:t>
            </w:r>
          </w:p>
        </w:tc>
        <w:tc>
          <w:tcPr>
            <w:tcW w:w="674" w:type="pct"/>
            <w:noWrap/>
            <w:hideMark/>
          </w:tcPr>
          <w:p w14:paraId="4A1FA3AB" w14:textId="77777777" w:rsidR="005B1647" w:rsidRPr="009D36A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D36A6">
              <w:t>-1,1</w:t>
            </w:r>
          </w:p>
        </w:tc>
        <w:tc>
          <w:tcPr>
            <w:tcW w:w="699" w:type="pct"/>
            <w:noWrap/>
            <w:hideMark/>
          </w:tcPr>
          <w:p w14:paraId="3AD6A499" w14:textId="77777777" w:rsidR="005B1647" w:rsidRPr="009D36A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D36A6">
              <w:t>-0,4</w:t>
            </w:r>
          </w:p>
        </w:tc>
      </w:tr>
      <w:tr w:rsidR="00155607" w14:paraId="58F7DC9F"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627" w:type="pct"/>
            <w:hideMark/>
          </w:tcPr>
          <w:p w14:paraId="4B32DC10" w14:textId="35898BFA" w:rsidR="005B1647" w:rsidRPr="009D36A6" w:rsidRDefault="005B1647" w:rsidP="005B1647">
            <w:pPr>
              <w:pStyle w:val="Tabell"/>
            </w:pPr>
            <w:r w:rsidRPr="009D36A6">
              <w:t>Kommunal medelutdebitering</w:t>
            </w:r>
            <w:r>
              <w:rPr>
                <w:vertAlign w:val="superscript"/>
              </w:rPr>
              <w:t>5</w:t>
            </w:r>
          </w:p>
        </w:tc>
        <w:tc>
          <w:tcPr>
            <w:tcW w:w="674" w:type="pct"/>
            <w:noWrap/>
            <w:hideMark/>
          </w:tcPr>
          <w:p w14:paraId="79312EF2" w14:textId="77777777" w:rsidR="005B1647" w:rsidRPr="009D36A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D36A6">
              <w:t>32,2</w:t>
            </w:r>
          </w:p>
        </w:tc>
        <w:tc>
          <w:tcPr>
            <w:tcW w:w="699" w:type="pct"/>
            <w:noWrap/>
            <w:hideMark/>
          </w:tcPr>
          <w:p w14:paraId="6EE2F1A6" w14:textId="77777777" w:rsidR="005B1647" w:rsidRPr="009D36A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D36A6">
              <w:t>32,1</w:t>
            </w:r>
          </w:p>
        </w:tc>
      </w:tr>
      <w:tr w:rsidR="00155607" w14:paraId="37D7B553"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627" w:type="pct"/>
            <w:hideMark/>
          </w:tcPr>
          <w:p w14:paraId="7E061699" w14:textId="577BC9A6" w:rsidR="005B1647" w:rsidRPr="009D36A6" w:rsidRDefault="005B1647" w:rsidP="005B1647">
            <w:pPr>
              <w:pStyle w:val="Tabell"/>
            </w:pPr>
            <w:r w:rsidRPr="009D36A6">
              <w:t>Diff</w:t>
            </w:r>
            <w:r>
              <w:t>.</w:t>
            </w:r>
            <w:r w:rsidRPr="009D36A6">
              <w:t xml:space="preserve"> BP19</w:t>
            </w:r>
          </w:p>
        </w:tc>
        <w:tc>
          <w:tcPr>
            <w:tcW w:w="674" w:type="pct"/>
            <w:noWrap/>
            <w:hideMark/>
          </w:tcPr>
          <w:p w14:paraId="4A9DDAED" w14:textId="77777777" w:rsidR="005B1647" w:rsidRPr="009D36A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D36A6">
              <w:t>0,0</w:t>
            </w:r>
          </w:p>
        </w:tc>
        <w:tc>
          <w:tcPr>
            <w:tcW w:w="699" w:type="pct"/>
            <w:noWrap/>
            <w:hideMark/>
          </w:tcPr>
          <w:p w14:paraId="24E48CF1" w14:textId="77777777" w:rsidR="005B1647" w:rsidRPr="009D36A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D36A6">
              <w:t>0,0</w:t>
            </w:r>
          </w:p>
        </w:tc>
      </w:tr>
      <w:tr w:rsidR="00155607" w14:paraId="69540AC4"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627" w:type="pct"/>
            <w:hideMark/>
          </w:tcPr>
          <w:p w14:paraId="649D34AF" w14:textId="77777777" w:rsidR="005B1647" w:rsidRPr="009D36A6" w:rsidRDefault="005B1647" w:rsidP="005B1647">
            <w:pPr>
              <w:pStyle w:val="Tabell"/>
            </w:pPr>
            <w:r w:rsidRPr="009D36A6">
              <w:t>Statslåneränta</w:t>
            </w:r>
            <w:r w:rsidRPr="009D36A6">
              <w:rPr>
                <w:vertAlign w:val="superscript"/>
              </w:rPr>
              <w:t>6</w:t>
            </w:r>
          </w:p>
        </w:tc>
        <w:tc>
          <w:tcPr>
            <w:tcW w:w="674" w:type="pct"/>
            <w:noWrap/>
            <w:hideMark/>
          </w:tcPr>
          <w:p w14:paraId="7DFB0340" w14:textId="77777777" w:rsidR="005B1647" w:rsidRPr="009D36A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D36A6">
              <w:t>-0,1</w:t>
            </w:r>
          </w:p>
        </w:tc>
        <w:tc>
          <w:tcPr>
            <w:tcW w:w="699" w:type="pct"/>
            <w:noWrap/>
            <w:hideMark/>
          </w:tcPr>
          <w:p w14:paraId="21B89AC0" w14:textId="77777777" w:rsidR="005B1647" w:rsidRPr="009D36A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D36A6">
              <w:t>0,6</w:t>
            </w:r>
          </w:p>
        </w:tc>
      </w:tr>
      <w:tr w:rsidR="00155607" w14:paraId="582DE455"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627" w:type="pct"/>
            <w:hideMark/>
          </w:tcPr>
          <w:p w14:paraId="4AD660B5" w14:textId="0CD0396E" w:rsidR="005B1647" w:rsidRPr="009D36A6" w:rsidRDefault="005B1647" w:rsidP="005B1647">
            <w:pPr>
              <w:pStyle w:val="Tabell"/>
            </w:pPr>
            <w:r w:rsidRPr="009D36A6">
              <w:t>Diff</w:t>
            </w:r>
            <w:r>
              <w:t>.</w:t>
            </w:r>
            <w:r w:rsidRPr="009D36A6">
              <w:t xml:space="preserve"> BP19</w:t>
            </w:r>
          </w:p>
        </w:tc>
        <w:tc>
          <w:tcPr>
            <w:tcW w:w="674" w:type="pct"/>
            <w:noWrap/>
            <w:hideMark/>
          </w:tcPr>
          <w:p w14:paraId="1D48DE8A" w14:textId="77777777" w:rsidR="005B1647" w:rsidRPr="009D36A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D36A6">
              <w:t>-1,5</w:t>
            </w:r>
          </w:p>
        </w:tc>
        <w:tc>
          <w:tcPr>
            <w:tcW w:w="699" w:type="pct"/>
            <w:noWrap/>
            <w:hideMark/>
          </w:tcPr>
          <w:p w14:paraId="0F8E255C" w14:textId="77777777" w:rsidR="005B1647" w:rsidRPr="009D36A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D36A6">
              <w:t>-0,2</w:t>
            </w:r>
          </w:p>
        </w:tc>
      </w:tr>
      <w:tr w:rsidR="00155607" w14:paraId="739D76A1"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627" w:type="pct"/>
            <w:hideMark/>
          </w:tcPr>
          <w:p w14:paraId="248CE8F4" w14:textId="77777777" w:rsidR="005B1647" w:rsidRPr="009D36A6" w:rsidRDefault="005B1647" w:rsidP="005B1647">
            <w:pPr>
              <w:pStyle w:val="Tabell"/>
            </w:pPr>
            <w:r w:rsidRPr="009D36A6">
              <w:t>KPI juni-juni</w:t>
            </w:r>
          </w:p>
        </w:tc>
        <w:tc>
          <w:tcPr>
            <w:tcW w:w="674" w:type="pct"/>
            <w:noWrap/>
            <w:hideMark/>
          </w:tcPr>
          <w:p w14:paraId="4CD1A225" w14:textId="77777777" w:rsidR="005B1647" w:rsidRPr="009D36A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D36A6">
              <w:t>1,8</w:t>
            </w:r>
          </w:p>
        </w:tc>
        <w:tc>
          <w:tcPr>
            <w:tcW w:w="699" w:type="pct"/>
            <w:noWrap/>
            <w:hideMark/>
          </w:tcPr>
          <w:p w14:paraId="2146468D" w14:textId="77777777" w:rsidR="005B1647" w:rsidRPr="009D36A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D36A6">
              <w:t>2,1</w:t>
            </w:r>
          </w:p>
        </w:tc>
      </w:tr>
      <w:tr w:rsidR="00155607" w14:paraId="7ADCF1F3"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627" w:type="pct"/>
            <w:hideMark/>
          </w:tcPr>
          <w:p w14:paraId="3A1A83CD" w14:textId="09F0DE93" w:rsidR="005B1647" w:rsidRPr="009D36A6" w:rsidRDefault="005B1647" w:rsidP="005B1647">
            <w:pPr>
              <w:pStyle w:val="Tabell"/>
            </w:pPr>
            <w:r w:rsidRPr="009D36A6">
              <w:t>Diff</w:t>
            </w:r>
            <w:r>
              <w:t>.</w:t>
            </w:r>
            <w:r w:rsidRPr="009D36A6">
              <w:t xml:space="preserve"> BP19</w:t>
            </w:r>
          </w:p>
        </w:tc>
        <w:tc>
          <w:tcPr>
            <w:tcW w:w="674" w:type="pct"/>
            <w:noWrap/>
            <w:hideMark/>
          </w:tcPr>
          <w:p w14:paraId="263F1BAD" w14:textId="77777777" w:rsidR="005B1647" w:rsidRPr="009D36A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D36A6">
              <w:t>-0,1</w:t>
            </w:r>
          </w:p>
        </w:tc>
        <w:tc>
          <w:tcPr>
            <w:tcW w:w="699" w:type="pct"/>
            <w:noWrap/>
            <w:hideMark/>
          </w:tcPr>
          <w:p w14:paraId="5E158B45" w14:textId="77777777" w:rsidR="005B1647" w:rsidRPr="009D36A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D36A6">
              <w:t>0,0</w:t>
            </w:r>
          </w:p>
        </w:tc>
      </w:tr>
      <w:tr w:rsidR="00155607" w14:paraId="093AF409"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627" w:type="pct"/>
            <w:hideMark/>
          </w:tcPr>
          <w:p w14:paraId="625E8542" w14:textId="797421B5" w:rsidR="005B1647" w:rsidRPr="009D36A6" w:rsidRDefault="005B1647" w:rsidP="005B1647">
            <w:pPr>
              <w:pStyle w:val="Tabell"/>
            </w:pPr>
            <w:r w:rsidRPr="009D36A6">
              <w:t>Inkomstbasbelopp</w:t>
            </w:r>
            <w:r>
              <w:rPr>
                <w:vertAlign w:val="superscript"/>
              </w:rPr>
              <w:t>6</w:t>
            </w:r>
          </w:p>
        </w:tc>
        <w:tc>
          <w:tcPr>
            <w:tcW w:w="674" w:type="pct"/>
            <w:noWrap/>
            <w:hideMark/>
          </w:tcPr>
          <w:p w14:paraId="5F2B1C00" w14:textId="77777777" w:rsidR="005B1647" w:rsidRPr="009D36A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D36A6">
              <w:t>64,4</w:t>
            </w:r>
          </w:p>
        </w:tc>
        <w:tc>
          <w:tcPr>
            <w:tcW w:w="699" w:type="pct"/>
            <w:noWrap/>
            <w:hideMark/>
          </w:tcPr>
          <w:p w14:paraId="13DE22D7" w14:textId="77777777" w:rsidR="005B1647" w:rsidRPr="009D36A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D36A6">
              <w:t>62,5</w:t>
            </w:r>
          </w:p>
        </w:tc>
      </w:tr>
      <w:tr w:rsidR="00155607" w14:paraId="35B0C161"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627" w:type="pct"/>
            <w:hideMark/>
          </w:tcPr>
          <w:p w14:paraId="1C51F15F" w14:textId="7FDB6A4F" w:rsidR="005B1647" w:rsidRPr="009D36A6" w:rsidRDefault="005B1647" w:rsidP="005B1647">
            <w:pPr>
              <w:pStyle w:val="Tabell"/>
            </w:pPr>
            <w:r w:rsidRPr="009D36A6">
              <w:t>Diff</w:t>
            </w:r>
            <w:r>
              <w:t>.</w:t>
            </w:r>
            <w:r w:rsidRPr="009D36A6">
              <w:t xml:space="preserve"> BP19</w:t>
            </w:r>
          </w:p>
        </w:tc>
        <w:tc>
          <w:tcPr>
            <w:tcW w:w="674" w:type="pct"/>
            <w:noWrap/>
            <w:hideMark/>
          </w:tcPr>
          <w:p w14:paraId="0EA58F46" w14:textId="77777777" w:rsidR="005B1647" w:rsidRPr="009D36A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D36A6">
              <w:t>0,0</w:t>
            </w:r>
          </w:p>
        </w:tc>
        <w:tc>
          <w:tcPr>
            <w:tcW w:w="699" w:type="pct"/>
            <w:noWrap/>
            <w:hideMark/>
          </w:tcPr>
          <w:p w14:paraId="00762808" w14:textId="77777777" w:rsidR="005B1647" w:rsidRPr="009D36A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D36A6">
              <w:t>0,0</w:t>
            </w:r>
          </w:p>
        </w:tc>
      </w:tr>
      <w:tr w:rsidR="00155607" w14:paraId="58F78459"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627" w:type="pct"/>
            <w:hideMark/>
          </w:tcPr>
          <w:p w14:paraId="6E51C604" w14:textId="28C32B6E" w:rsidR="005B1647" w:rsidRPr="009D36A6" w:rsidRDefault="005B1647" w:rsidP="005B1647">
            <w:pPr>
              <w:pStyle w:val="Tabell"/>
            </w:pPr>
            <w:r w:rsidRPr="009D36A6">
              <w:t>Prisbasbelopp</w:t>
            </w:r>
            <w:r>
              <w:rPr>
                <w:vertAlign w:val="superscript"/>
              </w:rPr>
              <w:t>6</w:t>
            </w:r>
          </w:p>
        </w:tc>
        <w:tc>
          <w:tcPr>
            <w:tcW w:w="674" w:type="pct"/>
            <w:noWrap/>
            <w:hideMark/>
          </w:tcPr>
          <w:p w14:paraId="522675BF" w14:textId="77777777" w:rsidR="005B1647" w:rsidRPr="009D36A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D36A6">
              <w:t>46,5</w:t>
            </w:r>
          </w:p>
        </w:tc>
        <w:tc>
          <w:tcPr>
            <w:tcW w:w="699" w:type="pct"/>
            <w:noWrap/>
            <w:hideMark/>
          </w:tcPr>
          <w:p w14:paraId="2880089D" w14:textId="77777777" w:rsidR="005B1647" w:rsidRPr="009D36A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D36A6">
              <w:t>45,5</w:t>
            </w:r>
          </w:p>
        </w:tc>
      </w:tr>
      <w:tr w:rsidR="00155607" w14:paraId="2A9D2991"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627" w:type="pct"/>
            <w:hideMark/>
          </w:tcPr>
          <w:p w14:paraId="2622416C" w14:textId="1A496E4A" w:rsidR="005B1647" w:rsidRPr="009D36A6" w:rsidRDefault="005B1647" w:rsidP="005B1647">
            <w:pPr>
              <w:pStyle w:val="Tabell"/>
            </w:pPr>
            <w:r w:rsidRPr="009D36A6">
              <w:t>Diff</w:t>
            </w:r>
            <w:r>
              <w:t>.</w:t>
            </w:r>
            <w:r w:rsidRPr="009D36A6">
              <w:t xml:space="preserve"> BP19</w:t>
            </w:r>
          </w:p>
        </w:tc>
        <w:tc>
          <w:tcPr>
            <w:tcW w:w="674" w:type="pct"/>
            <w:noWrap/>
            <w:hideMark/>
          </w:tcPr>
          <w:p w14:paraId="0B3495AB" w14:textId="77777777" w:rsidR="005B1647" w:rsidRPr="009D36A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D36A6">
              <w:t>0,0</w:t>
            </w:r>
          </w:p>
        </w:tc>
        <w:tc>
          <w:tcPr>
            <w:tcW w:w="699" w:type="pct"/>
            <w:noWrap/>
            <w:hideMark/>
          </w:tcPr>
          <w:p w14:paraId="7B5E74E5" w14:textId="77777777" w:rsidR="005B1647" w:rsidRPr="009D36A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D36A6">
              <w:t>0,0</w:t>
            </w:r>
          </w:p>
        </w:tc>
      </w:tr>
      <w:tr w:rsidR="00155607" w14:paraId="6A507458"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627" w:type="pct"/>
            <w:hideMark/>
          </w:tcPr>
          <w:p w14:paraId="2353B5B8" w14:textId="77777777" w:rsidR="005B1647" w:rsidRPr="009D36A6" w:rsidRDefault="005B1647" w:rsidP="005B1647">
            <w:pPr>
              <w:pStyle w:val="Tabell"/>
            </w:pPr>
            <w:r w:rsidRPr="009D36A6">
              <w:t>Inkomstindex</w:t>
            </w:r>
          </w:p>
        </w:tc>
        <w:tc>
          <w:tcPr>
            <w:tcW w:w="674" w:type="pct"/>
            <w:noWrap/>
            <w:hideMark/>
          </w:tcPr>
          <w:p w14:paraId="5D6F0B37" w14:textId="77777777" w:rsidR="005B1647" w:rsidRPr="009D36A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D36A6">
              <w:t>176,0</w:t>
            </w:r>
          </w:p>
        </w:tc>
        <w:tc>
          <w:tcPr>
            <w:tcW w:w="699" w:type="pct"/>
            <w:noWrap/>
            <w:hideMark/>
          </w:tcPr>
          <w:p w14:paraId="080E1FBD" w14:textId="77777777" w:rsidR="005B1647" w:rsidRPr="009D36A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D36A6">
              <w:t>170,7</w:t>
            </w:r>
          </w:p>
        </w:tc>
      </w:tr>
      <w:tr w:rsidR="00155607" w14:paraId="2B8C378D"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627" w:type="pct"/>
            <w:hideMark/>
          </w:tcPr>
          <w:p w14:paraId="7326BABE" w14:textId="742AD292" w:rsidR="005B1647" w:rsidRPr="009D36A6" w:rsidRDefault="005B1647" w:rsidP="005B1647">
            <w:pPr>
              <w:pStyle w:val="Tabell"/>
            </w:pPr>
            <w:r w:rsidRPr="009D36A6">
              <w:t>Diff</w:t>
            </w:r>
            <w:r>
              <w:t>.</w:t>
            </w:r>
            <w:r w:rsidRPr="009D36A6">
              <w:t xml:space="preserve"> BP19</w:t>
            </w:r>
          </w:p>
        </w:tc>
        <w:tc>
          <w:tcPr>
            <w:tcW w:w="674" w:type="pct"/>
            <w:noWrap/>
            <w:hideMark/>
          </w:tcPr>
          <w:p w14:paraId="2FD705D5" w14:textId="77777777" w:rsidR="005B1647" w:rsidRPr="009D36A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D36A6">
              <w:t>0,0</w:t>
            </w:r>
          </w:p>
        </w:tc>
        <w:tc>
          <w:tcPr>
            <w:tcW w:w="699" w:type="pct"/>
            <w:noWrap/>
            <w:hideMark/>
          </w:tcPr>
          <w:p w14:paraId="67078B20" w14:textId="77777777" w:rsidR="005B1647" w:rsidRPr="009D36A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D36A6">
              <w:t>0,0</w:t>
            </w:r>
          </w:p>
        </w:tc>
      </w:tr>
      <w:tr w:rsidR="00155607" w14:paraId="3D3BDF0F"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627" w:type="pct"/>
            <w:tcBorders>
              <w:bottom w:val="single" w:sz="4" w:space="0" w:color="auto"/>
            </w:tcBorders>
            <w:hideMark/>
          </w:tcPr>
          <w:p w14:paraId="3FC39F06" w14:textId="77777777" w:rsidR="005B1647" w:rsidRPr="009D36A6" w:rsidRDefault="005B1647" w:rsidP="005B1647">
            <w:pPr>
              <w:pStyle w:val="Tabell"/>
            </w:pPr>
            <w:r w:rsidRPr="009D36A6">
              <w:t>Skiktgräns</w:t>
            </w:r>
            <w:r w:rsidRPr="009D36A6">
              <w:rPr>
                <w:vertAlign w:val="superscript"/>
              </w:rPr>
              <w:t>7</w:t>
            </w:r>
          </w:p>
        </w:tc>
        <w:tc>
          <w:tcPr>
            <w:tcW w:w="674" w:type="pct"/>
            <w:tcBorders>
              <w:bottom w:val="single" w:sz="4" w:space="0" w:color="auto"/>
            </w:tcBorders>
            <w:noWrap/>
            <w:hideMark/>
          </w:tcPr>
          <w:p w14:paraId="4EB88CAF" w14:textId="77777777" w:rsidR="005B1647" w:rsidRPr="009D36A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D36A6">
              <w:t>490,7</w:t>
            </w:r>
          </w:p>
        </w:tc>
        <w:tc>
          <w:tcPr>
            <w:tcW w:w="699" w:type="pct"/>
            <w:tcBorders>
              <w:bottom w:val="single" w:sz="4" w:space="0" w:color="auto"/>
            </w:tcBorders>
            <w:noWrap/>
            <w:hideMark/>
          </w:tcPr>
          <w:p w14:paraId="18F9F7CF" w14:textId="77777777" w:rsidR="005B1647" w:rsidRPr="009D36A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D36A6">
              <w:t>455,3</w:t>
            </w:r>
          </w:p>
        </w:tc>
      </w:tr>
      <w:tr w:rsidR="00155607" w14:paraId="3CE91D30"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627" w:type="pct"/>
            <w:tcBorders>
              <w:top w:val="single" w:sz="4" w:space="0" w:color="auto"/>
              <w:bottom w:val="single" w:sz="12" w:space="0" w:color="auto"/>
            </w:tcBorders>
            <w:shd w:val="clear" w:color="auto" w:fill="auto"/>
            <w:hideMark/>
          </w:tcPr>
          <w:p w14:paraId="68B71CDA" w14:textId="0E1E4899" w:rsidR="005B1647" w:rsidRPr="000B01D0" w:rsidRDefault="005B1647" w:rsidP="005B1647">
            <w:pPr>
              <w:pStyle w:val="Tabell"/>
            </w:pPr>
            <w:r w:rsidRPr="00A441B6">
              <w:rPr>
                <w:bCs/>
              </w:rPr>
              <w:t>Diff</w:t>
            </w:r>
            <w:r>
              <w:rPr>
                <w:bCs/>
              </w:rPr>
              <w:t>.</w:t>
            </w:r>
            <w:r w:rsidRPr="00A441B6">
              <w:rPr>
                <w:bCs/>
              </w:rPr>
              <w:t xml:space="preserve"> BP19</w:t>
            </w:r>
          </w:p>
        </w:tc>
        <w:tc>
          <w:tcPr>
            <w:tcW w:w="674" w:type="pct"/>
            <w:tcBorders>
              <w:top w:val="single" w:sz="4" w:space="0" w:color="auto"/>
              <w:bottom w:val="single" w:sz="12" w:space="0" w:color="auto"/>
            </w:tcBorders>
            <w:shd w:val="clear" w:color="auto" w:fill="auto"/>
            <w:noWrap/>
            <w:hideMark/>
          </w:tcPr>
          <w:p w14:paraId="53DACF61" w14:textId="77777777" w:rsidR="005B1647" w:rsidRPr="000B01D0"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441B6">
              <w:rPr>
                <w:bCs/>
              </w:rPr>
              <w:t>16,8</w:t>
            </w:r>
          </w:p>
        </w:tc>
        <w:tc>
          <w:tcPr>
            <w:tcW w:w="699" w:type="pct"/>
            <w:tcBorders>
              <w:top w:val="single" w:sz="4" w:space="0" w:color="auto"/>
              <w:bottom w:val="single" w:sz="12" w:space="0" w:color="auto"/>
            </w:tcBorders>
            <w:shd w:val="clear" w:color="auto" w:fill="auto"/>
            <w:noWrap/>
            <w:hideMark/>
          </w:tcPr>
          <w:p w14:paraId="0C52A391" w14:textId="6957FF05" w:rsidR="005B1647" w:rsidRPr="000B01D0"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441B6">
              <w:rPr>
                <w:bCs/>
              </w:rPr>
              <w:t>0,0</w:t>
            </w:r>
          </w:p>
        </w:tc>
      </w:tr>
    </w:tbl>
    <w:p w14:paraId="26317C2A" w14:textId="74D974EA" w:rsidR="005B1647" w:rsidRDefault="005B1647" w:rsidP="005B1647">
      <w:pPr>
        <w:pStyle w:val="TabellFotnot"/>
      </w:pPr>
      <w:r w:rsidRPr="000D03AB">
        <w:rPr>
          <w:vertAlign w:val="superscript"/>
        </w:rPr>
        <w:t>1</w:t>
      </w:r>
      <w:r>
        <w:t xml:space="preserve"> Löpande priser, procentuell förändring.</w:t>
      </w:r>
    </w:p>
    <w:p w14:paraId="712A16AB" w14:textId="5BFB88E9" w:rsidR="005B1647" w:rsidRDefault="005B1647" w:rsidP="005B1647">
      <w:pPr>
        <w:pStyle w:val="TabellFotnot"/>
      </w:pPr>
      <w:r w:rsidRPr="000D03AB">
        <w:rPr>
          <w:vertAlign w:val="superscript"/>
        </w:rPr>
        <w:t>2</w:t>
      </w:r>
      <w:r>
        <w:t xml:space="preserve"> Kalenderkorrigerat, anställda.</w:t>
      </w:r>
    </w:p>
    <w:p w14:paraId="1BC356CC" w14:textId="31499B1E" w:rsidR="005B1647" w:rsidRDefault="005B1647" w:rsidP="005B1647">
      <w:pPr>
        <w:pStyle w:val="TabellFotnot"/>
      </w:pPr>
      <w:r w:rsidRPr="000D03AB">
        <w:rPr>
          <w:vertAlign w:val="superscript"/>
        </w:rPr>
        <w:t>3</w:t>
      </w:r>
      <w:r>
        <w:t xml:space="preserve"> Enligt Nationalräkenskapernas (NR) definition.</w:t>
      </w:r>
    </w:p>
    <w:p w14:paraId="0A42E5BF" w14:textId="388F6E7E" w:rsidR="005B1647" w:rsidRDefault="005B1647" w:rsidP="005B1647">
      <w:pPr>
        <w:pStyle w:val="TabellFotnot"/>
      </w:pPr>
      <w:r w:rsidRPr="000D03AB">
        <w:rPr>
          <w:vertAlign w:val="superscript"/>
        </w:rPr>
        <w:t>4</w:t>
      </w:r>
      <w:r>
        <w:t xml:space="preserve"> Arbetslöshet 15–74 år.</w:t>
      </w:r>
    </w:p>
    <w:p w14:paraId="69B7662B" w14:textId="24F03F41" w:rsidR="005B1647" w:rsidRDefault="005B1647" w:rsidP="005B1647">
      <w:pPr>
        <w:pStyle w:val="TabellFotnot"/>
      </w:pPr>
      <w:r>
        <w:rPr>
          <w:vertAlign w:val="superscript"/>
        </w:rPr>
        <w:t>5</w:t>
      </w:r>
      <w:r>
        <w:t xml:space="preserve"> Medelvärde under året, procent.</w:t>
      </w:r>
    </w:p>
    <w:p w14:paraId="048C2F67" w14:textId="6B4CB1F4" w:rsidR="005B1647" w:rsidRDefault="005B1647" w:rsidP="005B1647">
      <w:pPr>
        <w:pStyle w:val="TabellFotnot"/>
      </w:pPr>
      <w:r>
        <w:rPr>
          <w:vertAlign w:val="superscript"/>
        </w:rPr>
        <w:t>6</w:t>
      </w:r>
      <w:r>
        <w:t xml:space="preserve"> Tusental kronor.</w:t>
      </w:r>
    </w:p>
    <w:p w14:paraId="42049424" w14:textId="02C51A71" w:rsidR="005B1647" w:rsidRDefault="005B1647" w:rsidP="005B1647">
      <w:pPr>
        <w:pStyle w:val="TabellFotnot"/>
      </w:pPr>
      <w:r>
        <w:rPr>
          <w:vertAlign w:val="superscript"/>
        </w:rPr>
        <w:t>7</w:t>
      </w:r>
      <w:r>
        <w:t xml:space="preserve"> Avser skiktgräns för statlig inkomstskatt. Tusental kronor.</w:t>
      </w:r>
    </w:p>
    <w:p w14:paraId="44B3F248" w14:textId="07D466B9" w:rsidR="005B1647" w:rsidRDefault="005B1647" w:rsidP="005B1647">
      <w:pPr>
        <w:pStyle w:val="Klla"/>
      </w:pPr>
      <w:r>
        <w:t xml:space="preserve">Källa: </w:t>
      </w:r>
      <w:r w:rsidRPr="000D03AB">
        <w:t>Statistiska centralbyrån, Skatteverket och egna beräkningar.</w:t>
      </w:r>
    </w:p>
    <w:p w14:paraId="27FAA24C" w14:textId="689B22CA" w:rsidR="005B1647" w:rsidRDefault="005B1647" w:rsidP="005B1647">
      <w:pPr>
        <w:pStyle w:val="Rubrik4utannumrering"/>
      </w:pPr>
      <w:r w:rsidRPr="00D6762E">
        <w:t>Bedömningar om utfallet för 201</w:t>
      </w:r>
      <w:r>
        <w:t>9</w:t>
      </w:r>
    </w:p>
    <w:p w14:paraId="02BAA25B" w14:textId="16E0F585" w:rsidR="005B1647" w:rsidRPr="00922560" w:rsidRDefault="005B1647" w:rsidP="005B1647">
      <w:pPr>
        <w:pStyle w:val="Brdtext"/>
      </w:pPr>
      <w:r w:rsidRPr="00922560">
        <w:t xml:space="preserve">För ett antal inkomsttitlar under inkomsttypen 1000, Statens skatteinkomster, är de redovisade beloppen bedömningar eftersom utfallen är periodiserade och därmed inte </w:t>
      </w:r>
      <w:r w:rsidRPr="00922560">
        <w:lastRenderedPageBreak/>
        <w:t>är fastställda vid tidpunkten för publiceringen av denna skrivelse. Däremot är det totala beloppet för inkomsttypen 1000, Statens skatteinkomster, ett fastställt utfall för 201</w:t>
      </w:r>
      <w:r>
        <w:t>9</w:t>
      </w:r>
      <w:r w:rsidRPr="00922560">
        <w:t xml:space="preserve"> eftersom det avser de belopp som har betalats in till staten under året.</w:t>
      </w:r>
    </w:p>
    <w:p w14:paraId="22928536" w14:textId="16CE485C" w:rsidR="005B1647" w:rsidRPr="00922560" w:rsidRDefault="005B1647" w:rsidP="005B1647">
      <w:pPr>
        <w:pStyle w:val="Brdtext"/>
      </w:pPr>
      <w:r w:rsidRPr="00922560">
        <w:t>I tabellen nedan redovisas berörda inkomsttitelgrupper och tidpunkt för fastställt utfall. Om inte annat anges avses alla inkomsttitlar i inkomsttitelgruppen.</w:t>
      </w:r>
    </w:p>
    <w:p w14:paraId="1040679C" w14:textId="062A2153" w:rsidR="005B1647" w:rsidRDefault="005B1647" w:rsidP="005B1647">
      <w:pPr>
        <w:pStyle w:val="TabellRubrik"/>
      </w:pPr>
      <w:bookmarkStart w:id="50" w:name="_Toc37340010"/>
      <w:r>
        <w:t xml:space="preserve">Tabell </w:t>
      </w:r>
      <w:r>
        <w:fldChar w:fldCharType="begin"/>
      </w:r>
      <w:r>
        <w:instrText xml:space="preserve"> STYLEREF  "Rubrik 1" \n</w:instrText>
      </w:r>
      <w:r>
        <w:fldChar w:fldCharType="separate"/>
      </w:r>
      <w:r w:rsidR="00301022">
        <w:rPr>
          <w:noProof/>
        </w:rPr>
        <w:t>2</w:t>
      </w:r>
      <w:r>
        <w:rPr>
          <w:noProof/>
        </w:rPr>
        <w:fldChar w:fldCharType="end"/>
      </w:r>
      <w:r>
        <w:t>.</w:t>
      </w:r>
      <w:fldSimple w:instr=" SEQ Tabell \* ARABIC \s 1 ">
        <w:r w:rsidR="00301022">
          <w:rPr>
            <w:noProof/>
          </w:rPr>
          <w:t>10</w:t>
        </w:r>
      </w:fldSimple>
      <w:r>
        <w:tab/>
      </w:r>
      <w:r w:rsidRPr="005336E9">
        <w:t>Tidpunkt för fastställande av utfall för de inkomsttitlar som ännu saknar utfall för 201</w:t>
      </w:r>
      <w:r>
        <w:t>9</w:t>
      </w:r>
      <w:bookmarkEnd w:id="50"/>
    </w:p>
    <w:tbl>
      <w:tblPr>
        <w:tblStyle w:val="RKBPTabell"/>
        <w:tblW w:w="0" w:type="auto"/>
        <w:tblLook w:val="06E0" w:firstRow="1" w:lastRow="1" w:firstColumn="1" w:lastColumn="0" w:noHBand="1" w:noVBand="1"/>
      </w:tblPr>
      <w:tblGrid>
        <w:gridCol w:w="1134"/>
        <w:gridCol w:w="3772"/>
        <w:gridCol w:w="2454"/>
      </w:tblGrid>
      <w:tr w:rsidR="00155607" w14:paraId="56119300" w14:textId="77777777" w:rsidTr="00155607">
        <w:trPr>
          <w:cnfStyle w:val="100000000000" w:firstRow="1" w:lastRow="0" w:firstColumn="0" w:lastColumn="0" w:oddVBand="0" w:evenVBand="0" w:oddHBand="0" w:evenHBand="0" w:firstRowFirstColumn="0" w:firstRowLastColumn="0" w:lastRowFirstColumn="0" w:lastRowLastColumn="0"/>
          <w:trHeight w:val="270"/>
          <w:tblHeader w:val="0"/>
        </w:trPr>
        <w:tc>
          <w:tcPr>
            <w:cnfStyle w:val="001000000000" w:firstRow="0" w:lastRow="0" w:firstColumn="1" w:lastColumn="0" w:oddVBand="0" w:evenVBand="0" w:oddHBand="0" w:evenHBand="0" w:firstRowFirstColumn="0" w:firstRowLastColumn="0" w:lastRowFirstColumn="0" w:lastRowLastColumn="0"/>
            <w:tcW w:w="1134" w:type="dxa"/>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tcPr>
          <w:p w14:paraId="09CD9CBD" w14:textId="14188900" w:rsidR="005B1647" w:rsidRPr="005336E9" w:rsidRDefault="005B1647" w:rsidP="005B1647">
            <w:pPr>
              <w:pStyle w:val="TabellHuvud"/>
              <w:rPr>
                <w:b/>
                <w:bCs/>
              </w:rPr>
            </w:pPr>
            <w:r w:rsidRPr="005336E9">
              <w:rPr>
                <w:b/>
                <w:bCs/>
              </w:rPr>
              <w:t>1100</w:t>
            </w:r>
          </w:p>
        </w:tc>
        <w:tc>
          <w:tcPr>
            <w:tcW w:w="3772" w:type="dxa"/>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tcPr>
          <w:p w14:paraId="3002AE77" w14:textId="0C4C7961" w:rsidR="005B1647" w:rsidRPr="005336E9" w:rsidRDefault="005B1647" w:rsidP="005B1647">
            <w:pPr>
              <w:pStyle w:val="TabellHuvud"/>
              <w:jc w:val="left"/>
              <w:cnfStyle w:val="100000000000" w:firstRow="1" w:lastRow="0" w:firstColumn="0" w:lastColumn="0" w:oddVBand="0" w:evenVBand="0" w:oddHBand="0" w:evenHBand="0" w:firstRowFirstColumn="0" w:firstRowLastColumn="0" w:lastRowFirstColumn="0" w:lastRowLastColumn="0"/>
              <w:rPr>
                <w:b/>
                <w:bCs/>
              </w:rPr>
            </w:pPr>
            <w:r w:rsidRPr="005336E9">
              <w:rPr>
                <w:b/>
                <w:bCs/>
              </w:rPr>
              <w:t>Direkta skatter på arbete</w:t>
            </w:r>
          </w:p>
        </w:tc>
        <w:tc>
          <w:tcPr>
            <w:tcW w:w="2454" w:type="dxa"/>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vAlign w:val="top"/>
          </w:tcPr>
          <w:p w14:paraId="3325FEA5" w14:textId="2ED3AE2C" w:rsidR="005B1647" w:rsidRDefault="005B1647" w:rsidP="005B1647">
            <w:pPr>
              <w:pStyle w:val="TabellHuvud"/>
              <w:cnfStyle w:val="100000000000" w:firstRow="1" w:lastRow="0" w:firstColumn="0" w:lastColumn="0" w:oddVBand="0" w:evenVBand="0" w:oddHBand="0" w:evenHBand="0" w:firstRowFirstColumn="0" w:firstRowLastColumn="0" w:lastRowFirstColumn="0" w:lastRowLastColumn="0"/>
            </w:pPr>
          </w:p>
        </w:tc>
      </w:tr>
      <w:tr w:rsidR="00155607" w14:paraId="7B415BA9" w14:textId="77777777" w:rsidTr="00155607">
        <w:trPr>
          <w:trHeight w:val="250"/>
        </w:trPr>
        <w:tc>
          <w:tcPr>
            <w:cnfStyle w:val="001000000000" w:firstRow="0" w:lastRow="0" w:firstColumn="1" w:lastColumn="0" w:oddVBand="0" w:evenVBand="0" w:oddHBand="0" w:evenHBand="0" w:firstRowFirstColumn="0" w:firstRowLastColumn="0" w:lastRowFirstColumn="0" w:lastRowLastColumn="0"/>
            <w:tcW w:w="1134" w:type="dxa"/>
            <w:tcBorders>
              <w:top w:val="single" w:sz="12" w:space="0" w:color="auto"/>
            </w:tcBorders>
          </w:tcPr>
          <w:p w14:paraId="63B9AB27" w14:textId="6CD93070" w:rsidR="005B1647" w:rsidRDefault="005B1647" w:rsidP="005B1647">
            <w:pPr>
              <w:pStyle w:val="TabellHuvud"/>
            </w:pPr>
            <w:r w:rsidRPr="00524E1C">
              <w:t>1110</w:t>
            </w:r>
          </w:p>
        </w:tc>
        <w:tc>
          <w:tcPr>
            <w:tcW w:w="3772" w:type="dxa"/>
            <w:tcBorders>
              <w:top w:val="single" w:sz="12" w:space="0" w:color="auto"/>
            </w:tcBorders>
          </w:tcPr>
          <w:p w14:paraId="64E7E1F0" w14:textId="63242D59" w:rsidR="005B1647" w:rsidRDefault="005B1647" w:rsidP="005B1647">
            <w:pPr>
              <w:pStyle w:val="TabellHuvud"/>
              <w:jc w:val="left"/>
              <w:cnfStyle w:val="000000000000" w:firstRow="0" w:lastRow="0" w:firstColumn="0" w:lastColumn="0" w:oddVBand="0" w:evenVBand="0" w:oddHBand="0" w:evenHBand="0" w:firstRowFirstColumn="0" w:firstRowLastColumn="0" w:lastRowFirstColumn="0" w:lastRowLastColumn="0"/>
            </w:pPr>
            <w:r w:rsidRPr="00524E1C">
              <w:t>Inkomstskatter</w:t>
            </w:r>
          </w:p>
        </w:tc>
        <w:tc>
          <w:tcPr>
            <w:tcW w:w="2454" w:type="dxa"/>
            <w:tcBorders>
              <w:top w:val="single" w:sz="12" w:space="0" w:color="auto"/>
            </w:tcBorders>
            <w:vAlign w:val="top"/>
          </w:tcPr>
          <w:p w14:paraId="1A6CBE4E" w14:textId="5BE92B36" w:rsidR="005B1647" w:rsidRDefault="005B1647" w:rsidP="005B1647">
            <w:pPr>
              <w:pStyle w:val="TabellHuvud"/>
              <w:cnfStyle w:val="000000000000" w:firstRow="0" w:lastRow="0" w:firstColumn="0" w:lastColumn="0" w:oddVBand="0" w:evenVBand="0" w:oddHBand="0" w:evenHBand="0" w:firstRowFirstColumn="0" w:firstRowLastColumn="0" w:lastRowFirstColumn="0" w:lastRowLastColumn="0"/>
            </w:pPr>
            <w:r w:rsidRPr="00524E1C">
              <w:t xml:space="preserve">dec </w:t>
            </w:r>
            <w:r>
              <w:t>20</w:t>
            </w:r>
          </w:p>
        </w:tc>
      </w:tr>
      <w:tr w:rsidR="00155607" w14:paraId="15665B7B" w14:textId="77777777" w:rsidTr="00155607">
        <w:trPr>
          <w:trHeight w:val="250"/>
        </w:trPr>
        <w:tc>
          <w:tcPr>
            <w:cnfStyle w:val="001000000000" w:firstRow="0" w:lastRow="0" w:firstColumn="1" w:lastColumn="0" w:oddVBand="0" w:evenVBand="0" w:oddHBand="0" w:evenHBand="0" w:firstRowFirstColumn="0" w:firstRowLastColumn="0" w:lastRowFirstColumn="0" w:lastRowLastColumn="0"/>
            <w:tcW w:w="1134" w:type="dxa"/>
          </w:tcPr>
          <w:p w14:paraId="04C3760C" w14:textId="7B08B898" w:rsidR="005B1647" w:rsidRDefault="005B1647" w:rsidP="005B1647">
            <w:pPr>
              <w:pStyle w:val="TabellHuvud"/>
            </w:pPr>
            <w:r w:rsidRPr="00524E1C">
              <w:t>1120</w:t>
            </w:r>
          </w:p>
        </w:tc>
        <w:tc>
          <w:tcPr>
            <w:tcW w:w="3772" w:type="dxa"/>
          </w:tcPr>
          <w:p w14:paraId="59944C87" w14:textId="189EA2B8" w:rsidR="005B1647" w:rsidRDefault="005B1647" w:rsidP="005B1647">
            <w:pPr>
              <w:pStyle w:val="TabellHuvud"/>
              <w:jc w:val="left"/>
              <w:cnfStyle w:val="000000000000" w:firstRow="0" w:lastRow="0" w:firstColumn="0" w:lastColumn="0" w:oddVBand="0" w:evenVBand="0" w:oddHBand="0" w:evenHBand="0" w:firstRowFirstColumn="0" w:firstRowLastColumn="0" w:lastRowFirstColumn="0" w:lastRowLastColumn="0"/>
            </w:pPr>
            <w:r w:rsidRPr="00524E1C">
              <w:t>Allmän pensionsavgift</w:t>
            </w:r>
          </w:p>
        </w:tc>
        <w:tc>
          <w:tcPr>
            <w:tcW w:w="2454" w:type="dxa"/>
            <w:vAlign w:val="top"/>
          </w:tcPr>
          <w:p w14:paraId="5C249970" w14:textId="2F12E8C5" w:rsidR="005B1647" w:rsidRDefault="005B1647" w:rsidP="005B1647">
            <w:pPr>
              <w:pStyle w:val="TabellHuvud"/>
              <w:cnfStyle w:val="000000000000" w:firstRow="0" w:lastRow="0" w:firstColumn="0" w:lastColumn="0" w:oddVBand="0" w:evenVBand="0" w:oddHBand="0" w:evenHBand="0" w:firstRowFirstColumn="0" w:firstRowLastColumn="0" w:lastRowFirstColumn="0" w:lastRowLastColumn="0"/>
            </w:pPr>
            <w:r w:rsidRPr="00524E1C">
              <w:t xml:space="preserve">dec </w:t>
            </w:r>
            <w:r>
              <w:t>20</w:t>
            </w:r>
          </w:p>
        </w:tc>
      </w:tr>
      <w:tr w:rsidR="00155607" w14:paraId="12D0458B" w14:textId="77777777" w:rsidTr="00155607">
        <w:trPr>
          <w:trHeight w:val="250"/>
        </w:trPr>
        <w:tc>
          <w:tcPr>
            <w:cnfStyle w:val="001000000000" w:firstRow="0" w:lastRow="0" w:firstColumn="1" w:lastColumn="0" w:oddVBand="0" w:evenVBand="0" w:oddHBand="0" w:evenHBand="0" w:firstRowFirstColumn="0" w:firstRowLastColumn="0" w:lastRowFirstColumn="0" w:lastRowLastColumn="0"/>
            <w:tcW w:w="1134" w:type="dxa"/>
          </w:tcPr>
          <w:p w14:paraId="1EBCCA76" w14:textId="47C387BB" w:rsidR="005B1647" w:rsidRDefault="005B1647" w:rsidP="005B1647">
            <w:pPr>
              <w:pStyle w:val="TabellHuvud"/>
            </w:pPr>
            <w:r w:rsidRPr="00524E1C">
              <w:t>1140</w:t>
            </w:r>
          </w:p>
        </w:tc>
        <w:tc>
          <w:tcPr>
            <w:tcW w:w="3772" w:type="dxa"/>
          </w:tcPr>
          <w:p w14:paraId="4BAFDA39" w14:textId="333AEB86" w:rsidR="005B1647" w:rsidRDefault="005B1647" w:rsidP="005B1647">
            <w:pPr>
              <w:pStyle w:val="TabellHuvud"/>
              <w:jc w:val="left"/>
              <w:cnfStyle w:val="000000000000" w:firstRow="0" w:lastRow="0" w:firstColumn="0" w:lastColumn="0" w:oddVBand="0" w:evenVBand="0" w:oddHBand="0" w:evenHBand="0" w:firstRowFirstColumn="0" w:firstRowLastColumn="0" w:lastRowFirstColumn="0" w:lastRowLastColumn="0"/>
            </w:pPr>
            <w:r w:rsidRPr="00524E1C">
              <w:t>Skattereduktioner</w:t>
            </w:r>
          </w:p>
        </w:tc>
        <w:tc>
          <w:tcPr>
            <w:tcW w:w="2454" w:type="dxa"/>
            <w:vAlign w:val="top"/>
          </w:tcPr>
          <w:p w14:paraId="63901A73" w14:textId="68D62755" w:rsidR="005B1647" w:rsidRDefault="005B1647" w:rsidP="005B1647">
            <w:pPr>
              <w:pStyle w:val="TabellHuvud"/>
              <w:cnfStyle w:val="000000000000" w:firstRow="0" w:lastRow="0" w:firstColumn="0" w:lastColumn="0" w:oddVBand="0" w:evenVBand="0" w:oddHBand="0" w:evenHBand="0" w:firstRowFirstColumn="0" w:firstRowLastColumn="0" w:lastRowFirstColumn="0" w:lastRowLastColumn="0"/>
            </w:pPr>
            <w:r w:rsidRPr="00524E1C">
              <w:t xml:space="preserve">dec </w:t>
            </w:r>
            <w:r>
              <w:t>20</w:t>
            </w:r>
          </w:p>
        </w:tc>
      </w:tr>
      <w:tr w:rsidR="00155607" w14:paraId="5B08A063" w14:textId="77777777" w:rsidTr="00155607">
        <w:trPr>
          <w:trHeight w:val="250"/>
        </w:trPr>
        <w:tc>
          <w:tcPr>
            <w:cnfStyle w:val="001000000000" w:firstRow="0" w:lastRow="0" w:firstColumn="1" w:lastColumn="0" w:oddVBand="0" w:evenVBand="0" w:oddHBand="0" w:evenHBand="0" w:firstRowFirstColumn="0" w:firstRowLastColumn="0" w:lastRowFirstColumn="0" w:lastRowLastColumn="0"/>
            <w:tcW w:w="1134" w:type="dxa"/>
          </w:tcPr>
          <w:p w14:paraId="1C6DB9E0" w14:textId="64E5333D" w:rsidR="005B1647" w:rsidRPr="005336E9" w:rsidRDefault="005B1647" w:rsidP="005B1647">
            <w:pPr>
              <w:pStyle w:val="TabellHuvud"/>
              <w:rPr>
                <w:b/>
                <w:bCs/>
              </w:rPr>
            </w:pPr>
            <w:r w:rsidRPr="005336E9">
              <w:rPr>
                <w:b/>
                <w:bCs/>
              </w:rPr>
              <w:t>1200</w:t>
            </w:r>
          </w:p>
        </w:tc>
        <w:tc>
          <w:tcPr>
            <w:tcW w:w="3772" w:type="dxa"/>
          </w:tcPr>
          <w:p w14:paraId="388078E1" w14:textId="47EBA392" w:rsidR="005B1647" w:rsidRPr="005336E9" w:rsidRDefault="005B1647" w:rsidP="005B1647">
            <w:pPr>
              <w:pStyle w:val="TabellHuvud"/>
              <w:jc w:val="left"/>
              <w:cnfStyle w:val="000000000000" w:firstRow="0" w:lastRow="0" w:firstColumn="0" w:lastColumn="0" w:oddVBand="0" w:evenVBand="0" w:oddHBand="0" w:evenHBand="0" w:firstRowFirstColumn="0" w:firstRowLastColumn="0" w:lastRowFirstColumn="0" w:lastRowLastColumn="0"/>
              <w:rPr>
                <w:b/>
                <w:bCs/>
              </w:rPr>
            </w:pPr>
            <w:r w:rsidRPr="005336E9">
              <w:rPr>
                <w:b/>
                <w:bCs/>
              </w:rPr>
              <w:t xml:space="preserve">Indirekta skatter på arbete </w:t>
            </w:r>
          </w:p>
        </w:tc>
        <w:tc>
          <w:tcPr>
            <w:tcW w:w="2454" w:type="dxa"/>
            <w:vAlign w:val="top"/>
          </w:tcPr>
          <w:p w14:paraId="63C58735" w14:textId="21DFA946" w:rsidR="005B1647" w:rsidRDefault="005B1647" w:rsidP="005B1647">
            <w:pPr>
              <w:pStyle w:val="TabellHuvud"/>
              <w:cnfStyle w:val="000000000000" w:firstRow="0" w:lastRow="0" w:firstColumn="0" w:lastColumn="0" w:oddVBand="0" w:evenVBand="0" w:oddHBand="0" w:evenHBand="0" w:firstRowFirstColumn="0" w:firstRowLastColumn="0" w:lastRowFirstColumn="0" w:lastRowLastColumn="0"/>
            </w:pPr>
          </w:p>
        </w:tc>
      </w:tr>
      <w:tr w:rsidR="00155607" w14:paraId="74FDED53" w14:textId="77777777" w:rsidTr="00155607">
        <w:trPr>
          <w:trHeight w:val="250"/>
        </w:trPr>
        <w:tc>
          <w:tcPr>
            <w:cnfStyle w:val="001000000000" w:firstRow="0" w:lastRow="0" w:firstColumn="1" w:lastColumn="0" w:oddVBand="0" w:evenVBand="0" w:oddHBand="0" w:evenHBand="0" w:firstRowFirstColumn="0" w:firstRowLastColumn="0" w:lastRowFirstColumn="0" w:lastRowLastColumn="0"/>
            <w:tcW w:w="1134" w:type="dxa"/>
          </w:tcPr>
          <w:p w14:paraId="139F6C06" w14:textId="35EEEDE8" w:rsidR="005B1647" w:rsidRDefault="005B1647" w:rsidP="005B1647">
            <w:pPr>
              <w:pStyle w:val="TabellHuvud"/>
            </w:pPr>
            <w:r w:rsidRPr="00524E1C">
              <w:t>1210</w:t>
            </w:r>
          </w:p>
        </w:tc>
        <w:tc>
          <w:tcPr>
            <w:tcW w:w="3772" w:type="dxa"/>
          </w:tcPr>
          <w:p w14:paraId="65FFD01C" w14:textId="2A29BD44" w:rsidR="005B1647" w:rsidRDefault="005B1647" w:rsidP="005B1647">
            <w:pPr>
              <w:pStyle w:val="TabellHuvud"/>
              <w:jc w:val="left"/>
              <w:cnfStyle w:val="000000000000" w:firstRow="0" w:lastRow="0" w:firstColumn="0" w:lastColumn="0" w:oddVBand="0" w:evenVBand="0" w:oddHBand="0" w:evenHBand="0" w:firstRowFirstColumn="0" w:firstRowLastColumn="0" w:lastRowFirstColumn="0" w:lastRowLastColumn="0"/>
            </w:pPr>
            <w:r w:rsidRPr="00524E1C">
              <w:t>Arbetsgivaravgifter, 1218</w:t>
            </w:r>
          </w:p>
        </w:tc>
        <w:tc>
          <w:tcPr>
            <w:tcW w:w="2454" w:type="dxa"/>
            <w:vAlign w:val="top"/>
          </w:tcPr>
          <w:p w14:paraId="6D0BF6AC" w14:textId="2169A271" w:rsidR="005B1647" w:rsidRDefault="005B1647" w:rsidP="005B1647">
            <w:pPr>
              <w:pStyle w:val="TabellHuvud"/>
              <w:cnfStyle w:val="000000000000" w:firstRow="0" w:lastRow="0" w:firstColumn="0" w:lastColumn="0" w:oddVBand="0" w:evenVBand="0" w:oddHBand="0" w:evenHBand="0" w:firstRowFirstColumn="0" w:firstRowLastColumn="0" w:lastRowFirstColumn="0" w:lastRowLastColumn="0"/>
            </w:pPr>
            <w:r w:rsidRPr="00524E1C">
              <w:t xml:space="preserve">aug </w:t>
            </w:r>
            <w:r>
              <w:t>20</w:t>
            </w:r>
          </w:p>
        </w:tc>
      </w:tr>
      <w:tr w:rsidR="00155607" w14:paraId="4C86708E" w14:textId="77777777" w:rsidTr="00155607">
        <w:trPr>
          <w:trHeight w:val="250"/>
        </w:trPr>
        <w:tc>
          <w:tcPr>
            <w:cnfStyle w:val="001000000000" w:firstRow="0" w:lastRow="0" w:firstColumn="1" w:lastColumn="0" w:oddVBand="0" w:evenVBand="0" w:oddHBand="0" w:evenHBand="0" w:firstRowFirstColumn="0" w:firstRowLastColumn="0" w:lastRowFirstColumn="0" w:lastRowLastColumn="0"/>
            <w:tcW w:w="1134" w:type="dxa"/>
          </w:tcPr>
          <w:p w14:paraId="74B85680" w14:textId="4A76223F" w:rsidR="005B1647" w:rsidRDefault="005B1647" w:rsidP="005B1647">
            <w:pPr>
              <w:pStyle w:val="TabellHuvud"/>
            </w:pPr>
            <w:r w:rsidRPr="00524E1C">
              <w:t>1240</w:t>
            </w:r>
          </w:p>
        </w:tc>
        <w:tc>
          <w:tcPr>
            <w:tcW w:w="3772" w:type="dxa"/>
          </w:tcPr>
          <w:p w14:paraId="5EDB56E6" w14:textId="310CB7D5" w:rsidR="005B1647" w:rsidRDefault="005B1647" w:rsidP="005B1647">
            <w:pPr>
              <w:pStyle w:val="TabellHuvud"/>
              <w:jc w:val="left"/>
              <w:cnfStyle w:val="000000000000" w:firstRow="0" w:lastRow="0" w:firstColumn="0" w:lastColumn="0" w:oddVBand="0" w:evenVBand="0" w:oddHBand="0" w:evenHBand="0" w:firstRowFirstColumn="0" w:firstRowLastColumn="0" w:lastRowFirstColumn="0" w:lastRowLastColumn="0"/>
            </w:pPr>
            <w:r w:rsidRPr="00524E1C">
              <w:t>Egenavgifter</w:t>
            </w:r>
          </w:p>
        </w:tc>
        <w:tc>
          <w:tcPr>
            <w:tcW w:w="2454" w:type="dxa"/>
            <w:vAlign w:val="top"/>
          </w:tcPr>
          <w:p w14:paraId="32731600" w14:textId="42FC44D2" w:rsidR="005B1647" w:rsidRDefault="005B1647" w:rsidP="005B1647">
            <w:pPr>
              <w:pStyle w:val="TabellHuvud"/>
              <w:cnfStyle w:val="000000000000" w:firstRow="0" w:lastRow="0" w:firstColumn="0" w:lastColumn="0" w:oddVBand="0" w:evenVBand="0" w:oddHBand="0" w:evenHBand="0" w:firstRowFirstColumn="0" w:firstRowLastColumn="0" w:lastRowFirstColumn="0" w:lastRowLastColumn="0"/>
            </w:pPr>
            <w:r w:rsidRPr="00524E1C">
              <w:t xml:space="preserve">dec </w:t>
            </w:r>
            <w:r>
              <w:t>20</w:t>
            </w:r>
          </w:p>
        </w:tc>
      </w:tr>
      <w:tr w:rsidR="00155607" w14:paraId="5C98C489" w14:textId="77777777" w:rsidTr="00155607">
        <w:trPr>
          <w:trHeight w:val="250"/>
        </w:trPr>
        <w:tc>
          <w:tcPr>
            <w:cnfStyle w:val="001000000000" w:firstRow="0" w:lastRow="0" w:firstColumn="1" w:lastColumn="0" w:oddVBand="0" w:evenVBand="0" w:oddHBand="0" w:evenHBand="0" w:firstRowFirstColumn="0" w:firstRowLastColumn="0" w:lastRowFirstColumn="0" w:lastRowLastColumn="0"/>
            <w:tcW w:w="1134" w:type="dxa"/>
          </w:tcPr>
          <w:p w14:paraId="23D52BE4" w14:textId="0F48AF09" w:rsidR="005B1647" w:rsidRDefault="005B1647" w:rsidP="005B1647">
            <w:pPr>
              <w:pStyle w:val="TabellHuvud"/>
            </w:pPr>
            <w:r w:rsidRPr="00524E1C">
              <w:t>1270</w:t>
            </w:r>
          </w:p>
        </w:tc>
        <w:tc>
          <w:tcPr>
            <w:tcW w:w="3772" w:type="dxa"/>
          </w:tcPr>
          <w:p w14:paraId="44019249" w14:textId="726FA6F0" w:rsidR="005B1647" w:rsidRDefault="005B1647" w:rsidP="005B1647">
            <w:pPr>
              <w:pStyle w:val="TabellHuvud"/>
              <w:jc w:val="left"/>
              <w:cnfStyle w:val="000000000000" w:firstRow="0" w:lastRow="0" w:firstColumn="0" w:lastColumn="0" w:oddVBand="0" w:evenVBand="0" w:oddHBand="0" w:evenHBand="0" w:firstRowFirstColumn="0" w:firstRowLastColumn="0" w:lastRowFirstColumn="0" w:lastRowLastColumn="0"/>
            </w:pPr>
            <w:r w:rsidRPr="00524E1C">
              <w:t>Särskild löneskatt, 1274</w:t>
            </w:r>
          </w:p>
        </w:tc>
        <w:tc>
          <w:tcPr>
            <w:tcW w:w="2454" w:type="dxa"/>
            <w:vAlign w:val="top"/>
          </w:tcPr>
          <w:p w14:paraId="51554B0F" w14:textId="1096C0C2" w:rsidR="005B1647" w:rsidRDefault="005B1647" w:rsidP="005B1647">
            <w:pPr>
              <w:pStyle w:val="TabellHuvud"/>
              <w:cnfStyle w:val="000000000000" w:firstRow="0" w:lastRow="0" w:firstColumn="0" w:lastColumn="0" w:oddVBand="0" w:evenVBand="0" w:oddHBand="0" w:evenHBand="0" w:firstRowFirstColumn="0" w:firstRowLastColumn="0" w:lastRowFirstColumn="0" w:lastRowLastColumn="0"/>
            </w:pPr>
            <w:r w:rsidRPr="00524E1C">
              <w:t xml:space="preserve">dec </w:t>
            </w:r>
            <w:r>
              <w:t>20</w:t>
            </w:r>
          </w:p>
        </w:tc>
      </w:tr>
      <w:tr w:rsidR="00155607" w14:paraId="6BB8AA83" w14:textId="77777777" w:rsidTr="00155607">
        <w:trPr>
          <w:trHeight w:val="250"/>
        </w:trPr>
        <w:tc>
          <w:tcPr>
            <w:cnfStyle w:val="001000000000" w:firstRow="0" w:lastRow="0" w:firstColumn="1" w:lastColumn="0" w:oddVBand="0" w:evenVBand="0" w:oddHBand="0" w:evenHBand="0" w:firstRowFirstColumn="0" w:firstRowLastColumn="0" w:lastRowFirstColumn="0" w:lastRowLastColumn="0"/>
            <w:tcW w:w="1134" w:type="dxa"/>
          </w:tcPr>
          <w:p w14:paraId="39506C58" w14:textId="5D51B27E" w:rsidR="005B1647" w:rsidRDefault="005B1647" w:rsidP="005B1647">
            <w:pPr>
              <w:pStyle w:val="TabellHuvud"/>
            </w:pPr>
            <w:r w:rsidRPr="00524E1C">
              <w:t>1280</w:t>
            </w:r>
          </w:p>
        </w:tc>
        <w:tc>
          <w:tcPr>
            <w:tcW w:w="3772" w:type="dxa"/>
          </w:tcPr>
          <w:p w14:paraId="5D594C53" w14:textId="2239658A" w:rsidR="005B1647" w:rsidRDefault="005B1647" w:rsidP="005B1647">
            <w:pPr>
              <w:pStyle w:val="TabellHuvud"/>
              <w:jc w:val="left"/>
              <w:cnfStyle w:val="000000000000" w:firstRow="0" w:lastRow="0" w:firstColumn="0" w:lastColumn="0" w:oddVBand="0" w:evenVBand="0" w:oddHBand="0" w:evenHBand="0" w:firstRowFirstColumn="0" w:firstRowLastColumn="0" w:lastRowFirstColumn="0" w:lastRowLastColumn="0"/>
            </w:pPr>
            <w:r w:rsidRPr="00524E1C">
              <w:t>Nedsättningar, 1283–1284</w:t>
            </w:r>
          </w:p>
        </w:tc>
        <w:tc>
          <w:tcPr>
            <w:tcW w:w="2454" w:type="dxa"/>
            <w:vAlign w:val="top"/>
          </w:tcPr>
          <w:p w14:paraId="7564AEC7" w14:textId="1D64E342" w:rsidR="005B1647" w:rsidRDefault="005B1647" w:rsidP="005B1647">
            <w:pPr>
              <w:pStyle w:val="TabellHuvud"/>
              <w:cnfStyle w:val="000000000000" w:firstRow="0" w:lastRow="0" w:firstColumn="0" w:lastColumn="0" w:oddVBand="0" w:evenVBand="0" w:oddHBand="0" w:evenHBand="0" w:firstRowFirstColumn="0" w:firstRowLastColumn="0" w:lastRowFirstColumn="0" w:lastRowLastColumn="0"/>
            </w:pPr>
            <w:r w:rsidRPr="00524E1C">
              <w:t xml:space="preserve">dec </w:t>
            </w:r>
            <w:r>
              <w:t>20</w:t>
            </w:r>
          </w:p>
        </w:tc>
      </w:tr>
      <w:tr w:rsidR="00155607" w14:paraId="26724F44" w14:textId="77777777" w:rsidTr="00155607">
        <w:trPr>
          <w:trHeight w:val="250"/>
        </w:trPr>
        <w:tc>
          <w:tcPr>
            <w:cnfStyle w:val="001000000000" w:firstRow="0" w:lastRow="0" w:firstColumn="1" w:lastColumn="0" w:oddVBand="0" w:evenVBand="0" w:oddHBand="0" w:evenHBand="0" w:firstRowFirstColumn="0" w:firstRowLastColumn="0" w:lastRowFirstColumn="0" w:lastRowLastColumn="0"/>
            <w:tcW w:w="1134" w:type="dxa"/>
          </w:tcPr>
          <w:p w14:paraId="438AD35A" w14:textId="07C6D442" w:rsidR="005B1647" w:rsidRPr="005336E9" w:rsidRDefault="005B1647" w:rsidP="005B1647">
            <w:pPr>
              <w:pStyle w:val="TabellHuvud"/>
              <w:rPr>
                <w:b/>
                <w:bCs/>
              </w:rPr>
            </w:pPr>
            <w:r w:rsidRPr="005336E9">
              <w:rPr>
                <w:b/>
                <w:bCs/>
              </w:rPr>
              <w:t>1300</w:t>
            </w:r>
          </w:p>
        </w:tc>
        <w:tc>
          <w:tcPr>
            <w:tcW w:w="3772" w:type="dxa"/>
          </w:tcPr>
          <w:p w14:paraId="3FDAF97D" w14:textId="71C98F76" w:rsidR="005B1647" w:rsidRPr="005336E9" w:rsidRDefault="005B1647" w:rsidP="005B1647">
            <w:pPr>
              <w:pStyle w:val="TabellHuvud"/>
              <w:jc w:val="left"/>
              <w:cnfStyle w:val="000000000000" w:firstRow="0" w:lastRow="0" w:firstColumn="0" w:lastColumn="0" w:oddVBand="0" w:evenVBand="0" w:oddHBand="0" w:evenHBand="0" w:firstRowFirstColumn="0" w:firstRowLastColumn="0" w:lastRowFirstColumn="0" w:lastRowLastColumn="0"/>
              <w:rPr>
                <w:b/>
                <w:bCs/>
              </w:rPr>
            </w:pPr>
            <w:r w:rsidRPr="005336E9">
              <w:rPr>
                <w:b/>
                <w:bCs/>
              </w:rPr>
              <w:t>Skatt på kapital</w:t>
            </w:r>
          </w:p>
        </w:tc>
        <w:tc>
          <w:tcPr>
            <w:tcW w:w="2454" w:type="dxa"/>
            <w:vAlign w:val="top"/>
          </w:tcPr>
          <w:p w14:paraId="263D4ED1" w14:textId="541BA4B7" w:rsidR="005B1647" w:rsidRDefault="005B1647" w:rsidP="005B1647">
            <w:pPr>
              <w:pStyle w:val="TabellHuvud"/>
              <w:cnfStyle w:val="000000000000" w:firstRow="0" w:lastRow="0" w:firstColumn="0" w:lastColumn="0" w:oddVBand="0" w:evenVBand="0" w:oddHBand="0" w:evenHBand="0" w:firstRowFirstColumn="0" w:firstRowLastColumn="0" w:lastRowFirstColumn="0" w:lastRowLastColumn="0"/>
            </w:pPr>
          </w:p>
        </w:tc>
      </w:tr>
      <w:tr w:rsidR="00155607" w14:paraId="0A5797EF" w14:textId="77777777" w:rsidTr="00155607">
        <w:trPr>
          <w:trHeight w:val="250"/>
        </w:trPr>
        <w:tc>
          <w:tcPr>
            <w:cnfStyle w:val="001000000000" w:firstRow="0" w:lastRow="0" w:firstColumn="1" w:lastColumn="0" w:oddVBand="0" w:evenVBand="0" w:oddHBand="0" w:evenHBand="0" w:firstRowFirstColumn="0" w:firstRowLastColumn="0" w:lastRowFirstColumn="0" w:lastRowLastColumn="0"/>
            <w:tcW w:w="1134" w:type="dxa"/>
          </w:tcPr>
          <w:p w14:paraId="02001641" w14:textId="5C919781" w:rsidR="005B1647" w:rsidRDefault="005B1647" w:rsidP="005B1647">
            <w:pPr>
              <w:pStyle w:val="TabellHuvud"/>
            </w:pPr>
            <w:r w:rsidRPr="00524E1C">
              <w:t>1310</w:t>
            </w:r>
          </w:p>
        </w:tc>
        <w:tc>
          <w:tcPr>
            <w:tcW w:w="3772" w:type="dxa"/>
          </w:tcPr>
          <w:p w14:paraId="5862747C" w14:textId="586E1098" w:rsidR="005B1647" w:rsidRDefault="005B1647" w:rsidP="005B1647">
            <w:pPr>
              <w:pStyle w:val="TabellHuvud"/>
              <w:jc w:val="left"/>
              <w:cnfStyle w:val="000000000000" w:firstRow="0" w:lastRow="0" w:firstColumn="0" w:lastColumn="0" w:oddVBand="0" w:evenVBand="0" w:oddHBand="0" w:evenHBand="0" w:firstRowFirstColumn="0" w:firstRowLastColumn="0" w:lastRowFirstColumn="0" w:lastRowLastColumn="0"/>
            </w:pPr>
            <w:r w:rsidRPr="00524E1C">
              <w:t>Skatt på kapital, hushåll</w:t>
            </w:r>
          </w:p>
        </w:tc>
        <w:tc>
          <w:tcPr>
            <w:tcW w:w="2454" w:type="dxa"/>
            <w:vAlign w:val="top"/>
          </w:tcPr>
          <w:p w14:paraId="02CEB3B3" w14:textId="7F5EBE4F" w:rsidR="005B1647" w:rsidRDefault="005B1647" w:rsidP="005B1647">
            <w:pPr>
              <w:pStyle w:val="TabellHuvud"/>
              <w:cnfStyle w:val="000000000000" w:firstRow="0" w:lastRow="0" w:firstColumn="0" w:lastColumn="0" w:oddVBand="0" w:evenVBand="0" w:oddHBand="0" w:evenHBand="0" w:firstRowFirstColumn="0" w:firstRowLastColumn="0" w:lastRowFirstColumn="0" w:lastRowLastColumn="0"/>
            </w:pPr>
            <w:r w:rsidRPr="00524E1C">
              <w:t xml:space="preserve">dec </w:t>
            </w:r>
            <w:r>
              <w:t>20</w:t>
            </w:r>
          </w:p>
        </w:tc>
      </w:tr>
      <w:tr w:rsidR="00155607" w14:paraId="5D6C5017" w14:textId="77777777" w:rsidTr="00155607">
        <w:trPr>
          <w:trHeight w:val="250"/>
        </w:trPr>
        <w:tc>
          <w:tcPr>
            <w:cnfStyle w:val="001000000000" w:firstRow="0" w:lastRow="0" w:firstColumn="1" w:lastColumn="0" w:oddVBand="0" w:evenVBand="0" w:oddHBand="0" w:evenHBand="0" w:firstRowFirstColumn="0" w:firstRowLastColumn="0" w:lastRowFirstColumn="0" w:lastRowLastColumn="0"/>
            <w:tcW w:w="1134" w:type="dxa"/>
          </w:tcPr>
          <w:p w14:paraId="7615A3EE" w14:textId="63FE1D24" w:rsidR="005B1647" w:rsidRDefault="005B1647" w:rsidP="005B1647">
            <w:pPr>
              <w:pStyle w:val="TabellHuvud"/>
            </w:pPr>
            <w:r w:rsidRPr="00524E1C">
              <w:t>1320</w:t>
            </w:r>
          </w:p>
        </w:tc>
        <w:tc>
          <w:tcPr>
            <w:tcW w:w="3772" w:type="dxa"/>
          </w:tcPr>
          <w:p w14:paraId="373EDE38" w14:textId="26B0DEC6" w:rsidR="005B1647" w:rsidRDefault="005B1647" w:rsidP="005B1647">
            <w:pPr>
              <w:pStyle w:val="TabellHuvud"/>
              <w:jc w:val="left"/>
              <w:cnfStyle w:val="000000000000" w:firstRow="0" w:lastRow="0" w:firstColumn="0" w:lastColumn="0" w:oddVBand="0" w:evenVBand="0" w:oddHBand="0" w:evenHBand="0" w:firstRowFirstColumn="0" w:firstRowLastColumn="0" w:lastRowFirstColumn="0" w:lastRowLastColumn="0"/>
            </w:pPr>
            <w:r w:rsidRPr="00524E1C">
              <w:t>Skatt på företagsvinster</w:t>
            </w:r>
          </w:p>
        </w:tc>
        <w:tc>
          <w:tcPr>
            <w:tcW w:w="2454" w:type="dxa"/>
            <w:vAlign w:val="top"/>
          </w:tcPr>
          <w:p w14:paraId="30CBCB4F" w14:textId="71A251EF" w:rsidR="005B1647" w:rsidRDefault="005B1647" w:rsidP="005B1647">
            <w:pPr>
              <w:pStyle w:val="TabellHuvud"/>
              <w:cnfStyle w:val="000000000000" w:firstRow="0" w:lastRow="0" w:firstColumn="0" w:lastColumn="0" w:oddVBand="0" w:evenVBand="0" w:oddHBand="0" w:evenHBand="0" w:firstRowFirstColumn="0" w:firstRowLastColumn="0" w:lastRowFirstColumn="0" w:lastRowLastColumn="0"/>
            </w:pPr>
            <w:r w:rsidRPr="00524E1C">
              <w:t xml:space="preserve">dec </w:t>
            </w:r>
            <w:r>
              <w:t>20</w:t>
            </w:r>
          </w:p>
        </w:tc>
      </w:tr>
      <w:tr w:rsidR="00155607" w14:paraId="1F4958E6" w14:textId="77777777" w:rsidTr="00155607">
        <w:trPr>
          <w:trHeight w:val="250"/>
        </w:trPr>
        <w:tc>
          <w:tcPr>
            <w:cnfStyle w:val="001000000000" w:firstRow="0" w:lastRow="0" w:firstColumn="1" w:lastColumn="0" w:oddVBand="0" w:evenVBand="0" w:oddHBand="0" w:evenHBand="0" w:firstRowFirstColumn="0" w:firstRowLastColumn="0" w:lastRowFirstColumn="0" w:lastRowLastColumn="0"/>
            <w:tcW w:w="1134" w:type="dxa"/>
          </w:tcPr>
          <w:p w14:paraId="60A7DDA5" w14:textId="5B732C09" w:rsidR="005B1647" w:rsidRDefault="005B1647" w:rsidP="005B1647">
            <w:pPr>
              <w:pStyle w:val="TabellHuvud"/>
            </w:pPr>
            <w:r w:rsidRPr="00524E1C">
              <w:t>1340</w:t>
            </w:r>
          </w:p>
        </w:tc>
        <w:tc>
          <w:tcPr>
            <w:tcW w:w="3772" w:type="dxa"/>
          </w:tcPr>
          <w:p w14:paraId="22EEF56F" w14:textId="6C6D4908" w:rsidR="005B1647" w:rsidRDefault="005B1647" w:rsidP="005B1647">
            <w:pPr>
              <w:pStyle w:val="TabellHuvud"/>
              <w:jc w:val="left"/>
              <w:cnfStyle w:val="000000000000" w:firstRow="0" w:lastRow="0" w:firstColumn="0" w:lastColumn="0" w:oddVBand="0" w:evenVBand="0" w:oddHBand="0" w:evenHBand="0" w:firstRowFirstColumn="0" w:firstRowLastColumn="0" w:lastRowFirstColumn="0" w:lastRowLastColumn="0"/>
            </w:pPr>
            <w:r w:rsidRPr="00524E1C">
              <w:t>Avkastningsskatt, 1341–1342</w:t>
            </w:r>
          </w:p>
        </w:tc>
        <w:tc>
          <w:tcPr>
            <w:tcW w:w="2454" w:type="dxa"/>
            <w:vAlign w:val="top"/>
          </w:tcPr>
          <w:p w14:paraId="5371BCF7" w14:textId="73CD19BB" w:rsidR="005B1647" w:rsidRDefault="005B1647" w:rsidP="005B1647">
            <w:pPr>
              <w:pStyle w:val="TabellHuvud"/>
              <w:cnfStyle w:val="000000000000" w:firstRow="0" w:lastRow="0" w:firstColumn="0" w:lastColumn="0" w:oddVBand="0" w:evenVBand="0" w:oddHBand="0" w:evenHBand="0" w:firstRowFirstColumn="0" w:firstRowLastColumn="0" w:lastRowFirstColumn="0" w:lastRowLastColumn="0"/>
            </w:pPr>
            <w:r w:rsidRPr="00524E1C">
              <w:t xml:space="preserve">dec </w:t>
            </w:r>
            <w:r>
              <w:t>20</w:t>
            </w:r>
          </w:p>
        </w:tc>
      </w:tr>
      <w:tr w:rsidR="00155607" w14:paraId="5BE44186" w14:textId="77777777" w:rsidTr="00155607">
        <w:trPr>
          <w:trHeight w:val="250"/>
        </w:trPr>
        <w:tc>
          <w:tcPr>
            <w:cnfStyle w:val="001000000000" w:firstRow="0" w:lastRow="0" w:firstColumn="1" w:lastColumn="0" w:oddVBand="0" w:evenVBand="0" w:oddHBand="0" w:evenHBand="0" w:firstRowFirstColumn="0" w:firstRowLastColumn="0" w:lastRowFirstColumn="0" w:lastRowLastColumn="0"/>
            <w:tcW w:w="1134" w:type="dxa"/>
          </w:tcPr>
          <w:p w14:paraId="32F79808" w14:textId="50655407" w:rsidR="005B1647" w:rsidRDefault="005B1647" w:rsidP="005B1647">
            <w:pPr>
              <w:pStyle w:val="TabellHuvud"/>
            </w:pPr>
            <w:r w:rsidRPr="00524E1C">
              <w:t>1350</w:t>
            </w:r>
          </w:p>
        </w:tc>
        <w:tc>
          <w:tcPr>
            <w:tcW w:w="3772" w:type="dxa"/>
          </w:tcPr>
          <w:p w14:paraId="5F903CA7" w14:textId="5A556D4E" w:rsidR="005B1647" w:rsidRDefault="005B1647" w:rsidP="005B1647">
            <w:pPr>
              <w:pStyle w:val="TabellHuvud"/>
              <w:jc w:val="left"/>
              <w:cnfStyle w:val="000000000000" w:firstRow="0" w:lastRow="0" w:firstColumn="0" w:lastColumn="0" w:oddVBand="0" w:evenVBand="0" w:oddHBand="0" w:evenHBand="0" w:firstRowFirstColumn="0" w:firstRowLastColumn="0" w:lastRowFirstColumn="0" w:lastRowLastColumn="0"/>
            </w:pPr>
            <w:r w:rsidRPr="00524E1C">
              <w:t>Fastighetsskatt</w:t>
            </w:r>
          </w:p>
        </w:tc>
        <w:tc>
          <w:tcPr>
            <w:tcW w:w="2454" w:type="dxa"/>
            <w:vAlign w:val="top"/>
          </w:tcPr>
          <w:p w14:paraId="23321732" w14:textId="618F7298" w:rsidR="005B1647" w:rsidRDefault="005B1647" w:rsidP="005B1647">
            <w:pPr>
              <w:pStyle w:val="TabellHuvud"/>
              <w:cnfStyle w:val="000000000000" w:firstRow="0" w:lastRow="0" w:firstColumn="0" w:lastColumn="0" w:oddVBand="0" w:evenVBand="0" w:oddHBand="0" w:evenHBand="0" w:firstRowFirstColumn="0" w:firstRowLastColumn="0" w:lastRowFirstColumn="0" w:lastRowLastColumn="0"/>
            </w:pPr>
            <w:r w:rsidRPr="00524E1C">
              <w:t xml:space="preserve">dec </w:t>
            </w:r>
            <w:r>
              <w:t>20</w:t>
            </w:r>
          </w:p>
        </w:tc>
      </w:tr>
      <w:tr w:rsidR="00155607" w14:paraId="5EB2A6F1" w14:textId="77777777" w:rsidTr="00155607">
        <w:trPr>
          <w:trHeight w:val="250"/>
        </w:trPr>
        <w:tc>
          <w:tcPr>
            <w:cnfStyle w:val="001000000000" w:firstRow="0" w:lastRow="0" w:firstColumn="1" w:lastColumn="0" w:oddVBand="0" w:evenVBand="0" w:oddHBand="0" w:evenHBand="0" w:firstRowFirstColumn="0" w:firstRowLastColumn="0" w:lastRowFirstColumn="0" w:lastRowLastColumn="0"/>
            <w:tcW w:w="1134" w:type="dxa"/>
          </w:tcPr>
          <w:p w14:paraId="1B4C4112" w14:textId="68478F8E" w:rsidR="005B1647" w:rsidRPr="005336E9" w:rsidRDefault="005B1647" w:rsidP="005B1647">
            <w:pPr>
              <w:pStyle w:val="TabellHuvud"/>
              <w:rPr>
                <w:b/>
                <w:bCs/>
              </w:rPr>
            </w:pPr>
            <w:r w:rsidRPr="005336E9">
              <w:rPr>
                <w:b/>
                <w:bCs/>
              </w:rPr>
              <w:t>1400</w:t>
            </w:r>
          </w:p>
        </w:tc>
        <w:tc>
          <w:tcPr>
            <w:tcW w:w="3772" w:type="dxa"/>
          </w:tcPr>
          <w:p w14:paraId="576903B0" w14:textId="1C5B176D" w:rsidR="005B1647" w:rsidRPr="005336E9" w:rsidRDefault="005B1647" w:rsidP="005B1647">
            <w:pPr>
              <w:pStyle w:val="TabellHuvud"/>
              <w:jc w:val="left"/>
              <w:cnfStyle w:val="000000000000" w:firstRow="0" w:lastRow="0" w:firstColumn="0" w:lastColumn="0" w:oddVBand="0" w:evenVBand="0" w:oddHBand="0" w:evenHBand="0" w:firstRowFirstColumn="0" w:firstRowLastColumn="0" w:lastRowFirstColumn="0" w:lastRowLastColumn="0"/>
              <w:rPr>
                <w:b/>
                <w:bCs/>
              </w:rPr>
            </w:pPr>
            <w:r w:rsidRPr="005336E9">
              <w:rPr>
                <w:b/>
                <w:bCs/>
              </w:rPr>
              <w:t>Skatt på konsumtion och insatsvaror</w:t>
            </w:r>
          </w:p>
        </w:tc>
        <w:tc>
          <w:tcPr>
            <w:tcW w:w="2454" w:type="dxa"/>
            <w:vAlign w:val="top"/>
          </w:tcPr>
          <w:p w14:paraId="3A465C43" w14:textId="3619EAAA" w:rsidR="005B1647" w:rsidRDefault="005B1647" w:rsidP="005B1647">
            <w:pPr>
              <w:pStyle w:val="TabellHuvud"/>
              <w:cnfStyle w:val="000000000000" w:firstRow="0" w:lastRow="0" w:firstColumn="0" w:lastColumn="0" w:oddVBand="0" w:evenVBand="0" w:oddHBand="0" w:evenHBand="0" w:firstRowFirstColumn="0" w:firstRowLastColumn="0" w:lastRowFirstColumn="0" w:lastRowLastColumn="0"/>
            </w:pPr>
          </w:p>
        </w:tc>
      </w:tr>
      <w:tr w:rsidR="00155607" w14:paraId="06BB4FA9" w14:textId="77777777" w:rsidTr="00155607">
        <w:trPr>
          <w:trHeight w:val="250"/>
        </w:trPr>
        <w:tc>
          <w:tcPr>
            <w:cnfStyle w:val="001000000000" w:firstRow="0" w:lastRow="0" w:firstColumn="1" w:lastColumn="0" w:oddVBand="0" w:evenVBand="0" w:oddHBand="0" w:evenHBand="0" w:firstRowFirstColumn="0" w:firstRowLastColumn="0" w:lastRowFirstColumn="0" w:lastRowLastColumn="0"/>
            <w:tcW w:w="1134" w:type="dxa"/>
          </w:tcPr>
          <w:p w14:paraId="297CCA84" w14:textId="6D9E6618" w:rsidR="005B1647" w:rsidRDefault="005B1647" w:rsidP="005B1647">
            <w:pPr>
              <w:pStyle w:val="TabellHuvud"/>
            </w:pPr>
            <w:r w:rsidRPr="00524E1C">
              <w:t>1410</w:t>
            </w:r>
          </w:p>
        </w:tc>
        <w:tc>
          <w:tcPr>
            <w:tcW w:w="3772" w:type="dxa"/>
          </w:tcPr>
          <w:p w14:paraId="3371F6E8" w14:textId="70BF9B14" w:rsidR="005B1647" w:rsidRDefault="005B1647" w:rsidP="005B1647">
            <w:pPr>
              <w:pStyle w:val="TabellHuvud"/>
              <w:jc w:val="left"/>
              <w:cnfStyle w:val="000000000000" w:firstRow="0" w:lastRow="0" w:firstColumn="0" w:lastColumn="0" w:oddVBand="0" w:evenVBand="0" w:oddHBand="0" w:evenHBand="0" w:firstRowFirstColumn="0" w:firstRowLastColumn="0" w:lastRowFirstColumn="0" w:lastRowLastColumn="0"/>
            </w:pPr>
            <w:r w:rsidRPr="00524E1C">
              <w:t xml:space="preserve">Mervärdesskatt, 1411 </w:t>
            </w:r>
          </w:p>
        </w:tc>
        <w:tc>
          <w:tcPr>
            <w:tcW w:w="2454" w:type="dxa"/>
            <w:vAlign w:val="top"/>
          </w:tcPr>
          <w:p w14:paraId="30EDB4CC" w14:textId="52A2E1C3" w:rsidR="005B1647" w:rsidRDefault="005B1647" w:rsidP="005B1647">
            <w:pPr>
              <w:pStyle w:val="TabellHuvud"/>
              <w:cnfStyle w:val="000000000000" w:firstRow="0" w:lastRow="0" w:firstColumn="0" w:lastColumn="0" w:oddVBand="0" w:evenVBand="0" w:oddHBand="0" w:evenHBand="0" w:firstRowFirstColumn="0" w:firstRowLastColumn="0" w:lastRowFirstColumn="0" w:lastRowLastColumn="0"/>
            </w:pPr>
            <w:r w:rsidRPr="00524E1C">
              <w:t xml:space="preserve">sep </w:t>
            </w:r>
            <w:r>
              <w:t>20</w:t>
            </w:r>
          </w:p>
        </w:tc>
      </w:tr>
      <w:tr w:rsidR="00155607" w14:paraId="5AEBAD48" w14:textId="77777777" w:rsidTr="00155607">
        <w:trPr>
          <w:trHeight w:val="250"/>
        </w:trPr>
        <w:tc>
          <w:tcPr>
            <w:cnfStyle w:val="001000000000" w:firstRow="0" w:lastRow="0" w:firstColumn="1" w:lastColumn="0" w:oddVBand="0" w:evenVBand="0" w:oddHBand="0" w:evenHBand="0" w:firstRowFirstColumn="0" w:firstRowLastColumn="0" w:lastRowFirstColumn="0" w:lastRowLastColumn="0"/>
            <w:tcW w:w="1134" w:type="dxa"/>
          </w:tcPr>
          <w:p w14:paraId="606CA788" w14:textId="712C5D64" w:rsidR="005B1647" w:rsidRDefault="005B1647" w:rsidP="005B1647">
            <w:pPr>
              <w:pStyle w:val="TabellHuvud"/>
            </w:pPr>
            <w:r w:rsidRPr="00524E1C">
              <w:t>1431</w:t>
            </w:r>
          </w:p>
        </w:tc>
        <w:tc>
          <w:tcPr>
            <w:tcW w:w="3772" w:type="dxa"/>
          </w:tcPr>
          <w:p w14:paraId="4363EDAA" w14:textId="4E07A7F0" w:rsidR="005B1647" w:rsidRDefault="005B1647" w:rsidP="005B1647">
            <w:pPr>
              <w:pStyle w:val="TabellHuvud"/>
              <w:jc w:val="left"/>
              <w:cnfStyle w:val="000000000000" w:firstRow="0" w:lastRow="0" w:firstColumn="0" w:lastColumn="0" w:oddVBand="0" w:evenVBand="0" w:oddHBand="0" w:evenHBand="0" w:firstRowFirstColumn="0" w:firstRowLastColumn="0" w:lastRowFirstColumn="0" w:lastRowLastColumn="0"/>
            </w:pPr>
            <w:r w:rsidRPr="00524E1C">
              <w:t>Skatt på elektrisk kraft</w:t>
            </w:r>
          </w:p>
        </w:tc>
        <w:tc>
          <w:tcPr>
            <w:tcW w:w="2454" w:type="dxa"/>
            <w:vAlign w:val="top"/>
          </w:tcPr>
          <w:p w14:paraId="1CCD5814" w14:textId="26566AEE" w:rsidR="005B1647" w:rsidRDefault="005B1647" w:rsidP="005B1647">
            <w:pPr>
              <w:pStyle w:val="TabellHuvud"/>
              <w:cnfStyle w:val="000000000000" w:firstRow="0" w:lastRow="0" w:firstColumn="0" w:lastColumn="0" w:oddVBand="0" w:evenVBand="0" w:oddHBand="0" w:evenHBand="0" w:firstRowFirstColumn="0" w:firstRowLastColumn="0" w:lastRowFirstColumn="0" w:lastRowLastColumn="0"/>
            </w:pPr>
            <w:r w:rsidRPr="00524E1C">
              <w:t xml:space="preserve">mar </w:t>
            </w:r>
            <w:r>
              <w:t>20</w:t>
            </w:r>
          </w:p>
        </w:tc>
      </w:tr>
      <w:tr w:rsidR="00155607" w14:paraId="1E63876A" w14:textId="77777777" w:rsidTr="00155607">
        <w:trPr>
          <w:trHeight w:val="250"/>
        </w:trPr>
        <w:tc>
          <w:tcPr>
            <w:cnfStyle w:val="001000000000" w:firstRow="0" w:lastRow="0" w:firstColumn="1" w:lastColumn="0" w:oddVBand="0" w:evenVBand="0" w:oddHBand="0" w:evenHBand="0" w:firstRowFirstColumn="0" w:firstRowLastColumn="0" w:lastRowFirstColumn="0" w:lastRowLastColumn="0"/>
            <w:tcW w:w="1134" w:type="dxa"/>
          </w:tcPr>
          <w:p w14:paraId="60D08366" w14:textId="3C0C0203" w:rsidR="005B1647" w:rsidRDefault="005B1647" w:rsidP="005B1647">
            <w:pPr>
              <w:pStyle w:val="TabellHuvud"/>
            </w:pPr>
            <w:r w:rsidRPr="00524E1C">
              <w:t>1600</w:t>
            </w:r>
          </w:p>
        </w:tc>
        <w:tc>
          <w:tcPr>
            <w:tcW w:w="3772" w:type="dxa"/>
          </w:tcPr>
          <w:p w14:paraId="3A4DD4B8" w14:textId="33B5FD7D" w:rsidR="005B1647" w:rsidRDefault="005B1647" w:rsidP="005B1647">
            <w:pPr>
              <w:pStyle w:val="TabellHuvud"/>
              <w:jc w:val="left"/>
              <w:cnfStyle w:val="000000000000" w:firstRow="0" w:lastRow="0" w:firstColumn="0" w:lastColumn="0" w:oddVBand="0" w:evenVBand="0" w:oddHBand="0" w:evenHBand="0" w:firstRowFirstColumn="0" w:firstRowLastColumn="0" w:lastRowFirstColumn="0" w:lastRowLastColumn="0"/>
            </w:pPr>
            <w:r w:rsidRPr="00524E1C">
              <w:t>Restförda och övriga skatter</w:t>
            </w:r>
          </w:p>
        </w:tc>
        <w:tc>
          <w:tcPr>
            <w:tcW w:w="2454" w:type="dxa"/>
            <w:vAlign w:val="top"/>
          </w:tcPr>
          <w:p w14:paraId="245582DE" w14:textId="36D33CCE" w:rsidR="005B1647" w:rsidRDefault="005B1647" w:rsidP="005B1647">
            <w:pPr>
              <w:pStyle w:val="TabellHuvud"/>
              <w:cnfStyle w:val="000000000000" w:firstRow="0" w:lastRow="0" w:firstColumn="0" w:lastColumn="0" w:oddVBand="0" w:evenVBand="0" w:oddHBand="0" w:evenHBand="0" w:firstRowFirstColumn="0" w:firstRowLastColumn="0" w:lastRowFirstColumn="0" w:lastRowLastColumn="0"/>
            </w:pPr>
          </w:p>
        </w:tc>
      </w:tr>
      <w:tr w:rsidR="00155607" w14:paraId="6B4EA254" w14:textId="77777777" w:rsidTr="00155607">
        <w:trPr>
          <w:trHeight w:val="250"/>
        </w:trPr>
        <w:tc>
          <w:tcPr>
            <w:cnfStyle w:val="001000000000" w:firstRow="0" w:lastRow="0" w:firstColumn="1" w:lastColumn="0" w:oddVBand="0" w:evenVBand="0" w:oddHBand="0" w:evenHBand="0" w:firstRowFirstColumn="0" w:firstRowLastColumn="0" w:lastRowFirstColumn="0" w:lastRowLastColumn="0"/>
            <w:tcW w:w="1134" w:type="dxa"/>
          </w:tcPr>
          <w:p w14:paraId="2866D13B" w14:textId="67CA7A6D" w:rsidR="005B1647" w:rsidRDefault="005B1647" w:rsidP="005B1647">
            <w:pPr>
              <w:pStyle w:val="TabellHuvud"/>
            </w:pPr>
            <w:r w:rsidRPr="00524E1C">
              <w:t>1620</w:t>
            </w:r>
          </w:p>
        </w:tc>
        <w:tc>
          <w:tcPr>
            <w:tcW w:w="3772" w:type="dxa"/>
          </w:tcPr>
          <w:p w14:paraId="0B758746" w14:textId="5DC79584" w:rsidR="005B1647" w:rsidRDefault="005B1647" w:rsidP="005B1647">
            <w:pPr>
              <w:pStyle w:val="TabellHuvud"/>
              <w:jc w:val="left"/>
              <w:cnfStyle w:val="000000000000" w:firstRow="0" w:lastRow="0" w:firstColumn="0" w:lastColumn="0" w:oddVBand="0" w:evenVBand="0" w:oddHBand="0" w:evenHBand="0" w:firstRowFirstColumn="0" w:firstRowLastColumn="0" w:lastRowFirstColumn="0" w:lastRowLastColumn="0"/>
            </w:pPr>
            <w:r w:rsidRPr="00524E1C">
              <w:t>Övriga skatter, hushåll</w:t>
            </w:r>
          </w:p>
        </w:tc>
        <w:tc>
          <w:tcPr>
            <w:tcW w:w="2454" w:type="dxa"/>
            <w:vAlign w:val="top"/>
          </w:tcPr>
          <w:p w14:paraId="786ED0B8" w14:textId="7569F576" w:rsidR="005B1647" w:rsidRDefault="005B1647" w:rsidP="005B1647">
            <w:pPr>
              <w:pStyle w:val="TabellHuvud"/>
              <w:cnfStyle w:val="000000000000" w:firstRow="0" w:lastRow="0" w:firstColumn="0" w:lastColumn="0" w:oddVBand="0" w:evenVBand="0" w:oddHBand="0" w:evenHBand="0" w:firstRowFirstColumn="0" w:firstRowLastColumn="0" w:lastRowFirstColumn="0" w:lastRowLastColumn="0"/>
            </w:pPr>
            <w:r w:rsidRPr="00524E1C">
              <w:t>april 2</w:t>
            </w:r>
            <w:r>
              <w:t>1</w:t>
            </w:r>
          </w:p>
        </w:tc>
      </w:tr>
      <w:tr w:rsidR="00155607" w14:paraId="42B672E4" w14:textId="77777777" w:rsidTr="00155607">
        <w:trPr>
          <w:trHeight w:val="250"/>
        </w:trPr>
        <w:tc>
          <w:tcPr>
            <w:cnfStyle w:val="001000000000" w:firstRow="0" w:lastRow="0" w:firstColumn="1" w:lastColumn="0" w:oddVBand="0" w:evenVBand="0" w:oddHBand="0" w:evenHBand="0" w:firstRowFirstColumn="0" w:firstRowLastColumn="0" w:lastRowFirstColumn="0" w:lastRowLastColumn="0"/>
            <w:tcW w:w="1134" w:type="dxa"/>
          </w:tcPr>
          <w:p w14:paraId="3EDBCCAF" w14:textId="764FB882" w:rsidR="005B1647" w:rsidRDefault="005B1647" w:rsidP="005B1647">
            <w:pPr>
              <w:pStyle w:val="TabellHuvud"/>
            </w:pPr>
            <w:r w:rsidRPr="00524E1C">
              <w:t>1630</w:t>
            </w:r>
          </w:p>
        </w:tc>
        <w:tc>
          <w:tcPr>
            <w:tcW w:w="3772" w:type="dxa"/>
          </w:tcPr>
          <w:p w14:paraId="114834D0" w14:textId="6B663920" w:rsidR="005B1647" w:rsidRDefault="005B1647" w:rsidP="005B1647">
            <w:pPr>
              <w:pStyle w:val="TabellHuvud"/>
              <w:jc w:val="left"/>
              <w:cnfStyle w:val="000000000000" w:firstRow="0" w:lastRow="0" w:firstColumn="0" w:lastColumn="0" w:oddVBand="0" w:evenVBand="0" w:oddHBand="0" w:evenHBand="0" w:firstRowFirstColumn="0" w:firstRowLastColumn="0" w:lastRowFirstColumn="0" w:lastRowLastColumn="0"/>
            </w:pPr>
            <w:r w:rsidRPr="00524E1C">
              <w:t>Övriga skatter, företag</w:t>
            </w:r>
          </w:p>
        </w:tc>
        <w:tc>
          <w:tcPr>
            <w:tcW w:w="2454" w:type="dxa"/>
            <w:vAlign w:val="top"/>
          </w:tcPr>
          <w:p w14:paraId="0B356BDF" w14:textId="2C70799C" w:rsidR="005B1647" w:rsidRDefault="005B1647" w:rsidP="005B1647">
            <w:pPr>
              <w:pStyle w:val="TabellHuvud"/>
              <w:cnfStyle w:val="000000000000" w:firstRow="0" w:lastRow="0" w:firstColumn="0" w:lastColumn="0" w:oddVBand="0" w:evenVBand="0" w:oddHBand="0" w:evenHBand="0" w:firstRowFirstColumn="0" w:firstRowLastColumn="0" w:lastRowFirstColumn="0" w:lastRowLastColumn="0"/>
            </w:pPr>
            <w:r w:rsidRPr="00524E1C">
              <w:t>april 2</w:t>
            </w:r>
            <w:r>
              <w:t>1</w:t>
            </w:r>
          </w:p>
        </w:tc>
      </w:tr>
      <w:tr w:rsidR="00155607" w14:paraId="6C6270C3" w14:textId="77777777" w:rsidTr="00155607">
        <w:trPr>
          <w:trHeight w:val="250"/>
        </w:trPr>
        <w:tc>
          <w:tcPr>
            <w:cnfStyle w:val="001000000000" w:firstRow="0" w:lastRow="0" w:firstColumn="1" w:lastColumn="0" w:oddVBand="0" w:evenVBand="0" w:oddHBand="0" w:evenHBand="0" w:firstRowFirstColumn="0" w:firstRowLastColumn="0" w:lastRowFirstColumn="0" w:lastRowLastColumn="0"/>
            <w:tcW w:w="1134" w:type="dxa"/>
          </w:tcPr>
          <w:p w14:paraId="473065FC" w14:textId="674B14B1" w:rsidR="005B1647" w:rsidRPr="005336E9" w:rsidRDefault="005B1647" w:rsidP="005B1647">
            <w:pPr>
              <w:pStyle w:val="TabellHuvud"/>
              <w:rPr>
                <w:b/>
                <w:bCs/>
              </w:rPr>
            </w:pPr>
            <w:r w:rsidRPr="005336E9">
              <w:rPr>
                <w:b/>
                <w:bCs/>
              </w:rPr>
              <w:t>1800</w:t>
            </w:r>
          </w:p>
        </w:tc>
        <w:tc>
          <w:tcPr>
            <w:tcW w:w="3772" w:type="dxa"/>
          </w:tcPr>
          <w:p w14:paraId="26C551C2" w14:textId="4665B573" w:rsidR="005B1647" w:rsidRPr="005336E9" w:rsidRDefault="005B1647" w:rsidP="005B1647">
            <w:pPr>
              <w:pStyle w:val="TabellHuvud"/>
              <w:jc w:val="left"/>
              <w:cnfStyle w:val="000000000000" w:firstRow="0" w:lastRow="0" w:firstColumn="0" w:lastColumn="0" w:oddVBand="0" w:evenVBand="0" w:oddHBand="0" w:evenHBand="0" w:firstRowFirstColumn="0" w:firstRowLastColumn="0" w:lastRowFirstColumn="0" w:lastRowLastColumn="0"/>
              <w:rPr>
                <w:b/>
                <w:bCs/>
              </w:rPr>
            </w:pPr>
            <w:r w:rsidRPr="005336E9">
              <w:rPr>
                <w:b/>
                <w:bCs/>
              </w:rPr>
              <w:t>Avgående poster, skatter till andra sektorer</w:t>
            </w:r>
          </w:p>
        </w:tc>
        <w:tc>
          <w:tcPr>
            <w:tcW w:w="2454" w:type="dxa"/>
            <w:vAlign w:val="top"/>
          </w:tcPr>
          <w:p w14:paraId="65B49109" w14:textId="40C1002C" w:rsidR="005B1647" w:rsidRPr="005336E9" w:rsidRDefault="005B1647" w:rsidP="005B1647">
            <w:pPr>
              <w:pStyle w:val="TabellHuvud"/>
              <w:cnfStyle w:val="000000000000" w:firstRow="0" w:lastRow="0" w:firstColumn="0" w:lastColumn="0" w:oddVBand="0" w:evenVBand="0" w:oddHBand="0" w:evenHBand="0" w:firstRowFirstColumn="0" w:firstRowLastColumn="0" w:lastRowFirstColumn="0" w:lastRowLastColumn="0"/>
              <w:rPr>
                <w:b/>
                <w:bCs/>
              </w:rPr>
            </w:pPr>
          </w:p>
        </w:tc>
      </w:tr>
      <w:tr w:rsidR="00155607" w14:paraId="178CE42D" w14:textId="77777777" w:rsidTr="00155607">
        <w:trPr>
          <w:trHeight w:val="250"/>
        </w:trPr>
        <w:tc>
          <w:tcPr>
            <w:cnfStyle w:val="001000000000" w:firstRow="0" w:lastRow="0" w:firstColumn="1" w:lastColumn="0" w:oddVBand="0" w:evenVBand="0" w:oddHBand="0" w:evenHBand="0" w:firstRowFirstColumn="0" w:firstRowLastColumn="0" w:lastRowFirstColumn="0" w:lastRowLastColumn="0"/>
            <w:tcW w:w="1134" w:type="dxa"/>
          </w:tcPr>
          <w:p w14:paraId="0499E68A" w14:textId="46EECCE0" w:rsidR="005B1647" w:rsidRDefault="005B1647" w:rsidP="005B1647">
            <w:pPr>
              <w:pStyle w:val="TabellHuvud"/>
            </w:pPr>
            <w:r w:rsidRPr="00524E1C">
              <w:t>1810</w:t>
            </w:r>
          </w:p>
        </w:tc>
        <w:tc>
          <w:tcPr>
            <w:tcW w:w="3772" w:type="dxa"/>
          </w:tcPr>
          <w:p w14:paraId="1F2DF29C" w14:textId="52368DE2" w:rsidR="005B1647" w:rsidRDefault="005B1647" w:rsidP="005B1647">
            <w:pPr>
              <w:pStyle w:val="TabellHuvud"/>
              <w:jc w:val="left"/>
              <w:cnfStyle w:val="000000000000" w:firstRow="0" w:lastRow="0" w:firstColumn="0" w:lastColumn="0" w:oddVBand="0" w:evenVBand="0" w:oddHBand="0" w:evenHBand="0" w:firstRowFirstColumn="0" w:firstRowLastColumn="0" w:lastRowFirstColumn="0" w:lastRowLastColumn="0"/>
            </w:pPr>
            <w:r w:rsidRPr="00524E1C">
              <w:t>Skatter till andra sektorer</w:t>
            </w:r>
          </w:p>
        </w:tc>
        <w:tc>
          <w:tcPr>
            <w:tcW w:w="2454" w:type="dxa"/>
            <w:vAlign w:val="top"/>
          </w:tcPr>
          <w:p w14:paraId="68360EF3" w14:textId="71F6247E" w:rsidR="005B1647" w:rsidRDefault="005B1647" w:rsidP="005B1647">
            <w:pPr>
              <w:pStyle w:val="TabellHuvud"/>
              <w:cnfStyle w:val="000000000000" w:firstRow="0" w:lastRow="0" w:firstColumn="0" w:lastColumn="0" w:oddVBand="0" w:evenVBand="0" w:oddHBand="0" w:evenHBand="0" w:firstRowFirstColumn="0" w:firstRowLastColumn="0" w:lastRowFirstColumn="0" w:lastRowLastColumn="0"/>
            </w:pPr>
            <w:r w:rsidRPr="00524E1C">
              <w:t xml:space="preserve">dec </w:t>
            </w:r>
            <w:r>
              <w:t>20</w:t>
            </w:r>
          </w:p>
        </w:tc>
      </w:tr>
      <w:tr w:rsidR="00155607" w14:paraId="131A453A" w14:textId="77777777" w:rsidTr="00155607">
        <w:trPr>
          <w:trHeight w:val="250"/>
        </w:trPr>
        <w:tc>
          <w:tcPr>
            <w:cnfStyle w:val="001000000000" w:firstRow="0" w:lastRow="0" w:firstColumn="1" w:lastColumn="0" w:oddVBand="0" w:evenVBand="0" w:oddHBand="0" w:evenHBand="0" w:firstRowFirstColumn="0" w:firstRowLastColumn="0" w:lastRowFirstColumn="0" w:lastRowLastColumn="0"/>
            <w:tcW w:w="1134" w:type="dxa"/>
          </w:tcPr>
          <w:p w14:paraId="54BA0623" w14:textId="6FFC2253" w:rsidR="005B1647" w:rsidRPr="005336E9" w:rsidRDefault="005B1647" w:rsidP="005B1647">
            <w:pPr>
              <w:pStyle w:val="TabellHuvud"/>
              <w:rPr>
                <w:b/>
                <w:bCs/>
              </w:rPr>
            </w:pPr>
            <w:r w:rsidRPr="005336E9">
              <w:rPr>
                <w:b/>
                <w:bCs/>
              </w:rPr>
              <w:t>1900</w:t>
            </w:r>
          </w:p>
        </w:tc>
        <w:tc>
          <w:tcPr>
            <w:tcW w:w="3772" w:type="dxa"/>
          </w:tcPr>
          <w:p w14:paraId="7F8A607A" w14:textId="36BDB9B9" w:rsidR="005B1647" w:rsidRPr="005336E9" w:rsidRDefault="005B1647" w:rsidP="005B1647">
            <w:pPr>
              <w:pStyle w:val="TabellHuvud"/>
              <w:jc w:val="left"/>
              <w:cnfStyle w:val="000000000000" w:firstRow="0" w:lastRow="0" w:firstColumn="0" w:lastColumn="0" w:oddVBand="0" w:evenVBand="0" w:oddHBand="0" w:evenHBand="0" w:firstRowFirstColumn="0" w:firstRowLastColumn="0" w:lastRowFirstColumn="0" w:lastRowLastColumn="0"/>
              <w:rPr>
                <w:b/>
                <w:bCs/>
              </w:rPr>
            </w:pPr>
            <w:r w:rsidRPr="005336E9">
              <w:rPr>
                <w:b/>
                <w:bCs/>
              </w:rPr>
              <w:t>Periodiseringar</w:t>
            </w:r>
          </w:p>
        </w:tc>
        <w:tc>
          <w:tcPr>
            <w:tcW w:w="2454" w:type="dxa"/>
            <w:vAlign w:val="top"/>
          </w:tcPr>
          <w:p w14:paraId="79239F13" w14:textId="4450397B" w:rsidR="005B1647" w:rsidRDefault="005B1647" w:rsidP="005B1647">
            <w:pPr>
              <w:pStyle w:val="TabellHuvud"/>
              <w:cnfStyle w:val="000000000000" w:firstRow="0" w:lastRow="0" w:firstColumn="0" w:lastColumn="0" w:oddVBand="0" w:evenVBand="0" w:oddHBand="0" w:evenHBand="0" w:firstRowFirstColumn="0" w:firstRowLastColumn="0" w:lastRowFirstColumn="0" w:lastRowLastColumn="0"/>
            </w:pPr>
          </w:p>
        </w:tc>
      </w:tr>
      <w:tr w:rsidR="00155607" w14:paraId="71DE825B" w14:textId="77777777" w:rsidTr="00155607">
        <w:trPr>
          <w:trHeight w:val="250"/>
        </w:trPr>
        <w:tc>
          <w:tcPr>
            <w:cnfStyle w:val="001000000000" w:firstRow="0" w:lastRow="0" w:firstColumn="1" w:lastColumn="0" w:oddVBand="0" w:evenVBand="0" w:oddHBand="0" w:evenHBand="0" w:firstRowFirstColumn="0" w:firstRowLastColumn="0" w:lastRowFirstColumn="0" w:lastRowLastColumn="0"/>
            <w:tcW w:w="1134" w:type="dxa"/>
          </w:tcPr>
          <w:p w14:paraId="7950ABF6" w14:textId="278AB384" w:rsidR="005B1647" w:rsidRDefault="005B1647" w:rsidP="005B1647">
            <w:pPr>
              <w:pStyle w:val="TabellHuvud"/>
            </w:pPr>
            <w:r w:rsidRPr="00524E1C">
              <w:t>1910</w:t>
            </w:r>
          </w:p>
        </w:tc>
        <w:tc>
          <w:tcPr>
            <w:tcW w:w="3772" w:type="dxa"/>
          </w:tcPr>
          <w:p w14:paraId="26E1ED10" w14:textId="0F15A978" w:rsidR="005B1647" w:rsidRDefault="005B1647" w:rsidP="005B1647">
            <w:pPr>
              <w:pStyle w:val="TabellHuvud"/>
              <w:jc w:val="left"/>
              <w:cnfStyle w:val="000000000000" w:firstRow="0" w:lastRow="0" w:firstColumn="0" w:lastColumn="0" w:oddVBand="0" w:evenVBand="0" w:oddHBand="0" w:evenHBand="0" w:firstRowFirstColumn="0" w:firstRowLastColumn="0" w:lastRowFirstColumn="0" w:lastRowLastColumn="0"/>
            </w:pPr>
            <w:r w:rsidRPr="00524E1C">
              <w:t>Uppbördsförskjutningar</w:t>
            </w:r>
          </w:p>
        </w:tc>
        <w:tc>
          <w:tcPr>
            <w:tcW w:w="2454" w:type="dxa"/>
            <w:vAlign w:val="top"/>
          </w:tcPr>
          <w:p w14:paraId="54E7C39B" w14:textId="27C80A3D" w:rsidR="005B1647" w:rsidRDefault="005B1647" w:rsidP="005B1647">
            <w:pPr>
              <w:pStyle w:val="TabellHuvud"/>
              <w:cnfStyle w:val="000000000000" w:firstRow="0" w:lastRow="0" w:firstColumn="0" w:lastColumn="0" w:oddVBand="0" w:evenVBand="0" w:oddHBand="0" w:evenHBand="0" w:firstRowFirstColumn="0" w:firstRowLastColumn="0" w:lastRowFirstColumn="0" w:lastRowLastColumn="0"/>
            </w:pPr>
            <w:r w:rsidRPr="00524E1C">
              <w:t>april 2</w:t>
            </w:r>
            <w:r>
              <w:t>1</w:t>
            </w:r>
          </w:p>
        </w:tc>
      </w:tr>
      <w:tr w:rsidR="00155607" w14:paraId="003BD76C" w14:textId="77777777" w:rsidTr="00155607">
        <w:trPr>
          <w:cnfStyle w:val="010000000000" w:firstRow="0" w:lastRow="1" w:firstColumn="0" w:lastColumn="0" w:oddVBand="0" w:evenVBand="0" w:oddHBand="0" w:evenHBand="0" w:firstRowFirstColumn="0" w:firstRowLastColumn="0" w:lastRowFirstColumn="0" w:lastRowLastColumn="0"/>
          <w:trHeight w:val="250"/>
        </w:trPr>
        <w:tc>
          <w:tcPr>
            <w:cnfStyle w:val="001000000000" w:firstRow="0" w:lastRow="0" w:firstColumn="1" w:lastColumn="0" w:oddVBand="0" w:evenVBand="0" w:oddHBand="0" w:evenHBand="0" w:firstRowFirstColumn="0" w:firstRowLastColumn="0" w:lastRowFirstColumn="0" w:lastRowLastColumn="0"/>
            <w:tcW w:w="1134" w:type="dxa"/>
          </w:tcPr>
          <w:p w14:paraId="6058BDAB" w14:textId="7262AC46" w:rsidR="005B1647" w:rsidRPr="005336E9" w:rsidRDefault="005B1647" w:rsidP="005B1647">
            <w:pPr>
              <w:pStyle w:val="TabellHuvud"/>
              <w:rPr>
                <w:b w:val="0"/>
                <w:bCs/>
              </w:rPr>
            </w:pPr>
            <w:r w:rsidRPr="005336E9">
              <w:rPr>
                <w:b w:val="0"/>
                <w:bCs/>
              </w:rPr>
              <w:t>1920</w:t>
            </w:r>
          </w:p>
        </w:tc>
        <w:tc>
          <w:tcPr>
            <w:tcW w:w="3772" w:type="dxa"/>
          </w:tcPr>
          <w:p w14:paraId="477129DA" w14:textId="4E77F164" w:rsidR="005B1647" w:rsidRPr="005336E9" w:rsidRDefault="005B1647" w:rsidP="005B1647">
            <w:pPr>
              <w:pStyle w:val="TabellHuvud"/>
              <w:jc w:val="left"/>
              <w:cnfStyle w:val="010000000000" w:firstRow="0" w:lastRow="1" w:firstColumn="0" w:lastColumn="0" w:oddVBand="0" w:evenVBand="0" w:oddHBand="0" w:evenHBand="0" w:firstRowFirstColumn="0" w:firstRowLastColumn="0" w:lastRowFirstColumn="0" w:lastRowLastColumn="0"/>
              <w:rPr>
                <w:b w:val="0"/>
                <w:bCs/>
              </w:rPr>
            </w:pPr>
            <w:r w:rsidRPr="005336E9">
              <w:rPr>
                <w:b w:val="0"/>
                <w:bCs/>
              </w:rPr>
              <w:t>Betalningsförskjutningar</w:t>
            </w:r>
          </w:p>
        </w:tc>
        <w:tc>
          <w:tcPr>
            <w:tcW w:w="2454" w:type="dxa"/>
            <w:vAlign w:val="top"/>
          </w:tcPr>
          <w:p w14:paraId="15653359" w14:textId="313CF9B0" w:rsidR="005B1647" w:rsidRPr="005336E9" w:rsidRDefault="005B1647" w:rsidP="005B1647">
            <w:pPr>
              <w:pStyle w:val="TabellHuvud"/>
              <w:cnfStyle w:val="010000000000" w:firstRow="0" w:lastRow="1" w:firstColumn="0" w:lastColumn="0" w:oddVBand="0" w:evenVBand="0" w:oddHBand="0" w:evenHBand="0" w:firstRowFirstColumn="0" w:firstRowLastColumn="0" w:lastRowFirstColumn="0" w:lastRowLastColumn="0"/>
              <w:rPr>
                <w:b w:val="0"/>
                <w:bCs/>
              </w:rPr>
            </w:pPr>
            <w:r w:rsidRPr="005336E9">
              <w:rPr>
                <w:b w:val="0"/>
                <w:bCs/>
              </w:rPr>
              <w:t xml:space="preserve">dec </w:t>
            </w:r>
            <w:r>
              <w:rPr>
                <w:b w:val="0"/>
                <w:bCs/>
              </w:rPr>
              <w:t>20</w:t>
            </w:r>
          </w:p>
        </w:tc>
      </w:tr>
    </w:tbl>
    <w:p w14:paraId="0431E49C" w14:textId="36F09226" w:rsidR="005B1647" w:rsidRDefault="005B1647" w:rsidP="005B1647">
      <w:pPr>
        <w:pStyle w:val="TabellFotnot"/>
      </w:pPr>
      <w:r w:rsidRPr="005336E9">
        <w:t>Anm.: Tabellen innehåller bara titlar som ännu saknar utfall. Övriga titlar har utfall för 201</w:t>
      </w:r>
      <w:r>
        <w:t>9</w:t>
      </w:r>
      <w:r w:rsidRPr="005336E9">
        <w:t>.</w:t>
      </w:r>
    </w:p>
    <w:p w14:paraId="42B75FC1" w14:textId="68737CC4" w:rsidR="005B1647" w:rsidRPr="00DA502D" w:rsidRDefault="005B1647" w:rsidP="005B1647">
      <w:pPr>
        <w:pStyle w:val="Brdtext"/>
        <w:spacing w:before="240"/>
      </w:pPr>
      <w:r w:rsidRPr="00DA502D">
        <w:t>För huvuddelen av ovanstående inkomsttitlar fastställs utfallet i samband med den slutgiltiga beskattningen för 2019, vilken blir känd i december 2020. För inkomst</w:t>
      </w:r>
      <w:r w:rsidRPr="00DA502D">
        <w:softHyphen/>
        <w:t>huvudgruppen 1600, Restförda och övriga skatter, fastställs utfallet inte förrän i april 2021, beroende på omprövningar för hushåll (inkomsttitel 1621) och företag (inkomsttitel 1631). Detta innebär även att uppbördsförskjutningarna (inkomsttitel 1911) fastställs lika sent. Beloppen på inkomsttitlarna 1621, 1631 och 1911 är således fortfarande bedömningar även för 2018 vid tidpunkten för publiceringen av denna skrivelse.</w:t>
      </w:r>
    </w:p>
    <w:p w14:paraId="1FE568D3" w14:textId="77777777" w:rsidR="005B1647" w:rsidRPr="00970E1B" w:rsidRDefault="005B1647" w:rsidP="00AC2754">
      <w:pPr>
        <w:pStyle w:val="Rubrik3"/>
        <w:rPr>
          <w:rFonts w:eastAsia="Times New Roman"/>
        </w:rPr>
      </w:pPr>
      <w:bookmarkStart w:id="51" w:name="_Toc37350608"/>
      <w:r w:rsidRPr="00970E1B">
        <w:rPr>
          <w:rFonts w:eastAsia="Times New Roman"/>
        </w:rPr>
        <w:t>Totala skatteintäkter</w:t>
      </w:r>
      <w:bookmarkEnd w:id="51"/>
    </w:p>
    <w:p w14:paraId="7876305A" w14:textId="4AEA643B" w:rsidR="005B1647" w:rsidRPr="00585528" w:rsidRDefault="005B1647" w:rsidP="005B1647">
      <w:pPr>
        <w:pStyle w:val="Brdtext"/>
      </w:pPr>
      <w:r w:rsidRPr="006769B1">
        <w:t xml:space="preserve">De totala skatteintäkterna beräknas 2019 ha uppgått till 2 154 miljarder kronor. Det är 14 miljarder kronor lägre än i statens budget för 2019. Statens skatteintäkter, dvs. de totala </w:t>
      </w:r>
      <w:r w:rsidRPr="007F5EE6">
        <w:t>skatteintäkterna exklusive EU-skatter, kommunalskatt och avgifter till ålders</w:t>
      </w:r>
      <w:r>
        <w:softHyphen/>
      </w:r>
      <w:r w:rsidRPr="007F5EE6">
        <w:t xml:space="preserve">pensionssystemet, beräknas ha uppgått till 1 120 miljarder kronor. Statens förväntade skatteintäkter beräknas därmed bli 4 miljarder kronor lägre än enligt statens budget för 2019. </w:t>
      </w:r>
      <w:r w:rsidRPr="00585528">
        <w:t xml:space="preserve">De förväntade intäkterna för arbete är lägre i förhållande till statens budget, medan skatt på kapital samt på konsumtion och insatsvaror är något högre. Den </w:t>
      </w:r>
      <w:r w:rsidRPr="00585528">
        <w:lastRenderedPageBreak/>
        <w:t>beloppsmässigt största avvikelsen är skatteintäkter på arbete. I avsnitten som följer förklaras avvikelserna mer utförligt.</w:t>
      </w:r>
    </w:p>
    <w:p w14:paraId="6929ECE5" w14:textId="28F82480" w:rsidR="005B1647" w:rsidRPr="00585528" w:rsidRDefault="005B1647" w:rsidP="005B1647">
      <w:pPr>
        <w:pStyle w:val="Brdtext"/>
      </w:pPr>
      <w:r w:rsidRPr="00231806">
        <w:t xml:space="preserve">I </w:t>
      </w:r>
      <w:r>
        <w:fldChar w:fldCharType="begin"/>
      </w:r>
      <w:r>
        <w:instrText xml:space="preserve"> REF  _Ref36227659 \* Lower \h  \* MERGEFORMAT </w:instrText>
      </w:r>
      <w:r>
        <w:fldChar w:fldCharType="separate"/>
      </w:r>
      <w:r w:rsidR="00301022">
        <w:t>tabell 2.11</w:t>
      </w:r>
      <w:r>
        <w:fldChar w:fldCharType="end"/>
      </w:r>
      <w:r>
        <w:t xml:space="preserve"> </w:t>
      </w:r>
      <w:r w:rsidRPr="00231806">
        <w:t xml:space="preserve">redovisas såväl skatteintäkter som inkomster samt avvikelser i förhållande till den beslutade budgeten. För de skatteintäkter som ännu inte är slutgiltiga utfall (se föregående avsnitt) redovisas prognoser för 2019, dvs. en betydande del av </w:t>
      </w:r>
      <w:r w:rsidRPr="00585528">
        <w:t>skatte</w:t>
      </w:r>
      <w:r>
        <w:softHyphen/>
      </w:r>
      <w:r w:rsidRPr="00585528">
        <w:t>intäkterna 2019 är fortfarande prognoser.</w:t>
      </w:r>
    </w:p>
    <w:p w14:paraId="0872054E" w14:textId="325AA6BF" w:rsidR="005B1647" w:rsidRPr="00585528" w:rsidRDefault="005B1647" w:rsidP="005B1647">
      <w:pPr>
        <w:pStyle w:val="Brdtext"/>
      </w:pPr>
      <w:r w:rsidRPr="00585528">
        <w:t>Skatteintäkter är periodiserade skatter och intäkternas utveckling har en direkt koppling till den ekonomiska utvecklingen och de skatteregler som gäller för det aktuella året. Redovisningen är uppdelad på inkomst-huvudgrupperna skatt på arbete, skatt på kapital, skatt på konsumtion och insatsvaror, samt restförda och övriga skatter. Summan av dessa skatter utgör de totala skatteintäkterna.</w:t>
      </w:r>
    </w:p>
    <w:p w14:paraId="3B532730" w14:textId="027735E1" w:rsidR="005B1647" w:rsidRPr="00585528" w:rsidRDefault="005B1647" w:rsidP="005B1647">
      <w:pPr>
        <w:pStyle w:val="Brdtext"/>
      </w:pPr>
      <w:r w:rsidRPr="00585528">
        <w:t>Från de totala skatteintäkterna görs avdrag för de skatteintäkter som bidrar till att finansiera avgiften till EU. Det kvarstående beloppet är den offentliga sektorns skatteintäkter, som i sin tur särredovisas på kommunsektorn, ålderspensionssystemet och staten.</w:t>
      </w:r>
    </w:p>
    <w:p w14:paraId="3C4B73AC" w14:textId="0A7CB104" w:rsidR="005B1647" w:rsidRDefault="005B1647" w:rsidP="005B1647">
      <w:pPr>
        <w:pStyle w:val="TabellRubrik"/>
      </w:pPr>
      <w:bookmarkStart w:id="52" w:name="_Ref36227659"/>
      <w:bookmarkStart w:id="53" w:name="_Toc37340011"/>
      <w:r>
        <w:t xml:space="preserve">Tabell </w:t>
      </w:r>
      <w:r>
        <w:fldChar w:fldCharType="begin"/>
      </w:r>
      <w:r>
        <w:instrText xml:space="preserve"> STYLEREF  "Rubrik 1" \n</w:instrText>
      </w:r>
      <w:r>
        <w:fldChar w:fldCharType="separate"/>
      </w:r>
      <w:r w:rsidR="00301022">
        <w:rPr>
          <w:noProof/>
        </w:rPr>
        <w:t>2</w:t>
      </w:r>
      <w:r>
        <w:rPr>
          <w:noProof/>
        </w:rPr>
        <w:fldChar w:fldCharType="end"/>
      </w:r>
      <w:r>
        <w:t>.</w:t>
      </w:r>
      <w:fldSimple w:instr=" SEQ Tabell \* ARABIC \s 1 ">
        <w:r w:rsidR="00301022">
          <w:rPr>
            <w:noProof/>
          </w:rPr>
          <w:t>11</w:t>
        </w:r>
      </w:fldSimple>
      <w:bookmarkEnd w:id="52"/>
      <w:r>
        <w:tab/>
      </w:r>
      <w:r w:rsidRPr="002C7FE9">
        <w:t>Totala skatteintäkter och inkomster på statens budget, jämfört med statens budget för 201</w:t>
      </w:r>
      <w:r>
        <w:t>9</w:t>
      </w:r>
      <w:r w:rsidRPr="002C7FE9">
        <w:t xml:space="preserve"> och 201</w:t>
      </w:r>
      <w:r>
        <w:t>8</w:t>
      </w:r>
      <w:bookmarkEnd w:id="53"/>
    </w:p>
    <w:p w14:paraId="35A152DE" w14:textId="25B277F6" w:rsidR="005B1647" w:rsidRDefault="005B1647" w:rsidP="005B1647">
      <w:pPr>
        <w:pStyle w:val="TabellUnderrubrik"/>
      </w:pPr>
      <w:r>
        <w:t>Miljarder kronor</w:t>
      </w:r>
    </w:p>
    <w:tbl>
      <w:tblPr>
        <w:tblStyle w:val="RKBPTabell"/>
        <w:tblW w:w="5000" w:type="pct"/>
        <w:tblLook w:val="06E0" w:firstRow="1" w:lastRow="1" w:firstColumn="1" w:lastColumn="0" w:noHBand="1" w:noVBand="1"/>
      </w:tblPr>
      <w:tblGrid>
        <w:gridCol w:w="3097"/>
        <w:gridCol w:w="1069"/>
        <w:gridCol w:w="1114"/>
        <w:gridCol w:w="1023"/>
        <w:gridCol w:w="1067"/>
      </w:tblGrid>
      <w:tr w:rsidR="00155607" w14:paraId="12C3EF2D" w14:textId="77777777" w:rsidTr="003D47E6">
        <w:trPr>
          <w:cnfStyle w:val="100000000000" w:firstRow="1" w:lastRow="0" w:firstColumn="0" w:lastColumn="0" w:oddVBand="0" w:evenVBand="0" w:oddHBand="0" w:evenHBand="0" w:firstRowFirstColumn="0" w:firstRowLastColumn="0" w:lastRowFirstColumn="0" w:lastRowLastColumn="0"/>
          <w:trHeight w:val="270"/>
        </w:trPr>
        <w:tc>
          <w:tcPr>
            <w:cnfStyle w:val="001000000000" w:firstRow="0" w:lastRow="0" w:firstColumn="1" w:lastColumn="0" w:oddVBand="0" w:evenVBand="0" w:oddHBand="0" w:evenHBand="0" w:firstRowFirstColumn="0" w:firstRowLastColumn="0" w:lastRowFirstColumn="0" w:lastRowLastColumn="0"/>
            <w:tcW w:w="2101" w:type="pct"/>
            <w:noWrap/>
          </w:tcPr>
          <w:p w14:paraId="37FC5393" w14:textId="19DC922E" w:rsidR="005B1647" w:rsidRPr="00B613AB" w:rsidRDefault="005B1647" w:rsidP="003D47E6">
            <w:pPr>
              <w:pStyle w:val="TabellHuvud"/>
            </w:pPr>
            <w:r w:rsidRPr="00B613AB">
              <w:t>Inkomstår</w:t>
            </w:r>
          </w:p>
        </w:tc>
        <w:tc>
          <w:tcPr>
            <w:tcW w:w="725" w:type="pct"/>
            <w:noWrap/>
          </w:tcPr>
          <w:p w14:paraId="10F98BE0" w14:textId="0CECAC34" w:rsidR="005B1647" w:rsidRDefault="005B1647" w:rsidP="003D47E6">
            <w:pPr>
              <w:pStyle w:val="TabellHuvud"/>
              <w:cnfStyle w:val="100000000000" w:firstRow="1" w:lastRow="0" w:firstColumn="0" w:lastColumn="0" w:oddVBand="0" w:evenVBand="0" w:oddHBand="0" w:evenHBand="0" w:firstRowFirstColumn="0" w:firstRowLastColumn="0" w:lastRowFirstColumn="0" w:lastRowLastColumn="0"/>
            </w:pPr>
            <w:r>
              <w:t>Prognos</w:t>
            </w:r>
          </w:p>
          <w:p w14:paraId="661EFBBA" w14:textId="71F9A345" w:rsidR="005B1647" w:rsidRPr="00B613AB" w:rsidRDefault="005B1647" w:rsidP="003D47E6">
            <w:pPr>
              <w:pStyle w:val="TabellHuvud"/>
              <w:cnfStyle w:val="100000000000" w:firstRow="1" w:lastRow="0" w:firstColumn="0" w:lastColumn="0" w:oddVBand="0" w:evenVBand="0" w:oddHBand="0" w:evenHBand="0" w:firstRowFirstColumn="0" w:firstRowLastColumn="0" w:lastRowFirstColumn="0" w:lastRowLastColumn="0"/>
            </w:pPr>
            <w:r w:rsidRPr="00B613AB">
              <w:t>2019</w:t>
            </w:r>
          </w:p>
        </w:tc>
        <w:tc>
          <w:tcPr>
            <w:tcW w:w="756" w:type="pct"/>
            <w:noWrap/>
          </w:tcPr>
          <w:p w14:paraId="5A81860A" w14:textId="77777777" w:rsidR="005B1647" w:rsidRDefault="005B1647" w:rsidP="003D47E6">
            <w:pPr>
              <w:pStyle w:val="TabellHuvud"/>
              <w:cnfStyle w:val="100000000000" w:firstRow="1" w:lastRow="0" w:firstColumn="0" w:lastColumn="0" w:oddVBand="0" w:evenVBand="0" w:oddHBand="0" w:evenHBand="0" w:firstRowFirstColumn="0" w:firstRowLastColumn="0" w:lastRowFirstColumn="0" w:lastRowLastColumn="0"/>
              <w:rPr>
                <w:vertAlign w:val="superscript"/>
              </w:rPr>
            </w:pPr>
            <w:r w:rsidRPr="00B613AB">
              <w:t>Utfall/Prognos</w:t>
            </w:r>
            <w:r w:rsidRPr="00B613AB">
              <w:rPr>
                <w:vertAlign w:val="superscript"/>
              </w:rPr>
              <w:t>1</w:t>
            </w:r>
          </w:p>
          <w:p w14:paraId="4DABF9CB" w14:textId="1980CD80" w:rsidR="005B1647" w:rsidRPr="00B613AB" w:rsidRDefault="005B1647" w:rsidP="003D47E6">
            <w:pPr>
              <w:pStyle w:val="TabellHuvud"/>
              <w:cnfStyle w:val="100000000000" w:firstRow="1" w:lastRow="0" w:firstColumn="0" w:lastColumn="0" w:oddVBand="0" w:evenVBand="0" w:oddHBand="0" w:evenHBand="0" w:firstRowFirstColumn="0" w:firstRowLastColumn="0" w:lastRowFirstColumn="0" w:lastRowLastColumn="0"/>
            </w:pPr>
            <w:r>
              <w:t>2018</w:t>
            </w:r>
          </w:p>
        </w:tc>
        <w:tc>
          <w:tcPr>
            <w:tcW w:w="694" w:type="pct"/>
            <w:noWrap/>
          </w:tcPr>
          <w:p w14:paraId="0732FA60" w14:textId="77777777" w:rsidR="005B1647" w:rsidRDefault="005B1647" w:rsidP="003D47E6">
            <w:pPr>
              <w:pStyle w:val="TabellHuvud"/>
              <w:cnfStyle w:val="100000000000" w:firstRow="1" w:lastRow="0" w:firstColumn="0" w:lastColumn="0" w:oddVBand="0" w:evenVBand="0" w:oddHBand="0" w:evenHBand="0" w:firstRowFirstColumn="0" w:firstRowLastColumn="0" w:lastRowFirstColumn="0" w:lastRowLastColumn="0"/>
            </w:pPr>
            <w:r>
              <w:t>Jmf SB</w:t>
            </w:r>
          </w:p>
          <w:p w14:paraId="599AB7D0" w14:textId="75382D69" w:rsidR="005B1647" w:rsidRPr="00B613AB" w:rsidRDefault="005B1647" w:rsidP="003D47E6">
            <w:pPr>
              <w:pStyle w:val="TabellHuvud"/>
              <w:cnfStyle w:val="100000000000" w:firstRow="1" w:lastRow="0" w:firstColumn="0" w:lastColumn="0" w:oddVBand="0" w:evenVBand="0" w:oddHBand="0" w:evenHBand="0" w:firstRowFirstColumn="0" w:firstRowLastColumn="0" w:lastRowFirstColumn="0" w:lastRowLastColumn="0"/>
            </w:pPr>
            <w:r w:rsidRPr="00B613AB">
              <w:t>2019</w:t>
            </w:r>
          </w:p>
        </w:tc>
        <w:tc>
          <w:tcPr>
            <w:tcW w:w="724" w:type="pct"/>
            <w:noWrap/>
          </w:tcPr>
          <w:p w14:paraId="4B17FBFC" w14:textId="38D238FE" w:rsidR="005B1647" w:rsidRDefault="005B1647" w:rsidP="003D47E6">
            <w:pPr>
              <w:pStyle w:val="TabellHuvud"/>
              <w:cnfStyle w:val="100000000000" w:firstRow="1" w:lastRow="0" w:firstColumn="0" w:lastColumn="0" w:oddVBand="0" w:evenVBand="0" w:oddHBand="0" w:evenHBand="0" w:firstRowFirstColumn="0" w:firstRowLastColumn="0" w:lastRowFirstColumn="0" w:lastRowLastColumn="0"/>
            </w:pPr>
            <w:r>
              <w:t>Jmf SB</w:t>
            </w:r>
          </w:p>
          <w:p w14:paraId="1F8A82F4" w14:textId="49BBF7A3" w:rsidR="005B1647" w:rsidRPr="00B613AB" w:rsidRDefault="005B1647" w:rsidP="003D47E6">
            <w:pPr>
              <w:pStyle w:val="TabellHuvud"/>
              <w:cnfStyle w:val="100000000000" w:firstRow="1" w:lastRow="0" w:firstColumn="0" w:lastColumn="0" w:oddVBand="0" w:evenVBand="0" w:oddHBand="0" w:evenHBand="0" w:firstRowFirstColumn="0" w:firstRowLastColumn="0" w:lastRowFirstColumn="0" w:lastRowLastColumn="0"/>
            </w:pPr>
            <w:r w:rsidRPr="00B613AB">
              <w:t>2018</w:t>
            </w:r>
          </w:p>
        </w:tc>
      </w:tr>
      <w:tr w:rsidR="00155607" w14:paraId="01BB59E2" w14:textId="77777777" w:rsidTr="003D47E6">
        <w:trPr>
          <w:trHeight w:val="270"/>
        </w:trPr>
        <w:tc>
          <w:tcPr>
            <w:cnfStyle w:val="001000000000" w:firstRow="0" w:lastRow="0" w:firstColumn="1" w:lastColumn="0" w:oddVBand="0" w:evenVBand="0" w:oddHBand="0" w:evenHBand="0" w:firstRowFirstColumn="0" w:firstRowLastColumn="0" w:lastRowFirstColumn="0" w:lastRowLastColumn="0"/>
            <w:tcW w:w="2101" w:type="pct"/>
            <w:noWrap/>
            <w:hideMark/>
          </w:tcPr>
          <w:p w14:paraId="5C87472D" w14:textId="77777777" w:rsidR="005B1647" w:rsidRPr="00936ADF" w:rsidRDefault="005B1647" w:rsidP="005B1647">
            <w:pPr>
              <w:pStyle w:val="Tabell"/>
              <w:rPr>
                <w:b/>
                <w:bCs/>
              </w:rPr>
            </w:pPr>
            <w:r w:rsidRPr="00936ADF">
              <w:rPr>
                <w:b/>
                <w:bCs/>
              </w:rPr>
              <w:t>Skatt på arbete</w:t>
            </w:r>
          </w:p>
        </w:tc>
        <w:tc>
          <w:tcPr>
            <w:tcW w:w="725" w:type="pct"/>
            <w:noWrap/>
            <w:hideMark/>
          </w:tcPr>
          <w:p w14:paraId="4CC2722C" w14:textId="77777777" w:rsidR="005B1647" w:rsidRPr="00936ADF"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936ADF">
              <w:rPr>
                <w:b/>
                <w:bCs/>
              </w:rPr>
              <w:t>1 260,2</w:t>
            </w:r>
          </w:p>
        </w:tc>
        <w:tc>
          <w:tcPr>
            <w:tcW w:w="756" w:type="pct"/>
            <w:noWrap/>
            <w:hideMark/>
          </w:tcPr>
          <w:p w14:paraId="5AA2E03E" w14:textId="29F21E90" w:rsidR="005B1647" w:rsidRPr="00936ADF"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Pr>
                <w:b/>
                <w:bCs/>
              </w:rPr>
              <w:t>1 242,8</w:t>
            </w:r>
          </w:p>
        </w:tc>
        <w:tc>
          <w:tcPr>
            <w:tcW w:w="694" w:type="pct"/>
            <w:noWrap/>
            <w:hideMark/>
          </w:tcPr>
          <w:p w14:paraId="358197B2" w14:textId="1E3A3042" w:rsidR="005B1647" w:rsidRPr="00D82139"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D82139">
              <w:rPr>
                <w:b/>
                <w:bCs/>
              </w:rPr>
              <w:t>-13,1</w:t>
            </w:r>
          </w:p>
        </w:tc>
        <w:tc>
          <w:tcPr>
            <w:tcW w:w="724" w:type="pct"/>
            <w:noWrap/>
            <w:hideMark/>
          </w:tcPr>
          <w:p w14:paraId="47A55417" w14:textId="66149271" w:rsidR="005B1647" w:rsidRPr="00D82139"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D82139">
              <w:rPr>
                <w:b/>
                <w:bCs/>
              </w:rPr>
              <w:t>3,8</w:t>
            </w:r>
          </w:p>
        </w:tc>
      </w:tr>
      <w:tr w:rsidR="00155607" w14:paraId="0B73EE5B" w14:textId="77777777" w:rsidTr="003D47E6">
        <w:trPr>
          <w:trHeight w:val="255"/>
        </w:trPr>
        <w:tc>
          <w:tcPr>
            <w:cnfStyle w:val="001000000000" w:firstRow="0" w:lastRow="0" w:firstColumn="1" w:lastColumn="0" w:oddVBand="0" w:evenVBand="0" w:oddHBand="0" w:evenHBand="0" w:firstRowFirstColumn="0" w:firstRowLastColumn="0" w:lastRowFirstColumn="0" w:lastRowLastColumn="0"/>
            <w:tcW w:w="2101" w:type="pct"/>
            <w:noWrap/>
            <w:hideMark/>
          </w:tcPr>
          <w:p w14:paraId="58AD4DBB" w14:textId="77777777" w:rsidR="005B1647" w:rsidRPr="00936ADF" w:rsidRDefault="005B1647" w:rsidP="003D47E6">
            <w:pPr>
              <w:pStyle w:val="Tabell"/>
            </w:pPr>
            <w:r w:rsidRPr="00936ADF">
              <w:t>Direkta skatter</w:t>
            </w:r>
          </w:p>
        </w:tc>
        <w:tc>
          <w:tcPr>
            <w:tcW w:w="725" w:type="pct"/>
            <w:noWrap/>
            <w:hideMark/>
          </w:tcPr>
          <w:p w14:paraId="0B8BD6D4" w14:textId="77777777" w:rsidR="005B1647" w:rsidRPr="00936ADF"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r w:rsidRPr="00936ADF">
              <w:rPr>
                <w:i/>
                <w:iCs/>
              </w:rPr>
              <w:t>655,1</w:t>
            </w:r>
          </w:p>
        </w:tc>
        <w:tc>
          <w:tcPr>
            <w:tcW w:w="756" w:type="pct"/>
            <w:noWrap/>
            <w:hideMark/>
          </w:tcPr>
          <w:p w14:paraId="0EBD38F8" w14:textId="377CB420" w:rsidR="005B1647" w:rsidRPr="00936ADF"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r>
              <w:rPr>
                <w:i/>
                <w:iCs/>
              </w:rPr>
              <w:t>656,9</w:t>
            </w:r>
          </w:p>
        </w:tc>
        <w:tc>
          <w:tcPr>
            <w:tcW w:w="694" w:type="pct"/>
            <w:noWrap/>
            <w:hideMark/>
          </w:tcPr>
          <w:p w14:paraId="0C3F2D2E" w14:textId="77777777" w:rsidR="005B1647" w:rsidRPr="00936ADF"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r w:rsidRPr="00936ADF">
              <w:rPr>
                <w:i/>
                <w:iCs/>
              </w:rPr>
              <w:t>-11,1</w:t>
            </w:r>
          </w:p>
        </w:tc>
        <w:tc>
          <w:tcPr>
            <w:tcW w:w="724" w:type="pct"/>
            <w:noWrap/>
            <w:hideMark/>
          </w:tcPr>
          <w:p w14:paraId="6EB50231" w14:textId="291C32E7" w:rsidR="005B1647" w:rsidRPr="00D82139"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r w:rsidRPr="00D82139">
              <w:rPr>
                <w:i/>
                <w:iCs/>
              </w:rPr>
              <w:t>-0,3</w:t>
            </w:r>
          </w:p>
        </w:tc>
      </w:tr>
      <w:tr w:rsidR="00155607" w14:paraId="798BC805" w14:textId="77777777" w:rsidTr="003D47E6">
        <w:trPr>
          <w:trHeight w:val="255"/>
        </w:trPr>
        <w:tc>
          <w:tcPr>
            <w:cnfStyle w:val="001000000000" w:firstRow="0" w:lastRow="0" w:firstColumn="1" w:lastColumn="0" w:oddVBand="0" w:evenVBand="0" w:oddHBand="0" w:evenHBand="0" w:firstRowFirstColumn="0" w:firstRowLastColumn="0" w:lastRowFirstColumn="0" w:lastRowLastColumn="0"/>
            <w:tcW w:w="2101" w:type="pct"/>
            <w:noWrap/>
            <w:hideMark/>
          </w:tcPr>
          <w:p w14:paraId="033640D2" w14:textId="77777777" w:rsidR="005B1647" w:rsidRPr="00936ADF" w:rsidRDefault="005B1647" w:rsidP="005B1647">
            <w:pPr>
              <w:pStyle w:val="Tabell"/>
            </w:pPr>
            <w:r w:rsidRPr="00936ADF">
              <w:t>Kommunal skatt</w:t>
            </w:r>
          </w:p>
        </w:tc>
        <w:tc>
          <w:tcPr>
            <w:tcW w:w="725" w:type="pct"/>
            <w:noWrap/>
            <w:hideMark/>
          </w:tcPr>
          <w:p w14:paraId="53616F6F" w14:textId="77777777" w:rsidR="005B1647" w:rsidRPr="00936AD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36ADF">
              <w:t>742,1</w:t>
            </w:r>
          </w:p>
        </w:tc>
        <w:tc>
          <w:tcPr>
            <w:tcW w:w="756" w:type="pct"/>
            <w:noWrap/>
            <w:hideMark/>
          </w:tcPr>
          <w:p w14:paraId="5BFCE98A" w14:textId="0636996C" w:rsidR="005B1647" w:rsidRPr="00936ADF" w:rsidRDefault="005B1647" w:rsidP="005B1647">
            <w:pPr>
              <w:pStyle w:val="Tabell"/>
              <w:cnfStyle w:val="000000000000" w:firstRow="0" w:lastRow="0" w:firstColumn="0" w:lastColumn="0" w:oddVBand="0" w:evenVBand="0" w:oddHBand="0" w:evenHBand="0" w:firstRowFirstColumn="0" w:firstRowLastColumn="0" w:lastRowFirstColumn="0" w:lastRowLastColumn="0"/>
            </w:pPr>
            <w:r>
              <w:t>726,0</w:t>
            </w:r>
          </w:p>
        </w:tc>
        <w:tc>
          <w:tcPr>
            <w:tcW w:w="694" w:type="pct"/>
            <w:noWrap/>
            <w:hideMark/>
          </w:tcPr>
          <w:p w14:paraId="1098396A" w14:textId="77777777" w:rsidR="005B1647" w:rsidRPr="00936AD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36ADF">
              <w:t>-10,4</w:t>
            </w:r>
          </w:p>
        </w:tc>
        <w:tc>
          <w:tcPr>
            <w:tcW w:w="724" w:type="pct"/>
            <w:noWrap/>
            <w:hideMark/>
          </w:tcPr>
          <w:p w14:paraId="3ADF48A9" w14:textId="618AD6D3" w:rsidR="005B1647" w:rsidRPr="00936AD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206FA">
              <w:t>0,0</w:t>
            </w:r>
          </w:p>
        </w:tc>
      </w:tr>
      <w:tr w:rsidR="00155607" w14:paraId="02855C3B" w14:textId="77777777" w:rsidTr="003D47E6">
        <w:trPr>
          <w:trHeight w:val="255"/>
        </w:trPr>
        <w:tc>
          <w:tcPr>
            <w:cnfStyle w:val="001000000000" w:firstRow="0" w:lastRow="0" w:firstColumn="1" w:lastColumn="0" w:oddVBand="0" w:evenVBand="0" w:oddHBand="0" w:evenHBand="0" w:firstRowFirstColumn="0" w:firstRowLastColumn="0" w:lastRowFirstColumn="0" w:lastRowLastColumn="0"/>
            <w:tcW w:w="2101" w:type="pct"/>
            <w:noWrap/>
            <w:hideMark/>
          </w:tcPr>
          <w:p w14:paraId="6CFFA61F" w14:textId="77777777" w:rsidR="005B1647" w:rsidRPr="00936ADF" w:rsidRDefault="005B1647" w:rsidP="005B1647">
            <w:pPr>
              <w:pStyle w:val="Tabell"/>
            </w:pPr>
            <w:r w:rsidRPr="00936ADF">
              <w:t>Statlig skatt</w:t>
            </w:r>
          </w:p>
        </w:tc>
        <w:tc>
          <w:tcPr>
            <w:tcW w:w="725" w:type="pct"/>
            <w:noWrap/>
            <w:hideMark/>
          </w:tcPr>
          <w:p w14:paraId="2694DC3D" w14:textId="77777777" w:rsidR="005B1647" w:rsidRPr="00936AD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36ADF">
              <w:t>57,1</w:t>
            </w:r>
          </w:p>
        </w:tc>
        <w:tc>
          <w:tcPr>
            <w:tcW w:w="756" w:type="pct"/>
            <w:noWrap/>
            <w:hideMark/>
          </w:tcPr>
          <w:p w14:paraId="37D1D612" w14:textId="13621123" w:rsidR="005B1647" w:rsidRPr="00936ADF" w:rsidRDefault="005B1647" w:rsidP="005B1647">
            <w:pPr>
              <w:pStyle w:val="Tabell"/>
              <w:cnfStyle w:val="000000000000" w:firstRow="0" w:lastRow="0" w:firstColumn="0" w:lastColumn="0" w:oddVBand="0" w:evenVBand="0" w:oddHBand="0" w:evenHBand="0" w:firstRowFirstColumn="0" w:firstRowLastColumn="0" w:lastRowFirstColumn="0" w:lastRowLastColumn="0"/>
            </w:pPr>
            <w:r>
              <w:t>60,4</w:t>
            </w:r>
          </w:p>
        </w:tc>
        <w:tc>
          <w:tcPr>
            <w:tcW w:w="694" w:type="pct"/>
            <w:noWrap/>
            <w:hideMark/>
          </w:tcPr>
          <w:p w14:paraId="080E3614" w14:textId="77777777" w:rsidR="005B1647" w:rsidRPr="00936AD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36ADF">
              <w:t>0,0</w:t>
            </w:r>
          </w:p>
        </w:tc>
        <w:tc>
          <w:tcPr>
            <w:tcW w:w="724" w:type="pct"/>
            <w:noWrap/>
            <w:hideMark/>
          </w:tcPr>
          <w:p w14:paraId="243D3FF6" w14:textId="2672E9C1" w:rsidR="005B1647" w:rsidRPr="00936AD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206FA">
              <w:t>-0,4</w:t>
            </w:r>
          </w:p>
        </w:tc>
      </w:tr>
      <w:tr w:rsidR="00155607" w14:paraId="512FF9E8" w14:textId="77777777" w:rsidTr="003D47E6">
        <w:trPr>
          <w:trHeight w:val="255"/>
        </w:trPr>
        <w:tc>
          <w:tcPr>
            <w:cnfStyle w:val="001000000000" w:firstRow="0" w:lastRow="0" w:firstColumn="1" w:lastColumn="0" w:oddVBand="0" w:evenVBand="0" w:oddHBand="0" w:evenHBand="0" w:firstRowFirstColumn="0" w:firstRowLastColumn="0" w:lastRowFirstColumn="0" w:lastRowLastColumn="0"/>
            <w:tcW w:w="2101" w:type="pct"/>
            <w:noWrap/>
            <w:hideMark/>
          </w:tcPr>
          <w:p w14:paraId="04BA908D" w14:textId="77777777" w:rsidR="005B1647" w:rsidRPr="00936ADF" w:rsidRDefault="005B1647" w:rsidP="005B1647">
            <w:pPr>
              <w:pStyle w:val="Tabell"/>
            </w:pPr>
            <w:r w:rsidRPr="00936ADF">
              <w:t>Jobbskatteavdrag</w:t>
            </w:r>
          </w:p>
        </w:tc>
        <w:tc>
          <w:tcPr>
            <w:tcW w:w="725" w:type="pct"/>
            <w:noWrap/>
            <w:hideMark/>
          </w:tcPr>
          <w:p w14:paraId="044811E5" w14:textId="77777777" w:rsidR="005B1647" w:rsidRPr="00936AD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36ADF">
              <w:t>-126,8</w:t>
            </w:r>
          </w:p>
        </w:tc>
        <w:tc>
          <w:tcPr>
            <w:tcW w:w="756" w:type="pct"/>
            <w:noWrap/>
            <w:hideMark/>
          </w:tcPr>
          <w:p w14:paraId="5BE33929" w14:textId="7A56DF1C" w:rsidR="005B1647" w:rsidRPr="00936ADF" w:rsidRDefault="005B1647" w:rsidP="005B1647">
            <w:pPr>
              <w:pStyle w:val="Tabell"/>
              <w:cnfStyle w:val="000000000000" w:firstRow="0" w:lastRow="0" w:firstColumn="0" w:lastColumn="0" w:oddVBand="0" w:evenVBand="0" w:oddHBand="0" w:evenHBand="0" w:firstRowFirstColumn="0" w:firstRowLastColumn="0" w:lastRowFirstColumn="0" w:lastRowLastColumn="0"/>
            </w:pPr>
            <w:r>
              <w:t>-113,1</w:t>
            </w:r>
          </w:p>
        </w:tc>
        <w:tc>
          <w:tcPr>
            <w:tcW w:w="694" w:type="pct"/>
            <w:noWrap/>
            <w:hideMark/>
          </w:tcPr>
          <w:p w14:paraId="3714B1DC" w14:textId="77777777" w:rsidR="005B1647" w:rsidRPr="00936ADF"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724" w:type="pct"/>
            <w:noWrap/>
            <w:hideMark/>
          </w:tcPr>
          <w:p w14:paraId="2FF82834" w14:textId="07EE5A6E" w:rsidR="005B1647" w:rsidRPr="00936AD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206FA">
              <w:t>-0,6</w:t>
            </w:r>
          </w:p>
        </w:tc>
      </w:tr>
      <w:tr w:rsidR="00155607" w14:paraId="38931525" w14:textId="77777777" w:rsidTr="003D47E6">
        <w:trPr>
          <w:trHeight w:val="255"/>
        </w:trPr>
        <w:tc>
          <w:tcPr>
            <w:cnfStyle w:val="001000000000" w:firstRow="0" w:lastRow="0" w:firstColumn="1" w:lastColumn="0" w:oddVBand="0" w:evenVBand="0" w:oddHBand="0" w:evenHBand="0" w:firstRowFirstColumn="0" w:firstRowLastColumn="0" w:lastRowFirstColumn="0" w:lastRowLastColumn="0"/>
            <w:tcW w:w="2101" w:type="pct"/>
            <w:noWrap/>
            <w:hideMark/>
          </w:tcPr>
          <w:p w14:paraId="377FC934" w14:textId="77777777" w:rsidR="005B1647" w:rsidRPr="00936ADF" w:rsidRDefault="005B1647" w:rsidP="005B1647">
            <w:pPr>
              <w:pStyle w:val="Tabell"/>
            </w:pPr>
            <w:r w:rsidRPr="00936ADF">
              <w:t>Husavdrag</w:t>
            </w:r>
          </w:p>
        </w:tc>
        <w:tc>
          <w:tcPr>
            <w:tcW w:w="725" w:type="pct"/>
            <w:noWrap/>
            <w:hideMark/>
          </w:tcPr>
          <w:p w14:paraId="3C56A6F5" w14:textId="77777777" w:rsidR="005B1647" w:rsidRPr="00936AD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36ADF">
              <w:t>-15,5</w:t>
            </w:r>
          </w:p>
        </w:tc>
        <w:tc>
          <w:tcPr>
            <w:tcW w:w="756" w:type="pct"/>
            <w:noWrap/>
            <w:hideMark/>
          </w:tcPr>
          <w:p w14:paraId="634FE163" w14:textId="204451D9" w:rsidR="005B1647" w:rsidRPr="00936ADF" w:rsidRDefault="005B1647" w:rsidP="005B1647">
            <w:pPr>
              <w:pStyle w:val="Tabell"/>
              <w:cnfStyle w:val="000000000000" w:firstRow="0" w:lastRow="0" w:firstColumn="0" w:lastColumn="0" w:oddVBand="0" w:evenVBand="0" w:oddHBand="0" w:evenHBand="0" w:firstRowFirstColumn="0" w:firstRowLastColumn="0" w:lastRowFirstColumn="0" w:lastRowLastColumn="0"/>
            </w:pPr>
            <w:r>
              <w:t>-14,2</w:t>
            </w:r>
          </w:p>
        </w:tc>
        <w:tc>
          <w:tcPr>
            <w:tcW w:w="694" w:type="pct"/>
            <w:noWrap/>
            <w:hideMark/>
          </w:tcPr>
          <w:p w14:paraId="0A8691BF" w14:textId="77777777" w:rsidR="005B1647" w:rsidRPr="00936ADF"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724" w:type="pct"/>
            <w:noWrap/>
            <w:hideMark/>
          </w:tcPr>
          <w:p w14:paraId="67920CBF" w14:textId="24565FB2" w:rsidR="005B1647" w:rsidRPr="00936AD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206FA">
              <w:t>0,8</w:t>
            </w:r>
          </w:p>
        </w:tc>
      </w:tr>
      <w:tr w:rsidR="00155607" w14:paraId="7D9F1171" w14:textId="77777777" w:rsidTr="003D47E6">
        <w:trPr>
          <w:trHeight w:val="255"/>
        </w:trPr>
        <w:tc>
          <w:tcPr>
            <w:cnfStyle w:val="001000000000" w:firstRow="0" w:lastRow="0" w:firstColumn="1" w:lastColumn="0" w:oddVBand="0" w:evenVBand="0" w:oddHBand="0" w:evenHBand="0" w:firstRowFirstColumn="0" w:firstRowLastColumn="0" w:lastRowFirstColumn="0" w:lastRowLastColumn="0"/>
            <w:tcW w:w="2101" w:type="pct"/>
            <w:noWrap/>
            <w:hideMark/>
          </w:tcPr>
          <w:p w14:paraId="3F8EBF96" w14:textId="77777777" w:rsidR="005B1647" w:rsidRPr="00936ADF" w:rsidRDefault="005B1647" w:rsidP="005B1647">
            <w:pPr>
              <w:pStyle w:val="Tabell"/>
            </w:pPr>
            <w:r w:rsidRPr="00936ADF">
              <w:t>Övrigt</w:t>
            </w:r>
          </w:p>
        </w:tc>
        <w:tc>
          <w:tcPr>
            <w:tcW w:w="725" w:type="pct"/>
            <w:noWrap/>
            <w:hideMark/>
          </w:tcPr>
          <w:p w14:paraId="6258C5CA" w14:textId="77777777" w:rsidR="005B1647" w:rsidRPr="00936AD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36ADF">
              <w:t>-1,8</w:t>
            </w:r>
          </w:p>
        </w:tc>
        <w:tc>
          <w:tcPr>
            <w:tcW w:w="756" w:type="pct"/>
            <w:noWrap/>
            <w:hideMark/>
          </w:tcPr>
          <w:p w14:paraId="02A8D098" w14:textId="2ADADB43" w:rsidR="005B1647" w:rsidRPr="00936ADF" w:rsidRDefault="005B1647" w:rsidP="005B1647">
            <w:pPr>
              <w:pStyle w:val="Tabell"/>
              <w:cnfStyle w:val="000000000000" w:firstRow="0" w:lastRow="0" w:firstColumn="0" w:lastColumn="0" w:oddVBand="0" w:evenVBand="0" w:oddHBand="0" w:evenHBand="0" w:firstRowFirstColumn="0" w:firstRowLastColumn="0" w:lastRowFirstColumn="0" w:lastRowLastColumn="0"/>
            </w:pPr>
            <w:r>
              <w:t>-2,2</w:t>
            </w:r>
          </w:p>
        </w:tc>
        <w:tc>
          <w:tcPr>
            <w:tcW w:w="694" w:type="pct"/>
            <w:noWrap/>
            <w:hideMark/>
          </w:tcPr>
          <w:p w14:paraId="21571483" w14:textId="77777777" w:rsidR="005B1647" w:rsidRPr="00936ADF"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724" w:type="pct"/>
            <w:noWrap/>
            <w:hideMark/>
          </w:tcPr>
          <w:p w14:paraId="24BAAF66" w14:textId="7F7977E4" w:rsidR="005B1647" w:rsidRPr="00936AD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206FA">
              <w:t>-0,1</w:t>
            </w:r>
          </w:p>
        </w:tc>
      </w:tr>
      <w:tr w:rsidR="00155607" w14:paraId="5A6D168F" w14:textId="77777777" w:rsidTr="003D47E6">
        <w:trPr>
          <w:trHeight w:val="255"/>
        </w:trPr>
        <w:tc>
          <w:tcPr>
            <w:cnfStyle w:val="001000000000" w:firstRow="0" w:lastRow="0" w:firstColumn="1" w:lastColumn="0" w:oddVBand="0" w:evenVBand="0" w:oddHBand="0" w:evenHBand="0" w:firstRowFirstColumn="0" w:firstRowLastColumn="0" w:lastRowFirstColumn="0" w:lastRowLastColumn="0"/>
            <w:tcW w:w="2101" w:type="pct"/>
            <w:noWrap/>
            <w:hideMark/>
          </w:tcPr>
          <w:p w14:paraId="597103EF" w14:textId="77777777" w:rsidR="005B1647" w:rsidRPr="00936ADF" w:rsidRDefault="005B1647" w:rsidP="005B1647">
            <w:pPr>
              <w:pStyle w:val="Tabell"/>
              <w:rPr>
                <w:i/>
                <w:iCs/>
              </w:rPr>
            </w:pPr>
            <w:r w:rsidRPr="00936ADF">
              <w:rPr>
                <w:i/>
                <w:iCs/>
              </w:rPr>
              <w:t>Indirekta skatter</w:t>
            </w:r>
          </w:p>
        </w:tc>
        <w:tc>
          <w:tcPr>
            <w:tcW w:w="725" w:type="pct"/>
            <w:noWrap/>
            <w:hideMark/>
          </w:tcPr>
          <w:p w14:paraId="5FB0D9CA" w14:textId="77777777" w:rsidR="005B1647" w:rsidRPr="00936ADF"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r w:rsidRPr="00936ADF">
              <w:rPr>
                <w:i/>
                <w:iCs/>
              </w:rPr>
              <w:t>605,1</w:t>
            </w:r>
          </w:p>
        </w:tc>
        <w:tc>
          <w:tcPr>
            <w:tcW w:w="756" w:type="pct"/>
            <w:noWrap/>
            <w:hideMark/>
          </w:tcPr>
          <w:p w14:paraId="1E9FFECA" w14:textId="259FA08A" w:rsidR="005B1647" w:rsidRPr="00936ADF"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r>
              <w:rPr>
                <w:i/>
                <w:iCs/>
              </w:rPr>
              <w:t>585,9</w:t>
            </w:r>
          </w:p>
        </w:tc>
        <w:tc>
          <w:tcPr>
            <w:tcW w:w="694" w:type="pct"/>
            <w:noWrap/>
            <w:hideMark/>
          </w:tcPr>
          <w:p w14:paraId="7AFE4E24" w14:textId="77777777" w:rsidR="005B1647" w:rsidRPr="00936ADF"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r w:rsidRPr="00936ADF">
              <w:rPr>
                <w:i/>
                <w:iCs/>
              </w:rPr>
              <w:t>-2,0</w:t>
            </w:r>
          </w:p>
        </w:tc>
        <w:tc>
          <w:tcPr>
            <w:tcW w:w="724" w:type="pct"/>
            <w:noWrap/>
            <w:hideMark/>
          </w:tcPr>
          <w:p w14:paraId="0908B537" w14:textId="13FC29DE" w:rsidR="005B1647" w:rsidRPr="00D82139"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r w:rsidRPr="00D82139">
              <w:rPr>
                <w:i/>
                <w:iCs/>
              </w:rPr>
              <w:t>4,</w:t>
            </w:r>
            <w:r>
              <w:rPr>
                <w:i/>
                <w:iCs/>
              </w:rPr>
              <w:t>0</w:t>
            </w:r>
          </w:p>
        </w:tc>
      </w:tr>
      <w:tr w:rsidR="00155607" w14:paraId="26074531" w14:textId="77777777" w:rsidTr="003D47E6">
        <w:trPr>
          <w:trHeight w:val="255"/>
        </w:trPr>
        <w:tc>
          <w:tcPr>
            <w:cnfStyle w:val="001000000000" w:firstRow="0" w:lastRow="0" w:firstColumn="1" w:lastColumn="0" w:oddVBand="0" w:evenVBand="0" w:oddHBand="0" w:evenHBand="0" w:firstRowFirstColumn="0" w:firstRowLastColumn="0" w:lastRowFirstColumn="0" w:lastRowLastColumn="0"/>
            <w:tcW w:w="2101" w:type="pct"/>
            <w:noWrap/>
            <w:hideMark/>
          </w:tcPr>
          <w:p w14:paraId="1E69FF01" w14:textId="77777777" w:rsidR="005B1647" w:rsidRPr="00936ADF" w:rsidRDefault="005B1647" w:rsidP="005B1647">
            <w:pPr>
              <w:pStyle w:val="Tabell"/>
            </w:pPr>
            <w:r w:rsidRPr="00936ADF">
              <w:t>Arbetsgivaravgifter</w:t>
            </w:r>
          </w:p>
        </w:tc>
        <w:tc>
          <w:tcPr>
            <w:tcW w:w="725" w:type="pct"/>
            <w:noWrap/>
            <w:hideMark/>
          </w:tcPr>
          <w:p w14:paraId="6368975D" w14:textId="77777777" w:rsidR="005B1647" w:rsidRPr="00936AD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36ADF">
              <w:t>588,6</w:t>
            </w:r>
          </w:p>
        </w:tc>
        <w:tc>
          <w:tcPr>
            <w:tcW w:w="756" w:type="pct"/>
            <w:noWrap/>
            <w:hideMark/>
          </w:tcPr>
          <w:p w14:paraId="3E83A7FF" w14:textId="56F6674F" w:rsidR="005B1647" w:rsidRPr="00936ADF" w:rsidRDefault="005B1647" w:rsidP="005B1647">
            <w:pPr>
              <w:pStyle w:val="Tabell"/>
              <w:cnfStyle w:val="000000000000" w:firstRow="0" w:lastRow="0" w:firstColumn="0" w:lastColumn="0" w:oddVBand="0" w:evenVBand="0" w:oddHBand="0" w:evenHBand="0" w:firstRowFirstColumn="0" w:firstRowLastColumn="0" w:lastRowFirstColumn="0" w:lastRowLastColumn="0"/>
            </w:pPr>
            <w:r>
              <w:t>566,5</w:t>
            </w:r>
          </w:p>
        </w:tc>
        <w:tc>
          <w:tcPr>
            <w:tcW w:w="694" w:type="pct"/>
            <w:noWrap/>
            <w:hideMark/>
          </w:tcPr>
          <w:p w14:paraId="5BD0B9FA" w14:textId="77777777" w:rsidR="005B1647" w:rsidRPr="00936AD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36ADF">
              <w:t>-2,6</w:t>
            </w:r>
          </w:p>
        </w:tc>
        <w:tc>
          <w:tcPr>
            <w:tcW w:w="724" w:type="pct"/>
            <w:noWrap/>
            <w:hideMark/>
          </w:tcPr>
          <w:p w14:paraId="717B8B93" w14:textId="24938C2D" w:rsidR="005B1647" w:rsidRPr="00936AD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206FA">
              <w:t>1,7</w:t>
            </w:r>
          </w:p>
        </w:tc>
      </w:tr>
      <w:tr w:rsidR="00155607" w14:paraId="7FF62916" w14:textId="77777777" w:rsidTr="003D47E6">
        <w:trPr>
          <w:trHeight w:val="255"/>
        </w:trPr>
        <w:tc>
          <w:tcPr>
            <w:cnfStyle w:val="001000000000" w:firstRow="0" w:lastRow="0" w:firstColumn="1" w:lastColumn="0" w:oddVBand="0" w:evenVBand="0" w:oddHBand="0" w:evenHBand="0" w:firstRowFirstColumn="0" w:firstRowLastColumn="0" w:lastRowFirstColumn="0" w:lastRowLastColumn="0"/>
            <w:tcW w:w="2101" w:type="pct"/>
            <w:noWrap/>
            <w:hideMark/>
          </w:tcPr>
          <w:p w14:paraId="2F4FF101" w14:textId="77777777" w:rsidR="005B1647" w:rsidRPr="00936ADF" w:rsidRDefault="005B1647" w:rsidP="005B1647">
            <w:pPr>
              <w:pStyle w:val="Tabell"/>
            </w:pPr>
            <w:r w:rsidRPr="00936ADF">
              <w:t>Egenavgifter</w:t>
            </w:r>
          </w:p>
        </w:tc>
        <w:tc>
          <w:tcPr>
            <w:tcW w:w="725" w:type="pct"/>
            <w:noWrap/>
            <w:hideMark/>
          </w:tcPr>
          <w:p w14:paraId="28DD7FCB" w14:textId="77777777" w:rsidR="005B1647" w:rsidRPr="00936AD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36ADF">
              <w:t>12,3</w:t>
            </w:r>
          </w:p>
        </w:tc>
        <w:tc>
          <w:tcPr>
            <w:tcW w:w="756" w:type="pct"/>
            <w:noWrap/>
            <w:hideMark/>
          </w:tcPr>
          <w:p w14:paraId="547C4CB6" w14:textId="569CF76B" w:rsidR="005B1647" w:rsidRPr="00936ADF" w:rsidRDefault="005B1647" w:rsidP="005B1647">
            <w:pPr>
              <w:pStyle w:val="Tabell"/>
              <w:cnfStyle w:val="000000000000" w:firstRow="0" w:lastRow="0" w:firstColumn="0" w:lastColumn="0" w:oddVBand="0" w:evenVBand="0" w:oddHBand="0" w:evenHBand="0" w:firstRowFirstColumn="0" w:firstRowLastColumn="0" w:lastRowFirstColumn="0" w:lastRowLastColumn="0"/>
            </w:pPr>
            <w:r>
              <w:t>11,8</w:t>
            </w:r>
          </w:p>
        </w:tc>
        <w:tc>
          <w:tcPr>
            <w:tcW w:w="694" w:type="pct"/>
            <w:noWrap/>
            <w:hideMark/>
          </w:tcPr>
          <w:p w14:paraId="3F97C446" w14:textId="77777777" w:rsidR="005B1647" w:rsidRPr="00936AD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36ADF">
              <w:t>-0,8</w:t>
            </w:r>
          </w:p>
        </w:tc>
        <w:tc>
          <w:tcPr>
            <w:tcW w:w="724" w:type="pct"/>
            <w:noWrap/>
            <w:hideMark/>
          </w:tcPr>
          <w:p w14:paraId="3C518952" w14:textId="7037124D" w:rsidR="005B1647" w:rsidRPr="00936AD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206FA">
              <w:t>-1,0</w:t>
            </w:r>
          </w:p>
        </w:tc>
      </w:tr>
      <w:tr w:rsidR="00155607" w14:paraId="21932B5A" w14:textId="77777777" w:rsidTr="003D47E6">
        <w:trPr>
          <w:trHeight w:val="255"/>
        </w:trPr>
        <w:tc>
          <w:tcPr>
            <w:cnfStyle w:val="001000000000" w:firstRow="0" w:lastRow="0" w:firstColumn="1" w:lastColumn="0" w:oddVBand="0" w:evenVBand="0" w:oddHBand="0" w:evenHBand="0" w:firstRowFirstColumn="0" w:firstRowLastColumn="0" w:lastRowFirstColumn="0" w:lastRowLastColumn="0"/>
            <w:tcW w:w="2101" w:type="pct"/>
            <w:noWrap/>
            <w:hideMark/>
          </w:tcPr>
          <w:p w14:paraId="740115E4" w14:textId="77777777" w:rsidR="005B1647" w:rsidRPr="00936ADF" w:rsidRDefault="005B1647" w:rsidP="005B1647">
            <w:pPr>
              <w:pStyle w:val="Tabell"/>
            </w:pPr>
            <w:r w:rsidRPr="00936ADF">
              <w:t>Särskild löneskatt</w:t>
            </w:r>
          </w:p>
        </w:tc>
        <w:tc>
          <w:tcPr>
            <w:tcW w:w="725" w:type="pct"/>
            <w:noWrap/>
            <w:hideMark/>
          </w:tcPr>
          <w:p w14:paraId="68B1B6AC" w14:textId="77777777" w:rsidR="005B1647" w:rsidRPr="00936AD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36ADF">
              <w:t>48,7</w:t>
            </w:r>
          </w:p>
        </w:tc>
        <w:tc>
          <w:tcPr>
            <w:tcW w:w="756" w:type="pct"/>
            <w:noWrap/>
            <w:hideMark/>
          </w:tcPr>
          <w:p w14:paraId="04B9E597" w14:textId="63F47313" w:rsidR="005B1647" w:rsidRPr="00936ADF" w:rsidRDefault="005B1647" w:rsidP="005B1647">
            <w:pPr>
              <w:pStyle w:val="Tabell"/>
              <w:cnfStyle w:val="000000000000" w:firstRow="0" w:lastRow="0" w:firstColumn="0" w:lastColumn="0" w:oddVBand="0" w:evenVBand="0" w:oddHBand="0" w:evenHBand="0" w:firstRowFirstColumn="0" w:firstRowLastColumn="0" w:lastRowFirstColumn="0" w:lastRowLastColumn="0"/>
            </w:pPr>
            <w:r>
              <w:t>49,2</w:t>
            </w:r>
          </w:p>
        </w:tc>
        <w:tc>
          <w:tcPr>
            <w:tcW w:w="694" w:type="pct"/>
            <w:noWrap/>
            <w:hideMark/>
          </w:tcPr>
          <w:p w14:paraId="6AA9840E" w14:textId="77777777" w:rsidR="005B1647" w:rsidRPr="00936AD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36ADF">
              <w:t>-0,2</w:t>
            </w:r>
          </w:p>
        </w:tc>
        <w:tc>
          <w:tcPr>
            <w:tcW w:w="724" w:type="pct"/>
            <w:noWrap/>
            <w:hideMark/>
          </w:tcPr>
          <w:p w14:paraId="043C01C1" w14:textId="483D5CE3" w:rsidR="005B1647" w:rsidRPr="00936AD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206FA">
              <w:t>0,5</w:t>
            </w:r>
          </w:p>
        </w:tc>
      </w:tr>
      <w:tr w:rsidR="00155607" w14:paraId="25F2E700" w14:textId="77777777" w:rsidTr="003D47E6">
        <w:trPr>
          <w:trHeight w:val="255"/>
        </w:trPr>
        <w:tc>
          <w:tcPr>
            <w:cnfStyle w:val="001000000000" w:firstRow="0" w:lastRow="0" w:firstColumn="1" w:lastColumn="0" w:oddVBand="0" w:evenVBand="0" w:oddHBand="0" w:evenHBand="0" w:firstRowFirstColumn="0" w:firstRowLastColumn="0" w:lastRowFirstColumn="0" w:lastRowLastColumn="0"/>
            <w:tcW w:w="2101" w:type="pct"/>
            <w:noWrap/>
            <w:hideMark/>
          </w:tcPr>
          <w:p w14:paraId="04A4EAD1" w14:textId="77777777" w:rsidR="005B1647" w:rsidRPr="00936ADF" w:rsidRDefault="005B1647" w:rsidP="005B1647">
            <w:pPr>
              <w:pStyle w:val="Tabell"/>
            </w:pPr>
            <w:r w:rsidRPr="00936ADF">
              <w:t>Nedsättningar</w:t>
            </w:r>
          </w:p>
        </w:tc>
        <w:tc>
          <w:tcPr>
            <w:tcW w:w="725" w:type="pct"/>
            <w:noWrap/>
            <w:hideMark/>
          </w:tcPr>
          <w:p w14:paraId="45D10ED2" w14:textId="77777777" w:rsidR="005B1647" w:rsidRPr="00936AD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36ADF">
              <w:t>-4,0</w:t>
            </w:r>
          </w:p>
        </w:tc>
        <w:tc>
          <w:tcPr>
            <w:tcW w:w="756" w:type="pct"/>
            <w:noWrap/>
            <w:hideMark/>
          </w:tcPr>
          <w:p w14:paraId="00325F4A" w14:textId="6357C5F4" w:rsidR="005B1647" w:rsidRPr="00936ADF" w:rsidRDefault="005B1647" w:rsidP="005B1647">
            <w:pPr>
              <w:pStyle w:val="Tabell"/>
              <w:cnfStyle w:val="000000000000" w:firstRow="0" w:lastRow="0" w:firstColumn="0" w:lastColumn="0" w:oddVBand="0" w:evenVBand="0" w:oddHBand="0" w:evenHBand="0" w:firstRowFirstColumn="0" w:firstRowLastColumn="0" w:lastRowFirstColumn="0" w:lastRowLastColumn="0"/>
            </w:pPr>
            <w:r>
              <w:t>-3,3</w:t>
            </w:r>
          </w:p>
        </w:tc>
        <w:tc>
          <w:tcPr>
            <w:tcW w:w="694" w:type="pct"/>
            <w:noWrap/>
            <w:hideMark/>
          </w:tcPr>
          <w:p w14:paraId="277E5AEC" w14:textId="77777777" w:rsidR="005B1647" w:rsidRPr="00936AD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36ADF">
              <w:t>1,8</w:t>
            </w:r>
          </w:p>
        </w:tc>
        <w:tc>
          <w:tcPr>
            <w:tcW w:w="724" w:type="pct"/>
            <w:noWrap/>
            <w:hideMark/>
          </w:tcPr>
          <w:p w14:paraId="3572DCB0" w14:textId="1BE6E496" w:rsidR="005B1647" w:rsidRPr="00936AD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206FA">
              <w:t>2,8</w:t>
            </w:r>
          </w:p>
        </w:tc>
      </w:tr>
      <w:tr w:rsidR="00155607" w14:paraId="7294B387" w14:textId="77777777" w:rsidTr="003D47E6">
        <w:trPr>
          <w:trHeight w:val="255"/>
        </w:trPr>
        <w:tc>
          <w:tcPr>
            <w:cnfStyle w:val="001000000000" w:firstRow="0" w:lastRow="0" w:firstColumn="1" w:lastColumn="0" w:oddVBand="0" w:evenVBand="0" w:oddHBand="0" w:evenHBand="0" w:firstRowFirstColumn="0" w:firstRowLastColumn="0" w:lastRowFirstColumn="0" w:lastRowLastColumn="0"/>
            <w:tcW w:w="2101" w:type="pct"/>
            <w:noWrap/>
            <w:hideMark/>
          </w:tcPr>
          <w:p w14:paraId="32053A45" w14:textId="77777777" w:rsidR="005B1647" w:rsidRPr="00936ADF" w:rsidRDefault="005B1647" w:rsidP="005B1647">
            <w:pPr>
              <w:pStyle w:val="Tabell"/>
            </w:pPr>
            <w:r w:rsidRPr="00936ADF">
              <w:t>Skatt på tjänstegruppliv</w:t>
            </w:r>
          </w:p>
        </w:tc>
        <w:tc>
          <w:tcPr>
            <w:tcW w:w="725" w:type="pct"/>
            <w:noWrap/>
            <w:hideMark/>
          </w:tcPr>
          <w:p w14:paraId="0D992B9B" w14:textId="77777777" w:rsidR="005B1647" w:rsidRPr="00936AD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36ADF">
              <w:t>0,6</w:t>
            </w:r>
          </w:p>
        </w:tc>
        <w:tc>
          <w:tcPr>
            <w:tcW w:w="756" w:type="pct"/>
            <w:noWrap/>
            <w:hideMark/>
          </w:tcPr>
          <w:p w14:paraId="482A982C" w14:textId="7FB3417B" w:rsidR="005B1647" w:rsidRPr="00936ADF" w:rsidRDefault="005B1647" w:rsidP="005B1647">
            <w:pPr>
              <w:pStyle w:val="Tabell"/>
              <w:cnfStyle w:val="000000000000" w:firstRow="0" w:lastRow="0" w:firstColumn="0" w:lastColumn="0" w:oddVBand="0" w:evenVBand="0" w:oddHBand="0" w:evenHBand="0" w:firstRowFirstColumn="0" w:firstRowLastColumn="0" w:lastRowFirstColumn="0" w:lastRowLastColumn="0"/>
            </w:pPr>
            <w:r>
              <w:t>0,6</w:t>
            </w:r>
          </w:p>
        </w:tc>
        <w:tc>
          <w:tcPr>
            <w:tcW w:w="694" w:type="pct"/>
            <w:noWrap/>
            <w:hideMark/>
          </w:tcPr>
          <w:p w14:paraId="251CB909" w14:textId="77777777" w:rsidR="005B1647" w:rsidRPr="00936AD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36ADF">
              <w:t>0,1</w:t>
            </w:r>
          </w:p>
        </w:tc>
        <w:tc>
          <w:tcPr>
            <w:tcW w:w="724" w:type="pct"/>
            <w:noWrap/>
            <w:hideMark/>
          </w:tcPr>
          <w:p w14:paraId="59F35B12" w14:textId="299DA045" w:rsidR="005B1647" w:rsidRPr="00936AD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206FA">
              <w:t>0,1</w:t>
            </w:r>
          </w:p>
        </w:tc>
      </w:tr>
      <w:tr w:rsidR="00155607" w14:paraId="4DB83BA7" w14:textId="77777777" w:rsidTr="003D47E6">
        <w:trPr>
          <w:trHeight w:val="255"/>
        </w:trPr>
        <w:tc>
          <w:tcPr>
            <w:cnfStyle w:val="001000000000" w:firstRow="0" w:lastRow="0" w:firstColumn="1" w:lastColumn="0" w:oddVBand="0" w:evenVBand="0" w:oddHBand="0" w:evenHBand="0" w:firstRowFirstColumn="0" w:firstRowLastColumn="0" w:lastRowFirstColumn="0" w:lastRowLastColumn="0"/>
            <w:tcW w:w="2101" w:type="pct"/>
            <w:noWrap/>
            <w:hideMark/>
          </w:tcPr>
          <w:p w14:paraId="6ED5FDE1" w14:textId="77777777" w:rsidR="005B1647" w:rsidRPr="00936ADF" w:rsidRDefault="005B1647" w:rsidP="005B1647">
            <w:pPr>
              <w:pStyle w:val="Tabell"/>
            </w:pPr>
            <w:r w:rsidRPr="00936ADF">
              <w:t>Avgifter till premiepensionssystemet</w:t>
            </w:r>
          </w:p>
        </w:tc>
        <w:tc>
          <w:tcPr>
            <w:tcW w:w="725" w:type="pct"/>
            <w:noWrap/>
            <w:hideMark/>
          </w:tcPr>
          <w:p w14:paraId="2279A0DE" w14:textId="77777777" w:rsidR="005B1647" w:rsidRPr="00936AD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36ADF">
              <w:t>-41,1</w:t>
            </w:r>
          </w:p>
        </w:tc>
        <w:tc>
          <w:tcPr>
            <w:tcW w:w="756" w:type="pct"/>
            <w:noWrap/>
            <w:hideMark/>
          </w:tcPr>
          <w:p w14:paraId="2F1D2F81" w14:textId="5B9FECF8" w:rsidR="005B1647" w:rsidRPr="00936AD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36ADF">
              <w:t> </w:t>
            </w:r>
            <w:r>
              <w:t>-38,8</w:t>
            </w:r>
          </w:p>
        </w:tc>
        <w:tc>
          <w:tcPr>
            <w:tcW w:w="694" w:type="pct"/>
            <w:noWrap/>
            <w:hideMark/>
          </w:tcPr>
          <w:p w14:paraId="0DB42CF3" w14:textId="77777777" w:rsidR="005B1647" w:rsidRPr="00936AD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36ADF">
              <w:t>-0,2</w:t>
            </w:r>
          </w:p>
        </w:tc>
        <w:tc>
          <w:tcPr>
            <w:tcW w:w="724" w:type="pct"/>
            <w:noWrap/>
            <w:hideMark/>
          </w:tcPr>
          <w:p w14:paraId="542D2BE3" w14:textId="4B20D9AF" w:rsidR="005B1647" w:rsidRPr="00936AD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206FA">
              <w:t>-0,1</w:t>
            </w:r>
          </w:p>
        </w:tc>
      </w:tr>
      <w:tr w:rsidR="00155607" w14:paraId="2FD54804" w14:textId="77777777" w:rsidTr="003D47E6">
        <w:trPr>
          <w:trHeight w:val="255"/>
        </w:trPr>
        <w:tc>
          <w:tcPr>
            <w:cnfStyle w:val="001000000000" w:firstRow="0" w:lastRow="0" w:firstColumn="1" w:lastColumn="0" w:oddVBand="0" w:evenVBand="0" w:oddHBand="0" w:evenHBand="0" w:firstRowFirstColumn="0" w:firstRowLastColumn="0" w:lastRowFirstColumn="0" w:lastRowLastColumn="0"/>
            <w:tcW w:w="2101" w:type="pct"/>
            <w:noWrap/>
            <w:hideMark/>
          </w:tcPr>
          <w:p w14:paraId="73D05BF2" w14:textId="77777777" w:rsidR="005B1647" w:rsidRPr="00936ADF" w:rsidRDefault="005B1647" w:rsidP="005B1647">
            <w:pPr>
              <w:pStyle w:val="Tabell"/>
              <w:rPr>
                <w:b/>
                <w:bCs/>
              </w:rPr>
            </w:pPr>
            <w:r w:rsidRPr="00936ADF">
              <w:rPr>
                <w:b/>
                <w:bCs/>
              </w:rPr>
              <w:t>Skatt på kapital</w:t>
            </w:r>
          </w:p>
        </w:tc>
        <w:tc>
          <w:tcPr>
            <w:tcW w:w="725" w:type="pct"/>
            <w:noWrap/>
            <w:hideMark/>
          </w:tcPr>
          <w:p w14:paraId="1B645571" w14:textId="77777777" w:rsidR="005B1647" w:rsidRPr="00936ADF"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936ADF">
              <w:rPr>
                <w:b/>
                <w:bCs/>
              </w:rPr>
              <w:t>274,4</w:t>
            </w:r>
          </w:p>
        </w:tc>
        <w:tc>
          <w:tcPr>
            <w:tcW w:w="756" w:type="pct"/>
            <w:noWrap/>
            <w:hideMark/>
          </w:tcPr>
          <w:p w14:paraId="732E93B5" w14:textId="7F3AFCC8" w:rsidR="005B1647" w:rsidRPr="00936ADF"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Pr>
                <w:b/>
                <w:bCs/>
              </w:rPr>
              <w:t>261,4</w:t>
            </w:r>
          </w:p>
        </w:tc>
        <w:tc>
          <w:tcPr>
            <w:tcW w:w="694" w:type="pct"/>
            <w:noWrap/>
            <w:hideMark/>
          </w:tcPr>
          <w:p w14:paraId="5CE587C7" w14:textId="77777777" w:rsidR="005B1647" w:rsidRPr="00936ADF"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936ADF">
              <w:rPr>
                <w:b/>
                <w:bCs/>
              </w:rPr>
              <w:t>2,9</w:t>
            </w:r>
          </w:p>
        </w:tc>
        <w:tc>
          <w:tcPr>
            <w:tcW w:w="724" w:type="pct"/>
            <w:noWrap/>
            <w:hideMark/>
          </w:tcPr>
          <w:p w14:paraId="6C96D567" w14:textId="68E0BF06" w:rsidR="005B1647" w:rsidRPr="00D82139"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D82139">
              <w:rPr>
                <w:b/>
                <w:bCs/>
              </w:rPr>
              <w:t>5,8</w:t>
            </w:r>
          </w:p>
        </w:tc>
      </w:tr>
      <w:tr w:rsidR="00155607" w14:paraId="24388CD5" w14:textId="77777777" w:rsidTr="003D47E6">
        <w:trPr>
          <w:trHeight w:val="255"/>
        </w:trPr>
        <w:tc>
          <w:tcPr>
            <w:cnfStyle w:val="001000000000" w:firstRow="0" w:lastRow="0" w:firstColumn="1" w:lastColumn="0" w:oddVBand="0" w:evenVBand="0" w:oddHBand="0" w:evenHBand="0" w:firstRowFirstColumn="0" w:firstRowLastColumn="0" w:lastRowFirstColumn="0" w:lastRowLastColumn="0"/>
            <w:tcW w:w="2101" w:type="pct"/>
            <w:noWrap/>
            <w:hideMark/>
          </w:tcPr>
          <w:p w14:paraId="30DB8C8C" w14:textId="77777777" w:rsidR="005B1647" w:rsidRPr="00936ADF" w:rsidRDefault="005B1647" w:rsidP="005B1647">
            <w:pPr>
              <w:pStyle w:val="Tabell"/>
            </w:pPr>
            <w:r w:rsidRPr="00936ADF">
              <w:t>Skatt på kapital, hushåll</w:t>
            </w:r>
          </w:p>
        </w:tc>
        <w:tc>
          <w:tcPr>
            <w:tcW w:w="725" w:type="pct"/>
            <w:noWrap/>
            <w:hideMark/>
          </w:tcPr>
          <w:p w14:paraId="71ABB0FF" w14:textId="77777777" w:rsidR="005B1647" w:rsidRPr="00936AD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36ADF">
              <w:t>71,7</w:t>
            </w:r>
          </w:p>
        </w:tc>
        <w:tc>
          <w:tcPr>
            <w:tcW w:w="756" w:type="pct"/>
            <w:noWrap/>
            <w:hideMark/>
          </w:tcPr>
          <w:p w14:paraId="62B2142E" w14:textId="088E962E" w:rsidR="005B1647" w:rsidRPr="00936ADF" w:rsidRDefault="005B1647" w:rsidP="005B1647">
            <w:pPr>
              <w:pStyle w:val="Tabell"/>
              <w:cnfStyle w:val="000000000000" w:firstRow="0" w:lastRow="0" w:firstColumn="0" w:lastColumn="0" w:oddVBand="0" w:evenVBand="0" w:oddHBand="0" w:evenHBand="0" w:firstRowFirstColumn="0" w:firstRowLastColumn="0" w:lastRowFirstColumn="0" w:lastRowLastColumn="0"/>
            </w:pPr>
            <w:r>
              <w:t>69,3</w:t>
            </w:r>
          </w:p>
        </w:tc>
        <w:tc>
          <w:tcPr>
            <w:tcW w:w="694" w:type="pct"/>
            <w:noWrap/>
            <w:hideMark/>
          </w:tcPr>
          <w:p w14:paraId="64BD1821" w14:textId="77777777" w:rsidR="005B1647" w:rsidRPr="00936AD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36ADF">
              <w:t>2,9</w:t>
            </w:r>
          </w:p>
        </w:tc>
        <w:tc>
          <w:tcPr>
            <w:tcW w:w="724" w:type="pct"/>
            <w:noWrap/>
            <w:hideMark/>
          </w:tcPr>
          <w:p w14:paraId="455387A6" w14:textId="420AB136" w:rsidR="005B1647" w:rsidRPr="00936AD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206FA">
              <w:t>-0,1</w:t>
            </w:r>
          </w:p>
        </w:tc>
      </w:tr>
      <w:tr w:rsidR="00155607" w14:paraId="287F96E1" w14:textId="77777777" w:rsidTr="003D47E6">
        <w:trPr>
          <w:trHeight w:val="255"/>
        </w:trPr>
        <w:tc>
          <w:tcPr>
            <w:cnfStyle w:val="001000000000" w:firstRow="0" w:lastRow="0" w:firstColumn="1" w:lastColumn="0" w:oddVBand="0" w:evenVBand="0" w:oddHBand="0" w:evenHBand="0" w:firstRowFirstColumn="0" w:firstRowLastColumn="0" w:lastRowFirstColumn="0" w:lastRowLastColumn="0"/>
            <w:tcW w:w="2101" w:type="pct"/>
            <w:noWrap/>
            <w:hideMark/>
          </w:tcPr>
          <w:p w14:paraId="63EDAAC0" w14:textId="77777777" w:rsidR="005B1647" w:rsidRPr="00936ADF" w:rsidRDefault="005B1647" w:rsidP="005B1647">
            <w:pPr>
              <w:pStyle w:val="Tabell"/>
            </w:pPr>
            <w:r w:rsidRPr="00936ADF">
              <w:t>Skatt på företagsvinster</w:t>
            </w:r>
          </w:p>
        </w:tc>
        <w:tc>
          <w:tcPr>
            <w:tcW w:w="725" w:type="pct"/>
            <w:noWrap/>
            <w:hideMark/>
          </w:tcPr>
          <w:p w14:paraId="2FBC6915" w14:textId="77777777" w:rsidR="005B1647" w:rsidRPr="00936AD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36ADF">
              <w:t>145,1</w:t>
            </w:r>
          </w:p>
        </w:tc>
        <w:tc>
          <w:tcPr>
            <w:tcW w:w="756" w:type="pct"/>
            <w:noWrap/>
            <w:hideMark/>
          </w:tcPr>
          <w:p w14:paraId="6A182298" w14:textId="76B114DC" w:rsidR="005B1647" w:rsidRPr="00936ADF" w:rsidRDefault="005B1647" w:rsidP="005B1647">
            <w:pPr>
              <w:pStyle w:val="Tabell"/>
              <w:cnfStyle w:val="000000000000" w:firstRow="0" w:lastRow="0" w:firstColumn="0" w:lastColumn="0" w:oddVBand="0" w:evenVBand="0" w:oddHBand="0" w:evenHBand="0" w:firstRowFirstColumn="0" w:firstRowLastColumn="0" w:lastRowFirstColumn="0" w:lastRowLastColumn="0"/>
            </w:pPr>
            <w:r>
              <w:t>132,9</w:t>
            </w:r>
          </w:p>
        </w:tc>
        <w:tc>
          <w:tcPr>
            <w:tcW w:w="694" w:type="pct"/>
            <w:noWrap/>
            <w:hideMark/>
          </w:tcPr>
          <w:p w14:paraId="3AF40480" w14:textId="77777777" w:rsidR="005B1647" w:rsidRPr="00936AD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36ADF">
              <w:t>1,8</w:t>
            </w:r>
          </w:p>
        </w:tc>
        <w:tc>
          <w:tcPr>
            <w:tcW w:w="724" w:type="pct"/>
            <w:noWrap/>
            <w:hideMark/>
          </w:tcPr>
          <w:p w14:paraId="3E5D6FD4" w14:textId="59923732" w:rsidR="005B1647" w:rsidRPr="00936AD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206FA">
              <w:t>3,3</w:t>
            </w:r>
          </w:p>
        </w:tc>
      </w:tr>
      <w:tr w:rsidR="00155607" w14:paraId="41CC04DD" w14:textId="77777777" w:rsidTr="003D47E6">
        <w:trPr>
          <w:trHeight w:val="255"/>
        </w:trPr>
        <w:tc>
          <w:tcPr>
            <w:cnfStyle w:val="001000000000" w:firstRow="0" w:lastRow="0" w:firstColumn="1" w:lastColumn="0" w:oddVBand="0" w:evenVBand="0" w:oddHBand="0" w:evenHBand="0" w:firstRowFirstColumn="0" w:firstRowLastColumn="0" w:lastRowFirstColumn="0" w:lastRowLastColumn="0"/>
            <w:tcW w:w="2101" w:type="pct"/>
            <w:noWrap/>
            <w:hideMark/>
          </w:tcPr>
          <w:p w14:paraId="5A015471" w14:textId="77777777" w:rsidR="005B1647" w:rsidRPr="00936ADF" w:rsidRDefault="005B1647" w:rsidP="005B1647">
            <w:pPr>
              <w:pStyle w:val="Tabell"/>
            </w:pPr>
            <w:r w:rsidRPr="00936ADF">
              <w:t>Avkastningsskatt</w:t>
            </w:r>
          </w:p>
        </w:tc>
        <w:tc>
          <w:tcPr>
            <w:tcW w:w="725" w:type="pct"/>
            <w:noWrap/>
            <w:hideMark/>
          </w:tcPr>
          <w:p w14:paraId="00114F71" w14:textId="77777777" w:rsidR="005B1647" w:rsidRPr="00936AD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36ADF">
              <w:t>5,4</w:t>
            </w:r>
          </w:p>
        </w:tc>
        <w:tc>
          <w:tcPr>
            <w:tcW w:w="756" w:type="pct"/>
            <w:noWrap/>
            <w:hideMark/>
          </w:tcPr>
          <w:p w14:paraId="3321541B" w14:textId="0A74019B" w:rsidR="005B1647" w:rsidRPr="00936ADF" w:rsidRDefault="005B1647" w:rsidP="005B1647">
            <w:pPr>
              <w:pStyle w:val="Tabell"/>
              <w:cnfStyle w:val="000000000000" w:firstRow="0" w:lastRow="0" w:firstColumn="0" w:lastColumn="0" w:oddVBand="0" w:evenVBand="0" w:oddHBand="0" w:evenHBand="0" w:firstRowFirstColumn="0" w:firstRowLastColumn="0" w:lastRowFirstColumn="0" w:lastRowLastColumn="0"/>
            </w:pPr>
            <w:r>
              <w:t>5,4</w:t>
            </w:r>
          </w:p>
        </w:tc>
        <w:tc>
          <w:tcPr>
            <w:tcW w:w="694" w:type="pct"/>
            <w:noWrap/>
            <w:hideMark/>
          </w:tcPr>
          <w:p w14:paraId="20A4502D" w14:textId="77777777" w:rsidR="005B1647" w:rsidRPr="00936AD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36ADF">
              <w:t>-1,0</w:t>
            </w:r>
          </w:p>
        </w:tc>
        <w:tc>
          <w:tcPr>
            <w:tcW w:w="724" w:type="pct"/>
            <w:noWrap/>
            <w:hideMark/>
          </w:tcPr>
          <w:p w14:paraId="5AA49095" w14:textId="468A17CB" w:rsidR="005B1647" w:rsidRPr="00936AD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206FA">
              <w:t>1,0</w:t>
            </w:r>
          </w:p>
        </w:tc>
      </w:tr>
      <w:tr w:rsidR="00155607" w14:paraId="4AE364EE" w14:textId="77777777" w:rsidTr="003D47E6">
        <w:trPr>
          <w:trHeight w:val="255"/>
        </w:trPr>
        <w:tc>
          <w:tcPr>
            <w:cnfStyle w:val="001000000000" w:firstRow="0" w:lastRow="0" w:firstColumn="1" w:lastColumn="0" w:oddVBand="0" w:evenVBand="0" w:oddHBand="0" w:evenHBand="0" w:firstRowFirstColumn="0" w:firstRowLastColumn="0" w:lastRowFirstColumn="0" w:lastRowLastColumn="0"/>
            <w:tcW w:w="2101" w:type="pct"/>
            <w:noWrap/>
            <w:hideMark/>
          </w:tcPr>
          <w:p w14:paraId="4C73BF01" w14:textId="77777777" w:rsidR="005B1647" w:rsidRPr="00936ADF" w:rsidRDefault="005B1647" w:rsidP="005B1647">
            <w:pPr>
              <w:pStyle w:val="Tabell"/>
            </w:pPr>
            <w:r w:rsidRPr="00936ADF">
              <w:t>Fastighetsskatt</w:t>
            </w:r>
          </w:p>
        </w:tc>
        <w:tc>
          <w:tcPr>
            <w:tcW w:w="725" w:type="pct"/>
            <w:noWrap/>
            <w:hideMark/>
          </w:tcPr>
          <w:p w14:paraId="0F7354D2" w14:textId="77777777" w:rsidR="005B1647" w:rsidRPr="00936AD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36ADF">
              <w:t>32,7</w:t>
            </w:r>
          </w:p>
        </w:tc>
        <w:tc>
          <w:tcPr>
            <w:tcW w:w="756" w:type="pct"/>
            <w:noWrap/>
            <w:hideMark/>
          </w:tcPr>
          <w:p w14:paraId="5689AC64" w14:textId="029238B8" w:rsidR="005B1647" w:rsidRPr="00936ADF" w:rsidRDefault="005B1647" w:rsidP="005B1647">
            <w:pPr>
              <w:pStyle w:val="Tabell"/>
              <w:cnfStyle w:val="000000000000" w:firstRow="0" w:lastRow="0" w:firstColumn="0" w:lastColumn="0" w:oddVBand="0" w:evenVBand="0" w:oddHBand="0" w:evenHBand="0" w:firstRowFirstColumn="0" w:firstRowLastColumn="0" w:lastRowFirstColumn="0" w:lastRowLastColumn="0"/>
            </w:pPr>
            <w:r>
              <w:t>33,2</w:t>
            </w:r>
          </w:p>
        </w:tc>
        <w:tc>
          <w:tcPr>
            <w:tcW w:w="694" w:type="pct"/>
            <w:noWrap/>
            <w:hideMark/>
          </w:tcPr>
          <w:p w14:paraId="7AA769B1" w14:textId="77777777" w:rsidR="005B1647" w:rsidRPr="00936AD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36ADF">
              <w:t>0,6</w:t>
            </w:r>
          </w:p>
        </w:tc>
        <w:tc>
          <w:tcPr>
            <w:tcW w:w="724" w:type="pct"/>
            <w:noWrap/>
            <w:hideMark/>
          </w:tcPr>
          <w:p w14:paraId="038EA4B0" w14:textId="64582DF9" w:rsidR="005B1647" w:rsidRPr="00936AD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206FA">
              <w:t>0,5</w:t>
            </w:r>
          </w:p>
        </w:tc>
      </w:tr>
      <w:tr w:rsidR="00155607" w14:paraId="10A3E5B7" w14:textId="77777777" w:rsidTr="003D47E6">
        <w:trPr>
          <w:trHeight w:val="255"/>
        </w:trPr>
        <w:tc>
          <w:tcPr>
            <w:cnfStyle w:val="001000000000" w:firstRow="0" w:lastRow="0" w:firstColumn="1" w:lastColumn="0" w:oddVBand="0" w:evenVBand="0" w:oddHBand="0" w:evenHBand="0" w:firstRowFirstColumn="0" w:firstRowLastColumn="0" w:lastRowFirstColumn="0" w:lastRowLastColumn="0"/>
            <w:tcW w:w="2101" w:type="pct"/>
            <w:noWrap/>
            <w:hideMark/>
          </w:tcPr>
          <w:p w14:paraId="3CAECE1C" w14:textId="77777777" w:rsidR="005B1647" w:rsidRPr="00936ADF" w:rsidRDefault="005B1647" w:rsidP="005B1647">
            <w:pPr>
              <w:pStyle w:val="Tabell"/>
            </w:pPr>
            <w:r w:rsidRPr="00936ADF">
              <w:t>Stämpelskatt</w:t>
            </w:r>
          </w:p>
        </w:tc>
        <w:tc>
          <w:tcPr>
            <w:tcW w:w="725" w:type="pct"/>
            <w:noWrap/>
            <w:hideMark/>
          </w:tcPr>
          <w:p w14:paraId="1925DAAC" w14:textId="77777777" w:rsidR="005B1647" w:rsidRPr="00936AD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36ADF">
              <w:t>12,3</w:t>
            </w:r>
          </w:p>
        </w:tc>
        <w:tc>
          <w:tcPr>
            <w:tcW w:w="756" w:type="pct"/>
            <w:noWrap/>
            <w:hideMark/>
          </w:tcPr>
          <w:p w14:paraId="5C42AB6F" w14:textId="4B31A292" w:rsidR="005B1647" w:rsidRPr="00936ADF" w:rsidRDefault="005B1647" w:rsidP="005B1647">
            <w:pPr>
              <w:pStyle w:val="Tabell"/>
              <w:cnfStyle w:val="000000000000" w:firstRow="0" w:lastRow="0" w:firstColumn="0" w:lastColumn="0" w:oddVBand="0" w:evenVBand="0" w:oddHBand="0" w:evenHBand="0" w:firstRowFirstColumn="0" w:firstRowLastColumn="0" w:lastRowFirstColumn="0" w:lastRowLastColumn="0"/>
            </w:pPr>
            <w:r>
              <w:t>12,1</w:t>
            </w:r>
          </w:p>
        </w:tc>
        <w:tc>
          <w:tcPr>
            <w:tcW w:w="694" w:type="pct"/>
            <w:noWrap/>
            <w:hideMark/>
          </w:tcPr>
          <w:p w14:paraId="04B7AEF3" w14:textId="77777777" w:rsidR="005B1647" w:rsidRPr="00936AD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36ADF">
              <w:t>-0,6</w:t>
            </w:r>
          </w:p>
        </w:tc>
        <w:tc>
          <w:tcPr>
            <w:tcW w:w="724" w:type="pct"/>
            <w:noWrap/>
            <w:hideMark/>
          </w:tcPr>
          <w:p w14:paraId="15BF49CA" w14:textId="66D62BB0" w:rsidR="005B1647" w:rsidRPr="00936AD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206FA">
              <w:t>-0,2</w:t>
            </w:r>
          </w:p>
        </w:tc>
      </w:tr>
      <w:tr w:rsidR="00155607" w14:paraId="7AB05C7E" w14:textId="77777777" w:rsidTr="003D47E6">
        <w:trPr>
          <w:trHeight w:val="255"/>
        </w:trPr>
        <w:tc>
          <w:tcPr>
            <w:cnfStyle w:val="001000000000" w:firstRow="0" w:lastRow="0" w:firstColumn="1" w:lastColumn="0" w:oddVBand="0" w:evenVBand="0" w:oddHBand="0" w:evenHBand="0" w:firstRowFirstColumn="0" w:firstRowLastColumn="0" w:lastRowFirstColumn="0" w:lastRowLastColumn="0"/>
            <w:tcW w:w="2101" w:type="pct"/>
            <w:noWrap/>
            <w:hideMark/>
          </w:tcPr>
          <w:p w14:paraId="214CC8F4" w14:textId="77777777" w:rsidR="005B1647" w:rsidRPr="00936ADF" w:rsidRDefault="005B1647" w:rsidP="005B1647">
            <w:pPr>
              <w:pStyle w:val="Tabell"/>
            </w:pPr>
            <w:r w:rsidRPr="00936ADF">
              <w:t>Kupongskatt m.m.</w:t>
            </w:r>
          </w:p>
        </w:tc>
        <w:tc>
          <w:tcPr>
            <w:tcW w:w="725" w:type="pct"/>
            <w:noWrap/>
            <w:hideMark/>
          </w:tcPr>
          <w:p w14:paraId="19C5FB68" w14:textId="77777777" w:rsidR="005B1647" w:rsidRPr="00936AD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36ADF">
              <w:t>7,2</w:t>
            </w:r>
          </w:p>
        </w:tc>
        <w:tc>
          <w:tcPr>
            <w:tcW w:w="756" w:type="pct"/>
            <w:noWrap/>
            <w:hideMark/>
          </w:tcPr>
          <w:p w14:paraId="5B4A7230" w14:textId="00FEB229" w:rsidR="005B1647" w:rsidRPr="00936AD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36ADF">
              <w:t> </w:t>
            </w:r>
            <w:r>
              <w:t>8,5</w:t>
            </w:r>
          </w:p>
        </w:tc>
        <w:tc>
          <w:tcPr>
            <w:tcW w:w="694" w:type="pct"/>
            <w:noWrap/>
            <w:hideMark/>
          </w:tcPr>
          <w:p w14:paraId="520B781F" w14:textId="77777777" w:rsidR="005B1647" w:rsidRPr="00936AD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36ADF">
              <w:t>-0,9</w:t>
            </w:r>
          </w:p>
        </w:tc>
        <w:tc>
          <w:tcPr>
            <w:tcW w:w="724" w:type="pct"/>
            <w:noWrap/>
            <w:hideMark/>
          </w:tcPr>
          <w:p w14:paraId="1D0C318E" w14:textId="410E1F2F" w:rsidR="005B1647" w:rsidRPr="00936AD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206FA">
              <w:t>1,3</w:t>
            </w:r>
          </w:p>
        </w:tc>
      </w:tr>
      <w:tr w:rsidR="00155607" w14:paraId="5AD944C2" w14:textId="77777777" w:rsidTr="003D47E6">
        <w:trPr>
          <w:trHeight w:val="255"/>
        </w:trPr>
        <w:tc>
          <w:tcPr>
            <w:cnfStyle w:val="001000000000" w:firstRow="0" w:lastRow="0" w:firstColumn="1" w:lastColumn="0" w:oddVBand="0" w:evenVBand="0" w:oddHBand="0" w:evenHBand="0" w:firstRowFirstColumn="0" w:firstRowLastColumn="0" w:lastRowFirstColumn="0" w:lastRowLastColumn="0"/>
            <w:tcW w:w="2101" w:type="pct"/>
            <w:noWrap/>
            <w:hideMark/>
          </w:tcPr>
          <w:p w14:paraId="5EDEE5B1" w14:textId="77777777" w:rsidR="005B1647" w:rsidRPr="00936ADF" w:rsidRDefault="005B1647" w:rsidP="005B1647">
            <w:pPr>
              <w:pStyle w:val="Tabell"/>
              <w:rPr>
                <w:b/>
                <w:bCs/>
              </w:rPr>
            </w:pPr>
            <w:r w:rsidRPr="00936ADF">
              <w:rPr>
                <w:b/>
                <w:bCs/>
              </w:rPr>
              <w:t>Skatt på konsumtion och insatsvaror</w:t>
            </w:r>
          </w:p>
        </w:tc>
        <w:tc>
          <w:tcPr>
            <w:tcW w:w="725" w:type="pct"/>
            <w:noWrap/>
            <w:hideMark/>
          </w:tcPr>
          <w:p w14:paraId="281E96D6" w14:textId="77777777" w:rsidR="005B1647" w:rsidRPr="00936ADF"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936ADF">
              <w:rPr>
                <w:b/>
                <w:bCs/>
              </w:rPr>
              <w:t>596,2</w:t>
            </w:r>
          </w:p>
        </w:tc>
        <w:tc>
          <w:tcPr>
            <w:tcW w:w="756" w:type="pct"/>
            <w:noWrap/>
            <w:hideMark/>
          </w:tcPr>
          <w:p w14:paraId="388D59EC" w14:textId="0EE9E9AA" w:rsidR="005B1647" w:rsidRPr="00936ADF"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Pr>
                <w:b/>
                <w:bCs/>
              </w:rPr>
              <w:t>579,5</w:t>
            </w:r>
          </w:p>
        </w:tc>
        <w:tc>
          <w:tcPr>
            <w:tcW w:w="694" w:type="pct"/>
            <w:noWrap/>
            <w:hideMark/>
          </w:tcPr>
          <w:p w14:paraId="21BF85D5" w14:textId="77777777" w:rsidR="005B1647" w:rsidRPr="00936ADF"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936ADF">
              <w:rPr>
                <w:b/>
                <w:bCs/>
              </w:rPr>
              <w:t>1,4</w:t>
            </w:r>
          </w:p>
        </w:tc>
        <w:tc>
          <w:tcPr>
            <w:tcW w:w="724" w:type="pct"/>
            <w:noWrap/>
            <w:hideMark/>
          </w:tcPr>
          <w:p w14:paraId="4B7E00B7" w14:textId="3830D268" w:rsidR="005B1647" w:rsidRPr="00D82139"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D82139">
              <w:rPr>
                <w:b/>
                <w:bCs/>
              </w:rPr>
              <w:t>-</w:t>
            </w:r>
            <w:r>
              <w:rPr>
                <w:b/>
                <w:bCs/>
              </w:rPr>
              <w:t>1,4</w:t>
            </w:r>
          </w:p>
        </w:tc>
      </w:tr>
      <w:tr w:rsidR="00155607" w14:paraId="5C2FB166" w14:textId="77777777" w:rsidTr="003D47E6">
        <w:trPr>
          <w:trHeight w:val="255"/>
        </w:trPr>
        <w:tc>
          <w:tcPr>
            <w:cnfStyle w:val="001000000000" w:firstRow="0" w:lastRow="0" w:firstColumn="1" w:lastColumn="0" w:oddVBand="0" w:evenVBand="0" w:oddHBand="0" w:evenHBand="0" w:firstRowFirstColumn="0" w:firstRowLastColumn="0" w:lastRowFirstColumn="0" w:lastRowLastColumn="0"/>
            <w:tcW w:w="2101" w:type="pct"/>
            <w:noWrap/>
            <w:hideMark/>
          </w:tcPr>
          <w:p w14:paraId="3D12A039" w14:textId="77777777" w:rsidR="005B1647" w:rsidRPr="00936ADF" w:rsidRDefault="005B1647" w:rsidP="005B1647">
            <w:pPr>
              <w:pStyle w:val="Tabell"/>
            </w:pPr>
            <w:r w:rsidRPr="00936ADF">
              <w:t>Mervärdesskatt</w:t>
            </w:r>
          </w:p>
        </w:tc>
        <w:tc>
          <w:tcPr>
            <w:tcW w:w="725" w:type="pct"/>
            <w:noWrap/>
            <w:hideMark/>
          </w:tcPr>
          <w:p w14:paraId="0E998081" w14:textId="77777777" w:rsidR="005B1647" w:rsidRPr="00936AD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36ADF">
              <w:t>461,8</w:t>
            </w:r>
          </w:p>
        </w:tc>
        <w:tc>
          <w:tcPr>
            <w:tcW w:w="756" w:type="pct"/>
            <w:noWrap/>
            <w:hideMark/>
          </w:tcPr>
          <w:p w14:paraId="31E38784" w14:textId="46B0544F" w:rsidR="005B1647" w:rsidRPr="00936ADF" w:rsidRDefault="005B1647" w:rsidP="005B1647">
            <w:pPr>
              <w:pStyle w:val="Tabell"/>
              <w:cnfStyle w:val="000000000000" w:firstRow="0" w:lastRow="0" w:firstColumn="0" w:lastColumn="0" w:oddVBand="0" w:evenVBand="0" w:oddHBand="0" w:evenHBand="0" w:firstRowFirstColumn="0" w:firstRowLastColumn="0" w:lastRowFirstColumn="0" w:lastRowLastColumn="0"/>
            </w:pPr>
            <w:r>
              <w:t>446,8</w:t>
            </w:r>
          </w:p>
        </w:tc>
        <w:tc>
          <w:tcPr>
            <w:tcW w:w="694" w:type="pct"/>
            <w:noWrap/>
            <w:hideMark/>
          </w:tcPr>
          <w:p w14:paraId="00D2A4B4" w14:textId="77777777" w:rsidR="005B1647" w:rsidRPr="00936AD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36ADF">
              <w:t>0,8</w:t>
            </w:r>
          </w:p>
        </w:tc>
        <w:tc>
          <w:tcPr>
            <w:tcW w:w="724" w:type="pct"/>
            <w:noWrap/>
            <w:hideMark/>
          </w:tcPr>
          <w:p w14:paraId="2C054763" w14:textId="6BF59F43" w:rsidR="005B1647" w:rsidRPr="00936AD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206FA">
              <w:t>-3,8</w:t>
            </w:r>
          </w:p>
        </w:tc>
      </w:tr>
      <w:tr w:rsidR="00155607" w14:paraId="2CB5779D" w14:textId="77777777" w:rsidTr="003D47E6">
        <w:trPr>
          <w:trHeight w:val="255"/>
        </w:trPr>
        <w:tc>
          <w:tcPr>
            <w:cnfStyle w:val="001000000000" w:firstRow="0" w:lastRow="0" w:firstColumn="1" w:lastColumn="0" w:oddVBand="0" w:evenVBand="0" w:oddHBand="0" w:evenHBand="0" w:firstRowFirstColumn="0" w:firstRowLastColumn="0" w:lastRowFirstColumn="0" w:lastRowLastColumn="0"/>
            <w:tcW w:w="2101" w:type="pct"/>
            <w:noWrap/>
            <w:hideMark/>
          </w:tcPr>
          <w:p w14:paraId="7C68692A" w14:textId="77777777" w:rsidR="005B1647" w:rsidRPr="00936ADF" w:rsidRDefault="005B1647" w:rsidP="005B1647">
            <w:pPr>
              <w:pStyle w:val="Tabell"/>
            </w:pPr>
            <w:r w:rsidRPr="00936ADF">
              <w:t xml:space="preserve">Skatt på tobak och alkohol </w:t>
            </w:r>
          </w:p>
        </w:tc>
        <w:tc>
          <w:tcPr>
            <w:tcW w:w="725" w:type="pct"/>
            <w:noWrap/>
            <w:hideMark/>
          </w:tcPr>
          <w:p w14:paraId="4C976DB0" w14:textId="77777777" w:rsidR="005B1647" w:rsidRPr="00936AD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36ADF">
              <w:t>26,9</w:t>
            </w:r>
          </w:p>
        </w:tc>
        <w:tc>
          <w:tcPr>
            <w:tcW w:w="756" w:type="pct"/>
            <w:noWrap/>
            <w:hideMark/>
          </w:tcPr>
          <w:p w14:paraId="6857D579" w14:textId="4F2313C3" w:rsidR="005B1647" w:rsidRPr="00936ADF" w:rsidRDefault="005B1647" w:rsidP="005B1647">
            <w:pPr>
              <w:pStyle w:val="Tabell"/>
              <w:cnfStyle w:val="000000000000" w:firstRow="0" w:lastRow="0" w:firstColumn="0" w:lastColumn="0" w:oddVBand="0" w:evenVBand="0" w:oddHBand="0" w:evenHBand="0" w:firstRowFirstColumn="0" w:firstRowLastColumn="0" w:lastRowFirstColumn="0" w:lastRowLastColumn="0"/>
            </w:pPr>
            <w:r>
              <w:t>27,3</w:t>
            </w:r>
          </w:p>
        </w:tc>
        <w:tc>
          <w:tcPr>
            <w:tcW w:w="694" w:type="pct"/>
            <w:noWrap/>
            <w:hideMark/>
          </w:tcPr>
          <w:p w14:paraId="0CA56950" w14:textId="77777777" w:rsidR="005B1647" w:rsidRPr="00936AD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36ADF">
              <w:t>-0,2</w:t>
            </w:r>
          </w:p>
        </w:tc>
        <w:tc>
          <w:tcPr>
            <w:tcW w:w="724" w:type="pct"/>
            <w:noWrap/>
            <w:hideMark/>
          </w:tcPr>
          <w:p w14:paraId="40C5DA2F" w14:textId="143CD8AB" w:rsidR="005B1647" w:rsidRPr="00936AD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206FA">
              <w:t>0,8</w:t>
            </w:r>
          </w:p>
        </w:tc>
      </w:tr>
      <w:tr w:rsidR="00155607" w14:paraId="48BA888B" w14:textId="77777777" w:rsidTr="003D47E6">
        <w:trPr>
          <w:trHeight w:val="255"/>
        </w:trPr>
        <w:tc>
          <w:tcPr>
            <w:cnfStyle w:val="001000000000" w:firstRow="0" w:lastRow="0" w:firstColumn="1" w:lastColumn="0" w:oddVBand="0" w:evenVBand="0" w:oddHBand="0" w:evenHBand="0" w:firstRowFirstColumn="0" w:firstRowLastColumn="0" w:lastRowFirstColumn="0" w:lastRowLastColumn="0"/>
            <w:tcW w:w="2101" w:type="pct"/>
            <w:noWrap/>
            <w:hideMark/>
          </w:tcPr>
          <w:p w14:paraId="78D3BD72" w14:textId="77777777" w:rsidR="005B1647" w:rsidRPr="00936ADF" w:rsidRDefault="005B1647" w:rsidP="005B1647">
            <w:pPr>
              <w:pStyle w:val="Tabell"/>
            </w:pPr>
            <w:r w:rsidRPr="00936ADF">
              <w:t>Energiskatt</w:t>
            </w:r>
          </w:p>
        </w:tc>
        <w:tc>
          <w:tcPr>
            <w:tcW w:w="725" w:type="pct"/>
            <w:noWrap/>
            <w:hideMark/>
          </w:tcPr>
          <w:p w14:paraId="6E17A3DE" w14:textId="77777777" w:rsidR="005B1647" w:rsidRPr="00936AD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36ADF">
              <w:t>52,4</w:t>
            </w:r>
          </w:p>
        </w:tc>
        <w:tc>
          <w:tcPr>
            <w:tcW w:w="756" w:type="pct"/>
            <w:noWrap/>
            <w:hideMark/>
          </w:tcPr>
          <w:p w14:paraId="1BF65EC8" w14:textId="6F7FC7A1" w:rsidR="005B1647" w:rsidRPr="00936ADF" w:rsidRDefault="005B1647" w:rsidP="005B1647">
            <w:pPr>
              <w:pStyle w:val="Tabell"/>
              <w:cnfStyle w:val="000000000000" w:firstRow="0" w:lastRow="0" w:firstColumn="0" w:lastColumn="0" w:oddVBand="0" w:evenVBand="0" w:oddHBand="0" w:evenHBand="0" w:firstRowFirstColumn="0" w:firstRowLastColumn="0" w:lastRowFirstColumn="0" w:lastRowLastColumn="0"/>
            </w:pPr>
            <w:r>
              <w:t>52,4</w:t>
            </w:r>
          </w:p>
        </w:tc>
        <w:tc>
          <w:tcPr>
            <w:tcW w:w="694" w:type="pct"/>
            <w:noWrap/>
            <w:hideMark/>
          </w:tcPr>
          <w:p w14:paraId="559EDE1F" w14:textId="77777777" w:rsidR="005B1647" w:rsidRPr="00936AD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36ADF">
              <w:t>0,7</w:t>
            </w:r>
          </w:p>
        </w:tc>
        <w:tc>
          <w:tcPr>
            <w:tcW w:w="724" w:type="pct"/>
            <w:noWrap/>
            <w:hideMark/>
          </w:tcPr>
          <w:p w14:paraId="4ABC1F55" w14:textId="6222D664" w:rsidR="005B1647" w:rsidRPr="00936AD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206FA">
              <w:t>4,8</w:t>
            </w:r>
          </w:p>
        </w:tc>
      </w:tr>
      <w:tr w:rsidR="00155607" w14:paraId="3715136A" w14:textId="77777777" w:rsidTr="003D47E6">
        <w:trPr>
          <w:trHeight w:val="255"/>
        </w:trPr>
        <w:tc>
          <w:tcPr>
            <w:cnfStyle w:val="001000000000" w:firstRow="0" w:lastRow="0" w:firstColumn="1" w:lastColumn="0" w:oddVBand="0" w:evenVBand="0" w:oddHBand="0" w:evenHBand="0" w:firstRowFirstColumn="0" w:firstRowLastColumn="0" w:lastRowFirstColumn="0" w:lastRowLastColumn="0"/>
            <w:tcW w:w="2101" w:type="pct"/>
            <w:noWrap/>
            <w:hideMark/>
          </w:tcPr>
          <w:p w14:paraId="702A06B4" w14:textId="77777777" w:rsidR="005B1647" w:rsidRPr="00936ADF" w:rsidRDefault="005B1647" w:rsidP="005B1647">
            <w:pPr>
              <w:pStyle w:val="Tabell"/>
            </w:pPr>
            <w:r w:rsidRPr="00936ADF">
              <w:t>Koldioxidskatt</w:t>
            </w:r>
          </w:p>
        </w:tc>
        <w:tc>
          <w:tcPr>
            <w:tcW w:w="725" w:type="pct"/>
            <w:noWrap/>
            <w:hideMark/>
          </w:tcPr>
          <w:p w14:paraId="1750257F" w14:textId="77777777" w:rsidR="005B1647" w:rsidRPr="00936AD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36ADF">
              <w:t>22,2</w:t>
            </w:r>
          </w:p>
        </w:tc>
        <w:tc>
          <w:tcPr>
            <w:tcW w:w="756" w:type="pct"/>
            <w:noWrap/>
            <w:hideMark/>
          </w:tcPr>
          <w:p w14:paraId="78BB4795" w14:textId="51ED86C2" w:rsidR="005B1647" w:rsidRPr="00936ADF" w:rsidRDefault="005B1647" w:rsidP="005B1647">
            <w:pPr>
              <w:pStyle w:val="Tabell"/>
              <w:cnfStyle w:val="000000000000" w:firstRow="0" w:lastRow="0" w:firstColumn="0" w:lastColumn="0" w:oddVBand="0" w:evenVBand="0" w:oddHBand="0" w:evenHBand="0" w:firstRowFirstColumn="0" w:firstRowLastColumn="0" w:lastRowFirstColumn="0" w:lastRowLastColumn="0"/>
            </w:pPr>
            <w:r>
              <w:t>23,0</w:t>
            </w:r>
          </w:p>
        </w:tc>
        <w:tc>
          <w:tcPr>
            <w:tcW w:w="694" w:type="pct"/>
            <w:noWrap/>
            <w:hideMark/>
          </w:tcPr>
          <w:p w14:paraId="43B62626" w14:textId="77777777" w:rsidR="005B1647" w:rsidRPr="00936AD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36ADF">
              <w:t>-0,7</w:t>
            </w:r>
          </w:p>
        </w:tc>
        <w:tc>
          <w:tcPr>
            <w:tcW w:w="724" w:type="pct"/>
            <w:noWrap/>
            <w:hideMark/>
          </w:tcPr>
          <w:p w14:paraId="3DE265EF" w14:textId="7F5CFF77" w:rsidR="005B1647" w:rsidRPr="00936AD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206FA">
              <w:t>-0,3</w:t>
            </w:r>
          </w:p>
        </w:tc>
      </w:tr>
      <w:tr w:rsidR="00155607" w14:paraId="3E9697F5" w14:textId="77777777" w:rsidTr="003D47E6">
        <w:trPr>
          <w:trHeight w:val="255"/>
        </w:trPr>
        <w:tc>
          <w:tcPr>
            <w:cnfStyle w:val="001000000000" w:firstRow="0" w:lastRow="0" w:firstColumn="1" w:lastColumn="0" w:oddVBand="0" w:evenVBand="0" w:oddHBand="0" w:evenHBand="0" w:firstRowFirstColumn="0" w:firstRowLastColumn="0" w:lastRowFirstColumn="0" w:lastRowLastColumn="0"/>
            <w:tcW w:w="2101" w:type="pct"/>
            <w:noWrap/>
            <w:hideMark/>
          </w:tcPr>
          <w:p w14:paraId="48F2967E" w14:textId="13AE16E5" w:rsidR="005B1647" w:rsidRPr="00936ADF" w:rsidRDefault="005B1647" w:rsidP="005B1647">
            <w:pPr>
              <w:pStyle w:val="Tabell"/>
            </w:pPr>
            <w:r w:rsidRPr="00936ADF">
              <w:t>Övrig</w:t>
            </w:r>
            <w:r>
              <w:t>a</w:t>
            </w:r>
            <w:r w:rsidRPr="00936ADF">
              <w:t xml:space="preserve"> skatter på energi och miljö</w:t>
            </w:r>
          </w:p>
        </w:tc>
        <w:tc>
          <w:tcPr>
            <w:tcW w:w="725" w:type="pct"/>
            <w:noWrap/>
            <w:hideMark/>
          </w:tcPr>
          <w:p w14:paraId="1D844514" w14:textId="77777777" w:rsidR="005B1647" w:rsidRPr="00936AD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36ADF">
              <w:t>5,2</w:t>
            </w:r>
          </w:p>
        </w:tc>
        <w:tc>
          <w:tcPr>
            <w:tcW w:w="756" w:type="pct"/>
            <w:noWrap/>
            <w:hideMark/>
          </w:tcPr>
          <w:p w14:paraId="765AD9EB" w14:textId="1A6A3E09" w:rsidR="005B1647" w:rsidRPr="00936ADF" w:rsidRDefault="005B1647" w:rsidP="005B1647">
            <w:pPr>
              <w:pStyle w:val="Tabell"/>
              <w:cnfStyle w:val="000000000000" w:firstRow="0" w:lastRow="0" w:firstColumn="0" w:lastColumn="0" w:oddVBand="0" w:evenVBand="0" w:oddHBand="0" w:evenHBand="0" w:firstRowFirstColumn="0" w:firstRowLastColumn="0" w:lastRowFirstColumn="0" w:lastRowLastColumn="0"/>
            </w:pPr>
            <w:r>
              <w:t>3,6</w:t>
            </w:r>
          </w:p>
        </w:tc>
        <w:tc>
          <w:tcPr>
            <w:tcW w:w="694" w:type="pct"/>
            <w:noWrap/>
            <w:hideMark/>
          </w:tcPr>
          <w:p w14:paraId="1666FB6B" w14:textId="77777777" w:rsidR="005B1647" w:rsidRPr="00936AD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36ADF">
              <w:t>1,7</w:t>
            </w:r>
          </w:p>
        </w:tc>
        <w:tc>
          <w:tcPr>
            <w:tcW w:w="724" w:type="pct"/>
            <w:noWrap/>
            <w:hideMark/>
          </w:tcPr>
          <w:p w14:paraId="07C7F2D8" w14:textId="71671561" w:rsidR="005B1647" w:rsidRPr="00936AD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206FA">
              <w:t>-0,7</w:t>
            </w:r>
          </w:p>
        </w:tc>
      </w:tr>
      <w:tr w:rsidR="00155607" w14:paraId="325072AA" w14:textId="77777777" w:rsidTr="003D47E6">
        <w:trPr>
          <w:trHeight w:val="255"/>
        </w:trPr>
        <w:tc>
          <w:tcPr>
            <w:cnfStyle w:val="001000000000" w:firstRow="0" w:lastRow="0" w:firstColumn="1" w:lastColumn="0" w:oddVBand="0" w:evenVBand="0" w:oddHBand="0" w:evenHBand="0" w:firstRowFirstColumn="0" w:firstRowLastColumn="0" w:lastRowFirstColumn="0" w:lastRowLastColumn="0"/>
            <w:tcW w:w="2101" w:type="pct"/>
            <w:noWrap/>
            <w:hideMark/>
          </w:tcPr>
          <w:p w14:paraId="727567D1" w14:textId="77777777" w:rsidR="005B1647" w:rsidRPr="00936ADF" w:rsidRDefault="005B1647" w:rsidP="005B1647">
            <w:pPr>
              <w:pStyle w:val="Tabell"/>
            </w:pPr>
            <w:r w:rsidRPr="00936ADF">
              <w:t>Skatt på vägtrafik</w:t>
            </w:r>
          </w:p>
        </w:tc>
        <w:tc>
          <w:tcPr>
            <w:tcW w:w="725" w:type="pct"/>
            <w:noWrap/>
            <w:hideMark/>
          </w:tcPr>
          <w:p w14:paraId="1D1CB09E" w14:textId="77777777" w:rsidR="005B1647" w:rsidRPr="00936AD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36ADF">
              <w:t>20,7</w:t>
            </w:r>
          </w:p>
        </w:tc>
        <w:tc>
          <w:tcPr>
            <w:tcW w:w="756" w:type="pct"/>
            <w:noWrap/>
            <w:hideMark/>
          </w:tcPr>
          <w:p w14:paraId="70B06241" w14:textId="7AB5931F" w:rsidR="005B1647" w:rsidRPr="00936ADF" w:rsidRDefault="005B1647" w:rsidP="005B1647">
            <w:pPr>
              <w:pStyle w:val="Tabell"/>
              <w:cnfStyle w:val="000000000000" w:firstRow="0" w:lastRow="0" w:firstColumn="0" w:lastColumn="0" w:oddVBand="0" w:evenVBand="0" w:oddHBand="0" w:evenHBand="0" w:firstRowFirstColumn="0" w:firstRowLastColumn="0" w:lastRowFirstColumn="0" w:lastRowLastColumn="0"/>
            </w:pPr>
            <w:r>
              <w:t>19,8</w:t>
            </w:r>
          </w:p>
        </w:tc>
        <w:tc>
          <w:tcPr>
            <w:tcW w:w="694" w:type="pct"/>
            <w:noWrap/>
            <w:hideMark/>
          </w:tcPr>
          <w:p w14:paraId="39B6550B" w14:textId="77777777" w:rsidR="005B1647" w:rsidRPr="00936AD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36ADF">
              <w:t>-1,4</w:t>
            </w:r>
          </w:p>
        </w:tc>
        <w:tc>
          <w:tcPr>
            <w:tcW w:w="724" w:type="pct"/>
            <w:noWrap/>
            <w:hideMark/>
          </w:tcPr>
          <w:p w14:paraId="22E96389" w14:textId="59582935" w:rsidR="005B1647" w:rsidRPr="00936AD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206FA">
              <w:t>-1,5</w:t>
            </w:r>
          </w:p>
        </w:tc>
      </w:tr>
      <w:tr w:rsidR="00155607" w14:paraId="534BA35F" w14:textId="77777777" w:rsidTr="003D47E6">
        <w:trPr>
          <w:trHeight w:val="255"/>
        </w:trPr>
        <w:tc>
          <w:tcPr>
            <w:cnfStyle w:val="001000000000" w:firstRow="0" w:lastRow="0" w:firstColumn="1" w:lastColumn="0" w:oddVBand="0" w:evenVBand="0" w:oddHBand="0" w:evenHBand="0" w:firstRowFirstColumn="0" w:firstRowLastColumn="0" w:lastRowFirstColumn="0" w:lastRowLastColumn="0"/>
            <w:tcW w:w="2101" w:type="pct"/>
            <w:noWrap/>
            <w:hideMark/>
          </w:tcPr>
          <w:p w14:paraId="7B2076F5" w14:textId="77777777" w:rsidR="005B1647" w:rsidRPr="00936ADF" w:rsidRDefault="005B1647" w:rsidP="005B1647">
            <w:pPr>
              <w:pStyle w:val="Tabell"/>
            </w:pPr>
            <w:r w:rsidRPr="00936ADF">
              <w:t>Övriga skatter</w:t>
            </w:r>
          </w:p>
        </w:tc>
        <w:tc>
          <w:tcPr>
            <w:tcW w:w="725" w:type="pct"/>
            <w:noWrap/>
            <w:hideMark/>
          </w:tcPr>
          <w:p w14:paraId="27809728" w14:textId="77777777" w:rsidR="005B1647" w:rsidRPr="00936AD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36ADF">
              <w:t>7,1</w:t>
            </w:r>
          </w:p>
        </w:tc>
        <w:tc>
          <w:tcPr>
            <w:tcW w:w="756" w:type="pct"/>
            <w:noWrap/>
            <w:hideMark/>
          </w:tcPr>
          <w:p w14:paraId="0B33A0A4" w14:textId="5CE0AE21" w:rsidR="005B1647" w:rsidRPr="00936ADF" w:rsidRDefault="005B1647" w:rsidP="005B1647">
            <w:pPr>
              <w:pStyle w:val="Tabell"/>
              <w:cnfStyle w:val="000000000000" w:firstRow="0" w:lastRow="0" w:firstColumn="0" w:lastColumn="0" w:oddVBand="0" w:evenVBand="0" w:oddHBand="0" w:evenHBand="0" w:firstRowFirstColumn="0" w:firstRowLastColumn="0" w:lastRowFirstColumn="0" w:lastRowLastColumn="0"/>
            </w:pPr>
            <w:r>
              <w:t>6,5</w:t>
            </w:r>
            <w:r w:rsidRPr="00936ADF">
              <w:t> </w:t>
            </w:r>
          </w:p>
        </w:tc>
        <w:tc>
          <w:tcPr>
            <w:tcW w:w="694" w:type="pct"/>
            <w:noWrap/>
            <w:hideMark/>
          </w:tcPr>
          <w:p w14:paraId="56A67584" w14:textId="77777777" w:rsidR="005B1647" w:rsidRPr="00936AD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36ADF">
              <w:t>0,5</w:t>
            </w:r>
          </w:p>
        </w:tc>
        <w:tc>
          <w:tcPr>
            <w:tcW w:w="724" w:type="pct"/>
            <w:noWrap/>
            <w:hideMark/>
          </w:tcPr>
          <w:p w14:paraId="4AF71CCC" w14:textId="5264A7D5" w:rsidR="005B1647" w:rsidRPr="00936AD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206FA">
              <w:t>-0,</w:t>
            </w:r>
            <w:r>
              <w:t>7</w:t>
            </w:r>
          </w:p>
        </w:tc>
      </w:tr>
      <w:tr w:rsidR="00155607" w14:paraId="17C75585" w14:textId="77777777" w:rsidTr="003D47E6">
        <w:trPr>
          <w:trHeight w:val="255"/>
        </w:trPr>
        <w:tc>
          <w:tcPr>
            <w:cnfStyle w:val="001000000000" w:firstRow="0" w:lastRow="0" w:firstColumn="1" w:lastColumn="0" w:oddVBand="0" w:evenVBand="0" w:oddHBand="0" w:evenHBand="0" w:firstRowFirstColumn="0" w:firstRowLastColumn="0" w:lastRowFirstColumn="0" w:lastRowLastColumn="0"/>
            <w:tcW w:w="2101" w:type="pct"/>
            <w:noWrap/>
            <w:hideMark/>
          </w:tcPr>
          <w:p w14:paraId="1D02A603" w14:textId="77777777" w:rsidR="005B1647" w:rsidRPr="00936ADF" w:rsidRDefault="005B1647" w:rsidP="005B1647">
            <w:pPr>
              <w:pStyle w:val="Tabell"/>
              <w:rPr>
                <w:b/>
                <w:bCs/>
              </w:rPr>
            </w:pPr>
            <w:r w:rsidRPr="00936ADF">
              <w:rPr>
                <w:b/>
                <w:bCs/>
              </w:rPr>
              <w:lastRenderedPageBreak/>
              <w:t>Skatt på import</w:t>
            </w:r>
          </w:p>
        </w:tc>
        <w:tc>
          <w:tcPr>
            <w:tcW w:w="725" w:type="pct"/>
            <w:noWrap/>
            <w:hideMark/>
          </w:tcPr>
          <w:p w14:paraId="09A77159" w14:textId="77777777" w:rsidR="005B1647" w:rsidRPr="00936ADF"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936ADF">
              <w:rPr>
                <w:b/>
                <w:bCs/>
              </w:rPr>
              <w:t>6,9</w:t>
            </w:r>
          </w:p>
        </w:tc>
        <w:tc>
          <w:tcPr>
            <w:tcW w:w="756" w:type="pct"/>
            <w:noWrap/>
            <w:hideMark/>
          </w:tcPr>
          <w:p w14:paraId="77B415E8" w14:textId="624E061B" w:rsidR="005B1647" w:rsidRPr="00936ADF"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Pr>
                <w:b/>
                <w:bCs/>
              </w:rPr>
              <w:t>6,5</w:t>
            </w:r>
            <w:r w:rsidRPr="00936ADF">
              <w:rPr>
                <w:b/>
                <w:bCs/>
              </w:rPr>
              <w:t> </w:t>
            </w:r>
          </w:p>
        </w:tc>
        <w:tc>
          <w:tcPr>
            <w:tcW w:w="694" w:type="pct"/>
            <w:noWrap/>
            <w:hideMark/>
          </w:tcPr>
          <w:p w14:paraId="52B9566C" w14:textId="77777777" w:rsidR="005B1647" w:rsidRPr="00936ADF"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936ADF">
              <w:rPr>
                <w:b/>
                <w:bCs/>
              </w:rPr>
              <w:t>-0,3</w:t>
            </w:r>
          </w:p>
        </w:tc>
        <w:tc>
          <w:tcPr>
            <w:tcW w:w="724" w:type="pct"/>
            <w:noWrap/>
            <w:hideMark/>
          </w:tcPr>
          <w:p w14:paraId="2B3551DD" w14:textId="1298A7F8" w:rsidR="005B1647" w:rsidRPr="00D82139"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D82139">
              <w:rPr>
                <w:b/>
                <w:bCs/>
              </w:rPr>
              <w:t>-0,</w:t>
            </w:r>
            <w:r>
              <w:rPr>
                <w:b/>
                <w:bCs/>
              </w:rPr>
              <w:t>3</w:t>
            </w:r>
          </w:p>
        </w:tc>
      </w:tr>
      <w:tr w:rsidR="00155607" w14:paraId="55289945" w14:textId="77777777" w:rsidTr="003D47E6">
        <w:trPr>
          <w:trHeight w:val="255"/>
        </w:trPr>
        <w:tc>
          <w:tcPr>
            <w:cnfStyle w:val="001000000000" w:firstRow="0" w:lastRow="0" w:firstColumn="1" w:lastColumn="0" w:oddVBand="0" w:evenVBand="0" w:oddHBand="0" w:evenHBand="0" w:firstRowFirstColumn="0" w:firstRowLastColumn="0" w:lastRowFirstColumn="0" w:lastRowLastColumn="0"/>
            <w:tcW w:w="2101" w:type="pct"/>
            <w:noWrap/>
            <w:hideMark/>
          </w:tcPr>
          <w:p w14:paraId="05EAF20D" w14:textId="77777777" w:rsidR="005B1647" w:rsidRPr="00936ADF" w:rsidRDefault="005B1647" w:rsidP="005B1647">
            <w:pPr>
              <w:pStyle w:val="Tabell"/>
              <w:rPr>
                <w:b/>
                <w:bCs/>
              </w:rPr>
            </w:pPr>
            <w:r w:rsidRPr="00936ADF">
              <w:rPr>
                <w:b/>
                <w:bCs/>
              </w:rPr>
              <w:t>Restförda och övriga skatter</w:t>
            </w:r>
          </w:p>
        </w:tc>
        <w:tc>
          <w:tcPr>
            <w:tcW w:w="725" w:type="pct"/>
            <w:noWrap/>
            <w:hideMark/>
          </w:tcPr>
          <w:p w14:paraId="2154942C" w14:textId="77777777" w:rsidR="005B1647" w:rsidRPr="00936ADF"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936ADF">
              <w:rPr>
                <w:b/>
                <w:bCs/>
              </w:rPr>
              <w:t>16,2</w:t>
            </w:r>
          </w:p>
        </w:tc>
        <w:tc>
          <w:tcPr>
            <w:tcW w:w="756" w:type="pct"/>
            <w:noWrap/>
            <w:hideMark/>
          </w:tcPr>
          <w:p w14:paraId="44C51F58" w14:textId="39E87098" w:rsidR="005B1647" w:rsidRPr="00936ADF"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Pr>
                <w:b/>
                <w:bCs/>
              </w:rPr>
              <w:t>16,7</w:t>
            </w:r>
            <w:r w:rsidRPr="00936ADF">
              <w:rPr>
                <w:b/>
                <w:bCs/>
              </w:rPr>
              <w:t> </w:t>
            </w:r>
          </w:p>
        </w:tc>
        <w:tc>
          <w:tcPr>
            <w:tcW w:w="694" w:type="pct"/>
            <w:noWrap/>
            <w:hideMark/>
          </w:tcPr>
          <w:p w14:paraId="5950581F" w14:textId="77777777" w:rsidR="005B1647" w:rsidRPr="00936ADF"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936ADF">
              <w:rPr>
                <w:b/>
                <w:bCs/>
              </w:rPr>
              <w:t>-5,3</w:t>
            </w:r>
          </w:p>
        </w:tc>
        <w:tc>
          <w:tcPr>
            <w:tcW w:w="724" w:type="pct"/>
            <w:noWrap/>
            <w:hideMark/>
          </w:tcPr>
          <w:p w14:paraId="7A517F57" w14:textId="3F0F7F37" w:rsidR="005B1647" w:rsidRPr="00283B52"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283B52">
              <w:rPr>
                <w:b/>
                <w:bCs/>
              </w:rPr>
              <w:t>1,4 </w:t>
            </w:r>
          </w:p>
        </w:tc>
      </w:tr>
      <w:tr w:rsidR="00155607" w14:paraId="118CD0A0" w14:textId="77777777" w:rsidTr="003D47E6">
        <w:trPr>
          <w:trHeight w:val="255"/>
        </w:trPr>
        <w:tc>
          <w:tcPr>
            <w:cnfStyle w:val="001000000000" w:firstRow="0" w:lastRow="0" w:firstColumn="1" w:lastColumn="0" w:oddVBand="0" w:evenVBand="0" w:oddHBand="0" w:evenHBand="0" w:firstRowFirstColumn="0" w:firstRowLastColumn="0" w:lastRowFirstColumn="0" w:lastRowLastColumn="0"/>
            <w:tcW w:w="2101" w:type="pct"/>
            <w:noWrap/>
            <w:hideMark/>
          </w:tcPr>
          <w:p w14:paraId="4560C243" w14:textId="77777777" w:rsidR="005B1647" w:rsidRPr="00936ADF" w:rsidRDefault="005B1647" w:rsidP="005B1647">
            <w:pPr>
              <w:pStyle w:val="Tabell"/>
            </w:pPr>
            <w:r w:rsidRPr="00936ADF">
              <w:t>Restförda skatter</w:t>
            </w:r>
          </w:p>
        </w:tc>
        <w:tc>
          <w:tcPr>
            <w:tcW w:w="725" w:type="pct"/>
            <w:noWrap/>
            <w:hideMark/>
          </w:tcPr>
          <w:p w14:paraId="2C09556A" w14:textId="77777777" w:rsidR="005B1647" w:rsidRPr="00936AD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36ADF">
              <w:t>-5,0</w:t>
            </w:r>
          </w:p>
        </w:tc>
        <w:tc>
          <w:tcPr>
            <w:tcW w:w="756" w:type="pct"/>
            <w:noWrap/>
            <w:hideMark/>
          </w:tcPr>
          <w:p w14:paraId="7D1E8B83" w14:textId="5D0BD0C9" w:rsidR="005B1647" w:rsidRPr="00936ADF" w:rsidRDefault="005B1647" w:rsidP="005B1647">
            <w:pPr>
              <w:pStyle w:val="Tabell"/>
              <w:cnfStyle w:val="000000000000" w:firstRow="0" w:lastRow="0" w:firstColumn="0" w:lastColumn="0" w:oddVBand="0" w:evenVBand="0" w:oddHBand="0" w:evenHBand="0" w:firstRowFirstColumn="0" w:firstRowLastColumn="0" w:lastRowFirstColumn="0" w:lastRowLastColumn="0"/>
            </w:pPr>
            <w:r>
              <w:t>-4,7</w:t>
            </w:r>
          </w:p>
        </w:tc>
        <w:tc>
          <w:tcPr>
            <w:tcW w:w="694" w:type="pct"/>
            <w:noWrap/>
            <w:hideMark/>
          </w:tcPr>
          <w:p w14:paraId="17DB0FC9" w14:textId="77777777" w:rsidR="005B1647" w:rsidRPr="00936AD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36ADF">
              <w:t>0,8</w:t>
            </w:r>
          </w:p>
        </w:tc>
        <w:tc>
          <w:tcPr>
            <w:tcW w:w="724" w:type="pct"/>
            <w:noWrap/>
            <w:hideMark/>
          </w:tcPr>
          <w:p w14:paraId="49F95AC6" w14:textId="045FB9AA" w:rsidR="005B1647" w:rsidRPr="00283B5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83B52">
              <w:t>0,0</w:t>
            </w:r>
          </w:p>
        </w:tc>
      </w:tr>
      <w:tr w:rsidR="00155607" w14:paraId="622C3475" w14:textId="77777777" w:rsidTr="003D47E6">
        <w:trPr>
          <w:trHeight w:val="270"/>
        </w:trPr>
        <w:tc>
          <w:tcPr>
            <w:cnfStyle w:val="001000000000" w:firstRow="0" w:lastRow="0" w:firstColumn="1" w:lastColumn="0" w:oddVBand="0" w:evenVBand="0" w:oddHBand="0" w:evenHBand="0" w:firstRowFirstColumn="0" w:firstRowLastColumn="0" w:lastRowFirstColumn="0" w:lastRowLastColumn="0"/>
            <w:tcW w:w="2101" w:type="pct"/>
            <w:noWrap/>
            <w:hideMark/>
          </w:tcPr>
          <w:p w14:paraId="1DB9598A" w14:textId="77777777" w:rsidR="005B1647" w:rsidRPr="00936ADF" w:rsidRDefault="005B1647" w:rsidP="005B1647">
            <w:pPr>
              <w:pStyle w:val="Tabell"/>
            </w:pPr>
            <w:r w:rsidRPr="00936ADF">
              <w:t>Övriga skatter</w:t>
            </w:r>
          </w:p>
        </w:tc>
        <w:tc>
          <w:tcPr>
            <w:tcW w:w="725" w:type="pct"/>
            <w:noWrap/>
            <w:hideMark/>
          </w:tcPr>
          <w:p w14:paraId="6AACC8BD" w14:textId="77777777" w:rsidR="005B1647" w:rsidRPr="00936AD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36ADF">
              <w:t>21,2</w:t>
            </w:r>
          </w:p>
        </w:tc>
        <w:tc>
          <w:tcPr>
            <w:tcW w:w="756" w:type="pct"/>
            <w:noWrap/>
            <w:hideMark/>
          </w:tcPr>
          <w:p w14:paraId="019DF10D" w14:textId="19DF67BE" w:rsidR="005B1647" w:rsidRPr="00936ADF" w:rsidRDefault="005B1647" w:rsidP="005B1647">
            <w:pPr>
              <w:pStyle w:val="Tabell"/>
              <w:cnfStyle w:val="000000000000" w:firstRow="0" w:lastRow="0" w:firstColumn="0" w:lastColumn="0" w:oddVBand="0" w:evenVBand="0" w:oddHBand="0" w:evenHBand="0" w:firstRowFirstColumn="0" w:firstRowLastColumn="0" w:lastRowFirstColumn="0" w:lastRowLastColumn="0"/>
            </w:pPr>
            <w:r>
              <w:t>21,4</w:t>
            </w:r>
            <w:r w:rsidRPr="00936ADF">
              <w:t> </w:t>
            </w:r>
          </w:p>
        </w:tc>
        <w:tc>
          <w:tcPr>
            <w:tcW w:w="694" w:type="pct"/>
            <w:noWrap/>
            <w:hideMark/>
          </w:tcPr>
          <w:p w14:paraId="233532E7" w14:textId="77777777" w:rsidR="005B1647" w:rsidRPr="00936AD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36ADF">
              <w:t>-6,2</w:t>
            </w:r>
          </w:p>
        </w:tc>
        <w:tc>
          <w:tcPr>
            <w:tcW w:w="724" w:type="pct"/>
            <w:noWrap/>
            <w:hideMark/>
          </w:tcPr>
          <w:p w14:paraId="4AEE7DB8" w14:textId="1E08446B" w:rsidR="005B1647" w:rsidRPr="00283B5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83B52">
              <w:t>1,4 </w:t>
            </w:r>
          </w:p>
        </w:tc>
      </w:tr>
      <w:tr w:rsidR="00155607" w14:paraId="54E55E65" w14:textId="77777777" w:rsidTr="003D47E6">
        <w:trPr>
          <w:trHeight w:val="255"/>
        </w:trPr>
        <w:tc>
          <w:tcPr>
            <w:cnfStyle w:val="001000000000" w:firstRow="0" w:lastRow="0" w:firstColumn="1" w:lastColumn="0" w:oddVBand="0" w:evenVBand="0" w:oddHBand="0" w:evenHBand="0" w:firstRowFirstColumn="0" w:firstRowLastColumn="0" w:lastRowFirstColumn="0" w:lastRowLastColumn="0"/>
            <w:tcW w:w="2101" w:type="pct"/>
            <w:noWrap/>
            <w:hideMark/>
          </w:tcPr>
          <w:p w14:paraId="21C80EF9" w14:textId="77777777" w:rsidR="005B1647" w:rsidRPr="00936ADF" w:rsidRDefault="005B1647" w:rsidP="005B1647">
            <w:pPr>
              <w:pStyle w:val="Tabell"/>
              <w:rPr>
                <w:b/>
                <w:bCs/>
              </w:rPr>
            </w:pPr>
            <w:r w:rsidRPr="00936ADF">
              <w:rPr>
                <w:b/>
                <w:bCs/>
              </w:rPr>
              <w:t>Totala skatteintäkter</w:t>
            </w:r>
          </w:p>
        </w:tc>
        <w:tc>
          <w:tcPr>
            <w:tcW w:w="725" w:type="pct"/>
            <w:noWrap/>
            <w:hideMark/>
          </w:tcPr>
          <w:p w14:paraId="12F33104" w14:textId="77777777" w:rsidR="005B1647" w:rsidRPr="00936ADF"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936ADF">
              <w:rPr>
                <w:b/>
                <w:bCs/>
              </w:rPr>
              <w:t>2 153,8</w:t>
            </w:r>
          </w:p>
        </w:tc>
        <w:tc>
          <w:tcPr>
            <w:tcW w:w="756" w:type="pct"/>
            <w:noWrap/>
            <w:hideMark/>
          </w:tcPr>
          <w:p w14:paraId="16AC0FAB" w14:textId="49312851" w:rsidR="005B1647" w:rsidRPr="00936ADF"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Pr>
                <w:b/>
                <w:bCs/>
              </w:rPr>
              <w:t>2 106,9</w:t>
            </w:r>
          </w:p>
        </w:tc>
        <w:tc>
          <w:tcPr>
            <w:tcW w:w="694" w:type="pct"/>
            <w:noWrap/>
            <w:hideMark/>
          </w:tcPr>
          <w:p w14:paraId="61E1C2D9" w14:textId="5811D472" w:rsidR="005B1647" w:rsidRPr="00ED1F41" w:rsidRDefault="005B1647" w:rsidP="005B1647">
            <w:pPr>
              <w:pStyle w:val="Tabell"/>
              <w:cnfStyle w:val="000000000000" w:firstRow="0" w:lastRow="0" w:firstColumn="0" w:lastColumn="0" w:oddVBand="0" w:evenVBand="0" w:oddHBand="0" w:evenHBand="0" w:firstRowFirstColumn="0" w:firstRowLastColumn="0" w:lastRowFirstColumn="0" w:lastRowLastColumn="0"/>
              <w:rPr>
                <w:b/>
              </w:rPr>
            </w:pPr>
            <w:r w:rsidRPr="00ED1F41">
              <w:rPr>
                <w:b/>
                <w:bCs/>
              </w:rPr>
              <w:t>-14,4</w:t>
            </w:r>
          </w:p>
        </w:tc>
        <w:tc>
          <w:tcPr>
            <w:tcW w:w="724" w:type="pct"/>
            <w:noWrap/>
            <w:hideMark/>
          </w:tcPr>
          <w:p w14:paraId="2CFCF3B9" w14:textId="73009596" w:rsidR="005B1647" w:rsidRPr="00283B52" w:rsidRDefault="005B1647" w:rsidP="005B1647">
            <w:pPr>
              <w:pStyle w:val="Tabell"/>
              <w:cnfStyle w:val="000000000000" w:firstRow="0" w:lastRow="0" w:firstColumn="0" w:lastColumn="0" w:oddVBand="0" w:evenVBand="0" w:oddHBand="0" w:evenHBand="0" w:firstRowFirstColumn="0" w:firstRowLastColumn="0" w:lastRowFirstColumn="0" w:lastRowLastColumn="0"/>
              <w:rPr>
                <w:b/>
              </w:rPr>
            </w:pPr>
            <w:r w:rsidRPr="00283B52">
              <w:rPr>
                <w:b/>
              </w:rPr>
              <w:t>9,3</w:t>
            </w:r>
          </w:p>
        </w:tc>
      </w:tr>
      <w:tr w:rsidR="00155607" w14:paraId="7E632620" w14:textId="77777777" w:rsidTr="003D47E6">
        <w:trPr>
          <w:trHeight w:val="255"/>
        </w:trPr>
        <w:tc>
          <w:tcPr>
            <w:cnfStyle w:val="001000000000" w:firstRow="0" w:lastRow="0" w:firstColumn="1" w:lastColumn="0" w:oddVBand="0" w:evenVBand="0" w:oddHBand="0" w:evenHBand="0" w:firstRowFirstColumn="0" w:firstRowLastColumn="0" w:lastRowFirstColumn="0" w:lastRowLastColumn="0"/>
            <w:tcW w:w="2101" w:type="pct"/>
            <w:noWrap/>
            <w:hideMark/>
          </w:tcPr>
          <w:p w14:paraId="59F0FA73" w14:textId="77777777" w:rsidR="005B1647" w:rsidRPr="00936ADF" w:rsidRDefault="005B1647" w:rsidP="005B1647">
            <w:pPr>
              <w:pStyle w:val="Tabell"/>
            </w:pPr>
            <w:r w:rsidRPr="00936ADF">
              <w:t>Avgår, EU-skatter</w:t>
            </w:r>
          </w:p>
        </w:tc>
        <w:tc>
          <w:tcPr>
            <w:tcW w:w="725" w:type="pct"/>
            <w:noWrap/>
            <w:hideMark/>
          </w:tcPr>
          <w:p w14:paraId="0CC4F050" w14:textId="77777777" w:rsidR="005B1647" w:rsidRPr="00936AD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36ADF">
              <w:t>-6,9</w:t>
            </w:r>
          </w:p>
        </w:tc>
        <w:tc>
          <w:tcPr>
            <w:tcW w:w="756" w:type="pct"/>
            <w:noWrap/>
            <w:hideMark/>
          </w:tcPr>
          <w:p w14:paraId="7A43DB11" w14:textId="53ABA267" w:rsidR="005B1647" w:rsidRPr="00936ADF" w:rsidRDefault="005B1647" w:rsidP="005B1647">
            <w:pPr>
              <w:pStyle w:val="Tabell"/>
              <w:cnfStyle w:val="000000000000" w:firstRow="0" w:lastRow="0" w:firstColumn="0" w:lastColumn="0" w:oddVBand="0" w:evenVBand="0" w:oddHBand="0" w:evenHBand="0" w:firstRowFirstColumn="0" w:firstRowLastColumn="0" w:lastRowFirstColumn="0" w:lastRowLastColumn="0"/>
            </w:pPr>
            <w:r>
              <w:t>-6,5</w:t>
            </w:r>
          </w:p>
        </w:tc>
        <w:tc>
          <w:tcPr>
            <w:tcW w:w="694" w:type="pct"/>
            <w:noWrap/>
            <w:hideMark/>
          </w:tcPr>
          <w:p w14:paraId="18380940" w14:textId="77777777" w:rsidR="005B1647" w:rsidRPr="00936AD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36ADF">
              <w:t>0,3</w:t>
            </w:r>
          </w:p>
        </w:tc>
        <w:tc>
          <w:tcPr>
            <w:tcW w:w="724" w:type="pct"/>
            <w:noWrap/>
            <w:hideMark/>
          </w:tcPr>
          <w:p w14:paraId="38C78948" w14:textId="1FC74346" w:rsidR="005B1647" w:rsidRPr="00283B5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83B52">
              <w:t>0,3</w:t>
            </w:r>
          </w:p>
        </w:tc>
      </w:tr>
      <w:tr w:rsidR="00155607" w14:paraId="3CBA86DF" w14:textId="77777777" w:rsidTr="003D47E6">
        <w:trPr>
          <w:trHeight w:val="255"/>
        </w:trPr>
        <w:tc>
          <w:tcPr>
            <w:cnfStyle w:val="001000000000" w:firstRow="0" w:lastRow="0" w:firstColumn="1" w:lastColumn="0" w:oddVBand="0" w:evenVBand="0" w:oddHBand="0" w:evenHBand="0" w:firstRowFirstColumn="0" w:firstRowLastColumn="0" w:lastRowFirstColumn="0" w:lastRowLastColumn="0"/>
            <w:tcW w:w="2101" w:type="pct"/>
            <w:noWrap/>
            <w:hideMark/>
          </w:tcPr>
          <w:p w14:paraId="11BF2552" w14:textId="77777777" w:rsidR="005B1647" w:rsidRPr="00936ADF" w:rsidRDefault="005B1647" w:rsidP="005B1647">
            <w:pPr>
              <w:pStyle w:val="Tabell"/>
              <w:rPr>
                <w:b/>
                <w:bCs/>
              </w:rPr>
            </w:pPr>
            <w:r w:rsidRPr="00936ADF">
              <w:rPr>
                <w:b/>
                <w:bCs/>
              </w:rPr>
              <w:t>Offentliga sektorns skatteintäkter</w:t>
            </w:r>
          </w:p>
        </w:tc>
        <w:tc>
          <w:tcPr>
            <w:tcW w:w="725" w:type="pct"/>
            <w:noWrap/>
            <w:hideMark/>
          </w:tcPr>
          <w:p w14:paraId="6D0768CB" w14:textId="77777777" w:rsidR="005B1647" w:rsidRPr="00936ADF"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936ADF">
              <w:rPr>
                <w:b/>
                <w:bCs/>
              </w:rPr>
              <w:t>2 146,9</w:t>
            </w:r>
          </w:p>
        </w:tc>
        <w:tc>
          <w:tcPr>
            <w:tcW w:w="756" w:type="pct"/>
            <w:noWrap/>
            <w:hideMark/>
          </w:tcPr>
          <w:p w14:paraId="504C21D1" w14:textId="44EC668B" w:rsidR="005B1647" w:rsidRPr="00936ADF"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Pr>
                <w:b/>
                <w:bCs/>
              </w:rPr>
              <w:t>2 100,4</w:t>
            </w:r>
          </w:p>
        </w:tc>
        <w:tc>
          <w:tcPr>
            <w:tcW w:w="694" w:type="pct"/>
            <w:noWrap/>
            <w:hideMark/>
          </w:tcPr>
          <w:p w14:paraId="13BA2253" w14:textId="77777777" w:rsidR="005B1647" w:rsidRPr="00936ADF"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936ADF">
              <w:rPr>
                <w:b/>
                <w:bCs/>
              </w:rPr>
              <w:t>-14,2</w:t>
            </w:r>
          </w:p>
        </w:tc>
        <w:tc>
          <w:tcPr>
            <w:tcW w:w="724" w:type="pct"/>
            <w:noWrap/>
            <w:hideMark/>
          </w:tcPr>
          <w:p w14:paraId="66C383FF" w14:textId="71B807D4" w:rsidR="005B1647" w:rsidRPr="00283B52"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283B52">
              <w:rPr>
                <w:b/>
                <w:bCs/>
              </w:rPr>
              <w:t>9,6</w:t>
            </w:r>
          </w:p>
        </w:tc>
      </w:tr>
      <w:tr w:rsidR="00155607" w14:paraId="5AD4EC8E" w14:textId="77777777" w:rsidTr="003D47E6">
        <w:trPr>
          <w:trHeight w:val="255"/>
        </w:trPr>
        <w:tc>
          <w:tcPr>
            <w:cnfStyle w:val="001000000000" w:firstRow="0" w:lastRow="0" w:firstColumn="1" w:lastColumn="0" w:oddVBand="0" w:evenVBand="0" w:oddHBand="0" w:evenHBand="0" w:firstRowFirstColumn="0" w:firstRowLastColumn="0" w:lastRowFirstColumn="0" w:lastRowLastColumn="0"/>
            <w:tcW w:w="2101" w:type="pct"/>
            <w:noWrap/>
            <w:hideMark/>
          </w:tcPr>
          <w:p w14:paraId="569235FD" w14:textId="77777777" w:rsidR="005B1647" w:rsidRPr="00936ADF" w:rsidRDefault="005B1647" w:rsidP="005B1647">
            <w:pPr>
              <w:pStyle w:val="Tabell"/>
            </w:pPr>
            <w:r w:rsidRPr="00936ADF">
              <w:t>Avgår, kommunala skatter</w:t>
            </w:r>
          </w:p>
        </w:tc>
        <w:tc>
          <w:tcPr>
            <w:tcW w:w="725" w:type="pct"/>
            <w:noWrap/>
            <w:hideMark/>
          </w:tcPr>
          <w:p w14:paraId="422E1921" w14:textId="77777777" w:rsidR="005B1647" w:rsidRPr="00936AD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36ADF">
              <w:t>-760,6</w:t>
            </w:r>
          </w:p>
        </w:tc>
        <w:tc>
          <w:tcPr>
            <w:tcW w:w="756" w:type="pct"/>
            <w:noWrap/>
            <w:hideMark/>
          </w:tcPr>
          <w:p w14:paraId="7D86E83E" w14:textId="36AE606B" w:rsidR="005B1647" w:rsidRPr="00936ADF" w:rsidRDefault="005B1647" w:rsidP="005B1647">
            <w:pPr>
              <w:pStyle w:val="Tabell"/>
              <w:cnfStyle w:val="000000000000" w:firstRow="0" w:lastRow="0" w:firstColumn="0" w:lastColumn="0" w:oddVBand="0" w:evenVBand="0" w:oddHBand="0" w:evenHBand="0" w:firstRowFirstColumn="0" w:firstRowLastColumn="0" w:lastRowFirstColumn="0" w:lastRowLastColumn="0"/>
            </w:pPr>
            <w:r>
              <w:t>-744,2</w:t>
            </w:r>
          </w:p>
        </w:tc>
        <w:tc>
          <w:tcPr>
            <w:tcW w:w="694" w:type="pct"/>
            <w:noWrap/>
            <w:hideMark/>
          </w:tcPr>
          <w:p w14:paraId="3B8889E3" w14:textId="77777777" w:rsidR="005B1647" w:rsidRPr="00936ADF"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724" w:type="pct"/>
            <w:noWrap/>
            <w:hideMark/>
          </w:tcPr>
          <w:p w14:paraId="001E8A95" w14:textId="3C1138D7" w:rsidR="005B1647" w:rsidRPr="00283B5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83B52">
              <w:t>0,0</w:t>
            </w:r>
          </w:p>
        </w:tc>
      </w:tr>
      <w:tr w:rsidR="00155607" w14:paraId="3583F1BB" w14:textId="77777777" w:rsidTr="003D47E6">
        <w:trPr>
          <w:trHeight w:val="270"/>
        </w:trPr>
        <w:tc>
          <w:tcPr>
            <w:cnfStyle w:val="001000000000" w:firstRow="0" w:lastRow="0" w:firstColumn="1" w:lastColumn="0" w:oddVBand="0" w:evenVBand="0" w:oddHBand="0" w:evenHBand="0" w:firstRowFirstColumn="0" w:firstRowLastColumn="0" w:lastRowFirstColumn="0" w:lastRowLastColumn="0"/>
            <w:tcW w:w="2101" w:type="pct"/>
            <w:noWrap/>
            <w:hideMark/>
          </w:tcPr>
          <w:p w14:paraId="42E0DB33" w14:textId="06711CE3" w:rsidR="005B1647" w:rsidRPr="00936ADF" w:rsidRDefault="005B1647" w:rsidP="005B1647">
            <w:pPr>
              <w:pStyle w:val="Tabell"/>
            </w:pPr>
            <w:r w:rsidRPr="00936ADF">
              <w:t>Avgår, avgifter till ålder</w:t>
            </w:r>
            <w:r>
              <w:t>s</w:t>
            </w:r>
            <w:r w:rsidRPr="00936ADF">
              <w:t>pensionssystemet</w:t>
            </w:r>
          </w:p>
        </w:tc>
        <w:tc>
          <w:tcPr>
            <w:tcW w:w="725" w:type="pct"/>
            <w:noWrap/>
            <w:hideMark/>
          </w:tcPr>
          <w:p w14:paraId="47460799" w14:textId="77777777" w:rsidR="005B1647" w:rsidRPr="00936AD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36ADF">
              <w:t>-266,5</w:t>
            </w:r>
          </w:p>
        </w:tc>
        <w:tc>
          <w:tcPr>
            <w:tcW w:w="756" w:type="pct"/>
            <w:noWrap/>
            <w:hideMark/>
          </w:tcPr>
          <w:p w14:paraId="649E4AC7" w14:textId="3AD1173F" w:rsidR="005B1647" w:rsidRPr="00936ADF" w:rsidRDefault="005B1647" w:rsidP="005B1647">
            <w:pPr>
              <w:pStyle w:val="Tabell"/>
              <w:cnfStyle w:val="000000000000" w:firstRow="0" w:lastRow="0" w:firstColumn="0" w:lastColumn="0" w:oddVBand="0" w:evenVBand="0" w:oddHBand="0" w:evenHBand="0" w:firstRowFirstColumn="0" w:firstRowLastColumn="0" w:lastRowFirstColumn="0" w:lastRowLastColumn="0"/>
            </w:pPr>
            <w:r>
              <w:t>-256,7</w:t>
            </w:r>
            <w:r w:rsidRPr="00936ADF">
              <w:t> </w:t>
            </w:r>
          </w:p>
        </w:tc>
        <w:tc>
          <w:tcPr>
            <w:tcW w:w="694" w:type="pct"/>
            <w:noWrap/>
            <w:hideMark/>
          </w:tcPr>
          <w:p w14:paraId="27A79819" w14:textId="77777777" w:rsidR="005B1647" w:rsidRPr="00936AD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36ADF">
              <w:t> </w:t>
            </w:r>
          </w:p>
        </w:tc>
        <w:tc>
          <w:tcPr>
            <w:tcW w:w="724" w:type="pct"/>
            <w:noWrap/>
            <w:hideMark/>
          </w:tcPr>
          <w:p w14:paraId="6382CED2" w14:textId="309C3779" w:rsidR="005B1647" w:rsidRPr="00283B5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83B52">
              <w:t>-2,3 </w:t>
            </w:r>
          </w:p>
        </w:tc>
      </w:tr>
      <w:tr w:rsidR="00155607" w14:paraId="21DD6D39" w14:textId="77777777" w:rsidTr="003D47E6">
        <w:trPr>
          <w:trHeight w:val="270"/>
        </w:trPr>
        <w:tc>
          <w:tcPr>
            <w:cnfStyle w:val="001000000000" w:firstRow="0" w:lastRow="0" w:firstColumn="1" w:lastColumn="0" w:oddVBand="0" w:evenVBand="0" w:oddHBand="0" w:evenHBand="0" w:firstRowFirstColumn="0" w:firstRowLastColumn="0" w:lastRowFirstColumn="0" w:lastRowLastColumn="0"/>
            <w:tcW w:w="2101" w:type="pct"/>
            <w:noWrap/>
            <w:hideMark/>
          </w:tcPr>
          <w:p w14:paraId="78293D3B" w14:textId="77777777" w:rsidR="005B1647" w:rsidRPr="00936ADF" w:rsidRDefault="005B1647" w:rsidP="005B1647">
            <w:pPr>
              <w:pStyle w:val="Tabell"/>
              <w:rPr>
                <w:b/>
                <w:bCs/>
              </w:rPr>
            </w:pPr>
            <w:r w:rsidRPr="00936ADF">
              <w:rPr>
                <w:b/>
                <w:bCs/>
              </w:rPr>
              <w:t>Statens skatteintäkter</w:t>
            </w:r>
          </w:p>
        </w:tc>
        <w:tc>
          <w:tcPr>
            <w:tcW w:w="725" w:type="pct"/>
            <w:noWrap/>
            <w:hideMark/>
          </w:tcPr>
          <w:p w14:paraId="611EEA88" w14:textId="77777777" w:rsidR="005B1647" w:rsidRPr="00936ADF"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936ADF">
              <w:rPr>
                <w:b/>
                <w:bCs/>
              </w:rPr>
              <w:t>1 119,9</w:t>
            </w:r>
          </w:p>
        </w:tc>
        <w:tc>
          <w:tcPr>
            <w:tcW w:w="756" w:type="pct"/>
            <w:noWrap/>
            <w:hideMark/>
          </w:tcPr>
          <w:p w14:paraId="7A184509" w14:textId="32CFE8E2" w:rsidR="005B1647" w:rsidRPr="00936ADF"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Pr>
                <w:b/>
                <w:bCs/>
              </w:rPr>
              <w:t>1 099,5</w:t>
            </w:r>
            <w:r w:rsidRPr="00936ADF">
              <w:rPr>
                <w:b/>
                <w:bCs/>
              </w:rPr>
              <w:t> </w:t>
            </w:r>
          </w:p>
        </w:tc>
        <w:tc>
          <w:tcPr>
            <w:tcW w:w="694" w:type="pct"/>
            <w:noWrap/>
            <w:hideMark/>
          </w:tcPr>
          <w:p w14:paraId="101D5E1D" w14:textId="77777777" w:rsidR="005B1647" w:rsidRPr="00936ADF"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936ADF">
              <w:rPr>
                <w:b/>
                <w:bCs/>
              </w:rPr>
              <w:t>-3,5</w:t>
            </w:r>
          </w:p>
        </w:tc>
        <w:tc>
          <w:tcPr>
            <w:tcW w:w="724" w:type="pct"/>
            <w:noWrap/>
            <w:hideMark/>
          </w:tcPr>
          <w:p w14:paraId="51B02B1E" w14:textId="6B265FF6" w:rsidR="005B1647" w:rsidRPr="00283B52"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283B52">
              <w:rPr>
                <w:b/>
                <w:bCs/>
              </w:rPr>
              <w:t>7,3 </w:t>
            </w:r>
          </w:p>
        </w:tc>
      </w:tr>
      <w:tr w:rsidR="00155607" w14:paraId="46B3F8D3" w14:textId="77777777" w:rsidTr="003D47E6">
        <w:trPr>
          <w:trHeight w:val="255"/>
        </w:trPr>
        <w:tc>
          <w:tcPr>
            <w:cnfStyle w:val="001000000000" w:firstRow="0" w:lastRow="0" w:firstColumn="1" w:lastColumn="0" w:oddVBand="0" w:evenVBand="0" w:oddHBand="0" w:evenHBand="0" w:firstRowFirstColumn="0" w:firstRowLastColumn="0" w:lastRowFirstColumn="0" w:lastRowLastColumn="0"/>
            <w:tcW w:w="2101" w:type="pct"/>
            <w:noWrap/>
            <w:hideMark/>
          </w:tcPr>
          <w:p w14:paraId="4C06FA4A" w14:textId="77777777" w:rsidR="005B1647" w:rsidRPr="00936ADF" w:rsidRDefault="005B1647" w:rsidP="005B1647">
            <w:pPr>
              <w:pStyle w:val="Tabell"/>
              <w:rPr>
                <w:b/>
                <w:bCs/>
              </w:rPr>
            </w:pPr>
            <w:r w:rsidRPr="00936ADF">
              <w:rPr>
                <w:b/>
                <w:bCs/>
              </w:rPr>
              <w:t>Periodiseringar</w:t>
            </w:r>
          </w:p>
        </w:tc>
        <w:tc>
          <w:tcPr>
            <w:tcW w:w="725" w:type="pct"/>
            <w:noWrap/>
            <w:hideMark/>
          </w:tcPr>
          <w:p w14:paraId="42BCBB14" w14:textId="77777777" w:rsidR="005B1647" w:rsidRPr="00936ADF"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936ADF">
              <w:rPr>
                <w:b/>
                <w:bCs/>
              </w:rPr>
              <w:t>-10,4</w:t>
            </w:r>
          </w:p>
        </w:tc>
        <w:tc>
          <w:tcPr>
            <w:tcW w:w="756" w:type="pct"/>
            <w:noWrap/>
            <w:hideMark/>
          </w:tcPr>
          <w:p w14:paraId="5D61D212" w14:textId="20A57B14" w:rsidR="005B1647" w:rsidRPr="00936ADF"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Pr>
                <w:b/>
                <w:bCs/>
              </w:rPr>
              <w:t>20,4</w:t>
            </w:r>
          </w:p>
        </w:tc>
        <w:tc>
          <w:tcPr>
            <w:tcW w:w="694" w:type="pct"/>
            <w:noWrap/>
            <w:hideMark/>
          </w:tcPr>
          <w:p w14:paraId="0CC4D449" w14:textId="77777777" w:rsidR="005B1647" w:rsidRPr="00936ADF"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936ADF">
              <w:rPr>
                <w:b/>
                <w:bCs/>
              </w:rPr>
              <w:t>-18,7</w:t>
            </w:r>
          </w:p>
        </w:tc>
        <w:tc>
          <w:tcPr>
            <w:tcW w:w="724" w:type="pct"/>
            <w:noWrap/>
            <w:hideMark/>
          </w:tcPr>
          <w:p w14:paraId="76109C87" w14:textId="7B685B43" w:rsidR="005B1647" w:rsidRPr="00283B52"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283B52">
              <w:rPr>
                <w:b/>
                <w:bCs/>
              </w:rPr>
              <w:t>27,4</w:t>
            </w:r>
          </w:p>
        </w:tc>
      </w:tr>
      <w:tr w:rsidR="00155607" w14:paraId="015D9DAF" w14:textId="77777777" w:rsidTr="003D47E6">
        <w:trPr>
          <w:trHeight w:val="255"/>
        </w:trPr>
        <w:tc>
          <w:tcPr>
            <w:cnfStyle w:val="001000000000" w:firstRow="0" w:lastRow="0" w:firstColumn="1" w:lastColumn="0" w:oddVBand="0" w:evenVBand="0" w:oddHBand="0" w:evenHBand="0" w:firstRowFirstColumn="0" w:firstRowLastColumn="0" w:lastRowFirstColumn="0" w:lastRowLastColumn="0"/>
            <w:tcW w:w="2101" w:type="pct"/>
            <w:noWrap/>
            <w:hideMark/>
          </w:tcPr>
          <w:p w14:paraId="3F1B6DE4" w14:textId="77777777" w:rsidR="005B1647" w:rsidRPr="00936ADF" w:rsidRDefault="005B1647" w:rsidP="005B1647">
            <w:pPr>
              <w:pStyle w:val="Tabell"/>
              <w:rPr>
                <w:b/>
                <w:bCs/>
              </w:rPr>
            </w:pPr>
            <w:r w:rsidRPr="00936ADF">
              <w:rPr>
                <w:b/>
                <w:bCs/>
              </w:rPr>
              <w:t>Statens skatteinkomster</w:t>
            </w:r>
          </w:p>
        </w:tc>
        <w:tc>
          <w:tcPr>
            <w:tcW w:w="725" w:type="pct"/>
            <w:noWrap/>
            <w:hideMark/>
          </w:tcPr>
          <w:p w14:paraId="1A53AC81" w14:textId="77777777" w:rsidR="005B1647" w:rsidRPr="00936ADF"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936ADF">
              <w:rPr>
                <w:b/>
                <w:bCs/>
              </w:rPr>
              <w:t>1 109,5</w:t>
            </w:r>
          </w:p>
        </w:tc>
        <w:tc>
          <w:tcPr>
            <w:tcW w:w="756" w:type="pct"/>
            <w:noWrap/>
            <w:hideMark/>
          </w:tcPr>
          <w:p w14:paraId="170DA130" w14:textId="66B3D1E6" w:rsidR="005B1647" w:rsidRPr="00936ADF"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Pr>
                <w:b/>
                <w:bCs/>
              </w:rPr>
              <w:t>1 119,9</w:t>
            </w:r>
            <w:r w:rsidRPr="00936ADF">
              <w:rPr>
                <w:b/>
                <w:bCs/>
              </w:rPr>
              <w:t> </w:t>
            </w:r>
          </w:p>
        </w:tc>
        <w:tc>
          <w:tcPr>
            <w:tcW w:w="694" w:type="pct"/>
            <w:noWrap/>
            <w:hideMark/>
          </w:tcPr>
          <w:p w14:paraId="00ED7D7E" w14:textId="77777777" w:rsidR="005B1647" w:rsidRPr="00936ADF"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936ADF">
              <w:rPr>
                <w:b/>
                <w:bCs/>
              </w:rPr>
              <w:t>-22,2</w:t>
            </w:r>
          </w:p>
        </w:tc>
        <w:tc>
          <w:tcPr>
            <w:tcW w:w="724" w:type="pct"/>
            <w:noWrap/>
            <w:hideMark/>
          </w:tcPr>
          <w:p w14:paraId="31F3F017" w14:textId="4BB8E1D5" w:rsidR="005B1647" w:rsidRPr="00283B52"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283B52">
              <w:rPr>
                <w:b/>
                <w:bCs/>
              </w:rPr>
              <w:t>34,7 </w:t>
            </w:r>
          </w:p>
        </w:tc>
      </w:tr>
      <w:tr w:rsidR="00155607" w14:paraId="7F76ECAE" w14:textId="77777777" w:rsidTr="003D47E6">
        <w:trPr>
          <w:trHeight w:val="270"/>
        </w:trPr>
        <w:tc>
          <w:tcPr>
            <w:cnfStyle w:val="001000000000" w:firstRow="0" w:lastRow="0" w:firstColumn="1" w:lastColumn="0" w:oddVBand="0" w:evenVBand="0" w:oddHBand="0" w:evenHBand="0" w:firstRowFirstColumn="0" w:firstRowLastColumn="0" w:lastRowFirstColumn="0" w:lastRowLastColumn="0"/>
            <w:tcW w:w="2101" w:type="pct"/>
            <w:noWrap/>
            <w:hideMark/>
          </w:tcPr>
          <w:p w14:paraId="38E04B4A" w14:textId="77777777" w:rsidR="005B1647" w:rsidRPr="00936ADF" w:rsidRDefault="005B1647" w:rsidP="005B1647">
            <w:pPr>
              <w:pStyle w:val="Tabell"/>
              <w:rPr>
                <w:b/>
                <w:bCs/>
              </w:rPr>
            </w:pPr>
            <w:r w:rsidRPr="00936ADF">
              <w:rPr>
                <w:b/>
                <w:bCs/>
              </w:rPr>
              <w:t>Övriga inkomster</w:t>
            </w:r>
          </w:p>
        </w:tc>
        <w:tc>
          <w:tcPr>
            <w:tcW w:w="725" w:type="pct"/>
            <w:noWrap/>
            <w:hideMark/>
          </w:tcPr>
          <w:p w14:paraId="0FB538B7" w14:textId="77777777" w:rsidR="005B1647" w:rsidRPr="00936ADF"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936ADF">
              <w:rPr>
                <w:b/>
                <w:bCs/>
              </w:rPr>
              <w:t>-54,0</w:t>
            </w:r>
          </w:p>
        </w:tc>
        <w:tc>
          <w:tcPr>
            <w:tcW w:w="756" w:type="pct"/>
            <w:noWrap/>
            <w:hideMark/>
          </w:tcPr>
          <w:p w14:paraId="364D8E5C" w14:textId="681DA8B8" w:rsidR="005B1647" w:rsidRPr="00936ADF"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Pr>
                <w:b/>
                <w:bCs/>
              </w:rPr>
              <w:t>-47,8</w:t>
            </w:r>
            <w:r w:rsidRPr="00936ADF">
              <w:rPr>
                <w:b/>
                <w:bCs/>
              </w:rPr>
              <w:t> </w:t>
            </w:r>
          </w:p>
        </w:tc>
        <w:tc>
          <w:tcPr>
            <w:tcW w:w="694" w:type="pct"/>
            <w:noWrap/>
            <w:hideMark/>
          </w:tcPr>
          <w:p w14:paraId="585B3D02" w14:textId="77777777" w:rsidR="005B1647" w:rsidRPr="00936ADF"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936ADF">
              <w:rPr>
                <w:b/>
                <w:bCs/>
              </w:rPr>
              <w:t>-6,2</w:t>
            </w:r>
          </w:p>
        </w:tc>
        <w:tc>
          <w:tcPr>
            <w:tcW w:w="724" w:type="pct"/>
            <w:noWrap/>
            <w:hideMark/>
          </w:tcPr>
          <w:p w14:paraId="3F404A8C" w14:textId="3C5D5505" w:rsidR="005B1647" w:rsidRPr="00283B52"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283B52">
              <w:rPr>
                <w:b/>
                <w:bCs/>
              </w:rPr>
              <w:t>-5,5</w:t>
            </w:r>
          </w:p>
        </w:tc>
      </w:tr>
      <w:tr w:rsidR="00155607" w:rsidRPr="003D47E6" w14:paraId="1062D291" w14:textId="77777777" w:rsidTr="003D47E6">
        <w:trPr>
          <w:cnfStyle w:val="010000000000" w:firstRow="0" w:lastRow="1" w:firstColumn="0" w:lastColumn="0" w:oddVBand="0" w:evenVBand="0" w:oddHBand="0" w:evenHBand="0" w:firstRowFirstColumn="0" w:firstRowLastColumn="0" w:lastRowFirstColumn="0" w:lastRowLastColumn="0"/>
          <w:trHeight w:val="270"/>
        </w:trPr>
        <w:tc>
          <w:tcPr>
            <w:cnfStyle w:val="001000000000" w:firstRow="0" w:lastRow="0" w:firstColumn="1" w:lastColumn="0" w:oddVBand="0" w:evenVBand="0" w:oddHBand="0" w:evenHBand="0" w:firstRowFirstColumn="0" w:firstRowLastColumn="0" w:lastRowFirstColumn="0" w:lastRowLastColumn="0"/>
            <w:tcW w:w="2101" w:type="pct"/>
            <w:noWrap/>
            <w:hideMark/>
          </w:tcPr>
          <w:p w14:paraId="4FD25C0C" w14:textId="77777777" w:rsidR="005B1647" w:rsidRPr="003D47E6" w:rsidRDefault="005B1647" w:rsidP="003D47E6">
            <w:pPr>
              <w:pStyle w:val="Tabell"/>
              <w:rPr>
                <w:bCs/>
              </w:rPr>
            </w:pPr>
            <w:r w:rsidRPr="003D47E6">
              <w:rPr>
                <w:bCs/>
              </w:rPr>
              <w:t>Inkomster på statens budget</w:t>
            </w:r>
          </w:p>
        </w:tc>
        <w:tc>
          <w:tcPr>
            <w:tcW w:w="725" w:type="pct"/>
            <w:noWrap/>
            <w:hideMark/>
          </w:tcPr>
          <w:p w14:paraId="542213D9" w14:textId="77777777" w:rsidR="005B1647" w:rsidRPr="003D47E6"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3D47E6">
              <w:rPr>
                <w:bCs/>
              </w:rPr>
              <w:t>1 055,5</w:t>
            </w:r>
          </w:p>
        </w:tc>
        <w:tc>
          <w:tcPr>
            <w:tcW w:w="756" w:type="pct"/>
            <w:noWrap/>
            <w:hideMark/>
          </w:tcPr>
          <w:p w14:paraId="3A603D5B" w14:textId="45D58228" w:rsidR="005B1647" w:rsidRPr="003D47E6"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3D47E6">
              <w:rPr>
                <w:bCs/>
              </w:rPr>
              <w:t>1 072,1 </w:t>
            </w:r>
          </w:p>
        </w:tc>
        <w:tc>
          <w:tcPr>
            <w:tcW w:w="694" w:type="pct"/>
            <w:noWrap/>
            <w:hideMark/>
          </w:tcPr>
          <w:p w14:paraId="191E9784" w14:textId="77777777" w:rsidR="005B1647" w:rsidRPr="003D47E6"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3D47E6">
              <w:rPr>
                <w:bCs/>
              </w:rPr>
              <w:t>-28,4</w:t>
            </w:r>
          </w:p>
        </w:tc>
        <w:tc>
          <w:tcPr>
            <w:tcW w:w="724" w:type="pct"/>
            <w:noWrap/>
            <w:hideMark/>
          </w:tcPr>
          <w:p w14:paraId="45A7530F" w14:textId="4B220204" w:rsidR="005B1647" w:rsidRPr="003D47E6"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3D47E6">
              <w:rPr>
                <w:bCs/>
              </w:rPr>
              <w:t>29,2 </w:t>
            </w:r>
          </w:p>
        </w:tc>
      </w:tr>
    </w:tbl>
    <w:p w14:paraId="294228D3" w14:textId="0EE6A850" w:rsidR="005B1647" w:rsidRDefault="005B1647" w:rsidP="005B1647">
      <w:pPr>
        <w:pStyle w:val="TabellFotnot"/>
      </w:pPr>
      <w:r w:rsidRPr="00AD3A40">
        <w:rPr>
          <w:vertAlign w:val="superscript"/>
        </w:rPr>
        <w:t>1</w:t>
      </w:r>
      <w:r w:rsidRPr="00AD3A40">
        <w:t xml:space="preserve"> Fullständigt utfall i april 20</w:t>
      </w:r>
      <w:r>
        <w:t>20</w:t>
      </w:r>
      <w:r w:rsidRPr="00AD3A40">
        <w:t>.</w:t>
      </w:r>
    </w:p>
    <w:p w14:paraId="0D191FE0" w14:textId="1E958355" w:rsidR="005B1647" w:rsidRPr="00AD3A40" w:rsidRDefault="005B1647" w:rsidP="005B1647">
      <w:pPr>
        <w:pStyle w:val="Klla"/>
      </w:pPr>
      <w:r>
        <w:t xml:space="preserve">Anm.: </w:t>
      </w:r>
      <w:r w:rsidRPr="001B4275">
        <w:t>2019 ändrade</w:t>
      </w:r>
      <w:r>
        <w:t>s nationalräkenskaperna (NR) och</w:t>
      </w:r>
      <w:r w:rsidRPr="001B4275">
        <w:t xml:space="preserve"> vad som ingår i den offentliga sektorns skatteintäkter för 2019 och tidigare år. Det har därför uppstått en skillnad mellan skatteintäkterna i statens budget och i NR, och därmed </w:t>
      </w:r>
      <w:r>
        <w:t xml:space="preserve">också </w:t>
      </w:r>
      <w:r w:rsidRPr="001B4275">
        <w:t xml:space="preserve">mellan 2020 </w:t>
      </w:r>
      <w:r w:rsidR="00BE78F5">
        <w:t>års ekonomiska vårproposition</w:t>
      </w:r>
      <w:r w:rsidRPr="001B4275">
        <w:t xml:space="preserve"> och Årsredovisningen för staten 2019. Se avsnitt 2.</w:t>
      </w:r>
      <w:r>
        <w:t>4</w:t>
      </w:r>
      <w:r w:rsidRPr="001B4275">
        <w:t>.4 för mer information.</w:t>
      </w:r>
    </w:p>
    <w:p w14:paraId="31266EC5" w14:textId="7744E640" w:rsidR="005B1647" w:rsidRPr="00D45C47" w:rsidRDefault="005B1647" w:rsidP="005B1647">
      <w:pPr>
        <w:pStyle w:val="Rubrik4utannumrering"/>
      </w:pPr>
      <w:r w:rsidRPr="00D45C47">
        <w:t>Skatt på arbete</w:t>
      </w:r>
    </w:p>
    <w:p w14:paraId="7C101DF6" w14:textId="18116DC8" w:rsidR="005B1647" w:rsidRPr="00922560" w:rsidRDefault="005B1647" w:rsidP="005B1647">
      <w:pPr>
        <w:pStyle w:val="Brdtext"/>
      </w:pPr>
      <w:r w:rsidRPr="00922560">
        <w:t>Skatt på arbete utgör ca 60 procent av de totala skatteintäkterna och kan delas in i direkta och indirekta skatter. Löner och andra ersättningar för arbete är underlag för både direkta och indirekta skatter, medan transfereringsinkomster, såsom sjuk- och föräldrapenning, arbetslöshetsersättning och pensioner, endast är underlag för direkt beskattning. Direkta skatter på arbete består till största delen av kommunal och statlig inkomstskatt. Under de direkta skatterna på arbete redovisas också skatte</w:t>
      </w:r>
      <w:r w:rsidRPr="00922560">
        <w:softHyphen/>
        <w:t>reduktionerna.</w:t>
      </w:r>
      <w:r w:rsidRPr="00D45C47">
        <w:t xml:space="preserve"> </w:t>
      </w:r>
      <w:r w:rsidRPr="00922560">
        <w:t>Gemensamt för merparten av de skatter som ingår i skatt på arbete är att de följer utvecklingen av utbetalda löner och transfereringar.</w:t>
      </w:r>
      <w:r w:rsidRPr="00D45C47">
        <w:t xml:space="preserve"> </w:t>
      </w:r>
      <w:r w:rsidRPr="00922560">
        <w:t xml:space="preserve">Posterna under direkta skatter fastställs i december </w:t>
      </w:r>
      <w:r w:rsidRPr="00D45C47">
        <w:t>20</w:t>
      </w:r>
      <w:r>
        <w:t>20</w:t>
      </w:r>
      <w:r w:rsidRPr="00D45C47">
        <w:t xml:space="preserve"> </w:t>
      </w:r>
      <w:r w:rsidRPr="00922560">
        <w:t xml:space="preserve">och uppgifterna för </w:t>
      </w:r>
      <w:r w:rsidRPr="00D45C47">
        <w:t>201</w:t>
      </w:r>
      <w:r>
        <w:t>9</w:t>
      </w:r>
      <w:r w:rsidRPr="00D45C47">
        <w:t xml:space="preserve"> </w:t>
      </w:r>
      <w:r w:rsidRPr="00922560">
        <w:t>är därmed bedömt utfall, grundat på en prognos.</w:t>
      </w:r>
    </w:p>
    <w:p w14:paraId="115A5D6E" w14:textId="12388A99" w:rsidR="005B1647" w:rsidRPr="003B2094" w:rsidRDefault="005B1647" w:rsidP="005B1647">
      <w:pPr>
        <w:pStyle w:val="Brdtext"/>
      </w:pPr>
      <w:r w:rsidRPr="003B2094">
        <w:t xml:space="preserve">År 2019 beräknas skatt på arbete ha uppgått till drygt 1 260 miljarder kronor. Jämfört med statens budget för 2019 </w:t>
      </w:r>
      <w:r>
        <w:t>bedöms</w:t>
      </w:r>
      <w:r w:rsidRPr="003B2094">
        <w:t xml:space="preserve"> intäkterna </w:t>
      </w:r>
      <w:r>
        <w:t>bli</w:t>
      </w:r>
      <w:r w:rsidRPr="003B2094">
        <w:t xml:space="preserve"> 11</w:t>
      </w:r>
      <w:r>
        <w:t> </w:t>
      </w:r>
      <w:r w:rsidRPr="003B2094">
        <w:t>miljarder kronor</w:t>
      </w:r>
      <w:r>
        <w:t xml:space="preserve"> lägre</w:t>
      </w:r>
      <w:r w:rsidRPr="003B2094">
        <w:t xml:space="preserve">. Det är främst de direkta skatterna som har reviderats ned, medan de indirekta skatterna </w:t>
      </w:r>
      <w:r>
        <w:t>enbart bedöms bli något lägre jämfört</w:t>
      </w:r>
      <w:r w:rsidRPr="003B2094">
        <w:t xml:space="preserve"> med budgeten för 2019.</w:t>
      </w:r>
    </w:p>
    <w:p w14:paraId="52BF1090" w14:textId="77777777" w:rsidR="005B1647" w:rsidRPr="00FB466A" w:rsidRDefault="005B1647" w:rsidP="005B1647">
      <w:pPr>
        <w:pStyle w:val="Rubrik5utannumrering"/>
        <w:rPr>
          <w:rFonts w:eastAsiaTheme="minorHAnsi"/>
        </w:rPr>
      </w:pPr>
      <w:r w:rsidRPr="00FB466A">
        <w:rPr>
          <w:rFonts w:eastAsiaTheme="minorHAnsi"/>
        </w:rPr>
        <w:t>Direkta skatter</w:t>
      </w:r>
    </w:p>
    <w:p w14:paraId="0B517D9C" w14:textId="42D7A5AA" w:rsidR="005B1647" w:rsidRPr="00922560" w:rsidRDefault="005B1647" w:rsidP="005B1647">
      <w:pPr>
        <w:pStyle w:val="Brdtext"/>
      </w:pPr>
      <w:r w:rsidRPr="00FB466A">
        <w:t xml:space="preserve">De direkta skatterna på arbete består av inkomstskatter till staten och kommuner, allmän pensionsavgift samt skattereduktioner. År 2019 beräknas de direkta skatterna ha uppgått till knappt </w:t>
      </w:r>
      <w:r w:rsidRPr="00497804">
        <w:t>655</w:t>
      </w:r>
      <w:r w:rsidRPr="00FB466A">
        <w:t xml:space="preserve"> miljarder kronor</w:t>
      </w:r>
      <w:r>
        <w:t>, vilket är</w:t>
      </w:r>
      <w:r w:rsidRPr="00FB466A">
        <w:t xml:space="preserve"> 11 miljard kronor</w:t>
      </w:r>
      <w:r>
        <w:t xml:space="preserve"> lägre än vad som antogs i</w:t>
      </w:r>
      <w:r w:rsidRPr="00FB466A">
        <w:t xml:space="preserve"> statens budget för 2019</w:t>
      </w:r>
      <w:r>
        <w:t>. Detta beror främst på lägre kommunal inkomstskatt</w:t>
      </w:r>
      <w:r w:rsidRPr="00922560">
        <w:t>.</w:t>
      </w:r>
    </w:p>
    <w:p w14:paraId="208116F4" w14:textId="3C5FC2D2" w:rsidR="005B1647" w:rsidRPr="00922560" w:rsidRDefault="005B1647" w:rsidP="005B1647">
      <w:pPr>
        <w:pStyle w:val="Brdtext"/>
      </w:pPr>
      <w:r w:rsidRPr="004C6F32">
        <w:t xml:space="preserve">År 2019 beräknas intäkterna från kommunal inkomstskatt ha uppgått till 742 miljarder kronor. Jämfört med statens budget har intäkterna för 2019 reviderats </w:t>
      </w:r>
      <w:r>
        <w:t>ned</w:t>
      </w:r>
      <w:r w:rsidRPr="004C6F32">
        <w:t xml:space="preserve"> med drygt 10</w:t>
      </w:r>
      <w:r>
        <w:t> </w:t>
      </w:r>
      <w:r w:rsidRPr="004C6F32">
        <w:t xml:space="preserve">miljarder kronor. </w:t>
      </w:r>
      <w:r w:rsidRPr="00922560">
        <w:t>Förklaringen är främst förslaget i extra ändringsbudgeten 2019/20:FiU53</w:t>
      </w:r>
      <w:r>
        <w:t xml:space="preserve"> </w:t>
      </w:r>
      <w:r w:rsidRPr="00922560">
        <w:t>om höjd avsättning till periodiseringsfond för enskilda näringsidkare</w:t>
      </w:r>
      <w:r>
        <w:t>.</w:t>
      </w:r>
    </w:p>
    <w:p w14:paraId="5B40B2E0" w14:textId="03BF4665" w:rsidR="005B1647" w:rsidRPr="00110F69" w:rsidRDefault="005B1647" w:rsidP="005B1647">
      <w:pPr>
        <w:pStyle w:val="Brdtext"/>
      </w:pPr>
      <w:r w:rsidRPr="00101B83">
        <w:t>Intäkterna från statlig inkomstskatt beräknas ha uppgått till 57</w:t>
      </w:r>
      <w:r>
        <w:t> </w:t>
      </w:r>
      <w:r w:rsidRPr="00101B83">
        <w:t>miljarder kronor 2019, vilket är samma som i statens budget för 2019</w:t>
      </w:r>
      <w:r>
        <w:t xml:space="preserve">. Även allmän pensionsavgift blev som beräknat i statens budget för 2019, knappt 128 miljarder kronor. </w:t>
      </w:r>
      <w:r w:rsidRPr="00101B83">
        <w:t>Den allmänna pensionsavgiften tas ut på förvärvsinkomster</w:t>
      </w:r>
      <w:r>
        <w:t xml:space="preserve"> och</w:t>
      </w:r>
      <w:r w:rsidRPr="00101B83">
        <w:t xml:space="preserve"> </w:t>
      </w:r>
      <w:r>
        <w:t>u</w:t>
      </w:r>
      <w:r w:rsidRPr="00101B83">
        <w:t xml:space="preserve">nderlaget för avgiften utgörs av </w:t>
      </w:r>
      <w:r w:rsidRPr="00101B83">
        <w:lastRenderedPageBreak/>
        <w:t>pensionsgrundande ersättningar</w:t>
      </w:r>
      <w:r>
        <w:t>.</w:t>
      </w:r>
      <w:r w:rsidRPr="00101B83">
        <w:t xml:space="preserve"> </w:t>
      </w:r>
      <w:r>
        <w:t>I</w:t>
      </w:r>
      <w:r w:rsidRPr="00101B83">
        <w:t>ntäkterna följer därför utvecklingen av skatteunderlaget för direkta skatter.</w:t>
      </w:r>
    </w:p>
    <w:p w14:paraId="73DF74C0" w14:textId="4215AD1E" w:rsidR="005B1647" w:rsidRPr="00110F69" w:rsidRDefault="005B1647" w:rsidP="005B1647">
      <w:pPr>
        <w:pStyle w:val="Brdtext"/>
      </w:pPr>
      <w:r w:rsidRPr="00430430">
        <w:t>Jobbskatteavdraget och allmän pensionsavgift utgör över 90</w:t>
      </w:r>
      <w:r>
        <w:t> </w:t>
      </w:r>
      <w:r w:rsidRPr="00430430">
        <w:t xml:space="preserve">procent av skattereduktionerna, medan husavdragen står för 6 procent. År 2019 beräknas de totala skattereduktionerna ha uppgått till knappt 272 miljarder </w:t>
      </w:r>
      <w:r w:rsidRPr="00110F69">
        <w:t>kronor, vilket är på samma nivå som i statens budget</w:t>
      </w:r>
      <w:r>
        <w:t xml:space="preserve"> för 2019</w:t>
      </w:r>
      <w:r w:rsidRPr="00110F69">
        <w:t>.</w:t>
      </w:r>
    </w:p>
    <w:p w14:paraId="5E8ED3B2" w14:textId="2E698BD2" w:rsidR="005B1647" w:rsidRPr="002164F7" w:rsidRDefault="005B1647" w:rsidP="005B1647">
      <w:pPr>
        <w:pStyle w:val="Rubrik5utannumrering"/>
        <w:rPr>
          <w:rFonts w:eastAsiaTheme="minorHAnsi"/>
        </w:rPr>
      </w:pPr>
      <w:r w:rsidRPr="002164F7">
        <w:rPr>
          <w:rFonts w:eastAsiaTheme="minorHAnsi"/>
        </w:rPr>
        <w:t>Indirekta skatter</w:t>
      </w:r>
    </w:p>
    <w:p w14:paraId="285C4DE0" w14:textId="621E3AEC" w:rsidR="005B1647" w:rsidRPr="00204A02" w:rsidRDefault="005B1647" w:rsidP="005B1647">
      <w:pPr>
        <w:pStyle w:val="Brdtext"/>
      </w:pPr>
      <w:r w:rsidRPr="00204A02">
        <w:t>De indirekta skatterna på arbete beräknas 2019 ha uppgått till 605</w:t>
      </w:r>
      <w:r>
        <w:t> </w:t>
      </w:r>
      <w:r w:rsidRPr="00204A02">
        <w:t>miljarder kronor och utgjorde 48 procent av skatt på arbete. Till skillnad från de direkta skatterna, där merparten av intäkterna överförs till kommunerna, tillfaller de indirekta skatterna huvudsakligen staten och ålderspensionssystemet. Av de indirekta skatterna utgörs huvuddelen av arbetsgivaravgifter.</w:t>
      </w:r>
    </w:p>
    <w:p w14:paraId="22DE34ED" w14:textId="5E4E53C9" w:rsidR="005B1647" w:rsidRPr="00117FF3" w:rsidRDefault="005B1647" w:rsidP="005B1647">
      <w:pPr>
        <w:pStyle w:val="Brdtext"/>
      </w:pPr>
      <w:r w:rsidRPr="00204A02">
        <w:t xml:space="preserve">Arbetsgivaravgifterna uppgick </w:t>
      </w:r>
      <w:r w:rsidRPr="00204A02">
        <w:rPr>
          <w:iCs/>
        </w:rPr>
        <w:t>2019</w:t>
      </w:r>
      <w:r w:rsidRPr="00204A02">
        <w:t xml:space="preserve"> till drygt </w:t>
      </w:r>
      <w:r w:rsidRPr="00204A02">
        <w:rPr>
          <w:iCs/>
        </w:rPr>
        <w:t>589</w:t>
      </w:r>
      <w:r w:rsidRPr="00204A02">
        <w:t xml:space="preserve"> miljarder kronor.</w:t>
      </w:r>
      <w:r w:rsidRPr="00117FF3">
        <w:t xml:space="preserve"> Jämfört med statens budget har intäkterna reviderats </w:t>
      </w:r>
      <w:r w:rsidRPr="00117FF3">
        <w:rPr>
          <w:iCs/>
        </w:rPr>
        <w:t>ned</w:t>
      </w:r>
      <w:r w:rsidRPr="00117FF3">
        <w:t xml:space="preserve"> med </w:t>
      </w:r>
      <w:r>
        <w:rPr>
          <w:iCs/>
        </w:rPr>
        <w:t>knappt 3</w:t>
      </w:r>
      <w:r>
        <w:t> </w:t>
      </w:r>
      <w:r w:rsidRPr="00117FF3">
        <w:t xml:space="preserve">miljarder kronor. Förklaringen är främst en något </w:t>
      </w:r>
      <w:r w:rsidRPr="00117FF3">
        <w:rPr>
          <w:iCs/>
        </w:rPr>
        <w:t>lägre</w:t>
      </w:r>
      <w:r w:rsidRPr="00117FF3">
        <w:t xml:space="preserve"> lönesumma. Intäkterna från dessa avgifter påverkas framför allt av utvecklingen på arbetsmarknaden.</w:t>
      </w:r>
    </w:p>
    <w:p w14:paraId="61F2AB4A" w14:textId="4D3DB1B9" w:rsidR="005B1647" w:rsidRPr="006E0300" w:rsidRDefault="005B1647" w:rsidP="005B1647">
      <w:pPr>
        <w:pStyle w:val="Brdtext"/>
      </w:pPr>
      <w:r w:rsidRPr="00204A02">
        <w:t xml:space="preserve">År </w:t>
      </w:r>
      <w:r w:rsidRPr="00204A02">
        <w:rPr>
          <w:iCs/>
        </w:rPr>
        <w:t>2019</w:t>
      </w:r>
      <w:r w:rsidRPr="00204A02">
        <w:t xml:space="preserve"> beräknas den särskilda löneskatten ha uppgått till </w:t>
      </w:r>
      <w:r w:rsidRPr="00204A02">
        <w:rPr>
          <w:iCs/>
        </w:rPr>
        <w:t>49</w:t>
      </w:r>
      <w:r w:rsidRPr="00204A02">
        <w:t xml:space="preserve"> miljarder kronor</w:t>
      </w:r>
      <w:r>
        <w:rPr>
          <w:iCs/>
        </w:rPr>
        <w:t>, vilket är i linje</w:t>
      </w:r>
      <w:r>
        <w:t xml:space="preserve"> med </w:t>
      </w:r>
      <w:r>
        <w:rPr>
          <w:iCs/>
        </w:rPr>
        <w:t xml:space="preserve">prognosen </w:t>
      </w:r>
      <w:r w:rsidRPr="006E0300">
        <w:rPr>
          <w:iCs/>
        </w:rPr>
        <w:t xml:space="preserve">i </w:t>
      </w:r>
      <w:r w:rsidRPr="006E0300">
        <w:t>statens budget.</w:t>
      </w:r>
    </w:p>
    <w:p w14:paraId="35D5F88D" w14:textId="7D137BDC" w:rsidR="005B1647" w:rsidRPr="008D1267" w:rsidRDefault="005B1647" w:rsidP="005B1647">
      <w:pPr>
        <w:pStyle w:val="Brdtext"/>
      </w:pPr>
      <w:r w:rsidRPr="00204A02">
        <w:t xml:space="preserve">År </w:t>
      </w:r>
      <w:r w:rsidRPr="00204A02">
        <w:rPr>
          <w:iCs/>
        </w:rPr>
        <w:t>2019</w:t>
      </w:r>
      <w:r w:rsidRPr="00204A02">
        <w:t xml:space="preserve"> beräknas nedsättningarna av indirekta skatter ha uppgått till </w:t>
      </w:r>
      <w:r w:rsidRPr="00204A02">
        <w:rPr>
          <w:iCs/>
        </w:rPr>
        <w:t>4</w:t>
      </w:r>
      <w:r>
        <w:t> </w:t>
      </w:r>
      <w:r w:rsidRPr="00204A02">
        <w:t xml:space="preserve">miljarder kronor. </w:t>
      </w:r>
      <w:r w:rsidRPr="008D1267">
        <w:t>Det är knappt 2 miljarder kronor lägre än enligt statens budget, vilket främst förklaras av att utfallet för det s</w:t>
      </w:r>
      <w:r>
        <w:t>.</w:t>
      </w:r>
      <w:r w:rsidRPr="008D1267">
        <w:t>k</w:t>
      </w:r>
      <w:r>
        <w:t>.</w:t>
      </w:r>
      <w:r w:rsidRPr="008D1267">
        <w:t xml:space="preserve"> växastödet kom in lägre än tidigare förväntat.</w:t>
      </w:r>
    </w:p>
    <w:p w14:paraId="361F5E23" w14:textId="77777777" w:rsidR="005B1647" w:rsidRPr="00861260" w:rsidRDefault="005B1647" w:rsidP="005B1647">
      <w:pPr>
        <w:pStyle w:val="Rubrik4utannumrering"/>
      </w:pPr>
      <w:r w:rsidRPr="00861260">
        <w:t>Skatt på kapital</w:t>
      </w:r>
    </w:p>
    <w:p w14:paraId="16F14767" w14:textId="39BAF66B" w:rsidR="005B1647" w:rsidRPr="00556262" w:rsidRDefault="005B1647" w:rsidP="005B1647">
      <w:pPr>
        <w:pStyle w:val="Brdtext"/>
      </w:pPr>
      <w:r w:rsidRPr="00861260">
        <w:t>Skatt på kapital omfattar bl.a. skatt på företagsvinster, skatt på hushållens kapital</w:t>
      </w:r>
      <w:r>
        <w:softHyphen/>
      </w:r>
      <w:r w:rsidRPr="00861260">
        <w:t xml:space="preserve">inkomster samt kommunal fastighetsavgift och statlig fastighetsskatt. År </w:t>
      </w:r>
      <w:r w:rsidRPr="00861260">
        <w:rPr>
          <w:iCs/>
        </w:rPr>
        <w:t>2019</w:t>
      </w:r>
      <w:r w:rsidRPr="00861260">
        <w:t xml:space="preserve"> beräknas intäkterna från skatt på kapital utgöra knappt 13 procent av de totala skatteintäkterna. Intäkterna från skatt på företagsvinster utgör cirka hälften av intäkterna från skatt på kapital.</w:t>
      </w:r>
      <w:r w:rsidRPr="00861260">
        <w:rPr>
          <w:iCs/>
        </w:rPr>
        <w:t xml:space="preserve"> </w:t>
      </w:r>
      <w:r w:rsidRPr="00861260">
        <w:t>Intäkterna från skatt på hushållens kapitalinkomster och intäkterna från skatt på företagsvinster är de skatteintäkter som uppvisar störst variationer över åren. Det är också för dessa skatteintäkter som prognososäkerheten är störst.</w:t>
      </w:r>
      <w:r>
        <w:rPr>
          <w:iCs/>
        </w:rPr>
        <w:t xml:space="preserve"> </w:t>
      </w:r>
      <w:r w:rsidRPr="00861260">
        <w:t xml:space="preserve">Intäkterna från beskattning av kapital fastställs till stor del i den årliga beskattningen i december året efter inkomståret. Undantagen är kupongskatten och stämpelskatten, som fastställs månadsvis. Detta innebär att intäkterna från skatt på kapital för </w:t>
      </w:r>
      <w:r w:rsidRPr="00861260">
        <w:rPr>
          <w:iCs/>
        </w:rPr>
        <w:t>201</w:t>
      </w:r>
      <w:r>
        <w:rPr>
          <w:iCs/>
        </w:rPr>
        <w:t>9</w:t>
      </w:r>
      <w:r w:rsidRPr="00861260">
        <w:t xml:space="preserve"> till stor de</w:t>
      </w:r>
      <w:r w:rsidRPr="00556262">
        <w:t>l fortfarande är en prognos.</w:t>
      </w:r>
    </w:p>
    <w:p w14:paraId="414CE8B9" w14:textId="77777777" w:rsidR="005B1647" w:rsidRPr="00C43209" w:rsidRDefault="005B1647" w:rsidP="005B1647">
      <w:pPr>
        <w:pStyle w:val="Rubrik5utannumrering"/>
        <w:rPr>
          <w:rFonts w:eastAsiaTheme="minorHAnsi"/>
        </w:rPr>
      </w:pPr>
      <w:r w:rsidRPr="00556262">
        <w:rPr>
          <w:rFonts w:eastAsiaTheme="minorHAnsi"/>
        </w:rPr>
        <w:t>Skatt på hushållens kapital</w:t>
      </w:r>
    </w:p>
    <w:p w14:paraId="3E88E4CA" w14:textId="0E92AD13" w:rsidR="005B1647" w:rsidRPr="003D74BC" w:rsidRDefault="005B1647" w:rsidP="005B1647">
      <w:pPr>
        <w:pStyle w:val="Brdtext"/>
      </w:pPr>
      <w:r w:rsidRPr="00C43209">
        <w:t>Underlaget för hushållens skatt på kapital är nettot av kapitalinkomster och kapitalutgifter. Den största delen av intäkterna från kapitalskatten kommer från realiserade kapitalvinster. Resterande delar kommer från utdelningsinkomster, ränteinkomster, schablonintäkter samt avdrag för ränteutgifter. Kapitalvinsterna har varierat kraftigt mellan åren, vilket leder till att även hushållens kapitalskatt varierar. Kapitalvinsternas storlek beror på marknadsvärdet av olika tillgångar samt när de ackumuler</w:t>
      </w:r>
      <w:r w:rsidRPr="003D74BC">
        <w:t>ade vinsterna realiseras.</w:t>
      </w:r>
    </w:p>
    <w:p w14:paraId="24BDDC39" w14:textId="6FD53B52" w:rsidR="005B1647" w:rsidRPr="002C7FE9" w:rsidRDefault="005B1647" w:rsidP="005B1647">
      <w:pPr>
        <w:pStyle w:val="Brdtext"/>
        <w:rPr>
          <w:iCs/>
          <w:highlight w:val="yellow"/>
        </w:rPr>
      </w:pPr>
      <w:r w:rsidRPr="003D74BC">
        <w:rPr>
          <w:iCs/>
        </w:rPr>
        <w:t>Intäkterna från beskattningen av hushållens kapitalinkomster beräknas ha uppgått till 72</w:t>
      </w:r>
      <w:r>
        <w:rPr>
          <w:iCs/>
        </w:rPr>
        <w:t> </w:t>
      </w:r>
      <w:r w:rsidRPr="003D74BC">
        <w:rPr>
          <w:iCs/>
        </w:rPr>
        <w:t xml:space="preserve">miljarder kronor 2019. Det är 3 miljarder kronor högre än i den beslutade </w:t>
      </w:r>
      <w:r w:rsidRPr="00BB1189">
        <w:rPr>
          <w:iCs/>
        </w:rPr>
        <w:t xml:space="preserve">budgeten. Revideringen beror framför allt på att hushållens kapitalvinster bedöms </w:t>
      </w:r>
      <w:r>
        <w:rPr>
          <w:iCs/>
        </w:rPr>
        <w:t>växa snabbare</w:t>
      </w:r>
      <w:r w:rsidRPr="00555107">
        <w:rPr>
          <w:iCs/>
        </w:rPr>
        <w:t>, vilket baseras på hushållens kompletterande inbetalning av skatt 2019. Hushållens utdelningsinkomster väntas däremot enligt kontrolluppgifter för 2019 bli lägre än</w:t>
      </w:r>
      <w:r w:rsidRPr="00BB1189">
        <w:rPr>
          <w:iCs/>
        </w:rPr>
        <w:t xml:space="preserve"> </w:t>
      </w:r>
      <w:r>
        <w:rPr>
          <w:iCs/>
        </w:rPr>
        <w:t>bedömningen i statens budget</w:t>
      </w:r>
      <w:r w:rsidRPr="00BB1189">
        <w:rPr>
          <w:iCs/>
        </w:rPr>
        <w:t>.</w:t>
      </w:r>
    </w:p>
    <w:p w14:paraId="22B62B16" w14:textId="77777777" w:rsidR="005B1647" w:rsidRPr="00B363CF" w:rsidRDefault="005B1647" w:rsidP="005B1647">
      <w:pPr>
        <w:pStyle w:val="Rubrik5utannumrering"/>
      </w:pPr>
      <w:r w:rsidRPr="00B363CF">
        <w:lastRenderedPageBreak/>
        <w:t>Skatt på företagsvinster</w:t>
      </w:r>
    </w:p>
    <w:p w14:paraId="419F9D32" w14:textId="58CB38AD" w:rsidR="005B1647" w:rsidRPr="00B363CF" w:rsidRDefault="005B1647" w:rsidP="005B1647">
      <w:pPr>
        <w:pStyle w:val="Brdtext"/>
      </w:pPr>
      <w:r w:rsidRPr="00B363CF">
        <w:t xml:space="preserve">Aktiebolag, ekonomiska föreningar, stiftelser, föreningsbanker, sparbanker m.fl. betalar inkomstskatt på sin beskattningsbara inkomst. Beskattningen utgår från bolagens bokföringsmässiga resultat, men vissa skattemässiga justeringar görs för att </w:t>
      </w:r>
      <w:r>
        <w:t>fastställa</w:t>
      </w:r>
      <w:r w:rsidRPr="00B363CF">
        <w:t xml:space="preserve"> den beskattningsbara inkomsten. </w:t>
      </w:r>
    </w:p>
    <w:p w14:paraId="235E5577" w14:textId="498DB509" w:rsidR="005B1647" w:rsidRPr="00B363CF" w:rsidRDefault="005B1647" w:rsidP="005B1647">
      <w:pPr>
        <w:pStyle w:val="Brdtext"/>
      </w:pPr>
      <w:r w:rsidRPr="00B363CF">
        <w:t>Intäkterna från skatt på företagsvinster bedöms uppgå till 145 miljarder kronor 2019 vilket är 2 miljarder kronor högre än i statens budget. Det förklaras av en mer gynnsam vinstutveckling under året.</w:t>
      </w:r>
    </w:p>
    <w:p w14:paraId="750188F3" w14:textId="77777777" w:rsidR="005B1647" w:rsidRPr="00B363CF" w:rsidRDefault="005B1647" w:rsidP="005B1647">
      <w:pPr>
        <w:pStyle w:val="Rubrik5utannumrering"/>
        <w:rPr>
          <w:rFonts w:eastAsiaTheme="minorHAnsi"/>
        </w:rPr>
      </w:pPr>
      <w:r w:rsidRPr="00B363CF">
        <w:rPr>
          <w:rFonts w:eastAsiaTheme="minorHAnsi"/>
        </w:rPr>
        <w:t>Avkastningsskatt</w:t>
      </w:r>
    </w:p>
    <w:p w14:paraId="56EFC07F" w14:textId="3B8C765B" w:rsidR="005B1647" w:rsidRPr="00B363CF" w:rsidRDefault="005B1647" w:rsidP="005B1647">
      <w:pPr>
        <w:pStyle w:val="Brdtext"/>
      </w:pPr>
      <w:r w:rsidRPr="00B363CF">
        <w:t>Avkastningsskatt tas ut på sparande i pensions- och kapitalförsäkringar. Förutom utvecklingen av värdet på tillgångarna i pensions- eller kapitalförsäkringen beror avkastningsskatten på utvecklingen av statslåneräntan året före beskattningsåret. År 2019 var skattesatsen 15 procent på pensionsförsäkringar och 30</w:t>
      </w:r>
      <w:r>
        <w:t> </w:t>
      </w:r>
      <w:r w:rsidRPr="00B363CF">
        <w:t>procent på kapital</w:t>
      </w:r>
      <w:r>
        <w:softHyphen/>
      </w:r>
      <w:r w:rsidRPr="00B363CF">
        <w:t>försäkringar.</w:t>
      </w:r>
    </w:p>
    <w:p w14:paraId="46B8A978" w14:textId="79D4F0C2" w:rsidR="005B1647" w:rsidRPr="00B363CF" w:rsidRDefault="005B1647" w:rsidP="005B1647">
      <w:pPr>
        <w:pStyle w:val="Brdtext"/>
      </w:pPr>
      <w:r w:rsidRPr="00B363CF">
        <w:t xml:space="preserve">Intäkterna från avkastningsskatten väntas </w:t>
      </w:r>
      <w:r>
        <w:t>uppgå till</w:t>
      </w:r>
      <w:r w:rsidRPr="00B363CF">
        <w:t xml:space="preserve"> 5 miljarder kronor 201</w:t>
      </w:r>
      <w:r>
        <w:t>9</w:t>
      </w:r>
      <w:r w:rsidRPr="00B363CF">
        <w:t xml:space="preserve">. Jämfört med prognosen i statens budget har det beräknade utfallet reviderats </w:t>
      </w:r>
      <w:r>
        <w:t xml:space="preserve">ned med 1 miljard </w:t>
      </w:r>
      <w:r w:rsidRPr="00B363CF">
        <w:t>kronor</w:t>
      </w:r>
      <w:r>
        <w:t>, vilket förklaras av en lägre statslåneränta.</w:t>
      </w:r>
    </w:p>
    <w:p w14:paraId="354A388F" w14:textId="77777777" w:rsidR="005B1647" w:rsidRPr="00644B9E" w:rsidRDefault="005B1647" w:rsidP="005B1647">
      <w:pPr>
        <w:pStyle w:val="Rubrik5utannumrering"/>
        <w:rPr>
          <w:rFonts w:eastAsiaTheme="minorHAnsi"/>
        </w:rPr>
      </w:pPr>
      <w:r w:rsidRPr="00644B9E">
        <w:rPr>
          <w:rFonts w:eastAsiaTheme="minorHAnsi"/>
        </w:rPr>
        <w:t>Kommunal fastighetsavgift och statlig fastighetsskatt</w:t>
      </w:r>
    </w:p>
    <w:p w14:paraId="793109C2" w14:textId="02CDE265" w:rsidR="005B1647" w:rsidRPr="00644B9E" w:rsidRDefault="005B1647" w:rsidP="005B1647">
      <w:pPr>
        <w:pStyle w:val="Brdtext"/>
      </w:pPr>
      <w:r w:rsidRPr="00644B9E">
        <w:t>År 2008 avskaffades den statliga fastighetsskatten på bostäder och ersattes av en kommunal fastighetsavgift. Avgiften för småhus uppgick 2019 till 8</w:t>
      </w:r>
      <w:r>
        <w:t> </w:t>
      </w:r>
      <w:r w:rsidRPr="00644B9E">
        <w:t>049</w:t>
      </w:r>
      <w:r>
        <w:t> </w:t>
      </w:r>
      <w:r w:rsidRPr="00644B9E">
        <w:t>kronor, dock högst 0,75 procent av taxeringsvärdet, medan avgiften för bostadsandelen i hyreshus uppgick till 1 377 kronor per lägenhet, dock högst 0,3 procent av taxeringsvärdet. Avgiften indexeras med inkomstbasbeloppet.</w:t>
      </w:r>
      <w:r>
        <w:t xml:space="preserve"> </w:t>
      </w:r>
      <w:r w:rsidRPr="00644B9E">
        <w:t xml:space="preserve">Intäkterna från den kommunala fastighetsavgiften och statliga fastighetsskatten beräknas ha uppgått till </w:t>
      </w:r>
      <w:r>
        <w:t>nästan</w:t>
      </w:r>
      <w:r w:rsidRPr="00644B9E">
        <w:t xml:space="preserve"> 33</w:t>
      </w:r>
      <w:r>
        <w:t> </w:t>
      </w:r>
      <w:r w:rsidRPr="00644B9E">
        <w:t>miljarder kronor 201</w:t>
      </w:r>
      <w:r>
        <w:t>9</w:t>
      </w:r>
      <w:r w:rsidRPr="00644B9E">
        <w:t>, vilket är 0,6 miljarder kronor högre än väntat.</w:t>
      </w:r>
    </w:p>
    <w:p w14:paraId="695042B2" w14:textId="77777777" w:rsidR="005B1647" w:rsidRPr="00855561" w:rsidRDefault="005B1647" w:rsidP="005B1647">
      <w:pPr>
        <w:pStyle w:val="Rubrik5utannumrering"/>
        <w:rPr>
          <w:rFonts w:eastAsiaTheme="minorHAnsi"/>
        </w:rPr>
      </w:pPr>
      <w:r w:rsidRPr="00855561">
        <w:rPr>
          <w:rFonts w:eastAsiaTheme="minorHAnsi"/>
        </w:rPr>
        <w:t>Stämpelskatt</w:t>
      </w:r>
    </w:p>
    <w:p w14:paraId="471BA42B" w14:textId="79254752" w:rsidR="005B1647" w:rsidRPr="00855561" w:rsidRDefault="005B1647" w:rsidP="005B1647">
      <w:pPr>
        <w:pStyle w:val="Brdtext"/>
      </w:pPr>
      <w:r w:rsidRPr="00855561">
        <w:t>Stämpelskatt tas ut vid köp av fast egendom och tomträtter och vid beviljande av inteckningar. Utfallet för intäkterna från stämpelskatt för 2019 blev lite drygt 12</w:t>
      </w:r>
      <w:r>
        <w:t> </w:t>
      </w:r>
      <w:r w:rsidRPr="00855561">
        <w:t>miljarder kronor, vilket är 0,6 miljarder kronor lägre än enligt statens budget för 2019.</w:t>
      </w:r>
    </w:p>
    <w:p w14:paraId="0A75E8FB" w14:textId="77777777" w:rsidR="005B1647" w:rsidRPr="003E2582" w:rsidRDefault="005B1647" w:rsidP="005B1647">
      <w:pPr>
        <w:pStyle w:val="Rubrik5utannumrering"/>
        <w:rPr>
          <w:rFonts w:eastAsiaTheme="minorHAnsi"/>
        </w:rPr>
      </w:pPr>
      <w:r w:rsidRPr="003E2582">
        <w:rPr>
          <w:rFonts w:eastAsiaTheme="minorHAnsi"/>
        </w:rPr>
        <w:t>Kupongskatt</w:t>
      </w:r>
    </w:p>
    <w:p w14:paraId="6877931D" w14:textId="430EE938" w:rsidR="005B1647" w:rsidRPr="003E2582" w:rsidRDefault="005B1647" w:rsidP="005B1647">
      <w:pPr>
        <w:pStyle w:val="Brdtext"/>
      </w:pPr>
      <w:r w:rsidRPr="003E2582">
        <w:t>Kupongskatt tas ut på utdelning på aktier i svenska aktiebolag och svenska aktiefonder. Skatten betalas av personer som är bosatta utomlands och som fått utdelning från svenska aktiebolag. Intäkterna från kupongskatten uppgick till ca 7</w:t>
      </w:r>
      <w:r>
        <w:t> </w:t>
      </w:r>
      <w:r w:rsidRPr="003E2582">
        <w:t xml:space="preserve">miljarder kronor 2019, vilket är </w:t>
      </w:r>
      <w:r>
        <w:t xml:space="preserve">nästan </w:t>
      </w:r>
      <w:r w:rsidRPr="003E2582">
        <w:t>1 miljard kronor lägre än beräknat i statens budget för 2019.</w:t>
      </w:r>
    </w:p>
    <w:p w14:paraId="4E53A6A3" w14:textId="77777777" w:rsidR="005B1647" w:rsidRPr="003C3B65" w:rsidRDefault="005B1647" w:rsidP="005B1647">
      <w:pPr>
        <w:pStyle w:val="Rubrik4utannumrering"/>
      </w:pPr>
      <w:r w:rsidRPr="003C3B65">
        <w:t>Skatt på konsumtion och insatsvaror</w:t>
      </w:r>
    </w:p>
    <w:p w14:paraId="7A2C92A7" w14:textId="40651BE3" w:rsidR="005B1647" w:rsidRPr="00F553EE" w:rsidRDefault="005B1647" w:rsidP="005B1647">
      <w:pPr>
        <w:pStyle w:val="Brdtext"/>
      </w:pPr>
      <w:r w:rsidRPr="000302FA">
        <w:t>Konsumtion och insatsvaror beskattas genom mervärdesskatt</w:t>
      </w:r>
      <w:r>
        <w:t xml:space="preserve"> och</w:t>
      </w:r>
      <w:r w:rsidRPr="000302FA">
        <w:t xml:space="preserve"> punktskatt. År </w:t>
      </w:r>
      <w:r w:rsidRPr="000302FA">
        <w:rPr>
          <w:iCs/>
        </w:rPr>
        <w:t>2019</w:t>
      </w:r>
      <w:r w:rsidRPr="000302FA">
        <w:t xml:space="preserve"> beräknas intäkterna från skatt på konsumtion och insatsvaror ha uppgått till </w:t>
      </w:r>
      <w:r w:rsidRPr="000302FA">
        <w:rPr>
          <w:iCs/>
        </w:rPr>
        <w:t>59</w:t>
      </w:r>
      <w:r>
        <w:rPr>
          <w:iCs/>
        </w:rPr>
        <w:t>6</w:t>
      </w:r>
      <w:r>
        <w:t> </w:t>
      </w:r>
      <w:r w:rsidRPr="000302FA">
        <w:t>mil</w:t>
      </w:r>
      <w:r>
        <w:softHyphen/>
      </w:r>
      <w:r w:rsidRPr="000302FA">
        <w:t xml:space="preserve">jarder kronor, </w:t>
      </w:r>
      <w:r w:rsidRPr="00F553EE">
        <w:t xml:space="preserve">vilket är </w:t>
      </w:r>
      <w:r w:rsidRPr="00F553EE">
        <w:rPr>
          <w:iCs/>
        </w:rPr>
        <w:t>1,4</w:t>
      </w:r>
      <w:r w:rsidRPr="00F553EE">
        <w:t xml:space="preserve"> miljarder kronor </w:t>
      </w:r>
      <w:r w:rsidRPr="00F553EE">
        <w:rPr>
          <w:iCs/>
        </w:rPr>
        <w:t>högre</w:t>
      </w:r>
      <w:r w:rsidRPr="00F553EE">
        <w:t xml:space="preserve"> än i statens budget för 201</w:t>
      </w:r>
      <w:r>
        <w:t>9</w:t>
      </w:r>
      <w:r w:rsidRPr="00F553EE">
        <w:t>.</w:t>
      </w:r>
    </w:p>
    <w:p w14:paraId="1B030FE6" w14:textId="77777777" w:rsidR="005B1647" w:rsidRPr="003C3B65" w:rsidRDefault="005B1647" w:rsidP="005B1647">
      <w:pPr>
        <w:pStyle w:val="Rubrik5utannumrering"/>
        <w:rPr>
          <w:rFonts w:eastAsiaTheme="minorHAnsi"/>
        </w:rPr>
      </w:pPr>
      <w:r w:rsidRPr="003C3B65">
        <w:rPr>
          <w:rFonts w:eastAsiaTheme="minorHAnsi"/>
        </w:rPr>
        <w:t>Mervärdesskatt</w:t>
      </w:r>
    </w:p>
    <w:p w14:paraId="5F85AE83" w14:textId="591EF3EF" w:rsidR="005B1647" w:rsidRPr="00785D9B" w:rsidRDefault="005B1647" w:rsidP="005B1647">
      <w:pPr>
        <w:pStyle w:val="Brdtext"/>
      </w:pPr>
      <w:r w:rsidRPr="00785D9B">
        <w:t>Intäkterna från mervärdesskatten påverkas vanligtvis främst av hushållens konsumtion. Eftersom olika varu- och tjänstegrupper beskattas med olika mervärdes</w:t>
      </w:r>
      <w:r>
        <w:softHyphen/>
      </w:r>
      <w:r w:rsidRPr="00785D9B">
        <w:t xml:space="preserve">skattesatser beror intäkterna både på storleken på den totala konsumtionen och på sammansättningen i konsumtionen. Mervärdesskatt tas ut på varor och tjänsters marknadspris, vilket medför att intäkterna också är starkt kopplade till prisökningen i </w:t>
      </w:r>
      <w:r w:rsidRPr="00785D9B">
        <w:lastRenderedPageBreak/>
        <w:t>ekonomin. Utöver hushållens konsumtion består skattebasen för mervärdesskatt även av investeringar och förbrukning i privat och offentlig sektor.</w:t>
      </w:r>
    </w:p>
    <w:p w14:paraId="2684CE21" w14:textId="698CB8B2" w:rsidR="005B1647" w:rsidRPr="001333D9" w:rsidRDefault="005B1647" w:rsidP="005B1647">
      <w:pPr>
        <w:pStyle w:val="Brdtext"/>
      </w:pPr>
      <w:r w:rsidRPr="00785D9B">
        <w:t xml:space="preserve">Intäkterna från mervärdesskatt beräknas ha uppgått till </w:t>
      </w:r>
      <w:r w:rsidRPr="00785D9B">
        <w:rPr>
          <w:iCs/>
        </w:rPr>
        <w:t>462</w:t>
      </w:r>
      <w:r>
        <w:t> </w:t>
      </w:r>
      <w:r w:rsidRPr="00785D9B">
        <w:t xml:space="preserve">miljarder kronor </w:t>
      </w:r>
      <w:r w:rsidRPr="00785D9B">
        <w:rPr>
          <w:iCs/>
        </w:rPr>
        <w:t>201</w:t>
      </w:r>
      <w:r>
        <w:rPr>
          <w:iCs/>
        </w:rPr>
        <w:t>9</w:t>
      </w:r>
      <w:r w:rsidRPr="00785D9B">
        <w:t xml:space="preserve">, </w:t>
      </w:r>
      <w:r w:rsidRPr="001333D9">
        <w:t xml:space="preserve">vilket är </w:t>
      </w:r>
      <w:r w:rsidRPr="001333D9">
        <w:rPr>
          <w:iCs/>
        </w:rPr>
        <w:t>marginell</w:t>
      </w:r>
      <w:r>
        <w:rPr>
          <w:iCs/>
        </w:rPr>
        <w:t>t</w:t>
      </w:r>
      <w:r w:rsidRPr="001333D9">
        <w:rPr>
          <w:iCs/>
        </w:rPr>
        <w:t xml:space="preserve"> högre</w:t>
      </w:r>
      <w:r w:rsidRPr="001333D9">
        <w:t xml:space="preserve"> än enligt statens budget för </w:t>
      </w:r>
      <w:r w:rsidRPr="001333D9">
        <w:rPr>
          <w:iCs/>
        </w:rPr>
        <w:t>2019.</w:t>
      </w:r>
    </w:p>
    <w:p w14:paraId="4FE4891A" w14:textId="77777777" w:rsidR="005B1647" w:rsidRPr="003C3B65" w:rsidRDefault="005B1647" w:rsidP="005B1647">
      <w:pPr>
        <w:pStyle w:val="Rubrik5utannumrering"/>
      </w:pPr>
      <w:r w:rsidRPr="003C3B65">
        <w:t>Punktskatter</w:t>
      </w:r>
    </w:p>
    <w:p w14:paraId="0D6C7E5E" w14:textId="4CCFEEAB" w:rsidR="005B1647" w:rsidRPr="00785D9B" w:rsidRDefault="005B1647" w:rsidP="005B1647">
      <w:pPr>
        <w:pStyle w:val="Brdtext"/>
      </w:pPr>
      <w:r w:rsidRPr="00785D9B">
        <w:t>Avsikten med flertalet punktskatter är att de ska kompensera för de negativa externa effekter för samhället som uppstår i samband med förbrukningen av vissa varor. Detta gäller t.ex. konsumtion av bensin, diesel, alkohol och tobak som ger negativa effekter på miljö och hälsa. Punktbeskattning används för att påverka konsumtionen i en för samhället önskvärd riktning, även om de också har en klar offentligfinansiell betydelse. Punktskatterna är i allmänhet fixerade till ett visst belopp per enhet av varan eller proportionell mot det innehåll i varan som är skadligt.</w:t>
      </w:r>
    </w:p>
    <w:p w14:paraId="1638A069" w14:textId="7426264C" w:rsidR="005B1647" w:rsidRPr="00D878A7" w:rsidRDefault="005B1647" w:rsidP="005B1647">
      <w:pPr>
        <w:pStyle w:val="Brdtext"/>
      </w:pPr>
      <w:r w:rsidRPr="00785D9B">
        <w:t xml:space="preserve">År </w:t>
      </w:r>
      <w:r w:rsidRPr="00785D9B">
        <w:rPr>
          <w:iCs/>
        </w:rPr>
        <w:t>2019</w:t>
      </w:r>
      <w:r w:rsidRPr="00785D9B">
        <w:t xml:space="preserve"> uppgick intäkterna från punktskatterna till totalt 13</w:t>
      </w:r>
      <w:r>
        <w:t>4</w:t>
      </w:r>
      <w:r w:rsidRPr="00785D9B">
        <w:t xml:space="preserve"> miljarder kronor</w:t>
      </w:r>
      <w:r w:rsidRPr="00D878A7">
        <w:t xml:space="preserve">, vilket </w:t>
      </w:r>
      <w:r w:rsidRPr="00D878A7">
        <w:rPr>
          <w:iCs/>
        </w:rPr>
        <w:t xml:space="preserve">är marginellt högre </w:t>
      </w:r>
      <w:r w:rsidRPr="00D878A7">
        <w:t xml:space="preserve">än vad som beräknades i statens budget. Avvikelsen från statens budget var störst för intäkterna från </w:t>
      </w:r>
      <w:r w:rsidRPr="00D878A7">
        <w:rPr>
          <w:iCs/>
        </w:rPr>
        <w:t xml:space="preserve">övriga skatter på </w:t>
      </w:r>
      <w:r>
        <w:rPr>
          <w:iCs/>
        </w:rPr>
        <w:t>energi</w:t>
      </w:r>
      <w:r w:rsidRPr="00D878A7">
        <w:rPr>
          <w:iCs/>
        </w:rPr>
        <w:t xml:space="preserve"> och miljö samt från</w:t>
      </w:r>
      <w:r w:rsidRPr="00D878A7">
        <w:t xml:space="preserve"> skatt på vägtrafik, där utfallet var högre respektive lägre än beräknat. Övriga punktskatter har reviderats i relativt liten omfattning.</w:t>
      </w:r>
    </w:p>
    <w:p w14:paraId="156EA1D5" w14:textId="77777777" w:rsidR="005B1647" w:rsidRPr="00381DE4" w:rsidRDefault="005B1647" w:rsidP="005B1647">
      <w:pPr>
        <w:pStyle w:val="Rubrik5utannumrering"/>
        <w:rPr>
          <w:rFonts w:eastAsiaTheme="minorHAnsi"/>
        </w:rPr>
      </w:pPr>
      <w:r w:rsidRPr="00381DE4">
        <w:rPr>
          <w:rFonts w:eastAsiaTheme="minorHAnsi"/>
        </w:rPr>
        <w:t>Restförda och övriga skatter</w:t>
      </w:r>
    </w:p>
    <w:p w14:paraId="39233725" w14:textId="35F3CB44" w:rsidR="005B1647" w:rsidRPr="002C7FE9" w:rsidRDefault="005B1647" w:rsidP="005B1647">
      <w:pPr>
        <w:pStyle w:val="Brdtext"/>
        <w:rPr>
          <w:highlight w:val="yellow"/>
        </w:rPr>
      </w:pPr>
      <w:r w:rsidRPr="00381DE4">
        <w:t>Restförda skatter är nettot av restförda och av Kronofogdemyndigheten indrivna skatter. Bland övriga skatter redovisas anstånd och omprövningar av Skatteverkets beskattningsbeslut samt vissa avgiftsinkomster till fonder som exempelvis insättnings</w:t>
      </w:r>
      <w:r>
        <w:softHyphen/>
      </w:r>
      <w:r w:rsidRPr="00381DE4">
        <w:t>garantiavgifter och resolutionsavgifter. Restförda och övriga skatter uppgick till 16</w:t>
      </w:r>
      <w:r>
        <w:t> </w:t>
      </w:r>
      <w:r w:rsidRPr="00381DE4">
        <w:t>miljarder kronor 2019, vilket är 5 miljarder kronor lägre än beräknat i statens budget för 2019</w:t>
      </w:r>
      <w:r w:rsidRPr="008B2C0E">
        <w:t xml:space="preserve">. Det beror på lägre intäkter för omprövningar </w:t>
      </w:r>
      <w:r>
        <w:t xml:space="preserve">och anstånd </w:t>
      </w:r>
      <w:r w:rsidRPr="008B2C0E">
        <w:t xml:space="preserve">från hushåll </w:t>
      </w:r>
      <w:r>
        <w:t xml:space="preserve">och </w:t>
      </w:r>
      <w:r w:rsidRPr="008B2C0E">
        <w:t>företag.</w:t>
      </w:r>
    </w:p>
    <w:p w14:paraId="170762FB" w14:textId="77777777" w:rsidR="005B1647" w:rsidRPr="003204D6" w:rsidRDefault="005B1647" w:rsidP="005B1647">
      <w:pPr>
        <w:pStyle w:val="Rubrik5utannumrering"/>
        <w:rPr>
          <w:rFonts w:eastAsiaTheme="minorHAnsi"/>
        </w:rPr>
      </w:pPr>
      <w:r w:rsidRPr="003204D6">
        <w:rPr>
          <w:rFonts w:eastAsiaTheme="minorHAnsi"/>
        </w:rPr>
        <w:t>Periodiseringar</w:t>
      </w:r>
    </w:p>
    <w:p w14:paraId="1C533179" w14:textId="64C9BD7A" w:rsidR="005B1647" w:rsidRPr="002C7FE9" w:rsidRDefault="005B1647" w:rsidP="005B1647">
      <w:pPr>
        <w:pStyle w:val="Brdtext"/>
        <w:rPr>
          <w:highlight w:val="yellow"/>
        </w:rPr>
      </w:pPr>
      <w:r w:rsidRPr="003204D6">
        <w:t>Periodiseringarna består av uppbörds- och betalningsförskjutningar. Uppbörds</w:t>
      </w:r>
      <w:r>
        <w:softHyphen/>
      </w:r>
      <w:r w:rsidRPr="003204D6">
        <w:t xml:space="preserve">förskjutningar visar skillnaden mellan inkomsterna i den löpande redovisningen och den periodiserade intäkten. Betalningsförskjutningar består av skillnaden mellan intäkter och utbetalningar till andra sektorer. </w:t>
      </w:r>
      <w:r w:rsidRPr="00E251A0">
        <w:t>Betalningsförskjutningar</w:t>
      </w:r>
      <w:r w:rsidRPr="00D225EB">
        <w:t xml:space="preserve"> till den privata sektorn (hushåll och företag) utgörs av skillnaden mellan in- och utbetalningar på samtliga skattekonton och debiterade skatter. Uppbörds- och betalningsförskjutningar beräknas 2019 ha uppgått till -10</w:t>
      </w:r>
      <w:r>
        <w:t> </w:t>
      </w:r>
      <w:r w:rsidRPr="00D225EB">
        <w:t>miljarder kronor</w:t>
      </w:r>
      <w:r>
        <w:t>. Det</w:t>
      </w:r>
      <w:r w:rsidRPr="00D225EB">
        <w:t xml:space="preserve"> är 19 miljarder kronor lägre än beräkningen i statens budget för 2019</w:t>
      </w:r>
      <w:r>
        <w:t xml:space="preserve"> och förklaras av större</w:t>
      </w:r>
      <w:r w:rsidRPr="00D225EB">
        <w:t xml:space="preserve"> betalningsförskjutningar </w:t>
      </w:r>
      <w:r>
        <w:t>än väntat</w:t>
      </w:r>
      <w:r w:rsidRPr="00D225EB">
        <w:t xml:space="preserve"> i förhållande till kommuner samt till företag och hushåll.</w:t>
      </w:r>
    </w:p>
    <w:p w14:paraId="3E9DA44E" w14:textId="77777777" w:rsidR="005B1647" w:rsidRPr="00D225EB" w:rsidRDefault="005B1647" w:rsidP="005B1647">
      <w:pPr>
        <w:pStyle w:val="Rubrik5utannumrering"/>
        <w:rPr>
          <w:rFonts w:eastAsiaTheme="minorHAnsi"/>
        </w:rPr>
      </w:pPr>
      <w:r w:rsidRPr="00D225EB">
        <w:rPr>
          <w:rFonts w:eastAsiaTheme="minorHAnsi"/>
        </w:rPr>
        <w:t>Uppskjuten beskattning</w:t>
      </w:r>
    </w:p>
    <w:p w14:paraId="40B52AC3" w14:textId="46BAB1D2" w:rsidR="005B1647" w:rsidRPr="00D225EB" w:rsidRDefault="005B1647" w:rsidP="005B1647">
      <w:pPr>
        <w:pStyle w:val="Brdtext"/>
      </w:pPr>
      <w:r w:rsidRPr="00D225EB">
        <w:t>Skattelagstiftningen ger skattebetalarna möjligheter att i vissa fall skjuta upp beskatt</w:t>
      </w:r>
      <w:r>
        <w:softHyphen/>
      </w:r>
      <w:r w:rsidRPr="00D225EB">
        <w:t>ningen av olika typer av inkomster. Fysiska personer har t.ex. möjligheter att skjuta upp beskattningen av en kapitalvinst som uppkommer vid avyttring av en privat</w:t>
      </w:r>
      <w:r>
        <w:softHyphen/>
      </w:r>
      <w:r w:rsidRPr="00D225EB">
        <w:t>bostad. De stora beloppen för upp-skjuten beskattning för fysiska personer avser pensionerna, eftersom de beskattas när pensionen faller ut och inte när pensions</w:t>
      </w:r>
      <w:r>
        <w:softHyphen/>
      </w:r>
      <w:r w:rsidRPr="00D225EB">
        <w:t>rätterna tjänas in. Det gäller det egna privata pensionssparandet, men framför allt avtalspensionerna.</w:t>
      </w:r>
    </w:p>
    <w:p w14:paraId="0136604C" w14:textId="681D1CC8" w:rsidR="005B1647" w:rsidRPr="00D225EB" w:rsidRDefault="005B1647" w:rsidP="005B1647">
      <w:pPr>
        <w:pStyle w:val="Brdtext"/>
      </w:pPr>
      <w:r w:rsidRPr="00D225EB">
        <w:t>Även företag har möjligheter att skjuta upp beskattningen av inkomster. De kan t.ex. sätta av delar av sin vinst i periodiseringsfonder. Dessutom kan företag göra skattemässiga avskrivningar som är större än den beräknade ekonomiska värdeminskningen (överavskrivningar).</w:t>
      </w:r>
    </w:p>
    <w:p w14:paraId="1D320917" w14:textId="78FF7A4D" w:rsidR="005B1647" w:rsidRPr="00D225EB" w:rsidRDefault="005B1647" w:rsidP="005B1647">
      <w:pPr>
        <w:pStyle w:val="Brdtext"/>
      </w:pPr>
      <w:r w:rsidRPr="00D225EB">
        <w:lastRenderedPageBreak/>
        <w:t>De fordringar som är kopplade till olika former av uppskjuten beskattning skulle egentligen påverka redovisningen av den offentliga sektorns nettoförmögenhet. Det saknas dock en samlad redovisning av den uppskjutna beskattningen. Det gäller fram</w:t>
      </w:r>
      <w:r>
        <w:softHyphen/>
      </w:r>
      <w:r w:rsidRPr="00D225EB">
        <w:t>för allt avtalspensionerna. Ytterligare ett skäl att inte redovisa skattefordringar är att det är mycket svårt att beräkna den fordran som den offentliga sektorn har. Även om det för ett visst år t.ex. finns uppgift om företagens avsatta medel till periodiserings</w:t>
      </w:r>
      <w:r>
        <w:softHyphen/>
      </w:r>
      <w:r w:rsidRPr="00D225EB">
        <w:t>fonder vet man inte i förväg i vilken utsträckning som dessa återföringar kommer att påverka skatte-intäkterna. Om återföringen sker under år som företagen har förluster bidrar inte återföringen till ytterligare skatteintäkter. Dessutom måste skattefordran nuvärdesberäknas, vilket gör skattningen än mer osäker.</w:t>
      </w:r>
    </w:p>
    <w:p w14:paraId="697F18A8" w14:textId="6FB0B2DA" w:rsidR="005B1647" w:rsidRDefault="005B1647" w:rsidP="00AC2754">
      <w:pPr>
        <w:pStyle w:val="Rubrik3"/>
      </w:pPr>
      <w:bookmarkStart w:id="54" w:name="_Toc37350609"/>
      <w:r>
        <w:t>Övriga inkomster</w:t>
      </w:r>
      <w:bookmarkEnd w:id="54"/>
    </w:p>
    <w:p w14:paraId="6C91EB91" w14:textId="6850B015" w:rsidR="005B1647" w:rsidRDefault="005B1647" w:rsidP="005B1647">
      <w:pPr>
        <w:pStyle w:val="Brdtext"/>
      </w:pPr>
      <w:r>
        <w:t>Övriga inkomster omfattar inkomsttyperna Inkomster av statens verksamhet, Inkomster av försåld egendom, Återbetalning av lån, Kalkylmässiga inkomster och Bidrag m.m. från EU. Dessutom ingår inkomsttyperna Avräkningar i anslutning till skattesystemet och Utgifter som redovisas som krediteringar på skattekonto. Det totala utfallet för övriga inkomster 2019 uppgick till -53 989 miljoner kronor och blev därmed 6 199 miljoner kronor lägre än vad som beräknades i den ursprungliga budgeten. Övriga inkomster blev 6 149 miljoner kronor lägre jämfört med föregående år.</w:t>
      </w:r>
    </w:p>
    <w:p w14:paraId="46879424" w14:textId="0CCCF9F4" w:rsidR="005B1647" w:rsidRDefault="005B1647" w:rsidP="005B1647">
      <w:pPr>
        <w:pStyle w:val="TabellRubrik"/>
      </w:pPr>
      <w:bookmarkStart w:id="55" w:name="_Toc37340012"/>
      <w:r>
        <w:t xml:space="preserve">Tabell </w:t>
      </w:r>
      <w:r>
        <w:fldChar w:fldCharType="begin"/>
      </w:r>
      <w:r>
        <w:instrText xml:space="preserve"> STYLEREF  "Rubrik 1" \n</w:instrText>
      </w:r>
      <w:r>
        <w:fldChar w:fldCharType="separate"/>
      </w:r>
      <w:r w:rsidR="00301022">
        <w:rPr>
          <w:noProof/>
        </w:rPr>
        <w:t>2</w:t>
      </w:r>
      <w:r>
        <w:rPr>
          <w:noProof/>
        </w:rPr>
        <w:fldChar w:fldCharType="end"/>
      </w:r>
      <w:r>
        <w:t>.</w:t>
      </w:r>
      <w:fldSimple w:instr=" SEQ Tabell \* ARABIC \s 1 ">
        <w:r w:rsidR="00301022">
          <w:rPr>
            <w:noProof/>
          </w:rPr>
          <w:t>12</w:t>
        </w:r>
      </w:fldSimple>
      <w:r>
        <w:tab/>
      </w:r>
      <w:r w:rsidRPr="00C817DE">
        <w:t>Övriga inkomster, sammanfattning</w:t>
      </w:r>
      <w:bookmarkEnd w:id="55"/>
    </w:p>
    <w:p w14:paraId="5A4B163F" w14:textId="1395C40D" w:rsidR="005B1647" w:rsidRDefault="005B1647" w:rsidP="005B1647">
      <w:pPr>
        <w:pStyle w:val="TabellUnderrubrik"/>
      </w:pPr>
      <w:r w:rsidRPr="00C817DE">
        <w:t>Miljoner kronor</w:t>
      </w:r>
    </w:p>
    <w:tbl>
      <w:tblPr>
        <w:tblStyle w:val="RKBPTabell"/>
        <w:tblW w:w="5000" w:type="pct"/>
        <w:tblLook w:val="06E0" w:firstRow="1" w:lastRow="1" w:firstColumn="1" w:lastColumn="0" w:noHBand="1" w:noVBand="1"/>
      </w:tblPr>
      <w:tblGrid>
        <w:gridCol w:w="3963"/>
        <w:gridCol w:w="853"/>
        <w:gridCol w:w="853"/>
        <w:gridCol w:w="853"/>
        <w:gridCol w:w="848"/>
      </w:tblGrid>
      <w:tr w:rsidR="00155607" w14:paraId="3A34AD5D" w14:textId="77777777" w:rsidTr="000A75FC">
        <w:trPr>
          <w:cnfStyle w:val="100000000000" w:firstRow="1" w:lastRow="0" w:firstColumn="0" w:lastColumn="0" w:oddVBand="0" w:evenVBand="0" w:oddHBand="0" w:evenHBand="0" w:firstRowFirstColumn="0" w:firstRowLastColumn="0" w:lastRowFirstColumn="0" w:lastRowLastColumn="0"/>
          <w:trHeight w:val="225"/>
          <w:tblHeader w:val="0"/>
        </w:trPr>
        <w:tc>
          <w:tcPr>
            <w:cnfStyle w:val="001000000000" w:firstRow="0" w:lastRow="0" w:firstColumn="1" w:lastColumn="0" w:oddVBand="0" w:evenVBand="0" w:oddHBand="0" w:evenHBand="0" w:firstRowFirstColumn="0" w:firstRowLastColumn="0" w:lastRowFirstColumn="0" w:lastRowLastColumn="0"/>
            <w:tcW w:w="2688"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tcPr>
          <w:p w14:paraId="5EC0CD09" w14:textId="77777777" w:rsidR="005B1647" w:rsidRPr="00C817DE" w:rsidRDefault="005B1647" w:rsidP="005B1647">
            <w:pPr>
              <w:pStyle w:val="TabellHuvud"/>
            </w:pPr>
          </w:p>
        </w:tc>
        <w:tc>
          <w:tcPr>
            <w:tcW w:w="579"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tcPr>
          <w:p w14:paraId="2586B4A7" w14:textId="749DF05A" w:rsidR="005B1647" w:rsidRPr="00C817DE"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t>SB</w:t>
            </w:r>
            <w:r>
              <w:br/>
              <w:t>2019</w:t>
            </w:r>
          </w:p>
        </w:tc>
        <w:tc>
          <w:tcPr>
            <w:tcW w:w="579"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tcPr>
          <w:p w14:paraId="3BCD311A" w14:textId="70C8F8E6" w:rsidR="005B1647" w:rsidRPr="00C817DE"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t>Utfall</w:t>
            </w:r>
            <w:r>
              <w:br/>
              <w:t>2019</w:t>
            </w:r>
          </w:p>
        </w:tc>
        <w:tc>
          <w:tcPr>
            <w:tcW w:w="579"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tcPr>
          <w:p w14:paraId="49E18265" w14:textId="1B339DBC" w:rsidR="005B1647" w:rsidRPr="00C817DE"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t>Utfall-SB</w:t>
            </w:r>
            <w:r>
              <w:br/>
              <w:t>2019</w:t>
            </w:r>
          </w:p>
        </w:tc>
        <w:tc>
          <w:tcPr>
            <w:tcW w:w="576"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tcPr>
          <w:p w14:paraId="6B542F43" w14:textId="6BD68995" w:rsidR="005B1647" w:rsidRPr="00C817DE"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t>Utfall</w:t>
            </w:r>
            <w:r>
              <w:br/>
              <w:t>2018</w:t>
            </w:r>
          </w:p>
        </w:tc>
      </w:tr>
      <w:tr w:rsidR="00155607" w14:paraId="11EB9477" w14:textId="77777777" w:rsidTr="000A75FC">
        <w:trPr>
          <w:trHeight w:val="225"/>
        </w:trPr>
        <w:tc>
          <w:tcPr>
            <w:cnfStyle w:val="001000000000" w:firstRow="0" w:lastRow="0" w:firstColumn="1" w:lastColumn="0" w:oddVBand="0" w:evenVBand="0" w:oddHBand="0" w:evenHBand="0" w:firstRowFirstColumn="0" w:firstRowLastColumn="0" w:lastRowFirstColumn="0" w:lastRowLastColumn="0"/>
            <w:tcW w:w="2688" w:type="pct"/>
            <w:tcBorders>
              <w:top w:val="single" w:sz="12" w:space="0" w:color="auto"/>
            </w:tcBorders>
            <w:hideMark/>
          </w:tcPr>
          <w:p w14:paraId="46516115" w14:textId="77777777" w:rsidR="005B1647" w:rsidRPr="00C817DE" w:rsidRDefault="005B1647" w:rsidP="005B1647">
            <w:pPr>
              <w:pStyle w:val="Tabell"/>
            </w:pPr>
            <w:r w:rsidRPr="00C817DE">
              <w:t>Inkomster av statens verksamhet</w:t>
            </w:r>
          </w:p>
        </w:tc>
        <w:tc>
          <w:tcPr>
            <w:tcW w:w="579" w:type="pct"/>
            <w:tcBorders>
              <w:top w:val="single" w:sz="12" w:space="0" w:color="auto"/>
            </w:tcBorders>
            <w:noWrap/>
            <w:hideMark/>
          </w:tcPr>
          <w:p w14:paraId="3B062C6F" w14:textId="77777777" w:rsidR="005B1647" w:rsidRPr="00C817D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817DE">
              <w:t>32 536</w:t>
            </w:r>
          </w:p>
        </w:tc>
        <w:tc>
          <w:tcPr>
            <w:tcW w:w="579" w:type="pct"/>
            <w:tcBorders>
              <w:top w:val="single" w:sz="12" w:space="0" w:color="auto"/>
            </w:tcBorders>
            <w:noWrap/>
            <w:hideMark/>
          </w:tcPr>
          <w:p w14:paraId="76E374F0" w14:textId="77777777" w:rsidR="005B1647" w:rsidRPr="00C817D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817DE">
              <w:t>35 325</w:t>
            </w:r>
          </w:p>
        </w:tc>
        <w:tc>
          <w:tcPr>
            <w:tcW w:w="579" w:type="pct"/>
            <w:tcBorders>
              <w:top w:val="single" w:sz="12" w:space="0" w:color="auto"/>
            </w:tcBorders>
            <w:noWrap/>
            <w:hideMark/>
          </w:tcPr>
          <w:p w14:paraId="0F0A1A7E" w14:textId="77777777" w:rsidR="005B1647" w:rsidRPr="00C817D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817DE">
              <w:t>2 789</w:t>
            </w:r>
          </w:p>
        </w:tc>
        <w:tc>
          <w:tcPr>
            <w:tcW w:w="576" w:type="pct"/>
            <w:tcBorders>
              <w:top w:val="single" w:sz="12" w:space="0" w:color="auto"/>
            </w:tcBorders>
            <w:noWrap/>
            <w:hideMark/>
          </w:tcPr>
          <w:p w14:paraId="11A71EA1" w14:textId="77777777" w:rsidR="005B1647" w:rsidRPr="00C817D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817DE">
              <w:t>32 771</w:t>
            </w:r>
          </w:p>
        </w:tc>
      </w:tr>
      <w:tr w:rsidR="00155607" w14:paraId="15AB5E3E"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2688" w:type="pct"/>
            <w:hideMark/>
          </w:tcPr>
          <w:p w14:paraId="2ADC1F1D" w14:textId="77777777" w:rsidR="005B1647" w:rsidRPr="00C817DE" w:rsidRDefault="005B1647" w:rsidP="005B1647">
            <w:pPr>
              <w:pStyle w:val="Tabell"/>
            </w:pPr>
            <w:r w:rsidRPr="00C817DE">
              <w:t>Inkomster av försåld egendom</w:t>
            </w:r>
          </w:p>
        </w:tc>
        <w:tc>
          <w:tcPr>
            <w:tcW w:w="579" w:type="pct"/>
            <w:noWrap/>
            <w:hideMark/>
          </w:tcPr>
          <w:p w14:paraId="59A27513" w14:textId="77777777" w:rsidR="005B1647" w:rsidRPr="00C817D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817DE">
              <w:t>5 000</w:t>
            </w:r>
          </w:p>
        </w:tc>
        <w:tc>
          <w:tcPr>
            <w:tcW w:w="579" w:type="pct"/>
            <w:noWrap/>
            <w:hideMark/>
          </w:tcPr>
          <w:p w14:paraId="48723610" w14:textId="77777777" w:rsidR="005B1647" w:rsidRPr="00C817D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817DE">
              <w:t>38</w:t>
            </w:r>
          </w:p>
        </w:tc>
        <w:tc>
          <w:tcPr>
            <w:tcW w:w="579" w:type="pct"/>
            <w:noWrap/>
            <w:hideMark/>
          </w:tcPr>
          <w:p w14:paraId="6090EDAF" w14:textId="77777777" w:rsidR="005B1647" w:rsidRPr="00C817D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817DE">
              <w:t>-4 962</w:t>
            </w:r>
          </w:p>
        </w:tc>
        <w:tc>
          <w:tcPr>
            <w:tcW w:w="576" w:type="pct"/>
            <w:noWrap/>
            <w:hideMark/>
          </w:tcPr>
          <w:p w14:paraId="32FB45AA" w14:textId="77777777" w:rsidR="005B1647" w:rsidRPr="00C817D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817DE">
              <w:t>1 808</w:t>
            </w:r>
          </w:p>
        </w:tc>
      </w:tr>
      <w:tr w:rsidR="00155607" w14:paraId="6A4B2F29"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2688" w:type="pct"/>
            <w:hideMark/>
          </w:tcPr>
          <w:p w14:paraId="7A9B7E26" w14:textId="77777777" w:rsidR="005B1647" w:rsidRPr="00C817DE" w:rsidRDefault="005B1647" w:rsidP="005B1647">
            <w:pPr>
              <w:pStyle w:val="Tabell"/>
            </w:pPr>
            <w:r w:rsidRPr="00C817DE">
              <w:t>Återbetalning av lån</w:t>
            </w:r>
          </w:p>
        </w:tc>
        <w:tc>
          <w:tcPr>
            <w:tcW w:w="579" w:type="pct"/>
            <w:noWrap/>
            <w:hideMark/>
          </w:tcPr>
          <w:p w14:paraId="3A437A55" w14:textId="77777777" w:rsidR="005B1647" w:rsidRPr="00C817D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817DE">
              <w:t>717</w:t>
            </w:r>
          </w:p>
        </w:tc>
        <w:tc>
          <w:tcPr>
            <w:tcW w:w="579" w:type="pct"/>
            <w:noWrap/>
            <w:hideMark/>
          </w:tcPr>
          <w:p w14:paraId="49B8D28A" w14:textId="77777777" w:rsidR="005B1647" w:rsidRPr="00C817D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817DE">
              <w:t>797</w:t>
            </w:r>
          </w:p>
        </w:tc>
        <w:tc>
          <w:tcPr>
            <w:tcW w:w="579" w:type="pct"/>
            <w:noWrap/>
            <w:hideMark/>
          </w:tcPr>
          <w:p w14:paraId="5271D2CC" w14:textId="77777777" w:rsidR="005B1647" w:rsidRPr="00C817D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817DE">
              <w:t>80</w:t>
            </w:r>
          </w:p>
        </w:tc>
        <w:tc>
          <w:tcPr>
            <w:tcW w:w="576" w:type="pct"/>
            <w:noWrap/>
            <w:hideMark/>
          </w:tcPr>
          <w:p w14:paraId="73B0ADB4" w14:textId="77777777" w:rsidR="005B1647" w:rsidRPr="00C817D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817DE">
              <w:t>738</w:t>
            </w:r>
          </w:p>
        </w:tc>
      </w:tr>
      <w:tr w:rsidR="00155607" w14:paraId="615D3267"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2688" w:type="pct"/>
            <w:hideMark/>
          </w:tcPr>
          <w:p w14:paraId="17452B0B" w14:textId="77777777" w:rsidR="005B1647" w:rsidRPr="00C817DE" w:rsidRDefault="005B1647" w:rsidP="005B1647">
            <w:pPr>
              <w:pStyle w:val="Tabell"/>
            </w:pPr>
            <w:r w:rsidRPr="00C817DE">
              <w:t>Kalkylmässiga inkomster</w:t>
            </w:r>
          </w:p>
        </w:tc>
        <w:tc>
          <w:tcPr>
            <w:tcW w:w="579" w:type="pct"/>
            <w:noWrap/>
            <w:hideMark/>
          </w:tcPr>
          <w:p w14:paraId="5391147F" w14:textId="77777777" w:rsidR="005B1647" w:rsidRPr="00C817D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817DE">
              <w:t>14 194</w:t>
            </w:r>
          </w:p>
        </w:tc>
        <w:tc>
          <w:tcPr>
            <w:tcW w:w="579" w:type="pct"/>
            <w:noWrap/>
            <w:hideMark/>
          </w:tcPr>
          <w:p w14:paraId="7FCC1B42" w14:textId="77777777" w:rsidR="005B1647" w:rsidRPr="00C817D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817DE">
              <w:t>14 214</w:t>
            </w:r>
          </w:p>
        </w:tc>
        <w:tc>
          <w:tcPr>
            <w:tcW w:w="579" w:type="pct"/>
            <w:noWrap/>
            <w:hideMark/>
          </w:tcPr>
          <w:p w14:paraId="543EABFC" w14:textId="77777777" w:rsidR="005B1647" w:rsidRPr="00C817D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817DE">
              <w:t>20</w:t>
            </w:r>
          </w:p>
        </w:tc>
        <w:tc>
          <w:tcPr>
            <w:tcW w:w="576" w:type="pct"/>
            <w:noWrap/>
            <w:hideMark/>
          </w:tcPr>
          <w:p w14:paraId="0358C9E1" w14:textId="77777777" w:rsidR="005B1647" w:rsidRPr="00C817D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817DE">
              <w:t>12 169</w:t>
            </w:r>
          </w:p>
        </w:tc>
      </w:tr>
      <w:tr w:rsidR="00155607" w14:paraId="4F637295"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2688" w:type="pct"/>
            <w:hideMark/>
          </w:tcPr>
          <w:p w14:paraId="7557A608" w14:textId="77777777" w:rsidR="005B1647" w:rsidRPr="00C817DE" w:rsidRDefault="005B1647" w:rsidP="005B1647">
            <w:pPr>
              <w:pStyle w:val="Tabell"/>
            </w:pPr>
            <w:r w:rsidRPr="00C817DE">
              <w:t>Bidrag m.m. från EU</w:t>
            </w:r>
          </w:p>
        </w:tc>
        <w:tc>
          <w:tcPr>
            <w:tcW w:w="579" w:type="pct"/>
            <w:noWrap/>
            <w:hideMark/>
          </w:tcPr>
          <w:p w14:paraId="3E896D54" w14:textId="77777777" w:rsidR="005B1647" w:rsidRPr="00C817D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817DE">
              <w:t>12 522</w:t>
            </w:r>
          </w:p>
        </w:tc>
        <w:tc>
          <w:tcPr>
            <w:tcW w:w="579" w:type="pct"/>
            <w:noWrap/>
            <w:hideMark/>
          </w:tcPr>
          <w:p w14:paraId="39340310" w14:textId="77777777" w:rsidR="005B1647" w:rsidRPr="00C817D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817DE">
              <w:t>12 557</w:t>
            </w:r>
          </w:p>
        </w:tc>
        <w:tc>
          <w:tcPr>
            <w:tcW w:w="579" w:type="pct"/>
            <w:noWrap/>
            <w:hideMark/>
          </w:tcPr>
          <w:p w14:paraId="1B664499" w14:textId="77777777" w:rsidR="005B1647" w:rsidRPr="00C817D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817DE">
              <w:t>35</w:t>
            </w:r>
          </w:p>
        </w:tc>
        <w:tc>
          <w:tcPr>
            <w:tcW w:w="576" w:type="pct"/>
            <w:noWrap/>
            <w:hideMark/>
          </w:tcPr>
          <w:p w14:paraId="3D625582" w14:textId="77777777" w:rsidR="005B1647" w:rsidRPr="00C817D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817DE">
              <w:t>12 367</w:t>
            </w:r>
          </w:p>
        </w:tc>
      </w:tr>
      <w:tr w:rsidR="00155607" w14:paraId="352F9DD0"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2688" w:type="pct"/>
            <w:hideMark/>
          </w:tcPr>
          <w:p w14:paraId="3EB37E1C" w14:textId="77777777" w:rsidR="005B1647" w:rsidRPr="00C817DE" w:rsidRDefault="005B1647" w:rsidP="005B1647">
            <w:pPr>
              <w:pStyle w:val="Tabell"/>
            </w:pPr>
            <w:r w:rsidRPr="00C817DE">
              <w:t>Avräkningar m.m. i anslutning till skattesystemet</w:t>
            </w:r>
          </w:p>
        </w:tc>
        <w:tc>
          <w:tcPr>
            <w:tcW w:w="579" w:type="pct"/>
            <w:noWrap/>
            <w:hideMark/>
          </w:tcPr>
          <w:p w14:paraId="06F9E0B3" w14:textId="77777777" w:rsidR="005B1647" w:rsidRPr="00C817D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817DE">
              <w:t>-112 759</w:t>
            </w:r>
          </w:p>
        </w:tc>
        <w:tc>
          <w:tcPr>
            <w:tcW w:w="579" w:type="pct"/>
            <w:noWrap/>
            <w:hideMark/>
          </w:tcPr>
          <w:p w14:paraId="3B2DF56A" w14:textId="20522FBA" w:rsidR="005B1647" w:rsidRPr="00C817D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817DE">
              <w:t xml:space="preserve">-116 </w:t>
            </w:r>
            <w:r>
              <w:t>920</w:t>
            </w:r>
          </w:p>
        </w:tc>
        <w:tc>
          <w:tcPr>
            <w:tcW w:w="579" w:type="pct"/>
            <w:noWrap/>
            <w:hideMark/>
          </w:tcPr>
          <w:p w14:paraId="6D2CBACC" w14:textId="0EC3172A" w:rsidR="005B1647" w:rsidRPr="00C817D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817DE">
              <w:t xml:space="preserve">-4 </w:t>
            </w:r>
            <w:r>
              <w:t>161</w:t>
            </w:r>
          </w:p>
        </w:tc>
        <w:tc>
          <w:tcPr>
            <w:tcW w:w="576" w:type="pct"/>
            <w:noWrap/>
            <w:hideMark/>
          </w:tcPr>
          <w:p w14:paraId="68071566" w14:textId="77777777" w:rsidR="005B1647" w:rsidRPr="00C817D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817DE">
              <w:t>-107 693</w:t>
            </w:r>
          </w:p>
        </w:tc>
      </w:tr>
      <w:tr w:rsidR="00155607" w14:paraId="7EC60CAD" w14:textId="77777777" w:rsidTr="00155607">
        <w:trPr>
          <w:trHeight w:val="450"/>
        </w:trPr>
        <w:tc>
          <w:tcPr>
            <w:cnfStyle w:val="001000000000" w:firstRow="0" w:lastRow="0" w:firstColumn="1" w:lastColumn="0" w:oddVBand="0" w:evenVBand="0" w:oddHBand="0" w:evenHBand="0" w:firstRowFirstColumn="0" w:firstRowLastColumn="0" w:lastRowFirstColumn="0" w:lastRowLastColumn="0"/>
            <w:tcW w:w="2688" w:type="pct"/>
            <w:hideMark/>
          </w:tcPr>
          <w:p w14:paraId="104D18F7" w14:textId="77777777" w:rsidR="005B1647" w:rsidRPr="00C817DE" w:rsidRDefault="005B1647" w:rsidP="005B1647">
            <w:pPr>
              <w:pStyle w:val="Tabell"/>
            </w:pPr>
            <w:r w:rsidRPr="00C817DE">
              <w:t>Utgifter som redovisas som krediteringar på skattekonto</w:t>
            </w:r>
          </w:p>
        </w:tc>
        <w:tc>
          <w:tcPr>
            <w:tcW w:w="579" w:type="pct"/>
            <w:noWrap/>
            <w:hideMark/>
          </w:tcPr>
          <w:p w14:paraId="78C37952" w14:textId="77777777" w:rsidR="005B1647" w:rsidRPr="00C817DE"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579" w:type="pct"/>
            <w:noWrap/>
            <w:hideMark/>
          </w:tcPr>
          <w:p w14:paraId="7E122477" w14:textId="77777777" w:rsidR="005B1647" w:rsidRPr="00C817DE"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579" w:type="pct"/>
            <w:noWrap/>
            <w:hideMark/>
          </w:tcPr>
          <w:p w14:paraId="190DD5CE" w14:textId="77777777" w:rsidR="005B1647" w:rsidRPr="00C817DE"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576" w:type="pct"/>
            <w:noWrap/>
            <w:hideMark/>
          </w:tcPr>
          <w:p w14:paraId="42CFFAF4" w14:textId="77777777" w:rsidR="005B1647" w:rsidRPr="00C817DE"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r>
      <w:tr w:rsidR="00155607" w14:paraId="0EE13A11" w14:textId="77777777" w:rsidTr="00155607">
        <w:trPr>
          <w:cnfStyle w:val="010000000000" w:firstRow="0" w:lastRow="1" w:firstColumn="0" w:lastColumn="0" w:oddVBand="0" w:evenVBand="0" w:oddHBand="0" w:evenHBand="0" w:firstRowFirstColumn="0" w:firstRowLastColumn="0" w:lastRowFirstColumn="0" w:lastRowLastColumn="0"/>
          <w:trHeight w:val="225"/>
        </w:trPr>
        <w:tc>
          <w:tcPr>
            <w:cnfStyle w:val="001000000000" w:firstRow="0" w:lastRow="0" w:firstColumn="1" w:lastColumn="0" w:oddVBand="0" w:evenVBand="0" w:oddHBand="0" w:evenHBand="0" w:firstRowFirstColumn="0" w:firstRowLastColumn="0" w:lastRowFirstColumn="0" w:lastRowLastColumn="0"/>
            <w:tcW w:w="2688" w:type="pct"/>
            <w:hideMark/>
          </w:tcPr>
          <w:p w14:paraId="35AB70D9" w14:textId="77777777" w:rsidR="005B1647" w:rsidRPr="0034285D" w:rsidRDefault="005B1647" w:rsidP="005B1647">
            <w:pPr>
              <w:pStyle w:val="Tabell"/>
              <w:rPr>
                <w:bCs/>
              </w:rPr>
            </w:pPr>
            <w:r w:rsidRPr="0034285D">
              <w:rPr>
                <w:bCs/>
              </w:rPr>
              <w:t>Övriga inkomster</w:t>
            </w:r>
          </w:p>
        </w:tc>
        <w:tc>
          <w:tcPr>
            <w:tcW w:w="579" w:type="pct"/>
            <w:noWrap/>
            <w:hideMark/>
          </w:tcPr>
          <w:p w14:paraId="0D14F2A7" w14:textId="77777777" w:rsidR="005B1647" w:rsidRPr="0034285D"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34285D">
              <w:rPr>
                <w:bCs/>
              </w:rPr>
              <w:t>-47 790</w:t>
            </w:r>
          </w:p>
        </w:tc>
        <w:tc>
          <w:tcPr>
            <w:tcW w:w="579" w:type="pct"/>
            <w:noWrap/>
            <w:hideMark/>
          </w:tcPr>
          <w:p w14:paraId="77AD9E85" w14:textId="1D7DA5AD" w:rsidR="005B1647" w:rsidRPr="0034285D"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34285D">
              <w:rPr>
                <w:bCs/>
              </w:rPr>
              <w:t>-53 989</w:t>
            </w:r>
          </w:p>
        </w:tc>
        <w:tc>
          <w:tcPr>
            <w:tcW w:w="579" w:type="pct"/>
            <w:noWrap/>
            <w:hideMark/>
          </w:tcPr>
          <w:p w14:paraId="5AA75AD0" w14:textId="0701A715" w:rsidR="005B1647" w:rsidRPr="0034285D"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34285D">
              <w:rPr>
                <w:bCs/>
              </w:rPr>
              <w:t>-6 199</w:t>
            </w:r>
          </w:p>
        </w:tc>
        <w:tc>
          <w:tcPr>
            <w:tcW w:w="576" w:type="pct"/>
            <w:noWrap/>
            <w:hideMark/>
          </w:tcPr>
          <w:p w14:paraId="6153B933" w14:textId="77777777" w:rsidR="005B1647" w:rsidRPr="0034285D"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34285D">
              <w:rPr>
                <w:bCs/>
              </w:rPr>
              <w:t>-47 840</w:t>
            </w:r>
          </w:p>
        </w:tc>
      </w:tr>
    </w:tbl>
    <w:p w14:paraId="690FB71E" w14:textId="4C66F819" w:rsidR="005B1647" w:rsidRPr="00A121BC" w:rsidRDefault="005B1647" w:rsidP="005B1647">
      <w:pPr>
        <w:pStyle w:val="Rubrik4utannumrering"/>
      </w:pPr>
      <w:r w:rsidRPr="00A121BC">
        <w:t>Inkomster av statens verksamhet</w:t>
      </w:r>
    </w:p>
    <w:p w14:paraId="1AF0EC04" w14:textId="77777777" w:rsidR="005B1647" w:rsidRPr="00A121BC" w:rsidRDefault="005B1647" w:rsidP="005B1647">
      <w:pPr>
        <w:pStyle w:val="Brdtext"/>
      </w:pPr>
      <w:r w:rsidRPr="00A121BC">
        <w:t>Inom inkomsttypen redovisas bl.a. rörelseöverskott från statliga affärsverk och Riksbanken samt överskott av statens fastighetsförvaltning. Dessutom redovisas ränteinkomster, aktieutdelningar från bolag med statligt ägande, offentligrättsliga avgifter, försäljningsinkomster, böter och övriga inkomster av statens verksamhet.</w:t>
      </w:r>
    </w:p>
    <w:p w14:paraId="046579BE" w14:textId="1BC2C415" w:rsidR="005B1647" w:rsidRDefault="005B1647" w:rsidP="005B1647">
      <w:pPr>
        <w:pStyle w:val="TabellRubrik"/>
      </w:pPr>
      <w:bookmarkStart w:id="56" w:name="_Toc37340013"/>
      <w:r>
        <w:lastRenderedPageBreak/>
        <w:t xml:space="preserve">Tabell </w:t>
      </w:r>
      <w:r>
        <w:fldChar w:fldCharType="begin"/>
      </w:r>
      <w:r>
        <w:instrText xml:space="preserve"> STYLEREF  "Rubrik 1" \n</w:instrText>
      </w:r>
      <w:r>
        <w:fldChar w:fldCharType="separate"/>
      </w:r>
      <w:r w:rsidR="00301022">
        <w:rPr>
          <w:noProof/>
        </w:rPr>
        <w:t>2</w:t>
      </w:r>
      <w:r>
        <w:rPr>
          <w:noProof/>
        </w:rPr>
        <w:fldChar w:fldCharType="end"/>
      </w:r>
      <w:r>
        <w:t>.</w:t>
      </w:r>
      <w:fldSimple w:instr=" SEQ Tabell \* ARABIC \s 1 ">
        <w:r w:rsidR="00301022">
          <w:rPr>
            <w:noProof/>
          </w:rPr>
          <w:t>13</w:t>
        </w:r>
      </w:fldSimple>
      <w:r>
        <w:tab/>
      </w:r>
      <w:r w:rsidRPr="00663DAF">
        <w:t>Inkomster av statens verksamhet, översikt</w:t>
      </w:r>
      <w:bookmarkEnd w:id="56"/>
    </w:p>
    <w:p w14:paraId="43FC1091" w14:textId="2488071C" w:rsidR="005B1647" w:rsidRDefault="005B1647" w:rsidP="005B1647">
      <w:pPr>
        <w:pStyle w:val="TabellUnderrubrik"/>
        <w:keepLines/>
      </w:pPr>
      <w:r w:rsidRPr="00663DAF">
        <w:t>Miljoner kronor</w:t>
      </w:r>
    </w:p>
    <w:tbl>
      <w:tblPr>
        <w:tblStyle w:val="RKBPTabell"/>
        <w:tblW w:w="5000" w:type="pct"/>
        <w:tblLook w:val="04E0" w:firstRow="1" w:lastRow="1" w:firstColumn="1" w:lastColumn="0" w:noHBand="0" w:noVBand="1"/>
      </w:tblPr>
      <w:tblGrid>
        <w:gridCol w:w="3962"/>
        <w:gridCol w:w="853"/>
        <w:gridCol w:w="853"/>
        <w:gridCol w:w="853"/>
        <w:gridCol w:w="849"/>
      </w:tblGrid>
      <w:tr w:rsidR="00155607" w14:paraId="717D6355" w14:textId="77777777" w:rsidTr="00BE1FEE">
        <w:trPr>
          <w:cnfStyle w:val="100000000000" w:firstRow="1" w:lastRow="0" w:firstColumn="0" w:lastColumn="0" w:oddVBand="0" w:evenVBand="0" w:oddHBand="0" w:evenHBand="0" w:firstRowFirstColumn="0" w:firstRowLastColumn="0" w:lastRowFirstColumn="0" w:lastRowLastColumn="0"/>
          <w:trHeight w:val="450"/>
          <w:tblHeader w:val="0"/>
        </w:trPr>
        <w:tc>
          <w:tcPr>
            <w:cnfStyle w:val="001000000000" w:firstRow="0" w:lastRow="0" w:firstColumn="1" w:lastColumn="0" w:oddVBand="0" w:evenVBand="0" w:oddHBand="0" w:evenHBand="0" w:firstRowFirstColumn="0" w:firstRowLastColumn="0" w:lastRowFirstColumn="0" w:lastRowLastColumn="0"/>
            <w:tcW w:w="2687" w:type="pct"/>
            <w:tcBorders>
              <w:top w:val="none" w:sz="0" w:space="0" w:color="auto"/>
              <w:left w:val="none" w:sz="0" w:space="0" w:color="auto"/>
              <w:bottom w:val="none" w:sz="0" w:space="0" w:color="auto"/>
              <w:right w:val="none" w:sz="0" w:space="0" w:color="auto"/>
              <w:tl2br w:val="none" w:sz="0" w:space="0" w:color="auto"/>
              <w:tr2bl w:val="none" w:sz="0" w:space="0" w:color="auto"/>
            </w:tcBorders>
            <w:noWrap/>
            <w:hideMark/>
          </w:tcPr>
          <w:p w14:paraId="1B241E9A" w14:textId="77777777" w:rsidR="005B1647" w:rsidRPr="00663DAF" w:rsidRDefault="005B1647" w:rsidP="005B1647">
            <w:pPr>
              <w:pStyle w:val="TabellHuvud"/>
              <w:keepNext/>
              <w:keepLines/>
            </w:pPr>
            <w:r w:rsidRPr="00663DAF">
              <w:t> </w:t>
            </w:r>
          </w:p>
        </w:tc>
        <w:tc>
          <w:tcPr>
            <w:tcW w:w="579" w:type="pct"/>
            <w:tcBorders>
              <w:top w:val="none" w:sz="0" w:space="0" w:color="auto"/>
              <w:left w:val="none" w:sz="0" w:space="0" w:color="auto"/>
              <w:bottom w:val="none" w:sz="0" w:space="0" w:color="auto"/>
              <w:right w:val="none" w:sz="0" w:space="0" w:color="auto"/>
              <w:tl2br w:val="none" w:sz="0" w:space="0" w:color="auto"/>
              <w:tr2bl w:val="none" w:sz="0" w:space="0" w:color="auto"/>
            </w:tcBorders>
            <w:hideMark/>
          </w:tcPr>
          <w:p w14:paraId="53B6BE21" w14:textId="77777777" w:rsidR="005B1647" w:rsidRPr="00663DAF" w:rsidRDefault="005B1647" w:rsidP="005B1647">
            <w:pPr>
              <w:pStyle w:val="TabellHuvud"/>
              <w:keepNext/>
              <w:keepLines/>
              <w:cnfStyle w:val="100000000000" w:firstRow="1" w:lastRow="0" w:firstColumn="0" w:lastColumn="0" w:oddVBand="0" w:evenVBand="0" w:oddHBand="0" w:evenHBand="0" w:firstRowFirstColumn="0" w:firstRowLastColumn="0" w:lastRowFirstColumn="0" w:lastRowLastColumn="0"/>
            </w:pPr>
            <w:r w:rsidRPr="00663DAF">
              <w:t>SB</w:t>
            </w:r>
            <w:r w:rsidRPr="00663DAF">
              <w:br/>
              <w:t>2019</w:t>
            </w:r>
          </w:p>
        </w:tc>
        <w:tc>
          <w:tcPr>
            <w:tcW w:w="579" w:type="pct"/>
            <w:tcBorders>
              <w:top w:val="none" w:sz="0" w:space="0" w:color="auto"/>
              <w:left w:val="none" w:sz="0" w:space="0" w:color="auto"/>
              <w:bottom w:val="none" w:sz="0" w:space="0" w:color="auto"/>
              <w:right w:val="none" w:sz="0" w:space="0" w:color="auto"/>
              <w:tl2br w:val="none" w:sz="0" w:space="0" w:color="auto"/>
              <w:tr2bl w:val="none" w:sz="0" w:space="0" w:color="auto"/>
            </w:tcBorders>
            <w:hideMark/>
          </w:tcPr>
          <w:p w14:paraId="24A8DD12" w14:textId="77777777" w:rsidR="005B1647" w:rsidRPr="00663DAF" w:rsidRDefault="005B1647" w:rsidP="005B1647">
            <w:pPr>
              <w:pStyle w:val="TabellHuvud"/>
              <w:keepNext/>
              <w:keepLines/>
              <w:cnfStyle w:val="100000000000" w:firstRow="1" w:lastRow="0" w:firstColumn="0" w:lastColumn="0" w:oddVBand="0" w:evenVBand="0" w:oddHBand="0" w:evenHBand="0" w:firstRowFirstColumn="0" w:firstRowLastColumn="0" w:lastRowFirstColumn="0" w:lastRowLastColumn="0"/>
            </w:pPr>
            <w:r w:rsidRPr="00663DAF">
              <w:t>Utfall</w:t>
            </w:r>
            <w:r w:rsidRPr="00663DAF">
              <w:br/>
              <w:t>2019</w:t>
            </w:r>
          </w:p>
        </w:tc>
        <w:tc>
          <w:tcPr>
            <w:tcW w:w="579" w:type="pct"/>
            <w:tcBorders>
              <w:top w:val="none" w:sz="0" w:space="0" w:color="auto"/>
              <w:left w:val="none" w:sz="0" w:space="0" w:color="auto"/>
              <w:bottom w:val="none" w:sz="0" w:space="0" w:color="auto"/>
              <w:right w:val="none" w:sz="0" w:space="0" w:color="auto"/>
              <w:tl2br w:val="none" w:sz="0" w:space="0" w:color="auto"/>
              <w:tr2bl w:val="none" w:sz="0" w:space="0" w:color="auto"/>
            </w:tcBorders>
            <w:hideMark/>
          </w:tcPr>
          <w:p w14:paraId="7D35B049" w14:textId="77777777" w:rsidR="005B1647" w:rsidRPr="00663DAF" w:rsidRDefault="005B1647" w:rsidP="005B1647">
            <w:pPr>
              <w:pStyle w:val="TabellHuvud"/>
              <w:keepNext/>
              <w:keepLines/>
              <w:cnfStyle w:val="100000000000" w:firstRow="1" w:lastRow="0" w:firstColumn="0" w:lastColumn="0" w:oddVBand="0" w:evenVBand="0" w:oddHBand="0" w:evenHBand="0" w:firstRowFirstColumn="0" w:firstRowLastColumn="0" w:lastRowFirstColumn="0" w:lastRowLastColumn="0"/>
            </w:pPr>
            <w:r w:rsidRPr="00663DAF">
              <w:t>Utfall-SB</w:t>
            </w:r>
            <w:r w:rsidRPr="00663DAF">
              <w:br/>
              <w:t>2019</w:t>
            </w:r>
          </w:p>
        </w:tc>
        <w:tc>
          <w:tcPr>
            <w:tcW w:w="577" w:type="pct"/>
            <w:tcBorders>
              <w:top w:val="none" w:sz="0" w:space="0" w:color="auto"/>
              <w:left w:val="none" w:sz="0" w:space="0" w:color="auto"/>
              <w:bottom w:val="none" w:sz="0" w:space="0" w:color="auto"/>
              <w:right w:val="none" w:sz="0" w:space="0" w:color="auto"/>
              <w:tl2br w:val="none" w:sz="0" w:space="0" w:color="auto"/>
              <w:tr2bl w:val="none" w:sz="0" w:space="0" w:color="auto"/>
            </w:tcBorders>
            <w:hideMark/>
          </w:tcPr>
          <w:p w14:paraId="0FB8DBEE" w14:textId="77777777" w:rsidR="005B1647" w:rsidRPr="00663DAF" w:rsidRDefault="005B1647" w:rsidP="005B1647">
            <w:pPr>
              <w:pStyle w:val="TabellHuvud"/>
              <w:keepNext/>
              <w:keepLines/>
              <w:cnfStyle w:val="100000000000" w:firstRow="1" w:lastRow="0" w:firstColumn="0" w:lastColumn="0" w:oddVBand="0" w:evenVBand="0" w:oddHBand="0" w:evenHBand="0" w:firstRowFirstColumn="0" w:firstRowLastColumn="0" w:lastRowFirstColumn="0" w:lastRowLastColumn="0"/>
            </w:pPr>
            <w:r w:rsidRPr="00663DAF">
              <w:t>Utfall</w:t>
            </w:r>
            <w:r w:rsidRPr="00663DAF">
              <w:br/>
              <w:t>2018</w:t>
            </w:r>
          </w:p>
        </w:tc>
      </w:tr>
      <w:tr w:rsidR="00155607" w14:paraId="7258A6D1"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2687" w:type="pct"/>
            <w:tcBorders>
              <w:top w:val="single" w:sz="12" w:space="0" w:color="auto"/>
            </w:tcBorders>
            <w:hideMark/>
          </w:tcPr>
          <w:p w14:paraId="14078421" w14:textId="77777777" w:rsidR="005B1647" w:rsidRPr="00663DAF" w:rsidRDefault="005B1647" w:rsidP="005B1647">
            <w:pPr>
              <w:pStyle w:val="Tabell"/>
              <w:keepNext/>
              <w:keepLines/>
            </w:pPr>
            <w:r w:rsidRPr="00663DAF">
              <w:t>Rörelseöverskott</w:t>
            </w:r>
          </w:p>
        </w:tc>
        <w:tc>
          <w:tcPr>
            <w:tcW w:w="579" w:type="pct"/>
            <w:tcBorders>
              <w:top w:val="single" w:sz="12" w:space="0" w:color="auto"/>
            </w:tcBorders>
            <w:noWrap/>
            <w:hideMark/>
          </w:tcPr>
          <w:p w14:paraId="7F64AD51" w14:textId="77777777" w:rsidR="005B1647" w:rsidRPr="00663DAF"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663DAF">
              <w:t>2 196</w:t>
            </w:r>
          </w:p>
        </w:tc>
        <w:tc>
          <w:tcPr>
            <w:tcW w:w="579" w:type="pct"/>
            <w:tcBorders>
              <w:top w:val="single" w:sz="12" w:space="0" w:color="auto"/>
            </w:tcBorders>
            <w:noWrap/>
            <w:hideMark/>
          </w:tcPr>
          <w:p w14:paraId="5459F9A1" w14:textId="77777777" w:rsidR="005B1647" w:rsidRPr="00663DAF"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663DAF">
              <w:t>4 085</w:t>
            </w:r>
          </w:p>
        </w:tc>
        <w:tc>
          <w:tcPr>
            <w:tcW w:w="579" w:type="pct"/>
            <w:tcBorders>
              <w:top w:val="single" w:sz="12" w:space="0" w:color="auto"/>
            </w:tcBorders>
            <w:noWrap/>
            <w:hideMark/>
          </w:tcPr>
          <w:p w14:paraId="1ACA8369" w14:textId="77777777" w:rsidR="005B1647" w:rsidRPr="00663DAF"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663DAF">
              <w:t>1 889</w:t>
            </w:r>
          </w:p>
        </w:tc>
        <w:tc>
          <w:tcPr>
            <w:tcW w:w="577" w:type="pct"/>
            <w:tcBorders>
              <w:top w:val="single" w:sz="12" w:space="0" w:color="auto"/>
            </w:tcBorders>
            <w:noWrap/>
            <w:hideMark/>
          </w:tcPr>
          <w:p w14:paraId="66201887" w14:textId="77777777" w:rsidR="005B1647" w:rsidRPr="00663DAF"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663DAF">
              <w:t>3 238</w:t>
            </w:r>
          </w:p>
        </w:tc>
      </w:tr>
      <w:tr w:rsidR="00155607" w14:paraId="4E049257"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2687" w:type="pct"/>
            <w:hideMark/>
          </w:tcPr>
          <w:p w14:paraId="5745752A" w14:textId="77777777" w:rsidR="005B1647" w:rsidRPr="00663DAF" w:rsidRDefault="005B1647" w:rsidP="005B1647">
            <w:pPr>
              <w:pStyle w:val="Tabell"/>
              <w:keepNext/>
              <w:keepLines/>
            </w:pPr>
            <w:r w:rsidRPr="00663DAF">
              <w:t>Överskott av statens fastighetsförvaltning</w:t>
            </w:r>
          </w:p>
        </w:tc>
        <w:tc>
          <w:tcPr>
            <w:tcW w:w="579" w:type="pct"/>
            <w:noWrap/>
            <w:hideMark/>
          </w:tcPr>
          <w:p w14:paraId="1EACC0B3" w14:textId="77777777" w:rsidR="005B1647" w:rsidRPr="00663DAF"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663DAF">
              <w:t>235</w:t>
            </w:r>
          </w:p>
        </w:tc>
        <w:tc>
          <w:tcPr>
            <w:tcW w:w="579" w:type="pct"/>
            <w:noWrap/>
            <w:hideMark/>
          </w:tcPr>
          <w:p w14:paraId="646950D7" w14:textId="77777777" w:rsidR="005B1647" w:rsidRPr="00663DAF"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663DAF">
              <w:t>643</w:t>
            </w:r>
          </w:p>
        </w:tc>
        <w:tc>
          <w:tcPr>
            <w:tcW w:w="579" w:type="pct"/>
            <w:noWrap/>
            <w:hideMark/>
          </w:tcPr>
          <w:p w14:paraId="374F42B0" w14:textId="77777777" w:rsidR="005B1647" w:rsidRPr="00663DAF"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663DAF">
              <w:t>408</w:t>
            </w:r>
          </w:p>
        </w:tc>
        <w:tc>
          <w:tcPr>
            <w:tcW w:w="577" w:type="pct"/>
            <w:noWrap/>
            <w:hideMark/>
          </w:tcPr>
          <w:p w14:paraId="76BE3A11" w14:textId="77777777" w:rsidR="005B1647" w:rsidRPr="00663DAF"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663DAF">
              <w:t>227</w:t>
            </w:r>
          </w:p>
        </w:tc>
      </w:tr>
      <w:tr w:rsidR="00155607" w14:paraId="206EFB89"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2687" w:type="pct"/>
            <w:hideMark/>
          </w:tcPr>
          <w:p w14:paraId="566CC756" w14:textId="77777777" w:rsidR="005B1647" w:rsidRPr="00663DAF" w:rsidRDefault="005B1647" w:rsidP="005B1647">
            <w:pPr>
              <w:pStyle w:val="Tabell"/>
              <w:keepNext/>
              <w:keepLines/>
            </w:pPr>
            <w:r w:rsidRPr="00663DAF">
              <w:t>Ränteinkomster</w:t>
            </w:r>
          </w:p>
        </w:tc>
        <w:tc>
          <w:tcPr>
            <w:tcW w:w="579" w:type="pct"/>
            <w:noWrap/>
            <w:hideMark/>
          </w:tcPr>
          <w:p w14:paraId="262803D0" w14:textId="77777777" w:rsidR="005B1647" w:rsidRPr="00663DAF"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663DAF">
              <w:t>2 592</w:t>
            </w:r>
          </w:p>
        </w:tc>
        <w:tc>
          <w:tcPr>
            <w:tcW w:w="579" w:type="pct"/>
            <w:noWrap/>
            <w:hideMark/>
          </w:tcPr>
          <w:p w14:paraId="682706AC" w14:textId="77777777" w:rsidR="005B1647" w:rsidRPr="00663DAF"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663DAF">
              <w:t>1 980</w:t>
            </w:r>
          </w:p>
        </w:tc>
        <w:tc>
          <w:tcPr>
            <w:tcW w:w="579" w:type="pct"/>
            <w:noWrap/>
            <w:hideMark/>
          </w:tcPr>
          <w:p w14:paraId="3C37D298" w14:textId="77777777" w:rsidR="005B1647" w:rsidRPr="00663DAF"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663DAF">
              <w:t>-612</w:t>
            </w:r>
          </w:p>
        </w:tc>
        <w:tc>
          <w:tcPr>
            <w:tcW w:w="577" w:type="pct"/>
            <w:noWrap/>
            <w:hideMark/>
          </w:tcPr>
          <w:p w14:paraId="4496F074" w14:textId="77777777" w:rsidR="005B1647" w:rsidRPr="00663DAF"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663DAF">
              <w:t>2 349</w:t>
            </w:r>
          </w:p>
        </w:tc>
      </w:tr>
      <w:tr w:rsidR="00155607" w14:paraId="5CB467C5"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2687" w:type="pct"/>
            <w:hideMark/>
          </w:tcPr>
          <w:p w14:paraId="73971990" w14:textId="77777777" w:rsidR="005B1647" w:rsidRPr="00663DAF" w:rsidRDefault="005B1647" w:rsidP="005B1647">
            <w:pPr>
              <w:pStyle w:val="Tabell"/>
              <w:keepNext/>
              <w:keepLines/>
            </w:pPr>
            <w:r w:rsidRPr="00663DAF">
              <w:t>Inkomster av statens aktier</w:t>
            </w:r>
          </w:p>
        </w:tc>
        <w:tc>
          <w:tcPr>
            <w:tcW w:w="579" w:type="pct"/>
            <w:noWrap/>
            <w:hideMark/>
          </w:tcPr>
          <w:p w14:paraId="06BCB163" w14:textId="77777777" w:rsidR="005B1647" w:rsidRPr="00663DAF"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663DAF">
              <w:t>15 000</w:t>
            </w:r>
          </w:p>
        </w:tc>
        <w:tc>
          <w:tcPr>
            <w:tcW w:w="579" w:type="pct"/>
            <w:noWrap/>
            <w:hideMark/>
          </w:tcPr>
          <w:p w14:paraId="0FEDD10D" w14:textId="77777777" w:rsidR="005B1647" w:rsidRPr="00663DAF"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663DAF">
              <w:t>15 081</w:t>
            </w:r>
          </w:p>
        </w:tc>
        <w:tc>
          <w:tcPr>
            <w:tcW w:w="579" w:type="pct"/>
            <w:noWrap/>
            <w:hideMark/>
          </w:tcPr>
          <w:p w14:paraId="31798809" w14:textId="77777777" w:rsidR="005B1647" w:rsidRPr="00663DAF"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663DAF">
              <w:t>81</w:t>
            </w:r>
          </w:p>
        </w:tc>
        <w:tc>
          <w:tcPr>
            <w:tcW w:w="577" w:type="pct"/>
            <w:noWrap/>
            <w:hideMark/>
          </w:tcPr>
          <w:p w14:paraId="1E649079" w14:textId="77777777" w:rsidR="005B1647" w:rsidRPr="00663DAF"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663DAF">
              <w:t>14 628</w:t>
            </w:r>
          </w:p>
        </w:tc>
      </w:tr>
      <w:tr w:rsidR="00155607" w14:paraId="0FFDE8D4"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2687" w:type="pct"/>
            <w:hideMark/>
          </w:tcPr>
          <w:p w14:paraId="5B11A65A" w14:textId="77777777" w:rsidR="005B1647" w:rsidRPr="00663DAF" w:rsidRDefault="005B1647" w:rsidP="005B1647">
            <w:pPr>
              <w:pStyle w:val="Tabell"/>
              <w:keepNext/>
              <w:keepLines/>
            </w:pPr>
            <w:r w:rsidRPr="00663DAF">
              <w:t>Offentligrättsliga avgifter</w:t>
            </w:r>
          </w:p>
        </w:tc>
        <w:tc>
          <w:tcPr>
            <w:tcW w:w="579" w:type="pct"/>
            <w:noWrap/>
            <w:hideMark/>
          </w:tcPr>
          <w:p w14:paraId="4F27BE29" w14:textId="77777777" w:rsidR="005B1647" w:rsidRPr="00663DAF"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663DAF">
              <w:t>10 259</w:t>
            </w:r>
          </w:p>
        </w:tc>
        <w:tc>
          <w:tcPr>
            <w:tcW w:w="579" w:type="pct"/>
            <w:noWrap/>
            <w:hideMark/>
          </w:tcPr>
          <w:p w14:paraId="42B70136" w14:textId="77777777" w:rsidR="005B1647" w:rsidRPr="00663DAF"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663DAF">
              <w:t>10 352</w:t>
            </w:r>
          </w:p>
        </w:tc>
        <w:tc>
          <w:tcPr>
            <w:tcW w:w="579" w:type="pct"/>
            <w:noWrap/>
            <w:hideMark/>
          </w:tcPr>
          <w:p w14:paraId="01B6580D" w14:textId="77777777" w:rsidR="005B1647" w:rsidRPr="00663DAF"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663DAF">
              <w:t>92</w:t>
            </w:r>
          </w:p>
        </w:tc>
        <w:tc>
          <w:tcPr>
            <w:tcW w:w="577" w:type="pct"/>
            <w:noWrap/>
            <w:hideMark/>
          </w:tcPr>
          <w:p w14:paraId="4B5C9F9F" w14:textId="77777777" w:rsidR="005B1647" w:rsidRPr="00663DAF"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663DAF">
              <w:t>9 902</w:t>
            </w:r>
          </w:p>
        </w:tc>
      </w:tr>
      <w:tr w:rsidR="00155607" w14:paraId="1AD9D4F3"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2687" w:type="pct"/>
            <w:hideMark/>
          </w:tcPr>
          <w:p w14:paraId="34B996BF" w14:textId="77777777" w:rsidR="005B1647" w:rsidRPr="00663DAF" w:rsidRDefault="005B1647" w:rsidP="005B1647">
            <w:pPr>
              <w:pStyle w:val="Tabell"/>
              <w:keepNext/>
              <w:keepLines/>
            </w:pPr>
            <w:r w:rsidRPr="00663DAF">
              <w:t>Försäljningsinkomster</w:t>
            </w:r>
          </w:p>
        </w:tc>
        <w:tc>
          <w:tcPr>
            <w:tcW w:w="579" w:type="pct"/>
            <w:noWrap/>
            <w:hideMark/>
          </w:tcPr>
          <w:p w14:paraId="4ED8F3C7" w14:textId="77777777" w:rsidR="005B1647" w:rsidRPr="00663DAF"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663DAF">
              <w:t>70</w:t>
            </w:r>
          </w:p>
        </w:tc>
        <w:tc>
          <w:tcPr>
            <w:tcW w:w="579" w:type="pct"/>
            <w:noWrap/>
            <w:hideMark/>
          </w:tcPr>
          <w:p w14:paraId="740D03B0" w14:textId="77777777" w:rsidR="005B1647" w:rsidRPr="00663DAF"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663DAF">
              <w:t>73</w:t>
            </w:r>
          </w:p>
        </w:tc>
        <w:tc>
          <w:tcPr>
            <w:tcW w:w="579" w:type="pct"/>
            <w:noWrap/>
            <w:hideMark/>
          </w:tcPr>
          <w:p w14:paraId="32537472" w14:textId="77777777" w:rsidR="005B1647" w:rsidRPr="00663DAF"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663DAF">
              <w:t>3</w:t>
            </w:r>
          </w:p>
        </w:tc>
        <w:tc>
          <w:tcPr>
            <w:tcW w:w="577" w:type="pct"/>
            <w:noWrap/>
            <w:hideMark/>
          </w:tcPr>
          <w:p w14:paraId="46A6F67B" w14:textId="77777777" w:rsidR="005B1647" w:rsidRPr="00663DAF"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663DAF">
              <w:t>73</w:t>
            </w:r>
          </w:p>
        </w:tc>
      </w:tr>
      <w:tr w:rsidR="00155607" w14:paraId="31CB3024"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2687" w:type="pct"/>
            <w:hideMark/>
          </w:tcPr>
          <w:p w14:paraId="36961602" w14:textId="77777777" w:rsidR="005B1647" w:rsidRPr="00663DAF" w:rsidRDefault="005B1647" w:rsidP="005B1647">
            <w:pPr>
              <w:pStyle w:val="Tabell"/>
              <w:keepNext/>
              <w:keepLines/>
            </w:pPr>
            <w:r w:rsidRPr="00663DAF">
              <w:t>Böter m.m.</w:t>
            </w:r>
          </w:p>
        </w:tc>
        <w:tc>
          <w:tcPr>
            <w:tcW w:w="579" w:type="pct"/>
            <w:noWrap/>
            <w:hideMark/>
          </w:tcPr>
          <w:p w14:paraId="36D72012" w14:textId="77777777" w:rsidR="005B1647" w:rsidRPr="00663DAF"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663DAF">
              <w:t>1 162</w:t>
            </w:r>
          </w:p>
        </w:tc>
        <w:tc>
          <w:tcPr>
            <w:tcW w:w="579" w:type="pct"/>
            <w:noWrap/>
            <w:hideMark/>
          </w:tcPr>
          <w:p w14:paraId="75F6281B" w14:textId="77777777" w:rsidR="005B1647" w:rsidRPr="00663DAF"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663DAF">
              <w:t>1 278</w:t>
            </w:r>
          </w:p>
        </w:tc>
        <w:tc>
          <w:tcPr>
            <w:tcW w:w="579" w:type="pct"/>
            <w:noWrap/>
            <w:hideMark/>
          </w:tcPr>
          <w:p w14:paraId="7F6D7E47" w14:textId="77777777" w:rsidR="005B1647" w:rsidRPr="00663DAF"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663DAF">
              <w:t>116</w:t>
            </w:r>
          </w:p>
        </w:tc>
        <w:tc>
          <w:tcPr>
            <w:tcW w:w="577" w:type="pct"/>
            <w:noWrap/>
            <w:hideMark/>
          </w:tcPr>
          <w:p w14:paraId="26926E58" w14:textId="77777777" w:rsidR="005B1647" w:rsidRPr="00663DAF"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663DAF">
              <w:t>1 118</w:t>
            </w:r>
          </w:p>
        </w:tc>
      </w:tr>
      <w:tr w:rsidR="00155607" w14:paraId="5B02A1F4"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2687" w:type="pct"/>
            <w:hideMark/>
          </w:tcPr>
          <w:p w14:paraId="78961B3B" w14:textId="77777777" w:rsidR="005B1647" w:rsidRPr="00663DAF" w:rsidRDefault="005B1647" w:rsidP="005B1647">
            <w:pPr>
              <w:pStyle w:val="Tabell"/>
              <w:keepNext/>
              <w:keepLines/>
            </w:pPr>
            <w:r w:rsidRPr="00663DAF">
              <w:t>Övriga inkomster av statens verksamhet</w:t>
            </w:r>
          </w:p>
        </w:tc>
        <w:tc>
          <w:tcPr>
            <w:tcW w:w="579" w:type="pct"/>
            <w:noWrap/>
            <w:hideMark/>
          </w:tcPr>
          <w:p w14:paraId="319F8C7D" w14:textId="77777777" w:rsidR="005B1647" w:rsidRPr="00663DAF"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663DAF">
              <w:t>1 021</w:t>
            </w:r>
          </w:p>
        </w:tc>
        <w:tc>
          <w:tcPr>
            <w:tcW w:w="579" w:type="pct"/>
            <w:noWrap/>
            <w:hideMark/>
          </w:tcPr>
          <w:p w14:paraId="50DD5A2C" w14:textId="77777777" w:rsidR="005B1647" w:rsidRPr="00663DAF"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663DAF">
              <w:t>1 833</w:t>
            </w:r>
          </w:p>
        </w:tc>
        <w:tc>
          <w:tcPr>
            <w:tcW w:w="579" w:type="pct"/>
            <w:noWrap/>
            <w:hideMark/>
          </w:tcPr>
          <w:p w14:paraId="56D91DC1" w14:textId="77777777" w:rsidR="005B1647" w:rsidRPr="00663DAF"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663DAF">
              <w:t>812</w:t>
            </w:r>
          </w:p>
        </w:tc>
        <w:tc>
          <w:tcPr>
            <w:tcW w:w="577" w:type="pct"/>
            <w:noWrap/>
            <w:hideMark/>
          </w:tcPr>
          <w:p w14:paraId="625751CC" w14:textId="77777777" w:rsidR="005B1647" w:rsidRPr="00663DAF"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663DAF">
              <w:t>1 236</w:t>
            </w:r>
          </w:p>
        </w:tc>
      </w:tr>
      <w:tr w:rsidR="00155607" w14:paraId="0F0BF56B" w14:textId="77777777" w:rsidTr="00155607">
        <w:trPr>
          <w:cnfStyle w:val="010000000000" w:firstRow="0" w:lastRow="1" w:firstColumn="0" w:lastColumn="0" w:oddVBand="0" w:evenVBand="0" w:oddHBand="0" w:evenHBand="0" w:firstRowFirstColumn="0" w:firstRowLastColumn="0" w:lastRowFirstColumn="0" w:lastRowLastColumn="0"/>
          <w:trHeight w:val="225"/>
        </w:trPr>
        <w:tc>
          <w:tcPr>
            <w:cnfStyle w:val="001000000000" w:firstRow="0" w:lastRow="0" w:firstColumn="1" w:lastColumn="0" w:oddVBand="0" w:evenVBand="0" w:oddHBand="0" w:evenHBand="0" w:firstRowFirstColumn="0" w:firstRowLastColumn="0" w:lastRowFirstColumn="0" w:lastRowLastColumn="0"/>
            <w:tcW w:w="2687" w:type="pct"/>
            <w:hideMark/>
          </w:tcPr>
          <w:p w14:paraId="78004E11" w14:textId="77777777" w:rsidR="005B1647" w:rsidRPr="00663DAF" w:rsidRDefault="005B1647" w:rsidP="005B1647">
            <w:pPr>
              <w:pStyle w:val="Tabell"/>
              <w:keepNext/>
              <w:keepLines/>
              <w:rPr>
                <w:bCs/>
              </w:rPr>
            </w:pPr>
            <w:r w:rsidRPr="00663DAF">
              <w:rPr>
                <w:bCs/>
              </w:rPr>
              <w:t>Inkomster av statens verksamhet</w:t>
            </w:r>
          </w:p>
        </w:tc>
        <w:tc>
          <w:tcPr>
            <w:tcW w:w="579" w:type="pct"/>
            <w:noWrap/>
            <w:hideMark/>
          </w:tcPr>
          <w:p w14:paraId="3EBFE7EC" w14:textId="77777777" w:rsidR="005B1647" w:rsidRPr="00663DAF" w:rsidRDefault="005B1647" w:rsidP="005B1647">
            <w:pPr>
              <w:pStyle w:val="Tabell"/>
              <w:keepNext/>
              <w:keepLines/>
              <w:cnfStyle w:val="010000000000" w:firstRow="0" w:lastRow="1" w:firstColumn="0" w:lastColumn="0" w:oddVBand="0" w:evenVBand="0" w:oddHBand="0" w:evenHBand="0" w:firstRowFirstColumn="0" w:firstRowLastColumn="0" w:lastRowFirstColumn="0" w:lastRowLastColumn="0"/>
              <w:rPr>
                <w:bCs/>
              </w:rPr>
            </w:pPr>
            <w:r w:rsidRPr="00663DAF">
              <w:rPr>
                <w:bCs/>
              </w:rPr>
              <w:t>32 536</w:t>
            </w:r>
          </w:p>
        </w:tc>
        <w:tc>
          <w:tcPr>
            <w:tcW w:w="579" w:type="pct"/>
            <w:noWrap/>
            <w:hideMark/>
          </w:tcPr>
          <w:p w14:paraId="63312B6A" w14:textId="77777777" w:rsidR="005B1647" w:rsidRPr="00663DAF" w:rsidRDefault="005B1647" w:rsidP="005B1647">
            <w:pPr>
              <w:pStyle w:val="Tabell"/>
              <w:keepNext/>
              <w:keepLines/>
              <w:cnfStyle w:val="010000000000" w:firstRow="0" w:lastRow="1" w:firstColumn="0" w:lastColumn="0" w:oddVBand="0" w:evenVBand="0" w:oddHBand="0" w:evenHBand="0" w:firstRowFirstColumn="0" w:firstRowLastColumn="0" w:lastRowFirstColumn="0" w:lastRowLastColumn="0"/>
              <w:rPr>
                <w:bCs/>
              </w:rPr>
            </w:pPr>
            <w:r w:rsidRPr="00663DAF">
              <w:rPr>
                <w:bCs/>
              </w:rPr>
              <w:t>35 325</w:t>
            </w:r>
          </w:p>
        </w:tc>
        <w:tc>
          <w:tcPr>
            <w:tcW w:w="579" w:type="pct"/>
            <w:noWrap/>
            <w:hideMark/>
          </w:tcPr>
          <w:p w14:paraId="705B63D0" w14:textId="77777777" w:rsidR="005B1647" w:rsidRPr="00663DAF" w:rsidRDefault="005B1647" w:rsidP="005B1647">
            <w:pPr>
              <w:pStyle w:val="Tabell"/>
              <w:keepNext/>
              <w:keepLines/>
              <w:cnfStyle w:val="010000000000" w:firstRow="0" w:lastRow="1" w:firstColumn="0" w:lastColumn="0" w:oddVBand="0" w:evenVBand="0" w:oddHBand="0" w:evenHBand="0" w:firstRowFirstColumn="0" w:firstRowLastColumn="0" w:lastRowFirstColumn="0" w:lastRowLastColumn="0"/>
              <w:rPr>
                <w:bCs/>
              </w:rPr>
            </w:pPr>
            <w:r w:rsidRPr="00663DAF">
              <w:rPr>
                <w:bCs/>
              </w:rPr>
              <w:t>2 789</w:t>
            </w:r>
          </w:p>
        </w:tc>
        <w:tc>
          <w:tcPr>
            <w:tcW w:w="577" w:type="pct"/>
            <w:noWrap/>
            <w:hideMark/>
          </w:tcPr>
          <w:p w14:paraId="7D110863" w14:textId="77777777" w:rsidR="005B1647" w:rsidRPr="00663DAF" w:rsidRDefault="005B1647" w:rsidP="005B1647">
            <w:pPr>
              <w:pStyle w:val="Tabell"/>
              <w:keepNext/>
              <w:keepLines/>
              <w:cnfStyle w:val="010000000000" w:firstRow="0" w:lastRow="1" w:firstColumn="0" w:lastColumn="0" w:oddVBand="0" w:evenVBand="0" w:oddHBand="0" w:evenHBand="0" w:firstRowFirstColumn="0" w:firstRowLastColumn="0" w:lastRowFirstColumn="0" w:lastRowLastColumn="0"/>
              <w:rPr>
                <w:bCs/>
              </w:rPr>
            </w:pPr>
            <w:r w:rsidRPr="00663DAF">
              <w:rPr>
                <w:bCs/>
              </w:rPr>
              <w:t>32 771</w:t>
            </w:r>
          </w:p>
        </w:tc>
      </w:tr>
    </w:tbl>
    <w:p w14:paraId="32CBDEE1" w14:textId="050B0D05" w:rsidR="005B1647" w:rsidRDefault="005B1647" w:rsidP="005B1647">
      <w:pPr>
        <w:pStyle w:val="Brdtext"/>
        <w:spacing w:before="160"/>
      </w:pPr>
      <w:r w:rsidRPr="00663DAF">
        <w:t>Inkomsterna av statens verksamhet uppgick till 35 325 miljoner kronor, vilket är 2</w:t>
      </w:r>
      <w:r>
        <w:t> </w:t>
      </w:r>
      <w:r w:rsidRPr="00663DAF">
        <w:t>789</w:t>
      </w:r>
      <w:r>
        <w:t> </w:t>
      </w:r>
      <w:r w:rsidRPr="00663DAF">
        <w:t>miljoner kronor högre än beräknat i statens budget. Jämfört med föregående år blev utfallet 2 553 miljoner kronor (7,8 procent) högre.</w:t>
      </w:r>
    </w:p>
    <w:p w14:paraId="297CF3CB" w14:textId="77777777" w:rsidR="005B1647" w:rsidRDefault="005B1647" w:rsidP="005B1647">
      <w:pPr>
        <w:pStyle w:val="Rubrik5utannumrering"/>
      </w:pPr>
      <w:r>
        <w:t>Högre rörelseöverskott än beräknat i statens budget och föregående år</w:t>
      </w:r>
    </w:p>
    <w:p w14:paraId="39A17DAD" w14:textId="6F7904AC" w:rsidR="005B1647" w:rsidRDefault="005B1647" w:rsidP="005B1647">
      <w:pPr>
        <w:pStyle w:val="Brdtext"/>
      </w:pPr>
      <w:r>
        <w:t>Rörelseöverskotten blev 1 889 miljoner kronor högre än beräknat i statens budget. Jämfört med föregående år blev rörelseöverskotten 847 miljoner kronor (26,2 procent) högre. Även utfallet för övriga inkomster av statens verksamhet blev högre än beräknat i statens budget med 812 miljoner kronor. De blev också högre än 2018 med 597 miljoner kronor.</w:t>
      </w:r>
    </w:p>
    <w:p w14:paraId="035F21E7" w14:textId="432733DB" w:rsidR="005B1647" w:rsidRDefault="005B1647" w:rsidP="005B1647">
      <w:pPr>
        <w:pStyle w:val="Brdtext"/>
      </w:pPr>
      <w:r>
        <w:t>Rörelseöverskotten uppgick till 4 085 miljoner kronor, vilket är 847 miljoner kronor (26,2 procent) högre än 2018. Riksbankens inlevererade överskott uppgick till 3 800 miljoner kronor, vilket är 1 500 miljoner kronor högre än föregående år.</w:t>
      </w:r>
    </w:p>
    <w:p w14:paraId="73A45C67" w14:textId="65E6404F" w:rsidR="005B1647" w:rsidRDefault="005B1647" w:rsidP="005B1647">
      <w:pPr>
        <w:pStyle w:val="Brdtext"/>
      </w:pPr>
      <w:r>
        <w:t>Det inlevererade överskottet uppgår till 80 procent av Riksbankens genomsnittliga resultat under den senaste femårsperioden, före bokslutsdispositioner m.m.</w:t>
      </w:r>
    </w:p>
    <w:p w14:paraId="3D76AC11" w14:textId="562798E8" w:rsidR="005B1647" w:rsidRDefault="005B1647" w:rsidP="005B1647">
      <w:pPr>
        <w:pStyle w:val="Brdtext"/>
      </w:pPr>
      <w:r>
        <w:t>För de senaste fem åren, 2014 till 2018, uppgår Riksbankens genomsnittliga resultat till 6 676 miljoner kronor. Resultatet kan variera mycket från år till år vilket i sin tur kan ha stora effekter på genomsnittet. Riksbanken redovisade ett positivt resultat på 3 522 miljoner kronor för 2018. Aktiebolaget Svensk Exportkredit ska för varje kvartal redovisa resultatet för det svenska systemet för statsstödda exportkrediter. Föregående års överskott inlevereras och redovisas på inkomsttitel. Överskottet uppgick 2018 till 18 miljoner kronor och inlevererades 2019. Det inlevererade överskottet 2019 är 107 miljoner kronor (85,7 procent) lägre än det överskott som inlevererades 2018. Trafikverket har inte levererat in något överskott under 2019 vilket påverkar jämförelsen med föregående år negativt med 564 miljoner kronor.</w:t>
      </w:r>
    </w:p>
    <w:p w14:paraId="7AB0F4F8" w14:textId="12EE73BD" w:rsidR="005B1647" w:rsidRDefault="005B1647" w:rsidP="005B1647">
      <w:pPr>
        <w:pStyle w:val="TabellRubrik"/>
      </w:pPr>
      <w:bookmarkStart w:id="57" w:name="_Toc37340014"/>
      <w:r>
        <w:lastRenderedPageBreak/>
        <w:t xml:space="preserve">Tabell </w:t>
      </w:r>
      <w:r>
        <w:fldChar w:fldCharType="begin"/>
      </w:r>
      <w:r>
        <w:instrText xml:space="preserve"> STYLEREF  "Rubrik 1" \n</w:instrText>
      </w:r>
      <w:r>
        <w:fldChar w:fldCharType="separate"/>
      </w:r>
      <w:r w:rsidR="00301022">
        <w:rPr>
          <w:noProof/>
        </w:rPr>
        <w:t>2</w:t>
      </w:r>
      <w:r>
        <w:rPr>
          <w:noProof/>
        </w:rPr>
        <w:fldChar w:fldCharType="end"/>
      </w:r>
      <w:r>
        <w:t>.</w:t>
      </w:r>
      <w:fldSimple w:instr=" SEQ Tabell \* ARABIC \s 1 ">
        <w:r w:rsidR="00301022">
          <w:rPr>
            <w:noProof/>
          </w:rPr>
          <w:t>14</w:t>
        </w:r>
      </w:fldSimple>
      <w:r>
        <w:tab/>
      </w:r>
      <w:r w:rsidRPr="002007CD">
        <w:t>Rörelseöverskott</w:t>
      </w:r>
      <w:bookmarkEnd w:id="57"/>
    </w:p>
    <w:p w14:paraId="71B2D70F" w14:textId="1FA8DE9C" w:rsidR="005B1647" w:rsidRDefault="005B1647" w:rsidP="005B1647">
      <w:pPr>
        <w:pStyle w:val="TabellUnderrubrik"/>
        <w:keepLines/>
      </w:pPr>
      <w:r w:rsidRPr="002007CD">
        <w:t>Miljoner kronor</w:t>
      </w:r>
    </w:p>
    <w:tbl>
      <w:tblPr>
        <w:tblStyle w:val="RKBPTabell"/>
        <w:tblW w:w="5000" w:type="pct"/>
        <w:tblLook w:val="04E0" w:firstRow="1" w:lastRow="1" w:firstColumn="1" w:lastColumn="0" w:noHBand="0" w:noVBand="1"/>
      </w:tblPr>
      <w:tblGrid>
        <w:gridCol w:w="3963"/>
        <w:gridCol w:w="853"/>
        <w:gridCol w:w="853"/>
        <w:gridCol w:w="853"/>
        <w:gridCol w:w="848"/>
      </w:tblGrid>
      <w:tr w:rsidR="00155607" w14:paraId="58D2D34D" w14:textId="77777777" w:rsidTr="00BE1FEE">
        <w:trPr>
          <w:cnfStyle w:val="100000000000" w:firstRow="1" w:lastRow="0" w:firstColumn="0" w:lastColumn="0" w:oddVBand="0" w:evenVBand="0" w:oddHBand="0" w:evenHBand="0" w:firstRowFirstColumn="0" w:firstRowLastColumn="0" w:lastRowFirstColumn="0" w:lastRowLastColumn="0"/>
          <w:trHeight w:val="450"/>
          <w:tblHeader w:val="0"/>
        </w:trPr>
        <w:tc>
          <w:tcPr>
            <w:cnfStyle w:val="001000000000" w:firstRow="0" w:lastRow="0" w:firstColumn="1" w:lastColumn="0" w:oddVBand="0" w:evenVBand="0" w:oddHBand="0" w:evenHBand="0" w:firstRowFirstColumn="0" w:firstRowLastColumn="0" w:lastRowFirstColumn="0" w:lastRowLastColumn="0"/>
            <w:tcW w:w="2687" w:type="pct"/>
            <w:tcBorders>
              <w:top w:val="none" w:sz="0" w:space="0" w:color="auto"/>
              <w:left w:val="none" w:sz="0" w:space="0" w:color="auto"/>
              <w:bottom w:val="none" w:sz="0" w:space="0" w:color="auto"/>
              <w:right w:val="none" w:sz="0" w:space="0" w:color="auto"/>
              <w:tl2br w:val="none" w:sz="0" w:space="0" w:color="auto"/>
              <w:tr2bl w:val="none" w:sz="0" w:space="0" w:color="auto"/>
            </w:tcBorders>
            <w:noWrap/>
            <w:vAlign w:val="top"/>
            <w:hideMark/>
          </w:tcPr>
          <w:p w14:paraId="19539032" w14:textId="77777777" w:rsidR="005B1647" w:rsidRPr="002007CD" w:rsidRDefault="005B1647" w:rsidP="005B1647">
            <w:pPr>
              <w:pStyle w:val="TabellHuvud"/>
              <w:keepNext/>
              <w:keepLines/>
            </w:pPr>
            <w:r w:rsidRPr="002007CD">
              <w:t> </w:t>
            </w:r>
          </w:p>
        </w:tc>
        <w:tc>
          <w:tcPr>
            <w:tcW w:w="579" w:type="pct"/>
            <w:tcBorders>
              <w:top w:val="none" w:sz="0" w:space="0" w:color="auto"/>
              <w:left w:val="none" w:sz="0" w:space="0" w:color="auto"/>
              <w:bottom w:val="none" w:sz="0" w:space="0" w:color="auto"/>
              <w:right w:val="none" w:sz="0" w:space="0" w:color="auto"/>
              <w:tl2br w:val="none" w:sz="0" w:space="0" w:color="auto"/>
              <w:tr2bl w:val="none" w:sz="0" w:space="0" w:color="auto"/>
            </w:tcBorders>
            <w:hideMark/>
          </w:tcPr>
          <w:p w14:paraId="35CF8FCD" w14:textId="77777777" w:rsidR="005B1647" w:rsidRPr="002007CD" w:rsidRDefault="005B1647" w:rsidP="005B1647">
            <w:pPr>
              <w:pStyle w:val="TabellHuvud"/>
              <w:keepNext/>
              <w:keepLines/>
              <w:cnfStyle w:val="100000000000" w:firstRow="1" w:lastRow="0" w:firstColumn="0" w:lastColumn="0" w:oddVBand="0" w:evenVBand="0" w:oddHBand="0" w:evenHBand="0" w:firstRowFirstColumn="0" w:firstRowLastColumn="0" w:lastRowFirstColumn="0" w:lastRowLastColumn="0"/>
            </w:pPr>
            <w:r w:rsidRPr="002007CD">
              <w:t>SB</w:t>
            </w:r>
            <w:r w:rsidRPr="002007CD">
              <w:br/>
              <w:t>2019</w:t>
            </w:r>
          </w:p>
        </w:tc>
        <w:tc>
          <w:tcPr>
            <w:tcW w:w="579" w:type="pct"/>
            <w:tcBorders>
              <w:top w:val="none" w:sz="0" w:space="0" w:color="auto"/>
              <w:left w:val="none" w:sz="0" w:space="0" w:color="auto"/>
              <w:bottom w:val="none" w:sz="0" w:space="0" w:color="auto"/>
              <w:right w:val="none" w:sz="0" w:space="0" w:color="auto"/>
              <w:tl2br w:val="none" w:sz="0" w:space="0" w:color="auto"/>
              <w:tr2bl w:val="none" w:sz="0" w:space="0" w:color="auto"/>
            </w:tcBorders>
            <w:hideMark/>
          </w:tcPr>
          <w:p w14:paraId="76CC89CE" w14:textId="77777777" w:rsidR="005B1647" w:rsidRPr="002007CD" w:rsidRDefault="005B1647" w:rsidP="005B1647">
            <w:pPr>
              <w:pStyle w:val="TabellHuvud"/>
              <w:keepNext/>
              <w:keepLines/>
              <w:cnfStyle w:val="100000000000" w:firstRow="1" w:lastRow="0" w:firstColumn="0" w:lastColumn="0" w:oddVBand="0" w:evenVBand="0" w:oddHBand="0" w:evenHBand="0" w:firstRowFirstColumn="0" w:firstRowLastColumn="0" w:lastRowFirstColumn="0" w:lastRowLastColumn="0"/>
            </w:pPr>
            <w:r w:rsidRPr="002007CD">
              <w:t>Utfall</w:t>
            </w:r>
            <w:r w:rsidRPr="002007CD">
              <w:br/>
              <w:t>2019</w:t>
            </w:r>
          </w:p>
        </w:tc>
        <w:tc>
          <w:tcPr>
            <w:tcW w:w="579" w:type="pct"/>
            <w:tcBorders>
              <w:top w:val="none" w:sz="0" w:space="0" w:color="auto"/>
              <w:left w:val="none" w:sz="0" w:space="0" w:color="auto"/>
              <w:bottom w:val="none" w:sz="0" w:space="0" w:color="auto"/>
              <w:right w:val="none" w:sz="0" w:space="0" w:color="auto"/>
              <w:tl2br w:val="none" w:sz="0" w:space="0" w:color="auto"/>
              <w:tr2bl w:val="none" w:sz="0" w:space="0" w:color="auto"/>
            </w:tcBorders>
            <w:hideMark/>
          </w:tcPr>
          <w:p w14:paraId="1FCF97FA" w14:textId="77777777" w:rsidR="005B1647" w:rsidRPr="002007CD" w:rsidRDefault="005B1647" w:rsidP="005B1647">
            <w:pPr>
              <w:pStyle w:val="TabellHuvud"/>
              <w:keepNext/>
              <w:keepLines/>
              <w:cnfStyle w:val="100000000000" w:firstRow="1" w:lastRow="0" w:firstColumn="0" w:lastColumn="0" w:oddVBand="0" w:evenVBand="0" w:oddHBand="0" w:evenHBand="0" w:firstRowFirstColumn="0" w:firstRowLastColumn="0" w:lastRowFirstColumn="0" w:lastRowLastColumn="0"/>
            </w:pPr>
            <w:r w:rsidRPr="002007CD">
              <w:t>Utfall-SB</w:t>
            </w:r>
            <w:r w:rsidRPr="002007CD">
              <w:br/>
              <w:t>2019</w:t>
            </w:r>
          </w:p>
        </w:tc>
        <w:tc>
          <w:tcPr>
            <w:tcW w:w="577" w:type="pct"/>
            <w:tcBorders>
              <w:top w:val="none" w:sz="0" w:space="0" w:color="auto"/>
              <w:left w:val="none" w:sz="0" w:space="0" w:color="auto"/>
              <w:bottom w:val="none" w:sz="0" w:space="0" w:color="auto"/>
              <w:right w:val="none" w:sz="0" w:space="0" w:color="auto"/>
              <w:tl2br w:val="none" w:sz="0" w:space="0" w:color="auto"/>
              <w:tr2bl w:val="none" w:sz="0" w:space="0" w:color="auto"/>
            </w:tcBorders>
            <w:hideMark/>
          </w:tcPr>
          <w:p w14:paraId="7A061A46" w14:textId="77777777" w:rsidR="005B1647" w:rsidRPr="002007CD" w:rsidRDefault="005B1647" w:rsidP="005B1647">
            <w:pPr>
              <w:pStyle w:val="TabellHuvud"/>
              <w:keepNext/>
              <w:keepLines/>
              <w:cnfStyle w:val="100000000000" w:firstRow="1" w:lastRow="0" w:firstColumn="0" w:lastColumn="0" w:oddVBand="0" w:evenVBand="0" w:oddHBand="0" w:evenHBand="0" w:firstRowFirstColumn="0" w:firstRowLastColumn="0" w:lastRowFirstColumn="0" w:lastRowLastColumn="0"/>
            </w:pPr>
            <w:r w:rsidRPr="002007CD">
              <w:t>Utfall</w:t>
            </w:r>
            <w:r w:rsidRPr="002007CD">
              <w:br/>
              <w:t>2018</w:t>
            </w:r>
          </w:p>
        </w:tc>
      </w:tr>
      <w:tr w:rsidR="00155607" w14:paraId="2B010B1D"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2688" w:type="pct"/>
            <w:tcBorders>
              <w:top w:val="single" w:sz="12" w:space="0" w:color="auto"/>
            </w:tcBorders>
            <w:vAlign w:val="top"/>
            <w:hideMark/>
          </w:tcPr>
          <w:p w14:paraId="75902E99" w14:textId="77777777" w:rsidR="005B1647" w:rsidRPr="002007CD" w:rsidRDefault="005B1647" w:rsidP="005B1647">
            <w:pPr>
              <w:pStyle w:val="Tabell"/>
              <w:keepNext/>
              <w:keepLines/>
            </w:pPr>
            <w:r w:rsidRPr="002007CD">
              <w:t>Luftfartsverkets inlevererade överskott</w:t>
            </w:r>
          </w:p>
        </w:tc>
        <w:tc>
          <w:tcPr>
            <w:tcW w:w="579" w:type="pct"/>
            <w:tcBorders>
              <w:top w:val="single" w:sz="12" w:space="0" w:color="auto"/>
            </w:tcBorders>
            <w:noWrap/>
            <w:hideMark/>
          </w:tcPr>
          <w:p w14:paraId="375898D8" w14:textId="77777777" w:rsidR="005B1647" w:rsidRPr="002007CD"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2007CD">
              <w:t>14</w:t>
            </w:r>
          </w:p>
        </w:tc>
        <w:tc>
          <w:tcPr>
            <w:tcW w:w="579" w:type="pct"/>
            <w:tcBorders>
              <w:top w:val="single" w:sz="12" w:space="0" w:color="auto"/>
            </w:tcBorders>
            <w:noWrap/>
            <w:hideMark/>
          </w:tcPr>
          <w:p w14:paraId="5CEC7AA5" w14:textId="77777777" w:rsidR="005B1647" w:rsidRPr="002007CD"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p>
        </w:tc>
        <w:tc>
          <w:tcPr>
            <w:tcW w:w="579" w:type="pct"/>
            <w:tcBorders>
              <w:top w:val="single" w:sz="12" w:space="0" w:color="auto"/>
            </w:tcBorders>
            <w:noWrap/>
            <w:hideMark/>
          </w:tcPr>
          <w:p w14:paraId="772A0685" w14:textId="77777777" w:rsidR="005B1647" w:rsidRPr="002007CD"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2007CD">
              <w:t>-14</w:t>
            </w:r>
          </w:p>
        </w:tc>
        <w:tc>
          <w:tcPr>
            <w:tcW w:w="575" w:type="pct"/>
            <w:tcBorders>
              <w:top w:val="single" w:sz="12" w:space="0" w:color="auto"/>
            </w:tcBorders>
            <w:noWrap/>
            <w:hideMark/>
          </w:tcPr>
          <w:p w14:paraId="224922D1" w14:textId="77777777" w:rsidR="005B1647" w:rsidRPr="002007CD"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p>
        </w:tc>
      </w:tr>
      <w:tr w:rsidR="00155607" w14:paraId="62141EB7"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2688" w:type="pct"/>
            <w:vAlign w:val="top"/>
            <w:hideMark/>
          </w:tcPr>
          <w:p w14:paraId="60D26D45" w14:textId="77777777" w:rsidR="005B1647" w:rsidRPr="002007CD" w:rsidRDefault="005B1647" w:rsidP="005B1647">
            <w:pPr>
              <w:pStyle w:val="Tabell"/>
              <w:keepNext/>
              <w:keepLines/>
            </w:pPr>
            <w:r w:rsidRPr="002007CD">
              <w:t>Affärsverket Svenska Kraftnäts inlevererade utdelning och inleverans av motsvarighet till statlig skatt</w:t>
            </w:r>
          </w:p>
        </w:tc>
        <w:tc>
          <w:tcPr>
            <w:tcW w:w="579" w:type="pct"/>
            <w:noWrap/>
            <w:hideMark/>
          </w:tcPr>
          <w:p w14:paraId="03B6D539" w14:textId="77777777" w:rsidR="005B1647" w:rsidRPr="002007CD"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2007CD">
              <w:t>201</w:t>
            </w:r>
          </w:p>
        </w:tc>
        <w:tc>
          <w:tcPr>
            <w:tcW w:w="579" w:type="pct"/>
            <w:noWrap/>
            <w:hideMark/>
          </w:tcPr>
          <w:p w14:paraId="181EA76D" w14:textId="77777777" w:rsidR="005B1647" w:rsidRPr="002007CD"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p>
        </w:tc>
        <w:tc>
          <w:tcPr>
            <w:tcW w:w="579" w:type="pct"/>
            <w:noWrap/>
            <w:hideMark/>
          </w:tcPr>
          <w:p w14:paraId="6B09D185" w14:textId="77777777" w:rsidR="005B1647" w:rsidRPr="002007CD"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2007CD">
              <w:t>-201</w:t>
            </w:r>
          </w:p>
        </w:tc>
        <w:tc>
          <w:tcPr>
            <w:tcW w:w="575" w:type="pct"/>
            <w:noWrap/>
            <w:hideMark/>
          </w:tcPr>
          <w:p w14:paraId="72B7BBBF" w14:textId="77777777" w:rsidR="005B1647" w:rsidRPr="002007CD"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2007CD">
              <w:t>132</w:t>
            </w:r>
          </w:p>
        </w:tc>
      </w:tr>
      <w:tr w:rsidR="00155607" w14:paraId="38EB41C0"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2688" w:type="pct"/>
            <w:vAlign w:val="top"/>
            <w:hideMark/>
          </w:tcPr>
          <w:p w14:paraId="59C7E0FC" w14:textId="77777777" w:rsidR="005B1647" w:rsidRPr="002007CD" w:rsidRDefault="005B1647" w:rsidP="005B1647">
            <w:pPr>
              <w:pStyle w:val="Tabell"/>
              <w:keepNext/>
              <w:keepLines/>
            </w:pPr>
            <w:r w:rsidRPr="002007CD">
              <w:t>Sjöfartsverkets inlevererade överskott</w:t>
            </w:r>
          </w:p>
        </w:tc>
        <w:tc>
          <w:tcPr>
            <w:tcW w:w="579" w:type="pct"/>
            <w:noWrap/>
            <w:hideMark/>
          </w:tcPr>
          <w:p w14:paraId="640F0EEB" w14:textId="77777777" w:rsidR="005B1647" w:rsidRPr="002007CD"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2007CD">
              <w:t>0</w:t>
            </w:r>
          </w:p>
        </w:tc>
        <w:tc>
          <w:tcPr>
            <w:tcW w:w="579" w:type="pct"/>
            <w:noWrap/>
            <w:hideMark/>
          </w:tcPr>
          <w:p w14:paraId="30BC3260" w14:textId="77777777" w:rsidR="005B1647" w:rsidRPr="002007CD"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2007CD">
              <w:t>5</w:t>
            </w:r>
          </w:p>
        </w:tc>
        <w:tc>
          <w:tcPr>
            <w:tcW w:w="579" w:type="pct"/>
            <w:noWrap/>
            <w:hideMark/>
          </w:tcPr>
          <w:p w14:paraId="3EE56105" w14:textId="77777777" w:rsidR="005B1647" w:rsidRPr="002007CD"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2007CD">
              <w:t>5</w:t>
            </w:r>
          </w:p>
        </w:tc>
        <w:tc>
          <w:tcPr>
            <w:tcW w:w="575" w:type="pct"/>
            <w:noWrap/>
            <w:hideMark/>
          </w:tcPr>
          <w:p w14:paraId="00C7D5FC" w14:textId="77777777" w:rsidR="005B1647" w:rsidRPr="002007CD"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p>
        </w:tc>
      </w:tr>
      <w:tr w:rsidR="00155607" w14:paraId="3446327A"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2688" w:type="pct"/>
            <w:vAlign w:val="top"/>
            <w:hideMark/>
          </w:tcPr>
          <w:p w14:paraId="2890E68F" w14:textId="77777777" w:rsidR="005B1647" w:rsidRPr="002007CD" w:rsidRDefault="005B1647" w:rsidP="005B1647">
            <w:pPr>
              <w:pStyle w:val="Tabell"/>
              <w:keepNext/>
              <w:keepLines/>
            </w:pPr>
            <w:r w:rsidRPr="002007CD">
              <w:t>Inlevererat överskott av Riksgäldskontorets garantiverksamhet</w:t>
            </w:r>
          </w:p>
        </w:tc>
        <w:tc>
          <w:tcPr>
            <w:tcW w:w="579" w:type="pct"/>
            <w:noWrap/>
            <w:hideMark/>
          </w:tcPr>
          <w:p w14:paraId="59E9CFAE" w14:textId="77777777" w:rsidR="005B1647" w:rsidRPr="002007CD"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2007CD">
              <w:t>32</w:t>
            </w:r>
          </w:p>
        </w:tc>
        <w:tc>
          <w:tcPr>
            <w:tcW w:w="579" w:type="pct"/>
            <w:noWrap/>
            <w:hideMark/>
          </w:tcPr>
          <w:p w14:paraId="79D13297" w14:textId="77777777" w:rsidR="005B1647" w:rsidRPr="002007CD"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2007CD">
              <w:t>128</w:t>
            </w:r>
          </w:p>
        </w:tc>
        <w:tc>
          <w:tcPr>
            <w:tcW w:w="579" w:type="pct"/>
            <w:noWrap/>
            <w:hideMark/>
          </w:tcPr>
          <w:p w14:paraId="698ED46C" w14:textId="77777777" w:rsidR="005B1647" w:rsidRPr="002007CD"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2007CD">
              <w:t>96</w:t>
            </w:r>
          </w:p>
        </w:tc>
        <w:tc>
          <w:tcPr>
            <w:tcW w:w="575" w:type="pct"/>
            <w:noWrap/>
            <w:hideMark/>
          </w:tcPr>
          <w:p w14:paraId="27781FF5" w14:textId="77777777" w:rsidR="005B1647" w:rsidRPr="002007CD"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2007CD">
              <w:t>52</w:t>
            </w:r>
          </w:p>
        </w:tc>
      </w:tr>
      <w:tr w:rsidR="00155607" w14:paraId="040B2FFE"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2688" w:type="pct"/>
            <w:vAlign w:val="top"/>
            <w:hideMark/>
          </w:tcPr>
          <w:p w14:paraId="4F844811" w14:textId="77777777" w:rsidR="005B1647" w:rsidRPr="002007CD" w:rsidRDefault="005B1647" w:rsidP="005B1647">
            <w:pPr>
              <w:pStyle w:val="Tabell"/>
              <w:keepNext/>
              <w:keepLines/>
            </w:pPr>
            <w:r w:rsidRPr="002007CD">
              <w:t>Inlevererat överskott av statsstödd exportkredit</w:t>
            </w:r>
          </w:p>
        </w:tc>
        <w:tc>
          <w:tcPr>
            <w:tcW w:w="579" w:type="pct"/>
            <w:noWrap/>
            <w:hideMark/>
          </w:tcPr>
          <w:p w14:paraId="20CDA133" w14:textId="77777777" w:rsidR="005B1647" w:rsidRPr="002007CD"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2007CD">
              <w:t>0</w:t>
            </w:r>
          </w:p>
        </w:tc>
        <w:tc>
          <w:tcPr>
            <w:tcW w:w="579" w:type="pct"/>
            <w:noWrap/>
            <w:hideMark/>
          </w:tcPr>
          <w:p w14:paraId="0BADE005" w14:textId="77777777" w:rsidR="005B1647" w:rsidRPr="002007CD"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2007CD">
              <w:t>18</w:t>
            </w:r>
          </w:p>
        </w:tc>
        <w:tc>
          <w:tcPr>
            <w:tcW w:w="579" w:type="pct"/>
            <w:noWrap/>
            <w:hideMark/>
          </w:tcPr>
          <w:p w14:paraId="2877E607" w14:textId="77777777" w:rsidR="005B1647" w:rsidRPr="002007CD"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2007CD">
              <w:t>18</w:t>
            </w:r>
          </w:p>
        </w:tc>
        <w:tc>
          <w:tcPr>
            <w:tcW w:w="575" w:type="pct"/>
            <w:noWrap/>
            <w:hideMark/>
          </w:tcPr>
          <w:p w14:paraId="1AC05597" w14:textId="77777777" w:rsidR="005B1647" w:rsidRPr="002007CD"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2007CD">
              <w:t>125</w:t>
            </w:r>
          </w:p>
        </w:tc>
      </w:tr>
      <w:tr w:rsidR="00155607" w14:paraId="3C3CC332"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2688" w:type="pct"/>
            <w:vAlign w:val="top"/>
            <w:hideMark/>
          </w:tcPr>
          <w:p w14:paraId="701D4E2D" w14:textId="77777777" w:rsidR="005B1647" w:rsidRPr="002007CD" w:rsidRDefault="005B1647" w:rsidP="005B1647">
            <w:pPr>
              <w:pStyle w:val="Tabell"/>
              <w:keepNext/>
              <w:keepLines/>
            </w:pPr>
            <w:r w:rsidRPr="002007CD">
              <w:t>Inlevererat överskott från övriga myndigheter</w:t>
            </w:r>
          </w:p>
        </w:tc>
        <w:tc>
          <w:tcPr>
            <w:tcW w:w="579" w:type="pct"/>
            <w:noWrap/>
            <w:hideMark/>
          </w:tcPr>
          <w:p w14:paraId="2F4CFC0D" w14:textId="77777777" w:rsidR="005B1647" w:rsidRPr="002007CD"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2007CD">
              <w:t>150</w:t>
            </w:r>
          </w:p>
        </w:tc>
        <w:tc>
          <w:tcPr>
            <w:tcW w:w="579" w:type="pct"/>
            <w:noWrap/>
            <w:hideMark/>
          </w:tcPr>
          <w:p w14:paraId="376E412F" w14:textId="77777777" w:rsidR="005B1647" w:rsidRPr="002007CD"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2007CD">
              <w:t>135</w:t>
            </w:r>
          </w:p>
        </w:tc>
        <w:tc>
          <w:tcPr>
            <w:tcW w:w="579" w:type="pct"/>
            <w:noWrap/>
            <w:hideMark/>
          </w:tcPr>
          <w:p w14:paraId="1BC78656" w14:textId="77777777" w:rsidR="005B1647" w:rsidRPr="002007CD"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2007CD">
              <w:t>-15</w:t>
            </w:r>
          </w:p>
        </w:tc>
        <w:tc>
          <w:tcPr>
            <w:tcW w:w="575" w:type="pct"/>
            <w:noWrap/>
            <w:hideMark/>
          </w:tcPr>
          <w:p w14:paraId="5079580C" w14:textId="77777777" w:rsidR="005B1647" w:rsidRPr="002007CD"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2007CD">
              <w:t>629</w:t>
            </w:r>
          </w:p>
        </w:tc>
      </w:tr>
      <w:tr w:rsidR="00155607" w14:paraId="0219172E"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2688" w:type="pct"/>
            <w:tcBorders>
              <w:bottom w:val="single" w:sz="4" w:space="0" w:color="auto"/>
            </w:tcBorders>
            <w:vAlign w:val="top"/>
            <w:hideMark/>
          </w:tcPr>
          <w:p w14:paraId="3CCC2782" w14:textId="77777777" w:rsidR="005B1647" w:rsidRPr="002007CD" w:rsidRDefault="005B1647" w:rsidP="005B1647">
            <w:pPr>
              <w:pStyle w:val="Tabell"/>
              <w:keepNext/>
              <w:keepLines/>
            </w:pPr>
            <w:r w:rsidRPr="002007CD">
              <w:t>Riksbankens inlevererade överskott</w:t>
            </w:r>
          </w:p>
        </w:tc>
        <w:tc>
          <w:tcPr>
            <w:tcW w:w="579" w:type="pct"/>
            <w:tcBorders>
              <w:bottom w:val="single" w:sz="4" w:space="0" w:color="auto"/>
            </w:tcBorders>
            <w:noWrap/>
            <w:hideMark/>
          </w:tcPr>
          <w:p w14:paraId="7F147E1D" w14:textId="77777777" w:rsidR="005B1647" w:rsidRPr="002007CD"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2007CD">
              <w:t>1 800</w:t>
            </w:r>
          </w:p>
        </w:tc>
        <w:tc>
          <w:tcPr>
            <w:tcW w:w="579" w:type="pct"/>
            <w:tcBorders>
              <w:bottom w:val="single" w:sz="4" w:space="0" w:color="auto"/>
            </w:tcBorders>
            <w:noWrap/>
            <w:hideMark/>
          </w:tcPr>
          <w:p w14:paraId="50372136" w14:textId="77777777" w:rsidR="005B1647" w:rsidRPr="002007CD"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2007CD">
              <w:t>3 800</w:t>
            </w:r>
          </w:p>
        </w:tc>
        <w:tc>
          <w:tcPr>
            <w:tcW w:w="579" w:type="pct"/>
            <w:tcBorders>
              <w:bottom w:val="single" w:sz="4" w:space="0" w:color="auto"/>
            </w:tcBorders>
            <w:noWrap/>
            <w:hideMark/>
          </w:tcPr>
          <w:p w14:paraId="6E01E610" w14:textId="77777777" w:rsidR="005B1647" w:rsidRPr="002007CD"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2007CD">
              <w:t>2 000</w:t>
            </w:r>
          </w:p>
        </w:tc>
        <w:tc>
          <w:tcPr>
            <w:tcW w:w="575" w:type="pct"/>
            <w:tcBorders>
              <w:bottom w:val="single" w:sz="4" w:space="0" w:color="auto"/>
            </w:tcBorders>
            <w:noWrap/>
            <w:hideMark/>
          </w:tcPr>
          <w:p w14:paraId="59E3DEA9" w14:textId="77777777" w:rsidR="005B1647" w:rsidRPr="002007CD"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2007CD">
              <w:t>2 300</w:t>
            </w:r>
          </w:p>
        </w:tc>
      </w:tr>
      <w:tr w:rsidR="00155607" w14:paraId="179AF42A" w14:textId="77777777" w:rsidTr="00155607">
        <w:trPr>
          <w:cnfStyle w:val="010000000000" w:firstRow="0" w:lastRow="1" w:firstColumn="0" w:lastColumn="0" w:oddVBand="0" w:evenVBand="0" w:oddHBand="0" w:evenHBand="0" w:firstRowFirstColumn="0" w:firstRowLastColumn="0" w:lastRowFirstColumn="0" w:lastRowLastColumn="0"/>
          <w:trHeight w:val="170"/>
        </w:trPr>
        <w:tc>
          <w:tcPr>
            <w:cnfStyle w:val="001000000000" w:firstRow="0" w:lastRow="0" w:firstColumn="1" w:lastColumn="0" w:oddVBand="0" w:evenVBand="0" w:oddHBand="0" w:evenHBand="0" w:firstRowFirstColumn="0" w:firstRowLastColumn="0" w:lastRowFirstColumn="0" w:lastRowLastColumn="0"/>
            <w:tcW w:w="2688" w:type="pct"/>
            <w:tcBorders>
              <w:top w:val="single" w:sz="4" w:space="0" w:color="auto"/>
            </w:tcBorders>
            <w:shd w:val="clear" w:color="auto" w:fill="auto"/>
            <w:vAlign w:val="top"/>
            <w:hideMark/>
          </w:tcPr>
          <w:p w14:paraId="2E27A9AC" w14:textId="77777777" w:rsidR="005B1647" w:rsidRPr="002007CD" w:rsidRDefault="005B1647" w:rsidP="005B1647">
            <w:pPr>
              <w:pStyle w:val="Tabell"/>
              <w:keepNext/>
              <w:keepLines/>
              <w:rPr>
                <w:bCs/>
              </w:rPr>
            </w:pPr>
            <w:r w:rsidRPr="002007CD">
              <w:rPr>
                <w:bCs/>
              </w:rPr>
              <w:t>Rörelseöverskott</w:t>
            </w:r>
          </w:p>
        </w:tc>
        <w:tc>
          <w:tcPr>
            <w:tcW w:w="579" w:type="pct"/>
            <w:tcBorders>
              <w:top w:val="single" w:sz="4" w:space="0" w:color="auto"/>
            </w:tcBorders>
            <w:shd w:val="clear" w:color="auto" w:fill="auto"/>
            <w:noWrap/>
            <w:hideMark/>
          </w:tcPr>
          <w:p w14:paraId="42A4FE35" w14:textId="77777777" w:rsidR="005B1647" w:rsidRPr="002007CD" w:rsidRDefault="005B1647" w:rsidP="005B1647">
            <w:pPr>
              <w:pStyle w:val="Tabell"/>
              <w:keepNext/>
              <w:keepLines/>
              <w:cnfStyle w:val="010000000000" w:firstRow="0" w:lastRow="1" w:firstColumn="0" w:lastColumn="0" w:oddVBand="0" w:evenVBand="0" w:oddHBand="0" w:evenHBand="0" w:firstRowFirstColumn="0" w:firstRowLastColumn="0" w:lastRowFirstColumn="0" w:lastRowLastColumn="0"/>
              <w:rPr>
                <w:bCs/>
              </w:rPr>
            </w:pPr>
            <w:r w:rsidRPr="002007CD">
              <w:rPr>
                <w:bCs/>
              </w:rPr>
              <w:t>2 196</w:t>
            </w:r>
          </w:p>
        </w:tc>
        <w:tc>
          <w:tcPr>
            <w:tcW w:w="579" w:type="pct"/>
            <w:tcBorders>
              <w:top w:val="single" w:sz="4" w:space="0" w:color="auto"/>
            </w:tcBorders>
            <w:shd w:val="clear" w:color="auto" w:fill="auto"/>
            <w:noWrap/>
            <w:hideMark/>
          </w:tcPr>
          <w:p w14:paraId="4EB8FF1C" w14:textId="77777777" w:rsidR="005B1647" w:rsidRPr="002007CD" w:rsidRDefault="005B1647" w:rsidP="005B1647">
            <w:pPr>
              <w:pStyle w:val="Tabell"/>
              <w:keepNext/>
              <w:keepLines/>
              <w:cnfStyle w:val="010000000000" w:firstRow="0" w:lastRow="1" w:firstColumn="0" w:lastColumn="0" w:oddVBand="0" w:evenVBand="0" w:oddHBand="0" w:evenHBand="0" w:firstRowFirstColumn="0" w:firstRowLastColumn="0" w:lastRowFirstColumn="0" w:lastRowLastColumn="0"/>
              <w:rPr>
                <w:bCs/>
              </w:rPr>
            </w:pPr>
            <w:r w:rsidRPr="002007CD">
              <w:rPr>
                <w:bCs/>
              </w:rPr>
              <w:t>4 085</w:t>
            </w:r>
          </w:p>
        </w:tc>
        <w:tc>
          <w:tcPr>
            <w:tcW w:w="579" w:type="pct"/>
            <w:tcBorders>
              <w:top w:val="single" w:sz="4" w:space="0" w:color="auto"/>
            </w:tcBorders>
            <w:shd w:val="clear" w:color="auto" w:fill="auto"/>
            <w:noWrap/>
            <w:hideMark/>
          </w:tcPr>
          <w:p w14:paraId="2A1FB66E" w14:textId="77777777" w:rsidR="005B1647" w:rsidRPr="002007CD" w:rsidRDefault="005B1647" w:rsidP="005B1647">
            <w:pPr>
              <w:pStyle w:val="Tabell"/>
              <w:keepNext/>
              <w:keepLines/>
              <w:cnfStyle w:val="010000000000" w:firstRow="0" w:lastRow="1" w:firstColumn="0" w:lastColumn="0" w:oddVBand="0" w:evenVBand="0" w:oddHBand="0" w:evenHBand="0" w:firstRowFirstColumn="0" w:firstRowLastColumn="0" w:lastRowFirstColumn="0" w:lastRowLastColumn="0"/>
              <w:rPr>
                <w:bCs/>
              </w:rPr>
            </w:pPr>
            <w:r w:rsidRPr="002007CD">
              <w:rPr>
                <w:bCs/>
              </w:rPr>
              <w:t>1 889</w:t>
            </w:r>
          </w:p>
        </w:tc>
        <w:tc>
          <w:tcPr>
            <w:tcW w:w="575" w:type="pct"/>
            <w:tcBorders>
              <w:top w:val="single" w:sz="4" w:space="0" w:color="auto"/>
            </w:tcBorders>
            <w:shd w:val="clear" w:color="auto" w:fill="auto"/>
            <w:noWrap/>
            <w:hideMark/>
          </w:tcPr>
          <w:p w14:paraId="1DA66AF6" w14:textId="77777777" w:rsidR="005B1647" w:rsidRPr="002007CD" w:rsidRDefault="005B1647" w:rsidP="005B1647">
            <w:pPr>
              <w:pStyle w:val="Tabell"/>
              <w:keepNext/>
              <w:keepLines/>
              <w:cnfStyle w:val="010000000000" w:firstRow="0" w:lastRow="1" w:firstColumn="0" w:lastColumn="0" w:oddVBand="0" w:evenVBand="0" w:oddHBand="0" w:evenHBand="0" w:firstRowFirstColumn="0" w:firstRowLastColumn="0" w:lastRowFirstColumn="0" w:lastRowLastColumn="0"/>
              <w:rPr>
                <w:bCs/>
              </w:rPr>
            </w:pPr>
            <w:r w:rsidRPr="002007CD">
              <w:rPr>
                <w:bCs/>
              </w:rPr>
              <w:t>3 238</w:t>
            </w:r>
          </w:p>
        </w:tc>
      </w:tr>
    </w:tbl>
    <w:p w14:paraId="5568450D" w14:textId="77777777" w:rsidR="005B1647" w:rsidRPr="002007CD" w:rsidRDefault="005B1647" w:rsidP="005B1647">
      <w:pPr>
        <w:pStyle w:val="Rubrik5utannumrering"/>
      </w:pPr>
      <w:r w:rsidRPr="002007CD">
        <w:t>Stor ökning av överskottet av statens fastighetsförvaltning</w:t>
      </w:r>
    </w:p>
    <w:p w14:paraId="1C2DDAB8" w14:textId="55B7D53E" w:rsidR="005B1647" w:rsidRPr="002007CD" w:rsidRDefault="005B1647" w:rsidP="005B1647">
      <w:pPr>
        <w:pStyle w:val="Klla"/>
        <w:rPr>
          <w:rFonts w:asciiTheme="minorHAnsi" w:hAnsiTheme="minorHAnsi"/>
          <w:sz w:val="22"/>
        </w:rPr>
      </w:pPr>
      <w:r w:rsidRPr="002007CD">
        <w:rPr>
          <w:rFonts w:asciiTheme="minorHAnsi" w:hAnsiTheme="minorHAnsi"/>
          <w:sz w:val="22"/>
        </w:rPr>
        <w:t>Överskotten av statens fastighetsförvaltning uppgick till 643 miljoner kronor, vilket är 416</w:t>
      </w:r>
      <w:r>
        <w:rPr>
          <w:rFonts w:asciiTheme="minorHAnsi" w:hAnsiTheme="minorHAnsi"/>
          <w:sz w:val="22"/>
        </w:rPr>
        <w:t> </w:t>
      </w:r>
      <w:r w:rsidRPr="002007CD">
        <w:rPr>
          <w:rFonts w:asciiTheme="minorHAnsi" w:hAnsiTheme="minorHAnsi"/>
          <w:sz w:val="22"/>
        </w:rPr>
        <w:t xml:space="preserve">miljoner kronor (183,8 procent) högre än föregående år. Överskottet från Statens fastighetsverk (SFV) var </w:t>
      </w:r>
      <w:r>
        <w:rPr>
          <w:rFonts w:asciiTheme="minorHAnsi" w:hAnsiTheme="minorHAnsi"/>
          <w:sz w:val="22"/>
        </w:rPr>
        <w:t>538</w:t>
      </w:r>
      <w:r w:rsidRPr="002007CD">
        <w:rPr>
          <w:rFonts w:asciiTheme="minorHAnsi" w:hAnsiTheme="minorHAnsi"/>
          <w:sz w:val="22"/>
        </w:rPr>
        <w:t xml:space="preserve"> miljoner kronor. Den största fastighetsförsäljningen under året avsåg Stockholm Silvieberg 3 som såldes för 228 miljoner kronor. Även fastigheten Stockholm Lysbomben 1 såldes under året, för 174</w:t>
      </w:r>
      <w:r>
        <w:rPr>
          <w:rFonts w:asciiTheme="minorHAnsi" w:hAnsiTheme="minorHAnsi"/>
          <w:sz w:val="22"/>
        </w:rPr>
        <w:t> </w:t>
      </w:r>
      <w:r w:rsidRPr="002007CD">
        <w:rPr>
          <w:rFonts w:asciiTheme="minorHAnsi" w:hAnsiTheme="minorHAnsi"/>
          <w:sz w:val="22"/>
        </w:rPr>
        <w:t>miljoner kronor. Fortifikationsverket levererade ett överskott på 104 miljoner kronor.</w:t>
      </w:r>
    </w:p>
    <w:p w14:paraId="262C73E7" w14:textId="77777777" w:rsidR="005B1647" w:rsidRPr="002007CD" w:rsidRDefault="005B1647" w:rsidP="005B1647">
      <w:pPr>
        <w:pStyle w:val="Rubrik5utannumrering"/>
      </w:pPr>
      <w:r w:rsidRPr="002007CD">
        <w:t>Kostnadsränta på skattekontot lägre än 2018</w:t>
      </w:r>
    </w:p>
    <w:p w14:paraId="67E123CE" w14:textId="53BB4852" w:rsidR="005B1647" w:rsidRDefault="005B1647" w:rsidP="005B1647">
      <w:pPr>
        <w:pStyle w:val="Brdtext"/>
      </w:pPr>
      <w:r w:rsidRPr="002007CD">
        <w:t xml:space="preserve">Ränteinkomster uppgick till 1 980 miljoner kronor, det är </w:t>
      </w:r>
      <w:r>
        <w:t>369 </w:t>
      </w:r>
      <w:r w:rsidRPr="002007CD">
        <w:t>miljoner kronor (15,7</w:t>
      </w:r>
      <w:r>
        <w:t> </w:t>
      </w:r>
      <w:r w:rsidRPr="002007CD">
        <w:t>procent) lägre än föregående år.</w:t>
      </w:r>
    </w:p>
    <w:p w14:paraId="3FA57BDD" w14:textId="5F91A9C0" w:rsidR="005B1647" w:rsidRDefault="005B1647" w:rsidP="005B1647">
      <w:pPr>
        <w:pStyle w:val="TabellRubrik"/>
      </w:pPr>
      <w:bookmarkStart w:id="58" w:name="_Toc37340015"/>
      <w:r>
        <w:t xml:space="preserve">Tabell </w:t>
      </w:r>
      <w:r>
        <w:fldChar w:fldCharType="begin"/>
      </w:r>
      <w:r>
        <w:instrText xml:space="preserve"> STYLEREF  "Rubrik 1" \n</w:instrText>
      </w:r>
      <w:r>
        <w:fldChar w:fldCharType="separate"/>
      </w:r>
      <w:r w:rsidR="00301022">
        <w:rPr>
          <w:noProof/>
        </w:rPr>
        <w:t>2</w:t>
      </w:r>
      <w:r>
        <w:rPr>
          <w:noProof/>
        </w:rPr>
        <w:fldChar w:fldCharType="end"/>
      </w:r>
      <w:r>
        <w:t>.</w:t>
      </w:r>
      <w:fldSimple w:instr=" SEQ Tabell \* ARABIC \s 1 ">
        <w:r w:rsidR="00301022">
          <w:rPr>
            <w:noProof/>
          </w:rPr>
          <w:t>15</w:t>
        </w:r>
      </w:fldSimple>
      <w:r>
        <w:tab/>
      </w:r>
      <w:r w:rsidRPr="002007CD">
        <w:t>Ränteinkomster</w:t>
      </w:r>
      <w:bookmarkEnd w:id="58"/>
    </w:p>
    <w:p w14:paraId="4A8D9823" w14:textId="1F6DABCE" w:rsidR="005B1647" w:rsidRDefault="005B1647" w:rsidP="005B1647">
      <w:pPr>
        <w:pStyle w:val="TabellUnderrubrik"/>
      </w:pPr>
      <w:r w:rsidRPr="002007CD">
        <w:t>Miljoner kronor</w:t>
      </w:r>
    </w:p>
    <w:tbl>
      <w:tblPr>
        <w:tblStyle w:val="RKBPTabell"/>
        <w:tblW w:w="5000" w:type="pct"/>
        <w:tblLook w:val="04E0" w:firstRow="1" w:lastRow="1" w:firstColumn="1" w:lastColumn="0" w:noHBand="0" w:noVBand="1"/>
      </w:tblPr>
      <w:tblGrid>
        <w:gridCol w:w="3965"/>
        <w:gridCol w:w="853"/>
        <w:gridCol w:w="853"/>
        <w:gridCol w:w="853"/>
        <w:gridCol w:w="846"/>
      </w:tblGrid>
      <w:tr w:rsidR="00155607" w14:paraId="2E95A86F" w14:textId="77777777" w:rsidTr="00BE1FEE">
        <w:trPr>
          <w:cnfStyle w:val="100000000000" w:firstRow="1" w:lastRow="0" w:firstColumn="0" w:lastColumn="0" w:oddVBand="0" w:evenVBand="0" w:oddHBand="0" w:evenHBand="0" w:firstRowFirstColumn="0" w:firstRowLastColumn="0" w:lastRowFirstColumn="0" w:lastRowLastColumn="0"/>
          <w:trHeight w:val="170"/>
          <w:tblHeader w:val="0"/>
        </w:trPr>
        <w:tc>
          <w:tcPr>
            <w:cnfStyle w:val="001000000000" w:firstRow="0" w:lastRow="0" w:firstColumn="1" w:lastColumn="0" w:oddVBand="0" w:evenVBand="0" w:oddHBand="0" w:evenHBand="0" w:firstRowFirstColumn="0" w:firstRowLastColumn="0" w:lastRowFirstColumn="0" w:lastRowLastColumn="0"/>
            <w:tcW w:w="2689" w:type="pct"/>
            <w:tcBorders>
              <w:top w:val="none" w:sz="0" w:space="0" w:color="auto"/>
              <w:left w:val="none" w:sz="0" w:space="0" w:color="auto"/>
              <w:bottom w:val="none" w:sz="0" w:space="0" w:color="auto"/>
              <w:right w:val="none" w:sz="0" w:space="0" w:color="auto"/>
              <w:tl2br w:val="none" w:sz="0" w:space="0" w:color="auto"/>
              <w:tr2bl w:val="none" w:sz="0" w:space="0" w:color="auto"/>
            </w:tcBorders>
            <w:noWrap/>
            <w:vAlign w:val="top"/>
            <w:hideMark/>
          </w:tcPr>
          <w:p w14:paraId="262C3BE3" w14:textId="77777777" w:rsidR="005B1647" w:rsidRPr="002007CD" w:rsidRDefault="005B1647" w:rsidP="005B1647">
            <w:pPr>
              <w:pStyle w:val="TabellHuvud"/>
            </w:pPr>
            <w:r w:rsidRPr="002007CD">
              <w:t> </w:t>
            </w:r>
          </w:p>
        </w:tc>
        <w:tc>
          <w:tcPr>
            <w:tcW w:w="579" w:type="pct"/>
            <w:tcBorders>
              <w:top w:val="none" w:sz="0" w:space="0" w:color="auto"/>
              <w:left w:val="none" w:sz="0" w:space="0" w:color="auto"/>
              <w:bottom w:val="none" w:sz="0" w:space="0" w:color="auto"/>
              <w:right w:val="none" w:sz="0" w:space="0" w:color="auto"/>
              <w:tl2br w:val="none" w:sz="0" w:space="0" w:color="auto"/>
              <w:tr2bl w:val="none" w:sz="0" w:space="0" w:color="auto"/>
            </w:tcBorders>
            <w:hideMark/>
          </w:tcPr>
          <w:p w14:paraId="0A02334F" w14:textId="77777777" w:rsidR="005B1647" w:rsidRPr="002007CD"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2007CD">
              <w:t>SB</w:t>
            </w:r>
            <w:r w:rsidRPr="002007CD">
              <w:br/>
              <w:t>2019</w:t>
            </w:r>
          </w:p>
        </w:tc>
        <w:tc>
          <w:tcPr>
            <w:tcW w:w="579" w:type="pct"/>
            <w:tcBorders>
              <w:top w:val="none" w:sz="0" w:space="0" w:color="auto"/>
              <w:left w:val="none" w:sz="0" w:space="0" w:color="auto"/>
              <w:bottom w:val="none" w:sz="0" w:space="0" w:color="auto"/>
              <w:right w:val="none" w:sz="0" w:space="0" w:color="auto"/>
              <w:tl2br w:val="none" w:sz="0" w:space="0" w:color="auto"/>
              <w:tr2bl w:val="none" w:sz="0" w:space="0" w:color="auto"/>
            </w:tcBorders>
            <w:hideMark/>
          </w:tcPr>
          <w:p w14:paraId="117707E3" w14:textId="77777777" w:rsidR="005B1647" w:rsidRPr="002007CD"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2007CD">
              <w:t>Utfall</w:t>
            </w:r>
            <w:r w:rsidRPr="002007CD">
              <w:br/>
              <w:t>2019</w:t>
            </w:r>
          </w:p>
        </w:tc>
        <w:tc>
          <w:tcPr>
            <w:tcW w:w="579" w:type="pct"/>
            <w:tcBorders>
              <w:top w:val="none" w:sz="0" w:space="0" w:color="auto"/>
              <w:left w:val="none" w:sz="0" w:space="0" w:color="auto"/>
              <w:bottom w:val="none" w:sz="0" w:space="0" w:color="auto"/>
              <w:right w:val="none" w:sz="0" w:space="0" w:color="auto"/>
              <w:tl2br w:val="none" w:sz="0" w:space="0" w:color="auto"/>
              <w:tr2bl w:val="none" w:sz="0" w:space="0" w:color="auto"/>
            </w:tcBorders>
            <w:hideMark/>
          </w:tcPr>
          <w:p w14:paraId="1E764D0F" w14:textId="77777777" w:rsidR="005B1647" w:rsidRPr="002007CD"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2007CD">
              <w:t>Utfall-SB</w:t>
            </w:r>
            <w:r w:rsidRPr="002007CD">
              <w:br/>
              <w:t>2019</w:t>
            </w:r>
          </w:p>
        </w:tc>
        <w:tc>
          <w:tcPr>
            <w:tcW w:w="574" w:type="pct"/>
            <w:tcBorders>
              <w:top w:val="none" w:sz="0" w:space="0" w:color="auto"/>
              <w:left w:val="none" w:sz="0" w:space="0" w:color="auto"/>
              <w:bottom w:val="none" w:sz="0" w:space="0" w:color="auto"/>
              <w:right w:val="none" w:sz="0" w:space="0" w:color="auto"/>
              <w:tl2br w:val="none" w:sz="0" w:space="0" w:color="auto"/>
              <w:tr2bl w:val="none" w:sz="0" w:space="0" w:color="auto"/>
            </w:tcBorders>
            <w:hideMark/>
          </w:tcPr>
          <w:p w14:paraId="3B76F7C4" w14:textId="77777777" w:rsidR="005B1647" w:rsidRPr="002007CD"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2007CD">
              <w:t>Utfall</w:t>
            </w:r>
            <w:r w:rsidRPr="002007CD">
              <w:br/>
              <w:t>2018</w:t>
            </w:r>
          </w:p>
        </w:tc>
      </w:tr>
      <w:tr w:rsidR="00155607" w14:paraId="3E6B6525"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2689" w:type="pct"/>
            <w:tcBorders>
              <w:top w:val="single" w:sz="12" w:space="0" w:color="auto"/>
            </w:tcBorders>
            <w:vAlign w:val="top"/>
            <w:hideMark/>
          </w:tcPr>
          <w:p w14:paraId="01417F45" w14:textId="77777777" w:rsidR="005B1647" w:rsidRPr="002007CD" w:rsidRDefault="005B1647" w:rsidP="005B1647">
            <w:pPr>
              <w:pStyle w:val="Tabell"/>
            </w:pPr>
            <w:r w:rsidRPr="002007CD">
              <w:t>Räntor på näringslån</w:t>
            </w:r>
          </w:p>
        </w:tc>
        <w:tc>
          <w:tcPr>
            <w:tcW w:w="579" w:type="pct"/>
            <w:tcBorders>
              <w:top w:val="single" w:sz="12" w:space="0" w:color="auto"/>
            </w:tcBorders>
            <w:noWrap/>
            <w:hideMark/>
          </w:tcPr>
          <w:p w14:paraId="48BC327D" w14:textId="77777777" w:rsidR="005B1647" w:rsidRPr="002007C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007CD">
              <w:t>0</w:t>
            </w:r>
          </w:p>
        </w:tc>
        <w:tc>
          <w:tcPr>
            <w:tcW w:w="579" w:type="pct"/>
            <w:tcBorders>
              <w:top w:val="single" w:sz="12" w:space="0" w:color="auto"/>
            </w:tcBorders>
            <w:noWrap/>
            <w:hideMark/>
          </w:tcPr>
          <w:p w14:paraId="76E9B6A1" w14:textId="77777777" w:rsidR="005B1647" w:rsidRPr="002007C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007CD">
              <w:t>0</w:t>
            </w:r>
          </w:p>
        </w:tc>
        <w:tc>
          <w:tcPr>
            <w:tcW w:w="579" w:type="pct"/>
            <w:tcBorders>
              <w:top w:val="single" w:sz="12" w:space="0" w:color="auto"/>
            </w:tcBorders>
            <w:noWrap/>
            <w:hideMark/>
          </w:tcPr>
          <w:p w14:paraId="7F104641" w14:textId="77777777" w:rsidR="005B1647" w:rsidRPr="002007C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007CD">
              <w:t>0</w:t>
            </w:r>
          </w:p>
        </w:tc>
        <w:tc>
          <w:tcPr>
            <w:tcW w:w="574" w:type="pct"/>
            <w:tcBorders>
              <w:top w:val="single" w:sz="12" w:space="0" w:color="auto"/>
            </w:tcBorders>
            <w:noWrap/>
            <w:hideMark/>
          </w:tcPr>
          <w:p w14:paraId="2E6430EA" w14:textId="77777777" w:rsidR="005B1647" w:rsidRPr="002007C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007CD">
              <w:t>0</w:t>
            </w:r>
          </w:p>
        </w:tc>
      </w:tr>
      <w:tr w:rsidR="00155607" w14:paraId="39140679"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2689" w:type="pct"/>
            <w:vAlign w:val="top"/>
            <w:hideMark/>
          </w:tcPr>
          <w:p w14:paraId="382C165D" w14:textId="77777777" w:rsidR="005B1647" w:rsidRPr="002007CD" w:rsidRDefault="005B1647" w:rsidP="005B1647">
            <w:pPr>
              <w:pStyle w:val="Tabell"/>
            </w:pPr>
            <w:r w:rsidRPr="002007CD">
              <w:t>Räntor på studielån</w:t>
            </w:r>
          </w:p>
        </w:tc>
        <w:tc>
          <w:tcPr>
            <w:tcW w:w="579" w:type="pct"/>
            <w:noWrap/>
            <w:hideMark/>
          </w:tcPr>
          <w:p w14:paraId="0E62B0A0" w14:textId="77777777" w:rsidR="005B1647" w:rsidRPr="002007C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007CD">
              <w:t>38</w:t>
            </w:r>
          </w:p>
        </w:tc>
        <w:tc>
          <w:tcPr>
            <w:tcW w:w="579" w:type="pct"/>
            <w:noWrap/>
            <w:hideMark/>
          </w:tcPr>
          <w:p w14:paraId="7B1E9E7F" w14:textId="77777777" w:rsidR="005B1647" w:rsidRPr="002007C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007CD">
              <w:t>33</w:t>
            </w:r>
          </w:p>
        </w:tc>
        <w:tc>
          <w:tcPr>
            <w:tcW w:w="579" w:type="pct"/>
            <w:noWrap/>
            <w:hideMark/>
          </w:tcPr>
          <w:p w14:paraId="60B36D10" w14:textId="77777777" w:rsidR="005B1647" w:rsidRPr="002007C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007CD">
              <w:t>-5</w:t>
            </w:r>
          </w:p>
        </w:tc>
        <w:tc>
          <w:tcPr>
            <w:tcW w:w="574" w:type="pct"/>
            <w:noWrap/>
            <w:hideMark/>
          </w:tcPr>
          <w:p w14:paraId="5E6BF3A0" w14:textId="77777777" w:rsidR="005B1647" w:rsidRPr="002007C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007CD">
              <w:t>33</w:t>
            </w:r>
          </w:p>
        </w:tc>
      </w:tr>
      <w:tr w:rsidR="00155607" w14:paraId="5049151D"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2689" w:type="pct"/>
            <w:tcBorders>
              <w:bottom w:val="single" w:sz="4" w:space="0" w:color="auto"/>
            </w:tcBorders>
            <w:vAlign w:val="top"/>
            <w:hideMark/>
          </w:tcPr>
          <w:p w14:paraId="7880B7EE" w14:textId="77777777" w:rsidR="005B1647" w:rsidRPr="002007CD" w:rsidRDefault="005B1647" w:rsidP="005B1647">
            <w:pPr>
              <w:pStyle w:val="Tabell"/>
            </w:pPr>
            <w:r w:rsidRPr="002007CD">
              <w:t>Övriga ränteinkomster</w:t>
            </w:r>
          </w:p>
        </w:tc>
        <w:tc>
          <w:tcPr>
            <w:tcW w:w="579" w:type="pct"/>
            <w:tcBorders>
              <w:bottom w:val="single" w:sz="4" w:space="0" w:color="auto"/>
            </w:tcBorders>
            <w:noWrap/>
            <w:hideMark/>
          </w:tcPr>
          <w:p w14:paraId="7D1D1CBE" w14:textId="77777777" w:rsidR="005B1647" w:rsidRPr="002007C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007CD">
              <w:t>2 554</w:t>
            </w:r>
          </w:p>
        </w:tc>
        <w:tc>
          <w:tcPr>
            <w:tcW w:w="579" w:type="pct"/>
            <w:tcBorders>
              <w:bottom w:val="single" w:sz="4" w:space="0" w:color="auto"/>
            </w:tcBorders>
            <w:noWrap/>
            <w:hideMark/>
          </w:tcPr>
          <w:p w14:paraId="60E4ABD1" w14:textId="77777777" w:rsidR="005B1647" w:rsidRPr="002007C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007CD">
              <w:t>1 947</w:t>
            </w:r>
          </w:p>
        </w:tc>
        <w:tc>
          <w:tcPr>
            <w:tcW w:w="579" w:type="pct"/>
            <w:tcBorders>
              <w:bottom w:val="single" w:sz="4" w:space="0" w:color="auto"/>
            </w:tcBorders>
            <w:noWrap/>
            <w:hideMark/>
          </w:tcPr>
          <w:p w14:paraId="3FA06870" w14:textId="77777777" w:rsidR="005B1647" w:rsidRPr="002007C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007CD">
              <w:t>-607</w:t>
            </w:r>
          </w:p>
        </w:tc>
        <w:tc>
          <w:tcPr>
            <w:tcW w:w="574" w:type="pct"/>
            <w:tcBorders>
              <w:bottom w:val="single" w:sz="4" w:space="0" w:color="auto"/>
            </w:tcBorders>
            <w:noWrap/>
            <w:hideMark/>
          </w:tcPr>
          <w:p w14:paraId="07D35FAA" w14:textId="77777777" w:rsidR="005B1647" w:rsidRPr="002007C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007CD">
              <w:t>2 316</w:t>
            </w:r>
          </w:p>
        </w:tc>
      </w:tr>
      <w:tr w:rsidR="00155607" w14:paraId="1EBBEC7A" w14:textId="77777777" w:rsidTr="00155607">
        <w:trPr>
          <w:cnfStyle w:val="010000000000" w:firstRow="0" w:lastRow="1" w:firstColumn="0" w:lastColumn="0" w:oddVBand="0" w:evenVBand="0" w:oddHBand="0" w:evenHBand="0" w:firstRowFirstColumn="0" w:firstRowLastColumn="0" w:lastRowFirstColumn="0" w:lastRowLastColumn="0"/>
          <w:trHeight w:val="170"/>
        </w:trPr>
        <w:tc>
          <w:tcPr>
            <w:cnfStyle w:val="001000000000" w:firstRow="0" w:lastRow="0" w:firstColumn="1" w:lastColumn="0" w:oddVBand="0" w:evenVBand="0" w:oddHBand="0" w:evenHBand="0" w:firstRowFirstColumn="0" w:firstRowLastColumn="0" w:lastRowFirstColumn="0" w:lastRowLastColumn="0"/>
            <w:tcW w:w="2689" w:type="pct"/>
            <w:tcBorders>
              <w:top w:val="single" w:sz="4" w:space="0" w:color="auto"/>
            </w:tcBorders>
            <w:shd w:val="clear" w:color="auto" w:fill="auto"/>
            <w:vAlign w:val="top"/>
            <w:hideMark/>
          </w:tcPr>
          <w:p w14:paraId="6B935AD5" w14:textId="77777777" w:rsidR="005B1647" w:rsidRPr="002007CD" w:rsidRDefault="005B1647" w:rsidP="005B1647">
            <w:pPr>
              <w:pStyle w:val="Tabell"/>
              <w:rPr>
                <w:bCs/>
              </w:rPr>
            </w:pPr>
            <w:r w:rsidRPr="002007CD">
              <w:rPr>
                <w:bCs/>
              </w:rPr>
              <w:t>Ränteinkomster</w:t>
            </w:r>
          </w:p>
        </w:tc>
        <w:tc>
          <w:tcPr>
            <w:tcW w:w="579" w:type="pct"/>
            <w:tcBorders>
              <w:top w:val="single" w:sz="4" w:space="0" w:color="auto"/>
            </w:tcBorders>
            <w:shd w:val="clear" w:color="auto" w:fill="auto"/>
            <w:noWrap/>
            <w:hideMark/>
          </w:tcPr>
          <w:p w14:paraId="0F109B69" w14:textId="77777777" w:rsidR="005B1647" w:rsidRPr="002007CD"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2007CD">
              <w:rPr>
                <w:bCs/>
              </w:rPr>
              <w:t>2 592</w:t>
            </w:r>
          </w:p>
        </w:tc>
        <w:tc>
          <w:tcPr>
            <w:tcW w:w="579" w:type="pct"/>
            <w:tcBorders>
              <w:top w:val="single" w:sz="4" w:space="0" w:color="auto"/>
            </w:tcBorders>
            <w:shd w:val="clear" w:color="auto" w:fill="auto"/>
            <w:noWrap/>
            <w:hideMark/>
          </w:tcPr>
          <w:p w14:paraId="0B26D2B4" w14:textId="77777777" w:rsidR="005B1647" w:rsidRPr="002007CD"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2007CD">
              <w:rPr>
                <w:bCs/>
              </w:rPr>
              <w:t>1 980</w:t>
            </w:r>
          </w:p>
        </w:tc>
        <w:tc>
          <w:tcPr>
            <w:tcW w:w="579" w:type="pct"/>
            <w:tcBorders>
              <w:top w:val="single" w:sz="4" w:space="0" w:color="auto"/>
            </w:tcBorders>
            <w:shd w:val="clear" w:color="auto" w:fill="auto"/>
            <w:noWrap/>
            <w:hideMark/>
          </w:tcPr>
          <w:p w14:paraId="6B6E08C6" w14:textId="77777777" w:rsidR="005B1647" w:rsidRPr="002007CD"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2007CD">
              <w:rPr>
                <w:bCs/>
              </w:rPr>
              <w:t>-612</w:t>
            </w:r>
          </w:p>
        </w:tc>
        <w:tc>
          <w:tcPr>
            <w:tcW w:w="574" w:type="pct"/>
            <w:tcBorders>
              <w:top w:val="single" w:sz="4" w:space="0" w:color="auto"/>
            </w:tcBorders>
            <w:shd w:val="clear" w:color="auto" w:fill="auto"/>
            <w:noWrap/>
            <w:hideMark/>
          </w:tcPr>
          <w:p w14:paraId="77537569" w14:textId="77777777" w:rsidR="005B1647" w:rsidRPr="002007CD"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2007CD">
              <w:rPr>
                <w:bCs/>
              </w:rPr>
              <w:t>2 349</w:t>
            </w:r>
          </w:p>
        </w:tc>
      </w:tr>
    </w:tbl>
    <w:p w14:paraId="4B431938" w14:textId="10ED20F4" w:rsidR="005B1647" w:rsidRDefault="005B1647" w:rsidP="005B1647">
      <w:pPr>
        <w:pStyle w:val="Brdtext"/>
        <w:spacing w:before="160"/>
      </w:pPr>
      <w:r>
        <w:t>Räntor på skattekonto uppgick till 1 910 miljoner kronor, vilket är 363 miljoner kronor (16,0 procent) lägre än 2018. Skillnaden jämfört med föregående år beror framför allt på att utfallet för kostnadsränta vid underskott på skattekonto blev 332 miljoner kronor lägre. Intäktsräntan vid överskott på skattekonto blev 4 miljoner kronor lägre än föregående år.</w:t>
      </w:r>
    </w:p>
    <w:p w14:paraId="682B5428" w14:textId="3ECDBEF9" w:rsidR="005B1647" w:rsidRDefault="005B1647" w:rsidP="005B1647">
      <w:pPr>
        <w:pStyle w:val="Rubrik5utannumrering"/>
      </w:pPr>
      <w:r>
        <w:t>Inkomster av statens aktier något högre än 2018</w:t>
      </w:r>
    </w:p>
    <w:p w14:paraId="02C7B9D3" w14:textId="6EC6A92C" w:rsidR="005B1647" w:rsidRPr="00D24CF2" w:rsidRDefault="005B1647" w:rsidP="005B1647">
      <w:pPr>
        <w:pStyle w:val="Brdtext"/>
      </w:pPr>
      <w:r>
        <w:t>Inkomster av statens aktier består av utdelning och andra inkomster från statligt ägda bolag. Utdelningen baseras generellt på bolagens resultat från året innan. Inkomster av statens aktier uppgick till 15 080 miljoner kronor, det är 452 miljoner kronor (3,1 procent) högre än föregående år.</w:t>
      </w:r>
    </w:p>
    <w:p w14:paraId="67F3B3D3" w14:textId="73A74BA7" w:rsidR="005B1647" w:rsidRPr="00D24CF2" w:rsidRDefault="005B1647" w:rsidP="005B1647">
      <w:r>
        <w:br w:type="page"/>
      </w:r>
    </w:p>
    <w:p w14:paraId="64D2389F" w14:textId="32348608" w:rsidR="005B1647" w:rsidRDefault="005B1647" w:rsidP="005B1647">
      <w:pPr>
        <w:pStyle w:val="TabellRubrik"/>
      </w:pPr>
      <w:bookmarkStart w:id="59" w:name="_Toc37340016"/>
      <w:r>
        <w:lastRenderedPageBreak/>
        <w:t xml:space="preserve">Tabell </w:t>
      </w:r>
      <w:r>
        <w:fldChar w:fldCharType="begin"/>
      </w:r>
      <w:r>
        <w:instrText xml:space="preserve"> STYLEREF  "Rubrik 1" \n</w:instrText>
      </w:r>
      <w:r>
        <w:fldChar w:fldCharType="separate"/>
      </w:r>
      <w:r w:rsidR="00301022">
        <w:rPr>
          <w:noProof/>
        </w:rPr>
        <w:t>2</w:t>
      </w:r>
      <w:r>
        <w:rPr>
          <w:noProof/>
        </w:rPr>
        <w:fldChar w:fldCharType="end"/>
      </w:r>
      <w:r>
        <w:t>.</w:t>
      </w:r>
      <w:fldSimple w:instr=" SEQ Tabell \* ARABIC \s 1 ">
        <w:r w:rsidR="00301022">
          <w:rPr>
            <w:noProof/>
          </w:rPr>
          <w:t>16</w:t>
        </w:r>
      </w:fldSimple>
      <w:r>
        <w:tab/>
      </w:r>
      <w:r w:rsidRPr="00D24CF2">
        <w:t>Aktieutdelning m.m. 2019 och 2018</w:t>
      </w:r>
      <w:bookmarkEnd w:id="59"/>
    </w:p>
    <w:p w14:paraId="6FD3097F" w14:textId="758651EE" w:rsidR="005B1647" w:rsidRDefault="005B1647" w:rsidP="005B1647">
      <w:pPr>
        <w:pStyle w:val="TabellUnderrubrik"/>
      </w:pPr>
      <w:r w:rsidRPr="00D24CF2">
        <w:t>Miljoner kronor</w:t>
      </w:r>
    </w:p>
    <w:tbl>
      <w:tblPr>
        <w:tblStyle w:val="RKBPTabell"/>
        <w:tblW w:w="5000" w:type="pct"/>
        <w:tblLook w:val="04E0" w:firstRow="1" w:lastRow="1" w:firstColumn="1" w:lastColumn="0" w:noHBand="0" w:noVBand="1"/>
      </w:tblPr>
      <w:tblGrid>
        <w:gridCol w:w="4292"/>
        <w:gridCol w:w="992"/>
        <w:gridCol w:w="992"/>
        <w:gridCol w:w="1094"/>
      </w:tblGrid>
      <w:tr w:rsidR="00155607" w14:paraId="2A6BD039" w14:textId="77777777" w:rsidTr="00155607">
        <w:trPr>
          <w:cnfStyle w:val="100000000000" w:firstRow="1" w:lastRow="0" w:firstColumn="0" w:lastColumn="0" w:oddVBand="0" w:evenVBand="0" w:oddHBand="0" w:evenHBand="0" w:firstRowFirstColumn="0" w:firstRowLastColumn="0" w:lastRowFirstColumn="0" w:lastRowLastColumn="0"/>
          <w:trHeight w:val="170"/>
          <w:tblHeader w:val="0"/>
        </w:trPr>
        <w:tc>
          <w:tcPr>
            <w:cnfStyle w:val="001000000000" w:firstRow="0" w:lastRow="0" w:firstColumn="1" w:lastColumn="0" w:oddVBand="0" w:evenVBand="0" w:oddHBand="0" w:evenHBand="0" w:firstRowFirstColumn="0" w:firstRowLastColumn="0" w:lastRowFirstColumn="0" w:lastRowLastColumn="0"/>
            <w:tcW w:w="2912"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0490AEAF" w14:textId="77777777" w:rsidR="005B1647" w:rsidRPr="001219D4" w:rsidRDefault="005B1647" w:rsidP="005B1647">
            <w:pPr>
              <w:pStyle w:val="TabellHuvud"/>
            </w:pPr>
            <w:r w:rsidRPr="001219D4">
              <w:t> </w:t>
            </w:r>
          </w:p>
        </w:tc>
        <w:tc>
          <w:tcPr>
            <w:tcW w:w="673"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hideMark/>
          </w:tcPr>
          <w:p w14:paraId="3D8A1257" w14:textId="77777777" w:rsidR="005B1647" w:rsidRPr="008C2859"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8C2859">
              <w:t>Utfall 2019</w:t>
            </w:r>
          </w:p>
        </w:tc>
        <w:tc>
          <w:tcPr>
            <w:tcW w:w="673"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hideMark/>
          </w:tcPr>
          <w:p w14:paraId="74EE783B" w14:textId="77777777" w:rsidR="005B1647" w:rsidRPr="008C2859"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8C2859">
              <w:t>Utfall 2018</w:t>
            </w:r>
          </w:p>
        </w:tc>
        <w:tc>
          <w:tcPr>
            <w:tcW w:w="742"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hideMark/>
          </w:tcPr>
          <w:p w14:paraId="7B876D76" w14:textId="503F18CA" w:rsidR="005B1647" w:rsidRPr="008C2859"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8C2859">
              <w:t>Skillnad</w:t>
            </w:r>
            <w:r>
              <w:t xml:space="preserve"> mot 2018</w:t>
            </w:r>
          </w:p>
        </w:tc>
      </w:tr>
      <w:tr w:rsidR="00155607" w14:paraId="051FF4A0"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2912" w:type="pct"/>
            <w:tcBorders>
              <w:top w:val="single" w:sz="12" w:space="0" w:color="auto"/>
            </w:tcBorders>
            <w:noWrap/>
            <w:hideMark/>
          </w:tcPr>
          <w:p w14:paraId="4C3F4BD7" w14:textId="77777777" w:rsidR="005B1647" w:rsidRPr="00D24CF2" w:rsidRDefault="005B1647" w:rsidP="005B1647">
            <w:pPr>
              <w:pStyle w:val="Tabell"/>
            </w:pPr>
            <w:r w:rsidRPr="00D24CF2">
              <w:t>Akademiska hus</w:t>
            </w:r>
          </w:p>
        </w:tc>
        <w:tc>
          <w:tcPr>
            <w:tcW w:w="673" w:type="pct"/>
            <w:tcBorders>
              <w:top w:val="single" w:sz="12" w:space="0" w:color="auto"/>
            </w:tcBorders>
            <w:noWrap/>
            <w:hideMark/>
          </w:tcPr>
          <w:p w14:paraId="334D5F8E" w14:textId="77777777" w:rsidR="005B1647" w:rsidRPr="00D24CF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24CF2">
              <w:t>1 663</w:t>
            </w:r>
          </w:p>
        </w:tc>
        <w:tc>
          <w:tcPr>
            <w:tcW w:w="673" w:type="pct"/>
            <w:tcBorders>
              <w:top w:val="single" w:sz="12" w:space="0" w:color="auto"/>
            </w:tcBorders>
            <w:noWrap/>
            <w:hideMark/>
          </w:tcPr>
          <w:p w14:paraId="3A57AC5E" w14:textId="77777777" w:rsidR="005B1647" w:rsidRPr="00D24CF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24CF2">
              <w:t>1 630</w:t>
            </w:r>
          </w:p>
        </w:tc>
        <w:tc>
          <w:tcPr>
            <w:tcW w:w="742" w:type="pct"/>
            <w:tcBorders>
              <w:top w:val="single" w:sz="12" w:space="0" w:color="auto"/>
            </w:tcBorders>
            <w:noWrap/>
            <w:hideMark/>
          </w:tcPr>
          <w:p w14:paraId="507C6D8F" w14:textId="77777777" w:rsidR="005B1647" w:rsidRPr="00D24CF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24CF2">
              <w:t>33</w:t>
            </w:r>
          </w:p>
        </w:tc>
      </w:tr>
      <w:tr w:rsidR="00155607" w14:paraId="35F85067"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2912" w:type="pct"/>
            <w:noWrap/>
            <w:hideMark/>
          </w:tcPr>
          <w:p w14:paraId="71C8CF38" w14:textId="77777777" w:rsidR="005B1647" w:rsidRPr="00D24CF2" w:rsidRDefault="005B1647" w:rsidP="005B1647">
            <w:pPr>
              <w:pStyle w:val="Tabell"/>
            </w:pPr>
            <w:r w:rsidRPr="00D24CF2">
              <w:t>Apoteket</w:t>
            </w:r>
          </w:p>
        </w:tc>
        <w:tc>
          <w:tcPr>
            <w:tcW w:w="673" w:type="pct"/>
            <w:noWrap/>
            <w:hideMark/>
          </w:tcPr>
          <w:p w14:paraId="3FC293CD" w14:textId="77777777" w:rsidR="005B1647" w:rsidRPr="00D24CF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24CF2">
              <w:t>230</w:t>
            </w:r>
          </w:p>
        </w:tc>
        <w:tc>
          <w:tcPr>
            <w:tcW w:w="673" w:type="pct"/>
            <w:noWrap/>
            <w:hideMark/>
          </w:tcPr>
          <w:p w14:paraId="26ACEE13" w14:textId="77777777" w:rsidR="005B1647" w:rsidRPr="00D24CF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24CF2">
              <w:t>300</w:t>
            </w:r>
          </w:p>
        </w:tc>
        <w:tc>
          <w:tcPr>
            <w:tcW w:w="742" w:type="pct"/>
            <w:noWrap/>
            <w:hideMark/>
          </w:tcPr>
          <w:p w14:paraId="53361722" w14:textId="77777777" w:rsidR="005B1647" w:rsidRPr="00D24CF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24CF2">
              <w:t>-70</w:t>
            </w:r>
          </w:p>
        </w:tc>
      </w:tr>
      <w:tr w:rsidR="00155607" w14:paraId="123154B1"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2912" w:type="pct"/>
            <w:noWrap/>
            <w:hideMark/>
          </w:tcPr>
          <w:p w14:paraId="088D9BC0" w14:textId="77777777" w:rsidR="005B1647" w:rsidRPr="00D24CF2" w:rsidRDefault="005B1647" w:rsidP="005B1647">
            <w:pPr>
              <w:pStyle w:val="Tabell"/>
            </w:pPr>
            <w:r w:rsidRPr="00D24CF2">
              <w:t>Eurofima AB</w:t>
            </w:r>
          </w:p>
        </w:tc>
        <w:tc>
          <w:tcPr>
            <w:tcW w:w="673" w:type="pct"/>
            <w:noWrap/>
            <w:hideMark/>
          </w:tcPr>
          <w:p w14:paraId="3B9CD7A9" w14:textId="77777777" w:rsidR="005B1647" w:rsidRPr="00D24CF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24CF2">
              <w:t>2</w:t>
            </w:r>
          </w:p>
        </w:tc>
        <w:tc>
          <w:tcPr>
            <w:tcW w:w="673" w:type="pct"/>
            <w:noWrap/>
            <w:hideMark/>
          </w:tcPr>
          <w:p w14:paraId="0B0A501B" w14:textId="77777777" w:rsidR="005B1647" w:rsidRPr="00D24CF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24CF2">
              <w:t>0</w:t>
            </w:r>
          </w:p>
        </w:tc>
        <w:tc>
          <w:tcPr>
            <w:tcW w:w="742" w:type="pct"/>
            <w:noWrap/>
            <w:hideMark/>
          </w:tcPr>
          <w:p w14:paraId="25AFC9E4" w14:textId="77777777" w:rsidR="005B1647" w:rsidRPr="00D24CF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24CF2">
              <w:t>2</w:t>
            </w:r>
          </w:p>
        </w:tc>
      </w:tr>
      <w:tr w:rsidR="00155607" w14:paraId="098AB28A"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2912" w:type="pct"/>
            <w:noWrap/>
            <w:hideMark/>
          </w:tcPr>
          <w:p w14:paraId="49906A10" w14:textId="77777777" w:rsidR="005B1647" w:rsidRPr="00D24CF2" w:rsidRDefault="005B1647" w:rsidP="005B1647">
            <w:pPr>
              <w:pStyle w:val="Tabell"/>
            </w:pPr>
            <w:r w:rsidRPr="00D24CF2">
              <w:t>Infranord</w:t>
            </w:r>
          </w:p>
        </w:tc>
        <w:tc>
          <w:tcPr>
            <w:tcW w:w="673" w:type="pct"/>
            <w:noWrap/>
            <w:hideMark/>
          </w:tcPr>
          <w:p w14:paraId="4441C16D" w14:textId="77777777" w:rsidR="005B1647" w:rsidRPr="00D24CF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24CF2">
              <w:t>41</w:t>
            </w:r>
          </w:p>
        </w:tc>
        <w:tc>
          <w:tcPr>
            <w:tcW w:w="673" w:type="pct"/>
            <w:noWrap/>
            <w:hideMark/>
          </w:tcPr>
          <w:p w14:paraId="29A655BB" w14:textId="77777777" w:rsidR="005B1647" w:rsidRPr="00D24CF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24CF2">
              <w:t>67</w:t>
            </w:r>
          </w:p>
        </w:tc>
        <w:tc>
          <w:tcPr>
            <w:tcW w:w="742" w:type="pct"/>
            <w:noWrap/>
            <w:hideMark/>
          </w:tcPr>
          <w:p w14:paraId="6D33A652" w14:textId="77777777" w:rsidR="005B1647" w:rsidRPr="00D24CF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24CF2">
              <w:t>-26</w:t>
            </w:r>
          </w:p>
        </w:tc>
      </w:tr>
      <w:tr w:rsidR="00155607" w14:paraId="28F0205E"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2912" w:type="pct"/>
            <w:noWrap/>
            <w:hideMark/>
          </w:tcPr>
          <w:p w14:paraId="6B6B1301" w14:textId="77777777" w:rsidR="005B1647" w:rsidRPr="00D24CF2" w:rsidRDefault="005B1647" w:rsidP="005B1647">
            <w:pPr>
              <w:pStyle w:val="Tabell"/>
            </w:pPr>
            <w:r w:rsidRPr="00D24CF2">
              <w:t xml:space="preserve">Jernhusen </w:t>
            </w:r>
          </w:p>
        </w:tc>
        <w:tc>
          <w:tcPr>
            <w:tcW w:w="673" w:type="pct"/>
            <w:noWrap/>
            <w:hideMark/>
          </w:tcPr>
          <w:p w14:paraId="05C4F7D7" w14:textId="77777777" w:rsidR="005B1647" w:rsidRPr="00D24CF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24CF2">
              <w:t>700</w:t>
            </w:r>
          </w:p>
        </w:tc>
        <w:tc>
          <w:tcPr>
            <w:tcW w:w="673" w:type="pct"/>
            <w:noWrap/>
            <w:hideMark/>
          </w:tcPr>
          <w:p w14:paraId="7064AAED" w14:textId="77777777" w:rsidR="005B1647" w:rsidRPr="00D24CF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24CF2">
              <w:t>179</w:t>
            </w:r>
          </w:p>
        </w:tc>
        <w:tc>
          <w:tcPr>
            <w:tcW w:w="742" w:type="pct"/>
            <w:noWrap/>
            <w:hideMark/>
          </w:tcPr>
          <w:p w14:paraId="60FE2C4C" w14:textId="77777777" w:rsidR="005B1647" w:rsidRPr="00D24CF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24CF2">
              <w:t>521</w:t>
            </w:r>
          </w:p>
        </w:tc>
      </w:tr>
      <w:tr w:rsidR="00155607" w14:paraId="1F166D86"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2912" w:type="pct"/>
            <w:noWrap/>
            <w:hideMark/>
          </w:tcPr>
          <w:p w14:paraId="32621046" w14:textId="77777777" w:rsidR="005B1647" w:rsidRPr="00D24CF2" w:rsidRDefault="005B1647" w:rsidP="005B1647">
            <w:pPr>
              <w:pStyle w:val="Tabell"/>
            </w:pPr>
            <w:r w:rsidRPr="00D24CF2">
              <w:t>Lernia</w:t>
            </w:r>
          </w:p>
        </w:tc>
        <w:tc>
          <w:tcPr>
            <w:tcW w:w="673" w:type="pct"/>
            <w:noWrap/>
            <w:hideMark/>
          </w:tcPr>
          <w:p w14:paraId="77170CBE" w14:textId="77777777" w:rsidR="005B1647" w:rsidRPr="00D24CF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24CF2">
              <w:t>0</w:t>
            </w:r>
          </w:p>
        </w:tc>
        <w:tc>
          <w:tcPr>
            <w:tcW w:w="673" w:type="pct"/>
            <w:noWrap/>
            <w:hideMark/>
          </w:tcPr>
          <w:p w14:paraId="4A50C185" w14:textId="77777777" w:rsidR="005B1647" w:rsidRPr="00D24CF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24CF2">
              <w:t>21</w:t>
            </w:r>
          </w:p>
        </w:tc>
        <w:tc>
          <w:tcPr>
            <w:tcW w:w="742" w:type="pct"/>
            <w:noWrap/>
            <w:hideMark/>
          </w:tcPr>
          <w:p w14:paraId="171CE5C2" w14:textId="77777777" w:rsidR="005B1647" w:rsidRPr="00D24CF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24CF2">
              <w:t>-21</w:t>
            </w:r>
          </w:p>
        </w:tc>
      </w:tr>
      <w:tr w:rsidR="00155607" w14:paraId="3A746A13"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2912" w:type="pct"/>
            <w:noWrap/>
            <w:hideMark/>
          </w:tcPr>
          <w:p w14:paraId="03BE5069" w14:textId="77777777" w:rsidR="005B1647" w:rsidRPr="00D24CF2" w:rsidRDefault="005B1647" w:rsidP="005B1647">
            <w:pPr>
              <w:pStyle w:val="Tabell"/>
            </w:pPr>
            <w:r w:rsidRPr="00D24CF2">
              <w:t>Luossavaara-Kiirunavaara AB (LKAB)</w:t>
            </w:r>
          </w:p>
        </w:tc>
        <w:tc>
          <w:tcPr>
            <w:tcW w:w="673" w:type="pct"/>
            <w:noWrap/>
            <w:hideMark/>
          </w:tcPr>
          <w:p w14:paraId="371F7701" w14:textId="77777777" w:rsidR="005B1647" w:rsidRPr="00D24CF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24CF2">
              <w:t>3 164</w:t>
            </w:r>
          </w:p>
        </w:tc>
        <w:tc>
          <w:tcPr>
            <w:tcW w:w="673" w:type="pct"/>
            <w:noWrap/>
            <w:hideMark/>
          </w:tcPr>
          <w:p w14:paraId="4D25374E" w14:textId="77777777" w:rsidR="005B1647" w:rsidRPr="00D24CF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24CF2">
              <w:t>2 882</w:t>
            </w:r>
          </w:p>
        </w:tc>
        <w:tc>
          <w:tcPr>
            <w:tcW w:w="742" w:type="pct"/>
            <w:noWrap/>
            <w:hideMark/>
          </w:tcPr>
          <w:p w14:paraId="27C7924A" w14:textId="77777777" w:rsidR="005B1647" w:rsidRPr="00D24CF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24CF2">
              <w:t>282</w:t>
            </w:r>
          </w:p>
        </w:tc>
      </w:tr>
      <w:tr w:rsidR="00155607" w14:paraId="1F161DD1"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2912" w:type="pct"/>
            <w:noWrap/>
            <w:hideMark/>
          </w:tcPr>
          <w:p w14:paraId="7E83B912" w14:textId="77777777" w:rsidR="005B1647" w:rsidRPr="00D24CF2" w:rsidRDefault="005B1647" w:rsidP="005B1647">
            <w:pPr>
              <w:pStyle w:val="Tabell"/>
            </w:pPr>
            <w:r w:rsidRPr="00D24CF2">
              <w:t>Metria</w:t>
            </w:r>
          </w:p>
        </w:tc>
        <w:tc>
          <w:tcPr>
            <w:tcW w:w="673" w:type="pct"/>
            <w:noWrap/>
            <w:hideMark/>
          </w:tcPr>
          <w:p w14:paraId="1E5FD0F7" w14:textId="77777777" w:rsidR="005B1647" w:rsidRPr="00D24CF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24CF2">
              <w:t>0</w:t>
            </w:r>
          </w:p>
        </w:tc>
        <w:tc>
          <w:tcPr>
            <w:tcW w:w="673" w:type="pct"/>
            <w:noWrap/>
            <w:hideMark/>
          </w:tcPr>
          <w:p w14:paraId="5CE05D15" w14:textId="77777777" w:rsidR="005B1647" w:rsidRPr="00D24CF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24CF2">
              <w:t>4</w:t>
            </w:r>
          </w:p>
        </w:tc>
        <w:tc>
          <w:tcPr>
            <w:tcW w:w="742" w:type="pct"/>
            <w:noWrap/>
            <w:hideMark/>
          </w:tcPr>
          <w:p w14:paraId="265FE82A" w14:textId="77777777" w:rsidR="005B1647" w:rsidRPr="00D24CF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24CF2">
              <w:t>-4</w:t>
            </w:r>
          </w:p>
        </w:tc>
      </w:tr>
      <w:tr w:rsidR="00155607" w14:paraId="2E829645"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2912" w:type="pct"/>
            <w:noWrap/>
            <w:hideMark/>
          </w:tcPr>
          <w:p w14:paraId="4DEA82D8" w14:textId="77777777" w:rsidR="005B1647" w:rsidRPr="00D24CF2" w:rsidRDefault="005B1647" w:rsidP="005B1647">
            <w:pPr>
              <w:pStyle w:val="Tabell"/>
            </w:pPr>
            <w:r w:rsidRPr="00D24CF2">
              <w:t>Nordiska investeringsbanken</w:t>
            </w:r>
          </w:p>
        </w:tc>
        <w:tc>
          <w:tcPr>
            <w:tcW w:w="673" w:type="pct"/>
            <w:noWrap/>
            <w:hideMark/>
          </w:tcPr>
          <w:p w14:paraId="38AA6BB7" w14:textId="77777777" w:rsidR="005B1647" w:rsidRPr="00D24CF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24CF2">
              <w:t>148</w:t>
            </w:r>
          </w:p>
        </w:tc>
        <w:tc>
          <w:tcPr>
            <w:tcW w:w="673" w:type="pct"/>
            <w:noWrap/>
            <w:hideMark/>
          </w:tcPr>
          <w:p w14:paraId="7CF31DC0" w14:textId="77777777" w:rsidR="005B1647" w:rsidRPr="00D24CF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24CF2">
              <w:t>196</w:t>
            </w:r>
          </w:p>
        </w:tc>
        <w:tc>
          <w:tcPr>
            <w:tcW w:w="742" w:type="pct"/>
            <w:noWrap/>
            <w:hideMark/>
          </w:tcPr>
          <w:p w14:paraId="15C93987" w14:textId="77777777" w:rsidR="005B1647" w:rsidRPr="00D24CF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24CF2">
              <w:t>-48</w:t>
            </w:r>
          </w:p>
        </w:tc>
      </w:tr>
      <w:tr w:rsidR="00155607" w14:paraId="62CBA982"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2912" w:type="pct"/>
            <w:noWrap/>
            <w:hideMark/>
          </w:tcPr>
          <w:p w14:paraId="09924199" w14:textId="77777777" w:rsidR="005B1647" w:rsidRPr="00D24CF2" w:rsidRDefault="005B1647" w:rsidP="005B1647">
            <w:pPr>
              <w:pStyle w:val="Tabell"/>
            </w:pPr>
            <w:r w:rsidRPr="00D24CF2">
              <w:t>Saminvest AB</w:t>
            </w:r>
          </w:p>
        </w:tc>
        <w:tc>
          <w:tcPr>
            <w:tcW w:w="673" w:type="pct"/>
            <w:noWrap/>
            <w:hideMark/>
          </w:tcPr>
          <w:p w14:paraId="4AEB3644" w14:textId="77777777" w:rsidR="005B1647" w:rsidRPr="00D24CF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24CF2">
              <w:t>0</w:t>
            </w:r>
          </w:p>
        </w:tc>
        <w:tc>
          <w:tcPr>
            <w:tcW w:w="673" w:type="pct"/>
            <w:noWrap/>
            <w:hideMark/>
          </w:tcPr>
          <w:p w14:paraId="3C8DA492" w14:textId="77777777" w:rsidR="005B1647" w:rsidRPr="00D24CF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24CF2">
              <w:t>200</w:t>
            </w:r>
          </w:p>
        </w:tc>
        <w:tc>
          <w:tcPr>
            <w:tcW w:w="742" w:type="pct"/>
            <w:noWrap/>
            <w:hideMark/>
          </w:tcPr>
          <w:p w14:paraId="20EF5506" w14:textId="77777777" w:rsidR="005B1647" w:rsidRPr="00D24CF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24CF2">
              <w:t>-200</w:t>
            </w:r>
          </w:p>
        </w:tc>
      </w:tr>
      <w:tr w:rsidR="00155607" w14:paraId="3A32D544"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2912" w:type="pct"/>
            <w:noWrap/>
            <w:hideMark/>
          </w:tcPr>
          <w:p w14:paraId="70628391" w14:textId="77777777" w:rsidR="005B1647" w:rsidRPr="00D24CF2" w:rsidRDefault="005B1647" w:rsidP="005B1647">
            <w:pPr>
              <w:pStyle w:val="Tabell"/>
            </w:pPr>
            <w:r w:rsidRPr="00D24CF2">
              <w:t>SBAB</w:t>
            </w:r>
          </w:p>
        </w:tc>
        <w:tc>
          <w:tcPr>
            <w:tcW w:w="673" w:type="pct"/>
            <w:noWrap/>
            <w:hideMark/>
          </w:tcPr>
          <w:p w14:paraId="0E5E3EA0" w14:textId="77777777" w:rsidR="005B1647" w:rsidRPr="00D24CF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24CF2">
              <w:t>690</w:t>
            </w:r>
          </w:p>
        </w:tc>
        <w:tc>
          <w:tcPr>
            <w:tcW w:w="673" w:type="pct"/>
            <w:noWrap/>
            <w:hideMark/>
          </w:tcPr>
          <w:p w14:paraId="509537CC" w14:textId="77777777" w:rsidR="005B1647" w:rsidRPr="00D24CF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24CF2">
              <w:t>684</w:t>
            </w:r>
          </w:p>
        </w:tc>
        <w:tc>
          <w:tcPr>
            <w:tcW w:w="742" w:type="pct"/>
            <w:noWrap/>
            <w:hideMark/>
          </w:tcPr>
          <w:p w14:paraId="078A6561" w14:textId="77777777" w:rsidR="005B1647" w:rsidRPr="00D24CF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24CF2">
              <w:t>6</w:t>
            </w:r>
          </w:p>
        </w:tc>
      </w:tr>
      <w:tr w:rsidR="00155607" w14:paraId="4B2C60E7"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2912" w:type="pct"/>
            <w:noWrap/>
            <w:hideMark/>
          </w:tcPr>
          <w:p w14:paraId="720718F6" w14:textId="77777777" w:rsidR="005B1647" w:rsidRPr="00D24CF2" w:rsidRDefault="005B1647" w:rsidP="005B1647">
            <w:pPr>
              <w:pStyle w:val="Tabell"/>
            </w:pPr>
            <w:r w:rsidRPr="00D24CF2">
              <w:t>SJ</w:t>
            </w:r>
          </w:p>
        </w:tc>
        <w:tc>
          <w:tcPr>
            <w:tcW w:w="673" w:type="pct"/>
            <w:noWrap/>
            <w:hideMark/>
          </w:tcPr>
          <w:p w14:paraId="15558217" w14:textId="77777777" w:rsidR="005B1647" w:rsidRPr="00D24CF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24CF2">
              <w:t>194</w:t>
            </w:r>
          </w:p>
        </w:tc>
        <w:tc>
          <w:tcPr>
            <w:tcW w:w="673" w:type="pct"/>
            <w:noWrap/>
            <w:hideMark/>
          </w:tcPr>
          <w:p w14:paraId="0C6C756A" w14:textId="77777777" w:rsidR="005B1647" w:rsidRPr="00D24CF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24CF2">
              <w:t>269</w:t>
            </w:r>
          </w:p>
        </w:tc>
        <w:tc>
          <w:tcPr>
            <w:tcW w:w="742" w:type="pct"/>
            <w:noWrap/>
            <w:hideMark/>
          </w:tcPr>
          <w:p w14:paraId="37E11ACE" w14:textId="77777777" w:rsidR="005B1647" w:rsidRPr="00D24CF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24CF2">
              <w:t>-75</w:t>
            </w:r>
          </w:p>
        </w:tc>
      </w:tr>
      <w:tr w:rsidR="00155607" w14:paraId="008E5789"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2912" w:type="pct"/>
            <w:noWrap/>
            <w:hideMark/>
          </w:tcPr>
          <w:p w14:paraId="6D92BD28" w14:textId="77777777" w:rsidR="005B1647" w:rsidRPr="00D24CF2" w:rsidRDefault="005B1647" w:rsidP="005B1647">
            <w:pPr>
              <w:pStyle w:val="Tabell"/>
            </w:pPr>
            <w:r w:rsidRPr="00D24CF2">
              <w:t>SOS Alarm AB</w:t>
            </w:r>
          </w:p>
        </w:tc>
        <w:tc>
          <w:tcPr>
            <w:tcW w:w="673" w:type="pct"/>
            <w:noWrap/>
            <w:hideMark/>
          </w:tcPr>
          <w:p w14:paraId="316F88DD" w14:textId="77777777" w:rsidR="005B1647" w:rsidRPr="00D24CF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24CF2">
              <w:t>17</w:t>
            </w:r>
          </w:p>
        </w:tc>
        <w:tc>
          <w:tcPr>
            <w:tcW w:w="673" w:type="pct"/>
            <w:noWrap/>
            <w:hideMark/>
          </w:tcPr>
          <w:p w14:paraId="1EE25E54" w14:textId="77777777" w:rsidR="005B1647" w:rsidRPr="00D24CF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24CF2">
              <w:t>0</w:t>
            </w:r>
          </w:p>
        </w:tc>
        <w:tc>
          <w:tcPr>
            <w:tcW w:w="742" w:type="pct"/>
            <w:noWrap/>
            <w:hideMark/>
          </w:tcPr>
          <w:p w14:paraId="6D498066" w14:textId="77777777" w:rsidR="005B1647" w:rsidRPr="00D24CF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24CF2">
              <w:t>17</w:t>
            </w:r>
          </w:p>
        </w:tc>
      </w:tr>
      <w:tr w:rsidR="00155607" w14:paraId="6FC0DF89"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2912" w:type="pct"/>
            <w:noWrap/>
            <w:hideMark/>
          </w:tcPr>
          <w:p w14:paraId="36EA976F" w14:textId="77777777" w:rsidR="005B1647" w:rsidRPr="00D24CF2" w:rsidRDefault="005B1647" w:rsidP="005B1647">
            <w:pPr>
              <w:pStyle w:val="Tabell"/>
            </w:pPr>
            <w:r w:rsidRPr="00D24CF2">
              <w:t>Specialfastigheter</w:t>
            </w:r>
          </w:p>
        </w:tc>
        <w:tc>
          <w:tcPr>
            <w:tcW w:w="673" w:type="pct"/>
            <w:noWrap/>
            <w:hideMark/>
          </w:tcPr>
          <w:p w14:paraId="60C057D6" w14:textId="77777777" w:rsidR="005B1647" w:rsidRPr="00D24CF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24CF2">
              <w:t>555</w:t>
            </w:r>
          </w:p>
        </w:tc>
        <w:tc>
          <w:tcPr>
            <w:tcW w:w="673" w:type="pct"/>
            <w:noWrap/>
            <w:hideMark/>
          </w:tcPr>
          <w:p w14:paraId="4DF696C4" w14:textId="77777777" w:rsidR="005B1647" w:rsidRPr="00D24CF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24CF2">
              <w:t>560</w:t>
            </w:r>
          </w:p>
        </w:tc>
        <w:tc>
          <w:tcPr>
            <w:tcW w:w="742" w:type="pct"/>
            <w:noWrap/>
            <w:hideMark/>
          </w:tcPr>
          <w:p w14:paraId="0802B7DF" w14:textId="77777777" w:rsidR="005B1647" w:rsidRPr="00D24CF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24CF2">
              <w:t>-5</w:t>
            </w:r>
          </w:p>
        </w:tc>
      </w:tr>
      <w:tr w:rsidR="00155607" w14:paraId="554C7086"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2912" w:type="pct"/>
            <w:noWrap/>
            <w:hideMark/>
          </w:tcPr>
          <w:p w14:paraId="2654F04F" w14:textId="77777777" w:rsidR="005B1647" w:rsidRPr="00D24CF2" w:rsidRDefault="005B1647" w:rsidP="005B1647">
            <w:pPr>
              <w:pStyle w:val="Tabell"/>
            </w:pPr>
            <w:r w:rsidRPr="00D24CF2">
              <w:t>Sveaskog</w:t>
            </w:r>
          </w:p>
        </w:tc>
        <w:tc>
          <w:tcPr>
            <w:tcW w:w="673" w:type="pct"/>
            <w:noWrap/>
            <w:hideMark/>
          </w:tcPr>
          <w:p w14:paraId="2393D90C" w14:textId="77777777" w:rsidR="005B1647" w:rsidRPr="00D24CF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24CF2">
              <w:t>1 100</w:t>
            </w:r>
          </w:p>
        </w:tc>
        <w:tc>
          <w:tcPr>
            <w:tcW w:w="673" w:type="pct"/>
            <w:noWrap/>
            <w:hideMark/>
          </w:tcPr>
          <w:p w14:paraId="79FA6CBC" w14:textId="77777777" w:rsidR="005B1647" w:rsidRPr="00D24CF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24CF2">
              <w:t>900</w:t>
            </w:r>
          </w:p>
        </w:tc>
        <w:tc>
          <w:tcPr>
            <w:tcW w:w="742" w:type="pct"/>
            <w:noWrap/>
            <w:hideMark/>
          </w:tcPr>
          <w:p w14:paraId="172A5E29" w14:textId="77777777" w:rsidR="005B1647" w:rsidRPr="00D24CF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24CF2">
              <w:t>200</w:t>
            </w:r>
          </w:p>
        </w:tc>
      </w:tr>
      <w:tr w:rsidR="00155607" w14:paraId="70859D51"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2912" w:type="pct"/>
            <w:noWrap/>
            <w:hideMark/>
          </w:tcPr>
          <w:p w14:paraId="5AD4E455" w14:textId="77777777" w:rsidR="005B1647" w:rsidRPr="00D24CF2" w:rsidRDefault="005B1647" w:rsidP="005B1647">
            <w:pPr>
              <w:pStyle w:val="Tabell"/>
            </w:pPr>
            <w:r w:rsidRPr="00D24CF2">
              <w:t>Svensk Bilprovning</w:t>
            </w:r>
          </w:p>
        </w:tc>
        <w:tc>
          <w:tcPr>
            <w:tcW w:w="673" w:type="pct"/>
            <w:noWrap/>
            <w:hideMark/>
          </w:tcPr>
          <w:p w14:paraId="34487403" w14:textId="77777777" w:rsidR="005B1647" w:rsidRPr="00D24CF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24CF2">
              <w:t>29</w:t>
            </w:r>
          </w:p>
        </w:tc>
        <w:tc>
          <w:tcPr>
            <w:tcW w:w="673" w:type="pct"/>
            <w:noWrap/>
            <w:hideMark/>
          </w:tcPr>
          <w:p w14:paraId="5A97567A" w14:textId="77777777" w:rsidR="005B1647" w:rsidRPr="00D24CF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24CF2">
              <w:t>29</w:t>
            </w:r>
          </w:p>
        </w:tc>
        <w:tc>
          <w:tcPr>
            <w:tcW w:w="742" w:type="pct"/>
            <w:noWrap/>
            <w:hideMark/>
          </w:tcPr>
          <w:p w14:paraId="7ADD79C8" w14:textId="77777777" w:rsidR="005B1647" w:rsidRPr="00D24CF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24CF2">
              <w:t>0</w:t>
            </w:r>
          </w:p>
        </w:tc>
      </w:tr>
      <w:tr w:rsidR="00155607" w14:paraId="50F1280F"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2912" w:type="pct"/>
            <w:noWrap/>
            <w:hideMark/>
          </w:tcPr>
          <w:p w14:paraId="1B4BC8AD" w14:textId="77777777" w:rsidR="005B1647" w:rsidRPr="00D24CF2" w:rsidRDefault="005B1647" w:rsidP="005B1647">
            <w:pPr>
              <w:pStyle w:val="Tabell"/>
            </w:pPr>
            <w:r w:rsidRPr="00D24CF2">
              <w:t>Svensk Exportkredit</w:t>
            </w:r>
          </w:p>
        </w:tc>
        <w:tc>
          <w:tcPr>
            <w:tcW w:w="673" w:type="pct"/>
            <w:noWrap/>
            <w:hideMark/>
          </w:tcPr>
          <w:p w14:paraId="455E49BF" w14:textId="77777777" w:rsidR="005B1647" w:rsidRPr="00D24CF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24CF2">
              <w:t>194</w:t>
            </w:r>
          </w:p>
        </w:tc>
        <w:tc>
          <w:tcPr>
            <w:tcW w:w="673" w:type="pct"/>
            <w:noWrap/>
            <w:hideMark/>
          </w:tcPr>
          <w:p w14:paraId="4D40075E" w14:textId="77777777" w:rsidR="005B1647" w:rsidRPr="00D24CF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24CF2">
              <w:t>232</w:t>
            </w:r>
          </w:p>
        </w:tc>
        <w:tc>
          <w:tcPr>
            <w:tcW w:w="742" w:type="pct"/>
            <w:noWrap/>
            <w:hideMark/>
          </w:tcPr>
          <w:p w14:paraId="2C6778F7" w14:textId="77777777" w:rsidR="005B1647" w:rsidRPr="00D24CF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24CF2">
              <w:t>-38</w:t>
            </w:r>
          </w:p>
        </w:tc>
      </w:tr>
      <w:tr w:rsidR="00155607" w14:paraId="4E9A9633"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2912" w:type="pct"/>
            <w:noWrap/>
            <w:hideMark/>
          </w:tcPr>
          <w:p w14:paraId="2B36BB79" w14:textId="77777777" w:rsidR="005B1647" w:rsidRPr="00D24CF2" w:rsidRDefault="005B1647" w:rsidP="005B1647">
            <w:pPr>
              <w:pStyle w:val="Tabell"/>
            </w:pPr>
            <w:r w:rsidRPr="00D24CF2">
              <w:t>Svevia</w:t>
            </w:r>
          </w:p>
        </w:tc>
        <w:tc>
          <w:tcPr>
            <w:tcW w:w="673" w:type="pct"/>
            <w:noWrap/>
            <w:hideMark/>
          </w:tcPr>
          <w:p w14:paraId="6DC2D510" w14:textId="77777777" w:rsidR="005B1647" w:rsidRPr="00D24CF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24CF2">
              <w:t>335</w:t>
            </w:r>
          </w:p>
        </w:tc>
        <w:tc>
          <w:tcPr>
            <w:tcW w:w="673" w:type="pct"/>
            <w:noWrap/>
            <w:hideMark/>
          </w:tcPr>
          <w:p w14:paraId="6674CB49" w14:textId="77777777" w:rsidR="005B1647" w:rsidRPr="00D24CF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24CF2">
              <w:t>299</w:t>
            </w:r>
          </w:p>
        </w:tc>
        <w:tc>
          <w:tcPr>
            <w:tcW w:w="742" w:type="pct"/>
            <w:noWrap/>
            <w:hideMark/>
          </w:tcPr>
          <w:p w14:paraId="29A78EC1" w14:textId="77777777" w:rsidR="005B1647" w:rsidRPr="00D24CF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24CF2">
              <w:t>36</w:t>
            </w:r>
          </w:p>
        </w:tc>
      </w:tr>
      <w:tr w:rsidR="00155607" w14:paraId="1B80F8B3"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2912" w:type="pct"/>
            <w:noWrap/>
            <w:hideMark/>
          </w:tcPr>
          <w:p w14:paraId="063A1A3D" w14:textId="77777777" w:rsidR="005B1647" w:rsidRPr="00D24CF2" w:rsidRDefault="005B1647" w:rsidP="005B1647">
            <w:pPr>
              <w:pStyle w:val="Tabell"/>
            </w:pPr>
            <w:r w:rsidRPr="00D24CF2">
              <w:t>Swedavia</w:t>
            </w:r>
          </w:p>
        </w:tc>
        <w:tc>
          <w:tcPr>
            <w:tcW w:w="673" w:type="pct"/>
            <w:noWrap/>
            <w:hideMark/>
          </w:tcPr>
          <w:p w14:paraId="7E0D58FE" w14:textId="77777777" w:rsidR="005B1647" w:rsidRPr="00D24CF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24CF2">
              <w:t>0</w:t>
            </w:r>
          </w:p>
        </w:tc>
        <w:tc>
          <w:tcPr>
            <w:tcW w:w="673" w:type="pct"/>
            <w:noWrap/>
            <w:hideMark/>
          </w:tcPr>
          <w:p w14:paraId="611C0960" w14:textId="77777777" w:rsidR="005B1647" w:rsidRPr="00D24CF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24CF2">
              <w:t>122</w:t>
            </w:r>
          </w:p>
        </w:tc>
        <w:tc>
          <w:tcPr>
            <w:tcW w:w="742" w:type="pct"/>
            <w:noWrap/>
            <w:hideMark/>
          </w:tcPr>
          <w:p w14:paraId="0BA08085" w14:textId="77777777" w:rsidR="005B1647" w:rsidRPr="00D24CF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24CF2">
              <w:t>-122</w:t>
            </w:r>
          </w:p>
        </w:tc>
      </w:tr>
      <w:tr w:rsidR="00155607" w14:paraId="3DD19A28"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2912" w:type="pct"/>
            <w:noWrap/>
            <w:hideMark/>
          </w:tcPr>
          <w:p w14:paraId="6CC0E24E" w14:textId="77777777" w:rsidR="005B1647" w:rsidRPr="00D24CF2" w:rsidRDefault="005B1647" w:rsidP="005B1647">
            <w:pPr>
              <w:pStyle w:val="Tabell"/>
            </w:pPr>
            <w:r w:rsidRPr="00D24CF2">
              <w:t>Sweden House</w:t>
            </w:r>
          </w:p>
        </w:tc>
        <w:tc>
          <w:tcPr>
            <w:tcW w:w="673" w:type="pct"/>
            <w:noWrap/>
            <w:hideMark/>
          </w:tcPr>
          <w:p w14:paraId="3EB6B8EE" w14:textId="77777777" w:rsidR="005B1647" w:rsidRPr="00D24CF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24CF2">
              <w:t>2</w:t>
            </w:r>
          </w:p>
        </w:tc>
        <w:tc>
          <w:tcPr>
            <w:tcW w:w="673" w:type="pct"/>
            <w:noWrap/>
            <w:hideMark/>
          </w:tcPr>
          <w:p w14:paraId="02E16033" w14:textId="77777777" w:rsidR="005B1647" w:rsidRPr="00D24CF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24CF2">
              <w:t>1</w:t>
            </w:r>
          </w:p>
        </w:tc>
        <w:tc>
          <w:tcPr>
            <w:tcW w:w="742" w:type="pct"/>
            <w:noWrap/>
            <w:hideMark/>
          </w:tcPr>
          <w:p w14:paraId="1B3440EC" w14:textId="77777777" w:rsidR="005B1647" w:rsidRPr="00D24CF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24CF2">
              <w:t>1</w:t>
            </w:r>
          </w:p>
        </w:tc>
      </w:tr>
      <w:tr w:rsidR="00155607" w14:paraId="2D13D40A"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2912" w:type="pct"/>
            <w:noWrap/>
            <w:hideMark/>
          </w:tcPr>
          <w:p w14:paraId="4FA792A6" w14:textId="77777777" w:rsidR="005B1647" w:rsidRPr="00D24CF2" w:rsidRDefault="005B1647" w:rsidP="005B1647">
            <w:pPr>
              <w:pStyle w:val="Tabell"/>
            </w:pPr>
            <w:r w:rsidRPr="00D24CF2">
              <w:t>Telia Company</w:t>
            </w:r>
          </w:p>
        </w:tc>
        <w:tc>
          <w:tcPr>
            <w:tcW w:w="673" w:type="pct"/>
            <w:noWrap/>
            <w:hideMark/>
          </w:tcPr>
          <w:p w14:paraId="6AB1DC0B" w14:textId="77777777" w:rsidR="005B1647" w:rsidRPr="00D24CF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24CF2">
              <w:t>3 810</w:t>
            </w:r>
          </w:p>
        </w:tc>
        <w:tc>
          <w:tcPr>
            <w:tcW w:w="673" w:type="pct"/>
            <w:noWrap/>
            <w:hideMark/>
          </w:tcPr>
          <w:p w14:paraId="445387DC" w14:textId="77777777" w:rsidR="005B1647" w:rsidRPr="00D24CF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24CF2">
              <w:t>3 714</w:t>
            </w:r>
          </w:p>
        </w:tc>
        <w:tc>
          <w:tcPr>
            <w:tcW w:w="742" w:type="pct"/>
            <w:noWrap/>
            <w:hideMark/>
          </w:tcPr>
          <w:p w14:paraId="538FD20C" w14:textId="77777777" w:rsidR="005B1647" w:rsidRPr="00D24CF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24CF2">
              <w:t>96</w:t>
            </w:r>
          </w:p>
        </w:tc>
      </w:tr>
      <w:tr w:rsidR="00155607" w14:paraId="6CBA3F80"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2912" w:type="pct"/>
            <w:noWrap/>
            <w:hideMark/>
          </w:tcPr>
          <w:p w14:paraId="12ECB29E" w14:textId="77777777" w:rsidR="005B1647" w:rsidRPr="00D24CF2" w:rsidRDefault="005B1647" w:rsidP="005B1647">
            <w:pPr>
              <w:pStyle w:val="Tabell"/>
            </w:pPr>
            <w:r w:rsidRPr="00D24CF2">
              <w:t>Teracom Group</w:t>
            </w:r>
          </w:p>
        </w:tc>
        <w:tc>
          <w:tcPr>
            <w:tcW w:w="673" w:type="pct"/>
            <w:noWrap/>
            <w:hideMark/>
          </w:tcPr>
          <w:p w14:paraId="1D8D166A" w14:textId="77777777" w:rsidR="005B1647" w:rsidRPr="00D24CF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24CF2">
              <w:t>206</w:t>
            </w:r>
          </w:p>
        </w:tc>
        <w:tc>
          <w:tcPr>
            <w:tcW w:w="673" w:type="pct"/>
            <w:noWrap/>
            <w:hideMark/>
          </w:tcPr>
          <w:p w14:paraId="48A1B121" w14:textId="77777777" w:rsidR="005B1647" w:rsidRPr="00D24CF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24CF2">
              <w:t>214</w:t>
            </w:r>
          </w:p>
        </w:tc>
        <w:tc>
          <w:tcPr>
            <w:tcW w:w="742" w:type="pct"/>
            <w:noWrap/>
            <w:hideMark/>
          </w:tcPr>
          <w:p w14:paraId="7E1529E8" w14:textId="77777777" w:rsidR="005B1647" w:rsidRPr="00D24CF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24CF2">
              <w:t>-8</w:t>
            </w:r>
          </w:p>
        </w:tc>
      </w:tr>
      <w:tr w:rsidR="00155607" w14:paraId="4022F05C"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2912" w:type="pct"/>
            <w:noWrap/>
            <w:hideMark/>
          </w:tcPr>
          <w:p w14:paraId="489BDE8C" w14:textId="77777777" w:rsidR="005B1647" w:rsidRPr="00D24CF2" w:rsidRDefault="005B1647" w:rsidP="005B1647">
            <w:pPr>
              <w:pStyle w:val="Tabell"/>
            </w:pPr>
            <w:r w:rsidRPr="00D24CF2">
              <w:t>Vasallen</w:t>
            </w:r>
          </w:p>
        </w:tc>
        <w:tc>
          <w:tcPr>
            <w:tcW w:w="673" w:type="pct"/>
            <w:noWrap/>
            <w:hideMark/>
          </w:tcPr>
          <w:p w14:paraId="1EB585B7" w14:textId="77777777" w:rsidR="005B1647" w:rsidRPr="00D24CF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24CF2">
              <w:t>0</w:t>
            </w:r>
          </w:p>
        </w:tc>
        <w:tc>
          <w:tcPr>
            <w:tcW w:w="673" w:type="pct"/>
            <w:noWrap/>
            <w:hideMark/>
          </w:tcPr>
          <w:p w14:paraId="34D783B0" w14:textId="77777777" w:rsidR="005B1647" w:rsidRPr="00D24CF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24CF2">
              <w:t>125</w:t>
            </w:r>
          </w:p>
        </w:tc>
        <w:tc>
          <w:tcPr>
            <w:tcW w:w="742" w:type="pct"/>
            <w:noWrap/>
            <w:hideMark/>
          </w:tcPr>
          <w:p w14:paraId="4AE3D858" w14:textId="77777777" w:rsidR="005B1647" w:rsidRPr="00D24CF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24CF2">
              <w:t>-125</w:t>
            </w:r>
          </w:p>
        </w:tc>
      </w:tr>
      <w:tr w:rsidR="00155607" w14:paraId="176BD1C4"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2912" w:type="pct"/>
            <w:tcBorders>
              <w:bottom w:val="single" w:sz="4" w:space="0" w:color="auto"/>
            </w:tcBorders>
            <w:noWrap/>
            <w:hideMark/>
          </w:tcPr>
          <w:p w14:paraId="7D172B13" w14:textId="77777777" w:rsidR="005B1647" w:rsidRPr="00D24CF2" w:rsidRDefault="005B1647" w:rsidP="005B1647">
            <w:pPr>
              <w:pStyle w:val="Tabell"/>
            </w:pPr>
            <w:r w:rsidRPr="00D24CF2">
              <w:t>Vattenfall AB</w:t>
            </w:r>
          </w:p>
        </w:tc>
        <w:tc>
          <w:tcPr>
            <w:tcW w:w="673" w:type="pct"/>
            <w:tcBorders>
              <w:bottom w:val="single" w:sz="4" w:space="0" w:color="auto"/>
            </w:tcBorders>
            <w:noWrap/>
            <w:hideMark/>
          </w:tcPr>
          <w:p w14:paraId="7CDC6BF6" w14:textId="77777777" w:rsidR="005B1647" w:rsidRPr="00D24CF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24CF2">
              <w:t>2 000</w:t>
            </w:r>
          </w:p>
        </w:tc>
        <w:tc>
          <w:tcPr>
            <w:tcW w:w="673" w:type="pct"/>
            <w:tcBorders>
              <w:bottom w:val="single" w:sz="4" w:space="0" w:color="auto"/>
            </w:tcBorders>
            <w:noWrap/>
            <w:hideMark/>
          </w:tcPr>
          <w:p w14:paraId="2F26CA82" w14:textId="77777777" w:rsidR="005B1647" w:rsidRPr="00D24CF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24CF2">
              <w:t>2 000</w:t>
            </w:r>
          </w:p>
        </w:tc>
        <w:tc>
          <w:tcPr>
            <w:tcW w:w="742" w:type="pct"/>
            <w:tcBorders>
              <w:bottom w:val="single" w:sz="4" w:space="0" w:color="auto"/>
            </w:tcBorders>
            <w:noWrap/>
            <w:hideMark/>
          </w:tcPr>
          <w:p w14:paraId="7E33A6BA" w14:textId="77777777" w:rsidR="005B1647" w:rsidRPr="00D24CF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24CF2">
              <w:t>0</w:t>
            </w:r>
          </w:p>
        </w:tc>
      </w:tr>
      <w:tr w:rsidR="00155607" w14:paraId="1E5B059A" w14:textId="77777777" w:rsidTr="00155607">
        <w:trPr>
          <w:cnfStyle w:val="010000000000" w:firstRow="0" w:lastRow="1" w:firstColumn="0" w:lastColumn="0" w:oddVBand="0" w:evenVBand="0" w:oddHBand="0" w:evenHBand="0" w:firstRowFirstColumn="0" w:firstRowLastColumn="0" w:lastRowFirstColumn="0" w:lastRowLastColumn="0"/>
          <w:trHeight w:val="170"/>
        </w:trPr>
        <w:tc>
          <w:tcPr>
            <w:cnfStyle w:val="001000000000" w:firstRow="0" w:lastRow="0" w:firstColumn="1" w:lastColumn="0" w:oddVBand="0" w:evenVBand="0" w:oddHBand="0" w:evenHBand="0" w:firstRowFirstColumn="0" w:firstRowLastColumn="0" w:lastRowFirstColumn="0" w:lastRowLastColumn="0"/>
            <w:tcW w:w="2912" w:type="pct"/>
            <w:tcBorders>
              <w:top w:val="single" w:sz="4" w:space="0" w:color="auto"/>
            </w:tcBorders>
            <w:shd w:val="clear" w:color="auto" w:fill="auto"/>
            <w:noWrap/>
            <w:hideMark/>
          </w:tcPr>
          <w:p w14:paraId="1D4FAA0F" w14:textId="77777777" w:rsidR="005B1647" w:rsidRPr="00D24CF2" w:rsidRDefault="005B1647" w:rsidP="005B1647">
            <w:pPr>
              <w:pStyle w:val="Tabell"/>
              <w:rPr>
                <w:bCs/>
              </w:rPr>
            </w:pPr>
            <w:r w:rsidRPr="00D24CF2">
              <w:rPr>
                <w:bCs/>
              </w:rPr>
              <w:t>Totalt</w:t>
            </w:r>
          </w:p>
        </w:tc>
        <w:tc>
          <w:tcPr>
            <w:tcW w:w="673" w:type="pct"/>
            <w:tcBorders>
              <w:top w:val="single" w:sz="4" w:space="0" w:color="auto"/>
            </w:tcBorders>
            <w:shd w:val="clear" w:color="auto" w:fill="auto"/>
            <w:noWrap/>
            <w:hideMark/>
          </w:tcPr>
          <w:p w14:paraId="143BCABB" w14:textId="77777777" w:rsidR="005B1647" w:rsidRPr="00D24CF2"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D24CF2">
              <w:rPr>
                <w:bCs/>
              </w:rPr>
              <w:t>15 080</w:t>
            </w:r>
          </w:p>
        </w:tc>
        <w:tc>
          <w:tcPr>
            <w:tcW w:w="673" w:type="pct"/>
            <w:tcBorders>
              <w:top w:val="single" w:sz="4" w:space="0" w:color="auto"/>
            </w:tcBorders>
            <w:shd w:val="clear" w:color="auto" w:fill="auto"/>
            <w:noWrap/>
            <w:hideMark/>
          </w:tcPr>
          <w:p w14:paraId="54DD3422" w14:textId="77777777" w:rsidR="005B1647" w:rsidRPr="00D24CF2"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D24CF2">
              <w:rPr>
                <w:bCs/>
              </w:rPr>
              <w:t>14 628</w:t>
            </w:r>
          </w:p>
        </w:tc>
        <w:tc>
          <w:tcPr>
            <w:tcW w:w="742" w:type="pct"/>
            <w:tcBorders>
              <w:top w:val="single" w:sz="4" w:space="0" w:color="auto"/>
            </w:tcBorders>
            <w:shd w:val="clear" w:color="auto" w:fill="auto"/>
            <w:noWrap/>
            <w:hideMark/>
          </w:tcPr>
          <w:p w14:paraId="4525F224" w14:textId="77777777" w:rsidR="005B1647" w:rsidRPr="00D24CF2"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D24CF2">
              <w:rPr>
                <w:bCs/>
              </w:rPr>
              <w:t>452</w:t>
            </w:r>
          </w:p>
        </w:tc>
      </w:tr>
    </w:tbl>
    <w:p w14:paraId="49103545" w14:textId="77F1A484" w:rsidR="005B1647" w:rsidRPr="00D24CF2" w:rsidRDefault="005B1647" w:rsidP="005B1647">
      <w:pPr>
        <w:pStyle w:val="Klla"/>
        <w:spacing w:before="160"/>
        <w:rPr>
          <w:rFonts w:asciiTheme="minorHAnsi" w:hAnsiTheme="minorHAnsi"/>
          <w:sz w:val="22"/>
        </w:rPr>
      </w:pPr>
      <w:r w:rsidRPr="00D24CF2">
        <w:rPr>
          <w:rFonts w:asciiTheme="minorHAnsi" w:hAnsiTheme="minorHAnsi"/>
          <w:sz w:val="22"/>
        </w:rPr>
        <w:t>Telia Company delade ut 3 810 miljoner kronor, vilket är 96 miljoner kronor mer än föregående år. Utdelningen från LKAB blev 3 164 miljoner kronor, vilket motsvarar 60</w:t>
      </w:r>
      <w:r>
        <w:rPr>
          <w:rFonts w:asciiTheme="minorHAnsi" w:hAnsiTheme="minorHAnsi"/>
          <w:sz w:val="22"/>
        </w:rPr>
        <w:t> </w:t>
      </w:r>
      <w:r w:rsidRPr="00D24CF2">
        <w:rPr>
          <w:rFonts w:asciiTheme="minorHAnsi" w:hAnsiTheme="minorHAnsi"/>
          <w:sz w:val="22"/>
        </w:rPr>
        <w:t>procent av årets vinst. Utdelningen från Vattenfall AB blev 2</w:t>
      </w:r>
      <w:r>
        <w:rPr>
          <w:rFonts w:asciiTheme="minorHAnsi" w:hAnsiTheme="minorHAnsi"/>
          <w:sz w:val="22"/>
        </w:rPr>
        <w:t> </w:t>
      </w:r>
      <w:r w:rsidRPr="00D24CF2">
        <w:rPr>
          <w:rFonts w:asciiTheme="minorHAnsi" w:hAnsiTheme="minorHAnsi"/>
          <w:sz w:val="22"/>
        </w:rPr>
        <w:t>000</w:t>
      </w:r>
      <w:r>
        <w:rPr>
          <w:rFonts w:asciiTheme="minorHAnsi" w:hAnsiTheme="minorHAnsi"/>
          <w:sz w:val="22"/>
        </w:rPr>
        <w:t> </w:t>
      </w:r>
      <w:r w:rsidRPr="00D24CF2">
        <w:rPr>
          <w:rFonts w:asciiTheme="minorHAnsi" w:hAnsiTheme="minorHAnsi"/>
          <w:sz w:val="22"/>
        </w:rPr>
        <w:t>miljoner kronor, vilket motsvarar 20 procent av årets resultat. Jernhusen AB delade ut 700</w:t>
      </w:r>
      <w:r>
        <w:rPr>
          <w:rFonts w:asciiTheme="minorHAnsi" w:hAnsiTheme="minorHAnsi"/>
          <w:sz w:val="22"/>
        </w:rPr>
        <w:t> </w:t>
      </w:r>
      <w:r w:rsidRPr="00D24CF2">
        <w:rPr>
          <w:rFonts w:asciiTheme="minorHAnsi" w:hAnsiTheme="minorHAnsi"/>
          <w:sz w:val="22"/>
        </w:rPr>
        <w:t>miljoner kronor, vilket är 521 miljoner kronor mer än föregående år och överstiger utdelningsmålet om en tredjedels procent av resultatet.</w:t>
      </w:r>
    </w:p>
    <w:p w14:paraId="0DD8822B" w14:textId="77777777" w:rsidR="005B1647" w:rsidRPr="00D24CF2" w:rsidRDefault="005B1647" w:rsidP="005B1647">
      <w:pPr>
        <w:pStyle w:val="Rubrik5utannumrering"/>
      </w:pPr>
      <w:r w:rsidRPr="00D24CF2">
        <w:t>Inkomster från offentligrättsliga avgifter högre 2019</w:t>
      </w:r>
    </w:p>
    <w:p w14:paraId="460666E4" w14:textId="7C729AC6" w:rsidR="005B1647" w:rsidRPr="00D24CF2" w:rsidRDefault="005B1647" w:rsidP="005B1647">
      <w:pPr>
        <w:pStyle w:val="Klla"/>
        <w:rPr>
          <w:rFonts w:asciiTheme="minorHAnsi" w:hAnsiTheme="minorHAnsi"/>
          <w:sz w:val="22"/>
        </w:rPr>
      </w:pPr>
      <w:r w:rsidRPr="00D24CF2">
        <w:rPr>
          <w:rFonts w:asciiTheme="minorHAnsi" w:hAnsiTheme="minorHAnsi"/>
          <w:sz w:val="22"/>
        </w:rPr>
        <w:t>Inkomsterna från offentligrättsliga avgifter blev 10 352 miljoner kronor, vilket är 449</w:t>
      </w:r>
      <w:r>
        <w:rPr>
          <w:rFonts w:asciiTheme="minorHAnsi" w:hAnsiTheme="minorHAnsi"/>
          <w:sz w:val="22"/>
        </w:rPr>
        <w:t> </w:t>
      </w:r>
      <w:r w:rsidRPr="00D24CF2">
        <w:rPr>
          <w:rFonts w:asciiTheme="minorHAnsi" w:hAnsiTheme="minorHAnsi"/>
          <w:sz w:val="22"/>
        </w:rPr>
        <w:t>miljoner kronor (4,5 procent) högre än föregående år. Finansieringsavgiften från arbetslöshetskassor uppgick till 3 559 miljoner kronor, vilket är 65</w:t>
      </w:r>
      <w:r>
        <w:rPr>
          <w:rFonts w:asciiTheme="minorHAnsi" w:hAnsiTheme="minorHAnsi"/>
          <w:sz w:val="22"/>
        </w:rPr>
        <w:t> </w:t>
      </w:r>
      <w:r w:rsidRPr="00D24CF2">
        <w:rPr>
          <w:rFonts w:asciiTheme="minorHAnsi" w:hAnsiTheme="minorHAnsi"/>
          <w:sz w:val="22"/>
        </w:rPr>
        <w:t>miljoner kronor (1,8</w:t>
      </w:r>
      <w:r>
        <w:rPr>
          <w:rFonts w:asciiTheme="minorHAnsi" w:hAnsiTheme="minorHAnsi"/>
          <w:sz w:val="22"/>
        </w:rPr>
        <w:t> </w:t>
      </w:r>
      <w:r w:rsidRPr="00D24CF2">
        <w:rPr>
          <w:rFonts w:asciiTheme="minorHAnsi" w:hAnsiTheme="minorHAnsi"/>
          <w:sz w:val="22"/>
        </w:rPr>
        <w:t>procent) högre än 2018. Avgifter vid patent- och registreringsväsendet uppgick till 441</w:t>
      </w:r>
      <w:r>
        <w:rPr>
          <w:rFonts w:asciiTheme="minorHAnsi" w:hAnsiTheme="minorHAnsi"/>
          <w:sz w:val="22"/>
        </w:rPr>
        <w:t> </w:t>
      </w:r>
      <w:r w:rsidRPr="00D24CF2">
        <w:rPr>
          <w:rFonts w:asciiTheme="minorHAnsi" w:hAnsiTheme="minorHAnsi"/>
          <w:sz w:val="22"/>
        </w:rPr>
        <w:t>miljoner kronor. Det är en ökning med 45 miljoner kronor (11,5</w:t>
      </w:r>
      <w:r>
        <w:rPr>
          <w:rFonts w:asciiTheme="minorHAnsi" w:hAnsiTheme="minorHAnsi"/>
          <w:sz w:val="22"/>
        </w:rPr>
        <w:t> </w:t>
      </w:r>
      <w:r w:rsidRPr="00D24CF2">
        <w:rPr>
          <w:rFonts w:asciiTheme="minorHAnsi" w:hAnsiTheme="minorHAnsi"/>
          <w:sz w:val="22"/>
        </w:rPr>
        <w:t>procent) jämfört med föregående år.</w:t>
      </w:r>
    </w:p>
    <w:p w14:paraId="7EA6064D" w14:textId="77777777" w:rsidR="005B1647" w:rsidRPr="00D24CF2" w:rsidRDefault="005B1647" w:rsidP="005B1647">
      <w:pPr>
        <w:pStyle w:val="Rubrik5utannumrering"/>
      </w:pPr>
      <w:r w:rsidRPr="00D24CF2">
        <w:t>Högre inkomster från böter</w:t>
      </w:r>
    </w:p>
    <w:p w14:paraId="424CB122" w14:textId="3C5C00F6" w:rsidR="005B1647" w:rsidRPr="00D24CF2" w:rsidRDefault="005B1647" w:rsidP="005B1647">
      <w:pPr>
        <w:pStyle w:val="Klla"/>
        <w:rPr>
          <w:rFonts w:asciiTheme="minorHAnsi" w:hAnsiTheme="minorHAnsi"/>
          <w:sz w:val="22"/>
        </w:rPr>
      </w:pPr>
      <w:r w:rsidRPr="00D24CF2">
        <w:rPr>
          <w:rFonts w:asciiTheme="minorHAnsi" w:hAnsiTheme="minorHAnsi"/>
          <w:sz w:val="22"/>
        </w:rPr>
        <w:t>Inkomsterna från Böter m.m. uppgick till 1 278 miljoner kronor, vilket är 160</w:t>
      </w:r>
      <w:r>
        <w:rPr>
          <w:rFonts w:asciiTheme="minorHAnsi" w:hAnsiTheme="minorHAnsi"/>
          <w:sz w:val="22"/>
        </w:rPr>
        <w:t> </w:t>
      </w:r>
      <w:r w:rsidRPr="00D24CF2">
        <w:rPr>
          <w:rFonts w:asciiTheme="minorHAnsi" w:hAnsiTheme="minorHAnsi"/>
          <w:sz w:val="22"/>
        </w:rPr>
        <w:t>miljoner kronor (14,3 procent) högre än föregående år. Det högre utfallet beror framför allt på att bötesmedel från Polismyndigheten blev 102 miljoner kronor högre än föregående år. Det avser bl.a. domstolsböter och strafförelägganden som uppgick till 309</w:t>
      </w:r>
      <w:r>
        <w:rPr>
          <w:rFonts w:asciiTheme="minorHAnsi" w:hAnsiTheme="minorHAnsi"/>
          <w:sz w:val="22"/>
        </w:rPr>
        <w:t> </w:t>
      </w:r>
      <w:r w:rsidRPr="00D24CF2">
        <w:rPr>
          <w:rFonts w:asciiTheme="minorHAnsi" w:hAnsiTheme="minorHAnsi"/>
          <w:sz w:val="22"/>
        </w:rPr>
        <w:t>miljoner kronor.</w:t>
      </w:r>
    </w:p>
    <w:p w14:paraId="13343441" w14:textId="77777777" w:rsidR="005B1647" w:rsidRPr="00D24CF2" w:rsidRDefault="005B1647" w:rsidP="005B1647">
      <w:pPr>
        <w:pStyle w:val="Rubrik5utannumrering"/>
      </w:pPr>
      <w:r w:rsidRPr="00D24CF2">
        <w:lastRenderedPageBreak/>
        <w:t>Återbetalning av statsbidrag</w:t>
      </w:r>
    </w:p>
    <w:p w14:paraId="54C55F5A" w14:textId="4CF1CA57" w:rsidR="005B1647" w:rsidRPr="00D24CF2" w:rsidRDefault="005B1647" w:rsidP="005B1647">
      <w:pPr>
        <w:pStyle w:val="Klla"/>
        <w:rPr>
          <w:rFonts w:asciiTheme="minorHAnsi" w:hAnsiTheme="minorHAnsi"/>
          <w:sz w:val="22"/>
        </w:rPr>
      </w:pPr>
      <w:r w:rsidRPr="00D24CF2">
        <w:rPr>
          <w:rFonts w:asciiTheme="minorHAnsi" w:hAnsiTheme="minorHAnsi"/>
          <w:sz w:val="22"/>
        </w:rPr>
        <w:t>Övriga inkomster av statens verksamhet uppgick till 1 833 miljoner kronor, vilket är 597</w:t>
      </w:r>
      <w:r>
        <w:rPr>
          <w:rFonts w:asciiTheme="minorHAnsi" w:hAnsiTheme="minorHAnsi"/>
          <w:sz w:val="22"/>
        </w:rPr>
        <w:t> </w:t>
      </w:r>
      <w:r w:rsidRPr="00D24CF2">
        <w:rPr>
          <w:rFonts w:asciiTheme="minorHAnsi" w:hAnsiTheme="minorHAnsi"/>
          <w:sz w:val="22"/>
        </w:rPr>
        <w:t>miljoner kronor högre än 2018. Det förklaras bl.a. av att Statens skolverk levererade 794 miljoner kronor i återbetalade statsbidrag. Det är 523</w:t>
      </w:r>
      <w:r>
        <w:rPr>
          <w:rFonts w:asciiTheme="minorHAnsi" w:hAnsiTheme="minorHAnsi"/>
          <w:sz w:val="22"/>
        </w:rPr>
        <w:t> </w:t>
      </w:r>
      <w:r w:rsidRPr="00D24CF2">
        <w:rPr>
          <w:rFonts w:asciiTheme="minorHAnsi" w:hAnsiTheme="minorHAnsi"/>
          <w:sz w:val="22"/>
        </w:rPr>
        <w:t>miljoner kronor högre än föregående år.</w:t>
      </w:r>
    </w:p>
    <w:p w14:paraId="5CE1AC75" w14:textId="74B7A9DC" w:rsidR="005B1647" w:rsidRDefault="005B1647" w:rsidP="005B1647">
      <w:pPr>
        <w:pStyle w:val="Brdtext"/>
      </w:pPr>
      <w:r w:rsidRPr="00D24CF2">
        <w:t>Lokalradioavgifter från Myndigheten för press, radio och tv blev 95</w:t>
      </w:r>
      <w:r>
        <w:t> </w:t>
      </w:r>
      <w:r w:rsidRPr="00D24CF2">
        <w:t>miljoner kronor högre. I juli 2018 betalade kommersiella radiobolag 1 306 miljoner kronor till Myndigheten för press, radio och tv för tillstånd att sända markbunden analog kommersiell radio. Tillstånden gäller för perioden 1 augusti 2018 till 31</w:t>
      </w:r>
      <w:r>
        <w:t> </w:t>
      </w:r>
      <w:r w:rsidRPr="00D24CF2">
        <w:t>juli 2026. Avgifterna betaldes i förskott och kommer därför att periodiseras kvartalsvis mot statens budget för hela perioden för att ge en rättvisande bild av de redovisade intäkterna.</w:t>
      </w:r>
    </w:p>
    <w:p w14:paraId="3D89C1ED" w14:textId="77777777" w:rsidR="005B1647" w:rsidRPr="001506A3" w:rsidRDefault="005B1647" w:rsidP="005B1647">
      <w:pPr>
        <w:pStyle w:val="Rubrik4utannumrering"/>
      </w:pPr>
      <w:r w:rsidRPr="001506A3">
        <w:t>Inkomster av försåld egendom</w:t>
      </w:r>
    </w:p>
    <w:p w14:paraId="68E175D7" w14:textId="77777777" w:rsidR="005B1647" w:rsidRPr="00244C04" w:rsidRDefault="005B1647" w:rsidP="005B1647">
      <w:pPr>
        <w:pStyle w:val="Brdtext"/>
      </w:pPr>
      <w:r w:rsidRPr="00244C04">
        <w:t>Under denna inkomsttyp redovisas bl.a. inkomster av försålda byggnader och maskiner, mark och annan egendom som exempelvis gruvegendom och aktier.</w:t>
      </w:r>
    </w:p>
    <w:p w14:paraId="50593F8E" w14:textId="6E53FA4F" w:rsidR="005B1647" w:rsidRDefault="005B1647" w:rsidP="005B1647">
      <w:pPr>
        <w:pStyle w:val="TabellRubrik"/>
      </w:pPr>
      <w:bookmarkStart w:id="60" w:name="_Toc37340017"/>
      <w:r>
        <w:t xml:space="preserve">Tabell </w:t>
      </w:r>
      <w:r>
        <w:fldChar w:fldCharType="begin"/>
      </w:r>
      <w:r>
        <w:instrText xml:space="preserve"> STYLEREF  "Rubrik 1" \n</w:instrText>
      </w:r>
      <w:r>
        <w:fldChar w:fldCharType="separate"/>
      </w:r>
      <w:r w:rsidR="00301022">
        <w:rPr>
          <w:noProof/>
        </w:rPr>
        <w:t>2</w:t>
      </w:r>
      <w:r>
        <w:rPr>
          <w:noProof/>
        </w:rPr>
        <w:fldChar w:fldCharType="end"/>
      </w:r>
      <w:r>
        <w:t>.</w:t>
      </w:r>
      <w:fldSimple w:instr=" SEQ Tabell \* ARABIC \s 1 ">
        <w:r w:rsidR="00301022">
          <w:rPr>
            <w:noProof/>
          </w:rPr>
          <w:t>17</w:t>
        </w:r>
      </w:fldSimple>
      <w:r>
        <w:tab/>
      </w:r>
      <w:r w:rsidRPr="00FB405B">
        <w:t>Inkomster av försåld egendom</w:t>
      </w:r>
      <w:bookmarkEnd w:id="60"/>
    </w:p>
    <w:p w14:paraId="0AE7FF2F" w14:textId="4656DA5C" w:rsidR="005B1647" w:rsidRDefault="005B1647" w:rsidP="005B1647">
      <w:pPr>
        <w:pStyle w:val="TabellUnderrubrik"/>
      </w:pPr>
      <w:r w:rsidRPr="00D24CF2">
        <w:t>Miljoner kronor</w:t>
      </w:r>
    </w:p>
    <w:tbl>
      <w:tblPr>
        <w:tblStyle w:val="RKBPTabell"/>
        <w:tblW w:w="5000" w:type="pct"/>
        <w:tblLook w:val="04E0" w:firstRow="1" w:lastRow="1" w:firstColumn="1" w:lastColumn="0" w:noHBand="0" w:noVBand="1"/>
      </w:tblPr>
      <w:tblGrid>
        <w:gridCol w:w="3962"/>
        <w:gridCol w:w="853"/>
        <w:gridCol w:w="853"/>
        <w:gridCol w:w="853"/>
        <w:gridCol w:w="849"/>
      </w:tblGrid>
      <w:tr w:rsidR="00155607" w14:paraId="24F29DAB" w14:textId="77777777" w:rsidTr="00BE1FEE">
        <w:trPr>
          <w:cnfStyle w:val="100000000000" w:firstRow="1" w:lastRow="0" w:firstColumn="0" w:lastColumn="0" w:oddVBand="0" w:evenVBand="0" w:oddHBand="0" w:evenHBand="0" w:firstRowFirstColumn="0" w:firstRowLastColumn="0" w:lastRowFirstColumn="0" w:lastRowLastColumn="0"/>
          <w:trHeight w:val="450"/>
          <w:tblHeader w:val="0"/>
        </w:trPr>
        <w:tc>
          <w:tcPr>
            <w:cnfStyle w:val="001000000000" w:firstRow="0" w:lastRow="0" w:firstColumn="1" w:lastColumn="0" w:oddVBand="0" w:evenVBand="0" w:oddHBand="0" w:evenHBand="0" w:firstRowFirstColumn="0" w:firstRowLastColumn="0" w:lastRowFirstColumn="0" w:lastRowLastColumn="0"/>
            <w:tcW w:w="2687" w:type="pct"/>
            <w:tcBorders>
              <w:top w:val="none" w:sz="0" w:space="0" w:color="auto"/>
              <w:left w:val="none" w:sz="0" w:space="0" w:color="auto"/>
              <w:bottom w:val="none" w:sz="0" w:space="0" w:color="auto"/>
              <w:right w:val="none" w:sz="0" w:space="0" w:color="auto"/>
              <w:tl2br w:val="none" w:sz="0" w:space="0" w:color="auto"/>
              <w:tr2bl w:val="none" w:sz="0" w:space="0" w:color="auto"/>
            </w:tcBorders>
            <w:noWrap/>
            <w:hideMark/>
          </w:tcPr>
          <w:p w14:paraId="216FB365" w14:textId="77777777" w:rsidR="005B1647" w:rsidRPr="00D24CF2" w:rsidRDefault="005B1647" w:rsidP="005B1647">
            <w:pPr>
              <w:pStyle w:val="TabellHuvud"/>
            </w:pPr>
            <w:r w:rsidRPr="00D24CF2">
              <w:t> </w:t>
            </w:r>
          </w:p>
        </w:tc>
        <w:tc>
          <w:tcPr>
            <w:tcW w:w="579" w:type="pct"/>
            <w:tcBorders>
              <w:top w:val="none" w:sz="0" w:space="0" w:color="auto"/>
              <w:left w:val="none" w:sz="0" w:space="0" w:color="auto"/>
              <w:bottom w:val="none" w:sz="0" w:space="0" w:color="auto"/>
              <w:right w:val="none" w:sz="0" w:space="0" w:color="auto"/>
              <w:tl2br w:val="none" w:sz="0" w:space="0" w:color="auto"/>
              <w:tr2bl w:val="none" w:sz="0" w:space="0" w:color="auto"/>
            </w:tcBorders>
            <w:hideMark/>
          </w:tcPr>
          <w:p w14:paraId="5541EA5B" w14:textId="77777777" w:rsidR="005B1647" w:rsidRPr="00D24CF2"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D24CF2">
              <w:t>SB</w:t>
            </w:r>
            <w:r w:rsidRPr="00D24CF2">
              <w:br/>
              <w:t>2019</w:t>
            </w:r>
          </w:p>
        </w:tc>
        <w:tc>
          <w:tcPr>
            <w:tcW w:w="579" w:type="pct"/>
            <w:tcBorders>
              <w:top w:val="none" w:sz="0" w:space="0" w:color="auto"/>
              <w:left w:val="none" w:sz="0" w:space="0" w:color="auto"/>
              <w:bottom w:val="none" w:sz="0" w:space="0" w:color="auto"/>
              <w:right w:val="none" w:sz="0" w:space="0" w:color="auto"/>
              <w:tl2br w:val="none" w:sz="0" w:space="0" w:color="auto"/>
              <w:tr2bl w:val="none" w:sz="0" w:space="0" w:color="auto"/>
            </w:tcBorders>
            <w:hideMark/>
          </w:tcPr>
          <w:p w14:paraId="5CC87588" w14:textId="77777777" w:rsidR="005B1647" w:rsidRPr="00D24CF2"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D24CF2">
              <w:t>Utfall</w:t>
            </w:r>
            <w:r w:rsidRPr="00D24CF2">
              <w:br/>
              <w:t>2019</w:t>
            </w:r>
          </w:p>
        </w:tc>
        <w:tc>
          <w:tcPr>
            <w:tcW w:w="579" w:type="pct"/>
            <w:tcBorders>
              <w:top w:val="none" w:sz="0" w:space="0" w:color="auto"/>
              <w:left w:val="none" w:sz="0" w:space="0" w:color="auto"/>
              <w:bottom w:val="none" w:sz="0" w:space="0" w:color="auto"/>
              <w:right w:val="none" w:sz="0" w:space="0" w:color="auto"/>
              <w:tl2br w:val="none" w:sz="0" w:space="0" w:color="auto"/>
              <w:tr2bl w:val="none" w:sz="0" w:space="0" w:color="auto"/>
            </w:tcBorders>
            <w:hideMark/>
          </w:tcPr>
          <w:p w14:paraId="1151BF65" w14:textId="77777777" w:rsidR="005B1647" w:rsidRPr="00D24CF2"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D24CF2">
              <w:t>Utfall-SB</w:t>
            </w:r>
            <w:r w:rsidRPr="00D24CF2">
              <w:br/>
              <w:t>2019</w:t>
            </w:r>
          </w:p>
        </w:tc>
        <w:tc>
          <w:tcPr>
            <w:tcW w:w="577" w:type="pct"/>
            <w:tcBorders>
              <w:top w:val="none" w:sz="0" w:space="0" w:color="auto"/>
              <w:left w:val="none" w:sz="0" w:space="0" w:color="auto"/>
              <w:bottom w:val="none" w:sz="0" w:space="0" w:color="auto"/>
              <w:right w:val="none" w:sz="0" w:space="0" w:color="auto"/>
              <w:tl2br w:val="none" w:sz="0" w:space="0" w:color="auto"/>
              <w:tr2bl w:val="none" w:sz="0" w:space="0" w:color="auto"/>
            </w:tcBorders>
            <w:hideMark/>
          </w:tcPr>
          <w:p w14:paraId="08284921" w14:textId="77777777" w:rsidR="005B1647" w:rsidRPr="00D24CF2"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D24CF2">
              <w:t>Utfall</w:t>
            </w:r>
            <w:r w:rsidRPr="00D24CF2">
              <w:br/>
              <w:t>2018</w:t>
            </w:r>
          </w:p>
        </w:tc>
      </w:tr>
      <w:tr w:rsidR="00155607" w:rsidRPr="00DA255E" w14:paraId="0A976FDB" w14:textId="77777777" w:rsidTr="00155607">
        <w:trPr>
          <w:cnfStyle w:val="010000000000" w:firstRow="0" w:lastRow="1" w:firstColumn="0" w:lastColumn="0" w:oddVBand="0" w:evenVBand="0" w:oddHBand="0" w:evenHBand="0" w:firstRowFirstColumn="0" w:firstRowLastColumn="0" w:lastRowFirstColumn="0" w:lastRowLastColumn="0"/>
          <w:trHeight w:val="225"/>
        </w:trPr>
        <w:tc>
          <w:tcPr>
            <w:cnfStyle w:val="001000000000" w:firstRow="0" w:lastRow="0" w:firstColumn="1" w:lastColumn="0" w:oddVBand="0" w:evenVBand="0" w:oddHBand="0" w:evenHBand="0" w:firstRowFirstColumn="0" w:firstRowLastColumn="0" w:lastRowFirstColumn="0" w:lastRowLastColumn="0"/>
            <w:tcW w:w="2687" w:type="pct"/>
            <w:tcBorders>
              <w:top w:val="single" w:sz="12" w:space="0" w:color="auto"/>
            </w:tcBorders>
            <w:shd w:val="clear" w:color="auto" w:fill="auto"/>
            <w:hideMark/>
          </w:tcPr>
          <w:p w14:paraId="4C8FACA1" w14:textId="77777777" w:rsidR="005B1647" w:rsidRPr="00DA255E" w:rsidRDefault="005B1647" w:rsidP="005B1647">
            <w:pPr>
              <w:pStyle w:val="Tabell"/>
              <w:rPr>
                <w:b w:val="0"/>
              </w:rPr>
            </w:pPr>
            <w:r w:rsidRPr="00DA255E">
              <w:rPr>
                <w:b w:val="0"/>
              </w:rPr>
              <w:t>Inkomster av försåld egendom</w:t>
            </w:r>
          </w:p>
        </w:tc>
        <w:tc>
          <w:tcPr>
            <w:tcW w:w="579" w:type="pct"/>
            <w:tcBorders>
              <w:top w:val="single" w:sz="12" w:space="0" w:color="auto"/>
            </w:tcBorders>
            <w:shd w:val="clear" w:color="auto" w:fill="auto"/>
            <w:noWrap/>
            <w:hideMark/>
          </w:tcPr>
          <w:p w14:paraId="3EDE7966" w14:textId="77777777" w:rsidR="005B1647" w:rsidRPr="00DA255E" w:rsidRDefault="005B1647" w:rsidP="005B1647">
            <w:pPr>
              <w:pStyle w:val="Tabell"/>
              <w:cnfStyle w:val="010000000000" w:firstRow="0" w:lastRow="1" w:firstColumn="0" w:lastColumn="0" w:oddVBand="0" w:evenVBand="0" w:oddHBand="0" w:evenHBand="0" w:firstRowFirstColumn="0" w:firstRowLastColumn="0" w:lastRowFirstColumn="0" w:lastRowLastColumn="0"/>
              <w:rPr>
                <w:b w:val="0"/>
              </w:rPr>
            </w:pPr>
            <w:r w:rsidRPr="00DA255E">
              <w:rPr>
                <w:b w:val="0"/>
              </w:rPr>
              <w:t>5 000</w:t>
            </w:r>
          </w:p>
        </w:tc>
        <w:tc>
          <w:tcPr>
            <w:tcW w:w="579" w:type="pct"/>
            <w:tcBorders>
              <w:top w:val="single" w:sz="12" w:space="0" w:color="auto"/>
            </w:tcBorders>
            <w:shd w:val="clear" w:color="auto" w:fill="auto"/>
            <w:noWrap/>
            <w:hideMark/>
          </w:tcPr>
          <w:p w14:paraId="77E420E2" w14:textId="77777777" w:rsidR="005B1647" w:rsidRPr="00DA255E" w:rsidRDefault="005B1647" w:rsidP="005B1647">
            <w:pPr>
              <w:pStyle w:val="Tabell"/>
              <w:cnfStyle w:val="010000000000" w:firstRow="0" w:lastRow="1" w:firstColumn="0" w:lastColumn="0" w:oddVBand="0" w:evenVBand="0" w:oddHBand="0" w:evenHBand="0" w:firstRowFirstColumn="0" w:firstRowLastColumn="0" w:lastRowFirstColumn="0" w:lastRowLastColumn="0"/>
              <w:rPr>
                <w:b w:val="0"/>
              </w:rPr>
            </w:pPr>
            <w:r w:rsidRPr="00DA255E">
              <w:rPr>
                <w:b w:val="0"/>
              </w:rPr>
              <w:t>38</w:t>
            </w:r>
          </w:p>
        </w:tc>
        <w:tc>
          <w:tcPr>
            <w:tcW w:w="579" w:type="pct"/>
            <w:tcBorders>
              <w:top w:val="single" w:sz="12" w:space="0" w:color="auto"/>
            </w:tcBorders>
            <w:shd w:val="clear" w:color="auto" w:fill="auto"/>
            <w:noWrap/>
            <w:hideMark/>
          </w:tcPr>
          <w:p w14:paraId="05CE6E59" w14:textId="77777777" w:rsidR="005B1647" w:rsidRPr="00DA255E" w:rsidRDefault="005B1647" w:rsidP="005B1647">
            <w:pPr>
              <w:pStyle w:val="Tabell"/>
              <w:cnfStyle w:val="010000000000" w:firstRow="0" w:lastRow="1" w:firstColumn="0" w:lastColumn="0" w:oddVBand="0" w:evenVBand="0" w:oddHBand="0" w:evenHBand="0" w:firstRowFirstColumn="0" w:firstRowLastColumn="0" w:lastRowFirstColumn="0" w:lastRowLastColumn="0"/>
              <w:rPr>
                <w:b w:val="0"/>
              </w:rPr>
            </w:pPr>
            <w:r w:rsidRPr="00DA255E">
              <w:rPr>
                <w:b w:val="0"/>
              </w:rPr>
              <w:t>-4 962</w:t>
            </w:r>
          </w:p>
        </w:tc>
        <w:tc>
          <w:tcPr>
            <w:tcW w:w="577" w:type="pct"/>
            <w:tcBorders>
              <w:top w:val="single" w:sz="12" w:space="0" w:color="auto"/>
            </w:tcBorders>
            <w:shd w:val="clear" w:color="auto" w:fill="auto"/>
            <w:noWrap/>
            <w:hideMark/>
          </w:tcPr>
          <w:p w14:paraId="5B6C03B4" w14:textId="77777777" w:rsidR="005B1647" w:rsidRPr="00DA255E" w:rsidRDefault="005B1647" w:rsidP="005B1647">
            <w:pPr>
              <w:pStyle w:val="Tabell"/>
              <w:cnfStyle w:val="010000000000" w:firstRow="0" w:lastRow="1" w:firstColumn="0" w:lastColumn="0" w:oddVBand="0" w:evenVBand="0" w:oddHBand="0" w:evenHBand="0" w:firstRowFirstColumn="0" w:firstRowLastColumn="0" w:lastRowFirstColumn="0" w:lastRowLastColumn="0"/>
              <w:rPr>
                <w:b w:val="0"/>
              </w:rPr>
            </w:pPr>
            <w:r w:rsidRPr="00DA255E">
              <w:rPr>
                <w:b w:val="0"/>
              </w:rPr>
              <w:t>1 808</w:t>
            </w:r>
          </w:p>
        </w:tc>
      </w:tr>
    </w:tbl>
    <w:p w14:paraId="1766EB9D" w14:textId="77777777" w:rsidR="005B1647" w:rsidRPr="00FB405B" w:rsidRDefault="005B1647" w:rsidP="005B1647">
      <w:pPr>
        <w:pStyle w:val="Rubrik5utannumrering"/>
      </w:pPr>
      <w:r w:rsidRPr="00FB405B">
        <w:t>Små inkomster av försåld egendom 2019</w:t>
      </w:r>
    </w:p>
    <w:p w14:paraId="4A51A8EE" w14:textId="4D0944CE" w:rsidR="005B1647" w:rsidRDefault="005B1647" w:rsidP="005B1647">
      <w:pPr>
        <w:pStyle w:val="Brdtext"/>
      </w:pPr>
      <w:r w:rsidRPr="00FB405B">
        <w:t>Inkomster av försåld egendom uppgick 2019 till 38 miljoner kronor, vilket är 4</w:t>
      </w:r>
      <w:r>
        <w:t> </w:t>
      </w:r>
      <w:r w:rsidRPr="00FB405B">
        <w:t>962</w:t>
      </w:r>
      <w:r>
        <w:t> </w:t>
      </w:r>
      <w:r w:rsidRPr="00FB405B">
        <w:t>miljoner kronor lägre än beräknat i statens budget. Det beräknade beloppet i statens budget utgör en beräkningsteknisk schablon på 5 000 miljoner kronor. Jämfört med föregående år blev inkomsterna 1 770 miljoner kronor lägre. Inkomsterna 2018 bestod främst av försäljning av statens innehav av aktier i Apoteksgruppen i Sverige Holding AB, som genererade ett överskott på 1 683 miljoner kronor.</w:t>
      </w:r>
    </w:p>
    <w:p w14:paraId="517EFDA8" w14:textId="77777777" w:rsidR="005B1647" w:rsidRDefault="005B1647" w:rsidP="005B1647">
      <w:pPr>
        <w:pStyle w:val="Rubrik4utannumrering"/>
      </w:pPr>
      <w:r>
        <w:t>Återbetalning av lån</w:t>
      </w:r>
    </w:p>
    <w:p w14:paraId="0FD5E515" w14:textId="77777777" w:rsidR="005B1647" w:rsidRPr="001262B9" w:rsidRDefault="005B1647" w:rsidP="005B1647">
      <w:pPr>
        <w:pStyle w:val="Brdtext"/>
      </w:pPr>
      <w:r w:rsidRPr="001262B9">
        <w:t>Under inkomsttypen Återbetalning av lån redovisas återbetalningar av olika typer av lån där den största delen är återbetalning av studielån.</w:t>
      </w:r>
    </w:p>
    <w:p w14:paraId="119F3EEF" w14:textId="72D75DE4" w:rsidR="005B1647" w:rsidRDefault="005B1647" w:rsidP="005B1647">
      <w:pPr>
        <w:pStyle w:val="TabellRubrik"/>
      </w:pPr>
      <w:bookmarkStart w:id="61" w:name="_Toc37340018"/>
      <w:r>
        <w:t xml:space="preserve">Tabell </w:t>
      </w:r>
      <w:r>
        <w:fldChar w:fldCharType="begin"/>
      </w:r>
      <w:r>
        <w:instrText xml:space="preserve"> STYLEREF  "Rubrik 1" \n</w:instrText>
      </w:r>
      <w:r>
        <w:fldChar w:fldCharType="separate"/>
      </w:r>
      <w:r w:rsidR="00301022">
        <w:rPr>
          <w:noProof/>
        </w:rPr>
        <w:t>2</w:t>
      </w:r>
      <w:r>
        <w:rPr>
          <w:noProof/>
        </w:rPr>
        <w:fldChar w:fldCharType="end"/>
      </w:r>
      <w:r>
        <w:t>.</w:t>
      </w:r>
      <w:fldSimple w:instr=" SEQ Tabell \* ARABIC \s 1 ">
        <w:r w:rsidR="00301022">
          <w:rPr>
            <w:noProof/>
          </w:rPr>
          <w:t>18</w:t>
        </w:r>
      </w:fldSimple>
      <w:r>
        <w:tab/>
        <w:t>Återbetalning av lån</w:t>
      </w:r>
      <w:bookmarkEnd w:id="61"/>
    </w:p>
    <w:p w14:paraId="253E0714" w14:textId="234A1048" w:rsidR="005B1647" w:rsidRDefault="005B1647" w:rsidP="005B1647">
      <w:pPr>
        <w:pStyle w:val="TabellUnderrubrik"/>
      </w:pPr>
      <w:r w:rsidRPr="00555665">
        <w:rPr>
          <w:lang w:eastAsia="sv-SE"/>
        </w:rPr>
        <w:t>Miljoner kronor</w:t>
      </w:r>
    </w:p>
    <w:tbl>
      <w:tblPr>
        <w:tblStyle w:val="RKBPTabell"/>
        <w:tblW w:w="5000" w:type="pct"/>
        <w:tblLook w:val="04E0" w:firstRow="1" w:lastRow="1" w:firstColumn="1" w:lastColumn="0" w:noHBand="0" w:noVBand="1"/>
      </w:tblPr>
      <w:tblGrid>
        <w:gridCol w:w="3963"/>
        <w:gridCol w:w="853"/>
        <w:gridCol w:w="853"/>
        <w:gridCol w:w="853"/>
        <w:gridCol w:w="848"/>
      </w:tblGrid>
      <w:tr w:rsidR="00155607" w14:paraId="6EAAEA04" w14:textId="77777777" w:rsidTr="00BE1FEE">
        <w:trPr>
          <w:cnfStyle w:val="100000000000" w:firstRow="1" w:lastRow="0" w:firstColumn="0" w:lastColumn="0" w:oddVBand="0" w:evenVBand="0" w:oddHBand="0" w:evenHBand="0" w:firstRowFirstColumn="0" w:firstRowLastColumn="0" w:lastRowFirstColumn="0" w:lastRowLastColumn="0"/>
          <w:trHeight w:val="450"/>
          <w:tblHeader w:val="0"/>
        </w:trPr>
        <w:tc>
          <w:tcPr>
            <w:cnfStyle w:val="001000000000" w:firstRow="0" w:lastRow="0" w:firstColumn="1" w:lastColumn="0" w:oddVBand="0" w:evenVBand="0" w:oddHBand="0" w:evenHBand="0" w:firstRowFirstColumn="0" w:firstRowLastColumn="0" w:lastRowFirstColumn="0" w:lastRowLastColumn="0"/>
            <w:tcW w:w="2687" w:type="pct"/>
            <w:tcBorders>
              <w:top w:val="none" w:sz="0" w:space="0" w:color="auto"/>
              <w:left w:val="none" w:sz="0" w:space="0" w:color="auto"/>
              <w:bottom w:val="none" w:sz="0" w:space="0" w:color="auto"/>
              <w:right w:val="none" w:sz="0" w:space="0" w:color="auto"/>
              <w:tl2br w:val="none" w:sz="0" w:space="0" w:color="auto"/>
              <w:tr2bl w:val="none" w:sz="0" w:space="0" w:color="auto"/>
            </w:tcBorders>
            <w:noWrap/>
            <w:hideMark/>
          </w:tcPr>
          <w:p w14:paraId="62B426FF" w14:textId="77777777" w:rsidR="005B1647" w:rsidRPr="00555665" w:rsidRDefault="005B1647" w:rsidP="005B1647">
            <w:pPr>
              <w:pStyle w:val="TabellHuvud"/>
            </w:pPr>
            <w:r w:rsidRPr="00555665">
              <w:t> </w:t>
            </w:r>
          </w:p>
        </w:tc>
        <w:tc>
          <w:tcPr>
            <w:tcW w:w="579" w:type="pct"/>
            <w:tcBorders>
              <w:top w:val="none" w:sz="0" w:space="0" w:color="auto"/>
              <w:left w:val="none" w:sz="0" w:space="0" w:color="auto"/>
              <w:bottom w:val="none" w:sz="0" w:space="0" w:color="auto"/>
              <w:right w:val="none" w:sz="0" w:space="0" w:color="auto"/>
              <w:tl2br w:val="none" w:sz="0" w:space="0" w:color="auto"/>
              <w:tr2bl w:val="none" w:sz="0" w:space="0" w:color="auto"/>
            </w:tcBorders>
            <w:hideMark/>
          </w:tcPr>
          <w:p w14:paraId="3448F0D6" w14:textId="77777777" w:rsidR="005B1647" w:rsidRPr="00555665"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555665">
              <w:t>SB</w:t>
            </w:r>
            <w:r w:rsidRPr="00555665">
              <w:br/>
              <w:t>2019</w:t>
            </w:r>
          </w:p>
        </w:tc>
        <w:tc>
          <w:tcPr>
            <w:tcW w:w="579" w:type="pct"/>
            <w:tcBorders>
              <w:top w:val="none" w:sz="0" w:space="0" w:color="auto"/>
              <w:left w:val="none" w:sz="0" w:space="0" w:color="auto"/>
              <w:bottom w:val="none" w:sz="0" w:space="0" w:color="auto"/>
              <w:right w:val="none" w:sz="0" w:space="0" w:color="auto"/>
              <w:tl2br w:val="none" w:sz="0" w:space="0" w:color="auto"/>
              <w:tr2bl w:val="none" w:sz="0" w:space="0" w:color="auto"/>
            </w:tcBorders>
            <w:hideMark/>
          </w:tcPr>
          <w:p w14:paraId="6D4C004E" w14:textId="77777777" w:rsidR="005B1647" w:rsidRPr="00555665"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555665">
              <w:t>Utfall</w:t>
            </w:r>
            <w:r w:rsidRPr="00555665">
              <w:br/>
              <w:t>2019</w:t>
            </w:r>
          </w:p>
        </w:tc>
        <w:tc>
          <w:tcPr>
            <w:tcW w:w="579" w:type="pct"/>
            <w:tcBorders>
              <w:top w:val="none" w:sz="0" w:space="0" w:color="auto"/>
              <w:left w:val="none" w:sz="0" w:space="0" w:color="auto"/>
              <w:bottom w:val="none" w:sz="0" w:space="0" w:color="auto"/>
              <w:right w:val="none" w:sz="0" w:space="0" w:color="auto"/>
              <w:tl2br w:val="none" w:sz="0" w:space="0" w:color="auto"/>
              <w:tr2bl w:val="none" w:sz="0" w:space="0" w:color="auto"/>
            </w:tcBorders>
            <w:hideMark/>
          </w:tcPr>
          <w:p w14:paraId="17B4A3E1" w14:textId="77777777" w:rsidR="005B1647" w:rsidRPr="00555665"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555665">
              <w:t>Utfall-SB</w:t>
            </w:r>
            <w:r w:rsidRPr="00555665">
              <w:br/>
              <w:t>2019</w:t>
            </w:r>
          </w:p>
        </w:tc>
        <w:tc>
          <w:tcPr>
            <w:tcW w:w="577" w:type="pct"/>
            <w:tcBorders>
              <w:top w:val="none" w:sz="0" w:space="0" w:color="auto"/>
              <w:left w:val="none" w:sz="0" w:space="0" w:color="auto"/>
              <w:bottom w:val="none" w:sz="0" w:space="0" w:color="auto"/>
              <w:right w:val="none" w:sz="0" w:space="0" w:color="auto"/>
              <w:tl2br w:val="none" w:sz="0" w:space="0" w:color="auto"/>
              <w:tr2bl w:val="none" w:sz="0" w:space="0" w:color="auto"/>
            </w:tcBorders>
            <w:hideMark/>
          </w:tcPr>
          <w:p w14:paraId="07FFA5D0" w14:textId="77777777" w:rsidR="005B1647" w:rsidRPr="00555665"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555665">
              <w:t>Utfall</w:t>
            </w:r>
            <w:r w:rsidRPr="00555665">
              <w:br/>
              <w:t>2018</w:t>
            </w:r>
          </w:p>
        </w:tc>
      </w:tr>
      <w:tr w:rsidR="00155607" w14:paraId="2DE083E8"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2688" w:type="pct"/>
            <w:tcBorders>
              <w:top w:val="single" w:sz="12" w:space="0" w:color="auto"/>
              <w:bottom w:val="single" w:sz="4" w:space="0" w:color="auto"/>
            </w:tcBorders>
            <w:hideMark/>
          </w:tcPr>
          <w:p w14:paraId="1A8A687C" w14:textId="77777777" w:rsidR="005B1647" w:rsidRPr="00555665" w:rsidRDefault="005B1647" w:rsidP="005B1647">
            <w:pPr>
              <w:pStyle w:val="Tabell"/>
            </w:pPr>
            <w:r w:rsidRPr="00555665">
              <w:t>Återbetalning av näringslån</w:t>
            </w:r>
          </w:p>
        </w:tc>
        <w:tc>
          <w:tcPr>
            <w:tcW w:w="579" w:type="pct"/>
            <w:tcBorders>
              <w:top w:val="single" w:sz="12" w:space="0" w:color="auto"/>
            </w:tcBorders>
            <w:noWrap/>
            <w:hideMark/>
          </w:tcPr>
          <w:p w14:paraId="4AD7202F" w14:textId="77777777" w:rsidR="005B1647" w:rsidRPr="0055566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55665">
              <w:t>0</w:t>
            </w:r>
          </w:p>
        </w:tc>
        <w:tc>
          <w:tcPr>
            <w:tcW w:w="579" w:type="pct"/>
            <w:tcBorders>
              <w:top w:val="single" w:sz="12" w:space="0" w:color="auto"/>
            </w:tcBorders>
            <w:noWrap/>
            <w:hideMark/>
          </w:tcPr>
          <w:p w14:paraId="39FA7B53" w14:textId="77777777" w:rsidR="005B1647" w:rsidRPr="0055566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55665">
              <w:t>0</w:t>
            </w:r>
          </w:p>
        </w:tc>
        <w:tc>
          <w:tcPr>
            <w:tcW w:w="579" w:type="pct"/>
            <w:tcBorders>
              <w:top w:val="single" w:sz="12" w:space="0" w:color="auto"/>
            </w:tcBorders>
            <w:noWrap/>
            <w:hideMark/>
          </w:tcPr>
          <w:p w14:paraId="5959E73B" w14:textId="77777777" w:rsidR="005B1647" w:rsidRPr="0055566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55665">
              <w:t>0</w:t>
            </w:r>
          </w:p>
        </w:tc>
        <w:tc>
          <w:tcPr>
            <w:tcW w:w="575" w:type="pct"/>
            <w:tcBorders>
              <w:top w:val="single" w:sz="12" w:space="0" w:color="auto"/>
            </w:tcBorders>
            <w:noWrap/>
            <w:hideMark/>
          </w:tcPr>
          <w:p w14:paraId="6908B898" w14:textId="77777777" w:rsidR="005B1647" w:rsidRPr="0055566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55665">
              <w:t>0</w:t>
            </w:r>
          </w:p>
        </w:tc>
      </w:tr>
      <w:tr w:rsidR="00155607" w14:paraId="193116DA"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2688" w:type="pct"/>
            <w:tcBorders>
              <w:top w:val="single" w:sz="4" w:space="0" w:color="auto"/>
              <w:bottom w:val="single" w:sz="4" w:space="0" w:color="auto"/>
            </w:tcBorders>
            <w:shd w:val="clear" w:color="auto" w:fill="auto"/>
            <w:hideMark/>
          </w:tcPr>
          <w:p w14:paraId="11CF659E" w14:textId="77777777" w:rsidR="005B1647" w:rsidRPr="00555665" w:rsidRDefault="005B1647" w:rsidP="005B1647">
            <w:pPr>
              <w:pStyle w:val="Tabell"/>
            </w:pPr>
            <w:r w:rsidRPr="00555665">
              <w:t>Återbetalning av studielån</w:t>
            </w:r>
          </w:p>
        </w:tc>
        <w:tc>
          <w:tcPr>
            <w:tcW w:w="579" w:type="pct"/>
            <w:noWrap/>
            <w:hideMark/>
          </w:tcPr>
          <w:p w14:paraId="5C7A0F7A" w14:textId="77777777" w:rsidR="005B1647" w:rsidRPr="0055566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55665">
              <w:t>468</w:t>
            </w:r>
          </w:p>
        </w:tc>
        <w:tc>
          <w:tcPr>
            <w:tcW w:w="579" w:type="pct"/>
            <w:noWrap/>
            <w:hideMark/>
          </w:tcPr>
          <w:p w14:paraId="51B0942F" w14:textId="77777777" w:rsidR="005B1647" w:rsidRPr="0055566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55665">
              <w:t>457</w:t>
            </w:r>
          </w:p>
        </w:tc>
        <w:tc>
          <w:tcPr>
            <w:tcW w:w="579" w:type="pct"/>
            <w:noWrap/>
            <w:hideMark/>
          </w:tcPr>
          <w:p w14:paraId="7E31B93E" w14:textId="77777777" w:rsidR="005B1647" w:rsidRPr="0055566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55665">
              <w:t>-11</w:t>
            </w:r>
          </w:p>
        </w:tc>
        <w:tc>
          <w:tcPr>
            <w:tcW w:w="575" w:type="pct"/>
            <w:noWrap/>
            <w:hideMark/>
          </w:tcPr>
          <w:p w14:paraId="549C8E7C" w14:textId="77777777" w:rsidR="005B1647" w:rsidRPr="0055566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55665">
              <w:t>472</w:t>
            </w:r>
          </w:p>
        </w:tc>
      </w:tr>
      <w:tr w:rsidR="00155607" w14:paraId="0B466C2F"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2688" w:type="pct"/>
            <w:tcBorders>
              <w:top w:val="single" w:sz="4" w:space="0" w:color="auto"/>
              <w:bottom w:val="single" w:sz="4" w:space="0" w:color="auto"/>
            </w:tcBorders>
            <w:hideMark/>
          </w:tcPr>
          <w:p w14:paraId="490CC22D" w14:textId="77777777" w:rsidR="005B1647" w:rsidRPr="00555665" w:rsidRDefault="005B1647" w:rsidP="005B1647">
            <w:pPr>
              <w:pStyle w:val="Tabell"/>
            </w:pPr>
            <w:r w:rsidRPr="00555665">
              <w:t>Återbetalning av övriga lån</w:t>
            </w:r>
          </w:p>
        </w:tc>
        <w:tc>
          <w:tcPr>
            <w:tcW w:w="579" w:type="pct"/>
            <w:tcBorders>
              <w:bottom w:val="single" w:sz="4" w:space="0" w:color="auto"/>
            </w:tcBorders>
            <w:noWrap/>
            <w:hideMark/>
          </w:tcPr>
          <w:p w14:paraId="0982273F" w14:textId="77777777" w:rsidR="005B1647" w:rsidRPr="0055566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55665">
              <w:t>248</w:t>
            </w:r>
          </w:p>
        </w:tc>
        <w:tc>
          <w:tcPr>
            <w:tcW w:w="579" w:type="pct"/>
            <w:tcBorders>
              <w:bottom w:val="single" w:sz="4" w:space="0" w:color="auto"/>
            </w:tcBorders>
            <w:noWrap/>
            <w:hideMark/>
          </w:tcPr>
          <w:p w14:paraId="612848C4" w14:textId="77777777" w:rsidR="005B1647" w:rsidRPr="0055566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55665">
              <w:t>339</w:t>
            </w:r>
          </w:p>
        </w:tc>
        <w:tc>
          <w:tcPr>
            <w:tcW w:w="579" w:type="pct"/>
            <w:tcBorders>
              <w:bottom w:val="single" w:sz="4" w:space="0" w:color="auto"/>
            </w:tcBorders>
            <w:noWrap/>
            <w:hideMark/>
          </w:tcPr>
          <w:p w14:paraId="617C7FD6" w14:textId="77777777" w:rsidR="005B1647" w:rsidRPr="0055566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55665">
              <w:t>91</w:t>
            </w:r>
          </w:p>
        </w:tc>
        <w:tc>
          <w:tcPr>
            <w:tcW w:w="575" w:type="pct"/>
            <w:tcBorders>
              <w:bottom w:val="single" w:sz="4" w:space="0" w:color="auto"/>
            </w:tcBorders>
            <w:noWrap/>
            <w:hideMark/>
          </w:tcPr>
          <w:p w14:paraId="00411F85" w14:textId="77777777" w:rsidR="005B1647" w:rsidRPr="0055566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55665">
              <w:t>266</w:t>
            </w:r>
          </w:p>
        </w:tc>
      </w:tr>
      <w:tr w:rsidR="00155607" w14:paraId="27B10963" w14:textId="77777777" w:rsidTr="00155607">
        <w:trPr>
          <w:cnfStyle w:val="010000000000" w:firstRow="0" w:lastRow="1" w:firstColumn="0" w:lastColumn="0" w:oddVBand="0" w:evenVBand="0" w:oddHBand="0" w:evenHBand="0" w:firstRowFirstColumn="0" w:firstRowLastColumn="0" w:lastRowFirstColumn="0" w:lastRowLastColumn="0"/>
          <w:trHeight w:val="170"/>
        </w:trPr>
        <w:tc>
          <w:tcPr>
            <w:cnfStyle w:val="001000000000" w:firstRow="0" w:lastRow="0" w:firstColumn="1" w:lastColumn="0" w:oddVBand="0" w:evenVBand="0" w:oddHBand="0" w:evenHBand="0" w:firstRowFirstColumn="0" w:firstRowLastColumn="0" w:lastRowFirstColumn="0" w:lastRowLastColumn="0"/>
            <w:tcW w:w="2688" w:type="pct"/>
            <w:tcBorders>
              <w:top w:val="single" w:sz="4" w:space="0" w:color="auto"/>
            </w:tcBorders>
            <w:shd w:val="clear" w:color="auto" w:fill="auto"/>
            <w:hideMark/>
          </w:tcPr>
          <w:p w14:paraId="1504C8BA" w14:textId="77777777" w:rsidR="005B1647" w:rsidRPr="00EA1EB2" w:rsidRDefault="005B1647" w:rsidP="005B1647">
            <w:pPr>
              <w:pStyle w:val="Tabell"/>
              <w:rPr>
                <w:bCs/>
              </w:rPr>
            </w:pPr>
            <w:r w:rsidRPr="00EA1EB2">
              <w:rPr>
                <w:bCs/>
              </w:rPr>
              <w:t>Återbetalning av lån</w:t>
            </w:r>
          </w:p>
        </w:tc>
        <w:tc>
          <w:tcPr>
            <w:tcW w:w="579" w:type="pct"/>
            <w:tcBorders>
              <w:top w:val="single" w:sz="4" w:space="0" w:color="auto"/>
            </w:tcBorders>
            <w:shd w:val="clear" w:color="auto" w:fill="auto"/>
            <w:noWrap/>
            <w:hideMark/>
          </w:tcPr>
          <w:p w14:paraId="739531E7" w14:textId="77777777" w:rsidR="005B1647" w:rsidRPr="00EA1EB2"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EA1EB2">
              <w:rPr>
                <w:bCs/>
              </w:rPr>
              <w:t>717</w:t>
            </w:r>
          </w:p>
        </w:tc>
        <w:tc>
          <w:tcPr>
            <w:tcW w:w="579" w:type="pct"/>
            <w:tcBorders>
              <w:top w:val="single" w:sz="4" w:space="0" w:color="auto"/>
            </w:tcBorders>
            <w:shd w:val="clear" w:color="auto" w:fill="auto"/>
            <w:noWrap/>
            <w:hideMark/>
          </w:tcPr>
          <w:p w14:paraId="3DA85CCF" w14:textId="77777777" w:rsidR="005B1647" w:rsidRPr="00EA1EB2"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EA1EB2">
              <w:rPr>
                <w:bCs/>
              </w:rPr>
              <w:t>797</w:t>
            </w:r>
          </w:p>
        </w:tc>
        <w:tc>
          <w:tcPr>
            <w:tcW w:w="579" w:type="pct"/>
            <w:tcBorders>
              <w:top w:val="single" w:sz="4" w:space="0" w:color="auto"/>
            </w:tcBorders>
            <w:shd w:val="clear" w:color="auto" w:fill="auto"/>
            <w:noWrap/>
            <w:hideMark/>
          </w:tcPr>
          <w:p w14:paraId="7EFD4EA2" w14:textId="77777777" w:rsidR="005B1647" w:rsidRPr="00EA1EB2"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EA1EB2">
              <w:rPr>
                <w:bCs/>
              </w:rPr>
              <w:t>80</w:t>
            </w:r>
          </w:p>
        </w:tc>
        <w:tc>
          <w:tcPr>
            <w:tcW w:w="575" w:type="pct"/>
            <w:tcBorders>
              <w:top w:val="single" w:sz="4" w:space="0" w:color="auto"/>
            </w:tcBorders>
            <w:shd w:val="clear" w:color="auto" w:fill="auto"/>
            <w:noWrap/>
            <w:hideMark/>
          </w:tcPr>
          <w:p w14:paraId="56BE8A19" w14:textId="2CBF0836" w:rsidR="005B1647" w:rsidRPr="00EA1EB2"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EA1EB2">
              <w:rPr>
                <w:bCs/>
              </w:rPr>
              <w:t>738</w:t>
            </w:r>
          </w:p>
        </w:tc>
      </w:tr>
    </w:tbl>
    <w:p w14:paraId="69AFE841" w14:textId="77777777" w:rsidR="005B1647" w:rsidRPr="00D24CF2" w:rsidRDefault="005B1647" w:rsidP="005B1647">
      <w:pPr>
        <w:pStyle w:val="Rubrik5utannumrering"/>
      </w:pPr>
      <w:r w:rsidRPr="00D24CF2">
        <w:t>Återbetalning av lån högre än föregående år</w:t>
      </w:r>
    </w:p>
    <w:p w14:paraId="158B9B5A" w14:textId="2B3A20D6" w:rsidR="005B1647" w:rsidRDefault="005B1647" w:rsidP="005B1647">
      <w:pPr>
        <w:pStyle w:val="Brdtext"/>
      </w:pPr>
      <w:r w:rsidRPr="00D24CF2">
        <w:t>Utfallet på inkomsttypen uppgick till 797 miljoner kronor, vilket är 80</w:t>
      </w:r>
      <w:r>
        <w:t> </w:t>
      </w:r>
      <w:r w:rsidRPr="00D24CF2">
        <w:t>miljoner kronor högre än beräknat i statens budget. Jämfört med föregående år är utfallet 58</w:t>
      </w:r>
      <w:r>
        <w:t> </w:t>
      </w:r>
      <w:r w:rsidRPr="00D24CF2">
        <w:t>miljoner kronor (7,9 procent) högre. Återbetalningen av studielån, som avser lån upptagna före 1989, blev 14 miljoner kronor lägre än 2018. Förändringen mellan åren beror bl.a. på att antalet låntagare minskade med 35 353. Återbetalningen av övriga lån blev 91</w:t>
      </w:r>
      <w:r>
        <w:t> </w:t>
      </w:r>
      <w:r w:rsidRPr="00D24CF2">
        <w:t xml:space="preserve">miljoner kronor (27,4 procent) högre än beräknat i statens budget. Jämfört med föregående år blev utfallet </w:t>
      </w:r>
      <w:r>
        <w:t>73</w:t>
      </w:r>
      <w:r w:rsidRPr="00D24CF2">
        <w:t xml:space="preserve"> miljoner kronor högre. Övriga lån avser bl.a. </w:t>
      </w:r>
      <w:r w:rsidRPr="00D24CF2">
        <w:lastRenderedPageBreak/>
        <w:t>hemutrustningslån som blev 3 miljoner kronor högre än föregående år, vilket beror på att antalet personer som återbetalar hemutrustningslån ökat på grund av den senaste tidens flyktingmottagande. Antalet lån 2019 uppgick till 64 300, vilket är en minskning med 5 900 lån jämfört med 2018. Antalet lån har minskat eftersom återbetalningarna har ökat och nyutlåningen är lägre eftersom antalet personer som beviljats uppehållstillstånd och tagits emot i en kommun har minskat. Hemutrustningslånet ska betalas tillbaka två år efter utbetalningen.</w:t>
      </w:r>
    </w:p>
    <w:p w14:paraId="5A4D42F2" w14:textId="4F8A121B" w:rsidR="005B1647" w:rsidRDefault="005B1647" w:rsidP="005B1647">
      <w:pPr>
        <w:pStyle w:val="Rubrik4utannumrering"/>
      </w:pPr>
      <w:r>
        <w:t>Kalkylmässiga inkomster</w:t>
      </w:r>
    </w:p>
    <w:p w14:paraId="610E2709" w14:textId="77777777" w:rsidR="005B1647" w:rsidRPr="00423BC0" w:rsidRDefault="005B1647" w:rsidP="005B1647">
      <w:pPr>
        <w:pStyle w:val="Brdtext"/>
      </w:pPr>
      <w:r w:rsidRPr="00423BC0">
        <w:t>Inkomsttypen Kalkylmässiga inkomster består av vissa amorteringar och statliga pensionsavgifter.</w:t>
      </w:r>
    </w:p>
    <w:p w14:paraId="76FC7E66" w14:textId="01D9E247" w:rsidR="005B1647" w:rsidRPr="00423BC0" w:rsidRDefault="005B1647" w:rsidP="005B1647">
      <w:pPr>
        <w:pStyle w:val="Brdtext"/>
      </w:pPr>
      <w:r w:rsidRPr="00423BC0">
        <w:t>Inkomsterna uppgick till 14 214 miljoner kronor, vilket är 20</w:t>
      </w:r>
      <w:r>
        <w:t> </w:t>
      </w:r>
      <w:r w:rsidRPr="00423BC0">
        <w:t>miljoner kronor (0,14</w:t>
      </w:r>
      <w:r>
        <w:t> </w:t>
      </w:r>
      <w:r w:rsidRPr="00423BC0">
        <w:t>procent) högre än beräknat i statens budget.</w:t>
      </w:r>
    </w:p>
    <w:p w14:paraId="4EE1D77D" w14:textId="19D90540" w:rsidR="005B1647" w:rsidRDefault="005B1647" w:rsidP="005B1647">
      <w:pPr>
        <w:pStyle w:val="TabellRubrik"/>
      </w:pPr>
      <w:bookmarkStart w:id="62" w:name="_Toc37340019"/>
      <w:r>
        <w:t xml:space="preserve">Tabell </w:t>
      </w:r>
      <w:r>
        <w:fldChar w:fldCharType="begin"/>
      </w:r>
      <w:r>
        <w:instrText xml:space="preserve"> STYLEREF  "Rubrik 1" \n</w:instrText>
      </w:r>
      <w:r>
        <w:fldChar w:fldCharType="separate"/>
      </w:r>
      <w:r w:rsidR="00301022">
        <w:rPr>
          <w:noProof/>
        </w:rPr>
        <w:t>2</w:t>
      </w:r>
      <w:r>
        <w:rPr>
          <w:noProof/>
        </w:rPr>
        <w:fldChar w:fldCharType="end"/>
      </w:r>
      <w:r>
        <w:t>.</w:t>
      </w:r>
      <w:fldSimple w:instr=" SEQ Tabell \* ARABIC \s 1 ">
        <w:r w:rsidR="00301022">
          <w:rPr>
            <w:noProof/>
          </w:rPr>
          <w:t>19</w:t>
        </w:r>
      </w:fldSimple>
      <w:r>
        <w:tab/>
        <w:t>Kalkylmässiga inkomster</w:t>
      </w:r>
      <w:bookmarkEnd w:id="62"/>
    </w:p>
    <w:p w14:paraId="4914A5AF" w14:textId="013C8CA2" w:rsidR="005B1647" w:rsidRDefault="005B1647" w:rsidP="005B1647">
      <w:pPr>
        <w:pStyle w:val="TabellUnderrubrik"/>
      </w:pPr>
      <w:r w:rsidRPr="00D23755">
        <w:t>Miljoner kronor</w:t>
      </w:r>
    </w:p>
    <w:tbl>
      <w:tblPr>
        <w:tblStyle w:val="RKBPTabell"/>
        <w:tblW w:w="5000" w:type="pct"/>
        <w:tblLook w:val="04E0" w:firstRow="1" w:lastRow="1" w:firstColumn="1" w:lastColumn="0" w:noHBand="0" w:noVBand="1"/>
      </w:tblPr>
      <w:tblGrid>
        <w:gridCol w:w="3962"/>
        <w:gridCol w:w="853"/>
        <w:gridCol w:w="853"/>
        <w:gridCol w:w="853"/>
        <w:gridCol w:w="849"/>
      </w:tblGrid>
      <w:tr w:rsidR="00155607" w14:paraId="4DC1EB4A" w14:textId="77777777" w:rsidTr="00BE1FEE">
        <w:trPr>
          <w:cnfStyle w:val="100000000000" w:firstRow="1" w:lastRow="0" w:firstColumn="0" w:lastColumn="0" w:oddVBand="0" w:evenVBand="0" w:oddHBand="0" w:evenHBand="0" w:firstRowFirstColumn="0" w:firstRowLastColumn="0" w:lastRowFirstColumn="0" w:lastRowLastColumn="0"/>
          <w:trHeight w:val="450"/>
          <w:tblHeader w:val="0"/>
        </w:trPr>
        <w:tc>
          <w:tcPr>
            <w:cnfStyle w:val="001000000000" w:firstRow="0" w:lastRow="0" w:firstColumn="1" w:lastColumn="0" w:oddVBand="0" w:evenVBand="0" w:oddHBand="0" w:evenHBand="0" w:firstRowFirstColumn="0" w:firstRowLastColumn="0" w:lastRowFirstColumn="0" w:lastRowLastColumn="0"/>
            <w:tcW w:w="2687" w:type="pct"/>
            <w:tcBorders>
              <w:top w:val="none" w:sz="0" w:space="0" w:color="auto"/>
              <w:left w:val="none" w:sz="0" w:space="0" w:color="auto"/>
              <w:bottom w:val="none" w:sz="0" w:space="0" w:color="auto"/>
              <w:right w:val="none" w:sz="0" w:space="0" w:color="auto"/>
              <w:tl2br w:val="none" w:sz="0" w:space="0" w:color="auto"/>
              <w:tr2bl w:val="none" w:sz="0" w:space="0" w:color="auto"/>
            </w:tcBorders>
            <w:noWrap/>
            <w:hideMark/>
          </w:tcPr>
          <w:p w14:paraId="30A92957" w14:textId="77777777" w:rsidR="005B1647" w:rsidRPr="00D23755" w:rsidRDefault="005B1647" w:rsidP="005B1647">
            <w:pPr>
              <w:pStyle w:val="TabellHuvud"/>
            </w:pPr>
            <w:r w:rsidRPr="00D23755">
              <w:t> </w:t>
            </w:r>
          </w:p>
        </w:tc>
        <w:tc>
          <w:tcPr>
            <w:tcW w:w="579" w:type="pct"/>
            <w:tcBorders>
              <w:top w:val="none" w:sz="0" w:space="0" w:color="auto"/>
              <w:left w:val="none" w:sz="0" w:space="0" w:color="auto"/>
              <w:bottom w:val="none" w:sz="0" w:space="0" w:color="auto"/>
              <w:right w:val="none" w:sz="0" w:space="0" w:color="auto"/>
              <w:tl2br w:val="none" w:sz="0" w:space="0" w:color="auto"/>
              <w:tr2bl w:val="none" w:sz="0" w:space="0" w:color="auto"/>
            </w:tcBorders>
            <w:hideMark/>
          </w:tcPr>
          <w:p w14:paraId="64A3CD50" w14:textId="77777777" w:rsidR="005B1647" w:rsidRPr="00D23755"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D23755">
              <w:t>SB</w:t>
            </w:r>
            <w:r w:rsidRPr="00D23755">
              <w:br/>
              <w:t>2019</w:t>
            </w:r>
          </w:p>
        </w:tc>
        <w:tc>
          <w:tcPr>
            <w:tcW w:w="579" w:type="pct"/>
            <w:tcBorders>
              <w:top w:val="none" w:sz="0" w:space="0" w:color="auto"/>
              <w:left w:val="none" w:sz="0" w:space="0" w:color="auto"/>
              <w:bottom w:val="none" w:sz="0" w:space="0" w:color="auto"/>
              <w:right w:val="none" w:sz="0" w:space="0" w:color="auto"/>
              <w:tl2br w:val="none" w:sz="0" w:space="0" w:color="auto"/>
              <w:tr2bl w:val="none" w:sz="0" w:space="0" w:color="auto"/>
            </w:tcBorders>
            <w:hideMark/>
          </w:tcPr>
          <w:p w14:paraId="7B0866AD" w14:textId="77777777" w:rsidR="005B1647" w:rsidRPr="00D23755"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D23755">
              <w:t>Utfall</w:t>
            </w:r>
            <w:r w:rsidRPr="00D23755">
              <w:br/>
              <w:t>2019</w:t>
            </w:r>
          </w:p>
        </w:tc>
        <w:tc>
          <w:tcPr>
            <w:tcW w:w="579" w:type="pct"/>
            <w:tcBorders>
              <w:top w:val="none" w:sz="0" w:space="0" w:color="auto"/>
              <w:left w:val="none" w:sz="0" w:space="0" w:color="auto"/>
              <w:bottom w:val="none" w:sz="0" w:space="0" w:color="auto"/>
              <w:right w:val="none" w:sz="0" w:space="0" w:color="auto"/>
              <w:tl2br w:val="none" w:sz="0" w:space="0" w:color="auto"/>
              <w:tr2bl w:val="none" w:sz="0" w:space="0" w:color="auto"/>
            </w:tcBorders>
            <w:hideMark/>
          </w:tcPr>
          <w:p w14:paraId="0C57FB47" w14:textId="77777777" w:rsidR="005B1647" w:rsidRPr="00D23755"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D23755">
              <w:t>Utfall-SB</w:t>
            </w:r>
            <w:r w:rsidRPr="00D23755">
              <w:br/>
              <w:t>2019</w:t>
            </w:r>
          </w:p>
        </w:tc>
        <w:tc>
          <w:tcPr>
            <w:tcW w:w="577" w:type="pct"/>
            <w:tcBorders>
              <w:top w:val="none" w:sz="0" w:space="0" w:color="auto"/>
              <w:left w:val="none" w:sz="0" w:space="0" w:color="auto"/>
              <w:bottom w:val="none" w:sz="0" w:space="0" w:color="auto"/>
              <w:right w:val="none" w:sz="0" w:space="0" w:color="auto"/>
              <w:tl2br w:val="none" w:sz="0" w:space="0" w:color="auto"/>
              <w:tr2bl w:val="none" w:sz="0" w:space="0" w:color="auto"/>
            </w:tcBorders>
            <w:hideMark/>
          </w:tcPr>
          <w:p w14:paraId="264F9329" w14:textId="77777777" w:rsidR="005B1647" w:rsidRPr="00D23755"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D23755">
              <w:t>Utfall</w:t>
            </w:r>
            <w:r w:rsidRPr="00D23755">
              <w:br/>
              <w:t>2018</w:t>
            </w:r>
          </w:p>
        </w:tc>
      </w:tr>
      <w:tr w:rsidR="00155607" w14:paraId="236C44EF"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2687" w:type="pct"/>
            <w:tcBorders>
              <w:top w:val="single" w:sz="12" w:space="0" w:color="auto"/>
            </w:tcBorders>
            <w:hideMark/>
          </w:tcPr>
          <w:p w14:paraId="54C5A5D3" w14:textId="77777777" w:rsidR="005B1647" w:rsidRPr="00D23755" w:rsidRDefault="005B1647" w:rsidP="005B1647">
            <w:pPr>
              <w:pStyle w:val="Tabell"/>
            </w:pPr>
            <w:r w:rsidRPr="00D23755">
              <w:t>Avskrivningar och amorteringar</w:t>
            </w:r>
          </w:p>
        </w:tc>
        <w:tc>
          <w:tcPr>
            <w:tcW w:w="579" w:type="pct"/>
            <w:tcBorders>
              <w:top w:val="single" w:sz="12" w:space="0" w:color="auto"/>
            </w:tcBorders>
            <w:noWrap/>
            <w:hideMark/>
          </w:tcPr>
          <w:p w14:paraId="3D77637F" w14:textId="77777777" w:rsidR="005B1647" w:rsidRPr="00D2375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23755">
              <w:t>77</w:t>
            </w:r>
          </w:p>
        </w:tc>
        <w:tc>
          <w:tcPr>
            <w:tcW w:w="579" w:type="pct"/>
            <w:tcBorders>
              <w:top w:val="single" w:sz="12" w:space="0" w:color="auto"/>
            </w:tcBorders>
            <w:noWrap/>
            <w:hideMark/>
          </w:tcPr>
          <w:p w14:paraId="2830E2CB" w14:textId="77777777" w:rsidR="005B1647" w:rsidRPr="00D2375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23755">
              <w:t>13</w:t>
            </w:r>
          </w:p>
        </w:tc>
        <w:tc>
          <w:tcPr>
            <w:tcW w:w="579" w:type="pct"/>
            <w:tcBorders>
              <w:top w:val="single" w:sz="12" w:space="0" w:color="auto"/>
            </w:tcBorders>
            <w:noWrap/>
            <w:hideMark/>
          </w:tcPr>
          <w:p w14:paraId="76794F8C" w14:textId="77777777" w:rsidR="005B1647" w:rsidRPr="00D2375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23755">
              <w:t>-64</w:t>
            </w:r>
          </w:p>
        </w:tc>
        <w:tc>
          <w:tcPr>
            <w:tcW w:w="577" w:type="pct"/>
            <w:tcBorders>
              <w:top w:val="single" w:sz="12" w:space="0" w:color="auto"/>
            </w:tcBorders>
            <w:noWrap/>
            <w:hideMark/>
          </w:tcPr>
          <w:p w14:paraId="26EDAAD7" w14:textId="77777777" w:rsidR="005B1647" w:rsidRPr="00D2375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23755">
              <w:t>84</w:t>
            </w:r>
          </w:p>
        </w:tc>
      </w:tr>
      <w:tr w:rsidR="00155607" w14:paraId="0B9D5081"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2687" w:type="pct"/>
            <w:hideMark/>
          </w:tcPr>
          <w:p w14:paraId="722CA931" w14:textId="77777777" w:rsidR="005B1647" w:rsidRPr="00D23755" w:rsidRDefault="005B1647" w:rsidP="005B1647">
            <w:pPr>
              <w:pStyle w:val="Tabell"/>
            </w:pPr>
            <w:r w:rsidRPr="00D23755">
              <w:t>Statliga pensionsavgifter</w:t>
            </w:r>
          </w:p>
        </w:tc>
        <w:tc>
          <w:tcPr>
            <w:tcW w:w="579" w:type="pct"/>
            <w:noWrap/>
            <w:hideMark/>
          </w:tcPr>
          <w:p w14:paraId="3663ACE5" w14:textId="77777777" w:rsidR="005B1647" w:rsidRPr="00D2375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23755">
              <w:t>14 117</w:t>
            </w:r>
          </w:p>
        </w:tc>
        <w:tc>
          <w:tcPr>
            <w:tcW w:w="579" w:type="pct"/>
            <w:noWrap/>
            <w:hideMark/>
          </w:tcPr>
          <w:p w14:paraId="28EC9CD8" w14:textId="77777777" w:rsidR="005B1647" w:rsidRPr="00D2375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23755">
              <w:t>14 202</w:t>
            </w:r>
          </w:p>
        </w:tc>
        <w:tc>
          <w:tcPr>
            <w:tcW w:w="579" w:type="pct"/>
            <w:noWrap/>
            <w:hideMark/>
          </w:tcPr>
          <w:p w14:paraId="1849C12B" w14:textId="77777777" w:rsidR="005B1647" w:rsidRPr="00D2375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23755">
              <w:t>85</w:t>
            </w:r>
          </w:p>
        </w:tc>
        <w:tc>
          <w:tcPr>
            <w:tcW w:w="577" w:type="pct"/>
            <w:noWrap/>
            <w:hideMark/>
          </w:tcPr>
          <w:p w14:paraId="60845906" w14:textId="77777777" w:rsidR="005B1647" w:rsidRPr="00D2375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23755">
              <w:t>12 085</w:t>
            </w:r>
          </w:p>
        </w:tc>
      </w:tr>
      <w:tr w:rsidR="00155607" w14:paraId="2D2629E0" w14:textId="77777777" w:rsidTr="00155607">
        <w:trPr>
          <w:cnfStyle w:val="010000000000" w:firstRow="0" w:lastRow="1" w:firstColumn="0" w:lastColumn="0" w:oddVBand="0" w:evenVBand="0" w:oddHBand="0" w:evenHBand="0" w:firstRowFirstColumn="0" w:firstRowLastColumn="0" w:lastRowFirstColumn="0" w:lastRowLastColumn="0"/>
          <w:trHeight w:val="225"/>
        </w:trPr>
        <w:tc>
          <w:tcPr>
            <w:cnfStyle w:val="001000000000" w:firstRow="0" w:lastRow="0" w:firstColumn="1" w:lastColumn="0" w:oddVBand="0" w:evenVBand="0" w:oddHBand="0" w:evenHBand="0" w:firstRowFirstColumn="0" w:firstRowLastColumn="0" w:lastRowFirstColumn="0" w:lastRowLastColumn="0"/>
            <w:tcW w:w="2687" w:type="pct"/>
            <w:hideMark/>
          </w:tcPr>
          <w:p w14:paraId="2438EC23" w14:textId="77777777" w:rsidR="005B1647" w:rsidRPr="00AA71C2" w:rsidRDefault="005B1647" w:rsidP="005B1647">
            <w:pPr>
              <w:pStyle w:val="Tabell"/>
              <w:rPr>
                <w:b w:val="0"/>
              </w:rPr>
            </w:pPr>
            <w:r w:rsidRPr="00AA71C2">
              <w:rPr>
                <w:b w:val="0"/>
              </w:rPr>
              <w:t>Kalkylmässiga inkomster</w:t>
            </w:r>
          </w:p>
        </w:tc>
        <w:tc>
          <w:tcPr>
            <w:tcW w:w="579" w:type="pct"/>
            <w:noWrap/>
            <w:hideMark/>
          </w:tcPr>
          <w:p w14:paraId="36C7C306" w14:textId="77777777" w:rsidR="005B1647" w:rsidRPr="00AA71C2" w:rsidRDefault="005B1647" w:rsidP="005B1647">
            <w:pPr>
              <w:pStyle w:val="Tabell"/>
              <w:cnfStyle w:val="010000000000" w:firstRow="0" w:lastRow="1" w:firstColumn="0" w:lastColumn="0" w:oddVBand="0" w:evenVBand="0" w:oddHBand="0" w:evenHBand="0" w:firstRowFirstColumn="0" w:firstRowLastColumn="0" w:lastRowFirstColumn="0" w:lastRowLastColumn="0"/>
              <w:rPr>
                <w:b w:val="0"/>
              </w:rPr>
            </w:pPr>
            <w:r w:rsidRPr="00AA71C2">
              <w:rPr>
                <w:b w:val="0"/>
              </w:rPr>
              <w:t>14 194</w:t>
            </w:r>
          </w:p>
        </w:tc>
        <w:tc>
          <w:tcPr>
            <w:tcW w:w="579" w:type="pct"/>
            <w:noWrap/>
            <w:hideMark/>
          </w:tcPr>
          <w:p w14:paraId="28917B86" w14:textId="77777777" w:rsidR="005B1647" w:rsidRPr="00AA71C2" w:rsidRDefault="005B1647" w:rsidP="005B1647">
            <w:pPr>
              <w:pStyle w:val="Tabell"/>
              <w:cnfStyle w:val="010000000000" w:firstRow="0" w:lastRow="1" w:firstColumn="0" w:lastColumn="0" w:oddVBand="0" w:evenVBand="0" w:oddHBand="0" w:evenHBand="0" w:firstRowFirstColumn="0" w:firstRowLastColumn="0" w:lastRowFirstColumn="0" w:lastRowLastColumn="0"/>
              <w:rPr>
                <w:b w:val="0"/>
              </w:rPr>
            </w:pPr>
            <w:r w:rsidRPr="00AA71C2">
              <w:rPr>
                <w:b w:val="0"/>
              </w:rPr>
              <w:t>14 214</w:t>
            </w:r>
          </w:p>
        </w:tc>
        <w:tc>
          <w:tcPr>
            <w:tcW w:w="579" w:type="pct"/>
            <w:noWrap/>
            <w:hideMark/>
          </w:tcPr>
          <w:p w14:paraId="703C7BF3" w14:textId="77777777" w:rsidR="005B1647" w:rsidRPr="00AA71C2" w:rsidRDefault="005B1647" w:rsidP="005B1647">
            <w:pPr>
              <w:pStyle w:val="Tabell"/>
              <w:cnfStyle w:val="010000000000" w:firstRow="0" w:lastRow="1" w:firstColumn="0" w:lastColumn="0" w:oddVBand="0" w:evenVBand="0" w:oddHBand="0" w:evenHBand="0" w:firstRowFirstColumn="0" w:firstRowLastColumn="0" w:lastRowFirstColumn="0" w:lastRowLastColumn="0"/>
              <w:rPr>
                <w:b w:val="0"/>
              </w:rPr>
            </w:pPr>
            <w:r w:rsidRPr="00AA71C2">
              <w:rPr>
                <w:b w:val="0"/>
              </w:rPr>
              <w:t>20</w:t>
            </w:r>
          </w:p>
        </w:tc>
        <w:tc>
          <w:tcPr>
            <w:tcW w:w="577" w:type="pct"/>
            <w:noWrap/>
            <w:hideMark/>
          </w:tcPr>
          <w:p w14:paraId="5B6C02ED" w14:textId="77777777" w:rsidR="005B1647" w:rsidRPr="00AA71C2" w:rsidRDefault="005B1647" w:rsidP="005B1647">
            <w:pPr>
              <w:pStyle w:val="Tabell"/>
              <w:cnfStyle w:val="010000000000" w:firstRow="0" w:lastRow="1" w:firstColumn="0" w:lastColumn="0" w:oddVBand="0" w:evenVBand="0" w:oddHBand="0" w:evenHBand="0" w:firstRowFirstColumn="0" w:firstRowLastColumn="0" w:lastRowFirstColumn="0" w:lastRowLastColumn="0"/>
              <w:rPr>
                <w:b w:val="0"/>
              </w:rPr>
            </w:pPr>
            <w:r w:rsidRPr="00AA71C2">
              <w:rPr>
                <w:b w:val="0"/>
              </w:rPr>
              <w:t>12 169</w:t>
            </w:r>
          </w:p>
        </w:tc>
      </w:tr>
    </w:tbl>
    <w:p w14:paraId="39104463" w14:textId="77777777" w:rsidR="005B1647" w:rsidRPr="00D23755" w:rsidRDefault="005B1647" w:rsidP="005B1647">
      <w:pPr>
        <w:pStyle w:val="Rubrik5utannumrering"/>
      </w:pPr>
      <w:r w:rsidRPr="00D23755">
        <w:t>De statliga pensionsavgifterna ökade</w:t>
      </w:r>
    </w:p>
    <w:p w14:paraId="27DB39CB" w14:textId="62B2EAB5" w:rsidR="005B1647" w:rsidRDefault="005B1647" w:rsidP="005B1647">
      <w:pPr>
        <w:pStyle w:val="Brdtext"/>
      </w:pPr>
      <w:r w:rsidRPr="00D23755">
        <w:t>Statliga pensionsavgifter uppgick till 14 202 miljoner kronor. Avgifterna för statlig tjänstepensionering uppgick till 11 532 miljoner kronor, medan den särskilda löne</w:t>
      </w:r>
      <w:r>
        <w:softHyphen/>
      </w:r>
      <w:r w:rsidRPr="00D23755">
        <w:t>skatten på pensionskostnader uppgick till 2</w:t>
      </w:r>
      <w:r>
        <w:t> </w:t>
      </w:r>
      <w:r w:rsidRPr="00D23755">
        <w:t>703</w:t>
      </w:r>
      <w:r>
        <w:t> </w:t>
      </w:r>
      <w:r w:rsidRPr="00D23755">
        <w:t>miljoner kronor. Administrations</w:t>
      </w:r>
      <w:r>
        <w:softHyphen/>
      </w:r>
      <w:r w:rsidRPr="00D23755">
        <w:t>kostnaderna för det statliga tjänstepensionssystemet blev 193</w:t>
      </w:r>
      <w:r>
        <w:t> </w:t>
      </w:r>
      <w:r w:rsidRPr="00D23755">
        <w:t>miljoner kronor. De statliga pensionsavgifterna blev 85 miljoner kronor högre än beräknat i statens budget. Jämfört med föregående år har de statliga pensionsavgifterna ökat med 2</w:t>
      </w:r>
      <w:r>
        <w:t> </w:t>
      </w:r>
      <w:r w:rsidRPr="00D23755">
        <w:t>116</w:t>
      </w:r>
      <w:r>
        <w:t> </w:t>
      </w:r>
      <w:r w:rsidRPr="00D23755">
        <w:t>miljoner kronor (17,5 procent). Det beror främst på en sänkning av räntan i beräknings</w:t>
      </w:r>
      <w:r>
        <w:softHyphen/>
      </w:r>
      <w:r w:rsidRPr="00D23755">
        <w:t>grunderna från 0,30 till 0,00 för premier och att prisbasbeloppet höjdes från 45</w:t>
      </w:r>
      <w:r>
        <w:t> </w:t>
      </w:r>
      <w:r w:rsidRPr="00D23755">
        <w:t>500</w:t>
      </w:r>
      <w:r>
        <w:t> </w:t>
      </w:r>
      <w:r w:rsidRPr="00D23755">
        <w:t>kronor till 46 500 kronor.</w:t>
      </w:r>
    </w:p>
    <w:p w14:paraId="5DF138DE" w14:textId="38F5D1FB" w:rsidR="005B1647" w:rsidRDefault="005B1647" w:rsidP="005B1647">
      <w:pPr>
        <w:pStyle w:val="TabellRubrik"/>
      </w:pPr>
      <w:bookmarkStart w:id="63" w:name="_Toc37340020"/>
      <w:r>
        <w:t xml:space="preserve">Tabell </w:t>
      </w:r>
      <w:r>
        <w:fldChar w:fldCharType="begin"/>
      </w:r>
      <w:r>
        <w:instrText xml:space="preserve"> STYLEREF  "Rubrik 1" \n</w:instrText>
      </w:r>
      <w:r>
        <w:fldChar w:fldCharType="separate"/>
      </w:r>
      <w:r w:rsidR="00301022">
        <w:rPr>
          <w:noProof/>
        </w:rPr>
        <w:t>2</w:t>
      </w:r>
      <w:r>
        <w:rPr>
          <w:noProof/>
        </w:rPr>
        <w:fldChar w:fldCharType="end"/>
      </w:r>
      <w:r>
        <w:t>.</w:t>
      </w:r>
      <w:fldSimple w:instr=" SEQ Tabell \* ARABIC \s 1 ">
        <w:r w:rsidR="00301022">
          <w:rPr>
            <w:noProof/>
          </w:rPr>
          <w:t>20</w:t>
        </w:r>
      </w:fldSimple>
      <w:r>
        <w:tab/>
        <w:t>Statliga pensionsavgifter</w:t>
      </w:r>
      <w:bookmarkEnd w:id="63"/>
    </w:p>
    <w:p w14:paraId="0A1F7465" w14:textId="669C2B0C" w:rsidR="005B1647" w:rsidRDefault="005B1647" w:rsidP="005B1647">
      <w:pPr>
        <w:pStyle w:val="TabellUnderrubrik"/>
      </w:pPr>
      <w:r w:rsidRPr="00D23755">
        <w:t>Miljoner kronor</w:t>
      </w:r>
    </w:p>
    <w:tbl>
      <w:tblPr>
        <w:tblStyle w:val="RKBPTabell"/>
        <w:tblW w:w="5000" w:type="pct"/>
        <w:tblLook w:val="04E0" w:firstRow="1" w:lastRow="1" w:firstColumn="1" w:lastColumn="0" w:noHBand="0" w:noVBand="1"/>
      </w:tblPr>
      <w:tblGrid>
        <w:gridCol w:w="4273"/>
        <w:gridCol w:w="775"/>
        <w:gridCol w:w="775"/>
        <w:gridCol w:w="775"/>
        <w:gridCol w:w="772"/>
      </w:tblGrid>
      <w:tr w:rsidR="00155607" w14:paraId="2C213504" w14:textId="77777777" w:rsidTr="00155607">
        <w:trPr>
          <w:cnfStyle w:val="100000000000" w:firstRow="1" w:lastRow="0" w:firstColumn="0" w:lastColumn="0" w:oddVBand="0" w:evenVBand="0" w:oddHBand="0" w:evenHBand="0" w:firstRowFirstColumn="0" w:firstRowLastColumn="0" w:lastRowFirstColumn="0" w:lastRowLastColumn="0"/>
          <w:trHeight w:val="450"/>
          <w:tblHeader w:val="0"/>
        </w:trPr>
        <w:tc>
          <w:tcPr>
            <w:cnfStyle w:val="001000000000" w:firstRow="0" w:lastRow="0" w:firstColumn="1" w:lastColumn="0" w:oddVBand="0" w:evenVBand="0" w:oddHBand="0" w:evenHBand="0" w:firstRowFirstColumn="0" w:firstRowLastColumn="0" w:lastRowFirstColumn="0" w:lastRowLastColumn="0"/>
            <w:tcW w:w="2898"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431EC290" w14:textId="79E18E16" w:rsidR="005B1647" w:rsidRPr="00D23755" w:rsidRDefault="005B1647" w:rsidP="005B1647">
            <w:pPr>
              <w:pStyle w:val="TabellHuvud"/>
            </w:pPr>
          </w:p>
        </w:tc>
        <w:tc>
          <w:tcPr>
            <w:tcW w:w="526"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hideMark/>
          </w:tcPr>
          <w:p w14:paraId="0E1AD6B2" w14:textId="77777777" w:rsidR="005B1647" w:rsidRPr="00D23755"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D23755">
              <w:t>SB</w:t>
            </w:r>
            <w:r w:rsidRPr="00D23755">
              <w:br/>
              <w:t>2019</w:t>
            </w:r>
          </w:p>
        </w:tc>
        <w:tc>
          <w:tcPr>
            <w:tcW w:w="526"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hideMark/>
          </w:tcPr>
          <w:p w14:paraId="36AB2FF9" w14:textId="77777777" w:rsidR="005B1647" w:rsidRPr="00D23755"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D23755">
              <w:t>Utfall</w:t>
            </w:r>
            <w:r w:rsidRPr="00D23755">
              <w:br/>
              <w:t>2019</w:t>
            </w:r>
          </w:p>
        </w:tc>
        <w:tc>
          <w:tcPr>
            <w:tcW w:w="526"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hideMark/>
          </w:tcPr>
          <w:p w14:paraId="605C3DF8" w14:textId="77777777" w:rsidR="005B1647" w:rsidRPr="00D23755"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D23755">
              <w:t>Utfall-SB</w:t>
            </w:r>
            <w:r w:rsidRPr="00D23755">
              <w:br/>
              <w:t>2019</w:t>
            </w:r>
          </w:p>
        </w:tc>
        <w:tc>
          <w:tcPr>
            <w:tcW w:w="525"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hideMark/>
          </w:tcPr>
          <w:p w14:paraId="4DC23D1E" w14:textId="77777777" w:rsidR="005B1647" w:rsidRPr="00D23755"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D23755">
              <w:t>Utfall</w:t>
            </w:r>
            <w:r w:rsidRPr="00D23755">
              <w:br/>
              <w:t>2018</w:t>
            </w:r>
          </w:p>
        </w:tc>
      </w:tr>
      <w:tr w:rsidR="00155607" w14:paraId="10FBAE9A"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2898" w:type="pct"/>
            <w:tcBorders>
              <w:top w:val="single" w:sz="12" w:space="0" w:color="auto"/>
            </w:tcBorders>
            <w:noWrap/>
            <w:hideMark/>
          </w:tcPr>
          <w:p w14:paraId="7B309FE8" w14:textId="77777777" w:rsidR="005B1647" w:rsidRPr="00D23755" w:rsidRDefault="005B1647" w:rsidP="005B1647">
            <w:pPr>
              <w:pStyle w:val="Tabell"/>
            </w:pPr>
            <w:r w:rsidRPr="00D23755">
              <w:t>Statlig tjänstepensionering</w:t>
            </w:r>
          </w:p>
        </w:tc>
        <w:tc>
          <w:tcPr>
            <w:tcW w:w="526" w:type="pct"/>
            <w:tcBorders>
              <w:top w:val="single" w:sz="12" w:space="0" w:color="auto"/>
            </w:tcBorders>
            <w:noWrap/>
            <w:hideMark/>
          </w:tcPr>
          <w:p w14:paraId="13738012" w14:textId="77777777" w:rsidR="005B1647" w:rsidRPr="00D23755"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526" w:type="pct"/>
            <w:tcBorders>
              <w:top w:val="single" w:sz="12" w:space="0" w:color="auto"/>
            </w:tcBorders>
            <w:noWrap/>
            <w:hideMark/>
          </w:tcPr>
          <w:p w14:paraId="5104DE85" w14:textId="77777777" w:rsidR="005B1647" w:rsidRPr="00D2375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23755">
              <w:t>11 532</w:t>
            </w:r>
          </w:p>
        </w:tc>
        <w:tc>
          <w:tcPr>
            <w:tcW w:w="526" w:type="pct"/>
            <w:tcBorders>
              <w:top w:val="single" w:sz="12" w:space="0" w:color="auto"/>
            </w:tcBorders>
            <w:noWrap/>
            <w:hideMark/>
          </w:tcPr>
          <w:p w14:paraId="42D9860F" w14:textId="77777777" w:rsidR="005B1647" w:rsidRPr="00D23755"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525" w:type="pct"/>
            <w:tcBorders>
              <w:top w:val="single" w:sz="12" w:space="0" w:color="auto"/>
            </w:tcBorders>
            <w:noWrap/>
            <w:hideMark/>
          </w:tcPr>
          <w:p w14:paraId="2DF8BCF3" w14:textId="77777777" w:rsidR="005B1647" w:rsidRPr="00D2375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23755">
              <w:t>9 821</w:t>
            </w:r>
          </w:p>
        </w:tc>
      </w:tr>
      <w:tr w:rsidR="00155607" w14:paraId="2265FCC0"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2898" w:type="pct"/>
            <w:noWrap/>
            <w:hideMark/>
          </w:tcPr>
          <w:p w14:paraId="498B9310" w14:textId="77777777" w:rsidR="005B1647" w:rsidRPr="00D23755" w:rsidRDefault="005B1647" w:rsidP="005B1647">
            <w:pPr>
              <w:pStyle w:val="Tabell"/>
            </w:pPr>
            <w:r w:rsidRPr="00D23755">
              <w:t>Särskild löneskatt på pensionskostnader</w:t>
            </w:r>
          </w:p>
        </w:tc>
        <w:tc>
          <w:tcPr>
            <w:tcW w:w="526" w:type="pct"/>
            <w:noWrap/>
            <w:hideMark/>
          </w:tcPr>
          <w:p w14:paraId="0A95B411" w14:textId="77777777" w:rsidR="005B1647" w:rsidRPr="00D23755"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526" w:type="pct"/>
            <w:noWrap/>
            <w:hideMark/>
          </w:tcPr>
          <w:p w14:paraId="2C29AF31" w14:textId="77777777" w:rsidR="005B1647" w:rsidRPr="00D2375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23755">
              <w:t>2 703</w:t>
            </w:r>
          </w:p>
        </w:tc>
        <w:tc>
          <w:tcPr>
            <w:tcW w:w="526" w:type="pct"/>
            <w:noWrap/>
            <w:hideMark/>
          </w:tcPr>
          <w:p w14:paraId="5632BB6C" w14:textId="77777777" w:rsidR="005B1647" w:rsidRPr="00D23755"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525" w:type="pct"/>
            <w:noWrap/>
            <w:hideMark/>
          </w:tcPr>
          <w:p w14:paraId="734D0927" w14:textId="77777777" w:rsidR="005B1647" w:rsidRPr="00D2375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23755">
              <w:t>2 295</w:t>
            </w:r>
          </w:p>
        </w:tc>
      </w:tr>
      <w:tr w:rsidR="00155607" w14:paraId="3D9E0B12"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2898" w:type="pct"/>
            <w:noWrap/>
            <w:hideMark/>
          </w:tcPr>
          <w:p w14:paraId="5C4CAA03" w14:textId="77777777" w:rsidR="005B1647" w:rsidRPr="00D23755" w:rsidRDefault="005B1647" w:rsidP="005B1647">
            <w:pPr>
              <w:pStyle w:val="Tabell"/>
            </w:pPr>
            <w:r w:rsidRPr="00D23755">
              <w:t>Statlig grupplivförsäkring</w:t>
            </w:r>
          </w:p>
        </w:tc>
        <w:tc>
          <w:tcPr>
            <w:tcW w:w="526" w:type="pct"/>
            <w:noWrap/>
            <w:hideMark/>
          </w:tcPr>
          <w:p w14:paraId="04231A06" w14:textId="77777777" w:rsidR="005B1647" w:rsidRPr="00D23755"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526" w:type="pct"/>
            <w:noWrap/>
            <w:hideMark/>
          </w:tcPr>
          <w:p w14:paraId="51A9FEFE" w14:textId="77777777" w:rsidR="005B1647" w:rsidRPr="00D2375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23755">
              <w:t>52</w:t>
            </w:r>
          </w:p>
        </w:tc>
        <w:tc>
          <w:tcPr>
            <w:tcW w:w="526" w:type="pct"/>
            <w:noWrap/>
            <w:hideMark/>
          </w:tcPr>
          <w:p w14:paraId="01A83390" w14:textId="77777777" w:rsidR="005B1647" w:rsidRPr="00D23755"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525" w:type="pct"/>
            <w:noWrap/>
            <w:hideMark/>
          </w:tcPr>
          <w:p w14:paraId="2CCED442" w14:textId="77777777" w:rsidR="005B1647" w:rsidRPr="00D2375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23755">
              <w:t>53</w:t>
            </w:r>
          </w:p>
        </w:tc>
      </w:tr>
      <w:tr w:rsidR="00155607" w14:paraId="731B89A7"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2898" w:type="pct"/>
            <w:noWrap/>
            <w:hideMark/>
          </w:tcPr>
          <w:p w14:paraId="5FAA48FE" w14:textId="77777777" w:rsidR="005B1647" w:rsidRPr="00D23755" w:rsidRDefault="005B1647" w:rsidP="005B1647">
            <w:pPr>
              <w:pStyle w:val="Tabell"/>
            </w:pPr>
            <w:r w:rsidRPr="00D23755">
              <w:t>Premieskatt, gruppliv</w:t>
            </w:r>
          </w:p>
        </w:tc>
        <w:tc>
          <w:tcPr>
            <w:tcW w:w="526" w:type="pct"/>
            <w:noWrap/>
            <w:hideMark/>
          </w:tcPr>
          <w:p w14:paraId="22BF307F" w14:textId="77777777" w:rsidR="005B1647" w:rsidRPr="00D23755"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526" w:type="pct"/>
            <w:noWrap/>
            <w:hideMark/>
          </w:tcPr>
          <w:p w14:paraId="1BB44FCE" w14:textId="77777777" w:rsidR="005B1647" w:rsidRPr="00D2375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23755">
              <w:t>41</w:t>
            </w:r>
          </w:p>
        </w:tc>
        <w:tc>
          <w:tcPr>
            <w:tcW w:w="526" w:type="pct"/>
            <w:noWrap/>
            <w:hideMark/>
          </w:tcPr>
          <w:p w14:paraId="6F66593D" w14:textId="77777777" w:rsidR="005B1647" w:rsidRPr="00D23755"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525" w:type="pct"/>
            <w:noWrap/>
            <w:hideMark/>
          </w:tcPr>
          <w:p w14:paraId="447A7D55" w14:textId="77777777" w:rsidR="005B1647" w:rsidRPr="00D2375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23755">
              <w:t>41</w:t>
            </w:r>
          </w:p>
        </w:tc>
      </w:tr>
      <w:tr w:rsidR="00155607" w14:paraId="027CBCE4"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2898" w:type="pct"/>
            <w:noWrap/>
            <w:hideMark/>
          </w:tcPr>
          <w:p w14:paraId="378E6C19" w14:textId="77777777" w:rsidR="005B1647" w:rsidRPr="00D23755" w:rsidRDefault="005B1647" w:rsidP="005B1647">
            <w:pPr>
              <w:pStyle w:val="Tabell"/>
            </w:pPr>
            <w:r w:rsidRPr="00D23755">
              <w:t>Statlig personskadeförsäkring</w:t>
            </w:r>
          </w:p>
        </w:tc>
        <w:tc>
          <w:tcPr>
            <w:tcW w:w="526" w:type="pct"/>
            <w:noWrap/>
            <w:hideMark/>
          </w:tcPr>
          <w:p w14:paraId="6DD5DD29" w14:textId="77777777" w:rsidR="005B1647" w:rsidRPr="00D23755"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526" w:type="pct"/>
            <w:noWrap/>
            <w:hideMark/>
          </w:tcPr>
          <w:p w14:paraId="4092652E" w14:textId="77777777" w:rsidR="005B1647" w:rsidRPr="00D2375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23755">
              <w:t>81</w:t>
            </w:r>
          </w:p>
        </w:tc>
        <w:tc>
          <w:tcPr>
            <w:tcW w:w="526" w:type="pct"/>
            <w:noWrap/>
            <w:hideMark/>
          </w:tcPr>
          <w:p w14:paraId="4B407625" w14:textId="77777777" w:rsidR="005B1647" w:rsidRPr="00D23755"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525" w:type="pct"/>
            <w:noWrap/>
            <w:hideMark/>
          </w:tcPr>
          <w:p w14:paraId="03013A85" w14:textId="77777777" w:rsidR="005B1647" w:rsidRPr="00D2375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23755">
              <w:t>79</w:t>
            </w:r>
          </w:p>
        </w:tc>
      </w:tr>
      <w:tr w:rsidR="00155607" w14:paraId="066715A1"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2898" w:type="pct"/>
            <w:noWrap/>
            <w:hideMark/>
          </w:tcPr>
          <w:p w14:paraId="55082333" w14:textId="77777777" w:rsidR="005B1647" w:rsidRPr="00D23755" w:rsidRDefault="005B1647" w:rsidP="005B1647">
            <w:pPr>
              <w:pStyle w:val="Tabell"/>
            </w:pPr>
            <w:r w:rsidRPr="00D23755">
              <w:t>Avdrag för administrationskostnader</w:t>
            </w:r>
          </w:p>
        </w:tc>
        <w:tc>
          <w:tcPr>
            <w:tcW w:w="526" w:type="pct"/>
            <w:noWrap/>
            <w:hideMark/>
          </w:tcPr>
          <w:p w14:paraId="343B3B49" w14:textId="77777777" w:rsidR="005B1647" w:rsidRPr="00D23755"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526" w:type="pct"/>
            <w:noWrap/>
            <w:hideMark/>
          </w:tcPr>
          <w:p w14:paraId="5F5E3E9A" w14:textId="77777777" w:rsidR="005B1647" w:rsidRPr="00D2375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23755">
              <w:t>-193</w:t>
            </w:r>
          </w:p>
        </w:tc>
        <w:tc>
          <w:tcPr>
            <w:tcW w:w="526" w:type="pct"/>
            <w:noWrap/>
            <w:hideMark/>
          </w:tcPr>
          <w:p w14:paraId="3D94870B" w14:textId="77777777" w:rsidR="005B1647" w:rsidRPr="00D23755"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525" w:type="pct"/>
            <w:noWrap/>
            <w:hideMark/>
          </w:tcPr>
          <w:p w14:paraId="060D7675" w14:textId="77777777" w:rsidR="005B1647" w:rsidRPr="00D2375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23755">
              <w:t>-190</w:t>
            </w:r>
          </w:p>
        </w:tc>
      </w:tr>
      <w:tr w:rsidR="00155607" w14:paraId="3BB567B4"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2898" w:type="pct"/>
            <w:noWrap/>
            <w:hideMark/>
          </w:tcPr>
          <w:p w14:paraId="2ED00AA3" w14:textId="77777777" w:rsidR="005B1647" w:rsidRPr="00D23755" w:rsidRDefault="005B1647" w:rsidP="005B1647">
            <w:pPr>
              <w:pStyle w:val="Tabell"/>
            </w:pPr>
            <w:r w:rsidRPr="00D23755">
              <w:t>Administration, personskadeförsäkring</w:t>
            </w:r>
          </w:p>
        </w:tc>
        <w:tc>
          <w:tcPr>
            <w:tcW w:w="526" w:type="pct"/>
            <w:noWrap/>
            <w:hideMark/>
          </w:tcPr>
          <w:p w14:paraId="7E34EAA0" w14:textId="77777777" w:rsidR="005B1647" w:rsidRPr="00D23755"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526" w:type="pct"/>
            <w:noWrap/>
            <w:hideMark/>
          </w:tcPr>
          <w:p w14:paraId="4F19ED0B" w14:textId="77777777" w:rsidR="005B1647" w:rsidRPr="00D2375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23755">
              <w:t>-13</w:t>
            </w:r>
          </w:p>
        </w:tc>
        <w:tc>
          <w:tcPr>
            <w:tcW w:w="526" w:type="pct"/>
            <w:noWrap/>
            <w:hideMark/>
          </w:tcPr>
          <w:p w14:paraId="30A78EA5" w14:textId="77777777" w:rsidR="005B1647" w:rsidRPr="00D23755"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525" w:type="pct"/>
            <w:noWrap/>
            <w:hideMark/>
          </w:tcPr>
          <w:p w14:paraId="27182D01" w14:textId="77777777" w:rsidR="005B1647" w:rsidRPr="00D2375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23755">
              <w:t>-13</w:t>
            </w:r>
          </w:p>
        </w:tc>
      </w:tr>
      <w:tr w:rsidR="00155607" w14:paraId="3958474A" w14:textId="77777777" w:rsidTr="00155607">
        <w:trPr>
          <w:cnfStyle w:val="010000000000" w:firstRow="0" w:lastRow="1" w:firstColumn="0" w:lastColumn="0" w:oddVBand="0" w:evenVBand="0" w:oddHBand="0" w:evenHBand="0" w:firstRowFirstColumn="0" w:firstRowLastColumn="0" w:lastRowFirstColumn="0" w:lastRowLastColumn="0"/>
          <w:trHeight w:val="225"/>
        </w:trPr>
        <w:tc>
          <w:tcPr>
            <w:cnfStyle w:val="001000000000" w:firstRow="0" w:lastRow="0" w:firstColumn="1" w:lastColumn="0" w:oddVBand="0" w:evenVBand="0" w:oddHBand="0" w:evenHBand="0" w:firstRowFirstColumn="0" w:firstRowLastColumn="0" w:lastRowFirstColumn="0" w:lastRowLastColumn="0"/>
            <w:tcW w:w="2898" w:type="pct"/>
            <w:noWrap/>
            <w:hideMark/>
          </w:tcPr>
          <w:p w14:paraId="78B1CC33" w14:textId="77777777" w:rsidR="005B1647" w:rsidRPr="008B4DEC" w:rsidRDefault="005B1647" w:rsidP="005B1647">
            <w:pPr>
              <w:pStyle w:val="Tabell"/>
              <w:rPr>
                <w:bCs/>
              </w:rPr>
            </w:pPr>
            <w:r w:rsidRPr="008B4DEC">
              <w:rPr>
                <w:bCs/>
              </w:rPr>
              <w:t>Statliga pensionsavgifter</w:t>
            </w:r>
          </w:p>
        </w:tc>
        <w:tc>
          <w:tcPr>
            <w:tcW w:w="526" w:type="pct"/>
            <w:noWrap/>
            <w:hideMark/>
          </w:tcPr>
          <w:p w14:paraId="57F3C539" w14:textId="77777777" w:rsidR="005B1647" w:rsidRPr="008B4DEC"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8B4DEC">
              <w:rPr>
                <w:bCs/>
              </w:rPr>
              <w:t>14 117</w:t>
            </w:r>
          </w:p>
        </w:tc>
        <w:tc>
          <w:tcPr>
            <w:tcW w:w="526" w:type="pct"/>
            <w:noWrap/>
            <w:hideMark/>
          </w:tcPr>
          <w:p w14:paraId="3DE20FEC" w14:textId="77777777" w:rsidR="005B1647" w:rsidRPr="008B4DEC"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8B4DEC">
              <w:rPr>
                <w:bCs/>
              </w:rPr>
              <w:t>14 202</w:t>
            </w:r>
          </w:p>
        </w:tc>
        <w:tc>
          <w:tcPr>
            <w:tcW w:w="526" w:type="pct"/>
            <w:noWrap/>
            <w:hideMark/>
          </w:tcPr>
          <w:p w14:paraId="2489A003" w14:textId="77777777" w:rsidR="005B1647" w:rsidRPr="008B4DEC"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8B4DEC">
              <w:rPr>
                <w:bCs/>
              </w:rPr>
              <w:t>85</w:t>
            </w:r>
          </w:p>
        </w:tc>
        <w:tc>
          <w:tcPr>
            <w:tcW w:w="525" w:type="pct"/>
            <w:noWrap/>
            <w:hideMark/>
          </w:tcPr>
          <w:p w14:paraId="4ECC4D4F" w14:textId="77777777" w:rsidR="005B1647" w:rsidRPr="008B4DEC"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8B4DEC">
              <w:rPr>
                <w:bCs/>
              </w:rPr>
              <w:t>12 085</w:t>
            </w:r>
          </w:p>
        </w:tc>
      </w:tr>
    </w:tbl>
    <w:p w14:paraId="3FDD2F5A" w14:textId="77777777" w:rsidR="005B1647" w:rsidRPr="00F6387E" w:rsidRDefault="005B1647" w:rsidP="005B1647">
      <w:pPr>
        <w:pStyle w:val="Rubrik4utannumrering"/>
      </w:pPr>
      <w:r w:rsidRPr="00F6387E">
        <w:t>Bidrag m.m. från EU</w:t>
      </w:r>
    </w:p>
    <w:p w14:paraId="236E71EE" w14:textId="44E7E083" w:rsidR="005B1647" w:rsidRDefault="005B1647" w:rsidP="005B1647">
      <w:pPr>
        <w:pStyle w:val="Brdtext"/>
      </w:pPr>
      <w:r w:rsidRPr="00850399">
        <w:t xml:space="preserve">Under inkomsttypen Bidrag m.m. från EU redovisas bidrag från olika EU-fonder inom EU:s budget. De största enskilda bidragen </w:t>
      </w:r>
      <w:r>
        <w:t>kommer</w:t>
      </w:r>
      <w:r w:rsidRPr="00850399">
        <w:t xml:space="preserve"> från Europeiska regionala utvecklingsfonden, Europeiska socialfonden och Europeiska jordbruksfonden. Bidragen är främst kopplade till utgifter på anslag under utgiftsområde </w:t>
      </w:r>
      <w:r w:rsidRPr="00850399">
        <w:lastRenderedPageBreak/>
        <w:t>14 Arbetsmarknad och arbetsliv, utgiftsområde 19 Regional tillväxt, utgiftsområde</w:t>
      </w:r>
      <w:r>
        <w:t> </w:t>
      </w:r>
      <w:r w:rsidRPr="00850399">
        <w:t>22 Kommunikationer samt utgiftsområde 23 Areella näringar, landsbygd och livsmedel.</w:t>
      </w:r>
    </w:p>
    <w:p w14:paraId="0EDF73C8" w14:textId="24B6E1C2" w:rsidR="005B1647" w:rsidRDefault="005B1647" w:rsidP="005B1647">
      <w:pPr>
        <w:pStyle w:val="TabellRubrik"/>
      </w:pPr>
      <w:bookmarkStart w:id="64" w:name="_Toc37340021"/>
      <w:r>
        <w:t xml:space="preserve">Tabell </w:t>
      </w:r>
      <w:r>
        <w:fldChar w:fldCharType="begin"/>
      </w:r>
      <w:r>
        <w:instrText xml:space="preserve"> STYLEREF  "Rubrik 1" \n</w:instrText>
      </w:r>
      <w:r>
        <w:fldChar w:fldCharType="separate"/>
      </w:r>
      <w:r w:rsidR="00301022">
        <w:rPr>
          <w:noProof/>
        </w:rPr>
        <w:t>2</w:t>
      </w:r>
      <w:r>
        <w:rPr>
          <w:noProof/>
        </w:rPr>
        <w:fldChar w:fldCharType="end"/>
      </w:r>
      <w:r>
        <w:t>.</w:t>
      </w:r>
      <w:fldSimple w:instr=" SEQ Tabell \* ARABIC \s 1 ">
        <w:r w:rsidR="00301022">
          <w:rPr>
            <w:noProof/>
          </w:rPr>
          <w:t>21</w:t>
        </w:r>
      </w:fldSimple>
      <w:r>
        <w:tab/>
      </w:r>
      <w:r w:rsidRPr="006E5E77">
        <w:t>Bidrag m.m. från EU</w:t>
      </w:r>
      <w:bookmarkEnd w:id="64"/>
    </w:p>
    <w:p w14:paraId="2D6984BE" w14:textId="5188A3B7" w:rsidR="005B1647" w:rsidRDefault="005B1647" w:rsidP="005B1647">
      <w:pPr>
        <w:pStyle w:val="TabellUnderrubrik"/>
      </w:pPr>
      <w:r w:rsidRPr="006E5E77">
        <w:t>Miljoner kronor</w:t>
      </w:r>
    </w:p>
    <w:tbl>
      <w:tblPr>
        <w:tblStyle w:val="RKBPTabell"/>
        <w:tblW w:w="5000" w:type="pct"/>
        <w:tblLook w:val="04E0" w:firstRow="1" w:lastRow="1" w:firstColumn="1" w:lastColumn="0" w:noHBand="0" w:noVBand="1"/>
      </w:tblPr>
      <w:tblGrid>
        <w:gridCol w:w="3963"/>
        <w:gridCol w:w="853"/>
        <w:gridCol w:w="853"/>
        <w:gridCol w:w="853"/>
        <w:gridCol w:w="848"/>
      </w:tblGrid>
      <w:tr w:rsidR="00155607" w14:paraId="0AB3A373" w14:textId="77777777" w:rsidTr="00BE1FEE">
        <w:trPr>
          <w:cnfStyle w:val="100000000000" w:firstRow="1" w:lastRow="0" w:firstColumn="0" w:lastColumn="0" w:oddVBand="0" w:evenVBand="0" w:oddHBand="0" w:evenHBand="0" w:firstRowFirstColumn="0" w:firstRowLastColumn="0" w:lastRowFirstColumn="0" w:lastRowLastColumn="0"/>
          <w:trHeight w:val="450"/>
          <w:tblHeader w:val="0"/>
        </w:trPr>
        <w:tc>
          <w:tcPr>
            <w:cnfStyle w:val="001000000000" w:firstRow="0" w:lastRow="0" w:firstColumn="1" w:lastColumn="0" w:oddVBand="0" w:evenVBand="0" w:oddHBand="0" w:evenHBand="0" w:firstRowFirstColumn="0" w:firstRowLastColumn="0" w:lastRowFirstColumn="0" w:lastRowLastColumn="0"/>
            <w:tcW w:w="2687" w:type="pct"/>
            <w:tcBorders>
              <w:top w:val="none" w:sz="0" w:space="0" w:color="auto"/>
              <w:left w:val="none" w:sz="0" w:space="0" w:color="auto"/>
              <w:bottom w:val="none" w:sz="0" w:space="0" w:color="auto"/>
              <w:right w:val="none" w:sz="0" w:space="0" w:color="auto"/>
              <w:tl2br w:val="none" w:sz="0" w:space="0" w:color="auto"/>
              <w:tr2bl w:val="none" w:sz="0" w:space="0" w:color="auto"/>
            </w:tcBorders>
            <w:noWrap/>
            <w:vAlign w:val="top"/>
            <w:hideMark/>
          </w:tcPr>
          <w:p w14:paraId="23C65B06" w14:textId="77777777" w:rsidR="005B1647" w:rsidRPr="006E5E77" w:rsidRDefault="005B1647" w:rsidP="005B1647">
            <w:pPr>
              <w:pStyle w:val="TabellHuvud"/>
            </w:pPr>
            <w:r w:rsidRPr="006E5E77">
              <w:t> </w:t>
            </w:r>
          </w:p>
        </w:tc>
        <w:tc>
          <w:tcPr>
            <w:tcW w:w="579" w:type="pct"/>
            <w:tcBorders>
              <w:top w:val="none" w:sz="0" w:space="0" w:color="auto"/>
              <w:left w:val="none" w:sz="0" w:space="0" w:color="auto"/>
              <w:bottom w:val="none" w:sz="0" w:space="0" w:color="auto"/>
              <w:right w:val="none" w:sz="0" w:space="0" w:color="auto"/>
              <w:tl2br w:val="none" w:sz="0" w:space="0" w:color="auto"/>
              <w:tr2bl w:val="none" w:sz="0" w:space="0" w:color="auto"/>
            </w:tcBorders>
            <w:hideMark/>
          </w:tcPr>
          <w:p w14:paraId="0B9EC608" w14:textId="77777777" w:rsidR="005B1647" w:rsidRPr="006E5E77"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6E5E77">
              <w:t>SB</w:t>
            </w:r>
            <w:r w:rsidRPr="006E5E77">
              <w:br/>
              <w:t>2019</w:t>
            </w:r>
          </w:p>
        </w:tc>
        <w:tc>
          <w:tcPr>
            <w:tcW w:w="579" w:type="pct"/>
            <w:tcBorders>
              <w:top w:val="none" w:sz="0" w:space="0" w:color="auto"/>
              <w:left w:val="none" w:sz="0" w:space="0" w:color="auto"/>
              <w:bottom w:val="none" w:sz="0" w:space="0" w:color="auto"/>
              <w:right w:val="none" w:sz="0" w:space="0" w:color="auto"/>
              <w:tl2br w:val="none" w:sz="0" w:space="0" w:color="auto"/>
              <w:tr2bl w:val="none" w:sz="0" w:space="0" w:color="auto"/>
            </w:tcBorders>
            <w:hideMark/>
          </w:tcPr>
          <w:p w14:paraId="651FD401" w14:textId="77777777" w:rsidR="005B1647" w:rsidRPr="006E5E77"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6E5E77">
              <w:t>Utfall</w:t>
            </w:r>
            <w:r w:rsidRPr="006E5E77">
              <w:br/>
              <w:t>2019</w:t>
            </w:r>
          </w:p>
        </w:tc>
        <w:tc>
          <w:tcPr>
            <w:tcW w:w="579" w:type="pct"/>
            <w:tcBorders>
              <w:top w:val="none" w:sz="0" w:space="0" w:color="auto"/>
              <w:left w:val="none" w:sz="0" w:space="0" w:color="auto"/>
              <w:bottom w:val="none" w:sz="0" w:space="0" w:color="auto"/>
              <w:right w:val="none" w:sz="0" w:space="0" w:color="auto"/>
              <w:tl2br w:val="none" w:sz="0" w:space="0" w:color="auto"/>
              <w:tr2bl w:val="none" w:sz="0" w:space="0" w:color="auto"/>
            </w:tcBorders>
            <w:hideMark/>
          </w:tcPr>
          <w:p w14:paraId="111525EC" w14:textId="77777777" w:rsidR="005B1647" w:rsidRPr="006E5E77"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6E5E77">
              <w:t>Utfall-SB</w:t>
            </w:r>
            <w:r w:rsidRPr="006E5E77">
              <w:br/>
              <w:t>2019</w:t>
            </w:r>
          </w:p>
        </w:tc>
        <w:tc>
          <w:tcPr>
            <w:tcW w:w="577" w:type="pct"/>
            <w:tcBorders>
              <w:top w:val="none" w:sz="0" w:space="0" w:color="auto"/>
              <w:left w:val="none" w:sz="0" w:space="0" w:color="auto"/>
              <w:bottom w:val="none" w:sz="0" w:space="0" w:color="auto"/>
              <w:right w:val="none" w:sz="0" w:space="0" w:color="auto"/>
              <w:tl2br w:val="none" w:sz="0" w:space="0" w:color="auto"/>
              <w:tr2bl w:val="none" w:sz="0" w:space="0" w:color="auto"/>
            </w:tcBorders>
            <w:hideMark/>
          </w:tcPr>
          <w:p w14:paraId="735C965D" w14:textId="77777777" w:rsidR="005B1647" w:rsidRPr="006E5E77"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6E5E77">
              <w:t>Utfall</w:t>
            </w:r>
            <w:r w:rsidRPr="006E5E77">
              <w:br/>
              <w:t>2018</w:t>
            </w:r>
          </w:p>
        </w:tc>
      </w:tr>
      <w:tr w:rsidR="00155607" w14:paraId="289223C8"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2688" w:type="pct"/>
            <w:tcBorders>
              <w:top w:val="single" w:sz="12" w:space="0" w:color="auto"/>
            </w:tcBorders>
            <w:vAlign w:val="top"/>
            <w:hideMark/>
          </w:tcPr>
          <w:p w14:paraId="2E6B1D12" w14:textId="77777777" w:rsidR="005B1647" w:rsidRPr="006E5E77" w:rsidRDefault="005B1647" w:rsidP="005B1647">
            <w:pPr>
              <w:pStyle w:val="Tabell"/>
            </w:pPr>
            <w:r w:rsidRPr="006E5E77">
              <w:t>Bidrag från EU:s jordbruksfonder</w:t>
            </w:r>
          </w:p>
        </w:tc>
        <w:tc>
          <w:tcPr>
            <w:tcW w:w="579" w:type="pct"/>
            <w:tcBorders>
              <w:top w:val="single" w:sz="12" w:space="0" w:color="auto"/>
            </w:tcBorders>
            <w:noWrap/>
            <w:hideMark/>
          </w:tcPr>
          <w:p w14:paraId="5E470EEF" w14:textId="77777777" w:rsidR="005B1647" w:rsidRPr="006E5E7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E5E77">
              <w:t>8 920</w:t>
            </w:r>
          </w:p>
        </w:tc>
        <w:tc>
          <w:tcPr>
            <w:tcW w:w="579" w:type="pct"/>
            <w:tcBorders>
              <w:top w:val="single" w:sz="12" w:space="0" w:color="auto"/>
            </w:tcBorders>
            <w:noWrap/>
            <w:hideMark/>
          </w:tcPr>
          <w:p w14:paraId="6714C708" w14:textId="77777777" w:rsidR="005B1647" w:rsidRPr="006E5E7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E5E77">
              <w:t>9 790</w:t>
            </w:r>
          </w:p>
        </w:tc>
        <w:tc>
          <w:tcPr>
            <w:tcW w:w="579" w:type="pct"/>
            <w:tcBorders>
              <w:top w:val="single" w:sz="12" w:space="0" w:color="auto"/>
            </w:tcBorders>
            <w:noWrap/>
            <w:hideMark/>
          </w:tcPr>
          <w:p w14:paraId="23246070" w14:textId="77777777" w:rsidR="005B1647" w:rsidRPr="006E5E7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E5E77">
              <w:t>870</w:t>
            </w:r>
          </w:p>
        </w:tc>
        <w:tc>
          <w:tcPr>
            <w:tcW w:w="575" w:type="pct"/>
            <w:tcBorders>
              <w:top w:val="single" w:sz="12" w:space="0" w:color="auto"/>
            </w:tcBorders>
            <w:noWrap/>
            <w:hideMark/>
          </w:tcPr>
          <w:p w14:paraId="45947D0F" w14:textId="77777777" w:rsidR="005B1647" w:rsidRPr="006E5E7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E5E77">
              <w:t>8 886</w:t>
            </w:r>
          </w:p>
        </w:tc>
      </w:tr>
      <w:tr w:rsidR="00155607" w14:paraId="0973818E"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2688" w:type="pct"/>
            <w:vAlign w:val="top"/>
            <w:hideMark/>
          </w:tcPr>
          <w:p w14:paraId="308F6170" w14:textId="77777777" w:rsidR="005B1647" w:rsidRPr="006E5E77" w:rsidRDefault="005B1647" w:rsidP="005B1647">
            <w:pPr>
              <w:pStyle w:val="Tabell"/>
            </w:pPr>
            <w:r w:rsidRPr="006E5E77">
              <w:t>Bidrag från EU till fiskenäringen</w:t>
            </w:r>
          </w:p>
        </w:tc>
        <w:tc>
          <w:tcPr>
            <w:tcW w:w="579" w:type="pct"/>
            <w:noWrap/>
            <w:hideMark/>
          </w:tcPr>
          <w:p w14:paraId="0799C5FB" w14:textId="77777777" w:rsidR="005B1647" w:rsidRPr="006E5E7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E5E77">
              <w:t>251</w:t>
            </w:r>
          </w:p>
        </w:tc>
        <w:tc>
          <w:tcPr>
            <w:tcW w:w="579" w:type="pct"/>
            <w:noWrap/>
            <w:hideMark/>
          </w:tcPr>
          <w:p w14:paraId="314CDBD1" w14:textId="77777777" w:rsidR="005B1647" w:rsidRPr="006E5E7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E5E77">
              <w:t>143</w:t>
            </w:r>
          </w:p>
        </w:tc>
        <w:tc>
          <w:tcPr>
            <w:tcW w:w="579" w:type="pct"/>
            <w:noWrap/>
            <w:hideMark/>
          </w:tcPr>
          <w:p w14:paraId="6C99AC27" w14:textId="77777777" w:rsidR="005B1647" w:rsidRPr="006E5E7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E5E77">
              <w:t>-108</w:t>
            </w:r>
          </w:p>
        </w:tc>
        <w:tc>
          <w:tcPr>
            <w:tcW w:w="575" w:type="pct"/>
            <w:noWrap/>
            <w:hideMark/>
          </w:tcPr>
          <w:p w14:paraId="5E6E3C18" w14:textId="77777777" w:rsidR="005B1647" w:rsidRPr="006E5E7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E5E77">
              <w:t>237</w:t>
            </w:r>
          </w:p>
        </w:tc>
      </w:tr>
      <w:tr w:rsidR="00155607" w14:paraId="2F3DEC85"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2688" w:type="pct"/>
            <w:vAlign w:val="top"/>
            <w:hideMark/>
          </w:tcPr>
          <w:p w14:paraId="203D01A7" w14:textId="77777777" w:rsidR="005B1647" w:rsidRPr="006E5E77" w:rsidRDefault="005B1647" w:rsidP="005B1647">
            <w:pPr>
              <w:pStyle w:val="Tabell"/>
            </w:pPr>
            <w:r w:rsidRPr="006E5E77">
              <w:t>Bidrag från Europeiska regionala utvecklingsfonden</w:t>
            </w:r>
          </w:p>
        </w:tc>
        <w:tc>
          <w:tcPr>
            <w:tcW w:w="579" w:type="pct"/>
            <w:noWrap/>
            <w:hideMark/>
          </w:tcPr>
          <w:p w14:paraId="5F7525E7" w14:textId="77777777" w:rsidR="005B1647" w:rsidRPr="006E5E7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E5E77">
              <w:t>1 455</w:t>
            </w:r>
          </w:p>
        </w:tc>
        <w:tc>
          <w:tcPr>
            <w:tcW w:w="579" w:type="pct"/>
            <w:noWrap/>
            <w:hideMark/>
          </w:tcPr>
          <w:p w14:paraId="2C3BFEA3" w14:textId="77777777" w:rsidR="005B1647" w:rsidRPr="006E5E7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E5E77">
              <w:t>792</w:t>
            </w:r>
          </w:p>
        </w:tc>
        <w:tc>
          <w:tcPr>
            <w:tcW w:w="579" w:type="pct"/>
            <w:noWrap/>
            <w:hideMark/>
          </w:tcPr>
          <w:p w14:paraId="14A48663" w14:textId="77777777" w:rsidR="005B1647" w:rsidRPr="006E5E7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E5E77">
              <w:t>-663</w:t>
            </w:r>
          </w:p>
        </w:tc>
        <w:tc>
          <w:tcPr>
            <w:tcW w:w="575" w:type="pct"/>
            <w:noWrap/>
            <w:hideMark/>
          </w:tcPr>
          <w:p w14:paraId="06C44F46" w14:textId="77777777" w:rsidR="005B1647" w:rsidRPr="006E5E7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E5E77">
              <w:t>1 557</w:t>
            </w:r>
          </w:p>
        </w:tc>
      </w:tr>
      <w:tr w:rsidR="00155607" w14:paraId="75A76C2D"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2688" w:type="pct"/>
            <w:vAlign w:val="top"/>
            <w:hideMark/>
          </w:tcPr>
          <w:p w14:paraId="5A413949" w14:textId="77777777" w:rsidR="005B1647" w:rsidRPr="006E5E77" w:rsidRDefault="005B1647" w:rsidP="005B1647">
            <w:pPr>
              <w:pStyle w:val="Tabell"/>
            </w:pPr>
            <w:r w:rsidRPr="006E5E77">
              <w:t>Bidrag från Europeiska socialfonden</w:t>
            </w:r>
          </w:p>
        </w:tc>
        <w:tc>
          <w:tcPr>
            <w:tcW w:w="579" w:type="pct"/>
            <w:noWrap/>
            <w:hideMark/>
          </w:tcPr>
          <w:p w14:paraId="133F904C" w14:textId="77777777" w:rsidR="005B1647" w:rsidRPr="006E5E7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E5E77">
              <w:t>1 538</w:t>
            </w:r>
          </w:p>
        </w:tc>
        <w:tc>
          <w:tcPr>
            <w:tcW w:w="579" w:type="pct"/>
            <w:noWrap/>
            <w:hideMark/>
          </w:tcPr>
          <w:p w14:paraId="088F60DF" w14:textId="77777777" w:rsidR="005B1647" w:rsidRPr="006E5E7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E5E77">
              <w:t>1 123</w:t>
            </w:r>
          </w:p>
        </w:tc>
        <w:tc>
          <w:tcPr>
            <w:tcW w:w="579" w:type="pct"/>
            <w:noWrap/>
            <w:hideMark/>
          </w:tcPr>
          <w:p w14:paraId="7F83F365" w14:textId="77777777" w:rsidR="005B1647" w:rsidRPr="006E5E7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E5E77">
              <w:t>-415</w:t>
            </w:r>
          </w:p>
        </w:tc>
        <w:tc>
          <w:tcPr>
            <w:tcW w:w="575" w:type="pct"/>
            <w:noWrap/>
            <w:hideMark/>
          </w:tcPr>
          <w:p w14:paraId="041D663A" w14:textId="77777777" w:rsidR="005B1647" w:rsidRPr="006E5E7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E5E77">
              <w:t>1 312</w:t>
            </w:r>
          </w:p>
        </w:tc>
      </w:tr>
      <w:tr w:rsidR="00155607" w14:paraId="32EDED97"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2688" w:type="pct"/>
            <w:vAlign w:val="top"/>
            <w:hideMark/>
          </w:tcPr>
          <w:p w14:paraId="242BAF12" w14:textId="77777777" w:rsidR="005B1647" w:rsidRPr="006E5E77" w:rsidRDefault="005B1647" w:rsidP="005B1647">
            <w:pPr>
              <w:pStyle w:val="Tabell"/>
            </w:pPr>
            <w:r w:rsidRPr="006E5E77">
              <w:t>Bidrag till transeuropeiska nätverk</w:t>
            </w:r>
          </w:p>
        </w:tc>
        <w:tc>
          <w:tcPr>
            <w:tcW w:w="579" w:type="pct"/>
            <w:noWrap/>
            <w:hideMark/>
          </w:tcPr>
          <w:p w14:paraId="3AE80CB9" w14:textId="77777777" w:rsidR="005B1647" w:rsidRPr="006E5E7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E5E77">
              <w:t>95</w:t>
            </w:r>
          </w:p>
        </w:tc>
        <w:tc>
          <w:tcPr>
            <w:tcW w:w="579" w:type="pct"/>
            <w:noWrap/>
            <w:hideMark/>
          </w:tcPr>
          <w:p w14:paraId="733CDE1C" w14:textId="77777777" w:rsidR="005B1647" w:rsidRPr="006E5E7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E5E77">
              <w:t>114</w:t>
            </w:r>
          </w:p>
        </w:tc>
        <w:tc>
          <w:tcPr>
            <w:tcW w:w="579" w:type="pct"/>
            <w:noWrap/>
            <w:hideMark/>
          </w:tcPr>
          <w:p w14:paraId="0121CE43" w14:textId="77777777" w:rsidR="005B1647" w:rsidRPr="006E5E7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E5E77">
              <w:t>19</w:t>
            </w:r>
          </w:p>
        </w:tc>
        <w:tc>
          <w:tcPr>
            <w:tcW w:w="575" w:type="pct"/>
            <w:noWrap/>
            <w:hideMark/>
          </w:tcPr>
          <w:p w14:paraId="08F29E02" w14:textId="77777777" w:rsidR="005B1647" w:rsidRPr="006E5E7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E5E77">
              <w:t>104</w:t>
            </w:r>
          </w:p>
        </w:tc>
      </w:tr>
      <w:tr w:rsidR="00155607" w14:paraId="6CC07B6A"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2688" w:type="pct"/>
            <w:tcBorders>
              <w:bottom w:val="single" w:sz="4" w:space="0" w:color="auto"/>
            </w:tcBorders>
            <w:vAlign w:val="top"/>
            <w:hideMark/>
          </w:tcPr>
          <w:p w14:paraId="69EC3E71" w14:textId="77777777" w:rsidR="005B1647" w:rsidRPr="006E5E77" w:rsidRDefault="005B1647" w:rsidP="005B1647">
            <w:pPr>
              <w:pStyle w:val="Tabell"/>
            </w:pPr>
            <w:r w:rsidRPr="006E5E77">
              <w:t>Övriga bidrag från EU</w:t>
            </w:r>
          </w:p>
        </w:tc>
        <w:tc>
          <w:tcPr>
            <w:tcW w:w="579" w:type="pct"/>
            <w:tcBorders>
              <w:bottom w:val="single" w:sz="4" w:space="0" w:color="auto"/>
            </w:tcBorders>
            <w:noWrap/>
            <w:hideMark/>
          </w:tcPr>
          <w:p w14:paraId="27246BAA" w14:textId="77777777" w:rsidR="005B1647" w:rsidRPr="006E5E7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E5E77">
              <w:t>263</w:t>
            </w:r>
          </w:p>
        </w:tc>
        <w:tc>
          <w:tcPr>
            <w:tcW w:w="579" w:type="pct"/>
            <w:tcBorders>
              <w:bottom w:val="single" w:sz="4" w:space="0" w:color="auto"/>
            </w:tcBorders>
            <w:noWrap/>
            <w:hideMark/>
          </w:tcPr>
          <w:p w14:paraId="3B4320D7" w14:textId="77777777" w:rsidR="005B1647" w:rsidRPr="006E5E7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E5E77">
              <w:t>594</w:t>
            </w:r>
          </w:p>
        </w:tc>
        <w:tc>
          <w:tcPr>
            <w:tcW w:w="579" w:type="pct"/>
            <w:tcBorders>
              <w:bottom w:val="single" w:sz="4" w:space="0" w:color="auto"/>
            </w:tcBorders>
            <w:noWrap/>
            <w:hideMark/>
          </w:tcPr>
          <w:p w14:paraId="194FA7E8" w14:textId="77777777" w:rsidR="005B1647" w:rsidRPr="006E5E7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E5E77">
              <w:t>331</w:t>
            </w:r>
          </w:p>
        </w:tc>
        <w:tc>
          <w:tcPr>
            <w:tcW w:w="575" w:type="pct"/>
            <w:tcBorders>
              <w:bottom w:val="single" w:sz="4" w:space="0" w:color="auto"/>
            </w:tcBorders>
            <w:noWrap/>
            <w:hideMark/>
          </w:tcPr>
          <w:p w14:paraId="1FE933EB" w14:textId="77777777" w:rsidR="005B1647" w:rsidRPr="006E5E7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E5E77">
              <w:t>272</w:t>
            </w:r>
          </w:p>
        </w:tc>
      </w:tr>
      <w:tr w:rsidR="00155607" w14:paraId="2F4B8F3D" w14:textId="77777777" w:rsidTr="00155607">
        <w:trPr>
          <w:cnfStyle w:val="010000000000" w:firstRow="0" w:lastRow="1" w:firstColumn="0" w:lastColumn="0" w:oddVBand="0" w:evenVBand="0" w:oddHBand="0" w:evenHBand="0" w:firstRowFirstColumn="0" w:firstRowLastColumn="0" w:lastRowFirstColumn="0" w:lastRowLastColumn="0"/>
          <w:trHeight w:val="170"/>
        </w:trPr>
        <w:tc>
          <w:tcPr>
            <w:cnfStyle w:val="001000000000" w:firstRow="0" w:lastRow="0" w:firstColumn="1" w:lastColumn="0" w:oddVBand="0" w:evenVBand="0" w:oddHBand="0" w:evenHBand="0" w:firstRowFirstColumn="0" w:firstRowLastColumn="0" w:lastRowFirstColumn="0" w:lastRowLastColumn="0"/>
            <w:tcW w:w="2688" w:type="pct"/>
            <w:tcBorders>
              <w:top w:val="single" w:sz="4" w:space="0" w:color="auto"/>
            </w:tcBorders>
            <w:shd w:val="clear" w:color="auto" w:fill="auto"/>
            <w:vAlign w:val="top"/>
            <w:hideMark/>
          </w:tcPr>
          <w:p w14:paraId="4A0C37D3" w14:textId="77777777" w:rsidR="005B1647" w:rsidRPr="00E6363C" w:rsidRDefault="005B1647" w:rsidP="005B1647">
            <w:pPr>
              <w:pStyle w:val="Tabell"/>
              <w:rPr>
                <w:bCs/>
              </w:rPr>
            </w:pPr>
            <w:r w:rsidRPr="00E6363C">
              <w:rPr>
                <w:bCs/>
              </w:rPr>
              <w:t>Bidrag m.m. från EU</w:t>
            </w:r>
          </w:p>
        </w:tc>
        <w:tc>
          <w:tcPr>
            <w:tcW w:w="579" w:type="pct"/>
            <w:tcBorders>
              <w:top w:val="single" w:sz="4" w:space="0" w:color="auto"/>
            </w:tcBorders>
            <w:shd w:val="clear" w:color="auto" w:fill="auto"/>
            <w:noWrap/>
            <w:hideMark/>
          </w:tcPr>
          <w:p w14:paraId="51C66494" w14:textId="77777777" w:rsidR="005B1647" w:rsidRPr="00E6363C"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E6363C">
              <w:rPr>
                <w:bCs/>
              </w:rPr>
              <w:t>12 522</w:t>
            </w:r>
          </w:p>
        </w:tc>
        <w:tc>
          <w:tcPr>
            <w:tcW w:w="579" w:type="pct"/>
            <w:tcBorders>
              <w:top w:val="single" w:sz="4" w:space="0" w:color="auto"/>
            </w:tcBorders>
            <w:shd w:val="clear" w:color="auto" w:fill="auto"/>
            <w:noWrap/>
            <w:hideMark/>
          </w:tcPr>
          <w:p w14:paraId="430D742E" w14:textId="77777777" w:rsidR="005B1647" w:rsidRPr="00E6363C"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E6363C">
              <w:rPr>
                <w:bCs/>
              </w:rPr>
              <w:t>12 557</w:t>
            </w:r>
          </w:p>
        </w:tc>
        <w:tc>
          <w:tcPr>
            <w:tcW w:w="579" w:type="pct"/>
            <w:tcBorders>
              <w:top w:val="single" w:sz="4" w:space="0" w:color="auto"/>
            </w:tcBorders>
            <w:shd w:val="clear" w:color="auto" w:fill="auto"/>
            <w:noWrap/>
            <w:hideMark/>
          </w:tcPr>
          <w:p w14:paraId="762EF08F" w14:textId="77777777" w:rsidR="005B1647" w:rsidRPr="00E6363C"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E6363C">
              <w:rPr>
                <w:bCs/>
              </w:rPr>
              <w:t>35</w:t>
            </w:r>
          </w:p>
        </w:tc>
        <w:tc>
          <w:tcPr>
            <w:tcW w:w="575" w:type="pct"/>
            <w:tcBorders>
              <w:top w:val="single" w:sz="4" w:space="0" w:color="auto"/>
            </w:tcBorders>
            <w:shd w:val="clear" w:color="auto" w:fill="auto"/>
            <w:noWrap/>
            <w:hideMark/>
          </w:tcPr>
          <w:p w14:paraId="01CF94B7" w14:textId="77777777" w:rsidR="005B1647" w:rsidRPr="00E6363C"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E6363C">
              <w:rPr>
                <w:bCs/>
              </w:rPr>
              <w:t>12 367</w:t>
            </w:r>
          </w:p>
        </w:tc>
      </w:tr>
    </w:tbl>
    <w:p w14:paraId="14FD6F22" w14:textId="44D0EDC2" w:rsidR="005B1647" w:rsidRDefault="005B1647" w:rsidP="005B1647">
      <w:pPr>
        <w:pStyle w:val="Brdtext"/>
        <w:spacing w:before="160"/>
      </w:pPr>
      <w:r w:rsidRPr="00FD3B06">
        <w:t>Inkomsterna uppgick till 12 557 miljoner kronor under 2019 och är 35</w:t>
      </w:r>
      <w:r>
        <w:t> </w:t>
      </w:r>
      <w:r w:rsidRPr="00FD3B06">
        <w:t>miljoner kronor (0,3 procent) högre än beräknat i statens budget. Jämfört med 2018 blev inkomsterna 190 miljoner kronor (1,5 procent) högre.</w:t>
      </w:r>
    </w:p>
    <w:p w14:paraId="553D2F9F" w14:textId="01B0D424" w:rsidR="005B1647" w:rsidRDefault="005B1647" w:rsidP="005B1647">
      <w:pPr>
        <w:pStyle w:val="TabellRubrik"/>
      </w:pPr>
      <w:bookmarkStart w:id="65" w:name="_Toc37340022"/>
      <w:r>
        <w:t xml:space="preserve">Tabell </w:t>
      </w:r>
      <w:r>
        <w:fldChar w:fldCharType="begin"/>
      </w:r>
      <w:r>
        <w:instrText xml:space="preserve"> STYLEREF  "Rubrik 1" \n</w:instrText>
      </w:r>
      <w:r>
        <w:fldChar w:fldCharType="separate"/>
      </w:r>
      <w:r w:rsidR="00301022">
        <w:rPr>
          <w:noProof/>
        </w:rPr>
        <w:t>2</w:t>
      </w:r>
      <w:r>
        <w:rPr>
          <w:noProof/>
        </w:rPr>
        <w:fldChar w:fldCharType="end"/>
      </w:r>
      <w:r>
        <w:t>.</w:t>
      </w:r>
      <w:fldSimple w:instr=" SEQ Tabell \* ARABIC \s 1 ">
        <w:r w:rsidR="00301022">
          <w:rPr>
            <w:noProof/>
          </w:rPr>
          <w:t>22</w:t>
        </w:r>
      </w:fldSimple>
      <w:r>
        <w:tab/>
      </w:r>
      <w:r w:rsidRPr="00FD3B06">
        <w:t>Bidrag från EU:s jordbruksfonder</w:t>
      </w:r>
      <w:bookmarkEnd w:id="65"/>
    </w:p>
    <w:p w14:paraId="2758DC7A" w14:textId="6C101199" w:rsidR="005B1647" w:rsidRDefault="005B1647" w:rsidP="005B1647">
      <w:pPr>
        <w:pStyle w:val="TabellUnderrubrik"/>
      </w:pPr>
      <w:r w:rsidRPr="00FD3B06">
        <w:t>Miljoner kronor</w:t>
      </w:r>
    </w:p>
    <w:tbl>
      <w:tblPr>
        <w:tblStyle w:val="RKBPTabell"/>
        <w:tblW w:w="5000" w:type="pct"/>
        <w:tblLook w:val="04E0" w:firstRow="1" w:lastRow="1" w:firstColumn="1" w:lastColumn="0" w:noHBand="0" w:noVBand="1"/>
      </w:tblPr>
      <w:tblGrid>
        <w:gridCol w:w="3962"/>
        <w:gridCol w:w="853"/>
        <w:gridCol w:w="853"/>
        <w:gridCol w:w="853"/>
        <w:gridCol w:w="849"/>
      </w:tblGrid>
      <w:tr w:rsidR="00155607" w14:paraId="00C2E936" w14:textId="77777777" w:rsidTr="00BE1FEE">
        <w:trPr>
          <w:cnfStyle w:val="100000000000" w:firstRow="1" w:lastRow="0" w:firstColumn="0" w:lastColumn="0" w:oddVBand="0" w:evenVBand="0" w:oddHBand="0" w:evenHBand="0" w:firstRowFirstColumn="0" w:firstRowLastColumn="0" w:lastRowFirstColumn="0" w:lastRowLastColumn="0"/>
          <w:trHeight w:val="170"/>
          <w:tblHeader w:val="0"/>
        </w:trPr>
        <w:tc>
          <w:tcPr>
            <w:cnfStyle w:val="001000000000" w:firstRow="0" w:lastRow="0" w:firstColumn="1" w:lastColumn="0" w:oddVBand="0" w:evenVBand="0" w:oddHBand="0" w:evenHBand="0" w:firstRowFirstColumn="0" w:firstRowLastColumn="0" w:lastRowFirstColumn="0" w:lastRowLastColumn="0"/>
            <w:tcW w:w="2687" w:type="pct"/>
            <w:tcBorders>
              <w:top w:val="none" w:sz="0" w:space="0" w:color="auto"/>
              <w:left w:val="none" w:sz="0" w:space="0" w:color="auto"/>
              <w:bottom w:val="none" w:sz="0" w:space="0" w:color="auto"/>
              <w:right w:val="none" w:sz="0" w:space="0" w:color="auto"/>
              <w:tl2br w:val="none" w:sz="0" w:space="0" w:color="auto"/>
              <w:tr2bl w:val="none" w:sz="0" w:space="0" w:color="auto"/>
            </w:tcBorders>
            <w:noWrap/>
            <w:hideMark/>
          </w:tcPr>
          <w:p w14:paraId="59E0220B" w14:textId="0F7C48A7" w:rsidR="005B1647" w:rsidRPr="00FD3B06" w:rsidRDefault="005B1647" w:rsidP="005B1647">
            <w:pPr>
              <w:pStyle w:val="TabellHuvud"/>
            </w:pPr>
          </w:p>
        </w:tc>
        <w:tc>
          <w:tcPr>
            <w:tcW w:w="579" w:type="pct"/>
            <w:tcBorders>
              <w:top w:val="none" w:sz="0" w:space="0" w:color="auto"/>
              <w:left w:val="none" w:sz="0" w:space="0" w:color="auto"/>
              <w:bottom w:val="none" w:sz="0" w:space="0" w:color="auto"/>
              <w:right w:val="none" w:sz="0" w:space="0" w:color="auto"/>
              <w:tl2br w:val="none" w:sz="0" w:space="0" w:color="auto"/>
              <w:tr2bl w:val="none" w:sz="0" w:space="0" w:color="auto"/>
            </w:tcBorders>
            <w:hideMark/>
          </w:tcPr>
          <w:p w14:paraId="0686F93C" w14:textId="77777777" w:rsidR="005B1647" w:rsidRPr="00FD3B06"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FD3B06">
              <w:t>SB</w:t>
            </w:r>
            <w:r w:rsidRPr="00FD3B06">
              <w:br/>
              <w:t>2019</w:t>
            </w:r>
          </w:p>
        </w:tc>
        <w:tc>
          <w:tcPr>
            <w:tcW w:w="579" w:type="pct"/>
            <w:tcBorders>
              <w:top w:val="none" w:sz="0" w:space="0" w:color="auto"/>
              <w:left w:val="none" w:sz="0" w:space="0" w:color="auto"/>
              <w:bottom w:val="none" w:sz="0" w:space="0" w:color="auto"/>
              <w:right w:val="none" w:sz="0" w:space="0" w:color="auto"/>
              <w:tl2br w:val="none" w:sz="0" w:space="0" w:color="auto"/>
              <w:tr2bl w:val="none" w:sz="0" w:space="0" w:color="auto"/>
            </w:tcBorders>
            <w:hideMark/>
          </w:tcPr>
          <w:p w14:paraId="0314223B" w14:textId="77777777" w:rsidR="005B1647" w:rsidRPr="00FD3B06"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FD3B06">
              <w:t>Utfall</w:t>
            </w:r>
            <w:r w:rsidRPr="00FD3B06">
              <w:br/>
              <w:t>2019</w:t>
            </w:r>
          </w:p>
        </w:tc>
        <w:tc>
          <w:tcPr>
            <w:tcW w:w="579" w:type="pct"/>
            <w:tcBorders>
              <w:top w:val="none" w:sz="0" w:space="0" w:color="auto"/>
              <w:left w:val="none" w:sz="0" w:space="0" w:color="auto"/>
              <w:bottom w:val="none" w:sz="0" w:space="0" w:color="auto"/>
              <w:right w:val="none" w:sz="0" w:space="0" w:color="auto"/>
              <w:tl2br w:val="none" w:sz="0" w:space="0" w:color="auto"/>
              <w:tr2bl w:val="none" w:sz="0" w:space="0" w:color="auto"/>
            </w:tcBorders>
            <w:hideMark/>
          </w:tcPr>
          <w:p w14:paraId="3671E416" w14:textId="77777777" w:rsidR="005B1647" w:rsidRPr="00FD3B06"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FD3B06">
              <w:t>Utfall-SB</w:t>
            </w:r>
            <w:r w:rsidRPr="00FD3B06">
              <w:br/>
              <w:t>2019</w:t>
            </w:r>
          </w:p>
        </w:tc>
        <w:tc>
          <w:tcPr>
            <w:tcW w:w="576" w:type="pct"/>
            <w:tcBorders>
              <w:top w:val="none" w:sz="0" w:space="0" w:color="auto"/>
              <w:left w:val="none" w:sz="0" w:space="0" w:color="auto"/>
              <w:bottom w:val="none" w:sz="0" w:space="0" w:color="auto"/>
              <w:right w:val="none" w:sz="0" w:space="0" w:color="auto"/>
              <w:tl2br w:val="none" w:sz="0" w:space="0" w:color="auto"/>
              <w:tr2bl w:val="none" w:sz="0" w:space="0" w:color="auto"/>
            </w:tcBorders>
            <w:hideMark/>
          </w:tcPr>
          <w:p w14:paraId="4A47F1BE" w14:textId="77777777" w:rsidR="005B1647" w:rsidRPr="00FD3B06"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FD3B06">
              <w:t>Utfall</w:t>
            </w:r>
            <w:r w:rsidRPr="00FD3B06">
              <w:br/>
              <w:t>2018</w:t>
            </w:r>
          </w:p>
        </w:tc>
      </w:tr>
      <w:tr w:rsidR="00155607" w14:paraId="50796C1F"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2687" w:type="pct"/>
            <w:tcBorders>
              <w:top w:val="single" w:sz="12" w:space="0" w:color="auto"/>
            </w:tcBorders>
            <w:vAlign w:val="top"/>
            <w:hideMark/>
          </w:tcPr>
          <w:p w14:paraId="4591AB4C" w14:textId="77777777" w:rsidR="005B1647" w:rsidRPr="00FD3B06" w:rsidRDefault="005B1647" w:rsidP="005B1647">
            <w:pPr>
              <w:pStyle w:val="Tabell"/>
            </w:pPr>
            <w:r w:rsidRPr="00FD3B06">
              <w:t>Bidrag från Europeiska garantifonden för jordbruket</w:t>
            </w:r>
          </w:p>
        </w:tc>
        <w:tc>
          <w:tcPr>
            <w:tcW w:w="579" w:type="pct"/>
            <w:tcBorders>
              <w:top w:val="single" w:sz="12" w:space="0" w:color="auto"/>
            </w:tcBorders>
            <w:noWrap/>
            <w:hideMark/>
          </w:tcPr>
          <w:p w14:paraId="00654AFF" w14:textId="77777777" w:rsidR="005B1647" w:rsidRPr="00FD3B0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D3B06">
              <w:t>6 742</w:t>
            </w:r>
          </w:p>
        </w:tc>
        <w:tc>
          <w:tcPr>
            <w:tcW w:w="579" w:type="pct"/>
            <w:tcBorders>
              <w:top w:val="single" w:sz="12" w:space="0" w:color="auto"/>
            </w:tcBorders>
            <w:noWrap/>
            <w:hideMark/>
          </w:tcPr>
          <w:p w14:paraId="48FAB795" w14:textId="77777777" w:rsidR="005B1647" w:rsidRPr="00FD3B0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D3B06">
              <w:t>7 435</w:t>
            </w:r>
          </w:p>
        </w:tc>
        <w:tc>
          <w:tcPr>
            <w:tcW w:w="579" w:type="pct"/>
            <w:tcBorders>
              <w:top w:val="single" w:sz="12" w:space="0" w:color="auto"/>
            </w:tcBorders>
            <w:noWrap/>
            <w:hideMark/>
          </w:tcPr>
          <w:p w14:paraId="5561A9A5" w14:textId="77777777" w:rsidR="005B1647" w:rsidRPr="00FD3B0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D3B06">
              <w:t>692</w:t>
            </w:r>
          </w:p>
        </w:tc>
        <w:tc>
          <w:tcPr>
            <w:tcW w:w="576" w:type="pct"/>
            <w:tcBorders>
              <w:top w:val="single" w:sz="12" w:space="0" w:color="auto"/>
            </w:tcBorders>
            <w:noWrap/>
            <w:hideMark/>
          </w:tcPr>
          <w:p w14:paraId="1EB5F0FE" w14:textId="77777777" w:rsidR="005B1647" w:rsidRPr="00FD3B0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D3B06">
              <w:t>6 962</w:t>
            </w:r>
          </w:p>
        </w:tc>
      </w:tr>
      <w:tr w:rsidR="00155607" w14:paraId="5D35C13F"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2687" w:type="pct"/>
            <w:vAlign w:val="top"/>
            <w:hideMark/>
          </w:tcPr>
          <w:p w14:paraId="2FEEC26C" w14:textId="77777777" w:rsidR="005B1647" w:rsidRPr="00FD3B06" w:rsidRDefault="005B1647" w:rsidP="005B1647">
            <w:pPr>
              <w:pStyle w:val="Tabell"/>
            </w:pPr>
            <w:r w:rsidRPr="00FD3B06">
              <w:t>Gårdsstöd</w:t>
            </w:r>
          </w:p>
        </w:tc>
        <w:tc>
          <w:tcPr>
            <w:tcW w:w="579" w:type="pct"/>
            <w:noWrap/>
            <w:hideMark/>
          </w:tcPr>
          <w:p w14:paraId="75A5639A" w14:textId="77777777" w:rsidR="005B1647" w:rsidRPr="00FD3B0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D3B06">
              <w:t>6 600</w:t>
            </w:r>
          </w:p>
        </w:tc>
        <w:tc>
          <w:tcPr>
            <w:tcW w:w="579" w:type="pct"/>
            <w:noWrap/>
            <w:hideMark/>
          </w:tcPr>
          <w:p w14:paraId="64EAF7E4" w14:textId="77777777" w:rsidR="005B1647" w:rsidRPr="00FD3B0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D3B06">
              <w:t>7 177</w:t>
            </w:r>
          </w:p>
        </w:tc>
        <w:tc>
          <w:tcPr>
            <w:tcW w:w="579" w:type="pct"/>
            <w:noWrap/>
            <w:hideMark/>
          </w:tcPr>
          <w:p w14:paraId="2534C3DD" w14:textId="77777777" w:rsidR="005B1647" w:rsidRPr="00FD3B0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D3B06">
              <w:t>577</w:t>
            </w:r>
          </w:p>
        </w:tc>
        <w:tc>
          <w:tcPr>
            <w:tcW w:w="576" w:type="pct"/>
            <w:noWrap/>
            <w:hideMark/>
          </w:tcPr>
          <w:p w14:paraId="744ACD8C" w14:textId="77777777" w:rsidR="005B1647" w:rsidRPr="00FD3B0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D3B06">
              <w:t>6 613</w:t>
            </w:r>
          </w:p>
        </w:tc>
      </w:tr>
      <w:tr w:rsidR="00155607" w14:paraId="724366F9"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2687" w:type="pct"/>
            <w:vAlign w:val="top"/>
            <w:hideMark/>
          </w:tcPr>
          <w:p w14:paraId="7F9492E9" w14:textId="77777777" w:rsidR="005B1647" w:rsidRPr="00FD3B06" w:rsidRDefault="005B1647" w:rsidP="005B1647">
            <w:pPr>
              <w:pStyle w:val="Tabell"/>
            </w:pPr>
            <w:r w:rsidRPr="00FD3B06">
              <w:t>Övriga interventioner</w:t>
            </w:r>
          </w:p>
        </w:tc>
        <w:tc>
          <w:tcPr>
            <w:tcW w:w="579" w:type="pct"/>
            <w:noWrap/>
            <w:hideMark/>
          </w:tcPr>
          <w:p w14:paraId="01D4E6EA" w14:textId="77777777" w:rsidR="005B1647" w:rsidRPr="00FD3B0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D3B06">
              <w:t>138</w:t>
            </w:r>
          </w:p>
        </w:tc>
        <w:tc>
          <w:tcPr>
            <w:tcW w:w="579" w:type="pct"/>
            <w:noWrap/>
            <w:hideMark/>
          </w:tcPr>
          <w:p w14:paraId="5FAB52A2" w14:textId="77777777" w:rsidR="005B1647" w:rsidRPr="00FD3B0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D3B06">
              <w:t>122</w:t>
            </w:r>
          </w:p>
        </w:tc>
        <w:tc>
          <w:tcPr>
            <w:tcW w:w="579" w:type="pct"/>
            <w:noWrap/>
            <w:hideMark/>
          </w:tcPr>
          <w:p w14:paraId="4A8DF076" w14:textId="77777777" w:rsidR="005B1647" w:rsidRPr="00FD3B0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D3B06">
              <w:t>-16</w:t>
            </w:r>
          </w:p>
        </w:tc>
        <w:tc>
          <w:tcPr>
            <w:tcW w:w="576" w:type="pct"/>
            <w:noWrap/>
            <w:hideMark/>
          </w:tcPr>
          <w:p w14:paraId="424EC705" w14:textId="77777777" w:rsidR="005B1647" w:rsidRPr="00FD3B0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D3B06">
              <w:t>109</w:t>
            </w:r>
          </w:p>
        </w:tc>
      </w:tr>
      <w:tr w:rsidR="00155607" w14:paraId="1ED25D8A"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2687" w:type="pct"/>
            <w:vAlign w:val="top"/>
            <w:hideMark/>
          </w:tcPr>
          <w:p w14:paraId="512315DD" w14:textId="77777777" w:rsidR="005B1647" w:rsidRPr="00FD3B06" w:rsidRDefault="005B1647" w:rsidP="005B1647">
            <w:pPr>
              <w:pStyle w:val="Tabell"/>
            </w:pPr>
            <w:r w:rsidRPr="00FD3B06">
              <w:t>Exportbidrag</w:t>
            </w:r>
          </w:p>
        </w:tc>
        <w:tc>
          <w:tcPr>
            <w:tcW w:w="579" w:type="pct"/>
            <w:noWrap/>
            <w:hideMark/>
          </w:tcPr>
          <w:p w14:paraId="4A0A9CF2" w14:textId="77777777" w:rsidR="005B1647" w:rsidRPr="00FD3B0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D3B06">
              <w:t>0</w:t>
            </w:r>
          </w:p>
        </w:tc>
        <w:tc>
          <w:tcPr>
            <w:tcW w:w="579" w:type="pct"/>
            <w:noWrap/>
            <w:hideMark/>
          </w:tcPr>
          <w:p w14:paraId="1433CBB4" w14:textId="77777777" w:rsidR="005B1647" w:rsidRPr="00FD3B06"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579" w:type="pct"/>
            <w:noWrap/>
            <w:hideMark/>
          </w:tcPr>
          <w:p w14:paraId="221A7F6D" w14:textId="77777777" w:rsidR="005B1647" w:rsidRPr="00FD3B0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D3B06">
              <w:t>0</w:t>
            </w:r>
          </w:p>
        </w:tc>
        <w:tc>
          <w:tcPr>
            <w:tcW w:w="576" w:type="pct"/>
            <w:noWrap/>
            <w:hideMark/>
          </w:tcPr>
          <w:p w14:paraId="6D973390" w14:textId="77777777" w:rsidR="005B1647" w:rsidRPr="00FD3B06"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r>
      <w:tr w:rsidR="00155607" w14:paraId="075B2D03"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2687" w:type="pct"/>
            <w:vAlign w:val="top"/>
            <w:hideMark/>
          </w:tcPr>
          <w:p w14:paraId="160E03FE" w14:textId="77777777" w:rsidR="005B1647" w:rsidRPr="00FD3B06" w:rsidRDefault="005B1647" w:rsidP="005B1647">
            <w:pPr>
              <w:pStyle w:val="Tabell"/>
            </w:pPr>
            <w:r w:rsidRPr="00FD3B06">
              <w:t>Övriga bidrag från Europeiska garantifonden för jordbruket</w:t>
            </w:r>
          </w:p>
        </w:tc>
        <w:tc>
          <w:tcPr>
            <w:tcW w:w="579" w:type="pct"/>
            <w:noWrap/>
            <w:hideMark/>
          </w:tcPr>
          <w:p w14:paraId="32BBE3E4" w14:textId="77777777" w:rsidR="005B1647" w:rsidRPr="00FD3B0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D3B06">
              <w:t>4</w:t>
            </w:r>
          </w:p>
        </w:tc>
        <w:tc>
          <w:tcPr>
            <w:tcW w:w="579" w:type="pct"/>
            <w:noWrap/>
            <w:hideMark/>
          </w:tcPr>
          <w:p w14:paraId="6D2279A4" w14:textId="77777777" w:rsidR="005B1647" w:rsidRPr="00FD3B0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D3B06">
              <w:t>136</w:t>
            </w:r>
          </w:p>
        </w:tc>
        <w:tc>
          <w:tcPr>
            <w:tcW w:w="579" w:type="pct"/>
            <w:noWrap/>
            <w:hideMark/>
          </w:tcPr>
          <w:p w14:paraId="5EA18448" w14:textId="77777777" w:rsidR="005B1647" w:rsidRPr="00FD3B0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D3B06">
              <w:t>131</w:t>
            </w:r>
          </w:p>
        </w:tc>
        <w:tc>
          <w:tcPr>
            <w:tcW w:w="576" w:type="pct"/>
            <w:noWrap/>
            <w:hideMark/>
          </w:tcPr>
          <w:p w14:paraId="755CBA29" w14:textId="77777777" w:rsidR="005B1647" w:rsidRPr="00FD3B0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D3B06">
              <w:t>240</w:t>
            </w:r>
          </w:p>
        </w:tc>
      </w:tr>
      <w:tr w:rsidR="00155607" w14:paraId="4FDA7034"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2687" w:type="pct"/>
            <w:vAlign w:val="top"/>
            <w:hideMark/>
          </w:tcPr>
          <w:p w14:paraId="12DD07CA" w14:textId="77777777" w:rsidR="005B1647" w:rsidRPr="00FD3B06" w:rsidRDefault="005B1647" w:rsidP="005B1647">
            <w:pPr>
              <w:pStyle w:val="Tabell"/>
            </w:pPr>
            <w:r w:rsidRPr="00FD3B06">
              <w:t>Bidrag från EU till landsbygdsutvecklingen</w:t>
            </w:r>
          </w:p>
        </w:tc>
        <w:tc>
          <w:tcPr>
            <w:tcW w:w="579" w:type="pct"/>
            <w:noWrap/>
            <w:hideMark/>
          </w:tcPr>
          <w:p w14:paraId="44807E6D" w14:textId="77777777" w:rsidR="005B1647" w:rsidRPr="00FD3B0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D3B06">
              <w:t>2 178</w:t>
            </w:r>
          </w:p>
        </w:tc>
        <w:tc>
          <w:tcPr>
            <w:tcW w:w="579" w:type="pct"/>
            <w:noWrap/>
            <w:hideMark/>
          </w:tcPr>
          <w:p w14:paraId="107EF9F9" w14:textId="77777777" w:rsidR="005B1647" w:rsidRPr="00FD3B0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D3B06">
              <w:t>2 356</w:t>
            </w:r>
          </w:p>
        </w:tc>
        <w:tc>
          <w:tcPr>
            <w:tcW w:w="579" w:type="pct"/>
            <w:noWrap/>
            <w:hideMark/>
          </w:tcPr>
          <w:p w14:paraId="7248837F" w14:textId="77777777" w:rsidR="005B1647" w:rsidRPr="00FD3B0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D3B06">
              <w:t>178</w:t>
            </w:r>
          </w:p>
        </w:tc>
        <w:tc>
          <w:tcPr>
            <w:tcW w:w="576" w:type="pct"/>
            <w:noWrap/>
            <w:hideMark/>
          </w:tcPr>
          <w:p w14:paraId="62E98842" w14:textId="77777777" w:rsidR="005B1647" w:rsidRPr="00FD3B0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D3B06">
              <w:t>1 923</w:t>
            </w:r>
          </w:p>
        </w:tc>
      </w:tr>
      <w:tr w:rsidR="00155607" w14:paraId="0A0F69DD"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2687" w:type="pct"/>
            <w:vAlign w:val="top"/>
            <w:hideMark/>
          </w:tcPr>
          <w:p w14:paraId="28643BBD" w14:textId="1A1D7678" w:rsidR="005B1647" w:rsidRPr="00FD3B06" w:rsidRDefault="005B1647" w:rsidP="005B1647">
            <w:pPr>
              <w:pStyle w:val="Tabell"/>
            </w:pPr>
            <w:r w:rsidRPr="00FD3B06">
              <w:t xml:space="preserve">Europeiska utvecklings- och garantifonden - garantisektionen 2000 </w:t>
            </w:r>
            <w:r>
              <w:t>–</w:t>
            </w:r>
            <w:r w:rsidRPr="00FD3B06">
              <w:t xml:space="preserve"> 2006</w:t>
            </w:r>
          </w:p>
        </w:tc>
        <w:tc>
          <w:tcPr>
            <w:tcW w:w="579" w:type="pct"/>
            <w:noWrap/>
            <w:hideMark/>
          </w:tcPr>
          <w:p w14:paraId="28549847" w14:textId="77777777" w:rsidR="005B1647" w:rsidRPr="00FD3B06"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579" w:type="pct"/>
            <w:noWrap/>
            <w:hideMark/>
          </w:tcPr>
          <w:p w14:paraId="5062B4BB" w14:textId="77777777" w:rsidR="005B1647" w:rsidRPr="00FD3B0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D3B06">
              <w:t>0</w:t>
            </w:r>
          </w:p>
        </w:tc>
        <w:tc>
          <w:tcPr>
            <w:tcW w:w="579" w:type="pct"/>
            <w:noWrap/>
            <w:hideMark/>
          </w:tcPr>
          <w:p w14:paraId="75BC5B13" w14:textId="77777777" w:rsidR="005B1647" w:rsidRPr="00FD3B0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D3B06">
              <w:t>0</w:t>
            </w:r>
          </w:p>
        </w:tc>
        <w:tc>
          <w:tcPr>
            <w:tcW w:w="576" w:type="pct"/>
            <w:noWrap/>
            <w:hideMark/>
          </w:tcPr>
          <w:p w14:paraId="55FECC61" w14:textId="77777777" w:rsidR="005B1647" w:rsidRPr="00FD3B0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D3B06">
              <w:t>0</w:t>
            </w:r>
          </w:p>
        </w:tc>
      </w:tr>
      <w:tr w:rsidR="00155607" w14:paraId="0C5CF724"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2687" w:type="pct"/>
            <w:vAlign w:val="top"/>
            <w:hideMark/>
          </w:tcPr>
          <w:p w14:paraId="65B85AFE" w14:textId="79AA0537" w:rsidR="005B1647" w:rsidRPr="00FD3B06" w:rsidRDefault="005B1647" w:rsidP="005B1647">
            <w:pPr>
              <w:pStyle w:val="Tabell"/>
            </w:pPr>
            <w:r w:rsidRPr="00FD3B06">
              <w:t xml:space="preserve">Bidrag från Europeiska jordbruksfonden för landsbygdsutveckling 2007 </w:t>
            </w:r>
            <w:r>
              <w:t>–</w:t>
            </w:r>
            <w:r w:rsidRPr="00FD3B06">
              <w:t xml:space="preserve"> 2013</w:t>
            </w:r>
          </w:p>
        </w:tc>
        <w:tc>
          <w:tcPr>
            <w:tcW w:w="579" w:type="pct"/>
            <w:noWrap/>
            <w:hideMark/>
          </w:tcPr>
          <w:p w14:paraId="6C87B36A" w14:textId="77777777" w:rsidR="005B1647" w:rsidRPr="00FD3B0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D3B06">
              <w:t>-5</w:t>
            </w:r>
          </w:p>
        </w:tc>
        <w:tc>
          <w:tcPr>
            <w:tcW w:w="579" w:type="pct"/>
            <w:noWrap/>
            <w:hideMark/>
          </w:tcPr>
          <w:p w14:paraId="2CFACDFD" w14:textId="77777777" w:rsidR="005B1647" w:rsidRPr="00FD3B0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D3B06">
              <w:t>-4</w:t>
            </w:r>
          </w:p>
        </w:tc>
        <w:tc>
          <w:tcPr>
            <w:tcW w:w="579" w:type="pct"/>
            <w:noWrap/>
            <w:hideMark/>
          </w:tcPr>
          <w:p w14:paraId="2CBD2CB7" w14:textId="77777777" w:rsidR="005B1647" w:rsidRPr="00FD3B0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D3B06">
              <w:t>1</w:t>
            </w:r>
          </w:p>
        </w:tc>
        <w:tc>
          <w:tcPr>
            <w:tcW w:w="576" w:type="pct"/>
            <w:noWrap/>
            <w:hideMark/>
          </w:tcPr>
          <w:p w14:paraId="70693F18" w14:textId="77777777" w:rsidR="005B1647" w:rsidRPr="00FD3B0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D3B06">
              <w:t>-9</w:t>
            </w:r>
          </w:p>
        </w:tc>
      </w:tr>
      <w:tr w:rsidR="00155607" w14:paraId="6581C7DD"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2687" w:type="pct"/>
            <w:vAlign w:val="top"/>
            <w:hideMark/>
          </w:tcPr>
          <w:p w14:paraId="37D2FE5B" w14:textId="77C0D56F" w:rsidR="005B1647" w:rsidRPr="00FD3B06" w:rsidRDefault="005B1647" w:rsidP="005B1647">
            <w:pPr>
              <w:pStyle w:val="Tabell"/>
            </w:pPr>
            <w:r w:rsidRPr="00FD3B06">
              <w:t xml:space="preserve">Bidrag från Europeiska jordbruksfonden för landsbygdsutveckling 2014 </w:t>
            </w:r>
            <w:r>
              <w:t>–</w:t>
            </w:r>
            <w:r w:rsidRPr="00FD3B06">
              <w:t xml:space="preserve"> 2020</w:t>
            </w:r>
          </w:p>
        </w:tc>
        <w:tc>
          <w:tcPr>
            <w:tcW w:w="579" w:type="pct"/>
            <w:noWrap/>
            <w:hideMark/>
          </w:tcPr>
          <w:p w14:paraId="3474AEAB" w14:textId="77777777" w:rsidR="005B1647" w:rsidRPr="00FD3B0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D3B06">
              <w:t>2 182</w:t>
            </w:r>
          </w:p>
        </w:tc>
        <w:tc>
          <w:tcPr>
            <w:tcW w:w="579" w:type="pct"/>
            <w:noWrap/>
            <w:hideMark/>
          </w:tcPr>
          <w:p w14:paraId="7B5DA624" w14:textId="77777777" w:rsidR="005B1647" w:rsidRPr="00FD3B0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D3B06">
              <w:t>2 359</w:t>
            </w:r>
          </w:p>
        </w:tc>
        <w:tc>
          <w:tcPr>
            <w:tcW w:w="579" w:type="pct"/>
            <w:noWrap/>
            <w:hideMark/>
          </w:tcPr>
          <w:p w14:paraId="52BBB2FB" w14:textId="77777777" w:rsidR="005B1647" w:rsidRPr="00FD3B0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D3B06">
              <w:t>177</w:t>
            </w:r>
          </w:p>
        </w:tc>
        <w:tc>
          <w:tcPr>
            <w:tcW w:w="576" w:type="pct"/>
            <w:noWrap/>
            <w:hideMark/>
          </w:tcPr>
          <w:p w14:paraId="05CE236D" w14:textId="77777777" w:rsidR="005B1647" w:rsidRPr="00FD3B0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D3B06">
              <w:t>1 933</w:t>
            </w:r>
          </w:p>
        </w:tc>
      </w:tr>
      <w:tr w:rsidR="00155607" w14:paraId="3EDD546F" w14:textId="77777777" w:rsidTr="00155607">
        <w:trPr>
          <w:cnfStyle w:val="010000000000" w:firstRow="0" w:lastRow="1" w:firstColumn="0" w:lastColumn="0" w:oddVBand="0" w:evenVBand="0" w:oddHBand="0" w:evenHBand="0" w:firstRowFirstColumn="0" w:firstRowLastColumn="0" w:lastRowFirstColumn="0" w:lastRowLastColumn="0"/>
          <w:trHeight w:val="170"/>
        </w:trPr>
        <w:tc>
          <w:tcPr>
            <w:cnfStyle w:val="001000000000" w:firstRow="0" w:lastRow="0" w:firstColumn="1" w:lastColumn="0" w:oddVBand="0" w:evenVBand="0" w:oddHBand="0" w:evenHBand="0" w:firstRowFirstColumn="0" w:firstRowLastColumn="0" w:lastRowFirstColumn="0" w:lastRowLastColumn="0"/>
            <w:tcW w:w="2687" w:type="pct"/>
            <w:hideMark/>
          </w:tcPr>
          <w:p w14:paraId="667C9734" w14:textId="77777777" w:rsidR="005B1647" w:rsidRPr="00E6363C" w:rsidRDefault="005B1647" w:rsidP="005B1647">
            <w:pPr>
              <w:pStyle w:val="Tabell"/>
              <w:rPr>
                <w:bCs/>
              </w:rPr>
            </w:pPr>
            <w:r w:rsidRPr="00E6363C">
              <w:rPr>
                <w:bCs/>
              </w:rPr>
              <w:t>Bidrag från EU:s jordbruksfonder</w:t>
            </w:r>
          </w:p>
        </w:tc>
        <w:tc>
          <w:tcPr>
            <w:tcW w:w="579" w:type="pct"/>
            <w:noWrap/>
            <w:hideMark/>
          </w:tcPr>
          <w:p w14:paraId="54C19A67" w14:textId="77777777" w:rsidR="005B1647" w:rsidRPr="00E6363C"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E6363C">
              <w:rPr>
                <w:bCs/>
              </w:rPr>
              <w:t>8 920</w:t>
            </w:r>
          </w:p>
        </w:tc>
        <w:tc>
          <w:tcPr>
            <w:tcW w:w="579" w:type="pct"/>
            <w:noWrap/>
            <w:hideMark/>
          </w:tcPr>
          <w:p w14:paraId="224D4C91" w14:textId="77777777" w:rsidR="005B1647" w:rsidRPr="00E6363C"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E6363C">
              <w:rPr>
                <w:bCs/>
              </w:rPr>
              <w:t>9 790</w:t>
            </w:r>
          </w:p>
        </w:tc>
        <w:tc>
          <w:tcPr>
            <w:tcW w:w="579" w:type="pct"/>
            <w:noWrap/>
            <w:hideMark/>
          </w:tcPr>
          <w:p w14:paraId="0A7F26C7" w14:textId="77777777" w:rsidR="005B1647" w:rsidRPr="00E6363C"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E6363C">
              <w:rPr>
                <w:bCs/>
              </w:rPr>
              <w:t>870</w:t>
            </w:r>
          </w:p>
        </w:tc>
        <w:tc>
          <w:tcPr>
            <w:tcW w:w="576" w:type="pct"/>
            <w:noWrap/>
            <w:hideMark/>
          </w:tcPr>
          <w:p w14:paraId="4AFF5A70" w14:textId="77777777" w:rsidR="005B1647" w:rsidRPr="00E6363C"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E6363C">
              <w:rPr>
                <w:bCs/>
              </w:rPr>
              <w:t>8 886</w:t>
            </w:r>
          </w:p>
        </w:tc>
      </w:tr>
    </w:tbl>
    <w:p w14:paraId="14EE9B51" w14:textId="77777777" w:rsidR="005B1647" w:rsidRPr="00FD3B06" w:rsidRDefault="005B1647" w:rsidP="005B1647">
      <w:pPr>
        <w:pStyle w:val="Rubrik5utannumrering"/>
      </w:pPr>
      <w:r w:rsidRPr="00FD3B06">
        <w:t>Bidragen från EU:s jordbruksfonder högre än budget</w:t>
      </w:r>
    </w:p>
    <w:p w14:paraId="20C91DD0" w14:textId="0804D710" w:rsidR="005B1647" w:rsidRPr="00FD3B06" w:rsidRDefault="005B1647" w:rsidP="005B1647">
      <w:pPr>
        <w:pStyle w:val="Klla"/>
        <w:rPr>
          <w:rFonts w:asciiTheme="minorHAnsi" w:hAnsiTheme="minorHAnsi"/>
          <w:sz w:val="22"/>
        </w:rPr>
      </w:pPr>
      <w:r w:rsidRPr="00FD3B06">
        <w:rPr>
          <w:rFonts w:asciiTheme="minorHAnsi" w:hAnsiTheme="minorHAnsi"/>
          <w:sz w:val="22"/>
        </w:rPr>
        <w:t>Bidragen från EU:s jordbruksfonder uppgick till 9 790 miljoner kronor 2019, vilket är 870</w:t>
      </w:r>
      <w:r>
        <w:rPr>
          <w:rFonts w:asciiTheme="minorHAnsi" w:hAnsiTheme="minorHAnsi"/>
          <w:sz w:val="22"/>
        </w:rPr>
        <w:t> </w:t>
      </w:r>
      <w:r w:rsidRPr="00FD3B06">
        <w:rPr>
          <w:rFonts w:asciiTheme="minorHAnsi" w:hAnsiTheme="minorHAnsi"/>
          <w:sz w:val="22"/>
        </w:rPr>
        <w:t>miljoner kronor (9,8 procent) högre än vad som beräknades i statens budget. Det är framförallt inbetalningarna av Gårdsstöd som blivit högre (577</w:t>
      </w:r>
      <w:r>
        <w:rPr>
          <w:rFonts w:asciiTheme="minorHAnsi" w:hAnsiTheme="minorHAnsi"/>
          <w:sz w:val="22"/>
        </w:rPr>
        <w:t> </w:t>
      </w:r>
      <w:r w:rsidRPr="00FD3B06">
        <w:rPr>
          <w:rFonts w:asciiTheme="minorHAnsi" w:hAnsiTheme="minorHAnsi"/>
          <w:sz w:val="22"/>
        </w:rPr>
        <w:t>miljoner kronor) och beror främst på att den del av gårdsstödet för 2018 som betalades in från EU under 2019 blev högre än väntat. Övriga bidrag från Europeiska garantifonden för jordbruket blev 131 miljoner kronor högre än beräknat. Under inkomsttiteln redovisas de valutakursdifferenser som uppstår i den löpande redovisningen till EU:s jordbruksfonder (garanti- och landsbygd). Det högre utfallet beror främst på att kronans värde i förhållande till euron har varit svagare under 2019 än vad regeringen beräknade i budgeten. Kursvinsterna för 2019 uppgick till 130</w:t>
      </w:r>
      <w:r>
        <w:rPr>
          <w:rFonts w:asciiTheme="minorHAnsi" w:hAnsiTheme="minorHAnsi"/>
          <w:sz w:val="22"/>
        </w:rPr>
        <w:t> </w:t>
      </w:r>
      <w:r w:rsidRPr="00FD3B06">
        <w:rPr>
          <w:rFonts w:asciiTheme="minorHAnsi" w:hAnsiTheme="minorHAnsi"/>
          <w:sz w:val="22"/>
        </w:rPr>
        <w:t>miljoner kronor. Bidragen från den europeiska fonden för landsbygdsutveckling 2014–2020 blev 178</w:t>
      </w:r>
      <w:r>
        <w:rPr>
          <w:rFonts w:asciiTheme="minorHAnsi" w:hAnsiTheme="minorHAnsi"/>
          <w:sz w:val="22"/>
        </w:rPr>
        <w:t> </w:t>
      </w:r>
      <w:r w:rsidRPr="00FD3B06">
        <w:rPr>
          <w:rFonts w:asciiTheme="minorHAnsi" w:hAnsiTheme="minorHAnsi"/>
          <w:sz w:val="22"/>
        </w:rPr>
        <w:t>miljoner kronor högre. Orsaken är delvis att Europeiska kommissionen under hösten 2019, efter skrivelse från regeringen, beslutat att medfinansieringen från EU inom landsbygdsprogrammet skulle öka från 39,5 procent till 48,8</w:t>
      </w:r>
      <w:r>
        <w:rPr>
          <w:rFonts w:asciiTheme="minorHAnsi" w:hAnsiTheme="minorHAnsi"/>
          <w:sz w:val="22"/>
        </w:rPr>
        <w:t> </w:t>
      </w:r>
      <w:r w:rsidRPr="00FD3B06">
        <w:rPr>
          <w:rFonts w:asciiTheme="minorHAnsi" w:hAnsiTheme="minorHAnsi"/>
          <w:sz w:val="22"/>
        </w:rPr>
        <w:t>procent.</w:t>
      </w:r>
    </w:p>
    <w:p w14:paraId="5E896E8E" w14:textId="77777777" w:rsidR="005B1647" w:rsidRPr="00FD3B06" w:rsidRDefault="005B1647" w:rsidP="005B1647">
      <w:pPr>
        <w:pStyle w:val="Rubrik5utannumrering"/>
      </w:pPr>
      <w:r w:rsidRPr="00FD3B06">
        <w:lastRenderedPageBreak/>
        <w:t>Bidragen från EU:s regionala och sociala fonder blev lägre än beräknat</w:t>
      </w:r>
    </w:p>
    <w:p w14:paraId="59632E0D" w14:textId="00D50477" w:rsidR="005B1647" w:rsidRPr="00FD3B06" w:rsidRDefault="005B1647" w:rsidP="005B1647">
      <w:pPr>
        <w:pStyle w:val="Klla"/>
        <w:rPr>
          <w:rFonts w:asciiTheme="minorHAnsi" w:hAnsiTheme="minorHAnsi"/>
          <w:sz w:val="22"/>
        </w:rPr>
      </w:pPr>
      <w:r w:rsidRPr="00FD3B06">
        <w:rPr>
          <w:rFonts w:asciiTheme="minorHAnsi" w:hAnsiTheme="minorHAnsi"/>
          <w:sz w:val="22"/>
        </w:rPr>
        <w:t>Bidragen från Europeiska regionala utvecklingsfonden blev 663</w:t>
      </w:r>
      <w:r>
        <w:rPr>
          <w:rFonts w:asciiTheme="minorHAnsi" w:hAnsiTheme="minorHAnsi"/>
          <w:sz w:val="22"/>
        </w:rPr>
        <w:t> </w:t>
      </w:r>
      <w:r w:rsidRPr="00FD3B06">
        <w:rPr>
          <w:rFonts w:asciiTheme="minorHAnsi" w:hAnsiTheme="minorHAnsi"/>
          <w:sz w:val="22"/>
        </w:rPr>
        <w:t>miljoner kronor lägre än beräknat. Det beror bl.a. på att flera projekt inte har rekvirerat medel i den takt som beräknades på grund av att de ligger efter i genomförandet eller dröjer med rekvisitioner. Bidragen från Europeiska socialfonden blev 415 miljoner kronor lägre än beräknat. Det lägre utfallet beror på lägre medelsförbrukning i de beviljade projekten än beräknat.</w:t>
      </w:r>
    </w:p>
    <w:p w14:paraId="4CEA9B36" w14:textId="77777777" w:rsidR="005B1647" w:rsidRPr="00FD3B06" w:rsidRDefault="005B1647" w:rsidP="005B1647">
      <w:pPr>
        <w:pStyle w:val="Rubrik5utannumrering"/>
      </w:pPr>
      <w:r w:rsidRPr="00FD3B06">
        <w:t>Bidragen från EU ökade något 2019</w:t>
      </w:r>
    </w:p>
    <w:p w14:paraId="5529E8D9" w14:textId="2525BF49" w:rsidR="005B1647" w:rsidRDefault="005B1647" w:rsidP="005B1647">
      <w:pPr>
        <w:pStyle w:val="Brdtext"/>
      </w:pPr>
      <w:r w:rsidRPr="00FD3B06">
        <w:t>Jämfört med 2018 så ökade bidragen från EU med 190 miljoner kronor (1,5</w:t>
      </w:r>
      <w:r>
        <w:t> </w:t>
      </w:r>
      <w:r w:rsidRPr="00FD3B06">
        <w:t>procent). Gårdsstödet ökade med 564 miljoner kronor och det beror främst på att den del av gårdsstödet för 2018 som betalades in från EU under 2019 blev högre än väntat. Bidragen från EU till landsbygdsutvecklingen ökade med 432 miljoner kronor, vilket bl.a. beror på att den europeiska kommissionens beslut om ökad medfinansiering från EU. Åt motsatt håll går bidragen från de europeiska regional- och socialfonderna som minskat med 765 miljoner kronor respektive 189 miljoner kronor. Övriga bidrag från EU ökade med 322 miljoner kronor. Det är främst bidragen från asyl-, migrations och integrationsfonden som ökat mellan åren.</w:t>
      </w:r>
    </w:p>
    <w:p w14:paraId="16C8BE94" w14:textId="77777777" w:rsidR="005B1647" w:rsidRPr="002648B4" w:rsidRDefault="005B1647" w:rsidP="005B1647">
      <w:pPr>
        <w:pStyle w:val="Rubrik4utannumrering"/>
      </w:pPr>
      <w:r w:rsidRPr="002648B4">
        <w:t>Avräkningar m.m. i anslutning till skattesystemet</w:t>
      </w:r>
    </w:p>
    <w:p w14:paraId="59A5D803" w14:textId="2E88B1ED" w:rsidR="005B1647" w:rsidRDefault="005B1647" w:rsidP="005B1647">
      <w:pPr>
        <w:pStyle w:val="Brdtext"/>
      </w:pPr>
      <w:r>
        <w:t>Denna inkomsttyp omfattar tillkommande EU-skatter och utjämningsavgifter för LSS-kostnader (lagen om stöd- och service för vissa funktionshindrade). Dessutom ingår olika avräkningar som avser, dels intäkter som förs till fonder, dels kompensation för mervärdesskatt till statliga myndigheter och kommuner och fr.o.m. 2019 Avgifter till public service.</w:t>
      </w:r>
    </w:p>
    <w:p w14:paraId="207ADD6F" w14:textId="2944CB1F" w:rsidR="005B1647" w:rsidRDefault="005B1647" w:rsidP="005B1647">
      <w:pPr>
        <w:pStyle w:val="TabellRubrik"/>
      </w:pPr>
      <w:bookmarkStart w:id="66" w:name="_Toc37340023"/>
      <w:r>
        <w:t xml:space="preserve">Tabell </w:t>
      </w:r>
      <w:r>
        <w:fldChar w:fldCharType="begin"/>
      </w:r>
      <w:r>
        <w:instrText xml:space="preserve"> STYLEREF  "Rubrik 1" \n</w:instrText>
      </w:r>
      <w:r>
        <w:fldChar w:fldCharType="separate"/>
      </w:r>
      <w:r w:rsidR="00301022">
        <w:rPr>
          <w:noProof/>
        </w:rPr>
        <w:t>2</w:t>
      </w:r>
      <w:r>
        <w:rPr>
          <w:noProof/>
        </w:rPr>
        <w:fldChar w:fldCharType="end"/>
      </w:r>
      <w:r>
        <w:t>.</w:t>
      </w:r>
      <w:fldSimple w:instr=" SEQ Tabell \* ARABIC \s 1 ">
        <w:r w:rsidR="00301022">
          <w:rPr>
            <w:noProof/>
          </w:rPr>
          <w:t>23</w:t>
        </w:r>
      </w:fldSimple>
      <w:r>
        <w:tab/>
      </w:r>
      <w:r w:rsidRPr="00FD3B06">
        <w:t>Avräkningar m.m. i anslutning till skattesystemet</w:t>
      </w:r>
      <w:bookmarkEnd w:id="66"/>
    </w:p>
    <w:p w14:paraId="248DB954" w14:textId="5293F9F3" w:rsidR="005B1647" w:rsidRDefault="005B1647" w:rsidP="005B1647">
      <w:pPr>
        <w:pStyle w:val="TabellUnderrubrik"/>
      </w:pPr>
      <w:r w:rsidRPr="00FD3B06">
        <w:t>Miljoner kronor</w:t>
      </w:r>
    </w:p>
    <w:tbl>
      <w:tblPr>
        <w:tblStyle w:val="RKBPTabell"/>
        <w:tblW w:w="5000" w:type="pct"/>
        <w:tblLook w:val="04E0" w:firstRow="1" w:lastRow="1" w:firstColumn="1" w:lastColumn="0" w:noHBand="0" w:noVBand="1"/>
      </w:tblPr>
      <w:tblGrid>
        <w:gridCol w:w="3962"/>
        <w:gridCol w:w="853"/>
        <w:gridCol w:w="853"/>
        <w:gridCol w:w="853"/>
        <w:gridCol w:w="849"/>
      </w:tblGrid>
      <w:tr w:rsidR="00155607" w14:paraId="4BFCF66C" w14:textId="77777777" w:rsidTr="00BE1FEE">
        <w:trPr>
          <w:cnfStyle w:val="100000000000" w:firstRow="1" w:lastRow="0" w:firstColumn="0" w:lastColumn="0" w:oddVBand="0" w:evenVBand="0" w:oddHBand="0" w:evenHBand="0" w:firstRowFirstColumn="0" w:firstRowLastColumn="0" w:lastRowFirstColumn="0" w:lastRowLastColumn="0"/>
          <w:trHeight w:val="450"/>
          <w:tblHeader w:val="0"/>
        </w:trPr>
        <w:tc>
          <w:tcPr>
            <w:cnfStyle w:val="001000000000" w:firstRow="0" w:lastRow="0" w:firstColumn="1" w:lastColumn="0" w:oddVBand="0" w:evenVBand="0" w:oddHBand="0" w:evenHBand="0" w:firstRowFirstColumn="0" w:firstRowLastColumn="0" w:lastRowFirstColumn="0" w:lastRowLastColumn="0"/>
            <w:tcW w:w="2687" w:type="pct"/>
            <w:tcBorders>
              <w:top w:val="none" w:sz="0" w:space="0" w:color="auto"/>
              <w:left w:val="none" w:sz="0" w:space="0" w:color="auto"/>
              <w:bottom w:val="none" w:sz="0" w:space="0" w:color="auto"/>
              <w:right w:val="none" w:sz="0" w:space="0" w:color="auto"/>
              <w:tl2br w:val="none" w:sz="0" w:space="0" w:color="auto"/>
              <w:tr2bl w:val="none" w:sz="0" w:space="0" w:color="auto"/>
            </w:tcBorders>
            <w:noWrap/>
            <w:hideMark/>
          </w:tcPr>
          <w:p w14:paraId="54BDEC06" w14:textId="77777777" w:rsidR="005B1647" w:rsidRPr="00FD3B06" w:rsidRDefault="005B1647" w:rsidP="005B1647">
            <w:pPr>
              <w:pStyle w:val="TabellHuvud"/>
            </w:pPr>
            <w:r w:rsidRPr="00FD3B06">
              <w:t> </w:t>
            </w:r>
          </w:p>
        </w:tc>
        <w:tc>
          <w:tcPr>
            <w:tcW w:w="579" w:type="pct"/>
            <w:tcBorders>
              <w:top w:val="none" w:sz="0" w:space="0" w:color="auto"/>
              <w:left w:val="none" w:sz="0" w:space="0" w:color="auto"/>
              <w:bottom w:val="none" w:sz="0" w:space="0" w:color="auto"/>
              <w:right w:val="none" w:sz="0" w:space="0" w:color="auto"/>
              <w:tl2br w:val="none" w:sz="0" w:space="0" w:color="auto"/>
              <w:tr2bl w:val="none" w:sz="0" w:space="0" w:color="auto"/>
            </w:tcBorders>
            <w:hideMark/>
          </w:tcPr>
          <w:p w14:paraId="1514774D" w14:textId="77777777" w:rsidR="005B1647" w:rsidRPr="00FD3B06"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FD3B06">
              <w:t>SB</w:t>
            </w:r>
            <w:r w:rsidRPr="00FD3B06">
              <w:br/>
              <w:t>2019</w:t>
            </w:r>
          </w:p>
        </w:tc>
        <w:tc>
          <w:tcPr>
            <w:tcW w:w="579" w:type="pct"/>
            <w:tcBorders>
              <w:top w:val="none" w:sz="0" w:space="0" w:color="auto"/>
              <w:left w:val="none" w:sz="0" w:space="0" w:color="auto"/>
              <w:bottom w:val="none" w:sz="0" w:space="0" w:color="auto"/>
              <w:right w:val="none" w:sz="0" w:space="0" w:color="auto"/>
              <w:tl2br w:val="none" w:sz="0" w:space="0" w:color="auto"/>
              <w:tr2bl w:val="none" w:sz="0" w:space="0" w:color="auto"/>
            </w:tcBorders>
            <w:hideMark/>
          </w:tcPr>
          <w:p w14:paraId="4D3185A3" w14:textId="77777777" w:rsidR="005B1647" w:rsidRPr="00FD3B06"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FD3B06">
              <w:t>Utfall</w:t>
            </w:r>
            <w:r w:rsidRPr="00FD3B06">
              <w:br/>
              <w:t>2019</w:t>
            </w:r>
          </w:p>
        </w:tc>
        <w:tc>
          <w:tcPr>
            <w:tcW w:w="579" w:type="pct"/>
            <w:tcBorders>
              <w:top w:val="none" w:sz="0" w:space="0" w:color="auto"/>
              <w:left w:val="none" w:sz="0" w:space="0" w:color="auto"/>
              <w:bottom w:val="none" w:sz="0" w:space="0" w:color="auto"/>
              <w:right w:val="none" w:sz="0" w:space="0" w:color="auto"/>
              <w:tl2br w:val="none" w:sz="0" w:space="0" w:color="auto"/>
              <w:tr2bl w:val="none" w:sz="0" w:space="0" w:color="auto"/>
            </w:tcBorders>
            <w:hideMark/>
          </w:tcPr>
          <w:p w14:paraId="7FE08EAF" w14:textId="77777777" w:rsidR="005B1647" w:rsidRPr="00FD3B06"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FD3B06">
              <w:t>Utfall-SB</w:t>
            </w:r>
            <w:r w:rsidRPr="00FD3B06">
              <w:br/>
              <w:t>2019</w:t>
            </w:r>
          </w:p>
        </w:tc>
        <w:tc>
          <w:tcPr>
            <w:tcW w:w="577" w:type="pct"/>
            <w:tcBorders>
              <w:top w:val="none" w:sz="0" w:space="0" w:color="auto"/>
              <w:left w:val="none" w:sz="0" w:space="0" w:color="auto"/>
              <w:bottom w:val="none" w:sz="0" w:space="0" w:color="auto"/>
              <w:right w:val="none" w:sz="0" w:space="0" w:color="auto"/>
              <w:tl2br w:val="none" w:sz="0" w:space="0" w:color="auto"/>
              <w:tr2bl w:val="none" w:sz="0" w:space="0" w:color="auto"/>
            </w:tcBorders>
            <w:hideMark/>
          </w:tcPr>
          <w:p w14:paraId="64CED2EC" w14:textId="77777777" w:rsidR="005B1647" w:rsidRPr="00FD3B06"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FD3B06">
              <w:t>Utfall</w:t>
            </w:r>
            <w:r w:rsidRPr="00FD3B06">
              <w:br/>
              <w:t>2018</w:t>
            </w:r>
          </w:p>
        </w:tc>
      </w:tr>
      <w:tr w:rsidR="00155607" w14:paraId="42866DBE"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2687" w:type="pct"/>
            <w:tcBorders>
              <w:top w:val="single" w:sz="12" w:space="0" w:color="auto"/>
            </w:tcBorders>
            <w:hideMark/>
          </w:tcPr>
          <w:p w14:paraId="6E5B54E4" w14:textId="77777777" w:rsidR="005B1647" w:rsidRPr="00FD3B06" w:rsidRDefault="005B1647" w:rsidP="005B1647">
            <w:pPr>
              <w:pStyle w:val="Tabell"/>
              <w:rPr>
                <w:b/>
                <w:bCs/>
              </w:rPr>
            </w:pPr>
            <w:r w:rsidRPr="00FD3B06">
              <w:rPr>
                <w:b/>
                <w:bCs/>
              </w:rPr>
              <w:t>Tillkommande skatter</w:t>
            </w:r>
          </w:p>
        </w:tc>
        <w:tc>
          <w:tcPr>
            <w:tcW w:w="579" w:type="pct"/>
            <w:tcBorders>
              <w:top w:val="single" w:sz="12" w:space="0" w:color="auto"/>
            </w:tcBorders>
            <w:noWrap/>
            <w:hideMark/>
          </w:tcPr>
          <w:p w14:paraId="40D4A6DD" w14:textId="77777777" w:rsidR="005B1647" w:rsidRPr="00FD3B06"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FD3B06">
              <w:rPr>
                <w:b/>
                <w:bCs/>
              </w:rPr>
              <w:t>11 143</w:t>
            </w:r>
          </w:p>
        </w:tc>
        <w:tc>
          <w:tcPr>
            <w:tcW w:w="579" w:type="pct"/>
            <w:tcBorders>
              <w:top w:val="single" w:sz="12" w:space="0" w:color="auto"/>
            </w:tcBorders>
            <w:noWrap/>
            <w:hideMark/>
          </w:tcPr>
          <w:p w14:paraId="391245D3" w14:textId="77777777" w:rsidR="005B1647" w:rsidRPr="00FD3B06"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FD3B06">
              <w:rPr>
                <w:b/>
                <w:bCs/>
              </w:rPr>
              <w:t>11 342</w:t>
            </w:r>
          </w:p>
        </w:tc>
        <w:tc>
          <w:tcPr>
            <w:tcW w:w="579" w:type="pct"/>
            <w:tcBorders>
              <w:top w:val="single" w:sz="12" w:space="0" w:color="auto"/>
            </w:tcBorders>
            <w:noWrap/>
            <w:hideMark/>
          </w:tcPr>
          <w:p w14:paraId="0D0D8BD1" w14:textId="77777777" w:rsidR="005B1647" w:rsidRPr="00FD3B06"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FD3B06">
              <w:rPr>
                <w:b/>
                <w:bCs/>
              </w:rPr>
              <w:t>199</w:t>
            </w:r>
          </w:p>
        </w:tc>
        <w:tc>
          <w:tcPr>
            <w:tcW w:w="577" w:type="pct"/>
            <w:tcBorders>
              <w:top w:val="single" w:sz="12" w:space="0" w:color="auto"/>
            </w:tcBorders>
            <w:noWrap/>
            <w:hideMark/>
          </w:tcPr>
          <w:p w14:paraId="5BB9946F" w14:textId="77777777" w:rsidR="005B1647" w:rsidRPr="00FD3B06"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FD3B06">
              <w:rPr>
                <w:b/>
                <w:bCs/>
              </w:rPr>
              <w:t>10 575</w:t>
            </w:r>
          </w:p>
        </w:tc>
      </w:tr>
      <w:tr w:rsidR="00155607" w14:paraId="3A2CEA11"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2687" w:type="pct"/>
            <w:hideMark/>
          </w:tcPr>
          <w:p w14:paraId="46ED5514" w14:textId="77777777" w:rsidR="005B1647" w:rsidRPr="00FD3B06" w:rsidRDefault="005B1647" w:rsidP="005B1647">
            <w:pPr>
              <w:pStyle w:val="Tabell"/>
            </w:pPr>
            <w:r w:rsidRPr="00FD3B06">
              <w:t>EU-skatter</w:t>
            </w:r>
          </w:p>
        </w:tc>
        <w:tc>
          <w:tcPr>
            <w:tcW w:w="579" w:type="pct"/>
            <w:noWrap/>
            <w:hideMark/>
          </w:tcPr>
          <w:p w14:paraId="19E5C0A0" w14:textId="77777777" w:rsidR="005B1647" w:rsidRPr="00FD3B0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D3B06">
              <w:t>7 073</w:t>
            </w:r>
          </w:p>
        </w:tc>
        <w:tc>
          <w:tcPr>
            <w:tcW w:w="579" w:type="pct"/>
            <w:noWrap/>
            <w:hideMark/>
          </w:tcPr>
          <w:p w14:paraId="1E1B843B" w14:textId="77777777" w:rsidR="005B1647" w:rsidRPr="00FD3B0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D3B06">
              <w:t>6 837</w:t>
            </w:r>
          </w:p>
        </w:tc>
        <w:tc>
          <w:tcPr>
            <w:tcW w:w="579" w:type="pct"/>
            <w:noWrap/>
            <w:hideMark/>
          </w:tcPr>
          <w:p w14:paraId="20AC9790" w14:textId="77777777" w:rsidR="005B1647" w:rsidRPr="00FD3B0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D3B06">
              <w:t>-236</w:t>
            </w:r>
          </w:p>
        </w:tc>
        <w:tc>
          <w:tcPr>
            <w:tcW w:w="577" w:type="pct"/>
            <w:noWrap/>
            <w:hideMark/>
          </w:tcPr>
          <w:p w14:paraId="183F37C5" w14:textId="77777777" w:rsidR="005B1647" w:rsidRPr="00FD3B0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D3B06">
              <w:t>6 481</w:t>
            </w:r>
          </w:p>
        </w:tc>
      </w:tr>
      <w:tr w:rsidR="00155607" w14:paraId="681C520F"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2687" w:type="pct"/>
            <w:hideMark/>
          </w:tcPr>
          <w:p w14:paraId="628C7251" w14:textId="77777777" w:rsidR="005B1647" w:rsidRPr="00FD3B06" w:rsidRDefault="005B1647" w:rsidP="005B1647">
            <w:pPr>
              <w:pStyle w:val="Tabell"/>
            </w:pPr>
            <w:r w:rsidRPr="00FD3B06">
              <w:t>Tullmedel</w:t>
            </w:r>
          </w:p>
        </w:tc>
        <w:tc>
          <w:tcPr>
            <w:tcW w:w="579" w:type="pct"/>
            <w:noWrap/>
            <w:hideMark/>
          </w:tcPr>
          <w:p w14:paraId="410A8AEE" w14:textId="77777777" w:rsidR="005B1647" w:rsidRPr="00FD3B0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D3B06">
              <w:t>7 034</w:t>
            </w:r>
          </w:p>
        </w:tc>
        <w:tc>
          <w:tcPr>
            <w:tcW w:w="579" w:type="pct"/>
            <w:noWrap/>
            <w:hideMark/>
          </w:tcPr>
          <w:p w14:paraId="4C80AFD1" w14:textId="77777777" w:rsidR="005B1647" w:rsidRPr="00FD3B0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D3B06">
              <w:t>6 838</w:t>
            </w:r>
          </w:p>
        </w:tc>
        <w:tc>
          <w:tcPr>
            <w:tcW w:w="579" w:type="pct"/>
            <w:noWrap/>
            <w:hideMark/>
          </w:tcPr>
          <w:p w14:paraId="7FE5B937" w14:textId="77777777" w:rsidR="005B1647" w:rsidRPr="00FD3B0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D3B06">
              <w:t>-196</w:t>
            </w:r>
          </w:p>
        </w:tc>
        <w:tc>
          <w:tcPr>
            <w:tcW w:w="577" w:type="pct"/>
            <w:noWrap/>
            <w:hideMark/>
          </w:tcPr>
          <w:p w14:paraId="2AFF8072" w14:textId="77777777" w:rsidR="005B1647" w:rsidRPr="00FD3B0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D3B06">
              <w:t>6 481</w:t>
            </w:r>
          </w:p>
        </w:tc>
      </w:tr>
      <w:tr w:rsidR="00155607" w14:paraId="2184F905"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2687" w:type="pct"/>
            <w:hideMark/>
          </w:tcPr>
          <w:p w14:paraId="2AA7A769" w14:textId="77777777" w:rsidR="005B1647" w:rsidRPr="00FD3B06" w:rsidRDefault="005B1647" w:rsidP="005B1647">
            <w:pPr>
              <w:pStyle w:val="Tabell"/>
            </w:pPr>
            <w:r w:rsidRPr="00FD3B06">
              <w:t>Jordbrukstullar och sockeravgifter</w:t>
            </w:r>
          </w:p>
        </w:tc>
        <w:tc>
          <w:tcPr>
            <w:tcW w:w="579" w:type="pct"/>
            <w:noWrap/>
            <w:hideMark/>
          </w:tcPr>
          <w:p w14:paraId="7CCE2961" w14:textId="77777777" w:rsidR="005B1647" w:rsidRPr="00FD3B0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D3B06">
              <w:t>39</w:t>
            </w:r>
          </w:p>
        </w:tc>
        <w:tc>
          <w:tcPr>
            <w:tcW w:w="579" w:type="pct"/>
            <w:noWrap/>
            <w:hideMark/>
          </w:tcPr>
          <w:p w14:paraId="0C165DF6" w14:textId="77777777" w:rsidR="005B1647" w:rsidRPr="00FD3B0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D3B06">
              <w:t>-1</w:t>
            </w:r>
          </w:p>
        </w:tc>
        <w:tc>
          <w:tcPr>
            <w:tcW w:w="579" w:type="pct"/>
            <w:noWrap/>
            <w:hideMark/>
          </w:tcPr>
          <w:p w14:paraId="511F5340" w14:textId="77777777" w:rsidR="005B1647" w:rsidRPr="00FD3B0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D3B06">
              <w:t>-40</w:t>
            </w:r>
          </w:p>
        </w:tc>
        <w:tc>
          <w:tcPr>
            <w:tcW w:w="577" w:type="pct"/>
            <w:noWrap/>
            <w:hideMark/>
          </w:tcPr>
          <w:p w14:paraId="39C99086" w14:textId="77777777" w:rsidR="005B1647" w:rsidRPr="00FD3B0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D3B06">
              <w:t>0</w:t>
            </w:r>
          </w:p>
        </w:tc>
      </w:tr>
      <w:tr w:rsidR="00155607" w14:paraId="0551FA0E"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2687" w:type="pct"/>
            <w:hideMark/>
          </w:tcPr>
          <w:p w14:paraId="17C88793" w14:textId="77777777" w:rsidR="005B1647" w:rsidRPr="00FD3B06" w:rsidRDefault="005B1647" w:rsidP="005B1647">
            <w:pPr>
              <w:pStyle w:val="Tabell"/>
            </w:pPr>
            <w:r w:rsidRPr="00FD3B06">
              <w:t>Kommunala utjämningsavgifter</w:t>
            </w:r>
          </w:p>
        </w:tc>
        <w:tc>
          <w:tcPr>
            <w:tcW w:w="579" w:type="pct"/>
            <w:noWrap/>
            <w:hideMark/>
          </w:tcPr>
          <w:p w14:paraId="0305C249" w14:textId="77777777" w:rsidR="005B1647" w:rsidRPr="00FD3B0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D3B06">
              <w:t>4 070</w:t>
            </w:r>
          </w:p>
        </w:tc>
        <w:tc>
          <w:tcPr>
            <w:tcW w:w="579" w:type="pct"/>
            <w:noWrap/>
            <w:hideMark/>
          </w:tcPr>
          <w:p w14:paraId="0EFB209F" w14:textId="77777777" w:rsidR="005B1647" w:rsidRPr="00FD3B0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D3B06">
              <w:t>4 506</w:t>
            </w:r>
          </w:p>
        </w:tc>
        <w:tc>
          <w:tcPr>
            <w:tcW w:w="579" w:type="pct"/>
            <w:noWrap/>
            <w:hideMark/>
          </w:tcPr>
          <w:p w14:paraId="531F2CC9" w14:textId="77777777" w:rsidR="005B1647" w:rsidRPr="00FD3B0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D3B06">
              <w:t>436</w:t>
            </w:r>
          </w:p>
        </w:tc>
        <w:tc>
          <w:tcPr>
            <w:tcW w:w="577" w:type="pct"/>
            <w:noWrap/>
            <w:hideMark/>
          </w:tcPr>
          <w:p w14:paraId="6E05EE43" w14:textId="77777777" w:rsidR="005B1647" w:rsidRPr="00FD3B0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D3B06">
              <w:t>4 094</w:t>
            </w:r>
          </w:p>
        </w:tc>
      </w:tr>
      <w:tr w:rsidR="00155607" w14:paraId="34F29845"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2687" w:type="pct"/>
            <w:hideMark/>
          </w:tcPr>
          <w:p w14:paraId="22B511DF" w14:textId="77777777" w:rsidR="005B1647" w:rsidRPr="00FD3B06" w:rsidRDefault="005B1647" w:rsidP="005B1647">
            <w:pPr>
              <w:pStyle w:val="Tabell"/>
            </w:pPr>
            <w:r w:rsidRPr="00FD3B06">
              <w:t>Utjämningsavgift för LSS-kostnader</w:t>
            </w:r>
          </w:p>
        </w:tc>
        <w:tc>
          <w:tcPr>
            <w:tcW w:w="579" w:type="pct"/>
            <w:noWrap/>
            <w:hideMark/>
          </w:tcPr>
          <w:p w14:paraId="177B657E" w14:textId="77777777" w:rsidR="005B1647" w:rsidRPr="00FD3B0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D3B06">
              <w:t>4 070</w:t>
            </w:r>
          </w:p>
        </w:tc>
        <w:tc>
          <w:tcPr>
            <w:tcW w:w="579" w:type="pct"/>
            <w:noWrap/>
            <w:hideMark/>
          </w:tcPr>
          <w:p w14:paraId="73F13F34" w14:textId="77777777" w:rsidR="005B1647" w:rsidRPr="00FD3B0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D3B06">
              <w:t>4 506</w:t>
            </w:r>
          </w:p>
        </w:tc>
        <w:tc>
          <w:tcPr>
            <w:tcW w:w="579" w:type="pct"/>
            <w:noWrap/>
            <w:hideMark/>
          </w:tcPr>
          <w:p w14:paraId="0912A315" w14:textId="77777777" w:rsidR="005B1647" w:rsidRPr="00FD3B0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D3B06">
              <w:t>436</w:t>
            </w:r>
          </w:p>
        </w:tc>
        <w:tc>
          <w:tcPr>
            <w:tcW w:w="577" w:type="pct"/>
            <w:noWrap/>
            <w:hideMark/>
          </w:tcPr>
          <w:p w14:paraId="2B071367" w14:textId="77777777" w:rsidR="005B1647" w:rsidRPr="00FD3B0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D3B06">
              <w:t>4 094</w:t>
            </w:r>
          </w:p>
        </w:tc>
      </w:tr>
      <w:tr w:rsidR="00155607" w14:paraId="59C856D9"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2687" w:type="pct"/>
            <w:hideMark/>
          </w:tcPr>
          <w:p w14:paraId="4D446D0C" w14:textId="77777777" w:rsidR="005B1647" w:rsidRPr="00FD3B06" w:rsidRDefault="005B1647" w:rsidP="005B1647">
            <w:pPr>
              <w:pStyle w:val="Tabell"/>
              <w:rPr>
                <w:b/>
                <w:bCs/>
              </w:rPr>
            </w:pPr>
            <w:r w:rsidRPr="00FD3B06">
              <w:rPr>
                <w:b/>
                <w:bCs/>
              </w:rPr>
              <w:t>Avräkningar</w:t>
            </w:r>
          </w:p>
        </w:tc>
        <w:tc>
          <w:tcPr>
            <w:tcW w:w="579" w:type="pct"/>
            <w:noWrap/>
            <w:hideMark/>
          </w:tcPr>
          <w:p w14:paraId="551855FA" w14:textId="77777777" w:rsidR="005B1647" w:rsidRPr="00FD3B06"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FD3B06">
              <w:rPr>
                <w:b/>
                <w:bCs/>
              </w:rPr>
              <w:t>-123 902</w:t>
            </w:r>
          </w:p>
        </w:tc>
        <w:tc>
          <w:tcPr>
            <w:tcW w:w="579" w:type="pct"/>
            <w:noWrap/>
            <w:hideMark/>
          </w:tcPr>
          <w:p w14:paraId="21A731E3" w14:textId="54B3A86A" w:rsidR="005B1647" w:rsidRPr="00FD3B06"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FD3B06">
              <w:rPr>
                <w:b/>
                <w:bCs/>
              </w:rPr>
              <w:t xml:space="preserve">-128 </w:t>
            </w:r>
            <w:r>
              <w:rPr>
                <w:b/>
                <w:bCs/>
              </w:rPr>
              <w:t>262</w:t>
            </w:r>
          </w:p>
        </w:tc>
        <w:tc>
          <w:tcPr>
            <w:tcW w:w="579" w:type="pct"/>
            <w:noWrap/>
            <w:hideMark/>
          </w:tcPr>
          <w:p w14:paraId="263191AE" w14:textId="04181779" w:rsidR="005B1647" w:rsidRPr="00FD3B06"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FD3B06">
              <w:rPr>
                <w:b/>
                <w:bCs/>
              </w:rPr>
              <w:t xml:space="preserve">-4 </w:t>
            </w:r>
            <w:r>
              <w:rPr>
                <w:b/>
                <w:bCs/>
              </w:rPr>
              <w:t>360</w:t>
            </w:r>
          </w:p>
        </w:tc>
        <w:tc>
          <w:tcPr>
            <w:tcW w:w="577" w:type="pct"/>
            <w:noWrap/>
            <w:hideMark/>
          </w:tcPr>
          <w:p w14:paraId="56AE8D3C" w14:textId="77777777" w:rsidR="005B1647" w:rsidRPr="00FD3B06"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FD3B06">
              <w:rPr>
                <w:b/>
                <w:bCs/>
              </w:rPr>
              <w:t>-118 268</w:t>
            </w:r>
          </w:p>
        </w:tc>
      </w:tr>
      <w:tr w:rsidR="00155607" w14:paraId="75B89D1E"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2687" w:type="pct"/>
            <w:hideMark/>
          </w:tcPr>
          <w:p w14:paraId="50ADD32E" w14:textId="77777777" w:rsidR="005B1647" w:rsidRPr="00FD3B06" w:rsidRDefault="005B1647" w:rsidP="005B1647">
            <w:pPr>
              <w:pStyle w:val="Tabell"/>
            </w:pPr>
            <w:r w:rsidRPr="00FD3B06">
              <w:t>Intäkter som förs till fonder</w:t>
            </w:r>
          </w:p>
        </w:tc>
        <w:tc>
          <w:tcPr>
            <w:tcW w:w="579" w:type="pct"/>
            <w:noWrap/>
            <w:hideMark/>
          </w:tcPr>
          <w:p w14:paraId="378B7DAD" w14:textId="77777777" w:rsidR="005B1647" w:rsidRPr="00FD3B0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D3B06">
              <w:t>-13 003</w:t>
            </w:r>
          </w:p>
        </w:tc>
        <w:tc>
          <w:tcPr>
            <w:tcW w:w="579" w:type="pct"/>
            <w:noWrap/>
            <w:hideMark/>
          </w:tcPr>
          <w:p w14:paraId="7D613A40" w14:textId="49238956" w:rsidR="005B1647" w:rsidRPr="00FD3B0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D3B06">
              <w:t xml:space="preserve">-11 </w:t>
            </w:r>
            <w:r>
              <w:t>584</w:t>
            </w:r>
          </w:p>
        </w:tc>
        <w:tc>
          <w:tcPr>
            <w:tcW w:w="579" w:type="pct"/>
            <w:noWrap/>
            <w:hideMark/>
          </w:tcPr>
          <w:p w14:paraId="16049261" w14:textId="760A791F" w:rsidR="005B1647" w:rsidRPr="00FD3B0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D3B06">
              <w:t xml:space="preserve">1 </w:t>
            </w:r>
            <w:r>
              <w:t>419</w:t>
            </w:r>
          </w:p>
        </w:tc>
        <w:tc>
          <w:tcPr>
            <w:tcW w:w="577" w:type="pct"/>
            <w:noWrap/>
            <w:hideMark/>
          </w:tcPr>
          <w:p w14:paraId="487040B8" w14:textId="77777777" w:rsidR="005B1647" w:rsidRPr="00FD3B0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D3B06">
              <w:t>-14 701</w:t>
            </w:r>
          </w:p>
        </w:tc>
      </w:tr>
      <w:tr w:rsidR="00155607" w14:paraId="46708361"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2687" w:type="pct"/>
            <w:hideMark/>
          </w:tcPr>
          <w:p w14:paraId="4C9984F4" w14:textId="77777777" w:rsidR="005B1647" w:rsidRPr="00FD3B06" w:rsidRDefault="005B1647" w:rsidP="005B1647">
            <w:pPr>
              <w:pStyle w:val="Tabell"/>
            </w:pPr>
            <w:r w:rsidRPr="00FD3B06">
              <w:t>Kompensation för mervärdesskatt</w:t>
            </w:r>
          </w:p>
        </w:tc>
        <w:tc>
          <w:tcPr>
            <w:tcW w:w="579" w:type="pct"/>
            <w:noWrap/>
            <w:hideMark/>
          </w:tcPr>
          <w:p w14:paraId="388E5D95" w14:textId="77777777" w:rsidR="005B1647" w:rsidRPr="00FD3B0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D3B06">
              <w:t>-101 817</w:t>
            </w:r>
          </w:p>
        </w:tc>
        <w:tc>
          <w:tcPr>
            <w:tcW w:w="579" w:type="pct"/>
            <w:noWrap/>
            <w:hideMark/>
          </w:tcPr>
          <w:p w14:paraId="48A8E7E8" w14:textId="6A527530" w:rsidR="005B1647" w:rsidRPr="00FD3B0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D3B06">
              <w:t xml:space="preserve">-107 </w:t>
            </w:r>
            <w:r>
              <w:t>627</w:t>
            </w:r>
          </w:p>
        </w:tc>
        <w:tc>
          <w:tcPr>
            <w:tcW w:w="579" w:type="pct"/>
            <w:noWrap/>
            <w:hideMark/>
          </w:tcPr>
          <w:p w14:paraId="12D593C3" w14:textId="16EE3D65" w:rsidR="005B1647" w:rsidRPr="00FD3B0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D3B06">
              <w:t xml:space="preserve">-5 </w:t>
            </w:r>
            <w:r>
              <w:t>810</w:t>
            </w:r>
          </w:p>
        </w:tc>
        <w:tc>
          <w:tcPr>
            <w:tcW w:w="577" w:type="pct"/>
            <w:noWrap/>
            <w:hideMark/>
          </w:tcPr>
          <w:p w14:paraId="26926992" w14:textId="77777777" w:rsidR="005B1647" w:rsidRPr="00FD3B0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D3B06">
              <w:t>-103 567</w:t>
            </w:r>
          </w:p>
        </w:tc>
      </w:tr>
      <w:tr w:rsidR="00155607" w14:paraId="656D0743"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2687" w:type="pct"/>
            <w:hideMark/>
          </w:tcPr>
          <w:p w14:paraId="336C3068" w14:textId="77777777" w:rsidR="005B1647" w:rsidRPr="00FD3B06" w:rsidRDefault="005B1647" w:rsidP="005B1647">
            <w:pPr>
              <w:pStyle w:val="Tabell"/>
            </w:pPr>
            <w:r w:rsidRPr="00FD3B06">
              <w:t>Avräknad mervärdesskatt, statliga myndigheter</w:t>
            </w:r>
          </w:p>
        </w:tc>
        <w:tc>
          <w:tcPr>
            <w:tcW w:w="579" w:type="pct"/>
            <w:noWrap/>
            <w:hideMark/>
          </w:tcPr>
          <w:p w14:paraId="5889C76B" w14:textId="77777777" w:rsidR="005B1647" w:rsidRPr="00FD3B0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D3B06">
              <w:t>-32 598</w:t>
            </w:r>
          </w:p>
        </w:tc>
        <w:tc>
          <w:tcPr>
            <w:tcW w:w="579" w:type="pct"/>
            <w:noWrap/>
            <w:hideMark/>
          </w:tcPr>
          <w:p w14:paraId="38B43235" w14:textId="31FA1CAB" w:rsidR="005B1647" w:rsidRPr="00FD3B0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D3B06">
              <w:t>-34 0</w:t>
            </w:r>
            <w:r>
              <w:t>77</w:t>
            </w:r>
          </w:p>
        </w:tc>
        <w:tc>
          <w:tcPr>
            <w:tcW w:w="579" w:type="pct"/>
            <w:noWrap/>
            <w:hideMark/>
          </w:tcPr>
          <w:p w14:paraId="73F6E907" w14:textId="32FD17CF" w:rsidR="005B1647" w:rsidRPr="00FD3B0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D3B06">
              <w:t>-1 4</w:t>
            </w:r>
            <w:r>
              <w:t>79</w:t>
            </w:r>
          </w:p>
        </w:tc>
        <w:tc>
          <w:tcPr>
            <w:tcW w:w="577" w:type="pct"/>
            <w:noWrap/>
            <w:hideMark/>
          </w:tcPr>
          <w:p w14:paraId="6256A036" w14:textId="77777777" w:rsidR="005B1647" w:rsidRPr="00FD3B0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D3B06">
              <w:t>-32 585</w:t>
            </w:r>
          </w:p>
        </w:tc>
      </w:tr>
      <w:tr w:rsidR="00155607" w14:paraId="22BC8C2E"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2687" w:type="pct"/>
            <w:hideMark/>
          </w:tcPr>
          <w:p w14:paraId="5BAE06C6" w14:textId="77777777" w:rsidR="005B1647" w:rsidRPr="00FD3B06" w:rsidRDefault="005B1647" w:rsidP="005B1647">
            <w:pPr>
              <w:pStyle w:val="Tabell"/>
            </w:pPr>
            <w:r w:rsidRPr="00FD3B06">
              <w:t>Kompensation för mervärdesskatt, kommuner</w:t>
            </w:r>
          </w:p>
        </w:tc>
        <w:tc>
          <w:tcPr>
            <w:tcW w:w="579" w:type="pct"/>
            <w:noWrap/>
            <w:hideMark/>
          </w:tcPr>
          <w:p w14:paraId="3E46B87D" w14:textId="77777777" w:rsidR="005B1647" w:rsidRPr="00FD3B0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D3B06">
              <w:t>-69 219</w:t>
            </w:r>
          </w:p>
        </w:tc>
        <w:tc>
          <w:tcPr>
            <w:tcW w:w="579" w:type="pct"/>
            <w:noWrap/>
            <w:hideMark/>
          </w:tcPr>
          <w:p w14:paraId="3A207617" w14:textId="77777777" w:rsidR="005B1647" w:rsidRPr="00FD3B0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D3B06">
              <w:t>-73 550</w:t>
            </w:r>
          </w:p>
        </w:tc>
        <w:tc>
          <w:tcPr>
            <w:tcW w:w="579" w:type="pct"/>
            <w:noWrap/>
            <w:hideMark/>
          </w:tcPr>
          <w:p w14:paraId="0A5F32AA" w14:textId="77777777" w:rsidR="005B1647" w:rsidRPr="00FD3B0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D3B06">
              <w:t>-4 331</w:t>
            </w:r>
          </w:p>
        </w:tc>
        <w:tc>
          <w:tcPr>
            <w:tcW w:w="577" w:type="pct"/>
            <w:noWrap/>
            <w:hideMark/>
          </w:tcPr>
          <w:p w14:paraId="0127633A" w14:textId="77777777" w:rsidR="005B1647" w:rsidRPr="00FD3B0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D3B06">
              <w:t>-70 982</w:t>
            </w:r>
          </w:p>
        </w:tc>
      </w:tr>
      <w:tr w:rsidR="00155607" w14:paraId="365A7756"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2687" w:type="pct"/>
            <w:hideMark/>
          </w:tcPr>
          <w:p w14:paraId="5E3EFBAD" w14:textId="77777777" w:rsidR="005B1647" w:rsidRPr="00FD3B06" w:rsidRDefault="005B1647" w:rsidP="005B1647">
            <w:pPr>
              <w:pStyle w:val="Tabell"/>
            </w:pPr>
            <w:r w:rsidRPr="00FD3B06">
              <w:t>Avgifter till public service</w:t>
            </w:r>
          </w:p>
        </w:tc>
        <w:tc>
          <w:tcPr>
            <w:tcW w:w="579" w:type="pct"/>
            <w:noWrap/>
            <w:hideMark/>
          </w:tcPr>
          <w:p w14:paraId="314A1203" w14:textId="77777777" w:rsidR="005B1647" w:rsidRPr="00FD3B0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D3B06">
              <w:t>-9 082</w:t>
            </w:r>
          </w:p>
        </w:tc>
        <w:tc>
          <w:tcPr>
            <w:tcW w:w="579" w:type="pct"/>
            <w:noWrap/>
            <w:hideMark/>
          </w:tcPr>
          <w:p w14:paraId="01A1C1BA" w14:textId="0BCC3EE1" w:rsidR="005B1647" w:rsidRPr="00FD3B0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D3B06">
              <w:t>-</w:t>
            </w:r>
            <w:r>
              <w:t>9 051</w:t>
            </w:r>
          </w:p>
        </w:tc>
        <w:tc>
          <w:tcPr>
            <w:tcW w:w="579" w:type="pct"/>
            <w:noWrap/>
            <w:hideMark/>
          </w:tcPr>
          <w:p w14:paraId="3591BEBC" w14:textId="73305D1B" w:rsidR="005B1647" w:rsidRPr="00FD3B06" w:rsidRDefault="005B1647" w:rsidP="005B1647">
            <w:pPr>
              <w:pStyle w:val="Tabell"/>
              <w:cnfStyle w:val="000000000000" w:firstRow="0" w:lastRow="0" w:firstColumn="0" w:lastColumn="0" w:oddVBand="0" w:evenVBand="0" w:oddHBand="0" w:evenHBand="0" w:firstRowFirstColumn="0" w:firstRowLastColumn="0" w:lastRowFirstColumn="0" w:lastRowLastColumn="0"/>
            </w:pPr>
            <w:r>
              <w:t>31</w:t>
            </w:r>
          </w:p>
        </w:tc>
        <w:tc>
          <w:tcPr>
            <w:tcW w:w="577" w:type="pct"/>
            <w:noWrap/>
            <w:hideMark/>
          </w:tcPr>
          <w:p w14:paraId="334EF4B0" w14:textId="77777777" w:rsidR="005B1647" w:rsidRPr="00FD3B06"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r>
      <w:tr w:rsidR="00155607" w14:paraId="47A0E1AD" w14:textId="77777777" w:rsidTr="00155607">
        <w:trPr>
          <w:cnfStyle w:val="010000000000" w:firstRow="0" w:lastRow="1" w:firstColumn="0" w:lastColumn="0" w:oddVBand="0" w:evenVBand="0" w:oddHBand="0" w:evenHBand="0" w:firstRowFirstColumn="0" w:firstRowLastColumn="0" w:lastRowFirstColumn="0" w:lastRowLastColumn="0"/>
          <w:trHeight w:val="450"/>
        </w:trPr>
        <w:tc>
          <w:tcPr>
            <w:cnfStyle w:val="001000000000" w:firstRow="0" w:lastRow="0" w:firstColumn="1" w:lastColumn="0" w:oddVBand="0" w:evenVBand="0" w:oddHBand="0" w:evenHBand="0" w:firstRowFirstColumn="0" w:firstRowLastColumn="0" w:lastRowFirstColumn="0" w:lastRowLastColumn="0"/>
            <w:tcW w:w="2687" w:type="pct"/>
            <w:hideMark/>
          </w:tcPr>
          <w:p w14:paraId="1CD40A2B" w14:textId="77777777" w:rsidR="005B1647" w:rsidRPr="00FD3B06" w:rsidRDefault="005B1647" w:rsidP="005B1647">
            <w:pPr>
              <w:pStyle w:val="Tabell"/>
              <w:rPr>
                <w:bCs/>
              </w:rPr>
            </w:pPr>
            <w:r w:rsidRPr="00FD3B06">
              <w:rPr>
                <w:bCs/>
              </w:rPr>
              <w:t>Avräkningar m.m. i anslutning till skattesystemet</w:t>
            </w:r>
          </w:p>
        </w:tc>
        <w:tc>
          <w:tcPr>
            <w:tcW w:w="579" w:type="pct"/>
            <w:noWrap/>
            <w:hideMark/>
          </w:tcPr>
          <w:p w14:paraId="0D96C8AC" w14:textId="77777777" w:rsidR="005B1647" w:rsidRPr="00FD3B06"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FD3B06">
              <w:rPr>
                <w:bCs/>
              </w:rPr>
              <w:t>-112 759</w:t>
            </w:r>
          </w:p>
        </w:tc>
        <w:tc>
          <w:tcPr>
            <w:tcW w:w="579" w:type="pct"/>
            <w:noWrap/>
            <w:hideMark/>
          </w:tcPr>
          <w:p w14:paraId="6C9D3909" w14:textId="12910872" w:rsidR="005B1647" w:rsidRPr="00FD3B06"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FD3B06">
              <w:rPr>
                <w:bCs/>
              </w:rPr>
              <w:t xml:space="preserve">-116 </w:t>
            </w:r>
            <w:r>
              <w:rPr>
                <w:bCs/>
              </w:rPr>
              <w:t>920</w:t>
            </w:r>
          </w:p>
        </w:tc>
        <w:tc>
          <w:tcPr>
            <w:tcW w:w="579" w:type="pct"/>
            <w:noWrap/>
            <w:hideMark/>
          </w:tcPr>
          <w:p w14:paraId="66A20434" w14:textId="11A83A06" w:rsidR="005B1647" w:rsidRPr="00FD3B06"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FD3B06">
              <w:rPr>
                <w:bCs/>
              </w:rPr>
              <w:t xml:space="preserve">-4 </w:t>
            </w:r>
            <w:r>
              <w:rPr>
                <w:bCs/>
              </w:rPr>
              <w:t>161</w:t>
            </w:r>
          </w:p>
        </w:tc>
        <w:tc>
          <w:tcPr>
            <w:tcW w:w="577" w:type="pct"/>
            <w:noWrap/>
            <w:hideMark/>
          </w:tcPr>
          <w:p w14:paraId="70883B7E" w14:textId="77777777" w:rsidR="005B1647" w:rsidRPr="00FD3B06"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FD3B06">
              <w:rPr>
                <w:bCs/>
              </w:rPr>
              <w:t>-107 693</w:t>
            </w:r>
          </w:p>
        </w:tc>
      </w:tr>
    </w:tbl>
    <w:p w14:paraId="06E9607A" w14:textId="07B27E7B" w:rsidR="005B1647" w:rsidRDefault="005B1647" w:rsidP="005B1647">
      <w:pPr>
        <w:pStyle w:val="Brdtext"/>
        <w:spacing w:before="160"/>
      </w:pPr>
      <w:r>
        <w:t>I statens budget beräknades avräkningarna uppgå till -112 759 miljoner kronor. Utfallet blev -116 920 miljoner kronor. Skillnaden mot beräkningen i statens budget blev alltså -4 161 miljoner kronor. Avräkningarna för kompensation för mervärdesskatt till kommunerna blev 4 331 miljoner kronor högre och beror på att kommunernas konsumtion blev högre än väntat.</w:t>
      </w:r>
    </w:p>
    <w:p w14:paraId="790C2084" w14:textId="77777777" w:rsidR="005B1647" w:rsidRDefault="005B1647" w:rsidP="005B1647">
      <w:pPr>
        <w:pStyle w:val="Brdtext"/>
      </w:pPr>
      <w:r>
        <w:t xml:space="preserve">Jämfört med 2018 ökade Avräkningar m.m. i anslutning till skattesystemet med 9 227 miljoner kronor. Avräkningen av avgifter till public Service ökade med </w:t>
      </w:r>
      <w:r>
        <w:lastRenderedPageBreak/>
        <w:t>9 050 miljoner kronor eftersom det är första året som avgifterna redovisas i statens budget.</w:t>
      </w:r>
    </w:p>
    <w:p w14:paraId="693D5893" w14:textId="1D16E5DD" w:rsidR="005B1647" w:rsidRDefault="005B1647" w:rsidP="00AC2754">
      <w:pPr>
        <w:pStyle w:val="Rubrik3"/>
      </w:pPr>
      <w:bookmarkStart w:id="67" w:name="_Toc37350610"/>
      <w:r w:rsidRPr="008011F5">
        <w:t>Definitionerna av statens skatteintäkter skiljer sig åt</w:t>
      </w:r>
      <w:bookmarkEnd w:id="67"/>
    </w:p>
    <w:p w14:paraId="65C22C41" w14:textId="77777777" w:rsidR="005B1647" w:rsidRPr="000F1242" w:rsidRDefault="005B1647" w:rsidP="005B1647">
      <w:pPr>
        <w:pStyle w:val="Brdtext"/>
      </w:pPr>
      <w:r w:rsidRPr="00B91562">
        <w:t>Sedan 2006</w:t>
      </w:r>
      <w:r>
        <w:t xml:space="preserve"> då riksdagen godkände regeringens förslag om ändrade redovisningsprinciper för statsbudgetens inkomstsida, </w:t>
      </w:r>
      <w:r w:rsidRPr="00B91562">
        <w:t>ska statens budget och nationalräkenskaperna visa samma totala skatteintäkter för den offentliga sektorn</w:t>
      </w:r>
      <w:r>
        <w:footnoteReference w:id="4"/>
      </w:r>
      <w:r w:rsidRPr="00B91562">
        <w:t>.</w:t>
      </w:r>
      <w:r>
        <w:t xml:space="preserve"> Nationalräkenskaperna </w:t>
      </w:r>
      <w:r w:rsidRPr="001501F6">
        <w:t>i Europeiska unionen bygger på ENS</w:t>
      </w:r>
      <w:r>
        <w:t> 2010</w:t>
      </w:r>
      <w:r>
        <w:noBreakHyphen/>
      </w:r>
      <w:r w:rsidRPr="001501F6">
        <w:t>manualen</w:t>
      </w:r>
      <w:r>
        <w:t>, som är en del av ENS 2010</w:t>
      </w:r>
      <w:r>
        <w:noBreakHyphen/>
      </w:r>
      <w:r w:rsidRPr="001501F6">
        <w:t>förordningen. Den har beslutats av Europaparlamentet och Ministerrådet.</w:t>
      </w:r>
      <w:r>
        <w:t xml:space="preserve"> År 2019 genomförde Statistiska centralbyrån (SCB) en allmän översyn av redovisningen i</w:t>
      </w:r>
      <w:r w:rsidRPr="00A15F73">
        <w:t xml:space="preserve"> </w:t>
      </w:r>
      <w:r>
        <w:t xml:space="preserve">nationalräkenskaperna. </w:t>
      </w:r>
      <w:r w:rsidRPr="000F1242">
        <w:t>Efter översynen förändrades definitionen av vad som ingår i den offentliga sektorns skatteintäkter för 2019 och tidigare år.</w:t>
      </w:r>
    </w:p>
    <w:p w14:paraId="65289D6A" w14:textId="77777777" w:rsidR="005B1647" w:rsidRDefault="005B1647" w:rsidP="005B1647">
      <w:pPr>
        <w:pStyle w:val="Brdtext"/>
      </w:pPr>
      <w:r>
        <w:t>När riksdagen beslutade om budgeten för 2019 var dessa förändringar inte kända. Därför hade man inte beaktat dem när skatteintäkterna i statens budget beräknades. Eftersom statens budget ska följas upp mot den av riksdagen beslutade budgeten har inte heller redovisningen av skatteintäkterna justerats i efterhand, för att de ska stämma överens med förändringarna. Därmed har det uppstått en skillnad mellan skatteintäkterna i statens budget och i nationalräkenskaperna. Det går dock att specificera skillnaderna.</w:t>
      </w:r>
    </w:p>
    <w:p w14:paraId="3B500ED3" w14:textId="0991A8C8" w:rsidR="005B1647" w:rsidRDefault="005B1647" w:rsidP="005B1647">
      <w:pPr>
        <w:pStyle w:val="TabellRubrik"/>
      </w:pPr>
      <w:bookmarkStart w:id="68" w:name="_Toc37340024"/>
      <w:r>
        <w:t xml:space="preserve">Tabell </w:t>
      </w:r>
      <w:r>
        <w:fldChar w:fldCharType="begin"/>
      </w:r>
      <w:r>
        <w:instrText xml:space="preserve"> STYLEREF  "Rubrik 1" \n</w:instrText>
      </w:r>
      <w:r>
        <w:fldChar w:fldCharType="separate"/>
      </w:r>
      <w:r w:rsidR="00301022">
        <w:rPr>
          <w:noProof/>
        </w:rPr>
        <w:t>2</w:t>
      </w:r>
      <w:r>
        <w:rPr>
          <w:noProof/>
        </w:rPr>
        <w:fldChar w:fldCharType="end"/>
      </w:r>
      <w:r>
        <w:t>.</w:t>
      </w:r>
      <w:fldSimple w:instr=" SEQ Tabell \* ARABIC \s 1 ">
        <w:r w:rsidR="00301022">
          <w:rPr>
            <w:noProof/>
          </w:rPr>
          <w:t>24</w:t>
        </w:r>
      </w:fldSimple>
      <w:r>
        <w:tab/>
      </w:r>
      <w:r w:rsidRPr="00BE5DCB">
        <w:t>Förklaringsposter som visar skillnaden för skatteintäkterna mellan statens budget och nationalräkenskaperna</w:t>
      </w:r>
      <w:bookmarkEnd w:id="68"/>
    </w:p>
    <w:p w14:paraId="095588E0" w14:textId="05A5D711" w:rsidR="005B1647" w:rsidRDefault="005B1647" w:rsidP="005B1647">
      <w:pPr>
        <w:pStyle w:val="TabellUnderrubrik"/>
      </w:pPr>
      <w:r>
        <w:t>Miljoner kronor</w:t>
      </w:r>
    </w:p>
    <w:tbl>
      <w:tblPr>
        <w:tblStyle w:val="RKBPTabell"/>
        <w:tblW w:w="5000" w:type="pct"/>
        <w:tblLayout w:type="fixed"/>
        <w:tblLook w:val="04E0" w:firstRow="1" w:lastRow="1" w:firstColumn="1" w:lastColumn="0" w:noHBand="0" w:noVBand="1"/>
      </w:tblPr>
      <w:tblGrid>
        <w:gridCol w:w="4537"/>
        <w:gridCol w:w="943"/>
        <w:gridCol w:w="945"/>
        <w:gridCol w:w="945"/>
      </w:tblGrid>
      <w:tr w:rsidR="00155607" w14:paraId="1ECC290E" w14:textId="77777777" w:rsidTr="00155607">
        <w:trPr>
          <w:cnfStyle w:val="100000000000" w:firstRow="1" w:lastRow="0" w:firstColumn="0" w:lastColumn="0" w:oddVBand="0" w:evenVBand="0" w:oddHBand="0" w:evenHBand="0" w:firstRowFirstColumn="0" w:firstRowLastColumn="0" w:lastRowFirstColumn="0" w:lastRowLastColumn="0"/>
          <w:trHeight w:val="225"/>
          <w:tblHeader w:val="0"/>
        </w:trPr>
        <w:tc>
          <w:tcPr>
            <w:cnfStyle w:val="001000000000" w:firstRow="0" w:lastRow="0" w:firstColumn="1" w:lastColumn="0" w:oddVBand="0" w:evenVBand="0" w:oddHBand="0" w:evenHBand="0" w:firstRowFirstColumn="0" w:firstRowLastColumn="0" w:lastRowFirstColumn="0" w:lastRowLastColumn="0"/>
            <w:tcW w:w="3078"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6DEF5DC4" w14:textId="77777777" w:rsidR="005B1647" w:rsidRPr="00F37CB7" w:rsidRDefault="005B1647" w:rsidP="005B1647">
            <w:pPr>
              <w:pStyle w:val="TabellHuvud"/>
            </w:pPr>
            <w:r w:rsidRPr="00F37CB7">
              <w:t> </w:t>
            </w:r>
          </w:p>
        </w:tc>
        <w:tc>
          <w:tcPr>
            <w:tcW w:w="640"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12ED0963" w14:textId="77777777" w:rsidR="005B1647" w:rsidRPr="008C2859"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8C2859">
              <w:t>2019</w:t>
            </w:r>
          </w:p>
        </w:tc>
        <w:tc>
          <w:tcPr>
            <w:tcW w:w="641"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2A8DE512" w14:textId="77777777" w:rsidR="005B1647" w:rsidRPr="008C2859"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8C2859">
              <w:t>2018</w:t>
            </w:r>
          </w:p>
        </w:tc>
        <w:tc>
          <w:tcPr>
            <w:tcW w:w="641"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2099AFAB" w14:textId="77777777" w:rsidR="005B1647" w:rsidRPr="008C2859"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8C2859">
              <w:t>2017</w:t>
            </w:r>
          </w:p>
        </w:tc>
      </w:tr>
      <w:tr w:rsidR="00155607" w14:paraId="194FCF63"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3078" w:type="pct"/>
            <w:tcBorders>
              <w:top w:val="single" w:sz="12" w:space="0" w:color="auto"/>
            </w:tcBorders>
            <w:noWrap/>
            <w:hideMark/>
          </w:tcPr>
          <w:p w14:paraId="4B64290B" w14:textId="77777777" w:rsidR="005B1647" w:rsidRPr="00BE5DCB" w:rsidRDefault="005B1647" w:rsidP="005B1647">
            <w:pPr>
              <w:pStyle w:val="Tabell"/>
              <w:rPr>
                <w:b/>
                <w:bCs/>
              </w:rPr>
            </w:pPr>
            <w:r w:rsidRPr="00BE5DCB">
              <w:rPr>
                <w:b/>
                <w:bCs/>
              </w:rPr>
              <w:t>Statens skatteintäkter enligt Statens budget</w:t>
            </w:r>
          </w:p>
        </w:tc>
        <w:tc>
          <w:tcPr>
            <w:tcW w:w="640" w:type="pct"/>
            <w:tcBorders>
              <w:top w:val="single" w:sz="12" w:space="0" w:color="auto"/>
            </w:tcBorders>
            <w:noWrap/>
            <w:hideMark/>
          </w:tcPr>
          <w:p w14:paraId="5C876163" w14:textId="719E39E7" w:rsidR="005B1647" w:rsidRPr="00BE5DCB"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BE5DCB">
              <w:rPr>
                <w:b/>
                <w:bCs/>
              </w:rPr>
              <w:t>1</w:t>
            </w:r>
            <w:r>
              <w:rPr>
                <w:b/>
                <w:bCs/>
              </w:rPr>
              <w:t> </w:t>
            </w:r>
            <w:r w:rsidRPr="00BE5DCB">
              <w:rPr>
                <w:b/>
                <w:bCs/>
              </w:rPr>
              <w:t>11</w:t>
            </w:r>
            <w:r>
              <w:rPr>
                <w:b/>
                <w:bCs/>
              </w:rPr>
              <w:t>9 895</w:t>
            </w:r>
          </w:p>
        </w:tc>
        <w:tc>
          <w:tcPr>
            <w:tcW w:w="641" w:type="pct"/>
            <w:tcBorders>
              <w:top w:val="single" w:sz="12" w:space="0" w:color="auto"/>
            </w:tcBorders>
            <w:noWrap/>
            <w:hideMark/>
          </w:tcPr>
          <w:p w14:paraId="50AFFD5D" w14:textId="77777777" w:rsidR="005B1647" w:rsidRPr="00BE5DCB"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BE5DCB">
              <w:rPr>
                <w:b/>
                <w:bCs/>
              </w:rPr>
              <w:t>1 099 512</w:t>
            </w:r>
          </w:p>
        </w:tc>
        <w:tc>
          <w:tcPr>
            <w:tcW w:w="641" w:type="pct"/>
            <w:tcBorders>
              <w:top w:val="single" w:sz="12" w:space="0" w:color="auto"/>
            </w:tcBorders>
            <w:noWrap/>
            <w:hideMark/>
          </w:tcPr>
          <w:p w14:paraId="0A97AFEE" w14:textId="77777777" w:rsidR="005B1647" w:rsidRPr="00BE5DCB"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BE5DCB">
              <w:rPr>
                <w:b/>
                <w:bCs/>
              </w:rPr>
              <w:t>1 063 762</w:t>
            </w:r>
          </w:p>
        </w:tc>
      </w:tr>
      <w:tr w:rsidR="00155607" w14:paraId="25D3D684"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3078" w:type="pct"/>
            <w:noWrap/>
            <w:hideMark/>
          </w:tcPr>
          <w:p w14:paraId="70EDBAAA" w14:textId="77777777" w:rsidR="005B1647" w:rsidRPr="00BE5DCB" w:rsidRDefault="005B1647" w:rsidP="005B1647">
            <w:pPr>
              <w:pStyle w:val="Tabell"/>
              <w:rPr>
                <w:b/>
                <w:bCs/>
              </w:rPr>
            </w:pPr>
            <w:r w:rsidRPr="00BE5DCB">
              <w:rPr>
                <w:b/>
                <w:bCs/>
              </w:rPr>
              <w:t>Allmän översyn av nationalräkenskaperna</w:t>
            </w:r>
          </w:p>
        </w:tc>
        <w:tc>
          <w:tcPr>
            <w:tcW w:w="640" w:type="pct"/>
            <w:noWrap/>
            <w:hideMark/>
          </w:tcPr>
          <w:p w14:paraId="6B1F0D4E" w14:textId="6A88F305" w:rsidR="005B1647" w:rsidRPr="00BE5DCB"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BE5DCB">
              <w:rPr>
                <w:b/>
                <w:bCs/>
              </w:rPr>
              <w:t xml:space="preserve">-1 </w:t>
            </w:r>
            <w:r>
              <w:rPr>
                <w:b/>
                <w:bCs/>
              </w:rPr>
              <w:t>010</w:t>
            </w:r>
          </w:p>
        </w:tc>
        <w:tc>
          <w:tcPr>
            <w:tcW w:w="641" w:type="pct"/>
            <w:noWrap/>
            <w:hideMark/>
          </w:tcPr>
          <w:p w14:paraId="214E6BCA" w14:textId="77777777" w:rsidR="005B1647" w:rsidRPr="00BE5DCB"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BE5DCB">
              <w:rPr>
                <w:b/>
                <w:bCs/>
              </w:rPr>
              <w:t>8 299</w:t>
            </w:r>
          </w:p>
        </w:tc>
        <w:tc>
          <w:tcPr>
            <w:tcW w:w="641" w:type="pct"/>
            <w:noWrap/>
            <w:hideMark/>
          </w:tcPr>
          <w:p w14:paraId="5889E100" w14:textId="77777777" w:rsidR="005B1647" w:rsidRPr="00BE5DCB"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BE5DCB">
              <w:rPr>
                <w:b/>
                <w:bCs/>
              </w:rPr>
              <w:t>6 911</w:t>
            </w:r>
          </w:p>
        </w:tc>
      </w:tr>
      <w:tr w:rsidR="00155607" w14:paraId="4AD95FB8"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3078" w:type="pct"/>
            <w:noWrap/>
            <w:hideMark/>
          </w:tcPr>
          <w:p w14:paraId="051EEB46" w14:textId="77777777" w:rsidR="005B1647" w:rsidRPr="00BE5DCB" w:rsidRDefault="005B1647" w:rsidP="005B1647">
            <w:pPr>
              <w:pStyle w:val="Tabell"/>
            </w:pPr>
            <w:r w:rsidRPr="00BE5DCB">
              <w:t>Kärnavfallsfonden</w:t>
            </w:r>
          </w:p>
        </w:tc>
        <w:tc>
          <w:tcPr>
            <w:tcW w:w="640" w:type="pct"/>
            <w:noWrap/>
            <w:hideMark/>
          </w:tcPr>
          <w:p w14:paraId="0E348BA3" w14:textId="6E7802B9" w:rsidR="005B1647" w:rsidRPr="00BE5DC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E5DCB">
              <w:t xml:space="preserve">-3 </w:t>
            </w:r>
            <w:r>
              <w:t>951</w:t>
            </w:r>
          </w:p>
        </w:tc>
        <w:tc>
          <w:tcPr>
            <w:tcW w:w="641" w:type="pct"/>
            <w:noWrap/>
            <w:hideMark/>
          </w:tcPr>
          <w:p w14:paraId="10DDB054" w14:textId="77777777" w:rsidR="005B1647" w:rsidRPr="00BE5DC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E5DCB">
              <w:t>-3 685</w:t>
            </w:r>
          </w:p>
        </w:tc>
        <w:tc>
          <w:tcPr>
            <w:tcW w:w="641" w:type="pct"/>
            <w:noWrap/>
            <w:hideMark/>
          </w:tcPr>
          <w:p w14:paraId="23C23E44" w14:textId="77777777" w:rsidR="005B1647" w:rsidRPr="00BE5DC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E5DCB">
              <w:t>-3 797</w:t>
            </w:r>
          </w:p>
        </w:tc>
      </w:tr>
      <w:tr w:rsidR="00155607" w14:paraId="1039E08D"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3078" w:type="pct"/>
            <w:noWrap/>
            <w:hideMark/>
          </w:tcPr>
          <w:p w14:paraId="16542F13" w14:textId="64AB4984" w:rsidR="005B1647" w:rsidRPr="00BE5DCB" w:rsidRDefault="005B1647" w:rsidP="005B1647">
            <w:pPr>
              <w:pStyle w:val="Tabell"/>
            </w:pPr>
            <w:r w:rsidRPr="00BE5DCB">
              <w:t>Public service</w:t>
            </w:r>
            <w:r>
              <w:t>-</w:t>
            </w:r>
            <w:r w:rsidRPr="00BE5DCB">
              <w:t>avgiften</w:t>
            </w:r>
          </w:p>
        </w:tc>
        <w:tc>
          <w:tcPr>
            <w:tcW w:w="640" w:type="pct"/>
            <w:noWrap/>
            <w:hideMark/>
          </w:tcPr>
          <w:p w14:paraId="369EA945" w14:textId="77777777" w:rsidR="005B1647" w:rsidRPr="00BE5DC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E5DCB">
              <w:t>0</w:t>
            </w:r>
          </w:p>
        </w:tc>
        <w:tc>
          <w:tcPr>
            <w:tcW w:w="641" w:type="pct"/>
            <w:noWrap/>
            <w:hideMark/>
          </w:tcPr>
          <w:p w14:paraId="7FD08CD6" w14:textId="77777777" w:rsidR="005B1647" w:rsidRPr="00BE5DC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E5DCB">
              <w:t>8 171</w:t>
            </w:r>
          </w:p>
        </w:tc>
        <w:tc>
          <w:tcPr>
            <w:tcW w:w="641" w:type="pct"/>
            <w:noWrap/>
            <w:hideMark/>
          </w:tcPr>
          <w:p w14:paraId="7EB7E699" w14:textId="77777777" w:rsidR="005B1647" w:rsidRPr="00BE5DC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E5DCB">
              <w:t>7 954</w:t>
            </w:r>
          </w:p>
        </w:tc>
      </w:tr>
      <w:tr w:rsidR="00155607" w14:paraId="1768385F"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3078" w:type="pct"/>
            <w:noWrap/>
            <w:hideMark/>
          </w:tcPr>
          <w:p w14:paraId="2986608B" w14:textId="77777777" w:rsidR="005B1647" w:rsidRPr="00BE5DCB" w:rsidRDefault="005B1647" w:rsidP="005B1647">
            <w:pPr>
              <w:pStyle w:val="Tabell"/>
            </w:pPr>
            <w:r w:rsidRPr="00BE5DCB">
              <w:t>Elcertifikat</w:t>
            </w:r>
          </w:p>
        </w:tc>
        <w:tc>
          <w:tcPr>
            <w:tcW w:w="640" w:type="pct"/>
            <w:noWrap/>
            <w:hideMark/>
          </w:tcPr>
          <w:p w14:paraId="2332874B" w14:textId="77777777" w:rsidR="005B1647" w:rsidRPr="00BE5DC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E5DCB">
              <w:t>2 581</w:t>
            </w:r>
          </w:p>
        </w:tc>
        <w:tc>
          <w:tcPr>
            <w:tcW w:w="641" w:type="pct"/>
            <w:noWrap/>
            <w:hideMark/>
          </w:tcPr>
          <w:p w14:paraId="647D1712" w14:textId="77777777" w:rsidR="005B1647" w:rsidRPr="00BE5DC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E5DCB">
              <w:t>3 813</w:t>
            </w:r>
          </w:p>
        </w:tc>
        <w:tc>
          <w:tcPr>
            <w:tcW w:w="641" w:type="pct"/>
            <w:noWrap/>
            <w:hideMark/>
          </w:tcPr>
          <w:p w14:paraId="2DEAEAAD" w14:textId="77777777" w:rsidR="005B1647" w:rsidRPr="00BE5DC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E5DCB">
              <w:t>2 754</w:t>
            </w:r>
          </w:p>
        </w:tc>
      </w:tr>
      <w:tr w:rsidR="00155607" w14:paraId="1447625D"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3078" w:type="pct"/>
            <w:noWrap/>
            <w:hideMark/>
          </w:tcPr>
          <w:p w14:paraId="3BD38FB9" w14:textId="77777777" w:rsidR="005B1647" w:rsidRPr="00BE5DCB" w:rsidRDefault="005B1647" w:rsidP="005B1647">
            <w:pPr>
              <w:pStyle w:val="Tabell"/>
              <w:rPr>
                <w:b/>
                <w:bCs/>
              </w:rPr>
            </w:pPr>
            <w:r w:rsidRPr="00BE5DCB">
              <w:rPr>
                <w:b/>
                <w:bCs/>
              </w:rPr>
              <w:t>Olika periodisering av energiskatt på elektrisk kraft historiska år</w:t>
            </w:r>
          </w:p>
        </w:tc>
        <w:tc>
          <w:tcPr>
            <w:tcW w:w="640" w:type="pct"/>
            <w:noWrap/>
            <w:hideMark/>
          </w:tcPr>
          <w:p w14:paraId="3E3D7350" w14:textId="77777777" w:rsidR="005B1647" w:rsidRPr="00BE5DCB"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p>
        </w:tc>
        <w:tc>
          <w:tcPr>
            <w:tcW w:w="641" w:type="pct"/>
            <w:noWrap/>
            <w:hideMark/>
          </w:tcPr>
          <w:p w14:paraId="567DAC5D" w14:textId="77777777" w:rsidR="005B1647" w:rsidRPr="00BE5DCB"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BE5DCB">
              <w:rPr>
                <w:b/>
                <w:bCs/>
              </w:rPr>
              <w:t>-2 746</w:t>
            </w:r>
          </w:p>
        </w:tc>
        <w:tc>
          <w:tcPr>
            <w:tcW w:w="641" w:type="pct"/>
            <w:noWrap/>
            <w:hideMark/>
          </w:tcPr>
          <w:p w14:paraId="2E4A3FA2" w14:textId="77777777" w:rsidR="005B1647" w:rsidRPr="00BE5DCB"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BE5DCB">
              <w:rPr>
                <w:b/>
                <w:bCs/>
              </w:rPr>
              <w:t>255</w:t>
            </w:r>
          </w:p>
        </w:tc>
      </w:tr>
      <w:tr w:rsidR="00155607" w14:paraId="11955910"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3078" w:type="pct"/>
            <w:noWrap/>
            <w:hideMark/>
          </w:tcPr>
          <w:p w14:paraId="133F110E" w14:textId="77777777" w:rsidR="005B1647" w:rsidRPr="00BE5DCB" w:rsidRDefault="005B1647" w:rsidP="005B1647">
            <w:pPr>
              <w:pStyle w:val="Tabell"/>
              <w:rPr>
                <w:b/>
                <w:bCs/>
              </w:rPr>
            </w:pPr>
            <w:r w:rsidRPr="00BE5DCB">
              <w:rPr>
                <w:b/>
                <w:bCs/>
              </w:rPr>
              <w:t>Olika definitioner av sektorerna</w:t>
            </w:r>
          </w:p>
        </w:tc>
        <w:tc>
          <w:tcPr>
            <w:tcW w:w="640" w:type="pct"/>
            <w:noWrap/>
            <w:hideMark/>
          </w:tcPr>
          <w:p w14:paraId="757E0120" w14:textId="5C9026C9" w:rsidR="005B1647" w:rsidRPr="00BE5DCB"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BE5DCB">
              <w:rPr>
                <w:b/>
                <w:bCs/>
              </w:rPr>
              <w:t xml:space="preserve">261 </w:t>
            </w:r>
            <w:r>
              <w:rPr>
                <w:b/>
                <w:bCs/>
              </w:rPr>
              <w:t>177</w:t>
            </w:r>
          </w:p>
        </w:tc>
        <w:tc>
          <w:tcPr>
            <w:tcW w:w="641" w:type="pct"/>
            <w:noWrap/>
            <w:hideMark/>
          </w:tcPr>
          <w:p w14:paraId="7DFE2DEB" w14:textId="77777777" w:rsidR="005B1647" w:rsidRPr="00BE5DCB"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BE5DCB">
              <w:rPr>
                <w:b/>
                <w:bCs/>
              </w:rPr>
              <w:t>241 119</w:t>
            </w:r>
          </w:p>
        </w:tc>
        <w:tc>
          <w:tcPr>
            <w:tcW w:w="641" w:type="pct"/>
            <w:noWrap/>
            <w:hideMark/>
          </w:tcPr>
          <w:p w14:paraId="1B3495F9" w14:textId="77777777" w:rsidR="005B1647" w:rsidRPr="00BE5DCB"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BE5DCB">
              <w:rPr>
                <w:b/>
                <w:bCs/>
              </w:rPr>
              <w:t>230 154</w:t>
            </w:r>
          </w:p>
        </w:tc>
      </w:tr>
      <w:tr w:rsidR="00155607" w14:paraId="29867509"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3078" w:type="pct"/>
            <w:noWrap/>
            <w:hideMark/>
          </w:tcPr>
          <w:p w14:paraId="39DAD496" w14:textId="18865956" w:rsidR="005B1647" w:rsidRPr="00BE5DCB" w:rsidRDefault="005B1647" w:rsidP="005B1647">
            <w:pPr>
              <w:pStyle w:val="Tabell"/>
              <w:rPr>
                <w:b/>
                <w:bCs/>
              </w:rPr>
            </w:pPr>
            <w:r w:rsidRPr="00BE5DCB">
              <w:rPr>
                <w:b/>
                <w:bCs/>
              </w:rPr>
              <w:t xml:space="preserve">Övrigt (t.ex. </w:t>
            </w:r>
            <w:r>
              <w:rPr>
                <w:b/>
                <w:bCs/>
              </w:rPr>
              <w:t>senare beräkningstidpunkt, avrundning etc.</w:t>
            </w:r>
            <w:r w:rsidRPr="00BE5DCB">
              <w:rPr>
                <w:b/>
                <w:bCs/>
              </w:rPr>
              <w:t>)</w:t>
            </w:r>
          </w:p>
        </w:tc>
        <w:tc>
          <w:tcPr>
            <w:tcW w:w="640" w:type="pct"/>
            <w:noWrap/>
            <w:hideMark/>
          </w:tcPr>
          <w:p w14:paraId="1B1A4364" w14:textId="6E0867AA" w:rsidR="005B1647" w:rsidRPr="00BE5DCB"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BE5DCB">
              <w:rPr>
                <w:b/>
                <w:bCs/>
              </w:rPr>
              <w:t>-</w:t>
            </w:r>
            <w:r>
              <w:rPr>
                <w:b/>
                <w:bCs/>
              </w:rPr>
              <w:t>4 595</w:t>
            </w:r>
          </w:p>
        </w:tc>
        <w:tc>
          <w:tcPr>
            <w:tcW w:w="641" w:type="pct"/>
            <w:noWrap/>
            <w:hideMark/>
          </w:tcPr>
          <w:p w14:paraId="59981AA9" w14:textId="77777777" w:rsidR="005B1647" w:rsidRPr="00BE5DCB"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BE5DCB">
              <w:rPr>
                <w:b/>
                <w:bCs/>
              </w:rPr>
              <w:t>3</w:t>
            </w:r>
          </w:p>
        </w:tc>
        <w:tc>
          <w:tcPr>
            <w:tcW w:w="641" w:type="pct"/>
            <w:noWrap/>
            <w:hideMark/>
          </w:tcPr>
          <w:p w14:paraId="3B439C3D" w14:textId="77777777" w:rsidR="005B1647" w:rsidRPr="00BE5DCB"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BE5DCB">
              <w:rPr>
                <w:b/>
                <w:bCs/>
              </w:rPr>
              <w:t>4</w:t>
            </w:r>
          </w:p>
        </w:tc>
      </w:tr>
      <w:tr w:rsidR="00155607" w14:paraId="264492EB" w14:textId="77777777" w:rsidTr="00155607">
        <w:trPr>
          <w:cnfStyle w:val="010000000000" w:firstRow="0" w:lastRow="1" w:firstColumn="0" w:lastColumn="0" w:oddVBand="0" w:evenVBand="0" w:oddHBand="0" w:evenHBand="0" w:firstRowFirstColumn="0" w:firstRowLastColumn="0" w:lastRowFirstColumn="0" w:lastRowLastColumn="0"/>
          <w:trHeight w:val="225"/>
        </w:trPr>
        <w:tc>
          <w:tcPr>
            <w:cnfStyle w:val="001000000000" w:firstRow="0" w:lastRow="0" w:firstColumn="1" w:lastColumn="0" w:oddVBand="0" w:evenVBand="0" w:oddHBand="0" w:evenHBand="0" w:firstRowFirstColumn="0" w:firstRowLastColumn="0" w:lastRowFirstColumn="0" w:lastRowLastColumn="0"/>
            <w:tcW w:w="3078" w:type="pct"/>
            <w:noWrap/>
            <w:hideMark/>
          </w:tcPr>
          <w:p w14:paraId="142CBC68" w14:textId="5A1B3DA3" w:rsidR="005B1647" w:rsidRPr="00BE5DCB" w:rsidRDefault="005B1647" w:rsidP="005B1647">
            <w:pPr>
              <w:pStyle w:val="Tabell"/>
              <w:rPr>
                <w:b w:val="0"/>
                <w:bCs/>
                <w:vertAlign w:val="superscript"/>
              </w:rPr>
            </w:pPr>
            <w:r w:rsidRPr="00BE5DCB">
              <w:rPr>
                <w:bCs/>
              </w:rPr>
              <w:t>Statens skatteintäkter enligt nationalräkenskaperna</w:t>
            </w:r>
            <w:r w:rsidRPr="00BE5DCB">
              <w:rPr>
                <w:b w:val="0"/>
                <w:bCs/>
                <w:vertAlign w:val="superscript"/>
              </w:rPr>
              <w:t>1</w:t>
            </w:r>
          </w:p>
        </w:tc>
        <w:tc>
          <w:tcPr>
            <w:tcW w:w="640" w:type="pct"/>
            <w:noWrap/>
            <w:hideMark/>
          </w:tcPr>
          <w:p w14:paraId="1344A140" w14:textId="77777777" w:rsidR="005B1647" w:rsidRPr="00BE5DCB"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BE5DCB">
              <w:rPr>
                <w:bCs/>
              </w:rPr>
              <w:t>1 375 467</w:t>
            </w:r>
          </w:p>
        </w:tc>
        <w:tc>
          <w:tcPr>
            <w:tcW w:w="641" w:type="pct"/>
            <w:noWrap/>
            <w:hideMark/>
          </w:tcPr>
          <w:p w14:paraId="4AEAC1F5" w14:textId="77777777" w:rsidR="005B1647" w:rsidRPr="00BE5DCB"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BE5DCB">
              <w:rPr>
                <w:bCs/>
              </w:rPr>
              <w:t>1 346 187</w:t>
            </w:r>
          </w:p>
        </w:tc>
        <w:tc>
          <w:tcPr>
            <w:tcW w:w="641" w:type="pct"/>
            <w:noWrap/>
            <w:hideMark/>
          </w:tcPr>
          <w:p w14:paraId="2B1FA634" w14:textId="77777777" w:rsidR="005B1647" w:rsidRPr="00BE5DCB"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BE5DCB">
              <w:rPr>
                <w:bCs/>
              </w:rPr>
              <w:t>1 301 085</w:t>
            </w:r>
          </w:p>
        </w:tc>
      </w:tr>
    </w:tbl>
    <w:p w14:paraId="4B956E01" w14:textId="5E297A9E" w:rsidR="005B1647" w:rsidRDefault="005B1647" w:rsidP="005B1647">
      <w:pPr>
        <w:pStyle w:val="Klla"/>
      </w:pPr>
      <w:r w:rsidRPr="00BE5DCB">
        <w:rPr>
          <w:b/>
          <w:bCs/>
          <w:vertAlign w:val="superscript"/>
        </w:rPr>
        <w:t>1</w:t>
      </w:r>
      <w:r w:rsidRPr="00BE5DCB">
        <w:rPr>
          <w:b/>
          <w:bCs/>
        </w:rPr>
        <w:t xml:space="preserve"> </w:t>
      </w:r>
      <w:r w:rsidRPr="00BE5DCB">
        <w:t>Nationalräkenskaperna fjärde kvartalet 2019 publicera</w:t>
      </w:r>
      <w:r>
        <w:t>des</w:t>
      </w:r>
      <w:r w:rsidRPr="00BE5DCB">
        <w:t xml:space="preserve"> </w:t>
      </w:r>
      <w:r>
        <w:t xml:space="preserve">den </w:t>
      </w:r>
      <w:r w:rsidRPr="00BE5DCB">
        <w:t>28 februari 2020</w:t>
      </w:r>
      <w:r>
        <w:t>.</w:t>
      </w:r>
    </w:p>
    <w:p w14:paraId="76169950" w14:textId="51E6B3B2" w:rsidR="005B1647" w:rsidRPr="00BE5DCB" w:rsidRDefault="005B1647" w:rsidP="005B1647">
      <w:pPr>
        <w:pStyle w:val="Klla"/>
        <w:rPr>
          <w:rFonts w:asciiTheme="minorHAnsi" w:hAnsiTheme="minorHAnsi"/>
          <w:sz w:val="22"/>
        </w:rPr>
      </w:pPr>
      <w:r w:rsidRPr="00BE5DCB">
        <w:rPr>
          <w:rFonts w:asciiTheme="minorHAnsi" w:hAnsiTheme="minorHAnsi"/>
          <w:sz w:val="22"/>
        </w:rPr>
        <w:t>Vid den allmänna översynen reviderades statens skatteintäkter i nationalräkenskaperna på ett sätt som påverkar jämförelsen med statens budget.</w:t>
      </w:r>
      <w:r>
        <w:rPr>
          <w:rFonts w:asciiTheme="minorHAnsi" w:hAnsiTheme="minorHAnsi"/>
          <w:sz w:val="22"/>
        </w:rPr>
        <w:t xml:space="preserve"> </w:t>
      </w:r>
      <w:r w:rsidRPr="00BE5DCB">
        <w:rPr>
          <w:rFonts w:asciiTheme="minorHAnsi" w:hAnsiTheme="minorHAnsi"/>
          <w:sz w:val="22"/>
        </w:rPr>
        <w:t>För skatteredovisningen skiljer tre poster sig åt mellan redovisningen i nationalräkenskaperna och i statens budget.</w:t>
      </w:r>
    </w:p>
    <w:p w14:paraId="5C04768A" w14:textId="0BE180BC" w:rsidR="005B1647" w:rsidRPr="00BE5DCB" w:rsidRDefault="005B1647" w:rsidP="005B1647">
      <w:pPr>
        <w:pStyle w:val="Klla"/>
        <w:rPr>
          <w:rFonts w:asciiTheme="minorHAnsi" w:hAnsiTheme="minorHAnsi"/>
          <w:sz w:val="22"/>
        </w:rPr>
      </w:pPr>
      <w:r w:rsidRPr="00BE5DCB">
        <w:rPr>
          <w:rFonts w:asciiTheme="minorHAnsi" w:hAnsiTheme="minorHAnsi"/>
          <w:sz w:val="22"/>
        </w:rPr>
        <w:t>Intäkterna från kärnkraftsindustrin som fonderas i Kärnavfallsfonden har tidigare räknats som en statlig skatteintäkt i både nationalräkenskaperna och statens budget. Men efter den allmänna översynen av nationalräkenskaperna ingår inte dessa intäkter längre i staten, utan i företagssektorn. Det innebär att skatteintäkterna för staten minskar med nästan 4 miljarder kronor per år i nationalräkenskaperna. Avkastningen på intäkterna från Kärnavfallsfonden redovisas nu i</w:t>
      </w:r>
      <w:r>
        <w:rPr>
          <w:rFonts w:asciiTheme="minorHAnsi" w:hAnsiTheme="minorHAnsi"/>
          <w:sz w:val="22"/>
        </w:rPr>
        <w:t xml:space="preserve"> </w:t>
      </w:r>
      <w:r w:rsidRPr="00BE5DCB">
        <w:rPr>
          <w:rFonts w:asciiTheme="minorHAnsi" w:hAnsiTheme="minorHAnsi"/>
          <w:sz w:val="22"/>
        </w:rPr>
        <w:t>stället som en skuld mot företagssektorn. Skulden motsvarar fonden i balansräkningen för staten.</w:t>
      </w:r>
    </w:p>
    <w:p w14:paraId="32447C4D" w14:textId="42BC3C64" w:rsidR="005B1647" w:rsidRPr="00BE5DCB" w:rsidRDefault="005B1647" w:rsidP="005B1647">
      <w:pPr>
        <w:pStyle w:val="Klla"/>
        <w:rPr>
          <w:rFonts w:asciiTheme="minorHAnsi" w:hAnsiTheme="minorHAnsi"/>
          <w:sz w:val="22"/>
        </w:rPr>
      </w:pPr>
      <w:r w:rsidRPr="00BE5DCB">
        <w:rPr>
          <w:rFonts w:asciiTheme="minorHAnsi" w:hAnsiTheme="minorHAnsi"/>
          <w:sz w:val="22"/>
        </w:rPr>
        <w:lastRenderedPageBreak/>
        <w:t>Den 1 januari 2019 ersattes radio- och tv-avgiften till Radiotjänst med en individuell public service-avgift, som dras direkt med skatten. Public service</w:t>
      </w:r>
      <w:r>
        <w:rPr>
          <w:rFonts w:asciiTheme="minorHAnsi" w:hAnsiTheme="minorHAnsi"/>
          <w:sz w:val="22"/>
        </w:rPr>
        <w:t>-</w:t>
      </w:r>
      <w:r w:rsidRPr="00BE5DCB">
        <w:rPr>
          <w:rFonts w:asciiTheme="minorHAnsi" w:hAnsiTheme="minorHAnsi"/>
          <w:sz w:val="22"/>
        </w:rPr>
        <w:t>avgiften redovisas som skatt i statens budget fr.o.m. 2019.</w:t>
      </w:r>
    </w:p>
    <w:p w14:paraId="08616C98" w14:textId="2CDC4E21" w:rsidR="005B1647" w:rsidRPr="00BE5DCB" w:rsidRDefault="005B1647" w:rsidP="005B1647">
      <w:pPr>
        <w:pStyle w:val="Klla"/>
        <w:rPr>
          <w:rFonts w:asciiTheme="minorHAnsi" w:hAnsiTheme="minorHAnsi"/>
          <w:sz w:val="22"/>
        </w:rPr>
      </w:pPr>
      <w:r w:rsidRPr="00BE5DCB">
        <w:rPr>
          <w:rFonts w:asciiTheme="minorHAnsi" w:hAnsiTheme="minorHAnsi"/>
          <w:sz w:val="22"/>
        </w:rPr>
        <w:t>I nationalräkenskaperna redovisas även radio och tv-avgiften till Radiotjänst som en skatteintäkt för staten. Därmed har det uppstått en skillnad på ungefär 8</w:t>
      </w:r>
      <w:r>
        <w:rPr>
          <w:rFonts w:asciiTheme="minorHAnsi" w:hAnsiTheme="minorHAnsi"/>
          <w:sz w:val="22"/>
        </w:rPr>
        <w:t> </w:t>
      </w:r>
      <w:r w:rsidRPr="00BE5DCB">
        <w:rPr>
          <w:rFonts w:asciiTheme="minorHAnsi" w:hAnsiTheme="minorHAnsi"/>
          <w:sz w:val="22"/>
        </w:rPr>
        <w:t>miljarder kronor per år från 2018 och bakåt.</w:t>
      </w:r>
    </w:p>
    <w:p w14:paraId="1C8FB5CC" w14:textId="77777777" w:rsidR="005B1647" w:rsidRPr="00BE5DCB" w:rsidRDefault="005B1647" w:rsidP="005B1647">
      <w:pPr>
        <w:pStyle w:val="Klla"/>
        <w:rPr>
          <w:rFonts w:asciiTheme="minorHAnsi" w:hAnsiTheme="minorHAnsi"/>
          <w:sz w:val="22"/>
        </w:rPr>
      </w:pPr>
      <w:r w:rsidRPr="00BE5DCB">
        <w:rPr>
          <w:rFonts w:asciiTheme="minorHAnsi" w:hAnsiTheme="minorHAnsi"/>
          <w:sz w:val="22"/>
        </w:rPr>
        <w:t>Elcertifikatsystemet är ett marknadsbaserat stödsystem som ska öka produktionen av förnybar el. Enligt regelverket för nationalräkenskaperna ska handel med elcertifikat bruttoredovisas i staten, eftersom det är staten som fastställer förutsättningarna för systemet. Det innebär att handeln med elcertifikat både redovisas som skatteintäkt och utbetald subvention i staten, trots att staten inte är inblandad i de monetära transaktionerna. Det höjer skatteintäkterna med mellan 3–4 miljarder kronor per år i nationalräkenskaperna. I statens budget ingår inte elcertifikaten.</w:t>
      </w:r>
    </w:p>
    <w:p w14:paraId="503E1DE3" w14:textId="36D0626E" w:rsidR="005B1647" w:rsidRPr="00BE5DCB" w:rsidRDefault="005B1647" w:rsidP="005B1647">
      <w:pPr>
        <w:pStyle w:val="Klla"/>
        <w:rPr>
          <w:rFonts w:asciiTheme="minorHAnsi" w:hAnsiTheme="minorHAnsi"/>
          <w:sz w:val="22"/>
        </w:rPr>
      </w:pPr>
      <w:r w:rsidRPr="00BE5DCB">
        <w:rPr>
          <w:rFonts w:asciiTheme="minorHAnsi" w:hAnsiTheme="minorHAnsi"/>
          <w:sz w:val="22"/>
        </w:rPr>
        <w:t>I september 2018 justerades periodiseringen av energiskatt på elektrisk kraft för 2003–2018 i nationalräkenskaperna. Motsvarande revidering gjordes inte för statens budget, eftersom utfallet i statens budget redan hade fastställts.</w:t>
      </w:r>
    </w:p>
    <w:p w14:paraId="261297ED" w14:textId="041F557B" w:rsidR="005B1647" w:rsidRDefault="005B1647" w:rsidP="005B1647">
      <w:pPr>
        <w:pStyle w:val="Brdtext"/>
      </w:pPr>
      <w:r w:rsidRPr="00BE5DCB">
        <w:t>Dessutom finns skillnader i olika principer för avgränsningen av staten i statens budget och i nationalräkenskaperna. Till exempel ska den kommunala fastighets</w:t>
      </w:r>
      <w:r>
        <w:softHyphen/>
      </w:r>
      <w:r w:rsidRPr="00BE5DCB">
        <w:t>avgiften tillhöra staten i nationalräkenskaperna, eftersom det är staten som bestämmer villkoren för den kommunala fastighetsavgiften. Det innebär att den redovisas som en statlig skatteintäkt som transfereras till kommunsektorn. Motsvarande princip finns inte för statens budget där intäkterna för den kommunala fastighetsavgiften tillhör kommunerna, och inte staten. Detta leder till förhållandevis stora skillnader i sektoruppdelningen av skatteintäkterna, men det påverkar inte den samlade skatteintäkten för offentlig sektor.</w:t>
      </w:r>
    </w:p>
    <w:p w14:paraId="74B3F7BF" w14:textId="77777777" w:rsidR="005B1647" w:rsidRDefault="005B1647" w:rsidP="005B1647">
      <w:pPr>
        <w:pStyle w:val="Rubrik5utannumrering"/>
      </w:pPr>
      <w:r>
        <w:t>Skatteintäkterna skiljer sig åt i statens budget och i statens resultaträkning</w:t>
      </w:r>
    </w:p>
    <w:p w14:paraId="37345066" w14:textId="77777777" w:rsidR="005B1647" w:rsidRDefault="005B1647" w:rsidP="005B1647">
      <w:pPr>
        <w:pStyle w:val="Brdtext"/>
      </w:pPr>
      <w:r>
        <w:t>Det finns även skillnader mellan redovisningen av skatteintäkter i statens budget och i statens resultaträkning. När statens årsredovisning lämnas till riksdagen är de periodiserade skatterna för innevarande år en beräkning/prognos, som först kommer att slutligt fastställas ungefär ett år senare. Eftersom årets över- eller underskott fastställs då regeringen lämnar skrivelsen Årsredovisning för staten till riksdagen, redovisas eventuella senare revideringar av skatteintäkterna på kommande år. Till exempel så fastställdes årets överskott för staten 2018 i Årsredovisning för staten 2018. Eftersom överskottet fastställdes innan skatteintäkterna var fastställda revideras i stället skatteprognosen för 2018 på 2019 års skatteintäkter och påverkar därmed 2019 års över- eller underskott för staten.</w:t>
      </w:r>
    </w:p>
    <w:p w14:paraId="6D73B3E4" w14:textId="4632063E" w:rsidR="005B1647" w:rsidRDefault="005B1647" w:rsidP="005B1647">
      <w:pPr>
        <w:pStyle w:val="Brdtext"/>
      </w:pPr>
      <w:r>
        <w:t>Förutom skillnader i redovisningen av skatteintäkter förekommer det skillnader i avgränsningen av staten i resultaträkningen och i statens budget. I resultaträkningen elimineras dessutom inomstatliga transaktioner.</w:t>
      </w:r>
    </w:p>
    <w:p w14:paraId="3D9CDF5F" w14:textId="4577B015" w:rsidR="005B1647" w:rsidRDefault="005B1647" w:rsidP="005B1647">
      <w:r>
        <w:br w:type="page"/>
      </w:r>
    </w:p>
    <w:p w14:paraId="00F32B64" w14:textId="4909646A" w:rsidR="003D47E6" w:rsidRDefault="003D47E6" w:rsidP="003D47E6">
      <w:pPr>
        <w:pStyle w:val="TabellRubrik"/>
      </w:pPr>
      <w:bookmarkStart w:id="69" w:name="_Toc37340025"/>
      <w:r>
        <w:lastRenderedPageBreak/>
        <w:t xml:space="preserve">Tabell </w:t>
      </w:r>
      <w:r>
        <w:fldChar w:fldCharType="begin"/>
      </w:r>
      <w:r>
        <w:instrText xml:space="preserve"> STYLEREF  "Rubrik 1" \n</w:instrText>
      </w:r>
      <w:r>
        <w:fldChar w:fldCharType="separate"/>
      </w:r>
      <w:r w:rsidR="00301022">
        <w:rPr>
          <w:noProof/>
        </w:rPr>
        <w:t>2</w:t>
      </w:r>
      <w:r>
        <w:rPr>
          <w:noProof/>
        </w:rPr>
        <w:fldChar w:fldCharType="end"/>
      </w:r>
      <w:r>
        <w:t>.</w:t>
      </w:r>
      <w:fldSimple w:instr=" SEQ Tabell \* ARABIC \s 1 ">
        <w:r w:rsidR="00301022">
          <w:rPr>
            <w:noProof/>
          </w:rPr>
          <w:t>25</w:t>
        </w:r>
      </w:fldSimple>
      <w:r>
        <w:tab/>
      </w:r>
      <w:r w:rsidRPr="003D47E6">
        <w:t>Förklaringsposter som visar skillnaden för skatteintäkterna mellan statens budget och statens resultat- och balansräkning</w:t>
      </w:r>
      <w:r>
        <w:t xml:space="preserve"> </w:t>
      </w:r>
    </w:p>
    <w:bookmarkEnd w:id="69"/>
    <w:p w14:paraId="38B93FE0" w14:textId="267372AE" w:rsidR="005B1647" w:rsidRDefault="005B1647" w:rsidP="005B1647">
      <w:pPr>
        <w:pStyle w:val="TabellUnderrubrik"/>
      </w:pPr>
      <w:r w:rsidRPr="00BE5DCB">
        <w:t>Miljoner kronor</w:t>
      </w:r>
    </w:p>
    <w:tbl>
      <w:tblPr>
        <w:tblStyle w:val="RKBPTabell"/>
        <w:tblW w:w="5000" w:type="pct"/>
        <w:tblLayout w:type="fixed"/>
        <w:tblLook w:val="06E0" w:firstRow="1" w:lastRow="1" w:firstColumn="1" w:lastColumn="0" w:noHBand="1" w:noVBand="1"/>
      </w:tblPr>
      <w:tblGrid>
        <w:gridCol w:w="4112"/>
        <w:gridCol w:w="1086"/>
        <w:gridCol w:w="1086"/>
        <w:gridCol w:w="1086"/>
      </w:tblGrid>
      <w:tr w:rsidR="00155607" w14:paraId="2FC50123" w14:textId="77777777" w:rsidTr="003D47E6">
        <w:trPr>
          <w:cnfStyle w:val="100000000000" w:firstRow="1" w:lastRow="0" w:firstColumn="0" w:lastColumn="0" w:oddVBand="0" w:evenVBand="0" w:oddHBand="0"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2789" w:type="pct"/>
            <w:noWrap/>
            <w:hideMark/>
          </w:tcPr>
          <w:p w14:paraId="1406E745" w14:textId="77777777" w:rsidR="005B1647" w:rsidRPr="00F37CB7" w:rsidRDefault="005B1647" w:rsidP="003D47E6">
            <w:pPr>
              <w:pStyle w:val="TabellHuvud"/>
            </w:pPr>
            <w:r w:rsidRPr="00F37CB7">
              <w:t> </w:t>
            </w:r>
          </w:p>
        </w:tc>
        <w:tc>
          <w:tcPr>
            <w:tcW w:w="737" w:type="pct"/>
            <w:noWrap/>
            <w:hideMark/>
          </w:tcPr>
          <w:p w14:paraId="67E2EE59" w14:textId="77777777" w:rsidR="005B1647" w:rsidRPr="005824A3" w:rsidRDefault="005B1647" w:rsidP="003D47E6">
            <w:pPr>
              <w:pStyle w:val="TabellHuvud"/>
              <w:cnfStyle w:val="100000000000" w:firstRow="1" w:lastRow="0" w:firstColumn="0" w:lastColumn="0" w:oddVBand="0" w:evenVBand="0" w:oddHBand="0" w:evenHBand="0" w:firstRowFirstColumn="0" w:firstRowLastColumn="0" w:lastRowFirstColumn="0" w:lastRowLastColumn="0"/>
            </w:pPr>
            <w:r w:rsidRPr="005824A3">
              <w:t>2019</w:t>
            </w:r>
          </w:p>
        </w:tc>
        <w:tc>
          <w:tcPr>
            <w:tcW w:w="737" w:type="pct"/>
            <w:noWrap/>
            <w:hideMark/>
          </w:tcPr>
          <w:p w14:paraId="07DEB396" w14:textId="77777777" w:rsidR="005B1647" w:rsidRPr="005824A3" w:rsidRDefault="005B1647" w:rsidP="003D47E6">
            <w:pPr>
              <w:pStyle w:val="TabellHuvud"/>
              <w:cnfStyle w:val="100000000000" w:firstRow="1" w:lastRow="0" w:firstColumn="0" w:lastColumn="0" w:oddVBand="0" w:evenVBand="0" w:oddHBand="0" w:evenHBand="0" w:firstRowFirstColumn="0" w:firstRowLastColumn="0" w:lastRowFirstColumn="0" w:lastRowLastColumn="0"/>
            </w:pPr>
            <w:r w:rsidRPr="005824A3">
              <w:t>2018</w:t>
            </w:r>
          </w:p>
        </w:tc>
        <w:tc>
          <w:tcPr>
            <w:tcW w:w="737" w:type="pct"/>
            <w:noWrap/>
            <w:hideMark/>
          </w:tcPr>
          <w:p w14:paraId="059C4083" w14:textId="77777777" w:rsidR="005B1647" w:rsidRPr="005824A3" w:rsidRDefault="005B1647" w:rsidP="003D47E6">
            <w:pPr>
              <w:pStyle w:val="TabellHuvud"/>
              <w:cnfStyle w:val="100000000000" w:firstRow="1" w:lastRow="0" w:firstColumn="0" w:lastColumn="0" w:oddVBand="0" w:evenVBand="0" w:oddHBand="0" w:evenHBand="0" w:firstRowFirstColumn="0" w:firstRowLastColumn="0" w:lastRowFirstColumn="0" w:lastRowLastColumn="0"/>
            </w:pPr>
            <w:r w:rsidRPr="005824A3">
              <w:t>2017</w:t>
            </w:r>
          </w:p>
        </w:tc>
      </w:tr>
      <w:tr w:rsidR="00155607" w14:paraId="33C9654C" w14:textId="77777777" w:rsidTr="003D47E6">
        <w:trPr>
          <w:trHeight w:val="300"/>
        </w:trPr>
        <w:tc>
          <w:tcPr>
            <w:cnfStyle w:val="001000000000" w:firstRow="0" w:lastRow="0" w:firstColumn="1" w:lastColumn="0" w:oddVBand="0" w:evenVBand="0" w:oddHBand="0" w:evenHBand="0" w:firstRowFirstColumn="0" w:firstRowLastColumn="0" w:lastRowFirstColumn="0" w:lastRowLastColumn="0"/>
            <w:tcW w:w="2789" w:type="pct"/>
            <w:noWrap/>
            <w:hideMark/>
          </w:tcPr>
          <w:p w14:paraId="43F8EEC1" w14:textId="77777777" w:rsidR="005B1647" w:rsidRPr="00680B3D" w:rsidRDefault="005B1647" w:rsidP="005B1647">
            <w:pPr>
              <w:pStyle w:val="Tabell"/>
              <w:rPr>
                <w:b/>
                <w:bCs/>
              </w:rPr>
            </w:pPr>
            <w:r w:rsidRPr="00680B3D">
              <w:rPr>
                <w:b/>
                <w:bCs/>
              </w:rPr>
              <w:t>Totala skatteintäkter enligt resultaträkningen</w:t>
            </w:r>
          </w:p>
        </w:tc>
        <w:tc>
          <w:tcPr>
            <w:tcW w:w="737" w:type="pct"/>
            <w:noWrap/>
            <w:hideMark/>
          </w:tcPr>
          <w:p w14:paraId="3FEC43AC" w14:textId="77777777" w:rsidR="005B1647" w:rsidRPr="00680B3D"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680B3D">
              <w:rPr>
                <w:b/>
                <w:bCs/>
              </w:rPr>
              <w:t>1 386 530</w:t>
            </w:r>
          </w:p>
        </w:tc>
        <w:tc>
          <w:tcPr>
            <w:tcW w:w="737" w:type="pct"/>
            <w:noWrap/>
            <w:hideMark/>
          </w:tcPr>
          <w:p w14:paraId="65ECE3FD" w14:textId="77777777" w:rsidR="005B1647" w:rsidRPr="00680B3D"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680B3D">
              <w:rPr>
                <w:b/>
                <w:bCs/>
              </w:rPr>
              <w:t>1 363 480</w:t>
            </w:r>
          </w:p>
        </w:tc>
        <w:tc>
          <w:tcPr>
            <w:tcW w:w="737" w:type="pct"/>
            <w:noWrap/>
            <w:hideMark/>
          </w:tcPr>
          <w:p w14:paraId="4BF35E31" w14:textId="77777777" w:rsidR="005B1647" w:rsidRPr="00680B3D"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680B3D">
              <w:rPr>
                <w:b/>
                <w:bCs/>
              </w:rPr>
              <w:t>1 316 861</w:t>
            </w:r>
          </w:p>
        </w:tc>
      </w:tr>
      <w:tr w:rsidR="00155607" w14:paraId="503FD652" w14:textId="77777777" w:rsidTr="003D47E6">
        <w:trPr>
          <w:trHeight w:val="300"/>
        </w:trPr>
        <w:tc>
          <w:tcPr>
            <w:cnfStyle w:val="001000000000" w:firstRow="0" w:lastRow="0" w:firstColumn="1" w:lastColumn="0" w:oddVBand="0" w:evenVBand="0" w:oddHBand="0" w:evenHBand="0" w:firstRowFirstColumn="0" w:firstRowLastColumn="0" w:lastRowFirstColumn="0" w:lastRowLastColumn="0"/>
            <w:tcW w:w="2789" w:type="pct"/>
            <w:noWrap/>
            <w:hideMark/>
          </w:tcPr>
          <w:p w14:paraId="5F8713E8" w14:textId="77777777" w:rsidR="005B1647" w:rsidRPr="00680B3D" w:rsidRDefault="005B1647" w:rsidP="005B1647">
            <w:pPr>
              <w:pStyle w:val="Tabell"/>
            </w:pPr>
            <w:r w:rsidRPr="00680B3D">
              <w:t>Skatter hänförliga till tidigare år</w:t>
            </w:r>
          </w:p>
        </w:tc>
        <w:tc>
          <w:tcPr>
            <w:tcW w:w="737" w:type="pct"/>
            <w:noWrap/>
            <w:hideMark/>
          </w:tcPr>
          <w:p w14:paraId="5C139142" w14:textId="77777777" w:rsidR="005B1647" w:rsidRPr="00680B3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80B3D">
              <w:t>371</w:t>
            </w:r>
          </w:p>
        </w:tc>
        <w:tc>
          <w:tcPr>
            <w:tcW w:w="737" w:type="pct"/>
            <w:noWrap/>
            <w:hideMark/>
          </w:tcPr>
          <w:p w14:paraId="75B872FB" w14:textId="77777777" w:rsidR="005B1647" w:rsidRPr="00680B3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80B3D">
              <w:t>-7 987</w:t>
            </w:r>
          </w:p>
        </w:tc>
        <w:tc>
          <w:tcPr>
            <w:tcW w:w="737" w:type="pct"/>
            <w:noWrap/>
            <w:hideMark/>
          </w:tcPr>
          <w:p w14:paraId="401FF780" w14:textId="77777777" w:rsidR="005B1647" w:rsidRPr="00680B3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80B3D">
              <w:t>-21 576</w:t>
            </w:r>
          </w:p>
        </w:tc>
      </w:tr>
      <w:tr w:rsidR="00155607" w14:paraId="3C0DED18" w14:textId="77777777" w:rsidTr="003D47E6">
        <w:trPr>
          <w:trHeight w:val="300"/>
        </w:trPr>
        <w:tc>
          <w:tcPr>
            <w:cnfStyle w:val="001000000000" w:firstRow="0" w:lastRow="0" w:firstColumn="1" w:lastColumn="0" w:oddVBand="0" w:evenVBand="0" w:oddHBand="0" w:evenHBand="0" w:firstRowFirstColumn="0" w:firstRowLastColumn="0" w:lastRowFirstColumn="0" w:lastRowLastColumn="0"/>
            <w:tcW w:w="2789" w:type="pct"/>
            <w:noWrap/>
            <w:hideMark/>
          </w:tcPr>
          <w:p w14:paraId="73FE9FA7" w14:textId="77777777" w:rsidR="005B1647" w:rsidRPr="00680B3D" w:rsidRDefault="005B1647" w:rsidP="003D47E6">
            <w:pPr>
              <w:pStyle w:val="Tabell"/>
            </w:pPr>
            <w:r w:rsidRPr="00680B3D">
              <w:t>Avgränsningsskillnader</w:t>
            </w:r>
          </w:p>
        </w:tc>
        <w:tc>
          <w:tcPr>
            <w:tcW w:w="737" w:type="pct"/>
            <w:noWrap/>
            <w:hideMark/>
          </w:tcPr>
          <w:p w14:paraId="0A3FB771" w14:textId="77777777" w:rsidR="005B1647" w:rsidRPr="00680B3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80B3D">
              <w:t>-338 102</w:t>
            </w:r>
          </w:p>
        </w:tc>
        <w:tc>
          <w:tcPr>
            <w:tcW w:w="737" w:type="pct"/>
            <w:noWrap/>
            <w:hideMark/>
          </w:tcPr>
          <w:p w14:paraId="496D2193" w14:textId="77777777" w:rsidR="005B1647" w:rsidRPr="00680B3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80B3D">
              <w:t>-324 373</w:t>
            </w:r>
          </w:p>
        </w:tc>
        <w:tc>
          <w:tcPr>
            <w:tcW w:w="737" w:type="pct"/>
            <w:noWrap/>
            <w:hideMark/>
          </w:tcPr>
          <w:p w14:paraId="7AADCEBA" w14:textId="77777777" w:rsidR="005B1647" w:rsidRPr="00680B3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80B3D">
              <w:t>-309 697</w:t>
            </w:r>
          </w:p>
        </w:tc>
      </w:tr>
      <w:tr w:rsidR="00155607" w14:paraId="7D4D7B5F" w14:textId="77777777" w:rsidTr="003D47E6">
        <w:trPr>
          <w:trHeight w:val="300"/>
        </w:trPr>
        <w:tc>
          <w:tcPr>
            <w:cnfStyle w:val="001000000000" w:firstRow="0" w:lastRow="0" w:firstColumn="1" w:lastColumn="0" w:oddVBand="0" w:evenVBand="0" w:oddHBand="0" w:evenHBand="0" w:firstRowFirstColumn="0" w:firstRowLastColumn="0" w:lastRowFirstColumn="0" w:lastRowLastColumn="0"/>
            <w:tcW w:w="2789" w:type="pct"/>
            <w:noWrap/>
            <w:hideMark/>
          </w:tcPr>
          <w:p w14:paraId="60BE3242" w14:textId="77777777" w:rsidR="005B1647" w:rsidRPr="00680B3D" w:rsidRDefault="005B1647" w:rsidP="005B1647">
            <w:pPr>
              <w:pStyle w:val="Tabell"/>
            </w:pPr>
            <w:r w:rsidRPr="00680B3D">
              <w:t>Elimineringar</w:t>
            </w:r>
          </w:p>
        </w:tc>
        <w:tc>
          <w:tcPr>
            <w:tcW w:w="737" w:type="pct"/>
            <w:noWrap/>
            <w:hideMark/>
          </w:tcPr>
          <w:p w14:paraId="7B9B08C8" w14:textId="77777777" w:rsidR="005B1647" w:rsidRPr="00680B3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80B3D">
              <w:t>71 095</w:t>
            </w:r>
          </w:p>
        </w:tc>
        <w:tc>
          <w:tcPr>
            <w:tcW w:w="737" w:type="pct"/>
            <w:noWrap/>
            <w:hideMark/>
          </w:tcPr>
          <w:p w14:paraId="05ACD5B3" w14:textId="77777777" w:rsidR="005B1647" w:rsidRPr="00680B3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80B3D">
              <w:t>70 385</w:t>
            </w:r>
          </w:p>
        </w:tc>
        <w:tc>
          <w:tcPr>
            <w:tcW w:w="737" w:type="pct"/>
            <w:noWrap/>
            <w:hideMark/>
          </w:tcPr>
          <w:p w14:paraId="528EDD03" w14:textId="77777777" w:rsidR="005B1647" w:rsidRPr="00680B3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80B3D">
              <w:t>68 050</w:t>
            </w:r>
          </w:p>
        </w:tc>
      </w:tr>
      <w:tr w:rsidR="00155607" w14:paraId="2082DA8F" w14:textId="77777777" w:rsidTr="003D47E6">
        <w:trPr>
          <w:trHeight w:val="300"/>
        </w:trPr>
        <w:tc>
          <w:tcPr>
            <w:cnfStyle w:val="001000000000" w:firstRow="0" w:lastRow="0" w:firstColumn="1" w:lastColumn="0" w:oddVBand="0" w:evenVBand="0" w:oddHBand="0" w:evenHBand="0" w:firstRowFirstColumn="0" w:firstRowLastColumn="0" w:lastRowFirstColumn="0" w:lastRowLastColumn="0"/>
            <w:tcW w:w="2789" w:type="pct"/>
            <w:noWrap/>
            <w:hideMark/>
          </w:tcPr>
          <w:p w14:paraId="18AFA578" w14:textId="77777777" w:rsidR="005B1647" w:rsidRPr="00680B3D" w:rsidRDefault="005B1647" w:rsidP="005B1647">
            <w:pPr>
              <w:pStyle w:val="Tabell"/>
            </w:pPr>
            <w:r w:rsidRPr="00680B3D">
              <w:t>Justering för reviderad skatteprognos</w:t>
            </w:r>
          </w:p>
        </w:tc>
        <w:tc>
          <w:tcPr>
            <w:tcW w:w="737" w:type="pct"/>
            <w:noWrap/>
            <w:hideMark/>
          </w:tcPr>
          <w:p w14:paraId="256BACBC" w14:textId="77777777" w:rsidR="005B1647" w:rsidRPr="00680B3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80B3D">
              <w:t>0</w:t>
            </w:r>
          </w:p>
        </w:tc>
        <w:tc>
          <w:tcPr>
            <w:tcW w:w="737" w:type="pct"/>
            <w:noWrap/>
            <w:hideMark/>
          </w:tcPr>
          <w:p w14:paraId="2ECE6E5B" w14:textId="77777777" w:rsidR="005B1647" w:rsidRPr="00680B3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80B3D">
              <w:t>-1 992</w:t>
            </w:r>
          </w:p>
        </w:tc>
        <w:tc>
          <w:tcPr>
            <w:tcW w:w="737" w:type="pct"/>
            <w:noWrap/>
            <w:hideMark/>
          </w:tcPr>
          <w:p w14:paraId="406C6C87" w14:textId="77777777" w:rsidR="005B1647" w:rsidRPr="00680B3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80B3D">
              <w:t>10 123</w:t>
            </w:r>
          </w:p>
        </w:tc>
      </w:tr>
      <w:tr w:rsidR="00155607" w14:paraId="57075AEB" w14:textId="77777777" w:rsidTr="003D47E6">
        <w:trPr>
          <w:trHeight w:val="300"/>
        </w:trPr>
        <w:tc>
          <w:tcPr>
            <w:cnfStyle w:val="001000000000" w:firstRow="0" w:lastRow="0" w:firstColumn="1" w:lastColumn="0" w:oddVBand="0" w:evenVBand="0" w:oddHBand="0" w:evenHBand="0" w:firstRowFirstColumn="0" w:firstRowLastColumn="0" w:lastRowFirstColumn="0" w:lastRowLastColumn="0"/>
            <w:tcW w:w="2789" w:type="pct"/>
            <w:noWrap/>
            <w:hideMark/>
          </w:tcPr>
          <w:p w14:paraId="160768C2" w14:textId="77777777" w:rsidR="005B1647" w:rsidRPr="00680B3D" w:rsidRDefault="005B1647" w:rsidP="005B1647">
            <w:pPr>
              <w:pStyle w:val="Tabell"/>
              <w:rPr>
                <w:b/>
                <w:bCs/>
              </w:rPr>
            </w:pPr>
            <w:r w:rsidRPr="00680B3D">
              <w:rPr>
                <w:b/>
                <w:bCs/>
              </w:rPr>
              <w:t>Statens skatteintäkter i Statens budget</w:t>
            </w:r>
          </w:p>
        </w:tc>
        <w:tc>
          <w:tcPr>
            <w:tcW w:w="737" w:type="pct"/>
            <w:noWrap/>
            <w:hideMark/>
          </w:tcPr>
          <w:p w14:paraId="354A88DC" w14:textId="77777777" w:rsidR="005B1647" w:rsidRPr="00680B3D"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680B3D">
              <w:rPr>
                <w:b/>
                <w:bCs/>
              </w:rPr>
              <w:t>1 119 895</w:t>
            </w:r>
          </w:p>
        </w:tc>
        <w:tc>
          <w:tcPr>
            <w:tcW w:w="737" w:type="pct"/>
            <w:noWrap/>
            <w:hideMark/>
          </w:tcPr>
          <w:p w14:paraId="0771241C" w14:textId="77777777" w:rsidR="005B1647" w:rsidRPr="00680B3D"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680B3D">
              <w:rPr>
                <w:b/>
                <w:bCs/>
              </w:rPr>
              <w:t>1 099 512</w:t>
            </w:r>
          </w:p>
        </w:tc>
        <w:tc>
          <w:tcPr>
            <w:tcW w:w="737" w:type="pct"/>
            <w:noWrap/>
            <w:hideMark/>
          </w:tcPr>
          <w:p w14:paraId="1A8304E4" w14:textId="77777777" w:rsidR="005B1647" w:rsidRPr="00680B3D"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680B3D">
              <w:rPr>
                <w:b/>
                <w:bCs/>
              </w:rPr>
              <w:t>1 063 762</w:t>
            </w:r>
          </w:p>
        </w:tc>
      </w:tr>
      <w:tr w:rsidR="00155607" w14:paraId="5037C156" w14:textId="77777777" w:rsidTr="003D47E6">
        <w:trPr>
          <w:trHeight w:val="300"/>
        </w:trPr>
        <w:tc>
          <w:tcPr>
            <w:cnfStyle w:val="001000000000" w:firstRow="0" w:lastRow="0" w:firstColumn="1" w:lastColumn="0" w:oddVBand="0" w:evenVBand="0" w:oddHBand="0" w:evenHBand="0" w:firstRowFirstColumn="0" w:firstRowLastColumn="0" w:lastRowFirstColumn="0" w:lastRowLastColumn="0"/>
            <w:tcW w:w="2789" w:type="pct"/>
            <w:noWrap/>
            <w:hideMark/>
          </w:tcPr>
          <w:p w14:paraId="771629CE" w14:textId="77777777" w:rsidR="005B1647" w:rsidRPr="00680B3D" w:rsidRDefault="005B1647" w:rsidP="005B1647">
            <w:pPr>
              <w:pStyle w:val="Tabell"/>
            </w:pPr>
            <w:r w:rsidRPr="00680B3D">
              <w:t>Justeringsbelopp tidigare år för revidering totala skatteintäkter</w:t>
            </w:r>
          </w:p>
        </w:tc>
        <w:tc>
          <w:tcPr>
            <w:tcW w:w="737" w:type="pct"/>
            <w:noWrap/>
            <w:hideMark/>
          </w:tcPr>
          <w:p w14:paraId="284ECA42" w14:textId="77777777" w:rsidR="005B1647" w:rsidRPr="00680B3D"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737" w:type="pct"/>
            <w:noWrap/>
            <w:hideMark/>
          </w:tcPr>
          <w:p w14:paraId="71B21AB8" w14:textId="77777777" w:rsidR="005B1647" w:rsidRPr="00680B3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80B3D">
              <w:t>4 018</w:t>
            </w:r>
          </w:p>
        </w:tc>
        <w:tc>
          <w:tcPr>
            <w:tcW w:w="737" w:type="pct"/>
            <w:noWrap/>
            <w:hideMark/>
          </w:tcPr>
          <w:p w14:paraId="58B7EF64" w14:textId="77777777" w:rsidR="005B1647" w:rsidRPr="00680B3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80B3D">
              <w:t>-10 028</w:t>
            </w:r>
          </w:p>
        </w:tc>
      </w:tr>
      <w:tr w:rsidR="00155607" w14:paraId="0600E387" w14:textId="77777777" w:rsidTr="003D47E6">
        <w:trPr>
          <w:trHeight w:val="300"/>
        </w:trPr>
        <w:tc>
          <w:tcPr>
            <w:cnfStyle w:val="001000000000" w:firstRow="0" w:lastRow="0" w:firstColumn="1" w:lastColumn="0" w:oddVBand="0" w:evenVBand="0" w:oddHBand="0" w:evenHBand="0" w:firstRowFirstColumn="0" w:firstRowLastColumn="0" w:lastRowFirstColumn="0" w:lastRowLastColumn="0"/>
            <w:tcW w:w="2789" w:type="pct"/>
            <w:noWrap/>
            <w:hideMark/>
          </w:tcPr>
          <w:p w14:paraId="5C8694A2" w14:textId="77777777" w:rsidR="005B1647" w:rsidRPr="00680B3D" w:rsidRDefault="005B1647" w:rsidP="005B1647">
            <w:pPr>
              <w:pStyle w:val="Tabell"/>
            </w:pPr>
            <w:r w:rsidRPr="00680B3D">
              <w:t>Justeringsbelopp tidigare år för reviderad skatteprognos statens skatteintäkter</w:t>
            </w:r>
          </w:p>
        </w:tc>
        <w:tc>
          <w:tcPr>
            <w:tcW w:w="737" w:type="pct"/>
            <w:noWrap/>
            <w:hideMark/>
          </w:tcPr>
          <w:p w14:paraId="3200FE04" w14:textId="77777777" w:rsidR="005B1647" w:rsidRPr="00680B3D"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737" w:type="pct"/>
            <w:noWrap/>
            <w:hideMark/>
          </w:tcPr>
          <w:p w14:paraId="6B1DC042" w14:textId="77777777" w:rsidR="005B1647" w:rsidRPr="00680B3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80B3D">
              <w:t>-2 260</w:t>
            </w:r>
          </w:p>
        </w:tc>
        <w:tc>
          <w:tcPr>
            <w:tcW w:w="737" w:type="pct"/>
            <w:noWrap/>
            <w:hideMark/>
          </w:tcPr>
          <w:p w14:paraId="6F6597E3" w14:textId="77777777" w:rsidR="005B1647" w:rsidRPr="00680B3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80B3D">
              <w:t>183</w:t>
            </w:r>
          </w:p>
        </w:tc>
      </w:tr>
      <w:tr w:rsidR="00155607" w:rsidRPr="003D47E6" w14:paraId="6B255901" w14:textId="77777777" w:rsidTr="003D47E6">
        <w:trPr>
          <w:cnfStyle w:val="010000000000" w:firstRow="0" w:lastRow="1" w:firstColumn="0" w:lastColumn="0" w:oddVBand="0" w:evenVBand="0" w:oddHBand="0"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2789" w:type="pct"/>
            <w:noWrap/>
            <w:hideMark/>
          </w:tcPr>
          <w:p w14:paraId="161174DF" w14:textId="5B0F11D5" w:rsidR="005B1647" w:rsidRPr="003D47E6" w:rsidRDefault="005B1647" w:rsidP="003D47E6">
            <w:pPr>
              <w:pStyle w:val="Tabell"/>
              <w:rPr>
                <w:bCs/>
              </w:rPr>
            </w:pPr>
            <w:r w:rsidRPr="003D47E6">
              <w:rPr>
                <w:bCs/>
              </w:rPr>
              <w:t>Statens skatteintäkter i resultaträkningen enligt avgränsning i Statens budget</w:t>
            </w:r>
            <w:r w:rsidRPr="003D47E6">
              <w:rPr>
                <w:bCs/>
                <w:vertAlign w:val="superscript"/>
              </w:rPr>
              <w:t>1</w:t>
            </w:r>
          </w:p>
        </w:tc>
        <w:tc>
          <w:tcPr>
            <w:tcW w:w="737" w:type="pct"/>
            <w:noWrap/>
            <w:hideMark/>
          </w:tcPr>
          <w:p w14:paraId="36BD4902" w14:textId="77777777" w:rsidR="005B1647" w:rsidRPr="003D47E6"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3D47E6">
              <w:rPr>
                <w:bCs/>
              </w:rPr>
              <w:t>1 119 895</w:t>
            </w:r>
          </w:p>
        </w:tc>
        <w:tc>
          <w:tcPr>
            <w:tcW w:w="737" w:type="pct"/>
            <w:noWrap/>
            <w:hideMark/>
          </w:tcPr>
          <w:p w14:paraId="16A69BD5" w14:textId="77777777" w:rsidR="005B1647" w:rsidRPr="003D47E6"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3D47E6">
              <w:rPr>
                <w:bCs/>
              </w:rPr>
              <w:t>1 101 271</w:t>
            </w:r>
          </w:p>
        </w:tc>
        <w:tc>
          <w:tcPr>
            <w:tcW w:w="737" w:type="pct"/>
            <w:noWrap/>
            <w:hideMark/>
          </w:tcPr>
          <w:p w14:paraId="10B50682" w14:textId="77777777" w:rsidR="005B1647" w:rsidRPr="003D47E6"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3D47E6">
              <w:rPr>
                <w:bCs/>
              </w:rPr>
              <w:t>1 053 916</w:t>
            </w:r>
          </w:p>
        </w:tc>
      </w:tr>
    </w:tbl>
    <w:p w14:paraId="71728A26" w14:textId="3E227E2C" w:rsidR="005B1647" w:rsidRPr="00680B3D" w:rsidRDefault="005B1647" w:rsidP="005B1647">
      <w:pPr>
        <w:pStyle w:val="TabellFotnot"/>
      </w:pPr>
      <w:r w:rsidRPr="00680B3D">
        <w:rPr>
          <w:b/>
          <w:bCs/>
          <w:vertAlign w:val="superscript"/>
        </w:rPr>
        <w:t>1</w:t>
      </w:r>
      <w:r w:rsidRPr="00680B3D">
        <w:rPr>
          <w:b/>
          <w:bCs/>
        </w:rPr>
        <w:t xml:space="preserve"> </w:t>
      </w:r>
      <w:r w:rsidRPr="00680B3D">
        <w:t>Se avsnitt 3 Resultaträkning, balansräkning och finansieringsanalys, not 1 Skatteintäkter</w:t>
      </w:r>
      <w:r>
        <w:t>.</w:t>
      </w:r>
    </w:p>
    <w:p w14:paraId="147ED045" w14:textId="77777777" w:rsidR="005B1647" w:rsidRDefault="005B1647" w:rsidP="005B1647">
      <w:pPr>
        <w:pStyle w:val="Brdtext"/>
      </w:pPr>
    </w:p>
    <w:p w14:paraId="3DCD7616" w14:textId="73D02DED" w:rsidR="005B1647" w:rsidRPr="008B4DEC" w:rsidRDefault="005B1647" w:rsidP="005B1647">
      <w:pPr>
        <w:pStyle w:val="Brdtext"/>
        <w:sectPr w:rsidR="005B1647" w:rsidRPr="008B4DEC" w:rsidSect="00DA2538">
          <w:headerReference w:type="even" r:id="rId57"/>
          <w:headerReference w:type="default" r:id="rId58"/>
          <w:footerReference w:type="even" r:id="rId59"/>
          <w:footerReference w:type="default" r:id="rId60"/>
          <w:footerReference w:type="first" r:id="rId61"/>
          <w:pgSz w:w="11906" w:h="16838" w:code="9"/>
          <w:pgMar w:top="1304" w:right="2268" w:bottom="1247" w:left="2268" w:header="567" w:footer="624" w:gutter="0"/>
          <w:cols w:space="708"/>
          <w:titlePg/>
          <w:docGrid w:linePitch="360"/>
        </w:sectPr>
      </w:pPr>
    </w:p>
    <w:p w14:paraId="0E852EB9" w14:textId="60D29701" w:rsidR="005B1647" w:rsidRDefault="005B1647" w:rsidP="005B1647">
      <w:pPr>
        <w:pStyle w:val="Rubrik2"/>
      </w:pPr>
      <w:bookmarkStart w:id="70" w:name="_Toc34919855"/>
      <w:bookmarkStart w:id="71" w:name="_Toc37350611"/>
      <w:r>
        <w:lastRenderedPageBreak/>
        <w:t>Utgifter i statens budget 2019</w:t>
      </w:r>
      <w:bookmarkEnd w:id="70"/>
      <w:bookmarkEnd w:id="71"/>
    </w:p>
    <w:p w14:paraId="7A9E01D1" w14:textId="07190B79" w:rsidR="005B1647" w:rsidRPr="006021CD" w:rsidRDefault="005B1647" w:rsidP="005B1647">
      <w:pPr>
        <w:pStyle w:val="Brdtext"/>
      </w:pPr>
      <w:r w:rsidRPr="006021CD">
        <w:t>Utgifterna i statens budget är indelade i 27 utgiftsområden. Därutöver ingår även posterna Förändring av anslagsbehållningar, Riksgäldskontorets nettoutlåning och Kassamässig korrigering på budgetens utgiftssida.</w:t>
      </w:r>
    </w:p>
    <w:p w14:paraId="1AB8B14E" w14:textId="77777777" w:rsidR="005B1647" w:rsidRPr="006021CD" w:rsidRDefault="005B1647" w:rsidP="005B1647">
      <w:pPr>
        <w:pStyle w:val="Brdtext"/>
      </w:pPr>
      <w:r w:rsidRPr="006021CD">
        <w:t>Posten Förändring av anslagsbehållningar används endast vid budgetering. Utfallet påverkar anslagsbehållningarna för respektive anslag.</w:t>
      </w:r>
    </w:p>
    <w:p w14:paraId="6BD78CD3" w14:textId="5DFB47D1" w:rsidR="005B1647" w:rsidRPr="00120BC2" w:rsidRDefault="005B1647" w:rsidP="005B1647">
      <w:pPr>
        <w:pStyle w:val="Rubrik4utannumrering"/>
      </w:pPr>
      <w:r w:rsidRPr="00120BC2">
        <w:t>Utgifter i statens budget – sammanfattning</w:t>
      </w:r>
    </w:p>
    <w:p w14:paraId="0665AC59" w14:textId="5F3DD6DA" w:rsidR="005B1647" w:rsidRDefault="005B1647" w:rsidP="005B1647">
      <w:pPr>
        <w:pStyle w:val="Brdtext"/>
      </w:pPr>
      <w:r>
        <w:t>I tabell 2.25 jämförs utfallet för utgifterna, dvs. den faktiska förbrukningen, dels med ursprungligen anvisade medel (statens budget), dels med totalt anvisade medel (inklusive ändringar av budgeten). En högre förbrukning än anvisade medel möjliggörs genom utnyttjande av ett eventuellt ingående anslagssparande eller en anslagskredit.</w:t>
      </w:r>
    </w:p>
    <w:p w14:paraId="46BBCEE6" w14:textId="6965FAE0" w:rsidR="005B1647" w:rsidRDefault="005B1647" w:rsidP="005B1647">
      <w:pPr>
        <w:pStyle w:val="TabellRubrik"/>
        <w:ind w:left="0"/>
      </w:pPr>
      <w:bookmarkStart w:id="72" w:name="_Toc37340026"/>
      <w:r>
        <w:lastRenderedPageBreak/>
        <w:t xml:space="preserve">Tabell </w:t>
      </w:r>
      <w:r>
        <w:fldChar w:fldCharType="begin"/>
      </w:r>
      <w:r>
        <w:instrText xml:space="preserve"> STYLEREF  "Rubrik 1" \n</w:instrText>
      </w:r>
      <w:r>
        <w:fldChar w:fldCharType="separate"/>
      </w:r>
      <w:r w:rsidR="00301022">
        <w:rPr>
          <w:noProof/>
        </w:rPr>
        <w:t>2</w:t>
      </w:r>
      <w:r>
        <w:rPr>
          <w:noProof/>
        </w:rPr>
        <w:fldChar w:fldCharType="end"/>
      </w:r>
      <w:r>
        <w:t>.</w:t>
      </w:r>
      <w:fldSimple w:instr=" SEQ Tabell \* ARABIC \s 1 ">
        <w:r w:rsidR="00301022">
          <w:rPr>
            <w:noProof/>
          </w:rPr>
          <w:t>26</w:t>
        </w:r>
      </w:fldSimple>
      <w:r>
        <w:tab/>
      </w:r>
      <w:r w:rsidRPr="00BE5DCB">
        <w:t>Utgifter i statens budget 2019</w:t>
      </w:r>
      <w:bookmarkEnd w:id="72"/>
    </w:p>
    <w:p w14:paraId="11771105" w14:textId="6C64CA1A" w:rsidR="005B1647" w:rsidRDefault="005B1647" w:rsidP="005B1647">
      <w:pPr>
        <w:pStyle w:val="TabellUnderrubrik"/>
        <w:keepLines/>
        <w:ind w:left="-1134"/>
      </w:pPr>
      <w:r w:rsidRPr="00BE5DCB">
        <w:t>Miljoner kronor</w:t>
      </w:r>
    </w:p>
    <w:tbl>
      <w:tblPr>
        <w:tblStyle w:val="RKBPTabell"/>
        <w:tblW w:w="9637" w:type="dxa"/>
        <w:tblInd w:w="-1134" w:type="dxa"/>
        <w:tblLook w:val="06E0" w:firstRow="1" w:lastRow="1" w:firstColumn="1" w:lastColumn="0" w:noHBand="1" w:noVBand="1"/>
      </w:tblPr>
      <w:tblGrid>
        <w:gridCol w:w="361"/>
        <w:gridCol w:w="3694"/>
        <w:gridCol w:w="1023"/>
        <w:gridCol w:w="885"/>
        <w:gridCol w:w="1023"/>
        <w:gridCol w:w="1023"/>
        <w:gridCol w:w="815"/>
        <w:gridCol w:w="813"/>
      </w:tblGrid>
      <w:tr w:rsidR="00155607" w14:paraId="175CB780" w14:textId="77777777" w:rsidTr="003D47E6">
        <w:trPr>
          <w:cnfStyle w:val="100000000000" w:firstRow="1" w:lastRow="0" w:firstColumn="0" w:lastColumn="0" w:oddVBand="0" w:evenVBand="0" w:oddHBand="0" w:evenHBand="0" w:firstRowFirstColumn="0" w:firstRowLastColumn="0" w:lastRowFirstColumn="0" w:lastRowLastColumn="0"/>
          <w:trHeight w:val="170"/>
        </w:trPr>
        <w:tc>
          <w:tcPr>
            <w:cnfStyle w:val="001000000000" w:firstRow="0" w:lastRow="0" w:firstColumn="1" w:lastColumn="0" w:oddVBand="0" w:evenVBand="0" w:oddHBand="0" w:evenHBand="0" w:firstRowFirstColumn="0" w:firstRowLastColumn="0" w:lastRowFirstColumn="0" w:lastRowLastColumn="0"/>
            <w:tcW w:w="187" w:type="pct"/>
            <w:noWrap/>
            <w:hideMark/>
          </w:tcPr>
          <w:p w14:paraId="36DA28D8" w14:textId="77777777" w:rsidR="005B1647" w:rsidRPr="00BE5DCB" w:rsidRDefault="005B1647" w:rsidP="003D47E6">
            <w:pPr>
              <w:pStyle w:val="TabellHuvud"/>
            </w:pPr>
          </w:p>
        </w:tc>
        <w:tc>
          <w:tcPr>
            <w:tcW w:w="1916" w:type="pct"/>
            <w:noWrap/>
            <w:hideMark/>
          </w:tcPr>
          <w:p w14:paraId="6A5DADCC" w14:textId="2BBAE9AF" w:rsidR="005B1647" w:rsidRPr="00BE5DCB" w:rsidRDefault="005B1647" w:rsidP="003D47E6">
            <w:pPr>
              <w:pStyle w:val="TabellHuvud"/>
              <w:jc w:val="left"/>
              <w:cnfStyle w:val="100000000000" w:firstRow="1" w:lastRow="0" w:firstColumn="0" w:lastColumn="0" w:oddVBand="0" w:evenVBand="0" w:oddHBand="0" w:evenHBand="0" w:firstRowFirstColumn="0" w:firstRowLastColumn="0" w:lastRowFirstColumn="0" w:lastRowLastColumn="0"/>
            </w:pPr>
            <w:r w:rsidRPr="00BE5DCB">
              <w:t>Utgiftsområde</w:t>
            </w:r>
          </w:p>
        </w:tc>
        <w:tc>
          <w:tcPr>
            <w:tcW w:w="531" w:type="pct"/>
            <w:hideMark/>
          </w:tcPr>
          <w:p w14:paraId="26E16851" w14:textId="77777777" w:rsidR="005B1647" w:rsidRPr="00BE5DCB" w:rsidRDefault="005B1647" w:rsidP="003D47E6">
            <w:pPr>
              <w:pStyle w:val="TabellHuvud"/>
              <w:cnfStyle w:val="100000000000" w:firstRow="1" w:lastRow="0" w:firstColumn="0" w:lastColumn="0" w:oddVBand="0" w:evenVBand="0" w:oddHBand="0" w:evenHBand="0" w:firstRowFirstColumn="0" w:firstRowLastColumn="0" w:lastRowFirstColumn="0" w:lastRowLastColumn="0"/>
            </w:pPr>
            <w:r w:rsidRPr="00BE5DCB">
              <w:t>Statens budget</w:t>
            </w:r>
          </w:p>
        </w:tc>
        <w:tc>
          <w:tcPr>
            <w:tcW w:w="459" w:type="pct"/>
            <w:hideMark/>
          </w:tcPr>
          <w:p w14:paraId="306BB2E9" w14:textId="77777777" w:rsidR="005B1647" w:rsidRPr="00BE5DCB" w:rsidRDefault="005B1647" w:rsidP="003D47E6">
            <w:pPr>
              <w:pStyle w:val="TabellHuvud"/>
              <w:cnfStyle w:val="100000000000" w:firstRow="1" w:lastRow="0" w:firstColumn="0" w:lastColumn="0" w:oddVBand="0" w:evenVBand="0" w:oddHBand="0" w:evenHBand="0" w:firstRowFirstColumn="0" w:firstRowLastColumn="0" w:lastRowFirstColumn="0" w:lastRowLastColumn="0"/>
            </w:pPr>
            <w:r w:rsidRPr="00BE5DCB">
              <w:t>Ändrings-budget</w:t>
            </w:r>
          </w:p>
        </w:tc>
        <w:tc>
          <w:tcPr>
            <w:tcW w:w="531" w:type="pct"/>
            <w:hideMark/>
          </w:tcPr>
          <w:p w14:paraId="2EBB5310" w14:textId="77777777" w:rsidR="005B1647" w:rsidRPr="00BE5DCB" w:rsidRDefault="005B1647" w:rsidP="003D47E6">
            <w:pPr>
              <w:pStyle w:val="TabellHuvud"/>
              <w:cnfStyle w:val="100000000000" w:firstRow="1" w:lastRow="0" w:firstColumn="0" w:lastColumn="0" w:oddVBand="0" w:evenVBand="0" w:oddHBand="0" w:evenHBand="0" w:firstRowFirstColumn="0" w:firstRowLastColumn="0" w:lastRowFirstColumn="0" w:lastRowLastColumn="0"/>
            </w:pPr>
            <w:r w:rsidRPr="00BE5DCB">
              <w:t>Totalt anvisat</w:t>
            </w:r>
          </w:p>
        </w:tc>
        <w:tc>
          <w:tcPr>
            <w:tcW w:w="531" w:type="pct"/>
            <w:hideMark/>
          </w:tcPr>
          <w:p w14:paraId="636E4C0D" w14:textId="77777777" w:rsidR="005B1647" w:rsidRPr="00BE5DCB" w:rsidRDefault="005B1647" w:rsidP="003D47E6">
            <w:pPr>
              <w:pStyle w:val="TabellHuvud"/>
              <w:cnfStyle w:val="100000000000" w:firstRow="1" w:lastRow="0" w:firstColumn="0" w:lastColumn="0" w:oddVBand="0" w:evenVBand="0" w:oddHBand="0" w:evenHBand="0" w:firstRowFirstColumn="0" w:firstRowLastColumn="0" w:lastRowFirstColumn="0" w:lastRowLastColumn="0"/>
            </w:pPr>
            <w:r w:rsidRPr="00BE5DCB">
              <w:t>Utfall</w:t>
            </w:r>
          </w:p>
        </w:tc>
        <w:tc>
          <w:tcPr>
            <w:tcW w:w="423" w:type="pct"/>
            <w:hideMark/>
          </w:tcPr>
          <w:p w14:paraId="19687441" w14:textId="77777777" w:rsidR="005B1647" w:rsidRPr="00BE5DCB" w:rsidRDefault="005B1647" w:rsidP="003D47E6">
            <w:pPr>
              <w:pStyle w:val="TabellHuvud"/>
              <w:cnfStyle w:val="100000000000" w:firstRow="1" w:lastRow="0" w:firstColumn="0" w:lastColumn="0" w:oddVBand="0" w:evenVBand="0" w:oddHBand="0" w:evenHBand="0" w:firstRowFirstColumn="0" w:firstRowLastColumn="0" w:lastRowFirstColumn="0" w:lastRowLastColumn="0"/>
            </w:pPr>
            <w:r w:rsidRPr="00BE5DCB">
              <w:t>Utfall - statens budget</w:t>
            </w:r>
          </w:p>
        </w:tc>
        <w:tc>
          <w:tcPr>
            <w:tcW w:w="423" w:type="pct"/>
            <w:hideMark/>
          </w:tcPr>
          <w:p w14:paraId="574099CF" w14:textId="77777777" w:rsidR="005B1647" w:rsidRPr="00BE5DCB" w:rsidRDefault="005B1647" w:rsidP="003D47E6">
            <w:pPr>
              <w:pStyle w:val="TabellHuvud"/>
              <w:cnfStyle w:val="100000000000" w:firstRow="1" w:lastRow="0" w:firstColumn="0" w:lastColumn="0" w:oddVBand="0" w:evenVBand="0" w:oddHBand="0" w:evenHBand="0" w:firstRowFirstColumn="0" w:firstRowLastColumn="0" w:lastRowFirstColumn="0" w:lastRowLastColumn="0"/>
            </w:pPr>
            <w:r w:rsidRPr="00BE5DCB">
              <w:t>Utfall - totalt anvisat</w:t>
            </w:r>
          </w:p>
        </w:tc>
      </w:tr>
      <w:tr w:rsidR="00155607" w14:paraId="5AF85E9F" w14:textId="77777777" w:rsidTr="003D47E6">
        <w:trPr>
          <w:trHeight w:val="170"/>
        </w:trPr>
        <w:tc>
          <w:tcPr>
            <w:cnfStyle w:val="001000000000" w:firstRow="0" w:lastRow="0" w:firstColumn="1" w:lastColumn="0" w:oddVBand="0" w:evenVBand="0" w:oddHBand="0" w:evenHBand="0" w:firstRowFirstColumn="0" w:firstRowLastColumn="0" w:lastRowFirstColumn="0" w:lastRowLastColumn="0"/>
            <w:tcW w:w="187" w:type="pct"/>
            <w:noWrap/>
            <w:hideMark/>
          </w:tcPr>
          <w:p w14:paraId="5818A60B" w14:textId="77777777" w:rsidR="005B1647" w:rsidRPr="00BE5DCB" w:rsidRDefault="005B1647" w:rsidP="005B1647">
            <w:pPr>
              <w:pStyle w:val="Tabell"/>
              <w:keepNext/>
              <w:keepLines/>
            </w:pPr>
            <w:r w:rsidRPr="00BE5DCB">
              <w:t>1</w:t>
            </w:r>
          </w:p>
        </w:tc>
        <w:tc>
          <w:tcPr>
            <w:tcW w:w="1916" w:type="pct"/>
            <w:hideMark/>
          </w:tcPr>
          <w:p w14:paraId="44A6D9D3" w14:textId="77777777" w:rsidR="005B1647" w:rsidRPr="00BE5DCB" w:rsidRDefault="005B1647" w:rsidP="003D47E6">
            <w:pPr>
              <w:pStyle w:val="Tabell"/>
              <w:keepNext/>
              <w:keepLines/>
              <w:jc w:val="left"/>
              <w:cnfStyle w:val="000000000000" w:firstRow="0" w:lastRow="0" w:firstColumn="0" w:lastColumn="0" w:oddVBand="0" w:evenVBand="0" w:oddHBand="0" w:evenHBand="0" w:firstRowFirstColumn="0" w:firstRowLastColumn="0" w:lastRowFirstColumn="0" w:lastRowLastColumn="0"/>
            </w:pPr>
            <w:r w:rsidRPr="00BE5DCB">
              <w:t>Rikets styrelse</w:t>
            </w:r>
          </w:p>
        </w:tc>
        <w:tc>
          <w:tcPr>
            <w:tcW w:w="531" w:type="pct"/>
            <w:noWrap/>
            <w:hideMark/>
          </w:tcPr>
          <w:p w14:paraId="4FFF47B9" w14:textId="77777777" w:rsidR="005B1647" w:rsidRPr="00BE5DCB"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BE5DCB">
              <w:t>14 594</w:t>
            </w:r>
          </w:p>
        </w:tc>
        <w:tc>
          <w:tcPr>
            <w:tcW w:w="459" w:type="pct"/>
            <w:noWrap/>
            <w:hideMark/>
          </w:tcPr>
          <w:p w14:paraId="0F6F5668" w14:textId="77777777" w:rsidR="005B1647" w:rsidRPr="00BE5DCB"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BE5DCB">
              <w:t>179</w:t>
            </w:r>
          </w:p>
        </w:tc>
        <w:tc>
          <w:tcPr>
            <w:tcW w:w="531" w:type="pct"/>
            <w:noWrap/>
            <w:hideMark/>
          </w:tcPr>
          <w:p w14:paraId="3D529139" w14:textId="77777777" w:rsidR="005B1647" w:rsidRPr="00BE5DCB"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BE5DCB">
              <w:t>14 773</w:t>
            </w:r>
          </w:p>
        </w:tc>
        <w:tc>
          <w:tcPr>
            <w:tcW w:w="531" w:type="pct"/>
            <w:noWrap/>
            <w:hideMark/>
          </w:tcPr>
          <w:p w14:paraId="239A0F73" w14:textId="77777777" w:rsidR="005B1647" w:rsidRPr="00BE5DCB"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BE5DCB">
              <w:t>14 638</w:t>
            </w:r>
          </w:p>
        </w:tc>
        <w:tc>
          <w:tcPr>
            <w:tcW w:w="423" w:type="pct"/>
            <w:noWrap/>
            <w:hideMark/>
          </w:tcPr>
          <w:p w14:paraId="684F7D26" w14:textId="77777777" w:rsidR="005B1647" w:rsidRPr="00BE5DCB"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BE5DCB">
              <w:t>44</w:t>
            </w:r>
          </w:p>
        </w:tc>
        <w:tc>
          <w:tcPr>
            <w:tcW w:w="423" w:type="pct"/>
            <w:noWrap/>
            <w:hideMark/>
          </w:tcPr>
          <w:p w14:paraId="4C811ADB" w14:textId="77777777" w:rsidR="005B1647" w:rsidRPr="00BE5DCB"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BE5DCB">
              <w:t>-135</w:t>
            </w:r>
          </w:p>
        </w:tc>
      </w:tr>
      <w:tr w:rsidR="00155607" w14:paraId="0552F1A7" w14:textId="77777777" w:rsidTr="003D47E6">
        <w:trPr>
          <w:trHeight w:val="170"/>
        </w:trPr>
        <w:tc>
          <w:tcPr>
            <w:cnfStyle w:val="001000000000" w:firstRow="0" w:lastRow="0" w:firstColumn="1" w:lastColumn="0" w:oddVBand="0" w:evenVBand="0" w:oddHBand="0" w:evenHBand="0" w:firstRowFirstColumn="0" w:firstRowLastColumn="0" w:lastRowFirstColumn="0" w:lastRowLastColumn="0"/>
            <w:tcW w:w="187" w:type="pct"/>
            <w:noWrap/>
            <w:hideMark/>
          </w:tcPr>
          <w:p w14:paraId="0C1467AB" w14:textId="77777777" w:rsidR="005B1647" w:rsidRPr="00BE5DCB" w:rsidRDefault="005B1647" w:rsidP="005B1647">
            <w:pPr>
              <w:pStyle w:val="Tabell"/>
              <w:keepNext/>
              <w:keepLines/>
            </w:pPr>
            <w:r w:rsidRPr="00BE5DCB">
              <w:t>2</w:t>
            </w:r>
          </w:p>
        </w:tc>
        <w:tc>
          <w:tcPr>
            <w:tcW w:w="1916" w:type="pct"/>
            <w:hideMark/>
          </w:tcPr>
          <w:p w14:paraId="05D9B23D" w14:textId="77777777" w:rsidR="005B1647" w:rsidRPr="00BE5DCB" w:rsidRDefault="005B1647" w:rsidP="003D47E6">
            <w:pPr>
              <w:pStyle w:val="Tabell"/>
              <w:keepNext/>
              <w:keepLines/>
              <w:jc w:val="left"/>
              <w:cnfStyle w:val="000000000000" w:firstRow="0" w:lastRow="0" w:firstColumn="0" w:lastColumn="0" w:oddVBand="0" w:evenVBand="0" w:oddHBand="0" w:evenHBand="0" w:firstRowFirstColumn="0" w:firstRowLastColumn="0" w:lastRowFirstColumn="0" w:lastRowLastColumn="0"/>
            </w:pPr>
            <w:r w:rsidRPr="00BE5DCB">
              <w:t>Samhällsekonomi och finansförvaltning</w:t>
            </w:r>
          </w:p>
        </w:tc>
        <w:tc>
          <w:tcPr>
            <w:tcW w:w="531" w:type="pct"/>
            <w:noWrap/>
            <w:hideMark/>
          </w:tcPr>
          <w:p w14:paraId="0B977A99" w14:textId="77777777" w:rsidR="005B1647" w:rsidRPr="00BE5DCB"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BE5DCB">
              <w:t>17 319</w:t>
            </w:r>
          </w:p>
        </w:tc>
        <w:tc>
          <w:tcPr>
            <w:tcW w:w="459" w:type="pct"/>
            <w:noWrap/>
            <w:hideMark/>
          </w:tcPr>
          <w:p w14:paraId="4D46E80B" w14:textId="77777777" w:rsidR="005B1647" w:rsidRPr="00BE5DCB"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BE5DCB">
              <w:t>-27</w:t>
            </w:r>
          </w:p>
        </w:tc>
        <w:tc>
          <w:tcPr>
            <w:tcW w:w="531" w:type="pct"/>
            <w:noWrap/>
            <w:hideMark/>
          </w:tcPr>
          <w:p w14:paraId="3440CB22" w14:textId="77777777" w:rsidR="005B1647" w:rsidRPr="00BE5DCB"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BE5DCB">
              <w:t>17 292</w:t>
            </w:r>
          </w:p>
        </w:tc>
        <w:tc>
          <w:tcPr>
            <w:tcW w:w="531" w:type="pct"/>
            <w:noWrap/>
            <w:hideMark/>
          </w:tcPr>
          <w:p w14:paraId="34BDA8BA" w14:textId="77777777" w:rsidR="005B1647" w:rsidRPr="00BE5DCB"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BE5DCB">
              <w:t>16 927</w:t>
            </w:r>
          </w:p>
        </w:tc>
        <w:tc>
          <w:tcPr>
            <w:tcW w:w="423" w:type="pct"/>
            <w:noWrap/>
            <w:hideMark/>
          </w:tcPr>
          <w:p w14:paraId="6AFEA516" w14:textId="77777777" w:rsidR="005B1647" w:rsidRPr="00BE5DCB"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BE5DCB">
              <w:t>-392</w:t>
            </w:r>
          </w:p>
        </w:tc>
        <w:tc>
          <w:tcPr>
            <w:tcW w:w="423" w:type="pct"/>
            <w:noWrap/>
            <w:hideMark/>
          </w:tcPr>
          <w:p w14:paraId="46101BB4" w14:textId="77777777" w:rsidR="005B1647" w:rsidRPr="00BE5DCB"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BE5DCB">
              <w:t>-365</w:t>
            </w:r>
          </w:p>
        </w:tc>
      </w:tr>
      <w:tr w:rsidR="00155607" w14:paraId="5A0D38C2" w14:textId="77777777" w:rsidTr="003D47E6">
        <w:trPr>
          <w:trHeight w:val="170"/>
        </w:trPr>
        <w:tc>
          <w:tcPr>
            <w:cnfStyle w:val="001000000000" w:firstRow="0" w:lastRow="0" w:firstColumn="1" w:lastColumn="0" w:oddVBand="0" w:evenVBand="0" w:oddHBand="0" w:evenHBand="0" w:firstRowFirstColumn="0" w:firstRowLastColumn="0" w:lastRowFirstColumn="0" w:lastRowLastColumn="0"/>
            <w:tcW w:w="187" w:type="pct"/>
            <w:noWrap/>
            <w:hideMark/>
          </w:tcPr>
          <w:p w14:paraId="6B1D9E01" w14:textId="77777777" w:rsidR="005B1647" w:rsidRPr="00BE5DCB" w:rsidRDefault="005B1647" w:rsidP="005B1647">
            <w:pPr>
              <w:pStyle w:val="Tabell"/>
              <w:keepNext/>
              <w:keepLines/>
            </w:pPr>
            <w:r w:rsidRPr="00BE5DCB">
              <w:t>3</w:t>
            </w:r>
          </w:p>
        </w:tc>
        <w:tc>
          <w:tcPr>
            <w:tcW w:w="1916" w:type="pct"/>
            <w:hideMark/>
          </w:tcPr>
          <w:p w14:paraId="6A437316" w14:textId="77777777" w:rsidR="005B1647" w:rsidRPr="00BE5DCB" w:rsidRDefault="005B1647" w:rsidP="003D47E6">
            <w:pPr>
              <w:pStyle w:val="Tabell"/>
              <w:jc w:val="left"/>
              <w:cnfStyle w:val="000000000000" w:firstRow="0" w:lastRow="0" w:firstColumn="0" w:lastColumn="0" w:oddVBand="0" w:evenVBand="0" w:oddHBand="0" w:evenHBand="0" w:firstRowFirstColumn="0" w:firstRowLastColumn="0" w:lastRowFirstColumn="0" w:lastRowLastColumn="0"/>
            </w:pPr>
            <w:r w:rsidRPr="00BE5DCB">
              <w:t>Skatt, tull och exekution</w:t>
            </w:r>
          </w:p>
        </w:tc>
        <w:tc>
          <w:tcPr>
            <w:tcW w:w="531" w:type="pct"/>
            <w:noWrap/>
            <w:hideMark/>
          </w:tcPr>
          <w:p w14:paraId="38A31465" w14:textId="77777777" w:rsidR="005B1647" w:rsidRPr="00BE5DCB"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BE5DCB">
              <w:t>11 523</w:t>
            </w:r>
          </w:p>
        </w:tc>
        <w:tc>
          <w:tcPr>
            <w:tcW w:w="459" w:type="pct"/>
            <w:noWrap/>
            <w:hideMark/>
          </w:tcPr>
          <w:p w14:paraId="635234C4" w14:textId="77777777" w:rsidR="005B1647" w:rsidRPr="00BE5DCB"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BE5DCB">
              <w:t>-13</w:t>
            </w:r>
          </w:p>
        </w:tc>
        <w:tc>
          <w:tcPr>
            <w:tcW w:w="531" w:type="pct"/>
            <w:noWrap/>
            <w:hideMark/>
          </w:tcPr>
          <w:p w14:paraId="63BF2761" w14:textId="77777777" w:rsidR="005B1647" w:rsidRPr="00BE5DCB"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BE5DCB">
              <w:t>11 509</w:t>
            </w:r>
          </w:p>
        </w:tc>
        <w:tc>
          <w:tcPr>
            <w:tcW w:w="531" w:type="pct"/>
            <w:noWrap/>
            <w:hideMark/>
          </w:tcPr>
          <w:p w14:paraId="3756AED2" w14:textId="77777777" w:rsidR="005B1647" w:rsidRPr="00BE5DCB"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BE5DCB">
              <w:t>11 520</w:t>
            </w:r>
          </w:p>
        </w:tc>
        <w:tc>
          <w:tcPr>
            <w:tcW w:w="423" w:type="pct"/>
            <w:noWrap/>
            <w:hideMark/>
          </w:tcPr>
          <w:p w14:paraId="137D8E6D" w14:textId="77777777" w:rsidR="005B1647" w:rsidRPr="00BE5DCB"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BE5DCB">
              <w:t>-2</w:t>
            </w:r>
          </w:p>
        </w:tc>
        <w:tc>
          <w:tcPr>
            <w:tcW w:w="423" w:type="pct"/>
            <w:noWrap/>
            <w:hideMark/>
          </w:tcPr>
          <w:p w14:paraId="52CDA0CC" w14:textId="77777777" w:rsidR="005B1647" w:rsidRPr="00BE5DCB"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BE5DCB">
              <w:t>11</w:t>
            </w:r>
          </w:p>
        </w:tc>
      </w:tr>
      <w:tr w:rsidR="00155607" w14:paraId="484740F2" w14:textId="77777777" w:rsidTr="003D47E6">
        <w:trPr>
          <w:trHeight w:val="170"/>
        </w:trPr>
        <w:tc>
          <w:tcPr>
            <w:cnfStyle w:val="001000000000" w:firstRow="0" w:lastRow="0" w:firstColumn="1" w:lastColumn="0" w:oddVBand="0" w:evenVBand="0" w:oddHBand="0" w:evenHBand="0" w:firstRowFirstColumn="0" w:firstRowLastColumn="0" w:lastRowFirstColumn="0" w:lastRowLastColumn="0"/>
            <w:tcW w:w="187" w:type="pct"/>
            <w:noWrap/>
            <w:hideMark/>
          </w:tcPr>
          <w:p w14:paraId="1E37FD48" w14:textId="77777777" w:rsidR="005B1647" w:rsidRPr="00BE5DCB" w:rsidRDefault="005B1647" w:rsidP="005B1647">
            <w:pPr>
              <w:pStyle w:val="Tabell"/>
              <w:keepNext/>
              <w:keepLines/>
            </w:pPr>
            <w:r w:rsidRPr="00BE5DCB">
              <w:t>4</w:t>
            </w:r>
          </w:p>
        </w:tc>
        <w:tc>
          <w:tcPr>
            <w:tcW w:w="1916" w:type="pct"/>
            <w:hideMark/>
          </w:tcPr>
          <w:p w14:paraId="64FC63A2" w14:textId="77777777" w:rsidR="005B1647" w:rsidRPr="00BE5DCB" w:rsidRDefault="005B1647" w:rsidP="003D47E6">
            <w:pPr>
              <w:pStyle w:val="Tabell"/>
              <w:keepNext/>
              <w:keepLines/>
              <w:jc w:val="left"/>
              <w:cnfStyle w:val="000000000000" w:firstRow="0" w:lastRow="0" w:firstColumn="0" w:lastColumn="0" w:oddVBand="0" w:evenVBand="0" w:oddHBand="0" w:evenHBand="0" w:firstRowFirstColumn="0" w:firstRowLastColumn="0" w:lastRowFirstColumn="0" w:lastRowLastColumn="0"/>
            </w:pPr>
            <w:r w:rsidRPr="00BE5DCB">
              <w:t>Rättsväsendet</w:t>
            </w:r>
          </w:p>
        </w:tc>
        <w:tc>
          <w:tcPr>
            <w:tcW w:w="531" w:type="pct"/>
            <w:noWrap/>
            <w:hideMark/>
          </w:tcPr>
          <w:p w14:paraId="41872BB2" w14:textId="77777777" w:rsidR="005B1647" w:rsidRPr="00BE5DCB"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BE5DCB">
              <w:t>48 384</w:t>
            </w:r>
          </w:p>
        </w:tc>
        <w:tc>
          <w:tcPr>
            <w:tcW w:w="459" w:type="pct"/>
            <w:noWrap/>
            <w:hideMark/>
          </w:tcPr>
          <w:p w14:paraId="79A43070" w14:textId="77777777" w:rsidR="005B1647" w:rsidRPr="00BE5DCB"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BE5DCB">
              <w:t>1 219</w:t>
            </w:r>
          </w:p>
        </w:tc>
        <w:tc>
          <w:tcPr>
            <w:tcW w:w="531" w:type="pct"/>
            <w:noWrap/>
            <w:hideMark/>
          </w:tcPr>
          <w:p w14:paraId="2AE344A8" w14:textId="77777777" w:rsidR="005B1647" w:rsidRPr="00BE5DCB"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BE5DCB">
              <w:t>49 602</w:t>
            </w:r>
          </w:p>
        </w:tc>
        <w:tc>
          <w:tcPr>
            <w:tcW w:w="531" w:type="pct"/>
            <w:noWrap/>
            <w:hideMark/>
          </w:tcPr>
          <w:p w14:paraId="6BCDA032" w14:textId="77777777" w:rsidR="005B1647" w:rsidRPr="00BE5DCB"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BE5DCB">
              <w:t>49 383</w:t>
            </w:r>
          </w:p>
        </w:tc>
        <w:tc>
          <w:tcPr>
            <w:tcW w:w="423" w:type="pct"/>
            <w:noWrap/>
            <w:hideMark/>
          </w:tcPr>
          <w:p w14:paraId="4A877CB9" w14:textId="77777777" w:rsidR="005B1647" w:rsidRPr="00BE5DCB"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BE5DCB">
              <w:t>1 000</w:t>
            </w:r>
          </w:p>
        </w:tc>
        <w:tc>
          <w:tcPr>
            <w:tcW w:w="423" w:type="pct"/>
            <w:noWrap/>
            <w:hideMark/>
          </w:tcPr>
          <w:p w14:paraId="4AC8A80A" w14:textId="77777777" w:rsidR="005B1647" w:rsidRPr="00BE5DCB"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BE5DCB">
              <w:t>-219</w:t>
            </w:r>
          </w:p>
        </w:tc>
      </w:tr>
      <w:tr w:rsidR="00155607" w14:paraId="70934EEA" w14:textId="77777777" w:rsidTr="003D47E6">
        <w:trPr>
          <w:trHeight w:val="170"/>
        </w:trPr>
        <w:tc>
          <w:tcPr>
            <w:cnfStyle w:val="001000000000" w:firstRow="0" w:lastRow="0" w:firstColumn="1" w:lastColumn="0" w:oddVBand="0" w:evenVBand="0" w:oddHBand="0" w:evenHBand="0" w:firstRowFirstColumn="0" w:firstRowLastColumn="0" w:lastRowFirstColumn="0" w:lastRowLastColumn="0"/>
            <w:tcW w:w="187" w:type="pct"/>
            <w:noWrap/>
            <w:hideMark/>
          </w:tcPr>
          <w:p w14:paraId="41BAEC2D" w14:textId="77777777" w:rsidR="005B1647" w:rsidRPr="00BE5DCB" w:rsidRDefault="005B1647" w:rsidP="005B1647">
            <w:pPr>
              <w:pStyle w:val="Tabell"/>
              <w:keepNext/>
              <w:keepLines/>
            </w:pPr>
            <w:r w:rsidRPr="00BE5DCB">
              <w:t>5</w:t>
            </w:r>
          </w:p>
        </w:tc>
        <w:tc>
          <w:tcPr>
            <w:tcW w:w="1916" w:type="pct"/>
            <w:hideMark/>
          </w:tcPr>
          <w:p w14:paraId="3B034F2B" w14:textId="77777777" w:rsidR="005B1647" w:rsidRPr="00BE5DCB" w:rsidRDefault="005B1647" w:rsidP="003D47E6">
            <w:pPr>
              <w:pStyle w:val="Tabell"/>
              <w:keepNext/>
              <w:keepLines/>
              <w:jc w:val="left"/>
              <w:cnfStyle w:val="000000000000" w:firstRow="0" w:lastRow="0" w:firstColumn="0" w:lastColumn="0" w:oddVBand="0" w:evenVBand="0" w:oddHBand="0" w:evenHBand="0" w:firstRowFirstColumn="0" w:firstRowLastColumn="0" w:lastRowFirstColumn="0" w:lastRowLastColumn="0"/>
            </w:pPr>
            <w:r w:rsidRPr="00BE5DCB">
              <w:t>Internationell samverkan</w:t>
            </w:r>
          </w:p>
        </w:tc>
        <w:tc>
          <w:tcPr>
            <w:tcW w:w="531" w:type="pct"/>
            <w:noWrap/>
            <w:hideMark/>
          </w:tcPr>
          <w:p w14:paraId="0900EFC7" w14:textId="77777777" w:rsidR="005B1647" w:rsidRPr="00BE5DCB"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BE5DCB">
              <w:t>2 362</w:t>
            </w:r>
          </w:p>
        </w:tc>
        <w:tc>
          <w:tcPr>
            <w:tcW w:w="459" w:type="pct"/>
            <w:noWrap/>
            <w:hideMark/>
          </w:tcPr>
          <w:p w14:paraId="03FB5FE4" w14:textId="77777777" w:rsidR="005B1647" w:rsidRPr="00BE5DCB"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BE5DCB">
              <w:t>-2</w:t>
            </w:r>
          </w:p>
        </w:tc>
        <w:tc>
          <w:tcPr>
            <w:tcW w:w="531" w:type="pct"/>
            <w:noWrap/>
            <w:hideMark/>
          </w:tcPr>
          <w:p w14:paraId="5D9A62F3" w14:textId="77777777" w:rsidR="005B1647" w:rsidRPr="00BE5DCB"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BE5DCB">
              <w:t>2 360</w:t>
            </w:r>
          </w:p>
        </w:tc>
        <w:tc>
          <w:tcPr>
            <w:tcW w:w="531" w:type="pct"/>
            <w:noWrap/>
            <w:hideMark/>
          </w:tcPr>
          <w:p w14:paraId="06D2FC2B" w14:textId="77777777" w:rsidR="005B1647" w:rsidRPr="00BE5DCB"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BE5DCB">
              <w:t>2 337</w:t>
            </w:r>
          </w:p>
        </w:tc>
        <w:tc>
          <w:tcPr>
            <w:tcW w:w="423" w:type="pct"/>
            <w:noWrap/>
            <w:hideMark/>
          </w:tcPr>
          <w:p w14:paraId="6720A2B5" w14:textId="77777777" w:rsidR="005B1647" w:rsidRPr="00BE5DCB"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BE5DCB">
              <w:t>-25</w:t>
            </w:r>
          </w:p>
        </w:tc>
        <w:tc>
          <w:tcPr>
            <w:tcW w:w="423" w:type="pct"/>
            <w:noWrap/>
            <w:hideMark/>
          </w:tcPr>
          <w:p w14:paraId="6A0EF695" w14:textId="77777777" w:rsidR="005B1647" w:rsidRPr="00BE5DCB"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BE5DCB">
              <w:t>-23</w:t>
            </w:r>
          </w:p>
        </w:tc>
      </w:tr>
      <w:tr w:rsidR="00155607" w14:paraId="5E476064" w14:textId="77777777" w:rsidTr="003D47E6">
        <w:trPr>
          <w:trHeight w:val="170"/>
        </w:trPr>
        <w:tc>
          <w:tcPr>
            <w:cnfStyle w:val="001000000000" w:firstRow="0" w:lastRow="0" w:firstColumn="1" w:lastColumn="0" w:oddVBand="0" w:evenVBand="0" w:oddHBand="0" w:evenHBand="0" w:firstRowFirstColumn="0" w:firstRowLastColumn="0" w:lastRowFirstColumn="0" w:lastRowLastColumn="0"/>
            <w:tcW w:w="187" w:type="pct"/>
            <w:noWrap/>
            <w:hideMark/>
          </w:tcPr>
          <w:p w14:paraId="0E8B1229" w14:textId="77777777" w:rsidR="005B1647" w:rsidRPr="00BE5DCB" w:rsidRDefault="005B1647" w:rsidP="005B1647">
            <w:pPr>
              <w:pStyle w:val="Tabell"/>
              <w:keepNext/>
              <w:keepLines/>
            </w:pPr>
            <w:r w:rsidRPr="00BE5DCB">
              <w:t>6</w:t>
            </w:r>
          </w:p>
        </w:tc>
        <w:tc>
          <w:tcPr>
            <w:tcW w:w="1916" w:type="pct"/>
            <w:hideMark/>
          </w:tcPr>
          <w:p w14:paraId="08446C44" w14:textId="77777777" w:rsidR="005B1647" w:rsidRPr="00BE5DCB" w:rsidRDefault="005B1647" w:rsidP="003D47E6">
            <w:pPr>
              <w:pStyle w:val="Tabell"/>
              <w:keepNext/>
              <w:keepLines/>
              <w:jc w:val="left"/>
              <w:cnfStyle w:val="000000000000" w:firstRow="0" w:lastRow="0" w:firstColumn="0" w:lastColumn="0" w:oddVBand="0" w:evenVBand="0" w:oddHBand="0" w:evenHBand="0" w:firstRowFirstColumn="0" w:firstRowLastColumn="0" w:lastRowFirstColumn="0" w:lastRowLastColumn="0"/>
            </w:pPr>
            <w:r w:rsidRPr="00BE5DCB">
              <w:t>Försvar och samhällets krisberedskap</w:t>
            </w:r>
          </w:p>
        </w:tc>
        <w:tc>
          <w:tcPr>
            <w:tcW w:w="531" w:type="pct"/>
            <w:noWrap/>
            <w:hideMark/>
          </w:tcPr>
          <w:p w14:paraId="43FA171D" w14:textId="77777777" w:rsidR="005B1647" w:rsidRPr="00BE5DCB"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BE5DCB">
              <w:t>60 067</w:t>
            </w:r>
          </w:p>
        </w:tc>
        <w:tc>
          <w:tcPr>
            <w:tcW w:w="459" w:type="pct"/>
            <w:noWrap/>
            <w:hideMark/>
          </w:tcPr>
          <w:p w14:paraId="6C558607" w14:textId="77777777" w:rsidR="005B1647" w:rsidRPr="00BE5DCB"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BE5DCB">
              <w:t>212</w:t>
            </w:r>
          </w:p>
        </w:tc>
        <w:tc>
          <w:tcPr>
            <w:tcW w:w="531" w:type="pct"/>
            <w:noWrap/>
            <w:hideMark/>
          </w:tcPr>
          <w:p w14:paraId="2803BA39" w14:textId="77777777" w:rsidR="005B1647" w:rsidRPr="00BE5DCB"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BE5DCB">
              <w:t>60 278</w:t>
            </w:r>
          </w:p>
        </w:tc>
        <w:tc>
          <w:tcPr>
            <w:tcW w:w="531" w:type="pct"/>
            <w:noWrap/>
            <w:hideMark/>
          </w:tcPr>
          <w:p w14:paraId="320BE3F7" w14:textId="77777777" w:rsidR="005B1647" w:rsidRPr="00BE5DCB"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BE5DCB">
              <w:t>60 572</w:t>
            </w:r>
          </w:p>
        </w:tc>
        <w:tc>
          <w:tcPr>
            <w:tcW w:w="423" w:type="pct"/>
            <w:noWrap/>
            <w:hideMark/>
          </w:tcPr>
          <w:p w14:paraId="0D354A9C" w14:textId="77777777" w:rsidR="005B1647" w:rsidRPr="00BE5DCB"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BE5DCB">
              <w:t>505</w:t>
            </w:r>
          </w:p>
        </w:tc>
        <w:tc>
          <w:tcPr>
            <w:tcW w:w="423" w:type="pct"/>
            <w:noWrap/>
            <w:hideMark/>
          </w:tcPr>
          <w:p w14:paraId="507BE7E9" w14:textId="77777777" w:rsidR="005B1647" w:rsidRPr="00BE5DCB"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BE5DCB">
              <w:t>293</w:t>
            </w:r>
          </w:p>
        </w:tc>
      </w:tr>
      <w:tr w:rsidR="00155607" w14:paraId="7349C00E" w14:textId="77777777" w:rsidTr="003D47E6">
        <w:trPr>
          <w:trHeight w:val="170"/>
        </w:trPr>
        <w:tc>
          <w:tcPr>
            <w:cnfStyle w:val="001000000000" w:firstRow="0" w:lastRow="0" w:firstColumn="1" w:lastColumn="0" w:oddVBand="0" w:evenVBand="0" w:oddHBand="0" w:evenHBand="0" w:firstRowFirstColumn="0" w:firstRowLastColumn="0" w:lastRowFirstColumn="0" w:lastRowLastColumn="0"/>
            <w:tcW w:w="187" w:type="pct"/>
            <w:noWrap/>
            <w:hideMark/>
          </w:tcPr>
          <w:p w14:paraId="17FA477D" w14:textId="77777777" w:rsidR="005B1647" w:rsidRPr="00BE5DCB" w:rsidRDefault="005B1647" w:rsidP="005B1647">
            <w:pPr>
              <w:pStyle w:val="Tabell"/>
              <w:keepNext/>
              <w:keepLines/>
            </w:pPr>
            <w:r w:rsidRPr="00BE5DCB">
              <w:t>7</w:t>
            </w:r>
          </w:p>
        </w:tc>
        <w:tc>
          <w:tcPr>
            <w:tcW w:w="1916" w:type="pct"/>
            <w:hideMark/>
          </w:tcPr>
          <w:p w14:paraId="779533D0" w14:textId="77777777" w:rsidR="005B1647" w:rsidRPr="00BE5DCB" w:rsidRDefault="005B1647" w:rsidP="003D47E6">
            <w:pPr>
              <w:pStyle w:val="Tabell"/>
              <w:keepNext/>
              <w:keepLines/>
              <w:jc w:val="left"/>
              <w:cnfStyle w:val="000000000000" w:firstRow="0" w:lastRow="0" w:firstColumn="0" w:lastColumn="0" w:oddVBand="0" w:evenVBand="0" w:oddHBand="0" w:evenHBand="0" w:firstRowFirstColumn="0" w:firstRowLastColumn="0" w:lastRowFirstColumn="0" w:lastRowLastColumn="0"/>
            </w:pPr>
            <w:r w:rsidRPr="00BE5DCB">
              <w:t>Internationellt bistånd</w:t>
            </w:r>
          </w:p>
        </w:tc>
        <w:tc>
          <w:tcPr>
            <w:tcW w:w="531" w:type="pct"/>
            <w:noWrap/>
            <w:hideMark/>
          </w:tcPr>
          <w:p w14:paraId="31F1B59D" w14:textId="77777777" w:rsidR="005B1647" w:rsidRPr="00BE5DCB"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BE5DCB">
              <w:t>44 945</w:t>
            </w:r>
          </w:p>
        </w:tc>
        <w:tc>
          <w:tcPr>
            <w:tcW w:w="459" w:type="pct"/>
            <w:noWrap/>
            <w:hideMark/>
          </w:tcPr>
          <w:p w14:paraId="20D1160A" w14:textId="77777777" w:rsidR="005B1647" w:rsidRPr="00BE5DCB"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BE5DCB">
              <w:t>-487</w:t>
            </w:r>
          </w:p>
        </w:tc>
        <w:tc>
          <w:tcPr>
            <w:tcW w:w="531" w:type="pct"/>
            <w:noWrap/>
            <w:hideMark/>
          </w:tcPr>
          <w:p w14:paraId="1047347C" w14:textId="77777777" w:rsidR="005B1647" w:rsidRPr="00BE5DCB"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BE5DCB">
              <w:t>44 458</w:t>
            </w:r>
          </w:p>
        </w:tc>
        <w:tc>
          <w:tcPr>
            <w:tcW w:w="531" w:type="pct"/>
            <w:noWrap/>
            <w:hideMark/>
          </w:tcPr>
          <w:p w14:paraId="16B52B07" w14:textId="77777777" w:rsidR="005B1647" w:rsidRPr="00BE5DCB"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BE5DCB">
              <w:t>44 240</w:t>
            </w:r>
          </w:p>
        </w:tc>
        <w:tc>
          <w:tcPr>
            <w:tcW w:w="423" w:type="pct"/>
            <w:noWrap/>
            <w:hideMark/>
          </w:tcPr>
          <w:p w14:paraId="3F4064F0" w14:textId="77777777" w:rsidR="005B1647" w:rsidRPr="00BE5DCB"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BE5DCB">
              <w:t>-705</w:t>
            </w:r>
          </w:p>
        </w:tc>
        <w:tc>
          <w:tcPr>
            <w:tcW w:w="423" w:type="pct"/>
            <w:noWrap/>
            <w:hideMark/>
          </w:tcPr>
          <w:p w14:paraId="246D2A46" w14:textId="77777777" w:rsidR="005B1647" w:rsidRPr="00BE5DCB"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BE5DCB">
              <w:t>-218</w:t>
            </w:r>
          </w:p>
        </w:tc>
      </w:tr>
      <w:tr w:rsidR="00155607" w14:paraId="6F59D038" w14:textId="77777777" w:rsidTr="003D47E6">
        <w:trPr>
          <w:trHeight w:val="170"/>
        </w:trPr>
        <w:tc>
          <w:tcPr>
            <w:cnfStyle w:val="001000000000" w:firstRow="0" w:lastRow="0" w:firstColumn="1" w:lastColumn="0" w:oddVBand="0" w:evenVBand="0" w:oddHBand="0" w:evenHBand="0" w:firstRowFirstColumn="0" w:firstRowLastColumn="0" w:lastRowFirstColumn="0" w:lastRowLastColumn="0"/>
            <w:tcW w:w="187" w:type="pct"/>
            <w:noWrap/>
            <w:hideMark/>
          </w:tcPr>
          <w:p w14:paraId="6E56BEB7" w14:textId="77777777" w:rsidR="005B1647" w:rsidRPr="00BE5DCB" w:rsidRDefault="005B1647" w:rsidP="005B1647">
            <w:pPr>
              <w:pStyle w:val="Tabell"/>
              <w:keepNext/>
              <w:keepLines/>
            </w:pPr>
            <w:r w:rsidRPr="00BE5DCB">
              <w:t>8</w:t>
            </w:r>
          </w:p>
        </w:tc>
        <w:tc>
          <w:tcPr>
            <w:tcW w:w="1916" w:type="pct"/>
            <w:hideMark/>
          </w:tcPr>
          <w:p w14:paraId="10DF5AEF" w14:textId="77777777" w:rsidR="005B1647" w:rsidRPr="00BE5DCB" w:rsidRDefault="005B1647" w:rsidP="003D47E6">
            <w:pPr>
              <w:pStyle w:val="Tabell"/>
              <w:keepNext/>
              <w:keepLines/>
              <w:jc w:val="left"/>
              <w:cnfStyle w:val="000000000000" w:firstRow="0" w:lastRow="0" w:firstColumn="0" w:lastColumn="0" w:oddVBand="0" w:evenVBand="0" w:oddHBand="0" w:evenHBand="0" w:firstRowFirstColumn="0" w:firstRowLastColumn="0" w:lastRowFirstColumn="0" w:lastRowLastColumn="0"/>
            </w:pPr>
            <w:r w:rsidRPr="00BE5DCB">
              <w:t>Migration</w:t>
            </w:r>
          </w:p>
        </w:tc>
        <w:tc>
          <w:tcPr>
            <w:tcW w:w="531" w:type="pct"/>
            <w:noWrap/>
            <w:hideMark/>
          </w:tcPr>
          <w:p w14:paraId="63B03E64" w14:textId="77777777" w:rsidR="005B1647" w:rsidRPr="00BE5DCB"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BE5DCB">
              <w:t>12 112</w:t>
            </w:r>
          </w:p>
        </w:tc>
        <w:tc>
          <w:tcPr>
            <w:tcW w:w="459" w:type="pct"/>
            <w:noWrap/>
            <w:hideMark/>
          </w:tcPr>
          <w:p w14:paraId="7B566BAD" w14:textId="77777777" w:rsidR="005B1647" w:rsidRPr="00BE5DCB"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BE5DCB">
              <w:t>306</w:t>
            </w:r>
          </w:p>
        </w:tc>
        <w:tc>
          <w:tcPr>
            <w:tcW w:w="531" w:type="pct"/>
            <w:noWrap/>
            <w:hideMark/>
          </w:tcPr>
          <w:p w14:paraId="3D6DB486" w14:textId="77777777" w:rsidR="005B1647" w:rsidRPr="00BE5DCB"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BE5DCB">
              <w:t>12 418</w:t>
            </w:r>
          </w:p>
        </w:tc>
        <w:tc>
          <w:tcPr>
            <w:tcW w:w="531" w:type="pct"/>
            <w:noWrap/>
            <w:hideMark/>
          </w:tcPr>
          <w:p w14:paraId="34B34914" w14:textId="77777777" w:rsidR="005B1647" w:rsidRPr="00BE5DCB"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BE5DCB">
              <w:t>11 847</w:t>
            </w:r>
          </w:p>
        </w:tc>
        <w:tc>
          <w:tcPr>
            <w:tcW w:w="423" w:type="pct"/>
            <w:noWrap/>
            <w:hideMark/>
          </w:tcPr>
          <w:p w14:paraId="5D075A48" w14:textId="77777777" w:rsidR="005B1647" w:rsidRPr="00BE5DCB"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BE5DCB">
              <w:t>-265</w:t>
            </w:r>
          </w:p>
        </w:tc>
        <w:tc>
          <w:tcPr>
            <w:tcW w:w="423" w:type="pct"/>
            <w:noWrap/>
            <w:hideMark/>
          </w:tcPr>
          <w:p w14:paraId="7E1F6A13" w14:textId="77777777" w:rsidR="005B1647" w:rsidRPr="00BE5DCB"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BE5DCB">
              <w:t>-571</w:t>
            </w:r>
          </w:p>
        </w:tc>
      </w:tr>
      <w:tr w:rsidR="00155607" w14:paraId="6395ED5A" w14:textId="77777777" w:rsidTr="003D47E6">
        <w:trPr>
          <w:trHeight w:val="170"/>
        </w:trPr>
        <w:tc>
          <w:tcPr>
            <w:cnfStyle w:val="001000000000" w:firstRow="0" w:lastRow="0" w:firstColumn="1" w:lastColumn="0" w:oddVBand="0" w:evenVBand="0" w:oddHBand="0" w:evenHBand="0" w:firstRowFirstColumn="0" w:firstRowLastColumn="0" w:lastRowFirstColumn="0" w:lastRowLastColumn="0"/>
            <w:tcW w:w="187" w:type="pct"/>
            <w:noWrap/>
            <w:hideMark/>
          </w:tcPr>
          <w:p w14:paraId="14E42FF0" w14:textId="77777777" w:rsidR="005B1647" w:rsidRPr="00BE5DCB" w:rsidRDefault="005B1647" w:rsidP="005B1647">
            <w:pPr>
              <w:pStyle w:val="Tabell"/>
              <w:keepNext/>
              <w:keepLines/>
            </w:pPr>
            <w:r w:rsidRPr="00BE5DCB">
              <w:t>9</w:t>
            </w:r>
          </w:p>
        </w:tc>
        <w:tc>
          <w:tcPr>
            <w:tcW w:w="1916" w:type="pct"/>
            <w:hideMark/>
          </w:tcPr>
          <w:p w14:paraId="110FD7AB" w14:textId="77777777" w:rsidR="005B1647" w:rsidRPr="00BE5DCB" w:rsidRDefault="005B1647" w:rsidP="003D47E6">
            <w:pPr>
              <w:pStyle w:val="Tabell"/>
              <w:keepNext/>
              <w:keepLines/>
              <w:jc w:val="left"/>
              <w:cnfStyle w:val="000000000000" w:firstRow="0" w:lastRow="0" w:firstColumn="0" w:lastColumn="0" w:oddVBand="0" w:evenVBand="0" w:oddHBand="0" w:evenHBand="0" w:firstRowFirstColumn="0" w:firstRowLastColumn="0" w:lastRowFirstColumn="0" w:lastRowLastColumn="0"/>
            </w:pPr>
            <w:r w:rsidRPr="00BE5DCB">
              <w:t>Hälsovård, sjukvård och social omsorg</w:t>
            </w:r>
          </w:p>
        </w:tc>
        <w:tc>
          <w:tcPr>
            <w:tcW w:w="531" w:type="pct"/>
            <w:noWrap/>
            <w:hideMark/>
          </w:tcPr>
          <w:p w14:paraId="27D1678E" w14:textId="77777777" w:rsidR="005B1647" w:rsidRPr="00BE5DCB"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BE5DCB">
              <w:t>81 277</w:t>
            </w:r>
          </w:p>
        </w:tc>
        <w:tc>
          <w:tcPr>
            <w:tcW w:w="459" w:type="pct"/>
            <w:noWrap/>
            <w:hideMark/>
          </w:tcPr>
          <w:p w14:paraId="277E816A" w14:textId="77777777" w:rsidR="005B1647" w:rsidRPr="00BE5DCB"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BE5DCB">
              <w:t>268</w:t>
            </w:r>
          </w:p>
        </w:tc>
        <w:tc>
          <w:tcPr>
            <w:tcW w:w="531" w:type="pct"/>
            <w:noWrap/>
            <w:hideMark/>
          </w:tcPr>
          <w:p w14:paraId="3B377648" w14:textId="77777777" w:rsidR="005B1647" w:rsidRPr="00BE5DCB"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BE5DCB">
              <w:t>81 545</w:t>
            </w:r>
          </w:p>
        </w:tc>
        <w:tc>
          <w:tcPr>
            <w:tcW w:w="531" w:type="pct"/>
            <w:noWrap/>
            <w:hideMark/>
          </w:tcPr>
          <w:p w14:paraId="59C17987" w14:textId="77777777" w:rsidR="005B1647" w:rsidRPr="00BE5DCB"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BE5DCB">
              <w:t>79 592</w:t>
            </w:r>
          </w:p>
        </w:tc>
        <w:tc>
          <w:tcPr>
            <w:tcW w:w="423" w:type="pct"/>
            <w:noWrap/>
            <w:hideMark/>
          </w:tcPr>
          <w:p w14:paraId="6E6013EB" w14:textId="77777777" w:rsidR="005B1647" w:rsidRPr="00BE5DCB"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BE5DCB">
              <w:t>-1 685</w:t>
            </w:r>
          </w:p>
        </w:tc>
        <w:tc>
          <w:tcPr>
            <w:tcW w:w="423" w:type="pct"/>
            <w:noWrap/>
            <w:hideMark/>
          </w:tcPr>
          <w:p w14:paraId="76E92371" w14:textId="77777777" w:rsidR="005B1647" w:rsidRPr="00BE5DCB"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BE5DCB">
              <w:t>-1 953</w:t>
            </w:r>
          </w:p>
        </w:tc>
      </w:tr>
      <w:tr w:rsidR="00155607" w14:paraId="09BF7D06" w14:textId="77777777" w:rsidTr="003D47E6">
        <w:trPr>
          <w:trHeight w:val="170"/>
        </w:trPr>
        <w:tc>
          <w:tcPr>
            <w:cnfStyle w:val="001000000000" w:firstRow="0" w:lastRow="0" w:firstColumn="1" w:lastColumn="0" w:oddVBand="0" w:evenVBand="0" w:oddHBand="0" w:evenHBand="0" w:firstRowFirstColumn="0" w:firstRowLastColumn="0" w:lastRowFirstColumn="0" w:lastRowLastColumn="0"/>
            <w:tcW w:w="187" w:type="pct"/>
            <w:noWrap/>
            <w:hideMark/>
          </w:tcPr>
          <w:p w14:paraId="7CFDF842" w14:textId="77777777" w:rsidR="005B1647" w:rsidRPr="00BE5DCB" w:rsidRDefault="005B1647" w:rsidP="005B1647">
            <w:pPr>
              <w:pStyle w:val="Tabell"/>
              <w:keepNext/>
              <w:keepLines/>
            </w:pPr>
            <w:r w:rsidRPr="00BE5DCB">
              <w:t>10</w:t>
            </w:r>
          </w:p>
        </w:tc>
        <w:tc>
          <w:tcPr>
            <w:tcW w:w="1916" w:type="pct"/>
            <w:hideMark/>
          </w:tcPr>
          <w:p w14:paraId="3629E986" w14:textId="77777777" w:rsidR="005B1647" w:rsidRPr="00BE5DCB" w:rsidRDefault="005B1647" w:rsidP="003D47E6">
            <w:pPr>
              <w:pStyle w:val="Tabell"/>
              <w:keepNext/>
              <w:keepLines/>
              <w:jc w:val="left"/>
              <w:cnfStyle w:val="000000000000" w:firstRow="0" w:lastRow="0" w:firstColumn="0" w:lastColumn="0" w:oddVBand="0" w:evenVBand="0" w:oddHBand="0" w:evenHBand="0" w:firstRowFirstColumn="0" w:firstRowLastColumn="0" w:lastRowFirstColumn="0" w:lastRowLastColumn="0"/>
            </w:pPr>
            <w:r w:rsidRPr="00BE5DCB">
              <w:t>Ekonomisk trygghet vid sjukdom och funktionsnedsättning</w:t>
            </w:r>
          </w:p>
        </w:tc>
        <w:tc>
          <w:tcPr>
            <w:tcW w:w="531" w:type="pct"/>
            <w:noWrap/>
            <w:hideMark/>
          </w:tcPr>
          <w:p w14:paraId="00F082BD" w14:textId="77777777" w:rsidR="005B1647" w:rsidRPr="00BE5DCB"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BE5DCB">
              <w:t>97 657</w:t>
            </w:r>
          </w:p>
        </w:tc>
        <w:tc>
          <w:tcPr>
            <w:tcW w:w="459" w:type="pct"/>
            <w:noWrap/>
            <w:hideMark/>
          </w:tcPr>
          <w:p w14:paraId="25D443F6" w14:textId="77777777" w:rsidR="005B1647" w:rsidRPr="00BE5DCB"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BE5DCB">
              <w:t>132</w:t>
            </w:r>
          </w:p>
        </w:tc>
        <w:tc>
          <w:tcPr>
            <w:tcW w:w="531" w:type="pct"/>
            <w:noWrap/>
            <w:hideMark/>
          </w:tcPr>
          <w:p w14:paraId="5B3FE9CA" w14:textId="77777777" w:rsidR="005B1647" w:rsidRPr="00BE5DCB"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BE5DCB">
              <w:t>97 789</w:t>
            </w:r>
          </w:p>
        </w:tc>
        <w:tc>
          <w:tcPr>
            <w:tcW w:w="531" w:type="pct"/>
            <w:noWrap/>
            <w:hideMark/>
          </w:tcPr>
          <w:p w14:paraId="3DF8E348" w14:textId="77777777" w:rsidR="005B1647" w:rsidRPr="00BE5DCB"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BE5DCB">
              <w:t>97 872</w:t>
            </w:r>
          </w:p>
        </w:tc>
        <w:tc>
          <w:tcPr>
            <w:tcW w:w="423" w:type="pct"/>
            <w:noWrap/>
            <w:hideMark/>
          </w:tcPr>
          <w:p w14:paraId="10340ABD" w14:textId="77777777" w:rsidR="005B1647" w:rsidRPr="00BE5DCB"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BE5DCB">
              <w:t>215</w:t>
            </w:r>
          </w:p>
        </w:tc>
        <w:tc>
          <w:tcPr>
            <w:tcW w:w="423" w:type="pct"/>
            <w:noWrap/>
            <w:hideMark/>
          </w:tcPr>
          <w:p w14:paraId="378CB660" w14:textId="77777777" w:rsidR="005B1647" w:rsidRPr="00BE5DCB"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BE5DCB">
              <w:t>83</w:t>
            </w:r>
          </w:p>
        </w:tc>
      </w:tr>
      <w:tr w:rsidR="00155607" w14:paraId="122C152A" w14:textId="77777777" w:rsidTr="003D47E6">
        <w:trPr>
          <w:trHeight w:val="170"/>
        </w:trPr>
        <w:tc>
          <w:tcPr>
            <w:cnfStyle w:val="001000000000" w:firstRow="0" w:lastRow="0" w:firstColumn="1" w:lastColumn="0" w:oddVBand="0" w:evenVBand="0" w:oddHBand="0" w:evenHBand="0" w:firstRowFirstColumn="0" w:firstRowLastColumn="0" w:lastRowFirstColumn="0" w:lastRowLastColumn="0"/>
            <w:tcW w:w="187" w:type="pct"/>
            <w:noWrap/>
            <w:hideMark/>
          </w:tcPr>
          <w:p w14:paraId="44C5FE95" w14:textId="77777777" w:rsidR="005B1647" w:rsidRPr="00BE5DCB" w:rsidRDefault="005B1647" w:rsidP="005B1647">
            <w:pPr>
              <w:pStyle w:val="Tabell"/>
              <w:keepNext/>
              <w:keepLines/>
            </w:pPr>
            <w:r w:rsidRPr="00BE5DCB">
              <w:t>11</w:t>
            </w:r>
          </w:p>
        </w:tc>
        <w:tc>
          <w:tcPr>
            <w:tcW w:w="1916" w:type="pct"/>
            <w:hideMark/>
          </w:tcPr>
          <w:p w14:paraId="7AC462CE" w14:textId="77777777" w:rsidR="005B1647" w:rsidRPr="00BE5DCB" w:rsidRDefault="005B1647" w:rsidP="003D47E6">
            <w:pPr>
              <w:pStyle w:val="Tabell"/>
              <w:keepNext/>
              <w:keepLines/>
              <w:jc w:val="left"/>
              <w:cnfStyle w:val="000000000000" w:firstRow="0" w:lastRow="0" w:firstColumn="0" w:lastColumn="0" w:oddVBand="0" w:evenVBand="0" w:oddHBand="0" w:evenHBand="0" w:firstRowFirstColumn="0" w:firstRowLastColumn="0" w:lastRowFirstColumn="0" w:lastRowLastColumn="0"/>
            </w:pPr>
            <w:r w:rsidRPr="00BE5DCB">
              <w:t>Ekonomisk trygghet vid ålderdom</w:t>
            </w:r>
          </w:p>
        </w:tc>
        <w:tc>
          <w:tcPr>
            <w:tcW w:w="531" w:type="pct"/>
            <w:noWrap/>
            <w:hideMark/>
          </w:tcPr>
          <w:p w14:paraId="5B0F8061" w14:textId="77777777" w:rsidR="005B1647" w:rsidRPr="00BE5DCB"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BE5DCB">
              <w:t>34 881</w:t>
            </w:r>
          </w:p>
        </w:tc>
        <w:tc>
          <w:tcPr>
            <w:tcW w:w="459" w:type="pct"/>
            <w:noWrap/>
            <w:hideMark/>
          </w:tcPr>
          <w:p w14:paraId="7CBCF9B4" w14:textId="77777777" w:rsidR="005B1647" w:rsidRPr="00BE5DCB"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BE5DCB">
              <w:t>19</w:t>
            </w:r>
          </w:p>
        </w:tc>
        <w:tc>
          <w:tcPr>
            <w:tcW w:w="531" w:type="pct"/>
            <w:noWrap/>
            <w:hideMark/>
          </w:tcPr>
          <w:p w14:paraId="78C460E1" w14:textId="77777777" w:rsidR="005B1647" w:rsidRPr="00BE5DCB"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BE5DCB">
              <w:t>34 900</w:t>
            </w:r>
          </w:p>
        </w:tc>
        <w:tc>
          <w:tcPr>
            <w:tcW w:w="531" w:type="pct"/>
            <w:noWrap/>
            <w:hideMark/>
          </w:tcPr>
          <w:p w14:paraId="20C5868F" w14:textId="77777777" w:rsidR="005B1647" w:rsidRPr="00BE5DCB"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BE5DCB">
              <w:t>34 486</w:t>
            </w:r>
          </w:p>
        </w:tc>
        <w:tc>
          <w:tcPr>
            <w:tcW w:w="423" w:type="pct"/>
            <w:noWrap/>
            <w:hideMark/>
          </w:tcPr>
          <w:p w14:paraId="54C7E84D" w14:textId="77777777" w:rsidR="005B1647" w:rsidRPr="00BE5DCB"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BE5DCB">
              <w:t>-396</w:t>
            </w:r>
          </w:p>
        </w:tc>
        <w:tc>
          <w:tcPr>
            <w:tcW w:w="423" w:type="pct"/>
            <w:noWrap/>
            <w:hideMark/>
          </w:tcPr>
          <w:p w14:paraId="1427AF56" w14:textId="77777777" w:rsidR="005B1647" w:rsidRPr="00BE5DCB"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BE5DCB">
              <w:t>-415</w:t>
            </w:r>
          </w:p>
        </w:tc>
      </w:tr>
      <w:tr w:rsidR="00155607" w14:paraId="4034B8C3" w14:textId="77777777" w:rsidTr="003D47E6">
        <w:trPr>
          <w:trHeight w:val="170"/>
        </w:trPr>
        <w:tc>
          <w:tcPr>
            <w:cnfStyle w:val="001000000000" w:firstRow="0" w:lastRow="0" w:firstColumn="1" w:lastColumn="0" w:oddVBand="0" w:evenVBand="0" w:oddHBand="0" w:evenHBand="0" w:firstRowFirstColumn="0" w:firstRowLastColumn="0" w:lastRowFirstColumn="0" w:lastRowLastColumn="0"/>
            <w:tcW w:w="187" w:type="pct"/>
            <w:noWrap/>
            <w:hideMark/>
          </w:tcPr>
          <w:p w14:paraId="71F0740B" w14:textId="77777777" w:rsidR="005B1647" w:rsidRPr="00BE5DCB" w:rsidRDefault="005B1647" w:rsidP="005B1647">
            <w:pPr>
              <w:pStyle w:val="Tabell"/>
              <w:keepNext/>
              <w:keepLines/>
            </w:pPr>
            <w:r w:rsidRPr="00BE5DCB">
              <w:t>12</w:t>
            </w:r>
          </w:p>
        </w:tc>
        <w:tc>
          <w:tcPr>
            <w:tcW w:w="1916" w:type="pct"/>
            <w:hideMark/>
          </w:tcPr>
          <w:p w14:paraId="30A0D032" w14:textId="77777777" w:rsidR="005B1647" w:rsidRPr="00BE5DCB" w:rsidRDefault="005B1647" w:rsidP="003D47E6">
            <w:pPr>
              <w:pStyle w:val="Tabell"/>
              <w:keepNext/>
              <w:keepLines/>
              <w:jc w:val="left"/>
              <w:cnfStyle w:val="000000000000" w:firstRow="0" w:lastRow="0" w:firstColumn="0" w:lastColumn="0" w:oddVBand="0" w:evenVBand="0" w:oddHBand="0" w:evenHBand="0" w:firstRowFirstColumn="0" w:firstRowLastColumn="0" w:lastRowFirstColumn="0" w:lastRowLastColumn="0"/>
            </w:pPr>
            <w:r w:rsidRPr="00BE5DCB">
              <w:t>Ekonomisk trygghet för familjer och barn</w:t>
            </w:r>
          </w:p>
        </w:tc>
        <w:tc>
          <w:tcPr>
            <w:tcW w:w="531" w:type="pct"/>
            <w:noWrap/>
            <w:hideMark/>
          </w:tcPr>
          <w:p w14:paraId="245FCDEE" w14:textId="77777777" w:rsidR="005B1647" w:rsidRPr="00BE5DCB"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BE5DCB">
              <w:t>97 332</w:t>
            </w:r>
          </w:p>
        </w:tc>
        <w:tc>
          <w:tcPr>
            <w:tcW w:w="459" w:type="pct"/>
            <w:noWrap/>
            <w:hideMark/>
          </w:tcPr>
          <w:p w14:paraId="0A6BED0B" w14:textId="77777777" w:rsidR="005B1647" w:rsidRPr="00BE5DCB"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BE5DCB">
              <w:t>534</w:t>
            </w:r>
          </w:p>
        </w:tc>
        <w:tc>
          <w:tcPr>
            <w:tcW w:w="531" w:type="pct"/>
            <w:noWrap/>
            <w:hideMark/>
          </w:tcPr>
          <w:p w14:paraId="697180B5" w14:textId="77777777" w:rsidR="005B1647" w:rsidRPr="00BE5DCB"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BE5DCB">
              <w:t>97 866</w:t>
            </w:r>
          </w:p>
        </w:tc>
        <w:tc>
          <w:tcPr>
            <w:tcW w:w="531" w:type="pct"/>
            <w:noWrap/>
            <w:hideMark/>
          </w:tcPr>
          <w:p w14:paraId="4263850F" w14:textId="77777777" w:rsidR="005B1647" w:rsidRPr="00BE5DCB"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BE5DCB">
              <w:t>97 315</w:t>
            </w:r>
          </w:p>
        </w:tc>
        <w:tc>
          <w:tcPr>
            <w:tcW w:w="423" w:type="pct"/>
            <w:noWrap/>
            <w:hideMark/>
          </w:tcPr>
          <w:p w14:paraId="7EF45A1A" w14:textId="77777777" w:rsidR="005B1647" w:rsidRPr="00BE5DCB"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BE5DCB">
              <w:t>-17</w:t>
            </w:r>
          </w:p>
        </w:tc>
        <w:tc>
          <w:tcPr>
            <w:tcW w:w="423" w:type="pct"/>
            <w:noWrap/>
            <w:hideMark/>
          </w:tcPr>
          <w:p w14:paraId="7F31867C" w14:textId="77777777" w:rsidR="005B1647" w:rsidRPr="00BE5DCB"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BE5DCB">
              <w:t>-551</w:t>
            </w:r>
          </w:p>
        </w:tc>
      </w:tr>
      <w:tr w:rsidR="00155607" w14:paraId="41A0D5C6" w14:textId="77777777" w:rsidTr="003D47E6">
        <w:trPr>
          <w:trHeight w:val="170"/>
        </w:trPr>
        <w:tc>
          <w:tcPr>
            <w:cnfStyle w:val="001000000000" w:firstRow="0" w:lastRow="0" w:firstColumn="1" w:lastColumn="0" w:oddVBand="0" w:evenVBand="0" w:oddHBand="0" w:evenHBand="0" w:firstRowFirstColumn="0" w:firstRowLastColumn="0" w:lastRowFirstColumn="0" w:lastRowLastColumn="0"/>
            <w:tcW w:w="187" w:type="pct"/>
            <w:noWrap/>
            <w:hideMark/>
          </w:tcPr>
          <w:p w14:paraId="0E9D3311" w14:textId="77777777" w:rsidR="005B1647" w:rsidRPr="00BE5DCB" w:rsidRDefault="005B1647" w:rsidP="005B1647">
            <w:pPr>
              <w:pStyle w:val="Tabell"/>
              <w:keepNext/>
              <w:keepLines/>
            </w:pPr>
            <w:r w:rsidRPr="00BE5DCB">
              <w:t>13</w:t>
            </w:r>
          </w:p>
        </w:tc>
        <w:tc>
          <w:tcPr>
            <w:tcW w:w="1916" w:type="pct"/>
            <w:hideMark/>
          </w:tcPr>
          <w:p w14:paraId="3FBCD710" w14:textId="77777777" w:rsidR="005B1647" w:rsidRPr="00BE5DCB" w:rsidRDefault="005B1647" w:rsidP="003D47E6">
            <w:pPr>
              <w:pStyle w:val="Tabell"/>
              <w:keepNext/>
              <w:keepLines/>
              <w:jc w:val="left"/>
              <w:cnfStyle w:val="000000000000" w:firstRow="0" w:lastRow="0" w:firstColumn="0" w:lastColumn="0" w:oddVBand="0" w:evenVBand="0" w:oddHBand="0" w:evenHBand="0" w:firstRowFirstColumn="0" w:firstRowLastColumn="0" w:lastRowFirstColumn="0" w:lastRowLastColumn="0"/>
            </w:pPr>
            <w:r w:rsidRPr="00BE5DCB">
              <w:t>Jämställdhet och nyanlända invandrares etablering</w:t>
            </w:r>
          </w:p>
        </w:tc>
        <w:tc>
          <w:tcPr>
            <w:tcW w:w="531" w:type="pct"/>
            <w:noWrap/>
            <w:hideMark/>
          </w:tcPr>
          <w:p w14:paraId="4A934A04" w14:textId="77777777" w:rsidR="005B1647" w:rsidRPr="00BE5DCB"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BE5DCB">
              <w:t>17 967</w:t>
            </w:r>
          </w:p>
        </w:tc>
        <w:tc>
          <w:tcPr>
            <w:tcW w:w="459" w:type="pct"/>
            <w:noWrap/>
            <w:hideMark/>
          </w:tcPr>
          <w:p w14:paraId="0F8B670E" w14:textId="77777777" w:rsidR="005B1647" w:rsidRPr="00BE5DCB"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BE5DCB">
              <w:t>462</w:t>
            </w:r>
          </w:p>
        </w:tc>
        <w:tc>
          <w:tcPr>
            <w:tcW w:w="531" w:type="pct"/>
            <w:noWrap/>
            <w:hideMark/>
          </w:tcPr>
          <w:p w14:paraId="71FD3144" w14:textId="77777777" w:rsidR="005B1647" w:rsidRPr="00BE5DCB"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BE5DCB">
              <w:t>18 430</w:t>
            </w:r>
          </w:p>
        </w:tc>
        <w:tc>
          <w:tcPr>
            <w:tcW w:w="531" w:type="pct"/>
            <w:noWrap/>
            <w:hideMark/>
          </w:tcPr>
          <w:p w14:paraId="1957EBDA" w14:textId="77777777" w:rsidR="005B1647" w:rsidRPr="00BE5DCB"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BE5DCB">
              <w:t>16 942</w:t>
            </w:r>
          </w:p>
        </w:tc>
        <w:tc>
          <w:tcPr>
            <w:tcW w:w="423" w:type="pct"/>
            <w:noWrap/>
            <w:hideMark/>
          </w:tcPr>
          <w:p w14:paraId="5CFFBE45" w14:textId="77777777" w:rsidR="005B1647" w:rsidRPr="00BE5DCB"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BE5DCB">
              <w:t>-1 025</w:t>
            </w:r>
          </w:p>
        </w:tc>
        <w:tc>
          <w:tcPr>
            <w:tcW w:w="423" w:type="pct"/>
            <w:noWrap/>
            <w:hideMark/>
          </w:tcPr>
          <w:p w14:paraId="5A33401F" w14:textId="77777777" w:rsidR="005B1647" w:rsidRPr="00BE5DCB"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BE5DCB">
              <w:t>-1 487</w:t>
            </w:r>
          </w:p>
        </w:tc>
      </w:tr>
      <w:tr w:rsidR="00155607" w14:paraId="5235EAF7" w14:textId="77777777" w:rsidTr="003D47E6">
        <w:trPr>
          <w:trHeight w:val="170"/>
        </w:trPr>
        <w:tc>
          <w:tcPr>
            <w:cnfStyle w:val="001000000000" w:firstRow="0" w:lastRow="0" w:firstColumn="1" w:lastColumn="0" w:oddVBand="0" w:evenVBand="0" w:oddHBand="0" w:evenHBand="0" w:firstRowFirstColumn="0" w:firstRowLastColumn="0" w:lastRowFirstColumn="0" w:lastRowLastColumn="0"/>
            <w:tcW w:w="187" w:type="pct"/>
            <w:noWrap/>
            <w:hideMark/>
          </w:tcPr>
          <w:p w14:paraId="7280D194" w14:textId="77777777" w:rsidR="005B1647" w:rsidRPr="00BE5DCB" w:rsidRDefault="005B1647" w:rsidP="005B1647">
            <w:pPr>
              <w:pStyle w:val="Tabell"/>
              <w:keepNext/>
              <w:keepLines/>
            </w:pPr>
            <w:r w:rsidRPr="00BE5DCB">
              <w:t>14</w:t>
            </w:r>
          </w:p>
        </w:tc>
        <w:tc>
          <w:tcPr>
            <w:tcW w:w="1916" w:type="pct"/>
            <w:hideMark/>
          </w:tcPr>
          <w:p w14:paraId="52F51712" w14:textId="77777777" w:rsidR="005B1647" w:rsidRPr="00BE5DCB" w:rsidRDefault="005B1647" w:rsidP="003D47E6">
            <w:pPr>
              <w:pStyle w:val="Tabell"/>
              <w:keepNext/>
              <w:keepLines/>
              <w:jc w:val="left"/>
              <w:cnfStyle w:val="000000000000" w:firstRow="0" w:lastRow="0" w:firstColumn="0" w:lastColumn="0" w:oddVBand="0" w:evenVBand="0" w:oddHBand="0" w:evenHBand="0" w:firstRowFirstColumn="0" w:firstRowLastColumn="0" w:lastRowFirstColumn="0" w:lastRowLastColumn="0"/>
            </w:pPr>
            <w:r w:rsidRPr="00BE5DCB">
              <w:t>Arbetsmarknad och arbetsliv</w:t>
            </w:r>
          </w:p>
        </w:tc>
        <w:tc>
          <w:tcPr>
            <w:tcW w:w="531" w:type="pct"/>
            <w:noWrap/>
            <w:hideMark/>
          </w:tcPr>
          <w:p w14:paraId="1F82F491" w14:textId="77777777" w:rsidR="005B1647" w:rsidRPr="00BE5DCB"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BE5DCB">
              <w:t>73 940</w:t>
            </w:r>
          </w:p>
        </w:tc>
        <w:tc>
          <w:tcPr>
            <w:tcW w:w="459" w:type="pct"/>
            <w:noWrap/>
            <w:hideMark/>
          </w:tcPr>
          <w:p w14:paraId="7DED2F25" w14:textId="77777777" w:rsidR="005B1647" w:rsidRPr="00BE5DCB"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BE5DCB">
              <w:t>624</w:t>
            </w:r>
          </w:p>
        </w:tc>
        <w:tc>
          <w:tcPr>
            <w:tcW w:w="531" w:type="pct"/>
            <w:noWrap/>
            <w:hideMark/>
          </w:tcPr>
          <w:p w14:paraId="0F36A1CB" w14:textId="77777777" w:rsidR="005B1647" w:rsidRPr="00BE5DCB"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BE5DCB">
              <w:t>74 564</w:t>
            </w:r>
          </w:p>
        </w:tc>
        <w:tc>
          <w:tcPr>
            <w:tcW w:w="531" w:type="pct"/>
            <w:noWrap/>
            <w:hideMark/>
          </w:tcPr>
          <w:p w14:paraId="3DE9AC42" w14:textId="77777777" w:rsidR="005B1647" w:rsidRPr="00BE5DCB"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BE5DCB">
              <w:t>73 408</w:t>
            </w:r>
          </w:p>
        </w:tc>
        <w:tc>
          <w:tcPr>
            <w:tcW w:w="423" w:type="pct"/>
            <w:noWrap/>
            <w:hideMark/>
          </w:tcPr>
          <w:p w14:paraId="48822CB4" w14:textId="77777777" w:rsidR="005B1647" w:rsidRPr="00BE5DCB"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BE5DCB">
              <w:t>-532</w:t>
            </w:r>
          </w:p>
        </w:tc>
        <w:tc>
          <w:tcPr>
            <w:tcW w:w="423" w:type="pct"/>
            <w:noWrap/>
            <w:hideMark/>
          </w:tcPr>
          <w:p w14:paraId="44F9CF3B" w14:textId="77777777" w:rsidR="005B1647" w:rsidRPr="00BE5DCB"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BE5DCB">
              <w:t>-1 156</w:t>
            </w:r>
          </w:p>
        </w:tc>
      </w:tr>
      <w:tr w:rsidR="00155607" w14:paraId="7983DDFE" w14:textId="77777777" w:rsidTr="003D47E6">
        <w:trPr>
          <w:trHeight w:val="170"/>
        </w:trPr>
        <w:tc>
          <w:tcPr>
            <w:cnfStyle w:val="001000000000" w:firstRow="0" w:lastRow="0" w:firstColumn="1" w:lastColumn="0" w:oddVBand="0" w:evenVBand="0" w:oddHBand="0" w:evenHBand="0" w:firstRowFirstColumn="0" w:firstRowLastColumn="0" w:lastRowFirstColumn="0" w:lastRowLastColumn="0"/>
            <w:tcW w:w="187" w:type="pct"/>
            <w:noWrap/>
            <w:hideMark/>
          </w:tcPr>
          <w:p w14:paraId="2FFBD133" w14:textId="77777777" w:rsidR="005B1647" w:rsidRPr="00BE5DCB" w:rsidRDefault="005B1647" w:rsidP="005B1647">
            <w:pPr>
              <w:pStyle w:val="Tabell"/>
              <w:keepNext/>
              <w:keepLines/>
            </w:pPr>
            <w:r w:rsidRPr="00BE5DCB">
              <w:t>15</w:t>
            </w:r>
          </w:p>
        </w:tc>
        <w:tc>
          <w:tcPr>
            <w:tcW w:w="1916" w:type="pct"/>
            <w:hideMark/>
          </w:tcPr>
          <w:p w14:paraId="6A955FC0" w14:textId="77777777" w:rsidR="005B1647" w:rsidRPr="00BE5DCB" w:rsidRDefault="005B1647" w:rsidP="003D47E6">
            <w:pPr>
              <w:pStyle w:val="Tabell"/>
              <w:keepNext/>
              <w:keepLines/>
              <w:jc w:val="left"/>
              <w:cnfStyle w:val="000000000000" w:firstRow="0" w:lastRow="0" w:firstColumn="0" w:lastColumn="0" w:oddVBand="0" w:evenVBand="0" w:oddHBand="0" w:evenHBand="0" w:firstRowFirstColumn="0" w:firstRowLastColumn="0" w:lastRowFirstColumn="0" w:lastRowLastColumn="0"/>
            </w:pPr>
            <w:r w:rsidRPr="00BE5DCB">
              <w:t>Studiestöd</w:t>
            </w:r>
          </w:p>
        </w:tc>
        <w:tc>
          <w:tcPr>
            <w:tcW w:w="531" w:type="pct"/>
            <w:noWrap/>
            <w:hideMark/>
          </w:tcPr>
          <w:p w14:paraId="7F873ADD" w14:textId="77777777" w:rsidR="005B1647" w:rsidRPr="00BE5DCB"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BE5DCB">
              <w:t>24 731</w:t>
            </w:r>
          </w:p>
        </w:tc>
        <w:tc>
          <w:tcPr>
            <w:tcW w:w="459" w:type="pct"/>
            <w:noWrap/>
            <w:hideMark/>
          </w:tcPr>
          <w:p w14:paraId="01EA22A1" w14:textId="77777777" w:rsidR="005B1647" w:rsidRPr="00BE5DCB"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BE5DCB">
              <w:t>-21</w:t>
            </w:r>
          </w:p>
        </w:tc>
        <w:tc>
          <w:tcPr>
            <w:tcW w:w="531" w:type="pct"/>
            <w:noWrap/>
            <w:hideMark/>
          </w:tcPr>
          <w:p w14:paraId="0E3F3529" w14:textId="77777777" w:rsidR="005B1647" w:rsidRPr="00BE5DCB"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BE5DCB">
              <w:t>24 710</w:t>
            </w:r>
          </w:p>
        </w:tc>
        <w:tc>
          <w:tcPr>
            <w:tcW w:w="531" w:type="pct"/>
            <w:noWrap/>
            <w:hideMark/>
          </w:tcPr>
          <w:p w14:paraId="29E721FE" w14:textId="77777777" w:rsidR="005B1647" w:rsidRPr="00BE5DCB"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BE5DCB">
              <w:t>22 815</w:t>
            </w:r>
          </w:p>
        </w:tc>
        <w:tc>
          <w:tcPr>
            <w:tcW w:w="423" w:type="pct"/>
            <w:noWrap/>
            <w:hideMark/>
          </w:tcPr>
          <w:p w14:paraId="230FCB51" w14:textId="77777777" w:rsidR="005B1647" w:rsidRPr="00BE5DCB"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BE5DCB">
              <w:t>-1 916</w:t>
            </w:r>
          </w:p>
        </w:tc>
        <w:tc>
          <w:tcPr>
            <w:tcW w:w="423" w:type="pct"/>
            <w:noWrap/>
            <w:hideMark/>
          </w:tcPr>
          <w:p w14:paraId="2FF7A530" w14:textId="77777777" w:rsidR="005B1647" w:rsidRPr="00BE5DCB"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BE5DCB">
              <w:t>-1 895</w:t>
            </w:r>
          </w:p>
        </w:tc>
      </w:tr>
      <w:tr w:rsidR="00155607" w14:paraId="52E8586D" w14:textId="77777777" w:rsidTr="003D47E6">
        <w:trPr>
          <w:trHeight w:val="170"/>
        </w:trPr>
        <w:tc>
          <w:tcPr>
            <w:cnfStyle w:val="001000000000" w:firstRow="0" w:lastRow="0" w:firstColumn="1" w:lastColumn="0" w:oddVBand="0" w:evenVBand="0" w:oddHBand="0" w:evenHBand="0" w:firstRowFirstColumn="0" w:firstRowLastColumn="0" w:lastRowFirstColumn="0" w:lastRowLastColumn="0"/>
            <w:tcW w:w="187" w:type="pct"/>
            <w:noWrap/>
            <w:hideMark/>
          </w:tcPr>
          <w:p w14:paraId="035A2BF2" w14:textId="77777777" w:rsidR="005B1647" w:rsidRPr="00BE5DCB" w:rsidRDefault="005B1647" w:rsidP="005B1647">
            <w:pPr>
              <w:pStyle w:val="Tabell"/>
              <w:keepNext/>
              <w:keepLines/>
            </w:pPr>
            <w:r w:rsidRPr="00BE5DCB">
              <w:t>16</w:t>
            </w:r>
          </w:p>
        </w:tc>
        <w:tc>
          <w:tcPr>
            <w:tcW w:w="1916" w:type="pct"/>
            <w:hideMark/>
          </w:tcPr>
          <w:p w14:paraId="35548A7A" w14:textId="77777777" w:rsidR="005B1647" w:rsidRPr="00BE5DCB" w:rsidRDefault="005B1647" w:rsidP="003D47E6">
            <w:pPr>
              <w:pStyle w:val="Tabell"/>
              <w:keepNext/>
              <w:keepLines/>
              <w:jc w:val="left"/>
              <w:cnfStyle w:val="000000000000" w:firstRow="0" w:lastRow="0" w:firstColumn="0" w:lastColumn="0" w:oddVBand="0" w:evenVBand="0" w:oddHBand="0" w:evenHBand="0" w:firstRowFirstColumn="0" w:firstRowLastColumn="0" w:lastRowFirstColumn="0" w:lastRowLastColumn="0"/>
            </w:pPr>
            <w:r w:rsidRPr="00BE5DCB">
              <w:t>Utbildning och universitetsforskning</w:t>
            </w:r>
          </w:p>
        </w:tc>
        <w:tc>
          <w:tcPr>
            <w:tcW w:w="531" w:type="pct"/>
            <w:noWrap/>
            <w:hideMark/>
          </w:tcPr>
          <w:p w14:paraId="07514091" w14:textId="77777777" w:rsidR="005B1647" w:rsidRPr="00BE5DCB"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BE5DCB">
              <w:t>80 846</w:t>
            </w:r>
          </w:p>
        </w:tc>
        <w:tc>
          <w:tcPr>
            <w:tcW w:w="459" w:type="pct"/>
            <w:noWrap/>
            <w:hideMark/>
          </w:tcPr>
          <w:p w14:paraId="5326B0C6" w14:textId="77777777" w:rsidR="005B1647" w:rsidRPr="00BE5DCB"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BE5DCB">
              <w:t>-381</w:t>
            </w:r>
          </w:p>
        </w:tc>
        <w:tc>
          <w:tcPr>
            <w:tcW w:w="531" w:type="pct"/>
            <w:noWrap/>
            <w:hideMark/>
          </w:tcPr>
          <w:p w14:paraId="0E587B51" w14:textId="77777777" w:rsidR="005B1647" w:rsidRPr="00BE5DCB"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BE5DCB">
              <w:t>80 465</w:t>
            </w:r>
          </w:p>
        </w:tc>
        <w:tc>
          <w:tcPr>
            <w:tcW w:w="531" w:type="pct"/>
            <w:noWrap/>
            <w:hideMark/>
          </w:tcPr>
          <w:p w14:paraId="737F8EAA" w14:textId="77777777" w:rsidR="005B1647" w:rsidRPr="00BE5DCB"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BE5DCB">
              <w:t>78 527</w:t>
            </w:r>
          </w:p>
        </w:tc>
        <w:tc>
          <w:tcPr>
            <w:tcW w:w="423" w:type="pct"/>
            <w:noWrap/>
            <w:hideMark/>
          </w:tcPr>
          <w:p w14:paraId="7F911175" w14:textId="77777777" w:rsidR="005B1647" w:rsidRPr="00BE5DCB"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BE5DCB">
              <w:t>-2 319</w:t>
            </w:r>
          </w:p>
        </w:tc>
        <w:tc>
          <w:tcPr>
            <w:tcW w:w="423" w:type="pct"/>
            <w:noWrap/>
            <w:hideMark/>
          </w:tcPr>
          <w:p w14:paraId="7B579F86" w14:textId="77777777" w:rsidR="005B1647" w:rsidRPr="00BE5DCB"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BE5DCB">
              <w:t>-1 938</w:t>
            </w:r>
          </w:p>
        </w:tc>
      </w:tr>
      <w:tr w:rsidR="00155607" w14:paraId="369530E1" w14:textId="77777777" w:rsidTr="003D47E6">
        <w:trPr>
          <w:trHeight w:val="170"/>
        </w:trPr>
        <w:tc>
          <w:tcPr>
            <w:cnfStyle w:val="001000000000" w:firstRow="0" w:lastRow="0" w:firstColumn="1" w:lastColumn="0" w:oddVBand="0" w:evenVBand="0" w:oddHBand="0" w:evenHBand="0" w:firstRowFirstColumn="0" w:firstRowLastColumn="0" w:lastRowFirstColumn="0" w:lastRowLastColumn="0"/>
            <w:tcW w:w="187" w:type="pct"/>
            <w:noWrap/>
            <w:hideMark/>
          </w:tcPr>
          <w:p w14:paraId="087C494D" w14:textId="77777777" w:rsidR="005B1647" w:rsidRPr="00BE5DCB" w:rsidRDefault="005B1647" w:rsidP="005B1647">
            <w:pPr>
              <w:pStyle w:val="Tabell"/>
              <w:keepNext/>
              <w:keepLines/>
            </w:pPr>
            <w:r w:rsidRPr="00BE5DCB">
              <w:t>17</w:t>
            </w:r>
          </w:p>
        </w:tc>
        <w:tc>
          <w:tcPr>
            <w:tcW w:w="1916" w:type="pct"/>
            <w:hideMark/>
          </w:tcPr>
          <w:p w14:paraId="2314BDF4" w14:textId="77777777" w:rsidR="005B1647" w:rsidRPr="00BE5DCB" w:rsidRDefault="005B1647" w:rsidP="003D47E6">
            <w:pPr>
              <w:pStyle w:val="Tabell"/>
              <w:keepNext/>
              <w:keepLines/>
              <w:jc w:val="left"/>
              <w:cnfStyle w:val="000000000000" w:firstRow="0" w:lastRow="0" w:firstColumn="0" w:lastColumn="0" w:oddVBand="0" w:evenVBand="0" w:oddHBand="0" w:evenHBand="0" w:firstRowFirstColumn="0" w:firstRowLastColumn="0" w:lastRowFirstColumn="0" w:lastRowLastColumn="0"/>
            </w:pPr>
            <w:r w:rsidRPr="00BE5DCB">
              <w:t>Kultur, medier, trossamfund och fritid</w:t>
            </w:r>
          </w:p>
        </w:tc>
        <w:tc>
          <w:tcPr>
            <w:tcW w:w="531" w:type="pct"/>
            <w:noWrap/>
            <w:hideMark/>
          </w:tcPr>
          <w:p w14:paraId="6DC80F35" w14:textId="77777777" w:rsidR="005B1647" w:rsidRPr="00BE5DCB"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BE5DCB">
              <w:t>15 782</w:t>
            </w:r>
          </w:p>
        </w:tc>
        <w:tc>
          <w:tcPr>
            <w:tcW w:w="459" w:type="pct"/>
            <w:noWrap/>
            <w:hideMark/>
          </w:tcPr>
          <w:p w14:paraId="2EFC4EBA" w14:textId="77777777" w:rsidR="005B1647" w:rsidRPr="00BE5DCB"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BE5DCB">
              <w:t>72</w:t>
            </w:r>
          </w:p>
        </w:tc>
        <w:tc>
          <w:tcPr>
            <w:tcW w:w="531" w:type="pct"/>
            <w:noWrap/>
            <w:hideMark/>
          </w:tcPr>
          <w:p w14:paraId="206513C2" w14:textId="77777777" w:rsidR="005B1647" w:rsidRPr="00BE5DCB"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BE5DCB">
              <w:t>15 853</w:t>
            </w:r>
          </w:p>
        </w:tc>
        <w:tc>
          <w:tcPr>
            <w:tcW w:w="531" w:type="pct"/>
            <w:noWrap/>
            <w:hideMark/>
          </w:tcPr>
          <w:p w14:paraId="60B3B950" w14:textId="77777777" w:rsidR="005B1647" w:rsidRPr="00BE5DCB"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BE5DCB">
              <w:t>15 828</w:t>
            </w:r>
          </w:p>
        </w:tc>
        <w:tc>
          <w:tcPr>
            <w:tcW w:w="423" w:type="pct"/>
            <w:noWrap/>
            <w:hideMark/>
          </w:tcPr>
          <w:p w14:paraId="69D928F9" w14:textId="77777777" w:rsidR="005B1647" w:rsidRPr="00BE5DCB"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BE5DCB">
              <w:t>47</w:t>
            </w:r>
          </w:p>
        </w:tc>
        <w:tc>
          <w:tcPr>
            <w:tcW w:w="423" w:type="pct"/>
            <w:noWrap/>
            <w:hideMark/>
          </w:tcPr>
          <w:p w14:paraId="4B05BC69" w14:textId="77777777" w:rsidR="005B1647" w:rsidRPr="00BE5DCB"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BE5DCB">
              <w:t>-25</w:t>
            </w:r>
          </w:p>
        </w:tc>
      </w:tr>
      <w:tr w:rsidR="00155607" w14:paraId="1480F511" w14:textId="77777777" w:rsidTr="003D47E6">
        <w:trPr>
          <w:trHeight w:val="170"/>
        </w:trPr>
        <w:tc>
          <w:tcPr>
            <w:cnfStyle w:val="001000000000" w:firstRow="0" w:lastRow="0" w:firstColumn="1" w:lastColumn="0" w:oddVBand="0" w:evenVBand="0" w:oddHBand="0" w:evenHBand="0" w:firstRowFirstColumn="0" w:firstRowLastColumn="0" w:lastRowFirstColumn="0" w:lastRowLastColumn="0"/>
            <w:tcW w:w="187" w:type="pct"/>
            <w:noWrap/>
            <w:hideMark/>
          </w:tcPr>
          <w:p w14:paraId="1BC57DCA" w14:textId="77777777" w:rsidR="005B1647" w:rsidRPr="00BE5DCB" w:rsidRDefault="005B1647" w:rsidP="005B1647">
            <w:pPr>
              <w:pStyle w:val="Tabell"/>
              <w:keepNext/>
              <w:keepLines/>
            </w:pPr>
            <w:r w:rsidRPr="00BE5DCB">
              <w:t>18</w:t>
            </w:r>
          </w:p>
        </w:tc>
        <w:tc>
          <w:tcPr>
            <w:tcW w:w="1916" w:type="pct"/>
            <w:hideMark/>
          </w:tcPr>
          <w:p w14:paraId="02776276" w14:textId="77777777" w:rsidR="005B1647" w:rsidRPr="00BE5DCB" w:rsidRDefault="005B1647" w:rsidP="003D47E6">
            <w:pPr>
              <w:pStyle w:val="Tabell"/>
              <w:keepNext/>
              <w:keepLines/>
              <w:jc w:val="left"/>
              <w:cnfStyle w:val="000000000000" w:firstRow="0" w:lastRow="0" w:firstColumn="0" w:lastColumn="0" w:oddVBand="0" w:evenVBand="0" w:oddHBand="0" w:evenHBand="0" w:firstRowFirstColumn="0" w:firstRowLastColumn="0" w:lastRowFirstColumn="0" w:lastRowLastColumn="0"/>
            </w:pPr>
            <w:r w:rsidRPr="00BE5DCB">
              <w:t>Samhällsplanering, bostadsförsörjning och byggande samt konsumentpolitik</w:t>
            </w:r>
          </w:p>
        </w:tc>
        <w:tc>
          <w:tcPr>
            <w:tcW w:w="531" w:type="pct"/>
            <w:noWrap/>
            <w:hideMark/>
          </w:tcPr>
          <w:p w14:paraId="3909058F" w14:textId="77777777" w:rsidR="005B1647" w:rsidRPr="00BE5DCB"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BE5DCB">
              <w:t>4 742</w:t>
            </w:r>
          </w:p>
        </w:tc>
        <w:tc>
          <w:tcPr>
            <w:tcW w:w="459" w:type="pct"/>
            <w:noWrap/>
            <w:hideMark/>
          </w:tcPr>
          <w:p w14:paraId="2A271DBD" w14:textId="77777777" w:rsidR="005B1647" w:rsidRPr="00BE5DCB"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BE5DCB">
              <w:t>-754</w:t>
            </w:r>
          </w:p>
        </w:tc>
        <w:tc>
          <w:tcPr>
            <w:tcW w:w="531" w:type="pct"/>
            <w:noWrap/>
            <w:hideMark/>
          </w:tcPr>
          <w:p w14:paraId="39AC9D86" w14:textId="77777777" w:rsidR="005B1647" w:rsidRPr="00BE5DCB"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BE5DCB">
              <w:t>3 988</w:t>
            </w:r>
          </w:p>
        </w:tc>
        <w:tc>
          <w:tcPr>
            <w:tcW w:w="531" w:type="pct"/>
            <w:noWrap/>
            <w:hideMark/>
          </w:tcPr>
          <w:p w14:paraId="2E23EA8F" w14:textId="77777777" w:rsidR="005B1647" w:rsidRPr="00BE5DCB"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BE5DCB">
              <w:t>3 052</w:t>
            </w:r>
          </w:p>
        </w:tc>
        <w:tc>
          <w:tcPr>
            <w:tcW w:w="423" w:type="pct"/>
            <w:noWrap/>
            <w:hideMark/>
          </w:tcPr>
          <w:p w14:paraId="32EA315D" w14:textId="77777777" w:rsidR="005B1647" w:rsidRPr="00BE5DCB"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BE5DCB">
              <w:t>-1 690</w:t>
            </w:r>
          </w:p>
        </w:tc>
        <w:tc>
          <w:tcPr>
            <w:tcW w:w="423" w:type="pct"/>
            <w:noWrap/>
            <w:hideMark/>
          </w:tcPr>
          <w:p w14:paraId="5D748637" w14:textId="77777777" w:rsidR="005B1647" w:rsidRPr="00BE5DCB"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BE5DCB">
              <w:t>-936</w:t>
            </w:r>
          </w:p>
        </w:tc>
      </w:tr>
      <w:tr w:rsidR="00155607" w14:paraId="32465209" w14:textId="77777777" w:rsidTr="003D47E6">
        <w:trPr>
          <w:trHeight w:val="170"/>
        </w:trPr>
        <w:tc>
          <w:tcPr>
            <w:cnfStyle w:val="001000000000" w:firstRow="0" w:lastRow="0" w:firstColumn="1" w:lastColumn="0" w:oddVBand="0" w:evenVBand="0" w:oddHBand="0" w:evenHBand="0" w:firstRowFirstColumn="0" w:firstRowLastColumn="0" w:lastRowFirstColumn="0" w:lastRowLastColumn="0"/>
            <w:tcW w:w="187" w:type="pct"/>
            <w:noWrap/>
            <w:hideMark/>
          </w:tcPr>
          <w:p w14:paraId="74B65A71" w14:textId="77777777" w:rsidR="005B1647" w:rsidRPr="00BE5DCB" w:rsidRDefault="005B1647" w:rsidP="005B1647">
            <w:pPr>
              <w:pStyle w:val="Tabell"/>
              <w:keepNext/>
              <w:keepLines/>
            </w:pPr>
            <w:r w:rsidRPr="00BE5DCB">
              <w:t>19</w:t>
            </w:r>
          </w:p>
        </w:tc>
        <w:tc>
          <w:tcPr>
            <w:tcW w:w="1916" w:type="pct"/>
            <w:hideMark/>
          </w:tcPr>
          <w:p w14:paraId="12B89053" w14:textId="77777777" w:rsidR="005B1647" w:rsidRPr="00BE5DCB" w:rsidRDefault="005B1647" w:rsidP="003D47E6">
            <w:pPr>
              <w:pStyle w:val="Tabell"/>
              <w:keepNext/>
              <w:keepLines/>
              <w:jc w:val="left"/>
              <w:cnfStyle w:val="000000000000" w:firstRow="0" w:lastRow="0" w:firstColumn="0" w:lastColumn="0" w:oddVBand="0" w:evenVBand="0" w:oddHBand="0" w:evenHBand="0" w:firstRowFirstColumn="0" w:firstRowLastColumn="0" w:lastRowFirstColumn="0" w:lastRowLastColumn="0"/>
            </w:pPr>
            <w:r w:rsidRPr="00BE5DCB">
              <w:t>Regional tillväxt</w:t>
            </w:r>
          </w:p>
        </w:tc>
        <w:tc>
          <w:tcPr>
            <w:tcW w:w="531" w:type="pct"/>
            <w:noWrap/>
            <w:hideMark/>
          </w:tcPr>
          <w:p w14:paraId="4D856996" w14:textId="77777777" w:rsidR="005B1647" w:rsidRPr="00BE5DCB"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BE5DCB">
              <w:t>3 497</w:t>
            </w:r>
          </w:p>
        </w:tc>
        <w:tc>
          <w:tcPr>
            <w:tcW w:w="459" w:type="pct"/>
            <w:noWrap/>
            <w:hideMark/>
          </w:tcPr>
          <w:p w14:paraId="12308A7E" w14:textId="77777777" w:rsidR="005B1647" w:rsidRPr="00BE5DCB"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BE5DCB">
              <w:t>71</w:t>
            </w:r>
          </w:p>
        </w:tc>
        <w:tc>
          <w:tcPr>
            <w:tcW w:w="531" w:type="pct"/>
            <w:noWrap/>
            <w:hideMark/>
          </w:tcPr>
          <w:p w14:paraId="6B3DC5EF" w14:textId="77777777" w:rsidR="005B1647" w:rsidRPr="00BE5DCB"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BE5DCB">
              <w:t>3 568</w:t>
            </w:r>
          </w:p>
        </w:tc>
        <w:tc>
          <w:tcPr>
            <w:tcW w:w="531" w:type="pct"/>
            <w:noWrap/>
            <w:hideMark/>
          </w:tcPr>
          <w:p w14:paraId="3BDF4A93" w14:textId="77777777" w:rsidR="005B1647" w:rsidRPr="00BE5DCB"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BE5DCB">
              <w:t>3 316</w:t>
            </w:r>
          </w:p>
        </w:tc>
        <w:tc>
          <w:tcPr>
            <w:tcW w:w="423" w:type="pct"/>
            <w:noWrap/>
            <w:hideMark/>
          </w:tcPr>
          <w:p w14:paraId="003CC0D9" w14:textId="77777777" w:rsidR="005B1647" w:rsidRPr="00BE5DCB"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BE5DCB">
              <w:t>-180</w:t>
            </w:r>
          </w:p>
        </w:tc>
        <w:tc>
          <w:tcPr>
            <w:tcW w:w="423" w:type="pct"/>
            <w:noWrap/>
            <w:hideMark/>
          </w:tcPr>
          <w:p w14:paraId="35BEF756" w14:textId="77777777" w:rsidR="005B1647" w:rsidRPr="00BE5DCB"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BE5DCB">
              <w:t>-251</w:t>
            </w:r>
          </w:p>
        </w:tc>
      </w:tr>
      <w:tr w:rsidR="00155607" w14:paraId="4EC5FA56" w14:textId="77777777" w:rsidTr="003D47E6">
        <w:trPr>
          <w:trHeight w:val="170"/>
        </w:trPr>
        <w:tc>
          <w:tcPr>
            <w:cnfStyle w:val="001000000000" w:firstRow="0" w:lastRow="0" w:firstColumn="1" w:lastColumn="0" w:oddVBand="0" w:evenVBand="0" w:oddHBand="0" w:evenHBand="0" w:firstRowFirstColumn="0" w:firstRowLastColumn="0" w:lastRowFirstColumn="0" w:lastRowLastColumn="0"/>
            <w:tcW w:w="187" w:type="pct"/>
            <w:noWrap/>
            <w:hideMark/>
          </w:tcPr>
          <w:p w14:paraId="3A7583B6" w14:textId="77777777" w:rsidR="005B1647" w:rsidRPr="00BE5DCB" w:rsidRDefault="005B1647" w:rsidP="005B1647">
            <w:pPr>
              <w:pStyle w:val="Tabell"/>
              <w:keepNext/>
              <w:keepLines/>
            </w:pPr>
            <w:r w:rsidRPr="00BE5DCB">
              <w:t>20</w:t>
            </w:r>
          </w:p>
        </w:tc>
        <w:tc>
          <w:tcPr>
            <w:tcW w:w="1916" w:type="pct"/>
            <w:hideMark/>
          </w:tcPr>
          <w:p w14:paraId="494AA1AD" w14:textId="77777777" w:rsidR="005B1647" w:rsidRPr="00BE5DCB" w:rsidRDefault="005B1647" w:rsidP="003D47E6">
            <w:pPr>
              <w:pStyle w:val="Tabell"/>
              <w:keepNext/>
              <w:keepLines/>
              <w:jc w:val="left"/>
              <w:cnfStyle w:val="000000000000" w:firstRow="0" w:lastRow="0" w:firstColumn="0" w:lastColumn="0" w:oddVBand="0" w:evenVBand="0" w:oddHBand="0" w:evenHBand="0" w:firstRowFirstColumn="0" w:firstRowLastColumn="0" w:lastRowFirstColumn="0" w:lastRowLastColumn="0"/>
            </w:pPr>
            <w:r w:rsidRPr="00BE5DCB">
              <w:t>Allmän miljö- och naturvård</w:t>
            </w:r>
          </w:p>
        </w:tc>
        <w:tc>
          <w:tcPr>
            <w:tcW w:w="531" w:type="pct"/>
            <w:noWrap/>
            <w:hideMark/>
          </w:tcPr>
          <w:p w14:paraId="4F294B67" w14:textId="77777777" w:rsidR="005B1647" w:rsidRPr="00BE5DCB"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BE5DCB">
              <w:t>9 737</w:t>
            </w:r>
          </w:p>
        </w:tc>
        <w:tc>
          <w:tcPr>
            <w:tcW w:w="459" w:type="pct"/>
            <w:noWrap/>
            <w:hideMark/>
          </w:tcPr>
          <w:p w14:paraId="7E3E9B49" w14:textId="77777777" w:rsidR="005B1647" w:rsidRPr="00BE5DCB"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BE5DCB">
              <w:t>1 516</w:t>
            </w:r>
          </w:p>
        </w:tc>
        <w:tc>
          <w:tcPr>
            <w:tcW w:w="531" w:type="pct"/>
            <w:noWrap/>
            <w:hideMark/>
          </w:tcPr>
          <w:p w14:paraId="42D83CCD" w14:textId="77777777" w:rsidR="005B1647" w:rsidRPr="00BE5DCB"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BE5DCB">
              <w:t>11 253</w:t>
            </w:r>
          </w:p>
        </w:tc>
        <w:tc>
          <w:tcPr>
            <w:tcW w:w="531" w:type="pct"/>
            <w:noWrap/>
            <w:hideMark/>
          </w:tcPr>
          <w:p w14:paraId="7CA152EB" w14:textId="77777777" w:rsidR="005B1647" w:rsidRPr="00BE5DCB"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BE5DCB">
              <w:t>9 446</w:t>
            </w:r>
          </w:p>
        </w:tc>
        <w:tc>
          <w:tcPr>
            <w:tcW w:w="423" w:type="pct"/>
            <w:noWrap/>
            <w:hideMark/>
          </w:tcPr>
          <w:p w14:paraId="53F70864" w14:textId="77777777" w:rsidR="005B1647" w:rsidRPr="00BE5DCB"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BE5DCB">
              <w:t>-291</w:t>
            </w:r>
          </w:p>
        </w:tc>
        <w:tc>
          <w:tcPr>
            <w:tcW w:w="423" w:type="pct"/>
            <w:noWrap/>
            <w:hideMark/>
          </w:tcPr>
          <w:p w14:paraId="4709CA75" w14:textId="77777777" w:rsidR="005B1647" w:rsidRPr="00BE5DCB"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BE5DCB">
              <w:t>-1 807</w:t>
            </w:r>
          </w:p>
        </w:tc>
      </w:tr>
      <w:tr w:rsidR="00155607" w14:paraId="1C2191A2" w14:textId="77777777" w:rsidTr="003D47E6">
        <w:trPr>
          <w:trHeight w:val="170"/>
        </w:trPr>
        <w:tc>
          <w:tcPr>
            <w:cnfStyle w:val="001000000000" w:firstRow="0" w:lastRow="0" w:firstColumn="1" w:lastColumn="0" w:oddVBand="0" w:evenVBand="0" w:oddHBand="0" w:evenHBand="0" w:firstRowFirstColumn="0" w:firstRowLastColumn="0" w:lastRowFirstColumn="0" w:lastRowLastColumn="0"/>
            <w:tcW w:w="187" w:type="pct"/>
            <w:noWrap/>
            <w:hideMark/>
          </w:tcPr>
          <w:p w14:paraId="2C1171B5" w14:textId="77777777" w:rsidR="005B1647" w:rsidRPr="00BE5DCB" w:rsidRDefault="005B1647" w:rsidP="005B1647">
            <w:pPr>
              <w:pStyle w:val="Tabell"/>
              <w:keepNext/>
              <w:keepLines/>
            </w:pPr>
            <w:r w:rsidRPr="00BE5DCB">
              <w:t>21</w:t>
            </w:r>
          </w:p>
        </w:tc>
        <w:tc>
          <w:tcPr>
            <w:tcW w:w="1916" w:type="pct"/>
            <w:hideMark/>
          </w:tcPr>
          <w:p w14:paraId="3443EBB2" w14:textId="77777777" w:rsidR="005B1647" w:rsidRPr="00BE5DCB" w:rsidRDefault="005B1647" w:rsidP="003D47E6">
            <w:pPr>
              <w:pStyle w:val="Tabell"/>
              <w:keepNext/>
              <w:keepLines/>
              <w:jc w:val="left"/>
              <w:cnfStyle w:val="000000000000" w:firstRow="0" w:lastRow="0" w:firstColumn="0" w:lastColumn="0" w:oddVBand="0" w:evenVBand="0" w:oddHBand="0" w:evenHBand="0" w:firstRowFirstColumn="0" w:firstRowLastColumn="0" w:lastRowFirstColumn="0" w:lastRowLastColumn="0"/>
            </w:pPr>
            <w:r w:rsidRPr="00BE5DCB">
              <w:t>Energi</w:t>
            </w:r>
          </w:p>
        </w:tc>
        <w:tc>
          <w:tcPr>
            <w:tcW w:w="531" w:type="pct"/>
            <w:noWrap/>
            <w:hideMark/>
          </w:tcPr>
          <w:p w14:paraId="2CB5D552" w14:textId="77777777" w:rsidR="005B1647" w:rsidRPr="00BE5DCB"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BE5DCB">
              <w:t>3 150</w:t>
            </w:r>
          </w:p>
        </w:tc>
        <w:tc>
          <w:tcPr>
            <w:tcW w:w="459" w:type="pct"/>
            <w:noWrap/>
            <w:hideMark/>
          </w:tcPr>
          <w:p w14:paraId="56C57378" w14:textId="77777777" w:rsidR="005B1647" w:rsidRPr="00BE5DCB"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BE5DCB">
              <w:t>795</w:t>
            </w:r>
          </w:p>
        </w:tc>
        <w:tc>
          <w:tcPr>
            <w:tcW w:w="531" w:type="pct"/>
            <w:noWrap/>
            <w:hideMark/>
          </w:tcPr>
          <w:p w14:paraId="6FEBA3C6" w14:textId="77777777" w:rsidR="005B1647" w:rsidRPr="00BE5DCB"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BE5DCB">
              <w:t>3 945</w:t>
            </w:r>
          </w:p>
        </w:tc>
        <w:tc>
          <w:tcPr>
            <w:tcW w:w="531" w:type="pct"/>
            <w:noWrap/>
            <w:hideMark/>
          </w:tcPr>
          <w:p w14:paraId="3DF6D353" w14:textId="77777777" w:rsidR="005B1647" w:rsidRPr="00BE5DCB"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BE5DCB">
              <w:t>2 214</w:t>
            </w:r>
          </w:p>
        </w:tc>
        <w:tc>
          <w:tcPr>
            <w:tcW w:w="423" w:type="pct"/>
            <w:noWrap/>
            <w:hideMark/>
          </w:tcPr>
          <w:p w14:paraId="4115DC50" w14:textId="77777777" w:rsidR="005B1647" w:rsidRPr="00BE5DCB"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BE5DCB">
              <w:t>-936</w:t>
            </w:r>
          </w:p>
        </w:tc>
        <w:tc>
          <w:tcPr>
            <w:tcW w:w="423" w:type="pct"/>
            <w:noWrap/>
            <w:hideMark/>
          </w:tcPr>
          <w:p w14:paraId="7EB1B5A3" w14:textId="77777777" w:rsidR="005B1647" w:rsidRPr="00BE5DCB"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BE5DCB">
              <w:t>-1 731</w:t>
            </w:r>
          </w:p>
        </w:tc>
      </w:tr>
      <w:tr w:rsidR="00155607" w14:paraId="4EDCA5E7" w14:textId="77777777" w:rsidTr="003D47E6">
        <w:trPr>
          <w:trHeight w:val="170"/>
        </w:trPr>
        <w:tc>
          <w:tcPr>
            <w:cnfStyle w:val="001000000000" w:firstRow="0" w:lastRow="0" w:firstColumn="1" w:lastColumn="0" w:oddVBand="0" w:evenVBand="0" w:oddHBand="0" w:evenHBand="0" w:firstRowFirstColumn="0" w:firstRowLastColumn="0" w:lastRowFirstColumn="0" w:lastRowLastColumn="0"/>
            <w:tcW w:w="187" w:type="pct"/>
            <w:noWrap/>
            <w:hideMark/>
          </w:tcPr>
          <w:p w14:paraId="3AF4E8AC" w14:textId="77777777" w:rsidR="005B1647" w:rsidRPr="00BE5DCB" w:rsidRDefault="005B1647" w:rsidP="005B1647">
            <w:pPr>
              <w:pStyle w:val="Tabell"/>
              <w:keepNext/>
              <w:keepLines/>
            </w:pPr>
            <w:r w:rsidRPr="00BE5DCB">
              <w:t>22</w:t>
            </w:r>
          </w:p>
        </w:tc>
        <w:tc>
          <w:tcPr>
            <w:tcW w:w="1916" w:type="pct"/>
            <w:hideMark/>
          </w:tcPr>
          <w:p w14:paraId="608EEE18" w14:textId="77777777" w:rsidR="005B1647" w:rsidRPr="00BE5DCB" w:rsidRDefault="005B1647" w:rsidP="003D47E6">
            <w:pPr>
              <w:pStyle w:val="Tabell"/>
              <w:keepNext/>
              <w:keepLines/>
              <w:jc w:val="left"/>
              <w:cnfStyle w:val="000000000000" w:firstRow="0" w:lastRow="0" w:firstColumn="0" w:lastColumn="0" w:oddVBand="0" w:evenVBand="0" w:oddHBand="0" w:evenHBand="0" w:firstRowFirstColumn="0" w:firstRowLastColumn="0" w:lastRowFirstColumn="0" w:lastRowLastColumn="0"/>
            </w:pPr>
            <w:r w:rsidRPr="00BE5DCB">
              <w:t>Kommunikationer</w:t>
            </w:r>
          </w:p>
        </w:tc>
        <w:tc>
          <w:tcPr>
            <w:tcW w:w="531" w:type="pct"/>
            <w:noWrap/>
            <w:hideMark/>
          </w:tcPr>
          <w:p w14:paraId="6650F6DE" w14:textId="77777777" w:rsidR="005B1647" w:rsidRPr="00BE5DCB"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BE5DCB">
              <w:t>58 968</w:t>
            </w:r>
          </w:p>
        </w:tc>
        <w:tc>
          <w:tcPr>
            <w:tcW w:w="459" w:type="pct"/>
            <w:noWrap/>
            <w:hideMark/>
          </w:tcPr>
          <w:p w14:paraId="4B1B8EEB" w14:textId="77777777" w:rsidR="005B1647" w:rsidRPr="00BE5DCB"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BE5DCB">
              <w:t>224</w:t>
            </w:r>
          </w:p>
        </w:tc>
        <w:tc>
          <w:tcPr>
            <w:tcW w:w="531" w:type="pct"/>
            <w:noWrap/>
            <w:hideMark/>
          </w:tcPr>
          <w:p w14:paraId="7B46B944" w14:textId="77777777" w:rsidR="005B1647" w:rsidRPr="00BE5DCB"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BE5DCB">
              <w:t>59 192</w:t>
            </w:r>
          </w:p>
        </w:tc>
        <w:tc>
          <w:tcPr>
            <w:tcW w:w="531" w:type="pct"/>
            <w:noWrap/>
            <w:hideMark/>
          </w:tcPr>
          <w:p w14:paraId="633E551F" w14:textId="77777777" w:rsidR="005B1647" w:rsidRPr="00BE5DCB"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BE5DCB">
              <w:t>58 604</w:t>
            </w:r>
          </w:p>
        </w:tc>
        <w:tc>
          <w:tcPr>
            <w:tcW w:w="423" w:type="pct"/>
            <w:noWrap/>
            <w:hideMark/>
          </w:tcPr>
          <w:p w14:paraId="695463FF" w14:textId="77777777" w:rsidR="005B1647" w:rsidRPr="00BE5DCB"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BE5DCB">
              <w:t>-364</w:t>
            </w:r>
          </w:p>
        </w:tc>
        <w:tc>
          <w:tcPr>
            <w:tcW w:w="423" w:type="pct"/>
            <w:noWrap/>
            <w:hideMark/>
          </w:tcPr>
          <w:p w14:paraId="658D1064" w14:textId="77777777" w:rsidR="005B1647" w:rsidRPr="00BE5DCB"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BE5DCB">
              <w:t>-588</w:t>
            </w:r>
          </w:p>
        </w:tc>
      </w:tr>
      <w:tr w:rsidR="00155607" w14:paraId="01D575A6" w14:textId="77777777" w:rsidTr="003D47E6">
        <w:trPr>
          <w:trHeight w:val="170"/>
        </w:trPr>
        <w:tc>
          <w:tcPr>
            <w:cnfStyle w:val="001000000000" w:firstRow="0" w:lastRow="0" w:firstColumn="1" w:lastColumn="0" w:oddVBand="0" w:evenVBand="0" w:oddHBand="0" w:evenHBand="0" w:firstRowFirstColumn="0" w:firstRowLastColumn="0" w:lastRowFirstColumn="0" w:lastRowLastColumn="0"/>
            <w:tcW w:w="187" w:type="pct"/>
            <w:noWrap/>
            <w:hideMark/>
          </w:tcPr>
          <w:p w14:paraId="68D5B6A6" w14:textId="77777777" w:rsidR="005B1647" w:rsidRPr="00BE5DCB" w:rsidRDefault="005B1647" w:rsidP="005B1647">
            <w:pPr>
              <w:pStyle w:val="Tabell"/>
              <w:keepNext/>
              <w:keepLines/>
            </w:pPr>
            <w:r w:rsidRPr="00BE5DCB">
              <w:t>23</w:t>
            </w:r>
          </w:p>
        </w:tc>
        <w:tc>
          <w:tcPr>
            <w:tcW w:w="1916" w:type="pct"/>
            <w:hideMark/>
          </w:tcPr>
          <w:p w14:paraId="69CCF91C" w14:textId="77777777" w:rsidR="005B1647" w:rsidRPr="00BE5DCB" w:rsidRDefault="005B1647" w:rsidP="003D47E6">
            <w:pPr>
              <w:pStyle w:val="Tabell"/>
              <w:keepNext/>
              <w:keepLines/>
              <w:jc w:val="left"/>
              <w:cnfStyle w:val="000000000000" w:firstRow="0" w:lastRow="0" w:firstColumn="0" w:lastColumn="0" w:oddVBand="0" w:evenVBand="0" w:oddHBand="0" w:evenHBand="0" w:firstRowFirstColumn="0" w:firstRowLastColumn="0" w:lastRowFirstColumn="0" w:lastRowLastColumn="0"/>
            </w:pPr>
            <w:r w:rsidRPr="00BE5DCB">
              <w:t>Areella näringar, landsbygd och livsmedel</w:t>
            </w:r>
          </w:p>
        </w:tc>
        <w:tc>
          <w:tcPr>
            <w:tcW w:w="531" w:type="pct"/>
            <w:noWrap/>
            <w:hideMark/>
          </w:tcPr>
          <w:p w14:paraId="777D9C35" w14:textId="77777777" w:rsidR="005B1647" w:rsidRPr="00BE5DCB"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BE5DCB">
              <w:t>20 900</w:t>
            </w:r>
          </w:p>
        </w:tc>
        <w:tc>
          <w:tcPr>
            <w:tcW w:w="459" w:type="pct"/>
            <w:noWrap/>
            <w:hideMark/>
          </w:tcPr>
          <w:p w14:paraId="28DE92D1" w14:textId="77777777" w:rsidR="005B1647" w:rsidRPr="00BE5DCB"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BE5DCB">
              <w:t>1 122</w:t>
            </w:r>
          </w:p>
        </w:tc>
        <w:tc>
          <w:tcPr>
            <w:tcW w:w="531" w:type="pct"/>
            <w:noWrap/>
            <w:hideMark/>
          </w:tcPr>
          <w:p w14:paraId="7DB3359D" w14:textId="77777777" w:rsidR="005B1647" w:rsidRPr="00BE5DCB"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BE5DCB">
              <w:t>22 023</w:t>
            </w:r>
          </w:p>
        </w:tc>
        <w:tc>
          <w:tcPr>
            <w:tcW w:w="531" w:type="pct"/>
            <w:noWrap/>
            <w:hideMark/>
          </w:tcPr>
          <w:p w14:paraId="5F1CB222" w14:textId="77777777" w:rsidR="005B1647" w:rsidRPr="00BE5DCB"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BE5DCB">
              <w:t>20 784</w:t>
            </w:r>
          </w:p>
        </w:tc>
        <w:tc>
          <w:tcPr>
            <w:tcW w:w="423" w:type="pct"/>
            <w:noWrap/>
            <w:hideMark/>
          </w:tcPr>
          <w:p w14:paraId="6AEAA3FB" w14:textId="77777777" w:rsidR="005B1647" w:rsidRPr="00BE5DCB"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BE5DCB">
              <w:t>-117</w:t>
            </w:r>
          </w:p>
        </w:tc>
        <w:tc>
          <w:tcPr>
            <w:tcW w:w="423" w:type="pct"/>
            <w:noWrap/>
            <w:hideMark/>
          </w:tcPr>
          <w:p w14:paraId="46A1C806" w14:textId="77777777" w:rsidR="005B1647" w:rsidRPr="00BE5DCB"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BE5DCB">
              <w:t>-1 239</w:t>
            </w:r>
          </w:p>
        </w:tc>
      </w:tr>
      <w:tr w:rsidR="00155607" w14:paraId="750F15E7" w14:textId="77777777" w:rsidTr="003D47E6">
        <w:trPr>
          <w:trHeight w:val="170"/>
        </w:trPr>
        <w:tc>
          <w:tcPr>
            <w:cnfStyle w:val="001000000000" w:firstRow="0" w:lastRow="0" w:firstColumn="1" w:lastColumn="0" w:oddVBand="0" w:evenVBand="0" w:oddHBand="0" w:evenHBand="0" w:firstRowFirstColumn="0" w:firstRowLastColumn="0" w:lastRowFirstColumn="0" w:lastRowLastColumn="0"/>
            <w:tcW w:w="187" w:type="pct"/>
            <w:noWrap/>
            <w:hideMark/>
          </w:tcPr>
          <w:p w14:paraId="1631E564" w14:textId="77777777" w:rsidR="005B1647" w:rsidRPr="00BE5DCB" w:rsidRDefault="005B1647" w:rsidP="005B1647">
            <w:pPr>
              <w:pStyle w:val="Tabell"/>
              <w:keepNext/>
              <w:keepLines/>
            </w:pPr>
            <w:r w:rsidRPr="00BE5DCB">
              <w:t>24</w:t>
            </w:r>
          </w:p>
        </w:tc>
        <w:tc>
          <w:tcPr>
            <w:tcW w:w="1916" w:type="pct"/>
            <w:hideMark/>
          </w:tcPr>
          <w:p w14:paraId="1339DBDD" w14:textId="77777777" w:rsidR="005B1647" w:rsidRPr="00BE5DCB" w:rsidRDefault="005B1647" w:rsidP="003D47E6">
            <w:pPr>
              <w:pStyle w:val="Tabell"/>
              <w:keepNext/>
              <w:keepLines/>
              <w:jc w:val="left"/>
              <w:cnfStyle w:val="000000000000" w:firstRow="0" w:lastRow="0" w:firstColumn="0" w:lastColumn="0" w:oddVBand="0" w:evenVBand="0" w:oddHBand="0" w:evenHBand="0" w:firstRowFirstColumn="0" w:firstRowLastColumn="0" w:lastRowFirstColumn="0" w:lastRowLastColumn="0"/>
            </w:pPr>
            <w:r w:rsidRPr="00BE5DCB">
              <w:t>Näringsliv</w:t>
            </w:r>
          </w:p>
        </w:tc>
        <w:tc>
          <w:tcPr>
            <w:tcW w:w="531" w:type="pct"/>
            <w:noWrap/>
            <w:hideMark/>
          </w:tcPr>
          <w:p w14:paraId="2DB4590B" w14:textId="77777777" w:rsidR="005B1647" w:rsidRPr="00BE5DCB"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BE5DCB">
              <w:t>7 437</w:t>
            </w:r>
          </w:p>
        </w:tc>
        <w:tc>
          <w:tcPr>
            <w:tcW w:w="459" w:type="pct"/>
            <w:noWrap/>
            <w:hideMark/>
          </w:tcPr>
          <w:p w14:paraId="7AC8D7D4" w14:textId="77777777" w:rsidR="005B1647" w:rsidRPr="00BE5DCB"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BE5DCB">
              <w:t>-29</w:t>
            </w:r>
          </w:p>
        </w:tc>
        <w:tc>
          <w:tcPr>
            <w:tcW w:w="531" w:type="pct"/>
            <w:noWrap/>
            <w:hideMark/>
          </w:tcPr>
          <w:p w14:paraId="060CE23F" w14:textId="77777777" w:rsidR="005B1647" w:rsidRPr="00BE5DCB"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BE5DCB">
              <w:t>7 408</w:t>
            </w:r>
          </w:p>
        </w:tc>
        <w:tc>
          <w:tcPr>
            <w:tcW w:w="531" w:type="pct"/>
            <w:noWrap/>
            <w:hideMark/>
          </w:tcPr>
          <w:p w14:paraId="375032AD" w14:textId="77777777" w:rsidR="005B1647" w:rsidRPr="00BE5DCB"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BE5DCB">
              <w:t>7 304</w:t>
            </w:r>
          </w:p>
        </w:tc>
        <w:tc>
          <w:tcPr>
            <w:tcW w:w="423" w:type="pct"/>
            <w:noWrap/>
            <w:hideMark/>
          </w:tcPr>
          <w:p w14:paraId="1AB4DBA2" w14:textId="77777777" w:rsidR="005B1647" w:rsidRPr="00BE5DCB"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BE5DCB">
              <w:t>-133</w:t>
            </w:r>
          </w:p>
        </w:tc>
        <w:tc>
          <w:tcPr>
            <w:tcW w:w="423" w:type="pct"/>
            <w:noWrap/>
            <w:hideMark/>
          </w:tcPr>
          <w:p w14:paraId="275AA5F4" w14:textId="77777777" w:rsidR="005B1647" w:rsidRPr="00BE5DCB"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BE5DCB">
              <w:t>-104</w:t>
            </w:r>
          </w:p>
        </w:tc>
      </w:tr>
      <w:tr w:rsidR="00155607" w14:paraId="5EC82C64" w14:textId="77777777" w:rsidTr="003D47E6">
        <w:trPr>
          <w:trHeight w:val="170"/>
        </w:trPr>
        <w:tc>
          <w:tcPr>
            <w:cnfStyle w:val="001000000000" w:firstRow="0" w:lastRow="0" w:firstColumn="1" w:lastColumn="0" w:oddVBand="0" w:evenVBand="0" w:oddHBand="0" w:evenHBand="0" w:firstRowFirstColumn="0" w:firstRowLastColumn="0" w:lastRowFirstColumn="0" w:lastRowLastColumn="0"/>
            <w:tcW w:w="187" w:type="pct"/>
            <w:noWrap/>
            <w:hideMark/>
          </w:tcPr>
          <w:p w14:paraId="3A0B6610" w14:textId="77777777" w:rsidR="005B1647" w:rsidRPr="00BE5DCB" w:rsidRDefault="005B1647" w:rsidP="005B1647">
            <w:pPr>
              <w:pStyle w:val="Tabell"/>
              <w:keepNext/>
              <w:keepLines/>
            </w:pPr>
            <w:r w:rsidRPr="00BE5DCB">
              <w:t>25</w:t>
            </w:r>
          </w:p>
        </w:tc>
        <w:tc>
          <w:tcPr>
            <w:tcW w:w="1916" w:type="pct"/>
            <w:hideMark/>
          </w:tcPr>
          <w:p w14:paraId="625737B2" w14:textId="77777777" w:rsidR="005B1647" w:rsidRPr="00BE5DCB" w:rsidRDefault="005B1647" w:rsidP="003D47E6">
            <w:pPr>
              <w:pStyle w:val="Tabell"/>
              <w:keepNext/>
              <w:keepLines/>
              <w:jc w:val="left"/>
              <w:cnfStyle w:val="000000000000" w:firstRow="0" w:lastRow="0" w:firstColumn="0" w:lastColumn="0" w:oddVBand="0" w:evenVBand="0" w:oddHBand="0" w:evenHBand="0" w:firstRowFirstColumn="0" w:firstRowLastColumn="0" w:lastRowFirstColumn="0" w:lastRowLastColumn="0"/>
            </w:pPr>
            <w:r w:rsidRPr="00BE5DCB">
              <w:t>Allmänna bidrag till kommuner</w:t>
            </w:r>
          </w:p>
        </w:tc>
        <w:tc>
          <w:tcPr>
            <w:tcW w:w="531" w:type="pct"/>
            <w:noWrap/>
            <w:hideMark/>
          </w:tcPr>
          <w:p w14:paraId="4700973B" w14:textId="77777777" w:rsidR="005B1647" w:rsidRPr="00BE5DCB"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BE5DCB">
              <w:t>119 993</w:t>
            </w:r>
          </w:p>
        </w:tc>
        <w:tc>
          <w:tcPr>
            <w:tcW w:w="459" w:type="pct"/>
            <w:noWrap/>
            <w:hideMark/>
          </w:tcPr>
          <w:p w14:paraId="7CB69E07" w14:textId="77777777" w:rsidR="005B1647" w:rsidRPr="00BE5DCB"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BE5DCB">
              <w:t>59</w:t>
            </w:r>
          </w:p>
        </w:tc>
        <w:tc>
          <w:tcPr>
            <w:tcW w:w="531" w:type="pct"/>
            <w:noWrap/>
            <w:hideMark/>
          </w:tcPr>
          <w:p w14:paraId="04D96C75" w14:textId="77777777" w:rsidR="005B1647" w:rsidRPr="00BE5DCB"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BE5DCB">
              <w:t>120 052</w:t>
            </w:r>
          </w:p>
        </w:tc>
        <w:tc>
          <w:tcPr>
            <w:tcW w:w="531" w:type="pct"/>
            <w:noWrap/>
            <w:hideMark/>
          </w:tcPr>
          <w:p w14:paraId="24226600" w14:textId="77777777" w:rsidR="005B1647" w:rsidRPr="00BE5DCB"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BE5DCB">
              <w:t>120 052</w:t>
            </w:r>
          </w:p>
        </w:tc>
        <w:tc>
          <w:tcPr>
            <w:tcW w:w="423" w:type="pct"/>
            <w:noWrap/>
            <w:hideMark/>
          </w:tcPr>
          <w:p w14:paraId="56AFC8E5" w14:textId="77777777" w:rsidR="005B1647" w:rsidRPr="00BE5DCB"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BE5DCB">
              <w:t>59</w:t>
            </w:r>
          </w:p>
        </w:tc>
        <w:tc>
          <w:tcPr>
            <w:tcW w:w="423" w:type="pct"/>
            <w:noWrap/>
            <w:hideMark/>
          </w:tcPr>
          <w:p w14:paraId="30BACA31" w14:textId="77777777" w:rsidR="005B1647" w:rsidRPr="00BE5DCB"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BE5DCB">
              <w:t>0</w:t>
            </w:r>
          </w:p>
        </w:tc>
      </w:tr>
      <w:tr w:rsidR="00155607" w14:paraId="405BD145" w14:textId="77777777" w:rsidTr="003D47E6">
        <w:trPr>
          <w:trHeight w:val="170"/>
        </w:trPr>
        <w:tc>
          <w:tcPr>
            <w:cnfStyle w:val="001000000000" w:firstRow="0" w:lastRow="0" w:firstColumn="1" w:lastColumn="0" w:oddVBand="0" w:evenVBand="0" w:oddHBand="0" w:evenHBand="0" w:firstRowFirstColumn="0" w:firstRowLastColumn="0" w:lastRowFirstColumn="0" w:lastRowLastColumn="0"/>
            <w:tcW w:w="187" w:type="pct"/>
            <w:noWrap/>
            <w:hideMark/>
          </w:tcPr>
          <w:p w14:paraId="4CD4570E" w14:textId="77777777" w:rsidR="005B1647" w:rsidRPr="00BE5DCB" w:rsidRDefault="005B1647" w:rsidP="005B1647">
            <w:pPr>
              <w:pStyle w:val="Tabell"/>
              <w:keepNext/>
              <w:keepLines/>
            </w:pPr>
            <w:r w:rsidRPr="00BE5DCB">
              <w:t>26</w:t>
            </w:r>
          </w:p>
        </w:tc>
        <w:tc>
          <w:tcPr>
            <w:tcW w:w="1916" w:type="pct"/>
            <w:hideMark/>
          </w:tcPr>
          <w:p w14:paraId="091CA2D5" w14:textId="77777777" w:rsidR="005B1647" w:rsidRPr="00BE5DCB" w:rsidRDefault="005B1647" w:rsidP="003D47E6">
            <w:pPr>
              <w:pStyle w:val="Tabell"/>
              <w:keepNext/>
              <w:keepLines/>
              <w:jc w:val="left"/>
              <w:cnfStyle w:val="000000000000" w:firstRow="0" w:lastRow="0" w:firstColumn="0" w:lastColumn="0" w:oddVBand="0" w:evenVBand="0" w:oddHBand="0" w:evenHBand="0" w:firstRowFirstColumn="0" w:firstRowLastColumn="0" w:lastRowFirstColumn="0" w:lastRowLastColumn="0"/>
            </w:pPr>
            <w:r w:rsidRPr="00BE5DCB">
              <w:t>Statsskuldsräntor m.m.</w:t>
            </w:r>
          </w:p>
        </w:tc>
        <w:tc>
          <w:tcPr>
            <w:tcW w:w="531" w:type="pct"/>
            <w:noWrap/>
            <w:hideMark/>
          </w:tcPr>
          <w:p w14:paraId="2A9F8AB0" w14:textId="77777777" w:rsidR="005B1647" w:rsidRPr="00BE5DCB"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BE5DCB">
              <w:t>25 155</w:t>
            </w:r>
          </w:p>
        </w:tc>
        <w:tc>
          <w:tcPr>
            <w:tcW w:w="459" w:type="pct"/>
            <w:noWrap/>
            <w:hideMark/>
          </w:tcPr>
          <w:p w14:paraId="45985C73" w14:textId="77777777" w:rsidR="005B1647" w:rsidRPr="00BE5DCB"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p>
        </w:tc>
        <w:tc>
          <w:tcPr>
            <w:tcW w:w="531" w:type="pct"/>
            <w:noWrap/>
            <w:hideMark/>
          </w:tcPr>
          <w:p w14:paraId="011F91CE" w14:textId="77777777" w:rsidR="005B1647" w:rsidRPr="00BE5DCB"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BE5DCB">
              <w:t>25 155</w:t>
            </w:r>
          </w:p>
        </w:tc>
        <w:tc>
          <w:tcPr>
            <w:tcW w:w="531" w:type="pct"/>
            <w:noWrap/>
            <w:hideMark/>
          </w:tcPr>
          <w:p w14:paraId="33294023" w14:textId="77777777" w:rsidR="005B1647" w:rsidRPr="00BE5DCB"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BE5DCB">
              <w:t>22 174</w:t>
            </w:r>
          </w:p>
        </w:tc>
        <w:tc>
          <w:tcPr>
            <w:tcW w:w="423" w:type="pct"/>
            <w:noWrap/>
            <w:hideMark/>
          </w:tcPr>
          <w:p w14:paraId="508E5050" w14:textId="77777777" w:rsidR="005B1647" w:rsidRPr="00BE5DCB"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BE5DCB">
              <w:t>-2 981</w:t>
            </w:r>
          </w:p>
        </w:tc>
        <w:tc>
          <w:tcPr>
            <w:tcW w:w="423" w:type="pct"/>
            <w:noWrap/>
            <w:hideMark/>
          </w:tcPr>
          <w:p w14:paraId="7EABEAFB" w14:textId="77777777" w:rsidR="005B1647" w:rsidRPr="00BE5DCB"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BE5DCB">
              <w:t>-2 981</w:t>
            </w:r>
          </w:p>
        </w:tc>
      </w:tr>
      <w:tr w:rsidR="00155607" w14:paraId="1D780ED9" w14:textId="77777777" w:rsidTr="003D47E6">
        <w:trPr>
          <w:trHeight w:val="170"/>
        </w:trPr>
        <w:tc>
          <w:tcPr>
            <w:cnfStyle w:val="001000000000" w:firstRow="0" w:lastRow="0" w:firstColumn="1" w:lastColumn="0" w:oddVBand="0" w:evenVBand="0" w:oddHBand="0" w:evenHBand="0" w:firstRowFirstColumn="0" w:firstRowLastColumn="0" w:lastRowFirstColumn="0" w:lastRowLastColumn="0"/>
            <w:tcW w:w="187" w:type="pct"/>
            <w:noWrap/>
            <w:hideMark/>
          </w:tcPr>
          <w:p w14:paraId="779A7E7F" w14:textId="77777777" w:rsidR="005B1647" w:rsidRPr="00BE5DCB" w:rsidRDefault="005B1647" w:rsidP="005B1647">
            <w:pPr>
              <w:pStyle w:val="Tabell"/>
              <w:keepNext/>
              <w:keepLines/>
            </w:pPr>
            <w:r w:rsidRPr="00BE5DCB">
              <w:t>27</w:t>
            </w:r>
          </w:p>
        </w:tc>
        <w:tc>
          <w:tcPr>
            <w:tcW w:w="1916" w:type="pct"/>
            <w:hideMark/>
          </w:tcPr>
          <w:p w14:paraId="7CF3D3F5" w14:textId="77777777" w:rsidR="005B1647" w:rsidRPr="00BE5DCB" w:rsidRDefault="005B1647" w:rsidP="003D47E6">
            <w:pPr>
              <w:pStyle w:val="Tabell"/>
              <w:keepNext/>
              <w:keepLines/>
              <w:jc w:val="left"/>
              <w:cnfStyle w:val="000000000000" w:firstRow="0" w:lastRow="0" w:firstColumn="0" w:lastColumn="0" w:oddVBand="0" w:evenVBand="0" w:oddHBand="0" w:evenHBand="0" w:firstRowFirstColumn="0" w:firstRowLastColumn="0" w:lastRowFirstColumn="0" w:lastRowLastColumn="0"/>
            </w:pPr>
            <w:r w:rsidRPr="00BE5DCB">
              <w:t>Avgiften till Europeiska unionen</w:t>
            </w:r>
          </w:p>
        </w:tc>
        <w:tc>
          <w:tcPr>
            <w:tcW w:w="531" w:type="pct"/>
            <w:noWrap/>
            <w:hideMark/>
          </w:tcPr>
          <w:p w14:paraId="311747BB" w14:textId="77777777" w:rsidR="005B1647" w:rsidRPr="00BE5DCB"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BE5DCB">
              <w:t>40 914</w:t>
            </w:r>
          </w:p>
        </w:tc>
        <w:tc>
          <w:tcPr>
            <w:tcW w:w="459" w:type="pct"/>
            <w:noWrap/>
            <w:hideMark/>
          </w:tcPr>
          <w:p w14:paraId="65278FCC" w14:textId="77777777" w:rsidR="005B1647" w:rsidRPr="00BE5DCB"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p>
        </w:tc>
        <w:tc>
          <w:tcPr>
            <w:tcW w:w="531" w:type="pct"/>
            <w:noWrap/>
            <w:hideMark/>
          </w:tcPr>
          <w:p w14:paraId="39C46E29" w14:textId="77777777" w:rsidR="005B1647" w:rsidRPr="00BE5DCB"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BE5DCB">
              <w:t>40 914</w:t>
            </w:r>
          </w:p>
        </w:tc>
        <w:tc>
          <w:tcPr>
            <w:tcW w:w="531" w:type="pct"/>
            <w:noWrap/>
            <w:hideMark/>
          </w:tcPr>
          <w:p w14:paraId="3FC2E7B2" w14:textId="77777777" w:rsidR="005B1647" w:rsidRPr="00BE5DCB"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BE5DCB">
              <w:t>37 683</w:t>
            </w:r>
          </w:p>
        </w:tc>
        <w:tc>
          <w:tcPr>
            <w:tcW w:w="423" w:type="pct"/>
            <w:noWrap/>
            <w:hideMark/>
          </w:tcPr>
          <w:p w14:paraId="333F7879" w14:textId="77777777" w:rsidR="005B1647" w:rsidRPr="00BE5DCB"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BE5DCB">
              <w:t>-3 231</w:t>
            </w:r>
          </w:p>
        </w:tc>
        <w:tc>
          <w:tcPr>
            <w:tcW w:w="423" w:type="pct"/>
            <w:noWrap/>
            <w:hideMark/>
          </w:tcPr>
          <w:p w14:paraId="24FD8783" w14:textId="77777777" w:rsidR="005B1647" w:rsidRPr="00BE5DCB"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BE5DCB">
              <w:t>-3 231</w:t>
            </w:r>
          </w:p>
        </w:tc>
      </w:tr>
      <w:tr w:rsidR="00155607" w14:paraId="21DE58F3" w14:textId="77777777" w:rsidTr="003D47E6">
        <w:trPr>
          <w:trHeight w:val="170"/>
        </w:trPr>
        <w:tc>
          <w:tcPr>
            <w:cnfStyle w:val="001000000000" w:firstRow="0" w:lastRow="0" w:firstColumn="1" w:lastColumn="0" w:oddVBand="0" w:evenVBand="0" w:oddHBand="0" w:evenHBand="0" w:firstRowFirstColumn="0" w:firstRowLastColumn="0" w:lastRowFirstColumn="0" w:lastRowLastColumn="0"/>
            <w:tcW w:w="187" w:type="pct"/>
            <w:noWrap/>
            <w:hideMark/>
          </w:tcPr>
          <w:p w14:paraId="33235DFA" w14:textId="77777777" w:rsidR="005B1647" w:rsidRPr="00BE5DCB" w:rsidRDefault="005B1647" w:rsidP="005B1647">
            <w:pPr>
              <w:pStyle w:val="Tabell"/>
              <w:keepNext/>
              <w:keepLines/>
            </w:pPr>
          </w:p>
        </w:tc>
        <w:tc>
          <w:tcPr>
            <w:tcW w:w="1916" w:type="pct"/>
            <w:hideMark/>
          </w:tcPr>
          <w:p w14:paraId="6ED91D54" w14:textId="77777777" w:rsidR="005B1647" w:rsidRPr="00BE5DCB" w:rsidRDefault="005B1647" w:rsidP="003D47E6">
            <w:pPr>
              <w:pStyle w:val="Tabell"/>
              <w:keepNext/>
              <w:keepLines/>
              <w:jc w:val="left"/>
              <w:cnfStyle w:val="000000000000" w:firstRow="0" w:lastRow="0" w:firstColumn="0" w:lastColumn="0" w:oddVBand="0" w:evenVBand="0" w:oddHBand="0" w:evenHBand="0" w:firstRowFirstColumn="0" w:firstRowLastColumn="0" w:lastRowFirstColumn="0" w:lastRowLastColumn="0"/>
            </w:pPr>
            <w:r w:rsidRPr="00BE5DCB">
              <w:t>Förändring av anslagsbehållningar</w:t>
            </w:r>
          </w:p>
        </w:tc>
        <w:tc>
          <w:tcPr>
            <w:tcW w:w="531" w:type="pct"/>
            <w:noWrap/>
            <w:hideMark/>
          </w:tcPr>
          <w:p w14:paraId="1A4713BB" w14:textId="77777777" w:rsidR="005B1647" w:rsidRPr="00BE5DCB"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BE5DCB">
              <w:t>-11 289</w:t>
            </w:r>
          </w:p>
        </w:tc>
        <w:tc>
          <w:tcPr>
            <w:tcW w:w="459" w:type="pct"/>
            <w:noWrap/>
            <w:hideMark/>
          </w:tcPr>
          <w:p w14:paraId="33CCBC49" w14:textId="77777777" w:rsidR="005B1647" w:rsidRPr="00BE5DCB"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p>
        </w:tc>
        <w:tc>
          <w:tcPr>
            <w:tcW w:w="531" w:type="pct"/>
            <w:noWrap/>
            <w:hideMark/>
          </w:tcPr>
          <w:p w14:paraId="505FFDB5" w14:textId="77777777" w:rsidR="005B1647" w:rsidRPr="00BE5DCB"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BE5DCB">
              <w:t>-11 289</w:t>
            </w:r>
          </w:p>
        </w:tc>
        <w:tc>
          <w:tcPr>
            <w:tcW w:w="531" w:type="pct"/>
            <w:noWrap/>
            <w:hideMark/>
          </w:tcPr>
          <w:p w14:paraId="0D94E3A5" w14:textId="77777777" w:rsidR="005B1647" w:rsidRPr="00BE5DCB"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p>
        </w:tc>
        <w:tc>
          <w:tcPr>
            <w:tcW w:w="423" w:type="pct"/>
            <w:noWrap/>
            <w:hideMark/>
          </w:tcPr>
          <w:p w14:paraId="23EDF115" w14:textId="77777777" w:rsidR="005B1647" w:rsidRPr="00BE5DCB"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BE5DCB">
              <w:t>11 289</w:t>
            </w:r>
          </w:p>
        </w:tc>
        <w:tc>
          <w:tcPr>
            <w:tcW w:w="423" w:type="pct"/>
            <w:noWrap/>
            <w:hideMark/>
          </w:tcPr>
          <w:p w14:paraId="7A4678AF" w14:textId="77777777" w:rsidR="005B1647" w:rsidRPr="00BE5DCB"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BE5DCB">
              <w:t>11 289</w:t>
            </w:r>
          </w:p>
        </w:tc>
      </w:tr>
      <w:tr w:rsidR="00155607" w14:paraId="6A072C01" w14:textId="77777777" w:rsidTr="003D47E6">
        <w:trPr>
          <w:trHeight w:val="170"/>
        </w:trPr>
        <w:tc>
          <w:tcPr>
            <w:cnfStyle w:val="001000000000" w:firstRow="0" w:lastRow="0" w:firstColumn="1" w:lastColumn="0" w:oddVBand="0" w:evenVBand="0" w:oddHBand="0" w:evenHBand="0" w:firstRowFirstColumn="0" w:firstRowLastColumn="0" w:lastRowFirstColumn="0" w:lastRowLastColumn="0"/>
            <w:tcW w:w="187" w:type="pct"/>
            <w:noWrap/>
            <w:hideMark/>
          </w:tcPr>
          <w:p w14:paraId="59D83C1B" w14:textId="77777777" w:rsidR="005B1647" w:rsidRPr="00BE5DCB" w:rsidRDefault="005B1647" w:rsidP="005B1647">
            <w:pPr>
              <w:pStyle w:val="Tabell"/>
              <w:keepNext/>
              <w:keepLines/>
            </w:pPr>
          </w:p>
        </w:tc>
        <w:tc>
          <w:tcPr>
            <w:tcW w:w="1916" w:type="pct"/>
            <w:noWrap/>
            <w:hideMark/>
          </w:tcPr>
          <w:p w14:paraId="5786C43B" w14:textId="77777777" w:rsidR="005B1647" w:rsidRPr="00BE5DCB" w:rsidRDefault="005B1647" w:rsidP="003D47E6">
            <w:pPr>
              <w:pStyle w:val="Tabell"/>
              <w:keepNext/>
              <w:keepLines/>
              <w:jc w:val="left"/>
              <w:cnfStyle w:val="000000000000" w:firstRow="0" w:lastRow="0" w:firstColumn="0" w:lastColumn="0" w:oddVBand="0" w:evenVBand="0" w:oddHBand="0" w:evenHBand="0" w:firstRowFirstColumn="0" w:firstRowLastColumn="0" w:lastRowFirstColumn="0" w:lastRowLastColumn="0"/>
              <w:rPr>
                <w:b/>
                <w:bCs/>
              </w:rPr>
            </w:pPr>
            <w:r w:rsidRPr="00BE5DCB">
              <w:rPr>
                <w:b/>
                <w:bCs/>
              </w:rPr>
              <w:t>Summa</w:t>
            </w:r>
          </w:p>
        </w:tc>
        <w:tc>
          <w:tcPr>
            <w:tcW w:w="531" w:type="pct"/>
            <w:noWrap/>
            <w:hideMark/>
          </w:tcPr>
          <w:p w14:paraId="6822DEE7" w14:textId="77777777" w:rsidR="005B1647" w:rsidRPr="00BE5DCB"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rPr>
                <w:b/>
                <w:bCs/>
              </w:rPr>
            </w:pPr>
            <w:r w:rsidRPr="00BE5DCB">
              <w:rPr>
                <w:b/>
                <w:bCs/>
              </w:rPr>
              <w:t>1 018 923</w:t>
            </w:r>
          </w:p>
        </w:tc>
        <w:tc>
          <w:tcPr>
            <w:tcW w:w="459" w:type="pct"/>
            <w:noWrap/>
            <w:hideMark/>
          </w:tcPr>
          <w:p w14:paraId="1CCE2B19" w14:textId="77777777" w:rsidR="005B1647" w:rsidRPr="00BE5DCB"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rPr>
                <w:b/>
                <w:bCs/>
              </w:rPr>
            </w:pPr>
            <w:r w:rsidRPr="00BE5DCB">
              <w:rPr>
                <w:b/>
                <w:bCs/>
              </w:rPr>
              <w:t>6 099</w:t>
            </w:r>
          </w:p>
        </w:tc>
        <w:tc>
          <w:tcPr>
            <w:tcW w:w="531" w:type="pct"/>
            <w:noWrap/>
            <w:hideMark/>
          </w:tcPr>
          <w:p w14:paraId="2C581621" w14:textId="77777777" w:rsidR="005B1647" w:rsidRPr="00BE5DCB"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rPr>
                <w:b/>
                <w:bCs/>
              </w:rPr>
            </w:pPr>
            <w:r w:rsidRPr="00BE5DCB">
              <w:rPr>
                <w:b/>
                <w:bCs/>
              </w:rPr>
              <w:t>1 025 022</w:t>
            </w:r>
          </w:p>
        </w:tc>
        <w:tc>
          <w:tcPr>
            <w:tcW w:w="531" w:type="pct"/>
            <w:noWrap/>
            <w:hideMark/>
          </w:tcPr>
          <w:p w14:paraId="4A55C4BB" w14:textId="77777777" w:rsidR="005B1647" w:rsidRPr="00BE5DCB"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rPr>
                <w:b/>
                <w:bCs/>
              </w:rPr>
            </w:pPr>
            <w:r w:rsidRPr="00BE5DCB">
              <w:rPr>
                <w:b/>
                <w:bCs/>
              </w:rPr>
              <w:t>1 012 879</w:t>
            </w:r>
          </w:p>
        </w:tc>
        <w:tc>
          <w:tcPr>
            <w:tcW w:w="423" w:type="pct"/>
            <w:noWrap/>
            <w:hideMark/>
          </w:tcPr>
          <w:p w14:paraId="5769247B" w14:textId="77777777" w:rsidR="005B1647" w:rsidRPr="00BE5DCB"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rPr>
                <w:b/>
                <w:bCs/>
              </w:rPr>
            </w:pPr>
            <w:r w:rsidRPr="00BE5DCB">
              <w:rPr>
                <w:b/>
                <w:bCs/>
              </w:rPr>
              <w:t>-6 043</w:t>
            </w:r>
          </w:p>
        </w:tc>
        <w:tc>
          <w:tcPr>
            <w:tcW w:w="423" w:type="pct"/>
            <w:noWrap/>
            <w:hideMark/>
          </w:tcPr>
          <w:p w14:paraId="77A967C2" w14:textId="77777777" w:rsidR="005B1647" w:rsidRPr="00BE5DCB"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rPr>
                <w:b/>
                <w:bCs/>
              </w:rPr>
            </w:pPr>
            <w:r w:rsidRPr="00BE5DCB">
              <w:rPr>
                <w:b/>
                <w:bCs/>
              </w:rPr>
              <w:t>-12 142</w:t>
            </w:r>
          </w:p>
        </w:tc>
      </w:tr>
      <w:tr w:rsidR="00155607" w14:paraId="30301860" w14:textId="77777777" w:rsidTr="003D47E6">
        <w:trPr>
          <w:trHeight w:val="170"/>
        </w:trPr>
        <w:tc>
          <w:tcPr>
            <w:cnfStyle w:val="001000000000" w:firstRow="0" w:lastRow="0" w:firstColumn="1" w:lastColumn="0" w:oddVBand="0" w:evenVBand="0" w:oddHBand="0" w:evenHBand="0" w:firstRowFirstColumn="0" w:firstRowLastColumn="0" w:lastRowFirstColumn="0" w:lastRowLastColumn="0"/>
            <w:tcW w:w="187" w:type="pct"/>
            <w:noWrap/>
            <w:hideMark/>
          </w:tcPr>
          <w:p w14:paraId="686AFAAA" w14:textId="77777777" w:rsidR="005B1647" w:rsidRPr="00BE5DCB" w:rsidRDefault="005B1647" w:rsidP="005B1647">
            <w:pPr>
              <w:pStyle w:val="Tabell"/>
              <w:keepNext/>
              <w:keepLines/>
            </w:pPr>
          </w:p>
        </w:tc>
        <w:tc>
          <w:tcPr>
            <w:tcW w:w="1916" w:type="pct"/>
            <w:hideMark/>
          </w:tcPr>
          <w:p w14:paraId="6B1F322F" w14:textId="77777777" w:rsidR="005B1647" w:rsidRPr="00BE5DCB" w:rsidRDefault="005B1647" w:rsidP="003D47E6">
            <w:pPr>
              <w:pStyle w:val="Tabell"/>
              <w:keepNext/>
              <w:keepLines/>
              <w:jc w:val="left"/>
              <w:cnfStyle w:val="000000000000" w:firstRow="0" w:lastRow="0" w:firstColumn="0" w:lastColumn="0" w:oddVBand="0" w:evenVBand="0" w:oddHBand="0" w:evenHBand="0" w:firstRowFirstColumn="0" w:firstRowLastColumn="0" w:lastRowFirstColumn="0" w:lastRowLastColumn="0"/>
            </w:pPr>
            <w:r w:rsidRPr="00BE5DCB">
              <w:t>Riksgäldskontorets nettoutlåning</w:t>
            </w:r>
          </w:p>
        </w:tc>
        <w:tc>
          <w:tcPr>
            <w:tcW w:w="531" w:type="pct"/>
            <w:noWrap/>
            <w:hideMark/>
          </w:tcPr>
          <w:p w14:paraId="26D51A87" w14:textId="77777777" w:rsidR="005B1647" w:rsidRPr="00BE5DCB"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BE5DCB">
              <w:t>3 628</w:t>
            </w:r>
          </w:p>
        </w:tc>
        <w:tc>
          <w:tcPr>
            <w:tcW w:w="459" w:type="pct"/>
            <w:noWrap/>
            <w:hideMark/>
          </w:tcPr>
          <w:p w14:paraId="586784C8" w14:textId="77777777" w:rsidR="005B1647" w:rsidRPr="00BE5DCB"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p>
        </w:tc>
        <w:tc>
          <w:tcPr>
            <w:tcW w:w="531" w:type="pct"/>
            <w:noWrap/>
            <w:hideMark/>
          </w:tcPr>
          <w:p w14:paraId="165DE166" w14:textId="77777777" w:rsidR="005B1647" w:rsidRPr="00BE5DCB"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BE5DCB">
              <w:t>3 628</w:t>
            </w:r>
          </w:p>
        </w:tc>
        <w:tc>
          <w:tcPr>
            <w:tcW w:w="531" w:type="pct"/>
            <w:noWrap/>
            <w:hideMark/>
          </w:tcPr>
          <w:p w14:paraId="2A9CB962" w14:textId="77777777" w:rsidR="005B1647" w:rsidRPr="00BE5DCB"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BE5DCB">
              <w:t>-66 892</w:t>
            </w:r>
          </w:p>
        </w:tc>
        <w:tc>
          <w:tcPr>
            <w:tcW w:w="423" w:type="pct"/>
            <w:noWrap/>
            <w:hideMark/>
          </w:tcPr>
          <w:p w14:paraId="5980A856" w14:textId="77777777" w:rsidR="005B1647" w:rsidRPr="00BE5DCB"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BE5DCB">
              <w:t>-70 521</w:t>
            </w:r>
          </w:p>
        </w:tc>
        <w:tc>
          <w:tcPr>
            <w:tcW w:w="423" w:type="pct"/>
            <w:noWrap/>
            <w:hideMark/>
          </w:tcPr>
          <w:p w14:paraId="37C6CCE0" w14:textId="77777777" w:rsidR="005B1647" w:rsidRPr="00BE5DCB"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BE5DCB">
              <w:t>-70 521</w:t>
            </w:r>
          </w:p>
        </w:tc>
      </w:tr>
      <w:tr w:rsidR="00155607" w14:paraId="4023F7F0" w14:textId="77777777" w:rsidTr="003D47E6">
        <w:trPr>
          <w:trHeight w:val="170"/>
        </w:trPr>
        <w:tc>
          <w:tcPr>
            <w:cnfStyle w:val="001000000000" w:firstRow="0" w:lastRow="0" w:firstColumn="1" w:lastColumn="0" w:oddVBand="0" w:evenVBand="0" w:oddHBand="0" w:evenHBand="0" w:firstRowFirstColumn="0" w:firstRowLastColumn="0" w:lastRowFirstColumn="0" w:lastRowLastColumn="0"/>
            <w:tcW w:w="187" w:type="pct"/>
            <w:noWrap/>
            <w:hideMark/>
          </w:tcPr>
          <w:p w14:paraId="20ABCFFE" w14:textId="77777777" w:rsidR="005B1647" w:rsidRPr="00BE5DCB" w:rsidRDefault="005B1647" w:rsidP="005B1647">
            <w:pPr>
              <w:pStyle w:val="Tabell"/>
              <w:keepNext/>
              <w:keepLines/>
            </w:pPr>
          </w:p>
        </w:tc>
        <w:tc>
          <w:tcPr>
            <w:tcW w:w="1916" w:type="pct"/>
            <w:hideMark/>
          </w:tcPr>
          <w:p w14:paraId="7A571218" w14:textId="77777777" w:rsidR="005B1647" w:rsidRPr="00BE5DCB" w:rsidRDefault="005B1647" w:rsidP="003D47E6">
            <w:pPr>
              <w:pStyle w:val="Tabell"/>
              <w:keepNext/>
              <w:keepLines/>
              <w:jc w:val="left"/>
              <w:cnfStyle w:val="000000000000" w:firstRow="0" w:lastRow="0" w:firstColumn="0" w:lastColumn="0" w:oddVBand="0" w:evenVBand="0" w:oddHBand="0" w:evenHBand="0" w:firstRowFirstColumn="0" w:firstRowLastColumn="0" w:lastRowFirstColumn="0" w:lastRowLastColumn="0"/>
            </w:pPr>
            <w:r w:rsidRPr="00BE5DCB">
              <w:t>Kassamässig korrigering</w:t>
            </w:r>
          </w:p>
        </w:tc>
        <w:tc>
          <w:tcPr>
            <w:tcW w:w="531" w:type="pct"/>
            <w:noWrap/>
            <w:hideMark/>
          </w:tcPr>
          <w:p w14:paraId="795E2637" w14:textId="77777777" w:rsidR="005B1647" w:rsidRPr="00BE5DCB"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BE5DCB">
              <w:t>0</w:t>
            </w:r>
          </w:p>
        </w:tc>
        <w:tc>
          <w:tcPr>
            <w:tcW w:w="459" w:type="pct"/>
            <w:noWrap/>
            <w:hideMark/>
          </w:tcPr>
          <w:p w14:paraId="2BED03CB" w14:textId="77777777" w:rsidR="005B1647" w:rsidRPr="00BE5DCB"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p>
        </w:tc>
        <w:tc>
          <w:tcPr>
            <w:tcW w:w="531" w:type="pct"/>
            <w:noWrap/>
            <w:hideMark/>
          </w:tcPr>
          <w:p w14:paraId="3EB7474E" w14:textId="77777777" w:rsidR="005B1647" w:rsidRPr="00BE5DCB"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BE5DCB">
              <w:t>0</w:t>
            </w:r>
          </w:p>
        </w:tc>
        <w:tc>
          <w:tcPr>
            <w:tcW w:w="531" w:type="pct"/>
            <w:noWrap/>
            <w:hideMark/>
          </w:tcPr>
          <w:p w14:paraId="18375CE5" w14:textId="77777777" w:rsidR="005B1647" w:rsidRPr="00BE5DCB"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BE5DCB">
              <w:t>-2 389</w:t>
            </w:r>
          </w:p>
        </w:tc>
        <w:tc>
          <w:tcPr>
            <w:tcW w:w="423" w:type="pct"/>
            <w:noWrap/>
            <w:hideMark/>
          </w:tcPr>
          <w:p w14:paraId="1EF383B4" w14:textId="77777777" w:rsidR="005B1647" w:rsidRPr="00BE5DCB"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BE5DCB">
              <w:t>-2 389</w:t>
            </w:r>
          </w:p>
        </w:tc>
        <w:tc>
          <w:tcPr>
            <w:tcW w:w="423" w:type="pct"/>
            <w:noWrap/>
            <w:hideMark/>
          </w:tcPr>
          <w:p w14:paraId="7F1040F1" w14:textId="77777777" w:rsidR="005B1647" w:rsidRPr="00BE5DCB"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BE5DCB">
              <w:t>-2 389</w:t>
            </w:r>
          </w:p>
        </w:tc>
      </w:tr>
      <w:tr w:rsidR="00155607" w:rsidRPr="003D47E6" w14:paraId="3EEB7C97" w14:textId="77777777" w:rsidTr="003D47E6">
        <w:trPr>
          <w:cnfStyle w:val="010000000000" w:firstRow="0" w:lastRow="1" w:firstColumn="0" w:lastColumn="0" w:oddVBand="0" w:evenVBand="0" w:oddHBand="0" w:evenHBand="0" w:firstRowFirstColumn="0" w:firstRowLastColumn="0" w:lastRowFirstColumn="0" w:lastRowLastColumn="0"/>
          <w:trHeight w:val="170"/>
        </w:trPr>
        <w:tc>
          <w:tcPr>
            <w:cnfStyle w:val="001000000000" w:firstRow="0" w:lastRow="0" w:firstColumn="1" w:lastColumn="0" w:oddVBand="0" w:evenVBand="0" w:oddHBand="0" w:evenHBand="0" w:firstRowFirstColumn="0" w:firstRowLastColumn="0" w:lastRowFirstColumn="0" w:lastRowLastColumn="0"/>
            <w:tcW w:w="187" w:type="pct"/>
            <w:noWrap/>
            <w:hideMark/>
          </w:tcPr>
          <w:p w14:paraId="479C9A84" w14:textId="77777777" w:rsidR="005B1647" w:rsidRPr="003D47E6" w:rsidRDefault="005B1647" w:rsidP="003D47E6">
            <w:pPr>
              <w:pStyle w:val="Tabell"/>
              <w:keepNext/>
              <w:keepLines/>
            </w:pPr>
          </w:p>
        </w:tc>
        <w:tc>
          <w:tcPr>
            <w:tcW w:w="1916" w:type="pct"/>
            <w:noWrap/>
            <w:hideMark/>
          </w:tcPr>
          <w:p w14:paraId="5DE0A6E6" w14:textId="77777777" w:rsidR="005B1647" w:rsidRPr="003D47E6" w:rsidRDefault="005B1647" w:rsidP="003D47E6">
            <w:pPr>
              <w:pStyle w:val="Tabell"/>
              <w:keepNext/>
              <w:keepLines/>
              <w:jc w:val="left"/>
              <w:cnfStyle w:val="010000000000" w:firstRow="0" w:lastRow="1" w:firstColumn="0" w:lastColumn="0" w:oddVBand="0" w:evenVBand="0" w:oddHBand="0" w:evenHBand="0" w:firstRowFirstColumn="0" w:firstRowLastColumn="0" w:lastRowFirstColumn="0" w:lastRowLastColumn="0"/>
              <w:rPr>
                <w:bCs/>
              </w:rPr>
            </w:pPr>
            <w:r w:rsidRPr="003D47E6">
              <w:rPr>
                <w:bCs/>
              </w:rPr>
              <w:t>Summa utgifter m.m. i statens budget</w:t>
            </w:r>
          </w:p>
        </w:tc>
        <w:tc>
          <w:tcPr>
            <w:tcW w:w="531" w:type="pct"/>
            <w:noWrap/>
            <w:hideMark/>
          </w:tcPr>
          <w:p w14:paraId="0E6FA371" w14:textId="77777777" w:rsidR="005B1647" w:rsidRPr="003D47E6" w:rsidRDefault="005B1647" w:rsidP="005B1647">
            <w:pPr>
              <w:pStyle w:val="Tabell"/>
              <w:keepNext/>
              <w:keepLines/>
              <w:cnfStyle w:val="010000000000" w:firstRow="0" w:lastRow="1" w:firstColumn="0" w:lastColumn="0" w:oddVBand="0" w:evenVBand="0" w:oddHBand="0" w:evenHBand="0" w:firstRowFirstColumn="0" w:firstRowLastColumn="0" w:lastRowFirstColumn="0" w:lastRowLastColumn="0"/>
              <w:rPr>
                <w:bCs/>
              </w:rPr>
            </w:pPr>
            <w:r w:rsidRPr="003D47E6">
              <w:rPr>
                <w:bCs/>
              </w:rPr>
              <w:t>1 022 551</w:t>
            </w:r>
          </w:p>
        </w:tc>
        <w:tc>
          <w:tcPr>
            <w:tcW w:w="459" w:type="pct"/>
            <w:noWrap/>
            <w:hideMark/>
          </w:tcPr>
          <w:p w14:paraId="6BDDF061" w14:textId="77777777" w:rsidR="005B1647" w:rsidRPr="003D47E6" w:rsidRDefault="005B1647" w:rsidP="005B1647">
            <w:pPr>
              <w:pStyle w:val="Tabell"/>
              <w:keepNext/>
              <w:keepLines/>
              <w:cnfStyle w:val="010000000000" w:firstRow="0" w:lastRow="1" w:firstColumn="0" w:lastColumn="0" w:oddVBand="0" w:evenVBand="0" w:oddHBand="0" w:evenHBand="0" w:firstRowFirstColumn="0" w:firstRowLastColumn="0" w:lastRowFirstColumn="0" w:lastRowLastColumn="0"/>
              <w:rPr>
                <w:bCs/>
              </w:rPr>
            </w:pPr>
            <w:r w:rsidRPr="003D47E6">
              <w:rPr>
                <w:bCs/>
              </w:rPr>
              <w:t>6 099</w:t>
            </w:r>
          </w:p>
        </w:tc>
        <w:tc>
          <w:tcPr>
            <w:tcW w:w="531" w:type="pct"/>
            <w:noWrap/>
            <w:hideMark/>
          </w:tcPr>
          <w:p w14:paraId="3C5B9A45" w14:textId="77777777" w:rsidR="005B1647" w:rsidRPr="003D47E6" w:rsidRDefault="005B1647" w:rsidP="005B1647">
            <w:pPr>
              <w:pStyle w:val="Tabell"/>
              <w:keepNext/>
              <w:keepLines/>
              <w:cnfStyle w:val="010000000000" w:firstRow="0" w:lastRow="1" w:firstColumn="0" w:lastColumn="0" w:oddVBand="0" w:evenVBand="0" w:oddHBand="0" w:evenHBand="0" w:firstRowFirstColumn="0" w:firstRowLastColumn="0" w:lastRowFirstColumn="0" w:lastRowLastColumn="0"/>
              <w:rPr>
                <w:bCs/>
              </w:rPr>
            </w:pPr>
            <w:r w:rsidRPr="003D47E6">
              <w:rPr>
                <w:bCs/>
              </w:rPr>
              <w:t>1 028 650</w:t>
            </w:r>
          </w:p>
        </w:tc>
        <w:tc>
          <w:tcPr>
            <w:tcW w:w="531" w:type="pct"/>
            <w:noWrap/>
            <w:hideMark/>
          </w:tcPr>
          <w:p w14:paraId="213A2B99" w14:textId="77777777" w:rsidR="005B1647" w:rsidRPr="003D47E6" w:rsidRDefault="005B1647" w:rsidP="005B1647">
            <w:pPr>
              <w:pStyle w:val="Tabell"/>
              <w:keepNext/>
              <w:keepLines/>
              <w:cnfStyle w:val="010000000000" w:firstRow="0" w:lastRow="1" w:firstColumn="0" w:lastColumn="0" w:oddVBand="0" w:evenVBand="0" w:oddHBand="0" w:evenHBand="0" w:firstRowFirstColumn="0" w:firstRowLastColumn="0" w:lastRowFirstColumn="0" w:lastRowLastColumn="0"/>
              <w:rPr>
                <w:bCs/>
              </w:rPr>
            </w:pPr>
            <w:r w:rsidRPr="003D47E6">
              <w:rPr>
                <w:bCs/>
              </w:rPr>
              <w:t>943 598</w:t>
            </w:r>
          </w:p>
        </w:tc>
        <w:tc>
          <w:tcPr>
            <w:tcW w:w="423" w:type="pct"/>
            <w:noWrap/>
            <w:hideMark/>
          </w:tcPr>
          <w:p w14:paraId="4FA760F3" w14:textId="77777777" w:rsidR="005B1647" w:rsidRPr="003D47E6" w:rsidRDefault="005B1647" w:rsidP="005B1647">
            <w:pPr>
              <w:pStyle w:val="Tabell"/>
              <w:keepNext/>
              <w:keepLines/>
              <w:cnfStyle w:val="010000000000" w:firstRow="0" w:lastRow="1" w:firstColumn="0" w:lastColumn="0" w:oddVBand="0" w:evenVBand="0" w:oddHBand="0" w:evenHBand="0" w:firstRowFirstColumn="0" w:firstRowLastColumn="0" w:lastRowFirstColumn="0" w:lastRowLastColumn="0"/>
              <w:rPr>
                <w:bCs/>
              </w:rPr>
            </w:pPr>
            <w:r w:rsidRPr="003D47E6">
              <w:rPr>
                <w:bCs/>
              </w:rPr>
              <w:t>-78 953</w:t>
            </w:r>
          </w:p>
        </w:tc>
        <w:tc>
          <w:tcPr>
            <w:tcW w:w="423" w:type="pct"/>
            <w:noWrap/>
            <w:hideMark/>
          </w:tcPr>
          <w:p w14:paraId="633F3858" w14:textId="70061012" w:rsidR="005B1647" w:rsidRPr="003D47E6" w:rsidRDefault="005B1647" w:rsidP="005B1647">
            <w:pPr>
              <w:pStyle w:val="Tabell"/>
              <w:keepNext/>
              <w:keepLines/>
              <w:cnfStyle w:val="010000000000" w:firstRow="0" w:lastRow="1" w:firstColumn="0" w:lastColumn="0" w:oddVBand="0" w:evenVBand="0" w:oddHBand="0" w:evenHBand="0" w:firstRowFirstColumn="0" w:firstRowLastColumn="0" w:lastRowFirstColumn="0" w:lastRowLastColumn="0"/>
              <w:rPr>
                <w:bCs/>
              </w:rPr>
            </w:pPr>
            <w:r w:rsidRPr="003D47E6">
              <w:rPr>
                <w:bCs/>
              </w:rPr>
              <w:t>-85 052</w:t>
            </w:r>
          </w:p>
        </w:tc>
      </w:tr>
    </w:tbl>
    <w:p w14:paraId="07B884D7" w14:textId="7FDBDE07" w:rsidR="005B1647" w:rsidRPr="0066593F" w:rsidRDefault="005B1647" w:rsidP="005B1647">
      <w:pPr>
        <w:pStyle w:val="Klla"/>
        <w:spacing w:before="160"/>
        <w:rPr>
          <w:rFonts w:asciiTheme="minorHAnsi" w:hAnsiTheme="minorHAnsi"/>
          <w:sz w:val="22"/>
        </w:rPr>
      </w:pPr>
      <w:r w:rsidRPr="0066593F">
        <w:rPr>
          <w:rFonts w:asciiTheme="minorHAnsi" w:hAnsiTheme="minorHAnsi"/>
          <w:sz w:val="22"/>
        </w:rPr>
        <w:t>Utgifterna i statens budget uppgick 2019 till 943 598 miljoner kronor. Det är 78</w:t>
      </w:r>
      <w:r>
        <w:rPr>
          <w:rFonts w:asciiTheme="minorHAnsi" w:hAnsiTheme="minorHAnsi"/>
          <w:sz w:val="22"/>
        </w:rPr>
        <w:t> </w:t>
      </w:r>
      <w:r w:rsidRPr="0066593F">
        <w:rPr>
          <w:rFonts w:asciiTheme="minorHAnsi" w:hAnsiTheme="minorHAnsi"/>
          <w:sz w:val="22"/>
        </w:rPr>
        <w:t>953</w:t>
      </w:r>
      <w:r>
        <w:rPr>
          <w:rFonts w:asciiTheme="minorHAnsi" w:hAnsiTheme="minorHAnsi"/>
          <w:sz w:val="22"/>
        </w:rPr>
        <w:t> </w:t>
      </w:r>
      <w:r w:rsidRPr="0066593F">
        <w:rPr>
          <w:rFonts w:asciiTheme="minorHAnsi" w:hAnsiTheme="minorHAnsi"/>
          <w:sz w:val="22"/>
        </w:rPr>
        <w:t>miljoner kronor (7,7 procent) lägre än vad som anvisades i den ursprungliga budgeten och 85 052 miljoner kronor (8,3 procent) lägre än vad som totalt anvisades. Inom 7 av de 27 utgiftsområdena blev utgifterna mer än 1 miljard kronor lägre än vad som anvisades i statens budget.</w:t>
      </w:r>
    </w:p>
    <w:p w14:paraId="4CCCF2C3" w14:textId="273C5ABD" w:rsidR="005B1647" w:rsidRPr="0066593F" w:rsidRDefault="005B1647" w:rsidP="005B1647">
      <w:pPr>
        <w:pStyle w:val="Rubrik5utannumrering"/>
      </w:pPr>
      <w:r w:rsidRPr="0066593F">
        <w:t xml:space="preserve">Utgifterna för </w:t>
      </w:r>
      <w:r>
        <w:t>h</w:t>
      </w:r>
      <w:r w:rsidRPr="0066593F">
        <w:t>älsovård, sjukvård och social omsorg lägre än beräknat</w:t>
      </w:r>
    </w:p>
    <w:p w14:paraId="6D8A07B1" w14:textId="5B0C65C2" w:rsidR="005B1647" w:rsidRPr="0066593F" w:rsidRDefault="005B1647" w:rsidP="005B1647">
      <w:pPr>
        <w:pStyle w:val="Klla"/>
        <w:rPr>
          <w:rFonts w:asciiTheme="minorHAnsi" w:hAnsiTheme="minorHAnsi"/>
          <w:sz w:val="22"/>
        </w:rPr>
      </w:pPr>
      <w:r w:rsidRPr="0066593F">
        <w:rPr>
          <w:rFonts w:asciiTheme="minorHAnsi" w:hAnsiTheme="minorHAnsi"/>
          <w:sz w:val="22"/>
        </w:rPr>
        <w:t>Utfallet för utgiftsområde 9 Hälsovård, sjukvård och social omsorg uppgick till 79</w:t>
      </w:r>
      <w:r>
        <w:rPr>
          <w:rFonts w:asciiTheme="minorHAnsi" w:hAnsiTheme="minorHAnsi"/>
          <w:sz w:val="22"/>
        </w:rPr>
        <w:t> </w:t>
      </w:r>
      <w:r w:rsidRPr="0066593F">
        <w:rPr>
          <w:rFonts w:asciiTheme="minorHAnsi" w:hAnsiTheme="minorHAnsi"/>
          <w:sz w:val="22"/>
        </w:rPr>
        <w:t>592</w:t>
      </w:r>
      <w:r>
        <w:rPr>
          <w:rFonts w:asciiTheme="minorHAnsi" w:hAnsiTheme="minorHAnsi"/>
          <w:sz w:val="22"/>
        </w:rPr>
        <w:t> </w:t>
      </w:r>
      <w:r w:rsidRPr="0066593F">
        <w:rPr>
          <w:rFonts w:asciiTheme="minorHAnsi" w:hAnsiTheme="minorHAnsi"/>
          <w:sz w:val="22"/>
        </w:rPr>
        <w:t>miljoner kronor, vilket är 1 685 miljoner kronor lägre än vad som anvisades i den ursprungliga budgeten. Utfallet för många anslag inom utgiftsområdet blev lägre. Bla</w:t>
      </w:r>
      <w:r>
        <w:rPr>
          <w:rFonts w:asciiTheme="minorHAnsi" w:hAnsiTheme="minorHAnsi"/>
          <w:sz w:val="22"/>
        </w:rPr>
        <w:t>nd annat</w:t>
      </w:r>
      <w:r w:rsidRPr="0066593F">
        <w:rPr>
          <w:rFonts w:asciiTheme="minorHAnsi" w:hAnsiTheme="minorHAnsi"/>
          <w:sz w:val="22"/>
        </w:rPr>
        <w:t xml:space="preserve"> blev kostnaderna för statlig assistansersättning och stimulansbidrag och </w:t>
      </w:r>
      <w:r w:rsidRPr="0066593F">
        <w:rPr>
          <w:rFonts w:asciiTheme="minorHAnsi" w:hAnsiTheme="minorHAnsi"/>
          <w:sz w:val="22"/>
        </w:rPr>
        <w:lastRenderedPageBreak/>
        <w:t>åtgärder inom äldreområdet lägre än beräknat. Kostnaderna för läkemedel inom förmånerna blev i stället högre än beräknat.</w:t>
      </w:r>
    </w:p>
    <w:p w14:paraId="6355FDDF" w14:textId="77777777" w:rsidR="005B1647" w:rsidRPr="0066593F" w:rsidRDefault="005B1647" w:rsidP="005B1647">
      <w:pPr>
        <w:pStyle w:val="Rubrik5utannumrering"/>
      </w:pPr>
      <w:r w:rsidRPr="0066593F">
        <w:t>Färre kommunmottagna och lägre utgifter för ensamkommande barn och unga</w:t>
      </w:r>
    </w:p>
    <w:p w14:paraId="74F9357E" w14:textId="56EC659F" w:rsidR="005B1647" w:rsidRPr="0066593F" w:rsidRDefault="005B1647" w:rsidP="005B1647">
      <w:pPr>
        <w:pStyle w:val="Klla"/>
        <w:rPr>
          <w:rFonts w:asciiTheme="minorHAnsi" w:hAnsiTheme="minorHAnsi"/>
          <w:sz w:val="22"/>
        </w:rPr>
      </w:pPr>
      <w:r w:rsidRPr="0066593F">
        <w:rPr>
          <w:rFonts w:asciiTheme="minorHAnsi" w:hAnsiTheme="minorHAnsi"/>
          <w:sz w:val="22"/>
        </w:rPr>
        <w:t>Utfallet för utgiftsområde 13 Jämställdhet och nyanlända invandrares etablering blev 16</w:t>
      </w:r>
      <w:r>
        <w:rPr>
          <w:rFonts w:asciiTheme="minorHAnsi" w:hAnsiTheme="minorHAnsi"/>
          <w:sz w:val="22"/>
        </w:rPr>
        <w:t> </w:t>
      </w:r>
      <w:r w:rsidRPr="0066593F">
        <w:rPr>
          <w:rFonts w:asciiTheme="minorHAnsi" w:hAnsiTheme="minorHAnsi"/>
          <w:sz w:val="22"/>
        </w:rPr>
        <w:t>942</w:t>
      </w:r>
      <w:r>
        <w:rPr>
          <w:rFonts w:asciiTheme="minorHAnsi" w:hAnsiTheme="minorHAnsi"/>
          <w:sz w:val="22"/>
        </w:rPr>
        <w:t> </w:t>
      </w:r>
      <w:r w:rsidRPr="0066593F">
        <w:rPr>
          <w:rFonts w:asciiTheme="minorHAnsi" w:hAnsiTheme="minorHAnsi"/>
          <w:sz w:val="22"/>
        </w:rPr>
        <w:t xml:space="preserve">miljoner kronor. Det är 1 025 miljoner kronor lägre än vad som anvisades i statens budget. Det beror bl.a. på att antalet </w:t>
      </w:r>
      <w:r>
        <w:rPr>
          <w:rFonts w:asciiTheme="minorHAnsi" w:hAnsiTheme="minorHAnsi"/>
          <w:sz w:val="22"/>
        </w:rPr>
        <w:t>nyanlända</w:t>
      </w:r>
      <w:r w:rsidRPr="0066593F">
        <w:rPr>
          <w:rFonts w:asciiTheme="minorHAnsi" w:hAnsiTheme="minorHAnsi"/>
          <w:sz w:val="22"/>
        </w:rPr>
        <w:t xml:space="preserve"> som beviljades uppehållstillstånd och togs emot i en kommun blev lägre än beräknat</w:t>
      </w:r>
      <w:r>
        <w:rPr>
          <w:rFonts w:asciiTheme="minorHAnsi" w:hAnsiTheme="minorHAnsi"/>
          <w:sz w:val="22"/>
        </w:rPr>
        <w:t>, och att utgifterna för ersättningar för mottagandet av ensamkommande barn blev lägre än beräknat</w:t>
      </w:r>
      <w:r w:rsidRPr="0066593F">
        <w:rPr>
          <w:rFonts w:asciiTheme="minorHAnsi" w:hAnsiTheme="minorHAnsi"/>
          <w:sz w:val="22"/>
        </w:rPr>
        <w:t>.</w:t>
      </w:r>
    </w:p>
    <w:p w14:paraId="178608AE" w14:textId="77777777" w:rsidR="005B1647" w:rsidRPr="0066593F" w:rsidRDefault="005B1647" w:rsidP="005B1647">
      <w:pPr>
        <w:pStyle w:val="Rubrik5utannumrering"/>
      </w:pPr>
      <w:r w:rsidRPr="0066593F">
        <w:t>Prioriterat studiebidrag lägre än beräknat</w:t>
      </w:r>
    </w:p>
    <w:p w14:paraId="0C07AFE4" w14:textId="7C6CBF17" w:rsidR="005B1647" w:rsidRPr="0066593F" w:rsidRDefault="005B1647" w:rsidP="005B1647">
      <w:pPr>
        <w:pStyle w:val="Klla"/>
        <w:rPr>
          <w:rFonts w:asciiTheme="minorHAnsi" w:hAnsiTheme="minorHAnsi"/>
          <w:sz w:val="22"/>
        </w:rPr>
      </w:pPr>
      <w:r w:rsidRPr="0066593F">
        <w:rPr>
          <w:rFonts w:asciiTheme="minorHAnsi" w:hAnsiTheme="minorHAnsi"/>
          <w:sz w:val="22"/>
        </w:rPr>
        <w:t>Inom utgiftsområde 15 Studiestöd blev utfallet 22 815 miljoner kronor, vilket är 1</w:t>
      </w:r>
      <w:r>
        <w:rPr>
          <w:rFonts w:asciiTheme="minorHAnsi" w:hAnsiTheme="minorHAnsi"/>
          <w:sz w:val="22"/>
        </w:rPr>
        <w:t> </w:t>
      </w:r>
      <w:r w:rsidRPr="0066593F">
        <w:rPr>
          <w:rFonts w:asciiTheme="minorHAnsi" w:hAnsiTheme="minorHAnsi"/>
          <w:sz w:val="22"/>
        </w:rPr>
        <w:t>916</w:t>
      </w:r>
      <w:r>
        <w:rPr>
          <w:rFonts w:asciiTheme="minorHAnsi" w:hAnsiTheme="minorHAnsi"/>
          <w:sz w:val="22"/>
        </w:rPr>
        <w:t> </w:t>
      </w:r>
      <w:r w:rsidRPr="0066593F">
        <w:rPr>
          <w:rFonts w:asciiTheme="minorHAnsi" w:hAnsiTheme="minorHAnsi"/>
          <w:sz w:val="22"/>
        </w:rPr>
        <w:t>miljoner kronor lägre än vad som anvisades i budgeten. Det beror framför allt på att utgifterna för prioriterat studiebidrag för dem som saknar slutbetyg från grundskola eller gymnasium blev lägre än beräknat.</w:t>
      </w:r>
    </w:p>
    <w:p w14:paraId="1DF3658B" w14:textId="77777777" w:rsidR="005B1647" w:rsidRPr="0066593F" w:rsidRDefault="005B1647" w:rsidP="005B1647">
      <w:pPr>
        <w:pStyle w:val="Rubrik5utannumrering"/>
      </w:pPr>
      <w:r w:rsidRPr="0066593F">
        <w:t>Bidrag till lärarlöner och vuxenutbildning lägre än beräknat</w:t>
      </w:r>
    </w:p>
    <w:p w14:paraId="1E0386A8" w14:textId="37647C9F" w:rsidR="005B1647" w:rsidRDefault="005B1647" w:rsidP="005B1647">
      <w:pPr>
        <w:pStyle w:val="Brdtext"/>
      </w:pPr>
      <w:r w:rsidRPr="0066593F">
        <w:t>För utgiftsområde 16 Utbildning och universitetsforskning uppgick utgifterna till 78</w:t>
      </w:r>
      <w:r>
        <w:t> </w:t>
      </w:r>
      <w:r w:rsidRPr="0066593F">
        <w:t>527 miljoner kronor. Det är 2 319 miljoner kronor lägre än anvisat i den ursprungliga budgeten. Det beror bl.a. på att medlen under anslag för bl.a. bidrag till lärarlöner och vuxenutbildning inte utnyttjades fullt ut.</w:t>
      </w:r>
    </w:p>
    <w:p w14:paraId="627E94CF" w14:textId="77777777" w:rsidR="005B1647" w:rsidRDefault="005B1647" w:rsidP="005B1647">
      <w:pPr>
        <w:pStyle w:val="Rubrik5utannumrering"/>
      </w:pPr>
      <w:r>
        <w:t>Investeringsstöd för anordnande av hyresbostäder lägre än beräknat</w:t>
      </w:r>
    </w:p>
    <w:p w14:paraId="2D1FC25C" w14:textId="4468DD9E" w:rsidR="005B1647" w:rsidRDefault="005B1647" w:rsidP="005B1647">
      <w:pPr>
        <w:pStyle w:val="Brdtext"/>
      </w:pPr>
      <w:r>
        <w:t>Utfallet för utgiftsområde 18 Samhällsplanering, bostadsförsörjning och byggande samt konsumentpolitik uppgick till 3 052 miljoner kronor och blev därmed 1 690 miljoner kronor lägre än vad som anvisats. Det beror främst på att investeringsstöd för anordnande av hyresbostäder och bostäder till studerande blev 1 323 miljoner kronor lägre än beräknat.</w:t>
      </w:r>
    </w:p>
    <w:p w14:paraId="3670123F" w14:textId="77777777" w:rsidR="005B1647" w:rsidRDefault="005B1647" w:rsidP="005B1647">
      <w:pPr>
        <w:pStyle w:val="Rubrik5utannumrering"/>
      </w:pPr>
      <w:r>
        <w:t>Högre inkomster från överkurser vid emission, än beräknat</w:t>
      </w:r>
    </w:p>
    <w:p w14:paraId="0478D807" w14:textId="581A2364" w:rsidR="005B1647" w:rsidRDefault="005B1647" w:rsidP="005B1647">
      <w:pPr>
        <w:pStyle w:val="Brdtext"/>
      </w:pPr>
      <w:r>
        <w:t>Utgifterna inom utgiftsområde 26 Statsskuldsräntor m.m. uppgick till 22 174 miljoner kronor, vilket är 2 981 miljoner kronor lägre än vad som anvisades i budgeten. Det beror i första hand på högre inkomster från överkurser vid emission, än beräknat.</w:t>
      </w:r>
    </w:p>
    <w:p w14:paraId="2B042F8E" w14:textId="77777777" w:rsidR="005B1647" w:rsidRDefault="005B1647" w:rsidP="005B1647">
      <w:pPr>
        <w:pStyle w:val="Rubrik5utannumrering"/>
      </w:pPr>
      <w:r>
        <w:t>EU återbetalade 1,5 miljarder kronor</w:t>
      </w:r>
    </w:p>
    <w:p w14:paraId="5AA1181A" w14:textId="5ECD8BF6" w:rsidR="005B1647" w:rsidRDefault="005B1647" w:rsidP="005B1647">
      <w:pPr>
        <w:pStyle w:val="Brdtext"/>
      </w:pPr>
      <w:r>
        <w:t>Utfallet för utgiftsområde 27 Avgiften till Europeiska unionen uppgick till 37 683 miljoner kronor och är därmed 3 231 miljoner kronor lägre än vad som anvisades i statens budget. Det beror främst på att EU under 2019 återbetalade ett överskott till Sverige om 1 500 miljoner kronor för den avgift som baseras på bruttonationalinkomsten (BNI). Dessutom blev EU:s fastställda budget lägre än vad som antogs i statens budget. Även tullavgiften blev lägre än beräknat i statens budget.</w:t>
      </w:r>
    </w:p>
    <w:p w14:paraId="71267C27" w14:textId="77777777" w:rsidR="005B1647" w:rsidRDefault="005B1647" w:rsidP="005B1647">
      <w:pPr>
        <w:pStyle w:val="Rubrik5utannumrering"/>
      </w:pPr>
      <w:r>
        <w:t>Riksbanken minskade valutareserven genom återbetalning av lån till Riksgäldskontoret</w:t>
      </w:r>
    </w:p>
    <w:p w14:paraId="78B33AD6" w14:textId="15D92652" w:rsidR="005B1647" w:rsidRDefault="005B1647" w:rsidP="005B1647">
      <w:pPr>
        <w:pStyle w:val="Brdtext"/>
      </w:pPr>
      <w:r>
        <w:t>Riksgäldskontorets nettoutlåning uppgick till -66 892 miljoner kronor, vilket är 70 521 miljoner kronor lägre än vad som beräknades i statens budget. Det beror framför allt på att Riksbanken minskade valutareserven med 8 000 miljoner amerikanska dollar, vilket påverkade nettoutlåningen med 69 000 miljoner kronor.</w:t>
      </w:r>
    </w:p>
    <w:p w14:paraId="3C244BBE" w14:textId="1AF28A8F" w:rsidR="005B1647" w:rsidRDefault="005B1647" w:rsidP="005B1647">
      <w:pPr>
        <w:pStyle w:val="TabellRubrik"/>
      </w:pPr>
      <w:bookmarkStart w:id="73" w:name="_Toc37340027"/>
      <w:r>
        <w:lastRenderedPageBreak/>
        <w:t xml:space="preserve">Tabell </w:t>
      </w:r>
      <w:r>
        <w:fldChar w:fldCharType="begin"/>
      </w:r>
      <w:r>
        <w:instrText xml:space="preserve"> STYLEREF  "Rubrik 1" \n</w:instrText>
      </w:r>
      <w:r>
        <w:fldChar w:fldCharType="separate"/>
      </w:r>
      <w:r w:rsidR="00301022">
        <w:rPr>
          <w:noProof/>
        </w:rPr>
        <w:t>2</w:t>
      </w:r>
      <w:r>
        <w:rPr>
          <w:noProof/>
        </w:rPr>
        <w:fldChar w:fldCharType="end"/>
      </w:r>
      <w:r>
        <w:t>.</w:t>
      </w:r>
      <w:fldSimple w:instr=" SEQ Tabell \* ARABIC \s 1 ">
        <w:r w:rsidR="00301022">
          <w:rPr>
            <w:noProof/>
          </w:rPr>
          <w:t>27</w:t>
        </w:r>
      </w:fldSimple>
      <w:r>
        <w:tab/>
      </w:r>
      <w:r w:rsidRPr="0066593F">
        <w:t>Utfallet för statens budget för 2018</w:t>
      </w:r>
      <w:r>
        <w:t xml:space="preserve"> och </w:t>
      </w:r>
      <w:r w:rsidRPr="0066593F">
        <w:t>2019</w:t>
      </w:r>
      <w:bookmarkEnd w:id="73"/>
    </w:p>
    <w:p w14:paraId="577A8A5E" w14:textId="00950D7B" w:rsidR="005B1647" w:rsidRDefault="005B1647" w:rsidP="005B1647">
      <w:pPr>
        <w:pStyle w:val="TabellUnderrubrik"/>
        <w:keepLines/>
      </w:pPr>
      <w:r w:rsidRPr="0066593F">
        <w:t>Miljoner kronor</w:t>
      </w:r>
    </w:p>
    <w:tbl>
      <w:tblPr>
        <w:tblStyle w:val="RKBPTabell"/>
        <w:tblW w:w="5000" w:type="pct"/>
        <w:tblLook w:val="04E0" w:firstRow="1" w:lastRow="1" w:firstColumn="1" w:lastColumn="0" w:noHBand="0" w:noVBand="1"/>
      </w:tblPr>
      <w:tblGrid>
        <w:gridCol w:w="321"/>
        <w:gridCol w:w="4074"/>
        <w:gridCol w:w="992"/>
        <w:gridCol w:w="992"/>
        <w:gridCol w:w="991"/>
      </w:tblGrid>
      <w:tr w:rsidR="00155607" w14:paraId="6B1794DB" w14:textId="77777777" w:rsidTr="00155607">
        <w:trPr>
          <w:cnfStyle w:val="100000000000" w:firstRow="1" w:lastRow="0" w:firstColumn="0" w:lastColumn="0" w:oddVBand="0" w:evenVBand="0" w:oddHBand="0" w:evenHBand="0" w:firstRowFirstColumn="0" w:firstRowLastColumn="0" w:lastRowFirstColumn="0" w:lastRowLastColumn="0"/>
          <w:trHeight w:val="675"/>
          <w:tblHeader w:val="0"/>
        </w:trPr>
        <w:tc>
          <w:tcPr>
            <w:cnfStyle w:val="001000000000" w:firstRow="0" w:lastRow="0" w:firstColumn="1" w:lastColumn="0" w:oddVBand="0" w:evenVBand="0" w:oddHBand="0" w:evenHBand="0" w:firstRowFirstColumn="0" w:firstRowLastColumn="0" w:lastRowFirstColumn="0" w:lastRowLastColumn="0"/>
            <w:tcW w:w="218"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vAlign w:val="top"/>
            <w:hideMark/>
          </w:tcPr>
          <w:p w14:paraId="0BC6E30F" w14:textId="77777777" w:rsidR="005B1647" w:rsidRPr="0066593F" w:rsidRDefault="005B1647" w:rsidP="005B1647">
            <w:pPr>
              <w:pStyle w:val="TabellHuvud"/>
              <w:keepNext/>
              <w:keepLines/>
            </w:pPr>
          </w:p>
        </w:tc>
        <w:tc>
          <w:tcPr>
            <w:tcW w:w="2764"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6801734A" w14:textId="77777777" w:rsidR="005B1647" w:rsidRPr="0066593F" w:rsidRDefault="005B1647" w:rsidP="005B1647">
            <w:pPr>
              <w:pStyle w:val="TabellHuvud"/>
              <w:keepNext/>
              <w:keepLines/>
              <w:jc w:val="left"/>
              <w:cnfStyle w:val="100000000000" w:firstRow="1" w:lastRow="0" w:firstColumn="0" w:lastColumn="0" w:oddVBand="0" w:evenVBand="0" w:oddHBand="0" w:evenHBand="0" w:firstRowFirstColumn="0" w:firstRowLastColumn="0" w:lastRowFirstColumn="0" w:lastRowLastColumn="0"/>
            </w:pPr>
            <w:r w:rsidRPr="0066593F">
              <w:t>Utgiftsområde</w:t>
            </w:r>
          </w:p>
        </w:tc>
        <w:tc>
          <w:tcPr>
            <w:tcW w:w="673"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hideMark/>
          </w:tcPr>
          <w:p w14:paraId="1AB0CA9B" w14:textId="77777777" w:rsidR="005B1647" w:rsidRPr="0066593F" w:rsidRDefault="005B1647" w:rsidP="005B1647">
            <w:pPr>
              <w:pStyle w:val="TabellHuvud"/>
              <w:keepNext/>
              <w:keepLines/>
              <w:cnfStyle w:val="100000000000" w:firstRow="1" w:lastRow="0" w:firstColumn="0" w:lastColumn="0" w:oddVBand="0" w:evenVBand="0" w:oddHBand="0" w:evenHBand="0" w:firstRowFirstColumn="0" w:firstRowLastColumn="0" w:lastRowFirstColumn="0" w:lastRowLastColumn="0"/>
            </w:pPr>
            <w:r w:rsidRPr="0066593F">
              <w:t>Utfall</w:t>
            </w:r>
            <w:r w:rsidRPr="0066593F">
              <w:br/>
              <w:t>2019</w:t>
            </w:r>
          </w:p>
        </w:tc>
        <w:tc>
          <w:tcPr>
            <w:tcW w:w="673"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hideMark/>
          </w:tcPr>
          <w:p w14:paraId="0B59654B" w14:textId="77777777" w:rsidR="005B1647" w:rsidRPr="0066593F" w:rsidRDefault="005B1647" w:rsidP="005B1647">
            <w:pPr>
              <w:pStyle w:val="TabellHuvud"/>
              <w:keepNext/>
              <w:keepLines/>
              <w:cnfStyle w:val="100000000000" w:firstRow="1" w:lastRow="0" w:firstColumn="0" w:lastColumn="0" w:oddVBand="0" w:evenVBand="0" w:oddHBand="0" w:evenHBand="0" w:firstRowFirstColumn="0" w:firstRowLastColumn="0" w:lastRowFirstColumn="0" w:lastRowLastColumn="0"/>
            </w:pPr>
            <w:r w:rsidRPr="0066593F">
              <w:t>Utfall</w:t>
            </w:r>
            <w:r w:rsidRPr="0066593F">
              <w:br/>
              <w:t>2018</w:t>
            </w:r>
          </w:p>
        </w:tc>
        <w:tc>
          <w:tcPr>
            <w:tcW w:w="672"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hideMark/>
          </w:tcPr>
          <w:p w14:paraId="7F8F9E92" w14:textId="77777777" w:rsidR="005B1647" w:rsidRPr="0066593F" w:rsidRDefault="005B1647" w:rsidP="005B1647">
            <w:pPr>
              <w:pStyle w:val="TabellHuvud"/>
              <w:keepNext/>
              <w:keepLines/>
              <w:cnfStyle w:val="100000000000" w:firstRow="1" w:lastRow="0" w:firstColumn="0" w:lastColumn="0" w:oddVBand="0" w:evenVBand="0" w:oddHBand="0" w:evenHBand="0" w:firstRowFirstColumn="0" w:firstRowLastColumn="0" w:lastRowFirstColumn="0" w:lastRowLastColumn="0"/>
            </w:pPr>
            <w:r w:rsidRPr="0066593F">
              <w:t>Skillnad mot</w:t>
            </w:r>
            <w:r w:rsidRPr="0066593F">
              <w:br/>
              <w:t>2018</w:t>
            </w:r>
          </w:p>
        </w:tc>
      </w:tr>
      <w:tr w:rsidR="00155607" w14:paraId="02B673E6"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218" w:type="pct"/>
            <w:tcBorders>
              <w:top w:val="single" w:sz="12" w:space="0" w:color="auto"/>
            </w:tcBorders>
            <w:noWrap/>
            <w:vAlign w:val="top"/>
            <w:hideMark/>
          </w:tcPr>
          <w:p w14:paraId="3679BCB9" w14:textId="77777777" w:rsidR="005B1647" w:rsidRPr="0066593F" w:rsidRDefault="005B1647" w:rsidP="005B1647">
            <w:pPr>
              <w:pStyle w:val="Tabell"/>
              <w:keepNext/>
              <w:keepLines/>
            </w:pPr>
            <w:r w:rsidRPr="0066593F">
              <w:t>1</w:t>
            </w:r>
          </w:p>
        </w:tc>
        <w:tc>
          <w:tcPr>
            <w:tcW w:w="2764" w:type="pct"/>
            <w:tcBorders>
              <w:top w:val="single" w:sz="12" w:space="0" w:color="auto"/>
            </w:tcBorders>
            <w:vAlign w:val="top"/>
            <w:hideMark/>
          </w:tcPr>
          <w:p w14:paraId="7749C3B2" w14:textId="77777777" w:rsidR="005B1647" w:rsidRPr="0066593F" w:rsidRDefault="005B1647" w:rsidP="005B1647">
            <w:pPr>
              <w:pStyle w:val="Tabell"/>
              <w:keepNext/>
              <w:keepLines/>
              <w:jc w:val="left"/>
              <w:cnfStyle w:val="000000000000" w:firstRow="0" w:lastRow="0" w:firstColumn="0" w:lastColumn="0" w:oddVBand="0" w:evenVBand="0" w:oddHBand="0" w:evenHBand="0" w:firstRowFirstColumn="0" w:firstRowLastColumn="0" w:lastRowFirstColumn="0" w:lastRowLastColumn="0"/>
            </w:pPr>
            <w:r w:rsidRPr="0066593F">
              <w:t>Rikets styrelse</w:t>
            </w:r>
          </w:p>
        </w:tc>
        <w:tc>
          <w:tcPr>
            <w:tcW w:w="673" w:type="pct"/>
            <w:tcBorders>
              <w:top w:val="single" w:sz="12" w:space="0" w:color="auto"/>
            </w:tcBorders>
            <w:noWrap/>
            <w:hideMark/>
          </w:tcPr>
          <w:p w14:paraId="63E5703C" w14:textId="77777777" w:rsidR="005B1647" w:rsidRPr="0066593F"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66593F">
              <w:t>14 638</w:t>
            </w:r>
          </w:p>
        </w:tc>
        <w:tc>
          <w:tcPr>
            <w:tcW w:w="673" w:type="pct"/>
            <w:tcBorders>
              <w:top w:val="single" w:sz="12" w:space="0" w:color="auto"/>
            </w:tcBorders>
            <w:noWrap/>
            <w:hideMark/>
          </w:tcPr>
          <w:p w14:paraId="740F8F47" w14:textId="77777777" w:rsidR="005B1647" w:rsidRPr="0066593F"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66593F">
              <w:t>14 288</w:t>
            </w:r>
          </w:p>
        </w:tc>
        <w:tc>
          <w:tcPr>
            <w:tcW w:w="672" w:type="pct"/>
            <w:tcBorders>
              <w:top w:val="single" w:sz="12" w:space="0" w:color="auto"/>
            </w:tcBorders>
            <w:noWrap/>
            <w:hideMark/>
          </w:tcPr>
          <w:p w14:paraId="13F87CB3" w14:textId="77777777" w:rsidR="005B1647" w:rsidRPr="0066593F"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66593F">
              <w:t>350</w:t>
            </w:r>
          </w:p>
        </w:tc>
      </w:tr>
      <w:tr w:rsidR="00155607" w14:paraId="2C88E60B"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218" w:type="pct"/>
            <w:noWrap/>
            <w:vAlign w:val="top"/>
            <w:hideMark/>
          </w:tcPr>
          <w:p w14:paraId="7C332E76" w14:textId="77777777" w:rsidR="005B1647" w:rsidRPr="0066593F" w:rsidRDefault="005B1647" w:rsidP="005B1647">
            <w:pPr>
              <w:pStyle w:val="Tabell"/>
              <w:keepNext/>
              <w:keepLines/>
            </w:pPr>
            <w:r w:rsidRPr="0066593F">
              <w:t>2</w:t>
            </w:r>
          </w:p>
        </w:tc>
        <w:tc>
          <w:tcPr>
            <w:tcW w:w="2764" w:type="pct"/>
            <w:vAlign w:val="top"/>
            <w:hideMark/>
          </w:tcPr>
          <w:p w14:paraId="528A6F69" w14:textId="77777777" w:rsidR="005B1647" w:rsidRPr="0066593F" w:rsidRDefault="005B1647" w:rsidP="005B1647">
            <w:pPr>
              <w:pStyle w:val="Tabell"/>
              <w:keepNext/>
              <w:keepLines/>
              <w:jc w:val="left"/>
              <w:cnfStyle w:val="000000000000" w:firstRow="0" w:lastRow="0" w:firstColumn="0" w:lastColumn="0" w:oddVBand="0" w:evenVBand="0" w:oddHBand="0" w:evenHBand="0" w:firstRowFirstColumn="0" w:firstRowLastColumn="0" w:lastRowFirstColumn="0" w:lastRowLastColumn="0"/>
            </w:pPr>
            <w:r w:rsidRPr="0066593F">
              <w:t>Samhällsekonomi och finansförvaltning</w:t>
            </w:r>
          </w:p>
        </w:tc>
        <w:tc>
          <w:tcPr>
            <w:tcW w:w="673" w:type="pct"/>
            <w:noWrap/>
            <w:hideMark/>
          </w:tcPr>
          <w:p w14:paraId="23E0E371" w14:textId="77777777" w:rsidR="005B1647" w:rsidRPr="0066593F"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66593F">
              <w:t>16 927</w:t>
            </w:r>
          </w:p>
        </w:tc>
        <w:tc>
          <w:tcPr>
            <w:tcW w:w="673" w:type="pct"/>
            <w:noWrap/>
            <w:hideMark/>
          </w:tcPr>
          <w:p w14:paraId="058226CB" w14:textId="77777777" w:rsidR="005B1647" w:rsidRPr="0066593F"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66593F">
              <w:t>15 992</w:t>
            </w:r>
          </w:p>
        </w:tc>
        <w:tc>
          <w:tcPr>
            <w:tcW w:w="672" w:type="pct"/>
            <w:noWrap/>
            <w:hideMark/>
          </w:tcPr>
          <w:p w14:paraId="6D16EAD2" w14:textId="77777777" w:rsidR="005B1647" w:rsidRPr="0066593F"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66593F">
              <w:t>935</w:t>
            </w:r>
          </w:p>
        </w:tc>
      </w:tr>
      <w:tr w:rsidR="00155607" w14:paraId="1AEE0346"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218" w:type="pct"/>
            <w:noWrap/>
            <w:vAlign w:val="top"/>
            <w:hideMark/>
          </w:tcPr>
          <w:p w14:paraId="3BB1A747" w14:textId="77777777" w:rsidR="005B1647" w:rsidRPr="0066593F" w:rsidRDefault="005B1647" w:rsidP="005B1647">
            <w:pPr>
              <w:pStyle w:val="Tabell"/>
              <w:keepNext/>
              <w:keepLines/>
            </w:pPr>
            <w:r w:rsidRPr="0066593F">
              <w:t>3</w:t>
            </w:r>
          </w:p>
        </w:tc>
        <w:tc>
          <w:tcPr>
            <w:tcW w:w="2764" w:type="pct"/>
            <w:vAlign w:val="top"/>
            <w:hideMark/>
          </w:tcPr>
          <w:p w14:paraId="296B1EF8" w14:textId="77777777" w:rsidR="005B1647" w:rsidRPr="0066593F" w:rsidRDefault="005B1647" w:rsidP="005B1647">
            <w:pPr>
              <w:pStyle w:val="Tabell"/>
              <w:keepNext/>
              <w:keepLines/>
              <w:jc w:val="left"/>
              <w:cnfStyle w:val="000000000000" w:firstRow="0" w:lastRow="0" w:firstColumn="0" w:lastColumn="0" w:oddVBand="0" w:evenVBand="0" w:oddHBand="0" w:evenHBand="0" w:firstRowFirstColumn="0" w:firstRowLastColumn="0" w:lastRowFirstColumn="0" w:lastRowLastColumn="0"/>
            </w:pPr>
            <w:r w:rsidRPr="0066593F">
              <w:t>Skatt, tull och exekution</w:t>
            </w:r>
          </w:p>
        </w:tc>
        <w:tc>
          <w:tcPr>
            <w:tcW w:w="673" w:type="pct"/>
            <w:noWrap/>
            <w:hideMark/>
          </w:tcPr>
          <w:p w14:paraId="0D8FD136" w14:textId="77777777" w:rsidR="005B1647" w:rsidRPr="0066593F"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66593F">
              <w:t>11 520</w:t>
            </w:r>
          </w:p>
        </w:tc>
        <w:tc>
          <w:tcPr>
            <w:tcW w:w="673" w:type="pct"/>
            <w:noWrap/>
            <w:hideMark/>
          </w:tcPr>
          <w:p w14:paraId="6159B22C" w14:textId="77777777" w:rsidR="005B1647" w:rsidRPr="0066593F"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66593F">
              <w:t>11 446</w:t>
            </w:r>
          </w:p>
        </w:tc>
        <w:tc>
          <w:tcPr>
            <w:tcW w:w="672" w:type="pct"/>
            <w:noWrap/>
            <w:hideMark/>
          </w:tcPr>
          <w:p w14:paraId="49152C9B" w14:textId="77777777" w:rsidR="005B1647" w:rsidRPr="0066593F"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66593F">
              <w:t>74</w:t>
            </w:r>
          </w:p>
        </w:tc>
      </w:tr>
      <w:tr w:rsidR="00155607" w14:paraId="380065A7"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218" w:type="pct"/>
            <w:noWrap/>
            <w:vAlign w:val="top"/>
            <w:hideMark/>
          </w:tcPr>
          <w:p w14:paraId="2BFBD40D" w14:textId="77777777" w:rsidR="005B1647" w:rsidRPr="0066593F" w:rsidRDefault="005B1647" w:rsidP="005B1647">
            <w:pPr>
              <w:pStyle w:val="Tabell"/>
              <w:keepNext/>
              <w:keepLines/>
            </w:pPr>
            <w:r w:rsidRPr="0066593F">
              <w:t>4</w:t>
            </w:r>
          </w:p>
        </w:tc>
        <w:tc>
          <w:tcPr>
            <w:tcW w:w="2764" w:type="pct"/>
            <w:vAlign w:val="top"/>
            <w:hideMark/>
          </w:tcPr>
          <w:p w14:paraId="7702CC23" w14:textId="77777777" w:rsidR="005B1647" w:rsidRPr="0066593F" w:rsidRDefault="005B1647" w:rsidP="005B1647">
            <w:pPr>
              <w:pStyle w:val="Tabell"/>
              <w:keepNext/>
              <w:keepLines/>
              <w:jc w:val="left"/>
              <w:cnfStyle w:val="000000000000" w:firstRow="0" w:lastRow="0" w:firstColumn="0" w:lastColumn="0" w:oddVBand="0" w:evenVBand="0" w:oddHBand="0" w:evenHBand="0" w:firstRowFirstColumn="0" w:firstRowLastColumn="0" w:lastRowFirstColumn="0" w:lastRowLastColumn="0"/>
            </w:pPr>
            <w:r w:rsidRPr="0066593F">
              <w:t>Rättsväsendet</w:t>
            </w:r>
          </w:p>
        </w:tc>
        <w:tc>
          <w:tcPr>
            <w:tcW w:w="673" w:type="pct"/>
            <w:noWrap/>
            <w:hideMark/>
          </w:tcPr>
          <w:p w14:paraId="415E5D9D" w14:textId="77777777" w:rsidR="005B1647" w:rsidRPr="0066593F"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66593F">
              <w:t>49 383</w:t>
            </w:r>
          </w:p>
        </w:tc>
        <w:tc>
          <w:tcPr>
            <w:tcW w:w="673" w:type="pct"/>
            <w:noWrap/>
            <w:hideMark/>
          </w:tcPr>
          <w:p w14:paraId="5C3A3676" w14:textId="77777777" w:rsidR="005B1647" w:rsidRPr="0066593F"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66593F">
              <w:t>45 937</w:t>
            </w:r>
          </w:p>
        </w:tc>
        <w:tc>
          <w:tcPr>
            <w:tcW w:w="672" w:type="pct"/>
            <w:noWrap/>
            <w:hideMark/>
          </w:tcPr>
          <w:p w14:paraId="40483252" w14:textId="77777777" w:rsidR="005B1647" w:rsidRPr="0066593F"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66593F">
              <w:t>3 446</w:t>
            </w:r>
          </w:p>
        </w:tc>
      </w:tr>
      <w:tr w:rsidR="00155607" w14:paraId="02488D9D"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218" w:type="pct"/>
            <w:noWrap/>
            <w:vAlign w:val="top"/>
            <w:hideMark/>
          </w:tcPr>
          <w:p w14:paraId="41BBAF0A" w14:textId="77777777" w:rsidR="005B1647" w:rsidRPr="0066593F" w:rsidRDefault="005B1647" w:rsidP="005B1647">
            <w:pPr>
              <w:pStyle w:val="Tabell"/>
              <w:keepNext/>
              <w:keepLines/>
            </w:pPr>
            <w:r w:rsidRPr="0066593F">
              <w:t>5</w:t>
            </w:r>
          </w:p>
        </w:tc>
        <w:tc>
          <w:tcPr>
            <w:tcW w:w="2764" w:type="pct"/>
            <w:vAlign w:val="top"/>
            <w:hideMark/>
          </w:tcPr>
          <w:p w14:paraId="5836F490" w14:textId="77777777" w:rsidR="005B1647" w:rsidRPr="0066593F" w:rsidRDefault="005B1647" w:rsidP="005B1647">
            <w:pPr>
              <w:pStyle w:val="Tabell"/>
              <w:keepNext/>
              <w:keepLines/>
              <w:jc w:val="left"/>
              <w:cnfStyle w:val="000000000000" w:firstRow="0" w:lastRow="0" w:firstColumn="0" w:lastColumn="0" w:oddVBand="0" w:evenVBand="0" w:oddHBand="0" w:evenHBand="0" w:firstRowFirstColumn="0" w:firstRowLastColumn="0" w:lastRowFirstColumn="0" w:lastRowLastColumn="0"/>
            </w:pPr>
            <w:r w:rsidRPr="0066593F">
              <w:t>Internationell samverkan</w:t>
            </w:r>
          </w:p>
        </w:tc>
        <w:tc>
          <w:tcPr>
            <w:tcW w:w="673" w:type="pct"/>
            <w:noWrap/>
            <w:hideMark/>
          </w:tcPr>
          <w:p w14:paraId="4F5121A9" w14:textId="77777777" w:rsidR="005B1647" w:rsidRPr="0066593F"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66593F">
              <w:t>2 337</w:t>
            </w:r>
          </w:p>
        </w:tc>
        <w:tc>
          <w:tcPr>
            <w:tcW w:w="673" w:type="pct"/>
            <w:noWrap/>
            <w:hideMark/>
          </w:tcPr>
          <w:p w14:paraId="76853911" w14:textId="77777777" w:rsidR="005B1647" w:rsidRPr="0066593F"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66593F">
              <w:t>1 893</w:t>
            </w:r>
          </w:p>
        </w:tc>
        <w:tc>
          <w:tcPr>
            <w:tcW w:w="672" w:type="pct"/>
            <w:noWrap/>
            <w:hideMark/>
          </w:tcPr>
          <w:p w14:paraId="6FEB37DC" w14:textId="77777777" w:rsidR="005B1647" w:rsidRPr="0066593F"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66593F">
              <w:t>444</w:t>
            </w:r>
          </w:p>
        </w:tc>
      </w:tr>
      <w:tr w:rsidR="00155607" w14:paraId="346D80A0"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218" w:type="pct"/>
            <w:noWrap/>
            <w:vAlign w:val="top"/>
            <w:hideMark/>
          </w:tcPr>
          <w:p w14:paraId="5C3FF6FE" w14:textId="77777777" w:rsidR="005B1647" w:rsidRPr="0066593F" w:rsidRDefault="005B1647" w:rsidP="005B1647">
            <w:pPr>
              <w:pStyle w:val="Tabell"/>
              <w:keepNext/>
              <w:keepLines/>
            </w:pPr>
            <w:r w:rsidRPr="0066593F">
              <w:t>6</w:t>
            </w:r>
          </w:p>
        </w:tc>
        <w:tc>
          <w:tcPr>
            <w:tcW w:w="2764" w:type="pct"/>
            <w:vAlign w:val="top"/>
            <w:hideMark/>
          </w:tcPr>
          <w:p w14:paraId="1CF3609E" w14:textId="77777777" w:rsidR="005B1647" w:rsidRPr="0066593F" w:rsidRDefault="005B1647" w:rsidP="005B1647">
            <w:pPr>
              <w:pStyle w:val="Tabell"/>
              <w:keepNext/>
              <w:keepLines/>
              <w:jc w:val="left"/>
              <w:cnfStyle w:val="000000000000" w:firstRow="0" w:lastRow="0" w:firstColumn="0" w:lastColumn="0" w:oddVBand="0" w:evenVBand="0" w:oddHBand="0" w:evenHBand="0" w:firstRowFirstColumn="0" w:firstRowLastColumn="0" w:lastRowFirstColumn="0" w:lastRowLastColumn="0"/>
            </w:pPr>
            <w:r w:rsidRPr="0066593F">
              <w:t>Försvar och samhällets krisberedskap</w:t>
            </w:r>
          </w:p>
        </w:tc>
        <w:tc>
          <w:tcPr>
            <w:tcW w:w="673" w:type="pct"/>
            <w:noWrap/>
            <w:hideMark/>
          </w:tcPr>
          <w:p w14:paraId="3FCE47EB" w14:textId="77777777" w:rsidR="005B1647" w:rsidRPr="0066593F"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66593F">
              <w:t>60 572</w:t>
            </w:r>
          </w:p>
        </w:tc>
        <w:tc>
          <w:tcPr>
            <w:tcW w:w="673" w:type="pct"/>
            <w:noWrap/>
            <w:hideMark/>
          </w:tcPr>
          <w:p w14:paraId="67A9D6E3" w14:textId="77777777" w:rsidR="005B1647" w:rsidRPr="0066593F"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66593F">
              <w:t>53 487</w:t>
            </w:r>
          </w:p>
        </w:tc>
        <w:tc>
          <w:tcPr>
            <w:tcW w:w="672" w:type="pct"/>
            <w:noWrap/>
            <w:hideMark/>
          </w:tcPr>
          <w:p w14:paraId="79A5BE78" w14:textId="77777777" w:rsidR="005B1647" w:rsidRPr="0066593F"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66593F">
              <w:t>7 084</w:t>
            </w:r>
          </w:p>
        </w:tc>
      </w:tr>
      <w:tr w:rsidR="00155607" w14:paraId="67EC43A1"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218" w:type="pct"/>
            <w:noWrap/>
            <w:vAlign w:val="top"/>
            <w:hideMark/>
          </w:tcPr>
          <w:p w14:paraId="2EE07A69" w14:textId="77777777" w:rsidR="005B1647" w:rsidRPr="0066593F" w:rsidRDefault="005B1647" w:rsidP="005B1647">
            <w:pPr>
              <w:pStyle w:val="Tabell"/>
              <w:keepNext/>
              <w:keepLines/>
            </w:pPr>
            <w:r w:rsidRPr="0066593F">
              <w:t>7</w:t>
            </w:r>
          </w:p>
        </w:tc>
        <w:tc>
          <w:tcPr>
            <w:tcW w:w="2764" w:type="pct"/>
            <w:vAlign w:val="top"/>
            <w:hideMark/>
          </w:tcPr>
          <w:p w14:paraId="74C4D553" w14:textId="77777777" w:rsidR="005B1647" w:rsidRPr="0066593F" w:rsidRDefault="005B1647" w:rsidP="005B1647">
            <w:pPr>
              <w:pStyle w:val="Tabell"/>
              <w:keepNext/>
              <w:keepLines/>
              <w:jc w:val="left"/>
              <w:cnfStyle w:val="000000000000" w:firstRow="0" w:lastRow="0" w:firstColumn="0" w:lastColumn="0" w:oddVBand="0" w:evenVBand="0" w:oddHBand="0" w:evenHBand="0" w:firstRowFirstColumn="0" w:firstRowLastColumn="0" w:lastRowFirstColumn="0" w:lastRowLastColumn="0"/>
            </w:pPr>
            <w:r w:rsidRPr="0066593F">
              <w:t>Internationellt bistånd</w:t>
            </w:r>
          </w:p>
        </w:tc>
        <w:tc>
          <w:tcPr>
            <w:tcW w:w="673" w:type="pct"/>
            <w:noWrap/>
            <w:hideMark/>
          </w:tcPr>
          <w:p w14:paraId="3E38C06C" w14:textId="77777777" w:rsidR="005B1647" w:rsidRPr="0066593F"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66593F">
              <w:t>44 240</w:t>
            </w:r>
          </w:p>
        </w:tc>
        <w:tc>
          <w:tcPr>
            <w:tcW w:w="673" w:type="pct"/>
            <w:noWrap/>
            <w:hideMark/>
          </w:tcPr>
          <w:p w14:paraId="223ABF09" w14:textId="77777777" w:rsidR="005B1647" w:rsidRPr="0066593F"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66593F">
              <w:t>42 813</w:t>
            </w:r>
          </w:p>
        </w:tc>
        <w:tc>
          <w:tcPr>
            <w:tcW w:w="672" w:type="pct"/>
            <w:noWrap/>
            <w:hideMark/>
          </w:tcPr>
          <w:p w14:paraId="42BF80E7" w14:textId="77777777" w:rsidR="005B1647" w:rsidRPr="0066593F"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66593F">
              <w:t>1 427</w:t>
            </w:r>
          </w:p>
        </w:tc>
      </w:tr>
      <w:tr w:rsidR="00155607" w14:paraId="6DEB6F99"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218" w:type="pct"/>
            <w:noWrap/>
            <w:vAlign w:val="top"/>
            <w:hideMark/>
          </w:tcPr>
          <w:p w14:paraId="532105CD" w14:textId="77777777" w:rsidR="005B1647" w:rsidRPr="0066593F" w:rsidRDefault="005B1647" w:rsidP="005B1647">
            <w:pPr>
              <w:pStyle w:val="Tabell"/>
              <w:keepNext/>
              <w:keepLines/>
            </w:pPr>
            <w:r w:rsidRPr="0066593F">
              <w:t>8</w:t>
            </w:r>
          </w:p>
        </w:tc>
        <w:tc>
          <w:tcPr>
            <w:tcW w:w="2764" w:type="pct"/>
            <w:vAlign w:val="top"/>
            <w:hideMark/>
          </w:tcPr>
          <w:p w14:paraId="34E860C4" w14:textId="77777777" w:rsidR="005B1647" w:rsidRPr="0066593F" w:rsidRDefault="005B1647" w:rsidP="005B1647">
            <w:pPr>
              <w:pStyle w:val="Tabell"/>
              <w:keepNext/>
              <w:keepLines/>
              <w:jc w:val="left"/>
              <w:cnfStyle w:val="000000000000" w:firstRow="0" w:lastRow="0" w:firstColumn="0" w:lastColumn="0" w:oddVBand="0" w:evenVBand="0" w:oddHBand="0" w:evenHBand="0" w:firstRowFirstColumn="0" w:firstRowLastColumn="0" w:lastRowFirstColumn="0" w:lastRowLastColumn="0"/>
            </w:pPr>
            <w:r w:rsidRPr="0066593F">
              <w:t>Migration</w:t>
            </w:r>
          </w:p>
        </w:tc>
        <w:tc>
          <w:tcPr>
            <w:tcW w:w="673" w:type="pct"/>
            <w:noWrap/>
            <w:hideMark/>
          </w:tcPr>
          <w:p w14:paraId="51D50A21" w14:textId="77777777" w:rsidR="005B1647" w:rsidRPr="0066593F"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66593F">
              <w:t>11 847</w:t>
            </w:r>
          </w:p>
        </w:tc>
        <w:tc>
          <w:tcPr>
            <w:tcW w:w="673" w:type="pct"/>
            <w:noWrap/>
            <w:hideMark/>
          </w:tcPr>
          <w:p w14:paraId="74F28667" w14:textId="77777777" w:rsidR="005B1647" w:rsidRPr="0066593F"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66593F">
              <w:t>19 624</w:t>
            </w:r>
          </w:p>
        </w:tc>
        <w:tc>
          <w:tcPr>
            <w:tcW w:w="672" w:type="pct"/>
            <w:noWrap/>
            <w:hideMark/>
          </w:tcPr>
          <w:p w14:paraId="171B0545" w14:textId="77777777" w:rsidR="005B1647" w:rsidRPr="0066593F"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66593F">
              <w:t>-7 776</w:t>
            </w:r>
          </w:p>
        </w:tc>
      </w:tr>
      <w:tr w:rsidR="00155607" w14:paraId="7C2520F0"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218" w:type="pct"/>
            <w:noWrap/>
            <w:vAlign w:val="top"/>
            <w:hideMark/>
          </w:tcPr>
          <w:p w14:paraId="343F82FE" w14:textId="77777777" w:rsidR="005B1647" w:rsidRPr="0066593F" w:rsidRDefault="005B1647" w:rsidP="005B1647">
            <w:pPr>
              <w:pStyle w:val="Tabell"/>
              <w:keepNext/>
              <w:keepLines/>
            </w:pPr>
            <w:r w:rsidRPr="0066593F">
              <w:t>9</w:t>
            </w:r>
          </w:p>
        </w:tc>
        <w:tc>
          <w:tcPr>
            <w:tcW w:w="2764" w:type="pct"/>
            <w:vAlign w:val="top"/>
            <w:hideMark/>
          </w:tcPr>
          <w:p w14:paraId="03910998" w14:textId="77777777" w:rsidR="005B1647" w:rsidRPr="0066593F" w:rsidRDefault="005B1647" w:rsidP="005B1647">
            <w:pPr>
              <w:pStyle w:val="Tabell"/>
              <w:keepNext/>
              <w:keepLines/>
              <w:jc w:val="left"/>
              <w:cnfStyle w:val="000000000000" w:firstRow="0" w:lastRow="0" w:firstColumn="0" w:lastColumn="0" w:oddVBand="0" w:evenVBand="0" w:oddHBand="0" w:evenHBand="0" w:firstRowFirstColumn="0" w:firstRowLastColumn="0" w:lastRowFirstColumn="0" w:lastRowLastColumn="0"/>
            </w:pPr>
            <w:r w:rsidRPr="0066593F">
              <w:t>Hälsovård, sjukvård och social omsorg</w:t>
            </w:r>
          </w:p>
        </w:tc>
        <w:tc>
          <w:tcPr>
            <w:tcW w:w="673" w:type="pct"/>
            <w:noWrap/>
            <w:hideMark/>
          </w:tcPr>
          <w:p w14:paraId="6E29C2FD" w14:textId="77777777" w:rsidR="005B1647" w:rsidRPr="0066593F"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66593F">
              <w:t>79 592</w:t>
            </w:r>
          </w:p>
        </w:tc>
        <w:tc>
          <w:tcPr>
            <w:tcW w:w="673" w:type="pct"/>
            <w:noWrap/>
            <w:hideMark/>
          </w:tcPr>
          <w:p w14:paraId="532A5BA5" w14:textId="77777777" w:rsidR="005B1647" w:rsidRPr="0066593F"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66593F">
              <w:t>78 418</w:t>
            </w:r>
          </w:p>
        </w:tc>
        <w:tc>
          <w:tcPr>
            <w:tcW w:w="672" w:type="pct"/>
            <w:noWrap/>
            <w:hideMark/>
          </w:tcPr>
          <w:p w14:paraId="1B0AACF9" w14:textId="77777777" w:rsidR="005B1647" w:rsidRPr="0066593F"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66593F">
              <w:t>1 174</w:t>
            </w:r>
          </w:p>
        </w:tc>
      </w:tr>
      <w:tr w:rsidR="00155607" w14:paraId="376D87CE" w14:textId="77777777" w:rsidTr="00155607">
        <w:trPr>
          <w:trHeight w:val="450"/>
        </w:trPr>
        <w:tc>
          <w:tcPr>
            <w:cnfStyle w:val="001000000000" w:firstRow="0" w:lastRow="0" w:firstColumn="1" w:lastColumn="0" w:oddVBand="0" w:evenVBand="0" w:oddHBand="0" w:evenHBand="0" w:firstRowFirstColumn="0" w:firstRowLastColumn="0" w:lastRowFirstColumn="0" w:lastRowLastColumn="0"/>
            <w:tcW w:w="218" w:type="pct"/>
            <w:noWrap/>
            <w:vAlign w:val="top"/>
            <w:hideMark/>
          </w:tcPr>
          <w:p w14:paraId="5BFC4509" w14:textId="77777777" w:rsidR="005B1647" w:rsidRPr="0066593F" w:rsidRDefault="005B1647" w:rsidP="005B1647">
            <w:pPr>
              <w:pStyle w:val="Tabell"/>
              <w:keepNext/>
              <w:keepLines/>
            </w:pPr>
            <w:r w:rsidRPr="0066593F">
              <w:t>10</w:t>
            </w:r>
          </w:p>
        </w:tc>
        <w:tc>
          <w:tcPr>
            <w:tcW w:w="2764" w:type="pct"/>
            <w:vAlign w:val="top"/>
            <w:hideMark/>
          </w:tcPr>
          <w:p w14:paraId="77F14514" w14:textId="77777777" w:rsidR="005B1647" w:rsidRPr="0066593F" w:rsidRDefault="005B1647" w:rsidP="005B1647">
            <w:pPr>
              <w:pStyle w:val="Tabell"/>
              <w:keepNext/>
              <w:keepLines/>
              <w:jc w:val="left"/>
              <w:cnfStyle w:val="000000000000" w:firstRow="0" w:lastRow="0" w:firstColumn="0" w:lastColumn="0" w:oddVBand="0" w:evenVBand="0" w:oddHBand="0" w:evenHBand="0" w:firstRowFirstColumn="0" w:firstRowLastColumn="0" w:lastRowFirstColumn="0" w:lastRowLastColumn="0"/>
            </w:pPr>
            <w:r w:rsidRPr="0066593F">
              <w:t>Ekonomisk trygghet vid sjukdom och funktionsnedsättning</w:t>
            </w:r>
          </w:p>
        </w:tc>
        <w:tc>
          <w:tcPr>
            <w:tcW w:w="673" w:type="pct"/>
            <w:noWrap/>
            <w:hideMark/>
          </w:tcPr>
          <w:p w14:paraId="7DF41629" w14:textId="77777777" w:rsidR="005B1647" w:rsidRPr="0066593F"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66593F">
              <w:t>97 872</w:t>
            </w:r>
          </w:p>
        </w:tc>
        <w:tc>
          <w:tcPr>
            <w:tcW w:w="673" w:type="pct"/>
            <w:noWrap/>
            <w:hideMark/>
          </w:tcPr>
          <w:p w14:paraId="18031384" w14:textId="77777777" w:rsidR="005B1647" w:rsidRPr="0066593F"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66593F">
              <w:t>99 681</w:t>
            </w:r>
          </w:p>
        </w:tc>
        <w:tc>
          <w:tcPr>
            <w:tcW w:w="672" w:type="pct"/>
            <w:noWrap/>
            <w:hideMark/>
          </w:tcPr>
          <w:p w14:paraId="491062BA" w14:textId="77777777" w:rsidR="005B1647" w:rsidRPr="0066593F"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66593F">
              <w:t>-1 809</w:t>
            </w:r>
          </w:p>
        </w:tc>
      </w:tr>
      <w:tr w:rsidR="00155607" w14:paraId="7FFFC3F9"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218" w:type="pct"/>
            <w:noWrap/>
            <w:vAlign w:val="top"/>
            <w:hideMark/>
          </w:tcPr>
          <w:p w14:paraId="1B88B2CE" w14:textId="77777777" w:rsidR="005B1647" w:rsidRPr="0066593F" w:rsidRDefault="005B1647" w:rsidP="005B1647">
            <w:pPr>
              <w:pStyle w:val="Tabell"/>
              <w:keepNext/>
              <w:keepLines/>
            </w:pPr>
            <w:r w:rsidRPr="0066593F">
              <w:t>11</w:t>
            </w:r>
          </w:p>
        </w:tc>
        <w:tc>
          <w:tcPr>
            <w:tcW w:w="2764" w:type="pct"/>
            <w:vAlign w:val="top"/>
            <w:hideMark/>
          </w:tcPr>
          <w:p w14:paraId="6640588F" w14:textId="77777777" w:rsidR="005B1647" w:rsidRPr="0066593F" w:rsidRDefault="005B1647" w:rsidP="005B1647">
            <w:pPr>
              <w:pStyle w:val="Tabell"/>
              <w:keepNext/>
              <w:keepLines/>
              <w:jc w:val="left"/>
              <w:cnfStyle w:val="000000000000" w:firstRow="0" w:lastRow="0" w:firstColumn="0" w:lastColumn="0" w:oddVBand="0" w:evenVBand="0" w:oddHBand="0" w:evenHBand="0" w:firstRowFirstColumn="0" w:firstRowLastColumn="0" w:lastRowFirstColumn="0" w:lastRowLastColumn="0"/>
            </w:pPr>
            <w:r w:rsidRPr="0066593F">
              <w:t>Ekonomisk trygghet vid ålderdom</w:t>
            </w:r>
          </w:p>
        </w:tc>
        <w:tc>
          <w:tcPr>
            <w:tcW w:w="673" w:type="pct"/>
            <w:noWrap/>
            <w:hideMark/>
          </w:tcPr>
          <w:p w14:paraId="4D9249FA" w14:textId="77777777" w:rsidR="005B1647" w:rsidRPr="0066593F"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66593F">
              <w:t>34 486</w:t>
            </w:r>
          </w:p>
        </w:tc>
        <w:tc>
          <w:tcPr>
            <w:tcW w:w="673" w:type="pct"/>
            <w:noWrap/>
            <w:hideMark/>
          </w:tcPr>
          <w:p w14:paraId="002CE878" w14:textId="77777777" w:rsidR="005B1647" w:rsidRPr="0066593F"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66593F">
              <w:t>34 771</w:t>
            </w:r>
          </w:p>
        </w:tc>
        <w:tc>
          <w:tcPr>
            <w:tcW w:w="672" w:type="pct"/>
            <w:noWrap/>
            <w:hideMark/>
          </w:tcPr>
          <w:p w14:paraId="55DF059B" w14:textId="77777777" w:rsidR="005B1647" w:rsidRPr="0066593F"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66593F">
              <w:t>-285</w:t>
            </w:r>
          </w:p>
        </w:tc>
      </w:tr>
      <w:tr w:rsidR="00155607" w14:paraId="120E1501"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218" w:type="pct"/>
            <w:noWrap/>
            <w:vAlign w:val="top"/>
            <w:hideMark/>
          </w:tcPr>
          <w:p w14:paraId="2017212F" w14:textId="77777777" w:rsidR="005B1647" w:rsidRPr="0066593F" w:rsidRDefault="005B1647" w:rsidP="005B1647">
            <w:pPr>
              <w:pStyle w:val="Tabell"/>
              <w:keepNext/>
              <w:keepLines/>
            </w:pPr>
            <w:r w:rsidRPr="0066593F">
              <w:t>12</w:t>
            </w:r>
          </w:p>
        </w:tc>
        <w:tc>
          <w:tcPr>
            <w:tcW w:w="2764" w:type="pct"/>
            <w:vAlign w:val="top"/>
            <w:hideMark/>
          </w:tcPr>
          <w:p w14:paraId="3260CD75" w14:textId="77777777" w:rsidR="005B1647" w:rsidRPr="0066593F" w:rsidRDefault="005B1647" w:rsidP="005B1647">
            <w:pPr>
              <w:pStyle w:val="Tabell"/>
              <w:keepNext/>
              <w:keepLines/>
              <w:jc w:val="left"/>
              <w:cnfStyle w:val="000000000000" w:firstRow="0" w:lastRow="0" w:firstColumn="0" w:lastColumn="0" w:oddVBand="0" w:evenVBand="0" w:oddHBand="0" w:evenHBand="0" w:firstRowFirstColumn="0" w:firstRowLastColumn="0" w:lastRowFirstColumn="0" w:lastRowLastColumn="0"/>
            </w:pPr>
            <w:r w:rsidRPr="0066593F">
              <w:t>Ekonomisk trygghet för familjer och barn</w:t>
            </w:r>
          </w:p>
        </w:tc>
        <w:tc>
          <w:tcPr>
            <w:tcW w:w="673" w:type="pct"/>
            <w:noWrap/>
            <w:hideMark/>
          </w:tcPr>
          <w:p w14:paraId="46B6E2FC" w14:textId="77777777" w:rsidR="005B1647" w:rsidRPr="0066593F"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66593F">
              <w:t>97 315</w:t>
            </w:r>
          </w:p>
        </w:tc>
        <w:tc>
          <w:tcPr>
            <w:tcW w:w="673" w:type="pct"/>
            <w:noWrap/>
            <w:hideMark/>
          </w:tcPr>
          <w:p w14:paraId="712EC372" w14:textId="77777777" w:rsidR="005B1647" w:rsidRPr="0066593F"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66593F">
              <w:t>95 208</w:t>
            </w:r>
          </w:p>
        </w:tc>
        <w:tc>
          <w:tcPr>
            <w:tcW w:w="672" w:type="pct"/>
            <w:noWrap/>
            <w:hideMark/>
          </w:tcPr>
          <w:p w14:paraId="2A0CEDD1" w14:textId="77777777" w:rsidR="005B1647" w:rsidRPr="0066593F"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66593F">
              <w:t>2 107</w:t>
            </w:r>
          </w:p>
        </w:tc>
      </w:tr>
      <w:tr w:rsidR="00155607" w14:paraId="4148906B" w14:textId="77777777" w:rsidTr="00155607">
        <w:trPr>
          <w:trHeight w:val="239"/>
        </w:trPr>
        <w:tc>
          <w:tcPr>
            <w:cnfStyle w:val="001000000000" w:firstRow="0" w:lastRow="0" w:firstColumn="1" w:lastColumn="0" w:oddVBand="0" w:evenVBand="0" w:oddHBand="0" w:evenHBand="0" w:firstRowFirstColumn="0" w:firstRowLastColumn="0" w:lastRowFirstColumn="0" w:lastRowLastColumn="0"/>
            <w:tcW w:w="218" w:type="pct"/>
            <w:noWrap/>
            <w:vAlign w:val="top"/>
            <w:hideMark/>
          </w:tcPr>
          <w:p w14:paraId="68F6790C" w14:textId="77777777" w:rsidR="005B1647" w:rsidRPr="0066593F" w:rsidRDefault="005B1647" w:rsidP="005B1647">
            <w:pPr>
              <w:pStyle w:val="Tabell"/>
              <w:keepNext/>
              <w:keepLines/>
            </w:pPr>
            <w:r w:rsidRPr="0066593F">
              <w:t>13</w:t>
            </w:r>
          </w:p>
        </w:tc>
        <w:tc>
          <w:tcPr>
            <w:tcW w:w="2764" w:type="pct"/>
            <w:vAlign w:val="top"/>
            <w:hideMark/>
          </w:tcPr>
          <w:p w14:paraId="528EB7D2" w14:textId="77777777" w:rsidR="005B1647" w:rsidRPr="0066593F" w:rsidRDefault="005B1647" w:rsidP="005B1647">
            <w:pPr>
              <w:pStyle w:val="Tabell"/>
              <w:keepNext/>
              <w:keepLines/>
              <w:jc w:val="left"/>
              <w:cnfStyle w:val="000000000000" w:firstRow="0" w:lastRow="0" w:firstColumn="0" w:lastColumn="0" w:oddVBand="0" w:evenVBand="0" w:oddHBand="0" w:evenHBand="0" w:firstRowFirstColumn="0" w:firstRowLastColumn="0" w:lastRowFirstColumn="0" w:lastRowLastColumn="0"/>
            </w:pPr>
            <w:r w:rsidRPr="0066593F">
              <w:t>Jämställdhet och nyanlända invandrares etablering</w:t>
            </w:r>
          </w:p>
        </w:tc>
        <w:tc>
          <w:tcPr>
            <w:tcW w:w="673" w:type="pct"/>
            <w:noWrap/>
            <w:hideMark/>
          </w:tcPr>
          <w:p w14:paraId="482ED3CC" w14:textId="77777777" w:rsidR="005B1647" w:rsidRPr="0066593F"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66593F">
              <w:t>16 942</w:t>
            </w:r>
          </w:p>
        </w:tc>
        <w:tc>
          <w:tcPr>
            <w:tcW w:w="673" w:type="pct"/>
            <w:noWrap/>
            <w:hideMark/>
          </w:tcPr>
          <w:p w14:paraId="47801126" w14:textId="77777777" w:rsidR="005B1647" w:rsidRPr="0066593F"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66593F">
              <w:t>22 217</w:t>
            </w:r>
          </w:p>
        </w:tc>
        <w:tc>
          <w:tcPr>
            <w:tcW w:w="672" w:type="pct"/>
            <w:noWrap/>
            <w:hideMark/>
          </w:tcPr>
          <w:p w14:paraId="171EC90E" w14:textId="77777777" w:rsidR="005B1647" w:rsidRPr="0066593F"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66593F">
              <w:t>-5 275</w:t>
            </w:r>
          </w:p>
        </w:tc>
      </w:tr>
      <w:tr w:rsidR="00155607" w14:paraId="17D93689"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218" w:type="pct"/>
            <w:noWrap/>
            <w:vAlign w:val="top"/>
            <w:hideMark/>
          </w:tcPr>
          <w:p w14:paraId="7D9CED7A" w14:textId="77777777" w:rsidR="005B1647" w:rsidRPr="0066593F" w:rsidRDefault="005B1647" w:rsidP="005B1647">
            <w:pPr>
              <w:pStyle w:val="Tabell"/>
              <w:keepNext/>
              <w:keepLines/>
            </w:pPr>
            <w:r w:rsidRPr="0066593F">
              <w:t>14</w:t>
            </w:r>
          </w:p>
        </w:tc>
        <w:tc>
          <w:tcPr>
            <w:tcW w:w="2764" w:type="pct"/>
            <w:vAlign w:val="top"/>
            <w:hideMark/>
          </w:tcPr>
          <w:p w14:paraId="084F5B3B" w14:textId="77777777" w:rsidR="005B1647" w:rsidRPr="0066593F" w:rsidRDefault="005B1647" w:rsidP="005B1647">
            <w:pPr>
              <w:pStyle w:val="Tabell"/>
              <w:keepNext/>
              <w:keepLines/>
              <w:jc w:val="left"/>
              <w:cnfStyle w:val="000000000000" w:firstRow="0" w:lastRow="0" w:firstColumn="0" w:lastColumn="0" w:oddVBand="0" w:evenVBand="0" w:oddHBand="0" w:evenHBand="0" w:firstRowFirstColumn="0" w:firstRowLastColumn="0" w:lastRowFirstColumn="0" w:lastRowLastColumn="0"/>
            </w:pPr>
            <w:r w:rsidRPr="0066593F">
              <w:t>Arbetsmarknad och arbetsliv</w:t>
            </w:r>
          </w:p>
        </w:tc>
        <w:tc>
          <w:tcPr>
            <w:tcW w:w="673" w:type="pct"/>
            <w:noWrap/>
            <w:hideMark/>
          </w:tcPr>
          <w:p w14:paraId="676BAE4A" w14:textId="77777777" w:rsidR="005B1647" w:rsidRPr="0066593F"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66593F">
              <w:t>73 408</w:t>
            </w:r>
          </w:p>
        </w:tc>
        <w:tc>
          <w:tcPr>
            <w:tcW w:w="673" w:type="pct"/>
            <w:noWrap/>
            <w:hideMark/>
          </w:tcPr>
          <w:p w14:paraId="290A2E24" w14:textId="77777777" w:rsidR="005B1647" w:rsidRPr="0066593F"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66593F">
              <w:t>73 861</w:t>
            </w:r>
          </w:p>
        </w:tc>
        <w:tc>
          <w:tcPr>
            <w:tcW w:w="672" w:type="pct"/>
            <w:noWrap/>
            <w:hideMark/>
          </w:tcPr>
          <w:p w14:paraId="0698EC14" w14:textId="77777777" w:rsidR="005B1647" w:rsidRPr="0066593F"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66593F">
              <w:t>-453</w:t>
            </w:r>
          </w:p>
        </w:tc>
      </w:tr>
      <w:tr w:rsidR="00155607" w14:paraId="030DDB33"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218" w:type="pct"/>
            <w:noWrap/>
            <w:vAlign w:val="top"/>
            <w:hideMark/>
          </w:tcPr>
          <w:p w14:paraId="6E9E8949" w14:textId="77777777" w:rsidR="005B1647" w:rsidRPr="0066593F" w:rsidRDefault="005B1647" w:rsidP="005B1647">
            <w:pPr>
              <w:pStyle w:val="Tabell"/>
              <w:keepNext/>
              <w:keepLines/>
            </w:pPr>
            <w:r w:rsidRPr="0066593F">
              <w:t>15</w:t>
            </w:r>
          </w:p>
        </w:tc>
        <w:tc>
          <w:tcPr>
            <w:tcW w:w="2764" w:type="pct"/>
            <w:vAlign w:val="top"/>
            <w:hideMark/>
          </w:tcPr>
          <w:p w14:paraId="5305A443" w14:textId="77777777" w:rsidR="005B1647" w:rsidRPr="0066593F" w:rsidRDefault="005B1647" w:rsidP="005B1647">
            <w:pPr>
              <w:pStyle w:val="Tabell"/>
              <w:keepNext/>
              <w:keepLines/>
              <w:jc w:val="left"/>
              <w:cnfStyle w:val="000000000000" w:firstRow="0" w:lastRow="0" w:firstColumn="0" w:lastColumn="0" w:oddVBand="0" w:evenVBand="0" w:oddHBand="0" w:evenHBand="0" w:firstRowFirstColumn="0" w:firstRowLastColumn="0" w:lastRowFirstColumn="0" w:lastRowLastColumn="0"/>
            </w:pPr>
            <w:r w:rsidRPr="0066593F">
              <w:t>Studiestöd</w:t>
            </w:r>
          </w:p>
        </w:tc>
        <w:tc>
          <w:tcPr>
            <w:tcW w:w="673" w:type="pct"/>
            <w:noWrap/>
            <w:hideMark/>
          </w:tcPr>
          <w:p w14:paraId="1A7B8A2A" w14:textId="77777777" w:rsidR="005B1647" w:rsidRPr="0066593F"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66593F">
              <w:t>22 815</w:t>
            </w:r>
          </w:p>
        </w:tc>
        <w:tc>
          <w:tcPr>
            <w:tcW w:w="673" w:type="pct"/>
            <w:noWrap/>
            <w:hideMark/>
          </w:tcPr>
          <w:p w14:paraId="10702F59" w14:textId="77777777" w:rsidR="005B1647" w:rsidRPr="0066593F"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66593F">
              <w:t>21 118</w:t>
            </w:r>
          </w:p>
        </w:tc>
        <w:tc>
          <w:tcPr>
            <w:tcW w:w="672" w:type="pct"/>
            <w:noWrap/>
            <w:hideMark/>
          </w:tcPr>
          <w:p w14:paraId="3AD524C0" w14:textId="77777777" w:rsidR="005B1647" w:rsidRPr="0066593F"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66593F">
              <w:t>1 697</w:t>
            </w:r>
          </w:p>
        </w:tc>
      </w:tr>
      <w:tr w:rsidR="00155607" w14:paraId="459ED432"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218" w:type="pct"/>
            <w:noWrap/>
            <w:vAlign w:val="top"/>
            <w:hideMark/>
          </w:tcPr>
          <w:p w14:paraId="1005D6D1" w14:textId="77777777" w:rsidR="005B1647" w:rsidRPr="0066593F" w:rsidRDefault="005B1647" w:rsidP="005B1647">
            <w:pPr>
              <w:pStyle w:val="Tabell"/>
              <w:keepNext/>
              <w:keepLines/>
            </w:pPr>
            <w:r w:rsidRPr="0066593F">
              <w:t>16</w:t>
            </w:r>
          </w:p>
        </w:tc>
        <w:tc>
          <w:tcPr>
            <w:tcW w:w="2764" w:type="pct"/>
            <w:vAlign w:val="top"/>
            <w:hideMark/>
          </w:tcPr>
          <w:p w14:paraId="4B0EB923" w14:textId="77777777" w:rsidR="005B1647" w:rsidRPr="0066593F" w:rsidRDefault="005B1647" w:rsidP="005B1647">
            <w:pPr>
              <w:pStyle w:val="Tabell"/>
              <w:keepNext/>
              <w:keepLines/>
              <w:jc w:val="left"/>
              <w:cnfStyle w:val="000000000000" w:firstRow="0" w:lastRow="0" w:firstColumn="0" w:lastColumn="0" w:oddVBand="0" w:evenVBand="0" w:oddHBand="0" w:evenHBand="0" w:firstRowFirstColumn="0" w:firstRowLastColumn="0" w:lastRowFirstColumn="0" w:lastRowLastColumn="0"/>
            </w:pPr>
            <w:r w:rsidRPr="0066593F">
              <w:t>Utbildning och universitetsforskning</w:t>
            </w:r>
          </w:p>
        </w:tc>
        <w:tc>
          <w:tcPr>
            <w:tcW w:w="673" w:type="pct"/>
            <w:noWrap/>
            <w:hideMark/>
          </w:tcPr>
          <w:p w14:paraId="0EE149D0" w14:textId="77777777" w:rsidR="005B1647" w:rsidRPr="0066593F"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66593F">
              <w:t>78 527</w:t>
            </w:r>
          </w:p>
        </w:tc>
        <w:tc>
          <w:tcPr>
            <w:tcW w:w="673" w:type="pct"/>
            <w:noWrap/>
            <w:hideMark/>
          </w:tcPr>
          <w:p w14:paraId="73D958B9" w14:textId="77777777" w:rsidR="005B1647" w:rsidRPr="0066593F"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66593F">
              <w:t>76 002</w:t>
            </w:r>
          </w:p>
        </w:tc>
        <w:tc>
          <w:tcPr>
            <w:tcW w:w="672" w:type="pct"/>
            <w:noWrap/>
            <w:hideMark/>
          </w:tcPr>
          <w:p w14:paraId="742D98D4" w14:textId="77777777" w:rsidR="005B1647" w:rsidRPr="0066593F"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66593F">
              <w:t>2 525</w:t>
            </w:r>
          </w:p>
        </w:tc>
      </w:tr>
      <w:tr w:rsidR="00155607" w14:paraId="793F637F"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218" w:type="pct"/>
            <w:noWrap/>
            <w:vAlign w:val="top"/>
            <w:hideMark/>
          </w:tcPr>
          <w:p w14:paraId="69D1911F" w14:textId="77777777" w:rsidR="005B1647" w:rsidRPr="0066593F" w:rsidRDefault="005B1647" w:rsidP="005B1647">
            <w:pPr>
              <w:pStyle w:val="Tabell"/>
              <w:keepNext/>
              <w:keepLines/>
            </w:pPr>
            <w:r w:rsidRPr="0066593F">
              <w:t>17</w:t>
            </w:r>
          </w:p>
        </w:tc>
        <w:tc>
          <w:tcPr>
            <w:tcW w:w="2764" w:type="pct"/>
            <w:vAlign w:val="top"/>
            <w:hideMark/>
          </w:tcPr>
          <w:p w14:paraId="27B941E8" w14:textId="77777777" w:rsidR="005B1647" w:rsidRPr="0066593F" w:rsidRDefault="005B1647" w:rsidP="005B1647">
            <w:pPr>
              <w:pStyle w:val="Tabell"/>
              <w:keepNext/>
              <w:keepLines/>
              <w:jc w:val="left"/>
              <w:cnfStyle w:val="000000000000" w:firstRow="0" w:lastRow="0" w:firstColumn="0" w:lastColumn="0" w:oddVBand="0" w:evenVBand="0" w:oddHBand="0" w:evenHBand="0" w:firstRowFirstColumn="0" w:firstRowLastColumn="0" w:lastRowFirstColumn="0" w:lastRowLastColumn="0"/>
            </w:pPr>
            <w:r w:rsidRPr="0066593F">
              <w:t>Kultur, medier, trossamfund och fritid</w:t>
            </w:r>
          </w:p>
        </w:tc>
        <w:tc>
          <w:tcPr>
            <w:tcW w:w="673" w:type="pct"/>
            <w:noWrap/>
            <w:hideMark/>
          </w:tcPr>
          <w:p w14:paraId="09222D7D" w14:textId="77777777" w:rsidR="005B1647" w:rsidRPr="0066593F"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66593F">
              <w:t>15 828</w:t>
            </w:r>
          </w:p>
        </w:tc>
        <w:tc>
          <w:tcPr>
            <w:tcW w:w="673" w:type="pct"/>
            <w:noWrap/>
            <w:hideMark/>
          </w:tcPr>
          <w:p w14:paraId="7F37BD78" w14:textId="77777777" w:rsidR="005B1647" w:rsidRPr="0066593F"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66593F">
              <w:t>16 008</w:t>
            </w:r>
          </w:p>
        </w:tc>
        <w:tc>
          <w:tcPr>
            <w:tcW w:w="672" w:type="pct"/>
            <w:noWrap/>
            <w:hideMark/>
          </w:tcPr>
          <w:p w14:paraId="186C931E" w14:textId="77777777" w:rsidR="005B1647" w:rsidRPr="0066593F"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66593F">
              <w:t>-180</w:t>
            </w:r>
          </w:p>
        </w:tc>
      </w:tr>
      <w:tr w:rsidR="00155607" w14:paraId="0FD8EE1C" w14:textId="77777777" w:rsidTr="00155607">
        <w:trPr>
          <w:trHeight w:val="450"/>
        </w:trPr>
        <w:tc>
          <w:tcPr>
            <w:cnfStyle w:val="001000000000" w:firstRow="0" w:lastRow="0" w:firstColumn="1" w:lastColumn="0" w:oddVBand="0" w:evenVBand="0" w:oddHBand="0" w:evenHBand="0" w:firstRowFirstColumn="0" w:firstRowLastColumn="0" w:lastRowFirstColumn="0" w:lastRowLastColumn="0"/>
            <w:tcW w:w="218" w:type="pct"/>
            <w:noWrap/>
            <w:vAlign w:val="top"/>
            <w:hideMark/>
          </w:tcPr>
          <w:p w14:paraId="0019CEB9" w14:textId="77777777" w:rsidR="005B1647" w:rsidRPr="0066593F" w:rsidRDefault="005B1647" w:rsidP="005B1647">
            <w:pPr>
              <w:pStyle w:val="Tabell"/>
              <w:keepNext/>
              <w:keepLines/>
            </w:pPr>
            <w:r w:rsidRPr="0066593F">
              <w:t>18</w:t>
            </w:r>
          </w:p>
        </w:tc>
        <w:tc>
          <w:tcPr>
            <w:tcW w:w="2764" w:type="pct"/>
            <w:vAlign w:val="top"/>
            <w:hideMark/>
          </w:tcPr>
          <w:p w14:paraId="791C4D9F" w14:textId="77777777" w:rsidR="005B1647" w:rsidRPr="0066593F" w:rsidRDefault="005B1647" w:rsidP="005B1647">
            <w:pPr>
              <w:pStyle w:val="Tabell"/>
              <w:keepNext/>
              <w:keepLines/>
              <w:jc w:val="left"/>
              <w:cnfStyle w:val="000000000000" w:firstRow="0" w:lastRow="0" w:firstColumn="0" w:lastColumn="0" w:oddVBand="0" w:evenVBand="0" w:oddHBand="0" w:evenHBand="0" w:firstRowFirstColumn="0" w:firstRowLastColumn="0" w:lastRowFirstColumn="0" w:lastRowLastColumn="0"/>
            </w:pPr>
            <w:r w:rsidRPr="0066593F">
              <w:t>Samhällsplanering, bostadsförsörjning och byggande samt konsumentpolitik</w:t>
            </w:r>
          </w:p>
        </w:tc>
        <w:tc>
          <w:tcPr>
            <w:tcW w:w="673" w:type="pct"/>
            <w:noWrap/>
            <w:hideMark/>
          </w:tcPr>
          <w:p w14:paraId="4DDAB25E" w14:textId="77777777" w:rsidR="005B1647" w:rsidRPr="0066593F"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66593F">
              <w:t>3 052</w:t>
            </w:r>
          </w:p>
        </w:tc>
        <w:tc>
          <w:tcPr>
            <w:tcW w:w="673" w:type="pct"/>
            <w:noWrap/>
            <w:hideMark/>
          </w:tcPr>
          <w:p w14:paraId="59F98D19" w14:textId="77777777" w:rsidR="005B1647" w:rsidRPr="0066593F"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66593F">
              <w:t>4 616</w:t>
            </w:r>
          </w:p>
        </w:tc>
        <w:tc>
          <w:tcPr>
            <w:tcW w:w="672" w:type="pct"/>
            <w:noWrap/>
            <w:hideMark/>
          </w:tcPr>
          <w:p w14:paraId="55A6E6D3" w14:textId="77777777" w:rsidR="005B1647" w:rsidRPr="0066593F"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66593F">
              <w:t>-1 563</w:t>
            </w:r>
          </w:p>
        </w:tc>
      </w:tr>
      <w:tr w:rsidR="00155607" w14:paraId="10335C1A"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218" w:type="pct"/>
            <w:noWrap/>
            <w:vAlign w:val="top"/>
            <w:hideMark/>
          </w:tcPr>
          <w:p w14:paraId="289C02AB" w14:textId="77777777" w:rsidR="005B1647" w:rsidRPr="0066593F" w:rsidRDefault="005B1647" w:rsidP="005B1647">
            <w:pPr>
              <w:pStyle w:val="Tabell"/>
              <w:keepNext/>
              <w:keepLines/>
            </w:pPr>
            <w:r w:rsidRPr="0066593F">
              <w:t>19</w:t>
            </w:r>
          </w:p>
        </w:tc>
        <w:tc>
          <w:tcPr>
            <w:tcW w:w="2764" w:type="pct"/>
            <w:vAlign w:val="top"/>
            <w:hideMark/>
          </w:tcPr>
          <w:p w14:paraId="041F1DC9" w14:textId="77777777" w:rsidR="005B1647" w:rsidRPr="0066593F" w:rsidRDefault="005B1647" w:rsidP="005B1647">
            <w:pPr>
              <w:pStyle w:val="Tabell"/>
              <w:keepNext/>
              <w:keepLines/>
              <w:jc w:val="left"/>
              <w:cnfStyle w:val="000000000000" w:firstRow="0" w:lastRow="0" w:firstColumn="0" w:lastColumn="0" w:oddVBand="0" w:evenVBand="0" w:oddHBand="0" w:evenHBand="0" w:firstRowFirstColumn="0" w:firstRowLastColumn="0" w:lastRowFirstColumn="0" w:lastRowLastColumn="0"/>
            </w:pPr>
            <w:r w:rsidRPr="0066593F">
              <w:t>Regional tillväxt</w:t>
            </w:r>
          </w:p>
        </w:tc>
        <w:tc>
          <w:tcPr>
            <w:tcW w:w="673" w:type="pct"/>
            <w:noWrap/>
            <w:hideMark/>
          </w:tcPr>
          <w:p w14:paraId="38C65C52" w14:textId="77777777" w:rsidR="005B1647" w:rsidRPr="0066593F"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66593F">
              <w:t>3 316</w:t>
            </w:r>
          </w:p>
        </w:tc>
        <w:tc>
          <w:tcPr>
            <w:tcW w:w="673" w:type="pct"/>
            <w:noWrap/>
            <w:hideMark/>
          </w:tcPr>
          <w:p w14:paraId="2CD08763" w14:textId="77777777" w:rsidR="005B1647" w:rsidRPr="0066593F"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66593F">
              <w:t>3 576</w:t>
            </w:r>
          </w:p>
        </w:tc>
        <w:tc>
          <w:tcPr>
            <w:tcW w:w="672" w:type="pct"/>
            <w:noWrap/>
            <w:hideMark/>
          </w:tcPr>
          <w:p w14:paraId="56E6B363" w14:textId="77777777" w:rsidR="005B1647" w:rsidRPr="0066593F"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66593F">
              <w:t>-260</w:t>
            </w:r>
          </w:p>
        </w:tc>
      </w:tr>
      <w:tr w:rsidR="00155607" w14:paraId="1D610034"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218" w:type="pct"/>
            <w:noWrap/>
            <w:vAlign w:val="top"/>
            <w:hideMark/>
          </w:tcPr>
          <w:p w14:paraId="295E5B71" w14:textId="77777777" w:rsidR="005B1647" w:rsidRPr="0066593F" w:rsidRDefault="005B1647" w:rsidP="005B1647">
            <w:pPr>
              <w:pStyle w:val="Tabell"/>
              <w:keepNext/>
              <w:keepLines/>
            </w:pPr>
            <w:r w:rsidRPr="0066593F">
              <w:t>20</w:t>
            </w:r>
          </w:p>
        </w:tc>
        <w:tc>
          <w:tcPr>
            <w:tcW w:w="2764" w:type="pct"/>
            <w:vAlign w:val="top"/>
            <w:hideMark/>
          </w:tcPr>
          <w:p w14:paraId="23E6CDB4" w14:textId="77777777" w:rsidR="005B1647" w:rsidRPr="0066593F" w:rsidRDefault="005B1647" w:rsidP="005B1647">
            <w:pPr>
              <w:pStyle w:val="Tabell"/>
              <w:keepNext/>
              <w:keepLines/>
              <w:jc w:val="left"/>
              <w:cnfStyle w:val="000000000000" w:firstRow="0" w:lastRow="0" w:firstColumn="0" w:lastColumn="0" w:oddVBand="0" w:evenVBand="0" w:oddHBand="0" w:evenHBand="0" w:firstRowFirstColumn="0" w:firstRowLastColumn="0" w:lastRowFirstColumn="0" w:lastRowLastColumn="0"/>
            </w:pPr>
            <w:r w:rsidRPr="0066593F">
              <w:t>Allmän miljö- och naturvård</w:t>
            </w:r>
          </w:p>
        </w:tc>
        <w:tc>
          <w:tcPr>
            <w:tcW w:w="673" w:type="pct"/>
            <w:noWrap/>
            <w:hideMark/>
          </w:tcPr>
          <w:p w14:paraId="686E2916" w14:textId="77777777" w:rsidR="005B1647" w:rsidRPr="0066593F"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66593F">
              <w:t>9 446</w:t>
            </w:r>
          </w:p>
        </w:tc>
        <w:tc>
          <w:tcPr>
            <w:tcW w:w="673" w:type="pct"/>
            <w:noWrap/>
            <w:hideMark/>
          </w:tcPr>
          <w:p w14:paraId="652B21C2" w14:textId="77777777" w:rsidR="005B1647" w:rsidRPr="0066593F"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66593F">
              <w:t>10 438</w:t>
            </w:r>
          </w:p>
        </w:tc>
        <w:tc>
          <w:tcPr>
            <w:tcW w:w="672" w:type="pct"/>
            <w:noWrap/>
            <w:hideMark/>
          </w:tcPr>
          <w:p w14:paraId="42BAF77A" w14:textId="77777777" w:rsidR="005B1647" w:rsidRPr="0066593F"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66593F">
              <w:t>-992</w:t>
            </w:r>
          </w:p>
        </w:tc>
      </w:tr>
      <w:tr w:rsidR="00155607" w14:paraId="2D518B8E"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218" w:type="pct"/>
            <w:noWrap/>
            <w:vAlign w:val="top"/>
            <w:hideMark/>
          </w:tcPr>
          <w:p w14:paraId="4B41B7CE" w14:textId="77777777" w:rsidR="005B1647" w:rsidRPr="0066593F" w:rsidRDefault="005B1647" w:rsidP="005B1647">
            <w:pPr>
              <w:pStyle w:val="Tabell"/>
              <w:keepNext/>
              <w:keepLines/>
            </w:pPr>
            <w:r w:rsidRPr="0066593F">
              <w:t>21</w:t>
            </w:r>
          </w:p>
        </w:tc>
        <w:tc>
          <w:tcPr>
            <w:tcW w:w="2764" w:type="pct"/>
            <w:vAlign w:val="top"/>
            <w:hideMark/>
          </w:tcPr>
          <w:p w14:paraId="33354882" w14:textId="77777777" w:rsidR="005B1647" w:rsidRPr="0066593F" w:rsidRDefault="005B1647" w:rsidP="005B1647">
            <w:pPr>
              <w:pStyle w:val="Tabell"/>
              <w:keepNext/>
              <w:keepLines/>
              <w:jc w:val="left"/>
              <w:cnfStyle w:val="000000000000" w:firstRow="0" w:lastRow="0" w:firstColumn="0" w:lastColumn="0" w:oddVBand="0" w:evenVBand="0" w:oddHBand="0" w:evenHBand="0" w:firstRowFirstColumn="0" w:firstRowLastColumn="0" w:lastRowFirstColumn="0" w:lastRowLastColumn="0"/>
            </w:pPr>
            <w:r w:rsidRPr="0066593F">
              <w:t>Energi</w:t>
            </w:r>
          </w:p>
        </w:tc>
        <w:tc>
          <w:tcPr>
            <w:tcW w:w="673" w:type="pct"/>
            <w:noWrap/>
            <w:hideMark/>
          </w:tcPr>
          <w:p w14:paraId="1E2B6192" w14:textId="77777777" w:rsidR="005B1647" w:rsidRPr="0066593F"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66593F">
              <w:t>2 214</w:t>
            </w:r>
          </w:p>
        </w:tc>
        <w:tc>
          <w:tcPr>
            <w:tcW w:w="673" w:type="pct"/>
            <w:noWrap/>
            <w:hideMark/>
          </w:tcPr>
          <w:p w14:paraId="014AD650" w14:textId="77777777" w:rsidR="005B1647" w:rsidRPr="0066593F"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66593F">
              <w:t>3 504</w:t>
            </w:r>
          </w:p>
        </w:tc>
        <w:tc>
          <w:tcPr>
            <w:tcW w:w="672" w:type="pct"/>
            <w:noWrap/>
            <w:hideMark/>
          </w:tcPr>
          <w:p w14:paraId="2F0C7E59" w14:textId="77777777" w:rsidR="005B1647" w:rsidRPr="0066593F"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66593F">
              <w:t>-1 289</w:t>
            </w:r>
          </w:p>
        </w:tc>
      </w:tr>
      <w:tr w:rsidR="00155607" w14:paraId="2C63970F"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218" w:type="pct"/>
            <w:noWrap/>
            <w:vAlign w:val="top"/>
            <w:hideMark/>
          </w:tcPr>
          <w:p w14:paraId="03328BA9" w14:textId="77777777" w:rsidR="005B1647" w:rsidRPr="0066593F" w:rsidRDefault="005B1647" w:rsidP="005B1647">
            <w:pPr>
              <w:pStyle w:val="Tabell"/>
              <w:keepNext/>
              <w:keepLines/>
            </w:pPr>
            <w:r w:rsidRPr="0066593F">
              <w:t>22</w:t>
            </w:r>
          </w:p>
        </w:tc>
        <w:tc>
          <w:tcPr>
            <w:tcW w:w="2764" w:type="pct"/>
            <w:vAlign w:val="top"/>
            <w:hideMark/>
          </w:tcPr>
          <w:p w14:paraId="45248B3A" w14:textId="77777777" w:rsidR="005B1647" w:rsidRPr="0066593F" w:rsidRDefault="005B1647" w:rsidP="005B1647">
            <w:pPr>
              <w:pStyle w:val="Tabell"/>
              <w:keepNext/>
              <w:keepLines/>
              <w:jc w:val="left"/>
              <w:cnfStyle w:val="000000000000" w:firstRow="0" w:lastRow="0" w:firstColumn="0" w:lastColumn="0" w:oddVBand="0" w:evenVBand="0" w:oddHBand="0" w:evenHBand="0" w:firstRowFirstColumn="0" w:firstRowLastColumn="0" w:lastRowFirstColumn="0" w:lastRowLastColumn="0"/>
            </w:pPr>
            <w:r w:rsidRPr="0066593F">
              <w:t>Kommunikationer</w:t>
            </w:r>
          </w:p>
        </w:tc>
        <w:tc>
          <w:tcPr>
            <w:tcW w:w="673" w:type="pct"/>
            <w:noWrap/>
            <w:hideMark/>
          </w:tcPr>
          <w:p w14:paraId="25FE1471" w14:textId="77777777" w:rsidR="005B1647" w:rsidRPr="0066593F"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66593F">
              <w:t>58 604</w:t>
            </w:r>
          </w:p>
        </w:tc>
        <w:tc>
          <w:tcPr>
            <w:tcW w:w="673" w:type="pct"/>
            <w:noWrap/>
            <w:hideMark/>
          </w:tcPr>
          <w:p w14:paraId="1F62F61D" w14:textId="77777777" w:rsidR="005B1647" w:rsidRPr="0066593F"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66593F">
              <w:t>56 594</w:t>
            </w:r>
          </w:p>
        </w:tc>
        <w:tc>
          <w:tcPr>
            <w:tcW w:w="672" w:type="pct"/>
            <w:noWrap/>
            <w:hideMark/>
          </w:tcPr>
          <w:p w14:paraId="32887FD1" w14:textId="77777777" w:rsidR="005B1647" w:rsidRPr="0066593F"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66593F">
              <w:t>2 010</w:t>
            </w:r>
          </w:p>
        </w:tc>
      </w:tr>
      <w:tr w:rsidR="00155607" w14:paraId="03A6F770"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218" w:type="pct"/>
            <w:noWrap/>
            <w:vAlign w:val="top"/>
            <w:hideMark/>
          </w:tcPr>
          <w:p w14:paraId="3A7B5E6A" w14:textId="77777777" w:rsidR="005B1647" w:rsidRPr="0066593F" w:rsidRDefault="005B1647" w:rsidP="005B1647">
            <w:pPr>
              <w:pStyle w:val="Tabell"/>
              <w:keepNext/>
              <w:keepLines/>
            </w:pPr>
            <w:r w:rsidRPr="0066593F">
              <w:t>23</w:t>
            </w:r>
          </w:p>
        </w:tc>
        <w:tc>
          <w:tcPr>
            <w:tcW w:w="2764" w:type="pct"/>
            <w:vAlign w:val="top"/>
            <w:hideMark/>
          </w:tcPr>
          <w:p w14:paraId="29E1D0AA" w14:textId="77777777" w:rsidR="005B1647" w:rsidRPr="0066593F" w:rsidRDefault="005B1647" w:rsidP="005B1647">
            <w:pPr>
              <w:pStyle w:val="Tabell"/>
              <w:keepNext/>
              <w:keepLines/>
              <w:jc w:val="left"/>
              <w:cnfStyle w:val="000000000000" w:firstRow="0" w:lastRow="0" w:firstColumn="0" w:lastColumn="0" w:oddVBand="0" w:evenVBand="0" w:oddHBand="0" w:evenHBand="0" w:firstRowFirstColumn="0" w:firstRowLastColumn="0" w:lastRowFirstColumn="0" w:lastRowLastColumn="0"/>
            </w:pPr>
            <w:r w:rsidRPr="0066593F">
              <w:t>Areella näringar, landsbygd och livsmedel</w:t>
            </w:r>
          </w:p>
        </w:tc>
        <w:tc>
          <w:tcPr>
            <w:tcW w:w="673" w:type="pct"/>
            <w:noWrap/>
            <w:hideMark/>
          </w:tcPr>
          <w:p w14:paraId="570EE086" w14:textId="77777777" w:rsidR="005B1647" w:rsidRPr="0066593F"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66593F">
              <w:t>20 784</w:t>
            </w:r>
          </w:p>
        </w:tc>
        <w:tc>
          <w:tcPr>
            <w:tcW w:w="673" w:type="pct"/>
            <w:noWrap/>
            <w:hideMark/>
          </w:tcPr>
          <w:p w14:paraId="70C85B8E" w14:textId="77777777" w:rsidR="005B1647" w:rsidRPr="0066593F"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66593F">
              <w:t>19 597</w:t>
            </w:r>
          </w:p>
        </w:tc>
        <w:tc>
          <w:tcPr>
            <w:tcW w:w="672" w:type="pct"/>
            <w:noWrap/>
            <w:hideMark/>
          </w:tcPr>
          <w:p w14:paraId="516D3F7C" w14:textId="77777777" w:rsidR="005B1647" w:rsidRPr="0066593F"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66593F">
              <w:t>1 187</w:t>
            </w:r>
          </w:p>
        </w:tc>
      </w:tr>
      <w:tr w:rsidR="00155607" w14:paraId="376F4720"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218" w:type="pct"/>
            <w:noWrap/>
            <w:vAlign w:val="top"/>
            <w:hideMark/>
          </w:tcPr>
          <w:p w14:paraId="38EC2F7B" w14:textId="77777777" w:rsidR="005B1647" w:rsidRPr="0066593F" w:rsidRDefault="005B1647" w:rsidP="005B1647">
            <w:pPr>
              <w:pStyle w:val="Tabell"/>
              <w:keepNext/>
              <w:keepLines/>
            </w:pPr>
            <w:r w:rsidRPr="0066593F">
              <w:t>24</w:t>
            </w:r>
          </w:p>
        </w:tc>
        <w:tc>
          <w:tcPr>
            <w:tcW w:w="2764" w:type="pct"/>
            <w:vAlign w:val="top"/>
            <w:hideMark/>
          </w:tcPr>
          <w:p w14:paraId="57E64E7C" w14:textId="77777777" w:rsidR="005B1647" w:rsidRPr="0066593F" w:rsidRDefault="005B1647" w:rsidP="005B1647">
            <w:pPr>
              <w:pStyle w:val="Tabell"/>
              <w:keepNext/>
              <w:keepLines/>
              <w:jc w:val="left"/>
              <w:cnfStyle w:val="000000000000" w:firstRow="0" w:lastRow="0" w:firstColumn="0" w:lastColumn="0" w:oddVBand="0" w:evenVBand="0" w:oddHBand="0" w:evenHBand="0" w:firstRowFirstColumn="0" w:firstRowLastColumn="0" w:lastRowFirstColumn="0" w:lastRowLastColumn="0"/>
            </w:pPr>
            <w:r w:rsidRPr="0066593F">
              <w:t>Näringsliv</w:t>
            </w:r>
          </w:p>
        </w:tc>
        <w:tc>
          <w:tcPr>
            <w:tcW w:w="673" w:type="pct"/>
            <w:noWrap/>
            <w:hideMark/>
          </w:tcPr>
          <w:p w14:paraId="395DCBDB" w14:textId="77777777" w:rsidR="005B1647" w:rsidRPr="0066593F"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66593F">
              <w:t>7 304</w:t>
            </w:r>
          </w:p>
        </w:tc>
        <w:tc>
          <w:tcPr>
            <w:tcW w:w="673" w:type="pct"/>
            <w:noWrap/>
            <w:hideMark/>
          </w:tcPr>
          <w:p w14:paraId="5E625E1C" w14:textId="77777777" w:rsidR="005B1647" w:rsidRPr="0066593F"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66593F">
              <w:t>7 464</w:t>
            </w:r>
          </w:p>
        </w:tc>
        <w:tc>
          <w:tcPr>
            <w:tcW w:w="672" w:type="pct"/>
            <w:noWrap/>
            <w:hideMark/>
          </w:tcPr>
          <w:p w14:paraId="7EC131EF" w14:textId="77777777" w:rsidR="005B1647" w:rsidRPr="0066593F"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66593F">
              <w:t>-161</w:t>
            </w:r>
          </w:p>
        </w:tc>
      </w:tr>
      <w:tr w:rsidR="00155607" w14:paraId="43085C62"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218" w:type="pct"/>
            <w:noWrap/>
            <w:vAlign w:val="top"/>
            <w:hideMark/>
          </w:tcPr>
          <w:p w14:paraId="6E679E69" w14:textId="77777777" w:rsidR="005B1647" w:rsidRPr="0066593F" w:rsidRDefault="005B1647" w:rsidP="005B1647">
            <w:pPr>
              <w:pStyle w:val="Tabell"/>
              <w:keepNext/>
              <w:keepLines/>
            </w:pPr>
            <w:r w:rsidRPr="0066593F">
              <w:t>25</w:t>
            </w:r>
          </w:p>
        </w:tc>
        <w:tc>
          <w:tcPr>
            <w:tcW w:w="2764" w:type="pct"/>
            <w:vAlign w:val="top"/>
            <w:hideMark/>
          </w:tcPr>
          <w:p w14:paraId="18351D54" w14:textId="77777777" w:rsidR="005B1647" w:rsidRPr="0066593F" w:rsidRDefault="005B1647" w:rsidP="005B1647">
            <w:pPr>
              <w:pStyle w:val="Tabell"/>
              <w:keepNext/>
              <w:keepLines/>
              <w:jc w:val="left"/>
              <w:cnfStyle w:val="000000000000" w:firstRow="0" w:lastRow="0" w:firstColumn="0" w:lastColumn="0" w:oddVBand="0" w:evenVBand="0" w:oddHBand="0" w:evenHBand="0" w:firstRowFirstColumn="0" w:firstRowLastColumn="0" w:lastRowFirstColumn="0" w:lastRowLastColumn="0"/>
            </w:pPr>
            <w:r w:rsidRPr="0066593F">
              <w:t>Allmänna bidrag till kommuner</w:t>
            </w:r>
          </w:p>
        </w:tc>
        <w:tc>
          <w:tcPr>
            <w:tcW w:w="673" w:type="pct"/>
            <w:noWrap/>
            <w:hideMark/>
          </w:tcPr>
          <w:p w14:paraId="48B2EAAB" w14:textId="77777777" w:rsidR="005B1647" w:rsidRPr="0066593F"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66593F">
              <w:t>120 052</w:t>
            </w:r>
          </w:p>
        </w:tc>
        <w:tc>
          <w:tcPr>
            <w:tcW w:w="673" w:type="pct"/>
            <w:noWrap/>
            <w:hideMark/>
          </w:tcPr>
          <w:p w14:paraId="12E18315" w14:textId="77777777" w:rsidR="005B1647" w:rsidRPr="0066593F"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66593F">
              <w:t>111 409</w:t>
            </w:r>
          </w:p>
        </w:tc>
        <w:tc>
          <w:tcPr>
            <w:tcW w:w="672" w:type="pct"/>
            <w:noWrap/>
            <w:hideMark/>
          </w:tcPr>
          <w:p w14:paraId="706E71C0" w14:textId="77777777" w:rsidR="005B1647" w:rsidRPr="0066593F"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66593F">
              <w:t>8 643</w:t>
            </w:r>
          </w:p>
        </w:tc>
      </w:tr>
      <w:tr w:rsidR="00155607" w14:paraId="32CCF990"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218" w:type="pct"/>
            <w:noWrap/>
            <w:vAlign w:val="top"/>
            <w:hideMark/>
          </w:tcPr>
          <w:p w14:paraId="4A809AAB" w14:textId="77777777" w:rsidR="005B1647" w:rsidRPr="0066593F" w:rsidRDefault="005B1647" w:rsidP="005B1647">
            <w:pPr>
              <w:pStyle w:val="Tabell"/>
              <w:keepNext/>
              <w:keepLines/>
            </w:pPr>
            <w:r w:rsidRPr="0066593F">
              <w:t>26</w:t>
            </w:r>
          </w:p>
        </w:tc>
        <w:tc>
          <w:tcPr>
            <w:tcW w:w="2764" w:type="pct"/>
            <w:vAlign w:val="top"/>
            <w:hideMark/>
          </w:tcPr>
          <w:p w14:paraId="42BA6897" w14:textId="77777777" w:rsidR="005B1647" w:rsidRPr="0066593F" w:rsidRDefault="005B1647" w:rsidP="005B1647">
            <w:pPr>
              <w:pStyle w:val="Tabell"/>
              <w:keepNext/>
              <w:keepLines/>
              <w:jc w:val="left"/>
              <w:cnfStyle w:val="000000000000" w:firstRow="0" w:lastRow="0" w:firstColumn="0" w:lastColumn="0" w:oddVBand="0" w:evenVBand="0" w:oddHBand="0" w:evenHBand="0" w:firstRowFirstColumn="0" w:firstRowLastColumn="0" w:lastRowFirstColumn="0" w:lastRowLastColumn="0"/>
            </w:pPr>
            <w:r w:rsidRPr="0066593F">
              <w:t>Statsskuldsräntor m.m.</w:t>
            </w:r>
          </w:p>
        </w:tc>
        <w:tc>
          <w:tcPr>
            <w:tcW w:w="673" w:type="pct"/>
            <w:noWrap/>
            <w:hideMark/>
          </w:tcPr>
          <w:p w14:paraId="044B33DD" w14:textId="77777777" w:rsidR="005B1647" w:rsidRPr="0066593F"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66593F">
              <w:t>22 174</w:t>
            </w:r>
          </w:p>
        </w:tc>
        <w:tc>
          <w:tcPr>
            <w:tcW w:w="673" w:type="pct"/>
            <w:noWrap/>
            <w:hideMark/>
          </w:tcPr>
          <w:p w14:paraId="541151F1" w14:textId="77777777" w:rsidR="005B1647" w:rsidRPr="0066593F"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66593F">
              <w:t>13 603</w:t>
            </w:r>
          </w:p>
        </w:tc>
        <w:tc>
          <w:tcPr>
            <w:tcW w:w="672" w:type="pct"/>
            <w:noWrap/>
            <w:hideMark/>
          </w:tcPr>
          <w:p w14:paraId="37816E48" w14:textId="77777777" w:rsidR="005B1647" w:rsidRPr="0066593F"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66593F">
              <w:t>8 571</w:t>
            </w:r>
          </w:p>
        </w:tc>
      </w:tr>
      <w:tr w:rsidR="00155607" w14:paraId="7C8EDA9B"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218" w:type="pct"/>
            <w:noWrap/>
            <w:vAlign w:val="top"/>
            <w:hideMark/>
          </w:tcPr>
          <w:p w14:paraId="2874CCF5" w14:textId="77777777" w:rsidR="005B1647" w:rsidRPr="0066593F" w:rsidRDefault="005B1647" w:rsidP="005B1647">
            <w:pPr>
              <w:pStyle w:val="Tabell"/>
              <w:keepNext/>
              <w:keepLines/>
            </w:pPr>
            <w:r w:rsidRPr="0066593F">
              <w:t>27</w:t>
            </w:r>
          </w:p>
        </w:tc>
        <w:tc>
          <w:tcPr>
            <w:tcW w:w="2764" w:type="pct"/>
            <w:vAlign w:val="top"/>
            <w:hideMark/>
          </w:tcPr>
          <w:p w14:paraId="23E7AC65" w14:textId="77777777" w:rsidR="005B1647" w:rsidRPr="0066593F" w:rsidRDefault="005B1647" w:rsidP="005B1647">
            <w:pPr>
              <w:pStyle w:val="Tabell"/>
              <w:keepNext/>
              <w:keepLines/>
              <w:jc w:val="left"/>
              <w:cnfStyle w:val="000000000000" w:firstRow="0" w:lastRow="0" w:firstColumn="0" w:lastColumn="0" w:oddVBand="0" w:evenVBand="0" w:oddHBand="0" w:evenHBand="0" w:firstRowFirstColumn="0" w:firstRowLastColumn="0" w:lastRowFirstColumn="0" w:lastRowLastColumn="0"/>
            </w:pPr>
            <w:r w:rsidRPr="0066593F">
              <w:t>Avgiften till Europeiska unionen</w:t>
            </w:r>
          </w:p>
        </w:tc>
        <w:tc>
          <w:tcPr>
            <w:tcW w:w="673" w:type="pct"/>
            <w:noWrap/>
            <w:hideMark/>
          </w:tcPr>
          <w:p w14:paraId="09CD6CEC" w14:textId="77777777" w:rsidR="005B1647" w:rsidRPr="0066593F"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66593F">
              <w:t>37 683</w:t>
            </w:r>
          </w:p>
        </w:tc>
        <w:tc>
          <w:tcPr>
            <w:tcW w:w="673" w:type="pct"/>
            <w:noWrap/>
            <w:hideMark/>
          </w:tcPr>
          <w:p w14:paraId="28D83F20" w14:textId="77777777" w:rsidR="005B1647" w:rsidRPr="0066593F"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66593F">
              <w:t>34 960</w:t>
            </w:r>
          </w:p>
        </w:tc>
        <w:tc>
          <w:tcPr>
            <w:tcW w:w="672" w:type="pct"/>
            <w:noWrap/>
            <w:hideMark/>
          </w:tcPr>
          <w:p w14:paraId="0AFA7A9B" w14:textId="77777777" w:rsidR="005B1647" w:rsidRPr="0066593F"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66593F">
              <w:t>2 723</w:t>
            </w:r>
          </w:p>
        </w:tc>
      </w:tr>
      <w:tr w:rsidR="00155607" w14:paraId="0F656F96"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218" w:type="pct"/>
            <w:noWrap/>
            <w:vAlign w:val="top"/>
            <w:hideMark/>
          </w:tcPr>
          <w:p w14:paraId="5E300789" w14:textId="77777777" w:rsidR="005B1647" w:rsidRPr="0066593F" w:rsidRDefault="005B1647" w:rsidP="005B1647">
            <w:pPr>
              <w:pStyle w:val="Tabell"/>
              <w:keepNext/>
              <w:keepLines/>
            </w:pPr>
          </w:p>
        </w:tc>
        <w:tc>
          <w:tcPr>
            <w:tcW w:w="2764" w:type="pct"/>
            <w:noWrap/>
            <w:vAlign w:val="top"/>
            <w:hideMark/>
          </w:tcPr>
          <w:p w14:paraId="739DE869" w14:textId="77777777" w:rsidR="005B1647" w:rsidRPr="0066593F" w:rsidRDefault="005B1647" w:rsidP="005B1647">
            <w:pPr>
              <w:pStyle w:val="Tabell"/>
              <w:keepNext/>
              <w:keepLines/>
              <w:jc w:val="left"/>
              <w:cnfStyle w:val="000000000000" w:firstRow="0" w:lastRow="0" w:firstColumn="0" w:lastColumn="0" w:oddVBand="0" w:evenVBand="0" w:oddHBand="0" w:evenHBand="0" w:firstRowFirstColumn="0" w:firstRowLastColumn="0" w:lastRowFirstColumn="0" w:lastRowLastColumn="0"/>
              <w:rPr>
                <w:b/>
                <w:bCs/>
              </w:rPr>
            </w:pPr>
            <w:r w:rsidRPr="0066593F">
              <w:rPr>
                <w:b/>
                <w:bCs/>
              </w:rPr>
              <w:t>Summa</w:t>
            </w:r>
          </w:p>
        </w:tc>
        <w:tc>
          <w:tcPr>
            <w:tcW w:w="673" w:type="pct"/>
            <w:noWrap/>
            <w:hideMark/>
          </w:tcPr>
          <w:p w14:paraId="0BE9F597" w14:textId="77777777" w:rsidR="005B1647" w:rsidRPr="0066593F"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rPr>
                <w:b/>
                <w:bCs/>
              </w:rPr>
            </w:pPr>
            <w:r w:rsidRPr="0066593F">
              <w:rPr>
                <w:b/>
                <w:bCs/>
              </w:rPr>
              <w:t>1 012 879</w:t>
            </w:r>
          </w:p>
        </w:tc>
        <w:tc>
          <w:tcPr>
            <w:tcW w:w="673" w:type="pct"/>
            <w:noWrap/>
            <w:hideMark/>
          </w:tcPr>
          <w:p w14:paraId="297F55A2" w14:textId="77777777" w:rsidR="005B1647" w:rsidRPr="0066593F"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rPr>
                <w:b/>
                <w:bCs/>
              </w:rPr>
            </w:pPr>
            <w:r w:rsidRPr="0066593F">
              <w:rPr>
                <w:b/>
                <w:bCs/>
              </w:rPr>
              <w:t>988 527</w:t>
            </w:r>
          </w:p>
        </w:tc>
        <w:tc>
          <w:tcPr>
            <w:tcW w:w="672" w:type="pct"/>
            <w:noWrap/>
            <w:hideMark/>
          </w:tcPr>
          <w:p w14:paraId="1504EF09" w14:textId="77777777" w:rsidR="005B1647" w:rsidRPr="0066593F"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rPr>
                <w:b/>
                <w:bCs/>
              </w:rPr>
            </w:pPr>
            <w:r w:rsidRPr="0066593F">
              <w:rPr>
                <w:b/>
                <w:bCs/>
              </w:rPr>
              <w:t>24 352</w:t>
            </w:r>
          </w:p>
        </w:tc>
      </w:tr>
      <w:tr w:rsidR="00155607" w14:paraId="417689F6"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218" w:type="pct"/>
            <w:noWrap/>
            <w:vAlign w:val="top"/>
            <w:hideMark/>
          </w:tcPr>
          <w:p w14:paraId="7E948F11" w14:textId="77777777" w:rsidR="005B1647" w:rsidRPr="0066593F" w:rsidRDefault="005B1647" w:rsidP="005B1647">
            <w:pPr>
              <w:pStyle w:val="Tabell"/>
              <w:keepNext/>
              <w:keepLines/>
              <w:rPr>
                <w:b/>
                <w:bCs/>
              </w:rPr>
            </w:pPr>
          </w:p>
        </w:tc>
        <w:tc>
          <w:tcPr>
            <w:tcW w:w="2764" w:type="pct"/>
            <w:vAlign w:val="top"/>
            <w:hideMark/>
          </w:tcPr>
          <w:p w14:paraId="24418992" w14:textId="77777777" w:rsidR="005B1647" w:rsidRPr="0066593F" w:rsidRDefault="005B1647" w:rsidP="005B1647">
            <w:pPr>
              <w:pStyle w:val="Tabell"/>
              <w:keepNext/>
              <w:keepLines/>
              <w:jc w:val="left"/>
              <w:cnfStyle w:val="000000000000" w:firstRow="0" w:lastRow="0" w:firstColumn="0" w:lastColumn="0" w:oddVBand="0" w:evenVBand="0" w:oddHBand="0" w:evenHBand="0" w:firstRowFirstColumn="0" w:firstRowLastColumn="0" w:lastRowFirstColumn="0" w:lastRowLastColumn="0"/>
            </w:pPr>
            <w:r w:rsidRPr="0066593F">
              <w:t>Riksgäldskontorets nettoutlåning</w:t>
            </w:r>
          </w:p>
        </w:tc>
        <w:tc>
          <w:tcPr>
            <w:tcW w:w="673" w:type="pct"/>
            <w:noWrap/>
            <w:hideMark/>
          </w:tcPr>
          <w:p w14:paraId="01476C67" w14:textId="77777777" w:rsidR="005B1647" w:rsidRPr="0066593F"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66593F">
              <w:t>-66 892</w:t>
            </w:r>
          </w:p>
        </w:tc>
        <w:tc>
          <w:tcPr>
            <w:tcW w:w="673" w:type="pct"/>
            <w:noWrap/>
            <w:hideMark/>
          </w:tcPr>
          <w:p w14:paraId="2C164E09" w14:textId="77777777" w:rsidR="005B1647" w:rsidRPr="0066593F"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66593F">
              <w:t>1 978</w:t>
            </w:r>
          </w:p>
        </w:tc>
        <w:tc>
          <w:tcPr>
            <w:tcW w:w="672" w:type="pct"/>
            <w:noWrap/>
            <w:hideMark/>
          </w:tcPr>
          <w:p w14:paraId="6EBC85F6" w14:textId="77777777" w:rsidR="005B1647" w:rsidRPr="0066593F"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66593F">
              <w:t>-68 870</w:t>
            </w:r>
          </w:p>
        </w:tc>
      </w:tr>
      <w:tr w:rsidR="00155607" w14:paraId="7B976C3E"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218" w:type="pct"/>
            <w:noWrap/>
            <w:vAlign w:val="top"/>
            <w:hideMark/>
          </w:tcPr>
          <w:p w14:paraId="3B25BCA3" w14:textId="77777777" w:rsidR="005B1647" w:rsidRPr="0066593F" w:rsidRDefault="005B1647" w:rsidP="005B1647">
            <w:pPr>
              <w:pStyle w:val="Tabell"/>
              <w:keepNext/>
              <w:keepLines/>
            </w:pPr>
          </w:p>
        </w:tc>
        <w:tc>
          <w:tcPr>
            <w:tcW w:w="2764" w:type="pct"/>
            <w:vAlign w:val="top"/>
            <w:hideMark/>
          </w:tcPr>
          <w:p w14:paraId="31C28EC9" w14:textId="77777777" w:rsidR="005B1647" w:rsidRPr="0066593F" w:rsidRDefault="005B1647" w:rsidP="005B1647">
            <w:pPr>
              <w:pStyle w:val="Tabell"/>
              <w:keepNext/>
              <w:keepLines/>
              <w:jc w:val="left"/>
              <w:cnfStyle w:val="000000000000" w:firstRow="0" w:lastRow="0" w:firstColumn="0" w:lastColumn="0" w:oddVBand="0" w:evenVBand="0" w:oddHBand="0" w:evenHBand="0" w:firstRowFirstColumn="0" w:firstRowLastColumn="0" w:lastRowFirstColumn="0" w:lastRowLastColumn="0"/>
            </w:pPr>
            <w:r w:rsidRPr="0066593F">
              <w:t>Kassamässig korrigering</w:t>
            </w:r>
          </w:p>
        </w:tc>
        <w:tc>
          <w:tcPr>
            <w:tcW w:w="673" w:type="pct"/>
            <w:noWrap/>
            <w:hideMark/>
          </w:tcPr>
          <w:p w14:paraId="0FEC7922" w14:textId="77777777" w:rsidR="005B1647" w:rsidRPr="0066593F"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66593F">
              <w:t>-2 389</w:t>
            </w:r>
          </w:p>
        </w:tc>
        <w:tc>
          <w:tcPr>
            <w:tcW w:w="673" w:type="pct"/>
            <w:noWrap/>
            <w:hideMark/>
          </w:tcPr>
          <w:p w14:paraId="7DEFC518" w14:textId="77777777" w:rsidR="005B1647" w:rsidRPr="0066593F"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66593F">
              <w:t>1 552</w:t>
            </w:r>
          </w:p>
        </w:tc>
        <w:tc>
          <w:tcPr>
            <w:tcW w:w="672" w:type="pct"/>
            <w:noWrap/>
            <w:hideMark/>
          </w:tcPr>
          <w:p w14:paraId="72692F50" w14:textId="77777777" w:rsidR="005B1647" w:rsidRPr="0066593F"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66593F">
              <w:t>-3 941</w:t>
            </w:r>
          </w:p>
        </w:tc>
      </w:tr>
      <w:tr w:rsidR="00155607" w14:paraId="7B208A78" w14:textId="77777777" w:rsidTr="00155607">
        <w:trPr>
          <w:cnfStyle w:val="010000000000" w:firstRow="0" w:lastRow="1" w:firstColumn="0" w:lastColumn="0" w:oddVBand="0" w:evenVBand="0" w:oddHBand="0" w:evenHBand="0" w:firstRowFirstColumn="0" w:firstRowLastColumn="0" w:lastRowFirstColumn="0" w:lastRowLastColumn="0"/>
          <w:trHeight w:val="225"/>
        </w:trPr>
        <w:tc>
          <w:tcPr>
            <w:cnfStyle w:val="001000000000" w:firstRow="0" w:lastRow="0" w:firstColumn="1" w:lastColumn="0" w:oddVBand="0" w:evenVBand="0" w:oddHBand="0" w:evenHBand="0" w:firstRowFirstColumn="0" w:firstRowLastColumn="0" w:lastRowFirstColumn="0" w:lastRowLastColumn="0"/>
            <w:tcW w:w="218" w:type="pct"/>
            <w:noWrap/>
            <w:vAlign w:val="top"/>
          </w:tcPr>
          <w:p w14:paraId="35E294A9" w14:textId="4A8FF097" w:rsidR="005B1647" w:rsidRPr="0066593F" w:rsidRDefault="005B1647" w:rsidP="005B1647">
            <w:pPr>
              <w:pStyle w:val="Tabell"/>
              <w:keepNext/>
              <w:keepLines/>
            </w:pPr>
          </w:p>
        </w:tc>
        <w:tc>
          <w:tcPr>
            <w:tcW w:w="2764" w:type="pct"/>
            <w:vAlign w:val="top"/>
          </w:tcPr>
          <w:p w14:paraId="506DF2F5" w14:textId="126561AB" w:rsidR="005B1647" w:rsidRPr="0066593F" w:rsidRDefault="005B1647" w:rsidP="005B1647">
            <w:pPr>
              <w:pStyle w:val="Tabell"/>
              <w:keepNext/>
              <w:keepLines/>
              <w:jc w:val="left"/>
              <w:cnfStyle w:val="010000000000" w:firstRow="0" w:lastRow="1" w:firstColumn="0" w:lastColumn="0" w:oddVBand="0" w:evenVBand="0" w:oddHBand="0" w:evenHBand="0" w:firstRowFirstColumn="0" w:firstRowLastColumn="0" w:lastRowFirstColumn="0" w:lastRowLastColumn="0"/>
            </w:pPr>
            <w:r>
              <w:t>Summa utgifter m.m. i statens budget</w:t>
            </w:r>
          </w:p>
        </w:tc>
        <w:tc>
          <w:tcPr>
            <w:tcW w:w="673" w:type="pct"/>
            <w:noWrap/>
          </w:tcPr>
          <w:p w14:paraId="250E797F" w14:textId="5A759B44" w:rsidR="005B1647" w:rsidRPr="0066593F" w:rsidRDefault="005B1647" w:rsidP="005B1647">
            <w:pPr>
              <w:pStyle w:val="Tabell"/>
              <w:keepNext/>
              <w:keepLines/>
              <w:cnfStyle w:val="010000000000" w:firstRow="0" w:lastRow="1" w:firstColumn="0" w:lastColumn="0" w:oddVBand="0" w:evenVBand="0" w:oddHBand="0" w:evenHBand="0" w:firstRowFirstColumn="0" w:firstRowLastColumn="0" w:lastRowFirstColumn="0" w:lastRowLastColumn="0"/>
            </w:pPr>
            <w:r w:rsidRPr="0066593F">
              <w:rPr>
                <w:bCs/>
              </w:rPr>
              <w:t>943 598</w:t>
            </w:r>
          </w:p>
        </w:tc>
        <w:tc>
          <w:tcPr>
            <w:tcW w:w="673" w:type="pct"/>
            <w:noWrap/>
          </w:tcPr>
          <w:p w14:paraId="3757C478" w14:textId="6CD26AD9" w:rsidR="005B1647" w:rsidRPr="0066593F" w:rsidRDefault="005B1647" w:rsidP="005B1647">
            <w:pPr>
              <w:pStyle w:val="Tabell"/>
              <w:keepNext/>
              <w:keepLines/>
              <w:cnfStyle w:val="010000000000" w:firstRow="0" w:lastRow="1" w:firstColumn="0" w:lastColumn="0" w:oddVBand="0" w:evenVBand="0" w:oddHBand="0" w:evenHBand="0" w:firstRowFirstColumn="0" w:firstRowLastColumn="0" w:lastRowFirstColumn="0" w:lastRowLastColumn="0"/>
            </w:pPr>
            <w:r w:rsidRPr="0066593F">
              <w:rPr>
                <w:bCs/>
              </w:rPr>
              <w:t>992 056</w:t>
            </w:r>
          </w:p>
        </w:tc>
        <w:tc>
          <w:tcPr>
            <w:tcW w:w="672" w:type="pct"/>
            <w:noWrap/>
          </w:tcPr>
          <w:p w14:paraId="3D190670" w14:textId="3CDECDF4" w:rsidR="005B1647" w:rsidRPr="0066593F" w:rsidRDefault="005B1647" w:rsidP="005B1647">
            <w:pPr>
              <w:pStyle w:val="Tabell"/>
              <w:keepNext/>
              <w:keepLines/>
              <w:cnfStyle w:val="010000000000" w:firstRow="0" w:lastRow="1" w:firstColumn="0" w:lastColumn="0" w:oddVBand="0" w:evenVBand="0" w:oddHBand="0" w:evenHBand="0" w:firstRowFirstColumn="0" w:firstRowLastColumn="0" w:lastRowFirstColumn="0" w:lastRowLastColumn="0"/>
            </w:pPr>
            <w:r w:rsidRPr="0066593F">
              <w:rPr>
                <w:bCs/>
              </w:rPr>
              <w:t>-48 458</w:t>
            </w:r>
          </w:p>
        </w:tc>
      </w:tr>
    </w:tbl>
    <w:p w14:paraId="54DBEE23" w14:textId="77777777" w:rsidR="005B1647" w:rsidRPr="0066593F" w:rsidRDefault="005B1647" w:rsidP="005B1647">
      <w:pPr>
        <w:pStyle w:val="Rubrik5utannumrering"/>
      </w:pPr>
      <w:r w:rsidRPr="0066593F">
        <w:t>Utgifterna i statens budget minskade när Riksbanken minskade valutareserven</w:t>
      </w:r>
    </w:p>
    <w:p w14:paraId="144B9BBF" w14:textId="4EFE6439" w:rsidR="005B1647" w:rsidRPr="0066593F" w:rsidRDefault="005B1647" w:rsidP="005B1647">
      <w:pPr>
        <w:pStyle w:val="Brdtext"/>
      </w:pPr>
      <w:r w:rsidRPr="0066593F">
        <w:t>Utgifterna i statens budget minskade med 48 458 miljoner kronor (4,9</w:t>
      </w:r>
      <w:r>
        <w:t> </w:t>
      </w:r>
      <w:r w:rsidRPr="0066593F">
        <w:t>procent) mellan 2018 och 2019. Att utgifterna minskade beror i huvudsak på att Riksbanken minskade valutareserven vilket påverkar förändringen av Riksgäldskontorets nettoutlåning som totalt minskade med 68 870 miljoner kronor jämfört med 2018.</w:t>
      </w:r>
    </w:p>
    <w:p w14:paraId="33A2987F" w14:textId="6CDF86D2" w:rsidR="005B1647" w:rsidRPr="0066593F" w:rsidRDefault="005B1647" w:rsidP="005B1647">
      <w:pPr>
        <w:pStyle w:val="Rubrik5utannumrering"/>
      </w:pPr>
      <w:r w:rsidRPr="0066593F">
        <w:t>Utgifterna för Pol</w:t>
      </w:r>
      <w:r>
        <w:t>ismyndigheten</w:t>
      </w:r>
      <w:r w:rsidRPr="0066593F">
        <w:t xml:space="preserve"> ökade</w:t>
      </w:r>
    </w:p>
    <w:p w14:paraId="7FC11D1F" w14:textId="19D96D87" w:rsidR="005B1647" w:rsidRPr="0066593F" w:rsidRDefault="005B1647" w:rsidP="005B1647">
      <w:pPr>
        <w:pStyle w:val="Brdtext"/>
      </w:pPr>
      <w:r w:rsidRPr="0066593F">
        <w:t>Utgifterna för utgiftsområde 4 Rättsväsendet ökade utgifterna med 3</w:t>
      </w:r>
      <w:r>
        <w:t> </w:t>
      </w:r>
      <w:r w:rsidRPr="0066593F">
        <w:t>446</w:t>
      </w:r>
      <w:r>
        <w:t> </w:t>
      </w:r>
      <w:r w:rsidRPr="0066593F">
        <w:t>miljoner kronor (7,5 procent). Utgifterna för Polismyndigheten ökade med 2</w:t>
      </w:r>
      <w:r>
        <w:t> </w:t>
      </w:r>
      <w:r w:rsidRPr="0066593F">
        <w:t>779</w:t>
      </w:r>
      <w:r>
        <w:t> </w:t>
      </w:r>
      <w:r w:rsidRPr="0066593F">
        <w:t>miljoner kronor (11,7 procent). Det beror dels på att lönerna höjdes, dels på att Polismyndigheten har anställt fler. Utgifterna för rättsliga biträden ökade med 214</w:t>
      </w:r>
      <w:r>
        <w:t> </w:t>
      </w:r>
      <w:r w:rsidRPr="0066593F">
        <w:t>miljoner kronor (7,5 procent).</w:t>
      </w:r>
    </w:p>
    <w:p w14:paraId="2E871810" w14:textId="77777777" w:rsidR="005B1647" w:rsidRPr="0066593F" w:rsidRDefault="005B1647" w:rsidP="005B1647">
      <w:pPr>
        <w:pStyle w:val="Rubrik5utannumrering"/>
      </w:pPr>
      <w:r w:rsidRPr="0066593F">
        <w:lastRenderedPageBreak/>
        <w:t>Ökade anslag för att stärka totalförsvaret</w:t>
      </w:r>
    </w:p>
    <w:p w14:paraId="0FB2E393" w14:textId="616B7516" w:rsidR="005B1647" w:rsidRPr="0066593F" w:rsidRDefault="005B1647" w:rsidP="005B1647">
      <w:pPr>
        <w:pStyle w:val="Brdtext"/>
      </w:pPr>
      <w:r w:rsidRPr="0066593F">
        <w:t>Inom utgiftsområde 6 Försvar och samhällets krisberedskap ökade utgifterna med 7</w:t>
      </w:r>
      <w:r>
        <w:t> </w:t>
      </w:r>
      <w:r w:rsidRPr="0066593F">
        <w:t>084 miljoner kronor (13,2 procent). Det beror främst på utveckling och anskaffning av JAS 39E, och ubåt A26. Ökningen beror också på att</w:t>
      </w:r>
      <w:r>
        <w:t xml:space="preserve"> F</w:t>
      </w:r>
      <w:r w:rsidRPr="0066593F">
        <w:t xml:space="preserve">örsvarsmakten har </w:t>
      </w:r>
      <w:r>
        <w:t>haft en ökad övnings</w:t>
      </w:r>
      <w:r w:rsidRPr="0066593F">
        <w:t>verksamhet och vidmakthåll</w:t>
      </w:r>
      <w:r>
        <w:t>it</w:t>
      </w:r>
      <w:r w:rsidRPr="0066593F">
        <w:t xml:space="preserve"> materiel</w:t>
      </w:r>
      <w:r>
        <w:t xml:space="preserve"> i högre utsträckning</w:t>
      </w:r>
      <w:r w:rsidRPr="0066593F">
        <w:t>.</w:t>
      </w:r>
    </w:p>
    <w:p w14:paraId="5CD135FF" w14:textId="77777777" w:rsidR="005B1647" w:rsidRPr="0066593F" w:rsidRDefault="005B1647" w:rsidP="005B1647">
      <w:pPr>
        <w:pStyle w:val="Rubrik5utannumrering"/>
      </w:pPr>
      <w:r w:rsidRPr="0066593F">
        <w:t>Utgifterna för asylsökande minskade</w:t>
      </w:r>
    </w:p>
    <w:p w14:paraId="61116F4C" w14:textId="0D859B12" w:rsidR="005B1647" w:rsidRPr="0066593F" w:rsidRDefault="005B1647" w:rsidP="005B1647">
      <w:pPr>
        <w:pStyle w:val="Brdtext"/>
      </w:pPr>
      <w:r w:rsidRPr="0066593F">
        <w:t>Inom utgiftsområde 8 Migration blev utgifterna 7 776 miljoner kronor (39,6</w:t>
      </w:r>
      <w:r>
        <w:t> </w:t>
      </w:r>
      <w:r w:rsidRPr="0066593F">
        <w:t>procent) lägre. Ersättningarna till kommunerna minskade med 6</w:t>
      </w:r>
      <w:r>
        <w:t> </w:t>
      </w:r>
      <w:r w:rsidRPr="0066593F">
        <w:t>665</w:t>
      </w:r>
      <w:r>
        <w:t> </w:t>
      </w:r>
      <w:r w:rsidRPr="0066593F">
        <w:t>miljoner kronor (56,9</w:t>
      </w:r>
      <w:r>
        <w:t> </w:t>
      </w:r>
      <w:r w:rsidRPr="0066593F">
        <w:t>procent), vilket främst beror på att antalet barn och unga i Migrationsverkets mottagningssystem minskade.</w:t>
      </w:r>
    </w:p>
    <w:p w14:paraId="74E79384" w14:textId="77777777" w:rsidR="005B1647" w:rsidRPr="0066593F" w:rsidRDefault="005B1647" w:rsidP="005B1647">
      <w:pPr>
        <w:pStyle w:val="Rubrik5utannumrering"/>
      </w:pPr>
      <w:r w:rsidRPr="0066593F">
        <w:t>Färre personer fick aktivitets- och sjukersättning</w:t>
      </w:r>
    </w:p>
    <w:p w14:paraId="435DD3C2" w14:textId="57666291" w:rsidR="005B1647" w:rsidRPr="0066593F" w:rsidRDefault="005B1647" w:rsidP="005B1647">
      <w:pPr>
        <w:pStyle w:val="Brdtext"/>
      </w:pPr>
      <w:r w:rsidRPr="0066593F">
        <w:t>Utgifterna för utgiftsområde 10 Ekonomisk trygghet vid sjukdom och funktions</w:t>
      </w:r>
      <w:r>
        <w:softHyphen/>
      </w:r>
      <w:r w:rsidRPr="0066593F">
        <w:t>nedsättning blev 1 809 miljoner kronor (1,8 procent) lägre än 2018. Det beror främst på att färre personer hade aktivitets- och sjukersättning</w:t>
      </w:r>
      <w:r>
        <w:t>.</w:t>
      </w:r>
    </w:p>
    <w:p w14:paraId="01919E1C" w14:textId="77777777" w:rsidR="005B1647" w:rsidRPr="0066593F" w:rsidRDefault="005B1647" w:rsidP="005B1647">
      <w:pPr>
        <w:pStyle w:val="Rubrik5utannumrering"/>
      </w:pPr>
      <w:r w:rsidRPr="0066593F">
        <w:t>Utgifterna för barnbidrag och föräldraförsäkring ökade</w:t>
      </w:r>
    </w:p>
    <w:p w14:paraId="61E1FB94" w14:textId="55392926" w:rsidR="005B1647" w:rsidRDefault="005B1647" w:rsidP="005B1647">
      <w:pPr>
        <w:pStyle w:val="Brdtext"/>
      </w:pPr>
      <w:r w:rsidRPr="0066593F">
        <w:t>Inom utgiftsområde 12 Ekonomisk trygghet för familjer och barn ökade utgifterna med 2 107 miljoner kronor (2,2 procent). Utgifterna för barnbidrag ökade med 1</w:t>
      </w:r>
      <w:r>
        <w:t> </w:t>
      </w:r>
      <w:r w:rsidRPr="0066593F">
        <w:t>452</w:t>
      </w:r>
      <w:r>
        <w:t> </w:t>
      </w:r>
      <w:r w:rsidRPr="0066593F">
        <w:t>miljoner kronor (4,6 procent). Det beror dels på att barnbidraget höjdes den 1</w:t>
      </w:r>
      <w:r>
        <w:t> </w:t>
      </w:r>
      <w:r w:rsidRPr="0066593F">
        <w:t xml:space="preserve">mars 2018, dels på att antalet barn i åldrarna 0–16 år ökade. Utgifterna för föräldraförsäkringen ökade med 634 miljoner kronor (1,4 procent). Antalet ersättningsdagar för föräldrapenning minskade svagt, men den genomsnittliga ersättningen per dag ökade med </w:t>
      </w:r>
      <w:r>
        <w:t>3,7 procent</w:t>
      </w:r>
      <w:r w:rsidRPr="0066593F">
        <w:t>, bl.a. på grund av att fler män tog ut föräldrapenning.</w:t>
      </w:r>
    </w:p>
    <w:p w14:paraId="6E3E3CBC" w14:textId="0128DB92" w:rsidR="005B1647" w:rsidRDefault="005B1647" w:rsidP="005B1647">
      <w:pPr>
        <w:pStyle w:val="Rubrik5utannumrering"/>
      </w:pPr>
      <w:r>
        <w:t>Utgifterna för nyanlända inklusive ensamkommande barn minskar</w:t>
      </w:r>
    </w:p>
    <w:p w14:paraId="64ACEB03" w14:textId="2CFBE3C5" w:rsidR="005B1647" w:rsidRDefault="005B1647" w:rsidP="005B1647">
      <w:pPr>
        <w:pStyle w:val="Brdtext"/>
      </w:pPr>
      <w:r>
        <w:t>Inom utgiftsområde 13 Jämställdhet och nyanlända invandrares etablering minskade utgifterna med 5 275 miljoner kronor (23,7 procent) eftersom antalet nyanlända och antalet ensamkommande barn och unga minskade. Ersättningarna till kommunerna för ensamkommande barn och unga minskade med 2 365 miljoner kronor och schablonersättningarna för mottagande av nyanlända minskade med 2 091 miljoner kronor.</w:t>
      </w:r>
    </w:p>
    <w:p w14:paraId="58C0AF86" w14:textId="77777777" w:rsidR="005B1647" w:rsidRPr="0066593F" w:rsidRDefault="005B1647" w:rsidP="005B1647">
      <w:pPr>
        <w:pStyle w:val="Rubrik5utannumrering"/>
      </w:pPr>
      <w:r w:rsidRPr="0066593F">
        <w:t>Fler studerande med studiemedel</w:t>
      </w:r>
    </w:p>
    <w:p w14:paraId="731A94EC" w14:textId="31A633F4" w:rsidR="005B1647" w:rsidRPr="0066593F" w:rsidRDefault="005B1647" w:rsidP="005B1647">
      <w:pPr>
        <w:pStyle w:val="Brdtext"/>
      </w:pPr>
      <w:r w:rsidRPr="0066593F">
        <w:t>Utgifterna inom utgiftsområde 15 Studiestöd ökade med 1</w:t>
      </w:r>
      <w:r>
        <w:t> </w:t>
      </w:r>
      <w:r w:rsidRPr="0066593F">
        <w:t>697</w:t>
      </w:r>
      <w:r>
        <w:t> </w:t>
      </w:r>
      <w:r w:rsidRPr="0066593F">
        <w:t>miljoner kronor (8,0</w:t>
      </w:r>
      <w:r>
        <w:t> </w:t>
      </w:r>
      <w:r w:rsidRPr="0066593F">
        <w:t>procent). Det beror både på att bidragsbeloppet har höjts och att antalet studerande med studiemedel ökade med 5,6 procent.</w:t>
      </w:r>
    </w:p>
    <w:p w14:paraId="5DD01B7E" w14:textId="77777777" w:rsidR="005B1647" w:rsidRPr="0066593F" w:rsidRDefault="005B1647" w:rsidP="005B1647">
      <w:pPr>
        <w:pStyle w:val="Rubrik5utannumrering"/>
      </w:pPr>
      <w:r w:rsidRPr="0066593F">
        <w:t>Statligt stöd för stärkt likvärdighet och kunskapsutveckling medför högre utgifter</w:t>
      </w:r>
    </w:p>
    <w:p w14:paraId="13BB910F" w14:textId="2B75D11D" w:rsidR="005B1647" w:rsidRPr="0066593F" w:rsidRDefault="005B1647" w:rsidP="005B1647">
      <w:pPr>
        <w:pStyle w:val="Brdtext"/>
      </w:pPr>
      <w:r w:rsidRPr="0066593F">
        <w:t>Inom utgiftsområde 16 Utbildning och universitetsforskning ökade utgifterna med 2</w:t>
      </w:r>
      <w:r>
        <w:t> </w:t>
      </w:r>
      <w:r w:rsidRPr="0066593F">
        <w:t>525 miljoner kronor (3,3 procent). Inom utgiftsområdet har utfallet för många anslag både ökat och minskat. Utgifterna för statligt stöd för stärkt likvärdighet och kunskapsutveckling ökade med 2 478 miljoner kronor.</w:t>
      </w:r>
    </w:p>
    <w:p w14:paraId="1DB8AF96" w14:textId="77777777" w:rsidR="005B1647" w:rsidRPr="0066593F" w:rsidRDefault="005B1647" w:rsidP="005B1647">
      <w:pPr>
        <w:pStyle w:val="Rubrik5utannumrering"/>
      </w:pPr>
      <w:r w:rsidRPr="0066593F">
        <w:t>Inget stöd till kommuner för ökat bostadsbyggande</w:t>
      </w:r>
    </w:p>
    <w:p w14:paraId="5134DDBD" w14:textId="56E54002" w:rsidR="005B1647" w:rsidRPr="0066593F" w:rsidRDefault="005B1647" w:rsidP="005B1647">
      <w:pPr>
        <w:pStyle w:val="Brdtext"/>
      </w:pPr>
      <w:r w:rsidRPr="0066593F">
        <w:t>Utgifterna inom utgiftsområde 18 Samhällsplanering, bostadsförsörjning och byggande samt konsumentpolitik minskade med 1 563 miljoner kronor (33,9</w:t>
      </w:r>
      <w:r>
        <w:t> </w:t>
      </w:r>
      <w:r w:rsidRPr="0066593F">
        <w:t>procent). Det beror framför allt på att stödet till kommuner för ökat bostadsbyggande har avvecklats.</w:t>
      </w:r>
    </w:p>
    <w:p w14:paraId="742B8A1A" w14:textId="17600D8D" w:rsidR="005B1647" w:rsidRPr="0066593F" w:rsidRDefault="005B1647" w:rsidP="005B1647">
      <w:pPr>
        <w:pStyle w:val="Rubrik5utannumrering"/>
      </w:pPr>
      <w:r w:rsidRPr="0066593F">
        <w:lastRenderedPageBreak/>
        <w:t xml:space="preserve">Ökade utgifter </w:t>
      </w:r>
      <w:r>
        <w:t xml:space="preserve">för </w:t>
      </w:r>
      <w:r w:rsidRPr="0066593F">
        <w:t>investeringar, drift och underhåll av järnvägar</w:t>
      </w:r>
    </w:p>
    <w:p w14:paraId="455DFD9B" w14:textId="6852B93C" w:rsidR="005B1647" w:rsidRPr="0066593F" w:rsidRDefault="005B1647" w:rsidP="005B1647">
      <w:pPr>
        <w:pStyle w:val="Brdtext"/>
      </w:pPr>
      <w:r w:rsidRPr="0066593F">
        <w:t>Inom utgiftsområde 22 Kommunikationer ökade utgifterna med 2</w:t>
      </w:r>
      <w:r>
        <w:t> </w:t>
      </w:r>
      <w:r w:rsidRPr="0066593F">
        <w:t>010</w:t>
      </w:r>
      <w:r>
        <w:t> </w:t>
      </w:r>
      <w:r w:rsidRPr="0066593F">
        <w:t>miljoner kronor (3,6 procent). Utgifterna för större järnvägsinvesteringar enligt nationell plan ökade med 2 216 miljoner kronor samtidigt som de större väginvesteringarna minskade med 896 miljoner kronor. Utgifterna för drift, underhåll och trafikledning på järnväg ökade med 463 miljoner kronor.</w:t>
      </w:r>
    </w:p>
    <w:p w14:paraId="41D70E62" w14:textId="77777777" w:rsidR="005B1647" w:rsidRPr="0066593F" w:rsidRDefault="005B1647" w:rsidP="005B1647">
      <w:pPr>
        <w:pStyle w:val="Rubrik5utannumrering"/>
      </w:pPr>
      <w:r w:rsidRPr="0066593F">
        <w:t>Höjt grundavdrag för pensionärer medför högre bidrag till kommuner och landsting</w:t>
      </w:r>
    </w:p>
    <w:p w14:paraId="1811F8C6" w14:textId="00A6406A" w:rsidR="005B1647" w:rsidRDefault="005B1647" w:rsidP="005B1647">
      <w:pPr>
        <w:pStyle w:val="Brdtext"/>
      </w:pPr>
      <w:r w:rsidRPr="0066593F">
        <w:t>Utfallet för utgiftsområde 25 Allmänna bidrag till kommuner ökade med 8</w:t>
      </w:r>
      <w:r>
        <w:t> </w:t>
      </w:r>
      <w:r w:rsidRPr="0066593F">
        <w:t>643</w:t>
      </w:r>
      <w:r>
        <w:t> </w:t>
      </w:r>
      <w:r w:rsidRPr="0066593F">
        <w:t>miljoner kronor (7,8 procent). Det beror framför allt på att kommunerna och landstingen kompenserades med totalt 4 930 miljoner kronor för det intäktsbortfall som det förhöjda grundavdraget för pensionärer medför. Kommunerna fick även y</w:t>
      </w:r>
      <w:r>
        <w:t>tterligare 3 500 miljoner kronor i ökade resurser.</w:t>
      </w:r>
    </w:p>
    <w:p w14:paraId="1A4519E7" w14:textId="77777777" w:rsidR="005B1647" w:rsidRDefault="005B1647" w:rsidP="005B1647">
      <w:pPr>
        <w:pStyle w:val="Rubrik5utannumrering"/>
      </w:pPr>
      <w:r>
        <w:t>Högre utgifter för räntor på statsskulden</w:t>
      </w:r>
    </w:p>
    <w:p w14:paraId="67FF6531" w14:textId="0B9CCCE4" w:rsidR="005B1647" w:rsidRDefault="005B1647" w:rsidP="005B1647">
      <w:pPr>
        <w:pStyle w:val="Brdtext"/>
      </w:pPr>
      <w:r>
        <w:t>Inom utgiftsområde 26 Statsskuldsräntor m.m. ökade utgifterna med 8 571 miljoner kronor (63,0 procent). Det beror på flera faktorer, bl.a. blev räntor på lån i svenska kronor och valutakursförluster högre än 2018.</w:t>
      </w:r>
    </w:p>
    <w:p w14:paraId="4BDA046F" w14:textId="77777777" w:rsidR="005B1647" w:rsidRDefault="005B1647" w:rsidP="005B1647">
      <w:pPr>
        <w:pStyle w:val="Rubrik5utannumrering"/>
      </w:pPr>
      <w:r>
        <w:t>Lägre återbetalningar av EU-avgiften</w:t>
      </w:r>
    </w:p>
    <w:p w14:paraId="05E8E4EE" w14:textId="0F4A85CF" w:rsidR="005B1647" w:rsidRDefault="005B1647" w:rsidP="005B1647">
      <w:pPr>
        <w:pStyle w:val="Brdtext"/>
      </w:pPr>
      <w:r>
        <w:t>Utgifterna inom utgiftsområde 27 Avgiften till Europeiska unionen blev 2 723 miljoner kronor (7,8 procent) högre än 2018. Det beror framför allt på att återbetalningarna från EU blev ca 2 200 miljoner kronor lägre än 2018.</w:t>
      </w:r>
    </w:p>
    <w:p w14:paraId="52A32054" w14:textId="07E67438" w:rsidR="005B1647" w:rsidRPr="00D55BAF" w:rsidRDefault="005B1647" w:rsidP="005B1647">
      <w:pPr>
        <w:pStyle w:val="Rubrik4utannumrering"/>
      </w:pPr>
      <w:bookmarkStart w:id="74" w:name="_Hlk35932057"/>
      <w:r w:rsidRPr="00D55BAF">
        <w:t>Förklarande faktorer till avvikelserna mot statens budget</w:t>
      </w:r>
      <w:bookmarkEnd w:id="74"/>
    </w:p>
    <w:p w14:paraId="1EDD0D74" w14:textId="237FFFFE" w:rsidR="005B1647" w:rsidRDefault="005B1647" w:rsidP="005B1647">
      <w:pPr>
        <w:pStyle w:val="Brdtext"/>
        <w:rPr>
          <w:highlight w:val="yellow"/>
        </w:rPr>
      </w:pPr>
      <w:r w:rsidRPr="00D55BAF">
        <w:t>Utgifterna i statens budget blev 79,0 miljarder kronor lägre än den budget som riksdagen ursprungligen fastställde. I detta avsnitt analyseras hur stor del av denna skillnad som berodde på reviderade bedömningar av dels de</w:t>
      </w:r>
      <w:r w:rsidRPr="00362038">
        <w:t xml:space="preserve"> makroekonomiska förutsättningarna, dels antalet personer som tar emot ersättning från olika trans</w:t>
      </w:r>
      <w:r>
        <w:softHyphen/>
      </w:r>
      <w:r w:rsidRPr="00362038">
        <w:t>fereringssystem (volymer). Vidare redovisas hur stor del av skillnaden som beror på nya beslut. Det gäller sådana beslut som fattats av riksdagen eller Riksbanken. Resterande skillnad beror på andra förklaringsfaktorer och redovisas i kategorin Övrigt. Skillnaderna fördelas också på Utgiftsområden exklusive räntor, Stats</w:t>
      </w:r>
      <w:r>
        <w:softHyphen/>
      </w:r>
      <w:r w:rsidRPr="00362038">
        <w:t>skulds</w:t>
      </w:r>
      <w:r>
        <w:softHyphen/>
      </w:r>
      <w:r w:rsidRPr="00362038">
        <w:t xml:space="preserve">räntor m.m. och Riksgäldskontorets nettoutlåning. Resultatet sammanfattas i </w:t>
      </w:r>
      <w:r>
        <w:fldChar w:fldCharType="begin"/>
      </w:r>
      <w:r>
        <w:instrText xml:space="preserve"> REF  _Ref36401529 \* Lower \h </w:instrText>
      </w:r>
      <w:r>
        <w:fldChar w:fldCharType="separate"/>
      </w:r>
      <w:r w:rsidR="00301022" w:rsidRPr="00362038">
        <w:t xml:space="preserve">tabell </w:t>
      </w:r>
      <w:r w:rsidR="00301022">
        <w:rPr>
          <w:noProof/>
        </w:rPr>
        <w:t>2</w:t>
      </w:r>
      <w:r w:rsidR="00301022" w:rsidRPr="00362038">
        <w:t>.</w:t>
      </w:r>
      <w:r w:rsidR="00301022">
        <w:rPr>
          <w:noProof/>
        </w:rPr>
        <w:t>28</w:t>
      </w:r>
      <w:r>
        <w:fldChar w:fldCharType="end"/>
      </w:r>
      <w:r>
        <w:t xml:space="preserve"> </w:t>
      </w:r>
      <w:r w:rsidRPr="00362038">
        <w:t>och kommenteras därefter.</w:t>
      </w:r>
    </w:p>
    <w:p w14:paraId="05B751AA" w14:textId="21FA1C73" w:rsidR="005B1647" w:rsidRPr="00362038" w:rsidRDefault="005B1647" w:rsidP="005B1647">
      <w:pPr>
        <w:pStyle w:val="TabellRubrik"/>
      </w:pPr>
      <w:bookmarkStart w:id="75" w:name="_Ref36401529"/>
      <w:bookmarkStart w:id="76" w:name="_Toc37340028"/>
      <w:r w:rsidRPr="00362038">
        <w:t xml:space="preserve">Tabell </w:t>
      </w:r>
      <w:r w:rsidRPr="00362038">
        <w:fldChar w:fldCharType="begin"/>
      </w:r>
      <w:r w:rsidRPr="00362038">
        <w:instrText xml:space="preserve"> STYLEREF  "Rubrik 1" \n</w:instrText>
      </w:r>
      <w:r w:rsidRPr="00362038">
        <w:fldChar w:fldCharType="separate"/>
      </w:r>
      <w:r w:rsidR="00301022">
        <w:rPr>
          <w:noProof/>
        </w:rPr>
        <w:t>2</w:t>
      </w:r>
      <w:r w:rsidRPr="00362038">
        <w:rPr>
          <w:noProof/>
        </w:rPr>
        <w:fldChar w:fldCharType="end"/>
      </w:r>
      <w:r w:rsidRPr="00362038">
        <w:t>.</w:t>
      </w:r>
      <w:fldSimple w:instr=" SEQ Tabell \* ARABIC \s 1 ">
        <w:r w:rsidR="00301022">
          <w:rPr>
            <w:noProof/>
          </w:rPr>
          <w:t>28</w:t>
        </w:r>
      </w:fldSimple>
      <w:bookmarkEnd w:id="75"/>
      <w:r w:rsidRPr="00362038">
        <w:tab/>
      </w:r>
      <w:r>
        <w:t>Förklarande faktorer till s</w:t>
      </w:r>
      <w:r w:rsidRPr="00362038">
        <w:t>killnaden mellan utfall och budget för 2019</w:t>
      </w:r>
      <w:bookmarkEnd w:id="76"/>
    </w:p>
    <w:p w14:paraId="64C4AD0A" w14:textId="3416CC3F" w:rsidR="005B1647" w:rsidRPr="00362038" w:rsidRDefault="005B1647" w:rsidP="005B1647">
      <w:pPr>
        <w:pStyle w:val="TabellUnderrubrik"/>
        <w:keepLines/>
      </w:pPr>
      <w:r w:rsidRPr="00362038">
        <w:t>Miljarder kronor</w:t>
      </w:r>
    </w:p>
    <w:tbl>
      <w:tblPr>
        <w:tblStyle w:val="RKBPTabell"/>
        <w:tblW w:w="5000" w:type="pct"/>
        <w:tblLook w:val="04E0" w:firstRow="1" w:lastRow="1" w:firstColumn="1" w:lastColumn="0" w:noHBand="0" w:noVBand="1"/>
      </w:tblPr>
      <w:tblGrid>
        <w:gridCol w:w="3238"/>
        <w:gridCol w:w="827"/>
        <w:gridCol w:w="827"/>
        <w:gridCol w:w="827"/>
        <w:gridCol w:w="827"/>
        <w:gridCol w:w="824"/>
      </w:tblGrid>
      <w:tr w:rsidR="00155607" w14:paraId="2A6D18DA" w14:textId="77777777" w:rsidTr="00155607">
        <w:trPr>
          <w:cnfStyle w:val="100000000000" w:firstRow="1" w:lastRow="0" w:firstColumn="0" w:lastColumn="0" w:oddVBand="0" w:evenVBand="0" w:oddHBand="0" w:evenHBand="0" w:firstRowFirstColumn="0" w:firstRowLastColumn="0" w:lastRowFirstColumn="0" w:lastRowLastColumn="0"/>
          <w:trHeight w:val="170"/>
          <w:tblHeader w:val="0"/>
        </w:trPr>
        <w:tc>
          <w:tcPr>
            <w:cnfStyle w:val="001000000000" w:firstRow="0" w:lastRow="0" w:firstColumn="1" w:lastColumn="0" w:oddVBand="0" w:evenVBand="0" w:oddHBand="0" w:evenHBand="0" w:firstRowFirstColumn="0" w:firstRowLastColumn="0" w:lastRowFirstColumn="0" w:lastRowLastColumn="0"/>
            <w:tcW w:w="2197"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43F92617" w14:textId="77777777" w:rsidR="005B1647" w:rsidRPr="00362038" w:rsidRDefault="005B1647" w:rsidP="005B1647">
            <w:pPr>
              <w:pStyle w:val="TabellHuvud"/>
              <w:keepNext/>
              <w:keepLines/>
            </w:pPr>
            <w:r w:rsidRPr="00362038">
              <w:t> </w:t>
            </w:r>
          </w:p>
        </w:tc>
        <w:tc>
          <w:tcPr>
            <w:tcW w:w="561"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hideMark/>
          </w:tcPr>
          <w:p w14:paraId="48370AFC" w14:textId="77777777" w:rsidR="005B1647" w:rsidRPr="00362038" w:rsidRDefault="005B1647" w:rsidP="005B1647">
            <w:pPr>
              <w:pStyle w:val="TabellHuvud"/>
              <w:keepNext/>
              <w:keepLines/>
              <w:cnfStyle w:val="100000000000" w:firstRow="1" w:lastRow="0" w:firstColumn="0" w:lastColumn="0" w:oddVBand="0" w:evenVBand="0" w:oddHBand="0" w:evenHBand="0" w:firstRowFirstColumn="0" w:firstRowLastColumn="0" w:lastRowFirstColumn="0" w:lastRowLastColumn="0"/>
            </w:pPr>
            <w:r w:rsidRPr="00362038">
              <w:t>Totalt</w:t>
            </w:r>
          </w:p>
        </w:tc>
        <w:tc>
          <w:tcPr>
            <w:tcW w:w="561"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tcPr>
          <w:p w14:paraId="7E452E16" w14:textId="64EE60F7" w:rsidR="005B1647" w:rsidRPr="00362038" w:rsidRDefault="005B1647" w:rsidP="005B1647">
            <w:pPr>
              <w:pStyle w:val="TabellHuvud"/>
              <w:keepNext/>
              <w:keepLines/>
              <w:cnfStyle w:val="100000000000" w:firstRow="1" w:lastRow="0" w:firstColumn="0" w:lastColumn="0" w:oddVBand="0" w:evenVBand="0" w:oddHBand="0" w:evenHBand="0" w:firstRowFirstColumn="0" w:firstRowLastColumn="0" w:lastRowFirstColumn="0" w:lastRowLastColumn="0"/>
            </w:pPr>
            <w:r w:rsidRPr="00362038">
              <w:t>Volym</w:t>
            </w:r>
            <w:r w:rsidRPr="00362038">
              <w:rPr>
                <w:vertAlign w:val="superscript"/>
              </w:rPr>
              <w:t>3</w:t>
            </w:r>
          </w:p>
        </w:tc>
        <w:tc>
          <w:tcPr>
            <w:tcW w:w="561"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hideMark/>
          </w:tcPr>
          <w:p w14:paraId="4E5988A0" w14:textId="7F8583DD" w:rsidR="005B1647" w:rsidRPr="00362038" w:rsidRDefault="005B1647" w:rsidP="005B1647">
            <w:pPr>
              <w:pStyle w:val="TabellHuvud"/>
              <w:keepNext/>
              <w:keepLines/>
              <w:cnfStyle w:val="100000000000" w:firstRow="1" w:lastRow="0" w:firstColumn="0" w:lastColumn="0" w:oddVBand="0" w:evenVBand="0" w:oddHBand="0" w:evenHBand="0" w:firstRowFirstColumn="0" w:firstRowLastColumn="0" w:lastRowFirstColumn="0" w:lastRowLastColumn="0"/>
            </w:pPr>
            <w:r w:rsidRPr="00362038">
              <w:t>Makro</w:t>
            </w:r>
            <w:r w:rsidRPr="00362038">
              <w:rPr>
                <w:vertAlign w:val="superscript"/>
              </w:rPr>
              <w:t>4</w:t>
            </w:r>
          </w:p>
        </w:tc>
        <w:tc>
          <w:tcPr>
            <w:tcW w:w="561"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5BDB31DA" w14:textId="77777777" w:rsidR="005B1647" w:rsidRPr="00362038" w:rsidRDefault="005B1647" w:rsidP="005B1647">
            <w:pPr>
              <w:pStyle w:val="TabellHuvud"/>
              <w:keepNext/>
              <w:keepLines/>
              <w:cnfStyle w:val="100000000000" w:firstRow="1" w:lastRow="0" w:firstColumn="0" w:lastColumn="0" w:oddVBand="0" w:evenVBand="0" w:oddHBand="0" w:evenHBand="0" w:firstRowFirstColumn="0" w:firstRowLastColumn="0" w:lastRowFirstColumn="0" w:lastRowLastColumn="0"/>
            </w:pPr>
            <w:r w:rsidRPr="00362038">
              <w:t>Beslut</w:t>
            </w:r>
          </w:p>
        </w:tc>
        <w:tc>
          <w:tcPr>
            <w:tcW w:w="559"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hideMark/>
          </w:tcPr>
          <w:p w14:paraId="03144CDE" w14:textId="1A976831" w:rsidR="005B1647" w:rsidRPr="00362038" w:rsidRDefault="005B1647" w:rsidP="005B1647">
            <w:pPr>
              <w:pStyle w:val="TabellHuvud"/>
              <w:keepNext/>
              <w:keepLines/>
              <w:cnfStyle w:val="100000000000" w:firstRow="1" w:lastRow="0" w:firstColumn="0" w:lastColumn="0" w:oddVBand="0" w:evenVBand="0" w:oddHBand="0" w:evenHBand="0" w:firstRowFirstColumn="0" w:firstRowLastColumn="0" w:lastRowFirstColumn="0" w:lastRowLastColumn="0"/>
            </w:pPr>
            <w:r w:rsidRPr="00362038">
              <w:t>Övrigt</w:t>
            </w:r>
            <w:r w:rsidRPr="005217ED">
              <w:rPr>
                <w:vertAlign w:val="superscript"/>
              </w:rPr>
              <w:t>5</w:t>
            </w:r>
          </w:p>
        </w:tc>
      </w:tr>
      <w:tr w:rsidR="00155607" w14:paraId="365F3564"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2197" w:type="pct"/>
            <w:tcBorders>
              <w:top w:val="single" w:sz="12" w:space="0" w:color="auto"/>
            </w:tcBorders>
            <w:noWrap/>
            <w:hideMark/>
          </w:tcPr>
          <w:p w14:paraId="6A16107C" w14:textId="77777777" w:rsidR="005B1647" w:rsidRPr="00362038" w:rsidRDefault="005B1647" w:rsidP="005B1647">
            <w:pPr>
              <w:pStyle w:val="Tabell"/>
              <w:keepNext/>
              <w:keepLines/>
            </w:pPr>
            <w:r w:rsidRPr="00362038">
              <w:t>Utgiftsområden, exklusive räntor</w:t>
            </w:r>
            <w:r w:rsidRPr="00362038">
              <w:rPr>
                <w:vertAlign w:val="superscript"/>
              </w:rPr>
              <w:t>1</w:t>
            </w:r>
          </w:p>
        </w:tc>
        <w:tc>
          <w:tcPr>
            <w:tcW w:w="561" w:type="pct"/>
            <w:tcBorders>
              <w:top w:val="single" w:sz="12" w:space="0" w:color="auto"/>
            </w:tcBorders>
            <w:noWrap/>
            <w:hideMark/>
          </w:tcPr>
          <w:p w14:paraId="6B8356C9" w14:textId="77777777" w:rsidR="005B1647" w:rsidRPr="00362038"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362038">
              <w:t>-3,2</w:t>
            </w:r>
          </w:p>
        </w:tc>
        <w:tc>
          <w:tcPr>
            <w:tcW w:w="561" w:type="pct"/>
            <w:tcBorders>
              <w:top w:val="single" w:sz="12" w:space="0" w:color="auto"/>
            </w:tcBorders>
            <w:vAlign w:val="top"/>
          </w:tcPr>
          <w:p w14:paraId="03DA62AD" w14:textId="680FDDC9" w:rsidR="005B1647" w:rsidRPr="00362038"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362038">
              <w:t>-3,5</w:t>
            </w:r>
          </w:p>
        </w:tc>
        <w:tc>
          <w:tcPr>
            <w:tcW w:w="561" w:type="pct"/>
            <w:tcBorders>
              <w:top w:val="single" w:sz="12" w:space="0" w:color="auto"/>
            </w:tcBorders>
            <w:noWrap/>
            <w:vAlign w:val="top"/>
            <w:hideMark/>
          </w:tcPr>
          <w:p w14:paraId="6969774C" w14:textId="2BBDFDFD" w:rsidR="005B1647" w:rsidRPr="00362038"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362038">
              <w:t>0,6</w:t>
            </w:r>
          </w:p>
        </w:tc>
        <w:tc>
          <w:tcPr>
            <w:tcW w:w="561" w:type="pct"/>
            <w:tcBorders>
              <w:top w:val="single" w:sz="12" w:space="0" w:color="auto"/>
            </w:tcBorders>
            <w:noWrap/>
            <w:vAlign w:val="top"/>
            <w:hideMark/>
          </w:tcPr>
          <w:p w14:paraId="0E129E97" w14:textId="603CC490" w:rsidR="005B1647" w:rsidRPr="00362038"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362038">
              <w:t>3,9</w:t>
            </w:r>
          </w:p>
        </w:tc>
        <w:tc>
          <w:tcPr>
            <w:tcW w:w="559" w:type="pct"/>
            <w:tcBorders>
              <w:top w:val="single" w:sz="12" w:space="0" w:color="auto"/>
            </w:tcBorders>
            <w:noWrap/>
            <w:vAlign w:val="top"/>
            <w:hideMark/>
          </w:tcPr>
          <w:p w14:paraId="7B5AC39E" w14:textId="3FF88E4D" w:rsidR="005B1647" w:rsidRPr="00362038"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362038">
              <w:t>-4,2</w:t>
            </w:r>
          </w:p>
        </w:tc>
      </w:tr>
      <w:tr w:rsidR="00155607" w14:paraId="7D902121"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2197" w:type="pct"/>
            <w:noWrap/>
            <w:hideMark/>
          </w:tcPr>
          <w:p w14:paraId="4427E534" w14:textId="77777777" w:rsidR="005B1647" w:rsidRPr="00362038" w:rsidRDefault="005B1647" w:rsidP="005B1647">
            <w:pPr>
              <w:pStyle w:val="Tabell"/>
              <w:keepNext/>
              <w:keepLines/>
            </w:pPr>
            <w:r w:rsidRPr="00362038">
              <w:t>Statsskuldsräntor m.m.</w:t>
            </w:r>
          </w:p>
        </w:tc>
        <w:tc>
          <w:tcPr>
            <w:tcW w:w="561" w:type="pct"/>
            <w:noWrap/>
            <w:hideMark/>
          </w:tcPr>
          <w:p w14:paraId="4990E025" w14:textId="77777777" w:rsidR="005B1647" w:rsidRPr="00362038"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362038">
              <w:t>-2,9</w:t>
            </w:r>
          </w:p>
        </w:tc>
        <w:tc>
          <w:tcPr>
            <w:tcW w:w="561" w:type="pct"/>
            <w:vAlign w:val="top"/>
          </w:tcPr>
          <w:p w14:paraId="26165052" w14:textId="3BEE924F" w:rsidR="005B1647" w:rsidRPr="00362038"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362038">
              <w:t>0,0</w:t>
            </w:r>
          </w:p>
        </w:tc>
        <w:tc>
          <w:tcPr>
            <w:tcW w:w="561" w:type="pct"/>
            <w:noWrap/>
            <w:vAlign w:val="top"/>
            <w:hideMark/>
          </w:tcPr>
          <w:p w14:paraId="0417EA81" w14:textId="3931EA61" w:rsidR="005B1647" w:rsidRPr="00362038"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362038">
              <w:t>-2,9</w:t>
            </w:r>
          </w:p>
        </w:tc>
        <w:tc>
          <w:tcPr>
            <w:tcW w:w="561" w:type="pct"/>
            <w:noWrap/>
            <w:vAlign w:val="top"/>
            <w:hideMark/>
          </w:tcPr>
          <w:p w14:paraId="248C0C70" w14:textId="593229C5" w:rsidR="005B1647" w:rsidRPr="00362038"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362038">
              <w:t>0,0</w:t>
            </w:r>
          </w:p>
        </w:tc>
        <w:tc>
          <w:tcPr>
            <w:tcW w:w="559" w:type="pct"/>
            <w:noWrap/>
            <w:vAlign w:val="top"/>
            <w:hideMark/>
          </w:tcPr>
          <w:p w14:paraId="2BC5F9A8" w14:textId="6BAF5689" w:rsidR="005B1647" w:rsidRPr="00362038"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362038">
              <w:t>0,0</w:t>
            </w:r>
          </w:p>
        </w:tc>
      </w:tr>
      <w:tr w:rsidR="00155607" w14:paraId="1D53ED18"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2197" w:type="pct"/>
            <w:tcBorders>
              <w:bottom w:val="single" w:sz="4" w:space="0" w:color="auto"/>
            </w:tcBorders>
            <w:noWrap/>
            <w:hideMark/>
          </w:tcPr>
          <w:p w14:paraId="6B0B2CF9" w14:textId="015888F6" w:rsidR="005B1647" w:rsidRPr="00362038" w:rsidRDefault="005B1647" w:rsidP="005B1647">
            <w:pPr>
              <w:pStyle w:val="Tabell"/>
              <w:keepNext/>
              <w:keepLines/>
            </w:pPr>
            <w:r w:rsidRPr="00362038">
              <w:t>Riksgäldskontorets nettoutlåning</w:t>
            </w:r>
            <w:r w:rsidRPr="00362038">
              <w:rPr>
                <w:vertAlign w:val="superscript"/>
              </w:rPr>
              <w:t>2</w:t>
            </w:r>
          </w:p>
        </w:tc>
        <w:tc>
          <w:tcPr>
            <w:tcW w:w="561" w:type="pct"/>
            <w:tcBorders>
              <w:bottom w:val="single" w:sz="4" w:space="0" w:color="auto"/>
            </w:tcBorders>
            <w:noWrap/>
            <w:hideMark/>
          </w:tcPr>
          <w:p w14:paraId="26C94F0F" w14:textId="77777777" w:rsidR="005B1647" w:rsidRPr="00362038"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362038">
              <w:t>-72,9</w:t>
            </w:r>
          </w:p>
        </w:tc>
        <w:tc>
          <w:tcPr>
            <w:tcW w:w="561" w:type="pct"/>
            <w:tcBorders>
              <w:bottom w:val="single" w:sz="4" w:space="0" w:color="auto"/>
            </w:tcBorders>
            <w:vAlign w:val="top"/>
          </w:tcPr>
          <w:p w14:paraId="0DA39784" w14:textId="1908B96A" w:rsidR="005B1647" w:rsidRPr="00362038"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362038">
              <w:t>0,0</w:t>
            </w:r>
          </w:p>
        </w:tc>
        <w:tc>
          <w:tcPr>
            <w:tcW w:w="561" w:type="pct"/>
            <w:tcBorders>
              <w:bottom w:val="single" w:sz="4" w:space="0" w:color="auto"/>
            </w:tcBorders>
            <w:noWrap/>
            <w:vAlign w:val="top"/>
            <w:hideMark/>
          </w:tcPr>
          <w:p w14:paraId="2F619EF0" w14:textId="5401019F" w:rsidR="005B1647" w:rsidRPr="00362038"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362038">
              <w:t>1,8</w:t>
            </w:r>
          </w:p>
        </w:tc>
        <w:tc>
          <w:tcPr>
            <w:tcW w:w="561" w:type="pct"/>
            <w:tcBorders>
              <w:bottom w:val="single" w:sz="4" w:space="0" w:color="auto"/>
            </w:tcBorders>
            <w:noWrap/>
            <w:vAlign w:val="top"/>
            <w:hideMark/>
          </w:tcPr>
          <w:p w14:paraId="4F1B3348" w14:textId="5AF64441" w:rsidR="005B1647" w:rsidRPr="00362038"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362038">
              <w:t>0,0</w:t>
            </w:r>
          </w:p>
        </w:tc>
        <w:tc>
          <w:tcPr>
            <w:tcW w:w="559" w:type="pct"/>
            <w:tcBorders>
              <w:bottom w:val="single" w:sz="4" w:space="0" w:color="auto"/>
            </w:tcBorders>
            <w:noWrap/>
            <w:vAlign w:val="top"/>
            <w:hideMark/>
          </w:tcPr>
          <w:p w14:paraId="618B1FAE" w14:textId="456BE5E1" w:rsidR="005B1647" w:rsidRPr="00362038"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362038">
              <w:t>-74,7</w:t>
            </w:r>
          </w:p>
        </w:tc>
      </w:tr>
      <w:tr w:rsidR="00155607" w14:paraId="37BB802B" w14:textId="77777777" w:rsidTr="00155607">
        <w:trPr>
          <w:cnfStyle w:val="010000000000" w:firstRow="0" w:lastRow="1" w:firstColumn="0" w:lastColumn="0" w:oddVBand="0" w:evenVBand="0" w:oddHBand="0" w:evenHBand="0" w:firstRowFirstColumn="0" w:firstRowLastColumn="0" w:lastRowFirstColumn="0" w:lastRowLastColumn="0"/>
          <w:trHeight w:val="170"/>
        </w:trPr>
        <w:tc>
          <w:tcPr>
            <w:cnfStyle w:val="001000000000" w:firstRow="0" w:lastRow="0" w:firstColumn="1" w:lastColumn="0" w:oddVBand="0" w:evenVBand="0" w:oddHBand="0" w:evenHBand="0" w:firstRowFirstColumn="0" w:firstRowLastColumn="0" w:lastRowFirstColumn="0" w:lastRowLastColumn="0"/>
            <w:tcW w:w="2197" w:type="pct"/>
            <w:tcBorders>
              <w:top w:val="single" w:sz="4" w:space="0" w:color="auto"/>
            </w:tcBorders>
            <w:shd w:val="clear" w:color="auto" w:fill="auto"/>
            <w:noWrap/>
            <w:hideMark/>
          </w:tcPr>
          <w:p w14:paraId="2E901C9A" w14:textId="77777777" w:rsidR="005B1647" w:rsidRPr="005E4091" w:rsidRDefault="005B1647" w:rsidP="005B1647">
            <w:pPr>
              <w:pStyle w:val="Tabell"/>
              <w:keepNext/>
              <w:keepLines/>
            </w:pPr>
            <w:r w:rsidRPr="005E4091">
              <w:t>Budgetens utgifter m.m.</w:t>
            </w:r>
          </w:p>
        </w:tc>
        <w:tc>
          <w:tcPr>
            <w:tcW w:w="561" w:type="pct"/>
            <w:tcBorders>
              <w:top w:val="single" w:sz="4" w:space="0" w:color="auto"/>
            </w:tcBorders>
            <w:shd w:val="clear" w:color="auto" w:fill="auto"/>
            <w:noWrap/>
            <w:hideMark/>
          </w:tcPr>
          <w:p w14:paraId="69A5FBF6" w14:textId="05F52D72" w:rsidR="005B1647" w:rsidRPr="005E4091" w:rsidRDefault="005B1647" w:rsidP="005B1647">
            <w:pPr>
              <w:pStyle w:val="Tabell"/>
              <w:cnfStyle w:val="010000000000" w:firstRow="0" w:lastRow="1" w:firstColumn="0" w:lastColumn="0" w:oddVBand="0" w:evenVBand="0" w:oddHBand="0" w:evenHBand="0" w:firstRowFirstColumn="0" w:firstRowLastColumn="0" w:lastRowFirstColumn="0" w:lastRowLastColumn="0"/>
            </w:pPr>
            <w:r w:rsidRPr="005E4091">
              <w:t>-79,0</w:t>
            </w:r>
          </w:p>
        </w:tc>
        <w:tc>
          <w:tcPr>
            <w:tcW w:w="561" w:type="pct"/>
            <w:tcBorders>
              <w:top w:val="single" w:sz="4" w:space="0" w:color="auto"/>
            </w:tcBorders>
            <w:shd w:val="clear" w:color="auto" w:fill="auto"/>
            <w:vAlign w:val="top"/>
          </w:tcPr>
          <w:p w14:paraId="2C111639" w14:textId="6AC5A924" w:rsidR="005B1647" w:rsidRPr="00362038" w:rsidRDefault="005B1647" w:rsidP="005B1647">
            <w:pPr>
              <w:pStyle w:val="Tabell"/>
              <w:cnfStyle w:val="010000000000" w:firstRow="0" w:lastRow="1" w:firstColumn="0" w:lastColumn="0" w:oddVBand="0" w:evenVBand="0" w:oddHBand="0" w:evenHBand="0" w:firstRowFirstColumn="0" w:firstRowLastColumn="0" w:lastRowFirstColumn="0" w:lastRowLastColumn="0"/>
            </w:pPr>
            <w:r w:rsidRPr="00362038">
              <w:t>-3,5</w:t>
            </w:r>
          </w:p>
        </w:tc>
        <w:tc>
          <w:tcPr>
            <w:tcW w:w="561" w:type="pct"/>
            <w:tcBorders>
              <w:top w:val="single" w:sz="4" w:space="0" w:color="auto"/>
            </w:tcBorders>
            <w:shd w:val="clear" w:color="auto" w:fill="auto"/>
            <w:noWrap/>
            <w:vAlign w:val="top"/>
            <w:hideMark/>
          </w:tcPr>
          <w:p w14:paraId="22C69035" w14:textId="0296221E" w:rsidR="005B1647" w:rsidRPr="005E4091" w:rsidRDefault="005B1647" w:rsidP="005B1647">
            <w:pPr>
              <w:pStyle w:val="Tabell"/>
              <w:cnfStyle w:val="010000000000" w:firstRow="0" w:lastRow="1" w:firstColumn="0" w:lastColumn="0" w:oddVBand="0" w:evenVBand="0" w:oddHBand="0" w:evenHBand="0" w:firstRowFirstColumn="0" w:firstRowLastColumn="0" w:lastRowFirstColumn="0" w:lastRowLastColumn="0"/>
            </w:pPr>
            <w:r w:rsidRPr="00362038">
              <w:t>-0,5</w:t>
            </w:r>
          </w:p>
        </w:tc>
        <w:tc>
          <w:tcPr>
            <w:tcW w:w="561" w:type="pct"/>
            <w:tcBorders>
              <w:top w:val="single" w:sz="4" w:space="0" w:color="auto"/>
            </w:tcBorders>
            <w:shd w:val="clear" w:color="auto" w:fill="auto"/>
            <w:noWrap/>
            <w:vAlign w:val="top"/>
            <w:hideMark/>
          </w:tcPr>
          <w:p w14:paraId="369713D3" w14:textId="3C2E2020" w:rsidR="005B1647" w:rsidRPr="005E4091" w:rsidRDefault="005B1647" w:rsidP="005B1647">
            <w:pPr>
              <w:pStyle w:val="Tabell"/>
              <w:cnfStyle w:val="010000000000" w:firstRow="0" w:lastRow="1" w:firstColumn="0" w:lastColumn="0" w:oddVBand="0" w:evenVBand="0" w:oddHBand="0" w:evenHBand="0" w:firstRowFirstColumn="0" w:firstRowLastColumn="0" w:lastRowFirstColumn="0" w:lastRowLastColumn="0"/>
            </w:pPr>
            <w:r w:rsidRPr="00362038">
              <w:t>3,9</w:t>
            </w:r>
          </w:p>
        </w:tc>
        <w:tc>
          <w:tcPr>
            <w:tcW w:w="559" w:type="pct"/>
            <w:tcBorders>
              <w:top w:val="single" w:sz="4" w:space="0" w:color="auto"/>
            </w:tcBorders>
            <w:shd w:val="clear" w:color="auto" w:fill="auto"/>
            <w:noWrap/>
            <w:vAlign w:val="top"/>
            <w:hideMark/>
          </w:tcPr>
          <w:p w14:paraId="5CE065EF" w14:textId="3C8C3B86" w:rsidR="005B1647" w:rsidRPr="005E4091" w:rsidRDefault="005B1647" w:rsidP="005B1647">
            <w:pPr>
              <w:pStyle w:val="Tabell"/>
              <w:cnfStyle w:val="010000000000" w:firstRow="0" w:lastRow="1" w:firstColumn="0" w:lastColumn="0" w:oddVBand="0" w:evenVBand="0" w:oddHBand="0" w:evenHBand="0" w:firstRowFirstColumn="0" w:firstRowLastColumn="0" w:lastRowFirstColumn="0" w:lastRowLastColumn="0"/>
            </w:pPr>
            <w:r w:rsidRPr="00362038">
              <w:t>-78,9</w:t>
            </w:r>
          </w:p>
        </w:tc>
      </w:tr>
    </w:tbl>
    <w:p w14:paraId="2AF1069F" w14:textId="0C2D9B37" w:rsidR="005B1647" w:rsidRPr="00362038" w:rsidRDefault="005B1647" w:rsidP="005B1647">
      <w:pPr>
        <w:pStyle w:val="TabellFotnot"/>
      </w:pPr>
      <w:r w:rsidRPr="00362038">
        <w:rPr>
          <w:vertAlign w:val="superscript"/>
        </w:rPr>
        <w:t>1</w:t>
      </w:r>
      <w:r w:rsidRPr="00362038">
        <w:t xml:space="preserve"> Utgiftsområden som omfattas av det statliga utgiftstaket</w:t>
      </w:r>
      <w:r>
        <w:t>.</w:t>
      </w:r>
    </w:p>
    <w:p w14:paraId="4FC88072" w14:textId="238EB6D4" w:rsidR="005B1647" w:rsidRPr="005A68B3" w:rsidRDefault="005B1647" w:rsidP="005B1647">
      <w:pPr>
        <w:pStyle w:val="TabellFotnot"/>
      </w:pPr>
      <w:r w:rsidRPr="00362038">
        <w:rPr>
          <w:vertAlign w:val="superscript"/>
        </w:rPr>
        <w:t>2</w:t>
      </w:r>
      <w:r w:rsidRPr="00362038">
        <w:t xml:space="preserve"> Riksgäldskontorets nettoutlåning och den kassamässiga korrigeringsposten.</w:t>
      </w:r>
    </w:p>
    <w:p w14:paraId="1242D7F1" w14:textId="453448AE" w:rsidR="005B1647" w:rsidRPr="005A68B3" w:rsidRDefault="005B1647" w:rsidP="005B1647">
      <w:pPr>
        <w:pStyle w:val="TabellFotnot"/>
      </w:pPr>
      <w:r w:rsidRPr="005A68B3">
        <w:rPr>
          <w:vertAlign w:val="superscript"/>
        </w:rPr>
        <w:t>3</w:t>
      </w:r>
      <w:r>
        <w:rPr>
          <w:vertAlign w:val="superscript"/>
        </w:rPr>
        <w:t xml:space="preserve"> </w:t>
      </w:r>
      <w:r w:rsidRPr="005A68B3">
        <w:t>Begreppet volym innefattar utgiftsförändringar till följd av bl.a. antal personer i transfereringssystemen, längden på den tid som en person finns i ett system samt förändringar av nivån på styckkostnader i transfereringssystemen som inte direkt kan kopplas till den makroekonomiska utvecklingen.</w:t>
      </w:r>
    </w:p>
    <w:p w14:paraId="52B287CD" w14:textId="418F7BC2" w:rsidR="005B1647" w:rsidRPr="005A68B3" w:rsidRDefault="005B1647" w:rsidP="005B1647">
      <w:pPr>
        <w:pStyle w:val="TabellFotnot"/>
      </w:pPr>
      <w:r w:rsidRPr="005A68B3">
        <w:rPr>
          <w:vertAlign w:val="superscript"/>
        </w:rPr>
        <w:t>4</w:t>
      </w:r>
      <w:r w:rsidRPr="005A68B3">
        <w:t xml:space="preserve"> Utgiftsförändringar till följd av reviderade makroekonomiska förutsättningar.</w:t>
      </w:r>
    </w:p>
    <w:p w14:paraId="7B97CE43" w14:textId="554A4017" w:rsidR="005B1647" w:rsidRPr="005A68B3" w:rsidRDefault="005B1647" w:rsidP="005B1647">
      <w:pPr>
        <w:pStyle w:val="Klla"/>
      </w:pPr>
      <w:r w:rsidRPr="005A68B3">
        <w:rPr>
          <w:vertAlign w:val="superscript"/>
        </w:rPr>
        <w:t>5</w:t>
      </w:r>
      <w:r w:rsidRPr="005A68B3">
        <w:t xml:space="preserve"> Under Utgiftsområden, exkl. räntor ingår förändring av anslagsbehållningar enligt ursprunglig budget.</w:t>
      </w:r>
    </w:p>
    <w:p w14:paraId="270023DA" w14:textId="77777777" w:rsidR="005B1647" w:rsidRPr="00D4213D" w:rsidRDefault="005B1647" w:rsidP="005B1647">
      <w:pPr>
        <w:pStyle w:val="Rubrik5utannumrering"/>
      </w:pPr>
      <w:r w:rsidRPr="00D4213D">
        <w:t>Skillnader till följd av reviderade volymer i olika transfereringssystem</w:t>
      </w:r>
    </w:p>
    <w:p w14:paraId="1C3BFC0F" w14:textId="7BD67047" w:rsidR="005B1647" w:rsidRDefault="005B1647" w:rsidP="005B1647">
      <w:pPr>
        <w:pStyle w:val="Brdtext"/>
      </w:pPr>
      <w:r w:rsidRPr="00D4213D">
        <w:t xml:space="preserve">Utgifterna blev </w:t>
      </w:r>
      <w:r>
        <w:t>3,5</w:t>
      </w:r>
      <w:r w:rsidRPr="00D4213D">
        <w:t xml:space="preserve"> miljarder kronor lägre än i statens budget till följd av ändrade bedömningar av bl.a. antalet personer som tar emot ersättning från olika </w:t>
      </w:r>
      <w:r w:rsidRPr="00D4213D">
        <w:lastRenderedPageBreak/>
        <w:t xml:space="preserve">transfereringssystem (volymer). Det beror bl.a. på att färre personer än beräknat i statens budget fick </w:t>
      </w:r>
      <w:r>
        <w:t>assistansersättning 2019 och att det beviljade antalet timmar assistansersättning per vecka också var något lägre</w:t>
      </w:r>
      <w:r w:rsidRPr="00D4213D">
        <w:t xml:space="preserve">. Det medförde att utgifterna under utgiftsområde </w:t>
      </w:r>
      <w:r>
        <w:t>9</w:t>
      </w:r>
      <w:r w:rsidRPr="00D4213D">
        <w:t xml:space="preserve"> </w:t>
      </w:r>
      <w:r w:rsidRPr="00D30CC5">
        <w:t>Hälsovård, sjukvård och social omsorg</w:t>
      </w:r>
      <w:r>
        <w:t>. Vidare blev utgifterna under utgiftsområde 15 Studiestöd lägre då färre personer under 2019 än beräknat i budgeten erhöll studiehjälp och studiemedel</w:t>
      </w:r>
      <w:r w:rsidRPr="00D4213D">
        <w:t>.</w:t>
      </w:r>
    </w:p>
    <w:p w14:paraId="09D7BB3E" w14:textId="6ACB81B5" w:rsidR="005B1647" w:rsidRPr="00A16C1F" w:rsidRDefault="005B1647" w:rsidP="005B1647">
      <w:pPr>
        <w:pStyle w:val="Rubrik5utannumrering"/>
      </w:pPr>
      <w:r w:rsidRPr="00A16C1F">
        <w:t>Skillnader till följd av den makroekonomiska utvecklingen</w:t>
      </w:r>
    </w:p>
    <w:p w14:paraId="3436EAFA" w14:textId="51BB2586" w:rsidR="005B1647" w:rsidRPr="00A16C1F" w:rsidRDefault="005B1647" w:rsidP="005B1647">
      <w:pPr>
        <w:pStyle w:val="Brdtext"/>
      </w:pPr>
      <w:r w:rsidRPr="00A16C1F">
        <w:t>Skillnader till följd av ändrade makroekonomiska förutsättningar medförde att utgifterna blev 0,5 miljarder kronor lägre än i statens budget.</w:t>
      </w:r>
    </w:p>
    <w:p w14:paraId="3375EA8F" w14:textId="037DC5DD" w:rsidR="005B1647" w:rsidRPr="00A16C1F" w:rsidRDefault="005B1647" w:rsidP="005B1647">
      <w:pPr>
        <w:pStyle w:val="Brdtext"/>
      </w:pPr>
      <w:r w:rsidRPr="00A16C1F">
        <w:t>Utgifterna för utgiftsområdena, exklusive utgiftsområde 26 Statsskuldsräntor m.m., blev 0,6</w:t>
      </w:r>
      <w:r>
        <w:t> </w:t>
      </w:r>
      <w:r w:rsidRPr="00A16C1F">
        <w:t>miljarder kronor högre än i statens budget till följd av ändrade makro</w:t>
      </w:r>
      <w:r w:rsidRPr="00A16C1F">
        <w:softHyphen/>
        <w:t>ekonomiska förutsättningar. Det beror bl.a. på att arbetslösheten var högre 2019 än beräknat i statens budget, vilket medförde högre utgifter under utgiftsområde 14 Arbetsmarknad och arbetsliv.</w:t>
      </w:r>
    </w:p>
    <w:p w14:paraId="0A7B5502" w14:textId="5EDBF25D" w:rsidR="005B1647" w:rsidRPr="00A16C1F" w:rsidRDefault="005B1647" w:rsidP="005B1647">
      <w:pPr>
        <w:pStyle w:val="Brdtext"/>
      </w:pPr>
      <w:r w:rsidRPr="00A16C1F">
        <w:t>Utgifterna på anslaget för statsskuldsräntor blev 2,9 miljarder kronor lägre till följd av</w:t>
      </w:r>
      <w:r>
        <w:t xml:space="preserve"> ändrade makroekonomiska förutsättningar</w:t>
      </w:r>
      <w:r w:rsidRPr="00A16C1F">
        <w:t>. Det beror på att såväl korta som långa marknadsräntor blev avsevärt lägre än beräknat.</w:t>
      </w:r>
    </w:p>
    <w:p w14:paraId="6A87E09E" w14:textId="6CD96619" w:rsidR="005B1647" w:rsidRDefault="005B1647" w:rsidP="005B1647">
      <w:pPr>
        <w:pStyle w:val="Brdtext"/>
      </w:pPr>
      <w:r w:rsidRPr="00A16C1F">
        <w:t>Ändrade makroekonomiska förutsättningar medförde vidare att Riksgäldskontorets nettoutlåning blev 1,8 miljarder kronor högre än i statens budget. Den försvagade växelkursen medförde att Riksbankens lån i Riksgäldskontoret ökade mer än beräknat när ett enskilt lån som förföll under 2019 refinansierades till en högre växelkurs.</w:t>
      </w:r>
    </w:p>
    <w:p w14:paraId="2F6BE745" w14:textId="7996566E" w:rsidR="005B1647" w:rsidRPr="00A16C1F" w:rsidRDefault="005B1647" w:rsidP="005B1647">
      <w:pPr>
        <w:pStyle w:val="TabellRubrik"/>
      </w:pPr>
      <w:bookmarkStart w:id="77" w:name="_Toc37340029"/>
      <w:r w:rsidRPr="00A16C1F">
        <w:t xml:space="preserve">Tabell </w:t>
      </w:r>
      <w:r w:rsidRPr="00A16C1F">
        <w:fldChar w:fldCharType="begin"/>
      </w:r>
      <w:r w:rsidRPr="00A16C1F">
        <w:instrText xml:space="preserve"> STYLEREF  "Rubrik 1" \n</w:instrText>
      </w:r>
      <w:r w:rsidRPr="00A16C1F">
        <w:fldChar w:fldCharType="separate"/>
      </w:r>
      <w:r w:rsidR="00301022">
        <w:rPr>
          <w:noProof/>
        </w:rPr>
        <w:t>2</w:t>
      </w:r>
      <w:r w:rsidRPr="00A16C1F">
        <w:rPr>
          <w:noProof/>
        </w:rPr>
        <w:fldChar w:fldCharType="end"/>
      </w:r>
      <w:r w:rsidRPr="00A16C1F">
        <w:t>.</w:t>
      </w:r>
      <w:fldSimple w:instr=" SEQ Tabell \* ARABIC \s 1 ">
        <w:r w:rsidR="00301022">
          <w:rPr>
            <w:noProof/>
          </w:rPr>
          <w:t>29</w:t>
        </w:r>
      </w:fldSimple>
      <w:r w:rsidRPr="00A16C1F">
        <w:tab/>
        <w:t>Makroekonomiska förutsättningar</w:t>
      </w:r>
      <w:bookmarkEnd w:id="77"/>
    </w:p>
    <w:tbl>
      <w:tblPr>
        <w:tblStyle w:val="RKBPTabell"/>
        <w:tblW w:w="5000" w:type="pct"/>
        <w:tblLayout w:type="fixed"/>
        <w:tblLook w:val="04E0" w:firstRow="1" w:lastRow="1" w:firstColumn="1" w:lastColumn="0" w:noHBand="0" w:noVBand="1"/>
      </w:tblPr>
      <w:tblGrid>
        <w:gridCol w:w="4468"/>
        <w:gridCol w:w="725"/>
        <w:gridCol w:w="727"/>
        <w:gridCol w:w="725"/>
        <w:gridCol w:w="725"/>
      </w:tblGrid>
      <w:tr w:rsidR="00155607" w14:paraId="2F30D248" w14:textId="77777777" w:rsidTr="00155607">
        <w:trPr>
          <w:cnfStyle w:val="100000000000" w:firstRow="1" w:lastRow="0" w:firstColumn="0" w:lastColumn="0" w:oddVBand="0" w:evenVBand="0" w:oddHBand="0" w:evenHBand="0" w:firstRowFirstColumn="0" w:firstRowLastColumn="0" w:lastRowFirstColumn="0" w:lastRowLastColumn="0"/>
          <w:trHeight w:val="450"/>
          <w:tblHeader w:val="0"/>
        </w:trPr>
        <w:tc>
          <w:tcPr>
            <w:cnfStyle w:val="001000000000" w:firstRow="0" w:lastRow="0" w:firstColumn="1" w:lastColumn="0" w:oddVBand="0" w:evenVBand="0" w:oddHBand="0" w:evenHBand="0" w:firstRowFirstColumn="0" w:firstRowLastColumn="0" w:lastRowFirstColumn="0" w:lastRowLastColumn="0"/>
            <w:tcW w:w="3031"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557FE027" w14:textId="24359DCC" w:rsidR="005B1647" w:rsidRPr="00A16C1F" w:rsidRDefault="005B1647" w:rsidP="005B1647">
            <w:pPr>
              <w:pStyle w:val="TabellHuvud"/>
            </w:pPr>
            <w:r w:rsidRPr="00A16C1F">
              <w:t> </w:t>
            </w:r>
          </w:p>
        </w:tc>
        <w:tc>
          <w:tcPr>
            <w:tcW w:w="492"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hideMark/>
          </w:tcPr>
          <w:p w14:paraId="25C7160E" w14:textId="77777777" w:rsidR="005B1647" w:rsidRPr="00A16C1F"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A16C1F">
              <w:t>SB 2019</w:t>
            </w:r>
          </w:p>
        </w:tc>
        <w:tc>
          <w:tcPr>
            <w:tcW w:w="493"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hideMark/>
          </w:tcPr>
          <w:p w14:paraId="61A5E16A" w14:textId="77777777" w:rsidR="005B1647" w:rsidRPr="00A16C1F"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A16C1F">
              <w:t>Utfall 2019</w:t>
            </w:r>
          </w:p>
        </w:tc>
        <w:tc>
          <w:tcPr>
            <w:tcW w:w="492"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hideMark/>
          </w:tcPr>
          <w:p w14:paraId="33C5808B" w14:textId="77777777" w:rsidR="005B1647" w:rsidRPr="00A16C1F"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A16C1F">
              <w:t>Utfall-SB 2019</w:t>
            </w:r>
          </w:p>
        </w:tc>
        <w:tc>
          <w:tcPr>
            <w:tcW w:w="493"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3AE11097" w14:textId="77777777" w:rsidR="005B1647" w:rsidRPr="00A16C1F"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A16C1F">
              <w:t>Utfall 2018</w:t>
            </w:r>
          </w:p>
        </w:tc>
      </w:tr>
      <w:tr w:rsidR="00155607" w14:paraId="7EFFD3C4"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3031" w:type="pct"/>
            <w:tcBorders>
              <w:top w:val="single" w:sz="12" w:space="0" w:color="auto"/>
            </w:tcBorders>
            <w:noWrap/>
            <w:hideMark/>
          </w:tcPr>
          <w:p w14:paraId="0CCF35CF" w14:textId="77777777" w:rsidR="005B1647" w:rsidRPr="00A16C1F" w:rsidRDefault="005B1647" w:rsidP="005B1647">
            <w:pPr>
              <w:pStyle w:val="Tabell"/>
            </w:pPr>
            <w:r w:rsidRPr="00A16C1F">
              <w:t xml:space="preserve">Procentuell förändring från föregående år: </w:t>
            </w:r>
          </w:p>
        </w:tc>
        <w:tc>
          <w:tcPr>
            <w:tcW w:w="492" w:type="pct"/>
            <w:tcBorders>
              <w:top w:val="single" w:sz="12" w:space="0" w:color="auto"/>
            </w:tcBorders>
            <w:noWrap/>
            <w:hideMark/>
          </w:tcPr>
          <w:p w14:paraId="044FF2C9" w14:textId="77777777" w:rsidR="005B1647" w:rsidRPr="00A16C1F"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p>
        </w:tc>
        <w:tc>
          <w:tcPr>
            <w:tcW w:w="493" w:type="pct"/>
            <w:tcBorders>
              <w:top w:val="single" w:sz="12" w:space="0" w:color="auto"/>
            </w:tcBorders>
            <w:noWrap/>
            <w:hideMark/>
          </w:tcPr>
          <w:p w14:paraId="0A21BF6C" w14:textId="77777777" w:rsidR="005B1647" w:rsidRPr="00A16C1F"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492" w:type="pct"/>
            <w:tcBorders>
              <w:top w:val="single" w:sz="12" w:space="0" w:color="auto"/>
            </w:tcBorders>
            <w:noWrap/>
            <w:hideMark/>
          </w:tcPr>
          <w:p w14:paraId="4BB940C4" w14:textId="77777777" w:rsidR="005B1647" w:rsidRPr="00A16C1F"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493" w:type="pct"/>
            <w:tcBorders>
              <w:top w:val="single" w:sz="12" w:space="0" w:color="auto"/>
            </w:tcBorders>
            <w:noWrap/>
            <w:hideMark/>
          </w:tcPr>
          <w:p w14:paraId="1CF67154" w14:textId="77777777" w:rsidR="005B1647" w:rsidRPr="00A16C1F"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r>
      <w:tr w:rsidR="00155607" w14:paraId="376C0E93"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3031" w:type="pct"/>
            <w:noWrap/>
            <w:hideMark/>
          </w:tcPr>
          <w:p w14:paraId="32971AC6" w14:textId="77777777" w:rsidR="005B1647" w:rsidRPr="00A16C1F" w:rsidRDefault="005B1647" w:rsidP="005B1647">
            <w:pPr>
              <w:pStyle w:val="Tabell"/>
            </w:pPr>
            <w:r w:rsidRPr="00A16C1F">
              <w:t>BNP (fp)</w:t>
            </w:r>
          </w:p>
        </w:tc>
        <w:tc>
          <w:tcPr>
            <w:tcW w:w="492" w:type="pct"/>
            <w:noWrap/>
            <w:hideMark/>
          </w:tcPr>
          <w:p w14:paraId="69EAEBEE" w14:textId="77777777" w:rsidR="005B1647" w:rsidRPr="00A16C1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16C1F">
              <w:t>2,1</w:t>
            </w:r>
          </w:p>
        </w:tc>
        <w:tc>
          <w:tcPr>
            <w:tcW w:w="493" w:type="pct"/>
            <w:noWrap/>
            <w:hideMark/>
          </w:tcPr>
          <w:p w14:paraId="7469E6AB" w14:textId="77777777" w:rsidR="005B1647" w:rsidRPr="00A16C1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16C1F">
              <w:t>1,2</w:t>
            </w:r>
          </w:p>
        </w:tc>
        <w:tc>
          <w:tcPr>
            <w:tcW w:w="492" w:type="pct"/>
            <w:noWrap/>
            <w:hideMark/>
          </w:tcPr>
          <w:p w14:paraId="1DC32CD4" w14:textId="77777777" w:rsidR="005B1647" w:rsidRPr="00A16C1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16C1F">
              <w:t>-0,9</w:t>
            </w:r>
          </w:p>
        </w:tc>
        <w:tc>
          <w:tcPr>
            <w:tcW w:w="493" w:type="pct"/>
            <w:noWrap/>
            <w:hideMark/>
          </w:tcPr>
          <w:p w14:paraId="639B7A7C" w14:textId="77777777" w:rsidR="005B1647" w:rsidRPr="00A16C1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16C1F">
              <w:t>2,2</w:t>
            </w:r>
          </w:p>
        </w:tc>
      </w:tr>
      <w:tr w:rsidR="00155607" w14:paraId="4777E75B"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3031" w:type="pct"/>
            <w:noWrap/>
            <w:hideMark/>
          </w:tcPr>
          <w:p w14:paraId="25E7210F" w14:textId="77777777" w:rsidR="005B1647" w:rsidRPr="00A16C1F" w:rsidRDefault="005B1647" w:rsidP="005B1647">
            <w:pPr>
              <w:pStyle w:val="Tabell"/>
            </w:pPr>
            <w:r w:rsidRPr="00A16C1F">
              <w:t>KPI (årsgenomsnitt)</w:t>
            </w:r>
          </w:p>
        </w:tc>
        <w:tc>
          <w:tcPr>
            <w:tcW w:w="492" w:type="pct"/>
            <w:noWrap/>
            <w:hideMark/>
          </w:tcPr>
          <w:p w14:paraId="2EEC0249" w14:textId="77777777" w:rsidR="005B1647" w:rsidRPr="00A16C1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16C1F">
              <w:t>1,9</w:t>
            </w:r>
          </w:p>
        </w:tc>
        <w:tc>
          <w:tcPr>
            <w:tcW w:w="493" w:type="pct"/>
            <w:noWrap/>
            <w:hideMark/>
          </w:tcPr>
          <w:p w14:paraId="2F206916" w14:textId="77777777" w:rsidR="005B1647" w:rsidRPr="00A16C1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16C1F">
              <w:t>1,8</w:t>
            </w:r>
          </w:p>
        </w:tc>
        <w:tc>
          <w:tcPr>
            <w:tcW w:w="492" w:type="pct"/>
            <w:noWrap/>
            <w:hideMark/>
          </w:tcPr>
          <w:p w14:paraId="096C3E2C" w14:textId="77777777" w:rsidR="005B1647" w:rsidRPr="00A16C1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16C1F">
              <w:t>-0,1</w:t>
            </w:r>
          </w:p>
        </w:tc>
        <w:tc>
          <w:tcPr>
            <w:tcW w:w="493" w:type="pct"/>
            <w:noWrap/>
            <w:hideMark/>
          </w:tcPr>
          <w:p w14:paraId="1899D4E9" w14:textId="77777777" w:rsidR="005B1647" w:rsidRPr="00A16C1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16C1F">
              <w:t>2</w:t>
            </w:r>
          </w:p>
        </w:tc>
      </w:tr>
      <w:tr w:rsidR="00155607" w14:paraId="5DF3729C"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3031" w:type="pct"/>
            <w:noWrap/>
            <w:hideMark/>
          </w:tcPr>
          <w:p w14:paraId="1BEF277F" w14:textId="649C01A2" w:rsidR="005B1647" w:rsidRPr="00A16C1F" w:rsidRDefault="005B1647" w:rsidP="005B1647">
            <w:pPr>
              <w:pStyle w:val="Tabell"/>
            </w:pPr>
            <w:r w:rsidRPr="00A16C1F">
              <w:t>Antal sysselsatta, 15–74 år</w:t>
            </w:r>
          </w:p>
        </w:tc>
        <w:tc>
          <w:tcPr>
            <w:tcW w:w="492" w:type="pct"/>
            <w:noWrap/>
            <w:hideMark/>
          </w:tcPr>
          <w:p w14:paraId="40CAEC3B" w14:textId="77777777" w:rsidR="005B1647" w:rsidRPr="00A16C1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16C1F">
              <w:t>0,9</w:t>
            </w:r>
          </w:p>
        </w:tc>
        <w:tc>
          <w:tcPr>
            <w:tcW w:w="493" w:type="pct"/>
            <w:noWrap/>
            <w:hideMark/>
          </w:tcPr>
          <w:p w14:paraId="43D57D02" w14:textId="77777777" w:rsidR="005B1647" w:rsidRPr="00A16C1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16C1F">
              <w:t>0,7</w:t>
            </w:r>
          </w:p>
        </w:tc>
        <w:tc>
          <w:tcPr>
            <w:tcW w:w="492" w:type="pct"/>
            <w:noWrap/>
            <w:hideMark/>
          </w:tcPr>
          <w:p w14:paraId="70298CF1" w14:textId="77777777" w:rsidR="005B1647" w:rsidRPr="00A16C1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16C1F">
              <w:t>-0,2</w:t>
            </w:r>
          </w:p>
        </w:tc>
        <w:tc>
          <w:tcPr>
            <w:tcW w:w="493" w:type="pct"/>
            <w:noWrap/>
            <w:hideMark/>
          </w:tcPr>
          <w:p w14:paraId="0510E3E1" w14:textId="77777777" w:rsidR="005B1647" w:rsidRPr="00A16C1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16C1F">
              <w:t>1,5</w:t>
            </w:r>
          </w:p>
        </w:tc>
      </w:tr>
      <w:tr w:rsidR="00155607" w14:paraId="5F80C1BB"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3031" w:type="pct"/>
            <w:noWrap/>
            <w:hideMark/>
          </w:tcPr>
          <w:p w14:paraId="2C3D3A35" w14:textId="77777777" w:rsidR="005B1647" w:rsidRPr="00A16C1F" w:rsidRDefault="005B1647" w:rsidP="005B1647">
            <w:pPr>
              <w:pStyle w:val="Tabell"/>
            </w:pPr>
            <w:r w:rsidRPr="00A16C1F">
              <w:t xml:space="preserve">Nivåer: </w:t>
            </w:r>
          </w:p>
        </w:tc>
        <w:tc>
          <w:tcPr>
            <w:tcW w:w="492" w:type="pct"/>
            <w:noWrap/>
            <w:hideMark/>
          </w:tcPr>
          <w:p w14:paraId="43EED334" w14:textId="77777777" w:rsidR="005B1647" w:rsidRPr="00A16C1F"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p>
        </w:tc>
        <w:tc>
          <w:tcPr>
            <w:tcW w:w="493" w:type="pct"/>
            <w:noWrap/>
            <w:hideMark/>
          </w:tcPr>
          <w:p w14:paraId="3C294476" w14:textId="77777777" w:rsidR="005B1647" w:rsidRPr="00A16C1F"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492" w:type="pct"/>
            <w:noWrap/>
            <w:hideMark/>
          </w:tcPr>
          <w:p w14:paraId="16344327" w14:textId="77777777" w:rsidR="005B1647" w:rsidRPr="00A16C1F"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493" w:type="pct"/>
            <w:noWrap/>
            <w:hideMark/>
          </w:tcPr>
          <w:p w14:paraId="6E00F24D" w14:textId="77777777" w:rsidR="005B1647" w:rsidRPr="00A16C1F"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r>
      <w:tr w:rsidR="00155607" w14:paraId="699514D3"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3031" w:type="pct"/>
            <w:noWrap/>
            <w:hideMark/>
          </w:tcPr>
          <w:p w14:paraId="3571C4A6" w14:textId="5098429A" w:rsidR="005B1647" w:rsidRPr="00A16C1F" w:rsidRDefault="005B1647" w:rsidP="005B1647">
            <w:pPr>
              <w:pStyle w:val="Tabell"/>
            </w:pPr>
            <w:r w:rsidRPr="00A16C1F">
              <w:t>Arbetslöshet, 15–74 år, procent av arbetskraften</w:t>
            </w:r>
          </w:p>
        </w:tc>
        <w:tc>
          <w:tcPr>
            <w:tcW w:w="492" w:type="pct"/>
            <w:noWrap/>
            <w:hideMark/>
          </w:tcPr>
          <w:p w14:paraId="6891EB12" w14:textId="77777777" w:rsidR="005B1647" w:rsidRPr="00A16C1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16C1F">
              <w:t>6,4</w:t>
            </w:r>
          </w:p>
        </w:tc>
        <w:tc>
          <w:tcPr>
            <w:tcW w:w="493" w:type="pct"/>
            <w:noWrap/>
            <w:hideMark/>
          </w:tcPr>
          <w:p w14:paraId="40F3F86A" w14:textId="77777777" w:rsidR="005B1647" w:rsidRPr="00A16C1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16C1F">
              <w:t>6,8</w:t>
            </w:r>
          </w:p>
        </w:tc>
        <w:tc>
          <w:tcPr>
            <w:tcW w:w="492" w:type="pct"/>
            <w:noWrap/>
            <w:hideMark/>
          </w:tcPr>
          <w:p w14:paraId="6A8DE368" w14:textId="77777777" w:rsidR="005B1647" w:rsidRPr="00A16C1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16C1F">
              <w:t>0,4</w:t>
            </w:r>
          </w:p>
        </w:tc>
        <w:tc>
          <w:tcPr>
            <w:tcW w:w="493" w:type="pct"/>
            <w:noWrap/>
            <w:hideMark/>
          </w:tcPr>
          <w:p w14:paraId="6059F202" w14:textId="77777777" w:rsidR="005B1647" w:rsidRPr="00A16C1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16C1F">
              <w:t>6,3</w:t>
            </w:r>
          </w:p>
        </w:tc>
      </w:tr>
      <w:tr w:rsidR="00155607" w14:paraId="174CC017"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3031" w:type="pct"/>
            <w:noWrap/>
            <w:hideMark/>
          </w:tcPr>
          <w:p w14:paraId="011DE219" w14:textId="77777777" w:rsidR="005B1647" w:rsidRPr="00A16C1F" w:rsidRDefault="005B1647" w:rsidP="005B1647">
            <w:pPr>
              <w:pStyle w:val="Tabell"/>
            </w:pPr>
            <w:r w:rsidRPr="00A16C1F">
              <w:t>SEK/Euro, årsgenomsnitt</w:t>
            </w:r>
          </w:p>
        </w:tc>
        <w:tc>
          <w:tcPr>
            <w:tcW w:w="492" w:type="pct"/>
            <w:noWrap/>
            <w:hideMark/>
          </w:tcPr>
          <w:p w14:paraId="72779399" w14:textId="77777777" w:rsidR="005B1647" w:rsidRPr="00A16C1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16C1F">
              <w:t>10,4</w:t>
            </w:r>
          </w:p>
        </w:tc>
        <w:tc>
          <w:tcPr>
            <w:tcW w:w="493" w:type="pct"/>
            <w:noWrap/>
            <w:hideMark/>
          </w:tcPr>
          <w:p w14:paraId="70664F77" w14:textId="77777777" w:rsidR="005B1647" w:rsidRPr="00A16C1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16C1F">
              <w:t>10,6</w:t>
            </w:r>
          </w:p>
        </w:tc>
        <w:tc>
          <w:tcPr>
            <w:tcW w:w="492" w:type="pct"/>
            <w:noWrap/>
            <w:hideMark/>
          </w:tcPr>
          <w:p w14:paraId="2003696A" w14:textId="77777777" w:rsidR="005B1647" w:rsidRPr="00A16C1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16C1F">
              <w:t>0,2</w:t>
            </w:r>
          </w:p>
        </w:tc>
        <w:tc>
          <w:tcPr>
            <w:tcW w:w="493" w:type="pct"/>
            <w:noWrap/>
            <w:hideMark/>
          </w:tcPr>
          <w:p w14:paraId="3DEFD19D" w14:textId="77777777" w:rsidR="005B1647" w:rsidRPr="00A16C1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16C1F">
              <w:t>10,3</w:t>
            </w:r>
          </w:p>
        </w:tc>
      </w:tr>
      <w:tr w:rsidR="00155607" w14:paraId="7671F93C"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3031" w:type="pct"/>
            <w:noWrap/>
            <w:hideMark/>
          </w:tcPr>
          <w:p w14:paraId="792F53B6" w14:textId="77777777" w:rsidR="005B1647" w:rsidRPr="00A16C1F" w:rsidRDefault="005B1647" w:rsidP="005B1647">
            <w:pPr>
              <w:pStyle w:val="Tabell"/>
            </w:pPr>
            <w:r w:rsidRPr="00A16C1F">
              <w:t>SEK/USD, årsgenomsnitt</w:t>
            </w:r>
          </w:p>
        </w:tc>
        <w:tc>
          <w:tcPr>
            <w:tcW w:w="492" w:type="pct"/>
            <w:noWrap/>
            <w:hideMark/>
          </w:tcPr>
          <w:p w14:paraId="27AB5FC2" w14:textId="77777777" w:rsidR="005B1647" w:rsidRPr="00A16C1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16C1F">
              <w:t>8,7</w:t>
            </w:r>
          </w:p>
        </w:tc>
        <w:tc>
          <w:tcPr>
            <w:tcW w:w="493" w:type="pct"/>
            <w:noWrap/>
            <w:hideMark/>
          </w:tcPr>
          <w:p w14:paraId="74856C04" w14:textId="77777777" w:rsidR="005B1647" w:rsidRPr="00A16C1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16C1F">
              <w:t>9,5</w:t>
            </w:r>
          </w:p>
        </w:tc>
        <w:tc>
          <w:tcPr>
            <w:tcW w:w="492" w:type="pct"/>
            <w:noWrap/>
            <w:hideMark/>
          </w:tcPr>
          <w:p w14:paraId="3D8DCDCA" w14:textId="77777777" w:rsidR="005B1647" w:rsidRPr="00A16C1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16C1F">
              <w:t>0,8</w:t>
            </w:r>
          </w:p>
        </w:tc>
        <w:tc>
          <w:tcPr>
            <w:tcW w:w="493" w:type="pct"/>
            <w:noWrap/>
            <w:hideMark/>
          </w:tcPr>
          <w:p w14:paraId="041C8D70" w14:textId="77777777" w:rsidR="005B1647" w:rsidRPr="00A16C1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16C1F">
              <w:t>8,7</w:t>
            </w:r>
          </w:p>
        </w:tc>
      </w:tr>
      <w:tr w:rsidR="00155607" w14:paraId="0D736C8F"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3031" w:type="pct"/>
            <w:noWrap/>
            <w:hideMark/>
          </w:tcPr>
          <w:p w14:paraId="5495965F" w14:textId="77777777" w:rsidR="005B1647" w:rsidRPr="00A16C1F" w:rsidRDefault="005B1647" w:rsidP="005B1647">
            <w:pPr>
              <w:pStyle w:val="Tabell"/>
            </w:pPr>
            <w:r w:rsidRPr="00A16C1F">
              <w:t>6-mån ränta, årsgenomsnitt</w:t>
            </w:r>
          </w:p>
        </w:tc>
        <w:tc>
          <w:tcPr>
            <w:tcW w:w="492" w:type="pct"/>
            <w:noWrap/>
            <w:hideMark/>
          </w:tcPr>
          <w:p w14:paraId="09B69F85" w14:textId="77777777" w:rsidR="005B1647" w:rsidRPr="00A16C1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16C1F">
              <w:t>0</w:t>
            </w:r>
          </w:p>
        </w:tc>
        <w:tc>
          <w:tcPr>
            <w:tcW w:w="493" w:type="pct"/>
            <w:noWrap/>
            <w:hideMark/>
          </w:tcPr>
          <w:p w14:paraId="3E125F19" w14:textId="77777777" w:rsidR="005B1647" w:rsidRPr="00A16C1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16C1F">
              <w:t>0</w:t>
            </w:r>
          </w:p>
        </w:tc>
        <w:tc>
          <w:tcPr>
            <w:tcW w:w="492" w:type="pct"/>
            <w:noWrap/>
            <w:hideMark/>
          </w:tcPr>
          <w:p w14:paraId="61D71B3F" w14:textId="77777777" w:rsidR="005B1647" w:rsidRPr="00A16C1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16C1F">
              <w:t>0</w:t>
            </w:r>
          </w:p>
        </w:tc>
        <w:tc>
          <w:tcPr>
            <w:tcW w:w="493" w:type="pct"/>
            <w:noWrap/>
            <w:hideMark/>
          </w:tcPr>
          <w:p w14:paraId="143D1F93" w14:textId="77777777" w:rsidR="005B1647" w:rsidRPr="00A16C1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16C1F">
              <w:t>-0,7</w:t>
            </w:r>
          </w:p>
        </w:tc>
      </w:tr>
      <w:tr w:rsidR="00155607" w14:paraId="201863DF" w14:textId="77777777" w:rsidTr="00155607">
        <w:trPr>
          <w:cnfStyle w:val="010000000000" w:firstRow="0" w:lastRow="1" w:firstColumn="0" w:lastColumn="0" w:oddVBand="0" w:evenVBand="0" w:oddHBand="0" w:evenHBand="0" w:firstRowFirstColumn="0" w:firstRowLastColumn="0" w:lastRowFirstColumn="0" w:lastRowLastColumn="0"/>
          <w:trHeight w:val="225"/>
        </w:trPr>
        <w:tc>
          <w:tcPr>
            <w:cnfStyle w:val="001000000000" w:firstRow="0" w:lastRow="0" w:firstColumn="1" w:lastColumn="0" w:oddVBand="0" w:evenVBand="0" w:oddHBand="0" w:evenHBand="0" w:firstRowFirstColumn="0" w:firstRowLastColumn="0" w:lastRowFirstColumn="0" w:lastRowLastColumn="0"/>
            <w:tcW w:w="3031" w:type="pct"/>
            <w:noWrap/>
            <w:hideMark/>
          </w:tcPr>
          <w:p w14:paraId="43065562" w14:textId="77777777" w:rsidR="005B1647" w:rsidRPr="00A16C1F" w:rsidRDefault="005B1647" w:rsidP="005B1647">
            <w:pPr>
              <w:pStyle w:val="Tabell"/>
              <w:rPr>
                <w:b w:val="0"/>
                <w:bCs/>
              </w:rPr>
            </w:pPr>
            <w:r w:rsidRPr="00A16C1F">
              <w:rPr>
                <w:b w:val="0"/>
                <w:bCs/>
              </w:rPr>
              <w:t>5-årig statsobligation, årsgenomsnitt</w:t>
            </w:r>
          </w:p>
        </w:tc>
        <w:tc>
          <w:tcPr>
            <w:tcW w:w="492" w:type="pct"/>
            <w:noWrap/>
            <w:hideMark/>
          </w:tcPr>
          <w:p w14:paraId="65067C0C" w14:textId="77777777" w:rsidR="005B1647" w:rsidRPr="00A16C1F" w:rsidRDefault="005B1647" w:rsidP="005B1647">
            <w:pPr>
              <w:pStyle w:val="Tabell"/>
              <w:cnfStyle w:val="010000000000" w:firstRow="0" w:lastRow="1" w:firstColumn="0" w:lastColumn="0" w:oddVBand="0" w:evenVBand="0" w:oddHBand="0" w:evenHBand="0" w:firstRowFirstColumn="0" w:firstRowLastColumn="0" w:lastRowFirstColumn="0" w:lastRowLastColumn="0"/>
              <w:rPr>
                <w:b w:val="0"/>
                <w:bCs/>
              </w:rPr>
            </w:pPr>
            <w:r w:rsidRPr="00A16C1F">
              <w:rPr>
                <w:b w:val="0"/>
                <w:bCs/>
              </w:rPr>
              <w:t>0,7</w:t>
            </w:r>
          </w:p>
        </w:tc>
        <w:tc>
          <w:tcPr>
            <w:tcW w:w="493" w:type="pct"/>
            <w:noWrap/>
            <w:hideMark/>
          </w:tcPr>
          <w:p w14:paraId="44D1C455" w14:textId="77777777" w:rsidR="005B1647" w:rsidRPr="00A16C1F" w:rsidRDefault="005B1647" w:rsidP="005B1647">
            <w:pPr>
              <w:pStyle w:val="Tabell"/>
              <w:cnfStyle w:val="010000000000" w:firstRow="0" w:lastRow="1" w:firstColumn="0" w:lastColumn="0" w:oddVBand="0" w:evenVBand="0" w:oddHBand="0" w:evenHBand="0" w:firstRowFirstColumn="0" w:firstRowLastColumn="0" w:lastRowFirstColumn="0" w:lastRowLastColumn="0"/>
              <w:rPr>
                <w:b w:val="0"/>
                <w:bCs/>
              </w:rPr>
            </w:pPr>
            <w:r w:rsidRPr="00A16C1F">
              <w:rPr>
                <w:b w:val="0"/>
                <w:bCs/>
              </w:rPr>
              <w:t>-0,4</w:t>
            </w:r>
          </w:p>
        </w:tc>
        <w:tc>
          <w:tcPr>
            <w:tcW w:w="492" w:type="pct"/>
            <w:noWrap/>
            <w:hideMark/>
          </w:tcPr>
          <w:p w14:paraId="3E65C0E7" w14:textId="77777777" w:rsidR="005B1647" w:rsidRPr="00A16C1F" w:rsidRDefault="005B1647" w:rsidP="005B1647">
            <w:pPr>
              <w:pStyle w:val="Tabell"/>
              <w:cnfStyle w:val="010000000000" w:firstRow="0" w:lastRow="1" w:firstColumn="0" w:lastColumn="0" w:oddVBand="0" w:evenVBand="0" w:oddHBand="0" w:evenHBand="0" w:firstRowFirstColumn="0" w:firstRowLastColumn="0" w:lastRowFirstColumn="0" w:lastRowLastColumn="0"/>
              <w:rPr>
                <w:b w:val="0"/>
                <w:bCs/>
              </w:rPr>
            </w:pPr>
            <w:r w:rsidRPr="00A16C1F">
              <w:rPr>
                <w:b w:val="0"/>
                <w:bCs/>
              </w:rPr>
              <w:t>-1,1</w:t>
            </w:r>
          </w:p>
        </w:tc>
        <w:tc>
          <w:tcPr>
            <w:tcW w:w="493" w:type="pct"/>
            <w:noWrap/>
            <w:hideMark/>
          </w:tcPr>
          <w:p w14:paraId="60A63775" w14:textId="77777777" w:rsidR="005B1647" w:rsidRPr="00A16C1F" w:rsidRDefault="005B1647" w:rsidP="005B1647">
            <w:pPr>
              <w:pStyle w:val="Tabell"/>
              <w:cnfStyle w:val="010000000000" w:firstRow="0" w:lastRow="1" w:firstColumn="0" w:lastColumn="0" w:oddVBand="0" w:evenVBand="0" w:oddHBand="0" w:evenHBand="0" w:firstRowFirstColumn="0" w:firstRowLastColumn="0" w:lastRowFirstColumn="0" w:lastRowLastColumn="0"/>
              <w:rPr>
                <w:b w:val="0"/>
                <w:bCs/>
              </w:rPr>
            </w:pPr>
            <w:r w:rsidRPr="00A16C1F">
              <w:rPr>
                <w:b w:val="0"/>
                <w:bCs/>
              </w:rPr>
              <w:t>0,1</w:t>
            </w:r>
          </w:p>
        </w:tc>
      </w:tr>
    </w:tbl>
    <w:p w14:paraId="1FCBFE4E" w14:textId="225DD90A" w:rsidR="005B1647" w:rsidRPr="00A16C1F" w:rsidRDefault="005B1647" w:rsidP="005B1647">
      <w:pPr>
        <w:pStyle w:val="Klla"/>
      </w:pPr>
      <w:r w:rsidRPr="00A16C1F">
        <w:t>fp=fasta priser, SB=Statens budget.</w:t>
      </w:r>
    </w:p>
    <w:p w14:paraId="2EE51557" w14:textId="7F97C913" w:rsidR="005B1647" w:rsidRPr="00A16C1F" w:rsidRDefault="005B1647" w:rsidP="005B1647">
      <w:pPr>
        <w:pStyle w:val="Rubrik5utannumrering"/>
      </w:pPr>
      <w:r w:rsidRPr="00A16C1F">
        <w:t>Skillnader till följd av beslut</w:t>
      </w:r>
    </w:p>
    <w:p w14:paraId="71D98117" w14:textId="6D0B37CF" w:rsidR="005B1647" w:rsidRDefault="005B1647" w:rsidP="005B1647">
      <w:pPr>
        <w:pStyle w:val="Brdtext"/>
        <w:rPr>
          <w:highlight w:val="yellow"/>
        </w:rPr>
      </w:pPr>
      <w:r w:rsidRPr="00900637">
        <w:t xml:space="preserve">De totala utgifterna blev </w:t>
      </w:r>
      <w:r>
        <w:t>3,9</w:t>
      </w:r>
      <w:r w:rsidRPr="00900637">
        <w:t xml:space="preserve"> miljarder kronor högre än i statens budget till följd av beslut fattade av riksdagen.</w:t>
      </w:r>
      <w:r>
        <w:t xml:space="preserve"> Hela förändringen avser u</w:t>
      </w:r>
      <w:r w:rsidRPr="00900637">
        <w:t>tgifterna för utgiftsområdena, exklusive utgiftsområde 26 Statsskuldsräntor m.m</w:t>
      </w:r>
      <w:r>
        <w:t xml:space="preserve">. De högre utgifterna är en följd av </w:t>
      </w:r>
      <w:r w:rsidRPr="00900637">
        <w:t>riksdagens beslut om högre anslagsnivåer efter förslag i propositionerna om ändringar i state</w:t>
      </w:r>
      <w:r w:rsidRPr="00407E5F">
        <w:t>ns budget (se avsnitt 2). Sammantaget beslutade riksdagen om högre anslags</w:t>
      </w:r>
      <w:r>
        <w:softHyphen/>
      </w:r>
      <w:r w:rsidRPr="00407E5F">
        <w:t>nivåer motsvarande 6,1 miljarder kronor. Av dessa bedöms ca 3,9</w:t>
      </w:r>
      <w:r>
        <w:t> </w:t>
      </w:r>
      <w:r w:rsidRPr="00407E5F">
        <w:t xml:space="preserve">miljarder kronor vara förslag som kategoriseras som beslut. Resterande del av anslagsförändringarna, ca 2,2 miljarder kronor, tillfördes främst regelstyrda anslag som påverkas av förändringar i volym eller makroekonomiska förutsättningar (i första hand transfereringsanslag) utan att någon ny reform hade föreslagits. För mer information om vilka förslag i propositionerna som bedömdes vara beslut respektive tillskott till regelstyrda </w:t>
      </w:r>
      <w:r w:rsidRPr="00407E5F">
        <w:lastRenderedPageBreak/>
        <w:t>transfereringsanslag, se 2019 års ekonomiska vårproposition (prop. 2018/19:100 tabell 6.10) och budgetpropositionen för 2020 (prop. 2019/20:1 tabell 7.16).</w:t>
      </w:r>
    </w:p>
    <w:p w14:paraId="3E749548" w14:textId="77777777" w:rsidR="005B1647" w:rsidRDefault="005B1647" w:rsidP="005B1647">
      <w:pPr>
        <w:pStyle w:val="Rubrik5utannumrering"/>
      </w:pPr>
      <w:r>
        <w:t>Skillnader till följd av övriga orsaker</w:t>
      </w:r>
    </w:p>
    <w:p w14:paraId="10F39ABB" w14:textId="057026F0" w:rsidR="005B1647" w:rsidRDefault="005B1647" w:rsidP="005B1647">
      <w:pPr>
        <w:pStyle w:val="Brdtext"/>
      </w:pPr>
      <w:r>
        <w:t xml:space="preserve">Av övriga orsaker blev utgifterna 78,9 miljarder kronor lägre än i statens budget. </w:t>
      </w:r>
      <w:r w:rsidRPr="00CD2C87">
        <w:t xml:space="preserve">Riksgäldskontorets nettoutlåning (inkl. kassamässig korrigering) och statsskuldsräntor blev 74,7 miljarder kronor lägre. Utgiftsområdenas utgifter (exkl. statsskuldsräntor) blev 4,2 miljarder kronor lägre. </w:t>
      </w:r>
    </w:p>
    <w:p w14:paraId="247681BF" w14:textId="10C80866" w:rsidR="005B1647" w:rsidRPr="005E0824" w:rsidRDefault="005B1647" w:rsidP="005B1647">
      <w:pPr>
        <w:pStyle w:val="Brdtext"/>
      </w:pPr>
      <w:r w:rsidRPr="00CD2C87">
        <w:t>Inom framför allt följande sju områden blev utgifterna lägre än i statens budget av övriga orsaker:</w:t>
      </w:r>
      <w:r>
        <w:t xml:space="preserve"> </w:t>
      </w:r>
      <w:r w:rsidRPr="00905F9F">
        <w:t>14 Arbetsmarknad och arbetsliv</w:t>
      </w:r>
      <w:r>
        <w:t xml:space="preserve">, </w:t>
      </w:r>
      <w:r w:rsidRPr="00905F9F">
        <w:t>16 Utbildning och universitets</w:t>
      </w:r>
      <w:r>
        <w:softHyphen/>
      </w:r>
      <w:r w:rsidRPr="00905F9F">
        <w:t>forskning</w:t>
      </w:r>
      <w:r>
        <w:t xml:space="preserve">, </w:t>
      </w:r>
      <w:r w:rsidRPr="00905F9F">
        <w:t>20 Allmän miljö- och naturvård</w:t>
      </w:r>
      <w:r>
        <w:t xml:space="preserve">, </w:t>
      </w:r>
      <w:r w:rsidRPr="00905F9F">
        <w:t>21 Energi</w:t>
      </w:r>
      <w:r>
        <w:t xml:space="preserve">, </w:t>
      </w:r>
      <w:r w:rsidRPr="00905F9F">
        <w:t xml:space="preserve">23 Areella näringar, landsbygd och </w:t>
      </w:r>
      <w:r w:rsidRPr="005E0824">
        <w:t xml:space="preserve">livsmedel samt 27 Avgiften till Europeiska unionen. </w:t>
      </w:r>
    </w:p>
    <w:p w14:paraId="1C27406D" w14:textId="1ED720C0" w:rsidR="005B1647" w:rsidRPr="005E0824" w:rsidRDefault="005B1647" w:rsidP="005B1647">
      <w:pPr>
        <w:pStyle w:val="Brdtext"/>
      </w:pPr>
      <w:r w:rsidRPr="005E0824">
        <w:t>I avsnitt 2.</w:t>
      </w:r>
      <w:r>
        <w:t>6</w:t>
      </w:r>
      <w:r w:rsidRPr="005E0824">
        <w:t xml:space="preserve"> Utfall per utgiftsområde finns detaljerade kommentarer till skillnaden mellan utfall och anvisade belopp i den ursprungliga budgeten.</w:t>
      </w:r>
    </w:p>
    <w:p w14:paraId="6B4372AC" w14:textId="736ECA7F" w:rsidR="005B1647" w:rsidRPr="005E0824" w:rsidRDefault="005B1647" w:rsidP="005B1647">
      <w:pPr>
        <w:pStyle w:val="Brdtext"/>
      </w:pPr>
      <w:r w:rsidRPr="005E0824">
        <w:t>Riksgäldskontorets nettoutlåning blev 74,7 miljarder kronor lägre än i statens budget av övriga orsaker, vilket beror på att Riksbanken beslutade att minska valutareserven genom att inte refinansiera tre lån hos Riksgäldskontoret som förföll under 2019.</w:t>
      </w:r>
    </w:p>
    <w:p w14:paraId="4C78E0D5" w14:textId="77777777" w:rsidR="005B1647" w:rsidRDefault="005B1647" w:rsidP="005B1647">
      <w:pPr>
        <w:pStyle w:val="Rubrik4utannumrering"/>
      </w:pPr>
      <w:bookmarkStart w:id="78" w:name="_Toc34919858"/>
      <w:r>
        <w:t>Indragningar</w:t>
      </w:r>
      <w:bookmarkEnd w:id="78"/>
    </w:p>
    <w:p w14:paraId="5456272A" w14:textId="5CFFC9B2" w:rsidR="005B1647" w:rsidRDefault="005B1647" w:rsidP="005B1647">
      <w:pPr>
        <w:pStyle w:val="Brdtext"/>
      </w:pPr>
      <w:r w:rsidRPr="003B2DDE">
        <w:t>Enligt 3 kap. 12 § budgetlagen (2011:203) får regeringen besluta att medel på ett anvisat anslag inte ska användas, om det är motiverat av särskilda omständigheter i en verksamhet eller av statsfinansiella eller andra samhällsekonomiska skäl. År 2019 beslutade regeringen om indragning av anslagsmedel om totalt 28</w:t>
      </w:r>
      <w:r>
        <w:t> </w:t>
      </w:r>
      <w:r w:rsidRPr="003B2DDE">
        <w:t>666</w:t>
      </w:r>
      <w:r>
        <w:t> </w:t>
      </w:r>
      <w:r w:rsidRPr="003B2DDE">
        <w:t>miljoner kronor, främst avseende anslagssparanden från 2018.</w:t>
      </w:r>
    </w:p>
    <w:p w14:paraId="218A64E6" w14:textId="1545C7B8" w:rsidR="005B1647" w:rsidRDefault="005B1647" w:rsidP="005B1647">
      <w:pPr>
        <w:pStyle w:val="TabellRubrik"/>
      </w:pPr>
      <w:bookmarkStart w:id="79" w:name="_Toc37340030"/>
      <w:r>
        <w:lastRenderedPageBreak/>
        <w:t xml:space="preserve">Tabell </w:t>
      </w:r>
      <w:r>
        <w:fldChar w:fldCharType="begin"/>
      </w:r>
      <w:r>
        <w:instrText xml:space="preserve"> STYLEREF  "Rubrik 1" \n</w:instrText>
      </w:r>
      <w:r>
        <w:fldChar w:fldCharType="separate"/>
      </w:r>
      <w:r w:rsidR="00301022">
        <w:rPr>
          <w:noProof/>
        </w:rPr>
        <w:t>2</w:t>
      </w:r>
      <w:r>
        <w:rPr>
          <w:noProof/>
        </w:rPr>
        <w:fldChar w:fldCharType="end"/>
      </w:r>
      <w:r>
        <w:t>.</w:t>
      </w:r>
      <w:fldSimple w:instr=" SEQ Tabell \* ARABIC \s 1 ">
        <w:r w:rsidR="00301022">
          <w:rPr>
            <w:noProof/>
          </w:rPr>
          <w:t>30</w:t>
        </w:r>
      </w:fldSimple>
      <w:r>
        <w:tab/>
        <w:t>Indragningar 2019</w:t>
      </w:r>
      <w:bookmarkEnd w:id="79"/>
    </w:p>
    <w:p w14:paraId="554D9C54" w14:textId="0FCEA507" w:rsidR="005B1647" w:rsidRDefault="005B1647" w:rsidP="005B1647">
      <w:pPr>
        <w:pStyle w:val="TabellUnderrubrik"/>
        <w:keepLines/>
      </w:pPr>
      <w:r w:rsidRPr="00C03FA1">
        <w:t>Miljoner kronor</w:t>
      </w:r>
    </w:p>
    <w:tbl>
      <w:tblPr>
        <w:tblStyle w:val="RKBPTabell"/>
        <w:tblW w:w="5000" w:type="pct"/>
        <w:tblLook w:val="06E0" w:firstRow="1" w:lastRow="1" w:firstColumn="1" w:lastColumn="0" w:noHBand="1" w:noVBand="1"/>
      </w:tblPr>
      <w:tblGrid>
        <w:gridCol w:w="327"/>
        <w:gridCol w:w="566"/>
        <w:gridCol w:w="5707"/>
        <w:gridCol w:w="770"/>
      </w:tblGrid>
      <w:tr w:rsidR="00155607" w14:paraId="62BC2525" w14:textId="77777777" w:rsidTr="00B81E39">
        <w:trPr>
          <w:cnfStyle w:val="100000000000" w:firstRow="1" w:lastRow="0" w:firstColumn="0" w:lastColumn="0" w:oddVBand="0" w:evenVBand="0" w:oddHBand="0" w:evenHBand="0" w:firstRowFirstColumn="0" w:firstRowLastColumn="0" w:lastRowFirstColumn="0" w:lastRowLastColumn="0"/>
          <w:trHeight w:val="225"/>
          <w:tblHeader w:val="0"/>
        </w:trPr>
        <w:tc>
          <w:tcPr>
            <w:cnfStyle w:val="001000000000" w:firstRow="0" w:lastRow="0" w:firstColumn="1" w:lastColumn="0" w:oddVBand="0" w:evenVBand="0" w:oddHBand="0" w:evenHBand="0" w:firstRowFirstColumn="0" w:firstRowLastColumn="0" w:lastRowFirstColumn="0" w:lastRowLastColumn="0"/>
            <w:tcW w:w="222"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14CE25FC" w14:textId="77777777" w:rsidR="005B1647" w:rsidRPr="00C03FA1" w:rsidRDefault="005B1647" w:rsidP="00B81E39">
            <w:pPr>
              <w:pStyle w:val="TabellHuvud"/>
              <w:keepNext/>
            </w:pPr>
            <w:r w:rsidRPr="00C03FA1">
              <w:t>UO</w:t>
            </w:r>
          </w:p>
        </w:tc>
        <w:tc>
          <w:tcPr>
            <w:tcW w:w="384"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4393E686" w14:textId="77777777" w:rsidR="005B1647" w:rsidRPr="00C03FA1" w:rsidRDefault="005B1647" w:rsidP="00B81E39">
            <w:pPr>
              <w:pStyle w:val="TabellHuvud"/>
              <w:keepNext/>
              <w:cnfStyle w:val="100000000000" w:firstRow="1" w:lastRow="0" w:firstColumn="0" w:lastColumn="0" w:oddVBand="0" w:evenVBand="0" w:oddHBand="0" w:evenHBand="0" w:firstRowFirstColumn="0" w:firstRowLastColumn="0" w:lastRowFirstColumn="0" w:lastRowLastColumn="0"/>
            </w:pPr>
            <w:r w:rsidRPr="00C03FA1">
              <w:t>Anslag</w:t>
            </w:r>
          </w:p>
        </w:tc>
        <w:tc>
          <w:tcPr>
            <w:tcW w:w="3872"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1BFF8271" w14:textId="77777777" w:rsidR="005B1647" w:rsidRPr="00C03FA1" w:rsidRDefault="005B1647" w:rsidP="00B81E39">
            <w:pPr>
              <w:pStyle w:val="TabellHuvud"/>
              <w:keepNext/>
              <w:jc w:val="left"/>
              <w:cnfStyle w:val="100000000000" w:firstRow="1" w:lastRow="0" w:firstColumn="0" w:lastColumn="0" w:oddVBand="0" w:evenVBand="0" w:oddHBand="0" w:evenHBand="0" w:firstRowFirstColumn="0" w:firstRowLastColumn="0" w:lastRowFirstColumn="0" w:lastRowLastColumn="0"/>
            </w:pPr>
            <w:r w:rsidRPr="00C03FA1">
              <w:t>Anslagsnamn</w:t>
            </w:r>
          </w:p>
        </w:tc>
        <w:tc>
          <w:tcPr>
            <w:tcW w:w="522"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343BE1C6" w14:textId="77777777" w:rsidR="005B1647" w:rsidRPr="00C03FA1" w:rsidRDefault="005B1647" w:rsidP="00B81E39">
            <w:pPr>
              <w:pStyle w:val="TabellHuvud"/>
              <w:keepNext/>
              <w:cnfStyle w:val="100000000000" w:firstRow="1" w:lastRow="0" w:firstColumn="0" w:lastColumn="0" w:oddVBand="0" w:evenVBand="0" w:oddHBand="0" w:evenHBand="0" w:firstRowFirstColumn="0" w:firstRowLastColumn="0" w:lastRowFirstColumn="0" w:lastRowLastColumn="0"/>
            </w:pPr>
            <w:r w:rsidRPr="00C03FA1">
              <w:t>Indragning</w:t>
            </w:r>
          </w:p>
        </w:tc>
      </w:tr>
      <w:tr w:rsidR="00155607" w14:paraId="66E9F30D" w14:textId="77777777" w:rsidTr="00B81E39">
        <w:trPr>
          <w:trHeight w:val="225"/>
        </w:trPr>
        <w:tc>
          <w:tcPr>
            <w:cnfStyle w:val="001000000000" w:firstRow="0" w:lastRow="0" w:firstColumn="1" w:lastColumn="0" w:oddVBand="0" w:evenVBand="0" w:oddHBand="0" w:evenHBand="0" w:firstRowFirstColumn="0" w:firstRowLastColumn="0" w:lastRowFirstColumn="0" w:lastRowLastColumn="0"/>
            <w:tcW w:w="222" w:type="pct"/>
            <w:tcBorders>
              <w:top w:val="single" w:sz="12" w:space="0" w:color="auto"/>
              <w:bottom w:val="single" w:sz="4" w:space="0" w:color="auto"/>
            </w:tcBorders>
            <w:shd w:val="clear" w:color="auto" w:fill="auto"/>
            <w:noWrap/>
            <w:hideMark/>
          </w:tcPr>
          <w:p w14:paraId="5D9E5237" w14:textId="77777777" w:rsidR="005B1647" w:rsidRPr="00C03FA1" w:rsidRDefault="005B1647" w:rsidP="005B1647">
            <w:pPr>
              <w:pStyle w:val="Tabell"/>
              <w:keepNext/>
              <w:keepLines/>
            </w:pPr>
            <w:r w:rsidRPr="00C03FA1">
              <w:t>4</w:t>
            </w:r>
          </w:p>
        </w:tc>
        <w:tc>
          <w:tcPr>
            <w:tcW w:w="384" w:type="pct"/>
            <w:tcBorders>
              <w:top w:val="single" w:sz="12" w:space="0" w:color="auto"/>
              <w:bottom w:val="single" w:sz="4" w:space="0" w:color="auto"/>
            </w:tcBorders>
            <w:shd w:val="clear" w:color="auto" w:fill="auto"/>
            <w:hideMark/>
          </w:tcPr>
          <w:p w14:paraId="1DC4F082" w14:textId="77777777" w:rsidR="005B1647" w:rsidRPr="00C03FA1" w:rsidRDefault="005B1647" w:rsidP="005B1647">
            <w:pPr>
              <w:pStyle w:val="Tabell"/>
              <w:keepNext/>
              <w:keepLines/>
              <w:jc w:val="left"/>
              <w:cnfStyle w:val="000000000000" w:firstRow="0" w:lastRow="0" w:firstColumn="0" w:lastColumn="0" w:oddVBand="0" w:evenVBand="0" w:oddHBand="0" w:evenHBand="0" w:firstRowFirstColumn="0" w:firstRowLastColumn="0" w:lastRowFirstColumn="0" w:lastRowLastColumn="0"/>
            </w:pPr>
            <w:r w:rsidRPr="00C03FA1">
              <w:t>1:1</w:t>
            </w:r>
          </w:p>
        </w:tc>
        <w:tc>
          <w:tcPr>
            <w:tcW w:w="3872" w:type="pct"/>
            <w:tcBorders>
              <w:top w:val="single" w:sz="12" w:space="0" w:color="auto"/>
              <w:bottom w:val="single" w:sz="4" w:space="0" w:color="auto"/>
            </w:tcBorders>
            <w:shd w:val="clear" w:color="auto" w:fill="auto"/>
            <w:hideMark/>
          </w:tcPr>
          <w:p w14:paraId="274B6D9D" w14:textId="77777777" w:rsidR="005B1647" w:rsidRPr="00C03FA1" w:rsidRDefault="005B1647" w:rsidP="005B1647">
            <w:pPr>
              <w:pStyle w:val="Tabell"/>
              <w:keepNext/>
              <w:keepLines/>
              <w:jc w:val="left"/>
              <w:cnfStyle w:val="000000000000" w:firstRow="0" w:lastRow="0" w:firstColumn="0" w:lastColumn="0" w:oddVBand="0" w:evenVBand="0" w:oddHBand="0" w:evenHBand="0" w:firstRowFirstColumn="0" w:firstRowLastColumn="0" w:lastRowFirstColumn="0" w:lastRowLastColumn="0"/>
            </w:pPr>
            <w:r w:rsidRPr="00C03FA1">
              <w:t>Polismyndigheten</w:t>
            </w:r>
          </w:p>
        </w:tc>
        <w:tc>
          <w:tcPr>
            <w:tcW w:w="522" w:type="pct"/>
            <w:tcBorders>
              <w:top w:val="single" w:sz="12" w:space="0" w:color="auto"/>
              <w:bottom w:val="single" w:sz="4" w:space="0" w:color="auto"/>
            </w:tcBorders>
            <w:shd w:val="clear" w:color="auto" w:fill="auto"/>
            <w:noWrap/>
            <w:hideMark/>
          </w:tcPr>
          <w:p w14:paraId="13B8F754" w14:textId="77777777" w:rsidR="005B1647" w:rsidRPr="00C03FA1"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C03FA1">
              <w:t>280</w:t>
            </w:r>
          </w:p>
        </w:tc>
      </w:tr>
      <w:tr w:rsidR="00155607" w14:paraId="381E282B" w14:textId="77777777" w:rsidTr="00B81E39">
        <w:trPr>
          <w:trHeight w:val="225"/>
        </w:trPr>
        <w:tc>
          <w:tcPr>
            <w:cnfStyle w:val="001000000000" w:firstRow="0" w:lastRow="0" w:firstColumn="1" w:lastColumn="0" w:oddVBand="0" w:evenVBand="0" w:oddHBand="0" w:evenHBand="0" w:firstRowFirstColumn="0" w:firstRowLastColumn="0" w:lastRowFirstColumn="0" w:lastRowLastColumn="0"/>
            <w:tcW w:w="222" w:type="pct"/>
            <w:tcBorders>
              <w:top w:val="single" w:sz="4" w:space="0" w:color="auto"/>
            </w:tcBorders>
            <w:noWrap/>
            <w:hideMark/>
          </w:tcPr>
          <w:p w14:paraId="0B510D78" w14:textId="77777777" w:rsidR="005B1647" w:rsidRPr="00C03FA1" w:rsidRDefault="005B1647" w:rsidP="005B1647">
            <w:pPr>
              <w:pStyle w:val="Tabell"/>
              <w:keepNext/>
              <w:keepLines/>
            </w:pPr>
            <w:r w:rsidRPr="00C03FA1">
              <w:t>5</w:t>
            </w:r>
          </w:p>
        </w:tc>
        <w:tc>
          <w:tcPr>
            <w:tcW w:w="384" w:type="pct"/>
            <w:tcBorders>
              <w:top w:val="single" w:sz="4" w:space="0" w:color="auto"/>
            </w:tcBorders>
            <w:hideMark/>
          </w:tcPr>
          <w:p w14:paraId="3F7E7615" w14:textId="77777777" w:rsidR="005B1647" w:rsidRPr="00C03FA1" w:rsidRDefault="005B1647" w:rsidP="005B1647">
            <w:pPr>
              <w:pStyle w:val="Tabell"/>
              <w:keepNext/>
              <w:keepLines/>
              <w:jc w:val="left"/>
              <w:cnfStyle w:val="000000000000" w:firstRow="0" w:lastRow="0" w:firstColumn="0" w:lastColumn="0" w:oddVBand="0" w:evenVBand="0" w:oddHBand="0" w:evenHBand="0" w:firstRowFirstColumn="0" w:firstRowLastColumn="0" w:lastRowFirstColumn="0" w:lastRowLastColumn="0"/>
            </w:pPr>
            <w:r w:rsidRPr="00C03FA1">
              <w:t>1:1</w:t>
            </w:r>
          </w:p>
        </w:tc>
        <w:tc>
          <w:tcPr>
            <w:tcW w:w="3872" w:type="pct"/>
            <w:tcBorders>
              <w:top w:val="single" w:sz="4" w:space="0" w:color="auto"/>
            </w:tcBorders>
            <w:hideMark/>
          </w:tcPr>
          <w:p w14:paraId="7184D406" w14:textId="77777777" w:rsidR="005B1647" w:rsidRPr="00C03FA1" w:rsidRDefault="005B1647" w:rsidP="005B1647">
            <w:pPr>
              <w:pStyle w:val="Tabell"/>
              <w:keepNext/>
              <w:keepLines/>
              <w:jc w:val="left"/>
              <w:cnfStyle w:val="000000000000" w:firstRow="0" w:lastRow="0" w:firstColumn="0" w:lastColumn="0" w:oddVBand="0" w:evenVBand="0" w:oddHBand="0" w:evenHBand="0" w:firstRowFirstColumn="0" w:firstRowLastColumn="0" w:lastRowFirstColumn="0" w:lastRowLastColumn="0"/>
            </w:pPr>
            <w:r w:rsidRPr="00C03FA1">
              <w:t>Avgifter till internationella organisationer</w:t>
            </w:r>
          </w:p>
        </w:tc>
        <w:tc>
          <w:tcPr>
            <w:tcW w:w="522" w:type="pct"/>
            <w:tcBorders>
              <w:top w:val="single" w:sz="4" w:space="0" w:color="auto"/>
            </w:tcBorders>
            <w:noWrap/>
            <w:hideMark/>
          </w:tcPr>
          <w:p w14:paraId="0FC6E690" w14:textId="77777777" w:rsidR="005B1647" w:rsidRPr="00C03FA1"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C03FA1">
              <w:t>120</w:t>
            </w:r>
          </w:p>
        </w:tc>
      </w:tr>
      <w:tr w:rsidR="00155607" w14:paraId="77F7C96B"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222" w:type="pct"/>
            <w:noWrap/>
            <w:hideMark/>
          </w:tcPr>
          <w:p w14:paraId="6523D565" w14:textId="77777777" w:rsidR="005B1647" w:rsidRPr="00C03FA1" w:rsidRDefault="005B1647" w:rsidP="005B1647">
            <w:pPr>
              <w:pStyle w:val="Tabell"/>
              <w:keepNext/>
              <w:keepLines/>
            </w:pPr>
            <w:r w:rsidRPr="00C03FA1">
              <w:t>6</w:t>
            </w:r>
          </w:p>
        </w:tc>
        <w:tc>
          <w:tcPr>
            <w:tcW w:w="384" w:type="pct"/>
            <w:hideMark/>
          </w:tcPr>
          <w:p w14:paraId="2ABE652D" w14:textId="77777777" w:rsidR="005B1647" w:rsidRPr="00C03FA1" w:rsidRDefault="005B1647" w:rsidP="005B1647">
            <w:pPr>
              <w:pStyle w:val="Tabell"/>
              <w:keepNext/>
              <w:keepLines/>
              <w:jc w:val="left"/>
              <w:cnfStyle w:val="000000000000" w:firstRow="0" w:lastRow="0" w:firstColumn="0" w:lastColumn="0" w:oddVBand="0" w:evenVBand="0" w:oddHBand="0" w:evenHBand="0" w:firstRowFirstColumn="0" w:firstRowLastColumn="0" w:lastRowFirstColumn="0" w:lastRowLastColumn="0"/>
            </w:pPr>
            <w:r w:rsidRPr="00C03FA1">
              <w:t>1:2</w:t>
            </w:r>
          </w:p>
        </w:tc>
        <w:tc>
          <w:tcPr>
            <w:tcW w:w="3872" w:type="pct"/>
            <w:hideMark/>
          </w:tcPr>
          <w:p w14:paraId="653C2EE3" w14:textId="77777777" w:rsidR="005B1647" w:rsidRPr="00C03FA1" w:rsidRDefault="005B1647" w:rsidP="005B1647">
            <w:pPr>
              <w:pStyle w:val="Tabell"/>
              <w:keepNext/>
              <w:keepLines/>
              <w:jc w:val="left"/>
              <w:cnfStyle w:val="000000000000" w:firstRow="0" w:lastRow="0" w:firstColumn="0" w:lastColumn="0" w:oddVBand="0" w:evenVBand="0" w:oddHBand="0" w:evenHBand="0" w:firstRowFirstColumn="0" w:firstRowLastColumn="0" w:lastRowFirstColumn="0" w:lastRowLastColumn="0"/>
            </w:pPr>
            <w:r w:rsidRPr="00C03FA1">
              <w:t>Försvarsmaktens insatser internationellt</w:t>
            </w:r>
          </w:p>
        </w:tc>
        <w:tc>
          <w:tcPr>
            <w:tcW w:w="522" w:type="pct"/>
            <w:noWrap/>
            <w:hideMark/>
          </w:tcPr>
          <w:p w14:paraId="50DF9581" w14:textId="77777777" w:rsidR="005B1647" w:rsidRPr="00C03FA1"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C03FA1">
              <w:t>110</w:t>
            </w:r>
          </w:p>
        </w:tc>
      </w:tr>
      <w:tr w:rsidR="00155607" w14:paraId="77F6F8DE"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222" w:type="pct"/>
            <w:noWrap/>
            <w:hideMark/>
          </w:tcPr>
          <w:p w14:paraId="7676325D" w14:textId="77777777" w:rsidR="005B1647" w:rsidRPr="00C03FA1" w:rsidRDefault="005B1647" w:rsidP="005B1647">
            <w:pPr>
              <w:pStyle w:val="Tabell"/>
              <w:keepNext/>
              <w:keepLines/>
            </w:pPr>
            <w:r w:rsidRPr="00C03FA1">
              <w:t>8</w:t>
            </w:r>
          </w:p>
        </w:tc>
        <w:tc>
          <w:tcPr>
            <w:tcW w:w="384" w:type="pct"/>
            <w:hideMark/>
          </w:tcPr>
          <w:p w14:paraId="2F77145F" w14:textId="77777777" w:rsidR="005B1647" w:rsidRPr="00C03FA1" w:rsidRDefault="005B1647" w:rsidP="005B1647">
            <w:pPr>
              <w:pStyle w:val="Tabell"/>
              <w:keepNext/>
              <w:keepLines/>
              <w:jc w:val="left"/>
              <w:cnfStyle w:val="000000000000" w:firstRow="0" w:lastRow="0" w:firstColumn="0" w:lastColumn="0" w:oddVBand="0" w:evenVBand="0" w:oddHBand="0" w:evenHBand="0" w:firstRowFirstColumn="0" w:firstRowLastColumn="0" w:lastRowFirstColumn="0" w:lastRowLastColumn="0"/>
            </w:pPr>
            <w:r w:rsidRPr="00C03FA1">
              <w:t>1:2</w:t>
            </w:r>
          </w:p>
        </w:tc>
        <w:tc>
          <w:tcPr>
            <w:tcW w:w="3872" w:type="pct"/>
            <w:hideMark/>
          </w:tcPr>
          <w:p w14:paraId="06553A49" w14:textId="77777777" w:rsidR="005B1647" w:rsidRPr="00C03FA1" w:rsidRDefault="005B1647" w:rsidP="005B1647">
            <w:pPr>
              <w:pStyle w:val="Tabell"/>
              <w:keepNext/>
              <w:keepLines/>
              <w:jc w:val="left"/>
              <w:cnfStyle w:val="000000000000" w:firstRow="0" w:lastRow="0" w:firstColumn="0" w:lastColumn="0" w:oddVBand="0" w:evenVBand="0" w:oddHBand="0" w:evenHBand="0" w:firstRowFirstColumn="0" w:firstRowLastColumn="0" w:lastRowFirstColumn="0" w:lastRowLastColumn="0"/>
            </w:pPr>
            <w:r w:rsidRPr="00C03FA1">
              <w:t>Ersättningar och bostadskostnader</w:t>
            </w:r>
          </w:p>
        </w:tc>
        <w:tc>
          <w:tcPr>
            <w:tcW w:w="522" w:type="pct"/>
            <w:noWrap/>
            <w:hideMark/>
          </w:tcPr>
          <w:p w14:paraId="0EA9B7B9" w14:textId="77777777" w:rsidR="005B1647" w:rsidRPr="00C03FA1"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C03FA1">
              <w:t>684</w:t>
            </w:r>
          </w:p>
        </w:tc>
      </w:tr>
      <w:tr w:rsidR="00155607" w14:paraId="58B6452C"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222" w:type="pct"/>
            <w:noWrap/>
            <w:hideMark/>
          </w:tcPr>
          <w:p w14:paraId="51063893" w14:textId="77777777" w:rsidR="005B1647" w:rsidRPr="00C03FA1" w:rsidRDefault="005B1647" w:rsidP="005B1647">
            <w:pPr>
              <w:pStyle w:val="Tabell"/>
              <w:keepNext/>
              <w:keepLines/>
            </w:pPr>
            <w:r w:rsidRPr="00C03FA1">
              <w:t>8</w:t>
            </w:r>
          </w:p>
        </w:tc>
        <w:tc>
          <w:tcPr>
            <w:tcW w:w="384" w:type="pct"/>
            <w:hideMark/>
          </w:tcPr>
          <w:p w14:paraId="76B5363E" w14:textId="77777777" w:rsidR="005B1647" w:rsidRPr="00C03FA1" w:rsidRDefault="005B1647" w:rsidP="005B1647">
            <w:pPr>
              <w:pStyle w:val="Tabell"/>
              <w:keepNext/>
              <w:keepLines/>
              <w:jc w:val="left"/>
              <w:cnfStyle w:val="000000000000" w:firstRow="0" w:lastRow="0" w:firstColumn="0" w:lastColumn="0" w:oddVBand="0" w:evenVBand="0" w:oddHBand="0" w:evenHBand="0" w:firstRowFirstColumn="0" w:firstRowLastColumn="0" w:lastRowFirstColumn="0" w:lastRowLastColumn="0"/>
            </w:pPr>
            <w:r w:rsidRPr="00C03FA1">
              <w:t>1:6</w:t>
            </w:r>
          </w:p>
        </w:tc>
        <w:tc>
          <w:tcPr>
            <w:tcW w:w="3872" w:type="pct"/>
            <w:hideMark/>
          </w:tcPr>
          <w:p w14:paraId="20EED65F" w14:textId="77777777" w:rsidR="005B1647" w:rsidRPr="00C03FA1" w:rsidRDefault="005B1647" w:rsidP="005B1647">
            <w:pPr>
              <w:pStyle w:val="Tabell"/>
              <w:keepNext/>
              <w:keepLines/>
              <w:jc w:val="left"/>
              <w:cnfStyle w:val="000000000000" w:firstRow="0" w:lastRow="0" w:firstColumn="0" w:lastColumn="0" w:oddVBand="0" w:evenVBand="0" w:oddHBand="0" w:evenHBand="0" w:firstRowFirstColumn="0" w:firstRowLastColumn="0" w:lastRowFirstColumn="0" w:lastRowLastColumn="0"/>
            </w:pPr>
            <w:r w:rsidRPr="00C03FA1">
              <w:t>Offentligt biträde i utlänningsärenden</w:t>
            </w:r>
          </w:p>
        </w:tc>
        <w:tc>
          <w:tcPr>
            <w:tcW w:w="522" w:type="pct"/>
            <w:noWrap/>
            <w:hideMark/>
          </w:tcPr>
          <w:p w14:paraId="05A2B915" w14:textId="77777777" w:rsidR="005B1647" w:rsidRPr="00C03FA1"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C03FA1">
              <w:t>172</w:t>
            </w:r>
          </w:p>
        </w:tc>
      </w:tr>
      <w:tr w:rsidR="00155607" w14:paraId="638891CF"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222" w:type="pct"/>
            <w:noWrap/>
            <w:hideMark/>
          </w:tcPr>
          <w:p w14:paraId="5E7B2956" w14:textId="77777777" w:rsidR="005B1647" w:rsidRPr="00C03FA1" w:rsidRDefault="005B1647" w:rsidP="005B1647">
            <w:pPr>
              <w:pStyle w:val="Tabell"/>
              <w:keepNext/>
              <w:keepLines/>
            </w:pPr>
            <w:r w:rsidRPr="00C03FA1">
              <w:t>9</w:t>
            </w:r>
          </w:p>
        </w:tc>
        <w:tc>
          <w:tcPr>
            <w:tcW w:w="384" w:type="pct"/>
            <w:hideMark/>
          </w:tcPr>
          <w:p w14:paraId="35EDA78D" w14:textId="77777777" w:rsidR="005B1647" w:rsidRPr="00C03FA1" w:rsidRDefault="005B1647" w:rsidP="005B1647">
            <w:pPr>
              <w:pStyle w:val="Tabell"/>
              <w:keepNext/>
              <w:keepLines/>
              <w:jc w:val="left"/>
              <w:cnfStyle w:val="000000000000" w:firstRow="0" w:lastRow="0" w:firstColumn="0" w:lastColumn="0" w:oddVBand="0" w:evenVBand="0" w:oddHBand="0" w:evenHBand="0" w:firstRowFirstColumn="0" w:firstRowLastColumn="0" w:lastRowFirstColumn="0" w:lastRowLastColumn="0"/>
            </w:pPr>
            <w:r w:rsidRPr="00C03FA1">
              <w:t>1:6</w:t>
            </w:r>
          </w:p>
        </w:tc>
        <w:tc>
          <w:tcPr>
            <w:tcW w:w="3872" w:type="pct"/>
            <w:hideMark/>
          </w:tcPr>
          <w:p w14:paraId="7941A7DB" w14:textId="77777777" w:rsidR="005B1647" w:rsidRPr="00C03FA1" w:rsidRDefault="005B1647" w:rsidP="005B1647">
            <w:pPr>
              <w:pStyle w:val="Tabell"/>
              <w:keepNext/>
              <w:keepLines/>
              <w:jc w:val="left"/>
              <w:cnfStyle w:val="000000000000" w:firstRow="0" w:lastRow="0" w:firstColumn="0" w:lastColumn="0" w:oddVBand="0" w:evenVBand="0" w:oddHBand="0" w:evenHBand="0" w:firstRowFirstColumn="0" w:firstRowLastColumn="0" w:lastRowFirstColumn="0" w:lastRowLastColumn="0"/>
            </w:pPr>
            <w:r w:rsidRPr="00C03FA1">
              <w:t>Bidrag till folkhälsa och sjukvård</w:t>
            </w:r>
          </w:p>
        </w:tc>
        <w:tc>
          <w:tcPr>
            <w:tcW w:w="522" w:type="pct"/>
            <w:noWrap/>
            <w:hideMark/>
          </w:tcPr>
          <w:p w14:paraId="66D18261" w14:textId="77777777" w:rsidR="005B1647" w:rsidRPr="00C03FA1"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C03FA1">
              <w:t>158</w:t>
            </w:r>
          </w:p>
        </w:tc>
      </w:tr>
      <w:tr w:rsidR="00155607" w14:paraId="094E9076"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222" w:type="pct"/>
            <w:noWrap/>
            <w:hideMark/>
          </w:tcPr>
          <w:p w14:paraId="6C8F3E85" w14:textId="77777777" w:rsidR="005B1647" w:rsidRPr="00C03FA1" w:rsidRDefault="005B1647" w:rsidP="005B1647">
            <w:pPr>
              <w:pStyle w:val="Tabell"/>
              <w:keepNext/>
              <w:keepLines/>
            </w:pPr>
            <w:r w:rsidRPr="00C03FA1">
              <w:t>9</w:t>
            </w:r>
          </w:p>
        </w:tc>
        <w:tc>
          <w:tcPr>
            <w:tcW w:w="384" w:type="pct"/>
            <w:hideMark/>
          </w:tcPr>
          <w:p w14:paraId="4E5E5666" w14:textId="77777777" w:rsidR="005B1647" w:rsidRPr="00C03FA1" w:rsidRDefault="005B1647" w:rsidP="005B1647">
            <w:pPr>
              <w:pStyle w:val="Tabell"/>
              <w:keepNext/>
              <w:keepLines/>
              <w:jc w:val="left"/>
              <w:cnfStyle w:val="000000000000" w:firstRow="0" w:lastRow="0" w:firstColumn="0" w:lastColumn="0" w:oddVBand="0" w:evenVBand="0" w:oddHBand="0" w:evenHBand="0" w:firstRowFirstColumn="0" w:firstRowLastColumn="0" w:lastRowFirstColumn="0" w:lastRowLastColumn="0"/>
            </w:pPr>
            <w:r w:rsidRPr="00C03FA1">
              <w:t>1:8</w:t>
            </w:r>
          </w:p>
        </w:tc>
        <w:tc>
          <w:tcPr>
            <w:tcW w:w="3872" w:type="pct"/>
            <w:hideMark/>
          </w:tcPr>
          <w:p w14:paraId="1425580E" w14:textId="77777777" w:rsidR="005B1647" w:rsidRPr="00C03FA1" w:rsidRDefault="005B1647" w:rsidP="005B1647">
            <w:pPr>
              <w:pStyle w:val="Tabell"/>
              <w:keepNext/>
              <w:keepLines/>
              <w:jc w:val="left"/>
              <w:cnfStyle w:val="000000000000" w:firstRow="0" w:lastRow="0" w:firstColumn="0" w:lastColumn="0" w:oddVBand="0" w:evenVBand="0" w:oddHBand="0" w:evenHBand="0" w:firstRowFirstColumn="0" w:firstRowLastColumn="0" w:lastRowFirstColumn="0" w:lastRowLastColumn="0"/>
            </w:pPr>
            <w:r w:rsidRPr="00C03FA1">
              <w:t>Bidrag till psykiatri</w:t>
            </w:r>
          </w:p>
        </w:tc>
        <w:tc>
          <w:tcPr>
            <w:tcW w:w="522" w:type="pct"/>
            <w:noWrap/>
            <w:hideMark/>
          </w:tcPr>
          <w:p w14:paraId="77AFD21F" w14:textId="77777777" w:rsidR="005B1647" w:rsidRPr="00C03FA1"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C03FA1">
              <w:t>121</w:t>
            </w:r>
          </w:p>
        </w:tc>
      </w:tr>
      <w:tr w:rsidR="00155607" w14:paraId="2608C5AD"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222" w:type="pct"/>
            <w:noWrap/>
            <w:hideMark/>
          </w:tcPr>
          <w:p w14:paraId="022D103A" w14:textId="77777777" w:rsidR="005B1647" w:rsidRPr="00C03FA1" w:rsidRDefault="005B1647" w:rsidP="005B1647">
            <w:pPr>
              <w:pStyle w:val="Tabell"/>
              <w:keepNext/>
              <w:keepLines/>
            </w:pPr>
            <w:r w:rsidRPr="00C03FA1">
              <w:t>9</w:t>
            </w:r>
          </w:p>
        </w:tc>
        <w:tc>
          <w:tcPr>
            <w:tcW w:w="384" w:type="pct"/>
            <w:hideMark/>
          </w:tcPr>
          <w:p w14:paraId="15D426FD" w14:textId="77777777" w:rsidR="005B1647" w:rsidRPr="00C03FA1" w:rsidRDefault="005B1647" w:rsidP="005B1647">
            <w:pPr>
              <w:pStyle w:val="Tabell"/>
              <w:keepNext/>
              <w:keepLines/>
              <w:jc w:val="left"/>
              <w:cnfStyle w:val="000000000000" w:firstRow="0" w:lastRow="0" w:firstColumn="0" w:lastColumn="0" w:oddVBand="0" w:evenVBand="0" w:oddHBand="0" w:evenHBand="0" w:firstRowFirstColumn="0" w:firstRowLastColumn="0" w:lastRowFirstColumn="0" w:lastRowLastColumn="0"/>
            </w:pPr>
            <w:r w:rsidRPr="00C03FA1">
              <w:t>4:3</w:t>
            </w:r>
          </w:p>
        </w:tc>
        <w:tc>
          <w:tcPr>
            <w:tcW w:w="3872" w:type="pct"/>
            <w:hideMark/>
          </w:tcPr>
          <w:p w14:paraId="06E867F2" w14:textId="77777777" w:rsidR="005B1647" w:rsidRPr="00C03FA1" w:rsidRDefault="005B1647" w:rsidP="005B1647">
            <w:pPr>
              <w:pStyle w:val="Tabell"/>
              <w:keepNext/>
              <w:keepLines/>
              <w:jc w:val="left"/>
              <w:cnfStyle w:val="000000000000" w:firstRow="0" w:lastRow="0" w:firstColumn="0" w:lastColumn="0" w:oddVBand="0" w:evenVBand="0" w:oddHBand="0" w:evenHBand="0" w:firstRowFirstColumn="0" w:firstRowLastColumn="0" w:lastRowFirstColumn="0" w:lastRowLastColumn="0"/>
            </w:pPr>
            <w:r w:rsidRPr="00C03FA1">
              <w:t>Bilstöd till personer med funktionsnedsättning</w:t>
            </w:r>
          </w:p>
        </w:tc>
        <w:tc>
          <w:tcPr>
            <w:tcW w:w="522" w:type="pct"/>
            <w:noWrap/>
            <w:hideMark/>
          </w:tcPr>
          <w:p w14:paraId="1CE86397" w14:textId="77777777" w:rsidR="005B1647" w:rsidRPr="00C03FA1"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C03FA1">
              <w:t>164</w:t>
            </w:r>
          </w:p>
        </w:tc>
      </w:tr>
      <w:tr w:rsidR="00155607" w14:paraId="39944A46"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222" w:type="pct"/>
            <w:noWrap/>
            <w:hideMark/>
          </w:tcPr>
          <w:p w14:paraId="59F03FA4" w14:textId="77777777" w:rsidR="005B1647" w:rsidRPr="00C03FA1" w:rsidRDefault="005B1647" w:rsidP="005B1647">
            <w:pPr>
              <w:pStyle w:val="Tabell"/>
              <w:keepNext/>
              <w:keepLines/>
            </w:pPr>
            <w:r w:rsidRPr="00C03FA1">
              <w:t>9</w:t>
            </w:r>
          </w:p>
        </w:tc>
        <w:tc>
          <w:tcPr>
            <w:tcW w:w="384" w:type="pct"/>
            <w:hideMark/>
          </w:tcPr>
          <w:p w14:paraId="70C64ACB" w14:textId="77777777" w:rsidR="005B1647" w:rsidRPr="00C03FA1" w:rsidRDefault="005B1647" w:rsidP="005B1647">
            <w:pPr>
              <w:pStyle w:val="Tabell"/>
              <w:keepNext/>
              <w:keepLines/>
              <w:jc w:val="left"/>
              <w:cnfStyle w:val="000000000000" w:firstRow="0" w:lastRow="0" w:firstColumn="0" w:lastColumn="0" w:oddVBand="0" w:evenVBand="0" w:oddHBand="0" w:evenHBand="0" w:firstRowFirstColumn="0" w:firstRowLastColumn="0" w:lastRowFirstColumn="0" w:lastRowLastColumn="0"/>
            </w:pPr>
            <w:r w:rsidRPr="00C03FA1">
              <w:t>4:4</w:t>
            </w:r>
          </w:p>
        </w:tc>
        <w:tc>
          <w:tcPr>
            <w:tcW w:w="3872" w:type="pct"/>
            <w:hideMark/>
          </w:tcPr>
          <w:p w14:paraId="0230543F" w14:textId="77777777" w:rsidR="005B1647" w:rsidRPr="00C03FA1" w:rsidRDefault="005B1647" w:rsidP="005B1647">
            <w:pPr>
              <w:pStyle w:val="Tabell"/>
              <w:keepNext/>
              <w:keepLines/>
              <w:jc w:val="left"/>
              <w:cnfStyle w:val="000000000000" w:firstRow="0" w:lastRow="0" w:firstColumn="0" w:lastColumn="0" w:oddVBand="0" w:evenVBand="0" w:oddHBand="0" w:evenHBand="0" w:firstRowFirstColumn="0" w:firstRowLastColumn="0" w:lastRowFirstColumn="0" w:lastRowLastColumn="0"/>
            </w:pPr>
            <w:r w:rsidRPr="00C03FA1">
              <w:t>Kostnader för statlig assistansersättning</w:t>
            </w:r>
          </w:p>
        </w:tc>
        <w:tc>
          <w:tcPr>
            <w:tcW w:w="522" w:type="pct"/>
            <w:noWrap/>
            <w:hideMark/>
          </w:tcPr>
          <w:p w14:paraId="131CAA2A" w14:textId="77777777" w:rsidR="005B1647" w:rsidRPr="00C03FA1"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C03FA1">
              <w:t>385</w:t>
            </w:r>
          </w:p>
        </w:tc>
      </w:tr>
      <w:tr w:rsidR="00155607" w14:paraId="08F243C3"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222" w:type="pct"/>
            <w:noWrap/>
            <w:hideMark/>
          </w:tcPr>
          <w:p w14:paraId="449E6B46" w14:textId="77777777" w:rsidR="005B1647" w:rsidRPr="00C03FA1" w:rsidRDefault="005B1647" w:rsidP="005B1647">
            <w:pPr>
              <w:pStyle w:val="Tabell"/>
              <w:keepNext/>
              <w:keepLines/>
            </w:pPr>
            <w:r w:rsidRPr="00C03FA1">
              <w:t>10</w:t>
            </w:r>
          </w:p>
        </w:tc>
        <w:tc>
          <w:tcPr>
            <w:tcW w:w="384" w:type="pct"/>
            <w:hideMark/>
          </w:tcPr>
          <w:p w14:paraId="0C862A95" w14:textId="77777777" w:rsidR="005B1647" w:rsidRPr="00C03FA1" w:rsidRDefault="005B1647" w:rsidP="005B1647">
            <w:pPr>
              <w:pStyle w:val="Tabell"/>
              <w:keepNext/>
              <w:keepLines/>
              <w:jc w:val="left"/>
              <w:cnfStyle w:val="000000000000" w:firstRow="0" w:lastRow="0" w:firstColumn="0" w:lastColumn="0" w:oddVBand="0" w:evenVBand="0" w:oddHBand="0" w:evenHBand="0" w:firstRowFirstColumn="0" w:firstRowLastColumn="0" w:lastRowFirstColumn="0" w:lastRowLastColumn="0"/>
            </w:pPr>
            <w:r w:rsidRPr="00C03FA1">
              <w:t>1:1</w:t>
            </w:r>
          </w:p>
        </w:tc>
        <w:tc>
          <w:tcPr>
            <w:tcW w:w="3872" w:type="pct"/>
            <w:hideMark/>
          </w:tcPr>
          <w:p w14:paraId="121C5AEB" w14:textId="77777777" w:rsidR="005B1647" w:rsidRPr="00C03FA1" w:rsidRDefault="005B1647" w:rsidP="005B1647">
            <w:pPr>
              <w:pStyle w:val="Tabell"/>
              <w:keepNext/>
              <w:keepLines/>
              <w:jc w:val="left"/>
              <w:cnfStyle w:val="000000000000" w:firstRow="0" w:lastRow="0" w:firstColumn="0" w:lastColumn="0" w:oddVBand="0" w:evenVBand="0" w:oddHBand="0" w:evenHBand="0" w:firstRowFirstColumn="0" w:firstRowLastColumn="0" w:lastRowFirstColumn="0" w:lastRowLastColumn="0"/>
            </w:pPr>
            <w:r w:rsidRPr="00C03FA1">
              <w:t>Sjukpenning och rehabilitering m.m.</w:t>
            </w:r>
          </w:p>
        </w:tc>
        <w:tc>
          <w:tcPr>
            <w:tcW w:w="522" w:type="pct"/>
            <w:noWrap/>
            <w:hideMark/>
          </w:tcPr>
          <w:p w14:paraId="64D8931B" w14:textId="77777777" w:rsidR="005B1647" w:rsidRPr="00C03FA1"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C03FA1">
              <w:t>1 269</w:t>
            </w:r>
          </w:p>
        </w:tc>
      </w:tr>
      <w:tr w:rsidR="00155607" w14:paraId="511E4BA2"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222" w:type="pct"/>
            <w:noWrap/>
            <w:hideMark/>
          </w:tcPr>
          <w:p w14:paraId="32D92278" w14:textId="77777777" w:rsidR="005B1647" w:rsidRPr="00C03FA1" w:rsidRDefault="005B1647" w:rsidP="005B1647">
            <w:pPr>
              <w:pStyle w:val="Tabell"/>
              <w:keepNext/>
              <w:keepLines/>
            </w:pPr>
            <w:r w:rsidRPr="00C03FA1">
              <w:t>10</w:t>
            </w:r>
          </w:p>
        </w:tc>
        <w:tc>
          <w:tcPr>
            <w:tcW w:w="384" w:type="pct"/>
            <w:hideMark/>
          </w:tcPr>
          <w:p w14:paraId="4F0C197A" w14:textId="77777777" w:rsidR="005B1647" w:rsidRPr="00C03FA1" w:rsidRDefault="005B1647" w:rsidP="005B1647">
            <w:pPr>
              <w:pStyle w:val="Tabell"/>
              <w:keepNext/>
              <w:keepLines/>
              <w:jc w:val="left"/>
              <w:cnfStyle w:val="000000000000" w:firstRow="0" w:lastRow="0" w:firstColumn="0" w:lastColumn="0" w:oddVBand="0" w:evenVBand="0" w:oddHBand="0" w:evenHBand="0" w:firstRowFirstColumn="0" w:firstRowLastColumn="0" w:lastRowFirstColumn="0" w:lastRowLastColumn="0"/>
            </w:pPr>
            <w:r w:rsidRPr="00C03FA1">
              <w:t>1:2</w:t>
            </w:r>
          </w:p>
        </w:tc>
        <w:tc>
          <w:tcPr>
            <w:tcW w:w="3872" w:type="pct"/>
            <w:hideMark/>
          </w:tcPr>
          <w:p w14:paraId="1E3A4CE4" w14:textId="77777777" w:rsidR="005B1647" w:rsidRPr="00C03FA1" w:rsidRDefault="005B1647" w:rsidP="005B1647">
            <w:pPr>
              <w:pStyle w:val="Tabell"/>
              <w:keepNext/>
              <w:keepLines/>
              <w:jc w:val="left"/>
              <w:cnfStyle w:val="000000000000" w:firstRow="0" w:lastRow="0" w:firstColumn="0" w:lastColumn="0" w:oddVBand="0" w:evenVBand="0" w:oddHBand="0" w:evenHBand="0" w:firstRowFirstColumn="0" w:firstRowLastColumn="0" w:lastRowFirstColumn="0" w:lastRowLastColumn="0"/>
            </w:pPr>
            <w:r w:rsidRPr="00C03FA1">
              <w:t>Aktivitets- och sjukersättningar m.m.</w:t>
            </w:r>
          </w:p>
        </w:tc>
        <w:tc>
          <w:tcPr>
            <w:tcW w:w="522" w:type="pct"/>
            <w:noWrap/>
            <w:hideMark/>
          </w:tcPr>
          <w:p w14:paraId="3DA48C10" w14:textId="77777777" w:rsidR="005B1647" w:rsidRPr="00C03FA1"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C03FA1">
              <w:t>1 104</w:t>
            </w:r>
          </w:p>
        </w:tc>
      </w:tr>
      <w:tr w:rsidR="00155607" w14:paraId="12485DBF"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222" w:type="pct"/>
            <w:noWrap/>
            <w:hideMark/>
          </w:tcPr>
          <w:p w14:paraId="07A63235" w14:textId="77777777" w:rsidR="005B1647" w:rsidRPr="00C03FA1" w:rsidRDefault="005B1647" w:rsidP="005B1647">
            <w:pPr>
              <w:pStyle w:val="Tabell"/>
              <w:keepNext/>
              <w:keepLines/>
            </w:pPr>
            <w:r w:rsidRPr="00C03FA1">
              <w:t>10</w:t>
            </w:r>
          </w:p>
        </w:tc>
        <w:tc>
          <w:tcPr>
            <w:tcW w:w="384" w:type="pct"/>
            <w:hideMark/>
          </w:tcPr>
          <w:p w14:paraId="0DE0CF55" w14:textId="77777777" w:rsidR="005B1647" w:rsidRPr="00C03FA1" w:rsidRDefault="005B1647" w:rsidP="005B1647">
            <w:pPr>
              <w:pStyle w:val="Tabell"/>
              <w:keepNext/>
              <w:keepLines/>
              <w:jc w:val="left"/>
              <w:cnfStyle w:val="000000000000" w:firstRow="0" w:lastRow="0" w:firstColumn="0" w:lastColumn="0" w:oddVBand="0" w:evenVBand="0" w:oddHBand="0" w:evenHBand="0" w:firstRowFirstColumn="0" w:firstRowLastColumn="0" w:lastRowFirstColumn="0" w:lastRowLastColumn="0"/>
            </w:pPr>
            <w:r w:rsidRPr="00C03FA1">
              <w:t>1:6</w:t>
            </w:r>
          </w:p>
        </w:tc>
        <w:tc>
          <w:tcPr>
            <w:tcW w:w="3872" w:type="pct"/>
            <w:hideMark/>
          </w:tcPr>
          <w:p w14:paraId="047EAC93" w14:textId="77777777" w:rsidR="005B1647" w:rsidRPr="00C03FA1" w:rsidRDefault="005B1647" w:rsidP="005B1647">
            <w:pPr>
              <w:pStyle w:val="Tabell"/>
              <w:keepNext/>
              <w:keepLines/>
              <w:jc w:val="left"/>
              <w:cnfStyle w:val="000000000000" w:firstRow="0" w:lastRow="0" w:firstColumn="0" w:lastColumn="0" w:oddVBand="0" w:evenVBand="0" w:oddHBand="0" w:evenHBand="0" w:firstRowFirstColumn="0" w:firstRowLastColumn="0" w:lastRowFirstColumn="0" w:lastRowLastColumn="0"/>
            </w:pPr>
            <w:r w:rsidRPr="00C03FA1">
              <w:t>Bidrag för sjukskrivningsprocessen</w:t>
            </w:r>
          </w:p>
        </w:tc>
        <w:tc>
          <w:tcPr>
            <w:tcW w:w="522" w:type="pct"/>
            <w:noWrap/>
            <w:hideMark/>
          </w:tcPr>
          <w:p w14:paraId="0AAF3BD4" w14:textId="77777777" w:rsidR="005B1647" w:rsidRPr="00C03FA1"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C03FA1">
              <w:t>252</w:t>
            </w:r>
          </w:p>
        </w:tc>
      </w:tr>
      <w:tr w:rsidR="00155607" w14:paraId="7D411E55"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222" w:type="pct"/>
            <w:noWrap/>
            <w:hideMark/>
          </w:tcPr>
          <w:p w14:paraId="59F10D51" w14:textId="77777777" w:rsidR="005B1647" w:rsidRPr="00C03FA1" w:rsidRDefault="005B1647" w:rsidP="005B1647">
            <w:pPr>
              <w:pStyle w:val="Tabell"/>
              <w:keepNext/>
              <w:keepLines/>
            </w:pPr>
            <w:r w:rsidRPr="00C03FA1">
              <w:t>10</w:t>
            </w:r>
          </w:p>
        </w:tc>
        <w:tc>
          <w:tcPr>
            <w:tcW w:w="384" w:type="pct"/>
            <w:hideMark/>
          </w:tcPr>
          <w:p w14:paraId="0F98C375" w14:textId="77777777" w:rsidR="005B1647" w:rsidRPr="00C03FA1" w:rsidRDefault="005B1647" w:rsidP="005B1647">
            <w:pPr>
              <w:pStyle w:val="Tabell"/>
              <w:keepNext/>
              <w:keepLines/>
              <w:jc w:val="left"/>
              <w:cnfStyle w:val="000000000000" w:firstRow="0" w:lastRow="0" w:firstColumn="0" w:lastColumn="0" w:oddVBand="0" w:evenVBand="0" w:oddHBand="0" w:evenHBand="0" w:firstRowFirstColumn="0" w:firstRowLastColumn="0" w:lastRowFirstColumn="0" w:lastRowLastColumn="0"/>
            </w:pPr>
            <w:r w:rsidRPr="00C03FA1">
              <w:t>2:1</w:t>
            </w:r>
          </w:p>
        </w:tc>
        <w:tc>
          <w:tcPr>
            <w:tcW w:w="3872" w:type="pct"/>
            <w:hideMark/>
          </w:tcPr>
          <w:p w14:paraId="728F099C" w14:textId="77777777" w:rsidR="005B1647" w:rsidRPr="00C03FA1" w:rsidRDefault="005B1647" w:rsidP="005B1647">
            <w:pPr>
              <w:pStyle w:val="Tabell"/>
              <w:keepNext/>
              <w:keepLines/>
              <w:jc w:val="left"/>
              <w:cnfStyle w:val="000000000000" w:firstRow="0" w:lastRow="0" w:firstColumn="0" w:lastColumn="0" w:oddVBand="0" w:evenVBand="0" w:oddHBand="0" w:evenHBand="0" w:firstRowFirstColumn="0" w:firstRowLastColumn="0" w:lastRowFirstColumn="0" w:lastRowLastColumn="0"/>
            </w:pPr>
            <w:r w:rsidRPr="00C03FA1">
              <w:t>Försäkringskassan</w:t>
            </w:r>
          </w:p>
        </w:tc>
        <w:tc>
          <w:tcPr>
            <w:tcW w:w="522" w:type="pct"/>
            <w:noWrap/>
            <w:hideMark/>
          </w:tcPr>
          <w:p w14:paraId="7470A905" w14:textId="77777777" w:rsidR="005B1647" w:rsidRPr="00C03FA1"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C03FA1">
              <w:t>100</w:t>
            </w:r>
          </w:p>
        </w:tc>
      </w:tr>
      <w:tr w:rsidR="00155607" w14:paraId="46359AB0"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222" w:type="pct"/>
            <w:noWrap/>
            <w:hideMark/>
          </w:tcPr>
          <w:p w14:paraId="266D691B" w14:textId="77777777" w:rsidR="005B1647" w:rsidRPr="00C03FA1" w:rsidRDefault="005B1647" w:rsidP="005B1647">
            <w:pPr>
              <w:pStyle w:val="Tabell"/>
              <w:keepNext/>
              <w:keepLines/>
            </w:pPr>
            <w:r w:rsidRPr="00C03FA1">
              <w:t>12</w:t>
            </w:r>
          </w:p>
        </w:tc>
        <w:tc>
          <w:tcPr>
            <w:tcW w:w="384" w:type="pct"/>
            <w:hideMark/>
          </w:tcPr>
          <w:p w14:paraId="4E65EB41" w14:textId="77777777" w:rsidR="005B1647" w:rsidRPr="00C03FA1" w:rsidRDefault="005B1647" w:rsidP="005B1647">
            <w:pPr>
              <w:pStyle w:val="Tabell"/>
              <w:keepNext/>
              <w:keepLines/>
              <w:jc w:val="left"/>
              <w:cnfStyle w:val="000000000000" w:firstRow="0" w:lastRow="0" w:firstColumn="0" w:lastColumn="0" w:oddVBand="0" w:evenVBand="0" w:oddHBand="0" w:evenHBand="0" w:firstRowFirstColumn="0" w:firstRowLastColumn="0" w:lastRowFirstColumn="0" w:lastRowLastColumn="0"/>
            </w:pPr>
            <w:r w:rsidRPr="00C03FA1">
              <w:t>1:3</w:t>
            </w:r>
          </w:p>
        </w:tc>
        <w:tc>
          <w:tcPr>
            <w:tcW w:w="3872" w:type="pct"/>
            <w:hideMark/>
          </w:tcPr>
          <w:p w14:paraId="36FEEA2A" w14:textId="77777777" w:rsidR="005B1647" w:rsidRPr="00C03FA1" w:rsidRDefault="005B1647" w:rsidP="005B1647">
            <w:pPr>
              <w:pStyle w:val="Tabell"/>
              <w:keepNext/>
              <w:keepLines/>
              <w:jc w:val="left"/>
              <w:cnfStyle w:val="000000000000" w:firstRow="0" w:lastRow="0" w:firstColumn="0" w:lastColumn="0" w:oddVBand="0" w:evenVBand="0" w:oddHBand="0" w:evenHBand="0" w:firstRowFirstColumn="0" w:firstRowLastColumn="0" w:lastRowFirstColumn="0" w:lastRowLastColumn="0"/>
            </w:pPr>
            <w:r w:rsidRPr="00C03FA1">
              <w:t>Underhållsstöd</w:t>
            </w:r>
          </w:p>
        </w:tc>
        <w:tc>
          <w:tcPr>
            <w:tcW w:w="522" w:type="pct"/>
            <w:noWrap/>
            <w:hideMark/>
          </w:tcPr>
          <w:p w14:paraId="6C6A2705" w14:textId="77777777" w:rsidR="005B1647" w:rsidRPr="00C03FA1"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C03FA1">
              <w:t>269</w:t>
            </w:r>
          </w:p>
        </w:tc>
      </w:tr>
      <w:tr w:rsidR="00155607" w14:paraId="117C3CDD"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222" w:type="pct"/>
            <w:noWrap/>
            <w:hideMark/>
          </w:tcPr>
          <w:p w14:paraId="0E6B4AB1" w14:textId="77777777" w:rsidR="005B1647" w:rsidRPr="00C03FA1" w:rsidRDefault="005B1647" w:rsidP="005B1647">
            <w:pPr>
              <w:pStyle w:val="Tabell"/>
              <w:keepNext/>
              <w:keepLines/>
            </w:pPr>
            <w:r w:rsidRPr="00C03FA1">
              <w:t>12</w:t>
            </w:r>
          </w:p>
        </w:tc>
        <w:tc>
          <w:tcPr>
            <w:tcW w:w="384" w:type="pct"/>
            <w:hideMark/>
          </w:tcPr>
          <w:p w14:paraId="451D16C2" w14:textId="77777777" w:rsidR="005B1647" w:rsidRPr="00C03FA1" w:rsidRDefault="005B1647" w:rsidP="005B1647">
            <w:pPr>
              <w:pStyle w:val="Tabell"/>
              <w:keepNext/>
              <w:keepLines/>
              <w:jc w:val="left"/>
              <w:cnfStyle w:val="000000000000" w:firstRow="0" w:lastRow="0" w:firstColumn="0" w:lastColumn="0" w:oddVBand="0" w:evenVBand="0" w:oddHBand="0" w:evenHBand="0" w:firstRowFirstColumn="0" w:firstRowLastColumn="0" w:lastRowFirstColumn="0" w:lastRowLastColumn="0"/>
            </w:pPr>
            <w:r w:rsidRPr="00C03FA1">
              <w:t>1:6</w:t>
            </w:r>
          </w:p>
        </w:tc>
        <w:tc>
          <w:tcPr>
            <w:tcW w:w="3872" w:type="pct"/>
            <w:hideMark/>
          </w:tcPr>
          <w:p w14:paraId="07FEDBA2" w14:textId="77777777" w:rsidR="005B1647" w:rsidRPr="00C03FA1" w:rsidRDefault="005B1647" w:rsidP="005B1647">
            <w:pPr>
              <w:pStyle w:val="Tabell"/>
              <w:keepNext/>
              <w:keepLines/>
              <w:jc w:val="left"/>
              <w:cnfStyle w:val="000000000000" w:firstRow="0" w:lastRow="0" w:firstColumn="0" w:lastColumn="0" w:oddVBand="0" w:evenVBand="0" w:oddHBand="0" w:evenHBand="0" w:firstRowFirstColumn="0" w:firstRowLastColumn="0" w:lastRowFirstColumn="0" w:lastRowLastColumn="0"/>
            </w:pPr>
            <w:r w:rsidRPr="00C03FA1">
              <w:t>Omvårdnadsbidrag och vårdbidrag</w:t>
            </w:r>
          </w:p>
        </w:tc>
        <w:tc>
          <w:tcPr>
            <w:tcW w:w="522" w:type="pct"/>
            <w:noWrap/>
            <w:hideMark/>
          </w:tcPr>
          <w:p w14:paraId="573C9072" w14:textId="77777777" w:rsidR="005B1647" w:rsidRPr="00C03FA1"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C03FA1">
              <w:t>192</w:t>
            </w:r>
          </w:p>
        </w:tc>
      </w:tr>
      <w:tr w:rsidR="00155607" w14:paraId="6637A57A"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222" w:type="pct"/>
            <w:noWrap/>
            <w:hideMark/>
          </w:tcPr>
          <w:p w14:paraId="0B8CAF72" w14:textId="77777777" w:rsidR="005B1647" w:rsidRPr="00C03FA1" w:rsidRDefault="005B1647" w:rsidP="005B1647">
            <w:pPr>
              <w:pStyle w:val="Tabell"/>
              <w:keepNext/>
              <w:keepLines/>
            </w:pPr>
            <w:r w:rsidRPr="00C03FA1">
              <w:t>13</w:t>
            </w:r>
          </w:p>
        </w:tc>
        <w:tc>
          <w:tcPr>
            <w:tcW w:w="384" w:type="pct"/>
            <w:hideMark/>
          </w:tcPr>
          <w:p w14:paraId="2F334D81" w14:textId="77777777" w:rsidR="005B1647" w:rsidRPr="00C03FA1" w:rsidRDefault="005B1647" w:rsidP="005B1647">
            <w:pPr>
              <w:pStyle w:val="Tabell"/>
              <w:keepNext/>
              <w:keepLines/>
              <w:jc w:val="left"/>
              <w:cnfStyle w:val="000000000000" w:firstRow="0" w:lastRow="0" w:firstColumn="0" w:lastColumn="0" w:oddVBand="0" w:evenVBand="0" w:oddHBand="0" w:evenHBand="0" w:firstRowFirstColumn="0" w:firstRowLastColumn="0" w:lastRowFirstColumn="0" w:lastRowLastColumn="0"/>
            </w:pPr>
            <w:r w:rsidRPr="00C03FA1">
              <w:t>1:2</w:t>
            </w:r>
          </w:p>
        </w:tc>
        <w:tc>
          <w:tcPr>
            <w:tcW w:w="3872" w:type="pct"/>
            <w:hideMark/>
          </w:tcPr>
          <w:p w14:paraId="5E312454" w14:textId="77777777" w:rsidR="005B1647" w:rsidRPr="00C03FA1" w:rsidRDefault="005B1647" w:rsidP="005B1647">
            <w:pPr>
              <w:pStyle w:val="Tabell"/>
              <w:keepNext/>
              <w:keepLines/>
              <w:jc w:val="left"/>
              <w:cnfStyle w:val="000000000000" w:firstRow="0" w:lastRow="0" w:firstColumn="0" w:lastColumn="0" w:oddVBand="0" w:evenVBand="0" w:oddHBand="0" w:evenHBand="0" w:firstRowFirstColumn="0" w:firstRowLastColumn="0" w:lastRowFirstColumn="0" w:lastRowLastColumn="0"/>
            </w:pPr>
            <w:r w:rsidRPr="00C03FA1">
              <w:t>Kommunersättningar vid flyktingmottagande</w:t>
            </w:r>
          </w:p>
        </w:tc>
        <w:tc>
          <w:tcPr>
            <w:tcW w:w="522" w:type="pct"/>
            <w:noWrap/>
            <w:hideMark/>
          </w:tcPr>
          <w:p w14:paraId="1E4B9BE2" w14:textId="77777777" w:rsidR="005B1647" w:rsidRPr="00C03FA1"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C03FA1">
              <w:t>3 630</w:t>
            </w:r>
          </w:p>
        </w:tc>
      </w:tr>
      <w:tr w:rsidR="00155607" w14:paraId="7FD42630"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222" w:type="pct"/>
            <w:noWrap/>
            <w:hideMark/>
          </w:tcPr>
          <w:p w14:paraId="291988FE" w14:textId="77777777" w:rsidR="005B1647" w:rsidRPr="00C03FA1" w:rsidRDefault="005B1647" w:rsidP="005B1647">
            <w:pPr>
              <w:pStyle w:val="Tabell"/>
              <w:keepNext/>
              <w:keepLines/>
            </w:pPr>
            <w:r w:rsidRPr="00C03FA1">
              <w:t>13</w:t>
            </w:r>
          </w:p>
        </w:tc>
        <w:tc>
          <w:tcPr>
            <w:tcW w:w="384" w:type="pct"/>
            <w:hideMark/>
          </w:tcPr>
          <w:p w14:paraId="53A9490C" w14:textId="77777777" w:rsidR="005B1647" w:rsidRPr="00C03FA1" w:rsidRDefault="005B1647" w:rsidP="005B1647">
            <w:pPr>
              <w:pStyle w:val="Tabell"/>
              <w:keepNext/>
              <w:keepLines/>
              <w:jc w:val="left"/>
              <w:cnfStyle w:val="000000000000" w:firstRow="0" w:lastRow="0" w:firstColumn="0" w:lastColumn="0" w:oddVBand="0" w:evenVBand="0" w:oddHBand="0" w:evenHBand="0" w:firstRowFirstColumn="0" w:firstRowLastColumn="0" w:lastRowFirstColumn="0" w:lastRowLastColumn="0"/>
            </w:pPr>
            <w:r w:rsidRPr="00C03FA1">
              <w:t>1:3</w:t>
            </w:r>
          </w:p>
        </w:tc>
        <w:tc>
          <w:tcPr>
            <w:tcW w:w="3872" w:type="pct"/>
            <w:hideMark/>
          </w:tcPr>
          <w:p w14:paraId="206423DC" w14:textId="77777777" w:rsidR="005B1647" w:rsidRPr="00C03FA1" w:rsidRDefault="005B1647" w:rsidP="005B1647">
            <w:pPr>
              <w:pStyle w:val="Tabell"/>
              <w:keepNext/>
              <w:keepLines/>
              <w:jc w:val="left"/>
              <w:cnfStyle w:val="000000000000" w:firstRow="0" w:lastRow="0" w:firstColumn="0" w:lastColumn="0" w:oddVBand="0" w:evenVBand="0" w:oddHBand="0" w:evenHBand="0" w:firstRowFirstColumn="0" w:firstRowLastColumn="0" w:lastRowFirstColumn="0" w:lastRowLastColumn="0"/>
            </w:pPr>
            <w:r w:rsidRPr="00C03FA1">
              <w:t>Etableringsersättning till vissa nyanlända invandrare</w:t>
            </w:r>
          </w:p>
        </w:tc>
        <w:tc>
          <w:tcPr>
            <w:tcW w:w="522" w:type="pct"/>
            <w:noWrap/>
            <w:hideMark/>
          </w:tcPr>
          <w:p w14:paraId="3CC061E0" w14:textId="77777777" w:rsidR="005B1647" w:rsidRPr="00C03FA1"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C03FA1">
              <w:t>255</w:t>
            </w:r>
          </w:p>
        </w:tc>
      </w:tr>
      <w:tr w:rsidR="00155607" w14:paraId="08C9FCB9"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222" w:type="pct"/>
            <w:noWrap/>
            <w:hideMark/>
          </w:tcPr>
          <w:p w14:paraId="75B437B9" w14:textId="77777777" w:rsidR="005B1647" w:rsidRPr="00C03FA1" w:rsidRDefault="005B1647" w:rsidP="005B1647">
            <w:pPr>
              <w:pStyle w:val="Tabell"/>
              <w:keepNext/>
              <w:keepLines/>
            </w:pPr>
            <w:r w:rsidRPr="00C03FA1">
              <w:t>14</w:t>
            </w:r>
          </w:p>
        </w:tc>
        <w:tc>
          <w:tcPr>
            <w:tcW w:w="384" w:type="pct"/>
            <w:hideMark/>
          </w:tcPr>
          <w:p w14:paraId="1DCAA62D" w14:textId="77777777" w:rsidR="005B1647" w:rsidRPr="00C03FA1" w:rsidRDefault="005B1647" w:rsidP="005B1647">
            <w:pPr>
              <w:pStyle w:val="Tabell"/>
              <w:keepNext/>
              <w:keepLines/>
              <w:jc w:val="left"/>
              <w:cnfStyle w:val="000000000000" w:firstRow="0" w:lastRow="0" w:firstColumn="0" w:lastColumn="0" w:oddVBand="0" w:evenVBand="0" w:oddHBand="0" w:evenHBand="0" w:firstRowFirstColumn="0" w:firstRowLastColumn="0" w:lastRowFirstColumn="0" w:lastRowLastColumn="0"/>
            </w:pPr>
            <w:r w:rsidRPr="00C03FA1">
              <w:t>1:3</w:t>
            </w:r>
          </w:p>
        </w:tc>
        <w:tc>
          <w:tcPr>
            <w:tcW w:w="3872" w:type="pct"/>
            <w:hideMark/>
          </w:tcPr>
          <w:p w14:paraId="0255CA78" w14:textId="77777777" w:rsidR="005B1647" w:rsidRPr="00C03FA1" w:rsidRDefault="005B1647" w:rsidP="005B1647">
            <w:pPr>
              <w:pStyle w:val="Tabell"/>
              <w:keepNext/>
              <w:keepLines/>
              <w:jc w:val="left"/>
              <w:cnfStyle w:val="000000000000" w:firstRow="0" w:lastRow="0" w:firstColumn="0" w:lastColumn="0" w:oddVBand="0" w:evenVBand="0" w:oddHBand="0" w:evenHBand="0" w:firstRowFirstColumn="0" w:firstRowLastColumn="0" w:lastRowFirstColumn="0" w:lastRowLastColumn="0"/>
            </w:pPr>
            <w:r w:rsidRPr="00C03FA1">
              <w:t>Kostnader för arbetsmarknadspolitiska program och insatser</w:t>
            </w:r>
          </w:p>
        </w:tc>
        <w:tc>
          <w:tcPr>
            <w:tcW w:w="522" w:type="pct"/>
            <w:noWrap/>
            <w:hideMark/>
          </w:tcPr>
          <w:p w14:paraId="304500F6" w14:textId="77777777" w:rsidR="005B1647" w:rsidRPr="00C03FA1"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C03FA1">
              <w:t>886</w:t>
            </w:r>
          </w:p>
        </w:tc>
      </w:tr>
      <w:tr w:rsidR="00155607" w14:paraId="47F0ED4B"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222" w:type="pct"/>
            <w:noWrap/>
            <w:hideMark/>
          </w:tcPr>
          <w:p w14:paraId="32F46685" w14:textId="77777777" w:rsidR="005B1647" w:rsidRPr="00C03FA1" w:rsidRDefault="005B1647" w:rsidP="005B1647">
            <w:pPr>
              <w:pStyle w:val="Tabell"/>
              <w:keepNext/>
              <w:keepLines/>
            </w:pPr>
            <w:r w:rsidRPr="00C03FA1">
              <w:t>14</w:t>
            </w:r>
          </w:p>
        </w:tc>
        <w:tc>
          <w:tcPr>
            <w:tcW w:w="384" w:type="pct"/>
            <w:hideMark/>
          </w:tcPr>
          <w:p w14:paraId="650DBDA7" w14:textId="77777777" w:rsidR="005B1647" w:rsidRPr="00C03FA1" w:rsidRDefault="005B1647" w:rsidP="005B1647">
            <w:pPr>
              <w:pStyle w:val="Tabell"/>
              <w:keepNext/>
              <w:keepLines/>
              <w:jc w:val="left"/>
              <w:cnfStyle w:val="000000000000" w:firstRow="0" w:lastRow="0" w:firstColumn="0" w:lastColumn="0" w:oddVBand="0" w:evenVBand="0" w:oddHBand="0" w:evenHBand="0" w:firstRowFirstColumn="0" w:firstRowLastColumn="0" w:lastRowFirstColumn="0" w:lastRowLastColumn="0"/>
            </w:pPr>
            <w:r w:rsidRPr="00C03FA1">
              <w:t>1:4</w:t>
            </w:r>
          </w:p>
        </w:tc>
        <w:tc>
          <w:tcPr>
            <w:tcW w:w="3872" w:type="pct"/>
            <w:hideMark/>
          </w:tcPr>
          <w:p w14:paraId="5B31987E" w14:textId="77777777" w:rsidR="005B1647" w:rsidRPr="00C03FA1" w:rsidRDefault="005B1647" w:rsidP="005B1647">
            <w:pPr>
              <w:pStyle w:val="Tabell"/>
              <w:keepNext/>
              <w:keepLines/>
              <w:jc w:val="left"/>
              <w:cnfStyle w:val="000000000000" w:firstRow="0" w:lastRow="0" w:firstColumn="0" w:lastColumn="0" w:oddVBand="0" w:evenVBand="0" w:oddHBand="0" w:evenHBand="0" w:firstRowFirstColumn="0" w:firstRowLastColumn="0" w:lastRowFirstColumn="0" w:lastRowLastColumn="0"/>
            </w:pPr>
            <w:r w:rsidRPr="00C03FA1">
              <w:t>Lönebidrag och Samhall m.m.</w:t>
            </w:r>
          </w:p>
        </w:tc>
        <w:tc>
          <w:tcPr>
            <w:tcW w:w="522" w:type="pct"/>
            <w:noWrap/>
            <w:hideMark/>
          </w:tcPr>
          <w:p w14:paraId="18B3F809" w14:textId="77777777" w:rsidR="005B1647" w:rsidRPr="00C03FA1"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C03FA1">
              <w:t>969</w:t>
            </w:r>
          </w:p>
        </w:tc>
      </w:tr>
      <w:tr w:rsidR="00155607" w14:paraId="00CC36E8"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222" w:type="pct"/>
            <w:noWrap/>
            <w:hideMark/>
          </w:tcPr>
          <w:p w14:paraId="535723B1" w14:textId="77777777" w:rsidR="005B1647" w:rsidRPr="00C03FA1" w:rsidRDefault="005B1647" w:rsidP="005B1647">
            <w:pPr>
              <w:pStyle w:val="Tabell"/>
              <w:keepNext/>
              <w:keepLines/>
            </w:pPr>
            <w:r w:rsidRPr="00C03FA1">
              <w:t>14</w:t>
            </w:r>
          </w:p>
        </w:tc>
        <w:tc>
          <w:tcPr>
            <w:tcW w:w="384" w:type="pct"/>
            <w:hideMark/>
          </w:tcPr>
          <w:p w14:paraId="510121A1" w14:textId="77777777" w:rsidR="005B1647" w:rsidRPr="00C03FA1" w:rsidRDefault="005B1647" w:rsidP="005B1647">
            <w:pPr>
              <w:pStyle w:val="Tabell"/>
              <w:keepNext/>
              <w:keepLines/>
              <w:jc w:val="left"/>
              <w:cnfStyle w:val="000000000000" w:firstRow="0" w:lastRow="0" w:firstColumn="0" w:lastColumn="0" w:oddVBand="0" w:evenVBand="0" w:oddHBand="0" w:evenHBand="0" w:firstRowFirstColumn="0" w:firstRowLastColumn="0" w:lastRowFirstColumn="0" w:lastRowLastColumn="0"/>
            </w:pPr>
            <w:r w:rsidRPr="00C03FA1">
              <w:t>1:6</w:t>
            </w:r>
          </w:p>
        </w:tc>
        <w:tc>
          <w:tcPr>
            <w:tcW w:w="3872" w:type="pct"/>
            <w:hideMark/>
          </w:tcPr>
          <w:p w14:paraId="3373FFA5" w14:textId="6B1500B2" w:rsidR="005B1647" w:rsidRPr="00C03FA1" w:rsidRDefault="005B1647" w:rsidP="005B1647">
            <w:pPr>
              <w:pStyle w:val="Tabell"/>
              <w:keepNext/>
              <w:keepLines/>
              <w:jc w:val="left"/>
              <w:cnfStyle w:val="000000000000" w:firstRow="0" w:lastRow="0" w:firstColumn="0" w:lastColumn="0" w:oddVBand="0" w:evenVBand="0" w:oddHBand="0" w:evenHBand="0" w:firstRowFirstColumn="0" w:firstRowLastColumn="0" w:lastRowFirstColumn="0" w:lastRowLastColumn="0"/>
            </w:pPr>
            <w:r w:rsidRPr="00C03FA1">
              <w:t>Europeiska socialfonden m.m. för perioden 2014–2020</w:t>
            </w:r>
          </w:p>
        </w:tc>
        <w:tc>
          <w:tcPr>
            <w:tcW w:w="522" w:type="pct"/>
            <w:noWrap/>
            <w:hideMark/>
          </w:tcPr>
          <w:p w14:paraId="042334D6" w14:textId="77777777" w:rsidR="005B1647" w:rsidRPr="00C03FA1"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C03FA1">
              <w:t>230</w:t>
            </w:r>
          </w:p>
        </w:tc>
      </w:tr>
      <w:tr w:rsidR="00155607" w14:paraId="356321E5"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222" w:type="pct"/>
            <w:noWrap/>
            <w:hideMark/>
          </w:tcPr>
          <w:p w14:paraId="28FD76C0" w14:textId="77777777" w:rsidR="005B1647" w:rsidRPr="00C03FA1" w:rsidRDefault="005B1647" w:rsidP="005B1647">
            <w:pPr>
              <w:pStyle w:val="Tabell"/>
              <w:keepNext/>
              <w:keepLines/>
            </w:pPr>
            <w:r w:rsidRPr="00C03FA1">
              <w:t>14</w:t>
            </w:r>
          </w:p>
        </w:tc>
        <w:tc>
          <w:tcPr>
            <w:tcW w:w="384" w:type="pct"/>
            <w:hideMark/>
          </w:tcPr>
          <w:p w14:paraId="1EC1683D" w14:textId="77777777" w:rsidR="005B1647" w:rsidRPr="00C03FA1" w:rsidRDefault="005B1647" w:rsidP="005B1647">
            <w:pPr>
              <w:pStyle w:val="Tabell"/>
              <w:keepNext/>
              <w:keepLines/>
              <w:jc w:val="left"/>
              <w:cnfStyle w:val="000000000000" w:firstRow="0" w:lastRow="0" w:firstColumn="0" w:lastColumn="0" w:oddVBand="0" w:evenVBand="0" w:oddHBand="0" w:evenHBand="0" w:firstRowFirstColumn="0" w:firstRowLastColumn="0" w:lastRowFirstColumn="0" w:lastRowLastColumn="0"/>
            </w:pPr>
            <w:r w:rsidRPr="00C03FA1">
              <w:t>1:11</w:t>
            </w:r>
          </w:p>
        </w:tc>
        <w:tc>
          <w:tcPr>
            <w:tcW w:w="3872" w:type="pct"/>
            <w:hideMark/>
          </w:tcPr>
          <w:p w14:paraId="7CC8A062" w14:textId="77777777" w:rsidR="005B1647" w:rsidRPr="00C03FA1" w:rsidRDefault="005B1647" w:rsidP="005B1647">
            <w:pPr>
              <w:pStyle w:val="Tabell"/>
              <w:keepNext/>
              <w:keepLines/>
              <w:jc w:val="left"/>
              <w:cnfStyle w:val="000000000000" w:firstRow="0" w:lastRow="0" w:firstColumn="0" w:lastColumn="0" w:oddVBand="0" w:evenVBand="0" w:oddHBand="0" w:evenHBand="0" w:firstRowFirstColumn="0" w:firstRowLastColumn="0" w:lastRowFirstColumn="0" w:lastRowLastColumn="0"/>
            </w:pPr>
            <w:r w:rsidRPr="00C03FA1">
              <w:t>Bidrag till lönegarantiersättning</w:t>
            </w:r>
          </w:p>
        </w:tc>
        <w:tc>
          <w:tcPr>
            <w:tcW w:w="522" w:type="pct"/>
            <w:noWrap/>
            <w:hideMark/>
          </w:tcPr>
          <w:p w14:paraId="37BDC098" w14:textId="77777777" w:rsidR="005B1647" w:rsidRPr="00C03FA1"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C03FA1">
              <w:t>220</w:t>
            </w:r>
          </w:p>
        </w:tc>
      </w:tr>
      <w:tr w:rsidR="00155607" w14:paraId="37183033"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222" w:type="pct"/>
            <w:noWrap/>
            <w:hideMark/>
          </w:tcPr>
          <w:p w14:paraId="5B23D3CF" w14:textId="77777777" w:rsidR="005B1647" w:rsidRPr="00C03FA1" w:rsidRDefault="005B1647" w:rsidP="005B1647">
            <w:pPr>
              <w:pStyle w:val="Tabell"/>
              <w:keepNext/>
              <w:keepLines/>
            </w:pPr>
            <w:r w:rsidRPr="00C03FA1">
              <w:t>14</w:t>
            </w:r>
          </w:p>
        </w:tc>
        <w:tc>
          <w:tcPr>
            <w:tcW w:w="384" w:type="pct"/>
            <w:hideMark/>
          </w:tcPr>
          <w:p w14:paraId="0881A177" w14:textId="77777777" w:rsidR="005B1647" w:rsidRPr="00C03FA1" w:rsidRDefault="005B1647" w:rsidP="005B1647">
            <w:pPr>
              <w:pStyle w:val="Tabell"/>
              <w:keepNext/>
              <w:keepLines/>
              <w:jc w:val="left"/>
              <w:cnfStyle w:val="000000000000" w:firstRow="0" w:lastRow="0" w:firstColumn="0" w:lastColumn="0" w:oddVBand="0" w:evenVBand="0" w:oddHBand="0" w:evenHBand="0" w:firstRowFirstColumn="0" w:firstRowLastColumn="0" w:lastRowFirstColumn="0" w:lastRowLastColumn="0"/>
            </w:pPr>
            <w:r w:rsidRPr="00C03FA1">
              <w:t>1:12</w:t>
            </w:r>
          </w:p>
        </w:tc>
        <w:tc>
          <w:tcPr>
            <w:tcW w:w="3872" w:type="pct"/>
            <w:hideMark/>
          </w:tcPr>
          <w:p w14:paraId="701C0FF8" w14:textId="77777777" w:rsidR="005B1647" w:rsidRPr="00C03FA1" w:rsidRDefault="005B1647" w:rsidP="005B1647">
            <w:pPr>
              <w:pStyle w:val="Tabell"/>
              <w:keepNext/>
              <w:keepLines/>
              <w:jc w:val="left"/>
              <w:cnfStyle w:val="000000000000" w:firstRow="0" w:lastRow="0" w:firstColumn="0" w:lastColumn="0" w:oddVBand="0" w:evenVBand="0" w:oddHBand="0" w:evenHBand="0" w:firstRowFirstColumn="0" w:firstRowLastColumn="0" w:lastRowFirstColumn="0" w:lastRowLastColumn="0"/>
            </w:pPr>
            <w:r w:rsidRPr="00C03FA1">
              <w:t>Nystartsjobb och stöd för yrkesintroduktionsanställningar</w:t>
            </w:r>
          </w:p>
        </w:tc>
        <w:tc>
          <w:tcPr>
            <w:tcW w:w="522" w:type="pct"/>
            <w:noWrap/>
            <w:hideMark/>
          </w:tcPr>
          <w:p w14:paraId="7F9D90B4" w14:textId="77777777" w:rsidR="005B1647" w:rsidRPr="00C03FA1"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C03FA1">
              <w:t>230</w:t>
            </w:r>
          </w:p>
        </w:tc>
      </w:tr>
      <w:tr w:rsidR="00155607" w14:paraId="35FDE9F2"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222" w:type="pct"/>
            <w:noWrap/>
            <w:hideMark/>
          </w:tcPr>
          <w:p w14:paraId="5F378BDC" w14:textId="77777777" w:rsidR="005B1647" w:rsidRPr="00C03FA1" w:rsidRDefault="005B1647" w:rsidP="005B1647">
            <w:pPr>
              <w:pStyle w:val="Tabell"/>
              <w:keepNext/>
              <w:keepLines/>
            </w:pPr>
            <w:r w:rsidRPr="00C03FA1">
              <w:t>14</w:t>
            </w:r>
          </w:p>
        </w:tc>
        <w:tc>
          <w:tcPr>
            <w:tcW w:w="384" w:type="pct"/>
            <w:hideMark/>
          </w:tcPr>
          <w:p w14:paraId="70FD55C7" w14:textId="77777777" w:rsidR="005B1647" w:rsidRPr="00C03FA1" w:rsidRDefault="005B1647" w:rsidP="005B1647">
            <w:pPr>
              <w:pStyle w:val="Tabell"/>
              <w:keepNext/>
              <w:keepLines/>
              <w:jc w:val="left"/>
              <w:cnfStyle w:val="000000000000" w:firstRow="0" w:lastRow="0" w:firstColumn="0" w:lastColumn="0" w:oddVBand="0" w:evenVBand="0" w:oddHBand="0" w:evenHBand="0" w:firstRowFirstColumn="0" w:firstRowLastColumn="0" w:lastRowFirstColumn="0" w:lastRowLastColumn="0"/>
            </w:pPr>
            <w:r w:rsidRPr="00C03FA1">
              <w:t>1:13</w:t>
            </w:r>
          </w:p>
        </w:tc>
        <w:tc>
          <w:tcPr>
            <w:tcW w:w="3872" w:type="pct"/>
            <w:hideMark/>
          </w:tcPr>
          <w:p w14:paraId="41D0B1D9" w14:textId="77777777" w:rsidR="005B1647" w:rsidRPr="00C03FA1" w:rsidRDefault="005B1647" w:rsidP="005B1647">
            <w:pPr>
              <w:pStyle w:val="Tabell"/>
              <w:keepNext/>
              <w:keepLines/>
              <w:jc w:val="left"/>
              <w:cnfStyle w:val="000000000000" w:firstRow="0" w:lastRow="0" w:firstColumn="0" w:lastColumn="0" w:oddVBand="0" w:evenVBand="0" w:oddHBand="0" w:evenHBand="0" w:firstRowFirstColumn="0" w:firstRowLastColumn="0" w:lastRowFirstColumn="0" w:lastRowLastColumn="0"/>
            </w:pPr>
            <w:r w:rsidRPr="00C03FA1">
              <w:t>Lån till körkort</w:t>
            </w:r>
          </w:p>
        </w:tc>
        <w:tc>
          <w:tcPr>
            <w:tcW w:w="522" w:type="pct"/>
            <w:noWrap/>
            <w:hideMark/>
          </w:tcPr>
          <w:p w14:paraId="7E43A3BA" w14:textId="77777777" w:rsidR="005B1647" w:rsidRPr="00C03FA1"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C03FA1">
              <w:t>134</w:t>
            </w:r>
          </w:p>
        </w:tc>
      </w:tr>
      <w:tr w:rsidR="00155607" w14:paraId="6904C573"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222" w:type="pct"/>
            <w:noWrap/>
            <w:hideMark/>
          </w:tcPr>
          <w:p w14:paraId="36E07A83" w14:textId="77777777" w:rsidR="005B1647" w:rsidRPr="00C03FA1" w:rsidRDefault="005B1647" w:rsidP="005B1647">
            <w:pPr>
              <w:pStyle w:val="Tabell"/>
              <w:keepNext/>
              <w:keepLines/>
            </w:pPr>
            <w:r w:rsidRPr="00C03FA1">
              <w:t>15</w:t>
            </w:r>
          </w:p>
        </w:tc>
        <w:tc>
          <w:tcPr>
            <w:tcW w:w="384" w:type="pct"/>
            <w:hideMark/>
          </w:tcPr>
          <w:p w14:paraId="5CC8C077" w14:textId="77777777" w:rsidR="005B1647" w:rsidRPr="00C03FA1" w:rsidRDefault="005B1647" w:rsidP="005B1647">
            <w:pPr>
              <w:pStyle w:val="Tabell"/>
              <w:keepNext/>
              <w:keepLines/>
              <w:jc w:val="left"/>
              <w:cnfStyle w:val="000000000000" w:firstRow="0" w:lastRow="0" w:firstColumn="0" w:lastColumn="0" w:oddVBand="0" w:evenVBand="0" w:oddHBand="0" w:evenHBand="0" w:firstRowFirstColumn="0" w:firstRowLastColumn="0" w:lastRowFirstColumn="0" w:lastRowLastColumn="0"/>
            </w:pPr>
            <w:r w:rsidRPr="00C03FA1">
              <w:t>1:2</w:t>
            </w:r>
          </w:p>
        </w:tc>
        <w:tc>
          <w:tcPr>
            <w:tcW w:w="3872" w:type="pct"/>
            <w:hideMark/>
          </w:tcPr>
          <w:p w14:paraId="1C8C7D02" w14:textId="77777777" w:rsidR="005B1647" w:rsidRPr="00C03FA1" w:rsidRDefault="005B1647" w:rsidP="005B1647">
            <w:pPr>
              <w:pStyle w:val="Tabell"/>
              <w:keepNext/>
              <w:keepLines/>
              <w:jc w:val="left"/>
              <w:cnfStyle w:val="000000000000" w:firstRow="0" w:lastRow="0" w:firstColumn="0" w:lastColumn="0" w:oddVBand="0" w:evenVBand="0" w:oddHBand="0" w:evenHBand="0" w:firstRowFirstColumn="0" w:firstRowLastColumn="0" w:lastRowFirstColumn="0" w:lastRowLastColumn="0"/>
            </w:pPr>
            <w:r w:rsidRPr="00C03FA1">
              <w:t>Studiemedel</w:t>
            </w:r>
          </w:p>
        </w:tc>
        <w:tc>
          <w:tcPr>
            <w:tcW w:w="522" w:type="pct"/>
            <w:noWrap/>
            <w:hideMark/>
          </w:tcPr>
          <w:p w14:paraId="54A47F28" w14:textId="77777777" w:rsidR="005B1647" w:rsidRPr="00C03FA1"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C03FA1">
              <w:t>2 526</w:t>
            </w:r>
          </w:p>
        </w:tc>
      </w:tr>
      <w:tr w:rsidR="00155607" w14:paraId="7717B320"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222" w:type="pct"/>
            <w:noWrap/>
            <w:hideMark/>
          </w:tcPr>
          <w:p w14:paraId="64F9BCAA" w14:textId="77777777" w:rsidR="005B1647" w:rsidRPr="00C03FA1" w:rsidRDefault="005B1647" w:rsidP="005B1647">
            <w:pPr>
              <w:pStyle w:val="Tabell"/>
              <w:keepNext/>
              <w:keepLines/>
            </w:pPr>
            <w:r w:rsidRPr="00C03FA1">
              <w:t>15</w:t>
            </w:r>
          </w:p>
        </w:tc>
        <w:tc>
          <w:tcPr>
            <w:tcW w:w="384" w:type="pct"/>
            <w:hideMark/>
          </w:tcPr>
          <w:p w14:paraId="5BC7B506" w14:textId="77777777" w:rsidR="005B1647" w:rsidRPr="00C03FA1" w:rsidRDefault="005B1647" w:rsidP="005B1647">
            <w:pPr>
              <w:pStyle w:val="Tabell"/>
              <w:keepNext/>
              <w:keepLines/>
              <w:jc w:val="left"/>
              <w:cnfStyle w:val="000000000000" w:firstRow="0" w:lastRow="0" w:firstColumn="0" w:lastColumn="0" w:oddVBand="0" w:evenVBand="0" w:oddHBand="0" w:evenHBand="0" w:firstRowFirstColumn="0" w:firstRowLastColumn="0" w:lastRowFirstColumn="0" w:lastRowLastColumn="0"/>
            </w:pPr>
            <w:r w:rsidRPr="00C03FA1">
              <w:t>1:7</w:t>
            </w:r>
          </w:p>
        </w:tc>
        <w:tc>
          <w:tcPr>
            <w:tcW w:w="3872" w:type="pct"/>
            <w:hideMark/>
          </w:tcPr>
          <w:p w14:paraId="17789D45" w14:textId="77777777" w:rsidR="005B1647" w:rsidRPr="00C03FA1" w:rsidRDefault="005B1647" w:rsidP="005B1647">
            <w:pPr>
              <w:pStyle w:val="Tabell"/>
              <w:keepNext/>
              <w:keepLines/>
              <w:jc w:val="left"/>
              <w:cnfStyle w:val="000000000000" w:firstRow="0" w:lastRow="0" w:firstColumn="0" w:lastColumn="0" w:oddVBand="0" w:evenVBand="0" w:oddHBand="0" w:evenHBand="0" w:firstRowFirstColumn="0" w:firstRowLastColumn="0" w:lastRowFirstColumn="0" w:lastRowLastColumn="0"/>
            </w:pPr>
            <w:r w:rsidRPr="00C03FA1">
              <w:t>Studiestartsstöd</w:t>
            </w:r>
          </w:p>
        </w:tc>
        <w:tc>
          <w:tcPr>
            <w:tcW w:w="522" w:type="pct"/>
            <w:noWrap/>
            <w:hideMark/>
          </w:tcPr>
          <w:p w14:paraId="09361DBC" w14:textId="77777777" w:rsidR="005B1647" w:rsidRPr="00C03FA1"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C03FA1">
              <w:t>654</w:t>
            </w:r>
          </w:p>
        </w:tc>
      </w:tr>
      <w:tr w:rsidR="00155607" w14:paraId="633FD779"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222" w:type="pct"/>
            <w:noWrap/>
            <w:hideMark/>
          </w:tcPr>
          <w:p w14:paraId="5ED4C524" w14:textId="77777777" w:rsidR="005B1647" w:rsidRPr="00C03FA1" w:rsidRDefault="005B1647" w:rsidP="005B1647">
            <w:pPr>
              <w:pStyle w:val="Tabell"/>
              <w:keepNext/>
              <w:keepLines/>
            </w:pPr>
            <w:r w:rsidRPr="00C03FA1">
              <w:t>16</w:t>
            </w:r>
          </w:p>
        </w:tc>
        <w:tc>
          <w:tcPr>
            <w:tcW w:w="384" w:type="pct"/>
            <w:hideMark/>
          </w:tcPr>
          <w:p w14:paraId="239BD0F8" w14:textId="77777777" w:rsidR="005B1647" w:rsidRPr="00C03FA1" w:rsidRDefault="005B1647" w:rsidP="005B1647">
            <w:pPr>
              <w:pStyle w:val="Tabell"/>
              <w:keepNext/>
              <w:keepLines/>
              <w:jc w:val="left"/>
              <w:cnfStyle w:val="000000000000" w:firstRow="0" w:lastRow="0" w:firstColumn="0" w:lastColumn="0" w:oddVBand="0" w:evenVBand="0" w:oddHBand="0" w:evenHBand="0" w:firstRowFirstColumn="0" w:firstRowLastColumn="0" w:lastRowFirstColumn="0" w:lastRowLastColumn="0"/>
            </w:pPr>
            <w:r w:rsidRPr="00C03FA1">
              <w:t>1:5</w:t>
            </w:r>
          </w:p>
        </w:tc>
        <w:tc>
          <w:tcPr>
            <w:tcW w:w="3872" w:type="pct"/>
            <w:hideMark/>
          </w:tcPr>
          <w:p w14:paraId="2BAC7A3C" w14:textId="77777777" w:rsidR="005B1647" w:rsidRPr="00C03FA1" w:rsidRDefault="005B1647" w:rsidP="005B1647">
            <w:pPr>
              <w:pStyle w:val="Tabell"/>
              <w:keepNext/>
              <w:keepLines/>
              <w:jc w:val="left"/>
              <w:cnfStyle w:val="000000000000" w:firstRow="0" w:lastRow="0" w:firstColumn="0" w:lastColumn="0" w:oddVBand="0" w:evenVBand="0" w:oddHBand="0" w:evenHBand="0" w:firstRowFirstColumn="0" w:firstRowLastColumn="0" w:lastRowFirstColumn="0" w:lastRowLastColumn="0"/>
            </w:pPr>
            <w:r w:rsidRPr="00C03FA1">
              <w:t>Utveckling av skolväsendet och annan pedagogisk verksamhet</w:t>
            </w:r>
          </w:p>
        </w:tc>
        <w:tc>
          <w:tcPr>
            <w:tcW w:w="522" w:type="pct"/>
            <w:noWrap/>
            <w:hideMark/>
          </w:tcPr>
          <w:p w14:paraId="12DA15DC" w14:textId="77777777" w:rsidR="005B1647" w:rsidRPr="00C03FA1"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C03FA1">
              <w:t>421</w:t>
            </w:r>
          </w:p>
        </w:tc>
      </w:tr>
      <w:tr w:rsidR="00155607" w14:paraId="233A18BF"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222" w:type="pct"/>
            <w:noWrap/>
            <w:hideMark/>
          </w:tcPr>
          <w:p w14:paraId="3ADC61B8" w14:textId="77777777" w:rsidR="005B1647" w:rsidRPr="00C03FA1" w:rsidRDefault="005B1647" w:rsidP="005B1647">
            <w:pPr>
              <w:pStyle w:val="Tabell"/>
              <w:keepNext/>
              <w:keepLines/>
            </w:pPr>
            <w:r w:rsidRPr="00C03FA1">
              <w:t>16</w:t>
            </w:r>
          </w:p>
        </w:tc>
        <w:tc>
          <w:tcPr>
            <w:tcW w:w="384" w:type="pct"/>
            <w:hideMark/>
          </w:tcPr>
          <w:p w14:paraId="339DAE41" w14:textId="77777777" w:rsidR="005B1647" w:rsidRPr="00C03FA1" w:rsidRDefault="005B1647" w:rsidP="005B1647">
            <w:pPr>
              <w:pStyle w:val="Tabell"/>
              <w:keepNext/>
              <w:keepLines/>
              <w:jc w:val="left"/>
              <w:cnfStyle w:val="000000000000" w:firstRow="0" w:lastRow="0" w:firstColumn="0" w:lastColumn="0" w:oddVBand="0" w:evenVBand="0" w:oddHBand="0" w:evenHBand="0" w:firstRowFirstColumn="0" w:firstRowLastColumn="0" w:lastRowFirstColumn="0" w:lastRowLastColumn="0"/>
            </w:pPr>
            <w:r w:rsidRPr="00C03FA1">
              <w:t>1:10</w:t>
            </w:r>
          </w:p>
        </w:tc>
        <w:tc>
          <w:tcPr>
            <w:tcW w:w="3872" w:type="pct"/>
            <w:hideMark/>
          </w:tcPr>
          <w:p w14:paraId="4332C85B" w14:textId="77777777" w:rsidR="005B1647" w:rsidRPr="00C03FA1" w:rsidRDefault="005B1647" w:rsidP="005B1647">
            <w:pPr>
              <w:pStyle w:val="Tabell"/>
              <w:keepNext/>
              <w:keepLines/>
              <w:jc w:val="left"/>
              <w:cnfStyle w:val="000000000000" w:firstRow="0" w:lastRow="0" w:firstColumn="0" w:lastColumn="0" w:oddVBand="0" w:evenVBand="0" w:oddHBand="0" w:evenHBand="0" w:firstRowFirstColumn="0" w:firstRowLastColumn="0" w:lastRowFirstColumn="0" w:lastRowLastColumn="0"/>
            </w:pPr>
            <w:r w:rsidRPr="00C03FA1">
              <w:t>Fortbildning av lärare och förskolepersonal</w:t>
            </w:r>
          </w:p>
        </w:tc>
        <w:tc>
          <w:tcPr>
            <w:tcW w:w="522" w:type="pct"/>
            <w:noWrap/>
            <w:hideMark/>
          </w:tcPr>
          <w:p w14:paraId="0E3D359C" w14:textId="77777777" w:rsidR="005B1647" w:rsidRPr="00C03FA1"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C03FA1">
              <w:t>115</w:t>
            </w:r>
          </w:p>
        </w:tc>
      </w:tr>
      <w:tr w:rsidR="00155607" w14:paraId="06D41E6C"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222" w:type="pct"/>
            <w:noWrap/>
            <w:hideMark/>
          </w:tcPr>
          <w:p w14:paraId="3D049114" w14:textId="77777777" w:rsidR="005B1647" w:rsidRPr="00C03FA1" w:rsidRDefault="005B1647" w:rsidP="005B1647">
            <w:pPr>
              <w:pStyle w:val="Tabell"/>
              <w:keepNext/>
              <w:keepLines/>
            </w:pPr>
            <w:r w:rsidRPr="00C03FA1">
              <w:t>16</w:t>
            </w:r>
          </w:p>
        </w:tc>
        <w:tc>
          <w:tcPr>
            <w:tcW w:w="384" w:type="pct"/>
            <w:hideMark/>
          </w:tcPr>
          <w:p w14:paraId="733E814E" w14:textId="77777777" w:rsidR="005B1647" w:rsidRPr="00C03FA1" w:rsidRDefault="005B1647" w:rsidP="005B1647">
            <w:pPr>
              <w:pStyle w:val="Tabell"/>
              <w:keepNext/>
              <w:keepLines/>
              <w:jc w:val="left"/>
              <w:cnfStyle w:val="000000000000" w:firstRow="0" w:lastRow="0" w:firstColumn="0" w:lastColumn="0" w:oddVBand="0" w:evenVBand="0" w:oddHBand="0" w:evenHBand="0" w:firstRowFirstColumn="0" w:firstRowLastColumn="0" w:lastRowFirstColumn="0" w:lastRowLastColumn="0"/>
            </w:pPr>
            <w:r w:rsidRPr="00C03FA1">
              <w:t>1:13</w:t>
            </w:r>
          </w:p>
        </w:tc>
        <w:tc>
          <w:tcPr>
            <w:tcW w:w="3872" w:type="pct"/>
            <w:hideMark/>
          </w:tcPr>
          <w:p w14:paraId="3FF393C2" w14:textId="77777777" w:rsidR="005B1647" w:rsidRPr="00C03FA1" w:rsidRDefault="005B1647" w:rsidP="005B1647">
            <w:pPr>
              <w:pStyle w:val="Tabell"/>
              <w:keepNext/>
              <w:keepLines/>
              <w:jc w:val="left"/>
              <w:cnfStyle w:val="000000000000" w:firstRow="0" w:lastRow="0" w:firstColumn="0" w:lastColumn="0" w:oddVBand="0" w:evenVBand="0" w:oddHBand="0" w:evenHBand="0" w:firstRowFirstColumn="0" w:firstRowLastColumn="0" w:lastRowFirstColumn="0" w:lastRowLastColumn="0"/>
            </w:pPr>
            <w:r w:rsidRPr="00C03FA1">
              <w:t>Statligt stöd till vuxenutbildning</w:t>
            </w:r>
          </w:p>
        </w:tc>
        <w:tc>
          <w:tcPr>
            <w:tcW w:w="522" w:type="pct"/>
            <w:noWrap/>
            <w:hideMark/>
          </w:tcPr>
          <w:p w14:paraId="7E784E38" w14:textId="77777777" w:rsidR="005B1647" w:rsidRPr="00C03FA1"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C03FA1">
              <w:t>546</w:t>
            </w:r>
          </w:p>
        </w:tc>
      </w:tr>
      <w:tr w:rsidR="00155607" w14:paraId="129FD035"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222" w:type="pct"/>
            <w:noWrap/>
            <w:hideMark/>
          </w:tcPr>
          <w:p w14:paraId="6B8BA40E" w14:textId="77777777" w:rsidR="005B1647" w:rsidRPr="00C03FA1" w:rsidRDefault="005B1647" w:rsidP="005B1647">
            <w:pPr>
              <w:pStyle w:val="Tabell"/>
              <w:keepNext/>
              <w:keepLines/>
            </w:pPr>
            <w:r w:rsidRPr="00C03FA1">
              <w:t>16</w:t>
            </w:r>
          </w:p>
        </w:tc>
        <w:tc>
          <w:tcPr>
            <w:tcW w:w="384" w:type="pct"/>
            <w:hideMark/>
          </w:tcPr>
          <w:p w14:paraId="67219622" w14:textId="77777777" w:rsidR="005B1647" w:rsidRPr="00C03FA1" w:rsidRDefault="005B1647" w:rsidP="005B1647">
            <w:pPr>
              <w:pStyle w:val="Tabell"/>
              <w:keepNext/>
              <w:keepLines/>
              <w:jc w:val="left"/>
              <w:cnfStyle w:val="000000000000" w:firstRow="0" w:lastRow="0" w:firstColumn="0" w:lastColumn="0" w:oddVBand="0" w:evenVBand="0" w:oddHBand="0" w:evenHBand="0" w:firstRowFirstColumn="0" w:firstRowLastColumn="0" w:lastRowFirstColumn="0" w:lastRowLastColumn="0"/>
            </w:pPr>
            <w:r w:rsidRPr="00C03FA1">
              <w:t>1:19</w:t>
            </w:r>
          </w:p>
        </w:tc>
        <w:tc>
          <w:tcPr>
            <w:tcW w:w="3872" w:type="pct"/>
            <w:hideMark/>
          </w:tcPr>
          <w:p w14:paraId="0E8989AB" w14:textId="77777777" w:rsidR="005B1647" w:rsidRPr="00C03FA1" w:rsidRDefault="005B1647" w:rsidP="005B1647">
            <w:pPr>
              <w:pStyle w:val="Tabell"/>
              <w:keepNext/>
              <w:keepLines/>
              <w:jc w:val="left"/>
              <w:cnfStyle w:val="000000000000" w:firstRow="0" w:lastRow="0" w:firstColumn="0" w:lastColumn="0" w:oddVBand="0" w:evenVBand="0" w:oddHBand="0" w:evenHBand="0" w:firstRowFirstColumn="0" w:firstRowLastColumn="0" w:lastRowFirstColumn="0" w:lastRowLastColumn="0"/>
            </w:pPr>
            <w:r w:rsidRPr="00C03FA1">
              <w:t>Bidrag till lärarlöner</w:t>
            </w:r>
          </w:p>
        </w:tc>
        <w:tc>
          <w:tcPr>
            <w:tcW w:w="522" w:type="pct"/>
            <w:noWrap/>
            <w:hideMark/>
          </w:tcPr>
          <w:p w14:paraId="4D732D80" w14:textId="77777777" w:rsidR="005B1647" w:rsidRPr="00C03FA1"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C03FA1">
              <w:t>441</w:t>
            </w:r>
          </w:p>
        </w:tc>
      </w:tr>
      <w:tr w:rsidR="00155607" w14:paraId="180332DC"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222" w:type="pct"/>
            <w:noWrap/>
            <w:hideMark/>
          </w:tcPr>
          <w:p w14:paraId="24403980" w14:textId="77777777" w:rsidR="005B1647" w:rsidRPr="00C03FA1" w:rsidRDefault="005B1647" w:rsidP="005B1647">
            <w:pPr>
              <w:pStyle w:val="Tabell"/>
              <w:keepNext/>
              <w:keepLines/>
            </w:pPr>
            <w:r w:rsidRPr="00C03FA1">
              <w:t>16</w:t>
            </w:r>
          </w:p>
        </w:tc>
        <w:tc>
          <w:tcPr>
            <w:tcW w:w="384" w:type="pct"/>
            <w:hideMark/>
          </w:tcPr>
          <w:p w14:paraId="4EEAA729" w14:textId="77777777" w:rsidR="005B1647" w:rsidRPr="00C03FA1" w:rsidRDefault="005B1647" w:rsidP="005B1647">
            <w:pPr>
              <w:pStyle w:val="Tabell"/>
              <w:keepNext/>
              <w:keepLines/>
              <w:jc w:val="left"/>
              <w:cnfStyle w:val="000000000000" w:firstRow="0" w:lastRow="0" w:firstColumn="0" w:lastColumn="0" w:oddVBand="0" w:evenVBand="0" w:oddHBand="0" w:evenHBand="0" w:firstRowFirstColumn="0" w:firstRowLastColumn="0" w:lastRowFirstColumn="0" w:lastRowLastColumn="0"/>
            </w:pPr>
            <w:r w:rsidRPr="00C03FA1">
              <w:t>2:64</w:t>
            </w:r>
          </w:p>
        </w:tc>
        <w:tc>
          <w:tcPr>
            <w:tcW w:w="3872" w:type="pct"/>
            <w:hideMark/>
          </w:tcPr>
          <w:p w14:paraId="1B1BAA8F" w14:textId="77777777" w:rsidR="005B1647" w:rsidRPr="00C03FA1" w:rsidRDefault="005B1647" w:rsidP="005B1647">
            <w:pPr>
              <w:pStyle w:val="Tabell"/>
              <w:keepNext/>
              <w:keepLines/>
              <w:jc w:val="left"/>
              <w:cnfStyle w:val="000000000000" w:firstRow="0" w:lastRow="0" w:firstColumn="0" w:lastColumn="0" w:oddVBand="0" w:evenVBand="0" w:oddHBand="0" w:evenHBand="0" w:firstRowFirstColumn="0" w:firstRowLastColumn="0" w:lastRowFirstColumn="0" w:lastRowLastColumn="0"/>
            </w:pPr>
            <w:r w:rsidRPr="00C03FA1">
              <w:t>Särskilda utgifter inom universitet och högskolor</w:t>
            </w:r>
          </w:p>
        </w:tc>
        <w:tc>
          <w:tcPr>
            <w:tcW w:w="522" w:type="pct"/>
            <w:noWrap/>
            <w:hideMark/>
          </w:tcPr>
          <w:p w14:paraId="0F6B018D" w14:textId="77777777" w:rsidR="005B1647" w:rsidRPr="00C03FA1"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C03FA1">
              <w:t>189</w:t>
            </w:r>
          </w:p>
        </w:tc>
      </w:tr>
      <w:tr w:rsidR="00155607" w14:paraId="4DC2DED7" w14:textId="77777777" w:rsidTr="00155607">
        <w:trPr>
          <w:trHeight w:val="163"/>
        </w:trPr>
        <w:tc>
          <w:tcPr>
            <w:cnfStyle w:val="001000000000" w:firstRow="0" w:lastRow="0" w:firstColumn="1" w:lastColumn="0" w:oddVBand="0" w:evenVBand="0" w:oddHBand="0" w:evenHBand="0" w:firstRowFirstColumn="0" w:firstRowLastColumn="0" w:lastRowFirstColumn="0" w:lastRowLastColumn="0"/>
            <w:tcW w:w="222" w:type="pct"/>
            <w:noWrap/>
            <w:hideMark/>
          </w:tcPr>
          <w:p w14:paraId="548DDE80" w14:textId="77777777" w:rsidR="005B1647" w:rsidRPr="00C03FA1" w:rsidRDefault="005B1647" w:rsidP="005B1647">
            <w:pPr>
              <w:pStyle w:val="Tabell"/>
              <w:keepNext/>
              <w:keepLines/>
            </w:pPr>
            <w:r w:rsidRPr="00C03FA1">
              <w:t>18</w:t>
            </w:r>
          </w:p>
        </w:tc>
        <w:tc>
          <w:tcPr>
            <w:tcW w:w="384" w:type="pct"/>
            <w:hideMark/>
          </w:tcPr>
          <w:p w14:paraId="619DC63D" w14:textId="77777777" w:rsidR="005B1647" w:rsidRPr="00C03FA1" w:rsidRDefault="005B1647" w:rsidP="005B1647">
            <w:pPr>
              <w:pStyle w:val="Tabell"/>
              <w:keepNext/>
              <w:keepLines/>
              <w:jc w:val="left"/>
              <w:cnfStyle w:val="000000000000" w:firstRow="0" w:lastRow="0" w:firstColumn="0" w:lastColumn="0" w:oddVBand="0" w:evenVBand="0" w:oddHBand="0" w:evenHBand="0" w:firstRowFirstColumn="0" w:firstRowLastColumn="0" w:lastRowFirstColumn="0" w:lastRowLastColumn="0"/>
            </w:pPr>
            <w:r w:rsidRPr="00C03FA1">
              <w:t>1:7</w:t>
            </w:r>
          </w:p>
        </w:tc>
        <w:tc>
          <w:tcPr>
            <w:tcW w:w="3872" w:type="pct"/>
            <w:hideMark/>
          </w:tcPr>
          <w:p w14:paraId="7CCB0805" w14:textId="77777777" w:rsidR="005B1647" w:rsidRPr="00C03FA1" w:rsidRDefault="005B1647" w:rsidP="005B1647">
            <w:pPr>
              <w:pStyle w:val="Tabell"/>
              <w:keepNext/>
              <w:keepLines/>
              <w:jc w:val="left"/>
              <w:cnfStyle w:val="000000000000" w:firstRow="0" w:lastRow="0" w:firstColumn="0" w:lastColumn="0" w:oddVBand="0" w:evenVBand="0" w:oddHBand="0" w:evenHBand="0" w:firstRowFirstColumn="0" w:firstRowLastColumn="0" w:lastRowFirstColumn="0" w:lastRowLastColumn="0"/>
            </w:pPr>
            <w:r w:rsidRPr="00C03FA1">
              <w:t>Energieffektivisering och renovering av flerbostadshus och utomhusmiljöer</w:t>
            </w:r>
          </w:p>
        </w:tc>
        <w:tc>
          <w:tcPr>
            <w:tcW w:w="522" w:type="pct"/>
            <w:noWrap/>
            <w:hideMark/>
          </w:tcPr>
          <w:p w14:paraId="13FF9D4F" w14:textId="77777777" w:rsidR="005B1647" w:rsidRPr="00C03FA1"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C03FA1">
              <w:t>480</w:t>
            </w:r>
          </w:p>
        </w:tc>
      </w:tr>
      <w:tr w:rsidR="00155607" w14:paraId="47EBAB6E" w14:textId="77777777" w:rsidTr="00155607">
        <w:trPr>
          <w:trHeight w:val="295"/>
        </w:trPr>
        <w:tc>
          <w:tcPr>
            <w:cnfStyle w:val="001000000000" w:firstRow="0" w:lastRow="0" w:firstColumn="1" w:lastColumn="0" w:oddVBand="0" w:evenVBand="0" w:oddHBand="0" w:evenHBand="0" w:firstRowFirstColumn="0" w:firstRowLastColumn="0" w:lastRowFirstColumn="0" w:lastRowLastColumn="0"/>
            <w:tcW w:w="222" w:type="pct"/>
            <w:noWrap/>
            <w:hideMark/>
          </w:tcPr>
          <w:p w14:paraId="24010370" w14:textId="77777777" w:rsidR="005B1647" w:rsidRPr="00C03FA1" w:rsidRDefault="005B1647" w:rsidP="005B1647">
            <w:pPr>
              <w:pStyle w:val="Tabell"/>
              <w:keepNext/>
              <w:keepLines/>
            </w:pPr>
            <w:r w:rsidRPr="00C03FA1">
              <w:t>18</w:t>
            </w:r>
          </w:p>
        </w:tc>
        <w:tc>
          <w:tcPr>
            <w:tcW w:w="384" w:type="pct"/>
            <w:hideMark/>
          </w:tcPr>
          <w:p w14:paraId="55ED9EB4" w14:textId="77777777" w:rsidR="005B1647" w:rsidRPr="00C03FA1" w:rsidRDefault="005B1647" w:rsidP="005B1647">
            <w:pPr>
              <w:pStyle w:val="Tabell"/>
              <w:keepNext/>
              <w:keepLines/>
              <w:jc w:val="left"/>
              <w:cnfStyle w:val="000000000000" w:firstRow="0" w:lastRow="0" w:firstColumn="0" w:lastColumn="0" w:oddVBand="0" w:evenVBand="0" w:oddHBand="0" w:evenHBand="0" w:firstRowFirstColumn="0" w:firstRowLastColumn="0" w:lastRowFirstColumn="0" w:lastRowLastColumn="0"/>
            </w:pPr>
            <w:r w:rsidRPr="00C03FA1">
              <w:t>1:9</w:t>
            </w:r>
          </w:p>
        </w:tc>
        <w:tc>
          <w:tcPr>
            <w:tcW w:w="3872" w:type="pct"/>
            <w:hideMark/>
          </w:tcPr>
          <w:p w14:paraId="17EE3004" w14:textId="77777777" w:rsidR="005B1647" w:rsidRPr="00C03FA1" w:rsidRDefault="005B1647" w:rsidP="005B1647">
            <w:pPr>
              <w:pStyle w:val="Tabell"/>
              <w:keepNext/>
              <w:keepLines/>
              <w:jc w:val="left"/>
              <w:cnfStyle w:val="000000000000" w:firstRow="0" w:lastRow="0" w:firstColumn="0" w:lastColumn="0" w:oddVBand="0" w:evenVBand="0" w:oddHBand="0" w:evenHBand="0" w:firstRowFirstColumn="0" w:firstRowLastColumn="0" w:lastRowFirstColumn="0" w:lastRowLastColumn="0"/>
            </w:pPr>
            <w:r w:rsidRPr="00C03FA1">
              <w:t>Investeringsstöd för anordnande av hyresbostäder och bostäder för studerande</w:t>
            </w:r>
          </w:p>
        </w:tc>
        <w:tc>
          <w:tcPr>
            <w:tcW w:w="522" w:type="pct"/>
            <w:noWrap/>
            <w:hideMark/>
          </w:tcPr>
          <w:p w14:paraId="27B4CE04" w14:textId="77777777" w:rsidR="005B1647" w:rsidRPr="00C03FA1"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C03FA1">
              <w:t>1 774</w:t>
            </w:r>
          </w:p>
        </w:tc>
      </w:tr>
      <w:tr w:rsidR="00155607" w14:paraId="371C862F"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222" w:type="pct"/>
            <w:noWrap/>
            <w:hideMark/>
          </w:tcPr>
          <w:p w14:paraId="4480E8D0" w14:textId="77777777" w:rsidR="005B1647" w:rsidRPr="00C03FA1" w:rsidRDefault="005B1647" w:rsidP="005B1647">
            <w:pPr>
              <w:pStyle w:val="Tabell"/>
              <w:keepNext/>
              <w:keepLines/>
            </w:pPr>
            <w:r w:rsidRPr="00C03FA1">
              <w:t>19</w:t>
            </w:r>
          </w:p>
        </w:tc>
        <w:tc>
          <w:tcPr>
            <w:tcW w:w="384" w:type="pct"/>
            <w:hideMark/>
          </w:tcPr>
          <w:p w14:paraId="20704A7B" w14:textId="77777777" w:rsidR="005B1647" w:rsidRPr="00C03FA1" w:rsidRDefault="005B1647" w:rsidP="005B1647">
            <w:pPr>
              <w:pStyle w:val="Tabell"/>
              <w:keepNext/>
              <w:keepLines/>
              <w:jc w:val="left"/>
              <w:cnfStyle w:val="000000000000" w:firstRow="0" w:lastRow="0" w:firstColumn="0" w:lastColumn="0" w:oddVBand="0" w:evenVBand="0" w:oddHBand="0" w:evenHBand="0" w:firstRowFirstColumn="0" w:firstRowLastColumn="0" w:lastRowFirstColumn="0" w:lastRowLastColumn="0"/>
            </w:pPr>
            <w:r w:rsidRPr="00C03FA1">
              <w:t>1:1</w:t>
            </w:r>
          </w:p>
        </w:tc>
        <w:tc>
          <w:tcPr>
            <w:tcW w:w="3872" w:type="pct"/>
            <w:hideMark/>
          </w:tcPr>
          <w:p w14:paraId="0EE61F23" w14:textId="77777777" w:rsidR="005B1647" w:rsidRPr="00C03FA1" w:rsidRDefault="005B1647" w:rsidP="005B1647">
            <w:pPr>
              <w:pStyle w:val="Tabell"/>
              <w:keepNext/>
              <w:keepLines/>
              <w:jc w:val="left"/>
              <w:cnfStyle w:val="000000000000" w:firstRow="0" w:lastRow="0" w:firstColumn="0" w:lastColumn="0" w:oddVBand="0" w:evenVBand="0" w:oddHBand="0" w:evenHBand="0" w:firstRowFirstColumn="0" w:firstRowLastColumn="0" w:lastRowFirstColumn="0" w:lastRowLastColumn="0"/>
            </w:pPr>
            <w:r w:rsidRPr="00C03FA1">
              <w:t>Regionala tillväxtåtgärder</w:t>
            </w:r>
          </w:p>
        </w:tc>
        <w:tc>
          <w:tcPr>
            <w:tcW w:w="522" w:type="pct"/>
            <w:noWrap/>
            <w:hideMark/>
          </w:tcPr>
          <w:p w14:paraId="2D453C03" w14:textId="77777777" w:rsidR="005B1647" w:rsidRPr="00C03FA1"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C03FA1">
              <w:t>159</w:t>
            </w:r>
          </w:p>
        </w:tc>
      </w:tr>
      <w:tr w:rsidR="00155607" w14:paraId="5C549024"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222" w:type="pct"/>
            <w:noWrap/>
            <w:hideMark/>
          </w:tcPr>
          <w:p w14:paraId="51072165" w14:textId="77777777" w:rsidR="005B1647" w:rsidRPr="00C03FA1" w:rsidRDefault="005B1647" w:rsidP="005B1647">
            <w:pPr>
              <w:pStyle w:val="Tabell"/>
              <w:keepNext/>
              <w:keepLines/>
            </w:pPr>
            <w:r w:rsidRPr="00C03FA1">
              <w:t>20</w:t>
            </w:r>
          </w:p>
        </w:tc>
        <w:tc>
          <w:tcPr>
            <w:tcW w:w="384" w:type="pct"/>
            <w:hideMark/>
          </w:tcPr>
          <w:p w14:paraId="19991003" w14:textId="77777777" w:rsidR="005B1647" w:rsidRPr="00C03FA1" w:rsidRDefault="005B1647" w:rsidP="005B1647">
            <w:pPr>
              <w:pStyle w:val="Tabell"/>
              <w:keepNext/>
              <w:keepLines/>
              <w:jc w:val="left"/>
              <w:cnfStyle w:val="000000000000" w:firstRow="0" w:lastRow="0" w:firstColumn="0" w:lastColumn="0" w:oddVBand="0" w:evenVBand="0" w:oddHBand="0" w:evenHBand="0" w:firstRowFirstColumn="0" w:firstRowLastColumn="0" w:lastRowFirstColumn="0" w:lastRowLastColumn="0"/>
            </w:pPr>
            <w:r w:rsidRPr="00C03FA1">
              <w:t>1:16</w:t>
            </w:r>
          </w:p>
        </w:tc>
        <w:tc>
          <w:tcPr>
            <w:tcW w:w="3872" w:type="pct"/>
            <w:hideMark/>
          </w:tcPr>
          <w:p w14:paraId="20080148" w14:textId="77777777" w:rsidR="005B1647" w:rsidRPr="00C03FA1" w:rsidRDefault="005B1647" w:rsidP="005B1647">
            <w:pPr>
              <w:pStyle w:val="Tabell"/>
              <w:keepNext/>
              <w:keepLines/>
              <w:jc w:val="left"/>
              <w:cnfStyle w:val="000000000000" w:firstRow="0" w:lastRow="0" w:firstColumn="0" w:lastColumn="0" w:oddVBand="0" w:evenVBand="0" w:oddHBand="0" w:evenHBand="0" w:firstRowFirstColumn="0" w:firstRowLastColumn="0" w:lastRowFirstColumn="0" w:lastRowLastColumn="0"/>
            </w:pPr>
            <w:r w:rsidRPr="00C03FA1">
              <w:t>Klimatinvesteringar</w:t>
            </w:r>
          </w:p>
        </w:tc>
        <w:tc>
          <w:tcPr>
            <w:tcW w:w="522" w:type="pct"/>
            <w:noWrap/>
            <w:hideMark/>
          </w:tcPr>
          <w:p w14:paraId="6E25F7DA" w14:textId="77777777" w:rsidR="005B1647" w:rsidRPr="00C03FA1"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C03FA1">
              <w:t>106</w:t>
            </w:r>
          </w:p>
        </w:tc>
      </w:tr>
      <w:tr w:rsidR="00155607" w14:paraId="332A9177"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222" w:type="pct"/>
            <w:noWrap/>
            <w:hideMark/>
          </w:tcPr>
          <w:p w14:paraId="0C1A216E" w14:textId="77777777" w:rsidR="005B1647" w:rsidRPr="00C03FA1" w:rsidRDefault="005B1647" w:rsidP="005B1647">
            <w:pPr>
              <w:pStyle w:val="Tabell"/>
              <w:keepNext/>
              <w:keepLines/>
            </w:pPr>
            <w:r w:rsidRPr="00C03FA1">
              <w:t>20</w:t>
            </w:r>
          </w:p>
        </w:tc>
        <w:tc>
          <w:tcPr>
            <w:tcW w:w="384" w:type="pct"/>
            <w:hideMark/>
          </w:tcPr>
          <w:p w14:paraId="61813FD7" w14:textId="77777777" w:rsidR="005B1647" w:rsidRPr="00C03FA1" w:rsidRDefault="005B1647" w:rsidP="005B1647">
            <w:pPr>
              <w:pStyle w:val="Tabell"/>
              <w:keepNext/>
              <w:keepLines/>
              <w:jc w:val="left"/>
              <w:cnfStyle w:val="000000000000" w:firstRow="0" w:lastRow="0" w:firstColumn="0" w:lastColumn="0" w:oddVBand="0" w:evenVBand="0" w:oddHBand="0" w:evenHBand="0" w:firstRowFirstColumn="0" w:firstRowLastColumn="0" w:lastRowFirstColumn="0" w:lastRowLastColumn="0"/>
            </w:pPr>
            <w:r w:rsidRPr="00C03FA1">
              <w:t>1:20</w:t>
            </w:r>
          </w:p>
        </w:tc>
        <w:tc>
          <w:tcPr>
            <w:tcW w:w="3872" w:type="pct"/>
            <w:hideMark/>
          </w:tcPr>
          <w:p w14:paraId="367B14DD" w14:textId="77777777" w:rsidR="005B1647" w:rsidRPr="00C03FA1" w:rsidRDefault="005B1647" w:rsidP="005B1647">
            <w:pPr>
              <w:pStyle w:val="Tabell"/>
              <w:keepNext/>
              <w:keepLines/>
              <w:jc w:val="left"/>
              <w:cnfStyle w:val="000000000000" w:firstRow="0" w:lastRow="0" w:firstColumn="0" w:lastColumn="0" w:oddVBand="0" w:evenVBand="0" w:oddHBand="0" w:evenHBand="0" w:firstRowFirstColumn="0" w:firstRowLastColumn="0" w:lastRowFirstColumn="0" w:lastRowLastColumn="0"/>
            </w:pPr>
            <w:r w:rsidRPr="00C03FA1">
              <w:t>Industriklivet</w:t>
            </w:r>
          </w:p>
        </w:tc>
        <w:tc>
          <w:tcPr>
            <w:tcW w:w="522" w:type="pct"/>
            <w:noWrap/>
            <w:hideMark/>
          </w:tcPr>
          <w:p w14:paraId="2ADC427F" w14:textId="77777777" w:rsidR="005B1647" w:rsidRPr="00C03FA1"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C03FA1">
              <w:t>178</w:t>
            </w:r>
          </w:p>
        </w:tc>
      </w:tr>
      <w:tr w:rsidR="00155607" w14:paraId="031B5AA6"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222" w:type="pct"/>
            <w:noWrap/>
            <w:hideMark/>
          </w:tcPr>
          <w:p w14:paraId="2E648AB5" w14:textId="77777777" w:rsidR="005B1647" w:rsidRPr="00C03FA1" w:rsidRDefault="005B1647" w:rsidP="005B1647">
            <w:pPr>
              <w:pStyle w:val="Tabell"/>
              <w:keepNext/>
              <w:keepLines/>
            </w:pPr>
            <w:r w:rsidRPr="00C03FA1">
              <w:t>21</w:t>
            </w:r>
          </w:p>
        </w:tc>
        <w:tc>
          <w:tcPr>
            <w:tcW w:w="384" w:type="pct"/>
            <w:hideMark/>
          </w:tcPr>
          <w:p w14:paraId="622A0975" w14:textId="77777777" w:rsidR="005B1647" w:rsidRPr="00C03FA1" w:rsidRDefault="005B1647" w:rsidP="005B1647">
            <w:pPr>
              <w:pStyle w:val="Tabell"/>
              <w:keepNext/>
              <w:keepLines/>
              <w:jc w:val="left"/>
              <w:cnfStyle w:val="000000000000" w:firstRow="0" w:lastRow="0" w:firstColumn="0" w:lastColumn="0" w:oddVBand="0" w:evenVBand="0" w:oddHBand="0" w:evenHBand="0" w:firstRowFirstColumn="0" w:firstRowLastColumn="0" w:lastRowFirstColumn="0" w:lastRowLastColumn="0"/>
            </w:pPr>
            <w:r w:rsidRPr="00C03FA1">
              <w:t>1:7</w:t>
            </w:r>
          </w:p>
        </w:tc>
        <w:tc>
          <w:tcPr>
            <w:tcW w:w="3872" w:type="pct"/>
            <w:hideMark/>
          </w:tcPr>
          <w:p w14:paraId="01B9C731" w14:textId="77777777" w:rsidR="005B1647" w:rsidRPr="00C03FA1" w:rsidRDefault="005B1647" w:rsidP="005B1647">
            <w:pPr>
              <w:pStyle w:val="Tabell"/>
              <w:keepNext/>
              <w:keepLines/>
              <w:jc w:val="left"/>
              <w:cnfStyle w:val="000000000000" w:firstRow="0" w:lastRow="0" w:firstColumn="0" w:lastColumn="0" w:oddVBand="0" w:evenVBand="0" w:oddHBand="0" w:evenHBand="0" w:firstRowFirstColumn="0" w:firstRowLastColumn="0" w:lastRowFirstColumn="0" w:lastRowLastColumn="0"/>
            </w:pPr>
            <w:r w:rsidRPr="00C03FA1">
              <w:t>Energiteknik</w:t>
            </w:r>
          </w:p>
        </w:tc>
        <w:tc>
          <w:tcPr>
            <w:tcW w:w="522" w:type="pct"/>
            <w:noWrap/>
            <w:hideMark/>
          </w:tcPr>
          <w:p w14:paraId="4F1B55AD" w14:textId="77777777" w:rsidR="005B1647" w:rsidRPr="00C03FA1"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C03FA1">
              <w:t>111</w:t>
            </w:r>
          </w:p>
        </w:tc>
      </w:tr>
      <w:tr w:rsidR="00155607" w14:paraId="4B7152AB"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222" w:type="pct"/>
            <w:noWrap/>
            <w:hideMark/>
          </w:tcPr>
          <w:p w14:paraId="70C37D7F" w14:textId="77777777" w:rsidR="005B1647" w:rsidRPr="00C03FA1" w:rsidRDefault="005B1647" w:rsidP="005B1647">
            <w:pPr>
              <w:pStyle w:val="Tabell"/>
              <w:keepNext/>
              <w:keepLines/>
            </w:pPr>
            <w:r w:rsidRPr="00C03FA1">
              <w:t>23</w:t>
            </w:r>
          </w:p>
        </w:tc>
        <w:tc>
          <w:tcPr>
            <w:tcW w:w="384" w:type="pct"/>
            <w:hideMark/>
          </w:tcPr>
          <w:p w14:paraId="16B259AA" w14:textId="77777777" w:rsidR="005B1647" w:rsidRPr="00C03FA1" w:rsidRDefault="005B1647" w:rsidP="005B1647">
            <w:pPr>
              <w:pStyle w:val="Tabell"/>
              <w:keepNext/>
              <w:keepLines/>
              <w:jc w:val="left"/>
              <w:cnfStyle w:val="000000000000" w:firstRow="0" w:lastRow="0" w:firstColumn="0" w:lastColumn="0" w:oddVBand="0" w:evenVBand="0" w:oddHBand="0" w:evenHBand="0" w:firstRowFirstColumn="0" w:firstRowLastColumn="0" w:lastRowFirstColumn="0" w:lastRowLastColumn="0"/>
            </w:pPr>
            <w:r w:rsidRPr="00C03FA1">
              <w:t>1:17</w:t>
            </w:r>
          </w:p>
        </w:tc>
        <w:tc>
          <w:tcPr>
            <w:tcW w:w="3872" w:type="pct"/>
            <w:hideMark/>
          </w:tcPr>
          <w:p w14:paraId="53269138" w14:textId="77777777" w:rsidR="005B1647" w:rsidRPr="00C03FA1" w:rsidRDefault="005B1647" w:rsidP="005B1647">
            <w:pPr>
              <w:pStyle w:val="Tabell"/>
              <w:keepNext/>
              <w:keepLines/>
              <w:jc w:val="left"/>
              <w:cnfStyle w:val="000000000000" w:firstRow="0" w:lastRow="0" w:firstColumn="0" w:lastColumn="0" w:oddVBand="0" w:evenVBand="0" w:oddHBand="0" w:evenHBand="0" w:firstRowFirstColumn="0" w:firstRowLastColumn="0" w:lastRowFirstColumn="0" w:lastRowLastColumn="0"/>
            </w:pPr>
            <w:r w:rsidRPr="00C03FA1">
              <w:t>Åtgärder för landsbygdens miljö och struktur</w:t>
            </w:r>
          </w:p>
        </w:tc>
        <w:tc>
          <w:tcPr>
            <w:tcW w:w="522" w:type="pct"/>
            <w:noWrap/>
            <w:hideMark/>
          </w:tcPr>
          <w:p w14:paraId="099DEF9B" w14:textId="77777777" w:rsidR="005B1647" w:rsidRPr="00C03FA1"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C03FA1">
              <w:t>764</w:t>
            </w:r>
          </w:p>
        </w:tc>
      </w:tr>
      <w:tr w:rsidR="00155607" w14:paraId="557D4516" w14:textId="77777777" w:rsidTr="00155607">
        <w:trPr>
          <w:trHeight w:val="54"/>
        </w:trPr>
        <w:tc>
          <w:tcPr>
            <w:cnfStyle w:val="001000000000" w:firstRow="0" w:lastRow="0" w:firstColumn="1" w:lastColumn="0" w:oddVBand="0" w:evenVBand="0" w:oddHBand="0" w:evenHBand="0" w:firstRowFirstColumn="0" w:firstRowLastColumn="0" w:lastRowFirstColumn="0" w:lastRowLastColumn="0"/>
            <w:tcW w:w="222" w:type="pct"/>
            <w:noWrap/>
            <w:hideMark/>
          </w:tcPr>
          <w:p w14:paraId="46BF4F53" w14:textId="77777777" w:rsidR="005B1647" w:rsidRPr="00C03FA1" w:rsidRDefault="005B1647" w:rsidP="005B1647">
            <w:pPr>
              <w:pStyle w:val="Tabell"/>
              <w:keepNext/>
              <w:keepLines/>
            </w:pPr>
            <w:r w:rsidRPr="00C03FA1">
              <w:t>23</w:t>
            </w:r>
          </w:p>
        </w:tc>
        <w:tc>
          <w:tcPr>
            <w:tcW w:w="384" w:type="pct"/>
            <w:hideMark/>
          </w:tcPr>
          <w:p w14:paraId="3453077B" w14:textId="77777777" w:rsidR="005B1647" w:rsidRPr="00C03FA1" w:rsidRDefault="005B1647" w:rsidP="005B1647">
            <w:pPr>
              <w:pStyle w:val="Tabell"/>
              <w:keepNext/>
              <w:keepLines/>
              <w:jc w:val="left"/>
              <w:cnfStyle w:val="000000000000" w:firstRow="0" w:lastRow="0" w:firstColumn="0" w:lastColumn="0" w:oddVBand="0" w:evenVBand="0" w:oddHBand="0" w:evenHBand="0" w:firstRowFirstColumn="0" w:firstRowLastColumn="0" w:lastRowFirstColumn="0" w:lastRowLastColumn="0"/>
            </w:pPr>
            <w:r w:rsidRPr="00C03FA1">
              <w:t>1:18</w:t>
            </w:r>
          </w:p>
        </w:tc>
        <w:tc>
          <w:tcPr>
            <w:tcW w:w="3872" w:type="pct"/>
            <w:hideMark/>
          </w:tcPr>
          <w:p w14:paraId="7052DBD6" w14:textId="77777777" w:rsidR="005B1647" w:rsidRPr="00C03FA1" w:rsidRDefault="005B1647" w:rsidP="005B1647">
            <w:pPr>
              <w:pStyle w:val="Tabell"/>
              <w:keepNext/>
              <w:keepLines/>
              <w:jc w:val="left"/>
              <w:cnfStyle w:val="000000000000" w:firstRow="0" w:lastRow="0" w:firstColumn="0" w:lastColumn="0" w:oddVBand="0" w:evenVBand="0" w:oddHBand="0" w:evenHBand="0" w:firstRowFirstColumn="0" w:firstRowLastColumn="0" w:lastRowFirstColumn="0" w:lastRowLastColumn="0"/>
            </w:pPr>
            <w:r w:rsidRPr="00C03FA1">
              <w:t>Från EU-budgeten finansierade åtgärder för landsbygdens miljö och struktur</w:t>
            </w:r>
          </w:p>
        </w:tc>
        <w:tc>
          <w:tcPr>
            <w:tcW w:w="522" w:type="pct"/>
            <w:noWrap/>
            <w:hideMark/>
          </w:tcPr>
          <w:p w14:paraId="35C89EFF" w14:textId="77777777" w:rsidR="005B1647" w:rsidRPr="00C03FA1"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C03FA1">
              <w:t>349</w:t>
            </w:r>
          </w:p>
        </w:tc>
      </w:tr>
      <w:tr w:rsidR="00155607" w14:paraId="41D03B1A"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222" w:type="pct"/>
            <w:noWrap/>
            <w:hideMark/>
          </w:tcPr>
          <w:p w14:paraId="4A97B398" w14:textId="77777777" w:rsidR="005B1647" w:rsidRPr="00C03FA1" w:rsidRDefault="005B1647" w:rsidP="005B1647">
            <w:pPr>
              <w:pStyle w:val="Tabell"/>
              <w:keepNext/>
              <w:keepLines/>
            </w:pPr>
            <w:r w:rsidRPr="00C03FA1">
              <w:t>24</w:t>
            </w:r>
          </w:p>
        </w:tc>
        <w:tc>
          <w:tcPr>
            <w:tcW w:w="384" w:type="pct"/>
            <w:hideMark/>
          </w:tcPr>
          <w:p w14:paraId="38D1B4F2" w14:textId="77777777" w:rsidR="005B1647" w:rsidRPr="00C03FA1" w:rsidRDefault="005B1647" w:rsidP="005B1647">
            <w:pPr>
              <w:pStyle w:val="Tabell"/>
              <w:keepNext/>
              <w:keepLines/>
              <w:jc w:val="left"/>
              <w:cnfStyle w:val="000000000000" w:firstRow="0" w:lastRow="0" w:firstColumn="0" w:lastColumn="0" w:oddVBand="0" w:evenVBand="0" w:oddHBand="0" w:evenHBand="0" w:firstRowFirstColumn="0" w:firstRowLastColumn="0" w:lastRowFirstColumn="0" w:lastRowLastColumn="0"/>
            </w:pPr>
            <w:r w:rsidRPr="00C03FA1">
              <w:t>1:5</w:t>
            </w:r>
          </w:p>
        </w:tc>
        <w:tc>
          <w:tcPr>
            <w:tcW w:w="3872" w:type="pct"/>
            <w:hideMark/>
          </w:tcPr>
          <w:p w14:paraId="601782E0" w14:textId="77777777" w:rsidR="005B1647" w:rsidRPr="00C03FA1" w:rsidRDefault="005B1647" w:rsidP="005B1647">
            <w:pPr>
              <w:pStyle w:val="Tabell"/>
              <w:keepNext/>
              <w:keepLines/>
              <w:jc w:val="left"/>
              <w:cnfStyle w:val="000000000000" w:firstRow="0" w:lastRow="0" w:firstColumn="0" w:lastColumn="0" w:oddVBand="0" w:evenVBand="0" w:oddHBand="0" w:evenHBand="0" w:firstRowFirstColumn="0" w:firstRowLastColumn="0" w:lastRowFirstColumn="0" w:lastRowLastColumn="0"/>
            </w:pPr>
            <w:r w:rsidRPr="00C03FA1">
              <w:t>Näringslivsutveckling</w:t>
            </w:r>
          </w:p>
        </w:tc>
        <w:tc>
          <w:tcPr>
            <w:tcW w:w="522" w:type="pct"/>
            <w:noWrap/>
            <w:hideMark/>
          </w:tcPr>
          <w:p w14:paraId="0104B8D9" w14:textId="77777777" w:rsidR="005B1647" w:rsidRPr="00C03FA1"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C03FA1">
              <w:t>208</w:t>
            </w:r>
          </w:p>
        </w:tc>
      </w:tr>
      <w:tr w:rsidR="00155607" w14:paraId="6C7833AD"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222" w:type="pct"/>
            <w:noWrap/>
            <w:hideMark/>
          </w:tcPr>
          <w:p w14:paraId="438D3F6A" w14:textId="77777777" w:rsidR="005B1647" w:rsidRPr="00C03FA1" w:rsidRDefault="005B1647" w:rsidP="005B1647">
            <w:pPr>
              <w:pStyle w:val="Tabell"/>
              <w:keepNext/>
              <w:keepLines/>
            </w:pPr>
            <w:r w:rsidRPr="00C03FA1">
              <w:t>27</w:t>
            </w:r>
          </w:p>
        </w:tc>
        <w:tc>
          <w:tcPr>
            <w:tcW w:w="384" w:type="pct"/>
            <w:hideMark/>
          </w:tcPr>
          <w:p w14:paraId="1CC68E4E" w14:textId="77777777" w:rsidR="005B1647" w:rsidRPr="00C03FA1" w:rsidRDefault="005B1647" w:rsidP="005B1647">
            <w:pPr>
              <w:pStyle w:val="Tabell"/>
              <w:keepNext/>
              <w:keepLines/>
              <w:jc w:val="left"/>
              <w:cnfStyle w:val="000000000000" w:firstRow="0" w:lastRow="0" w:firstColumn="0" w:lastColumn="0" w:oddVBand="0" w:evenVBand="0" w:oddHBand="0" w:evenHBand="0" w:firstRowFirstColumn="0" w:firstRowLastColumn="0" w:lastRowFirstColumn="0" w:lastRowLastColumn="0"/>
            </w:pPr>
            <w:r w:rsidRPr="00C03FA1">
              <w:t>1:1</w:t>
            </w:r>
          </w:p>
        </w:tc>
        <w:tc>
          <w:tcPr>
            <w:tcW w:w="3872" w:type="pct"/>
            <w:hideMark/>
          </w:tcPr>
          <w:p w14:paraId="084DF864" w14:textId="77777777" w:rsidR="005B1647" w:rsidRPr="00C03FA1" w:rsidRDefault="005B1647" w:rsidP="005B1647">
            <w:pPr>
              <w:pStyle w:val="Tabell"/>
              <w:keepNext/>
              <w:keepLines/>
              <w:jc w:val="left"/>
              <w:cnfStyle w:val="000000000000" w:firstRow="0" w:lastRow="0" w:firstColumn="0" w:lastColumn="0" w:oddVBand="0" w:evenVBand="0" w:oddHBand="0" w:evenHBand="0" w:firstRowFirstColumn="0" w:firstRowLastColumn="0" w:lastRowFirstColumn="0" w:lastRowLastColumn="0"/>
            </w:pPr>
            <w:r w:rsidRPr="00C03FA1">
              <w:t>Avgiften till Europeiska unionen</w:t>
            </w:r>
          </w:p>
        </w:tc>
        <w:tc>
          <w:tcPr>
            <w:tcW w:w="522" w:type="pct"/>
            <w:noWrap/>
            <w:hideMark/>
          </w:tcPr>
          <w:p w14:paraId="323ED4B1" w14:textId="77777777" w:rsidR="005B1647" w:rsidRPr="00C03FA1"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C03FA1">
              <w:t>4 551</w:t>
            </w:r>
          </w:p>
        </w:tc>
      </w:tr>
      <w:tr w:rsidR="00155607" w14:paraId="5A636EE1"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222" w:type="pct"/>
            <w:noWrap/>
            <w:hideMark/>
          </w:tcPr>
          <w:p w14:paraId="52A3A8CF" w14:textId="77777777" w:rsidR="005B1647" w:rsidRPr="00C03FA1" w:rsidRDefault="005B1647" w:rsidP="005B1647">
            <w:pPr>
              <w:pStyle w:val="Tabell"/>
              <w:keepNext/>
              <w:keepLines/>
            </w:pPr>
          </w:p>
        </w:tc>
        <w:tc>
          <w:tcPr>
            <w:tcW w:w="384" w:type="pct"/>
            <w:hideMark/>
          </w:tcPr>
          <w:p w14:paraId="6B8FF57F" w14:textId="77777777" w:rsidR="005B1647" w:rsidRPr="00C03FA1" w:rsidRDefault="005B1647" w:rsidP="005B1647">
            <w:pPr>
              <w:pStyle w:val="Tabell"/>
              <w:keepNext/>
              <w:keepLines/>
              <w:jc w:val="left"/>
              <w:cnfStyle w:val="000000000000" w:firstRow="0" w:lastRow="0" w:firstColumn="0" w:lastColumn="0" w:oddVBand="0" w:evenVBand="0" w:oddHBand="0" w:evenHBand="0" w:firstRowFirstColumn="0" w:firstRowLastColumn="0" w:lastRowFirstColumn="0" w:lastRowLastColumn="0"/>
            </w:pPr>
          </w:p>
        </w:tc>
        <w:tc>
          <w:tcPr>
            <w:tcW w:w="3872" w:type="pct"/>
            <w:hideMark/>
          </w:tcPr>
          <w:p w14:paraId="0CCA0359" w14:textId="77777777" w:rsidR="005B1647" w:rsidRPr="00C03FA1" w:rsidRDefault="005B1647" w:rsidP="005B1647">
            <w:pPr>
              <w:pStyle w:val="Tabell"/>
              <w:keepNext/>
              <w:keepLines/>
              <w:jc w:val="left"/>
              <w:cnfStyle w:val="000000000000" w:firstRow="0" w:lastRow="0" w:firstColumn="0" w:lastColumn="0" w:oddVBand="0" w:evenVBand="0" w:oddHBand="0" w:evenHBand="0" w:firstRowFirstColumn="0" w:firstRowLastColumn="0" w:lastRowFirstColumn="0" w:lastRowLastColumn="0"/>
            </w:pPr>
            <w:r w:rsidRPr="00C03FA1">
              <w:t>Övriga indragningar</w:t>
            </w:r>
          </w:p>
        </w:tc>
        <w:tc>
          <w:tcPr>
            <w:tcW w:w="522" w:type="pct"/>
            <w:noWrap/>
            <w:hideMark/>
          </w:tcPr>
          <w:p w14:paraId="3CEF2AB3" w14:textId="77777777" w:rsidR="005B1647" w:rsidRPr="00C03FA1"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C03FA1">
              <w:t>3 158</w:t>
            </w:r>
          </w:p>
        </w:tc>
      </w:tr>
      <w:tr w:rsidR="00155607" w14:paraId="33A19178" w14:textId="77777777" w:rsidTr="00155607">
        <w:trPr>
          <w:cnfStyle w:val="010000000000" w:firstRow="0" w:lastRow="1" w:firstColumn="0" w:lastColumn="0" w:oddVBand="0" w:evenVBand="0" w:oddHBand="0" w:evenHBand="0" w:firstRowFirstColumn="0" w:firstRowLastColumn="0" w:lastRowFirstColumn="0" w:lastRowLastColumn="0"/>
          <w:trHeight w:val="225"/>
        </w:trPr>
        <w:tc>
          <w:tcPr>
            <w:cnfStyle w:val="001000000000" w:firstRow="0" w:lastRow="0" w:firstColumn="1" w:lastColumn="0" w:oddVBand="0" w:evenVBand="0" w:oddHBand="0" w:evenHBand="0" w:firstRowFirstColumn="0" w:firstRowLastColumn="0" w:lastRowFirstColumn="0" w:lastRowLastColumn="0"/>
            <w:tcW w:w="222" w:type="pct"/>
            <w:noWrap/>
          </w:tcPr>
          <w:p w14:paraId="2008A7AF" w14:textId="77777777" w:rsidR="005B1647" w:rsidRPr="00EA5ED4" w:rsidRDefault="005B1647" w:rsidP="005B1647">
            <w:pPr>
              <w:pStyle w:val="Tabell"/>
              <w:keepNext/>
              <w:keepLines/>
            </w:pPr>
          </w:p>
        </w:tc>
        <w:tc>
          <w:tcPr>
            <w:tcW w:w="384" w:type="pct"/>
          </w:tcPr>
          <w:p w14:paraId="0715A04C" w14:textId="77777777" w:rsidR="005B1647" w:rsidRPr="00EA5ED4" w:rsidRDefault="005B1647" w:rsidP="005B1647">
            <w:pPr>
              <w:pStyle w:val="Tabell"/>
              <w:keepNext/>
              <w:keepLines/>
              <w:cnfStyle w:val="010000000000" w:firstRow="0" w:lastRow="1" w:firstColumn="0" w:lastColumn="0" w:oddVBand="0" w:evenVBand="0" w:oddHBand="0" w:evenHBand="0" w:firstRowFirstColumn="0" w:firstRowLastColumn="0" w:lastRowFirstColumn="0" w:lastRowLastColumn="0"/>
            </w:pPr>
          </w:p>
        </w:tc>
        <w:tc>
          <w:tcPr>
            <w:tcW w:w="3872" w:type="pct"/>
          </w:tcPr>
          <w:p w14:paraId="63B32E2B" w14:textId="2049748D" w:rsidR="005B1647" w:rsidRPr="00EA5ED4" w:rsidRDefault="005B1647" w:rsidP="005B1647">
            <w:pPr>
              <w:pStyle w:val="Tabell"/>
              <w:jc w:val="left"/>
              <w:cnfStyle w:val="010000000000" w:firstRow="0" w:lastRow="1" w:firstColumn="0" w:lastColumn="0" w:oddVBand="0" w:evenVBand="0" w:oddHBand="0" w:evenHBand="0" w:firstRowFirstColumn="0" w:firstRowLastColumn="0" w:lastRowFirstColumn="0" w:lastRowLastColumn="0"/>
            </w:pPr>
            <w:r w:rsidRPr="00EA5ED4">
              <w:t>Summa</w:t>
            </w:r>
          </w:p>
        </w:tc>
        <w:tc>
          <w:tcPr>
            <w:tcW w:w="522" w:type="pct"/>
            <w:noWrap/>
          </w:tcPr>
          <w:p w14:paraId="6BFF080D" w14:textId="6930BB68" w:rsidR="005B1647" w:rsidRPr="00EA5ED4" w:rsidRDefault="005B1647" w:rsidP="005B1647">
            <w:pPr>
              <w:pStyle w:val="Tabell"/>
              <w:keepNext/>
              <w:keepLines/>
              <w:cnfStyle w:val="010000000000" w:firstRow="0" w:lastRow="1" w:firstColumn="0" w:lastColumn="0" w:oddVBand="0" w:evenVBand="0" w:oddHBand="0" w:evenHBand="0" w:firstRowFirstColumn="0" w:firstRowLastColumn="0" w:lastRowFirstColumn="0" w:lastRowLastColumn="0"/>
            </w:pPr>
            <w:r w:rsidRPr="00EA5ED4">
              <w:t>28 666</w:t>
            </w:r>
          </w:p>
        </w:tc>
      </w:tr>
    </w:tbl>
    <w:p w14:paraId="08061DDF" w14:textId="4C7D869A" w:rsidR="005B1647" w:rsidRDefault="005B1647" w:rsidP="005B1647">
      <w:pPr>
        <w:pStyle w:val="Brdtext"/>
        <w:spacing w:before="160"/>
      </w:pPr>
      <w:r w:rsidRPr="00EF1C2D">
        <w:t>Det är 21 762 miljoner kronor mindre än 2018. De 40 indragningar, som översteg 100</w:t>
      </w:r>
      <w:r>
        <w:t> </w:t>
      </w:r>
      <w:r w:rsidRPr="00EF1C2D">
        <w:t xml:space="preserve">miljoner kronor, omfattar 89 procent av totalbeloppet under 2019. I tabell </w:t>
      </w:r>
      <w:r>
        <w:t>2.29</w:t>
      </w:r>
      <w:r w:rsidRPr="00EF1C2D">
        <w:t xml:space="preserve"> redovisas samtliga indragningar som är större än 100 miljoner kronor.</w:t>
      </w:r>
    </w:p>
    <w:p w14:paraId="6913591E" w14:textId="10938FF3" w:rsidR="005B1647" w:rsidRDefault="005B1647" w:rsidP="005B1647">
      <w:pPr>
        <w:pStyle w:val="Rubrik5utannumrering"/>
      </w:pPr>
      <w:r>
        <w:lastRenderedPageBreak/>
        <w:t>De flesta indragningarna av anslagsmedel rör anslagssparande</w:t>
      </w:r>
    </w:p>
    <w:p w14:paraId="264EC4E4" w14:textId="77777777" w:rsidR="005B1647" w:rsidRDefault="005B1647" w:rsidP="005B1647">
      <w:pPr>
        <w:pStyle w:val="Brdtext"/>
      </w:pPr>
      <w:r>
        <w:t>Den största indragningen, som uppgick till 4 551 miljoner kronor, avsåg avgiften till Europeiska unionen. Den näst största indragningen gjordes av kommunersättningar vid flyktingmottagande och uppgick till 3 630 miljoner kronor. Båda dessa indragningar avsåg anslagssparande.</w:t>
      </w:r>
    </w:p>
    <w:p w14:paraId="36E4355F" w14:textId="5D7CB398" w:rsidR="005B1647" w:rsidRDefault="005B1647" w:rsidP="005B1647">
      <w:pPr>
        <w:pStyle w:val="Rubrik4utannumrering"/>
      </w:pPr>
      <w:r>
        <w:t>Överskridanden</w:t>
      </w:r>
    </w:p>
    <w:p w14:paraId="0E79BC39" w14:textId="1402BAB8" w:rsidR="005B1647" w:rsidRDefault="005B1647" w:rsidP="005B1647">
      <w:pPr>
        <w:pStyle w:val="Brdtext"/>
      </w:pPr>
      <w:r>
        <w:t>Enligt 3 kap. 8 § budgetlagen får ett anslag tillfälligt överskridas genom att en kredit, motsvarande högst 10 procent av det anvisade anslaget (anslagskredit), tas i anspråk. Året därpå ska tillgängliga medel reduceras med ett belopp som motsvarar den utnyttjade anslagskrediten. Med riksdagens bemyndigande får regeringen även besluta att ett anslag får överskridas, om det är nödvändigt för att täcka särskilda utgifter i en verksamhet. Utgifterna ska inte ha varit kända då anslaget anvisades. Regeringen får även fatta beslut om att överskrida ett anslag för att uppfylla ett av riksdagen beslutat ändamål med anslaget. Regeringen beslutade om två medgivna överskridanden för 2019.</w:t>
      </w:r>
    </w:p>
    <w:p w14:paraId="31E1F210" w14:textId="3EA38E98" w:rsidR="005B1647" w:rsidRDefault="005B1647" w:rsidP="005B1647">
      <w:pPr>
        <w:pStyle w:val="TabellRubrik"/>
      </w:pPr>
      <w:bookmarkStart w:id="80" w:name="_Toc37340031"/>
      <w:r>
        <w:t xml:space="preserve">Tabell </w:t>
      </w:r>
      <w:r>
        <w:fldChar w:fldCharType="begin"/>
      </w:r>
      <w:r>
        <w:instrText xml:space="preserve"> STYLEREF  "Rubrik 1" \n</w:instrText>
      </w:r>
      <w:r>
        <w:fldChar w:fldCharType="separate"/>
      </w:r>
      <w:r w:rsidR="00301022">
        <w:rPr>
          <w:noProof/>
        </w:rPr>
        <w:t>2</w:t>
      </w:r>
      <w:r>
        <w:rPr>
          <w:noProof/>
        </w:rPr>
        <w:fldChar w:fldCharType="end"/>
      </w:r>
      <w:r>
        <w:t>.</w:t>
      </w:r>
      <w:fldSimple w:instr=" SEQ Tabell \* ARABIC \s 1 ">
        <w:r w:rsidR="00301022">
          <w:rPr>
            <w:noProof/>
          </w:rPr>
          <w:t>31</w:t>
        </w:r>
      </w:fldSimple>
      <w:r>
        <w:tab/>
        <w:t>Medgivna överskridanden 2019</w:t>
      </w:r>
      <w:bookmarkEnd w:id="80"/>
    </w:p>
    <w:p w14:paraId="188DCD4A" w14:textId="77777777" w:rsidR="005B1647" w:rsidRDefault="005B1647" w:rsidP="005B1647">
      <w:pPr>
        <w:pStyle w:val="TabellUnderrubrik"/>
      </w:pPr>
      <w:r>
        <w:t>Miljoner kronor</w:t>
      </w:r>
    </w:p>
    <w:tbl>
      <w:tblPr>
        <w:tblStyle w:val="RKBPTabell"/>
        <w:tblW w:w="5000" w:type="pct"/>
        <w:tblLook w:val="04E0" w:firstRow="1" w:lastRow="1" w:firstColumn="1" w:lastColumn="0" w:noHBand="0" w:noVBand="1"/>
      </w:tblPr>
      <w:tblGrid>
        <w:gridCol w:w="348"/>
        <w:gridCol w:w="598"/>
        <w:gridCol w:w="2599"/>
        <w:gridCol w:w="2196"/>
        <w:gridCol w:w="1629"/>
      </w:tblGrid>
      <w:tr w:rsidR="00155607" w14:paraId="5856795E" w14:textId="77777777" w:rsidTr="00155607">
        <w:trPr>
          <w:cnfStyle w:val="100000000000" w:firstRow="1" w:lastRow="0" w:firstColumn="0" w:lastColumn="0" w:oddVBand="0" w:evenVBand="0" w:oddHBand="0" w:evenHBand="0" w:firstRowFirstColumn="0" w:firstRowLastColumn="0" w:lastRowFirstColumn="0" w:lastRowLastColumn="0"/>
          <w:trHeight w:val="60"/>
          <w:tblHeader w:val="0"/>
        </w:trPr>
        <w:tc>
          <w:tcPr>
            <w:cnfStyle w:val="001000000000" w:firstRow="0" w:lastRow="0" w:firstColumn="1" w:lastColumn="0" w:oddVBand="0" w:evenVBand="0" w:oddHBand="0" w:evenHBand="0" w:firstRowFirstColumn="0" w:firstRowLastColumn="0" w:lastRowFirstColumn="0" w:lastRowLastColumn="0"/>
            <w:tcW w:w="236"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18D9D16B" w14:textId="32043172" w:rsidR="005B1647" w:rsidRPr="000709AF" w:rsidRDefault="005B1647" w:rsidP="005B1647">
            <w:pPr>
              <w:pStyle w:val="TabellHuvud"/>
            </w:pPr>
            <w:r w:rsidRPr="000709AF">
              <w:t>UO</w:t>
            </w:r>
          </w:p>
        </w:tc>
        <w:tc>
          <w:tcPr>
            <w:tcW w:w="406"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7743B209" w14:textId="52C55CD6" w:rsidR="005B1647" w:rsidRPr="000709AF" w:rsidRDefault="005B1647" w:rsidP="005B1647">
            <w:pPr>
              <w:pStyle w:val="TabellHuvud"/>
              <w:jc w:val="left"/>
              <w:cnfStyle w:val="100000000000" w:firstRow="1" w:lastRow="0" w:firstColumn="0" w:lastColumn="0" w:oddVBand="0" w:evenVBand="0" w:oddHBand="0" w:evenHBand="0" w:firstRowFirstColumn="0" w:firstRowLastColumn="0" w:lastRowFirstColumn="0" w:lastRowLastColumn="0"/>
            </w:pPr>
            <w:r w:rsidRPr="000709AF">
              <w:t>Anslag</w:t>
            </w:r>
          </w:p>
        </w:tc>
        <w:tc>
          <w:tcPr>
            <w:tcW w:w="1763"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7B11FE00" w14:textId="7CCFEE6F" w:rsidR="005B1647" w:rsidRPr="000709AF" w:rsidRDefault="005B1647" w:rsidP="005B1647">
            <w:pPr>
              <w:pStyle w:val="TabellHuvud"/>
              <w:jc w:val="left"/>
              <w:cnfStyle w:val="100000000000" w:firstRow="1" w:lastRow="0" w:firstColumn="0" w:lastColumn="0" w:oddVBand="0" w:evenVBand="0" w:oddHBand="0" w:evenHBand="0" w:firstRowFirstColumn="0" w:firstRowLastColumn="0" w:lastRowFirstColumn="0" w:lastRowLastColumn="0"/>
            </w:pPr>
            <w:r w:rsidRPr="000709AF">
              <w:t>Anslagsnamn</w:t>
            </w:r>
          </w:p>
        </w:tc>
        <w:tc>
          <w:tcPr>
            <w:tcW w:w="1490"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hideMark/>
          </w:tcPr>
          <w:p w14:paraId="7C4A3437" w14:textId="77777777" w:rsidR="005B1647" w:rsidRPr="000709AF"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0709AF">
              <w:t>Medgivet överskridande</w:t>
            </w:r>
          </w:p>
        </w:tc>
        <w:tc>
          <w:tcPr>
            <w:tcW w:w="1106"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hideMark/>
          </w:tcPr>
          <w:p w14:paraId="45C229AD" w14:textId="77777777" w:rsidR="005B1647" w:rsidRPr="000709AF"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0709AF">
              <w:t>Utnyttjat medgivet överskridande</w:t>
            </w:r>
          </w:p>
        </w:tc>
      </w:tr>
      <w:tr w:rsidR="00155607" w14:paraId="087ADDA6"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236" w:type="pct"/>
            <w:tcBorders>
              <w:top w:val="single" w:sz="12" w:space="0" w:color="auto"/>
            </w:tcBorders>
            <w:noWrap/>
            <w:hideMark/>
          </w:tcPr>
          <w:p w14:paraId="06978444" w14:textId="77777777" w:rsidR="005B1647" w:rsidRPr="000709AF" w:rsidRDefault="005B1647" w:rsidP="005B1647">
            <w:pPr>
              <w:pStyle w:val="Tabell"/>
            </w:pPr>
            <w:r w:rsidRPr="000709AF">
              <w:t>6</w:t>
            </w:r>
          </w:p>
        </w:tc>
        <w:tc>
          <w:tcPr>
            <w:tcW w:w="406" w:type="pct"/>
            <w:tcBorders>
              <w:top w:val="single" w:sz="12" w:space="0" w:color="auto"/>
            </w:tcBorders>
            <w:hideMark/>
          </w:tcPr>
          <w:p w14:paraId="7DB9CD3C" w14:textId="77777777" w:rsidR="005B1647" w:rsidRPr="000709AF"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0709AF">
              <w:t>2:3</w:t>
            </w:r>
          </w:p>
        </w:tc>
        <w:tc>
          <w:tcPr>
            <w:tcW w:w="1763" w:type="pct"/>
            <w:tcBorders>
              <w:top w:val="single" w:sz="12" w:space="0" w:color="auto"/>
            </w:tcBorders>
            <w:hideMark/>
          </w:tcPr>
          <w:p w14:paraId="5C038143" w14:textId="77777777" w:rsidR="005B1647" w:rsidRPr="000709AF"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0709AF">
              <w:t>Ersättning för räddningstjänst m.m.</w:t>
            </w:r>
          </w:p>
        </w:tc>
        <w:tc>
          <w:tcPr>
            <w:tcW w:w="1490" w:type="pct"/>
            <w:tcBorders>
              <w:top w:val="single" w:sz="12" w:space="0" w:color="auto"/>
            </w:tcBorders>
            <w:hideMark/>
          </w:tcPr>
          <w:p w14:paraId="0D82DAF5" w14:textId="77777777" w:rsidR="005B1647" w:rsidRPr="000709A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709AF">
              <w:t>30</w:t>
            </w:r>
          </w:p>
        </w:tc>
        <w:tc>
          <w:tcPr>
            <w:tcW w:w="1106" w:type="pct"/>
            <w:tcBorders>
              <w:top w:val="single" w:sz="12" w:space="0" w:color="auto"/>
            </w:tcBorders>
            <w:noWrap/>
            <w:hideMark/>
          </w:tcPr>
          <w:p w14:paraId="7016A6E4" w14:textId="77777777" w:rsidR="005B1647" w:rsidRPr="000709A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709AF">
              <w:t>0</w:t>
            </w:r>
          </w:p>
        </w:tc>
      </w:tr>
      <w:tr w:rsidR="00155607" w14:paraId="6C95DC41"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236" w:type="pct"/>
            <w:noWrap/>
            <w:hideMark/>
          </w:tcPr>
          <w:p w14:paraId="101CB754" w14:textId="77777777" w:rsidR="005B1647" w:rsidRPr="000709AF" w:rsidRDefault="005B1647" w:rsidP="005B1647">
            <w:pPr>
              <w:pStyle w:val="Tabell"/>
            </w:pPr>
            <w:r w:rsidRPr="000709AF">
              <w:t>14</w:t>
            </w:r>
          </w:p>
        </w:tc>
        <w:tc>
          <w:tcPr>
            <w:tcW w:w="406" w:type="pct"/>
            <w:hideMark/>
          </w:tcPr>
          <w:p w14:paraId="38B1CE0F" w14:textId="77777777" w:rsidR="005B1647" w:rsidRPr="000709AF"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0709AF">
              <w:t>1:11</w:t>
            </w:r>
          </w:p>
        </w:tc>
        <w:tc>
          <w:tcPr>
            <w:tcW w:w="1763" w:type="pct"/>
            <w:hideMark/>
          </w:tcPr>
          <w:p w14:paraId="183AE64D" w14:textId="77777777" w:rsidR="005B1647" w:rsidRPr="000709AF"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0709AF">
              <w:t>Bidrag till lönegarantiersättning</w:t>
            </w:r>
          </w:p>
        </w:tc>
        <w:tc>
          <w:tcPr>
            <w:tcW w:w="1490" w:type="pct"/>
            <w:hideMark/>
          </w:tcPr>
          <w:p w14:paraId="26A1CB13" w14:textId="77777777" w:rsidR="005B1647" w:rsidRPr="000709A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709AF">
              <w:t>99</w:t>
            </w:r>
          </w:p>
        </w:tc>
        <w:tc>
          <w:tcPr>
            <w:tcW w:w="1106" w:type="pct"/>
            <w:noWrap/>
            <w:hideMark/>
          </w:tcPr>
          <w:p w14:paraId="27F86D19" w14:textId="77777777" w:rsidR="005B1647" w:rsidRPr="000709A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709AF">
              <w:t>0</w:t>
            </w:r>
          </w:p>
        </w:tc>
      </w:tr>
      <w:tr w:rsidR="00155607" w14:paraId="4C2F973C" w14:textId="77777777" w:rsidTr="00155607">
        <w:trPr>
          <w:cnfStyle w:val="010000000000" w:firstRow="0" w:lastRow="1" w:firstColumn="0" w:lastColumn="0" w:oddVBand="0" w:evenVBand="0" w:oddHBand="0" w:evenHBand="0" w:firstRowFirstColumn="0" w:firstRowLastColumn="0" w:lastRowFirstColumn="0" w:lastRowLastColumn="0"/>
          <w:trHeight w:val="225"/>
        </w:trPr>
        <w:tc>
          <w:tcPr>
            <w:cnfStyle w:val="001000000000" w:firstRow="0" w:lastRow="0" w:firstColumn="1" w:lastColumn="0" w:oddVBand="0" w:evenVBand="0" w:oddHBand="0" w:evenHBand="0" w:firstRowFirstColumn="0" w:firstRowLastColumn="0" w:lastRowFirstColumn="0" w:lastRowLastColumn="0"/>
            <w:tcW w:w="236" w:type="pct"/>
            <w:noWrap/>
            <w:hideMark/>
          </w:tcPr>
          <w:p w14:paraId="01937BD6" w14:textId="77777777" w:rsidR="005B1647" w:rsidRPr="000709AF" w:rsidRDefault="005B1647" w:rsidP="005B1647">
            <w:pPr>
              <w:pStyle w:val="Tabell"/>
            </w:pPr>
          </w:p>
        </w:tc>
        <w:tc>
          <w:tcPr>
            <w:tcW w:w="406" w:type="pct"/>
            <w:noWrap/>
            <w:hideMark/>
          </w:tcPr>
          <w:p w14:paraId="120277BE" w14:textId="77777777" w:rsidR="005B1647" w:rsidRPr="000709AF" w:rsidRDefault="005B1647" w:rsidP="005B1647">
            <w:pPr>
              <w:pStyle w:val="Tabell"/>
              <w:jc w:val="left"/>
              <w:cnfStyle w:val="010000000000" w:firstRow="0" w:lastRow="1" w:firstColumn="0" w:lastColumn="0" w:oddVBand="0" w:evenVBand="0" w:oddHBand="0" w:evenHBand="0" w:firstRowFirstColumn="0" w:firstRowLastColumn="0" w:lastRowFirstColumn="0" w:lastRowLastColumn="0"/>
              <w:rPr>
                <w:bCs/>
              </w:rPr>
            </w:pPr>
            <w:r w:rsidRPr="000709AF">
              <w:rPr>
                <w:bCs/>
              </w:rPr>
              <w:t> </w:t>
            </w:r>
          </w:p>
        </w:tc>
        <w:tc>
          <w:tcPr>
            <w:tcW w:w="1763" w:type="pct"/>
            <w:noWrap/>
            <w:hideMark/>
          </w:tcPr>
          <w:p w14:paraId="03B87F71" w14:textId="77777777" w:rsidR="005B1647" w:rsidRPr="000709AF" w:rsidRDefault="005B1647" w:rsidP="005B1647">
            <w:pPr>
              <w:pStyle w:val="Tabell"/>
              <w:jc w:val="left"/>
              <w:cnfStyle w:val="010000000000" w:firstRow="0" w:lastRow="1" w:firstColumn="0" w:lastColumn="0" w:oddVBand="0" w:evenVBand="0" w:oddHBand="0" w:evenHBand="0" w:firstRowFirstColumn="0" w:firstRowLastColumn="0" w:lastRowFirstColumn="0" w:lastRowLastColumn="0"/>
              <w:rPr>
                <w:bCs/>
              </w:rPr>
            </w:pPr>
            <w:r w:rsidRPr="000709AF">
              <w:rPr>
                <w:bCs/>
              </w:rPr>
              <w:t>Summa</w:t>
            </w:r>
          </w:p>
        </w:tc>
        <w:tc>
          <w:tcPr>
            <w:tcW w:w="1490" w:type="pct"/>
            <w:noWrap/>
            <w:hideMark/>
          </w:tcPr>
          <w:p w14:paraId="57FDBAD9" w14:textId="77777777" w:rsidR="005B1647" w:rsidRPr="000709AF"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0709AF">
              <w:rPr>
                <w:bCs/>
              </w:rPr>
              <w:t>129</w:t>
            </w:r>
          </w:p>
        </w:tc>
        <w:tc>
          <w:tcPr>
            <w:tcW w:w="1106" w:type="pct"/>
            <w:noWrap/>
            <w:hideMark/>
          </w:tcPr>
          <w:p w14:paraId="3BF60025" w14:textId="77777777" w:rsidR="005B1647" w:rsidRPr="000709AF"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0709AF">
              <w:rPr>
                <w:bCs/>
              </w:rPr>
              <w:t>0</w:t>
            </w:r>
          </w:p>
        </w:tc>
      </w:tr>
    </w:tbl>
    <w:p w14:paraId="6F12B3CA" w14:textId="0A0EB82A" w:rsidR="005B1647" w:rsidRDefault="005B1647" w:rsidP="005B1647">
      <w:pPr>
        <w:pStyle w:val="Brdtext"/>
        <w:spacing w:before="160"/>
      </w:pPr>
      <w:r>
        <w:t>I statens budget anvisades 21 miljoner kronor för anslaget 2.3 </w:t>
      </w:r>
      <w:r w:rsidRPr="008448CB">
        <w:rPr>
          <w:i/>
          <w:iCs/>
        </w:rPr>
        <w:t>Ersättning till räddningstjänst m.m.</w:t>
      </w:r>
      <w:r>
        <w:t xml:space="preserve"> inom utgiftsområde 6 Försvar och samhällets krisberedskap. Regeringen medgav i beslut den 5 december 2019 att anslaget fick överskridas med 30 miljoner kronor (Ju2019/03959/LP/delvis, Ju2019/03767/SSK). Det medgivna överskridandet utnyttjades inte.</w:t>
      </w:r>
    </w:p>
    <w:p w14:paraId="3D61EBCF" w14:textId="2C3AF6D2" w:rsidR="005B1647" w:rsidRPr="000709AF" w:rsidRDefault="005B1647" w:rsidP="005B1647">
      <w:pPr>
        <w:pStyle w:val="Brdtext"/>
      </w:pPr>
      <w:r>
        <w:t>I statens budget anvisades 1 650 miljoner kronor för anslaget 1:11 </w:t>
      </w:r>
      <w:r w:rsidRPr="008448CB">
        <w:rPr>
          <w:i/>
          <w:iCs/>
        </w:rPr>
        <w:t>Bidrag till lönegarantiersättning</w:t>
      </w:r>
      <w:r>
        <w:t xml:space="preserve"> inom utgiftsområde 14 Arbetsmarknad och arbetsliv. Regeringen medgav i beslut den 5 december 2019 att anslaget fick överskridas med 99 miljoner kronor (A2019/02181/SV). Det medgivna överskridandet utnyttjades inte.</w:t>
      </w:r>
    </w:p>
    <w:p w14:paraId="3C6F82D8" w14:textId="77777777" w:rsidR="005B1647" w:rsidRDefault="005B1647" w:rsidP="005B1647">
      <w:pPr>
        <w:pStyle w:val="Brdtext"/>
        <w:sectPr w:rsidR="005B1647" w:rsidSect="00DA2538">
          <w:headerReference w:type="even" r:id="rId62"/>
          <w:headerReference w:type="default" r:id="rId63"/>
          <w:footerReference w:type="even" r:id="rId64"/>
          <w:footerReference w:type="default" r:id="rId65"/>
          <w:footerReference w:type="first" r:id="rId66"/>
          <w:pgSz w:w="11906" w:h="16838" w:code="9"/>
          <w:pgMar w:top="1304" w:right="2268" w:bottom="1247" w:left="2268" w:header="567" w:footer="624" w:gutter="0"/>
          <w:cols w:space="708"/>
          <w:docGrid w:linePitch="360"/>
        </w:sectPr>
      </w:pPr>
    </w:p>
    <w:p w14:paraId="170B7EDF" w14:textId="0D694536" w:rsidR="005B1647" w:rsidRDefault="005B1647" w:rsidP="005B1647">
      <w:pPr>
        <w:pStyle w:val="Rubrik2"/>
      </w:pPr>
      <w:bookmarkStart w:id="81" w:name="_Toc37350612"/>
      <w:r>
        <w:lastRenderedPageBreak/>
        <w:t>Utfall per utgiftsområde</w:t>
      </w:r>
      <w:bookmarkEnd w:id="81"/>
    </w:p>
    <w:p w14:paraId="2F0EDE45" w14:textId="2291A29B" w:rsidR="005B1647" w:rsidRDefault="005B1647" w:rsidP="005B1647">
      <w:pPr>
        <w:pStyle w:val="Brdtext"/>
      </w:pPr>
      <w:r>
        <w:t>I följande avsnitt (2.6.1–2.6.27) presenteras utfallet per utgiftsområde. Här ges en samlad bild över hur regeringen har utnyttjat de finansiella befogenheter som regeringen har inom respektive utgiftsområde.</w:t>
      </w:r>
    </w:p>
    <w:p w14:paraId="6871CBD0" w14:textId="6E8ADC6D" w:rsidR="005B1647" w:rsidRDefault="005B1647" w:rsidP="005B1647">
      <w:pPr>
        <w:pStyle w:val="Brdtext"/>
      </w:pPr>
      <w:r>
        <w:t>Anslagen redovisas i tabeller som i första hand visar utfallet för de största anslagen inom respektive utgiftsområde. Tabellerna visar även anslag vars utfall avviker från statens ursprungliga budget med mer än 10 procent. Anslag som anvisats mindre än 100 miljoner kronor visas dock bara om utfallet avviker mer än 50 procent. Tabellerna visar också anslag där utfallet avviker från de totalt anvisade medlen (statens budget och ändringar i budgeten) med mer än 10 procent. Anslag som totalt anvisats mindre än 100 miljoner kronor visas endast då utfallet avviker mer än 50 procent.</w:t>
      </w:r>
    </w:p>
    <w:p w14:paraId="70A4E717" w14:textId="77777777" w:rsidR="005B1647" w:rsidRDefault="005B1647" w:rsidP="005B1647">
      <w:pPr>
        <w:pStyle w:val="Brdtext"/>
      </w:pPr>
      <w:r>
        <w:t>För varje utgiftsområde kommenteras först skillnader mellan den ursprungligen beslutade budgeten och utfall. Därefter jämförs även utfallet för 2019 med utfallet 2018. I de fall förklaringarna sammanfaller görs analysen samlat, under respektive utgiftsområde. En redovisning av samtliga anslag finns i bilaga 2.</w:t>
      </w:r>
    </w:p>
    <w:p w14:paraId="01425937" w14:textId="77777777" w:rsidR="005B1647" w:rsidRDefault="005B1647" w:rsidP="005B1647">
      <w:pPr>
        <w:pStyle w:val="Brdtext"/>
      </w:pPr>
      <w:r>
        <w:t>Förutom anslagsutfallet redovisas, per utgiftsområde, hur regeringen har utnyttjat beställningsbemyndiganden samt bemyndiganden avseende statlig utlåning, garantier, inomstatliga lån och övriga krediter. Av redovisningen framgår även hur bemyndiganden att lämna kapitaltillskott till bolag eller utvecklingsbanker har utnyttjats. Flertalet av bemyndigandena utgörs av årliga bemyndiganden som riksdagen lämnar i samband med besluten om statens budget och om ändringar i denna. I redovisningen hänvisas inte till riksdagsbeslutet i de fall ett bemyndigande har lämnats i samband med besluten om statens budget för 2019 eller i beslut om ändring i budgeten för detta år. Om däremot ett bemyndigande har lämnats före 2019 görs en hänvisning till riksdagsbeslutet. En redovisning av samtliga beställnings-bemyndiganden finns i bilaga 3.</w:t>
      </w:r>
    </w:p>
    <w:p w14:paraId="21EDF6B2" w14:textId="011CF8E2" w:rsidR="005B1647" w:rsidRDefault="005B1647" w:rsidP="005B1647">
      <w:pPr>
        <w:pStyle w:val="Brdtext"/>
        <w:sectPr w:rsidR="005B1647" w:rsidSect="00DA2538">
          <w:headerReference w:type="even" r:id="rId67"/>
          <w:headerReference w:type="default" r:id="rId68"/>
          <w:footerReference w:type="even" r:id="rId69"/>
          <w:footerReference w:type="default" r:id="rId70"/>
          <w:footerReference w:type="first" r:id="rId71"/>
          <w:pgSz w:w="11906" w:h="16838" w:code="9"/>
          <w:pgMar w:top="1304" w:right="2268" w:bottom="1247" w:left="2268" w:header="567" w:footer="624" w:gutter="0"/>
          <w:cols w:space="708"/>
          <w:docGrid w:linePitch="360"/>
        </w:sectPr>
      </w:pPr>
      <w:r>
        <w:t>Efter de 27 avsnitten om de olika utgiftsområdena följer en redogörelse för posterna Förändring av anslagsbehållningar (avsnitt 2.6.28), Riksgäldskontorets nettoutlåning (avsnitt 2.6.29), och Kassamässig korrigering (avsnitt 2.6.30). Alla dessa poster hör till budgetens utgiftssida. Avslutningsvis redovisas även Ålderspensionssystemet vid sidan av statens budget (avsnitt 2.6.31).</w:t>
      </w:r>
    </w:p>
    <w:p w14:paraId="45382709" w14:textId="104F2CC4" w:rsidR="005B1647" w:rsidRDefault="005B1647" w:rsidP="00AC2754">
      <w:pPr>
        <w:pStyle w:val="Rubrik3"/>
      </w:pPr>
      <w:bookmarkStart w:id="82" w:name="_Toc37350613"/>
      <w:r>
        <w:lastRenderedPageBreak/>
        <w:t>Utgiftsområde 1 Rikets styrelse</w:t>
      </w:r>
      <w:bookmarkEnd w:id="82"/>
    </w:p>
    <w:p w14:paraId="1D1B86C3" w14:textId="178F32F7" w:rsidR="005B1647" w:rsidRDefault="005B1647" w:rsidP="005B1647">
      <w:pPr>
        <w:pStyle w:val="Rubrik4utannumrering"/>
      </w:pPr>
      <w:r>
        <w:t>Anslag</w:t>
      </w:r>
    </w:p>
    <w:p w14:paraId="5F8101CB" w14:textId="021EAE12" w:rsidR="005B1647" w:rsidRDefault="005B1647" w:rsidP="005B1647">
      <w:pPr>
        <w:pStyle w:val="TabellRubrik"/>
      </w:pPr>
      <w:bookmarkStart w:id="83" w:name="_Toc37340032"/>
      <w:r>
        <w:t xml:space="preserve">Tabell </w:t>
      </w:r>
      <w:r>
        <w:fldChar w:fldCharType="begin"/>
      </w:r>
      <w:r>
        <w:instrText xml:space="preserve"> STYLEREF  "Rubrik 1" \n</w:instrText>
      </w:r>
      <w:r>
        <w:fldChar w:fldCharType="separate"/>
      </w:r>
      <w:r w:rsidR="00301022">
        <w:rPr>
          <w:noProof/>
        </w:rPr>
        <w:t>2</w:t>
      </w:r>
      <w:r>
        <w:rPr>
          <w:noProof/>
        </w:rPr>
        <w:fldChar w:fldCharType="end"/>
      </w:r>
      <w:r>
        <w:t>.</w:t>
      </w:r>
      <w:fldSimple w:instr=" SEQ Tabell \* ARABIC \s 1 ">
        <w:r w:rsidR="00301022">
          <w:rPr>
            <w:noProof/>
          </w:rPr>
          <w:t>32</w:t>
        </w:r>
      </w:fldSimple>
      <w:r>
        <w:tab/>
      </w:r>
      <w:r w:rsidRPr="000709AF">
        <w:t>UO 1 Anslag</w:t>
      </w:r>
      <w:bookmarkEnd w:id="83"/>
    </w:p>
    <w:p w14:paraId="732EADE6" w14:textId="635D1342" w:rsidR="005B1647" w:rsidRDefault="005B1647" w:rsidP="005B1647">
      <w:pPr>
        <w:pStyle w:val="TabellUnderrubrik"/>
      </w:pPr>
      <w:r w:rsidRPr="000709AF">
        <w:t>Miljoner kronor</w:t>
      </w:r>
    </w:p>
    <w:tbl>
      <w:tblPr>
        <w:tblStyle w:val="RKBPTabell"/>
        <w:tblW w:w="5000" w:type="pct"/>
        <w:tblLook w:val="04E0" w:firstRow="1" w:lastRow="1" w:firstColumn="1" w:lastColumn="0" w:noHBand="0" w:noVBand="1"/>
      </w:tblPr>
      <w:tblGrid>
        <w:gridCol w:w="687"/>
        <w:gridCol w:w="2908"/>
        <w:gridCol w:w="630"/>
        <w:gridCol w:w="629"/>
        <w:gridCol w:w="629"/>
        <w:gridCol w:w="629"/>
        <w:gridCol w:w="629"/>
        <w:gridCol w:w="629"/>
      </w:tblGrid>
      <w:tr w:rsidR="00155607" w14:paraId="45DF654F" w14:textId="77777777" w:rsidTr="00BE1FEE">
        <w:trPr>
          <w:cnfStyle w:val="100000000000" w:firstRow="1" w:lastRow="0" w:firstColumn="0" w:lastColumn="0" w:oddVBand="0" w:evenVBand="0" w:oddHBand="0" w:evenHBand="0" w:firstRowFirstColumn="0" w:firstRowLastColumn="0" w:lastRowFirstColumn="0" w:lastRowLastColumn="0"/>
          <w:trHeight w:val="170"/>
          <w:tblHeader w:val="0"/>
        </w:trPr>
        <w:tc>
          <w:tcPr>
            <w:cnfStyle w:val="001000000000" w:firstRow="0" w:lastRow="0" w:firstColumn="1" w:lastColumn="0" w:oddVBand="0" w:evenVBand="0" w:oddHBand="0" w:evenHBand="0" w:firstRowFirstColumn="0" w:firstRowLastColumn="0" w:lastRowFirstColumn="0" w:lastRowLastColumn="0"/>
            <w:tcW w:w="465"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5A577B23" w14:textId="77777777" w:rsidR="005B1647" w:rsidRPr="000709AF" w:rsidRDefault="005B1647" w:rsidP="005B1647">
            <w:pPr>
              <w:pStyle w:val="TabellHuvud"/>
            </w:pPr>
            <w:r w:rsidRPr="000709AF">
              <w:t>Anslag</w:t>
            </w:r>
          </w:p>
        </w:tc>
        <w:tc>
          <w:tcPr>
            <w:tcW w:w="1972"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hideMark/>
          </w:tcPr>
          <w:p w14:paraId="691BDDC3" w14:textId="77777777" w:rsidR="005B1647" w:rsidRPr="000709AF" w:rsidRDefault="005B1647" w:rsidP="005B1647">
            <w:pPr>
              <w:pStyle w:val="TabellHuvud"/>
              <w:jc w:val="left"/>
              <w:cnfStyle w:val="100000000000" w:firstRow="1" w:lastRow="0" w:firstColumn="0" w:lastColumn="0" w:oddVBand="0" w:evenVBand="0" w:oddHBand="0" w:evenHBand="0" w:firstRowFirstColumn="0" w:firstRowLastColumn="0" w:lastRowFirstColumn="0" w:lastRowLastColumn="0"/>
            </w:pPr>
            <w:r w:rsidRPr="000709AF">
              <w:t>Anslagsnamn</w:t>
            </w:r>
          </w:p>
        </w:tc>
        <w:tc>
          <w:tcPr>
            <w:tcW w:w="427"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hideMark/>
          </w:tcPr>
          <w:p w14:paraId="6D177FF1" w14:textId="77777777" w:rsidR="005B1647" w:rsidRPr="000709AF"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0709AF">
              <w:t>SB</w:t>
            </w:r>
            <w:r w:rsidRPr="000709AF">
              <w:br/>
              <w:t>2019</w:t>
            </w:r>
          </w:p>
        </w:tc>
        <w:tc>
          <w:tcPr>
            <w:tcW w:w="427"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hideMark/>
          </w:tcPr>
          <w:p w14:paraId="3994354A" w14:textId="77777777" w:rsidR="005B1647" w:rsidRPr="000709AF"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0709AF">
              <w:t>ÄB</w:t>
            </w:r>
            <w:r w:rsidRPr="000709AF">
              <w:br/>
              <w:t>2019</w:t>
            </w:r>
          </w:p>
        </w:tc>
        <w:tc>
          <w:tcPr>
            <w:tcW w:w="427"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hideMark/>
          </w:tcPr>
          <w:p w14:paraId="05CD31BA" w14:textId="77777777" w:rsidR="005B1647" w:rsidRPr="000709AF"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0709AF">
              <w:t>Utfall</w:t>
            </w:r>
            <w:r w:rsidRPr="000709AF">
              <w:br/>
              <w:t>2019</w:t>
            </w:r>
          </w:p>
        </w:tc>
        <w:tc>
          <w:tcPr>
            <w:tcW w:w="427"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hideMark/>
          </w:tcPr>
          <w:p w14:paraId="2BF957E1" w14:textId="77777777" w:rsidR="005B1647" w:rsidRPr="000709AF"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0709AF">
              <w:t>Utfall-SB</w:t>
            </w:r>
            <w:r w:rsidRPr="000709AF">
              <w:br/>
              <w:t>2019</w:t>
            </w:r>
          </w:p>
        </w:tc>
        <w:tc>
          <w:tcPr>
            <w:tcW w:w="427"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hideMark/>
          </w:tcPr>
          <w:p w14:paraId="17AD2C21" w14:textId="609C8DE2" w:rsidR="005B1647" w:rsidRPr="000709AF"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0709AF">
              <w:t>Utfall-SB</w:t>
            </w:r>
            <w:r w:rsidRPr="000709AF">
              <w:br/>
            </w:r>
            <w:r>
              <w:t>procent</w:t>
            </w:r>
            <w:r w:rsidRPr="000709AF">
              <w:br/>
              <w:t>2019</w:t>
            </w:r>
          </w:p>
        </w:tc>
        <w:tc>
          <w:tcPr>
            <w:tcW w:w="427"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hideMark/>
          </w:tcPr>
          <w:p w14:paraId="6982BC36" w14:textId="77777777" w:rsidR="005B1647" w:rsidRPr="000709AF"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0709AF">
              <w:t>Utfall</w:t>
            </w:r>
            <w:r w:rsidRPr="000709AF">
              <w:br/>
              <w:t>2018</w:t>
            </w:r>
          </w:p>
        </w:tc>
      </w:tr>
      <w:tr w:rsidR="00155607" w14:paraId="263E6523"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465" w:type="pct"/>
            <w:tcBorders>
              <w:top w:val="single" w:sz="12" w:space="0" w:color="auto"/>
            </w:tcBorders>
            <w:hideMark/>
          </w:tcPr>
          <w:p w14:paraId="3194D946" w14:textId="77777777" w:rsidR="005B1647" w:rsidRPr="000709AF" w:rsidRDefault="005B1647" w:rsidP="005B1647">
            <w:pPr>
              <w:pStyle w:val="Tabell"/>
            </w:pPr>
            <w:r w:rsidRPr="000709AF">
              <w:t>2:1</w:t>
            </w:r>
          </w:p>
        </w:tc>
        <w:tc>
          <w:tcPr>
            <w:tcW w:w="1972" w:type="pct"/>
            <w:tcBorders>
              <w:top w:val="single" w:sz="12" w:space="0" w:color="auto"/>
            </w:tcBorders>
            <w:hideMark/>
          </w:tcPr>
          <w:p w14:paraId="36603350" w14:textId="77777777" w:rsidR="005B1647" w:rsidRPr="000709AF"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0709AF">
              <w:t>Riksdagens ledamöter och partier m.m.</w:t>
            </w:r>
          </w:p>
        </w:tc>
        <w:tc>
          <w:tcPr>
            <w:tcW w:w="427" w:type="pct"/>
            <w:tcBorders>
              <w:top w:val="single" w:sz="12" w:space="0" w:color="auto"/>
            </w:tcBorders>
            <w:noWrap/>
            <w:hideMark/>
          </w:tcPr>
          <w:p w14:paraId="239D5895" w14:textId="77777777" w:rsidR="005B1647" w:rsidRPr="000709A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709AF">
              <w:t>926</w:t>
            </w:r>
          </w:p>
        </w:tc>
        <w:tc>
          <w:tcPr>
            <w:tcW w:w="427" w:type="pct"/>
            <w:tcBorders>
              <w:top w:val="single" w:sz="12" w:space="0" w:color="auto"/>
            </w:tcBorders>
            <w:noWrap/>
            <w:hideMark/>
          </w:tcPr>
          <w:p w14:paraId="665C21C5" w14:textId="77777777" w:rsidR="005B1647" w:rsidRPr="000709AF"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427" w:type="pct"/>
            <w:tcBorders>
              <w:top w:val="single" w:sz="12" w:space="0" w:color="auto"/>
            </w:tcBorders>
            <w:noWrap/>
            <w:hideMark/>
          </w:tcPr>
          <w:p w14:paraId="77887401" w14:textId="77777777" w:rsidR="005B1647" w:rsidRPr="000709A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709AF">
              <w:t>966</w:t>
            </w:r>
          </w:p>
        </w:tc>
        <w:tc>
          <w:tcPr>
            <w:tcW w:w="427" w:type="pct"/>
            <w:tcBorders>
              <w:top w:val="single" w:sz="12" w:space="0" w:color="auto"/>
            </w:tcBorders>
            <w:noWrap/>
            <w:hideMark/>
          </w:tcPr>
          <w:p w14:paraId="48D74AB7" w14:textId="77777777" w:rsidR="005B1647" w:rsidRPr="000709A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709AF">
              <w:t>40</w:t>
            </w:r>
          </w:p>
        </w:tc>
        <w:tc>
          <w:tcPr>
            <w:tcW w:w="427" w:type="pct"/>
            <w:tcBorders>
              <w:top w:val="single" w:sz="12" w:space="0" w:color="auto"/>
            </w:tcBorders>
            <w:noWrap/>
            <w:hideMark/>
          </w:tcPr>
          <w:p w14:paraId="065A2E2B" w14:textId="77777777" w:rsidR="005B1647" w:rsidRPr="000709A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709AF">
              <w:t>4,3</w:t>
            </w:r>
          </w:p>
        </w:tc>
        <w:tc>
          <w:tcPr>
            <w:tcW w:w="427" w:type="pct"/>
            <w:tcBorders>
              <w:top w:val="single" w:sz="12" w:space="0" w:color="auto"/>
            </w:tcBorders>
            <w:hideMark/>
          </w:tcPr>
          <w:p w14:paraId="4CA9D95F" w14:textId="77777777" w:rsidR="005B1647" w:rsidRPr="000709A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709AF">
              <w:t>916</w:t>
            </w:r>
          </w:p>
        </w:tc>
      </w:tr>
      <w:tr w:rsidR="00155607" w14:paraId="42BAB699"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465" w:type="pct"/>
            <w:hideMark/>
          </w:tcPr>
          <w:p w14:paraId="7A468504" w14:textId="77777777" w:rsidR="005B1647" w:rsidRPr="000709AF" w:rsidRDefault="005B1647" w:rsidP="005B1647">
            <w:pPr>
              <w:pStyle w:val="Tabell"/>
            </w:pPr>
            <w:r w:rsidRPr="000709AF">
              <w:t>2:2</w:t>
            </w:r>
          </w:p>
        </w:tc>
        <w:tc>
          <w:tcPr>
            <w:tcW w:w="1972" w:type="pct"/>
            <w:hideMark/>
          </w:tcPr>
          <w:p w14:paraId="7E69D66C" w14:textId="77777777" w:rsidR="005B1647" w:rsidRPr="000709AF"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0709AF">
              <w:t>Riksdagens förvaltningsanslag</w:t>
            </w:r>
          </w:p>
        </w:tc>
        <w:tc>
          <w:tcPr>
            <w:tcW w:w="427" w:type="pct"/>
            <w:noWrap/>
            <w:hideMark/>
          </w:tcPr>
          <w:p w14:paraId="3D53E3B2" w14:textId="77777777" w:rsidR="005B1647" w:rsidRPr="000709A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709AF">
              <w:t>819</w:t>
            </w:r>
          </w:p>
        </w:tc>
        <w:tc>
          <w:tcPr>
            <w:tcW w:w="427" w:type="pct"/>
            <w:noWrap/>
            <w:hideMark/>
          </w:tcPr>
          <w:p w14:paraId="5653043F" w14:textId="77777777" w:rsidR="005B1647" w:rsidRPr="000709AF"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427" w:type="pct"/>
            <w:noWrap/>
            <w:hideMark/>
          </w:tcPr>
          <w:p w14:paraId="49D6C3E5" w14:textId="77777777" w:rsidR="005B1647" w:rsidRPr="000709A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709AF">
              <w:t>822</w:t>
            </w:r>
          </w:p>
        </w:tc>
        <w:tc>
          <w:tcPr>
            <w:tcW w:w="427" w:type="pct"/>
            <w:noWrap/>
            <w:hideMark/>
          </w:tcPr>
          <w:p w14:paraId="4F260E51" w14:textId="77777777" w:rsidR="005B1647" w:rsidRPr="000709A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709AF">
              <w:t>2</w:t>
            </w:r>
          </w:p>
        </w:tc>
        <w:tc>
          <w:tcPr>
            <w:tcW w:w="427" w:type="pct"/>
            <w:noWrap/>
            <w:hideMark/>
          </w:tcPr>
          <w:p w14:paraId="0200295F" w14:textId="77777777" w:rsidR="005B1647" w:rsidRPr="000709A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709AF">
              <w:t>0,3</w:t>
            </w:r>
          </w:p>
        </w:tc>
        <w:tc>
          <w:tcPr>
            <w:tcW w:w="427" w:type="pct"/>
            <w:hideMark/>
          </w:tcPr>
          <w:p w14:paraId="5B3FE339" w14:textId="77777777" w:rsidR="005B1647" w:rsidRPr="000709A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709AF">
              <w:t>816</w:t>
            </w:r>
          </w:p>
        </w:tc>
      </w:tr>
      <w:tr w:rsidR="00155607" w14:paraId="0FFBDEFB"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465" w:type="pct"/>
            <w:hideMark/>
          </w:tcPr>
          <w:p w14:paraId="4D373EBF" w14:textId="77777777" w:rsidR="005B1647" w:rsidRPr="000709AF" w:rsidRDefault="005B1647" w:rsidP="005B1647">
            <w:pPr>
              <w:pStyle w:val="Tabell"/>
            </w:pPr>
            <w:r w:rsidRPr="000709AF">
              <w:t>2:3</w:t>
            </w:r>
          </w:p>
        </w:tc>
        <w:tc>
          <w:tcPr>
            <w:tcW w:w="1972" w:type="pct"/>
            <w:hideMark/>
          </w:tcPr>
          <w:p w14:paraId="5B6F0B5D" w14:textId="77777777" w:rsidR="005B1647" w:rsidRPr="000709AF"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0709AF">
              <w:t>Riksdagens fastighetsanslag</w:t>
            </w:r>
          </w:p>
        </w:tc>
        <w:tc>
          <w:tcPr>
            <w:tcW w:w="427" w:type="pct"/>
            <w:noWrap/>
            <w:hideMark/>
          </w:tcPr>
          <w:p w14:paraId="4E13D0CA" w14:textId="77777777" w:rsidR="005B1647" w:rsidRPr="000709A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709AF">
              <w:t>100</w:t>
            </w:r>
          </w:p>
        </w:tc>
        <w:tc>
          <w:tcPr>
            <w:tcW w:w="427" w:type="pct"/>
            <w:noWrap/>
            <w:hideMark/>
          </w:tcPr>
          <w:p w14:paraId="693DC5B3" w14:textId="77777777" w:rsidR="005B1647" w:rsidRPr="000709AF"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427" w:type="pct"/>
            <w:noWrap/>
            <w:hideMark/>
          </w:tcPr>
          <w:p w14:paraId="01D64896" w14:textId="77777777" w:rsidR="005B1647" w:rsidRPr="000709A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709AF">
              <w:t>117</w:t>
            </w:r>
          </w:p>
        </w:tc>
        <w:tc>
          <w:tcPr>
            <w:tcW w:w="427" w:type="pct"/>
            <w:noWrap/>
            <w:hideMark/>
          </w:tcPr>
          <w:p w14:paraId="14AB4CD4" w14:textId="77777777" w:rsidR="005B1647" w:rsidRPr="000709A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709AF">
              <w:t>17</w:t>
            </w:r>
          </w:p>
        </w:tc>
        <w:tc>
          <w:tcPr>
            <w:tcW w:w="427" w:type="pct"/>
            <w:noWrap/>
            <w:hideMark/>
          </w:tcPr>
          <w:p w14:paraId="0AAF2C8D" w14:textId="77777777" w:rsidR="005B1647" w:rsidRPr="000709A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709AF">
              <w:t>16,7</w:t>
            </w:r>
          </w:p>
        </w:tc>
        <w:tc>
          <w:tcPr>
            <w:tcW w:w="427" w:type="pct"/>
            <w:hideMark/>
          </w:tcPr>
          <w:p w14:paraId="7D4CC4EE" w14:textId="77777777" w:rsidR="005B1647" w:rsidRPr="000709A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709AF">
              <w:t>97</w:t>
            </w:r>
          </w:p>
        </w:tc>
      </w:tr>
      <w:tr w:rsidR="00155607" w14:paraId="4CA5FD07"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465" w:type="pct"/>
            <w:hideMark/>
          </w:tcPr>
          <w:p w14:paraId="00969FA9" w14:textId="77777777" w:rsidR="005B1647" w:rsidRPr="000709AF" w:rsidRDefault="005B1647" w:rsidP="005B1647">
            <w:pPr>
              <w:pStyle w:val="Tabell"/>
            </w:pPr>
            <w:r w:rsidRPr="000709AF">
              <w:t>4:1</w:t>
            </w:r>
          </w:p>
        </w:tc>
        <w:tc>
          <w:tcPr>
            <w:tcW w:w="1972" w:type="pct"/>
            <w:hideMark/>
          </w:tcPr>
          <w:p w14:paraId="2D77D722" w14:textId="77777777" w:rsidR="005B1647" w:rsidRPr="000709AF"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0709AF">
              <w:t>Regeringskansliet m.m.</w:t>
            </w:r>
          </w:p>
        </w:tc>
        <w:tc>
          <w:tcPr>
            <w:tcW w:w="427" w:type="pct"/>
            <w:noWrap/>
            <w:hideMark/>
          </w:tcPr>
          <w:p w14:paraId="69850ACB" w14:textId="77777777" w:rsidR="005B1647" w:rsidRPr="000709A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709AF">
              <w:t>7 807</w:t>
            </w:r>
          </w:p>
        </w:tc>
        <w:tc>
          <w:tcPr>
            <w:tcW w:w="427" w:type="pct"/>
            <w:noWrap/>
            <w:hideMark/>
          </w:tcPr>
          <w:p w14:paraId="2FFBF21D" w14:textId="77777777" w:rsidR="005B1647" w:rsidRPr="000709A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709AF">
              <w:t>87</w:t>
            </w:r>
          </w:p>
        </w:tc>
        <w:tc>
          <w:tcPr>
            <w:tcW w:w="427" w:type="pct"/>
            <w:noWrap/>
            <w:hideMark/>
          </w:tcPr>
          <w:p w14:paraId="6F8414F4" w14:textId="77777777" w:rsidR="005B1647" w:rsidRPr="000709A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709AF">
              <w:t>7 733</w:t>
            </w:r>
          </w:p>
        </w:tc>
        <w:tc>
          <w:tcPr>
            <w:tcW w:w="427" w:type="pct"/>
            <w:noWrap/>
            <w:hideMark/>
          </w:tcPr>
          <w:p w14:paraId="3924CD5A" w14:textId="77777777" w:rsidR="005B1647" w:rsidRPr="000709A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709AF">
              <w:t>-73</w:t>
            </w:r>
          </w:p>
        </w:tc>
        <w:tc>
          <w:tcPr>
            <w:tcW w:w="427" w:type="pct"/>
            <w:noWrap/>
            <w:hideMark/>
          </w:tcPr>
          <w:p w14:paraId="53E6C126" w14:textId="77777777" w:rsidR="005B1647" w:rsidRPr="000709A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709AF">
              <w:t>-0,9</w:t>
            </w:r>
          </w:p>
        </w:tc>
        <w:tc>
          <w:tcPr>
            <w:tcW w:w="427" w:type="pct"/>
            <w:hideMark/>
          </w:tcPr>
          <w:p w14:paraId="568CA545" w14:textId="77777777" w:rsidR="005B1647" w:rsidRPr="000709A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709AF">
              <w:t>7 654</w:t>
            </w:r>
          </w:p>
        </w:tc>
      </w:tr>
      <w:tr w:rsidR="00155607" w14:paraId="16E8D814"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465" w:type="pct"/>
            <w:hideMark/>
          </w:tcPr>
          <w:p w14:paraId="4C812A58" w14:textId="77777777" w:rsidR="005B1647" w:rsidRPr="000709AF" w:rsidRDefault="005B1647" w:rsidP="005B1647">
            <w:pPr>
              <w:pStyle w:val="Tabell"/>
            </w:pPr>
            <w:r w:rsidRPr="000709AF">
              <w:t>5:1</w:t>
            </w:r>
          </w:p>
        </w:tc>
        <w:tc>
          <w:tcPr>
            <w:tcW w:w="1972" w:type="pct"/>
            <w:hideMark/>
          </w:tcPr>
          <w:p w14:paraId="124255B4" w14:textId="77777777" w:rsidR="005B1647" w:rsidRPr="000709AF"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0709AF">
              <w:t>Länsstyrelserna m.m.</w:t>
            </w:r>
          </w:p>
        </w:tc>
        <w:tc>
          <w:tcPr>
            <w:tcW w:w="427" w:type="pct"/>
            <w:noWrap/>
            <w:hideMark/>
          </w:tcPr>
          <w:p w14:paraId="15DE84CE" w14:textId="77777777" w:rsidR="005B1647" w:rsidRPr="000709A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709AF">
              <w:t>3 017</w:t>
            </w:r>
          </w:p>
        </w:tc>
        <w:tc>
          <w:tcPr>
            <w:tcW w:w="427" w:type="pct"/>
            <w:noWrap/>
            <w:hideMark/>
          </w:tcPr>
          <w:p w14:paraId="14997EF9" w14:textId="77777777" w:rsidR="005B1647" w:rsidRPr="000709A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709AF">
              <w:t>11</w:t>
            </w:r>
          </w:p>
        </w:tc>
        <w:tc>
          <w:tcPr>
            <w:tcW w:w="427" w:type="pct"/>
            <w:noWrap/>
            <w:hideMark/>
          </w:tcPr>
          <w:p w14:paraId="5FA8C968" w14:textId="1710A36E" w:rsidR="005B1647" w:rsidRPr="000709A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709AF">
              <w:t>3</w:t>
            </w:r>
            <w:r>
              <w:t> </w:t>
            </w:r>
            <w:r w:rsidRPr="000709AF">
              <w:t>053</w:t>
            </w:r>
          </w:p>
        </w:tc>
        <w:tc>
          <w:tcPr>
            <w:tcW w:w="427" w:type="pct"/>
            <w:noWrap/>
            <w:hideMark/>
          </w:tcPr>
          <w:p w14:paraId="69438866" w14:textId="77777777" w:rsidR="005B1647" w:rsidRPr="000709A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709AF">
              <w:t>37</w:t>
            </w:r>
          </w:p>
        </w:tc>
        <w:tc>
          <w:tcPr>
            <w:tcW w:w="427" w:type="pct"/>
            <w:noWrap/>
            <w:hideMark/>
          </w:tcPr>
          <w:p w14:paraId="5ED4A74A" w14:textId="77777777" w:rsidR="005B1647" w:rsidRPr="000709A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709AF">
              <w:t>1,2</w:t>
            </w:r>
          </w:p>
        </w:tc>
        <w:tc>
          <w:tcPr>
            <w:tcW w:w="427" w:type="pct"/>
            <w:hideMark/>
          </w:tcPr>
          <w:p w14:paraId="1F22B3DA" w14:textId="35134085" w:rsidR="005B1647" w:rsidRPr="000709A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709AF">
              <w:t>2 967</w:t>
            </w:r>
          </w:p>
        </w:tc>
      </w:tr>
      <w:tr w:rsidR="00155607" w14:paraId="7DB62545"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465" w:type="pct"/>
            <w:hideMark/>
          </w:tcPr>
          <w:p w14:paraId="559096EC" w14:textId="77777777" w:rsidR="005B1647" w:rsidRPr="000709AF" w:rsidRDefault="005B1647" w:rsidP="005B1647">
            <w:pPr>
              <w:pStyle w:val="Tabell"/>
            </w:pPr>
            <w:r>
              <w:t>6</w:t>
            </w:r>
            <w:r w:rsidRPr="000709AF">
              <w:t>:1</w:t>
            </w:r>
          </w:p>
        </w:tc>
        <w:tc>
          <w:tcPr>
            <w:tcW w:w="1972" w:type="pct"/>
            <w:hideMark/>
          </w:tcPr>
          <w:p w14:paraId="26FAAF82" w14:textId="77777777" w:rsidR="005B1647" w:rsidRPr="000709AF"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0709AF">
              <w:t>Allmänna val och demokrati</w:t>
            </w:r>
          </w:p>
        </w:tc>
        <w:tc>
          <w:tcPr>
            <w:tcW w:w="427" w:type="pct"/>
            <w:noWrap/>
            <w:hideMark/>
          </w:tcPr>
          <w:p w14:paraId="7A2BC48C" w14:textId="77777777" w:rsidR="005B1647" w:rsidRPr="000709A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709AF">
              <w:t>473</w:t>
            </w:r>
          </w:p>
        </w:tc>
        <w:tc>
          <w:tcPr>
            <w:tcW w:w="427" w:type="pct"/>
            <w:noWrap/>
            <w:hideMark/>
          </w:tcPr>
          <w:p w14:paraId="7C202325" w14:textId="77777777" w:rsidR="005B1647" w:rsidRPr="000709A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709AF">
              <w:t>45</w:t>
            </w:r>
          </w:p>
        </w:tc>
        <w:tc>
          <w:tcPr>
            <w:tcW w:w="427" w:type="pct"/>
            <w:noWrap/>
            <w:hideMark/>
          </w:tcPr>
          <w:p w14:paraId="77F13F0B" w14:textId="77777777" w:rsidR="005B1647" w:rsidRPr="000709A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709AF">
              <w:t>461</w:t>
            </w:r>
          </w:p>
        </w:tc>
        <w:tc>
          <w:tcPr>
            <w:tcW w:w="427" w:type="pct"/>
            <w:noWrap/>
            <w:hideMark/>
          </w:tcPr>
          <w:p w14:paraId="7D0C8BE4" w14:textId="77777777" w:rsidR="005B1647" w:rsidRPr="000709A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709AF">
              <w:t>-11</w:t>
            </w:r>
          </w:p>
        </w:tc>
        <w:tc>
          <w:tcPr>
            <w:tcW w:w="427" w:type="pct"/>
            <w:noWrap/>
            <w:hideMark/>
          </w:tcPr>
          <w:p w14:paraId="655FB69E" w14:textId="77777777" w:rsidR="005B1647" w:rsidRPr="000709A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709AF">
              <w:t>-2,4</w:t>
            </w:r>
          </w:p>
        </w:tc>
        <w:tc>
          <w:tcPr>
            <w:tcW w:w="427" w:type="pct"/>
            <w:hideMark/>
          </w:tcPr>
          <w:p w14:paraId="23EDB0EE" w14:textId="77777777" w:rsidR="005B1647" w:rsidRPr="000709A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709AF">
              <w:t>536</w:t>
            </w:r>
          </w:p>
        </w:tc>
      </w:tr>
      <w:tr w:rsidR="00155607" w14:paraId="4FC0B623"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465" w:type="pct"/>
            <w:hideMark/>
          </w:tcPr>
          <w:p w14:paraId="2AD4D9B7" w14:textId="77777777" w:rsidR="005B1647" w:rsidRPr="000709AF" w:rsidRDefault="005B1647" w:rsidP="005B1647">
            <w:pPr>
              <w:pStyle w:val="Tabell"/>
            </w:pPr>
            <w:r w:rsidRPr="000709AF">
              <w:t>8:1</w:t>
            </w:r>
          </w:p>
        </w:tc>
        <w:tc>
          <w:tcPr>
            <w:tcW w:w="1972" w:type="pct"/>
            <w:hideMark/>
          </w:tcPr>
          <w:p w14:paraId="42B0FD80" w14:textId="77777777" w:rsidR="005B1647" w:rsidRPr="000709AF"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0709AF">
              <w:t>Mediestöd</w:t>
            </w:r>
          </w:p>
        </w:tc>
        <w:tc>
          <w:tcPr>
            <w:tcW w:w="427" w:type="pct"/>
            <w:noWrap/>
            <w:hideMark/>
          </w:tcPr>
          <w:p w14:paraId="1AF9DDEF" w14:textId="77777777" w:rsidR="005B1647" w:rsidRPr="000709A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709AF">
              <w:t>622</w:t>
            </w:r>
          </w:p>
        </w:tc>
        <w:tc>
          <w:tcPr>
            <w:tcW w:w="427" w:type="pct"/>
            <w:noWrap/>
            <w:hideMark/>
          </w:tcPr>
          <w:p w14:paraId="7EC3E9C5" w14:textId="77777777" w:rsidR="005B1647" w:rsidRPr="000709A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709AF">
              <w:t>30</w:t>
            </w:r>
          </w:p>
        </w:tc>
        <w:tc>
          <w:tcPr>
            <w:tcW w:w="427" w:type="pct"/>
            <w:noWrap/>
            <w:hideMark/>
          </w:tcPr>
          <w:p w14:paraId="3CEC2380" w14:textId="77777777" w:rsidR="005B1647" w:rsidRPr="000709A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709AF">
              <w:t>644</w:t>
            </w:r>
          </w:p>
        </w:tc>
        <w:tc>
          <w:tcPr>
            <w:tcW w:w="427" w:type="pct"/>
            <w:noWrap/>
            <w:hideMark/>
          </w:tcPr>
          <w:p w14:paraId="4A1AC5EF" w14:textId="77777777" w:rsidR="005B1647" w:rsidRPr="000709A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709AF">
              <w:t>22</w:t>
            </w:r>
          </w:p>
        </w:tc>
        <w:tc>
          <w:tcPr>
            <w:tcW w:w="427" w:type="pct"/>
            <w:noWrap/>
            <w:hideMark/>
          </w:tcPr>
          <w:p w14:paraId="002832E7" w14:textId="77777777" w:rsidR="005B1647" w:rsidRPr="000709A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709AF">
              <w:t>3,5</w:t>
            </w:r>
          </w:p>
        </w:tc>
        <w:tc>
          <w:tcPr>
            <w:tcW w:w="427" w:type="pct"/>
            <w:hideMark/>
          </w:tcPr>
          <w:p w14:paraId="21356990" w14:textId="77777777" w:rsidR="005B1647" w:rsidRPr="000709A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709AF">
              <w:t>492</w:t>
            </w:r>
          </w:p>
        </w:tc>
      </w:tr>
      <w:tr w:rsidR="00155607" w14:paraId="2F18301D"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465" w:type="pct"/>
            <w:hideMark/>
          </w:tcPr>
          <w:p w14:paraId="68D09C95" w14:textId="77777777" w:rsidR="005B1647" w:rsidRPr="000709AF" w:rsidRDefault="005B1647" w:rsidP="005B1647">
            <w:pPr>
              <w:pStyle w:val="Tabell"/>
            </w:pPr>
          </w:p>
        </w:tc>
        <w:tc>
          <w:tcPr>
            <w:tcW w:w="1972" w:type="pct"/>
            <w:hideMark/>
          </w:tcPr>
          <w:p w14:paraId="2613E37C" w14:textId="77777777" w:rsidR="005B1647" w:rsidRPr="000709AF"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0709AF">
              <w:t>Övriga anslag</w:t>
            </w:r>
          </w:p>
        </w:tc>
        <w:tc>
          <w:tcPr>
            <w:tcW w:w="427" w:type="pct"/>
            <w:noWrap/>
            <w:hideMark/>
          </w:tcPr>
          <w:p w14:paraId="640AE057" w14:textId="77777777" w:rsidR="005B1647" w:rsidRPr="000709A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709AF">
              <w:t>830</w:t>
            </w:r>
          </w:p>
        </w:tc>
        <w:tc>
          <w:tcPr>
            <w:tcW w:w="427" w:type="pct"/>
            <w:noWrap/>
            <w:hideMark/>
          </w:tcPr>
          <w:p w14:paraId="104D50B6" w14:textId="77777777" w:rsidR="005B1647" w:rsidRPr="000709A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709AF">
              <w:t>6</w:t>
            </w:r>
          </w:p>
        </w:tc>
        <w:tc>
          <w:tcPr>
            <w:tcW w:w="427" w:type="pct"/>
            <w:noWrap/>
            <w:hideMark/>
          </w:tcPr>
          <w:p w14:paraId="011E0733" w14:textId="77777777" w:rsidR="005B1647" w:rsidRPr="000709A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709AF">
              <w:t>841</w:t>
            </w:r>
          </w:p>
        </w:tc>
        <w:tc>
          <w:tcPr>
            <w:tcW w:w="427" w:type="pct"/>
            <w:noWrap/>
            <w:hideMark/>
          </w:tcPr>
          <w:p w14:paraId="7806E207" w14:textId="77777777" w:rsidR="005B1647" w:rsidRPr="000709A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709AF">
              <w:t>11</w:t>
            </w:r>
          </w:p>
        </w:tc>
        <w:tc>
          <w:tcPr>
            <w:tcW w:w="427" w:type="pct"/>
            <w:noWrap/>
            <w:hideMark/>
          </w:tcPr>
          <w:p w14:paraId="3B1A10B8" w14:textId="77777777" w:rsidR="005B1647" w:rsidRPr="000709A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709AF">
              <w:t>1,4</w:t>
            </w:r>
          </w:p>
        </w:tc>
        <w:tc>
          <w:tcPr>
            <w:tcW w:w="427" w:type="pct"/>
            <w:hideMark/>
          </w:tcPr>
          <w:p w14:paraId="720030B1" w14:textId="77777777" w:rsidR="005B1647" w:rsidRPr="000709A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709AF">
              <w:t>810</w:t>
            </w:r>
          </w:p>
        </w:tc>
      </w:tr>
      <w:tr w:rsidR="00155607" w14:paraId="4DFA8261" w14:textId="77777777" w:rsidTr="00155607">
        <w:trPr>
          <w:cnfStyle w:val="010000000000" w:firstRow="0" w:lastRow="1" w:firstColumn="0" w:lastColumn="0" w:oddVBand="0" w:evenVBand="0" w:oddHBand="0" w:evenHBand="0" w:firstRowFirstColumn="0" w:firstRowLastColumn="0" w:lastRowFirstColumn="0" w:lastRowLastColumn="0"/>
          <w:trHeight w:val="170"/>
        </w:trPr>
        <w:tc>
          <w:tcPr>
            <w:cnfStyle w:val="001000000000" w:firstRow="0" w:lastRow="0" w:firstColumn="1" w:lastColumn="0" w:oddVBand="0" w:evenVBand="0" w:oddHBand="0" w:evenHBand="0" w:firstRowFirstColumn="0" w:firstRowLastColumn="0" w:lastRowFirstColumn="0" w:lastRowLastColumn="0"/>
            <w:tcW w:w="465" w:type="pct"/>
            <w:noWrap/>
            <w:hideMark/>
          </w:tcPr>
          <w:p w14:paraId="706CD239" w14:textId="77777777" w:rsidR="005B1647" w:rsidRPr="000709AF" w:rsidRDefault="005B1647" w:rsidP="005B1647">
            <w:pPr>
              <w:pStyle w:val="Tabell"/>
              <w:rPr>
                <w:b w:val="0"/>
                <w:bCs/>
              </w:rPr>
            </w:pPr>
            <w:r w:rsidRPr="000709AF">
              <w:rPr>
                <w:bCs/>
              </w:rPr>
              <w:t>Summa</w:t>
            </w:r>
          </w:p>
        </w:tc>
        <w:tc>
          <w:tcPr>
            <w:tcW w:w="1972" w:type="pct"/>
          </w:tcPr>
          <w:p w14:paraId="4A6036EB" w14:textId="3CCBC5B7" w:rsidR="005B1647" w:rsidRPr="000709AF" w:rsidRDefault="005B1647" w:rsidP="005B1647">
            <w:pPr>
              <w:pStyle w:val="Tabell"/>
              <w:jc w:val="left"/>
              <w:cnfStyle w:val="010000000000" w:firstRow="0" w:lastRow="1" w:firstColumn="0" w:lastColumn="0" w:oddVBand="0" w:evenVBand="0" w:oddHBand="0" w:evenHBand="0" w:firstRowFirstColumn="0" w:firstRowLastColumn="0" w:lastRowFirstColumn="0" w:lastRowLastColumn="0"/>
              <w:rPr>
                <w:bCs/>
              </w:rPr>
            </w:pPr>
          </w:p>
        </w:tc>
        <w:tc>
          <w:tcPr>
            <w:tcW w:w="427" w:type="pct"/>
            <w:noWrap/>
            <w:hideMark/>
          </w:tcPr>
          <w:p w14:paraId="6827C251" w14:textId="77777777" w:rsidR="005B1647" w:rsidRPr="000709AF"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0709AF">
              <w:rPr>
                <w:bCs/>
              </w:rPr>
              <w:t>14 594</w:t>
            </w:r>
          </w:p>
        </w:tc>
        <w:tc>
          <w:tcPr>
            <w:tcW w:w="427" w:type="pct"/>
            <w:noWrap/>
            <w:hideMark/>
          </w:tcPr>
          <w:p w14:paraId="58567B4F" w14:textId="77777777" w:rsidR="005B1647" w:rsidRPr="000709AF"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0709AF">
              <w:rPr>
                <w:bCs/>
              </w:rPr>
              <w:t>179</w:t>
            </w:r>
          </w:p>
        </w:tc>
        <w:tc>
          <w:tcPr>
            <w:tcW w:w="427" w:type="pct"/>
            <w:noWrap/>
            <w:hideMark/>
          </w:tcPr>
          <w:p w14:paraId="08C57665" w14:textId="77777777" w:rsidR="005B1647" w:rsidRPr="000709AF"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0709AF">
              <w:rPr>
                <w:bCs/>
              </w:rPr>
              <w:t>14 638</w:t>
            </w:r>
          </w:p>
        </w:tc>
        <w:tc>
          <w:tcPr>
            <w:tcW w:w="427" w:type="pct"/>
            <w:noWrap/>
            <w:hideMark/>
          </w:tcPr>
          <w:p w14:paraId="1A5BBB5D" w14:textId="77777777" w:rsidR="005B1647" w:rsidRPr="000709AF"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0709AF">
              <w:rPr>
                <w:bCs/>
              </w:rPr>
              <w:t>44</w:t>
            </w:r>
          </w:p>
        </w:tc>
        <w:tc>
          <w:tcPr>
            <w:tcW w:w="427" w:type="pct"/>
            <w:noWrap/>
            <w:hideMark/>
          </w:tcPr>
          <w:p w14:paraId="4C2F9AE1" w14:textId="77777777" w:rsidR="005B1647" w:rsidRPr="000709AF"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0709AF">
              <w:rPr>
                <w:bCs/>
              </w:rPr>
              <w:t>0,3</w:t>
            </w:r>
          </w:p>
        </w:tc>
        <w:tc>
          <w:tcPr>
            <w:tcW w:w="427" w:type="pct"/>
            <w:hideMark/>
          </w:tcPr>
          <w:p w14:paraId="59557723" w14:textId="77777777" w:rsidR="005B1647" w:rsidRPr="000709AF"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0709AF">
              <w:rPr>
                <w:bCs/>
              </w:rPr>
              <w:t>14 288</w:t>
            </w:r>
          </w:p>
        </w:tc>
      </w:tr>
    </w:tbl>
    <w:p w14:paraId="1B5BA9A0" w14:textId="4E7D0B5C" w:rsidR="005B1647" w:rsidRDefault="005B1647" w:rsidP="005B1647">
      <w:pPr>
        <w:pStyle w:val="Brdtext"/>
        <w:spacing w:before="160"/>
      </w:pPr>
      <w:r>
        <w:t>Utgiftsområdet omfattar Statschefen, riksdagen samt Riksdagens ombudsmän, Sametinget och samepolitiken, Regeringskansliet m.m., länsstyrelserna, demokratipolitik och mänskliga rättigheter, nationella minoriteter, medier och Sieps samt insatser för att stärka delaktigheten i EU-arbetet.</w:t>
      </w:r>
    </w:p>
    <w:p w14:paraId="6730F181" w14:textId="2F7FB6E7" w:rsidR="005B1647" w:rsidRDefault="005B1647" w:rsidP="005B1647">
      <w:pPr>
        <w:pStyle w:val="Brdtext"/>
      </w:pPr>
      <w:r>
        <w:t>Utfallet uppgick till 14 638 miljoner kronor, vilket är 44 miljoner kronor (0,3 procent) högre än vad som anvisades i statens budget. Jämfört med 2018 ökade utgifterna med 350 miljoner kronor (2,4 procent).</w:t>
      </w:r>
    </w:p>
    <w:p w14:paraId="5BADE151" w14:textId="77777777" w:rsidR="005B1647" w:rsidRDefault="005B1647" w:rsidP="005B1647">
      <w:pPr>
        <w:pStyle w:val="Rubrik5utannumrering"/>
      </w:pPr>
      <w:r>
        <w:t>Underhållsprojekt genomfördes 2019</w:t>
      </w:r>
    </w:p>
    <w:p w14:paraId="38A9B924" w14:textId="1F5428F4" w:rsidR="005B1647" w:rsidRDefault="005B1647" w:rsidP="005B1647">
      <w:pPr>
        <w:pStyle w:val="Brdtext"/>
      </w:pPr>
      <w:r>
        <w:t xml:space="preserve">Utfallet för anslaget 2:3 </w:t>
      </w:r>
      <w:r w:rsidRPr="008448CB">
        <w:rPr>
          <w:i/>
          <w:iCs/>
        </w:rPr>
        <w:t>Riksdagens fastighetsanslag</w:t>
      </w:r>
      <w:r>
        <w:t xml:space="preserve"> blev 117 miljoner kronor, vilket är 17 miljoner kronor (16,7 procent) högre än vad som anvisades i budgeten. Riksdags</w:t>
      </w:r>
      <w:r>
        <w:softHyphen/>
        <w:t>förvaltningen fick behålla anslagssparandet på 67 miljoner kronor från 2018 för att genomföra uppskjutna underhållsprojekt, vilket förklarar skillnaden mot budgeten.</w:t>
      </w:r>
    </w:p>
    <w:p w14:paraId="58B79CDB" w14:textId="6F0BAF6A" w:rsidR="005B1647" w:rsidRPr="003B2DDE" w:rsidRDefault="005B1647" w:rsidP="005B1647">
      <w:pPr>
        <w:pStyle w:val="Brdtext"/>
      </w:pPr>
      <w:r>
        <w:t xml:space="preserve">Utfallet för anslaget 4:1 </w:t>
      </w:r>
      <w:r w:rsidRPr="008448CB">
        <w:rPr>
          <w:i/>
          <w:iCs/>
        </w:rPr>
        <w:t>Regeringskansliet m.m.</w:t>
      </w:r>
      <w:r>
        <w:t xml:space="preserve"> blev 7 733 miljoner kronor, vilket är 73 miljoner kronor (0,9 procent) lägre än vad som anvisades i den ursprungliga budgeten. I enlighet med propositionen Vårändringsbudget för 2019 anvisade riksdagen ytterligare 87 miljoner kronor. Av detta var 63 miljoner kronor för att finansiera högre kostnader för utrikesförvaltningen på grund av ändrade växelkurser.</w:t>
      </w:r>
    </w:p>
    <w:p w14:paraId="7EC9709C" w14:textId="77777777" w:rsidR="005B1647" w:rsidRDefault="005B1647" w:rsidP="005B1647">
      <w:pPr>
        <w:pStyle w:val="Rubrik5utannumrering"/>
      </w:pPr>
      <w:r>
        <w:t>Omval till kommunfullmäktige i Falun medförde högre utgifter</w:t>
      </w:r>
    </w:p>
    <w:p w14:paraId="10F201D1" w14:textId="2CDFE8B4" w:rsidR="005B1647" w:rsidRDefault="005B1647" w:rsidP="005B1647">
      <w:pPr>
        <w:pStyle w:val="Brdtext"/>
      </w:pPr>
      <w:r>
        <w:t xml:space="preserve">Utfallet för Anslaget 6:1 </w:t>
      </w:r>
      <w:r w:rsidRPr="008448CB">
        <w:rPr>
          <w:i/>
          <w:iCs/>
        </w:rPr>
        <w:t>Allmänna val och demokrati</w:t>
      </w:r>
      <w:r>
        <w:t xml:space="preserve"> blev 461 miljoner kronor, vilket är 11 miljoner kronor lägre än anvisat i den ursprungliga budgeten. I enlighet med propositionen Vårändringsbudget för 2019 anvisade riksdagen anslaget ytterligare 45 miljoner kronor för att bl.a. finansiera omval till kommunfullmäktige i Falun. Det ordinarie valet 2018 upphävdes på grund av att en postsäck med förtidsröster av miss</w:t>
      </w:r>
      <w:r>
        <w:softHyphen/>
        <w:t>tag inte nått valnämnden i tid för räkning. Omvalet genomfördes den 7 april 2019.</w:t>
      </w:r>
    </w:p>
    <w:p w14:paraId="2F3C6D31" w14:textId="57F2A241" w:rsidR="005B1647" w:rsidRDefault="005B1647" w:rsidP="005B1647">
      <w:pPr>
        <w:pStyle w:val="Rubrik5utannumrering"/>
      </w:pPr>
      <w:r>
        <w:t>Nya former av mediestöd ger högre utgifter än beräknat och jämfört med föregående år</w:t>
      </w:r>
    </w:p>
    <w:p w14:paraId="3C35C878" w14:textId="73D02424" w:rsidR="005B1647" w:rsidRDefault="005B1647" w:rsidP="005B1647">
      <w:pPr>
        <w:pStyle w:val="Brdtext"/>
      </w:pPr>
      <w:r>
        <w:t xml:space="preserve">Utfallet för anslaget 8:1 </w:t>
      </w:r>
      <w:r w:rsidRPr="008448CB">
        <w:rPr>
          <w:i/>
          <w:iCs/>
        </w:rPr>
        <w:t>Mediestöd</w:t>
      </w:r>
      <w:r>
        <w:t xml:space="preserve"> uppgick till 644 miljoner kronor. Det är 22 miljoner kronor (3,5 procent) högre än anvisat i statens budget och 151 miljoner kronor (3,5 procent) högre än föregående år. Den 1 februari 2019 infördes ett nytt mediestöd genom mediestödsförordningen (2018:2053). Mediestödsförordningen innehåller två </w:t>
      </w:r>
      <w:r>
        <w:lastRenderedPageBreak/>
        <w:t>nya stödformer, stöd för lokal journalistik i områden med svag bevakning och innovations- och utvecklingsstöd. I enlighet med propositionen Höständringsbudget för 2019 tillfördes anslaget 30 miljoner kronor för att finansiera de nya stödformerna.</w:t>
      </w:r>
    </w:p>
    <w:p w14:paraId="6EF50891" w14:textId="325DC5E9" w:rsidR="005B1647" w:rsidRDefault="005B1647" w:rsidP="005B1647">
      <w:pPr>
        <w:pStyle w:val="Brdtext"/>
      </w:pPr>
      <w:r>
        <w:t>Under året har driftstöd betalats ut till 77 dagstidningar jämfört med 73 föregående år. Det utbetalda driftstödet, som är en del av mediestödet uppgick till 521 miljoner kronor, vilket är 97 miljoner kronor högre än 2018. De nya delarna av mediestödet uppgick tillsammans till 63 miljoner kronor vilket också bidrog till högre utgifter än 2018.</w:t>
      </w:r>
    </w:p>
    <w:p w14:paraId="3FB6DD5A" w14:textId="00B0C07B" w:rsidR="005B1647" w:rsidRDefault="005B1647" w:rsidP="005B1647">
      <w:pPr>
        <w:pStyle w:val="Rubrik4utannumrering"/>
      </w:pPr>
      <w:r>
        <w:t>Beställningsbemyndiganden</w:t>
      </w:r>
    </w:p>
    <w:p w14:paraId="2F081544" w14:textId="0E08A7B2" w:rsidR="005B1647" w:rsidRDefault="005B1647" w:rsidP="005B1647">
      <w:pPr>
        <w:pStyle w:val="TabellRubrik"/>
      </w:pPr>
      <w:bookmarkStart w:id="84" w:name="_Toc37340033"/>
      <w:r>
        <w:t xml:space="preserve">Tabell </w:t>
      </w:r>
      <w:r>
        <w:fldChar w:fldCharType="begin"/>
      </w:r>
      <w:r>
        <w:instrText xml:space="preserve"> STYLEREF  "Rubrik 1" \n</w:instrText>
      </w:r>
      <w:r>
        <w:fldChar w:fldCharType="separate"/>
      </w:r>
      <w:r w:rsidR="00301022">
        <w:rPr>
          <w:noProof/>
        </w:rPr>
        <w:t>2</w:t>
      </w:r>
      <w:r>
        <w:rPr>
          <w:noProof/>
        </w:rPr>
        <w:fldChar w:fldCharType="end"/>
      </w:r>
      <w:r>
        <w:t>.</w:t>
      </w:r>
      <w:fldSimple w:instr=" SEQ Tabell \* ARABIC \s 1 ">
        <w:r w:rsidR="00301022">
          <w:rPr>
            <w:noProof/>
          </w:rPr>
          <w:t>33</w:t>
        </w:r>
      </w:fldSimple>
      <w:r>
        <w:tab/>
        <w:t>Beställningsbemyndiganden</w:t>
      </w:r>
      <w:bookmarkEnd w:id="84"/>
    </w:p>
    <w:p w14:paraId="64249BCE" w14:textId="4C74D592" w:rsidR="005B1647" w:rsidRDefault="005B1647" w:rsidP="005B1647">
      <w:pPr>
        <w:pStyle w:val="TabellUnderrubrik"/>
      </w:pPr>
      <w:r>
        <w:t>Miljoner kronor</w:t>
      </w:r>
    </w:p>
    <w:tbl>
      <w:tblPr>
        <w:tblStyle w:val="RKBPTabell"/>
        <w:tblW w:w="5000" w:type="pct"/>
        <w:tblLook w:val="04E0" w:firstRow="1" w:lastRow="1" w:firstColumn="1" w:lastColumn="0" w:noHBand="0" w:noVBand="1"/>
      </w:tblPr>
      <w:tblGrid>
        <w:gridCol w:w="851"/>
        <w:gridCol w:w="1843"/>
        <w:gridCol w:w="2338"/>
        <w:gridCol w:w="2338"/>
      </w:tblGrid>
      <w:tr w:rsidR="00155607" w14:paraId="1E68A5C5" w14:textId="77777777" w:rsidTr="00155607">
        <w:trPr>
          <w:cnfStyle w:val="100000000000" w:firstRow="1" w:lastRow="0" w:firstColumn="0" w:lastColumn="0" w:oddVBand="0" w:evenVBand="0" w:oddHBand="0" w:evenHBand="0" w:firstRowFirstColumn="0" w:firstRowLastColumn="0" w:lastRowFirstColumn="0" w:lastRowLastColumn="0"/>
          <w:trHeight w:val="130"/>
          <w:tblHeader w:val="0"/>
        </w:trPr>
        <w:tc>
          <w:tcPr>
            <w:cnfStyle w:val="001000000000" w:firstRow="0" w:lastRow="0" w:firstColumn="1" w:lastColumn="0" w:oddVBand="0" w:evenVBand="0" w:oddHBand="0" w:evenHBand="0" w:firstRowFirstColumn="0" w:firstRowLastColumn="0" w:lastRowFirstColumn="0" w:lastRowLastColumn="0"/>
            <w:tcW w:w="577"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45AA47D8" w14:textId="77777777" w:rsidR="005B1647" w:rsidRPr="00F91A28" w:rsidRDefault="005B1647" w:rsidP="005B1647">
            <w:pPr>
              <w:pStyle w:val="TabellHuvud"/>
            </w:pPr>
            <w:r w:rsidRPr="00F91A28">
              <w:t>Anslag</w:t>
            </w:r>
          </w:p>
        </w:tc>
        <w:tc>
          <w:tcPr>
            <w:tcW w:w="1250"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30930927" w14:textId="77777777" w:rsidR="005B1647" w:rsidRPr="00F91A28" w:rsidRDefault="005B1647" w:rsidP="005B1647">
            <w:pPr>
              <w:pStyle w:val="TabellHuvud"/>
              <w:jc w:val="left"/>
              <w:cnfStyle w:val="100000000000" w:firstRow="1" w:lastRow="0" w:firstColumn="0" w:lastColumn="0" w:oddVBand="0" w:evenVBand="0" w:oddHBand="0" w:evenHBand="0" w:firstRowFirstColumn="0" w:firstRowLastColumn="0" w:lastRowFirstColumn="0" w:lastRowLastColumn="0"/>
            </w:pPr>
            <w:r w:rsidRPr="00F91A28">
              <w:t>Anslagsnamn</w:t>
            </w:r>
          </w:p>
        </w:tc>
        <w:tc>
          <w:tcPr>
            <w:tcW w:w="1586"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hideMark/>
          </w:tcPr>
          <w:p w14:paraId="13D2F549" w14:textId="7276509C" w:rsidR="005B1647" w:rsidRPr="00F91A28"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F91A28">
              <w:t>Beställningsbemyndigande</w:t>
            </w:r>
          </w:p>
        </w:tc>
        <w:tc>
          <w:tcPr>
            <w:tcW w:w="1586"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hideMark/>
          </w:tcPr>
          <w:p w14:paraId="1F18BC60" w14:textId="6BFA1C34" w:rsidR="005B1647" w:rsidRPr="00F91A28"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F91A28">
              <w:t xml:space="preserve">Utestående åtaganden </w:t>
            </w:r>
            <w:r>
              <w:br/>
            </w:r>
            <w:r w:rsidRPr="00F91A28">
              <w:t>2019-12-31</w:t>
            </w:r>
          </w:p>
        </w:tc>
      </w:tr>
      <w:tr w:rsidR="00155607" w14:paraId="2FAC4AF0" w14:textId="77777777" w:rsidTr="00155607">
        <w:trPr>
          <w:trHeight w:val="300"/>
        </w:trPr>
        <w:tc>
          <w:tcPr>
            <w:cnfStyle w:val="001000000000" w:firstRow="0" w:lastRow="0" w:firstColumn="1" w:lastColumn="0" w:oddVBand="0" w:evenVBand="0" w:oddHBand="0" w:evenHBand="0" w:firstRowFirstColumn="0" w:firstRowLastColumn="0" w:lastRowFirstColumn="0" w:lastRowLastColumn="0"/>
            <w:tcW w:w="577" w:type="pct"/>
            <w:tcBorders>
              <w:top w:val="single" w:sz="12" w:space="0" w:color="auto"/>
            </w:tcBorders>
            <w:noWrap/>
            <w:hideMark/>
          </w:tcPr>
          <w:p w14:paraId="6D1069F9" w14:textId="77777777" w:rsidR="005B1647" w:rsidRPr="00F91A28" w:rsidRDefault="005B1647" w:rsidP="005B1647">
            <w:pPr>
              <w:pStyle w:val="Tabell"/>
            </w:pPr>
            <w:r w:rsidRPr="00F91A28">
              <w:t>6:5</w:t>
            </w:r>
          </w:p>
        </w:tc>
        <w:tc>
          <w:tcPr>
            <w:tcW w:w="1250" w:type="pct"/>
            <w:tcBorders>
              <w:top w:val="single" w:sz="12" w:space="0" w:color="auto"/>
            </w:tcBorders>
            <w:noWrap/>
            <w:hideMark/>
          </w:tcPr>
          <w:p w14:paraId="29BE6BD8" w14:textId="77777777" w:rsidR="005B1647" w:rsidRPr="00F91A28"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F91A28">
              <w:t>Stöd till politiska partier</w:t>
            </w:r>
          </w:p>
        </w:tc>
        <w:tc>
          <w:tcPr>
            <w:tcW w:w="1586" w:type="pct"/>
            <w:tcBorders>
              <w:top w:val="single" w:sz="12" w:space="0" w:color="auto"/>
            </w:tcBorders>
            <w:noWrap/>
            <w:hideMark/>
          </w:tcPr>
          <w:p w14:paraId="093C1703" w14:textId="77777777" w:rsidR="005B1647" w:rsidRPr="00F91A2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91A28">
              <w:t>169</w:t>
            </w:r>
          </w:p>
        </w:tc>
        <w:tc>
          <w:tcPr>
            <w:tcW w:w="1586" w:type="pct"/>
            <w:tcBorders>
              <w:top w:val="single" w:sz="12" w:space="0" w:color="auto"/>
            </w:tcBorders>
            <w:noWrap/>
            <w:hideMark/>
          </w:tcPr>
          <w:p w14:paraId="614B83E3" w14:textId="77777777" w:rsidR="005B1647" w:rsidRPr="00F91A2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91A28">
              <w:t>127</w:t>
            </w:r>
          </w:p>
        </w:tc>
      </w:tr>
      <w:tr w:rsidR="00155607" w14:paraId="7FC3A0E4" w14:textId="77777777" w:rsidTr="00155607">
        <w:trPr>
          <w:trHeight w:val="300"/>
        </w:trPr>
        <w:tc>
          <w:tcPr>
            <w:cnfStyle w:val="001000000000" w:firstRow="0" w:lastRow="0" w:firstColumn="1" w:lastColumn="0" w:oddVBand="0" w:evenVBand="0" w:oddHBand="0" w:evenHBand="0" w:firstRowFirstColumn="0" w:firstRowLastColumn="0" w:lastRowFirstColumn="0" w:lastRowLastColumn="0"/>
            <w:tcW w:w="577" w:type="pct"/>
            <w:tcBorders>
              <w:bottom w:val="single" w:sz="4" w:space="0" w:color="auto"/>
            </w:tcBorders>
            <w:noWrap/>
            <w:hideMark/>
          </w:tcPr>
          <w:p w14:paraId="537B2755" w14:textId="77777777" w:rsidR="005B1647" w:rsidRPr="00F91A28" w:rsidRDefault="005B1647" w:rsidP="005B1647">
            <w:pPr>
              <w:pStyle w:val="Tabell"/>
            </w:pPr>
            <w:r w:rsidRPr="00F91A28">
              <w:t>8:1</w:t>
            </w:r>
          </w:p>
        </w:tc>
        <w:tc>
          <w:tcPr>
            <w:tcW w:w="1250" w:type="pct"/>
            <w:tcBorders>
              <w:bottom w:val="single" w:sz="4" w:space="0" w:color="auto"/>
            </w:tcBorders>
            <w:noWrap/>
            <w:hideMark/>
          </w:tcPr>
          <w:p w14:paraId="36A0C1B8" w14:textId="77777777" w:rsidR="005B1647" w:rsidRPr="00F91A28"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F91A28">
              <w:t>Mediestöd</w:t>
            </w:r>
          </w:p>
        </w:tc>
        <w:tc>
          <w:tcPr>
            <w:tcW w:w="1586" w:type="pct"/>
            <w:tcBorders>
              <w:bottom w:val="single" w:sz="4" w:space="0" w:color="auto"/>
            </w:tcBorders>
            <w:noWrap/>
            <w:hideMark/>
          </w:tcPr>
          <w:p w14:paraId="50348184" w14:textId="77777777" w:rsidR="005B1647" w:rsidRPr="00F91A2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91A28">
              <w:t>70</w:t>
            </w:r>
          </w:p>
        </w:tc>
        <w:tc>
          <w:tcPr>
            <w:tcW w:w="1586" w:type="pct"/>
            <w:tcBorders>
              <w:bottom w:val="single" w:sz="4" w:space="0" w:color="auto"/>
            </w:tcBorders>
            <w:noWrap/>
            <w:hideMark/>
          </w:tcPr>
          <w:p w14:paraId="09597E59" w14:textId="77777777" w:rsidR="005B1647" w:rsidRPr="00F91A2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91A28">
              <w:t>25</w:t>
            </w:r>
          </w:p>
        </w:tc>
      </w:tr>
      <w:tr w:rsidR="00155607" w14:paraId="0F004484" w14:textId="77777777" w:rsidTr="00155607">
        <w:trPr>
          <w:cnfStyle w:val="010000000000" w:firstRow="0" w:lastRow="1" w:firstColumn="0" w:lastColumn="0" w:oddVBand="0" w:evenVBand="0" w:oddHBand="0"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577" w:type="pct"/>
            <w:tcBorders>
              <w:top w:val="single" w:sz="4" w:space="0" w:color="auto"/>
            </w:tcBorders>
            <w:shd w:val="clear" w:color="auto" w:fill="auto"/>
            <w:noWrap/>
            <w:hideMark/>
          </w:tcPr>
          <w:p w14:paraId="3A837DEB" w14:textId="77777777" w:rsidR="005B1647" w:rsidRPr="00F91A28" w:rsidRDefault="005B1647" w:rsidP="005B1647">
            <w:pPr>
              <w:pStyle w:val="Tabell"/>
              <w:rPr>
                <w:bCs/>
              </w:rPr>
            </w:pPr>
            <w:r w:rsidRPr="00F91A28">
              <w:rPr>
                <w:bCs/>
              </w:rPr>
              <w:t>Summa</w:t>
            </w:r>
          </w:p>
        </w:tc>
        <w:tc>
          <w:tcPr>
            <w:tcW w:w="1250" w:type="pct"/>
            <w:tcBorders>
              <w:top w:val="single" w:sz="4" w:space="0" w:color="auto"/>
            </w:tcBorders>
            <w:shd w:val="clear" w:color="auto" w:fill="auto"/>
            <w:noWrap/>
            <w:hideMark/>
          </w:tcPr>
          <w:p w14:paraId="61826C59" w14:textId="77777777" w:rsidR="005B1647" w:rsidRPr="00F91A28" w:rsidRDefault="005B1647" w:rsidP="005B1647">
            <w:pPr>
              <w:pStyle w:val="Tabell"/>
              <w:jc w:val="left"/>
              <w:cnfStyle w:val="010000000000" w:firstRow="0" w:lastRow="1" w:firstColumn="0" w:lastColumn="0" w:oddVBand="0" w:evenVBand="0" w:oddHBand="0" w:evenHBand="0" w:firstRowFirstColumn="0" w:firstRowLastColumn="0" w:lastRowFirstColumn="0" w:lastRowLastColumn="0"/>
              <w:rPr>
                <w:bCs/>
              </w:rPr>
            </w:pPr>
            <w:r w:rsidRPr="00F91A28">
              <w:rPr>
                <w:bCs/>
              </w:rPr>
              <w:t> </w:t>
            </w:r>
          </w:p>
        </w:tc>
        <w:tc>
          <w:tcPr>
            <w:tcW w:w="1586" w:type="pct"/>
            <w:tcBorders>
              <w:top w:val="single" w:sz="4" w:space="0" w:color="auto"/>
            </w:tcBorders>
            <w:shd w:val="clear" w:color="auto" w:fill="auto"/>
            <w:noWrap/>
            <w:hideMark/>
          </w:tcPr>
          <w:p w14:paraId="63837336" w14:textId="77777777" w:rsidR="005B1647" w:rsidRPr="00F91A28"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F91A28">
              <w:rPr>
                <w:bCs/>
              </w:rPr>
              <w:t>239</w:t>
            </w:r>
          </w:p>
        </w:tc>
        <w:tc>
          <w:tcPr>
            <w:tcW w:w="1586" w:type="pct"/>
            <w:tcBorders>
              <w:top w:val="single" w:sz="4" w:space="0" w:color="auto"/>
            </w:tcBorders>
            <w:shd w:val="clear" w:color="auto" w:fill="auto"/>
            <w:noWrap/>
            <w:hideMark/>
          </w:tcPr>
          <w:p w14:paraId="44E7D980" w14:textId="77777777" w:rsidR="005B1647" w:rsidRPr="00F91A28"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F91A28">
              <w:rPr>
                <w:bCs/>
              </w:rPr>
              <w:t>152</w:t>
            </w:r>
          </w:p>
        </w:tc>
      </w:tr>
    </w:tbl>
    <w:p w14:paraId="6ECE748E" w14:textId="4CCECAC6" w:rsidR="005B1647" w:rsidRDefault="005B1647" w:rsidP="005B1647">
      <w:pPr>
        <w:pStyle w:val="Brdtext"/>
        <w:spacing w:before="160"/>
      </w:pPr>
      <w:r w:rsidRPr="00F91A28">
        <w:t>Inom utgiftsområdet beslutade riksdagen om ett beställningsbemyndigande på 239</w:t>
      </w:r>
      <w:r>
        <w:t> </w:t>
      </w:r>
      <w:r w:rsidRPr="00F91A28">
        <w:t>miljoner kronor. De utestående åtagandena uppgick till 152</w:t>
      </w:r>
      <w:r>
        <w:t> </w:t>
      </w:r>
      <w:r w:rsidRPr="00F91A28">
        <w:t>miljoner kronor. Skillnaden mellan bemyndigandet och de utestående åtagandena uppgick till 87</w:t>
      </w:r>
      <w:r>
        <w:t> </w:t>
      </w:r>
      <w:r w:rsidRPr="00F91A28">
        <w:t>miljoner kronor.</w:t>
      </w:r>
    </w:p>
    <w:p w14:paraId="3780ED53" w14:textId="681D6071" w:rsidR="005B1647" w:rsidRDefault="005B1647" w:rsidP="005B1647">
      <w:pPr>
        <w:pStyle w:val="Rubrik4utannumrering"/>
      </w:pPr>
      <w:r>
        <w:t>Inomstatliga lån</w:t>
      </w:r>
    </w:p>
    <w:p w14:paraId="7324BC05" w14:textId="303DA120" w:rsidR="005B1647" w:rsidRDefault="005B1647" w:rsidP="005B1647">
      <w:pPr>
        <w:pStyle w:val="TabellRubrik"/>
      </w:pPr>
      <w:bookmarkStart w:id="85" w:name="_Toc37340034"/>
      <w:r>
        <w:t xml:space="preserve">Tabell </w:t>
      </w:r>
      <w:r>
        <w:fldChar w:fldCharType="begin"/>
      </w:r>
      <w:r>
        <w:instrText xml:space="preserve"> STYLEREF  "Rubrik 1" \n</w:instrText>
      </w:r>
      <w:r>
        <w:fldChar w:fldCharType="separate"/>
      </w:r>
      <w:r w:rsidR="00301022">
        <w:rPr>
          <w:noProof/>
        </w:rPr>
        <w:t>2</w:t>
      </w:r>
      <w:r>
        <w:rPr>
          <w:noProof/>
        </w:rPr>
        <w:fldChar w:fldCharType="end"/>
      </w:r>
      <w:r>
        <w:t>.</w:t>
      </w:r>
      <w:fldSimple w:instr=" SEQ Tabell \* ARABIC \s 1 ">
        <w:r w:rsidR="00301022">
          <w:rPr>
            <w:noProof/>
          </w:rPr>
          <w:t>34</w:t>
        </w:r>
      </w:fldSimple>
      <w:r>
        <w:tab/>
        <w:t>UO 1 Inomstatliga lån</w:t>
      </w:r>
      <w:bookmarkEnd w:id="85"/>
    </w:p>
    <w:p w14:paraId="634DF3AA" w14:textId="57D6C266" w:rsidR="005B1647" w:rsidRDefault="005B1647" w:rsidP="005B1647">
      <w:pPr>
        <w:pStyle w:val="TabellUnderrubrik"/>
      </w:pPr>
      <w:r w:rsidRPr="00F91A28">
        <w:t>Miljoner kronor</w:t>
      </w:r>
    </w:p>
    <w:tbl>
      <w:tblPr>
        <w:tblStyle w:val="RKBPTabell"/>
        <w:tblW w:w="5000" w:type="pct"/>
        <w:tblLook w:val="04E0" w:firstRow="1" w:lastRow="1" w:firstColumn="1" w:lastColumn="0" w:noHBand="0" w:noVBand="1"/>
      </w:tblPr>
      <w:tblGrid>
        <w:gridCol w:w="5498"/>
        <w:gridCol w:w="775"/>
        <w:gridCol w:w="1097"/>
      </w:tblGrid>
      <w:tr w:rsidR="00155607" w14:paraId="18512ED5" w14:textId="77777777" w:rsidTr="00155607">
        <w:trPr>
          <w:cnfStyle w:val="100000000000" w:firstRow="1" w:lastRow="0" w:firstColumn="0" w:lastColumn="0" w:oddVBand="0" w:evenVBand="0" w:oddHBand="0" w:evenHBand="0" w:firstRowFirstColumn="0" w:firstRowLastColumn="0" w:lastRowFirstColumn="0" w:lastRowLastColumn="0"/>
          <w:trHeight w:val="270"/>
          <w:tblHeader w:val="0"/>
        </w:trPr>
        <w:tc>
          <w:tcPr>
            <w:cnfStyle w:val="001000000000" w:firstRow="0" w:lastRow="0" w:firstColumn="1" w:lastColumn="0" w:oddVBand="0" w:evenVBand="0" w:oddHBand="0" w:evenHBand="0" w:firstRowFirstColumn="0" w:firstRowLastColumn="0" w:lastRowFirstColumn="0" w:lastRowLastColumn="0"/>
            <w:tcW w:w="3419"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0845D0FB" w14:textId="77777777" w:rsidR="005B1647" w:rsidRPr="00F91A28" w:rsidRDefault="005B1647" w:rsidP="005B1647">
            <w:pPr>
              <w:pStyle w:val="TabellHuvud"/>
            </w:pPr>
            <w:r w:rsidRPr="00F91A28">
              <w:t>Inomstatliga lån</w:t>
            </w:r>
          </w:p>
        </w:tc>
        <w:tc>
          <w:tcPr>
            <w:tcW w:w="810"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796EEA3F" w14:textId="77777777" w:rsidR="005B1647" w:rsidRPr="00F91A28"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F91A28">
              <w:t>Låneram</w:t>
            </w:r>
          </w:p>
        </w:tc>
        <w:tc>
          <w:tcPr>
            <w:tcW w:w="771"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2F1D7484" w14:textId="77777777" w:rsidR="005B1647" w:rsidRPr="00F91A28"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F91A28">
              <w:t>Lån 2019-12-31</w:t>
            </w:r>
          </w:p>
        </w:tc>
      </w:tr>
      <w:tr w:rsidR="00155607" w14:paraId="7D7E61AA" w14:textId="77777777" w:rsidTr="00155607">
        <w:trPr>
          <w:trHeight w:val="285"/>
        </w:trPr>
        <w:tc>
          <w:tcPr>
            <w:cnfStyle w:val="001000000000" w:firstRow="0" w:lastRow="0" w:firstColumn="1" w:lastColumn="0" w:oddVBand="0" w:evenVBand="0" w:oddHBand="0" w:evenHBand="0" w:firstRowFirstColumn="0" w:firstRowLastColumn="0" w:lastRowFirstColumn="0" w:lastRowLastColumn="0"/>
            <w:tcW w:w="3419" w:type="pct"/>
            <w:tcBorders>
              <w:top w:val="single" w:sz="12" w:space="0" w:color="auto"/>
            </w:tcBorders>
            <w:noWrap/>
            <w:hideMark/>
          </w:tcPr>
          <w:p w14:paraId="12548099" w14:textId="77777777" w:rsidR="005B1647" w:rsidRPr="00F91A28" w:rsidRDefault="005B1647" w:rsidP="005B1647">
            <w:pPr>
              <w:pStyle w:val="Tabell"/>
            </w:pPr>
            <w:r w:rsidRPr="00F91A28">
              <w:t>Riksdagsförvaltningens investeringar som används i verksamheten</w:t>
            </w:r>
          </w:p>
        </w:tc>
        <w:tc>
          <w:tcPr>
            <w:tcW w:w="810" w:type="pct"/>
            <w:tcBorders>
              <w:top w:val="single" w:sz="12" w:space="0" w:color="auto"/>
            </w:tcBorders>
            <w:noWrap/>
            <w:hideMark/>
          </w:tcPr>
          <w:p w14:paraId="4ED63AAF" w14:textId="77777777" w:rsidR="005B1647" w:rsidRPr="00F91A2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91A28">
              <w:t>120</w:t>
            </w:r>
          </w:p>
        </w:tc>
        <w:tc>
          <w:tcPr>
            <w:tcW w:w="771" w:type="pct"/>
            <w:tcBorders>
              <w:top w:val="single" w:sz="12" w:space="0" w:color="auto"/>
            </w:tcBorders>
            <w:noWrap/>
            <w:hideMark/>
          </w:tcPr>
          <w:p w14:paraId="0B9621E5" w14:textId="77777777" w:rsidR="005B1647" w:rsidRPr="00F91A2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91A28">
              <w:t>77</w:t>
            </w:r>
          </w:p>
        </w:tc>
      </w:tr>
      <w:tr w:rsidR="00155607" w14:paraId="7475B11D" w14:textId="77777777" w:rsidTr="00155607">
        <w:trPr>
          <w:trHeight w:val="300"/>
        </w:trPr>
        <w:tc>
          <w:tcPr>
            <w:cnfStyle w:val="001000000000" w:firstRow="0" w:lastRow="0" w:firstColumn="1" w:lastColumn="0" w:oddVBand="0" w:evenVBand="0" w:oddHBand="0" w:evenHBand="0" w:firstRowFirstColumn="0" w:firstRowLastColumn="0" w:lastRowFirstColumn="0" w:lastRowLastColumn="0"/>
            <w:tcW w:w="3419" w:type="pct"/>
            <w:noWrap/>
            <w:hideMark/>
          </w:tcPr>
          <w:p w14:paraId="057FBE3E" w14:textId="77777777" w:rsidR="005B1647" w:rsidRPr="00F91A28" w:rsidRDefault="005B1647" w:rsidP="005B1647">
            <w:pPr>
              <w:pStyle w:val="Tabell"/>
            </w:pPr>
            <w:r w:rsidRPr="00F91A28">
              <w:t>Riksdagsförvaltningens investeringar i fastigheter och tekniska anläggningar</w:t>
            </w:r>
          </w:p>
        </w:tc>
        <w:tc>
          <w:tcPr>
            <w:tcW w:w="810" w:type="pct"/>
            <w:noWrap/>
            <w:hideMark/>
          </w:tcPr>
          <w:p w14:paraId="10B20D25" w14:textId="77777777" w:rsidR="005B1647" w:rsidRPr="00F91A2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91A28">
              <w:t>1 000</w:t>
            </w:r>
          </w:p>
        </w:tc>
        <w:tc>
          <w:tcPr>
            <w:tcW w:w="771" w:type="pct"/>
            <w:noWrap/>
            <w:hideMark/>
          </w:tcPr>
          <w:p w14:paraId="19AEF5E6" w14:textId="77777777" w:rsidR="005B1647" w:rsidRPr="00F91A2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91A28">
              <w:t>614</w:t>
            </w:r>
          </w:p>
        </w:tc>
      </w:tr>
      <w:tr w:rsidR="00155607" w14:paraId="62189733" w14:textId="77777777" w:rsidTr="00155607">
        <w:trPr>
          <w:cnfStyle w:val="010000000000" w:firstRow="0" w:lastRow="1" w:firstColumn="0" w:lastColumn="0" w:oddVBand="0" w:evenVBand="0" w:oddHBand="0" w:evenHBand="0" w:firstRowFirstColumn="0" w:firstRowLastColumn="0" w:lastRowFirstColumn="0" w:lastRowLastColumn="0"/>
          <w:trHeight w:val="270"/>
        </w:trPr>
        <w:tc>
          <w:tcPr>
            <w:cnfStyle w:val="001000000000" w:firstRow="0" w:lastRow="0" w:firstColumn="1" w:lastColumn="0" w:oddVBand="0" w:evenVBand="0" w:oddHBand="0" w:evenHBand="0" w:firstRowFirstColumn="0" w:firstRowLastColumn="0" w:lastRowFirstColumn="0" w:lastRowLastColumn="0"/>
            <w:tcW w:w="3419" w:type="pct"/>
            <w:noWrap/>
            <w:hideMark/>
          </w:tcPr>
          <w:p w14:paraId="1B258857" w14:textId="77777777" w:rsidR="005B1647" w:rsidRPr="00F91A28" w:rsidRDefault="005B1647" w:rsidP="005B1647">
            <w:pPr>
              <w:pStyle w:val="Tabell"/>
            </w:pPr>
            <w:r w:rsidRPr="00F91A28">
              <w:t>Summa</w:t>
            </w:r>
          </w:p>
        </w:tc>
        <w:tc>
          <w:tcPr>
            <w:tcW w:w="810" w:type="pct"/>
            <w:noWrap/>
            <w:hideMark/>
          </w:tcPr>
          <w:p w14:paraId="09EC35B8" w14:textId="77777777" w:rsidR="005B1647" w:rsidRPr="00F91A28" w:rsidRDefault="005B1647" w:rsidP="005B1647">
            <w:pPr>
              <w:pStyle w:val="Tabell"/>
              <w:cnfStyle w:val="010000000000" w:firstRow="0" w:lastRow="1" w:firstColumn="0" w:lastColumn="0" w:oddVBand="0" w:evenVBand="0" w:oddHBand="0" w:evenHBand="0" w:firstRowFirstColumn="0" w:firstRowLastColumn="0" w:lastRowFirstColumn="0" w:lastRowLastColumn="0"/>
            </w:pPr>
            <w:r w:rsidRPr="00F91A28">
              <w:t>1 120</w:t>
            </w:r>
          </w:p>
        </w:tc>
        <w:tc>
          <w:tcPr>
            <w:tcW w:w="771" w:type="pct"/>
            <w:noWrap/>
            <w:hideMark/>
          </w:tcPr>
          <w:p w14:paraId="45D58B97" w14:textId="77777777" w:rsidR="005B1647" w:rsidRPr="00F91A28" w:rsidRDefault="005B1647" w:rsidP="005B1647">
            <w:pPr>
              <w:pStyle w:val="Tabell"/>
              <w:cnfStyle w:val="010000000000" w:firstRow="0" w:lastRow="1" w:firstColumn="0" w:lastColumn="0" w:oddVBand="0" w:evenVBand="0" w:oddHBand="0" w:evenHBand="0" w:firstRowFirstColumn="0" w:firstRowLastColumn="0" w:lastRowFirstColumn="0" w:lastRowLastColumn="0"/>
            </w:pPr>
            <w:r w:rsidRPr="00F91A28">
              <w:t>691</w:t>
            </w:r>
          </w:p>
        </w:tc>
      </w:tr>
    </w:tbl>
    <w:p w14:paraId="63C59387" w14:textId="62A55715" w:rsidR="005B1647" w:rsidRDefault="005B1647" w:rsidP="005B1647">
      <w:pPr>
        <w:pStyle w:val="Brdtext"/>
        <w:spacing w:before="160"/>
      </w:pPr>
      <w:r w:rsidRPr="00F91A28">
        <w:t>Riksdagen har beslutat om låneramar på 1 120 miljoner kronor för Riksdagsförvaltningen. Utestående lån vid utgången av 2019 var 691</w:t>
      </w:r>
      <w:r>
        <w:t> </w:t>
      </w:r>
      <w:r w:rsidRPr="00F91A28">
        <w:t>miljoner kronor.</w:t>
      </w:r>
    </w:p>
    <w:p w14:paraId="657470F0" w14:textId="4FF6FC10" w:rsidR="005B1647" w:rsidRDefault="005B1647" w:rsidP="005B1647">
      <w:pPr>
        <w:pStyle w:val="Rubrik4utannumrering"/>
      </w:pPr>
      <w:r>
        <w:t xml:space="preserve">Riksrevisionens </w:t>
      </w:r>
      <w:r w:rsidRPr="00A74E4A">
        <w:t xml:space="preserve">iakttagelser – </w:t>
      </w:r>
      <w:r>
        <w:t>årlig revision</w:t>
      </w:r>
    </w:p>
    <w:p w14:paraId="3E05C19E" w14:textId="77777777" w:rsidR="005B1647" w:rsidRDefault="005B1647" w:rsidP="005B1647">
      <w:pPr>
        <w:pStyle w:val="Rubrik5utannumrering"/>
      </w:pPr>
      <w:r>
        <w:t>Länsstyrelsen i Västernorrlands län</w:t>
      </w:r>
    </w:p>
    <w:p w14:paraId="1C76931A" w14:textId="77777777" w:rsidR="005B1647" w:rsidRDefault="005B1647" w:rsidP="005B1647">
      <w:pPr>
        <w:pStyle w:val="Brdtext"/>
      </w:pPr>
      <w:r>
        <w:t>Länsstyrelsen i Västernorrlands län har fått en revisionsberättelse med reservation avseende sin årsredovisning för 2019. Som grund för uttalande om reservation anger Riksrevisionen följande.</w:t>
      </w:r>
    </w:p>
    <w:p w14:paraId="54E927D2" w14:textId="575B4D3E" w:rsidR="005B1647" w:rsidRDefault="005B1647" w:rsidP="005B1647">
      <w:pPr>
        <w:pStyle w:val="Brdtext"/>
      </w:pPr>
      <w:r w:rsidRPr="00F47C4F">
        <w:t>Länsstyrelsen i Västernorrlands län har överskridit det av regeringen beslutade slutåret 2021 avseende beställningsbemyndigandet för anslag</w:t>
      </w:r>
      <w:r>
        <w:t xml:space="preserve"> </w:t>
      </w:r>
      <w:r w:rsidRPr="00F47C4F">
        <w:t>1:1 ap 18</w:t>
      </w:r>
      <w:r>
        <w:t> </w:t>
      </w:r>
      <w:r w:rsidRPr="00F47C4F">
        <w:rPr>
          <w:i/>
          <w:iCs/>
        </w:rPr>
        <w:t>Regionala tillväxtåtgärder</w:t>
      </w:r>
      <w:r w:rsidRPr="00F47C4F">
        <w:t xml:space="preserve"> </w:t>
      </w:r>
      <w:r>
        <w:t xml:space="preserve">under utgiftsområde 19 </w:t>
      </w:r>
      <w:r w:rsidRPr="00F47C4F">
        <w:t>genom att ingå åtaganden på 1</w:t>
      </w:r>
      <w:r>
        <w:t> </w:t>
      </w:r>
      <w:r w:rsidRPr="00F47C4F">
        <w:t>185</w:t>
      </w:r>
      <w:r>
        <w:t> 000</w:t>
      </w:r>
      <w:r w:rsidRPr="00F47C4F">
        <w:t xml:space="preserve"> kronor för år 2022. Dessa åtaganden framgår inte av bemyndiganderedovisningen i årsredovisningen.</w:t>
      </w:r>
    </w:p>
    <w:p w14:paraId="6726276B" w14:textId="77777777" w:rsidR="005B1647" w:rsidRDefault="005B1647" w:rsidP="005B1647">
      <w:pPr>
        <w:pStyle w:val="Rubrik4utannumrering"/>
      </w:pPr>
      <w:r>
        <w:t xml:space="preserve">Riksrevisionens </w:t>
      </w:r>
      <w:r w:rsidRPr="00A74E4A">
        <w:t>iakttagelser – effektivitetsrevision</w:t>
      </w:r>
    </w:p>
    <w:p w14:paraId="57F21EC0" w14:textId="7958D276" w:rsidR="005B1647" w:rsidRPr="00717E5E" w:rsidRDefault="005B1647" w:rsidP="005B1647">
      <w:pPr>
        <w:pStyle w:val="Rubrik5utannumrering"/>
        <w:rPr>
          <w:rFonts w:eastAsia="Garamond"/>
        </w:rPr>
      </w:pPr>
      <w:r>
        <w:rPr>
          <w:rFonts w:eastAsia="Garamond"/>
        </w:rPr>
        <w:t xml:space="preserve">Fi 2019:2 </w:t>
      </w:r>
      <w:r w:rsidRPr="00717E5E">
        <w:rPr>
          <w:rFonts w:eastAsia="Garamond"/>
        </w:rPr>
        <w:t>Vanans makt – regeringens styrning av länsstyrelserna</w:t>
      </w:r>
    </w:p>
    <w:p w14:paraId="7E928968" w14:textId="41A0C8D6" w:rsidR="005B1647" w:rsidRPr="00717E5E" w:rsidRDefault="005B1647" w:rsidP="005B1647">
      <w:pPr>
        <w:pStyle w:val="Brdtext"/>
      </w:pPr>
      <w:r w:rsidRPr="00717E5E">
        <w:t>Riksrevisionen har granskat regeringens styrning av länsstyrelserna.</w:t>
      </w:r>
    </w:p>
    <w:p w14:paraId="56AE5CEE" w14:textId="1280B038" w:rsidR="005B1647" w:rsidRDefault="005B1647" w:rsidP="005B1647">
      <w:pPr>
        <w:pStyle w:val="Brdtext"/>
      </w:pPr>
      <w:r w:rsidRPr="00717E5E">
        <w:lastRenderedPageBreak/>
        <w:t xml:space="preserve">Regeringen har </w:t>
      </w:r>
      <w:r>
        <w:t>i</w:t>
      </w:r>
      <w:r w:rsidRPr="00717E5E">
        <w:t xml:space="preserve"> skrivelse Riksrevisionens rapport om Vanans makt – regeringens styrning av länsstyrelserna (skr. 2018/19:117)</w:t>
      </w:r>
      <w:r>
        <w:t xml:space="preserve"> r</w:t>
      </w:r>
      <w:r w:rsidRPr="00717E5E">
        <w:t>edovisat vilka åtgärder som avses vidtas med anledning av granskningsrapporten. Granskningsrapporten är därmed slutbehandlad.</w:t>
      </w:r>
    </w:p>
    <w:p w14:paraId="68F7667B" w14:textId="5D94E3CF" w:rsidR="005B1647" w:rsidRPr="00717E5E" w:rsidRDefault="005B1647" w:rsidP="005B1647">
      <w:pPr>
        <w:pStyle w:val="Brdtext"/>
      </w:pPr>
      <w:r>
        <w:t xml:space="preserve">Riksdagen har lagt regeringens skrivelse till handlingarna (bet. </w:t>
      </w:r>
      <w:r w:rsidRPr="00D943D4">
        <w:t>2019/20:KU2</w:t>
      </w:r>
      <w:r>
        <w:t xml:space="preserve">, rskr. </w:t>
      </w:r>
      <w:r w:rsidRPr="00D943D4">
        <w:t>2019/20:142</w:t>
      </w:r>
      <w:r>
        <w:t>).</w:t>
      </w:r>
    </w:p>
    <w:p w14:paraId="47DAF9C2" w14:textId="77777777" w:rsidR="005B1647" w:rsidRDefault="005B1647" w:rsidP="005B1647">
      <w:pPr>
        <w:pStyle w:val="Rubrik5utannumrering"/>
      </w:pPr>
      <w:r>
        <w:t xml:space="preserve">RiR 2019:14 Enklare att </w:t>
      </w:r>
      <w:r w:rsidRPr="003A3AF8">
        <w:t>starta</w:t>
      </w:r>
      <w:r>
        <w:t xml:space="preserve"> </w:t>
      </w:r>
      <w:r w:rsidRPr="003A3AF8">
        <w:t>företag</w:t>
      </w:r>
      <w:r>
        <w:t xml:space="preserve"> – statliga insatser för en digital process </w:t>
      </w:r>
    </w:p>
    <w:p w14:paraId="5DA3FA32" w14:textId="277954D9" w:rsidR="005B1647" w:rsidRDefault="005B1647" w:rsidP="005B1647">
      <w:pPr>
        <w:pStyle w:val="Brdtext"/>
      </w:pPr>
      <w:r>
        <w:t>Riksrevisionen har granskat de statliga myndigheternas insatser för att underlätta för företagare att starta företag med hjälp av digitalisering.</w:t>
      </w:r>
    </w:p>
    <w:p w14:paraId="33F475A9" w14:textId="396A5B3A" w:rsidR="005B1647" w:rsidRPr="00717E5E" w:rsidRDefault="005B1647" w:rsidP="005B1647">
      <w:pPr>
        <w:pStyle w:val="Brdtext"/>
      </w:pPr>
      <w:r>
        <w:t>Regeringen har i skrivelsen Riksrevisionens rapport om statliga insatser för att underlätta nyföretagande genom digitalisering (skr. 2019/20:42) redovisat vilka åtgärder som vidtagits eller avses vidtas i förhållande till granskningsrapportens slutsatser. Granskningsrapporten är därmed slutbehandlad.</w:t>
      </w:r>
    </w:p>
    <w:p w14:paraId="5E94CAD1" w14:textId="77777777" w:rsidR="005B1647" w:rsidRDefault="005B1647" w:rsidP="005B1647">
      <w:pPr>
        <w:pStyle w:val="Brdtext"/>
      </w:pPr>
    </w:p>
    <w:p w14:paraId="2A1AD0C7" w14:textId="445E0D04" w:rsidR="005B1647" w:rsidRDefault="005B1647" w:rsidP="005B1647">
      <w:pPr>
        <w:pStyle w:val="Brdtext"/>
        <w:sectPr w:rsidR="005B1647" w:rsidSect="00DA2538">
          <w:headerReference w:type="even" r:id="rId72"/>
          <w:headerReference w:type="default" r:id="rId73"/>
          <w:footerReference w:type="even" r:id="rId74"/>
          <w:footerReference w:type="default" r:id="rId75"/>
          <w:footerReference w:type="first" r:id="rId76"/>
          <w:pgSz w:w="11906" w:h="16838" w:code="9"/>
          <w:pgMar w:top="1304" w:right="2268" w:bottom="1247" w:left="2268" w:header="567" w:footer="624" w:gutter="0"/>
          <w:cols w:space="708"/>
          <w:docGrid w:linePitch="360"/>
        </w:sectPr>
      </w:pPr>
    </w:p>
    <w:p w14:paraId="6649E6F8" w14:textId="5C9DCCBA" w:rsidR="005B1647" w:rsidRDefault="005B1647" w:rsidP="00AC2754">
      <w:pPr>
        <w:pStyle w:val="Rubrik3"/>
      </w:pPr>
      <w:bookmarkStart w:id="86" w:name="_Toc37350614"/>
      <w:r>
        <w:lastRenderedPageBreak/>
        <w:t>Utgiftsområde 2 Samhällsekonomi och finansförvaltning</w:t>
      </w:r>
      <w:bookmarkEnd w:id="86"/>
    </w:p>
    <w:p w14:paraId="68BD5B3A" w14:textId="247C2477" w:rsidR="005B1647" w:rsidRDefault="005B1647" w:rsidP="005B1647">
      <w:pPr>
        <w:pStyle w:val="Rubrik4utannumrering"/>
      </w:pPr>
      <w:r>
        <w:t>Anslag</w:t>
      </w:r>
    </w:p>
    <w:p w14:paraId="0F56FED0" w14:textId="75DC5926" w:rsidR="005B1647" w:rsidRDefault="005B1647" w:rsidP="005B1647">
      <w:pPr>
        <w:pStyle w:val="TabellRubrik"/>
      </w:pPr>
      <w:bookmarkStart w:id="87" w:name="_Toc37340035"/>
      <w:r>
        <w:t xml:space="preserve">Tabell </w:t>
      </w:r>
      <w:r>
        <w:fldChar w:fldCharType="begin"/>
      </w:r>
      <w:r>
        <w:instrText xml:space="preserve"> STYLEREF  "Rubrik 1" \n</w:instrText>
      </w:r>
      <w:r>
        <w:fldChar w:fldCharType="separate"/>
      </w:r>
      <w:r w:rsidR="00301022">
        <w:rPr>
          <w:noProof/>
        </w:rPr>
        <w:t>2</w:t>
      </w:r>
      <w:r>
        <w:rPr>
          <w:noProof/>
        </w:rPr>
        <w:fldChar w:fldCharType="end"/>
      </w:r>
      <w:r>
        <w:t>.</w:t>
      </w:r>
      <w:fldSimple w:instr=" SEQ Tabell \* ARABIC \s 1 ">
        <w:r w:rsidR="00301022">
          <w:rPr>
            <w:noProof/>
          </w:rPr>
          <w:t>35</w:t>
        </w:r>
      </w:fldSimple>
      <w:r>
        <w:tab/>
      </w:r>
      <w:r w:rsidRPr="009008C8">
        <w:t>UO 2 Anslag</w:t>
      </w:r>
      <w:bookmarkEnd w:id="87"/>
    </w:p>
    <w:p w14:paraId="177A1D8C" w14:textId="735B7F07" w:rsidR="005B1647" w:rsidRDefault="005B1647" w:rsidP="005B1647">
      <w:pPr>
        <w:pStyle w:val="TabellUnderrubrik"/>
      </w:pPr>
      <w:r w:rsidRPr="009008C8">
        <w:t>Miljoner kronor</w:t>
      </w:r>
    </w:p>
    <w:tbl>
      <w:tblPr>
        <w:tblStyle w:val="RKBPTabell"/>
        <w:tblW w:w="5000" w:type="pct"/>
        <w:tblLook w:val="04E0" w:firstRow="1" w:lastRow="1" w:firstColumn="1" w:lastColumn="0" w:noHBand="0" w:noVBand="1"/>
      </w:tblPr>
      <w:tblGrid>
        <w:gridCol w:w="686"/>
        <w:gridCol w:w="2306"/>
        <w:gridCol w:w="749"/>
        <w:gridCol w:w="749"/>
        <w:gridCol w:w="750"/>
        <w:gridCol w:w="749"/>
        <w:gridCol w:w="749"/>
        <w:gridCol w:w="632"/>
      </w:tblGrid>
      <w:tr w:rsidR="00155607" w14:paraId="33F98CFB" w14:textId="77777777" w:rsidTr="00BE1FEE">
        <w:trPr>
          <w:cnfStyle w:val="100000000000" w:firstRow="1" w:lastRow="0" w:firstColumn="0" w:lastColumn="0" w:oddVBand="0" w:evenVBand="0" w:oddHBand="0" w:evenHBand="0" w:firstRowFirstColumn="0" w:firstRowLastColumn="0" w:lastRowFirstColumn="0" w:lastRowLastColumn="0"/>
          <w:trHeight w:val="675"/>
          <w:tblHeader w:val="0"/>
        </w:trPr>
        <w:tc>
          <w:tcPr>
            <w:cnfStyle w:val="001000000000" w:firstRow="0" w:lastRow="0" w:firstColumn="1" w:lastColumn="0" w:oddVBand="0" w:evenVBand="0" w:oddHBand="0" w:evenHBand="0" w:firstRowFirstColumn="0" w:firstRowLastColumn="0" w:lastRowFirstColumn="0" w:lastRowLastColumn="0"/>
            <w:tcW w:w="385" w:type="pct"/>
            <w:tcBorders>
              <w:top w:val="none" w:sz="0" w:space="0" w:color="auto"/>
              <w:left w:val="none" w:sz="0" w:space="0" w:color="auto"/>
              <w:bottom w:val="none" w:sz="0" w:space="0" w:color="auto"/>
              <w:right w:val="none" w:sz="0" w:space="0" w:color="auto"/>
              <w:tl2br w:val="none" w:sz="0" w:space="0" w:color="auto"/>
              <w:tr2bl w:val="none" w:sz="0" w:space="0" w:color="auto"/>
            </w:tcBorders>
            <w:noWrap/>
            <w:hideMark/>
          </w:tcPr>
          <w:p w14:paraId="73439534" w14:textId="77777777" w:rsidR="005B1647" w:rsidRPr="009008C8" w:rsidRDefault="005B1647" w:rsidP="005B1647">
            <w:pPr>
              <w:pStyle w:val="TabellHuvud"/>
            </w:pPr>
            <w:r w:rsidRPr="009008C8">
              <w:t>Anslag</w:t>
            </w:r>
          </w:p>
        </w:tc>
        <w:tc>
          <w:tcPr>
            <w:tcW w:w="1565" w:type="pct"/>
            <w:tcBorders>
              <w:top w:val="none" w:sz="0" w:space="0" w:color="auto"/>
              <w:left w:val="none" w:sz="0" w:space="0" w:color="auto"/>
              <w:bottom w:val="none" w:sz="0" w:space="0" w:color="auto"/>
              <w:right w:val="none" w:sz="0" w:space="0" w:color="auto"/>
              <w:tl2br w:val="none" w:sz="0" w:space="0" w:color="auto"/>
              <w:tr2bl w:val="none" w:sz="0" w:space="0" w:color="auto"/>
            </w:tcBorders>
            <w:hideMark/>
          </w:tcPr>
          <w:p w14:paraId="02BFEB93" w14:textId="77777777" w:rsidR="005B1647" w:rsidRPr="009008C8" w:rsidRDefault="005B1647" w:rsidP="005B1647">
            <w:pPr>
              <w:pStyle w:val="TabellHuvud"/>
              <w:jc w:val="left"/>
              <w:cnfStyle w:val="100000000000" w:firstRow="1" w:lastRow="0" w:firstColumn="0" w:lastColumn="0" w:oddVBand="0" w:evenVBand="0" w:oddHBand="0" w:evenHBand="0" w:firstRowFirstColumn="0" w:firstRowLastColumn="0" w:lastRowFirstColumn="0" w:lastRowLastColumn="0"/>
            </w:pPr>
            <w:r w:rsidRPr="009008C8">
              <w:t>Anslagsnamn</w:t>
            </w:r>
          </w:p>
        </w:tc>
        <w:tc>
          <w:tcPr>
            <w:tcW w:w="508" w:type="pct"/>
            <w:tcBorders>
              <w:top w:val="none" w:sz="0" w:space="0" w:color="auto"/>
              <w:left w:val="none" w:sz="0" w:space="0" w:color="auto"/>
              <w:bottom w:val="none" w:sz="0" w:space="0" w:color="auto"/>
              <w:right w:val="none" w:sz="0" w:space="0" w:color="auto"/>
              <w:tl2br w:val="none" w:sz="0" w:space="0" w:color="auto"/>
              <w:tr2bl w:val="none" w:sz="0" w:space="0" w:color="auto"/>
            </w:tcBorders>
            <w:hideMark/>
          </w:tcPr>
          <w:p w14:paraId="17BD074C" w14:textId="77777777" w:rsidR="005B1647" w:rsidRPr="009008C8"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9008C8">
              <w:t>SB</w:t>
            </w:r>
            <w:r w:rsidRPr="009008C8">
              <w:br/>
              <w:t>2019</w:t>
            </w:r>
          </w:p>
        </w:tc>
        <w:tc>
          <w:tcPr>
            <w:tcW w:w="508" w:type="pct"/>
            <w:tcBorders>
              <w:top w:val="none" w:sz="0" w:space="0" w:color="auto"/>
              <w:left w:val="none" w:sz="0" w:space="0" w:color="auto"/>
              <w:bottom w:val="none" w:sz="0" w:space="0" w:color="auto"/>
              <w:right w:val="none" w:sz="0" w:space="0" w:color="auto"/>
              <w:tl2br w:val="none" w:sz="0" w:space="0" w:color="auto"/>
              <w:tr2bl w:val="none" w:sz="0" w:space="0" w:color="auto"/>
            </w:tcBorders>
            <w:hideMark/>
          </w:tcPr>
          <w:p w14:paraId="49CDBE7C" w14:textId="77777777" w:rsidR="005B1647" w:rsidRPr="009008C8"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9008C8">
              <w:t>ÄB</w:t>
            </w:r>
            <w:r w:rsidRPr="009008C8">
              <w:br/>
              <w:t>2019</w:t>
            </w:r>
          </w:p>
        </w:tc>
        <w:tc>
          <w:tcPr>
            <w:tcW w:w="509" w:type="pct"/>
            <w:tcBorders>
              <w:top w:val="none" w:sz="0" w:space="0" w:color="auto"/>
              <w:left w:val="none" w:sz="0" w:space="0" w:color="auto"/>
              <w:bottom w:val="none" w:sz="0" w:space="0" w:color="auto"/>
              <w:right w:val="none" w:sz="0" w:space="0" w:color="auto"/>
              <w:tl2br w:val="none" w:sz="0" w:space="0" w:color="auto"/>
              <w:tr2bl w:val="none" w:sz="0" w:space="0" w:color="auto"/>
            </w:tcBorders>
            <w:hideMark/>
          </w:tcPr>
          <w:p w14:paraId="75117DA6" w14:textId="77777777" w:rsidR="005B1647" w:rsidRPr="009008C8"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9008C8">
              <w:t>Utfall</w:t>
            </w:r>
            <w:r w:rsidRPr="009008C8">
              <w:br/>
              <w:t>2019</w:t>
            </w:r>
          </w:p>
        </w:tc>
        <w:tc>
          <w:tcPr>
            <w:tcW w:w="508" w:type="pct"/>
            <w:tcBorders>
              <w:top w:val="none" w:sz="0" w:space="0" w:color="auto"/>
              <w:left w:val="none" w:sz="0" w:space="0" w:color="auto"/>
              <w:bottom w:val="none" w:sz="0" w:space="0" w:color="auto"/>
              <w:right w:val="none" w:sz="0" w:space="0" w:color="auto"/>
              <w:tl2br w:val="none" w:sz="0" w:space="0" w:color="auto"/>
              <w:tr2bl w:val="none" w:sz="0" w:space="0" w:color="auto"/>
            </w:tcBorders>
            <w:hideMark/>
          </w:tcPr>
          <w:p w14:paraId="3B0E4B02" w14:textId="77777777" w:rsidR="005B1647" w:rsidRPr="009008C8"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9008C8">
              <w:t>Utfall-SB</w:t>
            </w:r>
            <w:r w:rsidRPr="009008C8">
              <w:br/>
              <w:t>2019</w:t>
            </w:r>
          </w:p>
        </w:tc>
        <w:tc>
          <w:tcPr>
            <w:tcW w:w="508" w:type="pct"/>
            <w:tcBorders>
              <w:top w:val="none" w:sz="0" w:space="0" w:color="auto"/>
              <w:left w:val="none" w:sz="0" w:space="0" w:color="auto"/>
              <w:bottom w:val="none" w:sz="0" w:space="0" w:color="auto"/>
              <w:right w:val="none" w:sz="0" w:space="0" w:color="auto"/>
              <w:tl2br w:val="none" w:sz="0" w:space="0" w:color="auto"/>
              <w:tr2bl w:val="none" w:sz="0" w:space="0" w:color="auto"/>
            </w:tcBorders>
            <w:hideMark/>
          </w:tcPr>
          <w:p w14:paraId="2E604F63" w14:textId="0CE9B8A1" w:rsidR="005B1647" w:rsidRPr="009008C8"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9008C8">
              <w:t>Utfall-SB</w:t>
            </w:r>
            <w:r w:rsidRPr="009008C8">
              <w:br/>
            </w:r>
            <w:r>
              <w:t>procent</w:t>
            </w:r>
            <w:r w:rsidRPr="009008C8">
              <w:br/>
              <w:t>2019</w:t>
            </w:r>
          </w:p>
        </w:tc>
        <w:tc>
          <w:tcPr>
            <w:tcW w:w="509" w:type="pct"/>
            <w:tcBorders>
              <w:top w:val="none" w:sz="0" w:space="0" w:color="auto"/>
              <w:left w:val="none" w:sz="0" w:space="0" w:color="auto"/>
              <w:bottom w:val="none" w:sz="0" w:space="0" w:color="auto"/>
              <w:right w:val="none" w:sz="0" w:space="0" w:color="auto"/>
              <w:tl2br w:val="none" w:sz="0" w:space="0" w:color="auto"/>
              <w:tr2bl w:val="none" w:sz="0" w:space="0" w:color="auto"/>
            </w:tcBorders>
            <w:hideMark/>
          </w:tcPr>
          <w:p w14:paraId="3FD263A1" w14:textId="77777777" w:rsidR="005B1647" w:rsidRPr="009008C8"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9008C8">
              <w:t>Utfall</w:t>
            </w:r>
            <w:r w:rsidRPr="009008C8">
              <w:br/>
              <w:t>2018</w:t>
            </w:r>
          </w:p>
        </w:tc>
      </w:tr>
      <w:tr w:rsidR="00155607" w14:paraId="07A23EB9"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465" w:type="pct"/>
            <w:tcBorders>
              <w:top w:val="single" w:sz="12" w:space="0" w:color="auto"/>
            </w:tcBorders>
            <w:vAlign w:val="top"/>
            <w:hideMark/>
          </w:tcPr>
          <w:p w14:paraId="3FAEC36A" w14:textId="77777777" w:rsidR="005B1647" w:rsidRPr="009008C8" w:rsidRDefault="005B1647" w:rsidP="005B1647">
            <w:pPr>
              <w:pStyle w:val="Tabell"/>
            </w:pPr>
            <w:r w:rsidRPr="009008C8">
              <w:t>1:4</w:t>
            </w:r>
          </w:p>
        </w:tc>
        <w:tc>
          <w:tcPr>
            <w:tcW w:w="1550" w:type="pct"/>
            <w:tcBorders>
              <w:top w:val="single" w:sz="12" w:space="0" w:color="auto"/>
            </w:tcBorders>
            <w:vAlign w:val="top"/>
            <w:hideMark/>
          </w:tcPr>
          <w:p w14:paraId="2E8B8BDB" w14:textId="77777777" w:rsidR="005B1647" w:rsidRPr="009008C8"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9008C8">
              <w:t>Arbetsgivarpolitiska frågor</w:t>
            </w:r>
          </w:p>
        </w:tc>
        <w:tc>
          <w:tcPr>
            <w:tcW w:w="493" w:type="pct"/>
            <w:tcBorders>
              <w:top w:val="single" w:sz="12" w:space="0" w:color="auto"/>
            </w:tcBorders>
            <w:noWrap/>
            <w:hideMark/>
          </w:tcPr>
          <w:p w14:paraId="3A811BF0" w14:textId="77777777" w:rsidR="005B1647" w:rsidRPr="009008C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008C8">
              <w:t>2</w:t>
            </w:r>
          </w:p>
        </w:tc>
        <w:tc>
          <w:tcPr>
            <w:tcW w:w="493" w:type="pct"/>
            <w:tcBorders>
              <w:top w:val="single" w:sz="12" w:space="0" w:color="auto"/>
            </w:tcBorders>
            <w:noWrap/>
            <w:hideMark/>
          </w:tcPr>
          <w:p w14:paraId="061995B1" w14:textId="77777777" w:rsidR="005B1647" w:rsidRPr="009008C8"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494" w:type="pct"/>
            <w:tcBorders>
              <w:top w:val="single" w:sz="12" w:space="0" w:color="auto"/>
            </w:tcBorders>
            <w:noWrap/>
            <w:hideMark/>
          </w:tcPr>
          <w:p w14:paraId="1E905010" w14:textId="77777777" w:rsidR="005B1647" w:rsidRPr="009008C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008C8">
              <w:t>1</w:t>
            </w:r>
          </w:p>
        </w:tc>
        <w:tc>
          <w:tcPr>
            <w:tcW w:w="493" w:type="pct"/>
            <w:tcBorders>
              <w:top w:val="single" w:sz="12" w:space="0" w:color="auto"/>
            </w:tcBorders>
            <w:noWrap/>
            <w:hideMark/>
          </w:tcPr>
          <w:p w14:paraId="215C4876" w14:textId="77777777" w:rsidR="005B1647" w:rsidRPr="009008C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008C8">
              <w:t>-1</w:t>
            </w:r>
          </w:p>
        </w:tc>
        <w:tc>
          <w:tcPr>
            <w:tcW w:w="493" w:type="pct"/>
            <w:tcBorders>
              <w:top w:val="single" w:sz="12" w:space="0" w:color="auto"/>
            </w:tcBorders>
            <w:noWrap/>
            <w:hideMark/>
          </w:tcPr>
          <w:p w14:paraId="6C5497C1" w14:textId="77777777" w:rsidR="005B1647" w:rsidRPr="009008C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008C8">
              <w:t>-55,9</w:t>
            </w:r>
          </w:p>
        </w:tc>
        <w:tc>
          <w:tcPr>
            <w:tcW w:w="518" w:type="pct"/>
            <w:tcBorders>
              <w:top w:val="single" w:sz="12" w:space="0" w:color="auto"/>
            </w:tcBorders>
            <w:hideMark/>
          </w:tcPr>
          <w:p w14:paraId="044EAC7F" w14:textId="77777777" w:rsidR="005B1647" w:rsidRPr="009008C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008C8">
              <w:t>1</w:t>
            </w:r>
          </w:p>
        </w:tc>
      </w:tr>
      <w:tr w:rsidR="00155607" w14:paraId="764CE1E5"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465" w:type="pct"/>
            <w:vAlign w:val="top"/>
            <w:hideMark/>
          </w:tcPr>
          <w:p w14:paraId="74CFA37B" w14:textId="77777777" w:rsidR="005B1647" w:rsidRPr="009008C8" w:rsidRDefault="005B1647" w:rsidP="005B1647">
            <w:pPr>
              <w:pStyle w:val="Tabell"/>
            </w:pPr>
            <w:r w:rsidRPr="009008C8">
              <w:t>1:5</w:t>
            </w:r>
          </w:p>
        </w:tc>
        <w:tc>
          <w:tcPr>
            <w:tcW w:w="1550" w:type="pct"/>
            <w:vAlign w:val="top"/>
            <w:hideMark/>
          </w:tcPr>
          <w:p w14:paraId="5CBFA97B" w14:textId="77777777" w:rsidR="005B1647" w:rsidRPr="009008C8"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9008C8">
              <w:t>Statliga tjänstepensioner m.m.</w:t>
            </w:r>
          </w:p>
        </w:tc>
        <w:tc>
          <w:tcPr>
            <w:tcW w:w="493" w:type="pct"/>
            <w:noWrap/>
            <w:hideMark/>
          </w:tcPr>
          <w:p w14:paraId="3FD5C101" w14:textId="77777777" w:rsidR="005B1647" w:rsidRPr="009008C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008C8">
              <w:t>13 651</w:t>
            </w:r>
          </w:p>
        </w:tc>
        <w:tc>
          <w:tcPr>
            <w:tcW w:w="493" w:type="pct"/>
            <w:noWrap/>
            <w:hideMark/>
          </w:tcPr>
          <w:p w14:paraId="065A1DBB" w14:textId="77777777" w:rsidR="005B1647" w:rsidRPr="009008C8"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494" w:type="pct"/>
            <w:noWrap/>
            <w:hideMark/>
          </w:tcPr>
          <w:p w14:paraId="4A3344A8" w14:textId="77777777" w:rsidR="005B1647" w:rsidRPr="009008C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008C8">
              <w:t>13 371</w:t>
            </w:r>
          </w:p>
        </w:tc>
        <w:tc>
          <w:tcPr>
            <w:tcW w:w="493" w:type="pct"/>
            <w:noWrap/>
            <w:hideMark/>
          </w:tcPr>
          <w:p w14:paraId="2BDDC3F0" w14:textId="77777777" w:rsidR="005B1647" w:rsidRPr="009008C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008C8">
              <w:t>-280</w:t>
            </w:r>
          </w:p>
        </w:tc>
        <w:tc>
          <w:tcPr>
            <w:tcW w:w="493" w:type="pct"/>
            <w:noWrap/>
            <w:hideMark/>
          </w:tcPr>
          <w:p w14:paraId="75B29F08" w14:textId="77777777" w:rsidR="005B1647" w:rsidRPr="009008C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008C8">
              <w:t>-2,1</w:t>
            </w:r>
          </w:p>
        </w:tc>
        <w:tc>
          <w:tcPr>
            <w:tcW w:w="518" w:type="pct"/>
            <w:hideMark/>
          </w:tcPr>
          <w:p w14:paraId="608BF5BB" w14:textId="77777777" w:rsidR="005B1647" w:rsidRPr="009008C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008C8">
              <w:t>13 018</w:t>
            </w:r>
          </w:p>
        </w:tc>
      </w:tr>
      <w:tr w:rsidR="00155607" w14:paraId="7E831236"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465" w:type="pct"/>
            <w:vAlign w:val="top"/>
            <w:hideMark/>
          </w:tcPr>
          <w:p w14:paraId="7BF52325" w14:textId="77777777" w:rsidR="005B1647" w:rsidRPr="009008C8" w:rsidRDefault="005B1647" w:rsidP="005B1647">
            <w:pPr>
              <w:pStyle w:val="Tabell"/>
            </w:pPr>
            <w:r w:rsidRPr="009008C8">
              <w:t>1:9</w:t>
            </w:r>
          </w:p>
        </w:tc>
        <w:tc>
          <w:tcPr>
            <w:tcW w:w="1550" w:type="pct"/>
            <w:vAlign w:val="top"/>
            <w:hideMark/>
          </w:tcPr>
          <w:p w14:paraId="06522D11" w14:textId="77777777" w:rsidR="005B1647" w:rsidRPr="009008C8"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9008C8">
              <w:t>Statistiska centralbyrån</w:t>
            </w:r>
          </w:p>
        </w:tc>
        <w:tc>
          <w:tcPr>
            <w:tcW w:w="493" w:type="pct"/>
            <w:noWrap/>
            <w:hideMark/>
          </w:tcPr>
          <w:p w14:paraId="1997AAF0" w14:textId="77777777" w:rsidR="005B1647" w:rsidRPr="009008C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008C8">
              <w:t>568</w:t>
            </w:r>
          </w:p>
        </w:tc>
        <w:tc>
          <w:tcPr>
            <w:tcW w:w="493" w:type="pct"/>
            <w:noWrap/>
            <w:hideMark/>
          </w:tcPr>
          <w:p w14:paraId="6A8570C8" w14:textId="77777777" w:rsidR="005B1647" w:rsidRPr="009008C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008C8">
              <w:t>-2</w:t>
            </w:r>
          </w:p>
        </w:tc>
        <w:tc>
          <w:tcPr>
            <w:tcW w:w="494" w:type="pct"/>
            <w:noWrap/>
            <w:hideMark/>
          </w:tcPr>
          <w:p w14:paraId="1C44A052" w14:textId="77777777" w:rsidR="005B1647" w:rsidRPr="009008C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008C8">
              <w:t>567</w:t>
            </w:r>
          </w:p>
        </w:tc>
        <w:tc>
          <w:tcPr>
            <w:tcW w:w="493" w:type="pct"/>
            <w:noWrap/>
            <w:hideMark/>
          </w:tcPr>
          <w:p w14:paraId="0FC72057" w14:textId="77777777" w:rsidR="005B1647" w:rsidRPr="009008C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008C8">
              <w:t>-1</w:t>
            </w:r>
          </w:p>
        </w:tc>
        <w:tc>
          <w:tcPr>
            <w:tcW w:w="493" w:type="pct"/>
            <w:noWrap/>
            <w:hideMark/>
          </w:tcPr>
          <w:p w14:paraId="65306612" w14:textId="77777777" w:rsidR="005B1647" w:rsidRPr="009008C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008C8">
              <w:t>-0,1</w:t>
            </w:r>
          </w:p>
        </w:tc>
        <w:tc>
          <w:tcPr>
            <w:tcW w:w="518" w:type="pct"/>
            <w:hideMark/>
          </w:tcPr>
          <w:p w14:paraId="0CC8B0C9" w14:textId="77777777" w:rsidR="005B1647" w:rsidRPr="009008C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008C8">
              <w:t>551</w:t>
            </w:r>
          </w:p>
        </w:tc>
      </w:tr>
      <w:tr w:rsidR="00155607" w14:paraId="055EA3EC"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465" w:type="pct"/>
            <w:vAlign w:val="top"/>
            <w:hideMark/>
          </w:tcPr>
          <w:p w14:paraId="58EC0D57" w14:textId="77777777" w:rsidR="005B1647" w:rsidRPr="009008C8" w:rsidRDefault="005B1647" w:rsidP="005B1647">
            <w:pPr>
              <w:pStyle w:val="Tabell"/>
            </w:pPr>
            <w:r w:rsidRPr="009008C8">
              <w:t>1:11</w:t>
            </w:r>
          </w:p>
        </w:tc>
        <w:tc>
          <w:tcPr>
            <w:tcW w:w="1550" w:type="pct"/>
            <w:vAlign w:val="top"/>
            <w:hideMark/>
          </w:tcPr>
          <w:p w14:paraId="72C8B41E" w14:textId="77777777" w:rsidR="005B1647" w:rsidRPr="009008C8"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9008C8">
              <w:t>Finansinspektionen</w:t>
            </w:r>
          </w:p>
        </w:tc>
        <w:tc>
          <w:tcPr>
            <w:tcW w:w="493" w:type="pct"/>
            <w:noWrap/>
            <w:hideMark/>
          </w:tcPr>
          <w:p w14:paraId="18B2EA39" w14:textId="77777777" w:rsidR="005B1647" w:rsidRPr="009008C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008C8">
              <w:t>604</w:t>
            </w:r>
          </w:p>
        </w:tc>
        <w:tc>
          <w:tcPr>
            <w:tcW w:w="493" w:type="pct"/>
            <w:noWrap/>
            <w:hideMark/>
          </w:tcPr>
          <w:p w14:paraId="22D041FC" w14:textId="77777777" w:rsidR="005B1647" w:rsidRPr="009008C8"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494" w:type="pct"/>
            <w:noWrap/>
            <w:hideMark/>
          </w:tcPr>
          <w:p w14:paraId="2A8019A5" w14:textId="77777777" w:rsidR="005B1647" w:rsidRPr="009008C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008C8">
              <w:t>612</w:t>
            </w:r>
          </w:p>
        </w:tc>
        <w:tc>
          <w:tcPr>
            <w:tcW w:w="493" w:type="pct"/>
            <w:noWrap/>
            <w:hideMark/>
          </w:tcPr>
          <w:p w14:paraId="0F649228" w14:textId="77777777" w:rsidR="005B1647" w:rsidRPr="009008C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008C8">
              <w:t>8</w:t>
            </w:r>
          </w:p>
        </w:tc>
        <w:tc>
          <w:tcPr>
            <w:tcW w:w="493" w:type="pct"/>
            <w:noWrap/>
            <w:hideMark/>
          </w:tcPr>
          <w:p w14:paraId="2047B963" w14:textId="77777777" w:rsidR="005B1647" w:rsidRPr="009008C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008C8">
              <w:t>1,4</w:t>
            </w:r>
          </w:p>
        </w:tc>
        <w:tc>
          <w:tcPr>
            <w:tcW w:w="518" w:type="pct"/>
            <w:hideMark/>
          </w:tcPr>
          <w:p w14:paraId="7A9FCEEC" w14:textId="77777777" w:rsidR="005B1647" w:rsidRPr="009008C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008C8">
              <w:t>598</w:t>
            </w:r>
          </w:p>
        </w:tc>
      </w:tr>
      <w:tr w:rsidR="00155607" w14:paraId="1AC3436B"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465" w:type="pct"/>
            <w:vAlign w:val="top"/>
            <w:hideMark/>
          </w:tcPr>
          <w:p w14:paraId="1CAC80B2" w14:textId="77777777" w:rsidR="005B1647" w:rsidRPr="009008C8" w:rsidRDefault="005B1647" w:rsidP="005B1647">
            <w:pPr>
              <w:pStyle w:val="Tabell"/>
            </w:pPr>
            <w:r w:rsidRPr="009008C8">
              <w:t>1:12</w:t>
            </w:r>
          </w:p>
        </w:tc>
        <w:tc>
          <w:tcPr>
            <w:tcW w:w="1550" w:type="pct"/>
            <w:vAlign w:val="top"/>
            <w:hideMark/>
          </w:tcPr>
          <w:p w14:paraId="20D1E829" w14:textId="77777777" w:rsidR="005B1647" w:rsidRPr="009008C8"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9008C8">
              <w:t>Riksgäldskontoret</w:t>
            </w:r>
          </w:p>
        </w:tc>
        <w:tc>
          <w:tcPr>
            <w:tcW w:w="493" w:type="pct"/>
            <w:noWrap/>
            <w:hideMark/>
          </w:tcPr>
          <w:p w14:paraId="2FC428EA" w14:textId="77777777" w:rsidR="005B1647" w:rsidRPr="009008C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008C8">
              <w:t>331</w:t>
            </w:r>
          </w:p>
        </w:tc>
        <w:tc>
          <w:tcPr>
            <w:tcW w:w="493" w:type="pct"/>
            <w:noWrap/>
            <w:hideMark/>
          </w:tcPr>
          <w:p w14:paraId="13625F72" w14:textId="77777777" w:rsidR="005B1647" w:rsidRPr="009008C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008C8">
              <w:t>-6</w:t>
            </w:r>
          </w:p>
        </w:tc>
        <w:tc>
          <w:tcPr>
            <w:tcW w:w="494" w:type="pct"/>
            <w:noWrap/>
            <w:hideMark/>
          </w:tcPr>
          <w:p w14:paraId="3FF44200" w14:textId="77777777" w:rsidR="005B1647" w:rsidRPr="009008C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008C8">
              <w:t>286</w:t>
            </w:r>
          </w:p>
        </w:tc>
        <w:tc>
          <w:tcPr>
            <w:tcW w:w="493" w:type="pct"/>
            <w:noWrap/>
            <w:hideMark/>
          </w:tcPr>
          <w:p w14:paraId="1894CC93" w14:textId="77777777" w:rsidR="005B1647" w:rsidRPr="009008C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008C8">
              <w:t>-45</w:t>
            </w:r>
          </w:p>
        </w:tc>
        <w:tc>
          <w:tcPr>
            <w:tcW w:w="493" w:type="pct"/>
            <w:noWrap/>
            <w:hideMark/>
          </w:tcPr>
          <w:p w14:paraId="1F78DD53" w14:textId="77777777" w:rsidR="005B1647" w:rsidRPr="009008C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008C8">
              <w:t>-13,5</w:t>
            </w:r>
          </w:p>
        </w:tc>
        <w:tc>
          <w:tcPr>
            <w:tcW w:w="518" w:type="pct"/>
            <w:hideMark/>
          </w:tcPr>
          <w:p w14:paraId="7ACF7C49" w14:textId="77777777" w:rsidR="005B1647" w:rsidRPr="009008C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008C8">
              <w:t>277</w:t>
            </w:r>
          </w:p>
        </w:tc>
      </w:tr>
      <w:tr w:rsidR="00155607" w14:paraId="4FFE1991"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465" w:type="pct"/>
            <w:vAlign w:val="top"/>
            <w:hideMark/>
          </w:tcPr>
          <w:p w14:paraId="1E7F2783" w14:textId="77777777" w:rsidR="005B1647" w:rsidRPr="009008C8" w:rsidRDefault="005B1647" w:rsidP="005B1647">
            <w:pPr>
              <w:pStyle w:val="Tabell"/>
            </w:pPr>
            <w:r w:rsidRPr="009008C8">
              <w:t>1:14</w:t>
            </w:r>
          </w:p>
        </w:tc>
        <w:tc>
          <w:tcPr>
            <w:tcW w:w="1550" w:type="pct"/>
            <w:vAlign w:val="top"/>
            <w:hideMark/>
          </w:tcPr>
          <w:p w14:paraId="0F1B7CFF" w14:textId="77777777" w:rsidR="005B1647" w:rsidRPr="009008C8"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9008C8">
              <w:t>Vissa garanti- och medlemsavgifter</w:t>
            </w:r>
          </w:p>
        </w:tc>
        <w:tc>
          <w:tcPr>
            <w:tcW w:w="493" w:type="pct"/>
            <w:noWrap/>
            <w:hideMark/>
          </w:tcPr>
          <w:p w14:paraId="2C970327" w14:textId="77777777" w:rsidR="005B1647" w:rsidRPr="009008C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008C8">
              <w:t>203</w:t>
            </w:r>
          </w:p>
        </w:tc>
        <w:tc>
          <w:tcPr>
            <w:tcW w:w="493" w:type="pct"/>
            <w:noWrap/>
            <w:hideMark/>
          </w:tcPr>
          <w:p w14:paraId="3860B1B5" w14:textId="77777777" w:rsidR="005B1647" w:rsidRPr="009008C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008C8">
              <w:t>28</w:t>
            </w:r>
          </w:p>
        </w:tc>
        <w:tc>
          <w:tcPr>
            <w:tcW w:w="494" w:type="pct"/>
            <w:noWrap/>
            <w:hideMark/>
          </w:tcPr>
          <w:p w14:paraId="708E2B9E" w14:textId="77777777" w:rsidR="005B1647" w:rsidRPr="009008C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008C8">
              <w:t>230</w:t>
            </w:r>
          </w:p>
        </w:tc>
        <w:tc>
          <w:tcPr>
            <w:tcW w:w="493" w:type="pct"/>
            <w:noWrap/>
            <w:hideMark/>
          </w:tcPr>
          <w:p w14:paraId="192C3573" w14:textId="77777777" w:rsidR="005B1647" w:rsidRPr="009008C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008C8">
              <w:t>27</w:t>
            </w:r>
          </w:p>
        </w:tc>
        <w:tc>
          <w:tcPr>
            <w:tcW w:w="493" w:type="pct"/>
            <w:noWrap/>
            <w:hideMark/>
          </w:tcPr>
          <w:p w14:paraId="500B49BA" w14:textId="77777777" w:rsidR="005B1647" w:rsidRPr="009008C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008C8">
              <w:t>13,1</w:t>
            </w:r>
          </w:p>
        </w:tc>
        <w:tc>
          <w:tcPr>
            <w:tcW w:w="518" w:type="pct"/>
            <w:hideMark/>
          </w:tcPr>
          <w:p w14:paraId="5C185350" w14:textId="77777777" w:rsidR="005B1647" w:rsidRPr="009008C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008C8">
              <w:t>207</w:t>
            </w:r>
          </w:p>
        </w:tc>
      </w:tr>
      <w:tr w:rsidR="00155607" w14:paraId="6227A445"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465" w:type="pct"/>
            <w:vAlign w:val="top"/>
            <w:hideMark/>
          </w:tcPr>
          <w:p w14:paraId="570579CF" w14:textId="77777777" w:rsidR="005B1647" w:rsidRPr="009008C8" w:rsidRDefault="005B1647" w:rsidP="005B1647">
            <w:pPr>
              <w:pStyle w:val="Tabell"/>
            </w:pPr>
            <w:r w:rsidRPr="009008C8">
              <w:t>1:15</w:t>
            </w:r>
          </w:p>
        </w:tc>
        <w:tc>
          <w:tcPr>
            <w:tcW w:w="1550" w:type="pct"/>
            <w:vAlign w:val="top"/>
            <w:hideMark/>
          </w:tcPr>
          <w:p w14:paraId="081EE43A" w14:textId="77777777" w:rsidR="005B1647" w:rsidRPr="009008C8"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9008C8">
              <w:t>Riksrevisionen</w:t>
            </w:r>
          </w:p>
        </w:tc>
        <w:tc>
          <w:tcPr>
            <w:tcW w:w="493" w:type="pct"/>
            <w:noWrap/>
            <w:hideMark/>
          </w:tcPr>
          <w:p w14:paraId="2426395F" w14:textId="77777777" w:rsidR="005B1647" w:rsidRPr="009008C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008C8">
              <w:t>333</w:t>
            </w:r>
          </w:p>
        </w:tc>
        <w:tc>
          <w:tcPr>
            <w:tcW w:w="493" w:type="pct"/>
            <w:noWrap/>
            <w:hideMark/>
          </w:tcPr>
          <w:p w14:paraId="6973C31B" w14:textId="77777777" w:rsidR="005B1647" w:rsidRPr="009008C8"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494" w:type="pct"/>
            <w:noWrap/>
            <w:hideMark/>
          </w:tcPr>
          <w:p w14:paraId="1910DB98" w14:textId="77777777" w:rsidR="005B1647" w:rsidRPr="009008C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008C8">
              <w:t>331</w:t>
            </w:r>
          </w:p>
        </w:tc>
        <w:tc>
          <w:tcPr>
            <w:tcW w:w="493" w:type="pct"/>
            <w:noWrap/>
            <w:hideMark/>
          </w:tcPr>
          <w:p w14:paraId="36C52891" w14:textId="77777777" w:rsidR="005B1647" w:rsidRPr="009008C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008C8">
              <w:t>-2</w:t>
            </w:r>
          </w:p>
        </w:tc>
        <w:tc>
          <w:tcPr>
            <w:tcW w:w="493" w:type="pct"/>
            <w:noWrap/>
            <w:hideMark/>
          </w:tcPr>
          <w:p w14:paraId="44B20E0E" w14:textId="77777777" w:rsidR="005B1647" w:rsidRPr="009008C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008C8">
              <w:t>-0,7</w:t>
            </w:r>
          </w:p>
        </w:tc>
        <w:tc>
          <w:tcPr>
            <w:tcW w:w="518" w:type="pct"/>
            <w:hideMark/>
          </w:tcPr>
          <w:p w14:paraId="7DD1FE95" w14:textId="77777777" w:rsidR="005B1647" w:rsidRPr="009008C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008C8">
              <w:t>335</w:t>
            </w:r>
          </w:p>
        </w:tc>
      </w:tr>
      <w:tr w:rsidR="00155607" w14:paraId="25D5C7AE"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465" w:type="pct"/>
            <w:vAlign w:val="top"/>
            <w:hideMark/>
          </w:tcPr>
          <w:p w14:paraId="0832730C" w14:textId="77777777" w:rsidR="005B1647" w:rsidRPr="009008C8" w:rsidRDefault="005B1647" w:rsidP="005B1647">
            <w:pPr>
              <w:pStyle w:val="Tabell"/>
            </w:pPr>
            <w:r w:rsidRPr="009008C8">
              <w:t>1:18</w:t>
            </w:r>
          </w:p>
        </w:tc>
        <w:tc>
          <w:tcPr>
            <w:tcW w:w="1550" w:type="pct"/>
            <w:vAlign w:val="top"/>
            <w:hideMark/>
          </w:tcPr>
          <w:p w14:paraId="12745453" w14:textId="77777777" w:rsidR="005B1647" w:rsidRPr="009008C8"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9008C8">
              <w:t>Myndigheten för digital förvaltning</w:t>
            </w:r>
          </w:p>
        </w:tc>
        <w:tc>
          <w:tcPr>
            <w:tcW w:w="493" w:type="pct"/>
            <w:noWrap/>
            <w:hideMark/>
          </w:tcPr>
          <w:p w14:paraId="13D3BA23" w14:textId="77777777" w:rsidR="005B1647" w:rsidRPr="009008C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008C8">
              <w:t>232</w:t>
            </w:r>
          </w:p>
        </w:tc>
        <w:tc>
          <w:tcPr>
            <w:tcW w:w="493" w:type="pct"/>
            <w:noWrap/>
            <w:hideMark/>
          </w:tcPr>
          <w:p w14:paraId="3C989D38" w14:textId="77777777" w:rsidR="005B1647" w:rsidRPr="009008C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008C8">
              <w:t>-54</w:t>
            </w:r>
          </w:p>
        </w:tc>
        <w:tc>
          <w:tcPr>
            <w:tcW w:w="494" w:type="pct"/>
            <w:noWrap/>
            <w:hideMark/>
          </w:tcPr>
          <w:p w14:paraId="45D43247" w14:textId="77777777" w:rsidR="005B1647" w:rsidRPr="009008C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008C8">
              <w:t>160</w:t>
            </w:r>
          </w:p>
        </w:tc>
        <w:tc>
          <w:tcPr>
            <w:tcW w:w="493" w:type="pct"/>
            <w:noWrap/>
            <w:hideMark/>
          </w:tcPr>
          <w:p w14:paraId="7899ABD3" w14:textId="77777777" w:rsidR="005B1647" w:rsidRPr="009008C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008C8">
              <w:t>-71</w:t>
            </w:r>
          </w:p>
        </w:tc>
        <w:tc>
          <w:tcPr>
            <w:tcW w:w="493" w:type="pct"/>
            <w:noWrap/>
            <w:hideMark/>
          </w:tcPr>
          <w:p w14:paraId="3A61BC48" w14:textId="77777777" w:rsidR="005B1647" w:rsidRPr="009008C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008C8">
              <w:t>-30,8</w:t>
            </w:r>
          </w:p>
        </w:tc>
        <w:tc>
          <w:tcPr>
            <w:tcW w:w="518" w:type="pct"/>
            <w:hideMark/>
          </w:tcPr>
          <w:p w14:paraId="5280EF18" w14:textId="77777777" w:rsidR="005B1647" w:rsidRPr="009008C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008C8">
              <w:t>136</w:t>
            </w:r>
          </w:p>
        </w:tc>
      </w:tr>
      <w:tr w:rsidR="00155607" w14:paraId="155A252C"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465" w:type="pct"/>
            <w:vAlign w:val="top"/>
            <w:hideMark/>
          </w:tcPr>
          <w:p w14:paraId="2D344867" w14:textId="77777777" w:rsidR="005B1647" w:rsidRPr="009008C8" w:rsidRDefault="005B1647" w:rsidP="005B1647">
            <w:pPr>
              <w:pStyle w:val="Tabell"/>
            </w:pPr>
            <w:r w:rsidRPr="009008C8">
              <w:t>1:19</w:t>
            </w:r>
          </w:p>
        </w:tc>
        <w:tc>
          <w:tcPr>
            <w:tcW w:w="1550" w:type="pct"/>
            <w:vAlign w:val="top"/>
            <w:hideMark/>
          </w:tcPr>
          <w:p w14:paraId="49CA6126" w14:textId="77777777" w:rsidR="005B1647" w:rsidRPr="009008C8"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9008C8">
              <w:t>Statens servicecenter</w:t>
            </w:r>
          </w:p>
        </w:tc>
        <w:tc>
          <w:tcPr>
            <w:tcW w:w="493" w:type="pct"/>
            <w:noWrap/>
            <w:hideMark/>
          </w:tcPr>
          <w:p w14:paraId="73FDBE73" w14:textId="77777777" w:rsidR="005B1647" w:rsidRPr="009008C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008C8">
              <w:t>562</w:t>
            </w:r>
          </w:p>
        </w:tc>
        <w:tc>
          <w:tcPr>
            <w:tcW w:w="493" w:type="pct"/>
            <w:noWrap/>
            <w:hideMark/>
          </w:tcPr>
          <w:p w14:paraId="68804533" w14:textId="77777777" w:rsidR="005B1647" w:rsidRPr="009008C8"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494" w:type="pct"/>
            <w:noWrap/>
            <w:hideMark/>
          </w:tcPr>
          <w:p w14:paraId="1BEBA672" w14:textId="77777777" w:rsidR="005B1647" w:rsidRPr="009008C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008C8">
              <w:t>558</w:t>
            </w:r>
          </w:p>
        </w:tc>
        <w:tc>
          <w:tcPr>
            <w:tcW w:w="493" w:type="pct"/>
            <w:noWrap/>
            <w:hideMark/>
          </w:tcPr>
          <w:p w14:paraId="3A5D32FD" w14:textId="77777777" w:rsidR="005B1647" w:rsidRPr="009008C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008C8">
              <w:t>-4</w:t>
            </w:r>
          </w:p>
        </w:tc>
        <w:tc>
          <w:tcPr>
            <w:tcW w:w="493" w:type="pct"/>
            <w:noWrap/>
            <w:hideMark/>
          </w:tcPr>
          <w:p w14:paraId="2479EA01" w14:textId="77777777" w:rsidR="005B1647" w:rsidRPr="009008C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008C8">
              <w:t>-0,8</w:t>
            </w:r>
          </w:p>
        </w:tc>
        <w:tc>
          <w:tcPr>
            <w:tcW w:w="518" w:type="pct"/>
            <w:hideMark/>
          </w:tcPr>
          <w:p w14:paraId="7412F6E3" w14:textId="77777777" w:rsidR="005B1647" w:rsidRPr="009008C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008C8">
              <w:t>8</w:t>
            </w:r>
          </w:p>
        </w:tc>
      </w:tr>
      <w:tr w:rsidR="00155607" w14:paraId="3E50BCFC"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465" w:type="pct"/>
            <w:tcBorders>
              <w:bottom w:val="single" w:sz="4" w:space="0" w:color="auto"/>
            </w:tcBorders>
            <w:vAlign w:val="top"/>
            <w:hideMark/>
          </w:tcPr>
          <w:p w14:paraId="1EA5364A" w14:textId="77777777" w:rsidR="005B1647" w:rsidRPr="009008C8" w:rsidRDefault="005B1647" w:rsidP="005B1647">
            <w:pPr>
              <w:pStyle w:val="Tabell"/>
            </w:pPr>
          </w:p>
        </w:tc>
        <w:tc>
          <w:tcPr>
            <w:tcW w:w="1550" w:type="pct"/>
            <w:tcBorders>
              <w:bottom w:val="single" w:sz="4" w:space="0" w:color="auto"/>
            </w:tcBorders>
            <w:vAlign w:val="top"/>
            <w:hideMark/>
          </w:tcPr>
          <w:p w14:paraId="432077DE" w14:textId="77777777" w:rsidR="005B1647" w:rsidRPr="009008C8"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9008C8">
              <w:t>Övriga anslag</w:t>
            </w:r>
          </w:p>
        </w:tc>
        <w:tc>
          <w:tcPr>
            <w:tcW w:w="493" w:type="pct"/>
            <w:tcBorders>
              <w:bottom w:val="single" w:sz="4" w:space="0" w:color="auto"/>
            </w:tcBorders>
            <w:noWrap/>
            <w:hideMark/>
          </w:tcPr>
          <w:p w14:paraId="4FA36853" w14:textId="77777777" w:rsidR="005B1647" w:rsidRPr="009008C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008C8">
              <w:t>833</w:t>
            </w:r>
          </w:p>
        </w:tc>
        <w:tc>
          <w:tcPr>
            <w:tcW w:w="493" w:type="pct"/>
            <w:tcBorders>
              <w:bottom w:val="single" w:sz="4" w:space="0" w:color="auto"/>
            </w:tcBorders>
            <w:noWrap/>
            <w:hideMark/>
          </w:tcPr>
          <w:p w14:paraId="4AE6087A" w14:textId="77777777" w:rsidR="005B1647" w:rsidRPr="009008C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008C8">
              <w:t>6</w:t>
            </w:r>
          </w:p>
        </w:tc>
        <w:tc>
          <w:tcPr>
            <w:tcW w:w="494" w:type="pct"/>
            <w:tcBorders>
              <w:bottom w:val="single" w:sz="4" w:space="0" w:color="auto"/>
            </w:tcBorders>
            <w:noWrap/>
            <w:hideMark/>
          </w:tcPr>
          <w:p w14:paraId="75DFFF5E" w14:textId="77777777" w:rsidR="005B1647" w:rsidRPr="009008C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008C8">
              <w:t>811</w:t>
            </w:r>
          </w:p>
        </w:tc>
        <w:tc>
          <w:tcPr>
            <w:tcW w:w="493" w:type="pct"/>
            <w:tcBorders>
              <w:bottom w:val="single" w:sz="4" w:space="0" w:color="auto"/>
            </w:tcBorders>
            <w:noWrap/>
            <w:hideMark/>
          </w:tcPr>
          <w:p w14:paraId="2D54AB31" w14:textId="77777777" w:rsidR="005B1647" w:rsidRPr="009008C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008C8">
              <w:t>-23</w:t>
            </w:r>
          </w:p>
        </w:tc>
        <w:tc>
          <w:tcPr>
            <w:tcW w:w="493" w:type="pct"/>
            <w:tcBorders>
              <w:bottom w:val="single" w:sz="4" w:space="0" w:color="auto"/>
            </w:tcBorders>
            <w:noWrap/>
            <w:hideMark/>
          </w:tcPr>
          <w:p w14:paraId="24383BF6" w14:textId="77777777" w:rsidR="005B1647" w:rsidRPr="009008C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008C8">
              <w:t>-2,7</w:t>
            </w:r>
          </w:p>
        </w:tc>
        <w:tc>
          <w:tcPr>
            <w:tcW w:w="518" w:type="pct"/>
            <w:tcBorders>
              <w:bottom w:val="single" w:sz="4" w:space="0" w:color="auto"/>
            </w:tcBorders>
            <w:hideMark/>
          </w:tcPr>
          <w:p w14:paraId="1C6118F2" w14:textId="77777777" w:rsidR="005B1647" w:rsidRPr="009008C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008C8">
              <w:t>860</w:t>
            </w:r>
          </w:p>
        </w:tc>
      </w:tr>
      <w:tr w:rsidR="00155607" w14:paraId="3A6EEBA2" w14:textId="77777777" w:rsidTr="00155607">
        <w:trPr>
          <w:cnfStyle w:val="010000000000" w:firstRow="0" w:lastRow="1" w:firstColumn="0" w:lastColumn="0" w:oddVBand="0" w:evenVBand="0" w:oddHBand="0" w:evenHBand="0" w:firstRowFirstColumn="0" w:firstRowLastColumn="0" w:lastRowFirstColumn="0" w:lastRowLastColumn="0"/>
          <w:trHeight w:val="170"/>
        </w:trPr>
        <w:tc>
          <w:tcPr>
            <w:cnfStyle w:val="001000000000" w:firstRow="0" w:lastRow="0" w:firstColumn="1" w:lastColumn="0" w:oddVBand="0" w:evenVBand="0" w:oddHBand="0" w:evenHBand="0" w:firstRowFirstColumn="0" w:firstRowLastColumn="0" w:lastRowFirstColumn="0" w:lastRowLastColumn="0"/>
            <w:tcW w:w="465" w:type="pct"/>
            <w:tcBorders>
              <w:top w:val="single" w:sz="4" w:space="0" w:color="auto"/>
            </w:tcBorders>
            <w:shd w:val="clear" w:color="auto" w:fill="auto"/>
            <w:noWrap/>
            <w:hideMark/>
          </w:tcPr>
          <w:p w14:paraId="232C76D8" w14:textId="77777777" w:rsidR="005B1647" w:rsidRPr="009008C8" w:rsidRDefault="005B1647" w:rsidP="005B1647">
            <w:pPr>
              <w:pStyle w:val="Tabell"/>
              <w:rPr>
                <w:bCs/>
              </w:rPr>
            </w:pPr>
            <w:r w:rsidRPr="009008C8">
              <w:rPr>
                <w:bCs/>
              </w:rPr>
              <w:t>Summa</w:t>
            </w:r>
          </w:p>
        </w:tc>
        <w:tc>
          <w:tcPr>
            <w:tcW w:w="1550" w:type="pct"/>
            <w:tcBorders>
              <w:top w:val="single" w:sz="4" w:space="0" w:color="auto"/>
            </w:tcBorders>
            <w:shd w:val="clear" w:color="auto" w:fill="auto"/>
            <w:hideMark/>
          </w:tcPr>
          <w:p w14:paraId="7BD7EEBE" w14:textId="77777777" w:rsidR="005B1647" w:rsidRPr="009008C8" w:rsidRDefault="005B1647" w:rsidP="005B1647">
            <w:pPr>
              <w:pStyle w:val="Tabell"/>
              <w:jc w:val="left"/>
              <w:cnfStyle w:val="010000000000" w:firstRow="0" w:lastRow="1" w:firstColumn="0" w:lastColumn="0" w:oddVBand="0" w:evenVBand="0" w:oddHBand="0" w:evenHBand="0" w:firstRowFirstColumn="0" w:firstRowLastColumn="0" w:lastRowFirstColumn="0" w:lastRowLastColumn="0"/>
              <w:rPr>
                <w:bCs/>
              </w:rPr>
            </w:pPr>
            <w:r w:rsidRPr="009008C8">
              <w:rPr>
                <w:bCs/>
              </w:rPr>
              <w:t> </w:t>
            </w:r>
          </w:p>
        </w:tc>
        <w:tc>
          <w:tcPr>
            <w:tcW w:w="493" w:type="pct"/>
            <w:tcBorders>
              <w:top w:val="single" w:sz="4" w:space="0" w:color="auto"/>
            </w:tcBorders>
            <w:shd w:val="clear" w:color="auto" w:fill="auto"/>
            <w:noWrap/>
            <w:hideMark/>
          </w:tcPr>
          <w:p w14:paraId="25EEEAA8" w14:textId="77777777" w:rsidR="005B1647" w:rsidRPr="009008C8"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9008C8">
              <w:rPr>
                <w:bCs/>
              </w:rPr>
              <w:t>17 319</w:t>
            </w:r>
          </w:p>
        </w:tc>
        <w:tc>
          <w:tcPr>
            <w:tcW w:w="493" w:type="pct"/>
            <w:tcBorders>
              <w:top w:val="single" w:sz="4" w:space="0" w:color="auto"/>
            </w:tcBorders>
            <w:shd w:val="clear" w:color="auto" w:fill="auto"/>
            <w:noWrap/>
            <w:hideMark/>
          </w:tcPr>
          <w:p w14:paraId="59ACFDC8" w14:textId="77777777" w:rsidR="005B1647" w:rsidRPr="009008C8"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9008C8">
              <w:rPr>
                <w:bCs/>
              </w:rPr>
              <w:t>-27</w:t>
            </w:r>
          </w:p>
        </w:tc>
        <w:tc>
          <w:tcPr>
            <w:tcW w:w="494" w:type="pct"/>
            <w:tcBorders>
              <w:top w:val="single" w:sz="4" w:space="0" w:color="auto"/>
            </w:tcBorders>
            <w:shd w:val="clear" w:color="auto" w:fill="auto"/>
            <w:noWrap/>
            <w:hideMark/>
          </w:tcPr>
          <w:p w14:paraId="5C90B7D3" w14:textId="77777777" w:rsidR="005B1647" w:rsidRPr="009008C8"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9008C8">
              <w:rPr>
                <w:bCs/>
              </w:rPr>
              <w:t>16 927</w:t>
            </w:r>
          </w:p>
        </w:tc>
        <w:tc>
          <w:tcPr>
            <w:tcW w:w="493" w:type="pct"/>
            <w:tcBorders>
              <w:top w:val="single" w:sz="4" w:space="0" w:color="auto"/>
            </w:tcBorders>
            <w:shd w:val="clear" w:color="auto" w:fill="auto"/>
            <w:noWrap/>
            <w:hideMark/>
          </w:tcPr>
          <w:p w14:paraId="36E8EF25" w14:textId="77777777" w:rsidR="005B1647" w:rsidRPr="009008C8"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9008C8">
              <w:rPr>
                <w:bCs/>
              </w:rPr>
              <w:t>-392</w:t>
            </w:r>
          </w:p>
        </w:tc>
        <w:tc>
          <w:tcPr>
            <w:tcW w:w="493" w:type="pct"/>
            <w:tcBorders>
              <w:top w:val="single" w:sz="4" w:space="0" w:color="auto"/>
            </w:tcBorders>
            <w:shd w:val="clear" w:color="auto" w:fill="auto"/>
            <w:noWrap/>
            <w:hideMark/>
          </w:tcPr>
          <w:p w14:paraId="212B41F3" w14:textId="77777777" w:rsidR="005B1647" w:rsidRPr="009008C8"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9008C8">
              <w:rPr>
                <w:bCs/>
              </w:rPr>
              <w:t>-2,3</w:t>
            </w:r>
          </w:p>
        </w:tc>
        <w:tc>
          <w:tcPr>
            <w:tcW w:w="518" w:type="pct"/>
            <w:tcBorders>
              <w:top w:val="single" w:sz="4" w:space="0" w:color="auto"/>
            </w:tcBorders>
            <w:shd w:val="clear" w:color="auto" w:fill="auto"/>
            <w:hideMark/>
          </w:tcPr>
          <w:p w14:paraId="138DC326" w14:textId="7F3E1A0A" w:rsidR="005B1647" w:rsidRPr="009008C8"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9008C8">
              <w:rPr>
                <w:bCs/>
              </w:rPr>
              <w:t>15 992</w:t>
            </w:r>
          </w:p>
        </w:tc>
      </w:tr>
    </w:tbl>
    <w:p w14:paraId="7CEA8283" w14:textId="77777777" w:rsidR="005B1647" w:rsidRDefault="005B1647" w:rsidP="005B1647">
      <w:pPr>
        <w:pStyle w:val="Brdtext"/>
        <w:spacing w:before="160"/>
      </w:pPr>
      <w:r>
        <w:t>Utgiftsområdet omfattar utgifter för allmän offentlig förvaltning, inklusive finansförvaltning och finansiell tillsyn m.m., utgifter för de statliga tjänstepensionerna, statistik och fastighetsförvaltning.</w:t>
      </w:r>
    </w:p>
    <w:p w14:paraId="00637671" w14:textId="57074927" w:rsidR="005B1647" w:rsidRDefault="005B1647" w:rsidP="005B1647">
      <w:pPr>
        <w:pStyle w:val="Brdtext"/>
      </w:pPr>
      <w:r>
        <w:t>Utfallet uppgick till 16 927 miljoner kronor, vilket är 392 miljoner kronor (2,3 procent) lägre än vad som anvisades i statens budget. Jämfört med 2018 blev utgifterna 935 miljoner kronor (5,8 procent) högre.</w:t>
      </w:r>
    </w:p>
    <w:p w14:paraId="02C37F08" w14:textId="77777777" w:rsidR="005B1647" w:rsidRDefault="005B1647" w:rsidP="005B1647">
      <w:pPr>
        <w:pStyle w:val="Rubrik5utannumrering"/>
      </w:pPr>
      <w:r>
        <w:t>Svag kronkurs medförde högre utgifter</w:t>
      </w:r>
    </w:p>
    <w:p w14:paraId="20ED0F4E" w14:textId="5CB5389E" w:rsidR="005B1647" w:rsidRDefault="005B1647" w:rsidP="005B1647">
      <w:pPr>
        <w:pStyle w:val="Brdtext"/>
      </w:pPr>
      <w:r>
        <w:t xml:space="preserve">Utfallet för anslaget 1:14 </w:t>
      </w:r>
      <w:r w:rsidRPr="009D151D">
        <w:rPr>
          <w:i/>
          <w:iCs/>
        </w:rPr>
        <w:t>Vissa garanti- och medlemsavgifter</w:t>
      </w:r>
      <w:r>
        <w:t xml:space="preserve"> blev 230 miljoner kronor, vilket är 27 miljoner kronor (13,1 procent) högre än den ursprungliga budgeten för 2019 och 23 miljoner kronor (10,9 procent) högre än utfallet för 2018. Den svagare kronkursen innebar att utgifterna för kapitaltillskottet till Asiatiska utvecklingsbanken för infrastrukturinvesteringar blev högre än beräknat och föregående år. I enlighet med propositionen Vårändringsbudget för 2019 anvisade riksdagen därför ytterligare 28 miljoner kronor.</w:t>
      </w:r>
    </w:p>
    <w:p w14:paraId="498FB116" w14:textId="05E295F5" w:rsidR="005B1647" w:rsidRDefault="005B1647" w:rsidP="005B1647">
      <w:pPr>
        <w:pStyle w:val="Brdtext"/>
      </w:pPr>
      <w:r>
        <w:t xml:space="preserve">Utfallet för anslaget 1:18 </w:t>
      </w:r>
      <w:r w:rsidRPr="009D151D">
        <w:rPr>
          <w:i/>
          <w:iCs/>
        </w:rPr>
        <w:t>Myndigheten för digital förvaltning</w:t>
      </w:r>
      <w:r>
        <w:t xml:space="preserve"> blev 160 miljoner kronor, vilket är 25 miljoner kronor (18,2 procent) högre än föregående år. Myndigheten för digital förvaltning startade den 1 september 2018.</w:t>
      </w:r>
    </w:p>
    <w:p w14:paraId="0A8ED541" w14:textId="77777777" w:rsidR="005B1647" w:rsidRDefault="005B1647" w:rsidP="005B1647">
      <w:pPr>
        <w:pStyle w:val="Rubrik5utannumrering"/>
      </w:pPr>
      <w:r>
        <w:t>Statens servicecenter tog över servicekontor</w:t>
      </w:r>
    </w:p>
    <w:p w14:paraId="2497C222" w14:textId="6C8C1AE4" w:rsidR="005B1647" w:rsidRDefault="005B1647" w:rsidP="005B1647">
      <w:pPr>
        <w:pStyle w:val="Brdtext"/>
      </w:pPr>
      <w:r>
        <w:t xml:space="preserve">Utfallet för anslaget 1:19 </w:t>
      </w:r>
      <w:r w:rsidRPr="007A08E5">
        <w:rPr>
          <w:i/>
          <w:iCs/>
        </w:rPr>
        <w:t>Statens servicecenter</w:t>
      </w:r>
      <w:r>
        <w:t xml:space="preserve"> blev 558 miljoner kronor, vilket är 550 miljoner kronor högre än utfallet för 2018. Statens servicecenter ansvarar fr.o.m. den 1 juni 2019 för en samlad organisation för att ge statlig lokal service till med</w:t>
      </w:r>
      <w:r>
        <w:softHyphen/>
        <w:t xml:space="preserve">borgare och företag i hela landet. Anslaget 1:19 </w:t>
      </w:r>
      <w:r w:rsidRPr="007A08E5">
        <w:rPr>
          <w:i/>
          <w:iCs/>
        </w:rPr>
        <w:t>Statens servicecenter</w:t>
      </w:r>
      <w:r>
        <w:t xml:space="preserve"> finansierade dock de lokala servicekontoren under hela 2019, även fram t.o.m. maj 2019 då servicekontoren drevs i samarbete mellan Försäkringskassan, Skatteverket och Pensionsmyndigheten. På servicekontoren kan enskilda få hjälp med frågor om ärenden som handläggs av Försäkringskassan, Skatteverket och Pensionsmyndigheten samt få generell information och hjälp att använda myndigheternas självbetjäningstjänster.</w:t>
      </w:r>
    </w:p>
    <w:p w14:paraId="3D23BA3F" w14:textId="6CFF4992" w:rsidR="005B1647" w:rsidRDefault="005B1647" w:rsidP="005B1647">
      <w:pPr>
        <w:pStyle w:val="Rubrik4utannumrering"/>
      </w:pPr>
      <w:r>
        <w:lastRenderedPageBreak/>
        <w:t>Beställningsbemyndiganden</w:t>
      </w:r>
    </w:p>
    <w:p w14:paraId="2B085B98" w14:textId="359F90C8" w:rsidR="005B1647" w:rsidRDefault="005B1647" w:rsidP="005B1647">
      <w:pPr>
        <w:pStyle w:val="TabellRubrik"/>
      </w:pPr>
      <w:bookmarkStart w:id="88" w:name="_Toc37340036"/>
      <w:r>
        <w:t xml:space="preserve">Tabell </w:t>
      </w:r>
      <w:r>
        <w:fldChar w:fldCharType="begin"/>
      </w:r>
      <w:r>
        <w:instrText xml:space="preserve"> STYLEREF  "Rubrik 1" \n</w:instrText>
      </w:r>
      <w:r>
        <w:fldChar w:fldCharType="separate"/>
      </w:r>
      <w:r w:rsidR="00301022">
        <w:rPr>
          <w:noProof/>
        </w:rPr>
        <w:t>2</w:t>
      </w:r>
      <w:r>
        <w:rPr>
          <w:noProof/>
        </w:rPr>
        <w:fldChar w:fldCharType="end"/>
      </w:r>
      <w:r>
        <w:t>.</w:t>
      </w:r>
      <w:fldSimple w:instr=" SEQ Tabell \* ARABIC \s 1 ">
        <w:r w:rsidR="00301022">
          <w:rPr>
            <w:noProof/>
          </w:rPr>
          <w:t>36</w:t>
        </w:r>
      </w:fldSimple>
      <w:r>
        <w:tab/>
      </w:r>
      <w:r w:rsidRPr="009008C8">
        <w:t>UO 2 Beställningsbemyndiganden</w:t>
      </w:r>
      <w:bookmarkEnd w:id="88"/>
    </w:p>
    <w:p w14:paraId="7AAEA1AB" w14:textId="32128DAC" w:rsidR="005B1647" w:rsidRDefault="005B1647" w:rsidP="005B1647">
      <w:pPr>
        <w:pStyle w:val="TabellUnderrubrik"/>
      </w:pPr>
      <w:r w:rsidRPr="009008C8">
        <w:t>Miljoner kronor</w:t>
      </w:r>
    </w:p>
    <w:tbl>
      <w:tblPr>
        <w:tblStyle w:val="RKBPTabell"/>
        <w:tblW w:w="5000" w:type="pct"/>
        <w:tblLook w:val="04E0" w:firstRow="1" w:lastRow="1" w:firstColumn="1" w:lastColumn="0" w:noHBand="0" w:noVBand="1"/>
      </w:tblPr>
      <w:tblGrid>
        <w:gridCol w:w="686"/>
        <w:gridCol w:w="2007"/>
        <w:gridCol w:w="2338"/>
        <w:gridCol w:w="2339"/>
      </w:tblGrid>
      <w:tr w:rsidR="00155607" w14:paraId="4C5288C2" w14:textId="77777777" w:rsidTr="00BE1FEE">
        <w:trPr>
          <w:cnfStyle w:val="100000000000" w:firstRow="1" w:lastRow="0" w:firstColumn="0" w:lastColumn="0" w:oddVBand="0" w:evenVBand="0" w:oddHBand="0" w:evenHBand="0" w:firstRowFirstColumn="0" w:firstRowLastColumn="0" w:lastRowFirstColumn="0" w:lastRowLastColumn="0"/>
          <w:trHeight w:val="60"/>
          <w:tblHeader w:val="0"/>
        </w:trPr>
        <w:tc>
          <w:tcPr>
            <w:cnfStyle w:val="001000000000" w:firstRow="0" w:lastRow="0" w:firstColumn="1" w:lastColumn="0" w:oddVBand="0" w:evenVBand="0" w:oddHBand="0" w:evenHBand="0" w:firstRowFirstColumn="0" w:firstRowLastColumn="0" w:lastRowFirstColumn="0" w:lastRowLastColumn="0"/>
            <w:tcW w:w="465" w:type="pct"/>
            <w:tcBorders>
              <w:top w:val="none" w:sz="0" w:space="0" w:color="auto"/>
              <w:left w:val="none" w:sz="0" w:space="0" w:color="auto"/>
              <w:bottom w:val="none" w:sz="0" w:space="0" w:color="auto"/>
              <w:right w:val="none" w:sz="0" w:space="0" w:color="auto"/>
              <w:tl2br w:val="none" w:sz="0" w:space="0" w:color="auto"/>
              <w:tr2bl w:val="none" w:sz="0" w:space="0" w:color="auto"/>
            </w:tcBorders>
            <w:noWrap/>
            <w:hideMark/>
          </w:tcPr>
          <w:p w14:paraId="3043588C" w14:textId="77777777" w:rsidR="005B1647" w:rsidRPr="009008C8" w:rsidRDefault="005B1647" w:rsidP="005B1647">
            <w:pPr>
              <w:pStyle w:val="TabellHuvud"/>
            </w:pPr>
            <w:r w:rsidRPr="009008C8">
              <w:t>Anslag</w:t>
            </w:r>
          </w:p>
        </w:tc>
        <w:tc>
          <w:tcPr>
            <w:tcW w:w="1362" w:type="pct"/>
            <w:tcBorders>
              <w:top w:val="none" w:sz="0" w:space="0" w:color="auto"/>
              <w:left w:val="none" w:sz="0" w:space="0" w:color="auto"/>
              <w:bottom w:val="none" w:sz="0" w:space="0" w:color="auto"/>
              <w:right w:val="none" w:sz="0" w:space="0" w:color="auto"/>
              <w:tl2br w:val="none" w:sz="0" w:space="0" w:color="auto"/>
              <w:tr2bl w:val="none" w:sz="0" w:space="0" w:color="auto"/>
            </w:tcBorders>
            <w:noWrap/>
            <w:hideMark/>
          </w:tcPr>
          <w:p w14:paraId="22A8B10D" w14:textId="77777777" w:rsidR="005B1647" w:rsidRPr="009008C8" w:rsidRDefault="005B1647" w:rsidP="005B1647">
            <w:pPr>
              <w:pStyle w:val="TabellHuvud"/>
              <w:jc w:val="left"/>
              <w:cnfStyle w:val="100000000000" w:firstRow="1" w:lastRow="0" w:firstColumn="0" w:lastColumn="0" w:oddVBand="0" w:evenVBand="0" w:oddHBand="0" w:evenHBand="0" w:firstRowFirstColumn="0" w:firstRowLastColumn="0" w:lastRowFirstColumn="0" w:lastRowLastColumn="0"/>
            </w:pPr>
            <w:r w:rsidRPr="009008C8">
              <w:t>Anslagsnamn</w:t>
            </w:r>
          </w:p>
        </w:tc>
        <w:tc>
          <w:tcPr>
            <w:tcW w:w="1586" w:type="pct"/>
            <w:tcBorders>
              <w:top w:val="none" w:sz="0" w:space="0" w:color="auto"/>
              <w:left w:val="none" w:sz="0" w:space="0" w:color="auto"/>
              <w:bottom w:val="none" w:sz="0" w:space="0" w:color="auto"/>
              <w:right w:val="none" w:sz="0" w:space="0" w:color="auto"/>
              <w:tl2br w:val="none" w:sz="0" w:space="0" w:color="auto"/>
              <w:tr2bl w:val="none" w:sz="0" w:space="0" w:color="auto"/>
            </w:tcBorders>
            <w:hideMark/>
          </w:tcPr>
          <w:p w14:paraId="3C9D106C" w14:textId="4C89B9F6" w:rsidR="005B1647" w:rsidRPr="009008C8"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9008C8">
              <w:t>Beställningsbemyndigande</w:t>
            </w:r>
          </w:p>
        </w:tc>
        <w:tc>
          <w:tcPr>
            <w:tcW w:w="1587" w:type="pct"/>
            <w:tcBorders>
              <w:top w:val="none" w:sz="0" w:space="0" w:color="auto"/>
              <w:left w:val="none" w:sz="0" w:space="0" w:color="auto"/>
              <w:bottom w:val="none" w:sz="0" w:space="0" w:color="auto"/>
              <w:right w:val="none" w:sz="0" w:space="0" w:color="auto"/>
              <w:tl2br w:val="none" w:sz="0" w:space="0" w:color="auto"/>
              <w:tr2bl w:val="none" w:sz="0" w:space="0" w:color="auto"/>
            </w:tcBorders>
            <w:hideMark/>
          </w:tcPr>
          <w:p w14:paraId="460CC5AB" w14:textId="77777777" w:rsidR="005B1647"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9008C8">
              <w:t xml:space="preserve">Utestående åtaganden </w:t>
            </w:r>
          </w:p>
          <w:p w14:paraId="708BCAC2" w14:textId="31989805" w:rsidR="005B1647" w:rsidRPr="009008C8"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9008C8">
              <w:t>2019-12-31</w:t>
            </w:r>
          </w:p>
        </w:tc>
      </w:tr>
      <w:tr w:rsidR="00155607" w14:paraId="15554B54" w14:textId="77777777" w:rsidTr="00155607">
        <w:trPr>
          <w:trHeight w:val="300"/>
        </w:trPr>
        <w:tc>
          <w:tcPr>
            <w:cnfStyle w:val="001000000000" w:firstRow="0" w:lastRow="0" w:firstColumn="1" w:lastColumn="0" w:oddVBand="0" w:evenVBand="0" w:oddHBand="0" w:evenHBand="0" w:firstRowFirstColumn="0" w:firstRowLastColumn="0" w:lastRowFirstColumn="0" w:lastRowLastColumn="0"/>
            <w:tcW w:w="465" w:type="pct"/>
            <w:tcBorders>
              <w:top w:val="single" w:sz="12" w:space="0" w:color="auto"/>
            </w:tcBorders>
            <w:noWrap/>
            <w:hideMark/>
          </w:tcPr>
          <w:p w14:paraId="008902C1" w14:textId="77777777" w:rsidR="005B1647" w:rsidRPr="009008C8" w:rsidRDefault="005B1647" w:rsidP="005B1647">
            <w:pPr>
              <w:pStyle w:val="Tabell"/>
            </w:pPr>
            <w:r w:rsidRPr="009008C8">
              <w:t>1:10</w:t>
            </w:r>
          </w:p>
        </w:tc>
        <w:tc>
          <w:tcPr>
            <w:tcW w:w="1362" w:type="pct"/>
            <w:tcBorders>
              <w:top w:val="single" w:sz="12" w:space="0" w:color="auto"/>
            </w:tcBorders>
            <w:noWrap/>
            <w:hideMark/>
          </w:tcPr>
          <w:p w14:paraId="233B5A1E" w14:textId="77777777" w:rsidR="005B1647" w:rsidRPr="009008C8"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9008C8">
              <w:t>Bidragsfastigheter</w:t>
            </w:r>
          </w:p>
        </w:tc>
        <w:tc>
          <w:tcPr>
            <w:tcW w:w="1586" w:type="pct"/>
            <w:tcBorders>
              <w:top w:val="single" w:sz="12" w:space="0" w:color="auto"/>
            </w:tcBorders>
            <w:noWrap/>
            <w:hideMark/>
          </w:tcPr>
          <w:p w14:paraId="36FCE6A0" w14:textId="77777777" w:rsidR="005B1647" w:rsidRPr="009008C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008C8">
              <w:t>100</w:t>
            </w:r>
          </w:p>
        </w:tc>
        <w:tc>
          <w:tcPr>
            <w:tcW w:w="1587" w:type="pct"/>
            <w:tcBorders>
              <w:top w:val="single" w:sz="12" w:space="0" w:color="auto"/>
            </w:tcBorders>
            <w:noWrap/>
            <w:hideMark/>
          </w:tcPr>
          <w:p w14:paraId="1F28502C" w14:textId="77777777" w:rsidR="005B1647" w:rsidRPr="009008C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008C8">
              <w:t>44</w:t>
            </w:r>
          </w:p>
        </w:tc>
      </w:tr>
      <w:tr w:rsidR="00155607" w14:paraId="0437889F" w14:textId="77777777" w:rsidTr="00155607">
        <w:trPr>
          <w:trHeight w:val="300"/>
        </w:trPr>
        <w:tc>
          <w:tcPr>
            <w:cnfStyle w:val="001000000000" w:firstRow="0" w:lastRow="0" w:firstColumn="1" w:lastColumn="0" w:oddVBand="0" w:evenVBand="0" w:oddHBand="0" w:evenHBand="0" w:firstRowFirstColumn="0" w:firstRowLastColumn="0" w:lastRowFirstColumn="0" w:lastRowLastColumn="0"/>
            <w:tcW w:w="465" w:type="pct"/>
            <w:noWrap/>
            <w:hideMark/>
          </w:tcPr>
          <w:p w14:paraId="38D125D7" w14:textId="77777777" w:rsidR="005B1647" w:rsidRPr="009008C8" w:rsidRDefault="005B1647" w:rsidP="005B1647">
            <w:pPr>
              <w:pStyle w:val="Tabell"/>
            </w:pPr>
            <w:r w:rsidRPr="009008C8">
              <w:t>1:16</w:t>
            </w:r>
          </w:p>
        </w:tc>
        <w:tc>
          <w:tcPr>
            <w:tcW w:w="1362" w:type="pct"/>
            <w:noWrap/>
            <w:hideMark/>
          </w:tcPr>
          <w:p w14:paraId="4AA58052" w14:textId="77777777" w:rsidR="005B1647" w:rsidRPr="009008C8"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9008C8">
              <w:t>Finansmarknadsforskning</w:t>
            </w:r>
          </w:p>
        </w:tc>
        <w:tc>
          <w:tcPr>
            <w:tcW w:w="1586" w:type="pct"/>
            <w:noWrap/>
            <w:hideMark/>
          </w:tcPr>
          <w:p w14:paraId="4A38B41D" w14:textId="77777777" w:rsidR="005B1647" w:rsidRPr="009008C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008C8">
              <w:t>30</w:t>
            </w:r>
          </w:p>
        </w:tc>
        <w:tc>
          <w:tcPr>
            <w:tcW w:w="1587" w:type="pct"/>
            <w:noWrap/>
            <w:hideMark/>
          </w:tcPr>
          <w:p w14:paraId="7C628CB4" w14:textId="77777777" w:rsidR="005B1647" w:rsidRPr="009008C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008C8">
              <w:t>25</w:t>
            </w:r>
          </w:p>
        </w:tc>
      </w:tr>
      <w:tr w:rsidR="00155607" w14:paraId="6180EA97" w14:textId="77777777" w:rsidTr="00155607">
        <w:trPr>
          <w:cnfStyle w:val="010000000000" w:firstRow="0" w:lastRow="1" w:firstColumn="0" w:lastColumn="0" w:oddVBand="0" w:evenVBand="0" w:oddHBand="0" w:evenHBand="0" w:firstRowFirstColumn="0" w:firstRowLastColumn="0" w:lastRowFirstColumn="0" w:lastRowLastColumn="0"/>
          <w:trHeight w:val="315"/>
        </w:trPr>
        <w:tc>
          <w:tcPr>
            <w:cnfStyle w:val="001000000000" w:firstRow="0" w:lastRow="0" w:firstColumn="1" w:lastColumn="0" w:oddVBand="0" w:evenVBand="0" w:oddHBand="0" w:evenHBand="0" w:firstRowFirstColumn="0" w:firstRowLastColumn="0" w:lastRowFirstColumn="0" w:lastRowLastColumn="0"/>
            <w:tcW w:w="465" w:type="pct"/>
            <w:noWrap/>
            <w:hideMark/>
          </w:tcPr>
          <w:p w14:paraId="4866226E" w14:textId="77777777" w:rsidR="005B1647" w:rsidRPr="009008C8" w:rsidRDefault="005B1647" w:rsidP="005B1647">
            <w:pPr>
              <w:pStyle w:val="Tabell"/>
              <w:rPr>
                <w:bCs/>
              </w:rPr>
            </w:pPr>
            <w:r w:rsidRPr="009008C8">
              <w:rPr>
                <w:bCs/>
              </w:rPr>
              <w:t>Summa</w:t>
            </w:r>
          </w:p>
        </w:tc>
        <w:tc>
          <w:tcPr>
            <w:tcW w:w="1362" w:type="pct"/>
            <w:noWrap/>
            <w:hideMark/>
          </w:tcPr>
          <w:p w14:paraId="1143A144" w14:textId="77777777" w:rsidR="005B1647" w:rsidRPr="009008C8" w:rsidRDefault="005B1647" w:rsidP="005B1647">
            <w:pPr>
              <w:pStyle w:val="Tabell"/>
              <w:jc w:val="left"/>
              <w:cnfStyle w:val="010000000000" w:firstRow="0" w:lastRow="1" w:firstColumn="0" w:lastColumn="0" w:oddVBand="0" w:evenVBand="0" w:oddHBand="0" w:evenHBand="0" w:firstRowFirstColumn="0" w:firstRowLastColumn="0" w:lastRowFirstColumn="0" w:lastRowLastColumn="0"/>
              <w:rPr>
                <w:bCs/>
              </w:rPr>
            </w:pPr>
            <w:r w:rsidRPr="009008C8">
              <w:rPr>
                <w:bCs/>
              </w:rPr>
              <w:t> </w:t>
            </w:r>
          </w:p>
        </w:tc>
        <w:tc>
          <w:tcPr>
            <w:tcW w:w="1586" w:type="pct"/>
            <w:noWrap/>
            <w:hideMark/>
          </w:tcPr>
          <w:p w14:paraId="6A8E763B" w14:textId="77777777" w:rsidR="005B1647" w:rsidRPr="009008C8"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9008C8">
              <w:rPr>
                <w:bCs/>
              </w:rPr>
              <w:t>130</w:t>
            </w:r>
          </w:p>
        </w:tc>
        <w:tc>
          <w:tcPr>
            <w:tcW w:w="1587" w:type="pct"/>
            <w:noWrap/>
            <w:hideMark/>
          </w:tcPr>
          <w:p w14:paraId="765AAF0A" w14:textId="77777777" w:rsidR="005B1647" w:rsidRPr="009008C8"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9008C8">
              <w:rPr>
                <w:bCs/>
              </w:rPr>
              <w:t>69</w:t>
            </w:r>
          </w:p>
        </w:tc>
      </w:tr>
    </w:tbl>
    <w:p w14:paraId="6AA4E5D5" w14:textId="74134703" w:rsidR="005B1647" w:rsidRDefault="005B1647" w:rsidP="005B1647">
      <w:pPr>
        <w:pStyle w:val="Brdtext"/>
        <w:spacing w:before="160"/>
      </w:pPr>
      <w:r w:rsidRPr="009008C8">
        <w:t>Inom utgiftsområdet beslutade riksdagen om två beställningsbemyndiganden på 130</w:t>
      </w:r>
      <w:r>
        <w:t> </w:t>
      </w:r>
      <w:r w:rsidRPr="009008C8">
        <w:t>miljoner kronor. Totalt har 69 miljoner kronor utnyttjats 2019.</w:t>
      </w:r>
    </w:p>
    <w:p w14:paraId="12C8FF72" w14:textId="77777777" w:rsidR="005B1647" w:rsidRDefault="005B1647" w:rsidP="005B1647">
      <w:pPr>
        <w:pStyle w:val="Rubrik4utannumrering"/>
      </w:pPr>
      <w:r>
        <w:t>Utlåning</w:t>
      </w:r>
    </w:p>
    <w:p w14:paraId="07912FCC" w14:textId="40031B18" w:rsidR="005B1647" w:rsidRDefault="005B1647" w:rsidP="005B1647">
      <w:pPr>
        <w:pStyle w:val="TabellRubrik"/>
      </w:pPr>
      <w:bookmarkStart w:id="89" w:name="_Toc37340037"/>
      <w:r>
        <w:t xml:space="preserve">Tabell </w:t>
      </w:r>
      <w:r>
        <w:fldChar w:fldCharType="begin"/>
      </w:r>
      <w:r>
        <w:instrText xml:space="preserve"> STYLEREF  "Rubrik 1" \n</w:instrText>
      </w:r>
      <w:r>
        <w:fldChar w:fldCharType="separate"/>
      </w:r>
      <w:r w:rsidR="00301022">
        <w:rPr>
          <w:noProof/>
        </w:rPr>
        <w:t>2</w:t>
      </w:r>
      <w:r>
        <w:rPr>
          <w:noProof/>
        </w:rPr>
        <w:fldChar w:fldCharType="end"/>
      </w:r>
      <w:r>
        <w:t>.</w:t>
      </w:r>
      <w:fldSimple w:instr=" SEQ Tabell \* ARABIC \s 1 ">
        <w:r w:rsidR="00301022">
          <w:rPr>
            <w:noProof/>
          </w:rPr>
          <w:t>37</w:t>
        </w:r>
      </w:fldSimple>
      <w:r>
        <w:tab/>
      </w:r>
      <w:r w:rsidRPr="009008C8">
        <w:t>UO 2 Utlåning</w:t>
      </w:r>
      <w:bookmarkEnd w:id="89"/>
    </w:p>
    <w:p w14:paraId="67E36A31" w14:textId="59016F29" w:rsidR="005B1647" w:rsidRDefault="005B1647" w:rsidP="005B1647">
      <w:pPr>
        <w:pStyle w:val="TabellUnderrubrik"/>
      </w:pPr>
      <w:r w:rsidRPr="009008C8">
        <w:t>Miljoner kronor</w:t>
      </w:r>
    </w:p>
    <w:tbl>
      <w:tblPr>
        <w:tblStyle w:val="RKBPTabell"/>
        <w:tblW w:w="5000" w:type="pct"/>
        <w:tblLook w:val="04E0" w:firstRow="1" w:lastRow="1" w:firstColumn="1" w:lastColumn="0" w:noHBand="0" w:noVBand="1"/>
      </w:tblPr>
      <w:tblGrid>
        <w:gridCol w:w="5446"/>
        <w:gridCol w:w="758"/>
        <w:gridCol w:w="1166"/>
      </w:tblGrid>
      <w:tr w:rsidR="00155607" w14:paraId="29B490DA" w14:textId="77777777" w:rsidTr="00BE1FEE">
        <w:trPr>
          <w:cnfStyle w:val="100000000000" w:firstRow="1" w:lastRow="0" w:firstColumn="0" w:lastColumn="0" w:oddVBand="0" w:evenVBand="0" w:oddHBand="0" w:evenHBand="0" w:firstRowFirstColumn="0" w:firstRowLastColumn="0" w:lastRowFirstColumn="0" w:lastRowLastColumn="0"/>
          <w:trHeight w:val="270"/>
          <w:tblHeader w:val="0"/>
        </w:trPr>
        <w:tc>
          <w:tcPr>
            <w:cnfStyle w:val="001000000000" w:firstRow="0" w:lastRow="0" w:firstColumn="1" w:lastColumn="0" w:oddVBand="0" w:evenVBand="0" w:oddHBand="0" w:evenHBand="0" w:firstRowFirstColumn="0" w:firstRowLastColumn="0" w:lastRowFirstColumn="0" w:lastRowLastColumn="0"/>
            <w:tcW w:w="3695" w:type="pct"/>
            <w:tcBorders>
              <w:top w:val="none" w:sz="0" w:space="0" w:color="auto"/>
              <w:left w:val="none" w:sz="0" w:space="0" w:color="auto"/>
              <w:bottom w:val="none" w:sz="0" w:space="0" w:color="auto"/>
              <w:right w:val="none" w:sz="0" w:space="0" w:color="auto"/>
              <w:tl2br w:val="none" w:sz="0" w:space="0" w:color="auto"/>
              <w:tr2bl w:val="none" w:sz="0" w:space="0" w:color="auto"/>
            </w:tcBorders>
            <w:noWrap/>
            <w:hideMark/>
          </w:tcPr>
          <w:p w14:paraId="7B543B7D" w14:textId="77777777" w:rsidR="005B1647" w:rsidRPr="009008C8" w:rsidRDefault="005B1647" w:rsidP="005B1647">
            <w:pPr>
              <w:pStyle w:val="TabellHuvud"/>
            </w:pPr>
            <w:r w:rsidRPr="009008C8">
              <w:t>Utlåning</w:t>
            </w:r>
          </w:p>
        </w:tc>
        <w:tc>
          <w:tcPr>
            <w:tcW w:w="514" w:type="pct"/>
            <w:tcBorders>
              <w:top w:val="none" w:sz="0" w:space="0" w:color="auto"/>
              <w:left w:val="none" w:sz="0" w:space="0" w:color="auto"/>
              <w:bottom w:val="none" w:sz="0" w:space="0" w:color="auto"/>
              <w:right w:val="none" w:sz="0" w:space="0" w:color="auto"/>
              <w:tl2br w:val="none" w:sz="0" w:space="0" w:color="auto"/>
              <w:tr2bl w:val="none" w:sz="0" w:space="0" w:color="auto"/>
            </w:tcBorders>
            <w:noWrap/>
            <w:hideMark/>
          </w:tcPr>
          <w:p w14:paraId="697B255E" w14:textId="77777777" w:rsidR="005B1647" w:rsidRPr="009008C8"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9008C8">
              <w:t>Låneram</w:t>
            </w:r>
          </w:p>
        </w:tc>
        <w:tc>
          <w:tcPr>
            <w:tcW w:w="791" w:type="pct"/>
            <w:tcBorders>
              <w:top w:val="none" w:sz="0" w:space="0" w:color="auto"/>
              <w:left w:val="none" w:sz="0" w:space="0" w:color="auto"/>
              <w:bottom w:val="none" w:sz="0" w:space="0" w:color="auto"/>
              <w:right w:val="none" w:sz="0" w:space="0" w:color="auto"/>
              <w:tl2br w:val="none" w:sz="0" w:space="0" w:color="auto"/>
              <w:tr2bl w:val="none" w:sz="0" w:space="0" w:color="auto"/>
            </w:tcBorders>
            <w:noWrap/>
            <w:hideMark/>
          </w:tcPr>
          <w:p w14:paraId="345563D6" w14:textId="77777777" w:rsidR="005B1647" w:rsidRPr="009008C8"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9008C8">
              <w:t>Lån 2019-12-31</w:t>
            </w:r>
          </w:p>
        </w:tc>
      </w:tr>
      <w:tr w:rsidR="00155607" w14:paraId="0F25C78D" w14:textId="77777777" w:rsidTr="00155607">
        <w:trPr>
          <w:trHeight w:val="300"/>
        </w:trPr>
        <w:tc>
          <w:tcPr>
            <w:cnfStyle w:val="001000000000" w:firstRow="0" w:lastRow="0" w:firstColumn="1" w:lastColumn="0" w:oddVBand="0" w:evenVBand="0" w:oddHBand="0" w:evenHBand="0" w:firstRowFirstColumn="0" w:firstRowLastColumn="0" w:lastRowFirstColumn="0" w:lastRowLastColumn="0"/>
            <w:tcW w:w="3695" w:type="pct"/>
            <w:tcBorders>
              <w:top w:val="single" w:sz="12" w:space="0" w:color="auto"/>
            </w:tcBorders>
            <w:noWrap/>
            <w:hideMark/>
          </w:tcPr>
          <w:p w14:paraId="21AF345E" w14:textId="49B1ADB1" w:rsidR="005B1647" w:rsidRPr="009008C8" w:rsidRDefault="005B1647" w:rsidP="005B1647">
            <w:pPr>
              <w:pStyle w:val="Tabell"/>
            </w:pPr>
            <w:r w:rsidRPr="009008C8">
              <w:t>Riksbanken</w:t>
            </w:r>
            <w:r w:rsidRPr="009008C8">
              <w:rPr>
                <w:vertAlign w:val="superscript"/>
              </w:rPr>
              <w:t>1</w:t>
            </w:r>
          </w:p>
        </w:tc>
        <w:tc>
          <w:tcPr>
            <w:tcW w:w="514" w:type="pct"/>
            <w:tcBorders>
              <w:top w:val="single" w:sz="12" w:space="0" w:color="auto"/>
            </w:tcBorders>
            <w:noWrap/>
            <w:hideMark/>
          </w:tcPr>
          <w:p w14:paraId="5978B03F" w14:textId="43A1CD13" w:rsidR="005B1647" w:rsidRPr="009008C8" w:rsidRDefault="005B1647" w:rsidP="005B1647">
            <w:pPr>
              <w:pStyle w:val="Tabell"/>
              <w:cnfStyle w:val="000000000000" w:firstRow="0" w:lastRow="0" w:firstColumn="0" w:lastColumn="0" w:oddVBand="0" w:evenVBand="0" w:oddHBand="0" w:evenHBand="0" w:firstRowFirstColumn="0" w:firstRowLastColumn="0" w:lastRowFirstColumn="0" w:lastRowLastColumn="0"/>
            </w:pPr>
            <w:r>
              <w:t>-</w:t>
            </w:r>
            <w:r w:rsidRPr="009008C8">
              <w:t> </w:t>
            </w:r>
          </w:p>
        </w:tc>
        <w:tc>
          <w:tcPr>
            <w:tcW w:w="791" w:type="pct"/>
            <w:tcBorders>
              <w:top w:val="single" w:sz="12" w:space="0" w:color="auto"/>
            </w:tcBorders>
            <w:noWrap/>
            <w:hideMark/>
          </w:tcPr>
          <w:p w14:paraId="060E4046" w14:textId="77777777" w:rsidR="005B1647" w:rsidRPr="009008C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008C8">
              <w:t>192 560</w:t>
            </w:r>
          </w:p>
        </w:tc>
      </w:tr>
      <w:tr w:rsidR="00155607" w14:paraId="37652339" w14:textId="77777777" w:rsidTr="00155607">
        <w:trPr>
          <w:cnfStyle w:val="010000000000" w:firstRow="0" w:lastRow="1" w:firstColumn="0" w:lastColumn="0" w:oddVBand="0" w:evenVBand="0" w:oddHBand="0" w:evenHBand="0" w:firstRowFirstColumn="0" w:firstRowLastColumn="0" w:lastRowFirstColumn="0" w:lastRowLastColumn="0"/>
          <w:trHeight w:val="270"/>
        </w:trPr>
        <w:tc>
          <w:tcPr>
            <w:cnfStyle w:val="001000000000" w:firstRow="0" w:lastRow="0" w:firstColumn="1" w:lastColumn="0" w:oddVBand="0" w:evenVBand="0" w:oddHBand="0" w:evenHBand="0" w:firstRowFirstColumn="0" w:firstRowLastColumn="0" w:lastRowFirstColumn="0" w:lastRowLastColumn="0"/>
            <w:tcW w:w="3695" w:type="pct"/>
            <w:noWrap/>
            <w:hideMark/>
          </w:tcPr>
          <w:p w14:paraId="6B7C96D2" w14:textId="77777777" w:rsidR="005B1647" w:rsidRPr="009008C8" w:rsidRDefault="005B1647" w:rsidP="005B1647">
            <w:pPr>
              <w:pStyle w:val="Tabell"/>
            </w:pPr>
            <w:r w:rsidRPr="009008C8">
              <w:t>Summa</w:t>
            </w:r>
          </w:p>
        </w:tc>
        <w:tc>
          <w:tcPr>
            <w:tcW w:w="514" w:type="pct"/>
            <w:noWrap/>
            <w:hideMark/>
          </w:tcPr>
          <w:p w14:paraId="25B2E051" w14:textId="77777777" w:rsidR="005B1647" w:rsidRPr="009008C8" w:rsidRDefault="005B1647" w:rsidP="005B1647">
            <w:pPr>
              <w:pStyle w:val="Tabell"/>
              <w:cnfStyle w:val="010000000000" w:firstRow="0" w:lastRow="1" w:firstColumn="0" w:lastColumn="0" w:oddVBand="0" w:evenVBand="0" w:oddHBand="0" w:evenHBand="0" w:firstRowFirstColumn="0" w:firstRowLastColumn="0" w:lastRowFirstColumn="0" w:lastRowLastColumn="0"/>
            </w:pPr>
            <w:r w:rsidRPr="009008C8">
              <w:t> </w:t>
            </w:r>
          </w:p>
        </w:tc>
        <w:tc>
          <w:tcPr>
            <w:tcW w:w="791" w:type="pct"/>
            <w:noWrap/>
            <w:hideMark/>
          </w:tcPr>
          <w:p w14:paraId="5A5437CD" w14:textId="77777777" w:rsidR="005B1647" w:rsidRPr="009008C8" w:rsidRDefault="005B1647" w:rsidP="005B1647">
            <w:pPr>
              <w:pStyle w:val="Tabell"/>
              <w:cnfStyle w:val="010000000000" w:firstRow="0" w:lastRow="1" w:firstColumn="0" w:lastColumn="0" w:oddVBand="0" w:evenVBand="0" w:oddHBand="0" w:evenHBand="0" w:firstRowFirstColumn="0" w:firstRowLastColumn="0" w:lastRowFirstColumn="0" w:lastRowLastColumn="0"/>
            </w:pPr>
            <w:r w:rsidRPr="009008C8">
              <w:t>192 560</w:t>
            </w:r>
          </w:p>
        </w:tc>
      </w:tr>
    </w:tbl>
    <w:p w14:paraId="02ECFC12" w14:textId="0AE2E22F" w:rsidR="005B1647" w:rsidRDefault="005B1647" w:rsidP="005B1647">
      <w:pPr>
        <w:pStyle w:val="Klla"/>
      </w:pPr>
      <w:r w:rsidRPr="009008C8">
        <w:rPr>
          <w:vertAlign w:val="superscript"/>
        </w:rPr>
        <w:t>1</w:t>
      </w:r>
      <w:r w:rsidRPr="009008C8">
        <w:t xml:space="preserve"> Lån till Riksbanken ges med stöd av 5 kap. 1§ budgetlagen (2011:203)</w:t>
      </w:r>
      <w:r>
        <w:t>.</w:t>
      </w:r>
    </w:p>
    <w:p w14:paraId="20AF5085" w14:textId="77071CA7" w:rsidR="005B1647" w:rsidRDefault="005B1647" w:rsidP="005B1647">
      <w:pPr>
        <w:pStyle w:val="Brdtext"/>
      </w:pPr>
      <w:r>
        <w:t>I Riksgäldskontorets nettoutlåning redovisas lånen till Riksbanken kassamässigt, och uppgår till 192 560 miljoner kronor, utan valutaomvärdering. Jämfört med 2018 minskade utlåningen till Riksbanken med 65 951 miljoner kronor på grund av en minskad valutareserv. I ovanstående tabell redovisas lånen valutaomvärderade till bokslutskurs.</w:t>
      </w:r>
    </w:p>
    <w:p w14:paraId="6497C5C7" w14:textId="6D34A137" w:rsidR="005B1647" w:rsidRDefault="005B1647" w:rsidP="005B1647">
      <w:pPr>
        <w:pStyle w:val="Rubrik4utannumrering"/>
      </w:pPr>
      <w:r>
        <w:t>Garantier</w:t>
      </w:r>
    </w:p>
    <w:p w14:paraId="2A3D6BA6" w14:textId="00DEF277" w:rsidR="005B1647" w:rsidRDefault="005B1647" w:rsidP="005B1647">
      <w:pPr>
        <w:pStyle w:val="TabellRubrik"/>
      </w:pPr>
      <w:bookmarkStart w:id="90" w:name="_Toc37340038"/>
      <w:r>
        <w:t xml:space="preserve">Tabell </w:t>
      </w:r>
      <w:r>
        <w:fldChar w:fldCharType="begin"/>
      </w:r>
      <w:r>
        <w:instrText xml:space="preserve"> STYLEREF  "Rubrik 1" \n</w:instrText>
      </w:r>
      <w:r>
        <w:fldChar w:fldCharType="separate"/>
      </w:r>
      <w:r w:rsidR="00301022">
        <w:rPr>
          <w:noProof/>
        </w:rPr>
        <w:t>2</w:t>
      </w:r>
      <w:r>
        <w:rPr>
          <w:noProof/>
        </w:rPr>
        <w:fldChar w:fldCharType="end"/>
      </w:r>
      <w:r>
        <w:t>.</w:t>
      </w:r>
      <w:fldSimple w:instr=" SEQ Tabell \* ARABIC \s 1 ">
        <w:r w:rsidR="00301022">
          <w:rPr>
            <w:noProof/>
          </w:rPr>
          <w:t>38</w:t>
        </w:r>
      </w:fldSimple>
      <w:r>
        <w:tab/>
      </w:r>
      <w:r w:rsidRPr="009008C8">
        <w:t>UO 2 Garantier</w:t>
      </w:r>
      <w:bookmarkEnd w:id="90"/>
    </w:p>
    <w:p w14:paraId="11578C69" w14:textId="74E819E6" w:rsidR="005B1647" w:rsidRDefault="005B1647" w:rsidP="005B1647">
      <w:pPr>
        <w:pStyle w:val="TabellUnderrubrik"/>
      </w:pPr>
      <w:r w:rsidRPr="009008C8">
        <w:t>Miljoner kronor</w:t>
      </w:r>
    </w:p>
    <w:tbl>
      <w:tblPr>
        <w:tblStyle w:val="RKBPTabell"/>
        <w:tblW w:w="5000" w:type="pct"/>
        <w:tblLayout w:type="fixed"/>
        <w:tblLook w:val="06E0" w:firstRow="1" w:lastRow="1" w:firstColumn="1" w:lastColumn="0" w:noHBand="1" w:noVBand="1"/>
      </w:tblPr>
      <w:tblGrid>
        <w:gridCol w:w="3542"/>
        <w:gridCol w:w="993"/>
        <w:gridCol w:w="945"/>
        <w:gridCol w:w="945"/>
        <w:gridCol w:w="945"/>
      </w:tblGrid>
      <w:tr w:rsidR="00155607" w14:paraId="3E05019F" w14:textId="77777777" w:rsidTr="00532636">
        <w:trPr>
          <w:cnfStyle w:val="100000000000" w:firstRow="1" w:lastRow="0" w:firstColumn="0" w:lastColumn="0" w:oddVBand="0" w:evenVBand="0" w:oddHBand="0" w:evenHBand="0" w:firstRowFirstColumn="0" w:firstRowLastColumn="0" w:lastRowFirstColumn="0" w:lastRowLastColumn="0"/>
          <w:trHeight w:val="780"/>
          <w:tblHeader w:val="0"/>
        </w:trPr>
        <w:tc>
          <w:tcPr>
            <w:cnfStyle w:val="001000000000" w:firstRow="0" w:lastRow="0" w:firstColumn="1" w:lastColumn="0" w:oddVBand="0" w:evenVBand="0" w:oddHBand="0" w:evenHBand="0" w:firstRowFirstColumn="0" w:firstRowLastColumn="0" w:lastRowFirstColumn="0" w:lastRowLastColumn="0"/>
            <w:tcW w:w="2403" w:type="pct"/>
            <w:tcBorders>
              <w:top w:val="none" w:sz="0" w:space="0" w:color="auto"/>
              <w:left w:val="none" w:sz="0" w:space="0" w:color="auto"/>
              <w:bottom w:val="none" w:sz="0" w:space="0" w:color="auto"/>
              <w:right w:val="none" w:sz="0" w:space="0" w:color="auto"/>
              <w:tl2br w:val="none" w:sz="0" w:space="0" w:color="auto"/>
              <w:tr2bl w:val="none" w:sz="0" w:space="0" w:color="auto"/>
            </w:tcBorders>
            <w:hideMark/>
          </w:tcPr>
          <w:p w14:paraId="0B01EFB8" w14:textId="77777777" w:rsidR="005B1647" w:rsidRPr="009008C8" w:rsidRDefault="005B1647" w:rsidP="00532636">
            <w:pPr>
              <w:pStyle w:val="TabellHuvud"/>
            </w:pPr>
            <w:r w:rsidRPr="009008C8">
              <w:t>Garantier</w:t>
            </w:r>
          </w:p>
        </w:tc>
        <w:tc>
          <w:tcPr>
            <w:tcW w:w="674" w:type="pct"/>
            <w:tcBorders>
              <w:top w:val="none" w:sz="0" w:space="0" w:color="auto"/>
              <w:left w:val="none" w:sz="0" w:space="0" w:color="auto"/>
              <w:bottom w:val="none" w:sz="0" w:space="0" w:color="auto"/>
              <w:right w:val="none" w:sz="0" w:space="0" w:color="auto"/>
              <w:tl2br w:val="none" w:sz="0" w:space="0" w:color="auto"/>
              <w:tr2bl w:val="none" w:sz="0" w:space="0" w:color="auto"/>
            </w:tcBorders>
            <w:hideMark/>
          </w:tcPr>
          <w:p w14:paraId="645627B4" w14:textId="77777777" w:rsidR="005B1647" w:rsidRPr="009008C8" w:rsidRDefault="005B1647" w:rsidP="00532636">
            <w:pPr>
              <w:pStyle w:val="TabellHuvud"/>
              <w:cnfStyle w:val="100000000000" w:firstRow="1" w:lastRow="0" w:firstColumn="0" w:lastColumn="0" w:oddVBand="0" w:evenVBand="0" w:oddHBand="0" w:evenHBand="0" w:firstRowFirstColumn="0" w:firstRowLastColumn="0" w:lastRowFirstColumn="0" w:lastRowLastColumn="0"/>
            </w:pPr>
            <w:r w:rsidRPr="009008C8">
              <w:t>Garantiram</w:t>
            </w:r>
          </w:p>
        </w:tc>
        <w:tc>
          <w:tcPr>
            <w:tcW w:w="641" w:type="pct"/>
            <w:tcBorders>
              <w:top w:val="none" w:sz="0" w:space="0" w:color="auto"/>
              <w:left w:val="none" w:sz="0" w:space="0" w:color="auto"/>
              <w:bottom w:val="none" w:sz="0" w:space="0" w:color="auto"/>
              <w:right w:val="none" w:sz="0" w:space="0" w:color="auto"/>
              <w:tl2br w:val="none" w:sz="0" w:space="0" w:color="auto"/>
              <w:tr2bl w:val="none" w:sz="0" w:space="0" w:color="auto"/>
            </w:tcBorders>
            <w:hideMark/>
          </w:tcPr>
          <w:p w14:paraId="583E17A1" w14:textId="600EE087" w:rsidR="005B1647" w:rsidRPr="009008C8" w:rsidRDefault="005B1647" w:rsidP="00532636">
            <w:pPr>
              <w:pStyle w:val="TabellHuvud"/>
              <w:cnfStyle w:val="100000000000" w:firstRow="1" w:lastRow="0" w:firstColumn="0" w:lastColumn="0" w:oddVBand="0" w:evenVBand="0" w:oddHBand="0" w:evenHBand="0" w:firstRowFirstColumn="0" w:firstRowLastColumn="0" w:lastRowFirstColumn="0" w:lastRowLastColumn="0"/>
            </w:pPr>
            <w:r w:rsidRPr="009008C8">
              <w:t xml:space="preserve">Utestående åtaganden </w:t>
            </w:r>
            <w:r>
              <w:br/>
            </w:r>
            <w:r w:rsidRPr="009008C8">
              <w:t>2019-12-31</w:t>
            </w:r>
          </w:p>
        </w:tc>
        <w:tc>
          <w:tcPr>
            <w:tcW w:w="641" w:type="pct"/>
            <w:tcBorders>
              <w:top w:val="none" w:sz="0" w:space="0" w:color="auto"/>
              <w:left w:val="none" w:sz="0" w:space="0" w:color="auto"/>
              <w:bottom w:val="none" w:sz="0" w:space="0" w:color="auto"/>
              <w:right w:val="none" w:sz="0" w:space="0" w:color="auto"/>
              <w:tl2br w:val="none" w:sz="0" w:space="0" w:color="auto"/>
              <w:tr2bl w:val="none" w:sz="0" w:space="0" w:color="auto"/>
            </w:tcBorders>
            <w:hideMark/>
          </w:tcPr>
          <w:p w14:paraId="611D6343" w14:textId="77777777" w:rsidR="005B1647" w:rsidRPr="009008C8" w:rsidRDefault="005B1647" w:rsidP="00532636">
            <w:pPr>
              <w:pStyle w:val="TabellHuvud"/>
              <w:cnfStyle w:val="100000000000" w:firstRow="1" w:lastRow="0" w:firstColumn="0" w:lastColumn="0" w:oddVBand="0" w:evenVBand="0" w:oddHBand="0" w:evenHBand="0" w:firstRowFirstColumn="0" w:firstRowLastColumn="0" w:lastRowFirstColumn="0" w:lastRowLastColumn="0"/>
            </w:pPr>
            <w:r w:rsidRPr="009008C8">
              <w:t>Utestående åtaganden utländsk valuta</w:t>
            </w:r>
          </w:p>
        </w:tc>
        <w:tc>
          <w:tcPr>
            <w:tcW w:w="641" w:type="pct"/>
            <w:tcBorders>
              <w:top w:val="none" w:sz="0" w:space="0" w:color="auto"/>
              <w:left w:val="none" w:sz="0" w:space="0" w:color="auto"/>
              <w:bottom w:val="none" w:sz="0" w:space="0" w:color="auto"/>
              <w:right w:val="none" w:sz="0" w:space="0" w:color="auto"/>
              <w:tl2br w:val="none" w:sz="0" w:space="0" w:color="auto"/>
              <w:tr2bl w:val="none" w:sz="0" w:space="0" w:color="auto"/>
            </w:tcBorders>
            <w:hideMark/>
          </w:tcPr>
          <w:p w14:paraId="3F75F122" w14:textId="77777777" w:rsidR="005B1647" w:rsidRPr="009008C8" w:rsidRDefault="005B1647" w:rsidP="00532636">
            <w:pPr>
              <w:pStyle w:val="TabellHuvud"/>
              <w:cnfStyle w:val="100000000000" w:firstRow="1" w:lastRow="0" w:firstColumn="0" w:lastColumn="0" w:oddVBand="0" w:evenVBand="0" w:oddHBand="0" w:evenHBand="0" w:firstRowFirstColumn="0" w:firstRowLastColumn="0" w:lastRowFirstColumn="0" w:lastRowLastColumn="0"/>
            </w:pPr>
            <w:r w:rsidRPr="009008C8">
              <w:t>Utfärdade garantier inklusive bundna utfästelser</w:t>
            </w:r>
          </w:p>
        </w:tc>
      </w:tr>
      <w:tr w:rsidR="00155607" w14:paraId="611C0847" w14:textId="77777777" w:rsidTr="00532636">
        <w:trPr>
          <w:trHeight w:val="285"/>
        </w:trPr>
        <w:tc>
          <w:tcPr>
            <w:cnfStyle w:val="001000000000" w:firstRow="0" w:lastRow="0" w:firstColumn="1" w:lastColumn="0" w:oddVBand="0" w:evenVBand="0" w:oddHBand="0" w:evenHBand="0" w:firstRowFirstColumn="0" w:firstRowLastColumn="0" w:lastRowFirstColumn="0" w:lastRowLastColumn="0"/>
            <w:tcW w:w="2403" w:type="pct"/>
            <w:noWrap/>
            <w:hideMark/>
          </w:tcPr>
          <w:p w14:paraId="5017CBF4" w14:textId="3AAE0E1F" w:rsidR="005B1647" w:rsidRPr="009008C8" w:rsidRDefault="005B1647" w:rsidP="005B1647">
            <w:pPr>
              <w:pStyle w:val="Tabell"/>
            </w:pPr>
            <w:r w:rsidRPr="009008C8">
              <w:t>Insättningsgarantin</w:t>
            </w:r>
            <w:r w:rsidRPr="009008C8">
              <w:rPr>
                <w:vertAlign w:val="superscript"/>
              </w:rPr>
              <w:t>1</w:t>
            </w:r>
          </w:p>
        </w:tc>
        <w:tc>
          <w:tcPr>
            <w:tcW w:w="674" w:type="pct"/>
            <w:noWrap/>
            <w:hideMark/>
          </w:tcPr>
          <w:p w14:paraId="3BF83EE9" w14:textId="77777777" w:rsidR="005B1647" w:rsidRPr="009008C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008C8">
              <w:t>Obegränsad</w:t>
            </w:r>
          </w:p>
        </w:tc>
        <w:tc>
          <w:tcPr>
            <w:tcW w:w="641" w:type="pct"/>
            <w:noWrap/>
            <w:hideMark/>
          </w:tcPr>
          <w:p w14:paraId="3D92405E" w14:textId="77777777" w:rsidR="005B1647" w:rsidRPr="009008C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008C8">
              <w:t>1 631 359</w:t>
            </w:r>
          </w:p>
        </w:tc>
        <w:tc>
          <w:tcPr>
            <w:tcW w:w="641" w:type="pct"/>
            <w:noWrap/>
            <w:hideMark/>
          </w:tcPr>
          <w:p w14:paraId="2EBC3A2E" w14:textId="77777777" w:rsidR="005B1647" w:rsidRPr="009008C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008C8">
              <w:t> </w:t>
            </w:r>
          </w:p>
        </w:tc>
        <w:tc>
          <w:tcPr>
            <w:tcW w:w="641" w:type="pct"/>
            <w:noWrap/>
            <w:hideMark/>
          </w:tcPr>
          <w:p w14:paraId="0610BCFF" w14:textId="77777777" w:rsidR="005B1647" w:rsidRPr="009008C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008C8">
              <w:t>1 631 359</w:t>
            </w:r>
          </w:p>
        </w:tc>
      </w:tr>
      <w:tr w:rsidR="00155607" w14:paraId="0B766BA1" w14:textId="77777777" w:rsidTr="00532636">
        <w:trPr>
          <w:trHeight w:val="285"/>
        </w:trPr>
        <w:tc>
          <w:tcPr>
            <w:cnfStyle w:val="001000000000" w:firstRow="0" w:lastRow="0" w:firstColumn="1" w:lastColumn="0" w:oddVBand="0" w:evenVBand="0" w:oddHBand="0" w:evenHBand="0" w:firstRowFirstColumn="0" w:firstRowLastColumn="0" w:lastRowFirstColumn="0" w:lastRowLastColumn="0"/>
            <w:tcW w:w="2403" w:type="pct"/>
            <w:noWrap/>
            <w:hideMark/>
          </w:tcPr>
          <w:p w14:paraId="6F696F1D" w14:textId="05D27B50" w:rsidR="005B1647" w:rsidRPr="009008C8" w:rsidRDefault="005B1647" w:rsidP="005B1647">
            <w:pPr>
              <w:pStyle w:val="Tabell"/>
            </w:pPr>
            <w:r w:rsidRPr="009008C8">
              <w:t>Garanti till insättare i utländska instituts filialer i Sverige</w:t>
            </w:r>
            <w:r w:rsidRPr="009008C8">
              <w:rPr>
                <w:vertAlign w:val="superscript"/>
              </w:rPr>
              <w:t>2</w:t>
            </w:r>
          </w:p>
        </w:tc>
        <w:tc>
          <w:tcPr>
            <w:tcW w:w="674" w:type="pct"/>
            <w:noWrap/>
            <w:hideMark/>
          </w:tcPr>
          <w:p w14:paraId="3AD8B16F" w14:textId="77777777" w:rsidR="005B1647" w:rsidRPr="009008C8" w:rsidRDefault="005B1647" w:rsidP="00532636">
            <w:pPr>
              <w:pStyle w:val="Tabell"/>
              <w:cnfStyle w:val="000000000000" w:firstRow="0" w:lastRow="0" w:firstColumn="0" w:lastColumn="0" w:oddVBand="0" w:evenVBand="0" w:oddHBand="0" w:evenHBand="0" w:firstRowFirstColumn="0" w:firstRowLastColumn="0" w:lastRowFirstColumn="0" w:lastRowLastColumn="0"/>
            </w:pPr>
            <w:r w:rsidRPr="009008C8">
              <w:t>Obegränsad</w:t>
            </w:r>
          </w:p>
        </w:tc>
        <w:tc>
          <w:tcPr>
            <w:tcW w:w="641" w:type="pct"/>
            <w:noWrap/>
            <w:hideMark/>
          </w:tcPr>
          <w:p w14:paraId="261BB994" w14:textId="77777777" w:rsidR="005B1647" w:rsidRPr="009008C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008C8">
              <w:t> </w:t>
            </w:r>
          </w:p>
        </w:tc>
        <w:tc>
          <w:tcPr>
            <w:tcW w:w="641" w:type="pct"/>
            <w:noWrap/>
            <w:hideMark/>
          </w:tcPr>
          <w:p w14:paraId="10AB3CD5" w14:textId="77777777" w:rsidR="005B1647" w:rsidRPr="009008C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008C8">
              <w:t> </w:t>
            </w:r>
          </w:p>
        </w:tc>
        <w:tc>
          <w:tcPr>
            <w:tcW w:w="641" w:type="pct"/>
            <w:noWrap/>
            <w:hideMark/>
          </w:tcPr>
          <w:p w14:paraId="14497798" w14:textId="77777777" w:rsidR="005B1647" w:rsidRPr="009008C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008C8">
              <w:t> </w:t>
            </w:r>
          </w:p>
        </w:tc>
      </w:tr>
      <w:tr w:rsidR="00155607" w14:paraId="590BBF2D" w14:textId="77777777" w:rsidTr="00532636">
        <w:trPr>
          <w:trHeight w:val="285"/>
        </w:trPr>
        <w:tc>
          <w:tcPr>
            <w:cnfStyle w:val="001000000000" w:firstRow="0" w:lastRow="0" w:firstColumn="1" w:lastColumn="0" w:oddVBand="0" w:evenVBand="0" w:oddHBand="0" w:evenHBand="0" w:firstRowFirstColumn="0" w:firstRowLastColumn="0" w:lastRowFirstColumn="0" w:lastRowLastColumn="0"/>
            <w:tcW w:w="2403" w:type="pct"/>
            <w:noWrap/>
            <w:hideMark/>
          </w:tcPr>
          <w:p w14:paraId="3284733D" w14:textId="6EAAE441" w:rsidR="005B1647" w:rsidRPr="009008C8" w:rsidRDefault="005B1647" w:rsidP="005B1647">
            <w:pPr>
              <w:pStyle w:val="Tabell"/>
            </w:pPr>
            <w:r w:rsidRPr="009008C8">
              <w:t>Investerarskyddet</w:t>
            </w:r>
            <w:r w:rsidRPr="009008C8">
              <w:rPr>
                <w:vertAlign w:val="superscript"/>
              </w:rPr>
              <w:t>3</w:t>
            </w:r>
          </w:p>
        </w:tc>
        <w:tc>
          <w:tcPr>
            <w:tcW w:w="674" w:type="pct"/>
            <w:noWrap/>
            <w:hideMark/>
          </w:tcPr>
          <w:p w14:paraId="1E45AC5A" w14:textId="77777777" w:rsidR="005B1647" w:rsidRPr="009008C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008C8">
              <w:t>Obegränsad</w:t>
            </w:r>
          </w:p>
        </w:tc>
        <w:tc>
          <w:tcPr>
            <w:tcW w:w="641" w:type="pct"/>
            <w:noWrap/>
            <w:hideMark/>
          </w:tcPr>
          <w:p w14:paraId="71F1AD38" w14:textId="77777777" w:rsidR="005B1647" w:rsidRPr="009008C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008C8">
              <w:t> </w:t>
            </w:r>
          </w:p>
        </w:tc>
        <w:tc>
          <w:tcPr>
            <w:tcW w:w="641" w:type="pct"/>
            <w:noWrap/>
            <w:hideMark/>
          </w:tcPr>
          <w:p w14:paraId="5F8F23D8" w14:textId="77777777" w:rsidR="005B1647" w:rsidRPr="009008C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008C8">
              <w:t> </w:t>
            </w:r>
          </w:p>
        </w:tc>
        <w:tc>
          <w:tcPr>
            <w:tcW w:w="641" w:type="pct"/>
            <w:noWrap/>
            <w:hideMark/>
          </w:tcPr>
          <w:p w14:paraId="115F01E5" w14:textId="77777777" w:rsidR="005B1647" w:rsidRPr="009008C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008C8">
              <w:t> </w:t>
            </w:r>
          </w:p>
        </w:tc>
      </w:tr>
      <w:tr w:rsidR="00155607" w14:paraId="32B20A53" w14:textId="77777777" w:rsidTr="00532636">
        <w:trPr>
          <w:trHeight w:val="285"/>
        </w:trPr>
        <w:tc>
          <w:tcPr>
            <w:cnfStyle w:val="001000000000" w:firstRow="0" w:lastRow="0" w:firstColumn="1" w:lastColumn="0" w:oddVBand="0" w:evenVBand="0" w:oddHBand="0" w:evenHBand="0" w:firstRowFirstColumn="0" w:firstRowLastColumn="0" w:lastRowFirstColumn="0" w:lastRowLastColumn="0"/>
            <w:tcW w:w="2403" w:type="pct"/>
            <w:noWrap/>
            <w:hideMark/>
          </w:tcPr>
          <w:p w14:paraId="7B3359C8" w14:textId="305D33D2" w:rsidR="005B1647" w:rsidRPr="009008C8" w:rsidRDefault="005B1647" w:rsidP="005B1647">
            <w:pPr>
              <w:pStyle w:val="Tabell"/>
            </w:pPr>
            <w:r w:rsidRPr="009008C8">
              <w:t>Garantikapital i Europeiska investeringsbanken (EIB)</w:t>
            </w:r>
            <w:r w:rsidRPr="009008C8">
              <w:rPr>
                <w:vertAlign w:val="superscript"/>
              </w:rPr>
              <w:t>4</w:t>
            </w:r>
          </w:p>
        </w:tc>
        <w:tc>
          <w:tcPr>
            <w:tcW w:w="674" w:type="pct"/>
            <w:noWrap/>
            <w:hideMark/>
          </w:tcPr>
          <w:p w14:paraId="7C08526D" w14:textId="77777777" w:rsidR="005B1647" w:rsidRPr="009008C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008C8">
              <w:t>EUR 6 565</w:t>
            </w:r>
          </w:p>
        </w:tc>
        <w:tc>
          <w:tcPr>
            <w:tcW w:w="641" w:type="pct"/>
            <w:noWrap/>
            <w:hideMark/>
          </w:tcPr>
          <w:p w14:paraId="664F1AB4" w14:textId="77777777" w:rsidR="005B1647" w:rsidRPr="009008C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008C8">
              <w:t>68 494</w:t>
            </w:r>
          </w:p>
        </w:tc>
        <w:tc>
          <w:tcPr>
            <w:tcW w:w="641" w:type="pct"/>
            <w:noWrap/>
            <w:hideMark/>
          </w:tcPr>
          <w:p w14:paraId="03C05605" w14:textId="77777777" w:rsidR="005B1647" w:rsidRPr="009008C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008C8">
              <w:t>6 565</w:t>
            </w:r>
          </w:p>
        </w:tc>
        <w:tc>
          <w:tcPr>
            <w:tcW w:w="641" w:type="pct"/>
            <w:noWrap/>
            <w:hideMark/>
          </w:tcPr>
          <w:p w14:paraId="04B09D24" w14:textId="77777777" w:rsidR="005B1647" w:rsidRPr="009008C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008C8">
              <w:t>68 494</w:t>
            </w:r>
          </w:p>
        </w:tc>
      </w:tr>
      <w:tr w:rsidR="00155607" w14:paraId="7342D7FC" w14:textId="77777777" w:rsidTr="00532636">
        <w:trPr>
          <w:trHeight w:val="255"/>
        </w:trPr>
        <w:tc>
          <w:tcPr>
            <w:cnfStyle w:val="001000000000" w:firstRow="0" w:lastRow="0" w:firstColumn="1" w:lastColumn="0" w:oddVBand="0" w:evenVBand="0" w:oddHBand="0" w:evenHBand="0" w:firstRowFirstColumn="0" w:firstRowLastColumn="0" w:lastRowFirstColumn="0" w:lastRowLastColumn="0"/>
            <w:tcW w:w="2403" w:type="pct"/>
            <w:noWrap/>
            <w:hideMark/>
          </w:tcPr>
          <w:p w14:paraId="556BDB2C" w14:textId="77777777" w:rsidR="005B1647" w:rsidRPr="009008C8" w:rsidRDefault="005B1647" w:rsidP="005B1647">
            <w:pPr>
              <w:pStyle w:val="Tabell"/>
            </w:pPr>
            <w:r w:rsidRPr="009008C8">
              <w:t>Garantikapital i Nordiska investeringsbanken (NIB)</w:t>
            </w:r>
          </w:p>
        </w:tc>
        <w:tc>
          <w:tcPr>
            <w:tcW w:w="674" w:type="pct"/>
            <w:noWrap/>
            <w:hideMark/>
          </w:tcPr>
          <w:p w14:paraId="25C40386" w14:textId="77777777" w:rsidR="005B1647" w:rsidRPr="009008C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008C8">
              <w:t>EUR 1 978</w:t>
            </w:r>
          </w:p>
        </w:tc>
        <w:tc>
          <w:tcPr>
            <w:tcW w:w="641" w:type="pct"/>
            <w:noWrap/>
            <w:hideMark/>
          </w:tcPr>
          <w:p w14:paraId="6BC7EBAB" w14:textId="77777777" w:rsidR="005B1647" w:rsidRPr="009008C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008C8">
              <w:t>20 639</w:t>
            </w:r>
          </w:p>
        </w:tc>
        <w:tc>
          <w:tcPr>
            <w:tcW w:w="641" w:type="pct"/>
            <w:noWrap/>
            <w:hideMark/>
          </w:tcPr>
          <w:p w14:paraId="6FA8DD9A" w14:textId="77777777" w:rsidR="005B1647" w:rsidRPr="009008C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008C8">
              <w:t>1 978</w:t>
            </w:r>
          </w:p>
        </w:tc>
        <w:tc>
          <w:tcPr>
            <w:tcW w:w="641" w:type="pct"/>
            <w:noWrap/>
            <w:hideMark/>
          </w:tcPr>
          <w:p w14:paraId="3C4A5F19" w14:textId="77777777" w:rsidR="005B1647" w:rsidRPr="009008C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008C8">
              <w:t>20 639</w:t>
            </w:r>
          </w:p>
        </w:tc>
      </w:tr>
      <w:tr w:rsidR="00155607" w14:paraId="6664C379" w14:textId="77777777" w:rsidTr="00532636">
        <w:trPr>
          <w:trHeight w:val="255"/>
        </w:trPr>
        <w:tc>
          <w:tcPr>
            <w:cnfStyle w:val="001000000000" w:firstRow="0" w:lastRow="0" w:firstColumn="1" w:lastColumn="0" w:oddVBand="0" w:evenVBand="0" w:oddHBand="0" w:evenHBand="0" w:firstRowFirstColumn="0" w:firstRowLastColumn="0" w:lastRowFirstColumn="0" w:lastRowLastColumn="0"/>
            <w:tcW w:w="2403" w:type="pct"/>
            <w:noWrap/>
            <w:hideMark/>
          </w:tcPr>
          <w:p w14:paraId="03805EBE" w14:textId="77777777" w:rsidR="005B1647" w:rsidRPr="009008C8" w:rsidRDefault="005B1647" w:rsidP="005B1647">
            <w:pPr>
              <w:pStyle w:val="Tabell"/>
            </w:pPr>
            <w:r w:rsidRPr="009008C8">
              <w:t>Nordiska investeringsbanken, projektinvesteringslån</w:t>
            </w:r>
          </w:p>
        </w:tc>
        <w:tc>
          <w:tcPr>
            <w:tcW w:w="674" w:type="pct"/>
            <w:noWrap/>
            <w:hideMark/>
          </w:tcPr>
          <w:p w14:paraId="6EBF4C81" w14:textId="77777777" w:rsidR="005B1647" w:rsidRPr="009008C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008C8">
              <w:t>EUR 622</w:t>
            </w:r>
          </w:p>
        </w:tc>
        <w:tc>
          <w:tcPr>
            <w:tcW w:w="641" w:type="pct"/>
            <w:noWrap/>
            <w:hideMark/>
          </w:tcPr>
          <w:p w14:paraId="3BE6D485" w14:textId="77777777" w:rsidR="005B1647" w:rsidRPr="009008C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008C8">
              <w:t>1 782</w:t>
            </w:r>
          </w:p>
        </w:tc>
        <w:tc>
          <w:tcPr>
            <w:tcW w:w="641" w:type="pct"/>
            <w:noWrap/>
            <w:hideMark/>
          </w:tcPr>
          <w:p w14:paraId="2173BC46" w14:textId="77777777" w:rsidR="005B1647" w:rsidRPr="009008C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008C8">
              <w:t>171</w:t>
            </w:r>
          </w:p>
        </w:tc>
        <w:tc>
          <w:tcPr>
            <w:tcW w:w="641" w:type="pct"/>
            <w:noWrap/>
            <w:hideMark/>
          </w:tcPr>
          <w:p w14:paraId="700A879E" w14:textId="77777777" w:rsidR="005B1647" w:rsidRPr="009008C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008C8">
              <w:t>1 782</w:t>
            </w:r>
          </w:p>
        </w:tc>
      </w:tr>
      <w:tr w:rsidR="00155607" w14:paraId="42ABEC92" w14:textId="77777777" w:rsidTr="00532636">
        <w:trPr>
          <w:trHeight w:val="285"/>
        </w:trPr>
        <w:tc>
          <w:tcPr>
            <w:cnfStyle w:val="001000000000" w:firstRow="0" w:lastRow="0" w:firstColumn="1" w:lastColumn="0" w:oddVBand="0" w:evenVBand="0" w:oddHBand="0" w:evenHBand="0" w:firstRowFirstColumn="0" w:firstRowLastColumn="0" w:lastRowFirstColumn="0" w:lastRowLastColumn="0"/>
            <w:tcW w:w="2403" w:type="pct"/>
            <w:noWrap/>
            <w:hideMark/>
          </w:tcPr>
          <w:p w14:paraId="5EB50D78" w14:textId="5DA4F518" w:rsidR="005B1647" w:rsidRPr="009008C8" w:rsidRDefault="005B1647" w:rsidP="005B1647">
            <w:pPr>
              <w:pStyle w:val="Tabell"/>
            </w:pPr>
            <w:r w:rsidRPr="009008C8">
              <w:t>Garantikapital i Europeiska utvecklingsbanken (EBRD)</w:t>
            </w:r>
            <w:r w:rsidRPr="009008C8">
              <w:rPr>
                <w:vertAlign w:val="superscript"/>
              </w:rPr>
              <w:t>5</w:t>
            </w:r>
          </w:p>
        </w:tc>
        <w:tc>
          <w:tcPr>
            <w:tcW w:w="674" w:type="pct"/>
            <w:noWrap/>
            <w:hideMark/>
          </w:tcPr>
          <w:p w14:paraId="62D298FF" w14:textId="77777777" w:rsidR="005B1647" w:rsidRPr="009008C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008C8">
              <w:t>EUR 542</w:t>
            </w:r>
          </w:p>
        </w:tc>
        <w:tc>
          <w:tcPr>
            <w:tcW w:w="641" w:type="pct"/>
            <w:noWrap/>
            <w:hideMark/>
          </w:tcPr>
          <w:p w14:paraId="444457C3" w14:textId="77777777" w:rsidR="005B1647" w:rsidRPr="009008C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008C8">
              <w:t>5 651</w:t>
            </w:r>
          </w:p>
        </w:tc>
        <w:tc>
          <w:tcPr>
            <w:tcW w:w="641" w:type="pct"/>
            <w:noWrap/>
            <w:hideMark/>
          </w:tcPr>
          <w:p w14:paraId="0CE7A79D" w14:textId="77777777" w:rsidR="005B1647" w:rsidRPr="009008C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008C8">
              <w:t>542</w:t>
            </w:r>
          </w:p>
        </w:tc>
        <w:tc>
          <w:tcPr>
            <w:tcW w:w="641" w:type="pct"/>
            <w:noWrap/>
            <w:hideMark/>
          </w:tcPr>
          <w:p w14:paraId="2E15E85C" w14:textId="77777777" w:rsidR="005B1647" w:rsidRPr="009008C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008C8">
              <w:t>5 651</w:t>
            </w:r>
          </w:p>
        </w:tc>
      </w:tr>
      <w:tr w:rsidR="00155607" w14:paraId="589F814B" w14:textId="77777777" w:rsidTr="00532636">
        <w:trPr>
          <w:trHeight w:val="285"/>
        </w:trPr>
        <w:tc>
          <w:tcPr>
            <w:cnfStyle w:val="001000000000" w:firstRow="0" w:lastRow="0" w:firstColumn="1" w:lastColumn="0" w:oddVBand="0" w:evenVBand="0" w:oddHBand="0" w:evenHBand="0" w:firstRowFirstColumn="0" w:firstRowLastColumn="0" w:lastRowFirstColumn="0" w:lastRowLastColumn="0"/>
            <w:tcW w:w="2403" w:type="pct"/>
            <w:noWrap/>
            <w:hideMark/>
          </w:tcPr>
          <w:p w14:paraId="59A82F93" w14:textId="76C15419" w:rsidR="005B1647" w:rsidRPr="009008C8" w:rsidRDefault="005B1647" w:rsidP="005B1647">
            <w:pPr>
              <w:pStyle w:val="Tabell"/>
            </w:pPr>
            <w:r w:rsidRPr="009008C8">
              <w:t>Garantikapital till Europarådets utvecklingsbank (CEB)</w:t>
            </w:r>
            <w:r w:rsidRPr="009008C8">
              <w:rPr>
                <w:vertAlign w:val="superscript"/>
              </w:rPr>
              <w:t>6</w:t>
            </w:r>
          </w:p>
        </w:tc>
        <w:tc>
          <w:tcPr>
            <w:tcW w:w="674" w:type="pct"/>
            <w:noWrap/>
            <w:hideMark/>
          </w:tcPr>
          <w:p w14:paraId="2435F6DE" w14:textId="77777777" w:rsidR="005B1647" w:rsidRPr="009008C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008C8">
              <w:t>EUR 124</w:t>
            </w:r>
          </w:p>
        </w:tc>
        <w:tc>
          <w:tcPr>
            <w:tcW w:w="641" w:type="pct"/>
            <w:noWrap/>
            <w:hideMark/>
          </w:tcPr>
          <w:p w14:paraId="454C5BAB" w14:textId="77777777" w:rsidR="005B1647" w:rsidRPr="009008C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008C8">
              <w:t>1 291</w:t>
            </w:r>
          </w:p>
        </w:tc>
        <w:tc>
          <w:tcPr>
            <w:tcW w:w="641" w:type="pct"/>
            <w:noWrap/>
            <w:hideMark/>
          </w:tcPr>
          <w:p w14:paraId="1D6591BB" w14:textId="77777777" w:rsidR="005B1647" w:rsidRPr="009008C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008C8">
              <w:t>124</w:t>
            </w:r>
          </w:p>
        </w:tc>
        <w:tc>
          <w:tcPr>
            <w:tcW w:w="641" w:type="pct"/>
            <w:noWrap/>
            <w:hideMark/>
          </w:tcPr>
          <w:p w14:paraId="5C9467E8" w14:textId="77777777" w:rsidR="005B1647" w:rsidRPr="009008C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008C8">
              <w:t>1 291</w:t>
            </w:r>
          </w:p>
        </w:tc>
      </w:tr>
      <w:tr w:rsidR="00155607" w14:paraId="7A2FF56E" w14:textId="77777777" w:rsidTr="00532636">
        <w:trPr>
          <w:trHeight w:val="285"/>
        </w:trPr>
        <w:tc>
          <w:tcPr>
            <w:cnfStyle w:val="001000000000" w:firstRow="0" w:lastRow="0" w:firstColumn="1" w:lastColumn="0" w:oddVBand="0" w:evenVBand="0" w:oddHBand="0" w:evenHBand="0" w:firstRowFirstColumn="0" w:firstRowLastColumn="0" w:lastRowFirstColumn="0" w:lastRowLastColumn="0"/>
            <w:tcW w:w="2403" w:type="pct"/>
            <w:noWrap/>
            <w:hideMark/>
          </w:tcPr>
          <w:p w14:paraId="28CBC021" w14:textId="60D077A8" w:rsidR="005B1647" w:rsidRPr="009008C8" w:rsidRDefault="005B1647" w:rsidP="005B1647">
            <w:pPr>
              <w:pStyle w:val="Tabell"/>
            </w:pPr>
            <w:r w:rsidRPr="009008C8">
              <w:t>Pensionsgaranti (inkl. efterborgen) Akademiska Hus</w:t>
            </w:r>
            <w:r w:rsidRPr="009008C8">
              <w:rPr>
                <w:vertAlign w:val="superscript"/>
              </w:rPr>
              <w:t>7</w:t>
            </w:r>
          </w:p>
        </w:tc>
        <w:tc>
          <w:tcPr>
            <w:tcW w:w="674" w:type="pct"/>
            <w:noWrap/>
            <w:hideMark/>
          </w:tcPr>
          <w:p w14:paraId="2B9687B5" w14:textId="77777777" w:rsidR="005B1647" w:rsidRPr="009008C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008C8">
              <w:t>Obegränsad</w:t>
            </w:r>
          </w:p>
        </w:tc>
        <w:tc>
          <w:tcPr>
            <w:tcW w:w="641" w:type="pct"/>
            <w:noWrap/>
            <w:hideMark/>
          </w:tcPr>
          <w:p w14:paraId="48E0FCCD" w14:textId="77777777" w:rsidR="005B1647" w:rsidRPr="009008C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008C8">
              <w:t>60</w:t>
            </w:r>
          </w:p>
        </w:tc>
        <w:tc>
          <w:tcPr>
            <w:tcW w:w="641" w:type="pct"/>
            <w:noWrap/>
            <w:hideMark/>
          </w:tcPr>
          <w:p w14:paraId="7A4F1A56" w14:textId="77777777" w:rsidR="005B1647" w:rsidRPr="009008C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008C8">
              <w:t> </w:t>
            </w:r>
          </w:p>
        </w:tc>
        <w:tc>
          <w:tcPr>
            <w:tcW w:w="641" w:type="pct"/>
            <w:noWrap/>
            <w:hideMark/>
          </w:tcPr>
          <w:p w14:paraId="47B25B97" w14:textId="77777777" w:rsidR="005B1647" w:rsidRPr="009008C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008C8">
              <w:t>60</w:t>
            </w:r>
          </w:p>
        </w:tc>
      </w:tr>
      <w:tr w:rsidR="00155607" w14:paraId="1CE77F57" w14:textId="77777777" w:rsidTr="00532636">
        <w:trPr>
          <w:trHeight w:val="255"/>
        </w:trPr>
        <w:tc>
          <w:tcPr>
            <w:cnfStyle w:val="001000000000" w:firstRow="0" w:lastRow="0" w:firstColumn="1" w:lastColumn="0" w:oddVBand="0" w:evenVBand="0" w:oddHBand="0" w:evenHBand="0" w:firstRowFirstColumn="0" w:firstRowLastColumn="0" w:lastRowFirstColumn="0" w:lastRowLastColumn="0"/>
            <w:tcW w:w="2403" w:type="pct"/>
            <w:noWrap/>
            <w:hideMark/>
          </w:tcPr>
          <w:p w14:paraId="168D984A" w14:textId="77777777" w:rsidR="005B1647" w:rsidRPr="009008C8" w:rsidRDefault="005B1647" w:rsidP="005B1647">
            <w:pPr>
              <w:pStyle w:val="Tabell"/>
            </w:pPr>
            <w:r w:rsidRPr="009008C8">
              <w:t>Garantiram stabilitetsfonden</w:t>
            </w:r>
          </w:p>
        </w:tc>
        <w:tc>
          <w:tcPr>
            <w:tcW w:w="674" w:type="pct"/>
            <w:noWrap/>
            <w:hideMark/>
          </w:tcPr>
          <w:p w14:paraId="51181158" w14:textId="77777777" w:rsidR="005B1647" w:rsidRPr="009008C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008C8">
              <w:t>750 000</w:t>
            </w:r>
          </w:p>
        </w:tc>
        <w:tc>
          <w:tcPr>
            <w:tcW w:w="641" w:type="pct"/>
            <w:noWrap/>
            <w:hideMark/>
          </w:tcPr>
          <w:p w14:paraId="235E3B3B" w14:textId="77777777" w:rsidR="005B1647" w:rsidRPr="009008C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008C8">
              <w:t> </w:t>
            </w:r>
          </w:p>
        </w:tc>
        <w:tc>
          <w:tcPr>
            <w:tcW w:w="641" w:type="pct"/>
            <w:noWrap/>
            <w:hideMark/>
          </w:tcPr>
          <w:p w14:paraId="71130D3D" w14:textId="77777777" w:rsidR="005B1647" w:rsidRPr="009008C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008C8">
              <w:t> </w:t>
            </w:r>
          </w:p>
        </w:tc>
        <w:tc>
          <w:tcPr>
            <w:tcW w:w="641" w:type="pct"/>
            <w:noWrap/>
            <w:hideMark/>
          </w:tcPr>
          <w:p w14:paraId="02EFCFF4" w14:textId="77777777" w:rsidR="005B1647" w:rsidRPr="009008C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008C8">
              <w:t> </w:t>
            </w:r>
          </w:p>
        </w:tc>
      </w:tr>
      <w:tr w:rsidR="00155607" w14:paraId="780CE22D" w14:textId="77777777" w:rsidTr="00532636">
        <w:trPr>
          <w:trHeight w:val="255"/>
        </w:trPr>
        <w:tc>
          <w:tcPr>
            <w:cnfStyle w:val="001000000000" w:firstRow="0" w:lastRow="0" w:firstColumn="1" w:lastColumn="0" w:oddVBand="0" w:evenVBand="0" w:oddHBand="0" w:evenHBand="0" w:firstRowFirstColumn="0" w:firstRowLastColumn="0" w:lastRowFirstColumn="0" w:lastRowLastColumn="0"/>
            <w:tcW w:w="2403" w:type="pct"/>
            <w:noWrap/>
            <w:hideMark/>
          </w:tcPr>
          <w:p w14:paraId="18BDF978" w14:textId="77777777" w:rsidR="005B1647" w:rsidRPr="009008C8" w:rsidRDefault="005B1647" w:rsidP="005B1647">
            <w:pPr>
              <w:pStyle w:val="Tabell"/>
            </w:pPr>
            <w:r w:rsidRPr="009008C8">
              <w:t>Garantiram resolutionsfonden</w:t>
            </w:r>
          </w:p>
        </w:tc>
        <w:tc>
          <w:tcPr>
            <w:tcW w:w="674" w:type="pct"/>
            <w:noWrap/>
            <w:hideMark/>
          </w:tcPr>
          <w:p w14:paraId="4B183920" w14:textId="77777777" w:rsidR="005B1647" w:rsidRPr="009008C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008C8">
              <w:t>200 000</w:t>
            </w:r>
          </w:p>
        </w:tc>
        <w:tc>
          <w:tcPr>
            <w:tcW w:w="641" w:type="pct"/>
            <w:noWrap/>
            <w:hideMark/>
          </w:tcPr>
          <w:p w14:paraId="7B5453DE" w14:textId="77777777" w:rsidR="005B1647" w:rsidRPr="009008C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008C8">
              <w:t> </w:t>
            </w:r>
          </w:p>
        </w:tc>
        <w:tc>
          <w:tcPr>
            <w:tcW w:w="641" w:type="pct"/>
            <w:noWrap/>
            <w:hideMark/>
          </w:tcPr>
          <w:p w14:paraId="6D226448" w14:textId="77777777" w:rsidR="005B1647" w:rsidRPr="009008C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008C8">
              <w:t> </w:t>
            </w:r>
          </w:p>
        </w:tc>
        <w:tc>
          <w:tcPr>
            <w:tcW w:w="641" w:type="pct"/>
            <w:noWrap/>
            <w:hideMark/>
          </w:tcPr>
          <w:p w14:paraId="5B6E0914" w14:textId="77777777" w:rsidR="005B1647" w:rsidRPr="009008C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008C8">
              <w:t> </w:t>
            </w:r>
          </w:p>
        </w:tc>
      </w:tr>
      <w:tr w:rsidR="00155607" w14:paraId="214DD3AF" w14:textId="77777777" w:rsidTr="00532636">
        <w:trPr>
          <w:trHeight w:val="300"/>
        </w:trPr>
        <w:tc>
          <w:tcPr>
            <w:cnfStyle w:val="001000000000" w:firstRow="0" w:lastRow="0" w:firstColumn="1" w:lastColumn="0" w:oddVBand="0" w:evenVBand="0" w:oddHBand="0" w:evenHBand="0" w:firstRowFirstColumn="0" w:firstRowLastColumn="0" w:lastRowFirstColumn="0" w:lastRowLastColumn="0"/>
            <w:tcW w:w="2403" w:type="pct"/>
            <w:noWrap/>
            <w:hideMark/>
          </w:tcPr>
          <w:p w14:paraId="083DB609" w14:textId="4428726B" w:rsidR="005B1647" w:rsidRPr="009008C8" w:rsidRDefault="005B1647" w:rsidP="005B1647">
            <w:pPr>
              <w:pStyle w:val="Tabell"/>
            </w:pPr>
            <w:r w:rsidRPr="009008C8">
              <w:lastRenderedPageBreak/>
              <w:t>Garantikapital Asiatiska banken för infrastrukturinvesteringar (AIIB)</w:t>
            </w:r>
            <w:r w:rsidRPr="009008C8">
              <w:rPr>
                <w:vertAlign w:val="superscript"/>
              </w:rPr>
              <w:t>8</w:t>
            </w:r>
          </w:p>
        </w:tc>
        <w:tc>
          <w:tcPr>
            <w:tcW w:w="674" w:type="pct"/>
            <w:noWrap/>
            <w:hideMark/>
          </w:tcPr>
          <w:p w14:paraId="427D23B4" w14:textId="77777777" w:rsidR="005B1647" w:rsidRPr="009008C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008C8">
              <w:t>USD 504</w:t>
            </w:r>
          </w:p>
        </w:tc>
        <w:tc>
          <w:tcPr>
            <w:tcW w:w="641" w:type="pct"/>
            <w:noWrap/>
            <w:hideMark/>
          </w:tcPr>
          <w:p w14:paraId="55CF7F37" w14:textId="77777777" w:rsidR="005B1647" w:rsidRPr="009008C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008C8">
              <w:t>4 696</w:t>
            </w:r>
          </w:p>
        </w:tc>
        <w:tc>
          <w:tcPr>
            <w:tcW w:w="641" w:type="pct"/>
            <w:noWrap/>
            <w:hideMark/>
          </w:tcPr>
          <w:p w14:paraId="14503E1F" w14:textId="77777777" w:rsidR="005B1647" w:rsidRPr="009008C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008C8">
              <w:t>504</w:t>
            </w:r>
          </w:p>
        </w:tc>
        <w:tc>
          <w:tcPr>
            <w:tcW w:w="641" w:type="pct"/>
            <w:noWrap/>
            <w:hideMark/>
          </w:tcPr>
          <w:p w14:paraId="656BD645" w14:textId="77777777" w:rsidR="005B1647" w:rsidRPr="009008C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008C8">
              <w:t>4 696</w:t>
            </w:r>
          </w:p>
        </w:tc>
      </w:tr>
      <w:tr w:rsidR="00155607" w:rsidRPr="00532636" w14:paraId="41BE9373" w14:textId="77777777" w:rsidTr="00532636">
        <w:trPr>
          <w:cnfStyle w:val="010000000000" w:firstRow="0" w:lastRow="1" w:firstColumn="0" w:lastColumn="0" w:oddVBand="0" w:evenVBand="0" w:oddHBand="0" w:evenHBand="0" w:firstRowFirstColumn="0" w:firstRowLastColumn="0" w:lastRowFirstColumn="0" w:lastRowLastColumn="0"/>
          <w:trHeight w:val="270"/>
        </w:trPr>
        <w:tc>
          <w:tcPr>
            <w:cnfStyle w:val="001000000000" w:firstRow="0" w:lastRow="0" w:firstColumn="1" w:lastColumn="0" w:oddVBand="0" w:evenVBand="0" w:oddHBand="0" w:evenHBand="0" w:firstRowFirstColumn="0" w:firstRowLastColumn="0" w:lastRowFirstColumn="0" w:lastRowLastColumn="0"/>
            <w:tcW w:w="2403" w:type="pct"/>
            <w:noWrap/>
            <w:hideMark/>
          </w:tcPr>
          <w:p w14:paraId="4DE63A9F" w14:textId="76125A94" w:rsidR="005B1647" w:rsidRPr="00532636" w:rsidRDefault="005B1647" w:rsidP="00532636">
            <w:pPr>
              <w:pStyle w:val="Tabell"/>
            </w:pPr>
            <w:r w:rsidRPr="00532636">
              <w:t>Summa</w:t>
            </w:r>
          </w:p>
        </w:tc>
        <w:tc>
          <w:tcPr>
            <w:tcW w:w="674" w:type="pct"/>
            <w:noWrap/>
            <w:hideMark/>
          </w:tcPr>
          <w:p w14:paraId="1463D662" w14:textId="77777777" w:rsidR="005B1647" w:rsidRPr="00532636" w:rsidRDefault="005B1647" w:rsidP="005B1647">
            <w:pPr>
              <w:pStyle w:val="Tabell"/>
              <w:cnfStyle w:val="010000000000" w:firstRow="0" w:lastRow="1" w:firstColumn="0" w:lastColumn="0" w:oddVBand="0" w:evenVBand="0" w:oddHBand="0" w:evenHBand="0" w:firstRowFirstColumn="0" w:firstRowLastColumn="0" w:lastRowFirstColumn="0" w:lastRowLastColumn="0"/>
            </w:pPr>
            <w:r w:rsidRPr="00532636">
              <w:t> </w:t>
            </w:r>
          </w:p>
        </w:tc>
        <w:tc>
          <w:tcPr>
            <w:tcW w:w="641" w:type="pct"/>
            <w:noWrap/>
            <w:hideMark/>
          </w:tcPr>
          <w:p w14:paraId="5524214D" w14:textId="77777777" w:rsidR="005B1647" w:rsidRPr="00532636" w:rsidRDefault="005B1647" w:rsidP="005B1647">
            <w:pPr>
              <w:pStyle w:val="Tabell"/>
              <w:cnfStyle w:val="010000000000" w:firstRow="0" w:lastRow="1" w:firstColumn="0" w:lastColumn="0" w:oddVBand="0" w:evenVBand="0" w:oddHBand="0" w:evenHBand="0" w:firstRowFirstColumn="0" w:firstRowLastColumn="0" w:lastRowFirstColumn="0" w:lastRowLastColumn="0"/>
            </w:pPr>
            <w:r w:rsidRPr="00532636">
              <w:t>1 733 972</w:t>
            </w:r>
          </w:p>
        </w:tc>
        <w:tc>
          <w:tcPr>
            <w:tcW w:w="641" w:type="pct"/>
            <w:noWrap/>
            <w:hideMark/>
          </w:tcPr>
          <w:p w14:paraId="661E6D8C" w14:textId="77777777" w:rsidR="005B1647" w:rsidRPr="00532636" w:rsidRDefault="005B1647" w:rsidP="005B1647">
            <w:pPr>
              <w:pStyle w:val="Tabell"/>
              <w:cnfStyle w:val="010000000000" w:firstRow="0" w:lastRow="1" w:firstColumn="0" w:lastColumn="0" w:oddVBand="0" w:evenVBand="0" w:oddHBand="0" w:evenHBand="0" w:firstRowFirstColumn="0" w:firstRowLastColumn="0" w:lastRowFirstColumn="0" w:lastRowLastColumn="0"/>
            </w:pPr>
            <w:r w:rsidRPr="00532636">
              <w:t> </w:t>
            </w:r>
          </w:p>
        </w:tc>
        <w:tc>
          <w:tcPr>
            <w:tcW w:w="641" w:type="pct"/>
            <w:noWrap/>
            <w:hideMark/>
          </w:tcPr>
          <w:p w14:paraId="385D8740" w14:textId="77777777" w:rsidR="005B1647" w:rsidRPr="00532636" w:rsidRDefault="005B1647" w:rsidP="005B1647">
            <w:pPr>
              <w:pStyle w:val="Tabell"/>
              <w:cnfStyle w:val="010000000000" w:firstRow="0" w:lastRow="1" w:firstColumn="0" w:lastColumn="0" w:oddVBand="0" w:evenVBand="0" w:oddHBand="0" w:evenHBand="0" w:firstRowFirstColumn="0" w:firstRowLastColumn="0" w:lastRowFirstColumn="0" w:lastRowLastColumn="0"/>
            </w:pPr>
            <w:r w:rsidRPr="00532636">
              <w:t>1 733 972</w:t>
            </w:r>
          </w:p>
        </w:tc>
      </w:tr>
    </w:tbl>
    <w:p w14:paraId="28E25B6C" w14:textId="57119AFC" w:rsidR="005B1647" w:rsidRDefault="005B1647" w:rsidP="005B1647">
      <w:pPr>
        <w:pStyle w:val="TabellFotnot"/>
      </w:pPr>
      <w:r w:rsidRPr="009008C8">
        <w:rPr>
          <w:vertAlign w:val="superscript"/>
        </w:rPr>
        <w:t>1</w:t>
      </w:r>
      <w:r>
        <w:t xml:space="preserve"> Lagen (1995:1571) om insättningsgaranti. Åtagandet för insättningsgarantin avser den 31 december 2017.</w:t>
      </w:r>
    </w:p>
    <w:p w14:paraId="0EDA0D70" w14:textId="62C9BCFF" w:rsidR="005B1647" w:rsidRDefault="005B1647" w:rsidP="005B1647">
      <w:pPr>
        <w:pStyle w:val="TabellFotnot"/>
      </w:pPr>
      <w:r w:rsidRPr="009008C8">
        <w:rPr>
          <w:vertAlign w:val="superscript"/>
        </w:rPr>
        <w:t>2</w:t>
      </w:r>
      <w:r>
        <w:t xml:space="preserve"> Om vissa villkor i lag (2008:812) är uppfyllda ges en möjlighet att ställa ut garantier för att skydda dessa insättare.</w:t>
      </w:r>
    </w:p>
    <w:p w14:paraId="5E4234F0" w14:textId="75C449CB" w:rsidR="005B1647" w:rsidRDefault="005B1647" w:rsidP="005B1647">
      <w:pPr>
        <w:pStyle w:val="TabellFotnot"/>
      </w:pPr>
      <w:r w:rsidRPr="009008C8">
        <w:rPr>
          <w:vertAlign w:val="superscript"/>
        </w:rPr>
        <w:t>3</w:t>
      </w:r>
      <w:r>
        <w:t xml:space="preserve"> Lagen (1999:158) om investerarskydd. För investerarskyddet saknas uppgifter om storleken på de skyddade tillgångarna.</w:t>
      </w:r>
    </w:p>
    <w:p w14:paraId="2CF5BE52" w14:textId="21299CDA" w:rsidR="005B1647" w:rsidRPr="00D271F1" w:rsidRDefault="005B1647" w:rsidP="005B1647">
      <w:pPr>
        <w:pStyle w:val="TabellFotnot"/>
      </w:pPr>
      <w:r w:rsidRPr="00D271F1">
        <w:rPr>
          <w:vertAlign w:val="superscript"/>
        </w:rPr>
        <w:t>4</w:t>
      </w:r>
      <w:r w:rsidRPr="00D271F1">
        <w:t xml:space="preserve"> </w:t>
      </w:r>
      <w:r>
        <w:t>P</w:t>
      </w:r>
      <w:r w:rsidRPr="00D271F1">
        <w:t>rop. 2008/09:116, bet 2008/09: FiU36, rskr. 2008/09:200</w:t>
      </w:r>
      <w:r>
        <w:t>.</w:t>
      </w:r>
    </w:p>
    <w:p w14:paraId="6A930F2D" w14:textId="04479F60" w:rsidR="005B1647" w:rsidRPr="00D271F1" w:rsidRDefault="005B1647" w:rsidP="005B1647">
      <w:pPr>
        <w:pStyle w:val="TabellFotnot"/>
      </w:pPr>
      <w:r w:rsidRPr="00D271F1">
        <w:rPr>
          <w:vertAlign w:val="superscript"/>
        </w:rPr>
        <w:t>5</w:t>
      </w:r>
      <w:r w:rsidRPr="00D271F1">
        <w:t xml:space="preserve"> </w:t>
      </w:r>
      <w:r>
        <w:t>P</w:t>
      </w:r>
      <w:r w:rsidRPr="00D271F1">
        <w:t>rop. 2010/11:1, bet. 2010/11:FiU2, rskr. 2010/11:139</w:t>
      </w:r>
      <w:r>
        <w:t>.</w:t>
      </w:r>
    </w:p>
    <w:p w14:paraId="26BA24D0" w14:textId="52D5BCAC" w:rsidR="005B1647" w:rsidRDefault="005B1647" w:rsidP="005B1647">
      <w:pPr>
        <w:pStyle w:val="TabellFotnot"/>
      </w:pPr>
      <w:r w:rsidRPr="00D271F1">
        <w:rPr>
          <w:vertAlign w:val="superscript"/>
        </w:rPr>
        <w:t>6</w:t>
      </w:r>
      <w:r w:rsidRPr="00D271F1">
        <w:t xml:space="preserve"> </w:t>
      </w:r>
      <w:r>
        <w:t>P</w:t>
      </w:r>
      <w:r w:rsidRPr="00D271F1">
        <w:t xml:space="preserve">rop. </w:t>
      </w:r>
      <w:r>
        <w:t>2011/12:1, bet. 2011/12:FiU2, rskr. 2011/12:104.</w:t>
      </w:r>
    </w:p>
    <w:p w14:paraId="4E2315E1" w14:textId="44210C5F" w:rsidR="005B1647" w:rsidRDefault="005B1647" w:rsidP="005B1647">
      <w:pPr>
        <w:pStyle w:val="TabellFotnot"/>
      </w:pPr>
      <w:r w:rsidRPr="009008C8">
        <w:rPr>
          <w:vertAlign w:val="superscript"/>
        </w:rPr>
        <w:t>7</w:t>
      </w:r>
      <w:r>
        <w:t xml:space="preserve"> I samband med bolagisering av statliga affärsverk beslutade riksdagen om statliga borgen för överlåtna pensionsåtaganden (prop. 1991/92:150, bet. 1991/92:FiU30, rskr. 1991/92:350). Utfallet avser pensionsskulden per den 31 december 2014.</w:t>
      </w:r>
    </w:p>
    <w:p w14:paraId="7ED00D68" w14:textId="3E5510E4" w:rsidR="005B1647" w:rsidRDefault="005B1647" w:rsidP="005B1647">
      <w:pPr>
        <w:pStyle w:val="Klla"/>
      </w:pPr>
      <w:r w:rsidRPr="009008C8">
        <w:rPr>
          <w:vertAlign w:val="superscript"/>
        </w:rPr>
        <w:t>8</w:t>
      </w:r>
      <w:r>
        <w:t xml:space="preserve"> Prop. 2015/16:99, bet. 2015/16:FiU21, rskr. 2015/16:311.</w:t>
      </w:r>
    </w:p>
    <w:p w14:paraId="03CD00B9" w14:textId="19DD76CF" w:rsidR="005B1647" w:rsidRDefault="005B1647" w:rsidP="005B1647">
      <w:pPr>
        <w:pStyle w:val="Rubrik4utannumrering"/>
      </w:pPr>
      <w:r>
        <w:t>Inomstatliga lån</w:t>
      </w:r>
    </w:p>
    <w:p w14:paraId="30BE47E3" w14:textId="4B20BD50" w:rsidR="005B1647" w:rsidRDefault="005B1647" w:rsidP="005B1647">
      <w:pPr>
        <w:pStyle w:val="TabellRubrik"/>
      </w:pPr>
      <w:bookmarkStart w:id="91" w:name="_Toc37340039"/>
      <w:r>
        <w:t xml:space="preserve">Tabell </w:t>
      </w:r>
      <w:r>
        <w:fldChar w:fldCharType="begin"/>
      </w:r>
      <w:r>
        <w:instrText xml:space="preserve"> STYLEREF  "Rubrik 1" \n</w:instrText>
      </w:r>
      <w:r>
        <w:fldChar w:fldCharType="separate"/>
      </w:r>
      <w:r w:rsidR="00301022">
        <w:rPr>
          <w:noProof/>
        </w:rPr>
        <w:t>2</w:t>
      </w:r>
      <w:r>
        <w:rPr>
          <w:noProof/>
        </w:rPr>
        <w:fldChar w:fldCharType="end"/>
      </w:r>
      <w:r>
        <w:t>.</w:t>
      </w:r>
      <w:fldSimple w:instr=" SEQ Tabell \* ARABIC \s 1 ">
        <w:r w:rsidR="00301022">
          <w:rPr>
            <w:noProof/>
          </w:rPr>
          <w:t>39</w:t>
        </w:r>
      </w:fldSimple>
      <w:r>
        <w:tab/>
      </w:r>
      <w:r w:rsidRPr="00247D4B">
        <w:t>UO 2 Inomstatliga lån</w:t>
      </w:r>
      <w:bookmarkEnd w:id="91"/>
    </w:p>
    <w:p w14:paraId="0ED88F9B" w14:textId="1ABEC37E" w:rsidR="005B1647" w:rsidRDefault="005B1647" w:rsidP="005B1647">
      <w:pPr>
        <w:pStyle w:val="TabellUnderrubrik"/>
      </w:pPr>
      <w:r w:rsidRPr="00247D4B">
        <w:t>Miljoner kronor</w:t>
      </w:r>
    </w:p>
    <w:tbl>
      <w:tblPr>
        <w:tblStyle w:val="RKBPTabell"/>
        <w:tblW w:w="5000" w:type="pct"/>
        <w:tblLook w:val="06E0" w:firstRow="1" w:lastRow="1" w:firstColumn="1" w:lastColumn="0" w:noHBand="1" w:noVBand="1"/>
      </w:tblPr>
      <w:tblGrid>
        <w:gridCol w:w="5117"/>
        <w:gridCol w:w="1156"/>
        <w:gridCol w:w="1097"/>
      </w:tblGrid>
      <w:tr w:rsidR="00155607" w14:paraId="472B896E" w14:textId="77777777" w:rsidTr="003D47E6">
        <w:trPr>
          <w:cnfStyle w:val="100000000000" w:firstRow="1" w:lastRow="0" w:firstColumn="0" w:lastColumn="0" w:oddVBand="0" w:evenVBand="0" w:oddHBand="0" w:evenHBand="0" w:firstRowFirstColumn="0" w:firstRowLastColumn="0" w:lastRowFirstColumn="0" w:lastRowLastColumn="0"/>
          <w:trHeight w:val="270"/>
        </w:trPr>
        <w:tc>
          <w:tcPr>
            <w:cnfStyle w:val="001000000000" w:firstRow="0" w:lastRow="0" w:firstColumn="1" w:lastColumn="0" w:oddVBand="0" w:evenVBand="0" w:oddHBand="0" w:evenHBand="0" w:firstRowFirstColumn="0" w:firstRowLastColumn="0" w:lastRowFirstColumn="0" w:lastRowLastColumn="0"/>
            <w:tcW w:w="3472" w:type="pct"/>
            <w:noWrap/>
            <w:hideMark/>
          </w:tcPr>
          <w:p w14:paraId="25A09E46" w14:textId="77777777" w:rsidR="005B1647" w:rsidRPr="00247D4B" w:rsidRDefault="005B1647" w:rsidP="003D47E6">
            <w:pPr>
              <w:pStyle w:val="TabellHuvud"/>
            </w:pPr>
            <w:r w:rsidRPr="00247D4B">
              <w:t>Inomstatliga lån</w:t>
            </w:r>
          </w:p>
        </w:tc>
        <w:tc>
          <w:tcPr>
            <w:tcW w:w="784" w:type="pct"/>
            <w:noWrap/>
            <w:hideMark/>
          </w:tcPr>
          <w:p w14:paraId="1DE4A239" w14:textId="77777777" w:rsidR="005B1647" w:rsidRPr="00247D4B" w:rsidRDefault="005B1647" w:rsidP="003D47E6">
            <w:pPr>
              <w:pStyle w:val="TabellHuvud"/>
              <w:cnfStyle w:val="100000000000" w:firstRow="1" w:lastRow="0" w:firstColumn="0" w:lastColumn="0" w:oddVBand="0" w:evenVBand="0" w:oddHBand="0" w:evenHBand="0" w:firstRowFirstColumn="0" w:firstRowLastColumn="0" w:lastRowFirstColumn="0" w:lastRowLastColumn="0"/>
            </w:pPr>
            <w:r w:rsidRPr="00247D4B">
              <w:t>Låneram</w:t>
            </w:r>
          </w:p>
        </w:tc>
        <w:tc>
          <w:tcPr>
            <w:tcW w:w="744" w:type="pct"/>
            <w:noWrap/>
            <w:hideMark/>
          </w:tcPr>
          <w:p w14:paraId="6730206C" w14:textId="77777777" w:rsidR="005B1647" w:rsidRPr="00247D4B" w:rsidRDefault="005B1647" w:rsidP="003D47E6">
            <w:pPr>
              <w:pStyle w:val="TabellHuvud"/>
              <w:cnfStyle w:val="100000000000" w:firstRow="1" w:lastRow="0" w:firstColumn="0" w:lastColumn="0" w:oddVBand="0" w:evenVBand="0" w:oddHBand="0" w:evenHBand="0" w:firstRowFirstColumn="0" w:firstRowLastColumn="0" w:lastRowFirstColumn="0" w:lastRowLastColumn="0"/>
            </w:pPr>
            <w:r w:rsidRPr="00247D4B">
              <w:t>Lån 2019-12-31</w:t>
            </w:r>
          </w:p>
        </w:tc>
      </w:tr>
      <w:tr w:rsidR="00155607" w14:paraId="6C4414F4" w14:textId="77777777" w:rsidTr="003D47E6">
        <w:trPr>
          <w:trHeight w:val="255"/>
        </w:trPr>
        <w:tc>
          <w:tcPr>
            <w:cnfStyle w:val="001000000000" w:firstRow="0" w:lastRow="0" w:firstColumn="1" w:lastColumn="0" w:oddVBand="0" w:evenVBand="0" w:oddHBand="0" w:evenHBand="0" w:firstRowFirstColumn="0" w:firstRowLastColumn="0" w:lastRowFirstColumn="0" w:lastRowLastColumn="0"/>
            <w:tcW w:w="3472" w:type="pct"/>
            <w:noWrap/>
            <w:hideMark/>
          </w:tcPr>
          <w:p w14:paraId="34C4BCC0" w14:textId="77777777" w:rsidR="005B1647" w:rsidRPr="00247D4B" w:rsidRDefault="005B1647" w:rsidP="005B1647">
            <w:pPr>
              <w:pStyle w:val="Tabell"/>
            </w:pPr>
            <w:r w:rsidRPr="00247D4B">
              <w:t>Statens fastighetsverks investeringar i fastigheter</w:t>
            </w:r>
          </w:p>
        </w:tc>
        <w:tc>
          <w:tcPr>
            <w:tcW w:w="784" w:type="pct"/>
            <w:noWrap/>
            <w:hideMark/>
          </w:tcPr>
          <w:p w14:paraId="7A89E2D2" w14:textId="77777777" w:rsidR="005B1647" w:rsidRPr="00247D4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47D4B">
              <w:t>15 200</w:t>
            </w:r>
          </w:p>
        </w:tc>
        <w:tc>
          <w:tcPr>
            <w:tcW w:w="744" w:type="pct"/>
            <w:noWrap/>
            <w:hideMark/>
          </w:tcPr>
          <w:p w14:paraId="16CF80A9" w14:textId="77777777" w:rsidR="005B1647" w:rsidRPr="00247D4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47D4B">
              <w:t>13 195</w:t>
            </w:r>
          </w:p>
        </w:tc>
      </w:tr>
      <w:tr w:rsidR="00155607" w14:paraId="0AE4C63C" w14:textId="77777777" w:rsidTr="003D47E6">
        <w:trPr>
          <w:trHeight w:val="285"/>
        </w:trPr>
        <w:tc>
          <w:tcPr>
            <w:cnfStyle w:val="001000000000" w:firstRow="0" w:lastRow="0" w:firstColumn="1" w:lastColumn="0" w:oddVBand="0" w:evenVBand="0" w:oddHBand="0" w:evenHBand="0" w:firstRowFirstColumn="0" w:firstRowLastColumn="0" w:lastRowFirstColumn="0" w:lastRowLastColumn="0"/>
            <w:tcW w:w="3472" w:type="pct"/>
            <w:noWrap/>
            <w:hideMark/>
          </w:tcPr>
          <w:p w14:paraId="3A8405B2" w14:textId="5BCB3E5C" w:rsidR="005B1647" w:rsidRPr="00247D4B" w:rsidRDefault="005B1647" w:rsidP="003D47E6">
            <w:pPr>
              <w:pStyle w:val="Tabell"/>
            </w:pPr>
            <w:r w:rsidRPr="00247D4B">
              <w:t>Statens järnvägars långfristiga lån exkl. finansiell leasing</w:t>
            </w:r>
            <w:r w:rsidRPr="00247D4B">
              <w:rPr>
                <w:vertAlign w:val="superscript"/>
              </w:rPr>
              <w:t>1</w:t>
            </w:r>
          </w:p>
        </w:tc>
        <w:tc>
          <w:tcPr>
            <w:tcW w:w="784" w:type="pct"/>
            <w:noWrap/>
            <w:hideMark/>
          </w:tcPr>
          <w:p w14:paraId="75DB61B1" w14:textId="77777777" w:rsidR="005B1647" w:rsidRPr="00247D4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47D4B">
              <w:t>2 915</w:t>
            </w:r>
          </w:p>
        </w:tc>
        <w:tc>
          <w:tcPr>
            <w:tcW w:w="744" w:type="pct"/>
            <w:noWrap/>
            <w:hideMark/>
          </w:tcPr>
          <w:p w14:paraId="7C3FAFF2" w14:textId="77777777" w:rsidR="005B1647" w:rsidRPr="00247D4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47D4B">
              <w:t>326</w:t>
            </w:r>
          </w:p>
        </w:tc>
      </w:tr>
      <w:tr w:rsidR="00155607" w14:paraId="0595AD5D" w14:textId="77777777" w:rsidTr="003D47E6">
        <w:trPr>
          <w:trHeight w:val="255"/>
        </w:trPr>
        <w:tc>
          <w:tcPr>
            <w:cnfStyle w:val="001000000000" w:firstRow="0" w:lastRow="0" w:firstColumn="1" w:lastColumn="0" w:oddVBand="0" w:evenVBand="0" w:oddHBand="0" w:evenHBand="0" w:firstRowFirstColumn="0" w:firstRowLastColumn="0" w:lastRowFirstColumn="0" w:lastRowLastColumn="0"/>
            <w:tcW w:w="3472" w:type="pct"/>
            <w:noWrap/>
            <w:hideMark/>
          </w:tcPr>
          <w:p w14:paraId="6BB61483" w14:textId="77777777" w:rsidR="005B1647" w:rsidRPr="00247D4B" w:rsidRDefault="005B1647" w:rsidP="005B1647">
            <w:pPr>
              <w:pStyle w:val="Tabell"/>
            </w:pPr>
            <w:r w:rsidRPr="00247D4B">
              <w:t>Fortifikationsverkets investeringar i mark, anläggningar och lokaler</w:t>
            </w:r>
          </w:p>
        </w:tc>
        <w:tc>
          <w:tcPr>
            <w:tcW w:w="784" w:type="pct"/>
            <w:noWrap/>
            <w:hideMark/>
          </w:tcPr>
          <w:p w14:paraId="433DC3DA" w14:textId="135A9A68" w:rsidR="005B1647" w:rsidRPr="00247D4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47D4B">
              <w:t xml:space="preserve">14 </w:t>
            </w:r>
            <w:r>
              <w:t>5</w:t>
            </w:r>
            <w:r w:rsidRPr="00247D4B">
              <w:t>00</w:t>
            </w:r>
          </w:p>
        </w:tc>
        <w:tc>
          <w:tcPr>
            <w:tcW w:w="744" w:type="pct"/>
            <w:noWrap/>
            <w:hideMark/>
          </w:tcPr>
          <w:p w14:paraId="338F4927" w14:textId="6629DDA8" w:rsidR="005B1647" w:rsidRPr="00247D4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47D4B">
              <w:t>13 992</w:t>
            </w:r>
          </w:p>
        </w:tc>
      </w:tr>
      <w:tr w:rsidR="00155607" w14:paraId="5A2879C9" w14:textId="77777777" w:rsidTr="003D47E6">
        <w:trPr>
          <w:trHeight w:val="270"/>
        </w:trPr>
        <w:tc>
          <w:tcPr>
            <w:cnfStyle w:val="001000000000" w:firstRow="0" w:lastRow="0" w:firstColumn="1" w:lastColumn="0" w:oddVBand="0" w:evenVBand="0" w:oddHBand="0" w:evenHBand="0" w:firstRowFirstColumn="0" w:firstRowLastColumn="0" w:lastRowFirstColumn="0" w:lastRowLastColumn="0"/>
            <w:tcW w:w="3472" w:type="pct"/>
            <w:noWrap/>
            <w:hideMark/>
          </w:tcPr>
          <w:p w14:paraId="72BD387E" w14:textId="77777777" w:rsidR="005B1647" w:rsidRPr="00247D4B" w:rsidRDefault="005B1647" w:rsidP="005B1647">
            <w:pPr>
              <w:pStyle w:val="Tabell"/>
            </w:pPr>
            <w:r w:rsidRPr="00247D4B">
              <w:t>Riksrevisionen - anläggningstillgångar som används i verksamheten</w:t>
            </w:r>
          </w:p>
        </w:tc>
        <w:tc>
          <w:tcPr>
            <w:tcW w:w="784" w:type="pct"/>
            <w:noWrap/>
            <w:hideMark/>
          </w:tcPr>
          <w:p w14:paraId="602D1CAD" w14:textId="77777777" w:rsidR="005B1647" w:rsidRPr="00247D4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47D4B">
              <w:t>15</w:t>
            </w:r>
          </w:p>
        </w:tc>
        <w:tc>
          <w:tcPr>
            <w:tcW w:w="744" w:type="pct"/>
            <w:noWrap/>
            <w:hideMark/>
          </w:tcPr>
          <w:p w14:paraId="3DB2100F" w14:textId="77777777" w:rsidR="005B1647" w:rsidRPr="00247D4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47D4B">
              <w:t>7</w:t>
            </w:r>
          </w:p>
        </w:tc>
      </w:tr>
      <w:tr w:rsidR="00155607" w:rsidRPr="003D47E6" w14:paraId="5DD50C47" w14:textId="77777777" w:rsidTr="003D47E6">
        <w:trPr>
          <w:cnfStyle w:val="010000000000" w:firstRow="0" w:lastRow="1" w:firstColumn="0" w:lastColumn="0" w:oddVBand="0" w:evenVBand="0" w:oddHBand="0" w:evenHBand="0" w:firstRowFirstColumn="0" w:firstRowLastColumn="0" w:lastRowFirstColumn="0" w:lastRowLastColumn="0"/>
          <w:trHeight w:val="270"/>
        </w:trPr>
        <w:tc>
          <w:tcPr>
            <w:cnfStyle w:val="001000000000" w:firstRow="0" w:lastRow="0" w:firstColumn="1" w:lastColumn="0" w:oddVBand="0" w:evenVBand="0" w:oddHBand="0" w:evenHBand="0" w:firstRowFirstColumn="0" w:firstRowLastColumn="0" w:lastRowFirstColumn="0" w:lastRowLastColumn="0"/>
            <w:tcW w:w="3472" w:type="pct"/>
            <w:noWrap/>
            <w:hideMark/>
          </w:tcPr>
          <w:p w14:paraId="03DA2E35" w14:textId="77777777" w:rsidR="005B1647" w:rsidRPr="003D47E6" w:rsidRDefault="005B1647" w:rsidP="003D47E6">
            <w:pPr>
              <w:pStyle w:val="Tabell"/>
            </w:pPr>
            <w:r w:rsidRPr="003D47E6">
              <w:t>Summa</w:t>
            </w:r>
          </w:p>
        </w:tc>
        <w:tc>
          <w:tcPr>
            <w:tcW w:w="784" w:type="pct"/>
            <w:noWrap/>
            <w:hideMark/>
          </w:tcPr>
          <w:p w14:paraId="642B4898" w14:textId="77777777" w:rsidR="005B1647" w:rsidRPr="003D47E6" w:rsidRDefault="005B1647" w:rsidP="005B1647">
            <w:pPr>
              <w:pStyle w:val="Tabell"/>
              <w:cnfStyle w:val="010000000000" w:firstRow="0" w:lastRow="1" w:firstColumn="0" w:lastColumn="0" w:oddVBand="0" w:evenVBand="0" w:oddHBand="0" w:evenHBand="0" w:firstRowFirstColumn="0" w:firstRowLastColumn="0" w:lastRowFirstColumn="0" w:lastRowLastColumn="0"/>
            </w:pPr>
            <w:r w:rsidRPr="003D47E6">
              <w:t>32 330</w:t>
            </w:r>
          </w:p>
        </w:tc>
        <w:tc>
          <w:tcPr>
            <w:tcW w:w="744" w:type="pct"/>
            <w:noWrap/>
            <w:hideMark/>
          </w:tcPr>
          <w:p w14:paraId="6B8CE8E6" w14:textId="77777777" w:rsidR="005B1647" w:rsidRPr="003D47E6" w:rsidRDefault="005B1647" w:rsidP="005B1647">
            <w:pPr>
              <w:pStyle w:val="Tabell"/>
              <w:cnfStyle w:val="010000000000" w:firstRow="0" w:lastRow="1" w:firstColumn="0" w:lastColumn="0" w:oddVBand="0" w:evenVBand="0" w:oddHBand="0" w:evenHBand="0" w:firstRowFirstColumn="0" w:firstRowLastColumn="0" w:lastRowFirstColumn="0" w:lastRowLastColumn="0"/>
            </w:pPr>
            <w:r w:rsidRPr="003D47E6">
              <w:t>27 520</w:t>
            </w:r>
          </w:p>
        </w:tc>
      </w:tr>
    </w:tbl>
    <w:p w14:paraId="3CCF4491" w14:textId="5BFB3CD9" w:rsidR="005B1647" w:rsidRDefault="005B1647" w:rsidP="005B1647">
      <w:pPr>
        <w:pStyle w:val="Klla"/>
      </w:pPr>
      <w:r w:rsidRPr="00247D4B">
        <w:rPr>
          <w:vertAlign w:val="superscript"/>
        </w:rPr>
        <w:t>1</w:t>
      </w:r>
      <w:r w:rsidRPr="00247D4B">
        <w:t xml:space="preserve"> </w:t>
      </w:r>
      <w:r>
        <w:t>P</w:t>
      </w:r>
      <w:r w:rsidRPr="00247D4B">
        <w:t>rop. 2013/14:1, bet. 2013/14:FiU2, rskr. 2013/14:135</w:t>
      </w:r>
      <w:r>
        <w:t>.</w:t>
      </w:r>
    </w:p>
    <w:p w14:paraId="5289C974" w14:textId="769D9A2F" w:rsidR="005B1647" w:rsidRDefault="005B1647" w:rsidP="005B1647">
      <w:pPr>
        <w:pStyle w:val="Brdtext"/>
      </w:pPr>
      <w:r w:rsidRPr="00247D4B">
        <w:t>Riksdagen har beslutat om låneramar på 32 330 miljoner kronor inom utgiftsområdet. Utestående lån vid utgången av 2019 var 27 520 miljoner kronor.</w:t>
      </w:r>
    </w:p>
    <w:p w14:paraId="3C91AB2E" w14:textId="3B60D250" w:rsidR="005B1647" w:rsidRDefault="005B1647" w:rsidP="005B1647">
      <w:pPr>
        <w:pStyle w:val="Rubrik4utannumrering"/>
      </w:pPr>
      <w:r>
        <w:lastRenderedPageBreak/>
        <w:t>Övriga krediter</w:t>
      </w:r>
    </w:p>
    <w:p w14:paraId="046683B9" w14:textId="77014B11" w:rsidR="005B1647" w:rsidRDefault="005B1647" w:rsidP="005B1647">
      <w:pPr>
        <w:pStyle w:val="TabellRubrik"/>
      </w:pPr>
      <w:bookmarkStart w:id="92" w:name="_Toc37340040"/>
      <w:r>
        <w:t xml:space="preserve">Tabell </w:t>
      </w:r>
      <w:r>
        <w:fldChar w:fldCharType="begin"/>
      </w:r>
      <w:r>
        <w:instrText xml:space="preserve"> STYLEREF  "Rubrik 1" \n</w:instrText>
      </w:r>
      <w:r>
        <w:fldChar w:fldCharType="separate"/>
      </w:r>
      <w:r w:rsidR="00301022">
        <w:rPr>
          <w:noProof/>
        </w:rPr>
        <w:t>2</w:t>
      </w:r>
      <w:r>
        <w:rPr>
          <w:noProof/>
        </w:rPr>
        <w:fldChar w:fldCharType="end"/>
      </w:r>
      <w:r>
        <w:t>.</w:t>
      </w:r>
      <w:fldSimple w:instr=" SEQ Tabell \* ARABIC \s 1 ">
        <w:r w:rsidR="00301022">
          <w:rPr>
            <w:noProof/>
          </w:rPr>
          <w:t>40</w:t>
        </w:r>
      </w:fldSimple>
      <w:r>
        <w:tab/>
      </w:r>
      <w:r w:rsidRPr="00247D4B">
        <w:t>UO 2 Övriga krediter</w:t>
      </w:r>
      <w:bookmarkEnd w:id="92"/>
    </w:p>
    <w:p w14:paraId="6BD7F465" w14:textId="6AEC9AD3" w:rsidR="005B1647" w:rsidRDefault="005B1647" w:rsidP="005B1647">
      <w:pPr>
        <w:pStyle w:val="TabellUnderrubrik"/>
        <w:keepLines/>
      </w:pPr>
      <w:r w:rsidRPr="00247D4B">
        <w:t>Miljoner kronor</w:t>
      </w:r>
    </w:p>
    <w:tbl>
      <w:tblPr>
        <w:tblStyle w:val="RKBPTabell"/>
        <w:tblW w:w="5000" w:type="pct"/>
        <w:tblLook w:val="04E0" w:firstRow="1" w:lastRow="1" w:firstColumn="1" w:lastColumn="0" w:noHBand="0" w:noVBand="1"/>
      </w:tblPr>
      <w:tblGrid>
        <w:gridCol w:w="4536"/>
        <w:gridCol w:w="1417"/>
        <w:gridCol w:w="1417"/>
      </w:tblGrid>
      <w:tr w:rsidR="00155607" w14:paraId="5144EE16" w14:textId="77777777" w:rsidTr="00BE1FEE">
        <w:trPr>
          <w:cnfStyle w:val="100000000000" w:firstRow="1" w:lastRow="0" w:firstColumn="0" w:lastColumn="0" w:oddVBand="0" w:evenVBand="0" w:oddHBand="0" w:evenHBand="0" w:firstRowFirstColumn="0" w:firstRowLastColumn="0" w:lastRowFirstColumn="0" w:lastRowLastColumn="0"/>
          <w:trHeight w:val="525"/>
          <w:tblHeader w:val="0"/>
        </w:trPr>
        <w:tc>
          <w:tcPr>
            <w:cnfStyle w:val="001000000000" w:firstRow="0" w:lastRow="0" w:firstColumn="1" w:lastColumn="0" w:oddVBand="0" w:evenVBand="0" w:oddHBand="0" w:evenHBand="0" w:firstRowFirstColumn="0" w:firstRowLastColumn="0" w:lastRowFirstColumn="0" w:lastRowLastColumn="0"/>
            <w:tcW w:w="3077" w:type="pct"/>
            <w:tcBorders>
              <w:top w:val="none" w:sz="0" w:space="0" w:color="auto"/>
              <w:left w:val="none" w:sz="0" w:space="0" w:color="auto"/>
              <w:bottom w:val="none" w:sz="0" w:space="0" w:color="auto"/>
              <w:right w:val="none" w:sz="0" w:space="0" w:color="auto"/>
              <w:tl2br w:val="none" w:sz="0" w:space="0" w:color="auto"/>
              <w:tr2bl w:val="none" w:sz="0" w:space="0" w:color="auto"/>
            </w:tcBorders>
            <w:hideMark/>
          </w:tcPr>
          <w:p w14:paraId="4DD87A58" w14:textId="77777777" w:rsidR="005B1647" w:rsidRPr="00247D4B" w:rsidRDefault="005B1647" w:rsidP="005B1647">
            <w:pPr>
              <w:pStyle w:val="TabellHuvud"/>
              <w:keepNext/>
              <w:keepLines/>
            </w:pPr>
            <w:r w:rsidRPr="00247D4B">
              <w:t>Övriga krediter i Riksgäldskontoret</w:t>
            </w:r>
          </w:p>
        </w:tc>
        <w:tc>
          <w:tcPr>
            <w:tcW w:w="961" w:type="pct"/>
            <w:tcBorders>
              <w:top w:val="none" w:sz="0" w:space="0" w:color="auto"/>
              <w:left w:val="none" w:sz="0" w:space="0" w:color="auto"/>
              <w:bottom w:val="none" w:sz="0" w:space="0" w:color="auto"/>
              <w:right w:val="none" w:sz="0" w:space="0" w:color="auto"/>
              <w:tl2br w:val="none" w:sz="0" w:space="0" w:color="auto"/>
              <w:tr2bl w:val="none" w:sz="0" w:space="0" w:color="auto"/>
            </w:tcBorders>
            <w:hideMark/>
          </w:tcPr>
          <w:p w14:paraId="04DA5571" w14:textId="77777777" w:rsidR="005B1647" w:rsidRPr="00247D4B" w:rsidRDefault="005B1647" w:rsidP="005B1647">
            <w:pPr>
              <w:pStyle w:val="TabellHuvud"/>
              <w:keepNext/>
              <w:keepLines/>
              <w:cnfStyle w:val="100000000000" w:firstRow="1" w:lastRow="0" w:firstColumn="0" w:lastColumn="0" w:oddVBand="0" w:evenVBand="0" w:oddHBand="0" w:evenHBand="0" w:firstRowFirstColumn="0" w:firstRowLastColumn="0" w:lastRowFirstColumn="0" w:lastRowLastColumn="0"/>
            </w:pPr>
            <w:r w:rsidRPr="00247D4B">
              <w:t>Kredit</w:t>
            </w:r>
          </w:p>
        </w:tc>
        <w:tc>
          <w:tcPr>
            <w:tcW w:w="961" w:type="pct"/>
            <w:tcBorders>
              <w:top w:val="none" w:sz="0" w:space="0" w:color="auto"/>
              <w:left w:val="none" w:sz="0" w:space="0" w:color="auto"/>
              <w:bottom w:val="none" w:sz="0" w:space="0" w:color="auto"/>
              <w:right w:val="none" w:sz="0" w:space="0" w:color="auto"/>
              <w:tl2br w:val="none" w:sz="0" w:space="0" w:color="auto"/>
              <w:tr2bl w:val="none" w:sz="0" w:space="0" w:color="auto"/>
            </w:tcBorders>
            <w:hideMark/>
          </w:tcPr>
          <w:p w14:paraId="470C90DD" w14:textId="77777777" w:rsidR="005B1647" w:rsidRPr="00247D4B" w:rsidRDefault="005B1647" w:rsidP="005B1647">
            <w:pPr>
              <w:pStyle w:val="TabellHuvud"/>
              <w:keepNext/>
              <w:keepLines/>
              <w:cnfStyle w:val="100000000000" w:firstRow="1" w:lastRow="0" w:firstColumn="0" w:lastColumn="0" w:oddVBand="0" w:evenVBand="0" w:oddHBand="0" w:evenHBand="0" w:firstRowFirstColumn="0" w:firstRowLastColumn="0" w:lastRowFirstColumn="0" w:lastRowLastColumn="0"/>
            </w:pPr>
            <w:r w:rsidRPr="00247D4B">
              <w:t>Utnyttjad kredit 2019-12-31</w:t>
            </w:r>
          </w:p>
        </w:tc>
      </w:tr>
      <w:tr w:rsidR="00155607" w14:paraId="5C6EAA37" w14:textId="77777777" w:rsidTr="00155607">
        <w:trPr>
          <w:trHeight w:val="285"/>
        </w:trPr>
        <w:tc>
          <w:tcPr>
            <w:cnfStyle w:val="001000000000" w:firstRow="0" w:lastRow="0" w:firstColumn="1" w:lastColumn="0" w:oddVBand="0" w:evenVBand="0" w:oddHBand="0" w:evenHBand="0" w:firstRowFirstColumn="0" w:firstRowLastColumn="0" w:lastRowFirstColumn="0" w:lastRowLastColumn="0"/>
            <w:tcW w:w="3077" w:type="pct"/>
            <w:tcBorders>
              <w:top w:val="single" w:sz="12" w:space="0" w:color="auto"/>
            </w:tcBorders>
            <w:hideMark/>
          </w:tcPr>
          <w:p w14:paraId="4D711D68" w14:textId="7CE45AE8" w:rsidR="005B1647" w:rsidRPr="00247D4B" w:rsidRDefault="005B1647" w:rsidP="005B1647">
            <w:pPr>
              <w:pStyle w:val="Tabell"/>
              <w:keepNext/>
              <w:keepLines/>
            </w:pPr>
            <w:r w:rsidRPr="00247D4B">
              <w:t>Insättningsgarantin</w:t>
            </w:r>
            <w:r w:rsidRPr="00247D4B">
              <w:rPr>
                <w:vertAlign w:val="superscript"/>
              </w:rPr>
              <w:t>1</w:t>
            </w:r>
          </w:p>
        </w:tc>
        <w:tc>
          <w:tcPr>
            <w:tcW w:w="961" w:type="pct"/>
            <w:tcBorders>
              <w:top w:val="single" w:sz="12" w:space="0" w:color="auto"/>
            </w:tcBorders>
            <w:noWrap/>
            <w:hideMark/>
          </w:tcPr>
          <w:p w14:paraId="07820955" w14:textId="77777777" w:rsidR="005B1647" w:rsidRPr="00247D4B"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247D4B">
              <w:t>Obegränsad</w:t>
            </w:r>
          </w:p>
        </w:tc>
        <w:tc>
          <w:tcPr>
            <w:tcW w:w="961" w:type="pct"/>
            <w:tcBorders>
              <w:top w:val="single" w:sz="12" w:space="0" w:color="auto"/>
            </w:tcBorders>
            <w:noWrap/>
            <w:hideMark/>
          </w:tcPr>
          <w:p w14:paraId="22ACC099" w14:textId="77777777" w:rsidR="005B1647" w:rsidRPr="00247D4B"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247D4B">
              <w:t>0</w:t>
            </w:r>
          </w:p>
        </w:tc>
      </w:tr>
      <w:tr w:rsidR="00155607" w14:paraId="1C84F339" w14:textId="77777777" w:rsidTr="00155607">
        <w:trPr>
          <w:trHeight w:val="285"/>
        </w:trPr>
        <w:tc>
          <w:tcPr>
            <w:cnfStyle w:val="001000000000" w:firstRow="0" w:lastRow="0" w:firstColumn="1" w:lastColumn="0" w:oddVBand="0" w:evenVBand="0" w:oddHBand="0" w:evenHBand="0" w:firstRowFirstColumn="0" w:firstRowLastColumn="0" w:lastRowFirstColumn="0" w:lastRowLastColumn="0"/>
            <w:tcW w:w="3077" w:type="pct"/>
            <w:hideMark/>
          </w:tcPr>
          <w:p w14:paraId="447A2BEC" w14:textId="35E75DDE" w:rsidR="005B1647" w:rsidRPr="00247D4B" w:rsidRDefault="005B1647" w:rsidP="005B1647">
            <w:pPr>
              <w:pStyle w:val="Tabell"/>
              <w:keepNext/>
              <w:keepLines/>
            </w:pPr>
            <w:r w:rsidRPr="00247D4B">
              <w:t>Investerarskyddet</w:t>
            </w:r>
            <w:r w:rsidRPr="00247D4B">
              <w:rPr>
                <w:vertAlign w:val="superscript"/>
              </w:rPr>
              <w:t>2</w:t>
            </w:r>
          </w:p>
        </w:tc>
        <w:tc>
          <w:tcPr>
            <w:tcW w:w="961" w:type="pct"/>
            <w:noWrap/>
            <w:hideMark/>
          </w:tcPr>
          <w:p w14:paraId="1DF3DCCB" w14:textId="77777777" w:rsidR="005B1647" w:rsidRPr="00247D4B"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247D4B">
              <w:t>Obegränsad</w:t>
            </w:r>
          </w:p>
        </w:tc>
        <w:tc>
          <w:tcPr>
            <w:tcW w:w="961" w:type="pct"/>
            <w:noWrap/>
            <w:hideMark/>
          </w:tcPr>
          <w:p w14:paraId="2F6A2C57" w14:textId="77777777" w:rsidR="005B1647" w:rsidRPr="00247D4B"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247D4B">
              <w:t>0</w:t>
            </w:r>
          </w:p>
        </w:tc>
      </w:tr>
      <w:tr w:rsidR="00155607" w14:paraId="3373931F" w14:textId="77777777" w:rsidTr="00155607">
        <w:trPr>
          <w:trHeight w:val="216"/>
        </w:trPr>
        <w:tc>
          <w:tcPr>
            <w:cnfStyle w:val="001000000000" w:firstRow="0" w:lastRow="0" w:firstColumn="1" w:lastColumn="0" w:oddVBand="0" w:evenVBand="0" w:oddHBand="0" w:evenHBand="0" w:firstRowFirstColumn="0" w:firstRowLastColumn="0" w:lastRowFirstColumn="0" w:lastRowLastColumn="0"/>
            <w:tcW w:w="3077" w:type="pct"/>
            <w:hideMark/>
          </w:tcPr>
          <w:p w14:paraId="3C7A454D" w14:textId="36513309" w:rsidR="005B1647" w:rsidRPr="00247D4B" w:rsidRDefault="005B1647" w:rsidP="005B1647">
            <w:pPr>
              <w:pStyle w:val="Tabell"/>
              <w:keepNext/>
              <w:keepLines/>
            </w:pPr>
            <w:r w:rsidRPr="00247D4B">
              <w:t>Kredit för infriande av kapitalgarantier till internationella finansiella institutioner</w:t>
            </w:r>
            <w:r w:rsidRPr="00247D4B">
              <w:rPr>
                <w:vertAlign w:val="superscript"/>
              </w:rPr>
              <w:t>3</w:t>
            </w:r>
          </w:p>
        </w:tc>
        <w:tc>
          <w:tcPr>
            <w:tcW w:w="961" w:type="pct"/>
            <w:noWrap/>
            <w:hideMark/>
          </w:tcPr>
          <w:p w14:paraId="39C17556" w14:textId="77777777" w:rsidR="005B1647" w:rsidRPr="00247D4B"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247D4B">
              <w:t>Obegränsad</w:t>
            </w:r>
          </w:p>
        </w:tc>
        <w:tc>
          <w:tcPr>
            <w:tcW w:w="961" w:type="pct"/>
            <w:noWrap/>
            <w:hideMark/>
          </w:tcPr>
          <w:p w14:paraId="4DBF4054" w14:textId="77777777" w:rsidR="005B1647" w:rsidRPr="00247D4B"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247D4B">
              <w:t>0</w:t>
            </w:r>
          </w:p>
        </w:tc>
      </w:tr>
      <w:tr w:rsidR="00155607" w14:paraId="73DFD5B0" w14:textId="77777777" w:rsidTr="00155607">
        <w:trPr>
          <w:trHeight w:val="380"/>
        </w:trPr>
        <w:tc>
          <w:tcPr>
            <w:cnfStyle w:val="001000000000" w:firstRow="0" w:lastRow="0" w:firstColumn="1" w:lastColumn="0" w:oddVBand="0" w:evenVBand="0" w:oddHBand="0" w:evenHBand="0" w:firstRowFirstColumn="0" w:firstRowLastColumn="0" w:lastRowFirstColumn="0" w:lastRowLastColumn="0"/>
            <w:tcW w:w="3077" w:type="pct"/>
            <w:hideMark/>
          </w:tcPr>
          <w:p w14:paraId="38BD3515" w14:textId="190D7AED" w:rsidR="005B1647" w:rsidRPr="00247D4B" w:rsidRDefault="005B1647" w:rsidP="005B1647">
            <w:pPr>
              <w:pStyle w:val="Tabell"/>
              <w:keepNext/>
              <w:keepLines/>
            </w:pPr>
            <w:r w:rsidRPr="00247D4B">
              <w:t>Kredit för infriande av Riksgäldskontorets garantier (ordinarie garantireserv)</w:t>
            </w:r>
            <w:r w:rsidRPr="00247D4B">
              <w:rPr>
                <w:vertAlign w:val="superscript"/>
              </w:rPr>
              <w:t>4</w:t>
            </w:r>
          </w:p>
        </w:tc>
        <w:tc>
          <w:tcPr>
            <w:tcW w:w="961" w:type="pct"/>
            <w:noWrap/>
            <w:hideMark/>
          </w:tcPr>
          <w:p w14:paraId="4DAA4018" w14:textId="77777777" w:rsidR="005B1647" w:rsidRPr="00247D4B"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247D4B">
              <w:t>Obegränsad</w:t>
            </w:r>
          </w:p>
        </w:tc>
        <w:tc>
          <w:tcPr>
            <w:tcW w:w="961" w:type="pct"/>
            <w:noWrap/>
            <w:hideMark/>
          </w:tcPr>
          <w:p w14:paraId="1769ADEA" w14:textId="77777777" w:rsidR="005B1647" w:rsidRPr="00247D4B"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247D4B">
              <w:t>0</w:t>
            </w:r>
          </w:p>
        </w:tc>
      </w:tr>
      <w:tr w:rsidR="00155607" w14:paraId="6D15C170" w14:textId="77777777" w:rsidTr="00155607">
        <w:trPr>
          <w:trHeight w:val="56"/>
        </w:trPr>
        <w:tc>
          <w:tcPr>
            <w:cnfStyle w:val="001000000000" w:firstRow="0" w:lastRow="0" w:firstColumn="1" w:lastColumn="0" w:oddVBand="0" w:evenVBand="0" w:oddHBand="0" w:evenHBand="0" w:firstRowFirstColumn="0" w:firstRowLastColumn="0" w:lastRowFirstColumn="0" w:lastRowLastColumn="0"/>
            <w:tcW w:w="3077" w:type="pct"/>
            <w:hideMark/>
          </w:tcPr>
          <w:p w14:paraId="0F48ACEF" w14:textId="04CA3EB7" w:rsidR="005B1647" w:rsidRPr="00247D4B" w:rsidRDefault="005B1647" w:rsidP="005B1647">
            <w:pPr>
              <w:pStyle w:val="Tabell"/>
              <w:keepNext/>
              <w:keepLines/>
            </w:pPr>
            <w:r w:rsidRPr="00247D4B">
              <w:t>För Riksgäldskontorets utlåningsverksamhet</w:t>
            </w:r>
            <w:r w:rsidRPr="00247D4B">
              <w:rPr>
                <w:vertAlign w:val="superscript"/>
              </w:rPr>
              <w:t>5</w:t>
            </w:r>
          </w:p>
        </w:tc>
        <w:tc>
          <w:tcPr>
            <w:tcW w:w="961" w:type="pct"/>
            <w:noWrap/>
            <w:hideMark/>
          </w:tcPr>
          <w:p w14:paraId="721F03D2" w14:textId="77777777" w:rsidR="005B1647" w:rsidRPr="00247D4B"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247D4B">
              <w:t>Obegränsad</w:t>
            </w:r>
          </w:p>
        </w:tc>
        <w:tc>
          <w:tcPr>
            <w:tcW w:w="961" w:type="pct"/>
            <w:noWrap/>
            <w:hideMark/>
          </w:tcPr>
          <w:p w14:paraId="2AE27591" w14:textId="77777777" w:rsidR="005B1647" w:rsidRPr="00247D4B"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247D4B">
              <w:t>0</w:t>
            </w:r>
          </w:p>
        </w:tc>
      </w:tr>
      <w:tr w:rsidR="00155607" w14:paraId="76AAD34E" w14:textId="77777777" w:rsidTr="00155607">
        <w:trPr>
          <w:trHeight w:val="510"/>
        </w:trPr>
        <w:tc>
          <w:tcPr>
            <w:cnfStyle w:val="001000000000" w:firstRow="0" w:lastRow="0" w:firstColumn="1" w:lastColumn="0" w:oddVBand="0" w:evenVBand="0" w:oddHBand="0" w:evenHBand="0" w:firstRowFirstColumn="0" w:firstRowLastColumn="0" w:lastRowFirstColumn="0" w:lastRowLastColumn="0"/>
            <w:tcW w:w="3077" w:type="pct"/>
            <w:hideMark/>
          </w:tcPr>
          <w:p w14:paraId="3F80FE81" w14:textId="77777777" w:rsidR="005B1647" w:rsidRPr="00247D4B" w:rsidRDefault="005B1647" w:rsidP="005B1647">
            <w:pPr>
              <w:pStyle w:val="Tabell"/>
              <w:keepNext/>
              <w:keepLines/>
            </w:pPr>
            <w:r w:rsidRPr="00247D4B">
              <w:t xml:space="preserve">Kammarkollegiets behov av likviditet för inrättande av nya myndigheter </w:t>
            </w:r>
          </w:p>
        </w:tc>
        <w:tc>
          <w:tcPr>
            <w:tcW w:w="961" w:type="pct"/>
            <w:noWrap/>
            <w:hideMark/>
          </w:tcPr>
          <w:p w14:paraId="52B07CCB" w14:textId="77777777" w:rsidR="005B1647" w:rsidRPr="00247D4B"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247D4B">
              <w:t>250</w:t>
            </w:r>
          </w:p>
        </w:tc>
        <w:tc>
          <w:tcPr>
            <w:tcW w:w="961" w:type="pct"/>
            <w:noWrap/>
            <w:hideMark/>
          </w:tcPr>
          <w:p w14:paraId="57B06118" w14:textId="77777777" w:rsidR="005B1647" w:rsidRPr="00247D4B"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247D4B">
              <w:t>0</w:t>
            </w:r>
          </w:p>
        </w:tc>
      </w:tr>
      <w:tr w:rsidR="00155607" w14:paraId="12794DA7" w14:textId="77777777" w:rsidTr="00155607">
        <w:trPr>
          <w:trHeight w:val="56"/>
        </w:trPr>
        <w:tc>
          <w:tcPr>
            <w:cnfStyle w:val="001000000000" w:firstRow="0" w:lastRow="0" w:firstColumn="1" w:lastColumn="0" w:oddVBand="0" w:evenVBand="0" w:oddHBand="0" w:evenHBand="0" w:firstRowFirstColumn="0" w:firstRowLastColumn="0" w:lastRowFirstColumn="0" w:lastRowLastColumn="0"/>
            <w:tcW w:w="3077" w:type="pct"/>
            <w:hideMark/>
          </w:tcPr>
          <w:p w14:paraId="5359F904" w14:textId="77777777" w:rsidR="005B1647" w:rsidRPr="00247D4B" w:rsidRDefault="005B1647" w:rsidP="005B1647">
            <w:pPr>
              <w:pStyle w:val="Tabell"/>
              <w:keepNext/>
              <w:keepLines/>
            </w:pPr>
            <w:r w:rsidRPr="00247D4B">
              <w:t>Statens tjänstepensionsverk - behov av likviditet i pensionshanteringen</w:t>
            </w:r>
          </w:p>
        </w:tc>
        <w:tc>
          <w:tcPr>
            <w:tcW w:w="961" w:type="pct"/>
            <w:noWrap/>
            <w:hideMark/>
          </w:tcPr>
          <w:p w14:paraId="3DB2DD81" w14:textId="77777777" w:rsidR="005B1647" w:rsidRPr="00247D4B"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247D4B">
              <w:t>100</w:t>
            </w:r>
          </w:p>
        </w:tc>
        <w:tc>
          <w:tcPr>
            <w:tcW w:w="961" w:type="pct"/>
            <w:noWrap/>
            <w:hideMark/>
          </w:tcPr>
          <w:p w14:paraId="11E8698B" w14:textId="77777777" w:rsidR="005B1647" w:rsidRPr="00247D4B"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247D4B">
              <w:t>30</w:t>
            </w:r>
          </w:p>
        </w:tc>
      </w:tr>
      <w:tr w:rsidR="00155607" w14:paraId="52A4ABF3" w14:textId="77777777" w:rsidTr="00155607">
        <w:trPr>
          <w:trHeight w:val="214"/>
        </w:trPr>
        <w:tc>
          <w:tcPr>
            <w:cnfStyle w:val="001000000000" w:firstRow="0" w:lastRow="0" w:firstColumn="1" w:lastColumn="0" w:oddVBand="0" w:evenVBand="0" w:oddHBand="0" w:evenHBand="0" w:firstRowFirstColumn="0" w:firstRowLastColumn="0" w:lastRowFirstColumn="0" w:lastRowLastColumn="0"/>
            <w:tcW w:w="3077" w:type="pct"/>
            <w:hideMark/>
          </w:tcPr>
          <w:p w14:paraId="6F0A3FDD" w14:textId="0B68264D" w:rsidR="005B1647" w:rsidRPr="00247D4B" w:rsidRDefault="005B1647" w:rsidP="005B1647">
            <w:pPr>
              <w:pStyle w:val="Tabell"/>
              <w:keepNext/>
              <w:keepLines/>
            </w:pPr>
            <w:r w:rsidRPr="00247D4B">
              <w:t>Kammarkollegiets kredit för statliga försäkringssystemet</w:t>
            </w:r>
            <w:r w:rsidRPr="00247D4B">
              <w:rPr>
                <w:vertAlign w:val="superscript"/>
              </w:rPr>
              <w:t>6</w:t>
            </w:r>
          </w:p>
        </w:tc>
        <w:tc>
          <w:tcPr>
            <w:tcW w:w="961" w:type="pct"/>
            <w:noWrap/>
            <w:hideMark/>
          </w:tcPr>
          <w:p w14:paraId="7740FBCA" w14:textId="77777777" w:rsidR="005B1647" w:rsidRPr="00247D4B"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247D4B">
              <w:t>100</w:t>
            </w:r>
          </w:p>
        </w:tc>
        <w:tc>
          <w:tcPr>
            <w:tcW w:w="961" w:type="pct"/>
            <w:noWrap/>
            <w:hideMark/>
          </w:tcPr>
          <w:p w14:paraId="130873FD" w14:textId="77777777" w:rsidR="005B1647" w:rsidRPr="00247D4B"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247D4B">
              <w:t>0</w:t>
            </w:r>
          </w:p>
        </w:tc>
      </w:tr>
      <w:tr w:rsidR="00155607" w14:paraId="12657088"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077" w:type="pct"/>
            <w:noWrap/>
            <w:hideMark/>
          </w:tcPr>
          <w:p w14:paraId="7D446564" w14:textId="77777777" w:rsidR="005B1647" w:rsidRPr="00247D4B" w:rsidRDefault="005B1647" w:rsidP="005B1647">
            <w:pPr>
              <w:pStyle w:val="Tabell"/>
              <w:keepNext/>
              <w:keepLines/>
            </w:pPr>
            <w:r w:rsidRPr="00247D4B">
              <w:t>Resolutionsreserven kreditram</w:t>
            </w:r>
          </w:p>
        </w:tc>
        <w:tc>
          <w:tcPr>
            <w:tcW w:w="961" w:type="pct"/>
            <w:noWrap/>
            <w:hideMark/>
          </w:tcPr>
          <w:p w14:paraId="43F29ACC" w14:textId="77777777" w:rsidR="005B1647" w:rsidRPr="00247D4B"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247D4B">
              <w:t>100 000</w:t>
            </w:r>
          </w:p>
        </w:tc>
        <w:tc>
          <w:tcPr>
            <w:tcW w:w="961" w:type="pct"/>
            <w:noWrap/>
            <w:hideMark/>
          </w:tcPr>
          <w:p w14:paraId="4D296C7C" w14:textId="77777777" w:rsidR="005B1647" w:rsidRPr="00247D4B"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247D4B">
              <w:t>0</w:t>
            </w:r>
          </w:p>
        </w:tc>
      </w:tr>
      <w:tr w:rsidR="00155607" w14:paraId="589AD06B" w14:textId="77777777" w:rsidTr="00155607">
        <w:trPr>
          <w:trHeight w:val="270"/>
        </w:trPr>
        <w:tc>
          <w:tcPr>
            <w:cnfStyle w:val="001000000000" w:firstRow="0" w:lastRow="0" w:firstColumn="1" w:lastColumn="0" w:oddVBand="0" w:evenVBand="0" w:oddHBand="0" w:evenHBand="0" w:firstRowFirstColumn="0" w:firstRowLastColumn="0" w:lastRowFirstColumn="0" w:lastRowLastColumn="0"/>
            <w:tcW w:w="3077" w:type="pct"/>
            <w:noWrap/>
            <w:hideMark/>
          </w:tcPr>
          <w:p w14:paraId="5E54F674" w14:textId="77777777" w:rsidR="005B1647" w:rsidRPr="00247D4B" w:rsidRDefault="005B1647" w:rsidP="005B1647">
            <w:pPr>
              <w:pStyle w:val="Tabell"/>
              <w:keepNext/>
              <w:keepLines/>
            </w:pPr>
            <w:r w:rsidRPr="00247D4B">
              <w:t>Stabilitetsfonden kreditram</w:t>
            </w:r>
          </w:p>
        </w:tc>
        <w:tc>
          <w:tcPr>
            <w:tcW w:w="961" w:type="pct"/>
            <w:noWrap/>
            <w:hideMark/>
          </w:tcPr>
          <w:p w14:paraId="7C7FB0AE" w14:textId="77777777" w:rsidR="005B1647" w:rsidRPr="00247D4B"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247D4B">
              <w:t>50 000</w:t>
            </w:r>
          </w:p>
        </w:tc>
        <w:tc>
          <w:tcPr>
            <w:tcW w:w="961" w:type="pct"/>
            <w:noWrap/>
            <w:hideMark/>
          </w:tcPr>
          <w:p w14:paraId="49A9FCAB" w14:textId="77777777" w:rsidR="005B1647" w:rsidRPr="00247D4B"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247D4B">
              <w:t>0</w:t>
            </w:r>
          </w:p>
        </w:tc>
      </w:tr>
      <w:tr w:rsidR="00155607" w14:paraId="463A8FDB" w14:textId="77777777" w:rsidTr="00155607">
        <w:trPr>
          <w:cnfStyle w:val="010000000000" w:firstRow="0" w:lastRow="1" w:firstColumn="0" w:lastColumn="0" w:oddVBand="0" w:evenVBand="0" w:oddHBand="0" w:evenHBand="0" w:firstRowFirstColumn="0" w:firstRowLastColumn="0" w:lastRowFirstColumn="0" w:lastRowLastColumn="0"/>
          <w:trHeight w:val="270"/>
        </w:trPr>
        <w:tc>
          <w:tcPr>
            <w:cnfStyle w:val="001000000000" w:firstRow="0" w:lastRow="0" w:firstColumn="1" w:lastColumn="0" w:oddVBand="0" w:evenVBand="0" w:oddHBand="0" w:evenHBand="0" w:firstRowFirstColumn="0" w:firstRowLastColumn="0" w:lastRowFirstColumn="0" w:lastRowLastColumn="0"/>
            <w:tcW w:w="3077" w:type="pct"/>
            <w:noWrap/>
            <w:hideMark/>
          </w:tcPr>
          <w:p w14:paraId="0A2E22D1" w14:textId="77777777" w:rsidR="005B1647" w:rsidRPr="00247D4B" w:rsidRDefault="005B1647" w:rsidP="005B1647">
            <w:pPr>
              <w:pStyle w:val="Tabell"/>
              <w:keepNext/>
              <w:keepLines/>
            </w:pPr>
            <w:r w:rsidRPr="00247D4B">
              <w:t>Summa</w:t>
            </w:r>
          </w:p>
        </w:tc>
        <w:tc>
          <w:tcPr>
            <w:tcW w:w="961" w:type="pct"/>
            <w:noWrap/>
            <w:hideMark/>
          </w:tcPr>
          <w:p w14:paraId="26FA5450" w14:textId="77777777" w:rsidR="005B1647" w:rsidRPr="00247D4B" w:rsidRDefault="005B1647" w:rsidP="005B1647">
            <w:pPr>
              <w:pStyle w:val="Tabell"/>
              <w:keepNext/>
              <w:keepLines/>
              <w:cnfStyle w:val="010000000000" w:firstRow="0" w:lastRow="1" w:firstColumn="0" w:lastColumn="0" w:oddVBand="0" w:evenVBand="0" w:oddHBand="0" w:evenHBand="0" w:firstRowFirstColumn="0" w:firstRowLastColumn="0" w:lastRowFirstColumn="0" w:lastRowLastColumn="0"/>
            </w:pPr>
            <w:r w:rsidRPr="00247D4B">
              <w:t> </w:t>
            </w:r>
          </w:p>
        </w:tc>
        <w:tc>
          <w:tcPr>
            <w:tcW w:w="961" w:type="pct"/>
            <w:noWrap/>
            <w:hideMark/>
          </w:tcPr>
          <w:p w14:paraId="6C81573A" w14:textId="77777777" w:rsidR="005B1647" w:rsidRPr="00247D4B" w:rsidRDefault="005B1647" w:rsidP="005B1647">
            <w:pPr>
              <w:pStyle w:val="Tabell"/>
              <w:keepNext/>
              <w:keepLines/>
              <w:cnfStyle w:val="010000000000" w:firstRow="0" w:lastRow="1" w:firstColumn="0" w:lastColumn="0" w:oddVBand="0" w:evenVBand="0" w:oddHBand="0" w:evenHBand="0" w:firstRowFirstColumn="0" w:firstRowLastColumn="0" w:lastRowFirstColumn="0" w:lastRowLastColumn="0"/>
            </w:pPr>
            <w:r w:rsidRPr="00247D4B">
              <w:t>30</w:t>
            </w:r>
          </w:p>
        </w:tc>
      </w:tr>
    </w:tbl>
    <w:p w14:paraId="5950596D" w14:textId="41F901E4" w:rsidR="005B1647" w:rsidRDefault="005B1647" w:rsidP="005B1647">
      <w:pPr>
        <w:pStyle w:val="TabellFotnot"/>
      </w:pPr>
      <w:r w:rsidRPr="00247D4B">
        <w:rPr>
          <w:vertAlign w:val="superscript"/>
        </w:rPr>
        <w:t>1</w:t>
      </w:r>
      <w:r>
        <w:t xml:space="preserve"> Lagen (1995:1571) om insättningsgaranti.</w:t>
      </w:r>
    </w:p>
    <w:p w14:paraId="7A83991E" w14:textId="7FA06D23" w:rsidR="005B1647" w:rsidRDefault="005B1647" w:rsidP="005B1647">
      <w:pPr>
        <w:pStyle w:val="TabellFotnot"/>
      </w:pPr>
      <w:r w:rsidRPr="00247D4B">
        <w:rPr>
          <w:vertAlign w:val="superscript"/>
        </w:rPr>
        <w:t>2</w:t>
      </w:r>
      <w:r>
        <w:t xml:space="preserve"> Lagen (1999:158) om investerarskydd.</w:t>
      </w:r>
    </w:p>
    <w:p w14:paraId="259601AC" w14:textId="28AAB758" w:rsidR="005B1647" w:rsidRDefault="005B1647" w:rsidP="005B1647">
      <w:pPr>
        <w:pStyle w:val="TabellFotnot"/>
      </w:pPr>
      <w:r w:rsidRPr="00D271F1">
        <w:rPr>
          <w:vertAlign w:val="superscript"/>
        </w:rPr>
        <w:t>3</w:t>
      </w:r>
      <w:r w:rsidRPr="00D271F1">
        <w:t xml:space="preserve"> </w:t>
      </w:r>
      <w:r>
        <w:t>P</w:t>
      </w:r>
      <w:r w:rsidRPr="00D271F1">
        <w:t>rop. 2001/02:1 (vol</w:t>
      </w:r>
      <w:r>
        <w:t>.</w:t>
      </w:r>
      <w:r w:rsidRPr="00D271F1">
        <w:t xml:space="preserve"> 1, bet. 2001/02:FiU1, rskr. </w:t>
      </w:r>
      <w:r>
        <w:t>2001/02:34).</w:t>
      </w:r>
    </w:p>
    <w:p w14:paraId="06CADB03" w14:textId="42E483BC" w:rsidR="005B1647" w:rsidRDefault="005B1647" w:rsidP="005B1647">
      <w:pPr>
        <w:pStyle w:val="TabellFotnot"/>
      </w:pPr>
      <w:r w:rsidRPr="00247D4B">
        <w:rPr>
          <w:vertAlign w:val="superscript"/>
        </w:rPr>
        <w:t>4</w:t>
      </w:r>
      <w:r>
        <w:t xml:space="preserve"> Regeringen har beslutat om en obegränsad kredit med stöd av 5 kap. 1§ budgetlagen (2011:203).</w:t>
      </w:r>
    </w:p>
    <w:p w14:paraId="2F40A60F" w14:textId="32999424" w:rsidR="005B1647" w:rsidRDefault="005B1647" w:rsidP="005B1647">
      <w:pPr>
        <w:pStyle w:val="TabellFotnot"/>
      </w:pPr>
      <w:r w:rsidRPr="00247D4B">
        <w:rPr>
          <w:vertAlign w:val="superscript"/>
        </w:rPr>
        <w:t>5</w:t>
      </w:r>
      <w:r>
        <w:t xml:space="preserve"> Budgetlag (2011:203) och förordning (2011:211) om utlåning och garantier.</w:t>
      </w:r>
    </w:p>
    <w:p w14:paraId="479C42BB" w14:textId="7B4E1D1D" w:rsidR="005B1647" w:rsidRDefault="005B1647" w:rsidP="005B1647">
      <w:pPr>
        <w:pStyle w:val="Klla"/>
      </w:pPr>
      <w:r w:rsidRPr="00247D4B">
        <w:rPr>
          <w:vertAlign w:val="superscript"/>
        </w:rPr>
        <w:t>6</w:t>
      </w:r>
      <w:r>
        <w:t xml:space="preserve"> Prop. 1995/96:105, bet. 1995/96:FiU11, rskr. 1995/96:191).</w:t>
      </w:r>
    </w:p>
    <w:p w14:paraId="59053743" w14:textId="77777777" w:rsidR="005B1647" w:rsidRDefault="005B1647" w:rsidP="005B1647">
      <w:pPr>
        <w:pStyle w:val="Brdtext"/>
      </w:pPr>
      <w:r w:rsidRPr="00247D4B">
        <w:t>Riksdagen har beviljat krediter inom utgiftsområdet, bl.a. för insättningsgarantin och investerarskyddet.</w:t>
      </w:r>
    </w:p>
    <w:p w14:paraId="6C236041" w14:textId="0D27CC0F" w:rsidR="005B1647" w:rsidRDefault="005B1647" w:rsidP="005B1647">
      <w:pPr>
        <w:pStyle w:val="Rubrik4utannumrering"/>
      </w:pPr>
      <w:r>
        <w:t xml:space="preserve">Riksrevisionens </w:t>
      </w:r>
      <w:r w:rsidRPr="00A74E4A">
        <w:t xml:space="preserve">iakttagelser – </w:t>
      </w:r>
      <w:r w:rsidRPr="000C55E3">
        <w:t>effektivitetsrevision</w:t>
      </w:r>
    </w:p>
    <w:p w14:paraId="74E23F1A" w14:textId="77777777" w:rsidR="005B1647" w:rsidRDefault="005B1647" w:rsidP="005B1647">
      <w:pPr>
        <w:pStyle w:val="Rubrik5utannumrering"/>
      </w:pPr>
      <w:r>
        <w:t>RiR 2019:8 Köp på saklig grund – myndigheters skydd mot förtroendeskadliga närståendetransaktioner</w:t>
      </w:r>
    </w:p>
    <w:p w14:paraId="269BC068" w14:textId="77119972" w:rsidR="005B1647" w:rsidRDefault="005B1647" w:rsidP="005B1647">
      <w:pPr>
        <w:pStyle w:val="Brdtext"/>
      </w:pPr>
      <w:r>
        <w:t xml:space="preserve">Riksrevisionen har granskat </w:t>
      </w:r>
      <w:r>
        <w:rPr>
          <w:color w:val="000000"/>
          <w:shd w:val="clear" w:color="auto" w:fill="FFFFFF"/>
        </w:rPr>
        <w:t xml:space="preserve">fem myndigheters skydd mot förtroendeskadliga närståendetransaktioner. </w:t>
      </w:r>
    </w:p>
    <w:p w14:paraId="40312847" w14:textId="77777777" w:rsidR="005B1647" w:rsidRDefault="005B1647" w:rsidP="005B1647">
      <w:pPr>
        <w:pStyle w:val="Brdtext"/>
      </w:pPr>
      <w:r>
        <w:t xml:space="preserve">Regeringen har i skrivelsen Riksrevisionens rapport om Köp på saklig grund (skr. 2018/19:148) redovisat </w:t>
      </w:r>
      <w:r>
        <w:rPr>
          <w:color w:val="000000"/>
          <w:shd w:val="clear" w:color="auto" w:fill="FFFFFF"/>
        </w:rPr>
        <w:t xml:space="preserve">sin övergripande bedömning med anledning av Riksrevisionens iakttagelser och slutsatser och att ytterligare åtgärder </w:t>
      </w:r>
      <w:r>
        <w:t>kommer vidtas under innevarande mandatperiod. Granskningsrapporten är därmed slutbehandlad.</w:t>
      </w:r>
    </w:p>
    <w:p w14:paraId="38E3051C" w14:textId="7E5651C1" w:rsidR="005B1647" w:rsidRDefault="005B1647" w:rsidP="005B1647">
      <w:pPr>
        <w:pStyle w:val="Brdtext"/>
      </w:pPr>
      <w:r>
        <w:t>Riksdagen har lagt regeringens skrivelse till handlingarna (</w:t>
      </w:r>
      <w:r w:rsidRPr="00B163C3">
        <w:t>bet</w:t>
      </w:r>
      <w:r>
        <w:t>.</w:t>
      </w:r>
      <w:r w:rsidRPr="00B163C3">
        <w:t xml:space="preserve"> 2019/20:FiU17</w:t>
      </w:r>
      <w:r>
        <w:t>, rskr. 2019/20:29).</w:t>
      </w:r>
    </w:p>
    <w:p w14:paraId="7847CA6D" w14:textId="2BFFC825" w:rsidR="005B1647" w:rsidRDefault="005B1647" w:rsidP="005B1647">
      <w:pPr>
        <w:pStyle w:val="Rubrik5utannumrering"/>
      </w:pPr>
      <w:r>
        <w:t xml:space="preserve">RiR 2019:28 </w:t>
      </w:r>
      <w:bookmarkStart w:id="93" w:name="_Hlk35958668"/>
      <w:r>
        <w:t>Föråldrade it-system</w:t>
      </w:r>
      <w:bookmarkEnd w:id="93"/>
      <w:r>
        <w:t xml:space="preserve"> – hinder för en effektiv digitalisering</w:t>
      </w:r>
    </w:p>
    <w:p w14:paraId="752DADD5" w14:textId="754979AA" w:rsidR="005B1647" w:rsidRDefault="005B1647" w:rsidP="005B1647">
      <w:pPr>
        <w:pStyle w:val="Brdtext"/>
      </w:pPr>
      <w:r>
        <w:t>Riksrevisionen har granskat förekomsten av föråldrade it-system i statsförvaltningen.</w:t>
      </w:r>
    </w:p>
    <w:p w14:paraId="7472B67E" w14:textId="77777777" w:rsidR="005B1647" w:rsidRDefault="005B1647" w:rsidP="005B1647">
      <w:r>
        <w:t xml:space="preserve">Regeringen har i skrivelsen Riksrevisionens rapport om föråldrade it-system i statsförvaltningen (skr. 2019/20:82) redovisat </w:t>
      </w:r>
      <w:r>
        <w:rPr>
          <w:color w:val="000000"/>
          <w:shd w:val="clear" w:color="auto" w:fill="FFFFFF"/>
        </w:rPr>
        <w:t xml:space="preserve">sin övergripande bedömning samt vilka åtgärder som vidtagits med anledning av granskningsrapporten. </w:t>
      </w:r>
      <w:r>
        <w:t>Granskningsrapporten är därmed slutbehandlad.</w:t>
      </w:r>
    </w:p>
    <w:p w14:paraId="69EE17ED" w14:textId="7443E7E0" w:rsidR="005B1647" w:rsidRPr="00D271F1" w:rsidRDefault="005B1647" w:rsidP="005B1647">
      <w:pPr>
        <w:pStyle w:val="Rubrik5utannumrering"/>
      </w:pPr>
      <w:r w:rsidRPr="00D271F1">
        <w:lastRenderedPageBreak/>
        <w:t>RiR 2019:32 Konsumentskyddet på det finansiella området – förutsättningar och statlig tillsyn</w:t>
      </w:r>
    </w:p>
    <w:p w14:paraId="6E18DF26" w14:textId="1001F476" w:rsidR="005B1647" w:rsidRDefault="005B1647" w:rsidP="005B1647">
      <w:pPr>
        <w:pStyle w:val="Brdtext"/>
      </w:pPr>
      <w:r>
        <w:t>Riksrevisionen har granskat om regeringen, Finansinspektionen och Konsumentverket har skapat förutsättningar för att tillsynen ska kunna bidra till ett högt konsumentskydd inom det finansiella området. Även omfattningen av åtgärder för att stärka konsumentskyddet inom premiepensionssystemet har undersökts och om samverkan mellan Finansinspektionen, Konsumentverket och Pensionsmyndigheten bidrar till ett högt konsumentskydd.</w:t>
      </w:r>
    </w:p>
    <w:p w14:paraId="57B166E9" w14:textId="38C66141" w:rsidR="005B1647" w:rsidRDefault="005B1647" w:rsidP="005B1647">
      <w:pPr>
        <w:pStyle w:val="Brdtext"/>
      </w:pPr>
      <w:r>
        <w:t>Regeringen har i skrivelsen Riksrevisionens rapport om konsumentskyddet på det finansiella området (skr. 2019/20:128) redovisat vilka åtgärder som vidtagits eller avses vidtas med anledning av granskningsrapporten. Granskningsrapporten är därmed slutbehandlad.</w:t>
      </w:r>
    </w:p>
    <w:p w14:paraId="7ABD6162" w14:textId="5C21B1F6" w:rsidR="005B1647" w:rsidRDefault="005B1647" w:rsidP="005B1647">
      <w:pPr>
        <w:pStyle w:val="Rubrik5utannumrering"/>
      </w:pPr>
      <w:r>
        <w:t>RiR 2019:34 Nationalräkenskaperna – en stabilare grund för finanspolitiken.</w:t>
      </w:r>
    </w:p>
    <w:p w14:paraId="4E4DE60F" w14:textId="2D415C9F" w:rsidR="005B1647" w:rsidRDefault="005B1647" w:rsidP="005B1647">
      <w:r>
        <w:t>Riksrevisionen har granskat om nationalräkenskaperna har tillräckligt god kvalitet för att utgöra underlag för välinformerade finanspolitiska beslut.</w:t>
      </w:r>
    </w:p>
    <w:p w14:paraId="47CB3654" w14:textId="4E4A6A3D" w:rsidR="005B1647" w:rsidRDefault="005B1647" w:rsidP="005B1647">
      <w:pPr>
        <w:pStyle w:val="Brdtext"/>
      </w:pPr>
      <w:r>
        <w:t>Regeringen har i skrivelsen Riksrevisionens rapport om Nationalräkenskaperna – en stabilare grund för finanspolitiken (skr. 2019/20:134) redovisat bedömningar av de iakttagelser och de rekommendationer Riksrevisionen har redovisat samt vilka åtgärder som avses vidtas med anledning av granskningsrapporten. Granskningsrapporten är därmed slutbehandlad.</w:t>
      </w:r>
    </w:p>
    <w:p w14:paraId="59F00344" w14:textId="77777777" w:rsidR="005B1647" w:rsidRDefault="005B1647" w:rsidP="005B1647">
      <w:pPr>
        <w:pStyle w:val="Rubrik5utannumrering"/>
      </w:pPr>
      <w:r w:rsidRPr="00D271F1">
        <w:t xml:space="preserve">RiR </w:t>
      </w:r>
      <w:r>
        <w:t xml:space="preserve">2019:36 </w:t>
      </w:r>
      <w:r w:rsidRPr="00D271F1">
        <w:t>Svenska Skeppshypotekskassan</w:t>
      </w:r>
    </w:p>
    <w:p w14:paraId="67BA1DDE" w14:textId="77777777" w:rsidR="005B1647" w:rsidRDefault="005B1647" w:rsidP="005B1647">
      <w:pPr>
        <w:pStyle w:val="Brdtext"/>
      </w:pPr>
      <w:r>
        <w:t>Riksrevisionen har granskat om Svenska skeppshypotekskassans verksamhetsform är ändamålsenlig och lämplig.</w:t>
      </w:r>
    </w:p>
    <w:p w14:paraId="2D8DBCA0" w14:textId="6A18C981" w:rsidR="005B1647" w:rsidRDefault="005B1647" w:rsidP="005B1647">
      <w:pPr>
        <w:pStyle w:val="Brdtext"/>
      </w:pPr>
      <w:r>
        <w:t>Regeringen har i skrivelsen Riksrevisionens rapport om Svenska skeppshypotekskassan (skr. 2019</w:t>
      </w:r>
      <w:r w:rsidRPr="00870BD8">
        <w:t>/20:108) redovisat</w:t>
      </w:r>
      <w:r>
        <w:t xml:space="preserve"> vilka åtgärder som vidtagits eller avses vidtas med anledning av granskningsrapporten. Granskningsrapporten är därmed slutbehandlad.</w:t>
      </w:r>
    </w:p>
    <w:p w14:paraId="7233F17D" w14:textId="514126D3" w:rsidR="005B1647" w:rsidRDefault="005B1647" w:rsidP="005B1647">
      <w:pPr>
        <w:pStyle w:val="Rubrik5utannumrering"/>
      </w:pPr>
      <w:r w:rsidRPr="00D271F1">
        <w:t>RiR 2019:38 Det finanspolitiska ramverket – regeringens tillämpning 2019</w:t>
      </w:r>
    </w:p>
    <w:p w14:paraId="6EC42D34" w14:textId="613B4832" w:rsidR="005B1647" w:rsidRDefault="005B1647" w:rsidP="005B1647">
      <w:pPr>
        <w:pStyle w:val="Brdtext"/>
      </w:pPr>
      <w:r w:rsidRPr="007B2D39">
        <w:t>Riksrevisionen har</w:t>
      </w:r>
      <w:r>
        <w:t xml:space="preserve"> granskat regeringens tillämpning av det finanspolitiska ramverket under 2019 och rapporten innehåller rekommendationer till regeringen om hur myndigheten bedömer att tillämpningen kan bli mer tydlig och transparent. Ärendet bereds inom Regeringskansliet, och regeringen kommer att återkomma till riksdagen med en skrivelse.</w:t>
      </w:r>
    </w:p>
    <w:p w14:paraId="4115B5AE" w14:textId="77AFA89F" w:rsidR="005B1647" w:rsidRDefault="005B1647" w:rsidP="005B1647">
      <w:pPr>
        <w:pStyle w:val="Brdtext"/>
        <w:sectPr w:rsidR="005B1647" w:rsidSect="00DA2538">
          <w:headerReference w:type="even" r:id="rId77"/>
          <w:headerReference w:type="default" r:id="rId78"/>
          <w:footerReference w:type="even" r:id="rId79"/>
          <w:footerReference w:type="default" r:id="rId80"/>
          <w:footerReference w:type="first" r:id="rId81"/>
          <w:pgSz w:w="11906" w:h="16838" w:code="9"/>
          <w:pgMar w:top="1304" w:right="2268" w:bottom="1247" w:left="2268" w:header="567" w:footer="624" w:gutter="0"/>
          <w:cols w:space="708"/>
          <w:docGrid w:linePitch="360"/>
        </w:sectPr>
      </w:pPr>
    </w:p>
    <w:p w14:paraId="2C55017D" w14:textId="7A77AF19" w:rsidR="005B1647" w:rsidRDefault="005B1647" w:rsidP="00AC2754">
      <w:pPr>
        <w:pStyle w:val="Rubrik3"/>
      </w:pPr>
      <w:bookmarkStart w:id="94" w:name="_Toc37350615"/>
      <w:r>
        <w:lastRenderedPageBreak/>
        <w:t>Utgiftsområde 3 Skatt, tull och exekution</w:t>
      </w:r>
      <w:bookmarkEnd w:id="94"/>
    </w:p>
    <w:p w14:paraId="79A7AE45" w14:textId="18692FDB" w:rsidR="005B1647" w:rsidRDefault="005B1647" w:rsidP="005B1647">
      <w:pPr>
        <w:pStyle w:val="Rubrik4utannumrering"/>
      </w:pPr>
      <w:r>
        <w:t>Anslag</w:t>
      </w:r>
    </w:p>
    <w:p w14:paraId="52A1B1BE" w14:textId="413B0E4C" w:rsidR="005B1647" w:rsidRDefault="005B1647" w:rsidP="005B1647">
      <w:pPr>
        <w:pStyle w:val="TabellRubrik"/>
      </w:pPr>
      <w:bookmarkStart w:id="95" w:name="_Toc37340041"/>
      <w:r>
        <w:t xml:space="preserve">Tabell </w:t>
      </w:r>
      <w:r>
        <w:fldChar w:fldCharType="begin"/>
      </w:r>
      <w:r>
        <w:instrText xml:space="preserve"> STYLEREF  "Rubrik 1" \n</w:instrText>
      </w:r>
      <w:r>
        <w:fldChar w:fldCharType="separate"/>
      </w:r>
      <w:r w:rsidR="00301022">
        <w:rPr>
          <w:noProof/>
        </w:rPr>
        <w:t>2</w:t>
      </w:r>
      <w:r>
        <w:rPr>
          <w:noProof/>
        </w:rPr>
        <w:fldChar w:fldCharType="end"/>
      </w:r>
      <w:r>
        <w:t>.</w:t>
      </w:r>
      <w:fldSimple w:instr=" SEQ Tabell \* ARABIC \s 1 ">
        <w:r w:rsidR="00301022">
          <w:rPr>
            <w:noProof/>
          </w:rPr>
          <w:t>41</w:t>
        </w:r>
      </w:fldSimple>
      <w:r>
        <w:tab/>
      </w:r>
      <w:r w:rsidRPr="00247D4B">
        <w:t>UO 3 Anslag</w:t>
      </w:r>
      <w:bookmarkEnd w:id="95"/>
    </w:p>
    <w:p w14:paraId="202CB90A" w14:textId="59455496" w:rsidR="005B1647" w:rsidRDefault="005B1647" w:rsidP="005B1647">
      <w:pPr>
        <w:pStyle w:val="TabellUnderrubrik"/>
      </w:pPr>
      <w:r w:rsidRPr="00247D4B">
        <w:t>Miljoner kronor</w:t>
      </w:r>
    </w:p>
    <w:tbl>
      <w:tblPr>
        <w:tblStyle w:val="RKBPTabell"/>
        <w:tblW w:w="5000" w:type="pct"/>
        <w:tblLook w:val="04E0" w:firstRow="1" w:lastRow="1" w:firstColumn="1" w:lastColumn="0" w:noHBand="0" w:noVBand="1"/>
      </w:tblPr>
      <w:tblGrid>
        <w:gridCol w:w="851"/>
        <w:gridCol w:w="2094"/>
        <w:gridCol w:w="739"/>
        <w:gridCol w:w="738"/>
        <w:gridCol w:w="738"/>
        <w:gridCol w:w="738"/>
        <w:gridCol w:w="738"/>
        <w:gridCol w:w="734"/>
      </w:tblGrid>
      <w:tr w:rsidR="00155607" w14:paraId="40A41FDB" w14:textId="77777777" w:rsidTr="00BE1FEE">
        <w:trPr>
          <w:cnfStyle w:val="100000000000" w:firstRow="1" w:lastRow="0" w:firstColumn="0" w:lastColumn="0" w:oddVBand="0" w:evenVBand="0" w:oddHBand="0" w:evenHBand="0" w:firstRowFirstColumn="0" w:firstRowLastColumn="0" w:lastRowFirstColumn="0" w:lastRowLastColumn="0"/>
          <w:trHeight w:val="675"/>
          <w:tblHeader w:val="0"/>
        </w:trPr>
        <w:tc>
          <w:tcPr>
            <w:cnfStyle w:val="001000000000" w:firstRow="0" w:lastRow="0" w:firstColumn="1" w:lastColumn="0" w:oddVBand="0" w:evenVBand="0" w:oddHBand="0" w:evenHBand="0" w:firstRowFirstColumn="0" w:firstRowLastColumn="0" w:lastRowFirstColumn="0" w:lastRowLastColumn="0"/>
            <w:tcW w:w="577" w:type="pct"/>
            <w:tcBorders>
              <w:top w:val="none" w:sz="0" w:space="0" w:color="auto"/>
              <w:left w:val="none" w:sz="0" w:space="0" w:color="auto"/>
              <w:bottom w:val="none" w:sz="0" w:space="0" w:color="auto"/>
              <w:right w:val="none" w:sz="0" w:space="0" w:color="auto"/>
              <w:tl2br w:val="none" w:sz="0" w:space="0" w:color="auto"/>
              <w:tr2bl w:val="none" w:sz="0" w:space="0" w:color="auto"/>
            </w:tcBorders>
            <w:noWrap/>
            <w:hideMark/>
          </w:tcPr>
          <w:p w14:paraId="6EA54DA9" w14:textId="77777777" w:rsidR="005B1647" w:rsidRPr="00247D4B" w:rsidRDefault="005B1647" w:rsidP="005B1647">
            <w:pPr>
              <w:pStyle w:val="TabellHuvud"/>
            </w:pPr>
            <w:r w:rsidRPr="00247D4B">
              <w:t>Anslag</w:t>
            </w:r>
          </w:p>
        </w:tc>
        <w:tc>
          <w:tcPr>
            <w:tcW w:w="1419" w:type="pct"/>
            <w:tcBorders>
              <w:top w:val="none" w:sz="0" w:space="0" w:color="auto"/>
              <w:left w:val="none" w:sz="0" w:space="0" w:color="auto"/>
              <w:bottom w:val="none" w:sz="0" w:space="0" w:color="auto"/>
              <w:right w:val="none" w:sz="0" w:space="0" w:color="auto"/>
              <w:tl2br w:val="none" w:sz="0" w:space="0" w:color="auto"/>
              <w:tr2bl w:val="none" w:sz="0" w:space="0" w:color="auto"/>
            </w:tcBorders>
            <w:hideMark/>
          </w:tcPr>
          <w:p w14:paraId="56A12C01" w14:textId="77777777" w:rsidR="005B1647" w:rsidRPr="00247D4B" w:rsidRDefault="005B1647" w:rsidP="005B1647">
            <w:pPr>
              <w:pStyle w:val="TabellHuvud"/>
              <w:jc w:val="left"/>
              <w:cnfStyle w:val="100000000000" w:firstRow="1" w:lastRow="0" w:firstColumn="0" w:lastColumn="0" w:oddVBand="0" w:evenVBand="0" w:oddHBand="0" w:evenHBand="0" w:firstRowFirstColumn="0" w:firstRowLastColumn="0" w:lastRowFirstColumn="0" w:lastRowLastColumn="0"/>
            </w:pPr>
            <w:r w:rsidRPr="00247D4B">
              <w:t>Anslagsnamn</w:t>
            </w:r>
          </w:p>
        </w:tc>
        <w:tc>
          <w:tcPr>
            <w:tcW w:w="501" w:type="pct"/>
            <w:tcBorders>
              <w:top w:val="none" w:sz="0" w:space="0" w:color="auto"/>
              <w:left w:val="none" w:sz="0" w:space="0" w:color="auto"/>
              <w:bottom w:val="none" w:sz="0" w:space="0" w:color="auto"/>
              <w:right w:val="none" w:sz="0" w:space="0" w:color="auto"/>
              <w:tl2br w:val="none" w:sz="0" w:space="0" w:color="auto"/>
              <w:tr2bl w:val="none" w:sz="0" w:space="0" w:color="auto"/>
            </w:tcBorders>
            <w:hideMark/>
          </w:tcPr>
          <w:p w14:paraId="0021F384" w14:textId="77777777" w:rsidR="005B1647" w:rsidRPr="00247D4B"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247D4B">
              <w:t>SB</w:t>
            </w:r>
            <w:r w:rsidRPr="00247D4B">
              <w:br/>
              <w:t>2019</w:t>
            </w:r>
          </w:p>
        </w:tc>
        <w:tc>
          <w:tcPr>
            <w:tcW w:w="501" w:type="pct"/>
            <w:tcBorders>
              <w:top w:val="none" w:sz="0" w:space="0" w:color="auto"/>
              <w:left w:val="none" w:sz="0" w:space="0" w:color="auto"/>
              <w:bottom w:val="none" w:sz="0" w:space="0" w:color="auto"/>
              <w:right w:val="none" w:sz="0" w:space="0" w:color="auto"/>
              <w:tl2br w:val="none" w:sz="0" w:space="0" w:color="auto"/>
              <w:tr2bl w:val="none" w:sz="0" w:space="0" w:color="auto"/>
            </w:tcBorders>
            <w:hideMark/>
          </w:tcPr>
          <w:p w14:paraId="3187B791" w14:textId="77777777" w:rsidR="005B1647" w:rsidRPr="00247D4B"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247D4B">
              <w:t>ÄB</w:t>
            </w:r>
            <w:r w:rsidRPr="00247D4B">
              <w:br/>
              <w:t>2019</w:t>
            </w:r>
          </w:p>
        </w:tc>
        <w:tc>
          <w:tcPr>
            <w:tcW w:w="501" w:type="pct"/>
            <w:tcBorders>
              <w:top w:val="none" w:sz="0" w:space="0" w:color="auto"/>
              <w:left w:val="none" w:sz="0" w:space="0" w:color="auto"/>
              <w:bottom w:val="none" w:sz="0" w:space="0" w:color="auto"/>
              <w:right w:val="none" w:sz="0" w:space="0" w:color="auto"/>
              <w:tl2br w:val="none" w:sz="0" w:space="0" w:color="auto"/>
              <w:tr2bl w:val="none" w:sz="0" w:space="0" w:color="auto"/>
            </w:tcBorders>
            <w:hideMark/>
          </w:tcPr>
          <w:p w14:paraId="3E99FA63" w14:textId="77777777" w:rsidR="005B1647" w:rsidRPr="00247D4B"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247D4B">
              <w:t>Utfall</w:t>
            </w:r>
            <w:r w:rsidRPr="00247D4B">
              <w:br/>
              <w:t>2019</w:t>
            </w:r>
          </w:p>
        </w:tc>
        <w:tc>
          <w:tcPr>
            <w:tcW w:w="501" w:type="pct"/>
            <w:tcBorders>
              <w:top w:val="none" w:sz="0" w:space="0" w:color="auto"/>
              <w:left w:val="none" w:sz="0" w:space="0" w:color="auto"/>
              <w:bottom w:val="none" w:sz="0" w:space="0" w:color="auto"/>
              <w:right w:val="none" w:sz="0" w:space="0" w:color="auto"/>
              <w:tl2br w:val="none" w:sz="0" w:space="0" w:color="auto"/>
              <w:tr2bl w:val="none" w:sz="0" w:space="0" w:color="auto"/>
            </w:tcBorders>
            <w:hideMark/>
          </w:tcPr>
          <w:p w14:paraId="34277F7B" w14:textId="77777777" w:rsidR="005B1647" w:rsidRPr="00247D4B"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247D4B">
              <w:t>Utfall-SB</w:t>
            </w:r>
            <w:r w:rsidRPr="00247D4B">
              <w:br/>
              <w:t>2019</w:t>
            </w:r>
          </w:p>
        </w:tc>
        <w:tc>
          <w:tcPr>
            <w:tcW w:w="501" w:type="pct"/>
            <w:tcBorders>
              <w:top w:val="none" w:sz="0" w:space="0" w:color="auto"/>
              <w:left w:val="none" w:sz="0" w:space="0" w:color="auto"/>
              <w:bottom w:val="none" w:sz="0" w:space="0" w:color="auto"/>
              <w:right w:val="none" w:sz="0" w:space="0" w:color="auto"/>
              <w:tl2br w:val="none" w:sz="0" w:space="0" w:color="auto"/>
              <w:tr2bl w:val="none" w:sz="0" w:space="0" w:color="auto"/>
            </w:tcBorders>
            <w:hideMark/>
          </w:tcPr>
          <w:p w14:paraId="6A527184" w14:textId="6A2F1284" w:rsidR="005B1647" w:rsidRPr="00247D4B"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247D4B">
              <w:t>Utfall-SB</w:t>
            </w:r>
            <w:r w:rsidRPr="00247D4B">
              <w:br/>
            </w:r>
            <w:r>
              <w:t>procent</w:t>
            </w:r>
            <w:r w:rsidRPr="00247D4B">
              <w:br/>
              <w:t>2019</w:t>
            </w:r>
          </w:p>
        </w:tc>
        <w:tc>
          <w:tcPr>
            <w:tcW w:w="501" w:type="pct"/>
            <w:tcBorders>
              <w:top w:val="none" w:sz="0" w:space="0" w:color="auto"/>
              <w:left w:val="none" w:sz="0" w:space="0" w:color="auto"/>
              <w:bottom w:val="none" w:sz="0" w:space="0" w:color="auto"/>
              <w:right w:val="none" w:sz="0" w:space="0" w:color="auto"/>
              <w:tl2br w:val="none" w:sz="0" w:space="0" w:color="auto"/>
              <w:tr2bl w:val="none" w:sz="0" w:space="0" w:color="auto"/>
            </w:tcBorders>
            <w:hideMark/>
          </w:tcPr>
          <w:p w14:paraId="77D9BB01" w14:textId="77777777" w:rsidR="005B1647" w:rsidRPr="00247D4B"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247D4B">
              <w:t>Utfall</w:t>
            </w:r>
            <w:r w:rsidRPr="00247D4B">
              <w:br/>
              <w:t>2018</w:t>
            </w:r>
          </w:p>
        </w:tc>
      </w:tr>
      <w:tr w:rsidR="00155607" w14:paraId="7366FE6E"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576" w:type="pct"/>
            <w:tcBorders>
              <w:top w:val="single" w:sz="12" w:space="0" w:color="auto"/>
            </w:tcBorders>
            <w:hideMark/>
          </w:tcPr>
          <w:p w14:paraId="3D151584" w14:textId="77777777" w:rsidR="005B1647" w:rsidRPr="00247D4B" w:rsidRDefault="005B1647" w:rsidP="005B1647">
            <w:pPr>
              <w:pStyle w:val="Tabell"/>
            </w:pPr>
            <w:r w:rsidRPr="00247D4B">
              <w:t>1:1</w:t>
            </w:r>
          </w:p>
        </w:tc>
        <w:tc>
          <w:tcPr>
            <w:tcW w:w="1420" w:type="pct"/>
            <w:tcBorders>
              <w:top w:val="single" w:sz="12" w:space="0" w:color="auto"/>
            </w:tcBorders>
            <w:hideMark/>
          </w:tcPr>
          <w:p w14:paraId="6CE72E8F" w14:textId="77777777" w:rsidR="005B1647" w:rsidRPr="00247D4B"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247D4B">
              <w:t>Skatteverket</w:t>
            </w:r>
          </w:p>
        </w:tc>
        <w:tc>
          <w:tcPr>
            <w:tcW w:w="501" w:type="pct"/>
            <w:tcBorders>
              <w:top w:val="single" w:sz="12" w:space="0" w:color="auto"/>
            </w:tcBorders>
            <w:noWrap/>
            <w:hideMark/>
          </w:tcPr>
          <w:p w14:paraId="7BF21A55" w14:textId="77777777" w:rsidR="005B1647" w:rsidRPr="00247D4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47D4B">
              <w:t>7 569</w:t>
            </w:r>
          </w:p>
        </w:tc>
        <w:tc>
          <w:tcPr>
            <w:tcW w:w="501" w:type="pct"/>
            <w:tcBorders>
              <w:top w:val="single" w:sz="12" w:space="0" w:color="auto"/>
            </w:tcBorders>
            <w:noWrap/>
            <w:hideMark/>
          </w:tcPr>
          <w:p w14:paraId="11E92EC9" w14:textId="77777777" w:rsidR="005B1647" w:rsidRPr="00247D4B"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501" w:type="pct"/>
            <w:tcBorders>
              <w:top w:val="single" w:sz="12" w:space="0" w:color="auto"/>
            </w:tcBorders>
            <w:noWrap/>
            <w:hideMark/>
          </w:tcPr>
          <w:p w14:paraId="39B48AE5" w14:textId="77777777" w:rsidR="005B1647" w:rsidRPr="00247D4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47D4B">
              <w:t>7 547</w:t>
            </w:r>
          </w:p>
        </w:tc>
        <w:tc>
          <w:tcPr>
            <w:tcW w:w="501" w:type="pct"/>
            <w:tcBorders>
              <w:top w:val="single" w:sz="12" w:space="0" w:color="auto"/>
            </w:tcBorders>
            <w:noWrap/>
            <w:hideMark/>
          </w:tcPr>
          <w:p w14:paraId="5E413DAB" w14:textId="77777777" w:rsidR="005B1647" w:rsidRPr="00247D4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47D4B">
              <w:t>-22</w:t>
            </w:r>
          </w:p>
        </w:tc>
        <w:tc>
          <w:tcPr>
            <w:tcW w:w="501" w:type="pct"/>
            <w:tcBorders>
              <w:top w:val="single" w:sz="12" w:space="0" w:color="auto"/>
            </w:tcBorders>
            <w:noWrap/>
            <w:hideMark/>
          </w:tcPr>
          <w:p w14:paraId="07E7B818" w14:textId="77777777" w:rsidR="005B1647" w:rsidRPr="00247D4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47D4B">
              <w:t>-0,3</w:t>
            </w:r>
          </w:p>
        </w:tc>
        <w:tc>
          <w:tcPr>
            <w:tcW w:w="498" w:type="pct"/>
            <w:tcBorders>
              <w:top w:val="single" w:sz="12" w:space="0" w:color="auto"/>
            </w:tcBorders>
            <w:hideMark/>
          </w:tcPr>
          <w:p w14:paraId="5F8E2491" w14:textId="77777777" w:rsidR="005B1647" w:rsidRPr="00247D4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47D4B">
              <w:t>7 634</w:t>
            </w:r>
          </w:p>
        </w:tc>
      </w:tr>
      <w:tr w:rsidR="00155607" w14:paraId="513BB50D"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576" w:type="pct"/>
            <w:hideMark/>
          </w:tcPr>
          <w:p w14:paraId="6FD5F395" w14:textId="77777777" w:rsidR="005B1647" w:rsidRPr="00247D4B" w:rsidRDefault="005B1647" w:rsidP="005B1647">
            <w:pPr>
              <w:pStyle w:val="Tabell"/>
            </w:pPr>
            <w:r w:rsidRPr="00247D4B">
              <w:t>1:2</w:t>
            </w:r>
          </w:p>
        </w:tc>
        <w:tc>
          <w:tcPr>
            <w:tcW w:w="1420" w:type="pct"/>
            <w:hideMark/>
          </w:tcPr>
          <w:p w14:paraId="7DEE91BD" w14:textId="77777777" w:rsidR="005B1647" w:rsidRPr="00247D4B"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247D4B">
              <w:t>Tullverket</w:t>
            </w:r>
          </w:p>
        </w:tc>
        <w:tc>
          <w:tcPr>
            <w:tcW w:w="501" w:type="pct"/>
            <w:noWrap/>
            <w:hideMark/>
          </w:tcPr>
          <w:p w14:paraId="4459EE2E" w14:textId="77777777" w:rsidR="005B1647" w:rsidRPr="00247D4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47D4B">
              <w:t>1 980</w:t>
            </w:r>
          </w:p>
        </w:tc>
        <w:tc>
          <w:tcPr>
            <w:tcW w:w="501" w:type="pct"/>
            <w:noWrap/>
            <w:hideMark/>
          </w:tcPr>
          <w:p w14:paraId="4913318D" w14:textId="77777777" w:rsidR="005B1647" w:rsidRPr="00247D4B"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501" w:type="pct"/>
            <w:noWrap/>
            <w:hideMark/>
          </w:tcPr>
          <w:p w14:paraId="0060DC12" w14:textId="77777777" w:rsidR="005B1647" w:rsidRPr="00247D4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47D4B">
              <w:t>1 992</w:t>
            </w:r>
          </w:p>
        </w:tc>
        <w:tc>
          <w:tcPr>
            <w:tcW w:w="501" w:type="pct"/>
            <w:noWrap/>
            <w:hideMark/>
          </w:tcPr>
          <w:p w14:paraId="1EE75CF5" w14:textId="77777777" w:rsidR="005B1647" w:rsidRPr="00247D4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47D4B">
              <w:t>12</w:t>
            </w:r>
          </w:p>
        </w:tc>
        <w:tc>
          <w:tcPr>
            <w:tcW w:w="501" w:type="pct"/>
            <w:noWrap/>
            <w:hideMark/>
          </w:tcPr>
          <w:p w14:paraId="2CE5E23F" w14:textId="77777777" w:rsidR="005B1647" w:rsidRPr="00247D4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47D4B">
              <w:t>0,6</w:t>
            </w:r>
          </w:p>
        </w:tc>
        <w:tc>
          <w:tcPr>
            <w:tcW w:w="498" w:type="pct"/>
            <w:hideMark/>
          </w:tcPr>
          <w:p w14:paraId="0A255871" w14:textId="77777777" w:rsidR="005B1647" w:rsidRPr="00247D4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47D4B">
              <w:t>1 896</w:t>
            </w:r>
          </w:p>
        </w:tc>
      </w:tr>
      <w:tr w:rsidR="00155607" w14:paraId="7A9D8D8F"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576" w:type="pct"/>
            <w:tcBorders>
              <w:bottom w:val="single" w:sz="4" w:space="0" w:color="auto"/>
            </w:tcBorders>
            <w:hideMark/>
          </w:tcPr>
          <w:p w14:paraId="0C381ED9" w14:textId="77777777" w:rsidR="005B1647" w:rsidRPr="00247D4B" w:rsidRDefault="005B1647" w:rsidP="005B1647">
            <w:pPr>
              <w:pStyle w:val="Tabell"/>
            </w:pPr>
            <w:r w:rsidRPr="00247D4B">
              <w:t>1:3</w:t>
            </w:r>
          </w:p>
        </w:tc>
        <w:tc>
          <w:tcPr>
            <w:tcW w:w="1420" w:type="pct"/>
            <w:tcBorders>
              <w:bottom w:val="single" w:sz="4" w:space="0" w:color="auto"/>
            </w:tcBorders>
            <w:hideMark/>
          </w:tcPr>
          <w:p w14:paraId="600421FA" w14:textId="77777777" w:rsidR="005B1647" w:rsidRPr="00247D4B"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247D4B">
              <w:t>Kronofogdemyndigheten</w:t>
            </w:r>
          </w:p>
        </w:tc>
        <w:tc>
          <w:tcPr>
            <w:tcW w:w="501" w:type="pct"/>
            <w:tcBorders>
              <w:bottom w:val="single" w:sz="4" w:space="0" w:color="auto"/>
            </w:tcBorders>
            <w:noWrap/>
            <w:hideMark/>
          </w:tcPr>
          <w:p w14:paraId="19986809" w14:textId="77777777" w:rsidR="005B1647" w:rsidRPr="00247D4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47D4B">
              <w:t>1 973</w:t>
            </w:r>
          </w:p>
        </w:tc>
        <w:tc>
          <w:tcPr>
            <w:tcW w:w="501" w:type="pct"/>
            <w:tcBorders>
              <w:bottom w:val="single" w:sz="4" w:space="0" w:color="auto"/>
            </w:tcBorders>
            <w:noWrap/>
            <w:hideMark/>
          </w:tcPr>
          <w:p w14:paraId="06DBF08C" w14:textId="77777777" w:rsidR="005B1647" w:rsidRPr="00247D4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47D4B">
              <w:t>-13</w:t>
            </w:r>
          </w:p>
        </w:tc>
        <w:tc>
          <w:tcPr>
            <w:tcW w:w="501" w:type="pct"/>
            <w:tcBorders>
              <w:bottom w:val="single" w:sz="4" w:space="0" w:color="auto"/>
            </w:tcBorders>
            <w:noWrap/>
            <w:hideMark/>
          </w:tcPr>
          <w:p w14:paraId="3EA7E514" w14:textId="77777777" w:rsidR="005B1647" w:rsidRPr="00247D4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47D4B">
              <w:t>1 981</w:t>
            </w:r>
          </w:p>
        </w:tc>
        <w:tc>
          <w:tcPr>
            <w:tcW w:w="501" w:type="pct"/>
            <w:tcBorders>
              <w:bottom w:val="single" w:sz="4" w:space="0" w:color="auto"/>
            </w:tcBorders>
            <w:noWrap/>
            <w:hideMark/>
          </w:tcPr>
          <w:p w14:paraId="4A0C0F46" w14:textId="77777777" w:rsidR="005B1647" w:rsidRPr="00247D4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47D4B">
              <w:t>8</w:t>
            </w:r>
          </w:p>
        </w:tc>
        <w:tc>
          <w:tcPr>
            <w:tcW w:w="501" w:type="pct"/>
            <w:tcBorders>
              <w:bottom w:val="single" w:sz="4" w:space="0" w:color="auto"/>
            </w:tcBorders>
            <w:noWrap/>
            <w:hideMark/>
          </w:tcPr>
          <w:p w14:paraId="4BB2D68E" w14:textId="77777777" w:rsidR="005B1647" w:rsidRPr="00247D4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47D4B">
              <w:t>0,4</w:t>
            </w:r>
          </w:p>
        </w:tc>
        <w:tc>
          <w:tcPr>
            <w:tcW w:w="498" w:type="pct"/>
            <w:tcBorders>
              <w:bottom w:val="single" w:sz="4" w:space="0" w:color="auto"/>
            </w:tcBorders>
            <w:hideMark/>
          </w:tcPr>
          <w:p w14:paraId="26DDF588" w14:textId="77777777" w:rsidR="005B1647" w:rsidRPr="00247D4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47D4B">
              <w:t>1 916</w:t>
            </w:r>
          </w:p>
        </w:tc>
      </w:tr>
      <w:tr w:rsidR="00155607" w14:paraId="094C9EFD" w14:textId="77777777" w:rsidTr="00155607">
        <w:trPr>
          <w:cnfStyle w:val="010000000000" w:firstRow="0" w:lastRow="1" w:firstColumn="0" w:lastColumn="0" w:oddVBand="0" w:evenVBand="0" w:oddHBand="0" w:evenHBand="0" w:firstRowFirstColumn="0" w:firstRowLastColumn="0" w:lastRowFirstColumn="0" w:lastRowLastColumn="0"/>
          <w:trHeight w:val="170"/>
        </w:trPr>
        <w:tc>
          <w:tcPr>
            <w:cnfStyle w:val="001000000000" w:firstRow="0" w:lastRow="0" w:firstColumn="1" w:lastColumn="0" w:oddVBand="0" w:evenVBand="0" w:oddHBand="0" w:evenHBand="0" w:firstRowFirstColumn="0" w:firstRowLastColumn="0" w:lastRowFirstColumn="0" w:lastRowLastColumn="0"/>
            <w:tcW w:w="576" w:type="pct"/>
            <w:tcBorders>
              <w:top w:val="single" w:sz="4" w:space="0" w:color="auto"/>
            </w:tcBorders>
            <w:shd w:val="clear" w:color="auto" w:fill="auto"/>
            <w:noWrap/>
            <w:hideMark/>
          </w:tcPr>
          <w:p w14:paraId="0E737834" w14:textId="77777777" w:rsidR="005B1647" w:rsidRPr="00247D4B" w:rsidRDefault="005B1647" w:rsidP="005B1647">
            <w:pPr>
              <w:pStyle w:val="Tabell"/>
              <w:rPr>
                <w:bCs/>
              </w:rPr>
            </w:pPr>
            <w:r w:rsidRPr="00247D4B">
              <w:rPr>
                <w:bCs/>
              </w:rPr>
              <w:t>Summa</w:t>
            </w:r>
          </w:p>
        </w:tc>
        <w:tc>
          <w:tcPr>
            <w:tcW w:w="1420" w:type="pct"/>
            <w:tcBorders>
              <w:top w:val="single" w:sz="4" w:space="0" w:color="auto"/>
            </w:tcBorders>
            <w:shd w:val="clear" w:color="auto" w:fill="auto"/>
            <w:hideMark/>
          </w:tcPr>
          <w:p w14:paraId="7ED72C8B" w14:textId="77777777" w:rsidR="005B1647" w:rsidRPr="00247D4B" w:rsidRDefault="005B1647" w:rsidP="005B1647">
            <w:pPr>
              <w:pStyle w:val="Tabell"/>
              <w:jc w:val="left"/>
              <w:cnfStyle w:val="010000000000" w:firstRow="0" w:lastRow="1" w:firstColumn="0" w:lastColumn="0" w:oddVBand="0" w:evenVBand="0" w:oddHBand="0" w:evenHBand="0" w:firstRowFirstColumn="0" w:firstRowLastColumn="0" w:lastRowFirstColumn="0" w:lastRowLastColumn="0"/>
              <w:rPr>
                <w:bCs/>
              </w:rPr>
            </w:pPr>
            <w:r w:rsidRPr="00247D4B">
              <w:rPr>
                <w:bCs/>
              </w:rPr>
              <w:t> </w:t>
            </w:r>
          </w:p>
        </w:tc>
        <w:tc>
          <w:tcPr>
            <w:tcW w:w="501" w:type="pct"/>
            <w:tcBorders>
              <w:top w:val="single" w:sz="4" w:space="0" w:color="auto"/>
            </w:tcBorders>
            <w:shd w:val="clear" w:color="auto" w:fill="auto"/>
            <w:noWrap/>
            <w:hideMark/>
          </w:tcPr>
          <w:p w14:paraId="1FD4BF8B" w14:textId="77777777" w:rsidR="005B1647" w:rsidRPr="00247D4B"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247D4B">
              <w:rPr>
                <w:bCs/>
              </w:rPr>
              <w:t>11 523</w:t>
            </w:r>
          </w:p>
        </w:tc>
        <w:tc>
          <w:tcPr>
            <w:tcW w:w="501" w:type="pct"/>
            <w:tcBorders>
              <w:top w:val="single" w:sz="4" w:space="0" w:color="auto"/>
            </w:tcBorders>
            <w:shd w:val="clear" w:color="auto" w:fill="auto"/>
            <w:noWrap/>
            <w:hideMark/>
          </w:tcPr>
          <w:p w14:paraId="3FC4F277" w14:textId="77777777" w:rsidR="005B1647" w:rsidRPr="00247D4B"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247D4B">
              <w:rPr>
                <w:bCs/>
              </w:rPr>
              <w:t>-13</w:t>
            </w:r>
          </w:p>
        </w:tc>
        <w:tc>
          <w:tcPr>
            <w:tcW w:w="501" w:type="pct"/>
            <w:tcBorders>
              <w:top w:val="single" w:sz="4" w:space="0" w:color="auto"/>
            </w:tcBorders>
            <w:shd w:val="clear" w:color="auto" w:fill="auto"/>
            <w:noWrap/>
            <w:hideMark/>
          </w:tcPr>
          <w:p w14:paraId="01969733" w14:textId="77777777" w:rsidR="005B1647" w:rsidRPr="00247D4B"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247D4B">
              <w:rPr>
                <w:bCs/>
              </w:rPr>
              <w:t>11 520</w:t>
            </w:r>
          </w:p>
        </w:tc>
        <w:tc>
          <w:tcPr>
            <w:tcW w:w="501" w:type="pct"/>
            <w:tcBorders>
              <w:top w:val="single" w:sz="4" w:space="0" w:color="auto"/>
            </w:tcBorders>
            <w:shd w:val="clear" w:color="auto" w:fill="auto"/>
            <w:noWrap/>
            <w:hideMark/>
          </w:tcPr>
          <w:p w14:paraId="09333C73" w14:textId="77777777" w:rsidR="005B1647" w:rsidRPr="00247D4B"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247D4B">
              <w:rPr>
                <w:bCs/>
              </w:rPr>
              <w:t>-2</w:t>
            </w:r>
          </w:p>
        </w:tc>
        <w:tc>
          <w:tcPr>
            <w:tcW w:w="501" w:type="pct"/>
            <w:tcBorders>
              <w:top w:val="single" w:sz="4" w:space="0" w:color="auto"/>
            </w:tcBorders>
            <w:shd w:val="clear" w:color="auto" w:fill="auto"/>
            <w:noWrap/>
            <w:hideMark/>
          </w:tcPr>
          <w:p w14:paraId="0DA2AEBF" w14:textId="77777777" w:rsidR="005B1647" w:rsidRPr="00247D4B"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247D4B">
              <w:rPr>
                <w:bCs/>
              </w:rPr>
              <w:t>0,0</w:t>
            </w:r>
          </w:p>
        </w:tc>
        <w:tc>
          <w:tcPr>
            <w:tcW w:w="498" w:type="pct"/>
            <w:tcBorders>
              <w:top w:val="single" w:sz="4" w:space="0" w:color="auto"/>
            </w:tcBorders>
            <w:shd w:val="clear" w:color="auto" w:fill="auto"/>
            <w:hideMark/>
          </w:tcPr>
          <w:p w14:paraId="35167F63" w14:textId="77777777" w:rsidR="005B1647" w:rsidRPr="00247D4B"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247D4B">
              <w:rPr>
                <w:bCs/>
              </w:rPr>
              <w:t>11 446</w:t>
            </w:r>
          </w:p>
        </w:tc>
      </w:tr>
    </w:tbl>
    <w:p w14:paraId="0D3905B4" w14:textId="77777777" w:rsidR="005B1647" w:rsidRDefault="005B1647" w:rsidP="005B1647">
      <w:pPr>
        <w:pStyle w:val="Brdtext"/>
        <w:spacing w:before="160"/>
      </w:pPr>
      <w:r>
        <w:t>Utgiftsområdet omfattar beskattning, uppbörd av skatt, tull och avgifter samt verkställighet och indrivning av skatter och avgifter. Förutom dessa verksamheter ingår även verksamhet för bl.a. folkbokföring och brottsbekämpning. Skatteverket, Tullverket och Kronofogdemyndigheten är förvaltningsmyndigheter för respektive område.</w:t>
      </w:r>
    </w:p>
    <w:p w14:paraId="65357F2D" w14:textId="1410886C" w:rsidR="005B1647" w:rsidRDefault="005B1647" w:rsidP="005B1647">
      <w:pPr>
        <w:pStyle w:val="Brdtext"/>
      </w:pPr>
      <w:r>
        <w:t>Utfallet uppgick till 11 520 miljoner kronor och blev därmed 2 miljoner kronor lägre än vad som anvisades i statens budget. Jämfört med utfallet för 2018 ökade utgifterna med 74 miljoner kronor (0,6 procent).</w:t>
      </w:r>
    </w:p>
    <w:p w14:paraId="505CC23B" w14:textId="77777777" w:rsidR="005B1647" w:rsidRDefault="005B1647" w:rsidP="005B1647">
      <w:pPr>
        <w:pStyle w:val="Rubrik5utannumrering"/>
      </w:pPr>
      <w:r>
        <w:t>Lägre utgifter för Skatteverket</w:t>
      </w:r>
    </w:p>
    <w:p w14:paraId="6B48613B" w14:textId="47046B97" w:rsidR="005B1647" w:rsidRDefault="005B1647" w:rsidP="005B1647">
      <w:pPr>
        <w:pStyle w:val="Brdtext"/>
      </w:pPr>
      <w:r>
        <w:t xml:space="preserve">Utfallet för anslaget 1:1 </w:t>
      </w:r>
      <w:r w:rsidRPr="00C70D39">
        <w:rPr>
          <w:i/>
          <w:iCs/>
        </w:rPr>
        <w:t>Skatteverket</w:t>
      </w:r>
      <w:r>
        <w:t xml:space="preserve"> uppgick till 7 547 miljoner kronor. Det är 86 miljoner kronor (1,1 procent) lägre jämfört med föregående år. Att utfallet blev lägre beror framför allt på riksdagens beslut om att de verksamheter som avser lokal statlig service vid servicekontor ska bedrivas av Statens servicecenter (se 5.2 Utgiftsområde 2 Samhällsekonomi och finansförvaltning).</w:t>
      </w:r>
    </w:p>
    <w:p w14:paraId="442541AA" w14:textId="77777777" w:rsidR="005B1647" w:rsidRDefault="005B1647" w:rsidP="005B1647">
      <w:pPr>
        <w:pStyle w:val="Rubrik4utannumrering"/>
      </w:pPr>
      <w:r w:rsidRPr="00E15CC5">
        <w:t>Riksrevisionens iakttagelser – effektivitetsrevision</w:t>
      </w:r>
    </w:p>
    <w:p w14:paraId="0A9FCDD7" w14:textId="6D874B0A" w:rsidR="005B1647" w:rsidRDefault="005B1647" w:rsidP="005B1647">
      <w:pPr>
        <w:pStyle w:val="Rubrik5utannumrering"/>
      </w:pPr>
      <w:r>
        <w:t>RiR 2019:12 Tullverkets kontroll – en träffsäker verksamhet?</w:t>
      </w:r>
    </w:p>
    <w:p w14:paraId="6F19A41D" w14:textId="7B912CFC" w:rsidR="005B1647" w:rsidRDefault="005B1647" w:rsidP="005B1647">
      <w:pPr>
        <w:pStyle w:val="Brdtext"/>
      </w:pPr>
      <w:r>
        <w:t>Riksrevisionen har granskat om Tullverket har utformat sin kontrollverksamhet på ett effektivt sätt.</w:t>
      </w:r>
    </w:p>
    <w:p w14:paraId="598000E4" w14:textId="6C56CB82" w:rsidR="005B1647" w:rsidRDefault="005B1647">
      <w:pPr>
        <w:pStyle w:val="Brdtext"/>
      </w:pPr>
      <w:r w:rsidRPr="00E15CC5">
        <w:t>Regeringen har i skrivelsen</w:t>
      </w:r>
      <w:r w:rsidRPr="00154749">
        <w:t xml:space="preserve"> Riksrevisionens rapport om Tullverkets kontroll </w:t>
      </w:r>
      <w:r w:rsidRPr="00E15CC5">
        <w:t>(skr.</w:t>
      </w:r>
      <w:r>
        <w:t> </w:t>
      </w:r>
      <w:r w:rsidRPr="00D47D3C">
        <w:t>2019/20:35</w:t>
      </w:r>
      <w:r w:rsidRPr="00E15CC5">
        <w:t>) redovisat vilka åtgärder som vidtagits eller avses vidtas med anledning av granskningsrapporten. Granskningsrapporten är därmed slutbehandlad.</w:t>
      </w:r>
    </w:p>
    <w:p w14:paraId="73D04DE9" w14:textId="2B36095B" w:rsidR="005B1647" w:rsidRDefault="005B1647" w:rsidP="005B1647">
      <w:pPr>
        <w:pStyle w:val="Brdtext"/>
        <w:sectPr w:rsidR="005B1647" w:rsidSect="00DA2538">
          <w:headerReference w:type="even" r:id="rId82"/>
          <w:headerReference w:type="default" r:id="rId83"/>
          <w:footerReference w:type="even" r:id="rId84"/>
          <w:footerReference w:type="default" r:id="rId85"/>
          <w:footerReference w:type="first" r:id="rId86"/>
          <w:pgSz w:w="11906" w:h="16838" w:code="9"/>
          <w:pgMar w:top="1304" w:right="2268" w:bottom="1247" w:left="2268" w:header="567" w:footer="624" w:gutter="0"/>
          <w:cols w:space="708"/>
          <w:docGrid w:linePitch="360"/>
        </w:sectPr>
      </w:pPr>
      <w:r w:rsidRPr="00E15CC5">
        <w:t>Riksdagen har lagt regeringens skrivelse till handlingarna (bet. 201</w:t>
      </w:r>
      <w:r>
        <w:t>9</w:t>
      </w:r>
      <w:r w:rsidRPr="00E15CC5">
        <w:t>/</w:t>
      </w:r>
      <w:r>
        <w:t>20</w:t>
      </w:r>
      <w:r w:rsidRPr="00E15CC5">
        <w:t>:</w:t>
      </w:r>
      <w:r>
        <w:t>SkU7</w:t>
      </w:r>
      <w:r w:rsidRPr="00E15CC5">
        <w:t>, rskr.</w:t>
      </w:r>
      <w:r>
        <w:t> </w:t>
      </w:r>
      <w:r w:rsidRPr="00E15CC5">
        <w:t>201</w:t>
      </w:r>
      <w:r>
        <w:t>9</w:t>
      </w:r>
      <w:r w:rsidRPr="00E15CC5">
        <w:t>/</w:t>
      </w:r>
      <w:r>
        <w:t>20</w:t>
      </w:r>
      <w:r w:rsidRPr="00E15CC5">
        <w:t>:14</w:t>
      </w:r>
      <w:r>
        <w:t>9</w:t>
      </w:r>
      <w:r w:rsidRPr="00E15CC5">
        <w:t>).</w:t>
      </w:r>
    </w:p>
    <w:p w14:paraId="31C4C88B" w14:textId="15E40A64" w:rsidR="005B1647" w:rsidRDefault="005B1647" w:rsidP="00AC2754">
      <w:pPr>
        <w:pStyle w:val="Rubrik3"/>
      </w:pPr>
      <w:bookmarkStart w:id="96" w:name="_Toc37350616"/>
      <w:r>
        <w:lastRenderedPageBreak/>
        <w:t>Utgiftsområde 4 Rättsväsendet</w:t>
      </w:r>
      <w:bookmarkEnd w:id="96"/>
    </w:p>
    <w:p w14:paraId="35B83948" w14:textId="445B8C07" w:rsidR="005B1647" w:rsidRDefault="005B1647" w:rsidP="005B1647">
      <w:pPr>
        <w:pStyle w:val="Rubrik4utannumrering"/>
      </w:pPr>
      <w:r>
        <w:t>Anslag</w:t>
      </w:r>
    </w:p>
    <w:p w14:paraId="29D56251" w14:textId="6A145A55" w:rsidR="005B1647" w:rsidRDefault="005B1647" w:rsidP="005B1647">
      <w:pPr>
        <w:pStyle w:val="TabellRubrik"/>
      </w:pPr>
      <w:bookmarkStart w:id="97" w:name="_Toc37340042"/>
      <w:r>
        <w:t xml:space="preserve">Tabell </w:t>
      </w:r>
      <w:r>
        <w:fldChar w:fldCharType="begin"/>
      </w:r>
      <w:r>
        <w:instrText xml:space="preserve"> STYLEREF  "Rubrik 1" \n</w:instrText>
      </w:r>
      <w:r>
        <w:fldChar w:fldCharType="separate"/>
      </w:r>
      <w:r w:rsidR="00301022">
        <w:rPr>
          <w:noProof/>
        </w:rPr>
        <w:t>2</w:t>
      </w:r>
      <w:r>
        <w:rPr>
          <w:noProof/>
        </w:rPr>
        <w:fldChar w:fldCharType="end"/>
      </w:r>
      <w:r>
        <w:t>.</w:t>
      </w:r>
      <w:fldSimple w:instr=" SEQ Tabell \* ARABIC \s 1 ">
        <w:r w:rsidR="00301022">
          <w:rPr>
            <w:noProof/>
          </w:rPr>
          <w:t>42</w:t>
        </w:r>
      </w:fldSimple>
      <w:r>
        <w:tab/>
      </w:r>
      <w:r w:rsidRPr="00B56523">
        <w:t>UO 4 Anslag</w:t>
      </w:r>
      <w:bookmarkEnd w:id="97"/>
    </w:p>
    <w:p w14:paraId="7A2998E9" w14:textId="295B48B8" w:rsidR="005B1647" w:rsidRDefault="005B1647" w:rsidP="005B1647">
      <w:pPr>
        <w:pStyle w:val="TabellUnderrubrik"/>
      </w:pPr>
      <w:r w:rsidRPr="00B56523">
        <w:t>Miljoner kronor</w:t>
      </w:r>
    </w:p>
    <w:tbl>
      <w:tblPr>
        <w:tblStyle w:val="RKBPTabell"/>
        <w:tblW w:w="5000" w:type="pct"/>
        <w:tblLook w:val="04E0" w:firstRow="1" w:lastRow="1" w:firstColumn="1" w:lastColumn="0" w:noHBand="0" w:noVBand="1"/>
      </w:tblPr>
      <w:tblGrid>
        <w:gridCol w:w="709"/>
        <w:gridCol w:w="2182"/>
        <w:gridCol w:w="746"/>
        <w:gridCol w:w="747"/>
        <w:gridCol w:w="746"/>
        <w:gridCol w:w="747"/>
        <w:gridCol w:w="746"/>
        <w:gridCol w:w="747"/>
      </w:tblGrid>
      <w:tr w:rsidR="00155607" w14:paraId="17D5EB74" w14:textId="77777777" w:rsidTr="00BE1FEE">
        <w:trPr>
          <w:cnfStyle w:val="100000000000" w:firstRow="1" w:lastRow="0" w:firstColumn="0" w:lastColumn="0" w:oddVBand="0" w:evenVBand="0" w:oddHBand="0" w:evenHBand="0" w:firstRowFirstColumn="0" w:firstRowLastColumn="0" w:lastRowFirstColumn="0" w:lastRowLastColumn="0"/>
          <w:trHeight w:val="675"/>
          <w:tblHeader w:val="0"/>
        </w:trPr>
        <w:tc>
          <w:tcPr>
            <w:cnfStyle w:val="001000000000" w:firstRow="0" w:lastRow="0" w:firstColumn="1" w:lastColumn="0" w:oddVBand="0" w:evenVBand="0" w:oddHBand="0" w:evenHBand="0" w:firstRowFirstColumn="0" w:firstRowLastColumn="0" w:lastRowFirstColumn="0" w:lastRowLastColumn="0"/>
            <w:tcW w:w="481" w:type="pct"/>
            <w:tcBorders>
              <w:top w:val="none" w:sz="0" w:space="0" w:color="auto"/>
              <w:left w:val="none" w:sz="0" w:space="0" w:color="auto"/>
              <w:bottom w:val="none" w:sz="0" w:space="0" w:color="auto"/>
              <w:right w:val="none" w:sz="0" w:space="0" w:color="auto"/>
              <w:tl2br w:val="none" w:sz="0" w:space="0" w:color="auto"/>
              <w:tr2bl w:val="none" w:sz="0" w:space="0" w:color="auto"/>
            </w:tcBorders>
            <w:noWrap/>
            <w:hideMark/>
          </w:tcPr>
          <w:p w14:paraId="5436BD80" w14:textId="77777777" w:rsidR="005B1647" w:rsidRPr="00B56523" w:rsidRDefault="005B1647" w:rsidP="005B1647">
            <w:pPr>
              <w:pStyle w:val="TabellHuvud"/>
            </w:pPr>
            <w:r w:rsidRPr="00B56523">
              <w:t>Anslag</w:t>
            </w:r>
          </w:p>
        </w:tc>
        <w:tc>
          <w:tcPr>
            <w:tcW w:w="1480" w:type="pct"/>
            <w:tcBorders>
              <w:top w:val="none" w:sz="0" w:space="0" w:color="auto"/>
              <w:left w:val="none" w:sz="0" w:space="0" w:color="auto"/>
              <w:bottom w:val="none" w:sz="0" w:space="0" w:color="auto"/>
              <w:right w:val="none" w:sz="0" w:space="0" w:color="auto"/>
              <w:tl2br w:val="none" w:sz="0" w:space="0" w:color="auto"/>
              <w:tr2bl w:val="none" w:sz="0" w:space="0" w:color="auto"/>
            </w:tcBorders>
            <w:hideMark/>
          </w:tcPr>
          <w:p w14:paraId="5310BD1A" w14:textId="77777777" w:rsidR="005B1647" w:rsidRPr="00B56523" w:rsidRDefault="005B1647" w:rsidP="005B1647">
            <w:pPr>
              <w:pStyle w:val="TabellHuvud"/>
              <w:jc w:val="left"/>
              <w:cnfStyle w:val="100000000000" w:firstRow="1" w:lastRow="0" w:firstColumn="0" w:lastColumn="0" w:oddVBand="0" w:evenVBand="0" w:oddHBand="0" w:evenHBand="0" w:firstRowFirstColumn="0" w:firstRowLastColumn="0" w:lastRowFirstColumn="0" w:lastRowLastColumn="0"/>
            </w:pPr>
            <w:r w:rsidRPr="00B56523">
              <w:t>Anslagsnamn</w:t>
            </w:r>
          </w:p>
        </w:tc>
        <w:tc>
          <w:tcPr>
            <w:tcW w:w="506" w:type="pct"/>
            <w:tcBorders>
              <w:top w:val="none" w:sz="0" w:space="0" w:color="auto"/>
              <w:left w:val="none" w:sz="0" w:space="0" w:color="auto"/>
              <w:bottom w:val="none" w:sz="0" w:space="0" w:color="auto"/>
              <w:right w:val="none" w:sz="0" w:space="0" w:color="auto"/>
              <w:tl2br w:val="none" w:sz="0" w:space="0" w:color="auto"/>
              <w:tr2bl w:val="none" w:sz="0" w:space="0" w:color="auto"/>
            </w:tcBorders>
            <w:hideMark/>
          </w:tcPr>
          <w:p w14:paraId="443373F9" w14:textId="77777777" w:rsidR="005B1647" w:rsidRPr="00B56523"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B56523">
              <w:t>SB</w:t>
            </w:r>
            <w:r w:rsidRPr="00B56523">
              <w:br/>
              <w:t>2019</w:t>
            </w:r>
          </w:p>
        </w:tc>
        <w:tc>
          <w:tcPr>
            <w:tcW w:w="507" w:type="pct"/>
            <w:tcBorders>
              <w:top w:val="none" w:sz="0" w:space="0" w:color="auto"/>
              <w:left w:val="none" w:sz="0" w:space="0" w:color="auto"/>
              <w:bottom w:val="none" w:sz="0" w:space="0" w:color="auto"/>
              <w:right w:val="none" w:sz="0" w:space="0" w:color="auto"/>
              <w:tl2br w:val="none" w:sz="0" w:space="0" w:color="auto"/>
              <w:tr2bl w:val="none" w:sz="0" w:space="0" w:color="auto"/>
            </w:tcBorders>
            <w:hideMark/>
          </w:tcPr>
          <w:p w14:paraId="04F4F605" w14:textId="77777777" w:rsidR="005B1647" w:rsidRPr="00B56523"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B56523">
              <w:t>ÄB</w:t>
            </w:r>
            <w:r w:rsidRPr="00B56523">
              <w:br/>
              <w:t>2019</w:t>
            </w:r>
          </w:p>
        </w:tc>
        <w:tc>
          <w:tcPr>
            <w:tcW w:w="506" w:type="pct"/>
            <w:tcBorders>
              <w:top w:val="none" w:sz="0" w:space="0" w:color="auto"/>
              <w:left w:val="none" w:sz="0" w:space="0" w:color="auto"/>
              <w:bottom w:val="none" w:sz="0" w:space="0" w:color="auto"/>
              <w:right w:val="none" w:sz="0" w:space="0" w:color="auto"/>
              <w:tl2br w:val="none" w:sz="0" w:space="0" w:color="auto"/>
              <w:tr2bl w:val="none" w:sz="0" w:space="0" w:color="auto"/>
            </w:tcBorders>
            <w:hideMark/>
          </w:tcPr>
          <w:p w14:paraId="448EDA22" w14:textId="77777777" w:rsidR="005B1647" w:rsidRPr="00B56523"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B56523">
              <w:t>Utfall</w:t>
            </w:r>
            <w:r w:rsidRPr="00B56523">
              <w:br/>
              <w:t>2019</w:t>
            </w:r>
          </w:p>
        </w:tc>
        <w:tc>
          <w:tcPr>
            <w:tcW w:w="507" w:type="pct"/>
            <w:tcBorders>
              <w:top w:val="none" w:sz="0" w:space="0" w:color="auto"/>
              <w:left w:val="none" w:sz="0" w:space="0" w:color="auto"/>
              <w:bottom w:val="none" w:sz="0" w:space="0" w:color="auto"/>
              <w:right w:val="none" w:sz="0" w:space="0" w:color="auto"/>
              <w:tl2br w:val="none" w:sz="0" w:space="0" w:color="auto"/>
              <w:tr2bl w:val="none" w:sz="0" w:space="0" w:color="auto"/>
            </w:tcBorders>
            <w:hideMark/>
          </w:tcPr>
          <w:p w14:paraId="37532CA9" w14:textId="77777777" w:rsidR="005B1647" w:rsidRPr="00B56523"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B56523">
              <w:t>Utfall-SB</w:t>
            </w:r>
            <w:r w:rsidRPr="00B56523">
              <w:br/>
              <w:t>2019</w:t>
            </w:r>
          </w:p>
        </w:tc>
        <w:tc>
          <w:tcPr>
            <w:tcW w:w="506" w:type="pct"/>
            <w:tcBorders>
              <w:top w:val="none" w:sz="0" w:space="0" w:color="auto"/>
              <w:left w:val="none" w:sz="0" w:space="0" w:color="auto"/>
              <w:bottom w:val="none" w:sz="0" w:space="0" w:color="auto"/>
              <w:right w:val="none" w:sz="0" w:space="0" w:color="auto"/>
              <w:tl2br w:val="none" w:sz="0" w:space="0" w:color="auto"/>
              <w:tr2bl w:val="none" w:sz="0" w:space="0" w:color="auto"/>
            </w:tcBorders>
            <w:hideMark/>
          </w:tcPr>
          <w:p w14:paraId="0CE50EDD" w14:textId="6004A48C" w:rsidR="005B1647" w:rsidRPr="00B56523"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B56523">
              <w:t>Utfall-SB</w:t>
            </w:r>
            <w:r w:rsidRPr="00B56523">
              <w:br/>
            </w:r>
            <w:r>
              <w:t>procent</w:t>
            </w:r>
            <w:r w:rsidRPr="00B56523">
              <w:br/>
              <w:t>2019</w:t>
            </w:r>
          </w:p>
        </w:tc>
        <w:tc>
          <w:tcPr>
            <w:tcW w:w="507" w:type="pct"/>
            <w:tcBorders>
              <w:top w:val="none" w:sz="0" w:space="0" w:color="auto"/>
              <w:left w:val="none" w:sz="0" w:space="0" w:color="auto"/>
              <w:bottom w:val="none" w:sz="0" w:space="0" w:color="auto"/>
              <w:right w:val="none" w:sz="0" w:space="0" w:color="auto"/>
              <w:tl2br w:val="none" w:sz="0" w:space="0" w:color="auto"/>
              <w:tr2bl w:val="none" w:sz="0" w:space="0" w:color="auto"/>
            </w:tcBorders>
            <w:hideMark/>
          </w:tcPr>
          <w:p w14:paraId="4A77E1FE" w14:textId="77777777" w:rsidR="005B1647" w:rsidRPr="00B56523"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B56523">
              <w:t>Utfall</w:t>
            </w:r>
            <w:r w:rsidRPr="00B56523">
              <w:br/>
              <w:t>2018</w:t>
            </w:r>
          </w:p>
        </w:tc>
      </w:tr>
      <w:tr w:rsidR="00155607" w14:paraId="04B68E52"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481" w:type="pct"/>
            <w:tcBorders>
              <w:top w:val="single" w:sz="12" w:space="0" w:color="auto"/>
            </w:tcBorders>
            <w:vAlign w:val="top"/>
            <w:hideMark/>
          </w:tcPr>
          <w:p w14:paraId="6263A265" w14:textId="77777777" w:rsidR="005B1647" w:rsidRPr="00B56523" w:rsidRDefault="005B1647" w:rsidP="005B1647">
            <w:pPr>
              <w:pStyle w:val="Tabell"/>
            </w:pPr>
            <w:r w:rsidRPr="00B56523">
              <w:t>1:1</w:t>
            </w:r>
          </w:p>
        </w:tc>
        <w:tc>
          <w:tcPr>
            <w:tcW w:w="1480" w:type="pct"/>
            <w:tcBorders>
              <w:top w:val="single" w:sz="12" w:space="0" w:color="auto"/>
            </w:tcBorders>
            <w:vAlign w:val="top"/>
            <w:hideMark/>
          </w:tcPr>
          <w:p w14:paraId="2359FACC" w14:textId="77777777" w:rsidR="005B1647" w:rsidRPr="00B56523"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B56523">
              <w:t>Polismyndigheten</w:t>
            </w:r>
          </w:p>
        </w:tc>
        <w:tc>
          <w:tcPr>
            <w:tcW w:w="506" w:type="pct"/>
            <w:tcBorders>
              <w:top w:val="single" w:sz="12" w:space="0" w:color="auto"/>
            </w:tcBorders>
            <w:noWrap/>
            <w:hideMark/>
          </w:tcPr>
          <w:p w14:paraId="4DF7327C" w14:textId="77777777" w:rsidR="005B1647" w:rsidRPr="00B5652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56523">
              <w:t>26 339</w:t>
            </w:r>
          </w:p>
        </w:tc>
        <w:tc>
          <w:tcPr>
            <w:tcW w:w="507" w:type="pct"/>
            <w:tcBorders>
              <w:top w:val="single" w:sz="12" w:space="0" w:color="auto"/>
            </w:tcBorders>
            <w:noWrap/>
            <w:hideMark/>
          </w:tcPr>
          <w:p w14:paraId="1F5898BD" w14:textId="77777777" w:rsidR="005B1647" w:rsidRPr="00B5652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56523">
              <w:t>-232</w:t>
            </w:r>
          </w:p>
        </w:tc>
        <w:tc>
          <w:tcPr>
            <w:tcW w:w="506" w:type="pct"/>
            <w:tcBorders>
              <w:top w:val="single" w:sz="12" w:space="0" w:color="auto"/>
            </w:tcBorders>
            <w:noWrap/>
            <w:hideMark/>
          </w:tcPr>
          <w:p w14:paraId="24E84E66" w14:textId="77777777" w:rsidR="005B1647" w:rsidRPr="00B5652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56523">
              <w:t>26 547</w:t>
            </w:r>
          </w:p>
        </w:tc>
        <w:tc>
          <w:tcPr>
            <w:tcW w:w="507" w:type="pct"/>
            <w:tcBorders>
              <w:top w:val="single" w:sz="12" w:space="0" w:color="auto"/>
            </w:tcBorders>
            <w:noWrap/>
            <w:hideMark/>
          </w:tcPr>
          <w:p w14:paraId="7F145A52" w14:textId="77777777" w:rsidR="005B1647" w:rsidRPr="00B5652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56523">
              <w:t>208</w:t>
            </w:r>
          </w:p>
        </w:tc>
        <w:tc>
          <w:tcPr>
            <w:tcW w:w="506" w:type="pct"/>
            <w:tcBorders>
              <w:top w:val="single" w:sz="12" w:space="0" w:color="auto"/>
            </w:tcBorders>
            <w:noWrap/>
            <w:hideMark/>
          </w:tcPr>
          <w:p w14:paraId="4AD9EFA1" w14:textId="77777777" w:rsidR="005B1647" w:rsidRPr="00B5652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56523">
              <w:t>0,8</w:t>
            </w:r>
          </w:p>
        </w:tc>
        <w:tc>
          <w:tcPr>
            <w:tcW w:w="507" w:type="pct"/>
            <w:tcBorders>
              <w:top w:val="single" w:sz="12" w:space="0" w:color="auto"/>
            </w:tcBorders>
            <w:hideMark/>
          </w:tcPr>
          <w:p w14:paraId="25CAC670" w14:textId="77777777" w:rsidR="005B1647" w:rsidRPr="00B5652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56523">
              <w:t>23 767</w:t>
            </w:r>
          </w:p>
        </w:tc>
      </w:tr>
      <w:tr w:rsidR="00155607" w14:paraId="6A7E96B6"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481" w:type="pct"/>
            <w:vAlign w:val="top"/>
            <w:hideMark/>
          </w:tcPr>
          <w:p w14:paraId="7004B9E2" w14:textId="77777777" w:rsidR="005B1647" w:rsidRPr="00B56523" w:rsidRDefault="005B1647" w:rsidP="005B1647">
            <w:pPr>
              <w:pStyle w:val="Tabell"/>
            </w:pPr>
            <w:r w:rsidRPr="00B56523">
              <w:t>1:2</w:t>
            </w:r>
          </w:p>
        </w:tc>
        <w:tc>
          <w:tcPr>
            <w:tcW w:w="1480" w:type="pct"/>
            <w:vAlign w:val="top"/>
            <w:hideMark/>
          </w:tcPr>
          <w:p w14:paraId="005C0BAA" w14:textId="77777777" w:rsidR="005B1647" w:rsidRPr="00B56523"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B56523">
              <w:t>Säkerhetspolisen</w:t>
            </w:r>
          </w:p>
        </w:tc>
        <w:tc>
          <w:tcPr>
            <w:tcW w:w="506" w:type="pct"/>
            <w:noWrap/>
            <w:hideMark/>
          </w:tcPr>
          <w:p w14:paraId="66383646" w14:textId="77777777" w:rsidR="005B1647" w:rsidRPr="00B5652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56523">
              <w:t>1 566</w:t>
            </w:r>
          </w:p>
        </w:tc>
        <w:tc>
          <w:tcPr>
            <w:tcW w:w="507" w:type="pct"/>
            <w:noWrap/>
            <w:hideMark/>
          </w:tcPr>
          <w:p w14:paraId="1586FA25" w14:textId="77777777" w:rsidR="005B1647" w:rsidRPr="00B5652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56523">
              <w:t>13</w:t>
            </w:r>
          </w:p>
        </w:tc>
        <w:tc>
          <w:tcPr>
            <w:tcW w:w="506" w:type="pct"/>
            <w:noWrap/>
            <w:hideMark/>
          </w:tcPr>
          <w:p w14:paraId="76370FB7" w14:textId="77777777" w:rsidR="005B1647" w:rsidRPr="00B5652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56523">
              <w:t>1 555</w:t>
            </w:r>
          </w:p>
        </w:tc>
        <w:tc>
          <w:tcPr>
            <w:tcW w:w="507" w:type="pct"/>
            <w:noWrap/>
            <w:hideMark/>
          </w:tcPr>
          <w:p w14:paraId="3962DB1D" w14:textId="77777777" w:rsidR="005B1647" w:rsidRPr="00B5652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56523">
              <w:t>-11</w:t>
            </w:r>
          </w:p>
        </w:tc>
        <w:tc>
          <w:tcPr>
            <w:tcW w:w="506" w:type="pct"/>
            <w:noWrap/>
            <w:hideMark/>
          </w:tcPr>
          <w:p w14:paraId="207CB649" w14:textId="77777777" w:rsidR="005B1647" w:rsidRPr="00B5652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56523">
              <w:t>-0,7</w:t>
            </w:r>
          </w:p>
        </w:tc>
        <w:tc>
          <w:tcPr>
            <w:tcW w:w="507" w:type="pct"/>
            <w:hideMark/>
          </w:tcPr>
          <w:p w14:paraId="6B69E4AF" w14:textId="77777777" w:rsidR="005B1647" w:rsidRPr="00B5652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56523">
              <w:t>1 472</w:t>
            </w:r>
          </w:p>
        </w:tc>
      </w:tr>
      <w:tr w:rsidR="00155607" w14:paraId="1568A36E"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481" w:type="pct"/>
            <w:vAlign w:val="top"/>
            <w:hideMark/>
          </w:tcPr>
          <w:p w14:paraId="69B1A48A" w14:textId="77777777" w:rsidR="005B1647" w:rsidRPr="00B56523" w:rsidRDefault="005B1647" w:rsidP="005B1647">
            <w:pPr>
              <w:pStyle w:val="Tabell"/>
            </w:pPr>
            <w:r w:rsidRPr="00B56523">
              <w:t>1:3</w:t>
            </w:r>
          </w:p>
        </w:tc>
        <w:tc>
          <w:tcPr>
            <w:tcW w:w="1480" w:type="pct"/>
            <w:vAlign w:val="top"/>
            <w:hideMark/>
          </w:tcPr>
          <w:p w14:paraId="5F022B55" w14:textId="77777777" w:rsidR="005B1647" w:rsidRPr="00B56523"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B56523">
              <w:t>Åklagarmyndigheten</w:t>
            </w:r>
          </w:p>
        </w:tc>
        <w:tc>
          <w:tcPr>
            <w:tcW w:w="506" w:type="pct"/>
            <w:noWrap/>
            <w:hideMark/>
          </w:tcPr>
          <w:p w14:paraId="7145369D" w14:textId="77777777" w:rsidR="005B1647" w:rsidRPr="00B5652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56523">
              <w:t>1 611</w:t>
            </w:r>
          </w:p>
        </w:tc>
        <w:tc>
          <w:tcPr>
            <w:tcW w:w="507" w:type="pct"/>
            <w:noWrap/>
            <w:hideMark/>
          </w:tcPr>
          <w:p w14:paraId="074D23F8" w14:textId="77777777" w:rsidR="005B1647" w:rsidRPr="00B56523"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506" w:type="pct"/>
            <w:noWrap/>
            <w:hideMark/>
          </w:tcPr>
          <w:p w14:paraId="3569892E" w14:textId="77777777" w:rsidR="005B1647" w:rsidRPr="00B5652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56523">
              <w:t>1 602</w:t>
            </w:r>
          </w:p>
        </w:tc>
        <w:tc>
          <w:tcPr>
            <w:tcW w:w="507" w:type="pct"/>
            <w:noWrap/>
            <w:hideMark/>
          </w:tcPr>
          <w:p w14:paraId="2CC08A5F" w14:textId="77777777" w:rsidR="005B1647" w:rsidRPr="00B5652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56523">
              <w:t>-9</w:t>
            </w:r>
          </w:p>
        </w:tc>
        <w:tc>
          <w:tcPr>
            <w:tcW w:w="506" w:type="pct"/>
            <w:noWrap/>
            <w:hideMark/>
          </w:tcPr>
          <w:p w14:paraId="71891E20" w14:textId="77777777" w:rsidR="005B1647" w:rsidRPr="00B5652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56523">
              <w:t>-0,5</w:t>
            </w:r>
          </w:p>
        </w:tc>
        <w:tc>
          <w:tcPr>
            <w:tcW w:w="507" w:type="pct"/>
            <w:hideMark/>
          </w:tcPr>
          <w:p w14:paraId="345593A2" w14:textId="77777777" w:rsidR="005B1647" w:rsidRPr="00B5652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56523">
              <w:t>1 506</w:t>
            </w:r>
          </w:p>
        </w:tc>
      </w:tr>
      <w:tr w:rsidR="00155607" w14:paraId="6A52683C"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481" w:type="pct"/>
            <w:vAlign w:val="top"/>
            <w:hideMark/>
          </w:tcPr>
          <w:p w14:paraId="69B9FE63" w14:textId="77777777" w:rsidR="005B1647" w:rsidRPr="00B56523" w:rsidRDefault="005B1647" w:rsidP="005B1647">
            <w:pPr>
              <w:pStyle w:val="Tabell"/>
            </w:pPr>
            <w:r w:rsidRPr="00B56523">
              <w:t>1:5</w:t>
            </w:r>
          </w:p>
        </w:tc>
        <w:tc>
          <w:tcPr>
            <w:tcW w:w="1480" w:type="pct"/>
            <w:vAlign w:val="top"/>
            <w:hideMark/>
          </w:tcPr>
          <w:p w14:paraId="1F611307" w14:textId="77777777" w:rsidR="005B1647" w:rsidRPr="00B56523"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B56523">
              <w:t>Sveriges Domstolar</w:t>
            </w:r>
          </w:p>
        </w:tc>
        <w:tc>
          <w:tcPr>
            <w:tcW w:w="506" w:type="pct"/>
            <w:noWrap/>
            <w:hideMark/>
          </w:tcPr>
          <w:p w14:paraId="6A23BF12" w14:textId="77777777" w:rsidR="005B1647" w:rsidRPr="00B5652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56523">
              <w:t>5 815</w:t>
            </w:r>
          </w:p>
        </w:tc>
        <w:tc>
          <w:tcPr>
            <w:tcW w:w="507" w:type="pct"/>
            <w:noWrap/>
            <w:hideMark/>
          </w:tcPr>
          <w:p w14:paraId="7865F2F9" w14:textId="77777777" w:rsidR="005B1647" w:rsidRPr="00B5652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56523">
              <w:t>174</w:t>
            </w:r>
          </w:p>
        </w:tc>
        <w:tc>
          <w:tcPr>
            <w:tcW w:w="506" w:type="pct"/>
            <w:noWrap/>
            <w:hideMark/>
          </w:tcPr>
          <w:p w14:paraId="7A2727B3" w14:textId="77777777" w:rsidR="005B1647" w:rsidRPr="00B5652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56523">
              <w:t>5 887</w:t>
            </w:r>
          </w:p>
        </w:tc>
        <w:tc>
          <w:tcPr>
            <w:tcW w:w="507" w:type="pct"/>
            <w:noWrap/>
            <w:hideMark/>
          </w:tcPr>
          <w:p w14:paraId="4B2AF7EF" w14:textId="77777777" w:rsidR="005B1647" w:rsidRPr="00B5652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56523">
              <w:t>72</w:t>
            </w:r>
          </w:p>
        </w:tc>
        <w:tc>
          <w:tcPr>
            <w:tcW w:w="506" w:type="pct"/>
            <w:noWrap/>
            <w:hideMark/>
          </w:tcPr>
          <w:p w14:paraId="4A767A0B" w14:textId="77777777" w:rsidR="005B1647" w:rsidRPr="00B5652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56523">
              <w:t>1,2</w:t>
            </w:r>
          </w:p>
        </w:tc>
        <w:tc>
          <w:tcPr>
            <w:tcW w:w="507" w:type="pct"/>
            <w:hideMark/>
          </w:tcPr>
          <w:p w14:paraId="3E34D941" w14:textId="77777777" w:rsidR="005B1647" w:rsidRPr="00B5652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56523">
              <w:t>5 765</w:t>
            </w:r>
          </w:p>
        </w:tc>
      </w:tr>
      <w:tr w:rsidR="00155607" w14:paraId="7675A541"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481" w:type="pct"/>
            <w:vAlign w:val="top"/>
            <w:hideMark/>
          </w:tcPr>
          <w:p w14:paraId="0E1D3F14" w14:textId="77777777" w:rsidR="005B1647" w:rsidRPr="00B56523" w:rsidRDefault="005B1647" w:rsidP="005B1647">
            <w:pPr>
              <w:pStyle w:val="Tabell"/>
            </w:pPr>
            <w:r w:rsidRPr="00B56523">
              <w:t>1:6</w:t>
            </w:r>
          </w:p>
        </w:tc>
        <w:tc>
          <w:tcPr>
            <w:tcW w:w="1480" w:type="pct"/>
            <w:vAlign w:val="top"/>
            <w:hideMark/>
          </w:tcPr>
          <w:p w14:paraId="130988DB" w14:textId="77777777" w:rsidR="005B1647" w:rsidRPr="00B56523"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B56523">
              <w:t>Kriminalvården</w:t>
            </w:r>
          </w:p>
        </w:tc>
        <w:tc>
          <w:tcPr>
            <w:tcW w:w="506" w:type="pct"/>
            <w:noWrap/>
            <w:hideMark/>
          </w:tcPr>
          <w:p w14:paraId="6FD401F0" w14:textId="77777777" w:rsidR="005B1647" w:rsidRPr="00B5652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56523">
              <w:t>9 012</w:t>
            </w:r>
          </w:p>
        </w:tc>
        <w:tc>
          <w:tcPr>
            <w:tcW w:w="507" w:type="pct"/>
            <w:noWrap/>
            <w:hideMark/>
          </w:tcPr>
          <w:p w14:paraId="335B3FDC" w14:textId="77777777" w:rsidR="005B1647" w:rsidRPr="00B5652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56523">
              <w:t>535</w:t>
            </w:r>
          </w:p>
        </w:tc>
        <w:tc>
          <w:tcPr>
            <w:tcW w:w="506" w:type="pct"/>
            <w:noWrap/>
            <w:hideMark/>
          </w:tcPr>
          <w:p w14:paraId="4EADB582" w14:textId="77777777" w:rsidR="005B1647" w:rsidRPr="00B5652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56523">
              <w:t>9 020</w:t>
            </w:r>
          </w:p>
        </w:tc>
        <w:tc>
          <w:tcPr>
            <w:tcW w:w="507" w:type="pct"/>
            <w:noWrap/>
            <w:hideMark/>
          </w:tcPr>
          <w:p w14:paraId="79192D37" w14:textId="77777777" w:rsidR="005B1647" w:rsidRPr="00B5652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56523">
              <w:t>9</w:t>
            </w:r>
          </w:p>
        </w:tc>
        <w:tc>
          <w:tcPr>
            <w:tcW w:w="506" w:type="pct"/>
            <w:noWrap/>
            <w:hideMark/>
          </w:tcPr>
          <w:p w14:paraId="55E893E3" w14:textId="77777777" w:rsidR="005B1647" w:rsidRPr="00B5652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56523">
              <w:t>0,1</w:t>
            </w:r>
          </w:p>
        </w:tc>
        <w:tc>
          <w:tcPr>
            <w:tcW w:w="507" w:type="pct"/>
            <w:hideMark/>
          </w:tcPr>
          <w:p w14:paraId="567E3D83" w14:textId="77777777" w:rsidR="005B1647" w:rsidRPr="00B5652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56523">
              <w:t>8 961</w:t>
            </w:r>
          </w:p>
        </w:tc>
      </w:tr>
      <w:tr w:rsidR="00155607" w14:paraId="1A519831"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481" w:type="pct"/>
            <w:vAlign w:val="top"/>
            <w:hideMark/>
          </w:tcPr>
          <w:p w14:paraId="66BA887C" w14:textId="77777777" w:rsidR="005B1647" w:rsidRPr="00B56523" w:rsidRDefault="005B1647" w:rsidP="005B1647">
            <w:pPr>
              <w:pStyle w:val="Tabell"/>
            </w:pPr>
            <w:r w:rsidRPr="00B56523">
              <w:t>1:11</w:t>
            </w:r>
          </w:p>
        </w:tc>
        <w:tc>
          <w:tcPr>
            <w:tcW w:w="1480" w:type="pct"/>
            <w:vAlign w:val="top"/>
            <w:hideMark/>
          </w:tcPr>
          <w:p w14:paraId="1D12F10A" w14:textId="77777777" w:rsidR="005B1647" w:rsidRPr="00B56523"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B56523">
              <w:t>Ersättning för skador på grund av brott</w:t>
            </w:r>
          </w:p>
        </w:tc>
        <w:tc>
          <w:tcPr>
            <w:tcW w:w="506" w:type="pct"/>
            <w:noWrap/>
            <w:hideMark/>
          </w:tcPr>
          <w:p w14:paraId="7AB5C700" w14:textId="77777777" w:rsidR="005B1647" w:rsidRPr="00B5652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56523">
              <w:t>122</w:t>
            </w:r>
          </w:p>
        </w:tc>
        <w:tc>
          <w:tcPr>
            <w:tcW w:w="507" w:type="pct"/>
            <w:noWrap/>
            <w:hideMark/>
          </w:tcPr>
          <w:p w14:paraId="2AA037F3" w14:textId="77777777" w:rsidR="005B1647" w:rsidRPr="00B56523"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506" w:type="pct"/>
            <w:noWrap/>
            <w:hideMark/>
          </w:tcPr>
          <w:p w14:paraId="5F8F1CF3" w14:textId="77777777" w:rsidR="005B1647" w:rsidRPr="00B5652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56523">
              <w:t>105</w:t>
            </w:r>
          </w:p>
        </w:tc>
        <w:tc>
          <w:tcPr>
            <w:tcW w:w="507" w:type="pct"/>
            <w:noWrap/>
            <w:hideMark/>
          </w:tcPr>
          <w:p w14:paraId="10566E8C" w14:textId="77777777" w:rsidR="005B1647" w:rsidRPr="00B5652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56523">
              <w:t>-17</w:t>
            </w:r>
          </w:p>
        </w:tc>
        <w:tc>
          <w:tcPr>
            <w:tcW w:w="506" w:type="pct"/>
            <w:noWrap/>
            <w:hideMark/>
          </w:tcPr>
          <w:p w14:paraId="5EDBA349" w14:textId="77777777" w:rsidR="005B1647" w:rsidRPr="00B5652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56523">
              <w:t>-14,3</w:t>
            </w:r>
          </w:p>
        </w:tc>
        <w:tc>
          <w:tcPr>
            <w:tcW w:w="507" w:type="pct"/>
            <w:hideMark/>
          </w:tcPr>
          <w:p w14:paraId="2B140ABA" w14:textId="77777777" w:rsidR="005B1647" w:rsidRPr="00B5652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56523">
              <w:t>91</w:t>
            </w:r>
          </w:p>
        </w:tc>
      </w:tr>
      <w:tr w:rsidR="00155607" w14:paraId="474840BB"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481" w:type="pct"/>
            <w:vAlign w:val="top"/>
            <w:hideMark/>
          </w:tcPr>
          <w:p w14:paraId="15903E72" w14:textId="77777777" w:rsidR="005B1647" w:rsidRPr="00B56523" w:rsidRDefault="005B1647" w:rsidP="005B1647">
            <w:pPr>
              <w:pStyle w:val="Tabell"/>
            </w:pPr>
            <w:r w:rsidRPr="00B56523">
              <w:t>1:12</w:t>
            </w:r>
          </w:p>
        </w:tc>
        <w:tc>
          <w:tcPr>
            <w:tcW w:w="1480" w:type="pct"/>
            <w:vAlign w:val="top"/>
            <w:hideMark/>
          </w:tcPr>
          <w:p w14:paraId="59B84BBE" w14:textId="77777777" w:rsidR="005B1647" w:rsidRPr="00B56523"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B56523">
              <w:t>Rättsliga biträden m.m.</w:t>
            </w:r>
          </w:p>
        </w:tc>
        <w:tc>
          <w:tcPr>
            <w:tcW w:w="506" w:type="pct"/>
            <w:noWrap/>
            <w:hideMark/>
          </w:tcPr>
          <w:p w14:paraId="0E3E97EF" w14:textId="77777777" w:rsidR="005B1647" w:rsidRPr="00B5652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56523">
              <w:t>2 356</w:t>
            </w:r>
          </w:p>
        </w:tc>
        <w:tc>
          <w:tcPr>
            <w:tcW w:w="507" w:type="pct"/>
            <w:noWrap/>
            <w:hideMark/>
          </w:tcPr>
          <w:p w14:paraId="1257727C" w14:textId="77777777" w:rsidR="005B1647" w:rsidRPr="00B5652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56523">
              <w:t>665</w:t>
            </w:r>
          </w:p>
        </w:tc>
        <w:tc>
          <w:tcPr>
            <w:tcW w:w="506" w:type="pct"/>
            <w:noWrap/>
            <w:hideMark/>
          </w:tcPr>
          <w:p w14:paraId="3FCFBD8A" w14:textId="77777777" w:rsidR="005B1647" w:rsidRPr="00B5652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56523">
              <w:t>3 063</w:t>
            </w:r>
          </w:p>
        </w:tc>
        <w:tc>
          <w:tcPr>
            <w:tcW w:w="507" w:type="pct"/>
            <w:noWrap/>
            <w:hideMark/>
          </w:tcPr>
          <w:p w14:paraId="1FA71D58" w14:textId="77777777" w:rsidR="005B1647" w:rsidRPr="00B5652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56523">
              <w:t>707</w:t>
            </w:r>
          </w:p>
        </w:tc>
        <w:tc>
          <w:tcPr>
            <w:tcW w:w="506" w:type="pct"/>
            <w:noWrap/>
            <w:hideMark/>
          </w:tcPr>
          <w:p w14:paraId="691D7403" w14:textId="77777777" w:rsidR="005B1647" w:rsidRPr="00B5652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56523">
              <w:t>30,0</w:t>
            </w:r>
          </w:p>
        </w:tc>
        <w:tc>
          <w:tcPr>
            <w:tcW w:w="507" w:type="pct"/>
            <w:hideMark/>
          </w:tcPr>
          <w:p w14:paraId="29F87607" w14:textId="77777777" w:rsidR="005B1647" w:rsidRPr="00B5652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56523">
              <w:t>2 849</w:t>
            </w:r>
          </w:p>
        </w:tc>
      </w:tr>
      <w:tr w:rsidR="00155607" w14:paraId="39E810DD"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481" w:type="pct"/>
            <w:vAlign w:val="top"/>
            <w:hideMark/>
          </w:tcPr>
          <w:p w14:paraId="678B0E4E" w14:textId="77777777" w:rsidR="005B1647" w:rsidRPr="00B56523" w:rsidRDefault="005B1647" w:rsidP="005B1647">
            <w:pPr>
              <w:pStyle w:val="Tabell"/>
            </w:pPr>
            <w:r w:rsidRPr="00B56523">
              <w:t>1:13</w:t>
            </w:r>
          </w:p>
        </w:tc>
        <w:tc>
          <w:tcPr>
            <w:tcW w:w="1480" w:type="pct"/>
            <w:vAlign w:val="top"/>
            <w:hideMark/>
          </w:tcPr>
          <w:p w14:paraId="5CB0AE09" w14:textId="77777777" w:rsidR="005B1647" w:rsidRPr="00B56523"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B56523">
              <w:t>Kostnader för vissa skaderegleringar m.m.</w:t>
            </w:r>
          </w:p>
        </w:tc>
        <w:tc>
          <w:tcPr>
            <w:tcW w:w="506" w:type="pct"/>
            <w:noWrap/>
            <w:hideMark/>
          </w:tcPr>
          <w:p w14:paraId="01117819" w14:textId="77777777" w:rsidR="005B1647" w:rsidRPr="00B5652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56523">
              <w:t>40</w:t>
            </w:r>
          </w:p>
        </w:tc>
        <w:tc>
          <w:tcPr>
            <w:tcW w:w="507" w:type="pct"/>
            <w:noWrap/>
            <w:hideMark/>
          </w:tcPr>
          <w:p w14:paraId="16390EFB" w14:textId="77777777" w:rsidR="005B1647" w:rsidRPr="00B5652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56523">
              <w:t>55</w:t>
            </w:r>
          </w:p>
        </w:tc>
        <w:tc>
          <w:tcPr>
            <w:tcW w:w="506" w:type="pct"/>
            <w:noWrap/>
            <w:hideMark/>
          </w:tcPr>
          <w:p w14:paraId="260079FE" w14:textId="77777777" w:rsidR="005B1647" w:rsidRPr="00B5652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56523">
              <w:t>94</w:t>
            </w:r>
          </w:p>
        </w:tc>
        <w:tc>
          <w:tcPr>
            <w:tcW w:w="507" w:type="pct"/>
            <w:noWrap/>
            <w:hideMark/>
          </w:tcPr>
          <w:p w14:paraId="7B54DD33" w14:textId="77777777" w:rsidR="005B1647" w:rsidRPr="00B5652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56523">
              <w:t>54</w:t>
            </w:r>
          </w:p>
        </w:tc>
        <w:tc>
          <w:tcPr>
            <w:tcW w:w="506" w:type="pct"/>
            <w:noWrap/>
            <w:hideMark/>
          </w:tcPr>
          <w:p w14:paraId="01B6E082" w14:textId="77777777" w:rsidR="005B1647" w:rsidRPr="00B5652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56523">
              <w:t>136,0</w:t>
            </w:r>
          </w:p>
        </w:tc>
        <w:tc>
          <w:tcPr>
            <w:tcW w:w="507" w:type="pct"/>
            <w:hideMark/>
          </w:tcPr>
          <w:p w14:paraId="5FCF978B" w14:textId="77777777" w:rsidR="005B1647" w:rsidRPr="00B5652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56523">
              <w:t>84</w:t>
            </w:r>
          </w:p>
        </w:tc>
      </w:tr>
      <w:tr w:rsidR="00155607" w14:paraId="16DBBA57" w14:textId="77777777" w:rsidTr="00155607">
        <w:trPr>
          <w:trHeight w:val="450"/>
        </w:trPr>
        <w:tc>
          <w:tcPr>
            <w:cnfStyle w:val="001000000000" w:firstRow="0" w:lastRow="0" w:firstColumn="1" w:lastColumn="0" w:oddVBand="0" w:evenVBand="0" w:oddHBand="0" w:evenHBand="0" w:firstRowFirstColumn="0" w:firstRowLastColumn="0" w:lastRowFirstColumn="0" w:lastRowLastColumn="0"/>
            <w:tcW w:w="481" w:type="pct"/>
            <w:vAlign w:val="top"/>
            <w:hideMark/>
          </w:tcPr>
          <w:p w14:paraId="1CE7624E" w14:textId="77777777" w:rsidR="005B1647" w:rsidRPr="00B56523" w:rsidRDefault="005B1647" w:rsidP="005B1647">
            <w:pPr>
              <w:pStyle w:val="Tabell"/>
            </w:pPr>
            <w:r w:rsidRPr="00B56523">
              <w:t>1:18</w:t>
            </w:r>
          </w:p>
        </w:tc>
        <w:tc>
          <w:tcPr>
            <w:tcW w:w="1480" w:type="pct"/>
            <w:vAlign w:val="top"/>
            <w:hideMark/>
          </w:tcPr>
          <w:p w14:paraId="73B31556" w14:textId="77777777" w:rsidR="005B1647" w:rsidRPr="00B56523"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B56523">
              <w:t>Från EU-budgeten finansierade insatser avseende EU:s inre säkerhet</w:t>
            </w:r>
          </w:p>
        </w:tc>
        <w:tc>
          <w:tcPr>
            <w:tcW w:w="506" w:type="pct"/>
            <w:noWrap/>
            <w:hideMark/>
          </w:tcPr>
          <w:p w14:paraId="38467DA0" w14:textId="77777777" w:rsidR="005B1647" w:rsidRPr="00B5652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56523">
              <w:t>108</w:t>
            </w:r>
          </w:p>
        </w:tc>
        <w:tc>
          <w:tcPr>
            <w:tcW w:w="507" w:type="pct"/>
            <w:noWrap/>
            <w:hideMark/>
          </w:tcPr>
          <w:p w14:paraId="034E46DC" w14:textId="77777777" w:rsidR="005B1647" w:rsidRPr="00B56523"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506" w:type="pct"/>
            <w:noWrap/>
            <w:hideMark/>
          </w:tcPr>
          <w:p w14:paraId="6D011054" w14:textId="77777777" w:rsidR="005B1647" w:rsidRPr="00B5652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56523">
              <w:t>78</w:t>
            </w:r>
          </w:p>
        </w:tc>
        <w:tc>
          <w:tcPr>
            <w:tcW w:w="507" w:type="pct"/>
            <w:noWrap/>
            <w:hideMark/>
          </w:tcPr>
          <w:p w14:paraId="5CDC5F60" w14:textId="77777777" w:rsidR="005B1647" w:rsidRPr="00B5652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56523">
              <w:t>-30</w:t>
            </w:r>
          </w:p>
        </w:tc>
        <w:tc>
          <w:tcPr>
            <w:tcW w:w="506" w:type="pct"/>
            <w:noWrap/>
            <w:hideMark/>
          </w:tcPr>
          <w:p w14:paraId="0D43D632" w14:textId="77777777" w:rsidR="005B1647" w:rsidRPr="00B5652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56523">
              <w:t>-27,9</w:t>
            </w:r>
          </w:p>
        </w:tc>
        <w:tc>
          <w:tcPr>
            <w:tcW w:w="507" w:type="pct"/>
            <w:hideMark/>
          </w:tcPr>
          <w:p w14:paraId="7E7CFA5A" w14:textId="77777777" w:rsidR="005B1647" w:rsidRPr="00B5652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56523">
              <w:t>61</w:t>
            </w:r>
          </w:p>
        </w:tc>
      </w:tr>
      <w:tr w:rsidR="00155607" w14:paraId="06885D19"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481" w:type="pct"/>
            <w:hideMark/>
          </w:tcPr>
          <w:p w14:paraId="7B89EF13" w14:textId="77777777" w:rsidR="005B1647" w:rsidRPr="00B56523" w:rsidRDefault="005B1647" w:rsidP="005B1647">
            <w:pPr>
              <w:pStyle w:val="Tabell"/>
            </w:pPr>
          </w:p>
        </w:tc>
        <w:tc>
          <w:tcPr>
            <w:tcW w:w="1480" w:type="pct"/>
            <w:vAlign w:val="top"/>
            <w:hideMark/>
          </w:tcPr>
          <w:p w14:paraId="75A5B6AB" w14:textId="77777777" w:rsidR="005B1647" w:rsidRPr="00B56523"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B56523">
              <w:t>Övriga anslag</w:t>
            </w:r>
          </w:p>
        </w:tc>
        <w:tc>
          <w:tcPr>
            <w:tcW w:w="506" w:type="pct"/>
            <w:noWrap/>
            <w:hideMark/>
          </w:tcPr>
          <w:p w14:paraId="715DA73E" w14:textId="77777777" w:rsidR="005B1647" w:rsidRPr="00B5652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56523">
              <w:t>1 417</w:t>
            </w:r>
          </w:p>
        </w:tc>
        <w:tc>
          <w:tcPr>
            <w:tcW w:w="507" w:type="pct"/>
            <w:noWrap/>
            <w:hideMark/>
          </w:tcPr>
          <w:p w14:paraId="30E5EFBC" w14:textId="77777777" w:rsidR="005B1647" w:rsidRPr="00B5652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56523">
              <w:t>9</w:t>
            </w:r>
          </w:p>
        </w:tc>
        <w:tc>
          <w:tcPr>
            <w:tcW w:w="506" w:type="pct"/>
            <w:noWrap/>
            <w:hideMark/>
          </w:tcPr>
          <w:p w14:paraId="002ABCAB" w14:textId="77777777" w:rsidR="005B1647" w:rsidRPr="00B5652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56523">
              <w:t>1 432</w:t>
            </w:r>
          </w:p>
        </w:tc>
        <w:tc>
          <w:tcPr>
            <w:tcW w:w="507" w:type="pct"/>
            <w:noWrap/>
            <w:hideMark/>
          </w:tcPr>
          <w:p w14:paraId="02949689" w14:textId="77777777" w:rsidR="005B1647" w:rsidRPr="00B5652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56523">
              <w:t>16</w:t>
            </w:r>
          </w:p>
        </w:tc>
        <w:tc>
          <w:tcPr>
            <w:tcW w:w="506" w:type="pct"/>
            <w:noWrap/>
            <w:hideMark/>
          </w:tcPr>
          <w:p w14:paraId="195FB1E8" w14:textId="77777777" w:rsidR="005B1647" w:rsidRPr="00B5652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56523">
              <w:t>1,1</w:t>
            </w:r>
          </w:p>
        </w:tc>
        <w:tc>
          <w:tcPr>
            <w:tcW w:w="507" w:type="pct"/>
            <w:hideMark/>
          </w:tcPr>
          <w:p w14:paraId="0738D29C" w14:textId="77777777" w:rsidR="005B1647" w:rsidRPr="00B5652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56523">
              <w:t>1 381</w:t>
            </w:r>
          </w:p>
        </w:tc>
      </w:tr>
      <w:tr w:rsidR="00155607" w14:paraId="3868321E" w14:textId="77777777" w:rsidTr="00155607">
        <w:trPr>
          <w:cnfStyle w:val="010000000000" w:firstRow="0" w:lastRow="1" w:firstColumn="0" w:lastColumn="0" w:oddVBand="0" w:evenVBand="0" w:oddHBand="0" w:evenHBand="0" w:firstRowFirstColumn="0" w:firstRowLastColumn="0" w:lastRowFirstColumn="0" w:lastRowLastColumn="0"/>
          <w:trHeight w:val="225"/>
        </w:trPr>
        <w:tc>
          <w:tcPr>
            <w:cnfStyle w:val="001000000000" w:firstRow="0" w:lastRow="0" w:firstColumn="1" w:lastColumn="0" w:oddVBand="0" w:evenVBand="0" w:oddHBand="0" w:evenHBand="0" w:firstRowFirstColumn="0" w:firstRowLastColumn="0" w:lastRowFirstColumn="0" w:lastRowLastColumn="0"/>
            <w:tcW w:w="481" w:type="pct"/>
            <w:noWrap/>
            <w:hideMark/>
          </w:tcPr>
          <w:p w14:paraId="210FDF6B" w14:textId="77777777" w:rsidR="005B1647" w:rsidRPr="00B56523" w:rsidRDefault="005B1647" w:rsidP="005B1647">
            <w:pPr>
              <w:pStyle w:val="Tabell"/>
              <w:rPr>
                <w:bCs/>
              </w:rPr>
            </w:pPr>
            <w:r w:rsidRPr="00B56523">
              <w:rPr>
                <w:bCs/>
              </w:rPr>
              <w:t>Summa</w:t>
            </w:r>
          </w:p>
        </w:tc>
        <w:tc>
          <w:tcPr>
            <w:tcW w:w="1480" w:type="pct"/>
            <w:hideMark/>
          </w:tcPr>
          <w:p w14:paraId="78FADFAD" w14:textId="77777777" w:rsidR="005B1647" w:rsidRPr="00B56523"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B56523">
              <w:rPr>
                <w:bCs/>
              </w:rPr>
              <w:t> </w:t>
            </w:r>
          </w:p>
        </w:tc>
        <w:tc>
          <w:tcPr>
            <w:tcW w:w="506" w:type="pct"/>
            <w:noWrap/>
            <w:hideMark/>
          </w:tcPr>
          <w:p w14:paraId="4B63E333" w14:textId="77777777" w:rsidR="005B1647" w:rsidRPr="00B56523"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B56523">
              <w:rPr>
                <w:bCs/>
              </w:rPr>
              <w:t>48 384</w:t>
            </w:r>
          </w:p>
        </w:tc>
        <w:tc>
          <w:tcPr>
            <w:tcW w:w="507" w:type="pct"/>
            <w:noWrap/>
            <w:hideMark/>
          </w:tcPr>
          <w:p w14:paraId="520FFA9C" w14:textId="77777777" w:rsidR="005B1647" w:rsidRPr="00B56523"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B56523">
              <w:rPr>
                <w:bCs/>
              </w:rPr>
              <w:t>1 219</w:t>
            </w:r>
          </w:p>
        </w:tc>
        <w:tc>
          <w:tcPr>
            <w:tcW w:w="506" w:type="pct"/>
            <w:noWrap/>
            <w:hideMark/>
          </w:tcPr>
          <w:p w14:paraId="4A0E1FC4" w14:textId="77777777" w:rsidR="005B1647" w:rsidRPr="00B56523"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B56523">
              <w:rPr>
                <w:bCs/>
              </w:rPr>
              <w:t>49 383</w:t>
            </w:r>
          </w:p>
        </w:tc>
        <w:tc>
          <w:tcPr>
            <w:tcW w:w="507" w:type="pct"/>
            <w:noWrap/>
            <w:hideMark/>
          </w:tcPr>
          <w:p w14:paraId="1AE58E07" w14:textId="77777777" w:rsidR="005B1647" w:rsidRPr="00B56523"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B56523">
              <w:rPr>
                <w:bCs/>
              </w:rPr>
              <w:t>1 000</w:t>
            </w:r>
          </w:p>
        </w:tc>
        <w:tc>
          <w:tcPr>
            <w:tcW w:w="506" w:type="pct"/>
            <w:noWrap/>
            <w:hideMark/>
          </w:tcPr>
          <w:p w14:paraId="738664A0" w14:textId="77777777" w:rsidR="005B1647" w:rsidRPr="00B56523"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B56523">
              <w:rPr>
                <w:bCs/>
              </w:rPr>
              <w:t>2,1</w:t>
            </w:r>
          </w:p>
        </w:tc>
        <w:tc>
          <w:tcPr>
            <w:tcW w:w="507" w:type="pct"/>
            <w:hideMark/>
          </w:tcPr>
          <w:p w14:paraId="05CF5646" w14:textId="77777777" w:rsidR="005B1647" w:rsidRPr="00B56523"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B56523">
              <w:rPr>
                <w:bCs/>
              </w:rPr>
              <w:t>45 937</w:t>
            </w:r>
          </w:p>
        </w:tc>
      </w:tr>
    </w:tbl>
    <w:p w14:paraId="06EF2556" w14:textId="77777777" w:rsidR="005B1647" w:rsidRDefault="005B1647" w:rsidP="005B1647">
      <w:pPr>
        <w:pStyle w:val="Brdtext"/>
        <w:spacing w:before="160"/>
      </w:pPr>
      <w:r>
        <w:t>Utgiftsområdet omfattar i huvudsak utgifter för kriminalpolitiskt inriktad verksamhet och rättsväsendet i övrigt. Utgiftsområdet innefattar myndigheter inom polisen och åklagarväsendet, Sveriges Domstolar samt Kriminalvården. Dessutom ingår bl.a. Rättsmedicinalverket, Brottsförebyggande rådet och Brottsoffermyndigheten.</w:t>
      </w:r>
    </w:p>
    <w:p w14:paraId="5C647BCC" w14:textId="69FB9106" w:rsidR="005B1647" w:rsidRDefault="005B1647" w:rsidP="005B1647">
      <w:pPr>
        <w:pStyle w:val="Brdtext"/>
      </w:pPr>
      <w:r>
        <w:t>Utfallet uppgick till 49 383 miljoner kronor och blev därmed 1 000 miljoner kronor (2,1 procent) högre än vad som anvisades i statens budget. Jämfört med 2018 blev utgifterna 3 446 miljoner kronor (7,5 procent) högre.</w:t>
      </w:r>
    </w:p>
    <w:p w14:paraId="15EE2451" w14:textId="77777777" w:rsidR="005B1647" w:rsidRDefault="005B1647" w:rsidP="005B1647">
      <w:pPr>
        <w:pStyle w:val="Rubrik5utannumrering"/>
      </w:pPr>
      <w:r>
        <w:t>Fler anställda vid Polismyndigheten medförde högre utgifter</w:t>
      </w:r>
    </w:p>
    <w:p w14:paraId="064C8AB4" w14:textId="38973513" w:rsidR="005B1647" w:rsidRDefault="005B1647" w:rsidP="005B1647">
      <w:pPr>
        <w:pStyle w:val="Brdtext"/>
      </w:pPr>
      <w:r>
        <w:t xml:space="preserve">Utfallet för anslaget 1:1 </w:t>
      </w:r>
      <w:r w:rsidRPr="00C70D39">
        <w:rPr>
          <w:i/>
          <w:iCs/>
        </w:rPr>
        <w:t>Polismyndigheten</w:t>
      </w:r>
      <w:r>
        <w:t xml:space="preserve"> uppgick till 26 547 miljoner kronor, vilket är 2 779 miljoner kronor (11,7 procent) högre än föregående år. Det beror främst på ökade personalkostnader till följd av löneökningar men också på att antalet årsarbetskrafter ökade vid Polismyndigheten med 494 poliser och 780 civilanställda. Vid slutet av 2019 uppgick antalet årsarbetskrafter till 27 688. Av dessa var 65,1 procent poliser och 34,9 procent civilanställda. Antalet sökande till polisutbildningen har ökat med 8 418 personer (44,4 procent) vilket har lett till att utgifterna för antagningsprocessen ökade jämfört med 2018. Antalet antagna på polisutbildningen ökade med 306 personer (4,8 procent). Trots ökningen har 23,4 procent av de 1 970 utbildningsplatserna inte fyllts.</w:t>
      </w:r>
    </w:p>
    <w:p w14:paraId="4ADEFF93" w14:textId="3F71697B" w:rsidR="005B1647" w:rsidRDefault="005B1647" w:rsidP="005B1647">
      <w:pPr>
        <w:pStyle w:val="Brdtext"/>
      </w:pPr>
      <w:r>
        <w:t xml:space="preserve">I enlighet med propositionen Vårändringsbudget för 2019 minskade riksdagen anslaget med </w:t>
      </w:r>
      <w:r w:rsidRPr="002944D4">
        <w:t>230</w:t>
      </w:r>
      <w:r>
        <w:t xml:space="preserve"> miljoner kronor för att finansiera en ökning av anslag 1:6 </w:t>
      </w:r>
      <w:r w:rsidRPr="00C70D39">
        <w:rPr>
          <w:i/>
          <w:iCs/>
        </w:rPr>
        <w:t>Kriminalvården</w:t>
      </w:r>
      <w:r>
        <w:t xml:space="preserve"> eftersom ansvaret för transporter av frihetsberövade förts över från Polismyndigheten till Kriminalvården.</w:t>
      </w:r>
    </w:p>
    <w:p w14:paraId="67FF9852" w14:textId="77777777" w:rsidR="005B1647" w:rsidRDefault="005B1647" w:rsidP="005B1647">
      <w:pPr>
        <w:pStyle w:val="Rubrik5utannumrering"/>
      </w:pPr>
      <w:r>
        <w:t>Ökad beläggning på Sveriges anstalter gav högre utgifter än beräknat</w:t>
      </w:r>
    </w:p>
    <w:p w14:paraId="740E0240" w14:textId="47C51494" w:rsidR="005B1647" w:rsidRDefault="005B1647" w:rsidP="005B1647">
      <w:pPr>
        <w:pStyle w:val="Brdtext"/>
      </w:pPr>
      <w:r>
        <w:t xml:space="preserve">Utfallet för anslaget 1:6 </w:t>
      </w:r>
      <w:r w:rsidRPr="00C70D39">
        <w:rPr>
          <w:i/>
          <w:iCs/>
        </w:rPr>
        <w:t>Kriminalvården</w:t>
      </w:r>
      <w:r>
        <w:t xml:space="preserve"> blev 9 020 miljoner kronor, vilket är 9 miljoner kronor (0,1 procent) högre än vad som anvisades i statens budget. I enlighet med </w:t>
      </w:r>
      <w:r>
        <w:lastRenderedPageBreak/>
        <w:t>propositionerna Vårändringsbudget och Höständringsbudget för 2019 anvisade riksdagen ytterligare totalt 535 miljoner kronor. Av dessa finansierar 230 miljoner kronor utbyggnaden av Kriminalvårdens transportorganisation, där myndigheten övertar huvudansvaret för transporter av frihetsberövade. Resterande tillskott avser säkerhetshöjande åtgärder mot bakgrund av den ansträngda beläggningssituationen.</w:t>
      </w:r>
    </w:p>
    <w:p w14:paraId="58793727" w14:textId="242D931D" w:rsidR="005B1647" w:rsidRDefault="005B1647" w:rsidP="005B1647">
      <w:pPr>
        <w:pStyle w:val="Brdtext"/>
      </w:pPr>
      <w:r>
        <w:t>Under 2019 fanns i genomsnitt 2160 platser på Sveriges häkten. Motsvarande siffra på landets anstalter var 4 497.</w:t>
      </w:r>
      <w:r w:rsidDel="00A44C5C">
        <w:t xml:space="preserve"> </w:t>
      </w:r>
      <w:r>
        <w:t>Medelbeläggningen på häkte uppgick till 2026 eller 94 procent. Jämfört med 2018 har medelbeläggningen ökat med 134 intagna eller 2 procent. Medelbeläggningen på anstalt uppgick till 4 384 intagna eller 97 procent. Jämfört med 2018 har medelbeläggningen ökat med 356 intagna eller 2 procent.</w:t>
      </w:r>
    </w:p>
    <w:p w14:paraId="3D45AE35" w14:textId="77777777" w:rsidR="005B1647" w:rsidRDefault="005B1647" w:rsidP="005B1647">
      <w:pPr>
        <w:pStyle w:val="Rubrik5utannumrering"/>
      </w:pPr>
      <w:r>
        <w:t>Utgifterna för Rättsliga biträden blev högre än beräknat och högre än 2018</w:t>
      </w:r>
    </w:p>
    <w:p w14:paraId="61AAC65C" w14:textId="2CC7C980" w:rsidR="005B1647" w:rsidRDefault="005B1647" w:rsidP="005B1647">
      <w:pPr>
        <w:pStyle w:val="Brdtext"/>
      </w:pPr>
      <w:r>
        <w:t xml:space="preserve">Utfallet för anslaget 1:12 </w:t>
      </w:r>
      <w:r w:rsidRPr="00C70D39">
        <w:rPr>
          <w:i/>
          <w:iCs/>
        </w:rPr>
        <w:t>Rättsliga biträden m.m</w:t>
      </w:r>
      <w:r>
        <w:t>. blev 3 063 miljoner kronor, vilket är 707 miljoner kronor (30,0 procent) högre än vad som anvisades i statens budget. I enlighet med propositionen Vårändringsbudget för 2019 anvisade riksdagen ytterligare 665 miljoner kronor för att måltillströmningen till domstolarna och utgifterna för bl.a. offentlig försvarare, offentligt biträde och målsägandebiträde ökade. Det medförde att fler rättsliga biträden förordnades. Jämfört med föregående år blev utfallet 214 miljoner kronor (7,5 procent) högre.</w:t>
      </w:r>
    </w:p>
    <w:p w14:paraId="6F888FE9" w14:textId="00A5A62A" w:rsidR="005B1647" w:rsidRDefault="005B1647" w:rsidP="005B1647">
      <w:pPr>
        <w:pStyle w:val="Rubrik5utannumrering"/>
      </w:pPr>
      <w:r>
        <w:t>Utgifterna för skaderegleringar blev högre än beräknat och högre än 2018</w:t>
      </w:r>
    </w:p>
    <w:p w14:paraId="6505CB56" w14:textId="3B49AEEB" w:rsidR="005B1647" w:rsidRDefault="005B1647" w:rsidP="005B1647">
      <w:pPr>
        <w:pStyle w:val="Brdtext"/>
      </w:pPr>
      <w:r>
        <w:t xml:space="preserve">Utfallet för anslaget 1:13 </w:t>
      </w:r>
      <w:r w:rsidRPr="00C70D39">
        <w:rPr>
          <w:i/>
          <w:iCs/>
        </w:rPr>
        <w:t>Kostnader för vissa skaderegleringar m.m.</w:t>
      </w:r>
      <w:r>
        <w:t xml:space="preserve"> blev 94 miljoner kronor, vilket är 54 miljoner kronor (136,0 procent) högre än anvisat i statens budget. Jämfört med 2018 blev utfallet 10,7 miljoner kronor (12,8 procent) högre. I enlighet med propositionerna Vårändringsbudget och Höständringsbudget för 2019 anvisade riksdagen ytterligare 55 miljoner kronor dels på grund av ett enskilt ärende med ett stort beräknat skadeståndsbelopp, dels pågående rättsprocesser. Det är framför allt utgifterna för skadestånd m.m. i andra fall som blev högre än beräknat. Dessa utgifter ökade med nästan 10 miljoner kronor 2019.</w:t>
      </w:r>
    </w:p>
    <w:p w14:paraId="14B2D9F3" w14:textId="77777777" w:rsidR="005B1647" w:rsidRDefault="005B1647" w:rsidP="005B1647">
      <w:pPr>
        <w:pStyle w:val="Rubrik5utannumrering"/>
      </w:pPr>
      <w:r>
        <w:t>Fler mål i Sveriges domstolar ledde till högre utgifter</w:t>
      </w:r>
    </w:p>
    <w:p w14:paraId="2C5FFB85" w14:textId="5467760D" w:rsidR="005B1647" w:rsidRDefault="005B1647" w:rsidP="005B1647">
      <w:pPr>
        <w:pStyle w:val="Brdtext"/>
      </w:pPr>
      <w:r>
        <w:t xml:space="preserve">Utfallet för anslaget 1:5 </w:t>
      </w:r>
      <w:r w:rsidRPr="00C70D39">
        <w:rPr>
          <w:i/>
          <w:iCs/>
        </w:rPr>
        <w:t>Sveriges Domstolar</w:t>
      </w:r>
      <w:r>
        <w:t xml:space="preserve"> blev 5 887 miljoner kronor. Det är 72 miljoner kronor (1,2 procent) högre än vad som anvisades i statens budget. Jämfört med 2018 blev utfallet 122 miljoner kronor (2,1 procent) högre. Under 2019 ökade antalet inkomna mål till domstolarna mer än beräknat. Totalt ökade antalet inkomna mål med 23 843 och uppgick till 466 969 för 2019. För att domstolarna skulle kunna hantera ett större antal mål anvisades anslaget 174 miljoner kronor i enlighet med propositionen Höständringsbudget för 2019. Antalet avgjorda mål uppgick till 461 700 vilket är en ökning med 32 961 jämfört med 2018.</w:t>
      </w:r>
    </w:p>
    <w:p w14:paraId="0717B1E7" w14:textId="7940F8A7" w:rsidR="005B1647" w:rsidRPr="00B56523" w:rsidRDefault="005B1647" w:rsidP="005B1647">
      <w:pPr>
        <w:pStyle w:val="Rubrik4utannumrering"/>
      </w:pPr>
      <w:r>
        <w:t>Beställningsbemyndiganden</w:t>
      </w:r>
    </w:p>
    <w:p w14:paraId="3EA45CFB" w14:textId="5EB337A2" w:rsidR="005B1647" w:rsidRDefault="005B1647" w:rsidP="005B1647">
      <w:pPr>
        <w:pStyle w:val="TabellRubrik"/>
      </w:pPr>
      <w:bookmarkStart w:id="98" w:name="_Toc37340043"/>
      <w:r>
        <w:t xml:space="preserve">Tabell </w:t>
      </w:r>
      <w:r>
        <w:fldChar w:fldCharType="begin"/>
      </w:r>
      <w:r>
        <w:instrText xml:space="preserve"> STYLEREF  "Rubrik 1" \n</w:instrText>
      </w:r>
      <w:r>
        <w:fldChar w:fldCharType="separate"/>
      </w:r>
      <w:r w:rsidR="00301022">
        <w:rPr>
          <w:noProof/>
        </w:rPr>
        <w:t>2</w:t>
      </w:r>
      <w:r>
        <w:rPr>
          <w:noProof/>
        </w:rPr>
        <w:fldChar w:fldCharType="end"/>
      </w:r>
      <w:r>
        <w:t>.</w:t>
      </w:r>
      <w:fldSimple w:instr=" SEQ Tabell \* ARABIC \s 1 ">
        <w:r w:rsidR="00301022">
          <w:rPr>
            <w:noProof/>
          </w:rPr>
          <w:t>43</w:t>
        </w:r>
      </w:fldSimple>
      <w:r>
        <w:tab/>
        <w:t>UO 4 Beställningsbemyndiganden</w:t>
      </w:r>
      <w:bookmarkEnd w:id="98"/>
    </w:p>
    <w:p w14:paraId="428FD3F6" w14:textId="549FEB13" w:rsidR="005B1647" w:rsidRDefault="005B1647" w:rsidP="005B1647">
      <w:pPr>
        <w:pStyle w:val="TabellUnderrubrik"/>
      </w:pPr>
      <w:r w:rsidRPr="00B56523">
        <w:t>Miljoner kronor</w:t>
      </w:r>
    </w:p>
    <w:tbl>
      <w:tblPr>
        <w:tblStyle w:val="RKBPTabell"/>
        <w:tblW w:w="5000" w:type="pct"/>
        <w:tblLook w:val="04E0" w:firstRow="1" w:lastRow="1" w:firstColumn="1" w:lastColumn="0" w:noHBand="0" w:noVBand="1"/>
      </w:tblPr>
      <w:tblGrid>
        <w:gridCol w:w="709"/>
        <w:gridCol w:w="2975"/>
        <w:gridCol w:w="1843"/>
        <w:gridCol w:w="1843"/>
      </w:tblGrid>
      <w:tr w:rsidR="00155607" w14:paraId="10577EEB" w14:textId="77777777" w:rsidTr="00BE1FEE">
        <w:trPr>
          <w:cnfStyle w:val="100000000000" w:firstRow="1" w:lastRow="0" w:firstColumn="0" w:lastColumn="0" w:oddVBand="0" w:evenVBand="0" w:oddHBand="0" w:evenHBand="0" w:firstRowFirstColumn="0" w:firstRowLastColumn="0" w:lastRowFirstColumn="0" w:lastRowLastColumn="0"/>
          <w:trHeight w:val="152"/>
          <w:tblHeader w:val="0"/>
        </w:trPr>
        <w:tc>
          <w:tcPr>
            <w:cnfStyle w:val="001000000000" w:firstRow="0" w:lastRow="0" w:firstColumn="1" w:lastColumn="0" w:oddVBand="0" w:evenVBand="0" w:oddHBand="0" w:evenHBand="0" w:firstRowFirstColumn="0" w:firstRowLastColumn="0" w:lastRowFirstColumn="0" w:lastRowLastColumn="0"/>
            <w:tcW w:w="482" w:type="pct"/>
            <w:tcBorders>
              <w:top w:val="none" w:sz="0" w:space="0" w:color="auto"/>
              <w:left w:val="none" w:sz="0" w:space="0" w:color="auto"/>
              <w:bottom w:val="none" w:sz="0" w:space="0" w:color="auto"/>
              <w:right w:val="none" w:sz="0" w:space="0" w:color="auto"/>
              <w:tl2br w:val="none" w:sz="0" w:space="0" w:color="auto"/>
              <w:tr2bl w:val="none" w:sz="0" w:space="0" w:color="auto"/>
            </w:tcBorders>
            <w:noWrap/>
            <w:hideMark/>
          </w:tcPr>
          <w:p w14:paraId="094D7BB4" w14:textId="77777777" w:rsidR="005B1647" w:rsidRPr="00B56523" w:rsidRDefault="005B1647" w:rsidP="005B1647">
            <w:pPr>
              <w:pStyle w:val="TabellHuvud"/>
            </w:pPr>
            <w:r w:rsidRPr="00B56523">
              <w:t>Anslag</w:t>
            </w:r>
          </w:p>
        </w:tc>
        <w:tc>
          <w:tcPr>
            <w:tcW w:w="2018" w:type="pct"/>
            <w:tcBorders>
              <w:top w:val="none" w:sz="0" w:space="0" w:color="auto"/>
              <w:left w:val="none" w:sz="0" w:space="0" w:color="auto"/>
              <w:bottom w:val="none" w:sz="0" w:space="0" w:color="auto"/>
              <w:right w:val="none" w:sz="0" w:space="0" w:color="auto"/>
              <w:tl2br w:val="none" w:sz="0" w:space="0" w:color="auto"/>
              <w:tr2bl w:val="none" w:sz="0" w:space="0" w:color="auto"/>
            </w:tcBorders>
            <w:noWrap/>
            <w:hideMark/>
          </w:tcPr>
          <w:p w14:paraId="7C8F50C6" w14:textId="77777777" w:rsidR="005B1647" w:rsidRPr="00B56523" w:rsidRDefault="005B1647" w:rsidP="005B1647">
            <w:pPr>
              <w:pStyle w:val="TabellHuvud"/>
              <w:jc w:val="left"/>
              <w:cnfStyle w:val="100000000000" w:firstRow="1" w:lastRow="0" w:firstColumn="0" w:lastColumn="0" w:oddVBand="0" w:evenVBand="0" w:oddHBand="0" w:evenHBand="0" w:firstRowFirstColumn="0" w:firstRowLastColumn="0" w:lastRowFirstColumn="0" w:lastRowLastColumn="0"/>
            </w:pPr>
            <w:r w:rsidRPr="00B56523">
              <w:t>Anslagsnamn</w:t>
            </w:r>
          </w:p>
        </w:tc>
        <w:tc>
          <w:tcPr>
            <w:tcW w:w="1250" w:type="pct"/>
            <w:tcBorders>
              <w:top w:val="none" w:sz="0" w:space="0" w:color="auto"/>
              <w:left w:val="none" w:sz="0" w:space="0" w:color="auto"/>
              <w:bottom w:val="none" w:sz="0" w:space="0" w:color="auto"/>
              <w:right w:val="none" w:sz="0" w:space="0" w:color="auto"/>
              <w:tl2br w:val="none" w:sz="0" w:space="0" w:color="auto"/>
              <w:tr2bl w:val="none" w:sz="0" w:space="0" w:color="auto"/>
            </w:tcBorders>
            <w:hideMark/>
          </w:tcPr>
          <w:p w14:paraId="211AB876" w14:textId="56990FA0" w:rsidR="005B1647" w:rsidRPr="00B56523"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B56523">
              <w:t>Beställningsbemyndigande</w:t>
            </w:r>
          </w:p>
        </w:tc>
        <w:tc>
          <w:tcPr>
            <w:tcW w:w="1250" w:type="pct"/>
            <w:tcBorders>
              <w:top w:val="none" w:sz="0" w:space="0" w:color="auto"/>
              <w:left w:val="none" w:sz="0" w:space="0" w:color="auto"/>
              <w:bottom w:val="none" w:sz="0" w:space="0" w:color="auto"/>
              <w:right w:val="none" w:sz="0" w:space="0" w:color="auto"/>
              <w:tl2br w:val="none" w:sz="0" w:space="0" w:color="auto"/>
              <w:tr2bl w:val="none" w:sz="0" w:space="0" w:color="auto"/>
            </w:tcBorders>
            <w:hideMark/>
          </w:tcPr>
          <w:p w14:paraId="19235C83" w14:textId="4433BA78" w:rsidR="005B1647" w:rsidRPr="00B56523"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B56523">
              <w:t>Utestående åtaganden</w:t>
            </w:r>
            <w:r>
              <w:br/>
            </w:r>
            <w:r w:rsidRPr="00B56523">
              <w:t>2019-12-31</w:t>
            </w:r>
          </w:p>
        </w:tc>
      </w:tr>
      <w:tr w:rsidR="00155607" w14:paraId="07ACC4EE" w14:textId="77777777" w:rsidTr="00155607">
        <w:trPr>
          <w:trHeight w:val="289"/>
        </w:trPr>
        <w:tc>
          <w:tcPr>
            <w:cnfStyle w:val="001000000000" w:firstRow="0" w:lastRow="0" w:firstColumn="1" w:lastColumn="0" w:oddVBand="0" w:evenVBand="0" w:oddHBand="0" w:evenHBand="0" w:firstRowFirstColumn="0" w:firstRowLastColumn="0" w:lastRowFirstColumn="0" w:lastRowLastColumn="0"/>
            <w:tcW w:w="482" w:type="pct"/>
            <w:tcBorders>
              <w:top w:val="single" w:sz="12" w:space="0" w:color="auto"/>
            </w:tcBorders>
            <w:noWrap/>
            <w:vAlign w:val="top"/>
            <w:hideMark/>
          </w:tcPr>
          <w:p w14:paraId="41A4F21C" w14:textId="77777777" w:rsidR="005B1647" w:rsidRPr="00B56523" w:rsidRDefault="005B1647" w:rsidP="005B1647">
            <w:pPr>
              <w:pStyle w:val="Tabell"/>
            </w:pPr>
            <w:r w:rsidRPr="00B56523">
              <w:t>1:18</w:t>
            </w:r>
          </w:p>
        </w:tc>
        <w:tc>
          <w:tcPr>
            <w:tcW w:w="2018" w:type="pct"/>
            <w:tcBorders>
              <w:top w:val="single" w:sz="12" w:space="0" w:color="auto"/>
            </w:tcBorders>
            <w:vAlign w:val="top"/>
            <w:hideMark/>
          </w:tcPr>
          <w:p w14:paraId="6FE8FBDA" w14:textId="77777777" w:rsidR="005B1647" w:rsidRPr="00B56523"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B56523">
              <w:t>Från EU-budgeten finansierade insatser avseende EU:s inre säkerhet</w:t>
            </w:r>
          </w:p>
        </w:tc>
        <w:tc>
          <w:tcPr>
            <w:tcW w:w="1250" w:type="pct"/>
            <w:tcBorders>
              <w:top w:val="single" w:sz="12" w:space="0" w:color="auto"/>
            </w:tcBorders>
            <w:noWrap/>
            <w:hideMark/>
          </w:tcPr>
          <w:p w14:paraId="5812D8AC" w14:textId="77777777" w:rsidR="005B1647" w:rsidRPr="00B5652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56523">
              <w:t>210</w:t>
            </w:r>
          </w:p>
        </w:tc>
        <w:tc>
          <w:tcPr>
            <w:tcW w:w="1250" w:type="pct"/>
            <w:tcBorders>
              <w:top w:val="single" w:sz="12" w:space="0" w:color="auto"/>
            </w:tcBorders>
            <w:noWrap/>
            <w:hideMark/>
          </w:tcPr>
          <w:p w14:paraId="660F2FB3" w14:textId="77777777" w:rsidR="005B1647" w:rsidRPr="00B5652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56523">
              <w:t>157</w:t>
            </w:r>
          </w:p>
        </w:tc>
      </w:tr>
      <w:tr w:rsidR="00155607" w14:paraId="0A0BA3D9" w14:textId="77777777" w:rsidTr="00155607">
        <w:trPr>
          <w:cnfStyle w:val="010000000000" w:firstRow="0" w:lastRow="1" w:firstColumn="0" w:lastColumn="0" w:oddVBand="0" w:evenVBand="0" w:oddHBand="0" w:evenHBand="0" w:firstRowFirstColumn="0" w:firstRowLastColumn="0" w:lastRowFirstColumn="0" w:lastRowLastColumn="0"/>
          <w:trHeight w:val="315"/>
        </w:trPr>
        <w:tc>
          <w:tcPr>
            <w:cnfStyle w:val="001000000000" w:firstRow="0" w:lastRow="0" w:firstColumn="1" w:lastColumn="0" w:oddVBand="0" w:evenVBand="0" w:oddHBand="0" w:evenHBand="0" w:firstRowFirstColumn="0" w:firstRowLastColumn="0" w:lastRowFirstColumn="0" w:lastRowLastColumn="0"/>
            <w:tcW w:w="482" w:type="pct"/>
            <w:noWrap/>
            <w:hideMark/>
          </w:tcPr>
          <w:p w14:paraId="4761FAEE" w14:textId="77777777" w:rsidR="005B1647" w:rsidRPr="00B56523" w:rsidRDefault="005B1647" w:rsidP="005B1647">
            <w:pPr>
              <w:pStyle w:val="Tabell"/>
              <w:rPr>
                <w:bCs/>
              </w:rPr>
            </w:pPr>
            <w:r w:rsidRPr="00B56523">
              <w:rPr>
                <w:bCs/>
              </w:rPr>
              <w:t>Summa</w:t>
            </w:r>
          </w:p>
        </w:tc>
        <w:tc>
          <w:tcPr>
            <w:tcW w:w="2018" w:type="pct"/>
            <w:noWrap/>
            <w:hideMark/>
          </w:tcPr>
          <w:p w14:paraId="14E44C90" w14:textId="77777777" w:rsidR="005B1647" w:rsidRPr="00B56523"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B56523">
              <w:rPr>
                <w:bCs/>
              </w:rPr>
              <w:t> </w:t>
            </w:r>
          </w:p>
        </w:tc>
        <w:tc>
          <w:tcPr>
            <w:tcW w:w="1250" w:type="pct"/>
            <w:noWrap/>
            <w:hideMark/>
          </w:tcPr>
          <w:p w14:paraId="1559EA76" w14:textId="77777777" w:rsidR="005B1647" w:rsidRPr="00B56523"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B56523">
              <w:rPr>
                <w:bCs/>
              </w:rPr>
              <w:t>210</w:t>
            </w:r>
          </w:p>
        </w:tc>
        <w:tc>
          <w:tcPr>
            <w:tcW w:w="1250" w:type="pct"/>
            <w:noWrap/>
            <w:hideMark/>
          </w:tcPr>
          <w:p w14:paraId="3584628C" w14:textId="77777777" w:rsidR="005B1647" w:rsidRPr="00B56523"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B56523">
              <w:rPr>
                <w:bCs/>
              </w:rPr>
              <w:t>157</w:t>
            </w:r>
          </w:p>
        </w:tc>
      </w:tr>
    </w:tbl>
    <w:p w14:paraId="06E6F944" w14:textId="2C791B08" w:rsidR="005B1647" w:rsidRDefault="005B1647" w:rsidP="005B1647">
      <w:pPr>
        <w:pStyle w:val="Brdtext"/>
        <w:spacing w:before="160"/>
      </w:pPr>
      <w:r w:rsidRPr="00922BB3">
        <w:t>Inom utgiftsområdet beslutade riksdagen om ett beställningsbemyndigande på 210</w:t>
      </w:r>
      <w:r>
        <w:t> </w:t>
      </w:r>
      <w:r w:rsidRPr="00922BB3">
        <w:t xml:space="preserve">miljoner kronor. Polismyndigheten utsågs 2015 till nationellt ansvarig för EU:s </w:t>
      </w:r>
      <w:r w:rsidRPr="00922BB3">
        <w:lastRenderedPageBreak/>
        <w:t>fond för inre säkerhet. Gjorda åtaganden medför framtida utgifter för 157</w:t>
      </w:r>
      <w:r>
        <w:t> </w:t>
      </w:r>
      <w:r w:rsidRPr="00922BB3">
        <w:t>miljoner kronor.</w:t>
      </w:r>
    </w:p>
    <w:p w14:paraId="5F080765" w14:textId="60A46C98" w:rsidR="005B1647" w:rsidRDefault="005B1647" w:rsidP="005B1647">
      <w:pPr>
        <w:pStyle w:val="Rubrik4utannumrering"/>
      </w:pPr>
      <w:r>
        <w:t xml:space="preserve">Riksrevisionens </w:t>
      </w:r>
      <w:r w:rsidRPr="00A74E4A">
        <w:t xml:space="preserve">iakttagelser – </w:t>
      </w:r>
      <w:r>
        <w:t>årlig revision</w:t>
      </w:r>
    </w:p>
    <w:p w14:paraId="347EBDD2" w14:textId="77777777" w:rsidR="005B1647" w:rsidRDefault="005B1647" w:rsidP="005B1647">
      <w:pPr>
        <w:pStyle w:val="Rubrik5utannumrering"/>
      </w:pPr>
      <w:r>
        <w:t>Brottsförebyggande rådet</w:t>
      </w:r>
    </w:p>
    <w:p w14:paraId="25B2C03F" w14:textId="77777777" w:rsidR="005B1647" w:rsidRDefault="005B1647" w:rsidP="005B1647">
      <w:r>
        <w:t>Brottsförebyggande rådet har fått en revisionsberättelse med reservation avseende sin årsredovisning för 2019. Som grund för uttalande om reservation anger Riksrevisionen följande.</w:t>
      </w:r>
    </w:p>
    <w:p w14:paraId="5B3E3DDC" w14:textId="68742119" w:rsidR="005B1647" w:rsidRPr="00FB531D" w:rsidRDefault="005B1647" w:rsidP="005B1647">
      <w:r w:rsidRPr="00FB531D">
        <w:t>Brottsförebyggande rådet har utan stöd i lag eller förordning betalat ut bidrag från anslag 1:7 ap</w:t>
      </w:r>
      <w:r>
        <w:t xml:space="preserve"> </w:t>
      </w:r>
      <w:r w:rsidRPr="00FB531D">
        <w:t xml:space="preserve">2 </w:t>
      </w:r>
      <w:r w:rsidRPr="00FB531D">
        <w:rPr>
          <w:i/>
          <w:iCs/>
        </w:rPr>
        <w:t>Nationellt centrum mot våldsbejakande extremism</w:t>
      </w:r>
      <w:r>
        <w:t xml:space="preserve"> under utgiftsområde 4</w:t>
      </w:r>
      <w:r w:rsidRPr="00FB531D">
        <w:t>. De utbetalade bidragen uppgår till 5</w:t>
      </w:r>
      <w:r>
        <w:t> </w:t>
      </w:r>
      <w:r w:rsidRPr="00FB531D">
        <w:t>229</w:t>
      </w:r>
      <w:r>
        <w:t> 000</w:t>
      </w:r>
      <w:r w:rsidRPr="00FB531D">
        <w:t xml:space="preserve"> kronor. Av anslagsvillkoret framgår att anslaget enbart får användas för utgifter för verksamheten.</w:t>
      </w:r>
    </w:p>
    <w:p w14:paraId="458C9EB0" w14:textId="77777777" w:rsidR="005B1647" w:rsidRDefault="005B1647" w:rsidP="005B1647">
      <w:pPr>
        <w:pStyle w:val="Rubrik4utannumrering"/>
      </w:pPr>
      <w:r w:rsidRPr="00E15CC5">
        <w:t>Riksrevisionens iakttagelser – effektivitetsrevision</w:t>
      </w:r>
    </w:p>
    <w:p w14:paraId="3EB0AA0B" w14:textId="0B422A3F" w:rsidR="005B1647" w:rsidRDefault="005B1647" w:rsidP="005B1647">
      <w:pPr>
        <w:pStyle w:val="Rubrik5utannumrering"/>
      </w:pPr>
      <w:r>
        <w:t>RiR 2019:11 Myndighetsgemensamt arbete mot organiserad brottslighet – brister i styrning och uppföljning</w:t>
      </w:r>
    </w:p>
    <w:p w14:paraId="1A783540" w14:textId="667B9161" w:rsidR="005B1647" w:rsidRDefault="005B1647" w:rsidP="005B1647">
      <w:pPr>
        <w:pStyle w:val="Brdtext"/>
      </w:pPr>
      <w:r>
        <w:t>Riksrevisionen har granskat det myndighetsgemensamma arbetet mot organiserad brottslighet och om regeringen har styrt de samverkande myndigheterna på ett tydligt och samordnat sätt.</w:t>
      </w:r>
    </w:p>
    <w:p w14:paraId="109F9625" w14:textId="6E2FA4A5" w:rsidR="005B1647" w:rsidRPr="00DB3FBE" w:rsidRDefault="005B1647" w:rsidP="005B1647">
      <w:pPr>
        <w:pStyle w:val="Brdtext"/>
        <w:rPr>
          <w:rFonts w:ascii="OriginalGaramondBT-Roman" w:hAnsi="OriginalGaramondBT-Roman" w:cs="Calibri"/>
          <w:lang w:eastAsia="sv-SE"/>
        </w:rPr>
      </w:pPr>
      <w:r>
        <w:t>Regeringen har i skrivelsen Riksrevisionens rapport om myndighetsgemensamt arbete mot organiserad brottslighet (skr. 2019/20:3) redovisat vilka åtgärder som vidtagits eller avses vidtas med anledning av granskningsrapporten. Granskningsrapporten är därmed slutbehandlad.</w:t>
      </w:r>
    </w:p>
    <w:p w14:paraId="554FBE44" w14:textId="501CC1F6" w:rsidR="005B1647" w:rsidRPr="00EB0E8D" w:rsidRDefault="005B1647" w:rsidP="005B1647">
      <w:pPr>
        <w:pStyle w:val="Brdtext"/>
      </w:pPr>
      <w:r>
        <w:t>Riksdagen har tillkännagett som sin mening att regeringen på ett tydligare sätt än i dag ska säkerställa att styrningen av det myndighetsgemensamma arbetet samordnas regelbundet och att regeringen regelbundet ska följa upp den myndighetsgemensamma verksamheten (bet. 2019/20:JuU12 punkt 2, rskr. 2019/20:146).</w:t>
      </w:r>
    </w:p>
    <w:p w14:paraId="1BEA99F4" w14:textId="77777777" w:rsidR="005B1647" w:rsidRDefault="005B1647" w:rsidP="005B1647">
      <w:pPr>
        <w:pStyle w:val="Rubrik5utannumrering"/>
      </w:pPr>
      <w:r>
        <w:t>RiR 2019:15 Styrningen av rättskedjan</w:t>
      </w:r>
    </w:p>
    <w:p w14:paraId="28EBFCFF" w14:textId="77777777" w:rsidR="005B1647" w:rsidRDefault="005B1647" w:rsidP="005B1647">
      <w:pPr>
        <w:pStyle w:val="Brdtext"/>
      </w:pPr>
      <w:r>
        <w:t>Riksrevisionen har granskat regeringens styrning av rättskedjan. Rättskedjan omfattar polis, åklagare, allmän domstol och kriminalvård.</w:t>
      </w:r>
    </w:p>
    <w:p w14:paraId="42A4E62C" w14:textId="3D0EBE99" w:rsidR="005B1647" w:rsidRDefault="005B1647" w:rsidP="005B1647">
      <w:pPr>
        <w:pStyle w:val="Brdtext"/>
      </w:pPr>
      <w:r>
        <w:t>Regeringen har i skrivelsen Riksrevisionens rapport om styrningen av rättskedjan (skr. 2019/20:44) redovisat vilka åtgärder som vidtagits eller avses vidtas med anledning av granskningsrapporten.</w:t>
      </w:r>
      <w:r w:rsidRPr="00EB0E8D">
        <w:t xml:space="preserve"> </w:t>
      </w:r>
      <w:r>
        <w:t>Granskningsrapporten är därmed slutbehandlad.</w:t>
      </w:r>
    </w:p>
    <w:p w14:paraId="646905F6" w14:textId="2066E7C3" w:rsidR="005B1647" w:rsidRDefault="005B1647" w:rsidP="005B1647">
      <w:pPr>
        <w:pStyle w:val="Brdtext"/>
      </w:pPr>
      <w:r>
        <w:t>Riksdagen har lagt regeringens skrivelse till handlingarna (bet. 2019/20:JuU14, rskr. 2019/20:157).</w:t>
      </w:r>
    </w:p>
    <w:p w14:paraId="08073158" w14:textId="1E2595B3" w:rsidR="005B1647" w:rsidRDefault="005B1647" w:rsidP="005B1647">
      <w:pPr>
        <w:pStyle w:val="Brdtext"/>
        <w:sectPr w:rsidR="005B1647" w:rsidSect="00DA2538">
          <w:headerReference w:type="even" r:id="rId87"/>
          <w:headerReference w:type="default" r:id="rId88"/>
          <w:footerReference w:type="even" r:id="rId89"/>
          <w:footerReference w:type="default" r:id="rId90"/>
          <w:footerReference w:type="first" r:id="rId91"/>
          <w:pgSz w:w="11906" w:h="16838" w:code="9"/>
          <w:pgMar w:top="1304" w:right="2268" w:bottom="1247" w:left="2268" w:header="567" w:footer="624" w:gutter="0"/>
          <w:cols w:space="708"/>
          <w:docGrid w:linePitch="360"/>
        </w:sectPr>
      </w:pPr>
    </w:p>
    <w:p w14:paraId="4C970146" w14:textId="2DB98C51" w:rsidR="005B1647" w:rsidRDefault="005B1647" w:rsidP="00AC2754">
      <w:pPr>
        <w:pStyle w:val="Rubrik3"/>
      </w:pPr>
      <w:bookmarkStart w:id="99" w:name="_Toc37350617"/>
      <w:r>
        <w:lastRenderedPageBreak/>
        <w:t>Utgiftsområde 5 Internationell samverkan</w:t>
      </w:r>
      <w:bookmarkEnd w:id="99"/>
    </w:p>
    <w:p w14:paraId="1367D416" w14:textId="77777777" w:rsidR="005B1647" w:rsidRPr="009F081F" w:rsidRDefault="005B1647" w:rsidP="005B1647">
      <w:pPr>
        <w:pStyle w:val="Rubrik4utannumrering"/>
      </w:pPr>
      <w:r>
        <w:t>Anslag</w:t>
      </w:r>
    </w:p>
    <w:p w14:paraId="7A88AF01" w14:textId="6F2FD677" w:rsidR="005B1647" w:rsidRDefault="005B1647" w:rsidP="005B1647">
      <w:pPr>
        <w:pStyle w:val="TabellRubrik"/>
      </w:pPr>
      <w:bookmarkStart w:id="100" w:name="_Toc37340044"/>
      <w:r>
        <w:t xml:space="preserve">Tabell </w:t>
      </w:r>
      <w:r>
        <w:fldChar w:fldCharType="begin"/>
      </w:r>
      <w:r>
        <w:instrText xml:space="preserve"> STYLEREF  "Rubrik 1" \n</w:instrText>
      </w:r>
      <w:r>
        <w:fldChar w:fldCharType="separate"/>
      </w:r>
      <w:r w:rsidR="00301022">
        <w:rPr>
          <w:noProof/>
        </w:rPr>
        <w:t>2</w:t>
      </w:r>
      <w:r>
        <w:rPr>
          <w:noProof/>
        </w:rPr>
        <w:fldChar w:fldCharType="end"/>
      </w:r>
      <w:r>
        <w:t>.</w:t>
      </w:r>
      <w:fldSimple w:instr=" SEQ Tabell \* ARABIC \s 1 ">
        <w:r w:rsidR="00301022">
          <w:rPr>
            <w:noProof/>
          </w:rPr>
          <w:t>44</w:t>
        </w:r>
      </w:fldSimple>
      <w:r>
        <w:tab/>
        <w:t>UO 5 Anslag</w:t>
      </w:r>
      <w:bookmarkEnd w:id="100"/>
    </w:p>
    <w:p w14:paraId="68AEA675" w14:textId="32C5C9B3" w:rsidR="005B1647" w:rsidRDefault="005B1647" w:rsidP="005B1647">
      <w:pPr>
        <w:pStyle w:val="TabellUnderrubrik"/>
      </w:pPr>
      <w:r w:rsidRPr="00C70D39">
        <w:t>Miljoner kronor</w:t>
      </w:r>
    </w:p>
    <w:tbl>
      <w:tblPr>
        <w:tblStyle w:val="RKBPTabell"/>
        <w:tblW w:w="5000" w:type="pct"/>
        <w:tblLook w:val="04E0" w:firstRow="1" w:lastRow="1" w:firstColumn="1" w:lastColumn="0" w:noHBand="0" w:noVBand="1"/>
      </w:tblPr>
      <w:tblGrid>
        <w:gridCol w:w="686"/>
        <w:gridCol w:w="3230"/>
        <w:gridCol w:w="575"/>
        <w:gridCol w:w="576"/>
        <w:gridCol w:w="576"/>
        <w:gridCol w:w="575"/>
        <w:gridCol w:w="576"/>
        <w:gridCol w:w="576"/>
      </w:tblGrid>
      <w:tr w:rsidR="00155607" w14:paraId="549EFB27" w14:textId="77777777" w:rsidTr="00BE1FEE">
        <w:trPr>
          <w:cnfStyle w:val="100000000000" w:firstRow="1" w:lastRow="0" w:firstColumn="0" w:lastColumn="0" w:oddVBand="0" w:evenVBand="0" w:oddHBand="0" w:evenHBand="0" w:firstRowFirstColumn="0" w:firstRowLastColumn="0" w:lastRowFirstColumn="0" w:lastRowLastColumn="0"/>
          <w:trHeight w:val="675"/>
          <w:tblHeader w:val="0"/>
        </w:trPr>
        <w:tc>
          <w:tcPr>
            <w:cnfStyle w:val="001000000000" w:firstRow="0" w:lastRow="0" w:firstColumn="1" w:lastColumn="0" w:oddVBand="0" w:evenVBand="0" w:oddHBand="0" w:evenHBand="0" w:firstRowFirstColumn="0" w:firstRowLastColumn="0" w:lastRowFirstColumn="0" w:lastRowLastColumn="0"/>
            <w:tcW w:w="465" w:type="pct"/>
            <w:tcBorders>
              <w:top w:val="none" w:sz="0" w:space="0" w:color="auto"/>
              <w:left w:val="none" w:sz="0" w:space="0" w:color="auto"/>
              <w:bottom w:val="none" w:sz="0" w:space="0" w:color="auto"/>
              <w:right w:val="none" w:sz="0" w:space="0" w:color="auto"/>
              <w:tl2br w:val="none" w:sz="0" w:space="0" w:color="auto"/>
              <w:tr2bl w:val="none" w:sz="0" w:space="0" w:color="auto"/>
            </w:tcBorders>
            <w:noWrap/>
            <w:hideMark/>
          </w:tcPr>
          <w:p w14:paraId="73743E3C" w14:textId="77777777" w:rsidR="005B1647" w:rsidRPr="00922BB3" w:rsidRDefault="005B1647" w:rsidP="005B1647">
            <w:pPr>
              <w:pStyle w:val="TabellHuvud"/>
            </w:pPr>
            <w:r w:rsidRPr="00922BB3">
              <w:t>Anslag</w:t>
            </w:r>
          </w:p>
        </w:tc>
        <w:tc>
          <w:tcPr>
            <w:tcW w:w="2191" w:type="pct"/>
            <w:tcBorders>
              <w:top w:val="none" w:sz="0" w:space="0" w:color="auto"/>
              <w:left w:val="none" w:sz="0" w:space="0" w:color="auto"/>
              <w:bottom w:val="none" w:sz="0" w:space="0" w:color="auto"/>
              <w:right w:val="none" w:sz="0" w:space="0" w:color="auto"/>
              <w:tl2br w:val="none" w:sz="0" w:space="0" w:color="auto"/>
              <w:tr2bl w:val="none" w:sz="0" w:space="0" w:color="auto"/>
            </w:tcBorders>
            <w:hideMark/>
          </w:tcPr>
          <w:p w14:paraId="4D8476F6" w14:textId="77777777" w:rsidR="005B1647" w:rsidRPr="00922BB3" w:rsidRDefault="005B1647" w:rsidP="005B1647">
            <w:pPr>
              <w:pStyle w:val="TabellHuvud"/>
              <w:jc w:val="left"/>
              <w:cnfStyle w:val="100000000000" w:firstRow="1" w:lastRow="0" w:firstColumn="0" w:lastColumn="0" w:oddVBand="0" w:evenVBand="0" w:oddHBand="0" w:evenHBand="0" w:firstRowFirstColumn="0" w:firstRowLastColumn="0" w:lastRowFirstColumn="0" w:lastRowLastColumn="0"/>
            </w:pPr>
            <w:r w:rsidRPr="00922BB3">
              <w:t>Anslagsnamn</w:t>
            </w:r>
          </w:p>
        </w:tc>
        <w:tc>
          <w:tcPr>
            <w:tcW w:w="390" w:type="pct"/>
            <w:tcBorders>
              <w:top w:val="none" w:sz="0" w:space="0" w:color="auto"/>
              <w:left w:val="none" w:sz="0" w:space="0" w:color="auto"/>
              <w:bottom w:val="none" w:sz="0" w:space="0" w:color="auto"/>
              <w:right w:val="none" w:sz="0" w:space="0" w:color="auto"/>
              <w:tl2br w:val="none" w:sz="0" w:space="0" w:color="auto"/>
              <w:tr2bl w:val="none" w:sz="0" w:space="0" w:color="auto"/>
            </w:tcBorders>
            <w:hideMark/>
          </w:tcPr>
          <w:p w14:paraId="6DD49C3F" w14:textId="77777777" w:rsidR="005B1647" w:rsidRPr="00922BB3"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922BB3">
              <w:t>SB</w:t>
            </w:r>
            <w:r w:rsidRPr="00922BB3">
              <w:br/>
              <w:t>2019</w:t>
            </w:r>
          </w:p>
        </w:tc>
        <w:tc>
          <w:tcPr>
            <w:tcW w:w="391" w:type="pct"/>
            <w:tcBorders>
              <w:top w:val="none" w:sz="0" w:space="0" w:color="auto"/>
              <w:left w:val="none" w:sz="0" w:space="0" w:color="auto"/>
              <w:bottom w:val="none" w:sz="0" w:space="0" w:color="auto"/>
              <w:right w:val="none" w:sz="0" w:space="0" w:color="auto"/>
              <w:tl2br w:val="none" w:sz="0" w:space="0" w:color="auto"/>
              <w:tr2bl w:val="none" w:sz="0" w:space="0" w:color="auto"/>
            </w:tcBorders>
            <w:hideMark/>
          </w:tcPr>
          <w:p w14:paraId="107B17C6" w14:textId="77777777" w:rsidR="005B1647" w:rsidRPr="00922BB3"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922BB3">
              <w:t>ÄB</w:t>
            </w:r>
            <w:r w:rsidRPr="00922BB3">
              <w:br/>
              <w:t>2019</w:t>
            </w:r>
          </w:p>
        </w:tc>
        <w:tc>
          <w:tcPr>
            <w:tcW w:w="391" w:type="pct"/>
            <w:tcBorders>
              <w:top w:val="none" w:sz="0" w:space="0" w:color="auto"/>
              <w:left w:val="none" w:sz="0" w:space="0" w:color="auto"/>
              <w:bottom w:val="none" w:sz="0" w:space="0" w:color="auto"/>
              <w:right w:val="none" w:sz="0" w:space="0" w:color="auto"/>
              <w:tl2br w:val="none" w:sz="0" w:space="0" w:color="auto"/>
              <w:tr2bl w:val="none" w:sz="0" w:space="0" w:color="auto"/>
            </w:tcBorders>
            <w:hideMark/>
          </w:tcPr>
          <w:p w14:paraId="5D4BB635" w14:textId="77777777" w:rsidR="005B1647" w:rsidRPr="00922BB3"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922BB3">
              <w:t>Utfall</w:t>
            </w:r>
            <w:r w:rsidRPr="00922BB3">
              <w:br/>
              <w:t>2019</w:t>
            </w:r>
          </w:p>
        </w:tc>
        <w:tc>
          <w:tcPr>
            <w:tcW w:w="390" w:type="pct"/>
            <w:tcBorders>
              <w:top w:val="none" w:sz="0" w:space="0" w:color="auto"/>
              <w:left w:val="none" w:sz="0" w:space="0" w:color="auto"/>
              <w:bottom w:val="none" w:sz="0" w:space="0" w:color="auto"/>
              <w:right w:val="none" w:sz="0" w:space="0" w:color="auto"/>
              <w:tl2br w:val="none" w:sz="0" w:space="0" w:color="auto"/>
              <w:tr2bl w:val="none" w:sz="0" w:space="0" w:color="auto"/>
            </w:tcBorders>
            <w:hideMark/>
          </w:tcPr>
          <w:p w14:paraId="3C9A00B2" w14:textId="77777777" w:rsidR="005B1647" w:rsidRPr="00922BB3"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922BB3">
              <w:t>Utfall-SB</w:t>
            </w:r>
            <w:r w:rsidRPr="00922BB3">
              <w:br/>
              <w:t>2019</w:t>
            </w:r>
          </w:p>
        </w:tc>
        <w:tc>
          <w:tcPr>
            <w:tcW w:w="391" w:type="pct"/>
            <w:tcBorders>
              <w:top w:val="none" w:sz="0" w:space="0" w:color="auto"/>
              <w:left w:val="none" w:sz="0" w:space="0" w:color="auto"/>
              <w:bottom w:val="none" w:sz="0" w:space="0" w:color="auto"/>
              <w:right w:val="none" w:sz="0" w:space="0" w:color="auto"/>
              <w:tl2br w:val="none" w:sz="0" w:space="0" w:color="auto"/>
              <w:tr2bl w:val="none" w:sz="0" w:space="0" w:color="auto"/>
            </w:tcBorders>
            <w:hideMark/>
          </w:tcPr>
          <w:p w14:paraId="7B1986A6" w14:textId="2BFB0629" w:rsidR="005B1647" w:rsidRPr="00922BB3"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922BB3">
              <w:t>Utfall-SB</w:t>
            </w:r>
            <w:r w:rsidRPr="00922BB3">
              <w:br/>
            </w:r>
            <w:r>
              <w:t>procent</w:t>
            </w:r>
            <w:r w:rsidRPr="00922BB3">
              <w:br/>
              <w:t>2019</w:t>
            </w:r>
          </w:p>
        </w:tc>
        <w:tc>
          <w:tcPr>
            <w:tcW w:w="391" w:type="pct"/>
            <w:tcBorders>
              <w:top w:val="none" w:sz="0" w:space="0" w:color="auto"/>
              <w:left w:val="none" w:sz="0" w:space="0" w:color="auto"/>
              <w:bottom w:val="none" w:sz="0" w:space="0" w:color="auto"/>
              <w:right w:val="none" w:sz="0" w:space="0" w:color="auto"/>
              <w:tl2br w:val="none" w:sz="0" w:space="0" w:color="auto"/>
              <w:tr2bl w:val="none" w:sz="0" w:space="0" w:color="auto"/>
            </w:tcBorders>
            <w:hideMark/>
          </w:tcPr>
          <w:p w14:paraId="1D4F9447" w14:textId="77777777" w:rsidR="005B1647" w:rsidRPr="00922BB3"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922BB3">
              <w:t>Utfall</w:t>
            </w:r>
            <w:r w:rsidRPr="00922BB3">
              <w:br/>
              <w:t>2018</w:t>
            </w:r>
          </w:p>
        </w:tc>
      </w:tr>
      <w:tr w:rsidR="00155607" w14:paraId="7215D7DD"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465" w:type="pct"/>
            <w:tcBorders>
              <w:top w:val="single" w:sz="12" w:space="0" w:color="auto"/>
            </w:tcBorders>
            <w:vAlign w:val="top"/>
            <w:hideMark/>
          </w:tcPr>
          <w:p w14:paraId="1DAD4487" w14:textId="77777777" w:rsidR="005B1647" w:rsidRPr="00922BB3" w:rsidRDefault="005B1647" w:rsidP="005B1647">
            <w:pPr>
              <w:pStyle w:val="Tabell"/>
            </w:pPr>
            <w:r w:rsidRPr="00922BB3">
              <w:t>1:1</w:t>
            </w:r>
          </w:p>
        </w:tc>
        <w:tc>
          <w:tcPr>
            <w:tcW w:w="2191" w:type="pct"/>
            <w:tcBorders>
              <w:top w:val="single" w:sz="12" w:space="0" w:color="auto"/>
            </w:tcBorders>
            <w:hideMark/>
          </w:tcPr>
          <w:p w14:paraId="1B2AB3C1" w14:textId="77777777" w:rsidR="005B1647" w:rsidRPr="00922BB3"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922BB3">
              <w:t>Avgifter till internationella organisationer</w:t>
            </w:r>
          </w:p>
        </w:tc>
        <w:tc>
          <w:tcPr>
            <w:tcW w:w="390" w:type="pct"/>
            <w:tcBorders>
              <w:top w:val="single" w:sz="12" w:space="0" w:color="auto"/>
            </w:tcBorders>
            <w:noWrap/>
            <w:hideMark/>
          </w:tcPr>
          <w:p w14:paraId="503EBC3E" w14:textId="77777777" w:rsidR="005B1647" w:rsidRPr="00922BB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22BB3">
              <w:t>1 680</w:t>
            </w:r>
          </w:p>
        </w:tc>
        <w:tc>
          <w:tcPr>
            <w:tcW w:w="391" w:type="pct"/>
            <w:tcBorders>
              <w:top w:val="single" w:sz="12" w:space="0" w:color="auto"/>
            </w:tcBorders>
            <w:noWrap/>
            <w:hideMark/>
          </w:tcPr>
          <w:p w14:paraId="11C87B28" w14:textId="77777777" w:rsidR="005B1647" w:rsidRPr="00922BB3"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391" w:type="pct"/>
            <w:tcBorders>
              <w:top w:val="single" w:sz="12" w:space="0" w:color="auto"/>
            </w:tcBorders>
            <w:noWrap/>
            <w:hideMark/>
          </w:tcPr>
          <w:p w14:paraId="53295ED5" w14:textId="77777777" w:rsidR="005B1647" w:rsidRPr="00922BB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22BB3">
              <w:t>1 671</w:t>
            </w:r>
          </w:p>
        </w:tc>
        <w:tc>
          <w:tcPr>
            <w:tcW w:w="390" w:type="pct"/>
            <w:tcBorders>
              <w:top w:val="single" w:sz="12" w:space="0" w:color="auto"/>
            </w:tcBorders>
            <w:noWrap/>
            <w:hideMark/>
          </w:tcPr>
          <w:p w14:paraId="7527FF25" w14:textId="77777777" w:rsidR="005B1647" w:rsidRPr="00922BB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22BB3">
              <w:t>-9</w:t>
            </w:r>
          </w:p>
        </w:tc>
        <w:tc>
          <w:tcPr>
            <w:tcW w:w="391" w:type="pct"/>
            <w:tcBorders>
              <w:top w:val="single" w:sz="12" w:space="0" w:color="auto"/>
            </w:tcBorders>
            <w:noWrap/>
            <w:hideMark/>
          </w:tcPr>
          <w:p w14:paraId="1A74329E" w14:textId="77777777" w:rsidR="005B1647" w:rsidRPr="00922BB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22BB3">
              <w:t>-0,5</w:t>
            </w:r>
          </w:p>
        </w:tc>
        <w:tc>
          <w:tcPr>
            <w:tcW w:w="391" w:type="pct"/>
            <w:tcBorders>
              <w:top w:val="single" w:sz="12" w:space="0" w:color="auto"/>
            </w:tcBorders>
            <w:hideMark/>
          </w:tcPr>
          <w:p w14:paraId="76C69AC2" w14:textId="77777777" w:rsidR="005B1647" w:rsidRPr="00922BB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22BB3">
              <w:t>1 208</w:t>
            </w:r>
          </w:p>
        </w:tc>
      </w:tr>
      <w:tr w:rsidR="00155607" w14:paraId="4B072B2D"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465" w:type="pct"/>
            <w:vAlign w:val="top"/>
            <w:hideMark/>
          </w:tcPr>
          <w:p w14:paraId="7BAEA7B7" w14:textId="77777777" w:rsidR="005B1647" w:rsidRPr="00922BB3" w:rsidRDefault="005B1647" w:rsidP="005B1647">
            <w:pPr>
              <w:pStyle w:val="Tabell"/>
            </w:pPr>
            <w:r w:rsidRPr="00922BB3">
              <w:t>1:2</w:t>
            </w:r>
          </w:p>
        </w:tc>
        <w:tc>
          <w:tcPr>
            <w:tcW w:w="2191" w:type="pct"/>
            <w:hideMark/>
          </w:tcPr>
          <w:p w14:paraId="76651CB3" w14:textId="77777777" w:rsidR="005B1647" w:rsidRPr="00922BB3"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922BB3">
              <w:t>Freds- och säkerhetsfrämjande verksamhet</w:t>
            </w:r>
          </w:p>
        </w:tc>
        <w:tc>
          <w:tcPr>
            <w:tcW w:w="390" w:type="pct"/>
            <w:noWrap/>
            <w:hideMark/>
          </w:tcPr>
          <w:p w14:paraId="200AFDBC" w14:textId="77777777" w:rsidR="005B1647" w:rsidRPr="00922BB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22BB3">
              <w:t>193</w:t>
            </w:r>
          </w:p>
        </w:tc>
        <w:tc>
          <w:tcPr>
            <w:tcW w:w="391" w:type="pct"/>
            <w:noWrap/>
            <w:hideMark/>
          </w:tcPr>
          <w:p w14:paraId="60B4CEC4" w14:textId="77777777" w:rsidR="005B1647" w:rsidRPr="00922BB3"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391" w:type="pct"/>
            <w:noWrap/>
            <w:hideMark/>
          </w:tcPr>
          <w:p w14:paraId="136D1B42" w14:textId="77777777" w:rsidR="005B1647" w:rsidRPr="00922BB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22BB3">
              <w:t>191</w:t>
            </w:r>
          </w:p>
        </w:tc>
        <w:tc>
          <w:tcPr>
            <w:tcW w:w="390" w:type="pct"/>
            <w:noWrap/>
            <w:hideMark/>
          </w:tcPr>
          <w:p w14:paraId="5BBB7596" w14:textId="77777777" w:rsidR="005B1647" w:rsidRPr="00922BB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22BB3">
              <w:t>-2</w:t>
            </w:r>
          </w:p>
        </w:tc>
        <w:tc>
          <w:tcPr>
            <w:tcW w:w="391" w:type="pct"/>
            <w:noWrap/>
            <w:hideMark/>
          </w:tcPr>
          <w:p w14:paraId="419AE7B0" w14:textId="77777777" w:rsidR="005B1647" w:rsidRPr="00922BB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22BB3">
              <w:t>-0,9</w:t>
            </w:r>
          </w:p>
        </w:tc>
        <w:tc>
          <w:tcPr>
            <w:tcW w:w="391" w:type="pct"/>
            <w:hideMark/>
          </w:tcPr>
          <w:p w14:paraId="6EB72FDD" w14:textId="77777777" w:rsidR="005B1647" w:rsidRPr="00922BB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22BB3">
              <w:t>187</w:t>
            </w:r>
          </w:p>
        </w:tc>
      </w:tr>
      <w:tr w:rsidR="00155607" w14:paraId="6D103AC8"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465" w:type="pct"/>
            <w:tcBorders>
              <w:bottom w:val="single" w:sz="4" w:space="0" w:color="auto"/>
            </w:tcBorders>
            <w:vAlign w:val="top"/>
            <w:hideMark/>
          </w:tcPr>
          <w:p w14:paraId="0DF59017" w14:textId="77777777" w:rsidR="005B1647" w:rsidRPr="00922BB3" w:rsidRDefault="005B1647" w:rsidP="005B1647">
            <w:pPr>
              <w:pStyle w:val="Tabell"/>
            </w:pPr>
          </w:p>
        </w:tc>
        <w:tc>
          <w:tcPr>
            <w:tcW w:w="2191" w:type="pct"/>
            <w:tcBorders>
              <w:bottom w:val="single" w:sz="4" w:space="0" w:color="auto"/>
            </w:tcBorders>
            <w:hideMark/>
          </w:tcPr>
          <w:p w14:paraId="20A5893D" w14:textId="77777777" w:rsidR="005B1647" w:rsidRPr="00922BB3"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922BB3">
              <w:t>Övriga anslag</w:t>
            </w:r>
          </w:p>
        </w:tc>
        <w:tc>
          <w:tcPr>
            <w:tcW w:w="390" w:type="pct"/>
            <w:tcBorders>
              <w:bottom w:val="single" w:sz="4" w:space="0" w:color="auto"/>
            </w:tcBorders>
            <w:noWrap/>
            <w:hideMark/>
          </w:tcPr>
          <w:p w14:paraId="098EBC8F" w14:textId="77777777" w:rsidR="005B1647" w:rsidRPr="00922BB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22BB3">
              <w:t>490</w:t>
            </w:r>
          </w:p>
        </w:tc>
        <w:tc>
          <w:tcPr>
            <w:tcW w:w="391" w:type="pct"/>
            <w:tcBorders>
              <w:bottom w:val="single" w:sz="4" w:space="0" w:color="auto"/>
            </w:tcBorders>
            <w:noWrap/>
            <w:hideMark/>
          </w:tcPr>
          <w:p w14:paraId="43E473CB" w14:textId="77777777" w:rsidR="005B1647" w:rsidRPr="00922BB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22BB3">
              <w:t>-2</w:t>
            </w:r>
          </w:p>
        </w:tc>
        <w:tc>
          <w:tcPr>
            <w:tcW w:w="391" w:type="pct"/>
            <w:tcBorders>
              <w:bottom w:val="single" w:sz="4" w:space="0" w:color="auto"/>
            </w:tcBorders>
            <w:noWrap/>
            <w:hideMark/>
          </w:tcPr>
          <w:p w14:paraId="2E3B1547" w14:textId="77777777" w:rsidR="005B1647" w:rsidRPr="00922BB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22BB3">
              <w:t>475</w:t>
            </w:r>
          </w:p>
        </w:tc>
        <w:tc>
          <w:tcPr>
            <w:tcW w:w="390" w:type="pct"/>
            <w:tcBorders>
              <w:bottom w:val="single" w:sz="4" w:space="0" w:color="auto"/>
            </w:tcBorders>
            <w:noWrap/>
            <w:hideMark/>
          </w:tcPr>
          <w:p w14:paraId="2BAC192A" w14:textId="77777777" w:rsidR="005B1647" w:rsidRPr="00922BB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22BB3">
              <w:t>-14</w:t>
            </w:r>
          </w:p>
        </w:tc>
        <w:tc>
          <w:tcPr>
            <w:tcW w:w="391" w:type="pct"/>
            <w:tcBorders>
              <w:bottom w:val="single" w:sz="4" w:space="0" w:color="auto"/>
            </w:tcBorders>
            <w:noWrap/>
            <w:hideMark/>
          </w:tcPr>
          <w:p w14:paraId="044E27F8" w14:textId="77777777" w:rsidR="005B1647" w:rsidRPr="00922BB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22BB3">
              <w:t>-3,0</w:t>
            </w:r>
          </w:p>
        </w:tc>
        <w:tc>
          <w:tcPr>
            <w:tcW w:w="391" w:type="pct"/>
            <w:tcBorders>
              <w:bottom w:val="single" w:sz="4" w:space="0" w:color="auto"/>
            </w:tcBorders>
            <w:hideMark/>
          </w:tcPr>
          <w:p w14:paraId="4560020D" w14:textId="77777777" w:rsidR="005B1647" w:rsidRPr="00922BB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22BB3">
              <w:t>498</w:t>
            </w:r>
          </w:p>
        </w:tc>
      </w:tr>
      <w:tr w:rsidR="00155607" w14:paraId="22ABF7E7" w14:textId="77777777" w:rsidTr="00155607">
        <w:trPr>
          <w:cnfStyle w:val="010000000000" w:firstRow="0" w:lastRow="1" w:firstColumn="0" w:lastColumn="0" w:oddVBand="0" w:evenVBand="0" w:oddHBand="0" w:evenHBand="0" w:firstRowFirstColumn="0" w:firstRowLastColumn="0" w:lastRowFirstColumn="0" w:lastRowLastColumn="0"/>
          <w:trHeight w:val="225"/>
        </w:trPr>
        <w:tc>
          <w:tcPr>
            <w:cnfStyle w:val="001000000000" w:firstRow="0" w:lastRow="0" w:firstColumn="1" w:lastColumn="0" w:oddVBand="0" w:evenVBand="0" w:oddHBand="0" w:evenHBand="0" w:firstRowFirstColumn="0" w:firstRowLastColumn="0" w:lastRowFirstColumn="0" w:lastRowLastColumn="0"/>
            <w:tcW w:w="465" w:type="pct"/>
            <w:tcBorders>
              <w:top w:val="single" w:sz="4" w:space="0" w:color="auto"/>
            </w:tcBorders>
            <w:shd w:val="clear" w:color="auto" w:fill="auto"/>
            <w:noWrap/>
            <w:hideMark/>
          </w:tcPr>
          <w:p w14:paraId="798F1504" w14:textId="77777777" w:rsidR="005B1647" w:rsidRPr="00922BB3" w:rsidRDefault="005B1647" w:rsidP="005B1647">
            <w:pPr>
              <w:pStyle w:val="Tabell"/>
              <w:rPr>
                <w:bCs/>
              </w:rPr>
            </w:pPr>
            <w:r w:rsidRPr="00922BB3">
              <w:rPr>
                <w:bCs/>
              </w:rPr>
              <w:t>Summa</w:t>
            </w:r>
          </w:p>
        </w:tc>
        <w:tc>
          <w:tcPr>
            <w:tcW w:w="2191" w:type="pct"/>
            <w:tcBorders>
              <w:top w:val="single" w:sz="4" w:space="0" w:color="auto"/>
            </w:tcBorders>
            <w:shd w:val="clear" w:color="auto" w:fill="auto"/>
            <w:hideMark/>
          </w:tcPr>
          <w:p w14:paraId="012634D1" w14:textId="77777777" w:rsidR="005B1647" w:rsidRPr="00922BB3"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922BB3">
              <w:rPr>
                <w:bCs/>
              </w:rPr>
              <w:t> </w:t>
            </w:r>
          </w:p>
        </w:tc>
        <w:tc>
          <w:tcPr>
            <w:tcW w:w="390" w:type="pct"/>
            <w:tcBorders>
              <w:top w:val="single" w:sz="4" w:space="0" w:color="auto"/>
            </w:tcBorders>
            <w:shd w:val="clear" w:color="auto" w:fill="auto"/>
            <w:noWrap/>
            <w:hideMark/>
          </w:tcPr>
          <w:p w14:paraId="31C4DADE" w14:textId="77777777" w:rsidR="005B1647" w:rsidRPr="00922BB3"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922BB3">
              <w:rPr>
                <w:bCs/>
              </w:rPr>
              <w:t>2 362</w:t>
            </w:r>
          </w:p>
        </w:tc>
        <w:tc>
          <w:tcPr>
            <w:tcW w:w="391" w:type="pct"/>
            <w:tcBorders>
              <w:top w:val="single" w:sz="4" w:space="0" w:color="auto"/>
            </w:tcBorders>
            <w:shd w:val="clear" w:color="auto" w:fill="auto"/>
            <w:noWrap/>
            <w:hideMark/>
          </w:tcPr>
          <w:p w14:paraId="680D3F2E" w14:textId="77777777" w:rsidR="005B1647" w:rsidRPr="00922BB3"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922BB3">
              <w:rPr>
                <w:bCs/>
              </w:rPr>
              <w:t>-2</w:t>
            </w:r>
          </w:p>
        </w:tc>
        <w:tc>
          <w:tcPr>
            <w:tcW w:w="391" w:type="pct"/>
            <w:tcBorders>
              <w:top w:val="single" w:sz="4" w:space="0" w:color="auto"/>
            </w:tcBorders>
            <w:shd w:val="clear" w:color="auto" w:fill="auto"/>
            <w:noWrap/>
            <w:hideMark/>
          </w:tcPr>
          <w:p w14:paraId="5F3DA675" w14:textId="77777777" w:rsidR="005B1647" w:rsidRPr="00922BB3"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922BB3">
              <w:rPr>
                <w:bCs/>
              </w:rPr>
              <w:t>2 337</w:t>
            </w:r>
          </w:p>
        </w:tc>
        <w:tc>
          <w:tcPr>
            <w:tcW w:w="390" w:type="pct"/>
            <w:tcBorders>
              <w:top w:val="single" w:sz="4" w:space="0" w:color="auto"/>
            </w:tcBorders>
            <w:shd w:val="clear" w:color="auto" w:fill="auto"/>
            <w:noWrap/>
            <w:hideMark/>
          </w:tcPr>
          <w:p w14:paraId="5B27B776" w14:textId="77777777" w:rsidR="005B1647" w:rsidRPr="00922BB3"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922BB3">
              <w:rPr>
                <w:bCs/>
              </w:rPr>
              <w:t>-25</w:t>
            </w:r>
          </w:p>
        </w:tc>
        <w:tc>
          <w:tcPr>
            <w:tcW w:w="391" w:type="pct"/>
            <w:tcBorders>
              <w:top w:val="single" w:sz="4" w:space="0" w:color="auto"/>
            </w:tcBorders>
            <w:shd w:val="clear" w:color="auto" w:fill="auto"/>
            <w:noWrap/>
            <w:hideMark/>
          </w:tcPr>
          <w:p w14:paraId="1DB6055B" w14:textId="77777777" w:rsidR="005B1647" w:rsidRPr="00922BB3"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922BB3">
              <w:rPr>
                <w:bCs/>
              </w:rPr>
              <w:t>-1,1</w:t>
            </w:r>
          </w:p>
        </w:tc>
        <w:tc>
          <w:tcPr>
            <w:tcW w:w="391" w:type="pct"/>
            <w:tcBorders>
              <w:top w:val="single" w:sz="4" w:space="0" w:color="auto"/>
            </w:tcBorders>
            <w:shd w:val="clear" w:color="auto" w:fill="auto"/>
            <w:hideMark/>
          </w:tcPr>
          <w:p w14:paraId="6AF84594" w14:textId="77777777" w:rsidR="005B1647" w:rsidRPr="00922BB3"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922BB3">
              <w:rPr>
                <w:bCs/>
              </w:rPr>
              <w:t>1 893</w:t>
            </w:r>
          </w:p>
        </w:tc>
      </w:tr>
    </w:tbl>
    <w:p w14:paraId="1BD011C6" w14:textId="751F8BC2" w:rsidR="005B1647" w:rsidRDefault="005B1647" w:rsidP="005B1647">
      <w:pPr>
        <w:pStyle w:val="Brdtext"/>
        <w:spacing w:before="160"/>
      </w:pPr>
      <w:r>
        <w:t>Utgiftsområdet omfattar frågor som gäller Sveriges förhållande till och överens</w:t>
      </w:r>
      <w:r>
        <w:softHyphen/>
        <w:t>kommelser med andra stater och internationella organisationer.</w:t>
      </w:r>
    </w:p>
    <w:p w14:paraId="3A0F9D8B" w14:textId="1D0318B7" w:rsidR="005B1647" w:rsidRDefault="005B1647" w:rsidP="005B1647">
      <w:pPr>
        <w:pStyle w:val="Brdtext"/>
      </w:pPr>
      <w:r>
        <w:t>Utfallet uppgick till 2 337 miljoner kronor, vilket är 25 miljoner kronor (1,1 procent) lägre än vad som anvisades i statens budget. Jämfört med 2018 blev utfallet 444 miljoner kronor (23,5 procent) högre.</w:t>
      </w:r>
    </w:p>
    <w:p w14:paraId="041BC055" w14:textId="77777777" w:rsidR="005B1647" w:rsidRDefault="005B1647" w:rsidP="005B1647">
      <w:pPr>
        <w:pStyle w:val="Rubrik5utannumrering"/>
      </w:pPr>
      <w:r>
        <w:t>Högre avgift till FN:s fredsbevarande operationer</w:t>
      </w:r>
    </w:p>
    <w:p w14:paraId="4C8A13F4" w14:textId="4A5377CA" w:rsidR="005B1647" w:rsidRDefault="005B1647" w:rsidP="005B1647">
      <w:pPr>
        <w:pStyle w:val="Brdtext"/>
      </w:pPr>
      <w:r>
        <w:t xml:space="preserve">Anslag 1:1 </w:t>
      </w:r>
      <w:r w:rsidRPr="00C70D39">
        <w:rPr>
          <w:i/>
          <w:iCs/>
        </w:rPr>
        <w:t>Avgifter till internationella organisationer</w:t>
      </w:r>
      <w:r>
        <w:t xml:space="preserve"> får användas för avgifter avseende Sveriges medlemskap i internationella organisationer, främst FN, Europarådet, Organisationen för säkerhet och samarbete i Europa, Nordiska ministerrådet och OECD. Utfallet för anslaget uppgick till 1 671 miljoner kronor, vilket är 9 miljoner kronor (0,5 procent) lägre än anvisat i statens budget. Jämfört med föregående år blev utfallet för anslaget 463 miljoner kronor (38,3 procent) högre. Det beror främst på att avgifterna till FN:s fredsbevarande operationer blev 396 miljoner kronor högre än 2018. Dessa avgifter uppgick till 790 miljoner kronor 2019.</w:t>
      </w:r>
    </w:p>
    <w:p w14:paraId="2BF0B437" w14:textId="733C3444" w:rsidR="005B1647" w:rsidRDefault="005B1647" w:rsidP="005B1647">
      <w:pPr>
        <w:pStyle w:val="Brdtext"/>
      </w:pPr>
      <w:r>
        <w:t>Skillnader i utfall på anslaget jämfört med anvisade medel beror främst på valutakurs</w:t>
      </w:r>
      <w:r>
        <w:softHyphen/>
        <w:t>förändringar, eftersom bl.a. FN:s budget sätts i USD. Därutöver påverkas avgifterna för FN:s fredsbevarande operationer av situationen i omvärlden, som kan innebära nya eller utvidgade respektive neddragna freds</w:t>
      </w:r>
      <w:r>
        <w:softHyphen/>
        <w:t>be</w:t>
      </w:r>
      <w:r>
        <w:softHyphen/>
        <w:t>varande insatser. Skillnader mellan åren för dessa avgifter beror dels på valutakursfluktuationer dels på att budgeten för FN:s freds</w:t>
      </w:r>
      <w:r>
        <w:softHyphen/>
        <w:t>bevarande operationer är konstruerad som en treårig skalcykel, där medlemsländerna betalar relativt sett mest år ett, mindre år två och minst år tre.</w:t>
      </w:r>
    </w:p>
    <w:p w14:paraId="4C3E6DBC" w14:textId="77777777" w:rsidR="005B1647" w:rsidRDefault="005B1647" w:rsidP="005B1647">
      <w:pPr>
        <w:pStyle w:val="Rubrik4utannumrering"/>
      </w:pPr>
      <w:r>
        <w:t>Beställningsbemyndiganden</w:t>
      </w:r>
    </w:p>
    <w:p w14:paraId="0EFB9C26" w14:textId="68010355" w:rsidR="005B1647" w:rsidRDefault="005B1647" w:rsidP="005B1647">
      <w:pPr>
        <w:pStyle w:val="TabellRubrik"/>
      </w:pPr>
      <w:bookmarkStart w:id="101" w:name="_Toc37340045"/>
      <w:r>
        <w:t xml:space="preserve">Tabell </w:t>
      </w:r>
      <w:r>
        <w:fldChar w:fldCharType="begin"/>
      </w:r>
      <w:r>
        <w:instrText xml:space="preserve"> STYLEREF  "Rubrik 1" \n</w:instrText>
      </w:r>
      <w:r>
        <w:fldChar w:fldCharType="separate"/>
      </w:r>
      <w:r w:rsidR="00301022">
        <w:rPr>
          <w:noProof/>
        </w:rPr>
        <w:t>2</w:t>
      </w:r>
      <w:r>
        <w:rPr>
          <w:noProof/>
        </w:rPr>
        <w:fldChar w:fldCharType="end"/>
      </w:r>
      <w:r>
        <w:t>.</w:t>
      </w:r>
      <w:fldSimple w:instr=" SEQ Tabell \* ARABIC \s 1 ">
        <w:r w:rsidR="00301022">
          <w:rPr>
            <w:noProof/>
          </w:rPr>
          <w:t>45</w:t>
        </w:r>
      </w:fldSimple>
      <w:r>
        <w:tab/>
        <w:t>Beställningsbemyndiganden</w:t>
      </w:r>
      <w:bookmarkEnd w:id="101"/>
    </w:p>
    <w:p w14:paraId="65A22536" w14:textId="57955D93" w:rsidR="005B1647" w:rsidRDefault="005B1647" w:rsidP="005B1647">
      <w:pPr>
        <w:pStyle w:val="TabellUnderrubrik"/>
      </w:pPr>
      <w:r w:rsidRPr="00922BB3">
        <w:t>Miljoner kronor</w:t>
      </w:r>
    </w:p>
    <w:tbl>
      <w:tblPr>
        <w:tblStyle w:val="RKBPTabell"/>
        <w:tblW w:w="5000" w:type="pct"/>
        <w:tblLook w:val="04E0" w:firstRow="1" w:lastRow="1" w:firstColumn="1" w:lastColumn="0" w:noHBand="0" w:noVBand="1"/>
      </w:tblPr>
      <w:tblGrid>
        <w:gridCol w:w="932"/>
        <w:gridCol w:w="3654"/>
        <w:gridCol w:w="1450"/>
        <w:gridCol w:w="1334"/>
      </w:tblGrid>
      <w:tr w:rsidR="00155607" w14:paraId="3A522C77" w14:textId="77777777" w:rsidTr="00BE1FEE">
        <w:trPr>
          <w:cnfStyle w:val="100000000000" w:firstRow="1" w:lastRow="0" w:firstColumn="0" w:lastColumn="0" w:oddVBand="0" w:evenVBand="0" w:oddHBand="0" w:evenHBand="0" w:firstRowFirstColumn="0" w:firstRowLastColumn="0" w:lastRowFirstColumn="0" w:lastRowLastColumn="0"/>
          <w:trHeight w:val="825"/>
          <w:tblHeader w:val="0"/>
        </w:trPr>
        <w:tc>
          <w:tcPr>
            <w:cnfStyle w:val="001000000000" w:firstRow="0" w:lastRow="0" w:firstColumn="1" w:lastColumn="0" w:oddVBand="0" w:evenVBand="0" w:oddHBand="0" w:evenHBand="0" w:firstRowFirstColumn="0" w:firstRowLastColumn="0" w:lastRowFirstColumn="0" w:lastRowLastColumn="0"/>
            <w:tcW w:w="632" w:type="pct"/>
            <w:tcBorders>
              <w:top w:val="none" w:sz="0" w:space="0" w:color="auto"/>
              <w:left w:val="none" w:sz="0" w:space="0" w:color="auto"/>
              <w:bottom w:val="none" w:sz="0" w:space="0" w:color="auto"/>
              <w:right w:val="none" w:sz="0" w:space="0" w:color="auto"/>
              <w:tl2br w:val="none" w:sz="0" w:space="0" w:color="auto"/>
              <w:tr2bl w:val="none" w:sz="0" w:space="0" w:color="auto"/>
            </w:tcBorders>
            <w:noWrap/>
            <w:hideMark/>
          </w:tcPr>
          <w:p w14:paraId="21D5E1ED" w14:textId="77777777" w:rsidR="005B1647" w:rsidRPr="00B31BFC" w:rsidRDefault="005B1647" w:rsidP="005B1647">
            <w:pPr>
              <w:pStyle w:val="TabellHuvud"/>
            </w:pPr>
            <w:r w:rsidRPr="00B31BFC">
              <w:t>Anslag</w:t>
            </w:r>
          </w:p>
        </w:tc>
        <w:tc>
          <w:tcPr>
            <w:tcW w:w="2479" w:type="pct"/>
            <w:tcBorders>
              <w:top w:val="none" w:sz="0" w:space="0" w:color="auto"/>
              <w:left w:val="none" w:sz="0" w:space="0" w:color="auto"/>
              <w:bottom w:val="none" w:sz="0" w:space="0" w:color="auto"/>
              <w:right w:val="none" w:sz="0" w:space="0" w:color="auto"/>
              <w:tl2br w:val="none" w:sz="0" w:space="0" w:color="auto"/>
              <w:tr2bl w:val="none" w:sz="0" w:space="0" w:color="auto"/>
            </w:tcBorders>
            <w:noWrap/>
            <w:hideMark/>
          </w:tcPr>
          <w:p w14:paraId="2548FC5E" w14:textId="77777777" w:rsidR="005B1647" w:rsidRPr="00B31BFC" w:rsidRDefault="005B1647" w:rsidP="005B1647">
            <w:pPr>
              <w:pStyle w:val="TabellHuvud"/>
              <w:jc w:val="left"/>
              <w:cnfStyle w:val="100000000000" w:firstRow="1" w:lastRow="0" w:firstColumn="0" w:lastColumn="0" w:oddVBand="0" w:evenVBand="0" w:oddHBand="0" w:evenHBand="0" w:firstRowFirstColumn="0" w:firstRowLastColumn="0" w:lastRowFirstColumn="0" w:lastRowLastColumn="0"/>
            </w:pPr>
            <w:r w:rsidRPr="00B31BFC">
              <w:t>Anslagsnamn</w:t>
            </w:r>
          </w:p>
        </w:tc>
        <w:tc>
          <w:tcPr>
            <w:tcW w:w="984" w:type="pct"/>
            <w:tcBorders>
              <w:top w:val="none" w:sz="0" w:space="0" w:color="auto"/>
              <w:left w:val="none" w:sz="0" w:space="0" w:color="auto"/>
              <w:bottom w:val="none" w:sz="0" w:space="0" w:color="auto"/>
              <w:right w:val="none" w:sz="0" w:space="0" w:color="auto"/>
              <w:tl2br w:val="none" w:sz="0" w:space="0" w:color="auto"/>
              <w:tr2bl w:val="none" w:sz="0" w:space="0" w:color="auto"/>
            </w:tcBorders>
            <w:hideMark/>
          </w:tcPr>
          <w:p w14:paraId="7C066F9F" w14:textId="77777777" w:rsidR="005B1647" w:rsidRPr="00B31BFC"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B31BFC">
              <w:t>Beställnings-bemyndigande</w:t>
            </w:r>
          </w:p>
        </w:tc>
        <w:tc>
          <w:tcPr>
            <w:tcW w:w="905" w:type="pct"/>
            <w:tcBorders>
              <w:top w:val="none" w:sz="0" w:space="0" w:color="auto"/>
              <w:left w:val="none" w:sz="0" w:space="0" w:color="auto"/>
              <w:bottom w:val="none" w:sz="0" w:space="0" w:color="auto"/>
              <w:right w:val="none" w:sz="0" w:space="0" w:color="auto"/>
              <w:tl2br w:val="none" w:sz="0" w:space="0" w:color="auto"/>
              <w:tr2bl w:val="none" w:sz="0" w:space="0" w:color="auto"/>
            </w:tcBorders>
            <w:hideMark/>
          </w:tcPr>
          <w:p w14:paraId="1DF51FEC" w14:textId="575BE957" w:rsidR="005B1647" w:rsidRPr="00B31BFC"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B31BFC">
              <w:t xml:space="preserve">Utestående åtaganden </w:t>
            </w:r>
            <w:r>
              <w:br/>
            </w:r>
            <w:r w:rsidRPr="00B31BFC">
              <w:t>2019-12-31</w:t>
            </w:r>
          </w:p>
        </w:tc>
      </w:tr>
      <w:tr w:rsidR="00155607" w14:paraId="7D809902" w14:textId="77777777" w:rsidTr="00155607">
        <w:trPr>
          <w:trHeight w:val="300"/>
        </w:trPr>
        <w:tc>
          <w:tcPr>
            <w:cnfStyle w:val="001000000000" w:firstRow="0" w:lastRow="0" w:firstColumn="1" w:lastColumn="0" w:oddVBand="0" w:evenVBand="0" w:oddHBand="0" w:evenHBand="0" w:firstRowFirstColumn="0" w:firstRowLastColumn="0" w:lastRowFirstColumn="0" w:lastRowLastColumn="0"/>
            <w:tcW w:w="632" w:type="pct"/>
            <w:tcBorders>
              <w:top w:val="single" w:sz="12" w:space="0" w:color="auto"/>
            </w:tcBorders>
            <w:noWrap/>
            <w:hideMark/>
          </w:tcPr>
          <w:p w14:paraId="40857DF5" w14:textId="77777777" w:rsidR="005B1647" w:rsidRPr="00B31BFC" w:rsidRDefault="005B1647" w:rsidP="005B1647">
            <w:pPr>
              <w:pStyle w:val="Tabell"/>
            </w:pPr>
            <w:r w:rsidRPr="00B31BFC">
              <w:t>1:2</w:t>
            </w:r>
          </w:p>
        </w:tc>
        <w:tc>
          <w:tcPr>
            <w:tcW w:w="2479" w:type="pct"/>
            <w:tcBorders>
              <w:top w:val="single" w:sz="12" w:space="0" w:color="auto"/>
            </w:tcBorders>
            <w:noWrap/>
            <w:hideMark/>
          </w:tcPr>
          <w:p w14:paraId="5C3DED41" w14:textId="77777777" w:rsidR="005B1647" w:rsidRPr="00B31BFC"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B31BFC">
              <w:t>Freds- och säkerhetsfrämjande verksamhet</w:t>
            </w:r>
          </w:p>
        </w:tc>
        <w:tc>
          <w:tcPr>
            <w:tcW w:w="984" w:type="pct"/>
            <w:tcBorders>
              <w:top w:val="single" w:sz="12" w:space="0" w:color="auto"/>
            </w:tcBorders>
            <w:hideMark/>
          </w:tcPr>
          <w:p w14:paraId="4EC3BADE" w14:textId="77777777" w:rsidR="005B1647" w:rsidRPr="00B31BF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31BFC">
              <w:t>50</w:t>
            </w:r>
          </w:p>
        </w:tc>
        <w:tc>
          <w:tcPr>
            <w:tcW w:w="905" w:type="pct"/>
            <w:tcBorders>
              <w:top w:val="single" w:sz="12" w:space="0" w:color="auto"/>
            </w:tcBorders>
            <w:hideMark/>
          </w:tcPr>
          <w:p w14:paraId="45E4B1D6" w14:textId="77777777" w:rsidR="005B1647" w:rsidRPr="00B31BF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31BFC">
              <w:t>13</w:t>
            </w:r>
          </w:p>
        </w:tc>
      </w:tr>
      <w:tr w:rsidR="00155607" w14:paraId="497AE261" w14:textId="77777777" w:rsidTr="00155607">
        <w:trPr>
          <w:trHeight w:val="300"/>
        </w:trPr>
        <w:tc>
          <w:tcPr>
            <w:cnfStyle w:val="001000000000" w:firstRow="0" w:lastRow="0" w:firstColumn="1" w:lastColumn="0" w:oddVBand="0" w:evenVBand="0" w:oddHBand="0" w:evenHBand="0" w:firstRowFirstColumn="0" w:firstRowLastColumn="0" w:lastRowFirstColumn="0" w:lastRowLastColumn="0"/>
            <w:tcW w:w="632" w:type="pct"/>
            <w:noWrap/>
            <w:hideMark/>
          </w:tcPr>
          <w:p w14:paraId="6BE5DA0C" w14:textId="77777777" w:rsidR="005B1647" w:rsidRPr="00B31BFC" w:rsidRDefault="005B1647" w:rsidP="005B1647">
            <w:pPr>
              <w:pStyle w:val="Tabell"/>
            </w:pPr>
            <w:r w:rsidRPr="00B31BFC">
              <w:t>1:11</w:t>
            </w:r>
          </w:p>
        </w:tc>
        <w:tc>
          <w:tcPr>
            <w:tcW w:w="2479" w:type="pct"/>
            <w:noWrap/>
            <w:hideMark/>
          </w:tcPr>
          <w:p w14:paraId="6BEAF9C4" w14:textId="77777777" w:rsidR="005B1647" w:rsidRPr="00B31BFC"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B31BFC">
              <w:t>Samarbete inom Östersjöregionen</w:t>
            </w:r>
          </w:p>
        </w:tc>
        <w:tc>
          <w:tcPr>
            <w:tcW w:w="984" w:type="pct"/>
            <w:noWrap/>
            <w:hideMark/>
          </w:tcPr>
          <w:p w14:paraId="307CB456" w14:textId="77777777" w:rsidR="005B1647" w:rsidRPr="00B31BF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31BFC">
              <w:t>146</w:t>
            </w:r>
          </w:p>
        </w:tc>
        <w:tc>
          <w:tcPr>
            <w:tcW w:w="905" w:type="pct"/>
            <w:noWrap/>
            <w:hideMark/>
          </w:tcPr>
          <w:p w14:paraId="3B1F22E1" w14:textId="77777777" w:rsidR="005B1647" w:rsidRPr="00B31BF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31BFC">
              <w:t>91</w:t>
            </w:r>
          </w:p>
        </w:tc>
      </w:tr>
      <w:tr w:rsidR="00155607" w14:paraId="0A4B786F" w14:textId="77777777" w:rsidTr="00155607">
        <w:trPr>
          <w:cnfStyle w:val="010000000000" w:firstRow="0" w:lastRow="1" w:firstColumn="0" w:lastColumn="0" w:oddVBand="0" w:evenVBand="0" w:oddHBand="0" w:evenHBand="0" w:firstRowFirstColumn="0" w:firstRowLastColumn="0" w:lastRowFirstColumn="0" w:lastRowLastColumn="0"/>
          <w:trHeight w:val="315"/>
        </w:trPr>
        <w:tc>
          <w:tcPr>
            <w:cnfStyle w:val="001000000000" w:firstRow="0" w:lastRow="0" w:firstColumn="1" w:lastColumn="0" w:oddVBand="0" w:evenVBand="0" w:oddHBand="0" w:evenHBand="0" w:firstRowFirstColumn="0" w:firstRowLastColumn="0" w:lastRowFirstColumn="0" w:lastRowLastColumn="0"/>
            <w:tcW w:w="632" w:type="pct"/>
            <w:noWrap/>
            <w:hideMark/>
          </w:tcPr>
          <w:p w14:paraId="2AF6F4BD" w14:textId="77777777" w:rsidR="005B1647" w:rsidRPr="00B31BFC" w:rsidRDefault="005B1647" w:rsidP="005B1647">
            <w:pPr>
              <w:pStyle w:val="Tabell"/>
              <w:rPr>
                <w:bCs/>
              </w:rPr>
            </w:pPr>
            <w:r w:rsidRPr="00B31BFC">
              <w:rPr>
                <w:bCs/>
              </w:rPr>
              <w:t>Summa</w:t>
            </w:r>
          </w:p>
        </w:tc>
        <w:tc>
          <w:tcPr>
            <w:tcW w:w="2479" w:type="pct"/>
            <w:noWrap/>
            <w:hideMark/>
          </w:tcPr>
          <w:p w14:paraId="5F17CDE0" w14:textId="77777777" w:rsidR="005B1647" w:rsidRPr="00B31BFC"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B31BFC">
              <w:rPr>
                <w:bCs/>
              </w:rPr>
              <w:t> </w:t>
            </w:r>
          </w:p>
        </w:tc>
        <w:tc>
          <w:tcPr>
            <w:tcW w:w="984" w:type="pct"/>
            <w:noWrap/>
            <w:hideMark/>
          </w:tcPr>
          <w:p w14:paraId="2F41F4B3" w14:textId="77777777" w:rsidR="005B1647" w:rsidRPr="00B31BFC"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B31BFC">
              <w:rPr>
                <w:bCs/>
              </w:rPr>
              <w:t>196</w:t>
            </w:r>
          </w:p>
        </w:tc>
        <w:tc>
          <w:tcPr>
            <w:tcW w:w="905" w:type="pct"/>
            <w:noWrap/>
            <w:hideMark/>
          </w:tcPr>
          <w:p w14:paraId="10554734" w14:textId="77777777" w:rsidR="005B1647" w:rsidRPr="00B31BFC"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B31BFC">
              <w:rPr>
                <w:bCs/>
              </w:rPr>
              <w:t>104</w:t>
            </w:r>
          </w:p>
        </w:tc>
      </w:tr>
    </w:tbl>
    <w:p w14:paraId="2F2FFE6B" w14:textId="6750005B" w:rsidR="005B1647" w:rsidRDefault="005B1647" w:rsidP="005B1647">
      <w:pPr>
        <w:pStyle w:val="Brdtext"/>
        <w:spacing w:before="160"/>
      </w:pPr>
      <w:r w:rsidRPr="00B31BFC">
        <w:t>Inom utgiftsområdet beslutade riksdagen om två beställningsbemyndiganden på 196</w:t>
      </w:r>
      <w:r>
        <w:t> </w:t>
      </w:r>
      <w:r w:rsidRPr="00B31BFC">
        <w:t>miljoner kronor. De utestående åtagandena uppgick den sista december till 104</w:t>
      </w:r>
      <w:r>
        <w:t> </w:t>
      </w:r>
      <w:r w:rsidRPr="00B31BFC">
        <w:t>miljoner kronor.</w:t>
      </w:r>
    </w:p>
    <w:p w14:paraId="22370743" w14:textId="77777777" w:rsidR="005B1647" w:rsidRDefault="005B1647" w:rsidP="005B1647">
      <w:pPr>
        <w:pStyle w:val="Brdtext"/>
        <w:sectPr w:rsidR="005B1647" w:rsidSect="00DA2538">
          <w:headerReference w:type="even" r:id="rId92"/>
          <w:headerReference w:type="default" r:id="rId93"/>
          <w:footerReference w:type="even" r:id="rId94"/>
          <w:footerReference w:type="default" r:id="rId95"/>
          <w:footerReference w:type="first" r:id="rId96"/>
          <w:pgSz w:w="11906" w:h="16838" w:code="9"/>
          <w:pgMar w:top="1304" w:right="2268" w:bottom="1247" w:left="2268" w:header="567" w:footer="624" w:gutter="0"/>
          <w:cols w:space="708"/>
          <w:docGrid w:linePitch="360"/>
        </w:sectPr>
      </w:pPr>
    </w:p>
    <w:p w14:paraId="17650ECF" w14:textId="6F605DC0" w:rsidR="005B1647" w:rsidRDefault="005B1647" w:rsidP="00AC2754">
      <w:pPr>
        <w:pStyle w:val="Rubrik3"/>
      </w:pPr>
      <w:bookmarkStart w:id="102" w:name="_Toc37350618"/>
      <w:r>
        <w:lastRenderedPageBreak/>
        <w:t>Utgiftsområde 6 Försvar och samhällets krisberedskap</w:t>
      </w:r>
      <w:bookmarkEnd w:id="102"/>
    </w:p>
    <w:p w14:paraId="0FE407FE" w14:textId="5EF9831D" w:rsidR="005B1647" w:rsidRDefault="005B1647" w:rsidP="005B1647">
      <w:pPr>
        <w:pStyle w:val="Rubrik4utannumrering"/>
      </w:pPr>
      <w:r>
        <w:t>Anslag</w:t>
      </w:r>
    </w:p>
    <w:p w14:paraId="07428288" w14:textId="4BAE8FDC" w:rsidR="005B1647" w:rsidRDefault="005B1647" w:rsidP="005B1647">
      <w:pPr>
        <w:pStyle w:val="TabellRubrik"/>
      </w:pPr>
      <w:bookmarkStart w:id="103" w:name="_Toc37340046"/>
      <w:r>
        <w:t xml:space="preserve">Tabell </w:t>
      </w:r>
      <w:r>
        <w:fldChar w:fldCharType="begin"/>
      </w:r>
      <w:r>
        <w:instrText xml:space="preserve"> STYLEREF  "Rubrik 1" \n</w:instrText>
      </w:r>
      <w:r>
        <w:fldChar w:fldCharType="separate"/>
      </w:r>
      <w:r w:rsidR="00301022">
        <w:rPr>
          <w:noProof/>
        </w:rPr>
        <w:t>2</w:t>
      </w:r>
      <w:r>
        <w:rPr>
          <w:noProof/>
        </w:rPr>
        <w:fldChar w:fldCharType="end"/>
      </w:r>
      <w:r>
        <w:t>.</w:t>
      </w:r>
      <w:fldSimple w:instr=" SEQ Tabell \* ARABIC \s 1 ">
        <w:r w:rsidR="00301022">
          <w:rPr>
            <w:noProof/>
          </w:rPr>
          <w:t>46</w:t>
        </w:r>
      </w:fldSimple>
      <w:r>
        <w:tab/>
      </w:r>
      <w:r w:rsidRPr="00844C82">
        <w:t>UO 6 Anslag</w:t>
      </w:r>
      <w:bookmarkEnd w:id="103"/>
    </w:p>
    <w:p w14:paraId="1D963CD4" w14:textId="05EC15D8" w:rsidR="005B1647" w:rsidRDefault="005B1647" w:rsidP="005B1647">
      <w:pPr>
        <w:pStyle w:val="TabellUnderrubrik"/>
      </w:pPr>
      <w:r w:rsidRPr="00844C82">
        <w:t>Miljoner kronor</w:t>
      </w:r>
    </w:p>
    <w:tbl>
      <w:tblPr>
        <w:tblStyle w:val="RKBPTabell"/>
        <w:tblW w:w="5000" w:type="pct"/>
        <w:tblLayout w:type="fixed"/>
        <w:tblLook w:val="04E0" w:firstRow="1" w:lastRow="1" w:firstColumn="1" w:lastColumn="0" w:noHBand="0" w:noVBand="1"/>
      </w:tblPr>
      <w:tblGrid>
        <w:gridCol w:w="686"/>
        <w:gridCol w:w="2719"/>
        <w:gridCol w:w="661"/>
        <w:gridCol w:w="661"/>
        <w:gridCol w:w="661"/>
        <w:gridCol w:w="660"/>
        <w:gridCol w:w="660"/>
        <w:gridCol w:w="662"/>
      </w:tblGrid>
      <w:tr w:rsidR="00155607" w14:paraId="3E7B06CB" w14:textId="77777777" w:rsidTr="00BE1FEE">
        <w:trPr>
          <w:cnfStyle w:val="100000000000" w:firstRow="1" w:lastRow="0" w:firstColumn="0" w:lastColumn="0" w:oddVBand="0" w:evenVBand="0" w:oddHBand="0" w:evenHBand="0" w:firstRowFirstColumn="0" w:firstRowLastColumn="0" w:lastRowFirstColumn="0" w:lastRowLastColumn="0"/>
          <w:trHeight w:val="675"/>
          <w:tblHeader w:val="0"/>
        </w:trPr>
        <w:tc>
          <w:tcPr>
            <w:cnfStyle w:val="001000000000" w:firstRow="0" w:lastRow="0" w:firstColumn="1" w:lastColumn="0" w:oddVBand="0" w:evenVBand="0" w:oddHBand="0" w:evenHBand="0" w:firstRowFirstColumn="0" w:firstRowLastColumn="0" w:lastRowFirstColumn="0" w:lastRowLastColumn="0"/>
            <w:tcW w:w="465" w:type="pct"/>
            <w:tcBorders>
              <w:top w:val="none" w:sz="0" w:space="0" w:color="auto"/>
              <w:left w:val="none" w:sz="0" w:space="0" w:color="auto"/>
              <w:bottom w:val="none" w:sz="0" w:space="0" w:color="auto"/>
              <w:right w:val="none" w:sz="0" w:space="0" w:color="auto"/>
              <w:tl2br w:val="none" w:sz="0" w:space="0" w:color="auto"/>
              <w:tr2bl w:val="none" w:sz="0" w:space="0" w:color="auto"/>
            </w:tcBorders>
            <w:noWrap/>
            <w:hideMark/>
          </w:tcPr>
          <w:p w14:paraId="4C06F195" w14:textId="77777777" w:rsidR="005B1647" w:rsidRPr="00844C82" w:rsidRDefault="005B1647" w:rsidP="005B1647">
            <w:pPr>
              <w:pStyle w:val="TabellHuvud"/>
            </w:pPr>
            <w:r w:rsidRPr="00844C82">
              <w:t>Anslag</w:t>
            </w:r>
          </w:p>
        </w:tc>
        <w:tc>
          <w:tcPr>
            <w:tcW w:w="1843" w:type="pct"/>
            <w:tcBorders>
              <w:top w:val="none" w:sz="0" w:space="0" w:color="auto"/>
              <w:left w:val="none" w:sz="0" w:space="0" w:color="auto"/>
              <w:bottom w:val="none" w:sz="0" w:space="0" w:color="auto"/>
              <w:right w:val="none" w:sz="0" w:space="0" w:color="auto"/>
              <w:tl2br w:val="none" w:sz="0" w:space="0" w:color="auto"/>
              <w:tr2bl w:val="none" w:sz="0" w:space="0" w:color="auto"/>
            </w:tcBorders>
            <w:hideMark/>
          </w:tcPr>
          <w:p w14:paraId="416EBC3E" w14:textId="77777777" w:rsidR="005B1647" w:rsidRPr="00844C82" w:rsidRDefault="005B1647" w:rsidP="005B1647">
            <w:pPr>
              <w:pStyle w:val="TabellHuvud"/>
              <w:jc w:val="left"/>
              <w:cnfStyle w:val="100000000000" w:firstRow="1" w:lastRow="0" w:firstColumn="0" w:lastColumn="0" w:oddVBand="0" w:evenVBand="0" w:oddHBand="0" w:evenHBand="0" w:firstRowFirstColumn="0" w:firstRowLastColumn="0" w:lastRowFirstColumn="0" w:lastRowLastColumn="0"/>
            </w:pPr>
            <w:r w:rsidRPr="00844C82">
              <w:t>Anslagsnamn</w:t>
            </w:r>
          </w:p>
        </w:tc>
        <w:tc>
          <w:tcPr>
            <w:tcW w:w="448" w:type="pct"/>
            <w:tcBorders>
              <w:top w:val="none" w:sz="0" w:space="0" w:color="auto"/>
              <w:left w:val="none" w:sz="0" w:space="0" w:color="auto"/>
              <w:bottom w:val="none" w:sz="0" w:space="0" w:color="auto"/>
              <w:right w:val="none" w:sz="0" w:space="0" w:color="auto"/>
              <w:tl2br w:val="none" w:sz="0" w:space="0" w:color="auto"/>
              <w:tr2bl w:val="none" w:sz="0" w:space="0" w:color="auto"/>
            </w:tcBorders>
            <w:hideMark/>
          </w:tcPr>
          <w:p w14:paraId="50386B91" w14:textId="77777777" w:rsidR="005B1647" w:rsidRPr="00844C82"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844C82">
              <w:t>SB</w:t>
            </w:r>
            <w:r w:rsidRPr="00844C82">
              <w:br/>
              <w:t>2019</w:t>
            </w:r>
          </w:p>
        </w:tc>
        <w:tc>
          <w:tcPr>
            <w:tcW w:w="448" w:type="pct"/>
            <w:tcBorders>
              <w:top w:val="none" w:sz="0" w:space="0" w:color="auto"/>
              <w:left w:val="none" w:sz="0" w:space="0" w:color="auto"/>
              <w:bottom w:val="none" w:sz="0" w:space="0" w:color="auto"/>
              <w:right w:val="none" w:sz="0" w:space="0" w:color="auto"/>
              <w:tl2br w:val="none" w:sz="0" w:space="0" w:color="auto"/>
              <w:tr2bl w:val="none" w:sz="0" w:space="0" w:color="auto"/>
            </w:tcBorders>
            <w:hideMark/>
          </w:tcPr>
          <w:p w14:paraId="1F8379BC" w14:textId="77777777" w:rsidR="005B1647" w:rsidRPr="00844C82"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844C82">
              <w:t>ÄB</w:t>
            </w:r>
            <w:r w:rsidRPr="00844C82">
              <w:br/>
              <w:t>2019</w:t>
            </w:r>
          </w:p>
        </w:tc>
        <w:tc>
          <w:tcPr>
            <w:tcW w:w="448" w:type="pct"/>
            <w:tcBorders>
              <w:top w:val="none" w:sz="0" w:space="0" w:color="auto"/>
              <w:left w:val="none" w:sz="0" w:space="0" w:color="auto"/>
              <w:bottom w:val="none" w:sz="0" w:space="0" w:color="auto"/>
              <w:right w:val="none" w:sz="0" w:space="0" w:color="auto"/>
              <w:tl2br w:val="none" w:sz="0" w:space="0" w:color="auto"/>
              <w:tr2bl w:val="none" w:sz="0" w:space="0" w:color="auto"/>
            </w:tcBorders>
            <w:hideMark/>
          </w:tcPr>
          <w:p w14:paraId="11E1F5E5" w14:textId="77777777" w:rsidR="005B1647" w:rsidRPr="00844C82"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844C82">
              <w:t>Utfall</w:t>
            </w:r>
            <w:r w:rsidRPr="00844C82">
              <w:br/>
              <w:t>2019</w:t>
            </w:r>
          </w:p>
        </w:tc>
        <w:tc>
          <w:tcPr>
            <w:tcW w:w="448" w:type="pct"/>
            <w:tcBorders>
              <w:top w:val="none" w:sz="0" w:space="0" w:color="auto"/>
              <w:left w:val="none" w:sz="0" w:space="0" w:color="auto"/>
              <w:bottom w:val="none" w:sz="0" w:space="0" w:color="auto"/>
              <w:right w:val="none" w:sz="0" w:space="0" w:color="auto"/>
              <w:tl2br w:val="none" w:sz="0" w:space="0" w:color="auto"/>
              <w:tr2bl w:val="none" w:sz="0" w:space="0" w:color="auto"/>
            </w:tcBorders>
            <w:hideMark/>
          </w:tcPr>
          <w:p w14:paraId="24A30871" w14:textId="77777777" w:rsidR="005B1647" w:rsidRPr="00844C82"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844C82">
              <w:t>Utfall-SB</w:t>
            </w:r>
            <w:r w:rsidRPr="00844C82">
              <w:br/>
              <w:t>2019</w:t>
            </w:r>
          </w:p>
        </w:tc>
        <w:tc>
          <w:tcPr>
            <w:tcW w:w="448" w:type="pct"/>
            <w:tcBorders>
              <w:top w:val="none" w:sz="0" w:space="0" w:color="auto"/>
              <w:left w:val="none" w:sz="0" w:space="0" w:color="auto"/>
              <w:bottom w:val="none" w:sz="0" w:space="0" w:color="auto"/>
              <w:right w:val="none" w:sz="0" w:space="0" w:color="auto"/>
              <w:tl2br w:val="none" w:sz="0" w:space="0" w:color="auto"/>
              <w:tr2bl w:val="none" w:sz="0" w:space="0" w:color="auto"/>
            </w:tcBorders>
            <w:hideMark/>
          </w:tcPr>
          <w:p w14:paraId="1D879E03" w14:textId="18267B86" w:rsidR="005B1647" w:rsidRPr="00844C82"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844C82">
              <w:t>Utfall-SB</w:t>
            </w:r>
            <w:r w:rsidRPr="00844C82">
              <w:br/>
            </w:r>
            <w:r>
              <w:t>procent</w:t>
            </w:r>
            <w:r w:rsidRPr="00844C82">
              <w:br/>
              <w:t>2019</w:t>
            </w:r>
          </w:p>
        </w:tc>
        <w:tc>
          <w:tcPr>
            <w:tcW w:w="449" w:type="pct"/>
            <w:tcBorders>
              <w:top w:val="none" w:sz="0" w:space="0" w:color="auto"/>
              <w:left w:val="none" w:sz="0" w:space="0" w:color="auto"/>
              <w:bottom w:val="none" w:sz="0" w:space="0" w:color="auto"/>
              <w:right w:val="none" w:sz="0" w:space="0" w:color="auto"/>
              <w:tl2br w:val="none" w:sz="0" w:space="0" w:color="auto"/>
              <w:tr2bl w:val="none" w:sz="0" w:space="0" w:color="auto"/>
            </w:tcBorders>
            <w:hideMark/>
          </w:tcPr>
          <w:p w14:paraId="76C58D16" w14:textId="77777777" w:rsidR="005B1647" w:rsidRPr="00844C82"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844C82">
              <w:t>Utfall</w:t>
            </w:r>
            <w:r w:rsidRPr="00844C82">
              <w:br/>
              <w:t>2018</w:t>
            </w:r>
          </w:p>
        </w:tc>
      </w:tr>
      <w:tr w:rsidR="00155607" w14:paraId="10C0625B"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465" w:type="pct"/>
            <w:tcBorders>
              <w:top w:val="single" w:sz="12" w:space="0" w:color="auto"/>
            </w:tcBorders>
            <w:vAlign w:val="top"/>
            <w:hideMark/>
          </w:tcPr>
          <w:p w14:paraId="28D2DD08" w14:textId="77777777" w:rsidR="005B1647" w:rsidRPr="00844C82" w:rsidRDefault="005B1647" w:rsidP="005B1647">
            <w:pPr>
              <w:pStyle w:val="Tabell"/>
            </w:pPr>
            <w:r w:rsidRPr="00844C82">
              <w:t>1:1</w:t>
            </w:r>
          </w:p>
        </w:tc>
        <w:tc>
          <w:tcPr>
            <w:tcW w:w="1843" w:type="pct"/>
            <w:tcBorders>
              <w:top w:val="single" w:sz="12" w:space="0" w:color="auto"/>
            </w:tcBorders>
            <w:vAlign w:val="top"/>
            <w:hideMark/>
          </w:tcPr>
          <w:p w14:paraId="3C7653B9" w14:textId="77777777" w:rsidR="005B1647" w:rsidRPr="00844C82"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844C82">
              <w:t>Förbandsverksamhet och beredskap</w:t>
            </w:r>
          </w:p>
        </w:tc>
        <w:tc>
          <w:tcPr>
            <w:tcW w:w="448" w:type="pct"/>
            <w:tcBorders>
              <w:top w:val="single" w:sz="12" w:space="0" w:color="auto"/>
            </w:tcBorders>
            <w:noWrap/>
            <w:hideMark/>
          </w:tcPr>
          <w:p w14:paraId="2276B58D" w14:textId="77777777" w:rsidR="005B1647" w:rsidRPr="00844C8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44C82">
              <w:t>36 138</w:t>
            </w:r>
          </w:p>
        </w:tc>
        <w:tc>
          <w:tcPr>
            <w:tcW w:w="448" w:type="pct"/>
            <w:tcBorders>
              <w:top w:val="single" w:sz="12" w:space="0" w:color="auto"/>
            </w:tcBorders>
            <w:noWrap/>
            <w:hideMark/>
          </w:tcPr>
          <w:p w14:paraId="3F1FB7CB" w14:textId="77777777" w:rsidR="005B1647" w:rsidRPr="00844C82"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448" w:type="pct"/>
            <w:tcBorders>
              <w:top w:val="single" w:sz="12" w:space="0" w:color="auto"/>
            </w:tcBorders>
            <w:noWrap/>
            <w:hideMark/>
          </w:tcPr>
          <w:p w14:paraId="3EDAAADB" w14:textId="77777777" w:rsidR="005B1647" w:rsidRPr="00844C8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44C82">
              <w:t>36 619</w:t>
            </w:r>
          </w:p>
        </w:tc>
        <w:tc>
          <w:tcPr>
            <w:tcW w:w="448" w:type="pct"/>
            <w:tcBorders>
              <w:top w:val="single" w:sz="12" w:space="0" w:color="auto"/>
            </w:tcBorders>
            <w:noWrap/>
            <w:hideMark/>
          </w:tcPr>
          <w:p w14:paraId="65D971AB" w14:textId="77777777" w:rsidR="005B1647" w:rsidRPr="00844C8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44C82">
              <w:t>481</w:t>
            </w:r>
          </w:p>
        </w:tc>
        <w:tc>
          <w:tcPr>
            <w:tcW w:w="448" w:type="pct"/>
            <w:tcBorders>
              <w:top w:val="single" w:sz="12" w:space="0" w:color="auto"/>
            </w:tcBorders>
            <w:noWrap/>
            <w:hideMark/>
          </w:tcPr>
          <w:p w14:paraId="61EA8C5A" w14:textId="77777777" w:rsidR="005B1647" w:rsidRPr="00844C8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44C82">
              <w:t>1,3</w:t>
            </w:r>
          </w:p>
        </w:tc>
        <w:tc>
          <w:tcPr>
            <w:tcW w:w="449" w:type="pct"/>
            <w:tcBorders>
              <w:top w:val="single" w:sz="12" w:space="0" w:color="auto"/>
            </w:tcBorders>
            <w:hideMark/>
          </w:tcPr>
          <w:p w14:paraId="7E1753B9" w14:textId="77777777" w:rsidR="005B1647" w:rsidRPr="00844C8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44C82">
              <w:t>34 459</w:t>
            </w:r>
          </w:p>
        </w:tc>
      </w:tr>
      <w:tr w:rsidR="00155607" w14:paraId="3F89F0E9"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465" w:type="pct"/>
            <w:vAlign w:val="top"/>
            <w:hideMark/>
          </w:tcPr>
          <w:p w14:paraId="2B6A9D15" w14:textId="77777777" w:rsidR="005B1647" w:rsidRPr="00844C82" w:rsidRDefault="005B1647" w:rsidP="005B1647">
            <w:pPr>
              <w:pStyle w:val="Tabell"/>
            </w:pPr>
            <w:r w:rsidRPr="00844C82">
              <w:t>1:2</w:t>
            </w:r>
          </w:p>
        </w:tc>
        <w:tc>
          <w:tcPr>
            <w:tcW w:w="1843" w:type="pct"/>
            <w:vAlign w:val="top"/>
            <w:hideMark/>
          </w:tcPr>
          <w:p w14:paraId="3418E9F9" w14:textId="77777777" w:rsidR="005B1647" w:rsidRPr="00844C82"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844C82">
              <w:t>Försvarsmaktens insatser internationellt</w:t>
            </w:r>
          </w:p>
        </w:tc>
        <w:tc>
          <w:tcPr>
            <w:tcW w:w="448" w:type="pct"/>
            <w:noWrap/>
            <w:hideMark/>
          </w:tcPr>
          <w:p w14:paraId="3AD4C9E7" w14:textId="77777777" w:rsidR="005B1647" w:rsidRPr="00844C8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44C82">
              <w:t>1 163</w:t>
            </w:r>
          </w:p>
        </w:tc>
        <w:tc>
          <w:tcPr>
            <w:tcW w:w="448" w:type="pct"/>
            <w:noWrap/>
            <w:hideMark/>
          </w:tcPr>
          <w:p w14:paraId="10527199" w14:textId="77777777" w:rsidR="005B1647" w:rsidRPr="00844C82"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448" w:type="pct"/>
            <w:noWrap/>
            <w:hideMark/>
          </w:tcPr>
          <w:p w14:paraId="45DCA36B" w14:textId="77777777" w:rsidR="005B1647" w:rsidRPr="00844C8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44C82">
              <w:t>980</w:t>
            </w:r>
          </w:p>
        </w:tc>
        <w:tc>
          <w:tcPr>
            <w:tcW w:w="448" w:type="pct"/>
            <w:noWrap/>
            <w:hideMark/>
          </w:tcPr>
          <w:p w14:paraId="3C76197C" w14:textId="77777777" w:rsidR="005B1647" w:rsidRPr="00844C8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44C82">
              <w:t>-183</w:t>
            </w:r>
          </w:p>
        </w:tc>
        <w:tc>
          <w:tcPr>
            <w:tcW w:w="448" w:type="pct"/>
            <w:noWrap/>
            <w:hideMark/>
          </w:tcPr>
          <w:p w14:paraId="19BC8D2E" w14:textId="77777777" w:rsidR="005B1647" w:rsidRPr="00844C8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44C82">
              <w:t>-15,7</w:t>
            </w:r>
          </w:p>
        </w:tc>
        <w:tc>
          <w:tcPr>
            <w:tcW w:w="449" w:type="pct"/>
            <w:hideMark/>
          </w:tcPr>
          <w:p w14:paraId="7180DD19" w14:textId="77777777" w:rsidR="005B1647" w:rsidRPr="00844C8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44C82">
              <w:t>1 037</w:t>
            </w:r>
          </w:p>
        </w:tc>
      </w:tr>
      <w:tr w:rsidR="00155607" w14:paraId="29EBE8CC"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465" w:type="pct"/>
            <w:vAlign w:val="top"/>
            <w:hideMark/>
          </w:tcPr>
          <w:p w14:paraId="0EF50041" w14:textId="77777777" w:rsidR="005B1647" w:rsidRPr="00844C82" w:rsidRDefault="005B1647" w:rsidP="005B1647">
            <w:pPr>
              <w:pStyle w:val="Tabell"/>
            </w:pPr>
            <w:r w:rsidRPr="00844C82">
              <w:t>1:3</w:t>
            </w:r>
          </w:p>
        </w:tc>
        <w:tc>
          <w:tcPr>
            <w:tcW w:w="1843" w:type="pct"/>
            <w:vAlign w:val="top"/>
            <w:hideMark/>
          </w:tcPr>
          <w:p w14:paraId="681781B9" w14:textId="77777777" w:rsidR="005B1647" w:rsidRPr="00844C82"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844C82">
              <w:t>Anskaffning av materiel och anläggningar</w:t>
            </w:r>
          </w:p>
        </w:tc>
        <w:tc>
          <w:tcPr>
            <w:tcW w:w="448" w:type="pct"/>
            <w:noWrap/>
            <w:hideMark/>
          </w:tcPr>
          <w:p w14:paraId="68D87451" w14:textId="77777777" w:rsidR="005B1647" w:rsidRPr="00844C8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44C82">
              <w:t>13 411</w:t>
            </w:r>
          </w:p>
        </w:tc>
        <w:tc>
          <w:tcPr>
            <w:tcW w:w="448" w:type="pct"/>
            <w:noWrap/>
            <w:hideMark/>
          </w:tcPr>
          <w:p w14:paraId="52F326A9" w14:textId="77777777" w:rsidR="005B1647" w:rsidRPr="00844C82"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448" w:type="pct"/>
            <w:noWrap/>
            <w:hideMark/>
          </w:tcPr>
          <w:p w14:paraId="551EF610" w14:textId="77777777" w:rsidR="005B1647" w:rsidRPr="00844C8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44C82">
              <w:t>13 649</w:t>
            </w:r>
          </w:p>
        </w:tc>
        <w:tc>
          <w:tcPr>
            <w:tcW w:w="448" w:type="pct"/>
            <w:noWrap/>
            <w:hideMark/>
          </w:tcPr>
          <w:p w14:paraId="1FD2A765" w14:textId="4CD8FF18" w:rsidR="005B1647" w:rsidRPr="00844C8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44C82">
              <w:t>237</w:t>
            </w:r>
          </w:p>
        </w:tc>
        <w:tc>
          <w:tcPr>
            <w:tcW w:w="448" w:type="pct"/>
            <w:noWrap/>
            <w:hideMark/>
          </w:tcPr>
          <w:p w14:paraId="6F6C9086" w14:textId="77777777" w:rsidR="005B1647" w:rsidRPr="00844C8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44C82">
              <w:t>1,8</w:t>
            </w:r>
          </w:p>
        </w:tc>
        <w:tc>
          <w:tcPr>
            <w:tcW w:w="449" w:type="pct"/>
            <w:hideMark/>
          </w:tcPr>
          <w:p w14:paraId="32F165C8" w14:textId="77777777" w:rsidR="005B1647" w:rsidRPr="00844C8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44C82">
              <w:t>10 728</w:t>
            </w:r>
          </w:p>
        </w:tc>
      </w:tr>
      <w:tr w:rsidR="00155607" w14:paraId="5A4E9EE4"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465" w:type="pct"/>
            <w:vAlign w:val="top"/>
            <w:hideMark/>
          </w:tcPr>
          <w:p w14:paraId="66C572E0" w14:textId="77777777" w:rsidR="005B1647" w:rsidRPr="00844C82" w:rsidRDefault="005B1647" w:rsidP="005B1647">
            <w:pPr>
              <w:pStyle w:val="Tabell"/>
            </w:pPr>
            <w:r w:rsidRPr="00844C82">
              <w:t>1:6</w:t>
            </w:r>
          </w:p>
        </w:tc>
        <w:tc>
          <w:tcPr>
            <w:tcW w:w="1843" w:type="pct"/>
            <w:vAlign w:val="top"/>
            <w:hideMark/>
          </w:tcPr>
          <w:p w14:paraId="3FD4F07D" w14:textId="77777777" w:rsidR="005B1647" w:rsidRPr="00844C82"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844C82">
              <w:t>Totalförsvarets rekryteringsmyndighet</w:t>
            </w:r>
          </w:p>
        </w:tc>
        <w:tc>
          <w:tcPr>
            <w:tcW w:w="448" w:type="pct"/>
            <w:noWrap/>
            <w:hideMark/>
          </w:tcPr>
          <w:p w14:paraId="671AC193" w14:textId="77777777" w:rsidR="005B1647" w:rsidRPr="00844C8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44C82">
              <w:t>206</w:t>
            </w:r>
          </w:p>
        </w:tc>
        <w:tc>
          <w:tcPr>
            <w:tcW w:w="448" w:type="pct"/>
            <w:noWrap/>
            <w:hideMark/>
          </w:tcPr>
          <w:p w14:paraId="08812043" w14:textId="77777777" w:rsidR="005B1647" w:rsidRPr="00844C82"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448" w:type="pct"/>
            <w:noWrap/>
            <w:hideMark/>
          </w:tcPr>
          <w:p w14:paraId="5CBF677B" w14:textId="77777777" w:rsidR="005B1647" w:rsidRPr="00844C8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44C82">
              <w:t>198</w:t>
            </w:r>
          </w:p>
        </w:tc>
        <w:tc>
          <w:tcPr>
            <w:tcW w:w="448" w:type="pct"/>
            <w:noWrap/>
            <w:hideMark/>
          </w:tcPr>
          <w:p w14:paraId="35F1BBEA" w14:textId="77777777" w:rsidR="005B1647" w:rsidRPr="00844C8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44C82">
              <w:t>-8</w:t>
            </w:r>
          </w:p>
        </w:tc>
        <w:tc>
          <w:tcPr>
            <w:tcW w:w="448" w:type="pct"/>
            <w:noWrap/>
            <w:hideMark/>
          </w:tcPr>
          <w:p w14:paraId="15C2DEDF" w14:textId="77777777" w:rsidR="005B1647" w:rsidRPr="00844C8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44C82">
              <w:t>-3,8</w:t>
            </w:r>
          </w:p>
        </w:tc>
        <w:tc>
          <w:tcPr>
            <w:tcW w:w="449" w:type="pct"/>
            <w:hideMark/>
          </w:tcPr>
          <w:p w14:paraId="6FECC2D6" w14:textId="77777777" w:rsidR="005B1647" w:rsidRPr="00844C8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44C82">
              <w:t>172</w:t>
            </w:r>
          </w:p>
        </w:tc>
      </w:tr>
      <w:tr w:rsidR="00155607" w14:paraId="1532874B"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465" w:type="pct"/>
            <w:vAlign w:val="top"/>
            <w:hideMark/>
          </w:tcPr>
          <w:p w14:paraId="1401026D" w14:textId="77777777" w:rsidR="005B1647" w:rsidRPr="00844C82" w:rsidRDefault="005B1647" w:rsidP="005B1647">
            <w:pPr>
              <w:pStyle w:val="Tabell"/>
            </w:pPr>
            <w:r w:rsidRPr="00844C82">
              <w:t>1:8</w:t>
            </w:r>
          </w:p>
        </w:tc>
        <w:tc>
          <w:tcPr>
            <w:tcW w:w="1843" w:type="pct"/>
            <w:vAlign w:val="top"/>
            <w:hideMark/>
          </w:tcPr>
          <w:p w14:paraId="05C6D596" w14:textId="77777777" w:rsidR="005B1647" w:rsidRPr="00844C82"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844C82">
              <w:t>Försvarets radioanstalt</w:t>
            </w:r>
          </w:p>
        </w:tc>
        <w:tc>
          <w:tcPr>
            <w:tcW w:w="448" w:type="pct"/>
            <w:noWrap/>
            <w:hideMark/>
          </w:tcPr>
          <w:p w14:paraId="37FC81A2" w14:textId="77777777" w:rsidR="005B1647" w:rsidRPr="00844C8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44C82">
              <w:t>1 234</w:t>
            </w:r>
          </w:p>
        </w:tc>
        <w:tc>
          <w:tcPr>
            <w:tcW w:w="448" w:type="pct"/>
            <w:noWrap/>
            <w:hideMark/>
          </w:tcPr>
          <w:p w14:paraId="6D05E8C8" w14:textId="77777777" w:rsidR="005B1647" w:rsidRPr="00844C82"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448" w:type="pct"/>
            <w:noWrap/>
            <w:hideMark/>
          </w:tcPr>
          <w:p w14:paraId="16C0450F" w14:textId="77777777" w:rsidR="005B1647" w:rsidRPr="00844C8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44C82">
              <w:t>1 217</w:t>
            </w:r>
          </w:p>
        </w:tc>
        <w:tc>
          <w:tcPr>
            <w:tcW w:w="448" w:type="pct"/>
            <w:noWrap/>
            <w:hideMark/>
          </w:tcPr>
          <w:p w14:paraId="6926026D" w14:textId="77777777" w:rsidR="005B1647" w:rsidRPr="00844C8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44C82">
              <w:t>-17</w:t>
            </w:r>
          </w:p>
        </w:tc>
        <w:tc>
          <w:tcPr>
            <w:tcW w:w="448" w:type="pct"/>
            <w:noWrap/>
            <w:hideMark/>
          </w:tcPr>
          <w:p w14:paraId="7237EF5A" w14:textId="77777777" w:rsidR="005B1647" w:rsidRPr="00844C8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44C82">
              <w:t>-1,4</w:t>
            </w:r>
          </w:p>
        </w:tc>
        <w:tc>
          <w:tcPr>
            <w:tcW w:w="449" w:type="pct"/>
            <w:hideMark/>
          </w:tcPr>
          <w:p w14:paraId="66E65524" w14:textId="77777777" w:rsidR="005B1647" w:rsidRPr="00844C8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44C82">
              <w:t>1 059</w:t>
            </w:r>
          </w:p>
        </w:tc>
      </w:tr>
      <w:tr w:rsidR="00155607" w14:paraId="4E7D0264"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465" w:type="pct"/>
            <w:vAlign w:val="top"/>
            <w:hideMark/>
          </w:tcPr>
          <w:p w14:paraId="6B83EAAD" w14:textId="77777777" w:rsidR="005B1647" w:rsidRPr="00844C82" w:rsidRDefault="005B1647" w:rsidP="005B1647">
            <w:pPr>
              <w:pStyle w:val="Tabell"/>
            </w:pPr>
            <w:r w:rsidRPr="00844C82">
              <w:t>1:11</w:t>
            </w:r>
          </w:p>
        </w:tc>
        <w:tc>
          <w:tcPr>
            <w:tcW w:w="1843" w:type="pct"/>
            <w:vAlign w:val="top"/>
            <w:hideMark/>
          </w:tcPr>
          <w:p w14:paraId="3ECED32D" w14:textId="77777777" w:rsidR="005B1647" w:rsidRPr="00844C82"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844C82">
              <w:t>Försvarets materielverk</w:t>
            </w:r>
          </w:p>
        </w:tc>
        <w:tc>
          <w:tcPr>
            <w:tcW w:w="448" w:type="pct"/>
            <w:noWrap/>
            <w:hideMark/>
          </w:tcPr>
          <w:p w14:paraId="1F884795" w14:textId="77777777" w:rsidR="005B1647" w:rsidRPr="00844C8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44C82">
              <w:t>1 779</w:t>
            </w:r>
          </w:p>
        </w:tc>
        <w:tc>
          <w:tcPr>
            <w:tcW w:w="448" w:type="pct"/>
            <w:noWrap/>
            <w:hideMark/>
          </w:tcPr>
          <w:p w14:paraId="4A2ED7A0" w14:textId="77777777" w:rsidR="005B1647" w:rsidRPr="00844C82"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448" w:type="pct"/>
            <w:noWrap/>
            <w:hideMark/>
          </w:tcPr>
          <w:p w14:paraId="0212ED52" w14:textId="77777777" w:rsidR="005B1647" w:rsidRPr="00844C8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44C82">
              <w:t>1 582</w:t>
            </w:r>
          </w:p>
        </w:tc>
        <w:tc>
          <w:tcPr>
            <w:tcW w:w="448" w:type="pct"/>
            <w:noWrap/>
            <w:hideMark/>
          </w:tcPr>
          <w:p w14:paraId="2B270E40" w14:textId="77777777" w:rsidR="005B1647" w:rsidRPr="00844C8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44C82">
              <w:t>-197</w:t>
            </w:r>
          </w:p>
        </w:tc>
        <w:tc>
          <w:tcPr>
            <w:tcW w:w="448" w:type="pct"/>
            <w:noWrap/>
            <w:hideMark/>
          </w:tcPr>
          <w:p w14:paraId="145A6E38" w14:textId="77777777" w:rsidR="005B1647" w:rsidRPr="00844C8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44C82">
              <w:t>-11,0</w:t>
            </w:r>
          </w:p>
        </w:tc>
        <w:tc>
          <w:tcPr>
            <w:tcW w:w="449" w:type="pct"/>
            <w:hideMark/>
          </w:tcPr>
          <w:p w14:paraId="6C4310F7" w14:textId="77777777" w:rsidR="005B1647" w:rsidRPr="00844C8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44C82">
              <w:t>82</w:t>
            </w:r>
          </w:p>
        </w:tc>
      </w:tr>
      <w:tr w:rsidR="00155607" w14:paraId="2CD18E5F"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465" w:type="pct"/>
            <w:vAlign w:val="top"/>
            <w:hideMark/>
          </w:tcPr>
          <w:p w14:paraId="58E9D02A" w14:textId="77777777" w:rsidR="005B1647" w:rsidRPr="00844C82" w:rsidRDefault="005B1647" w:rsidP="005B1647">
            <w:pPr>
              <w:pStyle w:val="Tabell"/>
            </w:pPr>
            <w:r w:rsidRPr="00844C82">
              <w:t>2:1</w:t>
            </w:r>
          </w:p>
        </w:tc>
        <w:tc>
          <w:tcPr>
            <w:tcW w:w="1843" w:type="pct"/>
            <w:vAlign w:val="top"/>
            <w:hideMark/>
          </w:tcPr>
          <w:p w14:paraId="1CE3B938" w14:textId="77777777" w:rsidR="005B1647" w:rsidRPr="00844C82"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844C82">
              <w:t>Kustbevakningen</w:t>
            </w:r>
          </w:p>
        </w:tc>
        <w:tc>
          <w:tcPr>
            <w:tcW w:w="448" w:type="pct"/>
            <w:noWrap/>
            <w:hideMark/>
          </w:tcPr>
          <w:p w14:paraId="67456AA4" w14:textId="77777777" w:rsidR="005B1647" w:rsidRPr="00844C8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44C82">
              <w:t>1 258</w:t>
            </w:r>
          </w:p>
        </w:tc>
        <w:tc>
          <w:tcPr>
            <w:tcW w:w="448" w:type="pct"/>
            <w:noWrap/>
            <w:hideMark/>
          </w:tcPr>
          <w:p w14:paraId="6D18F27D" w14:textId="77777777" w:rsidR="005B1647" w:rsidRPr="00844C82"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448" w:type="pct"/>
            <w:noWrap/>
            <w:hideMark/>
          </w:tcPr>
          <w:p w14:paraId="711B883D" w14:textId="77777777" w:rsidR="005B1647" w:rsidRPr="00844C8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44C82">
              <w:t>1 261</w:t>
            </w:r>
          </w:p>
        </w:tc>
        <w:tc>
          <w:tcPr>
            <w:tcW w:w="448" w:type="pct"/>
            <w:noWrap/>
            <w:hideMark/>
          </w:tcPr>
          <w:p w14:paraId="48467C7A" w14:textId="77777777" w:rsidR="005B1647" w:rsidRPr="00844C8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44C82">
              <w:t>4</w:t>
            </w:r>
          </w:p>
        </w:tc>
        <w:tc>
          <w:tcPr>
            <w:tcW w:w="448" w:type="pct"/>
            <w:noWrap/>
            <w:hideMark/>
          </w:tcPr>
          <w:p w14:paraId="532238F3" w14:textId="77777777" w:rsidR="005B1647" w:rsidRPr="00844C8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44C82">
              <w:t>0,3</w:t>
            </w:r>
          </w:p>
        </w:tc>
        <w:tc>
          <w:tcPr>
            <w:tcW w:w="449" w:type="pct"/>
            <w:hideMark/>
          </w:tcPr>
          <w:p w14:paraId="62EF99F1" w14:textId="77777777" w:rsidR="005B1647" w:rsidRPr="00844C8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44C82">
              <w:t>1 204</w:t>
            </w:r>
          </w:p>
        </w:tc>
      </w:tr>
      <w:tr w:rsidR="00155607" w14:paraId="7E4F9665"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465" w:type="pct"/>
            <w:vAlign w:val="top"/>
            <w:hideMark/>
          </w:tcPr>
          <w:p w14:paraId="7CA04799" w14:textId="77777777" w:rsidR="005B1647" w:rsidRPr="00844C82" w:rsidRDefault="005B1647" w:rsidP="005B1647">
            <w:pPr>
              <w:pStyle w:val="Tabell"/>
            </w:pPr>
            <w:r w:rsidRPr="00844C82">
              <w:t>2:2</w:t>
            </w:r>
          </w:p>
        </w:tc>
        <w:tc>
          <w:tcPr>
            <w:tcW w:w="1843" w:type="pct"/>
            <w:vAlign w:val="top"/>
            <w:hideMark/>
          </w:tcPr>
          <w:p w14:paraId="2BE7A24F" w14:textId="77777777" w:rsidR="005B1647" w:rsidRPr="00844C82"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844C82">
              <w:t>Förebyggande åtgärder mot jordskred och andra naturolyckor</w:t>
            </w:r>
          </w:p>
        </w:tc>
        <w:tc>
          <w:tcPr>
            <w:tcW w:w="448" w:type="pct"/>
            <w:noWrap/>
            <w:hideMark/>
          </w:tcPr>
          <w:p w14:paraId="704A6F90" w14:textId="77777777" w:rsidR="005B1647" w:rsidRPr="00844C8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44C82">
              <w:t>75</w:t>
            </w:r>
          </w:p>
        </w:tc>
        <w:tc>
          <w:tcPr>
            <w:tcW w:w="448" w:type="pct"/>
            <w:noWrap/>
            <w:hideMark/>
          </w:tcPr>
          <w:p w14:paraId="72A6D05C" w14:textId="77777777" w:rsidR="005B1647" w:rsidRPr="00844C8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44C82">
              <w:t>55</w:t>
            </w:r>
          </w:p>
        </w:tc>
        <w:tc>
          <w:tcPr>
            <w:tcW w:w="448" w:type="pct"/>
            <w:noWrap/>
            <w:hideMark/>
          </w:tcPr>
          <w:p w14:paraId="04944CBE" w14:textId="77777777" w:rsidR="005B1647" w:rsidRPr="00844C8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44C82">
              <w:t>130</w:t>
            </w:r>
          </w:p>
        </w:tc>
        <w:tc>
          <w:tcPr>
            <w:tcW w:w="448" w:type="pct"/>
            <w:noWrap/>
            <w:hideMark/>
          </w:tcPr>
          <w:p w14:paraId="4850B71E" w14:textId="77777777" w:rsidR="005B1647" w:rsidRPr="00844C8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44C82">
              <w:t>55</w:t>
            </w:r>
          </w:p>
        </w:tc>
        <w:tc>
          <w:tcPr>
            <w:tcW w:w="448" w:type="pct"/>
            <w:noWrap/>
            <w:hideMark/>
          </w:tcPr>
          <w:p w14:paraId="5B8DC62D" w14:textId="0B4F9FD0" w:rsidR="005B1647" w:rsidRPr="00844C8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44C82">
              <w:t>73,5</w:t>
            </w:r>
          </w:p>
        </w:tc>
        <w:tc>
          <w:tcPr>
            <w:tcW w:w="449" w:type="pct"/>
            <w:hideMark/>
          </w:tcPr>
          <w:p w14:paraId="68F882BD" w14:textId="77777777" w:rsidR="005B1647" w:rsidRPr="00844C8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44C82">
              <w:t>75</w:t>
            </w:r>
          </w:p>
        </w:tc>
      </w:tr>
      <w:tr w:rsidR="00155607" w14:paraId="4E499042"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465" w:type="pct"/>
            <w:vAlign w:val="top"/>
            <w:hideMark/>
          </w:tcPr>
          <w:p w14:paraId="79305196" w14:textId="77777777" w:rsidR="005B1647" w:rsidRPr="00844C82" w:rsidRDefault="005B1647" w:rsidP="005B1647">
            <w:pPr>
              <w:pStyle w:val="Tabell"/>
            </w:pPr>
            <w:r w:rsidRPr="00844C82">
              <w:t>2:3</w:t>
            </w:r>
          </w:p>
        </w:tc>
        <w:tc>
          <w:tcPr>
            <w:tcW w:w="1843" w:type="pct"/>
            <w:vAlign w:val="top"/>
            <w:hideMark/>
          </w:tcPr>
          <w:p w14:paraId="4DB6F136" w14:textId="77777777" w:rsidR="005B1647" w:rsidRPr="00844C82"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844C82">
              <w:t>Ersättning för räddningstjänst m.m.</w:t>
            </w:r>
          </w:p>
        </w:tc>
        <w:tc>
          <w:tcPr>
            <w:tcW w:w="448" w:type="pct"/>
            <w:noWrap/>
            <w:hideMark/>
          </w:tcPr>
          <w:p w14:paraId="7E50790F" w14:textId="77777777" w:rsidR="005B1647" w:rsidRPr="00844C8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44C82">
              <w:t>21</w:t>
            </w:r>
          </w:p>
        </w:tc>
        <w:tc>
          <w:tcPr>
            <w:tcW w:w="448" w:type="pct"/>
            <w:noWrap/>
            <w:hideMark/>
          </w:tcPr>
          <w:p w14:paraId="7041297C" w14:textId="77777777" w:rsidR="005B1647" w:rsidRPr="00844C8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44C82">
              <w:t>170</w:t>
            </w:r>
          </w:p>
        </w:tc>
        <w:tc>
          <w:tcPr>
            <w:tcW w:w="448" w:type="pct"/>
            <w:noWrap/>
            <w:hideMark/>
          </w:tcPr>
          <w:p w14:paraId="0EE16FC3" w14:textId="77777777" w:rsidR="005B1647" w:rsidRPr="00844C8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44C82">
              <w:t>174</w:t>
            </w:r>
          </w:p>
        </w:tc>
        <w:tc>
          <w:tcPr>
            <w:tcW w:w="448" w:type="pct"/>
            <w:noWrap/>
            <w:hideMark/>
          </w:tcPr>
          <w:p w14:paraId="79894D19" w14:textId="77777777" w:rsidR="005B1647" w:rsidRPr="00844C8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44C82">
              <w:t>152</w:t>
            </w:r>
          </w:p>
        </w:tc>
        <w:tc>
          <w:tcPr>
            <w:tcW w:w="448" w:type="pct"/>
            <w:noWrap/>
            <w:hideMark/>
          </w:tcPr>
          <w:p w14:paraId="235FC04E" w14:textId="08B29A06" w:rsidR="005B1647" w:rsidRPr="00844C8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44C82">
              <w:t>723,2</w:t>
            </w:r>
          </w:p>
        </w:tc>
        <w:tc>
          <w:tcPr>
            <w:tcW w:w="449" w:type="pct"/>
            <w:hideMark/>
          </w:tcPr>
          <w:p w14:paraId="2B612C81" w14:textId="77777777" w:rsidR="005B1647" w:rsidRPr="00844C8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44C82">
              <w:t>353</w:t>
            </w:r>
          </w:p>
        </w:tc>
      </w:tr>
      <w:tr w:rsidR="00155607" w14:paraId="77301FA5"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465" w:type="pct"/>
            <w:vAlign w:val="top"/>
            <w:hideMark/>
          </w:tcPr>
          <w:p w14:paraId="5CA23680" w14:textId="77777777" w:rsidR="005B1647" w:rsidRPr="00844C82" w:rsidRDefault="005B1647" w:rsidP="005B1647">
            <w:pPr>
              <w:pStyle w:val="Tabell"/>
            </w:pPr>
            <w:r w:rsidRPr="00844C82">
              <w:t>2:4</w:t>
            </w:r>
          </w:p>
        </w:tc>
        <w:tc>
          <w:tcPr>
            <w:tcW w:w="1843" w:type="pct"/>
            <w:vAlign w:val="top"/>
            <w:hideMark/>
          </w:tcPr>
          <w:p w14:paraId="5611C62F" w14:textId="77777777" w:rsidR="005B1647" w:rsidRPr="00844C82"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844C82">
              <w:t>Krisberedskap</w:t>
            </w:r>
          </w:p>
        </w:tc>
        <w:tc>
          <w:tcPr>
            <w:tcW w:w="448" w:type="pct"/>
            <w:noWrap/>
            <w:hideMark/>
          </w:tcPr>
          <w:p w14:paraId="02ECD251" w14:textId="77777777" w:rsidR="005B1647" w:rsidRPr="00844C8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44C82">
              <w:t>1 356</w:t>
            </w:r>
          </w:p>
        </w:tc>
        <w:tc>
          <w:tcPr>
            <w:tcW w:w="448" w:type="pct"/>
            <w:noWrap/>
            <w:hideMark/>
          </w:tcPr>
          <w:p w14:paraId="524D2DB7" w14:textId="77777777" w:rsidR="005B1647" w:rsidRPr="00844C8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44C82">
              <w:t>-13</w:t>
            </w:r>
          </w:p>
        </w:tc>
        <w:tc>
          <w:tcPr>
            <w:tcW w:w="448" w:type="pct"/>
            <w:noWrap/>
            <w:hideMark/>
          </w:tcPr>
          <w:p w14:paraId="75DF9979" w14:textId="77777777" w:rsidR="005B1647" w:rsidRPr="00844C8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44C82">
              <w:t>1 366</w:t>
            </w:r>
          </w:p>
        </w:tc>
        <w:tc>
          <w:tcPr>
            <w:tcW w:w="448" w:type="pct"/>
            <w:noWrap/>
            <w:hideMark/>
          </w:tcPr>
          <w:p w14:paraId="1E0FBF8E" w14:textId="77777777" w:rsidR="005B1647" w:rsidRPr="00844C8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44C82">
              <w:t>10</w:t>
            </w:r>
          </w:p>
        </w:tc>
        <w:tc>
          <w:tcPr>
            <w:tcW w:w="448" w:type="pct"/>
            <w:noWrap/>
            <w:hideMark/>
          </w:tcPr>
          <w:p w14:paraId="5D346328" w14:textId="46CB9924" w:rsidR="005B1647" w:rsidRPr="00844C8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44C82">
              <w:t>0,8</w:t>
            </w:r>
          </w:p>
        </w:tc>
        <w:tc>
          <w:tcPr>
            <w:tcW w:w="449" w:type="pct"/>
            <w:hideMark/>
          </w:tcPr>
          <w:p w14:paraId="3DCCD4B1" w14:textId="77777777" w:rsidR="005B1647" w:rsidRPr="00844C8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44C82">
              <w:t>1 251</w:t>
            </w:r>
          </w:p>
        </w:tc>
      </w:tr>
      <w:tr w:rsidR="00155607" w14:paraId="0C3AFDD2"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465" w:type="pct"/>
            <w:vAlign w:val="top"/>
            <w:hideMark/>
          </w:tcPr>
          <w:p w14:paraId="3924DFB4" w14:textId="77777777" w:rsidR="005B1647" w:rsidRPr="00844C82" w:rsidRDefault="005B1647" w:rsidP="005B1647">
            <w:pPr>
              <w:pStyle w:val="Tabell"/>
            </w:pPr>
            <w:r w:rsidRPr="00844C82">
              <w:t>2:6</w:t>
            </w:r>
          </w:p>
        </w:tc>
        <w:tc>
          <w:tcPr>
            <w:tcW w:w="1843" w:type="pct"/>
            <w:vAlign w:val="top"/>
            <w:hideMark/>
          </w:tcPr>
          <w:p w14:paraId="56A6BEDA" w14:textId="77777777" w:rsidR="005B1647" w:rsidRPr="00844C82"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844C82">
              <w:t>Myndigheten för samhällsskydd och beredskap</w:t>
            </w:r>
          </w:p>
        </w:tc>
        <w:tc>
          <w:tcPr>
            <w:tcW w:w="448" w:type="pct"/>
            <w:noWrap/>
            <w:hideMark/>
          </w:tcPr>
          <w:p w14:paraId="55F48F74" w14:textId="77777777" w:rsidR="005B1647" w:rsidRPr="00844C8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44C82">
              <w:t>1 372</w:t>
            </w:r>
          </w:p>
        </w:tc>
        <w:tc>
          <w:tcPr>
            <w:tcW w:w="448" w:type="pct"/>
            <w:noWrap/>
            <w:hideMark/>
          </w:tcPr>
          <w:p w14:paraId="22304250" w14:textId="77777777" w:rsidR="005B1647" w:rsidRPr="00844C82"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448" w:type="pct"/>
            <w:noWrap/>
            <w:hideMark/>
          </w:tcPr>
          <w:p w14:paraId="306CC37E" w14:textId="77777777" w:rsidR="005B1647" w:rsidRPr="00844C8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44C82">
              <w:t>1 349</w:t>
            </w:r>
          </w:p>
        </w:tc>
        <w:tc>
          <w:tcPr>
            <w:tcW w:w="448" w:type="pct"/>
            <w:noWrap/>
            <w:hideMark/>
          </w:tcPr>
          <w:p w14:paraId="579476BD" w14:textId="77777777" w:rsidR="005B1647" w:rsidRPr="00844C8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44C82">
              <w:t>-23</w:t>
            </w:r>
          </w:p>
        </w:tc>
        <w:tc>
          <w:tcPr>
            <w:tcW w:w="448" w:type="pct"/>
            <w:noWrap/>
            <w:hideMark/>
          </w:tcPr>
          <w:p w14:paraId="759C12D0" w14:textId="77777777" w:rsidR="005B1647" w:rsidRPr="00844C8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44C82">
              <w:t>-1,7</w:t>
            </w:r>
          </w:p>
        </w:tc>
        <w:tc>
          <w:tcPr>
            <w:tcW w:w="449" w:type="pct"/>
            <w:hideMark/>
          </w:tcPr>
          <w:p w14:paraId="7F8AB3D0" w14:textId="77777777" w:rsidR="005B1647" w:rsidRPr="00844C8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44C82">
              <w:t>1 224</w:t>
            </w:r>
          </w:p>
        </w:tc>
      </w:tr>
      <w:tr w:rsidR="00155607" w14:paraId="4E2824F3"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465" w:type="pct"/>
            <w:tcBorders>
              <w:bottom w:val="single" w:sz="4" w:space="0" w:color="auto"/>
            </w:tcBorders>
            <w:hideMark/>
          </w:tcPr>
          <w:p w14:paraId="2007168E" w14:textId="77777777" w:rsidR="005B1647" w:rsidRPr="00844C82" w:rsidRDefault="005B1647" w:rsidP="005B1647">
            <w:pPr>
              <w:pStyle w:val="Tabell"/>
            </w:pPr>
          </w:p>
        </w:tc>
        <w:tc>
          <w:tcPr>
            <w:tcW w:w="1843" w:type="pct"/>
            <w:tcBorders>
              <w:bottom w:val="single" w:sz="4" w:space="0" w:color="auto"/>
            </w:tcBorders>
            <w:vAlign w:val="top"/>
            <w:hideMark/>
          </w:tcPr>
          <w:p w14:paraId="4AF90CEB" w14:textId="77777777" w:rsidR="005B1647" w:rsidRPr="00844C82"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844C82">
              <w:t>Övriga anslag</w:t>
            </w:r>
          </w:p>
        </w:tc>
        <w:tc>
          <w:tcPr>
            <w:tcW w:w="448" w:type="pct"/>
            <w:tcBorders>
              <w:bottom w:val="single" w:sz="4" w:space="0" w:color="auto"/>
            </w:tcBorders>
            <w:noWrap/>
            <w:hideMark/>
          </w:tcPr>
          <w:p w14:paraId="4F716A36" w14:textId="77777777" w:rsidR="005B1647" w:rsidRPr="00844C8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44C82">
              <w:t>2 054</w:t>
            </w:r>
          </w:p>
        </w:tc>
        <w:tc>
          <w:tcPr>
            <w:tcW w:w="448" w:type="pct"/>
            <w:tcBorders>
              <w:bottom w:val="single" w:sz="4" w:space="0" w:color="auto"/>
            </w:tcBorders>
            <w:noWrap/>
            <w:hideMark/>
          </w:tcPr>
          <w:p w14:paraId="4D048776" w14:textId="77777777" w:rsidR="005B1647" w:rsidRPr="00844C8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44C82">
              <w:t>-1</w:t>
            </w:r>
          </w:p>
        </w:tc>
        <w:tc>
          <w:tcPr>
            <w:tcW w:w="448" w:type="pct"/>
            <w:tcBorders>
              <w:bottom w:val="single" w:sz="4" w:space="0" w:color="auto"/>
            </w:tcBorders>
            <w:noWrap/>
            <w:hideMark/>
          </w:tcPr>
          <w:p w14:paraId="41CD9EA5" w14:textId="77777777" w:rsidR="005B1647" w:rsidRPr="00844C8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44C82">
              <w:t>2 046</w:t>
            </w:r>
          </w:p>
        </w:tc>
        <w:tc>
          <w:tcPr>
            <w:tcW w:w="448" w:type="pct"/>
            <w:tcBorders>
              <w:bottom w:val="single" w:sz="4" w:space="0" w:color="auto"/>
            </w:tcBorders>
            <w:noWrap/>
            <w:hideMark/>
          </w:tcPr>
          <w:p w14:paraId="084C058C" w14:textId="77777777" w:rsidR="005B1647" w:rsidRPr="00844C8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44C82">
              <w:t>-8</w:t>
            </w:r>
          </w:p>
        </w:tc>
        <w:tc>
          <w:tcPr>
            <w:tcW w:w="448" w:type="pct"/>
            <w:tcBorders>
              <w:bottom w:val="single" w:sz="4" w:space="0" w:color="auto"/>
            </w:tcBorders>
            <w:noWrap/>
            <w:hideMark/>
          </w:tcPr>
          <w:p w14:paraId="677D8B06" w14:textId="77777777" w:rsidR="005B1647" w:rsidRPr="00844C8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44C82">
              <w:t>-0,4</w:t>
            </w:r>
          </w:p>
        </w:tc>
        <w:tc>
          <w:tcPr>
            <w:tcW w:w="449" w:type="pct"/>
            <w:tcBorders>
              <w:bottom w:val="single" w:sz="4" w:space="0" w:color="auto"/>
            </w:tcBorders>
            <w:hideMark/>
          </w:tcPr>
          <w:p w14:paraId="564B43BD" w14:textId="77777777" w:rsidR="005B1647" w:rsidRPr="00844C8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44C82">
              <w:t>1 842</w:t>
            </w:r>
          </w:p>
        </w:tc>
      </w:tr>
      <w:tr w:rsidR="00155607" w14:paraId="751E58F0" w14:textId="77777777" w:rsidTr="00155607">
        <w:trPr>
          <w:cnfStyle w:val="010000000000" w:firstRow="0" w:lastRow="1" w:firstColumn="0" w:lastColumn="0" w:oddVBand="0" w:evenVBand="0" w:oddHBand="0" w:evenHBand="0" w:firstRowFirstColumn="0" w:firstRowLastColumn="0" w:lastRowFirstColumn="0" w:lastRowLastColumn="0"/>
          <w:trHeight w:val="170"/>
        </w:trPr>
        <w:tc>
          <w:tcPr>
            <w:cnfStyle w:val="001000000000" w:firstRow="0" w:lastRow="0" w:firstColumn="1" w:lastColumn="0" w:oddVBand="0" w:evenVBand="0" w:oddHBand="0" w:evenHBand="0" w:firstRowFirstColumn="0" w:firstRowLastColumn="0" w:lastRowFirstColumn="0" w:lastRowLastColumn="0"/>
            <w:tcW w:w="465" w:type="pct"/>
            <w:tcBorders>
              <w:top w:val="single" w:sz="4" w:space="0" w:color="auto"/>
            </w:tcBorders>
            <w:shd w:val="clear" w:color="auto" w:fill="auto"/>
            <w:noWrap/>
            <w:hideMark/>
          </w:tcPr>
          <w:p w14:paraId="657EC7E9" w14:textId="78DEE2D9" w:rsidR="005B1647" w:rsidRPr="00844C82" w:rsidRDefault="005B1647" w:rsidP="005B1647">
            <w:pPr>
              <w:pStyle w:val="Tabell"/>
              <w:rPr>
                <w:bCs/>
              </w:rPr>
            </w:pPr>
            <w:r>
              <w:rPr>
                <w:bCs/>
              </w:rPr>
              <w:t>S</w:t>
            </w:r>
            <w:r w:rsidRPr="00844C82">
              <w:rPr>
                <w:bCs/>
              </w:rPr>
              <w:t>umma</w:t>
            </w:r>
          </w:p>
        </w:tc>
        <w:tc>
          <w:tcPr>
            <w:tcW w:w="1843" w:type="pct"/>
            <w:tcBorders>
              <w:top w:val="single" w:sz="4" w:space="0" w:color="auto"/>
            </w:tcBorders>
            <w:shd w:val="clear" w:color="auto" w:fill="auto"/>
            <w:hideMark/>
          </w:tcPr>
          <w:p w14:paraId="4BC81B79" w14:textId="77777777" w:rsidR="005B1647" w:rsidRPr="00844C82"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844C82">
              <w:rPr>
                <w:bCs/>
              </w:rPr>
              <w:t> </w:t>
            </w:r>
          </w:p>
        </w:tc>
        <w:tc>
          <w:tcPr>
            <w:tcW w:w="448" w:type="pct"/>
            <w:tcBorders>
              <w:top w:val="single" w:sz="4" w:space="0" w:color="auto"/>
            </w:tcBorders>
            <w:shd w:val="clear" w:color="auto" w:fill="auto"/>
            <w:noWrap/>
            <w:hideMark/>
          </w:tcPr>
          <w:p w14:paraId="56D2C507" w14:textId="77777777" w:rsidR="005B1647" w:rsidRPr="00844C82"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844C82">
              <w:rPr>
                <w:bCs/>
              </w:rPr>
              <w:t>60 067</w:t>
            </w:r>
          </w:p>
        </w:tc>
        <w:tc>
          <w:tcPr>
            <w:tcW w:w="448" w:type="pct"/>
            <w:tcBorders>
              <w:top w:val="single" w:sz="4" w:space="0" w:color="auto"/>
            </w:tcBorders>
            <w:shd w:val="clear" w:color="auto" w:fill="auto"/>
            <w:noWrap/>
            <w:hideMark/>
          </w:tcPr>
          <w:p w14:paraId="6EDD6FBD" w14:textId="77777777" w:rsidR="005B1647" w:rsidRPr="00844C82"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844C82">
              <w:rPr>
                <w:bCs/>
              </w:rPr>
              <w:t>212</w:t>
            </w:r>
          </w:p>
        </w:tc>
        <w:tc>
          <w:tcPr>
            <w:tcW w:w="448" w:type="pct"/>
            <w:tcBorders>
              <w:top w:val="single" w:sz="4" w:space="0" w:color="auto"/>
            </w:tcBorders>
            <w:shd w:val="clear" w:color="auto" w:fill="auto"/>
            <w:noWrap/>
            <w:hideMark/>
          </w:tcPr>
          <w:p w14:paraId="40148977" w14:textId="77777777" w:rsidR="005B1647" w:rsidRPr="00844C82"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844C82">
              <w:rPr>
                <w:bCs/>
              </w:rPr>
              <w:t>60 572</w:t>
            </w:r>
          </w:p>
        </w:tc>
        <w:tc>
          <w:tcPr>
            <w:tcW w:w="448" w:type="pct"/>
            <w:tcBorders>
              <w:top w:val="single" w:sz="4" w:space="0" w:color="auto"/>
            </w:tcBorders>
            <w:shd w:val="clear" w:color="auto" w:fill="auto"/>
            <w:noWrap/>
            <w:hideMark/>
          </w:tcPr>
          <w:p w14:paraId="6EEA71F8" w14:textId="77777777" w:rsidR="005B1647" w:rsidRPr="00844C82"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844C82">
              <w:rPr>
                <w:bCs/>
              </w:rPr>
              <w:t>505</w:t>
            </w:r>
          </w:p>
        </w:tc>
        <w:tc>
          <w:tcPr>
            <w:tcW w:w="448" w:type="pct"/>
            <w:tcBorders>
              <w:top w:val="single" w:sz="4" w:space="0" w:color="auto"/>
            </w:tcBorders>
            <w:shd w:val="clear" w:color="auto" w:fill="auto"/>
            <w:noWrap/>
            <w:hideMark/>
          </w:tcPr>
          <w:p w14:paraId="33232BD5" w14:textId="77777777" w:rsidR="005B1647" w:rsidRPr="00844C82"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844C82">
              <w:rPr>
                <w:bCs/>
              </w:rPr>
              <w:t>0,8</w:t>
            </w:r>
          </w:p>
        </w:tc>
        <w:tc>
          <w:tcPr>
            <w:tcW w:w="449" w:type="pct"/>
            <w:tcBorders>
              <w:top w:val="single" w:sz="4" w:space="0" w:color="auto"/>
            </w:tcBorders>
            <w:shd w:val="clear" w:color="auto" w:fill="auto"/>
            <w:hideMark/>
          </w:tcPr>
          <w:p w14:paraId="67556437" w14:textId="77777777" w:rsidR="005B1647" w:rsidRPr="00844C82"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844C82">
              <w:rPr>
                <w:bCs/>
              </w:rPr>
              <w:t>53 487</w:t>
            </w:r>
          </w:p>
        </w:tc>
      </w:tr>
    </w:tbl>
    <w:p w14:paraId="177F3E82" w14:textId="77777777" w:rsidR="005B1647" w:rsidRDefault="005B1647" w:rsidP="005B1647">
      <w:pPr>
        <w:pStyle w:val="Brdtext"/>
        <w:spacing w:before="160"/>
      </w:pPr>
      <w:r>
        <w:t>Utgiftsområdet omfattar utgifter för försvar, samhällets krisberedskap, strålsäkerhet och elsäkerhet.</w:t>
      </w:r>
    </w:p>
    <w:p w14:paraId="1A0B4E6F" w14:textId="1A810AE5" w:rsidR="005B1647" w:rsidRPr="00844C82" w:rsidRDefault="005B1647" w:rsidP="005B1647">
      <w:pPr>
        <w:pStyle w:val="Brdtext"/>
      </w:pPr>
      <w:r w:rsidRPr="00844C82">
        <w:t>Utfallet uppgick till 60 572 miljoner kronor och blev därmed 505</w:t>
      </w:r>
      <w:r>
        <w:t> </w:t>
      </w:r>
      <w:r w:rsidRPr="00844C82">
        <w:t>miljoner kronor (0,8</w:t>
      </w:r>
      <w:r>
        <w:t> </w:t>
      </w:r>
      <w:r w:rsidRPr="00844C82">
        <w:t>procent) högre än vad som anvisades i statens budget. Jämfört med 2018 blev utfallet 7 084 miljoner kronor (13,2 procent) högre.</w:t>
      </w:r>
    </w:p>
    <w:p w14:paraId="3ECCC3ED" w14:textId="77777777" w:rsidR="005B1647" w:rsidRPr="00844C82" w:rsidRDefault="005B1647" w:rsidP="005B1647">
      <w:pPr>
        <w:pStyle w:val="Rubrik5utannumrering"/>
      </w:pPr>
      <w:r w:rsidRPr="00844C82">
        <w:t>Avveckling av insatsen i Timbuktu gav lägre utgifter än beräknat</w:t>
      </w:r>
    </w:p>
    <w:p w14:paraId="50853F80" w14:textId="7DA9F95C" w:rsidR="005B1647" w:rsidRPr="00844C82" w:rsidRDefault="005B1647" w:rsidP="005B1647">
      <w:pPr>
        <w:pStyle w:val="Brdtext"/>
      </w:pPr>
      <w:r w:rsidRPr="00844C82">
        <w:t xml:space="preserve">Utfallet för anslaget 1:2 </w:t>
      </w:r>
      <w:r w:rsidRPr="008B6CE6">
        <w:rPr>
          <w:i/>
          <w:iCs/>
        </w:rPr>
        <w:t>Försvarsmaktens insatser internationellt</w:t>
      </w:r>
      <w:r w:rsidRPr="00844C82">
        <w:t xml:space="preserve"> uppgick till 980</w:t>
      </w:r>
      <w:r>
        <w:t> </w:t>
      </w:r>
      <w:r w:rsidRPr="00844C82">
        <w:t>miljoner kronor, vilket är 183 miljoner kronor (15,7 procent) lägre än vad som anvisades i statens budget. Det beror främst på att insatsen i Mali (FN-missionen Minusma) har bytt inriktning. Bl</w:t>
      </w:r>
      <w:r>
        <w:t>and annat</w:t>
      </w:r>
      <w:r w:rsidRPr="00844C82">
        <w:t xml:space="preserve"> har insatsen i Timbuktu avvecklats under 2019. Det ledde i sin tur till lägre kostnader för bl.a. vidmakthållande av </w:t>
      </w:r>
      <w:r>
        <w:t>infrastruktur</w:t>
      </w:r>
      <w:r w:rsidRPr="00844C82">
        <w:t xml:space="preserve"> inom anslaget 1:2</w:t>
      </w:r>
      <w:r>
        <w:t> </w:t>
      </w:r>
      <w:r w:rsidRPr="008B6CE6">
        <w:rPr>
          <w:i/>
          <w:iCs/>
        </w:rPr>
        <w:t>Försvarsmaktens insatser internationellt</w:t>
      </w:r>
      <w:r w:rsidRPr="00844C82">
        <w:t xml:space="preserve">. Dessutom </w:t>
      </w:r>
      <w:r>
        <w:t>har</w:t>
      </w:r>
      <w:r w:rsidRPr="00844C82">
        <w:t xml:space="preserve"> det försämrade säkerhetsläget i insatsområdet</w:t>
      </w:r>
      <w:r>
        <w:t xml:space="preserve"> gjort att all planerad verksamhet inte har kunnat genomföras</w:t>
      </w:r>
      <w:r w:rsidRPr="00844C82">
        <w:t>.</w:t>
      </w:r>
    </w:p>
    <w:p w14:paraId="11E0346D" w14:textId="6DE7E887" w:rsidR="005B1647" w:rsidRDefault="005B1647" w:rsidP="005B1647">
      <w:pPr>
        <w:pStyle w:val="Brdtext"/>
      </w:pPr>
      <w:r w:rsidRPr="00844C82">
        <w:t xml:space="preserve">Utfallet för anslaget 2:2 </w:t>
      </w:r>
      <w:r w:rsidRPr="00191A70">
        <w:rPr>
          <w:i/>
          <w:iCs/>
        </w:rPr>
        <w:t>Förebyggande åtgärder mot jordskred och andra naturolyckor</w:t>
      </w:r>
      <w:r w:rsidRPr="00844C82">
        <w:t xml:space="preserve"> blev 130</w:t>
      </w:r>
      <w:r>
        <w:t> </w:t>
      </w:r>
      <w:r w:rsidRPr="00844C82">
        <w:t>miljoner kronor vilket är 55 miljoner kronor (73,5 procent) högre än anvisat i den ursprungliga budgeten. I enlighet med propositionen</w:t>
      </w:r>
      <w:r>
        <w:t xml:space="preserve"> Vårändringsbudget för 2019 anvisades ytterligare 55 miljoner kronor för att ge kommunerna ökade möjligheter att förebygga jordskred och andra naturolyckor, exempelvis översvämningar. Under 2019 har Myndigheten för samhällsskydd och beredskap betalat ut 130 miljoner kronor i bidrag till kommunerna för förebyggande åtgärder mot naturolyckor.</w:t>
      </w:r>
    </w:p>
    <w:p w14:paraId="6147F923" w14:textId="77777777" w:rsidR="005B1647" w:rsidRDefault="005B1647" w:rsidP="005B1647">
      <w:pPr>
        <w:pStyle w:val="Rubrik5utannumrering"/>
      </w:pPr>
      <w:r>
        <w:lastRenderedPageBreak/>
        <w:t>Högre ersättningar till kommunerna till följd av skogsbränder 2018</w:t>
      </w:r>
    </w:p>
    <w:p w14:paraId="6BCA5030" w14:textId="275F431E" w:rsidR="005B1647" w:rsidRDefault="005B1647" w:rsidP="005B1647">
      <w:pPr>
        <w:pStyle w:val="Brdtext"/>
      </w:pPr>
      <w:r>
        <w:t xml:space="preserve">Utfallet för anslaget 2:3 </w:t>
      </w:r>
      <w:r w:rsidRPr="00191A70">
        <w:rPr>
          <w:i/>
          <w:iCs/>
        </w:rPr>
        <w:t>Ersättning för räddningstjänst m.m.</w:t>
      </w:r>
      <w:r>
        <w:t xml:space="preserve"> uppgick till 174 miljoner kronor, vilket är 152 miljoner kronor högre än anvisat i statens budget. I enlighet med propositionen Vårändringsbudget för 2019 anvisades ytterligare 170 miljoner kronor för att betala ut den ersättning som kommunerna är berättigade till enligt lagen om skydd mot olyckor för kostnader som uppkom i samband med skogsbränderna under sommaren 2018.</w:t>
      </w:r>
    </w:p>
    <w:p w14:paraId="4B73259E" w14:textId="77777777" w:rsidR="005B1647" w:rsidRDefault="005B1647" w:rsidP="005B1647">
      <w:pPr>
        <w:pStyle w:val="Rubrik5utannumrering"/>
      </w:pPr>
      <w:r>
        <w:t>Ny modell för redovisning mot anslag vid köp av försvarsmateriel</w:t>
      </w:r>
    </w:p>
    <w:p w14:paraId="1B76F2B2" w14:textId="05EA039F" w:rsidR="005B1647" w:rsidRDefault="005B1647" w:rsidP="005B1647">
      <w:pPr>
        <w:pStyle w:val="Brdtext"/>
      </w:pPr>
      <w:r>
        <w:t>Från 2019 tillämpar Försvarsmakten och Försvarets materielverk (FMV) en ny modell för anslagsredovisning vid inköp av försvarsmateriel. Den nya modellen innebär att anslaget belastas när utgiften inträffar för staten. Modellen i sig påverkar redovisningen genom att redovisning mot anslag sker vid den ekonomiska händelsen för staten i stället för som tidigare vid milstolpar överenskomna mellan Försvarsmakten och FMV. Vid förändringen tillämpas en övergångslösning som innebär att för materielobjekt där staten ingått avtal med utomstatliga leverantörer före den 1 januari 2019, ska redovisning mot anslag ske utifrån överenskomna milstolpar mellan FMV och Försvarsmakten. Som en följd av detta tillämpades den nya modellen endast i begränsad omfattning under 2019.</w:t>
      </w:r>
    </w:p>
    <w:p w14:paraId="3D495767" w14:textId="2C9A20B0" w:rsidR="005B1647" w:rsidRDefault="005B1647" w:rsidP="005B1647">
      <w:pPr>
        <w:pStyle w:val="Brdtext"/>
      </w:pPr>
      <w:r>
        <w:t xml:space="preserve">Den nya modellen för redovisning mot anslag innebär att FMV:s förvaltningsutgifter finansieras med anslag 1:11 </w:t>
      </w:r>
      <w:r w:rsidRPr="00962C72">
        <w:rPr>
          <w:i/>
          <w:iCs/>
        </w:rPr>
        <w:t>Försvarets materielverk</w:t>
      </w:r>
      <w:r>
        <w:t xml:space="preserve"> fr.o.m. 2019. År 2018 och tidigare finansierades utgifterna med avgifter som betalades av Försvarsmakten. Försvarsmakten finansierade dessa avgifter med anslag.</w:t>
      </w:r>
    </w:p>
    <w:p w14:paraId="41AAE1DC" w14:textId="22FFF7D0" w:rsidR="005B1647" w:rsidRDefault="005B1647" w:rsidP="005B1647">
      <w:pPr>
        <w:pStyle w:val="Brdtext"/>
      </w:pPr>
      <w:r>
        <w:t xml:space="preserve">För att finansiera ökningen av det nya anslaget 1:11 </w:t>
      </w:r>
      <w:r w:rsidRPr="00962C72">
        <w:rPr>
          <w:i/>
          <w:iCs/>
        </w:rPr>
        <w:t>Försvarets materielverk</w:t>
      </w:r>
      <w:r>
        <w:t xml:space="preserve"> minskades anslaget 1:1 </w:t>
      </w:r>
      <w:r w:rsidRPr="00962C72">
        <w:rPr>
          <w:i/>
          <w:iCs/>
        </w:rPr>
        <w:t>Förbandsverksamhet och beredskap</w:t>
      </w:r>
      <w:r>
        <w:t xml:space="preserve"> med 729 miljoner kronor och anslaget 1:3 </w:t>
      </w:r>
      <w:r w:rsidRPr="00962C72">
        <w:rPr>
          <w:i/>
          <w:iCs/>
        </w:rPr>
        <w:t>Anskaffning av materiel och anläggningar</w:t>
      </w:r>
      <w:r>
        <w:t xml:space="preserve"> med 988 miljoner kronor 2019. Den nya modellen för redovisning mot anslag medför att det är svårt att jämföra utfallet mellan åren för enskilda anslag.</w:t>
      </w:r>
    </w:p>
    <w:p w14:paraId="53A78DC9" w14:textId="0BDD50B3" w:rsidR="005B1647" w:rsidRDefault="005B1647" w:rsidP="005B1647">
      <w:pPr>
        <w:pStyle w:val="Brdtext"/>
      </w:pPr>
      <w:r>
        <w:t xml:space="preserve">Utfallet för anslaget 1:1 </w:t>
      </w:r>
      <w:r w:rsidRPr="00962C72">
        <w:rPr>
          <w:i/>
          <w:iCs/>
        </w:rPr>
        <w:t>Förbandsverksamhet och beredskap</w:t>
      </w:r>
      <w:r>
        <w:t xml:space="preserve"> uppgick till 36 619 miljoner kronor vilket är 2 161 miljoner kronor (6,3 procent) högre än 2018.</w:t>
      </w:r>
    </w:p>
    <w:p w14:paraId="2527CCD3" w14:textId="77B706E5" w:rsidR="005B1647" w:rsidRPr="00844C82" w:rsidRDefault="005B1647" w:rsidP="005B1647">
      <w:pPr>
        <w:pStyle w:val="Brdtext"/>
      </w:pPr>
      <w:r>
        <w:t xml:space="preserve">Utfallet för anslaget 1:3 </w:t>
      </w:r>
      <w:r w:rsidRPr="00962C72">
        <w:rPr>
          <w:i/>
          <w:iCs/>
        </w:rPr>
        <w:t>Anskaffning av materiel och anläggningar</w:t>
      </w:r>
      <w:r>
        <w:t xml:space="preserve"> uppgick till 13 649 </w:t>
      </w:r>
      <w:r w:rsidRPr="00844C82">
        <w:t>miljoner kronor vilket är 2 920 miljoner kronor (27,2 procent) högre än 2018.</w:t>
      </w:r>
    </w:p>
    <w:p w14:paraId="5AFAB07D" w14:textId="77777777" w:rsidR="005B1647" w:rsidRPr="00844C82" w:rsidRDefault="005B1647" w:rsidP="005B1647">
      <w:pPr>
        <w:pStyle w:val="Brdtext"/>
      </w:pPr>
      <w:r w:rsidRPr="00844C82">
        <w:t xml:space="preserve">Utfallet för anslaget 1:11 </w:t>
      </w:r>
      <w:r w:rsidRPr="00AF2AEA">
        <w:rPr>
          <w:i/>
          <w:iCs/>
        </w:rPr>
        <w:t>Försvarets materielverk</w:t>
      </w:r>
      <w:r w:rsidRPr="00844C82">
        <w:t xml:space="preserve"> uppgick till 1 582 miljoner kronor vilket är 1 501 miljoner kronor högre än 2018. Det beror på att anslaget fr.o.m. 2019 finansierar FMV:s förvaltningsutgifter. Tidigare finansierades verksamheten hos FMV med avgifter. FMV har fortfarande kvar viss avgiftsfinansierad verksamhet kopplad till vidmakthållande av Försvarsmaktens materiel och även till försäljning till andra kunder.</w:t>
      </w:r>
    </w:p>
    <w:p w14:paraId="5E519FD9" w14:textId="2E230DE5" w:rsidR="005B1647" w:rsidRPr="00844C82" w:rsidRDefault="005B1647" w:rsidP="005B1647">
      <w:pPr>
        <w:pStyle w:val="Brdtext"/>
      </w:pPr>
      <w:r w:rsidRPr="00844C82">
        <w:t xml:space="preserve">Utfallet för anslagen 1:1 </w:t>
      </w:r>
      <w:r w:rsidRPr="00830AF0">
        <w:rPr>
          <w:i/>
          <w:iCs/>
        </w:rPr>
        <w:t>Förbandsverksamhet och beredskap</w:t>
      </w:r>
      <w:r w:rsidRPr="00844C82">
        <w:t xml:space="preserve">, 1:3 </w:t>
      </w:r>
      <w:r w:rsidRPr="00830AF0">
        <w:rPr>
          <w:i/>
          <w:iCs/>
        </w:rPr>
        <w:t>Anskaffning av materiel och anläggningar</w:t>
      </w:r>
      <w:r w:rsidRPr="00844C82">
        <w:t xml:space="preserve"> och 1:11 </w:t>
      </w:r>
      <w:r w:rsidRPr="00830AF0">
        <w:rPr>
          <w:i/>
          <w:iCs/>
        </w:rPr>
        <w:t>Försvarets materielverk</w:t>
      </w:r>
      <w:r w:rsidRPr="00844C82">
        <w:t xml:space="preserve"> blev sammantaget 6 582</w:t>
      </w:r>
      <w:r>
        <w:t> </w:t>
      </w:r>
      <w:r w:rsidRPr="00844C82">
        <w:t xml:space="preserve">miljoner kronor högre än 2018. Det beror främst på utveckling och anskaffning </w:t>
      </w:r>
      <w:r>
        <w:t xml:space="preserve">av </w:t>
      </w:r>
      <w:r w:rsidRPr="00844C82">
        <w:t xml:space="preserve">JAS 39E, anskaffning </w:t>
      </w:r>
      <w:r>
        <w:t xml:space="preserve">av </w:t>
      </w:r>
      <w:r w:rsidRPr="00844C82">
        <w:t xml:space="preserve">ubåt A26, helikopter, sjöstrids- och fordonssystem. Ökningen beror också på att Försvarsmakten har </w:t>
      </w:r>
      <w:r>
        <w:t>haft en ökad övnings</w:t>
      </w:r>
      <w:r w:rsidRPr="00844C82">
        <w:t>verksamhet och vidmakthåll</w:t>
      </w:r>
      <w:r>
        <w:t>it</w:t>
      </w:r>
      <w:r w:rsidRPr="00844C82">
        <w:t xml:space="preserve"> materiel</w:t>
      </w:r>
      <w:r>
        <w:t xml:space="preserve"> i högre utsträckning</w:t>
      </w:r>
      <w:r w:rsidRPr="00844C82">
        <w:t>.</w:t>
      </w:r>
    </w:p>
    <w:p w14:paraId="7C6E2C02" w14:textId="77777777" w:rsidR="005B1647" w:rsidRPr="00680B0F" w:rsidRDefault="005B1647" w:rsidP="005B1647">
      <w:pPr>
        <w:pStyle w:val="Rubrik4utannumrering"/>
      </w:pPr>
      <w:r>
        <w:lastRenderedPageBreak/>
        <w:t>Beställningsbemyndiganden</w:t>
      </w:r>
    </w:p>
    <w:p w14:paraId="63D03BE7" w14:textId="7BDDC8BA" w:rsidR="005B1647" w:rsidRDefault="005B1647" w:rsidP="005B1647">
      <w:pPr>
        <w:pStyle w:val="TabellRubrik"/>
      </w:pPr>
      <w:bookmarkStart w:id="104" w:name="_Toc37340047"/>
      <w:r>
        <w:t xml:space="preserve">Tabell </w:t>
      </w:r>
      <w:r>
        <w:fldChar w:fldCharType="begin"/>
      </w:r>
      <w:r>
        <w:instrText xml:space="preserve"> STYLEREF  "Rubrik 1" \n</w:instrText>
      </w:r>
      <w:r>
        <w:fldChar w:fldCharType="separate"/>
      </w:r>
      <w:r w:rsidR="00301022">
        <w:rPr>
          <w:noProof/>
        </w:rPr>
        <w:t>2</w:t>
      </w:r>
      <w:r>
        <w:rPr>
          <w:noProof/>
        </w:rPr>
        <w:fldChar w:fldCharType="end"/>
      </w:r>
      <w:r>
        <w:t>.</w:t>
      </w:r>
      <w:fldSimple w:instr=" SEQ Tabell \* ARABIC \s 1 ">
        <w:r w:rsidR="00301022">
          <w:rPr>
            <w:noProof/>
          </w:rPr>
          <w:t>47</w:t>
        </w:r>
      </w:fldSimple>
      <w:r>
        <w:tab/>
      </w:r>
      <w:r w:rsidRPr="00844C82">
        <w:t>UO 6 Beställningsbemyndiganden</w:t>
      </w:r>
      <w:bookmarkEnd w:id="104"/>
    </w:p>
    <w:p w14:paraId="4696F1B2" w14:textId="3D487C83" w:rsidR="005B1647" w:rsidRDefault="005B1647" w:rsidP="005B1647">
      <w:pPr>
        <w:pStyle w:val="TabellUnderrubrik"/>
      </w:pPr>
      <w:r w:rsidRPr="00844C82">
        <w:t>Miljoner kronor</w:t>
      </w:r>
    </w:p>
    <w:tbl>
      <w:tblPr>
        <w:tblStyle w:val="RKBPTabell"/>
        <w:tblW w:w="5000" w:type="pct"/>
        <w:tblLook w:val="04E0" w:firstRow="1" w:lastRow="1" w:firstColumn="1" w:lastColumn="0" w:noHBand="0" w:noVBand="1"/>
      </w:tblPr>
      <w:tblGrid>
        <w:gridCol w:w="729"/>
        <w:gridCol w:w="4494"/>
        <w:gridCol w:w="1117"/>
        <w:gridCol w:w="1030"/>
      </w:tblGrid>
      <w:tr w:rsidR="00155607" w14:paraId="2846E726" w14:textId="77777777" w:rsidTr="00BE1FEE">
        <w:trPr>
          <w:cnfStyle w:val="100000000000" w:firstRow="1" w:lastRow="0" w:firstColumn="0" w:lastColumn="0" w:oddVBand="0" w:evenVBand="0" w:oddHBand="0" w:evenHBand="0" w:firstRowFirstColumn="0" w:firstRowLastColumn="0" w:lastRowFirstColumn="0" w:lastRowLastColumn="0"/>
          <w:trHeight w:val="825"/>
          <w:tblHeader w:val="0"/>
        </w:trPr>
        <w:tc>
          <w:tcPr>
            <w:cnfStyle w:val="001000000000" w:firstRow="0" w:lastRow="0" w:firstColumn="1" w:lastColumn="0" w:oddVBand="0" w:evenVBand="0" w:oddHBand="0" w:evenHBand="0" w:firstRowFirstColumn="0" w:firstRowLastColumn="0" w:lastRowFirstColumn="0" w:lastRowLastColumn="0"/>
            <w:tcW w:w="494" w:type="pct"/>
            <w:tcBorders>
              <w:top w:val="none" w:sz="0" w:space="0" w:color="auto"/>
              <w:left w:val="none" w:sz="0" w:space="0" w:color="auto"/>
              <w:bottom w:val="none" w:sz="0" w:space="0" w:color="auto"/>
              <w:right w:val="none" w:sz="0" w:space="0" w:color="auto"/>
              <w:tl2br w:val="none" w:sz="0" w:space="0" w:color="auto"/>
              <w:tr2bl w:val="none" w:sz="0" w:space="0" w:color="auto"/>
            </w:tcBorders>
            <w:noWrap/>
            <w:hideMark/>
          </w:tcPr>
          <w:p w14:paraId="1923CEF2" w14:textId="77777777" w:rsidR="005B1647" w:rsidRPr="00844C82" w:rsidRDefault="005B1647" w:rsidP="005B1647">
            <w:pPr>
              <w:pStyle w:val="TabellHuvud"/>
            </w:pPr>
            <w:r w:rsidRPr="00844C82">
              <w:t>Anslag</w:t>
            </w:r>
          </w:p>
        </w:tc>
        <w:tc>
          <w:tcPr>
            <w:tcW w:w="3048" w:type="pct"/>
            <w:tcBorders>
              <w:top w:val="none" w:sz="0" w:space="0" w:color="auto"/>
              <w:left w:val="none" w:sz="0" w:space="0" w:color="auto"/>
              <w:bottom w:val="none" w:sz="0" w:space="0" w:color="auto"/>
              <w:right w:val="none" w:sz="0" w:space="0" w:color="auto"/>
              <w:tl2br w:val="none" w:sz="0" w:space="0" w:color="auto"/>
              <w:tr2bl w:val="none" w:sz="0" w:space="0" w:color="auto"/>
            </w:tcBorders>
            <w:noWrap/>
            <w:hideMark/>
          </w:tcPr>
          <w:p w14:paraId="0DC6C826" w14:textId="77777777" w:rsidR="005B1647" w:rsidRPr="00844C82" w:rsidRDefault="005B1647" w:rsidP="005B1647">
            <w:pPr>
              <w:pStyle w:val="TabellHuvud"/>
              <w:jc w:val="left"/>
              <w:cnfStyle w:val="100000000000" w:firstRow="1" w:lastRow="0" w:firstColumn="0" w:lastColumn="0" w:oddVBand="0" w:evenVBand="0" w:oddHBand="0" w:evenHBand="0" w:firstRowFirstColumn="0" w:firstRowLastColumn="0" w:lastRowFirstColumn="0" w:lastRowLastColumn="0"/>
            </w:pPr>
            <w:r w:rsidRPr="00844C82">
              <w:t>Anslagsnamn</w:t>
            </w:r>
          </w:p>
        </w:tc>
        <w:tc>
          <w:tcPr>
            <w:tcW w:w="758" w:type="pct"/>
            <w:tcBorders>
              <w:top w:val="none" w:sz="0" w:space="0" w:color="auto"/>
              <w:left w:val="none" w:sz="0" w:space="0" w:color="auto"/>
              <w:bottom w:val="none" w:sz="0" w:space="0" w:color="auto"/>
              <w:right w:val="none" w:sz="0" w:space="0" w:color="auto"/>
              <w:tl2br w:val="none" w:sz="0" w:space="0" w:color="auto"/>
              <w:tr2bl w:val="none" w:sz="0" w:space="0" w:color="auto"/>
            </w:tcBorders>
            <w:hideMark/>
          </w:tcPr>
          <w:p w14:paraId="1DF9100E" w14:textId="77777777" w:rsidR="005B1647" w:rsidRPr="00844C82"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844C82">
              <w:t>Beställnings-bemyndigande</w:t>
            </w:r>
          </w:p>
        </w:tc>
        <w:tc>
          <w:tcPr>
            <w:tcW w:w="699" w:type="pct"/>
            <w:tcBorders>
              <w:top w:val="none" w:sz="0" w:space="0" w:color="auto"/>
              <w:left w:val="none" w:sz="0" w:space="0" w:color="auto"/>
              <w:bottom w:val="none" w:sz="0" w:space="0" w:color="auto"/>
              <w:right w:val="none" w:sz="0" w:space="0" w:color="auto"/>
              <w:tl2br w:val="none" w:sz="0" w:space="0" w:color="auto"/>
              <w:tr2bl w:val="none" w:sz="0" w:space="0" w:color="auto"/>
            </w:tcBorders>
            <w:hideMark/>
          </w:tcPr>
          <w:p w14:paraId="76E9B00A" w14:textId="7518DCF1" w:rsidR="005B1647" w:rsidRPr="00844C82"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844C82">
              <w:t>Utestående åtaganden</w:t>
            </w:r>
            <w:r>
              <w:br/>
            </w:r>
            <w:r w:rsidRPr="00844C82">
              <w:t xml:space="preserve"> 2019-12-31</w:t>
            </w:r>
          </w:p>
        </w:tc>
      </w:tr>
      <w:tr w:rsidR="00155607" w14:paraId="431E6F4D" w14:textId="77777777" w:rsidTr="00155607">
        <w:trPr>
          <w:trHeight w:val="300"/>
        </w:trPr>
        <w:tc>
          <w:tcPr>
            <w:cnfStyle w:val="001000000000" w:firstRow="0" w:lastRow="0" w:firstColumn="1" w:lastColumn="0" w:oddVBand="0" w:evenVBand="0" w:oddHBand="0" w:evenHBand="0" w:firstRowFirstColumn="0" w:firstRowLastColumn="0" w:lastRowFirstColumn="0" w:lastRowLastColumn="0"/>
            <w:tcW w:w="494" w:type="pct"/>
            <w:tcBorders>
              <w:top w:val="single" w:sz="12" w:space="0" w:color="auto"/>
            </w:tcBorders>
            <w:noWrap/>
            <w:hideMark/>
          </w:tcPr>
          <w:p w14:paraId="4ACA55A9" w14:textId="77777777" w:rsidR="005B1647" w:rsidRPr="00844C82" w:rsidRDefault="005B1647" w:rsidP="005B1647">
            <w:pPr>
              <w:pStyle w:val="Tabell"/>
            </w:pPr>
            <w:r w:rsidRPr="00844C82">
              <w:t>1:1</w:t>
            </w:r>
          </w:p>
        </w:tc>
        <w:tc>
          <w:tcPr>
            <w:tcW w:w="3048" w:type="pct"/>
            <w:tcBorders>
              <w:top w:val="single" w:sz="12" w:space="0" w:color="auto"/>
            </w:tcBorders>
            <w:noWrap/>
            <w:hideMark/>
          </w:tcPr>
          <w:p w14:paraId="4F44FEF3" w14:textId="77777777" w:rsidR="005B1647" w:rsidRPr="00844C82"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844C82">
              <w:t>Förbandsverksamhet och beredskap</w:t>
            </w:r>
          </w:p>
        </w:tc>
        <w:tc>
          <w:tcPr>
            <w:tcW w:w="758" w:type="pct"/>
            <w:tcBorders>
              <w:top w:val="single" w:sz="12" w:space="0" w:color="auto"/>
            </w:tcBorders>
            <w:noWrap/>
            <w:hideMark/>
          </w:tcPr>
          <w:p w14:paraId="24F57FDA" w14:textId="77777777" w:rsidR="005B1647" w:rsidRPr="00844C8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44C82">
              <w:t>18 300</w:t>
            </w:r>
          </w:p>
        </w:tc>
        <w:tc>
          <w:tcPr>
            <w:tcW w:w="699" w:type="pct"/>
            <w:tcBorders>
              <w:top w:val="single" w:sz="12" w:space="0" w:color="auto"/>
            </w:tcBorders>
            <w:noWrap/>
            <w:hideMark/>
          </w:tcPr>
          <w:p w14:paraId="7936A449" w14:textId="77777777" w:rsidR="005B1647" w:rsidRPr="00844C8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44C82">
              <w:t>11 012</w:t>
            </w:r>
          </w:p>
        </w:tc>
      </w:tr>
      <w:tr w:rsidR="00155607" w14:paraId="01A0B64B" w14:textId="77777777" w:rsidTr="00155607">
        <w:trPr>
          <w:trHeight w:val="300"/>
        </w:trPr>
        <w:tc>
          <w:tcPr>
            <w:cnfStyle w:val="001000000000" w:firstRow="0" w:lastRow="0" w:firstColumn="1" w:lastColumn="0" w:oddVBand="0" w:evenVBand="0" w:oddHBand="0" w:evenHBand="0" w:firstRowFirstColumn="0" w:firstRowLastColumn="0" w:lastRowFirstColumn="0" w:lastRowLastColumn="0"/>
            <w:tcW w:w="494" w:type="pct"/>
            <w:noWrap/>
            <w:hideMark/>
          </w:tcPr>
          <w:p w14:paraId="5DC37268" w14:textId="77777777" w:rsidR="005B1647" w:rsidRPr="00844C82" w:rsidRDefault="005B1647" w:rsidP="005B1647">
            <w:pPr>
              <w:pStyle w:val="Tabell"/>
            </w:pPr>
            <w:r w:rsidRPr="00844C82">
              <w:t>1:3</w:t>
            </w:r>
          </w:p>
        </w:tc>
        <w:tc>
          <w:tcPr>
            <w:tcW w:w="3048" w:type="pct"/>
            <w:noWrap/>
            <w:hideMark/>
          </w:tcPr>
          <w:p w14:paraId="2E08E1A4" w14:textId="77777777" w:rsidR="005B1647" w:rsidRPr="00844C82"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844C82">
              <w:t>Anskaffning av materiel och anläggningar</w:t>
            </w:r>
          </w:p>
        </w:tc>
        <w:tc>
          <w:tcPr>
            <w:tcW w:w="758" w:type="pct"/>
            <w:noWrap/>
            <w:hideMark/>
          </w:tcPr>
          <w:p w14:paraId="25C50C99" w14:textId="77777777" w:rsidR="005B1647" w:rsidRPr="00844C8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44C82">
              <w:t>67 000</w:t>
            </w:r>
          </w:p>
        </w:tc>
        <w:tc>
          <w:tcPr>
            <w:tcW w:w="699" w:type="pct"/>
            <w:noWrap/>
            <w:hideMark/>
          </w:tcPr>
          <w:p w14:paraId="13811005" w14:textId="77777777" w:rsidR="005B1647" w:rsidRPr="00844C8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44C82">
              <w:t>64 714</w:t>
            </w:r>
          </w:p>
        </w:tc>
      </w:tr>
      <w:tr w:rsidR="00155607" w14:paraId="0D7DFC25" w14:textId="77777777" w:rsidTr="00155607">
        <w:trPr>
          <w:trHeight w:val="300"/>
        </w:trPr>
        <w:tc>
          <w:tcPr>
            <w:cnfStyle w:val="001000000000" w:firstRow="0" w:lastRow="0" w:firstColumn="1" w:lastColumn="0" w:oddVBand="0" w:evenVBand="0" w:oddHBand="0" w:evenHBand="0" w:firstRowFirstColumn="0" w:firstRowLastColumn="0" w:lastRowFirstColumn="0" w:lastRowLastColumn="0"/>
            <w:tcW w:w="494" w:type="pct"/>
            <w:noWrap/>
            <w:hideMark/>
          </w:tcPr>
          <w:p w14:paraId="75B6F6FC" w14:textId="77777777" w:rsidR="005B1647" w:rsidRPr="00844C82" w:rsidRDefault="005B1647" w:rsidP="005B1647">
            <w:pPr>
              <w:pStyle w:val="Tabell"/>
            </w:pPr>
            <w:r w:rsidRPr="00844C82">
              <w:t>2:2</w:t>
            </w:r>
          </w:p>
        </w:tc>
        <w:tc>
          <w:tcPr>
            <w:tcW w:w="3048" w:type="pct"/>
            <w:noWrap/>
            <w:hideMark/>
          </w:tcPr>
          <w:p w14:paraId="072E2832" w14:textId="77777777" w:rsidR="005B1647" w:rsidRPr="00844C82"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844C82">
              <w:t>Förebyggande åtgärder mot jordskred och andra naturolyckor</w:t>
            </w:r>
          </w:p>
        </w:tc>
        <w:tc>
          <w:tcPr>
            <w:tcW w:w="758" w:type="pct"/>
            <w:noWrap/>
            <w:hideMark/>
          </w:tcPr>
          <w:p w14:paraId="10C8C961" w14:textId="77777777" w:rsidR="005B1647" w:rsidRPr="00844C8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44C82">
              <w:t>80</w:t>
            </w:r>
          </w:p>
        </w:tc>
        <w:tc>
          <w:tcPr>
            <w:tcW w:w="699" w:type="pct"/>
            <w:noWrap/>
            <w:hideMark/>
          </w:tcPr>
          <w:p w14:paraId="01E23F18" w14:textId="77777777" w:rsidR="005B1647" w:rsidRPr="00844C8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44C82">
              <w:t>53</w:t>
            </w:r>
          </w:p>
        </w:tc>
      </w:tr>
      <w:tr w:rsidR="00155607" w14:paraId="353EC0F4" w14:textId="77777777" w:rsidTr="00155607">
        <w:trPr>
          <w:trHeight w:val="300"/>
        </w:trPr>
        <w:tc>
          <w:tcPr>
            <w:cnfStyle w:val="001000000000" w:firstRow="0" w:lastRow="0" w:firstColumn="1" w:lastColumn="0" w:oddVBand="0" w:evenVBand="0" w:oddHBand="0" w:evenHBand="0" w:firstRowFirstColumn="0" w:firstRowLastColumn="0" w:lastRowFirstColumn="0" w:lastRowLastColumn="0"/>
            <w:tcW w:w="494" w:type="pct"/>
            <w:noWrap/>
            <w:hideMark/>
          </w:tcPr>
          <w:p w14:paraId="61E6C663" w14:textId="77777777" w:rsidR="005B1647" w:rsidRPr="00844C82" w:rsidRDefault="005B1647" w:rsidP="005B1647">
            <w:pPr>
              <w:pStyle w:val="Tabell"/>
            </w:pPr>
            <w:r w:rsidRPr="00844C82">
              <w:t>2:4</w:t>
            </w:r>
          </w:p>
        </w:tc>
        <w:tc>
          <w:tcPr>
            <w:tcW w:w="3048" w:type="pct"/>
            <w:noWrap/>
            <w:hideMark/>
          </w:tcPr>
          <w:p w14:paraId="6D559C14" w14:textId="77777777" w:rsidR="005B1647" w:rsidRPr="00844C82"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844C82">
              <w:t>Krisberedskap</w:t>
            </w:r>
          </w:p>
        </w:tc>
        <w:tc>
          <w:tcPr>
            <w:tcW w:w="758" w:type="pct"/>
            <w:noWrap/>
            <w:hideMark/>
          </w:tcPr>
          <w:p w14:paraId="08519C7C" w14:textId="77777777" w:rsidR="005B1647" w:rsidRPr="00844C8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44C82">
              <w:t>2 000</w:t>
            </w:r>
          </w:p>
        </w:tc>
        <w:tc>
          <w:tcPr>
            <w:tcW w:w="699" w:type="pct"/>
            <w:noWrap/>
            <w:hideMark/>
          </w:tcPr>
          <w:p w14:paraId="3DED0635" w14:textId="77777777" w:rsidR="005B1647" w:rsidRPr="00844C8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44C82">
              <w:t>1 958</w:t>
            </w:r>
          </w:p>
        </w:tc>
      </w:tr>
      <w:tr w:rsidR="00155607" w14:paraId="437D27BF" w14:textId="77777777" w:rsidTr="00155607">
        <w:trPr>
          <w:trHeight w:val="300"/>
        </w:trPr>
        <w:tc>
          <w:tcPr>
            <w:cnfStyle w:val="001000000000" w:firstRow="0" w:lastRow="0" w:firstColumn="1" w:lastColumn="0" w:oddVBand="0" w:evenVBand="0" w:oddHBand="0" w:evenHBand="0" w:firstRowFirstColumn="0" w:firstRowLastColumn="0" w:lastRowFirstColumn="0" w:lastRowLastColumn="0"/>
            <w:tcW w:w="494" w:type="pct"/>
            <w:noWrap/>
            <w:hideMark/>
          </w:tcPr>
          <w:p w14:paraId="1C4B1649" w14:textId="77777777" w:rsidR="005B1647" w:rsidRPr="00844C82" w:rsidRDefault="005B1647" w:rsidP="005B1647">
            <w:pPr>
              <w:pStyle w:val="Tabell"/>
            </w:pPr>
            <w:r w:rsidRPr="00844C82">
              <w:t>3:1</w:t>
            </w:r>
          </w:p>
        </w:tc>
        <w:tc>
          <w:tcPr>
            <w:tcW w:w="3048" w:type="pct"/>
            <w:noWrap/>
            <w:hideMark/>
          </w:tcPr>
          <w:p w14:paraId="07A2A213" w14:textId="77777777" w:rsidR="005B1647" w:rsidRPr="00844C82"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844C82">
              <w:t>Strålsäkerhetsmyndigheten</w:t>
            </w:r>
          </w:p>
        </w:tc>
        <w:tc>
          <w:tcPr>
            <w:tcW w:w="758" w:type="pct"/>
            <w:noWrap/>
            <w:hideMark/>
          </w:tcPr>
          <w:p w14:paraId="0530652F" w14:textId="77777777" w:rsidR="005B1647" w:rsidRPr="00844C8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44C82">
              <w:t>70</w:t>
            </w:r>
          </w:p>
        </w:tc>
        <w:tc>
          <w:tcPr>
            <w:tcW w:w="699" w:type="pct"/>
            <w:noWrap/>
            <w:hideMark/>
          </w:tcPr>
          <w:p w14:paraId="2CA66AFB" w14:textId="6A1FBBBC" w:rsidR="005B1647" w:rsidRPr="00844C8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44C82">
              <w:t>84</w:t>
            </w:r>
          </w:p>
        </w:tc>
      </w:tr>
      <w:tr w:rsidR="00155607" w14:paraId="336A9714" w14:textId="77777777" w:rsidTr="00155607">
        <w:trPr>
          <w:cnfStyle w:val="010000000000" w:firstRow="0" w:lastRow="1" w:firstColumn="0" w:lastColumn="0" w:oddVBand="0" w:evenVBand="0" w:oddHBand="0" w:evenHBand="0" w:firstRowFirstColumn="0" w:firstRowLastColumn="0" w:lastRowFirstColumn="0" w:lastRowLastColumn="0"/>
          <w:trHeight w:val="315"/>
        </w:trPr>
        <w:tc>
          <w:tcPr>
            <w:cnfStyle w:val="001000000000" w:firstRow="0" w:lastRow="0" w:firstColumn="1" w:lastColumn="0" w:oddVBand="0" w:evenVBand="0" w:oddHBand="0" w:evenHBand="0" w:firstRowFirstColumn="0" w:firstRowLastColumn="0" w:lastRowFirstColumn="0" w:lastRowLastColumn="0"/>
            <w:tcW w:w="494" w:type="pct"/>
            <w:noWrap/>
            <w:hideMark/>
          </w:tcPr>
          <w:p w14:paraId="7949003F" w14:textId="77777777" w:rsidR="005B1647" w:rsidRPr="00844C82" w:rsidRDefault="005B1647" w:rsidP="005B1647">
            <w:pPr>
              <w:pStyle w:val="Tabell"/>
              <w:rPr>
                <w:bCs/>
              </w:rPr>
            </w:pPr>
            <w:r w:rsidRPr="00844C82">
              <w:rPr>
                <w:bCs/>
              </w:rPr>
              <w:t>Summa</w:t>
            </w:r>
          </w:p>
        </w:tc>
        <w:tc>
          <w:tcPr>
            <w:tcW w:w="3048" w:type="pct"/>
            <w:noWrap/>
            <w:hideMark/>
          </w:tcPr>
          <w:p w14:paraId="009B74FD" w14:textId="77777777" w:rsidR="005B1647" w:rsidRPr="00844C82"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844C82">
              <w:rPr>
                <w:bCs/>
              </w:rPr>
              <w:t> </w:t>
            </w:r>
          </w:p>
        </w:tc>
        <w:tc>
          <w:tcPr>
            <w:tcW w:w="758" w:type="pct"/>
            <w:noWrap/>
            <w:hideMark/>
          </w:tcPr>
          <w:p w14:paraId="66E3CA60" w14:textId="77777777" w:rsidR="005B1647" w:rsidRPr="00844C82"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844C82">
              <w:rPr>
                <w:bCs/>
              </w:rPr>
              <w:t>87 450</w:t>
            </w:r>
          </w:p>
        </w:tc>
        <w:tc>
          <w:tcPr>
            <w:tcW w:w="699" w:type="pct"/>
            <w:noWrap/>
            <w:hideMark/>
          </w:tcPr>
          <w:p w14:paraId="4BD7B51E" w14:textId="77777777" w:rsidR="005B1647" w:rsidRPr="00844C82"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844C82">
              <w:rPr>
                <w:bCs/>
              </w:rPr>
              <w:t>77 822</w:t>
            </w:r>
          </w:p>
        </w:tc>
      </w:tr>
    </w:tbl>
    <w:p w14:paraId="6C85AA93" w14:textId="045E7CC9" w:rsidR="005B1647" w:rsidRPr="00844C82" w:rsidRDefault="005B1647" w:rsidP="005B1647">
      <w:pPr>
        <w:pStyle w:val="Brdtext"/>
        <w:spacing w:before="240"/>
      </w:pPr>
      <w:r w:rsidRPr="0000328F">
        <w:t>Inom utgiftsområdet beslutade riksdagen om beställningsbemyndiganden på 87</w:t>
      </w:r>
      <w:r>
        <w:t> </w:t>
      </w:r>
      <w:r w:rsidRPr="0000328F">
        <w:t>450</w:t>
      </w:r>
      <w:r>
        <w:t> </w:t>
      </w:r>
      <w:r w:rsidRPr="0000328F">
        <w:t>miljoner kronor. De utestående åtagandena uppgick till 77</w:t>
      </w:r>
      <w:r>
        <w:t> </w:t>
      </w:r>
      <w:r w:rsidRPr="0000328F">
        <w:t>822 miljoner kronor. Skillnaden mellan bemyndiganden och utestående åtaganden uppgick till 9</w:t>
      </w:r>
      <w:r>
        <w:t> </w:t>
      </w:r>
      <w:r w:rsidRPr="0000328F">
        <w:t>628 miljoner kronor och är huvudsakligen hänförlig till anslagen 1:</w:t>
      </w:r>
      <w:r w:rsidRPr="00844C82">
        <w:t>1</w:t>
      </w:r>
      <w:r>
        <w:t xml:space="preserve"> </w:t>
      </w:r>
      <w:r w:rsidRPr="00703EF9">
        <w:rPr>
          <w:i/>
          <w:iCs/>
        </w:rPr>
        <w:t>Förbands</w:t>
      </w:r>
      <w:r>
        <w:rPr>
          <w:i/>
          <w:iCs/>
        </w:rPr>
        <w:softHyphen/>
      </w:r>
      <w:r w:rsidRPr="00703EF9">
        <w:rPr>
          <w:i/>
          <w:iCs/>
        </w:rPr>
        <w:t>verksamhet och beredskap</w:t>
      </w:r>
      <w:r w:rsidRPr="00844C82">
        <w:t xml:space="preserve"> och 1:3 </w:t>
      </w:r>
      <w:r w:rsidRPr="00355DEB">
        <w:rPr>
          <w:i/>
          <w:iCs/>
        </w:rPr>
        <w:t>Anskaffning av materiel och anläggningar</w:t>
      </w:r>
      <w:r w:rsidRPr="00844C82">
        <w:t>.</w:t>
      </w:r>
    </w:p>
    <w:p w14:paraId="5EEDC39C" w14:textId="77777777" w:rsidR="005B1647" w:rsidRPr="00844C82" w:rsidRDefault="005B1647" w:rsidP="005B1647">
      <w:pPr>
        <w:pStyle w:val="Brdtext"/>
      </w:pPr>
      <w:r w:rsidRPr="00844C82">
        <w:t xml:space="preserve">För anslaget 1:1 </w:t>
      </w:r>
      <w:r w:rsidRPr="00355DEB">
        <w:rPr>
          <w:i/>
          <w:iCs/>
        </w:rPr>
        <w:t>Förbandsverksamhet och beredskap</w:t>
      </w:r>
      <w:r w:rsidRPr="00844C82">
        <w:t xml:space="preserve"> uppgick skillnaden mellan beslutat bemyndigande och utestående åtaganden till 7 288 miljoner kronor. </w:t>
      </w:r>
      <w:r w:rsidRPr="00844C82">
        <w:br/>
        <w:t>Det beror främst på att Försvarsmakten inte ingick nya åtaganden i planerad omfattning.</w:t>
      </w:r>
    </w:p>
    <w:p w14:paraId="28860598" w14:textId="11D8D6EC" w:rsidR="005B1647" w:rsidRDefault="005B1647" w:rsidP="005B1647">
      <w:pPr>
        <w:pStyle w:val="Brdtext"/>
      </w:pPr>
      <w:r w:rsidRPr="00844C82">
        <w:t xml:space="preserve">För anslaget 1:3 </w:t>
      </w:r>
      <w:r w:rsidRPr="00355DEB">
        <w:rPr>
          <w:i/>
          <w:iCs/>
        </w:rPr>
        <w:t>Anskaffning av materiel och anläggningar</w:t>
      </w:r>
      <w:r w:rsidRPr="00844C82">
        <w:t xml:space="preserve"> är skillnaden mellan beslutat bemyndigande och utestående åtaganden 2 286 miljoner kronor. </w:t>
      </w:r>
      <w:r>
        <w:t>Det beror främst på att vissa planerade åtaganden senarelagts.</w:t>
      </w:r>
    </w:p>
    <w:p w14:paraId="68060F30" w14:textId="2C72F99F" w:rsidR="005B1647" w:rsidRDefault="005B1647" w:rsidP="005B1647">
      <w:pPr>
        <w:pStyle w:val="Brdtext"/>
      </w:pPr>
      <w:r w:rsidRPr="00844C82">
        <w:t>För anslag</w:t>
      </w:r>
      <w:r>
        <w:t>et</w:t>
      </w:r>
      <w:r w:rsidRPr="00844C82">
        <w:t xml:space="preserve"> 3:1 </w:t>
      </w:r>
      <w:r w:rsidRPr="00355DEB">
        <w:rPr>
          <w:i/>
          <w:iCs/>
        </w:rPr>
        <w:t>Strålsäkerhetsmyndigheten</w:t>
      </w:r>
      <w:r w:rsidRPr="00844C82">
        <w:t xml:space="preserve"> är skillnaden mellan beslutat bemyndigande och utestående åtagande -14 miljoner kronor. Vilket innebär att bemyndigandet</w:t>
      </w:r>
      <w:r>
        <w:t xml:space="preserve"> har överskridits.</w:t>
      </w:r>
    </w:p>
    <w:p w14:paraId="4B819D4C" w14:textId="467C45ED" w:rsidR="005B1647" w:rsidRDefault="005B1647" w:rsidP="005B1647">
      <w:pPr>
        <w:pStyle w:val="Rubrik4utannumrering"/>
      </w:pPr>
      <w:r>
        <w:t>Garantier</w:t>
      </w:r>
    </w:p>
    <w:p w14:paraId="5E1A91E7" w14:textId="44CC9109" w:rsidR="005B1647" w:rsidRDefault="005B1647" w:rsidP="005B1647">
      <w:pPr>
        <w:pStyle w:val="TabellRubrik"/>
      </w:pPr>
      <w:bookmarkStart w:id="105" w:name="_Toc37340048"/>
      <w:r>
        <w:t xml:space="preserve">Tabell </w:t>
      </w:r>
      <w:r>
        <w:fldChar w:fldCharType="begin"/>
      </w:r>
      <w:r>
        <w:instrText xml:space="preserve"> STYLEREF  "Rubrik 1" \n</w:instrText>
      </w:r>
      <w:r>
        <w:fldChar w:fldCharType="separate"/>
      </w:r>
      <w:r w:rsidR="00301022">
        <w:rPr>
          <w:noProof/>
        </w:rPr>
        <w:t>2</w:t>
      </w:r>
      <w:r>
        <w:rPr>
          <w:noProof/>
        </w:rPr>
        <w:fldChar w:fldCharType="end"/>
      </w:r>
      <w:r>
        <w:t>.</w:t>
      </w:r>
      <w:fldSimple w:instr=" SEQ Tabell \* ARABIC \s 1 ">
        <w:r w:rsidR="00301022">
          <w:rPr>
            <w:noProof/>
          </w:rPr>
          <w:t>48</w:t>
        </w:r>
      </w:fldSimple>
      <w:r>
        <w:tab/>
        <w:t>UO 6 Garantier</w:t>
      </w:r>
      <w:bookmarkEnd w:id="105"/>
    </w:p>
    <w:p w14:paraId="3C5C3F48" w14:textId="56E383BC" w:rsidR="005B1647" w:rsidRPr="00151965" w:rsidRDefault="005B1647" w:rsidP="005B1647">
      <w:pPr>
        <w:pStyle w:val="TabellUnderrubrik"/>
        <w:rPr>
          <w:rFonts w:cstheme="majorHAnsi"/>
          <w:szCs w:val="15"/>
        </w:rPr>
      </w:pPr>
      <w:r w:rsidRPr="00151965">
        <w:rPr>
          <w:rFonts w:eastAsia="Times New Roman" w:cstheme="majorHAnsi"/>
          <w:szCs w:val="15"/>
          <w:lang w:eastAsia="sv-SE"/>
        </w:rPr>
        <w:t>Miljoner kronor</w:t>
      </w:r>
    </w:p>
    <w:tbl>
      <w:tblPr>
        <w:tblStyle w:val="RKBPTabell"/>
        <w:tblW w:w="5000" w:type="pct"/>
        <w:tblLook w:val="04E0" w:firstRow="1" w:lastRow="1" w:firstColumn="1" w:lastColumn="0" w:noHBand="0" w:noVBand="1"/>
      </w:tblPr>
      <w:tblGrid>
        <w:gridCol w:w="2551"/>
        <w:gridCol w:w="1607"/>
        <w:gridCol w:w="1607"/>
        <w:gridCol w:w="1605"/>
      </w:tblGrid>
      <w:tr w:rsidR="00155607" w14:paraId="1B329D67" w14:textId="77777777" w:rsidTr="00BE1FEE">
        <w:trPr>
          <w:cnfStyle w:val="100000000000" w:firstRow="1" w:lastRow="0" w:firstColumn="0" w:lastColumn="0" w:oddVBand="0" w:evenVBand="0" w:oddHBand="0" w:evenHBand="0" w:firstRowFirstColumn="0" w:firstRowLastColumn="0" w:lastRowFirstColumn="0" w:lastRowLastColumn="0"/>
          <w:trHeight w:val="483"/>
          <w:tblHeader w:val="0"/>
        </w:trPr>
        <w:tc>
          <w:tcPr>
            <w:cnfStyle w:val="001000000000" w:firstRow="0" w:lastRow="0" w:firstColumn="1" w:lastColumn="0" w:oddVBand="0" w:evenVBand="0" w:oddHBand="0" w:evenHBand="0" w:firstRowFirstColumn="0" w:firstRowLastColumn="0" w:lastRowFirstColumn="0" w:lastRowLastColumn="0"/>
            <w:tcW w:w="1731" w:type="pct"/>
            <w:tcBorders>
              <w:top w:val="none" w:sz="0" w:space="0" w:color="auto"/>
              <w:left w:val="none" w:sz="0" w:space="0" w:color="auto"/>
              <w:bottom w:val="none" w:sz="0" w:space="0" w:color="auto"/>
              <w:right w:val="none" w:sz="0" w:space="0" w:color="auto"/>
              <w:tl2br w:val="none" w:sz="0" w:space="0" w:color="auto"/>
              <w:tr2bl w:val="none" w:sz="0" w:space="0" w:color="auto"/>
            </w:tcBorders>
            <w:hideMark/>
          </w:tcPr>
          <w:p w14:paraId="6E82C8EF" w14:textId="77777777" w:rsidR="005B1647" w:rsidRPr="00844C82" w:rsidRDefault="005B1647" w:rsidP="005B1647">
            <w:pPr>
              <w:pStyle w:val="TabellHuvud"/>
            </w:pPr>
            <w:r w:rsidRPr="00844C82">
              <w:t>Garantier</w:t>
            </w:r>
          </w:p>
        </w:tc>
        <w:tc>
          <w:tcPr>
            <w:tcW w:w="1090" w:type="pct"/>
            <w:tcBorders>
              <w:top w:val="none" w:sz="0" w:space="0" w:color="auto"/>
              <w:left w:val="none" w:sz="0" w:space="0" w:color="auto"/>
              <w:bottom w:val="none" w:sz="0" w:space="0" w:color="auto"/>
              <w:right w:val="none" w:sz="0" w:space="0" w:color="auto"/>
              <w:tl2br w:val="none" w:sz="0" w:space="0" w:color="auto"/>
              <w:tr2bl w:val="none" w:sz="0" w:space="0" w:color="auto"/>
            </w:tcBorders>
            <w:hideMark/>
          </w:tcPr>
          <w:p w14:paraId="2A63732F" w14:textId="77777777" w:rsidR="005B1647" w:rsidRPr="00844C82"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844C82">
              <w:t>Garantiram</w:t>
            </w:r>
          </w:p>
        </w:tc>
        <w:tc>
          <w:tcPr>
            <w:tcW w:w="1090" w:type="pct"/>
            <w:tcBorders>
              <w:top w:val="none" w:sz="0" w:space="0" w:color="auto"/>
              <w:left w:val="none" w:sz="0" w:space="0" w:color="auto"/>
              <w:bottom w:val="none" w:sz="0" w:space="0" w:color="auto"/>
              <w:right w:val="none" w:sz="0" w:space="0" w:color="auto"/>
              <w:tl2br w:val="none" w:sz="0" w:space="0" w:color="auto"/>
              <w:tr2bl w:val="none" w:sz="0" w:space="0" w:color="auto"/>
            </w:tcBorders>
            <w:hideMark/>
          </w:tcPr>
          <w:p w14:paraId="44469D61" w14:textId="37E5D08F" w:rsidR="005B1647" w:rsidRPr="00844C82"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844C82">
              <w:t>Utestående åtaganden</w:t>
            </w:r>
            <w:r>
              <w:br/>
            </w:r>
            <w:r w:rsidRPr="00844C82">
              <w:t>2019-12-31</w:t>
            </w:r>
          </w:p>
        </w:tc>
        <w:tc>
          <w:tcPr>
            <w:tcW w:w="1090" w:type="pct"/>
            <w:tcBorders>
              <w:top w:val="none" w:sz="0" w:space="0" w:color="auto"/>
              <w:left w:val="none" w:sz="0" w:space="0" w:color="auto"/>
              <w:bottom w:val="none" w:sz="0" w:space="0" w:color="auto"/>
              <w:right w:val="none" w:sz="0" w:space="0" w:color="auto"/>
              <w:tl2br w:val="none" w:sz="0" w:space="0" w:color="auto"/>
              <w:tr2bl w:val="none" w:sz="0" w:space="0" w:color="auto"/>
            </w:tcBorders>
            <w:hideMark/>
          </w:tcPr>
          <w:p w14:paraId="64105AC4" w14:textId="77777777" w:rsidR="005B1647" w:rsidRPr="00844C82"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844C82">
              <w:t>Utfärdade garantier inklusive bundna utfästelser</w:t>
            </w:r>
          </w:p>
        </w:tc>
      </w:tr>
      <w:tr w:rsidR="00155607" w14:paraId="7FCD48AA" w14:textId="77777777" w:rsidTr="00155607">
        <w:trPr>
          <w:trHeight w:val="300"/>
        </w:trPr>
        <w:tc>
          <w:tcPr>
            <w:cnfStyle w:val="001000000000" w:firstRow="0" w:lastRow="0" w:firstColumn="1" w:lastColumn="0" w:oddVBand="0" w:evenVBand="0" w:oddHBand="0" w:evenHBand="0" w:firstRowFirstColumn="0" w:firstRowLastColumn="0" w:lastRowFirstColumn="0" w:lastRowLastColumn="0"/>
            <w:tcW w:w="1731" w:type="pct"/>
            <w:tcBorders>
              <w:top w:val="single" w:sz="12" w:space="0" w:color="auto"/>
            </w:tcBorders>
            <w:noWrap/>
            <w:hideMark/>
          </w:tcPr>
          <w:p w14:paraId="0BE69FD6" w14:textId="7FDB7ACA" w:rsidR="005B1647" w:rsidRPr="00844C82" w:rsidRDefault="005B1647" w:rsidP="005B1647">
            <w:pPr>
              <w:pStyle w:val="Tabell"/>
            </w:pPr>
            <w:r w:rsidRPr="00844C82">
              <w:t>Stiftelsen Gällöfsta kurscentrum</w:t>
            </w:r>
            <w:r w:rsidRPr="00844C82">
              <w:rPr>
                <w:vertAlign w:val="superscript"/>
              </w:rPr>
              <w:t>1</w:t>
            </w:r>
          </w:p>
        </w:tc>
        <w:tc>
          <w:tcPr>
            <w:tcW w:w="1090" w:type="pct"/>
            <w:tcBorders>
              <w:top w:val="single" w:sz="12" w:space="0" w:color="auto"/>
            </w:tcBorders>
            <w:noWrap/>
            <w:hideMark/>
          </w:tcPr>
          <w:p w14:paraId="298E9927" w14:textId="77777777" w:rsidR="005B1647" w:rsidRPr="00844C8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44C82">
              <w:t>24</w:t>
            </w:r>
          </w:p>
        </w:tc>
        <w:tc>
          <w:tcPr>
            <w:tcW w:w="1090" w:type="pct"/>
            <w:tcBorders>
              <w:top w:val="single" w:sz="12" w:space="0" w:color="auto"/>
            </w:tcBorders>
            <w:noWrap/>
            <w:hideMark/>
          </w:tcPr>
          <w:p w14:paraId="5E9640C9" w14:textId="77777777" w:rsidR="005B1647" w:rsidRPr="00844C8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44C82">
              <w:t>7</w:t>
            </w:r>
          </w:p>
        </w:tc>
        <w:tc>
          <w:tcPr>
            <w:tcW w:w="1090" w:type="pct"/>
            <w:tcBorders>
              <w:top w:val="single" w:sz="12" w:space="0" w:color="auto"/>
            </w:tcBorders>
            <w:noWrap/>
            <w:hideMark/>
          </w:tcPr>
          <w:p w14:paraId="45405422" w14:textId="77777777" w:rsidR="005B1647" w:rsidRPr="00844C8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44C82">
              <w:t>7</w:t>
            </w:r>
          </w:p>
        </w:tc>
      </w:tr>
      <w:tr w:rsidR="00155607" w14:paraId="01699035" w14:textId="77777777" w:rsidTr="00155607">
        <w:trPr>
          <w:cnfStyle w:val="010000000000" w:firstRow="0" w:lastRow="1" w:firstColumn="0" w:lastColumn="0" w:oddVBand="0" w:evenVBand="0" w:oddHBand="0" w:evenHBand="0" w:firstRowFirstColumn="0" w:firstRowLastColumn="0" w:lastRowFirstColumn="0" w:lastRowLastColumn="0"/>
          <w:trHeight w:val="270"/>
        </w:trPr>
        <w:tc>
          <w:tcPr>
            <w:cnfStyle w:val="001000000000" w:firstRow="0" w:lastRow="0" w:firstColumn="1" w:lastColumn="0" w:oddVBand="0" w:evenVBand="0" w:oddHBand="0" w:evenHBand="0" w:firstRowFirstColumn="0" w:firstRowLastColumn="0" w:lastRowFirstColumn="0" w:lastRowLastColumn="0"/>
            <w:tcW w:w="1731" w:type="pct"/>
            <w:noWrap/>
            <w:hideMark/>
          </w:tcPr>
          <w:p w14:paraId="237E2DD0" w14:textId="77777777" w:rsidR="005B1647" w:rsidRPr="00844C82" w:rsidRDefault="005B1647" w:rsidP="005B1647">
            <w:pPr>
              <w:pStyle w:val="Tabell"/>
            </w:pPr>
            <w:r w:rsidRPr="00844C82">
              <w:t>Summa</w:t>
            </w:r>
          </w:p>
        </w:tc>
        <w:tc>
          <w:tcPr>
            <w:tcW w:w="1090" w:type="pct"/>
            <w:noWrap/>
            <w:hideMark/>
          </w:tcPr>
          <w:p w14:paraId="3AB041B4" w14:textId="77777777" w:rsidR="005B1647" w:rsidRPr="00844C82" w:rsidRDefault="005B1647" w:rsidP="005B1647">
            <w:pPr>
              <w:pStyle w:val="Tabell"/>
              <w:cnfStyle w:val="010000000000" w:firstRow="0" w:lastRow="1" w:firstColumn="0" w:lastColumn="0" w:oddVBand="0" w:evenVBand="0" w:oddHBand="0" w:evenHBand="0" w:firstRowFirstColumn="0" w:firstRowLastColumn="0" w:lastRowFirstColumn="0" w:lastRowLastColumn="0"/>
            </w:pPr>
            <w:r w:rsidRPr="00844C82">
              <w:t>24</w:t>
            </w:r>
          </w:p>
        </w:tc>
        <w:tc>
          <w:tcPr>
            <w:tcW w:w="1090" w:type="pct"/>
            <w:noWrap/>
            <w:hideMark/>
          </w:tcPr>
          <w:p w14:paraId="16D578A0" w14:textId="77777777" w:rsidR="005B1647" w:rsidRPr="00844C82" w:rsidRDefault="005B1647" w:rsidP="005B1647">
            <w:pPr>
              <w:pStyle w:val="Tabell"/>
              <w:cnfStyle w:val="010000000000" w:firstRow="0" w:lastRow="1" w:firstColumn="0" w:lastColumn="0" w:oddVBand="0" w:evenVBand="0" w:oddHBand="0" w:evenHBand="0" w:firstRowFirstColumn="0" w:firstRowLastColumn="0" w:lastRowFirstColumn="0" w:lastRowLastColumn="0"/>
            </w:pPr>
            <w:r w:rsidRPr="00844C82">
              <w:t>7</w:t>
            </w:r>
          </w:p>
        </w:tc>
        <w:tc>
          <w:tcPr>
            <w:tcW w:w="1090" w:type="pct"/>
            <w:noWrap/>
            <w:hideMark/>
          </w:tcPr>
          <w:p w14:paraId="16814AA0" w14:textId="77777777" w:rsidR="005B1647" w:rsidRPr="00844C82" w:rsidRDefault="005B1647" w:rsidP="005B1647">
            <w:pPr>
              <w:pStyle w:val="Tabell"/>
              <w:cnfStyle w:val="010000000000" w:firstRow="0" w:lastRow="1" w:firstColumn="0" w:lastColumn="0" w:oddVBand="0" w:evenVBand="0" w:oddHBand="0" w:evenHBand="0" w:firstRowFirstColumn="0" w:firstRowLastColumn="0" w:lastRowFirstColumn="0" w:lastRowLastColumn="0"/>
            </w:pPr>
            <w:r w:rsidRPr="00844C82">
              <w:t>7</w:t>
            </w:r>
          </w:p>
        </w:tc>
      </w:tr>
    </w:tbl>
    <w:p w14:paraId="756D107C" w14:textId="10E2DCD8" w:rsidR="005B1647" w:rsidRDefault="005B1647" w:rsidP="005B1647">
      <w:pPr>
        <w:pStyle w:val="TabellFotnot"/>
        <w:keepNext w:val="0"/>
      </w:pPr>
      <w:r w:rsidRPr="00844C82">
        <w:rPr>
          <w:vertAlign w:val="superscript"/>
        </w:rPr>
        <w:t>1</w:t>
      </w:r>
      <w:r w:rsidRPr="00844C82">
        <w:t xml:space="preserve"> </w:t>
      </w:r>
      <w:r>
        <w:t>P</w:t>
      </w:r>
      <w:r w:rsidRPr="00844C82">
        <w:t>rop. 1998/99:1, bet. 1998/99:FöU:1 och rskr. 1998/99:74</w:t>
      </w:r>
      <w:r>
        <w:t>.</w:t>
      </w:r>
    </w:p>
    <w:p w14:paraId="04AFF58D" w14:textId="77777777" w:rsidR="005B1647" w:rsidRDefault="005B1647" w:rsidP="005B1647">
      <w:pPr>
        <w:pStyle w:val="Rubrik4utannumrering"/>
      </w:pPr>
      <w:r>
        <w:lastRenderedPageBreak/>
        <w:t>Inomstatliga lån</w:t>
      </w:r>
    </w:p>
    <w:p w14:paraId="2C0F1B60" w14:textId="2F8FB2BA" w:rsidR="005B1647" w:rsidRDefault="005B1647" w:rsidP="005B1647">
      <w:pPr>
        <w:pStyle w:val="TabellRubrik"/>
      </w:pPr>
      <w:bookmarkStart w:id="106" w:name="_Toc37340049"/>
      <w:r>
        <w:t xml:space="preserve">Tabell </w:t>
      </w:r>
      <w:r>
        <w:fldChar w:fldCharType="begin"/>
      </w:r>
      <w:r>
        <w:instrText xml:space="preserve"> STYLEREF  "Rubrik 1" \n</w:instrText>
      </w:r>
      <w:r>
        <w:fldChar w:fldCharType="separate"/>
      </w:r>
      <w:r w:rsidR="00301022">
        <w:rPr>
          <w:noProof/>
        </w:rPr>
        <w:t>2</w:t>
      </w:r>
      <w:r>
        <w:rPr>
          <w:noProof/>
        </w:rPr>
        <w:fldChar w:fldCharType="end"/>
      </w:r>
      <w:r>
        <w:t>.</w:t>
      </w:r>
      <w:fldSimple w:instr=" SEQ Tabell \* ARABIC \s 1 ">
        <w:r w:rsidR="00301022">
          <w:rPr>
            <w:noProof/>
          </w:rPr>
          <w:t>49</w:t>
        </w:r>
      </w:fldSimple>
      <w:r>
        <w:tab/>
        <w:t>UO 6 Inomstatliga lån</w:t>
      </w:r>
      <w:bookmarkEnd w:id="106"/>
    </w:p>
    <w:p w14:paraId="5A9A09EA" w14:textId="0221F573" w:rsidR="005B1647" w:rsidRDefault="005B1647" w:rsidP="005B1647">
      <w:pPr>
        <w:pStyle w:val="TabellUnderrubrik"/>
        <w:keepLines/>
      </w:pPr>
      <w:r w:rsidRPr="00844C82">
        <w:t>Miljoner kronor</w:t>
      </w:r>
    </w:p>
    <w:tbl>
      <w:tblPr>
        <w:tblStyle w:val="RKBPTabell"/>
        <w:tblW w:w="5000" w:type="pct"/>
        <w:tblLayout w:type="fixed"/>
        <w:tblLook w:val="04E0" w:firstRow="1" w:lastRow="1" w:firstColumn="1" w:lastColumn="0" w:noHBand="0" w:noVBand="1"/>
      </w:tblPr>
      <w:tblGrid>
        <w:gridCol w:w="4396"/>
        <w:gridCol w:w="1487"/>
        <w:gridCol w:w="1487"/>
      </w:tblGrid>
      <w:tr w:rsidR="00155607" w14:paraId="49CDEAD7" w14:textId="77777777" w:rsidTr="00BE1FEE">
        <w:trPr>
          <w:cnfStyle w:val="100000000000" w:firstRow="1" w:lastRow="0" w:firstColumn="0" w:lastColumn="0" w:oddVBand="0" w:evenVBand="0" w:oddHBand="0" w:evenHBand="0" w:firstRowFirstColumn="0" w:firstRowLastColumn="0" w:lastRowFirstColumn="0" w:lastRowLastColumn="0"/>
          <w:trHeight w:val="330"/>
          <w:tblHeader w:val="0"/>
        </w:trPr>
        <w:tc>
          <w:tcPr>
            <w:cnfStyle w:val="001000000000" w:firstRow="0" w:lastRow="0" w:firstColumn="1" w:lastColumn="0" w:oddVBand="0" w:evenVBand="0" w:oddHBand="0" w:evenHBand="0" w:firstRowFirstColumn="0" w:firstRowLastColumn="0" w:lastRowFirstColumn="0" w:lastRowLastColumn="0"/>
            <w:tcW w:w="2982" w:type="pct"/>
            <w:tcBorders>
              <w:top w:val="none" w:sz="0" w:space="0" w:color="auto"/>
              <w:left w:val="none" w:sz="0" w:space="0" w:color="auto"/>
              <w:bottom w:val="none" w:sz="0" w:space="0" w:color="auto"/>
              <w:right w:val="none" w:sz="0" w:space="0" w:color="auto"/>
              <w:tl2br w:val="none" w:sz="0" w:space="0" w:color="auto"/>
              <w:tr2bl w:val="none" w:sz="0" w:space="0" w:color="auto"/>
            </w:tcBorders>
            <w:noWrap/>
            <w:hideMark/>
          </w:tcPr>
          <w:p w14:paraId="6512072E" w14:textId="77777777" w:rsidR="005B1647" w:rsidRPr="00844C82" w:rsidRDefault="005B1647" w:rsidP="005B1647">
            <w:pPr>
              <w:pStyle w:val="TabellHuvud"/>
              <w:keepNext/>
              <w:keepLines/>
            </w:pPr>
            <w:r w:rsidRPr="00844C82">
              <w:t>Inomstatliga lån</w:t>
            </w:r>
          </w:p>
        </w:tc>
        <w:tc>
          <w:tcPr>
            <w:tcW w:w="1009" w:type="pct"/>
            <w:tcBorders>
              <w:top w:val="none" w:sz="0" w:space="0" w:color="auto"/>
              <w:left w:val="none" w:sz="0" w:space="0" w:color="auto"/>
              <w:bottom w:val="none" w:sz="0" w:space="0" w:color="auto"/>
              <w:right w:val="none" w:sz="0" w:space="0" w:color="auto"/>
              <w:tl2br w:val="none" w:sz="0" w:space="0" w:color="auto"/>
              <w:tr2bl w:val="none" w:sz="0" w:space="0" w:color="auto"/>
            </w:tcBorders>
            <w:noWrap/>
            <w:hideMark/>
          </w:tcPr>
          <w:p w14:paraId="7FAA4D85" w14:textId="77777777" w:rsidR="005B1647" w:rsidRPr="00844C82" w:rsidRDefault="005B1647" w:rsidP="005B1647">
            <w:pPr>
              <w:pStyle w:val="TabellHuvud"/>
              <w:keepNext/>
              <w:keepLines/>
              <w:cnfStyle w:val="100000000000" w:firstRow="1" w:lastRow="0" w:firstColumn="0" w:lastColumn="0" w:oddVBand="0" w:evenVBand="0" w:oddHBand="0" w:evenHBand="0" w:firstRowFirstColumn="0" w:firstRowLastColumn="0" w:lastRowFirstColumn="0" w:lastRowLastColumn="0"/>
            </w:pPr>
            <w:r w:rsidRPr="00844C82">
              <w:t>Låneram</w:t>
            </w:r>
          </w:p>
        </w:tc>
        <w:tc>
          <w:tcPr>
            <w:tcW w:w="1009" w:type="pct"/>
            <w:tcBorders>
              <w:top w:val="none" w:sz="0" w:space="0" w:color="auto"/>
              <w:left w:val="none" w:sz="0" w:space="0" w:color="auto"/>
              <w:bottom w:val="none" w:sz="0" w:space="0" w:color="auto"/>
              <w:right w:val="none" w:sz="0" w:space="0" w:color="auto"/>
              <w:tl2br w:val="none" w:sz="0" w:space="0" w:color="auto"/>
              <w:tr2bl w:val="none" w:sz="0" w:space="0" w:color="auto"/>
            </w:tcBorders>
            <w:noWrap/>
            <w:hideMark/>
          </w:tcPr>
          <w:p w14:paraId="436CD10A" w14:textId="77777777" w:rsidR="005B1647" w:rsidRPr="00844C82" w:rsidRDefault="005B1647" w:rsidP="005B1647">
            <w:pPr>
              <w:pStyle w:val="TabellHuvud"/>
              <w:keepNext/>
              <w:keepLines/>
              <w:cnfStyle w:val="100000000000" w:firstRow="1" w:lastRow="0" w:firstColumn="0" w:lastColumn="0" w:oddVBand="0" w:evenVBand="0" w:oddHBand="0" w:evenHBand="0" w:firstRowFirstColumn="0" w:firstRowLastColumn="0" w:lastRowFirstColumn="0" w:lastRowLastColumn="0"/>
            </w:pPr>
            <w:r w:rsidRPr="00844C82">
              <w:t>Lån 2019-12-31</w:t>
            </w:r>
          </w:p>
        </w:tc>
      </w:tr>
      <w:tr w:rsidR="00155607" w14:paraId="7BB70CAD"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2982" w:type="pct"/>
            <w:tcBorders>
              <w:top w:val="single" w:sz="12" w:space="0" w:color="auto"/>
              <w:bottom w:val="single" w:sz="4" w:space="0" w:color="auto"/>
            </w:tcBorders>
            <w:hideMark/>
          </w:tcPr>
          <w:p w14:paraId="47FD4DF9" w14:textId="74B8865D" w:rsidR="005B1647" w:rsidRPr="00844C82" w:rsidRDefault="005B1647" w:rsidP="005B1647">
            <w:pPr>
              <w:pStyle w:val="Tabell"/>
              <w:keepNext/>
              <w:keepLines/>
            </w:pPr>
            <w:r w:rsidRPr="00844C82">
              <w:t>Beredskapsinvesteringar inom ramen för Myndigheten för samhällsskydd och beredskapsverksamhet</w:t>
            </w:r>
          </w:p>
        </w:tc>
        <w:tc>
          <w:tcPr>
            <w:tcW w:w="1009" w:type="pct"/>
            <w:tcBorders>
              <w:top w:val="single" w:sz="12" w:space="0" w:color="auto"/>
              <w:bottom w:val="single" w:sz="4" w:space="0" w:color="auto"/>
            </w:tcBorders>
            <w:noWrap/>
            <w:hideMark/>
          </w:tcPr>
          <w:p w14:paraId="5BA51642" w14:textId="77777777" w:rsidR="005B1647" w:rsidRPr="00844C82"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844C82">
              <w:t>1 550</w:t>
            </w:r>
          </w:p>
        </w:tc>
        <w:tc>
          <w:tcPr>
            <w:tcW w:w="1009" w:type="pct"/>
            <w:tcBorders>
              <w:top w:val="single" w:sz="12" w:space="0" w:color="auto"/>
              <w:bottom w:val="single" w:sz="4" w:space="0" w:color="auto"/>
            </w:tcBorders>
            <w:noWrap/>
            <w:hideMark/>
          </w:tcPr>
          <w:p w14:paraId="6753C2C8" w14:textId="77777777" w:rsidR="005B1647" w:rsidRPr="00844C82" w:rsidRDefault="005B1647" w:rsidP="005B1647">
            <w:pPr>
              <w:pStyle w:val="Tabell"/>
              <w:keepNext/>
              <w:keepLines/>
              <w:cnfStyle w:val="000000000000" w:firstRow="0" w:lastRow="0" w:firstColumn="0" w:lastColumn="0" w:oddVBand="0" w:evenVBand="0" w:oddHBand="0" w:evenHBand="0" w:firstRowFirstColumn="0" w:firstRowLastColumn="0" w:lastRowFirstColumn="0" w:lastRowLastColumn="0"/>
            </w:pPr>
            <w:r w:rsidRPr="00844C82">
              <w:t>1 254</w:t>
            </w:r>
          </w:p>
        </w:tc>
      </w:tr>
      <w:tr w:rsidR="00155607" w14:paraId="386E3498" w14:textId="77777777" w:rsidTr="00155607">
        <w:trPr>
          <w:cnfStyle w:val="010000000000" w:firstRow="0" w:lastRow="1" w:firstColumn="0" w:lastColumn="0" w:oddVBand="0" w:evenVBand="0" w:oddHBand="0" w:evenHBand="0" w:firstRowFirstColumn="0" w:firstRowLastColumn="0" w:lastRowFirstColumn="0" w:lastRowLastColumn="0"/>
          <w:trHeight w:val="170"/>
        </w:trPr>
        <w:tc>
          <w:tcPr>
            <w:cnfStyle w:val="001000000000" w:firstRow="0" w:lastRow="0" w:firstColumn="1" w:lastColumn="0" w:oddVBand="0" w:evenVBand="0" w:oddHBand="0" w:evenHBand="0" w:firstRowFirstColumn="0" w:firstRowLastColumn="0" w:lastRowFirstColumn="0" w:lastRowLastColumn="0"/>
            <w:tcW w:w="2982" w:type="pct"/>
            <w:tcBorders>
              <w:top w:val="single" w:sz="4" w:space="0" w:color="auto"/>
            </w:tcBorders>
            <w:shd w:val="clear" w:color="auto" w:fill="auto"/>
            <w:hideMark/>
          </w:tcPr>
          <w:p w14:paraId="0DBFC8CE" w14:textId="77777777" w:rsidR="005B1647" w:rsidRPr="00844C82" w:rsidRDefault="005B1647" w:rsidP="005B1647">
            <w:pPr>
              <w:pStyle w:val="Tabell"/>
              <w:keepNext/>
              <w:keepLines/>
            </w:pPr>
            <w:r w:rsidRPr="00844C82">
              <w:t>Summa</w:t>
            </w:r>
          </w:p>
        </w:tc>
        <w:tc>
          <w:tcPr>
            <w:tcW w:w="1009" w:type="pct"/>
            <w:tcBorders>
              <w:top w:val="single" w:sz="4" w:space="0" w:color="auto"/>
            </w:tcBorders>
            <w:shd w:val="clear" w:color="auto" w:fill="auto"/>
            <w:noWrap/>
            <w:hideMark/>
          </w:tcPr>
          <w:p w14:paraId="1187518B" w14:textId="77777777" w:rsidR="005B1647" w:rsidRPr="00844C82" w:rsidRDefault="005B1647" w:rsidP="005B1647">
            <w:pPr>
              <w:pStyle w:val="Tabell"/>
              <w:keepNext/>
              <w:keepLines/>
              <w:cnfStyle w:val="010000000000" w:firstRow="0" w:lastRow="1" w:firstColumn="0" w:lastColumn="0" w:oddVBand="0" w:evenVBand="0" w:oddHBand="0" w:evenHBand="0" w:firstRowFirstColumn="0" w:firstRowLastColumn="0" w:lastRowFirstColumn="0" w:lastRowLastColumn="0"/>
            </w:pPr>
            <w:r w:rsidRPr="00844C82">
              <w:t>1 550</w:t>
            </w:r>
          </w:p>
        </w:tc>
        <w:tc>
          <w:tcPr>
            <w:tcW w:w="1009" w:type="pct"/>
            <w:tcBorders>
              <w:top w:val="single" w:sz="4" w:space="0" w:color="auto"/>
            </w:tcBorders>
            <w:shd w:val="clear" w:color="auto" w:fill="auto"/>
            <w:noWrap/>
            <w:hideMark/>
          </w:tcPr>
          <w:p w14:paraId="0F4FF8A6" w14:textId="77777777" w:rsidR="005B1647" w:rsidRPr="00844C82" w:rsidRDefault="005B1647" w:rsidP="005B1647">
            <w:pPr>
              <w:pStyle w:val="Tabell"/>
              <w:keepNext/>
              <w:keepLines/>
              <w:cnfStyle w:val="010000000000" w:firstRow="0" w:lastRow="1" w:firstColumn="0" w:lastColumn="0" w:oddVBand="0" w:evenVBand="0" w:oddHBand="0" w:evenHBand="0" w:firstRowFirstColumn="0" w:firstRowLastColumn="0" w:lastRowFirstColumn="0" w:lastRowLastColumn="0"/>
            </w:pPr>
            <w:r w:rsidRPr="00844C82">
              <w:t>1 254</w:t>
            </w:r>
          </w:p>
        </w:tc>
      </w:tr>
    </w:tbl>
    <w:p w14:paraId="42910A32" w14:textId="1DBB57A0" w:rsidR="005B1647" w:rsidRPr="00E066E3" w:rsidRDefault="005B1647" w:rsidP="005B1647">
      <w:pPr>
        <w:pStyle w:val="Brdtext"/>
        <w:spacing w:before="160"/>
      </w:pPr>
      <w:r w:rsidRPr="00E066E3">
        <w:t>Riksdagen har beslutat om låneramar på 1 550 miljoner kronor för inomstatliga lån. Det fanns utestående lån om 1 550 miljoner kronor vid utgången av 2019.</w:t>
      </w:r>
    </w:p>
    <w:p w14:paraId="32A5B692" w14:textId="77777777" w:rsidR="005B1647" w:rsidRDefault="005B1647" w:rsidP="005B1647">
      <w:pPr>
        <w:pStyle w:val="Rubrik4utannumrering"/>
      </w:pPr>
      <w:r>
        <w:t>Övriga krediter</w:t>
      </w:r>
    </w:p>
    <w:p w14:paraId="4F1ECA24" w14:textId="3DBE3587" w:rsidR="005B1647" w:rsidRDefault="005B1647" w:rsidP="005B1647">
      <w:pPr>
        <w:pStyle w:val="TabellRubrik"/>
      </w:pPr>
      <w:bookmarkStart w:id="107" w:name="_Toc37340050"/>
      <w:r>
        <w:t xml:space="preserve">Tabell </w:t>
      </w:r>
      <w:r>
        <w:fldChar w:fldCharType="begin"/>
      </w:r>
      <w:r>
        <w:instrText xml:space="preserve"> STYLEREF  "Rubrik 1" \n</w:instrText>
      </w:r>
      <w:r>
        <w:fldChar w:fldCharType="separate"/>
      </w:r>
      <w:r w:rsidR="00301022">
        <w:rPr>
          <w:noProof/>
        </w:rPr>
        <w:t>2</w:t>
      </w:r>
      <w:r>
        <w:rPr>
          <w:noProof/>
        </w:rPr>
        <w:fldChar w:fldCharType="end"/>
      </w:r>
      <w:r>
        <w:t>.</w:t>
      </w:r>
      <w:fldSimple w:instr=" SEQ Tabell \* ARABIC \s 1 ">
        <w:r w:rsidR="00301022">
          <w:rPr>
            <w:noProof/>
          </w:rPr>
          <w:t>50</w:t>
        </w:r>
      </w:fldSimple>
      <w:r>
        <w:tab/>
      </w:r>
      <w:r w:rsidRPr="00E066E3">
        <w:t>UO 6 Övriga krediter</w:t>
      </w:r>
      <w:bookmarkEnd w:id="107"/>
    </w:p>
    <w:p w14:paraId="6B3DA3FD" w14:textId="6BE74378" w:rsidR="005B1647" w:rsidRDefault="005B1647" w:rsidP="005B1647">
      <w:pPr>
        <w:pStyle w:val="TabellUnderrubrik"/>
      </w:pPr>
      <w:r w:rsidRPr="00E066E3">
        <w:t>Miljoner kronor</w:t>
      </w:r>
    </w:p>
    <w:tbl>
      <w:tblPr>
        <w:tblStyle w:val="RKBPTabell"/>
        <w:tblW w:w="5000" w:type="pct"/>
        <w:tblLook w:val="04E0" w:firstRow="1" w:lastRow="1" w:firstColumn="1" w:lastColumn="0" w:noHBand="0" w:noVBand="1"/>
      </w:tblPr>
      <w:tblGrid>
        <w:gridCol w:w="5453"/>
        <w:gridCol w:w="927"/>
        <w:gridCol w:w="990"/>
      </w:tblGrid>
      <w:tr w:rsidR="00155607" w14:paraId="76E48CD9" w14:textId="77777777" w:rsidTr="00BE1FEE">
        <w:trPr>
          <w:cnfStyle w:val="100000000000" w:firstRow="1" w:lastRow="0" w:firstColumn="0" w:lastColumn="0" w:oddVBand="0" w:evenVBand="0" w:oddHBand="0" w:evenHBand="0" w:firstRowFirstColumn="0" w:firstRowLastColumn="0" w:lastRowFirstColumn="0" w:lastRowLastColumn="0"/>
          <w:trHeight w:val="373"/>
          <w:tblHeader w:val="0"/>
        </w:trPr>
        <w:tc>
          <w:tcPr>
            <w:cnfStyle w:val="001000000000" w:firstRow="0" w:lastRow="0" w:firstColumn="1" w:lastColumn="0" w:oddVBand="0" w:evenVBand="0" w:oddHBand="0" w:evenHBand="0" w:firstRowFirstColumn="0" w:firstRowLastColumn="0" w:lastRowFirstColumn="0" w:lastRowLastColumn="0"/>
            <w:tcW w:w="0" w:type="pct"/>
            <w:tcBorders>
              <w:top w:val="none" w:sz="0" w:space="0" w:color="auto"/>
              <w:left w:val="none" w:sz="0" w:space="0" w:color="auto"/>
              <w:bottom w:val="none" w:sz="0" w:space="0" w:color="auto"/>
              <w:right w:val="none" w:sz="0" w:space="0" w:color="auto"/>
              <w:tl2br w:val="none" w:sz="0" w:space="0" w:color="auto"/>
              <w:tr2bl w:val="none" w:sz="0" w:space="0" w:color="auto"/>
            </w:tcBorders>
            <w:hideMark/>
          </w:tcPr>
          <w:p w14:paraId="11392D18" w14:textId="77777777" w:rsidR="005B1647" w:rsidRPr="00E066E3" w:rsidRDefault="005B1647" w:rsidP="005B1647">
            <w:pPr>
              <w:pStyle w:val="TabellHuvud"/>
            </w:pPr>
            <w:r w:rsidRPr="00E066E3">
              <w:t>Övriga krediter i Riksgäldskontoret</w:t>
            </w:r>
          </w:p>
        </w:tc>
        <w:tc>
          <w:tcPr>
            <w:tcW w:w="0" w:type="pct"/>
            <w:tcBorders>
              <w:top w:val="none" w:sz="0" w:space="0" w:color="auto"/>
              <w:left w:val="none" w:sz="0" w:space="0" w:color="auto"/>
              <w:bottom w:val="none" w:sz="0" w:space="0" w:color="auto"/>
              <w:right w:val="none" w:sz="0" w:space="0" w:color="auto"/>
              <w:tl2br w:val="none" w:sz="0" w:space="0" w:color="auto"/>
              <w:tr2bl w:val="none" w:sz="0" w:space="0" w:color="auto"/>
            </w:tcBorders>
            <w:hideMark/>
          </w:tcPr>
          <w:p w14:paraId="5983BB99" w14:textId="77777777" w:rsidR="005B1647" w:rsidRPr="00E066E3"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E066E3">
              <w:t>Kredit</w:t>
            </w:r>
          </w:p>
        </w:tc>
        <w:tc>
          <w:tcPr>
            <w:tcW w:w="0" w:type="pct"/>
            <w:tcBorders>
              <w:top w:val="none" w:sz="0" w:space="0" w:color="auto"/>
              <w:left w:val="none" w:sz="0" w:space="0" w:color="auto"/>
              <w:bottom w:val="none" w:sz="0" w:space="0" w:color="auto"/>
              <w:right w:val="none" w:sz="0" w:space="0" w:color="auto"/>
              <w:tl2br w:val="none" w:sz="0" w:space="0" w:color="auto"/>
              <w:tr2bl w:val="none" w:sz="0" w:space="0" w:color="auto"/>
            </w:tcBorders>
            <w:hideMark/>
          </w:tcPr>
          <w:p w14:paraId="2DC0BA2B" w14:textId="65EE2CEA" w:rsidR="005B1647" w:rsidRPr="00E066E3"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E066E3">
              <w:t xml:space="preserve">Utnyttjad kredit </w:t>
            </w:r>
            <w:r>
              <w:br/>
            </w:r>
            <w:r w:rsidRPr="00E066E3">
              <w:t>2019-12-31</w:t>
            </w:r>
          </w:p>
        </w:tc>
      </w:tr>
      <w:tr w:rsidR="00155607" w14:paraId="38FC54AC"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0" w:type="pct"/>
            <w:tcBorders>
              <w:top w:val="single" w:sz="12" w:space="0" w:color="auto"/>
            </w:tcBorders>
            <w:noWrap/>
            <w:hideMark/>
          </w:tcPr>
          <w:p w14:paraId="49263234" w14:textId="77777777" w:rsidR="005B1647" w:rsidRPr="00E066E3" w:rsidRDefault="005B1647" w:rsidP="005B1647">
            <w:pPr>
              <w:pStyle w:val="Tabell"/>
            </w:pPr>
            <w:r w:rsidRPr="00E066E3">
              <w:t>Försvarets materielverks behov av rörelsekapital</w:t>
            </w:r>
          </w:p>
        </w:tc>
        <w:tc>
          <w:tcPr>
            <w:tcW w:w="0" w:type="pct"/>
            <w:tcBorders>
              <w:top w:val="single" w:sz="12" w:space="0" w:color="auto"/>
            </w:tcBorders>
            <w:noWrap/>
            <w:hideMark/>
          </w:tcPr>
          <w:p w14:paraId="5960D5D9" w14:textId="77777777" w:rsidR="005B1647" w:rsidRPr="00E066E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066E3">
              <w:t>25 500</w:t>
            </w:r>
          </w:p>
        </w:tc>
        <w:tc>
          <w:tcPr>
            <w:tcW w:w="0" w:type="pct"/>
            <w:tcBorders>
              <w:top w:val="single" w:sz="12" w:space="0" w:color="auto"/>
            </w:tcBorders>
            <w:noWrap/>
            <w:hideMark/>
          </w:tcPr>
          <w:p w14:paraId="72F8C151" w14:textId="77777777" w:rsidR="005B1647" w:rsidRPr="00E066E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066E3">
              <w:t>8 731</w:t>
            </w:r>
          </w:p>
        </w:tc>
      </w:tr>
      <w:tr w:rsidR="00155607" w14:paraId="43491D6E"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0" w:type="pct"/>
            <w:noWrap/>
            <w:hideMark/>
          </w:tcPr>
          <w:p w14:paraId="18062085" w14:textId="408326B3" w:rsidR="005B1647" w:rsidRPr="00E066E3" w:rsidRDefault="005B1647" w:rsidP="005B1647">
            <w:pPr>
              <w:pStyle w:val="Tabell"/>
            </w:pPr>
            <w:r w:rsidRPr="00E066E3">
              <w:t>Försvar</w:t>
            </w:r>
            <w:r>
              <w:t>s</w:t>
            </w:r>
            <w:r w:rsidRPr="00E066E3">
              <w:t>maktens behov av rörelsekapital avseende materielförsörjning</w:t>
            </w:r>
          </w:p>
        </w:tc>
        <w:tc>
          <w:tcPr>
            <w:tcW w:w="0" w:type="pct"/>
            <w:noWrap/>
            <w:hideMark/>
          </w:tcPr>
          <w:p w14:paraId="3E1A3E6C" w14:textId="77777777" w:rsidR="005B1647" w:rsidRPr="00E066E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066E3">
              <w:t>2 000</w:t>
            </w:r>
          </w:p>
        </w:tc>
        <w:tc>
          <w:tcPr>
            <w:tcW w:w="0" w:type="pct"/>
            <w:noWrap/>
            <w:hideMark/>
          </w:tcPr>
          <w:p w14:paraId="0FD9803E" w14:textId="77777777" w:rsidR="005B1647" w:rsidRPr="00E066E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066E3">
              <w:t>0</w:t>
            </w:r>
          </w:p>
        </w:tc>
      </w:tr>
      <w:tr w:rsidR="00155607" w14:paraId="66FAE1B8" w14:textId="77777777" w:rsidTr="00155607">
        <w:trPr>
          <w:trHeight w:val="270"/>
        </w:trPr>
        <w:tc>
          <w:tcPr>
            <w:cnfStyle w:val="001000000000" w:firstRow="0" w:lastRow="0" w:firstColumn="1" w:lastColumn="0" w:oddVBand="0" w:evenVBand="0" w:oddHBand="0" w:evenHBand="0" w:firstRowFirstColumn="0" w:firstRowLastColumn="0" w:lastRowFirstColumn="0" w:lastRowLastColumn="0"/>
            <w:tcW w:w="0" w:type="pct"/>
            <w:noWrap/>
            <w:hideMark/>
          </w:tcPr>
          <w:p w14:paraId="39FE0371" w14:textId="77777777" w:rsidR="005B1647" w:rsidRPr="00E066E3" w:rsidRDefault="005B1647" w:rsidP="005B1647">
            <w:pPr>
              <w:pStyle w:val="Tabell"/>
            </w:pPr>
            <w:r w:rsidRPr="00E066E3">
              <w:t>Krig, krigsfara eller andra utomordentliga förhållanden</w:t>
            </w:r>
          </w:p>
        </w:tc>
        <w:tc>
          <w:tcPr>
            <w:tcW w:w="0" w:type="pct"/>
            <w:noWrap/>
            <w:hideMark/>
          </w:tcPr>
          <w:p w14:paraId="60D6D6D2" w14:textId="77777777" w:rsidR="005B1647" w:rsidRPr="00E066E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066E3">
              <w:t>40 000</w:t>
            </w:r>
          </w:p>
        </w:tc>
        <w:tc>
          <w:tcPr>
            <w:tcW w:w="0" w:type="pct"/>
            <w:noWrap/>
            <w:hideMark/>
          </w:tcPr>
          <w:p w14:paraId="2CFC2F26" w14:textId="77777777" w:rsidR="005B1647" w:rsidRPr="00E066E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066E3">
              <w:t>0</w:t>
            </w:r>
          </w:p>
        </w:tc>
      </w:tr>
      <w:tr w:rsidR="00155607" w14:paraId="41B24B1A" w14:textId="77777777" w:rsidTr="00155607">
        <w:trPr>
          <w:cnfStyle w:val="010000000000" w:firstRow="0" w:lastRow="1" w:firstColumn="0" w:lastColumn="0" w:oddVBand="0" w:evenVBand="0" w:oddHBand="0" w:evenHBand="0" w:firstRowFirstColumn="0" w:firstRowLastColumn="0" w:lastRowFirstColumn="0" w:lastRowLastColumn="0"/>
          <w:trHeight w:val="270"/>
        </w:trPr>
        <w:tc>
          <w:tcPr>
            <w:cnfStyle w:val="001000000000" w:firstRow="0" w:lastRow="0" w:firstColumn="1" w:lastColumn="0" w:oddVBand="0" w:evenVBand="0" w:oddHBand="0" w:evenHBand="0" w:firstRowFirstColumn="0" w:firstRowLastColumn="0" w:lastRowFirstColumn="0" w:lastRowLastColumn="0"/>
            <w:tcW w:w="0" w:type="pct"/>
            <w:noWrap/>
            <w:hideMark/>
          </w:tcPr>
          <w:p w14:paraId="4323D285" w14:textId="77777777" w:rsidR="005B1647" w:rsidRPr="00E066E3" w:rsidRDefault="005B1647" w:rsidP="005B1647">
            <w:pPr>
              <w:pStyle w:val="Tabell"/>
            </w:pPr>
            <w:r w:rsidRPr="00E066E3">
              <w:t>Summa</w:t>
            </w:r>
          </w:p>
        </w:tc>
        <w:tc>
          <w:tcPr>
            <w:tcW w:w="0" w:type="pct"/>
            <w:noWrap/>
            <w:hideMark/>
          </w:tcPr>
          <w:p w14:paraId="50500830" w14:textId="5EF70B3C" w:rsidR="005B1647" w:rsidRPr="00E066E3" w:rsidRDefault="005B1647" w:rsidP="005B1647">
            <w:pPr>
              <w:pStyle w:val="Tabell"/>
              <w:cnfStyle w:val="010000000000" w:firstRow="0" w:lastRow="1" w:firstColumn="0" w:lastColumn="0" w:oddVBand="0" w:evenVBand="0" w:oddHBand="0" w:evenHBand="0" w:firstRowFirstColumn="0" w:firstRowLastColumn="0" w:lastRowFirstColumn="0" w:lastRowLastColumn="0"/>
            </w:pPr>
            <w:r>
              <w:t xml:space="preserve">67 500 </w:t>
            </w:r>
          </w:p>
        </w:tc>
        <w:tc>
          <w:tcPr>
            <w:tcW w:w="0" w:type="pct"/>
            <w:noWrap/>
            <w:hideMark/>
          </w:tcPr>
          <w:p w14:paraId="29570B68" w14:textId="0898FDA8" w:rsidR="005B1647" w:rsidRPr="00E066E3" w:rsidRDefault="005B1647" w:rsidP="005B1647">
            <w:pPr>
              <w:pStyle w:val="Tabell"/>
              <w:cnfStyle w:val="010000000000" w:firstRow="0" w:lastRow="1" w:firstColumn="0" w:lastColumn="0" w:oddVBand="0" w:evenVBand="0" w:oddHBand="0" w:evenHBand="0" w:firstRowFirstColumn="0" w:firstRowLastColumn="0" w:lastRowFirstColumn="0" w:lastRowLastColumn="0"/>
            </w:pPr>
            <w:r>
              <w:t xml:space="preserve"> 8 731 </w:t>
            </w:r>
          </w:p>
        </w:tc>
      </w:tr>
    </w:tbl>
    <w:p w14:paraId="3B3E8572" w14:textId="0F6C0853" w:rsidR="005B1647" w:rsidRDefault="005B1647" w:rsidP="005B1647">
      <w:pPr>
        <w:pStyle w:val="Brdtext"/>
        <w:spacing w:before="160"/>
      </w:pPr>
      <w:r w:rsidRPr="00E066E3">
        <w:t>Inom utgiftsområdet har riksdagen beviljat övriga krediter på 67</w:t>
      </w:r>
      <w:r>
        <w:t xml:space="preserve"> 500 </w:t>
      </w:r>
      <w:r w:rsidRPr="00E066E3">
        <w:t xml:space="preserve">miljoner kronor. Utnyttjade krediter vid utgången av 2019 uppgick till </w:t>
      </w:r>
      <w:r>
        <w:t>8 731 </w:t>
      </w:r>
      <w:r w:rsidRPr="00E066E3">
        <w:t>miljoner kronor.</w:t>
      </w:r>
    </w:p>
    <w:p w14:paraId="44C8D3A3" w14:textId="6B6E862E" w:rsidR="005B1647" w:rsidRDefault="005B1647" w:rsidP="005B1647">
      <w:pPr>
        <w:pStyle w:val="Rubrik4utannumrering"/>
      </w:pPr>
      <w:r>
        <w:t xml:space="preserve">Riksrevisionens </w:t>
      </w:r>
      <w:r w:rsidRPr="00A74E4A">
        <w:t xml:space="preserve">iakttagelser – </w:t>
      </w:r>
      <w:r>
        <w:t>årlig revision</w:t>
      </w:r>
    </w:p>
    <w:p w14:paraId="476B27BB" w14:textId="4898FB22" w:rsidR="005B1647" w:rsidRPr="00F376C0" w:rsidRDefault="005B1647" w:rsidP="005B1647">
      <w:pPr>
        <w:pStyle w:val="Rubrik5utannumrering"/>
      </w:pPr>
      <w:r w:rsidRPr="00F376C0">
        <w:t>Statens inspektion för försvarsunderrättelseverksamheten</w:t>
      </w:r>
    </w:p>
    <w:p w14:paraId="5EC56971" w14:textId="44F735CA" w:rsidR="005B1647" w:rsidRDefault="005B1647" w:rsidP="005B1647">
      <w:r w:rsidRPr="00F376C0">
        <w:t>Statens inspektion för försvarsunderrättelseverksamheten</w:t>
      </w:r>
      <w:r>
        <w:t xml:space="preserve"> har fått en revisions</w:t>
      </w:r>
      <w:r>
        <w:softHyphen/>
        <w:t>berättelse med reservation avseende sin årsredovisning för 2019. Som grund för uttalande om reservation anger Riksrevisionen följande.</w:t>
      </w:r>
    </w:p>
    <w:p w14:paraId="707C418C" w14:textId="51D7B96B" w:rsidR="005B1647" w:rsidRPr="00DD2C27" w:rsidRDefault="005B1647" w:rsidP="005B1647">
      <w:pPr>
        <w:pStyle w:val="Brdtext"/>
      </w:pPr>
      <w:r w:rsidRPr="00DD2C27">
        <w:t xml:space="preserve">Årsredovisningen för </w:t>
      </w:r>
      <w:sdt>
        <w:sdtPr>
          <w:id w:val="396327422"/>
        </w:sdtPr>
        <w:sdtEndPr/>
        <w:sdtContent>
          <w:r w:rsidRPr="00DD2C27">
            <w:t>Statens inspektion för försvarsunderrättelseverksamheten</w:t>
          </w:r>
        </w:sdtContent>
      </w:sdt>
      <w:r w:rsidRPr="00DD2C27">
        <w:t xml:space="preserve"> har lämnats till regeringen den 25 februari 2020. Enligt 2 kap. 1 § förordningen (2000:605) om årsredovisning och budgetunderlag ska myndigheten senast den 22</w:t>
      </w:r>
      <w:r>
        <w:t> </w:t>
      </w:r>
      <w:r w:rsidRPr="00DD2C27">
        <w:t>februari lämna en årsredovisning till regeringen. Årsredovisningen är därmed inte avlämnad i enlighet med förordningens villkor.</w:t>
      </w:r>
    </w:p>
    <w:p w14:paraId="5C25C75E" w14:textId="77777777" w:rsidR="005B1647" w:rsidRPr="00405086" w:rsidRDefault="005B1647" w:rsidP="005B1647">
      <w:pPr>
        <w:pStyle w:val="Rubrik5utannumrering"/>
      </w:pPr>
      <w:r w:rsidRPr="00405086">
        <w:t>Strålsäkerhetsmyndigheten</w:t>
      </w:r>
    </w:p>
    <w:p w14:paraId="71CB9186" w14:textId="77777777" w:rsidR="005B1647" w:rsidRDefault="005B1647" w:rsidP="005B1647">
      <w:pPr>
        <w:pStyle w:val="Brdtext"/>
      </w:pPr>
      <w:r>
        <w:t>S</w:t>
      </w:r>
      <w:r w:rsidRPr="00405086">
        <w:t>trålsäkerhetsmyndigheten</w:t>
      </w:r>
      <w:r>
        <w:t xml:space="preserve"> har fått en revisionsberättelse med reservation avseende sin årsredovisning för 2019. Som grund för uttalande om reservation anger Riksrevisionen följande.</w:t>
      </w:r>
    </w:p>
    <w:p w14:paraId="71FE59E9" w14:textId="57DA87D5" w:rsidR="005B1647" w:rsidRPr="00E00AED" w:rsidRDefault="005B1647" w:rsidP="005B1647">
      <w:pPr>
        <w:pStyle w:val="Brdtext"/>
      </w:pPr>
      <w:r w:rsidRPr="00E00AED">
        <w:t xml:space="preserve">Strålsäkerhetsmyndigheten har överskridit ramen för beställningsbemyndigandet gällande anslag 3:1 ap.2 </w:t>
      </w:r>
      <w:r w:rsidRPr="00E00AED">
        <w:rPr>
          <w:i/>
          <w:iCs/>
        </w:rPr>
        <w:t>Forskning (ram</w:t>
      </w:r>
      <w:r w:rsidRPr="005237A5">
        <w:rPr>
          <w:i/>
          <w:iCs/>
        </w:rPr>
        <w:t>)</w:t>
      </w:r>
      <w:r>
        <w:t xml:space="preserve"> under utgiftsområde 6. </w:t>
      </w:r>
      <w:r w:rsidRPr="00E00AED">
        <w:t>Bemyndiganderamen uppgår till 70</w:t>
      </w:r>
      <w:r>
        <w:t> </w:t>
      </w:r>
      <w:r w:rsidRPr="00E00AED">
        <w:t>000</w:t>
      </w:r>
      <w:r>
        <w:t> 000</w:t>
      </w:r>
      <w:r w:rsidRPr="00E00AED">
        <w:t xml:space="preserve"> kronor medan utestående åtaganden enligt årsredovisningen uppgår till 83</w:t>
      </w:r>
      <w:r>
        <w:t> </w:t>
      </w:r>
      <w:r w:rsidRPr="00E00AED">
        <w:t>959</w:t>
      </w:r>
      <w:r>
        <w:t> 000</w:t>
      </w:r>
      <w:r w:rsidRPr="00E00AED">
        <w:t xml:space="preserve"> kronor.</w:t>
      </w:r>
    </w:p>
    <w:p w14:paraId="0A1E7AF1" w14:textId="2D297BE5" w:rsidR="005B1647" w:rsidRPr="009349F5" w:rsidRDefault="005B1647" w:rsidP="005B1647">
      <w:pPr>
        <w:pStyle w:val="Brdtext"/>
      </w:pPr>
      <w:r w:rsidRPr="00E00AED">
        <w:t>Strålsäkerhetsmyndigheten har även överskridit det av regeringen beslutade slutåret (2023) avseende beställningsbemyndigandet för samma anslag genom att ingå åtaganden på 375</w:t>
      </w:r>
      <w:r>
        <w:t> 000</w:t>
      </w:r>
      <w:r w:rsidRPr="00E00AED">
        <w:t xml:space="preserve"> kronor för år 2024.</w:t>
      </w:r>
    </w:p>
    <w:p w14:paraId="7133AA88" w14:textId="1A4837D3" w:rsidR="005B1647" w:rsidRPr="00B71C32" w:rsidRDefault="005B1647" w:rsidP="005B1647">
      <w:pPr>
        <w:pStyle w:val="Rubrik4utannumrering"/>
        <w:rPr>
          <w:b w:val="0"/>
          <w:iCs w:val="0"/>
        </w:rPr>
      </w:pPr>
      <w:r w:rsidRPr="00B71C32">
        <w:lastRenderedPageBreak/>
        <w:t>Riksrevisionens iakttagelser – effektivitetsrevision</w:t>
      </w:r>
    </w:p>
    <w:p w14:paraId="61FE2D2C" w14:textId="77777777" w:rsidR="005B1647" w:rsidRDefault="005B1647" w:rsidP="005B1647">
      <w:pPr>
        <w:pStyle w:val="Rubrik5utannumrering"/>
      </w:pPr>
      <w:r w:rsidRPr="00B71C32">
        <w:t>RiR 2019:</w:t>
      </w:r>
      <w:r>
        <w:t>30</w:t>
      </w:r>
      <w:r w:rsidRPr="00BB3900">
        <w:t xml:space="preserve"> </w:t>
      </w:r>
      <w:r w:rsidRPr="007758E8">
        <w:t>Riksrevisionens rapport om det värsta skulle hända – statens arbete för att förhindra och hantera kärntekniska olyckor</w:t>
      </w:r>
    </w:p>
    <w:p w14:paraId="42E5D5A6" w14:textId="7FB2B617" w:rsidR="005B1647" w:rsidRPr="00B71C32" w:rsidRDefault="005B1647" w:rsidP="005B1647">
      <w:r w:rsidRPr="007758E8">
        <w:t>Riksrevisionen har granskat om regeringens och ansvariga myndigheters arbete med säkerheten för kärnteknisk verksamhet är tillfredställande</w:t>
      </w:r>
      <w:r>
        <w:t>.</w:t>
      </w:r>
    </w:p>
    <w:p w14:paraId="064217A0" w14:textId="3188FE64" w:rsidR="005B1647" w:rsidRPr="00B71C32" w:rsidRDefault="005B1647" w:rsidP="005B1647">
      <w:pPr>
        <w:pStyle w:val="Brdtext"/>
      </w:pPr>
      <w:r w:rsidRPr="00B71C32">
        <w:t xml:space="preserve">Regeringen har i skrivelsen Riksrevisionens rapport om </w:t>
      </w:r>
      <w:r>
        <w:t xml:space="preserve">statens arbete för att förhindra och hantera kärntekniska olyckor (skr. 2019/20:93) </w:t>
      </w:r>
      <w:r w:rsidRPr="00B71C32">
        <w:t>redovisat vilka åtgärder som vidtagits eller avses vidtas med anledning av granskningsrapporten. Granskningsrapporten är därmed slutbehandlad.</w:t>
      </w:r>
    </w:p>
    <w:p w14:paraId="152F6551" w14:textId="77777777" w:rsidR="005B1647" w:rsidRDefault="005B1647" w:rsidP="005B1647">
      <w:pPr>
        <w:pStyle w:val="Rubrik5utannumrering"/>
      </w:pPr>
      <w:r>
        <w:t>RiR 2019:35 Valförfarandet - valhemlighet, träffsäkerhet och godtagbar tid</w:t>
      </w:r>
    </w:p>
    <w:p w14:paraId="6B8444A2" w14:textId="5BE4B2D2" w:rsidR="005B1647" w:rsidRDefault="005B1647" w:rsidP="005B1647">
      <w:r w:rsidRPr="00361E99">
        <w:t>Riksrevisionen har granskat om regeringens och de statliga valmyndigheternas arbete med att genomföra val är ändamålsenligt utformat.</w:t>
      </w:r>
    </w:p>
    <w:p w14:paraId="59D89517" w14:textId="50B49764" w:rsidR="005B1647" w:rsidRDefault="005B1647" w:rsidP="005B1647">
      <w:pPr>
        <w:pStyle w:val="Brdtext"/>
      </w:pPr>
      <w:r>
        <w:t xml:space="preserve">Regeringen har i skrivelsen Riksrevisionens </w:t>
      </w:r>
      <w:r w:rsidRPr="000B3009">
        <w:t>rapport</w:t>
      </w:r>
      <w:r>
        <w:t xml:space="preserve"> om valförfarandet (skr. 2019/20:141) redovisat </w:t>
      </w:r>
      <w:r w:rsidRPr="004B5681">
        <w:t>vilka åtgärder som vidtagits eller avses vidtas med anledning av granskningsrapporten. Granskningsrapporten är därmed slutbehandlad.</w:t>
      </w:r>
    </w:p>
    <w:p w14:paraId="4202C543" w14:textId="77777777" w:rsidR="005B1647" w:rsidRPr="00B71C32" w:rsidRDefault="005B1647" w:rsidP="005B1647"/>
    <w:p w14:paraId="0F1C7280" w14:textId="2F5BE55B" w:rsidR="005B1647" w:rsidRDefault="005B1647" w:rsidP="005B1647">
      <w:pPr>
        <w:pStyle w:val="Brdtext"/>
        <w:sectPr w:rsidR="005B1647" w:rsidSect="00DA2538">
          <w:headerReference w:type="even" r:id="rId97"/>
          <w:headerReference w:type="default" r:id="rId98"/>
          <w:footerReference w:type="even" r:id="rId99"/>
          <w:footerReference w:type="default" r:id="rId100"/>
          <w:footerReference w:type="first" r:id="rId101"/>
          <w:pgSz w:w="11906" w:h="16838" w:code="9"/>
          <w:pgMar w:top="1304" w:right="2268" w:bottom="1247" w:left="2268" w:header="567" w:footer="624" w:gutter="0"/>
          <w:cols w:space="708"/>
          <w:docGrid w:linePitch="360"/>
        </w:sectPr>
      </w:pPr>
    </w:p>
    <w:p w14:paraId="7C6DCC0F" w14:textId="23B66E11" w:rsidR="005B1647" w:rsidRDefault="005B1647" w:rsidP="00AC2754">
      <w:pPr>
        <w:pStyle w:val="Rubrik3"/>
      </w:pPr>
      <w:bookmarkStart w:id="108" w:name="_Toc37350619"/>
      <w:r>
        <w:lastRenderedPageBreak/>
        <w:t>Utgiftsområde 7 Internationellt bistånd</w:t>
      </w:r>
      <w:bookmarkEnd w:id="108"/>
    </w:p>
    <w:p w14:paraId="3545B342" w14:textId="01CA45D6" w:rsidR="005B1647" w:rsidRDefault="005B1647" w:rsidP="005B1647">
      <w:pPr>
        <w:pStyle w:val="Rubrik4utannumrering"/>
      </w:pPr>
      <w:r>
        <w:t>Anslag</w:t>
      </w:r>
    </w:p>
    <w:p w14:paraId="3C3B3456" w14:textId="23F3CE81" w:rsidR="005B1647" w:rsidRDefault="005B1647" w:rsidP="005B1647">
      <w:pPr>
        <w:pStyle w:val="TabellRubrik"/>
      </w:pPr>
      <w:bookmarkStart w:id="109" w:name="_Toc37340051"/>
      <w:r>
        <w:t xml:space="preserve">Tabell </w:t>
      </w:r>
      <w:r>
        <w:fldChar w:fldCharType="begin"/>
      </w:r>
      <w:r>
        <w:instrText xml:space="preserve"> STYLEREF  "Rubrik 1" \n</w:instrText>
      </w:r>
      <w:r>
        <w:fldChar w:fldCharType="separate"/>
      </w:r>
      <w:r w:rsidR="00301022">
        <w:rPr>
          <w:noProof/>
        </w:rPr>
        <w:t>2</w:t>
      </w:r>
      <w:r>
        <w:rPr>
          <w:noProof/>
        </w:rPr>
        <w:fldChar w:fldCharType="end"/>
      </w:r>
      <w:r>
        <w:t>.</w:t>
      </w:r>
      <w:fldSimple w:instr=" SEQ Tabell \* ARABIC \s 1 ">
        <w:r w:rsidR="00301022">
          <w:rPr>
            <w:noProof/>
          </w:rPr>
          <w:t>51</w:t>
        </w:r>
      </w:fldSimple>
      <w:r>
        <w:tab/>
        <w:t>UO 7 Anslag</w:t>
      </w:r>
      <w:bookmarkEnd w:id="109"/>
    </w:p>
    <w:p w14:paraId="4653A594" w14:textId="0A00F06D" w:rsidR="005B1647" w:rsidRDefault="005B1647" w:rsidP="005B1647">
      <w:pPr>
        <w:pStyle w:val="TabellUnderrubrik"/>
      </w:pPr>
      <w:r w:rsidRPr="00E066E3">
        <w:t>Miljoner kronor</w:t>
      </w:r>
    </w:p>
    <w:tbl>
      <w:tblPr>
        <w:tblStyle w:val="RKBPTabell"/>
        <w:tblW w:w="5000" w:type="pct"/>
        <w:tblLook w:val="04E0" w:firstRow="1" w:lastRow="1" w:firstColumn="1" w:lastColumn="0" w:noHBand="0" w:noVBand="1"/>
      </w:tblPr>
      <w:tblGrid>
        <w:gridCol w:w="710"/>
        <w:gridCol w:w="2193"/>
        <w:gridCol w:w="6"/>
        <w:gridCol w:w="740"/>
        <w:gridCol w:w="6"/>
        <w:gridCol w:w="740"/>
        <w:gridCol w:w="6"/>
        <w:gridCol w:w="740"/>
        <w:gridCol w:w="6"/>
        <w:gridCol w:w="740"/>
        <w:gridCol w:w="6"/>
        <w:gridCol w:w="742"/>
        <w:gridCol w:w="735"/>
      </w:tblGrid>
      <w:tr w:rsidR="00155607" w14:paraId="2D622BFC" w14:textId="77777777" w:rsidTr="00BE1FEE">
        <w:trPr>
          <w:cnfStyle w:val="100000000000" w:firstRow="1" w:lastRow="0" w:firstColumn="0" w:lastColumn="0" w:oddVBand="0" w:evenVBand="0" w:oddHBand="0" w:evenHBand="0" w:firstRowFirstColumn="0" w:firstRowLastColumn="0" w:lastRowFirstColumn="0" w:lastRowLastColumn="0"/>
          <w:trHeight w:val="675"/>
          <w:tblHeader w:val="0"/>
        </w:trPr>
        <w:tc>
          <w:tcPr>
            <w:cnfStyle w:val="001000000000" w:firstRow="0" w:lastRow="0" w:firstColumn="1" w:lastColumn="0" w:oddVBand="0" w:evenVBand="0" w:oddHBand="0" w:evenHBand="0" w:firstRowFirstColumn="0" w:firstRowLastColumn="0" w:lastRowFirstColumn="0" w:lastRowLastColumn="0"/>
            <w:tcW w:w="481" w:type="pct"/>
            <w:tcBorders>
              <w:top w:val="none" w:sz="0" w:space="0" w:color="auto"/>
              <w:left w:val="none" w:sz="0" w:space="0" w:color="auto"/>
              <w:bottom w:val="none" w:sz="0" w:space="0" w:color="auto"/>
              <w:right w:val="none" w:sz="0" w:space="0" w:color="auto"/>
              <w:tl2br w:val="none" w:sz="0" w:space="0" w:color="auto"/>
              <w:tr2bl w:val="none" w:sz="0" w:space="0" w:color="auto"/>
            </w:tcBorders>
            <w:noWrap/>
            <w:hideMark/>
          </w:tcPr>
          <w:p w14:paraId="78960AE8" w14:textId="77777777" w:rsidR="005B1647" w:rsidRPr="00E066E3" w:rsidRDefault="005B1647" w:rsidP="005B1647">
            <w:pPr>
              <w:pStyle w:val="TabellHuvud"/>
            </w:pPr>
            <w:r w:rsidRPr="00E066E3">
              <w:t>Anslag</w:t>
            </w:r>
          </w:p>
        </w:tc>
        <w:tc>
          <w:tcPr>
            <w:tcW w:w="1490" w:type="pct"/>
            <w:tcBorders>
              <w:top w:val="none" w:sz="0" w:space="0" w:color="auto"/>
              <w:left w:val="none" w:sz="0" w:space="0" w:color="auto"/>
              <w:bottom w:val="none" w:sz="0" w:space="0" w:color="auto"/>
              <w:right w:val="none" w:sz="0" w:space="0" w:color="auto"/>
              <w:tl2br w:val="none" w:sz="0" w:space="0" w:color="auto"/>
              <w:tr2bl w:val="none" w:sz="0" w:space="0" w:color="auto"/>
            </w:tcBorders>
            <w:hideMark/>
          </w:tcPr>
          <w:p w14:paraId="2F2D5DA5" w14:textId="77777777" w:rsidR="005B1647" w:rsidRPr="00E066E3" w:rsidRDefault="005B1647" w:rsidP="005B1647">
            <w:pPr>
              <w:pStyle w:val="TabellHuvud"/>
              <w:jc w:val="left"/>
              <w:cnfStyle w:val="100000000000" w:firstRow="1" w:lastRow="0" w:firstColumn="0" w:lastColumn="0" w:oddVBand="0" w:evenVBand="0" w:oddHBand="0" w:evenHBand="0" w:firstRowFirstColumn="0" w:firstRowLastColumn="0" w:lastRowFirstColumn="0" w:lastRowLastColumn="0"/>
            </w:pPr>
            <w:r w:rsidRPr="00E066E3">
              <w:t>Anslagsnamn</w:t>
            </w:r>
          </w:p>
        </w:tc>
        <w:tc>
          <w:tcPr>
            <w:tcW w:w="505" w:type="pct"/>
            <w:gridSpan w:val="2"/>
            <w:tcBorders>
              <w:top w:val="none" w:sz="0" w:space="0" w:color="auto"/>
              <w:left w:val="none" w:sz="0" w:space="0" w:color="auto"/>
              <w:bottom w:val="none" w:sz="0" w:space="0" w:color="auto"/>
              <w:right w:val="none" w:sz="0" w:space="0" w:color="auto"/>
              <w:tl2br w:val="none" w:sz="0" w:space="0" w:color="auto"/>
              <w:tr2bl w:val="none" w:sz="0" w:space="0" w:color="auto"/>
            </w:tcBorders>
            <w:hideMark/>
          </w:tcPr>
          <w:p w14:paraId="7A6E440D" w14:textId="77777777" w:rsidR="005B1647" w:rsidRPr="00E066E3"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E066E3">
              <w:t>SB</w:t>
            </w:r>
            <w:r w:rsidRPr="00E066E3">
              <w:br/>
              <w:t>2019</w:t>
            </w:r>
          </w:p>
        </w:tc>
        <w:tc>
          <w:tcPr>
            <w:tcW w:w="505" w:type="pct"/>
            <w:gridSpan w:val="2"/>
            <w:tcBorders>
              <w:top w:val="none" w:sz="0" w:space="0" w:color="auto"/>
              <w:left w:val="none" w:sz="0" w:space="0" w:color="auto"/>
              <w:bottom w:val="none" w:sz="0" w:space="0" w:color="auto"/>
              <w:right w:val="none" w:sz="0" w:space="0" w:color="auto"/>
              <w:tl2br w:val="none" w:sz="0" w:space="0" w:color="auto"/>
              <w:tr2bl w:val="none" w:sz="0" w:space="0" w:color="auto"/>
            </w:tcBorders>
            <w:hideMark/>
          </w:tcPr>
          <w:p w14:paraId="7335A101" w14:textId="77777777" w:rsidR="005B1647" w:rsidRPr="00E066E3"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E066E3">
              <w:t>ÄB</w:t>
            </w:r>
            <w:r w:rsidRPr="00E066E3">
              <w:br/>
              <w:t>2019</w:t>
            </w:r>
          </w:p>
        </w:tc>
        <w:tc>
          <w:tcPr>
            <w:tcW w:w="505" w:type="pct"/>
            <w:gridSpan w:val="2"/>
            <w:tcBorders>
              <w:top w:val="none" w:sz="0" w:space="0" w:color="auto"/>
              <w:left w:val="none" w:sz="0" w:space="0" w:color="auto"/>
              <w:bottom w:val="none" w:sz="0" w:space="0" w:color="auto"/>
              <w:right w:val="none" w:sz="0" w:space="0" w:color="auto"/>
              <w:tl2br w:val="none" w:sz="0" w:space="0" w:color="auto"/>
              <w:tr2bl w:val="none" w:sz="0" w:space="0" w:color="auto"/>
            </w:tcBorders>
            <w:hideMark/>
          </w:tcPr>
          <w:p w14:paraId="6B6E8DFC" w14:textId="77777777" w:rsidR="005B1647" w:rsidRPr="00E066E3"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E066E3">
              <w:t>Utfall</w:t>
            </w:r>
            <w:r w:rsidRPr="00E066E3">
              <w:br/>
              <w:t>2019</w:t>
            </w:r>
          </w:p>
        </w:tc>
        <w:tc>
          <w:tcPr>
            <w:tcW w:w="505" w:type="pct"/>
            <w:gridSpan w:val="2"/>
            <w:tcBorders>
              <w:top w:val="none" w:sz="0" w:space="0" w:color="auto"/>
              <w:left w:val="none" w:sz="0" w:space="0" w:color="auto"/>
              <w:bottom w:val="none" w:sz="0" w:space="0" w:color="auto"/>
              <w:right w:val="none" w:sz="0" w:space="0" w:color="auto"/>
              <w:tl2br w:val="none" w:sz="0" w:space="0" w:color="auto"/>
              <w:tr2bl w:val="none" w:sz="0" w:space="0" w:color="auto"/>
            </w:tcBorders>
            <w:hideMark/>
          </w:tcPr>
          <w:p w14:paraId="0B49E8AC" w14:textId="77777777" w:rsidR="005B1647" w:rsidRPr="00E066E3"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E066E3">
              <w:t>Utfall-SB</w:t>
            </w:r>
            <w:r w:rsidRPr="00E066E3">
              <w:br/>
              <w:t>2019</w:t>
            </w:r>
          </w:p>
        </w:tc>
        <w:tc>
          <w:tcPr>
            <w:tcW w:w="505" w:type="pct"/>
            <w:gridSpan w:val="2"/>
            <w:tcBorders>
              <w:top w:val="none" w:sz="0" w:space="0" w:color="auto"/>
              <w:left w:val="none" w:sz="0" w:space="0" w:color="auto"/>
              <w:bottom w:val="none" w:sz="0" w:space="0" w:color="auto"/>
              <w:right w:val="none" w:sz="0" w:space="0" w:color="auto"/>
              <w:tl2br w:val="none" w:sz="0" w:space="0" w:color="auto"/>
              <w:tr2bl w:val="none" w:sz="0" w:space="0" w:color="auto"/>
            </w:tcBorders>
            <w:hideMark/>
          </w:tcPr>
          <w:p w14:paraId="2D6FC628" w14:textId="794938D6" w:rsidR="005B1647" w:rsidRPr="00E066E3"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E066E3">
              <w:t>Utfall-SB</w:t>
            </w:r>
            <w:r w:rsidRPr="00E066E3">
              <w:br/>
            </w:r>
            <w:r>
              <w:t>procent</w:t>
            </w:r>
            <w:r w:rsidRPr="00E066E3">
              <w:br/>
              <w:t>2019</w:t>
            </w:r>
          </w:p>
        </w:tc>
        <w:tc>
          <w:tcPr>
            <w:tcW w:w="505" w:type="pct"/>
            <w:tcBorders>
              <w:top w:val="none" w:sz="0" w:space="0" w:color="auto"/>
              <w:left w:val="none" w:sz="0" w:space="0" w:color="auto"/>
              <w:bottom w:val="none" w:sz="0" w:space="0" w:color="auto"/>
              <w:right w:val="none" w:sz="0" w:space="0" w:color="auto"/>
              <w:tl2br w:val="none" w:sz="0" w:space="0" w:color="auto"/>
              <w:tr2bl w:val="none" w:sz="0" w:space="0" w:color="auto"/>
            </w:tcBorders>
            <w:hideMark/>
          </w:tcPr>
          <w:p w14:paraId="3411C4CC" w14:textId="77777777" w:rsidR="005B1647" w:rsidRPr="00E066E3"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E066E3">
              <w:t>Utfall</w:t>
            </w:r>
            <w:r w:rsidRPr="00E066E3">
              <w:br/>
              <w:t>2018</w:t>
            </w:r>
          </w:p>
        </w:tc>
      </w:tr>
      <w:tr w:rsidR="00155607" w14:paraId="2A3E39C4"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484" w:type="pct"/>
            <w:tcBorders>
              <w:top w:val="single" w:sz="12" w:space="0" w:color="auto"/>
            </w:tcBorders>
            <w:vAlign w:val="top"/>
            <w:hideMark/>
          </w:tcPr>
          <w:p w14:paraId="2757C0C3" w14:textId="77777777" w:rsidR="005B1647" w:rsidRPr="00E066E3" w:rsidRDefault="005B1647" w:rsidP="005B1647">
            <w:pPr>
              <w:pStyle w:val="Tabell"/>
            </w:pPr>
            <w:r w:rsidRPr="00E066E3">
              <w:t>1:1</w:t>
            </w:r>
          </w:p>
        </w:tc>
        <w:tc>
          <w:tcPr>
            <w:tcW w:w="1491" w:type="pct"/>
            <w:gridSpan w:val="2"/>
            <w:tcBorders>
              <w:top w:val="single" w:sz="12" w:space="0" w:color="auto"/>
            </w:tcBorders>
            <w:vAlign w:val="top"/>
            <w:hideMark/>
          </w:tcPr>
          <w:p w14:paraId="6C8ABF32" w14:textId="77777777" w:rsidR="005B1647" w:rsidRPr="00E066E3"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E066E3">
              <w:t>Biståndsverksamhet</w:t>
            </w:r>
          </w:p>
        </w:tc>
        <w:tc>
          <w:tcPr>
            <w:tcW w:w="505" w:type="pct"/>
            <w:gridSpan w:val="2"/>
            <w:tcBorders>
              <w:top w:val="single" w:sz="12" w:space="0" w:color="auto"/>
            </w:tcBorders>
            <w:noWrap/>
            <w:hideMark/>
          </w:tcPr>
          <w:p w14:paraId="21D5D082" w14:textId="77777777" w:rsidR="005B1647" w:rsidRPr="00E066E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066E3">
              <w:t>43 459</w:t>
            </w:r>
          </w:p>
        </w:tc>
        <w:tc>
          <w:tcPr>
            <w:tcW w:w="505" w:type="pct"/>
            <w:gridSpan w:val="2"/>
            <w:tcBorders>
              <w:top w:val="single" w:sz="12" w:space="0" w:color="auto"/>
            </w:tcBorders>
            <w:noWrap/>
            <w:hideMark/>
          </w:tcPr>
          <w:p w14:paraId="22ACE212" w14:textId="77777777" w:rsidR="005B1647" w:rsidRPr="00E066E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066E3">
              <w:t>-499</w:t>
            </w:r>
          </w:p>
        </w:tc>
        <w:tc>
          <w:tcPr>
            <w:tcW w:w="505" w:type="pct"/>
            <w:gridSpan w:val="2"/>
            <w:tcBorders>
              <w:top w:val="single" w:sz="12" w:space="0" w:color="auto"/>
            </w:tcBorders>
            <w:noWrap/>
            <w:hideMark/>
          </w:tcPr>
          <w:p w14:paraId="5D699405" w14:textId="77777777" w:rsidR="005B1647" w:rsidRPr="00E066E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066E3">
              <w:t>42 751</w:t>
            </w:r>
          </w:p>
        </w:tc>
        <w:tc>
          <w:tcPr>
            <w:tcW w:w="505" w:type="pct"/>
            <w:gridSpan w:val="2"/>
            <w:tcBorders>
              <w:top w:val="single" w:sz="12" w:space="0" w:color="auto"/>
            </w:tcBorders>
            <w:noWrap/>
            <w:hideMark/>
          </w:tcPr>
          <w:p w14:paraId="36606899" w14:textId="77777777" w:rsidR="005B1647" w:rsidRPr="00E066E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066E3">
              <w:t>-709</w:t>
            </w:r>
          </w:p>
        </w:tc>
        <w:tc>
          <w:tcPr>
            <w:tcW w:w="505" w:type="pct"/>
            <w:tcBorders>
              <w:top w:val="single" w:sz="12" w:space="0" w:color="auto"/>
            </w:tcBorders>
            <w:noWrap/>
            <w:hideMark/>
          </w:tcPr>
          <w:p w14:paraId="2B9974D3" w14:textId="77777777" w:rsidR="005B1647" w:rsidRPr="00E066E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066E3">
              <w:t>-1,6</w:t>
            </w:r>
          </w:p>
        </w:tc>
        <w:tc>
          <w:tcPr>
            <w:tcW w:w="501" w:type="pct"/>
            <w:tcBorders>
              <w:top w:val="single" w:sz="12" w:space="0" w:color="auto"/>
            </w:tcBorders>
            <w:hideMark/>
          </w:tcPr>
          <w:p w14:paraId="392381D1" w14:textId="77777777" w:rsidR="005B1647" w:rsidRPr="00E066E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066E3">
              <w:t>41 392</w:t>
            </w:r>
          </w:p>
        </w:tc>
      </w:tr>
      <w:tr w:rsidR="00155607" w14:paraId="303AD82A"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484" w:type="pct"/>
            <w:vAlign w:val="top"/>
            <w:hideMark/>
          </w:tcPr>
          <w:p w14:paraId="5B6A30BA" w14:textId="77777777" w:rsidR="005B1647" w:rsidRPr="00E066E3" w:rsidRDefault="005B1647" w:rsidP="005B1647">
            <w:pPr>
              <w:pStyle w:val="Tabell"/>
            </w:pPr>
            <w:r w:rsidRPr="00E066E3">
              <w:t>1:2</w:t>
            </w:r>
          </w:p>
        </w:tc>
        <w:tc>
          <w:tcPr>
            <w:tcW w:w="1491" w:type="pct"/>
            <w:gridSpan w:val="2"/>
            <w:vAlign w:val="top"/>
            <w:hideMark/>
          </w:tcPr>
          <w:p w14:paraId="13DC31E1" w14:textId="241AA7A2" w:rsidR="005B1647" w:rsidRPr="00E066E3"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E066E3">
              <w:t>Styrelsen för internationellt utvecklingssamarbete (Sida)</w:t>
            </w:r>
          </w:p>
        </w:tc>
        <w:tc>
          <w:tcPr>
            <w:tcW w:w="505" w:type="pct"/>
            <w:gridSpan w:val="2"/>
            <w:noWrap/>
            <w:hideMark/>
          </w:tcPr>
          <w:p w14:paraId="01724435" w14:textId="77777777" w:rsidR="005B1647" w:rsidRPr="00E066E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066E3">
              <w:t>1 276</w:t>
            </w:r>
          </w:p>
        </w:tc>
        <w:tc>
          <w:tcPr>
            <w:tcW w:w="505" w:type="pct"/>
            <w:gridSpan w:val="2"/>
            <w:noWrap/>
            <w:hideMark/>
          </w:tcPr>
          <w:p w14:paraId="17AF52F7" w14:textId="77777777" w:rsidR="005B1647" w:rsidRPr="00E066E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066E3">
              <w:t>12</w:t>
            </w:r>
          </w:p>
        </w:tc>
        <w:tc>
          <w:tcPr>
            <w:tcW w:w="505" w:type="pct"/>
            <w:gridSpan w:val="2"/>
            <w:noWrap/>
            <w:hideMark/>
          </w:tcPr>
          <w:p w14:paraId="3C0E7991" w14:textId="77777777" w:rsidR="005B1647" w:rsidRPr="00E066E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066E3">
              <w:t>1 279</w:t>
            </w:r>
          </w:p>
        </w:tc>
        <w:tc>
          <w:tcPr>
            <w:tcW w:w="505" w:type="pct"/>
            <w:gridSpan w:val="2"/>
            <w:noWrap/>
            <w:hideMark/>
          </w:tcPr>
          <w:p w14:paraId="125A789F" w14:textId="77777777" w:rsidR="005B1647" w:rsidRPr="00E066E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066E3">
              <w:t>3</w:t>
            </w:r>
          </w:p>
        </w:tc>
        <w:tc>
          <w:tcPr>
            <w:tcW w:w="505" w:type="pct"/>
            <w:noWrap/>
            <w:hideMark/>
          </w:tcPr>
          <w:p w14:paraId="33D22BC0" w14:textId="77777777" w:rsidR="005B1647" w:rsidRPr="00E066E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066E3">
              <w:t>0,2</w:t>
            </w:r>
          </w:p>
        </w:tc>
        <w:tc>
          <w:tcPr>
            <w:tcW w:w="501" w:type="pct"/>
            <w:hideMark/>
          </w:tcPr>
          <w:p w14:paraId="20E5433D" w14:textId="77777777" w:rsidR="005B1647" w:rsidRPr="00E066E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066E3">
              <w:t>1 220</w:t>
            </w:r>
          </w:p>
        </w:tc>
      </w:tr>
      <w:tr w:rsidR="00155607" w14:paraId="5C83936E"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484" w:type="pct"/>
            <w:vAlign w:val="top"/>
            <w:hideMark/>
          </w:tcPr>
          <w:p w14:paraId="43BED1A7" w14:textId="77777777" w:rsidR="005B1647" w:rsidRPr="00E066E3" w:rsidRDefault="005B1647" w:rsidP="005B1647">
            <w:pPr>
              <w:pStyle w:val="Tabell"/>
            </w:pPr>
            <w:r w:rsidRPr="00E066E3">
              <w:t>1:6</w:t>
            </w:r>
          </w:p>
        </w:tc>
        <w:tc>
          <w:tcPr>
            <w:tcW w:w="1491" w:type="pct"/>
            <w:gridSpan w:val="2"/>
            <w:vAlign w:val="top"/>
            <w:hideMark/>
          </w:tcPr>
          <w:p w14:paraId="0A7DD920" w14:textId="77777777" w:rsidR="005B1647" w:rsidRPr="00E066E3"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E066E3">
              <w:t>Utvärdering av internationellt bistånd</w:t>
            </w:r>
          </w:p>
        </w:tc>
        <w:tc>
          <w:tcPr>
            <w:tcW w:w="505" w:type="pct"/>
            <w:gridSpan w:val="2"/>
            <w:noWrap/>
            <w:hideMark/>
          </w:tcPr>
          <w:p w14:paraId="18FF51DB" w14:textId="77777777" w:rsidR="005B1647" w:rsidRPr="00E066E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066E3">
              <w:t>18</w:t>
            </w:r>
          </w:p>
        </w:tc>
        <w:tc>
          <w:tcPr>
            <w:tcW w:w="505" w:type="pct"/>
            <w:gridSpan w:val="2"/>
            <w:noWrap/>
            <w:hideMark/>
          </w:tcPr>
          <w:p w14:paraId="15F3FF00" w14:textId="77777777" w:rsidR="005B1647" w:rsidRPr="00E066E3"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505" w:type="pct"/>
            <w:gridSpan w:val="2"/>
            <w:noWrap/>
            <w:hideMark/>
          </w:tcPr>
          <w:p w14:paraId="4C8A5E91" w14:textId="77777777" w:rsidR="005B1647" w:rsidRPr="00E066E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066E3">
              <w:t>18</w:t>
            </w:r>
          </w:p>
        </w:tc>
        <w:tc>
          <w:tcPr>
            <w:tcW w:w="505" w:type="pct"/>
            <w:gridSpan w:val="2"/>
            <w:noWrap/>
            <w:hideMark/>
          </w:tcPr>
          <w:p w14:paraId="735ACA06" w14:textId="77777777" w:rsidR="005B1647" w:rsidRPr="00E066E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066E3">
              <w:t>0</w:t>
            </w:r>
          </w:p>
        </w:tc>
        <w:tc>
          <w:tcPr>
            <w:tcW w:w="505" w:type="pct"/>
            <w:noWrap/>
            <w:hideMark/>
          </w:tcPr>
          <w:p w14:paraId="7D0530DA" w14:textId="77777777" w:rsidR="005B1647" w:rsidRPr="00E066E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066E3">
              <w:t>2,8</w:t>
            </w:r>
          </w:p>
        </w:tc>
        <w:tc>
          <w:tcPr>
            <w:tcW w:w="501" w:type="pct"/>
            <w:hideMark/>
          </w:tcPr>
          <w:p w14:paraId="4B3011F5" w14:textId="77777777" w:rsidR="005B1647" w:rsidRPr="00E066E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066E3">
              <w:t>18</w:t>
            </w:r>
          </w:p>
        </w:tc>
      </w:tr>
      <w:tr w:rsidR="00155607" w14:paraId="3EBBCA70"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484" w:type="pct"/>
            <w:tcBorders>
              <w:bottom w:val="single" w:sz="4" w:space="0" w:color="auto"/>
            </w:tcBorders>
            <w:vAlign w:val="top"/>
            <w:hideMark/>
          </w:tcPr>
          <w:p w14:paraId="0B491F9C" w14:textId="77777777" w:rsidR="005B1647" w:rsidRPr="00E066E3" w:rsidRDefault="005B1647" w:rsidP="005B1647">
            <w:pPr>
              <w:pStyle w:val="Tabell"/>
            </w:pPr>
          </w:p>
        </w:tc>
        <w:tc>
          <w:tcPr>
            <w:tcW w:w="1491" w:type="pct"/>
            <w:gridSpan w:val="2"/>
            <w:tcBorders>
              <w:bottom w:val="single" w:sz="4" w:space="0" w:color="auto"/>
            </w:tcBorders>
            <w:vAlign w:val="top"/>
            <w:hideMark/>
          </w:tcPr>
          <w:p w14:paraId="0F4E64F0" w14:textId="77777777" w:rsidR="005B1647" w:rsidRPr="00E066E3"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E066E3">
              <w:t>Övriga anslag</w:t>
            </w:r>
          </w:p>
        </w:tc>
        <w:tc>
          <w:tcPr>
            <w:tcW w:w="505" w:type="pct"/>
            <w:gridSpan w:val="2"/>
            <w:tcBorders>
              <w:bottom w:val="single" w:sz="4" w:space="0" w:color="auto"/>
            </w:tcBorders>
            <w:noWrap/>
            <w:hideMark/>
          </w:tcPr>
          <w:p w14:paraId="4D8306AE" w14:textId="77777777" w:rsidR="005B1647" w:rsidRPr="00E066E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066E3">
              <w:t>192</w:t>
            </w:r>
          </w:p>
        </w:tc>
        <w:tc>
          <w:tcPr>
            <w:tcW w:w="505" w:type="pct"/>
            <w:gridSpan w:val="2"/>
            <w:tcBorders>
              <w:bottom w:val="single" w:sz="4" w:space="0" w:color="auto"/>
            </w:tcBorders>
            <w:noWrap/>
            <w:hideMark/>
          </w:tcPr>
          <w:p w14:paraId="36A42398" w14:textId="77777777" w:rsidR="005B1647" w:rsidRPr="00E066E3"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505" w:type="pct"/>
            <w:gridSpan w:val="2"/>
            <w:tcBorders>
              <w:bottom w:val="single" w:sz="4" w:space="0" w:color="auto"/>
            </w:tcBorders>
            <w:noWrap/>
            <w:hideMark/>
          </w:tcPr>
          <w:p w14:paraId="51F644A7" w14:textId="77777777" w:rsidR="005B1647" w:rsidRPr="00E066E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066E3">
              <w:t>192</w:t>
            </w:r>
          </w:p>
        </w:tc>
        <w:tc>
          <w:tcPr>
            <w:tcW w:w="505" w:type="pct"/>
            <w:gridSpan w:val="2"/>
            <w:tcBorders>
              <w:bottom w:val="single" w:sz="4" w:space="0" w:color="auto"/>
            </w:tcBorders>
            <w:noWrap/>
            <w:hideMark/>
          </w:tcPr>
          <w:p w14:paraId="6FB48A9D" w14:textId="77777777" w:rsidR="005B1647" w:rsidRPr="00E066E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066E3">
              <w:t>0</w:t>
            </w:r>
          </w:p>
        </w:tc>
        <w:tc>
          <w:tcPr>
            <w:tcW w:w="505" w:type="pct"/>
            <w:tcBorders>
              <w:bottom w:val="single" w:sz="4" w:space="0" w:color="auto"/>
            </w:tcBorders>
            <w:noWrap/>
            <w:hideMark/>
          </w:tcPr>
          <w:p w14:paraId="7C36A1F7" w14:textId="77777777" w:rsidR="005B1647" w:rsidRPr="00E066E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066E3">
              <w:t>0,1</w:t>
            </w:r>
          </w:p>
        </w:tc>
        <w:tc>
          <w:tcPr>
            <w:tcW w:w="501" w:type="pct"/>
            <w:tcBorders>
              <w:bottom w:val="single" w:sz="4" w:space="0" w:color="auto"/>
            </w:tcBorders>
            <w:hideMark/>
          </w:tcPr>
          <w:p w14:paraId="56F08787" w14:textId="77777777" w:rsidR="005B1647" w:rsidRPr="00E066E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066E3">
              <w:t>184</w:t>
            </w:r>
          </w:p>
        </w:tc>
      </w:tr>
      <w:tr w:rsidR="00155607" w14:paraId="4551FE9B" w14:textId="77777777" w:rsidTr="00155607">
        <w:trPr>
          <w:cnfStyle w:val="010000000000" w:firstRow="0" w:lastRow="1" w:firstColumn="0" w:lastColumn="0" w:oddVBand="0" w:evenVBand="0" w:oddHBand="0" w:evenHBand="0" w:firstRowFirstColumn="0" w:firstRowLastColumn="0" w:lastRowFirstColumn="0" w:lastRowLastColumn="0"/>
          <w:trHeight w:val="170"/>
        </w:trPr>
        <w:tc>
          <w:tcPr>
            <w:cnfStyle w:val="001000000000" w:firstRow="0" w:lastRow="0" w:firstColumn="1" w:lastColumn="0" w:oddVBand="0" w:evenVBand="0" w:oddHBand="0" w:evenHBand="0" w:firstRowFirstColumn="0" w:firstRowLastColumn="0" w:lastRowFirstColumn="0" w:lastRowLastColumn="0"/>
            <w:tcW w:w="484" w:type="pct"/>
            <w:tcBorders>
              <w:top w:val="single" w:sz="4" w:space="0" w:color="auto"/>
            </w:tcBorders>
            <w:shd w:val="clear" w:color="auto" w:fill="auto"/>
            <w:noWrap/>
            <w:hideMark/>
          </w:tcPr>
          <w:p w14:paraId="6D6281C6" w14:textId="77777777" w:rsidR="005B1647" w:rsidRPr="00E066E3" w:rsidRDefault="005B1647" w:rsidP="005B1647">
            <w:pPr>
              <w:pStyle w:val="Tabell"/>
              <w:rPr>
                <w:bCs/>
              </w:rPr>
            </w:pPr>
            <w:r w:rsidRPr="00E066E3">
              <w:rPr>
                <w:bCs/>
              </w:rPr>
              <w:t>Summa</w:t>
            </w:r>
          </w:p>
        </w:tc>
        <w:tc>
          <w:tcPr>
            <w:tcW w:w="1491" w:type="pct"/>
            <w:gridSpan w:val="2"/>
            <w:tcBorders>
              <w:top w:val="single" w:sz="4" w:space="0" w:color="auto"/>
            </w:tcBorders>
            <w:shd w:val="clear" w:color="auto" w:fill="auto"/>
            <w:hideMark/>
          </w:tcPr>
          <w:p w14:paraId="77197400" w14:textId="77777777" w:rsidR="005B1647" w:rsidRPr="00E066E3"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E066E3">
              <w:rPr>
                <w:bCs/>
              </w:rPr>
              <w:t> </w:t>
            </w:r>
          </w:p>
        </w:tc>
        <w:tc>
          <w:tcPr>
            <w:tcW w:w="505" w:type="pct"/>
            <w:gridSpan w:val="2"/>
            <w:tcBorders>
              <w:top w:val="single" w:sz="4" w:space="0" w:color="auto"/>
            </w:tcBorders>
            <w:shd w:val="clear" w:color="auto" w:fill="auto"/>
            <w:noWrap/>
            <w:hideMark/>
          </w:tcPr>
          <w:p w14:paraId="26841392" w14:textId="77777777" w:rsidR="005B1647" w:rsidRPr="00E066E3"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E066E3">
              <w:rPr>
                <w:bCs/>
              </w:rPr>
              <w:t>44 945</w:t>
            </w:r>
          </w:p>
        </w:tc>
        <w:tc>
          <w:tcPr>
            <w:tcW w:w="505" w:type="pct"/>
            <w:gridSpan w:val="2"/>
            <w:tcBorders>
              <w:top w:val="single" w:sz="4" w:space="0" w:color="auto"/>
            </w:tcBorders>
            <w:shd w:val="clear" w:color="auto" w:fill="auto"/>
            <w:noWrap/>
            <w:hideMark/>
          </w:tcPr>
          <w:p w14:paraId="33EF8D59" w14:textId="77777777" w:rsidR="005B1647" w:rsidRPr="00E066E3"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E066E3">
              <w:rPr>
                <w:bCs/>
              </w:rPr>
              <w:t>-487</w:t>
            </w:r>
          </w:p>
        </w:tc>
        <w:tc>
          <w:tcPr>
            <w:tcW w:w="505" w:type="pct"/>
            <w:gridSpan w:val="2"/>
            <w:tcBorders>
              <w:top w:val="single" w:sz="4" w:space="0" w:color="auto"/>
            </w:tcBorders>
            <w:shd w:val="clear" w:color="auto" w:fill="auto"/>
            <w:noWrap/>
            <w:hideMark/>
          </w:tcPr>
          <w:p w14:paraId="080E69D9" w14:textId="77777777" w:rsidR="005B1647" w:rsidRPr="00E066E3"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E066E3">
              <w:rPr>
                <w:bCs/>
              </w:rPr>
              <w:t>44 240</w:t>
            </w:r>
          </w:p>
        </w:tc>
        <w:tc>
          <w:tcPr>
            <w:tcW w:w="505" w:type="pct"/>
            <w:gridSpan w:val="2"/>
            <w:tcBorders>
              <w:top w:val="single" w:sz="4" w:space="0" w:color="auto"/>
            </w:tcBorders>
            <w:shd w:val="clear" w:color="auto" w:fill="auto"/>
            <w:noWrap/>
            <w:hideMark/>
          </w:tcPr>
          <w:p w14:paraId="2BFF6D7E" w14:textId="77777777" w:rsidR="005B1647" w:rsidRPr="00E066E3"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E066E3">
              <w:rPr>
                <w:bCs/>
              </w:rPr>
              <w:t>-705</w:t>
            </w:r>
          </w:p>
        </w:tc>
        <w:tc>
          <w:tcPr>
            <w:tcW w:w="505" w:type="pct"/>
            <w:tcBorders>
              <w:top w:val="single" w:sz="4" w:space="0" w:color="auto"/>
            </w:tcBorders>
            <w:shd w:val="clear" w:color="auto" w:fill="auto"/>
            <w:noWrap/>
            <w:hideMark/>
          </w:tcPr>
          <w:p w14:paraId="01185571" w14:textId="77777777" w:rsidR="005B1647" w:rsidRPr="00E066E3"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E066E3">
              <w:rPr>
                <w:bCs/>
              </w:rPr>
              <w:t>-1,6</w:t>
            </w:r>
          </w:p>
        </w:tc>
        <w:tc>
          <w:tcPr>
            <w:tcW w:w="501" w:type="pct"/>
            <w:tcBorders>
              <w:top w:val="single" w:sz="4" w:space="0" w:color="auto"/>
            </w:tcBorders>
            <w:shd w:val="clear" w:color="auto" w:fill="auto"/>
            <w:hideMark/>
          </w:tcPr>
          <w:p w14:paraId="1D927B49" w14:textId="77777777" w:rsidR="005B1647" w:rsidRPr="00E066E3"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E066E3">
              <w:rPr>
                <w:bCs/>
              </w:rPr>
              <w:t>42 813</w:t>
            </w:r>
          </w:p>
        </w:tc>
      </w:tr>
    </w:tbl>
    <w:p w14:paraId="33A435D8" w14:textId="77777777" w:rsidR="005B1647" w:rsidRDefault="005B1647" w:rsidP="005B1647">
      <w:pPr>
        <w:pStyle w:val="Brdtext"/>
        <w:spacing w:before="160"/>
      </w:pPr>
      <w:r>
        <w:t>Utgiftsområdet omfattar internationellt utvecklingssamarbete.</w:t>
      </w:r>
    </w:p>
    <w:p w14:paraId="5DAC757C" w14:textId="11296E69" w:rsidR="005B1647" w:rsidRDefault="005B1647" w:rsidP="005B1647">
      <w:pPr>
        <w:pStyle w:val="Brdtext"/>
      </w:pPr>
      <w:r>
        <w:t>Utfallet blev 44 240 miljoner kronor, vilket är 705 miljoner kronor (1,6 procent) lägre än vad som anvisades i statens budget. Jämfört med 2018 blev utfallet 1 427 miljoner kronor (3,3 procent) högre.</w:t>
      </w:r>
    </w:p>
    <w:p w14:paraId="3C23FE93" w14:textId="77777777" w:rsidR="005B1647" w:rsidRDefault="005B1647" w:rsidP="005B1647">
      <w:pPr>
        <w:pStyle w:val="Rubrik5utannumrering"/>
      </w:pPr>
      <w:r>
        <w:t>Högre avräkning av kostnader för asylmottagande medförde lägre utgifter för biståndsverksamheten</w:t>
      </w:r>
    </w:p>
    <w:p w14:paraId="6164EA2C" w14:textId="28837295" w:rsidR="005B1647" w:rsidRDefault="005B1647" w:rsidP="005B1647">
      <w:pPr>
        <w:pStyle w:val="Brdtext"/>
      </w:pPr>
      <w:r>
        <w:t xml:space="preserve">Utfallet för anslaget 1:1 </w:t>
      </w:r>
      <w:r w:rsidRPr="00EF0331">
        <w:rPr>
          <w:i/>
          <w:iCs/>
        </w:rPr>
        <w:t>Biståndsverksamhet</w:t>
      </w:r>
      <w:r>
        <w:t xml:space="preserve"> uppgick till 42 751 miljoner kronor, vilket är 709 miljoner kronor (1,6 procent) lägre än anvisat i den ursprungliga budgeten. Det berodde främst på ökade kostnader för asyl- och flyktingmottagning, som ska räknas som bistånd enligt Organisationen för ekonomiskt samarbete och utveckling (OECD/DAC). Kostnadsökningen skedde i samband med införande av ny beräkningsmodell för dessa kostnader, vilken dock beräknades leda till lägre kostnader för asyl- och flyktingmottagandet inom biståndet under kommande år. I enlighet med propositionen Vårändringsbudget för 2019 beslutade riksdagen att minska anslaget 1:1 </w:t>
      </w:r>
      <w:r w:rsidRPr="00EF0331">
        <w:rPr>
          <w:i/>
          <w:iCs/>
        </w:rPr>
        <w:t>Biståndsverksamhet</w:t>
      </w:r>
      <w:r>
        <w:t xml:space="preserve"> med sammanlagt 799 miljoner kronor, varav 700 miljoner kronor avsåg kostnader för asyl- och flyktingmottagning som räknas som bistånd. I enlighet med propositionen Höständringsbudget för 2019 beslutade dock riksdagen att höja budgeten för biståndsverksamheten med 300 miljoner kronor varav 299 miljoner kronor berodde på att antalet asylsökande väntades blir lägre än vad som antogs i den ursprungliga budgeten. Sammantaget minskade alltså budgeten för det internationella biståndet med 499 miljoner kronor jämfört med den ursprungliga budgeten för 2019.</w:t>
      </w:r>
    </w:p>
    <w:p w14:paraId="3D480809" w14:textId="77777777" w:rsidR="005B1647" w:rsidRDefault="005B1647" w:rsidP="005B1647">
      <w:pPr>
        <w:pStyle w:val="Rubrik5utannumrering"/>
      </w:pPr>
      <w:r>
        <w:t>Biståndsverksamheten ökade med knappt 1,4 miljarder kronor jämfört med 2018</w:t>
      </w:r>
    </w:p>
    <w:p w14:paraId="184978CB" w14:textId="58DFBA35" w:rsidR="005B1647" w:rsidRDefault="005B1647" w:rsidP="005B1647">
      <w:pPr>
        <w:pStyle w:val="Brdtext"/>
      </w:pPr>
      <w:r>
        <w:t xml:space="preserve">Utfallet för anslaget 1:1 </w:t>
      </w:r>
      <w:r w:rsidRPr="00EF0331">
        <w:rPr>
          <w:i/>
          <w:iCs/>
        </w:rPr>
        <w:t>Biståndsverksamhet</w:t>
      </w:r>
      <w:r>
        <w:t xml:space="preserve"> blev 1 359 miljoner kronor (3,3 procent) högre jämfört med 2018. Det är framför allt utbetalningar till multilaterala utvecklingsbanker, fonder och skuldavskrivningar, Reformsamarbete med Östeuropa, Västra Balkan och Turkiet samt bistånd till Afrika som ökat under 2019. Riksdagen beslutade i enlighet med budgetpropositionen för 2019 om att öka budgeten för biståndsverksamheten med drygt 2 100 miljoner kronor. Orsaken till ökningen var dels att bruttonationalinkomsten (BNI) för 2019 antogs bli högre än 2018, dels att regeringen beräknade att de utgifter under utgiftsområde 8 Migration för asyl</w:t>
      </w:r>
      <w:r>
        <w:softHyphen/>
        <w:t>mot</w:t>
      </w:r>
      <w:r>
        <w:softHyphen/>
        <w:t xml:space="preserve">tagande, och som klassificeras som bistånd och avräknas biståndsramen, skulle minska med 770 miljoner kronor. Efter nya beräkningar av kostnader för asylmottagande inom biståndet beslutade riksdagen i enlighet med propositionerna Vårändringsbudget </w:t>
      </w:r>
      <w:r>
        <w:lastRenderedPageBreak/>
        <w:t>och Höständringsbudget för 2019 att minska anslaget för biståndsverksamhet med sammanlagt 499 miljoner kronor.</w:t>
      </w:r>
    </w:p>
    <w:p w14:paraId="07030972" w14:textId="7F957FE3" w:rsidR="005B1647" w:rsidRPr="004B7EC3" w:rsidRDefault="005B1647" w:rsidP="005B1647">
      <w:pPr>
        <w:pStyle w:val="Rubrik5utannumrering"/>
      </w:pPr>
      <w:r>
        <w:t>Rapportering av bistånd till OECD/DAC</w:t>
      </w:r>
    </w:p>
    <w:p w14:paraId="74CD97C3" w14:textId="21CF38D5" w:rsidR="005B1647" w:rsidRDefault="005B1647" w:rsidP="005B1647">
      <w:pPr>
        <w:pStyle w:val="TabellRubrik"/>
      </w:pPr>
      <w:bookmarkStart w:id="110" w:name="_Toc37340052"/>
      <w:r>
        <w:t xml:space="preserve">Tabell </w:t>
      </w:r>
      <w:r>
        <w:fldChar w:fldCharType="begin"/>
      </w:r>
      <w:r>
        <w:instrText xml:space="preserve"> STYLEREF  "Rubrik 1" \n</w:instrText>
      </w:r>
      <w:r>
        <w:fldChar w:fldCharType="separate"/>
      </w:r>
      <w:r w:rsidR="00301022">
        <w:rPr>
          <w:noProof/>
        </w:rPr>
        <w:t>2</w:t>
      </w:r>
      <w:r>
        <w:rPr>
          <w:noProof/>
        </w:rPr>
        <w:fldChar w:fldCharType="end"/>
      </w:r>
      <w:r>
        <w:t>.</w:t>
      </w:r>
      <w:fldSimple w:instr=" SEQ Tabell \* ARABIC \s 1 ">
        <w:r w:rsidR="00301022">
          <w:rPr>
            <w:noProof/>
          </w:rPr>
          <w:t>52</w:t>
        </w:r>
      </w:fldSimple>
      <w:r>
        <w:tab/>
        <w:t>Utfall för bistånd 2010–2019</w:t>
      </w:r>
      <w:bookmarkEnd w:id="110"/>
    </w:p>
    <w:p w14:paraId="0E441ACA" w14:textId="115B4ABE" w:rsidR="005B1647" w:rsidRDefault="005B1647" w:rsidP="005B1647">
      <w:pPr>
        <w:pStyle w:val="TabellUnderrubrik"/>
      </w:pPr>
      <w:r w:rsidRPr="00C966A1">
        <w:t>Miljoner kronor</w:t>
      </w:r>
    </w:p>
    <w:tbl>
      <w:tblPr>
        <w:tblStyle w:val="RKBPTabell"/>
        <w:tblW w:w="5000" w:type="pct"/>
        <w:tblLook w:val="06E0" w:firstRow="1" w:lastRow="1" w:firstColumn="1" w:lastColumn="0" w:noHBand="1" w:noVBand="1"/>
      </w:tblPr>
      <w:tblGrid>
        <w:gridCol w:w="1276"/>
        <w:gridCol w:w="609"/>
        <w:gridCol w:w="609"/>
        <w:gridCol w:w="610"/>
        <w:gridCol w:w="609"/>
        <w:gridCol w:w="610"/>
        <w:gridCol w:w="609"/>
        <w:gridCol w:w="609"/>
        <w:gridCol w:w="610"/>
        <w:gridCol w:w="609"/>
        <w:gridCol w:w="610"/>
      </w:tblGrid>
      <w:tr w:rsidR="00627A6F" w14:paraId="75A16AEE" w14:textId="77777777" w:rsidTr="00BE1FEE">
        <w:trPr>
          <w:cnfStyle w:val="100000000000" w:firstRow="1" w:lastRow="0" w:firstColumn="0" w:lastColumn="0" w:oddVBand="0" w:evenVBand="0" w:oddHBand="0" w:evenHBand="0" w:firstRowFirstColumn="0" w:firstRowLastColumn="0" w:lastRowFirstColumn="0" w:lastRowLastColumn="0"/>
          <w:trHeight w:val="170"/>
        </w:trPr>
        <w:tc>
          <w:tcPr>
            <w:cnfStyle w:val="001000000000" w:firstRow="0" w:lastRow="0" w:firstColumn="1" w:lastColumn="0" w:oddVBand="0" w:evenVBand="0" w:oddHBand="0" w:evenHBand="0" w:firstRowFirstColumn="0" w:firstRowLastColumn="0" w:lastRowFirstColumn="0" w:lastRowLastColumn="0"/>
            <w:tcW w:w="866" w:type="pct"/>
            <w:hideMark/>
          </w:tcPr>
          <w:p w14:paraId="2279AB26" w14:textId="77777777" w:rsidR="005B1647" w:rsidRPr="00AF3759" w:rsidRDefault="005B1647" w:rsidP="005B1647">
            <w:pPr>
              <w:pStyle w:val="TabellHuvud"/>
            </w:pPr>
            <w:r w:rsidRPr="00AF3759">
              <w:t> </w:t>
            </w:r>
          </w:p>
        </w:tc>
        <w:tc>
          <w:tcPr>
            <w:tcW w:w="413" w:type="pct"/>
            <w:hideMark/>
          </w:tcPr>
          <w:p w14:paraId="2551126B" w14:textId="77777777" w:rsidR="005B1647" w:rsidRPr="00AF3759"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AF3759">
              <w:t>2010</w:t>
            </w:r>
          </w:p>
        </w:tc>
        <w:tc>
          <w:tcPr>
            <w:tcW w:w="413" w:type="pct"/>
            <w:hideMark/>
          </w:tcPr>
          <w:p w14:paraId="323C4B98" w14:textId="77777777" w:rsidR="005B1647" w:rsidRPr="00AF3759"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AF3759">
              <w:t>2011</w:t>
            </w:r>
          </w:p>
        </w:tc>
        <w:tc>
          <w:tcPr>
            <w:tcW w:w="414" w:type="pct"/>
            <w:hideMark/>
          </w:tcPr>
          <w:p w14:paraId="4E2CCCF3" w14:textId="77777777" w:rsidR="005B1647" w:rsidRPr="00AF3759"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AF3759">
              <w:t>2012</w:t>
            </w:r>
          </w:p>
        </w:tc>
        <w:tc>
          <w:tcPr>
            <w:tcW w:w="413" w:type="pct"/>
            <w:hideMark/>
          </w:tcPr>
          <w:p w14:paraId="27BF721A" w14:textId="77777777" w:rsidR="005B1647" w:rsidRPr="00AF3759"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AF3759">
              <w:t>2013</w:t>
            </w:r>
          </w:p>
        </w:tc>
        <w:tc>
          <w:tcPr>
            <w:tcW w:w="414" w:type="pct"/>
            <w:hideMark/>
          </w:tcPr>
          <w:p w14:paraId="76891187" w14:textId="77777777" w:rsidR="005B1647" w:rsidRPr="00AF3759"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AF3759">
              <w:t>2014</w:t>
            </w:r>
          </w:p>
        </w:tc>
        <w:tc>
          <w:tcPr>
            <w:tcW w:w="413" w:type="pct"/>
            <w:hideMark/>
          </w:tcPr>
          <w:p w14:paraId="03727031" w14:textId="77777777" w:rsidR="005B1647" w:rsidRPr="00AF3759"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AF3759">
              <w:t>2015</w:t>
            </w:r>
          </w:p>
        </w:tc>
        <w:tc>
          <w:tcPr>
            <w:tcW w:w="413" w:type="pct"/>
            <w:hideMark/>
          </w:tcPr>
          <w:p w14:paraId="5846BCEC" w14:textId="77777777" w:rsidR="005B1647" w:rsidRPr="00AF3759"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AF3759">
              <w:t>2016</w:t>
            </w:r>
          </w:p>
        </w:tc>
        <w:tc>
          <w:tcPr>
            <w:tcW w:w="414" w:type="pct"/>
            <w:hideMark/>
          </w:tcPr>
          <w:p w14:paraId="2CCAA19F" w14:textId="77777777" w:rsidR="005B1647" w:rsidRPr="00AF3759"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AF3759">
              <w:t>2017</w:t>
            </w:r>
          </w:p>
        </w:tc>
        <w:tc>
          <w:tcPr>
            <w:tcW w:w="413" w:type="pct"/>
            <w:hideMark/>
          </w:tcPr>
          <w:p w14:paraId="74A71C36" w14:textId="77777777" w:rsidR="005B1647" w:rsidRPr="00AF3759"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AF3759">
              <w:t>2018</w:t>
            </w:r>
          </w:p>
        </w:tc>
        <w:tc>
          <w:tcPr>
            <w:tcW w:w="414" w:type="pct"/>
            <w:hideMark/>
          </w:tcPr>
          <w:p w14:paraId="49F24073" w14:textId="77777777" w:rsidR="005B1647" w:rsidRPr="00AF3759"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AF3759">
              <w:t>2019</w:t>
            </w:r>
          </w:p>
        </w:tc>
      </w:tr>
      <w:tr w:rsidR="00155607" w14:paraId="4C901882"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866" w:type="pct"/>
            <w:hideMark/>
          </w:tcPr>
          <w:p w14:paraId="1270F96C" w14:textId="77777777" w:rsidR="005B1647" w:rsidRPr="00AF3759" w:rsidRDefault="005B1647" w:rsidP="005B1647">
            <w:pPr>
              <w:pStyle w:val="Tabell"/>
            </w:pPr>
            <w:r w:rsidRPr="00AF3759">
              <w:t>Totalt utbetalt bistånd</w:t>
            </w:r>
          </w:p>
        </w:tc>
        <w:tc>
          <w:tcPr>
            <w:tcW w:w="413" w:type="pct"/>
            <w:hideMark/>
          </w:tcPr>
          <w:p w14:paraId="67FFAFAF" w14:textId="77777777" w:rsidR="005B1647" w:rsidRPr="00AF375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F3759">
              <w:t>32 651</w:t>
            </w:r>
          </w:p>
        </w:tc>
        <w:tc>
          <w:tcPr>
            <w:tcW w:w="413" w:type="pct"/>
            <w:hideMark/>
          </w:tcPr>
          <w:p w14:paraId="5703B626" w14:textId="77777777" w:rsidR="005B1647" w:rsidRPr="00AF375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F3759">
              <w:t>36 360</w:t>
            </w:r>
          </w:p>
        </w:tc>
        <w:tc>
          <w:tcPr>
            <w:tcW w:w="414" w:type="pct"/>
            <w:hideMark/>
          </w:tcPr>
          <w:p w14:paraId="446FA705" w14:textId="77777777" w:rsidR="005B1647" w:rsidRPr="00AF375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F3759">
              <w:t>35 468</w:t>
            </w:r>
          </w:p>
        </w:tc>
        <w:tc>
          <w:tcPr>
            <w:tcW w:w="413" w:type="pct"/>
            <w:hideMark/>
          </w:tcPr>
          <w:p w14:paraId="0A675525" w14:textId="77777777" w:rsidR="005B1647" w:rsidRPr="00AF375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F3759">
              <w:t>37 954</w:t>
            </w:r>
          </w:p>
        </w:tc>
        <w:tc>
          <w:tcPr>
            <w:tcW w:w="414" w:type="pct"/>
            <w:hideMark/>
          </w:tcPr>
          <w:p w14:paraId="393A1641" w14:textId="77777777" w:rsidR="005B1647" w:rsidRPr="00AF375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F3759">
              <w:t>42 756</w:t>
            </w:r>
          </w:p>
        </w:tc>
        <w:tc>
          <w:tcPr>
            <w:tcW w:w="413" w:type="pct"/>
            <w:hideMark/>
          </w:tcPr>
          <w:p w14:paraId="04747CBB" w14:textId="77777777" w:rsidR="005B1647" w:rsidRPr="00AF375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F3759">
              <w:t>59 758</w:t>
            </w:r>
          </w:p>
        </w:tc>
        <w:tc>
          <w:tcPr>
            <w:tcW w:w="413" w:type="pct"/>
            <w:hideMark/>
          </w:tcPr>
          <w:p w14:paraId="03E1BF7E" w14:textId="77777777" w:rsidR="005B1647" w:rsidRPr="00AF375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F3759">
              <w:t>41 873</w:t>
            </w:r>
          </w:p>
        </w:tc>
        <w:tc>
          <w:tcPr>
            <w:tcW w:w="414" w:type="pct"/>
            <w:hideMark/>
          </w:tcPr>
          <w:p w14:paraId="067C0909" w14:textId="77777777" w:rsidR="005B1647" w:rsidRPr="008070F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070FD">
              <w:t>47 549</w:t>
            </w:r>
          </w:p>
        </w:tc>
        <w:tc>
          <w:tcPr>
            <w:tcW w:w="413" w:type="pct"/>
            <w:hideMark/>
          </w:tcPr>
          <w:p w14:paraId="5F7363F4" w14:textId="77777777" w:rsidR="005B1647" w:rsidRPr="008070F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070FD">
              <w:t>52 151</w:t>
            </w:r>
          </w:p>
        </w:tc>
        <w:tc>
          <w:tcPr>
            <w:tcW w:w="414" w:type="pct"/>
            <w:hideMark/>
          </w:tcPr>
          <w:p w14:paraId="68CE5EA1" w14:textId="77777777" w:rsidR="005B1647" w:rsidRPr="00AF3759"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AF3759">
              <w:rPr>
                <w:b/>
                <w:bCs/>
              </w:rPr>
              <w:t>51 029</w:t>
            </w:r>
          </w:p>
        </w:tc>
      </w:tr>
      <w:tr w:rsidR="00155607" w14:paraId="4F090A5E" w14:textId="77777777" w:rsidTr="00155607">
        <w:trPr>
          <w:cnfStyle w:val="010000000000" w:firstRow="0" w:lastRow="1" w:firstColumn="0" w:lastColumn="0" w:oddVBand="0" w:evenVBand="0" w:oddHBand="0" w:evenHBand="0" w:firstRowFirstColumn="0" w:firstRowLastColumn="0" w:lastRowFirstColumn="0" w:lastRowLastColumn="0"/>
          <w:trHeight w:val="170"/>
        </w:trPr>
        <w:tc>
          <w:tcPr>
            <w:cnfStyle w:val="001000000000" w:firstRow="0" w:lastRow="0" w:firstColumn="1" w:lastColumn="0" w:oddVBand="0" w:evenVBand="0" w:oddHBand="0" w:evenHBand="0" w:firstRowFirstColumn="0" w:firstRowLastColumn="0" w:lastRowFirstColumn="0" w:lastRowLastColumn="0"/>
            <w:tcW w:w="866" w:type="pct"/>
            <w:hideMark/>
          </w:tcPr>
          <w:p w14:paraId="41282D9A" w14:textId="77777777" w:rsidR="005B1647" w:rsidRPr="00EA5ED4" w:rsidRDefault="005B1647" w:rsidP="005B1647">
            <w:pPr>
              <w:pStyle w:val="Tabell"/>
            </w:pPr>
            <w:r w:rsidRPr="00EA5ED4">
              <w:t>Totalt bistånd i procent av BNI</w:t>
            </w:r>
            <w:r w:rsidRPr="00EA5ED4">
              <w:rPr>
                <w:vertAlign w:val="superscript"/>
              </w:rPr>
              <w:t>1</w:t>
            </w:r>
          </w:p>
        </w:tc>
        <w:tc>
          <w:tcPr>
            <w:tcW w:w="413" w:type="pct"/>
            <w:hideMark/>
          </w:tcPr>
          <w:p w14:paraId="330A6918" w14:textId="77777777" w:rsidR="005B1647" w:rsidRPr="00EA5ED4" w:rsidRDefault="005B1647" w:rsidP="005B1647">
            <w:pPr>
              <w:pStyle w:val="Tabell"/>
              <w:cnfStyle w:val="010000000000" w:firstRow="0" w:lastRow="1" w:firstColumn="0" w:lastColumn="0" w:oddVBand="0" w:evenVBand="0" w:oddHBand="0" w:evenHBand="0" w:firstRowFirstColumn="0" w:firstRowLastColumn="0" w:lastRowFirstColumn="0" w:lastRowLastColumn="0"/>
            </w:pPr>
            <w:r w:rsidRPr="00EA5ED4">
              <w:t>0,97</w:t>
            </w:r>
          </w:p>
        </w:tc>
        <w:tc>
          <w:tcPr>
            <w:tcW w:w="413" w:type="pct"/>
            <w:hideMark/>
          </w:tcPr>
          <w:p w14:paraId="316E996F" w14:textId="77777777" w:rsidR="005B1647" w:rsidRPr="00EA5ED4" w:rsidRDefault="005B1647" w:rsidP="005B1647">
            <w:pPr>
              <w:pStyle w:val="Tabell"/>
              <w:cnfStyle w:val="010000000000" w:firstRow="0" w:lastRow="1" w:firstColumn="0" w:lastColumn="0" w:oddVBand="0" w:evenVBand="0" w:oddHBand="0" w:evenHBand="0" w:firstRowFirstColumn="0" w:firstRowLastColumn="0" w:lastRowFirstColumn="0" w:lastRowLastColumn="0"/>
            </w:pPr>
            <w:r w:rsidRPr="00EA5ED4">
              <w:t>1,02</w:t>
            </w:r>
          </w:p>
        </w:tc>
        <w:tc>
          <w:tcPr>
            <w:tcW w:w="414" w:type="pct"/>
            <w:hideMark/>
          </w:tcPr>
          <w:p w14:paraId="7B00F762" w14:textId="77777777" w:rsidR="005B1647" w:rsidRPr="00EA5ED4" w:rsidRDefault="005B1647" w:rsidP="005B1647">
            <w:pPr>
              <w:pStyle w:val="Tabell"/>
              <w:cnfStyle w:val="010000000000" w:firstRow="0" w:lastRow="1" w:firstColumn="0" w:lastColumn="0" w:oddVBand="0" w:evenVBand="0" w:oddHBand="0" w:evenHBand="0" w:firstRowFirstColumn="0" w:firstRowLastColumn="0" w:lastRowFirstColumn="0" w:lastRowLastColumn="0"/>
            </w:pPr>
            <w:r w:rsidRPr="00EA5ED4">
              <w:t>0,97</w:t>
            </w:r>
          </w:p>
        </w:tc>
        <w:tc>
          <w:tcPr>
            <w:tcW w:w="413" w:type="pct"/>
            <w:hideMark/>
          </w:tcPr>
          <w:p w14:paraId="6F1F766A" w14:textId="77777777" w:rsidR="005B1647" w:rsidRPr="00EA5ED4" w:rsidRDefault="005B1647" w:rsidP="005B1647">
            <w:pPr>
              <w:pStyle w:val="Tabell"/>
              <w:cnfStyle w:val="010000000000" w:firstRow="0" w:lastRow="1" w:firstColumn="0" w:lastColumn="0" w:oddVBand="0" w:evenVBand="0" w:oddHBand="0" w:evenHBand="0" w:firstRowFirstColumn="0" w:firstRowLastColumn="0" w:lastRowFirstColumn="0" w:lastRowLastColumn="0"/>
            </w:pPr>
            <w:r w:rsidRPr="00EA5ED4">
              <w:t>1,01</w:t>
            </w:r>
          </w:p>
        </w:tc>
        <w:tc>
          <w:tcPr>
            <w:tcW w:w="414" w:type="pct"/>
            <w:hideMark/>
          </w:tcPr>
          <w:p w14:paraId="250EBE9D" w14:textId="77777777" w:rsidR="005B1647" w:rsidRPr="00EA5ED4" w:rsidRDefault="005B1647" w:rsidP="005B1647">
            <w:pPr>
              <w:pStyle w:val="Tabell"/>
              <w:cnfStyle w:val="010000000000" w:firstRow="0" w:lastRow="1" w:firstColumn="0" w:lastColumn="0" w:oddVBand="0" w:evenVBand="0" w:oddHBand="0" w:evenHBand="0" w:firstRowFirstColumn="0" w:firstRowLastColumn="0" w:lastRowFirstColumn="0" w:lastRowLastColumn="0"/>
            </w:pPr>
            <w:r w:rsidRPr="00EA5ED4">
              <w:t>1,09</w:t>
            </w:r>
          </w:p>
        </w:tc>
        <w:tc>
          <w:tcPr>
            <w:tcW w:w="413" w:type="pct"/>
            <w:hideMark/>
          </w:tcPr>
          <w:p w14:paraId="41B35B7C" w14:textId="77777777" w:rsidR="005B1647" w:rsidRPr="00EA5ED4" w:rsidRDefault="005B1647" w:rsidP="005B1647">
            <w:pPr>
              <w:pStyle w:val="Tabell"/>
              <w:cnfStyle w:val="010000000000" w:firstRow="0" w:lastRow="1" w:firstColumn="0" w:lastColumn="0" w:oddVBand="0" w:evenVBand="0" w:oddHBand="0" w:evenHBand="0" w:firstRowFirstColumn="0" w:firstRowLastColumn="0" w:lastRowFirstColumn="0" w:lastRowLastColumn="0"/>
            </w:pPr>
            <w:r w:rsidRPr="00EA5ED4">
              <w:t>1,4</w:t>
            </w:r>
          </w:p>
        </w:tc>
        <w:tc>
          <w:tcPr>
            <w:tcW w:w="413" w:type="pct"/>
            <w:hideMark/>
          </w:tcPr>
          <w:p w14:paraId="18C984B5" w14:textId="77777777" w:rsidR="005B1647" w:rsidRPr="00EA5ED4" w:rsidRDefault="005B1647" w:rsidP="005B1647">
            <w:pPr>
              <w:pStyle w:val="Tabell"/>
              <w:cnfStyle w:val="010000000000" w:firstRow="0" w:lastRow="1" w:firstColumn="0" w:lastColumn="0" w:oddVBand="0" w:evenVBand="0" w:oddHBand="0" w:evenHBand="0" w:firstRowFirstColumn="0" w:firstRowLastColumn="0" w:lastRowFirstColumn="0" w:lastRowLastColumn="0"/>
            </w:pPr>
            <w:r w:rsidRPr="00EA5ED4">
              <w:t>0,94</w:t>
            </w:r>
          </w:p>
        </w:tc>
        <w:tc>
          <w:tcPr>
            <w:tcW w:w="414" w:type="pct"/>
            <w:hideMark/>
          </w:tcPr>
          <w:p w14:paraId="05F4D35F" w14:textId="77777777" w:rsidR="005B1647" w:rsidRPr="00EA5ED4" w:rsidRDefault="005B1647" w:rsidP="005B1647">
            <w:pPr>
              <w:pStyle w:val="Tabell"/>
              <w:cnfStyle w:val="010000000000" w:firstRow="0" w:lastRow="1" w:firstColumn="0" w:lastColumn="0" w:oddVBand="0" w:evenVBand="0" w:oddHBand="0" w:evenHBand="0" w:firstRowFirstColumn="0" w:firstRowLastColumn="0" w:lastRowFirstColumn="0" w:lastRowLastColumn="0"/>
            </w:pPr>
            <w:r w:rsidRPr="00EA5ED4">
              <w:t>1,02</w:t>
            </w:r>
          </w:p>
        </w:tc>
        <w:tc>
          <w:tcPr>
            <w:tcW w:w="413" w:type="pct"/>
            <w:hideMark/>
          </w:tcPr>
          <w:p w14:paraId="1C5D9F28" w14:textId="77777777" w:rsidR="005B1647" w:rsidRPr="00EA5ED4" w:rsidRDefault="005B1647" w:rsidP="005B1647">
            <w:pPr>
              <w:pStyle w:val="Tabell"/>
              <w:cnfStyle w:val="010000000000" w:firstRow="0" w:lastRow="1" w:firstColumn="0" w:lastColumn="0" w:oddVBand="0" w:evenVBand="0" w:oddHBand="0" w:evenHBand="0" w:firstRowFirstColumn="0" w:firstRowLastColumn="0" w:lastRowFirstColumn="0" w:lastRowLastColumn="0"/>
            </w:pPr>
            <w:r w:rsidRPr="00EA5ED4">
              <w:t>1,07</w:t>
            </w:r>
          </w:p>
        </w:tc>
        <w:tc>
          <w:tcPr>
            <w:tcW w:w="414" w:type="pct"/>
            <w:hideMark/>
          </w:tcPr>
          <w:p w14:paraId="4EAF8B7C" w14:textId="77777777" w:rsidR="005B1647" w:rsidRPr="00EA5ED4"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EA5ED4">
              <w:rPr>
                <w:bCs/>
              </w:rPr>
              <w:t>0,99</w:t>
            </w:r>
          </w:p>
        </w:tc>
      </w:tr>
    </w:tbl>
    <w:p w14:paraId="3C0D828B" w14:textId="2F110C59" w:rsidR="005B1647" w:rsidRDefault="005B1647" w:rsidP="005B1647">
      <w:pPr>
        <w:pStyle w:val="Klla"/>
      </w:pPr>
      <w:r w:rsidRPr="006A34D1">
        <w:rPr>
          <w:vertAlign w:val="superscript"/>
        </w:rPr>
        <w:t>1</w:t>
      </w:r>
      <w:r>
        <w:t xml:space="preserve"> Den senaste tillgängliga BNI-prognosen vid rapporteringstillfället till DAC används.</w:t>
      </w:r>
    </w:p>
    <w:p w14:paraId="503EBF83" w14:textId="58C2F28D" w:rsidR="005B1647" w:rsidRPr="00135FCD" w:rsidRDefault="005B1647" w:rsidP="005B1647">
      <w:r w:rsidRPr="00135FCD">
        <w:t>Utfallet för biståndsramen 2019 som rapporterades till OECD/DAC, i enlighet med dess redovisningsprinciper, blev 51 029 miljoner kronor. Det motsvarar 0,99</w:t>
      </w:r>
      <w:r>
        <w:t> </w:t>
      </w:r>
      <w:r w:rsidRPr="00135FCD">
        <w:t>procent av BNI enligt ENS 2010. Den huvudsakliga förklaringen till att biståndsramens andel av BNI (1,00 procent) skiljer sig från det preliminära utfallet som rapporterades till OECD/DAC, är att BNI rapporterad till DAC var högre än förväntad BNI vid budge</w:t>
      </w:r>
      <w:r>
        <w:softHyphen/>
      </w:r>
      <w:r w:rsidRPr="00135FCD">
        <w:t>teringstillfället inför Budgetpropositionen 2019. Utfallet som rapporterades till OECD/DAC för 2018 blev jämförelsevis 52 151 miljoner kronor, 1,07</w:t>
      </w:r>
      <w:r>
        <w:t> </w:t>
      </w:r>
      <w:r w:rsidRPr="00135FCD">
        <w:t>procent av BNI.</w:t>
      </w:r>
    </w:p>
    <w:p w14:paraId="1245DAD6" w14:textId="782F52E9" w:rsidR="005B1647" w:rsidRPr="00135FCD" w:rsidRDefault="005B1647" w:rsidP="005B1647">
      <w:r w:rsidRPr="00135FCD">
        <w:t xml:space="preserve">I det utfall som räknas som bistånd ingår </w:t>
      </w:r>
      <w:r>
        <w:t>bl.</w:t>
      </w:r>
      <w:r w:rsidRPr="00135FCD">
        <w:t>a</w:t>
      </w:r>
      <w:r>
        <w:t>.</w:t>
      </w:r>
      <w:r w:rsidRPr="00135FCD">
        <w:t xml:space="preserve"> kostnader för mottagandet av asyl</w:t>
      </w:r>
      <w:r>
        <w:softHyphen/>
      </w:r>
      <w:r w:rsidRPr="00135FCD">
        <w:t>sökande och skyddsbehövande, totalt 2 522 miljoner kronor under 2019, i enlighet med OECD</w:t>
      </w:r>
      <w:r>
        <w:t>/</w:t>
      </w:r>
      <w:r w:rsidRPr="00135FCD">
        <w:t xml:space="preserve">DAC:s riktlinjer. Regeringen presenterade i Budgetpropositionen 2020 den beräkningsmodell som används för att komma fram till dessa kostnader och som gäller från och med 2019. I utfallet ingår dels kostnader inom Utgiftsområde 8 Migration, totalt 1 419 </w:t>
      </w:r>
      <w:r w:rsidRPr="00FF3FA7">
        <w:t>miljoner kronor</w:t>
      </w:r>
      <w:r w:rsidRPr="00135FCD">
        <w:t xml:space="preserve">, dels kostnader inom Utgiftsområde 14 Arbetsmarknad och arbetsliv, totalt 1 103 miljoner kronor. Inom Utgiftsområde 8 används en så kallad kvotmodell. I tabell </w:t>
      </w:r>
      <w:r>
        <w:t>2.52</w:t>
      </w:r>
      <w:r w:rsidRPr="00135FCD">
        <w:t xml:space="preserve"> syns de anslag inom utgiftsområde 8 som helt- eller delvis räknas som bistånd (första kolumnen). Dessa anslag multipliceras med andelen av inskrivna i mottagningssystemet som uppfyller OECD</w:t>
      </w:r>
      <w:r>
        <w:t>/</w:t>
      </w:r>
      <w:r w:rsidRPr="00135FCD">
        <w:t>DAC:s kriterier för bistånd (andra kolumnen), vilket ger biståndsutfallet (tredje kolumnen). Kostnader inom utgiftsområde 14 utgörs av etableringsersättning till före detta asylsökande (109</w:t>
      </w:r>
      <w:r>
        <w:t> </w:t>
      </w:r>
      <w:r w:rsidRPr="00135FCD">
        <w:t>miljoner kronor), till vidarebosatta (kvotflyktingar, 176</w:t>
      </w:r>
      <w:r>
        <w:t> </w:t>
      </w:r>
      <w:r w:rsidRPr="00135FCD">
        <w:t>miljoner kronor) samt till anhöriga till före detta asylsökande (368 miljoner kronor). Vidare ingår i utfallet, under 2019 men inte senare år, ersättningar till kommuner enligt schablon för vidarebosatta (450 miljoner kronor).</w:t>
      </w:r>
    </w:p>
    <w:p w14:paraId="7572190C" w14:textId="283102AB" w:rsidR="005B1647" w:rsidRPr="009A2831" w:rsidRDefault="005B1647" w:rsidP="005B1647">
      <w:pPr>
        <w:rPr>
          <w:rFonts w:ascii="OrigGarmnd BT" w:hAnsi="OrigGarmnd BT" w:cs="Calibri"/>
        </w:rPr>
      </w:pPr>
      <w:r>
        <w:br w:type="page"/>
      </w:r>
    </w:p>
    <w:p w14:paraId="3EE4D84B" w14:textId="2D6F249D" w:rsidR="005B1647" w:rsidRDefault="005B1647" w:rsidP="005B1647">
      <w:pPr>
        <w:pStyle w:val="TabellRubrik"/>
      </w:pPr>
      <w:bookmarkStart w:id="111" w:name="_Toc37340053"/>
      <w:r>
        <w:lastRenderedPageBreak/>
        <w:t xml:space="preserve">Tabell </w:t>
      </w:r>
      <w:r>
        <w:fldChar w:fldCharType="begin"/>
      </w:r>
      <w:r>
        <w:instrText xml:space="preserve"> STYLEREF  "Rubrik 1" \n</w:instrText>
      </w:r>
      <w:r>
        <w:fldChar w:fldCharType="separate"/>
      </w:r>
      <w:r w:rsidR="00301022">
        <w:rPr>
          <w:noProof/>
        </w:rPr>
        <w:t>2</w:t>
      </w:r>
      <w:r>
        <w:rPr>
          <w:noProof/>
        </w:rPr>
        <w:fldChar w:fldCharType="end"/>
      </w:r>
      <w:r>
        <w:t>.</w:t>
      </w:r>
      <w:fldSimple w:instr=" SEQ Tabell \* ARABIC \s 1 ">
        <w:r w:rsidR="00301022">
          <w:rPr>
            <w:noProof/>
          </w:rPr>
          <w:t>53</w:t>
        </w:r>
      </w:fldSimple>
      <w:r>
        <w:tab/>
      </w:r>
      <w:r w:rsidRPr="00AF0549">
        <w:t>Kostnader asylsökande och skyddsbehövande utgiftsområde 8 Migration</w:t>
      </w:r>
      <w:r w:rsidRPr="00DB042B">
        <w:rPr>
          <w:b w:val="0"/>
          <w:sz w:val="16"/>
          <w:vertAlign w:val="superscript"/>
        </w:rPr>
        <w:t>1</w:t>
      </w:r>
      <w:bookmarkEnd w:id="111"/>
    </w:p>
    <w:p w14:paraId="6C4A92AE" w14:textId="5855A3F4" w:rsidR="005B1647" w:rsidRDefault="005B1647" w:rsidP="005B1647">
      <w:pPr>
        <w:pStyle w:val="TabellUnderrubrik"/>
      </w:pPr>
      <w:r w:rsidRPr="002E355A">
        <w:t>Miljoner kronor</w:t>
      </w:r>
    </w:p>
    <w:tbl>
      <w:tblPr>
        <w:tblStyle w:val="RKBPTabell"/>
        <w:tblW w:w="5000" w:type="pct"/>
        <w:tblLook w:val="04E0" w:firstRow="1" w:lastRow="1" w:firstColumn="1" w:lastColumn="0" w:noHBand="0" w:noVBand="1"/>
      </w:tblPr>
      <w:tblGrid>
        <w:gridCol w:w="3869"/>
        <w:gridCol w:w="1100"/>
        <w:gridCol w:w="1145"/>
        <w:gridCol w:w="1256"/>
      </w:tblGrid>
      <w:tr w:rsidR="00155607" w14:paraId="28DF9B81" w14:textId="77777777" w:rsidTr="00BE1FEE">
        <w:trPr>
          <w:cnfStyle w:val="100000000000" w:firstRow="1" w:lastRow="0" w:firstColumn="0" w:lastColumn="0" w:oddVBand="0" w:evenVBand="0" w:oddHBand="0" w:evenHBand="0" w:firstRowFirstColumn="0" w:firstRowLastColumn="0" w:lastRowFirstColumn="0" w:lastRowLastColumn="0"/>
          <w:trHeight w:val="315"/>
          <w:tblHeader w:val="0"/>
        </w:trPr>
        <w:tc>
          <w:tcPr>
            <w:cnfStyle w:val="001000000000" w:firstRow="0" w:lastRow="0" w:firstColumn="1" w:lastColumn="0" w:oddVBand="0" w:evenVBand="0" w:oddHBand="0" w:evenHBand="0" w:firstRowFirstColumn="0" w:firstRowLastColumn="0" w:lastRowFirstColumn="0" w:lastRowLastColumn="0"/>
            <w:tcW w:w="2625" w:type="pct"/>
            <w:tcBorders>
              <w:top w:val="none" w:sz="0" w:space="0" w:color="auto"/>
              <w:left w:val="none" w:sz="0" w:space="0" w:color="auto"/>
              <w:bottom w:val="none" w:sz="0" w:space="0" w:color="auto"/>
              <w:right w:val="none" w:sz="0" w:space="0" w:color="auto"/>
              <w:tl2br w:val="none" w:sz="0" w:space="0" w:color="auto"/>
              <w:tr2bl w:val="none" w:sz="0" w:space="0" w:color="auto"/>
            </w:tcBorders>
            <w:noWrap/>
            <w:hideMark/>
          </w:tcPr>
          <w:p w14:paraId="2518D0D8" w14:textId="77777777" w:rsidR="005B1647" w:rsidRPr="00AF0549" w:rsidRDefault="005B1647" w:rsidP="005B1647">
            <w:pPr>
              <w:pStyle w:val="TabellHuvud"/>
            </w:pPr>
            <w:r w:rsidRPr="00AF0549">
              <w:t>Anslag</w:t>
            </w:r>
          </w:p>
        </w:tc>
        <w:tc>
          <w:tcPr>
            <w:tcW w:w="746" w:type="pct"/>
            <w:tcBorders>
              <w:top w:val="none" w:sz="0" w:space="0" w:color="auto"/>
              <w:left w:val="none" w:sz="0" w:space="0" w:color="auto"/>
              <w:bottom w:val="none" w:sz="0" w:space="0" w:color="auto"/>
              <w:right w:val="none" w:sz="0" w:space="0" w:color="auto"/>
              <w:tl2br w:val="none" w:sz="0" w:space="0" w:color="auto"/>
              <w:tr2bl w:val="none" w:sz="0" w:space="0" w:color="auto"/>
            </w:tcBorders>
            <w:noWrap/>
            <w:hideMark/>
          </w:tcPr>
          <w:p w14:paraId="4410A205" w14:textId="77777777" w:rsidR="005B1647" w:rsidRPr="00AF0549"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AF0549">
              <w:t>Utfall, totalt</w:t>
            </w:r>
          </w:p>
        </w:tc>
        <w:tc>
          <w:tcPr>
            <w:tcW w:w="777" w:type="pct"/>
            <w:tcBorders>
              <w:top w:val="none" w:sz="0" w:space="0" w:color="auto"/>
              <w:left w:val="none" w:sz="0" w:space="0" w:color="auto"/>
              <w:bottom w:val="none" w:sz="0" w:space="0" w:color="auto"/>
              <w:right w:val="none" w:sz="0" w:space="0" w:color="auto"/>
              <w:tl2br w:val="none" w:sz="0" w:space="0" w:color="auto"/>
              <w:tr2bl w:val="none" w:sz="0" w:space="0" w:color="auto"/>
            </w:tcBorders>
            <w:noWrap/>
            <w:hideMark/>
          </w:tcPr>
          <w:p w14:paraId="2C1FB6DE" w14:textId="77777777" w:rsidR="005B1647"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AF0549">
              <w:t>Biståndandel</w:t>
            </w:r>
          </w:p>
          <w:p w14:paraId="4D247275" w14:textId="7987B469" w:rsidR="005B1647" w:rsidRPr="00AF0549" w:rsidRDefault="005B1647" w:rsidP="005B1647">
            <w:pPr>
              <w:pStyle w:val="TabellHuvud"/>
              <w:jc w:val="center"/>
              <w:cnfStyle w:val="100000000000" w:firstRow="1" w:lastRow="0" w:firstColumn="0" w:lastColumn="0" w:oddVBand="0" w:evenVBand="0" w:oddHBand="0" w:evenHBand="0" w:firstRowFirstColumn="0" w:firstRowLastColumn="0" w:lastRowFirstColumn="0" w:lastRowLastColumn="0"/>
            </w:pPr>
            <w:r>
              <w:t>Procent</w:t>
            </w:r>
          </w:p>
        </w:tc>
        <w:tc>
          <w:tcPr>
            <w:tcW w:w="852" w:type="pct"/>
            <w:tcBorders>
              <w:top w:val="none" w:sz="0" w:space="0" w:color="auto"/>
              <w:left w:val="none" w:sz="0" w:space="0" w:color="auto"/>
              <w:bottom w:val="none" w:sz="0" w:space="0" w:color="auto"/>
              <w:right w:val="none" w:sz="0" w:space="0" w:color="auto"/>
              <w:tl2br w:val="none" w:sz="0" w:space="0" w:color="auto"/>
              <w:tr2bl w:val="none" w:sz="0" w:space="0" w:color="auto"/>
            </w:tcBorders>
            <w:noWrap/>
            <w:hideMark/>
          </w:tcPr>
          <w:p w14:paraId="0A47C7C7" w14:textId="77777777" w:rsidR="005B1647" w:rsidRPr="00AF0549"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AF0549">
              <w:t>Utfall, bistånd</w:t>
            </w:r>
          </w:p>
        </w:tc>
      </w:tr>
      <w:tr w:rsidR="00155607" w14:paraId="255D7829" w14:textId="77777777" w:rsidTr="00155607">
        <w:trPr>
          <w:trHeight w:val="315"/>
        </w:trPr>
        <w:tc>
          <w:tcPr>
            <w:cnfStyle w:val="001000000000" w:firstRow="0" w:lastRow="0" w:firstColumn="1" w:lastColumn="0" w:oddVBand="0" w:evenVBand="0" w:oddHBand="0" w:evenHBand="0" w:firstRowFirstColumn="0" w:firstRowLastColumn="0" w:lastRowFirstColumn="0" w:lastRowLastColumn="0"/>
            <w:tcW w:w="2625" w:type="pct"/>
            <w:tcBorders>
              <w:top w:val="single" w:sz="12" w:space="0" w:color="auto"/>
            </w:tcBorders>
            <w:noWrap/>
            <w:hideMark/>
          </w:tcPr>
          <w:p w14:paraId="50F1BAA3" w14:textId="77777777" w:rsidR="005B1647" w:rsidRPr="00AF0549" w:rsidRDefault="005B1647" w:rsidP="005B1647">
            <w:pPr>
              <w:pStyle w:val="Tabell"/>
            </w:pPr>
            <w:r w:rsidRPr="00AF0549">
              <w:t>1:1 Migrationsverket (förvaltningsanslag)</w:t>
            </w:r>
          </w:p>
        </w:tc>
        <w:tc>
          <w:tcPr>
            <w:tcW w:w="746" w:type="pct"/>
            <w:tcBorders>
              <w:top w:val="single" w:sz="12" w:space="0" w:color="auto"/>
            </w:tcBorders>
            <w:noWrap/>
            <w:hideMark/>
          </w:tcPr>
          <w:p w14:paraId="6491DCF3" w14:textId="77777777" w:rsidR="005B1647" w:rsidRPr="00AF054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F0549">
              <w:t>733</w:t>
            </w:r>
          </w:p>
        </w:tc>
        <w:tc>
          <w:tcPr>
            <w:tcW w:w="777" w:type="pct"/>
            <w:tcBorders>
              <w:top w:val="single" w:sz="12" w:space="0" w:color="auto"/>
            </w:tcBorders>
            <w:noWrap/>
            <w:hideMark/>
          </w:tcPr>
          <w:p w14:paraId="4AD63908" w14:textId="75CAEDC4" w:rsidR="005B1647" w:rsidRPr="00AF054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F0549">
              <w:t>23</w:t>
            </w:r>
          </w:p>
        </w:tc>
        <w:tc>
          <w:tcPr>
            <w:tcW w:w="852" w:type="pct"/>
            <w:tcBorders>
              <w:top w:val="single" w:sz="12" w:space="0" w:color="auto"/>
            </w:tcBorders>
            <w:noWrap/>
            <w:hideMark/>
          </w:tcPr>
          <w:p w14:paraId="1756D12F" w14:textId="77777777" w:rsidR="005B1647" w:rsidRPr="00AF054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F0549">
              <w:t>167</w:t>
            </w:r>
          </w:p>
        </w:tc>
      </w:tr>
      <w:tr w:rsidR="00155607" w14:paraId="0DD77DA3" w14:textId="77777777" w:rsidTr="00155607">
        <w:trPr>
          <w:trHeight w:val="315"/>
        </w:trPr>
        <w:tc>
          <w:tcPr>
            <w:cnfStyle w:val="001000000000" w:firstRow="0" w:lastRow="0" w:firstColumn="1" w:lastColumn="0" w:oddVBand="0" w:evenVBand="0" w:oddHBand="0" w:evenHBand="0" w:firstRowFirstColumn="0" w:firstRowLastColumn="0" w:lastRowFirstColumn="0" w:lastRowLastColumn="0"/>
            <w:tcW w:w="2625" w:type="pct"/>
            <w:noWrap/>
            <w:hideMark/>
          </w:tcPr>
          <w:p w14:paraId="3B26E451" w14:textId="77777777" w:rsidR="005B1647" w:rsidRPr="00AF0549" w:rsidRDefault="005B1647" w:rsidP="005B1647">
            <w:pPr>
              <w:pStyle w:val="Tabell"/>
            </w:pPr>
            <w:r w:rsidRPr="00AF0549">
              <w:t>1:2 Ersättningar och boendekostnader</w:t>
            </w:r>
          </w:p>
        </w:tc>
        <w:tc>
          <w:tcPr>
            <w:tcW w:w="746" w:type="pct"/>
            <w:noWrap/>
            <w:hideMark/>
          </w:tcPr>
          <w:p w14:paraId="5E11C62D" w14:textId="77777777" w:rsidR="005B1647" w:rsidRPr="00AF054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F0549">
              <w:t>5 209</w:t>
            </w:r>
          </w:p>
        </w:tc>
        <w:tc>
          <w:tcPr>
            <w:tcW w:w="777" w:type="pct"/>
            <w:noWrap/>
            <w:hideMark/>
          </w:tcPr>
          <w:p w14:paraId="6AEC8283" w14:textId="01B1B212" w:rsidR="005B1647" w:rsidRPr="00AF054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F0549">
              <w:t>23</w:t>
            </w:r>
          </w:p>
        </w:tc>
        <w:tc>
          <w:tcPr>
            <w:tcW w:w="852" w:type="pct"/>
            <w:noWrap/>
            <w:hideMark/>
          </w:tcPr>
          <w:p w14:paraId="0E57D773" w14:textId="77777777" w:rsidR="005B1647" w:rsidRPr="00AF054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F0549">
              <w:t>1 189</w:t>
            </w:r>
          </w:p>
        </w:tc>
      </w:tr>
      <w:tr w:rsidR="00155607" w14:paraId="1EFB874C" w14:textId="77777777" w:rsidTr="00155607">
        <w:trPr>
          <w:trHeight w:val="315"/>
        </w:trPr>
        <w:tc>
          <w:tcPr>
            <w:cnfStyle w:val="001000000000" w:firstRow="0" w:lastRow="0" w:firstColumn="1" w:lastColumn="0" w:oddVBand="0" w:evenVBand="0" w:oddHBand="0" w:evenHBand="0" w:firstRowFirstColumn="0" w:firstRowLastColumn="0" w:lastRowFirstColumn="0" w:lastRowLastColumn="0"/>
            <w:tcW w:w="2625" w:type="pct"/>
            <w:noWrap/>
            <w:hideMark/>
          </w:tcPr>
          <w:p w14:paraId="6D98E078" w14:textId="158A6CC6" w:rsidR="005B1647" w:rsidRPr="00AF0549" w:rsidRDefault="005B1647" w:rsidP="005B1647">
            <w:pPr>
              <w:pStyle w:val="Tabell"/>
              <w:rPr>
                <w:i/>
                <w:iCs/>
              </w:rPr>
            </w:pPr>
            <w:r w:rsidRPr="00AF0549">
              <w:rPr>
                <w:i/>
                <w:iCs/>
              </w:rPr>
              <w:t>varav kost och logi</w:t>
            </w:r>
          </w:p>
        </w:tc>
        <w:tc>
          <w:tcPr>
            <w:tcW w:w="746" w:type="pct"/>
            <w:noWrap/>
            <w:hideMark/>
          </w:tcPr>
          <w:p w14:paraId="1CE85CB3" w14:textId="77777777" w:rsidR="005B1647" w:rsidRPr="00AF054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F0549">
              <w:t>2 952</w:t>
            </w:r>
          </w:p>
        </w:tc>
        <w:tc>
          <w:tcPr>
            <w:tcW w:w="777" w:type="pct"/>
            <w:noWrap/>
            <w:hideMark/>
          </w:tcPr>
          <w:p w14:paraId="1938F14F" w14:textId="74CDB8FC" w:rsidR="005B1647" w:rsidRPr="00AF054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F0549">
              <w:t>23</w:t>
            </w:r>
          </w:p>
        </w:tc>
        <w:tc>
          <w:tcPr>
            <w:tcW w:w="852" w:type="pct"/>
            <w:noWrap/>
            <w:hideMark/>
          </w:tcPr>
          <w:p w14:paraId="388E129B" w14:textId="77777777" w:rsidR="005B1647" w:rsidRPr="00AF054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F0549">
              <w:t>674</w:t>
            </w:r>
          </w:p>
        </w:tc>
      </w:tr>
      <w:tr w:rsidR="00155607" w14:paraId="3282211D" w14:textId="77777777" w:rsidTr="00155607">
        <w:trPr>
          <w:trHeight w:val="315"/>
        </w:trPr>
        <w:tc>
          <w:tcPr>
            <w:cnfStyle w:val="001000000000" w:firstRow="0" w:lastRow="0" w:firstColumn="1" w:lastColumn="0" w:oddVBand="0" w:evenVBand="0" w:oddHBand="0" w:evenHBand="0" w:firstRowFirstColumn="0" w:firstRowLastColumn="0" w:lastRowFirstColumn="0" w:lastRowLastColumn="0"/>
            <w:tcW w:w="2625" w:type="pct"/>
            <w:noWrap/>
            <w:hideMark/>
          </w:tcPr>
          <w:p w14:paraId="094CBCE1" w14:textId="7F25EA0A" w:rsidR="005B1647" w:rsidRPr="00AF0549" w:rsidRDefault="005B1647" w:rsidP="005B1647">
            <w:pPr>
              <w:pStyle w:val="Tabell"/>
              <w:rPr>
                <w:i/>
                <w:iCs/>
              </w:rPr>
            </w:pPr>
            <w:r w:rsidRPr="00AF0549">
              <w:rPr>
                <w:i/>
                <w:iCs/>
              </w:rPr>
              <w:t>varav undervisning</w:t>
            </w:r>
          </w:p>
        </w:tc>
        <w:tc>
          <w:tcPr>
            <w:tcW w:w="746" w:type="pct"/>
            <w:noWrap/>
            <w:hideMark/>
          </w:tcPr>
          <w:p w14:paraId="5FF6BB1C" w14:textId="77777777" w:rsidR="005B1647" w:rsidRPr="00AF054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F0549">
              <w:t>1 078</w:t>
            </w:r>
          </w:p>
        </w:tc>
        <w:tc>
          <w:tcPr>
            <w:tcW w:w="777" w:type="pct"/>
            <w:noWrap/>
            <w:hideMark/>
          </w:tcPr>
          <w:p w14:paraId="177503EE" w14:textId="76911282" w:rsidR="005B1647" w:rsidRPr="00AF054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F0549">
              <w:t>23</w:t>
            </w:r>
          </w:p>
        </w:tc>
        <w:tc>
          <w:tcPr>
            <w:tcW w:w="852" w:type="pct"/>
            <w:noWrap/>
            <w:hideMark/>
          </w:tcPr>
          <w:p w14:paraId="7F24845E" w14:textId="77777777" w:rsidR="005B1647" w:rsidRPr="00AF054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F0549">
              <w:t>246</w:t>
            </w:r>
          </w:p>
        </w:tc>
      </w:tr>
      <w:tr w:rsidR="00155607" w14:paraId="453D1958" w14:textId="77777777" w:rsidTr="00155607">
        <w:trPr>
          <w:trHeight w:val="315"/>
        </w:trPr>
        <w:tc>
          <w:tcPr>
            <w:cnfStyle w:val="001000000000" w:firstRow="0" w:lastRow="0" w:firstColumn="1" w:lastColumn="0" w:oddVBand="0" w:evenVBand="0" w:oddHBand="0" w:evenHBand="0" w:firstRowFirstColumn="0" w:firstRowLastColumn="0" w:lastRowFirstColumn="0" w:lastRowLastColumn="0"/>
            <w:tcW w:w="2625" w:type="pct"/>
            <w:noWrap/>
            <w:hideMark/>
          </w:tcPr>
          <w:p w14:paraId="3F82C2CA" w14:textId="64E38A0A" w:rsidR="005B1647" w:rsidRPr="00AF0549" w:rsidRDefault="005B1647" w:rsidP="005B1647">
            <w:pPr>
              <w:pStyle w:val="Tabell"/>
              <w:rPr>
                <w:i/>
                <w:iCs/>
              </w:rPr>
            </w:pPr>
            <w:r w:rsidRPr="00AF0549">
              <w:rPr>
                <w:i/>
                <w:iCs/>
              </w:rPr>
              <w:t>varav vård</w:t>
            </w:r>
          </w:p>
        </w:tc>
        <w:tc>
          <w:tcPr>
            <w:tcW w:w="746" w:type="pct"/>
            <w:noWrap/>
            <w:hideMark/>
          </w:tcPr>
          <w:p w14:paraId="16778E0F" w14:textId="77777777" w:rsidR="005B1647" w:rsidRPr="00AF054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F0549">
              <w:t>972</w:t>
            </w:r>
          </w:p>
        </w:tc>
        <w:tc>
          <w:tcPr>
            <w:tcW w:w="777" w:type="pct"/>
            <w:noWrap/>
            <w:hideMark/>
          </w:tcPr>
          <w:p w14:paraId="0391A4A7" w14:textId="49A3353D" w:rsidR="005B1647" w:rsidRPr="00AF054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F0549">
              <w:t>23</w:t>
            </w:r>
          </w:p>
        </w:tc>
        <w:tc>
          <w:tcPr>
            <w:tcW w:w="852" w:type="pct"/>
            <w:noWrap/>
            <w:hideMark/>
          </w:tcPr>
          <w:p w14:paraId="05664DEC" w14:textId="77777777" w:rsidR="005B1647" w:rsidRPr="00AF054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F0549">
              <w:t>222</w:t>
            </w:r>
          </w:p>
        </w:tc>
      </w:tr>
      <w:tr w:rsidR="00155607" w14:paraId="54022D91" w14:textId="77777777" w:rsidTr="00155607">
        <w:trPr>
          <w:trHeight w:val="315"/>
        </w:trPr>
        <w:tc>
          <w:tcPr>
            <w:cnfStyle w:val="001000000000" w:firstRow="0" w:lastRow="0" w:firstColumn="1" w:lastColumn="0" w:oddVBand="0" w:evenVBand="0" w:oddHBand="0" w:evenHBand="0" w:firstRowFirstColumn="0" w:firstRowLastColumn="0" w:lastRowFirstColumn="0" w:lastRowLastColumn="0"/>
            <w:tcW w:w="2625" w:type="pct"/>
            <w:noWrap/>
            <w:hideMark/>
          </w:tcPr>
          <w:p w14:paraId="56A0FB40" w14:textId="1E47938F" w:rsidR="005B1647" w:rsidRPr="00AF0549" w:rsidRDefault="005B1647" w:rsidP="005B1647">
            <w:pPr>
              <w:pStyle w:val="Tabell"/>
              <w:rPr>
                <w:i/>
                <w:iCs/>
              </w:rPr>
            </w:pPr>
            <w:r w:rsidRPr="00AF0549">
              <w:rPr>
                <w:i/>
                <w:iCs/>
              </w:rPr>
              <w:t>varav övrigt stöd för tillfälligt uppehälle</w:t>
            </w:r>
          </w:p>
        </w:tc>
        <w:tc>
          <w:tcPr>
            <w:tcW w:w="746" w:type="pct"/>
            <w:noWrap/>
            <w:hideMark/>
          </w:tcPr>
          <w:p w14:paraId="78D3B9B6" w14:textId="77777777" w:rsidR="005B1647" w:rsidRPr="00AF054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F0549">
              <w:t>207</w:t>
            </w:r>
          </w:p>
        </w:tc>
        <w:tc>
          <w:tcPr>
            <w:tcW w:w="777" w:type="pct"/>
            <w:noWrap/>
            <w:hideMark/>
          </w:tcPr>
          <w:p w14:paraId="6D8877CC" w14:textId="3E74B276" w:rsidR="005B1647" w:rsidRPr="00AF054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F0549">
              <w:t>23</w:t>
            </w:r>
          </w:p>
        </w:tc>
        <w:tc>
          <w:tcPr>
            <w:tcW w:w="852" w:type="pct"/>
            <w:noWrap/>
            <w:hideMark/>
          </w:tcPr>
          <w:p w14:paraId="2768B08B" w14:textId="77777777" w:rsidR="005B1647" w:rsidRPr="00AF054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F0549">
              <w:t>47</w:t>
            </w:r>
          </w:p>
        </w:tc>
      </w:tr>
      <w:tr w:rsidR="00155607" w14:paraId="729B0364" w14:textId="77777777" w:rsidTr="00155607">
        <w:trPr>
          <w:trHeight w:val="315"/>
        </w:trPr>
        <w:tc>
          <w:tcPr>
            <w:cnfStyle w:val="001000000000" w:firstRow="0" w:lastRow="0" w:firstColumn="1" w:lastColumn="0" w:oddVBand="0" w:evenVBand="0" w:oddHBand="0" w:evenHBand="0" w:firstRowFirstColumn="0" w:firstRowLastColumn="0" w:lastRowFirstColumn="0" w:lastRowLastColumn="0"/>
            <w:tcW w:w="2625" w:type="pct"/>
            <w:noWrap/>
            <w:hideMark/>
          </w:tcPr>
          <w:p w14:paraId="7BC5DA8A" w14:textId="77777777" w:rsidR="005B1647" w:rsidRPr="00AF0549" w:rsidRDefault="005B1647" w:rsidP="005B1647">
            <w:pPr>
              <w:pStyle w:val="Tabell"/>
            </w:pPr>
            <w:r w:rsidRPr="00AF0549">
              <w:t>1:5 Rättsliga biträden m.m. vid domstolsprövning</w:t>
            </w:r>
          </w:p>
        </w:tc>
        <w:tc>
          <w:tcPr>
            <w:tcW w:w="746" w:type="pct"/>
            <w:noWrap/>
            <w:hideMark/>
          </w:tcPr>
          <w:p w14:paraId="705DDA57" w14:textId="77777777" w:rsidR="005B1647" w:rsidRPr="00AF054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F0549">
              <w:t>278</w:t>
            </w:r>
          </w:p>
        </w:tc>
        <w:tc>
          <w:tcPr>
            <w:tcW w:w="777" w:type="pct"/>
            <w:noWrap/>
            <w:hideMark/>
          </w:tcPr>
          <w:p w14:paraId="5B8E1F55" w14:textId="7C57D9E8" w:rsidR="005B1647" w:rsidRPr="00AF054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F0549">
              <w:t>4</w:t>
            </w:r>
          </w:p>
        </w:tc>
        <w:tc>
          <w:tcPr>
            <w:tcW w:w="852" w:type="pct"/>
            <w:noWrap/>
            <w:hideMark/>
          </w:tcPr>
          <w:p w14:paraId="7654F716" w14:textId="77777777" w:rsidR="005B1647" w:rsidRPr="00AF054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F0549">
              <w:t>11</w:t>
            </w:r>
          </w:p>
        </w:tc>
      </w:tr>
      <w:tr w:rsidR="00155607" w14:paraId="3FDE0CDD" w14:textId="77777777" w:rsidTr="00155607">
        <w:trPr>
          <w:cnfStyle w:val="010000000000" w:firstRow="0" w:lastRow="1" w:firstColumn="0" w:lastColumn="0" w:oddVBand="0" w:evenVBand="0" w:oddHBand="0" w:evenHBand="0" w:firstRowFirstColumn="0" w:firstRowLastColumn="0" w:lastRowFirstColumn="0" w:lastRowLastColumn="0"/>
          <w:trHeight w:val="315"/>
        </w:trPr>
        <w:tc>
          <w:tcPr>
            <w:cnfStyle w:val="001000000000" w:firstRow="0" w:lastRow="0" w:firstColumn="1" w:lastColumn="0" w:oddVBand="0" w:evenVBand="0" w:oddHBand="0" w:evenHBand="0" w:firstRowFirstColumn="0" w:firstRowLastColumn="0" w:lastRowFirstColumn="0" w:lastRowLastColumn="0"/>
            <w:tcW w:w="2625" w:type="pct"/>
            <w:noWrap/>
            <w:hideMark/>
          </w:tcPr>
          <w:p w14:paraId="474A7BA2" w14:textId="77777777" w:rsidR="005B1647" w:rsidRPr="00B728F0" w:rsidRDefault="005B1647" w:rsidP="005B1647">
            <w:pPr>
              <w:pStyle w:val="Tabell"/>
              <w:rPr>
                <w:b w:val="0"/>
              </w:rPr>
            </w:pPr>
            <w:r w:rsidRPr="00B728F0">
              <w:rPr>
                <w:b w:val="0"/>
              </w:rPr>
              <w:t>1:6 Offentligt biträde i utlämningsärenden</w:t>
            </w:r>
          </w:p>
        </w:tc>
        <w:tc>
          <w:tcPr>
            <w:tcW w:w="746" w:type="pct"/>
            <w:noWrap/>
            <w:hideMark/>
          </w:tcPr>
          <w:p w14:paraId="0F75CB6C" w14:textId="77777777" w:rsidR="005B1647" w:rsidRPr="00B728F0" w:rsidRDefault="005B1647" w:rsidP="005B1647">
            <w:pPr>
              <w:pStyle w:val="Tabell"/>
              <w:cnfStyle w:val="010000000000" w:firstRow="0" w:lastRow="1" w:firstColumn="0" w:lastColumn="0" w:oddVBand="0" w:evenVBand="0" w:oddHBand="0" w:evenHBand="0" w:firstRowFirstColumn="0" w:firstRowLastColumn="0" w:lastRowFirstColumn="0" w:lastRowLastColumn="0"/>
              <w:rPr>
                <w:b w:val="0"/>
              </w:rPr>
            </w:pPr>
            <w:r w:rsidRPr="00B728F0">
              <w:rPr>
                <w:b w:val="0"/>
              </w:rPr>
              <w:t>305</w:t>
            </w:r>
          </w:p>
        </w:tc>
        <w:tc>
          <w:tcPr>
            <w:tcW w:w="777" w:type="pct"/>
            <w:noWrap/>
            <w:hideMark/>
          </w:tcPr>
          <w:p w14:paraId="3509B258" w14:textId="3EDB230C" w:rsidR="005B1647" w:rsidRPr="00B728F0" w:rsidRDefault="005B1647" w:rsidP="005B1647">
            <w:pPr>
              <w:pStyle w:val="Tabell"/>
              <w:cnfStyle w:val="010000000000" w:firstRow="0" w:lastRow="1" w:firstColumn="0" w:lastColumn="0" w:oddVBand="0" w:evenVBand="0" w:oddHBand="0" w:evenHBand="0" w:firstRowFirstColumn="0" w:firstRowLastColumn="0" w:lastRowFirstColumn="0" w:lastRowLastColumn="0"/>
              <w:rPr>
                <w:b w:val="0"/>
              </w:rPr>
            </w:pPr>
            <w:r w:rsidRPr="00B728F0">
              <w:rPr>
                <w:b w:val="0"/>
              </w:rPr>
              <w:t>17</w:t>
            </w:r>
          </w:p>
        </w:tc>
        <w:tc>
          <w:tcPr>
            <w:tcW w:w="852" w:type="pct"/>
            <w:noWrap/>
            <w:hideMark/>
          </w:tcPr>
          <w:p w14:paraId="500BB814" w14:textId="77777777" w:rsidR="005B1647" w:rsidRPr="00B728F0" w:rsidRDefault="005B1647" w:rsidP="005B1647">
            <w:pPr>
              <w:pStyle w:val="Tabell"/>
              <w:cnfStyle w:val="010000000000" w:firstRow="0" w:lastRow="1" w:firstColumn="0" w:lastColumn="0" w:oddVBand="0" w:evenVBand="0" w:oddHBand="0" w:evenHBand="0" w:firstRowFirstColumn="0" w:firstRowLastColumn="0" w:lastRowFirstColumn="0" w:lastRowLastColumn="0"/>
              <w:rPr>
                <w:b w:val="0"/>
              </w:rPr>
            </w:pPr>
            <w:r w:rsidRPr="00B728F0">
              <w:rPr>
                <w:b w:val="0"/>
              </w:rPr>
              <w:t>52</w:t>
            </w:r>
          </w:p>
        </w:tc>
      </w:tr>
    </w:tbl>
    <w:p w14:paraId="55D429FF" w14:textId="31B3C92D" w:rsidR="005B1647" w:rsidRDefault="005B1647" w:rsidP="005B1647">
      <w:pPr>
        <w:pStyle w:val="TabellFotnot"/>
      </w:pPr>
      <w:r w:rsidRPr="00621680">
        <w:rPr>
          <w:vertAlign w:val="superscript"/>
        </w:rPr>
        <w:t>1</w:t>
      </w:r>
      <w:r>
        <w:t xml:space="preserve"> </w:t>
      </w:r>
      <w:r w:rsidRPr="00485897">
        <w:t>Preliminärt utfall rapporterat till OECD</w:t>
      </w:r>
      <w:r>
        <w:t>/</w:t>
      </w:r>
      <w:r w:rsidRPr="00485897">
        <w:t>DAC. Slutligt utfall rapporteras till OECD</w:t>
      </w:r>
      <w:r>
        <w:t>/</w:t>
      </w:r>
      <w:r w:rsidRPr="00485897">
        <w:t>DAC senast augusti 2020. Utfall, totalt är exklusive indirekta administrationskostnader (anslag 1:1) samt återetableringsstöd (anslag 1:2).</w:t>
      </w:r>
    </w:p>
    <w:p w14:paraId="59397F5D" w14:textId="51EF0B06" w:rsidR="005B1647" w:rsidRPr="00485897" w:rsidDel="003B2387" w:rsidRDefault="005B1647" w:rsidP="005B1647">
      <w:pPr>
        <w:pStyle w:val="Klla"/>
        <w:spacing w:after="0"/>
      </w:pPr>
      <w:r>
        <w:t>Källa: Migrationsverket.</w:t>
      </w:r>
    </w:p>
    <w:p w14:paraId="7C0EE18D" w14:textId="77777777" w:rsidR="005B1647" w:rsidRDefault="005B1647" w:rsidP="005B1647">
      <w:pPr>
        <w:pStyle w:val="Rubrik4utannumrering"/>
      </w:pPr>
      <w:r>
        <w:t>Beställningsbemyndiganden</w:t>
      </w:r>
    </w:p>
    <w:p w14:paraId="2184E527" w14:textId="3C389468" w:rsidR="005B1647" w:rsidRDefault="005B1647" w:rsidP="005B1647">
      <w:pPr>
        <w:pStyle w:val="TabellRubrik"/>
      </w:pPr>
      <w:bookmarkStart w:id="112" w:name="_Toc37340054"/>
      <w:bookmarkStart w:id="113" w:name="_Hlk36458871"/>
      <w:r>
        <w:t xml:space="preserve">Tabell </w:t>
      </w:r>
      <w:r>
        <w:fldChar w:fldCharType="begin"/>
      </w:r>
      <w:r>
        <w:instrText xml:space="preserve"> STYLEREF  "Rubrik 1" \n</w:instrText>
      </w:r>
      <w:r>
        <w:fldChar w:fldCharType="separate"/>
      </w:r>
      <w:r w:rsidR="00301022">
        <w:rPr>
          <w:noProof/>
        </w:rPr>
        <w:t>2</w:t>
      </w:r>
      <w:r>
        <w:rPr>
          <w:noProof/>
        </w:rPr>
        <w:fldChar w:fldCharType="end"/>
      </w:r>
      <w:r>
        <w:t>.</w:t>
      </w:r>
      <w:fldSimple w:instr=" SEQ Tabell \* ARABIC \s 1 ">
        <w:r w:rsidR="00301022">
          <w:rPr>
            <w:noProof/>
          </w:rPr>
          <w:t>54</w:t>
        </w:r>
      </w:fldSimple>
      <w:r>
        <w:tab/>
      </w:r>
      <w:r w:rsidRPr="002036E2">
        <w:t>UO 7 Beställningsbemyndiganden</w:t>
      </w:r>
      <w:bookmarkEnd w:id="112"/>
    </w:p>
    <w:p w14:paraId="0257D0BB" w14:textId="7F9F3340" w:rsidR="005B1647" w:rsidRDefault="005B1647" w:rsidP="005B1647">
      <w:pPr>
        <w:pStyle w:val="TabellUnderrubrik"/>
      </w:pPr>
      <w:r w:rsidRPr="002036E2">
        <w:t>Miljoner kronor</w:t>
      </w:r>
    </w:p>
    <w:tbl>
      <w:tblPr>
        <w:tblStyle w:val="RKBPTabell"/>
        <w:tblW w:w="5000" w:type="pct"/>
        <w:tblLook w:val="04E0" w:firstRow="1" w:lastRow="1" w:firstColumn="1" w:lastColumn="0" w:noHBand="0" w:noVBand="1"/>
      </w:tblPr>
      <w:tblGrid>
        <w:gridCol w:w="782"/>
        <w:gridCol w:w="4280"/>
        <w:gridCol w:w="1201"/>
        <w:gridCol w:w="1107"/>
      </w:tblGrid>
      <w:tr w:rsidR="00155607" w14:paraId="44A045BD" w14:textId="77777777" w:rsidTr="00BE1FEE">
        <w:trPr>
          <w:cnfStyle w:val="100000000000" w:firstRow="1" w:lastRow="0" w:firstColumn="0" w:lastColumn="0" w:oddVBand="0" w:evenVBand="0" w:oddHBand="0" w:evenHBand="0" w:firstRowFirstColumn="0" w:firstRowLastColumn="0" w:lastRowFirstColumn="0" w:lastRowLastColumn="0"/>
          <w:trHeight w:val="321"/>
          <w:tblHeader w:val="0"/>
        </w:trPr>
        <w:tc>
          <w:tcPr>
            <w:cnfStyle w:val="001000000000" w:firstRow="0" w:lastRow="0" w:firstColumn="1" w:lastColumn="0" w:oddVBand="0" w:evenVBand="0" w:oddHBand="0" w:evenHBand="0" w:firstRowFirstColumn="0" w:firstRowLastColumn="0" w:lastRowFirstColumn="0" w:lastRowLastColumn="0"/>
            <w:tcW w:w="530" w:type="pct"/>
            <w:tcBorders>
              <w:top w:val="none" w:sz="0" w:space="0" w:color="auto"/>
              <w:left w:val="none" w:sz="0" w:space="0" w:color="auto"/>
              <w:bottom w:val="none" w:sz="0" w:space="0" w:color="auto"/>
              <w:right w:val="none" w:sz="0" w:space="0" w:color="auto"/>
              <w:tl2br w:val="none" w:sz="0" w:space="0" w:color="auto"/>
              <w:tr2bl w:val="none" w:sz="0" w:space="0" w:color="auto"/>
            </w:tcBorders>
            <w:noWrap/>
            <w:hideMark/>
          </w:tcPr>
          <w:p w14:paraId="144AE1B5" w14:textId="77777777" w:rsidR="005B1647" w:rsidRPr="002036E2" w:rsidRDefault="005B1647" w:rsidP="005B1647">
            <w:pPr>
              <w:pStyle w:val="TabellHuvud"/>
            </w:pPr>
            <w:r w:rsidRPr="002036E2">
              <w:t>Anslag</w:t>
            </w:r>
          </w:p>
        </w:tc>
        <w:tc>
          <w:tcPr>
            <w:tcW w:w="2904" w:type="pct"/>
            <w:tcBorders>
              <w:top w:val="none" w:sz="0" w:space="0" w:color="auto"/>
              <w:left w:val="none" w:sz="0" w:space="0" w:color="auto"/>
              <w:bottom w:val="none" w:sz="0" w:space="0" w:color="auto"/>
              <w:right w:val="none" w:sz="0" w:space="0" w:color="auto"/>
              <w:tl2br w:val="none" w:sz="0" w:space="0" w:color="auto"/>
              <w:tr2bl w:val="none" w:sz="0" w:space="0" w:color="auto"/>
            </w:tcBorders>
            <w:noWrap/>
            <w:hideMark/>
          </w:tcPr>
          <w:p w14:paraId="17C19B79" w14:textId="77777777" w:rsidR="005B1647" w:rsidRPr="002036E2" w:rsidRDefault="005B1647" w:rsidP="005B1647">
            <w:pPr>
              <w:pStyle w:val="TabellHuvud"/>
              <w:jc w:val="left"/>
              <w:cnfStyle w:val="100000000000" w:firstRow="1" w:lastRow="0" w:firstColumn="0" w:lastColumn="0" w:oddVBand="0" w:evenVBand="0" w:oddHBand="0" w:evenHBand="0" w:firstRowFirstColumn="0" w:firstRowLastColumn="0" w:lastRowFirstColumn="0" w:lastRowLastColumn="0"/>
            </w:pPr>
            <w:r w:rsidRPr="002036E2">
              <w:t>Anslagsnamn</w:t>
            </w:r>
          </w:p>
        </w:tc>
        <w:tc>
          <w:tcPr>
            <w:tcW w:w="815" w:type="pct"/>
            <w:tcBorders>
              <w:top w:val="none" w:sz="0" w:space="0" w:color="auto"/>
              <w:left w:val="none" w:sz="0" w:space="0" w:color="auto"/>
              <w:bottom w:val="none" w:sz="0" w:space="0" w:color="auto"/>
              <w:right w:val="none" w:sz="0" w:space="0" w:color="auto"/>
              <w:tl2br w:val="none" w:sz="0" w:space="0" w:color="auto"/>
              <w:tr2bl w:val="none" w:sz="0" w:space="0" w:color="auto"/>
            </w:tcBorders>
            <w:hideMark/>
          </w:tcPr>
          <w:p w14:paraId="797625B4" w14:textId="77777777" w:rsidR="005B1647" w:rsidRPr="002036E2"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2036E2">
              <w:t>Beställnings-bemyndigande</w:t>
            </w:r>
          </w:p>
        </w:tc>
        <w:tc>
          <w:tcPr>
            <w:tcW w:w="752" w:type="pct"/>
            <w:tcBorders>
              <w:top w:val="none" w:sz="0" w:space="0" w:color="auto"/>
              <w:left w:val="none" w:sz="0" w:space="0" w:color="auto"/>
              <w:bottom w:val="none" w:sz="0" w:space="0" w:color="auto"/>
              <w:right w:val="none" w:sz="0" w:space="0" w:color="auto"/>
              <w:tl2br w:val="none" w:sz="0" w:space="0" w:color="auto"/>
              <w:tr2bl w:val="none" w:sz="0" w:space="0" w:color="auto"/>
            </w:tcBorders>
            <w:hideMark/>
          </w:tcPr>
          <w:p w14:paraId="449165CC" w14:textId="45E572E3" w:rsidR="005B1647" w:rsidRPr="002036E2"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2036E2">
              <w:t>Utestående åtaganden</w:t>
            </w:r>
            <w:r>
              <w:br/>
            </w:r>
            <w:r w:rsidRPr="002036E2">
              <w:t xml:space="preserve"> 2019-12-31</w:t>
            </w:r>
          </w:p>
        </w:tc>
      </w:tr>
      <w:tr w:rsidR="00155607" w14:paraId="53A03A20" w14:textId="77777777" w:rsidTr="00155607">
        <w:trPr>
          <w:trHeight w:val="300"/>
        </w:trPr>
        <w:tc>
          <w:tcPr>
            <w:cnfStyle w:val="001000000000" w:firstRow="0" w:lastRow="0" w:firstColumn="1" w:lastColumn="0" w:oddVBand="0" w:evenVBand="0" w:oddHBand="0" w:evenHBand="0" w:firstRowFirstColumn="0" w:firstRowLastColumn="0" w:lastRowFirstColumn="0" w:lastRowLastColumn="0"/>
            <w:tcW w:w="530" w:type="pct"/>
            <w:tcBorders>
              <w:top w:val="single" w:sz="12" w:space="0" w:color="auto"/>
            </w:tcBorders>
            <w:noWrap/>
            <w:hideMark/>
          </w:tcPr>
          <w:p w14:paraId="7583DD15" w14:textId="77777777" w:rsidR="005B1647" w:rsidRPr="002036E2" w:rsidRDefault="005B1647" w:rsidP="005B1647">
            <w:pPr>
              <w:pStyle w:val="Tabell"/>
            </w:pPr>
            <w:r w:rsidRPr="002036E2">
              <w:t>1:1</w:t>
            </w:r>
          </w:p>
        </w:tc>
        <w:tc>
          <w:tcPr>
            <w:tcW w:w="2904" w:type="pct"/>
            <w:tcBorders>
              <w:top w:val="single" w:sz="12" w:space="0" w:color="auto"/>
            </w:tcBorders>
            <w:noWrap/>
            <w:hideMark/>
          </w:tcPr>
          <w:p w14:paraId="5EC56D7B" w14:textId="77777777" w:rsidR="005B1647" w:rsidRPr="002036E2"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2036E2">
              <w:t>Biståndsverksamhet</w:t>
            </w:r>
          </w:p>
        </w:tc>
        <w:tc>
          <w:tcPr>
            <w:tcW w:w="815" w:type="pct"/>
            <w:tcBorders>
              <w:top w:val="single" w:sz="12" w:space="0" w:color="auto"/>
            </w:tcBorders>
            <w:noWrap/>
            <w:hideMark/>
          </w:tcPr>
          <w:p w14:paraId="5705F574" w14:textId="77777777" w:rsidR="005B1647" w:rsidRPr="002036E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036E2">
              <w:t>103 100</w:t>
            </w:r>
          </w:p>
        </w:tc>
        <w:tc>
          <w:tcPr>
            <w:tcW w:w="752" w:type="pct"/>
            <w:tcBorders>
              <w:top w:val="single" w:sz="12" w:space="0" w:color="auto"/>
            </w:tcBorders>
            <w:noWrap/>
            <w:hideMark/>
          </w:tcPr>
          <w:p w14:paraId="1AA640F4" w14:textId="77777777" w:rsidR="005B1647" w:rsidRPr="002036E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036E2">
              <w:t>82 063</w:t>
            </w:r>
          </w:p>
        </w:tc>
      </w:tr>
      <w:tr w:rsidR="00155607" w14:paraId="44E2CEFE" w14:textId="77777777" w:rsidTr="00155607">
        <w:trPr>
          <w:cnfStyle w:val="010000000000" w:firstRow="0" w:lastRow="1" w:firstColumn="0" w:lastColumn="0" w:oddVBand="0" w:evenVBand="0" w:oddHBand="0" w:evenHBand="0" w:firstRowFirstColumn="0" w:firstRowLastColumn="0" w:lastRowFirstColumn="0" w:lastRowLastColumn="0"/>
          <w:trHeight w:val="315"/>
        </w:trPr>
        <w:tc>
          <w:tcPr>
            <w:cnfStyle w:val="001000000000" w:firstRow="0" w:lastRow="0" w:firstColumn="1" w:lastColumn="0" w:oddVBand="0" w:evenVBand="0" w:oddHBand="0" w:evenHBand="0" w:firstRowFirstColumn="0" w:firstRowLastColumn="0" w:lastRowFirstColumn="0" w:lastRowLastColumn="0"/>
            <w:tcW w:w="530" w:type="pct"/>
            <w:noWrap/>
            <w:hideMark/>
          </w:tcPr>
          <w:p w14:paraId="3838A927" w14:textId="77777777" w:rsidR="005B1647" w:rsidRPr="002036E2" w:rsidRDefault="005B1647" w:rsidP="005B1647">
            <w:pPr>
              <w:pStyle w:val="Tabell"/>
              <w:rPr>
                <w:bCs/>
              </w:rPr>
            </w:pPr>
            <w:r w:rsidRPr="002036E2">
              <w:rPr>
                <w:bCs/>
              </w:rPr>
              <w:t>Summa</w:t>
            </w:r>
          </w:p>
        </w:tc>
        <w:tc>
          <w:tcPr>
            <w:tcW w:w="2904" w:type="pct"/>
            <w:noWrap/>
            <w:hideMark/>
          </w:tcPr>
          <w:p w14:paraId="70BE1F65" w14:textId="77777777" w:rsidR="005B1647" w:rsidRPr="002036E2"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2036E2">
              <w:rPr>
                <w:bCs/>
              </w:rPr>
              <w:t> </w:t>
            </w:r>
          </w:p>
        </w:tc>
        <w:tc>
          <w:tcPr>
            <w:tcW w:w="815" w:type="pct"/>
            <w:noWrap/>
            <w:hideMark/>
          </w:tcPr>
          <w:p w14:paraId="48C76AEA" w14:textId="77777777" w:rsidR="005B1647" w:rsidRPr="002036E2"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2036E2">
              <w:rPr>
                <w:bCs/>
              </w:rPr>
              <w:t>103 100</w:t>
            </w:r>
          </w:p>
        </w:tc>
        <w:tc>
          <w:tcPr>
            <w:tcW w:w="752" w:type="pct"/>
            <w:noWrap/>
            <w:hideMark/>
          </w:tcPr>
          <w:p w14:paraId="255D6B5A" w14:textId="77777777" w:rsidR="005B1647" w:rsidRPr="002036E2"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2036E2">
              <w:rPr>
                <w:bCs/>
              </w:rPr>
              <w:t>82 063</w:t>
            </w:r>
          </w:p>
        </w:tc>
      </w:tr>
    </w:tbl>
    <w:p w14:paraId="2FC8FAA6" w14:textId="3808F8D9" w:rsidR="005B1647" w:rsidRDefault="005B1647" w:rsidP="005B1647">
      <w:pPr>
        <w:pStyle w:val="Brdtext"/>
        <w:spacing w:before="160"/>
      </w:pPr>
      <w:r w:rsidRPr="002036E2">
        <w:t xml:space="preserve">Inom utgiftsområdet beslutade riksdagen om </w:t>
      </w:r>
      <w:r>
        <w:t xml:space="preserve">ett </w:t>
      </w:r>
      <w:r w:rsidRPr="002036E2">
        <w:t>beställningsbemyndigande på 103</w:t>
      </w:r>
      <w:r>
        <w:t> </w:t>
      </w:r>
      <w:r w:rsidRPr="002036E2">
        <w:t>100 miljoner kronor. De utestående åtagandena uppgick till 82</w:t>
      </w:r>
      <w:r>
        <w:t> </w:t>
      </w:r>
      <w:r w:rsidRPr="002036E2">
        <w:t xml:space="preserve">063 miljoner kronor. Skillnaden mellan </w:t>
      </w:r>
      <w:r>
        <w:t xml:space="preserve">beslutat </w:t>
      </w:r>
      <w:r w:rsidRPr="002036E2">
        <w:t xml:space="preserve">bemyndigande och utestående åtaganden uppgick till 21 037 miljoner kronor. </w:t>
      </w:r>
    </w:p>
    <w:p w14:paraId="6E3C43BA" w14:textId="48A5E2E6" w:rsidR="005B1647" w:rsidRDefault="005B1647" w:rsidP="005B1647">
      <w:pPr>
        <w:pStyle w:val="Brdtext"/>
      </w:pPr>
      <w:r w:rsidRPr="002036E2">
        <w:t xml:space="preserve">De största beloppsmässiga skillnaderna inom detta anslag är relaterade till </w:t>
      </w:r>
      <w:r>
        <w:t>områdena Multilaterala utvecklingsbanker, fonder och skuldavskrivningar och Multilaterala och internationella organisationer och fonder. De stora avvikelserna består främst av att förhandlingar för bl.a. stöd till Afrikanska utvecklingsfondens femtonde påfyllnad och den 19:e påfyllnaden av den Internationella utvecklingsfonden i Världsbanken (IDA) förhandlades i slutet av 2019 men där avtal skrivs först under 2020</w:t>
      </w:r>
      <w:r w:rsidRPr="002036E2">
        <w:t>.</w:t>
      </w:r>
    </w:p>
    <w:p w14:paraId="159C6F24" w14:textId="285AAA58" w:rsidR="005B1647" w:rsidRPr="00B961C6" w:rsidRDefault="005B1647" w:rsidP="005B1647">
      <w:pPr>
        <w:pStyle w:val="Brdtext"/>
      </w:pPr>
      <w:r w:rsidRPr="00B961C6">
        <w:t xml:space="preserve">Regeringen har ingått avtal med IDA och Afrikanska utvecklingsfonden (AfDf) om deltagande i det multilaterala </w:t>
      </w:r>
      <w:bookmarkEnd w:id="113"/>
      <w:r w:rsidRPr="00B961C6">
        <w:t>skuldavskrivningsinitiativet (MDRI). Avtalen är utformade med en bindande (unqualified commitment) och en icke bindande del (qualified commitment). Den bindande delen av avtalet redovisas som ekonomiska åtaganden mot bemyndigandet tabellen ovan. Den icke bindande delen av avtalet som inte redovisas mot bemyndigandet och som kräver ett godkännande av riksdagen beräknas uppgå till 4,3</w:t>
      </w:r>
      <w:r>
        <w:t> </w:t>
      </w:r>
      <w:r w:rsidRPr="00B961C6">
        <w:t>miljarder kronor. Av detta avser 2,5 miljarder kronor IDA (från 2029 till 2044) och 1,8 miljarder kronor AfDf (från 20</w:t>
      </w:r>
      <w:r>
        <w:t>30</w:t>
      </w:r>
      <w:r w:rsidRPr="00B961C6">
        <w:t xml:space="preserve"> till 2054).</w:t>
      </w:r>
    </w:p>
    <w:p w14:paraId="323158FD" w14:textId="77777777" w:rsidR="005B1647" w:rsidRDefault="005B1647" w:rsidP="005B1647">
      <w:pPr>
        <w:pStyle w:val="Rubrik4utannumrering"/>
      </w:pPr>
      <w:r>
        <w:lastRenderedPageBreak/>
        <w:t>Garantier</w:t>
      </w:r>
    </w:p>
    <w:p w14:paraId="6A3A7DDA" w14:textId="4FDA3C2C" w:rsidR="005B1647" w:rsidRDefault="005B1647" w:rsidP="005B1647">
      <w:pPr>
        <w:pStyle w:val="TabellRubrik"/>
      </w:pPr>
      <w:bookmarkStart w:id="114" w:name="_Toc37340055"/>
      <w:r>
        <w:t xml:space="preserve">Tabell </w:t>
      </w:r>
      <w:r>
        <w:fldChar w:fldCharType="begin"/>
      </w:r>
      <w:r>
        <w:instrText xml:space="preserve"> STYLEREF  "Rubrik 1" \n</w:instrText>
      </w:r>
      <w:r>
        <w:fldChar w:fldCharType="separate"/>
      </w:r>
      <w:r w:rsidR="00301022">
        <w:rPr>
          <w:noProof/>
        </w:rPr>
        <w:t>2</w:t>
      </w:r>
      <w:r>
        <w:rPr>
          <w:noProof/>
        </w:rPr>
        <w:fldChar w:fldCharType="end"/>
      </w:r>
      <w:r>
        <w:t>.</w:t>
      </w:r>
      <w:fldSimple w:instr=" SEQ Tabell \* ARABIC \s 1 ">
        <w:r w:rsidR="00301022">
          <w:rPr>
            <w:noProof/>
          </w:rPr>
          <w:t>55</w:t>
        </w:r>
      </w:fldSimple>
      <w:r>
        <w:tab/>
      </w:r>
      <w:r w:rsidRPr="002036E2">
        <w:t>UO 7 Garantier</w:t>
      </w:r>
      <w:bookmarkEnd w:id="114"/>
    </w:p>
    <w:p w14:paraId="60FB0BA1" w14:textId="5E2C009A" w:rsidR="005B1647" w:rsidRDefault="005B1647" w:rsidP="005B1647">
      <w:pPr>
        <w:pStyle w:val="TabellUnderrubrik"/>
      </w:pPr>
      <w:r w:rsidRPr="002036E2">
        <w:t>Miljoner kronor</w:t>
      </w:r>
    </w:p>
    <w:tbl>
      <w:tblPr>
        <w:tblStyle w:val="RKBPTabell"/>
        <w:tblW w:w="5000" w:type="pct"/>
        <w:tblLayout w:type="fixed"/>
        <w:tblLook w:val="04E0" w:firstRow="1" w:lastRow="1" w:firstColumn="1" w:lastColumn="0" w:noHBand="0" w:noVBand="1"/>
      </w:tblPr>
      <w:tblGrid>
        <w:gridCol w:w="3687"/>
        <w:gridCol w:w="1137"/>
        <w:gridCol w:w="850"/>
        <w:gridCol w:w="850"/>
        <w:gridCol w:w="846"/>
      </w:tblGrid>
      <w:tr w:rsidR="00155607" w14:paraId="4C2BB94B" w14:textId="77777777" w:rsidTr="00BE1FEE">
        <w:trPr>
          <w:cnfStyle w:val="100000000000" w:firstRow="1" w:lastRow="0" w:firstColumn="0" w:lastColumn="0" w:oddVBand="0" w:evenVBand="0" w:oddHBand="0" w:evenHBand="0" w:firstRowFirstColumn="0" w:firstRowLastColumn="0" w:lastRowFirstColumn="0" w:lastRowLastColumn="0"/>
          <w:trHeight w:val="303"/>
          <w:tblHeader w:val="0"/>
        </w:trPr>
        <w:tc>
          <w:tcPr>
            <w:cnfStyle w:val="001000000000" w:firstRow="0" w:lastRow="0" w:firstColumn="1" w:lastColumn="0" w:oddVBand="0" w:evenVBand="0" w:oddHBand="0" w:evenHBand="0" w:firstRowFirstColumn="0" w:firstRowLastColumn="0" w:lastRowFirstColumn="0" w:lastRowLastColumn="0"/>
            <w:tcW w:w="2501" w:type="pct"/>
            <w:tcBorders>
              <w:top w:val="none" w:sz="0" w:space="0" w:color="auto"/>
              <w:left w:val="none" w:sz="0" w:space="0" w:color="auto"/>
              <w:bottom w:val="none" w:sz="0" w:space="0" w:color="auto"/>
              <w:right w:val="none" w:sz="0" w:space="0" w:color="auto"/>
              <w:tl2br w:val="none" w:sz="0" w:space="0" w:color="auto"/>
              <w:tr2bl w:val="none" w:sz="0" w:space="0" w:color="auto"/>
            </w:tcBorders>
            <w:hideMark/>
          </w:tcPr>
          <w:p w14:paraId="70013357" w14:textId="77777777" w:rsidR="005B1647" w:rsidRPr="002036E2" w:rsidRDefault="005B1647" w:rsidP="005B1647">
            <w:pPr>
              <w:pStyle w:val="TabellHuvud"/>
            </w:pPr>
            <w:r w:rsidRPr="002036E2">
              <w:t>Garantier</w:t>
            </w:r>
          </w:p>
        </w:tc>
        <w:tc>
          <w:tcPr>
            <w:tcW w:w="771" w:type="pct"/>
            <w:tcBorders>
              <w:top w:val="none" w:sz="0" w:space="0" w:color="auto"/>
              <w:left w:val="none" w:sz="0" w:space="0" w:color="auto"/>
              <w:bottom w:val="none" w:sz="0" w:space="0" w:color="auto"/>
              <w:right w:val="none" w:sz="0" w:space="0" w:color="auto"/>
              <w:tl2br w:val="none" w:sz="0" w:space="0" w:color="auto"/>
              <w:tr2bl w:val="none" w:sz="0" w:space="0" w:color="auto"/>
            </w:tcBorders>
            <w:hideMark/>
          </w:tcPr>
          <w:p w14:paraId="791B7DB3" w14:textId="77777777" w:rsidR="005B1647" w:rsidRPr="002036E2"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2036E2">
              <w:t>Garantiram</w:t>
            </w:r>
          </w:p>
        </w:tc>
        <w:tc>
          <w:tcPr>
            <w:tcW w:w="577" w:type="pct"/>
            <w:tcBorders>
              <w:top w:val="none" w:sz="0" w:space="0" w:color="auto"/>
              <w:left w:val="none" w:sz="0" w:space="0" w:color="auto"/>
              <w:bottom w:val="none" w:sz="0" w:space="0" w:color="auto"/>
              <w:right w:val="none" w:sz="0" w:space="0" w:color="auto"/>
              <w:tl2br w:val="none" w:sz="0" w:space="0" w:color="auto"/>
              <w:tr2bl w:val="none" w:sz="0" w:space="0" w:color="auto"/>
            </w:tcBorders>
            <w:hideMark/>
          </w:tcPr>
          <w:p w14:paraId="2EB227DA" w14:textId="261FE4D9" w:rsidR="005B1647" w:rsidRPr="002036E2"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2036E2">
              <w:t>Utestående åtaganden</w:t>
            </w:r>
            <w:r>
              <w:br/>
            </w:r>
            <w:r w:rsidRPr="002036E2">
              <w:t>2019-12-31</w:t>
            </w:r>
          </w:p>
        </w:tc>
        <w:tc>
          <w:tcPr>
            <w:tcW w:w="577" w:type="pct"/>
            <w:tcBorders>
              <w:top w:val="none" w:sz="0" w:space="0" w:color="auto"/>
              <w:left w:val="none" w:sz="0" w:space="0" w:color="auto"/>
              <w:bottom w:val="none" w:sz="0" w:space="0" w:color="auto"/>
              <w:right w:val="none" w:sz="0" w:space="0" w:color="auto"/>
              <w:tl2br w:val="none" w:sz="0" w:space="0" w:color="auto"/>
              <w:tr2bl w:val="none" w:sz="0" w:space="0" w:color="auto"/>
            </w:tcBorders>
            <w:hideMark/>
          </w:tcPr>
          <w:p w14:paraId="03AF985C" w14:textId="77777777" w:rsidR="005B1647" w:rsidRPr="002036E2"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2036E2">
              <w:t>Utestående åtaganden utländsk valuta</w:t>
            </w:r>
          </w:p>
        </w:tc>
        <w:tc>
          <w:tcPr>
            <w:tcW w:w="574" w:type="pct"/>
            <w:tcBorders>
              <w:top w:val="none" w:sz="0" w:space="0" w:color="auto"/>
              <w:left w:val="none" w:sz="0" w:space="0" w:color="auto"/>
              <w:bottom w:val="none" w:sz="0" w:space="0" w:color="auto"/>
              <w:right w:val="none" w:sz="0" w:space="0" w:color="auto"/>
              <w:tl2br w:val="none" w:sz="0" w:space="0" w:color="auto"/>
              <w:tr2bl w:val="none" w:sz="0" w:space="0" w:color="auto"/>
            </w:tcBorders>
            <w:hideMark/>
          </w:tcPr>
          <w:p w14:paraId="0274C3D0" w14:textId="77777777" w:rsidR="005B1647" w:rsidRPr="002036E2"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2036E2">
              <w:t>Utfärdade garantier inklusive bundna utfästelser</w:t>
            </w:r>
          </w:p>
        </w:tc>
      </w:tr>
      <w:tr w:rsidR="00155607" w14:paraId="447055FA"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2501" w:type="pct"/>
            <w:tcBorders>
              <w:top w:val="single" w:sz="12" w:space="0" w:color="auto"/>
            </w:tcBorders>
            <w:noWrap/>
            <w:hideMark/>
          </w:tcPr>
          <w:p w14:paraId="1B5AB3B5" w14:textId="77777777" w:rsidR="005B1647" w:rsidRPr="002036E2" w:rsidRDefault="005B1647" w:rsidP="005B1647">
            <w:pPr>
              <w:pStyle w:val="Tabell"/>
            </w:pPr>
            <w:r w:rsidRPr="002036E2">
              <w:t>Garantikapital, Internationella återuppbyggnads- och utvecklingsbanken (IBRD)</w:t>
            </w:r>
          </w:p>
        </w:tc>
        <w:tc>
          <w:tcPr>
            <w:tcW w:w="771" w:type="pct"/>
            <w:tcBorders>
              <w:top w:val="single" w:sz="12" w:space="0" w:color="auto"/>
            </w:tcBorders>
            <w:noWrap/>
            <w:hideMark/>
          </w:tcPr>
          <w:p w14:paraId="01ACE373" w14:textId="77777777" w:rsidR="005B1647" w:rsidRPr="002036E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036E2">
              <w:t>USD 3 891</w:t>
            </w:r>
          </w:p>
        </w:tc>
        <w:tc>
          <w:tcPr>
            <w:tcW w:w="577" w:type="pct"/>
            <w:tcBorders>
              <w:top w:val="single" w:sz="12" w:space="0" w:color="auto"/>
            </w:tcBorders>
            <w:noWrap/>
            <w:hideMark/>
          </w:tcPr>
          <w:p w14:paraId="609E6B32" w14:textId="77777777" w:rsidR="005B1647" w:rsidRPr="002036E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036E2">
              <w:t>20 937</w:t>
            </w:r>
          </w:p>
        </w:tc>
        <w:tc>
          <w:tcPr>
            <w:tcW w:w="577" w:type="pct"/>
            <w:tcBorders>
              <w:top w:val="single" w:sz="12" w:space="0" w:color="auto"/>
            </w:tcBorders>
            <w:noWrap/>
            <w:hideMark/>
          </w:tcPr>
          <w:p w14:paraId="388354C1" w14:textId="77777777" w:rsidR="005B1647" w:rsidRPr="002036E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036E2">
              <w:t>2 247</w:t>
            </w:r>
          </w:p>
        </w:tc>
        <w:tc>
          <w:tcPr>
            <w:tcW w:w="574" w:type="pct"/>
            <w:tcBorders>
              <w:top w:val="single" w:sz="12" w:space="0" w:color="auto"/>
            </w:tcBorders>
            <w:noWrap/>
            <w:hideMark/>
          </w:tcPr>
          <w:p w14:paraId="215736B3" w14:textId="77777777" w:rsidR="005B1647" w:rsidRPr="002036E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036E2">
              <w:t>20 937</w:t>
            </w:r>
          </w:p>
        </w:tc>
      </w:tr>
      <w:tr w:rsidR="00155607" w14:paraId="249F2898" w14:textId="77777777" w:rsidTr="00155607">
        <w:trPr>
          <w:trHeight w:val="171"/>
        </w:trPr>
        <w:tc>
          <w:tcPr>
            <w:cnfStyle w:val="001000000000" w:firstRow="0" w:lastRow="0" w:firstColumn="1" w:lastColumn="0" w:oddVBand="0" w:evenVBand="0" w:oddHBand="0" w:evenHBand="0" w:firstRowFirstColumn="0" w:firstRowLastColumn="0" w:lastRowFirstColumn="0" w:lastRowLastColumn="0"/>
            <w:tcW w:w="2501" w:type="pct"/>
            <w:noWrap/>
            <w:hideMark/>
          </w:tcPr>
          <w:p w14:paraId="3152738E" w14:textId="5AB7CB6D" w:rsidR="005B1647" w:rsidRPr="002036E2" w:rsidRDefault="005B1647" w:rsidP="005B1647">
            <w:pPr>
              <w:pStyle w:val="Tabell"/>
            </w:pPr>
            <w:r w:rsidRPr="002036E2">
              <w:t>Garantikapital, Afrikanska utvecklingsbanken (AfDB)</w:t>
            </w:r>
            <w:r w:rsidRPr="002036E2">
              <w:rPr>
                <w:vertAlign w:val="superscript"/>
              </w:rPr>
              <w:t>1</w:t>
            </w:r>
          </w:p>
        </w:tc>
        <w:tc>
          <w:tcPr>
            <w:tcW w:w="771" w:type="pct"/>
            <w:noWrap/>
            <w:hideMark/>
          </w:tcPr>
          <w:p w14:paraId="4327C941" w14:textId="77777777" w:rsidR="005B1647" w:rsidRPr="002036E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036E2">
              <w:t>UA 1 722</w:t>
            </w:r>
          </w:p>
        </w:tc>
        <w:tc>
          <w:tcPr>
            <w:tcW w:w="577" w:type="pct"/>
            <w:noWrap/>
            <w:hideMark/>
          </w:tcPr>
          <w:p w14:paraId="6860A511" w14:textId="77777777" w:rsidR="005B1647" w:rsidRPr="002036E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036E2">
              <w:t>16 882</w:t>
            </w:r>
          </w:p>
        </w:tc>
        <w:tc>
          <w:tcPr>
            <w:tcW w:w="577" w:type="pct"/>
            <w:noWrap/>
            <w:hideMark/>
          </w:tcPr>
          <w:p w14:paraId="5EA970F0" w14:textId="77777777" w:rsidR="005B1647" w:rsidRPr="002036E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036E2">
              <w:t>1 310</w:t>
            </w:r>
          </w:p>
        </w:tc>
        <w:tc>
          <w:tcPr>
            <w:tcW w:w="574" w:type="pct"/>
            <w:noWrap/>
            <w:hideMark/>
          </w:tcPr>
          <w:p w14:paraId="255E9961" w14:textId="77777777" w:rsidR="005B1647" w:rsidRPr="002036E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036E2">
              <w:t>16 882</w:t>
            </w:r>
          </w:p>
        </w:tc>
      </w:tr>
      <w:tr w:rsidR="00155607" w14:paraId="08E521B8" w14:textId="77777777" w:rsidTr="00155607">
        <w:trPr>
          <w:trHeight w:val="285"/>
        </w:trPr>
        <w:tc>
          <w:tcPr>
            <w:cnfStyle w:val="001000000000" w:firstRow="0" w:lastRow="0" w:firstColumn="1" w:lastColumn="0" w:oddVBand="0" w:evenVBand="0" w:oddHBand="0" w:evenHBand="0" w:firstRowFirstColumn="0" w:firstRowLastColumn="0" w:lastRowFirstColumn="0" w:lastRowLastColumn="0"/>
            <w:tcW w:w="2501" w:type="pct"/>
            <w:noWrap/>
            <w:hideMark/>
          </w:tcPr>
          <w:p w14:paraId="58E774D6" w14:textId="0CFE9C82" w:rsidR="005B1647" w:rsidRPr="002036E2" w:rsidRDefault="005B1647" w:rsidP="005B1647">
            <w:pPr>
              <w:pStyle w:val="Tabell"/>
            </w:pPr>
            <w:r w:rsidRPr="002036E2">
              <w:t>Garantikapital, Interamerikanska utvecklingsbanken (IDB)</w:t>
            </w:r>
            <w:r w:rsidRPr="00C02152">
              <w:rPr>
                <w:vertAlign w:val="superscript"/>
              </w:rPr>
              <w:t>2</w:t>
            </w:r>
          </w:p>
        </w:tc>
        <w:tc>
          <w:tcPr>
            <w:tcW w:w="771" w:type="pct"/>
            <w:noWrap/>
            <w:hideMark/>
          </w:tcPr>
          <w:p w14:paraId="427A0AA3" w14:textId="77777777" w:rsidR="005B1647" w:rsidRPr="002036E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036E2">
              <w:t>USD 538</w:t>
            </w:r>
          </w:p>
        </w:tc>
        <w:tc>
          <w:tcPr>
            <w:tcW w:w="577" w:type="pct"/>
            <w:noWrap/>
            <w:hideMark/>
          </w:tcPr>
          <w:p w14:paraId="5EF6E156" w14:textId="77777777" w:rsidR="005B1647" w:rsidRPr="002036E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036E2">
              <w:t>5 016</w:t>
            </w:r>
          </w:p>
        </w:tc>
        <w:tc>
          <w:tcPr>
            <w:tcW w:w="577" w:type="pct"/>
            <w:noWrap/>
            <w:hideMark/>
          </w:tcPr>
          <w:p w14:paraId="402F7D14" w14:textId="77777777" w:rsidR="005B1647" w:rsidRPr="002036E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036E2">
              <w:t>538</w:t>
            </w:r>
          </w:p>
        </w:tc>
        <w:tc>
          <w:tcPr>
            <w:tcW w:w="574" w:type="pct"/>
            <w:noWrap/>
            <w:hideMark/>
          </w:tcPr>
          <w:p w14:paraId="78DE4420" w14:textId="77777777" w:rsidR="005B1647" w:rsidRPr="002036E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036E2">
              <w:t>5 016</w:t>
            </w:r>
          </w:p>
        </w:tc>
      </w:tr>
      <w:tr w:rsidR="00155607" w14:paraId="594B42CB" w14:textId="77777777" w:rsidTr="00155607">
        <w:trPr>
          <w:trHeight w:val="285"/>
        </w:trPr>
        <w:tc>
          <w:tcPr>
            <w:cnfStyle w:val="001000000000" w:firstRow="0" w:lastRow="0" w:firstColumn="1" w:lastColumn="0" w:oddVBand="0" w:evenVBand="0" w:oddHBand="0" w:evenHBand="0" w:firstRowFirstColumn="0" w:firstRowLastColumn="0" w:lastRowFirstColumn="0" w:lastRowLastColumn="0"/>
            <w:tcW w:w="2501" w:type="pct"/>
            <w:noWrap/>
            <w:hideMark/>
          </w:tcPr>
          <w:p w14:paraId="4DB68E32" w14:textId="68FE74EB" w:rsidR="005B1647" w:rsidRPr="002036E2" w:rsidRDefault="005B1647" w:rsidP="005B1647">
            <w:pPr>
              <w:pStyle w:val="Tabell"/>
            </w:pPr>
            <w:r w:rsidRPr="002036E2">
              <w:t>Garantikapital, Asiatiska utvecklingsbanken (AsDB)</w:t>
            </w:r>
            <w:r w:rsidRPr="00E9387A">
              <w:rPr>
                <w:vertAlign w:val="superscript"/>
              </w:rPr>
              <w:t>3</w:t>
            </w:r>
          </w:p>
        </w:tc>
        <w:tc>
          <w:tcPr>
            <w:tcW w:w="771" w:type="pct"/>
            <w:noWrap/>
            <w:hideMark/>
          </w:tcPr>
          <w:p w14:paraId="6F79F379" w14:textId="77777777" w:rsidR="005B1647" w:rsidRPr="002036E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036E2">
              <w:t>SDR 343</w:t>
            </w:r>
          </w:p>
        </w:tc>
        <w:tc>
          <w:tcPr>
            <w:tcW w:w="577" w:type="pct"/>
            <w:noWrap/>
            <w:hideMark/>
          </w:tcPr>
          <w:p w14:paraId="347E5B99" w14:textId="77777777" w:rsidR="005B1647" w:rsidRPr="002036E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036E2">
              <w:t>4 422</w:t>
            </w:r>
          </w:p>
        </w:tc>
        <w:tc>
          <w:tcPr>
            <w:tcW w:w="577" w:type="pct"/>
            <w:noWrap/>
            <w:hideMark/>
          </w:tcPr>
          <w:p w14:paraId="6E8CD31F" w14:textId="77777777" w:rsidR="005B1647" w:rsidRPr="002036E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036E2">
              <w:t>343</w:t>
            </w:r>
          </w:p>
        </w:tc>
        <w:tc>
          <w:tcPr>
            <w:tcW w:w="574" w:type="pct"/>
            <w:noWrap/>
            <w:hideMark/>
          </w:tcPr>
          <w:p w14:paraId="2B8C4499" w14:textId="77777777" w:rsidR="005B1647" w:rsidRPr="002036E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036E2">
              <w:t>4 422</w:t>
            </w:r>
          </w:p>
        </w:tc>
      </w:tr>
      <w:tr w:rsidR="00155607" w14:paraId="374E535E"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2501" w:type="pct"/>
            <w:noWrap/>
            <w:hideMark/>
          </w:tcPr>
          <w:p w14:paraId="405DC288" w14:textId="77777777" w:rsidR="005B1647" w:rsidRPr="002036E2" w:rsidRDefault="005B1647" w:rsidP="005B1647">
            <w:pPr>
              <w:pStyle w:val="Tabell"/>
            </w:pPr>
            <w:r w:rsidRPr="002036E2">
              <w:t>Garantier inom biståndsverksamheten</w:t>
            </w:r>
          </w:p>
        </w:tc>
        <w:tc>
          <w:tcPr>
            <w:tcW w:w="771" w:type="pct"/>
            <w:noWrap/>
            <w:hideMark/>
          </w:tcPr>
          <w:p w14:paraId="67FCA06A" w14:textId="77777777" w:rsidR="005B1647" w:rsidRPr="002036E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036E2">
              <w:t>14 000</w:t>
            </w:r>
          </w:p>
        </w:tc>
        <w:tc>
          <w:tcPr>
            <w:tcW w:w="577" w:type="pct"/>
            <w:noWrap/>
            <w:hideMark/>
          </w:tcPr>
          <w:p w14:paraId="61A2E782" w14:textId="77777777" w:rsidR="005B1647" w:rsidRPr="002036E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036E2">
              <w:t>5 554</w:t>
            </w:r>
          </w:p>
        </w:tc>
        <w:tc>
          <w:tcPr>
            <w:tcW w:w="577" w:type="pct"/>
            <w:noWrap/>
            <w:hideMark/>
          </w:tcPr>
          <w:p w14:paraId="419860BC" w14:textId="77777777" w:rsidR="005B1647" w:rsidRPr="002036E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036E2">
              <w:t> </w:t>
            </w:r>
          </w:p>
        </w:tc>
        <w:tc>
          <w:tcPr>
            <w:tcW w:w="574" w:type="pct"/>
            <w:noWrap/>
            <w:hideMark/>
          </w:tcPr>
          <w:p w14:paraId="0DC3E577" w14:textId="77777777" w:rsidR="005B1647" w:rsidRPr="002036E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036E2">
              <w:t>5 917</w:t>
            </w:r>
          </w:p>
        </w:tc>
      </w:tr>
      <w:tr w:rsidR="00155607" w14:paraId="52E10D05" w14:textId="77777777" w:rsidTr="00155607">
        <w:trPr>
          <w:trHeight w:val="285"/>
        </w:trPr>
        <w:tc>
          <w:tcPr>
            <w:cnfStyle w:val="001000000000" w:firstRow="0" w:lastRow="0" w:firstColumn="1" w:lastColumn="0" w:oddVBand="0" w:evenVBand="0" w:oddHBand="0" w:evenHBand="0" w:firstRowFirstColumn="0" w:firstRowLastColumn="0" w:lastRowFirstColumn="0" w:lastRowLastColumn="0"/>
            <w:tcW w:w="2501" w:type="pct"/>
            <w:noWrap/>
            <w:hideMark/>
          </w:tcPr>
          <w:p w14:paraId="482F5C57" w14:textId="37377C4B" w:rsidR="005B1647" w:rsidRPr="002036E2" w:rsidRDefault="005B1647" w:rsidP="005B1647">
            <w:pPr>
              <w:pStyle w:val="Tabell"/>
            </w:pPr>
            <w:r w:rsidRPr="002036E2">
              <w:t>EIB-lån inom ramen för Lomé IV Bis och Cotonou-avtalet</w:t>
            </w:r>
            <w:r w:rsidRPr="00E9387A">
              <w:rPr>
                <w:vertAlign w:val="superscript"/>
              </w:rPr>
              <w:t>4</w:t>
            </w:r>
          </w:p>
        </w:tc>
        <w:tc>
          <w:tcPr>
            <w:tcW w:w="771" w:type="pct"/>
            <w:noWrap/>
            <w:hideMark/>
          </w:tcPr>
          <w:p w14:paraId="5BF64075" w14:textId="77777777" w:rsidR="005B1647" w:rsidRPr="002036E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036E2">
              <w:t>EUR 152</w:t>
            </w:r>
          </w:p>
        </w:tc>
        <w:tc>
          <w:tcPr>
            <w:tcW w:w="577" w:type="pct"/>
            <w:noWrap/>
            <w:hideMark/>
          </w:tcPr>
          <w:p w14:paraId="1113B3F4" w14:textId="77777777" w:rsidR="005B1647" w:rsidRPr="002036E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036E2">
              <w:t>943</w:t>
            </w:r>
          </w:p>
        </w:tc>
        <w:tc>
          <w:tcPr>
            <w:tcW w:w="577" w:type="pct"/>
            <w:noWrap/>
            <w:hideMark/>
          </w:tcPr>
          <w:p w14:paraId="3BEB5D40" w14:textId="77777777" w:rsidR="005B1647" w:rsidRPr="002036E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036E2">
              <w:t>90</w:t>
            </w:r>
          </w:p>
        </w:tc>
        <w:tc>
          <w:tcPr>
            <w:tcW w:w="574" w:type="pct"/>
            <w:noWrap/>
            <w:hideMark/>
          </w:tcPr>
          <w:p w14:paraId="4F653046" w14:textId="77777777" w:rsidR="005B1647" w:rsidRPr="002036E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036E2">
              <w:t>943</w:t>
            </w:r>
          </w:p>
        </w:tc>
      </w:tr>
      <w:tr w:rsidR="00155607" w14:paraId="1EBD6AC9" w14:textId="77777777" w:rsidTr="00155607">
        <w:trPr>
          <w:trHeight w:val="285"/>
        </w:trPr>
        <w:tc>
          <w:tcPr>
            <w:cnfStyle w:val="001000000000" w:firstRow="0" w:lastRow="0" w:firstColumn="1" w:lastColumn="0" w:oddVBand="0" w:evenVBand="0" w:oddHBand="0" w:evenHBand="0" w:firstRowFirstColumn="0" w:firstRowLastColumn="0" w:lastRowFirstColumn="0" w:lastRowLastColumn="0"/>
            <w:tcW w:w="2501" w:type="pct"/>
            <w:noWrap/>
            <w:hideMark/>
          </w:tcPr>
          <w:p w14:paraId="4452F441" w14:textId="4C546DA6" w:rsidR="005B1647" w:rsidRPr="002036E2" w:rsidRDefault="005B1647" w:rsidP="005B1647">
            <w:pPr>
              <w:pStyle w:val="Tabell"/>
            </w:pPr>
            <w:r w:rsidRPr="002036E2">
              <w:t>Nordiska Investeringsbankens miljöinvesteringslån</w:t>
            </w:r>
            <w:r w:rsidRPr="00E9387A">
              <w:rPr>
                <w:vertAlign w:val="superscript"/>
              </w:rPr>
              <w:t>5</w:t>
            </w:r>
          </w:p>
        </w:tc>
        <w:tc>
          <w:tcPr>
            <w:tcW w:w="771" w:type="pct"/>
            <w:noWrap/>
            <w:hideMark/>
          </w:tcPr>
          <w:p w14:paraId="3D714BA3" w14:textId="77777777" w:rsidR="005B1647" w:rsidRPr="002036E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036E2">
              <w:t>EUR 104</w:t>
            </w:r>
          </w:p>
        </w:tc>
        <w:tc>
          <w:tcPr>
            <w:tcW w:w="577" w:type="pct"/>
            <w:noWrap/>
            <w:hideMark/>
          </w:tcPr>
          <w:p w14:paraId="3E6F86E1" w14:textId="77777777" w:rsidR="005B1647" w:rsidRPr="002036E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036E2">
              <w:t>30</w:t>
            </w:r>
          </w:p>
        </w:tc>
        <w:tc>
          <w:tcPr>
            <w:tcW w:w="577" w:type="pct"/>
            <w:noWrap/>
            <w:hideMark/>
          </w:tcPr>
          <w:p w14:paraId="57963756" w14:textId="77777777" w:rsidR="005B1647" w:rsidRPr="002036E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036E2">
              <w:t>3</w:t>
            </w:r>
          </w:p>
        </w:tc>
        <w:tc>
          <w:tcPr>
            <w:tcW w:w="574" w:type="pct"/>
            <w:noWrap/>
            <w:hideMark/>
          </w:tcPr>
          <w:p w14:paraId="38D5B0AA" w14:textId="77777777" w:rsidR="005B1647" w:rsidRPr="002036E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036E2">
              <w:t>30</w:t>
            </w:r>
          </w:p>
        </w:tc>
      </w:tr>
      <w:tr w:rsidR="00155607" w14:paraId="63B65F0F" w14:textId="77777777" w:rsidTr="00155607">
        <w:trPr>
          <w:trHeight w:val="300"/>
        </w:trPr>
        <w:tc>
          <w:tcPr>
            <w:cnfStyle w:val="001000000000" w:firstRow="0" w:lastRow="0" w:firstColumn="1" w:lastColumn="0" w:oddVBand="0" w:evenVBand="0" w:oddHBand="0" w:evenHBand="0" w:firstRowFirstColumn="0" w:firstRowLastColumn="0" w:lastRowFirstColumn="0" w:lastRowLastColumn="0"/>
            <w:tcW w:w="2501" w:type="pct"/>
            <w:tcBorders>
              <w:bottom w:val="single" w:sz="4" w:space="0" w:color="auto"/>
            </w:tcBorders>
            <w:noWrap/>
            <w:hideMark/>
          </w:tcPr>
          <w:p w14:paraId="59F9A32F" w14:textId="4AC927E0" w:rsidR="005B1647" w:rsidRPr="002036E2" w:rsidRDefault="005B1647" w:rsidP="005B1647">
            <w:pPr>
              <w:pStyle w:val="Tabell"/>
            </w:pPr>
            <w:r w:rsidRPr="002036E2">
              <w:t>Garantikapital Multilaterala investeringsorganet MIGA</w:t>
            </w:r>
            <w:r w:rsidRPr="00347E47">
              <w:rPr>
                <w:vertAlign w:val="superscript"/>
              </w:rPr>
              <w:t>6</w:t>
            </w:r>
          </w:p>
        </w:tc>
        <w:tc>
          <w:tcPr>
            <w:tcW w:w="771" w:type="pct"/>
            <w:tcBorders>
              <w:bottom w:val="single" w:sz="4" w:space="0" w:color="auto"/>
            </w:tcBorders>
            <w:noWrap/>
            <w:hideMark/>
          </w:tcPr>
          <w:p w14:paraId="58F63816" w14:textId="77777777" w:rsidR="005B1647" w:rsidRPr="002036E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036E2">
              <w:t>USD 16</w:t>
            </w:r>
          </w:p>
        </w:tc>
        <w:tc>
          <w:tcPr>
            <w:tcW w:w="577" w:type="pct"/>
            <w:tcBorders>
              <w:bottom w:val="single" w:sz="4" w:space="0" w:color="auto"/>
            </w:tcBorders>
            <w:noWrap/>
            <w:hideMark/>
          </w:tcPr>
          <w:p w14:paraId="78D2810D" w14:textId="77777777" w:rsidR="005B1647" w:rsidRPr="002036E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036E2">
              <w:t>151</w:t>
            </w:r>
          </w:p>
        </w:tc>
        <w:tc>
          <w:tcPr>
            <w:tcW w:w="577" w:type="pct"/>
            <w:tcBorders>
              <w:bottom w:val="single" w:sz="4" w:space="0" w:color="auto"/>
            </w:tcBorders>
            <w:noWrap/>
            <w:hideMark/>
          </w:tcPr>
          <w:p w14:paraId="3EADC07D" w14:textId="77777777" w:rsidR="005B1647" w:rsidRPr="002036E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036E2">
              <w:t>16</w:t>
            </w:r>
          </w:p>
        </w:tc>
        <w:tc>
          <w:tcPr>
            <w:tcW w:w="574" w:type="pct"/>
            <w:tcBorders>
              <w:bottom w:val="single" w:sz="4" w:space="0" w:color="auto"/>
            </w:tcBorders>
            <w:noWrap/>
            <w:hideMark/>
          </w:tcPr>
          <w:p w14:paraId="2ABE637D" w14:textId="77777777" w:rsidR="005B1647" w:rsidRPr="002036E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036E2">
              <w:t>151</w:t>
            </w:r>
          </w:p>
        </w:tc>
      </w:tr>
      <w:tr w:rsidR="00155607" w14:paraId="6669AB92" w14:textId="77777777" w:rsidTr="00155607">
        <w:trPr>
          <w:cnfStyle w:val="010000000000" w:firstRow="0" w:lastRow="1" w:firstColumn="0" w:lastColumn="0" w:oddVBand="0" w:evenVBand="0" w:oddHBand="0" w:evenHBand="0" w:firstRowFirstColumn="0" w:firstRowLastColumn="0" w:lastRowFirstColumn="0" w:lastRowLastColumn="0"/>
          <w:trHeight w:val="270"/>
        </w:trPr>
        <w:tc>
          <w:tcPr>
            <w:cnfStyle w:val="001000000000" w:firstRow="0" w:lastRow="0" w:firstColumn="1" w:lastColumn="0" w:oddVBand="0" w:evenVBand="0" w:oddHBand="0" w:evenHBand="0" w:firstRowFirstColumn="0" w:firstRowLastColumn="0" w:lastRowFirstColumn="0" w:lastRowLastColumn="0"/>
            <w:tcW w:w="2501" w:type="pct"/>
            <w:tcBorders>
              <w:top w:val="single" w:sz="4" w:space="0" w:color="auto"/>
            </w:tcBorders>
            <w:shd w:val="clear" w:color="auto" w:fill="auto"/>
            <w:noWrap/>
            <w:hideMark/>
          </w:tcPr>
          <w:p w14:paraId="1D38535A" w14:textId="77777777" w:rsidR="005B1647" w:rsidRPr="002036E2" w:rsidRDefault="005B1647" w:rsidP="005B1647">
            <w:pPr>
              <w:pStyle w:val="Tabell"/>
            </w:pPr>
            <w:r w:rsidRPr="002036E2">
              <w:t>Summa</w:t>
            </w:r>
          </w:p>
        </w:tc>
        <w:tc>
          <w:tcPr>
            <w:tcW w:w="771" w:type="pct"/>
            <w:tcBorders>
              <w:top w:val="single" w:sz="4" w:space="0" w:color="auto"/>
            </w:tcBorders>
            <w:shd w:val="clear" w:color="auto" w:fill="auto"/>
            <w:noWrap/>
            <w:hideMark/>
          </w:tcPr>
          <w:p w14:paraId="14E26C61" w14:textId="77777777" w:rsidR="005B1647" w:rsidRPr="002036E2" w:rsidRDefault="005B1647" w:rsidP="005B1647">
            <w:pPr>
              <w:pStyle w:val="Tabell"/>
              <w:cnfStyle w:val="010000000000" w:firstRow="0" w:lastRow="1" w:firstColumn="0" w:lastColumn="0" w:oddVBand="0" w:evenVBand="0" w:oddHBand="0" w:evenHBand="0" w:firstRowFirstColumn="0" w:firstRowLastColumn="0" w:lastRowFirstColumn="0" w:lastRowLastColumn="0"/>
            </w:pPr>
            <w:r w:rsidRPr="002036E2">
              <w:t> </w:t>
            </w:r>
          </w:p>
        </w:tc>
        <w:tc>
          <w:tcPr>
            <w:tcW w:w="577" w:type="pct"/>
            <w:tcBorders>
              <w:top w:val="single" w:sz="4" w:space="0" w:color="auto"/>
            </w:tcBorders>
            <w:shd w:val="clear" w:color="auto" w:fill="auto"/>
            <w:noWrap/>
            <w:hideMark/>
          </w:tcPr>
          <w:p w14:paraId="4D64800E" w14:textId="77777777" w:rsidR="005B1647" w:rsidRPr="002036E2" w:rsidRDefault="005B1647" w:rsidP="005B1647">
            <w:pPr>
              <w:pStyle w:val="Tabell"/>
              <w:cnfStyle w:val="010000000000" w:firstRow="0" w:lastRow="1" w:firstColumn="0" w:lastColumn="0" w:oddVBand="0" w:evenVBand="0" w:oddHBand="0" w:evenHBand="0" w:firstRowFirstColumn="0" w:firstRowLastColumn="0" w:lastRowFirstColumn="0" w:lastRowLastColumn="0"/>
            </w:pPr>
            <w:r w:rsidRPr="002036E2">
              <w:t>53 935</w:t>
            </w:r>
          </w:p>
        </w:tc>
        <w:tc>
          <w:tcPr>
            <w:tcW w:w="577" w:type="pct"/>
            <w:tcBorders>
              <w:top w:val="single" w:sz="4" w:space="0" w:color="auto"/>
            </w:tcBorders>
            <w:shd w:val="clear" w:color="auto" w:fill="auto"/>
            <w:noWrap/>
            <w:hideMark/>
          </w:tcPr>
          <w:p w14:paraId="2391897B" w14:textId="77777777" w:rsidR="005B1647" w:rsidRPr="002036E2" w:rsidRDefault="005B1647" w:rsidP="005B1647">
            <w:pPr>
              <w:pStyle w:val="Tabell"/>
              <w:cnfStyle w:val="010000000000" w:firstRow="0" w:lastRow="1" w:firstColumn="0" w:lastColumn="0" w:oddVBand="0" w:evenVBand="0" w:oddHBand="0" w:evenHBand="0" w:firstRowFirstColumn="0" w:firstRowLastColumn="0" w:lastRowFirstColumn="0" w:lastRowLastColumn="0"/>
            </w:pPr>
            <w:r w:rsidRPr="002036E2">
              <w:t> </w:t>
            </w:r>
          </w:p>
        </w:tc>
        <w:tc>
          <w:tcPr>
            <w:tcW w:w="574" w:type="pct"/>
            <w:tcBorders>
              <w:top w:val="single" w:sz="4" w:space="0" w:color="auto"/>
            </w:tcBorders>
            <w:shd w:val="clear" w:color="auto" w:fill="auto"/>
            <w:noWrap/>
            <w:hideMark/>
          </w:tcPr>
          <w:p w14:paraId="2153F8D8" w14:textId="77777777" w:rsidR="005B1647" w:rsidRPr="002036E2" w:rsidRDefault="005B1647" w:rsidP="005B1647">
            <w:pPr>
              <w:pStyle w:val="Tabell"/>
              <w:cnfStyle w:val="010000000000" w:firstRow="0" w:lastRow="1" w:firstColumn="0" w:lastColumn="0" w:oddVBand="0" w:evenVBand="0" w:oddHBand="0" w:evenHBand="0" w:firstRowFirstColumn="0" w:firstRowLastColumn="0" w:lastRowFirstColumn="0" w:lastRowLastColumn="0"/>
            </w:pPr>
            <w:r w:rsidRPr="002036E2">
              <w:t>54 298</w:t>
            </w:r>
          </w:p>
        </w:tc>
      </w:tr>
    </w:tbl>
    <w:p w14:paraId="50FE82D1" w14:textId="718A0E1F" w:rsidR="005B1647" w:rsidRDefault="005B1647" w:rsidP="005B1647">
      <w:pPr>
        <w:pStyle w:val="TabellFotnot"/>
      </w:pPr>
      <w:r w:rsidRPr="002036E2">
        <w:rPr>
          <w:vertAlign w:val="superscript"/>
        </w:rPr>
        <w:t>1</w:t>
      </w:r>
      <w:r>
        <w:t xml:space="preserve"> Prop. 2012/13:1, bet. 2012/13:UU2, rskr. 2012/13:91.</w:t>
      </w:r>
    </w:p>
    <w:p w14:paraId="4EED62FE" w14:textId="5A81F842" w:rsidR="005B1647" w:rsidRDefault="005B1647" w:rsidP="005B1647">
      <w:pPr>
        <w:pStyle w:val="TabellFotnot"/>
      </w:pPr>
      <w:r w:rsidRPr="002036E2">
        <w:rPr>
          <w:vertAlign w:val="superscript"/>
        </w:rPr>
        <w:t>2</w:t>
      </w:r>
      <w:r>
        <w:t xml:space="preserve"> Prop. 2010/11:1, bet. 2010/11:UU2, rskr. 2010/11:98.</w:t>
      </w:r>
    </w:p>
    <w:p w14:paraId="03FB86AA" w14:textId="7E406FC3" w:rsidR="005B1647" w:rsidRPr="009E7F81" w:rsidRDefault="005B1647" w:rsidP="005B1647">
      <w:pPr>
        <w:pStyle w:val="TabellFotnot"/>
      </w:pPr>
      <w:r w:rsidRPr="002036E2">
        <w:rPr>
          <w:vertAlign w:val="superscript"/>
        </w:rPr>
        <w:t>3</w:t>
      </w:r>
      <w:r>
        <w:t xml:space="preserve"> Bemyndigandet gavs i Units of Accounts (UoA), vilket är den valutaenhet AfDB räknar i. Eftersom det är en intern valuta i banken och motsvarar i valör Special drawing rights (SDR), anges utfallet i SDR. prop. </w:t>
      </w:r>
      <w:r w:rsidRPr="009E7F81">
        <w:t>2012/13:1, bet. 2012/13:UU2, rskr. 2012/13:91</w:t>
      </w:r>
      <w:r>
        <w:t>.</w:t>
      </w:r>
    </w:p>
    <w:p w14:paraId="6369D9CF" w14:textId="604BB690" w:rsidR="005B1647" w:rsidRPr="009E7F81" w:rsidRDefault="005B1647" w:rsidP="005B1647">
      <w:pPr>
        <w:pStyle w:val="TabellFotnot"/>
      </w:pPr>
      <w:r w:rsidRPr="009E7F81">
        <w:rPr>
          <w:vertAlign w:val="superscript"/>
        </w:rPr>
        <w:t>4</w:t>
      </w:r>
      <w:r w:rsidRPr="009E7F81">
        <w:t xml:space="preserve"> </w:t>
      </w:r>
      <w:r>
        <w:t>P</w:t>
      </w:r>
      <w:r w:rsidRPr="009E7F81">
        <w:t>rop. 2015/16:1, bet 2015/16:UU2, rskr. 2015/16:99</w:t>
      </w:r>
      <w:r>
        <w:t>.</w:t>
      </w:r>
    </w:p>
    <w:p w14:paraId="6E6AA0B5" w14:textId="1069D47A" w:rsidR="005B1647" w:rsidRDefault="005B1647" w:rsidP="005B1647">
      <w:pPr>
        <w:pStyle w:val="TabellFotnot"/>
      </w:pPr>
      <w:r w:rsidRPr="009E7F81">
        <w:rPr>
          <w:vertAlign w:val="superscript"/>
        </w:rPr>
        <w:t>5</w:t>
      </w:r>
      <w:r>
        <w:t xml:space="preserve"> Prop. 2012/13:1, bet. 2012/13:UU2, rskr. 2012/13:91.</w:t>
      </w:r>
    </w:p>
    <w:p w14:paraId="0D952FC3" w14:textId="4372CBA6" w:rsidR="005B1647" w:rsidRDefault="005B1647" w:rsidP="005B1647">
      <w:pPr>
        <w:pStyle w:val="TabellFotnot"/>
      </w:pPr>
      <w:r w:rsidRPr="00347E47">
        <w:rPr>
          <w:vertAlign w:val="superscript"/>
        </w:rPr>
        <w:t>6</w:t>
      </w:r>
      <w:r>
        <w:t xml:space="preserve"> Prop. 1987/88:9, bet. 1987/88:UU9. Den svenska andelen av MIGA:s kapital är 1,049 procent eller 10,49 miljoner SDR.</w:t>
      </w:r>
    </w:p>
    <w:p w14:paraId="51735911" w14:textId="7532B6D1" w:rsidR="005B1647" w:rsidRDefault="005B1647" w:rsidP="005B1647">
      <w:pPr>
        <w:pStyle w:val="Klla"/>
      </w:pPr>
      <w:r w:rsidRPr="00287F59">
        <w:t xml:space="preserve">Valutakurser </w:t>
      </w:r>
      <w:r>
        <w:t>från Riksbanken per den 30 december 2019</w:t>
      </w:r>
      <w:r>
        <w:br/>
      </w:r>
      <w:r w:rsidRPr="001652F9">
        <w:t>USD= 9,317</w:t>
      </w:r>
      <w:r>
        <w:t xml:space="preserve"> SEK</w:t>
      </w:r>
      <w:r>
        <w:br/>
      </w:r>
      <w:r w:rsidRPr="001652F9">
        <w:t>EUR= 10,433</w:t>
      </w:r>
      <w:r>
        <w:t xml:space="preserve"> SEK</w:t>
      </w:r>
      <w:r>
        <w:br/>
      </w:r>
      <w:r w:rsidRPr="001652F9">
        <w:t>CHF= 9,572</w:t>
      </w:r>
      <w:r>
        <w:t xml:space="preserve"> SEK</w:t>
      </w:r>
      <w:r>
        <w:br/>
      </w:r>
      <w:r w:rsidRPr="001652F9">
        <w:t>SDR= 12,887</w:t>
      </w:r>
      <w:r>
        <w:t xml:space="preserve"> SEK</w:t>
      </w:r>
    </w:p>
    <w:p w14:paraId="32FFBBDA" w14:textId="23C5AD0A" w:rsidR="005B1647" w:rsidRDefault="005B1647" w:rsidP="005B1647">
      <w:pPr>
        <w:pStyle w:val="Rubrik4utannumrering"/>
      </w:pPr>
      <w:r w:rsidRPr="002036E2">
        <w:t>Övriga krediter</w:t>
      </w:r>
    </w:p>
    <w:p w14:paraId="4A0900DD" w14:textId="22E00D81" w:rsidR="005B1647" w:rsidRDefault="005B1647" w:rsidP="005B1647">
      <w:pPr>
        <w:pStyle w:val="TabellRubrik"/>
      </w:pPr>
      <w:bookmarkStart w:id="115" w:name="_Toc37340056"/>
      <w:r>
        <w:t xml:space="preserve">Tabell </w:t>
      </w:r>
      <w:r>
        <w:fldChar w:fldCharType="begin"/>
      </w:r>
      <w:r>
        <w:instrText xml:space="preserve"> STYLEREF  "Rubrik 1" \n</w:instrText>
      </w:r>
      <w:r>
        <w:fldChar w:fldCharType="separate"/>
      </w:r>
      <w:r w:rsidR="00301022">
        <w:rPr>
          <w:noProof/>
        </w:rPr>
        <w:t>2</w:t>
      </w:r>
      <w:r>
        <w:rPr>
          <w:noProof/>
        </w:rPr>
        <w:fldChar w:fldCharType="end"/>
      </w:r>
      <w:r>
        <w:t>.</w:t>
      </w:r>
      <w:fldSimple w:instr=" SEQ Tabell \* ARABIC \s 1 ">
        <w:r w:rsidR="00301022">
          <w:rPr>
            <w:noProof/>
          </w:rPr>
          <w:t>56</w:t>
        </w:r>
      </w:fldSimple>
      <w:r>
        <w:tab/>
        <w:t>UO 7 Övriga krediter</w:t>
      </w:r>
      <w:bookmarkEnd w:id="115"/>
    </w:p>
    <w:p w14:paraId="56730ADB" w14:textId="25B2CC2D" w:rsidR="005B1647" w:rsidRDefault="005B1647" w:rsidP="005B1647">
      <w:pPr>
        <w:pStyle w:val="TabellUnderrubrik"/>
      </w:pPr>
      <w:r w:rsidRPr="002036E2">
        <w:t>Miljoner kronor</w:t>
      </w:r>
    </w:p>
    <w:tbl>
      <w:tblPr>
        <w:tblStyle w:val="RKBPTabell"/>
        <w:tblW w:w="5000" w:type="pct"/>
        <w:tblLook w:val="04E0" w:firstRow="1" w:lastRow="1" w:firstColumn="1" w:lastColumn="0" w:noHBand="0" w:noVBand="1"/>
      </w:tblPr>
      <w:tblGrid>
        <w:gridCol w:w="5245"/>
        <w:gridCol w:w="991"/>
        <w:gridCol w:w="1134"/>
      </w:tblGrid>
      <w:tr w:rsidR="00155607" w14:paraId="7EE7FA2B" w14:textId="77777777" w:rsidTr="00BE1FEE">
        <w:trPr>
          <w:cnfStyle w:val="100000000000" w:firstRow="1" w:lastRow="0" w:firstColumn="0" w:lastColumn="0" w:oddVBand="0" w:evenVBand="0" w:oddHBand="0" w:evenHBand="0" w:firstRowFirstColumn="0" w:firstRowLastColumn="0" w:lastRowFirstColumn="0" w:lastRowLastColumn="0"/>
          <w:trHeight w:val="63"/>
          <w:tblHeader w:val="0"/>
        </w:trPr>
        <w:tc>
          <w:tcPr>
            <w:cnfStyle w:val="001000000000" w:firstRow="0" w:lastRow="0" w:firstColumn="1" w:lastColumn="0" w:oddVBand="0" w:evenVBand="0" w:oddHBand="0" w:evenHBand="0" w:firstRowFirstColumn="0" w:firstRowLastColumn="0" w:lastRowFirstColumn="0" w:lastRowLastColumn="0"/>
            <w:tcW w:w="3558" w:type="pct"/>
            <w:tcBorders>
              <w:top w:val="none" w:sz="0" w:space="0" w:color="auto"/>
              <w:left w:val="none" w:sz="0" w:space="0" w:color="auto"/>
              <w:bottom w:val="none" w:sz="0" w:space="0" w:color="auto"/>
              <w:right w:val="none" w:sz="0" w:space="0" w:color="auto"/>
              <w:tl2br w:val="none" w:sz="0" w:space="0" w:color="auto"/>
              <w:tr2bl w:val="none" w:sz="0" w:space="0" w:color="auto"/>
            </w:tcBorders>
            <w:hideMark/>
          </w:tcPr>
          <w:p w14:paraId="552BA976" w14:textId="77777777" w:rsidR="005B1647" w:rsidRPr="002036E2" w:rsidRDefault="005B1647" w:rsidP="005B1647">
            <w:pPr>
              <w:pStyle w:val="TabellHuvud"/>
            </w:pPr>
            <w:r w:rsidRPr="002036E2">
              <w:t>Övriga krediter i Riksgäldskontoret</w:t>
            </w:r>
          </w:p>
        </w:tc>
        <w:tc>
          <w:tcPr>
            <w:tcW w:w="672" w:type="pct"/>
            <w:tcBorders>
              <w:top w:val="none" w:sz="0" w:space="0" w:color="auto"/>
              <w:left w:val="none" w:sz="0" w:space="0" w:color="auto"/>
              <w:bottom w:val="none" w:sz="0" w:space="0" w:color="auto"/>
              <w:right w:val="none" w:sz="0" w:space="0" w:color="auto"/>
              <w:tl2br w:val="none" w:sz="0" w:space="0" w:color="auto"/>
              <w:tr2bl w:val="none" w:sz="0" w:space="0" w:color="auto"/>
            </w:tcBorders>
            <w:hideMark/>
          </w:tcPr>
          <w:p w14:paraId="0710FA00" w14:textId="77777777" w:rsidR="005B1647" w:rsidRPr="002036E2"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2036E2">
              <w:t>Kredit</w:t>
            </w:r>
          </w:p>
        </w:tc>
        <w:tc>
          <w:tcPr>
            <w:tcW w:w="769" w:type="pct"/>
            <w:tcBorders>
              <w:top w:val="none" w:sz="0" w:space="0" w:color="auto"/>
              <w:left w:val="none" w:sz="0" w:space="0" w:color="auto"/>
              <w:bottom w:val="none" w:sz="0" w:space="0" w:color="auto"/>
              <w:right w:val="none" w:sz="0" w:space="0" w:color="auto"/>
              <w:tl2br w:val="none" w:sz="0" w:space="0" w:color="auto"/>
              <w:tr2bl w:val="none" w:sz="0" w:space="0" w:color="auto"/>
            </w:tcBorders>
            <w:hideMark/>
          </w:tcPr>
          <w:p w14:paraId="31537538" w14:textId="77777777" w:rsidR="005B1647" w:rsidRPr="002036E2"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2036E2">
              <w:t>Utnyttjad kredit 2019-12-31</w:t>
            </w:r>
          </w:p>
        </w:tc>
      </w:tr>
      <w:tr w:rsidR="00155607" w14:paraId="247546AC" w14:textId="77777777" w:rsidTr="00155607">
        <w:trPr>
          <w:trHeight w:val="33"/>
        </w:trPr>
        <w:tc>
          <w:tcPr>
            <w:cnfStyle w:val="001000000000" w:firstRow="0" w:lastRow="0" w:firstColumn="1" w:lastColumn="0" w:oddVBand="0" w:evenVBand="0" w:oddHBand="0" w:evenHBand="0" w:firstRowFirstColumn="0" w:firstRowLastColumn="0" w:lastRowFirstColumn="0" w:lastRowLastColumn="0"/>
            <w:tcW w:w="3558" w:type="pct"/>
            <w:tcBorders>
              <w:top w:val="single" w:sz="12" w:space="0" w:color="auto"/>
            </w:tcBorders>
            <w:hideMark/>
          </w:tcPr>
          <w:p w14:paraId="3849A964" w14:textId="37A544D6" w:rsidR="005B1647" w:rsidRPr="002036E2" w:rsidRDefault="005B1647" w:rsidP="005B1647">
            <w:pPr>
              <w:pStyle w:val="Tabell"/>
            </w:pPr>
            <w:r w:rsidRPr="002036E2">
              <w:t>Kredit för infriande av kapitalgarantier till internationella finansiella institutioner</w:t>
            </w:r>
            <w:r w:rsidRPr="002036E2">
              <w:rPr>
                <w:vertAlign w:val="superscript"/>
              </w:rPr>
              <w:t>1</w:t>
            </w:r>
          </w:p>
        </w:tc>
        <w:tc>
          <w:tcPr>
            <w:tcW w:w="672" w:type="pct"/>
            <w:tcBorders>
              <w:top w:val="single" w:sz="12" w:space="0" w:color="auto"/>
            </w:tcBorders>
            <w:noWrap/>
            <w:hideMark/>
          </w:tcPr>
          <w:p w14:paraId="7CF42AFB" w14:textId="77777777" w:rsidR="005B1647" w:rsidRPr="002036E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036E2">
              <w:t>Obegränsad</w:t>
            </w:r>
          </w:p>
        </w:tc>
        <w:tc>
          <w:tcPr>
            <w:tcW w:w="769" w:type="pct"/>
            <w:tcBorders>
              <w:top w:val="single" w:sz="12" w:space="0" w:color="auto"/>
            </w:tcBorders>
            <w:noWrap/>
            <w:hideMark/>
          </w:tcPr>
          <w:p w14:paraId="3E21CE3A" w14:textId="77777777" w:rsidR="005B1647" w:rsidRPr="002036E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036E2">
              <w:t>0</w:t>
            </w:r>
          </w:p>
        </w:tc>
      </w:tr>
      <w:tr w:rsidR="00155607" w14:paraId="4225027C" w14:textId="77777777" w:rsidTr="002D56FE">
        <w:trPr>
          <w:trHeight w:val="53"/>
        </w:trPr>
        <w:tc>
          <w:tcPr>
            <w:cnfStyle w:val="001000000000" w:firstRow="0" w:lastRow="0" w:firstColumn="1" w:lastColumn="0" w:oddVBand="0" w:evenVBand="0" w:oddHBand="0" w:evenHBand="0" w:firstRowFirstColumn="0" w:firstRowLastColumn="0" w:lastRowFirstColumn="0" w:lastRowLastColumn="0"/>
            <w:tcW w:w="3558" w:type="pct"/>
            <w:tcBorders>
              <w:bottom w:val="single" w:sz="4" w:space="0" w:color="auto"/>
            </w:tcBorders>
            <w:hideMark/>
          </w:tcPr>
          <w:p w14:paraId="153F0F63" w14:textId="456B7CB4" w:rsidR="005B1647" w:rsidRPr="002036E2" w:rsidRDefault="005B1647" w:rsidP="005B1647">
            <w:pPr>
              <w:pStyle w:val="Tabell"/>
            </w:pPr>
            <w:r w:rsidRPr="002036E2">
              <w:t>Riksgäldens befogenhet att ta upp lån i syfte att fullgöra sådana garantier som riksdagen beslutat om, m</w:t>
            </w:r>
            <w:r>
              <w:t>.</w:t>
            </w:r>
            <w:r w:rsidRPr="002036E2">
              <w:t>m</w:t>
            </w:r>
            <w:r>
              <w:t>.</w:t>
            </w:r>
            <w:r w:rsidRPr="002036E2">
              <w:t xml:space="preserve"> </w:t>
            </w:r>
          </w:p>
        </w:tc>
        <w:tc>
          <w:tcPr>
            <w:tcW w:w="672" w:type="pct"/>
            <w:tcBorders>
              <w:bottom w:val="single" w:sz="4" w:space="0" w:color="auto"/>
            </w:tcBorders>
            <w:noWrap/>
            <w:hideMark/>
          </w:tcPr>
          <w:p w14:paraId="2F3E05E2" w14:textId="77777777" w:rsidR="005B1647" w:rsidRPr="002036E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036E2">
              <w:t>Obegränsad</w:t>
            </w:r>
          </w:p>
        </w:tc>
        <w:tc>
          <w:tcPr>
            <w:tcW w:w="769" w:type="pct"/>
            <w:tcBorders>
              <w:bottom w:val="single" w:sz="4" w:space="0" w:color="auto"/>
            </w:tcBorders>
            <w:noWrap/>
            <w:hideMark/>
          </w:tcPr>
          <w:p w14:paraId="79747C6D" w14:textId="77777777" w:rsidR="005B1647" w:rsidRPr="002036E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036E2">
              <w:t>0</w:t>
            </w:r>
          </w:p>
        </w:tc>
      </w:tr>
      <w:tr w:rsidR="00155607" w14:paraId="20DD2C43" w14:textId="77777777" w:rsidTr="002D56FE">
        <w:trPr>
          <w:cnfStyle w:val="010000000000" w:firstRow="0" w:lastRow="1" w:firstColumn="0" w:lastColumn="0" w:oddVBand="0" w:evenVBand="0" w:oddHBand="0" w:evenHBand="0" w:firstRowFirstColumn="0" w:firstRowLastColumn="0" w:lastRowFirstColumn="0" w:lastRowLastColumn="0"/>
          <w:trHeight w:val="270"/>
        </w:trPr>
        <w:tc>
          <w:tcPr>
            <w:cnfStyle w:val="001000000000" w:firstRow="0" w:lastRow="0" w:firstColumn="1" w:lastColumn="0" w:oddVBand="0" w:evenVBand="0" w:oddHBand="0" w:evenHBand="0" w:firstRowFirstColumn="0" w:firstRowLastColumn="0" w:lastRowFirstColumn="0" w:lastRowLastColumn="0"/>
            <w:tcW w:w="3558" w:type="pct"/>
            <w:tcBorders>
              <w:top w:val="single" w:sz="4" w:space="0" w:color="auto"/>
            </w:tcBorders>
            <w:shd w:val="clear" w:color="auto" w:fill="auto"/>
            <w:noWrap/>
            <w:hideMark/>
          </w:tcPr>
          <w:p w14:paraId="2C4DEB6F" w14:textId="77777777" w:rsidR="005B1647" w:rsidRPr="002036E2" w:rsidRDefault="005B1647" w:rsidP="005B1647">
            <w:pPr>
              <w:pStyle w:val="Tabell"/>
            </w:pPr>
            <w:r w:rsidRPr="002036E2">
              <w:t>Summa</w:t>
            </w:r>
          </w:p>
        </w:tc>
        <w:tc>
          <w:tcPr>
            <w:tcW w:w="672" w:type="pct"/>
            <w:tcBorders>
              <w:top w:val="single" w:sz="4" w:space="0" w:color="auto"/>
            </w:tcBorders>
            <w:shd w:val="clear" w:color="auto" w:fill="auto"/>
            <w:noWrap/>
            <w:hideMark/>
          </w:tcPr>
          <w:p w14:paraId="444DBE51" w14:textId="77777777" w:rsidR="005B1647" w:rsidRPr="002036E2" w:rsidRDefault="005B1647" w:rsidP="005B1647">
            <w:pPr>
              <w:pStyle w:val="Tabell"/>
              <w:cnfStyle w:val="010000000000" w:firstRow="0" w:lastRow="1" w:firstColumn="0" w:lastColumn="0" w:oddVBand="0" w:evenVBand="0" w:oddHBand="0" w:evenHBand="0" w:firstRowFirstColumn="0" w:firstRowLastColumn="0" w:lastRowFirstColumn="0" w:lastRowLastColumn="0"/>
            </w:pPr>
            <w:r w:rsidRPr="002036E2">
              <w:t> </w:t>
            </w:r>
          </w:p>
        </w:tc>
        <w:tc>
          <w:tcPr>
            <w:tcW w:w="769" w:type="pct"/>
            <w:tcBorders>
              <w:top w:val="single" w:sz="4" w:space="0" w:color="auto"/>
            </w:tcBorders>
            <w:shd w:val="clear" w:color="auto" w:fill="auto"/>
            <w:noWrap/>
            <w:hideMark/>
          </w:tcPr>
          <w:p w14:paraId="758AFDB8" w14:textId="77777777" w:rsidR="005B1647" w:rsidRPr="002036E2" w:rsidRDefault="005B1647" w:rsidP="005B1647">
            <w:pPr>
              <w:pStyle w:val="Tabell"/>
              <w:cnfStyle w:val="010000000000" w:firstRow="0" w:lastRow="1" w:firstColumn="0" w:lastColumn="0" w:oddVBand="0" w:evenVBand="0" w:oddHBand="0" w:evenHBand="0" w:firstRowFirstColumn="0" w:firstRowLastColumn="0" w:lastRowFirstColumn="0" w:lastRowLastColumn="0"/>
            </w:pPr>
            <w:r w:rsidRPr="002036E2">
              <w:t>0</w:t>
            </w:r>
          </w:p>
        </w:tc>
      </w:tr>
    </w:tbl>
    <w:p w14:paraId="07EC66AB" w14:textId="019774D7" w:rsidR="005B1647" w:rsidRDefault="005B1647" w:rsidP="005B1647">
      <w:pPr>
        <w:pStyle w:val="TabellFotnot"/>
      </w:pPr>
      <w:r w:rsidRPr="009E7F81">
        <w:rPr>
          <w:vertAlign w:val="superscript"/>
        </w:rPr>
        <w:t>1</w:t>
      </w:r>
      <w:r w:rsidRPr="009E7F81">
        <w:t xml:space="preserve"> </w:t>
      </w:r>
      <w:r>
        <w:t>P</w:t>
      </w:r>
      <w:r w:rsidRPr="009E7F81">
        <w:t>rop. 2001/02:1 (vol</w:t>
      </w:r>
      <w:r>
        <w:t>.</w:t>
      </w:r>
      <w:r w:rsidRPr="009E7F81">
        <w:t xml:space="preserve"> 1), bet. 2001/02:FiU1, rskr. </w:t>
      </w:r>
      <w:r w:rsidRPr="002036E2">
        <w:t>2001/02:34</w:t>
      </w:r>
      <w:r>
        <w:t>.</w:t>
      </w:r>
    </w:p>
    <w:p w14:paraId="41DC15BE" w14:textId="77777777" w:rsidR="005B1647" w:rsidRPr="00B71C32" w:rsidRDefault="005B1647" w:rsidP="005B1647">
      <w:pPr>
        <w:pStyle w:val="Rubrik4utannumrering"/>
      </w:pPr>
      <w:r w:rsidRPr="00B71C32">
        <w:t>Riksrevisionens iakttagelser – effektivitetsrevision</w:t>
      </w:r>
    </w:p>
    <w:p w14:paraId="23E349B1" w14:textId="209159E9" w:rsidR="005B1647" w:rsidRDefault="005B1647" w:rsidP="005B1647">
      <w:pPr>
        <w:pStyle w:val="Rubrik5utannumrering"/>
      </w:pPr>
      <w:r w:rsidRPr="006959E0">
        <w:t>RiR 2019:17 Sidas humanitära bistånd och långsiktiga utvecklingssamarbete – förutsättningar för samverkan</w:t>
      </w:r>
    </w:p>
    <w:p w14:paraId="036C97AC" w14:textId="59E0E5F8" w:rsidR="005B1647" w:rsidRPr="006959E0" w:rsidRDefault="005B1647" w:rsidP="005B1647">
      <w:pPr>
        <w:pStyle w:val="Brdtext"/>
        <w:rPr>
          <w:rFonts w:cs="TimesNewRomanPSMT"/>
        </w:rPr>
      </w:pPr>
      <w:r w:rsidRPr="006959E0">
        <w:rPr>
          <w:rFonts w:cs="TimesNewRomanPSMT"/>
        </w:rPr>
        <w:t>Riksrevisionen har granskat om regeringens styrning och Sidas arbetssätt har möjliggjort samverkan mellan det humanitära biståndet och det långsiktiga utvecklingssamarbetet under åren 2015–2017.</w:t>
      </w:r>
    </w:p>
    <w:p w14:paraId="7803607F" w14:textId="104377C6" w:rsidR="005B1647" w:rsidRDefault="005B1647" w:rsidP="005B1647">
      <w:pPr>
        <w:pStyle w:val="Brdtext"/>
      </w:pPr>
      <w:r>
        <w:lastRenderedPageBreak/>
        <w:t xml:space="preserve">Regeringen har i skrivelsen Riksrevisionens rapport om Sidas humanitära bistånd och långsiktiga utvecklingssamarbete (skr. 2019/20:41) redovisat </w:t>
      </w:r>
      <w:r w:rsidRPr="004B5681">
        <w:t>vilka åtgärder som vidtagits eller avses vidtas med anledning av granskningsrapporten. Granskningsrapporten är därmed slutbehandlad.</w:t>
      </w:r>
    </w:p>
    <w:p w14:paraId="3499DF20" w14:textId="7BE7CC47" w:rsidR="005B1647" w:rsidRDefault="005B1647" w:rsidP="005B1647">
      <w:pPr>
        <w:pStyle w:val="Brdtext"/>
      </w:pPr>
      <w:r w:rsidRPr="004B5681">
        <w:t>Riksdagen har lagt regeringens skrivelse till handlingarna (bet. 201</w:t>
      </w:r>
      <w:r>
        <w:t>9</w:t>
      </w:r>
      <w:r w:rsidRPr="004B5681">
        <w:t>/</w:t>
      </w:r>
      <w:r>
        <w:t>20</w:t>
      </w:r>
      <w:r w:rsidRPr="004B5681">
        <w:t>:</w:t>
      </w:r>
      <w:r>
        <w:t>UU13</w:t>
      </w:r>
      <w:r w:rsidRPr="004B5681">
        <w:t>, rskr</w:t>
      </w:r>
      <w:r>
        <w:t>.</w:t>
      </w:r>
      <w:r w:rsidRPr="004B5681">
        <w:t xml:space="preserve"> 201</w:t>
      </w:r>
      <w:r>
        <w:t>9</w:t>
      </w:r>
      <w:r w:rsidRPr="004B5681">
        <w:t>/</w:t>
      </w:r>
      <w:r>
        <w:t>20</w:t>
      </w:r>
      <w:r w:rsidRPr="004B5681">
        <w:t>:1</w:t>
      </w:r>
      <w:r>
        <w:t>59</w:t>
      </w:r>
      <w:r w:rsidRPr="004B5681">
        <w:t>).</w:t>
      </w:r>
    </w:p>
    <w:p w14:paraId="517D5C73" w14:textId="49358468" w:rsidR="005B1647" w:rsidRDefault="005B1647" w:rsidP="005B1647">
      <w:pPr>
        <w:pStyle w:val="Brdtext"/>
        <w:sectPr w:rsidR="005B1647" w:rsidSect="00DA2538">
          <w:headerReference w:type="even" r:id="rId102"/>
          <w:headerReference w:type="default" r:id="rId103"/>
          <w:footerReference w:type="even" r:id="rId104"/>
          <w:footerReference w:type="default" r:id="rId105"/>
          <w:footerReference w:type="first" r:id="rId106"/>
          <w:pgSz w:w="11906" w:h="16838" w:code="9"/>
          <w:pgMar w:top="1304" w:right="2268" w:bottom="1247" w:left="2268" w:header="567" w:footer="624" w:gutter="0"/>
          <w:cols w:space="708"/>
          <w:docGrid w:linePitch="360"/>
        </w:sectPr>
      </w:pPr>
    </w:p>
    <w:p w14:paraId="53A67285" w14:textId="32239E0A" w:rsidR="005B1647" w:rsidRDefault="005B1647" w:rsidP="00AC2754">
      <w:pPr>
        <w:pStyle w:val="Rubrik3"/>
      </w:pPr>
      <w:bookmarkStart w:id="116" w:name="_Toc37350620"/>
      <w:r>
        <w:lastRenderedPageBreak/>
        <w:t>Utgiftsområde 8 Migration</w:t>
      </w:r>
      <w:bookmarkEnd w:id="116"/>
    </w:p>
    <w:p w14:paraId="718C0FDA" w14:textId="7FD8B6D3" w:rsidR="005B1647" w:rsidRDefault="005B1647" w:rsidP="005B1647">
      <w:pPr>
        <w:pStyle w:val="Rubrik4utannumrering"/>
      </w:pPr>
      <w:r>
        <w:t>Anslag</w:t>
      </w:r>
    </w:p>
    <w:p w14:paraId="19AFF2FD" w14:textId="3C516F33" w:rsidR="005B1647" w:rsidRDefault="005B1647" w:rsidP="005B1647">
      <w:pPr>
        <w:pStyle w:val="TabellRubrik"/>
      </w:pPr>
      <w:bookmarkStart w:id="117" w:name="_Toc37340057"/>
      <w:r>
        <w:t xml:space="preserve">Tabell </w:t>
      </w:r>
      <w:r>
        <w:fldChar w:fldCharType="begin"/>
      </w:r>
      <w:r>
        <w:instrText xml:space="preserve"> STYLEREF  "Rubrik 1" \n</w:instrText>
      </w:r>
      <w:r>
        <w:fldChar w:fldCharType="separate"/>
      </w:r>
      <w:r w:rsidR="00301022">
        <w:rPr>
          <w:noProof/>
        </w:rPr>
        <w:t>2</w:t>
      </w:r>
      <w:r>
        <w:rPr>
          <w:noProof/>
        </w:rPr>
        <w:fldChar w:fldCharType="end"/>
      </w:r>
      <w:r>
        <w:t>.</w:t>
      </w:r>
      <w:fldSimple w:instr=" SEQ Tabell \* ARABIC \s 1 ">
        <w:r w:rsidR="00301022">
          <w:rPr>
            <w:noProof/>
          </w:rPr>
          <w:t>57</w:t>
        </w:r>
      </w:fldSimple>
      <w:r>
        <w:tab/>
        <w:t>UO 8 Anslag</w:t>
      </w:r>
      <w:bookmarkEnd w:id="117"/>
    </w:p>
    <w:p w14:paraId="0E099C4B" w14:textId="03115B6B" w:rsidR="005B1647" w:rsidRDefault="005B1647" w:rsidP="005B1647">
      <w:pPr>
        <w:pStyle w:val="TabellUnderrubrik"/>
      </w:pPr>
      <w:r w:rsidRPr="001F2A86">
        <w:t>Miljoner kronor</w:t>
      </w:r>
    </w:p>
    <w:tbl>
      <w:tblPr>
        <w:tblStyle w:val="RKBPTabell"/>
        <w:tblW w:w="5001" w:type="pct"/>
        <w:tblLayout w:type="fixed"/>
        <w:tblLook w:val="04E0" w:firstRow="1" w:lastRow="1" w:firstColumn="1" w:lastColumn="0" w:noHBand="0" w:noVBand="1"/>
      </w:tblPr>
      <w:tblGrid>
        <w:gridCol w:w="710"/>
        <w:gridCol w:w="2835"/>
        <w:gridCol w:w="637"/>
        <w:gridCol w:w="638"/>
        <w:gridCol w:w="638"/>
        <w:gridCol w:w="638"/>
        <w:gridCol w:w="638"/>
        <w:gridCol w:w="637"/>
      </w:tblGrid>
      <w:tr w:rsidR="00155607" w14:paraId="0A05D314" w14:textId="77777777" w:rsidTr="00BE1FEE">
        <w:trPr>
          <w:cnfStyle w:val="100000000000" w:firstRow="1" w:lastRow="0" w:firstColumn="0" w:lastColumn="0" w:oddVBand="0" w:evenVBand="0" w:oddHBand="0" w:evenHBand="0" w:firstRowFirstColumn="0" w:firstRowLastColumn="0" w:lastRowFirstColumn="0" w:lastRowLastColumn="0"/>
          <w:trHeight w:val="675"/>
          <w:tblHeader w:val="0"/>
        </w:trPr>
        <w:tc>
          <w:tcPr>
            <w:cnfStyle w:val="001000000000" w:firstRow="0" w:lastRow="0" w:firstColumn="1" w:lastColumn="0" w:oddVBand="0" w:evenVBand="0" w:oddHBand="0" w:evenHBand="0" w:firstRowFirstColumn="0" w:firstRowLastColumn="0" w:lastRowFirstColumn="0" w:lastRowLastColumn="0"/>
            <w:tcW w:w="481" w:type="pct"/>
            <w:tcBorders>
              <w:top w:val="none" w:sz="0" w:space="0" w:color="auto"/>
              <w:left w:val="none" w:sz="0" w:space="0" w:color="auto"/>
              <w:bottom w:val="none" w:sz="0" w:space="0" w:color="auto"/>
              <w:right w:val="none" w:sz="0" w:space="0" w:color="auto"/>
              <w:tl2br w:val="none" w:sz="0" w:space="0" w:color="auto"/>
              <w:tr2bl w:val="none" w:sz="0" w:space="0" w:color="auto"/>
            </w:tcBorders>
            <w:noWrap/>
            <w:hideMark/>
          </w:tcPr>
          <w:p w14:paraId="1F493F83" w14:textId="77777777" w:rsidR="005B1647" w:rsidRPr="001F2A86" w:rsidRDefault="005B1647" w:rsidP="005B1647">
            <w:pPr>
              <w:pStyle w:val="TabellHuvud"/>
            </w:pPr>
            <w:r w:rsidRPr="001F2A86">
              <w:t>Anslag</w:t>
            </w:r>
          </w:p>
        </w:tc>
        <w:tc>
          <w:tcPr>
            <w:tcW w:w="1923" w:type="pct"/>
            <w:tcBorders>
              <w:top w:val="none" w:sz="0" w:space="0" w:color="auto"/>
              <w:left w:val="none" w:sz="0" w:space="0" w:color="auto"/>
              <w:bottom w:val="none" w:sz="0" w:space="0" w:color="auto"/>
              <w:right w:val="none" w:sz="0" w:space="0" w:color="auto"/>
              <w:tl2br w:val="none" w:sz="0" w:space="0" w:color="auto"/>
              <w:tr2bl w:val="none" w:sz="0" w:space="0" w:color="auto"/>
            </w:tcBorders>
            <w:hideMark/>
          </w:tcPr>
          <w:p w14:paraId="58165596" w14:textId="77777777" w:rsidR="005B1647" w:rsidRPr="001F2A86" w:rsidRDefault="005B1647" w:rsidP="005B1647">
            <w:pPr>
              <w:pStyle w:val="TabellHuvud"/>
              <w:jc w:val="left"/>
              <w:cnfStyle w:val="100000000000" w:firstRow="1" w:lastRow="0" w:firstColumn="0" w:lastColumn="0" w:oddVBand="0" w:evenVBand="0" w:oddHBand="0" w:evenHBand="0" w:firstRowFirstColumn="0" w:firstRowLastColumn="0" w:lastRowFirstColumn="0" w:lastRowLastColumn="0"/>
            </w:pPr>
            <w:r w:rsidRPr="001F2A86">
              <w:t>Anslagsnamn</w:t>
            </w:r>
          </w:p>
        </w:tc>
        <w:tc>
          <w:tcPr>
            <w:tcW w:w="432" w:type="pct"/>
            <w:tcBorders>
              <w:top w:val="none" w:sz="0" w:space="0" w:color="auto"/>
              <w:left w:val="none" w:sz="0" w:space="0" w:color="auto"/>
              <w:bottom w:val="none" w:sz="0" w:space="0" w:color="auto"/>
              <w:right w:val="none" w:sz="0" w:space="0" w:color="auto"/>
              <w:tl2br w:val="none" w:sz="0" w:space="0" w:color="auto"/>
              <w:tr2bl w:val="none" w:sz="0" w:space="0" w:color="auto"/>
            </w:tcBorders>
            <w:hideMark/>
          </w:tcPr>
          <w:p w14:paraId="6BDE42E4" w14:textId="77777777" w:rsidR="005B1647" w:rsidRPr="001F2A86"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1F2A86">
              <w:t>SB</w:t>
            </w:r>
            <w:r w:rsidRPr="001F2A86">
              <w:br/>
              <w:t>2019</w:t>
            </w:r>
          </w:p>
        </w:tc>
        <w:tc>
          <w:tcPr>
            <w:tcW w:w="433" w:type="pct"/>
            <w:tcBorders>
              <w:top w:val="none" w:sz="0" w:space="0" w:color="auto"/>
              <w:left w:val="none" w:sz="0" w:space="0" w:color="auto"/>
              <w:bottom w:val="none" w:sz="0" w:space="0" w:color="auto"/>
              <w:right w:val="none" w:sz="0" w:space="0" w:color="auto"/>
              <w:tl2br w:val="none" w:sz="0" w:space="0" w:color="auto"/>
              <w:tr2bl w:val="none" w:sz="0" w:space="0" w:color="auto"/>
            </w:tcBorders>
            <w:hideMark/>
          </w:tcPr>
          <w:p w14:paraId="48B91824" w14:textId="77777777" w:rsidR="005B1647" w:rsidRPr="001F2A86"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1F2A86">
              <w:t>ÄB</w:t>
            </w:r>
            <w:r w:rsidRPr="001F2A86">
              <w:br/>
              <w:t>2019</w:t>
            </w:r>
          </w:p>
        </w:tc>
        <w:tc>
          <w:tcPr>
            <w:tcW w:w="433" w:type="pct"/>
            <w:tcBorders>
              <w:top w:val="none" w:sz="0" w:space="0" w:color="auto"/>
              <w:left w:val="none" w:sz="0" w:space="0" w:color="auto"/>
              <w:bottom w:val="none" w:sz="0" w:space="0" w:color="auto"/>
              <w:right w:val="none" w:sz="0" w:space="0" w:color="auto"/>
              <w:tl2br w:val="none" w:sz="0" w:space="0" w:color="auto"/>
              <w:tr2bl w:val="none" w:sz="0" w:space="0" w:color="auto"/>
            </w:tcBorders>
            <w:hideMark/>
          </w:tcPr>
          <w:p w14:paraId="7FE00BE5" w14:textId="77777777" w:rsidR="005B1647" w:rsidRPr="001F2A86"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1F2A86">
              <w:t>Utfall</w:t>
            </w:r>
            <w:r w:rsidRPr="001F2A86">
              <w:br/>
              <w:t>2019</w:t>
            </w:r>
          </w:p>
        </w:tc>
        <w:tc>
          <w:tcPr>
            <w:tcW w:w="433" w:type="pct"/>
            <w:tcBorders>
              <w:top w:val="none" w:sz="0" w:space="0" w:color="auto"/>
              <w:left w:val="none" w:sz="0" w:space="0" w:color="auto"/>
              <w:bottom w:val="none" w:sz="0" w:space="0" w:color="auto"/>
              <w:right w:val="none" w:sz="0" w:space="0" w:color="auto"/>
              <w:tl2br w:val="none" w:sz="0" w:space="0" w:color="auto"/>
              <w:tr2bl w:val="none" w:sz="0" w:space="0" w:color="auto"/>
            </w:tcBorders>
            <w:hideMark/>
          </w:tcPr>
          <w:p w14:paraId="513542D5" w14:textId="77777777" w:rsidR="005B1647" w:rsidRPr="001F2A86"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1F2A86">
              <w:t>Utfall-SB</w:t>
            </w:r>
            <w:r w:rsidRPr="001F2A86">
              <w:br/>
              <w:t>2019</w:t>
            </w:r>
          </w:p>
        </w:tc>
        <w:tc>
          <w:tcPr>
            <w:tcW w:w="433" w:type="pct"/>
            <w:tcBorders>
              <w:top w:val="none" w:sz="0" w:space="0" w:color="auto"/>
              <w:left w:val="none" w:sz="0" w:space="0" w:color="auto"/>
              <w:bottom w:val="none" w:sz="0" w:space="0" w:color="auto"/>
              <w:right w:val="none" w:sz="0" w:space="0" w:color="auto"/>
              <w:tl2br w:val="none" w:sz="0" w:space="0" w:color="auto"/>
              <w:tr2bl w:val="none" w:sz="0" w:space="0" w:color="auto"/>
            </w:tcBorders>
            <w:hideMark/>
          </w:tcPr>
          <w:p w14:paraId="0351BBED" w14:textId="3A644C40" w:rsidR="005B1647" w:rsidRPr="001F2A86"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1F2A86">
              <w:t>Utfall-SB</w:t>
            </w:r>
            <w:r w:rsidRPr="001F2A86">
              <w:br/>
            </w:r>
            <w:r>
              <w:t>procent</w:t>
            </w:r>
            <w:r w:rsidRPr="001F2A86">
              <w:br/>
              <w:t>2019</w:t>
            </w:r>
          </w:p>
        </w:tc>
        <w:tc>
          <w:tcPr>
            <w:tcW w:w="433" w:type="pct"/>
            <w:tcBorders>
              <w:top w:val="none" w:sz="0" w:space="0" w:color="auto"/>
              <w:left w:val="none" w:sz="0" w:space="0" w:color="auto"/>
              <w:bottom w:val="none" w:sz="0" w:space="0" w:color="auto"/>
              <w:right w:val="none" w:sz="0" w:space="0" w:color="auto"/>
              <w:tl2br w:val="none" w:sz="0" w:space="0" w:color="auto"/>
              <w:tr2bl w:val="none" w:sz="0" w:space="0" w:color="auto"/>
            </w:tcBorders>
            <w:hideMark/>
          </w:tcPr>
          <w:p w14:paraId="71A31EB4" w14:textId="77777777" w:rsidR="005B1647" w:rsidRPr="001F2A86"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1F2A86">
              <w:t>Utfall</w:t>
            </w:r>
            <w:r w:rsidRPr="001F2A86">
              <w:br/>
              <w:t>2018</w:t>
            </w:r>
          </w:p>
        </w:tc>
      </w:tr>
      <w:tr w:rsidR="00155607" w14:paraId="1C7F6415"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481" w:type="pct"/>
            <w:tcBorders>
              <w:top w:val="single" w:sz="12" w:space="0" w:color="auto"/>
            </w:tcBorders>
            <w:vAlign w:val="top"/>
            <w:hideMark/>
          </w:tcPr>
          <w:p w14:paraId="6E3405C6" w14:textId="77777777" w:rsidR="005B1647" w:rsidRPr="001F2A86" w:rsidRDefault="005B1647" w:rsidP="005B1647">
            <w:pPr>
              <w:pStyle w:val="Tabell"/>
            </w:pPr>
            <w:r w:rsidRPr="001F2A86">
              <w:t>1:1</w:t>
            </w:r>
          </w:p>
        </w:tc>
        <w:tc>
          <w:tcPr>
            <w:tcW w:w="1923" w:type="pct"/>
            <w:tcBorders>
              <w:top w:val="single" w:sz="12" w:space="0" w:color="auto"/>
            </w:tcBorders>
            <w:vAlign w:val="top"/>
            <w:hideMark/>
          </w:tcPr>
          <w:p w14:paraId="5CCE677A" w14:textId="77777777" w:rsidR="005B1647" w:rsidRPr="001F2A86"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1F2A86">
              <w:t>Migrationsverket</w:t>
            </w:r>
          </w:p>
        </w:tc>
        <w:tc>
          <w:tcPr>
            <w:tcW w:w="432" w:type="pct"/>
            <w:tcBorders>
              <w:top w:val="single" w:sz="12" w:space="0" w:color="auto"/>
            </w:tcBorders>
            <w:noWrap/>
            <w:hideMark/>
          </w:tcPr>
          <w:p w14:paraId="7564988C" w14:textId="77777777" w:rsidR="005B1647" w:rsidRPr="001F2A8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1F2A86">
              <w:t>4 327</w:t>
            </w:r>
          </w:p>
        </w:tc>
        <w:tc>
          <w:tcPr>
            <w:tcW w:w="433" w:type="pct"/>
            <w:tcBorders>
              <w:top w:val="single" w:sz="12" w:space="0" w:color="auto"/>
            </w:tcBorders>
            <w:noWrap/>
            <w:hideMark/>
          </w:tcPr>
          <w:p w14:paraId="2F3D1BE9" w14:textId="77777777" w:rsidR="005B1647" w:rsidRPr="001F2A8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1F2A86">
              <w:t>57</w:t>
            </w:r>
          </w:p>
        </w:tc>
        <w:tc>
          <w:tcPr>
            <w:tcW w:w="433" w:type="pct"/>
            <w:tcBorders>
              <w:top w:val="single" w:sz="12" w:space="0" w:color="auto"/>
            </w:tcBorders>
            <w:noWrap/>
            <w:hideMark/>
          </w:tcPr>
          <w:p w14:paraId="56648698" w14:textId="77777777" w:rsidR="005B1647" w:rsidRPr="001F2A8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1F2A86">
              <w:t>4 550</w:t>
            </w:r>
          </w:p>
        </w:tc>
        <w:tc>
          <w:tcPr>
            <w:tcW w:w="433" w:type="pct"/>
            <w:tcBorders>
              <w:top w:val="single" w:sz="12" w:space="0" w:color="auto"/>
            </w:tcBorders>
            <w:noWrap/>
            <w:hideMark/>
          </w:tcPr>
          <w:p w14:paraId="698C63F6" w14:textId="77777777" w:rsidR="005B1647" w:rsidRPr="001F2A8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1F2A86">
              <w:t>223</w:t>
            </w:r>
          </w:p>
        </w:tc>
        <w:tc>
          <w:tcPr>
            <w:tcW w:w="433" w:type="pct"/>
            <w:tcBorders>
              <w:top w:val="single" w:sz="12" w:space="0" w:color="auto"/>
            </w:tcBorders>
            <w:noWrap/>
            <w:hideMark/>
          </w:tcPr>
          <w:p w14:paraId="49E3C00A" w14:textId="77777777" w:rsidR="005B1647" w:rsidRPr="001F2A8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1F2A86">
              <w:t>5,2</w:t>
            </w:r>
          </w:p>
        </w:tc>
        <w:tc>
          <w:tcPr>
            <w:tcW w:w="433" w:type="pct"/>
            <w:tcBorders>
              <w:top w:val="single" w:sz="12" w:space="0" w:color="auto"/>
            </w:tcBorders>
            <w:hideMark/>
          </w:tcPr>
          <w:p w14:paraId="414B1A25" w14:textId="77777777" w:rsidR="005B1647" w:rsidRPr="001F2A8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1F2A86">
              <w:t>5 190</w:t>
            </w:r>
          </w:p>
        </w:tc>
      </w:tr>
      <w:tr w:rsidR="00155607" w14:paraId="5E2F4DD9"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481" w:type="pct"/>
            <w:vAlign w:val="top"/>
            <w:hideMark/>
          </w:tcPr>
          <w:p w14:paraId="4A5A9AE5" w14:textId="77777777" w:rsidR="005B1647" w:rsidRPr="001F2A86" w:rsidRDefault="005B1647" w:rsidP="005B1647">
            <w:pPr>
              <w:pStyle w:val="Tabell"/>
            </w:pPr>
            <w:r w:rsidRPr="001F2A86">
              <w:t>1:2</w:t>
            </w:r>
          </w:p>
        </w:tc>
        <w:tc>
          <w:tcPr>
            <w:tcW w:w="1923" w:type="pct"/>
            <w:vAlign w:val="top"/>
            <w:hideMark/>
          </w:tcPr>
          <w:p w14:paraId="10F514F1" w14:textId="77777777" w:rsidR="005B1647" w:rsidRPr="001F2A86"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1F2A86">
              <w:t>Ersättningar och bostadskostnader</w:t>
            </w:r>
          </w:p>
        </w:tc>
        <w:tc>
          <w:tcPr>
            <w:tcW w:w="432" w:type="pct"/>
            <w:noWrap/>
            <w:hideMark/>
          </w:tcPr>
          <w:p w14:paraId="25311B8C" w14:textId="77777777" w:rsidR="005B1647" w:rsidRPr="001F2A8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1F2A86">
              <w:t>5 567</w:t>
            </w:r>
          </w:p>
        </w:tc>
        <w:tc>
          <w:tcPr>
            <w:tcW w:w="433" w:type="pct"/>
            <w:noWrap/>
            <w:hideMark/>
          </w:tcPr>
          <w:p w14:paraId="67FA93F6" w14:textId="77777777" w:rsidR="005B1647" w:rsidRPr="001F2A86"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433" w:type="pct"/>
            <w:noWrap/>
            <w:hideMark/>
          </w:tcPr>
          <w:p w14:paraId="130B36DC" w14:textId="77777777" w:rsidR="005B1647" w:rsidRPr="001F2A8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1F2A86">
              <w:t>5 058</w:t>
            </w:r>
          </w:p>
        </w:tc>
        <w:tc>
          <w:tcPr>
            <w:tcW w:w="433" w:type="pct"/>
            <w:noWrap/>
            <w:hideMark/>
          </w:tcPr>
          <w:p w14:paraId="30445E61" w14:textId="77777777" w:rsidR="005B1647" w:rsidRPr="001F2A8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1F2A86">
              <w:t>-509</w:t>
            </w:r>
          </w:p>
        </w:tc>
        <w:tc>
          <w:tcPr>
            <w:tcW w:w="433" w:type="pct"/>
            <w:noWrap/>
            <w:hideMark/>
          </w:tcPr>
          <w:p w14:paraId="49E57B84" w14:textId="77777777" w:rsidR="005B1647" w:rsidRPr="001F2A8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1F2A86">
              <w:t>-9,1</w:t>
            </w:r>
          </w:p>
        </w:tc>
        <w:tc>
          <w:tcPr>
            <w:tcW w:w="433" w:type="pct"/>
            <w:hideMark/>
          </w:tcPr>
          <w:p w14:paraId="03C04D59" w14:textId="77777777" w:rsidR="005B1647" w:rsidRPr="001F2A8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1F2A86">
              <w:t>11 724</w:t>
            </w:r>
          </w:p>
        </w:tc>
      </w:tr>
      <w:tr w:rsidR="00155607" w14:paraId="57CA5DF7"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481" w:type="pct"/>
            <w:vAlign w:val="top"/>
            <w:hideMark/>
          </w:tcPr>
          <w:p w14:paraId="3147D44B" w14:textId="77777777" w:rsidR="005B1647" w:rsidRPr="001F2A86" w:rsidRDefault="005B1647" w:rsidP="005B1647">
            <w:pPr>
              <w:pStyle w:val="Tabell"/>
            </w:pPr>
            <w:r w:rsidRPr="001F2A86">
              <w:t>1:3</w:t>
            </w:r>
          </w:p>
        </w:tc>
        <w:tc>
          <w:tcPr>
            <w:tcW w:w="1923" w:type="pct"/>
            <w:vAlign w:val="top"/>
            <w:hideMark/>
          </w:tcPr>
          <w:p w14:paraId="2BA7FE3D" w14:textId="77777777" w:rsidR="005B1647" w:rsidRPr="001F2A86"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1F2A86">
              <w:t>Migrationspolitiska åtgärder</w:t>
            </w:r>
          </w:p>
        </w:tc>
        <w:tc>
          <w:tcPr>
            <w:tcW w:w="432" w:type="pct"/>
            <w:noWrap/>
            <w:hideMark/>
          </w:tcPr>
          <w:p w14:paraId="66D13E74" w14:textId="77777777" w:rsidR="005B1647" w:rsidRPr="001F2A8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1F2A86">
              <w:t>58</w:t>
            </w:r>
          </w:p>
        </w:tc>
        <w:tc>
          <w:tcPr>
            <w:tcW w:w="433" w:type="pct"/>
            <w:noWrap/>
            <w:hideMark/>
          </w:tcPr>
          <w:p w14:paraId="0455CF3F" w14:textId="77777777" w:rsidR="005B1647" w:rsidRPr="001F2A8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1F2A86">
              <w:t>60</w:t>
            </w:r>
          </w:p>
        </w:tc>
        <w:tc>
          <w:tcPr>
            <w:tcW w:w="433" w:type="pct"/>
            <w:noWrap/>
            <w:hideMark/>
          </w:tcPr>
          <w:p w14:paraId="6AFC54F6" w14:textId="77777777" w:rsidR="005B1647" w:rsidRPr="001F2A8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1F2A86">
              <w:t>114</w:t>
            </w:r>
          </w:p>
        </w:tc>
        <w:tc>
          <w:tcPr>
            <w:tcW w:w="433" w:type="pct"/>
            <w:noWrap/>
            <w:hideMark/>
          </w:tcPr>
          <w:p w14:paraId="6D546098" w14:textId="77777777" w:rsidR="005B1647" w:rsidRPr="001F2A8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1F2A86">
              <w:t>56</w:t>
            </w:r>
          </w:p>
        </w:tc>
        <w:tc>
          <w:tcPr>
            <w:tcW w:w="433" w:type="pct"/>
            <w:noWrap/>
            <w:hideMark/>
          </w:tcPr>
          <w:p w14:paraId="590A918A" w14:textId="58F7474D" w:rsidR="005B1647" w:rsidRPr="001F2A8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1F2A86">
              <w:t>96,7</w:t>
            </w:r>
          </w:p>
        </w:tc>
        <w:tc>
          <w:tcPr>
            <w:tcW w:w="433" w:type="pct"/>
            <w:hideMark/>
          </w:tcPr>
          <w:p w14:paraId="057E51C0" w14:textId="77777777" w:rsidR="005B1647" w:rsidRPr="001F2A8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1F2A86">
              <w:t>89</w:t>
            </w:r>
          </w:p>
        </w:tc>
      </w:tr>
      <w:tr w:rsidR="00155607" w14:paraId="0983A84C"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481" w:type="pct"/>
            <w:vAlign w:val="top"/>
            <w:hideMark/>
          </w:tcPr>
          <w:p w14:paraId="1F6DCF65" w14:textId="77777777" w:rsidR="005B1647" w:rsidRPr="001F2A86" w:rsidRDefault="005B1647" w:rsidP="005B1647">
            <w:pPr>
              <w:pStyle w:val="Tabell"/>
            </w:pPr>
            <w:r w:rsidRPr="001F2A86">
              <w:t>1:4</w:t>
            </w:r>
          </w:p>
        </w:tc>
        <w:tc>
          <w:tcPr>
            <w:tcW w:w="1923" w:type="pct"/>
            <w:vAlign w:val="top"/>
            <w:hideMark/>
          </w:tcPr>
          <w:p w14:paraId="52BA1A53" w14:textId="77777777" w:rsidR="005B1647" w:rsidRPr="001F2A86"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1F2A86">
              <w:t>Domstolsprövning i utlänningsmål</w:t>
            </w:r>
          </w:p>
        </w:tc>
        <w:tc>
          <w:tcPr>
            <w:tcW w:w="432" w:type="pct"/>
            <w:noWrap/>
            <w:hideMark/>
          </w:tcPr>
          <w:p w14:paraId="4890CAAD" w14:textId="77777777" w:rsidR="005B1647" w:rsidRPr="001F2A8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1F2A86">
              <w:t>691</w:t>
            </w:r>
          </w:p>
        </w:tc>
        <w:tc>
          <w:tcPr>
            <w:tcW w:w="433" w:type="pct"/>
            <w:noWrap/>
            <w:hideMark/>
          </w:tcPr>
          <w:p w14:paraId="75BC3798" w14:textId="77777777" w:rsidR="005B1647" w:rsidRPr="001F2A8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1F2A86">
              <w:t>199</w:t>
            </w:r>
          </w:p>
        </w:tc>
        <w:tc>
          <w:tcPr>
            <w:tcW w:w="433" w:type="pct"/>
            <w:noWrap/>
            <w:hideMark/>
          </w:tcPr>
          <w:p w14:paraId="50ADBFDF" w14:textId="77777777" w:rsidR="005B1647" w:rsidRPr="001F2A8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1F2A86">
              <w:t>949</w:t>
            </w:r>
          </w:p>
        </w:tc>
        <w:tc>
          <w:tcPr>
            <w:tcW w:w="433" w:type="pct"/>
            <w:noWrap/>
            <w:hideMark/>
          </w:tcPr>
          <w:p w14:paraId="34A6BF61" w14:textId="77777777" w:rsidR="005B1647" w:rsidRPr="001F2A8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1F2A86">
              <w:t>258</w:t>
            </w:r>
          </w:p>
        </w:tc>
        <w:tc>
          <w:tcPr>
            <w:tcW w:w="433" w:type="pct"/>
            <w:noWrap/>
            <w:hideMark/>
          </w:tcPr>
          <w:p w14:paraId="7C08BF41" w14:textId="77777777" w:rsidR="005B1647" w:rsidRPr="001F2A8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1F2A86">
              <w:t>37,3</w:t>
            </w:r>
          </w:p>
        </w:tc>
        <w:tc>
          <w:tcPr>
            <w:tcW w:w="433" w:type="pct"/>
            <w:hideMark/>
          </w:tcPr>
          <w:p w14:paraId="769E2AB4" w14:textId="77777777" w:rsidR="005B1647" w:rsidRPr="001F2A8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1F2A86">
              <w:t>958</w:t>
            </w:r>
          </w:p>
        </w:tc>
      </w:tr>
      <w:tr w:rsidR="00155607" w14:paraId="1ADC1DBD"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481" w:type="pct"/>
            <w:vAlign w:val="top"/>
            <w:hideMark/>
          </w:tcPr>
          <w:p w14:paraId="2377177D" w14:textId="77777777" w:rsidR="005B1647" w:rsidRPr="001F2A86" w:rsidRDefault="005B1647" w:rsidP="005B1647">
            <w:pPr>
              <w:pStyle w:val="Tabell"/>
            </w:pPr>
            <w:r w:rsidRPr="001F2A86">
              <w:t>1:5</w:t>
            </w:r>
          </w:p>
        </w:tc>
        <w:tc>
          <w:tcPr>
            <w:tcW w:w="1923" w:type="pct"/>
            <w:vAlign w:val="top"/>
            <w:hideMark/>
          </w:tcPr>
          <w:p w14:paraId="2ACCCC36" w14:textId="77777777" w:rsidR="005B1647" w:rsidRPr="001F2A86"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1F2A86">
              <w:t>Rättsliga biträden m.m. vid domstolsprövning i utlänningsmål</w:t>
            </w:r>
          </w:p>
        </w:tc>
        <w:tc>
          <w:tcPr>
            <w:tcW w:w="432" w:type="pct"/>
            <w:noWrap/>
            <w:hideMark/>
          </w:tcPr>
          <w:p w14:paraId="0DC2F722" w14:textId="77777777" w:rsidR="005B1647" w:rsidRPr="001F2A8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1F2A86">
              <w:t>338</w:t>
            </w:r>
          </w:p>
        </w:tc>
        <w:tc>
          <w:tcPr>
            <w:tcW w:w="433" w:type="pct"/>
            <w:noWrap/>
            <w:hideMark/>
          </w:tcPr>
          <w:p w14:paraId="0B8F79B8" w14:textId="77777777" w:rsidR="005B1647" w:rsidRPr="001F2A86"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433" w:type="pct"/>
            <w:noWrap/>
            <w:hideMark/>
          </w:tcPr>
          <w:p w14:paraId="1A3D3B52" w14:textId="77777777" w:rsidR="005B1647" w:rsidRPr="001F2A8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1F2A86">
              <w:t>278</w:t>
            </w:r>
          </w:p>
        </w:tc>
        <w:tc>
          <w:tcPr>
            <w:tcW w:w="433" w:type="pct"/>
            <w:noWrap/>
            <w:hideMark/>
          </w:tcPr>
          <w:p w14:paraId="3A198A76" w14:textId="77777777" w:rsidR="005B1647" w:rsidRPr="001F2A8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1F2A86">
              <w:t>-60</w:t>
            </w:r>
          </w:p>
        </w:tc>
        <w:tc>
          <w:tcPr>
            <w:tcW w:w="433" w:type="pct"/>
            <w:noWrap/>
            <w:hideMark/>
          </w:tcPr>
          <w:p w14:paraId="00E1AA43" w14:textId="77777777" w:rsidR="005B1647" w:rsidRPr="001F2A8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1F2A86">
              <w:t>-17,7</w:t>
            </w:r>
          </w:p>
        </w:tc>
        <w:tc>
          <w:tcPr>
            <w:tcW w:w="433" w:type="pct"/>
            <w:hideMark/>
          </w:tcPr>
          <w:p w14:paraId="6C4D7433" w14:textId="77777777" w:rsidR="005B1647" w:rsidRPr="001F2A8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1F2A86">
              <w:t>299</w:t>
            </w:r>
          </w:p>
        </w:tc>
      </w:tr>
      <w:tr w:rsidR="00155607" w14:paraId="096DA2FF"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481" w:type="pct"/>
            <w:vAlign w:val="top"/>
            <w:hideMark/>
          </w:tcPr>
          <w:p w14:paraId="43582388" w14:textId="77777777" w:rsidR="005B1647" w:rsidRPr="001F2A86" w:rsidRDefault="005B1647" w:rsidP="005B1647">
            <w:pPr>
              <w:pStyle w:val="Tabell"/>
            </w:pPr>
            <w:r w:rsidRPr="001F2A86">
              <w:t>1:6</w:t>
            </w:r>
          </w:p>
        </w:tc>
        <w:tc>
          <w:tcPr>
            <w:tcW w:w="1923" w:type="pct"/>
            <w:vAlign w:val="top"/>
            <w:hideMark/>
          </w:tcPr>
          <w:p w14:paraId="2757FF49" w14:textId="77777777" w:rsidR="005B1647" w:rsidRPr="001F2A86"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1F2A86">
              <w:t>Offentligt biträde i utlänningsärenden</w:t>
            </w:r>
          </w:p>
        </w:tc>
        <w:tc>
          <w:tcPr>
            <w:tcW w:w="432" w:type="pct"/>
            <w:noWrap/>
            <w:hideMark/>
          </w:tcPr>
          <w:p w14:paraId="75E9560E" w14:textId="77777777" w:rsidR="005B1647" w:rsidRPr="001F2A8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1F2A86">
              <w:t>432</w:t>
            </w:r>
          </w:p>
        </w:tc>
        <w:tc>
          <w:tcPr>
            <w:tcW w:w="433" w:type="pct"/>
            <w:noWrap/>
            <w:hideMark/>
          </w:tcPr>
          <w:p w14:paraId="13973C51" w14:textId="77777777" w:rsidR="005B1647" w:rsidRPr="001F2A8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1F2A86">
              <w:t>-10</w:t>
            </w:r>
          </w:p>
        </w:tc>
        <w:tc>
          <w:tcPr>
            <w:tcW w:w="433" w:type="pct"/>
            <w:noWrap/>
            <w:hideMark/>
          </w:tcPr>
          <w:p w14:paraId="2BF1B230" w14:textId="77777777" w:rsidR="005B1647" w:rsidRPr="001F2A8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1F2A86">
              <w:t>294</w:t>
            </w:r>
          </w:p>
        </w:tc>
        <w:tc>
          <w:tcPr>
            <w:tcW w:w="433" w:type="pct"/>
            <w:noWrap/>
            <w:hideMark/>
          </w:tcPr>
          <w:p w14:paraId="724DAF34" w14:textId="77777777" w:rsidR="005B1647" w:rsidRPr="001F2A8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1F2A86">
              <w:t>-138</w:t>
            </w:r>
          </w:p>
        </w:tc>
        <w:tc>
          <w:tcPr>
            <w:tcW w:w="433" w:type="pct"/>
            <w:noWrap/>
            <w:hideMark/>
          </w:tcPr>
          <w:p w14:paraId="294760F1" w14:textId="77777777" w:rsidR="005B1647" w:rsidRPr="001F2A8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1F2A86">
              <w:t>-32,0</w:t>
            </w:r>
          </w:p>
        </w:tc>
        <w:tc>
          <w:tcPr>
            <w:tcW w:w="433" w:type="pct"/>
            <w:hideMark/>
          </w:tcPr>
          <w:p w14:paraId="325ECB8D" w14:textId="77777777" w:rsidR="005B1647" w:rsidRPr="001F2A8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1F2A86">
              <w:t>570</w:t>
            </w:r>
          </w:p>
        </w:tc>
      </w:tr>
      <w:tr w:rsidR="00155607" w14:paraId="4E12C11D"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481" w:type="pct"/>
            <w:vAlign w:val="top"/>
            <w:hideMark/>
          </w:tcPr>
          <w:p w14:paraId="7F7723A9" w14:textId="77777777" w:rsidR="005B1647" w:rsidRPr="001F2A86" w:rsidRDefault="005B1647" w:rsidP="005B1647">
            <w:pPr>
              <w:pStyle w:val="Tabell"/>
            </w:pPr>
            <w:r w:rsidRPr="001F2A86">
              <w:t>1:7</w:t>
            </w:r>
          </w:p>
        </w:tc>
        <w:tc>
          <w:tcPr>
            <w:tcW w:w="1923" w:type="pct"/>
            <w:vAlign w:val="top"/>
            <w:hideMark/>
          </w:tcPr>
          <w:p w14:paraId="18A01098" w14:textId="77777777" w:rsidR="005B1647" w:rsidRPr="001F2A86"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1F2A86">
              <w:t>Utresor för avvisade och utvisade</w:t>
            </w:r>
          </w:p>
        </w:tc>
        <w:tc>
          <w:tcPr>
            <w:tcW w:w="432" w:type="pct"/>
            <w:noWrap/>
            <w:hideMark/>
          </w:tcPr>
          <w:p w14:paraId="4FA956FB" w14:textId="77777777" w:rsidR="005B1647" w:rsidRPr="001F2A8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1F2A86">
              <w:t>349</w:t>
            </w:r>
          </w:p>
        </w:tc>
        <w:tc>
          <w:tcPr>
            <w:tcW w:w="433" w:type="pct"/>
            <w:noWrap/>
            <w:hideMark/>
          </w:tcPr>
          <w:p w14:paraId="2E7ACB21" w14:textId="77777777" w:rsidR="005B1647" w:rsidRPr="001F2A86"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433" w:type="pct"/>
            <w:noWrap/>
            <w:hideMark/>
          </w:tcPr>
          <w:p w14:paraId="37CF72B4" w14:textId="77777777" w:rsidR="005B1647" w:rsidRPr="001F2A8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1F2A86">
              <w:t>291</w:t>
            </w:r>
          </w:p>
        </w:tc>
        <w:tc>
          <w:tcPr>
            <w:tcW w:w="433" w:type="pct"/>
            <w:noWrap/>
            <w:hideMark/>
          </w:tcPr>
          <w:p w14:paraId="2C702255" w14:textId="77777777" w:rsidR="005B1647" w:rsidRPr="001F2A8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1F2A86">
              <w:t>-59</w:t>
            </w:r>
          </w:p>
        </w:tc>
        <w:tc>
          <w:tcPr>
            <w:tcW w:w="433" w:type="pct"/>
            <w:noWrap/>
            <w:hideMark/>
          </w:tcPr>
          <w:p w14:paraId="64E1E088" w14:textId="21774717" w:rsidR="005B1647" w:rsidRPr="001F2A8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1F2A86">
              <w:t>-16,8</w:t>
            </w:r>
          </w:p>
        </w:tc>
        <w:tc>
          <w:tcPr>
            <w:tcW w:w="433" w:type="pct"/>
            <w:hideMark/>
          </w:tcPr>
          <w:p w14:paraId="486FB073" w14:textId="77777777" w:rsidR="005B1647" w:rsidRPr="001F2A8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1F2A86">
              <w:t>269</w:t>
            </w:r>
          </w:p>
        </w:tc>
      </w:tr>
      <w:tr w:rsidR="00155607" w14:paraId="40876361"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481" w:type="pct"/>
            <w:vAlign w:val="top"/>
            <w:hideMark/>
          </w:tcPr>
          <w:p w14:paraId="11EB0366" w14:textId="77777777" w:rsidR="005B1647" w:rsidRPr="001F2A86" w:rsidRDefault="005B1647" w:rsidP="005B1647">
            <w:pPr>
              <w:pStyle w:val="Tabell"/>
            </w:pPr>
            <w:r w:rsidRPr="001F2A86">
              <w:t>1:8</w:t>
            </w:r>
          </w:p>
        </w:tc>
        <w:tc>
          <w:tcPr>
            <w:tcW w:w="1923" w:type="pct"/>
            <w:vAlign w:val="top"/>
            <w:hideMark/>
          </w:tcPr>
          <w:p w14:paraId="7FEE2536" w14:textId="77777777" w:rsidR="005B1647" w:rsidRPr="001F2A86"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1F2A86">
              <w:t>Från EU-budgeten finansierade insatser för asylsökande och flyktingar</w:t>
            </w:r>
          </w:p>
        </w:tc>
        <w:tc>
          <w:tcPr>
            <w:tcW w:w="432" w:type="pct"/>
            <w:noWrap/>
            <w:hideMark/>
          </w:tcPr>
          <w:p w14:paraId="6E167B8E" w14:textId="77777777" w:rsidR="005B1647" w:rsidRPr="001F2A8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1F2A86">
              <w:t>155</w:t>
            </w:r>
          </w:p>
        </w:tc>
        <w:tc>
          <w:tcPr>
            <w:tcW w:w="433" w:type="pct"/>
            <w:noWrap/>
            <w:hideMark/>
          </w:tcPr>
          <w:p w14:paraId="6F8EE900" w14:textId="77777777" w:rsidR="005B1647" w:rsidRPr="001F2A86"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433" w:type="pct"/>
            <w:noWrap/>
            <w:hideMark/>
          </w:tcPr>
          <w:p w14:paraId="588D8CED" w14:textId="77777777" w:rsidR="005B1647" w:rsidRPr="001F2A8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1F2A86">
              <w:t>119</w:t>
            </w:r>
          </w:p>
        </w:tc>
        <w:tc>
          <w:tcPr>
            <w:tcW w:w="433" w:type="pct"/>
            <w:noWrap/>
            <w:hideMark/>
          </w:tcPr>
          <w:p w14:paraId="4964378A" w14:textId="77777777" w:rsidR="005B1647" w:rsidRPr="001F2A8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1F2A86">
              <w:t>-37</w:t>
            </w:r>
          </w:p>
        </w:tc>
        <w:tc>
          <w:tcPr>
            <w:tcW w:w="433" w:type="pct"/>
            <w:noWrap/>
            <w:hideMark/>
          </w:tcPr>
          <w:p w14:paraId="24B38200" w14:textId="77EF0954" w:rsidR="005B1647" w:rsidRPr="001F2A8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1F2A86">
              <w:t>-23,5</w:t>
            </w:r>
          </w:p>
        </w:tc>
        <w:tc>
          <w:tcPr>
            <w:tcW w:w="433" w:type="pct"/>
            <w:hideMark/>
          </w:tcPr>
          <w:p w14:paraId="158EFDD0" w14:textId="77777777" w:rsidR="005B1647" w:rsidRPr="001F2A8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1F2A86">
              <w:t>131</w:t>
            </w:r>
          </w:p>
        </w:tc>
      </w:tr>
      <w:tr w:rsidR="00155607" w14:paraId="24FC6505"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481" w:type="pct"/>
            <w:tcBorders>
              <w:bottom w:val="single" w:sz="4" w:space="0" w:color="auto"/>
            </w:tcBorders>
            <w:vAlign w:val="top"/>
            <w:hideMark/>
          </w:tcPr>
          <w:p w14:paraId="405C3FD4" w14:textId="77777777" w:rsidR="005B1647" w:rsidRPr="001F2A86" w:rsidRDefault="005B1647" w:rsidP="005B1647">
            <w:pPr>
              <w:pStyle w:val="Tabell"/>
            </w:pPr>
            <w:r w:rsidRPr="001F2A86">
              <w:t>1:9</w:t>
            </w:r>
          </w:p>
        </w:tc>
        <w:tc>
          <w:tcPr>
            <w:tcW w:w="1923" w:type="pct"/>
            <w:tcBorders>
              <w:bottom w:val="single" w:sz="4" w:space="0" w:color="auto"/>
            </w:tcBorders>
            <w:vAlign w:val="top"/>
            <w:hideMark/>
          </w:tcPr>
          <w:p w14:paraId="2E097B30" w14:textId="5D00EC5C" w:rsidR="005B1647" w:rsidRPr="001F2A86"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1F2A86">
              <w:t>Tillfälligt stöd till kommuner för ensamkommande unga asylsökande m</w:t>
            </w:r>
            <w:r>
              <w:t>.</w:t>
            </w:r>
            <w:r w:rsidRPr="001F2A86">
              <w:t>fl.</w:t>
            </w:r>
          </w:p>
        </w:tc>
        <w:tc>
          <w:tcPr>
            <w:tcW w:w="432" w:type="pct"/>
            <w:tcBorders>
              <w:bottom w:val="single" w:sz="4" w:space="0" w:color="auto"/>
            </w:tcBorders>
            <w:noWrap/>
            <w:hideMark/>
          </w:tcPr>
          <w:p w14:paraId="3CC7ABBE" w14:textId="77777777" w:rsidR="005B1647" w:rsidRPr="001F2A8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1F2A86">
              <w:t>195</w:t>
            </w:r>
          </w:p>
        </w:tc>
        <w:tc>
          <w:tcPr>
            <w:tcW w:w="433" w:type="pct"/>
            <w:tcBorders>
              <w:bottom w:val="single" w:sz="4" w:space="0" w:color="auto"/>
            </w:tcBorders>
            <w:noWrap/>
            <w:hideMark/>
          </w:tcPr>
          <w:p w14:paraId="5314608E" w14:textId="77777777" w:rsidR="005B1647" w:rsidRPr="001F2A86"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433" w:type="pct"/>
            <w:tcBorders>
              <w:bottom w:val="single" w:sz="4" w:space="0" w:color="auto"/>
            </w:tcBorders>
            <w:noWrap/>
            <w:hideMark/>
          </w:tcPr>
          <w:p w14:paraId="4FC8FAD5" w14:textId="77777777" w:rsidR="005B1647" w:rsidRPr="001F2A8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1F2A86">
              <w:t>195</w:t>
            </w:r>
          </w:p>
        </w:tc>
        <w:tc>
          <w:tcPr>
            <w:tcW w:w="433" w:type="pct"/>
            <w:tcBorders>
              <w:bottom w:val="single" w:sz="4" w:space="0" w:color="auto"/>
            </w:tcBorders>
            <w:noWrap/>
            <w:hideMark/>
          </w:tcPr>
          <w:p w14:paraId="6C4B8FA6" w14:textId="77777777" w:rsidR="005B1647" w:rsidRPr="001F2A8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1F2A86">
              <w:t>0</w:t>
            </w:r>
          </w:p>
        </w:tc>
        <w:tc>
          <w:tcPr>
            <w:tcW w:w="433" w:type="pct"/>
            <w:tcBorders>
              <w:bottom w:val="single" w:sz="4" w:space="0" w:color="auto"/>
            </w:tcBorders>
            <w:noWrap/>
            <w:hideMark/>
          </w:tcPr>
          <w:p w14:paraId="29D2BE14" w14:textId="77777777" w:rsidR="005B1647" w:rsidRPr="001F2A8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1F2A86">
              <w:t>0,0</w:t>
            </w:r>
          </w:p>
        </w:tc>
        <w:tc>
          <w:tcPr>
            <w:tcW w:w="433" w:type="pct"/>
            <w:tcBorders>
              <w:bottom w:val="single" w:sz="4" w:space="0" w:color="auto"/>
            </w:tcBorders>
            <w:hideMark/>
          </w:tcPr>
          <w:p w14:paraId="14D2D8F7" w14:textId="77777777" w:rsidR="005B1647" w:rsidRPr="001F2A8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1F2A86">
              <w:t>396</w:t>
            </w:r>
          </w:p>
        </w:tc>
      </w:tr>
      <w:tr w:rsidR="00155607" w14:paraId="01BC300F" w14:textId="77777777" w:rsidTr="00155607">
        <w:trPr>
          <w:cnfStyle w:val="010000000000" w:firstRow="0" w:lastRow="1" w:firstColumn="0" w:lastColumn="0" w:oddVBand="0" w:evenVBand="0" w:oddHBand="0" w:evenHBand="0" w:firstRowFirstColumn="0" w:firstRowLastColumn="0" w:lastRowFirstColumn="0" w:lastRowLastColumn="0"/>
          <w:trHeight w:val="170"/>
        </w:trPr>
        <w:tc>
          <w:tcPr>
            <w:cnfStyle w:val="001000000000" w:firstRow="0" w:lastRow="0" w:firstColumn="1" w:lastColumn="0" w:oddVBand="0" w:evenVBand="0" w:oddHBand="0" w:evenHBand="0" w:firstRowFirstColumn="0" w:firstRowLastColumn="0" w:lastRowFirstColumn="0" w:lastRowLastColumn="0"/>
            <w:tcW w:w="481" w:type="pct"/>
            <w:tcBorders>
              <w:top w:val="single" w:sz="4" w:space="0" w:color="auto"/>
            </w:tcBorders>
            <w:shd w:val="clear" w:color="auto" w:fill="auto"/>
            <w:noWrap/>
            <w:vAlign w:val="top"/>
            <w:hideMark/>
          </w:tcPr>
          <w:p w14:paraId="07B3BD0B" w14:textId="77777777" w:rsidR="005B1647" w:rsidRPr="001F2A86" w:rsidRDefault="005B1647" w:rsidP="005B1647">
            <w:pPr>
              <w:pStyle w:val="Tabell"/>
              <w:rPr>
                <w:bCs/>
              </w:rPr>
            </w:pPr>
            <w:r w:rsidRPr="001F2A86">
              <w:rPr>
                <w:bCs/>
              </w:rPr>
              <w:t>Summa</w:t>
            </w:r>
          </w:p>
        </w:tc>
        <w:tc>
          <w:tcPr>
            <w:tcW w:w="1923" w:type="pct"/>
            <w:tcBorders>
              <w:top w:val="single" w:sz="4" w:space="0" w:color="auto"/>
            </w:tcBorders>
            <w:shd w:val="clear" w:color="auto" w:fill="auto"/>
            <w:vAlign w:val="top"/>
            <w:hideMark/>
          </w:tcPr>
          <w:p w14:paraId="1567FE94" w14:textId="77777777" w:rsidR="005B1647" w:rsidRPr="001F2A86" w:rsidRDefault="005B1647" w:rsidP="005B1647">
            <w:pPr>
              <w:pStyle w:val="Tabell"/>
              <w:jc w:val="left"/>
              <w:cnfStyle w:val="010000000000" w:firstRow="0" w:lastRow="1" w:firstColumn="0" w:lastColumn="0" w:oddVBand="0" w:evenVBand="0" w:oddHBand="0" w:evenHBand="0" w:firstRowFirstColumn="0" w:firstRowLastColumn="0" w:lastRowFirstColumn="0" w:lastRowLastColumn="0"/>
              <w:rPr>
                <w:bCs/>
              </w:rPr>
            </w:pPr>
            <w:r w:rsidRPr="001F2A86">
              <w:rPr>
                <w:bCs/>
              </w:rPr>
              <w:t> </w:t>
            </w:r>
          </w:p>
        </w:tc>
        <w:tc>
          <w:tcPr>
            <w:tcW w:w="432" w:type="pct"/>
            <w:tcBorders>
              <w:top w:val="single" w:sz="4" w:space="0" w:color="auto"/>
            </w:tcBorders>
            <w:shd w:val="clear" w:color="auto" w:fill="auto"/>
            <w:noWrap/>
            <w:hideMark/>
          </w:tcPr>
          <w:p w14:paraId="519E345A" w14:textId="77777777" w:rsidR="005B1647" w:rsidRPr="001F2A86"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1F2A86">
              <w:rPr>
                <w:bCs/>
              </w:rPr>
              <w:t>12 112</w:t>
            </w:r>
          </w:p>
        </w:tc>
        <w:tc>
          <w:tcPr>
            <w:tcW w:w="433" w:type="pct"/>
            <w:tcBorders>
              <w:top w:val="single" w:sz="4" w:space="0" w:color="auto"/>
            </w:tcBorders>
            <w:shd w:val="clear" w:color="auto" w:fill="auto"/>
            <w:noWrap/>
            <w:hideMark/>
          </w:tcPr>
          <w:p w14:paraId="3D4B5090" w14:textId="77777777" w:rsidR="005B1647" w:rsidRPr="001F2A86"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1F2A86">
              <w:rPr>
                <w:bCs/>
              </w:rPr>
              <w:t>306</w:t>
            </w:r>
          </w:p>
        </w:tc>
        <w:tc>
          <w:tcPr>
            <w:tcW w:w="433" w:type="pct"/>
            <w:tcBorders>
              <w:top w:val="single" w:sz="4" w:space="0" w:color="auto"/>
            </w:tcBorders>
            <w:shd w:val="clear" w:color="auto" w:fill="auto"/>
            <w:noWrap/>
            <w:hideMark/>
          </w:tcPr>
          <w:p w14:paraId="0D5E856C" w14:textId="77777777" w:rsidR="005B1647" w:rsidRPr="001F2A86"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1F2A86">
              <w:rPr>
                <w:bCs/>
              </w:rPr>
              <w:t>11 847</w:t>
            </w:r>
          </w:p>
        </w:tc>
        <w:tc>
          <w:tcPr>
            <w:tcW w:w="433" w:type="pct"/>
            <w:tcBorders>
              <w:top w:val="single" w:sz="4" w:space="0" w:color="auto"/>
            </w:tcBorders>
            <w:shd w:val="clear" w:color="auto" w:fill="auto"/>
            <w:noWrap/>
            <w:hideMark/>
          </w:tcPr>
          <w:p w14:paraId="7E31434B" w14:textId="77777777" w:rsidR="005B1647" w:rsidRPr="001F2A86"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1F2A86">
              <w:rPr>
                <w:bCs/>
              </w:rPr>
              <w:t>-265</w:t>
            </w:r>
          </w:p>
        </w:tc>
        <w:tc>
          <w:tcPr>
            <w:tcW w:w="433" w:type="pct"/>
            <w:tcBorders>
              <w:top w:val="single" w:sz="4" w:space="0" w:color="auto"/>
            </w:tcBorders>
            <w:shd w:val="clear" w:color="auto" w:fill="auto"/>
            <w:noWrap/>
            <w:hideMark/>
          </w:tcPr>
          <w:p w14:paraId="42EF83E4" w14:textId="77777777" w:rsidR="005B1647" w:rsidRPr="001F2A86"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1F2A86">
              <w:rPr>
                <w:bCs/>
              </w:rPr>
              <w:t>-2,2</w:t>
            </w:r>
          </w:p>
        </w:tc>
        <w:tc>
          <w:tcPr>
            <w:tcW w:w="433" w:type="pct"/>
            <w:tcBorders>
              <w:top w:val="single" w:sz="4" w:space="0" w:color="auto"/>
            </w:tcBorders>
            <w:shd w:val="clear" w:color="auto" w:fill="auto"/>
            <w:hideMark/>
          </w:tcPr>
          <w:p w14:paraId="79A38E2D" w14:textId="77777777" w:rsidR="005B1647" w:rsidRPr="001F2A86"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1F2A86">
              <w:rPr>
                <w:bCs/>
              </w:rPr>
              <w:t>19 624</w:t>
            </w:r>
          </w:p>
        </w:tc>
      </w:tr>
    </w:tbl>
    <w:p w14:paraId="1B89A4F6" w14:textId="77777777" w:rsidR="005B1647" w:rsidRDefault="005B1647" w:rsidP="005B1647">
      <w:pPr>
        <w:pStyle w:val="Brdtext"/>
        <w:spacing w:before="160"/>
      </w:pPr>
      <w:r>
        <w:t>Utgiftsområdet omfattar frågor som rör utlänningars rätt att resa in i och vistas i Sverige samt frågor som rör mottagande av asylsökande.</w:t>
      </w:r>
    </w:p>
    <w:p w14:paraId="6BF3B252" w14:textId="555830BE" w:rsidR="005B1647" w:rsidRDefault="005B1647" w:rsidP="005B1647">
      <w:pPr>
        <w:pStyle w:val="Brdtext"/>
      </w:pPr>
      <w:r w:rsidRPr="001F2A86">
        <w:t>Utfallet uppgick till 11 847 miljoner kronor och är därmed 265</w:t>
      </w:r>
      <w:r>
        <w:t> </w:t>
      </w:r>
      <w:r w:rsidRPr="001F2A86">
        <w:t>miljoner kronor (2,2</w:t>
      </w:r>
      <w:r>
        <w:t> </w:t>
      </w:r>
      <w:r w:rsidRPr="001F2A86">
        <w:t>procent) lägre än vad som ursprungligen anvisades i statens budget. Jämfört med 2018 blev utgifterna 7 776 miljoner kronor (39,6 procent) lägre.</w:t>
      </w:r>
    </w:p>
    <w:p w14:paraId="18BD5CB6" w14:textId="77777777" w:rsidR="005B1647" w:rsidRDefault="005B1647" w:rsidP="005B1647">
      <w:pPr>
        <w:pStyle w:val="Rubrik5utannumrering"/>
      </w:pPr>
      <w:r>
        <w:t>Ersättningar till kommunerna blev lägre 2019</w:t>
      </w:r>
    </w:p>
    <w:p w14:paraId="339A6B97" w14:textId="439EE459" w:rsidR="005B1647" w:rsidRDefault="005B1647" w:rsidP="005B1647">
      <w:pPr>
        <w:pStyle w:val="Brdtext"/>
      </w:pPr>
      <w:r>
        <w:t xml:space="preserve">Utgifterna för anslaget 1:2 </w:t>
      </w:r>
      <w:r w:rsidRPr="00B94CB3">
        <w:rPr>
          <w:i/>
          <w:iCs/>
        </w:rPr>
        <w:t>Ersättningar och bostadskostnader</w:t>
      </w:r>
      <w:r>
        <w:t xml:space="preserve"> blev 5 058 miljoner kronor. Det är 509 miljoner kronor (9,1 procent) lägre än den ursprungliga budgeten. Orsaken till det lägre utfallet är dels att Migrationsverket under 2019 prioriterat handläggning av äldre mer resurskrävande ansökningar om ersättning, dels ökade antalet överklaganden från kommuner och landsting, vilket försenade handläggningen av inkommande ärenden. Under 2019 blev även antalet avslagna ansökningar om ersättning enligt asylersättningsförordningen högre än beräknat, vilket medförde ett lägre anslagsutnyttjande.</w:t>
      </w:r>
    </w:p>
    <w:p w14:paraId="461E3F8B" w14:textId="77777777" w:rsidR="005B1647" w:rsidRDefault="005B1647" w:rsidP="005B1647">
      <w:pPr>
        <w:pStyle w:val="Rubrik5utannumrering"/>
      </w:pPr>
      <w:r>
        <w:t>Migrationsverkets förvaltningsutgifter högre än budget</w:t>
      </w:r>
    </w:p>
    <w:p w14:paraId="1178A079" w14:textId="38A8F0F4" w:rsidR="005B1647" w:rsidRDefault="005B1647" w:rsidP="005B1647">
      <w:pPr>
        <w:pStyle w:val="Brdtext"/>
      </w:pPr>
      <w:r>
        <w:t xml:space="preserve">Utgifterna för anslaget 1:1 </w:t>
      </w:r>
      <w:r w:rsidRPr="00B94CB3">
        <w:rPr>
          <w:i/>
          <w:iCs/>
        </w:rPr>
        <w:t>Migrationsverket</w:t>
      </w:r>
      <w:r>
        <w:t xml:space="preserve"> blev 4 550 miljoner kronor. Det är 223 miljoner kronor (5,2 procent) högre än den ursprungliga budgeten. Det högre utfallet finansierades dels av att Migrationsverket vid ingången av 2019 hade ett anslagssparande från 2018 om 160 miljoner kronor, dels beslutade riksdagen i enlighet med propositionen Vårändringsbudget för 2019 att anvisa anslaget ytterligare 57 miljoner kronor. Skälet var att ge Migrationsverket bättre förutsättningar att kunna nå och bibehålla kortare handläggningstider inom asyl- och tillståndsverksamheten.</w:t>
      </w:r>
    </w:p>
    <w:p w14:paraId="5BB107CA" w14:textId="77777777" w:rsidR="005B1647" w:rsidRDefault="005B1647" w:rsidP="005B1647">
      <w:pPr>
        <w:pStyle w:val="Rubrik5utannumrering"/>
      </w:pPr>
      <w:r>
        <w:t>Högre utgifter för domstolsprövningar</w:t>
      </w:r>
    </w:p>
    <w:p w14:paraId="3184B550" w14:textId="30870221" w:rsidR="005B1647" w:rsidRDefault="005B1647" w:rsidP="005B1647">
      <w:pPr>
        <w:pStyle w:val="Brdtext"/>
      </w:pPr>
      <w:r>
        <w:t xml:space="preserve">Utgifterna för anslaget 1:4 </w:t>
      </w:r>
      <w:r w:rsidRPr="00B94CB3">
        <w:rPr>
          <w:i/>
          <w:iCs/>
        </w:rPr>
        <w:t>Domstolsprövning i utlänningsmål</w:t>
      </w:r>
      <w:r>
        <w:t xml:space="preserve"> blev 949 miljoner kronor. Det är 258 miljoner kronor (37,3 procent) högre än den ursprungliga budgeten. Migrationsdomstolarna har inte kunnat rekrytera i den omfattning som behövts för att </w:t>
      </w:r>
      <w:r>
        <w:lastRenderedPageBreak/>
        <w:t>ta hand om de många migrationsmål som uppstått i kölvattnet från det stora antalet asylsökanden från hösten 2015. För att kunna nå och bibehålla kortare handläggningstider beslutade därför riksdagen i enlighet med propositionen Vårändringsbudget för 2019 att anvisa ytterligare 199 miljoner kronor. Antalet avgjorda mål i migrationsdomstolarna ökade med 26,0 procent mellan 2018 och 2019.</w:t>
      </w:r>
    </w:p>
    <w:p w14:paraId="4B2C8B3D" w14:textId="77777777" w:rsidR="005B1647" w:rsidRDefault="005B1647" w:rsidP="005B1647">
      <w:pPr>
        <w:pStyle w:val="Rubrik5utannumrering"/>
      </w:pPr>
      <w:r>
        <w:t>Utgifterna för offentliga biträden lägre än budgeterat</w:t>
      </w:r>
    </w:p>
    <w:p w14:paraId="06E68073" w14:textId="6404FA92" w:rsidR="005B1647" w:rsidRDefault="005B1647" w:rsidP="005B1647">
      <w:pPr>
        <w:pStyle w:val="Brdtext"/>
      </w:pPr>
      <w:r>
        <w:t xml:space="preserve">Utgifterna för anslaget 1:6 </w:t>
      </w:r>
      <w:r w:rsidRPr="00B94CB3">
        <w:rPr>
          <w:i/>
          <w:iCs/>
        </w:rPr>
        <w:t>Offentligt biträde i utlänningsärenden</w:t>
      </w:r>
      <w:r>
        <w:t xml:space="preserve"> blev 138 miljoner kronor (32,0 procent) lägre än de ursprungligen anvisade medlen, och 236 miljoner kronor (48,5 procent) lägre än 2018. Orsaken till det lägre utfallet är att andelen ärenden som kräver offentligt biträde blev lägre än beräknat och lägre än föregående år.</w:t>
      </w:r>
    </w:p>
    <w:p w14:paraId="53DA74B9" w14:textId="75133F3A" w:rsidR="005B1647" w:rsidRDefault="005B1647" w:rsidP="005B1647">
      <w:pPr>
        <w:pStyle w:val="Rubrik5utannumrering"/>
      </w:pPr>
      <w:r>
        <w:t>Ersättningar och boendekostnader minskade med 57 procent jämfört med 2018</w:t>
      </w:r>
    </w:p>
    <w:p w14:paraId="3CF31A14" w14:textId="03F3C844" w:rsidR="005B1647" w:rsidRDefault="005B1647" w:rsidP="005B1647">
      <w:pPr>
        <w:pStyle w:val="Brdtext"/>
      </w:pPr>
      <w:r>
        <w:t>Jämfört med 2018 minskade utgifterna för anslaget 1:2 </w:t>
      </w:r>
      <w:r w:rsidRPr="00B94CB3">
        <w:rPr>
          <w:i/>
          <w:iCs/>
        </w:rPr>
        <w:t>Ersättningar och bostadskostnader</w:t>
      </w:r>
      <w:r>
        <w:t xml:space="preserve"> med 6 665 miljoner kronor (56,9 procent). Det är främst ersättningarna till kommunerna som minskat och det beror på att det genomsnittliga antalet inskrivna i migrationsverkets mottagningssystem minskat med 28,4 procent. Det lägre antalet inskrivna medförde bl. a. att placeringskostnader för ensamkommande barn och unga minskade med knappt 1 000 miljoner kronor, ersättningar för skolkostnader med drygt 1 200 miljoner kronor och ersättningar enligt sjukvårdsförordningen med ca 350 miljoner kronor. Kostnaderna för asylsökandes boende minskade med 551 miljoner kronor, vilket främst beror på att antalet personer i anläggningsboende blev 22,8 procent färre jämfört med 2018. Jämförelsen mellan åren påverkas av att Migrationsverket under 2018 betalade ut ersättningar till kommunerna om ca 2 000 miljoner kronor för ensamkommande barn och unga för tidigare år.</w:t>
      </w:r>
    </w:p>
    <w:p w14:paraId="7E5FB726" w14:textId="58CC6CD7" w:rsidR="005B1647" w:rsidRDefault="005B1647" w:rsidP="005B1647">
      <w:pPr>
        <w:pStyle w:val="TabellRubrik"/>
      </w:pPr>
      <w:bookmarkStart w:id="118" w:name="_Toc37340058"/>
      <w:r>
        <w:t xml:space="preserve">Tabell </w:t>
      </w:r>
      <w:r>
        <w:fldChar w:fldCharType="begin"/>
      </w:r>
      <w:r>
        <w:instrText xml:space="preserve"> STYLEREF  "Rubrik 1" \n</w:instrText>
      </w:r>
      <w:r>
        <w:fldChar w:fldCharType="separate"/>
      </w:r>
      <w:r w:rsidR="00301022">
        <w:rPr>
          <w:noProof/>
        </w:rPr>
        <w:t>2</w:t>
      </w:r>
      <w:r>
        <w:rPr>
          <w:noProof/>
        </w:rPr>
        <w:fldChar w:fldCharType="end"/>
      </w:r>
      <w:r>
        <w:t>.</w:t>
      </w:r>
      <w:fldSimple w:instr=" SEQ Tabell \* ARABIC \s 1 ">
        <w:r w:rsidR="00301022">
          <w:rPr>
            <w:noProof/>
          </w:rPr>
          <w:t>58</w:t>
        </w:r>
      </w:fldSimple>
      <w:r>
        <w:tab/>
        <w:t>Asylsökande m.m. 2019</w:t>
      </w:r>
      <w:bookmarkEnd w:id="118"/>
    </w:p>
    <w:tbl>
      <w:tblPr>
        <w:tblStyle w:val="RKBPTabell"/>
        <w:tblW w:w="5000" w:type="pct"/>
        <w:tblLook w:val="06E0" w:firstRow="1" w:lastRow="1" w:firstColumn="1" w:lastColumn="0" w:noHBand="1" w:noVBand="1"/>
      </w:tblPr>
      <w:tblGrid>
        <w:gridCol w:w="3532"/>
        <w:gridCol w:w="939"/>
        <w:gridCol w:w="940"/>
        <w:gridCol w:w="848"/>
        <w:gridCol w:w="1111"/>
      </w:tblGrid>
      <w:tr w:rsidR="00155607" w14:paraId="2B8C6E9E" w14:textId="77777777" w:rsidTr="003D47E6">
        <w:trPr>
          <w:cnfStyle w:val="100000000000" w:firstRow="1" w:lastRow="0" w:firstColumn="0" w:lastColumn="0" w:oddVBand="0" w:evenVBand="0" w:oddHBand="0" w:evenHBand="0" w:firstRowFirstColumn="0" w:firstRowLastColumn="0" w:lastRowFirstColumn="0" w:lastRowLastColumn="0"/>
          <w:trHeight w:val="285"/>
        </w:trPr>
        <w:tc>
          <w:tcPr>
            <w:cnfStyle w:val="001000000000" w:firstRow="0" w:lastRow="0" w:firstColumn="1" w:lastColumn="0" w:oddVBand="0" w:evenVBand="0" w:oddHBand="0" w:evenHBand="0" w:firstRowFirstColumn="0" w:firstRowLastColumn="0" w:lastRowFirstColumn="0" w:lastRowLastColumn="0"/>
            <w:tcW w:w="2396" w:type="pct"/>
            <w:noWrap/>
            <w:hideMark/>
          </w:tcPr>
          <w:p w14:paraId="2103FAB8" w14:textId="5721C88C" w:rsidR="005B1647" w:rsidRPr="007C1652" w:rsidRDefault="005B1647" w:rsidP="003D47E6">
            <w:pPr>
              <w:pStyle w:val="TabellHuvud"/>
            </w:pPr>
            <w:r w:rsidRPr="007C1652">
              <w:t> </w:t>
            </w:r>
          </w:p>
        </w:tc>
        <w:tc>
          <w:tcPr>
            <w:tcW w:w="637" w:type="pct"/>
            <w:hideMark/>
          </w:tcPr>
          <w:p w14:paraId="30B621C3" w14:textId="77777777" w:rsidR="005B1647" w:rsidRPr="007C1652" w:rsidRDefault="005B1647" w:rsidP="003D47E6">
            <w:pPr>
              <w:pStyle w:val="TabellHuvud"/>
              <w:cnfStyle w:val="100000000000" w:firstRow="1" w:lastRow="0" w:firstColumn="0" w:lastColumn="0" w:oddVBand="0" w:evenVBand="0" w:oddHBand="0" w:evenHBand="0" w:firstRowFirstColumn="0" w:firstRowLastColumn="0" w:lastRowFirstColumn="0" w:lastRowLastColumn="0"/>
            </w:pPr>
            <w:r w:rsidRPr="007C1652">
              <w:t>2019</w:t>
            </w:r>
          </w:p>
        </w:tc>
        <w:tc>
          <w:tcPr>
            <w:tcW w:w="638" w:type="pct"/>
            <w:hideMark/>
          </w:tcPr>
          <w:p w14:paraId="563A032A" w14:textId="77777777" w:rsidR="005B1647" w:rsidRPr="007C1652" w:rsidRDefault="005B1647" w:rsidP="003D47E6">
            <w:pPr>
              <w:pStyle w:val="TabellHuvud"/>
              <w:cnfStyle w:val="100000000000" w:firstRow="1" w:lastRow="0" w:firstColumn="0" w:lastColumn="0" w:oddVBand="0" w:evenVBand="0" w:oddHBand="0" w:evenHBand="0" w:firstRowFirstColumn="0" w:firstRowLastColumn="0" w:lastRowFirstColumn="0" w:lastRowLastColumn="0"/>
            </w:pPr>
            <w:r w:rsidRPr="007C1652">
              <w:t>2018</w:t>
            </w:r>
          </w:p>
        </w:tc>
        <w:tc>
          <w:tcPr>
            <w:tcW w:w="575" w:type="pct"/>
            <w:hideMark/>
          </w:tcPr>
          <w:p w14:paraId="0A984D7C" w14:textId="77777777" w:rsidR="005B1647" w:rsidRPr="007C1652" w:rsidRDefault="005B1647" w:rsidP="003D47E6">
            <w:pPr>
              <w:pStyle w:val="TabellHuvud"/>
              <w:cnfStyle w:val="100000000000" w:firstRow="1" w:lastRow="0" w:firstColumn="0" w:lastColumn="0" w:oddVBand="0" w:evenVBand="0" w:oddHBand="0" w:evenHBand="0" w:firstRowFirstColumn="0" w:firstRowLastColumn="0" w:lastRowFirstColumn="0" w:lastRowLastColumn="0"/>
            </w:pPr>
            <w:r w:rsidRPr="007C1652">
              <w:t>Förändring</w:t>
            </w:r>
          </w:p>
        </w:tc>
        <w:tc>
          <w:tcPr>
            <w:tcW w:w="754" w:type="pct"/>
            <w:hideMark/>
          </w:tcPr>
          <w:p w14:paraId="0FE13EC1" w14:textId="377BB883" w:rsidR="005B1647" w:rsidRPr="007C1652" w:rsidRDefault="005B1647" w:rsidP="003D47E6">
            <w:pPr>
              <w:pStyle w:val="TabellHuvud"/>
              <w:cnfStyle w:val="100000000000" w:firstRow="1" w:lastRow="0" w:firstColumn="0" w:lastColumn="0" w:oddVBand="0" w:evenVBand="0" w:oddHBand="0" w:evenHBand="0" w:firstRowFirstColumn="0" w:firstRowLastColumn="0" w:lastRowFirstColumn="0" w:lastRowLastColumn="0"/>
            </w:pPr>
            <w:r w:rsidRPr="007C1652">
              <w:t>Förändring</w:t>
            </w:r>
            <w:r>
              <w:t>, procent</w:t>
            </w:r>
          </w:p>
        </w:tc>
      </w:tr>
      <w:tr w:rsidR="00155607" w14:paraId="457C5B99" w14:textId="77777777" w:rsidTr="003D47E6">
        <w:trPr>
          <w:trHeight w:val="255"/>
        </w:trPr>
        <w:tc>
          <w:tcPr>
            <w:cnfStyle w:val="001000000000" w:firstRow="0" w:lastRow="0" w:firstColumn="1" w:lastColumn="0" w:oddVBand="0" w:evenVBand="0" w:oddHBand="0" w:evenHBand="0" w:firstRowFirstColumn="0" w:firstRowLastColumn="0" w:lastRowFirstColumn="0" w:lastRowLastColumn="0"/>
            <w:tcW w:w="2396" w:type="pct"/>
            <w:noWrap/>
            <w:hideMark/>
          </w:tcPr>
          <w:p w14:paraId="2BDD9F22" w14:textId="77777777" w:rsidR="005B1647" w:rsidRPr="001F2A86" w:rsidRDefault="005B1647" w:rsidP="005B1647">
            <w:pPr>
              <w:pStyle w:val="Tabell"/>
              <w:rPr>
                <w:b/>
                <w:bCs/>
              </w:rPr>
            </w:pPr>
            <w:r w:rsidRPr="001F2A86">
              <w:rPr>
                <w:b/>
                <w:bCs/>
              </w:rPr>
              <w:t>Antal asylsökande, förstagångsansökningar</w:t>
            </w:r>
          </w:p>
        </w:tc>
        <w:tc>
          <w:tcPr>
            <w:tcW w:w="637" w:type="pct"/>
            <w:noWrap/>
            <w:hideMark/>
          </w:tcPr>
          <w:p w14:paraId="702E9BB6" w14:textId="77777777" w:rsidR="005B1647" w:rsidRPr="001F2A86"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1F2A86">
              <w:rPr>
                <w:b/>
                <w:bCs/>
              </w:rPr>
              <w:t>21 958</w:t>
            </w:r>
          </w:p>
        </w:tc>
        <w:tc>
          <w:tcPr>
            <w:tcW w:w="638" w:type="pct"/>
            <w:noWrap/>
            <w:hideMark/>
          </w:tcPr>
          <w:p w14:paraId="47189671" w14:textId="77777777" w:rsidR="005B1647" w:rsidRPr="001F2A86"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1F2A86">
              <w:rPr>
                <w:b/>
                <w:bCs/>
              </w:rPr>
              <w:t>21 502</w:t>
            </w:r>
          </w:p>
        </w:tc>
        <w:tc>
          <w:tcPr>
            <w:tcW w:w="575" w:type="pct"/>
            <w:hideMark/>
          </w:tcPr>
          <w:p w14:paraId="15505AAC" w14:textId="77777777" w:rsidR="005B1647" w:rsidRPr="001F2A86"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1F2A86">
              <w:rPr>
                <w:b/>
                <w:bCs/>
              </w:rPr>
              <w:t>456</w:t>
            </w:r>
          </w:p>
        </w:tc>
        <w:tc>
          <w:tcPr>
            <w:tcW w:w="754" w:type="pct"/>
            <w:hideMark/>
          </w:tcPr>
          <w:p w14:paraId="46B3485C" w14:textId="77777777" w:rsidR="005B1647" w:rsidRPr="001F2A86"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1F2A86">
              <w:rPr>
                <w:b/>
                <w:bCs/>
              </w:rPr>
              <w:t>2,1</w:t>
            </w:r>
          </w:p>
        </w:tc>
      </w:tr>
      <w:tr w:rsidR="00155607" w14:paraId="4ED2CFE7" w14:textId="77777777" w:rsidTr="003D47E6">
        <w:trPr>
          <w:trHeight w:val="255"/>
        </w:trPr>
        <w:tc>
          <w:tcPr>
            <w:cnfStyle w:val="001000000000" w:firstRow="0" w:lastRow="0" w:firstColumn="1" w:lastColumn="0" w:oddVBand="0" w:evenVBand="0" w:oddHBand="0" w:evenHBand="0" w:firstRowFirstColumn="0" w:firstRowLastColumn="0" w:lastRowFirstColumn="0" w:lastRowLastColumn="0"/>
            <w:tcW w:w="2396" w:type="pct"/>
            <w:noWrap/>
            <w:hideMark/>
          </w:tcPr>
          <w:p w14:paraId="7CBF7395" w14:textId="337E1B9C" w:rsidR="005B1647" w:rsidRPr="00601385" w:rsidRDefault="005B1647" w:rsidP="005B1647">
            <w:pPr>
              <w:pStyle w:val="Tabell"/>
              <w:rPr>
                <w:i/>
                <w:iCs/>
              </w:rPr>
            </w:pPr>
            <w:r>
              <w:rPr>
                <w:i/>
                <w:iCs/>
              </w:rPr>
              <w:t>M</w:t>
            </w:r>
            <w:r w:rsidRPr="00601385">
              <w:rPr>
                <w:i/>
                <w:iCs/>
              </w:rPr>
              <w:t>än (inkl. pojkar)</w:t>
            </w:r>
          </w:p>
        </w:tc>
        <w:tc>
          <w:tcPr>
            <w:tcW w:w="637" w:type="pct"/>
            <w:noWrap/>
            <w:hideMark/>
          </w:tcPr>
          <w:p w14:paraId="57C20441" w14:textId="77777777" w:rsidR="005B1647" w:rsidRPr="001F2A8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1F2A86">
              <w:t>13 133</w:t>
            </w:r>
          </w:p>
        </w:tc>
        <w:tc>
          <w:tcPr>
            <w:tcW w:w="638" w:type="pct"/>
            <w:noWrap/>
            <w:hideMark/>
          </w:tcPr>
          <w:p w14:paraId="492A0575" w14:textId="77777777" w:rsidR="005B1647" w:rsidRPr="001F2A8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1F2A86">
              <w:t>12 929</w:t>
            </w:r>
          </w:p>
        </w:tc>
        <w:tc>
          <w:tcPr>
            <w:tcW w:w="575" w:type="pct"/>
            <w:hideMark/>
          </w:tcPr>
          <w:p w14:paraId="6C203D28" w14:textId="77777777" w:rsidR="005B1647" w:rsidRPr="001F2A8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1F2A86">
              <w:t>204</w:t>
            </w:r>
          </w:p>
        </w:tc>
        <w:tc>
          <w:tcPr>
            <w:tcW w:w="754" w:type="pct"/>
            <w:hideMark/>
          </w:tcPr>
          <w:p w14:paraId="2BD717B3" w14:textId="77777777" w:rsidR="005B1647" w:rsidRPr="001F2A8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1F2A86">
              <w:t>1,6</w:t>
            </w:r>
          </w:p>
        </w:tc>
      </w:tr>
      <w:tr w:rsidR="00155607" w14:paraId="087EAA29" w14:textId="77777777" w:rsidTr="003D47E6">
        <w:trPr>
          <w:trHeight w:val="255"/>
        </w:trPr>
        <w:tc>
          <w:tcPr>
            <w:cnfStyle w:val="001000000000" w:firstRow="0" w:lastRow="0" w:firstColumn="1" w:lastColumn="0" w:oddVBand="0" w:evenVBand="0" w:oddHBand="0" w:evenHBand="0" w:firstRowFirstColumn="0" w:firstRowLastColumn="0" w:lastRowFirstColumn="0" w:lastRowLastColumn="0"/>
            <w:tcW w:w="2396" w:type="pct"/>
            <w:noWrap/>
            <w:hideMark/>
          </w:tcPr>
          <w:p w14:paraId="3C82E6C1" w14:textId="58A9F11C" w:rsidR="005B1647" w:rsidRPr="00601385" w:rsidRDefault="005B1647" w:rsidP="005B1647">
            <w:pPr>
              <w:pStyle w:val="Tabell"/>
              <w:rPr>
                <w:i/>
                <w:iCs/>
              </w:rPr>
            </w:pPr>
            <w:r>
              <w:rPr>
                <w:i/>
                <w:iCs/>
              </w:rPr>
              <w:t>K</w:t>
            </w:r>
            <w:r w:rsidRPr="00601385">
              <w:rPr>
                <w:i/>
                <w:iCs/>
              </w:rPr>
              <w:t>vinnor (inkl. flickor)</w:t>
            </w:r>
          </w:p>
        </w:tc>
        <w:tc>
          <w:tcPr>
            <w:tcW w:w="637" w:type="pct"/>
            <w:noWrap/>
            <w:hideMark/>
          </w:tcPr>
          <w:p w14:paraId="04DB40C6" w14:textId="77777777" w:rsidR="005B1647" w:rsidRPr="001F2A8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1F2A86">
              <w:t>8 825</w:t>
            </w:r>
          </w:p>
        </w:tc>
        <w:tc>
          <w:tcPr>
            <w:tcW w:w="638" w:type="pct"/>
            <w:noWrap/>
            <w:hideMark/>
          </w:tcPr>
          <w:p w14:paraId="6A50AA6B" w14:textId="77777777" w:rsidR="005B1647" w:rsidRPr="001F2A8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1F2A86">
              <w:t>8 573</w:t>
            </w:r>
          </w:p>
        </w:tc>
        <w:tc>
          <w:tcPr>
            <w:tcW w:w="575" w:type="pct"/>
            <w:hideMark/>
          </w:tcPr>
          <w:p w14:paraId="33A6B771" w14:textId="77777777" w:rsidR="005B1647" w:rsidRPr="001F2A8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1F2A86">
              <w:t>252</w:t>
            </w:r>
          </w:p>
        </w:tc>
        <w:tc>
          <w:tcPr>
            <w:tcW w:w="754" w:type="pct"/>
            <w:hideMark/>
          </w:tcPr>
          <w:p w14:paraId="1DD84B76" w14:textId="77777777" w:rsidR="005B1647" w:rsidRPr="001F2A8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1F2A86">
              <w:t>2,9</w:t>
            </w:r>
          </w:p>
        </w:tc>
      </w:tr>
      <w:tr w:rsidR="00155607" w14:paraId="7E52A72E" w14:textId="77777777" w:rsidTr="003D47E6">
        <w:trPr>
          <w:trHeight w:val="255"/>
        </w:trPr>
        <w:tc>
          <w:tcPr>
            <w:cnfStyle w:val="001000000000" w:firstRow="0" w:lastRow="0" w:firstColumn="1" w:lastColumn="0" w:oddVBand="0" w:evenVBand="0" w:oddHBand="0" w:evenHBand="0" w:firstRowFirstColumn="0" w:firstRowLastColumn="0" w:lastRowFirstColumn="0" w:lastRowLastColumn="0"/>
            <w:tcW w:w="2396" w:type="pct"/>
            <w:noWrap/>
            <w:hideMark/>
          </w:tcPr>
          <w:p w14:paraId="0BA4F5DA" w14:textId="2D4B1F5F" w:rsidR="005B1647" w:rsidRPr="001F2A86" w:rsidRDefault="005B1647" w:rsidP="005B1647">
            <w:pPr>
              <w:pStyle w:val="Tabell"/>
            </w:pPr>
            <w:r>
              <w:t>Varav ensamkommande</w:t>
            </w:r>
            <w:r w:rsidRPr="001F2A86">
              <w:t xml:space="preserve"> barn och unga</w:t>
            </w:r>
          </w:p>
        </w:tc>
        <w:tc>
          <w:tcPr>
            <w:tcW w:w="637" w:type="pct"/>
            <w:noWrap/>
            <w:hideMark/>
          </w:tcPr>
          <w:p w14:paraId="52785388" w14:textId="77777777" w:rsidR="005B1647" w:rsidRPr="001F2A8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1F2A86">
              <w:t>902</w:t>
            </w:r>
          </w:p>
        </w:tc>
        <w:tc>
          <w:tcPr>
            <w:tcW w:w="638" w:type="pct"/>
            <w:noWrap/>
            <w:hideMark/>
          </w:tcPr>
          <w:p w14:paraId="6D29701B" w14:textId="77777777" w:rsidR="005B1647" w:rsidRPr="001F2A8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1F2A86">
              <w:t>944</w:t>
            </w:r>
          </w:p>
        </w:tc>
        <w:tc>
          <w:tcPr>
            <w:tcW w:w="575" w:type="pct"/>
            <w:hideMark/>
          </w:tcPr>
          <w:p w14:paraId="69BEA4A2" w14:textId="77777777" w:rsidR="005B1647" w:rsidRPr="001F2A8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1F2A86">
              <w:t>-42</w:t>
            </w:r>
          </w:p>
        </w:tc>
        <w:tc>
          <w:tcPr>
            <w:tcW w:w="754" w:type="pct"/>
            <w:hideMark/>
          </w:tcPr>
          <w:p w14:paraId="51BEB92F" w14:textId="77777777" w:rsidR="005B1647" w:rsidRPr="001F2A8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1F2A86">
              <w:t>-4,4</w:t>
            </w:r>
          </w:p>
        </w:tc>
      </w:tr>
      <w:tr w:rsidR="00155607" w14:paraId="43E48A12" w14:textId="77777777" w:rsidTr="003D47E6">
        <w:trPr>
          <w:trHeight w:val="255"/>
        </w:trPr>
        <w:tc>
          <w:tcPr>
            <w:cnfStyle w:val="001000000000" w:firstRow="0" w:lastRow="0" w:firstColumn="1" w:lastColumn="0" w:oddVBand="0" w:evenVBand="0" w:oddHBand="0" w:evenHBand="0" w:firstRowFirstColumn="0" w:firstRowLastColumn="0" w:lastRowFirstColumn="0" w:lastRowLastColumn="0"/>
            <w:tcW w:w="2396" w:type="pct"/>
            <w:noWrap/>
            <w:hideMark/>
          </w:tcPr>
          <w:p w14:paraId="6D86EA49" w14:textId="4636CF53" w:rsidR="005B1647" w:rsidRPr="00601385" w:rsidRDefault="005B1647" w:rsidP="005B1647">
            <w:pPr>
              <w:pStyle w:val="Tabell"/>
              <w:rPr>
                <w:i/>
                <w:iCs/>
              </w:rPr>
            </w:pPr>
            <w:r>
              <w:rPr>
                <w:i/>
                <w:iCs/>
              </w:rPr>
              <w:t>Pojkar</w:t>
            </w:r>
          </w:p>
        </w:tc>
        <w:tc>
          <w:tcPr>
            <w:tcW w:w="637" w:type="pct"/>
            <w:noWrap/>
            <w:hideMark/>
          </w:tcPr>
          <w:p w14:paraId="6BD6D739" w14:textId="77777777" w:rsidR="005B1647" w:rsidRPr="001F2A8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1F2A86">
              <w:t>645</w:t>
            </w:r>
          </w:p>
        </w:tc>
        <w:tc>
          <w:tcPr>
            <w:tcW w:w="638" w:type="pct"/>
            <w:noWrap/>
            <w:hideMark/>
          </w:tcPr>
          <w:p w14:paraId="2C0B8458" w14:textId="77777777" w:rsidR="005B1647" w:rsidRPr="001F2A8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1F2A86">
              <w:t>695</w:t>
            </w:r>
          </w:p>
        </w:tc>
        <w:tc>
          <w:tcPr>
            <w:tcW w:w="575" w:type="pct"/>
            <w:noWrap/>
            <w:hideMark/>
          </w:tcPr>
          <w:p w14:paraId="50E0E754" w14:textId="77777777" w:rsidR="005B1647" w:rsidRPr="001F2A8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1F2A86">
              <w:t>-50</w:t>
            </w:r>
          </w:p>
        </w:tc>
        <w:tc>
          <w:tcPr>
            <w:tcW w:w="754" w:type="pct"/>
            <w:noWrap/>
            <w:hideMark/>
          </w:tcPr>
          <w:p w14:paraId="5F1766AB" w14:textId="77777777" w:rsidR="005B1647" w:rsidRPr="001F2A8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1F2A86">
              <w:t>-7,2</w:t>
            </w:r>
          </w:p>
        </w:tc>
      </w:tr>
      <w:tr w:rsidR="00155607" w14:paraId="31919FD8" w14:textId="77777777" w:rsidTr="003D47E6">
        <w:trPr>
          <w:trHeight w:val="255"/>
        </w:trPr>
        <w:tc>
          <w:tcPr>
            <w:cnfStyle w:val="001000000000" w:firstRow="0" w:lastRow="0" w:firstColumn="1" w:lastColumn="0" w:oddVBand="0" w:evenVBand="0" w:oddHBand="0" w:evenHBand="0" w:firstRowFirstColumn="0" w:firstRowLastColumn="0" w:lastRowFirstColumn="0" w:lastRowLastColumn="0"/>
            <w:tcW w:w="2396" w:type="pct"/>
            <w:noWrap/>
            <w:hideMark/>
          </w:tcPr>
          <w:p w14:paraId="390AEBD0" w14:textId="1E697F64" w:rsidR="005B1647" w:rsidRPr="00601385" w:rsidRDefault="005B1647" w:rsidP="005B1647">
            <w:pPr>
              <w:pStyle w:val="Tabell"/>
            </w:pPr>
            <w:r>
              <w:t>Flickor</w:t>
            </w:r>
          </w:p>
        </w:tc>
        <w:tc>
          <w:tcPr>
            <w:tcW w:w="637" w:type="pct"/>
            <w:noWrap/>
            <w:hideMark/>
          </w:tcPr>
          <w:p w14:paraId="73056AFE" w14:textId="77777777" w:rsidR="005B1647" w:rsidRPr="001F2A8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1F2A86">
              <w:t>257</w:t>
            </w:r>
          </w:p>
        </w:tc>
        <w:tc>
          <w:tcPr>
            <w:tcW w:w="638" w:type="pct"/>
            <w:noWrap/>
            <w:hideMark/>
          </w:tcPr>
          <w:p w14:paraId="31E689B6" w14:textId="77777777" w:rsidR="005B1647" w:rsidRPr="001F2A8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1F2A86">
              <w:t>249</w:t>
            </w:r>
          </w:p>
        </w:tc>
        <w:tc>
          <w:tcPr>
            <w:tcW w:w="575" w:type="pct"/>
            <w:noWrap/>
            <w:hideMark/>
          </w:tcPr>
          <w:p w14:paraId="743DD345" w14:textId="77777777" w:rsidR="005B1647" w:rsidRPr="001F2A8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1F2A86">
              <w:t>8</w:t>
            </w:r>
          </w:p>
        </w:tc>
        <w:tc>
          <w:tcPr>
            <w:tcW w:w="754" w:type="pct"/>
            <w:noWrap/>
            <w:hideMark/>
          </w:tcPr>
          <w:p w14:paraId="02DEFB33" w14:textId="77777777" w:rsidR="005B1647" w:rsidRPr="001F2A8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1F2A86">
              <w:t>3,2</w:t>
            </w:r>
          </w:p>
        </w:tc>
      </w:tr>
      <w:tr w:rsidR="00155607" w14:paraId="3AADEA00" w14:textId="77777777" w:rsidTr="003D47E6">
        <w:trPr>
          <w:trHeight w:val="450"/>
        </w:trPr>
        <w:tc>
          <w:tcPr>
            <w:cnfStyle w:val="001000000000" w:firstRow="0" w:lastRow="0" w:firstColumn="1" w:lastColumn="0" w:oddVBand="0" w:evenVBand="0" w:oddHBand="0" w:evenHBand="0" w:firstRowFirstColumn="0" w:firstRowLastColumn="0" w:lastRowFirstColumn="0" w:lastRowLastColumn="0"/>
            <w:tcW w:w="2396" w:type="pct"/>
            <w:hideMark/>
          </w:tcPr>
          <w:p w14:paraId="1DDCEC47" w14:textId="77777777" w:rsidR="005B1647" w:rsidRPr="001F2A86" w:rsidRDefault="005B1647" w:rsidP="005B1647">
            <w:pPr>
              <w:pStyle w:val="Tabell"/>
            </w:pPr>
            <w:r w:rsidRPr="001F2A86">
              <w:t>Genomsnittlig handläggningstid i dagar, förstagångsansökningar</w:t>
            </w:r>
          </w:p>
        </w:tc>
        <w:tc>
          <w:tcPr>
            <w:tcW w:w="637" w:type="pct"/>
            <w:noWrap/>
            <w:hideMark/>
          </w:tcPr>
          <w:p w14:paraId="3F612D6B" w14:textId="77777777" w:rsidR="005B1647" w:rsidRPr="001F2A8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1F2A86">
              <w:t>288</w:t>
            </w:r>
          </w:p>
        </w:tc>
        <w:tc>
          <w:tcPr>
            <w:tcW w:w="638" w:type="pct"/>
            <w:noWrap/>
            <w:hideMark/>
          </w:tcPr>
          <w:p w14:paraId="0E18429B" w14:textId="77777777" w:rsidR="005B1647" w:rsidRPr="001F2A8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1F2A86">
              <w:t>507</w:t>
            </w:r>
          </w:p>
        </w:tc>
        <w:tc>
          <w:tcPr>
            <w:tcW w:w="575" w:type="pct"/>
            <w:hideMark/>
          </w:tcPr>
          <w:p w14:paraId="53BFFAE4" w14:textId="77777777" w:rsidR="005B1647" w:rsidRPr="001F2A8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1F2A86">
              <w:t>-219</w:t>
            </w:r>
          </w:p>
        </w:tc>
        <w:tc>
          <w:tcPr>
            <w:tcW w:w="754" w:type="pct"/>
            <w:hideMark/>
          </w:tcPr>
          <w:p w14:paraId="0708DAB8" w14:textId="77777777" w:rsidR="005B1647" w:rsidRPr="001F2A8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1F2A86">
              <w:t>-43,2</w:t>
            </w:r>
          </w:p>
        </w:tc>
      </w:tr>
      <w:tr w:rsidR="00155607" w14:paraId="3CF6D53F" w14:textId="77777777" w:rsidTr="003D47E6">
        <w:trPr>
          <w:trHeight w:val="270"/>
        </w:trPr>
        <w:tc>
          <w:tcPr>
            <w:cnfStyle w:val="001000000000" w:firstRow="0" w:lastRow="0" w:firstColumn="1" w:lastColumn="0" w:oddVBand="0" w:evenVBand="0" w:oddHBand="0" w:evenHBand="0" w:firstRowFirstColumn="0" w:firstRowLastColumn="0" w:lastRowFirstColumn="0" w:lastRowLastColumn="0"/>
            <w:tcW w:w="2396" w:type="pct"/>
            <w:noWrap/>
            <w:hideMark/>
          </w:tcPr>
          <w:p w14:paraId="122BC9F6" w14:textId="77777777" w:rsidR="005B1647" w:rsidRPr="001F2A86" w:rsidRDefault="005B1647" w:rsidP="005B1647">
            <w:pPr>
              <w:pStyle w:val="Tabell"/>
              <w:rPr>
                <w:b/>
                <w:bCs/>
              </w:rPr>
            </w:pPr>
            <w:r w:rsidRPr="001F2A86">
              <w:rPr>
                <w:b/>
                <w:bCs/>
              </w:rPr>
              <w:t>Förlängningsansökningar</w:t>
            </w:r>
          </w:p>
        </w:tc>
        <w:tc>
          <w:tcPr>
            <w:tcW w:w="637" w:type="pct"/>
            <w:noWrap/>
            <w:hideMark/>
          </w:tcPr>
          <w:p w14:paraId="34EF9000" w14:textId="77777777" w:rsidR="005B1647" w:rsidRPr="001F2A86"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1F2A86">
              <w:rPr>
                <w:b/>
                <w:bCs/>
              </w:rPr>
              <w:t>36 610</w:t>
            </w:r>
          </w:p>
        </w:tc>
        <w:tc>
          <w:tcPr>
            <w:tcW w:w="638" w:type="pct"/>
            <w:noWrap/>
            <w:hideMark/>
          </w:tcPr>
          <w:p w14:paraId="65741B3A" w14:textId="77777777" w:rsidR="005B1647" w:rsidRPr="001F2A86"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1F2A86">
              <w:rPr>
                <w:b/>
                <w:bCs/>
              </w:rPr>
              <w:t>7 457</w:t>
            </w:r>
          </w:p>
        </w:tc>
        <w:tc>
          <w:tcPr>
            <w:tcW w:w="575" w:type="pct"/>
            <w:hideMark/>
          </w:tcPr>
          <w:p w14:paraId="324567FF" w14:textId="77777777" w:rsidR="005B1647" w:rsidRPr="001F2A86"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1F2A86">
              <w:rPr>
                <w:b/>
                <w:bCs/>
              </w:rPr>
              <w:t>29 153</w:t>
            </w:r>
          </w:p>
        </w:tc>
        <w:tc>
          <w:tcPr>
            <w:tcW w:w="754" w:type="pct"/>
            <w:hideMark/>
          </w:tcPr>
          <w:p w14:paraId="2BB37901" w14:textId="77777777" w:rsidR="005B1647" w:rsidRPr="001F2A86"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1F2A86">
              <w:rPr>
                <w:b/>
                <w:bCs/>
              </w:rPr>
              <w:t>390,9</w:t>
            </w:r>
          </w:p>
        </w:tc>
      </w:tr>
      <w:tr w:rsidR="00155607" w14:paraId="645FA428" w14:textId="77777777" w:rsidTr="003D47E6">
        <w:trPr>
          <w:trHeight w:val="255"/>
        </w:trPr>
        <w:tc>
          <w:tcPr>
            <w:cnfStyle w:val="001000000000" w:firstRow="0" w:lastRow="0" w:firstColumn="1" w:lastColumn="0" w:oddVBand="0" w:evenVBand="0" w:oddHBand="0" w:evenHBand="0" w:firstRowFirstColumn="0" w:firstRowLastColumn="0" w:lastRowFirstColumn="0" w:lastRowLastColumn="0"/>
            <w:tcW w:w="2396" w:type="pct"/>
            <w:noWrap/>
            <w:hideMark/>
          </w:tcPr>
          <w:p w14:paraId="7377E464" w14:textId="77777777" w:rsidR="005B1647" w:rsidRPr="001F2A86" w:rsidRDefault="005B1647" w:rsidP="005B1647">
            <w:pPr>
              <w:pStyle w:val="Tabell"/>
              <w:rPr>
                <w:b/>
                <w:bCs/>
              </w:rPr>
            </w:pPr>
            <w:r w:rsidRPr="001F2A86">
              <w:rPr>
                <w:b/>
                <w:bCs/>
              </w:rPr>
              <w:t>Avgjorda asylärenden</w:t>
            </w:r>
          </w:p>
        </w:tc>
        <w:tc>
          <w:tcPr>
            <w:tcW w:w="637" w:type="pct"/>
            <w:noWrap/>
            <w:hideMark/>
          </w:tcPr>
          <w:p w14:paraId="5981CDD5" w14:textId="77777777" w:rsidR="005B1647" w:rsidRPr="001F2A86"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1F2A86">
              <w:rPr>
                <w:b/>
                <w:bCs/>
              </w:rPr>
              <w:t>24 569</w:t>
            </w:r>
          </w:p>
        </w:tc>
        <w:tc>
          <w:tcPr>
            <w:tcW w:w="638" w:type="pct"/>
            <w:noWrap/>
            <w:hideMark/>
          </w:tcPr>
          <w:p w14:paraId="63C247CF" w14:textId="77777777" w:rsidR="005B1647" w:rsidRPr="001F2A86"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1F2A86">
              <w:rPr>
                <w:b/>
                <w:bCs/>
              </w:rPr>
              <w:t>35 512</w:t>
            </w:r>
          </w:p>
        </w:tc>
        <w:tc>
          <w:tcPr>
            <w:tcW w:w="575" w:type="pct"/>
            <w:hideMark/>
          </w:tcPr>
          <w:p w14:paraId="2F49AB77" w14:textId="77777777" w:rsidR="005B1647" w:rsidRPr="001F2A86"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1F2A86">
              <w:rPr>
                <w:b/>
                <w:bCs/>
              </w:rPr>
              <w:t>-10 943</w:t>
            </w:r>
          </w:p>
        </w:tc>
        <w:tc>
          <w:tcPr>
            <w:tcW w:w="754" w:type="pct"/>
            <w:hideMark/>
          </w:tcPr>
          <w:p w14:paraId="3843B0D9" w14:textId="77777777" w:rsidR="005B1647" w:rsidRPr="001F2A86"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1F2A86">
              <w:rPr>
                <w:b/>
                <w:bCs/>
              </w:rPr>
              <w:t>-30,8</w:t>
            </w:r>
          </w:p>
        </w:tc>
      </w:tr>
      <w:tr w:rsidR="00155607" w14:paraId="44297D4E" w14:textId="77777777" w:rsidTr="003D47E6">
        <w:trPr>
          <w:trHeight w:val="255"/>
        </w:trPr>
        <w:tc>
          <w:tcPr>
            <w:cnfStyle w:val="001000000000" w:firstRow="0" w:lastRow="0" w:firstColumn="1" w:lastColumn="0" w:oddVBand="0" w:evenVBand="0" w:oddHBand="0" w:evenHBand="0" w:firstRowFirstColumn="0" w:firstRowLastColumn="0" w:lastRowFirstColumn="0" w:lastRowLastColumn="0"/>
            <w:tcW w:w="2396" w:type="pct"/>
            <w:noWrap/>
            <w:hideMark/>
          </w:tcPr>
          <w:p w14:paraId="2C5D51A6" w14:textId="77777777" w:rsidR="005B1647" w:rsidRPr="001F2A86" w:rsidRDefault="005B1647" w:rsidP="003D47E6">
            <w:pPr>
              <w:pStyle w:val="Tabell"/>
            </w:pPr>
            <w:r w:rsidRPr="001F2A86">
              <w:t>Varav bifall</w:t>
            </w:r>
          </w:p>
        </w:tc>
        <w:tc>
          <w:tcPr>
            <w:tcW w:w="637" w:type="pct"/>
            <w:noWrap/>
            <w:hideMark/>
          </w:tcPr>
          <w:p w14:paraId="131222E0" w14:textId="77777777" w:rsidR="005B1647" w:rsidRPr="001F2A8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1F2A86">
              <w:t>6 540</w:t>
            </w:r>
          </w:p>
        </w:tc>
        <w:tc>
          <w:tcPr>
            <w:tcW w:w="638" w:type="pct"/>
            <w:noWrap/>
            <w:hideMark/>
          </w:tcPr>
          <w:p w14:paraId="39D0AF7C" w14:textId="77777777" w:rsidR="005B1647" w:rsidRPr="001F2A8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1F2A86">
              <w:t>11 217</w:t>
            </w:r>
          </w:p>
        </w:tc>
        <w:tc>
          <w:tcPr>
            <w:tcW w:w="575" w:type="pct"/>
            <w:hideMark/>
          </w:tcPr>
          <w:p w14:paraId="15E90629" w14:textId="77777777" w:rsidR="005B1647" w:rsidRPr="001F2A8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1F2A86">
              <w:t>-4 677</w:t>
            </w:r>
          </w:p>
        </w:tc>
        <w:tc>
          <w:tcPr>
            <w:tcW w:w="754" w:type="pct"/>
            <w:hideMark/>
          </w:tcPr>
          <w:p w14:paraId="279E0BC4" w14:textId="77777777" w:rsidR="005B1647" w:rsidRPr="001F2A8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1F2A86">
              <w:t>-41,7</w:t>
            </w:r>
          </w:p>
        </w:tc>
      </w:tr>
      <w:tr w:rsidR="00155607" w14:paraId="06B8ECF6" w14:textId="77777777" w:rsidTr="003D47E6">
        <w:trPr>
          <w:trHeight w:val="255"/>
        </w:trPr>
        <w:tc>
          <w:tcPr>
            <w:cnfStyle w:val="001000000000" w:firstRow="0" w:lastRow="0" w:firstColumn="1" w:lastColumn="0" w:oddVBand="0" w:evenVBand="0" w:oddHBand="0" w:evenHBand="0" w:firstRowFirstColumn="0" w:firstRowLastColumn="0" w:lastRowFirstColumn="0" w:lastRowLastColumn="0"/>
            <w:tcW w:w="2396" w:type="pct"/>
            <w:noWrap/>
            <w:hideMark/>
          </w:tcPr>
          <w:p w14:paraId="3B4A7898" w14:textId="77777777" w:rsidR="005B1647" w:rsidRPr="001F2A86" w:rsidRDefault="005B1647" w:rsidP="005B1647">
            <w:pPr>
              <w:pStyle w:val="Tabell"/>
            </w:pPr>
            <w:r w:rsidRPr="001F2A86">
              <w:t>Bifallsandel</w:t>
            </w:r>
          </w:p>
        </w:tc>
        <w:tc>
          <w:tcPr>
            <w:tcW w:w="637" w:type="pct"/>
            <w:noWrap/>
            <w:hideMark/>
          </w:tcPr>
          <w:p w14:paraId="33012221" w14:textId="53837D25" w:rsidR="005B1647" w:rsidRPr="001F2A8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1F2A86">
              <w:t>27</w:t>
            </w:r>
            <w:r>
              <w:t xml:space="preserve"> </w:t>
            </w:r>
            <w:r w:rsidRPr="001F2A86">
              <w:t>%</w:t>
            </w:r>
          </w:p>
        </w:tc>
        <w:tc>
          <w:tcPr>
            <w:tcW w:w="638" w:type="pct"/>
            <w:noWrap/>
            <w:hideMark/>
          </w:tcPr>
          <w:p w14:paraId="4D872DB2" w14:textId="14E97977" w:rsidR="005B1647" w:rsidRPr="001F2A8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1F2A86">
              <w:t>32</w:t>
            </w:r>
            <w:r>
              <w:t xml:space="preserve"> </w:t>
            </w:r>
            <w:r w:rsidRPr="001F2A86">
              <w:t>%</w:t>
            </w:r>
          </w:p>
        </w:tc>
        <w:tc>
          <w:tcPr>
            <w:tcW w:w="575" w:type="pct"/>
            <w:hideMark/>
          </w:tcPr>
          <w:p w14:paraId="55F0DA1B" w14:textId="77777777" w:rsidR="005B1647" w:rsidRPr="001F2A8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1F2A86">
              <w:t> </w:t>
            </w:r>
          </w:p>
        </w:tc>
        <w:tc>
          <w:tcPr>
            <w:tcW w:w="754" w:type="pct"/>
            <w:hideMark/>
          </w:tcPr>
          <w:p w14:paraId="13EC32D9" w14:textId="77777777" w:rsidR="005B1647" w:rsidRPr="001F2A8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1F2A86">
              <w:t> </w:t>
            </w:r>
          </w:p>
        </w:tc>
      </w:tr>
      <w:tr w:rsidR="00155607" w14:paraId="7F6741C0" w14:textId="77777777" w:rsidTr="003D47E6">
        <w:trPr>
          <w:trHeight w:val="255"/>
        </w:trPr>
        <w:tc>
          <w:tcPr>
            <w:cnfStyle w:val="001000000000" w:firstRow="0" w:lastRow="0" w:firstColumn="1" w:lastColumn="0" w:oddVBand="0" w:evenVBand="0" w:oddHBand="0" w:evenHBand="0" w:firstRowFirstColumn="0" w:firstRowLastColumn="0" w:lastRowFirstColumn="0" w:lastRowLastColumn="0"/>
            <w:tcW w:w="2396" w:type="pct"/>
            <w:hideMark/>
          </w:tcPr>
          <w:p w14:paraId="07E98C70" w14:textId="77777777" w:rsidR="005B1647" w:rsidRPr="001F2A86" w:rsidRDefault="005B1647" w:rsidP="005B1647">
            <w:pPr>
              <w:pStyle w:val="Tabell"/>
              <w:rPr>
                <w:b/>
                <w:bCs/>
              </w:rPr>
            </w:pPr>
            <w:r w:rsidRPr="001F2A86">
              <w:rPr>
                <w:b/>
                <w:bCs/>
              </w:rPr>
              <w:t xml:space="preserve">Beviljade uppehållstillstånd </w:t>
            </w:r>
          </w:p>
        </w:tc>
        <w:tc>
          <w:tcPr>
            <w:tcW w:w="637" w:type="pct"/>
            <w:noWrap/>
            <w:hideMark/>
          </w:tcPr>
          <w:p w14:paraId="25BD614E" w14:textId="77777777" w:rsidR="005B1647" w:rsidRPr="001F2A86"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1F2A86">
              <w:rPr>
                <w:b/>
                <w:bCs/>
              </w:rPr>
              <w:t>119 577</w:t>
            </w:r>
          </w:p>
        </w:tc>
        <w:tc>
          <w:tcPr>
            <w:tcW w:w="638" w:type="pct"/>
            <w:noWrap/>
            <w:hideMark/>
          </w:tcPr>
          <w:p w14:paraId="6D4AC526" w14:textId="77777777" w:rsidR="005B1647" w:rsidRPr="001F2A86"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1F2A86">
              <w:rPr>
                <w:b/>
                <w:bCs/>
              </w:rPr>
              <w:t>132 696</w:t>
            </w:r>
          </w:p>
        </w:tc>
        <w:tc>
          <w:tcPr>
            <w:tcW w:w="575" w:type="pct"/>
            <w:hideMark/>
          </w:tcPr>
          <w:p w14:paraId="687A3E82" w14:textId="77777777" w:rsidR="005B1647" w:rsidRPr="001F2A86"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1F2A86">
              <w:rPr>
                <w:b/>
                <w:bCs/>
              </w:rPr>
              <w:t>-13 119</w:t>
            </w:r>
          </w:p>
        </w:tc>
        <w:tc>
          <w:tcPr>
            <w:tcW w:w="754" w:type="pct"/>
            <w:hideMark/>
          </w:tcPr>
          <w:p w14:paraId="34BCFD3C" w14:textId="77777777" w:rsidR="005B1647" w:rsidRPr="001F2A86"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1F2A86">
              <w:rPr>
                <w:b/>
                <w:bCs/>
              </w:rPr>
              <w:t>-9,9</w:t>
            </w:r>
          </w:p>
        </w:tc>
      </w:tr>
      <w:tr w:rsidR="00155607" w14:paraId="37525F48" w14:textId="77777777" w:rsidTr="003D47E6">
        <w:trPr>
          <w:trHeight w:val="255"/>
        </w:trPr>
        <w:tc>
          <w:tcPr>
            <w:cnfStyle w:val="001000000000" w:firstRow="0" w:lastRow="0" w:firstColumn="1" w:lastColumn="0" w:oddVBand="0" w:evenVBand="0" w:oddHBand="0" w:evenHBand="0" w:firstRowFirstColumn="0" w:firstRowLastColumn="0" w:lastRowFirstColumn="0" w:lastRowLastColumn="0"/>
            <w:tcW w:w="2396" w:type="pct"/>
            <w:noWrap/>
            <w:hideMark/>
          </w:tcPr>
          <w:p w14:paraId="5FF3B85D" w14:textId="77777777" w:rsidR="005B1647" w:rsidRPr="001F2A86" w:rsidRDefault="005B1647" w:rsidP="005B1647">
            <w:pPr>
              <w:pStyle w:val="Tabell"/>
            </w:pPr>
            <w:r w:rsidRPr="001F2A86">
              <w:t>varav asyl</w:t>
            </w:r>
          </w:p>
        </w:tc>
        <w:tc>
          <w:tcPr>
            <w:tcW w:w="637" w:type="pct"/>
            <w:noWrap/>
            <w:hideMark/>
          </w:tcPr>
          <w:p w14:paraId="23F4A765" w14:textId="77777777" w:rsidR="005B1647" w:rsidRPr="001F2A8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1F2A86">
              <w:t>19 201</w:t>
            </w:r>
          </w:p>
        </w:tc>
        <w:tc>
          <w:tcPr>
            <w:tcW w:w="638" w:type="pct"/>
            <w:noWrap/>
            <w:hideMark/>
          </w:tcPr>
          <w:p w14:paraId="7BC69ED6" w14:textId="77777777" w:rsidR="005B1647" w:rsidRPr="001F2A8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1F2A86">
              <w:t>25 114</w:t>
            </w:r>
          </w:p>
        </w:tc>
        <w:tc>
          <w:tcPr>
            <w:tcW w:w="575" w:type="pct"/>
            <w:hideMark/>
          </w:tcPr>
          <w:p w14:paraId="0DC86D15" w14:textId="77777777" w:rsidR="005B1647" w:rsidRPr="001F2A8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1F2A86">
              <w:t>-5 913</w:t>
            </w:r>
          </w:p>
        </w:tc>
        <w:tc>
          <w:tcPr>
            <w:tcW w:w="754" w:type="pct"/>
            <w:hideMark/>
          </w:tcPr>
          <w:p w14:paraId="5D0D837D" w14:textId="77777777" w:rsidR="005B1647" w:rsidRPr="001F2A8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1F2A86">
              <w:t>-23,5</w:t>
            </w:r>
          </w:p>
        </w:tc>
      </w:tr>
      <w:tr w:rsidR="00155607" w14:paraId="6E1E22CC" w14:textId="77777777" w:rsidTr="003D47E6">
        <w:trPr>
          <w:trHeight w:val="255"/>
        </w:trPr>
        <w:tc>
          <w:tcPr>
            <w:cnfStyle w:val="001000000000" w:firstRow="0" w:lastRow="0" w:firstColumn="1" w:lastColumn="0" w:oddVBand="0" w:evenVBand="0" w:oddHBand="0" w:evenHBand="0" w:firstRowFirstColumn="0" w:firstRowLastColumn="0" w:lastRowFirstColumn="0" w:lastRowLastColumn="0"/>
            <w:tcW w:w="2396" w:type="pct"/>
            <w:noWrap/>
            <w:hideMark/>
          </w:tcPr>
          <w:p w14:paraId="6B9609B4" w14:textId="77777777" w:rsidR="005B1647" w:rsidRPr="001F2A86" w:rsidRDefault="005B1647" w:rsidP="005B1647">
            <w:pPr>
              <w:pStyle w:val="Tabell"/>
            </w:pPr>
            <w:r w:rsidRPr="001F2A86">
              <w:t>varav anhöriga till asylsökande</w:t>
            </w:r>
          </w:p>
        </w:tc>
        <w:tc>
          <w:tcPr>
            <w:tcW w:w="637" w:type="pct"/>
            <w:noWrap/>
            <w:hideMark/>
          </w:tcPr>
          <w:p w14:paraId="75FF3D2B" w14:textId="77777777" w:rsidR="005B1647" w:rsidRPr="001F2A8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1F2A86">
              <w:t>7 350</w:t>
            </w:r>
          </w:p>
        </w:tc>
        <w:tc>
          <w:tcPr>
            <w:tcW w:w="638" w:type="pct"/>
            <w:noWrap/>
            <w:hideMark/>
          </w:tcPr>
          <w:p w14:paraId="5BDA8159" w14:textId="77777777" w:rsidR="005B1647" w:rsidRPr="001F2A8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1F2A86">
              <w:t>16 641</w:t>
            </w:r>
          </w:p>
        </w:tc>
        <w:tc>
          <w:tcPr>
            <w:tcW w:w="575" w:type="pct"/>
            <w:hideMark/>
          </w:tcPr>
          <w:p w14:paraId="68A10E5E" w14:textId="77777777" w:rsidR="005B1647" w:rsidRPr="001F2A8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1F2A86">
              <w:t>-9 291</w:t>
            </w:r>
          </w:p>
        </w:tc>
        <w:tc>
          <w:tcPr>
            <w:tcW w:w="754" w:type="pct"/>
            <w:hideMark/>
          </w:tcPr>
          <w:p w14:paraId="05B12097" w14:textId="77777777" w:rsidR="005B1647" w:rsidRPr="001F2A8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1F2A86">
              <w:t>-55,8</w:t>
            </w:r>
          </w:p>
        </w:tc>
      </w:tr>
      <w:tr w:rsidR="00155607" w14:paraId="1529DD8E" w14:textId="77777777" w:rsidTr="003D47E6">
        <w:trPr>
          <w:trHeight w:val="255"/>
        </w:trPr>
        <w:tc>
          <w:tcPr>
            <w:cnfStyle w:val="001000000000" w:firstRow="0" w:lastRow="0" w:firstColumn="1" w:lastColumn="0" w:oddVBand="0" w:evenVBand="0" w:oddHBand="0" w:evenHBand="0" w:firstRowFirstColumn="0" w:firstRowLastColumn="0" w:lastRowFirstColumn="0" w:lastRowLastColumn="0"/>
            <w:tcW w:w="2396" w:type="pct"/>
            <w:noWrap/>
            <w:hideMark/>
          </w:tcPr>
          <w:p w14:paraId="53A5E0B4" w14:textId="77777777" w:rsidR="005B1647" w:rsidRPr="001F2A86" w:rsidRDefault="005B1647" w:rsidP="005B1647">
            <w:pPr>
              <w:pStyle w:val="Tabell"/>
            </w:pPr>
            <w:r w:rsidRPr="001F2A86">
              <w:t>varav barn födda i Sverige till föräldrar med PUT</w:t>
            </w:r>
          </w:p>
        </w:tc>
        <w:tc>
          <w:tcPr>
            <w:tcW w:w="637" w:type="pct"/>
            <w:noWrap/>
            <w:hideMark/>
          </w:tcPr>
          <w:p w14:paraId="1DAA3987" w14:textId="77777777" w:rsidR="005B1647" w:rsidRPr="001F2A8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1F2A86">
              <w:t>8 796</w:t>
            </w:r>
          </w:p>
        </w:tc>
        <w:tc>
          <w:tcPr>
            <w:tcW w:w="638" w:type="pct"/>
            <w:noWrap/>
            <w:hideMark/>
          </w:tcPr>
          <w:p w14:paraId="266DA53E" w14:textId="77777777" w:rsidR="005B1647" w:rsidRPr="001F2A8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1F2A86">
              <w:t>9 339</w:t>
            </w:r>
          </w:p>
        </w:tc>
        <w:tc>
          <w:tcPr>
            <w:tcW w:w="575" w:type="pct"/>
            <w:hideMark/>
          </w:tcPr>
          <w:p w14:paraId="57691403" w14:textId="77777777" w:rsidR="005B1647" w:rsidRPr="001F2A8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1F2A86">
              <w:t>-543</w:t>
            </w:r>
          </w:p>
        </w:tc>
        <w:tc>
          <w:tcPr>
            <w:tcW w:w="754" w:type="pct"/>
            <w:hideMark/>
          </w:tcPr>
          <w:p w14:paraId="7531A4C8" w14:textId="77777777" w:rsidR="005B1647" w:rsidRPr="001F2A8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1F2A86">
              <w:t>-5,8</w:t>
            </w:r>
          </w:p>
        </w:tc>
      </w:tr>
      <w:tr w:rsidR="00155607" w14:paraId="0225445E" w14:textId="77777777" w:rsidTr="003D47E6">
        <w:trPr>
          <w:trHeight w:val="255"/>
        </w:trPr>
        <w:tc>
          <w:tcPr>
            <w:cnfStyle w:val="001000000000" w:firstRow="0" w:lastRow="0" w:firstColumn="1" w:lastColumn="0" w:oddVBand="0" w:evenVBand="0" w:oddHBand="0" w:evenHBand="0" w:firstRowFirstColumn="0" w:firstRowLastColumn="0" w:lastRowFirstColumn="0" w:lastRowLastColumn="0"/>
            <w:tcW w:w="2396" w:type="pct"/>
            <w:noWrap/>
            <w:hideMark/>
          </w:tcPr>
          <w:p w14:paraId="6034AAD7" w14:textId="77777777" w:rsidR="005B1647" w:rsidRPr="001F2A86" w:rsidRDefault="005B1647" w:rsidP="005B1647">
            <w:pPr>
              <w:pStyle w:val="Tabell"/>
            </w:pPr>
            <w:r w:rsidRPr="001F2A86">
              <w:t>varav arbetsmarknad</w:t>
            </w:r>
          </w:p>
        </w:tc>
        <w:tc>
          <w:tcPr>
            <w:tcW w:w="637" w:type="pct"/>
            <w:noWrap/>
            <w:hideMark/>
          </w:tcPr>
          <w:p w14:paraId="5F8AE5DA" w14:textId="77777777" w:rsidR="005B1647" w:rsidRPr="001F2A8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1F2A86">
              <w:t>28 113</w:t>
            </w:r>
          </w:p>
        </w:tc>
        <w:tc>
          <w:tcPr>
            <w:tcW w:w="638" w:type="pct"/>
            <w:noWrap/>
            <w:hideMark/>
          </w:tcPr>
          <w:p w14:paraId="6EA0BDAD" w14:textId="77777777" w:rsidR="005B1647" w:rsidRPr="001F2A8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1F2A86">
              <w:t>21 507</w:t>
            </w:r>
          </w:p>
        </w:tc>
        <w:tc>
          <w:tcPr>
            <w:tcW w:w="575" w:type="pct"/>
            <w:hideMark/>
          </w:tcPr>
          <w:p w14:paraId="27997BC0" w14:textId="77777777" w:rsidR="005B1647" w:rsidRPr="001F2A8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1F2A86">
              <w:t>6 606</w:t>
            </w:r>
          </w:p>
        </w:tc>
        <w:tc>
          <w:tcPr>
            <w:tcW w:w="754" w:type="pct"/>
            <w:hideMark/>
          </w:tcPr>
          <w:p w14:paraId="462D4FCA" w14:textId="77777777" w:rsidR="005B1647" w:rsidRPr="001F2A8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1F2A86">
              <w:t>30,7</w:t>
            </w:r>
          </w:p>
        </w:tc>
      </w:tr>
      <w:tr w:rsidR="00155607" w14:paraId="6ABC6AF7" w14:textId="77777777" w:rsidTr="003D47E6">
        <w:trPr>
          <w:trHeight w:val="255"/>
        </w:trPr>
        <w:tc>
          <w:tcPr>
            <w:cnfStyle w:val="001000000000" w:firstRow="0" w:lastRow="0" w:firstColumn="1" w:lastColumn="0" w:oddVBand="0" w:evenVBand="0" w:oddHBand="0" w:evenHBand="0" w:firstRowFirstColumn="0" w:firstRowLastColumn="0" w:lastRowFirstColumn="0" w:lastRowLastColumn="0"/>
            <w:tcW w:w="2396" w:type="pct"/>
            <w:noWrap/>
            <w:hideMark/>
          </w:tcPr>
          <w:p w14:paraId="5C7C5AAE" w14:textId="77777777" w:rsidR="005B1647" w:rsidRPr="001F2A86" w:rsidRDefault="005B1647" w:rsidP="005B1647">
            <w:pPr>
              <w:pStyle w:val="Tabell"/>
            </w:pPr>
            <w:r w:rsidRPr="001F2A86">
              <w:t>varav anhöriga, arbetsmarknad</w:t>
            </w:r>
          </w:p>
        </w:tc>
        <w:tc>
          <w:tcPr>
            <w:tcW w:w="637" w:type="pct"/>
            <w:noWrap/>
            <w:hideMark/>
          </w:tcPr>
          <w:p w14:paraId="29AFBFCC" w14:textId="77777777" w:rsidR="005B1647" w:rsidRPr="001F2A8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1F2A86">
              <w:t>15 129</w:t>
            </w:r>
          </w:p>
        </w:tc>
        <w:tc>
          <w:tcPr>
            <w:tcW w:w="638" w:type="pct"/>
            <w:noWrap/>
            <w:hideMark/>
          </w:tcPr>
          <w:p w14:paraId="565DAEE1" w14:textId="77777777" w:rsidR="005B1647" w:rsidRPr="001F2A8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1F2A86">
              <w:t>15 371</w:t>
            </w:r>
          </w:p>
        </w:tc>
        <w:tc>
          <w:tcPr>
            <w:tcW w:w="575" w:type="pct"/>
            <w:hideMark/>
          </w:tcPr>
          <w:p w14:paraId="630AC94D" w14:textId="77777777" w:rsidR="005B1647" w:rsidRPr="001F2A8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1F2A86">
              <w:t>-242</w:t>
            </w:r>
          </w:p>
        </w:tc>
        <w:tc>
          <w:tcPr>
            <w:tcW w:w="754" w:type="pct"/>
            <w:hideMark/>
          </w:tcPr>
          <w:p w14:paraId="2FD96777" w14:textId="77777777" w:rsidR="005B1647" w:rsidRPr="001F2A8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1F2A86">
              <w:t>-1,6</w:t>
            </w:r>
          </w:p>
        </w:tc>
      </w:tr>
      <w:tr w:rsidR="00155607" w14:paraId="59607500" w14:textId="77777777" w:rsidTr="003D47E6">
        <w:trPr>
          <w:trHeight w:val="255"/>
        </w:trPr>
        <w:tc>
          <w:tcPr>
            <w:cnfStyle w:val="001000000000" w:firstRow="0" w:lastRow="0" w:firstColumn="1" w:lastColumn="0" w:oddVBand="0" w:evenVBand="0" w:oddHBand="0" w:evenHBand="0" w:firstRowFirstColumn="0" w:firstRowLastColumn="0" w:lastRowFirstColumn="0" w:lastRowLastColumn="0"/>
            <w:tcW w:w="2396" w:type="pct"/>
            <w:noWrap/>
            <w:hideMark/>
          </w:tcPr>
          <w:p w14:paraId="6C25F627" w14:textId="77777777" w:rsidR="005B1647" w:rsidRPr="001F2A86" w:rsidRDefault="005B1647" w:rsidP="005B1647">
            <w:pPr>
              <w:pStyle w:val="Tabell"/>
            </w:pPr>
            <w:r w:rsidRPr="001F2A86">
              <w:t>Övriga</w:t>
            </w:r>
          </w:p>
        </w:tc>
        <w:tc>
          <w:tcPr>
            <w:tcW w:w="637" w:type="pct"/>
            <w:noWrap/>
            <w:hideMark/>
          </w:tcPr>
          <w:p w14:paraId="07612404" w14:textId="77777777" w:rsidR="005B1647" w:rsidRPr="001F2A8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1F2A86">
              <w:t>40 988</w:t>
            </w:r>
          </w:p>
        </w:tc>
        <w:tc>
          <w:tcPr>
            <w:tcW w:w="638" w:type="pct"/>
            <w:noWrap/>
            <w:hideMark/>
          </w:tcPr>
          <w:p w14:paraId="34AF6C05" w14:textId="77777777" w:rsidR="005B1647" w:rsidRPr="001F2A8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1F2A86">
              <w:t>44 724</w:t>
            </w:r>
          </w:p>
        </w:tc>
        <w:tc>
          <w:tcPr>
            <w:tcW w:w="575" w:type="pct"/>
            <w:hideMark/>
          </w:tcPr>
          <w:p w14:paraId="48CFC8FE" w14:textId="77777777" w:rsidR="005B1647" w:rsidRPr="001F2A8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1F2A86">
              <w:t>-3 736</w:t>
            </w:r>
          </w:p>
        </w:tc>
        <w:tc>
          <w:tcPr>
            <w:tcW w:w="754" w:type="pct"/>
            <w:hideMark/>
          </w:tcPr>
          <w:p w14:paraId="665E958F" w14:textId="77777777" w:rsidR="005B1647" w:rsidRPr="001F2A8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1F2A86">
              <w:t>-8,4</w:t>
            </w:r>
          </w:p>
        </w:tc>
      </w:tr>
      <w:tr w:rsidR="00155607" w14:paraId="647567BA" w14:textId="77777777" w:rsidTr="003D47E6">
        <w:trPr>
          <w:trHeight w:val="450"/>
        </w:trPr>
        <w:tc>
          <w:tcPr>
            <w:cnfStyle w:val="001000000000" w:firstRow="0" w:lastRow="0" w:firstColumn="1" w:lastColumn="0" w:oddVBand="0" w:evenVBand="0" w:oddHBand="0" w:evenHBand="0" w:firstRowFirstColumn="0" w:firstRowLastColumn="0" w:lastRowFirstColumn="0" w:lastRowLastColumn="0"/>
            <w:tcW w:w="2396" w:type="pct"/>
            <w:hideMark/>
          </w:tcPr>
          <w:p w14:paraId="3461EDE2" w14:textId="77777777" w:rsidR="005B1647" w:rsidRPr="001F2A86" w:rsidRDefault="005B1647" w:rsidP="005B1647">
            <w:pPr>
              <w:pStyle w:val="Tabell"/>
              <w:rPr>
                <w:b/>
                <w:bCs/>
              </w:rPr>
            </w:pPr>
            <w:r w:rsidRPr="001F2A86">
              <w:rPr>
                <w:b/>
                <w:bCs/>
              </w:rPr>
              <w:t>Inskrivna i Migrationsverkets mottagningssystem*</w:t>
            </w:r>
          </w:p>
        </w:tc>
        <w:tc>
          <w:tcPr>
            <w:tcW w:w="637" w:type="pct"/>
            <w:noWrap/>
            <w:hideMark/>
          </w:tcPr>
          <w:p w14:paraId="2BEFD46D" w14:textId="77777777" w:rsidR="005B1647" w:rsidRPr="001F2A86"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1F2A86">
              <w:rPr>
                <w:b/>
                <w:bCs/>
              </w:rPr>
              <w:t>40 312</w:t>
            </w:r>
          </w:p>
        </w:tc>
        <w:tc>
          <w:tcPr>
            <w:tcW w:w="638" w:type="pct"/>
            <w:noWrap/>
            <w:hideMark/>
          </w:tcPr>
          <w:p w14:paraId="2AB52936" w14:textId="77777777" w:rsidR="005B1647" w:rsidRPr="001F2A86"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1F2A86">
              <w:rPr>
                <w:b/>
                <w:bCs/>
              </w:rPr>
              <w:t>52 547</w:t>
            </w:r>
          </w:p>
        </w:tc>
        <w:tc>
          <w:tcPr>
            <w:tcW w:w="575" w:type="pct"/>
            <w:hideMark/>
          </w:tcPr>
          <w:p w14:paraId="02FAC304" w14:textId="77777777" w:rsidR="005B1647" w:rsidRPr="001F2A86"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1F2A86">
              <w:rPr>
                <w:b/>
                <w:bCs/>
              </w:rPr>
              <w:t>-12 235</w:t>
            </w:r>
          </w:p>
        </w:tc>
        <w:tc>
          <w:tcPr>
            <w:tcW w:w="754" w:type="pct"/>
            <w:hideMark/>
          </w:tcPr>
          <w:p w14:paraId="691829BC" w14:textId="77777777" w:rsidR="005B1647" w:rsidRPr="001F2A86"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1F2A86">
              <w:rPr>
                <w:b/>
                <w:bCs/>
              </w:rPr>
              <w:t>-23,3</w:t>
            </w:r>
          </w:p>
        </w:tc>
      </w:tr>
      <w:tr w:rsidR="00155607" w14:paraId="07192589" w14:textId="77777777" w:rsidTr="003D47E6">
        <w:trPr>
          <w:trHeight w:val="255"/>
        </w:trPr>
        <w:tc>
          <w:tcPr>
            <w:cnfStyle w:val="001000000000" w:firstRow="0" w:lastRow="0" w:firstColumn="1" w:lastColumn="0" w:oddVBand="0" w:evenVBand="0" w:oddHBand="0" w:evenHBand="0" w:firstRowFirstColumn="0" w:firstRowLastColumn="0" w:lastRowFirstColumn="0" w:lastRowLastColumn="0"/>
            <w:tcW w:w="2396" w:type="pct"/>
            <w:noWrap/>
            <w:hideMark/>
          </w:tcPr>
          <w:p w14:paraId="03329E3D" w14:textId="77777777" w:rsidR="005B1647" w:rsidRPr="001F2A86" w:rsidRDefault="005B1647" w:rsidP="005B1647">
            <w:pPr>
              <w:pStyle w:val="Tabell"/>
            </w:pPr>
            <w:r w:rsidRPr="001F2A86">
              <w:t>varav med uppehållstillstånd</w:t>
            </w:r>
          </w:p>
        </w:tc>
        <w:tc>
          <w:tcPr>
            <w:tcW w:w="637" w:type="pct"/>
            <w:noWrap/>
            <w:hideMark/>
          </w:tcPr>
          <w:p w14:paraId="47ED2F53" w14:textId="77777777" w:rsidR="005B1647" w:rsidRPr="001F2A8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1F2A86">
              <w:t>1 685</w:t>
            </w:r>
          </w:p>
        </w:tc>
        <w:tc>
          <w:tcPr>
            <w:tcW w:w="638" w:type="pct"/>
            <w:noWrap/>
            <w:hideMark/>
          </w:tcPr>
          <w:p w14:paraId="713D6096" w14:textId="77777777" w:rsidR="005B1647" w:rsidRPr="001F2A8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1F2A86">
              <w:t>3 310</w:t>
            </w:r>
          </w:p>
        </w:tc>
        <w:tc>
          <w:tcPr>
            <w:tcW w:w="575" w:type="pct"/>
            <w:noWrap/>
            <w:hideMark/>
          </w:tcPr>
          <w:p w14:paraId="5AAF5EBD" w14:textId="77777777" w:rsidR="005B1647" w:rsidRPr="001F2A8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1F2A86">
              <w:t>-1 625</w:t>
            </w:r>
          </w:p>
        </w:tc>
        <w:tc>
          <w:tcPr>
            <w:tcW w:w="754" w:type="pct"/>
            <w:hideMark/>
          </w:tcPr>
          <w:p w14:paraId="14D2696E" w14:textId="77777777" w:rsidR="005B1647" w:rsidRPr="001F2A8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1F2A86">
              <w:t>-49,1</w:t>
            </w:r>
          </w:p>
        </w:tc>
      </w:tr>
      <w:tr w:rsidR="00155607" w14:paraId="6AC1BFE0" w14:textId="77777777" w:rsidTr="003D47E6">
        <w:trPr>
          <w:trHeight w:val="255"/>
        </w:trPr>
        <w:tc>
          <w:tcPr>
            <w:cnfStyle w:val="001000000000" w:firstRow="0" w:lastRow="0" w:firstColumn="1" w:lastColumn="0" w:oddVBand="0" w:evenVBand="0" w:oddHBand="0" w:evenHBand="0" w:firstRowFirstColumn="0" w:firstRowLastColumn="0" w:lastRowFirstColumn="0" w:lastRowLastColumn="0"/>
            <w:tcW w:w="2396" w:type="pct"/>
            <w:noWrap/>
            <w:hideMark/>
          </w:tcPr>
          <w:p w14:paraId="538A65EA" w14:textId="77777777" w:rsidR="005B1647" w:rsidRPr="001F2A86" w:rsidRDefault="005B1647" w:rsidP="005B1647">
            <w:pPr>
              <w:pStyle w:val="Tabell"/>
            </w:pPr>
            <w:r w:rsidRPr="001F2A86">
              <w:t>varav ensamkommande barn och unga</w:t>
            </w:r>
          </w:p>
        </w:tc>
        <w:tc>
          <w:tcPr>
            <w:tcW w:w="637" w:type="pct"/>
            <w:noWrap/>
            <w:hideMark/>
          </w:tcPr>
          <w:p w14:paraId="7F74B625" w14:textId="77777777" w:rsidR="005B1647" w:rsidRPr="001F2A8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1F2A86">
              <w:t>930</w:t>
            </w:r>
          </w:p>
        </w:tc>
        <w:tc>
          <w:tcPr>
            <w:tcW w:w="638" w:type="pct"/>
            <w:noWrap/>
            <w:hideMark/>
          </w:tcPr>
          <w:p w14:paraId="3B7C981C" w14:textId="77777777" w:rsidR="005B1647" w:rsidRPr="001F2A8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1F2A86">
              <w:t>1 235</w:t>
            </w:r>
          </w:p>
        </w:tc>
        <w:tc>
          <w:tcPr>
            <w:tcW w:w="575" w:type="pct"/>
            <w:noWrap/>
            <w:hideMark/>
          </w:tcPr>
          <w:p w14:paraId="35E44EF4" w14:textId="77777777" w:rsidR="005B1647" w:rsidRPr="001F2A8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1F2A86">
              <w:t>-305</w:t>
            </w:r>
          </w:p>
        </w:tc>
        <w:tc>
          <w:tcPr>
            <w:tcW w:w="754" w:type="pct"/>
            <w:hideMark/>
          </w:tcPr>
          <w:p w14:paraId="12B5A5E2" w14:textId="77777777" w:rsidR="005B1647" w:rsidRPr="001F2A8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1F2A86">
              <w:t>-24,7</w:t>
            </w:r>
          </w:p>
        </w:tc>
      </w:tr>
      <w:tr w:rsidR="00155607" w14:paraId="25EADCAD" w14:textId="77777777" w:rsidTr="003D47E6">
        <w:trPr>
          <w:trHeight w:val="255"/>
        </w:trPr>
        <w:tc>
          <w:tcPr>
            <w:cnfStyle w:val="001000000000" w:firstRow="0" w:lastRow="0" w:firstColumn="1" w:lastColumn="0" w:oddVBand="0" w:evenVBand="0" w:oddHBand="0" w:evenHBand="0" w:firstRowFirstColumn="0" w:firstRowLastColumn="0" w:lastRowFirstColumn="0" w:lastRowLastColumn="0"/>
            <w:tcW w:w="2396" w:type="pct"/>
            <w:noWrap/>
            <w:hideMark/>
          </w:tcPr>
          <w:p w14:paraId="4CC3A543" w14:textId="77777777" w:rsidR="005B1647" w:rsidRPr="001F2A86" w:rsidRDefault="005B1647" w:rsidP="005B1647">
            <w:pPr>
              <w:pStyle w:val="Tabell"/>
            </w:pPr>
            <w:r w:rsidRPr="001F2A86">
              <w:lastRenderedPageBreak/>
              <w:t>anläggningsboende (ABO)</w:t>
            </w:r>
          </w:p>
        </w:tc>
        <w:tc>
          <w:tcPr>
            <w:tcW w:w="637" w:type="pct"/>
            <w:noWrap/>
            <w:hideMark/>
          </w:tcPr>
          <w:p w14:paraId="08A7DE06" w14:textId="77777777" w:rsidR="005B1647" w:rsidRPr="001F2A8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1F2A86">
              <w:t>16 739</w:t>
            </w:r>
          </w:p>
        </w:tc>
        <w:tc>
          <w:tcPr>
            <w:tcW w:w="638" w:type="pct"/>
            <w:noWrap/>
            <w:hideMark/>
          </w:tcPr>
          <w:p w14:paraId="2AFD4820" w14:textId="77777777" w:rsidR="005B1647" w:rsidRPr="001F2A8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1F2A86">
              <w:t>21 693</w:t>
            </w:r>
          </w:p>
        </w:tc>
        <w:tc>
          <w:tcPr>
            <w:tcW w:w="575" w:type="pct"/>
            <w:noWrap/>
            <w:hideMark/>
          </w:tcPr>
          <w:p w14:paraId="51C4B317" w14:textId="77777777" w:rsidR="005B1647" w:rsidRPr="001F2A8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1F2A86">
              <w:t>-4 954</w:t>
            </w:r>
          </w:p>
        </w:tc>
        <w:tc>
          <w:tcPr>
            <w:tcW w:w="754" w:type="pct"/>
            <w:hideMark/>
          </w:tcPr>
          <w:p w14:paraId="02174D6E" w14:textId="77777777" w:rsidR="005B1647" w:rsidRPr="001F2A8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1F2A86">
              <w:t>-22,8</w:t>
            </w:r>
          </w:p>
        </w:tc>
      </w:tr>
      <w:tr w:rsidR="00155607" w14:paraId="3E20ACB1" w14:textId="77777777" w:rsidTr="003D47E6">
        <w:trPr>
          <w:trHeight w:val="255"/>
        </w:trPr>
        <w:tc>
          <w:tcPr>
            <w:cnfStyle w:val="001000000000" w:firstRow="0" w:lastRow="0" w:firstColumn="1" w:lastColumn="0" w:oddVBand="0" w:evenVBand="0" w:oddHBand="0" w:evenHBand="0" w:firstRowFirstColumn="0" w:firstRowLastColumn="0" w:lastRowFirstColumn="0" w:lastRowLastColumn="0"/>
            <w:tcW w:w="2396" w:type="pct"/>
            <w:noWrap/>
            <w:hideMark/>
          </w:tcPr>
          <w:p w14:paraId="13B0EF8E" w14:textId="77777777" w:rsidR="005B1647" w:rsidRPr="001F2A86" w:rsidRDefault="005B1647" w:rsidP="005B1647">
            <w:pPr>
              <w:pStyle w:val="Tabell"/>
            </w:pPr>
            <w:r w:rsidRPr="001F2A86">
              <w:t>eget boende (EBO)</w:t>
            </w:r>
          </w:p>
        </w:tc>
        <w:tc>
          <w:tcPr>
            <w:tcW w:w="637" w:type="pct"/>
            <w:noWrap/>
            <w:hideMark/>
          </w:tcPr>
          <w:p w14:paraId="05E2E2F8" w14:textId="77777777" w:rsidR="005B1647" w:rsidRPr="001F2A8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1F2A86">
              <w:t>22 350</w:t>
            </w:r>
          </w:p>
        </w:tc>
        <w:tc>
          <w:tcPr>
            <w:tcW w:w="638" w:type="pct"/>
            <w:noWrap/>
            <w:hideMark/>
          </w:tcPr>
          <w:p w14:paraId="6C2A0966" w14:textId="77777777" w:rsidR="005B1647" w:rsidRPr="001F2A8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1F2A86">
              <w:t>28 820</w:t>
            </w:r>
          </w:p>
        </w:tc>
        <w:tc>
          <w:tcPr>
            <w:tcW w:w="575" w:type="pct"/>
            <w:noWrap/>
            <w:hideMark/>
          </w:tcPr>
          <w:p w14:paraId="23B78EEF" w14:textId="77777777" w:rsidR="005B1647" w:rsidRPr="001F2A8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1F2A86">
              <w:t>-6 470</w:t>
            </w:r>
          </w:p>
        </w:tc>
        <w:tc>
          <w:tcPr>
            <w:tcW w:w="754" w:type="pct"/>
            <w:hideMark/>
          </w:tcPr>
          <w:p w14:paraId="53F32A7C" w14:textId="77777777" w:rsidR="005B1647" w:rsidRPr="001F2A8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1F2A86">
              <w:t>-22,4</w:t>
            </w:r>
          </w:p>
        </w:tc>
      </w:tr>
      <w:tr w:rsidR="00155607" w14:paraId="068DE5F6" w14:textId="77777777" w:rsidTr="003D47E6">
        <w:trPr>
          <w:trHeight w:val="270"/>
        </w:trPr>
        <w:tc>
          <w:tcPr>
            <w:cnfStyle w:val="001000000000" w:firstRow="0" w:lastRow="0" w:firstColumn="1" w:lastColumn="0" w:oddVBand="0" w:evenVBand="0" w:oddHBand="0" w:evenHBand="0" w:firstRowFirstColumn="0" w:firstRowLastColumn="0" w:lastRowFirstColumn="0" w:lastRowLastColumn="0"/>
            <w:tcW w:w="2396" w:type="pct"/>
            <w:noWrap/>
            <w:hideMark/>
          </w:tcPr>
          <w:p w14:paraId="65FB64B6" w14:textId="77777777" w:rsidR="005B1647" w:rsidRPr="001F2A86" w:rsidRDefault="005B1647" w:rsidP="005B1647">
            <w:pPr>
              <w:pStyle w:val="Tabell"/>
            </w:pPr>
            <w:r w:rsidRPr="001F2A86">
              <w:t>övrigt boende</w:t>
            </w:r>
          </w:p>
        </w:tc>
        <w:tc>
          <w:tcPr>
            <w:tcW w:w="637" w:type="pct"/>
            <w:noWrap/>
            <w:hideMark/>
          </w:tcPr>
          <w:p w14:paraId="785392E6" w14:textId="77777777" w:rsidR="005B1647" w:rsidRPr="001F2A8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1F2A86">
              <w:t>1 223</w:t>
            </w:r>
          </w:p>
        </w:tc>
        <w:tc>
          <w:tcPr>
            <w:tcW w:w="638" w:type="pct"/>
            <w:noWrap/>
            <w:hideMark/>
          </w:tcPr>
          <w:p w14:paraId="39377A44" w14:textId="77777777" w:rsidR="005B1647" w:rsidRPr="001F2A8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1F2A86">
              <w:t>2 034</w:t>
            </w:r>
          </w:p>
        </w:tc>
        <w:tc>
          <w:tcPr>
            <w:tcW w:w="575" w:type="pct"/>
            <w:noWrap/>
            <w:hideMark/>
          </w:tcPr>
          <w:p w14:paraId="205A4E28" w14:textId="77777777" w:rsidR="005B1647" w:rsidRPr="001F2A8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1F2A86">
              <w:t>-811</w:t>
            </w:r>
          </w:p>
        </w:tc>
        <w:tc>
          <w:tcPr>
            <w:tcW w:w="754" w:type="pct"/>
            <w:hideMark/>
          </w:tcPr>
          <w:p w14:paraId="43752B00" w14:textId="77777777" w:rsidR="005B1647" w:rsidRPr="001F2A8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1F2A86">
              <w:t>-39,9</w:t>
            </w:r>
          </w:p>
        </w:tc>
      </w:tr>
      <w:tr w:rsidR="00155607" w14:paraId="0CBBB1D0" w14:textId="77777777" w:rsidTr="003D47E6">
        <w:trPr>
          <w:trHeight w:val="255"/>
        </w:trPr>
        <w:tc>
          <w:tcPr>
            <w:cnfStyle w:val="001000000000" w:firstRow="0" w:lastRow="0" w:firstColumn="1" w:lastColumn="0" w:oddVBand="0" w:evenVBand="0" w:oddHBand="0" w:evenHBand="0" w:firstRowFirstColumn="0" w:firstRowLastColumn="0" w:lastRowFirstColumn="0" w:lastRowLastColumn="0"/>
            <w:tcW w:w="2396" w:type="pct"/>
            <w:hideMark/>
          </w:tcPr>
          <w:p w14:paraId="61927B62" w14:textId="77777777" w:rsidR="005B1647" w:rsidRPr="001F2A86" w:rsidRDefault="005B1647" w:rsidP="005B1647">
            <w:pPr>
              <w:pStyle w:val="Tabell"/>
              <w:rPr>
                <w:b/>
                <w:bCs/>
              </w:rPr>
            </w:pPr>
            <w:r w:rsidRPr="001F2A86">
              <w:rPr>
                <w:b/>
                <w:bCs/>
              </w:rPr>
              <w:t>Genomsnittligt inskrivna under året</w:t>
            </w:r>
          </w:p>
        </w:tc>
        <w:tc>
          <w:tcPr>
            <w:tcW w:w="637" w:type="pct"/>
            <w:noWrap/>
            <w:hideMark/>
          </w:tcPr>
          <w:p w14:paraId="4B944255" w14:textId="77777777" w:rsidR="005B1647" w:rsidRPr="001F2A86"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1F2A86">
              <w:rPr>
                <w:b/>
                <w:bCs/>
              </w:rPr>
              <w:t>45 255</w:t>
            </w:r>
          </w:p>
        </w:tc>
        <w:tc>
          <w:tcPr>
            <w:tcW w:w="638" w:type="pct"/>
            <w:noWrap/>
            <w:hideMark/>
          </w:tcPr>
          <w:p w14:paraId="11C1931E" w14:textId="77777777" w:rsidR="005B1647" w:rsidRPr="001F2A86"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1F2A86">
              <w:rPr>
                <w:b/>
                <w:bCs/>
              </w:rPr>
              <w:t>63 214</w:t>
            </w:r>
          </w:p>
        </w:tc>
        <w:tc>
          <w:tcPr>
            <w:tcW w:w="575" w:type="pct"/>
            <w:hideMark/>
          </w:tcPr>
          <w:p w14:paraId="4A35B060" w14:textId="77777777" w:rsidR="005B1647" w:rsidRPr="001F2A86"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1F2A86">
              <w:rPr>
                <w:b/>
                <w:bCs/>
              </w:rPr>
              <w:t>-17 959</w:t>
            </w:r>
          </w:p>
        </w:tc>
        <w:tc>
          <w:tcPr>
            <w:tcW w:w="754" w:type="pct"/>
            <w:hideMark/>
          </w:tcPr>
          <w:p w14:paraId="08BC41D9" w14:textId="77777777" w:rsidR="005B1647" w:rsidRPr="001F2A86"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1F2A86">
              <w:rPr>
                <w:b/>
                <w:bCs/>
              </w:rPr>
              <w:t>-28,4</w:t>
            </w:r>
          </w:p>
        </w:tc>
      </w:tr>
      <w:tr w:rsidR="00155607" w14:paraId="17A128D2" w14:textId="77777777" w:rsidTr="003D47E6">
        <w:trPr>
          <w:trHeight w:val="255"/>
        </w:trPr>
        <w:tc>
          <w:tcPr>
            <w:cnfStyle w:val="001000000000" w:firstRow="0" w:lastRow="0" w:firstColumn="1" w:lastColumn="0" w:oddVBand="0" w:evenVBand="0" w:oddHBand="0" w:evenHBand="0" w:firstRowFirstColumn="0" w:firstRowLastColumn="0" w:lastRowFirstColumn="0" w:lastRowLastColumn="0"/>
            <w:tcW w:w="2396" w:type="pct"/>
            <w:noWrap/>
            <w:hideMark/>
          </w:tcPr>
          <w:p w14:paraId="07B068BA" w14:textId="77777777" w:rsidR="005B1647" w:rsidRPr="001F2A86" w:rsidRDefault="005B1647" w:rsidP="005B1647">
            <w:pPr>
              <w:pStyle w:val="Tabell"/>
            </w:pPr>
            <w:r w:rsidRPr="001F2A86">
              <w:t>varav ensamkommande barn och unga</w:t>
            </w:r>
          </w:p>
        </w:tc>
        <w:tc>
          <w:tcPr>
            <w:tcW w:w="637" w:type="pct"/>
            <w:noWrap/>
            <w:hideMark/>
          </w:tcPr>
          <w:p w14:paraId="15AE6C5B" w14:textId="77777777" w:rsidR="005B1647" w:rsidRPr="001F2A8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1F2A86">
              <w:t>1 038</w:t>
            </w:r>
          </w:p>
        </w:tc>
        <w:tc>
          <w:tcPr>
            <w:tcW w:w="638" w:type="pct"/>
            <w:noWrap/>
            <w:hideMark/>
          </w:tcPr>
          <w:p w14:paraId="5F7FAF28" w14:textId="77777777" w:rsidR="005B1647" w:rsidRPr="001F2A8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1F2A86">
              <w:t>2 023</w:t>
            </w:r>
          </w:p>
        </w:tc>
        <w:tc>
          <w:tcPr>
            <w:tcW w:w="575" w:type="pct"/>
            <w:noWrap/>
            <w:hideMark/>
          </w:tcPr>
          <w:p w14:paraId="406F720A" w14:textId="77777777" w:rsidR="005B1647" w:rsidRPr="001F2A8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1F2A86">
              <w:t>-985</w:t>
            </w:r>
          </w:p>
        </w:tc>
        <w:tc>
          <w:tcPr>
            <w:tcW w:w="754" w:type="pct"/>
            <w:hideMark/>
          </w:tcPr>
          <w:p w14:paraId="0E76C1AD" w14:textId="77777777" w:rsidR="005B1647" w:rsidRPr="001F2A8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1F2A86">
              <w:t>-48,7</w:t>
            </w:r>
          </w:p>
        </w:tc>
      </w:tr>
      <w:tr w:rsidR="00155607" w:rsidRPr="003D47E6" w14:paraId="1CA7B2DE" w14:textId="77777777" w:rsidTr="003D47E6">
        <w:trPr>
          <w:cnfStyle w:val="010000000000" w:firstRow="0" w:lastRow="1" w:firstColumn="0" w:lastColumn="0" w:oddVBand="0" w:evenVBand="0" w:oddHBand="0" w:evenHBand="0" w:firstRowFirstColumn="0" w:firstRowLastColumn="0" w:lastRowFirstColumn="0" w:lastRowLastColumn="0"/>
          <w:trHeight w:val="255"/>
        </w:trPr>
        <w:tc>
          <w:tcPr>
            <w:cnfStyle w:val="001000000000" w:firstRow="0" w:lastRow="0" w:firstColumn="1" w:lastColumn="0" w:oddVBand="0" w:evenVBand="0" w:oddHBand="0" w:evenHBand="0" w:firstRowFirstColumn="0" w:firstRowLastColumn="0" w:lastRowFirstColumn="0" w:lastRowLastColumn="0"/>
            <w:tcW w:w="2396" w:type="pct"/>
            <w:noWrap/>
            <w:hideMark/>
          </w:tcPr>
          <w:p w14:paraId="3D116E81" w14:textId="77777777" w:rsidR="005B1647" w:rsidRPr="003D47E6" w:rsidRDefault="005B1647" w:rsidP="003D47E6">
            <w:pPr>
              <w:pStyle w:val="Tabell"/>
            </w:pPr>
            <w:r w:rsidRPr="003D47E6">
              <w:t>varav övriga</w:t>
            </w:r>
          </w:p>
        </w:tc>
        <w:tc>
          <w:tcPr>
            <w:tcW w:w="637" w:type="pct"/>
            <w:noWrap/>
            <w:hideMark/>
          </w:tcPr>
          <w:p w14:paraId="60C9102C" w14:textId="77777777" w:rsidR="005B1647" w:rsidRPr="003D47E6" w:rsidRDefault="005B1647" w:rsidP="005B1647">
            <w:pPr>
              <w:pStyle w:val="Tabell"/>
              <w:cnfStyle w:val="010000000000" w:firstRow="0" w:lastRow="1" w:firstColumn="0" w:lastColumn="0" w:oddVBand="0" w:evenVBand="0" w:oddHBand="0" w:evenHBand="0" w:firstRowFirstColumn="0" w:firstRowLastColumn="0" w:lastRowFirstColumn="0" w:lastRowLastColumn="0"/>
            </w:pPr>
            <w:r w:rsidRPr="003D47E6">
              <w:t>44 217</w:t>
            </w:r>
          </w:p>
        </w:tc>
        <w:tc>
          <w:tcPr>
            <w:tcW w:w="638" w:type="pct"/>
            <w:noWrap/>
            <w:hideMark/>
          </w:tcPr>
          <w:p w14:paraId="1C7E4280" w14:textId="77777777" w:rsidR="005B1647" w:rsidRPr="003D47E6" w:rsidRDefault="005B1647" w:rsidP="005B1647">
            <w:pPr>
              <w:pStyle w:val="Tabell"/>
              <w:cnfStyle w:val="010000000000" w:firstRow="0" w:lastRow="1" w:firstColumn="0" w:lastColumn="0" w:oddVBand="0" w:evenVBand="0" w:oddHBand="0" w:evenHBand="0" w:firstRowFirstColumn="0" w:firstRowLastColumn="0" w:lastRowFirstColumn="0" w:lastRowLastColumn="0"/>
            </w:pPr>
            <w:r w:rsidRPr="003D47E6">
              <w:t>61 191</w:t>
            </w:r>
          </w:p>
        </w:tc>
        <w:tc>
          <w:tcPr>
            <w:tcW w:w="575" w:type="pct"/>
            <w:noWrap/>
            <w:hideMark/>
          </w:tcPr>
          <w:p w14:paraId="32C9EC29" w14:textId="77777777" w:rsidR="005B1647" w:rsidRPr="003D47E6" w:rsidRDefault="005B1647" w:rsidP="005B1647">
            <w:pPr>
              <w:pStyle w:val="Tabell"/>
              <w:cnfStyle w:val="010000000000" w:firstRow="0" w:lastRow="1" w:firstColumn="0" w:lastColumn="0" w:oddVBand="0" w:evenVBand="0" w:oddHBand="0" w:evenHBand="0" w:firstRowFirstColumn="0" w:firstRowLastColumn="0" w:lastRowFirstColumn="0" w:lastRowLastColumn="0"/>
            </w:pPr>
            <w:r w:rsidRPr="003D47E6">
              <w:t>-16 974</w:t>
            </w:r>
          </w:p>
        </w:tc>
        <w:tc>
          <w:tcPr>
            <w:tcW w:w="754" w:type="pct"/>
            <w:hideMark/>
          </w:tcPr>
          <w:p w14:paraId="0775BB90" w14:textId="77777777" w:rsidR="005B1647" w:rsidRPr="003D47E6" w:rsidRDefault="005B1647" w:rsidP="005B1647">
            <w:pPr>
              <w:pStyle w:val="Tabell"/>
              <w:cnfStyle w:val="010000000000" w:firstRow="0" w:lastRow="1" w:firstColumn="0" w:lastColumn="0" w:oddVBand="0" w:evenVBand="0" w:oddHBand="0" w:evenHBand="0" w:firstRowFirstColumn="0" w:firstRowLastColumn="0" w:lastRowFirstColumn="0" w:lastRowLastColumn="0"/>
            </w:pPr>
            <w:r w:rsidRPr="003D47E6">
              <w:t>-27,7</w:t>
            </w:r>
          </w:p>
        </w:tc>
      </w:tr>
    </w:tbl>
    <w:p w14:paraId="05AA38B1" w14:textId="3623B2F1" w:rsidR="005B1647" w:rsidRDefault="005B1647" w:rsidP="005B1647">
      <w:pPr>
        <w:pStyle w:val="TabellFotnot"/>
      </w:pPr>
      <w:r>
        <w:t>*Sammanställningen över 2019 och 2018 utgår från situationen den sista december respektive år.</w:t>
      </w:r>
    </w:p>
    <w:p w14:paraId="6E4D8171" w14:textId="227796D4" w:rsidR="005B1647" w:rsidRDefault="005B1647" w:rsidP="005B1647">
      <w:pPr>
        <w:pStyle w:val="Klla"/>
      </w:pPr>
      <w:r>
        <w:t>Källa: Migrationsverket.</w:t>
      </w:r>
    </w:p>
    <w:p w14:paraId="07AAE7FC" w14:textId="77777777" w:rsidR="005B1647" w:rsidRPr="001F2A86" w:rsidRDefault="005B1647" w:rsidP="005B1647">
      <w:pPr>
        <w:pStyle w:val="Rubrik5utannumrering"/>
      </w:pPr>
      <w:r w:rsidRPr="001F2A86">
        <w:t>Migrationsverkets förvaltningsutgifter fortsätter att sjunka</w:t>
      </w:r>
    </w:p>
    <w:p w14:paraId="4292738E" w14:textId="10FAC4D0" w:rsidR="005B1647" w:rsidRPr="001F2A86" w:rsidRDefault="005B1647" w:rsidP="005B1647">
      <w:pPr>
        <w:pStyle w:val="Klla"/>
        <w:rPr>
          <w:rFonts w:asciiTheme="minorHAnsi" w:hAnsiTheme="minorHAnsi"/>
          <w:sz w:val="22"/>
        </w:rPr>
      </w:pPr>
      <w:r w:rsidRPr="001F2A86">
        <w:rPr>
          <w:rFonts w:asciiTheme="minorHAnsi" w:hAnsiTheme="minorHAnsi"/>
          <w:sz w:val="22"/>
        </w:rPr>
        <w:t>Jämfört med 2018 minskade utgifterna för anslaget 1:1</w:t>
      </w:r>
      <w:r>
        <w:rPr>
          <w:rFonts w:asciiTheme="minorHAnsi" w:hAnsiTheme="minorHAnsi"/>
          <w:sz w:val="22"/>
        </w:rPr>
        <w:t> </w:t>
      </w:r>
      <w:r w:rsidRPr="00B94CB3">
        <w:rPr>
          <w:rFonts w:asciiTheme="minorHAnsi" w:hAnsiTheme="minorHAnsi"/>
          <w:i/>
          <w:iCs/>
          <w:sz w:val="22"/>
        </w:rPr>
        <w:t>Migrationsverket</w:t>
      </w:r>
      <w:r w:rsidRPr="001F2A86">
        <w:rPr>
          <w:rFonts w:asciiTheme="minorHAnsi" w:hAnsiTheme="minorHAnsi"/>
          <w:sz w:val="22"/>
        </w:rPr>
        <w:t xml:space="preserve"> med 640</w:t>
      </w:r>
      <w:r>
        <w:rPr>
          <w:rFonts w:asciiTheme="minorHAnsi" w:hAnsiTheme="minorHAnsi"/>
          <w:sz w:val="22"/>
        </w:rPr>
        <w:t> </w:t>
      </w:r>
      <w:r w:rsidRPr="001F2A86">
        <w:rPr>
          <w:rFonts w:asciiTheme="minorHAnsi" w:hAnsiTheme="minorHAnsi"/>
          <w:sz w:val="22"/>
        </w:rPr>
        <w:t>miljoner kronor (12,3 procent). Migrationsverket har under 2019 fortsatt att minskat sin personalstyrka. Cirka 100 personer sades upp under 2019. Det är främst inom mottagningsverksamheten som minskningen av personal har skett till följd av de senaste årens minskande antal asylsökande. Jämfört med 2018 minskade personalkostnaderna med 354 miljoner kronor (9,5 procent) till 3</w:t>
      </w:r>
      <w:r>
        <w:rPr>
          <w:rFonts w:asciiTheme="minorHAnsi" w:hAnsiTheme="minorHAnsi"/>
          <w:sz w:val="22"/>
        </w:rPr>
        <w:t> </w:t>
      </w:r>
      <w:r w:rsidRPr="001F2A86">
        <w:rPr>
          <w:rFonts w:asciiTheme="minorHAnsi" w:hAnsiTheme="minorHAnsi"/>
          <w:sz w:val="22"/>
        </w:rPr>
        <w:t>313</w:t>
      </w:r>
      <w:r>
        <w:rPr>
          <w:rFonts w:asciiTheme="minorHAnsi" w:hAnsiTheme="minorHAnsi"/>
          <w:sz w:val="22"/>
        </w:rPr>
        <w:t> </w:t>
      </w:r>
      <w:r w:rsidRPr="001F2A86">
        <w:rPr>
          <w:rFonts w:asciiTheme="minorHAnsi" w:hAnsiTheme="minorHAnsi"/>
          <w:sz w:val="22"/>
        </w:rPr>
        <w:t>miljoner kronor. Det genomsnittliga antalet årsarbetskrafter minskade med 746 personer till 5</w:t>
      </w:r>
      <w:r>
        <w:rPr>
          <w:rFonts w:asciiTheme="minorHAnsi" w:hAnsiTheme="minorHAnsi"/>
          <w:sz w:val="22"/>
        </w:rPr>
        <w:t> </w:t>
      </w:r>
      <w:r w:rsidRPr="001F2A86">
        <w:rPr>
          <w:rFonts w:asciiTheme="minorHAnsi" w:hAnsiTheme="minorHAnsi"/>
          <w:sz w:val="22"/>
        </w:rPr>
        <w:t>096</w:t>
      </w:r>
      <w:r>
        <w:rPr>
          <w:rFonts w:asciiTheme="minorHAnsi" w:hAnsiTheme="minorHAnsi"/>
          <w:sz w:val="22"/>
        </w:rPr>
        <w:t> </w:t>
      </w:r>
      <w:r w:rsidRPr="001F2A86">
        <w:rPr>
          <w:rFonts w:asciiTheme="minorHAnsi" w:hAnsiTheme="minorHAnsi"/>
          <w:sz w:val="22"/>
        </w:rPr>
        <w:t>(12,7</w:t>
      </w:r>
      <w:r>
        <w:rPr>
          <w:rFonts w:asciiTheme="minorHAnsi" w:hAnsiTheme="minorHAnsi"/>
          <w:sz w:val="22"/>
        </w:rPr>
        <w:t> </w:t>
      </w:r>
      <w:r w:rsidRPr="001F2A86">
        <w:rPr>
          <w:rFonts w:asciiTheme="minorHAnsi" w:hAnsiTheme="minorHAnsi"/>
          <w:sz w:val="22"/>
        </w:rPr>
        <w:t>procent) jämfört med 2018.</w:t>
      </w:r>
    </w:p>
    <w:p w14:paraId="664C40B4" w14:textId="5FFB2652" w:rsidR="005B1647" w:rsidRDefault="005B1647" w:rsidP="005B1647">
      <w:pPr>
        <w:pStyle w:val="Rubrik4utannumrering"/>
      </w:pPr>
      <w:r w:rsidRPr="001F2A86">
        <w:t>Beställningsbemyndiganden</w:t>
      </w:r>
    </w:p>
    <w:p w14:paraId="5D77FCC6" w14:textId="2D0DAA0D" w:rsidR="005B1647" w:rsidRDefault="005B1647" w:rsidP="005B1647">
      <w:pPr>
        <w:pStyle w:val="TabellRubrik"/>
      </w:pPr>
      <w:bookmarkStart w:id="119" w:name="_Toc37340059"/>
      <w:r>
        <w:t xml:space="preserve">Tabell </w:t>
      </w:r>
      <w:r>
        <w:fldChar w:fldCharType="begin"/>
      </w:r>
      <w:r>
        <w:instrText xml:space="preserve"> STYLEREF  "Rubrik 1" \n</w:instrText>
      </w:r>
      <w:r>
        <w:fldChar w:fldCharType="separate"/>
      </w:r>
      <w:r w:rsidR="00301022">
        <w:rPr>
          <w:noProof/>
        </w:rPr>
        <w:t>2</w:t>
      </w:r>
      <w:r>
        <w:rPr>
          <w:noProof/>
        </w:rPr>
        <w:fldChar w:fldCharType="end"/>
      </w:r>
      <w:r>
        <w:t>.</w:t>
      </w:r>
      <w:fldSimple w:instr=" SEQ Tabell \* ARABIC \s 1 ">
        <w:r w:rsidR="00301022">
          <w:rPr>
            <w:noProof/>
          </w:rPr>
          <w:t>59</w:t>
        </w:r>
      </w:fldSimple>
      <w:r>
        <w:tab/>
        <w:t>UO 8 Beställningsbemyndiganden</w:t>
      </w:r>
      <w:bookmarkEnd w:id="119"/>
    </w:p>
    <w:p w14:paraId="5F2930DD" w14:textId="3F89EF99" w:rsidR="005B1647" w:rsidRDefault="005B1647" w:rsidP="005B1647">
      <w:pPr>
        <w:pStyle w:val="TabellUnderrubrik"/>
      </w:pPr>
      <w:r w:rsidRPr="001F2A86">
        <w:t>Miljoner kronor</w:t>
      </w:r>
    </w:p>
    <w:tbl>
      <w:tblPr>
        <w:tblStyle w:val="RKBPTabell"/>
        <w:tblW w:w="5000" w:type="pct"/>
        <w:tblLayout w:type="fixed"/>
        <w:tblLook w:val="04E0" w:firstRow="1" w:lastRow="1" w:firstColumn="1" w:lastColumn="0" w:noHBand="0" w:noVBand="1"/>
      </w:tblPr>
      <w:tblGrid>
        <w:gridCol w:w="709"/>
        <w:gridCol w:w="4111"/>
        <w:gridCol w:w="1275"/>
        <w:gridCol w:w="1275"/>
      </w:tblGrid>
      <w:tr w:rsidR="00155607" w14:paraId="6885B96D" w14:textId="77777777" w:rsidTr="00BE1FEE">
        <w:trPr>
          <w:cnfStyle w:val="100000000000" w:firstRow="1" w:lastRow="0" w:firstColumn="0" w:lastColumn="0" w:oddVBand="0" w:evenVBand="0" w:oddHBand="0" w:evenHBand="0" w:firstRowFirstColumn="0" w:firstRowLastColumn="0" w:lastRowFirstColumn="0" w:lastRowLastColumn="0"/>
          <w:trHeight w:val="203"/>
          <w:tblHeader w:val="0"/>
        </w:trPr>
        <w:tc>
          <w:tcPr>
            <w:cnfStyle w:val="001000000000" w:firstRow="0" w:lastRow="0" w:firstColumn="1" w:lastColumn="0" w:oddVBand="0" w:evenVBand="0" w:oddHBand="0" w:evenHBand="0" w:firstRowFirstColumn="0" w:firstRowLastColumn="0" w:lastRowFirstColumn="0" w:lastRowLastColumn="0"/>
            <w:tcW w:w="481" w:type="pct"/>
            <w:tcBorders>
              <w:top w:val="none" w:sz="0" w:space="0" w:color="auto"/>
              <w:left w:val="none" w:sz="0" w:space="0" w:color="auto"/>
              <w:bottom w:val="none" w:sz="0" w:space="0" w:color="auto"/>
              <w:right w:val="none" w:sz="0" w:space="0" w:color="auto"/>
              <w:tl2br w:val="none" w:sz="0" w:space="0" w:color="auto"/>
              <w:tr2bl w:val="none" w:sz="0" w:space="0" w:color="auto"/>
            </w:tcBorders>
            <w:noWrap/>
            <w:hideMark/>
          </w:tcPr>
          <w:p w14:paraId="42A1D9D4" w14:textId="77777777" w:rsidR="005B1647" w:rsidRPr="00AE056F" w:rsidRDefault="005B1647" w:rsidP="005B1647">
            <w:pPr>
              <w:pStyle w:val="TabellHuvud"/>
            </w:pPr>
            <w:r w:rsidRPr="00AE056F">
              <w:t>Anslag</w:t>
            </w:r>
          </w:p>
        </w:tc>
        <w:tc>
          <w:tcPr>
            <w:tcW w:w="2789" w:type="pct"/>
            <w:tcBorders>
              <w:top w:val="none" w:sz="0" w:space="0" w:color="auto"/>
              <w:left w:val="none" w:sz="0" w:space="0" w:color="auto"/>
              <w:bottom w:val="none" w:sz="0" w:space="0" w:color="auto"/>
              <w:right w:val="none" w:sz="0" w:space="0" w:color="auto"/>
              <w:tl2br w:val="none" w:sz="0" w:space="0" w:color="auto"/>
              <w:tr2bl w:val="none" w:sz="0" w:space="0" w:color="auto"/>
            </w:tcBorders>
            <w:noWrap/>
            <w:hideMark/>
          </w:tcPr>
          <w:p w14:paraId="562E7C9F" w14:textId="77777777" w:rsidR="005B1647" w:rsidRPr="00AE056F" w:rsidRDefault="005B1647" w:rsidP="005B1647">
            <w:pPr>
              <w:pStyle w:val="TabellHuvud"/>
              <w:jc w:val="left"/>
              <w:cnfStyle w:val="100000000000" w:firstRow="1" w:lastRow="0" w:firstColumn="0" w:lastColumn="0" w:oddVBand="0" w:evenVBand="0" w:oddHBand="0" w:evenHBand="0" w:firstRowFirstColumn="0" w:firstRowLastColumn="0" w:lastRowFirstColumn="0" w:lastRowLastColumn="0"/>
            </w:pPr>
            <w:r w:rsidRPr="00AE056F">
              <w:t>Anslagsnamn</w:t>
            </w:r>
          </w:p>
        </w:tc>
        <w:tc>
          <w:tcPr>
            <w:tcW w:w="865" w:type="pct"/>
            <w:tcBorders>
              <w:top w:val="none" w:sz="0" w:space="0" w:color="auto"/>
              <w:left w:val="none" w:sz="0" w:space="0" w:color="auto"/>
              <w:bottom w:val="none" w:sz="0" w:space="0" w:color="auto"/>
              <w:right w:val="none" w:sz="0" w:space="0" w:color="auto"/>
              <w:tl2br w:val="none" w:sz="0" w:space="0" w:color="auto"/>
              <w:tr2bl w:val="none" w:sz="0" w:space="0" w:color="auto"/>
            </w:tcBorders>
            <w:hideMark/>
          </w:tcPr>
          <w:p w14:paraId="506FBB19" w14:textId="77777777" w:rsidR="005B1647" w:rsidRPr="00AE056F"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AE056F">
              <w:t>Beställnings-bemyndigande</w:t>
            </w:r>
          </w:p>
        </w:tc>
        <w:tc>
          <w:tcPr>
            <w:tcW w:w="865" w:type="pct"/>
            <w:tcBorders>
              <w:top w:val="none" w:sz="0" w:space="0" w:color="auto"/>
              <w:left w:val="none" w:sz="0" w:space="0" w:color="auto"/>
              <w:bottom w:val="none" w:sz="0" w:space="0" w:color="auto"/>
              <w:right w:val="none" w:sz="0" w:space="0" w:color="auto"/>
              <w:tl2br w:val="none" w:sz="0" w:space="0" w:color="auto"/>
              <w:tr2bl w:val="none" w:sz="0" w:space="0" w:color="auto"/>
            </w:tcBorders>
            <w:hideMark/>
          </w:tcPr>
          <w:p w14:paraId="3DBDBC0E" w14:textId="4669750B" w:rsidR="005B1647"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AE056F">
              <w:t>Utestående åtaganden</w:t>
            </w:r>
          </w:p>
          <w:p w14:paraId="69699807" w14:textId="78AA70FE" w:rsidR="005B1647" w:rsidRPr="00AE056F"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AE056F">
              <w:t>2019-12-31</w:t>
            </w:r>
          </w:p>
        </w:tc>
      </w:tr>
      <w:tr w:rsidR="00155607" w14:paraId="6D276F13" w14:textId="77777777" w:rsidTr="00155607">
        <w:trPr>
          <w:trHeight w:val="300"/>
        </w:trPr>
        <w:tc>
          <w:tcPr>
            <w:cnfStyle w:val="001000000000" w:firstRow="0" w:lastRow="0" w:firstColumn="1" w:lastColumn="0" w:oddVBand="0" w:evenVBand="0" w:oddHBand="0" w:evenHBand="0" w:firstRowFirstColumn="0" w:firstRowLastColumn="0" w:lastRowFirstColumn="0" w:lastRowLastColumn="0"/>
            <w:tcW w:w="481" w:type="pct"/>
            <w:tcBorders>
              <w:top w:val="single" w:sz="12" w:space="0" w:color="auto"/>
            </w:tcBorders>
            <w:noWrap/>
            <w:vAlign w:val="top"/>
            <w:hideMark/>
          </w:tcPr>
          <w:p w14:paraId="25406FAA" w14:textId="77777777" w:rsidR="005B1647" w:rsidRPr="00AE056F" w:rsidRDefault="005B1647" w:rsidP="005B1647">
            <w:pPr>
              <w:pStyle w:val="Tabell"/>
            </w:pPr>
            <w:r w:rsidRPr="00AE056F">
              <w:t>1:8</w:t>
            </w:r>
          </w:p>
        </w:tc>
        <w:tc>
          <w:tcPr>
            <w:tcW w:w="2789" w:type="pct"/>
            <w:tcBorders>
              <w:top w:val="single" w:sz="12" w:space="0" w:color="auto"/>
            </w:tcBorders>
            <w:noWrap/>
            <w:hideMark/>
          </w:tcPr>
          <w:p w14:paraId="34089ECE" w14:textId="77777777" w:rsidR="005B1647" w:rsidRPr="00AE056F"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AE056F">
              <w:t>Från EU-budgeten finansierade insatser för asylsökande och flyktingar</w:t>
            </w:r>
          </w:p>
        </w:tc>
        <w:tc>
          <w:tcPr>
            <w:tcW w:w="865" w:type="pct"/>
            <w:tcBorders>
              <w:top w:val="single" w:sz="12" w:space="0" w:color="auto"/>
            </w:tcBorders>
            <w:noWrap/>
            <w:hideMark/>
          </w:tcPr>
          <w:p w14:paraId="49C11AB4" w14:textId="77777777" w:rsidR="005B1647" w:rsidRPr="00AE056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E056F">
              <w:t>356</w:t>
            </w:r>
          </w:p>
        </w:tc>
        <w:tc>
          <w:tcPr>
            <w:tcW w:w="865" w:type="pct"/>
            <w:tcBorders>
              <w:top w:val="single" w:sz="12" w:space="0" w:color="auto"/>
            </w:tcBorders>
            <w:noWrap/>
            <w:hideMark/>
          </w:tcPr>
          <w:p w14:paraId="102A4B61" w14:textId="77777777" w:rsidR="005B1647" w:rsidRPr="00AE056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E056F">
              <w:t>278</w:t>
            </w:r>
          </w:p>
        </w:tc>
      </w:tr>
      <w:tr w:rsidR="00155607" w14:paraId="1CDD1BFF" w14:textId="77777777" w:rsidTr="00155607">
        <w:trPr>
          <w:cnfStyle w:val="010000000000" w:firstRow="0" w:lastRow="1" w:firstColumn="0" w:lastColumn="0" w:oddVBand="0" w:evenVBand="0" w:oddHBand="0" w:evenHBand="0" w:firstRowFirstColumn="0" w:firstRowLastColumn="0" w:lastRowFirstColumn="0" w:lastRowLastColumn="0"/>
          <w:trHeight w:val="255"/>
        </w:trPr>
        <w:tc>
          <w:tcPr>
            <w:cnfStyle w:val="001000000000" w:firstRow="0" w:lastRow="0" w:firstColumn="1" w:lastColumn="0" w:oddVBand="0" w:evenVBand="0" w:oddHBand="0" w:evenHBand="0" w:firstRowFirstColumn="0" w:firstRowLastColumn="0" w:lastRowFirstColumn="0" w:lastRowLastColumn="0"/>
            <w:tcW w:w="481" w:type="pct"/>
            <w:noWrap/>
            <w:hideMark/>
          </w:tcPr>
          <w:p w14:paraId="5CB4623B" w14:textId="77777777" w:rsidR="005B1647" w:rsidRPr="00AE056F" w:rsidRDefault="005B1647" w:rsidP="005B1647">
            <w:pPr>
              <w:pStyle w:val="Tabell"/>
              <w:rPr>
                <w:bCs/>
              </w:rPr>
            </w:pPr>
            <w:r w:rsidRPr="00AE056F">
              <w:rPr>
                <w:bCs/>
              </w:rPr>
              <w:t>Summa</w:t>
            </w:r>
          </w:p>
        </w:tc>
        <w:tc>
          <w:tcPr>
            <w:tcW w:w="2789" w:type="pct"/>
            <w:noWrap/>
            <w:hideMark/>
          </w:tcPr>
          <w:p w14:paraId="0F295E62" w14:textId="77777777" w:rsidR="005B1647" w:rsidRPr="00AE056F"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AE056F">
              <w:rPr>
                <w:bCs/>
              </w:rPr>
              <w:t> </w:t>
            </w:r>
          </w:p>
        </w:tc>
        <w:tc>
          <w:tcPr>
            <w:tcW w:w="865" w:type="pct"/>
            <w:noWrap/>
            <w:hideMark/>
          </w:tcPr>
          <w:p w14:paraId="41168D20" w14:textId="77777777" w:rsidR="005B1647" w:rsidRPr="00AE056F"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AE056F">
              <w:rPr>
                <w:bCs/>
              </w:rPr>
              <w:t>356</w:t>
            </w:r>
          </w:p>
        </w:tc>
        <w:tc>
          <w:tcPr>
            <w:tcW w:w="865" w:type="pct"/>
            <w:noWrap/>
            <w:hideMark/>
          </w:tcPr>
          <w:p w14:paraId="1930CEF5" w14:textId="77777777" w:rsidR="005B1647" w:rsidRPr="00AE056F"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AE056F">
              <w:rPr>
                <w:bCs/>
              </w:rPr>
              <w:t>278</w:t>
            </w:r>
          </w:p>
        </w:tc>
      </w:tr>
    </w:tbl>
    <w:p w14:paraId="3E529A2D" w14:textId="69F02E4C" w:rsidR="005B1647" w:rsidRDefault="005B1647" w:rsidP="005B1647">
      <w:pPr>
        <w:pStyle w:val="Brdtext"/>
        <w:spacing w:before="160"/>
      </w:pPr>
      <w:r w:rsidRPr="00AE056F">
        <w:rPr>
          <w:lang w:eastAsia="sv-SE"/>
        </w:rPr>
        <w:t>Inom utgiftsområdet har riksdagen beslutat om ett beställningsbemyndigande på 356</w:t>
      </w:r>
      <w:r>
        <w:rPr>
          <w:lang w:eastAsia="sv-SE"/>
        </w:rPr>
        <w:t> </w:t>
      </w:r>
      <w:r w:rsidRPr="00AE056F">
        <w:rPr>
          <w:lang w:eastAsia="sv-SE"/>
        </w:rPr>
        <w:t>miljoner kronor. De utestående åtagandena uppgick till 278</w:t>
      </w:r>
      <w:r>
        <w:rPr>
          <w:lang w:eastAsia="sv-SE"/>
        </w:rPr>
        <w:t> </w:t>
      </w:r>
      <w:r w:rsidRPr="00AE056F">
        <w:rPr>
          <w:lang w:eastAsia="sv-SE"/>
        </w:rPr>
        <w:t>miljoner kronor.</w:t>
      </w:r>
    </w:p>
    <w:p w14:paraId="0DDF1DF4" w14:textId="77777777" w:rsidR="005B1647" w:rsidRDefault="005B1647" w:rsidP="005B1647">
      <w:pPr>
        <w:pStyle w:val="Brdtext"/>
        <w:sectPr w:rsidR="005B1647" w:rsidSect="00DA2538">
          <w:headerReference w:type="even" r:id="rId107"/>
          <w:headerReference w:type="default" r:id="rId108"/>
          <w:footerReference w:type="even" r:id="rId109"/>
          <w:footerReference w:type="default" r:id="rId110"/>
          <w:footerReference w:type="first" r:id="rId111"/>
          <w:pgSz w:w="11906" w:h="16838" w:code="9"/>
          <w:pgMar w:top="1304" w:right="2268" w:bottom="1247" w:left="2268" w:header="567" w:footer="624" w:gutter="0"/>
          <w:cols w:space="708"/>
          <w:docGrid w:linePitch="360"/>
        </w:sectPr>
      </w:pPr>
    </w:p>
    <w:p w14:paraId="300F0DF5" w14:textId="50D5D87D" w:rsidR="005B1647" w:rsidRDefault="005B1647" w:rsidP="00AC2754">
      <w:pPr>
        <w:pStyle w:val="Rubrik3"/>
      </w:pPr>
      <w:bookmarkStart w:id="120" w:name="_Toc37350621"/>
      <w:r>
        <w:lastRenderedPageBreak/>
        <w:t>Utgiftsområde 9 Hälsovård, sjukvård och social omsorg</w:t>
      </w:r>
      <w:bookmarkEnd w:id="120"/>
    </w:p>
    <w:p w14:paraId="23CD34AE" w14:textId="4AD418EB" w:rsidR="005B1647" w:rsidRDefault="005B1647" w:rsidP="005B1647">
      <w:pPr>
        <w:pStyle w:val="Rubrik4utannumrering"/>
      </w:pPr>
      <w:r>
        <w:t>Anslag</w:t>
      </w:r>
    </w:p>
    <w:p w14:paraId="10389FE8" w14:textId="5A4BD076" w:rsidR="005B1647" w:rsidRDefault="005B1647" w:rsidP="005B1647">
      <w:pPr>
        <w:pStyle w:val="TabellRubrik"/>
      </w:pPr>
      <w:bookmarkStart w:id="121" w:name="_Toc37340060"/>
      <w:r>
        <w:t xml:space="preserve">Tabell </w:t>
      </w:r>
      <w:r>
        <w:fldChar w:fldCharType="begin"/>
      </w:r>
      <w:r>
        <w:instrText xml:space="preserve"> STYLEREF  "Rubrik 1" \n</w:instrText>
      </w:r>
      <w:r>
        <w:fldChar w:fldCharType="separate"/>
      </w:r>
      <w:r w:rsidR="00301022">
        <w:rPr>
          <w:noProof/>
        </w:rPr>
        <w:t>2</w:t>
      </w:r>
      <w:r>
        <w:rPr>
          <w:noProof/>
        </w:rPr>
        <w:fldChar w:fldCharType="end"/>
      </w:r>
      <w:r>
        <w:t>.</w:t>
      </w:r>
      <w:fldSimple w:instr=" SEQ Tabell \* ARABIC \s 1 ">
        <w:r w:rsidR="00301022">
          <w:rPr>
            <w:noProof/>
          </w:rPr>
          <w:t>60</w:t>
        </w:r>
      </w:fldSimple>
      <w:r>
        <w:tab/>
      </w:r>
      <w:r w:rsidRPr="00073A56">
        <w:t>UO 9 Anslag</w:t>
      </w:r>
      <w:bookmarkEnd w:id="121"/>
    </w:p>
    <w:p w14:paraId="5FEA11E3" w14:textId="7DD00921" w:rsidR="005B1647" w:rsidRDefault="005B1647" w:rsidP="005B1647">
      <w:pPr>
        <w:pStyle w:val="TabellUnderrubrik"/>
      </w:pPr>
      <w:r w:rsidRPr="00ED62C5">
        <w:t>Miljoner kronor</w:t>
      </w:r>
    </w:p>
    <w:tbl>
      <w:tblPr>
        <w:tblStyle w:val="RKBPTabell"/>
        <w:tblW w:w="5000" w:type="pct"/>
        <w:tblLook w:val="04E0" w:firstRow="1" w:lastRow="1" w:firstColumn="1" w:lastColumn="0" w:noHBand="0" w:noVBand="1"/>
      </w:tblPr>
      <w:tblGrid>
        <w:gridCol w:w="710"/>
        <w:gridCol w:w="2179"/>
        <w:gridCol w:w="747"/>
        <w:gridCol w:w="747"/>
        <w:gridCol w:w="747"/>
        <w:gridCol w:w="747"/>
        <w:gridCol w:w="747"/>
        <w:gridCol w:w="746"/>
      </w:tblGrid>
      <w:tr w:rsidR="00155607" w14:paraId="3E99EBB2" w14:textId="77777777" w:rsidTr="00BE1FEE">
        <w:trPr>
          <w:cnfStyle w:val="100000000000" w:firstRow="1" w:lastRow="0" w:firstColumn="0" w:lastColumn="0" w:oddVBand="0" w:evenVBand="0" w:oddHBand="0" w:evenHBand="0" w:firstRowFirstColumn="0" w:firstRowLastColumn="0" w:lastRowFirstColumn="0" w:lastRowLastColumn="0"/>
          <w:trHeight w:val="170"/>
          <w:tblHeader w:val="0"/>
        </w:trPr>
        <w:tc>
          <w:tcPr>
            <w:cnfStyle w:val="001000000000" w:firstRow="0" w:lastRow="0" w:firstColumn="1" w:lastColumn="0" w:oddVBand="0" w:evenVBand="0" w:oddHBand="0" w:evenHBand="0" w:firstRowFirstColumn="0" w:firstRowLastColumn="0" w:lastRowFirstColumn="0" w:lastRowLastColumn="0"/>
            <w:tcW w:w="480" w:type="pct"/>
            <w:tcBorders>
              <w:top w:val="none" w:sz="0" w:space="0" w:color="auto"/>
              <w:left w:val="none" w:sz="0" w:space="0" w:color="auto"/>
              <w:bottom w:val="none" w:sz="0" w:space="0" w:color="auto"/>
              <w:right w:val="none" w:sz="0" w:space="0" w:color="auto"/>
              <w:tl2br w:val="none" w:sz="0" w:space="0" w:color="auto"/>
              <w:tr2bl w:val="none" w:sz="0" w:space="0" w:color="auto"/>
            </w:tcBorders>
            <w:noWrap/>
            <w:hideMark/>
          </w:tcPr>
          <w:p w14:paraId="6478D310" w14:textId="77777777" w:rsidR="005B1647" w:rsidRPr="00073A56" w:rsidRDefault="005B1647" w:rsidP="005B1647">
            <w:pPr>
              <w:pStyle w:val="TabellHuvud"/>
            </w:pPr>
            <w:r w:rsidRPr="00073A56">
              <w:t>Anslag</w:t>
            </w:r>
          </w:p>
        </w:tc>
        <w:tc>
          <w:tcPr>
            <w:tcW w:w="1478" w:type="pct"/>
            <w:tcBorders>
              <w:top w:val="none" w:sz="0" w:space="0" w:color="auto"/>
              <w:left w:val="none" w:sz="0" w:space="0" w:color="auto"/>
              <w:bottom w:val="none" w:sz="0" w:space="0" w:color="auto"/>
              <w:right w:val="none" w:sz="0" w:space="0" w:color="auto"/>
              <w:tl2br w:val="none" w:sz="0" w:space="0" w:color="auto"/>
              <w:tr2bl w:val="none" w:sz="0" w:space="0" w:color="auto"/>
            </w:tcBorders>
            <w:hideMark/>
          </w:tcPr>
          <w:p w14:paraId="0A45E8FA" w14:textId="77777777" w:rsidR="005B1647" w:rsidRPr="00073A56" w:rsidRDefault="005B1647" w:rsidP="005B1647">
            <w:pPr>
              <w:pStyle w:val="TabellHuvud"/>
              <w:jc w:val="left"/>
              <w:cnfStyle w:val="100000000000" w:firstRow="1" w:lastRow="0" w:firstColumn="0" w:lastColumn="0" w:oddVBand="0" w:evenVBand="0" w:oddHBand="0" w:evenHBand="0" w:firstRowFirstColumn="0" w:firstRowLastColumn="0" w:lastRowFirstColumn="0" w:lastRowLastColumn="0"/>
            </w:pPr>
            <w:r w:rsidRPr="00073A56">
              <w:t>Anslagsnamn</w:t>
            </w:r>
          </w:p>
        </w:tc>
        <w:tc>
          <w:tcPr>
            <w:tcW w:w="507" w:type="pct"/>
            <w:tcBorders>
              <w:top w:val="none" w:sz="0" w:space="0" w:color="auto"/>
              <w:left w:val="none" w:sz="0" w:space="0" w:color="auto"/>
              <w:bottom w:val="none" w:sz="0" w:space="0" w:color="auto"/>
              <w:right w:val="none" w:sz="0" w:space="0" w:color="auto"/>
              <w:tl2br w:val="none" w:sz="0" w:space="0" w:color="auto"/>
              <w:tr2bl w:val="none" w:sz="0" w:space="0" w:color="auto"/>
            </w:tcBorders>
            <w:hideMark/>
          </w:tcPr>
          <w:p w14:paraId="37078255" w14:textId="77777777" w:rsidR="005B1647" w:rsidRPr="00073A56"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073A56">
              <w:t>SB</w:t>
            </w:r>
            <w:r w:rsidRPr="00073A56">
              <w:br/>
              <w:t>2019</w:t>
            </w:r>
          </w:p>
        </w:tc>
        <w:tc>
          <w:tcPr>
            <w:tcW w:w="507" w:type="pct"/>
            <w:tcBorders>
              <w:top w:val="none" w:sz="0" w:space="0" w:color="auto"/>
              <w:left w:val="none" w:sz="0" w:space="0" w:color="auto"/>
              <w:bottom w:val="none" w:sz="0" w:space="0" w:color="auto"/>
              <w:right w:val="none" w:sz="0" w:space="0" w:color="auto"/>
              <w:tl2br w:val="none" w:sz="0" w:space="0" w:color="auto"/>
              <w:tr2bl w:val="none" w:sz="0" w:space="0" w:color="auto"/>
            </w:tcBorders>
            <w:hideMark/>
          </w:tcPr>
          <w:p w14:paraId="361FC39B" w14:textId="77777777" w:rsidR="005B1647" w:rsidRPr="00073A56"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073A56">
              <w:t>ÄB</w:t>
            </w:r>
            <w:r w:rsidRPr="00073A56">
              <w:br/>
              <w:t>2019</w:t>
            </w:r>
          </w:p>
        </w:tc>
        <w:tc>
          <w:tcPr>
            <w:tcW w:w="507" w:type="pct"/>
            <w:tcBorders>
              <w:top w:val="none" w:sz="0" w:space="0" w:color="auto"/>
              <w:left w:val="none" w:sz="0" w:space="0" w:color="auto"/>
              <w:bottom w:val="none" w:sz="0" w:space="0" w:color="auto"/>
              <w:right w:val="none" w:sz="0" w:space="0" w:color="auto"/>
              <w:tl2br w:val="none" w:sz="0" w:space="0" w:color="auto"/>
              <w:tr2bl w:val="none" w:sz="0" w:space="0" w:color="auto"/>
            </w:tcBorders>
            <w:hideMark/>
          </w:tcPr>
          <w:p w14:paraId="7B9FEB25" w14:textId="77777777" w:rsidR="005B1647" w:rsidRPr="00073A56"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073A56">
              <w:t>Utfall</w:t>
            </w:r>
            <w:r w:rsidRPr="00073A56">
              <w:br/>
              <w:t>2019</w:t>
            </w:r>
          </w:p>
        </w:tc>
        <w:tc>
          <w:tcPr>
            <w:tcW w:w="507" w:type="pct"/>
            <w:tcBorders>
              <w:top w:val="none" w:sz="0" w:space="0" w:color="auto"/>
              <w:left w:val="none" w:sz="0" w:space="0" w:color="auto"/>
              <w:bottom w:val="none" w:sz="0" w:space="0" w:color="auto"/>
              <w:right w:val="none" w:sz="0" w:space="0" w:color="auto"/>
              <w:tl2br w:val="none" w:sz="0" w:space="0" w:color="auto"/>
              <w:tr2bl w:val="none" w:sz="0" w:space="0" w:color="auto"/>
            </w:tcBorders>
            <w:hideMark/>
          </w:tcPr>
          <w:p w14:paraId="410CE27A" w14:textId="77777777" w:rsidR="005B1647" w:rsidRPr="00073A56"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073A56">
              <w:t>Utfall-SB</w:t>
            </w:r>
            <w:r w:rsidRPr="00073A56">
              <w:br/>
              <w:t>2019</w:t>
            </w:r>
          </w:p>
        </w:tc>
        <w:tc>
          <w:tcPr>
            <w:tcW w:w="507" w:type="pct"/>
            <w:tcBorders>
              <w:top w:val="none" w:sz="0" w:space="0" w:color="auto"/>
              <w:left w:val="none" w:sz="0" w:space="0" w:color="auto"/>
              <w:bottom w:val="none" w:sz="0" w:space="0" w:color="auto"/>
              <w:right w:val="none" w:sz="0" w:space="0" w:color="auto"/>
              <w:tl2br w:val="none" w:sz="0" w:space="0" w:color="auto"/>
              <w:tr2bl w:val="none" w:sz="0" w:space="0" w:color="auto"/>
            </w:tcBorders>
            <w:hideMark/>
          </w:tcPr>
          <w:p w14:paraId="26593BDD" w14:textId="5E942BA4" w:rsidR="005B1647" w:rsidRPr="00073A56"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073A56">
              <w:t>Utfall-SB</w:t>
            </w:r>
            <w:r w:rsidRPr="00073A56">
              <w:br/>
            </w:r>
            <w:r>
              <w:t>procent</w:t>
            </w:r>
            <w:r w:rsidRPr="00073A56">
              <w:br/>
              <w:t>2019</w:t>
            </w:r>
          </w:p>
        </w:tc>
        <w:tc>
          <w:tcPr>
            <w:tcW w:w="507" w:type="pct"/>
            <w:tcBorders>
              <w:top w:val="none" w:sz="0" w:space="0" w:color="auto"/>
              <w:left w:val="none" w:sz="0" w:space="0" w:color="auto"/>
              <w:bottom w:val="none" w:sz="0" w:space="0" w:color="auto"/>
              <w:right w:val="none" w:sz="0" w:space="0" w:color="auto"/>
              <w:tl2br w:val="none" w:sz="0" w:space="0" w:color="auto"/>
              <w:tr2bl w:val="none" w:sz="0" w:space="0" w:color="auto"/>
            </w:tcBorders>
            <w:hideMark/>
          </w:tcPr>
          <w:p w14:paraId="485A4315" w14:textId="77777777" w:rsidR="005B1647" w:rsidRPr="00073A56"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073A56">
              <w:t>Utfall</w:t>
            </w:r>
            <w:r w:rsidRPr="00073A56">
              <w:br/>
              <w:t>2018</w:t>
            </w:r>
          </w:p>
        </w:tc>
      </w:tr>
      <w:tr w:rsidR="00155607" w14:paraId="31F3E8CD"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481" w:type="pct"/>
            <w:tcBorders>
              <w:top w:val="single" w:sz="12" w:space="0" w:color="auto"/>
            </w:tcBorders>
            <w:hideMark/>
          </w:tcPr>
          <w:p w14:paraId="41852F97" w14:textId="77777777" w:rsidR="005B1647" w:rsidRPr="00073A56" w:rsidRDefault="005B1647" w:rsidP="005B1647">
            <w:pPr>
              <w:pStyle w:val="Tabell"/>
            </w:pPr>
            <w:r w:rsidRPr="00073A56">
              <w:t>1:4</w:t>
            </w:r>
          </w:p>
        </w:tc>
        <w:tc>
          <w:tcPr>
            <w:tcW w:w="1478" w:type="pct"/>
            <w:tcBorders>
              <w:top w:val="single" w:sz="12" w:space="0" w:color="auto"/>
            </w:tcBorders>
            <w:hideMark/>
          </w:tcPr>
          <w:p w14:paraId="2D7F8DB2" w14:textId="77777777" w:rsidR="005B1647" w:rsidRPr="00073A56"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073A56">
              <w:t>Tandvårdsförmåner</w:t>
            </w:r>
          </w:p>
        </w:tc>
        <w:tc>
          <w:tcPr>
            <w:tcW w:w="507" w:type="pct"/>
            <w:tcBorders>
              <w:top w:val="single" w:sz="12" w:space="0" w:color="auto"/>
            </w:tcBorders>
            <w:noWrap/>
            <w:hideMark/>
          </w:tcPr>
          <w:p w14:paraId="116BB757" w14:textId="77777777" w:rsidR="005B1647" w:rsidRPr="00073A5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73A56">
              <w:t>6 772</w:t>
            </w:r>
          </w:p>
        </w:tc>
        <w:tc>
          <w:tcPr>
            <w:tcW w:w="507" w:type="pct"/>
            <w:tcBorders>
              <w:top w:val="single" w:sz="12" w:space="0" w:color="auto"/>
            </w:tcBorders>
            <w:noWrap/>
            <w:hideMark/>
          </w:tcPr>
          <w:p w14:paraId="6C6537A1" w14:textId="77777777" w:rsidR="005B1647" w:rsidRPr="00073A56"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507" w:type="pct"/>
            <w:tcBorders>
              <w:top w:val="single" w:sz="12" w:space="0" w:color="auto"/>
            </w:tcBorders>
            <w:noWrap/>
            <w:hideMark/>
          </w:tcPr>
          <w:p w14:paraId="02141015" w14:textId="77777777" w:rsidR="005B1647" w:rsidRPr="00073A5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73A56">
              <w:t>6 644</w:t>
            </w:r>
          </w:p>
        </w:tc>
        <w:tc>
          <w:tcPr>
            <w:tcW w:w="507" w:type="pct"/>
            <w:tcBorders>
              <w:top w:val="single" w:sz="12" w:space="0" w:color="auto"/>
            </w:tcBorders>
            <w:noWrap/>
            <w:hideMark/>
          </w:tcPr>
          <w:p w14:paraId="56B99B04" w14:textId="77777777" w:rsidR="005B1647" w:rsidRPr="00073A5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73A56">
              <w:t>-128</w:t>
            </w:r>
          </w:p>
        </w:tc>
        <w:tc>
          <w:tcPr>
            <w:tcW w:w="507" w:type="pct"/>
            <w:tcBorders>
              <w:top w:val="single" w:sz="12" w:space="0" w:color="auto"/>
            </w:tcBorders>
            <w:noWrap/>
            <w:hideMark/>
          </w:tcPr>
          <w:p w14:paraId="297CDACC" w14:textId="77777777" w:rsidR="005B1647" w:rsidRPr="00073A5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73A56">
              <w:t>-1,9</w:t>
            </w:r>
          </w:p>
        </w:tc>
        <w:tc>
          <w:tcPr>
            <w:tcW w:w="506" w:type="pct"/>
            <w:tcBorders>
              <w:top w:val="single" w:sz="12" w:space="0" w:color="auto"/>
            </w:tcBorders>
            <w:hideMark/>
          </w:tcPr>
          <w:p w14:paraId="35E295A2" w14:textId="77777777" w:rsidR="005B1647" w:rsidRPr="00073A5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73A56">
              <w:t>6 457</w:t>
            </w:r>
          </w:p>
        </w:tc>
      </w:tr>
      <w:tr w:rsidR="00155607" w14:paraId="7536D1D8"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481" w:type="pct"/>
            <w:hideMark/>
          </w:tcPr>
          <w:p w14:paraId="3A240DCE" w14:textId="77777777" w:rsidR="005B1647" w:rsidRPr="00073A56" w:rsidRDefault="005B1647" w:rsidP="005B1647">
            <w:pPr>
              <w:pStyle w:val="Tabell"/>
            </w:pPr>
            <w:r w:rsidRPr="00073A56">
              <w:t>1:5</w:t>
            </w:r>
          </w:p>
        </w:tc>
        <w:tc>
          <w:tcPr>
            <w:tcW w:w="1478" w:type="pct"/>
            <w:hideMark/>
          </w:tcPr>
          <w:p w14:paraId="143262D8" w14:textId="77777777" w:rsidR="005B1647" w:rsidRPr="00073A56"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073A56">
              <w:t>Bidrag för läkemedelsförmånerna</w:t>
            </w:r>
          </w:p>
        </w:tc>
        <w:tc>
          <w:tcPr>
            <w:tcW w:w="507" w:type="pct"/>
            <w:noWrap/>
            <w:hideMark/>
          </w:tcPr>
          <w:p w14:paraId="6C06A520" w14:textId="77777777" w:rsidR="005B1647" w:rsidRPr="00073A5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73A56">
              <w:t>27 789</w:t>
            </w:r>
          </w:p>
        </w:tc>
        <w:tc>
          <w:tcPr>
            <w:tcW w:w="507" w:type="pct"/>
            <w:noWrap/>
            <w:hideMark/>
          </w:tcPr>
          <w:p w14:paraId="55F9A05B" w14:textId="77777777" w:rsidR="005B1647" w:rsidRPr="00073A5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73A56">
              <w:t>630</w:t>
            </w:r>
          </w:p>
        </w:tc>
        <w:tc>
          <w:tcPr>
            <w:tcW w:w="507" w:type="pct"/>
            <w:noWrap/>
            <w:hideMark/>
          </w:tcPr>
          <w:p w14:paraId="648993E8" w14:textId="77777777" w:rsidR="005B1647" w:rsidRPr="00073A5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73A56">
              <w:t>28 428</w:t>
            </w:r>
          </w:p>
        </w:tc>
        <w:tc>
          <w:tcPr>
            <w:tcW w:w="507" w:type="pct"/>
            <w:noWrap/>
            <w:hideMark/>
          </w:tcPr>
          <w:p w14:paraId="0CFC04C0" w14:textId="77777777" w:rsidR="005B1647" w:rsidRPr="00073A5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73A56">
              <w:t>639</w:t>
            </w:r>
          </w:p>
        </w:tc>
        <w:tc>
          <w:tcPr>
            <w:tcW w:w="507" w:type="pct"/>
            <w:noWrap/>
            <w:hideMark/>
          </w:tcPr>
          <w:p w14:paraId="3B4EE895" w14:textId="77777777" w:rsidR="005B1647" w:rsidRPr="00073A5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73A56">
              <w:t>2,3</w:t>
            </w:r>
          </w:p>
        </w:tc>
        <w:tc>
          <w:tcPr>
            <w:tcW w:w="506" w:type="pct"/>
            <w:hideMark/>
          </w:tcPr>
          <w:p w14:paraId="5D3D63C2" w14:textId="77777777" w:rsidR="005B1647" w:rsidRPr="00073A5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73A56">
              <w:t>27 067</w:t>
            </w:r>
          </w:p>
        </w:tc>
      </w:tr>
      <w:tr w:rsidR="00155607" w14:paraId="531D2F59"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481" w:type="pct"/>
            <w:hideMark/>
          </w:tcPr>
          <w:p w14:paraId="1A5FC12A" w14:textId="77777777" w:rsidR="005B1647" w:rsidRPr="00073A56" w:rsidRDefault="005B1647" w:rsidP="005B1647">
            <w:pPr>
              <w:pStyle w:val="Tabell"/>
            </w:pPr>
            <w:r w:rsidRPr="00073A56">
              <w:t>1:6</w:t>
            </w:r>
          </w:p>
        </w:tc>
        <w:tc>
          <w:tcPr>
            <w:tcW w:w="1478" w:type="pct"/>
            <w:hideMark/>
          </w:tcPr>
          <w:p w14:paraId="6682282B" w14:textId="77777777" w:rsidR="005B1647" w:rsidRPr="00073A56"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073A56">
              <w:t>Bidrag till folkhälsa och sjukvård</w:t>
            </w:r>
          </w:p>
        </w:tc>
        <w:tc>
          <w:tcPr>
            <w:tcW w:w="507" w:type="pct"/>
            <w:noWrap/>
            <w:hideMark/>
          </w:tcPr>
          <w:p w14:paraId="2A4BF781" w14:textId="77777777" w:rsidR="005B1647" w:rsidRPr="00073A5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73A56">
              <w:t>8 949</w:t>
            </w:r>
          </w:p>
        </w:tc>
        <w:tc>
          <w:tcPr>
            <w:tcW w:w="507" w:type="pct"/>
            <w:noWrap/>
            <w:hideMark/>
          </w:tcPr>
          <w:p w14:paraId="3F62C955" w14:textId="77777777" w:rsidR="005B1647" w:rsidRPr="00073A56"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507" w:type="pct"/>
            <w:noWrap/>
            <w:hideMark/>
          </w:tcPr>
          <w:p w14:paraId="4BD2A7EE" w14:textId="77777777" w:rsidR="005B1647" w:rsidRPr="00073A5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73A56">
              <w:t>8 774</w:t>
            </w:r>
          </w:p>
        </w:tc>
        <w:tc>
          <w:tcPr>
            <w:tcW w:w="507" w:type="pct"/>
            <w:noWrap/>
            <w:hideMark/>
          </w:tcPr>
          <w:p w14:paraId="6B813E6F" w14:textId="77777777" w:rsidR="005B1647" w:rsidRPr="00073A5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73A56">
              <w:t>-176</w:t>
            </w:r>
          </w:p>
        </w:tc>
        <w:tc>
          <w:tcPr>
            <w:tcW w:w="507" w:type="pct"/>
            <w:noWrap/>
            <w:hideMark/>
          </w:tcPr>
          <w:p w14:paraId="58451485" w14:textId="77777777" w:rsidR="005B1647" w:rsidRPr="00073A5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73A56">
              <w:t>-2,0</w:t>
            </w:r>
          </w:p>
        </w:tc>
        <w:tc>
          <w:tcPr>
            <w:tcW w:w="506" w:type="pct"/>
            <w:hideMark/>
          </w:tcPr>
          <w:p w14:paraId="6D31173E" w14:textId="77777777" w:rsidR="005B1647" w:rsidRPr="00073A5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73A56">
              <w:t>7 711</w:t>
            </w:r>
          </w:p>
        </w:tc>
      </w:tr>
      <w:tr w:rsidR="00155607" w14:paraId="21AE481E"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481" w:type="pct"/>
            <w:hideMark/>
          </w:tcPr>
          <w:p w14:paraId="61DDD83F" w14:textId="77777777" w:rsidR="005B1647" w:rsidRPr="00073A56" w:rsidRDefault="005B1647" w:rsidP="005B1647">
            <w:pPr>
              <w:pStyle w:val="Tabell"/>
            </w:pPr>
            <w:r w:rsidRPr="00073A56">
              <w:t>1:7</w:t>
            </w:r>
          </w:p>
        </w:tc>
        <w:tc>
          <w:tcPr>
            <w:tcW w:w="1478" w:type="pct"/>
            <w:hideMark/>
          </w:tcPr>
          <w:p w14:paraId="16BDD623" w14:textId="77777777" w:rsidR="005B1647" w:rsidRPr="00073A56"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073A56">
              <w:t>Sjukvård i internationella förhållanden</w:t>
            </w:r>
          </w:p>
        </w:tc>
        <w:tc>
          <w:tcPr>
            <w:tcW w:w="507" w:type="pct"/>
            <w:noWrap/>
            <w:hideMark/>
          </w:tcPr>
          <w:p w14:paraId="0BCCA9C0" w14:textId="77777777" w:rsidR="005B1647" w:rsidRPr="00073A5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73A56">
              <w:t>476</w:t>
            </w:r>
          </w:p>
        </w:tc>
        <w:tc>
          <w:tcPr>
            <w:tcW w:w="507" w:type="pct"/>
            <w:noWrap/>
            <w:hideMark/>
          </w:tcPr>
          <w:p w14:paraId="4598E498" w14:textId="77777777" w:rsidR="005B1647" w:rsidRPr="00073A5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73A56">
              <w:t>43</w:t>
            </w:r>
          </w:p>
        </w:tc>
        <w:tc>
          <w:tcPr>
            <w:tcW w:w="507" w:type="pct"/>
            <w:noWrap/>
            <w:hideMark/>
          </w:tcPr>
          <w:p w14:paraId="15867DC1" w14:textId="77777777" w:rsidR="005B1647" w:rsidRPr="00073A5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73A56">
              <w:t>518</w:t>
            </w:r>
          </w:p>
        </w:tc>
        <w:tc>
          <w:tcPr>
            <w:tcW w:w="507" w:type="pct"/>
            <w:noWrap/>
            <w:hideMark/>
          </w:tcPr>
          <w:p w14:paraId="6393031E" w14:textId="77777777" w:rsidR="005B1647" w:rsidRPr="00073A5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73A56">
              <w:t>42</w:t>
            </w:r>
          </w:p>
        </w:tc>
        <w:tc>
          <w:tcPr>
            <w:tcW w:w="507" w:type="pct"/>
            <w:noWrap/>
            <w:hideMark/>
          </w:tcPr>
          <w:p w14:paraId="19EB83F9" w14:textId="77777777" w:rsidR="005B1647" w:rsidRPr="00073A5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73A56">
              <w:t>8,9</w:t>
            </w:r>
          </w:p>
        </w:tc>
        <w:tc>
          <w:tcPr>
            <w:tcW w:w="506" w:type="pct"/>
            <w:hideMark/>
          </w:tcPr>
          <w:p w14:paraId="7B329469" w14:textId="77777777" w:rsidR="005B1647" w:rsidRPr="00073A5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73A56">
              <w:t>493</w:t>
            </w:r>
          </w:p>
        </w:tc>
      </w:tr>
      <w:tr w:rsidR="00155607" w14:paraId="3611781F"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481" w:type="pct"/>
            <w:hideMark/>
          </w:tcPr>
          <w:p w14:paraId="3655A91D" w14:textId="77777777" w:rsidR="005B1647" w:rsidRPr="00073A56" w:rsidRDefault="005B1647" w:rsidP="005B1647">
            <w:pPr>
              <w:pStyle w:val="Tabell"/>
            </w:pPr>
            <w:r w:rsidRPr="00073A56">
              <w:t>1:8</w:t>
            </w:r>
          </w:p>
        </w:tc>
        <w:tc>
          <w:tcPr>
            <w:tcW w:w="1478" w:type="pct"/>
            <w:hideMark/>
          </w:tcPr>
          <w:p w14:paraId="0F459880" w14:textId="77777777" w:rsidR="005B1647" w:rsidRPr="00073A56"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073A56">
              <w:t>Bidrag till psykiatri</w:t>
            </w:r>
          </w:p>
        </w:tc>
        <w:tc>
          <w:tcPr>
            <w:tcW w:w="507" w:type="pct"/>
            <w:noWrap/>
            <w:hideMark/>
          </w:tcPr>
          <w:p w14:paraId="7BF82D9B" w14:textId="77777777" w:rsidR="005B1647" w:rsidRPr="00073A5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73A56">
              <w:t>2 203</w:t>
            </w:r>
          </w:p>
        </w:tc>
        <w:tc>
          <w:tcPr>
            <w:tcW w:w="507" w:type="pct"/>
            <w:noWrap/>
            <w:hideMark/>
          </w:tcPr>
          <w:p w14:paraId="7AFA7B9B" w14:textId="77777777" w:rsidR="005B1647" w:rsidRPr="00073A5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73A56">
              <w:t>-90</w:t>
            </w:r>
          </w:p>
        </w:tc>
        <w:tc>
          <w:tcPr>
            <w:tcW w:w="507" w:type="pct"/>
            <w:noWrap/>
            <w:hideMark/>
          </w:tcPr>
          <w:p w14:paraId="7664E383" w14:textId="77777777" w:rsidR="005B1647" w:rsidRPr="00073A5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73A56">
              <w:t>2 037</w:t>
            </w:r>
          </w:p>
        </w:tc>
        <w:tc>
          <w:tcPr>
            <w:tcW w:w="507" w:type="pct"/>
            <w:noWrap/>
            <w:hideMark/>
          </w:tcPr>
          <w:p w14:paraId="177922AF" w14:textId="77777777" w:rsidR="005B1647" w:rsidRPr="00073A5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73A56">
              <w:t>-166</w:t>
            </w:r>
          </w:p>
        </w:tc>
        <w:tc>
          <w:tcPr>
            <w:tcW w:w="507" w:type="pct"/>
            <w:noWrap/>
            <w:hideMark/>
          </w:tcPr>
          <w:p w14:paraId="1D34646D" w14:textId="77777777" w:rsidR="005B1647" w:rsidRPr="00073A5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73A56">
              <w:t>-7,5</w:t>
            </w:r>
          </w:p>
        </w:tc>
        <w:tc>
          <w:tcPr>
            <w:tcW w:w="506" w:type="pct"/>
            <w:hideMark/>
          </w:tcPr>
          <w:p w14:paraId="7DFD5CB2" w14:textId="77777777" w:rsidR="005B1647" w:rsidRPr="00073A5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73A56">
              <w:t>1 634</w:t>
            </w:r>
          </w:p>
        </w:tc>
      </w:tr>
      <w:tr w:rsidR="00155607" w14:paraId="573A1334"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481" w:type="pct"/>
            <w:hideMark/>
          </w:tcPr>
          <w:p w14:paraId="78469669" w14:textId="77777777" w:rsidR="005B1647" w:rsidRPr="00073A56" w:rsidRDefault="005B1647" w:rsidP="005B1647">
            <w:pPr>
              <w:pStyle w:val="Tabell"/>
            </w:pPr>
            <w:r w:rsidRPr="00073A56">
              <w:t>1:11</w:t>
            </w:r>
          </w:p>
        </w:tc>
        <w:tc>
          <w:tcPr>
            <w:tcW w:w="1478" w:type="pct"/>
            <w:hideMark/>
          </w:tcPr>
          <w:p w14:paraId="470533E7" w14:textId="77777777" w:rsidR="005B1647" w:rsidRPr="00073A56"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073A56">
              <w:t>Prestationsbundna insatser för att korta vårdköerna</w:t>
            </w:r>
          </w:p>
        </w:tc>
        <w:tc>
          <w:tcPr>
            <w:tcW w:w="507" w:type="pct"/>
            <w:noWrap/>
            <w:hideMark/>
          </w:tcPr>
          <w:p w14:paraId="2DA50534" w14:textId="77777777" w:rsidR="005B1647" w:rsidRPr="00073A5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73A56">
              <w:t>1 620</w:t>
            </w:r>
          </w:p>
        </w:tc>
        <w:tc>
          <w:tcPr>
            <w:tcW w:w="507" w:type="pct"/>
            <w:noWrap/>
            <w:hideMark/>
          </w:tcPr>
          <w:p w14:paraId="2EC55F07" w14:textId="77777777" w:rsidR="005B1647" w:rsidRPr="00073A56"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507" w:type="pct"/>
            <w:noWrap/>
            <w:hideMark/>
          </w:tcPr>
          <w:p w14:paraId="64DB5FCA" w14:textId="77777777" w:rsidR="005B1647" w:rsidRPr="00073A5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73A56">
              <w:t>1 610</w:t>
            </w:r>
          </w:p>
        </w:tc>
        <w:tc>
          <w:tcPr>
            <w:tcW w:w="507" w:type="pct"/>
            <w:noWrap/>
            <w:hideMark/>
          </w:tcPr>
          <w:p w14:paraId="4EF6B6D4" w14:textId="77777777" w:rsidR="005B1647" w:rsidRPr="00073A5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73A56">
              <w:t>-10</w:t>
            </w:r>
          </w:p>
        </w:tc>
        <w:tc>
          <w:tcPr>
            <w:tcW w:w="507" w:type="pct"/>
            <w:noWrap/>
            <w:hideMark/>
          </w:tcPr>
          <w:p w14:paraId="69D0B2D0" w14:textId="77777777" w:rsidR="005B1647" w:rsidRPr="00073A5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73A56">
              <w:t>-0,6</w:t>
            </w:r>
          </w:p>
        </w:tc>
        <w:tc>
          <w:tcPr>
            <w:tcW w:w="506" w:type="pct"/>
            <w:hideMark/>
          </w:tcPr>
          <w:p w14:paraId="0668C090" w14:textId="77777777" w:rsidR="005B1647" w:rsidRPr="00073A56"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r>
      <w:tr w:rsidR="00155607" w14:paraId="69FF98D7"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481" w:type="pct"/>
            <w:hideMark/>
          </w:tcPr>
          <w:p w14:paraId="2D5B08B5" w14:textId="77777777" w:rsidR="005B1647" w:rsidRPr="00073A56" w:rsidRDefault="005B1647" w:rsidP="005B1647">
            <w:pPr>
              <w:pStyle w:val="Tabell"/>
            </w:pPr>
            <w:r w:rsidRPr="00073A56">
              <w:t>4:2</w:t>
            </w:r>
          </w:p>
        </w:tc>
        <w:tc>
          <w:tcPr>
            <w:tcW w:w="1478" w:type="pct"/>
            <w:hideMark/>
          </w:tcPr>
          <w:p w14:paraId="1869DF33" w14:textId="77777777" w:rsidR="005B1647" w:rsidRPr="00073A56"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073A56">
              <w:t>Vissa statsbidrag inom funktionshindersområdet</w:t>
            </w:r>
          </w:p>
        </w:tc>
        <w:tc>
          <w:tcPr>
            <w:tcW w:w="507" w:type="pct"/>
            <w:noWrap/>
            <w:hideMark/>
          </w:tcPr>
          <w:p w14:paraId="30A45A08" w14:textId="77777777" w:rsidR="005B1647" w:rsidRPr="00073A5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73A56">
              <w:t>768</w:t>
            </w:r>
          </w:p>
        </w:tc>
        <w:tc>
          <w:tcPr>
            <w:tcW w:w="507" w:type="pct"/>
            <w:noWrap/>
            <w:hideMark/>
          </w:tcPr>
          <w:p w14:paraId="2C1EA8B8" w14:textId="77777777" w:rsidR="005B1647" w:rsidRPr="00073A56"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507" w:type="pct"/>
            <w:noWrap/>
            <w:hideMark/>
          </w:tcPr>
          <w:p w14:paraId="2F3B5D15" w14:textId="77777777" w:rsidR="005B1647" w:rsidRPr="00073A5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73A56">
              <w:t>594</w:t>
            </w:r>
          </w:p>
        </w:tc>
        <w:tc>
          <w:tcPr>
            <w:tcW w:w="507" w:type="pct"/>
            <w:noWrap/>
            <w:hideMark/>
          </w:tcPr>
          <w:p w14:paraId="136EB7FD" w14:textId="77777777" w:rsidR="005B1647" w:rsidRPr="00073A5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73A56">
              <w:t>-174</w:t>
            </w:r>
          </w:p>
        </w:tc>
        <w:tc>
          <w:tcPr>
            <w:tcW w:w="507" w:type="pct"/>
            <w:noWrap/>
            <w:hideMark/>
          </w:tcPr>
          <w:p w14:paraId="199511B8" w14:textId="77777777" w:rsidR="005B1647" w:rsidRPr="00073A5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73A56">
              <w:t>-22,6</w:t>
            </w:r>
          </w:p>
        </w:tc>
        <w:tc>
          <w:tcPr>
            <w:tcW w:w="506" w:type="pct"/>
            <w:hideMark/>
          </w:tcPr>
          <w:p w14:paraId="06D58B27" w14:textId="77777777" w:rsidR="005B1647" w:rsidRPr="00073A5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73A56">
              <w:t>723</w:t>
            </w:r>
          </w:p>
        </w:tc>
      </w:tr>
      <w:tr w:rsidR="00155607" w14:paraId="0D975FFA"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481" w:type="pct"/>
            <w:hideMark/>
          </w:tcPr>
          <w:p w14:paraId="69352B7C" w14:textId="77777777" w:rsidR="005B1647" w:rsidRPr="00073A56" w:rsidRDefault="005B1647" w:rsidP="005B1647">
            <w:pPr>
              <w:pStyle w:val="Tabell"/>
            </w:pPr>
            <w:r w:rsidRPr="00073A56">
              <w:t>4:3</w:t>
            </w:r>
          </w:p>
        </w:tc>
        <w:tc>
          <w:tcPr>
            <w:tcW w:w="1478" w:type="pct"/>
            <w:hideMark/>
          </w:tcPr>
          <w:p w14:paraId="37D22CAF" w14:textId="77777777" w:rsidR="005B1647" w:rsidRPr="00073A56"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073A56">
              <w:t>Bilstöd till personer med funktionsnedsättning</w:t>
            </w:r>
          </w:p>
        </w:tc>
        <w:tc>
          <w:tcPr>
            <w:tcW w:w="507" w:type="pct"/>
            <w:noWrap/>
            <w:hideMark/>
          </w:tcPr>
          <w:p w14:paraId="1508F9FD" w14:textId="77777777" w:rsidR="005B1647" w:rsidRPr="00073A5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73A56">
              <w:t>263</w:t>
            </w:r>
          </w:p>
        </w:tc>
        <w:tc>
          <w:tcPr>
            <w:tcW w:w="507" w:type="pct"/>
            <w:noWrap/>
            <w:hideMark/>
          </w:tcPr>
          <w:p w14:paraId="146B0C2B" w14:textId="77777777" w:rsidR="005B1647" w:rsidRPr="00073A56"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507" w:type="pct"/>
            <w:noWrap/>
            <w:hideMark/>
          </w:tcPr>
          <w:p w14:paraId="69BE9C5E" w14:textId="77777777" w:rsidR="005B1647" w:rsidRPr="00073A5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73A56">
              <w:t>143</w:t>
            </w:r>
          </w:p>
        </w:tc>
        <w:tc>
          <w:tcPr>
            <w:tcW w:w="507" w:type="pct"/>
            <w:noWrap/>
            <w:hideMark/>
          </w:tcPr>
          <w:p w14:paraId="5081BEAE" w14:textId="77777777" w:rsidR="005B1647" w:rsidRPr="00073A5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73A56">
              <w:t>-120</w:t>
            </w:r>
          </w:p>
        </w:tc>
        <w:tc>
          <w:tcPr>
            <w:tcW w:w="507" w:type="pct"/>
            <w:noWrap/>
            <w:hideMark/>
          </w:tcPr>
          <w:p w14:paraId="1C7CEEB5" w14:textId="77777777" w:rsidR="005B1647" w:rsidRPr="00073A5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73A56">
              <w:t>-45,6</w:t>
            </w:r>
          </w:p>
        </w:tc>
        <w:tc>
          <w:tcPr>
            <w:tcW w:w="506" w:type="pct"/>
            <w:hideMark/>
          </w:tcPr>
          <w:p w14:paraId="7FDE52E4" w14:textId="77777777" w:rsidR="005B1647" w:rsidRPr="00073A5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73A56">
              <w:t>100</w:t>
            </w:r>
          </w:p>
        </w:tc>
      </w:tr>
      <w:tr w:rsidR="00155607" w14:paraId="0349B491"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481" w:type="pct"/>
            <w:hideMark/>
          </w:tcPr>
          <w:p w14:paraId="32ECF72B" w14:textId="77777777" w:rsidR="005B1647" w:rsidRPr="00073A56" w:rsidRDefault="005B1647" w:rsidP="005B1647">
            <w:pPr>
              <w:pStyle w:val="Tabell"/>
            </w:pPr>
            <w:r w:rsidRPr="00073A56">
              <w:t>4:4</w:t>
            </w:r>
          </w:p>
        </w:tc>
        <w:tc>
          <w:tcPr>
            <w:tcW w:w="1478" w:type="pct"/>
            <w:hideMark/>
          </w:tcPr>
          <w:p w14:paraId="47D30BC8" w14:textId="77777777" w:rsidR="005B1647" w:rsidRPr="00073A56"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073A56">
              <w:t>Kostnader för statlig assistansersättning</w:t>
            </w:r>
          </w:p>
        </w:tc>
        <w:tc>
          <w:tcPr>
            <w:tcW w:w="507" w:type="pct"/>
            <w:noWrap/>
            <w:hideMark/>
          </w:tcPr>
          <w:p w14:paraId="0677C55C" w14:textId="77777777" w:rsidR="005B1647" w:rsidRPr="00073A5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73A56">
              <w:t>24 837</w:t>
            </w:r>
          </w:p>
        </w:tc>
        <w:tc>
          <w:tcPr>
            <w:tcW w:w="507" w:type="pct"/>
            <w:noWrap/>
            <w:hideMark/>
          </w:tcPr>
          <w:p w14:paraId="3BDB1BC3" w14:textId="77777777" w:rsidR="005B1647" w:rsidRPr="00073A5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73A56">
              <w:t>150</w:t>
            </w:r>
          </w:p>
        </w:tc>
        <w:tc>
          <w:tcPr>
            <w:tcW w:w="507" w:type="pct"/>
            <w:noWrap/>
            <w:hideMark/>
          </w:tcPr>
          <w:p w14:paraId="5FC4CA4D" w14:textId="77777777" w:rsidR="005B1647" w:rsidRPr="00073A5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73A56">
              <w:t>24 175</w:t>
            </w:r>
          </w:p>
        </w:tc>
        <w:tc>
          <w:tcPr>
            <w:tcW w:w="507" w:type="pct"/>
            <w:noWrap/>
            <w:hideMark/>
          </w:tcPr>
          <w:p w14:paraId="1B91CA3C" w14:textId="77777777" w:rsidR="005B1647" w:rsidRPr="00073A5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73A56">
              <w:t>-662</w:t>
            </w:r>
          </w:p>
        </w:tc>
        <w:tc>
          <w:tcPr>
            <w:tcW w:w="507" w:type="pct"/>
            <w:noWrap/>
            <w:hideMark/>
          </w:tcPr>
          <w:p w14:paraId="4308269B" w14:textId="77777777" w:rsidR="005B1647" w:rsidRPr="00073A5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73A56">
              <w:t>-2,7</w:t>
            </w:r>
          </w:p>
        </w:tc>
        <w:tc>
          <w:tcPr>
            <w:tcW w:w="506" w:type="pct"/>
            <w:hideMark/>
          </w:tcPr>
          <w:p w14:paraId="2ABDD4BD" w14:textId="77777777" w:rsidR="005B1647" w:rsidRPr="00073A5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73A56">
              <w:t>25 308</w:t>
            </w:r>
          </w:p>
        </w:tc>
      </w:tr>
      <w:tr w:rsidR="00155607" w14:paraId="3DA0E1BD"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481" w:type="pct"/>
            <w:hideMark/>
          </w:tcPr>
          <w:p w14:paraId="71FF2047" w14:textId="77777777" w:rsidR="005B1647" w:rsidRPr="00073A56" w:rsidRDefault="005B1647" w:rsidP="005B1647">
            <w:pPr>
              <w:pStyle w:val="Tabell"/>
            </w:pPr>
            <w:r w:rsidRPr="00073A56">
              <w:t>4:5</w:t>
            </w:r>
          </w:p>
        </w:tc>
        <w:tc>
          <w:tcPr>
            <w:tcW w:w="1478" w:type="pct"/>
            <w:hideMark/>
          </w:tcPr>
          <w:p w14:paraId="6386420C" w14:textId="77777777" w:rsidR="005B1647" w:rsidRPr="00073A56"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073A56">
              <w:t>Stimulansbidrag och åtgärder inom äldreområdet</w:t>
            </w:r>
          </w:p>
        </w:tc>
        <w:tc>
          <w:tcPr>
            <w:tcW w:w="507" w:type="pct"/>
            <w:noWrap/>
            <w:hideMark/>
          </w:tcPr>
          <w:p w14:paraId="30A0A2BF" w14:textId="77777777" w:rsidR="005B1647" w:rsidRPr="00073A5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73A56">
              <w:t>1 677</w:t>
            </w:r>
          </w:p>
        </w:tc>
        <w:tc>
          <w:tcPr>
            <w:tcW w:w="507" w:type="pct"/>
            <w:noWrap/>
            <w:hideMark/>
          </w:tcPr>
          <w:p w14:paraId="1D9051CE" w14:textId="77777777" w:rsidR="005B1647" w:rsidRPr="00073A5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73A56">
              <w:t>-310</w:t>
            </w:r>
          </w:p>
        </w:tc>
        <w:tc>
          <w:tcPr>
            <w:tcW w:w="507" w:type="pct"/>
            <w:noWrap/>
            <w:hideMark/>
          </w:tcPr>
          <w:p w14:paraId="449F0C33" w14:textId="77777777" w:rsidR="005B1647" w:rsidRPr="00073A5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73A56">
              <w:t>1 070</w:t>
            </w:r>
          </w:p>
        </w:tc>
        <w:tc>
          <w:tcPr>
            <w:tcW w:w="507" w:type="pct"/>
            <w:noWrap/>
            <w:hideMark/>
          </w:tcPr>
          <w:p w14:paraId="24A3DB7E" w14:textId="77777777" w:rsidR="005B1647" w:rsidRPr="00073A5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73A56">
              <w:t>-608</w:t>
            </w:r>
          </w:p>
        </w:tc>
        <w:tc>
          <w:tcPr>
            <w:tcW w:w="507" w:type="pct"/>
            <w:noWrap/>
            <w:hideMark/>
          </w:tcPr>
          <w:p w14:paraId="3D2837E2" w14:textId="77777777" w:rsidR="005B1647" w:rsidRPr="00073A5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73A56">
              <w:t>-36,2</w:t>
            </w:r>
          </w:p>
        </w:tc>
        <w:tc>
          <w:tcPr>
            <w:tcW w:w="506" w:type="pct"/>
            <w:hideMark/>
          </w:tcPr>
          <w:p w14:paraId="4AF49B0A" w14:textId="77777777" w:rsidR="005B1647" w:rsidRPr="00073A5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73A56">
              <w:t>2 809</w:t>
            </w:r>
          </w:p>
        </w:tc>
      </w:tr>
      <w:tr w:rsidR="00155607" w14:paraId="6000D8F1"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481" w:type="pct"/>
            <w:hideMark/>
          </w:tcPr>
          <w:p w14:paraId="252205FA" w14:textId="77777777" w:rsidR="005B1647" w:rsidRPr="00073A56" w:rsidRDefault="005B1647" w:rsidP="005B1647">
            <w:pPr>
              <w:pStyle w:val="Tabell"/>
            </w:pPr>
            <w:r w:rsidRPr="00073A56">
              <w:t>4:6</w:t>
            </w:r>
          </w:p>
        </w:tc>
        <w:tc>
          <w:tcPr>
            <w:tcW w:w="1478" w:type="pct"/>
            <w:hideMark/>
          </w:tcPr>
          <w:p w14:paraId="254C11A0" w14:textId="77777777" w:rsidR="005B1647" w:rsidRPr="00073A56"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073A56">
              <w:t>Statens institutionsstyrelse</w:t>
            </w:r>
          </w:p>
        </w:tc>
        <w:tc>
          <w:tcPr>
            <w:tcW w:w="507" w:type="pct"/>
            <w:noWrap/>
            <w:hideMark/>
          </w:tcPr>
          <w:p w14:paraId="724CFDBD" w14:textId="77777777" w:rsidR="005B1647" w:rsidRPr="00073A5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73A56">
              <w:t>1 132</w:t>
            </w:r>
          </w:p>
        </w:tc>
        <w:tc>
          <w:tcPr>
            <w:tcW w:w="507" w:type="pct"/>
            <w:noWrap/>
            <w:hideMark/>
          </w:tcPr>
          <w:p w14:paraId="0EAF3AF7" w14:textId="77777777" w:rsidR="005B1647" w:rsidRPr="00073A56"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507" w:type="pct"/>
            <w:noWrap/>
            <w:hideMark/>
          </w:tcPr>
          <w:p w14:paraId="7375E095" w14:textId="77777777" w:rsidR="005B1647" w:rsidRPr="00073A5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73A56">
              <w:t>1 105</w:t>
            </w:r>
          </w:p>
        </w:tc>
        <w:tc>
          <w:tcPr>
            <w:tcW w:w="507" w:type="pct"/>
            <w:noWrap/>
            <w:hideMark/>
          </w:tcPr>
          <w:p w14:paraId="0C359F94" w14:textId="77777777" w:rsidR="005B1647" w:rsidRPr="00073A5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73A56">
              <w:t>-28</w:t>
            </w:r>
          </w:p>
        </w:tc>
        <w:tc>
          <w:tcPr>
            <w:tcW w:w="507" w:type="pct"/>
            <w:noWrap/>
            <w:hideMark/>
          </w:tcPr>
          <w:p w14:paraId="0037B687" w14:textId="77777777" w:rsidR="005B1647" w:rsidRPr="00073A5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73A56">
              <w:t>-2,4</w:t>
            </w:r>
          </w:p>
        </w:tc>
        <w:tc>
          <w:tcPr>
            <w:tcW w:w="506" w:type="pct"/>
            <w:hideMark/>
          </w:tcPr>
          <w:p w14:paraId="746210A3" w14:textId="77777777" w:rsidR="005B1647" w:rsidRPr="00073A5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73A56">
              <w:t>1 046</w:t>
            </w:r>
          </w:p>
        </w:tc>
      </w:tr>
      <w:tr w:rsidR="00155607" w14:paraId="1B8F78C2"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481" w:type="pct"/>
            <w:hideMark/>
          </w:tcPr>
          <w:p w14:paraId="3B6A60BF" w14:textId="77777777" w:rsidR="005B1647" w:rsidRPr="00073A56" w:rsidRDefault="005B1647" w:rsidP="005B1647">
            <w:pPr>
              <w:pStyle w:val="Tabell"/>
            </w:pPr>
            <w:r w:rsidRPr="00073A56">
              <w:t>4:7</w:t>
            </w:r>
          </w:p>
        </w:tc>
        <w:tc>
          <w:tcPr>
            <w:tcW w:w="1478" w:type="pct"/>
            <w:hideMark/>
          </w:tcPr>
          <w:p w14:paraId="7B0E6476" w14:textId="77777777" w:rsidR="005B1647" w:rsidRPr="00073A56"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073A56">
              <w:t>Bidrag till utveckling av socialt arbete m.m.</w:t>
            </w:r>
          </w:p>
        </w:tc>
        <w:tc>
          <w:tcPr>
            <w:tcW w:w="507" w:type="pct"/>
            <w:noWrap/>
            <w:hideMark/>
          </w:tcPr>
          <w:p w14:paraId="72310457" w14:textId="77777777" w:rsidR="005B1647" w:rsidRPr="00073A5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73A56">
              <w:t>1 081</w:t>
            </w:r>
          </w:p>
        </w:tc>
        <w:tc>
          <w:tcPr>
            <w:tcW w:w="507" w:type="pct"/>
            <w:noWrap/>
            <w:hideMark/>
          </w:tcPr>
          <w:p w14:paraId="5D807903" w14:textId="77777777" w:rsidR="005B1647" w:rsidRPr="00073A5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73A56">
              <w:t>-155</w:t>
            </w:r>
          </w:p>
        </w:tc>
        <w:tc>
          <w:tcPr>
            <w:tcW w:w="507" w:type="pct"/>
            <w:noWrap/>
            <w:hideMark/>
          </w:tcPr>
          <w:p w14:paraId="24AF483A" w14:textId="77777777" w:rsidR="005B1647" w:rsidRPr="00073A5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73A56">
              <w:t>833</w:t>
            </w:r>
          </w:p>
        </w:tc>
        <w:tc>
          <w:tcPr>
            <w:tcW w:w="507" w:type="pct"/>
            <w:noWrap/>
            <w:hideMark/>
          </w:tcPr>
          <w:p w14:paraId="73728E44" w14:textId="77777777" w:rsidR="005B1647" w:rsidRPr="00073A5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73A56">
              <w:t>-248</w:t>
            </w:r>
          </w:p>
        </w:tc>
        <w:tc>
          <w:tcPr>
            <w:tcW w:w="507" w:type="pct"/>
            <w:noWrap/>
            <w:hideMark/>
          </w:tcPr>
          <w:p w14:paraId="0CC8C58F" w14:textId="77777777" w:rsidR="005B1647" w:rsidRPr="00073A5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73A56">
              <w:t>-22,9</w:t>
            </w:r>
          </w:p>
        </w:tc>
        <w:tc>
          <w:tcPr>
            <w:tcW w:w="506" w:type="pct"/>
            <w:hideMark/>
          </w:tcPr>
          <w:p w14:paraId="0D4FC65C" w14:textId="77777777" w:rsidR="005B1647" w:rsidRPr="00073A5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73A56">
              <w:t>1 486</w:t>
            </w:r>
          </w:p>
        </w:tc>
      </w:tr>
      <w:tr w:rsidR="00155607" w14:paraId="6A1870D5"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481" w:type="pct"/>
            <w:tcBorders>
              <w:bottom w:val="single" w:sz="4" w:space="0" w:color="auto"/>
            </w:tcBorders>
            <w:hideMark/>
          </w:tcPr>
          <w:p w14:paraId="759F245F" w14:textId="77777777" w:rsidR="005B1647" w:rsidRPr="00073A56" w:rsidRDefault="005B1647" w:rsidP="005B1647">
            <w:pPr>
              <w:pStyle w:val="Tabell"/>
            </w:pPr>
          </w:p>
        </w:tc>
        <w:tc>
          <w:tcPr>
            <w:tcW w:w="1478" w:type="pct"/>
            <w:tcBorders>
              <w:bottom w:val="single" w:sz="4" w:space="0" w:color="auto"/>
            </w:tcBorders>
            <w:hideMark/>
          </w:tcPr>
          <w:p w14:paraId="754335A9" w14:textId="77777777" w:rsidR="005B1647" w:rsidRPr="00073A56"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073A56">
              <w:t>Övriga anslag</w:t>
            </w:r>
          </w:p>
        </w:tc>
        <w:tc>
          <w:tcPr>
            <w:tcW w:w="507" w:type="pct"/>
            <w:tcBorders>
              <w:bottom w:val="single" w:sz="4" w:space="0" w:color="auto"/>
            </w:tcBorders>
            <w:noWrap/>
            <w:hideMark/>
          </w:tcPr>
          <w:p w14:paraId="2E6E9CFD" w14:textId="77777777" w:rsidR="005B1647" w:rsidRPr="00073A5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73A56">
              <w:t>3 710</w:t>
            </w:r>
          </w:p>
        </w:tc>
        <w:tc>
          <w:tcPr>
            <w:tcW w:w="507" w:type="pct"/>
            <w:tcBorders>
              <w:bottom w:val="single" w:sz="4" w:space="0" w:color="auto"/>
            </w:tcBorders>
            <w:noWrap/>
            <w:hideMark/>
          </w:tcPr>
          <w:p w14:paraId="648974D8" w14:textId="77777777" w:rsidR="005B1647" w:rsidRPr="00073A56"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507" w:type="pct"/>
            <w:tcBorders>
              <w:bottom w:val="single" w:sz="4" w:space="0" w:color="auto"/>
            </w:tcBorders>
            <w:noWrap/>
            <w:hideMark/>
          </w:tcPr>
          <w:p w14:paraId="085461A2" w14:textId="77777777" w:rsidR="005B1647" w:rsidRPr="00073A5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73A56">
              <w:t>3 661</w:t>
            </w:r>
          </w:p>
        </w:tc>
        <w:tc>
          <w:tcPr>
            <w:tcW w:w="507" w:type="pct"/>
            <w:tcBorders>
              <w:bottom w:val="single" w:sz="4" w:space="0" w:color="auto"/>
            </w:tcBorders>
            <w:noWrap/>
            <w:hideMark/>
          </w:tcPr>
          <w:p w14:paraId="28322B31" w14:textId="77777777" w:rsidR="005B1647" w:rsidRPr="00073A5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73A56">
              <w:t>-49</w:t>
            </w:r>
          </w:p>
        </w:tc>
        <w:tc>
          <w:tcPr>
            <w:tcW w:w="507" w:type="pct"/>
            <w:tcBorders>
              <w:bottom w:val="single" w:sz="4" w:space="0" w:color="auto"/>
            </w:tcBorders>
            <w:noWrap/>
            <w:hideMark/>
          </w:tcPr>
          <w:p w14:paraId="27AFB824" w14:textId="77777777" w:rsidR="005B1647" w:rsidRPr="00073A5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73A56">
              <w:t>-1,3</w:t>
            </w:r>
          </w:p>
        </w:tc>
        <w:tc>
          <w:tcPr>
            <w:tcW w:w="506" w:type="pct"/>
            <w:tcBorders>
              <w:bottom w:val="single" w:sz="4" w:space="0" w:color="auto"/>
            </w:tcBorders>
            <w:hideMark/>
          </w:tcPr>
          <w:p w14:paraId="1B37FF8B" w14:textId="77777777" w:rsidR="005B1647" w:rsidRPr="00073A5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73A56">
              <w:t>3 583</w:t>
            </w:r>
          </w:p>
        </w:tc>
      </w:tr>
      <w:tr w:rsidR="00155607" w14:paraId="46AD8AB9" w14:textId="77777777" w:rsidTr="00155607">
        <w:trPr>
          <w:cnfStyle w:val="010000000000" w:firstRow="0" w:lastRow="1" w:firstColumn="0" w:lastColumn="0" w:oddVBand="0" w:evenVBand="0" w:oddHBand="0" w:evenHBand="0" w:firstRowFirstColumn="0" w:firstRowLastColumn="0" w:lastRowFirstColumn="0" w:lastRowLastColumn="0"/>
          <w:trHeight w:val="170"/>
        </w:trPr>
        <w:tc>
          <w:tcPr>
            <w:cnfStyle w:val="001000000000" w:firstRow="0" w:lastRow="0" w:firstColumn="1" w:lastColumn="0" w:oddVBand="0" w:evenVBand="0" w:oddHBand="0" w:evenHBand="0" w:firstRowFirstColumn="0" w:firstRowLastColumn="0" w:lastRowFirstColumn="0" w:lastRowLastColumn="0"/>
            <w:tcW w:w="481" w:type="pct"/>
            <w:tcBorders>
              <w:top w:val="single" w:sz="4" w:space="0" w:color="auto"/>
            </w:tcBorders>
            <w:shd w:val="clear" w:color="auto" w:fill="auto"/>
            <w:noWrap/>
            <w:hideMark/>
          </w:tcPr>
          <w:p w14:paraId="684DFC7F" w14:textId="77777777" w:rsidR="005B1647" w:rsidRPr="00073A56" w:rsidRDefault="005B1647" w:rsidP="005B1647">
            <w:pPr>
              <w:pStyle w:val="Tabell"/>
              <w:rPr>
                <w:bCs/>
              </w:rPr>
            </w:pPr>
            <w:r w:rsidRPr="00073A56">
              <w:rPr>
                <w:bCs/>
              </w:rPr>
              <w:t>Summa</w:t>
            </w:r>
          </w:p>
        </w:tc>
        <w:tc>
          <w:tcPr>
            <w:tcW w:w="1478" w:type="pct"/>
            <w:tcBorders>
              <w:top w:val="single" w:sz="4" w:space="0" w:color="auto"/>
            </w:tcBorders>
            <w:shd w:val="clear" w:color="auto" w:fill="auto"/>
            <w:hideMark/>
          </w:tcPr>
          <w:p w14:paraId="12DC86EE" w14:textId="77777777" w:rsidR="005B1647" w:rsidRPr="00073A56" w:rsidRDefault="005B1647" w:rsidP="005B1647">
            <w:pPr>
              <w:pStyle w:val="Tabell"/>
              <w:jc w:val="left"/>
              <w:cnfStyle w:val="010000000000" w:firstRow="0" w:lastRow="1" w:firstColumn="0" w:lastColumn="0" w:oddVBand="0" w:evenVBand="0" w:oddHBand="0" w:evenHBand="0" w:firstRowFirstColumn="0" w:firstRowLastColumn="0" w:lastRowFirstColumn="0" w:lastRowLastColumn="0"/>
              <w:rPr>
                <w:bCs/>
              </w:rPr>
            </w:pPr>
            <w:r w:rsidRPr="00073A56">
              <w:rPr>
                <w:bCs/>
              </w:rPr>
              <w:t> </w:t>
            </w:r>
          </w:p>
        </w:tc>
        <w:tc>
          <w:tcPr>
            <w:tcW w:w="507" w:type="pct"/>
            <w:tcBorders>
              <w:top w:val="single" w:sz="4" w:space="0" w:color="auto"/>
            </w:tcBorders>
            <w:shd w:val="clear" w:color="auto" w:fill="auto"/>
            <w:noWrap/>
            <w:hideMark/>
          </w:tcPr>
          <w:p w14:paraId="3131166E" w14:textId="77777777" w:rsidR="005B1647" w:rsidRPr="00073A56"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073A56">
              <w:rPr>
                <w:bCs/>
              </w:rPr>
              <w:t>81 277</w:t>
            </w:r>
          </w:p>
        </w:tc>
        <w:tc>
          <w:tcPr>
            <w:tcW w:w="507" w:type="pct"/>
            <w:tcBorders>
              <w:top w:val="single" w:sz="4" w:space="0" w:color="auto"/>
            </w:tcBorders>
            <w:shd w:val="clear" w:color="auto" w:fill="auto"/>
            <w:noWrap/>
            <w:hideMark/>
          </w:tcPr>
          <w:p w14:paraId="433635C1" w14:textId="77777777" w:rsidR="005B1647" w:rsidRPr="00073A56"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073A56">
              <w:rPr>
                <w:bCs/>
              </w:rPr>
              <w:t>268</w:t>
            </w:r>
          </w:p>
        </w:tc>
        <w:tc>
          <w:tcPr>
            <w:tcW w:w="507" w:type="pct"/>
            <w:tcBorders>
              <w:top w:val="single" w:sz="4" w:space="0" w:color="auto"/>
            </w:tcBorders>
            <w:shd w:val="clear" w:color="auto" w:fill="auto"/>
            <w:noWrap/>
            <w:hideMark/>
          </w:tcPr>
          <w:p w14:paraId="11B90502" w14:textId="77777777" w:rsidR="005B1647" w:rsidRPr="00073A56"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073A56">
              <w:rPr>
                <w:bCs/>
              </w:rPr>
              <w:t>79 592</w:t>
            </w:r>
          </w:p>
        </w:tc>
        <w:tc>
          <w:tcPr>
            <w:tcW w:w="507" w:type="pct"/>
            <w:tcBorders>
              <w:top w:val="single" w:sz="4" w:space="0" w:color="auto"/>
            </w:tcBorders>
            <w:shd w:val="clear" w:color="auto" w:fill="auto"/>
            <w:noWrap/>
            <w:hideMark/>
          </w:tcPr>
          <w:p w14:paraId="0201D3AE" w14:textId="77777777" w:rsidR="005B1647" w:rsidRPr="00073A56"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073A56">
              <w:rPr>
                <w:bCs/>
              </w:rPr>
              <w:t>-1 685</w:t>
            </w:r>
          </w:p>
        </w:tc>
        <w:tc>
          <w:tcPr>
            <w:tcW w:w="507" w:type="pct"/>
            <w:tcBorders>
              <w:top w:val="single" w:sz="4" w:space="0" w:color="auto"/>
            </w:tcBorders>
            <w:shd w:val="clear" w:color="auto" w:fill="auto"/>
            <w:noWrap/>
            <w:hideMark/>
          </w:tcPr>
          <w:p w14:paraId="1B22654C" w14:textId="77777777" w:rsidR="005B1647" w:rsidRPr="00073A56"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073A56">
              <w:rPr>
                <w:bCs/>
              </w:rPr>
              <w:t>-2,1</w:t>
            </w:r>
          </w:p>
        </w:tc>
        <w:tc>
          <w:tcPr>
            <w:tcW w:w="506" w:type="pct"/>
            <w:tcBorders>
              <w:top w:val="single" w:sz="4" w:space="0" w:color="auto"/>
            </w:tcBorders>
            <w:shd w:val="clear" w:color="auto" w:fill="auto"/>
            <w:hideMark/>
          </w:tcPr>
          <w:p w14:paraId="1194D919" w14:textId="77777777" w:rsidR="005B1647" w:rsidRPr="00073A56"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073A56">
              <w:rPr>
                <w:bCs/>
              </w:rPr>
              <w:t>78 418</w:t>
            </w:r>
          </w:p>
        </w:tc>
      </w:tr>
    </w:tbl>
    <w:p w14:paraId="33292181" w14:textId="003954F5" w:rsidR="005B1647" w:rsidRDefault="005B1647" w:rsidP="005B1647">
      <w:pPr>
        <w:pStyle w:val="Brdtext"/>
        <w:spacing w:before="160"/>
      </w:pPr>
      <w:r>
        <w:t>Utgiftsområdet omfattar Hälso- och sjukvårdspolitik, Folkhälsopolitik, Funktions</w:t>
      </w:r>
      <w:r>
        <w:softHyphen/>
        <w:t>hinderspolitik, Politik för sociala tjänster, omsorg om äldre, individ- och familje</w:t>
      </w:r>
      <w:r>
        <w:softHyphen/>
        <w:t>omsorg, personer med funktionsnedsättning samt Barnrättspolitik.</w:t>
      </w:r>
    </w:p>
    <w:p w14:paraId="2AD7B920" w14:textId="08C14CED" w:rsidR="005B1647" w:rsidRDefault="005B1647" w:rsidP="005B1647">
      <w:pPr>
        <w:pStyle w:val="Brdtext"/>
      </w:pPr>
      <w:r>
        <w:t>Utfallet uppgick till 79 592 miljoner kronor och blev därmed 1 685 miljoner kronor (2,1 procent) lägre än vad som anvisades i statens budget. Jämfört med 2018 blev utgifterna 1 174 miljoner kronor (1,5 procent) högre.</w:t>
      </w:r>
    </w:p>
    <w:p w14:paraId="30E5CA6E" w14:textId="77777777" w:rsidR="005B1647" w:rsidRDefault="005B1647" w:rsidP="005B1647">
      <w:pPr>
        <w:pStyle w:val="Rubrik5utannumrering"/>
      </w:pPr>
      <w:r>
        <w:t>Utgifterna för läkemedelsförmånerna ökade mer än beräknat</w:t>
      </w:r>
    </w:p>
    <w:p w14:paraId="7A93B493" w14:textId="1358523F" w:rsidR="005B1647" w:rsidRDefault="005B1647" w:rsidP="005B1647">
      <w:pPr>
        <w:pStyle w:val="Brdtext"/>
      </w:pPr>
      <w:r>
        <w:t xml:space="preserve">Utfallet för anslaget 1:5 </w:t>
      </w:r>
      <w:r w:rsidRPr="006A414B">
        <w:rPr>
          <w:i/>
          <w:iCs/>
        </w:rPr>
        <w:t>Bidrag för läkemedelsförmånerna</w:t>
      </w:r>
      <w:r>
        <w:t xml:space="preserve"> uppgick till 28 428 miljoner kronor, vilket är 639 miljoner kronor (2,3 procent) högre än vad som anvisades i statens budget. Den 24 januari 2019 undertecknade staten och Sveriges Kommuner och Landsting (SKL) (Sveriges kommuner och Regioner (SKR) fr.o.m. 2020) en överenskommelse om statens bidrag för kostnader för läkemedelsförmånerna m.m. för 2019. Kostnaderna för läkemedel inom förmånerna ökade mer än vad som hade beräknas. Riksdagen anvisade därför ytterligare 630 miljoner kronor till anslaget i enlighet med propositionen Vårändringsbudget för 2019.</w:t>
      </w:r>
    </w:p>
    <w:p w14:paraId="0F836AB5" w14:textId="02B4AF36" w:rsidR="005B1647" w:rsidRDefault="005B1647" w:rsidP="005B1647">
      <w:pPr>
        <w:pStyle w:val="Brdtext"/>
      </w:pPr>
      <w:r>
        <w:t xml:space="preserve">Utfallet för 2019 blev 1 361 miljoner kronor högre än 2018. Det är bl.a. användandet av cancerläkemedel som ökade, både till följd av nya läkemedel och att befolkningen ökar i åldersgrupper där förekomsten av cancer är relativt hög. Nya cancerläkemedel är dyrare, sätts allt oftare in i ett tidigare skede i behandlingen och används alltmer i </w:t>
      </w:r>
      <w:r>
        <w:lastRenderedPageBreak/>
        <w:t>olika kombinationer</w:t>
      </w:r>
      <w:r>
        <w:rPr>
          <w:rFonts w:ascii="TimesNewRomanPSMT" w:hAnsi="TimesNewRomanPSMT" w:cs="TimesNewRomanPSMT"/>
          <w:sz w:val="23"/>
          <w:szCs w:val="23"/>
        </w:rPr>
        <w:t>.</w:t>
      </w:r>
      <w:r>
        <w:t xml:space="preserve"> </w:t>
      </w:r>
      <w:r w:rsidRPr="009E7F81">
        <w:t>Utvecklingen inom cancerbehandling har också gjort att patienter lever längre och därmed också behandlas längre.</w:t>
      </w:r>
    </w:p>
    <w:p w14:paraId="3FA16C9C" w14:textId="59D2D1A9" w:rsidR="005B1647" w:rsidRDefault="005B1647" w:rsidP="005B1647">
      <w:pPr>
        <w:pStyle w:val="Brdtext"/>
      </w:pPr>
      <w:r>
        <w:t>Dessutom ökar användandet av blodproppsförebyggande läkemedel samt blodglukossänkande läkemedel som inte är insuliner. Detta är i linje med gällande riktlinjer för att minska risken för b.la. stroke samt för behandling av diabetes typ 2.</w:t>
      </w:r>
    </w:p>
    <w:p w14:paraId="2ED061C2" w14:textId="12F0D291" w:rsidR="005B1647" w:rsidRDefault="005B1647" w:rsidP="005B1647">
      <w:pPr>
        <w:pStyle w:val="Rubrik5utannumrering"/>
      </w:pPr>
      <w:r>
        <w:t>Färre brukare ger lägre kostnader för assistansersättning</w:t>
      </w:r>
    </w:p>
    <w:p w14:paraId="0B431517" w14:textId="57157677" w:rsidR="005B1647" w:rsidRDefault="005B1647" w:rsidP="005B1647">
      <w:pPr>
        <w:pStyle w:val="Brdtext"/>
      </w:pPr>
      <w:r>
        <w:t xml:space="preserve">Utfallet för anslaget 4:4 </w:t>
      </w:r>
      <w:r w:rsidRPr="006A414B">
        <w:rPr>
          <w:i/>
          <w:iCs/>
        </w:rPr>
        <w:t>Kostnader för statlig assistansersättning</w:t>
      </w:r>
      <w:r>
        <w:t xml:space="preserve"> uppgick till 24 175 miljoner kronor. Det är 662 miljoner kronor (3,0 procent) lägre än anvisat i statens budget och 1 133 miljoner kronor (4,5 procent) lägre än föregående år. Utgiftsminskningen beror på förändrade administrativa betalningsrutiner hos Försäkringskassan och att antalet brukare som beviljas ersättningen minskar. Under 2019 hade 8 067 män och 6 720 kvinnor assistansersättning, totalt 14 787 personer. Det är en minskning med 3,4 procent jämfört med föregående år.</w:t>
      </w:r>
    </w:p>
    <w:p w14:paraId="278CBD04" w14:textId="77777777" w:rsidR="005B1647" w:rsidRDefault="005B1647" w:rsidP="005B1647">
      <w:pPr>
        <w:pStyle w:val="Brdtext"/>
      </w:pPr>
      <w:r>
        <w:t>För 2019 var schablonbeloppet 300 kronor per timme och det högsta möjliga timbeloppet 336 kronor. Det genomsnittliga timbeloppet i assistansersättningen 2019 var 303 kronor.</w:t>
      </w:r>
    </w:p>
    <w:p w14:paraId="5D3C1BFE" w14:textId="016E309E" w:rsidR="005B1647" w:rsidRDefault="005B1647" w:rsidP="005B1647">
      <w:pPr>
        <w:pStyle w:val="Brdtext"/>
      </w:pPr>
      <w:r>
        <w:t>För att säkerställa att andning och sondmatning ska anses vara grundläggande behov ändrades lagen (1993:387) om stöd och service till vissa funktionshindrade. Lagändringen trädde i kraft 1 november 2019. För att finansiera de ökade kostnaderna som lagändringen medförde anvisades anslaget 4:4 </w:t>
      </w:r>
      <w:r w:rsidRPr="006A414B">
        <w:rPr>
          <w:i/>
          <w:iCs/>
        </w:rPr>
        <w:t>Kostnader för statlig assistansersättning</w:t>
      </w:r>
      <w:r>
        <w:t xml:space="preserve"> ytterligare 150 miljoner kronor i enlighet med propositionen Vårändringsbudget för 2019.</w:t>
      </w:r>
    </w:p>
    <w:p w14:paraId="660ABB6F" w14:textId="77777777" w:rsidR="005B1647" w:rsidRDefault="005B1647" w:rsidP="005B1647">
      <w:pPr>
        <w:pStyle w:val="Rubrik5utannumrering"/>
      </w:pPr>
      <w:r>
        <w:t>Nya bidrag till sjukvård och prestationsbundna insatser medför högre utgifter</w:t>
      </w:r>
    </w:p>
    <w:p w14:paraId="44C57B33" w14:textId="3E86F6BC" w:rsidR="005B1647" w:rsidRDefault="005B1647" w:rsidP="005B1647">
      <w:pPr>
        <w:pStyle w:val="Brdtext"/>
      </w:pPr>
      <w:r>
        <w:t xml:space="preserve">Utfallet för anslaget 1:6 </w:t>
      </w:r>
      <w:r w:rsidRPr="006A414B">
        <w:rPr>
          <w:i/>
          <w:iCs/>
        </w:rPr>
        <w:t>Bidrag till folkhälsa och sjukvård</w:t>
      </w:r>
      <w:r>
        <w:t xml:space="preserve"> blev 8 774 miljoner kronor, vilket är 1 062 miljoner kronor högre än föregående år. Det högre utfallet beror till största delen på att staten och SKL har slutit flera överenskommelser som medför olika satsningar inom vården.</w:t>
      </w:r>
    </w:p>
    <w:p w14:paraId="67142040" w14:textId="6CFDC173" w:rsidR="005B1647" w:rsidRDefault="005B1647" w:rsidP="005B1647">
      <w:pPr>
        <w:pStyle w:val="Brdtext"/>
      </w:pPr>
      <w:r>
        <w:t>Under 2019 har 1 471 miljoner kronor betalats till landstingen för en ny satsning med syfte att höja kvaliteten inom hälso- och sjukvården. Även den nya satsningen på en specialistsjuksköterskeutbildning, för att ge sjuksköterskor möjligheten att specialisera sig inom ett specifikt område, finansieras av anslaget 1:6 </w:t>
      </w:r>
      <w:r w:rsidRPr="006A414B">
        <w:rPr>
          <w:i/>
          <w:iCs/>
        </w:rPr>
        <w:t>Bidrag till folkhälsa och sjukvård</w:t>
      </w:r>
      <w:r>
        <w:t>. Landstingen har fått 400 miljoner kronor för detta 2019. Under 2019 betalades 1 393 miljoner kronor till landstingen för förlossningsvård och kvinnors hälsa, vilket är 198 miljoner kronor lägre än 2018. Under året har inga bidrag för ökad tillgänglighet inom vården betalats ut från anslag 1:6 </w:t>
      </w:r>
      <w:r w:rsidRPr="00CA516D">
        <w:rPr>
          <w:i/>
          <w:iCs/>
        </w:rPr>
        <w:t>Bidrag till folkhälsa och sjukvård</w:t>
      </w:r>
      <w:r>
        <w:t>, vilket påverkar jämförelsen mellan åren negativt med 600 miljoner kronor.</w:t>
      </w:r>
    </w:p>
    <w:p w14:paraId="0A263775" w14:textId="7A2C1219" w:rsidR="005B1647" w:rsidRDefault="005B1647" w:rsidP="005B1647">
      <w:pPr>
        <w:pStyle w:val="Brdtext"/>
      </w:pPr>
      <w:r>
        <w:t>Utfallet för det nya anslaget 1:11 </w:t>
      </w:r>
      <w:r w:rsidRPr="006A414B">
        <w:rPr>
          <w:i/>
          <w:iCs/>
        </w:rPr>
        <w:t>Prestationsbundna insatser för att korta vårdköerna</w:t>
      </w:r>
      <w:r>
        <w:t xml:space="preserve"> blev 1 610 miljoner kronor. Anslaget finansierar den nya s.k. kömiljarden. Satsningen syftar till att korta väntetider inom vården och öka tillgängligheten. Landstingen får del av satsningen om de visar att väntetiderna till specialistvården eller till operation är kortare än föregående år, eller om de har en redan hög uppfyllnadsgrad av vårdgarantin. Jämförelsen görs inom det egna landstinget för att ta hänsyn till de specifika förutsättningar som finns. Landstingen får även del av medlen för att förbättra inrapporteringen av statistik om väntetider.</w:t>
      </w:r>
    </w:p>
    <w:p w14:paraId="772A2ECF" w14:textId="77777777" w:rsidR="005B1647" w:rsidRDefault="005B1647" w:rsidP="005B1647">
      <w:pPr>
        <w:pStyle w:val="Rubrik5utannumrering"/>
      </w:pPr>
      <w:r>
        <w:t>Utgifterna för bilstöd blev lägre</w:t>
      </w:r>
    </w:p>
    <w:p w14:paraId="2852BAF4" w14:textId="20C52B15" w:rsidR="005B1647" w:rsidRDefault="005B1647" w:rsidP="005B1647">
      <w:pPr>
        <w:pStyle w:val="Brdtext"/>
      </w:pPr>
      <w:r>
        <w:t xml:space="preserve">Utfallet för anslaget 4:3 </w:t>
      </w:r>
      <w:r w:rsidRPr="006A414B">
        <w:rPr>
          <w:i/>
          <w:iCs/>
        </w:rPr>
        <w:t>Bilstöd till personer med funktionsnedsättning</w:t>
      </w:r>
      <w:r>
        <w:t xml:space="preserve"> uppgick till 143 miljoner kronor, vilket är 43 miljoner kronor lägre än föregående år. Det beror bl.a. på att de långa handläggningstiderna inom bilstödet minskade. Detta till följd av </w:t>
      </w:r>
      <w:r>
        <w:lastRenderedPageBreak/>
        <w:t>att Försäkringskassan tillsammans med Trafikverket genomfört förenklings- och effektiviseringsarbete.</w:t>
      </w:r>
    </w:p>
    <w:p w14:paraId="08DAF0F2" w14:textId="77777777" w:rsidR="005B1647" w:rsidRDefault="005B1647" w:rsidP="005B1647">
      <w:pPr>
        <w:pStyle w:val="Rubrik5utannumrering"/>
      </w:pPr>
      <w:r>
        <w:t>Satsning på ökad bemanning upphörde</w:t>
      </w:r>
    </w:p>
    <w:p w14:paraId="60A49AD1" w14:textId="38D6CA42" w:rsidR="005B1647" w:rsidRDefault="005B1647" w:rsidP="005B1647">
      <w:pPr>
        <w:pStyle w:val="Brdtext"/>
      </w:pPr>
      <w:r>
        <w:t xml:space="preserve">Utfallet för anslaget 4:5 </w:t>
      </w:r>
      <w:r w:rsidRPr="006A414B">
        <w:rPr>
          <w:i/>
          <w:iCs/>
        </w:rPr>
        <w:t>Stimulansbidrag och åtgärder inom äldreområdet</w:t>
      </w:r>
      <w:r>
        <w:t xml:space="preserve"> blev 1 070 miljoner kronor, vilket är 1 740 miljoner kronor (61,9 procent) lägre än föregående år. Det beror på att den tillfälliga satsningen på ökad bemanning inom äldreomsorgen pågick t.o.m. 2018 och därför inte fanns med i statens budget 2019.</w:t>
      </w:r>
    </w:p>
    <w:p w14:paraId="59B64180" w14:textId="77777777" w:rsidR="005B1647" w:rsidRDefault="005B1647" w:rsidP="005B1647">
      <w:pPr>
        <w:pStyle w:val="Rubrik4utannumrering"/>
      </w:pPr>
      <w:r>
        <w:t>Beställningsbemyndiganden</w:t>
      </w:r>
    </w:p>
    <w:p w14:paraId="31FFC93C" w14:textId="36BF92C5" w:rsidR="005B1647" w:rsidRDefault="005B1647" w:rsidP="005B1647">
      <w:pPr>
        <w:pStyle w:val="TabellRubrik"/>
      </w:pPr>
      <w:bookmarkStart w:id="122" w:name="_Toc37340061"/>
      <w:r>
        <w:t xml:space="preserve">Tabell </w:t>
      </w:r>
      <w:r>
        <w:fldChar w:fldCharType="begin"/>
      </w:r>
      <w:r>
        <w:instrText xml:space="preserve"> STYLEREF  "Rubrik 1" \n</w:instrText>
      </w:r>
      <w:r>
        <w:fldChar w:fldCharType="separate"/>
      </w:r>
      <w:r w:rsidR="00301022">
        <w:rPr>
          <w:noProof/>
        </w:rPr>
        <w:t>2</w:t>
      </w:r>
      <w:r>
        <w:rPr>
          <w:noProof/>
        </w:rPr>
        <w:fldChar w:fldCharType="end"/>
      </w:r>
      <w:r>
        <w:t>.</w:t>
      </w:r>
      <w:fldSimple w:instr=" SEQ Tabell \* ARABIC \s 1 ">
        <w:r w:rsidR="00301022">
          <w:rPr>
            <w:noProof/>
          </w:rPr>
          <w:t>61</w:t>
        </w:r>
      </w:fldSimple>
      <w:r>
        <w:tab/>
        <w:t>Beställningsbemyndiganden</w:t>
      </w:r>
      <w:bookmarkEnd w:id="122"/>
    </w:p>
    <w:p w14:paraId="3CD7E1A9" w14:textId="30C88AC8" w:rsidR="005B1647" w:rsidRDefault="005B1647" w:rsidP="005B1647">
      <w:pPr>
        <w:pStyle w:val="TabellUnderrubrik"/>
      </w:pPr>
      <w:r w:rsidRPr="00B77D8D">
        <w:t>Miljoner kronor</w:t>
      </w:r>
    </w:p>
    <w:tbl>
      <w:tblPr>
        <w:tblStyle w:val="RKBPTabell"/>
        <w:tblW w:w="5000" w:type="pct"/>
        <w:tblLook w:val="04E0" w:firstRow="1" w:lastRow="1" w:firstColumn="1" w:lastColumn="0" w:noHBand="0" w:noVBand="1"/>
      </w:tblPr>
      <w:tblGrid>
        <w:gridCol w:w="854"/>
        <w:gridCol w:w="4261"/>
        <w:gridCol w:w="1173"/>
        <w:gridCol w:w="1082"/>
      </w:tblGrid>
      <w:tr w:rsidR="00155607" w14:paraId="0AAFB1E7" w14:textId="77777777" w:rsidTr="00BE1FEE">
        <w:trPr>
          <w:cnfStyle w:val="100000000000" w:firstRow="1" w:lastRow="0" w:firstColumn="0" w:lastColumn="0" w:oddVBand="0" w:evenVBand="0" w:oddHBand="0" w:evenHBand="0" w:firstRowFirstColumn="0" w:firstRowLastColumn="0" w:lastRowFirstColumn="0" w:lastRowLastColumn="0"/>
          <w:trHeight w:val="63"/>
          <w:tblHeader w:val="0"/>
        </w:trPr>
        <w:tc>
          <w:tcPr>
            <w:cnfStyle w:val="001000000000" w:firstRow="0" w:lastRow="0" w:firstColumn="1" w:lastColumn="0" w:oddVBand="0" w:evenVBand="0" w:oddHBand="0" w:evenHBand="0" w:firstRowFirstColumn="0" w:firstRowLastColumn="0" w:lastRowFirstColumn="0" w:lastRowLastColumn="0"/>
            <w:tcW w:w="579" w:type="pct"/>
            <w:tcBorders>
              <w:top w:val="none" w:sz="0" w:space="0" w:color="auto"/>
              <w:left w:val="none" w:sz="0" w:space="0" w:color="auto"/>
              <w:bottom w:val="none" w:sz="0" w:space="0" w:color="auto"/>
              <w:right w:val="none" w:sz="0" w:space="0" w:color="auto"/>
              <w:tl2br w:val="none" w:sz="0" w:space="0" w:color="auto"/>
              <w:tr2bl w:val="none" w:sz="0" w:space="0" w:color="auto"/>
            </w:tcBorders>
            <w:noWrap/>
            <w:hideMark/>
          </w:tcPr>
          <w:p w14:paraId="439B4714" w14:textId="77777777" w:rsidR="005B1647" w:rsidRPr="00B77D8D" w:rsidRDefault="005B1647" w:rsidP="005B1647">
            <w:pPr>
              <w:pStyle w:val="TabellHuvud"/>
            </w:pPr>
            <w:r w:rsidRPr="00B77D8D">
              <w:t>Anslag</w:t>
            </w:r>
          </w:p>
        </w:tc>
        <w:tc>
          <w:tcPr>
            <w:tcW w:w="2891" w:type="pct"/>
            <w:tcBorders>
              <w:top w:val="none" w:sz="0" w:space="0" w:color="auto"/>
              <w:left w:val="none" w:sz="0" w:space="0" w:color="auto"/>
              <w:bottom w:val="none" w:sz="0" w:space="0" w:color="auto"/>
              <w:right w:val="none" w:sz="0" w:space="0" w:color="auto"/>
              <w:tl2br w:val="none" w:sz="0" w:space="0" w:color="auto"/>
              <w:tr2bl w:val="none" w:sz="0" w:space="0" w:color="auto"/>
            </w:tcBorders>
            <w:noWrap/>
            <w:hideMark/>
          </w:tcPr>
          <w:p w14:paraId="37029874" w14:textId="77777777" w:rsidR="005B1647" w:rsidRPr="00B77D8D" w:rsidRDefault="005B1647" w:rsidP="005B1647">
            <w:pPr>
              <w:pStyle w:val="TabellHuvud"/>
              <w:jc w:val="left"/>
              <w:cnfStyle w:val="100000000000" w:firstRow="1" w:lastRow="0" w:firstColumn="0" w:lastColumn="0" w:oddVBand="0" w:evenVBand="0" w:oddHBand="0" w:evenHBand="0" w:firstRowFirstColumn="0" w:firstRowLastColumn="0" w:lastRowFirstColumn="0" w:lastRowLastColumn="0"/>
            </w:pPr>
            <w:r w:rsidRPr="00B77D8D">
              <w:t>Anslagsnamn</w:t>
            </w:r>
          </w:p>
        </w:tc>
        <w:tc>
          <w:tcPr>
            <w:tcW w:w="796" w:type="pct"/>
            <w:tcBorders>
              <w:top w:val="none" w:sz="0" w:space="0" w:color="auto"/>
              <w:left w:val="none" w:sz="0" w:space="0" w:color="auto"/>
              <w:bottom w:val="none" w:sz="0" w:space="0" w:color="auto"/>
              <w:right w:val="none" w:sz="0" w:space="0" w:color="auto"/>
              <w:tl2br w:val="none" w:sz="0" w:space="0" w:color="auto"/>
              <w:tr2bl w:val="none" w:sz="0" w:space="0" w:color="auto"/>
            </w:tcBorders>
            <w:hideMark/>
          </w:tcPr>
          <w:p w14:paraId="799F758D" w14:textId="77777777" w:rsidR="005B1647" w:rsidRPr="00B77D8D"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B77D8D">
              <w:t>Beställnings-bemyndigande</w:t>
            </w:r>
          </w:p>
        </w:tc>
        <w:tc>
          <w:tcPr>
            <w:tcW w:w="734" w:type="pct"/>
            <w:tcBorders>
              <w:top w:val="none" w:sz="0" w:space="0" w:color="auto"/>
              <w:left w:val="none" w:sz="0" w:space="0" w:color="auto"/>
              <w:bottom w:val="none" w:sz="0" w:space="0" w:color="auto"/>
              <w:right w:val="none" w:sz="0" w:space="0" w:color="auto"/>
              <w:tl2br w:val="none" w:sz="0" w:space="0" w:color="auto"/>
              <w:tr2bl w:val="none" w:sz="0" w:space="0" w:color="auto"/>
            </w:tcBorders>
            <w:hideMark/>
          </w:tcPr>
          <w:p w14:paraId="756D9323" w14:textId="57AB8ECB" w:rsidR="005B1647" w:rsidRPr="00B77D8D"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B77D8D">
              <w:t>Utestående åtaganden</w:t>
            </w:r>
            <w:r>
              <w:br/>
            </w:r>
            <w:r w:rsidRPr="00B77D8D">
              <w:t>2019-12-31</w:t>
            </w:r>
          </w:p>
        </w:tc>
      </w:tr>
      <w:tr w:rsidR="00155607" w14:paraId="1148A477" w14:textId="77777777" w:rsidTr="00155607">
        <w:trPr>
          <w:trHeight w:val="300"/>
        </w:trPr>
        <w:tc>
          <w:tcPr>
            <w:cnfStyle w:val="001000000000" w:firstRow="0" w:lastRow="0" w:firstColumn="1" w:lastColumn="0" w:oddVBand="0" w:evenVBand="0" w:oddHBand="0" w:evenHBand="0" w:firstRowFirstColumn="0" w:firstRowLastColumn="0" w:lastRowFirstColumn="0" w:lastRowLastColumn="0"/>
            <w:tcW w:w="579" w:type="pct"/>
            <w:tcBorders>
              <w:top w:val="single" w:sz="12" w:space="0" w:color="auto"/>
            </w:tcBorders>
            <w:noWrap/>
            <w:vAlign w:val="top"/>
            <w:hideMark/>
          </w:tcPr>
          <w:p w14:paraId="6A0D0BB4" w14:textId="77777777" w:rsidR="005B1647" w:rsidRPr="00B77D8D" w:rsidRDefault="005B1647" w:rsidP="005B1647">
            <w:pPr>
              <w:pStyle w:val="Tabell"/>
            </w:pPr>
            <w:r w:rsidRPr="00B77D8D">
              <w:t>2:2</w:t>
            </w:r>
          </w:p>
        </w:tc>
        <w:tc>
          <w:tcPr>
            <w:tcW w:w="2891" w:type="pct"/>
            <w:tcBorders>
              <w:top w:val="single" w:sz="12" w:space="0" w:color="auto"/>
            </w:tcBorders>
            <w:noWrap/>
            <w:vAlign w:val="top"/>
            <w:hideMark/>
          </w:tcPr>
          <w:p w14:paraId="1186F021" w14:textId="77777777" w:rsidR="005B1647" w:rsidRPr="00B77D8D"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B77D8D">
              <w:t>Insatser för vaccinberedskap</w:t>
            </w:r>
          </w:p>
        </w:tc>
        <w:tc>
          <w:tcPr>
            <w:tcW w:w="796" w:type="pct"/>
            <w:tcBorders>
              <w:top w:val="single" w:sz="12" w:space="0" w:color="auto"/>
            </w:tcBorders>
            <w:noWrap/>
            <w:hideMark/>
          </w:tcPr>
          <w:p w14:paraId="00B6DF82" w14:textId="77777777" w:rsidR="005B1647" w:rsidRPr="00B77D8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77D8D">
              <w:t>368</w:t>
            </w:r>
          </w:p>
        </w:tc>
        <w:tc>
          <w:tcPr>
            <w:tcW w:w="734" w:type="pct"/>
            <w:tcBorders>
              <w:top w:val="single" w:sz="12" w:space="0" w:color="auto"/>
            </w:tcBorders>
            <w:hideMark/>
          </w:tcPr>
          <w:p w14:paraId="02A93694" w14:textId="5B26FA09" w:rsidR="005B1647" w:rsidRPr="00B77D8D" w:rsidRDefault="005B1647" w:rsidP="005B1647">
            <w:pPr>
              <w:pStyle w:val="Tabell"/>
              <w:cnfStyle w:val="000000000000" w:firstRow="0" w:lastRow="0" w:firstColumn="0" w:lastColumn="0" w:oddVBand="0" w:evenVBand="0" w:oddHBand="0" w:evenHBand="0" w:firstRowFirstColumn="0" w:firstRowLastColumn="0" w:lastRowFirstColumn="0" w:lastRowLastColumn="0"/>
            </w:pPr>
            <w:r>
              <w:t>28</w:t>
            </w:r>
          </w:p>
        </w:tc>
      </w:tr>
      <w:tr w:rsidR="00155607" w14:paraId="2ADA2FE4" w14:textId="77777777" w:rsidTr="00155607">
        <w:trPr>
          <w:trHeight w:val="300"/>
        </w:trPr>
        <w:tc>
          <w:tcPr>
            <w:cnfStyle w:val="001000000000" w:firstRow="0" w:lastRow="0" w:firstColumn="1" w:lastColumn="0" w:oddVBand="0" w:evenVBand="0" w:oddHBand="0" w:evenHBand="0" w:firstRowFirstColumn="0" w:firstRowLastColumn="0" w:lastRowFirstColumn="0" w:lastRowLastColumn="0"/>
            <w:tcW w:w="579" w:type="pct"/>
            <w:noWrap/>
            <w:vAlign w:val="top"/>
            <w:hideMark/>
          </w:tcPr>
          <w:p w14:paraId="6F8B6597" w14:textId="77777777" w:rsidR="005B1647" w:rsidRPr="00B77D8D" w:rsidRDefault="005B1647" w:rsidP="005B1647">
            <w:pPr>
              <w:pStyle w:val="Tabell"/>
            </w:pPr>
            <w:r w:rsidRPr="00B77D8D">
              <w:t>4:5</w:t>
            </w:r>
          </w:p>
        </w:tc>
        <w:tc>
          <w:tcPr>
            <w:tcW w:w="2891" w:type="pct"/>
            <w:noWrap/>
            <w:vAlign w:val="top"/>
            <w:hideMark/>
          </w:tcPr>
          <w:p w14:paraId="51C55671" w14:textId="77777777" w:rsidR="005B1647" w:rsidRPr="00B77D8D"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B77D8D">
              <w:t>Stimulansbidrag och åtgärder inom äldreområdet</w:t>
            </w:r>
          </w:p>
        </w:tc>
        <w:tc>
          <w:tcPr>
            <w:tcW w:w="796" w:type="pct"/>
            <w:noWrap/>
            <w:hideMark/>
          </w:tcPr>
          <w:p w14:paraId="1A920398" w14:textId="77777777" w:rsidR="005B1647" w:rsidRPr="00B77D8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77D8D">
              <w:t>900</w:t>
            </w:r>
          </w:p>
        </w:tc>
        <w:tc>
          <w:tcPr>
            <w:tcW w:w="734" w:type="pct"/>
            <w:noWrap/>
            <w:hideMark/>
          </w:tcPr>
          <w:p w14:paraId="6EA0B030" w14:textId="77777777" w:rsidR="005B1647" w:rsidRPr="00B77D8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77D8D">
              <w:t>710</w:t>
            </w:r>
          </w:p>
        </w:tc>
      </w:tr>
      <w:tr w:rsidR="00155607" w14:paraId="0F6BFC52" w14:textId="77777777" w:rsidTr="00155607">
        <w:trPr>
          <w:trHeight w:val="300"/>
        </w:trPr>
        <w:tc>
          <w:tcPr>
            <w:cnfStyle w:val="001000000000" w:firstRow="0" w:lastRow="0" w:firstColumn="1" w:lastColumn="0" w:oddVBand="0" w:evenVBand="0" w:oddHBand="0" w:evenHBand="0" w:firstRowFirstColumn="0" w:firstRowLastColumn="0" w:lastRowFirstColumn="0" w:lastRowLastColumn="0"/>
            <w:tcW w:w="579" w:type="pct"/>
            <w:noWrap/>
            <w:vAlign w:val="top"/>
            <w:hideMark/>
          </w:tcPr>
          <w:p w14:paraId="3D37B535" w14:textId="77777777" w:rsidR="005B1647" w:rsidRPr="00B77D8D" w:rsidRDefault="005B1647" w:rsidP="005B1647">
            <w:pPr>
              <w:pStyle w:val="Tabell"/>
            </w:pPr>
            <w:r w:rsidRPr="00B77D8D">
              <w:t>4:7</w:t>
            </w:r>
          </w:p>
        </w:tc>
        <w:tc>
          <w:tcPr>
            <w:tcW w:w="2891" w:type="pct"/>
            <w:noWrap/>
            <w:vAlign w:val="top"/>
            <w:hideMark/>
          </w:tcPr>
          <w:p w14:paraId="1D2F867A" w14:textId="77777777" w:rsidR="005B1647" w:rsidRPr="00B77D8D"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B77D8D">
              <w:t>Bidrag till utveckling av socialt arbete m.m.</w:t>
            </w:r>
          </w:p>
        </w:tc>
        <w:tc>
          <w:tcPr>
            <w:tcW w:w="796" w:type="pct"/>
            <w:noWrap/>
            <w:hideMark/>
          </w:tcPr>
          <w:p w14:paraId="4346B017" w14:textId="77777777" w:rsidR="005B1647" w:rsidRPr="00B77D8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77D8D">
              <w:t>31</w:t>
            </w:r>
          </w:p>
        </w:tc>
        <w:tc>
          <w:tcPr>
            <w:tcW w:w="734" w:type="pct"/>
            <w:noWrap/>
            <w:hideMark/>
          </w:tcPr>
          <w:p w14:paraId="09DE3DEC" w14:textId="77777777" w:rsidR="005B1647" w:rsidRPr="00B77D8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77D8D">
              <w:t>25</w:t>
            </w:r>
          </w:p>
        </w:tc>
      </w:tr>
      <w:tr w:rsidR="00155607" w14:paraId="3CBB9BFF" w14:textId="77777777" w:rsidTr="00155607">
        <w:trPr>
          <w:trHeight w:val="300"/>
        </w:trPr>
        <w:tc>
          <w:tcPr>
            <w:cnfStyle w:val="001000000000" w:firstRow="0" w:lastRow="0" w:firstColumn="1" w:lastColumn="0" w:oddVBand="0" w:evenVBand="0" w:oddHBand="0" w:evenHBand="0" w:firstRowFirstColumn="0" w:firstRowLastColumn="0" w:lastRowFirstColumn="0" w:lastRowLastColumn="0"/>
            <w:tcW w:w="579" w:type="pct"/>
            <w:noWrap/>
            <w:vAlign w:val="top"/>
            <w:hideMark/>
          </w:tcPr>
          <w:p w14:paraId="73643D9D" w14:textId="77777777" w:rsidR="005B1647" w:rsidRPr="00B77D8D" w:rsidRDefault="005B1647" w:rsidP="005B1647">
            <w:pPr>
              <w:pStyle w:val="Tabell"/>
            </w:pPr>
            <w:r w:rsidRPr="00B77D8D">
              <w:t>7:2</w:t>
            </w:r>
          </w:p>
        </w:tc>
        <w:tc>
          <w:tcPr>
            <w:tcW w:w="2891" w:type="pct"/>
            <w:noWrap/>
            <w:vAlign w:val="top"/>
            <w:hideMark/>
          </w:tcPr>
          <w:p w14:paraId="679CAD3D" w14:textId="77777777" w:rsidR="005B1647" w:rsidRPr="00B77D8D"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B77D8D">
              <w:t>Forskningsrådet för hälsa, arbetsliv och välfärd: Forskning</w:t>
            </w:r>
          </w:p>
        </w:tc>
        <w:tc>
          <w:tcPr>
            <w:tcW w:w="796" w:type="pct"/>
            <w:noWrap/>
            <w:hideMark/>
          </w:tcPr>
          <w:p w14:paraId="00AEEB16" w14:textId="77777777" w:rsidR="005B1647" w:rsidRPr="00B77D8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77D8D">
              <w:t>2 800</w:t>
            </w:r>
          </w:p>
        </w:tc>
        <w:tc>
          <w:tcPr>
            <w:tcW w:w="734" w:type="pct"/>
            <w:noWrap/>
            <w:hideMark/>
          </w:tcPr>
          <w:p w14:paraId="517D4A03" w14:textId="77777777" w:rsidR="005B1647" w:rsidRPr="00B77D8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77D8D">
              <w:t>1 421</w:t>
            </w:r>
          </w:p>
        </w:tc>
      </w:tr>
      <w:tr w:rsidR="00155607" w14:paraId="045C670C" w14:textId="77777777" w:rsidTr="00155607">
        <w:trPr>
          <w:trHeight w:val="315"/>
        </w:trPr>
        <w:tc>
          <w:tcPr>
            <w:cnfStyle w:val="001000000000" w:firstRow="0" w:lastRow="0" w:firstColumn="1" w:lastColumn="0" w:oddVBand="0" w:evenVBand="0" w:oddHBand="0" w:evenHBand="0" w:firstRowFirstColumn="0" w:firstRowLastColumn="0" w:lastRowFirstColumn="0" w:lastRowLastColumn="0"/>
            <w:tcW w:w="579" w:type="pct"/>
            <w:noWrap/>
            <w:vAlign w:val="top"/>
            <w:hideMark/>
          </w:tcPr>
          <w:p w14:paraId="1A737068" w14:textId="77777777" w:rsidR="005B1647" w:rsidRPr="00B77D8D" w:rsidRDefault="005B1647" w:rsidP="005B1647">
            <w:pPr>
              <w:pStyle w:val="Tabell"/>
              <w:rPr>
                <w:b/>
                <w:bCs/>
              </w:rPr>
            </w:pPr>
            <w:r w:rsidRPr="00B77D8D">
              <w:rPr>
                <w:b/>
                <w:bCs/>
              </w:rPr>
              <w:t>Summa</w:t>
            </w:r>
          </w:p>
        </w:tc>
        <w:tc>
          <w:tcPr>
            <w:tcW w:w="2891" w:type="pct"/>
            <w:noWrap/>
            <w:vAlign w:val="top"/>
            <w:hideMark/>
          </w:tcPr>
          <w:p w14:paraId="59AC18CD" w14:textId="77777777" w:rsidR="005B1647" w:rsidRPr="00B77D8D"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rPr>
                <w:b/>
                <w:bCs/>
              </w:rPr>
            </w:pPr>
            <w:r w:rsidRPr="00B77D8D">
              <w:rPr>
                <w:b/>
                <w:bCs/>
              </w:rPr>
              <w:t> </w:t>
            </w:r>
          </w:p>
        </w:tc>
        <w:tc>
          <w:tcPr>
            <w:tcW w:w="796" w:type="pct"/>
            <w:noWrap/>
            <w:hideMark/>
          </w:tcPr>
          <w:p w14:paraId="3A405434" w14:textId="77777777" w:rsidR="005B1647" w:rsidRPr="00B77D8D"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B77D8D">
              <w:rPr>
                <w:b/>
                <w:bCs/>
              </w:rPr>
              <w:t>4 099</w:t>
            </w:r>
          </w:p>
        </w:tc>
        <w:tc>
          <w:tcPr>
            <w:tcW w:w="734" w:type="pct"/>
            <w:noWrap/>
            <w:hideMark/>
          </w:tcPr>
          <w:p w14:paraId="50EB1FAA" w14:textId="01530A35" w:rsidR="005B1647" w:rsidRPr="00B77D8D"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B77D8D">
              <w:rPr>
                <w:b/>
                <w:bCs/>
              </w:rPr>
              <w:t>2 1</w:t>
            </w:r>
            <w:r>
              <w:rPr>
                <w:b/>
                <w:bCs/>
              </w:rPr>
              <w:t>84</w:t>
            </w:r>
          </w:p>
        </w:tc>
      </w:tr>
      <w:tr w:rsidR="00155607" w14:paraId="67E9EFEE" w14:textId="77777777" w:rsidTr="00155607">
        <w:trPr>
          <w:trHeight w:val="300"/>
        </w:trPr>
        <w:tc>
          <w:tcPr>
            <w:cnfStyle w:val="001000000000" w:firstRow="0" w:lastRow="0" w:firstColumn="1" w:lastColumn="0" w:oddVBand="0" w:evenVBand="0" w:oddHBand="0" w:evenHBand="0" w:firstRowFirstColumn="0" w:firstRowLastColumn="0" w:lastRowFirstColumn="0" w:lastRowLastColumn="0"/>
            <w:tcW w:w="579" w:type="pct"/>
            <w:tcBorders>
              <w:bottom w:val="single" w:sz="4" w:space="0" w:color="auto"/>
            </w:tcBorders>
            <w:noWrap/>
            <w:vAlign w:val="top"/>
            <w:hideMark/>
          </w:tcPr>
          <w:p w14:paraId="64E37E0C" w14:textId="77777777" w:rsidR="005B1647" w:rsidRPr="00B77D8D" w:rsidRDefault="005B1647" w:rsidP="005B1647">
            <w:pPr>
              <w:pStyle w:val="Tabell"/>
            </w:pPr>
            <w:r w:rsidRPr="00B77D8D">
              <w:t>1:6 (2018)</w:t>
            </w:r>
          </w:p>
        </w:tc>
        <w:tc>
          <w:tcPr>
            <w:tcW w:w="2891" w:type="pct"/>
            <w:tcBorders>
              <w:bottom w:val="single" w:sz="4" w:space="0" w:color="auto"/>
            </w:tcBorders>
            <w:noWrap/>
            <w:vAlign w:val="top"/>
            <w:hideMark/>
          </w:tcPr>
          <w:p w14:paraId="06678C7F" w14:textId="77777777" w:rsidR="005B1647" w:rsidRPr="00B77D8D"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B77D8D">
              <w:t>Bidrag till folkhälsa och sjukvård</w:t>
            </w:r>
          </w:p>
        </w:tc>
        <w:tc>
          <w:tcPr>
            <w:tcW w:w="796" w:type="pct"/>
            <w:tcBorders>
              <w:bottom w:val="single" w:sz="4" w:space="0" w:color="auto"/>
            </w:tcBorders>
            <w:noWrap/>
            <w:hideMark/>
          </w:tcPr>
          <w:p w14:paraId="4D859A76" w14:textId="77777777" w:rsidR="005B1647" w:rsidRPr="00B77D8D"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734" w:type="pct"/>
            <w:tcBorders>
              <w:bottom w:val="single" w:sz="4" w:space="0" w:color="auto"/>
            </w:tcBorders>
            <w:noWrap/>
            <w:hideMark/>
          </w:tcPr>
          <w:p w14:paraId="19836ECC" w14:textId="77777777" w:rsidR="005B1647" w:rsidRPr="00B77D8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77D8D">
              <w:t>12</w:t>
            </w:r>
          </w:p>
        </w:tc>
      </w:tr>
      <w:tr w:rsidR="00155607" w14:paraId="14A65C9F" w14:textId="77777777" w:rsidTr="00155607">
        <w:trPr>
          <w:cnfStyle w:val="010000000000" w:firstRow="0" w:lastRow="1" w:firstColumn="0" w:lastColumn="0" w:oddVBand="0" w:evenVBand="0" w:oddHBand="0" w:evenHBand="0" w:firstRowFirstColumn="0" w:firstRowLastColumn="0" w:lastRowFirstColumn="0" w:lastRowLastColumn="0"/>
          <w:trHeight w:val="315"/>
        </w:trPr>
        <w:tc>
          <w:tcPr>
            <w:cnfStyle w:val="001000000000" w:firstRow="0" w:lastRow="0" w:firstColumn="1" w:lastColumn="0" w:oddVBand="0" w:evenVBand="0" w:oddHBand="0" w:evenHBand="0" w:firstRowFirstColumn="0" w:firstRowLastColumn="0" w:lastRowFirstColumn="0" w:lastRowLastColumn="0"/>
            <w:tcW w:w="579" w:type="pct"/>
            <w:tcBorders>
              <w:top w:val="single" w:sz="4" w:space="0" w:color="auto"/>
            </w:tcBorders>
            <w:shd w:val="clear" w:color="auto" w:fill="auto"/>
            <w:noWrap/>
            <w:vAlign w:val="top"/>
            <w:hideMark/>
          </w:tcPr>
          <w:p w14:paraId="07F6C160" w14:textId="77777777" w:rsidR="005B1647" w:rsidRPr="00B77D8D" w:rsidRDefault="005B1647" w:rsidP="005B1647">
            <w:pPr>
              <w:pStyle w:val="Tabell"/>
              <w:rPr>
                <w:bCs/>
              </w:rPr>
            </w:pPr>
            <w:r w:rsidRPr="00B77D8D">
              <w:rPr>
                <w:bCs/>
              </w:rPr>
              <w:t>Totalt</w:t>
            </w:r>
          </w:p>
        </w:tc>
        <w:tc>
          <w:tcPr>
            <w:tcW w:w="2891" w:type="pct"/>
            <w:tcBorders>
              <w:top w:val="single" w:sz="4" w:space="0" w:color="auto"/>
            </w:tcBorders>
            <w:shd w:val="clear" w:color="auto" w:fill="auto"/>
            <w:noWrap/>
            <w:vAlign w:val="top"/>
            <w:hideMark/>
          </w:tcPr>
          <w:p w14:paraId="206538E6" w14:textId="77777777" w:rsidR="005B1647" w:rsidRPr="00B77D8D" w:rsidRDefault="005B1647" w:rsidP="005B1647">
            <w:pPr>
              <w:pStyle w:val="Tabell"/>
              <w:jc w:val="left"/>
              <w:cnfStyle w:val="010000000000" w:firstRow="0" w:lastRow="1" w:firstColumn="0" w:lastColumn="0" w:oddVBand="0" w:evenVBand="0" w:oddHBand="0" w:evenHBand="0" w:firstRowFirstColumn="0" w:firstRowLastColumn="0" w:lastRowFirstColumn="0" w:lastRowLastColumn="0"/>
            </w:pPr>
            <w:r w:rsidRPr="00B77D8D">
              <w:t> </w:t>
            </w:r>
          </w:p>
        </w:tc>
        <w:tc>
          <w:tcPr>
            <w:tcW w:w="796" w:type="pct"/>
            <w:tcBorders>
              <w:top w:val="single" w:sz="4" w:space="0" w:color="auto"/>
            </w:tcBorders>
            <w:shd w:val="clear" w:color="auto" w:fill="auto"/>
            <w:noWrap/>
            <w:hideMark/>
          </w:tcPr>
          <w:p w14:paraId="66448BCC" w14:textId="77777777" w:rsidR="005B1647" w:rsidRPr="00B77D8D" w:rsidRDefault="005B1647" w:rsidP="005B1647">
            <w:pPr>
              <w:pStyle w:val="Tabell"/>
              <w:cnfStyle w:val="010000000000" w:firstRow="0" w:lastRow="1" w:firstColumn="0" w:lastColumn="0" w:oddVBand="0" w:evenVBand="0" w:oddHBand="0" w:evenHBand="0" w:firstRowFirstColumn="0" w:firstRowLastColumn="0" w:lastRowFirstColumn="0" w:lastRowLastColumn="0"/>
            </w:pPr>
            <w:r w:rsidRPr="00B77D8D">
              <w:t> </w:t>
            </w:r>
          </w:p>
        </w:tc>
        <w:tc>
          <w:tcPr>
            <w:tcW w:w="734" w:type="pct"/>
            <w:tcBorders>
              <w:top w:val="single" w:sz="4" w:space="0" w:color="auto"/>
            </w:tcBorders>
            <w:shd w:val="clear" w:color="auto" w:fill="auto"/>
            <w:noWrap/>
            <w:hideMark/>
          </w:tcPr>
          <w:p w14:paraId="6EB3EC72" w14:textId="683E837F" w:rsidR="005B1647" w:rsidRPr="00B77D8D"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Pr>
                <w:bCs/>
              </w:rPr>
              <w:t>2 197</w:t>
            </w:r>
          </w:p>
        </w:tc>
      </w:tr>
    </w:tbl>
    <w:p w14:paraId="10EE6AED" w14:textId="0C7D397E" w:rsidR="005B1647" w:rsidRDefault="005B1647" w:rsidP="005B1647">
      <w:pPr>
        <w:pStyle w:val="Brdtext"/>
        <w:spacing w:before="240"/>
      </w:pPr>
      <w:r w:rsidRPr="00932DF0">
        <w:t>Inom utgiftsområdet har riksdagen beslutat om beställningsbemyndiganden på 4</w:t>
      </w:r>
      <w:r>
        <w:t> </w:t>
      </w:r>
      <w:r w:rsidRPr="00932DF0">
        <w:t>099</w:t>
      </w:r>
      <w:r>
        <w:t> </w:t>
      </w:r>
      <w:r w:rsidRPr="00932DF0">
        <w:t>miljoner kronor. De utestående åtagandena uppgick till 2</w:t>
      </w:r>
      <w:r>
        <w:t> </w:t>
      </w:r>
      <w:r w:rsidRPr="00932DF0">
        <w:t>1</w:t>
      </w:r>
      <w:r>
        <w:t>84</w:t>
      </w:r>
      <w:r w:rsidRPr="00932DF0">
        <w:t> miljoner kronor. Skillnaden mellan bemyndiganden och utestående åtaganden uppgick till 1</w:t>
      </w:r>
      <w:r>
        <w:t> </w:t>
      </w:r>
      <w:r w:rsidRPr="00932DF0">
        <w:t>9</w:t>
      </w:r>
      <w:r>
        <w:t>15 </w:t>
      </w:r>
      <w:r w:rsidRPr="00932DF0">
        <w:t>miljoner kronor. Huvuddelen av skillnaden avser anslaget 7:2</w:t>
      </w:r>
      <w:r>
        <w:t> </w:t>
      </w:r>
      <w:r w:rsidRPr="00B501AB">
        <w:rPr>
          <w:i/>
        </w:rPr>
        <w:t>Forskningsrådet för hälsa, arbetsliv och välfärd: Forskning</w:t>
      </w:r>
      <w:r w:rsidRPr="00932DF0">
        <w:t xml:space="preserve">. </w:t>
      </w:r>
      <w:r>
        <w:t>Bemyndigandet fördubblades jämfört med 2018. M</w:t>
      </w:r>
      <w:r w:rsidDel="009D64A2">
        <w:t xml:space="preserve">yndigheten </w:t>
      </w:r>
      <w:r w:rsidRPr="001B404F">
        <w:t xml:space="preserve">hann dock inte </w:t>
      </w:r>
      <w:r>
        <w:t>ingå</w:t>
      </w:r>
      <w:r w:rsidRPr="001B404F">
        <w:t xml:space="preserve"> de åtaganden som bemyndigande</w:t>
      </w:r>
      <w:r>
        <w:t>t</w:t>
      </w:r>
      <w:r w:rsidRPr="001B404F">
        <w:t xml:space="preserve"> medgav</w:t>
      </w:r>
      <w:r>
        <w:t xml:space="preserve">. </w:t>
      </w:r>
    </w:p>
    <w:p w14:paraId="0824FAFA" w14:textId="04E644EA" w:rsidR="005B1647" w:rsidRPr="00932DF0" w:rsidRDefault="005B1647" w:rsidP="005B1647">
      <w:pPr>
        <w:pStyle w:val="Brdtext"/>
        <w:spacing w:before="240"/>
      </w:pPr>
      <w:r w:rsidRPr="00932DF0">
        <w:t xml:space="preserve">Under utgiftsområdet finns </w:t>
      </w:r>
      <w:r>
        <w:t>även ett</w:t>
      </w:r>
      <w:r w:rsidRPr="00932DF0">
        <w:t xml:space="preserve"> äldre beställningsbemyndigande, dvs</w:t>
      </w:r>
      <w:r>
        <w:t>.</w:t>
      </w:r>
      <w:r w:rsidRPr="00932DF0">
        <w:t xml:space="preserve"> bemyndigande </w:t>
      </w:r>
      <w:r>
        <w:t>som</w:t>
      </w:r>
      <w:r w:rsidRPr="00932DF0">
        <w:t xml:space="preserve"> har upphört men där det fortfarande finns utestående åtaganden. Totalt uppgick de</w:t>
      </w:r>
      <w:r>
        <w:t>ssa åtaganden</w:t>
      </w:r>
      <w:r w:rsidRPr="00932DF0">
        <w:t xml:space="preserve"> till </w:t>
      </w:r>
      <w:r>
        <w:t>12</w:t>
      </w:r>
      <w:r w:rsidRPr="00932DF0">
        <w:t xml:space="preserve"> miljoner kronor.</w:t>
      </w:r>
    </w:p>
    <w:p w14:paraId="0DBD03CB" w14:textId="77777777" w:rsidR="005B1647" w:rsidRDefault="005B1647" w:rsidP="005B1647">
      <w:pPr>
        <w:pStyle w:val="Rubrik4utannumrering"/>
      </w:pPr>
      <w:r>
        <w:t>Inomstatliga lån</w:t>
      </w:r>
    </w:p>
    <w:p w14:paraId="65A227A0" w14:textId="437568D0" w:rsidR="005B1647" w:rsidRDefault="005B1647" w:rsidP="005B1647">
      <w:pPr>
        <w:pStyle w:val="TabellRubrik"/>
      </w:pPr>
      <w:bookmarkStart w:id="123" w:name="_Toc37340062"/>
      <w:r>
        <w:t xml:space="preserve">Tabell </w:t>
      </w:r>
      <w:r>
        <w:fldChar w:fldCharType="begin"/>
      </w:r>
      <w:r>
        <w:instrText xml:space="preserve"> STYLEREF  "Rubrik 1" \n</w:instrText>
      </w:r>
      <w:r>
        <w:fldChar w:fldCharType="separate"/>
      </w:r>
      <w:r w:rsidR="00301022">
        <w:rPr>
          <w:noProof/>
        </w:rPr>
        <w:t>2</w:t>
      </w:r>
      <w:r>
        <w:rPr>
          <w:noProof/>
        </w:rPr>
        <w:fldChar w:fldCharType="end"/>
      </w:r>
      <w:r>
        <w:t>.</w:t>
      </w:r>
      <w:fldSimple w:instr=" SEQ Tabell \* ARABIC \s 1 ">
        <w:r w:rsidR="00301022">
          <w:rPr>
            <w:noProof/>
          </w:rPr>
          <w:t>62</w:t>
        </w:r>
      </w:fldSimple>
      <w:r>
        <w:tab/>
        <w:t>UO 9 Inomstatliga lån</w:t>
      </w:r>
      <w:bookmarkEnd w:id="123"/>
    </w:p>
    <w:p w14:paraId="18D71CDD" w14:textId="1C93D2C7" w:rsidR="005B1647" w:rsidRDefault="005B1647" w:rsidP="005B1647">
      <w:pPr>
        <w:pStyle w:val="TabellUnderrubrik"/>
      </w:pPr>
      <w:r w:rsidRPr="00B77D8D">
        <w:t>Miljoner kronor</w:t>
      </w:r>
    </w:p>
    <w:tbl>
      <w:tblPr>
        <w:tblStyle w:val="RKBPTabell"/>
        <w:tblW w:w="5000" w:type="pct"/>
        <w:tblLook w:val="04E0" w:firstRow="1" w:lastRow="1" w:firstColumn="1" w:lastColumn="0" w:noHBand="0" w:noVBand="1"/>
      </w:tblPr>
      <w:tblGrid>
        <w:gridCol w:w="4490"/>
        <w:gridCol w:w="1431"/>
        <w:gridCol w:w="1449"/>
      </w:tblGrid>
      <w:tr w:rsidR="00155607" w14:paraId="4D3C0D76" w14:textId="77777777" w:rsidTr="00BE1FEE">
        <w:trPr>
          <w:cnfStyle w:val="100000000000" w:firstRow="1" w:lastRow="0" w:firstColumn="0" w:lastColumn="0" w:oddVBand="0" w:evenVBand="0" w:oddHBand="0" w:evenHBand="0" w:firstRowFirstColumn="0" w:firstRowLastColumn="0" w:lastRowFirstColumn="0" w:lastRowLastColumn="0"/>
          <w:trHeight w:val="330"/>
          <w:tblHeader w:val="0"/>
        </w:trPr>
        <w:tc>
          <w:tcPr>
            <w:cnfStyle w:val="001000000000" w:firstRow="0" w:lastRow="0" w:firstColumn="1" w:lastColumn="0" w:oddVBand="0" w:evenVBand="0" w:oddHBand="0" w:evenHBand="0" w:firstRowFirstColumn="0" w:firstRowLastColumn="0" w:lastRowFirstColumn="0" w:lastRowLastColumn="0"/>
            <w:tcW w:w="3046" w:type="pct"/>
            <w:tcBorders>
              <w:top w:val="none" w:sz="0" w:space="0" w:color="auto"/>
              <w:left w:val="none" w:sz="0" w:space="0" w:color="auto"/>
              <w:bottom w:val="none" w:sz="0" w:space="0" w:color="auto"/>
              <w:right w:val="none" w:sz="0" w:space="0" w:color="auto"/>
              <w:tl2br w:val="none" w:sz="0" w:space="0" w:color="auto"/>
              <w:tr2bl w:val="none" w:sz="0" w:space="0" w:color="auto"/>
            </w:tcBorders>
            <w:noWrap/>
            <w:hideMark/>
          </w:tcPr>
          <w:p w14:paraId="239AF660" w14:textId="77777777" w:rsidR="005B1647" w:rsidRPr="00B77D8D" w:rsidRDefault="005B1647" w:rsidP="005B1647">
            <w:pPr>
              <w:pStyle w:val="TabellHuvud"/>
            </w:pPr>
            <w:r w:rsidRPr="00B77D8D">
              <w:t>Inomstatliga lån</w:t>
            </w:r>
          </w:p>
        </w:tc>
        <w:tc>
          <w:tcPr>
            <w:tcW w:w="971" w:type="pct"/>
            <w:tcBorders>
              <w:top w:val="none" w:sz="0" w:space="0" w:color="auto"/>
              <w:left w:val="none" w:sz="0" w:space="0" w:color="auto"/>
              <w:bottom w:val="none" w:sz="0" w:space="0" w:color="auto"/>
              <w:right w:val="none" w:sz="0" w:space="0" w:color="auto"/>
              <w:tl2br w:val="none" w:sz="0" w:space="0" w:color="auto"/>
              <w:tr2bl w:val="none" w:sz="0" w:space="0" w:color="auto"/>
            </w:tcBorders>
            <w:noWrap/>
            <w:hideMark/>
          </w:tcPr>
          <w:p w14:paraId="0AEA75DA" w14:textId="77777777" w:rsidR="005B1647" w:rsidRPr="00B77D8D"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B77D8D">
              <w:t>Låneram</w:t>
            </w:r>
          </w:p>
        </w:tc>
        <w:tc>
          <w:tcPr>
            <w:tcW w:w="983" w:type="pct"/>
            <w:tcBorders>
              <w:top w:val="none" w:sz="0" w:space="0" w:color="auto"/>
              <w:left w:val="none" w:sz="0" w:space="0" w:color="auto"/>
              <w:bottom w:val="none" w:sz="0" w:space="0" w:color="auto"/>
              <w:right w:val="none" w:sz="0" w:space="0" w:color="auto"/>
              <w:tl2br w:val="none" w:sz="0" w:space="0" w:color="auto"/>
              <w:tr2bl w:val="none" w:sz="0" w:space="0" w:color="auto"/>
            </w:tcBorders>
            <w:noWrap/>
            <w:hideMark/>
          </w:tcPr>
          <w:p w14:paraId="5FB7EFC7" w14:textId="77777777" w:rsidR="005B1647" w:rsidRPr="00B77D8D"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B77D8D">
              <w:t>Lån 2019-12-31</w:t>
            </w:r>
          </w:p>
        </w:tc>
      </w:tr>
      <w:tr w:rsidR="00155607" w14:paraId="13DD4F92" w14:textId="77777777" w:rsidTr="00155607">
        <w:trPr>
          <w:trHeight w:val="510"/>
        </w:trPr>
        <w:tc>
          <w:tcPr>
            <w:cnfStyle w:val="001000000000" w:firstRow="0" w:lastRow="0" w:firstColumn="1" w:lastColumn="0" w:oddVBand="0" w:evenVBand="0" w:oddHBand="0" w:evenHBand="0" w:firstRowFirstColumn="0" w:firstRowLastColumn="0" w:lastRowFirstColumn="0" w:lastRowLastColumn="0"/>
            <w:tcW w:w="3046" w:type="pct"/>
            <w:tcBorders>
              <w:top w:val="single" w:sz="12" w:space="0" w:color="auto"/>
            </w:tcBorders>
            <w:hideMark/>
          </w:tcPr>
          <w:p w14:paraId="17CC156B" w14:textId="77777777" w:rsidR="005B1647" w:rsidRPr="00B77D8D" w:rsidRDefault="005B1647" w:rsidP="005B1647">
            <w:pPr>
              <w:pStyle w:val="Tabell"/>
            </w:pPr>
            <w:r w:rsidRPr="00B77D8D">
              <w:t>Beredskapsinvesteringar inom ramen för Socialstyrelsens verksamhet</w:t>
            </w:r>
          </w:p>
        </w:tc>
        <w:tc>
          <w:tcPr>
            <w:tcW w:w="971" w:type="pct"/>
            <w:tcBorders>
              <w:top w:val="single" w:sz="12" w:space="0" w:color="auto"/>
            </w:tcBorders>
            <w:noWrap/>
            <w:hideMark/>
          </w:tcPr>
          <w:p w14:paraId="0B5E558F" w14:textId="77777777" w:rsidR="005B1647" w:rsidRPr="00B77D8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77D8D">
              <w:t>100</w:t>
            </w:r>
          </w:p>
        </w:tc>
        <w:tc>
          <w:tcPr>
            <w:tcW w:w="983" w:type="pct"/>
            <w:tcBorders>
              <w:top w:val="single" w:sz="12" w:space="0" w:color="auto"/>
            </w:tcBorders>
            <w:noWrap/>
            <w:hideMark/>
          </w:tcPr>
          <w:p w14:paraId="3D04FE74" w14:textId="77777777" w:rsidR="005B1647" w:rsidRPr="00B77D8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77D8D">
              <w:t>6</w:t>
            </w:r>
          </w:p>
        </w:tc>
      </w:tr>
      <w:tr w:rsidR="00155607" w14:paraId="2C425681" w14:textId="77777777" w:rsidTr="00155607">
        <w:trPr>
          <w:trHeight w:val="525"/>
        </w:trPr>
        <w:tc>
          <w:tcPr>
            <w:cnfStyle w:val="001000000000" w:firstRow="0" w:lastRow="0" w:firstColumn="1" w:lastColumn="0" w:oddVBand="0" w:evenVBand="0" w:oddHBand="0" w:evenHBand="0" w:firstRowFirstColumn="0" w:firstRowLastColumn="0" w:lastRowFirstColumn="0" w:lastRowLastColumn="0"/>
            <w:tcW w:w="3046" w:type="pct"/>
            <w:hideMark/>
          </w:tcPr>
          <w:p w14:paraId="0D4D0141" w14:textId="77777777" w:rsidR="005B1647" w:rsidRPr="00B77D8D" w:rsidRDefault="005B1647" w:rsidP="005B1647">
            <w:pPr>
              <w:pStyle w:val="Tabell"/>
            </w:pPr>
            <w:r w:rsidRPr="00B77D8D">
              <w:t>Beredskapsinvesteringar inom ramen för Folkhälsomyndighetens verksamhet</w:t>
            </w:r>
          </w:p>
        </w:tc>
        <w:tc>
          <w:tcPr>
            <w:tcW w:w="971" w:type="pct"/>
            <w:noWrap/>
            <w:hideMark/>
          </w:tcPr>
          <w:p w14:paraId="5E35D4FB" w14:textId="77777777" w:rsidR="005B1647" w:rsidRPr="00B77D8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77D8D">
              <w:t>350</w:t>
            </w:r>
          </w:p>
        </w:tc>
        <w:tc>
          <w:tcPr>
            <w:tcW w:w="983" w:type="pct"/>
            <w:noWrap/>
            <w:hideMark/>
          </w:tcPr>
          <w:p w14:paraId="52388E21" w14:textId="77777777" w:rsidR="005B1647" w:rsidRPr="00B77D8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77D8D">
              <w:t>52</w:t>
            </w:r>
          </w:p>
        </w:tc>
      </w:tr>
      <w:tr w:rsidR="00155607" w14:paraId="07FD4AC3" w14:textId="77777777" w:rsidTr="00155607">
        <w:trPr>
          <w:cnfStyle w:val="010000000000" w:firstRow="0" w:lastRow="1" w:firstColumn="0" w:lastColumn="0" w:oddVBand="0" w:evenVBand="0" w:oddHBand="0" w:evenHBand="0" w:firstRowFirstColumn="0" w:firstRowLastColumn="0" w:lastRowFirstColumn="0" w:lastRowLastColumn="0"/>
          <w:trHeight w:val="330"/>
        </w:trPr>
        <w:tc>
          <w:tcPr>
            <w:cnfStyle w:val="001000000000" w:firstRow="0" w:lastRow="0" w:firstColumn="1" w:lastColumn="0" w:oddVBand="0" w:evenVBand="0" w:oddHBand="0" w:evenHBand="0" w:firstRowFirstColumn="0" w:firstRowLastColumn="0" w:lastRowFirstColumn="0" w:lastRowLastColumn="0"/>
            <w:tcW w:w="3046" w:type="pct"/>
            <w:noWrap/>
            <w:hideMark/>
          </w:tcPr>
          <w:p w14:paraId="569E0CB4" w14:textId="77777777" w:rsidR="005B1647" w:rsidRPr="00B77D8D" w:rsidRDefault="005B1647" w:rsidP="005B1647">
            <w:pPr>
              <w:pStyle w:val="Tabell"/>
            </w:pPr>
            <w:r w:rsidRPr="00B77D8D">
              <w:t>Summa</w:t>
            </w:r>
          </w:p>
        </w:tc>
        <w:tc>
          <w:tcPr>
            <w:tcW w:w="971" w:type="pct"/>
            <w:noWrap/>
            <w:hideMark/>
          </w:tcPr>
          <w:p w14:paraId="085A366D" w14:textId="77777777" w:rsidR="005B1647" w:rsidRPr="00B77D8D" w:rsidRDefault="005B1647" w:rsidP="005B1647">
            <w:pPr>
              <w:pStyle w:val="Tabell"/>
              <w:cnfStyle w:val="010000000000" w:firstRow="0" w:lastRow="1" w:firstColumn="0" w:lastColumn="0" w:oddVBand="0" w:evenVBand="0" w:oddHBand="0" w:evenHBand="0" w:firstRowFirstColumn="0" w:firstRowLastColumn="0" w:lastRowFirstColumn="0" w:lastRowLastColumn="0"/>
            </w:pPr>
            <w:r w:rsidRPr="00B77D8D">
              <w:t>450</w:t>
            </w:r>
          </w:p>
        </w:tc>
        <w:tc>
          <w:tcPr>
            <w:tcW w:w="983" w:type="pct"/>
            <w:noWrap/>
            <w:hideMark/>
          </w:tcPr>
          <w:p w14:paraId="07E6AFB2" w14:textId="77777777" w:rsidR="005B1647" w:rsidRPr="00B77D8D" w:rsidRDefault="005B1647" w:rsidP="005B1647">
            <w:pPr>
              <w:pStyle w:val="Tabell"/>
              <w:cnfStyle w:val="010000000000" w:firstRow="0" w:lastRow="1" w:firstColumn="0" w:lastColumn="0" w:oddVBand="0" w:evenVBand="0" w:oddHBand="0" w:evenHBand="0" w:firstRowFirstColumn="0" w:firstRowLastColumn="0" w:lastRowFirstColumn="0" w:lastRowLastColumn="0"/>
            </w:pPr>
            <w:r w:rsidRPr="00B77D8D">
              <w:t>58</w:t>
            </w:r>
          </w:p>
        </w:tc>
      </w:tr>
    </w:tbl>
    <w:p w14:paraId="092A72BF" w14:textId="161B6319" w:rsidR="005B1647" w:rsidRDefault="005B1647" w:rsidP="005B1647">
      <w:pPr>
        <w:pStyle w:val="Rubrik4utannumrering"/>
      </w:pPr>
      <w:r>
        <w:lastRenderedPageBreak/>
        <w:t>Riksrevisionens iakttagelser – effektivitetsrevision</w:t>
      </w:r>
    </w:p>
    <w:p w14:paraId="2AAE90D6" w14:textId="77777777" w:rsidR="005B1647" w:rsidRPr="009F4993" w:rsidRDefault="005B1647" w:rsidP="005B1647">
      <w:pPr>
        <w:pStyle w:val="Rubrik5utannumrering"/>
      </w:pPr>
      <w:r w:rsidRPr="009F4993">
        <w:t>RiR 2019:23 Ej verkställda beslut – rapporteringsskyldighet och särskild avgift i SoL och LSS</w:t>
      </w:r>
    </w:p>
    <w:p w14:paraId="05F73CC9" w14:textId="45BBB723" w:rsidR="005B1647" w:rsidRDefault="005B1647" w:rsidP="005B1647">
      <w:r>
        <w:t>Riksrevisionen har granskat reglerna om kommunernas skyldighet att rapportera ej verkställda beslut och särskild avgift i socialtjänstlagen (2001:453), förkortad SoL, och lagen (1993:387) om stöd och service till vissa funktionshindrade, förkortad LSS.</w:t>
      </w:r>
    </w:p>
    <w:p w14:paraId="78E392BA" w14:textId="77777777" w:rsidR="005B1647" w:rsidRDefault="005B1647" w:rsidP="005B1647">
      <w:r>
        <w:t>Regeringen har i skrivelsen Riksrevisionens rapport om ej verkställda beslut – rapporteringsskyldighet och särskild avgift i SoL och LSS (skr. 2019/20:61) redovisat vilka åtgärder som avses vidtas med anledning av granskningsrapporten. Granskningsrapporten är därmed slutbehandlad.</w:t>
      </w:r>
    </w:p>
    <w:p w14:paraId="6A859EE6" w14:textId="0243E41A" w:rsidR="005B1647" w:rsidRDefault="005B1647" w:rsidP="005B1647">
      <w:pPr>
        <w:pStyle w:val="Rubrik5utannumrering"/>
      </w:pPr>
      <w:r>
        <w:t>RiR 2019:33 Inspektionen för vård och omsorg</w:t>
      </w:r>
    </w:p>
    <w:p w14:paraId="0AD74722" w14:textId="47128B49" w:rsidR="005B1647" w:rsidRDefault="005B1647" w:rsidP="005B1647">
      <w:r>
        <w:t>Riksrevisionen har granskat Inspektionen för vård och omsorgs (IVO) tillsynsverksamhet.</w:t>
      </w:r>
    </w:p>
    <w:p w14:paraId="33B56211" w14:textId="2A333DD1" w:rsidR="005B1647" w:rsidRDefault="005B1647" w:rsidP="005B1647">
      <w:r>
        <w:t xml:space="preserve">Regeringen har i skrivelsen Riksrevisionens rapport om Inspektionen för vård och omsorg (skr. </w:t>
      </w:r>
      <w:r w:rsidRPr="00C94EAE">
        <w:t>2019/20:121</w:t>
      </w:r>
      <w:r>
        <w:t>) redovisat vilka åtgärder som vidtagits eller avses vidtas med anledning av granskningsrapporten. Granskningsrapporten är därmed slutbehandlad.</w:t>
      </w:r>
    </w:p>
    <w:p w14:paraId="33F0E3E7" w14:textId="040AC1F0" w:rsidR="005B1647" w:rsidRDefault="005B1647" w:rsidP="005B1647"/>
    <w:p w14:paraId="66D97202" w14:textId="3C80CACD" w:rsidR="005B1647" w:rsidRDefault="005B1647" w:rsidP="005B1647">
      <w:pPr>
        <w:sectPr w:rsidR="005B1647" w:rsidSect="00DA2538">
          <w:headerReference w:type="even" r:id="rId112"/>
          <w:headerReference w:type="default" r:id="rId113"/>
          <w:footerReference w:type="even" r:id="rId114"/>
          <w:footerReference w:type="default" r:id="rId115"/>
          <w:footerReference w:type="first" r:id="rId116"/>
          <w:pgSz w:w="11906" w:h="16838" w:code="9"/>
          <w:pgMar w:top="1304" w:right="2268" w:bottom="1247" w:left="2268" w:header="567" w:footer="624" w:gutter="0"/>
          <w:cols w:space="708"/>
          <w:docGrid w:linePitch="360"/>
        </w:sectPr>
      </w:pPr>
    </w:p>
    <w:p w14:paraId="3AD241B2" w14:textId="46F1D78A" w:rsidR="005B1647" w:rsidRDefault="005B1647" w:rsidP="00AC2754">
      <w:pPr>
        <w:pStyle w:val="Rubrik3"/>
      </w:pPr>
      <w:bookmarkStart w:id="124" w:name="_Toc37350622"/>
      <w:r>
        <w:lastRenderedPageBreak/>
        <w:t>Utgiftsområde 10 Ekonomisk trygghet vid sjukdom och funktionsnedsättning</w:t>
      </w:r>
      <w:bookmarkEnd w:id="124"/>
    </w:p>
    <w:p w14:paraId="716BC813" w14:textId="2E085771" w:rsidR="005B1647" w:rsidRDefault="005B1647" w:rsidP="005B1647">
      <w:pPr>
        <w:pStyle w:val="Rubrik4utannumrering"/>
      </w:pPr>
      <w:r>
        <w:t>Anslag</w:t>
      </w:r>
    </w:p>
    <w:p w14:paraId="5E88AE45" w14:textId="766D2628" w:rsidR="005B1647" w:rsidRDefault="005B1647" w:rsidP="005B1647">
      <w:pPr>
        <w:pStyle w:val="TabellRubrik"/>
      </w:pPr>
      <w:bookmarkStart w:id="125" w:name="_Toc37340063"/>
      <w:r>
        <w:t xml:space="preserve">Tabell </w:t>
      </w:r>
      <w:r>
        <w:fldChar w:fldCharType="begin"/>
      </w:r>
      <w:r>
        <w:instrText xml:space="preserve"> STYLEREF  "Rubrik 1" \n</w:instrText>
      </w:r>
      <w:r>
        <w:fldChar w:fldCharType="separate"/>
      </w:r>
      <w:r w:rsidR="00301022">
        <w:rPr>
          <w:noProof/>
        </w:rPr>
        <w:t>2</w:t>
      </w:r>
      <w:r>
        <w:rPr>
          <w:noProof/>
        </w:rPr>
        <w:fldChar w:fldCharType="end"/>
      </w:r>
      <w:r>
        <w:t>.</w:t>
      </w:r>
      <w:fldSimple w:instr=" SEQ Tabell \* ARABIC \s 1 ">
        <w:r w:rsidR="00301022">
          <w:rPr>
            <w:noProof/>
          </w:rPr>
          <w:t>63</w:t>
        </w:r>
      </w:fldSimple>
      <w:r>
        <w:tab/>
      </w:r>
      <w:r w:rsidRPr="00B77D8D">
        <w:t>UO 10 Anslag</w:t>
      </w:r>
      <w:bookmarkEnd w:id="125"/>
    </w:p>
    <w:p w14:paraId="3C927B47" w14:textId="1CF2C2CE" w:rsidR="005B1647" w:rsidRDefault="005B1647" w:rsidP="005B1647">
      <w:pPr>
        <w:pStyle w:val="TabellUnderrubrik"/>
      </w:pPr>
      <w:r w:rsidRPr="00B77D8D">
        <w:t>Miljoner kronor</w:t>
      </w:r>
    </w:p>
    <w:tbl>
      <w:tblPr>
        <w:tblStyle w:val="RKBPTabell"/>
        <w:tblW w:w="5000" w:type="pct"/>
        <w:tblLook w:val="04E0" w:firstRow="1" w:lastRow="1" w:firstColumn="1" w:lastColumn="0" w:noHBand="0" w:noVBand="1"/>
      </w:tblPr>
      <w:tblGrid>
        <w:gridCol w:w="707"/>
        <w:gridCol w:w="2321"/>
        <w:gridCol w:w="724"/>
        <w:gridCol w:w="724"/>
        <w:gridCol w:w="724"/>
        <w:gridCol w:w="724"/>
        <w:gridCol w:w="724"/>
        <w:gridCol w:w="722"/>
      </w:tblGrid>
      <w:tr w:rsidR="00155607" w14:paraId="63372934" w14:textId="77777777" w:rsidTr="00BE1FEE">
        <w:trPr>
          <w:cnfStyle w:val="100000000000" w:firstRow="1" w:lastRow="0" w:firstColumn="0" w:lastColumn="0" w:oddVBand="0" w:evenVBand="0" w:oddHBand="0" w:evenHBand="0" w:firstRowFirstColumn="0" w:firstRowLastColumn="0" w:lastRowFirstColumn="0" w:lastRowLastColumn="0"/>
          <w:trHeight w:val="63"/>
          <w:tblHeader w:val="0"/>
        </w:trPr>
        <w:tc>
          <w:tcPr>
            <w:cnfStyle w:val="001000000000" w:firstRow="0" w:lastRow="0" w:firstColumn="1" w:lastColumn="0" w:oddVBand="0" w:evenVBand="0" w:oddHBand="0" w:evenHBand="0" w:firstRowFirstColumn="0" w:firstRowLastColumn="0" w:lastRowFirstColumn="0" w:lastRowLastColumn="0"/>
            <w:tcW w:w="480" w:type="pct"/>
            <w:tcBorders>
              <w:top w:val="none" w:sz="0" w:space="0" w:color="auto"/>
              <w:left w:val="none" w:sz="0" w:space="0" w:color="auto"/>
              <w:bottom w:val="none" w:sz="0" w:space="0" w:color="auto"/>
              <w:right w:val="none" w:sz="0" w:space="0" w:color="auto"/>
              <w:tl2br w:val="none" w:sz="0" w:space="0" w:color="auto"/>
              <w:tr2bl w:val="none" w:sz="0" w:space="0" w:color="auto"/>
            </w:tcBorders>
            <w:noWrap/>
            <w:hideMark/>
          </w:tcPr>
          <w:p w14:paraId="6E14FEB8" w14:textId="77777777" w:rsidR="005B1647" w:rsidRPr="00B77D8D" w:rsidRDefault="005B1647" w:rsidP="005B1647">
            <w:pPr>
              <w:pStyle w:val="TabellHuvud"/>
            </w:pPr>
            <w:r w:rsidRPr="00B77D8D">
              <w:t>Anslag</w:t>
            </w:r>
          </w:p>
        </w:tc>
        <w:tc>
          <w:tcPr>
            <w:tcW w:w="1573" w:type="pct"/>
            <w:tcBorders>
              <w:top w:val="none" w:sz="0" w:space="0" w:color="auto"/>
              <w:left w:val="none" w:sz="0" w:space="0" w:color="auto"/>
              <w:bottom w:val="none" w:sz="0" w:space="0" w:color="auto"/>
              <w:right w:val="none" w:sz="0" w:space="0" w:color="auto"/>
              <w:tl2br w:val="none" w:sz="0" w:space="0" w:color="auto"/>
              <w:tr2bl w:val="none" w:sz="0" w:space="0" w:color="auto"/>
            </w:tcBorders>
            <w:hideMark/>
          </w:tcPr>
          <w:p w14:paraId="367CCAD0" w14:textId="77777777" w:rsidR="005B1647" w:rsidRPr="00B77D8D" w:rsidRDefault="005B1647" w:rsidP="005B1647">
            <w:pPr>
              <w:pStyle w:val="TabellHuvud"/>
              <w:jc w:val="left"/>
              <w:cnfStyle w:val="100000000000" w:firstRow="1" w:lastRow="0" w:firstColumn="0" w:lastColumn="0" w:oddVBand="0" w:evenVBand="0" w:oddHBand="0" w:evenHBand="0" w:firstRowFirstColumn="0" w:firstRowLastColumn="0" w:lastRowFirstColumn="0" w:lastRowLastColumn="0"/>
            </w:pPr>
            <w:r w:rsidRPr="00B77D8D">
              <w:t>Anslagsnamn</w:t>
            </w:r>
          </w:p>
        </w:tc>
        <w:tc>
          <w:tcPr>
            <w:tcW w:w="491" w:type="pct"/>
            <w:tcBorders>
              <w:top w:val="none" w:sz="0" w:space="0" w:color="auto"/>
              <w:left w:val="none" w:sz="0" w:space="0" w:color="auto"/>
              <w:bottom w:val="none" w:sz="0" w:space="0" w:color="auto"/>
              <w:right w:val="none" w:sz="0" w:space="0" w:color="auto"/>
              <w:tl2br w:val="none" w:sz="0" w:space="0" w:color="auto"/>
              <w:tr2bl w:val="none" w:sz="0" w:space="0" w:color="auto"/>
            </w:tcBorders>
            <w:hideMark/>
          </w:tcPr>
          <w:p w14:paraId="6C7D4BAD" w14:textId="77777777" w:rsidR="005B1647" w:rsidRPr="00B77D8D"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B77D8D">
              <w:t>SB</w:t>
            </w:r>
            <w:r w:rsidRPr="00B77D8D">
              <w:br/>
              <w:t>2019</w:t>
            </w:r>
          </w:p>
        </w:tc>
        <w:tc>
          <w:tcPr>
            <w:tcW w:w="491" w:type="pct"/>
            <w:tcBorders>
              <w:top w:val="none" w:sz="0" w:space="0" w:color="auto"/>
              <w:left w:val="none" w:sz="0" w:space="0" w:color="auto"/>
              <w:bottom w:val="none" w:sz="0" w:space="0" w:color="auto"/>
              <w:right w:val="none" w:sz="0" w:space="0" w:color="auto"/>
              <w:tl2br w:val="none" w:sz="0" w:space="0" w:color="auto"/>
              <w:tr2bl w:val="none" w:sz="0" w:space="0" w:color="auto"/>
            </w:tcBorders>
            <w:hideMark/>
          </w:tcPr>
          <w:p w14:paraId="1DCD1BF1" w14:textId="77777777" w:rsidR="005B1647" w:rsidRPr="00B77D8D"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B77D8D">
              <w:t>ÄB</w:t>
            </w:r>
            <w:r w:rsidRPr="00B77D8D">
              <w:br/>
              <w:t>2019</w:t>
            </w:r>
          </w:p>
        </w:tc>
        <w:tc>
          <w:tcPr>
            <w:tcW w:w="491" w:type="pct"/>
            <w:tcBorders>
              <w:top w:val="none" w:sz="0" w:space="0" w:color="auto"/>
              <w:left w:val="none" w:sz="0" w:space="0" w:color="auto"/>
              <w:bottom w:val="none" w:sz="0" w:space="0" w:color="auto"/>
              <w:right w:val="none" w:sz="0" w:space="0" w:color="auto"/>
              <w:tl2br w:val="none" w:sz="0" w:space="0" w:color="auto"/>
              <w:tr2bl w:val="none" w:sz="0" w:space="0" w:color="auto"/>
            </w:tcBorders>
            <w:hideMark/>
          </w:tcPr>
          <w:p w14:paraId="60B5BC33" w14:textId="77777777" w:rsidR="005B1647" w:rsidRPr="00B77D8D"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B77D8D">
              <w:t>Utfall</w:t>
            </w:r>
            <w:r w:rsidRPr="00B77D8D">
              <w:br/>
              <w:t>2019</w:t>
            </w:r>
          </w:p>
        </w:tc>
        <w:tc>
          <w:tcPr>
            <w:tcW w:w="491" w:type="pct"/>
            <w:tcBorders>
              <w:top w:val="none" w:sz="0" w:space="0" w:color="auto"/>
              <w:left w:val="none" w:sz="0" w:space="0" w:color="auto"/>
              <w:bottom w:val="none" w:sz="0" w:space="0" w:color="auto"/>
              <w:right w:val="none" w:sz="0" w:space="0" w:color="auto"/>
              <w:tl2br w:val="none" w:sz="0" w:space="0" w:color="auto"/>
              <w:tr2bl w:val="none" w:sz="0" w:space="0" w:color="auto"/>
            </w:tcBorders>
            <w:hideMark/>
          </w:tcPr>
          <w:p w14:paraId="3701CD97" w14:textId="77777777" w:rsidR="005B1647" w:rsidRPr="00B77D8D"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B77D8D">
              <w:t>Utfall-SB</w:t>
            </w:r>
            <w:r w:rsidRPr="00B77D8D">
              <w:br/>
              <w:t>2019</w:t>
            </w:r>
          </w:p>
        </w:tc>
        <w:tc>
          <w:tcPr>
            <w:tcW w:w="491" w:type="pct"/>
            <w:tcBorders>
              <w:top w:val="none" w:sz="0" w:space="0" w:color="auto"/>
              <w:left w:val="none" w:sz="0" w:space="0" w:color="auto"/>
              <w:bottom w:val="none" w:sz="0" w:space="0" w:color="auto"/>
              <w:right w:val="none" w:sz="0" w:space="0" w:color="auto"/>
              <w:tl2br w:val="none" w:sz="0" w:space="0" w:color="auto"/>
              <w:tr2bl w:val="none" w:sz="0" w:space="0" w:color="auto"/>
            </w:tcBorders>
            <w:hideMark/>
          </w:tcPr>
          <w:p w14:paraId="5B38E442" w14:textId="41B30E23" w:rsidR="005B1647" w:rsidRPr="00B77D8D"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B77D8D">
              <w:t>Utfall-SB</w:t>
            </w:r>
            <w:r w:rsidRPr="00B77D8D">
              <w:br/>
            </w:r>
            <w:r>
              <w:t>procent</w:t>
            </w:r>
            <w:r w:rsidRPr="00B77D8D">
              <w:br/>
              <w:t>2019</w:t>
            </w:r>
          </w:p>
        </w:tc>
        <w:tc>
          <w:tcPr>
            <w:tcW w:w="491" w:type="pct"/>
            <w:tcBorders>
              <w:top w:val="none" w:sz="0" w:space="0" w:color="auto"/>
              <w:left w:val="none" w:sz="0" w:space="0" w:color="auto"/>
              <w:bottom w:val="none" w:sz="0" w:space="0" w:color="auto"/>
              <w:right w:val="none" w:sz="0" w:space="0" w:color="auto"/>
              <w:tl2br w:val="none" w:sz="0" w:space="0" w:color="auto"/>
              <w:tr2bl w:val="none" w:sz="0" w:space="0" w:color="auto"/>
            </w:tcBorders>
            <w:hideMark/>
          </w:tcPr>
          <w:p w14:paraId="30999FFA" w14:textId="77777777" w:rsidR="005B1647" w:rsidRPr="00B77D8D"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B77D8D">
              <w:t>Utfall</w:t>
            </w:r>
            <w:r w:rsidRPr="00B77D8D">
              <w:br/>
              <w:t>2018</w:t>
            </w:r>
          </w:p>
        </w:tc>
      </w:tr>
      <w:tr w:rsidR="00155607" w14:paraId="56348D53"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480" w:type="pct"/>
            <w:tcBorders>
              <w:top w:val="single" w:sz="12" w:space="0" w:color="auto"/>
            </w:tcBorders>
            <w:vAlign w:val="top"/>
            <w:hideMark/>
          </w:tcPr>
          <w:p w14:paraId="28FA844F" w14:textId="77777777" w:rsidR="005B1647" w:rsidRPr="00B77D8D" w:rsidRDefault="005B1647" w:rsidP="005B1647">
            <w:pPr>
              <w:pStyle w:val="Tabell"/>
            </w:pPr>
            <w:r w:rsidRPr="00B77D8D">
              <w:t>1:1</w:t>
            </w:r>
          </w:p>
        </w:tc>
        <w:tc>
          <w:tcPr>
            <w:tcW w:w="1575" w:type="pct"/>
            <w:tcBorders>
              <w:top w:val="single" w:sz="12" w:space="0" w:color="auto"/>
            </w:tcBorders>
            <w:vAlign w:val="top"/>
            <w:hideMark/>
          </w:tcPr>
          <w:p w14:paraId="2DB29302" w14:textId="77777777" w:rsidR="005B1647" w:rsidRPr="00B77D8D"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B77D8D">
              <w:t>Sjukpenning och rehabilitering m.m.</w:t>
            </w:r>
          </w:p>
        </w:tc>
        <w:tc>
          <w:tcPr>
            <w:tcW w:w="491" w:type="pct"/>
            <w:tcBorders>
              <w:top w:val="single" w:sz="12" w:space="0" w:color="auto"/>
            </w:tcBorders>
            <w:noWrap/>
            <w:hideMark/>
          </w:tcPr>
          <w:p w14:paraId="36BE7211" w14:textId="77777777" w:rsidR="005B1647" w:rsidRPr="00B77D8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77D8D">
              <w:t>36 946</w:t>
            </w:r>
          </w:p>
        </w:tc>
        <w:tc>
          <w:tcPr>
            <w:tcW w:w="491" w:type="pct"/>
            <w:tcBorders>
              <w:top w:val="single" w:sz="12" w:space="0" w:color="auto"/>
            </w:tcBorders>
            <w:noWrap/>
            <w:hideMark/>
          </w:tcPr>
          <w:p w14:paraId="432AD4CF" w14:textId="77777777" w:rsidR="005B1647" w:rsidRPr="00B77D8D"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491" w:type="pct"/>
            <w:tcBorders>
              <w:top w:val="single" w:sz="12" w:space="0" w:color="auto"/>
            </w:tcBorders>
            <w:noWrap/>
            <w:hideMark/>
          </w:tcPr>
          <w:p w14:paraId="5D32F2D9" w14:textId="77777777" w:rsidR="005B1647" w:rsidRPr="00B77D8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77D8D">
              <w:t>37 246</w:t>
            </w:r>
          </w:p>
        </w:tc>
        <w:tc>
          <w:tcPr>
            <w:tcW w:w="491" w:type="pct"/>
            <w:tcBorders>
              <w:top w:val="single" w:sz="12" w:space="0" w:color="auto"/>
            </w:tcBorders>
            <w:noWrap/>
            <w:hideMark/>
          </w:tcPr>
          <w:p w14:paraId="069B4D05" w14:textId="77777777" w:rsidR="005B1647" w:rsidRPr="00B77D8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77D8D">
              <w:t>300</w:t>
            </w:r>
          </w:p>
        </w:tc>
        <w:tc>
          <w:tcPr>
            <w:tcW w:w="491" w:type="pct"/>
            <w:tcBorders>
              <w:top w:val="single" w:sz="12" w:space="0" w:color="auto"/>
            </w:tcBorders>
            <w:noWrap/>
            <w:hideMark/>
          </w:tcPr>
          <w:p w14:paraId="0EE678A9" w14:textId="77777777" w:rsidR="005B1647" w:rsidRPr="00B77D8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77D8D">
              <w:t>0,8</w:t>
            </w:r>
          </w:p>
        </w:tc>
        <w:tc>
          <w:tcPr>
            <w:tcW w:w="491" w:type="pct"/>
            <w:tcBorders>
              <w:top w:val="single" w:sz="12" w:space="0" w:color="auto"/>
            </w:tcBorders>
            <w:hideMark/>
          </w:tcPr>
          <w:p w14:paraId="3AAF9594" w14:textId="77777777" w:rsidR="005B1647" w:rsidRPr="00B77D8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77D8D">
              <w:t>37 545</w:t>
            </w:r>
          </w:p>
        </w:tc>
      </w:tr>
      <w:tr w:rsidR="00155607" w14:paraId="391E9666"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480" w:type="pct"/>
            <w:vAlign w:val="top"/>
            <w:hideMark/>
          </w:tcPr>
          <w:p w14:paraId="0B48A286" w14:textId="77777777" w:rsidR="005B1647" w:rsidRPr="00B77D8D" w:rsidRDefault="005B1647" w:rsidP="005B1647">
            <w:pPr>
              <w:pStyle w:val="Tabell"/>
            </w:pPr>
            <w:r w:rsidRPr="00B77D8D">
              <w:t>1:2</w:t>
            </w:r>
          </w:p>
        </w:tc>
        <w:tc>
          <w:tcPr>
            <w:tcW w:w="1575" w:type="pct"/>
            <w:vAlign w:val="top"/>
            <w:hideMark/>
          </w:tcPr>
          <w:p w14:paraId="7C8FB4E2" w14:textId="77777777" w:rsidR="005B1647" w:rsidRPr="00B77D8D"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B77D8D">
              <w:t>Aktivitets- och sjukersättningar m.m.</w:t>
            </w:r>
          </w:p>
        </w:tc>
        <w:tc>
          <w:tcPr>
            <w:tcW w:w="491" w:type="pct"/>
            <w:noWrap/>
            <w:hideMark/>
          </w:tcPr>
          <w:p w14:paraId="301B49DF" w14:textId="77777777" w:rsidR="005B1647" w:rsidRPr="00B77D8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77D8D">
              <w:t>43 944</w:t>
            </w:r>
          </w:p>
        </w:tc>
        <w:tc>
          <w:tcPr>
            <w:tcW w:w="491" w:type="pct"/>
            <w:noWrap/>
            <w:hideMark/>
          </w:tcPr>
          <w:p w14:paraId="21EDCEF3" w14:textId="77777777" w:rsidR="005B1647" w:rsidRPr="00B77D8D"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491" w:type="pct"/>
            <w:noWrap/>
            <w:hideMark/>
          </w:tcPr>
          <w:p w14:paraId="3B28F913" w14:textId="77777777" w:rsidR="005B1647" w:rsidRPr="00B77D8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77D8D">
              <w:t>44 108</w:t>
            </w:r>
          </w:p>
        </w:tc>
        <w:tc>
          <w:tcPr>
            <w:tcW w:w="491" w:type="pct"/>
            <w:noWrap/>
            <w:hideMark/>
          </w:tcPr>
          <w:p w14:paraId="2DE81B9B" w14:textId="77777777" w:rsidR="005B1647" w:rsidRPr="00B77D8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77D8D">
              <w:t>165</w:t>
            </w:r>
          </w:p>
        </w:tc>
        <w:tc>
          <w:tcPr>
            <w:tcW w:w="491" w:type="pct"/>
            <w:noWrap/>
            <w:hideMark/>
          </w:tcPr>
          <w:p w14:paraId="3C77CAA6" w14:textId="77777777" w:rsidR="005B1647" w:rsidRPr="00B77D8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77D8D">
              <w:t>0,4</w:t>
            </w:r>
          </w:p>
        </w:tc>
        <w:tc>
          <w:tcPr>
            <w:tcW w:w="491" w:type="pct"/>
            <w:hideMark/>
          </w:tcPr>
          <w:p w14:paraId="5AA604C4" w14:textId="77777777" w:rsidR="005B1647" w:rsidRPr="00B77D8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77D8D">
              <w:t>45 806</w:t>
            </w:r>
          </w:p>
        </w:tc>
      </w:tr>
      <w:tr w:rsidR="00155607" w14:paraId="657C9A73"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480" w:type="pct"/>
            <w:vAlign w:val="top"/>
            <w:hideMark/>
          </w:tcPr>
          <w:p w14:paraId="77D1E909" w14:textId="77777777" w:rsidR="005B1647" w:rsidRPr="00B77D8D" w:rsidRDefault="005B1647" w:rsidP="005B1647">
            <w:pPr>
              <w:pStyle w:val="Tabell"/>
            </w:pPr>
            <w:r w:rsidRPr="00B77D8D">
              <w:t>1:3</w:t>
            </w:r>
          </w:p>
        </w:tc>
        <w:tc>
          <w:tcPr>
            <w:tcW w:w="1575" w:type="pct"/>
            <w:vAlign w:val="top"/>
            <w:hideMark/>
          </w:tcPr>
          <w:p w14:paraId="4AE5F10F" w14:textId="77777777" w:rsidR="005B1647" w:rsidRPr="00B77D8D"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B77D8D">
              <w:t>Merkostnadsersättning och handikappersättning</w:t>
            </w:r>
          </w:p>
        </w:tc>
        <w:tc>
          <w:tcPr>
            <w:tcW w:w="491" w:type="pct"/>
            <w:noWrap/>
            <w:hideMark/>
          </w:tcPr>
          <w:p w14:paraId="725DB0C7" w14:textId="77777777" w:rsidR="005B1647" w:rsidRPr="00B77D8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77D8D">
              <w:t>1 391</w:t>
            </w:r>
          </w:p>
        </w:tc>
        <w:tc>
          <w:tcPr>
            <w:tcW w:w="491" w:type="pct"/>
            <w:noWrap/>
            <w:hideMark/>
          </w:tcPr>
          <w:p w14:paraId="0F53A474" w14:textId="77777777" w:rsidR="005B1647" w:rsidRPr="00B77D8D"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491" w:type="pct"/>
            <w:noWrap/>
            <w:hideMark/>
          </w:tcPr>
          <w:p w14:paraId="16D8A7D2" w14:textId="77777777" w:rsidR="005B1647" w:rsidRPr="00B77D8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77D8D">
              <w:t>1 304</w:t>
            </w:r>
          </w:p>
        </w:tc>
        <w:tc>
          <w:tcPr>
            <w:tcW w:w="491" w:type="pct"/>
            <w:noWrap/>
            <w:hideMark/>
          </w:tcPr>
          <w:p w14:paraId="10AAE72D" w14:textId="77777777" w:rsidR="005B1647" w:rsidRPr="00B77D8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77D8D">
              <w:t>-87</w:t>
            </w:r>
          </w:p>
        </w:tc>
        <w:tc>
          <w:tcPr>
            <w:tcW w:w="491" w:type="pct"/>
            <w:noWrap/>
            <w:hideMark/>
          </w:tcPr>
          <w:p w14:paraId="0773728E" w14:textId="77777777" w:rsidR="005B1647" w:rsidRPr="00B77D8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77D8D">
              <w:t>-6,3</w:t>
            </w:r>
          </w:p>
        </w:tc>
        <w:tc>
          <w:tcPr>
            <w:tcW w:w="491" w:type="pct"/>
            <w:hideMark/>
          </w:tcPr>
          <w:p w14:paraId="72FE76D1" w14:textId="77777777" w:rsidR="005B1647" w:rsidRPr="00B77D8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77D8D">
              <w:t>1 343</w:t>
            </w:r>
          </w:p>
        </w:tc>
      </w:tr>
      <w:tr w:rsidR="00155607" w14:paraId="783E0DFB"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480" w:type="pct"/>
            <w:vAlign w:val="top"/>
            <w:hideMark/>
          </w:tcPr>
          <w:p w14:paraId="3E4EBE99" w14:textId="77777777" w:rsidR="005B1647" w:rsidRPr="00B77D8D" w:rsidRDefault="005B1647" w:rsidP="005B1647">
            <w:pPr>
              <w:pStyle w:val="Tabell"/>
            </w:pPr>
            <w:r w:rsidRPr="00B77D8D">
              <w:t>1:4</w:t>
            </w:r>
          </w:p>
        </w:tc>
        <w:tc>
          <w:tcPr>
            <w:tcW w:w="1575" w:type="pct"/>
            <w:vAlign w:val="top"/>
            <w:hideMark/>
          </w:tcPr>
          <w:p w14:paraId="6DF2D4D6" w14:textId="77777777" w:rsidR="005B1647" w:rsidRPr="00B77D8D"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B77D8D">
              <w:t>Arbetsskadeersättningar m.m.</w:t>
            </w:r>
          </w:p>
        </w:tc>
        <w:tc>
          <w:tcPr>
            <w:tcW w:w="491" w:type="pct"/>
            <w:noWrap/>
            <w:hideMark/>
          </w:tcPr>
          <w:p w14:paraId="17DC0D1B" w14:textId="77777777" w:rsidR="005B1647" w:rsidRPr="00B77D8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77D8D">
              <w:t>2 773</w:t>
            </w:r>
          </w:p>
        </w:tc>
        <w:tc>
          <w:tcPr>
            <w:tcW w:w="491" w:type="pct"/>
            <w:noWrap/>
            <w:hideMark/>
          </w:tcPr>
          <w:p w14:paraId="6FEF85EB" w14:textId="77777777" w:rsidR="005B1647" w:rsidRPr="00B77D8D"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491" w:type="pct"/>
            <w:noWrap/>
            <w:hideMark/>
          </w:tcPr>
          <w:p w14:paraId="52F182A7" w14:textId="77777777" w:rsidR="005B1647" w:rsidRPr="00B77D8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77D8D">
              <w:t>2 677</w:t>
            </w:r>
          </w:p>
        </w:tc>
        <w:tc>
          <w:tcPr>
            <w:tcW w:w="491" w:type="pct"/>
            <w:noWrap/>
            <w:hideMark/>
          </w:tcPr>
          <w:p w14:paraId="162E2B4B" w14:textId="77777777" w:rsidR="005B1647" w:rsidRPr="00B77D8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77D8D">
              <w:t>-96</w:t>
            </w:r>
          </w:p>
        </w:tc>
        <w:tc>
          <w:tcPr>
            <w:tcW w:w="491" w:type="pct"/>
            <w:noWrap/>
            <w:hideMark/>
          </w:tcPr>
          <w:p w14:paraId="043FA1EF" w14:textId="77777777" w:rsidR="005B1647" w:rsidRPr="00B77D8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77D8D">
              <w:t>-3,5</w:t>
            </w:r>
          </w:p>
        </w:tc>
        <w:tc>
          <w:tcPr>
            <w:tcW w:w="491" w:type="pct"/>
            <w:hideMark/>
          </w:tcPr>
          <w:p w14:paraId="1833FE75" w14:textId="77777777" w:rsidR="005B1647" w:rsidRPr="00B77D8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77D8D">
              <w:t>2 811</w:t>
            </w:r>
          </w:p>
        </w:tc>
      </w:tr>
      <w:tr w:rsidR="00155607" w14:paraId="7FAB5F13"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480" w:type="pct"/>
            <w:vAlign w:val="top"/>
            <w:hideMark/>
          </w:tcPr>
          <w:p w14:paraId="569EB37C" w14:textId="77777777" w:rsidR="005B1647" w:rsidRPr="00B77D8D" w:rsidRDefault="005B1647" w:rsidP="005B1647">
            <w:pPr>
              <w:pStyle w:val="Tabell"/>
            </w:pPr>
            <w:r w:rsidRPr="00B77D8D">
              <w:t>1:6</w:t>
            </w:r>
          </w:p>
        </w:tc>
        <w:tc>
          <w:tcPr>
            <w:tcW w:w="1575" w:type="pct"/>
            <w:vAlign w:val="top"/>
            <w:hideMark/>
          </w:tcPr>
          <w:p w14:paraId="21588267" w14:textId="77777777" w:rsidR="005B1647" w:rsidRPr="00B77D8D"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B77D8D">
              <w:t>Bidrag för sjukskrivningsprocessen</w:t>
            </w:r>
          </w:p>
        </w:tc>
        <w:tc>
          <w:tcPr>
            <w:tcW w:w="491" w:type="pct"/>
            <w:noWrap/>
            <w:hideMark/>
          </w:tcPr>
          <w:p w14:paraId="5B8F618A" w14:textId="77777777" w:rsidR="005B1647" w:rsidRPr="00B77D8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77D8D">
              <w:t>2 901</w:t>
            </w:r>
          </w:p>
        </w:tc>
        <w:tc>
          <w:tcPr>
            <w:tcW w:w="491" w:type="pct"/>
            <w:noWrap/>
            <w:hideMark/>
          </w:tcPr>
          <w:p w14:paraId="269DC6D9" w14:textId="77777777" w:rsidR="005B1647" w:rsidRPr="00B77D8D"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491" w:type="pct"/>
            <w:noWrap/>
            <w:hideMark/>
          </w:tcPr>
          <w:p w14:paraId="0DE232E6" w14:textId="77777777" w:rsidR="005B1647" w:rsidRPr="00B77D8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77D8D">
              <w:t>2 445</w:t>
            </w:r>
          </w:p>
        </w:tc>
        <w:tc>
          <w:tcPr>
            <w:tcW w:w="491" w:type="pct"/>
            <w:noWrap/>
            <w:hideMark/>
          </w:tcPr>
          <w:p w14:paraId="39C760A5" w14:textId="77777777" w:rsidR="005B1647" w:rsidRPr="00B77D8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77D8D">
              <w:t>-456</w:t>
            </w:r>
          </w:p>
        </w:tc>
        <w:tc>
          <w:tcPr>
            <w:tcW w:w="491" w:type="pct"/>
            <w:noWrap/>
            <w:hideMark/>
          </w:tcPr>
          <w:p w14:paraId="30D37189" w14:textId="77777777" w:rsidR="005B1647" w:rsidRPr="00B77D8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77D8D">
              <w:t>-15,7</w:t>
            </w:r>
          </w:p>
        </w:tc>
        <w:tc>
          <w:tcPr>
            <w:tcW w:w="491" w:type="pct"/>
            <w:hideMark/>
          </w:tcPr>
          <w:p w14:paraId="3AB75535" w14:textId="77777777" w:rsidR="005B1647" w:rsidRPr="00B77D8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77D8D">
              <w:t>2 649</w:t>
            </w:r>
          </w:p>
        </w:tc>
      </w:tr>
      <w:tr w:rsidR="00155607" w14:paraId="6C6B56B5"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480" w:type="pct"/>
            <w:vAlign w:val="top"/>
            <w:hideMark/>
          </w:tcPr>
          <w:p w14:paraId="67A9586C" w14:textId="77777777" w:rsidR="005B1647" w:rsidRPr="00B77D8D" w:rsidRDefault="005B1647" w:rsidP="005B1647">
            <w:pPr>
              <w:pStyle w:val="Tabell"/>
            </w:pPr>
            <w:r w:rsidRPr="00B77D8D">
              <w:t>1:7</w:t>
            </w:r>
          </w:p>
        </w:tc>
        <w:tc>
          <w:tcPr>
            <w:tcW w:w="1575" w:type="pct"/>
            <w:vAlign w:val="top"/>
            <w:hideMark/>
          </w:tcPr>
          <w:p w14:paraId="66B20FE8" w14:textId="77777777" w:rsidR="005B1647" w:rsidRPr="00B77D8D"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B77D8D">
              <w:t>Ersättning för höga sjuklönekostnader</w:t>
            </w:r>
          </w:p>
        </w:tc>
        <w:tc>
          <w:tcPr>
            <w:tcW w:w="491" w:type="pct"/>
            <w:noWrap/>
            <w:hideMark/>
          </w:tcPr>
          <w:p w14:paraId="58192DF7" w14:textId="77777777" w:rsidR="005B1647" w:rsidRPr="00B77D8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77D8D">
              <w:t>957</w:t>
            </w:r>
          </w:p>
        </w:tc>
        <w:tc>
          <w:tcPr>
            <w:tcW w:w="491" w:type="pct"/>
            <w:noWrap/>
            <w:hideMark/>
          </w:tcPr>
          <w:p w14:paraId="59055224" w14:textId="77777777" w:rsidR="005B1647" w:rsidRPr="00B77D8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77D8D">
              <w:t>135</w:t>
            </w:r>
          </w:p>
        </w:tc>
        <w:tc>
          <w:tcPr>
            <w:tcW w:w="491" w:type="pct"/>
            <w:noWrap/>
            <w:hideMark/>
          </w:tcPr>
          <w:p w14:paraId="3C2D211F" w14:textId="77777777" w:rsidR="005B1647" w:rsidRPr="00B77D8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77D8D">
              <w:t>1 090</w:t>
            </w:r>
          </w:p>
        </w:tc>
        <w:tc>
          <w:tcPr>
            <w:tcW w:w="491" w:type="pct"/>
            <w:noWrap/>
            <w:hideMark/>
          </w:tcPr>
          <w:p w14:paraId="2A5C6746" w14:textId="77777777" w:rsidR="005B1647" w:rsidRPr="00B77D8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77D8D">
              <w:t>133</w:t>
            </w:r>
          </w:p>
        </w:tc>
        <w:tc>
          <w:tcPr>
            <w:tcW w:w="491" w:type="pct"/>
            <w:noWrap/>
            <w:hideMark/>
          </w:tcPr>
          <w:p w14:paraId="35F2A712" w14:textId="77777777" w:rsidR="005B1647" w:rsidRPr="00B77D8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77D8D">
              <w:t>13,9</w:t>
            </w:r>
          </w:p>
        </w:tc>
        <w:tc>
          <w:tcPr>
            <w:tcW w:w="491" w:type="pct"/>
            <w:hideMark/>
          </w:tcPr>
          <w:p w14:paraId="390031AF" w14:textId="77777777" w:rsidR="005B1647" w:rsidRPr="00B77D8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77D8D">
              <w:t>954</w:t>
            </w:r>
          </w:p>
        </w:tc>
      </w:tr>
      <w:tr w:rsidR="00155607" w14:paraId="6CEA52DD"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480" w:type="pct"/>
            <w:vAlign w:val="top"/>
            <w:hideMark/>
          </w:tcPr>
          <w:p w14:paraId="395A3558" w14:textId="77777777" w:rsidR="005B1647" w:rsidRPr="00B77D8D" w:rsidRDefault="005B1647" w:rsidP="005B1647">
            <w:pPr>
              <w:pStyle w:val="Tabell"/>
            </w:pPr>
            <w:r w:rsidRPr="00B77D8D">
              <w:t>2:1</w:t>
            </w:r>
          </w:p>
        </w:tc>
        <w:tc>
          <w:tcPr>
            <w:tcW w:w="1575" w:type="pct"/>
            <w:vAlign w:val="top"/>
            <w:hideMark/>
          </w:tcPr>
          <w:p w14:paraId="54BD4915" w14:textId="77777777" w:rsidR="005B1647" w:rsidRPr="00B77D8D"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B77D8D">
              <w:t>Försäkringskassan</w:t>
            </w:r>
          </w:p>
        </w:tc>
        <w:tc>
          <w:tcPr>
            <w:tcW w:w="491" w:type="pct"/>
            <w:noWrap/>
            <w:hideMark/>
          </w:tcPr>
          <w:p w14:paraId="7CA99BD8" w14:textId="77777777" w:rsidR="005B1647" w:rsidRPr="00B77D8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77D8D">
              <w:t>8 641</w:t>
            </w:r>
          </w:p>
        </w:tc>
        <w:tc>
          <w:tcPr>
            <w:tcW w:w="491" w:type="pct"/>
            <w:noWrap/>
            <w:hideMark/>
          </w:tcPr>
          <w:p w14:paraId="11CC98EB" w14:textId="77777777" w:rsidR="005B1647" w:rsidRPr="00B77D8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77D8D">
              <w:t>-3</w:t>
            </w:r>
          </w:p>
        </w:tc>
        <w:tc>
          <w:tcPr>
            <w:tcW w:w="491" w:type="pct"/>
            <w:noWrap/>
            <w:hideMark/>
          </w:tcPr>
          <w:p w14:paraId="71133520" w14:textId="77777777" w:rsidR="005B1647" w:rsidRPr="00B77D8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77D8D">
              <w:t>8 897</w:t>
            </w:r>
          </w:p>
        </w:tc>
        <w:tc>
          <w:tcPr>
            <w:tcW w:w="491" w:type="pct"/>
            <w:noWrap/>
            <w:hideMark/>
          </w:tcPr>
          <w:p w14:paraId="08EA10F4" w14:textId="77777777" w:rsidR="005B1647" w:rsidRPr="00B77D8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77D8D">
              <w:t>256</w:t>
            </w:r>
          </w:p>
        </w:tc>
        <w:tc>
          <w:tcPr>
            <w:tcW w:w="491" w:type="pct"/>
            <w:noWrap/>
            <w:hideMark/>
          </w:tcPr>
          <w:p w14:paraId="16990BBA" w14:textId="77777777" w:rsidR="005B1647" w:rsidRPr="00B77D8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77D8D">
              <w:t>3,0</w:t>
            </w:r>
          </w:p>
        </w:tc>
        <w:tc>
          <w:tcPr>
            <w:tcW w:w="491" w:type="pct"/>
            <w:hideMark/>
          </w:tcPr>
          <w:p w14:paraId="0863A30F" w14:textId="77777777" w:rsidR="005B1647" w:rsidRPr="00B77D8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77D8D">
              <w:t>8 468</w:t>
            </w:r>
          </w:p>
        </w:tc>
      </w:tr>
      <w:tr w:rsidR="00155607" w14:paraId="7479E4E3"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480" w:type="pct"/>
            <w:tcBorders>
              <w:bottom w:val="single" w:sz="4" w:space="0" w:color="auto"/>
            </w:tcBorders>
            <w:vAlign w:val="top"/>
            <w:hideMark/>
          </w:tcPr>
          <w:p w14:paraId="6A38F979" w14:textId="77777777" w:rsidR="005B1647" w:rsidRPr="00B77D8D" w:rsidRDefault="005B1647" w:rsidP="005B1647">
            <w:pPr>
              <w:pStyle w:val="Tabell"/>
            </w:pPr>
          </w:p>
        </w:tc>
        <w:tc>
          <w:tcPr>
            <w:tcW w:w="1575" w:type="pct"/>
            <w:tcBorders>
              <w:bottom w:val="single" w:sz="4" w:space="0" w:color="auto"/>
            </w:tcBorders>
            <w:vAlign w:val="top"/>
            <w:hideMark/>
          </w:tcPr>
          <w:p w14:paraId="26C793DD" w14:textId="77777777" w:rsidR="005B1647" w:rsidRPr="00B77D8D"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B77D8D">
              <w:t>Övriga anslag</w:t>
            </w:r>
          </w:p>
        </w:tc>
        <w:tc>
          <w:tcPr>
            <w:tcW w:w="491" w:type="pct"/>
            <w:tcBorders>
              <w:bottom w:val="single" w:sz="4" w:space="0" w:color="auto"/>
            </w:tcBorders>
            <w:noWrap/>
            <w:hideMark/>
          </w:tcPr>
          <w:p w14:paraId="51805742" w14:textId="77777777" w:rsidR="005B1647" w:rsidRPr="00B77D8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77D8D">
              <w:t>105</w:t>
            </w:r>
          </w:p>
        </w:tc>
        <w:tc>
          <w:tcPr>
            <w:tcW w:w="491" w:type="pct"/>
            <w:tcBorders>
              <w:bottom w:val="single" w:sz="4" w:space="0" w:color="auto"/>
            </w:tcBorders>
            <w:noWrap/>
            <w:hideMark/>
          </w:tcPr>
          <w:p w14:paraId="43A04DE0" w14:textId="77777777" w:rsidR="005B1647" w:rsidRPr="00B77D8D"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491" w:type="pct"/>
            <w:tcBorders>
              <w:bottom w:val="single" w:sz="4" w:space="0" w:color="auto"/>
            </w:tcBorders>
            <w:noWrap/>
            <w:hideMark/>
          </w:tcPr>
          <w:p w14:paraId="77D86E7A" w14:textId="77777777" w:rsidR="005B1647" w:rsidRPr="00B77D8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77D8D">
              <w:t>104</w:t>
            </w:r>
          </w:p>
        </w:tc>
        <w:tc>
          <w:tcPr>
            <w:tcW w:w="491" w:type="pct"/>
            <w:tcBorders>
              <w:bottom w:val="single" w:sz="4" w:space="0" w:color="auto"/>
            </w:tcBorders>
            <w:noWrap/>
            <w:hideMark/>
          </w:tcPr>
          <w:p w14:paraId="451331EF" w14:textId="77777777" w:rsidR="005B1647" w:rsidRPr="00B77D8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77D8D">
              <w:t>-1</w:t>
            </w:r>
          </w:p>
        </w:tc>
        <w:tc>
          <w:tcPr>
            <w:tcW w:w="491" w:type="pct"/>
            <w:tcBorders>
              <w:bottom w:val="single" w:sz="4" w:space="0" w:color="auto"/>
            </w:tcBorders>
            <w:noWrap/>
            <w:hideMark/>
          </w:tcPr>
          <w:p w14:paraId="0C6F8228" w14:textId="77777777" w:rsidR="005B1647" w:rsidRPr="00B77D8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77D8D">
              <w:t>-0,6</w:t>
            </w:r>
          </w:p>
        </w:tc>
        <w:tc>
          <w:tcPr>
            <w:tcW w:w="491" w:type="pct"/>
            <w:tcBorders>
              <w:bottom w:val="single" w:sz="4" w:space="0" w:color="auto"/>
            </w:tcBorders>
            <w:hideMark/>
          </w:tcPr>
          <w:p w14:paraId="2CE0F453" w14:textId="77777777" w:rsidR="005B1647" w:rsidRPr="00B77D8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77D8D">
              <w:t>107</w:t>
            </w:r>
          </w:p>
        </w:tc>
      </w:tr>
      <w:tr w:rsidR="00155607" w14:paraId="034EDB5E" w14:textId="77777777" w:rsidTr="00155607">
        <w:trPr>
          <w:cnfStyle w:val="010000000000" w:firstRow="0" w:lastRow="1" w:firstColumn="0" w:lastColumn="0" w:oddVBand="0" w:evenVBand="0" w:oddHBand="0" w:evenHBand="0" w:firstRowFirstColumn="0" w:firstRowLastColumn="0" w:lastRowFirstColumn="0" w:lastRowLastColumn="0"/>
          <w:trHeight w:val="170"/>
        </w:trPr>
        <w:tc>
          <w:tcPr>
            <w:cnfStyle w:val="001000000000" w:firstRow="0" w:lastRow="0" w:firstColumn="1" w:lastColumn="0" w:oddVBand="0" w:evenVBand="0" w:oddHBand="0" w:evenHBand="0" w:firstRowFirstColumn="0" w:firstRowLastColumn="0" w:lastRowFirstColumn="0" w:lastRowLastColumn="0"/>
            <w:tcW w:w="480" w:type="pct"/>
            <w:tcBorders>
              <w:top w:val="single" w:sz="4" w:space="0" w:color="auto"/>
            </w:tcBorders>
            <w:shd w:val="clear" w:color="auto" w:fill="auto"/>
            <w:noWrap/>
            <w:vAlign w:val="top"/>
            <w:hideMark/>
          </w:tcPr>
          <w:p w14:paraId="10B13E50" w14:textId="77777777" w:rsidR="005B1647" w:rsidRPr="00B77D8D" w:rsidRDefault="005B1647" w:rsidP="005B1647">
            <w:pPr>
              <w:pStyle w:val="Tabell"/>
              <w:rPr>
                <w:bCs/>
              </w:rPr>
            </w:pPr>
            <w:r w:rsidRPr="00B77D8D">
              <w:rPr>
                <w:bCs/>
              </w:rPr>
              <w:t>Summa</w:t>
            </w:r>
          </w:p>
        </w:tc>
        <w:tc>
          <w:tcPr>
            <w:tcW w:w="1575" w:type="pct"/>
            <w:tcBorders>
              <w:top w:val="single" w:sz="4" w:space="0" w:color="auto"/>
            </w:tcBorders>
            <w:shd w:val="clear" w:color="auto" w:fill="auto"/>
            <w:vAlign w:val="top"/>
            <w:hideMark/>
          </w:tcPr>
          <w:p w14:paraId="7AB02E25" w14:textId="77777777" w:rsidR="005B1647" w:rsidRPr="00B77D8D" w:rsidRDefault="005B1647" w:rsidP="005B1647">
            <w:pPr>
              <w:pStyle w:val="Tabell"/>
              <w:jc w:val="left"/>
              <w:cnfStyle w:val="010000000000" w:firstRow="0" w:lastRow="1" w:firstColumn="0" w:lastColumn="0" w:oddVBand="0" w:evenVBand="0" w:oddHBand="0" w:evenHBand="0" w:firstRowFirstColumn="0" w:firstRowLastColumn="0" w:lastRowFirstColumn="0" w:lastRowLastColumn="0"/>
              <w:rPr>
                <w:bCs/>
              </w:rPr>
            </w:pPr>
            <w:r w:rsidRPr="00B77D8D">
              <w:rPr>
                <w:bCs/>
              </w:rPr>
              <w:t> </w:t>
            </w:r>
          </w:p>
        </w:tc>
        <w:tc>
          <w:tcPr>
            <w:tcW w:w="491" w:type="pct"/>
            <w:tcBorders>
              <w:top w:val="single" w:sz="4" w:space="0" w:color="auto"/>
            </w:tcBorders>
            <w:shd w:val="clear" w:color="auto" w:fill="auto"/>
            <w:noWrap/>
            <w:hideMark/>
          </w:tcPr>
          <w:p w14:paraId="53E72C4A" w14:textId="77777777" w:rsidR="005B1647" w:rsidRPr="00B77D8D"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B77D8D">
              <w:rPr>
                <w:bCs/>
              </w:rPr>
              <w:t>97 657</w:t>
            </w:r>
          </w:p>
        </w:tc>
        <w:tc>
          <w:tcPr>
            <w:tcW w:w="491" w:type="pct"/>
            <w:tcBorders>
              <w:top w:val="single" w:sz="4" w:space="0" w:color="auto"/>
            </w:tcBorders>
            <w:shd w:val="clear" w:color="auto" w:fill="auto"/>
            <w:noWrap/>
            <w:hideMark/>
          </w:tcPr>
          <w:p w14:paraId="669AED9E" w14:textId="77777777" w:rsidR="005B1647" w:rsidRPr="00B77D8D"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B77D8D">
              <w:rPr>
                <w:bCs/>
              </w:rPr>
              <w:t>132</w:t>
            </w:r>
          </w:p>
        </w:tc>
        <w:tc>
          <w:tcPr>
            <w:tcW w:w="491" w:type="pct"/>
            <w:tcBorders>
              <w:top w:val="single" w:sz="4" w:space="0" w:color="auto"/>
            </w:tcBorders>
            <w:shd w:val="clear" w:color="auto" w:fill="auto"/>
            <w:noWrap/>
            <w:hideMark/>
          </w:tcPr>
          <w:p w14:paraId="609AC553" w14:textId="77777777" w:rsidR="005B1647" w:rsidRPr="00B77D8D"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B77D8D">
              <w:rPr>
                <w:bCs/>
              </w:rPr>
              <w:t>97 872</w:t>
            </w:r>
          </w:p>
        </w:tc>
        <w:tc>
          <w:tcPr>
            <w:tcW w:w="491" w:type="pct"/>
            <w:tcBorders>
              <w:top w:val="single" w:sz="4" w:space="0" w:color="auto"/>
            </w:tcBorders>
            <w:shd w:val="clear" w:color="auto" w:fill="auto"/>
            <w:noWrap/>
            <w:hideMark/>
          </w:tcPr>
          <w:p w14:paraId="2C90F5D1" w14:textId="77777777" w:rsidR="005B1647" w:rsidRPr="00B77D8D"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B77D8D">
              <w:rPr>
                <w:bCs/>
              </w:rPr>
              <w:t>215</w:t>
            </w:r>
          </w:p>
        </w:tc>
        <w:tc>
          <w:tcPr>
            <w:tcW w:w="491" w:type="pct"/>
            <w:tcBorders>
              <w:top w:val="single" w:sz="4" w:space="0" w:color="auto"/>
            </w:tcBorders>
            <w:shd w:val="clear" w:color="auto" w:fill="auto"/>
            <w:noWrap/>
            <w:hideMark/>
          </w:tcPr>
          <w:p w14:paraId="503325A5" w14:textId="77777777" w:rsidR="005B1647" w:rsidRPr="00B77D8D"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B77D8D">
              <w:rPr>
                <w:bCs/>
              </w:rPr>
              <w:t>0,2</w:t>
            </w:r>
          </w:p>
        </w:tc>
        <w:tc>
          <w:tcPr>
            <w:tcW w:w="491" w:type="pct"/>
            <w:tcBorders>
              <w:top w:val="single" w:sz="4" w:space="0" w:color="auto"/>
            </w:tcBorders>
            <w:shd w:val="clear" w:color="auto" w:fill="auto"/>
            <w:hideMark/>
          </w:tcPr>
          <w:p w14:paraId="55381929" w14:textId="77777777" w:rsidR="005B1647" w:rsidRPr="00B77D8D"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B77D8D">
              <w:rPr>
                <w:bCs/>
              </w:rPr>
              <w:t>99 681</w:t>
            </w:r>
          </w:p>
        </w:tc>
      </w:tr>
    </w:tbl>
    <w:p w14:paraId="09DB9008" w14:textId="77777777" w:rsidR="005B1647" w:rsidRDefault="005B1647" w:rsidP="005B1647">
      <w:pPr>
        <w:pStyle w:val="Brdtext"/>
        <w:spacing w:before="160"/>
      </w:pPr>
      <w:r>
        <w:t>Utgiftsområdet omfattar ersättningar vid sjukdom och funktionsnedsättning, bl.a. sjukpenning, rehabiliteringspenning, aktivitets- och sjukersättning, handikappersättning och bidrag för sjukskrivningsprocessen. Området omfattar även myndigheterna Försäkringskassan och Inspektionen för socialförsäkringen.</w:t>
      </w:r>
    </w:p>
    <w:p w14:paraId="031D62B6" w14:textId="08656768" w:rsidR="005B1647" w:rsidRDefault="005B1647" w:rsidP="005B1647">
      <w:pPr>
        <w:pStyle w:val="Brdtext"/>
      </w:pPr>
      <w:r>
        <w:t>Utfallet för utgiftsområdet uppgick till 97 872 miljoner kronor och blev därmed 215 miljoner kronor (0,2 procent) högre än vad som anvisades i statens budget. Jämfört med 2018 blev utfallet 1 809 miljoner kronor (1,8 procent) lägre.</w:t>
      </w:r>
    </w:p>
    <w:p w14:paraId="19608A9B" w14:textId="501CCF7B" w:rsidR="005B1647" w:rsidRDefault="005B1647" w:rsidP="005B1647">
      <w:pPr>
        <w:pStyle w:val="Brdtext"/>
      </w:pPr>
      <w:r>
        <w:t xml:space="preserve">Utfallet för anslaget 1:6 </w:t>
      </w:r>
      <w:r w:rsidRPr="00411AE2">
        <w:rPr>
          <w:i/>
          <w:iCs/>
        </w:rPr>
        <w:t>Bidrag för sjukskrivningsprocessen</w:t>
      </w:r>
      <w:r>
        <w:t xml:space="preserve"> blev 2 445 miljoner kronor, vilket är 456 miljoner kronor (15,7 procent) lägre än vad som anvisades i statens budget. Det beror främst på att utgifter för arbetsplatsinriktat rehabiliteringsstöd, rehabiliteringsinsatser i samarbete mellan Försäkringskassan och Arbetsförmedlingen samt försäkringsmedicinska utredningar blev lägre än beräknat.</w:t>
      </w:r>
    </w:p>
    <w:p w14:paraId="27B20F6A" w14:textId="1FAD7383" w:rsidR="005B1647" w:rsidRDefault="005B1647" w:rsidP="005B1647">
      <w:pPr>
        <w:pStyle w:val="Brdtext"/>
      </w:pPr>
      <w:r>
        <w:t xml:space="preserve">Utfallet för anslaget 1:7 </w:t>
      </w:r>
      <w:r w:rsidRPr="00411AE2">
        <w:rPr>
          <w:i/>
          <w:iCs/>
        </w:rPr>
        <w:t>Ersättning för höga sjuklönekostnader</w:t>
      </w:r>
      <w:r>
        <w:t xml:space="preserve"> blev 1 090 miljoner kronor, vilket är 133 miljoner kronor (13,9 procent) högre än vad som anvisades i statens budget. Det beror på att arbetsgivare var berättigade till högre ersättning än vad som ursprungligen beräknats. I enlighet med propositionen Höständringsbudget för 2019 anvisade riksdagen därför ytterligare 135 miljoner kronor.</w:t>
      </w:r>
    </w:p>
    <w:p w14:paraId="75061B57" w14:textId="77777777" w:rsidR="005B1647" w:rsidRDefault="005B1647" w:rsidP="005B1647">
      <w:pPr>
        <w:pStyle w:val="Rubrik5utannumrering"/>
      </w:pPr>
      <w:r>
        <w:t>Utgifter för sjukpenning och rehabilitering blev lägre än föregående år</w:t>
      </w:r>
    </w:p>
    <w:p w14:paraId="30CCD688" w14:textId="5BE29DD0" w:rsidR="005B1647" w:rsidRDefault="005B1647" w:rsidP="005B1647">
      <w:pPr>
        <w:pStyle w:val="Brdtext"/>
      </w:pPr>
      <w:r>
        <w:t>Jämfört med föregående år blev utfallet på anslaget 1:1 </w:t>
      </w:r>
      <w:r w:rsidRPr="00411AE2">
        <w:rPr>
          <w:i/>
          <w:iCs/>
        </w:rPr>
        <w:t>Sjukpenning och rehabilitering m.m.</w:t>
      </w:r>
      <w:r>
        <w:t xml:space="preserve"> 298 miljoner kronor (0,8 procent) lägre. Det beror främst på att utgifterna för statlig ålderspensionsavgift för sjukpenning blev 702 miljoner kronor (19,8 procent) lägre. Utgifterna består av en preliminär avgift samt ett regleringsbelopp som täcker avvikelsen mellan det preliminära belopp som tagits ut tre år tidigare och den faktiska avgiften. Det lägre utfallet 2019 förklaras främst av ett lägre regleringsbelopp jämfört med föregående år. De lägre utgifterna för statlig ålderspensionsavgift motverkades delvis av att utgifterna för sjukpenning ökade med 488 miljoner kronor (1,5 procent). </w:t>
      </w:r>
      <w:r>
        <w:lastRenderedPageBreak/>
        <w:t>Det beror främst på att inkomsttaket för sjukpenningen höjdes från 7,5 till 8 prisbasbelopp fr.o.m. den 1 juli 2018. Höjningen medförde ökade utgifter trots att antalet nettodagar för sjukpenning minskade med 1,8 procent jämfört med 2018. Begreppet nettodag innebär t.ex. att två dagar med halv ersättning räknas som en nettodag.</w:t>
      </w:r>
    </w:p>
    <w:p w14:paraId="385C2E5C" w14:textId="7C691656" w:rsidR="005B1647" w:rsidRDefault="005B1647" w:rsidP="005B1647">
      <w:pPr>
        <w:pStyle w:val="TabellRubrik"/>
      </w:pPr>
      <w:bookmarkStart w:id="126" w:name="_Toc37340064"/>
      <w:r>
        <w:t xml:space="preserve">Tabell </w:t>
      </w:r>
      <w:r>
        <w:fldChar w:fldCharType="begin"/>
      </w:r>
      <w:r>
        <w:instrText xml:space="preserve"> STYLEREF  "Rubrik 1" \n</w:instrText>
      </w:r>
      <w:r>
        <w:fldChar w:fldCharType="separate"/>
      </w:r>
      <w:r w:rsidR="00301022">
        <w:rPr>
          <w:noProof/>
        </w:rPr>
        <w:t>2</w:t>
      </w:r>
      <w:r>
        <w:rPr>
          <w:noProof/>
        </w:rPr>
        <w:fldChar w:fldCharType="end"/>
      </w:r>
      <w:r>
        <w:t>.</w:t>
      </w:r>
      <w:fldSimple w:instr=" SEQ Tabell \* ARABIC \s 1 ">
        <w:r w:rsidR="00301022">
          <w:rPr>
            <w:noProof/>
          </w:rPr>
          <w:t>64</w:t>
        </w:r>
      </w:fldSimple>
      <w:r>
        <w:tab/>
      </w:r>
      <w:r w:rsidRPr="00AA236A">
        <w:t>Statistik över sjukpenning och sjukfall</w:t>
      </w:r>
      <w:bookmarkEnd w:id="126"/>
    </w:p>
    <w:tbl>
      <w:tblPr>
        <w:tblStyle w:val="RKBPTabell"/>
        <w:tblW w:w="5000" w:type="pct"/>
        <w:tblLook w:val="04E0" w:firstRow="1" w:lastRow="1" w:firstColumn="1" w:lastColumn="0" w:noHBand="0" w:noVBand="1"/>
      </w:tblPr>
      <w:tblGrid>
        <w:gridCol w:w="4678"/>
        <w:gridCol w:w="1060"/>
        <w:gridCol w:w="708"/>
        <w:gridCol w:w="924"/>
      </w:tblGrid>
      <w:tr w:rsidR="00155607" w14:paraId="03426537" w14:textId="77777777" w:rsidTr="00BE1FEE">
        <w:trPr>
          <w:cnfStyle w:val="100000000000" w:firstRow="1" w:lastRow="0" w:firstColumn="0" w:lastColumn="0" w:oddVBand="0" w:evenVBand="0" w:oddHBand="0" w:evenHBand="0" w:firstRowFirstColumn="0" w:firstRowLastColumn="0" w:lastRowFirstColumn="0" w:lastRowLastColumn="0"/>
          <w:trHeight w:val="450"/>
          <w:tblHeader w:val="0"/>
        </w:trPr>
        <w:tc>
          <w:tcPr>
            <w:cnfStyle w:val="001000000000" w:firstRow="0" w:lastRow="0" w:firstColumn="1" w:lastColumn="0" w:oddVBand="0" w:evenVBand="0" w:oddHBand="0" w:evenHBand="0" w:firstRowFirstColumn="0" w:firstRowLastColumn="0" w:lastRowFirstColumn="0" w:lastRowLastColumn="0"/>
            <w:tcW w:w="3174" w:type="pct"/>
            <w:tcBorders>
              <w:top w:val="none" w:sz="0" w:space="0" w:color="auto"/>
              <w:left w:val="none" w:sz="0" w:space="0" w:color="auto"/>
              <w:bottom w:val="none" w:sz="0" w:space="0" w:color="auto"/>
              <w:right w:val="none" w:sz="0" w:space="0" w:color="auto"/>
              <w:tl2br w:val="none" w:sz="0" w:space="0" w:color="auto"/>
              <w:tr2bl w:val="none" w:sz="0" w:space="0" w:color="auto"/>
            </w:tcBorders>
            <w:hideMark/>
          </w:tcPr>
          <w:p w14:paraId="6975B786" w14:textId="43A31CFC" w:rsidR="005B1647" w:rsidRPr="00AA236A" w:rsidRDefault="005B1647" w:rsidP="005B1647">
            <w:pPr>
              <w:pStyle w:val="TabellHuvud"/>
            </w:pPr>
            <w:r w:rsidRPr="00AA236A">
              <w:t> </w:t>
            </w:r>
          </w:p>
        </w:tc>
        <w:tc>
          <w:tcPr>
            <w:tcW w:w="719" w:type="pct"/>
            <w:tcBorders>
              <w:top w:val="none" w:sz="0" w:space="0" w:color="auto"/>
              <w:left w:val="none" w:sz="0" w:space="0" w:color="auto"/>
              <w:bottom w:val="none" w:sz="0" w:space="0" w:color="auto"/>
              <w:right w:val="none" w:sz="0" w:space="0" w:color="auto"/>
              <w:tl2br w:val="none" w:sz="0" w:space="0" w:color="auto"/>
              <w:tr2bl w:val="none" w:sz="0" w:space="0" w:color="auto"/>
            </w:tcBorders>
            <w:hideMark/>
          </w:tcPr>
          <w:p w14:paraId="640E75BC" w14:textId="77777777" w:rsidR="005B1647" w:rsidRPr="00AA236A"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AA236A">
              <w:t>2019</w:t>
            </w:r>
          </w:p>
        </w:tc>
        <w:tc>
          <w:tcPr>
            <w:tcW w:w="480" w:type="pct"/>
            <w:tcBorders>
              <w:top w:val="none" w:sz="0" w:space="0" w:color="auto"/>
              <w:left w:val="none" w:sz="0" w:space="0" w:color="auto"/>
              <w:bottom w:val="none" w:sz="0" w:space="0" w:color="auto"/>
              <w:right w:val="none" w:sz="0" w:space="0" w:color="auto"/>
              <w:tl2br w:val="none" w:sz="0" w:space="0" w:color="auto"/>
              <w:tr2bl w:val="none" w:sz="0" w:space="0" w:color="auto"/>
            </w:tcBorders>
            <w:hideMark/>
          </w:tcPr>
          <w:p w14:paraId="19C786EA" w14:textId="77777777" w:rsidR="005B1647" w:rsidRPr="00AA236A"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AA236A">
              <w:t>2018</w:t>
            </w:r>
          </w:p>
        </w:tc>
        <w:tc>
          <w:tcPr>
            <w:tcW w:w="627" w:type="pct"/>
            <w:tcBorders>
              <w:top w:val="none" w:sz="0" w:space="0" w:color="auto"/>
              <w:left w:val="none" w:sz="0" w:space="0" w:color="auto"/>
              <w:bottom w:val="none" w:sz="0" w:space="0" w:color="auto"/>
              <w:right w:val="none" w:sz="0" w:space="0" w:color="auto"/>
              <w:tl2br w:val="none" w:sz="0" w:space="0" w:color="auto"/>
              <w:tr2bl w:val="none" w:sz="0" w:space="0" w:color="auto"/>
            </w:tcBorders>
            <w:hideMark/>
          </w:tcPr>
          <w:p w14:paraId="168F7BC7" w14:textId="77777777" w:rsidR="005B1647" w:rsidRPr="00AA236A"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AA236A">
              <w:t>Förändring procent</w:t>
            </w:r>
          </w:p>
        </w:tc>
      </w:tr>
      <w:tr w:rsidR="00155607" w14:paraId="2531AE13" w14:textId="77777777" w:rsidTr="00155607">
        <w:trPr>
          <w:trHeight w:val="285"/>
        </w:trPr>
        <w:tc>
          <w:tcPr>
            <w:cnfStyle w:val="001000000000" w:firstRow="0" w:lastRow="0" w:firstColumn="1" w:lastColumn="0" w:oddVBand="0" w:evenVBand="0" w:oddHBand="0" w:evenHBand="0" w:firstRowFirstColumn="0" w:firstRowLastColumn="0" w:lastRowFirstColumn="0" w:lastRowLastColumn="0"/>
            <w:tcW w:w="3174" w:type="pct"/>
            <w:tcBorders>
              <w:top w:val="single" w:sz="12" w:space="0" w:color="auto"/>
            </w:tcBorders>
            <w:hideMark/>
          </w:tcPr>
          <w:p w14:paraId="349A46AD" w14:textId="77777777" w:rsidR="005B1647" w:rsidRPr="000A52FB" w:rsidRDefault="005B1647" w:rsidP="005B1647">
            <w:pPr>
              <w:pStyle w:val="Tabell"/>
              <w:rPr>
                <w:b/>
                <w:bCs/>
              </w:rPr>
            </w:pPr>
            <w:r w:rsidRPr="000A52FB">
              <w:rPr>
                <w:b/>
                <w:bCs/>
              </w:rPr>
              <w:t>Antal personer som fick sjukpenning i december månad</w:t>
            </w:r>
          </w:p>
        </w:tc>
        <w:tc>
          <w:tcPr>
            <w:tcW w:w="719" w:type="pct"/>
            <w:tcBorders>
              <w:top w:val="single" w:sz="12" w:space="0" w:color="auto"/>
            </w:tcBorders>
            <w:noWrap/>
            <w:hideMark/>
          </w:tcPr>
          <w:p w14:paraId="1D96312B" w14:textId="77777777" w:rsidR="005B1647" w:rsidRPr="000A52FB"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0A52FB">
              <w:rPr>
                <w:b/>
                <w:bCs/>
              </w:rPr>
              <w:t>195 655</w:t>
            </w:r>
          </w:p>
        </w:tc>
        <w:tc>
          <w:tcPr>
            <w:tcW w:w="480" w:type="pct"/>
            <w:tcBorders>
              <w:top w:val="single" w:sz="12" w:space="0" w:color="auto"/>
            </w:tcBorders>
            <w:noWrap/>
            <w:hideMark/>
          </w:tcPr>
          <w:p w14:paraId="25E8FBB1" w14:textId="77777777" w:rsidR="005B1647" w:rsidRPr="000A52FB"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0A52FB">
              <w:rPr>
                <w:b/>
                <w:bCs/>
              </w:rPr>
              <w:t>198 544</w:t>
            </w:r>
          </w:p>
        </w:tc>
        <w:tc>
          <w:tcPr>
            <w:tcW w:w="627" w:type="pct"/>
            <w:tcBorders>
              <w:top w:val="single" w:sz="12" w:space="0" w:color="auto"/>
            </w:tcBorders>
            <w:noWrap/>
            <w:hideMark/>
          </w:tcPr>
          <w:p w14:paraId="760C6A32" w14:textId="1B051D54" w:rsidR="005B1647" w:rsidRPr="000A52FB"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0A52FB">
              <w:rPr>
                <w:b/>
                <w:bCs/>
              </w:rPr>
              <w:t>-1,5</w:t>
            </w:r>
          </w:p>
        </w:tc>
      </w:tr>
      <w:tr w:rsidR="00155607" w14:paraId="7DEFD720" w14:textId="77777777" w:rsidTr="00155607">
        <w:trPr>
          <w:trHeight w:val="285"/>
        </w:trPr>
        <w:tc>
          <w:tcPr>
            <w:cnfStyle w:val="001000000000" w:firstRow="0" w:lastRow="0" w:firstColumn="1" w:lastColumn="0" w:oddVBand="0" w:evenVBand="0" w:oddHBand="0" w:evenHBand="0" w:firstRowFirstColumn="0" w:firstRowLastColumn="0" w:lastRowFirstColumn="0" w:lastRowLastColumn="0"/>
            <w:tcW w:w="3174" w:type="pct"/>
            <w:noWrap/>
            <w:hideMark/>
          </w:tcPr>
          <w:p w14:paraId="6DA0981D" w14:textId="77777777" w:rsidR="005B1647" w:rsidRPr="00AA236A" w:rsidRDefault="005B1647" w:rsidP="005B1647">
            <w:pPr>
              <w:pStyle w:val="Tabell"/>
            </w:pPr>
            <w:r w:rsidRPr="00AA236A">
              <w:t>varav kvinnor</w:t>
            </w:r>
          </w:p>
        </w:tc>
        <w:tc>
          <w:tcPr>
            <w:tcW w:w="719" w:type="pct"/>
            <w:noWrap/>
            <w:hideMark/>
          </w:tcPr>
          <w:p w14:paraId="44F89336" w14:textId="77777777" w:rsidR="005B1647" w:rsidRPr="00AA236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A236A">
              <w:t>128 328</w:t>
            </w:r>
          </w:p>
        </w:tc>
        <w:tc>
          <w:tcPr>
            <w:tcW w:w="480" w:type="pct"/>
            <w:noWrap/>
            <w:hideMark/>
          </w:tcPr>
          <w:p w14:paraId="0F345011" w14:textId="77777777" w:rsidR="005B1647" w:rsidRPr="00AA236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A236A">
              <w:t>131 355</w:t>
            </w:r>
          </w:p>
        </w:tc>
        <w:tc>
          <w:tcPr>
            <w:tcW w:w="627" w:type="pct"/>
            <w:noWrap/>
            <w:hideMark/>
          </w:tcPr>
          <w:p w14:paraId="64F060A9" w14:textId="5F042B0F" w:rsidR="005B1647" w:rsidRPr="00AA236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A236A">
              <w:t>-2,3</w:t>
            </w:r>
          </w:p>
        </w:tc>
      </w:tr>
      <w:tr w:rsidR="00155607" w14:paraId="751CE314" w14:textId="77777777" w:rsidTr="00155607">
        <w:trPr>
          <w:trHeight w:val="285"/>
        </w:trPr>
        <w:tc>
          <w:tcPr>
            <w:cnfStyle w:val="001000000000" w:firstRow="0" w:lastRow="0" w:firstColumn="1" w:lastColumn="0" w:oddVBand="0" w:evenVBand="0" w:oddHBand="0" w:evenHBand="0" w:firstRowFirstColumn="0" w:firstRowLastColumn="0" w:lastRowFirstColumn="0" w:lastRowLastColumn="0"/>
            <w:tcW w:w="3174" w:type="pct"/>
            <w:noWrap/>
            <w:hideMark/>
          </w:tcPr>
          <w:p w14:paraId="7A5A472C" w14:textId="77777777" w:rsidR="005B1647" w:rsidRPr="00AA236A" w:rsidRDefault="005B1647" w:rsidP="005B1647">
            <w:pPr>
              <w:pStyle w:val="Tabell"/>
            </w:pPr>
            <w:r w:rsidRPr="00AA236A">
              <w:t>varav män</w:t>
            </w:r>
          </w:p>
        </w:tc>
        <w:tc>
          <w:tcPr>
            <w:tcW w:w="719" w:type="pct"/>
            <w:noWrap/>
            <w:hideMark/>
          </w:tcPr>
          <w:p w14:paraId="74695FE3" w14:textId="77777777" w:rsidR="005B1647" w:rsidRPr="00AA236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A236A">
              <w:t>67 327</w:t>
            </w:r>
          </w:p>
        </w:tc>
        <w:tc>
          <w:tcPr>
            <w:tcW w:w="480" w:type="pct"/>
            <w:noWrap/>
            <w:hideMark/>
          </w:tcPr>
          <w:p w14:paraId="09907FE1" w14:textId="77777777" w:rsidR="005B1647" w:rsidRPr="00AA236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A236A">
              <w:t>67 189</w:t>
            </w:r>
          </w:p>
        </w:tc>
        <w:tc>
          <w:tcPr>
            <w:tcW w:w="627" w:type="pct"/>
            <w:noWrap/>
            <w:hideMark/>
          </w:tcPr>
          <w:p w14:paraId="07868A52" w14:textId="58D708DD" w:rsidR="005B1647" w:rsidRPr="00AA236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A236A">
              <w:t>0,2</w:t>
            </w:r>
          </w:p>
        </w:tc>
      </w:tr>
      <w:tr w:rsidR="00155607" w14:paraId="70406B3A" w14:textId="77777777" w:rsidTr="00155607">
        <w:trPr>
          <w:trHeight w:val="285"/>
        </w:trPr>
        <w:tc>
          <w:tcPr>
            <w:cnfStyle w:val="001000000000" w:firstRow="0" w:lastRow="0" w:firstColumn="1" w:lastColumn="0" w:oddVBand="0" w:evenVBand="0" w:oddHBand="0" w:evenHBand="0" w:firstRowFirstColumn="0" w:firstRowLastColumn="0" w:lastRowFirstColumn="0" w:lastRowLastColumn="0"/>
            <w:tcW w:w="3174" w:type="pct"/>
            <w:noWrap/>
            <w:hideMark/>
          </w:tcPr>
          <w:p w14:paraId="5D344EBE" w14:textId="77777777" w:rsidR="005B1647" w:rsidRPr="00AA236A" w:rsidRDefault="005B1647" w:rsidP="005B1647">
            <w:pPr>
              <w:pStyle w:val="Tabell"/>
            </w:pPr>
            <w:r w:rsidRPr="00AA236A">
              <w:t>varav kvinnor med sjukpenning på normalnivå</w:t>
            </w:r>
          </w:p>
        </w:tc>
        <w:tc>
          <w:tcPr>
            <w:tcW w:w="719" w:type="pct"/>
            <w:noWrap/>
            <w:hideMark/>
          </w:tcPr>
          <w:p w14:paraId="3ABDB022" w14:textId="77777777" w:rsidR="005B1647" w:rsidRPr="00AA236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A236A">
              <w:t>79 623</w:t>
            </w:r>
          </w:p>
        </w:tc>
        <w:tc>
          <w:tcPr>
            <w:tcW w:w="480" w:type="pct"/>
            <w:noWrap/>
            <w:hideMark/>
          </w:tcPr>
          <w:p w14:paraId="1A1ACB6A" w14:textId="77777777" w:rsidR="005B1647" w:rsidRPr="00AA236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A236A">
              <w:t>81 085</w:t>
            </w:r>
          </w:p>
        </w:tc>
        <w:tc>
          <w:tcPr>
            <w:tcW w:w="627" w:type="pct"/>
            <w:noWrap/>
            <w:hideMark/>
          </w:tcPr>
          <w:p w14:paraId="10FA6ACA" w14:textId="7C6641A7" w:rsidR="005B1647" w:rsidRPr="00AA236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A236A">
              <w:t>-1,8</w:t>
            </w:r>
          </w:p>
        </w:tc>
      </w:tr>
      <w:tr w:rsidR="00155607" w14:paraId="725E7EBD" w14:textId="77777777" w:rsidTr="00155607">
        <w:trPr>
          <w:trHeight w:val="285"/>
        </w:trPr>
        <w:tc>
          <w:tcPr>
            <w:cnfStyle w:val="001000000000" w:firstRow="0" w:lastRow="0" w:firstColumn="1" w:lastColumn="0" w:oddVBand="0" w:evenVBand="0" w:oddHBand="0" w:evenHBand="0" w:firstRowFirstColumn="0" w:firstRowLastColumn="0" w:lastRowFirstColumn="0" w:lastRowLastColumn="0"/>
            <w:tcW w:w="3174" w:type="pct"/>
            <w:noWrap/>
            <w:hideMark/>
          </w:tcPr>
          <w:p w14:paraId="292DB0EB" w14:textId="77777777" w:rsidR="005B1647" w:rsidRPr="00AA236A" w:rsidRDefault="005B1647" w:rsidP="005B1647">
            <w:pPr>
              <w:pStyle w:val="Tabell"/>
            </w:pPr>
            <w:r w:rsidRPr="00AA236A">
              <w:t>varav män med sjukpenning på normalnivå</w:t>
            </w:r>
          </w:p>
        </w:tc>
        <w:tc>
          <w:tcPr>
            <w:tcW w:w="719" w:type="pct"/>
            <w:noWrap/>
            <w:hideMark/>
          </w:tcPr>
          <w:p w14:paraId="58E8EF87" w14:textId="77777777" w:rsidR="005B1647" w:rsidRPr="00AA236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A236A">
              <w:t>43 207</w:t>
            </w:r>
          </w:p>
        </w:tc>
        <w:tc>
          <w:tcPr>
            <w:tcW w:w="480" w:type="pct"/>
            <w:noWrap/>
            <w:hideMark/>
          </w:tcPr>
          <w:p w14:paraId="7B39E4CF" w14:textId="77777777" w:rsidR="005B1647" w:rsidRPr="00AA236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A236A">
              <w:t>43 066</w:t>
            </w:r>
          </w:p>
        </w:tc>
        <w:tc>
          <w:tcPr>
            <w:tcW w:w="627" w:type="pct"/>
            <w:noWrap/>
            <w:hideMark/>
          </w:tcPr>
          <w:p w14:paraId="770BC013" w14:textId="7DADE72C" w:rsidR="005B1647" w:rsidRPr="00AA236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A236A">
              <w:t>0,3</w:t>
            </w:r>
          </w:p>
        </w:tc>
      </w:tr>
      <w:tr w:rsidR="00155607" w14:paraId="2E30FD71" w14:textId="77777777" w:rsidTr="00155607">
        <w:trPr>
          <w:trHeight w:val="285"/>
        </w:trPr>
        <w:tc>
          <w:tcPr>
            <w:cnfStyle w:val="001000000000" w:firstRow="0" w:lastRow="0" w:firstColumn="1" w:lastColumn="0" w:oddVBand="0" w:evenVBand="0" w:oddHBand="0" w:evenHBand="0" w:firstRowFirstColumn="0" w:firstRowLastColumn="0" w:lastRowFirstColumn="0" w:lastRowLastColumn="0"/>
            <w:tcW w:w="3174" w:type="pct"/>
            <w:noWrap/>
            <w:hideMark/>
          </w:tcPr>
          <w:p w14:paraId="2B875AA6" w14:textId="77777777" w:rsidR="005B1647" w:rsidRPr="00AA236A" w:rsidRDefault="005B1647" w:rsidP="005B1647">
            <w:pPr>
              <w:pStyle w:val="Tabell"/>
            </w:pPr>
            <w:r w:rsidRPr="00AA236A">
              <w:t>varav kvinnor med sjukpenning på fortsättningsnivå</w:t>
            </w:r>
          </w:p>
        </w:tc>
        <w:tc>
          <w:tcPr>
            <w:tcW w:w="719" w:type="pct"/>
            <w:noWrap/>
            <w:hideMark/>
          </w:tcPr>
          <w:p w14:paraId="02AD57D8" w14:textId="77777777" w:rsidR="005B1647" w:rsidRPr="00AA236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A236A">
              <w:t>44 513</w:t>
            </w:r>
          </w:p>
        </w:tc>
        <w:tc>
          <w:tcPr>
            <w:tcW w:w="480" w:type="pct"/>
            <w:noWrap/>
            <w:hideMark/>
          </w:tcPr>
          <w:p w14:paraId="4F0F9C29" w14:textId="77777777" w:rsidR="005B1647" w:rsidRPr="00AA236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A236A">
              <w:t>46 177</w:t>
            </w:r>
          </w:p>
        </w:tc>
        <w:tc>
          <w:tcPr>
            <w:tcW w:w="627" w:type="pct"/>
            <w:noWrap/>
            <w:hideMark/>
          </w:tcPr>
          <w:p w14:paraId="24E6AE8F" w14:textId="621D5F91" w:rsidR="005B1647" w:rsidRPr="00AA236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A236A">
              <w:t>-3,6</w:t>
            </w:r>
          </w:p>
        </w:tc>
      </w:tr>
      <w:tr w:rsidR="00155607" w14:paraId="2877975E" w14:textId="77777777" w:rsidTr="00155607">
        <w:trPr>
          <w:trHeight w:val="285"/>
        </w:trPr>
        <w:tc>
          <w:tcPr>
            <w:cnfStyle w:val="001000000000" w:firstRow="0" w:lastRow="0" w:firstColumn="1" w:lastColumn="0" w:oddVBand="0" w:evenVBand="0" w:oddHBand="0" w:evenHBand="0" w:firstRowFirstColumn="0" w:firstRowLastColumn="0" w:lastRowFirstColumn="0" w:lastRowLastColumn="0"/>
            <w:tcW w:w="3174" w:type="pct"/>
            <w:noWrap/>
            <w:hideMark/>
          </w:tcPr>
          <w:p w14:paraId="24BAF735" w14:textId="77777777" w:rsidR="005B1647" w:rsidRPr="00AA236A" w:rsidRDefault="005B1647" w:rsidP="005B1647">
            <w:pPr>
              <w:pStyle w:val="Tabell"/>
            </w:pPr>
            <w:r w:rsidRPr="00AA236A">
              <w:t>varav män med sjukpenning på fortsättningsnivå</w:t>
            </w:r>
          </w:p>
        </w:tc>
        <w:tc>
          <w:tcPr>
            <w:tcW w:w="719" w:type="pct"/>
            <w:noWrap/>
            <w:hideMark/>
          </w:tcPr>
          <w:p w14:paraId="33AA680C" w14:textId="77777777" w:rsidR="005B1647" w:rsidRPr="00AA236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A236A">
              <w:t>21 125</w:t>
            </w:r>
          </w:p>
        </w:tc>
        <w:tc>
          <w:tcPr>
            <w:tcW w:w="480" w:type="pct"/>
            <w:noWrap/>
            <w:hideMark/>
          </w:tcPr>
          <w:p w14:paraId="2B666C40" w14:textId="77777777" w:rsidR="005B1647" w:rsidRPr="00AA236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A236A">
              <w:t>21 114</w:t>
            </w:r>
          </w:p>
        </w:tc>
        <w:tc>
          <w:tcPr>
            <w:tcW w:w="627" w:type="pct"/>
            <w:noWrap/>
            <w:hideMark/>
          </w:tcPr>
          <w:p w14:paraId="1353AF91" w14:textId="1EED46A8" w:rsidR="005B1647" w:rsidRPr="00AA236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A236A">
              <w:t>0,1</w:t>
            </w:r>
          </w:p>
        </w:tc>
      </w:tr>
      <w:tr w:rsidR="00155607" w14:paraId="0EF6B749" w14:textId="77777777" w:rsidTr="00155607">
        <w:trPr>
          <w:trHeight w:val="450"/>
        </w:trPr>
        <w:tc>
          <w:tcPr>
            <w:cnfStyle w:val="001000000000" w:firstRow="0" w:lastRow="0" w:firstColumn="1" w:lastColumn="0" w:oddVBand="0" w:evenVBand="0" w:oddHBand="0" w:evenHBand="0" w:firstRowFirstColumn="0" w:firstRowLastColumn="0" w:lastRowFirstColumn="0" w:lastRowLastColumn="0"/>
            <w:tcW w:w="3174" w:type="pct"/>
            <w:hideMark/>
          </w:tcPr>
          <w:p w14:paraId="29BCC3C2" w14:textId="77777777" w:rsidR="005B1647" w:rsidRPr="000A52FB" w:rsidRDefault="005B1647" w:rsidP="005B1647">
            <w:pPr>
              <w:pStyle w:val="Tabell"/>
              <w:rPr>
                <w:b/>
                <w:bCs/>
              </w:rPr>
            </w:pPr>
            <w:r w:rsidRPr="000A52FB">
              <w:rPr>
                <w:b/>
                <w:bCs/>
              </w:rPr>
              <w:t>Antal startade sjukfall, genomsnitt per månad under januari till oktober</w:t>
            </w:r>
            <w:r w:rsidRPr="000A52FB">
              <w:rPr>
                <w:b/>
                <w:bCs/>
                <w:vertAlign w:val="superscript"/>
              </w:rPr>
              <w:t>1</w:t>
            </w:r>
          </w:p>
        </w:tc>
        <w:tc>
          <w:tcPr>
            <w:tcW w:w="719" w:type="pct"/>
            <w:noWrap/>
            <w:hideMark/>
          </w:tcPr>
          <w:p w14:paraId="49AEA738" w14:textId="77777777" w:rsidR="005B1647" w:rsidRPr="000A52FB"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0A52FB">
              <w:rPr>
                <w:b/>
                <w:bCs/>
              </w:rPr>
              <w:t>41 000</w:t>
            </w:r>
          </w:p>
        </w:tc>
        <w:tc>
          <w:tcPr>
            <w:tcW w:w="480" w:type="pct"/>
            <w:noWrap/>
            <w:hideMark/>
          </w:tcPr>
          <w:p w14:paraId="4C51DC98" w14:textId="77777777" w:rsidR="005B1647" w:rsidRPr="000A52FB"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0A52FB">
              <w:rPr>
                <w:b/>
                <w:bCs/>
              </w:rPr>
              <w:t>43 300</w:t>
            </w:r>
          </w:p>
        </w:tc>
        <w:tc>
          <w:tcPr>
            <w:tcW w:w="627" w:type="pct"/>
            <w:noWrap/>
            <w:hideMark/>
          </w:tcPr>
          <w:p w14:paraId="7B889778" w14:textId="13E31429" w:rsidR="005B1647" w:rsidRPr="000A52FB"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0A52FB">
              <w:rPr>
                <w:b/>
                <w:bCs/>
              </w:rPr>
              <w:t>-5,3</w:t>
            </w:r>
          </w:p>
        </w:tc>
      </w:tr>
      <w:tr w:rsidR="00155607" w14:paraId="29E21F99" w14:textId="77777777" w:rsidTr="00155607">
        <w:trPr>
          <w:trHeight w:val="285"/>
        </w:trPr>
        <w:tc>
          <w:tcPr>
            <w:cnfStyle w:val="001000000000" w:firstRow="0" w:lastRow="0" w:firstColumn="1" w:lastColumn="0" w:oddVBand="0" w:evenVBand="0" w:oddHBand="0" w:evenHBand="0" w:firstRowFirstColumn="0" w:firstRowLastColumn="0" w:lastRowFirstColumn="0" w:lastRowLastColumn="0"/>
            <w:tcW w:w="3174" w:type="pct"/>
            <w:noWrap/>
            <w:hideMark/>
          </w:tcPr>
          <w:p w14:paraId="0D9BDF88" w14:textId="38E4EE77" w:rsidR="005B1647" w:rsidRPr="00AA236A" w:rsidRDefault="005B1647" w:rsidP="005B1647">
            <w:pPr>
              <w:pStyle w:val="Tabell"/>
            </w:pPr>
            <w:r w:rsidRPr="00AA236A">
              <w:t>varav startade sjukfall gällande kvinnor, procent</w:t>
            </w:r>
          </w:p>
        </w:tc>
        <w:tc>
          <w:tcPr>
            <w:tcW w:w="719" w:type="pct"/>
            <w:noWrap/>
            <w:hideMark/>
          </w:tcPr>
          <w:p w14:paraId="2FDB20F3" w14:textId="77777777" w:rsidR="005B1647" w:rsidRPr="00AA236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A236A">
              <w:t>63</w:t>
            </w:r>
          </w:p>
        </w:tc>
        <w:tc>
          <w:tcPr>
            <w:tcW w:w="480" w:type="pct"/>
            <w:noWrap/>
            <w:hideMark/>
          </w:tcPr>
          <w:p w14:paraId="048BDB21" w14:textId="77777777" w:rsidR="005B1647" w:rsidRPr="00AA236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A236A">
              <w:t>63</w:t>
            </w:r>
          </w:p>
        </w:tc>
        <w:tc>
          <w:tcPr>
            <w:tcW w:w="627" w:type="pct"/>
            <w:noWrap/>
            <w:hideMark/>
          </w:tcPr>
          <w:p w14:paraId="04623418" w14:textId="77777777" w:rsidR="005B1647" w:rsidRPr="00AA236A"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r>
      <w:tr w:rsidR="00155607" w14:paraId="62E2ED46" w14:textId="77777777" w:rsidTr="00155607">
        <w:trPr>
          <w:trHeight w:val="285"/>
        </w:trPr>
        <w:tc>
          <w:tcPr>
            <w:cnfStyle w:val="001000000000" w:firstRow="0" w:lastRow="0" w:firstColumn="1" w:lastColumn="0" w:oddVBand="0" w:evenVBand="0" w:oddHBand="0" w:evenHBand="0" w:firstRowFirstColumn="0" w:firstRowLastColumn="0" w:lastRowFirstColumn="0" w:lastRowLastColumn="0"/>
            <w:tcW w:w="3174" w:type="pct"/>
            <w:noWrap/>
            <w:hideMark/>
          </w:tcPr>
          <w:p w14:paraId="181487DB" w14:textId="29FA95FE" w:rsidR="005B1647" w:rsidRPr="00AA236A" w:rsidRDefault="005B1647" w:rsidP="005B1647">
            <w:pPr>
              <w:pStyle w:val="Tabell"/>
            </w:pPr>
            <w:r w:rsidRPr="00AA236A">
              <w:t>varav startade sjukfall gällande män</w:t>
            </w:r>
            <w:r>
              <w:t>,</w:t>
            </w:r>
            <w:r w:rsidRPr="00AA236A">
              <w:t xml:space="preserve"> procent</w:t>
            </w:r>
          </w:p>
        </w:tc>
        <w:tc>
          <w:tcPr>
            <w:tcW w:w="719" w:type="pct"/>
            <w:noWrap/>
            <w:hideMark/>
          </w:tcPr>
          <w:p w14:paraId="66ACA8E9" w14:textId="77777777" w:rsidR="005B1647" w:rsidRPr="00AA236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A236A">
              <w:t>37</w:t>
            </w:r>
          </w:p>
        </w:tc>
        <w:tc>
          <w:tcPr>
            <w:tcW w:w="480" w:type="pct"/>
            <w:noWrap/>
            <w:hideMark/>
          </w:tcPr>
          <w:p w14:paraId="08D8D002" w14:textId="77777777" w:rsidR="005B1647" w:rsidRPr="00AA236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A236A">
              <w:t>37</w:t>
            </w:r>
          </w:p>
        </w:tc>
        <w:tc>
          <w:tcPr>
            <w:tcW w:w="627" w:type="pct"/>
            <w:noWrap/>
            <w:hideMark/>
          </w:tcPr>
          <w:p w14:paraId="00B09CA5" w14:textId="77777777" w:rsidR="005B1647" w:rsidRPr="00AA236A"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r>
      <w:tr w:rsidR="00155607" w14:paraId="36B57537" w14:textId="77777777" w:rsidTr="00155607">
        <w:trPr>
          <w:trHeight w:val="53"/>
        </w:trPr>
        <w:tc>
          <w:tcPr>
            <w:cnfStyle w:val="001000000000" w:firstRow="0" w:lastRow="0" w:firstColumn="1" w:lastColumn="0" w:oddVBand="0" w:evenVBand="0" w:oddHBand="0" w:evenHBand="0" w:firstRowFirstColumn="0" w:firstRowLastColumn="0" w:lastRowFirstColumn="0" w:lastRowLastColumn="0"/>
            <w:tcW w:w="3174" w:type="pct"/>
            <w:hideMark/>
          </w:tcPr>
          <w:p w14:paraId="36E12A19" w14:textId="77777777" w:rsidR="005B1647" w:rsidRPr="000A52FB" w:rsidRDefault="005B1647" w:rsidP="005B1647">
            <w:pPr>
              <w:pStyle w:val="Tabell"/>
              <w:rPr>
                <w:b/>
                <w:bCs/>
              </w:rPr>
            </w:pPr>
            <w:r w:rsidRPr="000A52FB">
              <w:rPr>
                <w:b/>
                <w:bCs/>
              </w:rPr>
              <w:t>Antal ersättningsdagar med sjukpenning, netto (miljoner dagar)</w:t>
            </w:r>
          </w:p>
        </w:tc>
        <w:tc>
          <w:tcPr>
            <w:tcW w:w="719" w:type="pct"/>
            <w:hideMark/>
          </w:tcPr>
          <w:p w14:paraId="7718C9C2" w14:textId="77777777" w:rsidR="005B1647" w:rsidRPr="000A52FB"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0A52FB">
              <w:rPr>
                <w:b/>
                <w:bCs/>
              </w:rPr>
              <w:t>53,4</w:t>
            </w:r>
          </w:p>
        </w:tc>
        <w:tc>
          <w:tcPr>
            <w:tcW w:w="480" w:type="pct"/>
            <w:hideMark/>
          </w:tcPr>
          <w:p w14:paraId="0D011F06" w14:textId="410BDA12" w:rsidR="005B1647" w:rsidRPr="000A52FB"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0A52FB">
              <w:rPr>
                <w:b/>
                <w:bCs/>
              </w:rPr>
              <w:t>54,4</w:t>
            </w:r>
          </w:p>
        </w:tc>
        <w:tc>
          <w:tcPr>
            <w:tcW w:w="627" w:type="pct"/>
            <w:noWrap/>
            <w:hideMark/>
          </w:tcPr>
          <w:p w14:paraId="7F0FF348" w14:textId="7D7318FE" w:rsidR="005B1647" w:rsidRPr="000A52FB"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0A52FB">
              <w:rPr>
                <w:b/>
                <w:bCs/>
              </w:rPr>
              <w:t>-1,8</w:t>
            </w:r>
          </w:p>
        </w:tc>
      </w:tr>
      <w:tr w:rsidR="00155607" w14:paraId="6A5E9033" w14:textId="77777777" w:rsidTr="00155607">
        <w:trPr>
          <w:cnfStyle w:val="010000000000" w:firstRow="0" w:lastRow="1" w:firstColumn="0" w:lastColumn="0" w:oddVBand="0" w:evenVBand="0" w:oddHBand="0" w:evenHBand="0" w:firstRowFirstColumn="0" w:firstRowLastColumn="0" w:lastRowFirstColumn="0" w:lastRowLastColumn="0"/>
          <w:trHeight w:val="450"/>
        </w:trPr>
        <w:tc>
          <w:tcPr>
            <w:cnfStyle w:val="001000000000" w:firstRow="0" w:lastRow="0" w:firstColumn="1" w:lastColumn="0" w:oddVBand="0" w:evenVBand="0" w:oddHBand="0" w:evenHBand="0" w:firstRowFirstColumn="0" w:firstRowLastColumn="0" w:lastRowFirstColumn="0" w:lastRowLastColumn="0"/>
            <w:tcW w:w="3174" w:type="pct"/>
            <w:hideMark/>
          </w:tcPr>
          <w:p w14:paraId="4F99BFC2" w14:textId="49D06C8C" w:rsidR="005B1647" w:rsidRPr="00AA236A" w:rsidRDefault="005B1647" w:rsidP="005B1647">
            <w:pPr>
              <w:pStyle w:val="Tabell"/>
            </w:pPr>
            <w:r w:rsidRPr="00AA236A">
              <w:t>Andel pågående sjukfall med psykiatriska diagnoser, procent, september månad</w:t>
            </w:r>
            <w:r w:rsidRPr="00AA236A">
              <w:rPr>
                <w:vertAlign w:val="superscript"/>
              </w:rPr>
              <w:t>2</w:t>
            </w:r>
          </w:p>
        </w:tc>
        <w:tc>
          <w:tcPr>
            <w:tcW w:w="719" w:type="pct"/>
            <w:noWrap/>
            <w:hideMark/>
          </w:tcPr>
          <w:p w14:paraId="585E681E" w14:textId="77777777" w:rsidR="005B1647" w:rsidRPr="00AA236A" w:rsidRDefault="005B1647" w:rsidP="005B1647">
            <w:pPr>
              <w:pStyle w:val="Tabell"/>
              <w:cnfStyle w:val="010000000000" w:firstRow="0" w:lastRow="1" w:firstColumn="0" w:lastColumn="0" w:oddVBand="0" w:evenVBand="0" w:oddHBand="0" w:evenHBand="0" w:firstRowFirstColumn="0" w:firstRowLastColumn="0" w:lastRowFirstColumn="0" w:lastRowLastColumn="0"/>
            </w:pPr>
            <w:r w:rsidRPr="00AA236A">
              <w:t>47,5</w:t>
            </w:r>
          </w:p>
        </w:tc>
        <w:tc>
          <w:tcPr>
            <w:tcW w:w="480" w:type="pct"/>
            <w:noWrap/>
            <w:hideMark/>
          </w:tcPr>
          <w:p w14:paraId="38CD1D4B" w14:textId="77777777" w:rsidR="005B1647" w:rsidRPr="00AA236A" w:rsidRDefault="005B1647" w:rsidP="005B1647">
            <w:pPr>
              <w:pStyle w:val="Tabell"/>
              <w:cnfStyle w:val="010000000000" w:firstRow="0" w:lastRow="1" w:firstColumn="0" w:lastColumn="0" w:oddVBand="0" w:evenVBand="0" w:oddHBand="0" w:evenHBand="0" w:firstRowFirstColumn="0" w:firstRowLastColumn="0" w:lastRowFirstColumn="0" w:lastRowLastColumn="0"/>
            </w:pPr>
            <w:r w:rsidRPr="00AA236A">
              <w:t>47,7</w:t>
            </w:r>
          </w:p>
        </w:tc>
        <w:tc>
          <w:tcPr>
            <w:tcW w:w="627" w:type="pct"/>
            <w:noWrap/>
            <w:hideMark/>
          </w:tcPr>
          <w:p w14:paraId="2FE98A48" w14:textId="77777777" w:rsidR="005B1647" w:rsidRPr="00AA236A" w:rsidRDefault="005B1647" w:rsidP="005B1647">
            <w:pPr>
              <w:pStyle w:val="Tabell"/>
              <w:cnfStyle w:val="010000000000" w:firstRow="0" w:lastRow="1" w:firstColumn="0" w:lastColumn="0" w:oddVBand="0" w:evenVBand="0" w:oddHBand="0" w:evenHBand="0" w:firstRowFirstColumn="0" w:firstRowLastColumn="0" w:lastRowFirstColumn="0" w:lastRowLastColumn="0"/>
            </w:pPr>
            <w:r w:rsidRPr="00AA236A">
              <w:t> </w:t>
            </w:r>
          </w:p>
        </w:tc>
      </w:tr>
    </w:tbl>
    <w:p w14:paraId="72A27092" w14:textId="1CE24266" w:rsidR="005B1647" w:rsidRDefault="005B1647" w:rsidP="005B1647">
      <w:pPr>
        <w:pStyle w:val="TabellFotnot"/>
      </w:pPr>
      <w:r w:rsidRPr="00AA236A">
        <w:rPr>
          <w:vertAlign w:val="superscript"/>
        </w:rPr>
        <w:t>1</w:t>
      </w:r>
      <w:r>
        <w:t xml:space="preserve"> Måttet för startade sjukfall har tagits fram på ett nytt sätt 2019. Jämförelsetalen för 2018 har därför räknats om.</w:t>
      </w:r>
    </w:p>
    <w:p w14:paraId="297E1989" w14:textId="5CC58D1E" w:rsidR="005B1647" w:rsidRDefault="005B1647" w:rsidP="005B1647">
      <w:pPr>
        <w:pStyle w:val="TabellFotnot"/>
      </w:pPr>
      <w:r w:rsidRPr="00AA236A">
        <w:rPr>
          <w:vertAlign w:val="superscript"/>
        </w:rPr>
        <w:t>2</w:t>
      </w:r>
      <w:r>
        <w:t xml:space="preserve"> Jämförelsetalet för 2018 har räknats om då statistiken för året har reviderats.</w:t>
      </w:r>
    </w:p>
    <w:p w14:paraId="65A6654C" w14:textId="72083FC5" w:rsidR="005B1647" w:rsidRDefault="005B1647" w:rsidP="005B1647">
      <w:pPr>
        <w:pStyle w:val="Klla"/>
      </w:pPr>
      <w:r>
        <w:t>Källa: Försäkringskassan.</w:t>
      </w:r>
    </w:p>
    <w:p w14:paraId="5377BAF9" w14:textId="15E62EB1" w:rsidR="005B1647" w:rsidRDefault="005B1647" w:rsidP="005B1647">
      <w:pPr>
        <w:pStyle w:val="Brdtext"/>
      </w:pPr>
      <w:r>
        <w:t>Antalet personer som fick sjukpenning minskade från 198 544 personer i december 2018 till 195 655 personer för samma månad 2019. Av dessa ökade antalet män med 0,2 procent och antalet kvinnor minskade med 2,3 procent. Antalet personer med sjukpenning på normalnivå minskade med 1 321 (1,1 procent). Vidare minskade antalet personer som fick sjukpenning på fortsättningsnivå, dvs. sjukfall längre än ett år, med 1 653 (2,5 procent).</w:t>
      </w:r>
    </w:p>
    <w:p w14:paraId="334CB6E7" w14:textId="099402A9" w:rsidR="005B1647" w:rsidRDefault="005B1647" w:rsidP="005B1647">
      <w:pPr>
        <w:pStyle w:val="Brdtext"/>
      </w:pPr>
      <w:r>
        <w:t>Fler kvinnor än män får sjukpenning. Andelen kvinnor som fick sjukpenning i december 2019 uppgick till 65,6 procent vilken ska jämföras med 66,2 procent i december 2018.</w:t>
      </w:r>
    </w:p>
    <w:p w14:paraId="21118A98" w14:textId="0ED4F629" w:rsidR="005B1647" w:rsidRDefault="005B1647" w:rsidP="005B1647">
      <w:pPr>
        <w:pStyle w:val="Brdtext"/>
      </w:pPr>
      <w:r>
        <w:t>Inflödet av nya sjukfall mäts med viss eftersläpning. I genomsnitt startade 41 000 sjukfall per månad under januari till oktober 2019, vilket är en minskning med 5,3 procent jämfört med samma period föregående år.</w:t>
      </w:r>
    </w:p>
    <w:p w14:paraId="38FEB86B" w14:textId="5C1BC615" w:rsidR="005B1647" w:rsidRDefault="005B1647" w:rsidP="005B1647">
      <w:pPr>
        <w:pStyle w:val="Brdtext"/>
      </w:pPr>
      <w:r>
        <w:t>Andelen pågående sjukfall med psykiatriska diagnoser minskade 2019 och var 47,5 procent i september 2019, vilket ska jämföras med 47,7 procent i september 2018.</w:t>
      </w:r>
    </w:p>
    <w:p w14:paraId="1EF5BA7D" w14:textId="5467F61F" w:rsidR="005B1647" w:rsidRDefault="005B1647" w:rsidP="005B1647">
      <w:pPr>
        <w:pStyle w:val="Brdtext"/>
      </w:pPr>
      <w:r>
        <w:t>Under 2019 avslogs 3,9 procent av initiala ansökningar om sjukpenning jämfört med 3,0 procent under föregående år. Andelen avslag för män ökade från 2,7 procent 2018 till 3,5 procent år 2019. För kvinnor uppgick andelen avslag till 4,1 procent 2019, vilken ska jämföras med 3,2 procent föregående år. Andelen avslag under pågående sjukfall ökade från 5,3 procent 2018 till 7,1 procent 2019. Andelen avslag för män ökade från 5,1 procent under 2018 till 6,8 procent under 2019. För kvinnor ökade andelen avslag från 5,4 procent 2018 till 7,3 procent under 2019.</w:t>
      </w:r>
    </w:p>
    <w:p w14:paraId="54000A2D" w14:textId="77777777" w:rsidR="005B1647" w:rsidRDefault="005B1647" w:rsidP="005B1647">
      <w:pPr>
        <w:pStyle w:val="Rubrik5utannumrering"/>
      </w:pPr>
      <w:r>
        <w:lastRenderedPageBreak/>
        <w:t>Utgifterna för aktivitets- och sjukersättningar minskade</w:t>
      </w:r>
    </w:p>
    <w:p w14:paraId="2093461A" w14:textId="56456974" w:rsidR="005B1647" w:rsidRDefault="005B1647" w:rsidP="005B1647">
      <w:pPr>
        <w:pStyle w:val="Brdtext"/>
      </w:pPr>
      <w:r>
        <w:t xml:space="preserve">Utfallet för anslaget 1:2 </w:t>
      </w:r>
      <w:r w:rsidRPr="00A03E45">
        <w:rPr>
          <w:i/>
          <w:iCs/>
        </w:rPr>
        <w:t>Aktivitets- och sjukersättningar m.m</w:t>
      </w:r>
      <w:r>
        <w:t>. blev 44 108 miljoner kronor, vilket är 1 697 miljoner kronor (3,7 procent) lägre än 2018. Det beror på att färre personer fick aktivitets- eller sjukersättning samt lägre utgifter för statlig ålderspensionsavgift gällande aktivitets- och sjukersättningar.</w:t>
      </w:r>
    </w:p>
    <w:p w14:paraId="4CF5208C" w14:textId="48172547" w:rsidR="005B1647" w:rsidRDefault="005B1647" w:rsidP="005B1647">
      <w:pPr>
        <w:pStyle w:val="Brdtext"/>
      </w:pPr>
      <w:r>
        <w:t>Försäkrade i åldrarna 19–64 år som har en stadigvarande nedsatt arbetsförmåga på grund av sjukdom, skada eller funktionsnedsättning kan ha rätt till sjukersättning. Antalet personer som hade sjukersättning uppgick i december 2019 till 246 810 (145 457 kvinnor och 101 353 män), vilket är en minskning med 14 157 personer (5,4 procent) jämfört med december 2018. Minskningen beror på att många har lämnat förmånen till följd av att de fyllt 65 år samtidigt som antalet nybeviljade sjukersättningar har minskat. Under 2019 blev 5 478 personer (2 921 kvinnor och 2 557 män) nybeviljade sjukersättning. Det är en minskning med 56 personer (1,0 procent) jämfört med 2018. Andelen avslag vid initial ansökan om sjukersättning var 68,8 procent (72,1 procent för kvinnor och 64,9 procent för män) under 2019. För 2018 uppgick andelen avslag till 69,3 procent (72,6 procent för kvinnor och 65,3 procent för män).</w:t>
      </w:r>
    </w:p>
    <w:p w14:paraId="72EE712D" w14:textId="34FC2A5D" w:rsidR="005B1647" w:rsidRDefault="005B1647" w:rsidP="005B1647">
      <w:pPr>
        <w:pStyle w:val="Brdtext"/>
      </w:pPr>
      <w:r>
        <w:t>Aktivitetsersättning kan beviljas personer i åldrarna 19–29 år som har långvarigt nedsatt arbetsförmåga eller på grund av en funktionsnedsättning behöver längre tid för att avsluta sin skolgång. Ersättningen är alltid tidsbegränsad och kan beviljas för maximalt tre år i taget. I december 2019 uppgick antalet personer med aktivitetsersättning till 29 119, vilket är en minskning med 2 232 personer (7,1 procent) jämfört med december 2018. Det beror bl.a. på att många av dem som haft ersättningen har fyllt 30 år och därmed inte längre kan få ersättning, samtidigt som nybeviljandet varit relativt lågt. Under 2019 har 6 331 personer (2 960 kvinnor och 3 371 män) nybeviljats aktivitetsersättning. Det är 826 personer (15,0 procent) fler än 2018. Andelen avslag vid olika former av ansökan om aktivitetsersättning har minskat. För 2019 uppgick andelen till 24 procent. Motsvarande avslagsandel för 2018 var 26 procent. Avslag på ansökan om förlängd skolgång har dock ökat.</w:t>
      </w:r>
    </w:p>
    <w:p w14:paraId="42B4DEF3" w14:textId="256B02AA" w:rsidR="005B1647" w:rsidRPr="00AA236A" w:rsidRDefault="005B1647" w:rsidP="005B1647">
      <w:pPr>
        <w:pStyle w:val="Brdtext"/>
      </w:pPr>
      <w:r>
        <w:t>I december 2019 uppgick antalet personer som fick sjuk- eller aktivitetsersättning sammanlagt till 275 929 personer. Det är en minskning med 5,6 procent jämfört med föregående år. Antalet kvinnor som fick sjuk- eller aktivitetsersättning var 158 883 personer, vilket var en minskning med 5,9 procent jämfört med december 2018. Antalet män som fick sjuk- eller aktivitetsersättning uppgick till 117 046 personer, vilket är en minskning med 5,2 procent jämfört med december 2018.</w:t>
      </w:r>
    </w:p>
    <w:p w14:paraId="36FC6F65" w14:textId="647AA3B7" w:rsidR="005B1647" w:rsidRDefault="005B1647" w:rsidP="005B1647">
      <w:pPr>
        <w:pStyle w:val="TabellRubrik"/>
      </w:pPr>
      <w:bookmarkStart w:id="127" w:name="_Toc37340065"/>
      <w:r>
        <w:t xml:space="preserve">Tabell </w:t>
      </w:r>
      <w:r>
        <w:fldChar w:fldCharType="begin"/>
      </w:r>
      <w:r>
        <w:instrText xml:space="preserve"> STYLEREF  "Rubrik 1" \n</w:instrText>
      </w:r>
      <w:r>
        <w:fldChar w:fldCharType="separate"/>
      </w:r>
      <w:r w:rsidR="00301022">
        <w:rPr>
          <w:noProof/>
        </w:rPr>
        <w:t>2</w:t>
      </w:r>
      <w:r>
        <w:rPr>
          <w:noProof/>
        </w:rPr>
        <w:fldChar w:fldCharType="end"/>
      </w:r>
      <w:r>
        <w:t>.</w:t>
      </w:r>
      <w:fldSimple w:instr=" SEQ Tabell \* ARABIC \s 1 ">
        <w:r w:rsidR="00301022">
          <w:rPr>
            <w:noProof/>
          </w:rPr>
          <w:t>65</w:t>
        </w:r>
      </w:fldSimple>
      <w:r>
        <w:tab/>
      </w:r>
      <w:r w:rsidRPr="007B539F">
        <w:t>Ohälsomått</w:t>
      </w:r>
      <w:bookmarkEnd w:id="127"/>
    </w:p>
    <w:tbl>
      <w:tblPr>
        <w:tblStyle w:val="RKBPTabell"/>
        <w:tblW w:w="5000" w:type="pct"/>
        <w:tblLook w:val="04E0" w:firstRow="1" w:lastRow="1" w:firstColumn="1" w:lastColumn="0" w:noHBand="0" w:noVBand="1"/>
      </w:tblPr>
      <w:tblGrid>
        <w:gridCol w:w="5154"/>
        <w:gridCol w:w="1108"/>
        <w:gridCol w:w="1108"/>
      </w:tblGrid>
      <w:tr w:rsidR="00155607" w14:paraId="48CEF0D5" w14:textId="77777777" w:rsidTr="00BE1FEE">
        <w:trPr>
          <w:cnfStyle w:val="100000000000" w:firstRow="1" w:lastRow="0" w:firstColumn="0" w:lastColumn="0" w:oddVBand="0" w:evenVBand="0" w:oddHBand="0" w:evenHBand="0" w:firstRowFirstColumn="0" w:firstRowLastColumn="0" w:lastRowFirstColumn="0" w:lastRowLastColumn="0"/>
          <w:trHeight w:val="255"/>
          <w:tblHeader w:val="0"/>
        </w:trPr>
        <w:tc>
          <w:tcPr>
            <w:cnfStyle w:val="001000000000" w:firstRow="0" w:lastRow="0" w:firstColumn="1" w:lastColumn="0" w:oddVBand="0" w:evenVBand="0" w:oddHBand="0" w:evenHBand="0" w:firstRowFirstColumn="0" w:firstRowLastColumn="0" w:lastRowFirstColumn="0" w:lastRowLastColumn="0"/>
            <w:tcW w:w="3496" w:type="pct"/>
            <w:tcBorders>
              <w:top w:val="none" w:sz="0" w:space="0" w:color="auto"/>
              <w:left w:val="none" w:sz="0" w:space="0" w:color="auto"/>
              <w:bottom w:val="none" w:sz="0" w:space="0" w:color="auto"/>
              <w:right w:val="none" w:sz="0" w:space="0" w:color="auto"/>
              <w:tl2br w:val="none" w:sz="0" w:space="0" w:color="auto"/>
              <w:tr2bl w:val="none" w:sz="0" w:space="0" w:color="auto"/>
            </w:tcBorders>
            <w:noWrap/>
            <w:hideMark/>
          </w:tcPr>
          <w:p w14:paraId="2C541B02" w14:textId="6429F258" w:rsidR="005B1647" w:rsidRPr="007C1652" w:rsidRDefault="005B1647" w:rsidP="005B1647">
            <w:pPr>
              <w:pStyle w:val="TabellHuvud"/>
            </w:pPr>
            <w:r w:rsidRPr="007C1652">
              <w:t> </w:t>
            </w:r>
          </w:p>
        </w:tc>
        <w:tc>
          <w:tcPr>
            <w:tcW w:w="752" w:type="pct"/>
            <w:tcBorders>
              <w:top w:val="none" w:sz="0" w:space="0" w:color="auto"/>
              <w:left w:val="none" w:sz="0" w:space="0" w:color="auto"/>
              <w:bottom w:val="none" w:sz="0" w:space="0" w:color="auto"/>
              <w:right w:val="none" w:sz="0" w:space="0" w:color="auto"/>
              <w:tl2br w:val="none" w:sz="0" w:space="0" w:color="auto"/>
              <w:tr2bl w:val="none" w:sz="0" w:space="0" w:color="auto"/>
            </w:tcBorders>
            <w:noWrap/>
            <w:hideMark/>
          </w:tcPr>
          <w:p w14:paraId="319CF8B7" w14:textId="77777777" w:rsidR="005B1647" w:rsidRPr="007C1652"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7C1652">
              <w:t>2019</w:t>
            </w:r>
          </w:p>
        </w:tc>
        <w:tc>
          <w:tcPr>
            <w:tcW w:w="752" w:type="pct"/>
            <w:tcBorders>
              <w:top w:val="none" w:sz="0" w:space="0" w:color="auto"/>
              <w:left w:val="none" w:sz="0" w:space="0" w:color="auto"/>
              <w:bottom w:val="none" w:sz="0" w:space="0" w:color="auto"/>
              <w:right w:val="none" w:sz="0" w:space="0" w:color="auto"/>
              <w:tl2br w:val="none" w:sz="0" w:space="0" w:color="auto"/>
              <w:tr2bl w:val="none" w:sz="0" w:space="0" w:color="auto"/>
            </w:tcBorders>
            <w:noWrap/>
            <w:hideMark/>
          </w:tcPr>
          <w:p w14:paraId="6DFE5EEB" w14:textId="77777777" w:rsidR="005B1647" w:rsidRPr="007C1652"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7C1652">
              <w:t>2018</w:t>
            </w:r>
          </w:p>
        </w:tc>
      </w:tr>
      <w:tr w:rsidR="00155607" w14:paraId="45FA0255"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496" w:type="pct"/>
            <w:tcBorders>
              <w:top w:val="single" w:sz="12" w:space="0" w:color="auto"/>
            </w:tcBorders>
            <w:noWrap/>
            <w:hideMark/>
          </w:tcPr>
          <w:p w14:paraId="69907488" w14:textId="77777777" w:rsidR="005B1647" w:rsidRPr="00D218A8" w:rsidRDefault="005B1647" w:rsidP="005B1647">
            <w:pPr>
              <w:pStyle w:val="Tabell"/>
              <w:rPr>
                <w:b/>
                <w:bCs/>
              </w:rPr>
            </w:pPr>
            <w:r w:rsidRPr="00D218A8">
              <w:rPr>
                <w:b/>
                <w:bCs/>
              </w:rPr>
              <w:t>Ohälsotalet</w:t>
            </w:r>
          </w:p>
        </w:tc>
        <w:tc>
          <w:tcPr>
            <w:tcW w:w="752" w:type="pct"/>
            <w:tcBorders>
              <w:top w:val="single" w:sz="12" w:space="0" w:color="auto"/>
            </w:tcBorders>
            <w:noWrap/>
            <w:hideMark/>
          </w:tcPr>
          <w:p w14:paraId="65D36490" w14:textId="77777777" w:rsidR="005B1647" w:rsidRPr="00D218A8"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D218A8">
              <w:rPr>
                <w:b/>
                <w:bCs/>
              </w:rPr>
              <w:t>23,5</w:t>
            </w:r>
          </w:p>
        </w:tc>
        <w:tc>
          <w:tcPr>
            <w:tcW w:w="752" w:type="pct"/>
            <w:tcBorders>
              <w:top w:val="single" w:sz="12" w:space="0" w:color="auto"/>
            </w:tcBorders>
            <w:noWrap/>
            <w:hideMark/>
          </w:tcPr>
          <w:p w14:paraId="79C5DC60" w14:textId="77777777" w:rsidR="005B1647" w:rsidRPr="00D218A8"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D218A8">
              <w:rPr>
                <w:b/>
                <w:bCs/>
              </w:rPr>
              <w:t>24,7</w:t>
            </w:r>
          </w:p>
        </w:tc>
      </w:tr>
      <w:tr w:rsidR="00155607" w14:paraId="23384063"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496" w:type="pct"/>
            <w:noWrap/>
            <w:hideMark/>
          </w:tcPr>
          <w:p w14:paraId="54CE8E3A" w14:textId="2DA67316" w:rsidR="005B1647" w:rsidRPr="007B539F" w:rsidRDefault="005B1647" w:rsidP="005B1647">
            <w:pPr>
              <w:pStyle w:val="Tabell"/>
            </w:pPr>
            <w:r>
              <w:t>var</w:t>
            </w:r>
            <w:r w:rsidRPr="007B539F">
              <w:t>av kvinnor</w:t>
            </w:r>
          </w:p>
        </w:tc>
        <w:tc>
          <w:tcPr>
            <w:tcW w:w="752" w:type="pct"/>
            <w:noWrap/>
            <w:hideMark/>
          </w:tcPr>
          <w:p w14:paraId="13332555" w14:textId="77777777" w:rsidR="005B1647" w:rsidRPr="007B539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539F">
              <w:t>28,3</w:t>
            </w:r>
          </w:p>
        </w:tc>
        <w:tc>
          <w:tcPr>
            <w:tcW w:w="752" w:type="pct"/>
            <w:noWrap/>
            <w:hideMark/>
          </w:tcPr>
          <w:p w14:paraId="2C2BF4B0" w14:textId="77777777" w:rsidR="005B1647" w:rsidRPr="007B539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539F">
              <w:t>29,9</w:t>
            </w:r>
          </w:p>
        </w:tc>
      </w:tr>
      <w:tr w:rsidR="00155607" w14:paraId="400AD0B5"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496" w:type="pct"/>
            <w:noWrap/>
            <w:hideMark/>
          </w:tcPr>
          <w:p w14:paraId="7684641C" w14:textId="692572CA" w:rsidR="005B1647" w:rsidRPr="007B539F" w:rsidRDefault="005B1647" w:rsidP="005B1647">
            <w:pPr>
              <w:pStyle w:val="Tabell"/>
            </w:pPr>
            <w:r>
              <w:t>var</w:t>
            </w:r>
            <w:r w:rsidRPr="007B539F">
              <w:t>av män</w:t>
            </w:r>
          </w:p>
        </w:tc>
        <w:tc>
          <w:tcPr>
            <w:tcW w:w="752" w:type="pct"/>
            <w:noWrap/>
            <w:hideMark/>
          </w:tcPr>
          <w:p w14:paraId="50018EB1" w14:textId="77777777" w:rsidR="005B1647" w:rsidRPr="007B539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539F">
              <w:t>18,8</w:t>
            </w:r>
          </w:p>
        </w:tc>
        <w:tc>
          <w:tcPr>
            <w:tcW w:w="752" w:type="pct"/>
            <w:noWrap/>
            <w:hideMark/>
          </w:tcPr>
          <w:p w14:paraId="66CBF457" w14:textId="77777777" w:rsidR="005B1647" w:rsidRPr="007B539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539F">
              <w:t>19,8</w:t>
            </w:r>
          </w:p>
        </w:tc>
      </w:tr>
      <w:tr w:rsidR="00155607" w14:paraId="79F5992D"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496" w:type="pct"/>
            <w:noWrap/>
            <w:hideMark/>
          </w:tcPr>
          <w:p w14:paraId="22F375C4" w14:textId="77777777" w:rsidR="005B1647" w:rsidRPr="00D218A8" w:rsidRDefault="005B1647" w:rsidP="005B1647">
            <w:pPr>
              <w:pStyle w:val="Tabell"/>
              <w:rPr>
                <w:b/>
                <w:bCs/>
              </w:rPr>
            </w:pPr>
            <w:r w:rsidRPr="00D218A8">
              <w:rPr>
                <w:b/>
                <w:bCs/>
              </w:rPr>
              <w:t>Sjukpenningtalet</w:t>
            </w:r>
          </w:p>
        </w:tc>
        <w:tc>
          <w:tcPr>
            <w:tcW w:w="752" w:type="pct"/>
            <w:noWrap/>
            <w:hideMark/>
          </w:tcPr>
          <w:p w14:paraId="70F9A56F" w14:textId="77777777" w:rsidR="005B1647" w:rsidRPr="00D218A8"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D218A8">
              <w:rPr>
                <w:b/>
                <w:bCs/>
              </w:rPr>
              <w:t>9,4</w:t>
            </w:r>
          </w:p>
        </w:tc>
        <w:tc>
          <w:tcPr>
            <w:tcW w:w="752" w:type="pct"/>
            <w:noWrap/>
            <w:hideMark/>
          </w:tcPr>
          <w:p w14:paraId="344C8D3C" w14:textId="77777777" w:rsidR="005B1647" w:rsidRPr="00D218A8"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D218A8">
              <w:rPr>
                <w:b/>
                <w:bCs/>
              </w:rPr>
              <w:t>9,7</w:t>
            </w:r>
          </w:p>
        </w:tc>
      </w:tr>
      <w:tr w:rsidR="00155607" w14:paraId="5E0242FD"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496" w:type="pct"/>
            <w:noWrap/>
            <w:hideMark/>
          </w:tcPr>
          <w:p w14:paraId="74802DEC" w14:textId="0A7150C1" w:rsidR="005B1647" w:rsidRPr="007B539F" w:rsidRDefault="005B1647" w:rsidP="005B1647">
            <w:pPr>
              <w:pStyle w:val="Tabell"/>
            </w:pPr>
            <w:r>
              <w:t>var</w:t>
            </w:r>
            <w:r w:rsidRPr="007B539F">
              <w:t>av kvinnor</w:t>
            </w:r>
          </w:p>
        </w:tc>
        <w:tc>
          <w:tcPr>
            <w:tcW w:w="752" w:type="pct"/>
            <w:noWrap/>
            <w:hideMark/>
          </w:tcPr>
          <w:p w14:paraId="746EAE3E" w14:textId="77777777" w:rsidR="005B1647" w:rsidRPr="007B539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539F">
              <w:t>12,3</w:t>
            </w:r>
          </w:p>
        </w:tc>
        <w:tc>
          <w:tcPr>
            <w:tcW w:w="752" w:type="pct"/>
            <w:noWrap/>
            <w:hideMark/>
          </w:tcPr>
          <w:p w14:paraId="551F75EF" w14:textId="77777777" w:rsidR="005B1647" w:rsidRPr="007B539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539F">
              <w:t>12,8</w:t>
            </w:r>
          </w:p>
        </w:tc>
      </w:tr>
      <w:tr w:rsidR="00155607" w14:paraId="17D0D6A1" w14:textId="77777777" w:rsidTr="00155607">
        <w:trPr>
          <w:cnfStyle w:val="010000000000" w:firstRow="0" w:lastRow="1" w:firstColumn="0" w:lastColumn="0" w:oddVBand="0" w:evenVBand="0" w:oddHBand="0" w:evenHBand="0" w:firstRowFirstColumn="0" w:firstRowLastColumn="0" w:lastRowFirstColumn="0" w:lastRowLastColumn="0"/>
          <w:trHeight w:val="255"/>
        </w:trPr>
        <w:tc>
          <w:tcPr>
            <w:cnfStyle w:val="001000000000" w:firstRow="0" w:lastRow="0" w:firstColumn="1" w:lastColumn="0" w:oddVBand="0" w:evenVBand="0" w:oddHBand="0" w:evenHBand="0" w:firstRowFirstColumn="0" w:firstRowLastColumn="0" w:lastRowFirstColumn="0" w:lastRowLastColumn="0"/>
            <w:tcW w:w="3496" w:type="pct"/>
            <w:noWrap/>
            <w:hideMark/>
          </w:tcPr>
          <w:p w14:paraId="12C74088" w14:textId="60D85124" w:rsidR="005B1647" w:rsidRPr="007B539F" w:rsidRDefault="005B1647" w:rsidP="005B1647">
            <w:pPr>
              <w:pStyle w:val="Tabell"/>
              <w:rPr>
                <w:b w:val="0"/>
                <w:bCs/>
              </w:rPr>
            </w:pPr>
            <w:r>
              <w:rPr>
                <w:b w:val="0"/>
                <w:bCs/>
              </w:rPr>
              <w:t>var</w:t>
            </w:r>
            <w:r w:rsidRPr="007B539F">
              <w:rPr>
                <w:b w:val="0"/>
                <w:bCs/>
              </w:rPr>
              <w:t>av män</w:t>
            </w:r>
          </w:p>
        </w:tc>
        <w:tc>
          <w:tcPr>
            <w:tcW w:w="752" w:type="pct"/>
            <w:noWrap/>
            <w:hideMark/>
          </w:tcPr>
          <w:p w14:paraId="01035BEE" w14:textId="77777777" w:rsidR="005B1647" w:rsidRPr="007B539F" w:rsidRDefault="005B1647" w:rsidP="005B1647">
            <w:pPr>
              <w:pStyle w:val="Tabell"/>
              <w:cnfStyle w:val="010000000000" w:firstRow="0" w:lastRow="1" w:firstColumn="0" w:lastColumn="0" w:oddVBand="0" w:evenVBand="0" w:oddHBand="0" w:evenHBand="0" w:firstRowFirstColumn="0" w:firstRowLastColumn="0" w:lastRowFirstColumn="0" w:lastRowLastColumn="0"/>
              <w:rPr>
                <w:b w:val="0"/>
                <w:bCs/>
              </w:rPr>
            </w:pPr>
            <w:r w:rsidRPr="007B539F">
              <w:rPr>
                <w:b w:val="0"/>
                <w:bCs/>
              </w:rPr>
              <w:t>6,6</w:t>
            </w:r>
          </w:p>
        </w:tc>
        <w:tc>
          <w:tcPr>
            <w:tcW w:w="752" w:type="pct"/>
            <w:noWrap/>
            <w:hideMark/>
          </w:tcPr>
          <w:p w14:paraId="78EA679D" w14:textId="77777777" w:rsidR="005B1647" w:rsidRPr="007B539F" w:rsidRDefault="005B1647" w:rsidP="005B1647">
            <w:pPr>
              <w:pStyle w:val="Tabell"/>
              <w:cnfStyle w:val="010000000000" w:firstRow="0" w:lastRow="1" w:firstColumn="0" w:lastColumn="0" w:oddVBand="0" w:evenVBand="0" w:oddHBand="0" w:evenHBand="0" w:firstRowFirstColumn="0" w:firstRowLastColumn="0" w:lastRowFirstColumn="0" w:lastRowLastColumn="0"/>
              <w:rPr>
                <w:b w:val="0"/>
                <w:bCs/>
              </w:rPr>
            </w:pPr>
            <w:r w:rsidRPr="007B539F">
              <w:rPr>
                <w:b w:val="0"/>
                <w:bCs/>
              </w:rPr>
              <w:t>6,7</w:t>
            </w:r>
          </w:p>
        </w:tc>
      </w:tr>
    </w:tbl>
    <w:p w14:paraId="7CF0107F" w14:textId="61F83DE2" w:rsidR="005B1647" w:rsidRDefault="005B1647" w:rsidP="005B1647">
      <w:pPr>
        <w:pStyle w:val="Klla"/>
      </w:pPr>
      <w:r>
        <w:t>Källa: Försäkringskassan.</w:t>
      </w:r>
    </w:p>
    <w:p w14:paraId="04DC2A93" w14:textId="50ECB62B" w:rsidR="005B1647" w:rsidRDefault="005B1647" w:rsidP="005B1647">
      <w:pPr>
        <w:pStyle w:val="Brdtext"/>
      </w:pPr>
      <w:r>
        <w:t xml:space="preserve">Ohälsotalet är ett mått på antalet ersatta dagar inom hela sjukförsäkringen under en 12-månadersperiod. Det definieras som antal utbetalda nettodagar med sjukpenning, arbetsskadesjukpenning, rehabiliteringspenning, sjukersättning och aktivitetsersättning per registrerad försäkrad (16–64 år). Alla dagar är omräknade till nettodagar. I december 2019 var ohälsotalet 23,5 dagar per försäkrad, vilket är en minskning från </w:t>
      </w:r>
      <w:r>
        <w:lastRenderedPageBreak/>
        <w:t>24,7 dagar 2018. Orsaken är främst att antalet personer med sjuk- eller aktivitetsersättning minskat. Ohälsotalet har sedan december 2018 minskat med 5,2 procent för kvinnor och med 5,0 procent för män.</w:t>
      </w:r>
    </w:p>
    <w:p w14:paraId="0D5A0606" w14:textId="77777777" w:rsidR="005B1647" w:rsidRDefault="005B1647" w:rsidP="005B1647">
      <w:pPr>
        <w:pStyle w:val="Brdtext"/>
      </w:pPr>
      <w:r>
        <w:t>Sjukpenningtalet anger hur många frånvarodagar som ersätts med sjukpenning eller rehabiliteringspenning per registrerad försäkrad (16–64 år) exklusive personer med hel sjuk- eller aktivitetsersättning. Alla dagar är omräknade till nettodagar.</w:t>
      </w:r>
    </w:p>
    <w:p w14:paraId="51A5C5A2" w14:textId="43EEDC16" w:rsidR="005B1647" w:rsidRDefault="005B1647" w:rsidP="005B1647">
      <w:pPr>
        <w:pStyle w:val="Brdtext"/>
      </w:pPr>
      <w:r>
        <w:t>I december 2019 var sjukpenningtalet 9,4 dagar, vilket är en minskning med 3,1 procent sedan december 2018. Utvecklingen beror på att antalet startade sjukfall minskat samtidigt som antalet långa sjukfall inte längre ökar. Kvinnor har i likhet med tidigare år ett högre sjukpenningtal (12,3) än män (6,6).</w:t>
      </w:r>
    </w:p>
    <w:p w14:paraId="5F9BAD31" w14:textId="77777777" w:rsidR="005B1647" w:rsidRDefault="005B1647" w:rsidP="005B1647">
      <w:pPr>
        <w:pStyle w:val="Rubrik5utannumrering"/>
      </w:pPr>
      <w:r>
        <w:t>Lägre utgifter för bidrag för sjukskrivningsprocessen jämfört med föregående år</w:t>
      </w:r>
    </w:p>
    <w:p w14:paraId="72502CBB" w14:textId="5AEC307C" w:rsidR="005B1647" w:rsidRDefault="005B1647" w:rsidP="005B1647">
      <w:pPr>
        <w:pStyle w:val="Brdtext"/>
      </w:pPr>
      <w:r>
        <w:t xml:space="preserve">Utfallet för anslaget 1:6 </w:t>
      </w:r>
      <w:r w:rsidRPr="00A03E45">
        <w:rPr>
          <w:i/>
          <w:iCs/>
        </w:rPr>
        <w:t>Bidrag för sjukskrivningsprocessen</w:t>
      </w:r>
      <w:r>
        <w:t xml:space="preserve"> blev 2 445 miljoner kronor, vilket är 204 miljoner kronor (7,7 procent) lägre än 2018. Det beror främst på lägre utgifter för arbetsplatsinriktat rehabiliteringsstöd, bidrag till hälso- och sjukvården samt rehabiliteringsinsatser i samarbete mellan Försäkringskassan och Arbetsförmedlingen.</w:t>
      </w:r>
    </w:p>
    <w:p w14:paraId="08D0EC69" w14:textId="77777777" w:rsidR="005B1647" w:rsidRDefault="005B1647" w:rsidP="005B1647">
      <w:pPr>
        <w:pStyle w:val="Rubrik5utannumrering"/>
      </w:pPr>
      <w:r>
        <w:t>Ökade kostnader för Försäkringskassans handläggning av förmåner</w:t>
      </w:r>
    </w:p>
    <w:p w14:paraId="520A2FF7" w14:textId="7AEE91C5" w:rsidR="005B1647" w:rsidRDefault="005B1647" w:rsidP="005B1647">
      <w:pPr>
        <w:pStyle w:val="Brdtext"/>
      </w:pPr>
      <w:r>
        <w:t xml:space="preserve">Utfallet för anslaget 2:1 </w:t>
      </w:r>
      <w:r w:rsidRPr="00A03E45">
        <w:rPr>
          <w:i/>
          <w:iCs/>
        </w:rPr>
        <w:t>Försäkringskassan</w:t>
      </w:r>
      <w:r>
        <w:t xml:space="preserve"> blev 8 897 miljoner kronor, vilket är 429 miljoner kronor (5,1 procent) högre än 2018. Det beror huvudsakligen på ökade kostnader för handläggning av förmåner.</w:t>
      </w:r>
    </w:p>
    <w:p w14:paraId="5E8305BB" w14:textId="35DD53EF" w:rsidR="005B1647" w:rsidRDefault="005B1647" w:rsidP="005B1647">
      <w:pPr>
        <w:pStyle w:val="Rubrik4utannumrering"/>
      </w:pPr>
      <w:r>
        <w:t>Beställningsbemyndiganden</w:t>
      </w:r>
    </w:p>
    <w:p w14:paraId="6A792C81" w14:textId="4745C2CF" w:rsidR="005B1647" w:rsidRDefault="005B1647" w:rsidP="005B1647">
      <w:pPr>
        <w:pStyle w:val="TabellRubrik"/>
      </w:pPr>
      <w:bookmarkStart w:id="128" w:name="_Toc37340066"/>
      <w:r>
        <w:t xml:space="preserve">Tabell </w:t>
      </w:r>
      <w:r>
        <w:fldChar w:fldCharType="begin"/>
      </w:r>
      <w:r>
        <w:instrText xml:space="preserve"> STYLEREF  "Rubrik 1" \n</w:instrText>
      </w:r>
      <w:r>
        <w:fldChar w:fldCharType="separate"/>
      </w:r>
      <w:r w:rsidR="00301022">
        <w:rPr>
          <w:noProof/>
        </w:rPr>
        <w:t>2</w:t>
      </w:r>
      <w:r>
        <w:rPr>
          <w:noProof/>
        </w:rPr>
        <w:fldChar w:fldCharType="end"/>
      </w:r>
      <w:r>
        <w:t>.</w:t>
      </w:r>
      <w:fldSimple w:instr=" SEQ Tabell \* ARABIC \s 1 ">
        <w:r w:rsidR="00301022">
          <w:rPr>
            <w:noProof/>
          </w:rPr>
          <w:t>66</w:t>
        </w:r>
      </w:fldSimple>
      <w:r>
        <w:tab/>
        <w:t>UO 10 Beställningsbemyndiganden</w:t>
      </w:r>
      <w:bookmarkEnd w:id="128"/>
    </w:p>
    <w:p w14:paraId="45AD48F9" w14:textId="05EED2DD" w:rsidR="005B1647" w:rsidRDefault="005B1647" w:rsidP="005B1647">
      <w:pPr>
        <w:pStyle w:val="TabellUnderrubrik"/>
      </w:pPr>
      <w:r w:rsidRPr="007B539F">
        <w:t>Miljoner kronor</w:t>
      </w:r>
    </w:p>
    <w:tbl>
      <w:tblPr>
        <w:tblStyle w:val="RKBPTabell"/>
        <w:tblW w:w="5000" w:type="pct"/>
        <w:tblLook w:val="06E0" w:firstRow="1" w:lastRow="1" w:firstColumn="1" w:lastColumn="0" w:noHBand="1" w:noVBand="1"/>
      </w:tblPr>
      <w:tblGrid>
        <w:gridCol w:w="729"/>
        <w:gridCol w:w="2581"/>
        <w:gridCol w:w="2030"/>
        <w:gridCol w:w="2030"/>
      </w:tblGrid>
      <w:tr w:rsidR="00155607" w14:paraId="41C6957C" w14:textId="77777777" w:rsidTr="001F2559">
        <w:trPr>
          <w:cnfStyle w:val="100000000000" w:firstRow="1" w:lastRow="0" w:firstColumn="0" w:lastColumn="0" w:oddVBand="0" w:evenVBand="0" w:oddHBand="0" w:evenHBand="0" w:firstRowFirstColumn="0" w:firstRowLastColumn="0" w:lastRowFirstColumn="0" w:lastRowLastColumn="0"/>
          <w:trHeight w:val="170"/>
          <w:tblHeader w:val="0"/>
        </w:trPr>
        <w:tc>
          <w:tcPr>
            <w:cnfStyle w:val="001000000000" w:firstRow="0" w:lastRow="0" w:firstColumn="1" w:lastColumn="0" w:oddVBand="0" w:evenVBand="0" w:oddHBand="0" w:evenHBand="0" w:firstRowFirstColumn="0" w:firstRowLastColumn="0" w:lastRowFirstColumn="0" w:lastRowLastColumn="0"/>
            <w:tcW w:w="495"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4C3F7C3A" w14:textId="77777777" w:rsidR="005B1647" w:rsidRPr="007B539F" w:rsidRDefault="005B1647" w:rsidP="005B1647">
            <w:pPr>
              <w:pStyle w:val="TabellHuvud"/>
            </w:pPr>
            <w:r w:rsidRPr="007B539F">
              <w:t>Anslag</w:t>
            </w:r>
          </w:p>
        </w:tc>
        <w:tc>
          <w:tcPr>
            <w:tcW w:w="1751"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3A8D8A06" w14:textId="77777777" w:rsidR="005B1647" w:rsidRPr="007B539F" w:rsidRDefault="005B1647" w:rsidP="005B1647">
            <w:pPr>
              <w:pStyle w:val="TabellHuvud"/>
              <w:jc w:val="left"/>
              <w:cnfStyle w:val="100000000000" w:firstRow="1" w:lastRow="0" w:firstColumn="0" w:lastColumn="0" w:oddVBand="0" w:evenVBand="0" w:oddHBand="0" w:evenHBand="0" w:firstRowFirstColumn="0" w:firstRowLastColumn="0" w:lastRowFirstColumn="0" w:lastRowLastColumn="0"/>
            </w:pPr>
            <w:r w:rsidRPr="007B539F">
              <w:t>Anslagsnamn</w:t>
            </w:r>
          </w:p>
        </w:tc>
        <w:tc>
          <w:tcPr>
            <w:tcW w:w="1377"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hideMark/>
          </w:tcPr>
          <w:p w14:paraId="62F4D08F" w14:textId="65ADCBD6" w:rsidR="005B1647" w:rsidRPr="007B539F"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7B539F">
              <w:t>Beställningsbemyndigande</w:t>
            </w:r>
          </w:p>
        </w:tc>
        <w:tc>
          <w:tcPr>
            <w:tcW w:w="1377"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hideMark/>
          </w:tcPr>
          <w:p w14:paraId="3DF11C0E" w14:textId="48F1FA64" w:rsidR="005B1647"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7B539F">
              <w:t>Utestående åtaganden</w:t>
            </w:r>
          </w:p>
          <w:p w14:paraId="64F1E99F" w14:textId="353E9BF0" w:rsidR="005B1647" w:rsidRPr="007B539F"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7B539F">
              <w:t>2019-12-31</w:t>
            </w:r>
          </w:p>
        </w:tc>
      </w:tr>
      <w:tr w:rsidR="00155607" w14:paraId="7A619C52" w14:textId="77777777" w:rsidTr="001F2559">
        <w:trPr>
          <w:trHeight w:val="170"/>
        </w:trPr>
        <w:tc>
          <w:tcPr>
            <w:cnfStyle w:val="001000000000" w:firstRow="0" w:lastRow="0" w:firstColumn="1" w:lastColumn="0" w:oddVBand="0" w:evenVBand="0" w:oddHBand="0" w:evenHBand="0" w:firstRowFirstColumn="0" w:firstRowLastColumn="0" w:lastRowFirstColumn="0" w:lastRowLastColumn="0"/>
            <w:tcW w:w="495" w:type="pct"/>
            <w:tcBorders>
              <w:top w:val="single" w:sz="12" w:space="0" w:color="auto"/>
              <w:bottom w:val="single" w:sz="4" w:space="0" w:color="auto"/>
            </w:tcBorders>
            <w:noWrap/>
            <w:hideMark/>
          </w:tcPr>
          <w:p w14:paraId="1B338E75" w14:textId="77777777" w:rsidR="005B1647" w:rsidRPr="007B539F" w:rsidRDefault="005B1647" w:rsidP="005B1647">
            <w:pPr>
              <w:pStyle w:val="Tabell"/>
            </w:pPr>
            <w:r w:rsidRPr="007B539F">
              <w:t>1:6</w:t>
            </w:r>
          </w:p>
        </w:tc>
        <w:tc>
          <w:tcPr>
            <w:tcW w:w="1751" w:type="pct"/>
            <w:tcBorders>
              <w:top w:val="single" w:sz="12" w:space="0" w:color="auto"/>
              <w:bottom w:val="single" w:sz="4" w:space="0" w:color="auto"/>
            </w:tcBorders>
            <w:noWrap/>
            <w:hideMark/>
          </w:tcPr>
          <w:p w14:paraId="23ECD2CE" w14:textId="77777777" w:rsidR="005B1647" w:rsidRPr="007B539F"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7B539F">
              <w:t>Bidrag för sjukskrivningsprocessen</w:t>
            </w:r>
          </w:p>
        </w:tc>
        <w:tc>
          <w:tcPr>
            <w:tcW w:w="1377" w:type="pct"/>
            <w:tcBorders>
              <w:top w:val="single" w:sz="12" w:space="0" w:color="auto"/>
              <w:bottom w:val="single" w:sz="4" w:space="0" w:color="auto"/>
            </w:tcBorders>
            <w:noWrap/>
            <w:hideMark/>
          </w:tcPr>
          <w:p w14:paraId="4F5FFA6F" w14:textId="77777777" w:rsidR="005B1647" w:rsidRPr="007B539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539F">
              <w:t>1 888</w:t>
            </w:r>
          </w:p>
        </w:tc>
        <w:tc>
          <w:tcPr>
            <w:tcW w:w="1377" w:type="pct"/>
            <w:tcBorders>
              <w:top w:val="single" w:sz="12" w:space="0" w:color="auto"/>
              <w:bottom w:val="single" w:sz="4" w:space="0" w:color="auto"/>
            </w:tcBorders>
            <w:noWrap/>
            <w:hideMark/>
          </w:tcPr>
          <w:p w14:paraId="301746BF" w14:textId="77777777" w:rsidR="005B1647" w:rsidRPr="007B539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539F">
              <w:t>1 888</w:t>
            </w:r>
          </w:p>
        </w:tc>
      </w:tr>
      <w:tr w:rsidR="00155607" w14:paraId="0DB6F3AC" w14:textId="77777777" w:rsidTr="00155607">
        <w:trPr>
          <w:cnfStyle w:val="010000000000" w:firstRow="0" w:lastRow="1" w:firstColumn="0" w:lastColumn="0" w:oddVBand="0" w:evenVBand="0" w:oddHBand="0" w:evenHBand="0" w:firstRowFirstColumn="0" w:firstRowLastColumn="0" w:lastRowFirstColumn="0" w:lastRowLastColumn="0"/>
          <w:trHeight w:val="170"/>
        </w:trPr>
        <w:tc>
          <w:tcPr>
            <w:cnfStyle w:val="001000000000" w:firstRow="0" w:lastRow="0" w:firstColumn="1" w:lastColumn="0" w:oddVBand="0" w:evenVBand="0" w:oddHBand="0" w:evenHBand="0" w:firstRowFirstColumn="0" w:firstRowLastColumn="0" w:lastRowFirstColumn="0" w:lastRowLastColumn="0"/>
            <w:tcW w:w="495" w:type="pct"/>
            <w:tcBorders>
              <w:top w:val="single" w:sz="4" w:space="0" w:color="auto"/>
            </w:tcBorders>
            <w:shd w:val="clear" w:color="auto" w:fill="auto"/>
            <w:noWrap/>
            <w:hideMark/>
          </w:tcPr>
          <w:p w14:paraId="4AF0FAAD" w14:textId="77777777" w:rsidR="005B1647" w:rsidRPr="00805FC2" w:rsidRDefault="005B1647" w:rsidP="005B1647">
            <w:pPr>
              <w:pStyle w:val="Tabell"/>
            </w:pPr>
            <w:r w:rsidRPr="00805FC2">
              <w:t>Summa</w:t>
            </w:r>
          </w:p>
        </w:tc>
        <w:tc>
          <w:tcPr>
            <w:tcW w:w="1751" w:type="pct"/>
            <w:tcBorders>
              <w:top w:val="single" w:sz="4" w:space="0" w:color="auto"/>
            </w:tcBorders>
            <w:shd w:val="clear" w:color="auto" w:fill="auto"/>
            <w:noWrap/>
            <w:hideMark/>
          </w:tcPr>
          <w:p w14:paraId="19CD8E59" w14:textId="77777777" w:rsidR="005B1647" w:rsidRPr="00805FC2" w:rsidRDefault="005B1647" w:rsidP="005B1647">
            <w:pPr>
              <w:pStyle w:val="Tabell"/>
              <w:cnfStyle w:val="010000000000" w:firstRow="0" w:lastRow="1" w:firstColumn="0" w:lastColumn="0" w:oddVBand="0" w:evenVBand="0" w:oddHBand="0" w:evenHBand="0" w:firstRowFirstColumn="0" w:firstRowLastColumn="0" w:lastRowFirstColumn="0" w:lastRowLastColumn="0"/>
            </w:pPr>
            <w:r w:rsidRPr="00805FC2">
              <w:t> </w:t>
            </w:r>
          </w:p>
        </w:tc>
        <w:tc>
          <w:tcPr>
            <w:tcW w:w="1377" w:type="pct"/>
            <w:tcBorders>
              <w:top w:val="single" w:sz="4" w:space="0" w:color="auto"/>
            </w:tcBorders>
            <w:shd w:val="clear" w:color="auto" w:fill="auto"/>
            <w:noWrap/>
            <w:hideMark/>
          </w:tcPr>
          <w:p w14:paraId="7DDABB74" w14:textId="77777777" w:rsidR="005B1647" w:rsidRPr="00805FC2" w:rsidRDefault="005B1647" w:rsidP="005B1647">
            <w:pPr>
              <w:pStyle w:val="Tabell"/>
              <w:cnfStyle w:val="010000000000" w:firstRow="0" w:lastRow="1" w:firstColumn="0" w:lastColumn="0" w:oddVBand="0" w:evenVBand="0" w:oddHBand="0" w:evenHBand="0" w:firstRowFirstColumn="0" w:firstRowLastColumn="0" w:lastRowFirstColumn="0" w:lastRowLastColumn="0"/>
            </w:pPr>
            <w:r w:rsidRPr="00805FC2">
              <w:t>1 888</w:t>
            </w:r>
          </w:p>
        </w:tc>
        <w:tc>
          <w:tcPr>
            <w:tcW w:w="1377" w:type="pct"/>
            <w:tcBorders>
              <w:top w:val="single" w:sz="4" w:space="0" w:color="auto"/>
            </w:tcBorders>
            <w:shd w:val="clear" w:color="auto" w:fill="auto"/>
            <w:noWrap/>
            <w:hideMark/>
          </w:tcPr>
          <w:p w14:paraId="4B564A26" w14:textId="77777777" w:rsidR="005B1647" w:rsidRPr="00805FC2" w:rsidRDefault="005B1647" w:rsidP="005B1647">
            <w:pPr>
              <w:pStyle w:val="Tabell"/>
              <w:cnfStyle w:val="010000000000" w:firstRow="0" w:lastRow="1" w:firstColumn="0" w:lastColumn="0" w:oddVBand="0" w:evenVBand="0" w:oddHBand="0" w:evenHBand="0" w:firstRowFirstColumn="0" w:firstRowLastColumn="0" w:lastRowFirstColumn="0" w:lastRowLastColumn="0"/>
            </w:pPr>
            <w:r w:rsidRPr="00805FC2">
              <w:t>1 888</w:t>
            </w:r>
          </w:p>
        </w:tc>
      </w:tr>
    </w:tbl>
    <w:p w14:paraId="2EDAD66F" w14:textId="15682F54" w:rsidR="005B1647" w:rsidRDefault="005B1647" w:rsidP="005B1647">
      <w:pPr>
        <w:pStyle w:val="Brdtext"/>
        <w:spacing w:before="160"/>
      </w:pPr>
      <w:r w:rsidRPr="007B539F">
        <w:t>Inom utgiftsområdet har riksdagen beslutat om ett beställningsbemyndigande på 1</w:t>
      </w:r>
      <w:r>
        <w:t> </w:t>
      </w:r>
      <w:r w:rsidRPr="007B539F">
        <w:t>888</w:t>
      </w:r>
      <w:r>
        <w:t> </w:t>
      </w:r>
      <w:r w:rsidRPr="007B539F">
        <w:t>miljoner kronor. De utestående åtagandena uppgick till 1</w:t>
      </w:r>
      <w:r>
        <w:t> </w:t>
      </w:r>
      <w:r w:rsidRPr="007B539F">
        <w:t>888</w:t>
      </w:r>
      <w:r>
        <w:t> </w:t>
      </w:r>
      <w:r w:rsidRPr="007B539F">
        <w:t>miljoner kronor.</w:t>
      </w:r>
    </w:p>
    <w:p w14:paraId="065897EE" w14:textId="0FC94394" w:rsidR="005B1647" w:rsidRDefault="005B1647" w:rsidP="005B1647">
      <w:pPr>
        <w:pStyle w:val="Rubrik4utannumrering"/>
      </w:pPr>
      <w:r>
        <w:t>Övriga krediter</w:t>
      </w:r>
    </w:p>
    <w:p w14:paraId="02998AA8" w14:textId="10587694" w:rsidR="005B1647" w:rsidRDefault="005B1647" w:rsidP="005B1647">
      <w:pPr>
        <w:pStyle w:val="TabellRubrik"/>
      </w:pPr>
      <w:bookmarkStart w:id="129" w:name="_Toc37340067"/>
      <w:r>
        <w:t xml:space="preserve">Tabell </w:t>
      </w:r>
      <w:r>
        <w:fldChar w:fldCharType="begin"/>
      </w:r>
      <w:r>
        <w:instrText xml:space="preserve"> STYLEREF  "Rubrik 1" \n</w:instrText>
      </w:r>
      <w:r>
        <w:fldChar w:fldCharType="separate"/>
      </w:r>
      <w:r w:rsidR="00301022">
        <w:rPr>
          <w:noProof/>
        </w:rPr>
        <w:t>2</w:t>
      </w:r>
      <w:r>
        <w:rPr>
          <w:noProof/>
        </w:rPr>
        <w:fldChar w:fldCharType="end"/>
      </w:r>
      <w:r>
        <w:t>.</w:t>
      </w:r>
      <w:fldSimple w:instr=" SEQ Tabell \* ARABIC \s 1 ">
        <w:r w:rsidR="00301022">
          <w:rPr>
            <w:noProof/>
          </w:rPr>
          <w:t>67</w:t>
        </w:r>
      </w:fldSimple>
      <w:r>
        <w:tab/>
        <w:t>UO 10 Övriga krediter</w:t>
      </w:r>
      <w:bookmarkEnd w:id="129"/>
    </w:p>
    <w:p w14:paraId="57690D5F" w14:textId="651DF90B" w:rsidR="005B1647" w:rsidRDefault="005B1647" w:rsidP="005B1647">
      <w:pPr>
        <w:pStyle w:val="TabellUnderrubrik"/>
      </w:pPr>
      <w:r w:rsidRPr="007B539F">
        <w:t>Miljoner kronor</w:t>
      </w:r>
    </w:p>
    <w:tbl>
      <w:tblPr>
        <w:tblStyle w:val="RKBPTabell"/>
        <w:tblW w:w="5000" w:type="pct"/>
        <w:tblLook w:val="04E0" w:firstRow="1" w:lastRow="1" w:firstColumn="1" w:lastColumn="0" w:noHBand="0" w:noVBand="1"/>
      </w:tblPr>
      <w:tblGrid>
        <w:gridCol w:w="3544"/>
        <w:gridCol w:w="1913"/>
        <w:gridCol w:w="1913"/>
      </w:tblGrid>
      <w:tr w:rsidR="00155607" w14:paraId="3EAEC6F4" w14:textId="77777777" w:rsidTr="00BE1FEE">
        <w:trPr>
          <w:cnfStyle w:val="100000000000" w:firstRow="1" w:lastRow="0" w:firstColumn="0" w:lastColumn="0" w:oddVBand="0" w:evenVBand="0" w:oddHBand="0" w:evenHBand="0" w:firstRowFirstColumn="0" w:firstRowLastColumn="0" w:lastRowFirstColumn="0" w:lastRowLastColumn="0"/>
          <w:trHeight w:val="510"/>
          <w:tblHeader w:val="0"/>
        </w:trPr>
        <w:tc>
          <w:tcPr>
            <w:cnfStyle w:val="001000000000" w:firstRow="0" w:lastRow="0" w:firstColumn="1" w:lastColumn="0" w:oddVBand="0" w:evenVBand="0" w:oddHBand="0" w:evenHBand="0" w:firstRowFirstColumn="0" w:firstRowLastColumn="0" w:lastRowFirstColumn="0" w:lastRowLastColumn="0"/>
            <w:tcW w:w="2404" w:type="pct"/>
            <w:tcBorders>
              <w:top w:val="none" w:sz="0" w:space="0" w:color="auto"/>
              <w:left w:val="none" w:sz="0" w:space="0" w:color="auto"/>
              <w:bottom w:val="none" w:sz="0" w:space="0" w:color="auto"/>
              <w:right w:val="none" w:sz="0" w:space="0" w:color="auto"/>
              <w:tl2br w:val="none" w:sz="0" w:space="0" w:color="auto"/>
              <w:tr2bl w:val="none" w:sz="0" w:space="0" w:color="auto"/>
            </w:tcBorders>
            <w:hideMark/>
          </w:tcPr>
          <w:p w14:paraId="712DCE7E" w14:textId="77777777" w:rsidR="005B1647" w:rsidRPr="007B539F" w:rsidRDefault="005B1647" w:rsidP="005B1647">
            <w:pPr>
              <w:pStyle w:val="TabellHuvud"/>
            </w:pPr>
            <w:r w:rsidRPr="007B539F">
              <w:t>Övriga krediter i Riksgäldskontoret</w:t>
            </w:r>
          </w:p>
        </w:tc>
        <w:tc>
          <w:tcPr>
            <w:tcW w:w="1298" w:type="pct"/>
            <w:tcBorders>
              <w:top w:val="none" w:sz="0" w:space="0" w:color="auto"/>
              <w:left w:val="none" w:sz="0" w:space="0" w:color="auto"/>
              <w:bottom w:val="none" w:sz="0" w:space="0" w:color="auto"/>
              <w:right w:val="none" w:sz="0" w:space="0" w:color="auto"/>
              <w:tl2br w:val="none" w:sz="0" w:space="0" w:color="auto"/>
              <w:tr2bl w:val="none" w:sz="0" w:space="0" w:color="auto"/>
            </w:tcBorders>
            <w:hideMark/>
          </w:tcPr>
          <w:p w14:paraId="0557BBA7" w14:textId="77777777" w:rsidR="005B1647" w:rsidRPr="007B539F"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7B539F">
              <w:t>Kredit</w:t>
            </w:r>
          </w:p>
        </w:tc>
        <w:tc>
          <w:tcPr>
            <w:tcW w:w="1298" w:type="pct"/>
            <w:tcBorders>
              <w:top w:val="none" w:sz="0" w:space="0" w:color="auto"/>
              <w:left w:val="none" w:sz="0" w:space="0" w:color="auto"/>
              <w:bottom w:val="none" w:sz="0" w:space="0" w:color="auto"/>
              <w:right w:val="none" w:sz="0" w:space="0" w:color="auto"/>
              <w:tl2br w:val="none" w:sz="0" w:space="0" w:color="auto"/>
              <w:tr2bl w:val="none" w:sz="0" w:space="0" w:color="auto"/>
            </w:tcBorders>
            <w:hideMark/>
          </w:tcPr>
          <w:p w14:paraId="11C69D29" w14:textId="77777777" w:rsidR="005B1647" w:rsidRPr="007B539F"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7B539F">
              <w:t>Utnyttjad kredit 2019-12-31</w:t>
            </w:r>
          </w:p>
        </w:tc>
      </w:tr>
      <w:tr w:rsidR="00155607" w14:paraId="521364B1" w14:textId="77777777" w:rsidTr="00155607">
        <w:trPr>
          <w:trHeight w:val="33"/>
        </w:trPr>
        <w:tc>
          <w:tcPr>
            <w:cnfStyle w:val="001000000000" w:firstRow="0" w:lastRow="0" w:firstColumn="1" w:lastColumn="0" w:oddVBand="0" w:evenVBand="0" w:oddHBand="0" w:evenHBand="0" w:firstRowFirstColumn="0" w:firstRowLastColumn="0" w:lastRowFirstColumn="0" w:lastRowLastColumn="0"/>
            <w:tcW w:w="2404" w:type="pct"/>
            <w:tcBorders>
              <w:top w:val="single" w:sz="12" w:space="0" w:color="auto"/>
            </w:tcBorders>
            <w:hideMark/>
          </w:tcPr>
          <w:p w14:paraId="75487D6A" w14:textId="77777777" w:rsidR="005B1647" w:rsidRPr="007B539F" w:rsidRDefault="005B1647" w:rsidP="005B1647">
            <w:pPr>
              <w:pStyle w:val="Tabell"/>
            </w:pPr>
            <w:r w:rsidRPr="007B539F">
              <w:t>Försäkringskassans behov av likviditet i utbetalning av ersättning för vård i andra länder</w:t>
            </w:r>
          </w:p>
        </w:tc>
        <w:tc>
          <w:tcPr>
            <w:tcW w:w="1298" w:type="pct"/>
            <w:tcBorders>
              <w:top w:val="single" w:sz="12" w:space="0" w:color="auto"/>
            </w:tcBorders>
            <w:noWrap/>
            <w:hideMark/>
          </w:tcPr>
          <w:p w14:paraId="790050E1" w14:textId="77777777" w:rsidR="005B1647" w:rsidRPr="007B539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539F">
              <w:t>170</w:t>
            </w:r>
          </w:p>
        </w:tc>
        <w:tc>
          <w:tcPr>
            <w:tcW w:w="1298" w:type="pct"/>
            <w:tcBorders>
              <w:top w:val="single" w:sz="12" w:space="0" w:color="auto"/>
            </w:tcBorders>
            <w:noWrap/>
            <w:hideMark/>
          </w:tcPr>
          <w:p w14:paraId="1C2BADDE" w14:textId="77777777" w:rsidR="005B1647" w:rsidRPr="007B539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539F">
              <w:t>140</w:t>
            </w:r>
          </w:p>
        </w:tc>
      </w:tr>
      <w:tr w:rsidR="00155607" w14:paraId="4D0AC346" w14:textId="77777777" w:rsidTr="00155607">
        <w:trPr>
          <w:cnfStyle w:val="010000000000" w:firstRow="0" w:lastRow="1" w:firstColumn="0" w:lastColumn="0" w:oddVBand="0" w:evenVBand="0" w:oddHBand="0" w:evenHBand="0" w:firstRowFirstColumn="0" w:firstRowLastColumn="0" w:lastRowFirstColumn="0" w:lastRowLastColumn="0"/>
          <w:trHeight w:val="270"/>
        </w:trPr>
        <w:tc>
          <w:tcPr>
            <w:cnfStyle w:val="001000000000" w:firstRow="0" w:lastRow="0" w:firstColumn="1" w:lastColumn="0" w:oddVBand="0" w:evenVBand="0" w:oddHBand="0" w:evenHBand="0" w:firstRowFirstColumn="0" w:firstRowLastColumn="0" w:lastRowFirstColumn="0" w:lastRowLastColumn="0"/>
            <w:tcW w:w="2404" w:type="pct"/>
            <w:noWrap/>
            <w:hideMark/>
          </w:tcPr>
          <w:p w14:paraId="40EB6404" w14:textId="77777777" w:rsidR="005B1647" w:rsidRPr="007B539F" w:rsidRDefault="005B1647" w:rsidP="005B1647">
            <w:pPr>
              <w:pStyle w:val="Tabell"/>
            </w:pPr>
            <w:r w:rsidRPr="007B539F">
              <w:t>Summa</w:t>
            </w:r>
          </w:p>
        </w:tc>
        <w:tc>
          <w:tcPr>
            <w:tcW w:w="1298" w:type="pct"/>
            <w:noWrap/>
            <w:hideMark/>
          </w:tcPr>
          <w:p w14:paraId="2168CEA3" w14:textId="77777777" w:rsidR="005B1647" w:rsidRPr="007B539F" w:rsidRDefault="005B1647" w:rsidP="005B1647">
            <w:pPr>
              <w:pStyle w:val="Tabell"/>
              <w:cnfStyle w:val="010000000000" w:firstRow="0" w:lastRow="1" w:firstColumn="0" w:lastColumn="0" w:oddVBand="0" w:evenVBand="0" w:oddHBand="0" w:evenHBand="0" w:firstRowFirstColumn="0" w:firstRowLastColumn="0" w:lastRowFirstColumn="0" w:lastRowLastColumn="0"/>
            </w:pPr>
            <w:r w:rsidRPr="007B539F">
              <w:t>170</w:t>
            </w:r>
          </w:p>
        </w:tc>
        <w:tc>
          <w:tcPr>
            <w:tcW w:w="1298" w:type="pct"/>
            <w:noWrap/>
            <w:hideMark/>
          </w:tcPr>
          <w:p w14:paraId="4CCC0D3E" w14:textId="77777777" w:rsidR="005B1647" w:rsidRPr="007B539F" w:rsidRDefault="005B1647" w:rsidP="005B1647">
            <w:pPr>
              <w:pStyle w:val="Tabell"/>
              <w:cnfStyle w:val="010000000000" w:firstRow="0" w:lastRow="1" w:firstColumn="0" w:lastColumn="0" w:oddVBand="0" w:evenVBand="0" w:oddHBand="0" w:evenHBand="0" w:firstRowFirstColumn="0" w:firstRowLastColumn="0" w:lastRowFirstColumn="0" w:lastRowLastColumn="0"/>
            </w:pPr>
            <w:r w:rsidRPr="007B539F">
              <w:t>140</w:t>
            </w:r>
          </w:p>
        </w:tc>
      </w:tr>
    </w:tbl>
    <w:p w14:paraId="51454EDF" w14:textId="77777777" w:rsidR="005B1647" w:rsidRDefault="005B1647" w:rsidP="005B1647">
      <w:pPr>
        <w:pStyle w:val="Rubrik4utannumrering"/>
      </w:pPr>
      <w:r>
        <w:t>Riksrevisionens iakttagelser – effektivitetsrevision</w:t>
      </w:r>
    </w:p>
    <w:p w14:paraId="549E2C0F" w14:textId="77777777" w:rsidR="005B1647" w:rsidRPr="00E82908" w:rsidRDefault="005B1647" w:rsidP="005B1647">
      <w:pPr>
        <w:pStyle w:val="Rubrik5utannumrering"/>
      </w:pPr>
      <w:r w:rsidRPr="00E82908">
        <w:t>RiR:2019:19 Jämställd sjukfrånvaro – bedöms män och kvinnor likvärdigt i sjukskrivningsprocessen?</w:t>
      </w:r>
    </w:p>
    <w:p w14:paraId="5BB68097" w14:textId="34D38F88" w:rsidR="005B1647" w:rsidRDefault="005B1647" w:rsidP="005B1647">
      <w:r>
        <w:t>Riksrevisionen har granskat om skillnader i läkares bedömning av patienters behov av sjukskrivning kan vara en bidragande orsak till att kvinnor sjukskrivs mer än män.</w:t>
      </w:r>
    </w:p>
    <w:p w14:paraId="79BEC0AB" w14:textId="47250723" w:rsidR="005B1647" w:rsidRDefault="005B1647" w:rsidP="005B1647">
      <w:r>
        <w:lastRenderedPageBreak/>
        <w:t>Regeringen gör i skrivelsen Riksrevisionens rapport om jämställd sjukfrånvaro (skr. 2019/20:50) en annan bedömning än Riksrevisionen och vidtar därför inte några åtgärder med anledning av granskningsrapporten. Granskningsrapporten är därmed slutbehandlad.</w:t>
      </w:r>
    </w:p>
    <w:p w14:paraId="2AAE5D2E" w14:textId="207BA2D9" w:rsidR="005B1647" w:rsidRDefault="005B1647" w:rsidP="005B1647">
      <w:r>
        <w:t>Riksdagen har tillkännagett som sin mening att regeringen ger Försäkringskassan i uppdrag att följa upp utfärdade läkarintyg för män och kvinnor och att tillsätta en utredning för att minska omotiverade könsskillnader vid sjukfrånvaro. Riksdagen har lagt regeringens skrivelse till handlingarna (bet. 2019/20:SfU13 punkt 1, rskr. 2019/20:171).</w:t>
      </w:r>
    </w:p>
    <w:p w14:paraId="5F5E1F79" w14:textId="75810349" w:rsidR="005B1647" w:rsidRDefault="005B1647" w:rsidP="005B1647"/>
    <w:p w14:paraId="6980F74F" w14:textId="77777777" w:rsidR="005B1647" w:rsidRDefault="005B1647">
      <w:r>
        <w:br w:type="page"/>
      </w:r>
    </w:p>
    <w:p w14:paraId="388033FE" w14:textId="6BC592F6" w:rsidR="005B1647" w:rsidRDefault="005B1647" w:rsidP="00AC2754">
      <w:pPr>
        <w:pStyle w:val="Rubrik3"/>
      </w:pPr>
      <w:bookmarkStart w:id="130" w:name="_Toc37350623"/>
      <w:r>
        <w:lastRenderedPageBreak/>
        <w:t>Utgiftsområde 11 Ekonomisk trygghet vid ålderdom</w:t>
      </w:r>
      <w:bookmarkEnd w:id="130"/>
    </w:p>
    <w:p w14:paraId="37324E7F" w14:textId="2A5FC37A" w:rsidR="005B1647" w:rsidRDefault="005B1647" w:rsidP="005B1647">
      <w:pPr>
        <w:pStyle w:val="Rubrik4utannumrering"/>
      </w:pPr>
      <w:r>
        <w:t>Anslag</w:t>
      </w:r>
    </w:p>
    <w:p w14:paraId="4766A674" w14:textId="34EDAE30" w:rsidR="005B1647" w:rsidRDefault="005B1647" w:rsidP="005B1647">
      <w:pPr>
        <w:pStyle w:val="TabellRubrik"/>
      </w:pPr>
      <w:bookmarkStart w:id="131" w:name="_Toc37340068"/>
      <w:r>
        <w:t xml:space="preserve">Tabell </w:t>
      </w:r>
      <w:r>
        <w:fldChar w:fldCharType="begin"/>
      </w:r>
      <w:r>
        <w:instrText xml:space="preserve"> STYLEREF  "Rubrik 1" \n</w:instrText>
      </w:r>
      <w:r>
        <w:fldChar w:fldCharType="separate"/>
      </w:r>
      <w:r w:rsidR="00301022">
        <w:rPr>
          <w:noProof/>
        </w:rPr>
        <w:t>2</w:t>
      </w:r>
      <w:r>
        <w:rPr>
          <w:noProof/>
        </w:rPr>
        <w:fldChar w:fldCharType="end"/>
      </w:r>
      <w:r>
        <w:t>.</w:t>
      </w:r>
      <w:fldSimple w:instr=" SEQ Tabell \* ARABIC \s 1 ">
        <w:r w:rsidR="00301022">
          <w:rPr>
            <w:noProof/>
          </w:rPr>
          <w:t>68</w:t>
        </w:r>
      </w:fldSimple>
      <w:r w:rsidRPr="007B539F">
        <w:rPr>
          <w:iCs/>
        </w:rPr>
        <w:tab/>
      </w:r>
      <w:r w:rsidRPr="007B539F">
        <w:rPr>
          <w:rFonts w:ascii="Arial" w:eastAsia="Times New Roman" w:hAnsi="Arial" w:cs="Times New Roman"/>
          <w:iCs/>
          <w:sz w:val="20"/>
          <w:szCs w:val="24"/>
          <w:lang w:eastAsia="sv-SE"/>
        </w:rPr>
        <w:t>UO 11 Anslag</w:t>
      </w:r>
      <w:bookmarkEnd w:id="131"/>
    </w:p>
    <w:p w14:paraId="480C975B" w14:textId="39CBCD7B" w:rsidR="005B1647" w:rsidRDefault="005B1647" w:rsidP="005B1647">
      <w:pPr>
        <w:pStyle w:val="TabellUnderrubrik"/>
      </w:pPr>
      <w:r w:rsidRPr="007B539F">
        <w:t>Miljoner kronor</w:t>
      </w:r>
    </w:p>
    <w:tbl>
      <w:tblPr>
        <w:tblStyle w:val="RKBPTabell"/>
        <w:tblW w:w="5001" w:type="pct"/>
        <w:tblLook w:val="04E0" w:firstRow="1" w:lastRow="1" w:firstColumn="1" w:lastColumn="0" w:noHBand="0" w:noVBand="1"/>
      </w:tblPr>
      <w:tblGrid>
        <w:gridCol w:w="686"/>
        <w:gridCol w:w="2566"/>
        <w:gridCol w:w="686"/>
        <w:gridCol w:w="687"/>
        <w:gridCol w:w="686"/>
        <w:gridCol w:w="687"/>
        <w:gridCol w:w="686"/>
        <w:gridCol w:w="687"/>
      </w:tblGrid>
      <w:tr w:rsidR="00155607" w14:paraId="30F240A1" w14:textId="77777777" w:rsidTr="00BE1FEE">
        <w:trPr>
          <w:cnfStyle w:val="100000000000" w:firstRow="1" w:lastRow="0" w:firstColumn="0" w:lastColumn="0" w:oddVBand="0" w:evenVBand="0" w:oddHBand="0" w:evenHBand="0" w:firstRowFirstColumn="0" w:firstRowLastColumn="0" w:lastRowFirstColumn="0" w:lastRowLastColumn="0"/>
          <w:trHeight w:val="675"/>
          <w:tblHeader w:val="0"/>
        </w:trPr>
        <w:tc>
          <w:tcPr>
            <w:cnfStyle w:val="001000000000" w:firstRow="0" w:lastRow="0" w:firstColumn="1" w:lastColumn="0" w:oddVBand="0" w:evenVBand="0" w:oddHBand="0" w:evenHBand="0" w:firstRowFirstColumn="0" w:firstRowLastColumn="0" w:lastRowFirstColumn="0" w:lastRowLastColumn="0"/>
            <w:tcW w:w="465" w:type="pct"/>
            <w:tcBorders>
              <w:top w:val="none" w:sz="0" w:space="0" w:color="auto"/>
              <w:left w:val="none" w:sz="0" w:space="0" w:color="auto"/>
              <w:bottom w:val="none" w:sz="0" w:space="0" w:color="auto"/>
              <w:right w:val="none" w:sz="0" w:space="0" w:color="auto"/>
              <w:tl2br w:val="none" w:sz="0" w:space="0" w:color="auto"/>
              <w:tr2bl w:val="none" w:sz="0" w:space="0" w:color="auto"/>
            </w:tcBorders>
            <w:noWrap/>
            <w:hideMark/>
          </w:tcPr>
          <w:p w14:paraId="36FDEA9A" w14:textId="77777777" w:rsidR="005B1647" w:rsidRPr="007B539F" w:rsidRDefault="005B1647" w:rsidP="005B1647">
            <w:pPr>
              <w:pStyle w:val="TabellHuvud"/>
            </w:pPr>
            <w:r w:rsidRPr="007B539F">
              <w:t>Anslag</w:t>
            </w:r>
          </w:p>
        </w:tc>
        <w:tc>
          <w:tcPr>
            <w:tcW w:w="1741" w:type="pct"/>
            <w:tcBorders>
              <w:top w:val="none" w:sz="0" w:space="0" w:color="auto"/>
              <w:left w:val="none" w:sz="0" w:space="0" w:color="auto"/>
              <w:bottom w:val="none" w:sz="0" w:space="0" w:color="auto"/>
              <w:right w:val="none" w:sz="0" w:space="0" w:color="auto"/>
              <w:tl2br w:val="none" w:sz="0" w:space="0" w:color="auto"/>
              <w:tr2bl w:val="none" w:sz="0" w:space="0" w:color="auto"/>
            </w:tcBorders>
            <w:hideMark/>
          </w:tcPr>
          <w:p w14:paraId="461DDE67" w14:textId="77777777" w:rsidR="005B1647" w:rsidRPr="007B539F" w:rsidRDefault="005B1647" w:rsidP="005B1647">
            <w:pPr>
              <w:pStyle w:val="TabellHuvud"/>
              <w:jc w:val="left"/>
              <w:cnfStyle w:val="100000000000" w:firstRow="1" w:lastRow="0" w:firstColumn="0" w:lastColumn="0" w:oddVBand="0" w:evenVBand="0" w:oddHBand="0" w:evenHBand="0" w:firstRowFirstColumn="0" w:firstRowLastColumn="0" w:lastRowFirstColumn="0" w:lastRowLastColumn="0"/>
            </w:pPr>
            <w:r w:rsidRPr="007B539F">
              <w:t>Anslagsnamn</w:t>
            </w:r>
          </w:p>
        </w:tc>
        <w:tc>
          <w:tcPr>
            <w:tcW w:w="465" w:type="pct"/>
            <w:tcBorders>
              <w:top w:val="none" w:sz="0" w:space="0" w:color="auto"/>
              <w:left w:val="none" w:sz="0" w:space="0" w:color="auto"/>
              <w:bottom w:val="none" w:sz="0" w:space="0" w:color="auto"/>
              <w:right w:val="none" w:sz="0" w:space="0" w:color="auto"/>
              <w:tl2br w:val="none" w:sz="0" w:space="0" w:color="auto"/>
              <w:tr2bl w:val="none" w:sz="0" w:space="0" w:color="auto"/>
            </w:tcBorders>
            <w:hideMark/>
          </w:tcPr>
          <w:p w14:paraId="02E9E1B3" w14:textId="77777777" w:rsidR="005B1647" w:rsidRPr="007B539F"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7B539F">
              <w:t>SB</w:t>
            </w:r>
            <w:r w:rsidRPr="007B539F">
              <w:br/>
              <w:t>2019</w:t>
            </w:r>
          </w:p>
        </w:tc>
        <w:tc>
          <w:tcPr>
            <w:tcW w:w="466" w:type="pct"/>
            <w:tcBorders>
              <w:top w:val="none" w:sz="0" w:space="0" w:color="auto"/>
              <w:left w:val="none" w:sz="0" w:space="0" w:color="auto"/>
              <w:bottom w:val="none" w:sz="0" w:space="0" w:color="auto"/>
              <w:right w:val="none" w:sz="0" w:space="0" w:color="auto"/>
              <w:tl2br w:val="none" w:sz="0" w:space="0" w:color="auto"/>
              <w:tr2bl w:val="none" w:sz="0" w:space="0" w:color="auto"/>
            </w:tcBorders>
            <w:hideMark/>
          </w:tcPr>
          <w:p w14:paraId="6184400E" w14:textId="77777777" w:rsidR="005B1647" w:rsidRPr="007B539F"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7B539F">
              <w:t>ÄB</w:t>
            </w:r>
            <w:r w:rsidRPr="007B539F">
              <w:br/>
              <w:t>2019</w:t>
            </w:r>
          </w:p>
        </w:tc>
        <w:tc>
          <w:tcPr>
            <w:tcW w:w="465" w:type="pct"/>
            <w:tcBorders>
              <w:top w:val="none" w:sz="0" w:space="0" w:color="auto"/>
              <w:left w:val="none" w:sz="0" w:space="0" w:color="auto"/>
              <w:bottom w:val="none" w:sz="0" w:space="0" w:color="auto"/>
              <w:right w:val="none" w:sz="0" w:space="0" w:color="auto"/>
              <w:tl2br w:val="none" w:sz="0" w:space="0" w:color="auto"/>
              <w:tr2bl w:val="none" w:sz="0" w:space="0" w:color="auto"/>
            </w:tcBorders>
            <w:hideMark/>
          </w:tcPr>
          <w:p w14:paraId="299A437D" w14:textId="77777777" w:rsidR="005B1647" w:rsidRPr="007B539F"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7B539F">
              <w:t>Utfall</w:t>
            </w:r>
            <w:r w:rsidRPr="007B539F">
              <w:br/>
              <w:t>2019</w:t>
            </w:r>
          </w:p>
        </w:tc>
        <w:tc>
          <w:tcPr>
            <w:tcW w:w="466" w:type="pct"/>
            <w:tcBorders>
              <w:top w:val="none" w:sz="0" w:space="0" w:color="auto"/>
              <w:left w:val="none" w:sz="0" w:space="0" w:color="auto"/>
              <w:bottom w:val="none" w:sz="0" w:space="0" w:color="auto"/>
              <w:right w:val="none" w:sz="0" w:space="0" w:color="auto"/>
              <w:tl2br w:val="none" w:sz="0" w:space="0" w:color="auto"/>
              <w:tr2bl w:val="none" w:sz="0" w:space="0" w:color="auto"/>
            </w:tcBorders>
            <w:hideMark/>
          </w:tcPr>
          <w:p w14:paraId="1E1BDA32" w14:textId="77777777" w:rsidR="005B1647" w:rsidRPr="007B539F"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7B539F">
              <w:t>Utfall-SB</w:t>
            </w:r>
            <w:r w:rsidRPr="007B539F">
              <w:br/>
              <w:t>2019</w:t>
            </w:r>
          </w:p>
        </w:tc>
        <w:tc>
          <w:tcPr>
            <w:tcW w:w="465" w:type="pct"/>
            <w:tcBorders>
              <w:top w:val="none" w:sz="0" w:space="0" w:color="auto"/>
              <w:left w:val="none" w:sz="0" w:space="0" w:color="auto"/>
              <w:bottom w:val="none" w:sz="0" w:space="0" w:color="auto"/>
              <w:right w:val="none" w:sz="0" w:space="0" w:color="auto"/>
              <w:tl2br w:val="none" w:sz="0" w:space="0" w:color="auto"/>
              <w:tr2bl w:val="none" w:sz="0" w:space="0" w:color="auto"/>
            </w:tcBorders>
            <w:hideMark/>
          </w:tcPr>
          <w:p w14:paraId="2D8E6417" w14:textId="593C4EBD" w:rsidR="005B1647" w:rsidRPr="007B539F"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7B539F">
              <w:t>Utfall-SB</w:t>
            </w:r>
            <w:r w:rsidRPr="007B539F">
              <w:br/>
            </w:r>
            <w:r>
              <w:t>procent</w:t>
            </w:r>
            <w:r w:rsidRPr="007B539F">
              <w:br/>
              <w:t>2019</w:t>
            </w:r>
          </w:p>
        </w:tc>
        <w:tc>
          <w:tcPr>
            <w:tcW w:w="466" w:type="pct"/>
            <w:tcBorders>
              <w:top w:val="none" w:sz="0" w:space="0" w:color="auto"/>
              <w:left w:val="none" w:sz="0" w:space="0" w:color="auto"/>
              <w:bottom w:val="none" w:sz="0" w:space="0" w:color="auto"/>
              <w:right w:val="none" w:sz="0" w:space="0" w:color="auto"/>
              <w:tl2br w:val="none" w:sz="0" w:space="0" w:color="auto"/>
              <w:tr2bl w:val="none" w:sz="0" w:space="0" w:color="auto"/>
            </w:tcBorders>
            <w:hideMark/>
          </w:tcPr>
          <w:p w14:paraId="4AA29B79" w14:textId="77777777" w:rsidR="005B1647" w:rsidRPr="007B539F"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7B539F">
              <w:t>Utfall</w:t>
            </w:r>
            <w:r w:rsidRPr="007B539F">
              <w:br/>
              <w:t>2018</w:t>
            </w:r>
          </w:p>
        </w:tc>
      </w:tr>
      <w:tr w:rsidR="00155607" w14:paraId="58A61F0D"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465" w:type="pct"/>
            <w:tcBorders>
              <w:top w:val="single" w:sz="12" w:space="0" w:color="auto"/>
            </w:tcBorders>
            <w:vAlign w:val="top"/>
            <w:hideMark/>
          </w:tcPr>
          <w:p w14:paraId="5BC32F05" w14:textId="77777777" w:rsidR="005B1647" w:rsidRPr="007B539F" w:rsidRDefault="005B1647" w:rsidP="005B1647">
            <w:pPr>
              <w:pStyle w:val="Tabell"/>
            </w:pPr>
            <w:r w:rsidRPr="007B539F">
              <w:t>1:1</w:t>
            </w:r>
          </w:p>
        </w:tc>
        <w:tc>
          <w:tcPr>
            <w:tcW w:w="1741" w:type="pct"/>
            <w:tcBorders>
              <w:top w:val="single" w:sz="12" w:space="0" w:color="auto"/>
            </w:tcBorders>
            <w:vAlign w:val="top"/>
            <w:hideMark/>
          </w:tcPr>
          <w:p w14:paraId="69EFAFCD" w14:textId="77777777" w:rsidR="005B1647" w:rsidRPr="007B539F"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7B539F">
              <w:t>Garantipension till ålderspension</w:t>
            </w:r>
          </w:p>
        </w:tc>
        <w:tc>
          <w:tcPr>
            <w:tcW w:w="465" w:type="pct"/>
            <w:tcBorders>
              <w:top w:val="single" w:sz="12" w:space="0" w:color="auto"/>
            </w:tcBorders>
            <w:noWrap/>
            <w:hideMark/>
          </w:tcPr>
          <w:p w14:paraId="2B383546" w14:textId="77777777" w:rsidR="005B1647" w:rsidRPr="007B539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539F">
              <w:t>13 226</w:t>
            </w:r>
          </w:p>
        </w:tc>
        <w:tc>
          <w:tcPr>
            <w:tcW w:w="466" w:type="pct"/>
            <w:tcBorders>
              <w:top w:val="single" w:sz="12" w:space="0" w:color="auto"/>
            </w:tcBorders>
            <w:noWrap/>
            <w:hideMark/>
          </w:tcPr>
          <w:p w14:paraId="26608431" w14:textId="77777777" w:rsidR="005B1647" w:rsidRPr="007B539F"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465" w:type="pct"/>
            <w:tcBorders>
              <w:top w:val="single" w:sz="12" w:space="0" w:color="auto"/>
            </w:tcBorders>
            <w:noWrap/>
            <w:hideMark/>
          </w:tcPr>
          <w:p w14:paraId="5FBC0365" w14:textId="77777777" w:rsidR="005B1647" w:rsidRPr="007B539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539F">
              <w:t>13 175</w:t>
            </w:r>
          </w:p>
        </w:tc>
        <w:tc>
          <w:tcPr>
            <w:tcW w:w="466" w:type="pct"/>
            <w:tcBorders>
              <w:top w:val="single" w:sz="12" w:space="0" w:color="auto"/>
            </w:tcBorders>
            <w:noWrap/>
            <w:hideMark/>
          </w:tcPr>
          <w:p w14:paraId="4ADB315A" w14:textId="77777777" w:rsidR="005B1647" w:rsidRPr="007B539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539F">
              <w:t>-51</w:t>
            </w:r>
          </w:p>
        </w:tc>
        <w:tc>
          <w:tcPr>
            <w:tcW w:w="465" w:type="pct"/>
            <w:tcBorders>
              <w:top w:val="single" w:sz="12" w:space="0" w:color="auto"/>
            </w:tcBorders>
            <w:noWrap/>
            <w:hideMark/>
          </w:tcPr>
          <w:p w14:paraId="5601269B" w14:textId="77777777" w:rsidR="005B1647" w:rsidRPr="007B539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539F">
              <w:t>-0,4</w:t>
            </w:r>
          </w:p>
        </w:tc>
        <w:tc>
          <w:tcPr>
            <w:tcW w:w="466" w:type="pct"/>
            <w:tcBorders>
              <w:top w:val="single" w:sz="12" w:space="0" w:color="auto"/>
            </w:tcBorders>
            <w:hideMark/>
          </w:tcPr>
          <w:p w14:paraId="0532EB25" w14:textId="77777777" w:rsidR="005B1647" w:rsidRPr="007B539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539F">
              <w:t>13 142</w:t>
            </w:r>
          </w:p>
        </w:tc>
      </w:tr>
      <w:tr w:rsidR="00155607" w14:paraId="78022942"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465" w:type="pct"/>
            <w:vAlign w:val="top"/>
            <w:hideMark/>
          </w:tcPr>
          <w:p w14:paraId="2519CD97" w14:textId="77777777" w:rsidR="005B1647" w:rsidRPr="007B539F" w:rsidRDefault="005B1647" w:rsidP="005B1647">
            <w:pPr>
              <w:pStyle w:val="Tabell"/>
            </w:pPr>
            <w:r w:rsidRPr="007B539F">
              <w:t>1:2</w:t>
            </w:r>
          </w:p>
        </w:tc>
        <w:tc>
          <w:tcPr>
            <w:tcW w:w="1741" w:type="pct"/>
            <w:vAlign w:val="top"/>
            <w:hideMark/>
          </w:tcPr>
          <w:p w14:paraId="69F0EEAC" w14:textId="77777777" w:rsidR="005B1647" w:rsidRPr="007B539F"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7B539F">
              <w:t>Efterlevandepensioner till vuxna</w:t>
            </w:r>
          </w:p>
        </w:tc>
        <w:tc>
          <w:tcPr>
            <w:tcW w:w="465" w:type="pct"/>
            <w:noWrap/>
            <w:hideMark/>
          </w:tcPr>
          <w:p w14:paraId="5B012E00" w14:textId="77777777" w:rsidR="005B1647" w:rsidRPr="007B539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539F">
              <w:t>10 331</w:t>
            </w:r>
          </w:p>
        </w:tc>
        <w:tc>
          <w:tcPr>
            <w:tcW w:w="466" w:type="pct"/>
            <w:noWrap/>
            <w:hideMark/>
          </w:tcPr>
          <w:p w14:paraId="574E96F5" w14:textId="77777777" w:rsidR="005B1647" w:rsidRPr="007B539F"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465" w:type="pct"/>
            <w:noWrap/>
            <w:hideMark/>
          </w:tcPr>
          <w:p w14:paraId="7D02107D" w14:textId="77777777" w:rsidR="005B1647" w:rsidRPr="007B539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539F">
              <w:t>10 382</w:t>
            </w:r>
          </w:p>
        </w:tc>
        <w:tc>
          <w:tcPr>
            <w:tcW w:w="466" w:type="pct"/>
            <w:noWrap/>
            <w:hideMark/>
          </w:tcPr>
          <w:p w14:paraId="533F834B" w14:textId="77777777" w:rsidR="005B1647" w:rsidRPr="007B539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539F">
              <w:t>51</w:t>
            </w:r>
          </w:p>
        </w:tc>
        <w:tc>
          <w:tcPr>
            <w:tcW w:w="465" w:type="pct"/>
            <w:noWrap/>
            <w:hideMark/>
          </w:tcPr>
          <w:p w14:paraId="469CC610" w14:textId="77777777" w:rsidR="005B1647" w:rsidRPr="007B539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539F">
              <w:t>0,5</w:t>
            </w:r>
          </w:p>
        </w:tc>
        <w:tc>
          <w:tcPr>
            <w:tcW w:w="466" w:type="pct"/>
            <w:hideMark/>
          </w:tcPr>
          <w:p w14:paraId="07672A49" w14:textId="77777777" w:rsidR="005B1647" w:rsidRPr="007B539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539F">
              <w:t>10 869</w:t>
            </w:r>
          </w:p>
        </w:tc>
      </w:tr>
      <w:tr w:rsidR="00155607" w14:paraId="05F5CCA1"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465" w:type="pct"/>
            <w:vAlign w:val="top"/>
            <w:hideMark/>
          </w:tcPr>
          <w:p w14:paraId="42C412EA" w14:textId="77777777" w:rsidR="005B1647" w:rsidRPr="007B539F" w:rsidRDefault="005B1647" w:rsidP="005B1647">
            <w:pPr>
              <w:pStyle w:val="Tabell"/>
            </w:pPr>
            <w:r w:rsidRPr="007B539F">
              <w:t>1:3</w:t>
            </w:r>
          </w:p>
        </w:tc>
        <w:tc>
          <w:tcPr>
            <w:tcW w:w="1741" w:type="pct"/>
            <w:vAlign w:val="top"/>
            <w:hideMark/>
          </w:tcPr>
          <w:p w14:paraId="77167EBC" w14:textId="77777777" w:rsidR="005B1647" w:rsidRPr="007B539F"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7B539F">
              <w:t>Bostadstillägg till pensionärer</w:t>
            </w:r>
          </w:p>
        </w:tc>
        <w:tc>
          <w:tcPr>
            <w:tcW w:w="465" w:type="pct"/>
            <w:noWrap/>
            <w:hideMark/>
          </w:tcPr>
          <w:p w14:paraId="3508E96F" w14:textId="77777777" w:rsidR="005B1647" w:rsidRPr="007B539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539F">
              <w:t>9 588</w:t>
            </w:r>
          </w:p>
        </w:tc>
        <w:tc>
          <w:tcPr>
            <w:tcW w:w="466" w:type="pct"/>
            <w:noWrap/>
            <w:hideMark/>
          </w:tcPr>
          <w:p w14:paraId="31F019F9" w14:textId="77777777" w:rsidR="005B1647" w:rsidRPr="007B539F"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465" w:type="pct"/>
            <w:noWrap/>
            <w:hideMark/>
          </w:tcPr>
          <w:p w14:paraId="63212658" w14:textId="77777777" w:rsidR="005B1647" w:rsidRPr="007B539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539F">
              <w:t>9 196</w:t>
            </w:r>
          </w:p>
        </w:tc>
        <w:tc>
          <w:tcPr>
            <w:tcW w:w="466" w:type="pct"/>
            <w:noWrap/>
            <w:hideMark/>
          </w:tcPr>
          <w:p w14:paraId="09C8E35A" w14:textId="77777777" w:rsidR="005B1647" w:rsidRPr="007B539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539F">
              <w:t>-392</w:t>
            </w:r>
          </w:p>
        </w:tc>
        <w:tc>
          <w:tcPr>
            <w:tcW w:w="465" w:type="pct"/>
            <w:noWrap/>
            <w:hideMark/>
          </w:tcPr>
          <w:p w14:paraId="7AC69DF4" w14:textId="77777777" w:rsidR="005B1647" w:rsidRPr="007B539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539F">
              <w:t>-4,1</w:t>
            </w:r>
          </w:p>
        </w:tc>
        <w:tc>
          <w:tcPr>
            <w:tcW w:w="466" w:type="pct"/>
            <w:hideMark/>
          </w:tcPr>
          <w:p w14:paraId="30A68491" w14:textId="77777777" w:rsidR="005B1647" w:rsidRPr="007B539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539F">
              <w:t>9 139</w:t>
            </w:r>
          </w:p>
        </w:tc>
      </w:tr>
      <w:tr w:rsidR="00155607" w14:paraId="41B7F582"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465" w:type="pct"/>
            <w:vAlign w:val="top"/>
            <w:hideMark/>
          </w:tcPr>
          <w:p w14:paraId="32453664" w14:textId="77777777" w:rsidR="005B1647" w:rsidRPr="007B539F" w:rsidRDefault="005B1647" w:rsidP="005B1647">
            <w:pPr>
              <w:pStyle w:val="Tabell"/>
            </w:pPr>
            <w:r w:rsidRPr="007B539F">
              <w:t>1:4</w:t>
            </w:r>
          </w:p>
        </w:tc>
        <w:tc>
          <w:tcPr>
            <w:tcW w:w="1741" w:type="pct"/>
            <w:vAlign w:val="top"/>
            <w:hideMark/>
          </w:tcPr>
          <w:p w14:paraId="24446D47" w14:textId="77777777" w:rsidR="005B1647" w:rsidRPr="007B539F"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7B539F">
              <w:t>Äldreförsörjningsstöd</w:t>
            </w:r>
          </w:p>
        </w:tc>
        <w:tc>
          <w:tcPr>
            <w:tcW w:w="465" w:type="pct"/>
            <w:noWrap/>
            <w:hideMark/>
          </w:tcPr>
          <w:p w14:paraId="7020F330" w14:textId="77777777" w:rsidR="005B1647" w:rsidRPr="007B539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539F">
              <w:t>1 154</w:t>
            </w:r>
          </w:p>
        </w:tc>
        <w:tc>
          <w:tcPr>
            <w:tcW w:w="466" w:type="pct"/>
            <w:noWrap/>
            <w:hideMark/>
          </w:tcPr>
          <w:p w14:paraId="3B1E73B2" w14:textId="77777777" w:rsidR="005B1647" w:rsidRPr="007B539F"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465" w:type="pct"/>
            <w:noWrap/>
            <w:hideMark/>
          </w:tcPr>
          <w:p w14:paraId="1A4945DD" w14:textId="77777777" w:rsidR="005B1647" w:rsidRPr="007B539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539F">
              <w:t>1 167</w:t>
            </w:r>
          </w:p>
        </w:tc>
        <w:tc>
          <w:tcPr>
            <w:tcW w:w="466" w:type="pct"/>
            <w:noWrap/>
            <w:hideMark/>
          </w:tcPr>
          <w:p w14:paraId="0809ECBB" w14:textId="77777777" w:rsidR="005B1647" w:rsidRPr="007B539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539F">
              <w:t>13</w:t>
            </w:r>
          </w:p>
        </w:tc>
        <w:tc>
          <w:tcPr>
            <w:tcW w:w="465" w:type="pct"/>
            <w:noWrap/>
            <w:hideMark/>
          </w:tcPr>
          <w:p w14:paraId="7FCB734F" w14:textId="77777777" w:rsidR="005B1647" w:rsidRPr="007B539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539F">
              <w:t>1,1</w:t>
            </w:r>
          </w:p>
        </w:tc>
        <w:tc>
          <w:tcPr>
            <w:tcW w:w="466" w:type="pct"/>
            <w:hideMark/>
          </w:tcPr>
          <w:p w14:paraId="3B139270" w14:textId="77777777" w:rsidR="005B1647" w:rsidRPr="007B539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539F">
              <w:t>1 081</w:t>
            </w:r>
          </w:p>
        </w:tc>
      </w:tr>
      <w:tr w:rsidR="00155607" w14:paraId="49525ED5"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465" w:type="pct"/>
            <w:vAlign w:val="top"/>
            <w:hideMark/>
          </w:tcPr>
          <w:p w14:paraId="1E1888B8" w14:textId="77777777" w:rsidR="005B1647" w:rsidRPr="007B539F" w:rsidRDefault="005B1647" w:rsidP="005B1647">
            <w:pPr>
              <w:pStyle w:val="Tabell"/>
            </w:pPr>
            <w:r w:rsidRPr="007B539F">
              <w:t>2:1</w:t>
            </w:r>
          </w:p>
        </w:tc>
        <w:tc>
          <w:tcPr>
            <w:tcW w:w="1741" w:type="pct"/>
            <w:vAlign w:val="top"/>
            <w:hideMark/>
          </w:tcPr>
          <w:p w14:paraId="2E41AE05" w14:textId="77777777" w:rsidR="005B1647" w:rsidRPr="007B539F"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7B539F">
              <w:t>Pensionsmyndigheten</w:t>
            </w:r>
          </w:p>
        </w:tc>
        <w:tc>
          <w:tcPr>
            <w:tcW w:w="465" w:type="pct"/>
            <w:noWrap/>
            <w:hideMark/>
          </w:tcPr>
          <w:p w14:paraId="28BDD1FB" w14:textId="77777777" w:rsidR="005B1647" w:rsidRPr="007B539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539F">
              <w:t>583</w:t>
            </w:r>
          </w:p>
        </w:tc>
        <w:tc>
          <w:tcPr>
            <w:tcW w:w="466" w:type="pct"/>
            <w:noWrap/>
            <w:hideMark/>
          </w:tcPr>
          <w:p w14:paraId="152D4DB2" w14:textId="77777777" w:rsidR="005B1647" w:rsidRPr="007B539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539F">
              <w:t>19</w:t>
            </w:r>
          </w:p>
        </w:tc>
        <w:tc>
          <w:tcPr>
            <w:tcW w:w="465" w:type="pct"/>
            <w:noWrap/>
            <w:hideMark/>
          </w:tcPr>
          <w:p w14:paraId="060A7265" w14:textId="77777777" w:rsidR="005B1647" w:rsidRPr="007B539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539F">
              <w:t>566</w:t>
            </w:r>
          </w:p>
        </w:tc>
        <w:tc>
          <w:tcPr>
            <w:tcW w:w="466" w:type="pct"/>
            <w:noWrap/>
            <w:hideMark/>
          </w:tcPr>
          <w:p w14:paraId="59D3402A" w14:textId="77777777" w:rsidR="005B1647" w:rsidRPr="007B539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539F">
              <w:t>-17</w:t>
            </w:r>
          </w:p>
        </w:tc>
        <w:tc>
          <w:tcPr>
            <w:tcW w:w="465" w:type="pct"/>
            <w:noWrap/>
            <w:hideMark/>
          </w:tcPr>
          <w:p w14:paraId="1851834C" w14:textId="77777777" w:rsidR="005B1647" w:rsidRPr="007B539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539F">
              <w:t>-3,0</w:t>
            </w:r>
          </w:p>
        </w:tc>
        <w:tc>
          <w:tcPr>
            <w:tcW w:w="466" w:type="pct"/>
            <w:hideMark/>
          </w:tcPr>
          <w:p w14:paraId="0A26ADA4" w14:textId="77777777" w:rsidR="005B1647" w:rsidRPr="007B539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539F">
              <w:t>540</w:t>
            </w:r>
          </w:p>
        </w:tc>
      </w:tr>
      <w:tr w:rsidR="00155607" w14:paraId="780CECB7" w14:textId="77777777" w:rsidTr="00155607">
        <w:trPr>
          <w:cnfStyle w:val="010000000000" w:firstRow="0" w:lastRow="1" w:firstColumn="0" w:lastColumn="0" w:oddVBand="0" w:evenVBand="0" w:oddHBand="0" w:evenHBand="0" w:firstRowFirstColumn="0" w:firstRowLastColumn="0" w:lastRowFirstColumn="0" w:lastRowLastColumn="0"/>
          <w:trHeight w:val="225"/>
        </w:trPr>
        <w:tc>
          <w:tcPr>
            <w:cnfStyle w:val="001000000000" w:firstRow="0" w:lastRow="0" w:firstColumn="1" w:lastColumn="0" w:oddVBand="0" w:evenVBand="0" w:oddHBand="0" w:evenHBand="0" w:firstRowFirstColumn="0" w:firstRowLastColumn="0" w:lastRowFirstColumn="0" w:lastRowLastColumn="0"/>
            <w:tcW w:w="465" w:type="pct"/>
            <w:noWrap/>
            <w:hideMark/>
          </w:tcPr>
          <w:p w14:paraId="177CFECE" w14:textId="77777777" w:rsidR="005B1647" w:rsidRPr="007B539F" w:rsidRDefault="005B1647" w:rsidP="005B1647">
            <w:pPr>
              <w:pStyle w:val="Tabell"/>
              <w:rPr>
                <w:bCs/>
              </w:rPr>
            </w:pPr>
            <w:r w:rsidRPr="007B539F">
              <w:rPr>
                <w:bCs/>
              </w:rPr>
              <w:t>Summa</w:t>
            </w:r>
          </w:p>
        </w:tc>
        <w:tc>
          <w:tcPr>
            <w:tcW w:w="1741" w:type="pct"/>
            <w:hideMark/>
          </w:tcPr>
          <w:p w14:paraId="3147F0D0" w14:textId="77777777" w:rsidR="005B1647" w:rsidRPr="007B539F"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7B539F">
              <w:rPr>
                <w:bCs/>
              </w:rPr>
              <w:t> </w:t>
            </w:r>
          </w:p>
        </w:tc>
        <w:tc>
          <w:tcPr>
            <w:tcW w:w="465" w:type="pct"/>
            <w:noWrap/>
            <w:hideMark/>
          </w:tcPr>
          <w:p w14:paraId="2FEE3C72" w14:textId="77777777" w:rsidR="005B1647" w:rsidRPr="007B539F"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7B539F">
              <w:rPr>
                <w:bCs/>
              </w:rPr>
              <w:t>34 881</w:t>
            </w:r>
          </w:p>
        </w:tc>
        <w:tc>
          <w:tcPr>
            <w:tcW w:w="466" w:type="pct"/>
            <w:noWrap/>
            <w:hideMark/>
          </w:tcPr>
          <w:p w14:paraId="6191B5EE" w14:textId="77777777" w:rsidR="005B1647" w:rsidRPr="007B539F"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7B539F">
              <w:rPr>
                <w:bCs/>
              </w:rPr>
              <w:t>19</w:t>
            </w:r>
          </w:p>
        </w:tc>
        <w:tc>
          <w:tcPr>
            <w:tcW w:w="465" w:type="pct"/>
            <w:noWrap/>
            <w:hideMark/>
          </w:tcPr>
          <w:p w14:paraId="2DFD6778" w14:textId="77777777" w:rsidR="005B1647" w:rsidRPr="007B539F"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7B539F">
              <w:rPr>
                <w:bCs/>
              </w:rPr>
              <w:t>34 486</w:t>
            </w:r>
          </w:p>
        </w:tc>
        <w:tc>
          <w:tcPr>
            <w:tcW w:w="466" w:type="pct"/>
            <w:noWrap/>
            <w:hideMark/>
          </w:tcPr>
          <w:p w14:paraId="6D7731AB" w14:textId="77777777" w:rsidR="005B1647" w:rsidRPr="007B539F"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7B539F">
              <w:rPr>
                <w:bCs/>
              </w:rPr>
              <w:t>-396</w:t>
            </w:r>
          </w:p>
        </w:tc>
        <w:tc>
          <w:tcPr>
            <w:tcW w:w="465" w:type="pct"/>
            <w:noWrap/>
            <w:hideMark/>
          </w:tcPr>
          <w:p w14:paraId="10B96D7A" w14:textId="77777777" w:rsidR="005B1647" w:rsidRPr="007B539F"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7B539F">
              <w:rPr>
                <w:bCs/>
              </w:rPr>
              <w:t>-1,1</w:t>
            </w:r>
          </w:p>
        </w:tc>
        <w:tc>
          <w:tcPr>
            <w:tcW w:w="466" w:type="pct"/>
            <w:hideMark/>
          </w:tcPr>
          <w:p w14:paraId="34A99AA4" w14:textId="77777777" w:rsidR="005B1647" w:rsidRPr="007B539F"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7B539F">
              <w:rPr>
                <w:bCs/>
              </w:rPr>
              <w:t>34 771</w:t>
            </w:r>
          </w:p>
        </w:tc>
      </w:tr>
    </w:tbl>
    <w:p w14:paraId="7FF99CD4" w14:textId="2406C038" w:rsidR="005B1647" w:rsidRDefault="005B1647" w:rsidP="005B1647">
      <w:pPr>
        <w:pStyle w:val="Brdtext"/>
        <w:spacing w:before="160"/>
      </w:pPr>
      <w:r>
        <w:t>Utgiftsområdet omfattar ersättning vid ålderdom (garantipension, bostadstillägg till pensionärer samt äldreförsörjningsstöd) och ersättning vid dödsfall (omställnings</w:t>
      </w:r>
      <w:r>
        <w:softHyphen/>
        <w:t>pension, änkepension och särskild efterlevandepension samt garantipension till dessa förmåner). Inkomstrelaterad ålderspension redovisas i avsnitt 2.6.31.</w:t>
      </w:r>
    </w:p>
    <w:p w14:paraId="4D8A4EA9" w14:textId="30B669E6" w:rsidR="005B1647" w:rsidRDefault="005B1647" w:rsidP="005B1647">
      <w:pPr>
        <w:pStyle w:val="Brdtext"/>
      </w:pPr>
      <w:r>
        <w:t>Utfallet för utgiftsområdet uppgick till 34 486 miljoner kronor och blev därmed 396 miljoner kronor (1,1 procent) lägre än vad som anvisades i statens budget. Jämfört med 2018 minskade utgifterna med 285 miljoner kronor (0,8 procent).</w:t>
      </w:r>
    </w:p>
    <w:p w14:paraId="4DF879F1" w14:textId="77777777" w:rsidR="005B1647" w:rsidRDefault="005B1647" w:rsidP="005B1647">
      <w:pPr>
        <w:pStyle w:val="Rubrik5utannumrering"/>
      </w:pPr>
      <w:r>
        <w:t>Fler pensionärer med garantipension</w:t>
      </w:r>
    </w:p>
    <w:p w14:paraId="506AF681" w14:textId="32B4A32D" w:rsidR="005B1647" w:rsidRDefault="005B1647" w:rsidP="005B1647">
      <w:pPr>
        <w:pStyle w:val="Brdtext"/>
      </w:pPr>
      <w:r>
        <w:t xml:space="preserve">Utgifterna för anslaget 1:1 </w:t>
      </w:r>
      <w:r w:rsidRPr="00A03E45">
        <w:rPr>
          <w:i/>
          <w:iCs/>
        </w:rPr>
        <w:t>Garantipension till ålderspension</w:t>
      </w:r>
      <w:r>
        <w:t xml:space="preserve"> uppgick till 13 175 miljoner kronor, vilket är 33 miljoner kronor (0,2 procent) högre än föregående år. Ökningen beror bl.a. på att prisbasbeloppet ökade med 2,2 procent och att följsamhets</w:t>
      </w:r>
      <w:r>
        <w:softHyphen/>
        <w:t>indexeringen var 1,4 procent 2019. Följsamhetsindexering innebär att den inkomst</w:t>
      </w:r>
      <w:r>
        <w:softHyphen/>
        <w:t>grundade pensionen årligen förändras i takt med den genomsnittliga inkomsten i Sverige. Garantipensionen indexeras med förändringen i prisbasbeloppet.</w:t>
      </w:r>
    </w:p>
    <w:p w14:paraId="640BD2A1" w14:textId="04C04519" w:rsidR="005B1647" w:rsidRDefault="005B1647" w:rsidP="005B1647">
      <w:pPr>
        <w:pStyle w:val="Brdtext"/>
      </w:pPr>
      <w:r>
        <w:t>De retroaktiva utgifterna var något högre 2019 än 2018. Det beror delvis på att det har skett omräkningar av garantipensioner till följd av en dom från EU-domstolen (dom Zaniewicz-Dybeck, C-189/16, EU:C:2017:946), vilket inneburit att en del pensionärer fått belopp utbetalt retroaktivt.</w:t>
      </w:r>
    </w:p>
    <w:p w14:paraId="349C44EE" w14:textId="3B7B44FB" w:rsidR="005B1647" w:rsidRDefault="005B1647" w:rsidP="005B1647">
      <w:pPr>
        <w:pStyle w:val="Brdtext"/>
      </w:pPr>
      <w:r>
        <w:t>Ungefär 661 000 ålderspensionärer hade garantipension vid utgången av 2019, vilket är ca 2 000 fler än föregående år. Den genomsnittliga utbetalda garantipensionen uppgår till 20 000 kronor per år 2019, vilket är lika mycket som 2018. Totalt 78 procent av dem som har garantipension är kvinnor och 22 procent är män.</w:t>
      </w:r>
    </w:p>
    <w:p w14:paraId="6A0D1B27" w14:textId="77777777" w:rsidR="005B1647" w:rsidRDefault="005B1647" w:rsidP="005B1647">
      <w:pPr>
        <w:pStyle w:val="Rubrik5utannumrering"/>
      </w:pPr>
      <w:r>
        <w:t>Färre får änkepension</w:t>
      </w:r>
    </w:p>
    <w:p w14:paraId="13D785F5" w14:textId="524E0DB1" w:rsidR="005B1647" w:rsidRDefault="005B1647" w:rsidP="005B1647">
      <w:pPr>
        <w:pStyle w:val="Brdtext"/>
      </w:pPr>
      <w:r>
        <w:t xml:space="preserve">Utgifterna för anslaget 1:2 </w:t>
      </w:r>
      <w:r w:rsidRPr="00A03E45">
        <w:rPr>
          <w:i/>
          <w:iCs/>
        </w:rPr>
        <w:t>Efterlevandepensioner till vuxna</w:t>
      </w:r>
      <w:r>
        <w:t xml:space="preserve"> uppgick till 10 382 miljoner kronor, vilket är 487 miljoner kronor (4,5 procent) lägre än föregående år. Utgifterna för änkepension svarar för den större delen av utgifterna under anslaget. Änkepensionssystemet är under avveckling sedan 1990 och antalet personer med änkepension minskar successivt. Mellan 2018 och 2019 minskade antalet med ca 10 700 personer, till ca 230 900 personer, vilket medförde att de totala utgifterna för anslaget minskade. Alla som får änkepension är kvinnor.</w:t>
      </w:r>
    </w:p>
    <w:p w14:paraId="4E3AB2DD" w14:textId="77777777" w:rsidR="005B1647" w:rsidRDefault="005B1647" w:rsidP="005B1647">
      <w:pPr>
        <w:pStyle w:val="Rubrik5utannumrering"/>
      </w:pPr>
      <w:r>
        <w:t>Fler pensionärer får bostadstillägg</w:t>
      </w:r>
    </w:p>
    <w:p w14:paraId="3CEC9E3A" w14:textId="37F40A9F" w:rsidR="005B1647" w:rsidRDefault="005B1647" w:rsidP="005B1647">
      <w:pPr>
        <w:pStyle w:val="Brdtext"/>
      </w:pPr>
      <w:r>
        <w:t xml:space="preserve">Utgifterna för anslaget 1:3 </w:t>
      </w:r>
      <w:r w:rsidRPr="00A03E45">
        <w:rPr>
          <w:i/>
          <w:iCs/>
        </w:rPr>
        <w:t>Bostadstillägg till pensionärer</w:t>
      </w:r>
      <w:r>
        <w:t xml:space="preserve"> uppgick till 9 196 miljoner kronor, vilket är 57 miljoner kronor (0,6 procent) högre än 2018. Både medelbeloppet </w:t>
      </w:r>
      <w:r>
        <w:lastRenderedPageBreak/>
        <w:t>och de retroaktiva utgifterna var högre 2019 än 2018. Antalet pensionärer med bostadstillägg uppgick under 2019 till knappt 291 000 personer, vilket är ca 1 000 personer färre än 2018.</w:t>
      </w:r>
    </w:p>
    <w:p w14:paraId="5C7EFE05" w14:textId="47A97DD7" w:rsidR="005B1647" w:rsidRDefault="005B1647" w:rsidP="005B1647">
      <w:pPr>
        <w:pStyle w:val="Brdtext"/>
      </w:pPr>
      <w:r>
        <w:t>För 2019 var det genomsnittliga årsbeloppet 31 400 kronor, vilket är en ökning med 200 kronor jämfört med 2018.</w:t>
      </w:r>
    </w:p>
    <w:p w14:paraId="0EE3F5B0" w14:textId="77777777" w:rsidR="005B1647" w:rsidRDefault="005B1647" w:rsidP="005B1647">
      <w:pPr>
        <w:pStyle w:val="Rubrik5utannumrering"/>
      </w:pPr>
      <w:r>
        <w:t>Ökad invandring medför högre utgifter för äldreförsörjningsstöd</w:t>
      </w:r>
    </w:p>
    <w:p w14:paraId="5A551BAE" w14:textId="3FABA400" w:rsidR="005B1647" w:rsidRDefault="005B1647" w:rsidP="005B1647">
      <w:pPr>
        <w:pStyle w:val="Brdtext"/>
      </w:pPr>
      <w:r>
        <w:t>De personer som är över 65 år och bosatta i Sverige, men som inte får sina grund</w:t>
      </w:r>
      <w:r>
        <w:softHyphen/>
        <w:t xml:space="preserve">läggande försörjningsbehov tillgodosedda genom andra förmåner inom det allmänna pensionssystemet, är berättigade till äldreförsörjningsstöd. Utfallet för anslaget 1:4 </w:t>
      </w:r>
      <w:r w:rsidRPr="00A03E45">
        <w:rPr>
          <w:i/>
          <w:iCs/>
        </w:rPr>
        <w:t>Äldreförsörjningsstöd</w:t>
      </w:r>
      <w:r>
        <w:t xml:space="preserve"> blev 1 167 miljoner kronor, vilket är 86 miljoner kronor (7,9 pro</w:t>
      </w:r>
      <w:r>
        <w:softHyphen/>
        <w:t xml:space="preserve">cent) högre än föregående år. Det beror, förutom på ökad invandring, på att det är en större andel av dem som är födda 1938 eller senare som får </w:t>
      </w:r>
      <w:r w:rsidRPr="00EA121F">
        <w:t>äldreförsörjningsstöd</w:t>
      </w:r>
      <w:r>
        <w:t>. Till skillnad från dem som är födda 1937 eller tidigare är de inte berättigade till garanti</w:t>
      </w:r>
      <w:r>
        <w:softHyphen/>
        <w:t>pension efter att ha bott i Sverige i 10 år då det för dessa krävs en bosättning på 40 år för full garantipension.</w:t>
      </w:r>
    </w:p>
    <w:p w14:paraId="0E13CBA3" w14:textId="49B9B9B1" w:rsidR="005B1647" w:rsidRDefault="005B1647" w:rsidP="005B1647">
      <w:pPr>
        <w:pStyle w:val="Brdtext"/>
      </w:pPr>
      <w:r>
        <w:t>Antalet personer med äldreförsörjningsstöd ökade med 8,3 procent jämfört med 2018 och uppgick till 26 000 personer 2019. Det genomsnittliga årsbeloppet ökade med 2,1 procent och uppgick till 46 700 kronor 2019.</w:t>
      </w:r>
    </w:p>
    <w:p w14:paraId="285E7F2D" w14:textId="5F5E4A20" w:rsidR="005B1647" w:rsidRDefault="005B1647" w:rsidP="005B1647">
      <w:pPr>
        <w:pStyle w:val="Rubrik4utannumrering"/>
      </w:pPr>
      <w:r>
        <w:t>Övriga krediter</w:t>
      </w:r>
    </w:p>
    <w:p w14:paraId="459B081A" w14:textId="61335554" w:rsidR="005B1647" w:rsidRDefault="005B1647" w:rsidP="005B1647">
      <w:pPr>
        <w:pStyle w:val="TabellRubrik"/>
      </w:pPr>
      <w:bookmarkStart w:id="132" w:name="_Toc37340069"/>
      <w:r>
        <w:t xml:space="preserve">Tabell </w:t>
      </w:r>
      <w:r>
        <w:fldChar w:fldCharType="begin"/>
      </w:r>
      <w:r>
        <w:instrText xml:space="preserve"> STYLEREF  "Rubrik 1" \n</w:instrText>
      </w:r>
      <w:r>
        <w:fldChar w:fldCharType="separate"/>
      </w:r>
      <w:r w:rsidR="00301022">
        <w:rPr>
          <w:noProof/>
        </w:rPr>
        <w:t>2</w:t>
      </w:r>
      <w:r>
        <w:rPr>
          <w:noProof/>
        </w:rPr>
        <w:fldChar w:fldCharType="end"/>
      </w:r>
      <w:r>
        <w:t>.</w:t>
      </w:r>
      <w:fldSimple w:instr=" SEQ Tabell \* ARABIC \s 1 ">
        <w:r w:rsidR="00301022">
          <w:rPr>
            <w:noProof/>
          </w:rPr>
          <w:t>69</w:t>
        </w:r>
      </w:fldSimple>
      <w:r>
        <w:tab/>
      </w:r>
      <w:r w:rsidRPr="007B539F">
        <w:t>UO 11 Övriga krediter</w:t>
      </w:r>
      <w:bookmarkEnd w:id="132"/>
    </w:p>
    <w:p w14:paraId="6792B212" w14:textId="17AC4613" w:rsidR="005B1647" w:rsidRDefault="005B1647" w:rsidP="005B1647">
      <w:pPr>
        <w:pStyle w:val="TabellUnderrubrik"/>
      </w:pPr>
      <w:r w:rsidRPr="007B539F">
        <w:t>Miljoner kronor</w:t>
      </w:r>
    </w:p>
    <w:tbl>
      <w:tblPr>
        <w:tblStyle w:val="RKBPTabell"/>
        <w:tblW w:w="5000" w:type="pct"/>
        <w:tblLook w:val="04E0" w:firstRow="1" w:lastRow="1" w:firstColumn="1" w:lastColumn="0" w:noHBand="0" w:noVBand="1"/>
      </w:tblPr>
      <w:tblGrid>
        <w:gridCol w:w="3835"/>
        <w:gridCol w:w="1644"/>
        <w:gridCol w:w="1891"/>
      </w:tblGrid>
      <w:tr w:rsidR="00155607" w14:paraId="22E2126E" w14:textId="77777777" w:rsidTr="00BE1FEE">
        <w:trPr>
          <w:cnfStyle w:val="100000000000" w:firstRow="1" w:lastRow="0" w:firstColumn="0" w:lastColumn="0" w:oddVBand="0" w:evenVBand="0" w:oddHBand="0" w:evenHBand="0" w:firstRowFirstColumn="0" w:firstRowLastColumn="0" w:lastRowFirstColumn="0" w:lastRowLastColumn="0"/>
          <w:trHeight w:val="63"/>
          <w:tblHeader w:val="0"/>
        </w:trPr>
        <w:tc>
          <w:tcPr>
            <w:cnfStyle w:val="001000000000" w:firstRow="0" w:lastRow="0" w:firstColumn="1" w:lastColumn="0" w:oddVBand="0" w:evenVBand="0" w:oddHBand="0" w:evenHBand="0" w:firstRowFirstColumn="0" w:firstRowLastColumn="0" w:lastRowFirstColumn="0" w:lastRowLastColumn="0"/>
            <w:tcW w:w="2602" w:type="pct"/>
            <w:tcBorders>
              <w:top w:val="none" w:sz="0" w:space="0" w:color="auto"/>
              <w:left w:val="none" w:sz="0" w:space="0" w:color="auto"/>
              <w:bottom w:val="none" w:sz="0" w:space="0" w:color="auto"/>
              <w:right w:val="none" w:sz="0" w:space="0" w:color="auto"/>
              <w:tl2br w:val="none" w:sz="0" w:space="0" w:color="auto"/>
              <w:tr2bl w:val="none" w:sz="0" w:space="0" w:color="auto"/>
            </w:tcBorders>
            <w:hideMark/>
          </w:tcPr>
          <w:p w14:paraId="28198BB4" w14:textId="77777777" w:rsidR="005B1647" w:rsidRPr="007B539F" w:rsidRDefault="005B1647" w:rsidP="005B1647">
            <w:pPr>
              <w:pStyle w:val="TabellHuvud"/>
            </w:pPr>
            <w:r w:rsidRPr="007B539F">
              <w:t>Övriga krediter i Riksgäldskontoret</w:t>
            </w:r>
          </w:p>
        </w:tc>
        <w:tc>
          <w:tcPr>
            <w:tcW w:w="1115" w:type="pct"/>
            <w:tcBorders>
              <w:top w:val="none" w:sz="0" w:space="0" w:color="auto"/>
              <w:left w:val="none" w:sz="0" w:space="0" w:color="auto"/>
              <w:bottom w:val="none" w:sz="0" w:space="0" w:color="auto"/>
              <w:right w:val="none" w:sz="0" w:space="0" w:color="auto"/>
              <w:tl2br w:val="none" w:sz="0" w:space="0" w:color="auto"/>
              <w:tr2bl w:val="none" w:sz="0" w:space="0" w:color="auto"/>
            </w:tcBorders>
            <w:hideMark/>
          </w:tcPr>
          <w:p w14:paraId="771132FB" w14:textId="77777777" w:rsidR="005B1647" w:rsidRPr="007B539F"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7B539F">
              <w:t>Kredit</w:t>
            </w:r>
          </w:p>
        </w:tc>
        <w:tc>
          <w:tcPr>
            <w:tcW w:w="1283" w:type="pct"/>
            <w:tcBorders>
              <w:top w:val="none" w:sz="0" w:space="0" w:color="auto"/>
              <w:left w:val="none" w:sz="0" w:space="0" w:color="auto"/>
              <w:bottom w:val="none" w:sz="0" w:space="0" w:color="auto"/>
              <w:right w:val="none" w:sz="0" w:space="0" w:color="auto"/>
              <w:tl2br w:val="none" w:sz="0" w:space="0" w:color="auto"/>
              <w:tr2bl w:val="none" w:sz="0" w:space="0" w:color="auto"/>
            </w:tcBorders>
            <w:hideMark/>
          </w:tcPr>
          <w:p w14:paraId="69DDC908" w14:textId="77777777" w:rsidR="005B1647" w:rsidRPr="007B539F"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7B539F">
              <w:t>Utnyttjad kredit 2019-12-31</w:t>
            </w:r>
          </w:p>
        </w:tc>
      </w:tr>
      <w:tr w:rsidR="00155607" w14:paraId="55E9D9CE" w14:textId="77777777" w:rsidTr="00155607">
        <w:trPr>
          <w:trHeight w:val="525"/>
        </w:trPr>
        <w:tc>
          <w:tcPr>
            <w:cnfStyle w:val="001000000000" w:firstRow="0" w:lastRow="0" w:firstColumn="1" w:lastColumn="0" w:oddVBand="0" w:evenVBand="0" w:oddHBand="0" w:evenHBand="0" w:firstRowFirstColumn="0" w:firstRowLastColumn="0" w:lastRowFirstColumn="0" w:lastRowLastColumn="0"/>
            <w:tcW w:w="2602" w:type="pct"/>
            <w:tcBorders>
              <w:top w:val="single" w:sz="12" w:space="0" w:color="auto"/>
            </w:tcBorders>
            <w:hideMark/>
          </w:tcPr>
          <w:p w14:paraId="5D172A11" w14:textId="77777777" w:rsidR="005B1647" w:rsidRPr="007B539F" w:rsidRDefault="005B1647" w:rsidP="005B1647">
            <w:pPr>
              <w:pStyle w:val="Tabell"/>
            </w:pPr>
            <w:r w:rsidRPr="007B539F">
              <w:t>Pensionsmyndighetens behov av likviditet i handeln med fondandelar</w:t>
            </w:r>
          </w:p>
        </w:tc>
        <w:tc>
          <w:tcPr>
            <w:tcW w:w="1115" w:type="pct"/>
            <w:tcBorders>
              <w:top w:val="single" w:sz="12" w:space="0" w:color="auto"/>
            </w:tcBorders>
            <w:noWrap/>
            <w:hideMark/>
          </w:tcPr>
          <w:p w14:paraId="5CB5C6E2" w14:textId="77777777" w:rsidR="005B1647" w:rsidRPr="007B539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539F">
              <w:t>8 000</w:t>
            </w:r>
          </w:p>
        </w:tc>
        <w:tc>
          <w:tcPr>
            <w:tcW w:w="1283" w:type="pct"/>
            <w:tcBorders>
              <w:top w:val="single" w:sz="12" w:space="0" w:color="auto"/>
            </w:tcBorders>
            <w:noWrap/>
            <w:hideMark/>
          </w:tcPr>
          <w:p w14:paraId="449BBDD8" w14:textId="77777777" w:rsidR="005B1647" w:rsidRPr="007B539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539F">
              <w:t>2 234</w:t>
            </w:r>
          </w:p>
        </w:tc>
      </w:tr>
      <w:tr w:rsidR="00155607" w14:paraId="0755977F" w14:textId="77777777" w:rsidTr="00155607">
        <w:trPr>
          <w:cnfStyle w:val="010000000000" w:firstRow="0" w:lastRow="1" w:firstColumn="0" w:lastColumn="0" w:oddVBand="0" w:evenVBand="0" w:oddHBand="0" w:evenHBand="0" w:firstRowFirstColumn="0" w:firstRowLastColumn="0" w:lastRowFirstColumn="0" w:lastRowLastColumn="0"/>
          <w:trHeight w:val="270"/>
        </w:trPr>
        <w:tc>
          <w:tcPr>
            <w:cnfStyle w:val="001000000000" w:firstRow="0" w:lastRow="0" w:firstColumn="1" w:lastColumn="0" w:oddVBand="0" w:evenVBand="0" w:oddHBand="0" w:evenHBand="0" w:firstRowFirstColumn="0" w:firstRowLastColumn="0" w:lastRowFirstColumn="0" w:lastRowLastColumn="0"/>
            <w:tcW w:w="2602" w:type="pct"/>
            <w:noWrap/>
            <w:hideMark/>
          </w:tcPr>
          <w:p w14:paraId="0B19B739" w14:textId="77777777" w:rsidR="005B1647" w:rsidRPr="007B539F" w:rsidRDefault="005B1647" w:rsidP="005B1647">
            <w:pPr>
              <w:pStyle w:val="Tabell"/>
            </w:pPr>
            <w:r w:rsidRPr="007B539F">
              <w:t>Summa</w:t>
            </w:r>
          </w:p>
        </w:tc>
        <w:tc>
          <w:tcPr>
            <w:tcW w:w="1115" w:type="pct"/>
            <w:noWrap/>
            <w:hideMark/>
          </w:tcPr>
          <w:p w14:paraId="7496B1FD" w14:textId="77777777" w:rsidR="005B1647" w:rsidRPr="007B539F" w:rsidRDefault="005B1647" w:rsidP="005B1647">
            <w:pPr>
              <w:pStyle w:val="Tabell"/>
              <w:cnfStyle w:val="010000000000" w:firstRow="0" w:lastRow="1" w:firstColumn="0" w:lastColumn="0" w:oddVBand="0" w:evenVBand="0" w:oddHBand="0" w:evenHBand="0" w:firstRowFirstColumn="0" w:firstRowLastColumn="0" w:lastRowFirstColumn="0" w:lastRowLastColumn="0"/>
            </w:pPr>
            <w:r w:rsidRPr="007B539F">
              <w:t>8 000</w:t>
            </w:r>
          </w:p>
        </w:tc>
        <w:tc>
          <w:tcPr>
            <w:tcW w:w="1283" w:type="pct"/>
            <w:noWrap/>
            <w:hideMark/>
          </w:tcPr>
          <w:p w14:paraId="54371E29" w14:textId="77777777" w:rsidR="005B1647" w:rsidRPr="007B539F" w:rsidRDefault="005B1647" w:rsidP="005B1647">
            <w:pPr>
              <w:pStyle w:val="Tabell"/>
              <w:cnfStyle w:val="010000000000" w:firstRow="0" w:lastRow="1" w:firstColumn="0" w:lastColumn="0" w:oddVBand="0" w:evenVBand="0" w:oddHBand="0" w:evenHBand="0" w:firstRowFirstColumn="0" w:firstRowLastColumn="0" w:lastRowFirstColumn="0" w:lastRowLastColumn="0"/>
            </w:pPr>
            <w:r w:rsidRPr="007B539F">
              <w:t>2 234</w:t>
            </w:r>
          </w:p>
        </w:tc>
      </w:tr>
    </w:tbl>
    <w:p w14:paraId="3CAB3681" w14:textId="5C83CAD9" w:rsidR="005B1647" w:rsidRDefault="005B1647" w:rsidP="005B1647">
      <w:pPr>
        <w:pStyle w:val="Brdtext"/>
        <w:spacing w:before="160"/>
      </w:pPr>
      <w:r w:rsidRPr="00C97094">
        <w:t>Riksdagen har beslutat om en övrig kredit inom utgiftsområdet. Krediten är på 8</w:t>
      </w:r>
      <w:r>
        <w:t> </w:t>
      </w:r>
      <w:r w:rsidRPr="00C97094">
        <w:t>000</w:t>
      </w:r>
      <w:r>
        <w:t> </w:t>
      </w:r>
      <w:r w:rsidRPr="00C97094">
        <w:t>miljoner kronor och avser Pensionsmyndighetens behov av likviditet i handeln med fondandelar. Utnyttjad kredit uppgick till 2 234 miljoner kronor vid utgången av 2019.</w:t>
      </w:r>
    </w:p>
    <w:p w14:paraId="5343DA11" w14:textId="77777777" w:rsidR="005B1647" w:rsidRDefault="005B1647" w:rsidP="005B1647">
      <w:pPr>
        <w:pStyle w:val="Rubrik4utannumrering"/>
      </w:pPr>
      <w:r>
        <w:t xml:space="preserve">Riksrevisionens </w:t>
      </w:r>
      <w:r w:rsidRPr="00A74E4A">
        <w:t xml:space="preserve">iakttagelser – </w:t>
      </w:r>
      <w:r>
        <w:t>årlig revision</w:t>
      </w:r>
    </w:p>
    <w:p w14:paraId="10C4E1CE" w14:textId="77777777" w:rsidR="005B1647" w:rsidRPr="00CD2248" w:rsidRDefault="005B1647" w:rsidP="005B1647">
      <w:pPr>
        <w:pStyle w:val="Rubrik5utannumrering"/>
      </w:pPr>
      <w:r w:rsidRPr="00CD2248">
        <w:t>Pensionsmyndigheten</w:t>
      </w:r>
    </w:p>
    <w:p w14:paraId="6C175B99" w14:textId="41CFB326" w:rsidR="005B1647" w:rsidRPr="00CD2248" w:rsidRDefault="005B1647" w:rsidP="005B1647">
      <w:pPr>
        <w:pStyle w:val="Brdtext"/>
      </w:pPr>
      <w:r>
        <w:t>Pensionsmyndigheten har fått en revisionsberättelse med upplysning avseende sin årsredovisning för 2019.</w:t>
      </w:r>
    </w:p>
    <w:p w14:paraId="62035825" w14:textId="77777777" w:rsidR="005B1647" w:rsidRPr="0000294B" w:rsidRDefault="005B1647" w:rsidP="005B1647">
      <w:pPr>
        <w:pStyle w:val="Rubrik5utannumrering"/>
        <w:rPr>
          <w:iCs/>
        </w:rPr>
      </w:pPr>
      <w:r w:rsidRPr="0000294B">
        <w:t>Övrig upplysning</w:t>
      </w:r>
    </w:p>
    <w:p w14:paraId="5721EC86" w14:textId="3DCA2EDE" w:rsidR="005B1647" w:rsidRPr="0000294B" w:rsidRDefault="005B1647" w:rsidP="005B1647">
      <w:pPr>
        <w:pStyle w:val="Brdtext"/>
      </w:pPr>
      <w:r w:rsidRPr="0000294B">
        <w:t>Avsnitt 4.12 i resultatredovisningen innefattar, i enlighet med regleringsbrev för myndigheten, en redovisning av inkomstpensionens finansiella ställning och utveckling. Avsnittet innehåller, utöver information från myndighetens finansiella redovisning, även information från andra aktörer samt prognosuppgifter. Uppgifter från andra aktörer och prognoser har inte granskats av Riksrevisionen.</w:t>
      </w:r>
    </w:p>
    <w:p w14:paraId="7E84E5C4" w14:textId="77777777" w:rsidR="005B1647" w:rsidRDefault="005B1647" w:rsidP="005B1647">
      <w:pPr>
        <w:pStyle w:val="Rubrik4utannumrering"/>
      </w:pPr>
      <w:r>
        <w:t>Riksrevisionens iakttagelser – effektivitetsrevision</w:t>
      </w:r>
    </w:p>
    <w:p w14:paraId="6C303DFF" w14:textId="78812AFA" w:rsidR="005B1647" w:rsidRPr="009F4993" w:rsidRDefault="005B1647" w:rsidP="005B1647">
      <w:pPr>
        <w:pStyle w:val="Rubrik5utannumrering"/>
      </w:pPr>
      <w:r w:rsidRPr="009F4993">
        <w:t>RiR 2019:</w:t>
      </w:r>
      <w:r>
        <w:t>22</w:t>
      </w:r>
      <w:r w:rsidRPr="009F4993">
        <w:t xml:space="preserve"> </w:t>
      </w:r>
      <w:r>
        <w:t>Mörkertal inom bostadstillägget</w:t>
      </w:r>
    </w:p>
    <w:p w14:paraId="11C73EB9" w14:textId="4709D8A6" w:rsidR="005B1647" w:rsidRDefault="005B1647" w:rsidP="005B1647">
      <w:r>
        <w:t xml:space="preserve">Riksrevisionen har granskat </w:t>
      </w:r>
      <w:r w:rsidRPr="00655FA7">
        <w:t>underutnyttjande av</w:t>
      </w:r>
      <w:r>
        <w:t xml:space="preserve"> bostadstillägg</w:t>
      </w:r>
      <w:r w:rsidRPr="00655FA7">
        <w:t>, så kallat mörkertal</w:t>
      </w:r>
      <w:r>
        <w:t>.</w:t>
      </w:r>
    </w:p>
    <w:p w14:paraId="23BE0604" w14:textId="77777777" w:rsidR="005B1647" w:rsidRDefault="005B1647" w:rsidP="005B1647">
      <w:r>
        <w:lastRenderedPageBreak/>
        <w:t>Regeringen har i skrivelsen Riksrevisionens rapport om mörkertal inom bostadstillägget (skr. 2019/20:54) redovisat vilka åtgärder som avses vidtas med anledning av granskningsrapporten. Granskningsrapporten är därmed slutbehandlad.</w:t>
      </w:r>
    </w:p>
    <w:p w14:paraId="2C7AA6C4" w14:textId="09E4FDFC" w:rsidR="005B1647" w:rsidRDefault="005B1647" w:rsidP="005B1647">
      <w:pPr>
        <w:pStyle w:val="Brdtext"/>
        <w:sectPr w:rsidR="005B1647" w:rsidSect="00DA2538">
          <w:headerReference w:type="even" r:id="rId117"/>
          <w:headerReference w:type="default" r:id="rId118"/>
          <w:footerReference w:type="even" r:id="rId119"/>
          <w:footerReference w:type="default" r:id="rId120"/>
          <w:footerReference w:type="first" r:id="rId121"/>
          <w:pgSz w:w="11906" w:h="16838" w:code="9"/>
          <w:pgMar w:top="1304" w:right="2268" w:bottom="1247" w:left="2268" w:header="567" w:footer="624" w:gutter="0"/>
          <w:cols w:space="708"/>
          <w:docGrid w:linePitch="360"/>
        </w:sectPr>
      </w:pPr>
      <w:r w:rsidRPr="004B5681">
        <w:t>Riksdagen har lagt regeringens skrivelse till handlingarna (bet. 201</w:t>
      </w:r>
      <w:r>
        <w:t>9</w:t>
      </w:r>
      <w:r w:rsidRPr="004B5681">
        <w:t>/</w:t>
      </w:r>
      <w:r>
        <w:t>20</w:t>
      </w:r>
      <w:r w:rsidRPr="004B5681">
        <w:t>:S</w:t>
      </w:r>
      <w:r>
        <w:t>fU14</w:t>
      </w:r>
      <w:r w:rsidRPr="004B5681">
        <w:t>, rskr</w:t>
      </w:r>
      <w:r>
        <w:t>.</w:t>
      </w:r>
      <w:r w:rsidRPr="004B5681">
        <w:t xml:space="preserve"> 201</w:t>
      </w:r>
      <w:r>
        <w:t>9</w:t>
      </w:r>
      <w:r w:rsidRPr="004B5681">
        <w:t>/</w:t>
      </w:r>
      <w:r>
        <w:t>20</w:t>
      </w:r>
      <w:r w:rsidRPr="004B5681">
        <w:t>:</w:t>
      </w:r>
      <w:r>
        <w:t>172</w:t>
      </w:r>
      <w:r w:rsidRPr="004B5681">
        <w:t>).</w:t>
      </w:r>
    </w:p>
    <w:p w14:paraId="72969FA9" w14:textId="092E2180" w:rsidR="005B1647" w:rsidRDefault="005B1647" w:rsidP="00AC2754">
      <w:pPr>
        <w:pStyle w:val="Rubrik3"/>
      </w:pPr>
      <w:bookmarkStart w:id="133" w:name="_Toc37350624"/>
      <w:r>
        <w:lastRenderedPageBreak/>
        <w:t>Utgiftsområde 12 Ekonomisk trygghet för familjer och barn</w:t>
      </w:r>
      <w:bookmarkEnd w:id="133"/>
    </w:p>
    <w:p w14:paraId="3CFA3841" w14:textId="710157D2" w:rsidR="005B1647" w:rsidRDefault="005B1647" w:rsidP="005B1647">
      <w:pPr>
        <w:pStyle w:val="Rubrik4utannumrering"/>
      </w:pPr>
      <w:r>
        <w:t>Anslag</w:t>
      </w:r>
    </w:p>
    <w:p w14:paraId="1ADAD335" w14:textId="07EA79A1" w:rsidR="005B1647" w:rsidRDefault="005B1647" w:rsidP="005B1647">
      <w:pPr>
        <w:pStyle w:val="TabellRubrik"/>
      </w:pPr>
      <w:bookmarkStart w:id="134" w:name="_Toc37340070"/>
      <w:r>
        <w:t xml:space="preserve">Tabell </w:t>
      </w:r>
      <w:r>
        <w:fldChar w:fldCharType="begin"/>
      </w:r>
      <w:r>
        <w:instrText xml:space="preserve"> STYLEREF  "Rubrik 1" \n</w:instrText>
      </w:r>
      <w:r>
        <w:fldChar w:fldCharType="separate"/>
      </w:r>
      <w:r w:rsidR="00301022">
        <w:rPr>
          <w:noProof/>
        </w:rPr>
        <w:t>2</w:t>
      </w:r>
      <w:r>
        <w:rPr>
          <w:noProof/>
        </w:rPr>
        <w:fldChar w:fldCharType="end"/>
      </w:r>
      <w:r>
        <w:t>.</w:t>
      </w:r>
      <w:fldSimple w:instr=" SEQ Tabell \* ARABIC \s 1 ">
        <w:r w:rsidR="00301022">
          <w:rPr>
            <w:noProof/>
          </w:rPr>
          <w:t>70</w:t>
        </w:r>
      </w:fldSimple>
      <w:r>
        <w:tab/>
      </w:r>
      <w:r w:rsidRPr="00C97094">
        <w:t>UO 12 Anslag</w:t>
      </w:r>
      <w:bookmarkEnd w:id="134"/>
    </w:p>
    <w:p w14:paraId="2F14F655" w14:textId="08DBF210" w:rsidR="005B1647" w:rsidRDefault="005B1647" w:rsidP="005B1647">
      <w:pPr>
        <w:pStyle w:val="TabellUnderrubrik"/>
      </w:pPr>
      <w:r w:rsidRPr="00C97094">
        <w:t>Miljoner kronor</w:t>
      </w:r>
    </w:p>
    <w:tbl>
      <w:tblPr>
        <w:tblStyle w:val="RKBPTabell"/>
        <w:tblW w:w="5000" w:type="pct"/>
        <w:tblLook w:val="04E0" w:firstRow="1" w:lastRow="1" w:firstColumn="1" w:lastColumn="0" w:noHBand="0" w:noVBand="1"/>
      </w:tblPr>
      <w:tblGrid>
        <w:gridCol w:w="688"/>
        <w:gridCol w:w="1866"/>
        <w:gridCol w:w="802"/>
        <w:gridCol w:w="803"/>
        <w:gridCol w:w="803"/>
        <w:gridCol w:w="803"/>
        <w:gridCol w:w="803"/>
        <w:gridCol w:w="802"/>
      </w:tblGrid>
      <w:tr w:rsidR="00155607" w14:paraId="6DA0B481" w14:textId="77777777" w:rsidTr="00BE1FEE">
        <w:trPr>
          <w:cnfStyle w:val="100000000000" w:firstRow="1" w:lastRow="0" w:firstColumn="0" w:lastColumn="0" w:oddVBand="0" w:evenVBand="0" w:oddHBand="0" w:evenHBand="0" w:firstRowFirstColumn="0" w:firstRowLastColumn="0" w:lastRowFirstColumn="0" w:lastRowLastColumn="0"/>
          <w:trHeight w:val="675"/>
          <w:tblHeader w:val="0"/>
        </w:trPr>
        <w:tc>
          <w:tcPr>
            <w:cnfStyle w:val="001000000000" w:firstRow="0" w:lastRow="0" w:firstColumn="1" w:lastColumn="0" w:oddVBand="0" w:evenVBand="0" w:oddHBand="0" w:evenHBand="0" w:firstRowFirstColumn="0" w:firstRowLastColumn="0" w:lastRowFirstColumn="0" w:lastRowLastColumn="0"/>
            <w:tcW w:w="466" w:type="pct"/>
            <w:tcBorders>
              <w:top w:val="none" w:sz="0" w:space="0" w:color="auto"/>
              <w:left w:val="none" w:sz="0" w:space="0" w:color="auto"/>
              <w:bottom w:val="none" w:sz="0" w:space="0" w:color="auto"/>
              <w:right w:val="none" w:sz="0" w:space="0" w:color="auto"/>
              <w:tl2br w:val="none" w:sz="0" w:space="0" w:color="auto"/>
              <w:tr2bl w:val="none" w:sz="0" w:space="0" w:color="auto"/>
            </w:tcBorders>
            <w:noWrap/>
            <w:hideMark/>
          </w:tcPr>
          <w:p w14:paraId="3D10A168" w14:textId="77777777" w:rsidR="005B1647" w:rsidRPr="00C97094" w:rsidRDefault="005B1647" w:rsidP="005B1647">
            <w:pPr>
              <w:pStyle w:val="TabellHuvud"/>
            </w:pPr>
            <w:r w:rsidRPr="00C97094">
              <w:t>Anslag</w:t>
            </w:r>
          </w:p>
        </w:tc>
        <w:tc>
          <w:tcPr>
            <w:tcW w:w="1266" w:type="pct"/>
            <w:tcBorders>
              <w:top w:val="none" w:sz="0" w:space="0" w:color="auto"/>
              <w:left w:val="none" w:sz="0" w:space="0" w:color="auto"/>
              <w:bottom w:val="none" w:sz="0" w:space="0" w:color="auto"/>
              <w:right w:val="none" w:sz="0" w:space="0" w:color="auto"/>
              <w:tl2br w:val="none" w:sz="0" w:space="0" w:color="auto"/>
              <w:tr2bl w:val="none" w:sz="0" w:space="0" w:color="auto"/>
            </w:tcBorders>
            <w:hideMark/>
          </w:tcPr>
          <w:p w14:paraId="420CF457" w14:textId="77777777" w:rsidR="005B1647" w:rsidRPr="00C97094" w:rsidRDefault="005B1647" w:rsidP="005B1647">
            <w:pPr>
              <w:pStyle w:val="TabellHuvud"/>
              <w:jc w:val="left"/>
              <w:cnfStyle w:val="100000000000" w:firstRow="1" w:lastRow="0" w:firstColumn="0" w:lastColumn="0" w:oddVBand="0" w:evenVBand="0" w:oddHBand="0" w:evenHBand="0" w:firstRowFirstColumn="0" w:firstRowLastColumn="0" w:lastRowFirstColumn="0" w:lastRowLastColumn="0"/>
            </w:pPr>
            <w:r w:rsidRPr="00C97094">
              <w:t>Anslagsnamn</w:t>
            </w:r>
          </w:p>
        </w:tc>
        <w:tc>
          <w:tcPr>
            <w:tcW w:w="544" w:type="pct"/>
            <w:tcBorders>
              <w:top w:val="none" w:sz="0" w:space="0" w:color="auto"/>
              <w:left w:val="none" w:sz="0" w:space="0" w:color="auto"/>
              <w:bottom w:val="none" w:sz="0" w:space="0" w:color="auto"/>
              <w:right w:val="none" w:sz="0" w:space="0" w:color="auto"/>
              <w:tl2br w:val="none" w:sz="0" w:space="0" w:color="auto"/>
              <w:tr2bl w:val="none" w:sz="0" w:space="0" w:color="auto"/>
            </w:tcBorders>
            <w:hideMark/>
          </w:tcPr>
          <w:p w14:paraId="0606741E" w14:textId="77777777" w:rsidR="005B1647" w:rsidRPr="00C97094"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C97094">
              <w:t>SB</w:t>
            </w:r>
            <w:r w:rsidRPr="00C97094">
              <w:br/>
              <w:t>2019</w:t>
            </w:r>
          </w:p>
        </w:tc>
        <w:tc>
          <w:tcPr>
            <w:tcW w:w="545" w:type="pct"/>
            <w:tcBorders>
              <w:top w:val="none" w:sz="0" w:space="0" w:color="auto"/>
              <w:left w:val="none" w:sz="0" w:space="0" w:color="auto"/>
              <w:bottom w:val="none" w:sz="0" w:space="0" w:color="auto"/>
              <w:right w:val="none" w:sz="0" w:space="0" w:color="auto"/>
              <w:tl2br w:val="none" w:sz="0" w:space="0" w:color="auto"/>
              <w:tr2bl w:val="none" w:sz="0" w:space="0" w:color="auto"/>
            </w:tcBorders>
            <w:hideMark/>
          </w:tcPr>
          <w:p w14:paraId="40A15374" w14:textId="77777777" w:rsidR="005B1647" w:rsidRPr="00C97094"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C97094">
              <w:t>ÄB</w:t>
            </w:r>
            <w:r w:rsidRPr="00C97094">
              <w:br/>
              <w:t>2019</w:t>
            </w:r>
          </w:p>
        </w:tc>
        <w:tc>
          <w:tcPr>
            <w:tcW w:w="545" w:type="pct"/>
            <w:tcBorders>
              <w:top w:val="none" w:sz="0" w:space="0" w:color="auto"/>
              <w:left w:val="none" w:sz="0" w:space="0" w:color="auto"/>
              <w:bottom w:val="none" w:sz="0" w:space="0" w:color="auto"/>
              <w:right w:val="none" w:sz="0" w:space="0" w:color="auto"/>
              <w:tl2br w:val="none" w:sz="0" w:space="0" w:color="auto"/>
              <w:tr2bl w:val="none" w:sz="0" w:space="0" w:color="auto"/>
            </w:tcBorders>
            <w:hideMark/>
          </w:tcPr>
          <w:p w14:paraId="080B5798" w14:textId="77777777" w:rsidR="005B1647" w:rsidRPr="00C97094"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C97094">
              <w:t>Utfall</w:t>
            </w:r>
            <w:r w:rsidRPr="00C97094">
              <w:br/>
              <w:t>2019</w:t>
            </w:r>
          </w:p>
        </w:tc>
        <w:tc>
          <w:tcPr>
            <w:tcW w:w="545" w:type="pct"/>
            <w:tcBorders>
              <w:top w:val="none" w:sz="0" w:space="0" w:color="auto"/>
              <w:left w:val="none" w:sz="0" w:space="0" w:color="auto"/>
              <w:bottom w:val="none" w:sz="0" w:space="0" w:color="auto"/>
              <w:right w:val="none" w:sz="0" w:space="0" w:color="auto"/>
              <w:tl2br w:val="none" w:sz="0" w:space="0" w:color="auto"/>
              <w:tr2bl w:val="none" w:sz="0" w:space="0" w:color="auto"/>
            </w:tcBorders>
            <w:hideMark/>
          </w:tcPr>
          <w:p w14:paraId="362C1C84" w14:textId="77777777" w:rsidR="005B1647" w:rsidRPr="00C97094"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C97094">
              <w:t>Utfall-SB</w:t>
            </w:r>
            <w:r w:rsidRPr="00C97094">
              <w:br/>
              <w:t>2019</w:t>
            </w:r>
          </w:p>
        </w:tc>
        <w:tc>
          <w:tcPr>
            <w:tcW w:w="545" w:type="pct"/>
            <w:tcBorders>
              <w:top w:val="none" w:sz="0" w:space="0" w:color="auto"/>
              <w:left w:val="none" w:sz="0" w:space="0" w:color="auto"/>
              <w:bottom w:val="none" w:sz="0" w:space="0" w:color="auto"/>
              <w:right w:val="none" w:sz="0" w:space="0" w:color="auto"/>
              <w:tl2br w:val="none" w:sz="0" w:space="0" w:color="auto"/>
              <w:tr2bl w:val="none" w:sz="0" w:space="0" w:color="auto"/>
            </w:tcBorders>
            <w:hideMark/>
          </w:tcPr>
          <w:p w14:paraId="554EB391" w14:textId="60C2552F" w:rsidR="005B1647" w:rsidRPr="00C97094"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C97094">
              <w:t>Utfall-SB</w:t>
            </w:r>
            <w:r w:rsidRPr="00C97094">
              <w:br/>
            </w:r>
            <w:r>
              <w:t>procent</w:t>
            </w:r>
            <w:r w:rsidRPr="00C97094">
              <w:br/>
              <w:t>2019</w:t>
            </w:r>
          </w:p>
        </w:tc>
        <w:tc>
          <w:tcPr>
            <w:tcW w:w="545" w:type="pct"/>
            <w:tcBorders>
              <w:top w:val="none" w:sz="0" w:space="0" w:color="auto"/>
              <w:left w:val="none" w:sz="0" w:space="0" w:color="auto"/>
              <w:bottom w:val="none" w:sz="0" w:space="0" w:color="auto"/>
              <w:right w:val="none" w:sz="0" w:space="0" w:color="auto"/>
              <w:tl2br w:val="none" w:sz="0" w:space="0" w:color="auto"/>
              <w:tr2bl w:val="none" w:sz="0" w:space="0" w:color="auto"/>
            </w:tcBorders>
            <w:hideMark/>
          </w:tcPr>
          <w:p w14:paraId="474BA3AF" w14:textId="77777777" w:rsidR="005B1647" w:rsidRPr="00C97094"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C97094">
              <w:t>Utfall</w:t>
            </w:r>
            <w:r w:rsidRPr="00C97094">
              <w:br/>
              <w:t>2018</w:t>
            </w:r>
          </w:p>
        </w:tc>
      </w:tr>
      <w:tr w:rsidR="00155607" w14:paraId="4939BAA4"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466" w:type="pct"/>
            <w:tcBorders>
              <w:top w:val="single" w:sz="12" w:space="0" w:color="auto"/>
            </w:tcBorders>
            <w:vAlign w:val="top"/>
            <w:hideMark/>
          </w:tcPr>
          <w:p w14:paraId="31793199" w14:textId="77777777" w:rsidR="005B1647" w:rsidRPr="00C97094" w:rsidRDefault="005B1647" w:rsidP="005B1647">
            <w:pPr>
              <w:pStyle w:val="Tabell"/>
            </w:pPr>
            <w:r w:rsidRPr="00C97094">
              <w:t>1:1</w:t>
            </w:r>
          </w:p>
        </w:tc>
        <w:tc>
          <w:tcPr>
            <w:tcW w:w="1266" w:type="pct"/>
            <w:tcBorders>
              <w:top w:val="single" w:sz="12" w:space="0" w:color="auto"/>
            </w:tcBorders>
            <w:vAlign w:val="top"/>
            <w:hideMark/>
          </w:tcPr>
          <w:p w14:paraId="11708B48" w14:textId="77777777" w:rsidR="005B1647" w:rsidRPr="00C97094"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C97094">
              <w:t>Barnbidrag</w:t>
            </w:r>
          </w:p>
        </w:tc>
        <w:tc>
          <w:tcPr>
            <w:tcW w:w="544" w:type="pct"/>
            <w:tcBorders>
              <w:top w:val="single" w:sz="12" w:space="0" w:color="auto"/>
            </w:tcBorders>
            <w:noWrap/>
            <w:hideMark/>
          </w:tcPr>
          <w:p w14:paraId="259C14B0" w14:textId="77777777" w:rsidR="005B1647" w:rsidRPr="00C9709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97094">
              <w:t>32 803</w:t>
            </w:r>
          </w:p>
        </w:tc>
        <w:tc>
          <w:tcPr>
            <w:tcW w:w="545" w:type="pct"/>
            <w:tcBorders>
              <w:top w:val="single" w:sz="12" w:space="0" w:color="auto"/>
            </w:tcBorders>
            <w:noWrap/>
            <w:hideMark/>
          </w:tcPr>
          <w:p w14:paraId="6FD25B02" w14:textId="77777777" w:rsidR="005B1647" w:rsidRPr="00C9709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97094">
              <w:t>534</w:t>
            </w:r>
          </w:p>
        </w:tc>
        <w:tc>
          <w:tcPr>
            <w:tcW w:w="545" w:type="pct"/>
            <w:tcBorders>
              <w:top w:val="single" w:sz="12" w:space="0" w:color="auto"/>
            </w:tcBorders>
            <w:noWrap/>
            <w:hideMark/>
          </w:tcPr>
          <w:p w14:paraId="73FA48F8" w14:textId="77777777" w:rsidR="005B1647" w:rsidRPr="00C9709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97094">
              <w:t>33 175</w:t>
            </w:r>
          </w:p>
        </w:tc>
        <w:tc>
          <w:tcPr>
            <w:tcW w:w="545" w:type="pct"/>
            <w:tcBorders>
              <w:top w:val="single" w:sz="12" w:space="0" w:color="auto"/>
            </w:tcBorders>
            <w:noWrap/>
            <w:hideMark/>
          </w:tcPr>
          <w:p w14:paraId="63CE4C00" w14:textId="77777777" w:rsidR="005B1647" w:rsidRPr="00C9709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97094">
              <w:t>372</w:t>
            </w:r>
          </w:p>
        </w:tc>
        <w:tc>
          <w:tcPr>
            <w:tcW w:w="545" w:type="pct"/>
            <w:tcBorders>
              <w:top w:val="single" w:sz="12" w:space="0" w:color="auto"/>
            </w:tcBorders>
            <w:noWrap/>
            <w:hideMark/>
          </w:tcPr>
          <w:p w14:paraId="7C468A37" w14:textId="77777777" w:rsidR="005B1647" w:rsidRPr="00C9709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97094">
              <w:t>1,1</w:t>
            </w:r>
          </w:p>
        </w:tc>
        <w:tc>
          <w:tcPr>
            <w:tcW w:w="545" w:type="pct"/>
            <w:tcBorders>
              <w:top w:val="single" w:sz="12" w:space="0" w:color="auto"/>
            </w:tcBorders>
            <w:hideMark/>
          </w:tcPr>
          <w:p w14:paraId="3931679A" w14:textId="77777777" w:rsidR="005B1647" w:rsidRPr="00C9709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97094">
              <w:t>31 722</w:t>
            </w:r>
          </w:p>
        </w:tc>
      </w:tr>
      <w:tr w:rsidR="00155607" w14:paraId="46B9F022"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466" w:type="pct"/>
            <w:vAlign w:val="top"/>
            <w:hideMark/>
          </w:tcPr>
          <w:p w14:paraId="04ED77B2" w14:textId="77777777" w:rsidR="005B1647" w:rsidRPr="00C97094" w:rsidRDefault="005B1647" w:rsidP="005B1647">
            <w:pPr>
              <w:pStyle w:val="Tabell"/>
            </w:pPr>
            <w:r w:rsidRPr="00C97094">
              <w:t>1:2</w:t>
            </w:r>
          </w:p>
        </w:tc>
        <w:tc>
          <w:tcPr>
            <w:tcW w:w="1266" w:type="pct"/>
            <w:vAlign w:val="top"/>
            <w:hideMark/>
          </w:tcPr>
          <w:p w14:paraId="2515AC60" w14:textId="77777777" w:rsidR="005B1647" w:rsidRPr="00C97094"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C97094">
              <w:t>Föräldraförsäkring</w:t>
            </w:r>
          </w:p>
        </w:tc>
        <w:tc>
          <w:tcPr>
            <w:tcW w:w="544" w:type="pct"/>
            <w:noWrap/>
            <w:hideMark/>
          </w:tcPr>
          <w:p w14:paraId="4B82A801" w14:textId="77777777" w:rsidR="005B1647" w:rsidRPr="00C9709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97094">
              <w:t>44 454</w:t>
            </w:r>
          </w:p>
        </w:tc>
        <w:tc>
          <w:tcPr>
            <w:tcW w:w="545" w:type="pct"/>
            <w:noWrap/>
            <w:hideMark/>
          </w:tcPr>
          <w:p w14:paraId="6E7412FD" w14:textId="77777777" w:rsidR="005B1647" w:rsidRPr="00C97094"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545" w:type="pct"/>
            <w:noWrap/>
            <w:hideMark/>
          </w:tcPr>
          <w:p w14:paraId="760971F0" w14:textId="77777777" w:rsidR="005B1647" w:rsidRPr="00C9709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97094">
              <w:t>44 548</w:t>
            </w:r>
          </w:p>
        </w:tc>
        <w:tc>
          <w:tcPr>
            <w:tcW w:w="545" w:type="pct"/>
            <w:noWrap/>
            <w:hideMark/>
          </w:tcPr>
          <w:p w14:paraId="6364F21B" w14:textId="77777777" w:rsidR="005B1647" w:rsidRPr="00C9709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97094">
              <w:t>94</w:t>
            </w:r>
          </w:p>
        </w:tc>
        <w:tc>
          <w:tcPr>
            <w:tcW w:w="545" w:type="pct"/>
            <w:noWrap/>
            <w:hideMark/>
          </w:tcPr>
          <w:p w14:paraId="32A8E1A2" w14:textId="77777777" w:rsidR="005B1647" w:rsidRPr="00C9709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97094">
              <w:t>0,2</w:t>
            </w:r>
          </w:p>
        </w:tc>
        <w:tc>
          <w:tcPr>
            <w:tcW w:w="545" w:type="pct"/>
            <w:hideMark/>
          </w:tcPr>
          <w:p w14:paraId="13E4C5F1" w14:textId="77777777" w:rsidR="005B1647" w:rsidRPr="00C9709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97094">
              <w:t>43 914</w:t>
            </w:r>
          </w:p>
        </w:tc>
      </w:tr>
      <w:tr w:rsidR="00155607" w14:paraId="663E17EC"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466" w:type="pct"/>
            <w:vAlign w:val="top"/>
            <w:hideMark/>
          </w:tcPr>
          <w:p w14:paraId="3B102A82" w14:textId="77777777" w:rsidR="005B1647" w:rsidRPr="00C97094" w:rsidRDefault="005B1647" w:rsidP="005B1647">
            <w:pPr>
              <w:pStyle w:val="Tabell"/>
            </w:pPr>
            <w:r w:rsidRPr="00C97094">
              <w:t>1:3</w:t>
            </w:r>
          </w:p>
        </w:tc>
        <w:tc>
          <w:tcPr>
            <w:tcW w:w="1266" w:type="pct"/>
            <w:vAlign w:val="top"/>
            <w:hideMark/>
          </w:tcPr>
          <w:p w14:paraId="763B87C7" w14:textId="77777777" w:rsidR="005B1647" w:rsidRPr="00C97094"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C97094">
              <w:t>Underhållsstöd</w:t>
            </w:r>
          </w:p>
        </w:tc>
        <w:tc>
          <w:tcPr>
            <w:tcW w:w="544" w:type="pct"/>
            <w:noWrap/>
            <w:hideMark/>
          </w:tcPr>
          <w:p w14:paraId="64D4D33A" w14:textId="77777777" w:rsidR="005B1647" w:rsidRPr="00C9709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97094">
              <w:t>2 765</w:t>
            </w:r>
          </w:p>
        </w:tc>
        <w:tc>
          <w:tcPr>
            <w:tcW w:w="545" w:type="pct"/>
            <w:noWrap/>
            <w:hideMark/>
          </w:tcPr>
          <w:p w14:paraId="53B854AD" w14:textId="77777777" w:rsidR="005B1647" w:rsidRPr="00C97094"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545" w:type="pct"/>
            <w:noWrap/>
            <w:hideMark/>
          </w:tcPr>
          <w:p w14:paraId="61954D4F" w14:textId="77777777" w:rsidR="005B1647" w:rsidRPr="00C9709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97094">
              <w:t>2 700</w:t>
            </w:r>
          </w:p>
        </w:tc>
        <w:tc>
          <w:tcPr>
            <w:tcW w:w="545" w:type="pct"/>
            <w:noWrap/>
            <w:hideMark/>
          </w:tcPr>
          <w:p w14:paraId="37C3AF15" w14:textId="77777777" w:rsidR="005B1647" w:rsidRPr="00C9709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97094">
              <w:t>-65</w:t>
            </w:r>
          </w:p>
        </w:tc>
        <w:tc>
          <w:tcPr>
            <w:tcW w:w="545" w:type="pct"/>
            <w:noWrap/>
            <w:hideMark/>
          </w:tcPr>
          <w:p w14:paraId="69209B3B" w14:textId="77777777" w:rsidR="005B1647" w:rsidRPr="00C9709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97094">
              <w:t>-2,4</w:t>
            </w:r>
          </w:p>
        </w:tc>
        <w:tc>
          <w:tcPr>
            <w:tcW w:w="545" w:type="pct"/>
            <w:hideMark/>
          </w:tcPr>
          <w:p w14:paraId="22F02823" w14:textId="77777777" w:rsidR="005B1647" w:rsidRPr="00C9709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97094">
              <w:t>2 593</w:t>
            </w:r>
          </w:p>
        </w:tc>
      </w:tr>
      <w:tr w:rsidR="00155607" w14:paraId="7728B530"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466" w:type="pct"/>
            <w:vAlign w:val="top"/>
            <w:hideMark/>
          </w:tcPr>
          <w:p w14:paraId="31067FAB" w14:textId="77777777" w:rsidR="005B1647" w:rsidRPr="00C97094" w:rsidRDefault="005B1647" w:rsidP="005B1647">
            <w:pPr>
              <w:pStyle w:val="Tabell"/>
            </w:pPr>
            <w:r w:rsidRPr="00C97094">
              <w:t>1:4</w:t>
            </w:r>
          </w:p>
        </w:tc>
        <w:tc>
          <w:tcPr>
            <w:tcW w:w="1266" w:type="pct"/>
            <w:vAlign w:val="top"/>
            <w:hideMark/>
          </w:tcPr>
          <w:p w14:paraId="615C98EA" w14:textId="77777777" w:rsidR="005B1647" w:rsidRPr="00C97094"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C97094">
              <w:t>Adoptionsbidrag</w:t>
            </w:r>
          </w:p>
        </w:tc>
        <w:tc>
          <w:tcPr>
            <w:tcW w:w="544" w:type="pct"/>
            <w:noWrap/>
            <w:hideMark/>
          </w:tcPr>
          <w:p w14:paraId="38632206" w14:textId="77777777" w:rsidR="005B1647" w:rsidRPr="00C9709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97094">
              <w:t>23</w:t>
            </w:r>
          </w:p>
        </w:tc>
        <w:tc>
          <w:tcPr>
            <w:tcW w:w="545" w:type="pct"/>
            <w:noWrap/>
            <w:hideMark/>
          </w:tcPr>
          <w:p w14:paraId="4E1D11ED" w14:textId="77777777" w:rsidR="005B1647" w:rsidRPr="00C97094"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545" w:type="pct"/>
            <w:noWrap/>
            <w:hideMark/>
          </w:tcPr>
          <w:p w14:paraId="4C459174" w14:textId="77777777" w:rsidR="005B1647" w:rsidRPr="00C9709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97094">
              <w:t>14</w:t>
            </w:r>
          </w:p>
        </w:tc>
        <w:tc>
          <w:tcPr>
            <w:tcW w:w="545" w:type="pct"/>
            <w:noWrap/>
            <w:hideMark/>
          </w:tcPr>
          <w:p w14:paraId="23E9FF9C" w14:textId="77777777" w:rsidR="005B1647" w:rsidRPr="00C9709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97094">
              <w:t>-9</w:t>
            </w:r>
          </w:p>
        </w:tc>
        <w:tc>
          <w:tcPr>
            <w:tcW w:w="545" w:type="pct"/>
            <w:noWrap/>
            <w:hideMark/>
          </w:tcPr>
          <w:p w14:paraId="62FFCFCC" w14:textId="77777777" w:rsidR="005B1647" w:rsidRPr="00C9709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97094">
              <w:t>-39,1</w:t>
            </w:r>
          </w:p>
        </w:tc>
        <w:tc>
          <w:tcPr>
            <w:tcW w:w="545" w:type="pct"/>
            <w:hideMark/>
          </w:tcPr>
          <w:p w14:paraId="0AD3B3EF" w14:textId="77777777" w:rsidR="005B1647" w:rsidRPr="00C9709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97094">
              <w:t>14</w:t>
            </w:r>
          </w:p>
        </w:tc>
      </w:tr>
      <w:tr w:rsidR="00155607" w14:paraId="6FBBE753"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466" w:type="pct"/>
            <w:vAlign w:val="top"/>
            <w:hideMark/>
          </w:tcPr>
          <w:p w14:paraId="05A6920E" w14:textId="77777777" w:rsidR="005B1647" w:rsidRPr="00C97094" w:rsidRDefault="005B1647" w:rsidP="005B1647">
            <w:pPr>
              <w:pStyle w:val="Tabell"/>
            </w:pPr>
            <w:r w:rsidRPr="00C97094">
              <w:t>1:5</w:t>
            </w:r>
          </w:p>
        </w:tc>
        <w:tc>
          <w:tcPr>
            <w:tcW w:w="1266" w:type="pct"/>
            <w:vAlign w:val="top"/>
            <w:hideMark/>
          </w:tcPr>
          <w:p w14:paraId="623DE732" w14:textId="77777777" w:rsidR="005B1647" w:rsidRPr="00C97094"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C97094">
              <w:t>Barnpension och efterlevandestöd</w:t>
            </w:r>
          </w:p>
        </w:tc>
        <w:tc>
          <w:tcPr>
            <w:tcW w:w="544" w:type="pct"/>
            <w:noWrap/>
            <w:hideMark/>
          </w:tcPr>
          <w:p w14:paraId="7BDB4745" w14:textId="77777777" w:rsidR="005B1647" w:rsidRPr="00C9709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97094">
              <w:t>965</w:t>
            </w:r>
          </w:p>
        </w:tc>
        <w:tc>
          <w:tcPr>
            <w:tcW w:w="545" w:type="pct"/>
            <w:noWrap/>
            <w:hideMark/>
          </w:tcPr>
          <w:p w14:paraId="264A27AA" w14:textId="77777777" w:rsidR="005B1647" w:rsidRPr="00C97094"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545" w:type="pct"/>
            <w:noWrap/>
            <w:hideMark/>
          </w:tcPr>
          <w:p w14:paraId="05E07981" w14:textId="77777777" w:rsidR="005B1647" w:rsidRPr="00C9709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97094">
              <w:t>997</w:t>
            </w:r>
          </w:p>
        </w:tc>
        <w:tc>
          <w:tcPr>
            <w:tcW w:w="545" w:type="pct"/>
            <w:noWrap/>
            <w:hideMark/>
          </w:tcPr>
          <w:p w14:paraId="0FA20E0D" w14:textId="77777777" w:rsidR="005B1647" w:rsidRPr="00C9709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97094">
              <w:t>33</w:t>
            </w:r>
          </w:p>
        </w:tc>
        <w:tc>
          <w:tcPr>
            <w:tcW w:w="545" w:type="pct"/>
            <w:noWrap/>
            <w:hideMark/>
          </w:tcPr>
          <w:p w14:paraId="5701C770" w14:textId="77777777" w:rsidR="005B1647" w:rsidRPr="00C9709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97094">
              <w:t>3,4</w:t>
            </w:r>
          </w:p>
        </w:tc>
        <w:tc>
          <w:tcPr>
            <w:tcW w:w="545" w:type="pct"/>
            <w:hideMark/>
          </w:tcPr>
          <w:p w14:paraId="7A4CEECC" w14:textId="77777777" w:rsidR="005B1647" w:rsidRPr="00C9709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97094">
              <w:t>951</w:t>
            </w:r>
          </w:p>
        </w:tc>
      </w:tr>
      <w:tr w:rsidR="00155607" w14:paraId="16A642C8"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466" w:type="pct"/>
            <w:vAlign w:val="top"/>
            <w:hideMark/>
          </w:tcPr>
          <w:p w14:paraId="54FDBF16" w14:textId="77777777" w:rsidR="005B1647" w:rsidRPr="00C97094" w:rsidRDefault="005B1647" w:rsidP="005B1647">
            <w:pPr>
              <w:pStyle w:val="Tabell"/>
            </w:pPr>
            <w:r w:rsidRPr="00C97094">
              <w:t>1:6</w:t>
            </w:r>
          </w:p>
        </w:tc>
        <w:tc>
          <w:tcPr>
            <w:tcW w:w="1266" w:type="pct"/>
            <w:vAlign w:val="top"/>
            <w:hideMark/>
          </w:tcPr>
          <w:p w14:paraId="25988AA2" w14:textId="77777777" w:rsidR="005B1647" w:rsidRPr="00C97094"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C97094">
              <w:t>Omvårdnadsbidrag och vårdbidrag</w:t>
            </w:r>
          </w:p>
        </w:tc>
        <w:tc>
          <w:tcPr>
            <w:tcW w:w="544" w:type="pct"/>
            <w:noWrap/>
            <w:hideMark/>
          </w:tcPr>
          <w:p w14:paraId="680B21F2" w14:textId="77777777" w:rsidR="005B1647" w:rsidRPr="00C9709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97094">
              <w:t>4 472</w:t>
            </w:r>
          </w:p>
        </w:tc>
        <w:tc>
          <w:tcPr>
            <w:tcW w:w="545" w:type="pct"/>
            <w:noWrap/>
            <w:hideMark/>
          </w:tcPr>
          <w:p w14:paraId="0E222A7E" w14:textId="77777777" w:rsidR="005B1647" w:rsidRPr="00C97094"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545" w:type="pct"/>
            <w:noWrap/>
            <w:hideMark/>
          </w:tcPr>
          <w:p w14:paraId="4FC4D4A0" w14:textId="77777777" w:rsidR="005B1647" w:rsidRPr="00C9709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97094">
              <w:t>3 972</w:t>
            </w:r>
          </w:p>
        </w:tc>
        <w:tc>
          <w:tcPr>
            <w:tcW w:w="545" w:type="pct"/>
            <w:noWrap/>
            <w:hideMark/>
          </w:tcPr>
          <w:p w14:paraId="4D1DE873" w14:textId="77777777" w:rsidR="005B1647" w:rsidRPr="00C9709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97094">
              <w:t>-500</w:t>
            </w:r>
          </w:p>
        </w:tc>
        <w:tc>
          <w:tcPr>
            <w:tcW w:w="545" w:type="pct"/>
            <w:noWrap/>
            <w:hideMark/>
          </w:tcPr>
          <w:p w14:paraId="0F6B53F4" w14:textId="77777777" w:rsidR="005B1647" w:rsidRPr="00C9709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97094">
              <w:t>-11,2</w:t>
            </w:r>
          </w:p>
        </w:tc>
        <w:tc>
          <w:tcPr>
            <w:tcW w:w="545" w:type="pct"/>
            <w:hideMark/>
          </w:tcPr>
          <w:p w14:paraId="238078C1" w14:textId="77777777" w:rsidR="005B1647" w:rsidRPr="00C9709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97094">
              <w:t>4 072</w:t>
            </w:r>
          </w:p>
        </w:tc>
      </w:tr>
      <w:tr w:rsidR="00155607" w14:paraId="035CAE3A"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466" w:type="pct"/>
            <w:vAlign w:val="top"/>
            <w:hideMark/>
          </w:tcPr>
          <w:p w14:paraId="6C2F1587" w14:textId="77777777" w:rsidR="005B1647" w:rsidRPr="00C97094" w:rsidRDefault="005B1647" w:rsidP="005B1647">
            <w:pPr>
              <w:pStyle w:val="Tabell"/>
            </w:pPr>
            <w:r w:rsidRPr="00C97094">
              <w:t>1:7</w:t>
            </w:r>
          </w:p>
        </w:tc>
        <w:tc>
          <w:tcPr>
            <w:tcW w:w="1266" w:type="pct"/>
            <w:vAlign w:val="top"/>
            <w:hideMark/>
          </w:tcPr>
          <w:p w14:paraId="6559C816" w14:textId="77777777" w:rsidR="005B1647" w:rsidRPr="00C97094"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C97094">
              <w:t>Pensionsrätt för barnår</w:t>
            </w:r>
          </w:p>
        </w:tc>
        <w:tc>
          <w:tcPr>
            <w:tcW w:w="544" w:type="pct"/>
            <w:noWrap/>
            <w:hideMark/>
          </w:tcPr>
          <w:p w14:paraId="405DF17F" w14:textId="77777777" w:rsidR="005B1647" w:rsidRPr="00C9709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97094">
              <w:t>7 303</w:t>
            </w:r>
          </w:p>
        </w:tc>
        <w:tc>
          <w:tcPr>
            <w:tcW w:w="545" w:type="pct"/>
            <w:noWrap/>
            <w:hideMark/>
          </w:tcPr>
          <w:p w14:paraId="6F06787D" w14:textId="77777777" w:rsidR="005B1647" w:rsidRPr="00C97094"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545" w:type="pct"/>
            <w:noWrap/>
            <w:hideMark/>
          </w:tcPr>
          <w:p w14:paraId="66494E11" w14:textId="77777777" w:rsidR="005B1647" w:rsidRPr="00C9709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97094">
              <w:t>7 303</w:t>
            </w:r>
          </w:p>
        </w:tc>
        <w:tc>
          <w:tcPr>
            <w:tcW w:w="545" w:type="pct"/>
            <w:noWrap/>
            <w:hideMark/>
          </w:tcPr>
          <w:p w14:paraId="2544C95B" w14:textId="77777777" w:rsidR="005B1647" w:rsidRPr="00C9709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97094">
              <w:t>0</w:t>
            </w:r>
          </w:p>
        </w:tc>
        <w:tc>
          <w:tcPr>
            <w:tcW w:w="545" w:type="pct"/>
            <w:noWrap/>
            <w:hideMark/>
          </w:tcPr>
          <w:p w14:paraId="5AED601B" w14:textId="77777777" w:rsidR="005B1647" w:rsidRPr="00C9709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97094">
              <w:t>0,0</w:t>
            </w:r>
          </w:p>
        </w:tc>
        <w:tc>
          <w:tcPr>
            <w:tcW w:w="545" w:type="pct"/>
            <w:hideMark/>
          </w:tcPr>
          <w:p w14:paraId="5F8CC08D" w14:textId="77777777" w:rsidR="005B1647" w:rsidRPr="00C9709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97094">
              <w:t>7 367</w:t>
            </w:r>
          </w:p>
        </w:tc>
      </w:tr>
      <w:tr w:rsidR="00155607" w14:paraId="1594AA0F"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466" w:type="pct"/>
            <w:vAlign w:val="top"/>
            <w:hideMark/>
          </w:tcPr>
          <w:p w14:paraId="336D29A5" w14:textId="77777777" w:rsidR="005B1647" w:rsidRPr="00C97094" w:rsidRDefault="005B1647" w:rsidP="005B1647">
            <w:pPr>
              <w:pStyle w:val="Tabell"/>
            </w:pPr>
            <w:r w:rsidRPr="00C97094">
              <w:t>1:8</w:t>
            </w:r>
          </w:p>
        </w:tc>
        <w:tc>
          <w:tcPr>
            <w:tcW w:w="1266" w:type="pct"/>
            <w:vAlign w:val="top"/>
            <w:hideMark/>
          </w:tcPr>
          <w:p w14:paraId="7DE37A0D" w14:textId="77777777" w:rsidR="005B1647" w:rsidRPr="00C97094"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C97094">
              <w:t>Bostadsbidrag</w:t>
            </w:r>
          </w:p>
        </w:tc>
        <w:tc>
          <w:tcPr>
            <w:tcW w:w="544" w:type="pct"/>
            <w:noWrap/>
            <w:hideMark/>
          </w:tcPr>
          <w:p w14:paraId="1ACE4022" w14:textId="77777777" w:rsidR="005B1647" w:rsidRPr="00C9709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97094">
              <w:t>4 547</w:t>
            </w:r>
          </w:p>
        </w:tc>
        <w:tc>
          <w:tcPr>
            <w:tcW w:w="545" w:type="pct"/>
            <w:noWrap/>
            <w:hideMark/>
          </w:tcPr>
          <w:p w14:paraId="757F121E" w14:textId="77777777" w:rsidR="005B1647" w:rsidRPr="00C97094"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545" w:type="pct"/>
            <w:noWrap/>
            <w:hideMark/>
          </w:tcPr>
          <w:p w14:paraId="26E70AD3" w14:textId="77777777" w:rsidR="005B1647" w:rsidRPr="00C9709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97094">
              <w:t>4 606</w:t>
            </w:r>
          </w:p>
        </w:tc>
        <w:tc>
          <w:tcPr>
            <w:tcW w:w="545" w:type="pct"/>
            <w:noWrap/>
            <w:hideMark/>
          </w:tcPr>
          <w:p w14:paraId="0897194C" w14:textId="77777777" w:rsidR="005B1647" w:rsidRPr="00C9709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97094">
              <w:t>60</w:t>
            </w:r>
          </w:p>
        </w:tc>
        <w:tc>
          <w:tcPr>
            <w:tcW w:w="545" w:type="pct"/>
            <w:noWrap/>
            <w:hideMark/>
          </w:tcPr>
          <w:p w14:paraId="27B22784" w14:textId="77777777" w:rsidR="005B1647" w:rsidRPr="00C9709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97094">
              <w:t>1,3</w:t>
            </w:r>
          </w:p>
        </w:tc>
        <w:tc>
          <w:tcPr>
            <w:tcW w:w="545" w:type="pct"/>
            <w:hideMark/>
          </w:tcPr>
          <w:p w14:paraId="78A2C18D" w14:textId="77777777" w:rsidR="005B1647" w:rsidRPr="00C9709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97094">
              <w:t>4 574</w:t>
            </w:r>
          </w:p>
        </w:tc>
      </w:tr>
      <w:tr w:rsidR="00155607" w14:paraId="034CC3C4" w14:textId="77777777" w:rsidTr="00155607">
        <w:trPr>
          <w:cnfStyle w:val="010000000000" w:firstRow="0" w:lastRow="1" w:firstColumn="0" w:lastColumn="0" w:oddVBand="0" w:evenVBand="0" w:oddHBand="0" w:evenHBand="0" w:firstRowFirstColumn="0" w:firstRowLastColumn="0" w:lastRowFirstColumn="0" w:lastRowLastColumn="0"/>
          <w:trHeight w:val="225"/>
        </w:trPr>
        <w:tc>
          <w:tcPr>
            <w:cnfStyle w:val="001000000000" w:firstRow="0" w:lastRow="0" w:firstColumn="1" w:lastColumn="0" w:oddVBand="0" w:evenVBand="0" w:oddHBand="0" w:evenHBand="0" w:firstRowFirstColumn="0" w:firstRowLastColumn="0" w:lastRowFirstColumn="0" w:lastRowLastColumn="0"/>
            <w:tcW w:w="466" w:type="pct"/>
            <w:noWrap/>
            <w:hideMark/>
          </w:tcPr>
          <w:p w14:paraId="640C2BA9" w14:textId="77777777" w:rsidR="005B1647" w:rsidRPr="00C97094" w:rsidRDefault="005B1647" w:rsidP="005B1647">
            <w:pPr>
              <w:pStyle w:val="Tabell"/>
              <w:rPr>
                <w:bCs/>
              </w:rPr>
            </w:pPr>
            <w:r w:rsidRPr="00C97094">
              <w:rPr>
                <w:bCs/>
              </w:rPr>
              <w:t>Summa</w:t>
            </w:r>
          </w:p>
        </w:tc>
        <w:tc>
          <w:tcPr>
            <w:tcW w:w="1266" w:type="pct"/>
            <w:hideMark/>
          </w:tcPr>
          <w:p w14:paraId="41F3D526" w14:textId="77777777" w:rsidR="005B1647" w:rsidRPr="00C97094"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C97094">
              <w:rPr>
                <w:bCs/>
              </w:rPr>
              <w:t> </w:t>
            </w:r>
          </w:p>
        </w:tc>
        <w:tc>
          <w:tcPr>
            <w:tcW w:w="544" w:type="pct"/>
            <w:noWrap/>
            <w:hideMark/>
          </w:tcPr>
          <w:p w14:paraId="4244FC14" w14:textId="77777777" w:rsidR="005B1647" w:rsidRPr="00C97094"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C97094">
              <w:rPr>
                <w:bCs/>
              </w:rPr>
              <w:t>97 332</w:t>
            </w:r>
          </w:p>
        </w:tc>
        <w:tc>
          <w:tcPr>
            <w:tcW w:w="545" w:type="pct"/>
            <w:noWrap/>
            <w:hideMark/>
          </w:tcPr>
          <w:p w14:paraId="6B876CF8" w14:textId="77777777" w:rsidR="005B1647" w:rsidRPr="00C97094"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C97094">
              <w:rPr>
                <w:bCs/>
              </w:rPr>
              <w:t>534</w:t>
            </w:r>
          </w:p>
        </w:tc>
        <w:tc>
          <w:tcPr>
            <w:tcW w:w="545" w:type="pct"/>
            <w:noWrap/>
            <w:hideMark/>
          </w:tcPr>
          <w:p w14:paraId="456C60E7" w14:textId="77777777" w:rsidR="005B1647" w:rsidRPr="00C97094"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C97094">
              <w:rPr>
                <w:bCs/>
              </w:rPr>
              <w:t>97 315</w:t>
            </w:r>
          </w:p>
        </w:tc>
        <w:tc>
          <w:tcPr>
            <w:tcW w:w="545" w:type="pct"/>
            <w:noWrap/>
            <w:hideMark/>
          </w:tcPr>
          <w:p w14:paraId="69CE4CAA" w14:textId="77777777" w:rsidR="005B1647" w:rsidRPr="00C97094"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C97094">
              <w:rPr>
                <w:bCs/>
              </w:rPr>
              <w:t>-17</w:t>
            </w:r>
          </w:p>
        </w:tc>
        <w:tc>
          <w:tcPr>
            <w:tcW w:w="545" w:type="pct"/>
            <w:noWrap/>
            <w:hideMark/>
          </w:tcPr>
          <w:p w14:paraId="2A60124A" w14:textId="77777777" w:rsidR="005B1647" w:rsidRPr="00C97094"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C97094">
              <w:rPr>
                <w:bCs/>
              </w:rPr>
              <w:t>0,0</w:t>
            </w:r>
          </w:p>
        </w:tc>
        <w:tc>
          <w:tcPr>
            <w:tcW w:w="545" w:type="pct"/>
            <w:hideMark/>
          </w:tcPr>
          <w:p w14:paraId="42AA7660" w14:textId="77777777" w:rsidR="005B1647" w:rsidRPr="00C97094"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C97094">
              <w:rPr>
                <w:bCs/>
              </w:rPr>
              <w:t>95 208</w:t>
            </w:r>
          </w:p>
        </w:tc>
      </w:tr>
    </w:tbl>
    <w:p w14:paraId="313692CE" w14:textId="77777777" w:rsidR="005B1647" w:rsidRDefault="005B1647" w:rsidP="005B1647">
      <w:pPr>
        <w:pStyle w:val="Brdtext"/>
        <w:spacing w:before="160"/>
      </w:pPr>
      <w:r>
        <w:t>Utgiftsområdet omfattar bl.a. barnbidrag, föräldraförsäkring och bostadsbidrag.</w:t>
      </w:r>
    </w:p>
    <w:p w14:paraId="783D046C" w14:textId="5EFC2B42" w:rsidR="005B1647" w:rsidRDefault="005B1647" w:rsidP="005B1647">
      <w:pPr>
        <w:pStyle w:val="Brdtext"/>
      </w:pPr>
      <w:r>
        <w:t>Utfallet för utgiftsområdet uppgick till 97 315 miljoner kronor. Det är 17 miljoner kronor lägre än vad som anvisades i statens budget. Jämfört med 2018 blev utgifterna 2 107 miljoner kronor (2,2 procent) högre.</w:t>
      </w:r>
    </w:p>
    <w:p w14:paraId="57DF9114" w14:textId="77777777" w:rsidR="005B1647" w:rsidRDefault="005B1647" w:rsidP="005B1647">
      <w:pPr>
        <w:pStyle w:val="Rubrik5utannumrering"/>
      </w:pPr>
      <w:r>
        <w:t>Volymerna för allmänt barnbidrag och flerbarnstillägg blev högre än beräknat</w:t>
      </w:r>
    </w:p>
    <w:p w14:paraId="36CD9132" w14:textId="1F22278E" w:rsidR="005B1647" w:rsidRDefault="005B1647" w:rsidP="005B1647">
      <w:pPr>
        <w:pStyle w:val="Brdtext"/>
      </w:pPr>
      <w:r>
        <w:t xml:space="preserve">Utfallet för anslaget 1:1 </w:t>
      </w:r>
      <w:r w:rsidRPr="00A03E45">
        <w:rPr>
          <w:i/>
          <w:iCs/>
        </w:rPr>
        <w:t>Barnbidrag</w:t>
      </w:r>
      <w:r>
        <w:t xml:space="preserve"> blev 33 175 miljoner kronor, vilket är 372 miljoner kronor (1,1 procent) högre än anvisat i statens budget. Det beror bl.a. på att volymerna underskattades för allmänt barnbidrag och flerbarnstillägg. Med anledning av de högre utgifterna, samt ett lägre anslagsutrymme på grund av utnyttjad anslags</w:t>
      </w:r>
      <w:r>
        <w:softHyphen/>
        <w:t>kredit 2018, anvisade riksdagen ytterligare 534 miljoner kronor i enlighet med propositionen Höständringsbudget för 2019.</w:t>
      </w:r>
    </w:p>
    <w:p w14:paraId="0747F858" w14:textId="77777777" w:rsidR="005B1647" w:rsidRDefault="005B1647" w:rsidP="005B1647">
      <w:pPr>
        <w:pStyle w:val="Rubrik5utannumrering"/>
      </w:pPr>
      <w:r>
        <w:t>Utgifter för adoptionsbidrag och omvårdnadsbidrag blev lägre än anvisat</w:t>
      </w:r>
    </w:p>
    <w:p w14:paraId="6F0EFEE3" w14:textId="5D624D1E" w:rsidR="005B1647" w:rsidRDefault="005B1647" w:rsidP="005B1647">
      <w:pPr>
        <w:pStyle w:val="Brdtext"/>
      </w:pPr>
      <w:r>
        <w:t xml:space="preserve">Utfallet för anslaget 1:4 </w:t>
      </w:r>
      <w:r w:rsidRPr="00A03E45">
        <w:rPr>
          <w:i/>
          <w:iCs/>
        </w:rPr>
        <w:t>Adoptionsbidrag</w:t>
      </w:r>
      <w:r>
        <w:t xml:space="preserve"> blev 14 miljoner kronor, vilket är 9 miljoner kronor (39,1 procent) lägre än anvisat i statens budget. Det beror främst på att antalet utbetalda bidrag blev lägre än beräknat. År 2019 genomfördes 170 adoptioner till Sverige via de svenska adoptionsorganisationerna. Året innan förmedlades 185 adoptioner.</w:t>
      </w:r>
    </w:p>
    <w:p w14:paraId="2D555023" w14:textId="72E8C67A" w:rsidR="005B1647" w:rsidRDefault="005B1647" w:rsidP="005B1647">
      <w:pPr>
        <w:pStyle w:val="Brdtext"/>
      </w:pPr>
      <w:r>
        <w:t>Från och med den 1 januari 2019 har två nya förmåner införts, merkostnadsersättning och omvårdnadsbidrag, som ska ersätta handikappersättning och vårdbidrag. Handi</w:t>
      </w:r>
      <w:r>
        <w:softHyphen/>
        <w:t>kappersättning och vårdbidrag kommer dock att finnas kvar under en övergångs</w:t>
      </w:r>
      <w:r>
        <w:softHyphen/>
        <w:t xml:space="preserve">period. Utfallet för anslaget 1:6 </w:t>
      </w:r>
      <w:r w:rsidRPr="00A03E45">
        <w:rPr>
          <w:i/>
          <w:iCs/>
        </w:rPr>
        <w:t>Omvårdnadsbidrag och vårdbidrag</w:t>
      </w:r>
      <w:r>
        <w:t xml:space="preserve"> blev 3 972 miljoner kronor, vilket är 500 miljoner kronor (11,2 procent) lägre än anvisat i statens budget. Det beror framför allt på att utgifterna för omvårdnadsbidrag inte ökade i den om</w:t>
      </w:r>
      <w:r>
        <w:softHyphen/>
        <w:t>fattning som beräknades. Inflödet av ansökningar om merkostnadsersättning och omvårdnadsbidrag blev högre än vad Försäkringskassan hann hantera under 2019.</w:t>
      </w:r>
    </w:p>
    <w:p w14:paraId="3CF02A5A" w14:textId="77777777" w:rsidR="005B1647" w:rsidRDefault="005B1647" w:rsidP="005B1647">
      <w:pPr>
        <w:pStyle w:val="Rubrik5utannumrering"/>
      </w:pPr>
      <w:r>
        <w:lastRenderedPageBreak/>
        <w:t>Höjt barnbidrag och fler barn medförde ökade utgifter jämfört med 2018</w:t>
      </w:r>
    </w:p>
    <w:p w14:paraId="64959E27" w14:textId="25E47233" w:rsidR="005B1647" w:rsidRDefault="005B1647" w:rsidP="005B1647">
      <w:pPr>
        <w:pStyle w:val="Brdtext"/>
      </w:pPr>
      <w:r>
        <w:t xml:space="preserve">Utgifterna för anslaget 1:1 </w:t>
      </w:r>
      <w:r w:rsidRPr="00A03E45">
        <w:rPr>
          <w:i/>
          <w:iCs/>
        </w:rPr>
        <w:t>Barnbidrag</w:t>
      </w:r>
      <w:r>
        <w:t xml:space="preserve"> blev 1 452 miljoner kronor (4,6 procent) högre än 2018. Det beror främst på att det allmänna barnbidraget höjdes med 200 kronor till 1 250 kronor per månad och barn fr.o.m. den 1 mars 2018. Dessutom ökade utgifterna till följd av fler barn i åldrarna 0–16 år.</w:t>
      </w:r>
    </w:p>
    <w:p w14:paraId="5AE127BE" w14:textId="77777777" w:rsidR="005B1647" w:rsidRDefault="005B1647" w:rsidP="005B1647">
      <w:pPr>
        <w:pStyle w:val="Rubrik5utannumrering"/>
      </w:pPr>
      <w:r>
        <w:t>Höjd medelersättning medförde högre utgifter för föräldrapenning jämfört med föregående år</w:t>
      </w:r>
    </w:p>
    <w:p w14:paraId="22257FC7" w14:textId="31B0A11B" w:rsidR="005B1647" w:rsidRDefault="005B1647" w:rsidP="005B1647">
      <w:pPr>
        <w:pStyle w:val="Brdtext"/>
      </w:pPr>
      <w:r>
        <w:t xml:space="preserve">Jämfört med 2018 blev utgifterna för anslaget 1:2 </w:t>
      </w:r>
      <w:r w:rsidRPr="00A03E45">
        <w:rPr>
          <w:i/>
          <w:iCs/>
        </w:rPr>
        <w:t>Föräldraförsäkring</w:t>
      </w:r>
      <w:r>
        <w:t xml:space="preserve"> 634 miljoner kronor (1,4 procent) högre. Anslaget finansierar förmånerna föräldrapenning, tillfällig föräldrapenning och graviditetspenning. Det var framför allt utgifterna för föräldra</w:t>
      </w:r>
      <w:r>
        <w:softHyphen/>
        <w:t>penning som ökade. Utgifterna för föräldrapenning utgjorde 73,4 procent av utgift</w:t>
      </w:r>
      <w:r>
        <w:softHyphen/>
        <w:t>erna för anslaget och ökade med 663 miljoner kronor (2,1 procent) jämfört med 2018. Utgifterna blev högre trots att antalet ersättningsdagar med föräldrapenning totalt minskade med ca 870 000 dagar (1,5 procent) jämfört med 2018. Det beror främst på att medelersättningen per dag blev högre.</w:t>
      </w:r>
    </w:p>
    <w:p w14:paraId="345C0FAE" w14:textId="4593CA74" w:rsidR="005B1647" w:rsidRDefault="005B1647" w:rsidP="005B1647">
      <w:pPr>
        <w:pStyle w:val="Brdtext"/>
      </w:pPr>
      <w:r>
        <w:t>Den genomsnittliga ersättningen per dag för föräldrapenningen ökade med 3,7 procent under 2019. Medelersättningen var 547 kronor per dag för kvinnor och 691 kronor per dag för män. Skillnaden beror dels på inkomstskillnader mellan könen, dels på att kvinnor använder fler lägstanivå- och grundnivådagar än män. Utgifterna påverkas även av fördelningen av föräldrapenningdagar mellan män och kvinnor. Under 2019 tog män ut 30,0 procent av föräldrapenningdagarna. Det är en högre andel än 2018 då männen tog ut 29,4 procent av dagarna.</w:t>
      </w:r>
    </w:p>
    <w:p w14:paraId="0E7A6E55" w14:textId="77777777" w:rsidR="005B1647" w:rsidRDefault="005B1647" w:rsidP="005B1647">
      <w:pPr>
        <w:pStyle w:val="Rubrik4utannumrering"/>
      </w:pPr>
      <w:r>
        <w:t>Riksrevisionens iakttagelser – effektivitetsrevision</w:t>
      </w:r>
    </w:p>
    <w:p w14:paraId="1FB2AA1A" w14:textId="77777777" w:rsidR="005B1647" w:rsidRPr="00FA77A2" w:rsidRDefault="005B1647" w:rsidP="005B1647">
      <w:pPr>
        <w:pStyle w:val="Rubrik5utannumrering"/>
      </w:pPr>
      <w:bookmarkStart w:id="135" w:name="_Hlk35496306"/>
      <w:r w:rsidRPr="00FA77A2">
        <w:t>RiR 2019:9 Trångboddhet – konsekvenser för hälsa och skolresultat</w:t>
      </w:r>
      <w:bookmarkEnd w:id="135"/>
    </w:p>
    <w:p w14:paraId="7FE000DB" w14:textId="6C449FC8" w:rsidR="005B1647" w:rsidRDefault="005B1647" w:rsidP="005B1647">
      <w:pPr>
        <w:pStyle w:val="Brdtext"/>
      </w:pPr>
      <w:r w:rsidRPr="004B5681">
        <w:t xml:space="preserve">Riksrevisionen har granskat </w:t>
      </w:r>
      <w:r>
        <w:t>bostadsbidraget och dess effekter av trångboddhet.</w:t>
      </w:r>
    </w:p>
    <w:p w14:paraId="4F8DD01D" w14:textId="6A84D90F" w:rsidR="005B1647" w:rsidRDefault="005B1647" w:rsidP="005B1647">
      <w:pPr>
        <w:pStyle w:val="Brdtext"/>
      </w:pPr>
      <w:r w:rsidRPr="004B5681">
        <w:t xml:space="preserve">Regeringen har i skrivelsen Riksrevisionens rapport om </w:t>
      </w:r>
      <w:r>
        <w:t>bostadsbidrag och trång</w:t>
      </w:r>
      <w:r>
        <w:softHyphen/>
        <w:t>boddhet</w:t>
      </w:r>
      <w:r w:rsidRPr="004B5681">
        <w:t xml:space="preserve"> (skr. 201</w:t>
      </w:r>
      <w:r>
        <w:t>9</w:t>
      </w:r>
      <w:r w:rsidRPr="004B5681">
        <w:t>/</w:t>
      </w:r>
      <w:r>
        <w:t>20</w:t>
      </w:r>
      <w:r w:rsidRPr="004B5681">
        <w:t>:</w:t>
      </w:r>
      <w:r>
        <w:t>4</w:t>
      </w:r>
      <w:r w:rsidRPr="004B5681">
        <w:t>) redovisat vilka åtgärder som vidtagits eller avses vidtas med anledning av granskningsrapporten. Granskningsrapporten är därmed slutbehandlad.</w:t>
      </w:r>
    </w:p>
    <w:p w14:paraId="57ADE3A1" w14:textId="77777777" w:rsidR="005B1647" w:rsidRDefault="005B1647" w:rsidP="005B1647">
      <w:pPr>
        <w:pStyle w:val="Brdtext"/>
      </w:pPr>
      <w:r w:rsidRPr="004B5681">
        <w:t>Riksdagen har lagt regeringens skrivelse till handlingarna (bet. 201</w:t>
      </w:r>
      <w:r>
        <w:t>9</w:t>
      </w:r>
      <w:r w:rsidRPr="004B5681">
        <w:t>/</w:t>
      </w:r>
      <w:r>
        <w:t>20</w:t>
      </w:r>
      <w:r w:rsidRPr="004B5681">
        <w:t>:S</w:t>
      </w:r>
      <w:r>
        <w:t>fU9</w:t>
      </w:r>
      <w:r w:rsidRPr="004B5681">
        <w:t>, rskr</w:t>
      </w:r>
      <w:r>
        <w:t>.</w:t>
      </w:r>
      <w:r w:rsidRPr="004B5681">
        <w:t xml:space="preserve"> 201</w:t>
      </w:r>
      <w:r>
        <w:t>9</w:t>
      </w:r>
      <w:r w:rsidRPr="004B5681">
        <w:t>/</w:t>
      </w:r>
      <w:r>
        <w:t>20</w:t>
      </w:r>
      <w:r w:rsidRPr="004B5681">
        <w:t>:</w:t>
      </w:r>
      <w:r>
        <w:t>52</w:t>
      </w:r>
      <w:r w:rsidRPr="004B5681">
        <w:t>).</w:t>
      </w:r>
    </w:p>
    <w:p w14:paraId="6A535BD4" w14:textId="77777777" w:rsidR="005B1647" w:rsidRDefault="005B1647">
      <w:pPr>
        <w:rPr>
          <w:rFonts w:asciiTheme="majorHAnsi" w:eastAsiaTheme="majorEastAsia" w:hAnsiTheme="majorHAnsi" w:cstheme="majorBidi"/>
          <w:color w:val="000000" w:themeColor="text1"/>
          <w:sz w:val="25"/>
          <w:szCs w:val="24"/>
        </w:rPr>
      </w:pPr>
      <w:r>
        <w:br w:type="page"/>
      </w:r>
    </w:p>
    <w:p w14:paraId="1DCF59E7" w14:textId="5F8772FE" w:rsidR="005B1647" w:rsidRDefault="005B1647" w:rsidP="00AC2754">
      <w:pPr>
        <w:pStyle w:val="Rubrik3"/>
      </w:pPr>
      <w:bookmarkStart w:id="136" w:name="_Toc37350625"/>
      <w:r>
        <w:lastRenderedPageBreak/>
        <w:t>Utgiftsområde 13 Jämställdhet och nyanlända invandrares etablering</w:t>
      </w:r>
      <w:bookmarkEnd w:id="136"/>
    </w:p>
    <w:p w14:paraId="6B4C1303" w14:textId="799C7BDF" w:rsidR="005B1647" w:rsidRDefault="005B1647" w:rsidP="005B1647">
      <w:pPr>
        <w:pStyle w:val="Rubrik4utannumrering"/>
      </w:pPr>
      <w:r>
        <w:t>Anslag</w:t>
      </w:r>
    </w:p>
    <w:p w14:paraId="312F0AA6" w14:textId="34DDBF9D" w:rsidR="005B1647" w:rsidRDefault="005B1647" w:rsidP="005B1647">
      <w:pPr>
        <w:pStyle w:val="TabellRubrik"/>
      </w:pPr>
      <w:bookmarkStart w:id="137" w:name="_Toc37340071"/>
      <w:r>
        <w:t xml:space="preserve">Tabell </w:t>
      </w:r>
      <w:r>
        <w:fldChar w:fldCharType="begin"/>
      </w:r>
      <w:r>
        <w:instrText xml:space="preserve"> STYLEREF  "Rubrik 1" \n</w:instrText>
      </w:r>
      <w:r>
        <w:fldChar w:fldCharType="separate"/>
      </w:r>
      <w:r w:rsidR="00301022">
        <w:rPr>
          <w:noProof/>
        </w:rPr>
        <w:t>2</w:t>
      </w:r>
      <w:r>
        <w:rPr>
          <w:noProof/>
        </w:rPr>
        <w:fldChar w:fldCharType="end"/>
      </w:r>
      <w:r>
        <w:t>.</w:t>
      </w:r>
      <w:fldSimple w:instr=" SEQ Tabell \* ARABIC \s 1 ">
        <w:r w:rsidR="00301022">
          <w:rPr>
            <w:noProof/>
          </w:rPr>
          <w:t>71</w:t>
        </w:r>
      </w:fldSimple>
      <w:r>
        <w:tab/>
        <w:t>UO 13 Anslag</w:t>
      </w:r>
      <w:bookmarkEnd w:id="137"/>
    </w:p>
    <w:p w14:paraId="74B850FA" w14:textId="60693917" w:rsidR="005B1647" w:rsidRDefault="005B1647" w:rsidP="005B1647">
      <w:pPr>
        <w:pStyle w:val="TabellUnderrubrik"/>
      </w:pPr>
      <w:r w:rsidRPr="00C97094">
        <w:t>Miljoner kronor</w:t>
      </w:r>
    </w:p>
    <w:tbl>
      <w:tblPr>
        <w:tblStyle w:val="RKBPTabell"/>
        <w:tblW w:w="5000" w:type="pct"/>
        <w:tblLook w:val="06E0" w:firstRow="1" w:lastRow="1" w:firstColumn="1" w:lastColumn="0" w:noHBand="1" w:noVBand="1"/>
      </w:tblPr>
      <w:tblGrid>
        <w:gridCol w:w="686"/>
        <w:gridCol w:w="2858"/>
        <w:gridCol w:w="637"/>
        <w:gridCol w:w="638"/>
        <w:gridCol w:w="638"/>
        <w:gridCol w:w="637"/>
        <w:gridCol w:w="638"/>
        <w:gridCol w:w="638"/>
      </w:tblGrid>
      <w:tr w:rsidR="00155607" w14:paraId="32FEE02A" w14:textId="77777777" w:rsidTr="003D47E6">
        <w:trPr>
          <w:cnfStyle w:val="100000000000" w:firstRow="1" w:lastRow="0" w:firstColumn="0" w:lastColumn="0" w:oddVBand="0" w:evenVBand="0" w:oddHBand="0" w:evenHBand="0" w:firstRowFirstColumn="0" w:firstRowLastColumn="0" w:lastRowFirstColumn="0" w:lastRowLastColumn="0"/>
          <w:trHeight w:val="675"/>
        </w:trPr>
        <w:tc>
          <w:tcPr>
            <w:cnfStyle w:val="001000000000" w:firstRow="0" w:lastRow="0" w:firstColumn="1" w:lastColumn="0" w:oddVBand="0" w:evenVBand="0" w:oddHBand="0" w:evenHBand="0" w:firstRowFirstColumn="0" w:firstRowLastColumn="0" w:lastRowFirstColumn="0" w:lastRowLastColumn="0"/>
            <w:tcW w:w="465" w:type="pct"/>
            <w:noWrap/>
            <w:hideMark/>
          </w:tcPr>
          <w:p w14:paraId="745DD3EF" w14:textId="77777777" w:rsidR="005B1647" w:rsidRPr="00C97094" w:rsidRDefault="005B1647" w:rsidP="003D47E6">
            <w:pPr>
              <w:pStyle w:val="TabellHuvud"/>
            </w:pPr>
            <w:r w:rsidRPr="00C97094">
              <w:t>Anslag</w:t>
            </w:r>
          </w:p>
        </w:tc>
        <w:tc>
          <w:tcPr>
            <w:tcW w:w="1939" w:type="pct"/>
            <w:hideMark/>
          </w:tcPr>
          <w:p w14:paraId="4E986C30" w14:textId="77777777" w:rsidR="005B1647" w:rsidRPr="00C97094" w:rsidRDefault="005B1647" w:rsidP="003D47E6">
            <w:pPr>
              <w:pStyle w:val="TabellHuvud"/>
              <w:jc w:val="left"/>
              <w:cnfStyle w:val="100000000000" w:firstRow="1" w:lastRow="0" w:firstColumn="0" w:lastColumn="0" w:oddVBand="0" w:evenVBand="0" w:oddHBand="0" w:evenHBand="0" w:firstRowFirstColumn="0" w:firstRowLastColumn="0" w:lastRowFirstColumn="0" w:lastRowLastColumn="0"/>
            </w:pPr>
            <w:r w:rsidRPr="00C97094">
              <w:t>Anslagsnamn</w:t>
            </w:r>
          </w:p>
        </w:tc>
        <w:tc>
          <w:tcPr>
            <w:tcW w:w="432" w:type="pct"/>
            <w:hideMark/>
          </w:tcPr>
          <w:p w14:paraId="487B4AB9" w14:textId="77777777" w:rsidR="005B1647" w:rsidRPr="00C97094" w:rsidRDefault="005B1647" w:rsidP="003D47E6">
            <w:pPr>
              <w:pStyle w:val="TabellHuvud"/>
              <w:cnfStyle w:val="100000000000" w:firstRow="1" w:lastRow="0" w:firstColumn="0" w:lastColumn="0" w:oddVBand="0" w:evenVBand="0" w:oddHBand="0" w:evenHBand="0" w:firstRowFirstColumn="0" w:firstRowLastColumn="0" w:lastRowFirstColumn="0" w:lastRowLastColumn="0"/>
            </w:pPr>
            <w:r w:rsidRPr="00C97094">
              <w:t>SB</w:t>
            </w:r>
            <w:r w:rsidRPr="00C97094">
              <w:br/>
              <w:t>2019</w:t>
            </w:r>
          </w:p>
        </w:tc>
        <w:tc>
          <w:tcPr>
            <w:tcW w:w="433" w:type="pct"/>
            <w:hideMark/>
          </w:tcPr>
          <w:p w14:paraId="3CEE7A84" w14:textId="77777777" w:rsidR="005B1647" w:rsidRPr="00C97094" w:rsidRDefault="005B1647" w:rsidP="003D47E6">
            <w:pPr>
              <w:pStyle w:val="TabellHuvud"/>
              <w:cnfStyle w:val="100000000000" w:firstRow="1" w:lastRow="0" w:firstColumn="0" w:lastColumn="0" w:oddVBand="0" w:evenVBand="0" w:oddHBand="0" w:evenHBand="0" w:firstRowFirstColumn="0" w:firstRowLastColumn="0" w:lastRowFirstColumn="0" w:lastRowLastColumn="0"/>
            </w:pPr>
            <w:r w:rsidRPr="00C97094">
              <w:t>ÄB</w:t>
            </w:r>
            <w:r w:rsidRPr="00C97094">
              <w:br/>
              <w:t>2019</w:t>
            </w:r>
          </w:p>
        </w:tc>
        <w:tc>
          <w:tcPr>
            <w:tcW w:w="433" w:type="pct"/>
            <w:hideMark/>
          </w:tcPr>
          <w:p w14:paraId="23DEF598" w14:textId="77777777" w:rsidR="005B1647" w:rsidRPr="00C97094" w:rsidRDefault="005B1647" w:rsidP="003D47E6">
            <w:pPr>
              <w:pStyle w:val="TabellHuvud"/>
              <w:cnfStyle w:val="100000000000" w:firstRow="1" w:lastRow="0" w:firstColumn="0" w:lastColumn="0" w:oddVBand="0" w:evenVBand="0" w:oddHBand="0" w:evenHBand="0" w:firstRowFirstColumn="0" w:firstRowLastColumn="0" w:lastRowFirstColumn="0" w:lastRowLastColumn="0"/>
            </w:pPr>
            <w:r w:rsidRPr="00C97094">
              <w:t>Utfall</w:t>
            </w:r>
            <w:r w:rsidRPr="00C97094">
              <w:br/>
              <w:t>2019</w:t>
            </w:r>
          </w:p>
        </w:tc>
        <w:tc>
          <w:tcPr>
            <w:tcW w:w="432" w:type="pct"/>
            <w:hideMark/>
          </w:tcPr>
          <w:p w14:paraId="3B808151" w14:textId="77777777" w:rsidR="005B1647" w:rsidRPr="00C97094" w:rsidRDefault="005B1647" w:rsidP="003D47E6">
            <w:pPr>
              <w:pStyle w:val="TabellHuvud"/>
              <w:cnfStyle w:val="100000000000" w:firstRow="1" w:lastRow="0" w:firstColumn="0" w:lastColumn="0" w:oddVBand="0" w:evenVBand="0" w:oddHBand="0" w:evenHBand="0" w:firstRowFirstColumn="0" w:firstRowLastColumn="0" w:lastRowFirstColumn="0" w:lastRowLastColumn="0"/>
            </w:pPr>
            <w:r w:rsidRPr="00C97094">
              <w:t>Utfall-SB</w:t>
            </w:r>
            <w:r w:rsidRPr="00C97094">
              <w:br/>
              <w:t>2019</w:t>
            </w:r>
          </w:p>
        </w:tc>
        <w:tc>
          <w:tcPr>
            <w:tcW w:w="433" w:type="pct"/>
            <w:hideMark/>
          </w:tcPr>
          <w:p w14:paraId="4BEDC3A3" w14:textId="431E6217" w:rsidR="005B1647" w:rsidRPr="00C97094" w:rsidRDefault="005B1647" w:rsidP="003D47E6">
            <w:pPr>
              <w:pStyle w:val="TabellHuvud"/>
              <w:cnfStyle w:val="100000000000" w:firstRow="1" w:lastRow="0" w:firstColumn="0" w:lastColumn="0" w:oddVBand="0" w:evenVBand="0" w:oddHBand="0" w:evenHBand="0" w:firstRowFirstColumn="0" w:firstRowLastColumn="0" w:lastRowFirstColumn="0" w:lastRowLastColumn="0"/>
            </w:pPr>
            <w:r w:rsidRPr="00C97094">
              <w:t>Utfall-SB</w:t>
            </w:r>
            <w:r w:rsidRPr="00C97094">
              <w:br/>
            </w:r>
            <w:r>
              <w:t>procent</w:t>
            </w:r>
            <w:r w:rsidRPr="00C97094">
              <w:br/>
              <w:t>2019</w:t>
            </w:r>
          </w:p>
        </w:tc>
        <w:tc>
          <w:tcPr>
            <w:tcW w:w="433" w:type="pct"/>
            <w:hideMark/>
          </w:tcPr>
          <w:p w14:paraId="7B771B6E" w14:textId="77777777" w:rsidR="005B1647" w:rsidRPr="00C97094" w:rsidRDefault="005B1647" w:rsidP="003D47E6">
            <w:pPr>
              <w:pStyle w:val="TabellHuvud"/>
              <w:cnfStyle w:val="100000000000" w:firstRow="1" w:lastRow="0" w:firstColumn="0" w:lastColumn="0" w:oddVBand="0" w:evenVBand="0" w:oddHBand="0" w:evenHBand="0" w:firstRowFirstColumn="0" w:firstRowLastColumn="0" w:lastRowFirstColumn="0" w:lastRowLastColumn="0"/>
            </w:pPr>
            <w:r w:rsidRPr="00C97094">
              <w:t>Utfall</w:t>
            </w:r>
            <w:r w:rsidRPr="00C97094">
              <w:br/>
              <w:t>2018</w:t>
            </w:r>
          </w:p>
        </w:tc>
      </w:tr>
      <w:tr w:rsidR="00155607" w14:paraId="76EA7A4E" w14:textId="77777777" w:rsidTr="003D47E6">
        <w:trPr>
          <w:trHeight w:val="225"/>
        </w:trPr>
        <w:tc>
          <w:tcPr>
            <w:cnfStyle w:val="001000000000" w:firstRow="0" w:lastRow="0" w:firstColumn="1" w:lastColumn="0" w:oddVBand="0" w:evenVBand="0" w:oddHBand="0" w:evenHBand="0" w:firstRowFirstColumn="0" w:firstRowLastColumn="0" w:lastRowFirstColumn="0" w:lastRowLastColumn="0"/>
            <w:tcW w:w="465" w:type="pct"/>
            <w:hideMark/>
          </w:tcPr>
          <w:p w14:paraId="565D01C4" w14:textId="77777777" w:rsidR="005B1647" w:rsidRPr="00C97094" w:rsidRDefault="005B1647" w:rsidP="005B1647">
            <w:pPr>
              <w:pStyle w:val="Tabell"/>
            </w:pPr>
            <w:r w:rsidRPr="00C97094">
              <w:t>1:1</w:t>
            </w:r>
          </w:p>
        </w:tc>
        <w:tc>
          <w:tcPr>
            <w:tcW w:w="1939" w:type="pct"/>
            <w:hideMark/>
          </w:tcPr>
          <w:p w14:paraId="4919AAA6" w14:textId="77777777" w:rsidR="005B1647" w:rsidRPr="00C97094" w:rsidRDefault="005B1647" w:rsidP="003D47E6">
            <w:pPr>
              <w:pStyle w:val="Tabell"/>
              <w:jc w:val="left"/>
              <w:cnfStyle w:val="000000000000" w:firstRow="0" w:lastRow="0" w:firstColumn="0" w:lastColumn="0" w:oddVBand="0" w:evenVBand="0" w:oddHBand="0" w:evenHBand="0" w:firstRowFirstColumn="0" w:firstRowLastColumn="0" w:lastRowFirstColumn="0" w:lastRowLastColumn="0"/>
            </w:pPr>
            <w:r w:rsidRPr="00C97094">
              <w:t>Etableringsåtgärder</w:t>
            </w:r>
          </w:p>
        </w:tc>
        <w:tc>
          <w:tcPr>
            <w:tcW w:w="432" w:type="pct"/>
            <w:noWrap/>
            <w:hideMark/>
          </w:tcPr>
          <w:p w14:paraId="78B4721A" w14:textId="77777777" w:rsidR="005B1647" w:rsidRPr="00C9709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97094">
              <w:t>228</w:t>
            </w:r>
          </w:p>
        </w:tc>
        <w:tc>
          <w:tcPr>
            <w:tcW w:w="433" w:type="pct"/>
            <w:noWrap/>
            <w:hideMark/>
          </w:tcPr>
          <w:p w14:paraId="3D8A3A72" w14:textId="77777777" w:rsidR="005B1647" w:rsidRPr="00C97094"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433" w:type="pct"/>
            <w:noWrap/>
            <w:hideMark/>
          </w:tcPr>
          <w:p w14:paraId="7AF0E993" w14:textId="77777777" w:rsidR="005B1647" w:rsidRPr="00C9709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97094">
              <w:t>228</w:t>
            </w:r>
          </w:p>
        </w:tc>
        <w:tc>
          <w:tcPr>
            <w:tcW w:w="432" w:type="pct"/>
            <w:noWrap/>
            <w:hideMark/>
          </w:tcPr>
          <w:p w14:paraId="073D9528" w14:textId="77777777" w:rsidR="005B1647" w:rsidRPr="00C9709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97094">
              <w:t>-1</w:t>
            </w:r>
          </w:p>
        </w:tc>
        <w:tc>
          <w:tcPr>
            <w:tcW w:w="433" w:type="pct"/>
            <w:noWrap/>
            <w:hideMark/>
          </w:tcPr>
          <w:p w14:paraId="608FD09C" w14:textId="77777777" w:rsidR="005B1647" w:rsidRPr="00C9709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97094">
              <w:t>-0,4</w:t>
            </w:r>
          </w:p>
        </w:tc>
        <w:tc>
          <w:tcPr>
            <w:tcW w:w="433" w:type="pct"/>
            <w:hideMark/>
          </w:tcPr>
          <w:p w14:paraId="0842C98A" w14:textId="77777777" w:rsidR="005B1647" w:rsidRPr="00C9709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97094">
              <w:t>253</w:t>
            </w:r>
          </w:p>
        </w:tc>
      </w:tr>
      <w:tr w:rsidR="00155607" w14:paraId="1C630B62" w14:textId="77777777" w:rsidTr="003D47E6">
        <w:trPr>
          <w:trHeight w:val="225"/>
        </w:trPr>
        <w:tc>
          <w:tcPr>
            <w:cnfStyle w:val="001000000000" w:firstRow="0" w:lastRow="0" w:firstColumn="1" w:lastColumn="0" w:oddVBand="0" w:evenVBand="0" w:oddHBand="0" w:evenHBand="0" w:firstRowFirstColumn="0" w:firstRowLastColumn="0" w:lastRowFirstColumn="0" w:lastRowLastColumn="0"/>
            <w:tcW w:w="465" w:type="pct"/>
            <w:hideMark/>
          </w:tcPr>
          <w:p w14:paraId="2EF1E427" w14:textId="77777777" w:rsidR="005B1647" w:rsidRPr="00C97094" w:rsidRDefault="005B1647" w:rsidP="005B1647">
            <w:pPr>
              <w:pStyle w:val="Tabell"/>
            </w:pPr>
            <w:r w:rsidRPr="00C97094">
              <w:t>1:2</w:t>
            </w:r>
          </w:p>
        </w:tc>
        <w:tc>
          <w:tcPr>
            <w:tcW w:w="1939" w:type="pct"/>
            <w:hideMark/>
          </w:tcPr>
          <w:p w14:paraId="10CA7587" w14:textId="77777777" w:rsidR="005B1647" w:rsidRPr="00C97094" w:rsidRDefault="005B1647" w:rsidP="003D47E6">
            <w:pPr>
              <w:pStyle w:val="Tabell"/>
              <w:jc w:val="left"/>
              <w:cnfStyle w:val="000000000000" w:firstRow="0" w:lastRow="0" w:firstColumn="0" w:lastColumn="0" w:oddVBand="0" w:evenVBand="0" w:oddHBand="0" w:evenHBand="0" w:firstRowFirstColumn="0" w:firstRowLastColumn="0" w:lastRowFirstColumn="0" w:lastRowLastColumn="0"/>
            </w:pPr>
            <w:r w:rsidRPr="00C97094">
              <w:t>Kommunersättningar vid flyktingmottagande</w:t>
            </w:r>
          </w:p>
        </w:tc>
        <w:tc>
          <w:tcPr>
            <w:tcW w:w="432" w:type="pct"/>
            <w:noWrap/>
            <w:hideMark/>
          </w:tcPr>
          <w:p w14:paraId="420B68DA" w14:textId="77777777" w:rsidR="005B1647" w:rsidRPr="00C9709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97094">
              <w:t>13 096</w:t>
            </w:r>
          </w:p>
        </w:tc>
        <w:tc>
          <w:tcPr>
            <w:tcW w:w="433" w:type="pct"/>
            <w:noWrap/>
            <w:hideMark/>
          </w:tcPr>
          <w:p w14:paraId="4AC23E7F" w14:textId="77777777" w:rsidR="005B1647" w:rsidRPr="00C97094"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433" w:type="pct"/>
            <w:noWrap/>
            <w:hideMark/>
          </w:tcPr>
          <w:p w14:paraId="18E47D09" w14:textId="77777777" w:rsidR="005B1647" w:rsidRPr="00C9709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97094">
              <w:t>11 884</w:t>
            </w:r>
          </w:p>
        </w:tc>
        <w:tc>
          <w:tcPr>
            <w:tcW w:w="432" w:type="pct"/>
            <w:noWrap/>
            <w:hideMark/>
          </w:tcPr>
          <w:p w14:paraId="109D6F28" w14:textId="77777777" w:rsidR="005B1647" w:rsidRPr="00C9709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97094">
              <w:t>-1 213</w:t>
            </w:r>
          </w:p>
        </w:tc>
        <w:tc>
          <w:tcPr>
            <w:tcW w:w="433" w:type="pct"/>
            <w:noWrap/>
            <w:hideMark/>
          </w:tcPr>
          <w:p w14:paraId="02BDFD71" w14:textId="77777777" w:rsidR="005B1647" w:rsidRPr="00C9709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97094">
              <w:t>-9,3</w:t>
            </w:r>
          </w:p>
        </w:tc>
        <w:tc>
          <w:tcPr>
            <w:tcW w:w="433" w:type="pct"/>
            <w:hideMark/>
          </w:tcPr>
          <w:p w14:paraId="4DB09C76" w14:textId="77777777" w:rsidR="005B1647" w:rsidRPr="00C9709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97094">
              <w:t>16 167</w:t>
            </w:r>
          </w:p>
        </w:tc>
      </w:tr>
      <w:tr w:rsidR="00155607" w14:paraId="1EB86A9F" w14:textId="77777777" w:rsidTr="003D47E6">
        <w:trPr>
          <w:trHeight w:val="450"/>
        </w:trPr>
        <w:tc>
          <w:tcPr>
            <w:cnfStyle w:val="001000000000" w:firstRow="0" w:lastRow="0" w:firstColumn="1" w:lastColumn="0" w:oddVBand="0" w:evenVBand="0" w:oddHBand="0" w:evenHBand="0" w:firstRowFirstColumn="0" w:firstRowLastColumn="0" w:lastRowFirstColumn="0" w:lastRowLastColumn="0"/>
            <w:tcW w:w="465" w:type="pct"/>
            <w:hideMark/>
          </w:tcPr>
          <w:p w14:paraId="4357572A" w14:textId="77777777" w:rsidR="005B1647" w:rsidRPr="00C97094" w:rsidRDefault="005B1647" w:rsidP="005B1647">
            <w:pPr>
              <w:pStyle w:val="Tabell"/>
            </w:pPr>
            <w:r w:rsidRPr="00C97094">
              <w:t>1:3</w:t>
            </w:r>
          </w:p>
        </w:tc>
        <w:tc>
          <w:tcPr>
            <w:tcW w:w="1939" w:type="pct"/>
            <w:hideMark/>
          </w:tcPr>
          <w:p w14:paraId="08B7B35D" w14:textId="77777777" w:rsidR="005B1647" w:rsidRPr="00C97094" w:rsidRDefault="005B1647" w:rsidP="003D47E6">
            <w:pPr>
              <w:pStyle w:val="Tabell"/>
              <w:jc w:val="left"/>
              <w:cnfStyle w:val="000000000000" w:firstRow="0" w:lastRow="0" w:firstColumn="0" w:lastColumn="0" w:oddVBand="0" w:evenVBand="0" w:oddHBand="0" w:evenHBand="0" w:firstRowFirstColumn="0" w:firstRowLastColumn="0" w:lastRowFirstColumn="0" w:lastRowLastColumn="0"/>
            </w:pPr>
            <w:r w:rsidRPr="00C97094">
              <w:t>Etableringsersättning till vissa nyanlända invandrare</w:t>
            </w:r>
          </w:p>
        </w:tc>
        <w:tc>
          <w:tcPr>
            <w:tcW w:w="432" w:type="pct"/>
            <w:noWrap/>
            <w:hideMark/>
          </w:tcPr>
          <w:p w14:paraId="0A68A6BE" w14:textId="77777777" w:rsidR="005B1647" w:rsidRPr="00C9709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97094">
              <w:t>3 708</w:t>
            </w:r>
          </w:p>
        </w:tc>
        <w:tc>
          <w:tcPr>
            <w:tcW w:w="433" w:type="pct"/>
            <w:noWrap/>
            <w:hideMark/>
          </w:tcPr>
          <w:p w14:paraId="6BD18416" w14:textId="77777777" w:rsidR="005B1647" w:rsidRPr="00C9709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97094">
              <w:t>-4</w:t>
            </w:r>
          </w:p>
        </w:tc>
        <w:tc>
          <w:tcPr>
            <w:tcW w:w="433" w:type="pct"/>
            <w:noWrap/>
            <w:hideMark/>
          </w:tcPr>
          <w:p w14:paraId="5FC5419E" w14:textId="77777777" w:rsidR="005B1647" w:rsidRPr="00C9709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97094">
              <w:t>3 563</w:t>
            </w:r>
          </w:p>
        </w:tc>
        <w:tc>
          <w:tcPr>
            <w:tcW w:w="432" w:type="pct"/>
            <w:noWrap/>
            <w:hideMark/>
          </w:tcPr>
          <w:p w14:paraId="2D732D88" w14:textId="77777777" w:rsidR="005B1647" w:rsidRPr="00C9709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97094">
              <w:t>-145</w:t>
            </w:r>
          </w:p>
        </w:tc>
        <w:tc>
          <w:tcPr>
            <w:tcW w:w="433" w:type="pct"/>
            <w:noWrap/>
            <w:hideMark/>
          </w:tcPr>
          <w:p w14:paraId="36A679CC" w14:textId="77777777" w:rsidR="005B1647" w:rsidRPr="00C9709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97094">
              <w:t>-3,9</w:t>
            </w:r>
          </w:p>
        </w:tc>
        <w:tc>
          <w:tcPr>
            <w:tcW w:w="433" w:type="pct"/>
            <w:hideMark/>
          </w:tcPr>
          <w:p w14:paraId="2B9B5436" w14:textId="77777777" w:rsidR="005B1647" w:rsidRPr="00C9709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97094">
              <w:t>4 925</w:t>
            </w:r>
          </w:p>
        </w:tc>
      </w:tr>
      <w:tr w:rsidR="00155607" w14:paraId="23DF1C32" w14:textId="77777777" w:rsidTr="003D47E6">
        <w:trPr>
          <w:trHeight w:val="225"/>
        </w:trPr>
        <w:tc>
          <w:tcPr>
            <w:cnfStyle w:val="001000000000" w:firstRow="0" w:lastRow="0" w:firstColumn="1" w:lastColumn="0" w:oddVBand="0" w:evenVBand="0" w:oddHBand="0" w:evenHBand="0" w:firstRowFirstColumn="0" w:firstRowLastColumn="0" w:lastRowFirstColumn="0" w:lastRowLastColumn="0"/>
            <w:tcW w:w="465" w:type="pct"/>
            <w:hideMark/>
          </w:tcPr>
          <w:p w14:paraId="22F1C142" w14:textId="77777777" w:rsidR="005B1647" w:rsidRPr="00C97094" w:rsidRDefault="005B1647" w:rsidP="005B1647">
            <w:pPr>
              <w:pStyle w:val="Tabell"/>
            </w:pPr>
            <w:r w:rsidRPr="00C97094">
              <w:t>1:4</w:t>
            </w:r>
          </w:p>
        </w:tc>
        <w:tc>
          <w:tcPr>
            <w:tcW w:w="1939" w:type="pct"/>
            <w:hideMark/>
          </w:tcPr>
          <w:p w14:paraId="2F8FB5E1" w14:textId="77777777" w:rsidR="005B1647" w:rsidRPr="00C97094" w:rsidRDefault="005B1647" w:rsidP="003D47E6">
            <w:pPr>
              <w:pStyle w:val="Tabell"/>
              <w:jc w:val="left"/>
              <w:cnfStyle w:val="000000000000" w:firstRow="0" w:lastRow="0" w:firstColumn="0" w:lastColumn="0" w:oddVBand="0" w:evenVBand="0" w:oddHBand="0" w:evenHBand="0" w:firstRowFirstColumn="0" w:firstRowLastColumn="0" w:lastRowFirstColumn="0" w:lastRowLastColumn="0"/>
            </w:pPr>
            <w:r w:rsidRPr="00C97094">
              <w:t>Hemutrustningslån</w:t>
            </w:r>
          </w:p>
        </w:tc>
        <w:tc>
          <w:tcPr>
            <w:tcW w:w="432" w:type="pct"/>
            <w:noWrap/>
            <w:hideMark/>
          </w:tcPr>
          <w:p w14:paraId="374140DC" w14:textId="77777777" w:rsidR="005B1647" w:rsidRPr="00C9709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97094">
              <w:t>166</w:t>
            </w:r>
          </w:p>
        </w:tc>
        <w:tc>
          <w:tcPr>
            <w:tcW w:w="433" w:type="pct"/>
            <w:noWrap/>
            <w:hideMark/>
          </w:tcPr>
          <w:p w14:paraId="5D61F806" w14:textId="77777777" w:rsidR="005B1647" w:rsidRPr="00C97094"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433" w:type="pct"/>
            <w:noWrap/>
            <w:hideMark/>
          </w:tcPr>
          <w:p w14:paraId="1274D3E7" w14:textId="77777777" w:rsidR="005B1647" w:rsidRPr="00C9709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97094">
              <w:t>75</w:t>
            </w:r>
          </w:p>
        </w:tc>
        <w:tc>
          <w:tcPr>
            <w:tcW w:w="432" w:type="pct"/>
            <w:noWrap/>
            <w:hideMark/>
          </w:tcPr>
          <w:p w14:paraId="26F1F09A" w14:textId="77777777" w:rsidR="005B1647" w:rsidRPr="00C9709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97094">
              <w:t>-90</w:t>
            </w:r>
          </w:p>
        </w:tc>
        <w:tc>
          <w:tcPr>
            <w:tcW w:w="433" w:type="pct"/>
            <w:noWrap/>
            <w:hideMark/>
          </w:tcPr>
          <w:p w14:paraId="2AA819D1" w14:textId="77777777" w:rsidR="005B1647" w:rsidRPr="00C9709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97094">
              <w:t>-54,5</w:t>
            </w:r>
          </w:p>
        </w:tc>
        <w:tc>
          <w:tcPr>
            <w:tcW w:w="433" w:type="pct"/>
            <w:hideMark/>
          </w:tcPr>
          <w:p w14:paraId="0DF3208D" w14:textId="77777777" w:rsidR="005B1647" w:rsidRPr="00C9709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97094">
              <w:t>139</w:t>
            </w:r>
          </w:p>
        </w:tc>
      </w:tr>
      <w:tr w:rsidR="00155607" w14:paraId="41497A1D" w14:textId="77777777" w:rsidTr="003D47E6">
        <w:trPr>
          <w:trHeight w:val="225"/>
        </w:trPr>
        <w:tc>
          <w:tcPr>
            <w:cnfStyle w:val="001000000000" w:firstRow="0" w:lastRow="0" w:firstColumn="1" w:lastColumn="0" w:oddVBand="0" w:evenVBand="0" w:oddHBand="0" w:evenHBand="0" w:firstRowFirstColumn="0" w:firstRowLastColumn="0" w:lastRowFirstColumn="0" w:lastRowLastColumn="0"/>
            <w:tcW w:w="465" w:type="pct"/>
            <w:hideMark/>
          </w:tcPr>
          <w:p w14:paraId="4C993DC7" w14:textId="77777777" w:rsidR="005B1647" w:rsidRPr="00C97094" w:rsidRDefault="005B1647" w:rsidP="005B1647">
            <w:pPr>
              <w:pStyle w:val="Tabell"/>
            </w:pPr>
            <w:r w:rsidRPr="00C97094">
              <w:t>3:1</w:t>
            </w:r>
          </w:p>
        </w:tc>
        <w:tc>
          <w:tcPr>
            <w:tcW w:w="1939" w:type="pct"/>
            <w:hideMark/>
          </w:tcPr>
          <w:p w14:paraId="2DE3E83D" w14:textId="77777777" w:rsidR="005B1647" w:rsidRPr="00C97094" w:rsidRDefault="005B1647" w:rsidP="003D47E6">
            <w:pPr>
              <w:pStyle w:val="Tabell"/>
              <w:jc w:val="left"/>
              <w:cnfStyle w:val="000000000000" w:firstRow="0" w:lastRow="0" w:firstColumn="0" w:lastColumn="0" w:oddVBand="0" w:evenVBand="0" w:oddHBand="0" w:evenHBand="0" w:firstRowFirstColumn="0" w:firstRowLastColumn="0" w:lastRowFirstColumn="0" w:lastRowLastColumn="0"/>
            </w:pPr>
            <w:r w:rsidRPr="00C97094">
              <w:t>Särskilda jämställdhetsåtgärder</w:t>
            </w:r>
          </w:p>
        </w:tc>
        <w:tc>
          <w:tcPr>
            <w:tcW w:w="432" w:type="pct"/>
            <w:noWrap/>
            <w:hideMark/>
          </w:tcPr>
          <w:p w14:paraId="1B514A0C" w14:textId="77777777" w:rsidR="005B1647" w:rsidRPr="00C9709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97094">
              <w:t>391</w:t>
            </w:r>
          </w:p>
        </w:tc>
        <w:tc>
          <w:tcPr>
            <w:tcW w:w="433" w:type="pct"/>
            <w:noWrap/>
            <w:hideMark/>
          </w:tcPr>
          <w:p w14:paraId="189278B1" w14:textId="77777777" w:rsidR="005B1647" w:rsidRPr="00C9709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97094">
              <w:t>90</w:t>
            </w:r>
          </w:p>
        </w:tc>
        <w:tc>
          <w:tcPr>
            <w:tcW w:w="433" w:type="pct"/>
            <w:noWrap/>
            <w:hideMark/>
          </w:tcPr>
          <w:p w14:paraId="462CD8F8" w14:textId="77777777" w:rsidR="005B1647" w:rsidRPr="00C9709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97094">
              <w:t>453</w:t>
            </w:r>
          </w:p>
        </w:tc>
        <w:tc>
          <w:tcPr>
            <w:tcW w:w="432" w:type="pct"/>
            <w:noWrap/>
            <w:hideMark/>
          </w:tcPr>
          <w:p w14:paraId="418C848D" w14:textId="77777777" w:rsidR="005B1647" w:rsidRPr="00C9709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97094">
              <w:t>62</w:t>
            </w:r>
          </w:p>
        </w:tc>
        <w:tc>
          <w:tcPr>
            <w:tcW w:w="433" w:type="pct"/>
            <w:noWrap/>
            <w:hideMark/>
          </w:tcPr>
          <w:p w14:paraId="46C5E2A0" w14:textId="77777777" w:rsidR="005B1647" w:rsidRPr="00C9709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97094">
              <w:t>16,0</w:t>
            </w:r>
          </w:p>
        </w:tc>
        <w:tc>
          <w:tcPr>
            <w:tcW w:w="433" w:type="pct"/>
            <w:hideMark/>
          </w:tcPr>
          <w:p w14:paraId="3093DFF4" w14:textId="77777777" w:rsidR="005B1647" w:rsidRPr="00C9709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97094">
              <w:t>363</w:t>
            </w:r>
          </w:p>
        </w:tc>
      </w:tr>
      <w:tr w:rsidR="00155607" w14:paraId="3ADE7D1B" w14:textId="77777777" w:rsidTr="003D47E6">
        <w:trPr>
          <w:trHeight w:val="225"/>
        </w:trPr>
        <w:tc>
          <w:tcPr>
            <w:cnfStyle w:val="001000000000" w:firstRow="0" w:lastRow="0" w:firstColumn="1" w:lastColumn="0" w:oddVBand="0" w:evenVBand="0" w:oddHBand="0" w:evenHBand="0" w:firstRowFirstColumn="0" w:firstRowLastColumn="0" w:lastRowFirstColumn="0" w:lastRowLastColumn="0"/>
            <w:tcW w:w="465" w:type="pct"/>
            <w:hideMark/>
          </w:tcPr>
          <w:p w14:paraId="01836542" w14:textId="77777777" w:rsidR="005B1647" w:rsidRPr="00C97094" w:rsidRDefault="005B1647" w:rsidP="005B1647">
            <w:pPr>
              <w:pStyle w:val="Tabell"/>
            </w:pPr>
            <w:r w:rsidRPr="00C97094">
              <w:t>3:2</w:t>
            </w:r>
          </w:p>
        </w:tc>
        <w:tc>
          <w:tcPr>
            <w:tcW w:w="1939" w:type="pct"/>
            <w:hideMark/>
          </w:tcPr>
          <w:p w14:paraId="28D04382" w14:textId="77777777" w:rsidR="005B1647" w:rsidRPr="00C97094" w:rsidRDefault="005B1647" w:rsidP="003D47E6">
            <w:pPr>
              <w:pStyle w:val="Tabell"/>
              <w:jc w:val="left"/>
              <w:cnfStyle w:val="000000000000" w:firstRow="0" w:lastRow="0" w:firstColumn="0" w:lastColumn="0" w:oddVBand="0" w:evenVBand="0" w:oddHBand="0" w:evenHBand="0" w:firstRowFirstColumn="0" w:firstRowLastColumn="0" w:lastRowFirstColumn="0" w:lastRowLastColumn="0"/>
            </w:pPr>
            <w:r w:rsidRPr="00C97094">
              <w:t>Jämställdhetsmyndigheten</w:t>
            </w:r>
          </w:p>
        </w:tc>
        <w:tc>
          <w:tcPr>
            <w:tcW w:w="432" w:type="pct"/>
            <w:noWrap/>
            <w:hideMark/>
          </w:tcPr>
          <w:p w14:paraId="58BAA459" w14:textId="77777777" w:rsidR="005B1647" w:rsidRPr="00C9709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97094">
              <w:t>41</w:t>
            </w:r>
          </w:p>
        </w:tc>
        <w:tc>
          <w:tcPr>
            <w:tcW w:w="433" w:type="pct"/>
            <w:noWrap/>
            <w:hideMark/>
          </w:tcPr>
          <w:p w14:paraId="0B3FD2AC" w14:textId="77777777" w:rsidR="005B1647" w:rsidRPr="00C9709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97094">
              <w:t>40</w:t>
            </w:r>
          </w:p>
        </w:tc>
        <w:tc>
          <w:tcPr>
            <w:tcW w:w="433" w:type="pct"/>
            <w:noWrap/>
            <w:hideMark/>
          </w:tcPr>
          <w:p w14:paraId="2A81D4AC" w14:textId="533FFB1A" w:rsidR="005B1647" w:rsidRPr="00C9709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97094">
              <w:t>74</w:t>
            </w:r>
          </w:p>
        </w:tc>
        <w:tc>
          <w:tcPr>
            <w:tcW w:w="432" w:type="pct"/>
            <w:noWrap/>
            <w:hideMark/>
          </w:tcPr>
          <w:p w14:paraId="51C88933" w14:textId="6864E86A" w:rsidR="005B1647" w:rsidRPr="00C9709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97094">
              <w:t>32</w:t>
            </w:r>
          </w:p>
        </w:tc>
        <w:tc>
          <w:tcPr>
            <w:tcW w:w="433" w:type="pct"/>
            <w:noWrap/>
            <w:hideMark/>
          </w:tcPr>
          <w:p w14:paraId="154444A5" w14:textId="77777777" w:rsidR="005B1647" w:rsidRPr="00C9709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97094">
              <w:t>78,9</w:t>
            </w:r>
          </w:p>
        </w:tc>
        <w:tc>
          <w:tcPr>
            <w:tcW w:w="433" w:type="pct"/>
            <w:hideMark/>
          </w:tcPr>
          <w:p w14:paraId="770A1C9E" w14:textId="77777777" w:rsidR="005B1647" w:rsidRPr="00C9709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97094">
              <w:t>82</w:t>
            </w:r>
          </w:p>
        </w:tc>
      </w:tr>
      <w:tr w:rsidR="00155607" w14:paraId="04725518" w14:textId="77777777" w:rsidTr="003D47E6">
        <w:trPr>
          <w:trHeight w:val="225"/>
        </w:trPr>
        <w:tc>
          <w:tcPr>
            <w:cnfStyle w:val="001000000000" w:firstRow="0" w:lastRow="0" w:firstColumn="1" w:lastColumn="0" w:oddVBand="0" w:evenVBand="0" w:oddHBand="0" w:evenHBand="0" w:firstRowFirstColumn="0" w:firstRowLastColumn="0" w:lastRowFirstColumn="0" w:lastRowLastColumn="0"/>
            <w:tcW w:w="465" w:type="pct"/>
            <w:hideMark/>
          </w:tcPr>
          <w:p w14:paraId="3BAF5009" w14:textId="77777777" w:rsidR="005B1647" w:rsidRPr="00C97094" w:rsidRDefault="005B1647" w:rsidP="005B1647">
            <w:pPr>
              <w:pStyle w:val="Tabell"/>
            </w:pPr>
            <w:r w:rsidRPr="00C97094">
              <w:t>4:1</w:t>
            </w:r>
          </w:p>
        </w:tc>
        <w:tc>
          <w:tcPr>
            <w:tcW w:w="1939" w:type="pct"/>
            <w:hideMark/>
          </w:tcPr>
          <w:p w14:paraId="4F9E2D74" w14:textId="77777777" w:rsidR="005B1647" w:rsidRPr="00C97094" w:rsidRDefault="005B1647" w:rsidP="003D47E6">
            <w:pPr>
              <w:pStyle w:val="Tabell"/>
              <w:jc w:val="left"/>
              <w:cnfStyle w:val="000000000000" w:firstRow="0" w:lastRow="0" w:firstColumn="0" w:lastColumn="0" w:oddVBand="0" w:evenVBand="0" w:oddHBand="0" w:evenHBand="0" w:firstRowFirstColumn="0" w:firstRowLastColumn="0" w:lastRowFirstColumn="0" w:lastRowLastColumn="0"/>
            </w:pPr>
            <w:r w:rsidRPr="00C97094">
              <w:t>Åtgärder mot segregation</w:t>
            </w:r>
          </w:p>
        </w:tc>
        <w:tc>
          <w:tcPr>
            <w:tcW w:w="432" w:type="pct"/>
            <w:noWrap/>
            <w:hideMark/>
          </w:tcPr>
          <w:p w14:paraId="0242A039" w14:textId="77777777" w:rsidR="005B1647" w:rsidRPr="00C9709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97094">
              <w:t>100</w:t>
            </w:r>
          </w:p>
        </w:tc>
        <w:tc>
          <w:tcPr>
            <w:tcW w:w="433" w:type="pct"/>
            <w:noWrap/>
            <w:hideMark/>
          </w:tcPr>
          <w:p w14:paraId="51095F75" w14:textId="77777777" w:rsidR="005B1647" w:rsidRPr="00C9709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97094">
              <w:t>321</w:t>
            </w:r>
          </w:p>
        </w:tc>
        <w:tc>
          <w:tcPr>
            <w:tcW w:w="433" w:type="pct"/>
            <w:noWrap/>
            <w:hideMark/>
          </w:tcPr>
          <w:p w14:paraId="6F9FE08C" w14:textId="77777777" w:rsidR="005B1647" w:rsidRPr="00C9709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97094">
              <w:t>420</w:t>
            </w:r>
          </w:p>
        </w:tc>
        <w:tc>
          <w:tcPr>
            <w:tcW w:w="432" w:type="pct"/>
            <w:noWrap/>
            <w:hideMark/>
          </w:tcPr>
          <w:p w14:paraId="637651EB" w14:textId="77777777" w:rsidR="005B1647" w:rsidRPr="00C9709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97094">
              <w:t>320</w:t>
            </w:r>
          </w:p>
        </w:tc>
        <w:tc>
          <w:tcPr>
            <w:tcW w:w="433" w:type="pct"/>
            <w:noWrap/>
            <w:hideMark/>
          </w:tcPr>
          <w:p w14:paraId="4D319656" w14:textId="77777777" w:rsidR="005B1647" w:rsidRPr="00C9709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97094">
              <w:t>320,4</w:t>
            </w:r>
          </w:p>
        </w:tc>
        <w:tc>
          <w:tcPr>
            <w:tcW w:w="433" w:type="pct"/>
            <w:hideMark/>
          </w:tcPr>
          <w:p w14:paraId="026145A6" w14:textId="77777777" w:rsidR="005B1647" w:rsidRPr="00C9709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97094">
              <w:t>47</w:t>
            </w:r>
          </w:p>
        </w:tc>
      </w:tr>
      <w:tr w:rsidR="00155607" w14:paraId="31373CDB" w14:textId="77777777" w:rsidTr="003D47E6">
        <w:trPr>
          <w:trHeight w:val="225"/>
        </w:trPr>
        <w:tc>
          <w:tcPr>
            <w:cnfStyle w:val="001000000000" w:firstRow="0" w:lastRow="0" w:firstColumn="1" w:lastColumn="0" w:oddVBand="0" w:evenVBand="0" w:oddHBand="0" w:evenHBand="0" w:firstRowFirstColumn="0" w:firstRowLastColumn="0" w:lastRowFirstColumn="0" w:lastRowLastColumn="0"/>
            <w:tcW w:w="465" w:type="pct"/>
            <w:hideMark/>
          </w:tcPr>
          <w:p w14:paraId="373DC3F3" w14:textId="77777777" w:rsidR="005B1647" w:rsidRPr="00C97094" w:rsidRDefault="005B1647" w:rsidP="005B1647">
            <w:pPr>
              <w:pStyle w:val="Tabell"/>
            </w:pPr>
            <w:r w:rsidRPr="00C97094">
              <w:t>4:2</w:t>
            </w:r>
          </w:p>
        </w:tc>
        <w:tc>
          <w:tcPr>
            <w:tcW w:w="1939" w:type="pct"/>
            <w:hideMark/>
          </w:tcPr>
          <w:p w14:paraId="57930E9A" w14:textId="77777777" w:rsidR="005B1647" w:rsidRPr="00C97094" w:rsidRDefault="005B1647" w:rsidP="003D47E6">
            <w:pPr>
              <w:pStyle w:val="Tabell"/>
              <w:jc w:val="left"/>
              <w:cnfStyle w:val="000000000000" w:firstRow="0" w:lastRow="0" w:firstColumn="0" w:lastColumn="0" w:oddVBand="0" w:evenVBand="0" w:oddHBand="0" w:evenHBand="0" w:firstRowFirstColumn="0" w:firstRowLastColumn="0" w:lastRowFirstColumn="0" w:lastRowLastColumn="0"/>
            </w:pPr>
            <w:r w:rsidRPr="00C97094">
              <w:t>Delegationen mot segregation</w:t>
            </w:r>
          </w:p>
        </w:tc>
        <w:tc>
          <w:tcPr>
            <w:tcW w:w="432" w:type="pct"/>
            <w:noWrap/>
            <w:hideMark/>
          </w:tcPr>
          <w:p w14:paraId="3FA4152B" w14:textId="77777777" w:rsidR="005B1647" w:rsidRPr="00C9709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97094">
              <w:t>11</w:t>
            </w:r>
          </w:p>
        </w:tc>
        <w:tc>
          <w:tcPr>
            <w:tcW w:w="433" w:type="pct"/>
            <w:noWrap/>
            <w:hideMark/>
          </w:tcPr>
          <w:p w14:paraId="14CCE9B1" w14:textId="77777777" w:rsidR="005B1647" w:rsidRPr="00C9709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97094">
              <w:t>11</w:t>
            </w:r>
          </w:p>
        </w:tc>
        <w:tc>
          <w:tcPr>
            <w:tcW w:w="433" w:type="pct"/>
            <w:noWrap/>
            <w:hideMark/>
          </w:tcPr>
          <w:p w14:paraId="142DE154" w14:textId="77777777" w:rsidR="005B1647" w:rsidRPr="00C9709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97094">
              <w:t>20</w:t>
            </w:r>
          </w:p>
        </w:tc>
        <w:tc>
          <w:tcPr>
            <w:tcW w:w="432" w:type="pct"/>
            <w:noWrap/>
            <w:hideMark/>
          </w:tcPr>
          <w:p w14:paraId="3F2A0591" w14:textId="77777777" w:rsidR="005B1647" w:rsidRPr="00C9709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97094">
              <w:t>8</w:t>
            </w:r>
          </w:p>
        </w:tc>
        <w:tc>
          <w:tcPr>
            <w:tcW w:w="433" w:type="pct"/>
            <w:noWrap/>
            <w:hideMark/>
          </w:tcPr>
          <w:p w14:paraId="4A247267" w14:textId="77777777" w:rsidR="005B1647" w:rsidRPr="00C9709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97094">
              <w:t>75,5</w:t>
            </w:r>
          </w:p>
        </w:tc>
        <w:tc>
          <w:tcPr>
            <w:tcW w:w="433" w:type="pct"/>
            <w:hideMark/>
          </w:tcPr>
          <w:p w14:paraId="7345B461" w14:textId="77777777" w:rsidR="005B1647" w:rsidRPr="00C9709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97094">
              <w:t>16</w:t>
            </w:r>
          </w:p>
        </w:tc>
      </w:tr>
      <w:tr w:rsidR="00155607" w14:paraId="2F266DCF" w14:textId="77777777" w:rsidTr="003D47E6">
        <w:trPr>
          <w:trHeight w:val="225"/>
        </w:trPr>
        <w:tc>
          <w:tcPr>
            <w:cnfStyle w:val="001000000000" w:firstRow="0" w:lastRow="0" w:firstColumn="1" w:lastColumn="0" w:oddVBand="0" w:evenVBand="0" w:oddHBand="0" w:evenHBand="0" w:firstRowFirstColumn="0" w:firstRowLastColumn="0" w:lastRowFirstColumn="0" w:lastRowLastColumn="0"/>
            <w:tcW w:w="465" w:type="pct"/>
            <w:hideMark/>
          </w:tcPr>
          <w:p w14:paraId="4B443A21" w14:textId="77777777" w:rsidR="005B1647" w:rsidRPr="00C97094" w:rsidRDefault="005B1647" w:rsidP="005B1647">
            <w:pPr>
              <w:pStyle w:val="Tabell"/>
            </w:pPr>
          </w:p>
        </w:tc>
        <w:tc>
          <w:tcPr>
            <w:tcW w:w="1939" w:type="pct"/>
            <w:hideMark/>
          </w:tcPr>
          <w:p w14:paraId="1376DECE" w14:textId="67CB61F5" w:rsidR="005B1647" w:rsidRPr="00C97094" w:rsidRDefault="005B1647" w:rsidP="003D47E6">
            <w:pPr>
              <w:pStyle w:val="Tabell"/>
              <w:jc w:val="left"/>
              <w:cnfStyle w:val="000000000000" w:firstRow="0" w:lastRow="0" w:firstColumn="0" w:lastColumn="0" w:oddVBand="0" w:evenVBand="0" w:oddHBand="0" w:evenHBand="0" w:firstRowFirstColumn="0" w:firstRowLastColumn="0" w:lastRowFirstColumn="0" w:lastRowLastColumn="0"/>
            </w:pPr>
            <w:r w:rsidRPr="00C97094">
              <w:t>Övriga anslag</w:t>
            </w:r>
          </w:p>
        </w:tc>
        <w:tc>
          <w:tcPr>
            <w:tcW w:w="432" w:type="pct"/>
            <w:noWrap/>
            <w:hideMark/>
          </w:tcPr>
          <w:p w14:paraId="524E3E01" w14:textId="77777777" w:rsidR="005B1647" w:rsidRPr="00C9709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97094">
              <w:t>226</w:t>
            </w:r>
          </w:p>
        </w:tc>
        <w:tc>
          <w:tcPr>
            <w:tcW w:w="433" w:type="pct"/>
            <w:noWrap/>
            <w:hideMark/>
          </w:tcPr>
          <w:p w14:paraId="1EAD9CE8" w14:textId="77777777" w:rsidR="005B1647" w:rsidRPr="00C9709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97094">
              <w:t>4</w:t>
            </w:r>
          </w:p>
        </w:tc>
        <w:tc>
          <w:tcPr>
            <w:tcW w:w="433" w:type="pct"/>
            <w:noWrap/>
            <w:hideMark/>
          </w:tcPr>
          <w:p w14:paraId="05694361" w14:textId="77777777" w:rsidR="005B1647" w:rsidRPr="00C9709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97094">
              <w:t>226</w:t>
            </w:r>
          </w:p>
        </w:tc>
        <w:tc>
          <w:tcPr>
            <w:tcW w:w="432" w:type="pct"/>
            <w:noWrap/>
            <w:hideMark/>
          </w:tcPr>
          <w:p w14:paraId="324AA493" w14:textId="77777777" w:rsidR="005B1647" w:rsidRPr="00C9709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97094">
              <w:t>0</w:t>
            </w:r>
          </w:p>
        </w:tc>
        <w:tc>
          <w:tcPr>
            <w:tcW w:w="433" w:type="pct"/>
            <w:noWrap/>
            <w:hideMark/>
          </w:tcPr>
          <w:p w14:paraId="7498680D" w14:textId="77777777" w:rsidR="005B1647" w:rsidRPr="00C9709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97094">
              <w:t>0,1</w:t>
            </w:r>
          </w:p>
        </w:tc>
        <w:tc>
          <w:tcPr>
            <w:tcW w:w="433" w:type="pct"/>
            <w:hideMark/>
          </w:tcPr>
          <w:p w14:paraId="15DCB3F6" w14:textId="77777777" w:rsidR="005B1647" w:rsidRPr="00C9709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97094">
              <w:t>226</w:t>
            </w:r>
          </w:p>
        </w:tc>
      </w:tr>
      <w:tr w:rsidR="00155607" w:rsidRPr="003D47E6" w14:paraId="704F6647" w14:textId="77777777" w:rsidTr="003D47E6">
        <w:trPr>
          <w:cnfStyle w:val="010000000000" w:firstRow="0" w:lastRow="1" w:firstColumn="0" w:lastColumn="0" w:oddVBand="0" w:evenVBand="0" w:oddHBand="0" w:evenHBand="0" w:firstRowFirstColumn="0" w:firstRowLastColumn="0" w:lastRowFirstColumn="0" w:lastRowLastColumn="0"/>
          <w:trHeight w:val="225"/>
        </w:trPr>
        <w:tc>
          <w:tcPr>
            <w:cnfStyle w:val="001000000000" w:firstRow="0" w:lastRow="0" w:firstColumn="1" w:lastColumn="0" w:oddVBand="0" w:evenVBand="0" w:oddHBand="0" w:evenHBand="0" w:firstRowFirstColumn="0" w:firstRowLastColumn="0" w:lastRowFirstColumn="0" w:lastRowLastColumn="0"/>
            <w:tcW w:w="465" w:type="pct"/>
            <w:noWrap/>
            <w:hideMark/>
          </w:tcPr>
          <w:p w14:paraId="7E6891DD" w14:textId="77777777" w:rsidR="005B1647" w:rsidRPr="003D47E6" w:rsidRDefault="005B1647" w:rsidP="003D47E6">
            <w:pPr>
              <w:pStyle w:val="Tabell"/>
              <w:rPr>
                <w:bCs/>
              </w:rPr>
            </w:pPr>
            <w:r w:rsidRPr="003D47E6">
              <w:rPr>
                <w:bCs/>
              </w:rPr>
              <w:t>Summa</w:t>
            </w:r>
          </w:p>
        </w:tc>
        <w:tc>
          <w:tcPr>
            <w:tcW w:w="1939" w:type="pct"/>
            <w:hideMark/>
          </w:tcPr>
          <w:p w14:paraId="0CB0BB28" w14:textId="77777777" w:rsidR="005B1647" w:rsidRPr="003D47E6" w:rsidRDefault="005B1647" w:rsidP="003D47E6">
            <w:pPr>
              <w:pStyle w:val="Tabell"/>
              <w:jc w:val="left"/>
              <w:cnfStyle w:val="010000000000" w:firstRow="0" w:lastRow="1" w:firstColumn="0" w:lastColumn="0" w:oddVBand="0" w:evenVBand="0" w:oddHBand="0" w:evenHBand="0" w:firstRowFirstColumn="0" w:firstRowLastColumn="0" w:lastRowFirstColumn="0" w:lastRowLastColumn="0"/>
            </w:pPr>
            <w:r w:rsidRPr="003D47E6">
              <w:t> </w:t>
            </w:r>
          </w:p>
        </w:tc>
        <w:tc>
          <w:tcPr>
            <w:tcW w:w="432" w:type="pct"/>
            <w:noWrap/>
            <w:hideMark/>
          </w:tcPr>
          <w:p w14:paraId="7308A859" w14:textId="77777777" w:rsidR="005B1647" w:rsidRPr="003D47E6"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3D47E6">
              <w:rPr>
                <w:bCs/>
              </w:rPr>
              <w:t>17 967</w:t>
            </w:r>
          </w:p>
        </w:tc>
        <w:tc>
          <w:tcPr>
            <w:tcW w:w="433" w:type="pct"/>
            <w:noWrap/>
            <w:hideMark/>
          </w:tcPr>
          <w:p w14:paraId="2E2F4EBA" w14:textId="77777777" w:rsidR="005B1647" w:rsidRPr="003D47E6"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3D47E6">
              <w:rPr>
                <w:bCs/>
              </w:rPr>
              <w:t>462</w:t>
            </w:r>
          </w:p>
        </w:tc>
        <w:tc>
          <w:tcPr>
            <w:tcW w:w="433" w:type="pct"/>
            <w:noWrap/>
            <w:hideMark/>
          </w:tcPr>
          <w:p w14:paraId="67EBFABA" w14:textId="77777777" w:rsidR="005B1647" w:rsidRPr="003D47E6"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3D47E6">
              <w:rPr>
                <w:bCs/>
              </w:rPr>
              <w:t>16 942</w:t>
            </w:r>
          </w:p>
        </w:tc>
        <w:tc>
          <w:tcPr>
            <w:tcW w:w="432" w:type="pct"/>
            <w:noWrap/>
            <w:hideMark/>
          </w:tcPr>
          <w:p w14:paraId="62FEA482" w14:textId="77777777" w:rsidR="005B1647" w:rsidRPr="003D47E6"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3D47E6">
              <w:rPr>
                <w:bCs/>
              </w:rPr>
              <w:t>-1 025</w:t>
            </w:r>
          </w:p>
        </w:tc>
        <w:tc>
          <w:tcPr>
            <w:tcW w:w="433" w:type="pct"/>
            <w:noWrap/>
            <w:hideMark/>
          </w:tcPr>
          <w:p w14:paraId="5DFA017E" w14:textId="77777777" w:rsidR="005B1647" w:rsidRPr="003D47E6"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3D47E6">
              <w:rPr>
                <w:bCs/>
              </w:rPr>
              <w:t>-5,7</w:t>
            </w:r>
          </w:p>
        </w:tc>
        <w:tc>
          <w:tcPr>
            <w:tcW w:w="433" w:type="pct"/>
            <w:hideMark/>
          </w:tcPr>
          <w:p w14:paraId="5B1818B0" w14:textId="77777777" w:rsidR="005B1647" w:rsidRPr="003D47E6"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3D47E6">
              <w:rPr>
                <w:bCs/>
              </w:rPr>
              <w:t>22 217</w:t>
            </w:r>
          </w:p>
        </w:tc>
      </w:tr>
    </w:tbl>
    <w:p w14:paraId="315633A2" w14:textId="77777777" w:rsidR="005B1647" w:rsidRDefault="005B1647" w:rsidP="005B1647">
      <w:pPr>
        <w:pStyle w:val="Brdtext"/>
        <w:spacing w:before="160"/>
      </w:pPr>
      <w:r>
        <w:t>Utgiftsområdet omfattar integrationspolitik, politik mot diskriminering, åtgärder mot segregation och jämställdhetspolitik.</w:t>
      </w:r>
    </w:p>
    <w:p w14:paraId="5694C3B4" w14:textId="5BEDA42B" w:rsidR="005B1647" w:rsidRDefault="005B1647" w:rsidP="005B1647">
      <w:pPr>
        <w:pStyle w:val="Brdtext"/>
      </w:pPr>
      <w:r>
        <w:t>Utgifterna uppgick till 16 942 miljoner kronor och är därmed 1 025 miljoner kronor (5,7 procent) lägre än vad som anvisades i statens budget. Jämfört med 2018 minskade utgifterna med 5 275 miljoner kronor (23,7 procent).</w:t>
      </w:r>
    </w:p>
    <w:p w14:paraId="2424B04D" w14:textId="59B99470" w:rsidR="005B1647" w:rsidRDefault="005B1647" w:rsidP="005B1647">
      <w:pPr>
        <w:pStyle w:val="Rubrik5utannumrering"/>
      </w:pPr>
      <w:r>
        <w:t>Antalet kommunmottagna lägre än beräknat</w:t>
      </w:r>
    </w:p>
    <w:p w14:paraId="2E8C40A2" w14:textId="2005001A" w:rsidR="005B1647" w:rsidRDefault="005B1647" w:rsidP="005B1647">
      <w:pPr>
        <w:pStyle w:val="Brdtext"/>
      </w:pPr>
      <w:r>
        <w:t xml:space="preserve">Utfallet för anslaget 1:2 </w:t>
      </w:r>
      <w:r w:rsidRPr="00E42CEA">
        <w:rPr>
          <w:i/>
          <w:iCs/>
        </w:rPr>
        <w:t>Kommunersättningar vid flyktingmottagande</w:t>
      </w:r>
      <w:r>
        <w:t xml:space="preserve"> blev 11 884 miljoner kronor, vilket är 1 213 miljoner kronor (9,3 procent) lägre än vad som anvisades i statens budget och 4 283 miljoner kronor lägre (26,5 procent) jämfört med föregående år. Skillnaden mot budgeten beror framförallt på att ersättningarna till kommunerna för ensamkommande barn och unga samt schablonersättningarna för mottagande av nyanlända blev lägre. Orsaken är främst att det genomsnittliga antalet mottagna blev ca 12 000 (32 procent) lägre än vad som antogs i statens budget.</w:t>
      </w:r>
    </w:p>
    <w:p w14:paraId="5F6FABC2" w14:textId="4D6185A7" w:rsidR="003D47E6" w:rsidRDefault="005B1647" w:rsidP="005B1647">
      <w:pPr>
        <w:pStyle w:val="Brdtext"/>
      </w:pPr>
      <w:r>
        <w:t>Jämfört med 2018 så minskade ersättningarna till kommunerna för ensamkommande barn och unga samt schablonersättningarna för mottagande av nyanlända med 2 365 miljoner kronor respektive 2 091 miljoner kronor. Det beror på att det genomsnittliga antalet mottagna personer som kommunerna får ersättning för minskade med 32,1 procent mellan 2018 och 2019. Enbart det genomsnittliga antalet ensamkommande barn och unga minskade med 11,0 procent.</w:t>
      </w:r>
    </w:p>
    <w:p w14:paraId="5838D42E" w14:textId="77777777" w:rsidR="003D47E6" w:rsidRDefault="003D47E6">
      <w:r>
        <w:br w:type="page"/>
      </w:r>
    </w:p>
    <w:p w14:paraId="60E85ABB" w14:textId="1DF48ACB" w:rsidR="005B1647" w:rsidRDefault="005B1647" w:rsidP="005B1647">
      <w:pPr>
        <w:pStyle w:val="TabellRubrik"/>
      </w:pPr>
      <w:bookmarkStart w:id="138" w:name="_Toc37340072"/>
      <w:r>
        <w:lastRenderedPageBreak/>
        <w:t xml:space="preserve">Tabell </w:t>
      </w:r>
      <w:r>
        <w:fldChar w:fldCharType="begin"/>
      </w:r>
      <w:r>
        <w:instrText xml:space="preserve"> STYLEREF  "Rubrik 1" \n</w:instrText>
      </w:r>
      <w:r>
        <w:fldChar w:fldCharType="separate"/>
      </w:r>
      <w:r w:rsidR="00301022">
        <w:rPr>
          <w:noProof/>
        </w:rPr>
        <w:t>2</w:t>
      </w:r>
      <w:r>
        <w:rPr>
          <w:noProof/>
        </w:rPr>
        <w:fldChar w:fldCharType="end"/>
      </w:r>
      <w:r>
        <w:t>.</w:t>
      </w:r>
      <w:fldSimple w:instr=" SEQ Tabell \* ARABIC \s 1 ">
        <w:r w:rsidR="00301022">
          <w:rPr>
            <w:noProof/>
          </w:rPr>
          <w:t>72</w:t>
        </w:r>
      </w:fldSimple>
      <w:r>
        <w:tab/>
        <w:t>Kommunmottagna m.m. 2019</w:t>
      </w:r>
      <w:bookmarkEnd w:id="138"/>
    </w:p>
    <w:tbl>
      <w:tblPr>
        <w:tblStyle w:val="RKBPTabell"/>
        <w:tblW w:w="5000" w:type="pct"/>
        <w:tblLook w:val="06E0" w:firstRow="1" w:lastRow="1" w:firstColumn="1" w:lastColumn="0" w:noHBand="1" w:noVBand="1"/>
      </w:tblPr>
      <w:tblGrid>
        <w:gridCol w:w="2847"/>
        <w:gridCol w:w="1130"/>
        <w:gridCol w:w="1131"/>
        <w:gridCol w:w="1131"/>
        <w:gridCol w:w="1131"/>
      </w:tblGrid>
      <w:tr w:rsidR="00155607" w14:paraId="3113A7F5" w14:textId="77777777" w:rsidTr="003D47E6">
        <w:trPr>
          <w:cnfStyle w:val="100000000000" w:firstRow="1" w:lastRow="0" w:firstColumn="0" w:lastColumn="0" w:oddVBand="0" w:evenVBand="0" w:oddHBand="0" w:evenHBand="0" w:firstRowFirstColumn="0" w:firstRowLastColumn="0" w:lastRowFirstColumn="0" w:lastRowLastColumn="0"/>
          <w:trHeight w:val="225"/>
        </w:trPr>
        <w:tc>
          <w:tcPr>
            <w:cnfStyle w:val="001000000000" w:firstRow="0" w:lastRow="0" w:firstColumn="1" w:lastColumn="0" w:oddVBand="0" w:evenVBand="0" w:oddHBand="0" w:evenHBand="0" w:firstRowFirstColumn="0" w:firstRowLastColumn="0" w:lastRowFirstColumn="0" w:lastRowLastColumn="0"/>
            <w:tcW w:w="1931" w:type="pct"/>
            <w:noWrap/>
            <w:hideMark/>
          </w:tcPr>
          <w:p w14:paraId="530111AD" w14:textId="6563EA6F" w:rsidR="005B1647" w:rsidRPr="0020182D" w:rsidRDefault="005B1647" w:rsidP="003D47E6">
            <w:pPr>
              <w:pStyle w:val="TabellHuvud"/>
            </w:pPr>
            <w:r w:rsidRPr="0020182D">
              <w:t> </w:t>
            </w:r>
          </w:p>
        </w:tc>
        <w:tc>
          <w:tcPr>
            <w:tcW w:w="767" w:type="pct"/>
            <w:hideMark/>
          </w:tcPr>
          <w:p w14:paraId="6B0FF1A9" w14:textId="77777777" w:rsidR="005B1647" w:rsidRPr="0020182D" w:rsidRDefault="005B1647" w:rsidP="003D47E6">
            <w:pPr>
              <w:pStyle w:val="TabellHuvud"/>
              <w:cnfStyle w:val="100000000000" w:firstRow="1" w:lastRow="0" w:firstColumn="0" w:lastColumn="0" w:oddVBand="0" w:evenVBand="0" w:oddHBand="0" w:evenHBand="0" w:firstRowFirstColumn="0" w:firstRowLastColumn="0" w:lastRowFirstColumn="0" w:lastRowLastColumn="0"/>
            </w:pPr>
            <w:r w:rsidRPr="0020182D">
              <w:t>2019</w:t>
            </w:r>
          </w:p>
        </w:tc>
        <w:tc>
          <w:tcPr>
            <w:tcW w:w="767" w:type="pct"/>
            <w:hideMark/>
          </w:tcPr>
          <w:p w14:paraId="5DB6DC1A" w14:textId="77777777" w:rsidR="005B1647" w:rsidRPr="0020182D" w:rsidRDefault="005B1647" w:rsidP="003D47E6">
            <w:pPr>
              <w:pStyle w:val="TabellHuvud"/>
              <w:cnfStyle w:val="100000000000" w:firstRow="1" w:lastRow="0" w:firstColumn="0" w:lastColumn="0" w:oddVBand="0" w:evenVBand="0" w:oddHBand="0" w:evenHBand="0" w:firstRowFirstColumn="0" w:firstRowLastColumn="0" w:lastRowFirstColumn="0" w:lastRowLastColumn="0"/>
            </w:pPr>
            <w:r w:rsidRPr="0020182D">
              <w:t>2018</w:t>
            </w:r>
          </w:p>
        </w:tc>
        <w:tc>
          <w:tcPr>
            <w:tcW w:w="767" w:type="pct"/>
            <w:hideMark/>
          </w:tcPr>
          <w:p w14:paraId="4B26A717" w14:textId="77777777" w:rsidR="005B1647" w:rsidRPr="0020182D" w:rsidRDefault="005B1647" w:rsidP="003D47E6">
            <w:pPr>
              <w:pStyle w:val="TabellHuvud"/>
              <w:cnfStyle w:val="100000000000" w:firstRow="1" w:lastRow="0" w:firstColumn="0" w:lastColumn="0" w:oddVBand="0" w:evenVBand="0" w:oddHBand="0" w:evenHBand="0" w:firstRowFirstColumn="0" w:firstRowLastColumn="0" w:lastRowFirstColumn="0" w:lastRowLastColumn="0"/>
            </w:pPr>
            <w:r w:rsidRPr="0020182D">
              <w:t>Förändring</w:t>
            </w:r>
          </w:p>
        </w:tc>
        <w:tc>
          <w:tcPr>
            <w:tcW w:w="767" w:type="pct"/>
            <w:hideMark/>
          </w:tcPr>
          <w:p w14:paraId="24E4E870" w14:textId="5E2C3726" w:rsidR="005B1647" w:rsidRPr="0020182D" w:rsidRDefault="005B1647" w:rsidP="003D47E6">
            <w:pPr>
              <w:pStyle w:val="TabellHuvud"/>
              <w:cnfStyle w:val="100000000000" w:firstRow="1" w:lastRow="0" w:firstColumn="0" w:lastColumn="0" w:oddVBand="0" w:evenVBand="0" w:oddHBand="0" w:evenHBand="0" w:firstRowFirstColumn="0" w:firstRowLastColumn="0" w:lastRowFirstColumn="0" w:lastRowLastColumn="0"/>
            </w:pPr>
            <w:r w:rsidRPr="0020182D">
              <w:t>Förändring</w:t>
            </w:r>
            <w:r>
              <w:t>, procent</w:t>
            </w:r>
          </w:p>
        </w:tc>
      </w:tr>
      <w:tr w:rsidR="00155607" w14:paraId="5A1F26B6" w14:textId="77777777" w:rsidTr="003D47E6">
        <w:trPr>
          <w:trHeight w:val="225"/>
        </w:trPr>
        <w:tc>
          <w:tcPr>
            <w:cnfStyle w:val="001000000000" w:firstRow="0" w:lastRow="0" w:firstColumn="1" w:lastColumn="0" w:oddVBand="0" w:evenVBand="0" w:oddHBand="0" w:evenHBand="0" w:firstRowFirstColumn="0" w:firstRowLastColumn="0" w:lastRowFirstColumn="0" w:lastRowLastColumn="0"/>
            <w:tcW w:w="1931" w:type="pct"/>
            <w:noWrap/>
            <w:hideMark/>
          </w:tcPr>
          <w:p w14:paraId="643910AB" w14:textId="77777777" w:rsidR="005B1647" w:rsidRPr="00C97094" w:rsidRDefault="005B1647" w:rsidP="003D47E6">
            <w:pPr>
              <w:pStyle w:val="Tabell"/>
              <w:rPr>
                <w:b/>
                <w:bCs/>
              </w:rPr>
            </w:pPr>
            <w:r w:rsidRPr="00C97094">
              <w:rPr>
                <w:b/>
                <w:bCs/>
              </w:rPr>
              <w:t xml:space="preserve">Antal kommunmottagna </w:t>
            </w:r>
          </w:p>
        </w:tc>
        <w:tc>
          <w:tcPr>
            <w:tcW w:w="767" w:type="pct"/>
            <w:noWrap/>
            <w:hideMark/>
          </w:tcPr>
          <w:p w14:paraId="7C4167A1" w14:textId="77777777" w:rsidR="005B1647" w:rsidRPr="00C97094" w:rsidRDefault="005B1647" w:rsidP="003D47E6">
            <w:pPr>
              <w:pStyle w:val="Tabell"/>
              <w:cnfStyle w:val="000000000000" w:firstRow="0" w:lastRow="0" w:firstColumn="0" w:lastColumn="0" w:oddVBand="0" w:evenVBand="0" w:oddHBand="0" w:evenHBand="0" w:firstRowFirstColumn="0" w:firstRowLastColumn="0" w:lastRowFirstColumn="0" w:lastRowLastColumn="0"/>
              <w:rPr>
                <w:b/>
                <w:bCs/>
              </w:rPr>
            </w:pPr>
            <w:r w:rsidRPr="00C97094">
              <w:rPr>
                <w:b/>
                <w:bCs/>
              </w:rPr>
              <w:t>25 597</w:t>
            </w:r>
          </w:p>
        </w:tc>
        <w:tc>
          <w:tcPr>
            <w:tcW w:w="767" w:type="pct"/>
            <w:noWrap/>
            <w:hideMark/>
          </w:tcPr>
          <w:p w14:paraId="743180D3" w14:textId="77777777" w:rsidR="005B1647" w:rsidRPr="00C97094" w:rsidRDefault="005B1647" w:rsidP="003D47E6">
            <w:pPr>
              <w:pStyle w:val="Tabell"/>
              <w:cnfStyle w:val="000000000000" w:firstRow="0" w:lastRow="0" w:firstColumn="0" w:lastColumn="0" w:oddVBand="0" w:evenVBand="0" w:oddHBand="0" w:evenHBand="0" w:firstRowFirstColumn="0" w:firstRowLastColumn="0" w:lastRowFirstColumn="0" w:lastRowLastColumn="0"/>
              <w:rPr>
                <w:b/>
                <w:bCs/>
              </w:rPr>
            </w:pPr>
            <w:r w:rsidRPr="00C97094">
              <w:rPr>
                <w:b/>
                <w:bCs/>
              </w:rPr>
              <w:t>44 216</w:t>
            </w:r>
          </w:p>
        </w:tc>
        <w:tc>
          <w:tcPr>
            <w:tcW w:w="767" w:type="pct"/>
            <w:noWrap/>
            <w:hideMark/>
          </w:tcPr>
          <w:p w14:paraId="2A2809E0" w14:textId="77777777" w:rsidR="005B1647" w:rsidRPr="00C97094" w:rsidRDefault="005B1647" w:rsidP="003D47E6">
            <w:pPr>
              <w:pStyle w:val="Tabell"/>
              <w:cnfStyle w:val="000000000000" w:firstRow="0" w:lastRow="0" w:firstColumn="0" w:lastColumn="0" w:oddVBand="0" w:evenVBand="0" w:oddHBand="0" w:evenHBand="0" w:firstRowFirstColumn="0" w:firstRowLastColumn="0" w:lastRowFirstColumn="0" w:lastRowLastColumn="0"/>
              <w:rPr>
                <w:b/>
                <w:bCs/>
              </w:rPr>
            </w:pPr>
            <w:r w:rsidRPr="00C97094">
              <w:rPr>
                <w:b/>
                <w:bCs/>
              </w:rPr>
              <w:t>-18 619</w:t>
            </w:r>
          </w:p>
        </w:tc>
        <w:tc>
          <w:tcPr>
            <w:tcW w:w="767" w:type="pct"/>
            <w:noWrap/>
            <w:hideMark/>
          </w:tcPr>
          <w:p w14:paraId="5D0FAD84" w14:textId="77777777" w:rsidR="005B1647" w:rsidRPr="00C97094" w:rsidRDefault="005B1647" w:rsidP="003D47E6">
            <w:pPr>
              <w:pStyle w:val="Tabell"/>
              <w:cnfStyle w:val="000000000000" w:firstRow="0" w:lastRow="0" w:firstColumn="0" w:lastColumn="0" w:oddVBand="0" w:evenVBand="0" w:oddHBand="0" w:evenHBand="0" w:firstRowFirstColumn="0" w:firstRowLastColumn="0" w:lastRowFirstColumn="0" w:lastRowLastColumn="0"/>
              <w:rPr>
                <w:b/>
                <w:bCs/>
              </w:rPr>
            </w:pPr>
            <w:r w:rsidRPr="00C97094">
              <w:rPr>
                <w:b/>
                <w:bCs/>
              </w:rPr>
              <w:t>-42,1</w:t>
            </w:r>
          </w:p>
        </w:tc>
      </w:tr>
      <w:tr w:rsidR="00155607" w14:paraId="781D039B" w14:textId="77777777" w:rsidTr="003D47E6">
        <w:trPr>
          <w:trHeight w:val="225"/>
        </w:trPr>
        <w:tc>
          <w:tcPr>
            <w:cnfStyle w:val="001000000000" w:firstRow="0" w:lastRow="0" w:firstColumn="1" w:lastColumn="0" w:oddVBand="0" w:evenVBand="0" w:oddHBand="0" w:evenHBand="0" w:firstRowFirstColumn="0" w:firstRowLastColumn="0" w:lastRowFirstColumn="0" w:lastRowLastColumn="0"/>
            <w:tcW w:w="1931" w:type="pct"/>
            <w:noWrap/>
            <w:hideMark/>
          </w:tcPr>
          <w:p w14:paraId="06609EFF" w14:textId="77777777" w:rsidR="005B1647" w:rsidRPr="00C97094" w:rsidRDefault="005B1647" w:rsidP="003D47E6">
            <w:pPr>
              <w:pStyle w:val="Tabell"/>
            </w:pPr>
            <w:r w:rsidRPr="00C97094">
              <w:t>varav män</w:t>
            </w:r>
          </w:p>
        </w:tc>
        <w:tc>
          <w:tcPr>
            <w:tcW w:w="767" w:type="pct"/>
            <w:noWrap/>
            <w:hideMark/>
          </w:tcPr>
          <w:p w14:paraId="43C05D60" w14:textId="77777777" w:rsidR="005B1647" w:rsidRPr="00C97094" w:rsidRDefault="005B1647" w:rsidP="003D47E6">
            <w:pPr>
              <w:pStyle w:val="Tabell"/>
              <w:cnfStyle w:val="000000000000" w:firstRow="0" w:lastRow="0" w:firstColumn="0" w:lastColumn="0" w:oddVBand="0" w:evenVBand="0" w:oddHBand="0" w:evenHBand="0" w:firstRowFirstColumn="0" w:firstRowLastColumn="0" w:lastRowFirstColumn="0" w:lastRowLastColumn="0"/>
            </w:pPr>
            <w:r w:rsidRPr="00C97094">
              <w:t>14 309</w:t>
            </w:r>
          </w:p>
        </w:tc>
        <w:tc>
          <w:tcPr>
            <w:tcW w:w="767" w:type="pct"/>
            <w:noWrap/>
            <w:hideMark/>
          </w:tcPr>
          <w:p w14:paraId="45CB0351" w14:textId="77777777" w:rsidR="005B1647" w:rsidRPr="00C97094" w:rsidRDefault="005B1647" w:rsidP="003D47E6">
            <w:pPr>
              <w:pStyle w:val="Tabell"/>
              <w:cnfStyle w:val="000000000000" w:firstRow="0" w:lastRow="0" w:firstColumn="0" w:lastColumn="0" w:oddVBand="0" w:evenVBand="0" w:oddHBand="0" w:evenHBand="0" w:firstRowFirstColumn="0" w:firstRowLastColumn="0" w:lastRowFirstColumn="0" w:lastRowLastColumn="0"/>
            </w:pPr>
            <w:r w:rsidRPr="00C97094">
              <w:t>24 301</w:t>
            </w:r>
          </w:p>
        </w:tc>
        <w:tc>
          <w:tcPr>
            <w:tcW w:w="767" w:type="pct"/>
            <w:noWrap/>
            <w:hideMark/>
          </w:tcPr>
          <w:p w14:paraId="184B134B" w14:textId="77777777" w:rsidR="005B1647" w:rsidRPr="00C97094" w:rsidRDefault="005B1647" w:rsidP="003D47E6">
            <w:pPr>
              <w:pStyle w:val="Tabell"/>
              <w:cnfStyle w:val="000000000000" w:firstRow="0" w:lastRow="0" w:firstColumn="0" w:lastColumn="0" w:oddVBand="0" w:evenVBand="0" w:oddHBand="0" w:evenHBand="0" w:firstRowFirstColumn="0" w:firstRowLastColumn="0" w:lastRowFirstColumn="0" w:lastRowLastColumn="0"/>
            </w:pPr>
            <w:r w:rsidRPr="00C97094">
              <w:t>-9 992</w:t>
            </w:r>
          </w:p>
        </w:tc>
        <w:tc>
          <w:tcPr>
            <w:tcW w:w="767" w:type="pct"/>
            <w:noWrap/>
            <w:hideMark/>
          </w:tcPr>
          <w:p w14:paraId="132FE80F" w14:textId="77777777" w:rsidR="005B1647" w:rsidRPr="00C97094" w:rsidRDefault="005B1647" w:rsidP="003D47E6">
            <w:pPr>
              <w:pStyle w:val="Tabell"/>
              <w:cnfStyle w:val="000000000000" w:firstRow="0" w:lastRow="0" w:firstColumn="0" w:lastColumn="0" w:oddVBand="0" w:evenVBand="0" w:oddHBand="0" w:evenHBand="0" w:firstRowFirstColumn="0" w:firstRowLastColumn="0" w:lastRowFirstColumn="0" w:lastRowLastColumn="0"/>
            </w:pPr>
            <w:r w:rsidRPr="00C97094">
              <w:t>-41,1</w:t>
            </w:r>
          </w:p>
        </w:tc>
      </w:tr>
      <w:tr w:rsidR="00155607" w14:paraId="0C205C4E" w14:textId="77777777" w:rsidTr="003D47E6">
        <w:trPr>
          <w:trHeight w:val="225"/>
        </w:trPr>
        <w:tc>
          <w:tcPr>
            <w:cnfStyle w:val="001000000000" w:firstRow="0" w:lastRow="0" w:firstColumn="1" w:lastColumn="0" w:oddVBand="0" w:evenVBand="0" w:oddHBand="0" w:evenHBand="0" w:firstRowFirstColumn="0" w:firstRowLastColumn="0" w:lastRowFirstColumn="0" w:lastRowLastColumn="0"/>
            <w:tcW w:w="1931" w:type="pct"/>
            <w:noWrap/>
            <w:hideMark/>
          </w:tcPr>
          <w:p w14:paraId="30A5AE4B" w14:textId="77777777" w:rsidR="005B1647" w:rsidRPr="00C97094" w:rsidRDefault="005B1647" w:rsidP="003D47E6">
            <w:pPr>
              <w:pStyle w:val="Tabell"/>
            </w:pPr>
            <w:r w:rsidRPr="00C97094">
              <w:t>varav kvinnor</w:t>
            </w:r>
          </w:p>
        </w:tc>
        <w:tc>
          <w:tcPr>
            <w:tcW w:w="767" w:type="pct"/>
            <w:noWrap/>
            <w:hideMark/>
          </w:tcPr>
          <w:p w14:paraId="5F1C466A" w14:textId="77777777" w:rsidR="005B1647" w:rsidRPr="00C97094" w:rsidRDefault="005B1647" w:rsidP="003D47E6">
            <w:pPr>
              <w:pStyle w:val="Tabell"/>
              <w:cnfStyle w:val="000000000000" w:firstRow="0" w:lastRow="0" w:firstColumn="0" w:lastColumn="0" w:oddVBand="0" w:evenVBand="0" w:oddHBand="0" w:evenHBand="0" w:firstRowFirstColumn="0" w:firstRowLastColumn="0" w:lastRowFirstColumn="0" w:lastRowLastColumn="0"/>
            </w:pPr>
            <w:r w:rsidRPr="00C97094">
              <w:t>11 288</w:t>
            </w:r>
          </w:p>
        </w:tc>
        <w:tc>
          <w:tcPr>
            <w:tcW w:w="767" w:type="pct"/>
            <w:noWrap/>
            <w:hideMark/>
          </w:tcPr>
          <w:p w14:paraId="5AC6422C" w14:textId="77777777" w:rsidR="005B1647" w:rsidRPr="00C97094" w:rsidRDefault="005B1647" w:rsidP="003D47E6">
            <w:pPr>
              <w:pStyle w:val="Tabell"/>
              <w:cnfStyle w:val="000000000000" w:firstRow="0" w:lastRow="0" w:firstColumn="0" w:lastColumn="0" w:oddVBand="0" w:evenVBand="0" w:oddHBand="0" w:evenHBand="0" w:firstRowFirstColumn="0" w:firstRowLastColumn="0" w:lastRowFirstColumn="0" w:lastRowLastColumn="0"/>
            </w:pPr>
            <w:r w:rsidRPr="00C97094">
              <w:t>19 915</w:t>
            </w:r>
          </w:p>
        </w:tc>
        <w:tc>
          <w:tcPr>
            <w:tcW w:w="767" w:type="pct"/>
            <w:noWrap/>
            <w:hideMark/>
          </w:tcPr>
          <w:p w14:paraId="02E580E2" w14:textId="77777777" w:rsidR="005B1647" w:rsidRPr="00C97094" w:rsidRDefault="005B1647" w:rsidP="003D47E6">
            <w:pPr>
              <w:pStyle w:val="Tabell"/>
              <w:cnfStyle w:val="000000000000" w:firstRow="0" w:lastRow="0" w:firstColumn="0" w:lastColumn="0" w:oddVBand="0" w:evenVBand="0" w:oddHBand="0" w:evenHBand="0" w:firstRowFirstColumn="0" w:firstRowLastColumn="0" w:lastRowFirstColumn="0" w:lastRowLastColumn="0"/>
            </w:pPr>
            <w:r w:rsidRPr="00C97094">
              <w:t>-8 627</w:t>
            </w:r>
          </w:p>
        </w:tc>
        <w:tc>
          <w:tcPr>
            <w:tcW w:w="767" w:type="pct"/>
            <w:noWrap/>
            <w:hideMark/>
          </w:tcPr>
          <w:p w14:paraId="398E0AFC" w14:textId="77777777" w:rsidR="005B1647" w:rsidRPr="00C97094" w:rsidRDefault="005B1647" w:rsidP="003D47E6">
            <w:pPr>
              <w:pStyle w:val="Tabell"/>
              <w:cnfStyle w:val="000000000000" w:firstRow="0" w:lastRow="0" w:firstColumn="0" w:lastColumn="0" w:oddVBand="0" w:evenVBand="0" w:oddHBand="0" w:evenHBand="0" w:firstRowFirstColumn="0" w:firstRowLastColumn="0" w:lastRowFirstColumn="0" w:lastRowLastColumn="0"/>
            </w:pPr>
            <w:r w:rsidRPr="00C97094">
              <w:t>-43,3</w:t>
            </w:r>
          </w:p>
        </w:tc>
      </w:tr>
      <w:tr w:rsidR="00155607" w14:paraId="5081CDB7" w14:textId="77777777" w:rsidTr="003D47E6">
        <w:trPr>
          <w:trHeight w:val="225"/>
        </w:trPr>
        <w:tc>
          <w:tcPr>
            <w:cnfStyle w:val="001000000000" w:firstRow="0" w:lastRow="0" w:firstColumn="1" w:lastColumn="0" w:oddVBand="0" w:evenVBand="0" w:oddHBand="0" w:evenHBand="0" w:firstRowFirstColumn="0" w:firstRowLastColumn="0" w:lastRowFirstColumn="0" w:lastRowLastColumn="0"/>
            <w:tcW w:w="1931" w:type="pct"/>
            <w:noWrap/>
            <w:hideMark/>
          </w:tcPr>
          <w:p w14:paraId="02924EB5" w14:textId="77777777" w:rsidR="005B1647" w:rsidRPr="00C97094" w:rsidRDefault="005B1647" w:rsidP="003D47E6">
            <w:pPr>
              <w:pStyle w:val="Tabell"/>
            </w:pPr>
            <w:r w:rsidRPr="00C97094">
              <w:t>andel män</w:t>
            </w:r>
          </w:p>
        </w:tc>
        <w:tc>
          <w:tcPr>
            <w:tcW w:w="767" w:type="pct"/>
            <w:noWrap/>
            <w:hideMark/>
          </w:tcPr>
          <w:p w14:paraId="41E219F2" w14:textId="7C386178" w:rsidR="005B1647" w:rsidRPr="00C97094" w:rsidRDefault="005B1647" w:rsidP="003D47E6">
            <w:pPr>
              <w:pStyle w:val="Tabell"/>
              <w:cnfStyle w:val="000000000000" w:firstRow="0" w:lastRow="0" w:firstColumn="0" w:lastColumn="0" w:oddVBand="0" w:evenVBand="0" w:oddHBand="0" w:evenHBand="0" w:firstRowFirstColumn="0" w:firstRowLastColumn="0" w:lastRowFirstColumn="0" w:lastRowLastColumn="0"/>
            </w:pPr>
            <w:r w:rsidRPr="00C97094">
              <w:t>55,9</w:t>
            </w:r>
            <w:r>
              <w:t xml:space="preserve"> </w:t>
            </w:r>
            <w:r w:rsidRPr="00C97094">
              <w:t>%</w:t>
            </w:r>
          </w:p>
        </w:tc>
        <w:tc>
          <w:tcPr>
            <w:tcW w:w="767" w:type="pct"/>
            <w:noWrap/>
            <w:hideMark/>
          </w:tcPr>
          <w:p w14:paraId="1A0A287E" w14:textId="04E53DD4" w:rsidR="005B1647" w:rsidRPr="00C97094" w:rsidRDefault="005B1647" w:rsidP="003D47E6">
            <w:pPr>
              <w:pStyle w:val="Tabell"/>
              <w:cnfStyle w:val="000000000000" w:firstRow="0" w:lastRow="0" w:firstColumn="0" w:lastColumn="0" w:oddVBand="0" w:evenVBand="0" w:oddHBand="0" w:evenHBand="0" w:firstRowFirstColumn="0" w:firstRowLastColumn="0" w:lastRowFirstColumn="0" w:lastRowLastColumn="0"/>
            </w:pPr>
            <w:r w:rsidRPr="00C97094">
              <w:t>55,0</w:t>
            </w:r>
            <w:r>
              <w:t xml:space="preserve"> </w:t>
            </w:r>
            <w:r w:rsidRPr="00C97094">
              <w:t>%</w:t>
            </w:r>
          </w:p>
        </w:tc>
        <w:tc>
          <w:tcPr>
            <w:tcW w:w="767" w:type="pct"/>
            <w:noWrap/>
            <w:hideMark/>
          </w:tcPr>
          <w:p w14:paraId="12C03082" w14:textId="77777777" w:rsidR="005B1647" w:rsidRPr="00C97094" w:rsidRDefault="005B1647" w:rsidP="003D47E6">
            <w:pPr>
              <w:pStyle w:val="Tabell"/>
              <w:cnfStyle w:val="000000000000" w:firstRow="0" w:lastRow="0" w:firstColumn="0" w:lastColumn="0" w:oddVBand="0" w:evenVBand="0" w:oddHBand="0" w:evenHBand="0" w:firstRowFirstColumn="0" w:firstRowLastColumn="0" w:lastRowFirstColumn="0" w:lastRowLastColumn="0"/>
            </w:pPr>
          </w:p>
        </w:tc>
        <w:tc>
          <w:tcPr>
            <w:tcW w:w="767" w:type="pct"/>
            <w:noWrap/>
            <w:hideMark/>
          </w:tcPr>
          <w:p w14:paraId="7211B0AF" w14:textId="77777777" w:rsidR="005B1647" w:rsidRPr="00C97094" w:rsidRDefault="005B1647" w:rsidP="003D47E6">
            <w:pPr>
              <w:pStyle w:val="Tabell"/>
              <w:cnfStyle w:val="000000000000" w:firstRow="0" w:lastRow="0" w:firstColumn="0" w:lastColumn="0" w:oddVBand="0" w:evenVBand="0" w:oddHBand="0" w:evenHBand="0" w:firstRowFirstColumn="0" w:firstRowLastColumn="0" w:lastRowFirstColumn="0" w:lastRowLastColumn="0"/>
            </w:pPr>
          </w:p>
        </w:tc>
      </w:tr>
      <w:tr w:rsidR="00155607" w14:paraId="1EBDB3DC" w14:textId="77777777" w:rsidTr="003D47E6">
        <w:trPr>
          <w:trHeight w:val="225"/>
        </w:trPr>
        <w:tc>
          <w:tcPr>
            <w:cnfStyle w:val="001000000000" w:firstRow="0" w:lastRow="0" w:firstColumn="1" w:lastColumn="0" w:oddVBand="0" w:evenVBand="0" w:oddHBand="0" w:evenHBand="0" w:firstRowFirstColumn="0" w:firstRowLastColumn="0" w:lastRowFirstColumn="0" w:lastRowLastColumn="0"/>
            <w:tcW w:w="1931" w:type="pct"/>
            <w:noWrap/>
            <w:hideMark/>
          </w:tcPr>
          <w:p w14:paraId="3624521D" w14:textId="77777777" w:rsidR="005B1647" w:rsidRPr="00C97094" w:rsidRDefault="005B1647" w:rsidP="003D47E6">
            <w:pPr>
              <w:pStyle w:val="Tabell"/>
            </w:pPr>
            <w:r w:rsidRPr="00C97094">
              <w:t>andel kvinnor</w:t>
            </w:r>
          </w:p>
        </w:tc>
        <w:tc>
          <w:tcPr>
            <w:tcW w:w="767" w:type="pct"/>
            <w:noWrap/>
            <w:hideMark/>
          </w:tcPr>
          <w:p w14:paraId="2A6EE586" w14:textId="2AB08665" w:rsidR="005B1647" w:rsidRPr="00C97094" w:rsidRDefault="005B1647" w:rsidP="003D47E6">
            <w:pPr>
              <w:pStyle w:val="Tabell"/>
              <w:cnfStyle w:val="000000000000" w:firstRow="0" w:lastRow="0" w:firstColumn="0" w:lastColumn="0" w:oddVBand="0" w:evenVBand="0" w:oddHBand="0" w:evenHBand="0" w:firstRowFirstColumn="0" w:firstRowLastColumn="0" w:lastRowFirstColumn="0" w:lastRowLastColumn="0"/>
            </w:pPr>
            <w:r w:rsidRPr="00C97094">
              <w:t>44,1</w:t>
            </w:r>
            <w:r>
              <w:t xml:space="preserve"> </w:t>
            </w:r>
            <w:r w:rsidRPr="00C97094">
              <w:t>%</w:t>
            </w:r>
          </w:p>
        </w:tc>
        <w:tc>
          <w:tcPr>
            <w:tcW w:w="767" w:type="pct"/>
            <w:noWrap/>
            <w:hideMark/>
          </w:tcPr>
          <w:p w14:paraId="7B6807FD" w14:textId="04434A93" w:rsidR="005B1647" w:rsidRPr="00C97094" w:rsidRDefault="005B1647" w:rsidP="003D47E6">
            <w:pPr>
              <w:pStyle w:val="Tabell"/>
              <w:cnfStyle w:val="000000000000" w:firstRow="0" w:lastRow="0" w:firstColumn="0" w:lastColumn="0" w:oddVBand="0" w:evenVBand="0" w:oddHBand="0" w:evenHBand="0" w:firstRowFirstColumn="0" w:firstRowLastColumn="0" w:lastRowFirstColumn="0" w:lastRowLastColumn="0"/>
            </w:pPr>
            <w:r w:rsidRPr="00C97094">
              <w:t>45,0</w:t>
            </w:r>
            <w:r>
              <w:t xml:space="preserve"> </w:t>
            </w:r>
            <w:r w:rsidRPr="00C97094">
              <w:t>%</w:t>
            </w:r>
          </w:p>
        </w:tc>
        <w:tc>
          <w:tcPr>
            <w:tcW w:w="767" w:type="pct"/>
            <w:noWrap/>
            <w:hideMark/>
          </w:tcPr>
          <w:p w14:paraId="61076B98" w14:textId="77777777" w:rsidR="005B1647" w:rsidRPr="00C97094" w:rsidRDefault="005B1647" w:rsidP="003D47E6">
            <w:pPr>
              <w:pStyle w:val="Tabell"/>
              <w:cnfStyle w:val="000000000000" w:firstRow="0" w:lastRow="0" w:firstColumn="0" w:lastColumn="0" w:oddVBand="0" w:evenVBand="0" w:oddHBand="0" w:evenHBand="0" w:firstRowFirstColumn="0" w:firstRowLastColumn="0" w:lastRowFirstColumn="0" w:lastRowLastColumn="0"/>
            </w:pPr>
          </w:p>
        </w:tc>
        <w:tc>
          <w:tcPr>
            <w:tcW w:w="767" w:type="pct"/>
            <w:noWrap/>
            <w:hideMark/>
          </w:tcPr>
          <w:p w14:paraId="74B79BA1" w14:textId="77777777" w:rsidR="005B1647" w:rsidRPr="00C97094" w:rsidRDefault="005B1647" w:rsidP="003D47E6">
            <w:pPr>
              <w:pStyle w:val="Tabell"/>
              <w:cnfStyle w:val="000000000000" w:firstRow="0" w:lastRow="0" w:firstColumn="0" w:lastColumn="0" w:oddVBand="0" w:evenVBand="0" w:oddHBand="0" w:evenHBand="0" w:firstRowFirstColumn="0" w:firstRowLastColumn="0" w:lastRowFirstColumn="0" w:lastRowLastColumn="0"/>
            </w:pPr>
          </w:p>
        </w:tc>
      </w:tr>
      <w:tr w:rsidR="00155607" w14:paraId="6EA9B23F" w14:textId="77777777" w:rsidTr="003D47E6">
        <w:trPr>
          <w:trHeight w:val="225"/>
        </w:trPr>
        <w:tc>
          <w:tcPr>
            <w:cnfStyle w:val="001000000000" w:firstRow="0" w:lastRow="0" w:firstColumn="1" w:lastColumn="0" w:oddVBand="0" w:evenVBand="0" w:oddHBand="0" w:evenHBand="0" w:firstRowFirstColumn="0" w:firstRowLastColumn="0" w:lastRowFirstColumn="0" w:lastRowLastColumn="0"/>
            <w:tcW w:w="1931" w:type="pct"/>
            <w:noWrap/>
            <w:hideMark/>
          </w:tcPr>
          <w:p w14:paraId="7EB61BF8" w14:textId="77777777" w:rsidR="005B1647" w:rsidRPr="00C97094" w:rsidRDefault="005B1647" w:rsidP="003D47E6">
            <w:pPr>
              <w:pStyle w:val="Tabell"/>
              <w:rPr>
                <w:b/>
                <w:bCs/>
              </w:rPr>
            </w:pPr>
            <w:r w:rsidRPr="00C97094">
              <w:rPr>
                <w:b/>
                <w:bCs/>
              </w:rPr>
              <w:t>Antal kommunmottagna under 18 år</w:t>
            </w:r>
          </w:p>
        </w:tc>
        <w:tc>
          <w:tcPr>
            <w:tcW w:w="767" w:type="pct"/>
            <w:noWrap/>
            <w:hideMark/>
          </w:tcPr>
          <w:p w14:paraId="2B5BE42B" w14:textId="77777777" w:rsidR="005B1647" w:rsidRPr="00C97094" w:rsidRDefault="005B1647" w:rsidP="003D47E6">
            <w:pPr>
              <w:pStyle w:val="Tabell"/>
              <w:cnfStyle w:val="000000000000" w:firstRow="0" w:lastRow="0" w:firstColumn="0" w:lastColumn="0" w:oddVBand="0" w:evenVBand="0" w:oddHBand="0" w:evenHBand="0" w:firstRowFirstColumn="0" w:firstRowLastColumn="0" w:lastRowFirstColumn="0" w:lastRowLastColumn="0"/>
              <w:rPr>
                <w:b/>
                <w:bCs/>
              </w:rPr>
            </w:pPr>
            <w:r w:rsidRPr="00C97094">
              <w:rPr>
                <w:b/>
                <w:bCs/>
              </w:rPr>
              <w:t>10 183</w:t>
            </w:r>
          </w:p>
        </w:tc>
        <w:tc>
          <w:tcPr>
            <w:tcW w:w="767" w:type="pct"/>
            <w:noWrap/>
            <w:hideMark/>
          </w:tcPr>
          <w:p w14:paraId="7F4D0ED3" w14:textId="77777777" w:rsidR="005B1647" w:rsidRPr="00C97094" w:rsidRDefault="005B1647" w:rsidP="003D47E6">
            <w:pPr>
              <w:pStyle w:val="Tabell"/>
              <w:cnfStyle w:val="000000000000" w:firstRow="0" w:lastRow="0" w:firstColumn="0" w:lastColumn="0" w:oddVBand="0" w:evenVBand="0" w:oddHBand="0" w:evenHBand="0" w:firstRowFirstColumn="0" w:firstRowLastColumn="0" w:lastRowFirstColumn="0" w:lastRowLastColumn="0"/>
              <w:rPr>
                <w:b/>
                <w:bCs/>
              </w:rPr>
            </w:pPr>
            <w:r w:rsidRPr="00C97094">
              <w:rPr>
                <w:b/>
                <w:bCs/>
              </w:rPr>
              <w:t>19 299</w:t>
            </w:r>
          </w:p>
        </w:tc>
        <w:tc>
          <w:tcPr>
            <w:tcW w:w="767" w:type="pct"/>
            <w:noWrap/>
            <w:hideMark/>
          </w:tcPr>
          <w:p w14:paraId="4A3EA040" w14:textId="77777777" w:rsidR="005B1647" w:rsidRPr="00C97094" w:rsidRDefault="005B1647" w:rsidP="003D47E6">
            <w:pPr>
              <w:pStyle w:val="Tabell"/>
              <w:cnfStyle w:val="000000000000" w:firstRow="0" w:lastRow="0" w:firstColumn="0" w:lastColumn="0" w:oddVBand="0" w:evenVBand="0" w:oddHBand="0" w:evenHBand="0" w:firstRowFirstColumn="0" w:firstRowLastColumn="0" w:lastRowFirstColumn="0" w:lastRowLastColumn="0"/>
              <w:rPr>
                <w:b/>
                <w:bCs/>
              </w:rPr>
            </w:pPr>
            <w:r w:rsidRPr="00C97094">
              <w:rPr>
                <w:b/>
                <w:bCs/>
              </w:rPr>
              <w:t>-9 116</w:t>
            </w:r>
          </w:p>
        </w:tc>
        <w:tc>
          <w:tcPr>
            <w:tcW w:w="767" w:type="pct"/>
            <w:noWrap/>
            <w:hideMark/>
          </w:tcPr>
          <w:p w14:paraId="5F968ACB" w14:textId="77777777" w:rsidR="005B1647" w:rsidRPr="00C97094" w:rsidRDefault="005B1647" w:rsidP="003D47E6">
            <w:pPr>
              <w:pStyle w:val="Tabell"/>
              <w:cnfStyle w:val="000000000000" w:firstRow="0" w:lastRow="0" w:firstColumn="0" w:lastColumn="0" w:oddVBand="0" w:evenVBand="0" w:oddHBand="0" w:evenHBand="0" w:firstRowFirstColumn="0" w:firstRowLastColumn="0" w:lastRowFirstColumn="0" w:lastRowLastColumn="0"/>
              <w:rPr>
                <w:b/>
                <w:bCs/>
              </w:rPr>
            </w:pPr>
            <w:r w:rsidRPr="00C97094">
              <w:rPr>
                <w:b/>
                <w:bCs/>
              </w:rPr>
              <w:t>-47,2</w:t>
            </w:r>
          </w:p>
        </w:tc>
      </w:tr>
      <w:tr w:rsidR="00155607" w14:paraId="7F2804FB" w14:textId="77777777" w:rsidTr="003D47E6">
        <w:trPr>
          <w:trHeight w:val="225"/>
        </w:trPr>
        <w:tc>
          <w:tcPr>
            <w:cnfStyle w:val="001000000000" w:firstRow="0" w:lastRow="0" w:firstColumn="1" w:lastColumn="0" w:oddVBand="0" w:evenVBand="0" w:oddHBand="0" w:evenHBand="0" w:firstRowFirstColumn="0" w:firstRowLastColumn="0" w:lastRowFirstColumn="0" w:lastRowLastColumn="0"/>
            <w:tcW w:w="1931" w:type="pct"/>
            <w:noWrap/>
            <w:hideMark/>
          </w:tcPr>
          <w:p w14:paraId="1038B41F" w14:textId="77777777" w:rsidR="005B1647" w:rsidRPr="00C97094" w:rsidRDefault="005B1647" w:rsidP="003D47E6">
            <w:pPr>
              <w:pStyle w:val="Tabell"/>
            </w:pPr>
            <w:r w:rsidRPr="00C97094">
              <w:t>varav pojkar</w:t>
            </w:r>
          </w:p>
        </w:tc>
        <w:tc>
          <w:tcPr>
            <w:tcW w:w="767" w:type="pct"/>
            <w:noWrap/>
            <w:hideMark/>
          </w:tcPr>
          <w:p w14:paraId="6A62B804" w14:textId="77777777" w:rsidR="005B1647" w:rsidRPr="00C97094" w:rsidRDefault="005B1647" w:rsidP="003D47E6">
            <w:pPr>
              <w:pStyle w:val="Tabell"/>
              <w:cnfStyle w:val="000000000000" w:firstRow="0" w:lastRow="0" w:firstColumn="0" w:lastColumn="0" w:oddVBand="0" w:evenVBand="0" w:oddHBand="0" w:evenHBand="0" w:firstRowFirstColumn="0" w:firstRowLastColumn="0" w:lastRowFirstColumn="0" w:lastRowLastColumn="0"/>
            </w:pPr>
            <w:r w:rsidRPr="00C97094">
              <w:t>5 295</w:t>
            </w:r>
          </w:p>
        </w:tc>
        <w:tc>
          <w:tcPr>
            <w:tcW w:w="767" w:type="pct"/>
            <w:noWrap/>
            <w:hideMark/>
          </w:tcPr>
          <w:p w14:paraId="683A587A" w14:textId="77777777" w:rsidR="005B1647" w:rsidRPr="00C97094" w:rsidRDefault="005B1647" w:rsidP="003D47E6">
            <w:pPr>
              <w:pStyle w:val="Tabell"/>
              <w:cnfStyle w:val="000000000000" w:firstRow="0" w:lastRow="0" w:firstColumn="0" w:lastColumn="0" w:oddVBand="0" w:evenVBand="0" w:oddHBand="0" w:evenHBand="0" w:firstRowFirstColumn="0" w:firstRowLastColumn="0" w:lastRowFirstColumn="0" w:lastRowLastColumn="0"/>
            </w:pPr>
            <w:r w:rsidRPr="00C97094">
              <w:t>10 470</w:t>
            </w:r>
          </w:p>
        </w:tc>
        <w:tc>
          <w:tcPr>
            <w:tcW w:w="767" w:type="pct"/>
            <w:noWrap/>
            <w:hideMark/>
          </w:tcPr>
          <w:p w14:paraId="21613729" w14:textId="77777777" w:rsidR="005B1647" w:rsidRPr="00C97094" w:rsidRDefault="005B1647" w:rsidP="003D47E6">
            <w:pPr>
              <w:pStyle w:val="Tabell"/>
              <w:cnfStyle w:val="000000000000" w:firstRow="0" w:lastRow="0" w:firstColumn="0" w:lastColumn="0" w:oddVBand="0" w:evenVBand="0" w:oddHBand="0" w:evenHBand="0" w:firstRowFirstColumn="0" w:firstRowLastColumn="0" w:lastRowFirstColumn="0" w:lastRowLastColumn="0"/>
            </w:pPr>
            <w:r w:rsidRPr="00C97094">
              <w:t>-5 175</w:t>
            </w:r>
          </w:p>
        </w:tc>
        <w:tc>
          <w:tcPr>
            <w:tcW w:w="767" w:type="pct"/>
            <w:noWrap/>
            <w:hideMark/>
          </w:tcPr>
          <w:p w14:paraId="298DD685" w14:textId="77777777" w:rsidR="005B1647" w:rsidRPr="00C97094" w:rsidRDefault="005B1647" w:rsidP="003D47E6">
            <w:pPr>
              <w:pStyle w:val="Tabell"/>
              <w:cnfStyle w:val="000000000000" w:firstRow="0" w:lastRow="0" w:firstColumn="0" w:lastColumn="0" w:oddVBand="0" w:evenVBand="0" w:oddHBand="0" w:evenHBand="0" w:firstRowFirstColumn="0" w:firstRowLastColumn="0" w:lastRowFirstColumn="0" w:lastRowLastColumn="0"/>
            </w:pPr>
            <w:r w:rsidRPr="00C97094">
              <w:t>-49,4</w:t>
            </w:r>
          </w:p>
        </w:tc>
      </w:tr>
      <w:tr w:rsidR="00155607" w14:paraId="3D54192E" w14:textId="77777777" w:rsidTr="003D47E6">
        <w:trPr>
          <w:trHeight w:val="225"/>
        </w:trPr>
        <w:tc>
          <w:tcPr>
            <w:cnfStyle w:val="001000000000" w:firstRow="0" w:lastRow="0" w:firstColumn="1" w:lastColumn="0" w:oddVBand="0" w:evenVBand="0" w:oddHBand="0" w:evenHBand="0" w:firstRowFirstColumn="0" w:firstRowLastColumn="0" w:lastRowFirstColumn="0" w:lastRowLastColumn="0"/>
            <w:tcW w:w="1931" w:type="pct"/>
            <w:noWrap/>
            <w:hideMark/>
          </w:tcPr>
          <w:p w14:paraId="51AB04DF" w14:textId="77777777" w:rsidR="005B1647" w:rsidRPr="00C97094" w:rsidRDefault="005B1647" w:rsidP="003D47E6">
            <w:pPr>
              <w:pStyle w:val="Tabell"/>
            </w:pPr>
            <w:r w:rsidRPr="00C97094">
              <w:t>varav flickor</w:t>
            </w:r>
          </w:p>
        </w:tc>
        <w:tc>
          <w:tcPr>
            <w:tcW w:w="767" w:type="pct"/>
            <w:noWrap/>
            <w:hideMark/>
          </w:tcPr>
          <w:p w14:paraId="28E6BCF9" w14:textId="77777777" w:rsidR="005B1647" w:rsidRPr="00C97094" w:rsidRDefault="005B1647" w:rsidP="003D47E6">
            <w:pPr>
              <w:pStyle w:val="Tabell"/>
              <w:cnfStyle w:val="000000000000" w:firstRow="0" w:lastRow="0" w:firstColumn="0" w:lastColumn="0" w:oddVBand="0" w:evenVBand="0" w:oddHBand="0" w:evenHBand="0" w:firstRowFirstColumn="0" w:firstRowLastColumn="0" w:lastRowFirstColumn="0" w:lastRowLastColumn="0"/>
            </w:pPr>
            <w:r w:rsidRPr="00C97094">
              <w:t>4 888</w:t>
            </w:r>
          </w:p>
        </w:tc>
        <w:tc>
          <w:tcPr>
            <w:tcW w:w="767" w:type="pct"/>
            <w:noWrap/>
            <w:hideMark/>
          </w:tcPr>
          <w:p w14:paraId="36EC6DC1" w14:textId="77777777" w:rsidR="005B1647" w:rsidRPr="00C97094" w:rsidRDefault="005B1647" w:rsidP="003D47E6">
            <w:pPr>
              <w:pStyle w:val="Tabell"/>
              <w:cnfStyle w:val="000000000000" w:firstRow="0" w:lastRow="0" w:firstColumn="0" w:lastColumn="0" w:oddVBand="0" w:evenVBand="0" w:oddHBand="0" w:evenHBand="0" w:firstRowFirstColumn="0" w:firstRowLastColumn="0" w:lastRowFirstColumn="0" w:lastRowLastColumn="0"/>
            </w:pPr>
            <w:r w:rsidRPr="00C97094">
              <w:t>8 829</w:t>
            </w:r>
          </w:p>
        </w:tc>
        <w:tc>
          <w:tcPr>
            <w:tcW w:w="767" w:type="pct"/>
            <w:noWrap/>
            <w:hideMark/>
          </w:tcPr>
          <w:p w14:paraId="273B6207" w14:textId="77777777" w:rsidR="005B1647" w:rsidRPr="00C97094" w:rsidRDefault="005B1647" w:rsidP="003D47E6">
            <w:pPr>
              <w:pStyle w:val="Tabell"/>
              <w:cnfStyle w:val="000000000000" w:firstRow="0" w:lastRow="0" w:firstColumn="0" w:lastColumn="0" w:oddVBand="0" w:evenVBand="0" w:oddHBand="0" w:evenHBand="0" w:firstRowFirstColumn="0" w:firstRowLastColumn="0" w:lastRowFirstColumn="0" w:lastRowLastColumn="0"/>
            </w:pPr>
            <w:r w:rsidRPr="00C97094">
              <w:t>-3 941</w:t>
            </w:r>
          </w:p>
        </w:tc>
        <w:tc>
          <w:tcPr>
            <w:tcW w:w="767" w:type="pct"/>
            <w:noWrap/>
            <w:hideMark/>
          </w:tcPr>
          <w:p w14:paraId="2C2C6303" w14:textId="77777777" w:rsidR="005B1647" w:rsidRPr="00C97094" w:rsidRDefault="005B1647" w:rsidP="003D47E6">
            <w:pPr>
              <w:pStyle w:val="Tabell"/>
              <w:cnfStyle w:val="000000000000" w:firstRow="0" w:lastRow="0" w:firstColumn="0" w:lastColumn="0" w:oddVBand="0" w:evenVBand="0" w:oddHBand="0" w:evenHBand="0" w:firstRowFirstColumn="0" w:firstRowLastColumn="0" w:lastRowFirstColumn="0" w:lastRowLastColumn="0"/>
            </w:pPr>
            <w:r w:rsidRPr="00C97094">
              <w:t>-44,6</w:t>
            </w:r>
          </w:p>
        </w:tc>
      </w:tr>
      <w:tr w:rsidR="00155607" w14:paraId="5E56C743" w14:textId="77777777" w:rsidTr="003D47E6">
        <w:trPr>
          <w:trHeight w:val="225"/>
        </w:trPr>
        <w:tc>
          <w:tcPr>
            <w:cnfStyle w:val="001000000000" w:firstRow="0" w:lastRow="0" w:firstColumn="1" w:lastColumn="0" w:oddVBand="0" w:evenVBand="0" w:oddHBand="0" w:evenHBand="0" w:firstRowFirstColumn="0" w:firstRowLastColumn="0" w:lastRowFirstColumn="0" w:lastRowLastColumn="0"/>
            <w:tcW w:w="1931" w:type="pct"/>
            <w:noWrap/>
            <w:hideMark/>
          </w:tcPr>
          <w:p w14:paraId="36D98EAE" w14:textId="77777777" w:rsidR="005B1647" w:rsidRPr="00C97094" w:rsidRDefault="005B1647" w:rsidP="003D47E6">
            <w:pPr>
              <w:pStyle w:val="Tabell"/>
            </w:pPr>
            <w:r w:rsidRPr="00C97094">
              <w:t>andel män</w:t>
            </w:r>
          </w:p>
        </w:tc>
        <w:tc>
          <w:tcPr>
            <w:tcW w:w="767" w:type="pct"/>
            <w:noWrap/>
            <w:hideMark/>
          </w:tcPr>
          <w:p w14:paraId="53437E07" w14:textId="792A7E18" w:rsidR="005B1647" w:rsidRPr="00C97094" w:rsidRDefault="005B1647" w:rsidP="003D47E6">
            <w:pPr>
              <w:pStyle w:val="Tabell"/>
              <w:cnfStyle w:val="000000000000" w:firstRow="0" w:lastRow="0" w:firstColumn="0" w:lastColumn="0" w:oddVBand="0" w:evenVBand="0" w:oddHBand="0" w:evenHBand="0" w:firstRowFirstColumn="0" w:firstRowLastColumn="0" w:lastRowFirstColumn="0" w:lastRowLastColumn="0"/>
            </w:pPr>
            <w:r w:rsidRPr="00C97094">
              <w:t>52,0</w:t>
            </w:r>
            <w:r>
              <w:t xml:space="preserve"> </w:t>
            </w:r>
            <w:r w:rsidRPr="00C97094">
              <w:t>%</w:t>
            </w:r>
          </w:p>
        </w:tc>
        <w:tc>
          <w:tcPr>
            <w:tcW w:w="767" w:type="pct"/>
            <w:noWrap/>
            <w:hideMark/>
          </w:tcPr>
          <w:p w14:paraId="5F46C40F" w14:textId="4DF97901" w:rsidR="005B1647" w:rsidRPr="00C97094" w:rsidRDefault="005B1647" w:rsidP="003D47E6">
            <w:pPr>
              <w:pStyle w:val="Tabell"/>
              <w:cnfStyle w:val="000000000000" w:firstRow="0" w:lastRow="0" w:firstColumn="0" w:lastColumn="0" w:oddVBand="0" w:evenVBand="0" w:oddHBand="0" w:evenHBand="0" w:firstRowFirstColumn="0" w:firstRowLastColumn="0" w:lastRowFirstColumn="0" w:lastRowLastColumn="0"/>
            </w:pPr>
            <w:r w:rsidRPr="00C97094">
              <w:t>54,3</w:t>
            </w:r>
            <w:r>
              <w:t xml:space="preserve"> </w:t>
            </w:r>
            <w:r w:rsidRPr="00C97094">
              <w:t>%</w:t>
            </w:r>
          </w:p>
        </w:tc>
        <w:tc>
          <w:tcPr>
            <w:tcW w:w="767" w:type="pct"/>
            <w:noWrap/>
            <w:hideMark/>
          </w:tcPr>
          <w:p w14:paraId="38DC5468" w14:textId="77777777" w:rsidR="005B1647" w:rsidRPr="00C97094" w:rsidRDefault="005B1647" w:rsidP="003D47E6">
            <w:pPr>
              <w:pStyle w:val="Tabell"/>
              <w:cnfStyle w:val="000000000000" w:firstRow="0" w:lastRow="0" w:firstColumn="0" w:lastColumn="0" w:oddVBand="0" w:evenVBand="0" w:oddHBand="0" w:evenHBand="0" w:firstRowFirstColumn="0" w:firstRowLastColumn="0" w:lastRowFirstColumn="0" w:lastRowLastColumn="0"/>
            </w:pPr>
          </w:p>
        </w:tc>
        <w:tc>
          <w:tcPr>
            <w:tcW w:w="767" w:type="pct"/>
            <w:noWrap/>
            <w:hideMark/>
          </w:tcPr>
          <w:p w14:paraId="779EF544" w14:textId="77777777" w:rsidR="005B1647" w:rsidRPr="00C97094" w:rsidRDefault="005B1647" w:rsidP="003D47E6">
            <w:pPr>
              <w:pStyle w:val="Tabell"/>
              <w:cnfStyle w:val="000000000000" w:firstRow="0" w:lastRow="0" w:firstColumn="0" w:lastColumn="0" w:oddVBand="0" w:evenVBand="0" w:oddHBand="0" w:evenHBand="0" w:firstRowFirstColumn="0" w:firstRowLastColumn="0" w:lastRowFirstColumn="0" w:lastRowLastColumn="0"/>
            </w:pPr>
          </w:p>
        </w:tc>
      </w:tr>
      <w:tr w:rsidR="00155607" w14:paraId="42272F1B" w14:textId="77777777" w:rsidTr="003D47E6">
        <w:trPr>
          <w:trHeight w:val="225"/>
        </w:trPr>
        <w:tc>
          <w:tcPr>
            <w:cnfStyle w:val="001000000000" w:firstRow="0" w:lastRow="0" w:firstColumn="1" w:lastColumn="0" w:oddVBand="0" w:evenVBand="0" w:oddHBand="0" w:evenHBand="0" w:firstRowFirstColumn="0" w:firstRowLastColumn="0" w:lastRowFirstColumn="0" w:lastRowLastColumn="0"/>
            <w:tcW w:w="1931" w:type="pct"/>
            <w:noWrap/>
            <w:hideMark/>
          </w:tcPr>
          <w:p w14:paraId="742C514E" w14:textId="77777777" w:rsidR="005B1647" w:rsidRPr="00C97094" w:rsidRDefault="005B1647" w:rsidP="003D47E6">
            <w:pPr>
              <w:pStyle w:val="Tabell"/>
            </w:pPr>
            <w:r w:rsidRPr="00C97094">
              <w:t>andel kvinnor</w:t>
            </w:r>
          </w:p>
        </w:tc>
        <w:tc>
          <w:tcPr>
            <w:tcW w:w="767" w:type="pct"/>
            <w:noWrap/>
            <w:hideMark/>
          </w:tcPr>
          <w:p w14:paraId="63381A2A" w14:textId="1F542D66" w:rsidR="005B1647" w:rsidRPr="00C97094" w:rsidRDefault="005B1647" w:rsidP="003D47E6">
            <w:pPr>
              <w:pStyle w:val="Tabell"/>
              <w:cnfStyle w:val="000000000000" w:firstRow="0" w:lastRow="0" w:firstColumn="0" w:lastColumn="0" w:oddVBand="0" w:evenVBand="0" w:oddHBand="0" w:evenHBand="0" w:firstRowFirstColumn="0" w:firstRowLastColumn="0" w:lastRowFirstColumn="0" w:lastRowLastColumn="0"/>
            </w:pPr>
            <w:r w:rsidRPr="00C97094">
              <w:t>48,0</w:t>
            </w:r>
            <w:r>
              <w:t xml:space="preserve"> </w:t>
            </w:r>
            <w:r w:rsidRPr="00C97094">
              <w:t>%</w:t>
            </w:r>
          </w:p>
        </w:tc>
        <w:tc>
          <w:tcPr>
            <w:tcW w:w="767" w:type="pct"/>
            <w:noWrap/>
            <w:hideMark/>
          </w:tcPr>
          <w:p w14:paraId="7A50AEC5" w14:textId="26817893" w:rsidR="005B1647" w:rsidRPr="00C97094" w:rsidRDefault="005B1647" w:rsidP="003D47E6">
            <w:pPr>
              <w:pStyle w:val="Tabell"/>
              <w:cnfStyle w:val="000000000000" w:firstRow="0" w:lastRow="0" w:firstColumn="0" w:lastColumn="0" w:oddVBand="0" w:evenVBand="0" w:oddHBand="0" w:evenHBand="0" w:firstRowFirstColumn="0" w:firstRowLastColumn="0" w:lastRowFirstColumn="0" w:lastRowLastColumn="0"/>
            </w:pPr>
            <w:r w:rsidRPr="00C97094">
              <w:t>45,7</w:t>
            </w:r>
            <w:r>
              <w:t xml:space="preserve"> </w:t>
            </w:r>
            <w:r w:rsidRPr="00C97094">
              <w:t>%</w:t>
            </w:r>
          </w:p>
        </w:tc>
        <w:tc>
          <w:tcPr>
            <w:tcW w:w="767" w:type="pct"/>
            <w:noWrap/>
            <w:hideMark/>
          </w:tcPr>
          <w:p w14:paraId="044DC2E4" w14:textId="77777777" w:rsidR="005B1647" w:rsidRPr="00C97094" w:rsidRDefault="005B1647" w:rsidP="003D47E6">
            <w:pPr>
              <w:pStyle w:val="Tabell"/>
              <w:cnfStyle w:val="000000000000" w:firstRow="0" w:lastRow="0" w:firstColumn="0" w:lastColumn="0" w:oddVBand="0" w:evenVBand="0" w:oddHBand="0" w:evenHBand="0" w:firstRowFirstColumn="0" w:firstRowLastColumn="0" w:lastRowFirstColumn="0" w:lastRowLastColumn="0"/>
            </w:pPr>
          </w:p>
        </w:tc>
        <w:tc>
          <w:tcPr>
            <w:tcW w:w="767" w:type="pct"/>
            <w:noWrap/>
            <w:hideMark/>
          </w:tcPr>
          <w:p w14:paraId="363A5A1A" w14:textId="77777777" w:rsidR="005B1647" w:rsidRPr="00C97094" w:rsidRDefault="005B1647" w:rsidP="003D47E6">
            <w:pPr>
              <w:pStyle w:val="Tabell"/>
              <w:cnfStyle w:val="000000000000" w:firstRow="0" w:lastRow="0" w:firstColumn="0" w:lastColumn="0" w:oddVBand="0" w:evenVBand="0" w:oddHBand="0" w:evenHBand="0" w:firstRowFirstColumn="0" w:firstRowLastColumn="0" w:lastRowFirstColumn="0" w:lastRowLastColumn="0"/>
            </w:pPr>
          </w:p>
        </w:tc>
      </w:tr>
      <w:tr w:rsidR="00155607" w14:paraId="7446E982" w14:textId="77777777" w:rsidTr="003D47E6">
        <w:trPr>
          <w:trHeight w:val="225"/>
        </w:trPr>
        <w:tc>
          <w:tcPr>
            <w:cnfStyle w:val="001000000000" w:firstRow="0" w:lastRow="0" w:firstColumn="1" w:lastColumn="0" w:oddVBand="0" w:evenVBand="0" w:oddHBand="0" w:evenHBand="0" w:firstRowFirstColumn="0" w:firstRowLastColumn="0" w:lastRowFirstColumn="0" w:lastRowLastColumn="0"/>
            <w:tcW w:w="1931" w:type="pct"/>
            <w:noWrap/>
            <w:hideMark/>
          </w:tcPr>
          <w:p w14:paraId="67C1355E" w14:textId="77777777" w:rsidR="005B1647" w:rsidRPr="00C97094" w:rsidRDefault="005B1647" w:rsidP="003D47E6">
            <w:pPr>
              <w:pStyle w:val="Tabell"/>
              <w:rPr>
                <w:b/>
                <w:bCs/>
              </w:rPr>
            </w:pPr>
            <w:r w:rsidRPr="00C97094">
              <w:rPr>
                <w:b/>
                <w:bCs/>
              </w:rPr>
              <w:t>Antal ensamkommande och unga</w:t>
            </w:r>
          </w:p>
        </w:tc>
        <w:tc>
          <w:tcPr>
            <w:tcW w:w="767" w:type="pct"/>
            <w:noWrap/>
            <w:hideMark/>
          </w:tcPr>
          <w:p w14:paraId="7A29484A" w14:textId="77777777" w:rsidR="005B1647" w:rsidRPr="0051624B" w:rsidRDefault="005B1647" w:rsidP="003D47E6">
            <w:pPr>
              <w:pStyle w:val="Tabell"/>
              <w:cnfStyle w:val="000000000000" w:firstRow="0" w:lastRow="0" w:firstColumn="0" w:lastColumn="0" w:oddVBand="0" w:evenVBand="0" w:oddHBand="0" w:evenHBand="0" w:firstRowFirstColumn="0" w:firstRowLastColumn="0" w:lastRowFirstColumn="0" w:lastRowLastColumn="0"/>
              <w:rPr>
                <w:b/>
              </w:rPr>
            </w:pPr>
            <w:r w:rsidRPr="0051624B">
              <w:rPr>
                <w:b/>
              </w:rPr>
              <w:t>4 762</w:t>
            </w:r>
          </w:p>
        </w:tc>
        <w:tc>
          <w:tcPr>
            <w:tcW w:w="767" w:type="pct"/>
            <w:noWrap/>
            <w:hideMark/>
          </w:tcPr>
          <w:p w14:paraId="1CC73A5E" w14:textId="77777777" w:rsidR="005B1647" w:rsidRPr="0051624B" w:rsidRDefault="005B1647" w:rsidP="003D47E6">
            <w:pPr>
              <w:pStyle w:val="Tabell"/>
              <w:cnfStyle w:val="000000000000" w:firstRow="0" w:lastRow="0" w:firstColumn="0" w:lastColumn="0" w:oddVBand="0" w:evenVBand="0" w:oddHBand="0" w:evenHBand="0" w:firstRowFirstColumn="0" w:firstRowLastColumn="0" w:lastRowFirstColumn="0" w:lastRowLastColumn="0"/>
              <w:rPr>
                <w:b/>
              </w:rPr>
            </w:pPr>
            <w:r w:rsidRPr="0051624B">
              <w:rPr>
                <w:b/>
              </w:rPr>
              <w:t>6 635</w:t>
            </w:r>
          </w:p>
        </w:tc>
        <w:tc>
          <w:tcPr>
            <w:tcW w:w="767" w:type="pct"/>
            <w:noWrap/>
            <w:hideMark/>
          </w:tcPr>
          <w:p w14:paraId="2216E8D0" w14:textId="77777777" w:rsidR="005B1647" w:rsidRPr="0051624B" w:rsidRDefault="005B1647" w:rsidP="003D47E6">
            <w:pPr>
              <w:pStyle w:val="Tabell"/>
              <w:cnfStyle w:val="000000000000" w:firstRow="0" w:lastRow="0" w:firstColumn="0" w:lastColumn="0" w:oddVBand="0" w:evenVBand="0" w:oddHBand="0" w:evenHBand="0" w:firstRowFirstColumn="0" w:firstRowLastColumn="0" w:lastRowFirstColumn="0" w:lastRowLastColumn="0"/>
              <w:rPr>
                <w:b/>
              </w:rPr>
            </w:pPr>
            <w:r w:rsidRPr="0051624B">
              <w:rPr>
                <w:b/>
              </w:rPr>
              <w:t>-1 873</w:t>
            </w:r>
          </w:p>
        </w:tc>
        <w:tc>
          <w:tcPr>
            <w:tcW w:w="767" w:type="pct"/>
            <w:noWrap/>
            <w:hideMark/>
          </w:tcPr>
          <w:p w14:paraId="63EE4409" w14:textId="77777777" w:rsidR="005B1647" w:rsidRPr="0051624B" w:rsidRDefault="005B1647" w:rsidP="003D47E6">
            <w:pPr>
              <w:pStyle w:val="Tabell"/>
              <w:cnfStyle w:val="000000000000" w:firstRow="0" w:lastRow="0" w:firstColumn="0" w:lastColumn="0" w:oddVBand="0" w:evenVBand="0" w:oddHBand="0" w:evenHBand="0" w:firstRowFirstColumn="0" w:firstRowLastColumn="0" w:lastRowFirstColumn="0" w:lastRowLastColumn="0"/>
              <w:rPr>
                <w:b/>
              </w:rPr>
            </w:pPr>
            <w:r w:rsidRPr="0051624B">
              <w:rPr>
                <w:b/>
              </w:rPr>
              <w:t>-28,2</w:t>
            </w:r>
          </w:p>
        </w:tc>
      </w:tr>
      <w:tr w:rsidR="00155607" w14:paraId="5F792419" w14:textId="77777777" w:rsidTr="003D47E6">
        <w:trPr>
          <w:trHeight w:val="225"/>
        </w:trPr>
        <w:tc>
          <w:tcPr>
            <w:cnfStyle w:val="001000000000" w:firstRow="0" w:lastRow="0" w:firstColumn="1" w:lastColumn="0" w:oddVBand="0" w:evenVBand="0" w:oddHBand="0" w:evenHBand="0" w:firstRowFirstColumn="0" w:firstRowLastColumn="0" w:lastRowFirstColumn="0" w:lastRowLastColumn="0"/>
            <w:tcW w:w="1931" w:type="pct"/>
            <w:noWrap/>
            <w:hideMark/>
          </w:tcPr>
          <w:p w14:paraId="258BA96A" w14:textId="77777777" w:rsidR="005B1647" w:rsidRPr="00C97094" w:rsidRDefault="005B1647" w:rsidP="003D47E6">
            <w:pPr>
              <w:pStyle w:val="Tabell"/>
            </w:pPr>
            <w:r w:rsidRPr="00C97094">
              <w:t>varav pojkar</w:t>
            </w:r>
          </w:p>
        </w:tc>
        <w:tc>
          <w:tcPr>
            <w:tcW w:w="767" w:type="pct"/>
            <w:noWrap/>
            <w:hideMark/>
          </w:tcPr>
          <w:p w14:paraId="79EF0D43" w14:textId="77777777" w:rsidR="005B1647" w:rsidRPr="00C97094" w:rsidRDefault="005B1647" w:rsidP="003D47E6">
            <w:pPr>
              <w:pStyle w:val="Tabell"/>
              <w:cnfStyle w:val="000000000000" w:firstRow="0" w:lastRow="0" w:firstColumn="0" w:lastColumn="0" w:oddVBand="0" w:evenVBand="0" w:oddHBand="0" w:evenHBand="0" w:firstRowFirstColumn="0" w:firstRowLastColumn="0" w:lastRowFirstColumn="0" w:lastRowLastColumn="0"/>
            </w:pPr>
            <w:r w:rsidRPr="00C97094">
              <w:t>4 426</w:t>
            </w:r>
          </w:p>
        </w:tc>
        <w:tc>
          <w:tcPr>
            <w:tcW w:w="767" w:type="pct"/>
            <w:noWrap/>
            <w:hideMark/>
          </w:tcPr>
          <w:p w14:paraId="62DCC7A9" w14:textId="77777777" w:rsidR="005B1647" w:rsidRPr="00C97094" w:rsidRDefault="005B1647" w:rsidP="003D47E6">
            <w:pPr>
              <w:pStyle w:val="Tabell"/>
              <w:cnfStyle w:val="000000000000" w:firstRow="0" w:lastRow="0" w:firstColumn="0" w:lastColumn="0" w:oddVBand="0" w:evenVBand="0" w:oddHBand="0" w:evenHBand="0" w:firstRowFirstColumn="0" w:firstRowLastColumn="0" w:lastRowFirstColumn="0" w:lastRowLastColumn="0"/>
            </w:pPr>
            <w:r w:rsidRPr="00C97094">
              <w:t>6 015</w:t>
            </w:r>
          </w:p>
        </w:tc>
        <w:tc>
          <w:tcPr>
            <w:tcW w:w="767" w:type="pct"/>
            <w:noWrap/>
            <w:hideMark/>
          </w:tcPr>
          <w:p w14:paraId="4AE49634" w14:textId="77777777" w:rsidR="005B1647" w:rsidRPr="00C97094" w:rsidRDefault="005B1647" w:rsidP="003D47E6">
            <w:pPr>
              <w:pStyle w:val="Tabell"/>
              <w:cnfStyle w:val="000000000000" w:firstRow="0" w:lastRow="0" w:firstColumn="0" w:lastColumn="0" w:oddVBand="0" w:evenVBand="0" w:oddHBand="0" w:evenHBand="0" w:firstRowFirstColumn="0" w:firstRowLastColumn="0" w:lastRowFirstColumn="0" w:lastRowLastColumn="0"/>
            </w:pPr>
            <w:r w:rsidRPr="00C97094">
              <w:t>-1 589</w:t>
            </w:r>
          </w:p>
        </w:tc>
        <w:tc>
          <w:tcPr>
            <w:tcW w:w="767" w:type="pct"/>
            <w:noWrap/>
            <w:hideMark/>
          </w:tcPr>
          <w:p w14:paraId="3E6333BD" w14:textId="77777777" w:rsidR="005B1647" w:rsidRPr="00C97094" w:rsidRDefault="005B1647" w:rsidP="003D47E6">
            <w:pPr>
              <w:pStyle w:val="Tabell"/>
              <w:cnfStyle w:val="000000000000" w:firstRow="0" w:lastRow="0" w:firstColumn="0" w:lastColumn="0" w:oddVBand="0" w:evenVBand="0" w:oddHBand="0" w:evenHBand="0" w:firstRowFirstColumn="0" w:firstRowLastColumn="0" w:lastRowFirstColumn="0" w:lastRowLastColumn="0"/>
            </w:pPr>
            <w:r w:rsidRPr="00C97094">
              <w:t>-26,4</w:t>
            </w:r>
          </w:p>
        </w:tc>
      </w:tr>
      <w:tr w:rsidR="00155607" w14:paraId="456AC74C" w14:textId="77777777" w:rsidTr="003D47E6">
        <w:trPr>
          <w:trHeight w:val="225"/>
        </w:trPr>
        <w:tc>
          <w:tcPr>
            <w:cnfStyle w:val="001000000000" w:firstRow="0" w:lastRow="0" w:firstColumn="1" w:lastColumn="0" w:oddVBand="0" w:evenVBand="0" w:oddHBand="0" w:evenHBand="0" w:firstRowFirstColumn="0" w:firstRowLastColumn="0" w:lastRowFirstColumn="0" w:lastRowLastColumn="0"/>
            <w:tcW w:w="1931" w:type="pct"/>
            <w:noWrap/>
            <w:hideMark/>
          </w:tcPr>
          <w:p w14:paraId="5B43C5E1" w14:textId="77777777" w:rsidR="005B1647" w:rsidRPr="00C97094" w:rsidRDefault="005B1647" w:rsidP="003D47E6">
            <w:pPr>
              <w:pStyle w:val="Tabell"/>
            </w:pPr>
            <w:r w:rsidRPr="00C97094">
              <w:t>varav flickor</w:t>
            </w:r>
          </w:p>
        </w:tc>
        <w:tc>
          <w:tcPr>
            <w:tcW w:w="767" w:type="pct"/>
            <w:noWrap/>
            <w:hideMark/>
          </w:tcPr>
          <w:p w14:paraId="520B1F48" w14:textId="77777777" w:rsidR="005B1647" w:rsidRPr="00C97094" w:rsidRDefault="005B1647" w:rsidP="003D47E6">
            <w:pPr>
              <w:pStyle w:val="Tabell"/>
              <w:cnfStyle w:val="000000000000" w:firstRow="0" w:lastRow="0" w:firstColumn="0" w:lastColumn="0" w:oddVBand="0" w:evenVBand="0" w:oddHBand="0" w:evenHBand="0" w:firstRowFirstColumn="0" w:firstRowLastColumn="0" w:lastRowFirstColumn="0" w:lastRowLastColumn="0"/>
            </w:pPr>
            <w:r w:rsidRPr="00C97094">
              <w:t>336</w:t>
            </w:r>
          </w:p>
        </w:tc>
        <w:tc>
          <w:tcPr>
            <w:tcW w:w="767" w:type="pct"/>
            <w:noWrap/>
            <w:hideMark/>
          </w:tcPr>
          <w:p w14:paraId="0FBBDF22" w14:textId="77777777" w:rsidR="005B1647" w:rsidRPr="00C97094" w:rsidRDefault="005B1647" w:rsidP="003D47E6">
            <w:pPr>
              <w:pStyle w:val="Tabell"/>
              <w:cnfStyle w:val="000000000000" w:firstRow="0" w:lastRow="0" w:firstColumn="0" w:lastColumn="0" w:oddVBand="0" w:evenVBand="0" w:oddHBand="0" w:evenHBand="0" w:firstRowFirstColumn="0" w:firstRowLastColumn="0" w:lastRowFirstColumn="0" w:lastRowLastColumn="0"/>
            </w:pPr>
            <w:r w:rsidRPr="00C97094">
              <w:t>620</w:t>
            </w:r>
          </w:p>
        </w:tc>
        <w:tc>
          <w:tcPr>
            <w:tcW w:w="767" w:type="pct"/>
            <w:noWrap/>
            <w:hideMark/>
          </w:tcPr>
          <w:p w14:paraId="356BC3E4" w14:textId="77777777" w:rsidR="005B1647" w:rsidRPr="00C97094" w:rsidRDefault="005B1647" w:rsidP="003D47E6">
            <w:pPr>
              <w:pStyle w:val="Tabell"/>
              <w:cnfStyle w:val="000000000000" w:firstRow="0" w:lastRow="0" w:firstColumn="0" w:lastColumn="0" w:oddVBand="0" w:evenVBand="0" w:oddHBand="0" w:evenHBand="0" w:firstRowFirstColumn="0" w:firstRowLastColumn="0" w:lastRowFirstColumn="0" w:lastRowLastColumn="0"/>
            </w:pPr>
            <w:r w:rsidRPr="00C97094">
              <w:t>-284</w:t>
            </w:r>
          </w:p>
        </w:tc>
        <w:tc>
          <w:tcPr>
            <w:tcW w:w="767" w:type="pct"/>
            <w:noWrap/>
            <w:hideMark/>
          </w:tcPr>
          <w:p w14:paraId="0246BF93" w14:textId="77777777" w:rsidR="005B1647" w:rsidRPr="00C97094" w:rsidRDefault="005B1647" w:rsidP="003D47E6">
            <w:pPr>
              <w:pStyle w:val="Tabell"/>
              <w:cnfStyle w:val="000000000000" w:firstRow="0" w:lastRow="0" w:firstColumn="0" w:lastColumn="0" w:oddVBand="0" w:evenVBand="0" w:oddHBand="0" w:evenHBand="0" w:firstRowFirstColumn="0" w:firstRowLastColumn="0" w:lastRowFirstColumn="0" w:lastRowLastColumn="0"/>
            </w:pPr>
            <w:r w:rsidRPr="00C97094">
              <w:t>-45,8</w:t>
            </w:r>
          </w:p>
        </w:tc>
      </w:tr>
      <w:tr w:rsidR="00155607" w14:paraId="2C6C7DE3" w14:textId="77777777" w:rsidTr="003D47E6">
        <w:trPr>
          <w:trHeight w:val="225"/>
        </w:trPr>
        <w:tc>
          <w:tcPr>
            <w:cnfStyle w:val="001000000000" w:firstRow="0" w:lastRow="0" w:firstColumn="1" w:lastColumn="0" w:oddVBand="0" w:evenVBand="0" w:oddHBand="0" w:evenHBand="0" w:firstRowFirstColumn="0" w:firstRowLastColumn="0" w:lastRowFirstColumn="0" w:lastRowLastColumn="0"/>
            <w:tcW w:w="1931" w:type="pct"/>
            <w:noWrap/>
            <w:hideMark/>
          </w:tcPr>
          <w:p w14:paraId="22142824" w14:textId="77777777" w:rsidR="005B1647" w:rsidRPr="00C97094" w:rsidRDefault="005B1647" w:rsidP="003D47E6">
            <w:pPr>
              <w:pStyle w:val="Tabell"/>
            </w:pPr>
            <w:r w:rsidRPr="00C97094">
              <w:t>andel män</w:t>
            </w:r>
          </w:p>
        </w:tc>
        <w:tc>
          <w:tcPr>
            <w:tcW w:w="767" w:type="pct"/>
            <w:noWrap/>
            <w:hideMark/>
          </w:tcPr>
          <w:p w14:paraId="7A54B8FA" w14:textId="29ECF45B" w:rsidR="005B1647" w:rsidRPr="00C97094" w:rsidRDefault="005B1647" w:rsidP="003D47E6">
            <w:pPr>
              <w:pStyle w:val="Tabell"/>
              <w:cnfStyle w:val="000000000000" w:firstRow="0" w:lastRow="0" w:firstColumn="0" w:lastColumn="0" w:oddVBand="0" w:evenVBand="0" w:oddHBand="0" w:evenHBand="0" w:firstRowFirstColumn="0" w:firstRowLastColumn="0" w:lastRowFirstColumn="0" w:lastRowLastColumn="0"/>
            </w:pPr>
            <w:r w:rsidRPr="00C97094">
              <w:t>92,9</w:t>
            </w:r>
            <w:r>
              <w:t xml:space="preserve"> </w:t>
            </w:r>
            <w:r w:rsidRPr="00C97094">
              <w:t>%</w:t>
            </w:r>
          </w:p>
        </w:tc>
        <w:tc>
          <w:tcPr>
            <w:tcW w:w="767" w:type="pct"/>
            <w:noWrap/>
            <w:hideMark/>
          </w:tcPr>
          <w:p w14:paraId="1F494F1A" w14:textId="3938035A" w:rsidR="005B1647" w:rsidRPr="00C97094" w:rsidRDefault="005B1647" w:rsidP="003D47E6">
            <w:pPr>
              <w:pStyle w:val="Tabell"/>
              <w:cnfStyle w:val="000000000000" w:firstRow="0" w:lastRow="0" w:firstColumn="0" w:lastColumn="0" w:oddVBand="0" w:evenVBand="0" w:oddHBand="0" w:evenHBand="0" w:firstRowFirstColumn="0" w:firstRowLastColumn="0" w:lastRowFirstColumn="0" w:lastRowLastColumn="0"/>
            </w:pPr>
            <w:r w:rsidRPr="00C97094">
              <w:t>90,7</w:t>
            </w:r>
            <w:r>
              <w:t xml:space="preserve"> </w:t>
            </w:r>
            <w:r w:rsidRPr="00C97094">
              <w:t>%</w:t>
            </w:r>
          </w:p>
        </w:tc>
        <w:tc>
          <w:tcPr>
            <w:tcW w:w="767" w:type="pct"/>
            <w:noWrap/>
            <w:hideMark/>
          </w:tcPr>
          <w:p w14:paraId="5A6C4AB9" w14:textId="77777777" w:rsidR="005B1647" w:rsidRPr="00C97094" w:rsidRDefault="005B1647" w:rsidP="003D47E6">
            <w:pPr>
              <w:pStyle w:val="Tabell"/>
              <w:cnfStyle w:val="000000000000" w:firstRow="0" w:lastRow="0" w:firstColumn="0" w:lastColumn="0" w:oddVBand="0" w:evenVBand="0" w:oddHBand="0" w:evenHBand="0" w:firstRowFirstColumn="0" w:firstRowLastColumn="0" w:lastRowFirstColumn="0" w:lastRowLastColumn="0"/>
            </w:pPr>
          </w:p>
        </w:tc>
        <w:tc>
          <w:tcPr>
            <w:tcW w:w="767" w:type="pct"/>
            <w:noWrap/>
            <w:hideMark/>
          </w:tcPr>
          <w:p w14:paraId="077B707B" w14:textId="77777777" w:rsidR="005B1647" w:rsidRPr="00C97094" w:rsidRDefault="005B1647" w:rsidP="003D47E6">
            <w:pPr>
              <w:pStyle w:val="Tabell"/>
              <w:cnfStyle w:val="000000000000" w:firstRow="0" w:lastRow="0" w:firstColumn="0" w:lastColumn="0" w:oddVBand="0" w:evenVBand="0" w:oddHBand="0" w:evenHBand="0" w:firstRowFirstColumn="0" w:firstRowLastColumn="0" w:lastRowFirstColumn="0" w:lastRowLastColumn="0"/>
            </w:pPr>
          </w:p>
        </w:tc>
      </w:tr>
      <w:tr w:rsidR="00155607" w14:paraId="592627AF" w14:textId="77777777" w:rsidTr="003D47E6">
        <w:trPr>
          <w:trHeight w:val="225"/>
        </w:trPr>
        <w:tc>
          <w:tcPr>
            <w:cnfStyle w:val="001000000000" w:firstRow="0" w:lastRow="0" w:firstColumn="1" w:lastColumn="0" w:oddVBand="0" w:evenVBand="0" w:oddHBand="0" w:evenHBand="0" w:firstRowFirstColumn="0" w:firstRowLastColumn="0" w:lastRowFirstColumn="0" w:lastRowLastColumn="0"/>
            <w:tcW w:w="1931" w:type="pct"/>
            <w:noWrap/>
            <w:hideMark/>
          </w:tcPr>
          <w:p w14:paraId="245A13F8" w14:textId="77777777" w:rsidR="005B1647" w:rsidRPr="00C97094" w:rsidRDefault="005B1647" w:rsidP="003D47E6">
            <w:pPr>
              <w:pStyle w:val="Tabell"/>
            </w:pPr>
            <w:r w:rsidRPr="00C97094">
              <w:t>andel kvinnor</w:t>
            </w:r>
          </w:p>
        </w:tc>
        <w:tc>
          <w:tcPr>
            <w:tcW w:w="767" w:type="pct"/>
            <w:noWrap/>
            <w:hideMark/>
          </w:tcPr>
          <w:p w14:paraId="2EBCC878" w14:textId="74CCD558" w:rsidR="005B1647" w:rsidRPr="00C97094" w:rsidRDefault="005B1647" w:rsidP="003D47E6">
            <w:pPr>
              <w:pStyle w:val="Tabell"/>
              <w:cnfStyle w:val="000000000000" w:firstRow="0" w:lastRow="0" w:firstColumn="0" w:lastColumn="0" w:oddVBand="0" w:evenVBand="0" w:oddHBand="0" w:evenHBand="0" w:firstRowFirstColumn="0" w:firstRowLastColumn="0" w:lastRowFirstColumn="0" w:lastRowLastColumn="0"/>
            </w:pPr>
            <w:r w:rsidRPr="00C97094">
              <w:t>7,1</w:t>
            </w:r>
            <w:r>
              <w:t xml:space="preserve"> </w:t>
            </w:r>
            <w:r w:rsidRPr="00C97094">
              <w:t>%</w:t>
            </w:r>
          </w:p>
        </w:tc>
        <w:tc>
          <w:tcPr>
            <w:tcW w:w="767" w:type="pct"/>
            <w:noWrap/>
            <w:hideMark/>
          </w:tcPr>
          <w:p w14:paraId="1B635FFD" w14:textId="625555B7" w:rsidR="005B1647" w:rsidRPr="00C97094" w:rsidRDefault="005B1647" w:rsidP="003D47E6">
            <w:pPr>
              <w:pStyle w:val="Tabell"/>
              <w:cnfStyle w:val="000000000000" w:firstRow="0" w:lastRow="0" w:firstColumn="0" w:lastColumn="0" w:oddVBand="0" w:evenVBand="0" w:oddHBand="0" w:evenHBand="0" w:firstRowFirstColumn="0" w:firstRowLastColumn="0" w:lastRowFirstColumn="0" w:lastRowLastColumn="0"/>
            </w:pPr>
            <w:r w:rsidRPr="00C97094">
              <w:t>9,3</w:t>
            </w:r>
            <w:r>
              <w:t xml:space="preserve"> </w:t>
            </w:r>
            <w:r w:rsidRPr="00C97094">
              <w:t>%</w:t>
            </w:r>
          </w:p>
        </w:tc>
        <w:tc>
          <w:tcPr>
            <w:tcW w:w="767" w:type="pct"/>
            <w:noWrap/>
            <w:hideMark/>
          </w:tcPr>
          <w:p w14:paraId="4E662FD2" w14:textId="77777777" w:rsidR="005B1647" w:rsidRPr="00C97094" w:rsidRDefault="005B1647" w:rsidP="003D47E6">
            <w:pPr>
              <w:pStyle w:val="Tabell"/>
              <w:cnfStyle w:val="000000000000" w:firstRow="0" w:lastRow="0" w:firstColumn="0" w:lastColumn="0" w:oddVBand="0" w:evenVBand="0" w:oddHBand="0" w:evenHBand="0" w:firstRowFirstColumn="0" w:firstRowLastColumn="0" w:lastRowFirstColumn="0" w:lastRowLastColumn="0"/>
            </w:pPr>
          </w:p>
        </w:tc>
        <w:tc>
          <w:tcPr>
            <w:tcW w:w="767" w:type="pct"/>
            <w:noWrap/>
            <w:hideMark/>
          </w:tcPr>
          <w:p w14:paraId="41456CFF" w14:textId="77777777" w:rsidR="005B1647" w:rsidRPr="00C97094" w:rsidRDefault="005B1647" w:rsidP="003D47E6">
            <w:pPr>
              <w:pStyle w:val="Tabell"/>
              <w:cnfStyle w:val="000000000000" w:firstRow="0" w:lastRow="0" w:firstColumn="0" w:lastColumn="0" w:oddVBand="0" w:evenVBand="0" w:oddHBand="0" w:evenHBand="0" w:firstRowFirstColumn="0" w:firstRowLastColumn="0" w:lastRowFirstColumn="0" w:lastRowLastColumn="0"/>
            </w:pPr>
          </w:p>
        </w:tc>
      </w:tr>
      <w:tr w:rsidR="00155607" w14:paraId="27CD4396" w14:textId="77777777" w:rsidTr="003D47E6">
        <w:trPr>
          <w:trHeight w:val="675"/>
        </w:trPr>
        <w:tc>
          <w:tcPr>
            <w:cnfStyle w:val="001000000000" w:firstRow="0" w:lastRow="0" w:firstColumn="1" w:lastColumn="0" w:oddVBand="0" w:evenVBand="0" w:oddHBand="0" w:evenHBand="0" w:firstRowFirstColumn="0" w:firstRowLastColumn="0" w:lastRowFirstColumn="0" w:lastRowLastColumn="0"/>
            <w:tcW w:w="1931" w:type="pct"/>
            <w:hideMark/>
          </w:tcPr>
          <w:p w14:paraId="2D9676F4" w14:textId="77777777" w:rsidR="005B1647" w:rsidRPr="00C97094" w:rsidRDefault="005B1647" w:rsidP="003D47E6">
            <w:pPr>
              <w:pStyle w:val="Tabell"/>
            </w:pPr>
            <w:r w:rsidRPr="00C97094">
              <w:t>Totalt antal mottagna de senaste 24 månaderna som kommunerna får ersättning för.</w:t>
            </w:r>
          </w:p>
        </w:tc>
        <w:tc>
          <w:tcPr>
            <w:tcW w:w="767" w:type="pct"/>
            <w:hideMark/>
          </w:tcPr>
          <w:p w14:paraId="005E2BB6" w14:textId="77777777" w:rsidR="005B1647" w:rsidRPr="00C97094" w:rsidRDefault="005B1647" w:rsidP="003D47E6">
            <w:pPr>
              <w:pStyle w:val="Tabell"/>
              <w:cnfStyle w:val="000000000000" w:firstRow="0" w:lastRow="0" w:firstColumn="0" w:lastColumn="0" w:oddVBand="0" w:evenVBand="0" w:oddHBand="0" w:evenHBand="0" w:firstRowFirstColumn="0" w:firstRowLastColumn="0" w:lastRowFirstColumn="0" w:lastRowLastColumn="0"/>
              <w:rPr>
                <w:b/>
                <w:bCs/>
              </w:rPr>
            </w:pPr>
            <w:r w:rsidRPr="00C97094">
              <w:rPr>
                <w:b/>
                <w:bCs/>
              </w:rPr>
              <w:t>December 2019</w:t>
            </w:r>
          </w:p>
        </w:tc>
        <w:tc>
          <w:tcPr>
            <w:tcW w:w="767" w:type="pct"/>
            <w:hideMark/>
          </w:tcPr>
          <w:p w14:paraId="37BF9A04" w14:textId="77777777" w:rsidR="005B1647" w:rsidRPr="00C97094" w:rsidRDefault="005B1647" w:rsidP="003D47E6">
            <w:pPr>
              <w:pStyle w:val="Tabell"/>
              <w:cnfStyle w:val="000000000000" w:firstRow="0" w:lastRow="0" w:firstColumn="0" w:lastColumn="0" w:oddVBand="0" w:evenVBand="0" w:oddHBand="0" w:evenHBand="0" w:firstRowFirstColumn="0" w:firstRowLastColumn="0" w:lastRowFirstColumn="0" w:lastRowLastColumn="0"/>
              <w:rPr>
                <w:b/>
                <w:bCs/>
              </w:rPr>
            </w:pPr>
            <w:r w:rsidRPr="00C97094">
              <w:rPr>
                <w:b/>
                <w:bCs/>
              </w:rPr>
              <w:t>December 2018</w:t>
            </w:r>
          </w:p>
        </w:tc>
        <w:tc>
          <w:tcPr>
            <w:tcW w:w="767" w:type="pct"/>
            <w:hideMark/>
          </w:tcPr>
          <w:p w14:paraId="4C846E6F" w14:textId="77777777" w:rsidR="005B1647" w:rsidRPr="00C97094" w:rsidRDefault="005B1647" w:rsidP="003D47E6">
            <w:pPr>
              <w:pStyle w:val="Tabell"/>
              <w:cnfStyle w:val="000000000000" w:firstRow="0" w:lastRow="0" w:firstColumn="0" w:lastColumn="0" w:oddVBand="0" w:evenVBand="0" w:oddHBand="0" w:evenHBand="0" w:firstRowFirstColumn="0" w:firstRowLastColumn="0" w:lastRowFirstColumn="0" w:lastRowLastColumn="0"/>
              <w:rPr>
                <w:b/>
                <w:bCs/>
              </w:rPr>
            </w:pPr>
            <w:r w:rsidRPr="00C97094">
              <w:rPr>
                <w:b/>
                <w:bCs/>
              </w:rPr>
              <w:t>Förändring</w:t>
            </w:r>
          </w:p>
        </w:tc>
        <w:tc>
          <w:tcPr>
            <w:tcW w:w="767" w:type="pct"/>
            <w:hideMark/>
          </w:tcPr>
          <w:p w14:paraId="0F8D7E88" w14:textId="47766CA1" w:rsidR="005B1647" w:rsidRPr="00C97094" w:rsidRDefault="005B1647" w:rsidP="003D47E6">
            <w:pPr>
              <w:pStyle w:val="Tabell"/>
              <w:cnfStyle w:val="000000000000" w:firstRow="0" w:lastRow="0" w:firstColumn="0" w:lastColumn="0" w:oddVBand="0" w:evenVBand="0" w:oddHBand="0" w:evenHBand="0" w:firstRowFirstColumn="0" w:firstRowLastColumn="0" w:lastRowFirstColumn="0" w:lastRowLastColumn="0"/>
              <w:rPr>
                <w:b/>
                <w:bCs/>
              </w:rPr>
            </w:pPr>
            <w:r w:rsidRPr="00C97094">
              <w:rPr>
                <w:b/>
                <w:bCs/>
              </w:rPr>
              <w:t>Förändring</w:t>
            </w:r>
            <w:r>
              <w:rPr>
                <w:b/>
                <w:bCs/>
              </w:rPr>
              <w:t>, procent</w:t>
            </w:r>
          </w:p>
        </w:tc>
      </w:tr>
      <w:tr w:rsidR="00155607" w14:paraId="08A69143" w14:textId="77777777" w:rsidTr="003D47E6">
        <w:trPr>
          <w:trHeight w:val="225"/>
        </w:trPr>
        <w:tc>
          <w:tcPr>
            <w:cnfStyle w:val="001000000000" w:firstRow="0" w:lastRow="0" w:firstColumn="1" w:lastColumn="0" w:oddVBand="0" w:evenVBand="0" w:oddHBand="0" w:evenHBand="0" w:firstRowFirstColumn="0" w:firstRowLastColumn="0" w:lastRowFirstColumn="0" w:lastRowLastColumn="0"/>
            <w:tcW w:w="1931" w:type="pct"/>
            <w:noWrap/>
            <w:hideMark/>
          </w:tcPr>
          <w:p w14:paraId="0BE471D0" w14:textId="77777777" w:rsidR="005B1647" w:rsidRPr="00C97094" w:rsidRDefault="005B1647" w:rsidP="003D47E6">
            <w:pPr>
              <w:pStyle w:val="Tabell"/>
              <w:rPr>
                <w:b/>
                <w:bCs/>
              </w:rPr>
            </w:pPr>
            <w:r w:rsidRPr="00C97094">
              <w:rPr>
                <w:b/>
                <w:bCs/>
              </w:rPr>
              <w:t>Totalt antal mottagna*</w:t>
            </w:r>
          </w:p>
        </w:tc>
        <w:tc>
          <w:tcPr>
            <w:tcW w:w="767" w:type="pct"/>
            <w:noWrap/>
            <w:hideMark/>
          </w:tcPr>
          <w:p w14:paraId="55EEF7E0" w14:textId="77777777" w:rsidR="005B1647" w:rsidRPr="00C97094" w:rsidRDefault="005B1647" w:rsidP="003D47E6">
            <w:pPr>
              <w:pStyle w:val="Tabell"/>
              <w:cnfStyle w:val="000000000000" w:firstRow="0" w:lastRow="0" w:firstColumn="0" w:lastColumn="0" w:oddVBand="0" w:evenVBand="0" w:oddHBand="0" w:evenHBand="0" w:firstRowFirstColumn="0" w:firstRowLastColumn="0" w:lastRowFirstColumn="0" w:lastRowLastColumn="0"/>
              <w:rPr>
                <w:b/>
                <w:bCs/>
              </w:rPr>
            </w:pPr>
            <w:r w:rsidRPr="00C97094">
              <w:rPr>
                <w:b/>
                <w:bCs/>
              </w:rPr>
              <w:t>70 211</w:t>
            </w:r>
          </w:p>
        </w:tc>
        <w:tc>
          <w:tcPr>
            <w:tcW w:w="767" w:type="pct"/>
            <w:noWrap/>
            <w:hideMark/>
          </w:tcPr>
          <w:p w14:paraId="4BA838DF" w14:textId="77777777" w:rsidR="005B1647" w:rsidRPr="00C97094" w:rsidRDefault="005B1647" w:rsidP="003D47E6">
            <w:pPr>
              <w:pStyle w:val="Tabell"/>
              <w:cnfStyle w:val="000000000000" w:firstRow="0" w:lastRow="0" w:firstColumn="0" w:lastColumn="0" w:oddVBand="0" w:evenVBand="0" w:oddHBand="0" w:evenHBand="0" w:firstRowFirstColumn="0" w:firstRowLastColumn="0" w:lastRowFirstColumn="0" w:lastRowLastColumn="0"/>
              <w:rPr>
                <w:b/>
                <w:bCs/>
              </w:rPr>
            </w:pPr>
            <w:r w:rsidRPr="00C97094">
              <w:rPr>
                <w:b/>
                <w:bCs/>
              </w:rPr>
              <w:t>112 994</w:t>
            </w:r>
          </w:p>
        </w:tc>
        <w:tc>
          <w:tcPr>
            <w:tcW w:w="767" w:type="pct"/>
            <w:noWrap/>
            <w:hideMark/>
          </w:tcPr>
          <w:p w14:paraId="0F9A9D74" w14:textId="77777777" w:rsidR="005B1647" w:rsidRPr="00C97094" w:rsidRDefault="005B1647" w:rsidP="003D47E6">
            <w:pPr>
              <w:pStyle w:val="Tabell"/>
              <w:cnfStyle w:val="000000000000" w:firstRow="0" w:lastRow="0" w:firstColumn="0" w:lastColumn="0" w:oddVBand="0" w:evenVBand="0" w:oddHBand="0" w:evenHBand="0" w:firstRowFirstColumn="0" w:firstRowLastColumn="0" w:lastRowFirstColumn="0" w:lastRowLastColumn="0"/>
              <w:rPr>
                <w:b/>
                <w:bCs/>
              </w:rPr>
            </w:pPr>
            <w:r w:rsidRPr="00C97094">
              <w:rPr>
                <w:b/>
                <w:bCs/>
              </w:rPr>
              <w:t>-42 783</w:t>
            </w:r>
          </w:p>
        </w:tc>
        <w:tc>
          <w:tcPr>
            <w:tcW w:w="767" w:type="pct"/>
            <w:noWrap/>
            <w:hideMark/>
          </w:tcPr>
          <w:p w14:paraId="399727D5" w14:textId="77777777" w:rsidR="005B1647" w:rsidRPr="00C97094" w:rsidRDefault="005B1647" w:rsidP="003D47E6">
            <w:pPr>
              <w:pStyle w:val="Tabell"/>
              <w:cnfStyle w:val="000000000000" w:firstRow="0" w:lastRow="0" w:firstColumn="0" w:lastColumn="0" w:oddVBand="0" w:evenVBand="0" w:oddHBand="0" w:evenHBand="0" w:firstRowFirstColumn="0" w:firstRowLastColumn="0" w:lastRowFirstColumn="0" w:lastRowLastColumn="0"/>
              <w:rPr>
                <w:b/>
                <w:bCs/>
              </w:rPr>
            </w:pPr>
            <w:r w:rsidRPr="00C97094">
              <w:rPr>
                <w:b/>
                <w:bCs/>
              </w:rPr>
              <w:t>-37,9</w:t>
            </w:r>
          </w:p>
        </w:tc>
      </w:tr>
      <w:tr w:rsidR="00155607" w14:paraId="791F5A8E" w14:textId="77777777" w:rsidTr="003D47E6">
        <w:trPr>
          <w:trHeight w:val="225"/>
        </w:trPr>
        <w:tc>
          <w:tcPr>
            <w:cnfStyle w:val="001000000000" w:firstRow="0" w:lastRow="0" w:firstColumn="1" w:lastColumn="0" w:oddVBand="0" w:evenVBand="0" w:oddHBand="0" w:evenHBand="0" w:firstRowFirstColumn="0" w:firstRowLastColumn="0" w:lastRowFirstColumn="0" w:lastRowLastColumn="0"/>
            <w:tcW w:w="1931" w:type="pct"/>
            <w:noWrap/>
            <w:hideMark/>
          </w:tcPr>
          <w:p w14:paraId="08CD1D7C" w14:textId="77777777" w:rsidR="005B1647" w:rsidRPr="00C97094" w:rsidRDefault="005B1647" w:rsidP="003D47E6">
            <w:pPr>
              <w:pStyle w:val="Tabell"/>
            </w:pPr>
            <w:r w:rsidRPr="00C97094">
              <w:t>varav män</w:t>
            </w:r>
          </w:p>
        </w:tc>
        <w:tc>
          <w:tcPr>
            <w:tcW w:w="767" w:type="pct"/>
            <w:noWrap/>
            <w:hideMark/>
          </w:tcPr>
          <w:p w14:paraId="3FF0CDA0" w14:textId="77777777" w:rsidR="005B1647" w:rsidRPr="00C97094" w:rsidRDefault="005B1647" w:rsidP="003D47E6">
            <w:pPr>
              <w:pStyle w:val="Tabell"/>
              <w:cnfStyle w:val="000000000000" w:firstRow="0" w:lastRow="0" w:firstColumn="0" w:lastColumn="0" w:oddVBand="0" w:evenVBand="0" w:oddHBand="0" w:evenHBand="0" w:firstRowFirstColumn="0" w:firstRowLastColumn="0" w:lastRowFirstColumn="0" w:lastRowLastColumn="0"/>
            </w:pPr>
            <w:r w:rsidRPr="00C97094">
              <w:t>38 798</w:t>
            </w:r>
          </w:p>
        </w:tc>
        <w:tc>
          <w:tcPr>
            <w:tcW w:w="767" w:type="pct"/>
            <w:noWrap/>
            <w:hideMark/>
          </w:tcPr>
          <w:p w14:paraId="140D5A14" w14:textId="77777777" w:rsidR="005B1647" w:rsidRPr="00C97094" w:rsidRDefault="005B1647" w:rsidP="003D47E6">
            <w:pPr>
              <w:pStyle w:val="Tabell"/>
              <w:cnfStyle w:val="000000000000" w:firstRow="0" w:lastRow="0" w:firstColumn="0" w:lastColumn="0" w:oddVBand="0" w:evenVBand="0" w:oddHBand="0" w:evenHBand="0" w:firstRowFirstColumn="0" w:firstRowLastColumn="0" w:lastRowFirstColumn="0" w:lastRowLastColumn="0"/>
            </w:pPr>
            <w:r w:rsidRPr="00C97094">
              <w:t>63 785</w:t>
            </w:r>
          </w:p>
        </w:tc>
        <w:tc>
          <w:tcPr>
            <w:tcW w:w="767" w:type="pct"/>
            <w:noWrap/>
            <w:hideMark/>
          </w:tcPr>
          <w:p w14:paraId="5F457AC5" w14:textId="77777777" w:rsidR="005B1647" w:rsidRPr="00C97094" w:rsidRDefault="005B1647" w:rsidP="003D47E6">
            <w:pPr>
              <w:pStyle w:val="Tabell"/>
              <w:cnfStyle w:val="000000000000" w:firstRow="0" w:lastRow="0" w:firstColumn="0" w:lastColumn="0" w:oddVBand="0" w:evenVBand="0" w:oddHBand="0" w:evenHBand="0" w:firstRowFirstColumn="0" w:firstRowLastColumn="0" w:lastRowFirstColumn="0" w:lastRowLastColumn="0"/>
            </w:pPr>
            <w:r w:rsidRPr="00C97094">
              <w:t>-24 987</w:t>
            </w:r>
          </w:p>
        </w:tc>
        <w:tc>
          <w:tcPr>
            <w:tcW w:w="767" w:type="pct"/>
            <w:noWrap/>
            <w:hideMark/>
          </w:tcPr>
          <w:p w14:paraId="0783B8AD" w14:textId="77777777" w:rsidR="005B1647" w:rsidRPr="00C97094" w:rsidRDefault="005B1647" w:rsidP="003D47E6">
            <w:pPr>
              <w:pStyle w:val="Tabell"/>
              <w:cnfStyle w:val="000000000000" w:firstRow="0" w:lastRow="0" w:firstColumn="0" w:lastColumn="0" w:oddVBand="0" w:evenVBand="0" w:oddHBand="0" w:evenHBand="0" w:firstRowFirstColumn="0" w:firstRowLastColumn="0" w:lastRowFirstColumn="0" w:lastRowLastColumn="0"/>
            </w:pPr>
            <w:r w:rsidRPr="00C97094">
              <w:t>-39,2</w:t>
            </w:r>
          </w:p>
        </w:tc>
      </w:tr>
      <w:tr w:rsidR="00155607" w14:paraId="42E1E1A9" w14:textId="77777777" w:rsidTr="003D47E6">
        <w:trPr>
          <w:trHeight w:val="225"/>
        </w:trPr>
        <w:tc>
          <w:tcPr>
            <w:cnfStyle w:val="001000000000" w:firstRow="0" w:lastRow="0" w:firstColumn="1" w:lastColumn="0" w:oddVBand="0" w:evenVBand="0" w:oddHBand="0" w:evenHBand="0" w:firstRowFirstColumn="0" w:firstRowLastColumn="0" w:lastRowFirstColumn="0" w:lastRowLastColumn="0"/>
            <w:tcW w:w="1931" w:type="pct"/>
            <w:noWrap/>
            <w:hideMark/>
          </w:tcPr>
          <w:p w14:paraId="237ABEED" w14:textId="77777777" w:rsidR="005B1647" w:rsidRPr="00C97094" w:rsidRDefault="005B1647" w:rsidP="003D47E6">
            <w:pPr>
              <w:pStyle w:val="Tabell"/>
            </w:pPr>
            <w:r w:rsidRPr="00C97094">
              <w:t>varav kvinnor</w:t>
            </w:r>
          </w:p>
        </w:tc>
        <w:tc>
          <w:tcPr>
            <w:tcW w:w="767" w:type="pct"/>
            <w:noWrap/>
            <w:hideMark/>
          </w:tcPr>
          <w:p w14:paraId="36FB564D" w14:textId="77777777" w:rsidR="005B1647" w:rsidRPr="00C97094" w:rsidRDefault="005B1647" w:rsidP="003D47E6">
            <w:pPr>
              <w:pStyle w:val="Tabell"/>
              <w:cnfStyle w:val="000000000000" w:firstRow="0" w:lastRow="0" w:firstColumn="0" w:lastColumn="0" w:oddVBand="0" w:evenVBand="0" w:oddHBand="0" w:evenHBand="0" w:firstRowFirstColumn="0" w:firstRowLastColumn="0" w:lastRowFirstColumn="0" w:lastRowLastColumn="0"/>
            </w:pPr>
            <w:r w:rsidRPr="00C97094">
              <w:t>31 413</w:t>
            </w:r>
          </w:p>
        </w:tc>
        <w:tc>
          <w:tcPr>
            <w:tcW w:w="767" w:type="pct"/>
            <w:noWrap/>
            <w:hideMark/>
          </w:tcPr>
          <w:p w14:paraId="632A9765" w14:textId="77777777" w:rsidR="005B1647" w:rsidRPr="00C97094" w:rsidRDefault="005B1647" w:rsidP="003D47E6">
            <w:pPr>
              <w:pStyle w:val="Tabell"/>
              <w:cnfStyle w:val="000000000000" w:firstRow="0" w:lastRow="0" w:firstColumn="0" w:lastColumn="0" w:oddVBand="0" w:evenVBand="0" w:oddHBand="0" w:evenHBand="0" w:firstRowFirstColumn="0" w:firstRowLastColumn="0" w:lastRowFirstColumn="0" w:lastRowLastColumn="0"/>
            </w:pPr>
            <w:r w:rsidRPr="00C97094">
              <w:t>49 209</w:t>
            </w:r>
          </w:p>
        </w:tc>
        <w:tc>
          <w:tcPr>
            <w:tcW w:w="767" w:type="pct"/>
            <w:noWrap/>
            <w:hideMark/>
          </w:tcPr>
          <w:p w14:paraId="73FEEC35" w14:textId="77777777" w:rsidR="005B1647" w:rsidRPr="00C97094" w:rsidRDefault="005B1647" w:rsidP="003D47E6">
            <w:pPr>
              <w:pStyle w:val="Tabell"/>
              <w:cnfStyle w:val="000000000000" w:firstRow="0" w:lastRow="0" w:firstColumn="0" w:lastColumn="0" w:oddVBand="0" w:evenVBand="0" w:oddHBand="0" w:evenHBand="0" w:firstRowFirstColumn="0" w:firstRowLastColumn="0" w:lastRowFirstColumn="0" w:lastRowLastColumn="0"/>
            </w:pPr>
            <w:r w:rsidRPr="00C97094">
              <w:t>-17 796</w:t>
            </w:r>
          </w:p>
        </w:tc>
        <w:tc>
          <w:tcPr>
            <w:tcW w:w="767" w:type="pct"/>
            <w:noWrap/>
            <w:hideMark/>
          </w:tcPr>
          <w:p w14:paraId="15B8AA63" w14:textId="77777777" w:rsidR="005B1647" w:rsidRPr="00C97094" w:rsidRDefault="005B1647" w:rsidP="003D47E6">
            <w:pPr>
              <w:pStyle w:val="Tabell"/>
              <w:cnfStyle w:val="000000000000" w:firstRow="0" w:lastRow="0" w:firstColumn="0" w:lastColumn="0" w:oddVBand="0" w:evenVBand="0" w:oddHBand="0" w:evenHBand="0" w:firstRowFirstColumn="0" w:firstRowLastColumn="0" w:lastRowFirstColumn="0" w:lastRowLastColumn="0"/>
            </w:pPr>
            <w:r w:rsidRPr="00C97094">
              <w:t>-36,2</w:t>
            </w:r>
          </w:p>
        </w:tc>
      </w:tr>
      <w:tr w:rsidR="00155607" w14:paraId="6E9AF5C5" w14:textId="77777777" w:rsidTr="003D47E6">
        <w:trPr>
          <w:trHeight w:val="225"/>
        </w:trPr>
        <w:tc>
          <w:tcPr>
            <w:cnfStyle w:val="001000000000" w:firstRow="0" w:lastRow="0" w:firstColumn="1" w:lastColumn="0" w:oddVBand="0" w:evenVBand="0" w:oddHBand="0" w:evenHBand="0" w:firstRowFirstColumn="0" w:firstRowLastColumn="0" w:lastRowFirstColumn="0" w:lastRowLastColumn="0"/>
            <w:tcW w:w="1931" w:type="pct"/>
            <w:noWrap/>
            <w:hideMark/>
          </w:tcPr>
          <w:p w14:paraId="45EDE8F6" w14:textId="77777777" w:rsidR="005B1647" w:rsidRPr="00C97094" w:rsidRDefault="005B1647" w:rsidP="003D47E6">
            <w:pPr>
              <w:pStyle w:val="Tabell"/>
            </w:pPr>
            <w:r w:rsidRPr="00C97094">
              <w:t>varav ensamkommande</w:t>
            </w:r>
          </w:p>
        </w:tc>
        <w:tc>
          <w:tcPr>
            <w:tcW w:w="767" w:type="pct"/>
            <w:noWrap/>
            <w:hideMark/>
          </w:tcPr>
          <w:p w14:paraId="530F025A" w14:textId="77777777" w:rsidR="005B1647" w:rsidRPr="00C97094" w:rsidRDefault="005B1647" w:rsidP="003D47E6">
            <w:pPr>
              <w:pStyle w:val="Tabell"/>
              <w:cnfStyle w:val="000000000000" w:firstRow="0" w:lastRow="0" w:firstColumn="0" w:lastColumn="0" w:oddVBand="0" w:evenVBand="0" w:oddHBand="0" w:evenHBand="0" w:firstRowFirstColumn="0" w:firstRowLastColumn="0" w:lastRowFirstColumn="0" w:lastRowLastColumn="0"/>
            </w:pPr>
            <w:r w:rsidRPr="00C97094">
              <w:t>11 512</w:t>
            </w:r>
          </w:p>
        </w:tc>
        <w:tc>
          <w:tcPr>
            <w:tcW w:w="767" w:type="pct"/>
            <w:noWrap/>
            <w:hideMark/>
          </w:tcPr>
          <w:p w14:paraId="01DA2080" w14:textId="77777777" w:rsidR="005B1647" w:rsidRPr="00C97094" w:rsidRDefault="005B1647" w:rsidP="003D47E6">
            <w:pPr>
              <w:pStyle w:val="Tabell"/>
              <w:cnfStyle w:val="000000000000" w:firstRow="0" w:lastRow="0" w:firstColumn="0" w:lastColumn="0" w:oddVBand="0" w:evenVBand="0" w:oddHBand="0" w:evenHBand="0" w:firstRowFirstColumn="0" w:firstRowLastColumn="0" w:lastRowFirstColumn="0" w:lastRowLastColumn="0"/>
            </w:pPr>
            <w:r w:rsidRPr="00C97094">
              <w:t>15 407</w:t>
            </w:r>
          </w:p>
        </w:tc>
        <w:tc>
          <w:tcPr>
            <w:tcW w:w="767" w:type="pct"/>
            <w:noWrap/>
            <w:hideMark/>
          </w:tcPr>
          <w:p w14:paraId="281D6DE6" w14:textId="77777777" w:rsidR="005B1647" w:rsidRPr="00C97094" w:rsidRDefault="005B1647" w:rsidP="003D47E6">
            <w:pPr>
              <w:pStyle w:val="Tabell"/>
              <w:cnfStyle w:val="000000000000" w:firstRow="0" w:lastRow="0" w:firstColumn="0" w:lastColumn="0" w:oddVBand="0" w:evenVBand="0" w:oddHBand="0" w:evenHBand="0" w:firstRowFirstColumn="0" w:firstRowLastColumn="0" w:lastRowFirstColumn="0" w:lastRowLastColumn="0"/>
            </w:pPr>
            <w:r w:rsidRPr="00C97094">
              <w:t>-3 895</w:t>
            </w:r>
          </w:p>
        </w:tc>
        <w:tc>
          <w:tcPr>
            <w:tcW w:w="767" w:type="pct"/>
            <w:noWrap/>
            <w:hideMark/>
          </w:tcPr>
          <w:p w14:paraId="0C0DC828" w14:textId="77777777" w:rsidR="005B1647" w:rsidRPr="00C97094" w:rsidRDefault="005B1647" w:rsidP="003D47E6">
            <w:pPr>
              <w:pStyle w:val="Tabell"/>
              <w:cnfStyle w:val="000000000000" w:firstRow="0" w:lastRow="0" w:firstColumn="0" w:lastColumn="0" w:oddVBand="0" w:evenVBand="0" w:oddHBand="0" w:evenHBand="0" w:firstRowFirstColumn="0" w:firstRowLastColumn="0" w:lastRowFirstColumn="0" w:lastRowLastColumn="0"/>
            </w:pPr>
            <w:r w:rsidRPr="00C97094">
              <w:t>-25,3</w:t>
            </w:r>
          </w:p>
        </w:tc>
      </w:tr>
      <w:tr w:rsidR="00155607" w14:paraId="49D37D8D" w14:textId="77777777" w:rsidTr="003D47E6">
        <w:trPr>
          <w:trHeight w:val="225"/>
        </w:trPr>
        <w:tc>
          <w:tcPr>
            <w:cnfStyle w:val="001000000000" w:firstRow="0" w:lastRow="0" w:firstColumn="1" w:lastColumn="0" w:oddVBand="0" w:evenVBand="0" w:oddHBand="0" w:evenHBand="0" w:firstRowFirstColumn="0" w:firstRowLastColumn="0" w:lastRowFirstColumn="0" w:lastRowLastColumn="0"/>
            <w:tcW w:w="1931" w:type="pct"/>
            <w:noWrap/>
            <w:hideMark/>
          </w:tcPr>
          <w:p w14:paraId="14E89771" w14:textId="31512645" w:rsidR="005B1647" w:rsidRPr="00C97094" w:rsidRDefault="005B1647" w:rsidP="003D47E6">
            <w:pPr>
              <w:pStyle w:val="Tabell"/>
              <w:rPr>
                <w:b/>
                <w:bCs/>
              </w:rPr>
            </w:pPr>
            <w:r w:rsidRPr="00C97094">
              <w:rPr>
                <w:b/>
                <w:bCs/>
              </w:rPr>
              <w:t>Genomsnitt för re</w:t>
            </w:r>
            <w:r>
              <w:rPr>
                <w:b/>
                <w:bCs/>
              </w:rPr>
              <w:t>s</w:t>
            </w:r>
            <w:r w:rsidRPr="00C97094">
              <w:rPr>
                <w:b/>
                <w:bCs/>
              </w:rPr>
              <w:t>pektive år</w:t>
            </w:r>
          </w:p>
        </w:tc>
        <w:tc>
          <w:tcPr>
            <w:tcW w:w="767" w:type="pct"/>
            <w:noWrap/>
            <w:hideMark/>
          </w:tcPr>
          <w:p w14:paraId="3A068758" w14:textId="77777777" w:rsidR="005B1647" w:rsidRPr="00C97094" w:rsidRDefault="005B1647" w:rsidP="003D47E6">
            <w:pPr>
              <w:pStyle w:val="Tabell"/>
              <w:cnfStyle w:val="000000000000" w:firstRow="0" w:lastRow="0" w:firstColumn="0" w:lastColumn="0" w:oddVBand="0" w:evenVBand="0" w:oddHBand="0" w:evenHBand="0" w:firstRowFirstColumn="0" w:firstRowLastColumn="0" w:lastRowFirstColumn="0" w:lastRowLastColumn="0"/>
              <w:rPr>
                <w:b/>
                <w:bCs/>
              </w:rPr>
            </w:pPr>
            <w:r w:rsidRPr="00C97094">
              <w:rPr>
                <w:b/>
                <w:bCs/>
              </w:rPr>
              <w:t>89 154</w:t>
            </w:r>
          </w:p>
        </w:tc>
        <w:tc>
          <w:tcPr>
            <w:tcW w:w="767" w:type="pct"/>
            <w:noWrap/>
            <w:hideMark/>
          </w:tcPr>
          <w:p w14:paraId="278304C6" w14:textId="77777777" w:rsidR="005B1647" w:rsidRPr="00C97094" w:rsidRDefault="005B1647" w:rsidP="003D47E6">
            <w:pPr>
              <w:pStyle w:val="Tabell"/>
              <w:cnfStyle w:val="000000000000" w:firstRow="0" w:lastRow="0" w:firstColumn="0" w:lastColumn="0" w:oddVBand="0" w:evenVBand="0" w:oddHBand="0" w:evenHBand="0" w:firstRowFirstColumn="0" w:firstRowLastColumn="0" w:lastRowFirstColumn="0" w:lastRowLastColumn="0"/>
              <w:rPr>
                <w:b/>
                <w:bCs/>
              </w:rPr>
            </w:pPr>
            <w:r w:rsidRPr="00C97094">
              <w:rPr>
                <w:b/>
                <w:bCs/>
              </w:rPr>
              <w:t>131 377</w:t>
            </w:r>
          </w:p>
        </w:tc>
        <w:tc>
          <w:tcPr>
            <w:tcW w:w="767" w:type="pct"/>
            <w:noWrap/>
            <w:hideMark/>
          </w:tcPr>
          <w:p w14:paraId="685AF68B" w14:textId="77777777" w:rsidR="005B1647" w:rsidRPr="00C97094" w:rsidRDefault="005B1647" w:rsidP="003D47E6">
            <w:pPr>
              <w:pStyle w:val="Tabell"/>
              <w:cnfStyle w:val="000000000000" w:firstRow="0" w:lastRow="0" w:firstColumn="0" w:lastColumn="0" w:oddVBand="0" w:evenVBand="0" w:oddHBand="0" w:evenHBand="0" w:firstRowFirstColumn="0" w:firstRowLastColumn="0" w:lastRowFirstColumn="0" w:lastRowLastColumn="0"/>
              <w:rPr>
                <w:b/>
                <w:bCs/>
              </w:rPr>
            </w:pPr>
            <w:r w:rsidRPr="00C97094">
              <w:rPr>
                <w:b/>
                <w:bCs/>
              </w:rPr>
              <w:t>-42 223</w:t>
            </w:r>
          </w:p>
        </w:tc>
        <w:tc>
          <w:tcPr>
            <w:tcW w:w="767" w:type="pct"/>
            <w:noWrap/>
            <w:hideMark/>
          </w:tcPr>
          <w:p w14:paraId="04B131CE" w14:textId="77777777" w:rsidR="005B1647" w:rsidRPr="00C97094" w:rsidRDefault="005B1647" w:rsidP="003D47E6">
            <w:pPr>
              <w:pStyle w:val="Tabell"/>
              <w:cnfStyle w:val="000000000000" w:firstRow="0" w:lastRow="0" w:firstColumn="0" w:lastColumn="0" w:oddVBand="0" w:evenVBand="0" w:oddHBand="0" w:evenHBand="0" w:firstRowFirstColumn="0" w:firstRowLastColumn="0" w:lastRowFirstColumn="0" w:lastRowLastColumn="0"/>
              <w:rPr>
                <w:b/>
                <w:bCs/>
              </w:rPr>
            </w:pPr>
            <w:r w:rsidRPr="00C97094">
              <w:rPr>
                <w:b/>
                <w:bCs/>
              </w:rPr>
              <w:t>-32,1</w:t>
            </w:r>
          </w:p>
        </w:tc>
      </w:tr>
      <w:tr w:rsidR="00155607" w:rsidRPr="003D47E6" w14:paraId="51847525" w14:textId="77777777" w:rsidTr="003D47E6">
        <w:trPr>
          <w:cnfStyle w:val="010000000000" w:firstRow="0" w:lastRow="1" w:firstColumn="0" w:lastColumn="0" w:oddVBand="0" w:evenVBand="0" w:oddHBand="0" w:evenHBand="0" w:firstRowFirstColumn="0" w:firstRowLastColumn="0" w:lastRowFirstColumn="0" w:lastRowLastColumn="0"/>
          <w:trHeight w:val="225"/>
        </w:trPr>
        <w:tc>
          <w:tcPr>
            <w:cnfStyle w:val="001000000000" w:firstRow="0" w:lastRow="0" w:firstColumn="1" w:lastColumn="0" w:oddVBand="0" w:evenVBand="0" w:oddHBand="0" w:evenHBand="0" w:firstRowFirstColumn="0" w:firstRowLastColumn="0" w:lastRowFirstColumn="0" w:lastRowLastColumn="0"/>
            <w:tcW w:w="1931" w:type="pct"/>
            <w:noWrap/>
            <w:hideMark/>
          </w:tcPr>
          <w:p w14:paraId="7EA38BBA" w14:textId="77777777" w:rsidR="005B1647" w:rsidRPr="003D47E6" w:rsidRDefault="005B1647" w:rsidP="003D47E6">
            <w:pPr>
              <w:pStyle w:val="Tabell"/>
              <w:rPr>
                <w:bCs/>
              </w:rPr>
            </w:pPr>
            <w:r w:rsidRPr="003D47E6">
              <w:rPr>
                <w:bCs/>
              </w:rPr>
              <w:t>varav ensamkommande</w:t>
            </w:r>
          </w:p>
        </w:tc>
        <w:tc>
          <w:tcPr>
            <w:tcW w:w="767" w:type="pct"/>
            <w:noWrap/>
            <w:hideMark/>
          </w:tcPr>
          <w:p w14:paraId="63344EA9" w14:textId="77777777" w:rsidR="005B1647" w:rsidRPr="003D47E6" w:rsidRDefault="005B1647" w:rsidP="003D47E6">
            <w:pPr>
              <w:pStyle w:val="Tabell"/>
              <w:cnfStyle w:val="010000000000" w:firstRow="0" w:lastRow="1" w:firstColumn="0" w:lastColumn="0" w:oddVBand="0" w:evenVBand="0" w:oddHBand="0" w:evenHBand="0" w:firstRowFirstColumn="0" w:firstRowLastColumn="0" w:lastRowFirstColumn="0" w:lastRowLastColumn="0"/>
              <w:rPr>
                <w:bCs/>
              </w:rPr>
            </w:pPr>
            <w:r w:rsidRPr="003D47E6">
              <w:rPr>
                <w:bCs/>
              </w:rPr>
              <w:t>14 000</w:t>
            </w:r>
          </w:p>
        </w:tc>
        <w:tc>
          <w:tcPr>
            <w:tcW w:w="767" w:type="pct"/>
            <w:noWrap/>
            <w:hideMark/>
          </w:tcPr>
          <w:p w14:paraId="68BA9F68" w14:textId="77777777" w:rsidR="005B1647" w:rsidRPr="003D47E6" w:rsidRDefault="005B1647" w:rsidP="003D47E6">
            <w:pPr>
              <w:pStyle w:val="Tabell"/>
              <w:cnfStyle w:val="010000000000" w:firstRow="0" w:lastRow="1" w:firstColumn="0" w:lastColumn="0" w:oddVBand="0" w:evenVBand="0" w:oddHBand="0" w:evenHBand="0" w:firstRowFirstColumn="0" w:firstRowLastColumn="0" w:lastRowFirstColumn="0" w:lastRowLastColumn="0"/>
              <w:rPr>
                <w:bCs/>
              </w:rPr>
            </w:pPr>
            <w:r w:rsidRPr="003D47E6">
              <w:rPr>
                <w:bCs/>
              </w:rPr>
              <w:t>15 725</w:t>
            </w:r>
          </w:p>
        </w:tc>
        <w:tc>
          <w:tcPr>
            <w:tcW w:w="767" w:type="pct"/>
            <w:noWrap/>
            <w:hideMark/>
          </w:tcPr>
          <w:p w14:paraId="5A8235D7" w14:textId="77777777" w:rsidR="005B1647" w:rsidRPr="003D47E6" w:rsidRDefault="005B1647" w:rsidP="003D47E6">
            <w:pPr>
              <w:pStyle w:val="Tabell"/>
              <w:cnfStyle w:val="010000000000" w:firstRow="0" w:lastRow="1" w:firstColumn="0" w:lastColumn="0" w:oddVBand="0" w:evenVBand="0" w:oddHBand="0" w:evenHBand="0" w:firstRowFirstColumn="0" w:firstRowLastColumn="0" w:lastRowFirstColumn="0" w:lastRowLastColumn="0"/>
              <w:rPr>
                <w:bCs/>
              </w:rPr>
            </w:pPr>
            <w:r w:rsidRPr="003D47E6">
              <w:rPr>
                <w:bCs/>
              </w:rPr>
              <w:t>-1 725</w:t>
            </w:r>
          </w:p>
        </w:tc>
        <w:tc>
          <w:tcPr>
            <w:tcW w:w="767" w:type="pct"/>
            <w:noWrap/>
            <w:hideMark/>
          </w:tcPr>
          <w:p w14:paraId="505869DF" w14:textId="77777777" w:rsidR="005B1647" w:rsidRPr="003D47E6" w:rsidRDefault="005B1647" w:rsidP="003D47E6">
            <w:pPr>
              <w:pStyle w:val="Tabell"/>
              <w:cnfStyle w:val="010000000000" w:firstRow="0" w:lastRow="1" w:firstColumn="0" w:lastColumn="0" w:oddVBand="0" w:evenVBand="0" w:oddHBand="0" w:evenHBand="0" w:firstRowFirstColumn="0" w:firstRowLastColumn="0" w:lastRowFirstColumn="0" w:lastRowLastColumn="0"/>
              <w:rPr>
                <w:bCs/>
              </w:rPr>
            </w:pPr>
            <w:r w:rsidRPr="003D47E6">
              <w:rPr>
                <w:bCs/>
              </w:rPr>
              <w:t>-11,0</w:t>
            </w:r>
          </w:p>
        </w:tc>
      </w:tr>
    </w:tbl>
    <w:p w14:paraId="670F3F9E" w14:textId="2118737E" w:rsidR="005B1647" w:rsidRDefault="005B1647" w:rsidP="005B1647">
      <w:pPr>
        <w:pStyle w:val="TabellFotnot"/>
      </w:pPr>
      <w:r w:rsidRPr="0051624B">
        <w:t>*</w:t>
      </w:r>
      <w:r>
        <w:t>Sammanställningen över 2019 och 2018 utgår från situationen den sistadecember respektive år.</w:t>
      </w:r>
    </w:p>
    <w:p w14:paraId="4F086B5C" w14:textId="6B960740" w:rsidR="005B1647" w:rsidRDefault="005B1647" w:rsidP="005B1647">
      <w:pPr>
        <w:pStyle w:val="Klla"/>
      </w:pPr>
      <w:r>
        <w:t>Källa: Migrationsverket.</w:t>
      </w:r>
    </w:p>
    <w:p w14:paraId="2F6D707E" w14:textId="77777777" w:rsidR="005B1647" w:rsidRDefault="005B1647" w:rsidP="005B1647">
      <w:pPr>
        <w:pStyle w:val="Rubrik5utannumrering"/>
      </w:pPr>
      <w:r>
        <w:t>Färre än beräknat i etableringsinsats</w:t>
      </w:r>
    </w:p>
    <w:p w14:paraId="14815C68" w14:textId="0420F8C9" w:rsidR="005B1647" w:rsidRDefault="005B1647" w:rsidP="005B1647">
      <w:pPr>
        <w:pStyle w:val="Brdtext"/>
      </w:pPr>
      <w:r>
        <w:t>Utgifterna för anslaget 1:3 </w:t>
      </w:r>
      <w:r w:rsidRPr="0022363C">
        <w:rPr>
          <w:i/>
          <w:iCs/>
        </w:rPr>
        <w:t>Etableringsersättning till vissa nyanlända invandrare</w:t>
      </w:r>
      <w:r>
        <w:t xml:space="preserve"> blev 145 miljoner kronor (3,9 procent) lägre än anvisat i statens budget. Detta berodde på främst på att antalet nyanlända i etableringsinsatser blev lägre än väntat. Det genom</w:t>
      </w:r>
      <w:r>
        <w:softHyphen/>
        <w:t>snittliga antalet deltagare i etableringsuppdraget uppgick under 2019 till 38 802, vilket är 3 998 deltagare färre än beräknat. Jämfört med 2018 minskade utgifterna med 1 362 miljoner kronor (27,7 procent). Orsaken är att antalet nyanlända i Arbetsförmedlingens etableringsuppdrag minskade med 37,8 procent, från i genomsnitt 62 405 deltagare 2018 till 38 802 deltagare 2019.</w:t>
      </w:r>
    </w:p>
    <w:p w14:paraId="41C2B1F6" w14:textId="77777777" w:rsidR="005B1647" w:rsidRDefault="005B1647" w:rsidP="005B1647">
      <w:pPr>
        <w:pStyle w:val="Rubrik5utannumrering"/>
      </w:pPr>
      <w:r>
        <w:t>Högre utgifter för åtgärder mot segregation efter förändringar i statens budget</w:t>
      </w:r>
    </w:p>
    <w:p w14:paraId="6531FC56" w14:textId="34FF4197" w:rsidR="005B1647" w:rsidRDefault="005B1647" w:rsidP="005B1647">
      <w:pPr>
        <w:pStyle w:val="Brdtext"/>
      </w:pPr>
      <w:r>
        <w:t xml:space="preserve">Utfallet för anslaget 4:1 </w:t>
      </w:r>
      <w:r w:rsidRPr="0022363C">
        <w:rPr>
          <w:i/>
          <w:iCs/>
        </w:rPr>
        <w:t>Åtgärder mot segregation</w:t>
      </w:r>
      <w:r>
        <w:t xml:space="preserve"> uppgick till 420 miljoner kronor, vilket är 320 miljoner kronor högre än vad som beräknades i den ursprungliga budgeten. I enlighet med propositionen Vårändringsbudget 2019 beslutade riksdagen att anvisa anslaget ytterligare 321 miljoner kronor. Orsaken var att Tillväxtverket under 2018 hade ingått bindande åtaganden om statsbidrag till kommuner med socioekonomiskt eftersatta områden som var lite drygt 320 miljoner kronor högre än vad riksdagen anvisade anslaget i den ursprungliga budgeten för 2019.</w:t>
      </w:r>
    </w:p>
    <w:p w14:paraId="28DE8CF8" w14:textId="5D03844C" w:rsidR="005B1647" w:rsidRDefault="005B1647" w:rsidP="005B1647">
      <w:pPr>
        <w:pStyle w:val="Brdtext"/>
      </w:pPr>
      <w:r>
        <w:t xml:space="preserve">Jämfört med 2018 ökade utgifterna under anslaget med 373 miljoner kronor. År 2018 utbetalades dock statsbidraget till kommuner med socioekonomiskt eftersatta områden från anslaget 1:1 </w:t>
      </w:r>
      <w:r w:rsidRPr="00EA121F">
        <w:rPr>
          <w:i/>
          <w:iCs/>
        </w:rPr>
        <w:t>Regionala tillväxtåtgärder</w:t>
      </w:r>
      <w:r>
        <w:t xml:space="preserve"> inom utgiftsområde 19 Regional </w:t>
      </w:r>
      <w:r>
        <w:lastRenderedPageBreak/>
        <w:t>tillväxt. Sammantaget blev utbetalningarna av detta statsbidrag oförändrade mellan 2018 och 2019.</w:t>
      </w:r>
    </w:p>
    <w:p w14:paraId="7CD2D357" w14:textId="77777777" w:rsidR="005B1647" w:rsidRDefault="005B1647" w:rsidP="005B1647">
      <w:pPr>
        <w:pStyle w:val="Rubrik5utannumrering"/>
      </w:pPr>
      <w:r>
        <w:t>Högre utgifter för särskilda jämställdhetsåtgärder</w:t>
      </w:r>
    </w:p>
    <w:p w14:paraId="3F02BB39" w14:textId="0408D83D" w:rsidR="005B1647" w:rsidRDefault="005B1647" w:rsidP="005B1647">
      <w:pPr>
        <w:pStyle w:val="Brdtext"/>
      </w:pPr>
      <w:r>
        <w:t xml:space="preserve">Utfallet för anslaget 3:1 </w:t>
      </w:r>
      <w:r w:rsidRPr="0022363C">
        <w:rPr>
          <w:i/>
          <w:iCs/>
        </w:rPr>
        <w:t>Särskilda jämställdhetsåtgärder</w:t>
      </w:r>
      <w:r>
        <w:t xml:space="preserve"> uppgick till 453 miljoner kronor, vilket är 62 miljoner kronor (16 procent) högre än vad som beräknades i den ursprungliga budgeten. I enlighet med propositionen Vårändringsbudget 2019 beslutade riksdagen att anvisa anslaget ytterligare 90 miljoner kronor för att bl.a. möjliggöra ytterligare insatser för att motverka mäns våld mot kvinnor och arbetet mot hedersrelaterat våld och förtryck. Riksdagen beslutade samtidigt att anvisa Jämställdhetsmyndighetens förvaltningsanslag ytterligare 40 miljoner kronor, vilket förklarar varför utfallet blev 32 miljoner kronor högre än den ursprungliga budgeten.</w:t>
      </w:r>
    </w:p>
    <w:p w14:paraId="66D5550B" w14:textId="77777777" w:rsidR="005B1647" w:rsidRDefault="005B1647" w:rsidP="005B1647">
      <w:pPr>
        <w:pStyle w:val="Rubrik5utannumrering"/>
      </w:pPr>
      <w:r>
        <w:t>Hemutrustningslånen minskar 2019</w:t>
      </w:r>
    </w:p>
    <w:p w14:paraId="4C64A63E" w14:textId="33F0F206" w:rsidR="005B1647" w:rsidRPr="005419CD" w:rsidRDefault="005B1647" w:rsidP="005B1647">
      <w:pPr>
        <w:pStyle w:val="Brdtext"/>
      </w:pPr>
      <w:r>
        <w:t xml:space="preserve">Utfallet för anslaget 1:4 </w:t>
      </w:r>
      <w:r w:rsidRPr="0022363C">
        <w:rPr>
          <w:i/>
          <w:iCs/>
        </w:rPr>
        <w:t>Hemutrustningslån</w:t>
      </w:r>
      <w:r>
        <w:t xml:space="preserve"> uppgick till 90 miljoner kronor, vilket är 62 miljoner kronor (54,5 procent) lägre än vad som beräknades i den ursprungliga budgeten. Det beror främst på att antalet personer som kan ansökan om lån, dvs. som beviljats uppehållstillstånd och tagits emot i en kommun, blev lägre än väntat och därmed blev även hemutrustningslånen färre.</w:t>
      </w:r>
    </w:p>
    <w:p w14:paraId="1CB37631" w14:textId="4C9A0A6E" w:rsidR="005B1647" w:rsidRDefault="005B1647" w:rsidP="005B1647">
      <w:pPr>
        <w:pStyle w:val="Rubrik4utannumrering"/>
      </w:pPr>
      <w:r>
        <w:t>Beställningsbemyndiganden</w:t>
      </w:r>
    </w:p>
    <w:p w14:paraId="6D6E72FD" w14:textId="7D3E6746" w:rsidR="005B1647" w:rsidRDefault="005B1647" w:rsidP="005B1647">
      <w:pPr>
        <w:pStyle w:val="TabellRubrik"/>
      </w:pPr>
      <w:bookmarkStart w:id="139" w:name="_Toc37340073"/>
      <w:r>
        <w:t xml:space="preserve">Tabell </w:t>
      </w:r>
      <w:r>
        <w:fldChar w:fldCharType="begin"/>
      </w:r>
      <w:r>
        <w:instrText xml:space="preserve"> STYLEREF  "Rubrik 1" \n</w:instrText>
      </w:r>
      <w:r>
        <w:fldChar w:fldCharType="separate"/>
      </w:r>
      <w:r w:rsidR="00301022">
        <w:rPr>
          <w:noProof/>
        </w:rPr>
        <w:t>2</w:t>
      </w:r>
      <w:r>
        <w:rPr>
          <w:noProof/>
        </w:rPr>
        <w:fldChar w:fldCharType="end"/>
      </w:r>
      <w:r>
        <w:t>.</w:t>
      </w:r>
      <w:fldSimple w:instr=" SEQ Tabell \* ARABIC \s 1 ">
        <w:r w:rsidR="00301022">
          <w:rPr>
            <w:noProof/>
          </w:rPr>
          <w:t>73</w:t>
        </w:r>
      </w:fldSimple>
      <w:r>
        <w:tab/>
        <w:t>UO 13 Beställningsbemyndiganden</w:t>
      </w:r>
      <w:bookmarkEnd w:id="139"/>
    </w:p>
    <w:p w14:paraId="413E43A1" w14:textId="65671A49" w:rsidR="005B1647" w:rsidRDefault="005B1647" w:rsidP="005B1647">
      <w:pPr>
        <w:pStyle w:val="TabellUnderrubrik"/>
      </w:pPr>
      <w:r w:rsidRPr="005419CD">
        <w:t>Miljoner kronor</w:t>
      </w:r>
    </w:p>
    <w:tbl>
      <w:tblPr>
        <w:tblStyle w:val="RKBPTabell"/>
        <w:tblW w:w="5000" w:type="pct"/>
        <w:tblLook w:val="04E0" w:firstRow="1" w:lastRow="1" w:firstColumn="1" w:lastColumn="0" w:noHBand="0" w:noVBand="1"/>
      </w:tblPr>
      <w:tblGrid>
        <w:gridCol w:w="863"/>
        <w:gridCol w:w="3944"/>
        <w:gridCol w:w="1334"/>
        <w:gridCol w:w="1229"/>
      </w:tblGrid>
      <w:tr w:rsidR="00155607" w14:paraId="618EEDFF" w14:textId="77777777" w:rsidTr="00BE1FEE">
        <w:trPr>
          <w:cnfStyle w:val="100000000000" w:firstRow="1" w:lastRow="0" w:firstColumn="0" w:lastColumn="0" w:oddVBand="0" w:evenVBand="0" w:oddHBand="0" w:evenHBand="0" w:firstRowFirstColumn="0" w:firstRowLastColumn="0" w:lastRowFirstColumn="0" w:lastRowLastColumn="0"/>
          <w:trHeight w:val="63"/>
          <w:tblHeader w:val="0"/>
        </w:trPr>
        <w:tc>
          <w:tcPr>
            <w:cnfStyle w:val="001000000000" w:firstRow="0" w:lastRow="0" w:firstColumn="1" w:lastColumn="0" w:oddVBand="0" w:evenVBand="0" w:oddHBand="0" w:evenHBand="0" w:firstRowFirstColumn="0" w:firstRowLastColumn="0" w:lastRowFirstColumn="0" w:lastRowLastColumn="0"/>
            <w:tcW w:w="585" w:type="pct"/>
            <w:tcBorders>
              <w:top w:val="none" w:sz="0" w:space="0" w:color="auto"/>
              <w:left w:val="none" w:sz="0" w:space="0" w:color="auto"/>
              <w:bottom w:val="none" w:sz="0" w:space="0" w:color="auto"/>
              <w:right w:val="none" w:sz="0" w:space="0" w:color="auto"/>
              <w:tl2br w:val="none" w:sz="0" w:space="0" w:color="auto"/>
              <w:tr2bl w:val="none" w:sz="0" w:space="0" w:color="auto"/>
            </w:tcBorders>
            <w:noWrap/>
            <w:hideMark/>
          </w:tcPr>
          <w:p w14:paraId="5FF99D25" w14:textId="77777777" w:rsidR="005B1647" w:rsidRPr="005419CD" w:rsidRDefault="005B1647" w:rsidP="005B1647">
            <w:pPr>
              <w:pStyle w:val="TabellHuvud"/>
            </w:pPr>
            <w:r w:rsidRPr="005419CD">
              <w:t>Anslag</w:t>
            </w:r>
          </w:p>
        </w:tc>
        <w:tc>
          <w:tcPr>
            <w:tcW w:w="2676" w:type="pct"/>
            <w:tcBorders>
              <w:top w:val="none" w:sz="0" w:space="0" w:color="auto"/>
              <w:left w:val="none" w:sz="0" w:space="0" w:color="auto"/>
              <w:bottom w:val="none" w:sz="0" w:space="0" w:color="auto"/>
              <w:right w:val="none" w:sz="0" w:space="0" w:color="auto"/>
              <w:tl2br w:val="none" w:sz="0" w:space="0" w:color="auto"/>
              <w:tr2bl w:val="none" w:sz="0" w:space="0" w:color="auto"/>
            </w:tcBorders>
            <w:noWrap/>
            <w:hideMark/>
          </w:tcPr>
          <w:p w14:paraId="060E8E34" w14:textId="77777777" w:rsidR="005B1647" w:rsidRPr="005419CD" w:rsidRDefault="005B1647" w:rsidP="005B1647">
            <w:pPr>
              <w:pStyle w:val="TabellHuvud"/>
              <w:jc w:val="left"/>
              <w:cnfStyle w:val="100000000000" w:firstRow="1" w:lastRow="0" w:firstColumn="0" w:lastColumn="0" w:oddVBand="0" w:evenVBand="0" w:oddHBand="0" w:evenHBand="0" w:firstRowFirstColumn="0" w:firstRowLastColumn="0" w:lastRowFirstColumn="0" w:lastRowLastColumn="0"/>
            </w:pPr>
            <w:r w:rsidRPr="005419CD">
              <w:t>Anslagsnamn</w:t>
            </w:r>
          </w:p>
        </w:tc>
        <w:tc>
          <w:tcPr>
            <w:tcW w:w="905" w:type="pct"/>
            <w:tcBorders>
              <w:top w:val="none" w:sz="0" w:space="0" w:color="auto"/>
              <w:left w:val="none" w:sz="0" w:space="0" w:color="auto"/>
              <w:bottom w:val="none" w:sz="0" w:space="0" w:color="auto"/>
              <w:right w:val="none" w:sz="0" w:space="0" w:color="auto"/>
              <w:tl2br w:val="none" w:sz="0" w:space="0" w:color="auto"/>
              <w:tr2bl w:val="none" w:sz="0" w:space="0" w:color="auto"/>
            </w:tcBorders>
            <w:hideMark/>
          </w:tcPr>
          <w:p w14:paraId="77721ABB" w14:textId="77777777" w:rsidR="005B1647" w:rsidRPr="005419CD"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5419CD">
              <w:t>Beställnings-bemyndigande</w:t>
            </w:r>
          </w:p>
        </w:tc>
        <w:tc>
          <w:tcPr>
            <w:tcW w:w="834" w:type="pct"/>
            <w:tcBorders>
              <w:top w:val="none" w:sz="0" w:space="0" w:color="auto"/>
              <w:left w:val="none" w:sz="0" w:space="0" w:color="auto"/>
              <w:bottom w:val="none" w:sz="0" w:space="0" w:color="auto"/>
              <w:right w:val="none" w:sz="0" w:space="0" w:color="auto"/>
              <w:tl2br w:val="none" w:sz="0" w:space="0" w:color="auto"/>
              <w:tr2bl w:val="none" w:sz="0" w:space="0" w:color="auto"/>
            </w:tcBorders>
            <w:hideMark/>
          </w:tcPr>
          <w:p w14:paraId="6F7880D3" w14:textId="7C0A1755" w:rsidR="005B1647" w:rsidRPr="005419CD"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5419CD">
              <w:t xml:space="preserve">Utestående åtaganden </w:t>
            </w:r>
            <w:r>
              <w:br/>
            </w:r>
            <w:r w:rsidRPr="005419CD">
              <w:t>2019-12-31</w:t>
            </w:r>
          </w:p>
        </w:tc>
      </w:tr>
      <w:tr w:rsidR="00155607" w14:paraId="434D3C82" w14:textId="77777777" w:rsidTr="00155607">
        <w:trPr>
          <w:trHeight w:val="300"/>
        </w:trPr>
        <w:tc>
          <w:tcPr>
            <w:cnfStyle w:val="001000000000" w:firstRow="0" w:lastRow="0" w:firstColumn="1" w:lastColumn="0" w:oddVBand="0" w:evenVBand="0" w:oddHBand="0" w:evenHBand="0" w:firstRowFirstColumn="0" w:firstRowLastColumn="0" w:lastRowFirstColumn="0" w:lastRowLastColumn="0"/>
            <w:tcW w:w="585" w:type="pct"/>
            <w:tcBorders>
              <w:top w:val="single" w:sz="12" w:space="0" w:color="auto"/>
            </w:tcBorders>
            <w:noWrap/>
            <w:hideMark/>
          </w:tcPr>
          <w:p w14:paraId="1524929F" w14:textId="77777777" w:rsidR="005B1647" w:rsidRPr="005419CD" w:rsidRDefault="005B1647" w:rsidP="005B1647">
            <w:pPr>
              <w:pStyle w:val="Tabell"/>
            </w:pPr>
            <w:r w:rsidRPr="005419CD">
              <w:t>2:2</w:t>
            </w:r>
          </w:p>
        </w:tc>
        <w:tc>
          <w:tcPr>
            <w:tcW w:w="2676" w:type="pct"/>
            <w:tcBorders>
              <w:top w:val="single" w:sz="12" w:space="0" w:color="auto"/>
            </w:tcBorders>
            <w:hideMark/>
          </w:tcPr>
          <w:p w14:paraId="37198DA4" w14:textId="77777777" w:rsidR="005B1647" w:rsidRPr="005419CD"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5419CD">
              <w:t>Åtgärder mot diskriminering och rasism m.m.</w:t>
            </w:r>
          </w:p>
        </w:tc>
        <w:tc>
          <w:tcPr>
            <w:tcW w:w="905" w:type="pct"/>
            <w:tcBorders>
              <w:top w:val="single" w:sz="12" w:space="0" w:color="auto"/>
            </w:tcBorders>
            <w:noWrap/>
            <w:hideMark/>
          </w:tcPr>
          <w:p w14:paraId="6A5BA90A" w14:textId="77777777" w:rsidR="005B1647" w:rsidRPr="005419C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419CD">
              <w:t>38</w:t>
            </w:r>
          </w:p>
        </w:tc>
        <w:tc>
          <w:tcPr>
            <w:tcW w:w="834" w:type="pct"/>
            <w:tcBorders>
              <w:top w:val="single" w:sz="12" w:space="0" w:color="auto"/>
            </w:tcBorders>
            <w:noWrap/>
            <w:hideMark/>
          </w:tcPr>
          <w:p w14:paraId="5970C404" w14:textId="77777777" w:rsidR="005B1647" w:rsidRPr="005419C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419CD">
              <w:t>28</w:t>
            </w:r>
          </w:p>
        </w:tc>
      </w:tr>
      <w:tr w:rsidR="00155607" w14:paraId="05171E26" w14:textId="77777777" w:rsidTr="00155607">
        <w:trPr>
          <w:trHeight w:val="300"/>
        </w:trPr>
        <w:tc>
          <w:tcPr>
            <w:cnfStyle w:val="001000000000" w:firstRow="0" w:lastRow="0" w:firstColumn="1" w:lastColumn="0" w:oddVBand="0" w:evenVBand="0" w:oddHBand="0" w:evenHBand="0" w:firstRowFirstColumn="0" w:firstRowLastColumn="0" w:lastRowFirstColumn="0" w:lastRowLastColumn="0"/>
            <w:tcW w:w="585" w:type="pct"/>
            <w:tcBorders>
              <w:bottom w:val="single" w:sz="4" w:space="0" w:color="auto"/>
            </w:tcBorders>
            <w:noWrap/>
            <w:hideMark/>
          </w:tcPr>
          <w:p w14:paraId="259B0ACA" w14:textId="77777777" w:rsidR="005B1647" w:rsidRPr="005419CD" w:rsidRDefault="005B1647" w:rsidP="005B1647">
            <w:pPr>
              <w:pStyle w:val="Tabell"/>
            </w:pPr>
            <w:r w:rsidRPr="005419CD">
              <w:t>3:3</w:t>
            </w:r>
          </w:p>
        </w:tc>
        <w:tc>
          <w:tcPr>
            <w:tcW w:w="2676" w:type="pct"/>
            <w:tcBorders>
              <w:bottom w:val="single" w:sz="4" w:space="0" w:color="auto"/>
            </w:tcBorders>
            <w:hideMark/>
          </w:tcPr>
          <w:p w14:paraId="47F9AAF8" w14:textId="77777777" w:rsidR="005B1647" w:rsidRPr="005419CD"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5419CD">
              <w:t>Bidrag för kvinnors organisering</w:t>
            </w:r>
          </w:p>
        </w:tc>
        <w:tc>
          <w:tcPr>
            <w:tcW w:w="905" w:type="pct"/>
            <w:tcBorders>
              <w:bottom w:val="single" w:sz="4" w:space="0" w:color="auto"/>
            </w:tcBorders>
            <w:noWrap/>
            <w:hideMark/>
          </w:tcPr>
          <w:p w14:paraId="5020BFCA" w14:textId="77777777" w:rsidR="005B1647" w:rsidRPr="005419C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419CD">
              <w:t>28</w:t>
            </w:r>
          </w:p>
        </w:tc>
        <w:tc>
          <w:tcPr>
            <w:tcW w:w="834" w:type="pct"/>
            <w:tcBorders>
              <w:bottom w:val="single" w:sz="4" w:space="0" w:color="auto"/>
            </w:tcBorders>
            <w:noWrap/>
            <w:hideMark/>
          </w:tcPr>
          <w:p w14:paraId="136A7E1B" w14:textId="77777777" w:rsidR="005B1647" w:rsidRPr="005419C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419CD">
              <w:t>23</w:t>
            </w:r>
          </w:p>
        </w:tc>
      </w:tr>
      <w:tr w:rsidR="00155607" w14:paraId="62EC3FE4" w14:textId="77777777" w:rsidTr="00155607">
        <w:trPr>
          <w:cnfStyle w:val="010000000000" w:firstRow="0" w:lastRow="1" w:firstColumn="0" w:lastColumn="0" w:oddVBand="0" w:evenVBand="0" w:oddHBand="0" w:evenHBand="0" w:firstRowFirstColumn="0" w:firstRowLastColumn="0" w:lastRowFirstColumn="0" w:lastRowLastColumn="0"/>
          <w:trHeight w:val="315"/>
        </w:trPr>
        <w:tc>
          <w:tcPr>
            <w:cnfStyle w:val="001000000000" w:firstRow="0" w:lastRow="0" w:firstColumn="1" w:lastColumn="0" w:oddVBand="0" w:evenVBand="0" w:oddHBand="0" w:evenHBand="0" w:firstRowFirstColumn="0" w:firstRowLastColumn="0" w:lastRowFirstColumn="0" w:lastRowLastColumn="0"/>
            <w:tcW w:w="585" w:type="pct"/>
            <w:tcBorders>
              <w:top w:val="single" w:sz="4" w:space="0" w:color="auto"/>
            </w:tcBorders>
            <w:shd w:val="clear" w:color="auto" w:fill="auto"/>
            <w:noWrap/>
            <w:hideMark/>
          </w:tcPr>
          <w:p w14:paraId="4AFF20A4" w14:textId="77777777" w:rsidR="005B1647" w:rsidRPr="005419CD" w:rsidRDefault="005B1647" w:rsidP="005B1647">
            <w:pPr>
              <w:pStyle w:val="Tabell"/>
              <w:rPr>
                <w:bCs/>
              </w:rPr>
            </w:pPr>
            <w:r w:rsidRPr="005419CD">
              <w:rPr>
                <w:bCs/>
              </w:rPr>
              <w:t>Summa</w:t>
            </w:r>
          </w:p>
        </w:tc>
        <w:tc>
          <w:tcPr>
            <w:tcW w:w="2676" w:type="pct"/>
            <w:tcBorders>
              <w:top w:val="single" w:sz="4" w:space="0" w:color="auto"/>
            </w:tcBorders>
            <w:shd w:val="clear" w:color="auto" w:fill="auto"/>
            <w:noWrap/>
            <w:hideMark/>
          </w:tcPr>
          <w:p w14:paraId="389413B6" w14:textId="77777777" w:rsidR="005B1647" w:rsidRPr="005419CD" w:rsidRDefault="005B1647" w:rsidP="005B1647">
            <w:pPr>
              <w:pStyle w:val="Tabell"/>
              <w:jc w:val="left"/>
              <w:cnfStyle w:val="010000000000" w:firstRow="0" w:lastRow="1" w:firstColumn="0" w:lastColumn="0" w:oddVBand="0" w:evenVBand="0" w:oddHBand="0" w:evenHBand="0" w:firstRowFirstColumn="0" w:firstRowLastColumn="0" w:lastRowFirstColumn="0" w:lastRowLastColumn="0"/>
              <w:rPr>
                <w:bCs/>
              </w:rPr>
            </w:pPr>
            <w:r w:rsidRPr="005419CD">
              <w:rPr>
                <w:bCs/>
              </w:rPr>
              <w:t> </w:t>
            </w:r>
          </w:p>
        </w:tc>
        <w:tc>
          <w:tcPr>
            <w:tcW w:w="905" w:type="pct"/>
            <w:tcBorders>
              <w:top w:val="single" w:sz="4" w:space="0" w:color="auto"/>
            </w:tcBorders>
            <w:shd w:val="clear" w:color="auto" w:fill="auto"/>
            <w:noWrap/>
            <w:hideMark/>
          </w:tcPr>
          <w:p w14:paraId="23C508AE" w14:textId="77777777" w:rsidR="005B1647" w:rsidRPr="005419CD"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5419CD">
              <w:rPr>
                <w:bCs/>
              </w:rPr>
              <w:t>66</w:t>
            </w:r>
          </w:p>
        </w:tc>
        <w:tc>
          <w:tcPr>
            <w:tcW w:w="834" w:type="pct"/>
            <w:tcBorders>
              <w:top w:val="single" w:sz="4" w:space="0" w:color="auto"/>
            </w:tcBorders>
            <w:shd w:val="clear" w:color="auto" w:fill="auto"/>
            <w:noWrap/>
            <w:hideMark/>
          </w:tcPr>
          <w:p w14:paraId="58EAD3B3" w14:textId="77777777" w:rsidR="005B1647" w:rsidRPr="005419CD"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5419CD">
              <w:rPr>
                <w:bCs/>
              </w:rPr>
              <w:t>51</w:t>
            </w:r>
          </w:p>
        </w:tc>
      </w:tr>
    </w:tbl>
    <w:p w14:paraId="4A76FC26" w14:textId="2F4C3FB8" w:rsidR="005B1647" w:rsidRDefault="005B1647" w:rsidP="005B1647">
      <w:pPr>
        <w:pStyle w:val="Brdtext"/>
        <w:spacing w:before="160"/>
      </w:pPr>
      <w:r w:rsidRPr="005419CD">
        <w:t>Inom utgiftsområdet beslutade riksdagen om beställningsbemyndiganden på 66</w:t>
      </w:r>
      <w:r>
        <w:t> </w:t>
      </w:r>
      <w:r w:rsidRPr="005419CD">
        <w:t>miljoner kronor. De utestående åtagandena uppgick till 51</w:t>
      </w:r>
      <w:r>
        <w:t> </w:t>
      </w:r>
      <w:r w:rsidRPr="005419CD">
        <w:t>miljoner kronor. Skillnaden mellan bemyndiganden och utestående åtaganden uppgick till 15</w:t>
      </w:r>
      <w:r>
        <w:t> </w:t>
      </w:r>
      <w:r w:rsidRPr="005419CD">
        <w:t>miljoner kronor.</w:t>
      </w:r>
    </w:p>
    <w:p w14:paraId="564FA747" w14:textId="39FC3769" w:rsidR="005B1647" w:rsidRDefault="005B1647" w:rsidP="005B1647">
      <w:pPr>
        <w:pStyle w:val="Rubrik4utannumrering"/>
      </w:pPr>
      <w:r>
        <w:t>Riksrevisionens iakttagelser – effektivitetsrevision</w:t>
      </w:r>
    </w:p>
    <w:p w14:paraId="1FC8E165" w14:textId="77777777" w:rsidR="005B1647" w:rsidRDefault="005B1647" w:rsidP="005B1647">
      <w:pPr>
        <w:pStyle w:val="Rubrik5utannumrering"/>
      </w:pPr>
      <w:r>
        <w:t>RiR 2018:33 Jämställdhetsintegrering av integrationspolitiken – ett outnyttjat verktyg</w:t>
      </w:r>
    </w:p>
    <w:p w14:paraId="787BA30C" w14:textId="7AC4B1F5" w:rsidR="005B1647" w:rsidRDefault="005B1647" w:rsidP="005B1647">
      <w:pPr>
        <w:pStyle w:val="Brdtext"/>
      </w:pPr>
      <w:r>
        <w:t>Riksrevisionen har granskat om regeringens integrationspolitik har jämställdhets</w:t>
      </w:r>
      <w:r>
        <w:softHyphen/>
        <w:t>integrerats och därmed gett förutsättningar för likvärdigt och effektivt stöd.</w:t>
      </w:r>
    </w:p>
    <w:p w14:paraId="3A2B0EE0" w14:textId="690D3F6D" w:rsidR="005B1647" w:rsidRDefault="005B1647" w:rsidP="005B1647">
      <w:pPr>
        <w:pStyle w:val="Brdtext"/>
      </w:pPr>
      <w:r>
        <w:t xml:space="preserve">Regeringen har i skrivelsen </w:t>
      </w:r>
      <w:r w:rsidRPr="006B4C1F">
        <w:t>Riksrevisionens rapport om jämställdhetsintegrering av integrationspolitiken</w:t>
      </w:r>
      <w:r>
        <w:t xml:space="preserve"> (skr. 2018/19:97) redovisat vilka åtgärder som vidtagits eller avses vidtas med anledning av granskningsrapporten. Granskningsrapporten är därmed slutbehandlad.</w:t>
      </w:r>
    </w:p>
    <w:p w14:paraId="0E703C1F" w14:textId="12AC3647" w:rsidR="005B1647" w:rsidRDefault="005B1647" w:rsidP="005B1647">
      <w:pPr>
        <w:pStyle w:val="Brdtext"/>
      </w:pPr>
      <w:r>
        <w:t>Riksdagen har tillkännagett som sin mening att regeringen bör införa ett nytt jämställdhetspolitiskt delmål om integration. Riksdagen har lagt regeringens skrivelse till handlingarna (bet. 2018/19:AU14, rskr. 2018/19:300).</w:t>
      </w:r>
    </w:p>
    <w:p w14:paraId="28B9E4E0" w14:textId="1AAF986E" w:rsidR="005B1647" w:rsidRDefault="005B1647" w:rsidP="005B1647">
      <w:pPr>
        <w:pStyle w:val="Rubrik5utannumrering"/>
      </w:pPr>
      <w:r>
        <w:t>RiR 2019:16 Diskrimineringslagens krav på lönekartläggning – ett trubbigt verktyg för att minska löneskillnader mellan könen.</w:t>
      </w:r>
    </w:p>
    <w:p w14:paraId="1AB1C4CB" w14:textId="62E28FF7" w:rsidR="005B1647" w:rsidRPr="00F63964" w:rsidRDefault="005B1647" w:rsidP="005B1647">
      <w:pPr>
        <w:pStyle w:val="Brdtext"/>
      </w:pPr>
      <w:r w:rsidRPr="00F63964">
        <w:t>Riksrevisionen har granskat hur lönekartläggning fungerar för att motverka osakliga skillnader i lön och andra anställningsvillkor mellan kvinnor och män.</w:t>
      </w:r>
    </w:p>
    <w:p w14:paraId="52B14012" w14:textId="5A21D6BB" w:rsidR="005B1647" w:rsidRPr="00F63964" w:rsidRDefault="005B1647" w:rsidP="005B1647">
      <w:pPr>
        <w:pStyle w:val="Brdtext"/>
      </w:pPr>
      <w:r w:rsidRPr="00F63964">
        <w:lastRenderedPageBreak/>
        <w:t>Regeringen har i skrivelsen</w:t>
      </w:r>
      <w:r>
        <w:t xml:space="preserve"> </w:t>
      </w:r>
      <w:r w:rsidRPr="00F63964">
        <w:t xml:space="preserve">Riksrevisionens rapport om diskrimineringslagens krav på lönekartläggning </w:t>
      </w:r>
      <w:r>
        <w:t xml:space="preserve">(skr. </w:t>
      </w:r>
      <w:r w:rsidRPr="00F63964">
        <w:t>2019/20:48</w:t>
      </w:r>
      <w:r>
        <w:t xml:space="preserve">) </w:t>
      </w:r>
      <w:r w:rsidRPr="00F63964">
        <w:t>redovisat vilka åtgärder som vidtagits eller avses vidtas med anledning av granskningsrapporten. Granskningsrapporten är därmed slutbehandlad.</w:t>
      </w:r>
    </w:p>
    <w:p w14:paraId="23E757E8" w14:textId="53E8B3EC" w:rsidR="005B1647" w:rsidRDefault="005B1647" w:rsidP="005B1647">
      <w:pPr>
        <w:pStyle w:val="Brdtext"/>
      </w:pPr>
      <w:r w:rsidRPr="00F63964">
        <w:t>Riksdagen har lagt regeringens skrivelse till handlingarna (bet. 2019/20:AU5, rskr 2019/20:152).</w:t>
      </w:r>
    </w:p>
    <w:p w14:paraId="28A34ED9" w14:textId="5F12B109" w:rsidR="005B1647" w:rsidRDefault="005B1647" w:rsidP="005B1647">
      <w:pPr>
        <w:pStyle w:val="Brdtext"/>
      </w:pPr>
      <w:r>
        <w:br w:type="page"/>
      </w:r>
    </w:p>
    <w:p w14:paraId="3D31AC74" w14:textId="2F593E83" w:rsidR="005B1647" w:rsidRDefault="005B1647" w:rsidP="00AC2754">
      <w:pPr>
        <w:pStyle w:val="Rubrik3"/>
      </w:pPr>
      <w:bookmarkStart w:id="140" w:name="_Toc37350626"/>
      <w:r>
        <w:lastRenderedPageBreak/>
        <w:t>Utgiftsområde 14 Arbetsmarknad och arbetsliv</w:t>
      </w:r>
      <w:bookmarkEnd w:id="140"/>
    </w:p>
    <w:p w14:paraId="6BB47AA7" w14:textId="538A3872" w:rsidR="005B1647" w:rsidRDefault="005B1647" w:rsidP="005B1647">
      <w:pPr>
        <w:pStyle w:val="Rubrik4utannumrering"/>
      </w:pPr>
      <w:r>
        <w:t>Anslag</w:t>
      </w:r>
    </w:p>
    <w:p w14:paraId="6A09597D" w14:textId="6686F610" w:rsidR="005B1647" w:rsidRDefault="005B1647" w:rsidP="005B1647">
      <w:pPr>
        <w:pStyle w:val="TabellRubrik"/>
      </w:pPr>
      <w:bookmarkStart w:id="141" w:name="_Toc37340074"/>
      <w:r>
        <w:t xml:space="preserve">Tabell </w:t>
      </w:r>
      <w:r>
        <w:fldChar w:fldCharType="begin"/>
      </w:r>
      <w:r>
        <w:instrText xml:space="preserve"> STYLEREF  "Rubrik 1" \n</w:instrText>
      </w:r>
      <w:r>
        <w:fldChar w:fldCharType="separate"/>
      </w:r>
      <w:r w:rsidR="00301022">
        <w:rPr>
          <w:noProof/>
        </w:rPr>
        <w:t>2</w:t>
      </w:r>
      <w:r>
        <w:rPr>
          <w:noProof/>
        </w:rPr>
        <w:fldChar w:fldCharType="end"/>
      </w:r>
      <w:r>
        <w:t>.</w:t>
      </w:r>
      <w:fldSimple w:instr=" SEQ Tabell \* ARABIC \s 1 ">
        <w:r w:rsidR="00301022">
          <w:rPr>
            <w:noProof/>
          </w:rPr>
          <w:t>74</w:t>
        </w:r>
      </w:fldSimple>
      <w:r>
        <w:tab/>
        <w:t>UO 14 Anslag</w:t>
      </w:r>
      <w:bookmarkEnd w:id="141"/>
    </w:p>
    <w:p w14:paraId="03BAF5F1" w14:textId="74059E03" w:rsidR="005B1647" w:rsidRDefault="005B1647" w:rsidP="005B1647">
      <w:pPr>
        <w:pStyle w:val="TabellUnderrubrik"/>
      </w:pPr>
      <w:r w:rsidRPr="009212A9">
        <w:t>Miljoner kronor</w:t>
      </w:r>
    </w:p>
    <w:tbl>
      <w:tblPr>
        <w:tblStyle w:val="RKBPTabell"/>
        <w:tblW w:w="5000" w:type="pct"/>
        <w:tblLayout w:type="fixed"/>
        <w:tblLook w:val="04E0" w:firstRow="1" w:lastRow="1" w:firstColumn="1" w:lastColumn="0" w:noHBand="0" w:noVBand="1"/>
      </w:tblPr>
      <w:tblGrid>
        <w:gridCol w:w="711"/>
        <w:gridCol w:w="2551"/>
        <w:gridCol w:w="684"/>
        <w:gridCol w:w="685"/>
        <w:gridCol w:w="685"/>
        <w:gridCol w:w="685"/>
        <w:gridCol w:w="685"/>
        <w:gridCol w:w="684"/>
      </w:tblGrid>
      <w:tr w:rsidR="00155607" w14:paraId="1C5BEE7D" w14:textId="77777777" w:rsidTr="00BE1FEE">
        <w:trPr>
          <w:cnfStyle w:val="100000000000" w:firstRow="1" w:lastRow="0" w:firstColumn="0" w:lastColumn="0" w:oddVBand="0" w:evenVBand="0" w:oddHBand="0" w:evenHBand="0" w:firstRowFirstColumn="0" w:firstRowLastColumn="0" w:lastRowFirstColumn="0" w:lastRowLastColumn="0"/>
          <w:trHeight w:val="675"/>
          <w:tblHeader w:val="0"/>
        </w:trPr>
        <w:tc>
          <w:tcPr>
            <w:cnfStyle w:val="001000000000" w:firstRow="0" w:lastRow="0" w:firstColumn="1" w:lastColumn="0" w:oddVBand="0" w:evenVBand="0" w:oddHBand="0" w:evenHBand="0" w:firstRowFirstColumn="0" w:firstRowLastColumn="0" w:lastRowFirstColumn="0" w:lastRowLastColumn="0"/>
            <w:tcW w:w="482" w:type="pct"/>
            <w:tcBorders>
              <w:top w:val="none" w:sz="0" w:space="0" w:color="auto"/>
              <w:left w:val="none" w:sz="0" w:space="0" w:color="auto"/>
              <w:bottom w:val="none" w:sz="0" w:space="0" w:color="auto"/>
              <w:right w:val="none" w:sz="0" w:space="0" w:color="auto"/>
              <w:tl2br w:val="none" w:sz="0" w:space="0" w:color="auto"/>
              <w:tr2bl w:val="none" w:sz="0" w:space="0" w:color="auto"/>
            </w:tcBorders>
            <w:noWrap/>
            <w:hideMark/>
          </w:tcPr>
          <w:p w14:paraId="71CDF1F7" w14:textId="77777777" w:rsidR="005B1647" w:rsidRPr="009212A9" w:rsidRDefault="005B1647" w:rsidP="005B1647">
            <w:pPr>
              <w:pStyle w:val="TabellHuvud"/>
            </w:pPr>
            <w:r w:rsidRPr="009212A9">
              <w:t>Anslag</w:t>
            </w:r>
          </w:p>
        </w:tc>
        <w:tc>
          <w:tcPr>
            <w:tcW w:w="1730" w:type="pct"/>
            <w:tcBorders>
              <w:top w:val="none" w:sz="0" w:space="0" w:color="auto"/>
              <w:left w:val="none" w:sz="0" w:space="0" w:color="auto"/>
              <w:bottom w:val="none" w:sz="0" w:space="0" w:color="auto"/>
              <w:right w:val="none" w:sz="0" w:space="0" w:color="auto"/>
              <w:tl2br w:val="none" w:sz="0" w:space="0" w:color="auto"/>
              <w:tr2bl w:val="none" w:sz="0" w:space="0" w:color="auto"/>
            </w:tcBorders>
            <w:hideMark/>
          </w:tcPr>
          <w:p w14:paraId="04C87942" w14:textId="77777777" w:rsidR="005B1647" w:rsidRPr="009212A9" w:rsidRDefault="005B1647" w:rsidP="005B1647">
            <w:pPr>
              <w:pStyle w:val="TabellHuvud"/>
              <w:jc w:val="left"/>
              <w:cnfStyle w:val="100000000000" w:firstRow="1" w:lastRow="0" w:firstColumn="0" w:lastColumn="0" w:oddVBand="0" w:evenVBand="0" w:oddHBand="0" w:evenHBand="0" w:firstRowFirstColumn="0" w:firstRowLastColumn="0" w:lastRowFirstColumn="0" w:lastRowLastColumn="0"/>
            </w:pPr>
            <w:r w:rsidRPr="009212A9">
              <w:t>Anslagsnamn</w:t>
            </w:r>
          </w:p>
        </w:tc>
        <w:tc>
          <w:tcPr>
            <w:tcW w:w="464" w:type="pct"/>
            <w:tcBorders>
              <w:top w:val="none" w:sz="0" w:space="0" w:color="auto"/>
              <w:left w:val="none" w:sz="0" w:space="0" w:color="auto"/>
              <w:bottom w:val="none" w:sz="0" w:space="0" w:color="auto"/>
              <w:right w:val="none" w:sz="0" w:space="0" w:color="auto"/>
              <w:tl2br w:val="none" w:sz="0" w:space="0" w:color="auto"/>
              <w:tr2bl w:val="none" w:sz="0" w:space="0" w:color="auto"/>
            </w:tcBorders>
            <w:hideMark/>
          </w:tcPr>
          <w:p w14:paraId="19E09B71" w14:textId="77777777" w:rsidR="005B1647" w:rsidRPr="009212A9"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9212A9">
              <w:t>SB</w:t>
            </w:r>
            <w:r w:rsidRPr="009212A9">
              <w:br/>
              <w:t>2019</w:t>
            </w:r>
          </w:p>
        </w:tc>
        <w:tc>
          <w:tcPr>
            <w:tcW w:w="465" w:type="pct"/>
            <w:tcBorders>
              <w:top w:val="none" w:sz="0" w:space="0" w:color="auto"/>
              <w:left w:val="none" w:sz="0" w:space="0" w:color="auto"/>
              <w:bottom w:val="none" w:sz="0" w:space="0" w:color="auto"/>
              <w:right w:val="none" w:sz="0" w:space="0" w:color="auto"/>
              <w:tl2br w:val="none" w:sz="0" w:space="0" w:color="auto"/>
              <w:tr2bl w:val="none" w:sz="0" w:space="0" w:color="auto"/>
            </w:tcBorders>
            <w:hideMark/>
          </w:tcPr>
          <w:p w14:paraId="58B7F5F2" w14:textId="77777777" w:rsidR="005B1647" w:rsidRPr="009212A9"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9212A9">
              <w:t>ÄB</w:t>
            </w:r>
            <w:r w:rsidRPr="009212A9">
              <w:br/>
              <w:t>2019</w:t>
            </w:r>
          </w:p>
        </w:tc>
        <w:tc>
          <w:tcPr>
            <w:tcW w:w="465" w:type="pct"/>
            <w:tcBorders>
              <w:top w:val="none" w:sz="0" w:space="0" w:color="auto"/>
              <w:left w:val="none" w:sz="0" w:space="0" w:color="auto"/>
              <w:bottom w:val="none" w:sz="0" w:space="0" w:color="auto"/>
              <w:right w:val="none" w:sz="0" w:space="0" w:color="auto"/>
              <w:tl2br w:val="none" w:sz="0" w:space="0" w:color="auto"/>
              <w:tr2bl w:val="none" w:sz="0" w:space="0" w:color="auto"/>
            </w:tcBorders>
            <w:hideMark/>
          </w:tcPr>
          <w:p w14:paraId="24633216" w14:textId="77777777" w:rsidR="005B1647" w:rsidRPr="009212A9"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9212A9">
              <w:t>Utfall</w:t>
            </w:r>
            <w:r w:rsidRPr="009212A9">
              <w:br/>
              <w:t>2019</w:t>
            </w:r>
          </w:p>
        </w:tc>
        <w:tc>
          <w:tcPr>
            <w:tcW w:w="465" w:type="pct"/>
            <w:tcBorders>
              <w:top w:val="none" w:sz="0" w:space="0" w:color="auto"/>
              <w:left w:val="none" w:sz="0" w:space="0" w:color="auto"/>
              <w:bottom w:val="none" w:sz="0" w:space="0" w:color="auto"/>
              <w:right w:val="none" w:sz="0" w:space="0" w:color="auto"/>
              <w:tl2br w:val="none" w:sz="0" w:space="0" w:color="auto"/>
              <w:tr2bl w:val="none" w:sz="0" w:space="0" w:color="auto"/>
            </w:tcBorders>
            <w:hideMark/>
          </w:tcPr>
          <w:p w14:paraId="0C85426C" w14:textId="77777777" w:rsidR="005B1647" w:rsidRPr="009212A9"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9212A9">
              <w:t>Utfall-SB</w:t>
            </w:r>
            <w:r w:rsidRPr="009212A9">
              <w:br/>
              <w:t>2019</w:t>
            </w:r>
          </w:p>
        </w:tc>
        <w:tc>
          <w:tcPr>
            <w:tcW w:w="465" w:type="pct"/>
            <w:tcBorders>
              <w:top w:val="none" w:sz="0" w:space="0" w:color="auto"/>
              <w:left w:val="none" w:sz="0" w:space="0" w:color="auto"/>
              <w:bottom w:val="none" w:sz="0" w:space="0" w:color="auto"/>
              <w:right w:val="none" w:sz="0" w:space="0" w:color="auto"/>
              <w:tl2br w:val="none" w:sz="0" w:space="0" w:color="auto"/>
              <w:tr2bl w:val="none" w:sz="0" w:space="0" w:color="auto"/>
            </w:tcBorders>
            <w:hideMark/>
          </w:tcPr>
          <w:p w14:paraId="6F51E733" w14:textId="1CAA84C0" w:rsidR="005B1647" w:rsidRPr="009212A9"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9212A9">
              <w:t>Utfall-SB</w:t>
            </w:r>
            <w:r w:rsidRPr="009212A9">
              <w:br/>
            </w:r>
            <w:r>
              <w:t>procent</w:t>
            </w:r>
            <w:r w:rsidRPr="009212A9">
              <w:br/>
              <w:t>2019</w:t>
            </w:r>
          </w:p>
        </w:tc>
        <w:tc>
          <w:tcPr>
            <w:tcW w:w="465" w:type="pct"/>
            <w:tcBorders>
              <w:top w:val="none" w:sz="0" w:space="0" w:color="auto"/>
              <w:left w:val="none" w:sz="0" w:space="0" w:color="auto"/>
              <w:bottom w:val="none" w:sz="0" w:space="0" w:color="auto"/>
              <w:right w:val="none" w:sz="0" w:space="0" w:color="auto"/>
              <w:tl2br w:val="none" w:sz="0" w:space="0" w:color="auto"/>
              <w:tr2bl w:val="none" w:sz="0" w:space="0" w:color="auto"/>
            </w:tcBorders>
            <w:hideMark/>
          </w:tcPr>
          <w:p w14:paraId="341F71AF" w14:textId="77777777" w:rsidR="005B1647" w:rsidRPr="009212A9"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9212A9">
              <w:t>Utfall</w:t>
            </w:r>
            <w:r w:rsidRPr="009212A9">
              <w:br/>
              <w:t>2018</w:t>
            </w:r>
          </w:p>
        </w:tc>
      </w:tr>
      <w:tr w:rsidR="00155607" w14:paraId="0DD8F107"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482" w:type="pct"/>
            <w:tcBorders>
              <w:top w:val="single" w:sz="12" w:space="0" w:color="auto"/>
            </w:tcBorders>
            <w:vAlign w:val="top"/>
            <w:hideMark/>
          </w:tcPr>
          <w:p w14:paraId="36F85749" w14:textId="77777777" w:rsidR="005B1647" w:rsidRPr="009212A9" w:rsidRDefault="005B1647" w:rsidP="005B1647">
            <w:pPr>
              <w:pStyle w:val="Tabell"/>
            </w:pPr>
            <w:r w:rsidRPr="009212A9">
              <w:t>1:1</w:t>
            </w:r>
          </w:p>
        </w:tc>
        <w:tc>
          <w:tcPr>
            <w:tcW w:w="1730" w:type="pct"/>
            <w:tcBorders>
              <w:top w:val="single" w:sz="12" w:space="0" w:color="auto"/>
            </w:tcBorders>
            <w:hideMark/>
          </w:tcPr>
          <w:p w14:paraId="703954B9" w14:textId="77777777" w:rsidR="005B1647" w:rsidRPr="009212A9"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9212A9">
              <w:t>Arbetsförmedlingens förvaltningskostnader</w:t>
            </w:r>
          </w:p>
        </w:tc>
        <w:tc>
          <w:tcPr>
            <w:tcW w:w="464" w:type="pct"/>
            <w:tcBorders>
              <w:top w:val="single" w:sz="12" w:space="0" w:color="auto"/>
            </w:tcBorders>
            <w:noWrap/>
            <w:hideMark/>
          </w:tcPr>
          <w:p w14:paraId="627428CD" w14:textId="77777777" w:rsidR="005B1647" w:rsidRPr="009212A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212A9">
              <w:t>7 621</w:t>
            </w:r>
          </w:p>
        </w:tc>
        <w:tc>
          <w:tcPr>
            <w:tcW w:w="465" w:type="pct"/>
            <w:tcBorders>
              <w:top w:val="single" w:sz="12" w:space="0" w:color="auto"/>
            </w:tcBorders>
            <w:noWrap/>
            <w:hideMark/>
          </w:tcPr>
          <w:p w14:paraId="1D4E3A62" w14:textId="77777777" w:rsidR="005B1647" w:rsidRPr="009212A9"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465" w:type="pct"/>
            <w:tcBorders>
              <w:top w:val="single" w:sz="12" w:space="0" w:color="auto"/>
            </w:tcBorders>
            <w:noWrap/>
            <w:hideMark/>
          </w:tcPr>
          <w:p w14:paraId="5D228962" w14:textId="77777777" w:rsidR="005B1647" w:rsidRPr="009212A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212A9">
              <w:t>7 637</w:t>
            </w:r>
          </w:p>
        </w:tc>
        <w:tc>
          <w:tcPr>
            <w:tcW w:w="465" w:type="pct"/>
            <w:tcBorders>
              <w:top w:val="single" w:sz="12" w:space="0" w:color="auto"/>
            </w:tcBorders>
            <w:noWrap/>
            <w:hideMark/>
          </w:tcPr>
          <w:p w14:paraId="10FD4EE5" w14:textId="77777777" w:rsidR="005B1647" w:rsidRPr="009212A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212A9">
              <w:t>16</w:t>
            </w:r>
          </w:p>
        </w:tc>
        <w:tc>
          <w:tcPr>
            <w:tcW w:w="465" w:type="pct"/>
            <w:tcBorders>
              <w:top w:val="single" w:sz="12" w:space="0" w:color="auto"/>
            </w:tcBorders>
            <w:noWrap/>
            <w:hideMark/>
          </w:tcPr>
          <w:p w14:paraId="60C855F2" w14:textId="77777777" w:rsidR="005B1647" w:rsidRPr="009212A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212A9">
              <w:t>0,2</w:t>
            </w:r>
          </w:p>
        </w:tc>
        <w:tc>
          <w:tcPr>
            <w:tcW w:w="465" w:type="pct"/>
            <w:tcBorders>
              <w:top w:val="single" w:sz="12" w:space="0" w:color="auto"/>
            </w:tcBorders>
            <w:hideMark/>
          </w:tcPr>
          <w:p w14:paraId="00960BF2" w14:textId="77777777" w:rsidR="005B1647" w:rsidRPr="009212A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212A9">
              <w:t>8 191</w:t>
            </w:r>
          </w:p>
        </w:tc>
      </w:tr>
      <w:tr w:rsidR="00155607" w14:paraId="56A3552F" w14:textId="77777777" w:rsidTr="00155607">
        <w:trPr>
          <w:trHeight w:val="450"/>
        </w:trPr>
        <w:tc>
          <w:tcPr>
            <w:cnfStyle w:val="001000000000" w:firstRow="0" w:lastRow="0" w:firstColumn="1" w:lastColumn="0" w:oddVBand="0" w:evenVBand="0" w:oddHBand="0" w:evenHBand="0" w:firstRowFirstColumn="0" w:firstRowLastColumn="0" w:lastRowFirstColumn="0" w:lastRowLastColumn="0"/>
            <w:tcW w:w="482" w:type="pct"/>
            <w:vAlign w:val="top"/>
            <w:hideMark/>
          </w:tcPr>
          <w:p w14:paraId="3015DC2B" w14:textId="77777777" w:rsidR="005B1647" w:rsidRPr="009212A9" w:rsidRDefault="005B1647" w:rsidP="005B1647">
            <w:pPr>
              <w:pStyle w:val="Tabell"/>
            </w:pPr>
            <w:r w:rsidRPr="009212A9">
              <w:t>1:2</w:t>
            </w:r>
          </w:p>
        </w:tc>
        <w:tc>
          <w:tcPr>
            <w:tcW w:w="1730" w:type="pct"/>
            <w:hideMark/>
          </w:tcPr>
          <w:p w14:paraId="51AC2C8F" w14:textId="77777777" w:rsidR="005B1647" w:rsidRPr="009212A9"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9212A9">
              <w:t>Bidrag till arbetslöshetsersättning och aktivitetsstöd</w:t>
            </w:r>
          </w:p>
        </w:tc>
        <w:tc>
          <w:tcPr>
            <w:tcW w:w="464" w:type="pct"/>
            <w:noWrap/>
            <w:hideMark/>
          </w:tcPr>
          <w:p w14:paraId="55363E5B" w14:textId="77777777" w:rsidR="005B1647" w:rsidRPr="009212A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212A9">
              <w:t>27 014</w:t>
            </w:r>
          </w:p>
        </w:tc>
        <w:tc>
          <w:tcPr>
            <w:tcW w:w="465" w:type="pct"/>
            <w:noWrap/>
            <w:hideMark/>
          </w:tcPr>
          <w:p w14:paraId="1D030778" w14:textId="77777777" w:rsidR="005B1647" w:rsidRPr="009212A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212A9">
              <w:t>-26</w:t>
            </w:r>
          </w:p>
        </w:tc>
        <w:tc>
          <w:tcPr>
            <w:tcW w:w="465" w:type="pct"/>
            <w:noWrap/>
            <w:hideMark/>
          </w:tcPr>
          <w:p w14:paraId="18425B57" w14:textId="77777777" w:rsidR="005B1647" w:rsidRPr="009212A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212A9">
              <w:t>27 066</w:t>
            </w:r>
          </w:p>
        </w:tc>
        <w:tc>
          <w:tcPr>
            <w:tcW w:w="465" w:type="pct"/>
            <w:noWrap/>
            <w:hideMark/>
          </w:tcPr>
          <w:p w14:paraId="44B6DCCA" w14:textId="77777777" w:rsidR="005B1647" w:rsidRPr="009212A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212A9">
              <w:t>53</w:t>
            </w:r>
          </w:p>
        </w:tc>
        <w:tc>
          <w:tcPr>
            <w:tcW w:w="465" w:type="pct"/>
            <w:noWrap/>
            <w:hideMark/>
          </w:tcPr>
          <w:p w14:paraId="36411676" w14:textId="77777777" w:rsidR="005B1647" w:rsidRPr="009212A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212A9">
              <w:t>0,2</w:t>
            </w:r>
          </w:p>
        </w:tc>
        <w:tc>
          <w:tcPr>
            <w:tcW w:w="465" w:type="pct"/>
            <w:hideMark/>
          </w:tcPr>
          <w:p w14:paraId="7A0787FA" w14:textId="77777777" w:rsidR="005B1647" w:rsidRPr="009212A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212A9">
              <w:t>25 367</w:t>
            </w:r>
          </w:p>
        </w:tc>
      </w:tr>
      <w:tr w:rsidR="00155607" w14:paraId="5307DC64" w14:textId="77777777" w:rsidTr="00155607">
        <w:trPr>
          <w:trHeight w:val="450"/>
        </w:trPr>
        <w:tc>
          <w:tcPr>
            <w:cnfStyle w:val="001000000000" w:firstRow="0" w:lastRow="0" w:firstColumn="1" w:lastColumn="0" w:oddVBand="0" w:evenVBand="0" w:oddHBand="0" w:evenHBand="0" w:firstRowFirstColumn="0" w:firstRowLastColumn="0" w:lastRowFirstColumn="0" w:lastRowLastColumn="0"/>
            <w:tcW w:w="482" w:type="pct"/>
            <w:vAlign w:val="top"/>
            <w:hideMark/>
          </w:tcPr>
          <w:p w14:paraId="10E8FA35" w14:textId="77777777" w:rsidR="005B1647" w:rsidRPr="009212A9" w:rsidRDefault="005B1647" w:rsidP="005B1647">
            <w:pPr>
              <w:pStyle w:val="Tabell"/>
            </w:pPr>
            <w:r w:rsidRPr="009212A9">
              <w:t>1:3</w:t>
            </w:r>
          </w:p>
        </w:tc>
        <w:tc>
          <w:tcPr>
            <w:tcW w:w="1730" w:type="pct"/>
            <w:hideMark/>
          </w:tcPr>
          <w:p w14:paraId="54D37874" w14:textId="20F04522" w:rsidR="005B1647" w:rsidRPr="009212A9"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9212A9">
              <w:t>Kostnader för arbetsmarknads</w:t>
            </w:r>
            <w:r>
              <w:softHyphen/>
            </w:r>
            <w:r w:rsidRPr="009212A9">
              <w:t>politiska program och insatser</w:t>
            </w:r>
          </w:p>
        </w:tc>
        <w:tc>
          <w:tcPr>
            <w:tcW w:w="464" w:type="pct"/>
            <w:noWrap/>
            <w:hideMark/>
          </w:tcPr>
          <w:p w14:paraId="4FC0D2A1" w14:textId="77777777" w:rsidR="005B1647" w:rsidRPr="009212A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212A9">
              <w:t>10 311</w:t>
            </w:r>
          </w:p>
        </w:tc>
        <w:tc>
          <w:tcPr>
            <w:tcW w:w="465" w:type="pct"/>
            <w:noWrap/>
            <w:hideMark/>
          </w:tcPr>
          <w:p w14:paraId="335D582F" w14:textId="77777777" w:rsidR="005B1647" w:rsidRPr="009212A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212A9">
              <w:t>335</w:t>
            </w:r>
          </w:p>
        </w:tc>
        <w:tc>
          <w:tcPr>
            <w:tcW w:w="465" w:type="pct"/>
            <w:noWrap/>
            <w:hideMark/>
          </w:tcPr>
          <w:p w14:paraId="1F0CD9EB" w14:textId="77777777" w:rsidR="005B1647" w:rsidRPr="009212A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212A9">
              <w:t>9 907</w:t>
            </w:r>
          </w:p>
        </w:tc>
        <w:tc>
          <w:tcPr>
            <w:tcW w:w="465" w:type="pct"/>
            <w:noWrap/>
            <w:hideMark/>
          </w:tcPr>
          <w:p w14:paraId="4B10D3DA" w14:textId="77777777" w:rsidR="005B1647" w:rsidRPr="009212A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212A9">
              <w:t>-404</w:t>
            </w:r>
          </w:p>
        </w:tc>
        <w:tc>
          <w:tcPr>
            <w:tcW w:w="465" w:type="pct"/>
            <w:noWrap/>
            <w:hideMark/>
          </w:tcPr>
          <w:p w14:paraId="5F9C36F9" w14:textId="77777777" w:rsidR="005B1647" w:rsidRPr="009212A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212A9">
              <w:t>-3,9</w:t>
            </w:r>
          </w:p>
        </w:tc>
        <w:tc>
          <w:tcPr>
            <w:tcW w:w="465" w:type="pct"/>
            <w:hideMark/>
          </w:tcPr>
          <w:p w14:paraId="06F5D410" w14:textId="77777777" w:rsidR="005B1647" w:rsidRPr="009212A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212A9">
              <w:t>13 043</w:t>
            </w:r>
          </w:p>
        </w:tc>
      </w:tr>
      <w:tr w:rsidR="00155607" w14:paraId="6F9ECCE1"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482" w:type="pct"/>
            <w:vAlign w:val="top"/>
            <w:hideMark/>
          </w:tcPr>
          <w:p w14:paraId="4F91DD61" w14:textId="77777777" w:rsidR="005B1647" w:rsidRPr="009212A9" w:rsidRDefault="005B1647" w:rsidP="005B1647">
            <w:pPr>
              <w:pStyle w:val="Tabell"/>
            </w:pPr>
            <w:r w:rsidRPr="009212A9">
              <w:t>1:4</w:t>
            </w:r>
          </w:p>
        </w:tc>
        <w:tc>
          <w:tcPr>
            <w:tcW w:w="1730" w:type="pct"/>
            <w:hideMark/>
          </w:tcPr>
          <w:p w14:paraId="29E6B4EC" w14:textId="77777777" w:rsidR="005B1647" w:rsidRPr="009212A9"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9212A9">
              <w:t>Lönebidrag och Samhall m.m.</w:t>
            </w:r>
          </w:p>
        </w:tc>
        <w:tc>
          <w:tcPr>
            <w:tcW w:w="464" w:type="pct"/>
            <w:noWrap/>
            <w:hideMark/>
          </w:tcPr>
          <w:p w14:paraId="12B77DAE" w14:textId="77777777" w:rsidR="005B1647" w:rsidRPr="009212A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212A9">
              <w:t>19 532</w:t>
            </w:r>
          </w:p>
        </w:tc>
        <w:tc>
          <w:tcPr>
            <w:tcW w:w="465" w:type="pct"/>
            <w:noWrap/>
            <w:hideMark/>
          </w:tcPr>
          <w:p w14:paraId="245D3BAD" w14:textId="77777777" w:rsidR="005B1647" w:rsidRPr="009212A9"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465" w:type="pct"/>
            <w:noWrap/>
            <w:hideMark/>
          </w:tcPr>
          <w:p w14:paraId="27C72FEB" w14:textId="77777777" w:rsidR="005B1647" w:rsidRPr="009212A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212A9">
              <w:t>19 743</w:t>
            </w:r>
          </w:p>
        </w:tc>
        <w:tc>
          <w:tcPr>
            <w:tcW w:w="465" w:type="pct"/>
            <w:noWrap/>
            <w:hideMark/>
          </w:tcPr>
          <w:p w14:paraId="1F861C92" w14:textId="77777777" w:rsidR="005B1647" w:rsidRPr="009212A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212A9">
              <w:t>211</w:t>
            </w:r>
          </w:p>
        </w:tc>
        <w:tc>
          <w:tcPr>
            <w:tcW w:w="465" w:type="pct"/>
            <w:noWrap/>
            <w:hideMark/>
          </w:tcPr>
          <w:p w14:paraId="7702CA7A" w14:textId="77777777" w:rsidR="005B1647" w:rsidRPr="009212A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212A9">
              <w:t>1,1</w:t>
            </w:r>
          </w:p>
        </w:tc>
        <w:tc>
          <w:tcPr>
            <w:tcW w:w="465" w:type="pct"/>
            <w:hideMark/>
          </w:tcPr>
          <w:p w14:paraId="411EA86D" w14:textId="77777777" w:rsidR="005B1647" w:rsidRPr="009212A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212A9">
              <w:t>18 228</w:t>
            </w:r>
          </w:p>
        </w:tc>
      </w:tr>
      <w:tr w:rsidR="00155607" w14:paraId="3A26CACD" w14:textId="77777777" w:rsidTr="00155607">
        <w:trPr>
          <w:trHeight w:val="450"/>
        </w:trPr>
        <w:tc>
          <w:tcPr>
            <w:cnfStyle w:val="001000000000" w:firstRow="0" w:lastRow="0" w:firstColumn="1" w:lastColumn="0" w:oddVBand="0" w:evenVBand="0" w:oddHBand="0" w:evenHBand="0" w:firstRowFirstColumn="0" w:firstRowLastColumn="0" w:lastRowFirstColumn="0" w:lastRowLastColumn="0"/>
            <w:tcW w:w="482" w:type="pct"/>
            <w:vAlign w:val="top"/>
            <w:hideMark/>
          </w:tcPr>
          <w:p w14:paraId="6316A904" w14:textId="77777777" w:rsidR="005B1647" w:rsidRPr="009212A9" w:rsidRDefault="005B1647" w:rsidP="005B1647">
            <w:pPr>
              <w:pStyle w:val="Tabell"/>
            </w:pPr>
            <w:r w:rsidRPr="009212A9">
              <w:t>1:6</w:t>
            </w:r>
          </w:p>
        </w:tc>
        <w:tc>
          <w:tcPr>
            <w:tcW w:w="1730" w:type="pct"/>
            <w:hideMark/>
          </w:tcPr>
          <w:p w14:paraId="775EE46D" w14:textId="6753F3E9" w:rsidR="005B1647" w:rsidRPr="009212A9"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9212A9">
              <w:t>Europeiska socialfonden m.m. för perioden 2014–2020</w:t>
            </w:r>
          </w:p>
        </w:tc>
        <w:tc>
          <w:tcPr>
            <w:tcW w:w="464" w:type="pct"/>
            <w:noWrap/>
            <w:hideMark/>
          </w:tcPr>
          <w:p w14:paraId="0E6E31F8" w14:textId="77777777" w:rsidR="005B1647" w:rsidRPr="009212A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212A9">
              <w:t>1 492</w:t>
            </w:r>
          </w:p>
        </w:tc>
        <w:tc>
          <w:tcPr>
            <w:tcW w:w="465" w:type="pct"/>
            <w:noWrap/>
            <w:hideMark/>
          </w:tcPr>
          <w:p w14:paraId="347FC10D" w14:textId="77777777" w:rsidR="005B1647" w:rsidRPr="009212A9"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465" w:type="pct"/>
            <w:noWrap/>
            <w:hideMark/>
          </w:tcPr>
          <w:p w14:paraId="241DCDEA" w14:textId="77777777" w:rsidR="005B1647" w:rsidRPr="009212A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212A9">
              <w:t>1 082</w:t>
            </w:r>
          </w:p>
        </w:tc>
        <w:tc>
          <w:tcPr>
            <w:tcW w:w="465" w:type="pct"/>
            <w:noWrap/>
            <w:hideMark/>
          </w:tcPr>
          <w:p w14:paraId="26715AB5" w14:textId="77777777" w:rsidR="005B1647" w:rsidRPr="009212A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212A9">
              <w:t>-409</w:t>
            </w:r>
          </w:p>
        </w:tc>
        <w:tc>
          <w:tcPr>
            <w:tcW w:w="465" w:type="pct"/>
            <w:noWrap/>
            <w:hideMark/>
          </w:tcPr>
          <w:p w14:paraId="65B19D48" w14:textId="77777777" w:rsidR="005B1647" w:rsidRPr="009212A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212A9">
              <w:t>-27,4</w:t>
            </w:r>
          </w:p>
        </w:tc>
        <w:tc>
          <w:tcPr>
            <w:tcW w:w="465" w:type="pct"/>
            <w:hideMark/>
          </w:tcPr>
          <w:p w14:paraId="69EBB097" w14:textId="77777777" w:rsidR="005B1647" w:rsidRPr="009212A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212A9">
              <w:t>1 294</w:t>
            </w:r>
          </w:p>
        </w:tc>
      </w:tr>
      <w:tr w:rsidR="00155607" w14:paraId="7D3EE612"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482" w:type="pct"/>
            <w:vAlign w:val="top"/>
            <w:hideMark/>
          </w:tcPr>
          <w:p w14:paraId="390C7ED7" w14:textId="77777777" w:rsidR="005B1647" w:rsidRPr="009212A9" w:rsidRDefault="005B1647" w:rsidP="005B1647">
            <w:pPr>
              <w:pStyle w:val="Tabell"/>
            </w:pPr>
            <w:r w:rsidRPr="009212A9">
              <w:t>1:11</w:t>
            </w:r>
          </w:p>
        </w:tc>
        <w:tc>
          <w:tcPr>
            <w:tcW w:w="1730" w:type="pct"/>
            <w:hideMark/>
          </w:tcPr>
          <w:p w14:paraId="2F6ADE51" w14:textId="77777777" w:rsidR="005B1647" w:rsidRPr="009212A9"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9212A9">
              <w:t>Bidrag till lönegarantiersättning</w:t>
            </w:r>
          </w:p>
        </w:tc>
        <w:tc>
          <w:tcPr>
            <w:tcW w:w="464" w:type="pct"/>
            <w:noWrap/>
            <w:hideMark/>
          </w:tcPr>
          <w:p w14:paraId="31DF8598" w14:textId="77777777" w:rsidR="005B1647" w:rsidRPr="009212A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212A9">
              <w:t>1 650</w:t>
            </w:r>
          </w:p>
        </w:tc>
        <w:tc>
          <w:tcPr>
            <w:tcW w:w="465" w:type="pct"/>
            <w:noWrap/>
            <w:hideMark/>
          </w:tcPr>
          <w:p w14:paraId="6714EC96" w14:textId="77777777" w:rsidR="005B1647" w:rsidRPr="009212A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212A9">
              <w:t>260</w:t>
            </w:r>
          </w:p>
        </w:tc>
        <w:tc>
          <w:tcPr>
            <w:tcW w:w="465" w:type="pct"/>
            <w:noWrap/>
            <w:hideMark/>
          </w:tcPr>
          <w:p w14:paraId="28C52490" w14:textId="77777777" w:rsidR="005B1647" w:rsidRPr="009212A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212A9">
              <w:t>2 063</w:t>
            </w:r>
          </w:p>
        </w:tc>
        <w:tc>
          <w:tcPr>
            <w:tcW w:w="465" w:type="pct"/>
            <w:noWrap/>
            <w:hideMark/>
          </w:tcPr>
          <w:p w14:paraId="2E187BA2" w14:textId="77777777" w:rsidR="005B1647" w:rsidRPr="009212A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212A9">
              <w:t>413</w:t>
            </w:r>
          </w:p>
        </w:tc>
        <w:tc>
          <w:tcPr>
            <w:tcW w:w="465" w:type="pct"/>
            <w:noWrap/>
            <w:hideMark/>
          </w:tcPr>
          <w:p w14:paraId="7C4BCF16" w14:textId="77777777" w:rsidR="005B1647" w:rsidRPr="009212A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212A9">
              <w:t>25,0</w:t>
            </w:r>
          </w:p>
        </w:tc>
        <w:tc>
          <w:tcPr>
            <w:tcW w:w="465" w:type="pct"/>
            <w:hideMark/>
          </w:tcPr>
          <w:p w14:paraId="03548C03" w14:textId="77777777" w:rsidR="005B1647" w:rsidRPr="009212A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212A9">
              <w:t>1 480</w:t>
            </w:r>
          </w:p>
        </w:tc>
      </w:tr>
      <w:tr w:rsidR="00155607" w14:paraId="710D4B4E" w14:textId="77777777" w:rsidTr="00155607">
        <w:trPr>
          <w:trHeight w:val="450"/>
        </w:trPr>
        <w:tc>
          <w:tcPr>
            <w:cnfStyle w:val="001000000000" w:firstRow="0" w:lastRow="0" w:firstColumn="1" w:lastColumn="0" w:oddVBand="0" w:evenVBand="0" w:oddHBand="0" w:evenHBand="0" w:firstRowFirstColumn="0" w:firstRowLastColumn="0" w:lastRowFirstColumn="0" w:lastRowLastColumn="0"/>
            <w:tcW w:w="482" w:type="pct"/>
            <w:vAlign w:val="top"/>
            <w:hideMark/>
          </w:tcPr>
          <w:p w14:paraId="5E70D02D" w14:textId="77777777" w:rsidR="005B1647" w:rsidRPr="009212A9" w:rsidRDefault="005B1647" w:rsidP="005B1647">
            <w:pPr>
              <w:pStyle w:val="Tabell"/>
            </w:pPr>
            <w:r w:rsidRPr="009212A9">
              <w:t>1:12</w:t>
            </w:r>
          </w:p>
        </w:tc>
        <w:tc>
          <w:tcPr>
            <w:tcW w:w="1730" w:type="pct"/>
            <w:hideMark/>
          </w:tcPr>
          <w:p w14:paraId="28EF4509" w14:textId="77777777" w:rsidR="005B1647" w:rsidRPr="009212A9"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9212A9">
              <w:t>Nystartsjobb och stöd för yrkesintroduktionsanställningar</w:t>
            </w:r>
          </w:p>
        </w:tc>
        <w:tc>
          <w:tcPr>
            <w:tcW w:w="464" w:type="pct"/>
            <w:noWrap/>
            <w:hideMark/>
          </w:tcPr>
          <w:p w14:paraId="7E383951" w14:textId="77777777" w:rsidR="005B1647" w:rsidRPr="009212A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212A9">
              <w:t>4 914</w:t>
            </w:r>
          </w:p>
        </w:tc>
        <w:tc>
          <w:tcPr>
            <w:tcW w:w="465" w:type="pct"/>
            <w:noWrap/>
            <w:hideMark/>
          </w:tcPr>
          <w:p w14:paraId="4DFBCA77" w14:textId="77777777" w:rsidR="005B1647" w:rsidRPr="009212A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212A9">
              <w:t>80</w:t>
            </w:r>
          </w:p>
        </w:tc>
        <w:tc>
          <w:tcPr>
            <w:tcW w:w="465" w:type="pct"/>
            <w:noWrap/>
            <w:hideMark/>
          </w:tcPr>
          <w:p w14:paraId="4F9322C0" w14:textId="77777777" w:rsidR="005B1647" w:rsidRPr="009212A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212A9">
              <w:t>4 662</w:t>
            </w:r>
          </w:p>
        </w:tc>
        <w:tc>
          <w:tcPr>
            <w:tcW w:w="465" w:type="pct"/>
            <w:noWrap/>
            <w:hideMark/>
          </w:tcPr>
          <w:p w14:paraId="5AA912B0" w14:textId="77777777" w:rsidR="005B1647" w:rsidRPr="009212A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212A9">
              <w:t>-252</w:t>
            </w:r>
          </w:p>
        </w:tc>
        <w:tc>
          <w:tcPr>
            <w:tcW w:w="465" w:type="pct"/>
            <w:noWrap/>
            <w:hideMark/>
          </w:tcPr>
          <w:p w14:paraId="233EDC35" w14:textId="77777777" w:rsidR="005B1647" w:rsidRPr="009212A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212A9">
              <w:t>-5,1</w:t>
            </w:r>
          </w:p>
        </w:tc>
        <w:tc>
          <w:tcPr>
            <w:tcW w:w="465" w:type="pct"/>
            <w:hideMark/>
          </w:tcPr>
          <w:p w14:paraId="3D9290CE" w14:textId="77777777" w:rsidR="005B1647" w:rsidRPr="009212A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212A9">
              <w:t>5 032</w:t>
            </w:r>
          </w:p>
        </w:tc>
      </w:tr>
      <w:tr w:rsidR="00155607" w14:paraId="260ED876"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482" w:type="pct"/>
            <w:vAlign w:val="top"/>
            <w:hideMark/>
          </w:tcPr>
          <w:p w14:paraId="738DA896" w14:textId="77777777" w:rsidR="005B1647" w:rsidRPr="009212A9" w:rsidRDefault="005B1647" w:rsidP="005B1647">
            <w:pPr>
              <w:pStyle w:val="Tabell"/>
            </w:pPr>
            <w:r w:rsidRPr="009212A9">
              <w:t>1:13</w:t>
            </w:r>
          </w:p>
        </w:tc>
        <w:tc>
          <w:tcPr>
            <w:tcW w:w="1730" w:type="pct"/>
            <w:hideMark/>
          </w:tcPr>
          <w:p w14:paraId="1C897775" w14:textId="77777777" w:rsidR="005B1647" w:rsidRPr="009212A9"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9212A9">
              <w:t>Lån till körkort</w:t>
            </w:r>
          </w:p>
        </w:tc>
        <w:tc>
          <w:tcPr>
            <w:tcW w:w="464" w:type="pct"/>
            <w:noWrap/>
            <w:hideMark/>
          </w:tcPr>
          <w:p w14:paraId="60B88BCF" w14:textId="77777777" w:rsidR="005B1647" w:rsidRPr="009212A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212A9">
              <w:t>151</w:t>
            </w:r>
          </w:p>
        </w:tc>
        <w:tc>
          <w:tcPr>
            <w:tcW w:w="465" w:type="pct"/>
            <w:noWrap/>
            <w:hideMark/>
          </w:tcPr>
          <w:p w14:paraId="22D868E8" w14:textId="77777777" w:rsidR="005B1647" w:rsidRPr="009212A9"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465" w:type="pct"/>
            <w:noWrap/>
            <w:hideMark/>
          </w:tcPr>
          <w:p w14:paraId="633D448D" w14:textId="77777777" w:rsidR="005B1647" w:rsidRPr="009212A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212A9">
              <w:t>59</w:t>
            </w:r>
          </w:p>
        </w:tc>
        <w:tc>
          <w:tcPr>
            <w:tcW w:w="465" w:type="pct"/>
            <w:noWrap/>
            <w:hideMark/>
          </w:tcPr>
          <w:p w14:paraId="407BBEDF" w14:textId="77777777" w:rsidR="005B1647" w:rsidRPr="009212A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212A9">
              <w:t>-93</w:t>
            </w:r>
          </w:p>
        </w:tc>
        <w:tc>
          <w:tcPr>
            <w:tcW w:w="465" w:type="pct"/>
            <w:noWrap/>
            <w:hideMark/>
          </w:tcPr>
          <w:p w14:paraId="66564F32" w14:textId="77777777" w:rsidR="005B1647" w:rsidRPr="009212A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212A9">
              <w:t>-61,3</w:t>
            </w:r>
          </w:p>
        </w:tc>
        <w:tc>
          <w:tcPr>
            <w:tcW w:w="465" w:type="pct"/>
            <w:hideMark/>
          </w:tcPr>
          <w:p w14:paraId="1829175E" w14:textId="77777777" w:rsidR="005B1647" w:rsidRPr="009212A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212A9">
              <w:t>17</w:t>
            </w:r>
          </w:p>
        </w:tc>
      </w:tr>
      <w:tr w:rsidR="00155607" w14:paraId="2292FAB7"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482" w:type="pct"/>
            <w:vAlign w:val="top"/>
            <w:hideMark/>
          </w:tcPr>
          <w:p w14:paraId="694F2D9E" w14:textId="77777777" w:rsidR="005B1647" w:rsidRPr="009212A9" w:rsidRDefault="005B1647" w:rsidP="005B1647">
            <w:pPr>
              <w:pStyle w:val="Tabell"/>
            </w:pPr>
            <w:r w:rsidRPr="009212A9">
              <w:t>2:4</w:t>
            </w:r>
          </w:p>
        </w:tc>
        <w:tc>
          <w:tcPr>
            <w:tcW w:w="1730" w:type="pct"/>
            <w:hideMark/>
          </w:tcPr>
          <w:p w14:paraId="1D95EC3A" w14:textId="77777777" w:rsidR="005B1647" w:rsidRPr="009212A9"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9212A9">
              <w:t>Medlingsinstitutet</w:t>
            </w:r>
          </w:p>
        </w:tc>
        <w:tc>
          <w:tcPr>
            <w:tcW w:w="464" w:type="pct"/>
            <w:noWrap/>
            <w:hideMark/>
          </w:tcPr>
          <w:p w14:paraId="1B944124" w14:textId="77777777" w:rsidR="005B1647" w:rsidRPr="009212A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212A9">
              <w:t>60</w:t>
            </w:r>
          </w:p>
        </w:tc>
        <w:tc>
          <w:tcPr>
            <w:tcW w:w="465" w:type="pct"/>
            <w:noWrap/>
            <w:hideMark/>
          </w:tcPr>
          <w:p w14:paraId="2193D447" w14:textId="77777777" w:rsidR="005B1647" w:rsidRPr="009212A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212A9">
              <w:t>-4</w:t>
            </w:r>
          </w:p>
        </w:tc>
        <w:tc>
          <w:tcPr>
            <w:tcW w:w="465" w:type="pct"/>
            <w:noWrap/>
            <w:hideMark/>
          </w:tcPr>
          <w:p w14:paraId="3F43653C" w14:textId="77777777" w:rsidR="005B1647" w:rsidRPr="009212A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212A9">
              <w:t>52</w:t>
            </w:r>
          </w:p>
        </w:tc>
        <w:tc>
          <w:tcPr>
            <w:tcW w:w="465" w:type="pct"/>
            <w:noWrap/>
            <w:hideMark/>
          </w:tcPr>
          <w:p w14:paraId="178F868A" w14:textId="77777777" w:rsidR="005B1647" w:rsidRPr="009212A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212A9">
              <w:t>-7</w:t>
            </w:r>
          </w:p>
        </w:tc>
        <w:tc>
          <w:tcPr>
            <w:tcW w:w="465" w:type="pct"/>
            <w:noWrap/>
            <w:hideMark/>
          </w:tcPr>
          <w:p w14:paraId="78292A81" w14:textId="77777777" w:rsidR="005B1647" w:rsidRPr="009212A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212A9">
              <w:t>-12,5</w:t>
            </w:r>
          </w:p>
        </w:tc>
        <w:tc>
          <w:tcPr>
            <w:tcW w:w="465" w:type="pct"/>
            <w:hideMark/>
          </w:tcPr>
          <w:p w14:paraId="5E5096EA" w14:textId="77777777" w:rsidR="005B1647" w:rsidRPr="009212A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212A9">
              <w:t>52</w:t>
            </w:r>
          </w:p>
        </w:tc>
      </w:tr>
      <w:tr w:rsidR="00155607" w14:paraId="7BA8FBC5"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482" w:type="pct"/>
            <w:vAlign w:val="top"/>
            <w:hideMark/>
          </w:tcPr>
          <w:p w14:paraId="10C7C250" w14:textId="77777777" w:rsidR="005B1647" w:rsidRPr="009212A9" w:rsidRDefault="005B1647" w:rsidP="005B1647">
            <w:pPr>
              <w:pStyle w:val="Tabell"/>
            </w:pPr>
            <w:r w:rsidRPr="009212A9">
              <w:t>2:5</w:t>
            </w:r>
          </w:p>
        </w:tc>
        <w:tc>
          <w:tcPr>
            <w:tcW w:w="1730" w:type="pct"/>
            <w:hideMark/>
          </w:tcPr>
          <w:p w14:paraId="5A76406A" w14:textId="77777777" w:rsidR="005B1647" w:rsidRPr="009212A9"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9212A9">
              <w:t>Arbetslivspolitik</w:t>
            </w:r>
          </w:p>
        </w:tc>
        <w:tc>
          <w:tcPr>
            <w:tcW w:w="464" w:type="pct"/>
            <w:noWrap/>
            <w:hideMark/>
          </w:tcPr>
          <w:p w14:paraId="05921C0C" w14:textId="77777777" w:rsidR="005B1647" w:rsidRPr="009212A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212A9">
              <w:t>25</w:t>
            </w:r>
          </w:p>
        </w:tc>
        <w:tc>
          <w:tcPr>
            <w:tcW w:w="465" w:type="pct"/>
            <w:noWrap/>
            <w:hideMark/>
          </w:tcPr>
          <w:p w14:paraId="514A9D4C" w14:textId="77777777" w:rsidR="005B1647" w:rsidRPr="009212A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212A9">
              <w:t>-20</w:t>
            </w:r>
          </w:p>
        </w:tc>
        <w:tc>
          <w:tcPr>
            <w:tcW w:w="465" w:type="pct"/>
            <w:noWrap/>
            <w:hideMark/>
          </w:tcPr>
          <w:p w14:paraId="36815B81" w14:textId="77777777" w:rsidR="005B1647" w:rsidRPr="009212A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212A9">
              <w:t>0</w:t>
            </w:r>
          </w:p>
        </w:tc>
        <w:tc>
          <w:tcPr>
            <w:tcW w:w="465" w:type="pct"/>
            <w:noWrap/>
            <w:hideMark/>
          </w:tcPr>
          <w:p w14:paraId="1BA0371C" w14:textId="77777777" w:rsidR="005B1647" w:rsidRPr="009212A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212A9">
              <w:t>-25</w:t>
            </w:r>
          </w:p>
        </w:tc>
        <w:tc>
          <w:tcPr>
            <w:tcW w:w="465" w:type="pct"/>
            <w:noWrap/>
            <w:hideMark/>
          </w:tcPr>
          <w:p w14:paraId="6C6EFF71" w14:textId="77777777" w:rsidR="005B1647" w:rsidRPr="009212A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212A9">
              <w:t>-98,5</w:t>
            </w:r>
          </w:p>
        </w:tc>
        <w:tc>
          <w:tcPr>
            <w:tcW w:w="465" w:type="pct"/>
            <w:hideMark/>
          </w:tcPr>
          <w:p w14:paraId="794A7CD2" w14:textId="77777777" w:rsidR="005B1647" w:rsidRPr="009212A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212A9">
              <w:t>22</w:t>
            </w:r>
          </w:p>
        </w:tc>
      </w:tr>
      <w:tr w:rsidR="00155607" w14:paraId="1CCFA4BD"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482" w:type="pct"/>
            <w:tcBorders>
              <w:bottom w:val="single" w:sz="4" w:space="0" w:color="auto"/>
            </w:tcBorders>
            <w:vAlign w:val="top"/>
            <w:hideMark/>
          </w:tcPr>
          <w:p w14:paraId="5032F220" w14:textId="77777777" w:rsidR="005B1647" w:rsidRPr="009212A9" w:rsidRDefault="005B1647" w:rsidP="005B1647">
            <w:pPr>
              <w:pStyle w:val="Tabell"/>
            </w:pPr>
          </w:p>
        </w:tc>
        <w:tc>
          <w:tcPr>
            <w:tcW w:w="1730" w:type="pct"/>
            <w:tcBorders>
              <w:bottom w:val="single" w:sz="4" w:space="0" w:color="auto"/>
            </w:tcBorders>
            <w:hideMark/>
          </w:tcPr>
          <w:p w14:paraId="4D7F8EA4" w14:textId="77777777" w:rsidR="005B1647" w:rsidRPr="009212A9"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9212A9">
              <w:t>Övriga anslag</w:t>
            </w:r>
          </w:p>
        </w:tc>
        <w:tc>
          <w:tcPr>
            <w:tcW w:w="464" w:type="pct"/>
            <w:tcBorders>
              <w:bottom w:val="single" w:sz="4" w:space="0" w:color="auto"/>
            </w:tcBorders>
            <w:noWrap/>
            <w:hideMark/>
          </w:tcPr>
          <w:p w14:paraId="318FFB53" w14:textId="77777777" w:rsidR="005B1647" w:rsidRPr="009212A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212A9">
              <w:t>1 170</w:t>
            </w:r>
          </w:p>
        </w:tc>
        <w:tc>
          <w:tcPr>
            <w:tcW w:w="465" w:type="pct"/>
            <w:tcBorders>
              <w:bottom w:val="single" w:sz="4" w:space="0" w:color="auto"/>
            </w:tcBorders>
            <w:noWrap/>
            <w:hideMark/>
          </w:tcPr>
          <w:p w14:paraId="7BA97F82" w14:textId="77777777" w:rsidR="005B1647" w:rsidRPr="009212A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212A9">
              <w:t>-2</w:t>
            </w:r>
          </w:p>
        </w:tc>
        <w:tc>
          <w:tcPr>
            <w:tcW w:w="465" w:type="pct"/>
            <w:tcBorders>
              <w:bottom w:val="single" w:sz="4" w:space="0" w:color="auto"/>
            </w:tcBorders>
            <w:noWrap/>
            <w:hideMark/>
          </w:tcPr>
          <w:p w14:paraId="308D8EB2" w14:textId="77777777" w:rsidR="005B1647" w:rsidRPr="009212A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212A9">
              <w:t>1 136</w:t>
            </w:r>
          </w:p>
        </w:tc>
        <w:tc>
          <w:tcPr>
            <w:tcW w:w="465" w:type="pct"/>
            <w:tcBorders>
              <w:bottom w:val="single" w:sz="4" w:space="0" w:color="auto"/>
            </w:tcBorders>
            <w:noWrap/>
            <w:hideMark/>
          </w:tcPr>
          <w:p w14:paraId="41A80EDE" w14:textId="77777777" w:rsidR="005B1647" w:rsidRPr="009212A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212A9">
              <w:t>-34</w:t>
            </w:r>
          </w:p>
        </w:tc>
        <w:tc>
          <w:tcPr>
            <w:tcW w:w="465" w:type="pct"/>
            <w:tcBorders>
              <w:bottom w:val="single" w:sz="4" w:space="0" w:color="auto"/>
            </w:tcBorders>
            <w:noWrap/>
            <w:hideMark/>
          </w:tcPr>
          <w:p w14:paraId="674F2A12" w14:textId="77777777" w:rsidR="005B1647" w:rsidRPr="009212A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212A9">
              <w:t>-2,9</w:t>
            </w:r>
          </w:p>
        </w:tc>
        <w:tc>
          <w:tcPr>
            <w:tcW w:w="465" w:type="pct"/>
            <w:tcBorders>
              <w:bottom w:val="single" w:sz="4" w:space="0" w:color="auto"/>
            </w:tcBorders>
            <w:hideMark/>
          </w:tcPr>
          <w:p w14:paraId="630DE30E" w14:textId="77777777" w:rsidR="005B1647" w:rsidRPr="009212A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212A9">
              <w:t>1 135</w:t>
            </w:r>
          </w:p>
        </w:tc>
      </w:tr>
      <w:tr w:rsidR="00155607" w14:paraId="64EF96FD" w14:textId="77777777" w:rsidTr="00155607">
        <w:trPr>
          <w:cnfStyle w:val="010000000000" w:firstRow="0" w:lastRow="1" w:firstColumn="0" w:lastColumn="0" w:oddVBand="0" w:evenVBand="0" w:oddHBand="0" w:evenHBand="0" w:firstRowFirstColumn="0" w:firstRowLastColumn="0" w:lastRowFirstColumn="0" w:lastRowLastColumn="0"/>
          <w:trHeight w:val="225"/>
        </w:trPr>
        <w:tc>
          <w:tcPr>
            <w:cnfStyle w:val="001000000000" w:firstRow="0" w:lastRow="0" w:firstColumn="1" w:lastColumn="0" w:oddVBand="0" w:evenVBand="0" w:oddHBand="0" w:evenHBand="0" w:firstRowFirstColumn="0" w:firstRowLastColumn="0" w:lastRowFirstColumn="0" w:lastRowLastColumn="0"/>
            <w:tcW w:w="482" w:type="pct"/>
            <w:tcBorders>
              <w:top w:val="single" w:sz="4" w:space="0" w:color="auto"/>
            </w:tcBorders>
            <w:shd w:val="clear" w:color="auto" w:fill="auto"/>
            <w:noWrap/>
            <w:hideMark/>
          </w:tcPr>
          <w:p w14:paraId="10525DDC" w14:textId="77777777" w:rsidR="005B1647" w:rsidRPr="009212A9" w:rsidRDefault="005B1647" w:rsidP="005B1647">
            <w:pPr>
              <w:pStyle w:val="Tabell"/>
              <w:rPr>
                <w:bCs/>
              </w:rPr>
            </w:pPr>
            <w:r w:rsidRPr="009212A9">
              <w:rPr>
                <w:bCs/>
              </w:rPr>
              <w:t>Summa</w:t>
            </w:r>
          </w:p>
        </w:tc>
        <w:tc>
          <w:tcPr>
            <w:tcW w:w="1730" w:type="pct"/>
            <w:tcBorders>
              <w:top w:val="single" w:sz="4" w:space="0" w:color="auto"/>
            </w:tcBorders>
            <w:shd w:val="clear" w:color="auto" w:fill="auto"/>
            <w:hideMark/>
          </w:tcPr>
          <w:p w14:paraId="42E78375" w14:textId="77777777" w:rsidR="005B1647" w:rsidRPr="009212A9" w:rsidRDefault="005B1647" w:rsidP="005B1647">
            <w:pPr>
              <w:pStyle w:val="Tabell"/>
              <w:jc w:val="left"/>
              <w:cnfStyle w:val="010000000000" w:firstRow="0" w:lastRow="1" w:firstColumn="0" w:lastColumn="0" w:oddVBand="0" w:evenVBand="0" w:oddHBand="0" w:evenHBand="0" w:firstRowFirstColumn="0" w:firstRowLastColumn="0" w:lastRowFirstColumn="0" w:lastRowLastColumn="0"/>
              <w:rPr>
                <w:bCs/>
              </w:rPr>
            </w:pPr>
            <w:r w:rsidRPr="009212A9">
              <w:rPr>
                <w:bCs/>
              </w:rPr>
              <w:t> </w:t>
            </w:r>
          </w:p>
        </w:tc>
        <w:tc>
          <w:tcPr>
            <w:tcW w:w="464" w:type="pct"/>
            <w:tcBorders>
              <w:top w:val="single" w:sz="4" w:space="0" w:color="auto"/>
            </w:tcBorders>
            <w:shd w:val="clear" w:color="auto" w:fill="auto"/>
            <w:noWrap/>
            <w:hideMark/>
          </w:tcPr>
          <w:p w14:paraId="46AB04BB" w14:textId="77777777" w:rsidR="005B1647" w:rsidRPr="009212A9"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9212A9">
              <w:rPr>
                <w:bCs/>
              </w:rPr>
              <w:t>73 940</w:t>
            </w:r>
          </w:p>
        </w:tc>
        <w:tc>
          <w:tcPr>
            <w:tcW w:w="465" w:type="pct"/>
            <w:tcBorders>
              <w:top w:val="single" w:sz="4" w:space="0" w:color="auto"/>
            </w:tcBorders>
            <w:shd w:val="clear" w:color="auto" w:fill="auto"/>
            <w:noWrap/>
            <w:hideMark/>
          </w:tcPr>
          <w:p w14:paraId="29E162FC" w14:textId="77777777" w:rsidR="005B1647" w:rsidRPr="009212A9"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9212A9">
              <w:rPr>
                <w:bCs/>
              </w:rPr>
              <w:t>624</w:t>
            </w:r>
          </w:p>
        </w:tc>
        <w:tc>
          <w:tcPr>
            <w:tcW w:w="465" w:type="pct"/>
            <w:tcBorders>
              <w:top w:val="single" w:sz="4" w:space="0" w:color="auto"/>
            </w:tcBorders>
            <w:shd w:val="clear" w:color="auto" w:fill="auto"/>
            <w:noWrap/>
            <w:hideMark/>
          </w:tcPr>
          <w:p w14:paraId="469F2A59" w14:textId="77777777" w:rsidR="005B1647" w:rsidRPr="009212A9"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9212A9">
              <w:rPr>
                <w:bCs/>
              </w:rPr>
              <w:t>73 408</w:t>
            </w:r>
          </w:p>
        </w:tc>
        <w:tc>
          <w:tcPr>
            <w:tcW w:w="465" w:type="pct"/>
            <w:tcBorders>
              <w:top w:val="single" w:sz="4" w:space="0" w:color="auto"/>
            </w:tcBorders>
            <w:shd w:val="clear" w:color="auto" w:fill="auto"/>
            <w:noWrap/>
            <w:hideMark/>
          </w:tcPr>
          <w:p w14:paraId="63287923" w14:textId="77777777" w:rsidR="005B1647" w:rsidRPr="009212A9"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9212A9">
              <w:rPr>
                <w:bCs/>
              </w:rPr>
              <w:t>-532</w:t>
            </w:r>
          </w:p>
        </w:tc>
        <w:tc>
          <w:tcPr>
            <w:tcW w:w="465" w:type="pct"/>
            <w:tcBorders>
              <w:top w:val="single" w:sz="4" w:space="0" w:color="auto"/>
            </w:tcBorders>
            <w:shd w:val="clear" w:color="auto" w:fill="auto"/>
            <w:noWrap/>
            <w:hideMark/>
          </w:tcPr>
          <w:p w14:paraId="22BC27A2" w14:textId="77777777" w:rsidR="005B1647" w:rsidRPr="009212A9"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9212A9">
              <w:rPr>
                <w:bCs/>
              </w:rPr>
              <w:t>-0,7</w:t>
            </w:r>
          </w:p>
        </w:tc>
        <w:tc>
          <w:tcPr>
            <w:tcW w:w="465" w:type="pct"/>
            <w:tcBorders>
              <w:top w:val="single" w:sz="4" w:space="0" w:color="auto"/>
            </w:tcBorders>
            <w:shd w:val="clear" w:color="auto" w:fill="auto"/>
            <w:hideMark/>
          </w:tcPr>
          <w:p w14:paraId="27492541" w14:textId="5A22110A" w:rsidR="005B1647" w:rsidRPr="009212A9"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9212A9">
              <w:rPr>
                <w:bCs/>
              </w:rPr>
              <w:t>73 861</w:t>
            </w:r>
          </w:p>
        </w:tc>
      </w:tr>
    </w:tbl>
    <w:p w14:paraId="45C01793" w14:textId="71B6918C" w:rsidR="005B1647" w:rsidRDefault="005B1647" w:rsidP="005B1647">
      <w:pPr>
        <w:pStyle w:val="Brdtext"/>
        <w:spacing w:before="160"/>
      </w:pPr>
      <w:r>
        <w:t>Utgiftsområdet omfattar områdena arbetsmarknad och arbetsliv och består i huvudsak av utgifter för matchning av arbetssökande och lediga jobb, arbetsmarknadspolitiska program, arbetslöshetsförsäkringen, lönegarantiersättning och Europeiska social</w:t>
      </w:r>
      <w:r>
        <w:softHyphen/>
        <w:t>fonden samt arbetsmiljö, arbetsrätt och lönebildning. Myndigheter inom området är bl.a. Arbetsförmedlingen, Rådet för Europeiska socialfonden i Sverige, Inspektionen för arbetslöshetsförsäkringen, Arbetsmiljöverket och Arbetsdomstolen.</w:t>
      </w:r>
    </w:p>
    <w:p w14:paraId="40076998" w14:textId="26D165E2" w:rsidR="005B1647" w:rsidRDefault="005B1647" w:rsidP="005B1647">
      <w:pPr>
        <w:pStyle w:val="Brdtext"/>
      </w:pPr>
      <w:r>
        <w:t>Utfallet uppgick till 73 408 miljoner kronor, vilket är 532 miljoner kronor (0,7 procent) lägre än vad som anvisades i statens budget. Jämfört med 2018 blev utfallet 453 miljoner kronor (0,6 procent) lägre.</w:t>
      </w:r>
    </w:p>
    <w:p w14:paraId="776AC12F" w14:textId="012F4F05" w:rsidR="005B1647" w:rsidRDefault="005B1647" w:rsidP="005B1647">
      <w:pPr>
        <w:pStyle w:val="Brdtext"/>
      </w:pPr>
      <w:r>
        <w:t xml:space="preserve">Anvisade medel för anslaget 1:1 </w:t>
      </w:r>
      <w:r w:rsidRPr="0022363C">
        <w:rPr>
          <w:i/>
          <w:iCs/>
        </w:rPr>
        <w:t>Arbetsförmedlingens förvaltningskostnader</w:t>
      </w:r>
      <w:r>
        <w:t xml:space="preserve"> minskade med 781 miljoner kronor (9,3 procent) jämfört med 2018. För att anpassa verksamheten till det minskade förvaltningsanslaget varslade Arbetsförmedlingen 4 500 anställda om uppsägning och beslut togs om att minska antalet arbetsförmedlingskontor. Omställ</w:t>
      </w:r>
      <w:r>
        <w:softHyphen/>
        <w:t>ningen av verksamheten har medfört minskad kapacitet för Arbets</w:t>
      </w:r>
      <w:r>
        <w:softHyphen/>
        <w:t>förmedlingen att anvisa arbetssökande till insatser, vilket påverkat utfallet för flera anslag inom utgiftsområde 14 Arbetsmarknad och arbetsliv.</w:t>
      </w:r>
    </w:p>
    <w:p w14:paraId="55822787" w14:textId="4EC1C32E" w:rsidR="005B1647" w:rsidRDefault="005B1647" w:rsidP="005B1647">
      <w:pPr>
        <w:pStyle w:val="Rubrik5utannumrering"/>
      </w:pPr>
      <w:r>
        <w:t>Antalet arbetslösa ökade med 28 300</w:t>
      </w:r>
    </w:p>
    <w:p w14:paraId="7DF93281" w14:textId="5ABE2550" w:rsidR="005B1647" w:rsidRDefault="005B1647" w:rsidP="005B1647">
      <w:pPr>
        <w:pStyle w:val="Brdtext"/>
      </w:pPr>
      <w:r>
        <w:t>Tabell 2.74 visar arbetsmarknadsstatistik från Arbetskraftsundersökningen (AKU), som utförs av Statistiska centralbyrån. Statistiken är från helårsundersökningarna för 2018 och 2019.</w:t>
      </w:r>
    </w:p>
    <w:p w14:paraId="4BAA5E9B" w14:textId="77777777" w:rsidR="005B1647" w:rsidRDefault="005B1647">
      <w:r>
        <w:br w:type="page"/>
      </w:r>
    </w:p>
    <w:p w14:paraId="4A958F09" w14:textId="3AE492AA" w:rsidR="005B1647" w:rsidRDefault="005B1647" w:rsidP="003D47E6">
      <w:pPr>
        <w:pStyle w:val="TabellRubrik"/>
        <w:ind w:left="0"/>
      </w:pPr>
      <w:bookmarkStart w:id="142" w:name="_Toc37340075"/>
      <w:r>
        <w:lastRenderedPageBreak/>
        <w:t xml:space="preserve">Tabell </w:t>
      </w:r>
      <w:r>
        <w:fldChar w:fldCharType="begin"/>
      </w:r>
      <w:r>
        <w:instrText xml:space="preserve"> STYLEREF  "Rubrik 1" \n</w:instrText>
      </w:r>
      <w:r>
        <w:fldChar w:fldCharType="separate"/>
      </w:r>
      <w:r w:rsidR="00301022">
        <w:rPr>
          <w:noProof/>
        </w:rPr>
        <w:t>2</w:t>
      </w:r>
      <w:r>
        <w:rPr>
          <w:noProof/>
        </w:rPr>
        <w:fldChar w:fldCharType="end"/>
      </w:r>
      <w:r>
        <w:t>.</w:t>
      </w:r>
      <w:fldSimple w:instr=" SEQ Tabell \* ARABIC \s 1 ">
        <w:r w:rsidR="00301022">
          <w:rPr>
            <w:noProof/>
          </w:rPr>
          <w:t>75</w:t>
        </w:r>
      </w:fldSimple>
      <w:r>
        <w:tab/>
      </w:r>
      <w:r w:rsidRPr="00135B9D">
        <w:t>Arbetslöshet</w:t>
      </w:r>
      <w:bookmarkEnd w:id="142"/>
    </w:p>
    <w:tbl>
      <w:tblPr>
        <w:tblStyle w:val="RKBPTabell"/>
        <w:tblW w:w="9637" w:type="dxa"/>
        <w:tblInd w:w="-1134" w:type="dxa"/>
        <w:tblLook w:val="06E0" w:firstRow="1" w:lastRow="1" w:firstColumn="1" w:lastColumn="0" w:noHBand="1" w:noVBand="1"/>
      </w:tblPr>
      <w:tblGrid>
        <w:gridCol w:w="2383"/>
        <w:gridCol w:w="968"/>
        <w:gridCol w:w="863"/>
        <w:gridCol w:w="898"/>
        <w:gridCol w:w="898"/>
        <w:gridCol w:w="968"/>
        <w:gridCol w:w="863"/>
        <w:gridCol w:w="898"/>
        <w:gridCol w:w="898"/>
      </w:tblGrid>
      <w:tr w:rsidR="003D47E6" w14:paraId="568047D1" w14:textId="77777777" w:rsidTr="003D47E6">
        <w:trPr>
          <w:cnfStyle w:val="100000000000" w:firstRow="1" w:lastRow="0" w:firstColumn="0" w:lastColumn="0" w:oddVBand="0" w:evenVBand="0" w:oddHBand="0" w:evenHBand="0" w:firstRowFirstColumn="0" w:firstRowLastColumn="0" w:lastRowFirstColumn="0" w:lastRowLastColumn="0"/>
          <w:trHeight w:val="170"/>
        </w:trPr>
        <w:tc>
          <w:tcPr>
            <w:cnfStyle w:val="001000000000" w:firstRow="0" w:lastRow="0" w:firstColumn="1" w:lastColumn="0" w:oddVBand="0" w:evenVBand="0" w:oddHBand="0" w:evenHBand="0" w:firstRowFirstColumn="0" w:firstRowLastColumn="0" w:lastRowFirstColumn="0" w:lastRowLastColumn="0"/>
            <w:tcW w:w="1236" w:type="pct"/>
            <w:shd w:val="clear" w:color="auto" w:fill="auto"/>
            <w:hideMark/>
          </w:tcPr>
          <w:p w14:paraId="0E0791D3" w14:textId="77777777" w:rsidR="005B1647" w:rsidRPr="00314353" w:rsidRDefault="005B1647" w:rsidP="005B1647">
            <w:pPr>
              <w:pStyle w:val="TabellHuvud"/>
            </w:pPr>
            <w:r w:rsidRPr="00314353">
              <w:t> </w:t>
            </w:r>
          </w:p>
        </w:tc>
        <w:tc>
          <w:tcPr>
            <w:tcW w:w="502" w:type="pct"/>
            <w:shd w:val="clear" w:color="auto" w:fill="auto"/>
            <w:noWrap/>
            <w:hideMark/>
          </w:tcPr>
          <w:p w14:paraId="53720652" w14:textId="77777777" w:rsidR="005B1647" w:rsidRPr="00314353"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314353">
              <w:t>2019</w:t>
            </w:r>
          </w:p>
        </w:tc>
        <w:tc>
          <w:tcPr>
            <w:tcW w:w="448" w:type="pct"/>
            <w:shd w:val="clear" w:color="auto" w:fill="auto"/>
            <w:noWrap/>
            <w:hideMark/>
          </w:tcPr>
          <w:p w14:paraId="58695A3E" w14:textId="77777777" w:rsidR="005B1647" w:rsidRPr="00314353"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314353">
              <w:t>2019</w:t>
            </w:r>
          </w:p>
        </w:tc>
        <w:tc>
          <w:tcPr>
            <w:tcW w:w="466" w:type="pct"/>
            <w:shd w:val="clear" w:color="auto" w:fill="auto"/>
            <w:noWrap/>
            <w:hideMark/>
          </w:tcPr>
          <w:p w14:paraId="5CB7F049" w14:textId="77777777" w:rsidR="005B1647" w:rsidRPr="00314353"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314353">
              <w:t>2019</w:t>
            </w:r>
          </w:p>
        </w:tc>
        <w:tc>
          <w:tcPr>
            <w:tcW w:w="466" w:type="pct"/>
            <w:shd w:val="clear" w:color="auto" w:fill="auto"/>
            <w:noWrap/>
            <w:hideMark/>
          </w:tcPr>
          <w:p w14:paraId="178A12B7" w14:textId="77777777" w:rsidR="005B1647" w:rsidRPr="00314353"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314353">
              <w:t>2019</w:t>
            </w:r>
          </w:p>
        </w:tc>
        <w:tc>
          <w:tcPr>
            <w:tcW w:w="502" w:type="pct"/>
            <w:shd w:val="clear" w:color="auto" w:fill="auto"/>
            <w:noWrap/>
            <w:hideMark/>
          </w:tcPr>
          <w:p w14:paraId="26FCA311" w14:textId="77777777" w:rsidR="005B1647" w:rsidRPr="00314353"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314353">
              <w:t>2018</w:t>
            </w:r>
          </w:p>
        </w:tc>
        <w:tc>
          <w:tcPr>
            <w:tcW w:w="448" w:type="pct"/>
            <w:shd w:val="clear" w:color="auto" w:fill="auto"/>
            <w:noWrap/>
            <w:hideMark/>
          </w:tcPr>
          <w:p w14:paraId="45087993" w14:textId="77777777" w:rsidR="005B1647" w:rsidRPr="00314353"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314353">
              <w:t>2018</w:t>
            </w:r>
          </w:p>
        </w:tc>
        <w:tc>
          <w:tcPr>
            <w:tcW w:w="466" w:type="pct"/>
            <w:shd w:val="clear" w:color="auto" w:fill="auto"/>
            <w:noWrap/>
            <w:hideMark/>
          </w:tcPr>
          <w:p w14:paraId="712CD14B" w14:textId="77777777" w:rsidR="005B1647" w:rsidRPr="00314353"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314353">
              <w:t>2018</w:t>
            </w:r>
          </w:p>
        </w:tc>
        <w:tc>
          <w:tcPr>
            <w:tcW w:w="466" w:type="pct"/>
            <w:shd w:val="clear" w:color="auto" w:fill="auto"/>
            <w:noWrap/>
            <w:hideMark/>
          </w:tcPr>
          <w:p w14:paraId="5F6622BB" w14:textId="77777777" w:rsidR="005B1647" w:rsidRPr="00314353"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314353">
              <w:t>2018</w:t>
            </w:r>
          </w:p>
        </w:tc>
      </w:tr>
      <w:tr w:rsidR="003D47E6" w14:paraId="125009F3" w14:textId="77777777" w:rsidTr="003D47E6">
        <w:trPr>
          <w:trHeight w:val="170"/>
        </w:trPr>
        <w:tc>
          <w:tcPr>
            <w:cnfStyle w:val="001000000000" w:firstRow="0" w:lastRow="0" w:firstColumn="1" w:lastColumn="0" w:oddVBand="0" w:evenVBand="0" w:oddHBand="0" w:evenHBand="0" w:firstRowFirstColumn="0" w:firstRowLastColumn="0" w:lastRowFirstColumn="0" w:lastRowLastColumn="0"/>
            <w:tcW w:w="1236" w:type="pct"/>
            <w:tcBorders>
              <w:top w:val="single" w:sz="12" w:space="0" w:color="auto"/>
            </w:tcBorders>
            <w:hideMark/>
          </w:tcPr>
          <w:p w14:paraId="36DB2D6E" w14:textId="77777777" w:rsidR="005B1647" w:rsidRPr="00314353" w:rsidRDefault="005B1647" w:rsidP="005B1647">
            <w:pPr>
              <w:pStyle w:val="Tabell"/>
            </w:pPr>
            <w:r w:rsidRPr="00314353">
              <w:t> </w:t>
            </w:r>
          </w:p>
        </w:tc>
        <w:tc>
          <w:tcPr>
            <w:tcW w:w="502" w:type="pct"/>
            <w:tcBorders>
              <w:top w:val="single" w:sz="12" w:space="0" w:color="auto"/>
            </w:tcBorders>
            <w:hideMark/>
          </w:tcPr>
          <w:p w14:paraId="116AA31D" w14:textId="77777777" w:rsidR="005B1647" w:rsidRPr="0031435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14353">
              <w:t>Antal personer</w:t>
            </w:r>
          </w:p>
        </w:tc>
        <w:tc>
          <w:tcPr>
            <w:tcW w:w="448" w:type="pct"/>
            <w:tcBorders>
              <w:top w:val="single" w:sz="12" w:space="0" w:color="auto"/>
            </w:tcBorders>
            <w:noWrap/>
            <w:hideMark/>
          </w:tcPr>
          <w:p w14:paraId="43005452" w14:textId="77777777" w:rsidR="005B1647" w:rsidRPr="0031435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14353">
              <w:t>Procent</w:t>
            </w:r>
          </w:p>
        </w:tc>
        <w:tc>
          <w:tcPr>
            <w:tcW w:w="466" w:type="pct"/>
            <w:tcBorders>
              <w:top w:val="single" w:sz="12" w:space="0" w:color="auto"/>
            </w:tcBorders>
            <w:noWrap/>
            <w:hideMark/>
          </w:tcPr>
          <w:p w14:paraId="7EAF9DE2" w14:textId="77777777" w:rsidR="005B1647" w:rsidRPr="0031435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14353">
              <w:t>Kvinnor</w:t>
            </w:r>
          </w:p>
        </w:tc>
        <w:tc>
          <w:tcPr>
            <w:tcW w:w="466" w:type="pct"/>
            <w:tcBorders>
              <w:top w:val="single" w:sz="12" w:space="0" w:color="auto"/>
            </w:tcBorders>
            <w:noWrap/>
            <w:hideMark/>
          </w:tcPr>
          <w:p w14:paraId="3248EDF9" w14:textId="77777777" w:rsidR="005B1647" w:rsidRPr="0031435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14353">
              <w:t>Män</w:t>
            </w:r>
          </w:p>
        </w:tc>
        <w:tc>
          <w:tcPr>
            <w:tcW w:w="502" w:type="pct"/>
            <w:tcBorders>
              <w:top w:val="single" w:sz="12" w:space="0" w:color="auto"/>
            </w:tcBorders>
            <w:hideMark/>
          </w:tcPr>
          <w:p w14:paraId="32DE4180" w14:textId="77777777" w:rsidR="005B1647" w:rsidRPr="0031435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14353">
              <w:t>Antal personer</w:t>
            </w:r>
          </w:p>
        </w:tc>
        <w:tc>
          <w:tcPr>
            <w:tcW w:w="448" w:type="pct"/>
            <w:tcBorders>
              <w:top w:val="single" w:sz="12" w:space="0" w:color="auto"/>
            </w:tcBorders>
            <w:noWrap/>
            <w:hideMark/>
          </w:tcPr>
          <w:p w14:paraId="13838F63" w14:textId="77777777" w:rsidR="005B1647" w:rsidRPr="0031435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14353">
              <w:t>Procent</w:t>
            </w:r>
          </w:p>
        </w:tc>
        <w:tc>
          <w:tcPr>
            <w:tcW w:w="466" w:type="pct"/>
            <w:tcBorders>
              <w:top w:val="single" w:sz="12" w:space="0" w:color="auto"/>
            </w:tcBorders>
            <w:noWrap/>
            <w:hideMark/>
          </w:tcPr>
          <w:p w14:paraId="3920922C" w14:textId="77777777" w:rsidR="005B1647" w:rsidRPr="0031435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14353">
              <w:t>Kvinnor</w:t>
            </w:r>
          </w:p>
        </w:tc>
        <w:tc>
          <w:tcPr>
            <w:tcW w:w="466" w:type="pct"/>
            <w:tcBorders>
              <w:top w:val="single" w:sz="12" w:space="0" w:color="auto"/>
            </w:tcBorders>
            <w:noWrap/>
            <w:hideMark/>
          </w:tcPr>
          <w:p w14:paraId="31946738" w14:textId="77777777" w:rsidR="005B1647" w:rsidRPr="0031435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14353">
              <w:t>Män</w:t>
            </w:r>
          </w:p>
        </w:tc>
      </w:tr>
      <w:tr w:rsidR="003D47E6" w14:paraId="239A6DC5" w14:textId="77777777" w:rsidTr="003D47E6">
        <w:trPr>
          <w:trHeight w:val="170"/>
        </w:trPr>
        <w:tc>
          <w:tcPr>
            <w:cnfStyle w:val="001000000000" w:firstRow="0" w:lastRow="0" w:firstColumn="1" w:lastColumn="0" w:oddVBand="0" w:evenVBand="0" w:oddHBand="0" w:evenHBand="0" w:firstRowFirstColumn="0" w:firstRowLastColumn="0" w:lastRowFirstColumn="0" w:lastRowLastColumn="0"/>
            <w:tcW w:w="1236" w:type="pct"/>
            <w:hideMark/>
          </w:tcPr>
          <w:p w14:paraId="6E9DCC9B" w14:textId="77777777" w:rsidR="005B1647" w:rsidRPr="00314353" w:rsidRDefault="005B1647" w:rsidP="005B1647">
            <w:pPr>
              <w:pStyle w:val="Tabell"/>
              <w:rPr>
                <w:b/>
                <w:bCs/>
              </w:rPr>
            </w:pPr>
            <w:r w:rsidRPr="00314353">
              <w:rPr>
                <w:b/>
                <w:bCs/>
              </w:rPr>
              <w:t>Antal arbetslösa, 15–74 år</w:t>
            </w:r>
          </w:p>
        </w:tc>
        <w:tc>
          <w:tcPr>
            <w:tcW w:w="502" w:type="pct"/>
            <w:noWrap/>
            <w:hideMark/>
          </w:tcPr>
          <w:p w14:paraId="36BF56F6" w14:textId="77777777" w:rsidR="005B1647" w:rsidRPr="00314353"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314353">
              <w:rPr>
                <w:b/>
                <w:bCs/>
              </w:rPr>
              <w:t>372 700</w:t>
            </w:r>
          </w:p>
        </w:tc>
        <w:tc>
          <w:tcPr>
            <w:tcW w:w="448" w:type="pct"/>
            <w:noWrap/>
            <w:hideMark/>
          </w:tcPr>
          <w:p w14:paraId="6577F08F" w14:textId="77777777" w:rsidR="005B1647" w:rsidRPr="0031435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14353">
              <w:t> </w:t>
            </w:r>
          </w:p>
        </w:tc>
        <w:tc>
          <w:tcPr>
            <w:tcW w:w="466" w:type="pct"/>
            <w:noWrap/>
            <w:hideMark/>
          </w:tcPr>
          <w:p w14:paraId="45548BF2" w14:textId="77777777" w:rsidR="005B1647" w:rsidRPr="00314353"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314353">
              <w:rPr>
                <w:b/>
                <w:bCs/>
              </w:rPr>
              <w:t>180 500</w:t>
            </w:r>
          </w:p>
        </w:tc>
        <w:tc>
          <w:tcPr>
            <w:tcW w:w="466" w:type="pct"/>
            <w:noWrap/>
            <w:hideMark/>
          </w:tcPr>
          <w:p w14:paraId="57898F44" w14:textId="77777777" w:rsidR="005B1647" w:rsidRPr="00314353"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314353">
              <w:rPr>
                <w:b/>
                <w:bCs/>
              </w:rPr>
              <w:t>192 200</w:t>
            </w:r>
          </w:p>
        </w:tc>
        <w:tc>
          <w:tcPr>
            <w:tcW w:w="502" w:type="pct"/>
            <w:noWrap/>
            <w:hideMark/>
          </w:tcPr>
          <w:p w14:paraId="534A0110" w14:textId="77777777" w:rsidR="005B1647" w:rsidRPr="00314353"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314353">
              <w:rPr>
                <w:b/>
                <w:bCs/>
              </w:rPr>
              <w:t>344 400</w:t>
            </w:r>
          </w:p>
        </w:tc>
        <w:tc>
          <w:tcPr>
            <w:tcW w:w="448" w:type="pct"/>
            <w:noWrap/>
            <w:hideMark/>
          </w:tcPr>
          <w:p w14:paraId="5917A917" w14:textId="77777777" w:rsidR="005B1647" w:rsidRPr="0031435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14353">
              <w:t> </w:t>
            </w:r>
          </w:p>
        </w:tc>
        <w:tc>
          <w:tcPr>
            <w:tcW w:w="466" w:type="pct"/>
            <w:noWrap/>
            <w:hideMark/>
          </w:tcPr>
          <w:p w14:paraId="7BBEAEDE" w14:textId="77777777" w:rsidR="005B1647" w:rsidRPr="00314353"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314353">
              <w:rPr>
                <w:b/>
                <w:bCs/>
              </w:rPr>
              <w:t>160 800</w:t>
            </w:r>
          </w:p>
        </w:tc>
        <w:tc>
          <w:tcPr>
            <w:tcW w:w="466" w:type="pct"/>
            <w:noWrap/>
            <w:hideMark/>
          </w:tcPr>
          <w:p w14:paraId="5D4780D8" w14:textId="77777777" w:rsidR="005B1647" w:rsidRPr="00314353"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314353">
              <w:rPr>
                <w:b/>
                <w:bCs/>
              </w:rPr>
              <w:t>183 600</w:t>
            </w:r>
          </w:p>
        </w:tc>
      </w:tr>
      <w:tr w:rsidR="003D47E6" w14:paraId="7671E4C5" w14:textId="77777777" w:rsidTr="003D47E6">
        <w:trPr>
          <w:trHeight w:val="170"/>
        </w:trPr>
        <w:tc>
          <w:tcPr>
            <w:cnfStyle w:val="001000000000" w:firstRow="0" w:lastRow="0" w:firstColumn="1" w:lastColumn="0" w:oddVBand="0" w:evenVBand="0" w:oddHBand="0" w:evenHBand="0" w:firstRowFirstColumn="0" w:firstRowLastColumn="0" w:lastRowFirstColumn="0" w:lastRowLastColumn="0"/>
            <w:tcW w:w="1236" w:type="pct"/>
            <w:hideMark/>
          </w:tcPr>
          <w:p w14:paraId="3950EB2A" w14:textId="77777777" w:rsidR="005B1647" w:rsidRPr="00314353" w:rsidRDefault="005B1647" w:rsidP="005B1647">
            <w:pPr>
              <w:pStyle w:val="Tabell"/>
            </w:pPr>
            <w:r w:rsidRPr="00314353">
              <w:t>- varav heltidsstuderande</w:t>
            </w:r>
          </w:p>
        </w:tc>
        <w:tc>
          <w:tcPr>
            <w:tcW w:w="502" w:type="pct"/>
            <w:noWrap/>
            <w:hideMark/>
          </w:tcPr>
          <w:p w14:paraId="705A6BF8" w14:textId="77777777" w:rsidR="005B1647" w:rsidRPr="0031435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14353">
              <w:t>131 600</w:t>
            </w:r>
          </w:p>
        </w:tc>
        <w:tc>
          <w:tcPr>
            <w:tcW w:w="448" w:type="pct"/>
            <w:noWrap/>
            <w:hideMark/>
          </w:tcPr>
          <w:p w14:paraId="57ECEE65" w14:textId="77777777" w:rsidR="005B1647" w:rsidRPr="0031435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14353">
              <w:t>35,3</w:t>
            </w:r>
          </w:p>
        </w:tc>
        <w:tc>
          <w:tcPr>
            <w:tcW w:w="466" w:type="pct"/>
            <w:noWrap/>
            <w:hideMark/>
          </w:tcPr>
          <w:p w14:paraId="378288B6" w14:textId="77777777" w:rsidR="005B1647" w:rsidRPr="0031435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14353">
              <w:t>66 700</w:t>
            </w:r>
          </w:p>
        </w:tc>
        <w:tc>
          <w:tcPr>
            <w:tcW w:w="466" w:type="pct"/>
            <w:noWrap/>
            <w:hideMark/>
          </w:tcPr>
          <w:p w14:paraId="25C376CD" w14:textId="77777777" w:rsidR="005B1647" w:rsidRPr="0031435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14353">
              <w:t>64 800</w:t>
            </w:r>
          </w:p>
        </w:tc>
        <w:tc>
          <w:tcPr>
            <w:tcW w:w="502" w:type="pct"/>
            <w:noWrap/>
            <w:hideMark/>
          </w:tcPr>
          <w:p w14:paraId="56B1514A" w14:textId="77777777" w:rsidR="005B1647" w:rsidRPr="0031435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14353">
              <w:t>117 000</w:t>
            </w:r>
          </w:p>
        </w:tc>
        <w:tc>
          <w:tcPr>
            <w:tcW w:w="448" w:type="pct"/>
            <w:noWrap/>
            <w:hideMark/>
          </w:tcPr>
          <w:p w14:paraId="6B887446" w14:textId="77777777" w:rsidR="005B1647" w:rsidRPr="0031435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14353">
              <w:t>34</w:t>
            </w:r>
          </w:p>
        </w:tc>
        <w:tc>
          <w:tcPr>
            <w:tcW w:w="466" w:type="pct"/>
            <w:noWrap/>
            <w:hideMark/>
          </w:tcPr>
          <w:p w14:paraId="6CE18CF3" w14:textId="77777777" w:rsidR="005B1647" w:rsidRPr="0031435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14353">
              <w:t>55 600</w:t>
            </w:r>
          </w:p>
        </w:tc>
        <w:tc>
          <w:tcPr>
            <w:tcW w:w="466" w:type="pct"/>
            <w:noWrap/>
            <w:hideMark/>
          </w:tcPr>
          <w:p w14:paraId="23E9394B" w14:textId="77777777" w:rsidR="005B1647" w:rsidRPr="0031435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14353">
              <w:t>61 400</w:t>
            </w:r>
          </w:p>
        </w:tc>
      </w:tr>
      <w:tr w:rsidR="003D47E6" w14:paraId="0A626157" w14:textId="77777777" w:rsidTr="003D47E6">
        <w:trPr>
          <w:trHeight w:val="170"/>
        </w:trPr>
        <w:tc>
          <w:tcPr>
            <w:cnfStyle w:val="001000000000" w:firstRow="0" w:lastRow="0" w:firstColumn="1" w:lastColumn="0" w:oddVBand="0" w:evenVBand="0" w:oddHBand="0" w:evenHBand="0" w:firstRowFirstColumn="0" w:firstRowLastColumn="0" w:lastRowFirstColumn="0" w:lastRowLastColumn="0"/>
            <w:tcW w:w="1236" w:type="pct"/>
            <w:hideMark/>
          </w:tcPr>
          <w:p w14:paraId="6D64C58F" w14:textId="77777777" w:rsidR="005B1647" w:rsidRPr="00314353" w:rsidRDefault="005B1647" w:rsidP="005B1647">
            <w:pPr>
              <w:pStyle w:val="Tabell"/>
            </w:pPr>
            <w:r w:rsidRPr="00314353">
              <w:t>- varav personer med utomnordiskt ursprung</w:t>
            </w:r>
          </w:p>
        </w:tc>
        <w:tc>
          <w:tcPr>
            <w:tcW w:w="502" w:type="pct"/>
            <w:noWrap/>
            <w:hideMark/>
          </w:tcPr>
          <w:p w14:paraId="4DFBFA35" w14:textId="77777777" w:rsidR="005B1647" w:rsidRPr="0031435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14353">
              <w:t>183 200</w:t>
            </w:r>
          </w:p>
        </w:tc>
        <w:tc>
          <w:tcPr>
            <w:tcW w:w="448" w:type="pct"/>
            <w:noWrap/>
            <w:hideMark/>
          </w:tcPr>
          <w:p w14:paraId="56BA9573" w14:textId="77777777" w:rsidR="005B1647" w:rsidRPr="0031435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14353">
              <w:t>49,2</w:t>
            </w:r>
          </w:p>
        </w:tc>
        <w:tc>
          <w:tcPr>
            <w:tcW w:w="466" w:type="pct"/>
            <w:noWrap/>
            <w:hideMark/>
          </w:tcPr>
          <w:p w14:paraId="4F044095" w14:textId="77777777" w:rsidR="005B1647" w:rsidRPr="0031435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14353">
              <w:t>89 500</w:t>
            </w:r>
          </w:p>
        </w:tc>
        <w:tc>
          <w:tcPr>
            <w:tcW w:w="466" w:type="pct"/>
            <w:noWrap/>
            <w:hideMark/>
          </w:tcPr>
          <w:p w14:paraId="712E6BDE" w14:textId="77777777" w:rsidR="005B1647" w:rsidRPr="0031435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14353">
              <w:t>93 700</w:t>
            </w:r>
          </w:p>
        </w:tc>
        <w:tc>
          <w:tcPr>
            <w:tcW w:w="502" w:type="pct"/>
            <w:noWrap/>
            <w:hideMark/>
          </w:tcPr>
          <w:p w14:paraId="1CED1864" w14:textId="77777777" w:rsidR="005B1647" w:rsidRPr="0031435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14353">
              <w:t>169 900</w:t>
            </w:r>
          </w:p>
        </w:tc>
        <w:tc>
          <w:tcPr>
            <w:tcW w:w="448" w:type="pct"/>
            <w:noWrap/>
            <w:hideMark/>
          </w:tcPr>
          <w:p w14:paraId="4ECD67CE" w14:textId="77777777" w:rsidR="005B1647" w:rsidRPr="0031435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14353">
              <w:t>49,3</w:t>
            </w:r>
          </w:p>
        </w:tc>
        <w:tc>
          <w:tcPr>
            <w:tcW w:w="466" w:type="pct"/>
            <w:noWrap/>
            <w:hideMark/>
          </w:tcPr>
          <w:p w14:paraId="39141B82" w14:textId="77777777" w:rsidR="005B1647" w:rsidRPr="0031435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14353">
              <w:t>79 500</w:t>
            </w:r>
          </w:p>
        </w:tc>
        <w:tc>
          <w:tcPr>
            <w:tcW w:w="466" w:type="pct"/>
            <w:noWrap/>
            <w:hideMark/>
          </w:tcPr>
          <w:p w14:paraId="5370239D" w14:textId="77777777" w:rsidR="005B1647" w:rsidRPr="0031435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14353">
              <w:t>90 300</w:t>
            </w:r>
          </w:p>
        </w:tc>
      </w:tr>
      <w:tr w:rsidR="003D47E6" w14:paraId="7B3CFF2C" w14:textId="77777777" w:rsidTr="003D47E6">
        <w:trPr>
          <w:trHeight w:val="170"/>
        </w:trPr>
        <w:tc>
          <w:tcPr>
            <w:cnfStyle w:val="001000000000" w:firstRow="0" w:lastRow="0" w:firstColumn="1" w:lastColumn="0" w:oddVBand="0" w:evenVBand="0" w:oddHBand="0" w:evenHBand="0" w:firstRowFirstColumn="0" w:firstRowLastColumn="0" w:lastRowFirstColumn="0" w:lastRowLastColumn="0"/>
            <w:tcW w:w="1236" w:type="pct"/>
            <w:hideMark/>
          </w:tcPr>
          <w:p w14:paraId="4B89EFE1" w14:textId="77777777" w:rsidR="005B1647" w:rsidRPr="00314353" w:rsidRDefault="005B1647" w:rsidP="005B1647">
            <w:pPr>
              <w:pStyle w:val="Tabell"/>
            </w:pPr>
            <w:r w:rsidRPr="00314353">
              <w:t>- varav långtidsarbetslösa</w:t>
            </w:r>
          </w:p>
        </w:tc>
        <w:tc>
          <w:tcPr>
            <w:tcW w:w="502" w:type="pct"/>
            <w:noWrap/>
            <w:hideMark/>
          </w:tcPr>
          <w:p w14:paraId="05C456B8" w14:textId="77777777" w:rsidR="005B1647" w:rsidRPr="0031435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14353">
              <w:t>91 900</w:t>
            </w:r>
          </w:p>
        </w:tc>
        <w:tc>
          <w:tcPr>
            <w:tcW w:w="448" w:type="pct"/>
            <w:noWrap/>
            <w:hideMark/>
          </w:tcPr>
          <w:p w14:paraId="583F8B5D" w14:textId="77777777" w:rsidR="005B1647" w:rsidRPr="0031435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14353">
              <w:t>24,7</w:t>
            </w:r>
          </w:p>
        </w:tc>
        <w:tc>
          <w:tcPr>
            <w:tcW w:w="466" w:type="pct"/>
            <w:noWrap/>
            <w:hideMark/>
          </w:tcPr>
          <w:p w14:paraId="18D2434F" w14:textId="77777777" w:rsidR="005B1647" w:rsidRPr="0031435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14353">
              <w:t>40 200</w:t>
            </w:r>
          </w:p>
        </w:tc>
        <w:tc>
          <w:tcPr>
            <w:tcW w:w="466" w:type="pct"/>
            <w:noWrap/>
            <w:hideMark/>
          </w:tcPr>
          <w:p w14:paraId="556CDCFA" w14:textId="77777777" w:rsidR="005B1647" w:rsidRPr="0031435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14353">
              <w:t>51 600</w:t>
            </w:r>
          </w:p>
        </w:tc>
        <w:tc>
          <w:tcPr>
            <w:tcW w:w="502" w:type="pct"/>
            <w:noWrap/>
            <w:hideMark/>
          </w:tcPr>
          <w:p w14:paraId="4C665443" w14:textId="77777777" w:rsidR="005B1647" w:rsidRPr="0031435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14353">
              <w:t>89 100</w:t>
            </w:r>
          </w:p>
        </w:tc>
        <w:tc>
          <w:tcPr>
            <w:tcW w:w="448" w:type="pct"/>
            <w:noWrap/>
            <w:hideMark/>
          </w:tcPr>
          <w:p w14:paraId="0CBB6855" w14:textId="77777777" w:rsidR="005B1647" w:rsidRPr="0031435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14353">
              <w:t>25,9</w:t>
            </w:r>
          </w:p>
        </w:tc>
        <w:tc>
          <w:tcPr>
            <w:tcW w:w="466" w:type="pct"/>
            <w:noWrap/>
            <w:hideMark/>
          </w:tcPr>
          <w:p w14:paraId="0C9E3E21" w14:textId="77777777" w:rsidR="005B1647" w:rsidRPr="0031435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14353">
              <w:t>35 500</w:t>
            </w:r>
          </w:p>
        </w:tc>
        <w:tc>
          <w:tcPr>
            <w:tcW w:w="466" w:type="pct"/>
            <w:noWrap/>
            <w:hideMark/>
          </w:tcPr>
          <w:p w14:paraId="2DC222C6" w14:textId="77777777" w:rsidR="005B1647" w:rsidRPr="0031435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14353">
              <w:t>53 600</w:t>
            </w:r>
          </w:p>
        </w:tc>
      </w:tr>
      <w:tr w:rsidR="003D47E6" w14:paraId="6E164081" w14:textId="77777777" w:rsidTr="003D47E6">
        <w:trPr>
          <w:trHeight w:val="170"/>
        </w:trPr>
        <w:tc>
          <w:tcPr>
            <w:cnfStyle w:val="001000000000" w:firstRow="0" w:lastRow="0" w:firstColumn="1" w:lastColumn="0" w:oddVBand="0" w:evenVBand="0" w:oddHBand="0" w:evenHBand="0" w:firstRowFirstColumn="0" w:firstRowLastColumn="0" w:lastRowFirstColumn="0" w:lastRowLastColumn="0"/>
            <w:tcW w:w="1236" w:type="pct"/>
            <w:hideMark/>
          </w:tcPr>
          <w:p w14:paraId="66408CFD" w14:textId="77777777" w:rsidR="005B1647" w:rsidRPr="00314353" w:rsidRDefault="005B1647" w:rsidP="005B1647">
            <w:pPr>
              <w:pStyle w:val="Tabell"/>
            </w:pPr>
            <w:r w:rsidRPr="00314353">
              <w:t>- varav långtidsarbetslösa personer med utomnordiskt ursprung</w:t>
            </w:r>
          </w:p>
        </w:tc>
        <w:tc>
          <w:tcPr>
            <w:tcW w:w="502" w:type="pct"/>
            <w:noWrap/>
            <w:hideMark/>
          </w:tcPr>
          <w:p w14:paraId="556DB567" w14:textId="77777777" w:rsidR="005B1647" w:rsidRPr="0031435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14353">
              <w:t>59 300</w:t>
            </w:r>
          </w:p>
        </w:tc>
        <w:tc>
          <w:tcPr>
            <w:tcW w:w="448" w:type="pct"/>
            <w:noWrap/>
            <w:hideMark/>
          </w:tcPr>
          <w:p w14:paraId="6CD5150B" w14:textId="77777777" w:rsidR="005B1647" w:rsidRPr="0031435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14353">
              <w:t>15,9</w:t>
            </w:r>
          </w:p>
        </w:tc>
        <w:tc>
          <w:tcPr>
            <w:tcW w:w="466" w:type="pct"/>
            <w:noWrap/>
            <w:hideMark/>
          </w:tcPr>
          <w:p w14:paraId="45954507" w14:textId="77777777" w:rsidR="005B1647" w:rsidRPr="0031435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14353">
              <w:t>27 200</w:t>
            </w:r>
          </w:p>
        </w:tc>
        <w:tc>
          <w:tcPr>
            <w:tcW w:w="466" w:type="pct"/>
            <w:noWrap/>
            <w:hideMark/>
          </w:tcPr>
          <w:p w14:paraId="0A85E51A" w14:textId="77777777" w:rsidR="005B1647" w:rsidRPr="0031435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14353">
              <w:t>32 100</w:t>
            </w:r>
          </w:p>
        </w:tc>
        <w:tc>
          <w:tcPr>
            <w:tcW w:w="502" w:type="pct"/>
            <w:noWrap/>
            <w:hideMark/>
          </w:tcPr>
          <w:p w14:paraId="4DB2DBD4" w14:textId="77777777" w:rsidR="005B1647" w:rsidRPr="0031435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14353">
              <w:t>58 400</w:t>
            </w:r>
          </w:p>
        </w:tc>
        <w:tc>
          <w:tcPr>
            <w:tcW w:w="448" w:type="pct"/>
            <w:noWrap/>
            <w:hideMark/>
          </w:tcPr>
          <w:p w14:paraId="61A8357F" w14:textId="77777777" w:rsidR="005B1647" w:rsidRPr="0031435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14353">
              <w:t>17</w:t>
            </w:r>
          </w:p>
        </w:tc>
        <w:tc>
          <w:tcPr>
            <w:tcW w:w="466" w:type="pct"/>
            <w:noWrap/>
            <w:hideMark/>
          </w:tcPr>
          <w:p w14:paraId="0D192F0B" w14:textId="77777777" w:rsidR="005B1647" w:rsidRPr="0031435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14353">
              <w:t>24 000</w:t>
            </w:r>
          </w:p>
        </w:tc>
        <w:tc>
          <w:tcPr>
            <w:tcW w:w="466" w:type="pct"/>
            <w:noWrap/>
            <w:hideMark/>
          </w:tcPr>
          <w:p w14:paraId="1A2E6DAC" w14:textId="77777777" w:rsidR="005B1647" w:rsidRPr="0031435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14353">
              <w:t>34 300</w:t>
            </w:r>
          </w:p>
        </w:tc>
      </w:tr>
      <w:tr w:rsidR="003D47E6" w14:paraId="66B58913" w14:textId="77777777" w:rsidTr="003D47E6">
        <w:trPr>
          <w:trHeight w:val="170"/>
        </w:trPr>
        <w:tc>
          <w:tcPr>
            <w:cnfStyle w:val="001000000000" w:firstRow="0" w:lastRow="0" w:firstColumn="1" w:lastColumn="0" w:oddVBand="0" w:evenVBand="0" w:oddHBand="0" w:evenHBand="0" w:firstRowFirstColumn="0" w:firstRowLastColumn="0" w:lastRowFirstColumn="0" w:lastRowLastColumn="0"/>
            <w:tcW w:w="1236" w:type="pct"/>
            <w:hideMark/>
          </w:tcPr>
          <w:p w14:paraId="5A0AAB21" w14:textId="760F0357" w:rsidR="005B1647" w:rsidRPr="00314353" w:rsidRDefault="005B1647" w:rsidP="005B1647">
            <w:pPr>
              <w:pStyle w:val="Tabell"/>
            </w:pPr>
            <w:r w:rsidRPr="00314353">
              <w:t>- varav ungdomar,15–24 år</w:t>
            </w:r>
          </w:p>
        </w:tc>
        <w:tc>
          <w:tcPr>
            <w:tcW w:w="502" w:type="pct"/>
            <w:noWrap/>
            <w:hideMark/>
          </w:tcPr>
          <w:p w14:paraId="6653E535" w14:textId="77777777" w:rsidR="005B1647" w:rsidRPr="0031435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14353">
              <w:t>126 300</w:t>
            </w:r>
          </w:p>
        </w:tc>
        <w:tc>
          <w:tcPr>
            <w:tcW w:w="448" w:type="pct"/>
            <w:noWrap/>
            <w:hideMark/>
          </w:tcPr>
          <w:p w14:paraId="3B8D1964" w14:textId="77777777" w:rsidR="005B1647" w:rsidRPr="0031435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14353">
              <w:t>33,9</w:t>
            </w:r>
          </w:p>
        </w:tc>
        <w:tc>
          <w:tcPr>
            <w:tcW w:w="466" w:type="pct"/>
            <w:noWrap/>
            <w:hideMark/>
          </w:tcPr>
          <w:p w14:paraId="2F13E3D3" w14:textId="77777777" w:rsidR="005B1647" w:rsidRPr="0031435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14353">
              <w:t>60 000</w:t>
            </w:r>
          </w:p>
        </w:tc>
        <w:tc>
          <w:tcPr>
            <w:tcW w:w="466" w:type="pct"/>
            <w:noWrap/>
            <w:hideMark/>
          </w:tcPr>
          <w:p w14:paraId="2917EEF8" w14:textId="77777777" w:rsidR="005B1647" w:rsidRPr="0031435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14353">
              <w:t>66 300</w:t>
            </w:r>
          </w:p>
        </w:tc>
        <w:tc>
          <w:tcPr>
            <w:tcW w:w="502" w:type="pct"/>
            <w:noWrap/>
            <w:hideMark/>
          </w:tcPr>
          <w:p w14:paraId="1637675A" w14:textId="77777777" w:rsidR="005B1647" w:rsidRPr="0031435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14353">
              <w:t>108 300</w:t>
            </w:r>
          </w:p>
        </w:tc>
        <w:tc>
          <w:tcPr>
            <w:tcW w:w="448" w:type="pct"/>
            <w:noWrap/>
            <w:hideMark/>
          </w:tcPr>
          <w:p w14:paraId="6684B791" w14:textId="77777777" w:rsidR="005B1647" w:rsidRPr="0031435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14353">
              <w:t>31,4</w:t>
            </w:r>
          </w:p>
        </w:tc>
        <w:tc>
          <w:tcPr>
            <w:tcW w:w="466" w:type="pct"/>
            <w:noWrap/>
            <w:hideMark/>
          </w:tcPr>
          <w:p w14:paraId="0C8327A5" w14:textId="77777777" w:rsidR="005B1647" w:rsidRPr="0031435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14353">
              <w:t>49 700</w:t>
            </w:r>
          </w:p>
        </w:tc>
        <w:tc>
          <w:tcPr>
            <w:tcW w:w="466" w:type="pct"/>
            <w:noWrap/>
            <w:hideMark/>
          </w:tcPr>
          <w:p w14:paraId="1E94A2FC" w14:textId="77777777" w:rsidR="005B1647" w:rsidRPr="0031435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14353">
              <w:t>58 600</w:t>
            </w:r>
          </w:p>
        </w:tc>
      </w:tr>
      <w:tr w:rsidR="003D47E6" w14:paraId="5D58939D" w14:textId="77777777" w:rsidTr="003D47E6">
        <w:trPr>
          <w:trHeight w:val="170"/>
        </w:trPr>
        <w:tc>
          <w:tcPr>
            <w:cnfStyle w:val="001000000000" w:firstRow="0" w:lastRow="0" w:firstColumn="1" w:lastColumn="0" w:oddVBand="0" w:evenVBand="0" w:oddHBand="0" w:evenHBand="0" w:firstRowFirstColumn="0" w:firstRowLastColumn="0" w:lastRowFirstColumn="0" w:lastRowLastColumn="0"/>
            <w:tcW w:w="1236" w:type="pct"/>
            <w:tcBorders>
              <w:bottom w:val="single" w:sz="4" w:space="0" w:color="auto"/>
            </w:tcBorders>
            <w:hideMark/>
          </w:tcPr>
          <w:p w14:paraId="18A48A79" w14:textId="77777777" w:rsidR="005B1647" w:rsidRPr="00314353" w:rsidRDefault="005B1647" w:rsidP="005B1647">
            <w:pPr>
              <w:pStyle w:val="Tabell"/>
              <w:rPr>
                <w:b/>
                <w:bCs/>
              </w:rPr>
            </w:pPr>
            <w:r w:rsidRPr="00314353">
              <w:rPr>
                <w:b/>
                <w:bCs/>
              </w:rPr>
              <w:t xml:space="preserve">Arbetslösheten, 15–74 år </w:t>
            </w:r>
            <w:r w:rsidRPr="00314353">
              <w:t>(arbetslösa som andel av arbetskraften)</w:t>
            </w:r>
          </w:p>
        </w:tc>
        <w:tc>
          <w:tcPr>
            <w:tcW w:w="502" w:type="pct"/>
            <w:tcBorders>
              <w:bottom w:val="single" w:sz="4" w:space="0" w:color="auto"/>
            </w:tcBorders>
            <w:noWrap/>
            <w:hideMark/>
          </w:tcPr>
          <w:p w14:paraId="7B60FA47" w14:textId="77777777" w:rsidR="005B1647" w:rsidRPr="0031435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14353">
              <w:t> </w:t>
            </w:r>
          </w:p>
        </w:tc>
        <w:tc>
          <w:tcPr>
            <w:tcW w:w="448" w:type="pct"/>
            <w:tcBorders>
              <w:bottom w:val="single" w:sz="4" w:space="0" w:color="auto"/>
            </w:tcBorders>
            <w:noWrap/>
            <w:hideMark/>
          </w:tcPr>
          <w:p w14:paraId="526E6A15" w14:textId="77777777" w:rsidR="005B1647" w:rsidRPr="00314353"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314353">
              <w:rPr>
                <w:b/>
                <w:bCs/>
              </w:rPr>
              <w:t>6,8</w:t>
            </w:r>
          </w:p>
        </w:tc>
        <w:tc>
          <w:tcPr>
            <w:tcW w:w="466" w:type="pct"/>
            <w:tcBorders>
              <w:bottom w:val="single" w:sz="4" w:space="0" w:color="auto"/>
            </w:tcBorders>
            <w:noWrap/>
            <w:hideMark/>
          </w:tcPr>
          <w:p w14:paraId="70E87DDE" w14:textId="77777777" w:rsidR="005B1647" w:rsidRPr="00314353"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314353">
              <w:rPr>
                <w:b/>
                <w:bCs/>
              </w:rPr>
              <w:t>6,9</w:t>
            </w:r>
          </w:p>
        </w:tc>
        <w:tc>
          <w:tcPr>
            <w:tcW w:w="466" w:type="pct"/>
            <w:tcBorders>
              <w:bottom w:val="single" w:sz="4" w:space="0" w:color="auto"/>
            </w:tcBorders>
            <w:noWrap/>
            <w:hideMark/>
          </w:tcPr>
          <w:p w14:paraId="2231B07A" w14:textId="77777777" w:rsidR="005B1647" w:rsidRPr="00314353"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314353">
              <w:rPr>
                <w:b/>
                <w:bCs/>
              </w:rPr>
              <w:t>6,7</w:t>
            </w:r>
          </w:p>
        </w:tc>
        <w:tc>
          <w:tcPr>
            <w:tcW w:w="502" w:type="pct"/>
            <w:tcBorders>
              <w:bottom w:val="single" w:sz="4" w:space="0" w:color="auto"/>
            </w:tcBorders>
            <w:noWrap/>
            <w:hideMark/>
          </w:tcPr>
          <w:p w14:paraId="674BF17D" w14:textId="77777777" w:rsidR="005B1647" w:rsidRPr="0031435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14353">
              <w:t> </w:t>
            </w:r>
          </w:p>
        </w:tc>
        <w:tc>
          <w:tcPr>
            <w:tcW w:w="448" w:type="pct"/>
            <w:tcBorders>
              <w:bottom w:val="single" w:sz="4" w:space="0" w:color="auto"/>
            </w:tcBorders>
            <w:noWrap/>
            <w:hideMark/>
          </w:tcPr>
          <w:p w14:paraId="677C38F3" w14:textId="77777777" w:rsidR="005B1647" w:rsidRPr="00314353"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314353">
              <w:rPr>
                <w:b/>
                <w:bCs/>
              </w:rPr>
              <w:t>6,3</w:t>
            </w:r>
          </w:p>
        </w:tc>
        <w:tc>
          <w:tcPr>
            <w:tcW w:w="466" w:type="pct"/>
            <w:tcBorders>
              <w:bottom w:val="single" w:sz="4" w:space="0" w:color="auto"/>
            </w:tcBorders>
            <w:noWrap/>
            <w:hideMark/>
          </w:tcPr>
          <w:p w14:paraId="23A1BBBD" w14:textId="77777777" w:rsidR="005B1647" w:rsidRPr="00314353"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314353">
              <w:rPr>
                <w:b/>
                <w:bCs/>
              </w:rPr>
              <w:t>6,2</w:t>
            </w:r>
          </w:p>
        </w:tc>
        <w:tc>
          <w:tcPr>
            <w:tcW w:w="466" w:type="pct"/>
            <w:tcBorders>
              <w:bottom w:val="single" w:sz="4" w:space="0" w:color="auto"/>
            </w:tcBorders>
            <w:noWrap/>
            <w:hideMark/>
          </w:tcPr>
          <w:p w14:paraId="0EAC0600" w14:textId="77777777" w:rsidR="005B1647" w:rsidRPr="00314353"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314353">
              <w:rPr>
                <w:b/>
                <w:bCs/>
              </w:rPr>
              <w:t>6,4</w:t>
            </w:r>
          </w:p>
        </w:tc>
      </w:tr>
      <w:tr w:rsidR="003D47E6" w14:paraId="2A23D596" w14:textId="77777777" w:rsidTr="003D47E6">
        <w:trPr>
          <w:cnfStyle w:val="010000000000" w:firstRow="0" w:lastRow="1" w:firstColumn="0" w:lastColumn="0" w:oddVBand="0" w:evenVBand="0" w:oddHBand="0" w:evenHBand="0" w:firstRowFirstColumn="0" w:firstRowLastColumn="0" w:lastRowFirstColumn="0" w:lastRowLastColumn="0"/>
          <w:trHeight w:val="170"/>
        </w:trPr>
        <w:tc>
          <w:tcPr>
            <w:cnfStyle w:val="001000000000" w:firstRow="0" w:lastRow="0" w:firstColumn="1" w:lastColumn="0" w:oddVBand="0" w:evenVBand="0" w:oddHBand="0" w:evenHBand="0" w:firstRowFirstColumn="0" w:firstRowLastColumn="0" w:lastRowFirstColumn="0" w:lastRowLastColumn="0"/>
            <w:tcW w:w="1236" w:type="pct"/>
            <w:tcBorders>
              <w:top w:val="single" w:sz="4" w:space="0" w:color="auto"/>
            </w:tcBorders>
            <w:shd w:val="clear" w:color="auto" w:fill="auto"/>
            <w:hideMark/>
          </w:tcPr>
          <w:p w14:paraId="4ED2EDC1" w14:textId="48FC2E90" w:rsidR="005B1647" w:rsidRPr="00314353" w:rsidRDefault="005B1647" w:rsidP="005B1647">
            <w:pPr>
              <w:pStyle w:val="Tabell"/>
              <w:rPr>
                <w:bCs/>
              </w:rPr>
            </w:pPr>
            <w:r w:rsidRPr="00314353">
              <w:rPr>
                <w:bCs/>
              </w:rPr>
              <w:t xml:space="preserve">Ungdomsarbetslösheten, 15–24 år </w:t>
            </w:r>
            <w:r w:rsidRPr="00314353">
              <w:t>(arbetslösa ungdomar som andel av samtliga ungdomar i arbetskraften)</w:t>
            </w:r>
          </w:p>
        </w:tc>
        <w:tc>
          <w:tcPr>
            <w:tcW w:w="502" w:type="pct"/>
            <w:tcBorders>
              <w:top w:val="single" w:sz="4" w:space="0" w:color="auto"/>
            </w:tcBorders>
            <w:shd w:val="clear" w:color="auto" w:fill="auto"/>
            <w:noWrap/>
            <w:hideMark/>
          </w:tcPr>
          <w:p w14:paraId="0CF7DB0F" w14:textId="77777777" w:rsidR="005B1647" w:rsidRPr="00314353"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314353">
              <w:rPr>
                <w:bCs/>
              </w:rPr>
              <w:t> </w:t>
            </w:r>
          </w:p>
        </w:tc>
        <w:tc>
          <w:tcPr>
            <w:tcW w:w="448" w:type="pct"/>
            <w:tcBorders>
              <w:top w:val="single" w:sz="4" w:space="0" w:color="auto"/>
            </w:tcBorders>
            <w:shd w:val="clear" w:color="auto" w:fill="auto"/>
            <w:noWrap/>
            <w:hideMark/>
          </w:tcPr>
          <w:p w14:paraId="1B9B8F0A" w14:textId="77777777" w:rsidR="005B1647" w:rsidRPr="00314353"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314353">
              <w:rPr>
                <w:bCs/>
              </w:rPr>
              <w:t>20</w:t>
            </w:r>
          </w:p>
        </w:tc>
        <w:tc>
          <w:tcPr>
            <w:tcW w:w="466" w:type="pct"/>
            <w:tcBorders>
              <w:top w:val="single" w:sz="4" w:space="0" w:color="auto"/>
            </w:tcBorders>
            <w:shd w:val="clear" w:color="auto" w:fill="auto"/>
            <w:noWrap/>
            <w:hideMark/>
          </w:tcPr>
          <w:p w14:paraId="39CB3C23" w14:textId="77777777" w:rsidR="005B1647" w:rsidRPr="00314353"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314353">
              <w:rPr>
                <w:bCs/>
              </w:rPr>
              <w:t>19,5</w:t>
            </w:r>
          </w:p>
        </w:tc>
        <w:tc>
          <w:tcPr>
            <w:tcW w:w="466" w:type="pct"/>
            <w:tcBorders>
              <w:top w:val="single" w:sz="4" w:space="0" w:color="auto"/>
            </w:tcBorders>
            <w:shd w:val="clear" w:color="auto" w:fill="auto"/>
            <w:noWrap/>
            <w:hideMark/>
          </w:tcPr>
          <w:p w14:paraId="44CEEBD2" w14:textId="77777777" w:rsidR="005B1647" w:rsidRPr="00314353"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314353">
              <w:rPr>
                <w:bCs/>
              </w:rPr>
              <w:t>20,4</w:t>
            </w:r>
          </w:p>
        </w:tc>
        <w:tc>
          <w:tcPr>
            <w:tcW w:w="502" w:type="pct"/>
            <w:tcBorders>
              <w:top w:val="single" w:sz="4" w:space="0" w:color="auto"/>
            </w:tcBorders>
            <w:shd w:val="clear" w:color="auto" w:fill="auto"/>
            <w:noWrap/>
            <w:hideMark/>
          </w:tcPr>
          <w:p w14:paraId="5139C0B6" w14:textId="77777777" w:rsidR="005B1647" w:rsidRPr="00314353"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314353">
              <w:rPr>
                <w:bCs/>
              </w:rPr>
              <w:t> </w:t>
            </w:r>
          </w:p>
        </w:tc>
        <w:tc>
          <w:tcPr>
            <w:tcW w:w="448" w:type="pct"/>
            <w:tcBorders>
              <w:top w:val="single" w:sz="4" w:space="0" w:color="auto"/>
            </w:tcBorders>
            <w:shd w:val="clear" w:color="auto" w:fill="auto"/>
            <w:noWrap/>
            <w:hideMark/>
          </w:tcPr>
          <w:p w14:paraId="2FA2F5C3" w14:textId="77777777" w:rsidR="005B1647" w:rsidRPr="00314353"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314353">
              <w:rPr>
                <w:bCs/>
              </w:rPr>
              <w:t>17,4</w:t>
            </w:r>
          </w:p>
        </w:tc>
        <w:tc>
          <w:tcPr>
            <w:tcW w:w="466" w:type="pct"/>
            <w:tcBorders>
              <w:top w:val="single" w:sz="4" w:space="0" w:color="auto"/>
            </w:tcBorders>
            <w:shd w:val="clear" w:color="auto" w:fill="auto"/>
            <w:noWrap/>
            <w:hideMark/>
          </w:tcPr>
          <w:p w14:paraId="19BB060B" w14:textId="77777777" w:rsidR="005B1647" w:rsidRPr="00314353"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314353">
              <w:rPr>
                <w:bCs/>
              </w:rPr>
              <w:t>16,3</w:t>
            </w:r>
          </w:p>
        </w:tc>
        <w:tc>
          <w:tcPr>
            <w:tcW w:w="466" w:type="pct"/>
            <w:tcBorders>
              <w:top w:val="single" w:sz="4" w:space="0" w:color="auto"/>
            </w:tcBorders>
            <w:shd w:val="clear" w:color="auto" w:fill="auto"/>
            <w:noWrap/>
            <w:hideMark/>
          </w:tcPr>
          <w:p w14:paraId="36E3A36C" w14:textId="77777777" w:rsidR="005B1647" w:rsidRPr="00314353"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314353">
              <w:rPr>
                <w:bCs/>
              </w:rPr>
              <w:t>18,5</w:t>
            </w:r>
          </w:p>
        </w:tc>
      </w:tr>
    </w:tbl>
    <w:p w14:paraId="38FC2D1E" w14:textId="08AAC6B8" w:rsidR="005B1647" w:rsidRDefault="005B1647" w:rsidP="003D47E6">
      <w:pPr>
        <w:pStyle w:val="TabellFotnot"/>
        <w:ind w:left="-1134"/>
      </w:pPr>
      <w:r w:rsidRPr="007E4D55">
        <w:t>Anm.: Statistiken i tabellen avser genomsnitt för helåren 2019 respektive 2018. Summorna i tabellen innehåller mindre skillnader på grund av avrundningar till hela hundratal i underliggande statistik. Jämförelsetalen för 2018 har räknats om med anledning av att SCB har reviderat statistiken.</w:t>
      </w:r>
    </w:p>
    <w:p w14:paraId="4F3372C6" w14:textId="1B7642D6" w:rsidR="005B1647" w:rsidRDefault="005B1647" w:rsidP="003D47E6">
      <w:pPr>
        <w:pStyle w:val="Klla"/>
        <w:ind w:left="-1134"/>
      </w:pPr>
      <w:r>
        <w:t>Källa:</w:t>
      </w:r>
      <w:r w:rsidRPr="00FF46A1">
        <w:t xml:space="preserve"> Statistiska centralbyrån</w:t>
      </w:r>
      <w:r>
        <w:t>.</w:t>
      </w:r>
    </w:p>
    <w:p w14:paraId="024C8C80" w14:textId="29E2DF20" w:rsidR="005B1647" w:rsidRPr="009212A9" w:rsidRDefault="005B1647" w:rsidP="005B1647">
      <w:pPr>
        <w:pStyle w:val="Klla"/>
        <w:rPr>
          <w:rFonts w:asciiTheme="minorHAnsi" w:hAnsiTheme="minorHAnsi"/>
          <w:sz w:val="22"/>
        </w:rPr>
      </w:pPr>
      <w:r w:rsidRPr="009212A9">
        <w:rPr>
          <w:rFonts w:asciiTheme="minorHAnsi" w:hAnsiTheme="minorHAnsi"/>
          <w:sz w:val="22"/>
        </w:rPr>
        <w:t>Det genomsnittliga antalet arbetslösa i åldern 15–74 år ökade enligt AKU med 28</w:t>
      </w:r>
      <w:r>
        <w:rPr>
          <w:rFonts w:asciiTheme="minorHAnsi" w:hAnsiTheme="minorHAnsi"/>
          <w:sz w:val="22"/>
        </w:rPr>
        <w:t> </w:t>
      </w:r>
      <w:r w:rsidRPr="009212A9">
        <w:rPr>
          <w:rFonts w:asciiTheme="minorHAnsi" w:hAnsiTheme="minorHAnsi"/>
          <w:sz w:val="22"/>
        </w:rPr>
        <w:t>300 personer mellan 2018 och 2019. Antalet arbetslösa som är heltidsstuderande ökade med 14 600 personer mellan åren. Antalet långtidsarbetslösa, dvs. personer som varit arbetslösa i mer än sex månader, ökade med 2 800 personer. Antalet arbetslösa personer med utomnordiskt ursprung ökade med 13 300 personer, varav antalet kvinnor ökade med 10 000 personer. Andelen arbetslösa med utomnordiskt ursprung uppgick 2019 till 49,2 procent av samtliga arbetslösa, vilket kan jämföras med 49,3</w:t>
      </w:r>
      <w:r>
        <w:rPr>
          <w:rFonts w:asciiTheme="minorHAnsi" w:hAnsiTheme="minorHAnsi"/>
          <w:sz w:val="22"/>
        </w:rPr>
        <w:t> </w:t>
      </w:r>
      <w:r w:rsidRPr="009212A9">
        <w:rPr>
          <w:rFonts w:asciiTheme="minorHAnsi" w:hAnsiTheme="minorHAnsi"/>
          <w:sz w:val="22"/>
        </w:rPr>
        <w:t>procent föregående år. Andelen personer med utomnordiskt ursprung i långtidsarbetslöshet minskade från 17,0 procent 2018 till 15,9 procent 2019. Ungdomar i åldern 15–24 år utgör 33,9 procent av samtliga arbetslösa. Antalet arbetslösa ungdomar ökade med 18 000 personer (16,6 procent) mellan åren, varav antalet kvinnor ökade med 10 300 personer och antalet män med 7 700 personer.</w:t>
      </w:r>
    </w:p>
    <w:p w14:paraId="4DB6AA6B" w14:textId="77777777" w:rsidR="005B1647" w:rsidRPr="009212A9" w:rsidRDefault="005B1647" w:rsidP="005B1647">
      <w:pPr>
        <w:pStyle w:val="Rubrik5utannumrering"/>
      </w:pPr>
      <w:r w:rsidRPr="009212A9">
        <w:t>Högre utgifter än beräknat för arbetslöshetsersättning motverkades av lägre utgifter än beräknat för aktivitetsstöd</w:t>
      </w:r>
    </w:p>
    <w:p w14:paraId="73B4B33F" w14:textId="2005FA01" w:rsidR="005B1647" w:rsidRPr="009212A9" w:rsidRDefault="005B1647" w:rsidP="005B1647">
      <w:pPr>
        <w:pStyle w:val="Klla"/>
        <w:rPr>
          <w:rFonts w:asciiTheme="minorHAnsi" w:hAnsiTheme="minorHAnsi"/>
          <w:sz w:val="22"/>
        </w:rPr>
      </w:pPr>
      <w:r w:rsidRPr="009212A9">
        <w:rPr>
          <w:rFonts w:asciiTheme="minorHAnsi" w:hAnsiTheme="minorHAnsi"/>
          <w:sz w:val="22"/>
        </w:rPr>
        <w:t xml:space="preserve">Utgifterna för anslaget 1:2 </w:t>
      </w:r>
      <w:r w:rsidRPr="0022363C">
        <w:rPr>
          <w:rFonts w:asciiTheme="minorHAnsi" w:hAnsiTheme="minorHAnsi"/>
          <w:i/>
          <w:iCs/>
          <w:sz w:val="22"/>
        </w:rPr>
        <w:t>Bidrag till arbetslöshetsersättning och aktivitetsstöd</w:t>
      </w:r>
      <w:r w:rsidRPr="009212A9">
        <w:rPr>
          <w:rFonts w:asciiTheme="minorHAnsi" w:hAnsiTheme="minorHAnsi"/>
          <w:sz w:val="22"/>
        </w:rPr>
        <w:t xml:space="preserve"> blev 27</w:t>
      </w:r>
      <w:r>
        <w:rPr>
          <w:rFonts w:asciiTheme="minorHAnsi" w:hAnsiTheme="minorHAnsi"/>
          <w:sz w:val="22"/>
        </w:rPr>
        <w:t> </w:t>
      </w:r>
      <w:r w:rsidRPr="009212A9">
        <w:rPr>
          <w:rFonts w:asciiTheme="minorHAnsi" w:hAnsiTheme="minorHAnsi"/>
          <w:sz w:val="22"/>
        </w:rPr>
        <w:t>066</w:t>
      </w:r>
      <w:r>
        <w:rPr>
          <w:rFonts w:asciiTheme="minorHAnsi" w:hAnsiTheme="minorHAnsi"/>
          <w:sz w:val="22"/>
        </w:rPr>
        <w:t> </w:t>
      </w:r>
      <w:r w:rsidRPr="009212A9">
        <w:rPr>
          <w:rFonts w:asciiTheme="minorHAnsi" w:hAnsiTheme="minorHAnsi"/>
          <w:sz w:val="22"/>
        </w:rPr>
        <w:t>miljoner kronor, vilket är 53 miljoner kronor (0,2 procent) högre än vad som anvisades i statens budget. Utgifterna för bidrag till arbetslöshetsersättning blev 1</w:t>
      </w:r>
      <w:r>
        <w:rPr>
          <w:rFonts w:asciiTheme="minorHAnsi" w:hAnsiTheme="minorHAnsi"/>
          <w:sz w:val="22"/>
        </w:rPr>
        <w:t> </w:t>
      </w:r>
      <w:r w:rsidRPr="009212A9">
        <w:rPr>
          <w:rFonts w:asciiTheme="minorHAnsi" w:hAnsiTheme="minorHAnsi"/>
          <w:sz w:val="22"/>
        </w:rPr>
        <w:t>042</w:t>
      </w:r>
      <w:r>
        <w:rPr>
          <w:rFonts w:asciiTheme="minorHAnsi" w:hAnsiTheme="minorHAnsi"/>
          <w:sz w:val="22"/>
        </w:rPr>
        <w:t> </w:t>
      </w:r>
      <w:r w:rsidRPr="009212A9">
        <w:rPr>
          <w:rFonts w:asciiTheme="minorHAnsi" w:hAnsiTheme="minorHAnsi"/>
          <w:sz w:val="22"/>
        </w:rPr>
        <w:t>miljoner kronor högre än vad som beräknades i statens budget. Det beror bl.a. på att arbetslösheten för 2019 blev högre än beräknat. De högre utgifterna för bidrag till arbetslöshetsersättning motverkades delvis av att utgifterna för aktivitetsstöd blev 987</w:t>
      </w:r>
      <w:r>
        <w:rPr>
          <w:rFonts w:asciiTheme="minorHAnsi" w:hAnsiTheme="minorHAnsi"/>
          <w:sz w:val="22"/>
        </w:rPr>
        <w:t> </w:t>
      </w:r>
      <w:r w:rsidRPr="009212A9">
        <w:rPr>
          <w:rFonts w:asciiTheme="minorHAnsi" w:hAnsiTheme="minorHAnsi"/>
          <w:sz w:val="22"/>
        </w:rPr>
        <w:t>miljoner kronor lägre än vad som ursprungligen beräknades i statens budget. Det beror på minskad produktions- och beslutskapacitet pga. omställningen av Arbetsförmedlingens verksamhet. Antalet unika deltagare i arbetsmarknadspolitiska program med aktivitetsstöd uppgick till 286 981 vilket är en minskning med 11,7</w:t>
      </w:r>
      <w:r>
        <w:rPr>
          <w:rFonts w:asciiTheme="minorHAnsi" w:hAnsiTheme="minorHAnsi"/>
          <w:sz w:val="22"/>
        </w:rPr>
        <w:t> </w:t>
      </w:r>
      <w:r w:rsidRPr="009212A9">
        <w:rPr>
          <w:rFonts w:asciiTheme="minorHAnsi" w:hAnsiTheme="minorHAnsi"/>
          <w:sz w:val="22"/>
        </w:rPr>
        <w:t>procent jämfört med 2018. Regeringen beslutade under 2019 att ta bort kravet på nystartsjobb om att andra anställningsförmåner än lön ska vara likvärdiga med förmåner enligt kollektivavtal. Det förväntades leda till fler nystartsjobb och minskade utgifter för arbetslöshetsersättning och aktivitetsstöd. Riksdagen minskade därför anslaget med 26 miljoner kronor i enlighet med propositionen Vårändringsbudget för 2019.</w:t>
      </w:r>
    </w:p>
    <w:p w14:paraId="764D69B3" w14:textId="77777777" w:rsidR="005B1647" w:rsidRPr="009212A9" w:rsidRDefault="005B1647" w:rsidP="005B1647">
      <w:pPr>
        <w:pStyle w:val="Rubrik5utannumrering"/>
      </w:pPr>
      <w:r w:rsidRPr="009212A9">
        <w:lastRenderedPageBreak/>
        <w:t>Utgifterna för arbetsmarknadspolitiska program blev lägre än budgeterat</w:t>
      </w:r>
    </w:p>
    <w:p w14:paraId="2436985D" w14:textId="7A27BAEF" w:rsidR="005B1647" w:rsidRDefault="005B1647" w:rsidP="005B1647">
      <w:pPr>
        <w:pStyle w:val="Brdtext"/>
      </w:pPr>
      <w:r w:rsidRPr="009212A9">
        <w:t xml:space="preserve">Utgifterna för anslaget 1:3 </w:t>
      </w:r>
      <w:r w:rsidRPr="0022363C">
        <w:rPr>
          <w:i/>
          <w:iCs/>
        </w:rPr>
        <w:t>Kostnader för arbetsmarknadspolitiska program och insatser</w:t>
      </w:r>
      <w:r w:rsidRPr="009212A9">
        <w:t xml:space="preserve"> blev 9</w:t>
      </w:r>
      <w:r>
        <w:t> </w:t>
      </w:r>
      <w:r w:rsidRPr="009212A9">
        <w:t xml:space="preserve">907 miljoner kronor, vilket är 404 miljoner kronor (3,9 procent) lägre än anvisat i statens budget. Det beror främst på att antalet deltagare i etableringsuppdraget under 2019 var </w:t>
      </w:r>
      <w:r>
        <w:t>lägre</w:t>
      </w:r>
      <w:r w:rsidRPr="009212A9">
        <w:t xml:space="preserve"> än beräknat. Många deltagare har uppnått maxtiden inom uppdraget samtidigt som antalet nya deltagare har minskat. I enlighet med propositionen Vårändringsbudget för 2019 anvisade riksdagen anslaget ytterligare 335</w:t>
      </w:r>
      <w:r>
        <w:t> </w:t>
      </w:r>
      <w:r w:rsidRPr="009212A9">
        <w:t xml:space="preserve">miljoner kronor, främst för att stärka arbetet med </w:t>
      </w:r>
      <w:r>
        <w:t>s.k. lokala jobbspår</w:t>
      </w:r>
      <w:r w:rsidRPr="009212A9">
        <w:t xml:space="preserve"> </w:t>
      </w:r>
      <w:r>
        <w:t xml:space="preserve">som syftar till att </w:t>
      </w:r>
      <w:r w:rsidRPr="009212A9">
        <w:t>rusta arbetssökande för att möta arbetsgivares behov av utbildad arbetskraft.</w:t>
      </w:r>
    </w:p>
    <w:p w14:paraId="03198B56" w14:textId="1723B460" w:rsidR="005B1647" w:rsidRDefault="005B1647" w:rsidP="005B1647">
      <w:pPr>
        <w:pStyle w:val="TabellRubrik"/>
      </w:pPr>
      <w:bookmarkStart w:id="143" w:name="_Toc37340076"/>
      <w:r>
        <w:t xml:space="preserve">Tabell </w:t>
      </w:r>
      <w:r>
        <w:fldChar w:fldCharType="begin"/>
      </w:r>
      <w:r>
        <w:instrText xml:space="preserve"> STYLEREF  "Rubrik 1" \n</w:instrText>
      </w:r>
      <w:r>
        <w:fldChar w:fldCharType="separate"/>
      </w:r>
      <w:r w:rsidR="00301022">
        <w:rPr>
          <w:noProof/>
        </w:rPr>
        <w:t>2</w:t>
      </w:r>
      <w:r>
        <w:rPr>
          <w:noProof/>
        </w:rPr>
        <w:fldChar w:fldCharType="end"/>
      </w:r>
      <w:r>
        <w:t>.</w:t>
      </w:r>
      <w:fldSimple w:instr=" SEQ Tabell \* ARABIC \s 1 ">
        <w:r w:rsidR="00301022">
          <w:rPr>
            <w:noProof/>
          </w:rPr>
          <w:t>76</w:t>
        </w:r>
      </w:fldSimple>
      <w:r>
        <w:tab/>
      </w:r>
      <w:r w:rsidRPr="00344C40">
        <w:t>Arbetsmarknadspolitiska program och insatser</w:t>
      </w:r>
      <w:bookmarkEnd w:id="143"/>
    </w:p>
    <w:tbl>
      <w:tblPr>
        <w:tblStyle w:val="RKBPTabell"/>
        <w:tblW w:w="5000" w:type="pct"/>
        <w:tblLook w:val="04E0" w:firstRow="1" w:lastRow="1" w:firstColumn="1" w:lastColumn="0" w:noHBand="0" w:noVBand="1"/>
      </w:tblPr>
      <w:tblGrid>
        <w:gridCol w:w="2349"/>
        <w:gridCol w:w="838"/>
        <w:gridCol w:w="838"/>
        <w:gridCol w:w="837"/>
        <w:gridCol w:w="837"/>
        <w:gridCol w:w="837"/>
        <w:gridCol w:w="834"/>
      </w:tblGrid>
      <w:tr w:rsidR="00155607" w14:paraId="3BC5B661" w14:textId="77777777" w:rsidTr="00713558">
        <w:trPr>
          <w:cnfStyle w:val="100000000000" w:firstRow="1" w:lastRow="0" w:firstColumn="0" w:lastColumn="0" w:oddVBand="0" w:evenVBand="0" w:oddHBand="0" w:evenHBand="0" w:firstRowFirstColumn="0" w:firstRowLastColumn="0" w:lastRowFirstColumn="0" w:lastRowLastColumn="0"/>
          <w:trHeight w:val="170"/>
          <w:tblHeader w:val="0"/>
        </w:trPr>
        <w:tc>
          <w:tcPr>
            <w:cnfStyle w:val="001000000000" w:firstRow="0" w:lastRow="0" w:firstColumn="1" w:lastColumn="0" w:oddVBand="0" w:evenVBand="0" w:oddHBand="0" w:evenHBand="0" w:firstRowFirstColumn="0" w:firstRowLastColumn="0" w:lastRowFirstColumn="0" w:lastRowLastColumn="0"/>
            <w:tcW w:w="1593"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4113BDF5" w14:textId="77777777" w:rsidR="005B1647" w:rsidRPr="00344C40" w:rsidRDefault="005B1647" w:rsidP="005B1647">
            <w:pPr>
              <w:pStyle w:val="TabellHuvud"/>
            </w:pPr>
            <w:r w:rsidRPr="00344C40">
              <w:t> </w:t>
            </w:r>
          </w:p>
        </w:tc>
        <w:tc>
          <w:tcPr>
            <w:tcW w:w="568"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2D6B399F" w14:textId="77777777" w:rsidR="005B1647" w:rsidRPr="00344C40"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344C40">
              <w:t>2019</w:t>
            </w:r>
          </w:p>
        </w:tc>
        <w:tc>
          <w:tcPr>
            <w:tcW w:w="568"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058E4588" w14:textId="77777777" w:rsidR="005B1647" w:rsidRPr="00344C40"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344C40">
              <w:t>2019</w:t>
            </w:r>
          </w:p>
        </w:tc>
        <w:tc>
          <w:tcPr>
            <w:tcW w:w="568"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3E0E31CC" w14:textId="77777777" w:rsidR="005B1647" w:rsidRPr="00344C40"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344C40">
              <w:t>2019</w:t>
            </w:r>
          </w:p>
        </w:tc>
        <w:tc>
          <w:tcPr>
            <w:tcW w:w="568"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41992C36" w14:textId="77777777" w:rsidR="005B1647" w:rsidRPr="00344C40"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344C40">
              <w:t>2018</w:t>
            </w:r>
          </w:p>
        </w:tc>
        <w:tc>
          <w:tcPr>
            <w:tcW w:w="568"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2C41E9F0" w14:textId="77777777" w:rsidR="005B1647" w:rsidRPr="00344C40"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344C40">
              <w:t>2018</w:t>
            </w:r>
          </w:p>
        </w:tc>
        <w:tc>
          <w:tcPr>
            <w:tcW w:w="566"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77B85940" w14:textId="77777777" w:rsidR="005B1647" w:rsidRPr="00344C40"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344C40">
              <w:t>2018</w:t>
            </w:r>
          </w:p>
        </w:tc>
      </w:tr>
      <w:tr w:rsidR="00155607" w14:paraId="2AF28DBE" w14:textId="77777777" w:rsidTr="00713558">
        <w:trPr>
          <w:trHeight w:val="170"/>
        </w:trPr>
        <w:tc>
          <w:tcPr>
            <w:cnfStyle w:val="001000000000" w:firstRow="0" w:lastRow="0" w:firstColumn="1" w:lastColumn="0" w:oddVBand="0" w:evenVBand="0" w:oddHBand="0" w:evenHBand="0" w:firstRowFirstColumn="0" w:firstRowLastColumn="0" w:lastRowFirstColumn="0" w:lastRowLastColumn="0"/>
            <w:tcW w:w="1593" w:type="pct"/>
            <w:tcBorders>
              <w:top w:val="single" w:sz="12" w:space="0" w:color="auto"/>
            </w:tcBorders>
            <w:hideMark/>
          </w:tcPr>
          <w:p w14:paraId="4D668D81" w14:textId="77777777" w:rsidR="005B1647" w:rsidRPr="00344C40" w:rsidRDefault="005B1647" w:rsidP="005B1647">
            <w:pPr>
              <w:pStyle w:val="Tabell"/>
            </w:pPr>
            <w:r w:rsidRPr="00344C40">
              <w:t> </w:t>
            </w:r>
          </w:p>
        </w:tc>
        <w:tc>
          <w:tcPr>
            <w:tcW w:w="568" w:type="pct"/>
            <w:tcBorders>
              <w:top w:val="single" w:sz="12" w:space="0" w:color="auto"/>
            </w:tcBorders>
            <w:hideMark/>
          </w:tcPr>
          <w:p w14:paraId="724F73B0" w14:textId="77777777" w:rsidR="005B1647" w:rsidRPr="00344C40"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44C40">
              <w:t>Antal personer</w:t>
            </w:r>
          </w:p>
        </w:tc>
        <w:tc>
          <w:tcPr>
            <w:tcW w:w="568" w:type="pct"/>
            <w:tcBorders>
              <w:top w:val="single" w:sz="12" w:space="0" w:color="auto"/>
            </w:tcBorders>
            <w:noWrap/>
            <w:hideMark/>
          </w:tcPr>
          <w:p w14:paraId="6D16215E" w14:textId="77777777" w:rsidR="005B1647" w:rsidRPr="00344C40"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44C40">
              <w:t>Kvinnor</w:t>
            </w:r>
          </w:p>
        </w:tc>
        <w:tc>
          <w:tcPr>
            <w:tcW w:w="568" w:type="pct"/>
            <w:tcBorders>
              <w:top w:val="single" w:sz="12" w:space="0" w:color="auto"/>
            </w:tcBorders>
            <w:noWrap/>
            <w:hideMark/>
          </w:tcPr>
          <w:p w14:paraId="050B0BDD" w14:textId="77777777" w:rsidR="005B1647" w:rsidRPr="00344C40"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44C40">
              <w:t>Män</w:t>
            </w:r>
          </w:p>
        </w:tc>
        <w:tc>
          <w:tcPr>
            <w:tcW w:w="568" w:type="pct"/>
            <w:tcBorders>
              <w:top w:val="single" w:sz="12" w:space="0" w:color="auto"/>
            </w:tcBorders>
            <w:hideMark/>
          </w:tcPr>
          <w:p w14:paraId="13D2C261" w14:textId="77777777" w:rsidR="005B1647" w:rsidRPr="00344C40"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44C40">
              <w:t>Antal personer</w:t>
            </w:r>
          </w:p>
        </w:tc>
        <w:tc>
          <w:tcPr>
            <w:tcW w:w="568" w:type="pct"/>
            <w:tcBorders>
              <w:top w:val="single" w:sz="12" w:space="0" w:color="auto"/>
            </w:tcBorders>
            <w:noWrap/>
            <w:hideMark/>
          </w:tcPr>
          <w:p w14:paraId="1777B358" w14:textId="77777777" w:rsidR="005B1647" w:rsidRPr="00344C40"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44C40">
              <w:t>Kvinnor</w:t>
            </w:r>
          </w:p>
        </w:tc>
        <w:tc>
          <w:tcPr>
            <w:tcW w:w="566" w:type="pct"/>
            <w:tcBorders>
              <w:top w:val="single" w:sz="12" w:space="0" w:color="auto"/>
            </w:tcBorders>
            <w:noWrap/>
            <w:hideMark/>
          </w:tcPr>
          <w:p w14:paraId="662801F8" w14:textId="77777777" w:rsidR="005B1647" w:rsidRPr="00344C40"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44C40">
              <w:t>Män</w:t>
            </w:r>
          </w:p>
        </w:tc>
      </w:tr>
      <w:tr w:rsidR="00155607" w14:paraId="36347815"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1593" w:type="pct"/>
            <w:hideMark/>
          </w:tcPr>
          <w:p w14:paraId="6AADAC0C" w14:textId="77777777" w:rsidR="005B1647" w:rsidRPr="00344C40" w:rsidRDefault="005B1647" w:rsidP="005B1647">
            <w:pPr>
              <w:pStyle w:val="Tabell"/>
              <w:rPr>
                <w:b/>
                <w:bCs/>
              </w:rPr>
            </w:pPr>
            <w:r w:rsidRPr="00344C40">
              <w:rPr>
                <w:b/>
                <w:bCs/>
              </w:rPr>
              <w:t>Sökande i program totalt med aktivitetsstöd</w:t>
            </w:r>
          </w:p>
        </w:tc>
        <w:tc>
          <w:tcPr>
            <w:tcW w:w="568" w:type="pct"/>
            <w:noWrap/>
            <w:hideMark/>
          </w:tcPr>
          <w:p w14:paraId="23AE3F7F" w14:textId="77777777" w:rsidR="005B1647" w:rsidRPr="00344C40"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344C40">
              <w:rPr>
                <w:b/>
                <w:bCs/>
              </w:rPr>
              <w:t>162 173</w:t>
            </w:r>
          </w:p>
        </w:tc>
        <w:tc>
          <w:tcPr>
            <w:tcW w:w="568" w:type="pct"/>
            <w:noWrap/>
            <w:hideMark/>
          </w:tcPr>
          <w:p w14:paraId="6EC6BDA1" w14:textId="77777777" w:rsidR="005B1647" w:rsidRPr="00344C40"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344C40">
              <w:rPr>
                <w:b/>
                <w:bCs/>
              </w:rPr>
              <w:t>79 368</w:t>
            </w:r>
          </w:p>
        </w:tc>
        <w:tc>
          <w:tcPr>
            <w:tcW w:w="568" w:type="pct"/>
            <w:noWrap/>
            <w:hideMark/>
          </w:tcPr>
          <w:p w14:paraId="5965C92A" w14:textId="77777777" w:rsidR="005B1647" w:rsidRPr="00344C40"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344C40">
              <w:rPr>
                <w:b/>
                <w:bCs/>
              </w:rPr>
              <w:t>82 805</w:t>
            </w:r>
          </w:p>
        </w:tc>
        <w:tc>
          <w:tcPr>
            <w:tcW w:w="568" w:type="pct"/>
            <w:noWrap/>
            <w:hideMark/>
          </w:tcPr>
          <w:p w14:paraId="30E33DE1" w14:textId="77777777" w:rsidR="005B1647" w:rsidRPr="00344C40"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344C40">
              <w:rPr>
                <w:b/>
                <w:bCs/>
              </w:rPr>
              <w:t>161 594</w:t>
            </w:r>
          </w:p>
        </w:tc>
        <w:tc>
          <w:tcPr>
            <w:tcW w:w="568" w:type="pct"/>
            <w:noWrap/>
            <w:hideMark/>
          </w:tcPr>
          <w:p w14:paraId="18C9B09D" w14:textId="77777777" w:rsidR="005B1647" w:rsidRPr="00344C40"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344C40">
              <w:rPr>
                <w:b/>
                <w:bCs/>
              </w:rPr>
              <w:t>76 193</w:t>
            </w:r>
          </w:p>
        </w:tc>
        <w:tc>
          <w:tcPr>
            <w:tcW w:w="566" w:type="pct"/>
            <w:noWrap/>
            <w:hideMark/>
          </w:tcPr>
          <w:p w14:paraId="0C8942A4" w14:textId="77777777" w:rsidR="005B1647" w:rsidRPr="00344C40"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344C40">
              <w:rPr>
                <w:b/>
                <w:bCs/>
              </w:rPr>
              <w:t>85 400</w:t>
            </w:r>
          </w:p>
        </w:tc>
      </w:tr>
      <w:tr w:rsidR="00155607" w14:paraId="15EF911A"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1593" w:type="pct"/>
            <w:hideMark/>
          </w:tcPr>
          <w:p w14:paraId="6D37D585" w14:textId="77777777" w:rsidR="005B1647" w:rsidRPr="00344C40" w:rsidRDefault="005B1647" w:rsidP="005B1647">
            <w:pPr>
              <w:pStyle w:val="Tabell"/>
              <w:rPr>
                <w:i/>
                <w:iCs/>
              </w:rPr>
            </w:pPr>
            <w:r w:rsidRPr="00344C40">
              <w:rPr>
                <w:i/>
                <w:iCs/>
              </w:rPr>
              <w:t>varav utrikesfödda</w:t>
            </w:r>
          </w:p>
        </w:tc>
        <w:tc>
          <w:tcPr>
            <w:tcW w:w="568" w:type="pct"/>
            <w:noWrap/>
            <w:hideMark/>
          </w:tcPr>
          <w:p w14:paraId="12074974" w14:textId="77777777" w:rsidR="005B1647" w:rsidRPr="00344C40"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44C40">
              <w:t>106 609</w:t>
            </w:r>
          </w:p>
        </w:tc>
        <w:tc>
          <w:tcPr>
            <w:tcW w:w="568" w:type="pct"/>
            <w:noWrap/>
            <w:hideMark/>
          </w:tcPr>
          <w:p w14:paraId="3C999D9D" w14:textId="77777777" w:rsidR="005B1647" w:rsidRPr="00344C40"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44C40">
              <w:t>53 698</w:t>
            </w:r>
          </w:p>
        </w:tc>
        <w:tc>
          <w:tcPr>
            <w:tcW w:w="568" w:type="pct"/>
            <w:noWrap/>
            <w:hideMark/>
          </w:tcPr>
          <w:p w14:paraId="6C406BE5" w14:textId="77777777" w:rsidR="005B1647" w:rsidRPr="00344C40"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44C40">
              <w:t>52 911</w:t>
            </w:r>
          </w:p>
        </w:tc>
        <w:tc>
          <w:tcPr>
            <w:tcW w:w="568" w:type="pct"/>
            <w:noWrap/>
            <w:hideMark/>
          </w:tcPr>
          <w:p w14:paraId="7E78248D" w14:textId="77777777" w:rsidR="005B1647" w:rsidRPr="00344C40"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44C40">
              <w:t>98 957</w:t>
            </w:r>
          </w:p>
        </w:tc>
        <w:tc>
          <w:tcPr>
            <w:tcW w:w="568" w:type="pct"/>
            <w:noWrap/>
            <w:hideMark/>
          </w:tcPr>
          <w:p w14:paraId="621F38DF" w14:textId="77777777" w:rsidR="005B1647" w:rsidRPr="00344C40"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44C40">
              <w:t>47 230</w:t>
            </w:r>
          </w:p>
        </w:tc>
        <w:tc>
          <w:tcPr>
            <w:tcW w:w="566" w:type="pct"/>
            <w:noWrap/>
            <w:hideMark/>
          </w:tcPr>
          <w:p w14:paraId="62D5A265" w14:textId="77777777" w:rsidR="005B1647" w:rsidRPr="00344C40"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44C40">
              <w:t>51 727</w:t>
            </w:r>
          </w:p>
        </w:tc>
      </w:tr>
      <w:tr w:rsidR="00155607" w14:paraId="229E5343"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1593" w:type="pct"/>
            <w:hideMark/>
          </w:tcPr>
          <w:p w14:paraId="4D5A41F2" w14:textId="77777777" w:rsidR="005B1647" w:rsidRPr="00344C40" w:rsidRDefault="005B1647" w:rsidP="005B1647">
            <w:pPr>
              <w:pStyle w:val="Tabell"/>
              <w:rPr>
                <w:b/>
                <w:bCs/>
              </w:rPr>
            </w:pPr>
            <w:r w:rsidRPr="00344C40">
              <w:rPr>
                <w:b/>
                <w:bCs/>
              </w:rPr>
              <w:t>-Därav jobb- och utvecklingsgarantin</w:t>
            </w:r>
          </w:p>
        </w:tc>
        <w:tc>
          <w:tcPr>
            <w:tcW w:w="568" w:type="pct"/>
            <w:noWrap/>
            <w:hideMark/>
          </w:tcPr>
          <w:p w14:paraId="1AA0CADE" w14:textId="77777777" w:rsidR="005B1647" w:rsidRPr="00344C40"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344C40">
              <w:rPr>
                <w:b/>
                <w:bCs/>
              </w:rPr>
              <w:t>102 296</w:t>
            </w:r>
          </w:p>
        </w:tc>
        <w:tc>
          <w:tcPr>
            <w:tcW w:w="568" w:type="pct"/>
            <w:noWrap/>
            <w:hideMark/>
          </w:tcPr>
          <w:p w14:paraId="259353FB" w14:textId="77777777" w:rsidR="005B1647" w:rsidRPr="00344C40"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344C40">
              <w:rPr>
                <w:b/>
                <w:bCs/>
              </w:rPr>
              <w:t>48 480</w:t>
            </w:r>
          </w:p>
        </w:tc>
        <w:tc>
          <w:tcPr>
            <w:tcW w:w="568" w:type="pct"/>
            <w:noWrap/>
            <w:hideMark/>
          </w:tcPr>
          <w:p w14:paraId="200999E7" w14:textId="77777777" w:rsidR="005B1647" w:rsidRPr="00344C40"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344C40">
              <w:rPr>
                <w:b/>
                <w:bCs/>
              </w:rPr>
              <w:t>53 816</w:t>
            </w:r>
          </w:p>
        </w:tc>
        <w:tc>
          <w:tcPr>
            <w:tcW w:w="568" w:type="pct"/>
            <w:noWrap/>
            <w:hideMark/>
          </w:tcPr>
          <w:p w14:paraId="2B6204F7" w14:textId="77777777" w:rsidR="005B1647" w:rsidRPr="00344C40"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344C40">
              <w:rPr>
                <w:b/>
                <w:bCs/>
              </w:rPr>
              <w:t>93 432</w:t>
            </w:r>
          </w:p>
        </w:tc>
        <w:tc>
          <w:tcPr>
            <w:tcW w:w="568" w:type="pct"/>
            <w:noWrap/>
            <w:hideMark/>
          </w:tcPr>
          <w:p w14:paraId="6A654D99" w14:textId="77777777" w:rsidR="005B1647" w:rsidRPr="00344C40"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344C40">
              <w:rPr>
                <w:b/>
                <w:bCs/>
              </w:rPr>
              <w:t>43 522</w:t>
            </w:r>
          </w:p>
        </w:tc>
        <w:tc>
          <w:tcPr>
            <w:tcW w:w="566" w:type="pct"/>
            <w:noWrap/>
            <w:hideMark/>
          </w:tcPr>
          <w:p w14:paraId="4B5EC691" w14:textId="77777777" w:rsidR="005B1647" w:rsidRPr="00344C40"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344C40">
              <w:rPr>
                <w:b/>
                <w:bCs/>
              </w:rPr>
              <w:t>49 910</w:t>
            </w:r>
          </w:p>
        </w:tc>
      </w:tr>
      <w:tr w:rsidR="00155607" w14:paraId="2EECE963"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1593" w:type="pct"/>
            <w:hideMark/>
          </w:tcPr>
          <w:p w14:paraId="766B48B4" w14:textId="77777777" w:rsidR="005B1647" w:rsidRPr="00344C40" w:rsidRDefault="005B1647" w:rsidP="005B1647">
            <w:pPr>
              <w:pStyle w:val="Tabell"/>
              <w:rPr>
                <w:i/>
                <w:iCs/>
              </w:rPr>
            </w:pPr>
            <w:r w:rsidRPr="00344C40">
              <w:rPr>
                <w:i/>
                <w:iCs/>
              </w:rPr>
              <w:t>varav utrikesfödda i jobb- och utvecklingsgarantin</w:t>
            </w:r>
          </w:p>
        </w:tc>
        <w:tc>
          <w:tcPr>
            <w:tcW w:w="568" w:type="pct"/>
            <w:noWrap/>
            <w:hideMark/>
          </w:tcPr>
          <w:p w14:paraId="0CD10E57" w14:textId="77777777" w:rsidR="005B1647" w:rsidRPr="00344C40"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44C40">
              <w:t>64 569</w:t>
            </w:r>
          </w:p>
        </w:tc>
        <w:tc>
          <w:tcPr>
            <w:tcW w:w="568" w:type="pct"/>
            <w:noWrap/>
            <w:hideMark/>
          </w:tcPr>
          <w:p w14:paraId="4B1FD747" w14:textId="77777777" w:rsidR="005B1647" w:rsidRPr="00344C40"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44C40">
              <w:t>31 327</w:t>
            </w:r>
          </w:p>
        </w:tc>
        <w:tc>
          <w:tcPr>
            <w:tcW w:w="568" w:type="pct"/>
            <w:noWrap/>
            <w:hideMark/>
          </w:tcPr>
          <w:p w14:paraId="1F929710" w14:textId="77777777" w:rsidR="005B1647" w:rsidRPr="00344C40"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44C40">
              <w:t>33 242</w:t>
            </w:r>
          </w:p>
        </w:tc>
        <w:tc>
          <w:tcPr>
            <w:tcW w:w="568" w:type="pct"/>
            <w:noWrap/>
            <w:hideMark/>
          </w:tcPr>
          <w:p w14:paraId="55B9F33D" w14:textId="77777777" w:rsidR="005B1647" w:rsidRPr="00344C40"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44C40">
              <w:t>55 155</w:t>
            </w:r>
          </w:p>
        </w:tc>
        <w:tc>
          <w:tcPr>
            <w:tcW w:w="568" w:type="pct"/>
            <w:noWrap/>
            <w:hideMark/>
          </w:tcPr>
          <w:p w14:paraId="59B54E5D" w14:textId="77777777" w:rsidR="005B1647" w:rsidRPr="00344C40"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44C40">
              <w:t>26 373</w:t>
            </w:r>
          </w:p>
        </w:tc>
        <w:tc>
          <w:tcPr>
            <w:tcW w:w="566" w:type="pct"/>
            <w:noWrap/>
            <w:hideMark/>
          </w:tcPr>
          <w:p w14:paraId="1B8C3282" w14:textId="77777777" w:rsidR="005B1647" w:rsidRPr="00344C40"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44C40">
              <w:t>28 782</w:t>
            </w:r>
          </w:p>
        </w:tc>
      </w:tr>
      <w:tr w:rsidR="00155607" w14:paraId="51C24FB5"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1593" w:type="pct"/>
            <w:hideMark/>
          </w:tcPr>
          <w:p w14:paraId="2FE2BDF2" w14:textId="77777777" w:rsidR="005B1647" w:rsidRPr="00344C40" w:rsidRDefault="005B1647" w:rsidP="005B1647">
            <w:pPr>
              <w:pStyle w:val="Tabell"/>
              <w:rPr>
                <w:b/>
                <w:bCs/>
              </w:rPr>
            </w:pPr>
            <w:r w:rsidRPr="00344C40">
              <w:rPr>
                <w:b/>
                <w:bCs/>
              </w:rPr>
              <w:t>-Därav förberedande insatser</w:t>
            </w:r>
          </w:p>
        </w:tc>
        <w:tc>
          <w:tcPr>
            <w:tcW w:w="568" w:type="pct"/>
            <w:noWrap/>
            <w:hideMark/>
          </w:tcPr>
          <w:p w14:paraId="289DCCE6" w14:textId="77777777" w:rsidR="005B1647" w:rsidRPr="00344C40"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344C40">
              <w:rPr>
                <w:b/>
                <w:bCs/>
              </w:rPr>
              <w:t>12 020</w:t>
            </w:r>
          </w:p>
        </w:tc>
        <w:tc>
          <w:tcPr>
            <w:tcW w:w="568" w:type="pct"/>
            <w:noWrap/>
            <w:hideMark/>
          </w:tcPr>
          <w:p w14:paraId="48CA612E" w14:textId="77777777" w:rsidR="005B1647" w:rsidRPr="00344C40"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344C40">
              <w:rPr>
                <w:b/>
                <w:bCs/>
              </w:rPr>
              <w:t>7 015</w:t>
            </w:r>
          </w:p>
        </w:tc>
        <w:tc>
          <w:tcPr>
            <w:tcW w:w="568" w:type="pct"/>
            <w:noWrap/>
            <w:hideMark/>
          </w:tcPr>
          <w:p w14:paraId="16FF0272" w14:textId="77777777" w:rsidR="005B1647" w:rsidRPr="00344C40"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344C40">
              <w:rPr>
                <w:b/>
                <w:bCs/>
              </w:rPr>
              <w:t>5 005</w:t>
            </w:r>
          </w:p>
        </w:tc>
        <w:tc>
          <w:tcPr>
            <w:tcW w:w="568" w:type="pct"/>
            <w:noWrap/>
            <w:hideMark/>
          </w:tcPr>
          <w:p w14:paraId="500D95FF" w14:textId="77777777" w:rsidR="005B1647" w:rsidRPr="00344C40"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344C40">
              <w:rPr>
                <w:b/>
                <w:bCs/>
              </w:rPr>
              <w:t>25 654</w:t>
            </w:r>
          </w:p>
        </w:tc>
        <w:tc>
          <w:tcPr>
            <w:tcW w:w="568" w:type="pct"/>
            <w:noWrap/>
            <w:hideMark/>
          </w:tcPr>
          <w:p w14:paraId="34403586" w14:textId="77777777" w:rsidR="005B1647" w:rsidRPr="00344C40"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344C40">
              <w:rPr>
                <w:b/>
                <w:bCs/>
              </w:rPr>
              <w:t>14 094</w:t>
            </w:r>
          </w:p>
        </w:tc>
        <w:tc>
          <w:tcPr>
            <w:tcW w:w="566" w:type="pct"/>
            <w:noWrap/>
            <w:hideMark/>
          </w:tcPr>
          <w:p w14:paraId="1E522003" w14:textId="77777777" w:rsidR="005B1647" w:rsidRPr="00344C40"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344C40">
              <w:rPr>
                <w:b/>
                <w:bCs/>
              </w:rPr>
              <w:t>11 560</w:t>
            </w:r>
          </w:p>
        </w:tc>
      </w:tr>
      <w:tr w:rsidR="00155607" w14:paraId="2678BD4E"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1593" w:type="pct"/>
            <w:hideMark/>
          </w:tcPr>
          <w:p w14:paraId="33BC6DEF" w14:textId="77777777" w:rsidR="005B1647" w:rsidRPr="00344C40" w:rsidRDefault="005B1647" w:rsidP="005B1647">
            <w:pPr>
              <w:pStyle w:val="Tabell"/>
              <w:rPr>
                <w:i/>
                <w:iCs/>
              </w:rPr>
            </w:pPr>
            <w:r w:rsidRPr="00344C40">
              <w:rPr>
                <w:i/>
                <w:iCs/>
              </w:rPr>
              <w:t>varav utrikesfödda</w:t>
            </w:r>
          </w:p>
        </w:tc>
        <w:tc>
          <w:tcPr>
            <w:tcW w:w="568" w:type="pct"/>
            <w:noWrap/>
            <w:hideMark/>
          </w:tcPr>
          <w:p w14:paraId="5ED23739" w14:textId="77777777" w:rsidR="005B1647" w:rsidRPr="00344C40"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44C40">
              <w:t>4 664</w:t>
            </w:r>
          </w:p>
        </w:tc>
        <w:tc>
          <w:tcPr>
            <w:tcW w:w="568" w:type="pct"/>
            <w:noWrap/>
            <w:hideMark/>
          </w:tcPr>
          <w:p w14:paraId="419D77E6" w14:textId="77777777" w:rsidR="005B1647" w:rsidRPr="00344C40"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44C40">
              <w:t>2 641</w:t>
            </w:r>
          </w:p>
        </w:tc>
        <w:tc>
          <w:tcPr>
            <w:tcW w:w="568" w:type="pct"/>
            <w:noWrap/>
            <w:hideMark/>
          </w:tcPr>
          <w:p w14:paraId="510D8580" w14:textId="77777777" w:rsidR="005B1647" w:rsidRPr="00344C40"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44C40">
              <w:t>2 023</w:t>
            </w:r>
          </w:p>
        </w:tc>
        <w:tc>
          <w:tcPr>
            <w:tcW w:w="568" w:type="pct"/>
            <w:noWrap/>
            <w:hideMark/>
          </w:tcPr>
          <w:p w14:paraId="0EC75C44" w14:textId="77777777" w:rsidR="005B1647" w:rsidRPr="00344C40"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r w:rsidRPr="00344C40">
              <w:rPr>
                <w:i/>
                <w:iCs/>
              </w:rPr>
              <w:t>13 414</w:t>
            </w:r>
          </w:p>
        </w:tc>
        <w:tc>
          <w:tcPr>
            <w:tcW w:w="568" w:type="pct"/>
            <w:noWrap/>
            <w:hideMark/>
          </w:tcPr>
          <w:p w14:paraId="112B4B3D" w14:textId="77777777" w:rsidR="005B1647" w:rsidRPr="00344C40"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r w:rsidRPr="00344C40">
              <w:rPr>
                <w:i/>
                <w:iCs/>
              </w:rPr>
              <w:t>6 997</w:t>
            </w:r>
          </w:p>
        </w:tc>
        <w:tc>
          <w:tcPr>
            <w:tcW w:w="566" w:type="pct"/>
            <w:noWrap/>
            <w:hideMark/>
          </w:tcPr>
          <w:p w14:paraId="44F20EEB" w14:textId="77777777" w:rsidR="005B1647" w:rsidRPr="00344C40"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r w:rsidRPr="00344C40">
              <w:rPr>
                <w:i/>
                <w:iCs/>
              </w:rPr>
              <w:t>6 417</w:t>
            </w:r>
          </w:p>
        </w:tc>
      </w:tr>
      <w:tr w:rsidR="00155607" w14:paraId="0103180E"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1593" w:type="pct"/>
            <w:hideMark/>
          </w:tcPr>
          <w:p w14:paraId="66E70F1D" w14:textId="77777777" w:rsidR="005B1647" w:rsidRPr="00344C40" w:rsidRDefault="005B1647" w:rsidP="005B1647">
            <w:pPr>
              <w:pStyle w:val="Tabell"/>
              <w:rPr>
                <w:b/>
                <w:bCs/>
              </w:rPr>
            </w:pPr>
            <w:r w:rsidRPr="00344C40">
              <w:rPr>
                <w:b/>
                <w:bCs/>
              </w:rPr>
              <w:t>-Därav etableringsprogrammet</w:t>
            </w:r>
          </w:p>
        </w:tc>
        <w:tc>
          <w:tcPr>
            <w:tcW w:w="568" w:type="pct"/>
            <w:noWrap/>
            <w:hideMark/>
          </w:tcPr>
          <w:p w14:paraId="493BBFE6" w14:textId="77777777" w:rsidR="005B1647" w:rsidRPr="00344C40"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344C40">
              <w:rPr>
                <w:b/>
                <w:bCs/>
              </w:rPr>
              <w:t>29 250</w:t>
            </w:r>
          </w:p>
        </w:tc>
        <w:tc>
          <w:tcPr>
            <w:tcW w:w="568" w:type="pct"/>
            <w:noWrap/>
            <w:hideMark/>
          </w:tcPr>
          <w:p w14:paraId="143DB7C5" w14:textId="77777777" w:rsidR="005B1647" w:rsidRPr="00344C40"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344C40">
              <w:rPr>
                <w:b/>
                <w:bCs/>
              </w:rPr>
              <w:t>16 790</w:t>
            </w:r>
          </w:p>
        </w:tc>
        <w:tc>
          <w:tcPr>
            <w:tcW w:w="568" w:type="pct"/>
            <w:noWrap/>
            <w:hideMark/>
          </w:tcPr>
          <w:p w14:paraId="1EBFB28C" w14:textId="77777777" w:rsidR="005B1647" w:rsidRPr="00344C40"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344C40">
              <w:rPr>
                <w:b/>
                <w:bCs/>
              </w:rPr>
              <w:t>12 460</w:t>
            </w:r>
          </w:p>
        </w:tc>
        <w:tc>
          <w:tcPr>
            <w:tcW w:w="568" w:type="pct"/>
            <w:noWrap/>
            <w:hideMark/>
          </w:tcPr>
          <w:p w14:paraId="3B315E41" w14:textId="77777777" w:rsidR="005B1647" w:rsidRPr="00344C40"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344C40">
              <w:rPr>
                <w:b/>
                <w:bCs/>
              </w:rPr>
              <w:t>18 760</w:t>
            </w:r>
          </w:p>
        </w:tc>
        <w:tc>
          <w:tcPr>
            <w:tcW w:w="568" w:type="pct"/>
            <w:noWrap/>
            <w:hideMark/>
          </w:tcPr>
          <w:p w14:paraId="6FF9C2B2" w14:textId="77777777" w:rsidR="005B1647" w:rsidRPr="00344C40"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344C40">
              <w:rPr>
                <w:b/>
                <w:bCs/>
              </w:rPr>
              <w:t>9 303</w:t>
            </w:r>
          </w:p>
        </w:tc>
        <w:tc>
          <w:tcPr>
            <w:tcW w:w="566" w:type="pct"/>
            <w:noWrap/>
            <w:hideMark/>
          </w:tcPr>
          <w:p w14:paraId="5BAF13C2" w14:textId="77777777" w:rsidR="005B1647" w:rsidRPr="00344C40"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344C40">
              <w:rPr>
                <w:b/>
                <w:bCs/>
              </w:rPr>
              <w:t>9 457</w:t>
            </w:r>
          </w:p>
        </w:tc>
      </w:tr>
      <w:tr w:rsidR="00155607" w14:paraId="6EBE85D5"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1593" w:type="pct"/>
            <w:hideMark/>
          </w:tcPr>
          <w:p w14:paraId="1F8A7D10" w14:textId="77777777" w:rsidR="005B1647" w:rsidRPr="00344C40" w:rsidRDefault="005B1647" w:rsidP="005B1647">
            <w:pPr>
              <w:pStyle w:val="Tabell"/>
              <w:rPr>
                <w:i/>
                <w:iCs/>
              </w:rPr>
            </w:pPr>
            <w:r w:rsidRPr="00344C40">
              <w:rPr>
                <w:i/>
                <w:iCs/>
              </w:rPr>
              <w:t>varav utrikesfödda</w:t>
            </w:r>
          </w:p>
        </w:tc>
        <w:tc>
          <w:tcPr>
            <w:tcW w:w="568" w:type="pct"/>
            <w:noWrap/>
            <w:hideMark/>
          </w:tcPr>
          <w:p w14:paraId="1EEC8A3C" w14:textId="77777777" w:rsidR="005B1647" w:rsidRPr="00344C40"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44C40">
              <w:t>29 169</w:t>
            </w:r>
          </w:p>
        </w:tc>
        <w:tc>
          <w:tcPr>
            <w:tcW w:w="568" w:type="pct"/>
            <w:noWrap/>
            <w:hideMark/>
          </w:tcPr>
          <w:p w14:paraId="737FD4D8" w14:textId="77777777" w:rsidR="005B1647" w:rsidRPr="00344C40"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44C40">
              <w:t>16 755</w:t>
            </w:r>
          </w:p>
        </w:tc>
        <w:tc>
          <w:tcPr>
            <w:tcW w:w="568" w:type="pct"/>
            <w:noWrap/>
            <w:hideMark/>
          </w:tcPr>
          <w:p w14:paraId="0A155364" w14:textId="77777777" w:rsidR="005B1647" w:rsidRPr="00344C40"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44C40">
              <w:t>12 414</w:t>
            </w:r>
          </w:p>
        </w:tc>
        <w:tc>
          <w:tcPr>
            <w:tcW w:w="568" w:type="pct"/>
            <w:noWrap/>
            <w:hideMark/>
          </w:tcPr>
          <w:p w14:paraId="6F2CCC9C" w14:textId="77777777" w:rsidR="005B1647" w:rsidRPr="00344C40"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r w:rsidRPr="00344C40">
              <w:rPr>
                <w:i/>
                <w:iCs/>
              </w:rPr>
              <w:t>18 723</w:t>
            </w:r>
          </w:p>
        </w:tc>
        <w:tc>
          <w:tcPr>
            <w:tcW w:w="568" w:type="pct"/>
            <w:noWrap/>
            <w:hideMark/>
          </w:tcPr>
          <w:p w14:paraId="24B28019" w14:textId="77777777" w:rsidR="005B1647" w:rsidRPr="00344C40"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r w:rsidRPr="00344C40">
              <w:rPr>
                <w:i/>
                <w:iCs/>
              </w:rPr>
              <w:t>9 289</w:t>
            </w:r>
          </w:p>
        </w:tc>
        <w:tc>
          <w:tcPr>
            <w:tcW w:w="566" w:type="pct"/>
            <w:noWrap/>
            <w:hideMark/>
          </w:tcPr>
          <w:p w14:paraId="6EE909A2" w14:textId="77777777" w:rsidR="005B1647" w:rsidRPr="00344C40"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r w:rsidRPr="00344C40">
              <w:rPr>
                <w:i/>
                <w:iCs/>
              </w:rPr>
              <w:t>9 434</w:t>
            </w:r>
          </w:p>
        </w:tc>
      </w:tr>
      <w:tr w:rsidR="00155607" w14:paraId="1E2137CA"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1593" w:type="pct"/>
            <w:hideMark/>
          </w:tcPr>
          <w:p w14:paraId="5636F8A0" w14:textId="77777777" w:rsidR="005B1647" w:rsidRPr="00344C40" w:rsidRDefault="005B1647" w:rsidP="005B1647">
            <w:pPr>
              <w:pStyle w:val="Tabell"/>
              <w:rPr>
                <w:b/>
                <w:bCs/>
              </w:rPr>
            </w:pPr>
            <w:r w:rsidRPr="00344C40">
              <w:rPr>
                <w:b/>
                <w:bCs/>
              </w:rPr>
              <w:t>-Därav jobbgaranti för ungdomar</w:t>
            </w:r>
          </w:p>
        </w:tc>
        <w:tc>
          <w:tcPr>
            <w:tcW w:w="568" w:type="pct"/>
            <w:noWrap/>
            <w:hideMark/>
          </w:tcPr>
          <w:p w14:paraId="15ECEEAA" w14:textId="77777777" w:rsidR="005B1647" w:rsidRPr="00344C40"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344C40">
              <w:rPr>
                <w:b/>
                <w:bCs/>
              </w:rPr>
              <w:t>13 867</w:t>
            </w:r>
          </w:p>
        </w:tc>
        <w:tc>
          <w:tcPr>
            <w:tcW w:w="568" w:type="pct"/>
            <w:noWrap/>
            <w:hideMark/>
          </w:tcPr>
          <w:p w14:paraId="3D8CAFBF" w14:textId="77777777" w:rsidR="005B1647" w:rsidRPr="00344C40"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344C40">
              <w:rPr>
                <w:b/>
                <w:bCs/>
              </w:rPr>
              <w:t>5 242</w:t>
            </w:r>
          </w:p>
        </w:tc>
        <w:tc>
          <w:tcPr>
            <w:tcW w:w="568" w:type="pct"/>
            <w:noWrap/>
            <w:hideMark/>
          </w:tcPr>
          <w:p w14:paraId="593F10DF" w14:textId="77777777" w:rsidR="005B1647" w:rsidRPr="00344C40"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344C40">
              <w:rPr>
                <w:b/>
                <w:bCs/>
              </w:rPr>
              <w:t>8 625</w:t>
            </w:r>
          </w:p>
        </w:tc>
        <w:tc>
          <w:tcPr>
            <w:tcW w:w="568" w:type="pct"/>
            <w:noWrap/>
            <w:hideMark/>
          </w:tcPr>
          <w:p w14:paraId="637716B9" w14:textId="77777777" w:rsidR="005B1647" w:rsidRPr="00344C40"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344C40">
              <w:rPr>
                <w:b/>
                <w:bCs/>
              </w:rPr>
              <w:t>13 548</w:t>
            </w:r>
          </w:p>
        </w:tc>
        <w:tc>
          <w:tcPr>
            <w:tcW w:w="568" w:type="pct"/>
            <w:noWrap/>
            <w:hideMark/>
          </w:tcPr>
          <w:p w14:paraId="6AAF9DA2" w14:textId="77777777" w:rsidR="005B1647" w:rsidRPr="00344C40"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344C40">
              <w:rPr>
                <w:b/>
                <w:bCs/>
              </w:rPr>
              <w:t>5 344</w:t>
            </w:r>
          </w:p>
        </w:tc>
        <w:tc>
          <w:tcPr>
            <w:tcW w:w="566" w:type="pct"/>
            <w:noWrap/>
            <w:hideMark/>
          </w:tcPr>
          <w:p w14:paraId="6E3F354D" w14:textId="77777777" w:rsidR="005B1647" w:rsidRPr="00344C40"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344C40">
              <w:rPr>
                <w:b/>
                <w:bCs/>
              </w:rPr>
              <w:t>8 205</w:t>
            </w:r>
          </w:p>
        </w:tc>
      </w:tr>
      <w:tr w:rsidR="00155607" w14:paraId="7B6605B0" w14:textId="77777777" w:rsidTr="00155607">
        <w:trPr>
          <w:cnfStyle w:val="010000000000" w:firstRow="0" w:lastRow="1" w:firstColumn="0" w:lastColumn="0" w:oddVBand="0" w:evenVBand="0" w:oddHBand="0" w:evenHBand="0" w:firstRowFirstColumn="0" w:firstRowLastColumn="0" w:lastRowFirstColumn="0" w:lastRowLastColumn="0"/>
          <w:trHeight w:val="170"/>
        </w:trPr>
        <w:tc>
          <w:tcPr>
            <w:cnfStyle w:val="001000000000" w:firstRow="0" w:lastRow="0" w:firstColumn="1" w:lastColumn="0" w:oddVBand="0" w:evenVBand="0" w:oddHBand="0" w:evenHBand="0" w:firstRowFirstColumn="0" w:firstRowLastColumn="0" w:lastRowFirstColumn="0" w:lastRowLastColumn="0"/>
            <w:tcW w:w="1593" w:type="pct"/>
            <w:hideMark/>
          </w:tcPr>
          <w:p w14:paraId="5BE512F9" w14:textId="77777777" w:rsidR="005B1647" w:rsidRPr="00344C40" w:rsidRDefault="005B1647" w:rsidP="005B1647">
            <w:pPr>
              <w:pStyle w:val="Tabell"/>
              <w:rPr>
                <w:bCs/>
                <w:i/>
                <w:iCs/>
              </w:rPr>
            </w:pPr>
            <w:r w:rsidRPr="00344C40">
              <w:rPr>
                <w:bCs/>
                <w:i/>
                <w:iCs/>
              </w:rPr>
              <w:t>varav utrikesfödda</w:t>
            </w:r>
          </w:p>
        </w:tc>
        <w:tc>
          <w:tcPr>
            <w:tcW w:w="568" w:type="pct"/>
            <w:noWrap/>
            <w:hideMark/>
          </w:tcPr>
          <w:p w14:paraId="7E15C35A" w14:textId="77777777" w:rsidR="005B1647" w:rsidRPr="00344C40"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344C40">
              <w:rPr>
                <w:bCs/>
              </w:rPr>
              <w:t>5 635</w:t>
            </w:r>
          </w:p>
        </w:tc>
        <w:tc>
          <w:tcPr>
            <w:tcW w:w="568" w:type="pct"/>
            <w:noWrap/>
            <w:hideMark/>
          </w:tcPr>
          <w:p w14:paraId="23F45F4A" w14:textId="77777777" w:rsidR="005B1647" w:rsidRPr="00344C40"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344C40">
              <w:rPr>
                <w:bCs/>
              </w:rPr>
              <w:t>1 995</w:t>
            </w:r>
          </w:p>
        </w:tc>
        <w:tc>
          <w:tcPr>
            <w:tcW w:w="568" w:type="pct"/>
            <w:noWrap/>
            <w:hideMark/>
          </w:tcPr>
          <w:p w14:paraId="70F85CA4" w14:textId="77777777" w:rsidR="005B1647" w:rsidRPr="00344C40"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344C40">
              <w:rPr>
                <w:bCs/>
              </w:rPr>
              <w:t>3 640</w:t>
            </w:r>
          </w:p>
        </w:tc>
        <w:tc>
          <w:tcPr>
            <w:tcW w:w="568" w:type="pct"/>
            <w:noWrap/>
            <w:hideMark/>
          </w:tcPr>
          <w:p w14:paraId="0306F9B7" w14:textId="77777777" w:rsidR="005B1647" w:rsidRPr="00344C40"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344C40">
              <w:rPr>
                <w:bCs/>
              </w:rPr>
              <w:t>5 029</w:t>
            </w:r>
          </w:p>
        </w:tc>
        <w:tc>
          <w:tcPr>
            <w:tcW w:w="568" w:type="pct"/>
            <w:noWrap/>
            <w:hideMark/>
          </w:tcPr>
          <w:p w14:paraId="3DA697F4" w14:textId="77777777" w:rsidR="005B1647" w:rsidRPr="00344C40"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344C40">
              <w:rPr>
                <w:bCs/>
              </w:rPr>
              <w:t>1 948</w:t>
            </w:r>
          </w:p>
        </w:tc>
        <w:tc>
          <w:tcPr>
            <w:tcW w:w="566" w:type="pct"/>
            <w:noWrap/>
            <w:hideMark/>
          </w:tcPr>
          <w:p w14:paraId="3B204781" w14:textId="77777777" w:rsidR="005B1647" w:rsidRPr="00344C40"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344C40">
              <w:rPr>
                <w:bCs/>
              </w:rPr>
              <w:t>3 080</w:t>
            </w:r>
          </w:p>
        </w:tc>
      </w:tr>
    </w:tbl>
    <w:p w14:paraId="411FC899" w14:textId="6407ADCA" w:rsidR="005B1647" w:rsidRDefault="005B1647" w:rsidP="005B1647">
      <w:pPr>
        <w:pStyle w:val="TabellFotnot"/>
      </w:pPr>
      <w:r>
        <w:t xml:space="preserve">Anm.: </w:t>
      </w:r>
      <w:r w:rsidRPr="000F696A">
        <w:t>Statistiken i tabellen avser genomsnitt för helåren 2018 respektive 2019 beräknat utifrån Arbetsförmedlingens månadsstatistik.</w:t>
      </w:r>
    </w:p>
    <w:p w14:paraId="6FB4127E" w14:textId="231AF39D" w:rsidR="005B1647" w:rsidRDefault="005B1647" w:rsidP="005B1647">
      <w:pPr>
        <w:pStyle w:val="Klla"/>
      </w:pPr>
      <w:r>
        <w:t xml:space="preserve">Källa: </w:t>
      </w:r>
      <w:r w:rsidRPr="000F696A">
        <w:t>Arbetsförmedlingen.</w:t>
      </w:r>
    </w:p>
    <w:p w14:paraId="1CF18458" w14:textId="3FA96685" w:rsidR="005B1647" w:rsidRPr="00575219" w:rsidRDefault="005B1647" w:rsidP="005B1647">
      <w:pPr>
        <w:pStyle w:val="Brdtext"/>
      </w:pPr>
      <w:r w:rsidRPr="00575219">
        <w:t>Antalet inskrivna arbetslösa vid Arbetsförmedlingen uppgick i genomsnitt till 349</w:t>
      </w:r>
      <w:r>
        <w:t> </w:t>
      </w:r>
      <w:r w:rsidRPr="00575219">
        <w:t>173</w:t>
      </w:r>
      <w:r>
        <w:t> </w:t>
      </w:r>
      <w:r w:rsidRPr="00575219">
        <w:t xml:space="preserve">personer vilket är en ökning med 0,5 procent jämfört med 2018. Begreppet inskrivna arbetslösa omfattar öppet arbetslösa samt deltagare i </w:t>
      </w:r>
      <w:r w:rsidRPr="006E7889">
        <w:t>arbetsmarknads</w:t>
      </w:r>
      <w:r>
        <w:softHyphen/>
      </w:r>
      <w:r w:rsidRPr="006E7889">
        <w:t>politiska</w:t>
      </w:r>
      <w:r w:rsidRPr="00575219">
        <w:t xml:space="preserve"> program. Som öppet arbetslösa räknas de som saknar, aktivt söker och omgående kan ta ett arbete och som inte deltar i ett arbetsmarknadspolitiskt program. Tabell </w:t>
      </w:r>
      <w:r>
        <w:t>2.75</w:t>
      </w:r>
      <w:r w:rsidRPr="00575219">
        <w:t xml:space="preserve"> visar statistik om deltagandet i arbetsmarknadspolitiska program. Av de inskrivna arbetslösa deltog i genomsnitt 46,4 procent i arbetsmarknadspolitiska program under 2019, vilket är en minskning med 0,1 procentenheter jämfört med föregående år. Det största programmet, sett till antal deltagare, är jobb- och utvecklingsgarantin som svarade för 63,1 procent av det genomsnittliga antalet deltagare i samtliga program med aktivitetsstöd. Det genomsnittliga antalet deltagare i jobb och utvecklingsgarantin ökade med 9,5 procent jämfört med 2018. Ökningen var större bland kvinnor än bland män. För både kvinnor och män skedde ökningen bland personer som tidigare deltagit i etableringsuppdraget. Ökningen förklaras både av ett fortsatt inflöde från etableringsuppdraget och ett minskat utflöde ur jobb- och utvecklingsgarantin. Antalet utrikesfödda i program med aktivitetsstöd ökade med 7,7</w:t>
      </w:r>
      <w:r>
        <w:t> </w:t>
      </w:r>
      <w:r w:rsidRPr="00575219">
        <w:t>procent jämfört med 2018. Den största ökningen av antalet utrikesfödda gällde deltagande i etableringsprogrammet. Etableringsprogrammet infördes 2018 och antalet deltagare har ökat successivt. Antalet deltagare i förberedande insatser uppgick i genomsnitt till 12 020 personer per månad vilket var en minskning med 53,1</w:t>
      </w:r>
      <w:r>
        <w:t> </w:t>
      </w:r>
      <w:r w:rsidRPr="00575219">
        <w:t xml:space="preserve">procent jämfört med föregående år. Det beror bl.a. på Arbetsförmedlingens prioriteringar av programinsatser. Dessutom saknades avtal för tjänsten Introduktion till arbete under </w:t>
      </w:r>
      <w:r w:rsidRPr="00575219">
        <w:lastRenderedPageBreak/>
        <w:t>första halvåret 2019 då upphandlingen överklagades. Antalet deltagare i jobbgarantin för ungdomar var i genomsnitt 13 867 personer. Det är en ökning med 2,4</w:t>
      </w:r>
      <w:r>
        <w:t> </w:t>
      </w:r>
      <w:r w:rsidRPr="00575219">
        <w:t>procent jämfört med 2018.</w:t>
      </w:r>
    </w:p>
    <w:p w14:paraId="786ED50B" w14:textId="77777777" w:rsidR="005B1647" w:rsidRPr="00575219" w:rsidRDefault="005B1647" w:rsidP="005B1647">
      <w:pPr>
        <w:pStyle w:val="Rubrik5utannumrering"/>
      </w:pPr>
      <w:r w:rsidRPr="00575219">
        <w:t>Lägre utfall än beräknat för nystartsjobb</w:t>
      </w:r>
    </w:p>
    <w:p w14:paraId="4EF00639" w14:textId="41D0AF90" w:rsidR="005B1647" w:rsidRPr="00575219" w:rsidRDefault="005B1647" w:rsidP="005B1647">
      <w:pPr>
        <w:pStyle w:val="Brdtext"/>
      </w:pPr>
      <w:r w:rsidRPr="00575219">
        <w:t xml:space="preserve">Utfallet för anslaget 1:12 </w:t>
      </w:r>
      <w:r w:rsidRPr="0022363C">
        <w:rPr>
          <w:i/>
          <w:iCs/>
        </w:rPr>
        <w:t>Nystartsjobb och stöd för yrkesintroduktionsanställningar</w:t>
      </w:r>
      <w:r w:rsidRPr="00575219">
        <w:t xml:space="preserve"> blev 4</w:t>
      </w:r>
      <w:r>
        <w:t> </w:t>
      </w:r>
      <w:r w:rsidRPr="00575219">
        <w:t>662</w:t>
      </w:r>
      <w:r>
        <w:t> </w:t>
      </w:r>
      <w:r w:rsidRPr="00575219">
        <w:t xml:space="preserve">miljoner kronor, vilket är 252 miljoner kronor (5,1 procent) lägre än anvisat i statens budget. Det </w:t>
      </w:r>
      <w:r>
        <w:t>kan delvis</w:t>
      </w:r>
      <w:r w:rsidRPr="00575219">
        <w:t xml:space="preserve"> bero på att omställningen av Arbetsförmedlingens verksamhet medförde minskad produktions- och beslutskapacitet. Regeringen beslutade under 2019 att ta bort kravet på nystartsjobb om att andra </w:t>
      </w:r>
      <w:r w:rsidRPr="006E7889">
        <w:t>anställnings</w:t>
      </w:r>
      <w:r>
        <w:softHyphen/>
      </w:r>
      <w:r w:rsidRPr="006E7889">
        <w:t>förmåner</w:t>
      </w:r>
      <w:r w:rsidRPr="00575219">
        <w:t xml:space="preserve"> än lön ska vara likvärdiga med förmåner enligt kollektivavtal. Det förväntades leda till fler nystartsjobb och därmed ökade utgifter. Riksdagen anvisade därför anslaget ytterligare 80 miljoner kronor i enlighet med propositionen Vårändringsbudget för 2019.</w:t>
      </w:r>
    </w:p>
    <w:p w14:paraId="692BA307" w14:textId="47DBEFD3" w:rsidR="005B1647" w:rsidRPr="00575219" w:rsidRDefault="005B1647" w:rsidP="005B1647">
      <w:pPr>
        <w:pStyle w:val="Rubrik5utannumrering"/>
      </w:pPr>
      <w:r w:rsidRPr="00575219">
        <w:t>Utfallet för lån till körkort blev lägre än beräknat</w:t>
      </w:r>
    </w:p>
    <w:p w14:paraId="4A1A3A14" w14:textId="68B42E1D" w:rsidR="005B1647" w:rsidRPr="00575219" w:rsidRDefault="005B1647" w:rsidP="005B1647">
      <w:pPr>
        <w:pStyle w:val="Brdtext"/>
      </w:pPr>
      <w:r w:rsidRPr="00575219">
        <w:t xml:space="preserve">Utfallet för anslaget 1:13 </w:t>
      </w:r>
      <w:r w:rsidRPr="0022363C">
        <w:rPr>
          <w:i/>
          <w:iCs/>
        </w:rPr>
        <w:t>Lån till körkort</w:t>
      </w:r>
      <w:r w:rsidRPr="00575219">
        <w:t xml:space="preserve"> blev 59 miljoner kronor, vilket är 93</w:t>
      </w:r>
      <w:r>
        <w:t> </w:t>
      </w:r>
      <w:r w:rsidRPr="00575219">
        <w:t xml:space="preserve">miljoner kronor (61,3 procent) lägre än anvisat i statens budget. Det beror på </w:t>
      </w:r>
      <w:r>
        <w:t xml:space="preserve">färre beviljade låneansökningar än beräknat i statens budget </w:t>
      </w:r>
      <w:r w:rsidRPr="00575219">
        <w:t>och att en betydande andel av de som beviljats lån inte begärt utbetalning. Körkortslån på högst 15 000 kronor kan beviljas till den som är anmäld som arbetssökande hos Arbetsförmedlingen och är mellan 18 och 47 år. Av de som ansökte om körkortslån har 56 procent fått avslag på sin ansökan. Den vanligaste orsaken till avslag är att den sökande inte uppfyller villkoret om arbetslöshet. Under 2019 beviljades 7 025 personer körkortslån. Från besluts</w:t>
      </w:r>
      <w:r>
        <w:softHyphen/>
      </w:r>
      <w:r w:rsidRPr="00575219">
        <w:t>datum har kunderna ett år på sig att begära utbetalning. Under året har 4</w:t>
      </w:r>
      <w:r>
        <w:t> </w:t>
      </w:r>
      <w:r w:rsidRPr="00575219">
        <w:t>310 personer fått körkortslån utbetalat.</w:t>
      </w:r>
    </w:p>
    <w:p w14:paraId="6B32F8BD" w14:textId="7C360085" w:rsidR="005B1647" w:rsidRPr="00575219" w:rsidRDefault="005B1647" w:rsidP="005B1647">
      <w:pPr>
        <w:pStyle w:val="Brdtext"/>
      </w:pPr>
      <w:r w:rsidRPr="00575219">
        <w:t xml:space="preserve">Utfallet för anslaget 2:4 </w:t>
      </w:r>
      <w:r w:rsidRPr="0022363C">
        <w:rPr>
          <w:i/>
          <w:iCs/>
        </w:rPr>
        <w:t>Medlingsinstitutet</w:t>
      </w:r>
      <w:r w:rsidRPr="00575219">
        <w:t xml:space="preserve"> blev 52 miljoner kronor, vilket är 7</w:t>
      </w:r>
      <w:r>
        <w:t> </w:t>
      </w:r>
      <w:r w:rsidRPr="00575219">
        <w:t>miljoner kronor (12,5 procent) lägre än anvisat i statens budget. I enlighet med propositionen Vårändringsbudget för 2019 minskade riksdagen anvisade medel med 4</w:t>
      </w:r>
      <w:r>
        <w:t> </w:t>
      </w:r>
      <w:r w:rsidRPr="00575219">
        <w:t>miljoner kronor för att finansiera ökningar av andra anslag.</w:t>
      </w:r>
    </w:p>
    <w:p w14:paraId="1D7D64F2" w14:textId="0876F07B" w:rsidR="005B1647" w:rsidRPr="00575219" w:rsidRDefault="005B1647" w:rsidP="005B1647">
      <w:pPr>
        <w:pStyle w:val="Brdtext"/>
      </w:pPr>
      <w:r w:rsidRPr="00575219">
        <w:t xml:space="preserve">Utfallet för anslaget 2:5 </w:t>
      </w:r>
      <w:r w:rsidRPr="0022363C">
        <w:rPr>
          <w:i/>
          <w:iCs/>
        </w:rPr>
        <w:t>Arbetslivspolitik</w:t>
      </w:r>
      <w:r w:rsidRPr="00575219">
        <w:t xml:space="preserve"> blev 0,4 miljoner kronor, vilket är 24,6</w:t>
      </w:r>
      <w:r>
        <w:t> </w:t>
      </w:r>
      <w:r w:rsidRPr="00575219">
        <w:t>miljoner kronor (98,5 procent) lägre än anvisat i statens budget. De principer som tillämpades vid utformningen av budgetpropositionen för 2019 innebar att anslaget anvisades 20</w:t>
      </w:r>
      <w:r>
        <w:t> </w:t>
      </w:r>
      <w:r w:rsidRPr="00575219">
        <w:t>miljoner konor för ett redan genomfört forskningsuppdrag. Riksdagen minskade därför anvisade medel med 20 miljoner kronor i enlighet med propositionen Vårändringsbudget 2019.</w:t>
      </w:r>
    </w:p>
    <w:p w14:paraId="6E965C2C" w14:textId="53DC62ED" w:rsidR="005B1647" w:rsidRPr="00575219" w:rsidRDefault="005B1647" w:rsidP="005B1647">
      <w:pPr>
        <w:pStyle w:val="Rubrik5utannumrering"/>
      </w:pPr>
      <w:r w:rsidRPr="00575219">
        <w:t>Utfalle</w:t>
      </w:r>
      <w:r>
        <w:t>t</w:t>
      </w:r>
      <w:r w:rsidRPr="00575219">
        <w:t xml:space="preserve"> för Europeiska socialfonden blev lägre än beräknat och föregående år</w:t>
      </w:r>
    </w:p>
    <w:p w14:paraId="195AF009" w14:textId="4CB929F4" w:rsidR="005B1647" w:rsidRPr="00575219" w:rsidRDefault="005B1647" w:rsidP="005B1647">
      <w:pPr>
        <w:pStyle w:val="Brdtext"/>
      </w:pPr>
      <w:r w:rsidRPr="00575219">
        <w:t xml:space="preserve">Utfallet för anslaget 1:6 </w:t>
      </w:r>
      <w:r w:rsidRPr="0022363C">
        <w:rPr>
          <w:i/>
          <w:iCs/>
        </w:rPr>
        <w:t>Europeiska socialfonden m.m.</w:t>
      </w:r>
      <w:r w:rsidRPr="00575219">
        <w:t xml:space="preserve"> för perioden 2014–2020 blev 409</w:t>
      </w:r>
      <w:r>
        <w:t> </w:t>
      </w:r>
      <w:r w:rsidRPr="00575219">
        <w:t>miljoner kronor (27,4 procent) lägre än anvisat i statens budget och uppgick till 1</w:t>
      </w:r>
      <w:r>
        <w:t> </w:t>
      </w:r>
      <w:r w:rsidRPr="00575219">
        <w:t>082 miljoner kronor. Jämfört med föregående år blev utfallet 212</w:t>
      </w:r>
      <w:r>
        <w:t> </w:t>
      </w:r>
      <w:r w:rsidRPr="00575219">
        <w:t>miljoner kronor (16,4 procent) lägre. Det lägre utfallet beror på lägre medelsförbrukning i de beviljade projekten än beräknat.</w:t>
      </w:r>
    </w:p>
    <w:p w14:paraId="50B73A0C" w14:textId="77777777" w:rsidR="005B1647" w:rsidRPr="00575219" w:rsidRDefault="005B1647" w:rsidP="005B1647">
      <w:pPr>
        <w:pStyle w:val="Rubrik5utannumrering"/>
      </w:pPr>
      <w:r w:rsidRPr="00575219">
        <w:t>Bidrag till lönegarantiersättning blev högre än beräknat och föregående år</w:t>
      </w:r>
    </w:p>
    <w:p w14:paraId="203AC1B7" w14:textId="0A80ABC9" w:rsidR="005B1647" w:rsidRPr="00575219" w:rsidRDefault="005B1647" w:rsidP="005B1647">
      <w:pPr>
        <w:pStyle w:val="Brdtext"/>
      </w:pPr>
      <w:r w:rsidRPr="00575219">
        <w:t xml:space="preserve">Utfallet för anslaget 1:11 </w:t>
      </w:r>
      <w:r w:rsidRPr="0022363C">
        <w:rPr>
          <w:i/>
          <w:iCs/>
        </w:rPr>
        <w:t>Bidrag till lönegarantiersättning</w:t>
      </w:r>
      <w:r w:rsidRPr="00575219">
        <w:t xml:space="preserve"> blev 2 063 miljoner kronor, vilket är 413 miljoner kronor (25,0 procent) högre än anvisat i statens budget. Jämfört med 2018 blev utfallet 583 miljoner kronor (39,4 procent) högre. Det beror på att fler anställda drabbats av konkurser jämfört med föregående år och vad som beräknades i statens budget. Antalet anställda drabbade av konkurser uppgick till 22</w:t>
      </w:r>
      <w:r>
        <w:t> </w:t>
      </w:r>
      <w:r w:rsidRPr="00575219">
        <w:t xml:space="preserve">727 för 2019 vilket var en ökning med 16,8 procent från föregående år. Antalet företagskonkurser uppgick till 7 358 vilket var en ökning med 1,9 procent från 2018. Antalet konkurser </w:t>
      </w:r>
      <w:r w:rsidRPr="00575219">
        <w:lastRenderedPageBreak/>
        <w:t>gällande företag med 20 eller fler anställda ökade dock med 25,3</w:t>
      </w:r>
      <w:r>
        <w:t> </w:t>
      </w:r>
      <w:r w:rsidRPr="00575219">
        <w:t>procent. Då utbetal</w:t>
      </w:r>
      <w:r>
        <w:softHyphen/>
      </w:r>
      <w:r w:rsidRPr="00575219">
        <w:t>ningarna av lönegarantiersättning ökade mer än beräknat anvisade riksdagen ytterligare 260 miljoner kronor i enlighet med propositionen Höständringsbudget för 2019.</w:t>
      </w:r>
    </w:p>
    <w:p w14:paraId="09265DC7" w14:textId="2509CA7B" w:rsidR="005B1647" w:rsidRPr="00575219" w:rsidRDefault="005B1647" w:rsidP="005B1647">
      <w:pPr>
        <w:pStyle w:val="Rubrik5utannumrering"/>
      </w:pPr>
      <w:r>
        <w:t>U</w:t>
      </w:r>
      <w:r w:rsidRPr="00575219">
        <w:t>ppsägningar vid Arbetsförmedlingen</w:t>
      </w:r>
    </w:p>
    <w:p w14:paraId="1FE85C09" w14:textId="400123DF" w:rsidR="005B1647" w:rsidRPr="00575219" w:rsidRDefault="005B1647" w:rsidP="005B1647">
      <w:pPr>
        <w:pStyle w:val="Brdtext"/>
      </w:pPr>
      <w:r w:rsidRPr="00575219">
        <w:t xml:space="preserve">Utgifterna för anslaget 1:1 </w:t>
      </w:r>
      <w:r w:rsidRPr="0022363C">
        <w:rPr>
          <w:i/>
          <w:iCs/>
        </w:rPr>
        <w:t>Arbetsförmedlingens förvaltningskostnader</w:t>
      </w:r>
      <w:r w:rsidRPr="00575219">
        <w:t xml:space="preserve"> blev 554</w:t>
      </w:r>
      <w:r>
        <w:t> </w:t>
      </w:r>
      <w:r w:rsidRPr="00575219">
        <w:t>miljoner kronor (6,8 procent) lägre än 2018. Det beror framför allt på lägre personalkostnader. Under 2019 var det 1 623 anställda som förhandlades som övertaliga varav 823 personer har slutat under 2019. Utöver det har 1 504 anställda själva valt att avsluta sin anställning. Antalet årsarbetskrafter vid Arbetsförmedlingen uppgick under 2019 till 10 705 vilket var en minskning med 2 021 årsarbetskrafter (15,9</w:t>
      </w:r>
      <w:r>
        <w:t> </w:t>
      </w:r>
      <w:r w:rsidRPr="00575219">
        <w:t>procent) från 2018.</w:t>
      </w:r>
    </w:p>
    <w:p w14:paraId="301F7659" w14:textId="271C18C4" w:rsidR="005B1647" w:rsidRPr="00575219" w:rsidRDefault="005B1647" w:rsidP="005B1647">
      <w:pPr>
        <w:pStyle w:val="Rubrik5utannumrering"/>
      </w:pPr>
      <w:r w:rsidRPr="00575219">
        <w:t>Högre utgifter för bidrag till arbetslöshetsersättning jämfört med föregående år</w:t>
      </w:r>
    </w:p>
    <w:p w14:paraId="420C0D32" w14:textId="47AF1A74" w:rsidR="005B1647" w:rsidRPr="00575219" w:rsidRDefault="005B1647" w:rsidP="005B1647">
      <w:pPr>
        <w:pStyle w:val="Brdtext"/>
      </w:pPr>
      <w:r w:rsidRPr="00575219">
        <w:t xml:space="preserve">Jämfört med 2018 blev utfallet för anslaget 1:2 </w:t>
      </w:r>
      <w:r w:rsidRPr="0022363C">
        <w:rPr>
          <w:i/>
          <w:iCs/>
        </w:rPr>
        <w:t>Bidrag till arbetslöshetsersättning och aktivitetsstöd</w:t>
      </w:r>
      <w:r w:rsidRPr="00575219">
        <w:t xml:space="preserve"> 1 699 miljoner kronor (6,7 procent) högre. Det förklaras främst av att utgifterna för bidrag till arbetslöshetsersättning ökade med 1</w:t>
      </w:r>
      <w:r>
        <w:t> </w:t>
      </w:r>
      <w:r w:rsidRPr="00575219">
        <w:t>420</w:t>
      </w:r>
      <w:r>
        <w:t> </w:t>
      </w:r>
      <w:r w:rsidRPr="00575219">
        <w:t>miljoner kronor (11,1</w:t>
      </w:r>
      <w:r>
        <w:t> </w:t>
      </w:r>
      <w:r w:rsidRPr="00575219">
        <w:t>procent). Under 2019 var arbetslösheten i genomsnitt 6,8 procent för personer i åldern 15–74 år, vilket var en ökning med 0,5 procentenheter jämfört med 2018. Det genomsnittliga antalet personer som fick arbetslöshetsersättning uppgick för 2019 till 97</w:t>
      </w:r>
      <w:r>
        <w:t> </w:t>
      </w:r>
      <w:r w:rsidRPr="00575219">
        <w:t>143 per månad, vilket var en ökning med 9,3 procent från 2018.</w:t>
      </w:r>
    </w:p>
    <w:p w14:paraId="63632156" w14:textId="1D3B8038" w:rsidR="005B1647" w:rsidRPr="00575219" w:rsidRDefault="005B1647" w:rsidP="005B1647">
      <w:pPr>
        <w:pStyle w:val="Rubrik5utannumrering"/>
      </w:pPr>
      <w:r w:rsidRPr="00575219">
        <w:t>Utgifterna för arbetsmarknadspolitiska program och insatser minskade jämfört med föregående år</w:t>
      </w:r>
    </w:p>
    <w:p w14:paraId="1EDFCFD3" w14:textId="68311A92" w:rsidR="005B1647" w:rsidRPr="00575219" w:rsidRDefault="005B1647" w:rsidP="005B1647">
      <w:pPr>
        <w:pStyle w:val="Brdtext"/>
      </w:pPr>
      <w:r w:rsidRPr="00575219">
        <w:t xml:space="preserve">Utgifterna för anslaget 1:3 </w:t>
      </w:r>
      <w:r w:rsidRPr="0022363C">
        <w:rPr>
          <w:i/>
          <w:iCs/>
        </w:rPr>
        <w:t>Kostnader för arbetsmarknadspolitiska program och insatser</w:t>
      </w:r>
      <w:r w:rsidRPr="00575219">
        <w:t xml:space="preserve"> blev 3</w:t>
      </w:r>
      <w:r>
        <w:t> </w:t>
      </w:r>
      <w:r w:rsidRPr="00575219">
        <w:t>136</w:t>
      </w:r>
      <w:r>
        <w:t> </w:t>
      </w:r>
      <w:r w:rsidRPr="00575219">
        <w:t>miljoner kronor (24,0 procent) lägre än 2018. Riksdagen anvisade anslaget 10</w:t>
      </w:r>
      <w:r>
        <w:t> </w:t>
      </w:r>
      <w:r w:rsidRPr="00575219">
        <w:t>311</w:t>
      </w:r>
      <w:r>
        <w:t> </w:t>
      </w:r>
      <w:r w:rsidRPr="00575219">
        <w:t>miljoner kronor för 2019 vilket var en minskning med 3</w:t>
      </w:r>
      <w:r>
        <w:t> </w:t>
      </w:r>
      <w:r w:rsidRPr="00575219">
        <w:t>111</w:t>
      </w:r>
      <w:r>
        <w:t> </w:t>
      </w:r>
      <w:r w:rsidRPr="00575219">
        <w:t xml:space="preserve">miljoner kronor (23,2 procent från föregående år). Omställningen av Arbetsförmedlingens verksamhet medförde minskad kapacitet att </w:t>
      </w:r>
      <w:r>
        <w:t>anvisa arbetssökande till</w:t>
      </w:r>
      <w:r w:rsidRPr="00575219">
        <w:t xml:space="preserve"> insatser</w:t>
      </w:r>
      <w:r>
        <w:t>.</w:t>
      </w:r>
      <w:r w:rsidRPr="00575219">
        <w:t xml:space="preserve"> </w:t>
      </w:r>
      <w:r>
        <w:t>Minskningen av programanslaget</w:t>
      </w:r>
      <w:r w:rsidRPr="00575219">
        <w:t xml:space="preserve"> innebar minskat antal deltagare och minskade utgifter för upphandlade tjänster och utbildningar. Arbetsförmedlingen införde också ett tillfälligt beslutsstopp för anvisningar till extratjänster liksom ett stopp för moderna beredskapsjobb</w:t>
      </w:r>
      <w:r>
        <w:t xml:space="preserve"> vilket</w:t>
      </w:r>
      <w:r w:rsidRPr="00575219">
        <w:t xml:space="preserve"> medförde minskade utgifter </w:t>
      </w:r>
      <w:r>
        <w:t>på</w:t>
      </w:r>
      <w:r w:rsidRPr="00575219">
        <w:t xml:space="preserve"> anslaget.</w:t>
      </w:r>
    </w:p>
    <w:p w14:paraId="0B34A4E7" w14:textId="77777777" w:rsidR="005B1647" w:rsidRPr="00575219" w:rsidRDefault="005B1647" w:rsidP="005B1647">
      <w:pPr>
        <w:pStyle w:val="Rubrik5utannumrering"/>
      </w:pPr>
      <w:r w:rsidRPr="00575219">
        <w:t>Utgifterna för lönebidrag och Samhall ökade jämfört med föregående år</w:t>
      </w:r>
    </w:p>
    <w:p w14:paraId="0598D26E" w14:textId="2DFBD3E3" w:rsidR="005B1647" w:rsidRPr="00575219" w:rsidRDefault="005B1647" w:rsidP="005B1647">
      <w:pPr>
        <w:pStyle w:val="Brdtext"/>
      </w:pPr>
      <w:r w:rsidRPr="00575219">
        <w:t xml:space="preserve">Utgifterna för anslaget 1:4 </w:t>
      </w:r>
      <w:r w:rsidRPr="0022363C">
        <w:rPr>
          <w:i/>
          <w:iCs/>
        </w:rPr>
        <w:t>Lönebidrag och Samhall m.m.</w:t>
      </w:r>
      <w:r w:rsidRPr="00575219">
        <w:t xml:space="preserve"> blev 19</w:t>
      </w:r>
      <w:r>
        <w:t> </w:t>
      </w:r>
      <w:r w:rsidRPr="00575219">
        <w:t>743</w:t>
      </w:r>
      <w:r>
        <w:t> </w:t>
      </w:r>
      <w:r w:rsidRPr="00575219">
        <w:t>miljoner kronor, vilket är 1 516 miljoner kronor (8,3 procent) högre än föregående år. Det beror delvis på ökade statsbidrag för fler anställningar hos Samhall AB. Statsbidragen till Samhall AB uppgick till 6 078 miljoner kronor, vilket är 852 miljoner kronor högre än föregående år. Dessutom blev utgifterna för lönebidrag 663 miljoner kronor högre till följd av högre genomsnittlig bidragsnivå och ökade kostnader för handledararvode. De totala utgifterna för lönebidrag blev 13</w:t>
      </w:r>
      <w:r>
        <w:t> </w:t>
      </w:r>
      <w:r w:rsidRPr="00575219">
        <w:t>665</w:t>
      </w:r>
      <w:r>
        <w:t> </w:t>
      </w:r>
      <w:r w:rsidRPr="00575219">
        <w:t>miljoner kronor.</w:t>
      </w:r>
    </w:p>
    <w:p w14:paraId="52CD734B" w14:textId="7DECC481" w:rsidR="005B1647" w:rsidRPr="00575219" w:rsidRDefault="005B1647" w:rsidP="005B1647">
      <w:pPr>
        <w:pStyle w:val="Rubrik5utannumrering"/>
      </w:pPr>
      <w:r w:rsidRPr="00575219">
        <w:t>Svagare konjunktur bidrog till lägre utgifter för nystartsjobb</w:t>
      </w:r>
    </w:p>
    <w:p w14:paraId="512F2918" w14:textId="7BC71558" w:rsidR="005B1647" w:rsidRDefault="005B1647" w:rsidP="005B1647">
      <w:pPr>
        <w:pStyle w:val="Brdtext"/>
      </w:pPr>
      <w:r w:rsidRPr="00575219">
        <w:t xml:space="preserve">Utfallet för anslaget 1:12 </w:t>
      </w:r>
      <w:r w:rsidRPr="0022363C">
        <w:rPr>
          <w:i/>
          <w:iCs/>
        </w:rPr>
        <w:t>Nystartsjobb och stöd för yrkesintroduktionsanställningar</w:t>
      </w:r>
      <w:r w:rsidRPr="00575219">
        <w:t xml:space="preserve"> blev 370</w:t>
      </w:r>
      <w:r>
        <w:t> </w:t>
      </w:r>
      <w:r w:rsidRPr="00575219">
        <w:t xml:space="preserve">miljoner kronor (7,3 procent) lägre jämfört med föregående år. Det </w:t>
      </w:r>
      <w:r>
        <w:t>bedöms</w:t>
      </w:r>
      <w:r w:rsidRPr="00575219">
        <w:t xml:space="preserve"> bl.a. </w:t>
      </w:r>
      <w:r>
        <w:t xml:space="preserve">bero </w:t>
      </w:r>
      <w:r w:rsidRPr="00575219">
        <w:t>på en svagare konjunktur. Det genomsnittliga antalet personer med nystartsjobb uppgick till 29 600 personer per månad under 2019, vilket är en minskning med 3</w:t>
      </w:r>
      <w:r>
        <w:t> </w:t>
      </w:r>
      <w:r w:rsidRPr="00575219">
        <w:t>018 personer (9,3 procent) jämfört med 2018.</w:t>
      </w:r>
    </w:p>
    <w:p w14:paraId="5F16F01D" w14:textId="7E4082A8" w:rsidR="005B1647" w:rsidRDefault="005B1647" w:rsidP="005B1647">
      <w:pPr>
        <w:pStyle w:val="Rubrik4utannumrering"/>
      </w:pPr>
      <w:r>
        <w:lastRenderedPageBreak/>
        <w:t>Beställningsbemyndiganden</w:t>
      </w:r>
    </w:p>
    <w:p w14:paraId="670F1F2B" w14:textId="68860B68" w:rsidR="005B1647" w:rsidRDefault="005B1647" w:rsidP="005B1647">
      <w:pPr>
        <w:pStyle w:val="TabellRubrik"/>
      </w:pPr>
      <w:bookmarkStart w:id="144" w:name="_Toc37340077"/>
      <w:r>
        <w:t xml:space="preserve">Tabell </w:t>
      </w:r>
      <w:r>
        <w:fldChar w:fldCharType="begin"/>
      </w:r>
      <w:r>
        <w:instrText xml:space="preserve"> STYLEREF  "Rubrik 1" \n</w:instrText>
      </w:r>
      <w:r>
        <w:fldChar w:fldCharType="separate"/>
      </w:r>
      <w:r w:rsidR="00301022">
        <w:rPr>
          <w:noProof/>
        </w:rPr>
        <w:t>2</w:t>
      </w:r>
      <w:r>
        <w:rPr>
          <w:noProof/>
        </w:rPr>
        <w:fldChar w:fldCharType="end"/>
      </w:r>
      <w:r>
        <w:t>.</w:t>
      </w:r>
      <w:fldSimple w:instr=" SEQ Tabell \* ARABIC \s 1 ">
        <w:r w:rsidR="00301022">
          <w:rPr>
            <w:noProof/>
          </w:rPr>
          <w:t>77</w:t>
        </w:r>
      </w:fldSimple>
      <w:r>
        <w:tab/>
        <w:t>UO 14 Beställningsbemyndiganden</w:t>
      </w:r>
      <w:bookmarkEnd w:id="144"/>
    </w:p>
    <w:p w14:paraId="4A2BB0B4" w14:textId="06C252AC" w:rsidR="005B1647" w:rsidRDefault="005B1647" w:rsidP="005B1647">
      <w:pPr>
        <w:pStyle w:val="TabellUnderrubrik"/>
      </w:pPr>
      <w:r w:rsidRPr="00030B81">
        <w:t>Miljoner kronor</w:t>
      </w:r>
    </w:p>
    <w:tbl>
      <w:tblPr>
        <w:tblStyle w:val="RKBPTabell"/>
        <w:tblW w:w="5000" w:type="pct"/>
        <w:tblLook w:val="04E0" w:firstRow="1" w:lastRow="1" w:firstColumn="1" w:lastColumn="0" w:noHBand="0" w:noVBand="1"/>
      </w:tblPr>
      <w:tblGrid>
        <w:gridCol w:w="686"/>
        <w:gridCol w:w="4635"/>
        <w:gridCol w:w="1066"/>
        <w:gridCol w:w="983"/>
      </w:tblGrid>
      <w:tr w:rsidR="00155607" w14:paraId="13F531D1" w14:textId="77777777" w:rsidTr="00BE1FEE">
        <w:trPr>
          <w:cnfStyle w:val="100000000000" w:firstRow="1" w:lastRow="0" w:firstColumn="0" w:lastColumn="0" w:oddVBand="0" w:evenVBand="0" w:oddHBand="0" w:evenHBand="0" w:firstRowFirstColumn="0" w:firstRowLastColumn="0" w:lastRowFirstColumn="0" w:lastRowLastColumn="0"/>
          <w:trHeight w:val="294"/>
          <w:tblHeader w:val="0"/>
        </w:trPr>
        <w:tc>
          <w:tcPr>
            <w:cnfStyle w:val="001000000000" w:firstRow="0" w:lastRow="0" w:firstColumn="1" w:lastColumn="0" w:oddVBand="0" w:evenVBand="0" w:oddHBand="0" w:evenHBand="0" w:firstRowFirstColumn="0" w:firstRowLastColumn="0" w:lastRowFirstColumn="0" w:lastRowLastColumn="0"/>
            <w:tcW w:w="486" w:type="pct"/>
            <w:tcBorders>
              <w:top w:val="none" w:sz="0" w:space="0" w:color="auto"/>
              <w:left w:val="none" w:sz="0" w:space="0" w:color="auto"/>
              <w:bottom w:val="none" w:sz="0" w:space="0" w:color="auto"/>
              <w:right w:val="none" w:sz="0" w:space="0" w:color="auto"/>
              <w:tl2br w:val="none" w:sz="0" w:space="0" w:color="auto"/>
              <w:tr2bl w:val="none" w:sz="0" w:space="0" w:color="auto"/>
            </w:tcBorders>
            <w:noWrap/>
            <w:hideMark/>
          </w:tcPr>
          <w:p w14:paraId="0FF65A72" w14:textId="77777777" w:rsidR="005B1647" w:rsidRPr="00030B81" w:rsidRDefault="005B1647" w:rsidP="005B1647">
            <w:pPr>
              <w:pStyle w:val="TabellHuvud"/>
            </w:pPr>
            <w:r w:rsidRPr="00030B81">
              <w:t>Anslag</w:t>
            </w:r>
          </w:p>
        </w:tc>
        <w:tc>
          <w:tcPr>
            <w:tcW w:w="3080" w:type="pct"/>
            <w:tcBorders>
              <w:top w:val="none" w:sz="0" w:space="0" w:color="auto"/>
              <w:left w:val="none" w:sz="0" w:space="0" w:color="auto"/>
              <w:bottom w:val="none" w:sz="0" w:space="0" w:color="auto"/>
              <w:right w:val="none" w:sz="0" w:space="0" w:color="auto"/>
              <w:tl2br w:val="none" w:sz="0" w:space="0" w:color="auto"/>
              <w:tr2bl w:val="none" w:sz="0" w:space="0" w:color="auto"/>
            </w:tcBorders>
            <w:noWrap/>
            <w:hideMark/>
          </w:tcPr>
          <w:p w14:paraId="78F89436" w14:textId="77777777" w:rsidR="005B1647" w:rsidRPr="00030B81" w:rsidRDefault="005B1647" w:rsidP="005B1647">
            <w:pPr>
              <w:pStyle w:val="TabellHuvud"/>
              <w:jc w:val="left"/>
              <w:cnfStyle w:val="100000000000" w:firstRow="1" w:lastRow="0" w:firstColumn="0" w:lastColumn="0" w:oddVBand="0" w:evenVBand="0" w:oddHBand="0" w:evenHBand="0" w:firstRowFirstColumn="0" w:firstRowLastColumn="0" w:lastRowFirstColumn="0" w:lastRowLastColumn="0"/>
            </w:pPr>
            <w:r w:rsidRPr="00030B81">
              <w:t>Anslagsnamn</w:t>
            </w:r>
          </w:p>
        </w:tc>
        <w:tc>
          <w:tcPr>
            <w:tcW w:w="746" w:type="pct"/>
            <w:tcBorders>
              <w:top w:val="none" w:sz="0" w:space="0" w:color="auto"/>
              <w:left w:val="none" w:sz="0" w:space="0" w:color="auto"/>
              <w:bottom w:val="none" w:sz="0" w:space="0" w:color="auto"/>
              <w:right w:val="none" w:sz="0" w:space="0" w:color="auto"/>
              <w:tl2br w:val="none" w:sz="0" w:space="0" w:color="auto"/>
              <w:tr2bl w:val="none" w:sz="0" w:space="0" w:color="auto"/>
            </w:tcBorders>
            <w:hideMark/>
          </w:tcPr>
          <w:p w14:paraId="735AE2C9" w14:textId="77777777" w:rsidR="005B1647" w:rsidRPr="00030B81"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030B81">
              <w:t>Beställnings-bemyndigande</w:t>
            </w:r>
          </w:p>
        </w:tc>
        <w:tc>
          <w:tcPr>
            <w:tcW w:w="688" w:type="pct"/>
            <w:tcBorders>
              <w:top w:val="none" w:sz="0" w:space="0" w:color="auto"/>
              <w:left w:val="none" w:sz="0" w:space="0" w:color="auto"/>
              <w:bottom w:val="none" w:sz="0" w:space="0" w:color="auto"/>
              <w:right w:val="none" w:sz="0" w:space="0" w:color="auto"/>
              <w:tl2br w:val="none" w:sz="0" w:space="0" w:color="auto"/>
              <w:tr2bl w:val="none" w:sz="0" w:space="0" w:color="auto"/>
            </w:tcBorders>
            <w:hideMark/>
          </w:tcPr>
          <w:p w14:paraId="00BB2CF0" w14:textId="43F1232C" w:rsidR="005B1647" w:rsidRPr="00030B81"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030B81">
              <w:t>Utestående åtaganden</w:t>
            </w:r>
            <w:r>
              <w:br/>
            </w:r>
            <w:r w:rsidRPr="00030B81">
              <w:t>2019-12-31</w:t>
            </w:r>
          </w:p>
        </w:tc>
      </w:tr>
      <w:tr w:rsidR="00155607" w14:paraId="4084E296" w14:textId="77777777" w:rsidTr="00155607">
        <w:trPr>
          <w:trHeight w:val="300"/>
        </w:trPr>
        <w:tc>
          <w:tcPr>
            <w:cnfStyle w:val="001000000000" w:firstRow="0" w:lastRow="0" w:firstColumn="1" w:lastColumn="0" w:oddVBand="0" w:evenVBand="0" w:oddHBand="0" w:evenHBand="0" w:firstRowFirstColumn="0" w:firstRowLastColumn="0" w:lastRowFirstColumn="0" w:lastRowLastColumn="0"/>
            <w:tcW w:w="486" w:type="pct"/>
            <w:tcBorders>
              <w:top w:val="single" w:sz="12" w:space="0" w:color="auto"/>
            </w:tcBorders>
            <w:noWrap/>
            <w:hideMark/>
          </w:tcPr>
          <w:p w14:paraId="4B81996E" w14:textId="77777777" w:rsidR="005B1647" w:rsidRPr="00030B81" w:rsidRDefault="005B1647" w:rsidP="005B1647">
            <w:pPr>
              <w:pStyle w:val="Tabell"/>
            </w:pPr>
            <w:r w:rsidRPr="00030B81">
              <w:t>1:3</w:t>
            </w:r>
          </w:p>
        </w:tc>
        <w:tc>
          <w:tcPr>
            <w:tcW w:w="3080" w:type="pct"/>
            <w:tcBorders>
              <w:top w:val="single" w:sz="12" w:space="0" w:color="auto"/>
            </w:tcBorders>
            <w:noWrap/>
            <w:hideMark/>
          </w:tcPr>
          <w:p w14:paraId="45E7F5DA" w14:textId="77777777" w:rsidR="005B1647" w:rsidRPr="00030B81"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030B81">
              <w:t>Kostnader för arbetsmarknadspolitiska program och insatser</w:t>
            </w:r>
          </w:p>
        </w:tc>
        <w:tc>
          <w:tcPr>
            <w:tcW w:w="746" w:type="pct"/>
            <w:tcBorders>
              <w:top w:val="single" w:sz="12" w:space="0" w:color="auto"/>
            </w:tcBorders>
            <w:noWrap/>
            <w:hideMark/>
          </w:tcPr>
          <w:p w14:paraId="6ECF891B" w14:textId="77777777" w:rsidR="005B1647" w:rsidRPr="00030B81"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30B81">
              <w:t>10 000</w:t>
            </w:r>
          </w:p>
        </w:tc>
        <w:tc>
          <w:tcPr>
            <w:tcW w:w="688" w:type="pct"/>
            <w:tcBorders>
              <w:top w:val="single" w:sz="12" w:space="0" w:color="auto"/>
            </w:tcBorders>
            <w:noWrap/>
            <w:hideMark/>
          </w:tcPr>
          <w:p w14:paraId="2ACBB3A4" w14:textId="77777777" w:rsidR="005B1647" w:rsidRPr="00030B81"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30B81">
              <w:t>2 512</w:t>
            </w:r>
          </w:p>
        </w:tc>
      </w:tr>
      <w:tr w:rsidR="00155607" w14:paraId="44F56F28" w14:textId="77777777" w:rsidTr="00155607">
        <w:trPr>
          <w:trHeight w:val="300"/>
        </w:trPr>
        <w:tc>
          <w:tcPr>
            <w:cnfStyle w:val="001000000000" w:firstRow="0" w:lastRow="0" w:firstColumn="1" w:lastColumn="0" w:oddVBand="0" w:evenVBand="0" w:oddHBand="0" w:evenHBand="0" w:firstRowFirstColumn="0" w:firstRowLastColumn="0" w:lastRowFirstColumn="0" w:lastRowLastColumn="0"/>
            <w:tcW w:w="486" w:type="pct"/>
            <w:noWrap/>
            <w:hideMark/>
          </w:tcPr>
          <w:p w14:paraId="0D9899F7" w14:textId="77777777" w:rsidR="005B1647" w:rsidRPr="00030B81" w:rsidRDefault="005B1647" w:rsidP="005B1647">
            <w:pPr>
              <w:pStyle w:val="Tabell"/>
            </w:pPr>
            <w:r w:rsidRPr="00030B81">
              <w:t>1:4</w:t>
            </w:r>
          </w:p>
        </w:tc>
        <w:tc>
          <w:tcPr>
            <w:tcW w:w="3080" w:type="pct"/>
            <w:noWrap/>
            <w:hideMark/>
          </w:tcPr>
          <w:p w14:paraId="32574311" w14:textId="77777777" w:rsidR="005B1647" w:rsidRPr="00030B81"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030B81">
              <w:t>Lönebidrag och Samhall m.m.</w:t>
            </w:r>
          </w:p>
        </w:tc>
        <w:tc>
          <w:tcPr>
            <w:tcW w:w="746" w:type="pct"/>
            <w:noWrap/>
            <w:hideMark/>
          </w:tcPr>
          <w:p w14:paraId="58B4AEB4" w14:textId="77777777" w:rsidR="005B1647" w:rsidRPr="00030B81"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30B81">
              <w:t>15 000</w:t>
            </w:r>
          </w:p>
        </w:tc>
        <w:tc>
          <w:tcPr>
            <w:tcW w:w="688" w:type="pct"/>
            <w:noWrap/>
            <w:hideMark/>
          </w:tcPr>
          <w:p w14:paraId="269F0CD4" w14:textId="77777777" w:rsidR="005B1647" w:rsidRPr="00030B81"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30B81">
              <w:t>13 362</w:t>
            </w:r>
          </w:p>
        </w:tc>
      </w:tr>
      <w:tr w:rsidR="00155607" w14:paraId="16B62322" w14:textId="77777777" w:rsidTr="00155607">
        <w:trPr>
          <w:trHeight w:val="300"/>
        </w:trPr>
        <w:tc>
          <w:tcPr>
            <w:cnfStyle w:val="001000000000" w:firstRow="0" w:lastRow="0" w:firstColumn="1" w:lastColumn="0" w:oddVBand="0" w:evenVBand="0" w:oddHBand="0" w:evenHBand="0" w:firstRowFirstColumn="0" w:firstRowLastColumn="0" w:lastRowFirstColumn="0" w:lastRowLastColumn="0"/>
            <w:tcW w:w="486" w:type="pct"/>
            <w:noWrap/>
            <w:hideMark/>
          </w:tcPr>
          <w:p w14:paraId="49BC35F3" w14:textId="77777777" w:rsidR="005B1647" w:rsidRPr="00030B81" w:rsidRDefault="005B1647" w:rsidP="005B1647">
            <w:pPr>
              <w:pStyle w:val="Tabell"/>
            </w:pPr>
            <w:r w:rsidRPr="00030B81">
              <w:t>1:6</w:t>
            </w:r>
          </w:p>
        </w:tc>
        <w:tc>
          <w:tcPr>
            <w:tcW w:w="3080" w:type="pct"/>
            <w:noWrap/>
            <w:hideMark/>
          </w:tcPr>
          <w:p w14:paraId="546E8B7C" w14:textId="784D0F3A" w:rsidR="005B1647" w:rsidRPr="00030B81"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030B81">
              <w:t>Europeiska socialfonden m.m. för perioden 2014–2020</w:t>
            </w:r>
          </w:p>
        </w:tc>
        <w:tc>
          <w:tcPr>
            <w:tcW w:w="746" w:type="pct"/>
            <w:noWrap/>
            <w:hideMark/>
          </w:tcPr>
          <w:p w14:paraId="2FE9F694" w14:textId="77777777" w:rsidR="005B1647" w:rsidRPr="00030B81"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30B81">
              <w:t>3 850</w:t>
            </w:r>
          </w:p>
        </w:tc>
        <w:tc>
          <w:tcPr>
            <w:tcW w:w="688" w:type="pct"/>
            <w:noWrap/>
            <w:hideMark/>
          </w:tcPr>
          <w:p w14:paraId="3DA56023" w14:textId="77777777" w:rsidR="005B1647" w:rsidRPr="00030B81"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30B81">
              <w:t>3 049</w:t>
            </w:r>
          </w:p>
        </w:tc>
      </w:tr>
      <w:tr w:rsidR="00155607" w14:paraId="646E7B68" w14:textId="77777777" w:rsidTr="00155607">
        <w:trPr>
          <w:trHeight w:val="300"/>
        </w:trPr>
        <w:tc>
          <w:tcPr>
            <w:cnfStyle w:val="001000000000" w:firstRow="0" w:lastRow="0" w:firstColumn="1" w:lastColumn="0" w:oddVBand="0" w:evenVBand="0" w:oddHBand="0" w:evenHBand="0" w:firstRowFirstColumn="0" w:firstRowLastColumn="0" w:lastRowFirstColumn="0" w:lastRowLastColumn="0"/>
            <w:tcW w:w="486" w:type="pct"/>
            <w:noWrap/>
            <w:hideMark/>
          </w:tcPr>
          <w:p w14:paraId="3C45908E" w14:textId="77777777" w:rsidR="005B1647" w:rsidRPr="00030B81" w:rsidRDefault="005B1647" w:rsidP="005B1647">
            <w:pPr>
              <w:pStyle w:val="Tabell"/>
            </w:pPr>
            <w:r w:rsidRPr="00030B81">
              <w:t>1:7</w:t>
            </w:r>
          </w:p>
        </w:tc>
        <w:tc>
          <w:tcPr>
            <w:tcW w:w="3080" w:type="pct"/>
            <w:noWrap/>
            <w:hideMark/>
          </w:tcPr>
          <w:p w14:paraId="53C770D3" w14:textId="77777777" w:rsidR="005B1647" w:rsidRPr="00030B81"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030B81">
              <w:t>Institutet för arbetsmarknads- och utbildningspolitisk utvärdering</w:t>
            </w:r>
          </w:p>
        </w:tc>
        <w:tc>
          <w:tcPr>
            <w:tcW w:w="746" w:type="pct"/>
            <w:noWrap/>
            <w:hideMark/>
          </w:tcPr>
          <w:p w14:paraId="2540354E" w14:textId="77777777" w:rsidR="005B1647" w:rsidRPr="00030B81"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30B81">
              <w:t>9</w:t>
            </w:r>
          </w:p>
        </w:tc>
        <w:tc>
          <w:tcPr>
            <w:tcW w:w="688" w:type="pct"/>
            <w:noWrap/>
            <w:hideMark/>
          </w:tcPr>
          <w:p w14:paraId="2B49C555" w14:textId="77777777" w:rsidR="005B1647" w:rsidRPr="00030B81"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30B81">
              <w:t>7</w:t>
            </w:r>
          </w:p>
        </w:tc>
      </w:tr>
      <w:tr w:rsidR="00155607" w14:paraId="7D813D7D" w14:textId="77777777" w:rsidTr="00155607">
        <w:trPr>
          <w:trHeight w:val="300"/>
        </w:trPr>
        <w:tc>
          <w:tcPr>
            <w:cnfStyle w:val="001000000000" w:firstRow="0" w:lastRow="0" w:firstColumn="1" w:lastColumn="0" w:oddVBand="0" w:evenVBand="0" w:oddHBand="0" w:evenHBand="0" w:firstRowFirstColumn="0" w:firstRowLastColumn="0" w:lastRowFirstColumn="0" w:lastRowLastColumn="0"/>
            <w:tcW w:w="486" w:type="pct"/>
            <w:noWrap/>
            <w:hideMark/>
          </w:tcPr>
          <w:p w14:paraId="2BE408BC" w14:textId="77777777" w:rsidR="005B1647" w:rsidRPr="00030B81" w:rsidRDefault="005B1647" w:rsidP="005B1647">
            <w:pPr>
              <w:pStyle w:val="Tabell"/>
            </w:pPr>
            <w:r w:rsidRPr="00030B81">
              <w:t>1:10</w:t>
            </w:r>
          </w:p>
        </w:tc>
        <w:tc>
          <w:tcPr>
            <w:tcW w:w="3080" w:type="pct"/>
            <w:noWrap/>
            <w:hideMark/>
          </w:tcPr>
          <w:p w14:paraId="662FEBA9" w14:textId="77777777" w:rsidR="005B1647" w:rsidRPr="00030B81"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030B81">
              <w:t>Bidrag till Stiftelsen Utbildning Nordkalotten</w:t>
            </w:r>
          </w:p>
        </w:tc>
        <w:tc>
          <w:tcPr>
            <w:tcW w:w="746" w:type="pct"/>
            <w:noWrap/>
            <w:hideMark/>
          </w:tcPr>
          <w:p w14:paraId="5770AAA7" w14:textId="77777777" w:rsidR="005B1647" w:rsidRPr="00030B81"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30B81">
              <w:t>33</w:t>
            </w:r>
          </w:p>
        </w:tc>
        <w:tc>
          <w:tcPr>
            <w:tcW w:w="688" w:type="pct"/>
            <w:noWrap/>
            <w:hideMark/>
          </w:tcPr>
          <w:p w14:paraId="184FB6F7" w14:textId="77777777" w:rsidR="005B1647" w:rsidRPr="00030B81"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30B81">
              <w:t>33</w:t>
            </w:r>
          </w:p>
        </w:tc>
      </w:tr>
      <w:tr w:rsidR="00155607" w14:paraId="6220D626" w14:textId="77777777" w:rsidTr="00155607">
        <w:trPr>
          <w:trHeight w:val="300"/>
        </w:trPr>
        <w:tc>
          <w:tcPr>
            <w:cnfStyle w:val="001000000000" w:firstRow="0" w:lastRow="0" w:firstColumn="1" w:lastColumn="0" w:oddVBand="0" w:evenVBand="0" w:oddHBand="0" w:evenHBand="0" w:firstRowFirstColumn="0" w:firstRowLastColumn="0" w:lastRowFirstColumn="0" w:lastRowLastColumn="0"/>
            <w:tcW w:w="486" w:type="pct"/>
            <w:noWrap/>
            <w:hideMark/>
          </w:tcPr>
          <w:p w14:paraId="196A0B19" w14:textId="77777777" w:rsidR="005B1647" w:rsidRPr="00030B81" w:rsidRDefault="005B1647" w:rsidP="005B1647">
            <w:pPr>
              <w:pStyle w:val="Tabell"/>
            </w:pPr>
            <w:r w:rsidRPr="00030B81">
              <w:t>1:13</w:t>
            </w:r>
          </w:p>
        </w:tc>
        <w:tc>
          <w:tcPr>
            <w:tcW w:w="3080" w:type="pct"/>
            <w:noWrap/>
            <w:hideMark/>
          </w:tcPr>
          <w:p w14:paraId="14387F7F" w14:textId="77777777" w:rsidR="005B1647" w:rsidRPr="00030B81"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030B81">
              <w:t>Lån till körkort</w:t>
            </w:r>
          </w:p>
        </w:tc>
        <w:tc>
          <w:tcPr>
            <w:tcW w:w="746" w:type="pct"/>
            <w:noWrap/>
            <w:hideMark/>
          </w:tcPr>
          <w:p w14:paraId="567FF491" w14:textId="77777777" w:rsidR="005B1647" w:rsidRPr="00030B81"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30B81">
              <w:t>114</w:t>
            </w:r>
          </w:p>
        </w:tc>
        <w:tc>
          <w:tcPr>
            <w:tcW w:w="688" w:type="pct"/>
            <w:noWrap/>
            <w:hideMark/>
          </w:tcPr>
          <w:p w14:paraId="05D638D2" w14:textId="77777777" w:rsidR="005B1647" w:rsidRPr="00030B81"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30B81">
              <w:t>61</w:t>
            </w:r>
          </w:p>
        </w:tc>
      </w:tr>
      <w:tr w:rsidR="00155607" w14:paraId="20C465D2" w14:textId="77777777" w:rsidTr="00155607">
        <w:trPr>
          <w:trHeight w:val="300"/>
        </w:trPr>
        <w:tc>
          <w:tcPr>
            <w:cnfStyle w:val="001000000000" w:firstRow="0" w:lastRow="0" w:firstColumn="1" w:lastColumn="0" w:oddVBand="0" w:evenVBand="0" w:oddHBand="0" w:evenHBand="0" w:firstRowFirstColumn="0" w:firstRowLastColumn="0" w:lastRowFirstColumn="0" w:lastRowLastColumn="0"/>
            <w:tcW w:w="486" w:type="pct"/>
            <w:tcBorders>
              <w:bottom w:val="single" w:sz="4" w:space="0" w:color="auto"/>
            </w:tcBorders>
            <w:noWrap/>
            <w:hideMark/>
          </w:tcPr>
          <w:p w14:paraId="0A560815" w14:textId="77777777" w:rsidR="005B1647" w:rsidRPr="00030B81" w:rsidRDefault="005B1647" w:rsidP="005B1647">
            <w:pPr>
              <w:pStyle w:val="Tabell"/>
            </w:pPr>
            <w:r w:rsidRPr="00030B81">
              <w:t>2:1</w:t>
            </w:r>
          </w:p>
        </w:tc>
        <w:tc>
          <w:tcPr>
            <w:tcW w:w="3080" w:type="pct"/>
            <w:tcBorders>
              <w:bottom w:val="single" w:sz="4" w:space="0" w:color="auto"/>
            </w:tcBorders>
            <w:noWrap/>
            <w:hideMark/>
          </w:tcPr>
          <w:p w14:paraId="2180B6FE" w14:textId="77777777" w:rsidR="005B1647" w:rsidRPr="00030B81"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030B81">
              <w:t>Arbetsmiljöverket</w:t>
            </w:r>
          </w:p>
        </w:tc>
        <w:tc>
          <w:tcPr>
            <w:tcW w:w="746" w:type="pct"/>
            <w:tcBorders>
              <w:bottom w:val="single" w:sz="4" w:space="0" w:color="auto"/>
            </w:tcBorders>
            <w:noWrap/>
            <w:hideMark/>
          </w:tcPr>
          <w:p w14:paraId="61F8EBF0" w14:textId="77777777" w:rsidR="005B1647" w:rsidRPr="00030B81"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30B81">
              <w:t>20</w:t>
            </w:r>
          </w:p>
        </w:tc>
        <w:tc>
          <w:tcPr>
            <w:tcW w:w="688" w:type="pct"/>
            <w:tcBorders>
              <w:bottom w:val="single" w:sz="4" w:space="0" w:color="auto"/>
            </w:tcBorders>
            <w:noWrap/>
            <w:hideMark/>
          </w:tcPr>
          <w:p w14:paraId="258042D6" w14:textId="77777777" w:rsidR="005B1647" w:rsidRPr="00030B81"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30B81">
              <w:t>20</w:t>
            </w:r>
          </w:p>
        </w:tc>
      </w:tr>
      <w:tr w:rsidR="00155607" w14:paraId="2982DFFD" w14:textId="77777777" w:rsidTr="00155607">
        <w:trPr>
          <w:cnfStyle w:val="010000000000" w:firstRow="0" w:lastRow="1" w:firstColumn="0" w:lastColumn="0" w:oddVBand="0" w:evenVBand="0" w:oddHBand="0" w:evenHBand="0" w:firstRowFirstColumn="0" w:firstRowLastColumn="0" w:lastRowFirstColumn="0" w:lastRowLastColumn="0"/>
          <w:trHeight w:val="315"/>
        </w:trPr>
        <w:tc>
          <w:tcPr>
            <w:cnfStyle w:val="001000000000" w:firstRow="0" w:lastRow="0" w:firstColumn="1" w:lastColumn="0" w:oddVBand="0" w:evenVBand="0" w:oddHBand="0" w:evenHBand="0" w:firstRowFirstColumn="0" w:firstRowLastColumn="0" w:lastRowFirstColumn="0" w:lastRowLastColumn="0"/>
            <w:tcW w:w="486" w:type="pct"/>
            <w:tcBorders>
              <w:top w:val="single" w:sz="4" w:space="0" w:color="auto"/>
            </w:tcBorders>
            <w:shd w:val="clear" w:color="auto" w:fill="auto"/>
            <w:noWrap/>
            <w:hideMark/>
          </w:tcPr>
          <w:p w14:paraId="02323FEE" w14:textId="77777777" w:rsidR="005B1647" w:rsidRPr="00030B81" w:rsidRDefault="005B1647" w:rsidP="005B1647">
            <w:pPr>
              <w:pStyle w:val="Tabell"/>
              <w:rPr>
                <w:bCs/>
              </w:rPr>
            </w:pPr>
            <w:r w:rsidRPr="00030B81">
              <w:rPr>
                <w:bCs/>
              </w:rPr>
              <w:t>Summa</w:t>
            </w:r>
          </w:p>
        </w:tc>
        <w:tc>
          <w:tcPr>
            <w:tcW w:w="3080" w:type="pct"/>
            <w:tcBorders>
              <w:top w:val="single" w:sz="4" w:space="0" w:color="auto"/>
            </w:tcBorders>
            <w:shd w:val="clear" w:color="auto" w:fill="auto"/>
            <w:noWrap/>
            <w:hideMark/>
          </w:tcPr>
          <w:p w14:paraId="5CCB46A1" w14:textId="77777777" w:rsidR="005B1647" w:rsidRPr="00030B81"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030B81">
              <w:rPr>
                <w:bCs/>
              </w:rPr>
              <w:t> </w:t>
            </w:r>
          </w:p>
        </w:tc>
        <w:tc>
          <w:tcPr>
            <w:tcW w:w="746" w:type="pct"/>
            <w:tcBorders>
              <w:top w:val="single" w:sz="4" w:space="0" w:color="auto"/>
            </w:tcBorders>
            <w:shd w:val="clear" w:color="auto" w:fill="auto"/>
            <w:noWrap/>
            <w:hideMark/>
          </w:tcPr>
          <w:p w14:paraId="7D617F08" w14:textId="77777777" w:rsidR="005B1647" w:rsidRPr="00030B81"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030B81">
              <w:rPr>
                <w:bCs/>
              </w:rPr>
              <w:t>29 026</w:t>
            </w:r>
          </w:p>
        </w:tc>
        <w:tc>
          <w:tcPr>
            <w:tcW w:w="688" w:type="pct"/>
            <w:tcBorders>
              <w:top w:val="single" w:sz="4" w:space="0" w:color="auto"/>
            </w:tcBorders>
            <w:shd w:val="clear" w:color="auto" w:fill="auto"/>
            <w:noWrap/>
            <w:hideMark/>
          </w:tcPr>
          <w:p w14:paraId="20534002" w14:textId="77777777" w:rsidR="005B1647" w:rsidRPr="00030B81"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030B81">
              <w:rPr>
                <w:bCs/>
              </w:rPr>
              <w:t>19 044</w:t>
            </w:r>
          </w:p>
        </w:tc>
      </w:tr>
    </w:tbl>
    <w:p w14:paraId="2A7E7391" w14:textId="28307C23" w:rsidR="005B1647" w:rsidRDefault="005B1647" w:rsidP="005B1647">
      <w:pPr>
        <w:pStyle w:val="Brdtext"/>
        <w:spacing w:before="160"/>
      </w:pPr>
      <w:r w:rsidRPr="00030B81">
        <w:t>Inom utgiftsområdet beslutade riksdagen om beställningsbemyndiganden på 29</w:t>
      </w:r>
      <w:r>
        <w:t> </w:t>
      </w:r>
      <w:r w:rsidRPr="00030B81">
        <w:t>026</w:t>
      </w:r>
      <w:r>
        <w:t> </w:t>
      </w:r>
      <w:r w:rsidRPr="00030B81">
        <w:t>miljoner kronor. De utestående åtagandena uppgick till 19</w:t>
      </w:r>
      <w:r>
        <w:t> </w:t>
      </w:r>
      <w:r w:rsidRPr="00030B81">
        <w:t>044</w:t>
      </w:r>
      <w:r>
        <w:t> </w:t>
      </w:r>
      <w:r w:rsidRPr="00030B81">
        <w:t>miljoner kronor. Skillnaden mellan bemyndiganden och utestående åtaganden uppgick till 9</w:t>
      </w:r>
      <w:r>
        <w:t> </w:t>
      </w:r>
      <w:r w:rsidRPr="00030B81">
        <w:t>982</w:t>
      </w:r>
      <w:r>
        <w:t> </w:t>
      </w:r>
      <w:r w:rsidRPr="00030B81">
        <w:t>miljoner kronor. Skillnaden för anslaget 1:3</w:t>
      </w:r>
      <w:r>
        <w:t> </w:t>
      </w:r>
      <w:r w:rsidRPr="00A6225E">
        <w:rPr>
          <w:i/>
          <w:iCs/>
        </w:rPr>
        <w:t>Kostnader för arbetsmarknadspolitiska program och insatser</w:t>
      </w:r>
      <w:r w:rsidRPr="00030B81">
        <w:t xml:space="preserve"> beror på att det rådde anvisningsstop</w:t>
      </w:r>
      <w:r>
        <w:t>p</w:t>
      </w:r>
      <w:r w:rsidRPr="00030B81">
        <w:t xml:space="preserve"> på subventionerande anställningar under anslaget större delen av år</w:t>
      </w:r>
      <w:r>
        <w:t>et.</w:t>
      </w:r>
    </w:p>
    <w:p w14:paraId="6B83FF5E" w14:textId="77777777" w:rsidR="005B1647" w:rsidRDefault="005B1647" w:rsidP="005B1647">
      <w:pPr>
        <w:pStyle w:val="Rubrik4utannumrering"/>
      </w:pPr>
      <w:r>
        <w:t xml:space="preserve">Riksrevisionens </w:t>
      </w:r>
      <w:r w:rsidRPr="00A74E4A">
        <w:t xml:space="preserve">iakttagelser – </w:t>
      </w:r>
      <w:r>
        <w:t>årlig revision</w:t>
      </w:r>
    </w:p>
    <w:p w14:paraId="1650AA4D" w14:textId="77777777" w:rsidR="005B1647" w:rsidRDefault="005B1647" w:rsidP="005B1647">
      <w:pPr>
        <w:pStyle w:val="Rubrik5utannumrering"/>
      </w:pPr>
      <w:r>
        <w:t>Rådet för Europeiska socialfonden i Sverige</w:t>
      </w:r>
    </w:p>
    <w:p w14:paraId="589532EE" w14:textId="228DAD78" w:rsidR="005B1647" w:rsidRDefault="005B1647" w:rsidP="005B1647">
      <w:pPr>
        <w:pStyle w:val="Brdtext"/>
      </w:pPr>
      <w:r>
        <w:t>Rådet för Europeiska socialfonden i Sverige (ESF-rådet) har fått en revisionsberättelse med reservation avseende sin årsredovisning för 2019. Som grund för uttalande om reservation anger Riksrevisionen följande.</w:t>
      </w:r>
    </w:p>
    <w:p w14:paraId="1C5F76D3" w14:textId="214068F4" w:rsidR="005B1647" w:rsidRPr="00FE4088" w:rsidRDefault="005B1647" w:rsidP="005B1647">
      <w:pPr>
        <w:pStyle w:val="Brdtext"/>
      </w:pPr>
      <w:r w:rsidRPr="00FE4088">
        <w:t>ESF-rådet har överskridit det av regeringen beslutade slutåret 2021 avseende beställningsbemyndigandet för Fonden för europeiskt bistånd för dem som har det sämst ställt</w:t>
      </w:r>
      <w:r>
        <w:t xml:space="preserve"> </w:t>
      </w:r>
      <w:r w:rsidRPr="00FE4088">
        <w:t>genom att ingå åtaganden för år 2022 för anslag 4:7 ap 2</w:t>
      </w:r>
      <w:r>
        <w:rPr>
          <w:i/>
          <w:iCs/>
        </w:rPr>
        <w:t> </w:t>
      </w:r>
      <w:r w:rsidRPr="00C544F2">
        <w:rPr>
          <w:i/>
          <w:iCs/>
        </w:rPr>
        <w:t xml:space="preserve">Fonden för europeiskt bistånd till dem som har det sämst ställt (FEAD) 2014–2020 </w:t>
      </w:r>
      <w:r>
        <w:t xml:space="preserve">under utgiftsområde 9 </w:t>
      </w:r>
      <w:r w:rsidRPr="00FE4088">
        <w:t>med 573</w:t>
      </w:r>
      <w:r>
        <w:t> 000</w:t>
      </w:r>
      <w:r w:rsidRPr="00FE4088">
        <w:t xml:space="preserve"> kronor och för ap 6 med 105</w:t>
      </w:r>
      <w:r>
        <w:t> 000 </w:t>
      </w:r>
      <w:r w:rsidRPr="00FE4088">
        <w:t>kronor.</w:t>
      </w:r>
    </w:p>
    <w:p w14:paraId="36E00FB7" w14:textId="77777777" w:rsidR="005B1647" w:rsidRDefault="005B1647" w:rsidP="005B1647">
      <w:pPr>
        <w:pStyle w:val="Rubrik4utannumrering"/>
      </w:pPr>
      <w:r>
        <w:t>Riksrevisionens iakttagelser – effektivitetsrevision</w:t>
      </w:r>
    </w:p>
    <w:p w14:paraId="256AECF9" w14:textId="77777777" w:rsidR="005B1647" w:rsidRPr="00915083" w:rsidRDefault="005B1647" w:rsidP="005B1647">
      <w:pPr>
        <w:pStyle w:val="Rubrik5utannumrering"/>
      </w:pPr>
      <w:r w:rsidRPr="00915083">
        <w:t>2019:18 Arbetsförmedlingens matchningsarbete – svag kunskapsbas och brister i styrningen</w:t>
      </w:r>
    </w:p>
    <w:p w14:paraId="1211C34F" w14:textId="6EE2B7AC" w:rsidR="005B1647" w:rsidRDefault="005B1647" w:rsidP="005B1647">
      <w:pPr>
        <w:pStyle w:val="Brdtext"/>
      </w:pPr>
      <w:r>
        <w:t>Riksrevisionen har granskat om Arbetsförmedlingens styrning av matchningsarbetet skapar förutsättningar för effektivitet och likvärdighet.</w:t>
      </w:r>
    </w:p>
    <w:p w14:paraId="61294F9B" w14:textId="4068EEF6" w:rsidR="005B1647" w:rsidRDefault="005B1647" w:rsidP="005B1647">
      <w:pPr>
        <w:pStyle w:val="Brdtext"/>
      </w:pPr>
      <w:r>
        <w:t>Regeringen har i skrivelse Riksrevisionens rapport om Arbetsförmedlingens matchningsarbete (skr. 2019/20:46) redovisat vilka åtgärder som avses vidtas med anledning av granskningsrapporten. Granskningsrapporten är därmed slutbehandlad.</w:t>
      </w:r>
    </w:p>
    <w:p w14:paraId="08DFCC65" w14:textId="4B9C25F4" w:rsidR="005B1647" w:rsidRDefault="005B1647" w:rsidP="005B1647">
      <w:pPr>
        <w:pStyle w:val="Brdtext"/>
      </w:pPr>
      <w:r>
        <w:t>Riksdagen har lagt regeringens skrivelse till handlingarna (bet. 2019/20:AU6, rskr. 2019/20:153).</w:t>
      </w:r>
    </w:p>
    <w:p w14:paraId="0CB1056D" w14:textId="77777777" w:rsidR="005B1647" w:rsidRPr="00915083" w:rsidRDefault="005B1647" w:rsidP="005B1647">
      <w:pPr>
        <w:pStyle w:val="Rubrik5utannumrering"/>
      </w:pPr>
      <w:r w:rsidRPr="00915083">
        <w:lastRenderedPageBreak/>
        <w:t>2019:27 Stöd till start av näringsverksamhet – långsiktiga effekter och Arbetsförmedlingens arbetssätt</w:t>
      </w:r>
    </w:p>
    <w:p w14:paraId="7E29EC0D" w14:textId="15A6AB50" w:rsidR="005B1647" w:rsidRDefault="005B1647" w:rsidP="005B1647">
      <w:pPr>
        <w:pStyle w:val="Brdtext"/>
      </w:pPr>
      <w:r>
        <w:t>Riksrevisionen har granskat om programmet stöd till start av näringsverksamhet är en effektiv åtgärd i jämförelse med andra arbetsmarknadspolitiska program eller att kvarstå i öppen arbetslöshet.</w:t>
      </w:r>
    </w:p>
    <w:p w14:paraId="5B2C6AAF" w14:textId="3F4EB051" w:rsidR="005B1647" w:rsidRDefault="005B1647" w:rsidP="005B1647">
      <w:pPr>
        <w:pStyle w:val="Brdtext"/>
      </w:pPr>
      <w:r>
        <w:t>Regeringen har redovisat vilka åtgärder som avses vidtas med anledning av gransk</w:t>
      </w:r>
      <w:r>
        <w:softHyphen/>
        <w:t>ningsrapporten i regeringens skrivelse Riksrevisionens rapport om stöd till start av näringsverksamhet (skr. 2019/20:73). Granskningsrapporten är därmed slutbehandlad.</w:t>
      </w:r>
    </w:p>
    <w:p w14:paraId="3720FA82" w14:textId="77777777" w:rsidR="005B1647" w:rsidRDefault="005B1647">
      <w:r>
        <w:br w:type="page"/>
      </w:r>
    </w:p>
    <w:p w14:paraId="077AECA5" w14:textId="77777777" w:rsidR="005B1647" w:rsidRDefault="005B1647" w:rsidP="006A1774">
      <w:pPr>
        <w:pStyle w:val="Rubrik3"/>
      </w:pPr>
      <w:bookmarkStart w:id="145" w:name="_Toc37350627"/>
      <w:r>
        <w:lastRenderedPageBreak/>
        <w:t>Utgiftsområde 15 Studiestöd</w:t>
      </w:r>
      <w:bookmarkEnd w:id="145"/>
    </w:p>
    <w:p w14:paraId="11D52753" w14:textId="2614C00B" w:rsidR="005B1647" w:rsidRDefault="005B1647" w:rsidP="005B1647">
      <w:pPr>
        <w:pStyle w:val="TabellRubrik"/>
      </w:pPr>
      <w:bookmarkStart w:id="146" w:name="_Toc37340078"/>
      <w:r>
        <w:t xml:space="preserve">Tabell </w:t>
      </w:r>
      <w:r>
        <w:fldChar w:fldCharType="begin"/>
      </w:r>
      <w:r>
        <w:instrText xml:space="preserve"> STYLEREF  "Rubrik 1" \n</w:instrText>
      </w:r>
      <w:r>
        <w:fldChar w:fldCharType="separate"/>
      </w:r>
      <w:r w:rsidR="00301022">
        <w:rPr>
          <w:noProof/>
        </w:rPr>
        <w:t>2</w:t>
      </w:r>
      <w:r>
        <w:rPr>
          <w:noProof/>
        </w:rPr>
        <w:fldChar w:fldCharType="end"/>
      </w:r>
      <w:r>
        <w:t>.</w:t>
      </w:r>
      <w:fldSimple w:instr=" SEQ Tabell \* ARABIC \s 1 ">
        <w:r w:rsidR="00301022">
          <w:rPr>
            <w:noProof/>
          </w:rPr>
          <w:t>78</w:t>
        </w:r>
      </w:fldSimple>
      <w:r>
        <w:tab/>
      </w:r>
      <w:r w:rsidRPr="00F57A92">
        <w:t>UO 15 Anslag</w:t>
      </w:r>
      <w:bookmarkEnd w:id="146"/>
    </w:p>
    <w:p w14:paraId="3952432A" w14:textId="77777777" w:rsidR="005B1647" w:rsidRPr="002D3B0A" w:rsidRDefault="005B1647" w:rsidP="005B1647">
      <w:pPr>
        <w:pStyle w:val="TabellUnderrubrik"/>
      </w:pPr>
      <w:r w:rsidRPr="002D3B0A">
        <w:t>Miljoner kronor</w:t>
      </w:r>
    </w:p>
    <w:tbl>
      <w:tblPr>
        <w:tblStyle w:val="RKBPTabell"/>
        <w:tblW w:w="5000" w:type="pct"/>
        <w:tblLook w:val="04E0" w:firstRow="1" w:lastRow="1" w:firstColumn="1" w:lastColumn="0" w:noHBand="0" w:noVBand="1"/>
      </w:tblPr>
      <w:tblGrid>
        <w:gridCol w:w="688"/>
        <w:gridCol w:w="2575"/>
        <w:gridCol w:w="685"/>
        <w:gridCol w:w="685"/>
        <w:gridCol w:w="685"/>
        <w:gridCol w:w="685"/>
        <w:gridCol w:w="685"/>
        <w:gridCol w:w="682"/>
      </w:tblGrid>
      <w:tr w:rsidR="00155607" w14:paraId="1CD7B751" w14:textId="77777777" w:rsidTr="00BE1FEE">
        <w:trPr>
          <w:cnfStyle w:val="100000000000" w:firstRow="1" w:lastRow="0" w:firstColumn="0" w:lastColumn="0" w:oddVBand="0" w:evenVBand="0" w:oddHBand="0" w:evenHBand="0" w:firstRowFirstColumn="0" w:firstRowLastColumn="0" w:lastRowFirstColumn="0" w:lastRowLastColumn="0"/>
          <w:trHeight w:val="170"/>
          <w:tblHeader w:val="0"/>
        </w:trPr>
        <w:tc>
          <w:tcPr>
            <w:cnfStyle w:val="001000000000" w:firstRow="0" w:lastRow="0" w:firstColumn="1" w:lastColumn="0" w:oddVBand="0" w:evenVBand="0" w:oddHBand="0" w:evenHBand="0" w:firstRowFirstColumn="0" w:firstRowLastColumn="0" w:lastRowFirstColumn="0" w:lastRowLastColumn="0"/>
            <w:tcW w:w="466"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23E77BF3" w14:textId="77777777" w:rsidR="005B1647" w:rsidRPr="00F57A92" w:rsidRDefault="005B1647" w:rsidP="005B1647">
            <w:pPr>
              <w:pStyle w:val="TabellHuvud"/>
            </w:pPr>
            <w:r w:rsidRPr="00F57A92">
              <w:t>Anslag</w:t>
            </w:r>
          </w:p>
        </w:tc>
        <w:tc>
          <w:tcPr>
            <w:tcW w:w="1746"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hideMark/>
          </w:tcPr>
          <w:p w14:paraId="028ADD04" w14:textId="77777777" w:rsidR="005B1647" w:rsidRPr="00F57A92" w:rsidRDefault="005B1647" w:rsidP="005B1647">
            <w:pPr>
              <w:pStyle w:val="TabellHuvud"/>
              <w:jc w:val="left"/>
              <w:cnfStyle w:val="100000000000" w:firstRow="1" w:lastRow="0" w:firstColumn="0" w:lastColumn="0" w:oddVBand="0" w:evenVBand="0" w:oddHBand="0" w:evenHBand="0" w:firstRowFirstColumn="0" w:firstRowLastColumn="0" w:lastRowFirstColumn="0" w:lastRowLastColumn="0"/>
            </w:pPr>
            <w:r w:rsidRPr="00F57A92">
              <w:t>Anslagsnamn</w:t>
            </w:r>
          </w:p>
        </w:tc>
        <w:tc>
          <w:tcPr>
            <w:tcW w:w="465"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hideMark/>
          </w:tcPr>
          <w:p w14:paraId="244D9DB9" w14:textId="77777777" w:rsidR="005B1647" w:rsidRPr="00F57A92"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F57A92">
              <w:t>SB</w:t>
            </w:r>
            <w:r w:rsidRPr="00F57A92">
              <w:br/>
              <w:t>2019</w:t>
            </w:r>
          </w:p>
        </w:tc>
        <w:tc>
          <w:tcPr>
            <w:tcW w:w="465"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hideMark/>
          </w:tcPr>
          <w:p w14:paraId="50A88FAF" w14:textId="77777777" w:rsidR="005B1647" w:rsidRPr="00F57A92"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F57A92">
              <w:t>ÄB</w:t>
            </w:r>
            <w:r w:rsidRPr="00F57A92">
              <w:br/>
              <w:t>2019</w:t>
            </w:r>
          </w:p>
        </w:tc>
        <w:tc>
          <w:tcPr>
            <w:tcW w:w="465"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hideMark/>
          </w:tcPr>
          <w:p w14:paraId="6D9D165F" w14:textId="77777777" w:rsidR="005B1647" w:rsidRPr="00F57A92"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F57A92">
              <w:t>Utfall</w:t>
            </w:r>
            <w:r w:rsidRPr="00F57A92">
              <w:br/>
              <w:t>2019</w:t>
            </w:r>
          </w:p>
        </w:tc>
        <w:tc>
          <w:tcPr>
            <w:tcW w:w="465"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hideMark/>
          </w:tcPr>
          <w:p w14:paraId="3E7026A2" w14:textId="77777777" w:rsidR="005B1647" w:rsidRPr="00F57A92"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F57A92">
              <w:t>Utfall-SB</w:t>
            </w:r>
            <w:r w:rsidRPr="00F57A92">
              <w:br/>
              <w:t>2019</w:t>
            </w:r>
          </w:p>
        </w:tc>
        <w:tc>
          <w:tcPr>
            <w:tcW w:w="465"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hideMark/>
          </w:tcPr>
          <w:p w14:paraId="6F86F2E2" w14:textId="77777777" w:rsidR="005B1647" w:rsidRPr="00F57A92"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F57A92">
              <w:t>Utfall-SB</w:t>
            </w:r>
            <w:r w:rsidRPr="00F57A92">
              <w:br/>
            </w:r>
            <w:r>
              <w:t>procent</w:t>
            </w:r>
            <w:r w:rsidRPr="00F57A92">
              <w:br/>
              <w:t>2019</w:t>
            </w:r>
          </w:p>
        </w:tc>
        <w:tc>
          <w:tcPr>
            <w:tcW w:w="463"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hideMark/>
          </w:tcPr>
          <w:p w14:paraId="2720C6BB" w14:textId="77777777" w:rsidR="005B1647" w:rsidRPr="00F57A92"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F57A92">
              <w:t>Utfall</w:t>
            </w:r>
            <w:r w:rsidRPr="00F57A92">
              <w:br/>
              <w:t>2018</w:t>
            </w:r>
          </w:p>
        </w:tc>
      </w:tr>
      <w:tr w:rsidR="00155607" w14:paraId="1AA06011"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466" w:type="pct"/>
            <w:tcBorders>
              <w:top w:val="single" w:sz="12" w:space="0" w:color="auto"/>
            </w:tcBorders>
            <w:hideMark/>
          </w:tcPr>
          <w:p w14:paraId="2EE47828" w14:textId="77777777" w:rsidR="005B1647" w:rsidRPr="00F57A92" w:rsidRDefault="005B1647" w:rsidP="005B1647">
            <w:pPr>
              <w:pStyle w:val="Tabell"/>
            </w:pPr>
            <w:r w:rsidRPr="00F57A92">
              <w:t>1:1</w:t>
            </w:r>
          </w:p>
        </w:tc>
        <w:tc>
          <w:tcPr>
            <w:tcW w:w="1746" w:type="pct"/>
            <w:tcBorders>
              <w:top w:val="single" w:sz="12" w:space="0" w:color="auto"/>
            </w:tcBorders>
            <w:hideMark/>
          </w:tcPr>
          <w:p w14:paraId="0DE254A6" w14:textId="77777777" w:rsidR="005B1647" w:rsidRPr="00F57A92"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F57A92">
              <w:t>Studiehjälp</w:t>
            </w:r>
          </w:p>
        </w:tc>
        <w:tc>
          <w:tcPr>
            <w:tcW w:w="465" w:type="pct"/>
            <w:tcBorders>
              <w:top w:val="single" w:sz="12" w:space="0" w:color="auto"/>
            </w:tcBorders>
            <w:noWrap/>
            <w:hideMark/>
          </w:tcPr>
          <w:p w14:paraId="3ED62E09" w14:textId="77777777" w:rsidR="005B1647" w:rsidRPr="00F57A9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57A92">
              <w:t>4 267</w:t>
            </w:r>
          </w:p>
        </w:tc>
        <w:tc>
          <w:tcPr>
            <w:tcW w:w="465" w:type="pct"/>
            <w:tcBorders>
              <w:top w:val="single" w:sz="12" w:space="0" w:color="auto"/>
            </w:tcBorders>
            <w:noWrap/>
            <w:hideMark/>
          </w:tcPr>
          <w:p w14:paraId="39B0DEEB" w14:textId="77777777" w:rsidR="005B1647" w:rsidRPr="00F57A92"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465" w:type="pct"/>
            <w:tcBorders>
              <w:top w:val="single" w:sz="12" w:space="0" w:color="auto"/>
            </w:tcBorders>
            <w:noWrap/>
            <w:hideMark/>
          </w:tcPr>
          <w:p w14:paraId="5164BA6E" w14:textId="77777777" w:rsidR="005B1647" w:rsidRPr="00F57A9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57A92">
              <w:t>4 244</w:t>
            </w:r>
          </w:p>
        </w:tc>
        <w:tc>
          <w:tcPr>
            <w:tcW w:w="465" w:type="pct"/>
            <w:tcBorders>
              <w:top w:val="single" w:sz="12" w:space="0" w:color="auto"/>
            </w:tcBorders>
            <w:noWrap/>
            <w:hideMark/>
          </w:tcPr>
          <w:p w14:paraId="2050FEBB" w14:textId="77777777" w:rsidR="005B1647" w:rsidRPr="00F57A9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57A92">
              <w:t>-23</w:t>
            </w:r>
          </w:p>
        </w:tc>
        <w:tc>
          <w:tcPr>
            <w:tcW w:w="465" w:type="pct"/>
            <w:tcBorders>
              <w:top w:val="single" w:sz="12" w:space="0" w:color="auto"/>
            </w:tcBorders>
            <w:noWrap/>
            <w:hideMark/>
          </w:tcPr>
          <w:p w14:paraId="5E490D92" w14:textId="77777777" w:rsidR="005B1647" w:rsidRPr="00F57A9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57A92">
              <w:t>-0,5</w:t>
            </w:r>
          </w:p>
        </w:tc>
        <w:tc>
          <w:tcPr>
            <w:tcW w:w="463" w:type="pct"/>
            <w:tcBorders>
              <w:top w:val="single" w:sz="12" w:space="0" w:color="auto"/>
            </w:tcBorders>
            <w:hideMark/>
          </w:tcPr>
          <w:p w14:paraId="339A7860" w14:textId="77777777" w:rsidR="005B1647" w:rsidRPr="00F57A9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57A92">
              <w:t>4 035</w:t>
            </w:r>
          </w:p>
        </w:tc>
      </w:tr>
      <w:tr w:rsidR="00155607" w14:paraId="15922426"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466" w:type="pct"/>
            <w:hideMark/>
          </w:tcPr>
          <w:p w14:paraId="140676FA" w14:textId="77777777" w:rsidR="005B1647" w:rsidRPr="00F57A92" w:rsidRDefault="005B1647" w:rsidP="005B1647">
            <w:pPr>
              <w:pStyle w:val="Tabell"/>
            </w:pPr>
            <w:r w:rsidRPr="00F57A92">
              <w:t>1:2</w:t>
            </w:r>
          </w:p>
        </w:tc>
        <w:tc>
          <w:tcPr>
            <w:tcW w:w="1746" w:type="pct"/>
            <w:hideMark/>
          </w:tcPr>
          <w:p w14:paraId="570F1329" w14:textId="77777777" w:rsidR="005B1647" w:rsidRPr="00F57A92"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F57A92">
              <w:t>Studiemedel</w:t>
            </w:r>
          </w:p>
        </w:tc>
        <w:tc>
          <w:tcPr>
            <w:tcW w:w="465" w:type="pct"/>
            <w:noWrap/>
            <w:hideMark/>
          </w:tcPr>
          <w:p w14:paraId="785EEA87" w14:textId="77777777" w:rsidR="005B1647" w:rsidRPr="00F57A9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57A92">
              <w:t>16 977</w:t>
            </w:r>
          </w:p>
        </w:tc>
        <w:tc>
          <w:tcPr>
            <w:tcW w:w="465" w:type="pct"/>
            <w:noWrap/>
            <w:hideMark/>
          </w:tcPr>
          <w:p w14:paraId="6C5826B1" w14:textId="77777777" w:rsidR="005B1647" w:rsidRPr="00F57A9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57A92">
              <w:t>-31</w:t>
            </w:r>
          </w:p>
        </w:tc>
        <w:tc>
          <w:tcPr>
            <w:tcW w:w="465" w:type="pct"/>
            <w:noWrap/>
            <w:hideMark/>
          </w:tcPr>
          <w:p w14:paraId="0CD132A4" w14:textId="77777777" w:rsidR="005B1647" w:rsidRPr="00F57A9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57A92">
              <w:t>15 289</w:t>
            </w:r>
          </w:p>
        </w:tc>
        <w:tc>
          <w:tcPr>
            <w:tcW w:w="465" w:type="pct"/>
            <w:noWrap/>
            <w:hideMark/>
          </w:tcPr>
          <w:p w14:paraId="50906511" w14:textId="77777777" w:rsidR="005B1647" w:rsidRPr="00F57A9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57A92">
              <w:t>-1 688</w:t>
            </w:r>
          </w:p>
        </w:tc>
        <w:tc>
          <w:tcPr>
            <w:tcW w:w="465" w:type="pct"/>
            <w:noWrap/>
            <w:hideMark/>
          </w:tcPr>
          <w:p w14:paraId="4E820C73" w14:textId="77777777" w:rsidR="005B1647" w:rsidRPr="00F57A9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57A92">
              <w:t>-9,9</w:t>
            </w:r>
          </w:p>
        </w:tc>
        <w:tc>
          <w:tcPr>
            <w:tcW w:w="463" w:type="pct"/>
            <w:hideMark/>
          </w:tcPr>
          <w:p w14:paraId="6E24785B" w14:textId="77777777" w:rsidR="005B1647" w:rsidRPr="00F57A9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57A92">
              <w:t>13 851</w:t>
            </w:r>
          </w:p>
        </w:tc>
      </w:tr>
      <w:tr w:rsidR="00155607" w14:paraId="22819395"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466" w:type="pct"/>
            <w:hideMark/>
          </w:tcPr>
          <w:p w14:paraId="57F6A216" w14:textId="77777777" w:rsidR="005B1647" w:rsidRPr="00F57A92" w:rsidRDefault="005B1647" w:rsidP="005B1647">
            <w:pPr>
              <w:pStyle w:val="Tabell"/>
            </w:pPr>
            <w:r w:rsidRPr="00F57A92">
              <w:t>1:3</w:t>
            </w:r>
          </w:p>
        </w:tc>
        <w:tc>
          <w:tcPr>
            <w:tcW w:w="1746" w:type="pct"/>
            <w:hideMark/>
          </w:tcPr>
          <w:p w14:paraId="2BB515F0" w14:textId="77777777" w:rsidR="005B1647" w:rsidRPr="00F57A92"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F57A92">
              <w:t>Avsättning för kreditförluster</w:t>
            </w:r>
          </w:p>
        </w:tc>
        <w:tc>
          <w:tcPr>
            <w:tcW w:w="465" w:type="pct"/>
            <w:noWrap/>
            <w:hideMark/>
          </w:tcPr>
          <w:p w14:paraId="5D1759E6" w14:textId="77777777" w:rsidR="005B1647" w:rsidRPr="00F57A9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57A92">
              <w:t>1 894</w:t>
            </w:r>
          </w:p>
        </w:tc>
        <w:tc>
          <w:tcPr>
            <w:tcW w:w="465" w:type="pct"/>
            <w:noWrap/>
            <w:hideMark/>
          </w:tcPr>
          <w:p w14:paraId="63E0B1DB" w14:textId="77777777" w:rsidR="005B1647" w:rsidRPr="00F57A9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57A92">
              <w:t>-3</w:t>
            </w:r>
          </w:p>
        </w:tc>
        <w:tc>
          <w:tcPr>
            <w:tcW w:w="465" w:type="pct"/>
            <w:noWrap/>
            <w:hideMark/>
          </w:tcPr>
          <w:p w14:paraId="3E140E94" w14:textId="77777777" w:rsidR="005B1647" w:rsidRPr="00F57A9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57A92">
              <w:t>1 816</w:t>
            </w:r>
          </w:p>
        </w:tc>
        <w:tc>
          <w:tcPr>
            <w:tcW w:w="465" w:type="pct"/>
            <w:noWrap/>
            <w:hideMark/>
          </w:tcPr>
          <w:p w14:paraId="22800C73" w14:textId="77777777" w:rsidR="005B1647" w:rsidRPr="00F57A9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57A92">
              <w:t>-79</w:t>
            </w:r>
          </w:p>
        </w:tc>
        <w:tc>
          <w:tcPr>
            <w:tcW w:w="465" w:type="pct"/>
            <w:noWrap/>
            <w:hideMark/>
          </w:tcPr>
          <w:p w14:paraId="256A5299" w14:textId="77777777" w:rsidR="005B1647" w:rsidRPr="00F57A9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57A92">
              <w:t>-4,2</w:t>
            </w:r>
          </w:p>
        </w:tc>
        <w:tc>
          <w:tcPr>
            <w:tcW w:w="463" w:type="pct"/>
            <w:hideMark/>
          </w:tcPr>
          <w:p w14:paraId="7AEF819C" w14:textId="77777777" w:rsidR="005B1647" w:rsidRPr="00F57A9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57A92">
              <w:t>1 825</w:t>
            </w:r>
          </w:p>
        </w:tc>
      </w:tr>
      <w:tr w:rsidR="00155607" w14:paraId="6007836F"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466" w:type="pct"/>
            <w:vAlign w:val="top"/>
            <w:hideMark/>
          </w:tcPr>
          <w:p w14:paraId="71D52FD0" w14:textId="77777777" w:rsidR="005B1647" w:rsidRPr="00F57A92" w:rsidRDefault="005B1647" w:rsidP="005B1647">
            <w:pPr>
              <w:pStyle w:val="Tabell"/>
            </w:pPr>
            <w:r w:rsidRPr="00F57A92">
              <w:t>1:4</w:t>
            </w:r>
          </w:p>
        </w:tc>
        <w:tc>
          <w:tcPr>
            <w:tcW w:w="1746" w:type="pct"/>
            <w:vAlign w:val="top"/>
            <w:hideMark/>
          </w:tcPr>
          <w:p w14:paraId="1A9837CD" w14:textId="77777777" w:rsidR="005B1647" w:rsidRPr="00F57A92"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F57A92">
              <w:t>Statens utgifter för studiemedelsräntor</w:t>
            </w:r>
          </w:p>
        </w:tc>
        <w:tc>
          <w:tcPr>
            <w:tcW w:w="465" w:type="pct"/>
            <w:noWrap/>
            <w:hideMark/>
          </w:tcPr>
          <w:p w14:paraId="5CA1630D" w14:textId="77777777" w:rsidR="005B1647" w:rsidRPr="00F57A9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57A92">
              <w:t>152</w:t>
            </w:r>
          </w:p>
        </w:tc>
        <w:tc>
          <w:tcPr>
            <w:tcW w:w="465" w:type="pct"/>
            <w:noWrap/>
            <w:hideMark/>
          </w:tcPr>
          <w:p w14:paraId="3661D0AD" w14:textId="77777777" w:rsidR="005B1647" w:rsidRPr="00F57A9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57A92">
              <w:t>16</w:t>
            </w:r>
          </w:p>
        </w:tc>
        <w:tc>
          <w:tcPr>
            <w:tcW w:w="465" w:type="pct"/>
            <w:noWrap/>
            <w:hideMark/>
          </w:tcPr>
          <w:p w14:paraId="618F465A" w14:textId="77777777" w:rsidR="005B1647" w:rsidRPr="00F57A9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57A92">
              <w:t>166</w:t>
            </w:r>
          </w:p>
        </w:tc>
        <w:tc>
          <w:tcPr>
            <w:tcW w:w="465" w:type="pct"/>
            <w:noWrap/>
            <w:hideMark/>
          </w:tcPr>
          <w:p w14:paraId="508ACBCD" w14:textId="77777777" w:rsidR="005B1647" w:rsidRPr="00F57A9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57A92">
              <w:t>14</w:t>
            </w:r>
          </w:p>
        </w:tc>
        <w:tc>
          <w:tcPr>
            <w:tcW w:w="465" w:type="pct"/>
            <w:noWrap/>
            <w:hideMark/>
          </w:tcPr>
          <w:p w14:paraId="77B960E5" w14:textId="77777777" w:rsidR="005B1647" w:rsidRPr="00F57A9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57A92">
              <w:t>9,0</w:t>
            </w:r>
          </w:p>
        </w:tc>
        <w:tc>
          <w:tcPr>
            <w:tcW w:w="463" w:type="pct"/>
            <w:hideMark/>
          </w:tcPr>
          <w:p w14:paraId="1DC720D6" w14:textId="77777777" w:rsidR="005B1647" w:rsidRPr="00F57A9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57A92">
              <w:t>170</w:t>
            </w:r>
          </w:p>
        </w:tc>
      </w:tr>
      <w:tr w:rsidR="00155607" w14:paraId="1B4A1E08"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466" w:type="pct"/>
            <w:hideMark/>
          </w:tcPr>
          <w:p w14:paraId="67493C14" w14:textId="77777777" w:rsidR="005B1647" w:rsidRPr="00F57A92" w:rsidRDefault="005B1647" w:rsidP="005B1647">
            <w:pPr>
              <w:pStyle w:val="Tabell"/>
            </w:pPr>
            <w:r w:rsidRPr="00F57A92">
              <w:t>1:7</w:t>
            </w:r>
          </w:p>
        </w:tc>
        <w:tc>
          <w:tcPr>
            <w:tcW w:w="1746" w:type="pct"/>
            <w:hideMark/>
          </w:tcPr>
          <w:p w14:paraId="7F92B1B0" w14:textId="77777777" w:rsidR="005B1647" w:rsidRPr="00F57A92"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F57A92">
              <w:t>Studiestartsstöd</w:t>
            </w:r>
          </w:p>
        </w:tc>
        <w:tc>
          <w:tcPr>
            <w:tcW w:w="465" w:type="pct"/>
            <w:noWrap/>
            <w:hideMark/>
          </w:tcPr>
          <w:p w14:paraId="39B7B8C1" w14:textId="77777777" w:rsidR="005B1647" w:rsidRPr="00F57A9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57A92">
              <w:t>440</w:t>
            </w:r>
          </w:p>
        </w:tc>
        <w:tc>
          <w:tcPr>
            <w:tcW w:w="465" w:type="pct"/>
            <w:noWrap/>
            <w:hideMark/>
          </w:tcPr>
          <w:p w14:paraId="58379BDA" w14:textId="77777777" w:rsidR="005B1647" w:rsidRPr="00F57A92"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465" w:type="pct"/>
            <w:noWrap/>
            <w:hideMark/>
          </w:tcPr>
          <w:p w14:paraId="6862EEEE" w14:textId="77777777" w:rsidR="005B1647" w:rsidRPr="00F57A9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57A92">
              <w:t>325</w:t>
            </w:r>
          </w:p>
        </w:tc>
        <w:tc>
          <w:tcPr>
            <w:tcW w:w="465" w:type="pct"/>
            <w:noWrap/>
            <w:hideMark/>
          </w:tcPr>
          <w:p w14:paraId="36752084" w14:textId="77777777" w:rsidR="005B1647" w:rsidRPr="00F57A9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57A92">
              <w:t>-115</w:t>
            </w:r>
          </w:p>
        </w:tc>
        <w:tc>
          <w:tcPr>
            <w:tcW w:w="465" w:type="pct"/>
            <w:noWrap/>
            <w:hideMark/>
          </w:tcPr>
          <w:p w14:paraId="466D2BB0" w14:textId="77777777" w:rsidR="005B1647" w:rsidRPr="00F57A9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57A92">
              <w:t>-26,0</w:t>
            </w:r>
          </w:p>
        </w:tc>
        <w:tc>
          <w:tcPr>
            <w:tcW w:w="463" w:type="pct"/>
            <w:hideMark/>
          </w:tcPr>
          <w:p w14:paraId="6531E091" w14:textId="77777777" w:rsidR="005B1647" w:rsidRPr="00F57A9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57A92">
              <w:t>255</w:t>
            </w:r>
          </w:p>
        </w:tc>
      </w:tr>
      <w:tr w:rsidR="00155607" w14:paraId="056ED12E"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466" w:type="pct"/>
            <w:hideMark/>
          </w:tcPr>
          <w:p w14:paraId="0316B0C1" w14:textId="77777777" w:rsidR="005B1647" w:rsidRPr="00F57A92" w:rsidRDefault="005B1647" w:rsidP="005B1647">
            <w:pPr>
              <w:pStyle w:val="Tabell"/>
            </w:pPr>
            <w:r w:rsidRPr="00F57A92">
              <w:t>1:8</w:t>
            </w:r>
          </w:p>
        </w:tc>
        <w:tc>
          <w:tcPr>
            <w:tcW w:w="1746" w:type="pct"/>
            <w:hideMark/>
          </w:tcPr>
          <w:p w14:paraId="18878494" w14:textId="77777777" w:rsidR="005B1647" w:rsidRPr="00F57A92"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F57A92">
              <w:t>Centrala studiestödsnämnden</w:t>
            </w:r>
          </w:p>
        </w:tc>
        <w:tc>
          <w:tcPr>
            <w:tcW w:w="465" w:type="pct"/>
            <w:noWrap/>
            <w:hideMark/>
          </w:tcPr>
          <w:p w14:paraId="21F5D88B" w14:textId="77777777" w:rsidR="005B1647" w:rsidRPr="00F57A9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57A92">
              <w:t>894</w:t>
            </w:r>
          </w:p>
        </w:tc>
        <w:tc>
          <w:tcPr>
            <w:tcW w:w="465" w:type="pct"/>
            <w:noWrap/>
            <w:hideMark/>
          </w:tcPr>
          <w:p w14:paraId="6F810E81" w14:textId="77777777" w:rsidR="005B1647" w:rsidRPr="00F57A9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57A92">
              <w:t>-3</w:t>
            </w:r>
          </w:p>
        </w:tc>
        <w:tc>
          <w:tcPr>
            <w:tcW w:w="465" w:type="pct"/>
            <w:noWrap/>
            <w:hideMark/>
          </w:tcPr>
          <w:p w14:paraId="45166C0A" w14:textId="77777777" w:rsidR="005B1647" w:rsidRPr="00F57A9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57A92">
              <w:t>882</w:t>
            </w:r>
          </w:p>
        </w:tc>
        <w:tc>
          <w:tcPr>
            <w:tcW w:w="465" w:type="pct"/>
            <w:noWrap/>
            <w:hideMark/>
          </w:tcPr>
          <w:p w14:paraId="083B9B2C" w14:textId="77777777" w:rsidR="005B1647" w:rsidRPr="00F57A9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57A92">
              <w:t>-12</w:t>
            </w:r>
          </w:p>
        </w:tc>
        <w:tc>
          <w:tcPr>
            <w:tcW w:w="465" w:type="pct"/>
            <w:noWrap/>
            <w:hideMark/>
          </w:tcPr>
          <w:p w14:paraId="71BC8ACC" w14:textId="77777777" w:rsidR="005B1647" w:rsidRPr="00F57A9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57A92">
              <w:t>-1,4</w:t>
            </w:r>
          </w:p>
        </w:tc>
        <w:tc>
          <w:tcPr>
            <w:tcW w:w="463" w:type="pct"/>
            <w:hideMark/>
          </w:tcPr>
          <w:p w14:paraId="6925AD91" w14:textId="77777777" w:rsidR="005B1647" w:rsidRPr="00F57A9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57A92">
              <w:t>891</w:t>
            </w:r>
          </w:p>
        </w:tc>
      </w:tr>
      <w:tr w:rsidR="00155607" w14:paraId="075B9500"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466" w:type="pct"/>
            <w:tcBorders>
              <w:bottom w:val="single" w:sz="4" w:space="0" w:color="auto"/>
            </w:tcBorders>
            <w:hideMark/>
          </w:tcPr>
          <w:p w14:paraId="0D7FD567" w14:textId="77777777" w:rsidR="005B1647" w:rsidRPr="00F57A92" w:rsidRDefault="005B1647" w:rsidP="005B1647">
            <w:pPr>
              <w:pStyle w:val="Tabell"/>
            </w:pPr>
          </w:p>
        </w:tc>
        <w:tc>
          <w:tcPr>
            <w:tcW w:w="1746" w:type="pct"/>
            <w:tcBorders>
              <w:bottom w:val="single" w:sz="4" w:space="0" w:color="auto"/>
            </w:tcBorders>
            <w:hideMark/>
          </w:tcPr>
          <w:p w14:paraId="7C2A78CD" w14:textId="77777777" w:rsidR="005B1647" w:rsidRPr="00F57A92"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F57A92">
              <w:t>Övriga anslag</w:t>
            </w:r>
          </w:p>
        </w:tc>
        <w:tc>
          <w:tcPr>
            <w:tcW w:w="465" w:type="pct"/>
            <w:tcBorders>
              <w:bottom w:val="single" w:sz="4" w:space="0" w:color="auto"/>
            </w:tcBorders>
            <w:noWrap/>
            <w:hideMark/>
          </w:tcPr>
          <w:p w14:paraId="04694D02" w14:textId="77777777" w:rsidR="005B1647" w:rsidRPr="00F57A9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57A92">
              <w:t>106</w:t>
            </w:r>
          </w:p>
        </w:tc>
        <w:tc>
          <w:tcPr>
            <w:tcW w:w="465" w:type="pct"/>
            <w:tcBorders>
              <w:bottom w:val="single" w:sz="4" w:space="0" w:color="auto"/>
            </w:tcBorders>
            <w:noWrap/>
            <w:hideMark/>
          </w:tcPr>
          <w:p w14:paraId="56BBF501" w14:textId="77777777" w:rsidR="005B1647" w:rsidRPr="00F57A92"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465" w:type="pct"/>
            <w:tcBorders>
              <w:bottom w:val="single" w:sz="4" w:space="0" w:color="auto"/>
            </w:tcBorders>
            <w:noWrap/>
            <w:hideMark/>
          </w:tcPr>
          <w:p w14:paraId="03B318CF" w14:textId="77777777" w:rsidR="005B1647" w:rsidRPr="00F57A9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57A92">
              <w:t>94</w:t>
            </w:r>
          </w:p>
        </w:tc>
        <w:tc>
          <w:tcPr>
            <w:tcW w:w="465" w:type="pct"/>
            <w:tcBorders>
              <w:bottom w:val="single" w:sz="4" w:space="0" w:color="auto"/>
            </w:tcBorders>
            <w:noWrap/>
            <w:hideMark/>
          </w:tcPr>
          <w:p w14:paraId="08CB70D4" w14:textId="77777777" w:rsidR="005B1647" w:rsidRPr="00F57A9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57A92">
              <w:t>-12</w:t>
            </w:r>
          </w:p>
        </w:tc>
        <w:tc>
          <w:tcPr>
            <w:tcW w:w="465" w:type="pct"/>
            <w:tcBorders>
              <w:bottom w:val="single" w:sz="4" w:space="0" w:color="auto"/>
            </w:tcBorders>
            <w:noWrap/>
            <w:hideMark/>
          </w:tcPr>
          <w:p w14:paraId="7FB42E42" w14:textId="77777777" w:rsidR="005B1647" w:rsidRPr="00F57A9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57A92">
              <w:t>-11,6</w:t>
            </w:r>
          </w:p>
        </w:tc>
        <w:tc>
          <w:tcPr>
            <w:tcW w:w="463" w:type="pct"/>
            <w:tcBorders>
              <w:bottom w:val="single" w:sz="4" w:space="0" w:color="auto"/>
            </w:tcBorders>
            <w:hideMark/>
          </w:tcPr>
          <w:p w14:paraId="3E5F917D" w14:textId="77777777" w:rsidR="005B1647" w:rsidRPr="00F57A9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57A92">
              <w:t>90</w:t>
            </w:r>
          </w:p>
        </w:tc>
      </w:tr>
      <w:tr w:rsidR="00155607" w14:paraId="5F6FD8D2" w14:textId="77777777" w:rsidTr="00155607">
        <w:trPr>
          <w:cnfStyle w:val="010000000000" w:firstRow="0" w:lastRow="1" w:firstColumn="0" w:lastColumn="0" w:oddVBand="0" w:evenVBand="0" w:oddHBand="0" w:evenHBand="0" w:firstRowFirstColumn="0" w:firstRowLastColumn="0" w:lastRowFirstColumn="0" w:lastRowLastColumn="0"/>
          <w:trHeight w:val="170"/>
        </w:trPr>
        <w:tc>
          <w:tcPr>
            <w:cnfStyle w:val="001000000000" w:firstRow="0" w:lastRow="0" w:firstColumn="1" w:lastColumn="0" w:oddVBand="0" w:evenVBand="0" w:oddHBand="0" w:evenHBand="0" w:firstRowFirstColumn="0" w:firstRowLastColumn="0" w:lastRowFirstColumn="0" w:lastRowLastColumn="0"/>
            <w:tcW w:w="466" w:type="pct"/>
            <w:tcBorders>
              <w:top w:val="single" w:sz="4" w:space="0" w:color="auto"/>
            </w:tcBorders>
            <w:shd w:val="clear" w:color="auto" w:fill="auto"/>
            <w:noWrap/>
            <w:hideMark/>
          </w:tcPr>
          <w:p w14:paraId="5A25758B" w14:textId="77777777" w:rsidR="005B1647" w:rsidRPr="00F57A92" w:rsidRDefault="005B1647" w:rsidP="005B1647">
            <w:pPr>
              <w:pStyle w:val="Tabell"/>
              <w:rPr>
                <w:bCs/>
              </w:rPr>
            </w:pPr>
            <w:r w:rsidRPr="00F57A92">
              <w:rPr>
                <w:bCs/>
              </w:rPr>
              <w:t>Summa</w:t>
            </w:r>
          </w:p>
        </w:tc>
        <w:tc>
          <w:tcPr>
            <w:tcW w:w="1746" w:type="pct"/>
            <w:tcBorders>
              <w:top w:val="single" w:sz="4" w:space="0" w:color="auto"/>
            </w:tcBorders>
            <w:shd w:val="clear" w:color="auto" w:fill="auto"/>
            <w:hideMark/>
          </w:tcPr>
          <w:p w14:paraId="6A1B4104" w14:textId="77777777" w:rsidR="005B1647" w:rsidRPr="00F57A92"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F57A92">
              <w:rPr>
                <w:bCs/>
              </w:rPr>
              <w:t> </w:t>
            </w:r>
          </w:p>
        </w:tc>
        <w:tc>
          <w:tcPr>
            <w:tcW w:w="465" w:type="pct"/>
            <w:tcBorders>
              <w:top w:val="single" w:sz="4" w:space="0" w:color="auto"/>
            </w:tcBorders>
            <w:shd w:val="clear" w:color="auto" w:fill="auto"/>
            <w:noWrap/>
            <w:hideMark/>
          </w:tcPr>
          <w:p w14:paraId="329A2965" w14:textId="77777777" w:rsidR="005B1647" w:rsidRPr="00F57A92"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F57A92">
              <w:rPr>
                <w:bCs/>
              </w:rPr>
              <w:t>24 731</w:t>
            </w:r>
          </w:p>
        </w:tc>
        <w:tc>
          <w:tcPr>
            <w:tcW w:w="465" w:type="pct"/>
            <w:tcBorders>
              <w:top w:val="single" w:sz="4" w:space="0" w:color="auto"/>
            </w:tcBorders>
            <w:shd w:val="clear" w:color="auto" w:fill="auto"/>
            <w:noWrap/>
            <w:hideMark/>
          </w:tcPr>
          <w:p w14:paraId="5F32D398" w14:textId="77777777" w:rsidR="005B1647" w:rsidRPr="00F57A92"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F57A92">
              <w:rPr>
                <w:bCs/>
              </w:rPr>
              <w:t>-21</w:t>
            </w:r>
          </w:p>
        </w:tc>
        <w:tc>
          <w:tcPr>
            <w:tcW w:w="465" w:type="pct"/>
            <w:tcBorders>
              <w:top w:val="single" w:sz="4" w:space="0" w:color="auto"/>
            </w:tcBorders>
            <w:shd w:val="clear" w:color="auto" w:fill="auto"/>
            <w:noWrap/>
            <w:hideMark/>
          </w:tcPr>
          <w:p w14:paraId="3BEC4822" w14:textId="77777777" w:rsidR="005B1647" w:rsidRPr="00F57A92"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F57A92">
              <w:rPr>
                <w:bCs/>
              </w:rPr>
              <w:t>22 815</w:t>
            </w:r>
          </w:p>
        </w:tc>
        <w:tc>
          <w:tcPr>
            <w:tcW w:w="465" w:type="pct"/>
            <w:tcBorders>
              <w:top w:val="single" w:sz="4" w:space="0" w:color="auto"/>
            </w:tcBorders>
            <w:shd w:val="clear" w:color="auto" w:fill="auto"/>
            <w:noWrap/>
            <w:hideMark/>
          </w:tcPr>
          <w:p w14:paraId="729818FD" w14:textId="77777777" w:rsidR="005B1647" w:rsidRPr="00F57A92"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F57A92">
              <w:rPr>
                <w:bCs/>
              </w:rPr>
              <w:t>-1 916</w:t>
            </w:r>
          </w:p>
        </w:tc>
        <w:tc>
          <w:tcPr>
            <w:tcW w:w="465" w:type="pct"/>
            <w:tcBorders>
              <w:top w:val="single" w:sz="4" w:space="0" w:color="auto"/>
            </w:tcBorders>
            <w:shd w:val="clear" w:color="auto" w:fill="auto"/>
            <w:noWrap/>
            <w:hideMark/>
          </w:tcPr>
          <w:p w14:paraId="50039D8B" w14:textId="77777777" w:rsidR="005B1647" w:rsidRPr="00F57A92"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F57A92">
              <w:rPr>
                <w:bCs/>
              </w:rPr>
              <w:t>-7,7</w:t>
            </w:r>
          </w:p>
        </w:tc>
        <w:tc>
          <w:tcPr>
            <w:tcW w:w="463" w:type="pct"/>
            <w:tcBorders>
              <w:top w:val="single" w:sz="4" w:space="0" w:color="auto"/>
            </w:tcBorders>
            <w:shd w:val="clear" w:color="auto" w:fill="auto"/>
            <w:hideMark/>
          </w:tcPr>
          <w:p w14:paraId="35BFAC3F" w14:textId="77777777" w:rsidR="005B1647" w:rsidRPr="00F57A92"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F57A92">
              <w:rPr>
                <w:bCs/>
              </w:rPr>
              <w:t>21 118</w:t>
            </w:r>
          </w:p>
        </w:tc>
      </w:tr>
    </w:tbl>
    <w:p w14:paraId="65EAA245" w14:textId="77777777" w:rsidR="005B1647" w:rsidRDefault="005B1647" w:rsidP="005B1647">
      <w:pPr>
        <w:pStyle w:val="Brdtext"/>
        <w:spacing w:before="160"/>
      </w:pPr>
      <w:r w:rsidRPr="0091172B">
        <w:t>Utgiftsområdet omfattar utgifter för ekonomiskt stöd till enskilda under studier och utgifter för vissa studiesociala insatser. Även utgifter för hanteringen av studie</w:t>
      </w:r>
      <w:r>
        <w:t>start-</w:t>
      </w:r>
      <w:r w:rsidRPr="0091172B">
        <w:t>stöden, som huvudsakligen sköts av Centrala studiestödsnämnden (CSN), och ärende</w:t>
      </w:r>
      <w:r>
        <w:softHyphen/>
      </w:r>
      <w:r w:rsidRPr="0091172B">
        <w:t>hantering inom Överklagandenämnden för studiestöd (ÖKS) hör till utgiftsområdet.</w:t>
      </w:r>
    </w:p>
    <w:p w14:paraId="7560134B" w14:textId="77777777" w:rsidR="005B1647" w:rsidRDefault="005B1647" w:rsidP="005B1647">
      <w:pPr>
        <w:pStyle w:val="Brdtext"/>
      </w:pPr>
      <w:r w:rsidRPr="0091172B">
        <w:t>Utfallet uppgick till 22</w:t>
      </w:r>
      <w:r>
        <w:t> </w:t>
      </w:r>
      <w:r w:rsidRPr="0091172B">
        <w:t>815</w:t>
      </w:r>
      <w:r>
        <w:t> </w:t>
      </w:r>
      <w:r w:rsidRPr="0091172B">
        <w:t>miljoner kronor och blev därmed 1</w:t>
      </w:r>
      <w:r>
        <w:t> </w:t>
      </w:r>
      <w:r w:rsidRPr="0091172B">
        <w:t>916</w:t>
      </w:r>
      <w:r>
        <w:t> </w:t>
      </w:r>
      <w:r w:rsidRPr="0091172B">
        <w:t>miljoner kronor (7,7</w:t>
      </w:r>
      <w:r>
        <w:t> </w:t>
      </w:r>
      <w:r w:rsidRPr="0091172B">
        <w:t>procent) lägre än vad som anvisades i statens budget. Jämfört med 2018 blev utgifterna 1</w:t>
      </w:r>
      <w:r>
        <w:t> </w:t>
      </w:r>
      <w:r w:rsidRPr="0091172B">
        <w:t>697</w:t>
      </w:r>
      <w:r>
        <w:t> </w:t>
      </w:r>
      <w:r w:rsidRPr="0091172B">
        <w:t>miljoner kronor (8,0 procent) högre.</w:t>
      </w:r>
    </w:p>
    <w:p w14:paraId="01D12979" w14:textId="77777777" w:rsidR="005B1647" w:rsidRDefault="005B1647" w:rsidP="005B1647">
      <w:pPr>
        <w:pStyle w:val="Rubrik5utannumrering"/>
      </w:pPr>
      <w:r>
        <w:t>Utgifterna för studiemedel blev lägre än anvisat i statens budget</w:t>
      </w:r>
    </w:p>
    <w:p w14:paraId="5030B8EF" w14:textId="77777777" w:rsidR="005B1647" w:rsidRDefault="005B1647" w:rsidP="005B1647">
      <w:pPr>
        <w:pStyle w:val="Brdtext"/>
      </w:pPr>
      <w:r>
        <w:t xml:space="preserve">Utfallet för anslaget 1:2 </w:t>
      </w:r>
      <w:r w:rsidRPr="00EF2275">
        <w:rPr>
          <w:i/>
          <w:iCs/>
        </w:rPr>
        <w:t>Studiemedel</w:t>
      </w:r>
      <w:r>
        <w:t xml:space="preserve"> uppgick till 15 289 miljoner kronor, vilket är 1 688 miljoner kronor (9,9 procent) lägre än anvisat i statens budget. Det beror framför allt på att utgifterna för prioriterat studiebidrag för de som saknar slutbetyg från grundskola eller 3-årig gymnasieutbildning blev 1 774 miljoner kronor lägre än beräknat. Anslaget används till utgifter för studiebidrag, tilläggsbidrag och pensions</w:t>
      </w:r>
      <w:r>
        <w:softHyphen/>
        <w:t>avgifter.</w:t>
      </w:r>
    </w:p>
    <w:p w14:paraId="78338895" w14:textId="77777777" w:rsidR="005B1647" w:rsidRDefault="005B1647" w:rsidP="005B1647">
      <w:pPr>
        <w:pStyle w:val="Brdtext"/>
      </w:pPr>
      <w:r>
        <w:t>För studiebidraget finns två olika nivåer: en generell nivå och en högre nivå. I den generella nivån utgör bidragsdelen ca 30 procent av totalbeloppet för studiemedel (studiebidrag och studielån) och i den högre nivån utgör bidragsdelen ca 67 procent av totalbeloppet. Utgifterna för studier på grundskolenivå och gymnasial nivå för vuxna studerande som saknar fullständig grundskole- eller gymnasieutbildning ingår inom gruppen med den högre nivån.</w:t>
      </w:r>
    </w:p>
    <w:p w14:paraId="6C0BB237" w14:textId="77777777" w:rsidR="005B1647" w:rsidRDefault="005B1647" w:rsidP="005B1647">
      <w:pPr>
        <w:pStyle w:val="Rubrik5utannumrering"/>
      </w:pPr>
      <w:r>
        <w:t>Utgifterna för studiestartsstöd blev lägre än anvisat i statens budget</w:t>
      </w:r>
    </w:p>
    <w:p w14:paraId="17C0CC03" w14:textId="77777777" w:rsidR="005B1647" w:rsidRDefault="005B1647" w:rsidP="005B1647">
      <w:pPr>
        <w:pStyle w:val="Brdtext"/>
      </w:pPr>
      <w:r>
        <w:t xml:space="preserve">Utfallet för anslaget 1:7 </w:t>
      </w:r>
      <w:r w:rsidRPr="00EF2275">
        <w:rPr>
          <w:i/>
          <w:iCs/>
        </w:rPr>
        <w:t>Studiestartsstöd</w:t>
      </w:r>
      <w:r>
        <w:t xml:space="preserve"> blev 115 miljoner kronor (26,0 procent) lägre än beräknat i statens budget. Det beror till stor del på att outnyttjade medel inte har omfördelats optimalt mellan kommuner. Studiestartsstöd är ett rekryteringsverktyg som kommunerna kan använda inom ramen för deras befintliga uppdrag att verka för att vuxna deltar i utbildning. Studiestartsstöd kan beviljas vissa arbetslösa personer som varit anmälda som arbetssökande hos Arbetsförmedlingen under minst sex månader och som studerar.</w:t>
      </w:r>
    </w:p>
    <w:p w14:paraId="5A5F5572" w14:textId="77777777" w:rsidR="005B1647" w:rsidRDefault="005B1647" w:rsidP="005B1647">
      <w:pPr>
        <w:pStyle w:val="Rubrik5utannumrering"/>
      </w:pPr>
      <w:r>
        <w:t>Negativ reporänta medförde lägre utgifter för studiemedelsräntor</w:t>
      </w:r>
    </w:p>
    <w:p w14:paraId="165DE5C3" w14:textId="77777777" w:rsidR="005B1647" w:rsidRDefault="005B1647" w:rsidP="005B1647">
      <w:pPr>
        <w:pStyle w:val="Brdtext"/>
      </w:pPr>
      <w:r>
        <w:t xml:space="preserve">Utfallet för anslaget 1:4 </w:t>
      </w:r>
      <w:r w:rsidRPr="00EF2275">
        <w:rPr>
          <w:i/>
          <w:iCs/>
        </w:rPr>
        <w:t>Statens utgifter för studiemedelsräntor</w:t>
      </w:r>
      <w:r>
        <w:t xml:space="preserve"> blev 166 miljoner kronor, vilket är 14 miljoner kronor (9,0 procent) högre än beräknat i statens budget. I enlighet med propositionen Höständringsbudget för 2019 anvisade riksdagen anslaget ytterligare 16 miljoner kronor eftersom kostnaderna för räntorna ökat mer än </w:t>
      </w:r>
      <w:r>
        <w:lastRenderedPageBreak/>
        <w:t>beräknat. Eftersom Riksbankens styrränta (reporäntan) var negativ blev räntan på återkravsskulden också negativ. Ränteutgifterna på återkravsskulden påverkas till stor del av reporäntans utveckling. Ett återkrav uppstår när en person har fått studiemedel utbetalt felaktigt. Den vanligaste orsaken till att personer får återkrav är att de har inkomster över fribeloppet.</w:t>
      </w:r>
    </w:p>
    <w:p w14:paraId="2B441A2C" w14:textId="77777777" w:rsidR="005B1647" w:rsidRDefault="005B1647" w:rsidP="005B1647">
      <w:pPr>
        <w:pStyle w:val="Brdtext"/>
      </w:pPr>
      <w:r>
        <w:t xml:space="preserve">Utfallet för anslaget 1:1 </w:t>
      </w:r>
      <w:r w:rsidRPr="00EF2275">
        <w:rPr>
          <w:i/>
          <w:iCs/>
        </w:rPr>
        <w:t>Studiehjälp</w:t>
      </w:r>
      <w:r>
        <w:t xml:space="preserve"> blev 208 miljoner kronor (5,2 procent) högre än 2018. Det totala antalet studerande som fick studiehjälp ökade under 2019 och uppgick till 429 424, varav 226 539 män och 202 885 kvinnor. Det är en ökning med 12 621 jämfört med 2018. De viktigaste orsakerna till att utgifterna blev högre än föregående år är ökade volymer och att en högre andel studerande valde att nyttja studielån och tilläggslån.</w:t>
      </w:r>
    </w:p>
    <w:p w14:paraId="6EACC387" w14:textId="77777777" w:rsidR="005B1647" w:rsidRDefault="005B1647" w:rsidP="005B1647">
      <w:pPr>
        <w:pStyle w:val="Brdtext"/>
      </w:pPr>
      <w:r>
        <w:t xml:space="preserve">Utfallet för anslaget 1:2 </w:t>
      </w:r>
      <w:r w:rsidRPr="00EF2275">
        <w:rPr>
          <w:i/>
          <w:iCs/>
        </w:rPr>
        <w:t>Studiemedel</w:t>
      </w:r>
      <w:r>
        <w:t xml:space="preserve"> blev 1 437 miljoner kronor (10,4 procent) högre än föregående år. Det beror i huvudsak på att bidragsbeloppet har höjts och att flera studerar med studiemedel. Studiemedlen är till övervägande del rättighetsstyrda. Utgifterna påverkas därför framför allt av antalet studerande med studiemedel, men även av andra faktorer som politiska reformer, såsom ändrade belopp eller beslut om medel för utbildningsplatser, samt den allmänna prisutvecklingen i samhället. Studiemedlens olika belopp beräknas som en andel av prisbasbeloppet. Antalet studerande som fick studiemedel ökade med 26 895 till 502 864 jämfört med 2018.</w:t>
      </w:r>
    </w:p>
    <w:p w14:paraId="74D5FF10" w14:textId="77777777" w:rsidR="005B1647" w:rsidRDefault="005B1647" w:rsidP="005B1647">
      <w:pPr>
        <w:pStyle w:val="Rubrik4utannumrering"/>
      </w:pPr>
      <w:r w:rsidRPr="006B5846">
        <w:t>Beställningsbemyndiganden</w:t>
      </w:r>
    </w:p>
    <w:p w14:paraId="50A6EDBD" w14:textId="6629C8D9" w:rsidR="005B1647" w:rsidRDefault="005B1647" w:rsidP="005B1647">
      <w:pPr>
        <w:pStyle w:val="TabellRubrik"/>
      </w:pPr>
      <w:bookmarkStart w:id="147" w:name="_Toc37340079"/>
      <w:r>
        <w:t xml:space="preserve">Tabell </w:t>
      </w:r>
      <w:r>
        <w:fldChar w:fldCharType="begin"/>
      </w:r>
      <w:r>
        <w:instrText xml:space="preserve"> STYLEREF  "Rubrik 1" \n</w:instrText>
      </w:r>
      <w:r>
        <w:fldChar w:fldCharType="separate"/>
      </w:r>
      <w:r w:rsidR="00301022">
        <w:rPr>
          <w:noProof/>
        </w:rPr>
        <w:t>2</w:t>
      </w:r>
      <w:r>
        <w:rPr>
          <w:noProof/>
        </w:rPr>
        <w:fldChar w:fldCharType="end"/>
      </w:r>
      <w:r>
        <w:t>.</w:t>
      </w:r>
      <w:fldSimple w:instr=" SEQ Tabell \* ARABIC \s 1 ">
        <w:r w:rsidR="00301022">
          <w:rPr>
            <w:noProof/>
          </w:rPr>
          <w:t>79</w:t>
        </w:r>
      </w:fldSimple>
      <w:r>
        <w:tab/>
        <w:t xml:space="preserve">UO 15 </w:t>
      </w:r>
      <w:r w:rsidRPr="001D28F3">
        <w:t>Beställningsbemyndiganden</w:t>
      </w:r>
      <w:bookmarkEnd w:id="147"/>
    </w:p>
    <w:p w14:paraId="2EFB5F47" w14:textId="77777777" w:rsidR="005B1647" w:rsidRPr="002D3B0A" w:rsidRDefault="005B1647" w:rsidP="005B1647">
      <w:pPr>
        <w:pStyle w:val="TabellUnderrubrik"/>
      </w:pPr>
      <w:r w:rsidRPr="002D3B0A">
        <w:t>Miljoner kronor</w:t>
      </w:r>
    </w:p>
    <w:tbl>
      <w:tblPr>
        <w:tblStyle w:val="RKBPTabell"/>
        <w:tblW w:w="5000" w:type="pct"/>
        <w:tblLook w:val="06E0" w:firstRow="1" w:lastRow="1" w:firstColumn="1" w:lastColumn="0" w:noHBand="1" w:noVBand="1"/>
      </w:tblPr>
      <w:tblGrid>
        <w:gridCol w:w="1225"/>
        <w:gridCol w:w="3437"/>
        <w:gridCol w:w="1411"/>
        <w:gridCol w:w="1297"/>
      </w:tblGrid>
      <w:tr w:rsidR="00155607" w14:paraId="60DDD67D" w14:textId="77777777" w:rsidTr="003D47E6">
        <w:trPr>
          <w:cnfStyle w:val="100000000000" w:firstRow="1" w:lastRow="0" w:firstColumn="0" w:lastColumn="0" w:oddVBand="0" w:evenVBand="0" w:oddHBand="0" w:evenHBand="0" w:firstRowFirstColumn="0" w:firstRowLastColumn="0" w:lastRowFirstColumn="0" w:lastRowLastColumn="0"/>
          <w:trHeight w:val="825"/>
        </w:trPr>
        <w:tc>
          <w:tcPr>
            <w:cnfStyle w:val="001000000000" w:firstRow="0" w:lastRow="0" w:firstColumn="1" w:lastColumn="0" w:oddVBand="0" w:evenVBand="0" w:oddHBand="0" w:evenHBand="0" w:firstRowFirstColumn="0" w:firstRowLastColumn="0" w:lastRowFirstColumn="0" w:lastRowLastColumn="0"/>
            <w:tcW w:w="831" w:type="pct"/>
            <w:noWrap/>
            <w:hideMark/>
          </w:tcPr>
          <w:p w14:paraId="7C82E4AE" w14:textId="77777777" w:rsidR="005B1647" w:rsidRPr="001D28F3" w:rsidRDefault="005B1647" w:rsidP="003D47E6">
            <w:pPr>
              <w:pStyle w:val="TabellHuvud"/>
            </w:pPr>
            <w:r w:rsidRPr="001D28F3">
              <w:t>Anslag</w:t>
            </w:r>
          </w:p>
        </w:tc>
        <w:tc>
          <w:tcPr>
            <w:tcW w:w="2332" w:type="pct"/>
            <w:noWrap/>
            <w:hideMark/>
          </w:tcPr>
          <w:p w14:paraId="448BE8C3" w14:textId="77777777" w:rsidR="005B1647" w:rsidRPr="001D28F3" w:rsidRDefault="005B1647" w:rsidP="003D47E6">
            <w:pPr>
              <w:pStyle w:val="TabellHuvud"/>
              <w:jc w:val="left"/>
              <w:cnfStyle w:val="100000000000" w:firstRow="1" w:lastRow="0" w:firstColumn="0" w:lastColumn="0" w:oddVBand="0" w:evenVBand="0" w:oddHBand="0" w:evenHBand="0" w:firstRowFirstColumn="0" w:firstRowLastColumn="0" w:lastRowFirstColumn="0" w:lastRowLastColumn="0"/>
            </w:pPr>
            <w:r w:rsidRPr="001D28F3">
              <w:t>Anslagsnamn</w:t>
            </w:r>
          </w:p>
        </w:tc>
        <w:tc>
          <w:tcPr>
            <w:tcW w:w="957" w:type="pct"/>
            <w:hideMark/>
          </w:tcPr>
          <w:p w14:paraId="466D5CED" w14:textId="77777777" w:rsidR="005B1647" w:rsidRPr="001D28F3" w:rsidRDefault="005B1647" w:rsidP="003D47E6">
            <w:pPr>
              <w:pStyle w:val="TabellHuvud"/>
              <w:cnfStyle w:val="100000000000" w:firstRow="1" w:lastRow="0" w:firstColumn="0" w:lastColumn="0" w:oddVBand="0" w:evenVBand="0" w:oddHBand="0" w:evenHBand="0" w:firstRowFirstColumn="0" w:firstRowLastColumn="0" w:lastRowFirstColumn="0" w:lastRowLastColumn="0"/>
            </w:pPr>
            <w:r w:rsidRPr="001D28F3">
              <w:t>Beställnings-bemyndigande</w:t>
            </w:r>
          </w:p>
        </w:tc>
        <w:tc>
          <w:tcPr>
            <w:tcW w:w="880" w:type="pct"/>
            <w:hideMark/>
          </w:tcPr>
          <w:p w14:paraId="6C92D300" w14:textId="77777777" w:rsidR="005B1647" w:rsidRDefault="005B1647" w:rsidP="003D47E6">
            <w:pPr>
              <w:pStyle w:val="TabellHuvud"/>
              <w:cnfStyle w:val="100000000000" w:firstRow="1" w:lastRow="0" w:firstColumn="0" w:lastColumn="0" w:oddVBand="0" w:evenVBand="0" w:oddHBand="0" w:evenHBand="0" w:firstRowFirstColumn="0" w:firstRowLastColumn="0" w:lastRowFirstColumn="0" w:lastRowLastColumn="0"/>
            </w:pPr>
            <w:r w:rsidRPr="001D28F3">
              <w:t>Utestående åtaganden</w:t>
            </w:r>
          </w:p>
          <w:p w14:paraId="57B59E36" w14:textId="77777777" w:rsidR="005B1647" w:rsidRPr="001D28F3" w:rsidRDefault="005B1647" w:rsidP="003D47E6">
            <w:pPr>
              <w:pStyle w:val="TabellHuvud"/>
              <w:cnfStyle w:val="100000000000" w:firstRow="1" w:lastRow="0" w:firstColumn="0" w:lastColumn="0" w:oddVBand="0" w:evenVBand="0" w:oddHBand="0" w:evenHBand="0" w:firstRowFirstColumn="0" w:firstRowLastColumn="0" w:lastRowFirstColumn="0" w:lastRowLastColumn="0"/>
            </w:pPr>
            <w:r w:rsidRPr="001D28F3">
              <w:t>2019-12-31</w:t>
            </w:r>
          </w:p>
        </w:tc>
      </w:tr>
      <w:tr w:rsidR="00155607" w14:paraId="397A7052" w14:textId="77777777" w:rsidTr="003D47E6">
        <w:trPr>
          <w:trHeight w:val="300"/>
        </w:trPr>
        <w:tc>
          <w:tcPr>
            <w:cnfStyle w:val="001000000000" w:firstRow="0" w:lastRow="0" w:firstColumn="1" w:lastColumn="0" w:oddVBand="0" w:evenVBand="0" w:oddHBand="0" w:evenHBand="0" w:firstRowFirstColumn="0" w:firstRowLastColumn="0" w:lastRowFirstColumn="0" w:lastRowLastColumn="0"/>
            <w:tcW w:w="831" w:type="pct"/>
            <w:noWrap/>
            <w:hideMark/>
          </w:tcPr>
          <w:p w14:paraId="62B375B1" w14:textId="77777777" w:rsidR="005B1647" w:rsidRPr="001D28F3" w:rsidRDefault="005B1647" w:rsidP="005B1647">
            <w:pPr>
              <w:pStyle w:val="Tabell"/>
            </w:pPr>
            <w:r w:rsidRPr="001D28F3">
              <w:t>1:6</w:t>
            </w:r>
          </w:p>
        </w:tc>
        <w:tc>
          <w:tcPr>
            <w:tcW w:w="2332" w:type="pct"/>
            <w:noWrap/>
            <w:hideMark/>
          </w:tcPr>
          <w:p w14:paraId="19B6F154" w14:textId="77777777" w:rsidR="005B1647" w:rsidRPr="001D28F3" w:rsidRDefault="005B1647" w:rsidP="003D47E6">
            <w:pPr>
              <w:pStyle w:val="Tabell"/>
              <w:jc w:val="left"/>
              <w:cnfStyle w:val="000000000000" w:firstRow="0" w:lastRow="0" w:firstColumn="0" w:lastColumn="0" w:oddVBand="0" w:evenVBand="0" w:oddHBand="0" w:evenHBand="0" w:firstRowFirstColumn="0" w:firstRowLastColumn="0" w:lastRowFirstColumn="0" w:lastRowLastColumn="0"/>
            </w:pPr>
            <w:r w:rsidRPr="001D28F3">
              <w:t>Bidrag till vissa studiesociala ändamål</w:t>
            </w:r>
          </w:p>
        </w:tc>
        <w:tc>
          <w:tcPr>
            <w:tcW w:w="957" w:type="pct"/>
            <w:noWrap/>
            <w:hideMark/>
          </w:tcPr>
          <w:p w14:paraId="1A54D7D1" w14:textId="77777777" w:rsidR="005B1647" w:rsidRPr="001D28F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1D28F3">
              <w:t>4</w:t>
            </w:r>
          </w:p>
        </w:tc>
        <w:tc>
          <w:tcPr>
            <w:tcW w:w="880" w:type="pct"/>
            <w:noWrap/>
            <w:hideMark/>
          </w:tcPr>
          <w:p w14:paraId="43E83E86" w14:textId="77777777" w:rsidR="005B1647" w:rsidRPr="001D28F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1D28F3">
              <w:t>3</w:t>
            </w:r>
          </w:p>
        </w:tc>
      </w:tr>
      <w:tr w:rsidR="00155607" w:rsidRPr="003D47E6" w14:paraId="2933DDBF" w14:textId="77777777" w:rsidTr="003D47E6">
        <w:trPr>
          <w:cnfStyle w:val="010000000000" w:firstRow="0" w:lastRow="1" w:firstColumn="0" w:lastColumn="0" w:oddVBand="0" w:evenVBand="0" w:oddHBand="0" w:evenHBand="0" w:firstRowFirstColumn="0" w:firstRowLastColumn="0" w:lastRowFirstColumn="0" w:lastRowLastColumn="0"/>
          <w:trHeight w:val="315"/>
        </w:trPr>
        <w:tc>
          <w:tcPr>
            <w:cnfStyle w:val="001000000000" w:firstRow="0" w:lastRow="0" w:firstColumn="1" w:lastColumn="0" w:oddVBand="0" w:evenVBand="0" w:oddHBand="0" w:evenHBand="0" w:firstRowFirstColumn="0" w:firstRowLastColumn="0" w:lastRowFirstColumn="0" w:lastRowLastColumn="0"/>
            <w:tcW w:w="831" w:type="pct"/>
            <w:noWrap/>
            <w:hideMark/>
          </w:tcPr>
          <w:p w14:paraId="616D50CA" w14:textId="77777777" w:rsidR="005B1647" w:rsidRPr="003D47E6" w:rsidRDefault="005B1647" w:rsidP="003D47E6">
            <w:pPr>
              <w:pStyle w:val="Tabell"/>
              <w:rPr>
                <w:bCs/>
              </w:rPr>
            </w:pPr>
            <w:r w:rsidRPr="003D47E6">
              <w:rPr>
                <w:bCs/>
              </w:rPr>
              <w:t>Summa</w:t>
            </w:r>
          </w:p>
        </w:tc>
        <w:tc>
          <w:tcPr>
            <w:tcW w:w="2332" w:type="pct"/>
            <w:noWrap/>
            <w:hideMark/>
          </w:tcPr>
          <w:p w14:paraId="39C14720" w14:textId="77777777" w:rsidR="005B1647" w:rsidRPr="003D47E6" w:rsidRDefault="005B1647" w:rsidP="003D47E6">
            <w:pPr>
              <w:pStyle w:val="Tabell"/>
              <w:jc w:val="left"/>
              <w:cnfStyle w:val="010000000000" w:firstRow="0" w:lastRow="1" w:firstColumn="0" w:lastColumn="0" w:oddVBand="0" w:evenVBand="0" w:oddHBand="0" w:evenHBand="0" w:firstRowFirstColumn="0" w:firstRowLastColumn="0" w:lastRowFirstColumn="0" w:lastRowLastColumn="0"/>
              <w:rPr>
                <w:bCs/>
              </w:rPr>
            </w:pPr>
            <w:r w:rsidRPr="003D47E6">
              <w:rPr>
                <w:bCs/>
              </w:rPr>
              <w:t> </w:t>
            </w:r>
          </w:p>
        </w:tc>
        <w:tc>
          <w:tcPr>
            <w:tcW w:w="957" w:type="pct"/>
            <w:noWrap/>
            <w:hideMark/>
          </w:tcPr>
          <w:p w14:paraId="46D26620" w14:textId="77777777" w:rsidR="005B1647" w:rsidRPr="003D47E6"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3D47E6">
              <w:rPr>
                <w:bCs/>
              </w:rPr>
              <w:t>4</w:t>
            </w:r>
          </w:p>
        </w:tc>
        <w:tc>
          <w:tcPr>
            <w:tcW w:w="880" w:type="pct"/>
            <w:noWrap/>
            <w:hideMark/>
          </w:tcPr>
          <w:p w14:paraId="10A4A8C1" w14:textId="77777777" w:rsidR="005B1647" w:rsidRPr="003D47E6"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3D47E6">
              <w:rPr>
                <w:bCs/>
              </w:rPr>
              <w:t>3</w:t>
            </w:r>
          </w:p>
        </w:tc>
      </w:tr>
    </w:tbl>
    <w:p w14:paraId="7D0DE7ED" w14:textId="77777777" w:rsidR="005B1647" w:rsidRDefault="005B1647" w:rsidP="005B1647">
      <w:pPr>
        <w:pStyle w:val="Brdtext"/>
        <w:spacing w:before="160"/>
      </w:pPr>
      <w:r w:rsidRPr="001D28F3">
        <w:t>Inom utgiftsområdet beslutade riksdagen om ett beställningsbemyndigande på 4</w:t>
      </w:r>
      <w:r>
        <w:t> </w:t>
      </w:r>
      <w:r w:rsidRPr="001D28F3">
        <w:t>miljoner kronor. De utestående åtagandena uppgick till 3</w:t>
      </w:r>
      <w:r>
        <w:t> </w:t>
      </w:r>
      <w:r w:rsidRPr="001D28F3">
        <w:t>miljoner kronor.</w:t>
      </w:r>
    </w:p>
    <w:p w14:paraId="7A641E8C" w14:textId="3E66ADAE" w:rsidR="005B1647" w:rsidRDefault="005B1647" w:rsidP="005B1647">
      <w:pPr>
        <w:pStyle w:val="TabellRubrik"/>
      </w:pPr>
      <w:bookmarkStart w:id="148" w:name="_Toc37340080"/>
      <w:r>
        <w:t xml:space="preserve">Tabell </w:t>
      </w:r>
      <w:r>
        <w:fldChar w:fldCharType="begin"/>
      </w:r>
      <w:r>
        <w:instrText xml:space="preserve"> STYLEREF  "Rubrik 1" \n</w:instrText>
      </w:r>
      <w:r>
        <w:fldChar w:fldCharType="separate"/>
      </w:r>
      <w:r w:rsidR="00301022">
        <w:rPr>
          <w:noProof/>
        </w:rPr>
        <w:t>2</w:t>
      </w:r>
      <w:r>
        <w:rPr>
          <w:noProof/>
        </w:rPr>
        <w:fldChar w:fldCharType="end"/>
      </w:r>
      <w:r>
        <w:t>.</w:t>
      </w:r>
      <w:fldSimple w:instr=" SEQ Tabell \* ARABIC \s 1 ">
        <w:r w:rsidR="00301022">
          <w:rPr>
            <w:noProof/>
          </w:rPr>
          <w:t>80</w:t>
        </w:r>
      </w:fldSimple>
      <w:r>
        <w:tab/>
      </w:r>
      <w:r w:rsidRPr="008C11E8">
        <w:t>UO 15 Utlåning</w:t>
      </w:r>
      <w:bookmarkEnd w:id="148"/>
    </w:p>
    <w:p w14:paraId="6DF4E8C7" w14:textId="77777777" w:rsidR="005B1647" w:rsidRDefault="005B1647" w:rsidP="005B1647">
      <w:pPr>
        <w:pStyle w:val="TabellUnderrubrik"/>
      </w:pPr>
      <w:r w:rsidRPr="005D2D56">
        <w:t>Miljoner kronor</w:t>
      </w:r>
    </w:p>
    <w:tbl>
      <w:tblPr>
        <w:tblStyle w:val="RKBPTabell"/>
        <w:tblW w:w="5000" w:type="pct"/>
        <w:tblLook w:val="04E0" w:firstRow="1" w:lastRow="1" w:firstColumn="1" w:lastColumn="0" w:noHBand="0" w:noVBand="1"/>
      </w:tblPr>
      <w:tblGrid>
        <w:gridCol w:w="4572"/>
        <w:gridCol w:w="1436"/>
        <w:gridCol w:w="1362"/>
      </w:tblGrid>
      <w:tr w:rsidR="00155607" w14:paraId="45CEA7B3" w14:textId="77777777" w:rsidTr="00BE1FEE">
        <w:trPr>
          <w:cnfStyle w:val="100000000000" w:firstRow="1" w:lastRow="0" w:firstColumn="0" w:lastColumn="0" w:oddVBand="0" w:evenVBand="0" w:oddHBand="0" w:evenHBand="0" w:firstRowFirstColumn="0" w:firstRowLastColumn="0" w:lastRowFirstColumn="0" w:lastRowLastColumn="0"/>
          <w:trHeight w:val="270"/>
          <w:tblHeader w:val="0"/>
        </w:trPr>
        <w:tc>
          <w:tcPr>
            <w:cnfStyle w:val="001000000000" w:firstRow="0" w:lastRow="0" w:firstColumn="1" w:lastColumn="0" w:oddVBand="0" w:evenVBand="0" w:oddHBand="0" w:evenHBand="0" w:firstRowFirstColumn="0" w:firstRowLastColumn="0" w:lastRowFirstColumn="0" w:lastRowLastColumn="0"/>
            <w:tcW w:w="3102"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67930750" w14:textId="77777777" w:rsidR="005B1647" w:rsidRPr="005D2D56" w:rsidRDefault="005B1647" w:rsidP="005B1647">
            <w:pPr>
              <w:pStyle w:val="TabellHuvud"/>
            </w:pPr>
            <w:r w:rsidRPr="005D2D56">
              <w:t>Utlåning</w:t>
            </w:r>
          </w:p>
        </w:tc>
        <w:tc>
          <w:tcPr>
            <w:tcW w:w="974"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0E8C6CFF" w14:textId="77777777" w:rsidR="005B1647" w:rsidRPr="005D2D56"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5D2D56">
              <w:t>Låneram</w:t>
            </w:r>
          </w:p>
        </w:tc>
        <w:tc>
          <w:tcPr>
            <w:tcW w:w="924"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3C3E1973" w14:textId="77777777" w:rsidR="005B1647" w:rsidRPr="005D2D56"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5D2D56">
              <w:t>Lån 2019-12-31</w:t>
            </w:r>
          </w:p>
        </w:tc>
      </w:tr>
      <w:tr w:rsidR="00155607" w14:paraId="24046A87" w14:textId="77777777" w:rsidTr="00155607">
        <w:trPr>
          <w:trHeight w:val="300"/>
        </w:trPr>
        <w:tc>
          <w:tcPr>
            <w:cnfStyle w:val="001000000000" w:firstRow="0" w:lastRow="0" w:firstColumn="1" w:lastColumn="0" w:oddVBand="0" w:evenVBand="0" w:oddHBand="0" w:evenHBand="0" w:firstRowFirstColumn="0" w:firstRowLastColumn="0" w:lastRowFirstColumn="0" w:lastRowLastColumn="0"/>
            <w:tcW w:w="3102" w:type="pct"/>
            <w:tcBorders>
              <w:top w:val="single" w:sz="12" w:space="0" w:color="auto"/>
            </w:tcBorders>
            <w:noWrap/>
            <w:hideMark/>
          </w:tcPr>
          <w:p w14:paraId="38EAFB1F" w14:textId="77777777" w:rsidR="005B1647" w:rsidRPr="005D2D56" w:rsidRDefault="005B1647" w:rsidP="005B1647">
            <w:pPr>
              <w:pStyle w:val="Tabell"/>
            </w:pPr>
            <w:r w:rsidRPr="005D2D56">
              <w:t xml:space="preserve">Studielån </w:t>
            </w:r>
          </w:p>
        </w:tc>
        <w:tc>
          <w:tcPr>
            <w:tcW w:w="974" w:type="pct"/>
            <w:tcBorders>
              <w:top w:val="single" w:sz="12" w:space="0" w:color="auto"/>
            </w:tcBorders>
            <w:noWrap/>
            <w:hideMark/>
          </w:tcPr>
          <w:p w14:paraId="29B0AFE7" w14:textId="77777777" w:rsidR="005B1647" w:rsidRPr="005D2D56" w:rsidRDefault="005B1647" w:rsidP="005B1647">
            <w:pPr>
              <w:pStyle w:val="Tabell"/>
              <w:cnfStyle w:val="000000000000" w:firstRow="0" w:lastRow="0" w:firstColumn="0" w:lastColumn="0" w:oddVBand="0" w:evenVBand="0" w:oddHBand="0" w:evenHBand="0" w:firstRowFirstColumn="0" w:firstRowLastColumn="0" w:lastRowFirstColumn="0" w:lastRowLastColumn="0"/>
            </w:pPr>
            <w:r>
              <w:t>230 500</w:t>
            </w:r>
            <w:r w:rsidRPr="005D2D56">
              <w:t> </w:t>
            </w:r>
          </w:p>
        </w:tc>
        <w:tc>
          <w:tcPr>
            <w:tcW w:w="924" w:type="pct"/>
            <w:tcBorders>
              <w:top w:val="single" w:sz="12" w:space="0" w:color="auto"/>
            </w:tcBorders>
            <w:noWrap/>
            <w:hideMark/>
          </w:tcPr>
          <w:p w14:paraId="7A58EA03" w14:textId="77777777" w:rsidR="005B1647" w:rsidRPr="005D2D5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56644">
              <w:t xml:space="preserve">229 </w:t>
            </w:r>
            <w:r>
              <w:t>635</w:t>
            </w:r>
            <w:r w:rsidRPr="005D2D56">
              <w:rPr>
                <w:vertAlign w:val="superscript"/>
              </w:rPr>
              <w:t>1</w:t>
            </w:r>
          </w:p>
        </w:tc>
      </w:tr>
      <w:tr w:rsidR="00155607" w14:paraId="5877711E" w14:textId="77777777" w:rsidTr="00155607">
        <w:trPr>
          <w:cnfStyle w:val="010000000000" w:firstRow="0" w:lastRow="1" w:firstColumn="0" w:lastColumn="0" w:oddVBand="0" w:evenVBand="0" w:oddHBand="0" w:evenHBand="0" w:firstRowFirstColumn="0" w:firstRowLastColumn="0" w:lastRowFirstColumn="0" w:lastRowLastColumn="0"/>
          <w:trHeight w:val="270"/>
        </w:trPr>
        <w:tc>
          <w:tcPr>
            <w:cnfStyle w:val="001000000000" w:firstRow="0" w:lastRow="0" w:firstColumn="1" w:lastColumn="0" w:oddVBand="0" w:evenVBand="0" w:oddHBand="0" w:evenHBand="0" w:firstRowFirstColumn="0" w:firstRowLastColumn="0" w:lastRowFirstColumn="0" w:lastRowLastColumn="0"/>
            <w:tcW w:w="3102" w:type="pct"/>
            <w:noWrap/>
            <w:hideMark/>
          </w:tcPr>
          <w:p w14:paraId="353A770D" w14:textId="77777777" w:rsidR="005B1647" w:rsidRPr="005D2D56" w:rsidRDefault="005B1647" w:rsidP="005B1647">
            <w:pPr>
              <w:pStyle w:val="Tabell"/>
            </w:pPr>
            <w:r w:rsidRPr="005D2D56">
              <w:t>Summa</w:t>
            </w:r>
          </w:p>
        </w:tc>
        <w:tc>
          <w:tcPr>
            <w:tcW w:w="974" w:type="pct"/>
            <w:noWrap/>
            <w:hideMark/>
          </w:tcPr>
          <w:p w14:paraId="1EF5F8A7" w14:textId="77777777" w:rsidR="005B1647" w:rsidRPr="005D2D56" w:rsidRDefault="005B1647" w:rsidP="005B1647">
            <w:pPr>
              <w:pStyle w:val="Tabell"/>
              <w:cnfStyle w:val="010000000000" w:firstRow="0" w:lastRow="1" w:firstColumn="0" w:lastColumn="0" w:oddVBand="0" w:evenVBand="0" w:oddHBand="0" w:evenHBand="0" w:firstRowFirstColumn="0" w:firstRowLastColumn="0" w:lastRowFirstColumn="0" w:lastRowLastColumn="0"/>
            </w:pPr>
            <w:r w:rsidRPr="005D2D56">
              <w:t> </w:t>
            </w:r>
          </w:p>
        </w:tc>
        <w:tc>
          <w:tcPr>
            <w:tcW w:w="924" w:type="pct"/>
            <w:noWrap/>
            <w:hideMark/>
          </w:tcPr>
          <w:p w14:paraId="5D50EAB8" w14:textId="77777777" w:rsidR="005B1647" w:rsidRPr="005D2D56" w:rsidRDefault="005B1647" w:rsidP="005B1647">
            <w:pPr>
              <w:pStyle w:val="Tabell"/>
              <w:cnfStyle w:val="010000000000" w:firstRow="0" w:lastRow="1" w:firstColumn="0" w:lastColumn="0" w:oddVBand="0" w:evenVBand="0" w:oddHBand="0" w:evenHBand="0" w:firstRowFirstColumn="0" w:firstRowLastColumn="0" w:lastRowFirstColumn="0" w:lastRowLastColumn="0"/>
            </w:pPr>
            <w:r w:rsidRPr="005D2D56">
              <w:t>229 102</w:t>
            </w:r>
          </w:p>
        </w:tc>
      </w:tr>
    </w:tbl>
    <w:p w14:paraId="12418911" w14:textId="77777777" w:rsidR="006A1774" w:rsidRDefault="005B1647" w:rsidP="005B1647">
      <w:pPr>
        <w:pStyle w:val="TabellFotnot"/>
      </w:pPr>
      <w:r w:rsidRPr="009E00BC">
        <w:rPr>
          <w:vertAlign w:val="superscript"/>
        </w:rPr>
        <w:t>1</w:t>
      </w:r>
      <w:r w:rsidRPr="009E00BC">
        <w:t xml:space="preserve"> Beloppet avser CSN:s up</w:t>
      </w:r>
      <w:r w:rsidRPr="0003664E">
        <w:t>plåning I R</w:t>
      </w:r>
      <w:r>
        <w:t>iksgäldskontoret och avviker från beloppet i avsnitt 5.2 som avser CSN:s lånefordran</w:t>
      </w:r>
      <w:r w:rsidRPr="009E00BC">
        <w:t>.</w:t>
      </w:r>
    </w:p>
    <w:p w14:paraId="134974C5" w14:textId="77777777" w:rsidR="006A1774" w:rsidRDefault="006A1774">
      <w:pPr>
        <w:rPr>
          <w:rFonts w:asciiTheme="majorHAnsi" w:hAnsiTheme="majorHAnsi"/>
          <w:sz w:val="14"/>
          <w:szCs w:val="20"/>
        </w:rPr>
      </w:pPr>
      <w:r>
        <w:br w:type="page"/>
      </w:r>
    </w:p>
    <w:p w14:paraId="2110B2F0" w14:textId="48723AB4" w:rsidR="005B1647" w:rsidRDefault="005B1647" w:rsidP="00AC2754">
      <w:pPr>
        <w:pStyle w:val="Rubrik3"/>
      </w:pPr>
      <w:bookmarkStart w:id="149" w:name="_Toc37350628"/>
      <w:r w:rsidRPr="00C212FD">
        <w:lastRenderedPageBreak/>
        <w:t>Utgiftsområde</w:t>
      </w:r>
      <w:r w:rsidRPr="008C11E8">
        <w:t xml:space="preserve"> 16 </w:t>
      </w:r>
      <w:r w:rsidRPr="00CF56ED">
        <w:t>Utbildning</w:t>
      </w:r>
      <w:r w:rsidRPr="008C11E8">
        <w:t xml:space="preserve"> och universitetsforskning</w:t>
      </w:r>
      <w:bookmarkEnd w:id="149"/>
    </w:p>
    <w:p w14:paraId="18AD66A6" w14:textId="6E8D1F3A" w:rsidR="005B1647" w:rsidRDefault="005B1647" w:rsidP="005B1647">
      <w:pPr>
        <w:pStyle w:val="Rubrik4utannumrering"/>
      </w:pPr>
      <w:r w:rsidRPr="008C11E8">
        <w:t>Anslag</w:t>
      </w:r>
    </w:p>
    <w:p w14:paraId="4F47B064" w14:textId="2A409DBA" w:rsidR="005B1647" w:rsidRDefault="005B1647" w:rsidP="005B1647">
      <w:pPr>
        <w:pStyle w:val="TabellRubrik"/>
      </w:pPr>
      <w:bookmarkStart w:id="150" w:name="_Toc37340081"/>
      <w:r>
        <w:t xml:space="preserve">Tabell </w:t>
      </w:r>
      <w:r>
        <w:fldChar w:fldCharType="begin"/>
      </w:r>
      <w:r>
        <w:instrText xml:space="preserve"> STYLEREF  "Rubrik 1" \n</w:instrText>
      </w:r>
      <w:r>
        <w:fldChar w:fldCharType="separate"/>
      </w:r>
      <w:r w:rsidR="00301022">
        <w:rPr>
          <w:noProof/>
        </w:rPr>
        <w:t>2</w:t>
      </w:r>
      <w:r>
        <w:rPr>
          <w:noProof/>
        </w:rPr>
        <w:fldChar w:fldCharType="end"/>
      </w:r>
      <w:r>
        <w:t>.</w:t>
      </w:r>
      <w:fldSimple w:instr=" SEQ Tabell \* ARABIC \s 1 ">
        <w:r w:rsidR="00301022">
          <w:rPr>
            <w:noProof/>
          </w:rPr>
          <w:t>81</w:t>
        </w:r>
      </w:fldSimple>
      <w:r>
        <w:tab/>
      </w:r>
      <w:r w:rsidRPr="0037377E">
        <w:t>UO 16 Anslag</w:t>
      </w:r>
      <w:bookmarkEnd w:id="150"/>
    </w:p>
    <w:p w14:paraId="0C46CE1D" w14:textId="77777777" w:rsidR="005B1647" w:rsidRDefault="005B1647" w:rsidP="005B1647">
      <w:pPr>
        <w:pStyle w:val="TabellUnderrubrik"/>
      </w:pPr>
      <w:r w:rsidRPr="0037377E">
        <w:t>Miljoner kronor</w:t>
      </w:r>
    </w:p>
    <w:tbl>
      <w:tblPr>
        <w:tblStyle w:val="RKBPTabell"/>
        <w:tblW w:w="5000" w:type="pct"/>
        <w:tblLook w:val="06E0" w:firstRow="1" w:lastRow="1" w:firstColumn="1" w:lastColumn="0" w:noHBand="1" w:noVBand="1"/>
      </w:tblPr>
      <w:tblGrid>
        <w:gridCol w:w="651"/>
        <w:gridCol w:w="35"/>
        <w:gridCol w:w="2965"/>
        <w:gridCol w:w="598"/>
        <w:gridCol w:w="645"/>
        <w:gridCol w:w="646"/>
        <w:gridCol w:w="646"/>
        <w:gridCol w:w="647"/>
        <w:gridCol w:w="537"/>
      </w:tblGrid>
      <w:tr w:rsidR="00195522" w14:paraId="793B6EF3" w14:textId="77777777" w:rsidTr="003D47E6">
        <w:trPr>
          <w:cnfStyle w:val="100000000000" w:firstRow="1" w:lastRow="0" w:firstColumn="0" w:lastColumn="0" w:oddVBand="0" w:evenVBand="0" w:oddHBand="0" w:evenHBand="0" w:firstRowFirstColumn="0" w:firstRowLastColumn="0" w:lastRowFirstColumn="0" w:lastRowLastColumn="0"/>
          <w:trHeight w:val="170"/>
        </w:trPr>
        <w:tc>
          <w:tcPr>
            <w:cnfStyle w:val="001000000000" w:firstRow="0" w:lastRow="0" w:firstColumn="1" w:lastColumn="0" w:oddVBand="0" w:evenVBand="0" w:oddHBand="0" w:evenHBand="0" w:firstRowFirstColumn="0" w:firstRowLastColumn="0" w:lastRowFirstColumn="0" w:lastRowLastColumn="0"/>
            <w:tcW w:w="441" w:type="pct"/>
            <w:noWrap/>
            <w:hideMark/>
          </w:tcPr>
          <w:p w14:paraId="135DE396" w14:textId="77777777" w:rsidR="005B1647" w:rsidRPr="0037377E" w:rsidRDefault="005B1647" w:rsidP="003D47E6">
            <w:pPr>
              <w:pStyle w:val="TabellHuvud"/>
            </w:pPr>
            <w:r w:rsidRPr="0037377E">
              <w:t>Anslag</w:t>
            </w:r>
          </w:p>
        </w:tc>
        <w:tc>
          <w:tcPr>
            <w:tcW w:w="2036" w:type="pct"/>
            <w:gridSpan w:val="2"/>
            <w:hideMark/>
          </w:tcPr>
          <w:p w14:paraId="13F0BC0D" w14:textId="77777777" w:rsidR="005B1647" w:rsidRPr="0037377E" w:rsidRDefault="005B1647" w:rsidP="003D47E6">
            <w:pPr>
              <w:pStyle w:val="TabellHuvud"/>
              <w:jc w:val="left"/>
              <w:cnfStyle w:val="100000000000" w:firstRow="1" w:lastRow="0" w:firstColumn="0" w:lastColumn="0" w:oddVBand="0" w:evenVBand="0" w:oddHBand="0" w:evenHBand="0" w:firstRowFirstColumn="0" w:firstRowLastColumn="0" w:lastRowFirstColumn="0" w:lastRowLastColumn="0"/>
            </w:pPr>
            <w:r w:rsidRPr="0037377E">
              <w:t>Anslagsnamn</w:t>
            </w:r>
          </w:p>
        </w:tc>
        <w:tc>
          <w:tcPr>
            <w:tcW w:w="406" w:type="pct"/>
            <w:hideMark/>
          </w:tcPr>
          <w:p w14:paraId="156AE7F0" w14:textId="77777777" w:rsidR="005B1647" w:rsidRPr="0037377E" w:rsidRDefault="005B1647" w:rsidP="003D47E6">
            <w:pPr>
              <w:pStyle w:val="TabellHuvud"/>
              <w:cnfStyle w:val="100000000000" w:firstRow="1" w:lastRow="0" w:firstColumn="0" w:lastColumn="0" w:oddVBand="0" w:evenVBand="0" w:oddHBand="0" w:evenHBand="0" w:firstRowFirstColumn="0" w:firstRowLastColumn="0" w:lastRowFirstColumn="0" w:lastRowLastColumn="0"/>
            </w:pPr>
            <w:r w:rsidRPr="0037377E">
              <w:t>SB</w:t>
            </w:r>
            <w:r w:rsidRPr="0037377E">
              <w:br/>
              <w:t>2019</w:t>
            </w:r>
          </w:p>
        </w:tc>
        <w:tc>
          <w:tcPr>
            <w:tcW w:w="438" w:type="pct"/>
            <w:hideMark/>
          </w:tcPr>
          <w:p w14:paraId="415091EB" w14:textId="77777777" w:rsidR="005B1647" w:rsidRPr="0037377E" w:rsidRDefault="005B1647" w:rsidP="003D47E6">
            <w:pPr>
              <w:pStyle w:val="TabellHuvud"/>
              <w:cnfStyle w:val="100000000000" w:firstRow="1" w:lastRow="0" w:firstColumn="0" w:lastColumn="0" w:oddVBand="0" w:evenVBand="0" w:oddHBand="0" w:evenHBand="0" w:firstRowFirstColumn="0" w:firstRowLastColumn="0" w:lastRowFirstColumn="0" w:lastRowLastColumn="0"/>
            </w:pPr>
            <w:r w:rsidRPr="0037377E">
              <w:t>ÄB</w:t>
            </w:r>
            <w:r w:rsidRPr="0037377E">
              <w:br/>
              <w:t>2019</w:t>
            </w:r>
          </w:p>
        </w:tc>
        <w:tc>
          <w:tcPr>
            <w:tcW w:w="438" w:type="pct"/>
            <w:hideMark/>
          </w:tcPr>
          <w:p w14:paraId="4AFAB2E5" w14:textId="77777777" w:rsidR="005B1647" w:rsidRPr="0037377E" w:rsidRDefault="005B1647" w:rsidP="003D47E6">
            <w:pPr>
              <w:pStyle w:val="TabellHuvud"/>
              <w:cnfStyle w:val="100000000000" w:firstRow="1" w:lastRow="0" w:firstColumn="0" w:lastColumn="0" w:oddVBand="0" w:evenVBand="0" w:oddHBand="0" w:evenHBand="0" w:firstRowFirstColumn="0" w:firstRowLastColumn="0" w:lastRowFirstColumn="0" w:lastRowLastColumn="0"/>
            </w:pPr>
            <w:r w:rsidRPr="0037377E">
              <w:t>Utfall</w:t>
            </w:r>
            <w:r w:rsidRPr="0037377E">
              <w:br/>
              <w:t>2019</w:t>
            </w:r>
          </w:p>
        </w:tc>
        <w:tc>
          <w:tcPr>
            <w:tcW w:w="438" w:type="pct"/>
            <w:hideMark/>
          </w:tcPr>
          <w:p w14:paraId="0EADE2D2" w14:textId="77777777" w:rsidR="005B1647" w:rsidRPr="0037377E" w:rsidRDefault="005B1647" w:rsidP="003D47E6">
            <w:pPr>
              <w:pStyle w:val="TabellHuvud"/>
              <w:cnfStyle w:val="100000000000" w:firstRow="1" w:lastRow="0" w:firstColumn="0" w:lastColumn="0" w:oddVBand="0" w:evenVBand="0" w:oddHBand="0" w:evenHBand="0" w:firstRowFirstColumn="0" w:firstRowLastColumn="0" w:lastRowFirstColumn="0" w:lastRowLastColumn="0"/>
            </w:pPr>
            <w:r w:rsidRPr="0037377E">
              <w:t>Utfall-SB</w:t>
            </w:r>
            <w:r w:rsidRPr="0037377E">
              <w:br/>
              <w:t>2019</w:t>
            </w:r>
          </w:p>
        </w:tc>
        <w:tc>
          <w:tcPr>
            <w:tcW w:w="439" w:type="pct"/>
            <w:hideMark/>
          </w:tcPr>
          <w:p w14:paraId="3FE34DC8" w14:textId="77777777" w:rsidR="005B1647" w:rsidRPr="0037377E" w:rsidRDefault="005B1647" w:rsidP="003D47E6">
            <w:pPr>
              <w:pStyle w:val="TabellHuvud"/>
              <w:cnfStyle w:val="100000000000" w:firstRow="1" w:lastRow="0" w:firstColumn="0" w:lastColumn="0" w:oddVBand="0" w:evenVBand="0" w:oddHBand="0" w:evenHBand="0" w:firstRowFirstColumn="0" w:firstRowLastColumn="0" w:lastRowFirstColumn="0" w:lastRowLastColumn="0"/>
            </w:pPr>
            <w:r w:rsidRPr="0037377E">
              <w:t>Utfall-SB</w:t>
            </w:r>
            <w:r w:rsidRPr="0037377E">
              <w:br/>
            </w:r>
            <w:r>
              <w:t>procent</w:t>
            </w:r>
            <w:r w:rsidRPr="0037377E">
              <w:br/>
              <w:t>2019</w:t>
            </w:r>
          </w:p>
        </w:tc>
        <w:tc>
          <w:tcPr>
            <w:tcW w:w="364" w:type="pct"/>
            <w:hideMark/>
          </w:tcPr>
          <w:p w14:paraId="0E2BD40A" w14:textId="77777777" w:rsidR="005B1647" w:rsidRPr="0037377E" w:rsidRDefault="005B1647" w:rsidP="003D47E6">
            <w:pPr>
              <w:pStyle w:val="TabellHuvud"/>
              <w:cnfStyle w:val="100000000000" w:firstRow="1" w:lastRow="0" w:firstColumn="0" w:lastColumn="0" w:oddVBand="0" w:evenVBand="0" w:oddHBand="0" w:evenHBand="0" w:firstRowFirstColumn="0" w:firstRowLastColumn="0" w:lastRowFirstColumn="0" w:lastRowLastColumn="0"/>
            </w:pPr>
            <w:r w:rsidRPr="0037377E">
              <w:t>Utfall</w:t>
            </w:r>
            <w:r w:rsidRPr="0037377E">
              <w:br/>
              <w:t>2018</w:t>
            </w:r>
          </w:p>
        </w:tc>
      </w:tr>
      <w:tr w:rsidR="00155607" w14:paraId="781C656C" w14:textId="77777777" w:rsidTr="003D47E6">
        <w:trPr>
          <w:trHeight w:val="170"/>
        </w:trPr>
        <w:tc>
          <w:tcPr>
            <w:cnfStyle w:val="001000000000" w:firstRow="0" w:lastRow="0" w:firstColumn="1" w:lastColumn="0" w:oddVBand="0" w:evenVBand="0" w:oddHBand="0" w:evenHBand="0" w:firstRowFirstColumn="0" w:firstRowLastColumn="0" w:lastRowFirstColumn="0" w:lastRowLastColumn="0"/>
            <w:tcW w:w="441" w:type="pct"/>
            <w:hideMark/>
          </w:tcPr>
          <w:p w14:paraId="35903E20" w14:textId="77777777" w:rsidR="005B1647" w:rsidRPr="0037377E" w:rsidRDefault="005B1647" w:rsidP="005B1647">
            <w:pPr>
              <w:pStyle w:val="Tabell"/>
            </w:pPr>
            <w:r w:rsidRPr="0037377E">
              <w:t>1:1</w:t>
            </w:r>
          </w:p>
        </w:tc>
        <w:tc>
          <w:tcPr>
            <w:tcW w:w="2036" w:type="pct"/>
            <w:gridSpan w:val="2"/>
            <w:hideMark/>
          </w:tcPr>
          <w:p w14:paraId="79AC2431" w14:textId="77777777" w:rsidR="005B1647" w:rsidRPr="0037377E" w:rsidRDefault="005B1647" w:rsidP="003D47E6">
            <w:pPr>
              <w:pStyle w:val="Tabell"/>
              <w:jc w:val="left"/>
              <w:cnfStyle w:val="000000000000" w:firstRow="0" w:lastRow="0" w:firstColumn="0" w:lastColumn="0" w:oddVBand="0" w:evenVBand="0" w:oddHBand="0" w:evenHBand="0" w:firstRowFirstColumn="0" w:firstRowLastColumn="0" w:lastRowFirstColumn="0" w:lastRowLastColumn="0"/>
            </w:pPr>
            <w:r w:rsidRPr="0037377E">
              <w:t>Statens skolverk</w:t>
            </w:r>
          </w:p>
        </w:tc>
        <w:tc>
          <w:tcPr>
            <w:tcW w:w="406" w:type="pct"/>
            <w:noWrap/>
            <w:hideMark/>
          </w:tcPr>
          <w:p w14:paraId="5BF57272" w14:textId="77777777" w:rsidR="005B1647" w:rsidRPr="0037377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7377E">
              <w:t>1 154</w:t>
            </w:r>
          </w:p>
        </w:tc>
        <w:tc>
          <w:tcPr>
            <w:tcW w:w="438" w:type="pct"/>
            <w:noWrap/>
            <w:hideMark/>
          </w:tcPr>
          <w:p w14:paraId="723468FC" w14:textId="77777777" w:rsidR="005B1647" w:rsidRPr="0037377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7377E">
              <w:t>-51</w:t>
            </w:r>
          </w:p>
        </w:tc>
        <w:tc>
          <w:tcPr>
            <w:tcW w:w="438" w:type="pct"/>
            <w:noWrap/>
            <w:hideMark/>
          </w:tcPr>
          <w:p w14:paraId="5FAC8920" w14:textId="77777777" w:rsidR="005B1647" w:rsidRPr="0037377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7377E">
              <w:t>1 038</w:t>
            </w:r>
          </w:p>
        </w:tc>
        <w:tc>
          <w:tcPr>
            <w:tcW w:w="438" w:type="pct"/>
            <w:noWrap/>
            <w:hideMark/>
          </w:tcPr>
          <w:p w14:paraId="79157AF2" w14:textId="77777777" w:rsidR="005B1647" w:rsidRPr="0037377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7377E">
              <w:t>-116</w:t>
            </w:r>
          </w:p>
        </w:tc>
        <w:tc>
          <w:tcPr>
            <w:tcW w:w="439" w:type="pct"/>
            <w:noWrap/>
            <w:hideMark/>
          </w:tcPr>
          <w:p w14:paraId="481A8C73" w14:textId="77777777" w:rsidR="005B1647" w:rsidRPr="0037377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7377E">
              <w:t>-10,0</w:t>
            </w:r>
          </w:p>
        </w:tc>
        <w:tc>
          <w:tcPr>
            <w:tcW w:w="364" w:type="pct"/>
            <w:hideMark/>
          </w:tcPr>
          <w:p w14:paraId="3D8AFF67" w14:textId="77777777" w:rsidR="005B1647" w:rsidRPr="0037377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7377E">
              <w:t>1 148</w:t>
            </w:r>
          </w:p>
        </w:tc>
      </w:tr>
      <w:tr w:rsidR="00155607" w14:paraId="746BD7E4" w14:textId="77777777" w:rsidTr="003D47E6">
        <w:trPr>
          <w:trHeight w:val="170"/>
        </w:trPr>
        <w:tc>
          <w:tcPr>
            <w:cnfStyle w:val="001000000000" w:firstRow="0" w:lastRow="0" w:firstColumn="1" w:lastColumn="0" w:oddVBand="0" w:evenVBand="0" w:oddHBand="0" w:evenHBand="0" w:firstRowFirstColumn="0" w:firstRowLastColumn="0" w:lastRowFirstColumn="0" w:lastRowLastColumn="0"/>
            <w:tcW w:w="441" w:type="pct"/>
            <w:hideMark/>
          </w:tcPr>
          <w:p w14:paraId="59CC03CF" w14:textId="77777777" w:rsidR="005B1647" w:rsidRPr="0037377E" w:rsidRDefault="005B1647" w:rsidP="005B1647">
            <w:pPr>
              <w:pStyle w:val="Tabell"/>
            </w:pPr>
            <w:r w:rsidRPr="0037377E">
              <w:t>1:5</w:t>
            </w:r>
          </w:p>
        </w:tc>
        <w:tc>
          <w:tcPr>
            <w:tcW w:w="2036" w:type="pct"/>
            <w:gridSpan w:val="2"/>
            <w:hideMark/>
          </w:tcPr>
          <w:p w14:paraId="02BB0900" w14:textId="77777777" w:rsidR="005B1647" w:rsidRPr="0037377E" w:rsidRDefault="005B1647" w:rsidP="003D47E6">
            <w:pPr>
              <w:pStyle w:val="Tabell"/>
              <w:jc w:val="left"/>
              <w:cnfStyle w:val="000000000000" w:firstRow="0" w:lastRow="0" w:firstColumn="0" w:lastColumn="0" w:oddVBand="0" w:evenVBand="0" w:oddHBand="0" w:evenHBand="0" w:firstRowFirstColumn="0" w:firstRowLastColumn="0" w:lastRowFirstColumn="0" w:lastRowLastColumn="0"/>
            </w:pPr>
            <w:r w:rsidRPr="0037377E">
              <w:t>Utveckling av skolväsendet och annan pedagogisk verksamhet</w:t>
            </w:r>
          </w:p>
        </w:tc>
        <w:tc>
          <w:tcPr>
            <w:tcW w:w="406" w:type="pct"/>
            <w:noWrap/>
            <w:hideMark/>
          </w:tcPr>
          <w:p w14:paraId="5C54EE95" w14:textId="77777777" w:rsidR="005B1647" w:rsidRPr="0037377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7377E">
              <w:t>3 185</w:t>
            </w:r>
          </w:p>
        </w:tc>
        <w:tc>
          <w:tcPr>
            <w:tcW w:w="438" w:type="pct"/>
            <w:noWrap/>
            <w:hideMark/>
          </w:tcPr>
          <w:p w14:paraId="4151C311" w14:textId="77777777" w:rsidR="005B1647" w:rsidRPr="0037377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7377E">
              <w:t>351</w:t>
            </w:r>
          </w:p>
        </w:tc>
        <w:tc>
          <w:tcPr>
            <w:tcW w:w="438" w:type="pct"/>
            <w:noWrap/>
            <w:hideMark/>
          </w:tcPr>
          <w:p w14:paraId="78B53418" w14:textId="77777777" w:rsidR="005B1647" w:rsidRPr="0037377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7377E">
              <w:t>2 806</w:t>
            </w:r>
          </w:p>
        </w:tc>
        <w:tc>
          <w:tcPr>
            <w:tcW w:w="438" w:type="pct"/>
            <w:noWrap/>
            <w:hideMark/>
          </w:tcPr>
          <w:p w14:paraId="5A9C8383" w14:textId="77777777" w:rsidR="005B1647" w:rsidRPr="0037377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7377E">
              <w:t>-379</w:t>
            </w:r>
          </w:p>
        </w:tc>
        <w:tc>
          <w:tcPr>
            <w:tcW w:w="439" w:type="pct"/>
            <w:noWrap/>
            <w:hideMark/>
          </w:tcPr>
          <w:p w14:paraId="416E301A" w14:textId="77777777" w:rsidR="005B1647" w:rsidRPr="0037377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7377E">
              <w:t>-11,9</w:t>
            </w:r>
          </w:p>
        </w:tc>
        <w:tc>
          <w:tcPr>
            <w:tcW w:w="364" w:type="pct"/>
            <w:hideMark/>
          </w:tcPr>
          <w:p w14:paraId="3B38246C" w14:textId="77777777" w:rsidR="005B1647" w:rsidRPr="0037377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7377E">
              <w:t>3 304</w:t>
            </w:r>
          </w:p>
        </w:tc>
      </w:tr>
      <w:tr w:rsidR="00155607" w14:paraId="6846492D" w14:textId="77777777" w:rsidTr="003D47E6">
        <w:trPr>
          <w:trHeight w:val="170"/>
        </w:trPr>
        <w:tc>
          <w:tcPr>
            <w:cnfStyle w:val="001000000000" w:firstRow="0" w:lastRow="0" w:firstColumn="1" w:lastColumn="0" w:oddVBand="0" w:evenVBand="0" w:oddHBand="0" w:evenHBand="0" w:firstRowFirstColumn="0" w:firstRowLastColumn="0" w:lastRowFirstColumn="0" w:lastRowLastColumn="0"/>
            <w:tcW w:w="441" w:type="pct"/>
            <w:hideMark/>
          </w:tcPr>
          <w:p w14:paraId="0E6F980C" w14:textId="77777777" w:rsidR="005B1647" w:rsidRPr="0037377E" w:rsidRDefault="005B1647" w:rsidP="005B1647">
            <w:pPr>
              <w:pStyle w:val="Tabell"/>
            </w:pPr>
            <w:r w:rsidRPr="0037377E">
              <w:t>1:6</w:t>
            </w:r>
          </w:p>
        </w:tc>
        <w:tc>
          <w:tcPr>
            <w:tcW w:w="2036" w:type="pct"/>
            <w:gridSpan w:val="2"/>
            <w:hideMark/>
          </w:tcPr>
          <w:p w14:paraId="6A28C29F" w14:textId="77777777" w:rsidR="005B1647" w:rsidRPr="0037377E" w:rsidRDefault="005B1647" w:rsidP="003D47E6">
            <w:pPr>
              <w:pStyle w:val="Tabell"/>
              <w:jc w:val="left"/>
              <w:cnfStyle w:val="000000000000" w:firstRow="0" w:lastRow="0" w:firstColumn="0" w:lastColumn="0" w:oddVBand="0" w:evenVBand="0" w:oddHBand="0" w:evenHBand="0" w:firstRowFirstColumn="0" w:firstRowLastColumn="0" w:lastRowFirstColumn="0" w:lastRowLastColumn="0"/>
            </w:pPr>
            <w:r w:rsidRPr="0037377E">
              <w:t>Statligt stöd till särskild utbildning i gymnasieskolan</w:t>
            </w:r>
          </w:p>
        </w:tc>
        <w:tc>
          <w:tcPr>
            <w:tcW w:w="406" w:type="pct"/>
            <w:noWrap/>
            <w:hideMark/>
          </w:tcPr>
          <w:p w14:paraId="38BF4BCB" w14:textId="77777777" w:rsidR="005B1647" w:rsidRPr="0037377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7377E">
              <w:t>305</w:t>
            </w:r>
          </w:p>
        </w:tc>
        <w:tc>
          <w:tcPr>
            <w:tcW w:w="438" w:type="pct"/>
            <w:noWrap/>
            <w:hideMark/>
          </w:tcPr>
          <w:p w14:paraId="1DCB7228" w14:textId="77777777" w:rsidR="005B1647" w:rsidRPr="0037377E"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438" w:type="pct"/>
            <w:noWrap/>
            <w:hideMark/>
          </w:tcPr>
          <w:p w14:paraId="20E71FFB" w14:textId="77777777" w:rsidR="005B1647" w:rsidRPr="0037377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7377E">
              <w:t>246</w:t>
            </w:r>
          </w:p>
        </w:tc>
        <w:tc>
          <w:tcPr>
            <w:tcW w:w="438" w:type="pct"/>
            <w:noWrap/>
            <w:hideMark/>
          </w:tcPr>
          <w:p w14:paraId="5DC2A38B" w14:textId="77777777" w:rsidR="005B1647" w:rsidRPr="0037377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7377E">
              <w:t>-59</w:t>
            </w:r>
          </w:p>
        </w:tc>
        <w:tc>
          <w:tcPr>
            <w:tcW w:w="439" w:type="pct"/>
            <w:noWrap/>
            <w:hideMark/>
          </w:tcPr>
          <w:p w14:paraId="0F08F0A7" w14:textId="77777777" w:rsidR="005B1647" w:rsidRPr="0037377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7377E">
              <w:t>-19,3</w:t>
            </w:r>
          </w:p>
        </w:tc>
        <w:tc>
          <w:tcPr>
            <w:tcW w:w="364" w:type="pct"/>
            <w:hideMark/>
          </w:tcPr>
          <w:p w14:paraId="6504F262" w14:textId="77777777" w:rsidR="005B1647" w:rsidRPr="0037377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7377E">
              <w:t>239</w:t>
            </w:r>
          </w:p>
        </w:tc>
      </w:tr>
      <w:tr w:rsidR="00155607" w14:paraId="6B722D38" w14:textId="77777777" w:rsidTr="003D47E6">
        <w:trPr>
          <w:trHeight w:val="170"/>
        </w:trPr>
        <w:tc>
          <w:tcPr>
            <w:cnfStyle w:val="001000000000" w:firstRow="0" w:lastRow="0" w:firstColumn="1" w:lastColumn="0" w:oddVBand="0" w:evenVBand="0" w:oddHBand="0" w:evenHBand="0" w:firstRowFirstColumn="0" w:firstRowLastColumn="0" w:lastRowFirstColumn="0" w:lastRowLastColumn="0"/>
            <w:tcW w:w="441" w:type="pct"/>
            <w:hideMark/>
          </w:tcPr>
          <w:p w14:paraId="146A34E7" w14:textId="77777777" w:rsidR="005B1647" w:rsidRPr="0037377E" w:rsidRDefault="005B1647" w:rsidP="005B1647">
            <w:pPr>
              <w:pStyle w:val="Tabell"/>
            </w:pPr>
            <w:r w:rsidRPr="0037377E">
              <w:t>1:7</w:t>
            </w:r>
          </w:p>
        </w:tc>
        <w:tc>
          <w:tcPr>
            <w:tcW w:w="2036" w:type="pct"/>
            <w:gridSpan w:val="2"/>
            <w:hideMark/>
          </w:tcPr>
          <w:p w14:paraId="497C2CA0" w14:textId="77777777" w:rsidR="005B1647" w:rsidRPr="0037377E" w:rsidRDefault="005B1647" w:rsidP="003D47E6">
            <w:pPr>
              <w:pStyle w:val="Tabell"/>
              <w:jc w:val="left"/>
              <w:cnfStyle w:val="000000000000" w:firstRow="0" w:lastRow="0" w:firstColumn="0" w:lastColumn="0" w:oddVBand="0" w:evenVBand="0" w:oddHBand="0" w:evenHBand="0" w:firstRowFirstColumn="0" w:firstRowLastColumn="0" w:lastRowFirstColumn="0" w:lastRowLastColumn="0"/>
            </w:pPr>
            <w:r w:rsidRPr="0037377E">
              <w:t>Maxtaxa i förskola, fritidshem och annan pedagogisk verksamhet, m.m.</w:t>
            </w:r>
          </w:p>
        </w:tc>
        <w:tc>
          <w:tcPr>
            <w:tcW w:w="406" w:type="pct"/>
            <w:noWrap/>
            <w:hideMark/>
          </w:tcPr>
          <w:p w14:paraId="3BC8E47F" w14:textId="77777777" w:rsidR="005B1647" w:rsidRPr="0037377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7377E">
              <w:t>4 595</w:t>
            </w:r>
          </w:p>
        </w:tc>
        <w:tc>
          <w:tcPr>
            <w:tcW w:w="438" w:type="pct"/>
            <w:noWrap/>
            <w:hideMark/>
          </w:tcPr>
          <w:p w14:paraId="24F2A4F8" w14:textId="77777777" w:rsidR="005B1647" w:rsidRPr="0037377E"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438" w:type="pct"/>
            <w:noWrap/>
            <w:hideMark/>
          </w:tcPr>
          <w:p w14:paraId="0BAF86DA" w14:textId="77777777" w:rsidR="005B1647" w:rsidRPr="0037377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7377E">
              <w:t>4 583</w:t>
            </w:r>
          </w:p>
        </w:tc>
        <w:tc>
          <w:tcPr>
            <w:tcW w:w="438" w:type="pct"/>
            <w:noWrap/>
            <w:hideMark/>
          </w:tcPr>
          <w:p w14:paraId="67D51AFB" w14:textId="77777777" w:rsidR="005B1647" w:rsidRPr="0037377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7377E">
              <w:t>-12</w:t>
            </w:r>
          </w:p>
        </w:tc>
        <w:tc>
          <w:tcPr>
            <w:tcW w:w="439" w:type="pct"/>
            <w:noWrap/>
            <w:hideMark/>
          </w:tcPr>
          <w:p w14:paraId="7578FB74" w14:textId="77777777" w:rsidR="005B1647" w:rsidRPr="0037377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7377E">
              <w:t>-0,3</w:t>
            </w:r>
          </w:p>
        </w:tc>
        <w:tc>
          <w:tcPr>
            <w:tcW w:w="364" w:type="pct"/>
            <w:hideMark/>
          </w:tcPr>
          <w:p w14:paraId="3D537D0A" w14:textId="77777777" w:rsidR="005B1647" w:rsidRPr="0037377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7377E">
              <w:t>4 430</w:t>
            </w:r>
          </w:p>
        </w:tc>
      </w:tr>
      <w:tr w:rsidR="00155607" w14:paraId="163DB070" w14:textId="77777777" w:rsidTr="003D47E6">
        <w:trPr>
          <w:trHeight w:val="170"/>
        </w:trPr>
        <w:tc>
          <w:tcPr>
            <w:cnfStyle w:val="001000000000" w:firstRow="0" w:lastRow="0" w:firstColumn="1" w:lastColumn="0" w:oddVBand="0" w:evenVBand="0" w:oddHBand="0" w:evenHBand="0" w:firstRowFirstColumn="0" w:firstRowLastColumn="0" w:lastRowFirstColumn="0" w:lastRowLastColumn="0"/>
            <w:tcW w:w="441" w:type="pct"/>
            <w:hideMark/>
          </w:tcPr>
          <w:p w14:paraId="1ADD8A9A" w14:textId="77777777" w:rsidR="005B1647" w:rsidRPr="0037377E" w:rsidRDefault="005B1647" w:rsidP="005B1647">
            <w:pPr>
              <w:pStyle w:val="Tabell"/>
            </w:pPr>
            <w:r w:rsidRPr="0037377E">
              <w:t>1:8</w:t>
            </w:r>
          </w:p>
        </w:tc>
        <w:tc>
          <w:tcPr>
            <w:tcW w:w="2036" w:type="pct"/>
            <w:gridSpan w:val="2"/>
            <w:hideMark/>
          </w:tcPr>
          <w:p w14:paraId="401AEB5F" w14:textId="77777777" w:rsidR="005B1647" w:rsidRPr="0037377E" w:rsidRDefault="005B1647" w:rsidP="003D47E6">
            <w:pPr>
              <w:pStyle w:val="Tabell"/>
              <w:jc w:val="left"/>
              <w:cnfStyle w:val="000000000000" w:firstRow="0" w:lastRow="0" w:firstColumn="0" w:lastColumn="0" w:oddVBand="0" w:evenVBand="0" w:oddHBand="0" w:evenHBand="0" w:firstRowFirstColumn="0" w:firstRowLastColumn="0" w:lastRowFirstColumn="0" w:lastRowLastColumn="0"/>
            </w:pPr>
            <w:r w:rsidRPr="0037377E">
              <w:t>Bidrag till viss verksamhet inom skolväsendet, m.m.</w:t>
            </w:r>
          </w:p>
        </w:tc>
        <w:tc>
          <w:tcPr>
            <w:tcW w:w="406" w:type="pct"/>
            <w:noWrap/>
            <w:hideMark/>
          </w:tcPr>
          <w:p w14:paraId="63C4628B" w14:textId="77777777" w:rsidR="005B1647" w:rsidRPr="0037377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7377E">
              <w:t>188</w:t>
            </w:r>
          </w:p>
        </w:tc>
        <w:tc>
          <w:tcPr>
            <w:tcW w:w="438" w:type="pct"/>
            <w:noWrap/>
            <w:hideMark/>
          </w:tcPr>
          <w:p w14:paraId="00054FD5" w14:textId="77777777" w:rsidR="005B1647" w:rsidRPr="0037377E"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438" w:type="pct"/>
            <w:noWrap/>
            <w:hideMark/>
          </w:tcPr>
          <w:p w14:paraId="66D44FFB" w14:textId="77777777" w:rsidR="005B1647" w:rsidRPr="0037377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7377E">
              <w:t>189</w:t>
            </w:r>
          </w:p>
        </w:tc>
        <w:tc>
          <w:tcPr>
            <w:tcW w:w="438" w:type="pct"/>
            <w:noWrap/>
            <w:hideMark/>
          </w:tcPr>
          <w:p w14:paraId="7A0D3376" w14:textId="77777777" w:rsidR="005B1647" w:rsidRPr="0037377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7377E">
              <w:t>1</w:t>
            </w:r>
          </w:p>
        </w:tc>
        <w:tc>
          <w:tcPr>
            <w:tcW w:w="439" w:type="pct"/>
            <w:noWrap/>
            <w:hideMark/>
          </w:tcPr>
          <w:p w14:paraId="677C376B" w14:textId="77777777" w:rsidR="005B1647" w:rsidRPr="0037377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7377E">
              <w:t>0,7</w:t>
            </w:r>
          </w:p>
        </w:tc>
        <w:tc>
          <w:tcPr>
            <w:tcW w:w="364" w:type="pct"/>
            <w:hideMark/>
          </w:tcPr>
          <w:p w14:paraId="2366DFF6" w14:textId="77777777" w:rsidR="005B1647" w:rsidRPr="0037377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7377E">
              <w:t>181</w:t>
            </w:r>
          </w:p>
        </w:tc>
      </w:tr>
      <w:tr w:rsidR="00155607" w14:paraId="57A66C2A" w14:textId="77777777" w:rsidTr="003D47E6">
        <w:trPr>
          <w:trHeight w:val="170"/>
        </w:trPr>
        <w:tc>
          <w:tcPr>
            <w:cnfStyle w:val="001000000000" w:firstRow="0" w:lastRow="0" w:firstColumn="1" w:lastColumn="0" w:oddVBand="0" w:evenVBand="0" w:oddHBand="0" w:evenHBand="0" w:firstRowFirstColumn="0" w:firstRowLastColumn="0" w:lastRowFirstColumn="0" w:lastRowLastColumn="0"/>
            <w:tcW w:w="441" w:type="pct"/>
            <w:hideMark/>
          </w:tcPr>
          <w:p w14:paraId="7852677D" w14:textId="77777777" w:rsidR="005B1647" w:rsidRPr="0037377E" w:rsidRDefault="005B1647" w:rsidP="005B1647">
            <w:pPr>
              <w:pStyle w:val="Tabell"/>
            </w:pPr>
            <w:r w:rsidRPr="0037377E">
              <w:t>1:10</w:t>
            </w:r>
          </w:p>
        </w:tc>
        <w:tc>
          <w:tcPr>
            <w:tcW w:w="2036" w:type="pct"/>
            <w:gridSpan w:val="2"/>
            <w:hideMark/>
          </w:tcPr>
          <w:p w14:paraId="0C59263E" w14:textId="77777777" w:rsidR="005B1647" w:rsidRPr="0037377E" w:rsidRDefault="005B1647" w:rsidP="003D47E6">
            <w:pPr>
              <w:pStyle w:val="Tabell"/>
              <w:jc w:val="left"/>
              <w:cnfStyle w:val="000000000000" w:firstRow="0" w:lastRow="0" w:firstColumn="0" w:lastColumn="0" w:oddVBand="0" w:evenVBand="0" w:oddHBand="0" w:evenHBand="0" w:firstRowFirstColumn="0" w:firstRowLastColumn="0" w:lastRowFirstColumn="0" w:lastRowLastColumn="0"/>
            </w:pPr>
            <w:r w:rsidRPr="0037377E">
              <w:t>Fortbildning av lärare och förskolepersonal</w:t>
            </w:r>
          </w:p>
        </w:tc>
        <w:tc>
          <w:tcPr>
            <w:tcW w:w="406" w:type="pct"/>
            <w:noWrap/>
            <w:hideMark/>
          </w:tcPr>
          <w:p w14:paraId="531CC781" w14:textId="77777777" w:rsidR="005B1647" w:rsidRPr="0037377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7377E">
              <w:t>327</w:t>
            </w:r>
          </w:p>
        </w:tc>
        <w:tc>
          <w:tcPr>
            <w:tcW w:w="438" w:type="pct"/>
            <w:noWrap/>
            <w:hideMark/>
          </w:tcPr>
          <w:p w14:paraId="121E756F" w14:textId="77777777" w:rsidR="005B1647" w:rsidRPr="0037377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7377E">
              <w:t>-20</w:t>
            </w:r>
          </w:p>
        </w:tc>
        <w:tc>
          <w:tcPr>
            <w:tcW w:w="438" w:type="pct"/>
            <w:noWrap/>
            <w:hideMark/>
          </w:tcPr>
          <w:p w14:paraId="358BE76F" w14:textId="77777777" w:rsidR="005B1647" w:rsidRPr="0037377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7377E">
              <w:t>145</w:t>
            </w:r>
          </w:p>
        </w:tc>
        <w:tc>
          <w:tcPr>
            <w:tcW w:w="438" w:type="pct"/>
            <w:noWrap/>
            <w:hideMark/>
          </w:tcPr>
          <w:p w14:paraId="533A6B6F" w14:textId="77777777" w:rsidR="005B1647" w:rsidRPr="0037377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7377E">
              <w:t>-182</w:t>
            </w:r>
          </w:p>
        </w:tc>
        <w:tc>
          <w:tcPr>
            <w:tcW w:w="439" w:type="pct"/>
            <w:noWrap/>
            <w:hideMark/>
          </w:tcPr>
          <w:p w14:paraId="03386090" w14:textId="77777777" w:rsidR="005B1647" w:rsidRPr="0037377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7377E">
              <w:t>-55,7</w:t>
            </w:r>
          </w:p>
        </w:tc>
        <w:tc>
          <w:tcPr>
            <w:tcW w:w="364" w:type="pct"/>
            <w:hideMark/>
          </w:tcPr>
          <w:p w14:paraId="24DD229F" w14:textId="77777777" w:rsidR="005B1647" w:rsidRPr="0037377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7377E">
              <w:t>154</w:t>
            </w:r>
          </w:p>
        </w:tc>
      </w:tr>
      <w:tr w:rsidR="00155607" w14:paraId="269058EE" w14:textId="77777777" w:rsidTr="003D47E6">
        <w:trPr>
          <w:trHeight w:val="170"/>
        </w:trPr>
        <w:tc>
          <w:tcPr>
            <w:cnfStyle w:val="001000000000" w:firstRow="0" w:lastRow="0" w:firstColumn="1" w:lastColumn="0" w:oddVBand="0" w:evenVBand="0" w:oddHBand="0" w:evenHBand="0" w:firstRowFirstColumn="0" w:firstRowLastColumn="0" w:lastRowFirstColumn="0" w:lastRowLastColumn="0"/>
            <w:tcW w:w="441" w:type="pct"/>
            <w:hideMark/>
          </w:tcPr>
          <w:p w14:paraId="76947905" w14:textId="77777777" w:rsidR="005B1647" w:rsidRPr="0037377E" w:rsidRDefault="005B1647" w:rsidP="005B1647">
            <w:pPr>
              <w:pStyle w:val="Tabell"/>
            </w:pPr>
            <w:r w:rsidRPr="0037377E">
              <w:t>1:13</w:t>
            </w:r>
          </w:p>
        </w:tc>
        <w:tc>
          <w:tcPr>
            <w:tcW w:w="2036" w:type="pct"/>
            <w:gridSpan w:val="2"/>
            <w:hideMark/>
          </w:tcPr>
          <w:p w14:paraId="38F3ACDA" w14:textId="77777777" w:rsidR="005B1647" w:rsidRPr="0037377E" w:rsidRDefault="005B1647" w:rsidP="003D47E6">
            <w:pPr>
              <w:pStyle w:val="Tabell"/>
              <w:jc w:val="left"/>
              <w:cnfStyle w:val="000000000000" w:firstRow="0" w:lastRow="0" w:firstColumn="0" w:lastColumn="0" w:oddVBand="0" w:evenVBand="0" w:oddHBand="0" w:evenHBand="0" w:firstRowFirstColumn="0" w:firstRowLastColumn="0" w:lastRowFirstColumn="0" w:lastRowLastColumn="0"/>
            </w:pPr>
            <w:r w:rsidRPr="0037377E">
              <w:t>Statligt stöd till vuxenutbildning</w:t>
            </w:r>
          </w:p>
        </w:tc>
        <w:tc>
          <w:tcPr>
            <w:tcW w:w="406" w:type="pct"/>
            <w:noWrap/>
            <w:hideMark/>
          </w:tcPr>
          <w:p w14:paraId="773B00BB" w14:textId="77777777" w:rsidR="005B1647" w:rsidRPr="0037377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7377E">
              <w:t>2 712</w:t>
            </w:r>
          </w:p>
        </w:tc>
        <w:tc>
          <w:tcPr>
            <w:tcW w:w="438" w:type="pct"/>
            <w:noWrap/>
            <w:hideMark/>
          </w:tcPr>
          <w:p w14:paraId="2D980876" w14:textId="77777777" w:rsidR="005B1647" w:rsidRPr="0037377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7377E">
              <w:t>-445</w:t>
            </w:r>
          </w:p>
        </w:tc>
        <w:tc>
          <w:tcPr>
            <w:tcW w:w="438" w:type="pct"/>
            <w:noWrap/>
            <w:hideMark/>
          </w:tcPr>
          <w:p w14:paraId="3C895A87" w14:textId="77777777" w:rsidR="005B1647" w:rsidRPr="0037377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7377E">
              <w:t>2 205</w:t>
            </w:r>
          </w:p>
        </w:tc>
        <w:tc>
          <w:tcPr>
            <w:tcW w:w="438" w:type="pct"/>
            <w:noWrap/>
            <w:hideMark/>
          </w:tcPr>
          <w:p w14:paraId="7C62C7B4" w14:textId="77777777" w:rsidR="005B1647" w:rsidRPr="0037377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7377E">
              <w:t>-507</w:t>
            </w:r>
          </w:p>
        </w:tc>
        <w:tc>
          <w:tcPr>
            <w:tcW w:w="439" w:type="pct"/>
            <w:noWrap/>
            <w:hideMark/>
          </w:tcPr>
          <w:p w14:paraId="74943C59" w14:textId="77777777" w:rsidR="005B1647" w:rsidRPr="0037377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7377E">
              <w:t>-18,7</w:t>
            </w:r>
          </w:p>
        </w:tc>
        <w:tc>
          <w:tcPr>
            <w:tcW w:w="364" w:type="pct"/>
            <w:hideMark/>
          </w:tcPr>
          <w:p w14:paraId="75DC1B30" w14:textId="77777777" w:rsidR="005B1647" w:rsidRPr="0037377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7377E">
              <w:t>2 134</w:t>
            </w:r>
          </w:p>
        </w:tc>
      </w:tr>
      <w:tr w:rsidR="00155607" w14:paraId="0AB07BDB" w14:textId="77777777" w:rsidTr="003D47E6">
        <w:trPr>
          <w:trHeight w:val="170"/>
        </w:trPr>
        <w:tc>
          <w:tcPr>
            <w:cnfStyle w:val="001000000000" w:firstRow="0" w:lastRow="0" w:firstColumn="1" w:lastColumn="0" w:oddVBand="0" w:evenVBand="0" w:oddHBand="0" w:evenHBand="0" w:firstRowFirstColumn="0" w:firstRowLastColumn="0" w:lastRowFirstColumn="0" w:lastRowLastColumn="0"/>
            <w:tcW w:w="441" w:type="pct"/>
            <w:hideMark/>
          </w:tcPr>
          <w:p w14:paraId="1F70261A" w14:textId="77777777" w:rsidR="005B1647" w:rsidRPr="0037377E" w:rsidRDefault="005B1647" w:rsidP="005B1647">
            <w:pPr>
              <w:pStyle w:val="Tabell"/>
            </w:pPr>
            <w:r w:rsidRPr="0037377E">
              <w:t>1:14</w:t>
            </w:r>
          </w:p>
        </w:tc>
        <w:tc>
          <w:tcPr>
            <w:tcW w:w="2036" w:type="pct"/>
            <w:gridSpan w:val="2"/>
            <w:hideMark/>
          </w:tcPr>
          <w:p w14:paraId="2C72862B" w14:textId="77777777" w:rsidR="005B1647" w:rsidRPr="0037377E" w:rsidRDefault="005B1647" w:rsidP="003D47E6">
            <w:pPr>
              <w:pStyle w:val="Tabell"/>
              <w:jc w:val="left"/>
              <w:cnfStyle w:val="000000000000" w:firstRow="0" w:lastRow="0" w:firstColumn="0" w:lastColumn="0" w:oddVBand="0" w:evenVBand="0" w:oddHBand="0" w:evenHBand="0" w:firstRowFirstColumn="0" w:firstRowLastColumn="0" w:lastRowFirstColumn="0" w:lastRowLastColumn="0"/>
            </w:pPr>
            <w:r w:rsidRPr="0037377E">
              <w:t>Statligt stöd till yrkeshögskoleutbildning</w:t>
            </w:r>
          </w:p>
        </w:tc>
        <w:tc>
          <w:tcPr>
            <w:tcW w:w="406" w:type="pct"/>
            <w:noWrap/>
            <w:hideMark/>
          </w:tcPr>
          <w:p w14:paraId="4091E77A" w14:textId="77777777" w:rsidR="005B1647" w:rsidRPr="0037377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7377E">
              <w:t>2 486</w:t>
            </w:r>
          </w:p>
        </w:tc>
        <w:tc>
          <w:tcPr>
            <w:tcW w:w="438" w:type="pct"/>
            <w:noWrap/>
            <w:hideMark/>
          </w:tcPr>
          <w:p w14:paraId="386A1494" w14:textId="77777777" w:rsidR="005B1647" w:rsidRPr="0037377E"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438" w:type="pct"/>
            <w:noWrap/>
            <w:hideMark/>
          </w:tcPr>
          <w:p w14:paraId="58A442C3" w14:textId="77777777" w:rsidR="005B1647" w:rsidRPr="0037377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7377E">
              <w:t>2 437</w:t>
            </w:r>
          </w:p>
        </w:tc>
        <w:tc>
          <w:tcPr>
            <w:tcW w:w="438" w:type="pct"/>
            <w:noWrap/>
            <w:hideMark/>
          </w:tcPr>
          <w:p w14:paraId="30A21A3E" w14:textId="77777777" w:rsidR="005B1647" w:rsidRPr="0037377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7377E">
              <w:t>-49</w:t>
            </w:r>
          </w:p>
        </w:tc>
        <w:tc>
          <w:tcPr>
            <w:tcW w:w="439" w:type="pct"/>
            <w:noWrap/>
            <w:hideMark/>
          </w:tcPr>
          <w:p w14:paraId="55D58979" w14:textId="77777777" w:rsidR="005B1647" w:rsidRPr="0037377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7377E">
              <w:t>-2,0</w:t>
            </w:r>
          </w:p>
        </w:tc>
        <w:tc>
          <w:tcPr>
            <w:tcW w:w="364" w:type="pct"/>
            <w:hideMark/>
          </w:tcPr>
          <w:p w14:paraId="7C07D5B3" w14:textId="77777777" w:rsidR="005B1647" w:rsidRPr="0037377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7377E">
              <w:t>2 193</w:t>
            </w:r>
          </w:p>
        </w:tc>
      </w:tr>
      <w:tr w:rsidR="00155607" w14:paraId="2F8C286C" w14:textId="77777777" w:rsidTr="003D47E6">
        <w:trPr>
          <w:trHeight w:val="170"/>
        </w:trPr>
        <w:tc>
          <w:tcPr>
            <w:cnfStyle w:val="001000000000" w:firstRow="0" w:lastRow="0" w:firstColumn="1" w:lastColumn="0" w:oddVBand="0" w:evenVBand="0" w:oddHBand="0" w:evenHBand="0" w:firstRowFirstColumn="0" w:firstRowLastColumn="0" w:lastRowFirstColumn="0" w:lastRowLastColumn="0"/>
            <w:tcW w:w="441" w:type="pct"/>
            <w:hideMark/>
          </w:tcPr>
          <w:p w14:paraId="7432F09D" w14:textId="77777777" w:rsidR="005B1647" w:rsidRPr="0037377E" w:rsidRDefault="005B1647" w:rsidP="005B1647">
            <w:pPr>
              <w:pStyle w:val="Tabell"/>
            </w:pPr>
            <w:r w:rsidRPr="0037377E">
              <w:t>1:16</w:t>
            </w:r>
          </w:p>
        </w:tc>
        <w:tc>
          <w:tcPr>
            <w:tcW w:w="2036" w:type="pct"/>
            <w:gridSpan w:val="2"/>
            <w:hideMark/>
          </w:tcPr>
          <w:p w14:paraId="6145A806" w14:textId="77777777" w:rsidR="005B1647" w:rsidRPr="0037377E" w:rsidRDefault="005B1647" w:rsidP="003D47E6">
            <w:pPr>
              <w:pStyle w:val="Tabell"/>
              <w:jc w:val="left"/>
              <w:cnfStyle w:val="000000000000" w:firstRow="0" w:lastRow="0" w:firstColumn="0" w:lastColumn="0" w:oddVBand="0" w:evenVBand="0" w:oddHBand="0" w:evenHBand="0" w:firstRowFirstColumn="0" w:firstRowLastColumn="0" w:lastRowFirstColumn="0" w:lastRowLastColumn="0"/>
            </w:pPr>
            <w:r w:rsidRPr="0037377E">
              <w:t>Fler anställda i lågstadiet</w:t>
            </w:r>
          </w:p>
        </w:tc>
        <w:tc>
          <w:tcPr>
            <w:tcW w:w="406" w:type="pct"/>
            <w:noWrap/>
            <w:hideMark/>
          </w:tcPr>
          <w:p w14:paraId="484BEB16" w14:textId="77777777" w:rsidR="005B1647" w:rsidRPr="0037377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7377E">
              <w:t>1 971</w:t>
            </w:r>
          </w:p>
        </w:tc>
        <w:tc>
          <w:tcPr>
            <w:tcW w:w="438" w:type="pct"/>
            <w:noWrap/>
            <w:hideMark/>
          </w:tcPr>
          <w:p w14:paraId="23867CF7" w14:textId="77777777" w:rsidR="005B1647" w:rsidRPr="0037377E"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438" w:type="pct"/>
            <w:noWrap/>
            <w:hideMark/>
          </w:tcPr>
          <w:p w14:paraId="7974DEA0" w14:textId="77777777" w:rsidR="005B1647" w:rsidRPr="0037377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7377E">
              <w:t>1 970</w:t>
            </w:r>
          </w:p>
        </w:tc>
        <w:tc>
          <w:tcPr>
            <w:tcW w:w="438" w:type="pct"/>
            <w:noWrap/>
            <w:hideMark/>
          </w:tcPr>
          <w:p w14:paraId="138DAA98" w14:textId="77777777" w:rsidR="005B1647" w:rsidRPr="0037377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7377E">
              <w:t>-1</w:t>
            </w:r>
          </w:p>
        </w:tc>
        <w:tc>
          <w:tcPr>
            <w:tcW w:w="439" w:type="pct"/>
            <w:noWrap/>
            <w:hideMark/>
          </w:tcPr>
          <w:p w14:paraId="3CD65678" w14:textId="77777777" w:rsidR="005B1647" w:rsidRPr="0037377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7377E">
              <w:t>0,0</w:t>
            </w:r>
          </w:p>
        </w:tc>
        <w:tc>
          <w:tcPr>
            <w:tcW w:w="364" w:type="pct"/>
            <w:hideMark/>
          </w:tcPr>
          <w:p w14:paraId="05C01DDA" w14:textId="77777777" w:rsidR="005B1647" w:rsidRPr="0037377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7377E">
              <w:t>2 290</w:t>
            </w:r>
          </w:p>
        </w:tc>
      </w:tr>
      <w:tr w:rsidR="00155607" w14:paraId="2EF782FD" w14:textId="77777777" w:rsidTr="003D47E6">
        <w:trPr>
          <w:trHeight w:val="170"/>
        </w:trPr>
        <w:tc>
          <w:tcPr>
            <w:cnfStyle w:val="001000000000" w:firstRow="0" w:lastRow="0" w:firstColumn="1" w:lastColumn="0" w:oddVBand="0" w:evenVBand="0" w:oddHBand="0" w:evenHBand="0" w:firstRowFirstColumn="0" w:firstRowLastColumn="0" w:lastRowFirstColumn="0" w:lastRowLastColumn="0"/>
            <w:tcW w:w="441" w:type="pct"/>
            <w:hideMark/>
          </w:tcPr>
          <w:p w14:paraId="330940D4" w14:textId="77777777" w:rsidR="005B1647" w:rsidRPr="0037377E" w:rsidRDefault="005B1647" w:rsidP="005B1647">
            <w:pPr>
              <w:pStyle w:val="Tabell"/>
            </w:pPr>
            <w:r w:rsidRPr="0037377E">
              <w:t>1:19</w:t>
            </w:r>
          </w:p>
        </w:tc>
        <w:tc>
          <w:tcPr>
            <w:tcW w:w="2036" w:type="pct"/>
            <w:gridSpan w:val="2"/>
            <w:hideMark/>
          </w:tcPr>
          <w:p w14:paraId="0508E0F5" w14:textId="77777777" w:rsidR="005B1647" w:rsidRPr="0037377E" w:rsidRDefault="005B1647" w:rsidP="003D47E6">
            <w:pPr>
              <w:pStyle w:val="Tabell"/>
              <w:jc w:val="left"/>
              <w:cnfStyle w:val="000000000000" w:firstRow="0" w:lastRow="0" w:firstColumn="0" w:lastColumn="0" w:oddVBand="0" w:evenVBand="0" w:oddHBand="0" w:evenHBand="0" w:firstRowFirstColumn="0" w:firstRowLastColumn="0" w:lastRowFirstColumn="0" w:lastRowLastColumn="0"/>
            </w:pPr>
            <w:r w:rsidRPr="0037377E">
              <w:t>Bidrag till lärarlöner</w:t>
            </w:r>
          </w:p>
        </w:tc>
        <w:tc>
          <w:tcPr>
            <w:tcW w:w="406" w:type="pct"/>
            <w:noWrap/>
            <w:hideMark/>
          </w:tcPr>
          <w:p w14:paraId="40AAC59C" w14:textId="77777777" w:rsidR="005B1647" w:rsidRPr="0037377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7377E">
              <w:t>4 457</w:t>
            </w:r>
          </w:p>
        </w:tc>
        <w:tc>
          <w:tcPr>
            <w:tcW w:w="438" w:type="pct"/>
            <w:noWrap/>
            <w:hideMark/>
          </w:tcPr>
          <w:p w14:paraId="726BCAC2" w14:textId="77777777" w:rsidR="005B1647" w:rsidRPr="0037377E"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438" w:type="pct"/>
            <w:noWrap/>
            <w:hideMark/>
          </w:tcPr>
          <w:p w14:paraId="2C4E738E" w14:textId="77777777" w:rsidR="005B1647" w:rsidRPr="0037377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7377E">
              <w:t>4 004</w:t>
            </w:r>
          </w:p>
        </w:tc>
        <w:tc>
          <w:tcPr>
            <w:tcW w:w="438" w:type="pct"/>
            <w:noWrap/>
            <w:hideMark/>
          </w:tcPr>
          <w:p w14:paraId="58B3EAD2" w14:textId="77777777" w:rsidR="005B1647" w:rsidRPr="0037377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7377E">
              <w:t>-454</w:t>
            </w:r>
          </w:p>
        </w:tc>
        <w:tc>
          <w:tcPr>
            <w:tcW w:w="439" w:type="pct"/>
            <w:noWrap/>
            <w:hideMark/>
          </w:tcPr>
          <w:p w14:paraId="09446B22" w14:textId="77777777" w:rsidR="005B1647" w:rsidRPr="0037377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7377E">
              <w:t>-10,2</w:t>
            </w:r>
          </w:p>
        </w:tc>
        <w:tc>
          <w:tcPr>
            <w:tcW w:w="364" w:type="pct"/>
            <w:hideMark/>
          </w:tcPr>
          <w:p w14:paraId="20CEBFF6" w14:textId="77777777" w:rsidR="005B1647" w:rsidRPr="0037377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7377E">
              <w:t>4 016</w:t>
            </w:r>
          </w:p>
        </w:tc>
      </w:tr>
      <w:tr w:rsidR="00155607" w14:paraId="6868EFE3" w14:textId="77777777" w:rsidTr="003D47E6">
        <w:trPr>
          <w:trHeight w:val="170"/>
        </w:trPr>
        <w:tc>
          <w:tcPr>
            <w:cnfStyle w:val="001000000000" w:firstRow="0" w:lastRow="0" w:firstColumn="1" w:lastColumn="0" w:oddVBand="0" w:evenVBand="0" w:oddHBand="0" w:evenHBand="0" w:firstRowFirstColumn="0" w:firstRowLastColumn="0" w:lastRowFirstColumn="0" w:lastRowLastColumn="0"/>
            <w:tcW w:w="441" w:type="pct"/>
            <w:hideMark/>
          </w:tcPr>
          <w:p w14:paraId="3DF3D67F" w14:textId="77777777" w:rsidR="005B1647" w:rsidRPr="0037377E" w:rsidRDefault="005B1647" w:rsidP="005B1647">
            <w:pPr>
              <w:pStyle w:val="Tabell"/>
            </w:pPr>
            <w:r w:rsidRPr="0037377E">
              <w:t>1:21</w:t>
            </w:r>
          </w:p>
        </w:tc>
        <w:tc>
          <w:tcPr>
            <w:tcW w:w="2036" w:type="pct"/>
            <w:gridSpan w:val="2"/>
            <w:hideMark/>
          </w:tcPr>
          <w:p w14:paraId="4E788AEC" w14:textId="77777777" w:rsidR="005B1647" w:rsidRPr="0037377E" w:rsidRDefault="005B1647" w:rsidP="003D47E6">
            <w:pPr>
              <w:pStyle w:val="Tabell"/>
              <w:jc w:val="left"/>
              <w:cnfStyle w:val="000000000000" w:firstRow="0" w:lastRow="0" w:firstColumn="0" w:lastColumn="0" w:oddVBand="0" w:evenVBand="0" w:oddHBand="0" w:evenHBand="0" w:firstRowFirstColumn="0" w:firstRowLastColumn="0" w:lastRowFirstColumn="0" w:lastRowLastColumn="0"/>
            </w:pPr>
            <w:r w:rsidRPr="0037377E">
              <w:t>Statligt stöd för stärkt likvärdighet och kunskapsutveckling</w:t>
            </w:r>
          </w:p>
        </w:tc>
        <w:tc>
          <w:tcPr>
            <w:tcW w:w="406" w:type="pct"/>
            <w:noWrap/>
            <w:hideMark/>
          </w:tcPr>
          <w:p w14:paraId="01764FD6" w14:textId="77777777" w:rsidR="005B1647" w:rsidRPr="0037377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7377E">
              <w:t>3 500</w:t>
            </w:r>
          </w:p>
        </w:tc>
        <w:tc>
          <w:tcPr>
            <w:tcW w:w="438" w:type="pct"/>
            <w:noWrap/>
            <w:hideMark/>
          </w:tcPr>
          <w:p w14:paraId="32E17EE3" w14:textId="77777777" w:rsidR="005B1647" w:rsidRPr="0037377E"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438" w:type="pct"/>
            <w:noWrap/>
            <w:hideMark/>
          </w:tcPr>
          <w:p w14:paraId="0FCDA283" w14:textId="77777777" w:rsidR="005B1647" w:rsidRPr="0037377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7377E">
              <w:t>3 449</w:t>
            </w:r>
          </w:p>
        </w:tc>
        <w:tc>
          <w:tcPr>
            <w:tcW w:w="438" w:type="pct"/>
            <w:noWrap/>
            <w:hideMark/>
          </w:tcPr>
          <w:p w14:paraId="5EE0249D" w14:textId="77777777" w:rsidR="005B1647" w:rsidRPr="0037377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7377E">
              <w:t>-51</w:t>
            </w:r>
          </w:p>
        </w:tc>
        <w:tc>
          <w:tcPr>
            <w:tcW w:w="439" w:type="pct"/>
            <w:noWrap/>
            <w:hideMark/>
          </w:tcPr>
          <w:p w14:paraId="57E972E3" w14:textId="77777777" w:rsidR="005B1647" w:rsidRPr="0037377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7377E">
              <w:t>-1,4</w:t>
            </w:r>
          </w:p>
        </w:tc>
        <w:tc>
          <w:tcPr>
            <w:tcW w:w="364" w:type="pct"/>
            <w:hideMark/>
          </w:tcPr>
          <w:p w14:paraId="31E95A83" w14:textId="77777777" w:rsidR="005B1647" w:rsidRPr="0037377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7377E">
              <w:t>971</w:t>
            </w:r>
          </w:p>
        </w:tc>
      </w:tr>
      <w:tr w:rsidR="00155607" w14:paraId="1CC7B859" w14:textId="77777777" w:rsidTr="003D47E6">
        <w:trPr>
          <w:trHeight w:val="170"/>
        </w:trPr>
        <w:tc>
          <w:tcPr>
            <w:cnfStyle w:val="001000000000" w:firstRow="0" w:lastRow="0" w:firstColumn="1" w:lastColumn="0" w:oddVBand="0" w:evenVBand="0" w:oddHBand="0" w:evenHBand="0" w:firstRowFirstColumn="0" w:firstRowLastColumn="0" w:lastRowFirstColumn="0" w:lastRowLastColumn="0"/>
            <w:tcW w:w="441" w:type="pct"/>
            <w:hideMark/>
          </w:tcPr>
          <w:p w14:paraId="65686B8C" w14:textId="77777777" w:rsidR="005B1647" w:rsidRPr="0037377E" w:rsidRDefault="005B1647" w:rsidP="005B1647">
            <w:pPr>
              <w:pStyle w:val="Tabell"/>
            </w:pPr>
            <w:r w:rsidRPr="0037377E">
              <w:t>2:3</w:t>
            </w:r>
          </w:p>
        </w:tc>
        <w:tc>
          <w:tcPr>
            <w:tcW w:w="2036" w:type="pct"/>
            <w:gridSpan w:val="2"/>
            <w:hideMark/>
          </w:tcPr>
          <w:p w14:paraId="71F2B665" w14:textId="77777777" w:rsidR="005B1647" w:rsidRPr="0037377E" w:rsidRDefault="005B1647" w:rsidP="003D47E6">
            <w:pPr>
              <w:pStyle w:val="Tabell"/>
              <w:jc w:val="left"/>
              <w:cnfStyle w:val="000000000000" w:firstRow="0" w:lastRow="0" w:firstColumn="0" w:lastColumn="0" w:oddVBand="0" w:evenVBand="0" w:oddHBand="0" w:evenHBand="0" w:firstRowFirstColumn="0" w:firstRowLastColumn="0" w:lastRowFirstColumn="0" w:lastRowLastColumn="0"/>
            </w:pPr>
            <w:r w:rsidRPr="0037377E">
              <w:t>Uppsala universitet: Utbildning på grundnivå och avancerad nivå</w:t>
            </w:r>
          </w:p>
        </w:tc>
        <w:tc>
          <w:tcPr>
            <w:tcW w:w="406" w:type="pct"/>
            <w:noWrap/>
            <w:hideMark/>
          </w:tcPr>
          <w:p w14:paraId="074C270C" w14:textId="77777777" w:rsidR="005B1647" w:rsidRPr="0037377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7377E">
              <w:t>1 779</w:t>
            </w:r>
          </w:p>
        </w:tc>
        <w:tc>
          <w:tcPr>
            <w:tcW w:w="438" w:type="pct"/>
            <w:noWrap/>
            <w:hideMark/>
          </w:tcPr>
          <w:p w14:paraId="0F82AFA2" w14:textId="77777777" w:rsidR="005B1647" w:rsidRPr="0037377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7377E">
              <w:t>11</w:t>
            </w:r>
          </w:p>
        </w:tc>
        <w:tc>
          <w:tcPr>
            <w:tcW w:w="438" w:type="pct"/>
            <w:noWrap/>
            <w:hideMark/>
          </w:tcPr>
          <w:p w14:paraId="23989D24" w14:textId="77777777" w:rsidR="005B1647" w:rsidRPr="0037377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7377E">
              <w:t>1 790</w:t>
            </w:r>
          </w:p>
        </w:tc>
        <w:tc>
          <w:tcPr>
            <w:tcW w:w="438" w:type="pct"/>
            <w:noWrap/>
            <w:hideMark/>
          </w:tcPr>
          <w:p w14:paraId="30D125E7" w14:textId="77777777" w:rsidR="005B1647" w:rsidRPr="0037377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7377E">
              <w:t>11</w:t>
            </w:r>
          </w:p>
        </w:tc>
        <w:tc>
          <w:tcPr>
            <w:tcW w:w="439" w:type="pct"/>
            <w:noWrap/>
            <w:hideMark/>
          </w:tcPr>
          <w:p w14:paraId="62A7CEC1" w14:textId="77777777" w:rsidR="005B1647" w:rsidRPr="0037377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7377E">
              <w:t>0,6</w:t>
            </w:r>
          </w:p>
        </w:tc>
        <w:tc>
          <w:tcPr>
            <w:tcW w:w="364" w:type="pct"/>
            <w:hideMark/>
          </w:tcPr>
          <w:p w14:paraId="5AB3B906" w14:textId="77777777" w:rsidR="005B1647" w:rsidRPr="0037377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7377E">
              <w:t>1 756</w:t>
            </w:r>
          </w:p>
        </w:tc>
      </w:tr>
      <w:tr w:rsidR="00155607" w14:paraId="34F802DA" w14:textId="77777777" w:rsidTr="003D47E6">
        <w:trPr>
          <w:trHeight w:val="170"/>
        </w:trPr>
        <w:tc>
          <w:tcPr>
            <w:cnfStyle w:val="001000000000" w:firstRow="0" w:lastRow="0" w:firstColumn="1" w:lastColumn="0" w:oddVBand="0" w:evenVBand="0" w:oddHBand="0" w:evenHBand="0" w:firstRowFirstColumn="0" w:firstRowLastColumn="0" w:lastRowFirstColumn="0" w:lastRowLastColumn="0"/>
            <w:tcW w:w="441" w:type="pct"/>
            <w:hideMark/>
          </w:tcPr>
          <w:p w14:paraId="68C1A107" w14:textId="77777777" w:rsidR="005B1647" w:rsidRPr="0037377E" w:rsidRDefault="005B1647" w:rsidP="005B1647">
            <w:pPr>
              <w:pStyle w:val="Tabell"/>
            </w:pPr>
            <w:r w:rsidRPr="0037377E">
              <w:t>2:4</w:t>
            </w:r>
          </w:p>
        </w:tc>
        <w:tc>
          <w:tcPr>
            <w:tcW w:w="2036" w:type="pct"/>
            <w:gridSpan w:val="2"/>
            <w:hideMark/>
          </w:tcPr>
          <w:p w14:paraId="674B7609" w14:textId="77777777" w:rsidR="005B1647" w:rsidRPr="0037377E" w:rsidRDefault="005B1647" w:rsidP="003D47E6">
            <w:pPr>
              <w:pStyle w:val="Tabell"/>
              <w:jc w:val="left"/>
              <w:cnfStyle w:val="000000000000" w:firstRow="0" w:lastRow="0" w:firstColumn="0" w:lastColumn="0" w:oddVBand="0" w:evenVBand="0" w:oddHBand="0" w:evenHBand="0" w:firstRowFirstColumn="0" w:firstRowLastColumn="0" w:lastRowFirstColumn="0" w:lastRowLastColumn="0"/>
            </w:pPr>
            <w:r w:rsidRPr="0037377E">
              <w:t>Uppsala universitet: Forskning och utbildning på forskarnivå</w:t>
            </w:r>
          </w:p>
        </w:tc>
        <w:tc>
          <w:tcPr>
            <w:tcW w:w="406" w:type="pct"/>
            <w:noWrap/>
            <w:hideMark/>
          </w:tcPr>
          <w:p w14:paraId="54FC3812" w14:textId="77777777" w:rsidR="005B1647" w:rsidRPr="0037377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7377E">
              <w:t>2 158</w:t>
            </w:r>
          </w:p>
        </w:tc>
        <w:tc>
          <w:tcPr>
            <w:tcW w:w="438" w:type="pct"/>
            <w:noWrap/>
            <w:hideMark/>
          </w:tcPr>
          <w:p w14:paraId="6AFFED98" w14:textId="77777777" w:rsidR="005B1647" w:rsidRPr="0037377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7377E">
              <w:t>23</w:t>
            </w:r>
          </w:p>
        </w:tc>
        <w:tc>
          <w:tcPr>
            <w:tcW w:w="438" w:type="pct"/>
            <w:noWrap/>
            <w:hideMark/>
          </w:tcPr>
          <w:p w14:paraId="774ABF00" w14:textId="77777777" w:rsidR="005B1647" w:rsidRPr="0037377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7377E">
              <w:t>2 182</w:t>
            </w:r>
          </w:p>
        </w:tc>
        <w:tc>
          <w:tcPr>
            <w:tcW w:w="438" w:type="pct"/>
            <w:noWrap/>
            <w:hideMark/>
          </w:tcPr>
          <w:p w14:paraId="098E5AAA" w14:textId="77777777" w:rsidR="005B1647" w:rsidRPr="0037377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7377E">
              <w:t>23</w:t>
            </w:r>
          </w:p>
        </w:tc>
        <w:tc>
          <w:tcPr>
            <w:tcW w:w="439" w:type="pct"/>
            <w:noWrap/>
            <w:hideMark/>
          </w:tcPr>
          <w:p w14:paraId="3538E262" w14:textId="77777777" w:rsidR="005B1647" w:rsidRPr="0037377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7377E">
              <w:t>1,1</w:t>
            </w:r>
          </w:p>
        </w:tc>
        <w:tc>
          <w:tcPr>
            <w:tcW w:w="364" w:type="pct"/>
            <w:hideMark/>
          </w:tcPr>
          <w:p w14:paraId="62518D09" w14:textId="77777777" w:rsidR="005B1647" w:rsidRPr="0037377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7377E">
              <w:t>2 132</w:t>
            </w:r>
          </w:p>
        </w:tc>
      </w:tr>
      <w:tr w:rsidR="00155607" w14:paraId="29923AD7" w14:textId="77777777" w:rsidTr="003D47E6">
        <w:trPr>
          <w:trHeight w:val="170"/>
        </w:trPr>
        <w:tc>
          <w:tcPr>
            <w:cnfStyle w:val="001000000000" w:firstRow="0" w:lastRow="0" w:firstColumn="1" w:lastColumn="0" w:oddVBand="0" w:evenVBand="0" w:oddHBand="0" w:evenHBand="0" w:firstRowFirstColumn="0" w:firstRowLastColumn="0" w:lastRowFirstColumn="0" w:lastRowLastColumn="0"/>
            <w:tcW w:w="441" w:type="pct"/>
            <w:hideMark/>
          </w:tcPr>
          <w:p w14:paraId="27A9A04A" w14:textId="77777777" w:rsidR="005B1647" w:rsidRPr="0037377E" w:rsidRDefault="005B1647" w:rsidP="005B1647">
            <w:pPr>
              <w:pStyle w:val="Tabell"/>
            </w:pPr>
            <w:r w:rsidRPr="0037377E">
              <w:t>2:5</w:t>
            </w:r>
          </w:p>
        </w:tc>
        <w:tc>
          <w:tcPr>
            <w:tcW w:w="2036" w:type="pct"/>
            <w:gridSpan w:val="2"/>
            <w:hideMark/>
          </w:tcPr>
          <w:p w14:paraId="31770855" w14:textId="77777777" w:rsidR="005B1647" w:rsidRPr="0037377E" w:rsidRDefault="005B1647" w:rsidP="003D47E6">
            <w:pPr>
              <w:pStyle w:val="Tabell"/>
              <w:jc w:val="left"/>
              <w:cnfStyle w:val="000000000000" w:firstRow="0" w:lastRow="0" w:firstColumn="0" w:lastColumn="0" w:oddVBand="0" w:evenVBand="0" w:oddHBand="0" w:evenHBand="0" w:firstRowFirstColumn="0" w:firstRowLastColumn="0" w:lastRowFirstColumn="0" w:lastRowLastColumn="0"/>
            </w:pPr>
            <w:r w:rsidRPr="0037377E">
              <w:t>Lunds universitet: Utbildning på grundnivå och avancerad nivå</w:t>
            </w:r>
          </w:p>
        </w:tc>
        <w:tc>
          <w:tcPr>
            <w:tcW w:w="406" w:type="pct"/>
            <w:noWrap/>
            <w:hideMark/>
          </w:tcPr>
          <w:p w14:paraId="3E87695D" w14:textId="77777777" w:rsidR="005B1647" w:rsidRPr="0037377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7377E">
              <w:t>2 093</w:t>
            </w:r>
          </w:p>
        </w:tc>
        <w:tc>
          <w:tcPr>
            <w:tcW w:w="438" w:type="pct"/>
            <w:noWrap/>
            <w:hideMark/>
          </w:tcPr>
          <w:p w14:paraId="6BE1EF5F" w14:textId="77777777" w:rsidR="005B1647" w:rsidRPr="0037377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7377E">
              <w:t>11</w:t>
            </w:r>
          </w:p>
        </w:tc>
        <w:tc>
          <w:tcPr>
            <w:tcW w:w="438" w:type="pct"/>
            <w:noWrap/>
            <w:hideMark/>
          </w:tcPr>
          <w:p w14:paraId="55A90081" w14:textId="77777777" w:rsidR="005B1647" w:rsidRPr="0037377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7377E">
              <w:t>2 104</w:t>
            </w:r>
          </w:p>
        </w:tc>
        <w:tc>
          <w:tcPr>
            <w:tcW w:w="438" w:type="pct"/>
            <w:noWrap/>
            <w:hideMark/>
          </w:tcPr>
          <w:p w14:paraId="4F852B68" w14:textId="77777777" w:rsidR="005B1647" w:rsidRPr="0037377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7377E">
              <w:t>11</w:t>
            </w:r>
          </w:p>
        </w:tc>
        <w:tc>
          <w:tcPr>
            <w:tcW w:w="439" w:type="pct"/>
            <w:noWrap/>
            <w:hideMark/>
          </w:tcPr>
          <w:p w14:paraId="42DF06C1" w14:textId="77777777" w:rsidR="005B1647" w:rsidRPr="0037377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7377E">
              <w:t>0,5</w:t>
            </w:r>
          </w:p>
        </w:tc>
        <w:tc>
          <w:tcPr>
            <w:tcW w:w="364" w:type="pct"/>
            <w:hideMark/>
          </w:tcPr>
          <w:p w14:paraId="0112E904" w14:textId="77777777" w:rsidR="005B1647" w:rsidRPr="0037377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7377E">
              <w:t>2 067</w:t>
            </w:r>
          </w:p>
        </w:tc>
      </w:tr>
      <w:tr w:rsidR="00155607" w14:paraId="69E8152E" w14:textId="77777777" w:rsidTr="003D47E6">
        <w:trPr>
          <w:trHeight w:val="170"/>
        </w:trPr>
        <w:tc>
          <w:tcPr>
            <w:cnfStyle w:val="001000000000" w:firstRow="0" w:lastRow="0" w:firstColumn="1" w:lastColumn="0" w:oddVBand="0" w:evenVBand="0" w:oddHBand="0" w:evenHBand="0" w:firstRowFirstColumn="0" w:firstRowLastColumn="0" w:lastRowFirstColumn="0" w:lastRowLastColumn="0"/>
            <w:tcW w:w="441" w:type="pct"/>
            <w:hideMark/>
          </w:tcPr>
          <w:p w14:paraId="0EB4D76B" w14:textId="77777777" w:rsidR="005B1647" w:rsidRPr="0037377E" w:rsidRDefault="005B1647" w:rsidP="005B1647">
            <w:pPr>
              <w:pStyle w:val="Tabell"/>
            </w:pPr>
            <w:r w:rsidRPr="0037377E">
              <w:t>2:6</w:t>
            </w:r>
          </w:p>
        </w:tc>
        <w:tc>
          <w:tcPr>
            <w:tcW w:w="2036" w:type="pct"/>
            <w:gridSpan w:val="2"/>
            <w:hideMark/>
          </w:tcPr>
          <w:p w14:paraId="4AB8ED3A" w14:textId="77777777" w:rsidR="005B1647" w:rsidRPr="0037377E" w:rsidRDefault="005B1647" w:rsidP="003D47E6">
            <w:pPr>
              <w:pStyle w:val="Tabell"/>
              <w:jc w:val="left"/>
              <w:cnfStyle w:val="000000000000" w:firstRow="0" w:lastRow="0" w:firstColumn="0" w:lastColumn="0" w:oddVBand="0" w:evenVBand="0" w:oddHBand="0" w:evenHBand="0" w:firstRowFirstColumn="0" w:firstRowLastColumn="0" w:lastRowFirstColumn="0" w:lastRowLastColumn="0"/>
            </w:pPr>
            <w:r w:rsidRPr="0037377E">
              <w:t>Lunds universitet: Forskning och utbildning på forskarnivå</w:t>
            </w:r>
          </w:p>
        </w:tc>
        <w:tc>
          <w:tcPr>
            <w:tcW w:w="406" w:type="pct"/>
            <w:noWrap/>
            <w:hideMark/>
          </w:tcPr>
          <w:p w14:paraId="33719D3E" w14:textId="77777777" w:rsidR="005B1647" w:rsidRPr="0037377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7377E">
              <w:t>2 221</w:t>
            </w:r>
          </w:p>
        </w:tc>
        <w:tc>
          <w:tcPr>
            <w:tcW w:w="438" w:type="pct"/>
            <w:noWrap/>
            <w:hideMark/>
          </w:tcPr>
          <w:p w14:paraId="28AA1ED4" w14:textId="77777777" w:rsidR="005B1647" w:rsidRPr="0037377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7377E">
              <w:t>28</w:t>
            </w:r>
          </w:p>
        </w:tc>
        <w:tc>
          <w:tcPr>
            <w:tcW w:w="438" w:type="pct"/>
            <w:noWrap/>
            <w:hideMark/>
          </w:tcPr>
          <w:p w14:paraId="216D738C" w14:textId="77777777" w:rsidR="005B1647" w:rsidRPr="0037377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7377E">
              <w:t>2 249</w:t>
            </w:r>
          </w:p>
        </w:tc>
        <w:tc>
          <w:tcPr>
            <w:tcW w:w="438" w:type="pct"/>
            <w:noWrap/>
            <w:hideMark/>
          </w:tcPr>
          <w:p w14:paraId="7EF6951A" w14:textId="77777777" w:rsidR="005B1647" w:rsidRPr="0037377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7377E">
              <w:t>28</w:t>
            </w:r>
          </w:p>
        </w:tc>
        <w:tc>
          <w:tcPr>
            <w:tcW w:w="439" w:type="pct"/>
            <w:noWrap/>
            <w:hideMark/>
          </w:tcPr>
          <w:p w14:paraId="54C2FF14" w14:textId="77777777" w:rsidR="005B1647" w:rsidRPr="0037377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7377E">
              <w:t>1,3</w:t>
            </w:r>
          </w:p>
        </w:tc>
        <w:tc>
          <w:tcPr>
            <w:tcW w:w="364" w:type="pct"/>
            <w:hideMark/>
          </w:tcPr>
          <w:p w14:paraId="57C08D30" w14:textId="77777777" w:rsidR="005B1647" w:rsidRPr="0037377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7377E">
              <w:t>2 193</w:t>
            </w:r>
          </w:p>
        </w:tc>
      </w:tr>
      <w:tr w:rsidR="00155607" w14:paraId="07818611" w14:textId="77777777" w:rsidTr="003D47E6">
        <w:trPr>
          <w:trHeight w:val="170"/>
        </w:trPr>
        <w:tc>
          <w:tcPr>
            <w:cnfStyle w:val="001000000000" w:firstRow="0" w:lastRow="0" w:firstColumn="1" w:lastColumn="0" w:oddVBand="0" w:evenVBand="0" w:oddHBand="0" w:evenHBand="0" w:firstRowFirstColumn="0" w:firstRowLastColumn="0" w:lastRowFirstColumn="0" w:lastRowLastColumn="0"/>
            <w:tcW w:w="441" w:type="pct"/>
            <w:hideMark/>
          </w:tcPr>
          <w:p w14:paraId="2D713C25" w14:textId="77777777" w:rsidR="005B1647" w:rsidRPr="0037377E" w:rsidRDefault="005B1647" w:rsidP="005B1647">
            <w:pPr>
              <w:pStyle w:val="Tabell"/>
            </w:pPr>
            <w:r w:rsidRPr="0037377E">
              <w:t>2:7</w:t>
            </w:r>
          </w:p>
        </w:tc>
        <w:tc>
          <w:tcPr>
            <w:tcW w:w="2036" w:type="pct"/>
            <w:gridSpan w:val="2"/>
            <w:hideMark/>
          </w:tcPr>
          <w:p w14:paraId="6C1D2E5B" w14:textId="77777777" w:rsidR="005B1647" w:rsidRPr="0037377E" w:rsidRDefault="005B1647" w:rsidP="003D47E6">
            <w:pPr>
              <w:pStyle w:val="Tabell"/>
              <w:jc w:val="left"/>
              <w:cnfStyle w:val="000000000000" w:firstRow="0" w:lastRow="0" w:firstColumn="0" w:lastColumn="0" w:oddVBand="0" w:evenVBand="0" w:oddHBand="0" w:evenHBand="0" w:firstRowFirstColumn="0" w:firstRowLastColumn="0" w:lastRowFirstColumn="0" w:lastRowLastColumn="0"/>
            </w:pPr>
            <w:r w:rsidRPr="0037377E">
              <w:t>Göteborgs universitet: Utbildning på grundnivå och avancerad nivå</w:t>
            </w:r>
          </w:p>
        </w:tc>
        <w:tc>
          <w:tcPr>
            <w:tcW w:w="406" w:type="pct"/>
            <w:noWrap/>
            <w:hideMark/>
          </w:tcPr>
          <w:p w14:paraId="36884DDF" w14:textId="77777777" w:rsidR="005B1647" w:rsidRPr="0037377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7377E">
              <w:t>2 153</w:t>
            </w:r>
          </w:p>
        </w:tc>
        <w:tc>
          <w:tcPr>
            <w:tcW w:w="438" w:type="pct"/>
            <w:noWrap/>
            <w:hideMark/>
          </w:tcPr>
          <w:p w14:paraId="262044BF" w14:textId="77777777" w:rsidR="005B1647" w:rsidRPr="0037377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7377E">
              <w:t>3</w:t>
            </w:r>
          </w:p>
        </w:tc>
        <w:tc>
          <w:tcPr>
            <w:tcW w:w="438" w:type="pct"/>
            <w:noWrap/>
            <w:hideMark/>
          </w:tcPr>
          <w:p w14:paraId="3EFA19F8" w14:textId="77777777" w:rsidR="005B1647" w:rsidRPr="0037377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7377E">
              <w:t>2 151</w:t>
            </w:r>
          </w:p>
        </w:tc>
        <w:tc>
          <w:tcPr>
            <w:tcW w:w="438" w:type="pct"/>
            <w:noWrap/>
            <w:hideMark/>
          </w:tcPr>
          <w:p w14:paraId="1BC31CFB" w14:textId="77777777" w:rsidR="005B1647" w:rsidRPr="0037377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7377E">
              <w:t>-2</w:t>
            </w:r>
          </w:p>
        </w:tc>
        <w:tc>
          <w:tcPr>
            <w:tcW w:w="439" w:type="pct"/>
            <w:noWrap/>
            <w:hideMark/>
          </w:tcPr>
          <w:p w14:paraId="273B9384" w14:textId="77777777" w:rsidR="005B1647" w:rsidRPr="0037377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7377E">
              <w:t>-0,1</w:t>
            </w:r>
          </w:p>
        </w:tc>
        <w:tc>
          <w:tcPr>
            <w:tcW w:w="364" w:type="pct"/>
            <w:hideMark/>
          </w:tcPr>
          <w:p w14:paraId="3396E9A0" w14:textId="77777777" w:rsidR="005B1647" w:rsidRPr="0037377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7377E">
              <w:t>2 041</w:t>
            </w:r>
          </w:p>
        </w:tc>
      </w:tr>
      <w:tr w:rsidR="00155607" w14:paraId="0F00F36D" w14:textId="77777777" w:rsidTr="003D47E6">
        <w:trPr>
          <w:trHeight w:val="170"/>
        </w:trPr>
        <w:tc>
          <w:tcPr>
            <w:cnfStyle w:val="001000000000" w:firstRow="0" w:lastRow="0" w:firstColumn="1" w:lastColumn="0" w:oddVBand="0" w:evenVBand="0" w:oddHBand="0" w:evenHBand="0" w:firstRowFirstColumn="0" w:firstRowLastColumn="0" w:lastRowFirstColumn="0" w:lastRowLastColumn="0"/>
            <w:tcW w:w="441" w:type="pct"/>
            <w:hideMark/>
          </w:tcPr>
          <w:p w14:paraId="2CF140BF" w14:textId="77777777" w:rsidR="005B1647" w:rsidRPr="0037377E" w:rsidRDefault="005B1647" w:rsidP="005B1647">
            <w:pPr>
              <w:pStyle w:val="Tabell"/>
            </w:pPr>
            <w:r w:rsidRPr="0037377E">
              <w:t>2:8</w:t>
            </w:r>
          </w:p>
        </w:tc>
        <w:tc>
          <w:tcPr>
            <w:tcW w:w="2036" w:type="pct"/>
            <w:gridSpan w:val="2"/>
            <w:hideMark/>
          </w:tcPr>
          <w:p w14:paraId="3E4DAB37" w14:textId="77777777" w:rsidR="005B1647" w:rsidRPr="0037377E" w:rsidRDefault="005B1647" w:rsidP="003D47E6">
            <w:pPr>
              <w:pStyle w:val="Tabell"/>
              <w:jc w:val="left"/>
              <w:cnfStyle w:val="000000000000" w:firstRow="0" w:lastRow="0" w:firstColumn="0" w:lastColumn="0" w:oddVBand="0" w:evenVBand="0" w:oddHBand="0" w:evenHBand="0" w:firstRowFirstColumn="0" w:firstRowLastColumn="0" w:lastRowFirstColumn="0" w:lastRowLastColumn="0"/>
            </w:pPr>
            <w:r w:rsidRPr="0037377E">
              <w:t>Göteborgs universitet: Forskning och utbildning på forskarnivå</w:t>
            </w:r>
          </w:p>
        </w:tc>
        <w:tc>
          <w:tcPr>
            <w:tcW w:w="406" w:type="pct"/>
            <w:noWrap/>
            <w:hideMark/>
          </w:tcPr>
          <w:p w14:paraId="44AE2FED" w14:textId="77777777" w:rsidR="005B1647" w:rsidRPr="0037377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7377E">
              <w:t>1 579</w:t>
            </w:r>
          </w:p>
        </w:tc>
        <w:tc>
          <w:tcPr>
            <w:tcW w:w="438" w:type="pct"/>
            <w:noWrap/>
            <w:hideMark/>
          </w:tcPr>
          <w:p w14:paraId="697173DB" w14:textId="77777777" w:rsidR="005B1647" w:rsidRPr="0037377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7377E">
              <w:t>21</w:t>
            </w:r>
          </w:p>
        </w:tc>
        <w:tc>
          <w:tcPr>
            <w:tcW w:w="438" w:type="pct"/>
            <w:noWrap/>
            <w:hideMark/>
          </w:tcPr>
          <w:p w14:paraId="407693D1" w14:textId="77777777" w:rsidR="005B1647" w:rsidRPr="0037377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7377E">
              <w:t>1 600</w:t>
            </w:r>
          </w:p>
        </w:tc>
        <w:tc>
          <w:tcPr>
            <w:tcW w:w="438" w:type="pct"/>
            <w:noWrap/>
            <w:hideMark/>
          </w:tcPr>
          <w:p w14:paraId="20118B0D" w14:textId="77777777" w:rsidR="005B1647" w:rsidRPr="0037377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7377E">
              <w:t>21</w:t>
            </w:r>
          </w:p>
        </w:tc>
        <w:tc>
          <w:tcPr>
            <w:tcW w:w="439" w:type="pct"/>
            <w:noWrap/>
            <w:hideMark/>
          </w:tcPr>
          <w:p w14:paraId="5C102832" w14:textId="77777777" w:rsidR="005B1647" w:rsidRPr="0037377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7377E">
              <w:t>1,4</w:t>
            </w:r>
          </w:p>
        </w:tc>
        <w:tc>
          <w:tcPr>
            <w:tcW w:w="364" w:type="pct"/>
            <w:hideMark/>
          </w:tcPr>
          <w:p w14:paraId="72E2E206" w14:textId="77777777" w:rsidR="005B1647" w:rsidRPr="0037377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7377E">
              <w:t>1 564</w:t>
            </w:r>
          </w:p>
        </w:tc>
      </w:tr>
      <w:tr w:rsidR="00155607" w14:paraId="32874762" w14:textId="77777777" w:rsidTr="003D47E6">
        <w:trPr>
          <w:trHeight w:val="170"/>
        </w:trPr>
        <w:tc>
          <w:tcPr>
            <w:cnfStyle w:val="001000000000" w:firstRow="0" w:lastRow="0" w:firstColumn="1" w:lastColumn="0" w:oddVBand="0" w:evenVBand="0" w:oddHBand="0" w:evenHBand="0" w:firstRowFirstColumn="0" w:firstRowLastColumn="0" w:lastRowFirstColumn="0" w:lastRowLastColumn="0"/>
            <w:tcW w:w="441" w:type="pct"/>
            <w:hideMark/>
          </w:tcPr>
          <w:p w14:paraId="508355C8" w14:textId="77777777" w:rsidR="005B1647" w:rsidRPr="0037377E" w:rsidRDefault="005B1647" w:rsidP="005B1647">
            <w:pPr>
              <w:pStyle w:val="Tabell"/>
            </w:pPr>
            <w:r w:rsidRPr="0037377E">
              <w:t>2:9</w:t>
            </w:r>
          </w:p>
        </w:tc>
        <w:tc>
          <w:tcPr>
            <w:tcW w:w="2036" w:type="pct"/>
            <w:gridSpan w:val="2"/>
            <w:hideMark/>
          </w:tcPr>
          <w:p w14:paraId="597EB8F7" w14:textId="77777777" w:rsidR="005B1647" w:rsidRPr="0037377E" w:rsidRDefault="005B1647" w:rsidP="003D47E6">
            <w:pPr>
              <w:pStyle w:val="Tabell"/>
              <w:jc w:val="left"/>
              <w:cnfStyle w:val="000000000000" w:firstRow="0" w:lastRow="0" w:firstColumn="0" w:lastColumn="0" w:oddVBand="0" w:evenVBand="0" w:oddHBand="0" w:evenHBand="0" w:firstRowFirstColumn="0" w:firstRowLastColumn="0" w:lastRowFirstColumn="0" w:lastRowLastColumn="0"/>
            </w:pPr>
            <w:r w:rsidRPr="0037377E">
              <w:t>Stockholms universitet: Utbildning på grundnivå och avancerad nivå</w:t>
            </w:r>
          </w:p>
        </w:tc>
        <w:tc>
          <w:tcPr>
            <w:tcW w:w="406" w:type="pct"/>
            <w:noWrap/>
            <w:hideMark/>
          </w:tcPr>
          <w:p w14:paraId="6D8AB75E" w14:textId="77777777" w:rsidR="005B1647" w:rsidRPr="0037377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7377E">
              <w:t>1 761</w:t>
            </w:r>
          </w:p>
        </w:tc>
        <w:tc>
          <w:tcPr>
            <w:tcW w:w="438" w:type="pct"/>
            <w:noWrap/>
            <w:hideMark/>
          </w:tcPr>
          <w:p w14:paraId="7DA9709B" w14:textId="77777777" w:rsidR="005B1647" w:rsidRPr="0037377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7377E">
              <w:t>5</w:t>
            </w:r>
          </w:p>
        </w:tc>
        <w:tc>
          <w:tcPr>
            <w:tcW w:w="438" w:type="pct"/>
            <w:noWrap/>
            <w:hideMark/>
          </w:tcPr>
          <w:p w14:paraId="6851D408" w14:textId="77777777" w:rsidR="005B1647" w:rsidRPr="0037377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7377E">
              <w:t>1 696</w:t>
            </w:r>
          </w:p>
        </w:tc>
        <w:tc>
          <w:tcPr>
            <w:tcW w:w="438" w:type="pct"/>
            <w:noWrap/>
            <w:hideMark/>
          </w:tcPr>
          <w:p w14:paraId="26401C23" w14:textId="77777777" w:rsidR="005B1647" w:rsidRPr="0037377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7377E">
              <w:t>-65</w:t>
            </w:r>
          </w:p>
        </w:tc>
        <w:tc>
          <w:tcPr>
            <w:tcW w:w="439" w:type="pct"/>
            <w:noWrap/>
            <w:hideMark/>
          </w:tcPr>
          <w:p w14:paraId="04842D68" w14:textId="77777777" w:rsidR="005B1647" w:rsidRPr="0037377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7377E">
              <w:t>-3,7</w:t>
            </w:r>
          </w:p>
        </w:tc>
        <w:tc>
          <w:tcPr>
            <w:tcW w:w="364" w:type="pct"/>
            <w:hideMark/>
          </w:tcPr>
          <w:p w14:paraId="5DCE9538" w14:textId="77777777" w:rsidR="005B1647" w:rsidRPr="0037377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7377E">
              <w:t>1 653</w:t>
            </w:r>
          </w:p>
        </w:tc>
      </w:tr>
      <w:tr w:rsidR="00155607" w14:paraId="0ACA4994" w14:textId="77777777" w:rsidTr="003D47E6">
        <w:trPr>
          <w:trHeight w:val="170"/>
        </w:trPr>
        <w:tc>
          <w:tcPr>
            <w:cnfStyle w:val="001000000000" w:firstRow="0" w:lastRow="0" w:firstColumn="1" w:lastColumn="0" w:oddVBand="0" w:evenVBand="0" w:oddHBand="0" w:evenHBand="0" w:firstRowFirstColumn="0" w:firstRowLastColumn="0" w:lastRowFirstColumn="0" w:lastRowLastColumn="0"/>
            <w:tcW w:w="441" w:type="pct"/>
            <w:hideMark/>
          </w:tcPr>
          <w:p w14:paraId="703EB3B7" w14:textId="77777777" w:rsidR="005B1647" w:rsidRPr="0037377E" w:rsidRDefault="005B1647" w:rsidP="005B1647">
            <w:pPr>
              <w:pStyle w:val="Tabell"/>
            </w:pPr>
            <w:r w:rsidRPr="0037377E">
              <w:t>2:10</w:t>
            </w:r>
          </w:p>
        </w:tc>
        <w:tc>
          <w:tcPr>
            <w:tcW w:w="2036" w:type="pct"/>
            <w:gridSpan w:val="2"/>
            <w:hideMark/>
          </w:tcPr>
          <w:p w14:paraId="3081739C" w14:textId="77777777" w:rsidR="005B1647" w:rsidRPr="0037377E" w:rsidRDefault="005B1647" w:rsidP="003D47E6">
            <w:pPr>
              <w:pStyle w:val="Tabell"/>
              <w:jc w:val="left"/>
              <w:cnfStyle w:val="000000000000" w:firstRow="0" w:lastRow="0" w:firstColumn="0" w:lastColumn="0" w:oddVBand="0" w:evenVBand="0" w:oddHBand="0" w:evenHBand="0" w:firstRowFirstColumn="0" w:firstRowLastColumn="0" w:lastRowFirstColumn="0" w:lastRowLastColumn="0"/>
            </w:pPr>
            <w:r w:rsidRPr="0037377E">
              <w:t>Stockholms universitet: Forskning och utbildning på forskarnivå</w:t>
            </w:r>
          </w:p>
        </w:tc>
        <w:tc>
          <w:tcPr>
            <w:tcW w:w="406" w:type="pct"/>
            <w:noWrap/>
            <w:hideMark/>
          </w:tcPr>
          <w:p w14:paraId="713CF286" w14:textId="77777777" w:rsidR="005B1647" w:rsidRPr="0037377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7377E">
              <w:t>1 651</w:t>
            </w:r>
          </w:p>
        </w:tc>
        <w:tc>
          <w:tcPr>
            <w:tcW w:w="438" w:type="pct"/>
            <w:noWrap/>
            <w:hideMark/>
          </w:tcPr>
          <w:p w14:paraId="4A30EA20" w14:textId="77777777" w:rsidR="005B1647" w:rsidRPr="0037377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7377E">
              <w:t>17</w:t>
            </w:r>
          </w:p>
        </w:tc>
        <w:tc>
          <w:tcPr>
            <w:tcW w:w="438" w:type="pct"/>
            <w:noWrap/>
            <w:hideMark/>
          </w:tcPr>
          <w:p w14:paraId="5192B9BF" w14:textId="77777777" w:rsidR="005B1647" w:rsidRPr="0037377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7377E">
              <w:t>1 668</w:t>
            </w:r>
          </w:p>
        </w:tc>
        <w:tc>
          <w:tcPr>
            <w:tcW w:w="438" w:type="pct"/>
            <w:noWrap/>
            <w:hideMark/>
          </w:tcPr>
          <w:p w14:paraId="04ECB25A" w14:textId="77777777" w:rsidR="005B1647" w:rsidRPr="0037377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7377E">
              <w:t>17</w:t>
            </w:r>
          </w:p>
        </w:tc>
        <w:tc>
          <w:tcPr>
            <w:tcW w:w="439" w:type="pct"/>
            <w:noWrap/>
            <w:hideMark/>
          </w:tcPr>
          <w:p w14:paraId="0782D1A2" w14:textId="77777777" w:rsidR="005B1647" w:rsidRPr="0037377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7377E">
              <w:t>1,0</w:t>
            </w:r>
          </w:p>
        </w:tc>
        <w:tc>
          <w:tcPr>
            <w:tcW w:w="364" w:type="pct"/>
            <w:hideMark/>
          </w:tcPr>
          <w:p w14:paraId="40B0EA66" w14:textId="77777777" w:rsidR="005B1647" w:rsidRPr="0037377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7377E">
              <w:t>1 630</w:t>
            </w:r>
          </w:p>
        </w:tc>
      </w:tr>
      <w:tr w:rsidR="00155607" w14:paraId="0D75777A" w14:textId="77777777" w:rsidTr="003D47E6">
        <w:trPr>
          <w:trHeight w:val="170"/>
        </w:trPr>
        <w:tc>
          <w:tcPr>
            <w:cnfStyle w:val="001000000000" w:firstRow="0" w:lastRow="0" w:firstColumn="1" w:lastColumn="0" w:oddVBand="0" w:evenVBand="0" w:oddHBand="0" w:evenHBand="0" w:firstRowFirstColumn="0" w:firstRowLastColumn="0" w:lastRowFirstColumn="0" w:lastRowLastColumn="0"/>
            <w:tcW w:w="441" w:type="pct"/>
            <w:hideMark/>
          </w:tcPr>
          <w:p w14:paraId="20762759" w14:textId="77777777" w:rsidR="005B1647" w:rsidRPr="0037377E" w:rsidRDefault="005B1647" w:rsidP="005B1647">
            <w:pPr>
              <w:pStyle w:val="Tabell"/>
            </w:pPr>
            <w:r w:rsidRPr="0037377E">
              <w:t>2:17</w:t>
            </w:r>
          </w:p>
        </w:tc>
        <w:tc>
          <w:tcPr>
            <w:tcW w:w="2036" w:type="pct"/>
            <w:gridSpan w:val="2"/>
            <w:hideMark/>
          </w:tcPr>
          <w:p w14:paraId="6FD0388D" w14:textId="77777777" w:rsidR="005B1647" w:rsidRPr="0037377E" w:rsidRDefault="005B1647" w:rsidP="003D47E6">
            <w:pPr>
              <w:pStyle w:val="Tabell"/>
              <w:jc w:val="left"/>
              <w:cnfStyle w:val="000000000000" w:firstRow="0" w:lastRow="0" w:firstColumn="0" w:lastColumn="0" w:oddVBand="0" w:evenVBand="0" w:oddHBand="0" w:evenHBand="0" w:firstRowFirstColumn="0" w:firstRowLastColumn="0" w:lastRowFirstColumn="0" w:lastRowLastColumn="0"/>
            </w:pPr>
            <w:r w:rsidRPr="0037377E">
              <w:t>Kungl. Tekniska högskolan: Utbildning på grundnivå och avancerad nivå</w:t>
            </w:r>
          </w:p>
        </w:tc>
        <w:tc>
          <w:tcPr>
            <w:tcW w:w="406" w:type="pct"/>
            <w:noWrap/>
            <w:hideMark/>
          </w:tcPr>
          <w:p w14:paraId="22167468" w14:textId="77777777" w:rsidR="005B1647" w:rsidRPr="0037377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7377E">
              <w:t>1 175</w:t>
            </w:r>
          </w:p>
        </w:tc>
        <w:tc>
          <w:tcPr>
            <w:tcW w:w="438" w:type="pct"/>
            <w:noWrap/>
            <w:hideMark/>
          </w:tcPr>
          <w:p w14:paraId="527C84EF" w14:textId="77777777" w:rsidR="005B1647" w:rsidRPr="0037377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7377E">
              <w:t>7</w:t>
            </w:r>
          </w:p>
        </w:tc>
        <w:tc>
          <w:tcPr>
            <w:tcW w:w="438" w:type="pct"/>
            <w:noWrap/>
            <w:hideMark/>
          </w:tcPr>
          <w:p w14:paraId="0E04A5C9" w14:textId="77777777" w:rsidR="005B1647" w:rsidRPr="0037377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7377E">
              <w:t>1 182</w:t>
            </w:r>
          </w:p>
        </w:tc>
        <w:tc>
          <w:tcPr>
            <w:tcW w:w="438" w:type="pct"/>
            <w:noWrap/>
            <w:hideMark/>
          </w:tcPr>
          <w:p w14:paraId="6358C524" w14:textId="77777777" w:rsidR="005B1647" w:rsidRPr="0037377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7377E">
              <w:t>7</w:t>
            </w:r>
          </w:p>
        </w:tc>
        <w:tc>
          <w:tcPr>
            <w:tcW w:w="439" w:type="pct"/>
            <w:noWrap/>
            <w:hideMark/>
          </w:tcPr>
          <w:p w14:paraId="5F8FEDF6" w14:textId="77777777" w:rsidR="005B1647" w:rsidRPr="0037377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7377E">
              <w:t>0,6</w:t>
            </w:r>
          </w:p>
        </w:tc>
        <w:tc>
          <w:tcPr>
            <w:tcW w:w="364" w:type="pct"/>
            <w:hideMark/>
          </w:tcPr>
          <w:p w14:paraId="2FA8E82F" w14:textId="77777777" w:rsidR="005B1647" w:rsidRPr="0037377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7377E">
              <w:t>1 161</w:t>
            </w:r>
          </w:p>
        </w:tc>
      </w:tr>
      <w:tr w:rsidR="00155607" w14:paraId="6E754C73" w14:textId="77777777" w:rsidTr="003D47E6">
        <w:trPr>
          <w:trHeight w:val="170"/>
        </w:trPr>
        <w:tc>
          <w:tcPr>
            <w:cnfStyle w:val="001000000000" w:firstRow="0" w:lastRow="0" w:firstColumn="1" w:lastColumn="0" w:oddVBand="0" w:evenVBand="0" w:oddHBand="0" w:evenHBand="0" w:firstRowFirstColumn="0" w:firstRowLastColumn="0" w:lastRowFirstColumn="0" w:lastRowLastColumn="0"/>
            <w:tcW w:w="441" w:type="pct"/>
            <w:hideMark/>
          </w:tcPr>
          <w:p w14:paraId="1BA68480" w14:textId="77777777" w:rsidR="005B1647" w:rsidRPr="0037377E" w:rsidRDefault="005B1647" w:rsidP="005B1647">
            <w:pPr>
              <w:pStyle w:val="Tabell"/>
            </w:pPr>
            <w:r w:rsidRPr="0037377E">
              <w:t>2:18</w:t>
            </w:r>
          </w:p>
        </w:tc>
        <w:tc>
          <w:tcPr>
            <w:tcW w:w="2036" w:type="pct"/>
            <w:gridSpan w:val="2"/>
            <w:hideMark/>
          </w:tcPr>
          <w:p w14:paraId="5E35F598" w14:textId="77777777" w:rsidR="005B1647" w:rsidRPr="0037377E" w:rsidRDefault="005B1647" w:rsidP="003D47E6">
            <w:pPr>
              <w:pStyle w:val="Tabell"/>
              <w:jc w:val="left"/>
              <w:cnfStyle w:val="000000000000" w:firstRow="0" w:lastRow="0" w:firstColumn="0" w:lastColumn="0" w:oddVBand="0" w:evenVBand="0" w:oddHBand="0" w:evenHBand="0" w:firstRowFirstColumn="0" w:firstRowLastColumn="0" w:lastRowFirstColumn="0" w:lastRowLastColumn="0"/>
            </w:pPr>
            <w:r w:rsidRPr="0037377E">
              <w:t>Kungl. Tekniska högskolan: Forskning och utbildning på forskarnivå</w:t>
            </w:r>
          </w:p>
        </w:tc>
        <w:tc>
          <w:tcPr>
            <w:tcW w:w="406" w:type="pct"/>
            <w:noWrap/>
            <w:hideMark/>
          </w:tcPr>
          <w:p w14:paraId="571BB2EA" w14:textId="77777777" w:rsidR="005B1647" w:rsidRPr="0037377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7377E">
              <w:t>1 565</w:t>
            </w:r>
          </w:p>
        </w:tc>
        <w:tc>
          <w:tcPr>
            <w:tcW w:w="438" w:type="pct"/>
            <w:noWrap/>
            <w:hideMark/>
          </w:tcPr>
          <w:p w14:paraId="5CABAE05" w14:textId="77777777" w:rsidR="005B1647" w:rsidRPr="0037377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7377E">
              <w:t>15</w:t>
            </w:r>
          </w:p>
        </w:tc>
        <w:tc>
          <w:tcPr>
            <w:tcW w:w="438" w:type="pct"/>
            <w:noWrap/>
            <w:hideMark/>
          </w:tcPr>
          <w:p w14:paraId="413FEF0D" w14:textId="77777777" w:rsidR="005B1647" w:rsidRPr="0037377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7377E">
              <w:t>1 581</w:t>
            </w:r>
          </w:p>
        </w:tc>
        <w:tc>
          <w:tcPr>
            <w:tcW w:w="438" w:type="pct"/>
            <w:noWrap/>
            <w:hideMark/>
          </w:tcPr>
          <w:p w14:paraId="4CC29B84" w14:textId="77777777" w:rsidR="005B1647" w:rsidRPr="0037377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7377E">
              <w:t>15</w:t>
            </w:r>
          </w:p>
        </w:tc>
        <w:tc>
          <w:tcPr>
            <w:tcW w:w="439" w:type="pct"/>
            <w:noWrap/>
            <w:hideMark/>
          </w:tcPr>
          <w:p w14:paraId="60D4EFF7" w14:textId="77777777" w:rsidR="005B1647" w:rsidRPr="0037377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7377E">
              <w:t>1,0</w:t>
            </w:r>
          </w:p>
        </w:tc>
        <w:tc>
          <w:tcPr>
            <w:tcW w:w="364" w:type="pct"/>
            <w:hideMark/>
          </w:tcPr>
          <w:p w14:paraId="6406CED7" w14:textId="77777777" w:rsidR="005B1647" w:rsidRPr="0037377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7377E">
              <w:t>1 546</w:t>
            </w:r>
          </w:p>
        </w:tc>
      </w:tr>
      <w:tr w:rsidR="00155607" w14:paraId="2502BC68" w14:textId="77777777" w:rsidTr="003D47E6">
        <w:trPr>
          <w:trHeight w:val="170"/>
        </w:trPr>
        <w:tc>
          <w:tcPr>
            <w:cnfStyle w:val="001000000000" w:firstRow="0" w:lastRow="0" w:firstColumn="1" w:lastColumn="0" w:oddVBand="0" w:evenVBand="0" w:oddHBand="0" w:evenHBand="0" w:firstRowFirstColumn="0" w:firstRowLastColumn="0" w:lastRowFirstColumn="0" w:lastRowLastColumn="0"/>
            <w:tcW w:w="441" w:type="pct"/>
            <w:hideMark/>
          </w:tcPr>
          <w:p w14:paraId="6D7E1555" w14:textId="77777777" w:rsidR="005B1647" w:rsidRPr="0037377E" w:rsidRDefault="005B1647" w:rsidP="005B1647">
            <w:pPr>
              <w:pStyle w:val="Tabell"/>
            </w:pPr>
            <w:r w:rsidRPr="0037377E">
              <w:t>2:63</w:t>
            </w:r>
          </w:p>
        </w:tc>
        <w:tc>
          <w:tcPr>
            <w:tcW w:w="2036" w:type="pct"/>
            <w:gridSpan w:val="2"/>
            <w:hideMark/>
          </w:tcPr>
          <w:p w14:paraId="19055072" w14:textId="77777777" w:rsidR="005B1647" w:rsidRPr="0037377E" w:rsidRDefault="005B1647" w:rsidP="003D47E6">
            <w:pPr>
              <w:pStyle w:val="Tabell"/>
              <w:jc w:val="left"/>
              <w:cnfStyle w:val="000000000000" w:firstRow="0" w:lastRow="0" w:firstColumn="0" w:lastColumn="0" w:oddVBand="0" w:evenVBand="0" w:oddHBand="0" w:evenHBand="0" w:firstRowFirstColumn="0" w:firstRowLastColumn="0" w:lastRowFirstColumn="0" w:lastRowLastColumn="0"/>
            </w:pPr>
            <w:r w:rsidRPr="0037377E">
              <w:t>Enskilda utbildningsanordnare på högskoleområdet</w:t>
            </w:r>
          </w:p>
        </w:tc>
        <w:tc>
          <w:tcPr>
            <w:tcW w:w="406" w:type="pct"/>
            <w:noWrap/>
            <w:hideMark/>
          </w:tcPr>
          <w:p w14:paraId="7BEBF4E9" w14:textId="77777777" w:rsidR="005B1647" w:rsidRPr="0037377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7377E">
              <w:t>3 395</w:t>
            </w:r>
          </w:p>
        </w:tc>
        <w:tc>
          <w:tcPr>
            <w:tcW w:w="438" w:type="pct"/>
            <w:noWrap/>
            <w:hideMark/>
          </w:tcPr>
          <w:p w14:paraId="261F8422" w14:textId="77777777" w:rsidR="005B1647" w:rsidRPr="0037377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7377E">
              <w:t>29</w:t>
            </w:r>
          </w:p>
        </w:tc>
        <w:tc>
          <w:tcPr>
            <w:tcW w:w="438" w:type="pct"/>
            <w:noWrap/>
            <w:hideMark/>
          </w:tcPr>
          <w:p w14:paraId="221CDF00" w14:textId="77777777" w:rsidR="005B1647" w:rsidRPr="0037377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7377E">
              <w:t>3 366</w:t>
            </w:r>
          </w:p>
        </w:tc>
        <w:tc>
          <w:tcPr>
            <w:tcW w:w="438" w:type="pct"/>
            <w:noWrap/>
            <w:hideMark/>
          </w:tcPr>
          <w:p w14:paraId="48A3C3E3" w14:textId="77777777" w:rsidR="005B1647" w:rsidRPr="0037377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7377E">
              <w:t>-29</w:t>
            </w:r>
          </w:p>
        </w:tc>
        <w:tc>
          <w:tcPr>
            <w:tcW w:w="439" w:type="pct"/>
            <w:noWrap/>
            <w:hideMark/>
          </w:tcPr>
          <w:p w14:paraId="4D9EC0D8" w14:textId="77777777" w:rsidR="005B1647" w:rsidRPr="0037377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7377E">
              <w:t>-0,8</w:t>
            </w:r>
          </w:p>
        </w:tc>
        <w:tc>
          <w:tcPr>
            <w:tcW w:w="364" w:type="pct"/>
            <w:hideMark/>
          </w:tcPr>
          <w:p w14:paraId="5E58EF17" w14:textId="77777777" w:rsidR="005B1647" w:rsidRPr="0037377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7377E">
              <w:t>3 281</w:t>
            </w:r>
          </w:p>
        </w:tc>
      </w:tr>
      <w:tr w:rsidR="00155607" w14:paraId="7502B985" w14:textId="77777777" w:rsidTr="003D47E6">
        <w:trPr>
          <w:trHeight w:val="170"/>
        </w:trPr>
        <w:tc>
          <w:tcPr>
            <w:cnfStyle w:val="001000000000" w:firstRow="0" w:lastRow="0" w:firstColumn="1" w:lastColumn="0" w:oddVBand="0" w:evenVBand="0" w:oddHBand="0" w:evenHBand="0" w:firstRowFirstColumn="0" w:firstRowLastColumn="0" w:lastRowFirstColumn="0" w:lastRowLastColumn="0"/>
            <w:tcW w:w="441" w:type="pct"/>
            <w:hideMark/>
          </w:tcPr>
          <w:p w14:paraId="6B1DF559" w14:textId="77777777" w:rsidR="005B1647" w:rsidRPr="0037377E" w:rsidRDefault="005B1647" w:rsidP="005B1647">
            <w:pPr>
              <w:pStyle w:val="Tabell"/>
            </w:pPr>
            <w:r w:rsidRPr="0037377E">
              <w:t>2:64</w:t>
            </w:r>
          </w:p>
        </w:tc>
        <w:tc>
          <w:tcPr>
            <w:tcW w:w="2036" w:type="pct"/>
            <w:gridSpan w:val="2"/>
            <w:hideMark/>
          </w:tcPr>
          <w:p w14:paraId="775A4433" w14:textId="77777777" w:rsidR="005B1647" w:rsidRPr="0037377E" w:rsidRDefault="005B1647" w:rsidP="003D47E6">
            <w:pPr>
              <w:pStyle w:val="Tabell"/>
              <w:jc w:val="left"/>
              <w:cnfStyle w:val="000000000000" w:firstRow="0" w:lastRow="0" w:firstColumn="0" w:lastColumn="0" w:oddVBand="0" w:evenVBand="0" w:oddHBand="0" w:evenHBand="0" w:firstRowFirstColumn="0" w:firstRowLastColumn="0" w:lastRowFirstColumn="0" w:lastRowLastColumn="0"/>
            </w:pPr>
            <w:r w:rsidRPr="0037377E">
              <w:t>Särskilda utgifter inom universitet och högskolor</w:t>
            </w:r>
          </w:p>
        </w:tc>
        <w:tc>
          <w:tcPr>
            <w:tcW w:w="406" w:type="pct"/>
            <w:noWrap/>
            <w:hideMark/>
          </w:tcPr>
          <w:p w14:paraId="5CF755E2" w14:textId="77777777" w:rsidR="005B1647" w:rsidRPr="0037377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7377E">
              <w:t>1 278</w:t>
            </w:r>
          </w:p>
        </w:tc>
        <w:tc>
          <w:tcPr>
            <w:tcW w:w="438" w:type="pct"/>
            <w:noWrap/>
            <w:hideMark/>
          </w:tcPr>
          <w:p w14:paraId="17A69499" w14:textId="77777777" w:rsidR="005B1647" w:rsidRPr="0037377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7377E">
              <w:t>-623</w:t>
            </w:r>
          </w:p>
        </w:tc>
        <w:tc>
          <w:tcPr>
            <w:tcW w:w="438" w:type="pct"/>
            <w:noWrap/>
            <w:hideMark/>
          </w:tcPr>
          <w:p w14:paraId="6C9F6EB9" w14:textId="77777777" w:rsidR="005B1647" w:rsidRPr="0037377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7377E">
              <w:t>561</w:t>
            </w:r>
          </w:p>
        </w:tc>
        <w:tc>
          <w:tcPr>
            <w:tcW w:w="438" w:type="pct"/>
            <w:noWrap/>
            <w:hideMark/>
          </w:tcPr>
          <w:p w14:paraId="3B679170" w14:textId="77777777" w:rsidR="005B1647" w:rsidRPr="0037377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7377E">
              <w:t>-717</w:t>
            </w:r>
          </w:p>
        </w:tc>
        <w:tc>
          <w:tcPr>
            <w:tcW w:w="439" w:type="pct"/>
            <w:noWrap/>
            <w:hideMark/>
          </w:tcPr>
          <w:p w14:paraId="0F4354A0" w14:textId="77777777" w:rsidR="005B1647" w:rsidRPr="0037377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7377E">
              <w:t>-56,1</w:t>
            </w:r>
          </w:p>
        </w:tc>
        <w:tc>
          <w:tcPr>
            <w:tcW w:w="364" w:type="pct"/>
            <w:hideMark/>
          </w:tcPr>
          <w:p w14:paraId="251236EC" w14:textId="77777777" w:rsidR="005B1647" w:rsidRPr="0037377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7377E">
              <w:t>566</w:t>
            </w:r>
          </w:p>
        </w:tc>
      </w:tr>
      <w:tr w:rsidR="00155607" w14:paraId="0494180F" w14:textId="77777777" w:rsidTr="003D47E6">
        <w:trPr>
          <w:trHeight w:val="170"/>
        </w:trPr>
        <w:tc>
          <w:tcPr>
            <w:cnfStyle w:val="001000000000" w:firstRow="0" w:lastRow="0" w:firstColumn="1" w:lastColumn="0" w:oddVBand="0" w:evenVBand="0" w:oddHBand="0" w:evenHBand="0" w:firstRowFirstColumn="0" w:firstRowLastColumn="0" w:lastRowFirstColumn="0" w:lastRowLastColumn="0"/>
            <w:tcW w:w="441" w:type="pct"/>
            <w:hideMark/>
          </w:tcPr>
          <w:p w14:paraId="79298F06" w14:textId="77777777" w:rsidR="005B1647" w:rsidRPr="0037377E" w:rsidRDefault="005B1647" w:rsidP="005B1647">
            <w:pPr>
              <w:pStyle w:val="Tabell"/>
            </w:pPr>
            <w:r w:rsidRPr="0037377E">
              <w:t>2:66</w:t>
            </w:r>
          </w:p>
        </w:tc>
        <w:tc>
          <w:tcPr>
            <w:tcW w:w="2036" w:type="pct"/>
            <w:gridSpan w:val="2"/>
            <w:hideMark/>
          </w:tcPr>
          <w:p w14:paraId="4A60C201" w14:textId="77777777" w:rsidR="005B1647" w:rsidRPr="0037377E" w:rsidRDefault="005B1647" w:rsidP="003D47E6">
            <w:pPr>
              <w:pStyle w:val="Tabell"/>
              <w:jc w:val="left"/>
              <w:cnfStyle w:val="000000000000" w:firstRow="0" w:lastRow="0" w:firstColumn="0" w:lastColumn="0" w:oddVBand="0" w:evenVBand="0" w:oddHBand="0" w:evenHBand="0" w:firstRowFirstColumn="0" w:firstRowLastColumn="0" w:lastRowFirstColumn="0" w:lastRowLastColumn="0"/>
            </w:pPr>
            <w:r w:rsidRPr="0037377E">
              <w:t>Ersättningar för klinisk utbildning och forskning</w:t>
            </w:r>
          </w:p>
        </w:tc>
        <w:tc>
          <w:tcPr>
            <w:tcW w:w="406" w:type="pct"/>
            <w:noWrap/>
            <w:hideMark/>
          </w:tcPr>
          <w:p w14:paraId="7CFF7EB2" w14:textId="77777777" w:rsidR="005B1647" w:rsidRPr="0037377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7377E">
              <w:t>2 619</w:t>
            </w:r>
          </w:p>
        </w:tc>
        <w:tc>
          <w:tcPr>
            <w:tcW w:w="438" w:type="pct"/>
            <w:noWrap/>
            <w:hideMark/>
          </w:tcPr>
          <w:p w14:paraId="70AC66CD" w14:textId="77777777" w:rsidR="005B1647" w:rsidRPr="0037377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7377E">
              <w:t>5</w:t>
            </w:r>
          </w:p>
        </w:tc>
        <w:tc>
          <w:tcPr>
            <w:tcW w:w="438" w:type="pct"/>
            <w:noWrap/>
            <w:hideMark/>
          </w:tcPr>
          <w:p w14:paraId="20F0B54B" w14:textId="77777777" w:rsidR="005B1647" w:rsidRPr="0037377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7377E">
              <w:t>2 624</w:t>
            </w:r>
          </w:p>
        </w:tc>
        <w:tc>
          <w:tcPr>
            <w:tcW w:w="438" w:type="pct"/>
            <w:noWrap/>
            <w:hideMark/>
          </w:tcPr>
          <w:p w14:paraId="4D67CA99" w14:textId="77777777" w:rsidR="005B1647" w:rsidRPr="0037377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7377E">
              <w:t>5</w:t>
            </w:r>
          </w:p>
        </w:tc>
        <w:tc>
          <w:tcPr>
            <w:tcW w:w="439" w:type="pct"/>
            <w:noWrap/>
            <w:hideMark/>
          </w:tcPr>
          <w:p w14:paraId="21D42CF2" w14:textId="77777777" w:rsidR="005B1647" w:rsidRPr="0037377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7377E">
              <w:t>0,2</w:t>
            </w:r>
          </w:p>
        </w:tc>
        <w:tc>
          <w:tcPr>
            <w:tcW w:w="364" w:type="pct"/>
            <w:hideMark/>
          </w:tcPr>
          <w:p w14:paraId="63CCFFD3" w14:textId="77777777" w:rsidR="005B1647" w:rsidRPr="0037377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7377E">
              <w:t>2 583</w:t>
            </w:r>
          </w:p>
        </w:tc>
      </w:tr>
      <w:tr w:rsidR="00155607" w14:paraId="406BAAED" w14:textId="77777777" w:rsidTr="003D47E6">
        <w:trPr>
          <w:trHeight w:val="170"/>
        </w:trPr>
        <w:tc>
          <w:tcPr>
            <w:cnfStyle w:val="001000000000" w:firstRow="0" w:lastRow="0" w:firstColumn="1" w:lastColumn="0" w:oddVBand="0" w:evenVBand="0" w:oddHBand="0" w:evenHBand="0" w:firstRowFirstColumn="0" w:firstRowLastColumn="0" w:lastRowFirstColumn="0" w:lastRowLastColumn="0"/>
            <w:tcW w:w="441" w:type="pct"/>
            <w:hideMark/>
          </w:tcPr>
          <w:p w14:paraId="0EB5243E" w14:textId="77777777" w:rsidR="005B1647" w:rsidRPr="0037377E" w:rsidRDefault="005B1647" w:rsidP="005B1647">
            <w:pPr>
              <w:pStyle w:val="Tabell"/>
            </w:pPr>
            <w:r w:rsidRPr="0037377E">
              <w:t>3:1</w:t>
            </w:r>
          </w:p>
        </w:tc>
        <w:tc>
          <w:tcPr>
            <w:tcW w:w="2036" w:type="pct"/>
            <w:gridSpan w:val="2"/>
            <w:hideMark/>
          </w:tcPr>
          <w:p w14:paraId="563C1E36" w14:textId="77777777" w:rsidR="005B1647" w:rsidRPr="0037377E" w:rsidRDefault="005B1647" w:rsidP="003D47E6">
            <w:pPr>
              <w:pStyle w:val="Tabell"/>
              <w:jc w:val="left"/>
              <w:cnfStyle w:val="000000000000" w:firstRow="0" w:lastRow="0" w:firstColumn="0" w:lastColumn="0" w:oddVBand="0" w:evenVBand="0" w:oddHBand="0" w:evenHBand="0" w:firstRowFirstColumn="0" w:firstRowLastColumn="0" w:lastRowFirstColumn="0" w:lastRowLastColumn="0"/>
            </w:pPr>
            <w:r w:rsidRPr="0037377E">
              <w:t>Vetenskapsrådet: Forskning och forskningsinformation</w:t>
            </w:r>
          </w:p>
        </w:tc>
        <w:tc>
          <w:tcPr>
            <w:tcW w:w="406" w:type="pct"/>
            <w:noWrap/>
            <w:hideMark/>
          </w:tcPr>
          <w:p w14:paraId="5B5FE697" w14:textId="77777777" w:rsidR="005B1647" w:rsidRPr="0037377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7377E">
              <w:t>6 068</w:t>
            </w:r>
          </w:p>
        </w:tc>
        <w:tc>
          <w:tcPr>
            <w:tcW w:w="438" w:type="pct"/>
            <w:noWrap/>
            <w:hideMark/>
          </w:tcPr>
          <w:p w14:paraId="091E1B0E" w14:textId="77777777" w:rsidR="005B1647" w:rsidRPr="0037377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7377E">
              <w:t>-84</w:t>
            </w:r>
          </w:p>
        </w:tc>
        <w:tc>
          <w:tcPr>
            <w:tcW w:w="438" w:type="pct"/>
            <w:noWrap/>
            <w:hideMark/>
          </w:tcPr>
          <w:p w14:paraId="6300A6A6" w14:textId="77777777" w:rsidR="005B1647" w:rsidRPr="0037377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7377E">
              <w:t>5 986</w:t>
            </w:r>
          </w:p>
        </w:tc>
        <w:tc>
          <w:tcPr>
            <w:tcW w:w="438" w:type="pct"/>
            <w:noWrap/>
            <w:hideMark/>
          </w:tcPr>
          <w:p w14:paraId="2B0621D9" w14:textId="77777777" w:rsidR="005B1647" w:rsidRPr="0037377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7377E">
              <w:t>-82</w:t>
            </w:r>
          </w:p>
        </w:tc>
        <w:tc>
          <w:tcPr>
            <w:tcW w:w="439" w:type="pct"/>
            <w:noWrap/>
            <w:hideMark/>
          </w:tcPr>
          <w:p w14:paraId="254D38C2" w14:textId="77777777" w:rsidR="005B1647" w:rsidRPr="0037377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7377E">
              <w:t>-1,4</w:t>
            </w:r>
          </w:p>
        </w:tc>
        <w:tc>
          <w:tcPr>
            <w:tcW w:w="364" w:type="pct"/>
            <w:hideMark/>
          </w:tcPr>
          <w:p w14:paraId="1E87236D" w14:textId="77777777" w:rsidR="005B1647" w:rsidRPr="0037377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7377E">
              <w:t>6 048</w:t>
            </w:r>
          </w:p>
        </w:tc>
      </w:tr>
      <w:tr w:rsidR="00155607" w14:paraId="7D8917C4" w14:textId="77777777" w:rsidTr="003D47E6">
        <w:trPr>
          <w:trHeight w:val="170"/>
        </w:trPr>
        <w:tc>
          <w:tcPr>
            <w:cnfStyle w:val="001000000000" w:firstRow="0" w:lastRow="0" w:firstColumn="1" w:lastColumn="0" w:oddVBand="0" w:evenVBand="0" w:oddHBand="0" w:evenHBand="0" w:firstRowFirstColumn="0" w:firstRowLastColumn="0" w:lastRowFirstColumn="0" w:lastRowLastColumn="0"/>
            <w:tcW w:w="441" w:type="pct"/>
            <w:hideMark/>
          </w:tcPr>
          <w:p w14:paraId="1E286779" w14:textId="77777777" w:rsidR="005B1647" w:rsidRPr="0037377E" w:rsidRDefault="005B1647" w:rsidP="005B1647">
            <w:pPr>
              <w:pStyle w:val="Tabell"/>
            </w:pPr>
            <w:r w:rsidRPr="0037377E">
              <w:t>3:2</w:t>
            </w:r>
          </w:p>
        </w:tc>
        <w:tc>
          <w:tcPr>
            <w:tcW w:w="2036" w:type="pct"/>
            <w:gridSpan w:val="2"/>
            <w:hideMark/>
          </w:tcPr>
          <w:p w14:paraId="0F16502C" w14:textId="77777777" w:rsidR="005B1647" w:rsidRPr="0037377E" w:rsidRDefault="005B1647" w:rsidP="003D47E6">
            <w:pPr>
              <w:pStyle w:val="Tabell"/>
              <w:jc w:val="left"/>
              <w:cnfStyle w:val="000000000000" w:firstRow="0" w:lastRow="0" w:firstColumn="0" w:lastColumn="0" w:oddVBand="0" w:evenVBand="0" w:oddHBand="0" w:evenHBand="0" w:firstRowFirstColumn="0" w:firstRowLastColumn="0" w:lastRowFirstColumn="0" w:lastRowLastColumn="0"/>
            </w:pPr>
            <w:r w:rsidRPr="0037377E">
              <w:t>Vetenskapsrådet: Avgifter till internationella organisationer</w:t>
            </w:r>
          </w:p>
        </w:tc>
        <w:tc>
          <w:tcPr>
            <w:tcW w:w="406" w:type="pct"/>
            <w:noWrap/>
            <w:hideMark/>
          </w:tcPr>
          <w:p w14:paraId="660E58D6" w14:textId="77777777" w:rsidR="005B1647" w:rsidRPr="0037377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7377E">
              <w:t>360</w:t>
            </w:r>
          </w:p>
        </w:tc>
        <w:tc>
          <w:tcPr>
            <w:tcW w:w="438" w:type="pct"/>
            <w:noWrap/>
            <w:hideMark/>
          </w:tcPr>
          <w:p w14:paraId="4F72F411" w14:textId="77777777" w:rsidR="005B1647" w:rsidRPr="0037377E"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438" w:type="pct"/>
            <w:noWrap/>
            <w:hideMark/>
          </w:tcPr>
          <w:p w14:paraId="080A005A" w14:textId="77777777" w:rsidR="005B1647" w:rsidRPr="0037377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7377E">
              <w:t>357</w:t>
            </w:r>
          </w:p>
        </w:tc>
        <w:tc>
          <w:tcPr>
            <w:tcW w:w="438" w:type="pct"/>
            <w:noWrap/>
            <w:hideMark/>
          </w:tcPr>
          <w:p w14:paraId="02BC3DD0" w14:textId="77777777" w:rsidR="005B1647" w:rsidRPr="0037377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7377E">
              <w:t>-3</w:t>
            </w:r>
          </w:p>
        </w:tc>
        <w:tc>
          <w:tcPr>
            <w:tcW w:w="439" w:type="pct"/>
            <w:noWrap/>
            <w:hideMark/>
          </w:tcPr>
          <w:p w14:paraId="0A9C021F" w14:textId="77777777" w:rsidR="005B1647" w:rsidRPr="0037377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7377E">
              <w:t>-0,7</w:t>
            </w:r>
          </w:p>
        </w:tc>
        <w:tc>
          <w:tcPr>
            <w:tcW w:w="364" w:type="pct"/>
            <w:hideMark/>
          </w:tcPr>
          <w:p w14:paraId="1E0A2387" w14:textId="77777777" w:rsidR="005B1647" w:rsidRPr="0037377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7377E">
              <w:t>332</w:t>
            </w:r>
          </w:p>
        </w:tc>
      </w:tr>
      <w:tr w:rsidR="00155607" w14:paraId="0F61B9F6" w14:textId="77777777" w:rsidTr="003D47E6">
        <w:trPr>
          <w:trHeight w:val="170"/>
        </w:trPr>
        <w:tc>
          <w:tcPr>
            <w:cnfStyle w:val="001000000000" w:firstRow="0" w:lastRow="0" w:firstColumn="1" w:lastColumn="0" w:oddVBand="0" w:evenVBand="0" w:oddHBand="0" w:evenHBand="0" w:firstRowFirstColumn="0" w:firstRowLastColumn="0" w:lastRowFirstColumn="0" w:lastRowLastColumn="0"/>
            <w:tcW w:w="441" w:type="pct"/>
            <w:hideMark/>
          </w:tcPr>
          <w:p w14:paraId="08A4901A" w14:textId="77777777" w:rsidR="005B1647" w:rsidRPr="0037377E" w:rsidRDefault="005B1647" w:rsidP="005B1647">
            <w:pPr>
              <w:pStyle w:val="Tabell"/>
            </w:pPr>
            <w:r w:rsidRPr="0037377E">
              <w:lastRenderedPageBreak/>
              <w:t>3:4</w:t>
            </w:r>
          </w:p>
        </w:tc>
        <w:tc>
          <w:tcPr>
            <w:tcW w:w="2036" w:type="pct"/>
            <w:gridSpan w:val="2"/>
            <w:hideMark/>
          </w:tcPr>
          <w:p w14:paraId="2C38F9E5" w14:textId="77777777" w:rsidR="005B1647" w:rsidRPr="0037377E" w:rsidRDefault="005B1647" w:rsidP="003D47E6">
            <w:pPr>
              <w:pStyle w:val="Tabell"/>
              <w:jc w:val="left"/>
              <w:cnfStyle w:val="000000000000" w:firstRow="0" w:lastRow="0" w:firstColumn="0" w:lastColumn="0" w:oddVBand="0" w:evenVBand="0" w:oddHBand="0" w:evenHBand="0" w:firstRowFirstColumn="0" w:firstRowLastColumn="0" w:lastRowFirstColumn="0" w:lastRowLastColumn="0"/>
            </w:pPr>
            <w:r w:rsidRPr="0037377E">
              <w:t>Rymdforskning och rymdverksamhet</w:t>
            </w:r>
          </w:p>
        </w:tc>
        <w:tc>
          <w:tcPr>
            <w:tcW w:w="406" w:type="pct"/>
            <w:noWrap/>
            <w:hideMark/>
          </w:tcPr>
          <w:p w14:paraId="20D78A1E" w14:textId="77777777" w:rsidR="005B1647" w:rsidRPr="0037377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7377E">
              <w:t>962</w:t>
            </w:r>
          </w:p>
        </w:tc>
        <w:tc>
          <w:tcPr>
            <w:tcW w:w="438" w:type="pct"/>
            <w:noWrap/>
            <w:hideMark/>
          </w:tcPr>
          <w:p w14:paraId="07DA5A69" w14:textId="77777777" w:rsidR="005B1647" w:rsidRPr="0037377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7377E">
              <w:t>161</w:t>
            </w:r>
          </w:p>
        </w:tc>
        <w:tc>
          <w:tcPr>
            <w:tcW w:w="438" w:type="pct"/>
            <w:noWrap/>
            <w:hideMark/>
          </w:tcPr>
          <w:p w14:paraId="5ECB1E22" w14:textId="77777777" w:rsidR="005B1647" w:rsidRPr="0037377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7377E">
              <w:t>1 161</w:t>
            </w:r>
          </w:p>
        </w:tc>
        <w:tc>
          <w:tcPr>
            <w:tcW w:w="438" w:type="pct"/>
            <w:noWrap/>
            <w:hideMark/>
          </w:tcPr>
          <w:p w14:paraId="314FF873" w14:textId="77777777" w:rsidR="005B1647" w:rsidRPr="0037377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7377E">
              <w:t>199</w:t>
            </w:r>
          </w:p>
        </w:tc>
        <w:tc>
          <w:tcPr>
            <w:tcW w:w="439" w:type="pct"/>
            <w:noWrap/>
            <w:hideMark/>
          </w:tcPr>
          <w:p w14:paraId="63FB19C2" w14:textId="77777777" w:rsidR="005B1647" w:rsidRPr="0037377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7377E">
              <w:t>20,6</w:t>
            </w:r>
          </w:p>
        </w:tc>
        <w:tc>
          <w:tcPr>
            <w:tcW w:w="364" w:type="pct"/>
            <w:hideMark/>
          </w:tcPr>
          <w:p w14:paraId="33181A58" w14:textId="77777777" w:rsidR="005B1647" w:rsidRPr="0037377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7377E">
              <w:t>962</w:t>
            </w:r>
          </w:p>
        </w:tc>
      </w:tr>
      <w:tr w:rsidR="00155607" w14:paraId="3327BA4E" w14:textId="77777777" w:rsidTr="003D47E6">
        <w:trPr>
          <w:trHeight w:val="170"/>
        </w:trPr>
        <w:tc>
          <w:tcPr>
            <w:cnfStyle w:val="001000000000" w:firstRow="0" w:lastRow="0" w:firstColumn="1" w:lastColumn="0" w:oddVBand="0" w:evenVBand="0" w:oddHBand="0" w:evenHBand="0" w:firstRowFirstColumn="0" w:firstRowLastColumn="0" w:lastRowFirstColumn="0" w:lastRowLastColumn="0"/>
            <w:tcW w:w="441" w:type="pct"/>
            <w:hideMark/>
          </w:tcPr>
          <w:p w14:paraId="1CF389F5" w14:textId="77777777" w:rsidR="005B1647" w:rsidRPr="0037377E" w:rsidRDefault="005B1647" w:rsidP="005B1647">
            <w:pPr>
              <w:pStyle w:val="Tabell"/>
            </w:pPr>
          </w:p>
        </w:tc>
        <w:tc>
          <w:tcPr>
            <w:tcW w:w="2036" w:type="pct"/>
            <w:gridSpan w:val="2"/>
            <w:hideMark/>
          </w:tcPr>
          <w:p w14:paraId="46002DE8" w14:textId="77777777" w:rsidR="005B1647" w:rsidRPr="0037377E" w:rsidRDefault="005B1647" w:rsidP="003D47E6">
            <w:pPr>
              <w:pStyle w:val="Tabell"/>
              <w:jc w:val="left"/>
              <w:cnfStyle w:val="000000000000" w:firstRow="0" w:lastRow="0" w:firstColumn="0" w:lastColumn="0" w:oddVBand="0" w:evenVBand="0" w:oddHBand="0" w:evenHBand="0" w:firstRowFirstColumn="0" w:firstRowLastColumn="0" w:lastRowFirstColumn="0" w:lastRowLastColumn="0"/>
            </w:pPr>
            <w:r w:rsidRPr="0037377E">
              <w:t>Övriga anslag</w:t>
            </w:r>
          </w:p>
        </w:tc>
        <w:tc>
          <w:tcPr>
            <w:tcW w:w="406" w:type="pct"/>
            <w:noWrap/>
            <w:hideMark/>
          </w:tcPr>
          <w:p w14:paraId="0FEDF613" w14:textId="77777777" w:rsidR="005B1647" w:rsidRPr="0037377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7377E">
              <w:t>23 148</w:t>
            </w:r>
          </w:p>
        </w:tc>
        <w:tc>
          <w:tcPr>
            <w:tcW w:w="438" w:type="pct"/>
            <w:noWrap/>
            <w:hideMark/>
          </w:tcPr>
          <w:p w14:paraId="3705F3BF" w14:textId="77777777" w:rsidR="005B1647" w:rsidRPr="0037377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7377E">
              <w:t>153</w:t>
            </w:r>
          </w:p>
        </w:tc>
        <w:tc>
          <w:tcPr>
            <w:tcW w:w="438" w:type="pct"/>
            <w:noWrap/>
            <w:hideMark/>
          </w:tcPr>
          <w:p w14:paraId="7A64ACBE" w14:textId="77777777" w:rsidR="005B1647" w:rsidRPr="0037377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7377E">
              <w:t>23 195</w:t>
            </w:r>
          </w:p>
        </w:tc>
        <w:tc>
          <w:tcPr>
            <w:tcW w:w="438" w:type="pct"/>
            <w:noWrap/>
            <w:hideMark/>
          </w:tcPr>
          <w:p w14:paraId="0343E45F" w14:textId="77777777" w:rsidR="005B1647" w:rsidRPr="0037377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7377E">
              <w:t>47</w:t>
            </w:r>
          </w:p>
        </w:tc>
        <w:tc>
          <w:tcPr>
            <w:tcW w:w="439" w:type="pct"/>
            <w:noWrap/>
            <w:hideMark/>
          </w:tcPr>
          <w:p w14:paraId="5E9CC0FD" w14:textId="77777777" w:rsidR="005B1647" w:rsidRPr="0037377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7377E">
              <w:t>0,2</w:t>
            </w:r>
          </w:p>
        </w:tc>
        <w:tc>
          <w:tcPr>
            <w:tcW w:w="364" w:type="pct"/>
            <w:hideMark/>
          </w:tcPr>
          <w:p w14:paraId="3EA497C2" w14:textId="77777777" w:rsidR="005B1647" w:rsidRPr="0037377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7377E">
              <w:t>23 426</w:t>
            </w:r>
          </w:p>
        </w:tc>
      </w:tr>
      <w:tr w:rsidR="00155607" w:rsidRPr="003D47E6" w14:paraId="1623150F" w14:textId="77777777" w:rsidTr="003D47E6">
        <w:trPr>
          <w:cnfStyle w:val="010000000000" w:firstRow="0" w:lastRow="1" w:firstColumn="0" w:lastColumn="0" w:oddVBand="0" w:evenVBand="0" w:oddHBand="0" w:evenHBand="0" w:firstRowFirstColumn="0" w:firstRowLastColumn="0" w:lastRowFirstColumn="0" w:lastRowLastColumn="0"/>
          <w:trHeight w:val="170"/>
        </w:trPr>
        <w:tc>
          <w:tcPr>
            <w:cnfStyle w:val="001000000000" w:firstRow="0" w:lastRow="0" w:firstColumn="1" w:lastColumn="0" w:oddVBand="0" w:evenVBand="0" w:oddHBand="0" w:evenHBand="0" w:firstRowFirstColumn="0" w:firstRowLastColumn="0" w:lastRowFirstColumn="0" w:lastRowLastColumn="0"/>
            <w:tcW w:w="465" w:type="pct"/>
            <w:gridSpan w:val="2"/>
            <w:noWrap/>
            <w:hideMark/>
          </w:tcPr>
          <w:p w14:paraId="0D67A7BB" w14:textId="77777777" w:rsidR="005B1647" w:rsidRPr="003D47E6" w:rsidRDefault="005B1647" w:rsidP="003D47E6">
            <w:pPr>
              <w:pStyle w:val="Tabell"/>
              <w:rPr>
                <w:bCs/>
              </w:rPr>
            </w:pPr>
            <w:r w:rsidRPr="003D47E6">
              <w:rPr>
                <w:bCs/>
              </w:rPr>
              <w:t>Summa</w:t>
            </w:r>
          </w:p>
        </w:tc>
        <w:tc>
          <w:tcPr>
            <w:tcW w:w="2012" w:type="pct"/>
          </w:tcPr>
          <w:p w14:paraId="5C9A70EC" w14:textId="77777777" w:rsidR="005B1647" w:rsidRPr="003D47E6" w:rsidRDefault="005B1647" w:rsidP="003D47E6">
            <w:pPr>
              <w:pStyle w:val="Tabell"/>
              <w:jc w:val="left"/>
              <w:cnfStyle w:val="010000000000" w:firstRow="0" w:lastRow="1" w:firstColumn="0" w:lastColumn="0" w:oddVBand="0" w:evenVBand="0" w:oddHBand="0" w:evenHBand="0" w:firstRowFirstColumn="0" w:firstRowLastColumn="0" w:lastRowFirstColumn="0" w:lastRowLastColumn="0"/>
            </w:pPr>
          </w:p>
        </w:tc>
        <w:tc>
          <w:tcPr>
            <w:tcW w:w="406" w:type="pct"/>
            <w:noWrap/>
            <w:hideMark/>
          </w:tcPr>
          <w:p w14:paraId="2BEAEC38" w14:textId="77777777" w:rsidR="005B1647" w:rsidRPr="003D47E6"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3D47E6">
              <w:rPr>
                <w:bCs/>
              </w:rPr>
              <w:t>80 846</w:t>
            </w:r>
          </w:p>
        </w:tc>
        <w:tc>
          <w:tcPr>
            <w:tcW w:w="438" w:type="pct"/>
            <w:noWrap/>
            <w:hideMark/>
          </w:tcPr>
          <w:p w14:paraId="6E74FC0E" w14:textId="77777777" w:rsidR="005B1647" w:rsidRPr="003D47E6"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3D47E6">
              <w:rPr>
                <w:bCs/>
              </w:rPr>
              <w:t>-381</w:t>
            </w:r>
          </w:p>
        </w:tc>
        <w:tc>
          <w:tcPr>
            <w:tcW w:w="438" w:type="pct"/>
            <w:noWrap/>
            <w:hideMark/>
          </w:tcPr>
          <w:p w14:paraId="18F68B84" w14:textId="77777777" w:rsidR="005B1647" w:rsidRPr="003D47E6"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3D47E6">
              <w:rPr>
                <w:bCs/>
              </w:rPr>
              <w:t>78 527</w:t>
            </w:r>
          </w:p>
        </w:tc>
        <w:tc>
          <w:tcPr>
            <w:tcW w:w="438" w:type="pct"/>
            <w:noWrap/>
            <w:hideMark/>
          </w:tcPr>
          <w:p w14:paraId="4553061E" w14:textId="77777777" w:rsidR="005B1647" w:rsidRPr="003D47E6"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3D47E6">
              <w:rPr>
                <w:bCs/>
              </w:rPr>
              <w:t>-2 319</w:t>
            </w:r>
          </w:p>
        </w:tc>
        <w:tc>
          <w:tcPr>
            <w:tcW w:w="439" w:type="pct"/>
            <w:noWrap/>
            <w:hideMark/>
          </w:tcPr>
          <w:p w14:paraId="1D1E8B76" w14:textId="77777777" w:rsidR="005B1647" w:rsidRPr="003D47E6"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3D47E6">
              <w:rPr>
                <w:bCs/>
              </w:rPr>
              <w:t>-2,9</w:t>
            </w:r>
          </w:p>
        </w:tc>
        <w:tc>
          <w:tcPr>
            <w:tcW w:w="364" w:type="pct"/>
            <w:hideMark/>
          </w:tcPr>
          <w:p w14:paraId="37D8EA2F" w14:textId="77777777" w:rsidR="005B1647" w:rsidRPr="003D47E6"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3D47E6">
              <w:rPr>
                <w:bCs/>
              </w:rPr>
              <w:t>76 002</w:t>
            </w:r>
          </w:p>
        </w:tc>
      </w:tr>
    </w:tbl>
    <w:p w14:paraId="7A984210" w14:textId="77777777" w:rsidR="005B1647" w:rsidRDefault="005B1647" w:rsidP="005B1647">
      <w:pPr>
        <w:pStyle w:val="Brdtext"/>
        <w:spacing w:before="160"/>
      </w:pPr>
      <w:r w:rsidRPr="0037377E">
        <w:t>Utgiftsområdet omfattar skolväsendet, vissa särskilda utbildningsformer och annan pedagogisk verksamhet, vuxenutbildning och eftergymnasial yrkesutbildning samt högskoleutbildning och forskning. Området omfattar även myndigheter inom utbildnings- och forskningsområdet.</w:t>
      </w:r>
    </w:p>
    <w:p w14:paraId="3E2B5A3F" w14:textId="77777777" w:rsidR="005B1647" w:rsidRDefault="005B1647" w:rsidP="005B1647">
      <w:pPr>
        <w:pStyle w:val="Brdtext"/>
      </w:pPr>
      <w:r w:rsidRPr="0037377E">
        <w:t>Utfallet uppgick till 78 527 miljoner kronor och blev 2</w:t>
      </w:r>
      <w:r>
        <w:t> </w:t>
      </w:r>
      <w:r w:rsidRPr="0037377E">
        <w:t>319</w:t>
      </w:r>
      <w:r>
        <w:t> </w:t>
      </w:r>
      <w:r w:rsidRPr="0037377E">
        <w:t>miljoner kronor (2,9</w:t>
      </w:r>
      <w:r>
        <w:t> </w:t>
      </w:r>
      <w:r w:rsidRPr="0037377E">
        <w:t>procent) lägre än vad som anvisades i statens budget. Jämfört med 2018 ökade utgifterna med 2 525 miljoner kronor (3,3 procent). För universitet och högskolor belastas anslagen till forskning och forskarutbildning när anslagsmedlen förs över till myndigheternas konton. Till följd av den särskilda anslagsredovisningen blir det därför normalt inga skillnader mellan budget och utfall. I det följande kommenteras de anslag inom utgiftsområdet där avvikelser finns.</w:t>
      </w:r>
    </w:p>
    <w:p w14:paraId="2031F53C" w14:textId="77777777" w:rsidR="005B1647" w:rsidRDefault="005B1647" w:rsidP="005B1647">
      <w:pPr>
        <w:pStyle w:val="Rubrik5utannumrering"/>
      </w:pPr>
      <w:r>
        <w:t>Utgifterna för utveckling av skolväsendet blev lägre än anvisat i statens budget</w:t>
      </w:r>
    </w:p>
    <w:p w14:paraId="3799CA2D" w14:textId="77777777" w:rsidR="005B1647" w:rsidRDefault="005B1647" w:rsidP="005B1647">
      <w:pPr>
        <w:pStyle w:val="Brdtext"/>
      </w:pPr>
      <w:r>
        <w:t xml:space="preserve">Utgifterna för anslaget 1:5 </w:t>
      </w:r>
      <w:r w:rsidRPr="002D3B0A">
        <w:rPr>
          <w:i/>
          <w:iCs/>
        </w:rPr>
        <w:t>Utveckling av skolväsendet och annan pedagogisk verksamhet</w:t>
      </w:r>
      <w:r>
        <w:t xml:space="preserve"> blev 379 miljoner kronor (11,9 procent) lägre än vad som ursprungligen anvisat i statens budget. I enlighet med propositionen Vårändringsbudget för 2019 anvisades anslaget ytterligare 351 miljoner kronor för att bl.a. kunna anställa lärarassistenter. För 2019 har 161 miljoner kronor betalats ut i statsbidrag till huvudmän för att kunna anställa lärarassistenter, det motsvarar 33,9 procent av de medel som avsattes för ändamålet. En förklaring till att en stor del av medlen inte betalats ut är att huvudmännen fick kort tid på sig att anställa lärarassistenter och rekvirera medel.</w:t>
      </w:r>
    </w:p>
    <w:p w14:paraId="21EDEFD9" w14:textId="77777777" w:rsidR="005B1647" w:rsidRDefault="005B1647" w:rsidP="005B1647">
      <w:pPr>
        <w:pStyle w:val="Brdtext"/>
      </w:pPr>
      <w:r>
        <w:t>Statsbidrag för undervisning under skollov blev också lägre än beräknat. Det beror bl.a. på svårigheter med att rekrytera personal för lovskola.</w:t>
      </w:r>
    </w:p>
    <w:p w14:paraId="401726F5" w14:textId="77777777" w:rsidR="005B1647" w:rsidRDefault="005B1647" w:rsidP="005B1647">
      <w:pPr>
        <w:pStyle w:val="Brdtext"/>
      </w:pPr>
      <w:r>
        <w:t xml:space="preserve">Utfallet för anslaget 1:6 </w:t>
      </w:r>
      <w:r w:rsidRPr="002D3B0A">
        <w:rPr>
          <w:i/>
          <w:iCs/>
        </w:rPr>
        <w:t>Statligt stöd till särskild utbildning i gymnasieskolan</w:t>
      </w:r>
      <w:r>
        <w:t xml:space="preserve"> blev 246 miljoner kronor, vilket är 59 miljoner kronor (19,3 procent) lägre än anvisat i statens budget. Anslaget används främst för utgifter för särskilda insatser inom skolområdet för elever med funktionsnedsättning och antalet elever blev lägre än beräknat.</w:t>
      </w:r>
    </w:p>
    <w:p w14:paraId="533E57A6" w14:textId="77777777" w:rsidR="005B1647" w:rsidRDefault="005B1647" w:rsidP="005B1647">
      <w:pPr>
        <w:pStyle w:val="Rubrik5utannumrering"/>
      </w:pPr>
      <w:r>
        <w:t xml:space="preserve">Låg </w:t>
      </w:r>
      <w:r w:rsidRPr="00F2745E">
        <w:t>nyttjandegrad</w:t>
      </w:r>
      <w:r>
        <w:t xml:space="preserve"> av statsbidrag gav lägre utgifter</w:t>
      </w:r>
    </w:p>
    <w:p w14:paraId="19B5628F" w14:textId="77777777" w:rsidR="005B1647" w:rsidRDefault="005B1647" w:rsidP="005B1647">
      <w:pPr>
        <w:pStyle w:val="Brdtext"/>
      </w:pPr>
      <w:r>
        <w:t xml:space="preserve">Utfallet för anslaget 1:10 </w:t>
      </w:r>
      <w:r w:rsidRPr="00DC5C6B">
        <w:rPr>
          <w:i/>
          <w:iCs/>
        </w:rPr>
        <w:t>Fortbildning av lärare och förskolepersonal</w:t>
      </w:r>
      <w:r>
        <w:t xml:space="preserve"> blev 145 miljoner kronor, vilket är 182 miljoner kronor (55,7 procent) lägre än vad som ursprungligen anvisats i statens budget. Det beror f</w:t>
      </w:r>
      <w:r w:rsidRPr="000B4C7A">
        <w:t>rämst på att medel för fortbildning av lärare när det gäller svenska som andraspråk och kommunal vuxenutbildning i svenska för invandrare</w:t>
      </w:r>
      <w:r>
        <w:t xml:space="preserve"> inte utnyttjats i den omfattning som beräknades i budgeten.</w:t>
      </w:r>
    </w:p>
    <w:p w14:paraId="5E92C6F6" w14:textId="77777777" w:rsidR="005B1647" w:rsidRDefault="005B1647" w:rsidP="005B1647">
      <w:pPr>
        <w:pStyle w:val="Rubrik5utannumrering"/>
      </w:pPr>
      <w:r>
        <w:t>Utgifter för vuxenutbildning och bidrag till lärarlöner lägre än budgeterat</w:t>
      </w:r>
    </w:p>
    <w:p w14:paraId="3FE7C25B" w14:textId="77777777" w:rsidR="005B1647" w:rsidRDefault="005B1647" w:rsidP="005B1647">
      <w:pPr>
        <w:pStyle w:val="Brdtext"/>
      </w:pPr>
      <w:r>
        <w:t xml:space="preserve">Utgifterna för anslaget 1:13 </w:t>
      </w:r>
      <w:r w:rsidRPr="00DC5C6B">
        <w:rPr>
          <w:i/>
          <w:iCs/>
        </w:rPr>
        <w:t>Statligt stöd till vuxenutbildning</w:t>
      </w:r>
      <w:r>
        <w:t xml:space="preserve"> blev 2 205 miljoner kronor. Det är 507 miljoner kronor (18,7 procent) lägre än anvisat i statens budget. I enlighet med propositionen Vårändringsbudget för 2019 minskades anslaget med 445 miljoner kronor.</w:t>
      </w:r>
    </w:p>
    <w:p w14:paraId="3917E19E" w14:textId="77777777" w:rsidR="005B1647" w:rsidRDefault="005B1647" w:rsidP="005B1647">
      <w:pPr>
        <w:pStyle w:val="Brdtext"/>
      </w:pPr>
      <w:r>
        <w:t xml:space="preserve">Utfallet för anslag 1:19 </w:t>
      </w:r>
      <w:r w:rsidRPr="00DC5C6B">
        <w:rPr>
          <w:i/>
          <w:iCs/>
        </w:rPr>
        <w:t>Bidrag till lärarlöner</w:t>
      </w:r>
      <w:r>
        <w:t xml:space="preserve"> uppgick till 4 004 miljoner kronor vilket är 454 miljoner kronor (10,2 procent) lägre än i statens budget. Utgifterna för </w:t>
      </w:r>
      <w:r>
        <w:lastRenderedPageBreak/>
        <w:t>Lärarlönelyftet och Karriärstegsreformen blev lägre än beräknat. Det beror dels på att inte alla huvudmän ansöker om bidraget, dels på att huvudmännen inte utnyttjar hela den bidragsram som de tilldelats.</w:t>
      </w:r>
    </w:p>
    <w:p w14:paraId="64374BF4" w14:textId="77777777" w:rsidR="005B1647" w:rsidRDefault="005B1647" w:rsidP="005B1647">
      <w:pPr>
        <w:pStyle w:val="Rubrik5utannumrering"/>
      </w:pPr>
      <w:r>
        <w:t>Statsbidrag för en likvärdig skola gav högre utgifter än föregående år</w:t>
      </w:r>
    </w:p>
    <w:p w14:paraId="3869BC83" w14:textId="77777777" w:rsidR="005B1647" w:rsidRDefault="005B1647" w:rsidP="005B1647">
      <w:pPr>
        <w:pStyle w:val="Brdtext"/>
      </w:pPr>
      <w:r>
        <w:t xml:space="preserve">Utfallet för anslaget 1:21 </w:t>
      </w:r>
      <w:r w:rsidRPr="00DC5C6B">
        <w:rPr>
          <w:i/>
          <w:iCs/>
        </w:rPr>
        <w:t>Statligt stöd för stärkt likvärdighet och kunskapsutveckling</w:t>
      </w:r>
      <w:r>
        <w:t xml:space="preserve"> blev 3 449 miljoner kronor, vilket är 52 miljoner kronor (1,4 procent) lägre än anvisat i statens budget och 2 478 miljoner kronor högre än föregående år. Anslaget används för att stärka likvärdigheten och kunskapsutvecklingen i förskoleklassen och grundskolan. Anslagsramen höjdes 2019 med 2 500 miljoner kronor.</w:t>
      </w:r>
    </w:p>
    <w:p w14:paraId="4B71C482" w14:textId="77777777" w:rsidR="005B1647" w:rsidRDefault="005B1647" w:rsidP="005B1647">
      <w:pPr>
        <w:pStyle w:val="Rubrik5utannumrering"/>
      </w:pPr>
      <w:r w:rsidRPr="00385F3F">
        <w:t xml:space="preserve"> </w:t>
      </w:r>
      <w:r>
        <w:t>Högre utgifter för rymdforskning och rymdverksamhet</w:t>
      </w:r>
    </w:p>
    <w:p w14:paraId="668C7DAD" w14:textId="77777777" w:rsidR="005B1647" w:rsidRDefault="005B1647" w:rsidP="005B1647">
      <w:pPr>
        <w:pStyle w:val="Brdtext"/>
      </w:pPr>
      <w:r>
        <w:t xml:space="preserve">Utfallet för anslaget 3:4 </w:t>
      </w:r>
      <w:r>
        <w:rPr>
          <w:i/>
          <w:iCs/>
        </w:rPr>
        <w:t xml:space="preserve">Rymdforskning och rymdverksamhet </w:t>
      </w:r>
      <w:r>
        <w:t>blev 1 161 miljoner kronor, vilket är 199 miljoner kronor (20,6 procent) högre än anvisat i statens budget. Anslaget används bl.a. för utgifter för stöd till forskning och utveckling inklusive industri</w:t>
      </w:r>
      <w:r>
        <w:softHyphen/>
        <w:t xml:space="preserve">utvecklingsprojekt och fjärranalys inom nationella och internationella samarbeten. Den rymdverksamhet som Sverige deltar i inom ramen för europeiska </w:t>
      </w:r>
      <w:r w:rsidRPr="00D2590A">
        <w:t>rymdorganisationen</w:t>
      </w:r>
      <w:r>
        <w:t xml:space="preserve"> (ESA) växer snabbare än förutsett. Denna utveckling i kombination med en fortsatt försvagad svensk kronkurs bidrog till att utgifterna blev högre än beräknat.</w:t>
      </w:r>
      <w:r w:rsidRPr="00C14BA8">
        <w:t xml:space="preserve"> </w:t>
      </w:r>
      <w:r>
        <w:t>I enlighet med propositionerna Vårändringsbudget och Höständringsbudget för 2019 ökades anslaget därför med totalt 161 miljoner kronor.</w:t>
      </w:r>
    </w:p>
    <w:p w14:paraId="36BE3682" w14:textId="77777777" w:rsidR="005B1647" w:rsidRDefault="005B1647" w:rsidP="005B1647">
      <w:pPr>
        <w:pStyle w:val="Rubrik4utannumrering"/>
      </w:pPr>
      <w:r w:rsidRPr="00A372F0">
        <w:t>Beställningsbemyndiganden</w:t>
      </w:r>
    </w:p>
    <w:p w14:paraId="3A3DD8D7" w14:textId="0C2EA3AF" w:rsidR="005B1647" w:rsidRDefault="005B1647" w:rsidP="005B1647">
      <w:pPr>
        <w:pStyle w:val="TabellRubrik"/>
      </w:pPr>
      <w:bookmarkStart w:id="151" w:name="_Toc37340082"/>
      <w:r>
        <w:t xml:space="preserve">Tabell </w:t>
      </w:r>
      <w:r>
        <w:fldChar w:fldCharType="begin"/>
      </w:r>
      <w:r>
        <w:instrText xml:space="preserve"> STYLEREF  "Rubrik 1" \n</w:instrText>
      </w:r>
      <w:r>
        <w:fldChar w:fldCharType="separate"/>
      </w:r>
      <w:r w:rsidR="00301022">
        <w:rPr>
          <w:noProof/>
        </w:rPr>
        <w:t>2</w:t>
      </w:r>
      <w:r>
        <w:rPr>
          <w:noProof/>
        </w:rPr>
        <w:fldChar w:fldCharType="end"/>
      </w:r>
      <w:r>
        <w:t>.</w:t>
      </w:r>
      <w:fldSimple w:instr=" SEQ Tabell \* ARABIC \s 1 ">
        <w:r w:rsidR="00301022">
          <w:rPr>
            <w:noProof/>
          </w:rPr>
          <w:t>82</w:t>
        </w:r>
      </w:fldSimple>
      <w:r>
        <w:tab/>
      </w:r>
      <w:r w:rsidRPr="00A372F0">
        <w:t>UO 16 Beställningsbemyndiganden</w:t>
      </w:r>
      <w:bookmarkEnd w:id="151"/>
    </w:p>
    <w:p w14:paraId="71B4921C" w14:textId="77777777" w:rsidR="005B1647" w:rsidRDefault="005B1647" w:rsidP="005B1647">
      <w:pPr>
        <w:pStyle w:val="TabellUnderrubrik"/>
      </w:pPr>
      <w:r w:rsidRPr="00A372F0">
        <w:t>Miljoner kronor</w:t>
      </w:r>
    </w:p>
    <w:tbl>
      <w:tblPr>
        <w:tblStyle w:val="RKBPTabell"/>
        <w:tblW w:w="5000" w:type="pct"/>
        <w:tblLayout w:type="fixed"/>
        <w:tblLook w:val="04E0" w:firstRow="1" w:lastRow="1" w:firstColumn="1" w:lastColumn="0" w:noHBand="0" w:noVBand="1"/>
      </w:tblPr>
      <w:tblGrid>
        <w:gridCol w:w="993"/>
        <w:gridCol w:w="4252"/>
        <w:gridCol w:w="1134"/>
        <w:gridCol w:w="991"/>
      </w:tblGrid>
      <w:tr w:rsidR="00155607" w14:paraId="5AEBA84E" w14:textId="77777777" w:rsidTr="00BE1FEE">
        <w:trPr>
          <w:cnfStyle w:val="100000000000" w:firstRow="1" w:lastRow="0" w:firstColumn="0" w:lastColumn="0" w:oddVBand="0" w:evenVBand="0" w:oddHBand="0" w:evenHBand="0" w:firstRowFirstColumn="0" w:firstRowLastColumn="0" w:lastRowFirstColumn="0" w:lastRowLastColumn="0"/>
          <w:trHeight w:val="170"/>
          <w:tblHeader w:val="0"/>
        </w:trPr>
        <w:tc>
          <w:tcPr>
            <w:cnfStyle w:val="001000000000" w:firstRow="0" w:lastRow="0" w:firstColumn="1" w:lastColumn="0" w:oddVBand="0" w:evenVBand="0" w:oddHBand="0" w:evenHBand="0" w:firstRowFirstColumn="0" w:firstRowLastColumn="0" w:lastRowFirstColumn="0" w:lastRowLastColumn="0"/>
            <w:tcW w:w="674"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37562C7E" w14:textId="77777777" w:rsidR="005B1647" w:rsidRPr="00A372F0" w:rsidRDefault="005B1647" w:rsidP="005B1647">
            <w:pPr>
              <w:pStyle w:val="TabellHuvud"/>
            </w:pPr>
            <w:r w:rsidRPr="00A372F0">
              <w:t>Anslag</w:t>
            </w:r>
          </w:p>
        </w:tc>
        <w:tc>
          <w:tcPr>
            <w:tcW w:w="2885"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7FF59C09" w14:textId="77777777" w:rsidR="005B1647" w:rsidRPr="00A372F0" w:rsidRDefault="005B1647" w:rsidP="005B1647">
            <w:pPr>
              <w:pStyle w:val="TabellHuvud"/>
              <w:jc w:val="left"/>
              <w:cnfStyle w:val="100000000000" w:firstRow="1" w:lastRow="0" w:firstColumn="0" w:lastColumn="0" w:oddVBand="0" w:evenVBand="0" w:oddHBand="0" w:evenHBand="0" w:firstRowFirstColumn="0" w:firstRowLastColumn="0" w:lastRowFirstColumn="0" w:lastRowLastColumn="0"/>
            </w:pPr>
            <w:r w:rsidRPr="00A372F0">
              <w:t>Anslagsnamn</w:t>
            </w:r>
          </w:p>
        </w:tc>
        <w:tc>
          <w:tcPr>
            <w:tcW w:w="769"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hideMark/>
          </w:tcPr>
          <w:p w14:paraId="0C70034D" w14:textId="77777777" w:rsidR="005B1647" w:rsidRPr="00A372F0"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A372F0">
              <w:t>Beställnings-bemyndigande</w:t>
            </w:r>
          </w:p>
        </w:tc>
        <w:tc>
          <w:tcPr>
            <w:tcW w:w="673"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hideMark/>
          </w:tcPr>
          <w:p w14:paraId="403B6888" w14:textId="77777777" w:rsidR="005B1647"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A372F0">
              <w:t xml:space="preserve">Utestående åtaganden </w:t>
            </w:r>
          </w:p>
          <w:p w14:paraId="4225EECA" w14:textId="77777777" w:rsidR="005B1647" w:rsidRPr="00A372F0"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A372F0">
              <w:t>2019-12-31</w:t>
            </w:r>
          </w:p>
        </w:tc>
      </w:tr>
      <w:tr w:rsidR="00155607" w14:paraId="1DA49998"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674" w:type="pct"/>
            <w:tcBorders>
              <w:top w:val="single" w:sz="12" w:space="0" w:color="auto"/>
            </w:tcBorders>
            <w:noWrap/>
            <w:hideMark/>
          </w:tcPr>
          <w:p w14:paraId="63FCB030" w14:textId="77777777" w:rsidR="005B1647" w:rsidRPr="00A372F0" w:rsidRDefault="005B1647" w:rsidP="005B1647">
            <w:pPr>
              <w:pStyle w:val="Tabell"/>
            </w:pPr>
            <w:r w:rsidRPr="00A372F0">
              <w:t>1:5</w:t>
            </w:r>
          </w:p>
        </w:tc>
        <w:tc>
          <w:tcPr>
            <w:tcW w:w="2885" w:type="pct"/>
            <w:tcBorders>
              <w:top w:val="single" w:sz="12" w:space="0" w:color="auto"/>
            </w:tcBorders>
            <w:noWrap/>
            <w:hideMark/>
          </w:tcPr>
          <w:p w14:paraId="6FFFFC79" w14:textId="77777777" w:rsidR="005B1647" w:rsidRPr="00A372F0"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A372F0">
              <w:t>Utveckling av skolväsendet och annan pedagogisk verksamhet</w:t>
            </w:r>
          </w:p>
        </w:tc>
        <w:tc>
          <w:tcPr>
            <w:tcW w:w="769" w:type="pct"/>
            <w:tcBorders>
              <w:top w:val="single" w:sz="12" w:space="0" w:color="auto"/>
            </w:tcBorders>
            <w:noWrap/>
            <w:hideMark/>
          </w:tcPr>
          <w:p w14:paraId="4A85A265" w14:textId="77777777" w:rsidR="005B1647" w:rsidRPr="00A372F0"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372F0">
              <w:t>1 051</w:t>
            </w:r>
          </w:p>
        </w:tc>
        <w:tc>
          <w:tcPr>
            <w:tcW w:w="673" w:type="pct"/>
            <w:tcBorders>
              <w:top w:val="single" w:sz="12" w:space="0" w:color="auto"/>
            </w:tcBorders>
            <w:noWrap/>
            <w:hideMark/>
          </w:tcPr>
          <w:p w14:paraId="03B3E106" w14:textId="77777777" w:rsidR="005B1647" w:rsidRPr="00A372F0"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372F0">
              <w:t>903</w:t>
            </w:r>
          </w:p>
        </w:tc>
      </w:tr>
      <w:tr w:rsidR="00155607" w14:paraId="4EA52D37"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674" w:type="pct"/>
            <w:noWrap/>
            <w:hideMark/>
          </w:tcPr>
          <w:p w14:paraId="09644E5A" w14:textId="77777777" w:rsidR="005B1647" w:rsidRPr="00A372F0" w:rsidRDefault="005B1647" w:rsidP="005B1647">
            <w:pPr>
              <w:pStyle w:val="Tabell"/>
            </w:pPr>
            <w:r w:rsidRPr="00A372F0">
              <w:t>1:6</w:t>
            </w:r>
          </w:p>
        </w:tc>
        <w:tc>
          <w:tcPr>
            <w:tcW w:w="2885" w:type="pct"/>
            <w:noWrap/>
            <w:hideMark/>
          </w:tcPr>
          <w:p w14:paraId="681E88A4" w14:textId="77777777" w:rsidR="005B1647" w:rsidRPr="00A372F0"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A372F0">
              <w:t>Statligt stöd till särskild utbildning i gymnasieskolan</w:t>
            </w:r>
          </w:p>
        </w:tc>
        <w:tc>
          <w:tcPr>
            <w:tcW w:w="769" w:type="pct"/>
            <w:noWrap/>
            <w:hideMark/>
          </w:tcPr>
          <w:p w14:paraId="766CF363" w14:textId="77777777" w:rsidR="005B1647" w:rsidRPr="00A372F0"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372F0">
              <w:t>35</w:t>
            </w:r>
          </w:p>
        </w:tc>
        <w:tc>
          <w:tcPr>
            <w:tcW w:w="673" w:type="pct"/>
            <w:noWrap/>
            <w:hideMark/>
          </w:tcPr>
          <w:p w14:paraId="4CC207D0" w14:textId="77777777" w:rsidR="005B1647" w:rsidRPr="00A372F0"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372F0">
              <w:t>34</w:t>
            </w:r>
          </w:p>
        </w:tc>
      </w:tr>
      <w:tr w:rsidR="00155607" w14:paraId="31C47E62"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674" w:type="pct"/>
            <w:noWrap/>
            <w:hideMark/>
          </w:tcPr>
          <w:p w14:paraId="3F7D0F8A" w14:textId="77777777" w:rsidR="005B1647" w:rsidRPr="00A372F0" w:rsidRDefault="005B1647" w:rsidP="005B1647">
            <w:pPr>
              <w:pStyle w:val="Tabell"/>
            </w:pPr>
            <w:r w:rsidRPr="00A372F0">
              <w:t>1:7</w:t>
            </w:r>
          </w:p>
        </w:tc>
        <w:tc>
          <w:tcPr>
            <w:tcW w:w="2885" w:type="pct"/>
            <w:noWrap/>
            <w:hideMark/>
          </w:tcPr>
          <w:p w14:paraId="3BC9EF6F" w14:textId="77777777" w:rsidR="005B1647" w:rsidRPr="00A372F0"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A372F0">
              <w:t>Maxtaxa i förskola, fritidshem och annan pedagogisk verksamhet</w:t>
            </w:r>
            <w:r>
              <w:t>,</w:t>
            </w:r>
            <w:r w:rsidRPr="00A372F0">
              <w:t xml:space="preserve"> m.m.</w:t>
            </w:r>
          </w:p>
        </w:tc>
        <w:tc>
          <w:tcPr>
            <w:tcW w:w="769" w:type="pct"/>
            <w:noWrap/>
            <w:hideMark/>
          </w:tcPr>
          <w:p w14:paraId="4CF3480B" w14:textId="77777777" w:rsidR="005B1647" w:rsidRPr="00A372F0"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372F0">
              <w:t>614</w:t>
            </w:r>
          </w:p>
        </w:tc>
        <w:tc>
          <w:tcPr>
            <w:tcW w:w="673" w:type="pct"/>
            <w:noWrap/>
            <w:hideMark/>
          </w:tcPr>
          <w:p w14:paraId="2C1FBC38" w14:textId="77777777" w:rsidR="005B1647" w:rsidRPr="00A372F0"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372F0">
              <w:t>614</w:t>
            </w:r>
          </w:p>
        </w:tc>
      </w:tr>
      <w:tr w:rsidR="00155607" w14:paraId="5A31428D"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674" w:type="pct"/>
            <w:noWrap/>
            <w:hideMark/>
          </w:tcPr>
          <w:p w14:paraId="6B12D428" w14:textId="77777777" w:rsidR="005B1647" w:rsidRPr="00A372F0" w:rsidRDefault="005B1647" w:rsidP="005B1647">
            <w:pPr>
              <w:pStyle w:val="Tabell"/>
            </w:pPr>
            <w:r w:rsidRPr="00A372F0">
              <w:t>1:10</w:t>
            </w:r>
          </w:p>
        </w:tc>
        <w:tc>
          <w:tcPr>
            <w:tcW w:w="2885" w:type="pct"/>
            <w:noWrap/>
            <w:hideMark/>
          </w:tcPr>
          <w:p w14:paraId="4C61E9EF" w14:textId="77777777" w:rsidR="005B1647" w:rsidRPr="00A372F0"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A372F0">
              <w:t>Fortbildning av lärare och förskolepersonal</w:t>
            </w:r>
          </w:p>
        </w:tc>
        <w:tc>
          <w:tcPr>
            <w:tcW w:w="769" w:type="pct"/>
            <w:noWrap/>
            <w:hideMark/>
          </w:tcPr>
          <w:p w14:paraId="635842C6" w14:textId="77777777" w:rsidR="005B1647" w:rsidRPr="00A372F0"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372F0">
              <w:t>215</w:t>
            </w:r>
          </w:p>
        </w:tc>
        <w:tc>
          <w:tcPr>
            <w:tcW w:w="673" w:type="pct"/>
            <w:noWrap/>
            <w:hideMark/>
          </w:tcPr>
          <w:p w14:paraId="4C0694AC" w14:textId="77777777" w:rsidR="005B1647" w:rsidRPr="00A372F0"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372F0">
              <w:t>4</w:t>
            </w:r>
          </w:p>
        </w:tc>
      </w:tr>
      <w:tr w:rsidR="00155607" w14:paraId="2ED309F8"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674" w:type="pct"/>
            <w:noWrap/>
            <w:hideMark/>
          </w:tcPr>
          <w:p w14:paraId="2EFBB70C" w14:textId="77777777" w:rsidR="005B1647" w:rsidRPr="00A372F0" w:rsidRDefault="005B1647" w:rsidP="005B1647">
            <w:pPr>
              <w:pStyle w:val="Tabell"/>
            </w:pPr>
            <w:r w:rsidRPr="00A372F0">
              <w:t>1:14</w:t>
            </w:r>
          </w:p>
        </w:tc>
        <w:tc>
          <w:tcPr>
            <w:tcW w:w="2885" w:type="pct"/>
            <w:noWrap/>
            <w:hideMark/>
          </w:tcPr>
          <w:p w14:paraId="09AA0B06" w14:textId="77777777" w:rsidR="005B1647" w:rsidRPr="00A372F0"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A372F0">
              <w:t xml:space="preserve">Statligt stöd till yrkeshögskoleutbildning </w:t>
            </w:r>
          </w:p>
        </w:tc>
        <w:tc>
          <w:tcPr>
            <w:tcW w:w="769" w:type="pct"/>
            <w:noWrap/>
            <w:hideMark/>
          </w:tcPr>
          <w:p w14:paraId="5B75997A" w14:textId="77777777" w:rsidR="005B1647" w:rsidRPr="00A372F0"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372F0">
              <w:t>8 200</w:t>
            </w:r>
          </w:p>
        </w:tc>
        <w:tc>
          <w:tcPr>
            <w:tcW w:w="673" w:type="pct"/>
            <w:noWrap/>
            <w:hideMark/>
          </w:tcPr>
          <w:p w14:paraId="498DD548" w14:textId="77777777" w:rsidR="005B1647" w:rsidRPr="00A372F0"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372F0">
              <w:t>6 945</w:t>
            </w:r>
          </w:p>
        </w:tc>
      </w:tr>
      <w:tr w:rsidR="00155607" w14:paraId="71323466"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674" w:type="pct"/>
            <w:noWrap/>
            <w:hideMark/>
          </w:tcPr>
          <w:p w14:paraId="557BE91C" w14:textId="77777777" w:rsidR="005B1647" w:rsidRPr="00A372F0" w:rsidRDefault="005B1647" w:rsidP="005B1647">
            <w:pPr>
              <w:pStyle w:val="Tabell"/>
            </w:pPr>
            <w:r w:rsidRPr="00A372F0">
              <w:t>1:16</w:t>
            </w:r>
          </w:p>
        </w:tc>
        <w:tc>
          <w:tcPr>
            <w:tcW w:w="2885" w:type="pct"/>
            <w:noWrap/>
            <w:hideMark/>
          </w:tcPr>
          <w:p w14:paraId="0DAAC8EB" w14:textId="77777777" w:rsidR="005B1647" w:rsidRPr="00A372F0"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A372F0">
              <w:t>Fler anställda i lågstadiet</w:t>
            </w:r>
          </w:p>
        </w:tc>
        <w:tc>
          <w:tcPr>
            <w:tcW w:w="769" w:type="pct"/>
            <w:noWrap/>
            <w:hideMark/>
          </w:tcPr>
          <w:p w14:paraId="6BEA8881" w14:textId="77777777" w:rsidR="005B1647" w:rsidRPr="00A372F0"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372F0">
              <w:t>986</w:t>
            </w:r>
          </w:p>
        </w:tc>
        <w:tc>
          <w:tcPr>
            <w:tcW w:w="673" w:type="pct"/>
            <w:noWrap/>
            <w:hideMark/>
          </w:tcPr>
          <w:p w14:paraId="1F83B25A" w14:textId="77777777" w:rsidR="005B1647" w:rsidRPr="00A372F0"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372F0">
              <w:t>986</w:t>
            </w:r>
          </w:p>
        </w:tc>
      </w:tr>
      <w:tr w:rsidR="00155607" w14:paraId="2E112DEF"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674" w:type="pct"/>
            <w:noWrap/>
            <w:hideMark/>
          </w:tcPr>
          <w:p w14:paraId="223365DC" w14:textId="77777777" w:rsidR="005B1647" w:rsidRPr="00A372F0" w:rsidRDefault="005B1647" w:rsidP="005B1647">
            <w:pPr>
              <w:pStyle w:val="Tabell"/>
            </w:pPr>
            <w:r w:rsidRPr="00A372F0">
              <w:t>1:18</w:t>
            </w:r>
          </w:p>
        </w:tc>
        <w:tc>
          <w:tcPr>
            <w:tcW w:w="2885" w:type="pct"/>
            <w:noWrap/>
            <w:hideMark/>
          </w:tcPr>
          <w:p w14:paraId="28D767F0" w14:textId="77777777" w:rsidR="005B1647" w:rsidRPr="00A372F0"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A372F0">
              <w:t>Praktiknära skolforskning</w:t>
            </w:r>
          </w:p>
        </w:tc>
        <w:tc>
          <w:tcPr>
            <w:tcW w:w="769" w:type="pct"/>
            <w:noWrap/>
            <w:hideMark/>
          </w:tcPr>
          <w:p w14:paraId="6ABB32CF" w14:textId="77777777" w:rsidR="005B1647" w:rsidRPr="00A372F0"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372F0">
              <w:t>37</w:t>
            </w:r>
          </w:p>
        </w:tc>
        <w:tc>
          <w:tcPr>
            <w:tcW w:w="673" w:type="pct"/>
            <w:noWrap/>
            <w:hideMark/>
          </w:tcPr>
          <w:p w14:paraId="2A991A20" w14:textId="77777777" w:rsidR="005B1647" w:rsidRPr="00A372F0"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372F0">
              <w:t>35</w:t>
            </w:r>
          </w:p>
        </w:tc>
      </w:tr>
      <w:tr w:rsidR="00155607" w14:paraId="641BED7C"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674" w:type="pct"/>
            <w:noWrap/>
            <w:hideMark/>
          </w:tcPr>
          <w:p w14:paraId="6AD556CB" w14:textId="77777777" w:rsidR="005B1647" w:rsidRPr="00A372F0" w:rsidRDefault="005B1647" w:rsidP="005B1647">
            <w:pPr>
              <w:pStyle w:val="Tabell"/>
            </w:pPr>
            <w:r w:rsidRPr="00A372F0">
              <w:t>1:19</w:t>
            </w:r>
          </w:p>
        </w:tc>
        <w:tc>
          <w:tcPr>
            <w:tcW w:w="2885" w:type="pct"/>
            <w:noWrap/>
            <w:hideMark/>
          </w:tcPr>
          <w:p w14:paraId="156FA707" w14:textId="77777777" w:rsidR="005B1647" w:rsidRPr="00A372F0"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A372F0">
              <w:t>Bidrag till lärarlöner</w:t>
            </w:r>
          </w:p>
        </w:tc>
        <w:tc>
          <w:tcPr>
            <w:tcW w:w="769" w:type="pct"/>
            <w:noWrap/>
            <w:hideMark/>
          </w:tcPr>
          <w:p w14:paraId="776785FD" w14:textId="77777777" w:rsidR="005B1647" w:rsidRPr="00A372F0"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372F0">
              <w:t>2 221</w:t>
            </w:r>
          </w:p>
        </w:tc>
        <w:tc>
          <w:tcPr>
            <w:tcW w:w="673" w:type="pct"/>
            <w:noWrap/>
            <w:hideMark/>
          </w:tcPr>
          <w:p w14:paraId="598C41EE" w14:textId="77777777" w:rsidR="005B1647" w:rsidRPr="00A372F0"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372F0">
              <w:t>2 221</w:t>
            </w:r>
          </w:p>
        </w:tc>
      </w:tr>
      <w:tr w:rsidR="00155607" w14:paraId="1E7288B6"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674" w:type="pct"/>
            <w:noWrap/>
            <w:hideMark/>
          </w:tcPr>
          <w:p w14:paraId="0B43C370" w14:textId="77777777" w:rsidR="005B1647" w:rsidRPr="00A372F0" w:rsidRDefault="005B1647" w:rsidP="005B1647">
            <w:pPr>
              <w:pStyle w:val="Tabell"/>
            </w:pPr>
            <w:r w:rsidRPr="00A372F0">
              <w:t>1:21</w:t>
            </w:r>
          </w:p>
        </w:tc>
        <w:tc>
          <w:tcPr>
            <w:tcW w:w="2885" w:type="pct"/>
            <w:noWrap/>
            <w:hideMark/>
          </w:tcPr>
          <w:p w14:paraId="41AD618D" w14:textId="77777777" w:rsidR="005B1647" w:rsidRPr="00A372F0"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A372F0">
              <w:t>Statligt stöd för stärkt likvärdighet och kunskapsutveckling</w:t>
            </w:r>
          </w:p>
        </w:tc>
        <w:tc>
          <w:tcPr>
            <w:tcW w:w="769" w:type="pct"/>
            <w:noWrap/>
            <w:hideMark/>
          </w:tcPr>
          <w:p w14:paraId="33842B1A" w14:textId="77777777" w:rsidR="005B1647" w:rsidRPr="00A372F0"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372F0">
              <w:t>3 500</w:t>
            </w:r>
          </w:p>
        </w:tc>
        <w:tc>
          <w:tcPr>
            <w:tcW w:w="673" w:type="pct"/>
            <w:noWrap/>
            <w:hideMark/>
          </w:tcPr>
          <w:p w14:paraId="707645DB" w14:textId="77777777" w:rsidR="005B1647" w:rsidRPr="00A372F0"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372F0">
              <w:t>3 500</w:t>
            </w:r>
          </w:p>
        </w:tc>
      </w:tr>
      <w:tr w:rsidR="00155607" w14:paraId="2AF37FB7"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674" w:type="pct"/>
            <w:noWrap/>
            <w:hideMark/>
          </w:tcPr>
          <w:p w14:paraId="5E2CA0D5" w14:textId="77777777" w:rsidR="005B1647" w:rsidRPr="00A372F0" w:rsidRDefault="005B1647" w:rsidP="005B1647">
            <w:pPr>
              <w:pStyle w:val="Tabell"/>
            </w:pPr>
            <w:r w:rsidRPr="00A372F0">
              <w:t>3:1</w:t>
            </w:r>
          </w:p>
        </w:tc>
        <w:tc>
          <w:tcPr>
            <w:tcW w:w="2885" w:type="pct"/>
            <w:noWrap/>
            <w:hideMark/>
          </w:tcPr>
          <w:p w14:paraId="7122F8EC" w14:textId="77777777" w:rsidR="005B1647" w:rsidRPr="00A372F0"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A372F0">
              <w:t>Vetenskapsrådet: Forskning och forskningsinformation</w:t>
            </w:r>
          </w:p>
        </w:tc>
        <w:tc>
          <w:tcPr>
            <w:tcW w:w="769" w:type="pct"/>
            <w:noWrap/>
            <w:hideMark/>
          </w:tcPr>
          <w:p w14:paraId="65B46500" w14:textId="77777777" w:rsidR="005B1647" w:rsidRPr="00A372F0"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372F0">
              <w:t>18 850</w:t>
            </w:r>
          </w:p>
        </w:tc>
        <w:tc>
          <w:tcPr>
            <w:tcW w:w="673" w:type="pct"/>
            <w:noWrap/>
            <w:hideMark/>
          </w:tcPr>
          <w:p w14:paraId="5493A729" w14:textId="77777777" w:rsidR="005B1647" w:rsidRPr="00A372F0"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372F0">
              <w:t>18 175</w:t>
            </w:r>
          </w:p>
        </w:tc>
      </w:tr>
      <w:tr w:rsidR="00155607" w14:paraId="5A7761E6"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674" w:type="pct"/>
            <w:noWrap/>
            <w:hideMark/>
          </w:tcPr>
          <w:p w14:paraId="488EA55A" w14:textId="77777777" w:rsidR="005B1647" w:rsidRPr="00A372F0" w:rsidRDefault="005B1647" w:rsidP="005B1647">
            <w:pPr>
              <w:pStyle w:val="Tabell"/>
            </w:pPr>
            <w:r w:rsidRPr="00A372F0">
              <w:t>3:2</w:t>
            </w:r>
          </w:p>
        </w:tc>
        <w:tc>
          <w:tcPr>
            <w:tcW w:w="2885" w:type="pct"/>
            <w:noWrap/>
            <w:hideMark/>
          </w:tcPr>
          <w:p w14:paraId="236A5672" w14:textId="77777777" w:rsidR="005B1647" w:rsidRPr="00A372F0"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A372F0">
              <w:t>Vetenskapsrådet: Avgifter till internationella organisationer</w:t>
            </w:r>
          </w:p>
        </w:tc>
        <w:tc>
          <w:tcPr>
            <w:tcW w:w="769" w:type="pct"/>
            <w:noWrap/>
            <w:hideMark/>
          </w:tcPr>
          <w:p w14:paraId="41832AB5" w14:textId="77777777" w:rsidR="005B1647" w:rsidRPr="00A372F0"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372F0">
              <w:t>1 950</w:t>
            </w:r>
          </w:p>
        </w:tc>
        <w:tc>
          <w:tcPr>
            <w:tcW w:w="673" w:type="pct"/>
            <w:noWrap/>
            <w:hideMark/>
          </w:tcPr>
          <w:p w14:paraId="600A2CAE" w14:textId="77777777" w:rsidR="005B1647" w:rsidRPr="00A372F0"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372F0">
              <w:t>1 893</w:t>
            </w:r>
          </w:p>
        </w:tc>
      </w:tr>
      <w:tr w:rsidR="00155607" w14:paraId="30F3AD44"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674" w:type="pct"/>
            <w:noWrap/>
            <w:hideMark/>
          </w:tcPr>
          <w:p w14:paraId="01883EFB" w14:textId="77777777" w:rsidR="005B1647" w:rsidRPr="00A372F0" w:rsidRDefault="005B1647" w:rsidP="005B1647">
            <w:pPr>
              <w:pStyle w:val="Tabell"/>
            </w:pPr>
            <w:r w:rsidRPr="00A372F0">
              <w:t>3:4</w:t>
            </w:r>
          </w:p>
        </w:tc>
        <w:tc>
          <w:tcPr>
            <w:tcW w:w="2885" w:type="pct"/>
            <w:noWrap/>
            <w:hideMark/>
          </w:tcPr>
          <w:p w14:paraId="62E4CD38" w14:textId="77777777" w:rsidR="005B1647" w:rsidRPr="00A372F0"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A372F0">
              <w:t>Rymdforskning och rymdverksamhet</w:t>
            </w:r>
          </w:p>
        </w:tc>
        <w:tc>
          <w:tcPr>
            <w:tcW w:w="769" w:type="pct"/>
            <w:noWrap/>
            <w:hideMark/>
          </w:tcPr>
          <w:p w14:paraId="7EA1BEDB" w14:textId="77777777" w:rsidR="005B1647" w:rsidRPr="00A372F0"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372F0">
              <w:t>4 000</w:t>
            </w:r>
          </w:p>
        </w:tc>
        <w:tc>
          <w:tcPr>
            <w:tcW w:w="673" w:type="pct"/>
            <w:noWrap/>
            <w:hideMark/>
          </w:tcPr>
          <w:p w14:paraId="1E23E387" w14:textId="77777777" w:rsidR="005B1647" w:rsidRPr="00A372F0"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372F0">
              <w:t>3 996</w:t>
            </w:r>
          </w:p>
        </w:tc>
      </w:tr>
      <w:tr w:rsidR="00155607" w14:paraId="0F4AD516"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674" w:type="pct"/>
            <w:noWrap/>
            <w:hideMark/>
          </w:tcPr>
          <w:p w14:paraId="60EFDCD0" w14:textId="77777777" w:rsidR="005B1647" w:rsidRPr="00A372F0" w:rsidRDefault="005B1647" w:rsidP="005B1647">
            <w:pPr>
              <w:pStyle w:val="Tabell"/>
            </w:pPr>
            <w:r w:rsidRPr="00A372F0">
              <w:t>4:1</w:t>
            </w:r>
          </w:p>
        </w:tc>
        <w:tc>
          <w:tcPr>
            <w:tcW w:w="2885" w:type="pct"/>
            <w:noWrap/>
            <w:hideMark/>
          </w:tcPr>
          <w:p w14:paraId="6CF6FA3E" w14:textId="77777777" w:rsidR="005B1647" w:rsidRPr="00A372F0"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A372F0">
              <w:t>Internationella program</w:t>
            </w:r>
          </w:p>
        </w:tc>
        <w:tc>
          <w:tcPr>
            <w:tcW w:w="769" w:type="pct"/>
            <w:noWrap/>
            <w:hideMark/>
          </w:tcPr>
          <w:p w14:paraId="59EAFED4" w14:textId="77777777" w:rsidR="005B1647" w:rsidRPr="00A372F0"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372F0">
              <w:t>165</w:t>
            </w:r>
          </w:p>
        </w:tc>
        <w:tc>
          <w:tcPr>
            <w:tcW w:w="673" w:type="pct"/>
            <w:noWrap/>
            <w:hideMark/>
          </w:tcPr>
          <w:p w14:paraId="273EF0D8" w14:textId="77777777" w:rsidR="005B1647" w:rsidRPr="00A372F0"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372F0">
              <w:t>90</w:t>
            </w:r>
          </w:p>
        </w:tc>
      </w:tr>
      <w:tr w:rsidR="00155607" w14:paraId="44DD5621"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674" w:type="pct"/>
            <w:noWrap/>
            <w:hideMark/>
          </w:tcPr>
          <w:p w14:paraId="07931A55" w14:textId="77777777" w:rsidR="005B1647" w:rsidRPr="00A372F0" w:rsidRDefault="005B1647" w:rsidP="005B1647">
            <w:pPr>
              <w:pStyle w:val="Tabell"/>
              <w:rPr>
                <w:b/>
                <w:bCs/>
              </w:rPr>
            </w:pPr>
            <w:r w:rsidRPr="00A372F0">
              <w:rPr>
                <w:b/>
                <w:bCs/>
              </w:rPr>
              <w:t>Summa</w:t>
            </w:r>
          </w:p>
        </w:tc>
        <w:tc>
          <w:tcPr>
            <w:tcW w:w="2885" w:type="pct"/>
            <w:noWrap/>
            <w:hideMark/>
          </w:tcPr>
          <w:p w14:paraId="3165EC52" w14:textId="77777777" w:rsidR="005B1647" w:rsidRPr="00A372F0"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rPr>
                <w:b/>
                <w:bCs/>
              </w:rPr>
            </w:pPr>
            <w:r w:rsidRPr="00A372F0">
              <w:rPr>
                <w:b/>
                <w:bCs/>
              </w:rPr>
              <w:t> </w:t>
            </w:r>
          </w:p>
        </w:tc>
        <w:tc>
          <w:tcPr>
            <w:tcW w:w="769" w:type="pct"/>
            <w:noWrap/>
            <w:hideMark/>
          </w:tcPr>
          <w:p w14:paraId="2E27DD88" w14:textId="77777777" w:rsidR="005B1647" w:rsidRPr="00A372F0"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A372F0">
              <w:rPr>
                <w:b/>
                <w:bCs/>
              </w:rPr>
              <w:t>41 823</w:t>
            </w:r>
          </w:p>
        </w:tc>
        <w:tc>
          <w:tcPr>
            <w:tcW w:w="673" w:type="pct"/>
            <w:noWrap/>
            <w:hideMark/>
          </w:tcPr>
          <w:p w14:paraId="4A6A78C8" w14:textId="77777777" w:rsidR="005B1647" w:rsidRPr="00A372F0"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A372F0">
              <w:rPr>
                <w:b/>
                <w:bCs/>
              </w:rPr>
              <w:t>39 396</w:t>
            </w:r>
          </w:p>
        </w:tc>
      </w:tr>
      <w:tr w:rsidR="00155607" w14:paraId="7A3DFF1C"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674" w:type="pct"/>
            <w:tcBorders>
              <w:bottom w:val="single" w:sz="4" w:space="0" w:color="auto"/>
            </w:tcBorders>
            <w:noWrap/>
            <w:hideMark/>
          </w:tcPr>
          <w:p w14:paraId="65049C11" w14:textId="77777777" w:rsidR="005B1647" w:rsidRPr="00A372F0" w:rsidRDefault="005B1647" w:rsidP="005B1647">
            <w:pPr>
              <w:pStyle w:val="Tabell"/>
            </w:pPr>
            <w:r w:rsidRPr="00A372F0">
              <w:t>2:64 (201</w:t>
            </w:r>
            <w:r>
              <w:t>8</w:t>
            </w:r>
            <w:r w:rsidRPr="00A372F0">
              <w:t>)</w:t>
            </w:r>
          </w:p>
        </w:tc>
        <w:tc>
          <w:tcPr>
            <w:tcW w:w="2885" w:type="pct"/>
            <w:tcBorders>
              <w:bottom w:val="single" w:sz="4" w:space="0" w:color="auto"/>
            </w:tcBorders>
            <w:noWrap/>
            <w:hideMark/>
          </w:tcPr>
          <w:p w14:paraId="7CE419CE" w14:textId="77777777" w:rsidR="005B1647" w:rsidRPr="00A372F0"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A372F0">
              <w:t>Särskilda utgifter inom universitet och högskolor</w:t>
            </w:r>
          </w:p>
        </w:tc>
        <w:tc>
          <w:tcPr>
            <w:tcW w:w="769" w:type="pct"/>
            <w:tcBorders>
              <w:bottom w:val="single" w:sz="4" w:space="0" w:color="auto"/>
            </w:tcBorders>
            <w:noWrap/>
            <w:hideMark/>
          </w:tcPr>
          <w:p w14:paraId="55BEE7AD" w14:textId="77777777" w:rsidR="005B1647" w:rsidRPr="00A372F0"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673" w:type="pct"/>
            <w:tcBorders>
              <w:bottom w:val="single" w:sz="4" w:space="0" w:color="auto"/>
            </w:tcBorders>
            <w:noWrap/>
            <w:hideMark/>
          </w:tcPr>
          <w:p w14:paraId="17CAAACC" w14:textId="77777777" w:rsidR="005B1647" w:rsidRPr="00A372F0"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372F0">
              <w:t>1</w:t>
            </w:r>
          </w:p>
        </w:tc>
      </w:tr>
      <w:tr w:rsidR="00155607" w14:paraId="3770CE2F" w14:textId="77777777" w:rsidTr="00155607">
        <w:trPr>
          <w:cnfStyle w:val="010000000000" w:firstRow="0" w:lastRow="1" w:firstColumn="0" w:lastColumn="0" w:oddVBand="0" w:evenVBand="0" w:oddHBand="0" w:evenHBand="0" w:firstRowFirstColumn="0" w:firstRowLastColumn="0" w:lastRowFirstColumn="0" w:lastRowLastColumn="0"/>
          <w:trHeight w:val="170"/>
        </w:trPr>
        <w:tc>
          <w:tcPr>
            <w:cnfStyle w:val="001000000000" w:firstRow="0" w:lastRow="0" w:firstColumn="1" w:lastColumn="0" w:oddVBand="0" w:evenVBand="0" w:oddHBand="0" w:evenHBand="0" w:firstRowFirstColumn="0" w:firstRowLastColumn="0" w:lastRowFirstColumn="0" w:lastRowLastColumn="0"/>
            <w:tcW w:w="674" w:type="pct"/>
            <w:tcBorders>
              <w:top w:val="single" w:sz="4" w:space="0" w:color="auto"/>
            </w:tcBorders>
            <w:shd w:val="clear" w:color="auto" w:fill="auto"/>
            <w:noWrap/>
            <w:hideMark/>
          </w:tcPr>
          <w:p w14:paraId="0A2AF220" w14:textId="77777777" w:rsidR="005B1647" w:rsidRPr="00A372F0" w:rsidRDefault="005B1647" w:rsidP="005B1647">
            <w:pPr>
              <w:pStyle w:val="Tabell"/>
              <w:rPr>
                <w:bCs/>
              </w:rPr>
            </w:pPr>
            <w:r w:rsidRPr="00A372F0">
              <w:rPr>
                <w:bCs/>
              </w:rPr>
              <w:t>Totalt</w:t>
            </w:r>
          </w:p>
        </w:tc>
        <w:tc>
          <w:tcPr>
            <w:tcW w:w="2885" w:type="pct"/>
            <w:tcBorders>
              <w:top w:val="single" w:sz="4" w:space="0" w:color="auto"/>
            </w:tcBorders>
            <w:shd w:val="clear" w:color="auto" w:fill="auto"/>
            <w:noWrap/>
            <w:hideMark/>
          </w:tcPr>
          <w:p w14:paraId="2C976162" w14:textId="77777777" w:rsidR="005B1647" w:rsidRPr="00A372F0" w:rsidRDefault="005B1647" w:rsidP="005B1647">
            <w:pPr>
              <w:pStyle w:val="Tabell"/>
              <w:jc w:val="left"/>
              <w:cnfStyle w:val="010000000000" w:firstRow="0" w:lastRow="1" w:firstColumn="0" w:lastColumn="0" w:oddVBand="0" w:evenVBand="0" w:oddHBand="0" w:evenHBand="0" w:firstRowFirstColumn="0" w:firstRowLastColumn="0" w:lastRowFirstColumn="0" w:lastRowLastColumn="0"/>
            </w:pPr>
            <w:r w:rsidRPr="00A372F0">
              <w:t> </w:t>
            </w:r>
          </w:p>
        </w:tc>
        <w:tc>
          <w:tcPr>
            <w:tcW w:w="769" w:type="pct"/>
            <w:tcBorders>
              <w:top w:val="single" w:sz="4" w:space="0" w:color="auto"/>
            </w:tcBorders>
            <w:shd w:val="clear" w:color="auto" w:fill="auto"/>
            <w:noWrap/>
            <w:hideMark/>
          </w:tcPr>
          <w:p w14:paraId="467FC970" w14:textId="77777777" w:rsidR="005B1647" w:rsidRPr="00A372F0" w:rsidRDefault="005B1647" w:rsidP="005B1647">
            <w:pPr>
              <w:pStyle w:val="Tabell"/>
              <w:cnfStyle w:val="010000000000" w:firstRow="0" w:lastRow="1" w:firstColumn="0" w:lastColumn="0" w:oddVBand="0" w:evenVBand="0" w:oddHBand="0" w:evenHBand="0" w:firstRowFirstColumn="0" w:firstRowLastColumn="0" w:lastRowFirstColumn="0" w:lastRowLastColumn="0"/>
            </w:pPr>
            <w:r w:rsidRPr="00A372F0">
              <w:t> </w:t>
            </w:r>
          </w:p>
        </w:tc>
        <w:tc>
          <w:tcPr>
            <w:tcW w:w="673" w:type="pct"/>
            <w:tcBorders>
              <w:top w:val="single" w:sz="4" w:space="0" w:color="auto"/>
            </w:tcBorders>
            <w:shd w:val="clear" w:color="auto" w:fill="auto"/>
            <w:noWrap/>
            <w:hideMark/>
          </w:tcPr>
          <w:p w14:paraId="2F5FA98D" w14:textId="77777777" w:rsidR="005B1647" w:rsidRPr="00A372F0"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Pr>
                <w:bCs/>
              </w:rPr>
              <w:t>39 398</w:t>
            </w:r>
          </w:p>
        </w:tc>
      </w:tr>
    </w:tbl>
    <w:p w14:paraId="68C3EBEA" w14:textId="77777777" w:rsidR="005B1647" w:rsidRDefault="005B1647" w:rsidP="005B1647">
      <w:pPr>
        <w:spacing w:before="160"/>
      </w:pPr>
      <w:r>
        <w:t>Inom utgiftsområdet beslutade riksdagen om beställningsbemyndiganden på 41 823 miljoner kronor. De utestående åtagandena uppgick till 39 396 miljoner kronor. Skillnaden mellan bemyndiganden och utestående åtaganden uppgick till 2 427 miljoner kronor och hänför sig huvudsakligen till anslaget 1:14 </w:t>
      </w:r>
      <w:r w:rsidRPr="002F7612">
        <w:rPr>
          <w:i/>
          <w:iCs/>
        </w:rPr>
        <w:t>Statligt stöd till yrkeshögskoleutbildning</w:t>
      </w:r>
      <w:r>
        <w:t xml:space="preserve"> och anslaget 3:1 </w:t>
      </w:r>
      <w:r w:rsidRPr="002F7612">
        <w:rPr>
          <w:i/>
          <w:iCs/>
        </w:rPr>
        <w:t>Vetenskapsrådet: Forskning och forskningsinformation</w:t>
      </w:r>
      <w:r>
        <w:t>.</w:t>
      </w:r>
    </w:p>
    <w:p w14:paraId="3F3E6EB6" w14:textId="77777777" w:rsidR="005B1647" w:rsidRPr="00CD7935" w:rsidRDefault="005B1647" w:rsidP="005B1647">
      <w:pPr>
        <w:rPr>
          <w:b/>
        </w:rPr>
      </w:pPr>
      <w:r>
        <w:lastRenderedPageBreak/>
        <w:t xml:space="preserve">För anslaget 1:14 </w:t>
      </w:r>
      <w:r w:rsidRPr="00E96B83">
        <w:rPr>
          <w:i/>
        </w:rPr>
        <w:t>Statligt stöd till yrkeshögskoleutbildning</w:t>
      </w:r>
      <w:r>
        <w:t xml:space="preserve"> beror skillnaden på 1 255 miljoner kronor på att ingående åtaganden var låga från 2018 (5 489 miljoner kronor). Variationerna mellan år beror på att beslutade medel (i praktiken hur många utbildningsomgångar som beviljas i olika beslut) fördelar sig olika över åren. </w:t>
      </w:r>
    </w:p>
    <w:p w14:paraId="592A1BE0" w14:textId="77777777" w:rsidR="005B1647" w:rsidRDefault="005B1647" w:rsidP="005B1647">
      <w:r>
        <w:t xml:space="preserve">För anslaget 3:1 </w:t>
      </w:r>
      <w:r w:rsidRPr="002F7612">
        <w:rPr>
          <w:i/>
          <w:iCs/>
        </w:rPr>
        <w:t>Vetenskapsrådet: Forskning och forskningsinformation</w:t>
      </w:r>
      <w:r>
        <w:t xml:space="preserve"> beror skillnaden på 675 miljoner kronor bl.a. på en ändrad plan för användandet av anslaget.</w:t>
      </w:r>
    </w:p>
    <w:p w14:paraId="3F7C3F76" w14:textId="77777777" w:rsidR="005B1647" w:rsidRDefault="005B1647" w:rsidP="005B1647">
      <w:pPr>
        <w:pStyle w:val="Brdtext"/>
      </w:pPr>
      <w:bookmarkStart w:id="152" w:name="_Hlk36806379"/>
      <w:r>
        <w:t>Under utgiftsområdet finns ett äldre beställningsbemyndigande, dvs. bemyndiganden där ramen har upphört och inga nya åtaganden ingås men där det fortfarande finns utestående åtaganden.</w:t>
      </w:r>
      <w:bookmarkEnd w:id="152"/>
      <w:r>
        <w:t xml:space="preserve"> Totalt uppgick de till 1 miljon kronor.</w:t>
      </w:r>
    </w:p>
    <w:p w14:paraId="1C9B589A" w14:textId="77777777" w:rsidR="005B1647" w:rsidRDefault="005B1647" w:rsidP="005B1647">
      <w:pPr>
        <w:pStyle w:val="Rubrik4utannumrering"/>
      </w:pPr>
      <w:r w:rsidRPr="006F6FE5">
        <w:t>Garantier</w:t>
      </w:r>
    </w:p>
    <w:p w14:paraId="0EA2D168" w14:textId="2FCC378F" w:rsidR="005B1647" w:rsidRDefault="005B1647" w:rsidP="005B1647">
      <w:pPr>
        <w:pStyle w:val="TabellRubrik"/>
      </w:pPr>
      <w:bookmarkStart w:id="153" w:name="_Toc37340083"/>
      <w:r>
        <w:t xml:space="preserve">Tabell </w:t>
      </w:r>
      <w:r>
        <w:fldChar w:fldCharType="begin"/>
      </w:r>
      <w:r>
        <w:instrText xml:space="preserve"> STYLEREF  "Rubrik 1" \n</w:instrText>
      </w:r>
      <w:r>
        <w:fldChar w:fldCharType="separate"/>
      </w:r>
      <w:r w:rsidR="00301022">
        <w:rPr>
          <w:noProof/>
        </w:rPr>
        <w:t>2</w:t>
      </w:r>
      <w:r>
        <w:rPr>
          <w:noProof/>
        </w:rPr>
        <w:fldChar w:fldCharType="end"/>
      </w:r>
      <w:r>
        <w:t>.</w:t>
      </w:r>
      <w:fldSimple w:instr=" SEQ Tabell \* ARABIC \s 1 ">
        <w:r w:rsidR="00301022">
          <w:rPr>
            <w:noProof/>
          </w:rPr>
          <w:t>83</w:t>
        </w:r>
      </w:fldSimple>
      <w:r>
        <w:tab/>
      </w:r>
      <w:r w:rsidRPr="0087086D">
        <w:t>UO 16 Garantier</w:t>
      </w:r>
      <w:bookmarkEnd w:id="153"/>
    </w:p>
    <w:p w14:paraId="174844DF" w14:textId="77777777" w:rsidR="005B1647" w:rsidRDefault="005B1647" w:rsidP="005B1647">
      <w:pPr>
        <w:pStyle w:val="TabellUnderrubrik"/>
      </w:pPr>
      <w:r w:rsidRPr="0087086D">
        <w:t>Miljoner kronor</w:t>
      </w:r>
    </w:p>
    <w:tbl>
      <w:tblPr>
        <w:tblStyle w:val="RKBPTabell"/>
        <w:tblW w:w="5000" w:type="pct"/>
        <w:tblLayout w:type="fixed"/>
        <w:tblLook w:val="04E0" w:firstRow="1" w:lastRow="1" w:firstColumn="1" w:lastColumn="0" w:noHBand="0" w:noVBand="1"/>
      </w:tblPr>
      <w:tblGrid>
        <w:gridCol w:w="3261"/>
        <w:gridCol w:w="1370"/>
        <w:gridCol w:w="1370"/>
        <w:gridCol w:w="1369"/>
      </w:tblGrid>
      <w:tr w:rsidR="00155607" w14:paraId="7DA2A209" w14:textId="77777777" w:rsidTr="00D22B09">
        <w:trPr>
          <w:cnfStyle w:val="100000000000" w:firstRow="1" w:lastRow="0" w:firstColumn="0" w:lastColumn="0" w:oddVBand="0" w:evenVBand="0" w:oddHBand="0" w:evenHBand="0" w:firstRowFirstColumn="0" w:firstRowLastColumn="0" w:lastRowFirstColumn="0" w:lastRowLastColumn="0"/>
          <w:trHeight w:val="170"/>
          <w:tblHeader w:val="0"/>
        </w:trPr>
        <w:tc>
          <w:tcPr>
            <w:cnfStyle w:val="001000000000" w:firstRow="0" w:lastRow="0" w:firstColumn="1" w:lastColumn="0" w:oddVBand="0" w:evenVBand="0" w:oddHBand="0" w:evenHBand="0" w:firstRowFirstColumn="0" w:firstRowLastColumn="0" w:lastRowFirstColumn="0" w:lastRowLastColumn="0"/>
            <w:tcW w:w="2212"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hideMark/>
          </w:tcPr>
          <w:p w14:paraId="4A86DA6E" w14:textId="77777777" w:rsidR="005B1647" w:rsidRPr="0087086D" w:rsidRDefault="005B1647" w:rsidP="005B1647">
            <w:pPr>
              <w:pStyle w:val="TabellHuvud"/>
            </w:pPr>
            <w:r w:rsidRPr="0087086D">
              <w:t>Garantier</w:t>
            </w:r>
          </w:p>
        </w:tc>
        <w:tc>
          <w:tcPr>
            <w:tcW w:w="929"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hideMark/>
          </w:tcPr>
          <w:p w14:paraId="32768960" w14:textId="77777777" w:rsidR="005B1647" w:rsidRPr="0087086D"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87086D">
              <w:t>Garantiram</w:t>
            </w:r>
          </w:p>
        </w:tc>
        <w:tc>
          <w:tcPr>
            <w:tcW w:w="929"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hideMark/>
          </w:tcPr>
          <w:p w14:paraId="0880F26F" w14:textId="77777777" w:rsidR="005B1647" w:rsidRPr="0087086D"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87086D">
              <w:t>Utestående åtaganden</w:t>
            </w:r>
            <w:r>
              <w:br/>
            </w:r>
            <w:r w:rsidRPr="0087086D">
              <w:t>2019-12-31</w:t>
            </w:r>
          </w:p>
        </w:tc>
        <w:tc>
          <w:tcPr>
            <w:tcW w:w="929"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hideMark/>
          </w:tcPr>
          <w:p w14:paraId="55E13589" w14:textId="77777777" w:rsidR="005B1647" w:rsidRPr="0087086D"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87086D">
              <w:t>Utfärdade garantier inklusive bundna utfästelser</w:t>
            </w:r>
          </w:p>
        </w:tc>
      </w:tr>
      <w:tr w:rsidR="00155607" w14:paraId="632F1F9D" w14:textId="77777777" w:rsidTr="00D22B09">
        <w:trPr>
          <w:trHeight w:val="170"/>
        </w:trPr>
        <w:tc>
          <w:tcPr>
            <w:cnfStyle w:val="001000000000" w:firstRow="0" w:lastRow="0" w:firstColumn="1" w:lastColumn="0" w:oddVBand="0" w:evenVBand="0" w:oddHBand="0" w:evenHBand="0" w:firstRowFirstColumn="0" w:firstRowLastColumn="0" w:lastRowFirstColumn="0" w:lastRowLastColumn="0"/>
            <w:tcW w:w="2212" w:type="pct"/>
            <w:tcBorders>
              <w:top w:val="single" w:sz="12" w:space="0" w:color="auto"/>
            </w:tcBorders>
            <w:noWrap/>
            <w:hideMark/>
          </w:tcPr>
          <w:p w14:paraId="270E52D0" w14:textId="77777777" w:rsidR="005B1647" w:rsidRPr="0087086D" w:rsidRDefault="005B1647" w:rsidP="005B1647">
            <w:pPr>
              <w:pStyle w:val="Tabell"/>
            </w:pPr>
            <w:r w:rsidRPr="0087086D">
              <w:t>Pensionsgaranti (inkl. efterborgen) Chalmers Tekniska Högskola AB</w:t>
            </w:r>
            <w:r w:rsidRPr="0087086D">
              <w:rPr>
                <w:vertAlign w:val="superscript"/>
              </w:rPr>
              <w:t>1</w:t>
            </w:r>
          </w:p>
        </w:tc>
        <w:tc>
          <w:tcPr>
            <w:tcW w:w="929" w:type="pct"/>
            <w:tcBorders>
              <w:top w:val="single" w:sz="12" w:space="0" w:color="auto"/>
            </w:tcBorders>
            <w:noWrap/>
            <w:hideMark/>
          </w:tcPr>
          <w:p w14:paraId="6B8BB6D3" w14:textId="77777777" w:rsidR="005B1647" w:rsidRPr="0087086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7086D">
              <w:t>Obegränsad</w:t>
            </w:r>
          </w:p>
        </w:tc>
        <w:tc>
          <w:tcPr>
            <w:tcW w:w="929" w:type="pct"/>
            <w:tcBorders>
              <w:top w:val="single" w:sz="12" w:space="0" w:color="auto"/>
            </w:tcBorders>
            <w:noWrap/>
            <w:hideMark/>
          </w:tcPr>
          <w:p w14:paraId="69F19E82" w14:textId="77777777" w:rsidR="005B1647" w:rsidRPr="0087086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7086D">
              <w:t>324</w:t>
            </w:r>
          </w:p>
        </w:tc>
        <w:tc>
          <w:tcPr>
            <w:tcW w:w="929" w:type="pct"/>
            <w:tcBorders>
              <w:top w:val="single" w:sz="12" w:space="0" w:color="auto"/>
            </w:tcBorders>
            <w:noWrap/>
            <w:hideMark/>
          </w:tcPr>
          <w:p w14:paraId="755AC3C1" w14:textId="77777777" w:rsidR="005B1647" w:rsidRPr="0087086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7086D">
              <w:t>324</w:t>
            </w:r>
          </w:p>
        </w:tc>
      </w:tr>
      <w:tr w:rsidR="00155607" w14:paraId="21DCBD0D" w14:textId="77777777" w:rsidTr="00D22B09">
        <w:trPr>
          <w:trHeight w:val="170"/>
        </w:trPr>
        <w:tc>
          <w:tcPr>
            <w:cnfStyle w:val="001000000000" w:firstRow="0" w:lastRow="0" w:firstColumn="1" w:lastColumn="0" w:oddVBand="0" w:evenVBand="0" w:oddHBand="0" w:evenHBand="0" w:firstRowFirstColumn="0" w:firstRowLastColumn="0" w:lastRowFirstColumn="0" w:lastRowLastColumn="0"/>
            <w:tcW w:w="2212" w:type="pct"/>
            <w:tcBorders>
              <w:bottom w:val="single" w:sz="4" w:space="0" w:color="auto"/>
            </w:tcBorders>
            <w:noWrap/>
            <w:hideMark/>
          </w:tcPr>
          <w:p w14:paraId="54C3F5B0" w14:textId="77777777" w:rsidR="005B1647" w:rsidRPr="0087086D" w:rsidRDefault="005B1647" w:rsidP="005B1647">
            <w:pPr>
              <w:pStyle w:val="Tabell"/>
            </w:pPr>
            <w:r w:rsidRPr="0087086D">
              <w:t>Kreditgarantier för överbryggningslån till ESS ERIC</w:t>
            </w:r>
          </w:p>
        </w:tc>
        <w:tc>
          <w:tcPr>
            <w:tcW w:w="929" w:type="pct"/>
            <w:tcBorders>
              <w:bottom w:val="single" w:sz="4" w:space="0" w:color="auto"/>
            </w:tcBorders>
            <w:noWrap/>
            <w:hideMark/>
          </w:tcPr>
          <w:p w14:paraId="7CB54231" w14:textId="77777777" w:rsidR="005B1647" w:rsidRPr="0087086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7086D">
              <w:t>600</w:t>
            </w:r>
          </w:p>
        </w:tc>
        <w:tc>
          <w:tcPr>
            <w:tcW w:w="929" w:type="pct"/>
            <w:tcBorders>
              <w:bottom w:val="single" w:sz="4" w:space="0" w:color="auto"/>
            </w:tcBorders>
            <w:noWrap/>
            <w:hideMark/>
          </w:tcPr>
          <w:p w14:paraId="50B94929" w14:textId="77777777" w:rsidR="005B1647" w:rsidRPr="0087086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7086D">
              <w:t>600</w:t>
            </w:r>
          </w:p>
        </w:tc>
        <w:tc>
          <w:tcPr>
            <w:tcW w:w="929" w:type="pct"/>
            <w:tcBorders>
              <w:bottom w:val="single" w:sz="4" w:space="0" w:color="auto"/>
            </w:tcBorders>
            <w:noWrap/>
            <w:hideMark/>
          </w:tcPr>
          <w:p w14:paraId="6F38915E" w14:textId="77777777" w:rsidR="005B1647" w:rsidRPr="0087086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7086D">
              <w:t>600</w:t>
            </w:r>
          </w:p>
        </w:tc>
      </w:tr>
      <w:tr w:rsidR="00155607" w14:paraId="2C4D6E98" w14:textId="77777777" w:rsidTr="00D22B09">
        <w:trPr>
          <w:cnfStyle w:val="010000000000" w:firstRow="0" w:lastRow="1" w:firstColumn="0" w:lastColumn="0" w:oddVBand="0" w:evenVBand="0" w:oddHBand="0" w:evenHBand="0" w:firstRowFirstColumn="0" w:firstRowLastColumn="0" w:lastRowFirstColumn="0" w:lastRowLastColumn="0"/>
          <w:trHeight w:val="170"/>
        </w:trPr>
        <w:tc>
          <w:tcPr>
            <w:cnfStyle w:val="001000000000" w:firstRow="0" w:lastRow="0" w:firstColumn="1" w:lastColumn="0" w:oddVBand="0" w:evenVBand="0" w:oddHBand="0" w:evenHBand="0" w:firstRowFirstColumn="0" w:firstRowLastColumn="0" w:lastRowFirstColumn="0" w:lastRowLastColumn="0"/>
            <w:tcW w:w="2212" w:type="pct"/>
            <w:tcBorders>
              <w:top w:val="single" w:sz="4" w:space="0" w:color="auto"/>
            </w:tcBorders>
            <w:shd w:val="clear" w:color="auto" w:fill="auto"/>
            <w:noWrap/>
            <w:hideMark/>
          </w:tcPr>
          <w:p w14:paraId="3DC90F96" w14:textId="77777777" w:rsidR="005B1647" w:rsidRPr="0087086D" w:rsidRDefault="005B1647" w:rsidP="005B1647">
            <w:pPr>
              <w:pStyle w:val="Tabell"/>
            </w:pPr>
            <w:r w:rsidRPr="0087086D">
              <w:t>Summa</w:t>
            </w:r>
          </w:p>
        </w:tc>
        <w:tc>
          <w:tcPr>
            <w:tcW w:w="929" w:type="pct"/>
            <w:tcBorders>
              <w:top w:val="single" w:sz="4" w:space="0" w:color="auto"/>
            </w:tcBorders>
            <w:shd w:val="clear" w:color="auto" w:fill="auto"/>
            <w:noWrap/>
            <w:hideMark/>
          </w:tcPr>
          <w:p w14:paraId="6567B32C" w14:textId="77777777" w:rsidR="005B1647" w:rsidRPr="0087086D" w:rsidRDefault="005B1647" w:rsidP="005B1647">
            <w:pPr>
              <w:pStyle w:val="Tabell"/>
              <w:cnfStyle w:val="010000000000" w:firstRow="0" w:lastRow="1" w:firstColumn="0" w:lastColumn="0" w:oddVBand="0" w:evenVBand="0" w:oddHBand="0" w:evenHBand="0" w:firstRowFirstColumn="0" w:firstRowLastColumn="0" w:lastRowFirstColumn="0" w:lastRowLastColumn="0"/>
            </w:pPr>
            <w:r w:rsidRPr="0087086D">
              <w:t> </w:t>
            </w:r>
          </w:p>
        </w:tc>
        <w:tc>
          <w:tcPr>
            <w:tcW w:w="929" w:type="pct"/>
            <w:tcBorders>
              <w:top w:val="single" w:sz="4" w:space="0" w:color="auto"/>
            </w:tcBorders>
            <w:shd w:val="clear" w:color="auto" w:fill="auto"/>
            <w:noWrap/>
            <w:hideMark/>
          </w:tcPr>
          <w:p w14:paraId="56519C57" w14:textId="77777777" w:rsidR="005B1647" w:rsidRPr="0087086D" w:rsidRDefault="005B1647" w:rsidP="005B1647">
            <w:pPr>
              <w:pStyle w:val="Tabell"/>
              <w:cnfStyle w:val="010000000000" w:firstRow="0" w:lastRow="1" w:firstColumn="0" w:lastColumn="0" w:oddVBand="0" w:evenVBand="0" w:oddHBand="0" w:evenHBand="0" w:firstRowFirstColumn="0" w:firstRowLastColumn="0" w:lastRowFirstColumn="0" w:lastRowLastColumn="0"/>
            </w:pPr>
            <w:r w:rsidRPr="0087086D">
              <w:t>924</w:t>
            </w:r>
          </w:p>
        </w:tc>
        <w:tc>
          <w:tcPr>
            <w:tcW w:w="929" w:type="pct"/>
            <w:tcBorders>
              <w:top w:val="single" w:sz="4" w:space="0" w:color="auto"/>
            </w:tcBorders>
            <w:shd w:val="clear" w:color="auto" w:fill="auto"/>
            <w:noWrap/>
            <w:hideMark/>
          </w:tcPr>
          <w:p w14:paraId="13E78B07" w14:textId="77777777" w:rsidR="005B1647" w:rsidRPr="0087086D" w:rsidRDefault="005B1647" w:rsidP="005B1647">
            <w:pPr>
              <w:pStyle w:val="Tabell"/>
              <w:cnfStyle w:val="010000000000" w:firstRow="0" w:lastRow="1" w:firstColumn="0" w:lastColumn="0" w:oddVBand="0" w:evenVBand="0" w:oddHBand="0" w:evenHBand="0" w:firstRowFirstColumn="0" w:firstRowLastColumn="0" w:lastRowFirstColumn="0" w:lastRowLastColumn="0"/>
            </w:pPr>
            <w:r w:rsidRPr="0087086D">
              <w:t>924</w:t>
            </w:r>
          </w:p>
        </w:tc>
      </w:tr>
    </w:tbl>
    <w:p w14:paraId="415EEFD5" w14:textId="77777777" w:rsidR="005B1647" w:rsidRDefault="005B1647" w:rsidP="005B1647">
      <w:pPr>
        <w:pStyle w:val="TabellFotnot"/>
      </w:pPr>
      <w:r w:rsidRPr="0087086D">
        <w:rPr>
          <w:vertAlign w:val="superscript"/>
        </w:rPr>
        <w:t>1</w:t>
      </w:r>
      <w:r w:rsidRPr="0087086D">
        <w:t xml:space="preserve"> I samband med ombildningen av statlig verksamhet till annan associationsform beslutade riksdagen om statliga borgen för överlåtna pensionsåtaganden (prop. 1991/92:150, bet. 1991/92:FiU30, rskr. 1991/92:350). Utfallet avser pensionsskulden per den 31</w:t>
      </w:r>
      <w:r>
        <w:t xml:space="preserve"> december</w:t>
      </w:r>
      <w:r w:rsidRPr="0087086D">
        <w:t xml:space="preserve"> 2015.</w:t>
      </w:r>
    </w:p>
    <w:p w14:paraId="72239CDC" w14:textId="77777777" w:rsidR="005B1647" w:rsidRDefault="005B1647" w:rsidP="005B1647">
      <w:pPr>
        <w:pStyle w:val="Rubrik4utannumrering"/>
      </w:pPr>
      <w:r w:rsidRPr="00C26DEA">
        <w:t xml:space="preserve">Riksrevisionens iakttagelser – </w:t>
      </w:r>
      <w:r>
        <w:t>årlig revision</w:t>
      </w:r>
    </w:p>
    <w:p w14:paraId="5B45A5FF" w14:textId="77777777" w:rsidR="005B1647" w:rsidRPr="00F376C0" w:rsidRDefault="005B1647" w:rsidP="005B1647">
      <w:pPr>
        <w:pStyle w:val="Rubrik5utannumrering"/>
      </w:pPr>
      <w:r w:rsidRPr="00F376C0">
        <w:t>Universitetskanslersämbetet</w:t>
      </w:r>
    </w:p>
    <w:p w14:paraId="19FE0E11" w14:textId="77777777" w:rsidR="005B1647" w:rsidRDefault="005B1647" w:rsidP="005B1647">
      <w:pPr>
        <w:pStyle w:val="Brdtext"/>
      </w:pPr>
      <w:r>
        <w:t>Universitetskanslersämbetet har fått en revisionsberättelse med reservation avseende sin årsredovisning för 2019. Som grund för uttalande om reservation anger Riksrevisionen följande.</w:t>
      </w:r>
    </w:p>
    <w:p w14:paraId="426E6144" w14:textId="77777777" w:rsidR="005B1647" w:rsidRPr="00C01888" w:rsidRDefault="005B1647" w:rsidP="005B1647">
      <w:pPr>
        <w:pStyle w:val="Brdtext"/>
      </w:pPr>
      <w:r w:rsidRPr="00C01888">
        <w:t>I årsredovisningen saknas en fördelning av myndighetens totala intäkter och kostnader enligt 3 kap</w:t>
      </w:r>
      <w:r>
        <w:t>.</w:t>
      </w:r>
      <w:r w:rsidRPr="00C01888">
        <w:t xml:space="preserve"> 2 § förordningen (2000:605) om årsredovisning och budgetunderlag.</w:t>
      </w:r>
    </w:p>
    <w:p w14:paraId="1F96454C" w14:textId="77777777" w:rsidR="005B1647" w:rsidRDefault="005B1647" w:rsidP="005B1647">
      <w:pPr>
        <w:pStyle w:val="Rubrik4utannumrering"/>
      </w:pPr>
      <w:r w:rsidRPr="00C26DEA">
        <w:t>Riksrevisionens iakttagelser – effektivitetsrevision</w:t>
      </w:r>
    </w:p>
    <w:p w14:paraId="62ED350C" w14:textId="77777777" w:rsidR="005B1647" w:rsidRPr="00CA1D34" w:rsidRDefault="005B1647" w:rsidP="005B1647">
      <w:pPr>
        <w:pStyle w:val="Rubrik5utannumrering"/>
        <w:rPr>
          <w:rFonts w:eastAsiaTheme="minorHAnsi"/>
        </w:rPr>
      </w:pPr>
      <w:r w:rsidRPr="00726439">
        <w:t>RiR</w:t>
      </w:r>
      <w:r>
        <w:rPr>
          <w:b/>
        </w:rPr>
        <w:t xml:space="preserve"> </w:t>
      </w:r>
      <w:r w:rsidRPr="00CA1D34">
        <w:rPr>
          <w:rFonts w:eastAsiaTheme="minorHAnsi"/>
        </w:rPr>
        <w:t>2018:34</w:t>
      </w:r>
      <w:r>
        <w:rPr>
          <w:rFonts w:eastAsiaTheme="minorHAnsi"/>
        </w:rPr>
        <w:t xml:space="preserve"> </w:t>
      </w:r>
      <w:r w:rsidRPr="00CA1D34">
        <w:rPr>
          <w:rFonts w:eastAsiaTheme="minorHAnsi"/>
        </w:rPr>
        <w:t>Otillåten spridning av nationella prov – vad gör Skolverket och Skolinspektionen?</w:t>
      </w:r>
    </w:p>
    <w:p w14:paraId="4118EF4A" w14:textId="77777777" w:rsidR="005B1647" w:rsidRPr="00726439" w:rsidRDefault="005B1647" w:rsidP="005B1647">
      <w:pPr>
        <w:pStyle w:val="Brdtext"/>
      </w:pPr>
      <w:r w:rsidRPr="00726439">
        <w:t>Riksrevisionen har granskat Skolverkets och Skolinspektionens arbete mot otillåten spridning av nationella prov.</w:t>
      </w:r>
    </w:p>
    <w:p w14:paraId="74A0D33B" w14:textId="77777777" w:rsidR="005B1647" w:rsidRPr="00726439" w:rsidRDefault="005B1647" w:rsidP="005B1647">
      <w:pPr>
        <w:pStyle w:val="Brdtext"/>
      </w:pPr>
      <w:r w:rsidRPr="00726439">
        <w:t>Regeringen har i skrivelsen Riksrevisionens rapport om Skolverkets och Skolinspektionens arbete mot otillåten spridning av nationella prov (</w:t>
      </w:r>
      <w:r>
        <w:t xml:space="preserve">skr. </w:t>
      </w:r>
      <w:r w:rsidRPr="00726439">
        <w:t xml:space="preserve">2018/19:110) redovisat vilka åtgärder som vidtagits eller avses vidtas med anledning av granskningsrapporten. Granskningsrapporten är därmed slutbehandlad. </w:t>
      </w:r>
    </w:p>
    <w:p w14:paraId="58D4671B" w14:textId="77777777" w:rsidR="005B1647" w:rsidRDefault="005B1647" w:rsidP="005B1647">
      <w:pPr>
        <w:pStyle w:val="Brdtext"/>
        <w:rPr>
          <w:bCs/>
        </w:rPr>
      </w:pPr>
      <w:r w:rsidRPr="00CA1D34">
        <w:rPr>
          <w:bCs/>
        </w:rPr>
        <w:t>Riksdagen har lagt regeringens skrivelse till handlingarna (bet. 2018/19:UbU17, rskr</w:t>
      </w:r>
      <w:r>
        <w:rPr>
          <w:bCs/>
        </w:rPr>
        <w:t>.</w:t>
      </w:r>
      <w:r w:rsidRPr="00CA1D34">
        <w:rPr>
          <w:bCs/>
        </w:rPr>
        <w:t xml:space="preserve"> 2018/19:269).</w:t>
      </w:r>
    </w:p>
    <w:p w14:paraId="67846D91" w14:textId="77777777" w:rsidR="005B1647" w:rsidRPr="00CA1D34" w:rsidRDefault="005B1647" w:rsidP="005B1647">
      <w:pPr>
        <w:pStyle w:val="Rubrik5utannumrering"/>
      </w:pPr>
      <w:r>
        <w:t xml:space="preserve">RiR </w:t>
      </w:r>
      <w:r w:rsidRPr="00CA1D34">
        <w:t>2019:6</w:t>
      </w:r>
      <w:r>
        <w:t xml:space="preserve"> </w:t>
      </w:r>
      <w:r w:rsidRPr="00CA1D34">
        <w:t>Skolinspektionens uppföljning av brister i skolor – ett viktigt arbete som kan förbättras</w:t>
      </w:r>
    </w:p>
    <w:p w14:paraId="5E6C500E" w14:textId="77777777" w:rsidR="005B1647" w:rsidRPr="00726439" w:rsidRDefault="005B1647" w:rsidP="005B1647">
      <w:pPr>
        <w:pStyle w:val="Brdtext"/>
      </w:pPr>
      <w:r w:rsidRPr="00726439">
        <w:t>Riksrevisionen har granskat Skolinspektionens arbete med uppföljning av tillsynsbeslut.</w:t>
      </w:r>
    </w:p>
    <w:p w14:paraId="7C481701" w14:textId="77777777" w:rsidR="005B1647" w:rsidRPr="00726439" w:rsidRDefault="005B1647" w:rsidP="005B1647">
      <w:pPr>
        <w:pStyle w:val="Brdtext"/>
      </w:pPr>
      <w:r w:rsidRPr="00726439">
        <w:lastRenderedPageBreak/>
        <w:t>Regeringen har i skrivelsen Riksrevisionens rapport om Skolinspektionens uppföljning av brister i skolor (skr. 2018/19:144) redovisat vilka åtgärder som vidtagits eller avses vidtas med anledning av granskningsrapporten. Granskningsrapporten är därmed slutbehandlad.</w:t>
      </w:r>
    </w:p>
    <w:p w14:paraId="74A76D1B" w14:textId="77777777" w:rsidR="005B1647" w:rsidRDefault="005B1647" w:rsidP="005B1647">
      <w:pPr>
        <w:pStyle w:val="Brdtext"/>
      </w:pPr>
      <w:r w:rsidRPr="00726439">
        <w:t>Riksdagen har lagt regeringens skrivelse till handlingarna (bet. 2019/20:UbU3, rskr</w:t>
      </w:r>
      <w:r>
        <w:t>.</w:t>
      </w:r>
      <w:r w:rsidRPr="00726439">
        <w:t xml:space="preserve"> 2019/20:40).</w:t>
      </w:r>
    </w:p>
    <w:p w14:paraId="5611ACCD" w14:textId="77777777" w:rsidR="005B1647" w:rsidRPr="00726439" w:rsidRDefault="005B1647" w:rsidP="005B1647">
      <w:pPr>
        <w:pStyle w:val="Rubrik5utannumrering"/>
      </w:pPr>
      <w:r w:rsidRPr="004578CE">
        <w:t xml:space="preserve">RiR </w:t>
      </w:r>
      <w:r w:rsidRPr="00726439">
        <w:t>2019:13 Grundsärskolans kunskapsuppdrag – styrning, stöd och uppföljning</w:t>
      </w:r>
    </w:p>
    <w:p w14:paraId="7F1F2862" w14:textId="77777777" w:rsidR="005B1647" w:rsidRDefault="005B1647" w:rsidP="005B1647">
      <w:pPr>
        <w:pStyle w:val="Brdtext"/>
      </w:pPr>
      <w:r>
        <w:t>Riksrevisionen har granskat den statliga styrningen, stödet och uppföljningen av grundsärskolan.</w:t>
      </w:r>
    </w:p>
    <w:p w14:paraId="695D37BA" w14:textId="5B8E841A" w:rsidR="005B1647" w:rsidRDefault="005B1647" w:rsidP="005B1647">
      <w:pPr>
        <w:pStyle w:val="Brdtext"/>
      </w:pPr>
      <w:r>
        <w:t>Regeringen har i skrivelsen Riksrevisionens rapport om grundsärskolans kunskaps</w:t>
      </w:r>
      <w:r>
        <w:softHyphen/>
        <w:t>uppdrag (skr. 2019/20:39) redovisat vilka åtgärder som vidtagits eller avses vidtas med anledning av granskningsrapporten. Granskningsrapporten är därmed slutbehandlad.</w:t>
      </w:r>
    </w:p>
    <w:p w14:paraId="382FCBCA" w14:textId="77777777" w:rsidR="005B1647" w:rsidRDefault="005B1647" w:rsidP="005B1647">
      <w:pPr>
        <w:pStyle w:val="Brdtext"/>
      </w:pPr>
      <w:r>
        <w:t>Riksdagen har lagt regeringens skrivelse till handlingarna (bet. 2019/20:UbU7, rskr. 2019/20:155).</w:t>
      </w:r>
    </w:p>
    <w:p w14:paraId="1CA9C978" w14:textId="77777777" w:rsidR="005B1647" w:rsidRPr="003565C9" w:rsidRDefault="005B1647" w:rsidP="005B1647">
      <w:pPr>
        <w:pStyle w:val="Rubrik5utannumrering"/>
      </w:pPr>
      <w:r w:rsidRPr="003565C9">
        <w:t>2019:21</w:t>
      </w:r>
      <w:r>
        <w:t xml:space="preserve"> </w:t>
      </w:r>
      <w:r w:rsidRPr="003565C9">
        <w:t>Resurseffektivitet och produktivitet vid Sveriges lärosäten i nordisk jämförelse</w:t>
      </w:r>
    </w:p>
    <w:p w14:paraId="38A2C634" w14:textId="77777777" w:rsidR="005B1647" w:rsidRDefault="005B1647" w:rsidP="005B1647">
      <w:pPr>
        <w:pStyle w:val="Brdtext"/>
      </w:pPr>
      <w:r w:rsidRPr="00B766B0">
        <w:t>Riksrevisionen har granskat</w:t>
      </w:r>
      <w:r>
        <w:t xml:space="preserve"> resurseffektivitet och produktivitet vid Sveriges universitet och högskolor</w:t>
      </w:r>
      <w:r w:rsidRPr="00B766B0">
        <w:t>.</w:t>
      </w:r>
    </w:p>
    <w:p w14:paraId="579A88EA" w14:textId="77777777" w:rsidR="005B1647" w:rsidRDefault="005B1647" w:rsidP="005B1647">
      <w:pPr>
        <w:pStyle w:val="Brdtext"/>
      </w:pPr>
      <w:r w:rsidRPr="00381985">
        <w:t xml:space="preserve">Regeringen har i skrivelsen </w:t>
      </w:r>
      <w:r w:rsidRPr="008D176C">
        <w:t>Riksrevisionens rapport om resurseffektivitet och produktivitet vid Sveriges lärosäten i nordisk jämförelse</w:t>
      </w:r>
      <w:r w:rsidRPr="00381985">
        <w:t xml:space="preserve"> (skr. 2019/20:</w:t>
      </w:r>
      <w:r>
        <w:t>60</w:t>
      </w:r>
      <w:r w:rsidRPr="00381985">
        <w:t>) redovisat vilka åtgärder som vidtagits eller avses vidtas med anledning av granskningsrapporten. Granskningsrapporten är därmed slutbehandlad.</w:t>
      </w:r>
    </w:p>
    <w:p w14:paraId="5E83528C" w14:textId="77777777" w:rsidR="005B1647" w:rsidRDefault="005B1647" w:rsidP="005B1647">
      <w:pPr>
        <w:pStyle w:val="Rubrik5utannumrering"/>
      </w:pPr>
      <w:r>
        <w:t>RiR 2019:37 Undantag från skolplikten – regler, tillämpning och tillsyn</w:t>
      </w:r>
    </w:p>
    <w:p w14:paraId="6F02A105" w14:textId="77777777" w:rsidR="005B1647" w:rsidRDefault="005B1647" w:rsidP="005B1647">
      <w:pPr>
        <w:pStyle w:val="Brdtext"/>
        <w:rPr>
          <w:shd w:val="clear" w:color="auto" w:fill="FFFFFF"/>
        </w:rPr>
      </w:pPr>
      <w:r w:rsidRPr="009353A8">
        <w:t>Riksrevisionen</w:t>
      </w:r>
      <w:r>
        <w:rPr>
          <w:shd w:val="clear" w:color="auto" w:fill="FFFFFF"/>
        </w:rPr>
        <w:t xml:space="preserve"> har granskat skollagens bestämmelser om ledighet, medgivande att fullgöra skolplikten på annat sätt och skolpliktens upphörande på grund av varaktig vistelse utomlands.</w:t>
      </w:r>
    </w:p>
    <w:p w14:paraId="52E826B0" w14:textId="77777777" w:rsidR="005B1647" w:rsidRDefault="005B1647" w:rsidP="005B1647">
      <w:pPr>
        <w:pStyle w:val="Brdtext"/>
        <w:rPr>
          <w:shd w:val="clear" w:color="auto" w:fill="FFFFFF"/>
        </w:rPr>
      </w:pPr>
      <w:r>
        <w:rPr>
          <w:shd w:val="clear" w:color="auto" w:fill="FFFFFF"/>
        </w:rPr>
        <w:t>Ärendet bereds inom Regeringskansliet, och regeringen kommer att återkomma till riksdagen med en skrivelse.</w:t>
      </w:r>
    </w:p>
    <w:p w14:paraId="2F21211B" w14:textId="77777777" w:rsidR="005B1647" w:rsidRDefault="005B1647" w:rsidP="005B1647">
      <w:pPr>
        <w:pStyle w:val="Brdtext"/>
        <w:rPr>
          <w:rFonts w:asciiTheme="majorHAnsi" w:eastAsiaTheme="majorEastAsia" w:hAnsiTheme="majorHAnsi" w:cstheme="majorBidi"/>
          <w:color w:val="000000" w:themeColor="text1"/>
          <w:sz w:val="25"/>
          <w:szCs w:val="24"/>
        </w:rPr>
      </w:pPr>
      <w:r>
        <w:br w:type="page"/>
      </w:r>
    </w:p>
    <w:p w14:paraId="24FFC341" w14:textId="77777777" w:rsidR="005B1647" w:rsidRDefault="005B1647" w:rsidP="00AC2754">
      <w:pPr>
        <w:pStyle w:val="Rubrik3"/>
      </w:pPr>
      <w:bookmarkStart w:id="154" w:name="_Toc37350629"/>
      <w:r w:rsidRPr="00CF56ED">
        <w:lastRenderedPageBreak/>
        <w:t>Utgiftsområde</w:t>
      </w:r>
      <w:r w:rsidRPr="0087086D">
        <w:t xml:space="preserve"> 17 Kultur, medier, trossamfund och fritid</w:t>
      </w:r>
      <w:bookmarkEnd w:id="154"/>
    </w:p>
    <w:p w14:paraId="02F2622B" w14:textId="77777777" w:rsidR="005B1647" w:rsidRDefault="005B1647" w:rsidP="005B1647">
      <w:pPr>
        <w:pStyle w:val="Rubrik4utannumrering"/>
      </w:pPr>
      <w:r w:rsidRPr="00614976">
        <w:t>Anslag</w:t>
      </w:r>
    </w:p>
    <w:p w14:paraId="27ACBF06" w14:textId="47814B9B" w:rsidR="005B1647" w:rsidRDefault="005B1647" w:rsidP="005B1647">
      <w:pPr>
        <w:pStyle w:val="TabellRubrik"/>
      </w:pPr>
      <w:bookmarkStart w:id="155" w:name="_Toc37340084"/>
      <w:r>
        <w:t xml:space="preserve">Tabell </w:t>
      </w:r>
      <w:r>
        <w:fldChar w:fldCharType="begin"/>
      </w:r>
      <w:r>
        <w:instrText xml:space="preserve"> STYLEREF  "Rubrik 1" \n</w:instrText>
      </w:r>
      <w:r>
        <w:fldChar w:fldCharType="separate"/>
      </w:r>
      <w:r w:rsidR="00301022">
        <w:rPr>
          <w:noProof/>
        </w:rPr>
        <w:t>2</w:t>
      </w:r>
      <w:r>
        <w:rPr>
          <w:noProof/>
        </w:rPr>
        <w:fldChar w:fldCharType="end"/>
      </w:r>
      <w:r>
        <w:t>.</w:t>
      </w:r>
      <w:fldSimple w:instr=" SEQ Tabell \* ARABIC \s 1 ">
        <w:r w:rsidR="00301022">
          <w:rPr>
            <w:noProof/>
          </w:rPr>
          <w:t>84</w:t>
        </w:r>
      </w:fldSimple>
      <w:r>
        <w:tab/>
      </w:r>
      <w:r w:rsidRPr="00614976">
        <w:t>UO 17 Anslag</w:t>
      </w:r>
      <w:bookmarkEnd w:id="155"/>
    </w:p>
    <w:p w14:paraId="292913E3" w14:textId="77777777" w:rsidR="005B1647" w:rsidRDefault="005B1647" w:rsidP="005B1647">
      <w:pPr>
        <w:pStyle w:val="TabellUnderrubrik"/>
      </w:pPr>
      <w:r w:rsidRPr="00614976">
        <w:t>Miljoner kronor</w:t>
      </w:r>
    </w:p>
    <w:tbl>
      <w:tblPr>
        <w:tblStyle w:val="RKBPTabell"/>
        <w:tblW w:w="5000" w:type="pct"/>
        <w:tblLook w:val="04E0" w:firstRow="1" w:lastRow="1" w:firstColumn="1" w:lastColumn="0" w:noHBand="0" w:noVBand="1"/>
      </w:tblPr>
      <w:tblGrid>
        <w:gridCol w:w="537"/>
        <w:gridCol w:w="3122"/>
        <w:gridCol w:w="618"/>
        <w:gridCol w:w="619"/>
        <w:gridCol w:w="618"/>
        <w:gridCol w:w="619"/>
        <w:gridCol w:w="618"/>
        <w:gridCol w:w="619"/>
      </w:tblGrid>
      <w:tr w:rsidR="00840EC1" w14:paraId="31989303" w14:textId="77777777" w:rsidTr="00BE1FEE">
        <w:trPr>
          <w:cnfStyle w:val="100000000000" w:firstRow="1" w:lastRow="0" w:firstColumn="0" w:lastColumn="0" w:oddVBand="0" w:evenVBand="0" w:oddHBand="0" w:evenHBand="0" w:firstRowFirstColumn="0" w:firstRowLastColumn="0" w:lastRowFirstColumn="0" w:lastRowLastColumn="0"/>
          <w:trHeight w:val="170"/>
        </w:trPr>
        <w:tc>
          <w:tcPr>
            <w:cnfStyle w:val="001000000000" w:firstRow="0" w:lastRow="0" w:firstColumn="1" w:lastColumn="0" w:oddVBand="0" w:evenVBand="0" w:oddHBand="0" w:evenHBand="0" w:firstRowFirstColumn="0" w:firstRowLastColumn="0" w:lastRowFirstColumn="0" w:lastRowLastColumn="0"/>
            <w:tcW w:w="364" w:type="pct"/>
            <w:shd w:val="clear" w:color="auto" w:fill="auto"/>
            <w:noWrap/>
            <w:hideMark/>
          </w:tcPr>
          <w:p w14:paraId="27ECB99E" w14:textId="77777777" w:rsidR="005B1647" w:rsidRPr="00614976" w:rsidRDefault="005B1647" w:rsidP="005B1647">
            <w:pPr>
              <w:pStyle w:val="TabellHuvud"/>
            </w:pPr>
            <w:r w:rsidRPr="00614976">
              <w:t>Anslag</w:t>
            </w:r>
          </w:p>
        </w:tc>
        <w:tc>
          <w:tcPr>
            <w:tcW w:w="2118" w:type="pct"/>
            <w:shd w:val="clear" w:color="auto" w:fill="auto"/>
            <w:hideMark/>
          </w:tcPr>
          <w:p w14:paraId="3F99A72F" w14:textId="77777777" w:rsidR="005B1647" w:rsidRPr="00614976" w:rsidRDefault="005B1647" w:rsidP="005B1647">
            <w:pPr>
              <w:pStyle w:val="TabellHuvud"/>
              <w:jc w:val="left"/>
              <w:cnfStyle w:val="100000000000" w:firstRow="1" w:lastRow="0" w:firstColumn="0" w:lastColumn="0" w:oddVBand="0" w:evenVBand="0" w:oddHBand="0" w:evenHBand="0" w:firstRowFirstColumn="0" w:firstRowLastColumn="0" w:lastRowFirstColumn="0" w:lastRowLastColumn="0"/>
            </w:pPr>
            <w:r w:rsidRPr="00614976">
              <w:t>Anslagsnamn</w:t>
            </w:r>
          </w:p>
        </w:tc>
        <w:tc>
          <w:tcPr>
            <w:tcW w:w="419" w:type="pct"/>
            <w:shd w:val="clear" w:color="auto" w:fill="auto"/>
            <w:hideMark/>
          </w:tcPr>
          <w:p w14:paraId="04AF862D" w14:textId="77777777" w:rsidR="005B1647" w:rsidRPr="00614976"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614976">
              <w:t>SB</w:t>
            </w:r>
            <w:r w:rsidRPr="00614976">
              <w:br/>
              <w:t>2019</w:t>
            </w:r>
          </w:p>
        </w:tc>
        <w:tc>
          <w:tcPr>
            <w:tcW w:w="420" w:type="pct"/>
            <w:shd w:val="clear" w:color="auto" w:fill="auto"/>
            <w:hideMark/>
          </w:tcPr>
          <w:p w14:paraId="5CBB267E" w14:textId="77777777" w:rsidR="005B1647" w:rsidRPr="00614976"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614976">
              <w:t>ÄB</w:t>
            </w:r>
            <w:r w:rsidRPr="00614976">
              <w:br/>
              <w:t>2019</w:t>
            </w:r>
          </w:p>
        </w:tc>
        <w:tc>
          <w:tcPr>
            <w:tcW w:w="419" w:type="pct"/>
            <w:shd w:val="clear" w:color="auto" w:fill="auto"/>
            <w:hideMark/>
          </w:tcPr>
          <w:p w14:paraId="12C087D1" w14:textId="77777777" w:rsidR="005B1647" w:rsidRPr="00614976"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614976">
              <w:t>Utfall</w:t>
            </w:r>
            <w:r w:rsidRPr="00614976">
              <w:br/>
              <w:t>2019</w:t>
            </w:r>
          </w:p>
        </w:tc>
        <w:tc>
          <w:tcPr>
            <w:tcW w:w="420" w:type="pct"/>
            <w:shd w:val="clear" w:color="auto" w:fill="auto"/>
            <w:hideMark/>
          </w:tcPr>
          <w:p w14:paraId="7F2720CF" w14:textId="77777777" w:rsidR="005B1647" w:rsidRPr="00614976"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614976">
              <w:t>Utfall-SB</w:t>
            </w:r>
            <w:r w:rsidRPr="00614976">
              <w:br/>
              <w:t>2019</w:t>
            </w:r>
          </w:p>
        </w:tc>
        <w:tc>
          <w:tcPr>
            <w:tcW w:w="419" w:type="pct"/>
            <w:shd w:val="clear" w:color="auto" w:fill="auto"/>
            <w:hideMark/>
          </w:tcPr>
          <w:p w14:paraId="1B2294C5" w14:textId="77777777" w:rsidR="005B1647" w:rsidRPr="00614976"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614976">
              <w:t>Utfall-SB</w:t>
            </w:r>
            <w:r w:rsidRPr="00614976">
              <w:br/>
            </w:r>
            <w:r>
              <w:t>procent</w:t>
            </w:r>
            <w:r w:rsidRPr="00614976">
              <w:br/>
              <w:t>2019</w:t>
            </w:r>
          </w:p>
        </w:tc>
        <w:tc>
          <w:tcPr>
            <w:tcW w:w="420" w:type="pct"/>
            <w:shd w:val="clear" w:color="auto" w:fill="auto"/>
            <w:hideMark/>
          </w:tcPr>
          <w:p w14:paraId="18B20EE1" w14:textId="77777777" w:rsidR="005B1647" w:rsidRPr="00614976"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614976">
              <w:t>Utfall</w:t>
            </w:r>
            <w:r w:rsidRPr="00614976">
              <w:br/>
              <w:t>2018</w:t>
            </w:r>
          </w:p>
        </w:tc>
      </w:tr>
      <w:tr w:rsidR="00155607" w14:paraId="454CB31B"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364" w:type="pct"/>
            <w:tcBorders>
              <w:top w:val="single" w:sz="12" w:space="0" w:color="auto"/>
            </w:tcBorders>
            <w:hideMark/>
          </w:tcPr>
          <w:p w14:paraId="2910CB7D" w14:textId="77777777" w:rsidR="005B1647" w:rsidRPr="00614976" w:rsidRDefault="005B1647" w:rsidP="005B1647">
            <w:pPr>
              <w:pStyle w:val="Tabell"/>
            </w:pPr>
            <w:r w:rsidRPr="00614976">
              <w:t>1:2</w:t>
            </w:r>
          </w:p>
        </w:tc>
        <w:tc>
          <w:tcPr>
            <w:tcW w:w="2118" w:type="pct"/>
            <w:tcBorders>
              <w:top w:val="single" w:sz="12" w:space="0" w:color="auto"/>
            </w:tcBorders>
            <w:hideMark/>
          </w:tcPr>
          <w:p w14:paraId="045B5514" w14:textId="77777777" w:rsidR="005B1647" w:rsidRPr="00614976"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614976">
              <w:t>Bidrag till allmän kulturverksamhet, utveckling samt internationellt kulturutbyte och samarbete</w:t>
            </w:r>
          </w:p>
        </w:tc>
        <w:tc>
          <w:tcPr>
            <w:tcW w:w="419" w:type="pct"/>
            <w:tcBorders>
              <w:top w:val="single" w:sz="12" w:space="0" w:color="auto"/>
            </w:tcBorders>
            <w:noWrap/>
            <w:hideMark/>
          </w:tcPr>
          <w:p w14:paraId="3EDBA281" w14:textId="77777777" w:rsidR="005B1647" w:rsidRPr="0061497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14976">
              <w:t>431</w:t>
            </w:r>
          </w:p>
        </w:tc>
        <w:tc>
          <w:tcPr>
            <w:tcW w:w="420" w:type="pct"/>
            <w:tcBorders>
              <w:top w:val="single" w:sz="12" w:space="0" w:color="auto"/>
            </w:tcBorders>
            <w:noWrap/>
            <w:hideMark/>
          </w:tcPr>
          <w:p w14:paraId="0AF5F839" w14:textId="77777777" w:rsidR="005B1647" w:rsidRPr="0061497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14976">
              <w:t>50</w:t>
            </w:r>
          </w:p>
        </w:tc>
        <w:tc>
          <w:tcPr>
            <w:tcW w:w="419" w:type="pct"/>
            <w:tcBorders>
              <w:top w:val="single" w:sz="12" w:space="0" w:color="auto"/>
            </w:tcBorders>
            <w:noWrap/>
            <w:hideMark/>
          </w:tcPr>
          <w:p w14:paraId="19404F84" w14:textId="77777777" w:rsidR="005B1647" w:rsidRPr="0061497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14976">
              <w:t>480</w:t>
            </w:r>
          </w:p>
        </w:tc>
        <w:tc>
          <w:tcPr>
            <w:tcW w:w="420" w:type="pct"/>
            <w:tcBorders>
              <w:top w:val="single" w:sz="12" w:space="0" w:color="auto"/>
            </w:tcBorders>
            <w:noWrap/>
            <w:hideMark/>
          </w:tcPr>
          <w:p w14:paraId="53374641" w14:textId="77777777" w:rsidR="005B1647" w:rsidRPr="0061497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14976">
              <w:t>49</w:t>
            </w:r>
          </w:p>
        </w:tc>
        <w:tc>
          <w:tcPr>
            <w:tcW w:w="419" w:type="pct"/>
            <w:tcBorders>
              <w:top w:val="single" w:sz="12" w:space="0" w:color="auto"/>
            </w:tcBorders>
            <w:noWrap/>
            <w:hideMark/>
          </w:tcPr>
          <w:p w14:paraId="0A8F1A83" w14:textId="77777777" w:rsidR="005B1647" w:rsidRPr="0061497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14976">
              <w:t>11,4</w:t>
            </w:r>
          </w:p>
        </w:tc>
        <w:tc>
          <w:tcPr>
            <w:tcW w:w="420" w:type="pct"/>
            <w:tcBorders>
              <w:top w:val="single" w:sz="12" w:space="0" w:color="auto"/>
            </w:tcBorders>
            <w:hideMark/>
          </w:tcPr>
          <w:p w14:paraId="2EF8C079" w14:textId="77777777" w:rsidR="005B1647" w:rsidRPr="0061497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14976">
              <w:t>584</w:t>
            </w:r>
          </w:p>
        </w:tc>
      </w:tr>
      <w:tr w:rsidR="00155607" w14:paraId="2A7FE48F"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364" w:type="pct"/>
            <w:hideMark/>
          </w:tcPr>
          <w:p w14:paraId="549AFFD8" w14:textId="77777777" w:rsidR="005B1647" w:rsidRPr="00614976" w:rsidRDefault="005B1647" w:rsidP="005B1647">
            <w:pPr>
              <w:pStyle w:val="Tabell"/>
            </w:pPr>
            <w:r w:rsidRPr="00614976">
              <w:t>1:3</w:t>
            </w:r>
          </w:p>
        </w:tc>
        <w:tc>
          <w:tcPr>
            <w:tcW w:w="2118" w:type="pct"/>
            <w:hideMark/>
          </w:tcPr>
          <w:p w14:paraId="5955D516" w14:textId="77777777" w:rsidR="005B1647" w:rsidRPr="00614976"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614976">
              <w:t>Skapande skola</w:t>
            </w:r>
          </w:p>
        </w:tc>
        <w:tc>
          <w:tcPr>
            <w:tcW w:w="419" w:type="pct"/>
            <w:noWrap/>
            <w:hideMark/>
          </w:tcPr>
          <w:p w14:paraId="4CDCA21B" w14:textId="77777777" w:rsidR="005B1647" w:rsidRPr="0061497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14976">
              <w:t>187</w:t>
            </w:r>
          </w:p>
        </w:tc>
        <w:tc>
          <w:tcPr>
            <w:tcW w:w="420" w:type="pct"/>
            <w:noWrap/>
            <w:hideMark/>
          </w:tcPr>
          <w:p w14:paraId="4743BBFA" w14:textId="77777777" w:rsidR="005B1647" w:rsidRPr="0061497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14976">
              <w:t>-10</w:t>
            </w:r>
          </w:p>
        </w:tc>
        <w:tc>
          <w:tcPr>
            <w:tcW w:w="419" w:type="pct"/>
            <w:noWrap/>
            <w:hideMark/>
          </w:tcPr>
          <w:p w14:paraId="0C8F3B51" w14:textId="77777777" w:rsidR="005B1647" w:rsidRPr="0061497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14976">
              <w:t>168</w:t>
            </w:r>
          </w:p>
        </w:tc>
        <w:tc>
          <w:tcPr>
            <w:tcW w:w="420" w:type="pct"/>
            <w:noWrap/>
            <w:hideMark/>
          </w:tcPr>
          <w:p w14:paraId="6DE34F91" w14:textId="77777777" w:rsidR="005B1647" w:rsidRPr="0061497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14976">
              <w:t>-19</w:t>
            </w:r>
          </w:p>
        </w:tc>
        <w:tc>
          <w:tcPr>
            <w:tcW w:w="419" w:type="pct"/>
            <w:noWrap/>
            <w:hideMark/>
          </w:tcPr>
          <w:p w14:paraId="44704FE8" w14:textId="77777777" w:rsidR="005B1647" w:rsidRPr="0061497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14976">
              <w:t>-10,1</w:t>
            </w:r>
          </w:p>
        </w:tc>
        <w:tc>
          <w:tcPr>
            <w:tcW w:w="420" w:type="pct"/>
            <w:hideMark/>
          </w:tcPr>
          <w:p w14:paraId="23B65638" w14:textId="77777777" w:rsidR="005B1647" w:rsidRPr="0061497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14976">
              <w:t>184</w:t>
            </w:r>
          </w:p>
        </w:tc>
      </w:tr>
      <w:tr w:rsidR="00155607" w14:paraId="076FFBF3"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364" w:type="pct"/>
            <w:hideMark/>
          </w:tcPr>
          <w:p w14:paraId="65B341C7" w14:textId="77777777" w:rsidR="005B1647" w:rsidRPr="00614976" w:rsidRDefault="005B1647" w:rsidP="005B1647">
            <w:pPr>
              <w:pStyle w:val="Tabell"/>
            </w:pPr>
            <w:r w:rsidRPr="00614976">
              <w:t>1:5</w:t>
            </w:r>
          </w:p>
        </w:tc>
        <w:tc>
          <w:tcPr>
            <w:tcW w:w="2118" w:type="pct"/>
            <w:hideMark/>
          </w:tcPr>
          <w:p w14:paraId="28EF56FF" w14:textId="77777777" w:rsidR="005B1647" w:rsidRPr="00614976"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614976">
              <w:t>Stöd till icke-statliga kulturlokaler</w:t>
            </w:r>
          </w:p>
        </w:tc>
        <w:tc>
          <w:tcPr>
            <w:tcW w:w="419" w:type="pct"/>
            <w:noWrap/>
            <w:hideMark/>
          </w:tcPr>
          <w:p w14:paraId="00E9371A" w14:textId="77777777" w:rsidR="005B1647" w:rsidRPr="0061497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14976">
              <w:t>10</w:t>
            </w:r>
          </w:p>
        </w:tc>
        <w:tc>
          <w:tcPr>
            <w:tcW w:w="420" w:type="pct"/>
            <w:noWrap/>
            <w:hideMark/>
          </w:tcPr>
          <w:p w14:paraId="0DF39858" w14:textId="77777777" w:rsidR="005B1647" w:rsidRPr="00614976"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419" w:type="pct"/>
            <w:noWrap/>
            <w:hideMark/>
          </w:tcPr>
          <w:p w14:paraId="55282EC7" w14:textId="77777777" w:rsidR="005B1647" w:rsidRPr="0061497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14976">
              <w:t>9</w:t>
            </w:r>
          </w:p>
        </w:tc>
        <w:tc>
          <w:tcPr>
            <w:tcW w:w="420" w:type="pct"/>
            <w:noWrap/>
            <w:hideMark/>
          </w:tcPr>
          <w:p w14:paraId="0197603A" w14:textId="77777777" w:rsidR="005B1647" w:rsidRPr="0061497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14976">
              <w:t>-1</w:t>
            </w:r>
          </w:p>
        </w:tc>
        <w:tc>
          <w:tcPr>
            <w:tcW w:w="419" w:type="pct"/>
            <w:noWrap/>
            <w:hideMark/>
          </w:tcPr>
          <w:p w14:paraId="27533749" w14:textId="77777777" w:rsidR="005B1647" w:rsidRPr="0061497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14976">
              <w:t>-12,1</w:t>
            </w:r>
          </w:p>
        </w:tc>
        <w:tc>
          <w:tcPr>
            <w:tcW w:w="420" w:type="pct"/>
            <w:hideMark/>
          </w:tcPr>
          <w:p w14:paraId="3E7CB76C" w14:textId="77777777" w:rsidR="005B1647" w:rsidRPr="0061497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14976">
              <w:t>8</w:t>
            </w:r>
          </w:p>
        </w:tc>
      </w:tr>
      <w:tr w:rsidR="00155607" w14:paraId="6E213D04"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364" w:type="pct"/>
            <w:hideMark/>
          </w:tcPr>
          <w:p w14:paraId="71B4BA8E" w14:textId="77777777" w:rsidR="005B1647" w:rsidRPr="00614976" w:rsidRDefault="005B1647" w:rsidP="005B1647">
            <w:pPr>
              <w:pStyle w:val="Tabell"/>
            </w:pPr>
            <w:r w:rsidRPr="00614976">
              <w:t>1:6</w:t>
            </w:r>
          </w:p>
        </w:tc>
        <w:tc>
          <w:tcPr>
            <w:tcW w:w="2118" w:type="pct"/>
            <w:hideMark/>
          </w:tcPr>
          <w:p w14:paraId="3D65BEF7" w14:textId="77777777" w:rsidR="005B1647" w:rsidRPr="00614976"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614976">
              <w:t>Bidrag till regional kulturverksamhet</w:t>
            </w:r>
          </w:p>
        </w:tc>
        <w:tc>
          <w:tcPr>
            <w:tcW w:w="419" w:type="pct"/>
            <w:noWrap/>
            <w:hideMark/>
          </w:tcPr>
          <w:p w14:paraId="035BDA6F" w14:textId="77777777" w:rsidR="005B1647" w:rsidRPr="0061497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14976">
              <w:t>1 501</w:t>
            </w:r>
          </w:p>
        </w:tc>
        <w:tc>
          <w:tcPr>
            <w:tcW w:w="420" w:type="pct"/>
            <w:noWrap/>
            <w:hideMark/>
          </w:tcPr>
          <w:p w14:paraId="75D7797C" w14:textId="77777777" w:rsidR="005B1647" w:rsidRPr="0061497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14976">
              <w:t>-6</w:t>
            </w:r>
          </w:p>
        </w:tc>
        <w:tc>
          <w:tcPr>
            <w:tcW w:w="419" w:type="pct"/>
            <w:noWrap/>
            <w:hideMark/>
          </w:tcPr>
          <w:p w14:paraId="665C8DD8" w14:textId="77777777" w:rsidR="005B1647" w:rsidRPr="0061497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14976">
              <w:t>1 496</w:t>
            </w:r>
          </w:p>
        </w:tc>
        <w:tc>
          <w:tcPr>
            <w:tcW w:w="420" w:type="pct"/>
            <w:noWrap/>
            <w:hideMark/>
          </w:tcPr>
          <w:p w14:paraId="07BA84CB" w14:textId="77777777" w:rsidR="005B1647" w:rsidRPr="0061497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14976">
              <w:t>-6</w:t>
            </w:r>
          </w:p>
        </w:tc>
        <w:tc>
          <w:tcPr>
            <w:tcW w:w="419" w:type="pct"/>
            <w:noWrap/>
            <w:hideMark/>
          </w:tcPr>
          <w:p w14:paraId="198513C0" w14:textId="77777777" w:rsidR="005B1647" w:rsidRPr="0061497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14976">
              <w:t>-0,4</w:t>
            </w:r>
          </w:p>
        </w:tc>
        <w:tc>
          <w:tcPr>
            <w:tcW w:w="420" w:type="pct"/>
            <w:hideMark/>
          </w:tcPr>
          <w:p w14:paraId="2153627A" w14:textId="77777777" w:rsidR="005B1647" w:rsidRPr="0061497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14976">
              <w:t>1 486</w:t>
            </w:r>
          </w:p>
        </w:tc>
      </w:tr>
      <w:tr w:rsidR="00155607" w14:paraId="0C2EB4F2"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364" w:type="pct"/>
            <w:hideMark/>
          </w:tcPr>
          <w:p w14:paraId="67DC5521" w14:textId="77777777" w:rsidR="005B1647" w:rsidRPr="00614976" w:rsidRDefault="005B1647" w:rsidP="005B1647">
            <w:pPr>
              <w:pStyle w:val="Tabell"/>
            </w:pPr>
            <w:r w:rsidRPr="00614976">
              <w:t>3:1</w:t>
            </w:r>
          </w:p>
        </w:tc>
        <w:tc>
          <w:tcPr>
            <w:tcW w:w="2118" w:type="pct"/>
            <w:hideMark/>
          </w:tcPr>
          <w:p w14:paraId="0ABAD2D2" w14:textId="77777777" w:rsidR="005B1647" w:rsidRPr="00614976"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614976">
              <w:t>Bidrag till litteratur och kulturtidskrifter</w:t>
            </w:r>
          </w:p>
        </w:tc>
        <w:tc>
          <w:tcPr>
            <w:tcW w:w="419" w:type="pct"/>
            <w:noWrap/>
            <w:hideMark/>
          </w:tcPr>
          <w:p w14:paraId="3C36711F" w14:textId="77777777" w:rsidR="005B1647" w:rsidRPr="0061497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14976">
              <w:t>161</w:t>
            </w:r>
          </w:p>
        </w:tc>
        <w:tc>
          <w:tcPr>
            <w:tcW w:w="420" w:type="pct"/>
            <w:noWrap/>
            <w:hideMark/>
          </w:tcPr>
          <w:p w14:paraId="0F9E79E5" w14:textId="77777777" w:rsidR="005B1647" w:rsidRPr="0061497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14976">
              <w:t>-5</w:t>
            </w:r>
          </w:p>
        </w:tc>
        <w:tc>
          <w:tcPr>
            <w:tcW w:w="419" w:type="pct"/>
            <w:noWrap/>
            <w:hideMark/>
          </w:tcPr>
          <w:p w14:paraId="4DB7128B" w14:textId="77777777" w:rsidR="005B1647" w:rsidRPr="0061497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14976">
              <w:t>155</w:t>
            </w:r>
          </w:p>
        </w:tc>
        <w:tc>
          <w:tcPr>
            <w:tcW w:w="420" w:type="pct"/>
            <w:noWrap/>
            <w:hideMark/>
          </w:tcPr>
          <w:p w14:paraId="034F3BDC" w14:textId="77777777" w:rsidR="005B1647" w:rsidRPr="0061497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14976">
              <w:t>-6</w:t>
            </w:r>
          </w:p>
        </w:tc>
        <w:tc>
          <w:tcPr>
            <w:tcW w:w="419" w:type="pct"/>
            <w:noWrap/>
            <w:hideMark/>
          </w:tcPr>
          <w:p w14:paraId="11B826D7" w14:textId="77777777" w:rsidR="005B1647" w:rsidRPr="0061497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14976">
              <w:t>-3,5</w:t>
            </w:r>
          </w:p>
        </w:tc>
        <w:tc>
          <w:tcPr>
            <w:tcW w:w="420" w:type="pct"/>
            <w:hideMark/>
          </w:tcPr>
          <w:p w14:paraId="60B6B742" w14:textId="77777777" w:rsidR="005B1647" w:rsidRPr="0061497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14976">
              <w:t>199</w:t>
            </w:r>
          </w:p>
        </w:tc>
      </w:tr>
      <w:tr w:rsidR="00155607" w14:paraId="76E0705E"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364" w:type="pct"/>
            <w:hideMark/>
          </w:tcPr>
          <w:p w14:paraId="3465E98D" w14:textId="77777777" w:rsidR="005B1647" w:rsidRPr="00614976" w:rsidRDefault="005B1647" w:rsidP="005B1647">
            <w:pPr>
              <w:pStyle w:val="Tabell"/>
            </w:pPr>
            <w:r w:rsidRPr="00614976">
              <w:t>8:1</w:t>
            </w:r>
          </w:p>
        </w:tc>
        <w:tc>
          <w:tcPr>
            <w:tcW w:w="2118" w:type="pct"/>
            <w:hideMark/>
          </w:tcPr>
          <w:p w14:paraId="44BD89A8" w14:textId="77777777" w:rsidR="005B1647" w:rsidRPr="00614976"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614976">
              <w:t>Centrala museer: Myndigheter</w:t>
            </w:r>
          </w:p>
        </w:tc>
        <w:tc>
          <w:tcPr>
            <w:tcW w:w="419" w:type="pct"/>
            <w:noWrap/>
            <w:hideMark/>
          </w:tcPr>
          <w:p w14:paraId="3656DE27" w14:textId="77777777" w:rsidR="005B1647" w:rsidRPr="0061497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14976">
              <w:t>1 241</w:t>
            </w:r>
          </w:p>
        </w:tc>
        <w:tc>
          <w:tcPr>
            <w:tcW w:w="420" w:type="pct"/>
            <w:noWrap/>
            <w:hideMark/>
          </w:tcPr>
          <w:p w14:paraId="3D955C21" w14:textId="77777777" w:rsidR="005B1647" w:rsidRPr="0061497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14976">
              <w:t>99</w:t>
            </w:r>
          </w:p>
        </w:tc>
        <w:tc>
          <w:tcPr>
            <w:tcW w:w="419" w:type="pct"/>
            <w:noWrap/>
            <w:hideMark/>
          </w:tcPr>
          <w:p w14:paraId="25FC2F4A" w14:textId="77777777" w:rsidR="005B1647" w:rsidRPr="0061497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14976">
              <w:t>1 344</w:t>
            </w:r>
          </w:p>
        </w:tc>
        <w:tc>
          <w:tcPr>
            <w:tcW w:w="420" w:type="pct"/>
            <w:noWrap/>
            <w:hideMark/>
          </w:tcPr>
          <w:p w14:paraId="56AEE06E" w14:textId="77777777" w:rsidR="005B1647" w:rsidRPr="0061497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14976">
              <w:t>103</w:t>
            </w:r>
          </w:p>
        </w:tc>
        <w:tc>
          <w:tcPr>
            <w:tcW w:w="419" w:type="pct"/>
            <w:noWrap/>
            <w:hideMark/>
          </w:tcPr>
          <w:p w14:paraId="0DE4BECB" w14:textId="77777777" w:rsidR="005B1647" w:rsidRPr="0061497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14976">
              <w:t>8,3</w:t>
            </w:r>
          </w:p>
        </w:tc>
        <w:tc>
          <w:tcPr>
            <w:tcW w:w="420" w:type="pct"/>
            <w:hideMark/>
          </w:tcPr>
          <w:p w14:paraId="1B783BA1" w14:textId="77777777" w:rsidR="005B1647" w:rsidRPr="0061497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14976">
              <w:t>1 279</w:t>
            </w:r>
          </w:p>
        </w:tc>
      </w:tr>
      <w:tr w:rsidR="00155607" w14:paraId="1B43B8CB"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364" w:type="pct"/>
            <w:hideMark/>
          </w:tcPr>
          <w:p w14:paraId="496988F0" w14:textId="77777777" w:rsidR="005B1647" w:rsidRPr="00614976" w:rsidRDefault="005B1647" w:rsidP="005B1647">
            <w:pPr>
              <w:pStyle w:val="Tabell"/>
            </w:pPr>
            <w:r w:rsidRPr="00614976">
              <w:t>8:3</w:t>
            </w:r>
          </w:p>
        </w:tc>
        <w:tc>
          <w:tcPr>
            <w:tcW w:w="2118" w:type="pct"/>
            <w:hideMark/>
          </w:tcPr>
          <w:p w14:paraId="70B72A57" w14:textId="77777777" w:rsidR="005B1647" w:rsidRPr="00614976"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614976">
              <w:t>Bidrag till vissa museer</w:t>
            </w:r>
          </w:p>
        </w:tc>
        <w:tc>
          <w:tcPr>
            <w:tcW w:w="419" w:type="pct"/>
            <w:noWrap/>
            <w:hideMark/>
          </w:tcPr>
          <w:p w14:paraId="3DE02C90" w14:textId="77777777" w:rsidR="005B1647" w:rsidRPr="0061497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14976">
              <w:t>76</w:t>
            </w:r>
          </w:p>
        </w:tc>
        <w:tc>
          <w:tcPr>
            <w:tcW w:w="420" w:type="pct"/>
            <w:noWrap/>
            <w:hideMark/>
          </w:tcPr>
          <w:p w14:paraId="5C1A6BF3" w14:textId="77777777" w:rsidR="005B1647" w:rsidRPr="00614976"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419" w:type="pct"/>
            <w:noWrap/>
            <w:hideMark/>
          </w:tcPr>
          <w:p w14:paraId="7CAC28BC" w14:textId="77777777" w:rsidR="005B1647" w:rsidRPr="0061497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14976">
              <w:t>76</w:t>
            </w:r>
          </w:p>
        </w:tc>
        <w:tc>
          <w:tcPr>
            <w:tcW w:w="420" w:type="pct"/>
            <w:noWrap/>
            <w:hideMark/>
          </w:tcPr>
          <w:p w14:paraId="73A39DDE" w14:textId="77777777" w:rsidR="005B1647" w:rsidRPr="0061497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14976">
              <w:t>0</w:t>
            </w:r>
          </w:p>
        </w:tc>
        <w:tc>
          <w:tcPr>
            <w:tcW w:w="419" w:type="pct"/>
            <w:noWrap/>
            <w:hideMark/>
          </w:tcPr>
          <w:p w14:paraId="66EC4B4D" w14:textId="77777777" w:rsidR="005B1647" w:rsidRPr="0061497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14976">
              <w:t>0,0</w:t>
            </w:r>
          </w:p>
        </w:tc>
        <w:tc>
          <w:tcPr>
            <w:tcW w:w="420" w:type="pct"/>
            <w:hideMark/>
          </w:tcPr>
          <w:p w14:paraId="1211BA58" w14:textId="77777777" w:rsidR="005B1647" w:rsidRPr="0061497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14976">
              <w:t>76</w:t>
            </w:r>
          </w:p>
        </w:tc>
      </w:tr>
      <w:tr w:rsidR="00155607" w14:paraId="1014F3EE"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364" w:type="pct"/>
            <w:hideMark/>
          </w:tcPr>
          <w:p w14:paraId="566ED3DA" w14:textId="77777777" w:rsidR="005B1647" w:rsidRPr="00614976" w:rsidRDefault="005B1647" w:rsidP="005B1647">
            <w:pPr>
              <w:pStyle w:val="Tabell"/>
            </w:pPr>
            <w:r w:rsidRPr="00614976">
              <w:t>10:1</w:t>
            </w:r>
          </w:p>
        </w:tc>
        <w:tc>
          <w:tcPr>
            <w:tcW w:w="2118" w:type="pct"/>
            <w:hideMark/>
          </w:tcPr>
          <w:p w14:paraId="74C24954" w14:textId="77777777" w:rsidR="005B1647" w:rsidRPr="00614976"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614976">
              <w:t>Filmstöd</w:t>
            </w:r>
          </w:p>
        </w:tc>
        <w:tc>
          <w:tcPr>
            <w:tcW w:w="419" w:type="pct"/>
            <w:noWrap/>
            <w:hideMark/>
          </w:tcPr>
          <w:p w14:paraId="5C841460" w14:textId="77777777" w:rsidR="005B1647" w:rsidRPr="0061497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14976">
              <w:t>562</w:t>
            </w:r>
          </w:p>
        </w:tc>
        <w:tc>
          <w:tcPr>
            <w:tcW w:w="420" w:type="pct"/>
            <w:noWrap/>
            <w:hideMark/>
          </w:tcPr>
          <w:p w14:paraId="520E8044" w14:textId="77777777" w:rsidR="005B1647" w:rsidRPr="00614976"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419" w:type="pct"/>
            <w:noWrap/>
            <w:hideMark/>
          </w:tcPr>
          <w:p w14:paraId="115B7EEE" w14:textId="77777777" w:rsidR="005B1647" w:rsidRPr="0061497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14976">
              <w:t>562</w:t>
            </w:r>
          </w:p>
        </w:tc>
        <w:tc>
          <w:tcPr>
            <w:tcW w:w="420" w:type="pct"/>
            <w:noWrap/>
            <w:hideMark/>
          </w:tcPr>
          <w:p w14:paraId="7E213C36" w14:textId="77777777" w:rsidR="005B1647" w:rsidRPr="0061497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14976">
              <w:t>0</w:t>
            </w:r>
          </w:p>
        </w:tc>
        <w:tc>
          <w:tcPr>
            <w:tcW w:w="419" w:type="pct"/>
            <w:noWrap/>
            <w:hideMark/>
          </w:tcPr>
          <w:p w14:paraId="5C0FD5F5" w14:textId="77777777" w:rsidR="005B1647" w:rsidRPr="0061497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14976">
              <w:t>0,0</w:t>
            </w:r>
          </w:p>
        </w:tc>
        <w:tc>
          <w:tcPr>
            <w:tcW w:w="420" w:type="pct"/>
            <w:hideMark/>
          </w:tcPr>
          <w:p w14:paraId="668FF909" w14:textId="77777777" w:rsidR="005B1647" w:rsidRPr="0061497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14976">
              <w:t>567</w:t>
            </w:r>
          </w:p>
        </w:tc>
      </w:tr>
      <w:tr w:rsidR="00155607" w14:paraId="0EDE9D13"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364" w:type="pct"/>
            <w:hideMark/>
          </w:tcPr>
          <w:p w14:paraId="24F59CF9" w14:textId="77777777" w:rsidR="005B1647" w:rsidRPr="00614976" w:rsidRDefault="005B1647" w:rsidP="005B1647">
            <w:pPr>
              <w:pStyle w:val="Tabell"/>
            </w:pPr>
            <w:r w:rsidRPr="00614976">
              <w:t>12:3</w:t>
            </w:r>
          </w:p>
        </w:tc>
        <w:tc>
          <w:tcPr>
            <w:tcW w:w="2118" w:type="pct"/>
            <w:hideMark/>
          </w:tcPr>
          <w:p w14:paraId="7D93C848" w14:textId="77777777" w:rsidR="005B1647" w:rsidRPr="00614976"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614976">
              <w:t>Särskilda insatser inom ungdomspolitiken</w:t>
            </w:r>
          </w:p>
        </w:tc>
        <w:tc>
          <w:tcPr>
            <w:tcW w:w="419" w:type="pct"/>
            <w:noWrap/>
            <w:hideMark/>
          </w:tcPr>
          <w:p w14:paraId="29776B78" w14:textId="77777777" w:rsidR="005B1647" w:rsidRPr="0061497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14976">
              <w:t>35</w:t>
            </w:r>
          </w:p>
        </w:tc>
        <w:tc>
          <w:tcPr>
            <w:tcW w:w="420" w:type="pct"/>
            <w:noWrap/>
            <w:hideMark/>
          </w:tcPr>
          <w:p w14:paraId="65629111" w14:textId="77777777" w:rsidR="005B1647" w:rsidRPr="0061497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14976">
              <w:t>-25</w:t>
            </w:r>
          </w:p>
        </w:tc>
        <w:tc>
          <w:tcPr>
            <w:tcW w:w="419" w:type="pct"/>
            <w:noWrap/>
            <w:hideMark/>
          </w:tcPr>
          <w:p w14:paraId="1164150B" w14:textId="77777777" w:rsidR="005B1647" w:rsidRPr="0061497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14976">
              <w:t>10</w:t>
            </w:r>
          </w:p>
        </w:tc>
        <w:tc>
          <w:tcPr>
            <w:tcW w:w="420" w:type="pct"/>
            <w:noWrap/>
            <w:hideMark/>
          </w:tcPr>
          <w:p w14:paraId="4787EEA2" w14:textId="77777777" w:rsidR="005B1647" w:rsidRPr="0061497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14976">
              <w:t>-25</w:t>
            </w:r>
          </w:p>
        </w:tc>
        <w:tc>
          <w:tcPr>
            <w:tcW w:w="419" w:type="pct"/>
            <w:noWrap/>
            <w:hideMark/>
          </w:tcPr>
          <w:p w14:paraId="44DA9A10" w14:textId="77777777" w:rsidR="005B1647" w:rsidRPr="0061497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14976">
              <w:t>-71,8</w:t>
            </w:r>
          </w:p>
        </w:tc>
        <w:tc>
          <w:tcPr>
            <w:tcW w:w="420" w:type="pct"/>
            <w:hideMark/>
          </w:tcPr>
          <w:p w14:paraId="11553028" w14:textId="77777777" w:rsidR="005B1647" w:rsidRPr="0061497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14976">
              <w:t>77</w:t>
            </w:r>
          </w:p>
        </w:tc>
      </w:tr>
      <w:tr w:rsidR="00155607" w14:paraId="0D3C8A71"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364" w:type="pct"/>
            <w:hideMark/>
          </w:tcPr>
          <w:p w14:paraId="08798E2F" w14:textId="77777777" w:rsidR="005B1647" w:rsidRPr="00614976" w:rsidRDefault="005B1647" w:rsidP="005B1647">
            <w:pPr>
              <w:pStyle w:val="Tabell"/>
            </w:pPr>
            <w:r w:rsidRPr="00614976">
              <w:t>13:1</w:t>
            </w:r>
          </w:p>
        </w:tc>
        <w:tc>
          <w:tcPr>
            <w:tcW w:w="2118" w:type="pct"/>
            <w:hideMark/>
          </w:tcPr>
          <w:p w14:paraId="3A5067CF" w14:textId="77777777" w:rsidR="005B1647" w:rsidRPr="00614976"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614976">
              <w:t>Stöd till idrotten</w:t>
            </w:r>
          </w:p>
        </w:tc>
        <w:tc>
          <w:tcPr>
            <w:tcW w:w="419" w:type="pct"/>
            <w:noWrap/>
            <w:hideMark/>
          </w:tcPr>
          <w:p w14:paraId="39AB35A9" w14:textId="77777777" w:rsidR="005B1647" w:rsidRPr="0061497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14976">
              <w:t>1 974</w:t>
            </w:r>
          </w:p>
        </w:tc>
        <w:tc>
          <w:tcPr>
            <w:tcW w:w="420" w:type="pct"/>
            <w:noWrap/>
            <w:hideMark/>
          </w:tcPr>
          <w:p w14:paraId="7836567A" w14:textId="77777777" w:rsidR="005B1647" w:rsidRPr="0061497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14976">
              <w:t>-20</w:t>
            </w:r>
          </w:p>
        </w:tc>
        <w:tc>
          <w:tcPr>
            <w:tcW w:w="419" w:type="pct"/>
            <w:noWrap/>
            <w:hideMark/>
          </w:tcPr>
          <w:p w14:paraId="57A08E77" w14:textId="77777777" w:rsidR="005B1647" w:rsidRPr="0061497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14976">
              <w:t>1 954</w:t>
            </w:r>
          </w:p>
        </w:tc>
        <w:tc>
          <w:tcPr>
            <w:tcW w:w="420" w:type="pct"/>
            <w:noWrap/>
            <w:hideMark/>
          </w:tcPr>
          <w:p w14:paraId="458646B8" w14:textId="77777777" w:rsidR="005B1647" w:rsidRPr="0061497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14976">
              <w:t>-20</w:t>
            </w:r>
          </w:p>
        </w:tc>
        <w:tc>
          <w:tcPr>
            <w:tcW w:w="419" w:type="pct"/>
            <w:noWrap/>
            <w:hideMark/>
          </w:tcPr>
          <w:p w14:paraId="4B53D25E" w14:textId="77777777" w:rsidR="005B1647" w:rsidRPr="0061497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14976">
              <w:t>-1,0</w:t>
            </w:r>
          </w:p>
        </w:tc>
        <w:tc>
          <w:tcPr>
            <w:tcW w:w="420" w:type="pct"/>
            <w:hideMark/>
          </w:tcPr>
          <w:p w14:paraId="69BA2B99" w14:textId="77777777" w:rsidR="005B1647" w:rsidRPr="0061497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14976">
              <w:t>1 964</w:t>
            </w:r>
          </w:p>
        </w:tc>
      </w:tr>
      <w:tr w:rsidR="00155607" w14:paraId="6697CECA"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364" w:type="pct"/>
            <w:hideMark/>
          </w:tcPr>
          <w:p w14:paraId="55CF7283" w14:textId="77777777" w:rsidR="005B1647" w:rsidRPr="00614976" w:rsidRDefault="005B1647" w:rsidP="005B1647">
            <w:pPr>
              <w:pStyle w:val="Tabell"/>
            </w:pPr>
            <w:r w:rsidRPr="00614976">
              <w:t>14:1</w:t>
            </w:r>
          </w:p>
        </w:tc>
        <w:tc>
          <w:tcPr>
            <w:tcW w:w="2118" w:type="pct"/>
            <w:hideMark/>
          </w:tcPr>
          <w:p w14:paraId="1268DE9D" w14:textId="77777777" w:rsidR="005B1647" w:rsidRPr="00614976"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614976">
              <w:t>Bidrag till folkbildningen</w:t>
            </w:r>
          </w:p>
        </w:tc>
        <w:tc>
          <w:tcPr>
            <w:tcW w:w="419" w:type="pct"/>
            <w:noWrap/>
            <w:hideMark/>
          </w:tcPr>
          <w:p w14:paraId="5C30EA66" w14:textId="77777777" w:rsidR="005B1647" w:rsidRPr="0061497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14976">
              <w:t>4 298</w:t>
            </w:r>
          </w:p>
        </w:tc>
        <w:tc>
          <w:tcPr>
            <w:tcW w:w="420" w:type="pct"/>
            <w:noWrap/>
            <w:hideMark/>
          </w:tcPr>
          <w:p w14:paraId="5B9D4230" w14:textId="77777777" w:rsidR="005B1647" w:rsidRPr="00614976"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419" w:type="pct"/>
            <w:noWrap/>
            <w:hideMark/>
          </w:tcPr>
          <w:p w14:paraId="3B01244C" w14:textId="77777777" w:rsidR="005B1647" w:rsidRPr="0061497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14976">
              <w:t>4 298</w:t>
            </w:r>
          </w:p>
        </w:tc>
        <w:tc>
          <w:tcPr>
            <w:tcW w:w="420" w:type="pct"/>
            <w:noWrap/>
            <w:hideMark/>
          </w:tcPr>
          <w:p w14:paraId="35DA50ED" w14:textId="77777777" w:rsidR="005B1647" w:rsidRPr="0061497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14976">
              <w:t>0</w:t>
            </w:r>
          </w:p>
        </w:tc>
        <w:tc>
          <w:tcPr>
            <w:tcW w:w="419" w:type="pct"/>
            <w:noWrap/>
            <w:hideMark/>
          </w:tcPr>
          <w:p w14:paraId="135F5B5C" w14:textId="77777777" w:rsidR="005B1647" w:rsidRPr="0061497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14976">
              <w:t>0,0</w:t>
            </w:r>
          </w:p>
        </w:tc>
        <w:tc>
          <w:tcPr>
            <w:tcW w:w="420" w:type="pct"/>
            <w:hideMark/>
          </w:tcPr>
          <w:p w14:paraId="4C4081EF" w14:textId="77777777" w:rsidR="005B1647" w:rsidRPr="0061497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14976">
              <w:t>4 358</w:t>
            </w:r>
          </w:p>
        </w:tc>
      </w:tr>
      <w:tr w:rsidR="00155607" w14:paraId="68E50EFF"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364" w:type="pct"/>
            <w:hideMark/>
          </w:tcPr>
          <w:p w14:paraId="6FD02F00" w14:textId="77777777" w:rsidR="005B1647" w:rsidRPr="00614976" w:rsidRDefault="005B1647" w:rsidP="005B1647">
            <w:pPr>
              <w:pStyle w:val="Tabell"/>
            </w:pPr>
            <w:r w:rsidRPr="00614976">
              <w:t>14:3</w:t>
            </w:r>
          </w:p>
        </w:tc>
        <w:tc>
          <w:tcPr>
            <w:tcW w:w="2118" w:type="pct"/>
            <w:hideMark/>
          </w:tcPr>
          <w:p w14:paraId="20A7FC20" w14:textId="77777777" w:rsidR="005B1647" w:rsidRPr="00614976"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614976">
              <w:t>Särskilda insatser inom folkbildningen</w:t>
            </w:r>
          </w:p>
        </w:tc>
        <w:tc>
          <w:tcPr>
            <w:tcW w:w="419" w:type="pct"/>
            <w:noWrap/>
            <w:hideMark/>
          </w:tcPr>
          <w:p w14:paraId="67802B78" w14:textId="77777777" w:rsidR="005B1647" w:rsidRPr="0061497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14976">
              <w:t>170</w:t>
            </w:r>
          </w:p>
        </w:tc>
        <w:tc>
          <w:tcPr>
            <w:tcW w:w="420" w:type="pct"/>
            <w:noWrap/>
            <w:hideMark/>
          </w:tcPr>
          <w:p w14:paraId="3B107E40" w14:textId="77777777" w:rsidR="005B1647" w:rsidRPr="0061497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14976">
              <w:t>-8</w:t>
            </w:r>
          </w:p>
        </w:tc>
        <w:tc>
          <w:tcPr>
            <w:tcW w:w="419" w:type="pct"/>
            <w:noWrap/>
            <w:hideMark/>
          </w:tcPr>
          <w:p w14:paraId="02C8270F" w14:textId="77777777" w:rsidR="005B1647" w:rsidRPr="0061497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14976">
              <w:t>162</w:t>
            </w:r>
          </w:p>
        </w:tc>
        <w:tc>
          <w:tcPr>
            <w:tcW w:w="420" w:type="pct"/>
            <w:noWrap/>
            <w:hideMark/>
          </w:tcPr>
          <w:p w14:paraId="538F1AB4" w14:textId="77777777" w:rsidR="005B1647" w:rsidRPr="0061497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14976">
              <w:t>-8</w:t>
            </w:r>
          </w:p>
        </w:tc>
        <w:tc>
          <w:tcPr>
            <w:tcW w:w="419" w:type="pct"/>
            <w:noWrap/>
            <w:hideMark/>
          </w:tcPr>
          <w:p w14:paraId="34004455" w14:textId="77777777" w:rsidR="005B1647" w:rsidRPr="0061497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14976">
              <w:t>-4,7</w:t>
            </w:r>
          </w:p>
        </w:tc>
        <w:tc>
          <w:tcPr>
            <w:tcW w:w="420" w:type="pct"/>
            <w:hideMark/>
          </w:tcPr>
          <w:p w14:paraId="094A52AA" w14:textId="77777777" w:rsidR="005B1647" w:rsidRPr="0061497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14976">
              <w:t>190</w:t>
            </w:r>
          </w:p>
        </w:tc>
      </w:tr>
      <w:tr w:rsidR="00155607" w14:paraId="367D30E4"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364" w:type="pct"/>
            <w:tcBorders>
              <w:bottom w:val="single" w:sz="4" w:space="0" w:color="auto"/>
            </w:tcBorders>
            <w:hideMark/>
          </w:tcPr>
          <w:p w14:paraId="7AC2E7C0" w14:textId="77777777" w:rsidR="005B1647" w:rsidRPr="00614976" w:rsidRDefault="005B1647" w:rsidP="005B1647">
            <w:pPr>
              <w:pStyle w:val="Tabell"/>
            </w:pPr>
            <w:r w:rsidRPr="00614976">
              <w:t>15:1</w:t>
            </w:r>
          </w:p>
        </w:tc>
        <w:tc>
          <w:tcPr>
            <w:tcW w:w="2118" w:type="pct"/>
            <w:tcBorders>
              <w:bottom w:val="single" w:sz="4" w:space="0" w:color="auto"/>
            </w:tcBorders>
            <w:hideMark/>
          </w:tcPr>
          <w:p w14:paraId="2241A6B1" w14:textId="77777777" w:rsidR="005B1647" w:rsidRPr="00614976"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614976">
              <w:t>Spelinspektionen</w:t>
            </w:r>
          </w:p>
        </w:tc>
        <w:tc>
          <w:tcPr>
            <w:tcW w:w="419" w:type="pct"/>
            <w:tcBorders>
              <w:bottom w:val="single" w:sz="4" w:space="0" w:color="auto"/>
            </w:tcBorders>
            <w:noWrap/>
            <w:hideMark/>
          </w:tcPr>
          <w:p w14:paraId="4BA49B1C" w14:textId="77777777" w:rsidR="005B1647" w:rsidRPr="0061497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14976">
              <w:t>74</w:t>
            </w:r>
          </w:p>
        </w:tc>
        <w:tc>
          <w:tcPr>
            <w:tcW w:w="420" w:type="pct"/>
            <w:tcBorders>
              <w:bottom w:val="single" w:sz="4" w:space="0" w:color="auto"/>
            </w:tcBorders>
            <w:noWrap/>
            <w:hideMark/>
          </w:tcPr>
          <w:p w14:paraId="04DF4D9A" w14:textId="77777777" w:rsidR="005B1647" w:rsidRPr="00614976"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419" w:type="pct"/>
            <w:tcBorders>
              <w:bottom w:val="single" w:sz="4" w:space="0" w:color="auto"/>
            </w:tcBorders>
            <w:noWrap/>
            <w:hideMark/>
          </w:tcPr>
          <w:p w14:paraId="05B0CAEA" w14:textId="77777777" w:rsidR="005B1647" w:rsidRPr="0061497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14976">
              <w:t>70</w:t>
            </w:r>
          </w:p>
        </w:tc>
        <w:tc>
          <w:tcPr>
            <w:tcW w:w="420" w:type="pct"/>
            <w:tcBorders>
              <w:bottom w:val="single" w:sz="4" w:space="0" w:color="auto"/>
            </w:tcBorders>
            <w:noWrap/>
            <w:hideMark/>
          </w:tcPr>
          <w:p w14:paraId="6A652ECC" w14:textId="77777777" w:rsidR="005B1647" w:rsidRPr="0061497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14976">
              <w:t>-4</w:t>
            </w:r>
          </w:p>
        </w:tc>
        <w:tc>
          <w:tcPr>
            <w:tcW w:w="419" w:type="pct"/>
            <w:tcBorders>
              <w:bottom w:val="single" w:sz="4" w:space="0" w:color="auto"/>
            </w:tcBorders>
            <w:noWrap/>
            <w:hideMark/>
          </w:tcPr>
          <w:p w14:paraId="46C1465D" w14:textId="77777777" w:rsidR="005B1647" w:rsidRPr="0061497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14976">
              <w:t>-5,9</w:t>
            </w:r>
          </w:p>
        </w:tc>
        <w:tc>
          <w:tcPr>
            <w:tcW w:w="420" w:type="pct"/>
            <w:tcBorders>
              <w:bottom w:val="single" w:sz="4" w:space="0" w:color="auto"/>
            </w:tcBorders>
            <w:hideMark/>
          </w:tcPr>
          <w:p w14:paraId="7FB53A18" w14:textId="77777777" w:rsidR="005B1647" w:rsidRPr="0061497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14976">
              <w:t>60</w:t>
            </w:r>
          </w:p>
        </w:tc>
      </w:tr>
      <w:tr w:rsidR="00155607" w14:paraId="7BC97603"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364" w:type="pct"/>
            <w:tcBorders>
              <w:top w:val="single" w:sz="4" w:space="0" w:color="auto"/>
              <w:bottom w:val="single" w:sz="4" w:space="0" w:color="auto"/>
            </w:tcBorders>
            <w:shd w:val="clear" w:color="auto" w:fill="auto"/>
            <w:hideMark/>
          </w:tcPr>
          <w:p w14:paraId="3CA1FFF7" w14:textId="77777777" w:rsidR="005B1647" w:rsidRPr="00614976" w:rsidRDefault="005B1647" w:rsidP="005B1647">
            <w:pPr>
              <w:pStyle w:val="Tabell"/>
            </w:pPr>
          </w:p>
        </w:tc>
        <w:tc>
          <w:tcPr>
            <w:tcW w:w="2118" w:type="pct"/>
            <w:tcBorders>
              <w:top w:val="single" w:sz="4" w:space="0" w:color="auto"/>
              <w:bottom w:val="single" w:sz="4" w:space="0" w:color="auto"/>
            </w:tcBorders>
            <w:shd w:val="clear" w:color="auto" w:fill="auto"/>
            <w:hideMark/>
          </w:tcPr>
          <w:p w14:paraId="2DE5884A" w14:textId="77777777" w:rsidR="005B1647" w:rsidRPr="00614976"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614976">
              <w:t>Övriga anslag</w:t>
            </w:r>
          </w:p>
        </w:tc>
        <w:tc>
          <w:tcPr>
            <w:tcW w:w="419" w:type="pct"/>
            <w:tcBorders>
              <w:top w:val="single" w:sz="4" w:space="0" w:color="auto"/>
              <w:bottom w:val="single" w:sz="4" w:space="0" w:color="auto"/>
            </w:tcBorders>
            <w:shd w:val="clear" w:color="auto" w:fill="auto"/>
            <w:noWrap/>
            <w:hideMark/>
          </w:tcPr>
          <w:p w14:paraId="59AA4564" w14:textId="77777777" w:rsidR="005B1647" w:rsidRPr="0061497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14976">
              <w:t>5 062</w:t>
            </w:r>
          </w:p>
        </w:tc>
        <w:tc>
          <w:tcPr>
            <w:tcW w:w="420" w:type="pct"/>
            <w:tcBorders>
              <w:top w:val="single" w:sz="4" w:space="0" w:color="auto"/>
              <w:bottom w:val="single" w:sz="4" w:space="0" w:color="auto"/>
            </w:tcBorders>
            <w:shd w:val="clear" w:color="auto" w:fill="auto"/>
            <w:noWrap/>
            <w:hideMark/>
          </w:tcPr>
          <w:p w14:paraId="7434E43E" w14:textId="77777777" w:rsidR="005B1647" w:rsidRPr="0061497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14976">
              <w:t>-3</w:t>
            </w:r>
          </w:p>
        </w:tc>
        <w:tc>
          <w:tcPr>
            <w:tcW w:w="419" w:type="pct"/>
            <w:tcBorders>
              <w:top w:val="single" w:sz="4" w:space="0" w:color="auto"/>
              <w:bottom w:val="single" w:sz="4" w:space="0" w:color="auto"/>
            </w:tcBorders>
            <w:shd w:val="clear" w:color="auto" w:fill="auto"/>
            <w:noWrap/>
            <w:hideMark/>
          </w:tcPr>
          <w:p w14:paraId="2C251357" w14:textId="77777777" w:rsidR="005B1647" w:rsidRPr="0061497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14976">
              <w:t>5 045</w:t>
            </w:r>
          </w:p>
        </w:tc>
        <w:tc>
          <w:tcPr>
            <w:tcW w:w="420" w:type="pct"/>
            <w:tcBorders>
              <w:top w:val="single" w:sz="4" w:space="0" w:color="auto"/>
              <w:bottom w:val="single" w:sz="4" w:space="0" w:color="auto"/>
            </w:tcBorders>
            <w:shd w:val="clear" w:color="auto" w:fill="auto"/>
            <w:noWrap/>
            <w:hideMark/>
          </w:tcPr>
          <w:p w14:paraId="2563AAFA" w14:textId="77777777" w:rsidR="005B1647" w:rsidRPr="0061497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14976">
              <w:t>-17</w:t>
            </w:r>
          </w:p>
        </w:tc>
        <w:tc>
          <w:tcPr>
            <w:tcW w:w="419" w:type="pct"/>
            <w:tcBorders>
              <w:top w:val="single" w:sz="4" w:space="0" w:color="auto"/>
              <w:bottom w:val="single" w:sz="4" w:space="0" w:color="auto"/>
            </w:tcBorders>
            <w:shd w:val="clear" w:color="auto" w:fill="auto"/>
            <w:noWrap/>
            <w:hideMark/>
          </w:tcPr>
          <w:p w14:paraId="7BA2FF66" w14:textId="77777777" w:rsidR="005B1647" w:rsidRPr="0061497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14976">
              <w:t>-0,3</w:t>
            </w:r>
          </w:p>
        </w:tc>
        <w:tc>
          <w:tcPr>
            <w:tcW w:w="420" w:type="pct"/>
            <w:tcBorders>
              <w:top w:val="single" w:sz="4" w:space="0" w:color="auto"/>
              <w:bottom w:val="single" w:sz="4" w:space="0" w:color="auto"/>
            </w:tcBorders>
            <w:shd w:val="clear" w:color="auto" w:fill="auto"/>
            <w:hideMark/>
          </w:tcPr>
          <w:p w14:paraId="372CF04E" w14:textId="77777777" w:rsidR="005B1647" w:rsidRPr="0061497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14976">
              <w:t>4 977</w:t>
            </w:r>
          </w:p>
        </w:tc>
      </w:tr>
      <w:tr w:rsidR="00155607" w14:paraId="7AC15376" w14:textId="77777777" w:rsidTr="00155607">
        <w:trPr>
          <w:cnfStyle w:val="010000000000" w:firstRow="0" w:lastRow="1" w:firstColumn="0" w:lastColumn="0" w:oddVBand="0" w:evenVBand="0" w:oddHBand="0" w:evenHBand="0" w:firstRowFirstColumn="0" w:firstRowLastColumn="0" w:lastRowFirstColumn="0" w:lastRowLastColumn="0"/>
          <w:trHeight w:val="170"/>
        </w:trPr>
        <w:tc>
          <w:tcPr>
            <w:cnfStyle w:val="001000000000" w:firstRow="0" w:lastRow="0" w:firstColumn="1" w:lastColumn="0" w:oddVBand="0" w:evenVBand="0" w:oddHBand="0" w:evenHBand="0" w:firstRowFirstColumn="0" w:firstRowLastColumn="0" w:lastRowFirstColumn="0" w:lastRowLastColumn="0"/>
            <w:tcW w:w="2482" w:type="pct"/>
            <w:gridSpan w:val="2"/>
            <w:tcBorders>
              <w:top w:val="single" w:sz="4" w:space="0" w:color="auto"/>
            </w:tcBorders>
            <w:shd w:val="clear" w:color="auto" w:fill="auto"/>
            <w:noWrap/>
            <w:hideMark/>
          </w:tcPr>
          <w:p w14:paraId="24A1FCAA" w14:textId="77777777" w:rsidR="005B1647" w:rsidRPr="00614976" w:rsidRDefault="005B1647" w:rsidP="005B1647">
            <w:pPr>
              <w:pStyle w:val="Tabell"/>
              <w:rPr>
                <w:bCs/>
              </w:rPr>
            </w:pPr>
            <w:r w:rsidRPr="00614976">
              <w:rPr>
                <w:bCs/>
              </w:rPr>
              <w:t>Summa</w:t>
            </w:r>
          </w:p>
        </w:tc>
        <w:tc>
          <w:tcPr>
            <w:tcW w:w="419" w:type="pct"/>
            <w:tcBorders>
              <w:top w:val="single" w:sz="4" w:space="0" w:color="auto"/>
            </w:tcBorders>
            <w:shd w:val="clear" w:color="auto" w:fill="auto"/>
            <w:noWrap/>
            <w:hideMark/>
          </w:tcPr>
          <w:p w14:paraId="7566BDBA" w14:textId="77777777" w:rsidR="005B1647" w:rsidRPr="00614976"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7602C5">
              <w:rPr>
                <w:bCs/>
              </w:rPr>
              <w:t>15</w:t>
            </w:r>
            <w:r w:rsidRPr="00614976">
              <w:rPr>
                <w:bCs/>
              </w:rPr>
              <w:t xml:space="preserve"> 782</w:t>
            </w:r>
          </w:p>
        </w:tc>
        <w:tc>
          <w:tcPr>
            <w:tcW w:w="420" w:type="pct"/>
            <w:tcBorders>
              <w:top w:val="single" w:sz="4" w:space="0" w:color="auto"/>
            </w:tcBorders>
            <w:shd w:val="clear" w:color="auto" w:fill="auto"/>
            <w:noWrap/>
            <w:hideMark/>
          </w:tcPr>
          <w:p w14:paraId="01897CB7" w14:textId="77777777" w:rsidR="005B1647" w:rsidRPr="00614976"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614976">
              <w:rPr>
                <w:bCs/>
              </w:rPr>
              <w:t>72</w:t>
            </w:r>
          </w:p>
        </w:tc>
        <w:tc>
          <w:tcPr>
            <w:tcW w:w="419" w:type="pct"/>
            <w:tcBorders>
              <w:top w:val="single" w:sz="4" w:space="0" w:color="auto"/>
            </w:tcBorders>
            <w:shd w:val="clear" w:color="auto" w:fill="auto"/>
            <w:noWrap/>
            <w:hideMark/>
          </w:tcPr>
          <w:p w14:paraId="12821A93" w14:textId="77777777" w:rsidR="005B1647" w:rsidRPr="00614976"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614976">
              <w:rPr>
                <w:bCs/>
              </w:rPr>
              <w:t>15 828</w:t>
            </w:r>
          </w:p>
        </w:tc>
        <w:tc>
          <w:tcPr>
            <w:tcW w:w="420" w:type="pct"/>
            <w:tcBorders>
              <w:top w:val="single" w:sz="4" w:space="0" w:color="auto"/>
            </w:tcBorders>
            <w:shd w:val="clear" w:color="auto" w:fill="auto"/>
            <w:noWrap/>
            <w:hideMark/>
          </w:tcPr>
          <w:p w14:paraId="244245AF" w14:textId="77777777" w:rsidR="005B1647" w:rsidRPr="00614976"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614976">
              <w:rPr>
                <w:bCs/>
              </w:rPr>
              <w:t>47</w:t>
            </w:r>
          </w:p>
        </w:tc>
        <w:tc>
          <w:tcPr>
            <w:tcW w:w="419" w:type="pct"/>
            <w:tcBorders>
              <w:top w:val="single" w:sz="4" w:space="0" w:color="auto"/>
            </w:tcBorders>
            <w:shd w:val="clear" w:color="auto" w:fill="auto"/>
            <w:noWrap/>
            <w:hideMark/>
          </w:tcPr>
          <w:p w14:paraId="1D78061B" w14:textId="77777777" w:rsidR="005B1647" w:rsidRPr="00614976"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614976">
              <w:rPr>
                <w:bCs/>
              </w:rPr>
              <w:t>0,3</w:t>
            </w:r>
          </w:p>
        </w:tc>
        <w:tc>
          <w:tcPr>
            <w:tcW w:w="420" w:type="pct"/>
            <w:tcBorders>
              <w:top w:val="single" w:sz="4" w:space="0" w:color="auto"/>
            </w:tcBorders>
            <w:shd w:val="clear" w:color="auto" w:fill="auto"/>
            <w:hideMark/>
          </w:tcPr>
          <w:p w14:paraId="208F0C7F" w14:textId="77777777" w:rsidR="005B1647" w:rsidRPr="00614976"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614976">
              <w:rPr>
                <w:bCs/>
              </w:rPr>
              <w:t>16 008</w:t>
            </w:r>
          </w:p>
        </w:tc>
      </w:tr>
    </w:tbl>
    <w:p w14:paraId="4B4207A7" w14:textId="77777777" w:rsidR="005B1647" w:rsidRDefault="005B1647" w:rsidP="005B1647">
      <w:pPr>
        <w:pStyle w:val="Brdtext"/>
        <w:spacing w:before="160"/>
      </w:pPr>
      <w:r w:rsidRPr="00C212FD">
        <w:t>Utgiftsområdet omfattar utgifter för bl.a. folkbildning, ungdomsfrågor, det civila samhället, idrott, trossamfund, teater, dans och musik samt museer och utställningar.</w:t>
      </w:r>
    </w:p>
    <w:p w14:paraId="3F2C627A" w14:textId="77777777" w:rsidR="005B1647" w:rsidRDefault="005B1647" w:rsidP="005B1647">
      <w:pPr>
        <w:pStyle w:val="Brdtext"/>
      </w:pPr>
      <w:r w:rsidRPr="00C212FD">
        <w:t>Utfallet uppgick till 15 828 miljoner kronor och blev 47 miljoner kronor (0,3</w:t>
      </w:r>
      <w:r>
        <w:t> </w:t>
      </w:r>
      <w:r w:rsidRPr="00C212FD">
        <w:t>procent) högre än vad som anvisades i statens budget. Jämfört med 2018 minskade utgifterna med 180 miljoner kronor (1,1 procent)</w:t>
      </w:r>
      <w:r>
        <w:t>.</w:t>
      </w:r>
    </w:p>
    <w:p w14:paraId="24CACB86" w14:textId="77777777" w:rsidR="005B1647" w:rsidRDefault="005B1647" w:rsidP="005B1647">
      <w:pPr>
        <w:pStyle w:val="Rubrik5utannumrering"/>
      </w:pPr>
      <w:bookmarkStart w:id="156" w:name="_Hlk36048828"/>
      <w:r>
        <w:t>Justeringar med anledning av skillnader mellan budgetproposition och statens budget</w:t>
      </w:r>
    </w:p>
    <w:p w14:paraId="12EE880F" w14:textId="77777777" w:rsidR="005B1647" w:rsidRDefault="005B1647" w:rsidP="005B1647">
      <w:pPr>
        <w:pStyle w:val="Brdtext"/>
      </w:pPr>
      <w:r>
        <w:t xml:space="preserve">Utfallet för anslaget 1:2 </w:t>
      </w:r>
      <w:r w:rsidRPr="002F7612">
        <w:rPr>
          <w:i/>
          <w:iCs/>
        </w:rPr>
        <w:t>Bidrag till allmän kulturverksamhet</w:t>
      </w:r>
      <w:r>
        <w:t>, utveckling samt inter</w:t>
      </w:r>
      <w:r>
        <w:softHyphen/>
        <w:t xml:space="preserve">nationellt kulturbyte och samarbete blev 480 miljoner kronor, vilket är 49 miljoner kronor (11,4 procent) högre än anvisat i statens budget. Utfallet för </w:t>
      </w:r>
      <w:bookmarkEnd w:id="156"/>
      <w:r>
        <w:t>anslaget 8:1 </w:t>
      </w:r>
      <w:r w:rsidRPr="002F7612">
        <w:rPr>
          <w:i/>
          <w:iCs/>
        </w:rPr>
        <w:t>Centrala muse</w:t>
      </w:r>
      <w:r w:rsidRPr="006C0E07">
        <w:rPr>
          <w:i/>
          <w:iCs/>
        </w:rPr>
        <w:t>er: Myndigheter</w:t>
      </w:r>
      <w:r>
        <w:t xml:space="preserve"> uppgick till 1 344 miljoner kronor, vilket är 103 miljoner kronor högre än anvisat i statens budget. Dessa anslag anvisades totalt 149 miljoner kronor i enlighet med propositionen Vårändringsbudget för 2019. Av det totala beloppet anvisades 97 miljoner kronor eftersom riksdagen hade beslutat om en läge anslagsnivå än regeringens förslag i budgetpropositionen för 2019. Utfallet för anslaget 1:2 </w:t>
      </w:r>
      <w:r w:rsidRPr="002F7612">
        <w:rPr>
          <w:i/>
          <w:iCs/>
        </w:rPr>
        <w:t>Bidrag till allmän kulturverksamhet</w:t>
      </w:r>
      <w:r>
        <w:t>, utveckling samt internationellt kultur</w:t>
      </w:r>
      <w:r>
        <w:softHyphen/>
        <w:t>utbyte och samarbete blev 104 miljoner kronor (17,9 procent) lägre än föregående år. Det beror främst på att anslaget inte finansierade bidrag till musikskolan under första halvan av 2019.</w:t>
      </w:r>
    </w:p>
    <w:p w14:paraId="63E659A6" w14:textId="77777777" w:rsidR="005B1647" w:rsidRDefault="005B1647" w:rsidP="005B1647">
      <w:pPr>
        <w:pStyle w:val="Rubrik4utannumrering"/>
      </w:pPr>
      <w:r w:rsidRPr="00C212FD">
        <w:lastRenderedPageBreak/>
        <w:t>Beställningsbemyndiganden</w:t>
      </w:r>
    </w:p>
    <w:p w14:paraId="170A29F9" w14:textId="335A4FFE" w:rsidR="005B1647" w:rsidRDefault="005B1647" w:rsidP="005B1647">
      <w:pPr>
        <w:pStyle w:val="TabellRubrik"/>
      </w:pPr>
      <w:bookmarkStart w:id="157" w:name="_Toc37340085"/>
      <w:r>
        <w:t xml:space="preserve">Tabell </w:t>
      </w:r>
      <w:r>
        <w:fldChar w:fldCharType="begin"/>
      </w:r>
      <w:r>
        <w:instrText xml:space="preserve"> STYLEREF  "Rubrik 1" \n</w:instrText>
      </w:r>
      <w:r>
        <w:fldChar w:fldCharType="separate"/>
      </w:r>
      <w:r w:rsidR="00301022">
        <w:rPr>
          <w:noProof/>
        </w:rPr>
        <w:t>2</w:t>
      </w:r>
      <w:r>
        <w:rPr>
          <w:noProof/>
        </w:rPr>
        <w:fldChar w:fldCharType="end"/>
      </w:r>
      <w:r>
        <w:t>.</w:t>
      </w:r>
      <w:fldSimple w:instr=" SEQ Tabell \* ARABIC \s 1 ">
        <w:r w:rsidR="00301022">
          <w:rPr>
            <w:noProof/>
          </w:rPr>
          <w:t>85</w:t>
        </w:r>
      </w:fldSimple>
      <w:r>
        <w:tab/>
      </w:r>
      <w:r w:rsidRPr="00763A51">
        <w:t>UO 17 Beställningsbemyndiganden</w:t>
      </w:r>
      <w:bookmarkEnd w:id="157"/>
    </w:p>
    <w:p w14:paraId="7BF8E1D0" w14:textId="77777777" w:rsidR="005B1647" w:rsidRDefault="005B1647" w:rsidP="005B1647">
      <w:pPr>
        <w:pStyle w:val="TabellUnderrubrik"/>
      </w:pPr>
      <w:r w:rsidRPr="00763A51">
        <w:t>Miljoner kronor</w:t>
      </w:r>
    </w:p>
    <w:tbl>
      <w:tblPr>
        <w:tblStyle w:val="RKBPTabell"/>
        <w:tblW w:w="5000" w:type="pct"/>
        <w:tblLayout w:type="fixed"/>
        <w:tblLook w:val="06E0" w:firstRow="1" w:lastRow="1" w:firstColumn="1" w:lastColumn="0" w:noHBand="1" w:noVBand="1"/>
      </w:tblPr>
      <w:tblGrid>
        <w:gridCol w:w="735"/>
        <w:gridCol w:w="4367"/>
        <w:gridCol w:w="1134"/>
        <w:gridCol w:w="1134"/>
      </w:tblGrid>
      <w:tr w:rsidR="00155607" w14:paraId="65ABD82A" w14:textId="77777777" w:rsidTr="00657129">
        <w:trPr>
          <w:cnfStyle w:val="100000000000" w:firstRow="1" w:lastRow="0" w:firstColumn="0" w:lastColumn="0" w:oddVBand="0" w:evenVBand="0" w:oddHBand="0" w:evenHBand="0" w:firstRowFirstColumn="0" w:firstRowLastColumn="0" w:lastRowFirstColumn="0" w:lastRowLastColumn="0"/>
          <w:trHeight w:val="825"/>
          <w:tblHeader w:val="0"/>
        </w:trPr>
        <w:tc>
          <w:tcPr>
            <w:cnfStyle w:val="001000000000" w:firstRow="0" w:lastRow="0" w:firstColumn="1" w:lastColumn="0" w:oddVBand="0" w:evenVBand="0" w:oddHBand="0" w:evenHBand="0" w:firstRowFirstColumn="0" w:firstRowLastColumn="0" w:lastRowFirstColumn="0" w:lastRowLastColumn="0"/>
            <w:tcW w:w="499"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15FBD6C9" w14:textId="77777777" w:rsidR="005B1647" w:rsidRPr="00763A51" w:rsidRDefault="005B1647" w:rsidP="005B1647">
            <w:pPr>
              <w:pStyle w:val="TabellHuvud"/>
            </w:pPr>
            <w:r w:rsidRPr="00763A51">
              <w:t>Anslag</w:t>
            </w:r>
          </w:p>
        </w:tc>
        <w:tc>
          <w:tcPr>
            <w:tcW w:w="2963"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796B97FC" w14:textId="77777777" w:rsidR="005B1647" w:rsidRPr="00763A51" w:rsidRDefault="005B1647" w:rsidP="005B1647">
            <w:pPr>
              <w:pStyle w:val="TabellHuvud"/>
              <w:jc w:val="left"/>
              <w:cnfStyle w:val="100000000000" w:firstRow="1" w:lastRow="0" w:firstColumn="0" w:lastColumn="0" w:oddVBand="0" w:evenVBand="0" w:oddHBand="0" w:evenHBand="0" w:firstRowFirstColumn="0" w:firstRowLastColumn="0" w:lastRowFirstColumn="0" w:lastRowLastColumn="0"/>
            </w:pPr>
            <w:r w:rsidRPr="00763A51">
              <w:t>Anslagsnamn</w:t>
            </w:r>
          </w:p>
        </w:tc>
        <w:tc>
          <w:tcPr>
            <w:tcW w:w="769"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hideMark/>
          </w:tcPr>
          <w:p w14:paraId="2FB29CE1" w14:textId="77777777" w:rsidR="005B1647" w:rsidRPr="00763A51"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763A51">
              <w:t>Beställnings-bemyndigande</w:t>
            </w:r>
          </w:p>
        </w:tc>
        <w:tc>
          <w:tcPr>
            <w:tcW w:w="769"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hideMark/>
          </w:tcPr>
          <w:p w14:paraId="723920CD" w14:textId="77777777" w:rsidR="005B1647" w:rsidRPr="00763A51"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763A51">
              <w:t>Utestående åtaganden</w:t>
            </w:r>
            <w:r>
              <w:br/>
            </w:r>
            <w:r w:rsidRPr="00763A51">
              <w:t>2019-12-31</w:t>
            </w:r>
          </w:p>
        </w:tc>
      </w:tr>
      <w:tr w:rsidR="00155607" w14:paraId="0C90BEAB" w14:textId="77777777" w:rsidTr="00657129">
        <w:trPr>
          <w:trHeight w:val="300"/>
        </w:trPr>
        <w:tc>
          <w:tcPr>
            <w:cnfStyle w:val="001000000000" w:firstRow="0" w:lastRow="0" w:firstColumn="1" w:lastColumn="0" w:oddVBand="0" w:evenVBand="0" w:oddHBand="0" w:evenHBand="0" w:firstRowFirstColumn="0" w:firstRowLastColumn="0" w:lastRowFirstColumn="0" w:lastRowLastColumn="0"/>
            <w:tcW w:w="499" w:type="pct"/>
            <w:tcBorders>
              <w:top w:val="single" w:sz="12" w:space="0" w:color="auto"/>
            </w:tcBorders>
            <w:noWrap/>
            <w:hideMark/>
          </w:tcPr>
          <w:p w14:paraId="33095437" w14:textId="77777777" w:rsidR="005B1647" w:rsidRPr="00763A51" w:rsidRDefault="005B1647" w:rsidP="005B1647">
            <w:pPr>
              <w:pStyle w:val="Tabell"/>
            </w:pPr>
            <w:r w:rsidRPr="00763A51">
              <w:t>1:2</w:t>
            </w:r>
          </w:p>
        </w:tc>
        <w:tc>
          <w:tcPr>
            <w:tcW w:w="2963" w:type="pct"/>
            <w:tcBorders>
              <w:top w:val="single" w:sz="12" w:space="0" w:color="auto"/>
            </w:tcBorders>
            <w:noWrap/>
            <w:hideMark/>
          </w:tcPr>
          <w:p w14:paraId="07F08160" w14:textId="77777777" w:rsidR="005B1647" w:rsidRPr="00763A51"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763A51">
              <w:t>Bidrag till allmän kulturverksamhet, utveckling samt internationellt kulturutbyte och samarbete</w:t>
            </w:r>
          </w:p>
        </w:tc>
        <w:tc>
          <w:tcPr>
            <w:tcW w:w="769" w:type="pct"/>
            <w:tcBorders>
              <w:top w:val="single" w:sz="12" w:space="0" w:color="auto"/>
            </w:tcBorders>
            <w:noWrap/>
            <w:hideMark/>
          </w:tcPr>
          <w:p w14:paraId="309FE69D" w14:textId="77777777" w:rsidR="005B1647" w:rsidRPr="00763A51"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63A51">
              <w:t>25</w:t>
            </w:r>
          </w:p>
        </w:tc>
        <w:tc>
          <w:tcPr>
            <w:tcW w:w="769" w:type="pct"/>
            <w:tcBorders>
              <w:top w:val="single" w:sz="12" w:space="0" w:color="auto"/>
            </w:tcBorders>
            <w:noWrap/>
            <w:hideMark/>
          </w:tcPr>
          <w:p w14:paraId="015EEB5B" w14:textId="77777777" w:rsidR="005B1647" w:rsidRPr="00763A51"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63A51">
              <w:t>9</w:t>
            </w:r>
          </w:p>
        </w:tc>
      </w:tr>
      <w:tr w:rsidR="00155607" w14:paraId="27EF5FD1" w14:textId="77777777" w:rsidTr="00155607">
        <w:trPr>
          <w:trHeight w:val="300"/>
        </w:trPr>
        <w:tc>
          <w:tcPr>
            <w:cnfStyle w:val="001000000000" w:firstRow="0" w:lastRow="0" w:firstColumn="1" w:lastColumn="0" w:oddVBand="0" w:evenVBand="0" w:oddHBand="0" w:evenHBand="0" w:firstRowFirstColumn="0" w:firstRowLastColumn="0" w:lastRowFirstColumn="0" w:lastRowLastColumn="0"/>
            <w:tcW w:w="499" w:type="pct"/>
            <w:noWrap/>
            <w:hideMark/>
          </w:tcPr>
          <w:p w14:paraId="59EC09E3" w14:textId="77777777" w:rsidR="005B1647" w:rsidRPr="00763A51" w:rsidRDefault="005B1647" w:rsidP="005B1647">
            <w:pPr>
              <w:pStyle w:val="Tabell"/>
            </w:pPr>
            <w:r w:rsidRPr="00763A51">
              <w:t>1:5</w:t>
            </w:r>
          </w:p>
        </w:tc>
        <w:tc>
          <w:tcPr>
            <w:tcW w:w="2963" w:type="pct"/>
            <w:noWrap/>
            <w:hideMark/>
          </w:tcPr>
          <w:p w14:paraId="4F4437F2" w14:textId="77777777" w:rsidR="005B1647" w:rsidRPr="00763A51"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763A51">
              <w:t>Stöd till icke-statliga kulturlokaler</w:t>
            </w:r>
          </w:p>
        </w:tc>
        <w:tc>
          <w:tcPr>
            <w:tcW w:w="769" w:type="pct"/>
            <w:noWrap/>
            <w:hideMark/>
          </w:tcPr>
          <w:p w14:paraId="0723256B" w14:textId="77777777" w:rsidR="005B1647" w:rsidRPr="00763A51"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63A51">
              <w:t>9</w:t>
            </w:r>
          </w:p>
        </w:tc>
        <w:tc>
          <w:tcPr>
            <w:tcW w:w="769" w:type="pct"/>
            <w:noWrap/>
            <w:hideMark/>
          </w:tcPr>
          <w:p w14:paraId="6A5F3FED" w14:textId="77777777" w:rsidR="005B1647" w:rsidRPr="00763A51"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63A51">
              <w:t>9</w:t>
            </w:r>
          </w:p>
        </w:tc>
      </w:tr>
      <w:tr w:rsidR="00155607" w14:paraId="253BA986" w14:textId="77777777" w:rsidTr="00155607">
        <w:trPr>
          <w:trHeight w:val="300"/>
        </w:trPr>
        <w:tc>
          <w:tcPr>
            <w:cnfStyle w:val="001000000000" w:firstRow="0" w:lastRow="0" w:firstColumn="1" w:lastColumn="0" w:oddVBand="0" w:evenVBand="0" w:oddHBand="0" w:evenHBand="0" w:firstRowFirstColumn="0" w:firstRowLastColumn="0" w:lastRowFirstColumn="0" w:lastRowLastColumn="0"/>
            <w:tcW w:w="499" w:type="pct"/>
            <w:noWrap/>
            <w:hideMark/>
          </w:tcPr>
          <w:p w14:paraId="05A771A4" w14:textId="77777777" w:rsidR="005B1647" w:rsidRPr="00763A51" w:rsidRDefault="005B1647" w:rsidP="005B1647">
            <w:pPr>
              <w:pStyle w:val="Tabell"/>
            </w:pPr>
            <w:r w:rsidRPr="00763A51">
              <w:t>1:6</w:t>
            </w:r>
          </w:p>
        </w:tc>
        <w:tc>
          <w:tcPr>
            <w:tcW w:w="2963" w:type="pct"/>
            <w:noWrap/>
            <w:hideMark/>
          </w:tcPr>
          <w:p w14:paraId="03BF58A1" w14:textId="77777777" w:rsidR="005B1647" w:rsidRPr="00763A51"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763A51">
              <w:t>Bidrag till regional kulturverksamhet</w:t>
            </w:r>
          </w:p>
        </w:tc>
        <w:tc>
          <w:tcPr>
            <w:tcW w:w="769" w:type="pct"/>
            <w:noWrap/>
            <w:hideMark/>
          </w:tcPr>
          <w:p w14:paraId="5EB7C6DE" w14:textId="77777777" w:rsidR="005B1647" w:rsidRPr="00763A51"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63A51">
              <w:t>55</w:t>
            </w:r>
          </w:p>
        </w:tc>
        <w:tc>
          <w:tcPr>
            <w:tcW w:w="769" w:type="pct"/>
            <w:noWrap/>
            <w:hideMark/>
          </w:tcPr>
          <w:p w14:paraId="4B551D32" w14:textId="77777777" w:rsidR="005B1647" w:rsidRPr="00763A51"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63A51">
              <w:t>0</w:t>
            </w:r>
          </w:p>
        </w:tc>
      </w:tr>
      <w:tr w:rsidR="00155607" w14:paraId="7CE32FED" w14:textId="77777777" w:rsidTr="00155607">
        <w:trPr>
          <w:trHeight w:val="300"/>
        </w:trPr>
        <w:tc>
          <w:tcPr>
            <w:cnfStyle w:val="001000000000" w:firstRow="0" w:lastRow="0" w:firstColumn="1" w:lastColumn="0" w:oddVBand="0" w:evenVBand="0" w:oddHBand="0" w:evenHBand="0" w:firstRowFirstColumn="0" w:firstRowLastColumn="0" w:lastRowFirstColumn="0" w:lastRowLastColumn="0"/>
            <w:tcW w:w="499" w:type="pct"/>
            <w:noWrap/>
            <w:hideMark/>
          </w:tcPr>
          <w:p w14:paraId="176CE1A4" w14:textId="77777777" w:rsidR="005B1647" w:rsidRPr="00763A51" w:rsidRDefault="005B1647" w:rsidP="005B1647">
            <w:pPr>
              <w:pStyle w:val="Tabell"/>
            </w:pPr>
            <w:r w:rsidRPr="00763A51">
              <w:t>2:2</w:t>
            </w:r>
          </w:p>
        </w:tc>
        <w:tc>
          <w:tcPr>
            <w:tcW w:w="2963" w:type="pct"/>
            <w:noWrap/>
            <w:hideMark/>
          </w:tcPr>
          <w:p w14:paraId="4718FF42" w14:textId="77777777" w:rsidR="005B1647" w:rsidRPr="00763A51"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763A51">
              <w:t>Bidrag till vissa teater-, dans- och musikändamål</w:t>
            </w:r>
          </w:p>
        </w:tc>
        <w:tc>
          <w:tcPr>
            <w:tcW w:w="769" w:type="pct"/>
            <w:noWrap/>
            <w:hideMark/>
          </w:tcPr>
          <w:p w14:paraId="25056709" w14:textId="77777777" w:rsidR="005B1647" w:rsidRPr="00763A51"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63A51">
              <w:t>167</w:t>
            </w:r>
          </w:p>
        </w:tc>
        <w:tc>
          <w:tcPr>
            <w:tcW w:w="769" w:type="pct"/>
            <w:noWrap/>
            <w:hideMark/>
          </w:tcPr>
          <w:p w14:paraId="5B4E98DD" w14:textId="77777777" w:rsidR="005B1647" w:rsidRPr="00763A51"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63A51">
              <w:t>116</w:t>
            </w:r>
          </w:p>
        </w:tc>
      </w:tr>
      <w:tr w:rsidR="00155607" w14:paraId="32B2846B" w14:textId="77777777" w:rsidTr="00155607">
        <w:trPr>
          <w:trHeight w:val="300"/>
        </w:trPr>
        <w:tc>
          <w:tcPr>
            <w:cnfStyle w:val="001000000000" w:firstRow="0" w:lastRow="0" w:firstColumn="1" w:lastColumn="0" w:oddVBand="0" w:evenVBand="0" w:oddHBand="0" w:evenHBand="0" w:firstRowFirstColumn="0" w:firstRowLastColumn="0" w:lastRowFirstColumn="0" w:lastRowLastColumn="0"/>
            <w:tcW w:w="499" w:type="pct"/>
            <w:noWrap/>
            <w:hideMark/>
          </w:tcPr>
          <w:p w14:paraId="6CEC6882" w14:textId="77777777" w:rsidR="005B1647" w:rsidRPr="00763A51" w:rsidRDefault="005B1647" w:rsidP="005B1647">
            <w:pPr>
              <w:pStyle w:val="Tabell"/>
            </w:pPr>
            <w:r w:rsidRPr="00763A51">
              <w:t>3:1</w:t>
            </w:r>
          </w:p>
        </w:tc>
        <w:tc>
          <w:tcPr>
            <w:tcW w:w="2963" w:type="pct"/>
            <w:noWrap/>
            <w:hideMark/>
          </w:tcPr>
          <w:p w14:paraId="44724407" w14:textId="77777777" w:rsidR="005B1647" w:rsidRPr="00763A51"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763A51">
              <w:t>Bidrag till litteratur och kulturtidskrifter</w:t>
            </w:r>
          </w:p>
        </w:tc>
        <w:tc>
          <w:tcPr>
            <w:tcW w:w="769" w:type="pct"/>
            <w:noWrap/>
            <w:hideMark/>
          </w:tcPr>
          <w:p w14:paraId="6EA8A3AC" w14:textId="77777777" w:rsidR="005B1647" w:rsidRPr="00763A51"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63A51">
              <w:t>40</w:t>
            </w:r>
          </w:p>
        </w:tc>
        <w:tc>
          <w:tcPr>
            <w:tcW w:w="769" w:type="pct"/>
            <w:noWrap/>
            <w:hideMark/>
          </w:tcPr>
          <w:p w14:paraId="569BE33C" w14:textId="77777777" w:rsidR="005B1647" w:rsidRPr="00763A51"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63A51">
              <w:t>31</w:t>
            </w:r>
          </w:p>
        </w:tc>
      </w:tr>
      <w:tr w:rsidR="00155607" w14:paraId="058ED750" w14:textId="77777777" w:rsidTr="00155607">
        <w:trPr>
          <w:trHeight w:val="300"/>
        </w:trPr>
        <w:tc>
          <w:tcPr>
            <w:cnfStyle w:val="001000000000" w:firstRow="0" w:lastRow="0" w:firstColumn="1" w:lastColumn="0" w:oddVBand="0" w:evenVBand="0" w:oddHBand="0" w:evenHBand="0" w:firstRowFirstColumn="0" w:firstRowLastColumn="0" w:lastRowFirstColumn="0" w:lastRowLastColumn="0"/>
            <w:tcW w:w="499" w:type="pct"/>
            <w:noWrap/>
            <w:hideMark/>
          </w:tcPr>
          <w:p w14:paraId="27D76866" w14:textId="77777777" w:rsidR="005B1647" w:rsidRPr="00763A51" w:rsidRDefault="005B1647" w:rsidP="005B1647">
            <w:pPr>
              <w:pStyle w:val="Tabell"/>
            </w:pPr>
            <w:r w:rsidRPr="00763A51">
              <w:t>4:4</w:t>
            </w:r>
          </w:p>
        </w:tc>
        <w:tc>
          <w:tcPr>
            <w:tcW w:w="2963" w:type="pct"/>
            <w:noWrap/>
            <w:hideMark/>
          </w:tcPr>
          <w:p w14:paraId="0DCCEC3F" w14:textId="77777777" w:rsidR="005B1647" w:rsidRPr="00763A51"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763A51">
              <w:t>Bidrag till bild- och formområdet</w:t>
            </w:r>
          </w:p>
        </w:tc>
        <w:tc>
          <w:tcPr>
            <w:tcW w:w="769" w:type="pct"/>
            <w:noWrap/>
            <w:hideMark/>
          </w:tcPr>
          <w:p w14:paraId="098FE28A" w14:textId="77777777" w:rsidR="005B1647" w:rsidRPr="00763A51"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63A51">
              <w:t>14</w:t>
            </w:r>
          </w:p>
        </w:tc>
        <w:tc>
          <w:tcPr>
            <w:tcW w:w="769" w:type="pct"/>
            <w:noWrap/>
            <w:hideMark/>
          </w:tcPr>
          <w:p w14:paraId="6FF27DB4" w14:textId="77777777" w:rsidR="005B1647" w:rsidRPr="00763A51"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63A51">
              <w:t>12</w:t>
            </w:r>
          </w:p>
        </w:tc>
      </w:tr>
      <w:tr w:rsidR="00155607" w14:paraId="53E6D4C1" w14:textId="77777777" w:rsidTr="00155607">
        <w:trPr>
          <w:trHeight w:val="300"/>
        </w:trPr>
        <w:tc>
          <w:tcPr>
            <w:cnfStyle w:val="001000000000" w:firstRow="0" w:lastRow="0" w:firstColumn="1" w:lastColumn="0" w:oddVBand="0" w:evenVBand="0" w:oddHBand="0" w:evenHBand="0" w:firstRowFirstColumn="0" w:firstRowLastColumn="0" w:lastRowFirstColumn="0" w:lastRowLastColumn="0"/>
            <w:tcW w:w="499" w:type="pct"/>
            <w:noWrap/>
            <w:hideMark/>
          </w:tcPr>
          <w:p w14:paraId="15915B73" w14:textId="77777777" w:rsidR="005B1647" w:rsidRPr="00763A51" w:rsidRDefault="005B1647" w:rsidP="005B1647">
            <w:pPr>
              <w:pStyle w:val="Tabell"/>
            </w:pPr>
            <w:r w:rsidRPr="00763A51">
              <w:t>5:2</w:t>
            </w:r>
          </w:p>
        </w:tc>
        <w:tc>
          <w:tcPr>
            <w:tcW w:w="2963" w:type="pct"/>
            <w:noWrap/>
            <w:hideMark/>
          </w:tcPr>
          <w:p w14:paraId="046E0B12" w14:textId="77777777" w:rsidR="005B1647" w:rsidRPr="00763A51"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763A51">
              <w:t>Ersättningar och bidrag till konstnärer</w:t>
            </w:r>
          </w:p>
        </w:tc>
        <w:tc>
          <w:tcPr>
            <w:tcW w:w="769" w:type="pct"/>
            <w:noWrap/>
            <w:hideMark/>
          </w:tcPr>
          <w:p w14:paraId="0CAB5F2D" w14:textId="77777777" w:rsidR="005B1647" w:rsidRPr="00763A51"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63A51">
              <w:t>196</w:t>
            </w:r>
          </w:p>
        </w:tc>
        <w:tc>
          <w:tcPr>
            <w:tcW w:w="769" w:type="pct"/>
            <w:noWrap/>
            <w:hideMark/>
          </w:tcPr>
          <w:p w14:paraId="256EE637" w14:textId="77777777" w:rsidR="005B1647" w:rsidRPr="00763A51"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63A51">
              <w:t>133</w:t>
            </w:r>
          </w:p>
        </w:tc>
      </w:tr>
      <w:tr w:rsidR="00155607" w14:paraId="597CCEE5" w14:textId="77777777" w:rsidTr="00155607">
        <w:trPr>
          <w:trHeight w:val="300"/>
        </w:trPr>
        <w:tc>
          <w:tcPr>
            <w:cnfStyle w:val="001000000000" w:firstRow="0" w:lastRow="0" w:firstColumn="1" w:lastColumn="0" w:oddVBand="0" w:evenVBand="0" w:oddHBand="0" w:evenHBand="0" w:firstRowFirstColumn="0" w:firstRowLastColumn="0" w:lastRowFirstColumn="0" w:lastRowLastColumn="0"/>
            <w:tcW w:w="499" w:type="pct"/>
            <w:noWrap/>
            <w:hideMark/>
          </w:tcPr>
          <w:p w14:paraId="6D7CE4DC" w14:textId="77777777" w:rsidR="005B1647" w:rsidRPr="00763A51" w:rsidRDefault="005B1647" w:rsidP="005B1647">
            <w:pPr>
              <w:pStyle w:val="Tabell"/>
            </w:pPr>
            <w:r w:rsidRPr="00763A51">
              <w:t>7:2</w:t>
            </w:r>
          </w:p>
        </w:tc>
        <w:tc>
          <w:tcPr>
            <w:tcW w:w="2963" w:type="pct"/>
            <w:noWrap/>
            <w:hideMark/>
          </w:tcPr>
          <w:p w14:paraId="6B64C42E" w14:textId="77777777" w:rsidR="005B1647" w:rsidRPr="00763A51"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763A51">
              <w:t>Bidrag till kulturmiljövård</w:t>
            </w:r>
          </w:p>
        </w:tc>
        <w:tc>
          <w:tcPr>
            <w:tcW w:w="769" w:type="pct"/>
            <w:noWrap/>
            <w:hideMark/>
          </w:tcPr>
          <w:p w14:paraId="13C70715" w14:textId="77777777" w:rsidR="005B1647" w:rsidRPr="00763A51"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63A51">
              <w:t>90</w:t>
            </w:r>
          </w:p>
        </w:tc>
        <w:tc>
          <w:tcPr>
            <w:tcW w:w="769" w:type="pct"/>
            <w:noWrap/>
            <w:hideMark/>
          </w:tcPr>
          <w:p w14:paraId="55677988" w14:textId="77777777" w:rsidR="005B1647" w:rsidRPr="00763A51"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63A51">
              <w:t>70</w:t>
            </w:r>
          </w:p>
        </w:tc>
      </w:tr>
      <w:tr w:rsidR="00155607" w14:paraId="241A1EC7" w14:textId="77777777" w:rsidTr="00155607">
        <w:trPr>
          <w:trHeight w:val="300"/>
        </w:trPr>
        <w:tc>
          <w:tcPr>
            <w:cnfStyle w:val="001000000000" w:firstRow="0" w:lastRow="0" w:firstColumn="1" w:lastColumn="0" w:oddVBand="0" w:evenVBand="0" w:oddHBand="0" w:evenHBand="0" w:firstRowFirstColumn="0" w:firstRowLastColumn="0" w:lastRowFirstColumn="0" w:lastRowLastColumn="0"/>
            <w:tcW w:w="499" w:type="pct"/>
            <w:noWrap/>
            <w:hideMark/>
          </w:tcPr>
          <w:p w14:paraId="22B961CE" w14:textId="77777777" w:rsidR="005B1647" w:rsidRPr="00763A51" w:rsidRDefault="005B1647" w:rsidP="005B1647">
            <w:pPr>
              <w:pStyle w:val="Tabell"/>
            </w:pPr>
            <w:r w:rsidRPr="00763A51">
              <w:t>9:2</w:t>
            </w:r>
          </w:p>
        </w:tc>
        <w:tc>
          <w:tcPr>
            <w:tcW w:w="2963" w:type="pct"/>
            <w:noWrap/>
            <w:hideMark/>
          </w:tcPr>
          <w:p w14:paraId="3CE9E232" w14:textId="77777777" w:rsidR="005B1647" w:rsidRPr="00763A51"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763A51">
              <w:t>Stöd till trossamfund</w:t>
            </w:r>
          </w:p>
        </w:tc>
        <w:tc>
          <w:tcPr>
            <w:tcW w:w="769" w:type="pct"/>
            <w:noWrap/>
            <w:hideMark/>
          </w:tcPr>
          <w:p w14:paraId="73976124" w14:textId="77777777" w:rsidR="005B1647" w:rsidRPr="00763A51"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63A51">
              <w:t>46</w:t>
            </w:r>
          </w:p>
        </w:tc>
        <w:tc>
          <w:tcPr>
            <w:tcW w:w="769" w:type="pct"/>
            <w:noWrap/>
            <w:hideMark/>
          </w:tcPr>
          <w:p w14:paraId="11769F23" w14:textId="77777777" w:rsidR="005B1647" w:rsidRPr="00763A51"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63A51">
              <w:t>8</w:t>
            </w:r>
          </w:p>
        </w:tc>
      </w:tr>
      <w:tr w:rsidR="00155607" w14:paraId="191B8E3D" w14:textId="77777777" w:rsidTr="00155607">
        <w:trPr>
          <w:trHeight w:val="300"/>
        </w:trPr>
        <w:tc>
          <w:tcPr>
            <w:cnfStyle w:val="001000000000" w:firstRow="0" w:lastRow="0" w:firstColumn="1" w:lastColumn="0" w:oddVBand="0" w:evenVBand="0" w:oddHBand="0" w:evenHBand="0" w:firstRowFirstColumn="0" w:firstRowLastColumn="0" w:lastRowFirstColumn="0" w:lastRowLastColumn="0"/>
            <w:tcW w:w="499" w:type="pct"/>
            <w:noWrap/>
            <w:hideMark/>
          </w:tcPr>
          <w:p w14:paraId="05F69FDF" w14:textId="77777777" w:rsidR="005B1647" w:rsidRPr="00763A51" w:rsidRDefault="005B1647" w:rsidP="005B1647">
            <w:pPr>
              <w:pStyle w:val="Tabell"/>
            </w:pPr>
            <w:r w:rsidRPr="00763A51">
              <w:t>12:2</w:t>
            </w:r>
          </w:p>
        </w:tc>
        <w:tc>
          <w:tcPr>
            <w:tcW w:w="2963" w:type="pct"/>
            <w:noWrap/>
            <w:hideMark/>
          </w:tcPr>
          <w:p w14:paraId="615FE861" w14:textId="77777777" w:rsidR="005B1647" w:rsidRPr="00763A51"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763A51">
              <w:t>Bidrag till nationell och internationell ungdomsverksamhet</w:t>
            </w:r>
          </w:p>
        </w:tc>
        <w:tc>
          <w:tcPr>
            <w:tcW w:w="769" w:type="pct"/>
            <w:noWrap/>
            <w:hideMark/>
          </w:tcPr>
          <w:p w14:paraId="3762BE2F" w14:textId="77777777" w:rsidR="005B1647" w:rsidRPr="00763A51"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63A51">
              <w:t>212</w:t>
            </w:r>
          </w:p>
        </w:tc>
        <w:tc>
          <w:tcPr>
            <w:tcW w:w="769" w:type="pct"/>
            <w:noWrap/>
            <w:hideMark/>
          </w:tcPr>
          <w:p w14:paraId="6226EEF5" w14:textId="77777777" w:rsidR="005B1647" w:rsidRPr="00763A51"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63A51">
              <w:t>212</w:t>
            </w:r>
          </w:p>
        </w:tc>
      </w:tr>
      <w:tr w:rsidR="00155607" w14:paraId="512C7ABF" w14:textId="77777777" w:rsidTr="00155607">
        <w:trPr>
          <w:trHeight w:val="300"/>
        </w:trPr>
        <w:tc>
          <w:tcPr>
            <w:cnfStyle w:val="001000000000" w:firstRow="0" w:lastRow="0" w:firstColumn="1" w:lastColumn="0" w:oddVBand="0" w:evenVBand="0" w:oddHBand="0" w:evenHBand="0" w:firstRowFirstColumn="0" w:firstRowLastColumn="0" w:lastRowFirstColumn="0" w:lastRowLastColumn="0"/>
            <w:tcW w:w="499" w:type="pct"/>
            <w:noWrap/>
            <w:hideMark/>
          </w:tcPr>
          <w:p w14:paraId="3B4216B2" w14:textId="77777777" w:rsidR="005B1647" w:rsidRPr="00763A51" w:rsidRDefault="005B1647" w:rsidP="005B1647">
            <w:pPr>
              <w:pStyle w:val="Tabell"/>
            </w:pPr>
            <w:r w:rsidRPr="00763A51">
              <w:t>13:2</w:t>
            </w:r>
          </w:p>
        </w:tc>
        <w:tc>
          <w:tcPr>
            <w:tcW w:w="2963" w:type="pct"/>
            <w:noWrap/>
            <w:hideMark/>
          </w:tcPr>
          <w:p w14:paraId="716D8D1E" w14:textId="77777777" w:rsidR="005B1647" w:rsidRPr="00763A51"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763A51">
              <w:t>Bidrag till allmänna samlingslokaler</w:t>
            </w:r>
          </w:p>
        </w:tc>
        <w:tc>
          <w:tcPr>
            <w:tcW w:w="769" w:type="pct"/>
            <w:noWrap/>
            <w:hideMark/>
          </w:tcPr>
          <w:p w14:paraId="12CBABAA" w14:textId="77777777" w:rsidR="005B1647" w:rsidRPr="00763A51"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63A51">
              <w:t>44</w:t>
            </w:r>
          </w:p>
        </w:tc>
        <w:tc>
          <w:tcPr>
            <w:tcW w:w="769" w:type="pct"/>
            <w:noWrap/>
            <w:hideMark/>
          </w:tcPr>
          <w:p w14:paraId="2A8564A9" w14:textId="77777777" w:rsidR="005B1647" w:rsidRPr="00763A51"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63A51">
              <w:t>41</w:t>
            </w:r>
          </w:p>
        </w:tc>
      </w:tr>
      <w:tr w:rsidR="00155607" w14:paraId="326DE141" w14:textId="77777777" w:rsidTr="00155607">
        <w:trPr>
          <w:trHeight w:val="300"/>
        </w:trPr>
        <w:tc>
          <w:tcPr>
            <w:cnfStyle w:val="001000000000" w:firstRow="0" w:lastRow="0" w:firstColumn="1" w:lastColumn="0" w:oddVBand="0" w:evenVBand="0" w:oddHBand="0" w:evenHBand="0" w:firstRowFirstColumn="0" w:firstRowLastColumn="0" w:lastRowFirstColumn="0" w:lastRowLastColumn="0"/>
            <w:tcW w:w="499" w:type="pct"/>
            <w:noWrap/>
            <w:hideMark/>
          </w:tcPr>
          <w:p w14:paraId="1C348C58" w14:textId="77777777" w:rsidR="005B1647" w:rsidRPr="00763A51" w:rsidRDefault="005B1647" w:rsidP="005B1647">
            <w:pPr>
              <w:pStyle w:val="Tabell"/>
            </w:pPr>
            <w:r w:rsidRPr="00763A51">
              <w:t>13:4</w:t>
            </w:r>
          </w:p>
        </w:tc>
        <w:tc>
          <w:tcPr>
            <w:tcW w:w="2963" w:type="pct"/>
            <w:noWrap/>
            <w:hideMark/>
          </w:tcPr>
          <w:p w14:paraId="26F8BAE0" w14:textId="77777777" w:rsidR="005B1647" w:rsidRPr="00763A51"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763A51">
              <w:t>Bidrag till riksdagspartiers kvinnoorganisationer</w:t>
            </w:r>
          </w:p>
        </w:tc>
        <w:tc>
          <w:tcPr>
            <w:tcW w:w="769" w:type="pct"/>
            <w:noWrap/>
            <w:hideMark/>
          </w:tcPr>
          <w:p w14:paraId="2F25F1FA" w14:textId="77777777" w:rsidR="005B1647" w:rsidRPr="00763A51"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63A51">
              <w:t>15</w:t>
            </w:r>
          </w:p>
        </w:tc>
        <w:tc>
          <w:tcPr>
            <w:tcW w:w="769" w:type="pct"/>
            <w:noWrap/>
            <w:hideMark/>
          </w:tcPr>
          <w:p w14:paraId="5DC0CC0D" w14:textId="77777777" w:rsidR="005B1647" w:rsidRPr="00763A51"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63A51">
              <w:t>15</w:t>
            </w:r>
          </w:p>
        </w:tc>
      </w:tr>
      <w:tr w:rsidR="00155607" w14:paraId="3C675BB9" w14:textId="77777777" w:rsidTr="00155607">
        <w:trPr>
          <w:trHeight w:val="300"/>
        </w:trPr>
        <w:tc>
          <w:tcPr>
            <w:cnfStyle w:val="001000000000" w:firstRow="0" w:lastRow="0" w:firstColumn="1" w:lastColumn="0" w:oddVBand="0" w:evenVBand="0" w:oddHBand="0" w:evenHBand="0" w:firstRowFirstColumn="0" w:firstRowLastColumn="0" w:lastRowFirstColumn="0" w:lastRowLastColumn="0"/>
            <w:tcW w:w="499" w:type="pct"/>
            <w:noWrap/>
            <w:hideMark/>
          </w:tcPr>
          <w:p w14:paraId="495C2742" w14:textId="77777777" w:rsidR="005B1647" w:rsidRPr="00763A51" w:rsidRDefault="005B1647" w:rsidP="005B1647">
            <w:pPr>
              <w:pStyle w:val="Tabell"/>
            </w:pPr>
            <w:r w:rsidRPr="00763A51">
              <w:t>14:2</w:t>
            </w:r>
          </w:p>
        </w:tc>
        <w:tc>
          <w:tcPr>
            <w:tcW w:w="2963" w:type="pct"/>
            <w:noWrap/>
            <w:hideMark/>
          </w:tcPr>
          <w:p w14:paraId="6F5AF840" w14:textId="77777777" w:rsidR="005B1647" w:rsidRPr="00763A51"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763A51">
              <w:t>Bidrag till tolkutbildning</w:t>
            </w:r>
          </w:p>
        </w:tc>
        <w:tc>
          <w:tcPr>
            <w:tcW w:w="769" w:type="pct"/>
            <w:noWrap/>
            <w:hideMark/>
          </w:tcPr>
          <w:p w14:paraId="0FF290F6" w14:textId="77777777" w:rsidR="005B1647" w:rsidRPr="00763A51"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63A51">
              <w:t>140</w:t>
            </w:r>
          </w:p>
        </w:tc>
        <w:tc>
          <w:tcPr>
            <w:tcW w:w="769" w:type="pct"/>
            <w:noWrap/>
            <w:hideMark/>
          </w:tcPr>
          <w:p w14:paraId="67AFDB72" w14:textId="77777777" w:rsidR="005B1647" w:rsidRPr="00763A51"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63A51">
              <w:t>79</w:t>
            </w:r>
          </w:p>
        </w:tc>
      </w:tr>
      <w:tr w:rsidR="00155607" w14:paraId="64368B44" w14:textId="77777777" w:rsidTr="00155607">
        <w:trPr>
          <w:trHeight w:val="315"/>
        </w:trPr>
        <w:tc>
          <w:tcPr>
            <w:cnfStyle w:val="001000000000" w:firstRow="0" w:lastRow="0" w:firstColumn="1" w:lastColumn="0" w:oddVBand="0" w:evenVBand="0" w:oddHBand="0" w:evenHBand="0" w:firstRowFirstColumn="0" w:firstRowLastColumn="0" w:lastRowFirstColumn="0" w:lastRowLastColumn="0"/>
            <w:tcW w:w="499" w:type="pct"/>
            <w:noWrap/>
            <w:hideMark/>
          </w:tcPr>
          <w:p w14:paraId="0D45C658" w14:textId="77777777" w:rsidR="005B1647" w:rsidRPr="00763A51" w:rsidRDefault="005B1647" w:rsidP="005B1647">
            <w:pPr>
              <w:pStyle w:val="Tabell"/>
              <w:rPr>
                <w:b/>
                <w:bCs/>
              </w:rPr>
            </w:pPr>
            <w:r w:rsidRPr="00763A51">
              <w:rPr>
                <w:b/>
                <w:bCs/>
              </w:rPr>
              <w:t>Summa</w:t>
            </w:r>
          </w:p>
        </w:tc>
        <w:tc>
          <w:tcPr>
            <w:tcW w:w="2963" w:type="pct"/>
            <w:noWrap/>
            <w:hideMark/>
          </w:tcPr>
          <w:p w14:paraId="48D6D138" w14:textId="77777777" w:rsidR="005B1647" w:rsidRPr="00763A51"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rPr>
                <w:b/>
                <w:bCs/>
              </w:rPr>
            </w:pPr>
            <w:r w:rsidRPr="00763A51">
              <w:rPr>
                <w:b/>
                <w:bCs/>
              </w:rPr>
              <w:t> </w:t>
            </w:r>
          </w:p>
        </w:tc>
        <w:tc>
          <w:tcPr>
            <w:tcW w:w="769" w:type="pct"/>
            <w:noWrap/>
            <w:hideMark/>
          </w:tcPr>
          <w:p w14:paraId="74253479" w14:textId="77777777" w:rsidR="005B1647" w:rsidRPr="00763A51"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763A51">
              <w:rPr>
                <w:b/>
                <w:bCs/>
              </w:rPr>
              <w:t>1 053</w:t>
            </w:r>
          </w:p>
        </w:tc>
        <w:tc>
          <w:tcPr>
            <w:tcW w:w="769" w:type="pct"/>
            <w:noWrap/>
            <w:hideMark/>
          </w:tcPr>
          <w:p w14:paraId="525AEBB5" w14:textId="77777777" w:rsidR="005B1647" w:rsidRPr="00763A51"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763A51">
              <w:rPr>
                <w:b/>
                <w:bCs/>
              </w:rPr>
              <w:t>735</w:t>
            </w:r>
          </w:p>
        </w:tc>
      </w:tr>
      <w:tr w:rsidR="00155607" w14:paraId="1B899F59" w14:textId="77777777" w:rsidTr="00155607">
        <w:trPr>
          <w:trHeight w:val="300"/>
        </w:trPr>
        <w:tc>
          <w:tcPr>
            <w:cnfStyle w:val="001000000000" w:firstRow="0" w:lastRow="0" w:firstColumn="1" w:lastColumn="0" w:oddVBand="0" w:evenVBand="0" w:oddHBand="0" w:evenHBand="0" w:firstRowFirstColumn="0" w:firstRowLastColumn="0" w:lastRowFirstColumn="0" w:lastRowLastColumn="0"/>
            <w:tcW w:w="499" w:type="pct"/>
            <w:noWrap/>
            <w:hideMark/>
          </w:tcPr>
          <w:p w14:paraId="095D6468" w14:textId="77777777" w:rsidR="005B1647" w:rsidRPr="00DA0F92" w:rsidRDefault="005B1647" w:rsidP="005B1647">
            <w:pPr>
              <w:pStyle w:val="Tabell"/>
            </w:pPr>
            <w:r w:rsidRPr="00DA0F92">
              <w:t>13:5 (2017)</w:t>
            </w:r>
          </w:p>
        </w:tc>
        <w:tc>
          <w:tcPr>
            <w:tcW w:w="2963" w:type="pct"/>
            <w:noWrap/>
            <w:hideMark/>
          </w:tcPr>
          <w:p w14:paraId="5EE19E9B" w14:textId="77777777" w:rsidR="005B1647" w:rsidRPr="00DA0F92"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DA0F92">
              <w:t>Insatser för den ideella sektorn</w:t>
            </w:r>
          </w:p>
        </w:tc>
        <w:tc>
          <w:tcPr>
            <w:tcW w:w="769" w:type="pct"/>
            <w:noWrap/>
            <w:hideMark/>
          </w:tcPr>
          <w:p w14:paraId="108E7C53" w14:textId="77777777" w:rsidR="005B1647" w:rsidRPr="00763A51"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769" w:type="pct"/>
            <w:noWrap/>
            <w:hideMark/>
          </w:tcPr>
          <w:p w14:paraId="454431BA" w14:textId="77777777" w:rsidR="005B1647" w:rsidRPr="00763A51"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63A51">
              <w:t>14</w:t>
            </w:r>
          </w:p>
        </w:tc>
      </w:tr>
      <w:tr w:rsidR="00155607" w14:paraId="09B2E58A" w14:textId="77777777" w:rsidTr="00155607">
        <w:trPr>
          <w:cnfStyle w:val="010000000000" w:firstRow="0" w:lastRow="1" w:firstColumn="0" w:lastColumn="0" w:oddVBand="0" w:evenVBand="0" w:oddHBand="0" w:evenHBand="0" w:firstRowFirstColumn="0" w:firstRowLastColumn="0" w:lastRowFirstColumn="0" w:lastRowLastColumn="0"/>
          <w:trHeight w:val="315"/>
        </w:trPr>
        <w:tc>
          <w:tcPr>
            <w:cnfStyle w:val="001000000000" w:firstRow="0" w:lastRow="0" w:firstColumn="1" w:lastColumn="0" w:oddVBand="0" w:evenVBand="0" w:oddHBand="0" w:evenHBand="0" w:firstRowFirstColumn="0" w:firstRowLastColumn="0" w:lastRowFirstColumn="0" w:lastRowLastColumn="0"/>
            <w:tcW w:w="499" w:type="pct"/>
            <w:noWrap/>
            <w:hideMark/>
          </w:tcPr>
          <w:p w14:paraId="4D5A6439" w14:textId="77777777" w:rsidR="005B1647" w:rsidRPr="008E3D7D" w:rsidRDefault="005B1647" w:rsidP="005B1647">
            <w:pPr>
              <w:pStyle w:val="Tabell"/>
              <w:rPr>
                <w:bCs/>
              </w:rPr>
            </w:pPr>
            <w:r w:rsidRPr="008E3D7D">
              <w:rPr>
                <w:bCs/>
              </w:rPr>
              <w:t>Totalt</w:t>
            </w:r>
          </w:p>
        </w:tc>
        <w:tc>
          <w:tcPr>
            <w:tcW w:w="2963" w:type="pct"/>
            <w:noWrap/>
            <w:hideMark/>
          </w:tcPr>
          <w:p w14:paraId="1FC3B76D" w14:textId="77777777" w:rsidR="005B1647" w:rsidRPr="008E3D7D" w:rsidRDefault="005B1647" w:rsidP="005B1647">
            <w:pPr>
              <w:pStyle w:val="Tabell"/>
              <w:jc w:val="left"/>
              <w:cnfStyle w:val="010000000000" w:firstRow="0" w:lastRow="1" w:firstColumn="0" w:lastColumn="0" w:oddVBand="0" w:evenVBand="0" w:oddHBand="0" w:evenHBand="0" w:firstRowFirstColumn="0" w:firstRowLastColumn="0" w:lastRowFirstColumn="0" w:lastRowLastColumn="0"/>
            </w:pPr>
            <w:r w:rsidRPr="008E3D7D">
              <w:t> </w:t>
            </w:r>
          </w:p>
        </w:tc>
        <w:tc>
          <w:tcPr>
            <w:tcW w:w="769" w:type="pct"/>
            <w:noWrap/>
            <w:hideMark/>
          </w:tcPr>
          <w:p w14:paraId="32608679" w14:textId="77777777" w:rsidR="005B1647" w:rsidRPr="008E3D7D" w:rsidRDefault="005B1647" w:rsidP="005B1647">
            <w:pPr>
              <w:pStyle w:val="Tabell"/>
              <w:cnfStyle w:val="010000000000" w:firstRow="0" w:lastRow="1" w:firstColumn="0" w:lastColumn="0" w:oddVBand="0" w:evenVBand="0" w:oddHBand="0" w:evenHBand="0" w:firstRowFirstColumn="0" w:firstRowLastColumn="0" w:lastRowFirstColumn="0" w:lastRowLastColumn="0"/>
            </w:pPr>
            <w:r w:rsidRPr="008E3D7D">
              <w:t> </w:t>
            </w:r>
          </w:p>
        </w:tc>
        <w:tc>
          <w:tcPr>
            <w:tcW w:w="769" w:type="pct"/>
            <w:noWrap/>
            <w:hideMark/>
          </w:tcPr>
          <w:p w14:paraId="3C139A70" w14:textId="77777777" w:rsidR="005B1647" w:rsidRPr="008E3D7D"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8E3D7D">
              <w:rPr>
                <w:bCs/>
              </w:rPr>
              <w:t>749</w:t>
            </w:r>
          </w:p>
        </w:tc>
      </w:tr>
    </w:tbl>
    <w:p w14:paraId="6271AE75" w14:textId="77777777" w:rsidR="005B1647" w:rsidRDefault="005B1647" w:rsidP="005B1647">
      <w:pPr>
        <w:pStyle w:val="Brdtext"/>
        <w:spacing w:before="160"/>
      </w:pPr>
      <w:r w:rsidRPr="009F0C41">
        <w:t>Inom utgiftsområdet beslutade riksdagen om beställningsbemyndiganden på 1</w:t>
      </w:r>
      <w:r>
        <w:t> </w:t>
      </w:r>
      <w:r w:rsidRPr="009F0C41">
        <w:t>053</w:t>
      </w:r>
      <w:r>
        <w:t> </w:t>
      </w:r>
      <w:r w:rsidRPr="009F0C41">
        <w:t>miljoner kronor. De utestående åtagandena uppgick till 735</w:t>
      </w:r>
      <w:r>
        <w:t> </w:t>
      </w:r>
      <w:r w:rsidRPr="009F0C41">
        <w:t>miljoner kronor, vilket är 318 miljoner kronor lägre än beslutade bemyndiganden.</w:t>
      </w:r>
      <w:r>
        <w:t xml:space="preserve"> Bemyndigandet på anslaget 1:6 </w:t>
      </w:r>
      <w:r w:rsidRPr="003961DA">
        <w:rPr>
          <w:i/>
          <w:iCs/>
        </w:rPr>
        <w:t>Bidrag till regional kulturverksamhet</w:t>
      </w:r>
      <w:r>
        <w:t xml:space="preserve"> har inte utnyttjats eftersom Statens kulturråd ännu inte inlett fleråriga projekt som planerat. Det planeras ske under 2020, bemyndigandet har dock sänkts till 30 miljoner kronor. </w:t>
      </w:r>
      <w:r w:rsidRPr="001F794A">
        <w:t>Skillnaden mellan bemyndi</w:t>
      </w:r>
      <w:r>
        <w:softHyphen/>
      </w:r>
      <w:r w:rsidRPr="001F794A">
        <w:t>gande och utestående åtaganden för anslag</w:t>
      </w:r>
      <w:r>
        <w:t>et</w:t>
      </w:r>
      <w:r w:rsidRPr="001F794A">
        <w:t xml:space="preserve"> 9:2 </w:t>
      </w:r>
      <w:r w:rsidRPr="003961DA">
        <w:rPr>
          <w:i/>
          <w:iCs/>
        </w:rPr>
        <w:t>Stöd till trossamfund</w:t>
      </w:r>
      <w:r w:rsidRPr="001F794A">
        <w:t xml:space="preserve"> beror på att Myndigheten för stöd till trossamfund inte har ingått nya åtaganden i planerad omfattning.</w:t>
      </w:r>
    </w:p>
    <w:p w14:paraId="3E3EB305" w14:textId="0D367457" w:rsidR="005B1647" w:rsidRDefault="005B1647" w:rsidP="005B1647">
      <w:pPr>
        <w:pStyle w:val="Brdtext"/>
      </w:pPr>
      <w:r w:rsidRPr="00BA6329">
        <w:t xml:space="preserve">Under utgiftsområdet finns ett äldre beställningsbemyndigande, dvs. bemyndiganden där ramen har upphört </w:t>
      </w:r>
      <w:r>
        <w:t xml:space="preserve">och inga nya åtaganden ingås </w:t>
      </w:r>
      <w:r w:rsidRPr="00BA6329">
        <w:t>men där det fortfarande finns utestående åtaganden. Totalt uppgick de till 1</w:t>
      </w:r>
      <w:r>
        <w:t>4</w:t>
      </w:r>
      <w:r w:rsidRPr="00BA6329">
        <w:t xml:space="preserve"> miljon</w:t>
      </w:r>
      <w:r>
        <w:t>er</w:t>
      </w:r>
      <w:r w:rsidRPr="00BA6329">
        <w:t xml:space="preserve"> kronor.</w:t>
      </w:r>
    </w:p>
    <w:p w14:paraId="7D19D324" w14:textId="77777777" w:rsidR="005B1647" w:rsidRDefault="005B1647">
      <w:r>
        <w:br w:type="page"/>
      </w:r>
    </w:p>
    <w:p w14:paraId="06668B9B" w14:textId="77777777" w:rsidR="005B1647" w:rsidRDefault="005B1647" w:rsidP="005B1647">
      <w:pPr>
        <w:pStyle w:val="Rubrik4utannumrering"/>
      </w:pPr>
      <w:r w:rsidRPr="009F0C41">
        <w:lastRenderedPageBreak/>
        <w:t>Utlåning</w:t>
      </w:r>
    </w:p>
    <w:p w14:paraId="2706630C" w14:textId="1D3A6903" w:rsidR="005B1647" w:rsidRDefault="005B1647" w:rsidP="005B1647">
      <w:pPr>
        <w:pStyle w:val="TabellRubrik"/>
      </w:pPr>
      <w:bookmarkStart w:id="158" w:name="_Toc37340086"/>
      <w:r>
        <w:t xml:space="preserve">Tabell </w:t>
      </w:r>
      <w:r>
        <w:fldChar w:fldCharType="begin"/>
      </w:r>
      <w:r>
        <w:instrText xml:space="preserve"> STYLEREF  "Rubrik 1" \n</w:instrText>
      </w:r>
      <w:r>
        <w:fldChar w:fldCharType="separate"/>
      </w:r>
      <w:r w:rsidR="00301022">
        <w:rPr>
          <w:noProof/>
        </w:rPr>
        <w:t>2</w:t>
      </w:r>
      <w:r>
        <w:rPr>
          <w:noProof/>
        </w:rPr>
        <w:fldChar w:fldCharType="end"/>
      </w:r>
      <w:r>
        <w:t>.</w:t>
      </w:r>
      <w:fldSimple w:instr=" SEQ Tabell \* ARABIC \s 1 ">
        <w:r w:rsidR="00301022">
          <w:rPr>
            <w:noProof/>
          </w:rPr>
          <w:t>86</w:t>
        </w:r>
      </w:fldSimple>
      <w:r>
        <w:tab/>
      </w:r>
      <w:r w:rsidRPr="009F0C41">
        <w:t>UO 17 Utlåning</w:t>
      </w:r>
      <w:bookmarkEnd w:id="158"/>
    </w:p>
    <w:p w14:paraId="3B127D81" w14:textId="77777777" w:rsidR="005B1647" w:rsidRDefault="005B1647" w:rsidP="005B1647">
      <w:pPr>
        <w:pStyle w:val="TabellUnderrubrik"/>
      </w:pPr>
      <w:r w:rsidRPr="009F0C41">
        <w:t>Miljoner kronor</w:t>
      </w:r>
    </w:p>
    <w:tbl>
      <w:tblPr>
        <w:tblStyle w:val="RKBPTabell"/>
        <w:tblW w:w="5000" w:type="pct"/>
        <w:tblLook w:val="06E0" w:firstRow="1" w:lastRow="1" w:firstColumn="1" w:lastColumn="0" w:noHBand="1" w:noVBand="1"/>
      </w:tblPr>
      <w:tblGrid>
        <w:gridCol w:w="3657"/>
        <w:gridCol w:w="1904"/>
        <w:gridCol w:w="1809"/>
      </w:tblGrid>
      <w:tr w:rsidR="00155607" w14:paraId="2F1C8832" w14:textId="77777777" w:rsidTr="00860E41">
        <w:trPr>
          <w:cnfStyle w:val="100000000000" w:firstRow="1" w:lastRow="0" w:firstColumn="0" w:lastColumn="0" w:oddVBand="0" w:evenVBand="0" w:oddHBand="0" w:evenHBand="0" w:firstRowFirstColumn="0" w:firstRowLastColumn="0" w:lastRowFirstColumn="0" w:lastRowLastColumn="0"/>
          <w:trHeight w:val="270"/>
          <w:tblHeader w:val="0"/>
        </w:trPr>
        <w:tc>
          <w:tcPr>
            <w:cnfStyle w:val="001000000000" w:firstRow="0" w:lastRow="0" w:firstColumn="1" w:lastColumn="0" w:oddVBand="0" w:evenVBand="0" w:oddHBand="0" w:evenHBand="0" w:firstRowFirstColumn="0" w:firstRowLastColumn="0" w:lastRowFirstColumn="0" w:lastRowLastColumn="0"/>
            <w:tcW w:w="2481"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4F6595E7" w14:textId="77777777" w:rsidR="005B1647" w:rsidRPr="00324C54" w:rsidRDefault="005B1647" w:rsidP="005B1647">
            <w:pPr>
              <w:pStyle w:val="TabellHuvud"/>
            </w:pPr>
            <w:r w:rsidRPr="00324C54">
              <w:t>Utlåning</w:t>
            </w:r>
          </w:p>
        </w:tc>
        <w:tc>
          <w:tcPr>
            <w:tcW w:w="1292"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0734A92C" w14:textId="77777777" w:rsidR="005B1647" w:rsidRPr="00324C54"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324C54">
              <w:t>Låneram</w:t>
            </w:r>
          </w:p>
        </w:tc>
        <w:tc>
          <w:tcPr>
            <w:tcW w:w="1227"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0A4A9FD4" w14:textId="77777777" w:rsidR="005B1647" w:rsidRPr="00324C54"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324C54">
              <w:t>Lån 2019-12-31</w:t>
            </w:r>
          </w:p>
        </w:tc>
      </w:tr>
      <w:tr w:rsidR="00155607" w14:paraId="74A1AE51" w14:textId="77777777" w:rsidTr="00860E41">
        <w:trPr>
          <w:trHeight w:val="255"/>
        </w:trPr>
        <w:tc>
          <w:tcPr>
            <w:cnfStyle w:val="001000000000" w:firstRow="0" w:lastRow="0" w:firstColumn="1" w:lastColumn="0" w:oddVBand="0" w:evenVBand="0" w:oddHBand="0" w:evenHBand="0" w:firstRowFirstColumn="0" w:firstRowLastColumn="0" w:lastRowFirstColumn="0" w:lastRowLastColumn="0"/>
            <w:tcW w:w="2481" w:type="pct"/>
            <w:tcBorders>
              <w:top w:val="single" w:sz="12" w:space="0" w:color="auto"/>
            </w:tcBorders>
            <w:noWrap/>
            <w:hideMark/>
          </w:tcPr>
          <w:p w14:paraId="63BA63CB" w14:textId="77777777" w:rsidR="005B1647" w:rsidRPr="00324C54" w:rsidRDefault="005B1647" w:rsidP="005B1647">
            <w:pPr>
              <w:pStyle w:val="Tabell"/>
            </w:pPr>
            <w:r w:rsidRPr="00324C54">
              <w:t>Kungliga Operan AB</w:t>
            </w:r>
          </w:p>
        </w:tc>
        <w:tc>
          <w:tcPr>
            <w:tcW w:w="1292" w:type="pct"/>
            <w:tcBorders>
              <w:top w:val="single" w:sz="12" w:space="0" w:color="auto"/>
            </w:tcBorders>
            <w:noWrap/>
            <w:hideMark/>
          </w:tcPr>
          <w:p w14:paraId="009350F8" w14:textId="77777777" w:rsidR="005B1647" w:rsidRPr="00324C5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24C54">
              <w:t>126</w:t>
            </w:r>
          </w:p>
        </w:tc>
        <w:tc>
          <w:tcPr>
            <w:tcW w:w="1227" w:type="pct"/>
            <w:tcBorders>
              <w:top w:val="single" w:sz="12" w:space="0" w:color="auto"/>
            </w:tcBorders>
            <w:noWrap/>
            <w:hideMark/>
          </w:tcPr>
          <w:p w14:paraId="2E95F4FD" w14:textId="77777777" w:rsidR="005B1647" w:rsidRPr="00324C5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24C54">
              <w:t>91</w:t>
            </w:r>
          </w:p>
        </w:tc>
      </w:tr>
      <w:tr w:rsidR="00155607" w14:paraId="79A9568E"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2481" w:type="pct"/>
            <w:noWrap/>
            <w:hideMark/>
          </w:tcPr>
          <w:p w14:paraId="5919DD2F" w14:textId="77777777" w:rsidR="005B1647" w:rsidRPr="00324C54" w:rsidRDefault="005B1647" w:rsidP="005B1647">
            <w:pPr>
              <w:pStyle w:val="Tabell"/>
            </w:pPr>
            <w:r w:rsidRPr="00324C54">
              <w:t>Kungliga Dramatiska teatern AB</w:t>
            </w:r>
          </w:p>
        </w:tc>
        <w:tc>
          <w:tcPr>
            <w:tcW w:w="1292" w:type="pct"/>
            <w:noWrap/>
            <w:hideMark/>
          </w:tcPr>
          <w:p w14:paraId="50472FA3" w14:textId="77777777" w:rsidR="005B1647" w:rsidRPr="00324C5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24C54">
              <w:t>70</w:t>
            </w:r>
          </w:p>
        </w:tc>
        <w:tc>
          <w:tcPr>
            <w:tcW w:w="1227" w:type="pct"/>
            <w:noWrap/>
            <w:hideMark/>
          </w:tcPr>
          <w:p w14:paraId="55FB58B4" w14:textId="77777777" w:rsidR="005B1647" w:rsidRPr="00324C5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24C54">
              <w:t>50</w:t>
            </w:r>
          </w:p>
        </w:tc>
      </w:tr>
      <w:tr w:rsidR="00155607" w14:paraId="706A6C9C" w14:textId="77777777" w:rsidTr="00155607">
        <w:trPr>
          <w:trHeight w:val="300"/>
        </w:trPr>
        <w:tc>
          <w:tcPr>
            <w:cnfStyle w:val="001000000000" w:firstRow="0" w:lastRow="0" w:firstColumn="1" w:lastColumn="0" w:oddVBand="0" w:evenVBand="0" w:oddHBand="0" w:evenHBand="0" w:firstRowFirstColumn="0" w:firstRowLastColumn="0" w:lastRowFirstColumn="0" w:lastRowLastColumn="0"/>
            <w:tcW w:w="2481" w:type="pct"/>
            <w:tcBorders>
              <w:bottom w:val="single" w:sz="4" w:space="0" w:color="auto"/>
            </w:tcBorders>
            <w:noWrap/>
            <w:hideMark/>
          </w:tcPr>
          <w:p w14:paraId="1F2925D6" w14:textId="77777777" w:rsidR="005B1647" w:rsidRPr="00324C54" w:rsidRDefault="005B1647" w:rsidP="005B1647">
            <w:pPr>
              <w:pStyle w:val="Tabell"/>
            </w:pPr>
            <w:r w:rsidRPr="00324C54">
              <w:t xml:space="preserve">Nordiska museet </w:t>
            </w:r>
            <w:r w:rsidRPr="00324C54">
              <w:rPr>
                <w:vertAlign w:val="superscript"/>
              </w:rPr>
              <w:t>1</w:t>
            </w:r>
          </w:p>
        </w:tc>
        <w:tc>
          <w:tcPr>
            <w:tcW w:w="1292" w:type="pct"/>
            <w:tcBorders>
              <w:bottom w:val="single" w:sz="4" w:space="0" w:color="auto"/>
            </w:tcBorders>
            <w:noWrap/>
            <w:hideMark/>
          </w:tcPr>
          <w:p w14:paraId="089D4A3A" w14:textId="77777777" w:rsidR="005B1647" w:rsidRPr="00324C5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24C54">
              <w:t>20</w:t>
            </w:r>
          </w:p>
        </w:tc>
        <w:tc>
          <w:tcPr>
            <w:tcW w:w="1227" w:type="pct"/>
            <w:tcBorders>
              <w:bottom w:val="single" w:sz="4" w:space="0" w:color="auto"/>
            </w:tcBorders>
            <w:noWrap/>
            <w:hideMark/>
          </w:tcPr>
          <w:p w14:paraId="1535517D" w14:textId="77777777" w:rsidR="005B1647" w:rsidRPr="00324C5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24C54">
              <w:t>15</w:t>
            </w:r>
          </w:p>
        </w:tc>
      </w:tr>
      <w:tr w:rsidR="00155607" w14:paraId="3DD59395" w14:textId="77777777" w:rsidTr="00155607">
        <w:trPr>
          <w:cnfStyle w:val="010000000000" w:firstRow="0" w:lastRow="1" w:firstColumn="0" w:lastColumn="0" w:oddVBand="0" w:evenVBand="0" w:oddHBand="0" w:evenHBand="0" w:firstRowFirstColumn="0" w:firstRowLastColumn="0" w:lastRowFirstColumn="0" w:lastRowLastColumn="0"/>
          <w:trHeight w:val="270"/>
        </w:trPr>
        <w:tc>
          <w:tcPr>
            <w:cnfStyle w:val="001000000000" w:firstRow="0" w:lastRow="0" w:firstColumn="1" w:lastColumn="0" w:oddVBand="0" w:evenVBand="0" w:oddHBand="0" w:evenHBand="0" w:firstRowFirstColumn="0" w:firstRowLastColumn="0" w:lastRowFirstColumn="0" w:lastRowLastColumn="0"/>
            <w:tcW w:w="2481" w:type="pct"/>
            <w:tcBorders>
              <w:top w:val="single" w:sz="4" w:space="0" w:color="auto"/>
            </w:tcBorders>
            <w:shd w:val="clear" w:color="auto" w:fill="auto"/>
            <w:noWrap/>
            <w:hideMark/>
          </w:tcPr>
          <w:p w14:paraId="145AB0D6" w14:textId="77777777" w:rsidR="005B1647" w:rsidRPr="008E3D7D" w:rsidRDefault="005B1647" w:rsidP="005B1647">
            <w:pPr>
              <w:pStyle w:val="Tabell"/>
              <w:keepNext/>
            </w:pPr>
            <w:r w:rsidRPr="008E3D7D">
              <w:t>Summa</w:t>
            </w:r>
          </w:p>
        </w:tc>
        <w:tc>
          <w:tcPr>
            <w:tcW w:w="1292" w:type="pct"/>
            <w:tcBorders>
              <w:top w:val="single" w:sz="4" w:space="0" w:color="auto"/>
            </w:tcBorders>
            <w:shd w:val="clear" w:color="auto" w:fill="auto"/>
            <w:noWrap/>
            <w:hideMark/>
          </w:tcPr>
          <w:p w14:paraId="763EB9EF" w14:textId="77777777" w:rsidR="005B1647" w:rsidRPr="008E3D7D" w:rsidRDefault="005B1647" w:rsidP="005B1647">
            <w:pPr>
              <w:pStyle w:val="Tabell"/>
              <w:cnfStyle w:val="010000000000" w:firstRow="0" w:lastRow="1" w:firstColumn="0" w:lastColumn="0" w:oddVBand="0" w:evenVBand="0" w:oddHBand="0" w:evenHBand="0" w:firstRowFirstColumn="0" w:firstRowLastColumn="0" w:lastRowFirstColumn="0" w:lastRowLastColumn="0"/>
            </w:pPr>
            <w:r w:rsidRPr="008E3D7D">
              <w:t>216</w:t>
            </w:r>
          </w:p>
        </w:tc>
        <w:tc>
          <w:tcPr>
            <w:tcW w:w="1227" w:type="pct"/>
            <w:tcBorders>
              <w:top w:val="single" w:sz="4" w:space="0" w:color="auto"/>
            </w:tcBorders>
            <w:shd w:val="clear" w:color="auto" w:fill="auto"/>
            <w:noWrap/>
            <w:hideMark/>
          </w:tcPr>
          <w:p w14:paraId="5F700EDE" w14:textId="77777777" w:rsidR="005B1647" w:rsidRPr="008E3D7D" w:rsidRDefault="005B1647" w:rsidP="005B1647">
            <w:pPr>
              <w:pStyle w:val="Tabell"/>
              <w:cnfStyle w:val="010000000000" w:firstRow="0" w:lastRow="1" w:firstColumn="0" w:lastColumn="0" w:oddVBand="0" w:evenVBand="0" w:oddHBand="0" w:evenHBand="0" w:firstRowFirstColumn="0" w:firstRowLastColumn="0" w:lastRowFirstColumn="0" w:lastRowLastColumn="0"/>
            </w:pPr>
            <w:r w:rsidRPr="008E3D7D">
              <w:t>156</w:t>
            </w:r>
          </w:p>
        </w:tc>
      </w:tr>
    </w:tbl>
    <w:p w14:paraId="6FED2256" w14:textId="77777777" w:rsidR="005B1647" w:rsidRDefault="005B1647" w:rsidP="005B1647">
      <w:pPr>
        <w:pStyle w:val="TabellFotnot"/>
      </w:pPr>
      <w:r w:rsidRPr="00324C54">
        <w:rPr>
          <w:vertAlign w:val="superscript"/>
        </w:rPr>
        <w:t>1</w:t>
      </w:r>
      <w:r w:rsidRPr="00324C54">
        <w:t xml:space="preserve"> </w:t>
      </w:r>
      <w:r>
        <w:t>P</w:t>
      </w:r>
      <w:r w:rsidRPr="00324C54">
        <w:t>rop. 2014/15:99, bet. 2014/15:Fiu21, rskr. 2014 /15:255</w:t>
      </w:r>
      <w:r>
        <w:t>.</w:t>
      </w:r>
    </w:p>
    <w:p w14:paraId="774B338D" w14:textId="77777777" w:rsidR="005B1647" w:rsidRDefault="005B1647" w:rsidP="005B1647">
      <w:pPr>
        <w:pStyle w:val="Brdtext"/>
        <w:spacing w:before="160"/>
      </w:pPr>
      <w:r w:rsidRPr="00324C54">
        <w:t>Inom utgiftsområdet har riksdagen beslutat om en låneram på högst 216</w:t>
      </w:r>
      <w:r>
        <w:t> </w:t>
      </w:r>
      <w:r w:rsidRPr="00324C54">
        <w:t>miljoner kronor för lån till viss ombyggnation av Nordiska museet lån till Kungliga Operan och Kungliga Dramatiska teatern. Utestående lån vid utgången av 2019 var 156 miljoner kronor.</w:t>
      </w:r>
    </w:p>
    <w:p w14:paraId="1B05A13C" w14:textId="77777777" w:rsidR="005B1647" w:rsidRDefault="005B1647" w:rsidP="005B1647">
      <w:pPr>
        <w:pStyle w:val="Rubrik4utannumrering"/>
      </w:pPr>
      <w:r w:rsidRPr="00C26DEA">
        <w:t xml:space="preserve">Riksrevisionens iakttagelser – </w:t>
      </w:r>
      <w:r>
        <w:t>årlig revision</w:t>
      </w:r>
    </w:p>
    <w:p w14:paraId="42073BC3" w14:textId="77777777" w:rsidR="005B1647" w:rsidRPr="00405086" w:rsidRDefault="005B1647" w:rsidP="005B1647">
      <w:pPr>
        <w:pStyle w:val="Rubrik5utannumrering"/>
      </w:pPr>
      <w:r w:rsidRPr="00405086">
        <w:t>Nationalmuseum</w:t>
      </w:r>
    </w:p>
    <w:p w14:paraId="2A8C6DD3" w14:textId="77777777" w:rsidR="005B1647" w:rsidRDefault="005B1647" w:rsidP="005B1647">
      <w:pPr>
        <w:pStyle w:val="Brdtext"/>
      </w:pPr>
      <w:r>
        <w:t>Nationalmuseum har fått en revisionsberättelse med reservation avseende sin årsredovisning för 2019. Som grund för uttalande om reservation anger Riksrevisionen följande.</w:t>
      </w:r>
    </w:p>
    <w:p w14:paraId="685E0427" w14:textId="77777777" w:rsidR="005B1647" w:rsidRPr="00916711" w:rsidRDefault="005B1647" w:rsidP="005B1647">
      <w:pPr>
        <w:pStyle w:val="Brdtext"/>
      </w:pPr>
      <w:r w:rsidRPr="00916711">
        <w:t>Nationalmuseum har under ett stort antal dagar under året överskridit av regeringen beslutad räntekontokredit. Överskridandet har som mest uppgått till 14,3</w:t>
      </w:r>
      <w:r>
        <w:t> </w:t>
      </w:r>
      <w:r w:rsidRPr="00916711">
        <w:t>miljoner kronor.</w:t>
      </w:r>
    </w:p>
    <w:p w14:paraId="79D23776" w14:textId="77777777" w:rsidR="005B1647" w:rsidRPr="00405086" w:rsidRDefault="005B1647" w:rsidP="005B1647">
      <w:pPr>
        <w:pStyle w:val="Rubrik5utannumrering"/>
      </w:pPr>
      <w:r w:rsidRPr="00405086">
        <w:t>Riksarkivet</w:t>
      </w:r>
    </w:p>
    <w:p w14:paraId="10A6AE45" w14:textId="77777777" w:rsidR="005B1647" w:rsidRPr="00B030DC" w:rsidRDefault="005B1647" w:rsidP="005B1647">
      <w:pPr>
        <w:rPr>
          <w:rStyle w:val="BrdtextChar"/>
        </w:rPr>
      </w:pPr>
      <w:r>
        <w:t>Riksarkivet har fått en revisionsberättelse med reservation avseende sin årsredovisning för 2019. Som grund för uttalande om reservation anger Riksrevisionen följande.</w:t>
      </w:r>
    </w:p>
    <w:p w14:paraId="65783F0B" w14:textId="77777777" w:rsidR="005B1647" w:rsidRPr="00493294" w:rsidRDefault="005B1647" w:rsidP="005B1647">
      <w:pPr>
        <w:pStyle w:val="Brdtext"/>
      </w:pPr>
      <w:r w:rsidRPr="00493294">
        <w:t xml:space="preserve">Riksarkivet redovisar i årsredovisningen en omsättning för avgiftsområdet </w:t>
      </w:r>
      <w:r>
        <w:t>d</w:t>
      </w:r>
      <w:r w:rsidRPr="00493294">
        <w:t xml:space="preserve">igitaliseringstjänster på 6 597 tusen kronor under 2019 och ett ackumulerat underskott om -23 863 tusen kronor per den 31 december 2019. Det ekonomiska målet för </w:t>
      </w:r>
      <w:r>
        <w:t>d</w:t>
      </w:r>
      <w:r w:rsidRPr="00493294">
        <w:t>igitaliseringstjänster är enligt 5 § avgiftsförordningen (1992:191) att avgifter ska beräknas så att de helt täcker verksamhetens kostnader (full kostnadstäckning). Enligt Ekonomistyrningsverkets föreskrifter till 5 § avgiftsförordningen ska avgifterna beräknas så att intäkterna på ett eller några års sikt täcker samtliga med verksamheten direkt eller indirekt förenade kostnader. Riksarkivet har under flera års tid byggt upp det ackumulerade underskottet vilket avviker från det ekonomiska målet om full kostnadstäckning som regleras i 5 § avgiftsförordningen.</w:t>
      </w:r>
    </w:p>
    <w:p w14:paraId="511768C1" w14:textId="77777777" w:rsidR="005B1647" w:rsidRPr="005B36F7" w:rsidRDefault="005B1647" w:rsidP="005B1647">
      <w:pPr>
        <w:pStyle w:val="Brdtext"/>
      </w:pPr>
      <w:r>
        <w:t xml:space="preserve">Dessutom </w:t>
      </w:r>
      <w:r w:rsidRPr="005B36F7">
        <w:t>saknas</w:t>
      </w:r>
      <w:r>
        <w:t xml:space="preserve"> i Riksarkivets årsredovisning</w:t>
      </w:r>
      <w:r w:rsidRPr="005B36F7">
        <w:t xml:space="preserve"> balansposten Räntekontokredit i RGK som krävs enligt 4 kap</w:t>
      </w:r>
      <w:r>
        <w:t>.</w:t>
      </w:r>
      <w:r w:rsidRPr="005B36F7">
        <w:t xml:space="preserve"> 2 § förordningen (2000:6</w:t>
      </w:r>
      <w:r>
        <w:t>0</w:t>
      </w:r>
      <w:r w:rsidRPr="005B36F7">
        <w:t>5) om årsredovisning och budget</w:t>
      </w:r>
      <w:r>
        <w:softHyphen/>
      </w:r>
      <w:r w:rsidRPr="005B36F7">
        <w:t>underlag. Posten uppg</w:t>
      </w:r>
      <w:r>
        <w:t>ick</w:t>
      </w:r>
      <w:r w:rsidRPr="005B36F7">
        <w:t xml:space="preserve"> per </w:t>
      </w:r>
      <w:r>
        <w:t xml:space="preserve">den 31 december </w:t>
      </w:r>
      <w:r w:rsidRPr="005B36F7">
        <w:t>2019 till 60</w:t>
      </w:r>
      <w:r>
        <w:t> </w:t>
      </w:r>
      <w:r w:rsidRPr="005B36F7">
        <w:t>116</w:t>
      </w:r>
      <w:r>
        <w:t> 000</w:t>
      </w:r>
      <w:r w:rsidRPr="005B36F7">
        <w:t xml:space="preserve"> kronor.</w:t>
      </w:r>
    </w:p>
    <w:p w14:paraId="0A1A9333" w14:textId="77777777" w:rsidR="005B1647" w:rsidRPr="00E23A81" w:rsidRDefault="005B1647" w:rsidP="005B1647">
      <w:pPr>
        <w:pStyle w:val="Rubrik5utannumrering"/>
      </w:pPr>
      <w:r>
        <w:t>Statens historiska museer</w:t>
      </w:r>
    </w:p>
    <w:p w14:paraId="388DD243" w14:textId="77777777" w:rsidR="005B1647" w:rsidRDefault="005B1647" w:rsidP="005B1647">
      <w:pPr>
        <w:autoSpaceDE w:val="0"/>
        <w:autoSpaceDN w:val="0"/>
        <w:spacing w:after="120" w:line="300" w:lineRule="atLeast"/>
      </w:pPr>
      <w:r>
        <w:t>Statens historiska museer har fått en revisionsberättelse med upplysning avseende sin årsredovisning för 2019.</w:t>
      </w:r>
    </w:p>
    <w:p w14:paraId="33C819CD" w14:textId="77777777" w:rsidR="005B1647" w:rsidRPr="000866BD" w:rsidRDefault="005B1647" w:rsidP="005B1647">
      <w:pPr>
        <w:autoSpaceDE w:val="0"/>
        <w:autoSpaceDN w:val="0"/>
        <w:spacing w:after="120" w:line="300" w:lineRule="atLeast"/>
        <w:rPr>
          <w:rFonts w:ascii="Calibri Light" w:hAnsi="Calibri Light"/>
          <w:i/>
        </w:rPr>
      </w:pPr>
      <w:r w:rsidRPr="000866BD">
        <w:rPr>
          <w:i/>
        </w:rPr>
        <w:t>Upplysning av särskild betydelse</w:t>
      </w:r>
    </w:p>
    <w:p w14:paraId="1E928F90" w14:textId="77777777" w:rsidR="005B1647" w:rsidRPr="005C53BC" w:rsidRDefault="005B1647" w:rsidP="005B1647">
      <w:pPr>
        <w:pStyle w:val="Brdtext"/>
      </w:pPr>
      <w:r w:rsidRPr="005C53BC">
        <w:t xml:space="preserve">Riksrevisionen vill fästa uppmärksamhet på sidan 77 i årsredovisningen där myndigheten redovisar de negativa ackumulerade resultaten av myndighetens </w:t>
      </w:r>
      <w:r w:rsidRPr="005C53BC">
        <w:lastRenderedPageBreak/>
        <w:t>avgiftsbelagda verksamheter. Därutöver redogörs på sidan 12 för de åtgärder som vidtagits för att på längre sikt uppnå ekonomisk balans.</w:t>
      </w:r>
    </w:p>
    <w:p w14:paraId="779A42BA" w14:textId="77777777" w:rsidR="005B1647" w:rsidRPr="00B56AC3" w:rsidRDefault="005B1647" w:rsidP="005B1647">
      <w:pPr>
        <w:pStyle w:val="Rubrik4utannumrering"/>
      </w:pPr>
      <w:r>
        <w:t>Riksrevisionens iakttagelser – effektivitetsrevision</w:t>
      </w:r>
    </w:p>
    <w:p w14:paraId="73FEDB58" w14:textId="77777777" w:rsidR="005B1647" w:rsidRDefault="005B1647" w:rsidP="005B1647">
      <w:pPr>
        <w:pStyle w:val="Rubrik5utannumrering"/>
      </w:pPr>
      <w:r>
        <w:t xml:space="preserve">RiR </w:t>
      </w:r>
      <w:r w:rsidRPr="00670488">
        <w:t>2019:</w:t>
      </w:r>
      <w:r>
        <w:t>5</w:t>
      </w:r>
      <w:r w:rsidRPr="00670488">
        <w:t xml:space="preserve"> </w:t>
      </w:r>
      <w:r>
        <w:t>Bevara samlingarna – säkerhetsarbete i de statliga centralmuseernas samlingsförvaltningars</w:t>
      </w:r>
    </w:p>
    <w:p w14:paraId="1331AFE4" w14:textId="77777777" w:rsidR="005B1647" w:rsidRDefault="005B1647" w:rsidP="005B1647">
      <w:pPr>
        <w:pStyle w:val="Brdtext"/>
      </w:pPr>
      <w:r>
        <w:t>Riksrevisionen har granskat arbetet med säkerhet på de statliga centralmuseerna och om det leder till en betryggande säkerhet för föremålen i samlingarna. Granskningen omfattar även Riksantikvarieämbetets stöd till museernas samlingsförvaltning.</w:t>
      </w:r>
    </w:p>
    <w:p w14:paraId="7435671C" w14:textId="4633F26A" w:rsidR="005B1647" w:rsidRDefault="005B1647" w:rsidP="005B1647">
      <w:pPr>
        <w:pStyle w:val="Brdtext"/>
      </w:pPr>
      <w:r>
        <w:t>Regeringen har i skrivelsen Riksrevisionens rapport om säkerhetsarbete i de statliga centralmuseernas samlingsförvaltning (skr. 2018/19:129) konstaterat att Riksrevisionen inte har lämnat några rekommendationer till regeringen. I skrivelsen redovisar regeringen vilka åtgärder som avses vidtas med anledning av gransknings</w:t>
      </w:r>
      <w:r>
        <w:softHyphen/>
        <w:t>rapportens rekommendationer som riktar sig till enskilda myndigheter. Granskningsrapporten är därmed slutbehandlad.</w:t>
      </w:r>
    </w:p>
    <w:p w14:paraId="3FC1A099" w14:textId="77777777" w:rsidR="005B1647" w:rsidRDefault="005B1647" w:rsidP="005B1647">
      <w:pPr>
        <w:pStyle w:val="Brdtext"/>
      </w:pPr>
      <w:r>
        <w:t xml:space="preserve">Riksdagen har lagt regeringens skrivelse till handlingarna (bet. 2019/20:KrU4, rskr. </w:t>
      </w:r>
      <w:r w:rsidRPr="00C8226F">
        <w:t>2019/20:39</w:t>
      </w:r>
      <w:r>
        <w:t>).</w:t>
      </w:r>
    </w:p>
    <w:p w14:paraId="023AD824" w14:textId="77777777" w:rsidR="005B1647" w:rsidRDefault="005B1647" w:rsidP="005B1647">
      <w:pPr>
        <w:pStyle w:val="Rubrik5utannumrering"/>
      </w:pPr>
      <w:r w:rsidRPr="003565C9">
        <w:t xml:space="preserve">RiR 2019:10 </w:t>
      </w:r>
      <w:r w:rsidRPr="00D1701D">
        <w:t>Konsten</w:t>
      </w:r>
      <w:r w:rsidRPr="003565C9">
        <w:t xml:space="preserve"> att styra – regeringens styrning av kulturområdets institutioner</w:t>
      </w:r>
      <w:r>
        <w:t xml:space="preserve"> </w:t>
      </w:r>
    </w:p>
    <w:p w14:paraId="2682864A" w14:textId="77777777" w:rsidR="005B1647" w:rsidRDefault="005B1647" w:rsidP="005B1647">
      <w:pPr>
        <w:pStyle w:val="Brdtext"/>
        <w:rPr>
          <w:b/>
          <w:bCs/>
        </w:rPr>
      </w:pPr>
      <w:r>
        <w:t>Riksrevisionen har granskat om regeringens styrning inom kulturområdet leder upp till de kriterier som riksdagen har ställt upp för styrning av statliga verksamheter.</w:t>
      </w:r>
    </w:p>
    <w:p w14:paraId="78669AFA" w14:textId="77777777" w:rsidR="005B1647" w:rsidRDefault="005B1647" w:rsidP="005B1647">
      <w:pPr>
        <w:pStyle w:val="Brdtext"/>
      </w:pPr>
      <w:r>
        <w:t>Regeringen har i skrivelsen Riksrevisionens rapport om regeringens styrning av kulturområdets institutioner (skr. 2019/20:6) redovisat vilka åtgärder som vidtagits eller avses vidtas med anledning av granskningsrapporten. Granskningsrapporten är därmed slutbehandlad.</w:t>
      </w:r>
    </w:p>
    <w:p w14:paraId="13544E5A" w14:textId="77777777" w:rsidR="005B1647" w:rsidRDefault="005B1647" w:rsidP="005B1647">
      <w:pPr>
        <w:pStyle w:val="Brdtext"/>
      </w:pPr>
      <w:r>
        <w:t>Riksdagen har lagt regeringens skrivelse till handlingarna (bet. 2019/20:KrU5, rskr. 2019/20:175).</w:t>
      </w:r>
    </w:p>
    <w:p w14:paraId="244E8AF8" w14:textId="77777777" w:rsidR="005B1647" w:rsidRDefault="005B1647" w:rsidP="005B1647">
      <w:pPr>
        <w:pStyle w:val="Rubrik5utannumrering"/>
      </w:pPr>
      <w:r w:rsidRPr="003565C9">
        <w:t>RiR 2019:39 Fri entré till statliga museer</w:t>
      </w:r>
    </w:p>
    <w:p w14:paraId="74360F60" w14:textId="77777777" w:rsidR="005B1647" w:rsidRDefault="005B1647" w:rsidP="005B1647">
      <w:pPr>
        <w:pStyle w:val="Brdtext"/>
        <w:rPr>
          <w:b/>
          <w:bCs/>
        </w:rPr>
      </w:pPr>
      <w:r>
        <w:t>Riksrevisionen har granskat om regeringen har skapat tillräckliga förutsättningar för reformens genomförande. Riksrevisionen har även granskat om museerna har genomfört reformen på ett ändamålsenligt sätt och om fri entré har påverkat museernas förutsättningar för att utföra sina olika huvuduppdrag.</w:t>
      </w:r>
    </w:p>
    <w:p w14:paraId="58F8DA6C" w14:textId="77777777" w:rsidR="005B1647" w:rsidRPr="00436628" w:rsidRDefault="005B1647" w:rsidP="005B1647">
      <w:pPr>
        <w:pStyle w:val="Brdtext"/>
        <w:rPr>
          <w:b/>
          <w:bCs/>
        </w:rPr>
      </w:pPr>
      <w:r>
        <w:t>Ärendet bereds inom Regeringskansliet, och regeringen kommer att återkomma till riksdagen med en skrivelse.</w:t>
      </w:r>
    </w:p>
    <w:p w14:paraId="5DE04783" w14:textId="77777777" w:rsidR="005B1647" w:rsidRDefault="005B1647" w:rsidP="005B1647">
      <w:pPr>
        <w:rPr>
          <w:rFonts w:asciiTheme="majorHAnsi" w:eastAsiaTheme="majorEastAsia" w:hAnsiTheme="majorHAnsi" w:cstheme="majorBidi"/>
          <w:color w:val="000000" w:themeColor="text1"/>
          <w:sz w:val="25"/>
          <w:szCs w:val="24"/>
        </w:rPr>
      </w:pPr>
      <w:r>
        <w:br w:type="page"/>
      </w:r>
    </w:p>
    <w:p w14:paraId="0024441C" w14:textId="77777777" w:rsidR="005B1647" w:rsidRDefault="005B1647" w:rsidP="00AC2754">
      <w:pPr>
        <w:pStyle w:val="Rubrik3"/>
      </w:pPr>
      <w:bookmarkStart w:id="159" w:name="_Toc37350630"/>
      <w:r w:rsidRPr="008C6158">
        <w:lastRenderedPageBreak/>
        <w:t>Utgiftsområde 18 Samhällsplanering, bostadsförsörjning och byggande samt konsumentpolitik</w:t>
      </w:r>
      <w:bookmarkEnd w:id="159"/>
    </w:p>
    <w:p w14:paraId="0A559FA5" w14:textId="77777777" w:rsidR="005B1647" w:rsidRDefault="005B1647" w:rsidP="005B1647">
      <w:pPr>
        <w:pStyle w:val="Rubrik4utannumrering"/>
        <w:rPr>
          <w:rFonts w:eastAsiaTheme="minorHAnsi"/>
        </w:rPr>
      </w:pPr>
      <w:r w:rsidRPr="008C6158">
        <w:rPr>
          <w:rFonts w:eastAsiaTheme="minorHAnsi"/>
        </w:rPr>
        <w:t>Anslag</w:t>
      </w:r>
    </w:p>
    <w:p w14:paraId="11DA3CA3" w14:textId="613E296E" w:rsidR="005B1647" w:rsidRDefault="005B1647" w:rsidP="005B1647">
      <w:pPr>
        <w:pStyle w:val="TabellRubrik"/>
      </w:pPr>
      <w:bookmarkStart w:id="160" w:name="_Toc37340087"/>
      <w:r>
        <w:t xml:space="preserve">Tabell </w:t>
      </w:r>
      <w:r>
        <w:fldChar w:fldCharType="begin"/>
      </w:r>
      <w:r>
        <w:instrText xml:space="preserve"> STYLEREF  "Rubrik 1" \n</w:instrText>
      </w:r>
      <w:r>
        <w:fldChar w:fldCharType="separate"/>
      </w:r>
      <w:r w:rsidR="00301022">
        <w:rPr>
          <w:noProof/>
        </w:rPr>
        <w:t>2</w:t>
      </w:r>
      <w:r>
        <w:rPr>
          <w:noProof/>
        </w:rPr>
        <w:fldChar w:fldCharType="end"/>
      </w:r>
      <w:r>
        <w:t>.</w:t>
      </w:r>
      <w:fldSimple w:instr=" SEQ Tabell \* ARABIC \s 1 ">
        <w:r w:rsidR="00301022">
          <w:rPr>
            <w:noProof/>
          </w:rPr>
          <w:t>87</w:t>
        </w:r>
      </w:fldSimple>
      <w:r>
        <w:tab/>
      </w:r>
      <w:r w:rsidRPr="008C6158">
        <w:t>UO 18 Anslag</w:t>
      </w:r>
      <w:bookmarkEnd w:id="160"/>
    </w:p>
    <w:p w14:paraId="7C54E3D6" w14:textId="77777777" w:rsidR="005B1647" w:rsidRDefault="005B1647" w:rsidP="005B1647">
      <w:pPr>
        <w:pStyle w:val="TabellUnderrubrik"/>
      </w:pPr>
      <w:r w:rsidRPr="008C6158">
        <w:t>Miljoner kronor</w:t>
      </w:r>
    </w:p>
    <w:tbl>
      <w:tblPr>
        <w:tblStyle w:val="RKBPTabell"/>
        <w:tblW w:w="5000" w:type="pct"/>
        <w:tblLook w:val="06E0" w:firstRow="1" w:lastRow="1" w:firstColumn="1" w:lastColumn="0" w:noHBand="1" w:noVBand="1"/>
      </w:tblPr>
      <w:tblGrid>
        <w:gridCol w:w="539"/>
        <w:gridCol w:w="2869"/>
        <w:gridCol w:w="660"/>
        <w:gridCol w:w="660"/>
        <w:gridCol w:w="662"/>
        <w:gridCol w:w="660"/>
        <w:gridCol w:w="660"/>
        <w:gridCol w:w="660"/>
      </w:tblGrid>
      <w:tr w:rsidR="00840EC1" w14:paraId="458B9F28" w14:textId="77777777" w:rsidTr="00860E41">
        <w:trPr>
          <w:cnfStyle w:val="100000000000" w:firstRow="1" w:lastRow="0" w:firstColumn="0" w:lastColumn="0" w:oddVBand="0" w:evenVBand="0" w:oddHBand="0" w:evenHBand="0" w:firstRowFirstColumn="0" w:firstRowLastColumn="0" w:lastRowFirstColumn="0" w:lastRowLastColumn="0"/>
          <w:trHeight w:val="675"/>
        </w:trPr>
        <w:tc>
          <w:tcPr>
            <w:cnfStyle w:val="001000000000" w:firstRow="0" w:lastRow="0" w:firstColumn="1" w:lastColumn="0" w:oddVBand="0" w:evenVBand="0" w:oddHBand="0" w:evenHBand="0" w:firstRowFirstColumn="0" w:firstRowLastColumn="0" w:lastRowFirstColumn="0" w:lastRowLastColumn="0"/>
            <w:tcW w:w="365" w:type="pct"/>
            <w:shd w:val="clear" w:color="auto" w:fill="auto"/>
            <w:noWrap/>
            <w:hideMark/>
          </w:tcPr>
          <w:p w14:paraId="5FB58742" w14:textId="77777777" w:rsidR="005B1647" w:rsidRPr="008C6158" w:rsidRDefault="005B1647" w:rsidP="005B1647">
            <w:pPr>
              <w:pStyle w:val="TabellHuvud"/>
            </w:pPr>
            <w:r w:rsidRPr="008C6158">
              <w:t>Anslag</w:t>
            </w:r>
          </w:p>
        </w:tc>
        <w:tc>
          <w:tcPr>
            <w:tcW w:w="1946" w:type="pct"/>
            <w:shd w:val="clear" w:color="auto" w:fill="auto"/>
            <w:hideMark/>
          </w:tcPr>
          <w:p w14:paraId="5212D09B" w14:textId="77777777" w:rsidR="005B1647" w:rsidRPr="008C6158" w:rsidRDefault="005B1647" w:rsidP="005B1647">
            <w:pPr>
              <w:pStyle w:val="TabellHuvud"/>
              <w:jc w:val="left"/>
              <w:cnfStyle w:val="100000000000" w:firstRow="1" w:lastRow="0" w:firstColumn="0" w:lastColumn="0" w:oddVBand="0" w:evenVBand="0" w:oddHBand="0" w:evenHBand="0" w:firstRowFirstColumn="0" w:firstRowLastColumn="0" w:lastRowFirstColumn="0" w:lastRowLastColumn="0"/>
            </w:pPr>
            <w:r w:rsidRPr="008C6158">
              <w:t>Anslagsnamn</w:t>
            </w:r>
          </w:p>
        </w:tc>
        <w:tc>
          <w:tcPr>
            <w:tcW w:w="448" w:type="pct"/>
            <w:shd w:val="clear" w:color="auto" w:fill="auto"/>
            <w:hideMark/>
          </w:tcPr>
          <w:p w14:paraId="36D9BE26" w14:textId="77777777" w:rsidR="005B1647" w:rsidRPr="008C6158"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8C6158">
              <w:t>SB</w:t>
            </w:r>
            <w:r w:rsidRPr="008C6158">
              <w:br/>
              <w:t>2019</w:t>
            </w:r>
          </w:p>
        </w:tc>
        <w:tc>
          <w:tcPr>
            <w:tcW w:w="448" w:type="pct"/>
            <w:shd w:val="clear" w:color="auto" w:fill="auto"/>
            <w:hideMark/>
          </w:tcPr>
          <w:p w14:paraId="5A608A99" w14:textId="77777777" w:rsidR="005B1647" w:rsidRPr="008C6158"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8C6158">
              <w:t>ÄB</w:t>
            </w:r>
            <w:r w:rsidRPr="008C6158">
              <w:br/>
              <w:t>2019</w:t>
            </w:r>
          </w:p>
        </w:tc>
        <w:tc>
          <w:tcPr>
            <w:tcW w:w="449" w:type="pct"/>
            <w:shd w:val="clear" w:color="auto" w:fill="auto"/>
            <w:hideMark/>
          </w:tcPr>
          <w:p w14:paraId="44B204C5" w14:textId="77777777" w:rsidR="005B1647" w:rsidRPr="008C6158"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8C6158">
              <w:t>Utfall</w:t>
            </w:r>
            <w:r>
              <w:t xml:space="preserve"> </w:t>
            </w:r>
            <w:r w:rsidRPr="008C6158">
              <w:t>2019</w:t>
            </w:r>
          </w:p>
        </w:tc>
        <w:tc>
          <w:tcPr>
            <w:tcW w:w="448" w:type="pct"/>
            <w:shd w:val="clear" w:color="auto" w:fill="auto"/>
            <w:hideMark/>
          </w:tcPr>
          <w:p w14:paraId="7C6DD6B3" w14:textId="77777777" w:rsidR="005B1647" w:rsidRPr="008C6158"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8C6158">
              <w:t>Utfall-SB</w:t>
            </w:r>
            <w:r w:rsidRPr="008C6158">
              <w:br/>
              <w:t>2019</w:t>
            </w:r>
          </w:p>
        </w:tc>
        <w:tc>
          <w:tcPr>
            <w:tcW w:w="448" w:type="pct"/>
            <w:shd w:val="clear" w:color="auto" w:fill="auto"/>
            <w:hideMark/>
          </w:tcPr>
          <w:p w14:paraId="1CD288C4" w14:textId="77777777" w:rsidR="005B1647" w:rsidRPr="008C6158"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8C6158">
              <w:t>Utfall-SB</w:t>
            </w:r>
            <w:r w:rsidRPr="008C6158">
              <w:br/>
            </w:r>
            <w:r>
              <w:t>procent</w:t>
            </w:r>
            <w:r w:rsidRPr="008C6158">
              <w:br/>
              <w:t>2019</w:t>
            </w:r>
          </w:p>
        </w:tc>
        <w:tc>
          <w:tcPr>
            <w:tcW w:w="449" w:type="pct"/>
            <w:shd w:val="clear" w:color="auto" w:fill="auto"/>
            <w:hideMark/>
          </w:tcPr>
          <w:p w14:paraId="53D584DE" w14:textId="77777777" w:rsidR="005B1647" w:rsidRPr="008C6158"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8C6158">
              <w:t>Utfall</w:t>
            </w:r>
            <w:r w:rsidRPr="008C6158">
              <w:br/>
              <w:t>2018</w:t>
            </w:r>
          </w:p>
        </w:tc>
      </w:tr>
      <w:tr w:rsidR="00155607" w14:paraId="1865AE2E" w14:textId="77777777" w:rsidTr="00860E41">
        <w:trPr>
          <w:trHeight w:val="225"/>
        </w:trPr>
        <w:tc>
          <w:tcPr>
            <w:cnfStyle w:val="001000000000" w:firstRow="0" w:lastRow="0" w:firstColumn="1" w:lastColumn="0" w:oddVBand="0" w:evenVBand="0" w:oddHBand="0" w:evenHBand="0" w:firstRowFirstColumn="0" w:firstRowLastColumn="0" w:lastRowFirstColumn="0" w:lastRowLastColumn="0"/>
            <w:tcW w:w="365" w:type="pct"/>
            <w:tcBorders>
              <w:top w:val="single" w:sz="12" w:space="0" w:color="auto"/>
            </w:tcBorders>
            <w:hideMark/>
          </w:tcPr>
          <w:p w14:paraId="473E969F" w14:textId="77777777" w:rsidR="005B1647" w:rsidRPr="008C6158" w:rsidRDefault="005B1647" w:rsidP="005B1647">
            <w:pPr>
              <w:pStyle w:val="Tabell"/>
            </w:pPr>
            <w:r w:rsidRPr="008C6158">
              <w:t>1:2</w:t>
            </w:r>
          </w:p>
        </w:tc>
        <w:tc>
          <w:tcPr>
            <w:tcW w:w="1946" w:type="pct"/>
            <w:tcBorders>
              <w:top w:val="single" w:sz="12" w:space="0" w:color="auto"/>
            </w:tcBorders>
            <w:hideMark/>
          </w:tcPr>
          <w:p w14:paraId="47252C93" w14:textId="77777777" w:rsidR="005B1647" w:rsidRPr="008C6158"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8C6158">
              <w:t>Omstrukturering av kommunala bostadsföretag</w:t>
            </w:r>
          </w:p>
        </w:tc>
        <w:tc>
          <w:tcPr>
            <w:tcW w:w="448" w:type="pct"/>
            <w:tcBorders>
              <w:top w:val="single" w:sz="12" w:space="0" w:color="auto"/>
            </w:tcBorders>
            <w:noWrap/>
            <w:hideMark/>
          </w:tcPr>
          <w:p w14:paraId="782BE2EF" w14:textId="77777777" w:rsidR="005B1647" w:rsidRPr="008C615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C6158">
              <w:t>95</w:t>
            </w:r>
          </w:p>
        </w:tc>
        <w:tc>
          <w:tcPr>
            <w:tcW w:w="448" w:type="pct"/>
            <w:tcBorders>
              <w:top w:val="single" w:sz="12" w:space="0" w:color="auto"/>
            </w:tcBorders>
            <w:noWrap/>
            <w:hideMark/>
          </w:tcPr>
          <w:p w14:paraId="46ADDB5E" w14:textId="77777777" w:rsidR="005B1647" w:rsidRPr="008C6158"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449" w:type="pct"/>
            <w:tcBorders>
              <w:top w:val="single" w:sz="12" w:space="0" w:color="auto"/>
            </w:tcBorders>
            <w:noWrap/>
            <w:hideMark/>
          </w:tcPr>
          <w:p w14:paraId="16C57866" w14:textId="77777777" w:rsidR="005B1647" w:rsidRPr="008C615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C6158">
              <w:t>3</w:t>
            </w:r>
          </w:p>
        </w:tc>
        <w:tc>
          <w:tcPr>
            <w:tcW w:w="448" w:type="pct"/>
            <w:tcBorders>
              <w:top w:val="single" w:sz="12" w:space="0" w:color="auto"/>
            </w:tcBorders>
            <w:noWrap/>
            <w:hideMark/>
          </w:tcPr>
          <w:p w14:paraId="30A88CF7" w14:textId="77777777" w:rsidR="005B1647" w:rsidRPr="008C615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C6158">
              <w:t>-92</w:t>
            </w:r>
          </w:p>
        </w:tc>
        <w:tc>
          <w:tcPr>
            <w:tcW w:w="448" w:type="pct"/>
            <w:tcBorders>
              <w:top w:val="single" w:sz="12" w:space="0" w:color="auto"/>
            </w:tcBorders>
            <w:noWrap/>
            <w:hideMark/>
          </w:tcPr>
          <w:p w14:paraId="4D34A424" w14:textId="77777777" w:rsidR="005B1647" w:rsidRPr="008C615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C6158">
              <w:t>-96,8</w:t>
            </w:r>
          </w:p>
        </w:tc>
        <w:tc>
          <w:tcPr>
            <w:tcW w:w="449" w:type="pct"/>
            <w:tcBorders>
              <w:top w:val="single" w:sz="12" w:space="0" w:color="auto"/>
            </w:tcBorders>
            <w:hideMark/>
          </w:tcPr>
          <w:p w14:paraId="7789CCB2" w14:textId="77777777" w:rsidR="005B1647" w:rsidRPr="008C6158"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r>
      <w:tr w:rsidR="00155607" w14:paraId="0FD7DCBA" w14:textId="77777777" w:rsidTr="00155607">
        <w:trPr>
          <w:trHeight w:val="450"/>
        </w:trPr>
        <w:tc>
          <w:tcPr>
            <w:cnfStyle w:val="001000000000" w:firstRow="0" w:lastRow="0" w:firstColumn="1" w:lastColumn="0" w:oddVBand="0" w:evenVBand="0" w:oddHBand="0" w:evenHBand="0" w:firstRowFirstColumn="0" w:firstRowLastColumn="0" w:lastRowFirstColumn="0" w:lastRowLastColumn="0"/>
            <w:tcW w:w="365" w:type="pct"/>
            <w:hideMark/>
          </w:tcPr>
          <w:p w14:paraId="2543518A" w14:textId="77777777" w:rsidR="005B1647" w:rsidRPr="008C6158" w:rsidRDefault="005B1647" w:rsidP="005B1647">
            <w:pPr>
              <w:pStyle w:val="Tabell"/>
            </w:pPr>
            <w:r w:rsidRPr="008C6158">
              <w:t>1:3</w:t>
            </w:r>
          </w:p>
        </w:tc>
        <w:tc>
          <w:tcPr>
            <w:tcW w:w="1946" w:type="pct"/>
            <w:hideMark/>
          </w:tcPr>
          <w:p w14:paraId="229BD14F" w14:textId="77777777" w:rsidR="005B1647" w:rsidRPr="008C6158"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8C6158">
              <w:t>Stöd för att underlätta för enskilda att ordna bostad</w:t>
            </w:r>
          </w:p>
        </w:tc>
        <w:tc>
          <w:tcPr>
            <w:tcW w:w="448" w:type="pct"/>
            <w:noWrap/>
            <w:hideMark/>
          </w:tcPr>
          <w:p w14:paraId="4EB983B0" w14:textId="77777777" w:rsidR="005B1647" w:rsidRPr="008C615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C6158">
              <w:t>43</w:t>
            </w:r>
          </w:p>
        </w:tc>
        <w:tc>
          <w:tcPr>
            <w:tcW w:w="448" w:type="pct"/>
            <w:noWrap/>
            <w:hideMark/>
          </w:tcPr>
          <w:p w14:paraId="3DFDD56C" w14:textId="77777777" w:rsidR="005B1647" w:rsidRPr="008C6158"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449" w:type="pct"/>
            <w:noWrap/>
            <w:hideMark/>
          </w:tcPr>
          <w:p w14:paraId="4DF16BF2" w14:textId="77777777" w:rsidR="005B1647" w:rsidRPr="008C615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C6158">
              <w:t>1</w:t>
            </w:r>
          </w:p>
        </w:tc>
        <w:tc>
          <w:tcPr>
            <w:tcW w:w="448" w:type="pct"/>
            <w:noWrap/>
            <w:hideMark/>
          </w:tcPr>
          <w:p w14:paraId="41C70957" w14:textId="77777777" w:rsidR="005B1647" w:rsidRPr="008C615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C6158">
              <w:t>-42</w:t>
            </w:r>
          </w:p>
        </w:tc>
        <w:tc>
          <w:tcPr>
            <w:tcW w:w="448" w:type="pct"/>
            <w:noWrap/>
            <w:hideMark/>
          </w:tcPr>
          <w:p w14:paraId="0BBE3410" w14:textId="77777777" w:rsidR="005B1647" w:rsidRPr="008C615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C6158">
              <w:t>-97,4</w:t>
            </w:r>
          </w:p>
        </w:tc>
        <w:tc>
          <w:tcPr>
            <w:tcW w:w="449" w:type="pct"/>
            <w:hideMark/>
          </w:tcPr>
          <w:p w14:paraId="1ADFFB0B" w14:textId="77777777" w:rsidR="005B1647" w:rsidRPr="008C615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C6158">
              <w:t>1</w:t>
            </w:r>
          </w:p>
        </w:tc>
      </w:tr>
      <w:tr w:rsidR="00155607" w14:paraId="673B8005"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365" w:type="pct"/>
            <w:hideMark/>
          </w:tcPr>
          <w:p w14:paraId="4DA7A541" w14:textId="77777777" w:rsidR="005B1647" w:rsidRPr="008C6158" w:rsidRDefault="005B1647" w:rsidP="005B1647">
            <w:pPr>
              <w:pStyle w:val="Tabell"/>
            </w:pPr>
            <w:r w:rsidRPr="008C6158">
              <w:t>1:4</w:t>
            </w:r>
          </w:p>
        </w:tc>
        <w:tc>
          <w:tcPr>
            <w:tcW w:w="1946" w:type="pct"/>
            <w:hideMark/>
          </w:tcPr>
          <w:p w14:paraId="337B97F7" w14:textId="77777777" w:rsidR="005B1647" w:rsidRPr="008C6158"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8C6158">
              <w:t>Boverket</w:t>
            </w:r>
          </w:p>
        </w:tc>
        <w:tc>
          <w:tcPr>
            <w:tcW w:w="448" w:type="pct"/>
            <w:noWrap/>
            <w:hideMark/>
          </w:tcPr>
          <w:p w14:paraId="2781A10B" w14:textId="77777777" w:rsidR="005B1647" w:rsidRPr="008C615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C6158">
              <w:t>319</w:t>
            </w:r>
          </w:p>
        </w:tc>
        <w:tc>
          <w:tcPr>
            <w:tcW w:w="448" w:type="pct"/>
            <w:noWrap/>
            <w:hideMark/>
          </w:tcPr>
          <w:p w14:paraId="330BF352" w14:textId="77777777" w:rsidR="005B1647" w:rsidRPr="008C6158"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449" w:type="pct"/>
            <w:noWrap/>
            <w:hideMark/>
          </w:tcPr>
          <w:p w14:paraId="6C825FD6" w14:textId="77777777" w:rsidR="005B1647" w:rsidRPr="008C615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C6158">
              <w:t>311</w:t>
            </w:r>
          </w:p>
        </w:tc>
        <w:tc>
          <w:tcPr>
            <w:tcW w:w="448" w:type="pct"/>
            <w:noWrap/>
            <w:hideMark/>
          </w:tcPr>
          <w:p w14:paraId="60A386C8" w14:textId="77777777" w:rsidR="005B1647" w:rsidRPr="008C615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C6158">
              <w:t>-7</w:t>
            </w:r>
          </w:p>
        </w:tc>
        <w:tc>
          <w:tcPr>
            <w:tcW w:w="448" w:type="pct"/>
            <w:noWrap/>
            <w:hideMark/>
          </w:tcPr>
          <w:p w14:paraId="7C76922D" w14:textId="77777777" w:rsidR="005B1647" w:rsidRPr="008C615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C6158">
              <w:t>-2,3</w:t>
            </w:r>
          </w:p>
        </w:tc>
        <w:tc>
          <w:tcPr>
            <w:tcW w:w="449" w:type="pct"/>
            <w:hideMark/>
          </w:tcPr>
          <w:p w14:paraId="6BD2BB49" w14:textId="77777777" w:rsidR="005B1647" w:rsidRPr="008C615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C6158">
              <w:t>296</w:t>
            </w:r>
          </w:p>
        </w:tc>
      </w:tr>
      <w:tr w:rsidR="00155607" w14:paraId="70AB1F59"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365" w:type="pct"/>
            <w:hideMark/>
          </w:tcPr>
          <w:p w14:paraId="3FEDA5C0" w14:textId="77777777" w:rsidR="005B1647" w:rsidRPr="008C6158" w:rsidRDefault="005B1647" w:rsidP="005B1647">
            <w:pPr>
              <w:pStyle w:val="Tabell"/>
            </w:pPr>
            <w:r w:rsidRPr="008C6158">
              <w:t>1:6</w:t>
            </w:r>
          </w:p>
        </w:tc>
        <w:tc>
          <w:tcPr>
            <w:tcW w:w="1946" w:type="pct"/>
            <w:hideMark/>
          </w:tcPr>
          <w:p w14:paraId="1AFC8E1E" w14:textId="77777777" w:rsidR="005B1647" w:rsidRPr="008C6158"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8C6158">
              <w:t>Lantmäteriet</w:t>
            </w:r>
          </w:p>
        </w:tc>
        <w:tc>
          <w:tcPr>
            <w:tcW w:w="448" w:type="pct"/>
            <w:noWrap/>
            <w:hideMark/>
          </w:tcPr>
          <w:p w14:paraId="65E4E6CB" w14:textId="77777777" w:rsidR="005B1647" w:rsidRPr="008C615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C6158">
              <w:t>615</w:t>
            </w:r>
          </w:p>
        </w:tc>
        <w:tc>
          <w:tcPr>
            <w:tcW w:w="448" w:type="pct"/>
            <w:noWrap/>
            <w:hideMark/>
          </w:tcPr>
          <w:p w14:paraId="1976E80B" w14:textId="77777777" w:rsidR="005B1647" w:rsidRPr="008C6158"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449" w:type="pct"/>
            <w:noWrap/>
            <w:hideMark/>
          </w:tcPr>
          <w:p w14:paraId="01B0AFDD" w14:textId="77777777" w:rsidR="005B1647" w:rsidRPr="008C615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C6158">
              <w:t>615</w:t>
            </w:r>
          </w:p>
        </w:tc>
        <w:tc>
          <w:tcPr>
            <w:tcW w:w="448" w:type="pct"/>
            <w:noWrap/>
            <w:hideMark/>
          </w:tcPr>
          <w:p w14:paraId="725757CC" w14:textId="77777777" w:rsidR="005B1647" w:rsidRPr="008C615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C6158">
              <w:t>-1</w:t>
            </w:r>
          </w:p>
        </w:tc>
        <w:tc>
          <w:tcPr>
            <w:tcW w:w="448" w:type="pct"/>
            <w:noWrap/>
            <w:hideMark/>
          </w:tcPr>
          <w:p w14:paraId="1BD014E4" w14:textId="77777777" w:rsidR="005B1647" w:rsidRPr="008C615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C6158">
              <w:t>-0,1</w:t>
            </w:r>
          </w:p>
        </w:tc>
        <w:tc>
          <w:tcPr>
            <w:tcW w:w="449" w:type="pct"/>
            <w:hideMark/>
          </w:tcPr>
          <w:p w14:paraId="18BE28E6" w14:textId="77777777" w:rsidR="005B1647" w:rsidRPr="008C615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C6158">
              <w:t>560</w:t>
            </w:r>
          </w:p>
        </w:tc>
      </w:tr>
      <w:tr w:rsidR="00155607" w14:paraId="6FDE89DF" w14:textId="77777777" w:rsidTr="00155607">
        <w:trPr>
          <w:trHeight w:val="450"/>
        </w:trPr>
        <w:tc>
          <w:tcPr>
            <w:cnfStyle w:val="001000000000" w:firstRow="0" w:lastRow="0" w:firstColumn="1" w:lastColumn="0" w:oddVBand="0" w:evenVBand="0" w:oddHBand="0" w:evenHBand="0" w:firstRowFirstColumn="0" w:firstRowLastColumn="0" w:lastRowFirstColumn="0" w:lastRowLastColumn="0"/>
            <w:tcW w:w="365" w:type="pct"/>
            <w:hideMark/>
          </w:tcPr>
          <w:p w14:paraId="28D7787F" w14:textId="77777777" w:rsidR="005B1647" w:rsidRPr="008C6158" w:rsidRDefault="005B1647" w:rsidP="005B1647">
            <w:pPr>
              <w:pStyle w:val="Tabell"/>
            </w:pPr>
            <w:r w:rsidRPr="008C6158">
              <w:t>1:7</w:t>
            </w:r>
          </w:p>
        </w:tc>
        <w:tc>
          <w:tcPr>
            <w:tcW w:w="1946" w:type="pct"/>
            <w:hideMark/>
          </w:tcPr>
          <w:p w14:paraId="6D3668F7" w14:textId="77777777" w:rsidR="005B1647" w:rsidRPr="008C6158"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8C6158">
              <w:t>Energieffektivisering och renovering av flerbostadshus och utomhusmiljöer</w:t>
            </w:r>
          </w:p>
        </w:tc>
        <w:tc>
          <w:tcPr>
            <w:tcW w:w="448" w:type="pct"/>
            <w:noWrap/>
            <w:hideMark/>
          </w:tcPr>
          <w:p w14:paraId="5B65BAD9" w14:textId="77777777" w:rsidR="005B1647" w:rsidRPr="008C615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C6158">
              <w:t>240</w:t>
            </w:r>
          </w:p>
        </w:tc>
        <w:tc>
          <w:tcPr>
            <w:tcW w:w="448" w:type="pct"/>
            <w:noWrap/>
            <w:hideMark/>
          </w:tcPr>
          <w:p w14:paraId="68BDFF0E" w14:textId="77777777" w:rsidR="005B1647" w:rsidRPr="008C6158"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449" w:type="pct"/>
            <w:noWrap/>
            <w:hideMark/>
          </w:tcPr>
          <w:p w14:paraId="5BEEAF53" w14:textId="77777777" w:rsidR="005B1647" w:rsidRPr="008C615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C6158">
              <w:t>55</w:t>
            </w:r>
          </w:p>
        </w:tc>
        <w:tc>
          <w:tcPr>
            <w:tcW w:w="448" w:type="pct"/>
            <w:noWrap/>
            <w:hideMark/>
          </w:tcPr>
          <w:p w14:paraId="6EC8EAED" w14:textId="77777777" w:rsidR="005B1647" w:rsidRPr="008C615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C6158">
              <w:t>-185</w:t>
            </w:r>
          </w:p>
        </w:tc>
        <w:tc>
          <w:tcPr>
            <w:tcW w:w="448" w:type="pct"/>
            <w:noWrap/>
            <w:hideMark/>
          </w:tcPr>
          <w:p w14:paraId="2CE975E4" w14:textId="77777777" w:rsidR="005B1647" w:rsidRPr="008C615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C6158">
              <w:t>-77,2</w:t>
            </w:r>
          </w:p>
        </w:tc>
        <w:tc>
          <w:tcPr>
            <w:tcW w:w="449" w:type="pct"/>
            <w:hideMark/>
          </w:tcPr>
          <w:p w14:paraId="135C85F8" w14:textId="77777777" w:rsidR="005B1647" w:rsidRPr="008C615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C6158">
              <w:t>520</w:t>
            </w:r>
          </w:p>
        </w:tc>
      </w:tr>
      <w:tr w:rsidR="00155607" w14:paraId="475C299F"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365" w:type="pct"/>
            <w:hideMark/>
          </w:tcPr>
          <w:p w14:paraId="22D766B3" w14:textId="77777777" w:rsidR="005B1647" w:rsidRPr="008C6158" w:rsidRDefault="005B1647" w:rsidP="005B1647">
            <w:pPr>
              <w:pStyle w:val="Tabell"/>
            </w:pPr>
            <w:r w:rsidRPr="008C6158">
              <w:t>1:8</w:t>
            </w:r>
          </w:p>
        </w:tc>
        <w:tc>
          <w:tcPr>
            <w:tcW w:w="1946" w:type="pct"/>
            <w:hideMark/>
          </w:tcPr>
          <w:p w14:paraId="3C8BB0C0" w14:textId="77777777" w:rsidR="005B1647" w:rsidRPr="008C6158"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8C6158">
              <w:t>Stöd till kommuner för ökat bostadsbyggande</w:t>
            </w:r>
          </w:p>
        </w:tc>
        <w:tc>
          <w:tcPr>
            <w:tcW w:w="448" w:type="pct"/>
            <w:noWrap/>
            <w:hideMark/>
          </w:tcPr>
          <w:p w14:paraId="560899C7" w14:textId="77777777" w:rsidR="005B1647" w:rsidRPr="008C6158"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448" w:type="pct"/>
            <w:noWrap/>
            <w:hideMark/>
          </w:tcPr>
          <w:p w14:paraId="230053F1" w14:textId="77777777" w:rsidR="005B1647" w:rsidRPr="008C6158"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449" w:type="pct"/>
            <w:noWrap/>
            <w:hideMark/>
          </w:tcPr>
          <w:p w14:paraId="5EA10690" w14:textId="77777777" w:rsidR="005B1647" w:rsidRPr="008C6158"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448" w:type="pct"/>
            <w:noWrap/>
            <w:hideMark/>
          </w:tcPr>
          <w:p w14:paraId="62859D20" w14:textId="77777777" w:rsidR="005B1647" w:rsidRPr="008C615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C6158">
              <w:t>0</w:t>
            </w:r>
          </w:p>
        </w:tc>
        <w:tc>
          <w:tcPr>
            <w:tcW w:w="448" w:type="pct"/>
            <w:noWrap/>
            <w:hideMark/>
          </w:tcPr>
          <w:p w14:paraId="3AE9B429" w14:textId="77777777" w:rsidR="005B1647" w:rsidRPr="008C615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C6158">
              <w:t>0,0</w:t>
            </w:r>
          </w:p>
        </w:tc>
        <w:tc>
          <w:tcPr>
            <w:tcW w:w="449" w:type="pct"/>
            <w:hideMark/>
          </w:tcPr>
          <w:p w14:paraId="32B15313" w14:textId="77777777" w:rsidR="005B1647" w:rsidRPr="008C615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C6158">
              <w:t>1 395</w:t>
            </w:r>
          </w:p>
        </w:tc>
      </w:tr>
      <w:tr w:rsidR="00155607" w14:paraId="35B58B1C" w14:textId="77777777" w:rsidTr="00155607">
        <w:trPr>
          <w:trHeight w:val="450"/>
        </w:trPr>
        <w:tc>
          <w:tcPr>
            <w:cnfStyle w:val="001000000000" w:firstRow="0" w:lastRow="0" w:firstColumn="1" w:lastColumn="0" w:oddVBand="0" w:evenVBand="0" w:oddHBand="0" w:evenHBand="0" w:firstRowFirstColumn="0" w:firstRowLastColumn="0" w:lastRowFirstColumn="0" w:lastRowLastColumn="0"/>
            <w:tcW w:w="365" w:type="pct"/>
            <w:hideMark/>
          </w:tcPr>
          <w:p w14:paraId="67C76B55" w14:textId="77777777" w:rsidR="005B1647" w:rsidRPr="008C6158" w:rsidRDefault="005B1647" w:rsidP="005B1647">
            <w:pPr>
              <w:pStyle w:val="Tabell"/>
            </w:pPr>
            <w:r w:rsidRPr="008C6158">
              <w:t>1:9</w:t>
            </w:r>
          </w:p>
        </w:tc>
        <w:tc>
          <w:tcPr>
            <w:tcW w:w="1946" w:type="pct"/>
            <w:hideMark/>
          </w:tcPr>
          <w:p w14:paraId="686D8EE4" w14:textId="77777777" w:rsidR="005B1647" w:rsidRPr="008C6158"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8C6158">
              <w:t>Investeringsstöd för anordnande av hyresbostäder och bostäder för studerande</w:t>
            </w:r>
          </w:p>
        </w:tc>
        <w:tc>
          <w:tcPr>
            <w:tcW w:w="448" w:type="pct"/>
            <w:noWrap/>
            <w:hideMark/>
          </w:tcPr>
          <w:p w14:paraId="4E0FBA10" w14:textId="77777777" w:rsidR="005B1647" w:rsidRPr="008C615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C6158">
              <w:t>3 000</w:t>
            </w:r>
          </w:p>
        </w:tc>
        <w:tc>
          <w:tcPr>
            <w:tcW w:w="448" w:type="pct"/>
            <w:noWrap/>
            <w:hideMark/>
          </w:tcPr>
          <w:p w14:paraId="4C61CD9B" w14:textId="77777777" w:rsidR="005B1647" w:rsidRPr="008C615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C6158">
              <w:t>-750</w:t>
            </w:r>
          </w:p>
        </w:tc>
        <w:tc>
          <w:tcPr>
            <w:tcW w:w="449" w:type="pct"/>
            <w:noWrap/>
            <w:hideMark/>
          </w:tcPr>
          <w:p w14:paraId="5F198C52" w14:textId="77777777" w:rsidR="005B1647" w:rsidRPr="008C615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C6158">
              <w:t>1 677</w:t>
            </w:r>
          </w:p>
        </w:tc>
        <w:tc>
          <w:tcPr>
            <w:tcW w:w="448" w:type="pct"/>
            <w:noWrap/>
            <w:hideMark/>
          </w:tcPr>
          <w:p w14:paraId="72291DE5" w14:textId="77777777" w:rsidR="005B1647" w:rsidRPr="008C615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C6158">
              <w:t>-1 323</w:t>
            </w:r>
          </w:p>
        </w:tc>
        <w:tc>
          <w:tcPr>
            <w:tcW w:w="448" w:type="pct"/>
            <w:noWrap/>
            <w:hideMark/>
          </w:tcPr>
          <w:p w14:paraId="2E6CE0EA" w14:textId="77777777" w:rsidR="005B1647" w:rsidRPr="008C615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C6158">
              <w:t>-44,1</w:t>
            </w:r>
          </w:p>
        </w:tc>
        <w:tc>
          <w:tcPr>
            <w:tcW w:w="449" w:type="pct"/>
            <w:hideMark/>
          </w:tcPr>
          <w:p w14:paraId="21FD3B44" w14:textId="77777777" w:rsidR="005B1647" w:rsidRPr="008C615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C6158">
              <w:t>1 441</w:t>
            </w:r>
          </w:p>
        </w:tc>
      </w:tr>
      <w:tr w:rsidR="00155607" w14:paraId="10A67C8E"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365" w:type="pct"/>
            <w:hideMark/>
          </w:tcPr>
          <w:p w14:paraId="01A77D00" w14:textId="77777777" w:rsidR="005B1647" w:rsidRPr="008C6158" w:rsidRDefault="005B1647" w:rsidP="005B1647">
            <w:pPr>
              <w:pStyle w:val="Tabell"/>
            </w:pPr>
            <w:r w:rsidRPr="008C6158">
              <w:t>1:11</w:t>
            </w:r>
          </w:p>
        </w:tc>
        <w:tc>
          <w:tcPr>
            <w:tcW w:w="1946" w:type="pct"/>
            <w:hideMark/>
          </w:tcPr>
          <w:p w14:paraId="11730FAB" w14:textId="77777777" w:rsidR="005B1647" w:rsidRPr="008C6158"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8C6158">
              <w:t>Innovativt och hållbart byggande</w:t>
            </w:r>
          </w:p>
        </w:tc>
        <w:tc>
          <w:tcPr>
            <w:tcW w:w="448" w:type="pct"/>
            <w:noWrap/>
            <w:hideMark/>
          </w:tcPr>
          <w:p w14:paraId="062CBC1D" w14:textId="77777777" w:rsidR="005B1647" w:rsidRPr="008C615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C6158">
              <w:t>60</w:t>
            </w:r>
          </w:p>
        </w:tc>
        <w:tc>
          <w:tcPr>
            <w:tcW w:w="448" w:type="pct"/>
            <w:noWrap/>
            <w:hideMark/>
          </w:tcPr>
          <w:p w14:paraId="7D394ADC" w14:textId="77777777" w:rsidR="005B1647" w:rsidRPr="008C6158"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449" w:type="pct"/>
            <w:noWrap/>
            <w:hideMark/>
          </w:tcPr>
          <w:p w14:paraId="19F9C376" w14:textId="77777777" w:rsidR="005B1647" w:rsidRPr="008C615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C6158">
              <w:t>27</w:t>
            </w:r>
          </w:p>
        </w:tc>
        <w:tc>
          <w:tcPr>
            <w:tcW w:w="448" w:type="pct"/>
            <w:noWrap/>
            <w:hideMark/>
          </w:tcPr>
          <w:p w14:paraId="1DCC4688" w14:textId="77777777" w:rsidR="005B1647" w:rsidRPr="008C615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C6158">
              <w:t>-33</w:t>
            </w:r>
          </w:p>
        </w:tc>
        <w:tc>
          <w:tcPr>
            <w:tcW w:w="448" w:type="pct"/>
            <w:noWrap/>
            <w:hideMark/>
          </w:tcPr>
          <w:p w14:paraId="40BA9FE1" w14:textId="77777777" w:rsidR="005B1647" w:rsidRPr="008C615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C6158">
              <w:t>-55,7</w:t>
            </w:r>
          </w:p>
        </w:tc>
        <w:tc>
          <w:tcPr>
            <w:tcW w:w="449" w:type="pct"/>
            <w:hideMark/>
          </w:tcPr>
          <w:p w14:paraId="529457B9" w14:textId="77777777" w:rsidR="005B1647" w:rsidRPr="008C615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C6158">
              <w:t>75</w:t>
            </w:r>
          </w:p>
        </w:tc>
      </w:tr>
      <w:tr w:rsidR="00155607" w14:paraId="5E04FCB8"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365" w:type="pct"/>
            <w:tcBorders>
              <w:bottom w:val="nil"/>
            </w:tcBorders>
            <w:hideMark/>
          </w:tcPr>
          <w:p w14:paraId="44B5987C" w14:textId="77777777" w:rsidR="005B1647" w:rsidRPr="008C6158" w:rsidRDefault="005B1647" w:rsidP="005B1647">
            <w:pPr>
              <w:pStyle w:val="Tabell"/>
            </w:pPr>
          </w:p>
        </w:tc>
        <w:tc>
          <w:tcPr>
            <w:tcW w:w="1946" w:type="pct"/>
            <w:tcBorders>
              <w:bottom w:val="nil"/>
            </w:tcBorders>
            <w:hideMark/>
          </w:tcPr>
          <w:p w14:paraId="05A7AB03" w14:textId="77777777" w:rsidR="005B1647" w:rsidRPr="008C6158"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8C6158">
              <w:t>Övriga anslag</w:t>
            </w:r>
          </w:p>
        </w:tc>
        <w:tc>
          <w:tcPr>
            <w:tcW w:w="448" w:type="pct"/>
            <w:tcBorders>
              <w:bottom w:val="nil"/>
            </w:tcBorders>
            <w:noWrap/>
            <w:hideMark/>
          </w:tcPr>
          <w:p w14:paraId="0C583D07" w14:textId="77777777" w:rsidR="005B1647" w:rsidRPr="008C615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C6158">
              <w:t>371</w:t>
            </w:r>
          </w:p>
        </w:tc>
        <w:tc>
          <w:tcPr>
            <w:tcW w:w="448" w:type="pct"/>
            <w:tcBorders>
              <w:bottom w:val="nil"/>
            </w:tcBorders>
            <w:noWrap/>
            <w:hideMark/>
          </w:tcPr>
          <w:p w14:paraId="3029EC18" w14:textId="77777777" w:rsidR="005B1647" w:rsidRPr="008C615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C6158">
              <w:t>-4</w:t>
            </w:r>
          </w:p>
        </w:tc>
        <w:tc>
          <w:tcPr>
            <w:tcW w:w="449" w:type="pct"/>
            <w:tcBorders>
              <w:bottom w:val="nil"/>
            </w:tcBorders>
            <w:noWrap/>
            <w:hideMark/>
          </w:tcPr>
          <w:p w14:paraId="5353112F" w14:textId="77777777" w:rsidR="005B1647" w:rsidRPr="008C615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C6158">
              <w:t>364</w:t>
            </w:r>
          </w:p>
        </w:tc>
        <w:tc>
          <w:tcPr>
            <w:tcW w:w="448" w:type="pct"/>
            <w:tcBorders>
              <w:bottom w:val="nil"/>
            </w:tcBorders>
            <w:noWrap/>
            <w:hideMark/>
          </w:tcPr>
          <w:p w14:paraId="34C72851" w14:textId="77777777" w:rsidR="005B1647" w:rsidRPr="008C615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C6158">
              <w:t>-6</w:t>
            </w:r>
          </w:p>
        </w:tc>
        <w:tc>
          <w:tcPr>
            <w:tcW w:w="448" w:type="pct"/>
            <w:tcBorders>
              <w:bottom w:val="nil"/>
            </w:tcBorders>
            <w:noWrap/>
            <w:hideMark/>
          </w:tcPr>
          <w:p w14:paraId="57628903" w14:textId="77777777" w:rsidR="005B1647" w:rsidRPr="008C615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C6158">
              <w:t>-1,7</w:t>
            </w:r>
          </w:p>
        </w:tc>
        <w:tc>
          <w:tcPr>
            <w:tcW w:w="449" w:type="pct"/>
            <w:tcBorders>
              <w:bottom w:val="nil"/>
            </w:tcBorders>
            <w:hideMark/>
          </w:tcPr>
          <w:p w14:paraId="7A2F0CE8" w14:textId="77777777" w:rsidR="005B1647" w:rsidRPr="008C615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C6158">
              <w:t>327</w:t>
            </w:r>
          </w:p>
        </w:tc>
      </w:tr>
      <w:tr w:rsidR="00155607" w14:paraId="00601456" w14:textId="77777777" w:rsidTr="00155607">
        <w:trPr>
          <w:cnfStyle w:val="010000000000" w:firstRow="0" w:lastRow="1" w:firstColumn="0" w:lastColumn="0" w:oddVBand="0" w:evenVBand="0" w:oddHBand="0" w:evenHBand="0" w:firstRowFirstColumn="0" w:firstRowLastColumn="0" w:lastRowFirstColumn="0" w:lastRowLastColumn="0"/>
          <w:trHeight w:val="225"/>
        </w:trPr>
        <w:tc>
          <w:tcPr>
            <w:cnfStyle w:val="001000000000" w:firstRow="0" w:lastRow="0" w:firstColumn="1" w:lastColumn="0" w:oddVBand="0" w:evenVBand="0" w:oddHBand="0" w:evenHBand="0" w:firstRowFirstColumn="0" w:firstRowLastColumn="0" w:lastRowFirstColumn="0" w:lastRowLastColumn="0"/>
            <w:tcW w:w="2311" w:type="pct"/>
            <w:gridSpan w:val="2"/>
            <w:shd w:val="clear" w:color="auto" w:fill="auto"/>
            <w:noWrap/>
            <w:hideMark/>
          </w:tcPr>
          <w:p w14:paraId="2F2AA025" w14:textId="77777777" w:rsidR="005B1647" w:rsidRPr="008E3D7D" w:rsidRDefault="005B1647" w:rsidP="005B1647">
            <w:pPr>
              <w:pStyle w:val="Tabell"/>
              <w:rPr>
                <w:bCs/>
              </w:rPr>
            </w:pPr>
            <w:r w:rsidRPr="008E3D7D">
              <w:rPr>
                <w:bCs/>
              </w:rPr>
              <w:t>Summa</w:t>
            </w:r>
          </w:p>
        </w:tc>
        <w:tc>
          <w:tcPr>
            <w:tcW w:w="448" w:type="pct"/>
            <w:shd w:val="clear" w:color="auto" w:fill="auto"/>
            <w:noWrap/>
            <w:hideMark/>
          </w:tcPr>
          <w:p w14:paraId="114E679D" w14:textId="77777777" w:rsidR="005B1647" w:rsidRPr="008E3D7D"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8E3D7D">
              <w:rPr>
                <w:bCs/>
              </w:rPr>
              <w:t>4 742</w:t>
            </w:r>
          </w:p>
        </w:tc>
        <w:tc>
          <w:tcPr>
            <w:tcW w:w="448" w:type="pct"/>
            <w:shd w:val="clear" w:color="auto" w:fill="auto"/>
            <w:noWrap/>
            <w:hideMark/>
          </w:tcPr>
          <w:p w14:paraId="07E9A00B" w14:textId="77777777" w:rsidR="005B1647" w:rsidRPr="008E3D7D"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8E3D7D">
              <w:rPr>
                <w:bCs/>
              </w:rPr>
              <w:t>-754</w:t>
            </w:r>
          </w:p>
        </w:tc>
        <w:tc>
          <w:tcPr>
            <w:tcW w:w="449" w:type="pct"/>
            <w:shd w:val="clear" w:color="auto" w:fill="auto"/>
            <w:noWrap/>
            <w:hideMark/>
          </w:tcPr>
          <w:p w14:paraId="28AD8DB4" w14:textId="77777777" w:rsidR="005B1647" w:rsidRPr="008E3D7D"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8E3D7D">
              <w:rPr>
                <w:bCs/>
              </w:rPr>
              <w:t>3 052</w:t>
            </w:r>
          </w:p>
        </w:tc>
        <w:tc>
          <w:tcPr>
            <w:tcW w:w="448" w:type="pct"/>
            <w:shd w:val="clear" w:color="auto" w:fill="auto"/>
            <w:noWrap/>
            <w:hideMark/>
          </w:tcPr>
          <w:p w14:paraId="252205B6" w14:textId="77777777" w:rsidR="005B1647" w:rsidRPr="008E3D7D"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8E3D7D">
              <w:rPr>
                <w:bCs/>
              </w:rPr>
              <w:t>-1 690</w:t>
            </w:r>
          </w:p>
        </w:tc>
        <w:tc>
          <w:tcPr>
            <w:tcW w:w="448" w:type="pct"/>
            <w:shd w:val="clear" w:color="auto" w:fill="auto"/>
            <w:noWrap/>
            <w:hideMark/>
          </w:tcPr>
          <w:p w14:paraId="2541F05C" w14:textId="77777777" w:rsidR="005B1647" w:rsidRPr="008E3D7D"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8E3D7D">
              <w:rPr>
                <w:bCs/>
              </w:rPr>
              <w:t>-35,6</w:t>
            </w:r>
          </w:p>
        </w:tc>
        <w:tc>
          <w:tcPr>
            <w:tcW w:w="449" w:type="pct"/>
            <w:shd w:val="clear" w:color="auto" w:fill="auto"/>
            <w:hideMark/>
          </w:tcPr>
          <w:p w14:paraId="6DAEB9B5" w14:textId="77777777" w:rsidR="005B1647" w:rsidRPr="008E3D7D"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8E3D7D">
              <w:rPr>
                <w:bCs/>
              </w:rPr>
              <w:t>4 616</w:t>
            </w:r>
          </w:p>
        </w:tc>
      </w:tr>
    </w:tbl>
    <w:p w14:paraId="1042D6D7" w14:textId="77777777" w:rsidR="005B1647" w:rsidRDefault="005B1647" w:rsidP="005B1647">
      <w:pPr>
        <w:pStyle w:val="Brdtext"/>
        <w:spacing w:before="160"/>
      </w:pPr>
      <w:r w:rsidRPr="00906BE7">
        <w:t>Inom utgiftsområdet ingår utgifter för samhällsplanering, bostadsmarknad, byggande, lantmäteriverksamhet och konsumentpolitik. Området innefattar bl.a. myndigheterna Boverket och Lantmäteriet.</w:t>
      </w:r>
    </w:p>
    <w:p w14:paraId="6F38BEA2" w14:textId="77777777" w:rsidR="005B1647" w:rsidRDefault="005B1647" w:rsidP="005B1647">
      <w:pPr>
        <w:pStyle w:val="Brdtext"/>
      </w:pPr>
      <w:r>
        <w:t>Utfallet uppgick till 3 052 miljoner kronor, vilket är 1 690 miljoner kronor (35,6 procent) lägre än vad som anvisades i statens budget. Jämfört med 2018 minskade utgifterna med 1 563 miljoner kronor (33,9 procent).</w:t>
      </w:r>
    </w:p>
    <w:p w14:paraId="6EF64675" w14:textId="77777777" w:rsidR="005B1647" w:rsidRDefault="005B1647" w:rsidP="005B1647">
      <w:pPr>
        <w:pStyle w:val="Rubrik5utannumrering"/>
      </w:pPr>
      <w:r>
        <w:t>Lågt utfall för omstrukturering av kommunala bostadsföretag</w:t>
      </w:r>
    </w:p>
    <w:p w14:paraId="78F9EF36" w14:textId="77777777" w:rsidR="005B1647" w:rsidRDefault="005B1647" w:rsidP="005B1647">
      <w:pPr>
        <w:pStyle w:val="Brdtext"/>
      </w:pPr>
      <w:r>
        <w:t xml:space="preserve">Utfallet för anslaget 1:2 </w:t>
      </w:r>
      <w:r w:rsidRPr="007E63A3">
        <w:rPr>
          <w:i/>
          <w:iCs/>
        </w:rPr>
        <w:t>Omstrukturering av kommunala bostadsföretag</w:t>
      </w:r>
      <w:r>
        <w:t xml:space="preserve"> blev 3 miljoner kronor vilket är 92 miljoner kronor (96,8 procent) lägre än vad som anvisades i statens budget. Det beror på att inga nya ansökningar om stöd kom in under 2019 samt låga utgifter för infriande av tidigare åtaganden. Anslaget har använts för utgifter för statsbidrag till kommuner med en svag bostadsmarknad för undsättning eller omstrukturering av kommunala bostadsföretag med ekonomiska svårigheter och för statsbidrag till kommuner med en svag bostadsmarknad för stöd till företag som tillhandahåller tjänster av allmänt ekonomiskt intresse. Vid årets början fanns tidigare ingångna avtal med två kommuner. Avtalen gäller fram till slutet av år 2020 respektive 2021. Enligt avtalen har staten åtagit sig att lämna bidrag till avvecklingskostnader i takt med att kostnader uppstår och det totala utestående åtagandet uppgick vid slutet av 2019 till knappt 8 miljoner kronor.</w:t>
      </w:r>
    </w:p>
    <w:p w14:paraId="275ADC6F" w14:textId="77777777" w:rsidR="005B1647" w:rsidRDefault="005B1647" w:rsidP="005B1647">
      <w:pPr>
        <w:pStyle w:val="Brdtext"/>
      </w:pPr>
      <w:r>
        <w:t xml:space="preserve">Utfallet för anslaget 1:3 </w:t>
      </w:r>
      <w:r w:rsidRPr="007E63A3">
        <w:rPr>
          <w:i/>
          <w:iCs/>
        </w:rPr>
        <w:t>Stöd för att underlätta för enskilda att ordna bostad</w:t>
      </w:r>
      <w:r>
        <w:t xml:space="preserve"> blev 1 miljon kronor, vilket är 42 miljoner kronor (97,4 procent) lägre än vad som anvisades i statens budget. Det låga utfallet beror på en låg tillströmning av ärenden under 2019. Anslaget används för statsbidrag till kommuner för hyresgarantier för enskilda hushålls räkning. Kommuner kan, efter ansökan, få bidrag med 5 000 kronor per </w:t>
      </w:r>
      <w:r>
        <w:lastRenderedPageBreak/>
        <w:t>lämnad hyresgaranti. Boverket har under året beviljat 226 garantier till 19 kommuner, jämfört med 158 garantier till 16 kommuner för 2018.</w:t>
      </w:r>
    </w:p>
    <w:p w14:paraId="63C764DD" w14:textId="77777777" w:rsidR="005B1647" w:rsidRDefault="005B1647" w:rsidP="005B1647">
      <w:pPr>
        <w:pStyle w:val="Brdtext"/>
      </w:pPr>
      <w:r>
        <w:t xml:space="preserve">Utfallet för anslaget 1:7 </w:t>
      </w:r>
      <w:r w:rsidRPr="007E63A3">
        <w:rPr>
          <w:i/>
          <w:iCs/>
        </w:rPr>
        <w:t>Energieffektivisering och renovering av flerbostadshus</w:t>
      </w:r>
      <w:r>
        <w:t xml:space="preserve"> </w:t>
      </w:r>
      <w:r w:rsidRPr="007E63A3">
        <w:rPr>
          <w:i/>
          <w:iCs/>
        </w:rPr>
        <w:t>och utomhusmiljöer</w:t>
      </w:r>
      <w:r>
        <w:t xml:space="preserve"> blev 55 miljoner kronor, vilket är 185 miljoner kronor (77,2 procent) lägre än anvisat. I syfte att avveckla stödet beslutade riksdagen att regeringen inte skulle bemyndigas att ingå några nya ekonomiska åtaganden för investeringsstödet under 2019. Anslaget fick dock användas för att hantera redan ingångna åtaganden. Utfallet blev lägre än beräknat vilket bl.a. beror på att slutförandet har försenats för flera projekt som tidigare beviljats stöd. Vidare har utgifterna reducerats på grund av återkrav av tidigare beviljade bidrag.</w:t>
      </w:r>
    </w:p>
    <w:p w14:paraId="73756A9E" w14:textId="77777777" w:rsidR="005B1647" w:rsidRDefault="005B1647" w:rsidP="005B1647">
      <w:pPr>
        <w:pStyle w:val="Rubrik5utannumrering"/>
      </w:pPr>
      <w:r>
        <w:t>Investeringsstöd för hyresbostäder och studentbostäder blev lägre än budget</w:t>
      </w:r>
    </w:p>
    <w:p w14:paraId="7A8824A8" w14:textId="77777777" w:rsidR="005B1647" w:rsidRDefault="005B1647" w:rsidP="005B1647">
      <w:pPr>
        <w:pStyle w:val="Brdtext"/>
      </w:pPr>
      <w:r>
        <w:t xml:space="preserve">Utfallet för anslaget 1:9 </w:t>
      </w:r>
      <w:r w:rsidRPr="007E63A3">
        <w:rPr>
          <w:i/>
          <w:iCs/>
        </w:rPr>
        <w:t>Investeringsstöd för anordnande av hyresbostäder och bostäder för studerande</w:t>
      </w:r>
      <w:r>
        <w:t xml:space="preserve"> blev 1 667 miljoner kronor, vilket är 1 323 miljoner kronor (44,1 procent) lägre än anvisat. I syfte att avveckla investeringsstödet för anordnande av hyres</w:t>
      </w:r>
      <w:r>
        <w:softHyphen/>
        <w:t>bostäder och bostäder för studerande beslutade riksdagen att regeringen inte skulle bemyndigas att ingå några nya ekonomiska åtaganden för investeringsstödet under 2019. Riksdagen beslutade senare att regeringen fick ingå nya ekonomiska åtaganden för investeringsstödet under år 2019 i enlighet med propositionen Vårändringsbudget för 2019. Anslaget har huvudsakligen använts för att hantera redan ingångna åtaganden. De medel som riksdagen anvisat anslaget för 2019 översteg vad som behövdes för att hantera ansökningar om utbetalning av tidigare beviljade stöd. I enlighet med propositionen Vårändringsbudget för 2019 minskade riksdagen därför anslaget med 750 miljoner kronor.</w:t>
      </w:r>
    </w:p>
    <w:p w14:paraId="53F34B93" w14:textId="77777777" w:rsidR="005B1647" w:rsidRDefault="005B1647" w:rsidP="005B1647">
      <w:pPr>
        <w:pStyle w:val="Brdtext"/>
      </w:pPr>
      <w:r>
        <w:t xml:space="preserve">Utfallet för anslaget 1:11 </w:t>
      </w:r>
      <w:r w:rsidRPr="007E63A3">
        <w:rPr>
          <w:i/>
          <w:iCs/>
        </w:rPr>
        <w:t>Innovativt och hållbart byggande</w:t>
      </w:r>
      <w:r>
        <w:t xml:space="preserve"> blev 27 miljoner kronor, vilket är 33 miljoner kronor (55,7 procent) lägre än vad som anvisades i statens budget. I syfte att avveckla stödet för innovativt och hållbart byggande beslutade riksdagen att regeringen inte skulle bemyndigas att ingå några nya ekonomiska åtaganden för stödet under 2019. Anslaget fick dock användas för att hantera redan ingångna åtaganden. De medel som riksdagen anvisade anslaget för 2019 översteg dock vad som behövdes för att hantera ansökningar om utbetalning av tidigare beviljade stöd.</w:t>
      </w:r>
    </w:p>
    <w:p w14:paraId="37A71AB3" w14:textId="77777777" w:rsidR="005B1647" w:rsidRDefault="005B1647" w:rsidP="005B1647">
      <w:pPr>
        <w:pStyle w:val="Rubrik5utannumrering"/>
      </w:pPr>
      <w:r>
        <w:t>Lägre utgifter än föregående år för stöd till energieffektivisering och renovering</w:t>
      </w:r>
    </w:p>
    <w:p w14:paraId="20B805C5" w14:textId="77777777" w:rsidR="005B1647" w:rsidRDefault="005B1647" w:rsidP="005B1647">
      <w:pPr>
        <w:pStyle w:val="Brdtext"/>
      </w:pPr>
      <w:r>
        <w:t xml:space="preserve">Jämfört med föregående år blev utfallet för anslaget 1:7 </w:t>
      </w:r>
      <w:r w:rsidRPr="007E63A3">
        <w:rPr>
          <w:i/>
          <w:iCs/>
        </w:rPr>
        <w:t>Energieffektivisering och renovering av flerbostadshus och utomhusmiljöer</w:t>
      </w:r>
      <w:r>
        <w:t xml:space="preserve"> 466 miljoner kronor (89,5 procent) lägre. Det beror på att riksdagen beslutade att anslaget endast fick användas för utbetalningar av stöd som beviljats före 2019. Några nya åtaganden fick inte ingås under 2019.</w:t>
      </w:r>
    </w:p>
    <w:p w14:paraId="4EC207A5" w14:textId="77777777" w:rsidR="005B1647" w:rsidRDefault="005B1647" w:rsidP="005B1647">
      <w:pPr>
        <w:pStyle w:val="Rubrik5utannumrering"/>
      </w:pPr>
      <w:r>
        <w:t>Stöd till kommuner för ökat bostadsbyggande avvecklades inför 2019</w:t>
      </w:r>
    </w:p>
    <w:p w14:paraId="04AC1DCF" w14:textId="77777777" w:rsidR="005B1647" w:rsidRDefault="005B1647" w:rsidP="005B1647">
      <w:pPr>
        <w:pStyle w:val="Brdtext"/>
      </w:pPr>
      <w:r>
        <w:t xml:space="preserve">Det blev inget utfall för anslaget 1:8 </w:t>
      </w:r>
      <w:r w:rsidRPr="007E63A3">
        <w:rPr>
          <w:i/>
          <w:iCs/>
        </w:rPr>
        <w:t>Stöd till kommuner för ökat bostadsbyggande</w:t>
      </w:r>
      <w:r>
        <w:t>.</w:t>
      </w:r>
    </w:p>
    <w:p w14:paraId="5A005202" w14:textId="77777777" w:rsidR="005B1647" w:rsidRDefault="005B1647" w:rsidP="005B1647">
      <w:pPr>
        <w:pStyle w:val="Brdtext"/>
      </w:pPr>
      <w:r>
        <w:t>Föregående år blev utfallet för anslaget 1 395 miljoner kronor. Skillnaden mellan åren beror på att riksdagen beslutade att stödet ska avvecklas helt och därför inte anvisade några medel till anslaget.</w:t>
      </w:r>
    </w:p>
    <w:p w14:paraId="5956FF53" w14:textId="77777777" w:rsidR="005B1647" w:rsidRDefault="005B1647" w:rsidP="005B1647">
      <w:pPr>
        <w:pStyle w:val="Rubrik5utannumrering"/>
      </w:pPr>
      <w:r>
        <w:t>Investeringsstöd för anordnande av hyresbostäder och bostäder för studerande högre än 2018</w:t>
      </w:r>
    </w:p>
    <w:p w14:paraId="798E02DE" w14:textId="77777777" w:rsidR="005B1647" w:rsidRDefault="005B1647" w:rsidP="005B1647">
      <w:pPr>
        <w:pStyle w:val="Brdtext"/>
      </w:pPr>
      <w:r>
        <w:t xml:space="preserve">Utfallet för anslaget 1:9 </w:t>
      </w:r>
      <w:r w:rsidRPr="007E63A3">
        <w:rPr>
          <w:i/>
          <w:iCs/>
        </w:rPr>
        <w:t>Investeringsstöd för anordnande av hyresbostäder och bostäder för studerande</w:t>
      </w:r>
      <w:r>
        <w:t xml:space="preserve"> blev 236 miljoner kronor (16,4 procent) högre än föregående år. Anslags</w:t>
      </w:r>
      <w:r>
        <w:softHyphen/>
        <w:t>utfallet beror på omfattningen av färdigställda och slutredovisade byggprojekt för vilka investeringsstöd har beviljats. Byggprojekten är fleråriga och färdigställs i normalfallet två till tre år efter beviljandebeslut. Jämfört med föregående år ökade omfattningen av färdigställda och slutredovisade byggprojekt.</w:t>
      </w:r>
    </w:p>
    <w:p w14:paraId="5810F82E" w14:textId="77777777" w:rsidR="005B1647" w:rsidRDefault="005B1647" w:rsidP="005B1647">
      <w:pPr>
        <w:pStyle w:val="Rubrik5utannumrering"/>
      </w:pPr>
      <w:r>
        <w:lastRenderedPageBreak/>
        <w:t>Lägre utgifter för stöd till innovativt och hållbart byggande jämfört med föregående år</w:t>
      </w:r>
    </w:p>
    <w:p w14:paraId="1E0DEE88" w14:textId="77777777" w:rsidR="005B1647" w:rsidRDefault="005B1647" w:rsidP="005B1647">
      <w:pPr>
        <w:pStyle w:val="Brdtext"/>
      </w:pPr>
      <w:r>
        <w:t xml:space="preserve">Jämfört med 2018 blev utfallet för anslaget 1:11 </w:t>
      </w:r>
      <w:r w:rsidRPr="007E63A3">
        <w:rPr>
          <w:i/>
          <w:iCs/>
        </w:rPr>
        <w:t>Innovativt och hållbart byggande</w:t>
      </w:r>
      <w:r>
        <w:t xml:space="preserve"> 48 miljoner kronor (64,6 procent) lägre. Det beror på att riksdagen beslutade att anslaget endast fick användas för utbetalningar av stöd som beviljats före år 2019. Några nya åtaganden fick inte ingås under 2019.</w:t>
      </w:r>
    </w:p>
    <w:p w14:paraId="17848783" w14:textId="77777777" w:rsidR="005B1647" w:rsidRDefault="005B1647" w:rsidP="005B1647">
      <w:pPr>
        <w:pStyle w:val="Rubrik4utannumrering"/>
      </w:pPr>
      <w:r w:rsidRPr="008A0952">
        <w:t>Beställningsbemyndiganden</w:t>
      </w:r>
    </w:p>
    <w:p w14:paraId="524F7798" w14:textId="11C16167" w:rsidR="005B1647" w:rsidRDefault="005B1647" w:rsidP="005B1647">
      <w:pPr>
        <w:pStyle w:val="TabellRubrik"/>
      </w:pPr>
      <w:bookmarkStart w:id="161" w:name="_Toc37340088"/>
      <w:r>
        <w:t xml:space="preserve">Tabell </w:t>
      </w:r>
      <w:r>
        <w:fldChar w:fldCharType="begin"/>
      </w:r>
      <w:r>
        <w:instrText xml:space="preserve"> STYLEREF  "Rubrik 1" \n</w:instrText>
      </w:r>
      <w:r>
        <w:fldChar w:fldCharType="separate"/>
      </w:r>
      <w:r w:rsidR="00301022">
        <w:rPr>
          <w:noProof/>
        </w:rPr>
        <w:t>2</w:t>
      </w:r>
      <w:r>
        <w:rPr>
          <w:noProof/>
        </w:rPr>
        <w:fldChar w:fldCharType="end"/>
      </w:r>
      <w:r>
        <w:t>.</w:t>
      </w:r>
      <w:fldSimple w:instr=" SEQ Tabell \* ARABIC \s 1 ">
        <w:r w:rsidR="00301022">
          <w:rPr>
            <w:noProof/>
          </w:rPr>
          <w:t>88</w:t>
        </w:r>
      </w:fldSimple>
      <w:r>
        <w:tab/>
      </w:r>
      <w:r w:rsidRPr="008A0952">
        <w:t>UO 18 Beställningsbemyndiganden</w:t>
      </w:r>
      <w:bookmarkEnd w:id="161"/>
    </w:p>
    <w:p w14:paraId="4DABD53D" w14:textId="77777777" w:rsidR="005B1647" w:rsidRDefault="005B1647" w:rsidP="005B1647">
      <w:pPr>
        <w:pStyle w:val="TabellUnderrubrik"/>
      </w:pPr>
      <w:r w:rsidRPr="008A0952">
        <w:t>Miljoner kronor</w:t>
      </w:r>
    </w:p>
    <w:tbl>
      <w:tblPr>
        <w:tblStyle w:val="RKBPTabell"/>
        <w:tblW w:w="7370" w:type="dxa"/>
        <w:tblLayout w:type="fixed"/>
        <w:tblLook w:val="04E0" w:firstRow="1" w:lastRow="1" w:firstColumn="1" w:lastColumn="0" w:noHBand="0" w:noVBand="1"/>
      </w:tblPr>
      <w:tblGrid>
        <w:gridCol w:w="991"/>
        <w:gridCol w:w="4111"/>
        <w:gridCol w:w="1134"/>
        <w:gridCol w:w="1134"/>
      </w:tblGrid>
      <w:tr w:rsidR="00155607" w14:paraId="00F8D387" w14:textId="77777777" w:rsidTr="00BE1FEE">
        <w:trPr>
          <w:cnfStyle w:val="100000000000" w:firstRow="1" w:lastRow="0" w:firstColumn="0" w:lastColumn="0" w:oddVBand="0" w:evenVBand="0" w:oddHBand="0" w:evenHBand="0" w:firstRowFirstColumn="0" w:firstRowLastColumn="0" w:lastRowFirstColumn="0" w:lastRowLastColumn="0"/>
          <w:trHeight w:val="825"/>
          <w:tblHeader w:val="0"/>
        </w:trPr>
        <w:tc>
          <w:tcPr>
            <w:cnfStyle w:val="001000000000" w:firstRow="0" w:lastRow="0" w:firstColumn="1" w:lastColumn="0" w:oddVBand="0" w:evenVBand="0" w:oddHBand="0" w:evenHBand="0" w:firstRowFirstColumn="0" w:firstRowLastColumn="0" w:lastRowFirstColumn="0" w:lastRowLastColumn="0"/>
            <w:tcW w:w="673"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542068E4" w14:textId="77777777" w:rsidR="005B1647" w:rsidRPr="008A0952" w:rsidRDefault="005B1647" w:rsidP="005B1647">
            <w:pPr>
              <w:pStyle w:val="TabellHuvud"/>
            </w:pPr>
            <w:r w:rsidRPr="008A0952">
              <w:t>Anslag</w:t>
            </w:r>
          </w:p>
        </w:tc>
        <w:tc>
          <w:tcPr>
            <w:tcW w:w="2788"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7A64C399" w14:textId="77777777" w:rsidR="005B1647" w:rsidRPr="008A0952" w:rsidRDefault="005B1647" w:rsidP="005B1647">
            <w:pPr>
              <w:pStyle w:val="TabellHuvud"/>
              <w:jc w:val="left"/>
              <w:cnfStyle w:val="100000000000" w:firstRow="1" w:lastRow="0" w:firstColumn="0" w:lastColumn="0" w:oddVBand="0" w:evenVBand="0" w:oddHBand="0" w:evenHBand="0" w:firstRowFirstColumn="0" w:firstRowLastColumn="0" w:lastRowFirstColumn="0" w:lastRowLastColumn="0"/>
            </w:pPr>
            <w:r w:rsidRPr="008A0952">
              <w:t>Anslagsnamn</w:t>
            </w:r>
          </w:p>
        </w:tc>
        <w:tc>
          <w:tcPr>
            <w:tcW w:w="769"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hideMark/>
          </w:tcPr>
          <w:p w14:paraId="06B0BD72" w14:textId="77777777" w:rsidR="005B1647" w:rsidRPr="008A0952"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8A0952">
              <w:t>Beställnings-bemyndigande</w:t>
            </w:r>
          </w:p>
        </w:tc>
        <w:tc>
          <w:tcPr>
            <w:tcW w:w="769"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hideMark/>
          </w:tcPr>
          <w:p w14:paraId="45607171" w14:textId="77777777" w:rsidR="005B1647" w:rsidRPr="008A0952"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8A0952">
              <w:t>Utestående åtaganden</w:t>
            </w:r>
            <w:r>
              <w:br/>
            </w:r>
            <w:r w:rsidRPr="008A0952">
              <w:t>2019-12-31</w:t>
            </w:r>
          </w:p>
        </w:tc>
      </w:tr>
      <w:tr w:rsidR="00155607" w14:paraId="64D7A2EE" w14:textId="77777777" w:rsidTr="00155607">
        <w:trPr>
          <w:trHeight w:val="300"/>
        </w:trPr>
        <w:tc>
          <w:tcPr>
            <w:cnfStyle w:val="001000000000" w:firstRow="0" w:lastRow="0" w:firstColumn="1" w:lastColumn="0" w:oddVBand="0" w:evenVBand="0" w:oddHBand="0" w:evenHBand="0" w:firstRowFirstColumn="0" w:firstRowLastColumn="0" w:lastRowFirstColumn="0" w:lastRowLastColumn="0"/>
            <w:tcW w:w="673" w:type="pct"/>
            <w:tcBorders>
              <w:top w:val="single" w:sz="12" w:space="0" w:color="auto"/>
            </w:tcBorders>
            <w:noWrap/>
            <w:hideMark/>
          </w:tcPr>
          <w:p w14:paraId="5A18D18B" w14:textId="77777777" w:rsidR="005B1647" w:rsidRPr="008A0952" w:rsidRDefault="005B1647" w:rsidP="005B1647">
            <w:pPr>
              <w:pStyle w:val="Tabell"/>
            </w:pPr>
            <w:r w:rsidRPr="008A0952">
              <w:t>1:2</w:t>
            </w:r>
          </w:p>
        </w:tc>
        <w:tc>
          <w:tcPr>
            <w:tcW w:w="2788" w:type="pct"/>
            <w:tcBorders>
              <w:top w:val="single" w:sz="12" w:space="0" w:color="auto"/>
            </w:tcBorders>
            <w:noWrap/>
            <w:hideMark/>
          </w:tcPr>
          <w:p w14:paraId="052BB3D7" w14:textId="77777777" w:rsidR="005B1647" w:rsidRPr="008A0952"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8A0952">
              <w:t>Omstrukturering av kommunala bostadsföretag</w:t>
            </w:r>
          </w:p>
        </w:tc>
        <w:tc>
          <w:tcPr>
            <w:tcW w:w="769" w:type="pct"/>
            <w:tcBorders>
              <w:top w:val="single" w:sz="12" w:space="0" w:color="auto"/>
            </w:tcBorders>
            <w:noWrap/>
            <w:hideMark/>
          </w:tcPr>
          <w:p w14:paraId="789EF99F" w14:textId="77777777" w:rsidR="005B1647" w:rsidRPr="008A095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A0952">
              <w:t>43</w:t>
            </w:r>
          </w:p>
        </w:tc>
        <w:tc>
          <w:tcPr>
            <w:tcW w:w="769" w:type="pct"/>
            <w:tcBorders>
              <w:top w:val="single" w:sz="12" w:space="0" w:color="auto"/>
            </w:tcBorders>
            <w:noWrap/>
            <w:hideMark/>
          </w:tcPr>
          <w:p w14:paraId="05DB43A6" w14:textId="77777777" w:rsidR="005B1647" w:rsidRPr="008A095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A0952">
              <w:t>8</w:t>
            </w:r>
          </w:p>
        </w:tc>
      </w:tr>
      <w:tr w:rsidR="00155607" w14:paraId="3F927836" w14:textId="77777777" w:rsidTr="00155607">
        <w:trPr>
          <w:trHeight w:val="300"/>
        </w:trPr>
        <w:tc>
          <w:tcPr>
            <w:cnfStyle w:val="001000000000" w:firstRow="0" w:lastRow="0" w:firstColumn="1" w:lastColumn="0" w:oddVBand="0" w:evenVBand="0" w:oddHBand="0" w:evenHBand="0" w:firstRowFirstColumn="0" w:firstRowLastColumn="0" w:lastRowFirstColumn="0" w:lastRowLastColumn="0"/>
            <w:tcW w:w="673" w:type="pct"/>
            <w:noWrap/>
            <w:hideMark/>
          </w:tcPr>
          <w:p w14:paraId="01A0D393" w14:textId="77777777" w:rsidR="005B1647" w:rsidRPr="008A0952" w:rsidRDefault="005B1647" w:rsidP="005B1647">
            <w:pPr>
              <w:pStyle w:val="Tabell"/>
            </w:pPr>
            <w:r w:rsidRPr="008A0952">
              <w:t>1:4</w:t>
            </w:r>
          </w:p>
        </w:tc>
        <w:tc>
          <w:tcPr>
            <w:tcW w:w="2788" w:type="pct"/>
            <w:noWrap/>
            <w:hideMark/>
          </w:tcPr>
          <w:p w14:paraId="11E16208" w14:textId="77777777" w:rsidR="005B1647" w:rsidRPr="008A0952"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8A0952">
              <w:t>Boverket</w:t>
            </w:r>
          </w:p>
        </w:tc>
        <w:tc>
          <w:tcPr>
            <w:tcW w:w="769" w:type="pct"/>
            <w:noWrap/>
            <w:hideMark/>
          </w:tcPr>
          <w:p w14:paraId="0E7A8628" w14:textId="77777777" w:rsidR="005B1647" w:rsidRPr="008A095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A0952">
              <w:t>30</w:t>
            </w:r>
          </w:p>
        </w:tc>
        <w:tc>
          <w:tcPr>
            <w:tcW w:w="769" w:type="pct"/>
            <w:noWrap/>
            <w:hideMark/>
          </w:tcPr>
          <w:p w14:paraId="0D7962D2" w14:textId="77777777" w:rsidR="005B1647" w:rsidRPr="008A095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A0952">
              <w:t>28</w:t>
            </w:r>
          </w:p>
        </w:tc>
      </w:tr>
      <w:tr w:rsidR="00155607" w14:paraId="711A966B" w14:textId="77777777" w:rsidTr="00155607">
        <w:trPr>
          <w:trHeight w:val="300"/>
        </w:trPr>
        <w:tc>
          <w:tcPr>
            <w:cnfStyle w:val="001000000000" w:firstRow="0" w:lastRow="0" w:firstColumn="1" w:lastColumn="0" w:oddVBand="0" w:evenVBand="0" w:oddHBand="0" w:evenHBand="0" w:firstRowFirstColumn="0" w:firstRowLastColumn="0" w:lastRowFirstColumn="0" w:lastRowLastColumn="0"/>
            <w:tcW w:w="673" w:type="pct"/>
            <w:noWrap/>
            <w:hideMark/>
          </w:tcPr>
          <w:p w14:paraId="58D0EB58" w14:textId="77777777" w:rsidR="005B1647" w:rsidRPr="008A0952" w:rsidRDefault="005B1647" w:rsidP="005B1647">
            <w:pPr>
              <w:pStyle w:val="Tabell"/>
            </w:pPr>
            <w:r w:rsidRPr="008A0952">
              <w:t>1:9</w:t>
            </w:r>
          </w:p>
        </w:tc>
        <w:tc>
          <w:tcPr>
            <w:tcW w:w="2788" w:type="pct"/>
            <w:noWrap/>
            <w:hideMark/>
          </w:tcPr>
          <w:p w14:paraId="61E16B3E" w14:textId="77777777" w:rsidR="005B1647" w:rsidRPr="008A0952"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8A0952">
              <w:t>Investeringsstöd för anordnande av hyresbostäder och bostäder för studerande</w:t>
            </w:r>
          </w:p>
        </w:tc>
        <w:tc>
          <w:tcPr>
            <w:tcW w:w="769" w:type="pct"/>
            <w:noWrap/>
            <w:hideMark/>
          </w:tcPr>
          <w:p w14:paraId="1FDC0AA2" w14:textId="77777777" w:rsidR="005B1647" w:rsidRPr="008A095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A0952">
              <w:t>6 000</w:t>
            </w:r>
          </w:p>
        </w:tc>
        <w:tc>
          <w:tcPr>
            <w:tcW w:w="769" w:type="pct"/>
            <w:noWrap/>
            <w:hideMark/>
          </w:tcPr>
          <w:p w14:paraId="5790ABE9" w14:textId="77777777" w:rsidR="005B1647" w:rsidRPr="008A095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A0952">
              <w:t>5 549</w:t>
            </w:r>
          </w:p>
        </w:tc>
      </w:tr>
      <w:tr w:rsidR="00155607" w14:paraId="240968CE" w14:textId="77777777" w:rsidTr="00155607">
        <w:trPr>
          <w:trHeight w:val="300"/>
        </w:trPr>
        <w:tc>
          <w:tcPr>
            <w:cnfStyle w:val="001000000000" w:firstRow="0" w:lastRow="0" w:firstColumn="1" w:lastColumn="0" w:oddVBand="0" w:evenVBand="0" w:oddHBand="0" w:evenHBand="0" w:firstRowFirstColumn="0" w:firstRowLastColumn="0" w:lastRowFirstColumn="0" w:lastRowLastColumn="0"/>
            <w:tcW w:w="673" w:type="pct"/>
            <w:noWrap/>
            <w:hideMark/>
          </w:tcPr>
          <w:p w14:paraId="39AB5816" w14:textId="77777777" w:rsidR="005B1647" w:rsidRPr="008A0952" w:rsidRDefault="005B1647" w:rsidP="005B1647">
            <w:pPr>
              <w:pStyle w:val="Tabell"/>
            </w:pPr>
            <w:r w:rsidRPr="008A0952">
              <w:t>1:10</w:t>
            </w:r>
          </w:p>
        </w:tc>
        <w:tc>
          <w:tcPr>
            <w:tcW w:w="2788" w:type="pct"/>
            <w:noWrap/>
            <w:hideMark/>
          </w:tcPr>
          <w:p w14:paraId="7D5F136A" w14:textId="77777777" w:rsidR="005B1647" w:rsidRPr="008A0952"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8A0952">
              <w:t>Bidrag till åtgärder mot radon i bostäder</w:t>
            </w:r>
          </w:p>
        </w:tc>
        <w:tc>
          <w:tcPr>
            <w:tcW w:w="769" w:type="pct"/>
            <w:noWrap/>
            <w:hideMark/>
          </w:tcPr>
          <w:p w14:paraId="4378B807" w14:textId="77777777" w:rsidR="005B1647" w:rsidRPr="008A095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A0952">
              <w:t>20</w:t>
            </w:r>
          </w:p>
        </w:tc>
        <w:tc>
          <w:tcPr>
            <w:tcW w:w="769" w:type="pct"/>
            <w:noWrap/>
            <w:hideMark/>
          </w:tcPr>
          <w:p w14:paraId="0938BB63" w14:textId="77777777" w:rsidR="005B1647" w:rsidRPr="008A095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A0952">
              <w:t>8</w:t>
            </w:r>
          </w:p>
        </w:tc>
      </w:tr>
      <w:tr w:rsidR="00155607" w14:paraId="180669E6" w14:textId="77777777" w:rsidTr="00155607">
        <w:trPr>
          <w:trHeight w:val="315"/>
        </w:trPr>
        <w:tc>
          <w:tcPr>
            <w:cnfStyle w:val="001000000000" w:firstRow="0" w:lastRow="0" w:firstColumn="1" w:lastColumn="0" w:oddVBand="0" w:evenVBand="0" w:oddHBand="0" w:evenHBand="0" w:firstRowFirstColumn="0" w:firstRowLastColumn="0" w:lastRowFirstColumn="0" w:lastRowLastColumn="0"/>
            <w:tcW w:w="673" w:type="pct"/>
            <w:noWrap/>
            <w:hideMark/>
          </w:tcPr>
          <w:p w14:paraId="320DD632" w14:textId="77777777" w:rsidR="005B1647" w:rsidRPr="008A0952" w:rsidRDefault="005B1647" w:rsidP="005B1647">
            <w:pPr>
              <w:pStyle w:val="Tabell"/>
              <w:rPr>
                <w:b/>
                <w:bCs/>
              </w:rPr>
            </w:pPr>
            <w:r w:rsidRPr="008A0952">
              <w:rPr>
                <w:b/>
                <w:bCs/>
              </w:rPr>
              <w:t>Summa</w:t>
            </w:r>
          </w:p>
        </w:tc>
        <w:tc>
          <w:tcPr>
            <w:tcW w:w="2788" w:type="pct"/>
            <w:noWrap/>
            <w:hideMark/>
          </w:tcPr>
          <w:p w14:paraId="57DEFB67" w14:textId="77777777" w:rsidR="005B1647" w:rsidRPr="008A0952"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rPr>
                <w:b/>
                <w:bCs/>
              </w:rPr>
            </w:pPr>
            <w:r w:rsidRPr="008A0952">
              <w:rPr>
                <w:b/>
                <w:bCs/>
              </w:rPr>
              <w:t> </w:t>
            </w:r>
          </w:p>
        </w:tc>
        <w:tc>
          <w:tcPr>
            <w:tcW w:w="769" w:type="pct"/>
            <w:noWrap/>
            <w:hideMark/>
          </w:tcPr>
          <w:p w14:paraId="205F83F3" w14:textId="77777777" w:rsidR="005B1647" w:rsidRPr="008A0952"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8A0952">
              <w:rPr>
                <w:b/>
                <w:bCs/>
              </w:rPr>
              <w:t>6 093</w:t>
            </w:r>
          </w:p>
        </w:tc>
        <w:tc>
          <w:tcPr>
            <w:tcW w:w="769" w:type="pct"/>
            <w:noWrap/>
            <w:hideMark/>
          </w:tcPr>
          <w:p w14:paraId="0B55B97A" w14:textId="77777777" w:rsidR="005B1647" w:rsidRPr="008A0952"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8A0952">
              <w:rPr>
                <w:b/>
                <w:bCs/>
              </w:rPr>
              <w:t>5 593</w:t>
            </w:r>
          </w:p>
        </w:tc>
      </w:tr>
      <w:tr w:rsidR="00155607" w14:paraId="491965D6" w14:textId="77777777" w:rsidTr="00155607">
        <w:trPr>
          <w:trHeight w:val="300"/>
        </w:trPr>
        <w:tc>
          <w:tcPr>
            <w:cnfStyle w:val="001000000000" w:firstRow="0" w:lastRow="0" w:firstColumn="1" w:lastColumn="0" w:oddVBand="0" w:evenVBand="0" w:oddHBand="0" w:evenHBand="0" w:firstRowFirstColumn="0" w:firstRowLastColumn="0" w:lastRowFirstColumn="0" w:lastRowLastColumn="0"/>
            <w:tcW w:w="673" w:type="pct"/>
            <w:noWrap/>
            <w:hideMark/>
          </w:tcPr>
          <w:p w14:paraId="46E50485" w14:textId="77777777" w:rsidR="005B1647" w:rsidRPr="008A0952" w:rsidRDefault="005B1647" w:rsidP="005B1647">
            <w:pPr>
              <w:pStyle w:val="Tabell"/>
            </w:pPr>
            <w:r w:rsidRPr="008A0952">
              <w:t>1:7 (2018)</w:t>
            </w:r>
          </w:p>
        </w:tc>
        <w:tc>
          <w:tcPr>
            <w:tcW w:w="2788" w:type="pct"/>
            <w:noWrap/>
            <w:hideMark/>
          </w:tcPr>
          <w:p w14:paraId="5AEB4825" w14:textId="77777777" w:rsidR="005B1647" w:rsidRPr="008A0952"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8A0952">
              <w:t>Energieffektivisering och renovering av flerbostadshus</w:t>
            </w:r>
          </w:p>
        </w:tc>
        <w:tc>
          <w:tcPr>
            <w:tcW w:w="769" w:type="pct"/>
            <w:noWrap/>
            <w:hideMark/>
          </w:tcPr>
          <w:p w14:paraId="0F3B8784" w14:textId="77777777" w:rsidR="005B1647" w:rsidRPr="008A0952"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769" w:type="pct"/>
            <w:noWrap/>
            <w:hideMark/>
          </w:tcPr>
          <w:p w14:paraId="79CA7EC8" w14:textId="77777777" w:rsidR="005B1647" w:rsidRPr="008A095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A0952">
              <w:t>207</w:t>
            </w:r>
          </w:p>
        </w:tc>
      </w:tr>
      <w:tr w:rsidR="00155607" w14:paraId="6E648EF1" w14:textId="77777777" w:rsidTr="00155607">
        <w:trPr>
          <w:trHeight w:val="300"/>
        </w:trPr>
        <w:tc>
          <w:tcPr>
            <w:cnfStyle w:val="001000000000" w:firstRow="0" w:lastRow="0" w:firstColumn="1" w:lastColumn="0" w:oddVBand="0" w:evenVBand="0" w:oddHBand="0" w:evenHBand="0" w:firstRowFirstColumn="0" w:firstRowLastColumn="0" w:lastRowFirstColumn="0" w:lastRowLastColumn="0"/>
            <w:tcW w:w="673" w:type="pct"/>
            <w:tcBorders>
              <w:bottom w:val="single" w:sz="4" w:space="0" w:color="auto"/>
            </w:tcBorders>
            <w:noWrap/>
            <w:hideMark/>
          </w:tcPr>
          <w:p w14:paraId="7D1B1E64" w14:textId="77777777" w:rsidR="005B1647" w:rsidRPr="008A0952" w:rsidRDefault="005B1647" w:rsidP="005B1647">
            <w:pPr>
              <w:pStyle w:val="Tabell"/>
            </w:pPr>
            <w:r w:rsidRPr="008A0952">
              <w:t>1:11 (2018)</w:t>
            </w:r>
          </w:p>
        </w:tc>
        <w:tc>
          <w:tcPr>
            <w:tcW w:w="2788" w:type="pct"/>
            <w:tcBorders>
              <w:bottom w:val="single" w:sz="4" w:space="0" w:color="auto"/>
            </w:tcBorders>
            <w:noWrap/>
            <w:hideMark/>
          </w:tcPr>
          <w:p w14:paraId="1469D712" w14:textId="77777777" w:rsidR="005B1647" w:rsidRPr="008A0952"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8A0952">
              <w:t>Innovativt och hållbart byggande</w:t>
            </w:r>
          </w:p>
        </w:tc>
        <w:tc>
          <w:tcPr>
            <w:tcW w:w="769" w:type="pct"/>
            <w:tcBorders>
              <w:bottom w:val="single" w:sz="4" w:space="0" w:color="auto"/>
            </w:tcBorders>
            <w:noWrap/>
            <w:hideMark/>
          </w:tcPr>
          <w:p w14:paraId="3B6C8104" w14:textId="77777777" w:rsidR="005B1647" w:rsidRPr="008A0952"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769" w:type="pct"/>
            <w:tcBorders>
              <w:bottom w:val="single" w:sz="4" w:space="0" w:color="auto"/>
            </w:tcBorders>
            <w:noWrap/>
            <w:hideMark/>
          </w:tcPr>
          <w:p w14:paraId="4C9E4820" w14:textId="77777777" w:rsidR="005B1647" w:rsidRPr="008A095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A0952">
              <w:t>44</w:t>
            </w:r>
          </w:p>
        </w:tc>
      </w:tr>
      <w:tr w:rsidR="00155607" w14:paraId="22CCA957" w14:textId="77777777" w:rsidTr="00155607">
        <w:trPr>
          <w:cnfStyle w:val="010000000000" w:firstRow="0" w:lastRow="1" w:firstColumn="0" w:lastColumn="0" w:oddVBand="0" w:evenVBand="0" w:oddHBand="0" w:evenHBand="0" w:firstRowFirstColumn="0" w:firstRowLastColumn="0" w:lastRowFirstColumn="0" w:lastRowLastColumn="0"/>
          <w:trHeight w:val="315"/>
        </w:trPr>
        <w:tc>
          <w:tcPr>
            <w:cnfStyle w:val="001000000000" w:firstRow="0" w:lastRow="0" w:firstColumn="1" w:lastColumn="0" w:oddVBand="0" w:evenVBand="0" w:oddHBand="0" w:evenHBand="0" w:firstRowFirstColumn="0" w:firstRowLastColumn="0" w:lastRowFirstColumn="0" w:lastRowLastColumn="0"/>
            <w:tcW w:w="673" w:type="pct"/>
            <w:tcBorders>
              <w:top w:val="single" w:sz="4" w:space="0" w:color="auto"/>
            </w:tcBorders>
            <w:shd w:val="clear" w:color="auto" w:fill="auto"/>
            <w:noWrap/>
            <w:hideMark/>
          </w:tcPr>
          <w:p w14:paraId="4A62E0AE" w14:textId="77777777" w:rsidR="005B1647" w:rsidRPr="008A0952" w:rsidRDefault="005B1647" w:rsidP="005B1647">
            <w:pPr>
              <w:pStyle w:val="Tabell"/>
              <w:rPr>
                <w:bCs/>
              </w:rPr>
            </w:pPr>
            <w:r w:rsidRPr="008A0952">
              <w:rPr>
                <w:bCs/>
              </w:rPr>
              <w:t>Totalt</w:t>
            </w:r>
          </w:p>
        </w:tc>
        <w:tc>
          <w:tcPr>
            <w:tcW w:w="2788" w:type="pct"/>
            <w:tcBorders>
              <w:top w:val="single" w:sz="4" w:space="0" w:color="auto"/>
            </w:tcBorders>
            <w:shd w:val="clear" w:color="auto" w:fill="auto"/>
            <w:noWrap/>
            <w:hideMark/>
          </w:tcPr>
          <w:p w14:paraId="4E523EF7" w14:textId="77777777" w:rsidR="005B1647" w:rsidRPr="008A0952" w:rsidRDefault="005B1647" w:rsidP="005B1647">
            <w:pPr>
              <w:pStyle w:val="Tabell"/>
              <w:jc w:val="left"/>
              <w:cnfStyle w:val="010000000000" w:firstRow="0" w:lastRow="1" w:firstColumn="0" w:lastColumn="0" w:oddVBand="0" w:evenVBand="0" w:oddHBand="0" w:evenHBand="0" w:firstRowFirstColumn="0" w:firstRowLastColumn="0" w:lastRowFirstColumn="0" w:lastRowLastColumn="0"/>
            </w:pPr>
            <w:r w:rsidRPr="008A0952">
              <w:t> </w:t>
            </w:r>
          </w:p>
        </w:tc>
        <w:tc>
          <w:tcPr>
            <w:tcW w:w="769" w:type="pct"/>
            <w:tcBorders>
              <w:top w:val="single" w:sz="4" w:space="0" w:color="auto"/>
            </w:tcBorders>
            <w:shd w:val="clear" w:color="auto" w:fill="auto"/>
            <w:noWrap/>
            <w:hideMark/>
          </w:tcPr>
          <w:p w14:paraId="444655B5" w14:textId="77777777" w:rsidR="005B1647" w:rsidRPr="008A0952" w:rsidRDefault="005B1647" w:rsidP="005B1647">
            <w:pPr>
              <w:pStyle w:val="Tabell"/>
              <w:cnfStyle w:val="010000000000" w:firstRow="0" w:lastRow="1" w:firstColumn="0" w:lastColumn="0" w:oddVBand="0" w:evenVBand="0" w:oddHBand="0" w:evenHBand="0" w:firstRowFirstColumn="0" w:firstRowLastColumn="0" w:lastRowFirstColumn="0" w:lastRowLastColumn="0"/>
            </w:pPr>
            <w:r w:rsidRPr="008A0952">
              <w:t> </w:t>
            </w:r>
          </w:p>
        </w:tc>
        <w:tc>
          <w:tcPr>
            <w:tcW w:w="769" w:type="pct"/>
            <w:tcBorders>
              <w:top w:val="single" w:sz="4" w:space="0" w:color="auto"/>
            </w:tcBorders>
            <w:shd w:val="clear" w:color="auto" w:fill="auto"/>
            <w:noWrap/>
            <w:hideMark/>
          </w:tcPr>
          <w:p w14:paraId="5952E1A3" w14:textId="77777777" w:rsidR="005B1647" w:rsidRPr="008A0952"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Pr>
                <w:bCs/>
              </w:rPr>
              <w:t>5 845</w:t>
            </w:r>
          </w:p>
        </w:tc>
      </w:tr>
    </w:tbl>
    <w:p w14:paraId="308747F1" w14:textId="77777777" w:rsidR="005B1647" w:rsidRDefault="005B1647" w:rsidP="005B1647">
      <w:pPr>
        <w:pStyle w:val="Brdtext"/>
        <w:spacing w:before="160"/>
      </w:pPr>
      <w:r>
        <w:t xml:space="preserve">Inom utgiftsområdet beslutade riksdagen om beställningsbemyndiganden på 6 093 miljoner kronor. De utestående åtagandena uppgick till 5 593 miljoner kronor. Utestående åtaganden på anslaget 1:9 </w:t>
      </w:r>
      <w:r w:rsidRPr="00FC2B10">
        <w:rPr>
          <w:i/>
          <w:iCs/>
        </w:rPr>
        <w:t>Investeringsstöd för anordnande av hyresbostäder och bostäder för studerande</w:t>
      </w:r>
      <w:r>
        <w:t xml:space="preserve"> uppgick till 5 549 miljoner kronor och motsvarar drygt 92 procent av bemyndigandet.</w:t>
      </w:r>
    </w:p>
    <w:p w14:paraId="50DFB3A1" w14:textId="77777777" w:rsidR="005B1647" w:rsidRDefault="005B1647" w:rsidP="005B1647">
      <w:pPr>
        <w:pStyle w:val="Brdtext"/>
      </w:pPr>
      <w:r>
        <w:t>Under utgiftsområdet finns två äldre beställningsbemyndiganden, dvs. bemyndiganden där ramen har upphört och inga nya åtaganden ingås men där det fortfarande finns utestående åtaganden. Totalt uppgick de till 251 miljoner kronor.</w:t>
      </w:r>
    </w:p>
    <w:p w14:paraId="30FB017A" w14:textId="77777777" w:rsidR="005B1647" w:rsidRDefault="005B1647" w:rsidP="005B1647">
      <w:pPr>
        <w:pStyle w:val="Rubrik4utannumrering"/>
      </w:pPr>
      <w:r w:rsidRPr="008A0952">
        <w:t>Garantier</w:t>
      </w:r>
    </w:p>
    <w:p w14:paraId="287484EE" w14:textId="09A89388" w:rsidR="005B1647" w:rsidRDefault="005B1647" w:rsidP="005B1647">
      <w:pPr>
        <w:pStyle w:val="TabellRubrik"/>
      </w:pPr>
      <w:bookmarkStart w:id="162" w:name="_Toc37340089"/>
      <w:r>
        <w:t xml:space="preserve">Tabell </w:t>
      </w:r>
      <w:r>
        <w:fldChar w:fldCharType="begin"/>
      </w:r>
      <w:r>
        <w:instrText xml:space="preserve"> STYLEREF  "Rubrik 1" \n</w:instrText>
      </w:r>
      <w:r>
        <w:fldChar w:fldCharType="separate"/>
      </w:r>
      <w:r w:rsidR="00301022">
        <w:rPr>
          <w:noProof/>
        </w:rPr>
        <w:t>2</w:t>
      </w:r>
      <w:r>
        <w:rPr>
          <w:noProof/>
        </w:rPr>
        <w:fldChar w:fldCharType="end"/>
      </w:r>
      <w:r>
        <w:t>.</w:t>
      </w:r>
      <w:fldSimple w:instr=" SEQ Tabell \* ARABIC \s 1 ">
        <w:r w:rsidR="00301022">
          <w:rPr>
            <w:noProof/>
          </w:rPr>
          <w:t>89</w:t>
        </w:r>
      </w:fldSimple>
      <w:r>
        <w:tab/>
      </w:r>
      <w:r w:rsidRPr="008A0952">
        <w:t>UO 18 Garantier</w:t>
      </w:r>
      <w:bookmarkEnd w:id="162"/>
    </w:p>
    <w:p w14:paraId="191C6F9C" w14:textId="77777777" w:rsidR="005B1647" w:rsidRDefault="005B1647" w:rsidP="005B1647">
      <w:pPr>
        <w:pStyle w:val="TabellUnderrubrik"/>
      </w:pPr>
      <w:r w:rsidRPr="008A0952">
        <w:t>Miljoner kronor</w:t>
      </w:r>
    </w:p>
    <w:tbl>
      <w:tblPr>
        <w:tblStyle w:val="RKBPTabell"/>
        <w:tblW w:w="5000" w:type="pct"/>
        <w:tblLook w:val="04E0" w:firstRow="1" w:lastRow="1" w:firstColumn="1" w:lastColumn="0" w:noHBand="0" w:noVBand="1"/>
      </w:tblPr>
      <w:tblGrid>
        <w:gridCol w:w="4122"/>
        <w:gridCol w:w="1083"/>
        <w:gridCol w:w="1083"/>
        <w:gridCol w:w="1082"/>
      </w:tblGrid>
      <w:tr w:rsidR="00155607" w14:paraId="208936C3" w14:textId="77777777" w:rsidTr="00BE1FEE">
        <w:trPr>
          <w:cnfStyle w:val="100000000000" w:firstRow="1" w:lastRow="0" w:firstColumn="0" w:lastColumn="0" w:oddVBand="0" w:evenVBand="0" w:oddHBand="0" w:evenHBand="0" w:firstRowFirstColumn="0" w:firstRowLastColumn="0" w:lastRowFirstColumn="0" w:lastRowLastColumn="0"/>
          <w:trHeight w:val="780"/>
          <w:tblHeader w:val="0"/>
        </w:trPr>
        <w:tc>
          <w:tcPr>
            <w:cnfStyle w:val="001000000000" w:firstRow="0" w:lastRow="0" w:firstColumn="1" w:lastColumn="0" w:oddVBand="0" w:evenVBand="0" w:oddHBand="0" w:evenHBand="0" w:firstRowFirstColumn="0" w:firstRowLastColumn="0" w:lastRowFirstColumn="0" w:lastRowLastColumn="0"/>
            <w:tcW w:w="2796"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hideMark/>
          </w:tcPr>
          <w:p w14:paraId="72F282A5" w14:textId="77777777" w:rsidR="005B1647" w:rsidRPr="008A0952" w:rsidRDefault="005B1647" w:rsidP="005B1647">
            <w:pPr>
              <w:pStyle w:val="TabellHuvud"/>
            </w:pPr>
            <w:r w:rsidRPr="008A0952">
              <w:t>Garantier</w:t>
            </w:r>
          </w:p>
        </w:tc>
        <w:tc>
          <w:tcPr>
            <w:tcW w:w="735"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hideMark/>
          </w:tcPr>
          <w:p w14:paraId="5C8ADF03" w14:textId="77777777" w:rsidR="005B1647" w:rsidRPr="008A0952"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8A0952">
              <w:t>Garantiram</w:t>
            </w:r>
          </w:p>
        </w:tc>
        <w:tc>
          <w:tcPr>
            <w:tcW w:w="735"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hideMark/>
          </w:tcPr>
          <w:p w14:paraId="569A65A8" w14:textId="77777777" w:rsidR="005B1647" w:rsidRPr="008A0952"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8A0952">
              <w:t>Utestående åtaganden</w:t>
            </w:r>
            <w:r>
              <w:br/>
            </w:r>
            <w:r w:rsidRPr="008A0952">
              <w:t>2019-12-31</w:t>
            </w:r>
          </w:p>
        </w:tc>
        <w:tc>
          <w:tcPr>
            <w:tcW w:w="734"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hideMark/>
          </w:tcPr>
          <w:p w14:paraId="7C3AC9A0" w14:textId="77777777" w:rsidR="005B1647" w:rsidRPr="008A0952"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8A0952">
              <w:t>Utfärdade garantier inklusive bundna utfästelser</w:t>
            </w:r>
          </w:p>
        </w:tc>
      </w:tr>
      <w:tr w:rsidR="00155607" w14:paraId="4B06AD9B"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2796" w:type="pct"/>
            <w:tcBorders>
              <w:top w:val="single" w:sz="12" w:space="0" w:color="auto"/>
              <w:bottom w:val="single" w:sz="4" w:space="0" w:color="auto"/>
            </w:tcBorders>
            <w:noWrap/>
            <w:hideMark/>
          </w:tcPr>
          <w:p w14:paraId="5B3F9620" w14:textId="77777777" w:rsidR="005B1647" w:rsidRPr="008A0952" w:rsidRDefault="005B1647" w:rsidP="005B1647">
            <w:pPr>
              <w:pStyle w:val="Tabell"/>
            </w:pPr>
            <w:r w:rsidRPr="008A0952">
              <w:t>Kreditgarantier för ny- och ombyggnad av bostäder m.m.</w:t>
            </w:r>
          </w:p>
        </w:tc>
        <w:tc>
          <w:tcPr>
            <w:tcW w:w="735" w:type="pct"/>
            <w:tcBorders>
              <w:top w:val="single" w:sz="12" w:space="0" w:color="auto"/>
              <w:bottom w:val="single" w:sz="4" w:space="0" w:color="auto"/>
            </w:tcBorders>
            <w:noWrap/>
            <w:hideMark/>
          </w:tcPr>
          <w:p w14:paraId="316F2AF5" w14:textId="77777777" w:rsidR="005B1647" w:rsidRPr="008A095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A0952">
              <w:t>8 000</w:t>
            </w:r>
          </w:p>
        </w:tc>
        <w:tc>
          <w:tcPr>
            <w:tcW w:w="735" w:type="pct"/>
            <w:tcBorders>
              <w:top w:val="single" w:sz="12" w:space="0" w:color="auto"/>
              <w:bottom w:val="single" w:sz="4" w:space="0" w:color="auto"/>
            </w:tcBorders>
            <w:noWrap/>
            <w:hideMark/>
          </w:tcPr>
          <w:p w14:paraId="10CFD0F9" w14:textId="77777777" w:rsidR="005B1647" w:rsidRPr="008A095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A0952">
              <w:t>3 028</w:t>
            </w:r>
          </w:p>
        </w:tc>
        <w:tc>
          <w:tcPr>
            <w:tcW w:w="734" w:type="pct"/>
            <w:tcBorders>
              <w:top w:val="single" w:sz="12" w:space="0" w:color="auto"/>
              <w:bottom w:val="single" w:sz="4" w:space="0" w:color="auto"/>
            </w:tcBorders>
            <w:noWrap/>
            <w:hideMark/>
          </w:tcPr>
          <w:p w14:paraId="0F909D61" w14:textId="77777777" w:rsidR="005B1647" w:rsidRPr="008A095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A0952">
              <w:t>3 028</w:t>
            </w:r>
          </w:p>
        </w:tc>
      </w:tr>
      <w:tr w:rsidR="00155607" w14:paraId="5A3EFA2F" w14:textId="77777777" w:rsidTr="00155607">
        <w:trPr>
          <w:cnfStyle w:val="010000000000" w:firstRow="0" w:lastRow="1" w:firstColumn="0" w:lastColumn="0" w:oddVBand="0" w:evenVBand="0" w:oddHBand="0" w:evenHBand="0" w:firstRowFirstColumn="0" w:firstRowLastColumn="0" w:lastRowFirstColumn="0" w:lastRowLastColumn="0"/>
          <w:trHeight w:val="270"/>
        </w:trPr>
        <w:tc>
          <w:tcPr>
            <w:cnfStyle w:val="001000000000" w:firstRow="0" w:lastRow="0" w:firstColumn="1" w:lastColumn="0" w:oddVBand="0" w:evenVBand="0" w:oddHBand="0" w:evenHBand="0" w:firstRowFirstColumn="0" w:firstRowLastColumn="0" w:lastRowFirstColumn="0" w:lastRowLastColumn="0"/>
            <w:tcW w:w="2796" w:type="pct"/>
            <w:tcBorders>
              <w:top w:val="single" w:sz="4" w:space="0" w:color="auto"/>
            </w:tcBorders>
            <w:shd w:val="clear" w:color="auto" w:fill="auto"/>
            <w:noWrap/>
            <w:hideMark/>
          </w:tcPr>
          <w:p w14:paraId="1C8944C1" w14:textId="77777777" w:rsidR="005B1647" w:rsidRPr="008A0952" w:rsidRDefault="005B1647" w:rsidP="005B1647">
            <w:pPr>
              <w:pStyle w:val="Tabell"/>
            </w:pPr>
            <w:r w:rsidRPr="008A0952">
              <w:t>Summa</w:t>
            </w:r>
          </w:p>
        </w:tc>
        <w:tc>
          <w:tcPr>
            <w:tcW w:w="735" w:type="pct"/>
            <w:tcBorders>
              <w:top w:val="single" w:sz="4" w:space="0" w:color="auto"/>
            </w:tcBorders>
            <w:shd w:val="clear" w:color="auto" w:fill="auto"/>
            <w:noWrap/>
            <w:hideMark/>
          </w:tcPr>
          <w:p w14:paraId="591F50D1" w14:textId="77777777" w:rsidR="005B1647" w:rsidRPr="008A0952" w:rsidRDefault="005B1647" w:rsidP="005B1647">
            <w:pPr>
              <w:pStyle w:val="Tabell"/>
              <w:cnfStyle w:val="010000000000" w:firstRow="0" w:lastRow="1" w:firstColumn="0" w:lastColumn="0" w:oddVBand="0" w:evenVBand="0" w:oddHBand="0" w:evenHBand="0" w:firstRowFirstColumn="0" w:firstRowLastColumn="0" w:lastRowFirstColumn="0" w:lastRowLastColumn="0"/>
            </w:pPr>
            <w:r>
              <w:t>8</w:t>
            </w:r>
            <w:r w:rsidRPr="008A0952">
              <w:t xml:space="preserve"> 000</w:t>
            </w:r>
          </w:p>
        </w:tc>
        <w:tc>
          <w:tcPr>
            <w:tcW w:w="735" w:type="pct"/>
            <w:tcBorders>
              <w:top w:val="single" w:sz="4" w:space="0" w:color="auto"/>
            </w:tcBorders>
            <w:shd w:val="clear" w:color="auto" w:fill="auto"/>
            <w:noWrap/>
            <w:hideMark/>
          </w:tcPr>
          <w:p w14:paraId="216C3E51" w14:textId="77777777" w:rsidR="005B1647" w:rsidRPr="008A0952" w:rsidRDefault="005B1647" w:rsidP="005B1647">
            <w:pPr>
              <w:pStyle w:val="Tabell"/>
              <w:cnfStyle w:val="010000000000" w:firstRow="0" w:lastRow="1" w:firstColumn="0" w:lastColumn="0" w:oddVBand="0" w:evenVBand="0" w:oddHBand="0" w:evenHBand="0" w:firstRowFirstColumn="0" w:firstRowLastColumn="0" w:lastRowFirstColumn="0" w:lastRowLastColumn="0"/>
            </w:pPr>
            <w:r w:rsidRPr="008A0952">
              <w:t>3 028</w:t>
            </w:r>
          </w:p>
        </w:tc>
        <w:tc>
          <w:tcPr>
            <w:tcW w:w="734" w:type="pct"/>
            <w:tcBorders>
              <w:top w:val="single" w:sz="4" w:space="0" w:color="auto"/>
            </w:tcBorders>
            <w:shd w:val="clear" w:color="auto" w:fill="auto"/>
            <w:noWrap/>
            <w:hideMark/>
          </w:tcPr>
          <w:p w14:paraId="509F5B7A" w14:textId="77777777" w:rsidR="005B1647" w:rsidRPr="008A0952" w:rsidRDefault="005B1647" w:rsidP="005B1647">
            <w:pPr>
              <w:pStyle w:val="Tabell"/>
              <w:cnfStyle w:val="010000000000" w:firstRow="0" w:lastRow="1" w:firstColumn="0" w:lastColumn="0" w:oddVBand="0" w:evenVBand="0" w:oddHBand="0" w:evenHBand="0" w:firstRowFirstColumn="0" w:firstRowLastColumn="0" w:lastRowFirstColumn="0" w:lastRowLastColumn="0"/>
            </w:pPr>
            <w:r w:rsidRPr="008A0952">
              <w:t>3 028</w:t>
            </w:r>
          </w:p>
        </w:tc>
      </w:tr>
    </w:tbl>
    <w:p w14:paraId="11999043" w14:textId="77777777" w:rsidR="005B1647" w:rsidRDefault="005B1647" w:rsidP="005B1647">
      <w:pPr>
        <w:pStyle w:val="Rubrik4utannumrering"/>
      </w:pPr>
      <w:r w:rsidRPr="00E8733E">
        <w:t>Riksrevisionens iakttagelser – effektivitetsrevision</w:t>
      </w:r>
    </w:p>
    <w:p w14:paraId="4B401C5A" w14:textId="77777777" w:rsidR="005B1647" w:rsidRDefault="005B1647" w:rsidP="005B1647">
      <w:pPr>
        <w:pStyle w:val="Rubrik5utannumrering"/>
      </w:pPr>
      <w:r>
        <w:t>RiR 2019:4</w:t>
      </w:r>
      <w:r w:rsidRPr="006E1912">
        <w:t xml:space="preserve"> </w:t>
      </w:r>
      <w:r>
        <w:t>Att planera för framtiden – statens arbete med scenarier inom miljö-, energi-, transport-, och bostadspolitiken</w:t>
      </w:r>
    </w:p>
    <w:p w14:paraId="758C8381" w14:textId="77777777" w:rsidR="005B1647" w:rsidRPr="0087043C" w:rsidRDefault="005B1647" w:rsidP="005B1647">
      <w:pPr>
        <w:pStyle w:val="Brdtext"/>
      </w:pPr>
      <w:r w:rsidRPr="0087043C">
        <w:t>Riksrevisionen har granskat de statliga myndigheternas arbete med långsiktiga scenarier inom miljö-, energi-, transport-, och bostadspolitiken.</w:t>
      </w:r>
    </w:p>
    <w:p w14:paraId="2A9DF1C3" w14:textId="77777777" w:rsidR="005B1647" w:rsidRPr="0087043C" w:rsidRDefault="005B1647" w:rsidP="005B1647">
      <w:pPr>
        <w:pStyle w:val="Brdtext"/>
      </w:pPr>
      <w:r w:rsidRPr="0087043C">
        <w:t xml:space="preserve">Regeringen har i skrivelsen Riksrevisionens rapport om scenarier inom miljö-, energi-, transport- och bostadspolitiken (skr. 2018/19:120) redovisat sin bedömning av de </w:t>
      </w:r>
      <w:r w:rsidRPr="0087043C">
        <w:lastRenderedPageBreak/>
        <w:t>iakttagelser och de rekommendationer till regeringen som Riksrevisionen har redovisat i rapporten. Vidare redovisar regeringen vilka åtgärder som har vidtagits med anledningen av rapporten, samt att regeringen avser att utveckla styrningen av arbetet med att ta fram scenarier. Granskningsrapporten är därmed slutbehandlad.</w:t>
      </w:r>
    </w:p>
    <w:p w14:paraId="08509019" w14:textId="77777777" w:rsidR="005B1647" w:rsidRPr="0087043C" w:rsidRDefault="005B1647" w:rsidP="005B1647">
      <w:pPr>
        <w:pStyle w:val="Brdtext"/>
      </w:pPr>
      <w:r w:rsidRPr="0087043C">
        <w:t>Riksdagen har lagt regeringens skrivelse till handlingarna (bet. 2019/20:FiU7</w:t>
      </w:r>
      <w:r>
        <w:t>, rskr. 2019/20:8</w:t>
      </w:r>
      <w:r w:rsidRPr="0087043C">
        <w:t>).</w:t>
      </w:r>
    </w:p>
    <w:p w14:paraId="15B4C2C9" w14:textId="77777777" w:rsidR="005B1647" w:rsidRPr="00B56AC3" w:rsidRDefault="005B1647" w:rsidP="005B1647">
      <w:pPr>
        <w:pStyle w:val="Rubrik5utannumrering"/>
      </w:pPr>
      <w:r w:rsidRPr="0087043C">
        <w:t xml:space="preserve">RiR 2019:20 Stödet till kommuner för ökat </w:t>
      </w:r>
      <w:r w:rsidRPr="00792AAF">
        <w:t>bostadsbyggande</w:t>
      </w:r>
    </w:p>
    <w:p w14:paraId="52A1593B" w14:textId="77777777" w:rsidR="005B1647" w:rsidRPr="00B8627F" w:rsidRDefault="005B1647" w:rsidP="005B1647">
      <w:pPr>
        <w:pStyle w:val="Brdtext"/>
      </w:pPr>
      <w:bookmarkStart w:id="163" w:name="_Hlk35595295"/>
      <w:r w:rsidRPr="00B8627F">
        <w:t>Riksrevisionen har granskat om statsbidraget till kommuner för ökat bostadsbyggande var ändamålsenligt utformat för att på ett effektivt sätt bidra till ett ökat bostadsbyggande.</w:t>
      </w:r>
    </w:p>
    <w:p w14:paraId="12E91FD4" w14:textId="77777777" w:rsidR="005B1647" w:rsidRDefault="005B1647" w:rsidP="005B1647">
      <w:pPr>
        <w:pStyle w:val="Brdtext"/>
      </w:pPr>
      <w:r>
        <w:t xml:space="preserve">I </w:t>
      </w:r>
      <w:r w:rsidRPr="00D26787">
        <w:t>skrivelsen Riksrevisionens rapport om stödet till kommuner för ökat bostadsbyggande (</w:t>
      </w:r>
      <w:r>
        <w:t xml:space="preserve">skr. </w:t>
      </w:r>
      <w:r w:rsidRPr="00D26787">
        <w:t xml:space="preserve">2019/20:40) </w:t>
      </w:r>
      <w:bookmarkEnd w:id="163"/>
      <w:r>
        <w:t>instämmer Regeringen delvis i Riksrevisionens kritik.</w:t>
      </w:r>
      <w:r w:rsidRPr="00B8627F">
        <w:t xml:space="preserve"> </w:t>
      </w:r>
      <w:r>
        <w:t>D</w:t>
      </w:r>
      <w:r w:rsidRPr="00B8627F">
        <w:t>å stödet är avvecklat sedan den 1 januari 2019 i och med riksdagens beslut om statens budget för 2019 avser regeringen för närvarande inte vidta några åtgärder med anledning av Riksrevisionens iakttagelser.</w:t>
      </w:r>
      <w:r>
        <w:t xml:space="preserve"> Granskningsrapporten är därmed slutbehandlad.</w:t>
      </w:r>
    </w:p>
    <w:p w14:paraId="1476B101" w14:textId="77777777" w:rsidR="005B1647" w:rsidRPr="009E4508" w:rsidRDefault="005B1647" w:rsidP="005B1647">
      <w:pPr>
        <w:pStyle w:val="Rubrik5utannumrering"/>
      </w:pPr>
      <w:r w:rsidRPr="009E4508">
        <w:t xml:space="preserve">RiR 2019:25 Stöd till renovering och energieffektivisering – en riktad satsning till vissa bostadsområden </w:t>
      </w:r>
    </w:p>
    <w:p w14:paraId="2871348D" w14:textId="77777777" w:rsidR="005B1647" w:rsidRDefault="005B1647" w:rsidP="005B1647">
      <w:pPr>
        <w:pStyle w:val="Brdtext"/>
      </w:pPr>
      <w:r w:rsidRPr="00C222F2">
        <w:t>Riksrevisionen har granskat om</w:t>
      </w:r>
      <w:r w:rsidRPr="00FF3C4F">
        <w:t xml:space="preserve"> stödet till renovering och </w:t>
      </w:r>
      <w:r>
        <w:t>energieffektivering</w:t>
      </w:r>
      <w:r w:rsidRPr="00FF3C4F">
        <w:t xml:space="preserve"> av hyresbost</w:t>
      </w:r>
      <w:r w:rsidRPr="00FF3C4F">
        <w:rPr>
          <w:rFonts w:ascii="Garamond" w:hAnsi="Garamond" w:cs="Garamond"/>
        </w:rPr>
        <w:t>ä</w:t>
      </w:r>
      <w:r w:rsidRPr="00FF3C4F">
        <w:t>der i omr</w:t>
      </w:r>
      <w:r w:rsidRPr="00FF3C4F">
        <w:rPr>
          <w:rFonts w:ascii="Garamond" w:hAnsi="Garamond" w:cs="Garamond"/>
        </w:rPr>
        <w:t>å</w:t>
      </w:r>
      <w:r w:rsidRPr="00FF3C4F">
        <w:t>den med socioekonomiska utmaningar varit ändamålsenligt utformat för att nå avsedda syften.</w:t>
      </w:r>
    </w:p>
    <w:p w14:paraId="19F9E01D" w14:textId="77777777" w:rsidR="005B1647" w:rsidRDefault="005B1647" w:rsidP="005B1647">
      <w:pPr>
        <w:pStyle w:val="Brdtext"/>
      </w:pPr>
      <w:r w:rsidRPr="00C222F2">
        <w:t xml:space="preserve">I skrivelsen </w:t>
      </w:r>
      <w:r w:rsidRPr="00FF3C4F">
        <w:t>Riksrevisionens rapport om stöd till renovering och energieffektivisering</w:t>
      </w:r>
      <w:r>
        <w:t xml:space="preserve"> (skr. 2019/20:71) </w:t>
      </w:r>
      <w:r w:rsidRPr="00C222F2">
        <w:t xml:space="preserve">instämmer </w:t>
      </w:r>
      <w:r>
        <w:t>r</w:t>
      </w:r>
      <w:r w:rsidRPr="00C222F2">
        <w:t xml:space="preserve">egeringen delvis i Riksrevisionens iakttagelser, men anser att det fanns skäl till </w:t>
      </w:r>
      <w:r>
        <w:t xml:space="preserve">att </w:t>
      </w:r>
      <w:r w:rsidRPr="00C222F2">
        <w:t>stödet utformades som det gjordes, bl.a. de bedömningar som Boverket och Energimyndigheten gjort. Stödet för renovering och energieffektivisering är avvecklat. Om det i framtiden skulle bli aktuellt att föreslå ett nytt stöd för liknande ändamål finns det anledning att beakta de iakttagelser och rekommendationer som Riksrevisionen lämnat.</w:t>
      </w:r>
      <w:r w:rsidRPr="000B0943">
        <w:rPr>
          <w:sz w:val="25"/>
          <w:szCs w:val="25"/>
        </w:rPr>
        <w:t xml:space="preserve"> </w:t>
      </w:r>
      <w:r w:rsidRPr="000B0943">
        <w:t>Granskningsrapporten är därmed slutbehandlad.</w:t>
      </w:r>
    </w:p>
    <w:p w14:paraId="221778AD" w14:textId="77777777" w:rsidR="005B1647" w:rsidRDefault="005B1647" w:rsidP="005B1647">
      <w:pPr>
        <w:rPr>
          <w:rFonts w:asciiTheme="majorHAnsi" w:eastAsiaTheme="majorEastAsia" w:hAnsiTheme="majorHAnsi" w:cstheme="majorBidi"/>
          <w:color w:val="000000" w:themeColor="text1"/>
          <w:sz w:val="25"/>
          <w:szCs w:val="24"/>
        </w:rPr>
      </w:pPr>
      <w:r>
        <w:br w:type="page"/>
      </w:r>
    </w:p>
    <w:p w14:paraId="797D4AE7" w14:textId="77777777" w:rsidR="005B1647" w:rsidRDefault="005B1647" w:rsidP="00AC2754">
      <w:pPr>
        <w:pStyle w:val="Rubrik3"/>
      </w:pPr>
      <w:bookmarkStart w:id="164" w:name="_Toc37350631"/>
      <w:r w:rsidRPr="00E56480">
        <w:lastRenderedPageBreak/>
        <w:t>Utgiftsområde 19 Regional tillväxt</w:t>
      </w:r>
      <w:bookmarkEnd w:id="164"/>
    </w:p>
    <w:p w14:paraId="56AF79C0" w14:textId="77777777" w:rsidR="005B1647" w:rsidRDefault="005B1647" w:rsidP="005B1647">
      <w:pPr>
        <w:pStyle w:val="Rubrik4utannumrering"/>
        <w:rPr>
          <w:rFonts w:eastAsiaTheme="minorHAnsi"/>
        </w:rPr>
      </w:pPr>
      <w:r w:rsidRPr="00E56480">
        <w:rPr>
          <w:rFonts w:eastAsiaTheme="minorHAnsi"/>
        </w:rPr>
        <w:t>Anslag</w:t>
      </w:r>
    </w:p>
    <w:p w14:paraId="24DEA214" w14:textId="0B7D5490" w:rsidR="005B1647" w:rsidRDefault="005B1647" w:rsidP="005B1647">
      <w:pPr>
        <w:pStyle w:val="TabellRubrik"/>
      </w:pPr>
      <w:bookmarkStart w:id="165" w:name="_Toc37340090"/>
      <w:r>
        <w:t xml:space="preserve">Tabell </w:t>
      </w:r>
      <w:r>
        <w:fldChar w:fldCharType="begin"/>
      </w:r>
      <w:r>
        <w:instrText xml:space="preserve"> STYLEREF  "Rubrik 1" \n</w:instrText>
      </w:r>
      <w:r>
        <w:fldChar w:fldCharType="separate"/>
      </w:r>
      <w:r w:rsidR="00301022">
        <w:rPr>
          <w:noProof/>
        </w:rPr>
        <w:t>2</w:t>
      </w:r>
      <w:r>
        <w:rPr>
          <w:noProof/>
        </w:rPr>
        <w:fldChar w:fldCharType="end"/>
      </w:r>
      <w:r>
        <w:t>.</w:t>
      </w:r>
      <w:fldSimple w:instr=" SEQ Tabell \* ARABIC \s 1 ">
        <w:r w:rsidR="00301022">
          <w:rPr>
            <w:noProof/>
          </w:rPr>
          <w:t>90</w:t>
        </w:r>
      </w:fldSimple>
      <w:r>
        <w:tab/>
      </w:r>
      <w:r w:rsidRPr="00E56480">
        <w:t>UO 19 Anslag</w:t>
      </w:r>
      <w:bookmarkEnd w:id="165"/>
    </w:p>
    <w:p w14:paraId="0BFC9F41" w14:textId="77777777" w:rsidR="005B1647" w:rsidRDefault="005B1647" w:rsidP="005B1647">
      <w:pPr>
        <w:pStyle w:val="TabellUnderrubrik"/>
      </w:pPr>
      <w:r w:rsidRPr="00E56480">
        <w:t>Miljoner kronor</w:t>
      </w:r>
    </w:p>
    <w:tbl>
      <w:tblPr>
        <w:tblStyle w:val="RKBPTabell"/>
        <w:tblW w:w="5000" w:type="pct"/>
        <w:tblLook w:val="04E0" w:firstRow="1" w:lastRow="1" w:firstColumn="1" w:lastColumn="0" w:noHBand="0" w:noVBand="1"/>
      </w:tblPr>
      <w:tblGrid>
        <w:gridCol w:w="792"/>
        <w:gridCol w:w="2327"/>
        <w:gridCol w:w="708"/>
        <w:gridCol w:w="709"/>
        <w:gridCol w:w="708"/>
        <w:gridCol w:w="709"/>
        <w:gridCol w:w="708"/>
        <w:gridCol w:w="709"/>
      </w:tblGrid>
      <w:tr w:rsidR="00840EC1" w14:paraId="3D10C5F9" w14:textId="77777777" w:rsidTr="00BE1FEE">
        <w:trPr>
          <w:cnfStyle w:val="100000000000" w:firstRow="1" w:lastRow="0" w:firstColumn="0" w:lastColumn="0" w:oddVBand="0" w:evenVBand="0" w:oddHBand="0" w:evenHBand="0" w:firstRowFirstColumn="0" w:firstRowLastColumn="0" w:lastRowFirstColumn="0" w:lastRowLastColumn="0"/>
          <w:trHeight w:val="675"/>
        </w:trPr>
        <w:tc>
          <w:tcPr>
            <w:cnfStyle w:val="001000000000" w:firstRow="0" w:lastRow="0" w:firstColumn="1" w:lastColumn="0" w:oddVBand="0" w:evenVBand="0" w:oddHBand="0" w:evenHBand="0" w:firstRowFirstColumn="0" w:firstRowLastColumn="0" w:lastRowFirstColumn="0" w:lastRowLastColumn="0"/>
            <w:tcW w:w="537" w:type="pct"/>
            <w:shd w:val="clear" w:color="auto" w:fill="auto"/>
            <w:noWrap/>
            <w:hideMark/>
          </w:tcPr>
          <w:p w14:paraId="757626C0" w14:textId="77777777" w:rsidR="005B1647" w:rsidRPr="00E56480" w:rsidRDefault="005B1647" w:rsidP="005B1647">
            <w:pPr>
              <w:pStyle w:val="TabellHuvud"/>
            </w:pPr>
            <w:r w:rsidRPr="00E56480">
              <w:t>Anslag</w:t>
            </w:r>
          </w:p>
        </w:tc>
        <w:tc>
          <w:tcPr>
            <w:tcW w:w="1579" w:type="pct"/>
            <w:shd w:val="clear" w:color="auto" w:fill="auto"/>
            <w:hideMark/>
          </w:tcPr>
          <w:p w14:paraId="50B97F0C" w14:textId="77777777" w:rsidR="005B1647" w:rsidRPr="00E56480" w:rsidRDefault="005B1647" w:rsidP="005B1647">
            <w:pPr>
              <w:pStyle w:val="TabellHuvud"/>
              <w:jc w:val="left"/>
              <w:cnfStyle w:val="100000000000" w:firstRow="1" w:lastRow="0" w:firstColumn="0" w:lastColumn="0" w:oddVBand="0" w:evenVBand="0" w:oddHBand="0" w:evenHBand="0" w:firstRowFirstColumn="0" w:firstRowLastColumn="0" w:lastRowFirstColumn="0" w:lastRowLastColumn="0"/>
            </w:pPr>
            <w:r w:rsidRPr="00E56480">
              <w:t>Anslagsnamn</w:t>
            </w:r>
          </w:p>
        </w:tc>
        <w:tc>
          <w:tcPr>
            <w:tcW w:w="480" w:type="pct"/>
            <w:shd w:val="clear" w:color="auto" w:fill="auto"/>
            <w:hideMark/>
          </w:tcPr>
          <w:p w14:paraId="774BCD64" w14:textId="77777777" w:rsidR="005B1647" w:rsidRPr="00E56480"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E56480">
              <w:t>SB</w:t>
            </w:r>
            <w:r w:rsidRPr="00E56480">
              <w:br/>
              <w:t>2019</w:t>
            </w:r>
          </w:p>
        </w:tc>
        <w:tc>
          <w:tcPr>
            <w:tcW w:w="481" w:type="pct"/>
            <w:shd w:val="clear" w:color="auto" w:fill="auto"/>
            <w:hideMark/>
          </w:tcPr>
          <w:p w14:paraId="321373F5" w14:textId="77777777" w:rsidR="005B1647" w:rsidRPr="00E56480"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E56480">
              <w:t>ÄB</w:t>
            </w:r>
            <w:r w:rsidRPr="00E56480">
              <w:br/>
              <w:t>2019</w:t>
            </w:r>
          </w:p>
        </w:tc>
        <w:tc>
          <w:tcPr>
            <w:tcW w:w="480" w:type="pct"/>
            <w:shd w:val="clear" w:color="auto" w:fill="auto"/>
            <w:hideMark/>
          </w:tcPr>
          <w:p w14:paraId="2F5456F2" w14:textId="77777777" w:rsidR="005B1647" w:rsidRPr="00E56480"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E56480">
              <w:t>Utfall</w:t>
            </w:r>
            <w:r w:rsidRPr="00E56480">
              <w:br/>
              <w:t>2019</w:t>
            </w:r>
          </w:p>
        </w:tc>
        <w:tc>
          <w:tcPr>
            <w:tcW w:w="481" w:type="pct"/>
            <w:shd w:val="clear" w:color="auto" w:fill="auto"/>
            <w:hideMark/>
          </w:tcPr>
          <w:p w14:paraId="51984CB1" w14:textId="77777777" w:rsidR="005B1647" w:rsidRPr="00E56480"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E56480">
              <w:t>Utfall-SB</w:t>
            </w:r>
            <w:r w:rsidRPr="00E56480">
              <w:br/>
              <w:t>2019</w:t>
            </w:r>
          </w:p>
        </w:tc>
        <w:tc>
          <w:tcPr>
            <w:tcW w:w="480" w:type="pct"/>
            <w:shd w:val="clear" w:color="auto" w:fill="auto"/>
            <w:hideMark/>
          </w:tcPr>
          <w:p w14:paraId="5AC306C7" w14:textId="77777777" w:rsidR="005B1647" w:rsidRPr="00E56480"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E56480">
              <w:t>Utfall-SB</w:t>
            </w:r>
            <w:r w:rsidRPr="00E56480">
              <w:br/>
            </w:r>
            <w:r>
              <w:t>procent</w:t>
            </w:r>
            <w:r w:rsidRPr="00E56480">
              <w:br/>
              <w:t>2019</w:t>
            </w:r>
          </w:p>
        </w:tc>
        <w:tc>
          <w:tcPr>
            <w:tcW w:w="481" w:type="pct"/>
            <w:shd w:val="clear" w:color="auto" w:fill="auto"/>
            <w:hideMark/>
          </w:tcPr>
          <w:p w14:paraId="06E7F064" w14:textId="77777777" w:rsidR="005B1647" w:rsidRPr="00E56480"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E56480">
              <w:t>Utfall</w:t>
            </w:r>
            <w:r w:rsidRPr="00E56480">
              <w:br/>
              <w:t>2018</w:t>
            </w:r>
          </w:p>
        </w:tc>
      </w:tr>
      <w:tr w:rsidR="00155607" w14:paraId="4787C6AF"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537" w:type="pct"/>
            <w:tcBorders>
              <w:top w:val="single" w:sz="12" w:space="0" w:color="auto"/>
            </w:tcBorders>
            <w:hideMark/>
          </w:tcPr>
          <w:p w14:paraId="46F8C519" w14:textId="77777777" w:rsidR="005B1647" w:rsidRPr="00E56480" w:rsidRDefault="005B1647" w:rsidP="005B1647">
            <w:pPr>
              <w:pStyle w:val="Tabell"/>
            </w:pPr>
            <w:r w:rsidRPr="00E56480">
              <w:t>1:1</w:t>
            </w:r>
          </w:p>
        </w:tc>
        <w:tc>
          <w:tcPr>
            <w:tcW w:w="1579" w:type="pct"/>
            <w:tcBorders>
              <w:top w:val="single" w:sz="12" w:space="0" w:color="auto"/>
            </w:tcBorders>
            <w:hideMark/>
          </w:tcPr>
          <w:p w14:paraId="50AE1A7C" w14:textId="77777777" w:rsidR="005B1647" w:rsidRPr="00E56480"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E56480">
              <w:t>Regionala tillväxtåtgärder</w:t>
            </w:r>
          </w:p>
        </w:tc>
        <w:tc>
          <w:tcPr>
            <w:tcW w:w="480" w:type="pct"/>
            <w:tcBorders>
              <w:top w:val="single" w:sz="12" w:space="0" w:color="auto"/>
            </w:tcBorders>
            <w:noWrap/>
            <w:hideMark/>
          </w:tcPr>
          <w:p w14:paraId="423AEF0C" w14:textId="77777777" w:rsidR="005B1647" w:rsidRPr="00E56480"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56480">
              <w:t>1 675</w:t>
            </w:r>
          </w:p>
        </w:tc>
        <w:tc>
          <w:tcPr>
            <w:tcW w:w="481" w:type="pct"/>
            <w:tcBorders>
              <w:top w:val="single" w:sz="12" w:space="0" w:color="auto"/>
            </w:tcBorders>
            <w:noWrap/>
            <w:hideMark/>
          </w:tcPr>
          <w:p w14:paraId="69F17DB1" w14:textId="77777777" w:rsidR="005B1647" w:rsidRPr="00E56480"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480" w:type="pct"/>
            <w:tcBorders>
              <w:top w:val="single" w:sz="12" w:space="0" w:color="auto"/>
            </w:tcBorders>
            <w:noWrap/>
            <w:hideMark/>
          </w:tcPr>
          <w:p w14:paraId="706FE370" w14:textId="77777777" w:rsidR="005B1647" w:rsidRPr="00E56480"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56480">
              <w:t>1 578</w:t>
            </w:r>
          </w:p>
        </w:tc>
        <w:tc>
          <w:tcPr>
            <w:tcW w:w="481" w:type="pct"/>
            <w:tcBorders>
              <w:top w:val="single" w:sz="12" w:space="0" w:color="auto"/>
            </w:tcBorders>
            <w:noWrap/>
            <w:hideMark/>
          </w:tcPr>
          <w:p w14:paraId="0F752E5C" w14:textId="77777777" w:rsidR="005B1647" w:rsidRPr="00E56480"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56480">
              <w:t>-97</w:t>
            </w:r>
          </w:p>
        </w:tc>
        <w:tc>
          <w:tcPr>
            <w:tcW w:w="480" w:type="pct"/>
            <w:tcBorders>
              <w:top w:val="single" w:sz="12" w:space="0" w:color="auto"/>
            </w:tcBorders>
            <w:noWrap/>
            <w:hideMark/>
          </w:tcPr>
          <w:p w14:paraId="1D803DD7" w14:textId="77777777" w:rsidR="005B1647" w:rsidRPr="00E56480"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56480">
              <w:t>-5,8</w:t>
            </w:r>
          </w:p>
        </w:tc>
        <w:tc>
          <w:tcPr>
            <w:tcW w:w="481" w:type="pct"/>
            <w:tcBorders>
              <w:top w:val="single" w:sz="12" w:space="0" w:color="auto"/>
            </w:tcBorders>
            <w:hideMark/>
          </w:tcPr>
          <w:p w14:paraId="5BD12058" w14:textId="77777777" w:rsidR="005B1647" w:rsidRPr="00E56480"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56480">
              <w:t>1 979</w:t>
            </w:r>
          </w:p>
        </w:tc>
      </w:tr>
      <w:tr w:rsidR="00155607" w14:paraId="3EDE10A0"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537" w:type="pct"/>
            <w:hideMark/>
          </w:tcPr>
          <w:p w14:paraId="2E89A7B3" w14:textId="77777777" w:rsidR="005B1647" w:rsidRPr="00E56480" w:rsidRDefault="005B1647" w:rsidP="005B1647">
            <w:pPr>
              <w:pStyle w:val="Tabell"/>
            </w:pPr>
            <w:r w:rsidRPr="00E56480">
              <w:t>1:2</w:t>
            </w:r>
          </w:p>
        </w:tc>
        <w:tc>
          <w:tcPr>
            <w:tcW w:w="1579" w:type="pct"/>
            <w:hideMark/>
          </w:tcPr>
          <w:p w14:paraId="71F33A58" w14:textId="77777777" w:rsidR="005B1647" w:rsidRPr="00E56480"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E56480">
              <w:t>Transportbidrag</w:t>
            </w:r>
          </w:p>
        </w:tc>
        <w:tc>
          <w:tcPr>
            <w:tcW w:w="480" w:type="pct"/>
            <w:noWrap/>
            <w:hideMark/>
          </w:tcPr>
          <w:p w14:paraId="1B122FC7" w14:textId="77777777" w:rsidR="005B1647" w:rsidRPr="00E56480"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56480">
              <w:t>401</w:t>
            </w:r>
          </w:p>
        </w:tc>
        <w:tc>
          <w:tcPr>
            <w:tcW w:w="481" w:type="pct"/>
            <w:noWrap/>
            <w:hideMark/>
          </w:tcPr>
          <w:p w14:paraId="23BFB372" w14:textId="77777777" w:rsidR="005B1647" w:rsidRPr="00E56480"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56480">
              <w:t>71</w:t>
            </w:r>
          </w:p>
        </w:tc>
        <w:tc>
          <w:tcPr>
            <w:tcW w:w="480" w:type="pct"/>
            <w:noWrap/>
            <w:hideMark/>
          </w:tcPr>
          <w:p w14:paraId="0C53E134" w14:textId="77777777" w:rsidR="005B1647" w:rsidRPr="00E56480"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56480">
              <w:t>440</w:t>
            </w:r>
          </w:p>
        </w:tc>
        <w:tc>
          <w:tcPr>
            <w:tcW w:w="481" w:type="pct"/>
            <w:noWrap/>
            <w:hideMark/>
          </w:tcPr>
          <w:p w14:paraId="08F331A1" w14:textId="77777777" w:rsidR="005B1647" w:rsidRPr="00E56480"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56480">
              <w:t>39</w:t>
            </w:r>
          </w:p>
        </w:tc>
        <w:tc>
          <w:tcPr>
            <w:tcW w:w="480" w:type="pct"/>
            <w:noWrap/>
            <w:hideMark/>
          </w:tcPr>
          <w:p w14:paraId="74C3A7A1" w14:textId="77777777" w:rsidR="005B1647" w:rsidRPr="00E56480"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56480">
              <w:t>9,7</w:t>
            </w:r>
          </w:p>
        </w:tc>
        <w:tc>
          <w:tcPr>
            <w:tcW w:w="481" w:type="pct"/>
            <w:hideMark/>
          </w:tcPr>
          <w:p w14:paraId="1102C9E5" w14:textId="77777777" w:rsidR="005B1647" w:rsidRPr="00E56480"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56480">
              <w:t>428</w:t>
            </w:r>
          </w:p>
        </w:tc>
      </w:tr>
      <w:tr w:rsidR="00155607" w14:paraId="683096ED" w14:textId="77777777" w:rsidTr="00155607">
        <w:trPr>
          <w:trHeight w:val="450"/>
        </w:trPr>
        <w:tc>
          <w:tcPr>
            <w:cnfStyle w:val="001000000000" w:firstRow="0" w:lastRow="0" w:firstColumn="1" w:lastColumn="0" w:oddVBand="0" w:evenVBand="0" w:oddHBand="0" w:evenHBand="0" w:firstRowFirstColumn="0" w:firstRowLastColumn="0" w:lastRowFirstColumn="0" w:lastRowLastColumn="0"/>
            <w:tcW w:w="537" w:type="pct"/>
            <w:tcBorders>
              <w:bottom w:val="single" w:sz="4" w:space="0" w:color="auto"/>
            </w:tcBorders>
            <w:hideMark/>
          </w:tcPr>
          <w:p w14:paraId="58E01A57" w14:textId="77777777" w:rsidR="005B1647" w:rsidRPr="00E56480" w:rsidRDefault="005B1647" w:rsidP="005B1647">
            <w:pPr>
              <w:pStyle w:val="Tabell"/>
            </w:pPr>
            <w:r w:rsidRPr="00E56480">
              <w:t>1:3</w:t>
            </w:r>
          </w:p>
        </w:tc>
        <w:tc>
          <w:tcPr>
            <w:tcW w:w="1579" w:type="pct"/>
            <w:tcBorders>
              <w:bottom w:val="single" w:sz="4" w:space="0" w:color="auto"/>
            </w:tcBorders>
            <w:hideMark/>
          </w:tcPr>
          <w:p w14:paraId="285F6315" w14:textId="77777777" w:rsidR="005B1647" w:rsidRPr="00E56480"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E56480">
              <w:t>Europeiska regionala utvecklingsfonden perioden 2014–2020</w:t>
            </w:r>
          </w:p>
        </w:tc>
        <w:tc>
          <w:tcPr>
            <w:tcW w:w="480" w:type="pct"/>
            <w:tcBorders>
              <w:bottom w:val="single" w:sz="4" w:space="0" w:color="auto"/>
            </w:tcBorders>
            <w:noWrap/>
            <w:hideMark/>
          </w:tcPr>
          <w:p w14:paraId="6E68F08C" w14:textId="77777777" w:rsidR="005B1647" w:rsidRPr="00E56480"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56480">
              <w:t>1 421</w:t>
            </w:r>
          </w:p>
        </w:tc>
        <w:tc>
          <w:tcPr>
            <w:tcW w:w="481" w:type="pct"/>
            <w:tcBorders>
              <w:bottom w:val="single" w:sz="4" w:space="0" w:color="auto"/>
            </w:tcBorders>
            <w:noWrap/>
            <w:hideMark/>
          </w:tcPr>
          <w:p w14:paraId="4AE1157B" w14:textId="77777777" w:rsidR="005B1647" w:rsidRPr="00E56480"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480" w:type="pct"/>
            <w:tcBorders>
              <w:bottom w:val="single" w:sz="4" w:space="0" w:color="auto"/>
            </w:tcBorders>
            <w:noWrap/>
            <w:hideMark/>
          </w:tcPr>
          <w:p w14:paraId="3801FBCE" w14:textId="77777777" w:rsidR="005B1647" w:rsidRPr="00E56480"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56480">
              <w:t>1 298</w:t>
            </w:r>
          </w:p>
        </w:tc>
        <w:tc>
          <w:tcPr>
            <w:tcW w:w="481" w:type="pct"/>
            <w:tcBorders>
              <w:bottom w:val="single" w:sz="4" w:space="0" w:color="auto"/>
            </w:tcBorders>
            <w:noWrap/>
            <w:hideMark/>
          </w:tcPr>
          <w:p w14:paraId="3F25EBCC" w14:textId="77777777" w:rsidR="005B1647" w:rsidRPr="00E56480"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56480">
              <w:t>-123</w:t>
            </w:r>
          </w:p>
        </w:tc>
        <w:tc>
          <w:tcPr>
            <w:tcW w:w="480" w:type="pct"/>
            <w:tcBorders>
              <w:bottom w:val="single" w:sz="4" w:space="0" w:color="auto"/>
            </w:tcBorders>
            <w:noWrap/>
            <w:hideMark/>
          </w:tcPr>
          <w:p w14:paraId="2CD3C268" w14:textId="77777777" w:rsidR="005B1647" w:rsidRPr="00E56480"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56480">
              <w:t>-8,6</w:t>
            </w:r>
          </w:p>
        </w:tc>
        <w:tc>
          <w:tcPr>
            <w:tcW w:w="481" w:type="pct"/>
            <w:tcBorders>
              <w:bottom w:val="single" w:sz="4" w:space="0" w:color="auto"/>
            </w:tcBorders>
            <w:hideMark/>
          </w:tcPr>
          <w:p w14:paraId="52D5ECB1" w14:textId="77777777" w:rsidR="005B1647" w:rsidRPr="00E56480"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56480">
              <w:t>1 170</w:t>
            </w:r>
          </w:p>
        </w:tc>
      </w:tr>
      <w:tr w:rsidR="00155607" w14:paraId="2B1AE2E8" w14:textId="77777777" w:rsidTr="00155607">
        <w:trPr>
          <w:cnfStyle w:val="010000000000" w:firstRow="0" w:lastRow="1" w:firstColumn="0" w:lastColumn="0" w:oddVBand="0" w:evenVBand="0" w:oddHBand="0" w:evenHBand="0" w:firstRowFirstColumn="0" w:firstRowLastColumn="0" w:lastRowFirstColumn="0" w:lastRowLastColumn="0"/>
          <w:trHeight w:val="225"/>
        </w:trPr>
        <w:tc>
          <w:tcPr>
            <w:cnfStyle w:val="001000000000" w:firstRow="0" w:lastRow="0" w:firstColumn="1" w:lastColumn="0" w:oddVBand="0" w:evenVBand="0" w:oddHBand="0" w:evenHBand="0" w:firstRowFirstColumn="0" w:firstRowLastColumn="0" w:lastRowFirstColumn="0" w:lastRowLastColumn="0"/>
            <w:tcW w:w="537" w:type="pct"/>
            <w:tcBorders>
              <w:top w:val="single" w:sz="4" w:space="0" w:color="auto"/>
            </w:tcBorders>
            <w:shd w:val="clear" w:color="auto" w:fill="auto"/>
            <w:noWrap/>
            <w:hideMark/>
          </w:tcPr>
          <w:p w14:paraId="5F2B533B" w14:textId="77777777" w:rsidR="005B1647" w:rsidRPr="00E56480" w:rsidRDefault="005B1647" w:rsidP="005B1647">
            <w:pPr>
              <w:pStyle w:val="Tabell"/>
              <w:rPr>
                <w:bCs/>
              </w:rPr>
            </w:pPr>
            <w:r w:rsidRPr="00E56480">
              <w:rPr>
                <w:bCs/>
              </w:rPr>
              <w:t>Summa</w:t>
            </w:r>
          </w:p>
        </w:tc>
        <w:tc>
          <w:tcPr>
            <w:tcW w:w="1579" w:type="pct"/>
            <w:tcBorders>
              <w:top w:val="single" w:sz="4" w:space="0" w:color="auto"/>
            </w:tcBorders>
            <w:shd w:val="clear" w:color="auto" w:fill="auto"/>
            <w:hideMark/>
          </w:tcPr>
          <w:p w14:paraId="1C24DC2C" w14:textId="77777777" w:rsidR="005B1647" w:rsidRPr="00E56480" w:rsidRDefault="005B1647" w:rsidP="005B1647">
            <w:pPr>
              <w:pStyle w:val="Tabell"/>
              <w:jc w:val="left"/>
              <w:cnfStyle w:val="010000000000" w:firstRow="0" w:lastRow="1" w:firstColumn="0" w:lastColumn="0" w:oddVBand="0" w:evenVBand="0" w:oddHBand="0" w:evenHBand="0" w:firstRowFirstColumn="0" w:firstRowLastColumn="0" w:lastRowFirstColumn="0" w:lastRowLastColumn="0"/>
              <w:rPr>
                <w:bCs/>
              </w:rPr>
            </w:pPr>
            <w:r w:rsidRPr="00E56480">
              <w:rPr>
                <w:bCs/>
              </w:rPr>
              <w:t> </w:t>
            </w:r>
          </w:p>
        </w:tc>
        <w:tc>
          <w:tcPr>
            <w:tcW w:w="480" w:type="pct"/>
            <w:tcBorders>
              <w:top w:val="single" w:sz="4" w:space="0" w:color="auto"/>
            </w:tcBorders>
            <w:shd w:val="clear" w:color="auto" w:fill="auto"/>
            <w:noWrap/>
            <w:hideMark/>
          </w:tcPr>
          <w:p w14:paraId="4D1F4060" w14:textId="77777777" w:rsidR="005B1647" w:rsidRPr="00E56480"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E56480">
              <w:rPr>
                <w:bCs/>
              </w:rPr>
              <w:t>3 497</w:t>
            </w:r>
          </w:p>
        </w:tc>
        <w:tc>
          <w:tcPr>
            <w:tcW w:w="481" w:type="pct"/>
            <w:tcBorders>
              <w:top w:val="single" w:sz="4" w:space="0" w:color="auto"/>
            </w:tcBorders>
            <w:shd w:val="clear" w:color="auto" w:fill="auto"/>
            <w:noWrap/>
            <w:hideMark/>
          </w:tcPr>
          <w:p w14:paraId="42F58C26" w14:textId="77777777" w:rsidR="005B1647" w:rsidRPr="00E56480"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E56480">
              <w:rPr>
                <w:bCs/>
              </w:rPr>
              <w:t>71</w:t>
            </w:r>
          </w:p>
        </w:tc>
        <w:tc>
          <w:tcPr>
            <w:tcW w:w="480" w:type="pct"/>
            <w:tcBorders>
              <w:top w:val="single" w:sz="4" w:space="0" w:color="auto"/>
            </w:tcBorders>
            <w:shd w:val="clear" w:color="auto" w:fill="auto"/>
            <w:noWrap/>
            <w:hideMark/>
          </w:tcPr>
          <w:p w14:paraId="610E6F82" w14:textId="77777777" w:rsidR="005B1647" w:rsidRPr="00E56480"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E56480">
              <w:rPr>
                <w:bCs/>
              </w:rPr>
              <w:t>3 316</w:t>
            </w:r>
          </w:p>
        </w:tc>
        <w:tc>
          <w:tcPr>
            <w:tcW w:w="481" w:type="pct"/>
            <w:tcBorders>
              <w:top w:val="single" w:sz="4" w:space="0" w:color="auto"/>
            </w:tcBorders>
            <w:shd w:val="clear" w:color="auto" w:fill="auto"/>
            <w:noWrap/>
            <w:hideMark/>
          </w:tcPr>
          <w:p w14:paraId="01D8C90A" w14:textId="77777777" w:rsidR="005B1647" w:rsidRPr="00E56480"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E56480">
              <w:rPr>
                <w:bCs/>
              </w:rPr>
              <w:t>-180</w:t>
            </w:r>
          </w:p>
        </w:tc>
        <w:tc>
          <w:tcPr>
            <w:tcW w:w="480" w:type="pct"/>
            <w:tcBorders>
              <w:top w:val="single" w:sz="4" w:space="0" w:color="auto"/>
            </w:tcBorders>
            <w:shd w:val="clear" w:color="auto" w:fill="auto"/>
            <w:noWrap/>
            <w:hideMark/>
          </w:tcPr>
          <w:p w14:paraId="74A52CF1" w14:textId="77777777" w:rsidR="005B1647" w:rsidRPr="00E56480"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E56480">
              <w:rPr>
                <w:bCs/>
              </w:rPr>
              <w:t>-5,2</w:t>
            </w:r>
          </w:p>
        </w:tc>
        <w:tc>
          <w:tcPr>
            <w:tcW w:w="481" w:type="pct"/>
            <w:tcBorders>
              <w:top w:val="single" w:sz="4" w:space="0" w:color="auto"/>
            </w:tcBorders>
            <w:shd w:val="clear" w:color="auto" w:fill="auto"/>
            <w:hideMark/>
          </w:tcPr>
          <w:p w14:paraId="7FBA0F1D" w14:textId="77777777" w:rsidR="005B1647" w:rsidRPr="00E56480"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E56480">
              <w:rPr>
                <w:bCs/>
              </w:rPr>
              <w:t>3 576</w:t>
            </w:r>
          </w:p>
        </w:tc>
      </w:tr>
    </w:tbl>
    <w:p w14:paraId="5858FE4E" w14:textId="77777777" w:rsidR="005B1647" w:rsidRDefault="005B1647" w:rsidP="005B1647">
      <w:pPr>
        <w:pStyle w:val="Brdtext"/>
        <w:spacing w:before="160"/>
      </w:pPr>
      <w:r w:rsidRPr="00E56480">
        <w:t>Utgiftsområdet omfattar insatser i form av projektverksamhet, regionala företagsstöd och stöd till kommersiell service samt utbetalningar från Europeiska regionala utvecklingsfonden.</w:t>
      </w:r>
    </w:p>
    <w:p w14:paraId="6920E3E1" w14:textId="77777777" w:rsidR="005B1647" w:rsidRDefault="005B1647" w:rsidP="005B1647">
      <w:pPr>
        <w:pStyle w:val="Brdtext"/>
      </w:pPr>
      <w:r>
        <w:t>Utfallet blev 3 316 miljoner kronor, vilket är 180 miljoner kronor (5,2 procent) lägre än vad som anvisades i statens budget. Jämfört med 2018 blev utgifterna 260 miljoner kronor (7,3 procent) lägre.</w:t>
      </w:r>
    </w:p>
    <w:p w14:paraId="2DD31E02" w14:textId="77777777" w:rsidR="005B1647" w:rsidRDefault="005B1647" w:rsidP="005B1647">
      <w:pPr>
        <w:pStyle w:val="Rubrik5utannumrering"/>
      </w:pPr>
      <w:r>
        <w:t>Högre utfall än beräknat för transportbidrag</w:t>
      </w:r>
    </w:p>
    <w:p w14:paraId="17330274" w14:textId="77777777" w:rsidR="005B1647" w:rsidRDefault="005B1647" w:rsidP="005B1647">
      <w:pPr>
        <w:pStyle w:val="Brdtext"/>
      </w:pPr>
      <w:r>
        <w:t xml:space="preserve">Utfallet för anslaget 1:2 </w:t>
      </w:r>
      <w:r w:rsidRPr="00FC2B10">
        <w:rPr>
          <w:i/>
          <w:iCs/>
        </w:rPr>
        <w:t>Transportbidrag</w:t>
      </w:r>
      <w:r>
        <w:t xml:space="preserve"> blev 440 miljoner kronor, vilket är 39 miljoner kronor (9,7 procent) högre än anvisat i statens budget. Utgifterna ökade mer än beräknat, på grund av en hög efterfrågan på bidragsgrundande transporter. I enlighet med propositionen Vårändringsbudget för 2019 anvisade riksdagen anslaget ytterligare 30 miljoner kronor. Anledningen var att förändringar i EU:s lagstiftning om undantag från statsstödsregler medfört utökade möjligheter för företag inom bl.a. jordbruks- och livsmedelssektorn att ta del av transportbidrag. På grund av den höga efterfrågan på godstransporter anvisade riksdagen anslaget ytterligare 41 miljoner kronor i enlighet med propositionen Höständringsbudget för 2019.</w:t>
      </w:r>
    </w:p>
    <w:p w14:paraId="1AF1D9CF" w14:textId="77777777" w:rsidR="005B1647" w:rsidRDefault="005B1647" w:rsidP="005B1647">
      <w:pPr>
        <w:pStyle w:val="Brdtext"/>
      </w:pPr>
      <w:r w:rsidRPr="00E56480">
        <w:t xml:space="preserve">Utfallet för anslaget 1:3 </w:t>
      </w:r>
      <w:r w:rsidRPr="00FC2B10">
        <w:rPr>
          <w:i/>
          <w:iCs/>
        </w:rPr>
        <w:t>Europeiska regionala utvecklingsfonden</w:t>
      </w:r>
      <w:r w:rsidRPr="00E56480">
        <w:t xml:space="preserve"> </w:t>
      </w:r>
      <w:r w:rsidRPr="00CD4F07">
        <w:rPr>
          <w:i/>
          <w:iCs/>
        </w:rPr>
        <w:t>perioden 2014</w:t>
      </w:r>
      <w:r>
        <w:t>–</w:t>
      </w:r>
      <w:r w:rsidRPr="00CD4F07">
        <w:rPr>
          <w:i/>
          <w:iCs/>
        </w:rPr>
        <w:t>2020</w:t>
      </w:r>
      <w:r w:rsidRPr="00E56480">
        <w:t xml:space="preserve"> uppgick till 1</w:t>
      </w:r>
      <w:r>
        <w:t> </w:t>
      </w:r>
      <w:r w:rsidRPr="00E56480">
        <w:t>298</w:t>
      </w:r>
      <w:r>
        <w:t> </w:t>
      </w:r>
      <w:r w:rsidRPr="00E56480">
        <w:t>miljoner kronor, vilket är 123 miljoner kronor (8,6 procent) lägre än anvisat i statens budget. Det beror bl.a. på att flera projekt inte har rekvirerat medel i den takt som beräknades på grund av att de ligger efter i genomförandet eller dröjer med rekvisitioner.</w:t>
      </w:r>
    </w:p>
    <w:p w14:paraId="4B3DA07B" w14:textId="77777777" w:rsidR="005B1647" w:rsidRDefault="005B1647" w:rsidP="005B1647">
      <w:pPr>
        <w:pStyle w:val="Rubrik5utannumrering"/>
      </w:pPr>
      <w:r>
        <w:t>Förändring i statens budget påverkar jämförelsen med föregående år</w:t>
      </w:r>
    </w:p>
    <w:p w14:paraId="16427710" w14:textId="77777777" w:rsidR="005B1647" w:rsidRDefault="005B1647" w:rsidP="005B1647">
      <w:pPr>
        <w:pStyle w:val="Brdtext"/>
      </w:pPr>
      <w:r>
        <w:t xml:space="preserve">Utfallet för anslaget 1:1 </w:t>
      </w:r>
      <w:r w:rsidRPr="00FC2B10">
        <w:rPr>
          <w:i/>
          <w:iCs/>
        </w:rPr>
        <w:t>Regionala tillväxtåtgärder</w:t>
      </w:r>
      <w:r>
        <w:t xml:space="preserve"> blev 401 miljoner kronor (20,2 procent) lägre än 2018. Det beror främst på att utgifterna för statsbidrag till kommuner med socioekonomiskt eftersatta områden blev 415 miljoner kronor lägre. År 2018 ingick utgifter för statsbidrag till kommuner med socioekonomiskt eftersatta områden med 489 miljoner kronor. För motsvarande statsbidrag 2019 beräknades i stället 75 miljoner kronor inom anslaget 1:1 </w:t>
      </w:r>
      <w:r w:rsidRPr="00FC2B10">
        <w:rPr>
          <w:i/>
          <w:iCs/>
        </w:rPr>
        <w:t>Regionala tillväxtåtgärder</w:t>
      </w:r>
      <w:r>
        <w:t xml:space="preserve"> samt 415 miljoner kronor inom anslaget 4:1 </w:t>
      </w:r>
      <w:r w:rsidRPr="00FC2B10">
        <w:rPr>
          <w:i/>
          <w:iCs/>
        </w:rPr>
        <w:t>Åtgärder mot segregation</w:t>
      </w:r>
      <w:r>
        <w:t xml:space="preserve"> inom utgiftsområde 13 Jämställdhet och nyanlända invandrares etablering.</w:t>
      </w:r>
    </w:p>
    <w:p w14:paraId="0EDE5544" w14:textId="77777777" w:rsidR="005B1647" w:rsidRDefault="005B1647" w:rsidP="005B1647">
      <w:pPr>
        <w:pStyle w:val="Rubrik5utannumrering"/>
      </w:pPr>
      <w:r>
        <w:t>Högre utfall än föregående år för regionalfonden</w:t>
      </w:r>
    </w:p>
    <w:p w14:paraId="0279CAE1" w14:textId="77777777" w:rsidR="005B1647" w:rsidRDefault="005B1647" w:rsidP="005B1647">
      <w:pPr>
        <w:pStyle w:val="Brdtext"/>
      </w:pPr>
      <w:r>
        <w:t xml:space="preserve">Jämfört med föregående år blev utfallet 128 miljoner kronor (11,0 procent) högre för anslaget 1:3 </w:t>
      </w:r>
      <w:r w:rsidRPr="00FC2B10">
        <w:rPr>
          <w:i/>
          <w:iCs/>
        </w:rPr>
        <w:t>Europeiska regionala utvecklingsfonden</w:t>
      </w:r>
      <w:r>
        <w:t xml:space="preserve"> perioden 2014–2020. Det beror på att allt fler projekt är i en genomförandefas, vilket innebär ökade utgifter.</w:t>
      </w:r>
    </w:p>
    <w:p w14:paraId="1568BD8F" w14:textId="77777777" w:rsidR="005B1647" w:rsidRDefault="005B1647" w:rsidP="005B1647">
      <w:pPr>
        <w:pStyle w:val="Rubrik4utannumrering"/>
      </w:pPr>
      <w:r w:rsidRPr="00E56480">
        <w:lastRenderedPageBreak/>
        <w:t>Beställningsbemyndiganden</w:t>
      </w:r>
    </w:p>
    <w:p w14:paraId="6E3CC3AE" w14:textId="1DD7DC68" w:rsidR="005B1647" w:rsidRDefault="005B1647" w:rsidP="005B1647">
      <w:pPr>
        <w:pStyle w:val="TabellRubrik"/>
      </w:pPr>
      <w:bookmarkStart w:id="166" w:name="_Toc37340091"/>
      <w:r>
        <w:t xml:space="preserve">Tabell </w:t>
      </w:r>
      <w:r>
        <w:fldChar w:fldCharType="begin"/>
      </w:r>
      <w:r>
        <w:instrText xml:space="preserve"> STYLEREF  "Rubrik 1" \n</w:instrText>
      </w:r>
      <w:r>
        <w:fldChar w:fldCharType="separate"/>
      </w:r>
      <w:r w:rsidR="00301022">
        <w:rPr>
          <w:noProof/>
        </w:rPr>
        <w:t>2</w:t>
      </w:r>
      <w:r>
        <w:rPr>
          <w:noProof/>
        </w:rPr>
        <w:fldChar w:fldCharType="end"/>
      </w:r>
      <w:r>
        <w:t>.</w:t>
      </w:r>
      <w:fldSimple w:instr=" SEQ Tabell \* ARABIC \s 1 ">
        <w:r w:rsidR="00301022">
          <w:rPr>
            <w:noProof/>
          </w:rPr>
          <w:t>91</w:t>
        </w:r>
      </w:fldSimple>
      <w:r>
        <w:tab/>
      </w:r>
      <w:r w:rsidRPr="00E56480">
        <w:t>UO 19 Beställningsbemyndiganden</w:t>
      </w:r>
      <w:bookmarkEnd w:id="166"/>
    </w:p>
    <w:p w14:paraId="2C2BEBEA" w14:textId="77777777" w:rsidR="005B1647" w:rsidRDefault="005B1647" w:rsidP="005B1647">
      <w:pPr>
        <w:pStyle w:val="TabellUnderrubrik"/>
      </w:pPr>
      <w:r w:rsidRPr="00E56480">
        <w:t>Miljoner kronor</w:t>
      </w:r>
    </w:p>
    <w:tbl>
      <w:tblPr>
        <w:tblStyle w:val="RKBPTabell"/>
        <w:tblW w:w="5000" w:type="pct"/>
        <w:tblLayout w:type="fixed"/>
        <w:tblLook w:val="04E0" w:firstRow="1" w:lastRow="1" w:firstColumn="1" w:lastColumn="0" w:noHBand="0" w:noVBand="1"/>
      </w:tblPr>
      <w:tblGrid>
        <w:gridCol w:w="851"/>
        <w:gridCol w:w="3402"/>
        <w:gridCol w:w="1558"/>
        <w:gridCol w:w="1559"/>
      </w:tblGrid>
      <w:tr w:rsidR="00155607" w14:paraId="417FABD5" w14:textId="77777777" w:rsidTr="00BE1FEE">
        <w:trPr>
          <w:cnfStyle w:val="100000000000" w:firstRow="1" w:lastRow="0" w:firstColumn="0" w:lastColumn="0" w:oddVBand="0" w:evenVBand="0" w:oddHBand="0" w:evenHBand="0" w:firstRowFirstColumn="0" w:firstRowLastColumn="0" w:lastRowFirstColumn="0" w:lastRowLastColumn="0"/>
          <w:trHeight w:val="825"/>
          <w:tblHeader w:val="0"/>
        </w:trPr>
        <w:tc>
          <w:tcPr>
            <w:cnfStyle w:val="001000000000" w:firstRow="0" w:lastRow="0" w:firstColumn="1" w:lastColumn="0" w:oddVBand="0" w:evenVBand="0" w:oddHBand="0" w:evenHBand="0" w:firstRowFirstColumn="0" w:firstRowLastColumn="0" w:lastRowFirstColumn="0" w:lastRowLastColumn="0"/>
            <w:tcW w:w="577"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2C0633AB" w14:textId="77777777" w:rsidR="005B1647" w:rsidRPr="00E56480" w:rsidRDefault="005B1647" w:rsidP="005B1647">
            <w:pPr>
              <w:pStyle w:val="TabellHuvud"/>
            </w:pPr>
            <w:r w:rsidRPr="00E56480">
              <w:t>Anslag</w:t>
            </w:r>
          </w:p>
        </w:tc>
        <w:tc>
          <w:tcPr>
            <w:tcW w:w="2308"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04F901CA" w14:textId="77777777" w:rsidR="005B1647" w:rsidRPr="00E56480" w:rsidRDefault="005B1647" w:rsidP="005B1647">
            <w:pPr>
              <w:pStyle w:val="TabellHuvud"/>
              <w:jc w:val="left"/>
              <w:cnfStyle w:val="100000000000" w:firstRow="1" w:lastRow="0" w:firstColumn="0" w:lastColumn="0" w:oddVBand="0" w:evenVBand="0" w:oddHBand="0" w:evenHBand="0" w:firstRowFirstColumn="0" w:firstRowLastColumn="0" w:lastRowFirstColumn="0" w:lastRowLastColumn="0"/>
            </w:pPr>
            <w:r w:rsidRPr="00E56480">
              <w:t>Anslagsnamn</w:t>
            </w:r>
          </w:p>
        </w:tc>
        <w:tc>
          <w:tcPr>
            <w:tcW w:w="1057"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hideMark/>
          </w:tcPr>
          <w:p w14:paraId="5FC64D9D" w14:textId="77777777" w:rsidR="005B1647" w:rsidRPr="00E56480"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E56480">
              <w:t>Beställnings-bemyndigande</w:t>
            </w:r>
          </w:p>
        </w:tc>
        <w:tc>
          <w:tcPr>
            <w:tcW w:w="1058"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hideMark/>
          </w:tcPr>
          <w:p w14:paraId="559C78D2" w14:textId="77777777" w:rsidR="005B1647" w:rsidRPr="00E56480"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E56480">
              <w:t>Utestående åtaganden</w:t>
            </w:r>
            <w:r>
              <w:br/>
            </w:r>
            <w:r w:rsidRPr="00E56480">
              <w:t>2019-12-31</w:t>
            </w:r>
          </w:p>
        </w:tc>
      </w:tr>
      <w:tr w:rsidR="00155607" w14:paraId="59EFE424" w14:textId="77777777" w:rsidTr="00155607">
        <w:trPr>
          <w:trHeight w:val="300"/>
        </w:trPr>
        <w:tc>
          <w:tcPr>
            <w:cnfStyle w:val="001000000000" w:firstRow="0" w:lastRow="0" w:firstColumn="1" w:lastColumn="0" w:oddVBand="0" w:evenVBand="0" w:oddHBand="0" w:evenHBand="0" w:firstRowFirstColumn="0" w:firstRowLastColumn="0" w:lastRowFirstColumn="0" w:lastRowLastColumn="0"/>
            <w:tcW w:w="577" w:type="pct"/>
            <w:tcBorders>
              <w:top w:val="single" w:sz="12" w:space="0" w:color="auto"/>
            </w:tcBorders>
            <w:noWrap/>
            <w:hideMark/>
          </w:tcPr>
          <w:p w14:paraId="51AA5298" w14:textId="77777777" w:rsidR="005B1647" w:rsidRPr="00E56480" w:rsidRDefault="005B1647" w:rsidP="005B1647">
            <w:pPr>
              <w:pStyle w:val="Tabell"/>
            </w:pPr>
            <w:r w:rsidRPr="00E56480">
              <w:t>1:1</w:t>
            </w:r>
          </w:p>
        </w:tc>
        <w:tc>
          <w:tcPr>
            <w:tcW w:w="2308" w:type="pct"/>
            <w:tcBorders>
              <w:top w:val="single" w:sz="12" w:space="0" w:color="auto"/>
            </w:tcBorders>
            <w:noWrap/>
            <w:hideMark/>
          </w:tcPr>
          <w:p w14:paraId="0E2F60DF" w14:textId="77777777" w:rsidR="005B1647" w:rsidRPr="00E56480"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E56480">
              <w:t>Regionala tillväxtåtgärder</w:t>
            </w:r>
          </w:p>
        </w:tc>
        <w:tc>
          <w:tcPr>
            <w:tcW w:w="1057" w:type="pct"/>
            <w:tcBorders>
              <w:top w:val="single" w:sz="12" w:space="0" w:color="auto"/>
            </w:tcBorders>
            <w:noWrap/>
            <w:hideMark/>
          </w:tcPr>
          <w:p w14:paraId="4AA401B6" w14:textId="77777777" w:rsidR="005B1647" w:rsidRPr="00E56480"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56480">
              <w:t>3 450</w:t>
            </w:r>
          </w:p>
        </w:tc>
        <w:tc>
          <w:tcPr>
            <w:tcW w:w="1058" w:type="pct"/>
            <w:tcBorders>
              <w:top w:val="single" w:sz="12" w:space="0" w:color="auto"/>
            </w:tcBorders>
            <w:noWrap/>
            <w:hideMark/>
          </w:tcPr>
          <w:p w14:paraId="10E26D86" w14:textId="77777777" w:rsidR="005B1647" w:rsidRPr="00E56480"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56480">
              <w:t>2 879</w:t>
            </w:r>
          </w:p>
        </w:tc>
      </w:tr>
      <w:tr w:rsidR="00155607" w14:paraId="63102A25" w14:textId="77777777" w:rsidTr="00155607">
        <w:trPr>
          <w:trHeight w:val="300"/>
        </w:trPr>
        <w:tc>
          <w:tcPr>
            <w:cnfStyle w:val="001000000000" w:firstRow="0" w:lastRow="0" w:firstColumn="1" w:lastColumn="0" w:oddVBand="0" w:evenVBand="0" w:oddHBand="0" w:evenHBand="0" w:firstRowFirstColumn="0" w:firstRowLastColumn="0" w:lastRowFirstColumn="0" w:lastRowLastColumn="0"/>
            <w:tcW w:w="577" w:type="pct"/>
            <w:noWrap/>
            <w:hideMark/>
          </w:tcPr>
          <w:p w14:paraId="150B54C3" w14:textId="77777777" w:rsidR="005B1647" w:rsidRPr="00E56480" w:rsidRDefault="005B1647" w:rsidP="005B1647">
            <w:pPr>
              <w:pStyle w:val="Tabell"/>
            </w:pPr>
            <w:r w:rsidRPr="00E56480">
              <w:t>1:3</w:t>
            </w:r>
          </w:p>
        </w:tc>
        <w:tc>
          <w:tcPr>
            <w:tcW w:w="2308" w:type="pct"/>
            <w:noWrap/>
            <w:hideMark/>
          </w:tcPr>
          <w:p w14:paraId="6EBF8A9D" w14:textId="77777777" w:rsidR="005B1647" w:rsidRPr="00E56480"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E56480">
              <w:t>Europeiska regionala utvecklingsfonden perioden 2014–2020</w:t>
            </w:r>
          </w:p>
        </w:tc>
        <w:tc>
          <w:tcPr>
            <w:tcW w:w="1057" w:type="pct"/>
            <w:noWrap/>
            <w:hideMark/>
          </w:tcPr>
          <w:p w14:paraId="453597B4" w14:textId="77777777" w:rsidR="005B1647" w:rsidRPr="00E56480"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56480">
              <w:t>3 750</w:t>
            </w:r>
          </w:p>
        </w:tc>
        <w:tc>
          <w:tcPr>
            <w:tcW w:w="1058" w:type="pct"/>
            <w:noWrap/>
            <w:hideMark/>
          </w:tcPr>
          <w:p w14:paraId="3409B92C" w14:textId="77777777" w:rsidR="005B1647" w:rsidRPr="00E56480"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56480">
              <w:t>3 368</w:t>
            </w:r>
          </w:p>
        </w:tc>
      </w:tr>
      <w:tr w:rsidR="00155607" w14:paraId="7E2DAAF3" w14:textId="77777777" w:rsidTr="00155607">
        <w:trPr>
          <w:cnfStyle w:val="010000000000" w:firstRow="0" w:lastRow="1" w:firstColumn="0" w:lastColumn="0" w:oddVBand="0" w:evenVBand="0" w:oddHBand="0" w:evenHBand="0" w:firstRowFirstColumn="0" w:firstRowLastColumn="0" w:lastRowFirstColumn="0" w:lastRowLastColumn="0"/>
          <w:trHeight w:val="315"/>
        </w:trPr>
        <w:tc>
          <w:tcPr>
            <w:cnfStyle w:val="001000000000" w:firstRow="0" w:lastRow="0" w:firstColumn="1" w:lastColumn="0" w:oddVBand="0" w:evenVBand="0" w:oddHBand="0" w:evenHBand="0" w:firstRowFirstColumn="0" w:firstRowLastColumn="0" w:lastRowFirstColumn="0" w:lastRowLastColumn="0"/>
            <w:tcW w:w="577" w:type="pct"/>
            <w:noWrap/>
            <w:hideMark/>
          </w:tcPr>
          <w:p w14:paraId="603D4C3C" w14:textId="77777777" w:rsidR="005B1647" w:rsidRPr="00E56480" w:rsidRDefault="005B1647" w:rsidP="005B1647">
            <w:pPr>
              <w:pStyle w:val="Tabell"/>
              <w:rPr>
                <w:bCs/>
              </w:rPr>
            </w:pPr>
            <w:r w:rsidRPr="00E56480">
              <w:rPr>
                <w:bCs/>
              </w:rPr>
              <w:t>Summa</w:t>
            </w:r>
          </w:p>
        </w:tc>
        <w:tc>
          <w:tcPr>
            <w:tcW w:w="2308" w:type="pct"/>
            <w:noWrap/>
            <w:hideMark/>
          </w:tcPr>
          <w:p w14:paraId="2AA2786F" w14:textId="77777777" w:rsidR="005B1647" w:rsidRPr="00E56480" w:rsidRDefault="005B1647" w:rsidP="005B1647">
            <w:pPr>
              <w:pStyle w:val="Tabell"/>
              <w:jc w:val="left"/>
              <w:cnfStyle w:val="010000000000" w:firstRow="0" w:lastRow="1" w:firstColumn="0" w:lastColumn="0" w:oddVBand="0" w:evenVBand="0" w:oddHBand="0" w:evenHBand="0" w:firstRowFirstColumn="0" w:firstRowLastColumn="0" w:lastRowFirstColumn="0" w:lastRowLastColumn="0"/>
              <w:rPr>
                <w:bCs/>
              </w:rPr>
            </w:pPr>
            <w:r w:rsidRPr="00E56480">
              <w:rPr>
                <w:bCs/>
              </w:rPr>
              <w:t> </w:t>
            </w:r>
          </w:p>
        </w:tc>
        <w:tc>
          <w:tcPr>
            <w:tcW w:w="1057" w:type="pct"/>
            <w:noWrap/>
            <w:hideMark/>
          </w:tcPr>
          <w:p w14:paraId="35F2FD9C" w14:textId="77777777" w:rsidR="005B1647" w:rsidRPr="00E56480"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E56480">
              <w:rPr>
                <w:bCs/>
              </w:rPr>
              <w:t>7 200</w:t>
            </w:r>
          </w:p>
        </w:tc>
        <w:tc>
          <w:tcPr>
            <w:tcW w:w="1058" w:type="pct"/>
            <w:noWrap/>
            <w:hideMark/>
          </w:tcPr>
          <w:p w14:paraId="45F827DB" w14:textId="77777777" w:rsidR="005B1647" w:rsidRPr="00E56480"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E56480">
              <w:rPr>
                <w:bCs/>
              </w:rPr>
              <w:t>6 248</w:t>
            </w:r>
          </w:p>
        </w:tc>
      </w:tr>
    </w:tbl>
    <w:p w14:paraId="01912364" w14:textId="77777777" w:rsidR="005B1647" w:rsidRDefault="005B1647" w:rsidP="005B1647">
      <w:pPr>
        <w:pStyle w:val="Brdtext"/>
      </w:pPr>
    </w:p>
    <w:p w14:paraId="380770EC" w14:textId="77777777" w:rsidR="005B1647" w:rsidRDefault="005B1647" w:rsidP="005B1647">
      <w:pPr>
        <w:pStyle w:val="Brdtext"/>
      </w:pPr>
      <w:r>
        <w:t>Inom utgiftsområdet beslutade riksdagen om beställningsbemyndiganden på 7 200 miljoner kronor. De utestående åtagandena uppgick till 6 248 miljoner kronor. Skillnaden mellan bemyndiganden och utestående åtaganden uppgick till 952 miljoner kronor.</w:t>
      </w:r>
    </w:p>
    <w:p w14:paraId="1083CD0E" w14:textId="77777777" w:rsidR="005B1647" w:rsidRDefault="005B1647" w:rsidP="005B1647">
      <w:pPr>
        <w:pStyle w:val="Brdtext"/>
      </w:pPr>
      <w:r>
        <w:t>Övervägande delen av de stöd som beslutas inom ramen för anslaget 1:1 </w:t>
      </w:r>
      <w:r w:rsidRPr="00D43756">
        <w:rPr>
          <w:i/>
        </w:rPr>
        <w:t>Regionala tillväxtåtgärder</w:t>
      </w:r>
      <w:r>
        <w:t xml:space="preserve"> är antingen fleråriga samverkansprojekt med många olika offentliga och privata aktörer eller fleråriga företagsinvesteringar. De aktörer som kan fatta beslut om framtida åtaganden mot anslaget har därför små möjligheter att påverka stödens utbetalningstakt. Behovet av att fatta långsiktiga beslut, med stöd av bemyndigande, har varit mindre än vad som tidigare beräknats.</w:t>
      </w:r>
    </w:p>
    <w:p w14:paraId="2B5E3D52" w14:textId="77777777" w:rsidR="005B1647" w:rsidRDefault="005B1647" w:rsidP="005B1647">
      <w:pPr>
        <w:rPr>
          <w:rFonts w:asciiTheme="majorHAnsi" w:eastAsiaTheme="majorEastAsia" w:hAnsiTheme="majorHAnsi" w:cstheme="majorBidi"/>
          <w:color w:val="000000" w:themeColor="text1"/>
          <w:sz w:val="25"/>
          <w:szCs w:val="24"/>
        </w:rPr>
      </w:pPr>
      <w:r>
        <w:br w:type="page"/>
      </w:r>
    </w:p>
    <w:p w14:paraId="59634535" w14:textId="77777777" w:rsidR="005B1647" w:rsidRDefault="005B1647" w:rsidP="00AC2754">
      <w:pPr>
        <w:pStyle w:val="Rubrik3"/>
      </w:pPr>
      <w:bookmarkStart w:id="167" w:name="_Toc37350632"/>
      <w:r w:rsidRPr="005D1234">
        <w:lastRenderedPageBreak/>
        <w:t>Utgiftsområde 20 Allmän miljö- och naturvård</w:t>
      </w:r>
      <w:bookmarkEnd w:id="167"/>
    </w:p>
    <w:p w14:paraId="5062FAF6" w14:textId="77777777" w:rsidR="005B1647" w:rsidRDefault="005B1647" w:rsidP="005B1647">
      <w:pPr>
        <w:pStyle w:val="Rubrik4utannumrering"/>
        <w:rPr>
          <w:rFonts w:eastAsiaTheme="minorHAnsi"/>
        </w:rPr>
      </w:pPr>
      <w:r w:rsidRPr="005D1234">
        <w:rPr>
          <w:rFonts w:eastAsiaTheme="minorHAnsi"/>
        </w:rPr>
        <w:t>Anslag</w:t>
      </w:r>
    </w:p>
    <w:p w14:paraId="0042A11D" w14:textId="74CE34EB" w:rsidR="005B1647" w:rsidRDefault="005B1647" w:rsidP="005B1647">
      <w:pPr>
        <w:pStyle w:val="TabellRubrik"/>
      </w:pPr>
      <w:bookmarkStart w:id="168" w:name="_Toc37340092"/>
      <w:r>
        <w:t xml:space="preserve">Tabell </w:t>
      </w:r>
      <w:r>
        <w:fldChar w:fldCharType="begin"/>
      </w:r>
      <w:r>
        <w:instrText xml:space="preserve"> STYLEREF  "Rubrik 1" \n</w:instrText>
      </w:r>
      <w:r>
        <w:fldChar w:fldCharType="separate"/>
      </w:r>
      <w:r w:rsidR="00301022">
        <w:rPr>
          <w:noProof/>
        </w:rPr>
        <w:t>2</w:t>
      </w:r>
      <w:r>
        <w:rPr>
          <w:noProof/>
        </w:rPr>
        <w:fldChar w:fldCharType="end"/>
      </w:r>
      <w:r>
        <w:t>.</w:t>
      </w:r>
      <w:fldSimple w:instr=" SEQ Tabell \* ARABIC \s 1 ">
        <w:r w:rsidR="00301022">
          <w:rPr>
            <w:noProof/>
          </w:rPr>
          <w:t>92</w:t>
        </w:r>
      </w:fldSimple>
      <w:r>
        <w:tab/>
      </w:r>
      <w:r w:rsidRPr="00DE0A1C">
        <w:t>UO 20 Anslag</w:t>
      </w:r>
      <w:bookmarkEnd w:id="168"/>
    </w:p>
    <w:p w14:paraId="172B7EAC" w14:textId="77777777" w:rsidR="005B1647" w:rsidRDefault="005B1647" w:rsidP="005B1647">
      <w:pPr>
        <w:pStyle w:val="TabellUnderrubrik"/>
      </w:pPr>
      <w:r w:rsidRPr="00DE0A1C">
        <w:t>Miljoner kronor</w:t>
      </w:r>
    </w:p>
    <w:tbl>
      <w:tblPr>
        <w:tblStyle w:val="RKBPTabell"/>
        <w:tblW w:w="5000" w:type="pct"/>
        <w:tblLook w:val="04E0" w:firstRow="1" w:lastRow="1" w:firstColumn="1" w:lastColumn="0" w:noHBand="0" w:noVBand="1"/>
      </w:tblPr>
      <w:tblGrid>
        <w:gridCol w:w="710"/>
        <w:gridCol w:w="2665"/>
        <w:gridCol w:w="666"/>
        <w:gridCol w:w="666"/>
        <w:gridCol w:w="666"/>
        <w:gridCol w:w="666"/>
        <w:gridCol w:w="666"/>
        <w:gridCol w:w="665"/>
      </w:tblGrid>
      <w:tr w:rsidR="00155607" w14:paraId="3904207E" w14:textId="77777777" w:rsidTr="00BE1FEE">
        <w:trPr>
          <w:cnfStyle w:val="100000000000" w:firstRow="1" w:lastRow="0" w:firstColumn="0" w:lastColumn="0" w:oddVBand="0" w:evenVBand="0" w:oddHBand="0" w:evenHBand="0" w:firstRowFirstColumn="0" w:firstRowLastColumn="0" w:lastRowFirstColumn="0" w:lastRowLastColumn="0"/>
          <w:trHeight w:val="675"/>
          <w:tblHeader w:val="0"/>
        </w:trPr>
        <w:tc>
          <w:tcPr>
            <w:cnfStyle w:val="001000000000" w:firstRow="0" w:lastRow="0" w:firstColumn="1" w:lastColumn="0" w:oddVBand="0" w:evenVBand="0" w:oddHBand="0" w:evenHBand="0" w:firstRowFirstColumn="0" w:firstRowLastColumn="0" w:lastRowFirstColumn="0" w:lastRowLastColumn="0"/>
            <w:tcW w:w="481"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7AA75B9B" w14:textId="77777777" w:rsidR="005B1647" w:rsidRPr="00DE0A1C" w:rsidRDefault="005B1647" w:rsidP="005B1647">
            <w:pPr>
              <w:pStyle w:val="TabellHuvud"/>
            </w:pPr>
            <w:r w:rsidRPr="00DE0A1C">
              <w:t>Anslag</w:t>
            </w:r>
          </w:p>
        </w:tc>
        <w:tc>
          <w:tcPr>
            <w:tcW w:w="1808"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hideMark/>
          </w:tcPr>
          <w:p w14:paraId="017250B0" w14:textId="77777777" w:rsidR="005B1647" w:rsidRPr="00DE0A1C" w:rsidRDefault="005B1647" w:rsidP="005B1647">
            <w:pPr>
              <w:pStyle w:val="TabellHuvud"/>
              <w:jc w:val="left"/>
              <w:cnfStyle w:val="100000000000" w:firstRow="1" w:lastRow="0" w:firstColumn="0" w:lastColumn="0" w:oddVBand="0" w:evenVBand="0" w:oddHBand="0" w:evenHBand="0" w:firstRowFirstColumn="0" w:firstRowLastColumn="0" w:lastRowFirstColumn="0" w:lastRowLastColumn="0"/>
            </w:pPr>
            <w:r w:rsidRPr="00DE0A1C">
              <w:t>Anslagsnamn</w:t>
            </w:r>
          </w:p>
        </w:tc>
        <w:tc>
          <w:tcPr>
            <w:tcW w:w="452"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hideMark/>
          </w:tcPr>
          <w:p w14:paraId="198E33E6" w14:textId="77777777" w:rsidR="005B1647" w:rsidRPr="00DE0A1C"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DE0A1C">
              <w:t>SB</w:t>
            </w:r>
            <w:r w:rsidRPr="00DE0A1C">
              <w:br/>
              <w:t>2019</w:t>
            </w:r>
          </w:p>
        </w:tc>
        <w:tc>
          <w:tcPr>
            <w:tcW w:w="452"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hideMark/>
          </w:tcPr>
          <w:p w14:paraId="7F69CEBA" w14:textId="77777777" w:rsidR="005B1647" w:rsidRPr="00DE0A1C"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DE0A1C">
              <w:t>ÄB</w:t>
            </w:r>
            <w:r w:rsidRPr="00DE0A1C">
              <w:br/>
              <w:t>2019</w:t>
            </w:r>
          </w:p>
        </w:tc>
        <w:tc>
          <w:tcPr>
            <w:tcW w:w="452"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hideMark/>
          </w:tcPr>
          <w:p w14:paraId="192CA88D" w14:textId="77777777" w:rsidR="005B1647" w:rsidRPr="00DE0A1C"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DE0A1C">
              <w:t>Utfall</w:t>
            </w:r>
            <w:r w:rsidRPr="00DE0A1C">
              <w:br/>
              <w:t>2019</w:t>
            </w:r>
          </w:p>
        </w:tc>
        <w:tc>
          <w:tcPr>
            <w:tcW w:w="452"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hideMark/>
          </w:tcPr>
          <w:p w14:paraId="614AE58A" w14:textId="77777777" w:rsidR="005B1647" w:rsidRPr="00DE0A1C"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DE0A1C">
              <w:t>Utfall-SB</w:t>
            </w:r>
            <w:r w:rsidRPr="00DE0A1C">
              <w:br/>
              <w:t>2019</w:t>
            </w:r>
          </w:p>
        </w:tc>
        <w:tc>
          <w:tcPr>
            <w:tcW w:w="452"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hideMark/>
          </w:tcPr>
          <w:p w14:paraId="1154C171" w14:textId="77777777" w:rsidR="005B1647" w:rsidRPr="00DE0A1C"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DE0A1C">
              <w:t>Utfall-SB</w:t>
            </w:r>
            <w:r w:rsidRPr="00DE0A1C">
              <w:br/>
            </w:r>
            <w:r>
              <w:t>procent</w:t>
            </w:r>
            <w:r w:rsidRPr="00DE0A1C">
              <w:br/>
              <w:t>2019</w:t>
            </w:r>
          </w:p>
        </w:tc>
        <w:tc>
          <w:tcPr>
            <w:tcW w:w="452"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hideMark/>
          </w:tcPr>
          <w:p w14:paraId="7B8DCB83" w14:textId="77777777" w:rsidR="005B1647" w:rsidRPr="00DE0A1C"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DE0A1C">
              <w:t>Utfall</w:t>
            </w:r>
            <w:r w:rsidRPr="00DE0A1C">
              <w:br/>
              <w:t>2018</w:t>
            </w:r>
          </w:p>
        </w:tc>
      </w:tr>
      <w:tr w:rsidR="00155607" w14:paraId="6E5F511F"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481" w:type="pct"/>
            <w:tcBorders>
              <w:top w:val="single" w:sz="12" w:space="0" w:color="auto"/>
            </w:tcBorders>
            <w:hideMark/>
          </w:tcPr>
          <w:p w14:paraId="7341C786" w14:textId="77777777" w:rsidR="005B1647" w:rsidRPr="00DE0A1C" w:rsidRDefault="005B1647" w:rsidP="005B1647">
            <w:pPr>
              <w:pStyle w:val="Tabell"/>
            </w:pPr>
            <w:r w:rsidRPr="00DE0A1C">
              <w:t>1:1</w:t>
            </w:r>
          </w:p>
        </w:tc>
        <w:tc>
          <w:tcPr>
            <w:tcW w:w="1808" w:type="pct"/>
            <w:tcBorders>
              <w:top w:val="single" w:sz="12" w:space="0" w:color="auto"/>
            </w:tcBorders>
            <w:hideMark/>
          </w:tcPr>
          <w:p w14:paraId="3D90516C" w14:textId="77777777" w:rsidR="005B1647" w:rsidRPr="00DE0A1C"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DE0A1C">
              <w:t>Naturvårdsverket</w:t>
            </w:r>
          </w:p>
        </w:tc>
        <w:tc>
          <w:tcPr>
            <w:tcW w:w="452" w:type="pct"/>
            <w:tcBorders>
              <w:top w:val="single" w:sz="12" w:space="0" w:color="auto"/>
            </w:tcBorders>
            <w:noWrap/>
            <w:hideMark/>
          </w:tcPr>
          <w:p w14:paraId="64906BE2" w14:textId="77777777" w:rsidR="005B1647" w:rsidRPr="00DE0A1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E0A1C">
              <w:t>575</w:t>
            </w:r>
          </w:p>
        </w:tc>
        <w:tc>
          <w:tcPr>
            <w:tcW w:w="452" w:type="pct"/>
            <w:tcBorders>
              <w:top w:val="single" w:sz="12" w:space="0" w:color="auto"/>
            </w:tcBorders>
            <w:noWrap/>
            <w:hideMark/>
          </w:tcPr>
          <w:p w14:paraId="13879A2A" w14:textId="77777777" w:rsidR="005B1647" w:rsidRPr="00DE0A1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E0A1C">
              <w:t>10</w:t>
            </w:r>
          </w:p>
        </w:tc>
        <w:tc>
          <w:tcPr>
            <w:tcW w:w="452" w:type="pct"/>
            <w:tcBorders>
              <w:top w:val="single" w:sz="12" w:space="0" w:color="auto"/>
            </w:tcBorders>
            <w:noWrap/>
            <w:hideMark/>
          </w:tcPr>
          <w:p w14:paraId="543207A9" w14:textId="77777777" w:rsidR="005B1647" w:rsidRPr="00DE0A1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E0A1C">
              <w:t>569</w:t>
            </w:r>
          </w:p>
        </w:tc>
        <w:tc>
          <w:tcPr>
            <w:tcW w:w="452" w:type="pct"/>
            <w:tcBorders>
              <w:top w:val="single" w:sz="12" w:space="0" w:color="auto"/>
            </w:tcBorders>
            <w:noWrap/>
            <w:hideMark/>
          </w:tcPr>
          <w:p w14:paraId="1E5CC666" w14:textId="77777777" w:rsidR="005B1647" w:rsidRPr="00DE0A1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E0A1C">
              <w:t>-7</w:t>
            </w:r>
          </w:p>
        </w:tc>
        <w:tc>
          <w:tcPr>
            <w:tcW w:w="452" w:type="pct"/>
            <w:tcBorders>
              <w:top w:val="single" w:sz="12" w:space="0" w:color="auto"/>
            </w:tcBorders>
            <w:noWrap/>
            <w:hideMark/>
          </w:tcPr>
          <w:p w14:paraId="6833EF06" w14:textId="77777777" w:rsidR="005B1647" w:rsidRPr="00DE0A1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E0A1C">
              <w:t>-1,2</w:t>
            </w:r>
          </w:p>
        </w:tc>
        <w:tc>
          <w:tcPr>
            <w:tcW w:w="452" w:type="pct"/>
            <w:tcBorders>
              <w:top w:val="single" w:sz="12" w:space="0" w:color="auto"/>
            </w:tcBorders>
            <w:hideMark/>
          </w:tcPr>
          <w:p w14:paraId="2B65AD52" w14:textId="77777777" w:rsidR="005B1647" w:rsidRPr="00DE0A1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E0A1C">
              <w:t>546</w:t>
            </w:r>
          </w:p>
        </w:tc>
      </w:tr>
      <w:tr w:rsidR="00155607" w14:paraId="59B7F9D0"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481" w:type="pct"/>
            <w:hideMark/>
          </w:tcPr>
          <w:p w14:paraId="6265DC6C" w14:textId="77777777" w:rsidR="005B1647" w:rsidRPr="00DE0A1C" w:rsidRDefault="005B1647" w:rsidP="005B1647">
            <w:pPr>
              <w:pStyle w:val="Tabell"/>
            </w:pPr>
            <w:r w:rsidRPr="00DE0A1C">
              <w:t>1:2</w:t>
            </w:r>
          </w:p>
        </w:tc>
        <w:tc>
          <w:tcPr>
            <w:tcW w:w="1808" w:type="pct"/>
            <w:hideMark/>
          </w:tcPr>
          <w:p w14:paraId="78C5F9DE" w14:textId="77777777" w:rsidR="005B1647" w:rsidRPr="00DE0A1C"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DE0A1C">
              <w:t>Miljöövervakning m.m.</w:t>
            </w:r>
          </w:p>
        </w:tc>
        <w:tc>
          <w:tcPr>
            <w:tcW w:w="452" w:type="pct"/>
            <w:noWrap/>
            <w:hideMark/>
          </w:tcPr>
          <w:p w14:paraId="5E0FA34C" w14:textId="77777777" w:rsidR="005B1647" w:rsidRPr="00DE0A1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E0A1C">
              <w:t>360</w:t>
            </w:r>
          </w:p>
        </w:tc>
        <w:tc>
          <w:tcPr>
            <w:tcW w:w="452" w:type="pct"/>
            <w:noWrap/>
            <w:hideMark/>
          </w:tcPr>
          <w:p w14:paraId="18F878F2" w14:textId="77777777" w:rsidR="005B1647" w:rsidRPr="00DE0A1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E0A1C">
              <w:t>40</w:t>
            </w:r>
          </w:p>
        </w:tc>
        <w:tc>
          <w:tcPr>
            <w:tcW w:w="452" w:type="pct"/>
            <w:noWrap/>
            <w:hideMark/>
          </w:tcPr>
          <w:p w14:paraId="0F44A9B1" w14:textId="77777777" w:rsidR="005B1647" w:rsidRPr="00DE0A1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E0A1C">
              <w:t>391</w:t>
            </w:r>
          </w:p>
        </w:tc>
        <w:tc>
          <w:tcPr>
            <w:tcW w:w="452" w:type="pct"/>
            <w:noWrap/>
            <w:hideMark/>
          </w:tcPr>
          <w:p w14:paraId="582EB39B" w14:textId="77777777" w:rsidR="005B1647" w:rsidRPr="00DE0A1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E0A1C">
              <w:t>31</w:t>
            </w:r>
          </w:p>
        </w:tc>
        <w:tc>
          <w:tcPr>
            <w:tcW w:w="452" w:type="pct"/>
            <w:noWrap/>
            <w:hideMark/>
          </w:tcPr>
          <w:p w14:paraId="12AD2604" w14:textId="77777777" w:rsidR="005B1647" w:rsidRPr="00DE0A1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E0A1C">
              <w:t>8,5</w:t>
            </w:r>
          </w:p>
        </w:tc>
        <w:tc>
          <w:tcPr>
            <w:tcW w:w="452" w:type="pct"/>
            <w:hideMark/>
          </w:tcPr>
          <w:p w14:paraId="17981FBA" w14:textId="77777777" w:rsidR="005B1647" w:rsidRPr="00DE0A1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E0A1C">
              <w:t>399</w:t>
            </w:r>
          </w:p>
        </w:tc>
      </w:tr>
      <w:tr w:rsidR="00155607" w14:paraId="01F77B9B"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481" w:type="pct"/>
            <w:hideMark/>
          </w:tcPr>
          <w:p w14:paraId="774FE0BE" w14:textId="77777777" w:rsidR="005B1647" w:rsidRPr="00DE0A1C" w:rsidRDefault="005B1647" w:rsidP="005B1647">
            <w:pPr>
              <w:pStyle w:val="Tabell"/>
            </w:pPr>
            <w:r w:rsidRPr="00DE0A1C">
              <w:t>1:3</w:t>
            </w:r>
          </w:p>
        </w:tc>
        <w:tc>
          <w:tcPr>
            <w:tcW w:w="1808" w:type="pct"/>
            <w:hideMark/>
          </w:tcPr>
          <w:p w14:paraId="4E6DBF3A" w14:textId="77777777" w:rsidR="005B1647" w:rsidRPr="00DE0A1C"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DE0A1C">
              <w:t>Åtgärder för värdefull natur</w:t>
            </w:r>
          </w:p>
        </w:tc>
        <w:tc>
          <w:tcPr>
            <w:tcW w:w="452" w:type="pct"/>
            <w:noWrap/>
            <w:hideMark/>
          </w:tcPr>
          <w:p w14:paraId="634DE49E" w14:textId="77777777" w:rsidR="005B1647" w:rsidRPr="00DE0A1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E0A1C">
              <w:t>648</w:t>
            </w:r>
          </w:p>
        </w:tc>
        <w:tc>
          <w:tcPr>
            <w:tcW w:w="452" w:type="pct"/>
            <w:noWrap/>
            <w:hideMark/>
          </w:tcPr>
          <w:p w14:paraId="3E48655A" w14:textId="77777777" w:rsidR="005B1647" w:rsidRPr="00DE0A1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E0A1C">
              <w:t>212</w:t>
            </w:r>
          </w:p>
        </w:tc>
        <w:tc>
          <w:tcPr>
            <w:tcW w:w="452" w:type="pct"/>
            <w:noWrap/>
            <w:hideMark/>
          </w:tcPr>
          <w:p w14:paraId="7A65135F" w14:textId="77777777" w:rsidR="005B1647" w:rsidRPr="00DE0A1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E0A1C">
              <w:t>862</w:t>
            </w:r>
          </w:p>
        </w:tc>
        <w:tc>
          <w:tcPr>
            <w:tcW w:w="452" w:type="pct"/>
            <w:noWrap/>
            <w:hideMark/>
          </w:tcPr>
          <w:p w14:paraId="12A51003" w14:textId="77777777" w:rsidR="005B1647" w:rsidRPr="00DE0A1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E0A1C">
              <w:t>214</w:t>
            </w:r>
          </w:p>
        </w:tc>
        <w:tc>
          <w:tcPr>
            <w:tcW w:w="452" w:type="pct"/>
            <w:noWrap/>
            <w:hideMark/>
          </w:tcPr>
          <w:p w14:paraId="6163F72A" w14:textId="77777777" w:rsidR="005B1647" w:rsidRPr="00DE0A1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E0A1C">
              <w:t>33,1</w:t>
            </w:r>
          </w:p>
        </w:tc>
        <w:tc>
          <w:tcPr>
            <w:tcW w:w="452" w:type="pct"/>
            <w:hideMark/>
          </w:tcPr>
          <w:p w14:paraId="530DE950" w14:textId="77777777" w:rsidR="005B1647" w:rsidRPr="00DE0A1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E0A1C">
              <w:t>1 247</w:t>
            </w:r>
          </w:p>
        </w:tc>
      </w:tr>
      <w:tr w:rsidR="00155607" w14:paraId="0E4D9106" w14:textId="77777777" w:rsidTr="00155607">
        <w:trPr>
          <w:trHeight w:val="450"/>
        </w:trPr>
        <w:tc>
          <w:tcPr>
            <w:cnfStyle w:val="001000000000" w:firstRow="0" w:lastRow="0" w:firstColumn="1" w:lastColumn="0" w:oddVBand="0" w:evenVBand="0" w:oddHBand="0" w:evenHBand="0" w:firstRowFirstColumn="0" w:firstRowLastColumn="0" w:lastRowFirstColumn="0" w:lastRowLastColumn="0"/>
            <w:tcW w:w="481" w:type="pct"/>
            <w:hideMark/>
          </w:tcPr>
          <w:p w14:paraId="75A7D60D" w14:textId="77777777" w:rsidR="005B1647" w:rsidRPr="00DE0A1C" w:rsidRDefault="005B1647" w:rsidP="005B1647">
            <w:pPr>
              <w:pStyle w:val="Tabell"/>
            </w:pPr>
            <w:r w:rsidRPr="00DE0A1C">
              <w:t>1:4</w:t>
            </w:r>
          </w:p>
        </w:tc>
        <w:tc>
          <w:tcPr>
            <w:tcW w:w="1808" w:type="pct"/>
            <w:hideMark/>
          </w:tcPr>
          <w:p w14:paraId="42CBAD07" w14:textId="77777777" w:rsidR="005B1647" w:rsidRPr="00DE0A1C"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DE0A1C">
              <w:t>Sanering och återställning av förorenade områden</w:t>
            </w:r>
          </w:p>
        </w:tc>
        <w:tc>
          <w:tcPr>
            <w:tcW w:w="452" w:type="pct"/>
            <w:noWrap/>
            <w:hideMark/>
          </w:tcPr>
          <w:p w14:paraId="1AB9CC92" w14:textId="77777777" w:rsidR="005B1647" w:rsidRPr="00DE0A1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E0A1C">
              <w:t>856</w:t>
            </w:r>
          </w:p>
        </w:tc>
        <w:tc>
          <w:tcPr>
            <w:tcW w:w="452" w:type="pct"/>
            <w:noWrap/>
            <w:hideMark/>
          </w:tcPr>
          <w:p w14:paraId="64E9CD83" w14:textId="77777777" w:rsidR="005B1647" w:rsidRPr="00DE0A1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E0A1C">
              <w:t>35</w:t>
            </w:r>
          </w:p>
        </w:tc>
        <w:tc>
          <w:tcPr>
            <w:tcW w:w="452" w:type="pct"/>
            <w:noWrap/>
            <w:hideMark/>
          </w:tcPr>
          <w:p w14:paraId="787DF793" w14:textId="77777777" w:rsidR="005B1647" w:rsidRPr="00DE0A1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E0A1C">
              <w:t>871</w:t>
            </w:r>
          </w:p>
        </w:tc>
        <w:tc>
          <w:tcPr>
            <w:tcW w:w="452" w:type="pct"/>
            <w:noWrap/>
            <w:hideMark/>
          </w:tcPr>
          <w:p w14:paraId="138FAC34" w14:textId="77777777" w:rsidR="005B1647" w:rsidRPr="00DE0A1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E0A1C">
              <w:t>15</w:t>
            </w:r>
          </w:p>
        </w:tc>
        <w:tc>
          <w:tcPr>
            <w:tcW w:w="452" w:type="pct"/>
            <w:noWrap/>
            <w:hideMark/>
          </w:tcPr>
          <w:p w14:paraId="09CE0CA7" w14:textId="77777777" w:rsidR="005B1647" w:rsidRPr="00DE0A1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E0A1C">
              <w:t>1,7</w:t>
            </w:r>
          </w:p>
        </w:tc>
        <w:tc>
          <w:tcPr>
            <w:tcW w:w="452" w:type="pct"/>
            <w:hideMark/>
          </w:tcPr>
          <w:p w14:paraId="40C81A44" w14:textId="77777777" w:rsidR="005B1647" w:rsidRPr="00DE0A1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E0A1C">
              <w:t>772</w:t>
            </w:r>
          </w:p>
        </w:tc>
      </w:tr>
      <w:tr w:rsidR="00155607" w14:paraId="50C150FF"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481" w:type="pct"/>
            <w:hideMark/>
          </w:tcPr>
          <w:p w14:paraId="5B0300E9" w14:textId="77777777" w:rsidR="005B1647" w:rsidRPr="00DE0A1C" w:rsidRDefault="005B1647" w:rsidP="005B1647">
            <w:pPr>
              <w:pStyle w:val="Tabell"/>
            </w:pPr>
            <w:r w:rsidRPr="00DE0A1C">
              <w:t>1:8</w:t>
            </w:r>
          </w:p>
        </w:tc>
        <w:tc>
          <w:tcPr>
            <w:tcW w:w="1808" w:type="pct"/>
            <w:hideMark/>
          </w:tcPr>
          <w:p w14:paraId="1D46CD7A" w14:textId="77777777" w:rsidR="005B1647" w:rsidRPr="00DE0A1C"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DE0A1C">
              <w:t>Klimatbonus</w:t>
            </w:r>
          </w:p>
        </w:tc>
        <w:tc>
          <w:tcPr>
            <w:tcW w:w="452" w:type="pct"/>
            <w:noWrap/>
            <w:hideMark/>
          </w:tcPr>
          <w:p w14:paraId="40458B33" w14:textId="77777777" w:rsidR="005B1647" w:rsidRPr="00DE0A1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E0A1C">
              <w:t>1 240</w:t>
            </w:r>
          </w:p>
        </w:tc>
        <w:tc>
          <w:tcPr>
            <w:tcW w:w="452" w:type="pct"/>
            <w:noWrap/>
            <w:hideMark/>
          </w:tcPr>
          <w:p w14:paraId="46FA011D" w14:textId="77777777" w:rsidR="005B1647" w:rsidRPr="00DE0A1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E0A1C">
              <w:t>100</w:t>
            </w:r>
          </w:p>
        </w:tc>
        <w:tc>
          <w:tcPr>
            <w:tcW w:w="452" w:type="pct"/>
            <w:noWrap/>
            <w:hideMark/>
          </w:tcPr>
          <w:p w14:paraId="00098A5C" w14:textId="77777777" w:rsidR="005B1647" w:rsidRPr="00DE0A1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E0A1C">
              <w:t>1 280</w:t>
            </w:r>
          </w:p>
        </w:tc>
        <w:tc>
          <w:tcPr>
            <w:tcW w:w="452" w:type="pct"/>
            <w:noWrap/>
            <w:hideMark/>
          </w:tcPr>
          <w:p w14:paraId="090D9037" w14:textId="77777777" w:rsidR="005B1647" w:rsidRPr="00DE0A1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E0A1C">
              <w:t>40</w:t>
            </w:r>
          </w:p>
        </w:tc>
        <w:tc>
          <w:tcPr>
            <w:tcW w:w="452" w:type="pct"/>
            <w:noWrap/>
            <w:hideMark/>
          </w:tcPr>
          <w:p w14:paraId="68624893" w14:textId="77777777" w:rsidR="005B1647" w:rsidRPr="00DE0A1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E0A1C">
              <w:t>3,3</w:t>
            </w:r>
          </w:p>
        </w:tc>
        <w:tc>
          <w:tcPr>
            <w:tcW w:w="452" w:type="pct"/>
            <w:hideMark/>
          </w:tcPr>
          <w:p w14:paraId="1D87188C" w14:textId="77777777" w:rsidR="005B1647" w:rsidRPr="00DE0A1C"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r>
      <w:tr w:rsidR="00155607" w14:paraId="234D31DC"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481" w:type="pct"/>
            <w:hideMark/>
          </w:tcPr>
          <w:p w14:paraId="4D9CD8C1" w14:textId="77777777" w:rsidR="005B1647" w:rsidRPr="00DE0A1C" w:rsidRDefault="005B1647" w:rsidP="005B1647">
            <w:pPr>
              <w:pStyle w:val="Tabell"/>
            </w:pPr>
            <w:r w:rsidRPr="00DE0A1C">
              <w:t>1:10</w:t>
            </w:r>
          </w:p>
        </w:tc>
        <w:tc>
          <w:tcPr>
            <w:tcW w:w="1808" w:type="pct"/>
            <w:hideMark/>
          </w:tcPr>
          <w:p w14:paraId="15343CC2" w14:textId="77777777" w:rsidR="005B1647" w:rsidRPr="00DE0A1C"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DE0A1C">
              <w:t>Klimatanpassning</w:t>
            </w:r>
          </w:p>
        </w:tc>
        <w:tc>
          <w:tcPr>
            <w:tcW w:w="452" w:type="pct"/>
            <w:noWrap/>
            <w:hideMark/>
          </w:tcPr>
          <w:p w14:paraId="100B8D63" w14:textId="77777777" w:rsidR="005B1647" w:rsidRPr="00DE0A1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E0A1C">
              <w:t>317</w:t>
            </w:r>
          </w:p>
        </w:tc>
        <w:tc>
          <w:tcPr>
            <w:tcW w:w="452" w:type="pct"/>
            <w:noWrap/>
            <w:hideMark/>
          </w:tcPr>
          <w:p w14:paraId="263BB734" w14:textId="77777777" w:rsidR="005B1647" w:rsidRPr="00DE0A1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E0A1C">
              <w:t>-71</w:t>
            </w:r>
          </w:p>
        </w:tc>
        <w:tc>
          <w:tcPr>
            <w:tcW w:w="452" w:type="pct"/>
            <w:noWrap/>
            <w:hideMark/>
          </w:tcPr>
          <w:p w14:paraId="5BF00E1F" w14:textId="77777777" w:rsidR="005B1647" w:rsidRPr="00DE0A1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E0A1C">
              <w:t>173</w:t>
            </w:r>
          </w:p>
        </w:tc>
        <w:tc>
          <w:tcPr>
            <w:tcW w:w="452" w:type="pct"/>
            <w:noWrap/>
            <w:hideMark/>
          </w:tcPr>
          <w:p w14:paraId="235A9900" w14:textId="77777777" w:rsidR="005B1647" w:rsidRPr="00DE0A1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E0A1C">
              <w:t>-144</w:t>
            </w:r>
          </w:p>
        </w:tc>
        <w:tc>
          <w:tcPr>
            <w:tcW w:w="452" w:type="pct"/>
            <w:noWrap/>
            <w:hideMark/>
          </w:tcPr>
          <w:p w14:paraId="65AC5164" w14:textId="77777777" w:rsidR="005B1647" w:rsidRPr="00DE0A1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E0A1C">
              <w:t>-45,4</w:t>
            </w:r>
          </w:p>
        </w:tc>
        <w:tc>
          <w:tcPr>
            <w:tcW w:w="452" w:type="pct"/>
            <w:hideMark/>
          </w:tcPr>
          <w:p w14:paraId="1EBB529B" w14:textId="77777777" w:rsidR="005B1647" w:rsidRPr="00DE0A1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E0A1C">
              <w:t>132</w:t>
            </w:r>
          </w:p>
        </w:tc>
      </w:tr>
      <w:tr w:rsidR="00155607" w14:paraId="637E9BFD"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481" w:type="pct"/>
            <w:hideMark/>
          </w:tcPr>
          <w:p w14:paraId="68313E1C" w14:textId="77777777" w:rsidR="005B1647" w:rsidRPr="00DE0A1C" w:rsidRDefault="005B1647" w:rsidP="005B1647">
            <w:pPr>
              <w:pStyle w:val="Tabell"/>
            </w:pPr>
            <w:r w:rsidRPr="00DE0A1C">
              <w:t>1:11</w:t>
            </w:r>
          </w:p>
        </w:tc>
        <w:tc>
          <w:tcPr>
            <w:tcW w:w="1808" w:type="pct"/>
            <w:hideMark/>
          </w:tcPr>
          <w:p w14:paraId="4428AD36" w14:textId="77777777" w:rsidR="005B1647" w:rsidRPr="00DE0A1C"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DE0A1C">
              <w:t>Åtgärder för havs- och vattenmiljö</w:t>
            </w:r>
          </w:p>
        </w:tc>
        <w:tc>
          <w:tcPr>
            <w:tcW w:w="452" w:type="pct"/>
            <w:noWrap/>
            <w:hideMark/>
          </w:tcPr>
          <w:p w14:paraId="6789BFD0" w14:textId="77777777" w:rsidR="005B1647" w:rsidRPr="00DE0A1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E0A1C">
              <w:t>1 150</w:t>
            </w:r>
          </w:p>
        </w:tc>
        <w:tc>
          <w:tcPr>
            <w:tcW w:w="452" w:type="pct"/>
            <w:noWrap/>
            <w:hideMark/>
          </w:tcPr>
          <w:p w14:paraId="2A908E8B" w14:textId="77777777" w:rsidR="005B1647" w:rsidRPr="00DE0A1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E0A1C">
              <w:t>120</w:t>
            </w:r>
          </w:p>
        </w:tc>
        <w:tc>
          <w:tcPr>
            <w:tcW w:w="452" w:type="pct"/>
            <w:noWrap/>
            <w:hideMark/>
          </w:tcPr>
          <w:p w14:paraId="06B92744" w14:textId="77777777" w:rsidR="005B1647" w:rsidRPr="00DE0A1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E0A1C">
              <w:t>1 151</w:t>
            </w:r>
          </w:p>
        </w:tc>
        <w:tc>
          <w:tcPr>
            <w:tcW w:w="452" w:type="pct"/>
            <w:noWrap/>
            <w:hideMark/>
          </w:tcPr>
          <w:p w14:paraId="08241B19" w14:textId="77777777" w:rsidR="005B1647" w:rsidRPr="00DE0A1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E0A1C">
              <w:t>1</w:t>
            </w:r>
          </w:p>
        </w:tc>
        <w:tc>
          <w:tcPr>
            <w:tcW w:w="452" w:type="pct"/>
            <w:noWrap/>
            <w:hideMark/>
          </w:tcPr>
          <w:p w14:paraId="6C3034D1" w14:textId="77777777" w:rsidR="005B1647" w:rsidRPr="00DE0A1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E0A1C">
              <w:t>0,1</w:t>
            </w:r>
          </w:p>
        </w:tc>
        <w:tc>
          <w:tcPr>
            <w:tcW w:w="452" w:type="pct"/>
            <w:hideMark/>
          </w:tcPr>
          <w:p w14:paraId="1067329C" w14:textId="77777777" w:rsidR="005B1647" w:rsidRPr="00DE0A1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E0A1C">
              <w:t>920</w:t>
            </w:r>
          </w:p>
        </w:tc>
      </w:tr>
      <w:tr w:rsidR="00155607" w14:paraId="0B33154D"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481" w:type="pct"/>
            <w:hideMark/>
          </w:tcPr>
          <w:p w14:paraId="3285F8ED" w14:textId="77777777" w:rsidR="005B1647" w:rsidRPr="00DE0A1C" w:rsidRDefault="005B1647" w:rsidP="005B1647">
            <w:pPr>
              <w:pStyle w:val="Tabell"/>
            </w:pPr>
            <w:r w:rsidRPr="00DE0A1C">
              <w:t>1:12</w:t>
            </w:r>
          </w:p>
        </w:tc>
        <w:tc>
          <w:tcPr>
            <w:tcW w:w="1808" w:type="pct"/>
            <w:hideMark/>
          </w:tcPr>
          <w:p w14:paraId="58AB58B7" w14:textId="77777777" w:rsidR="005B1647" w:rsidRPr="00DE0A1C"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DE0A1C">
              <w:t>Insatser för internationella klimatinvesteringar</w:t>
            </w:r>
          </w:p>
        </w:tc>
        <w:tc>
          <w:tcPr>
            <w:tcW w:w="452" w:type="pct"/>
            <w:noWrap/>
            <w:hideMark/>
          </w:tcPr>
          <w:p w14:paraId="40773C4C" w14:textId="77777777" w:rsidR="005B1647" w:rsidRPr="00DE0A1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E0A1C">
              <w:t>335</w:t>
            </w:r>
          </w:p>
        </w:tc>
        <w:tc>
          <w:tcPr>
            <w:tcW w:w="452" w:type="pct"/>
            <w:noWrap/>
            <w:hideMark/>
          </w:tcPr>
          <w:p w14:paraId="395104F4" w14:textId="77777777" w:rsidR="005B1647" w:rsidRPr="00DE0A1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E0A1C">
              <w:t>-48</w:t>
            </w:r>
          </w:p>
        </w:tc>
        <w:tc>
          <w:tcPr>
            <w:tcW w:w="452" w:type="pct"/>
            <w:noWrap/>
            <w:hideMark/>
          </w:tcPr>
          <w:p w14:paraId="7437DA35" w14:textId="77777777" w:rsidR="005B1647" w:rsidRPr="00DE0A1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E0A1C">
              <w:t>190</w:t>
            </w:r>
          </w:p>
        </w:tc>
        <w:tc>
          <w:tcPr>
            <w:tcW w:w="452" w:type="pct"/>
            <w:noWrap/>
            <w:hideMark/>
          </w:tcPr>
          <w:p w14:paraId="1DBB0DBB" w14:textId="77777777" w:rsidR="005B1647" w:rsidRPr="00DE0A1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E0A1C">
              <w:t>-145</w:t>
            </w:r>
          </w:p>
        </w:tc>
        <w:tc>
          <w:tcPr>
            <w:tcW w:w="452" w:type="pct"/>
            <w:noWrap/>
            <w:hideMark/>
          </w:tcPr>
          <w:p w14:paraId="2C0A76C2" w14:textId="77777777" w:rsidR="005B1647" w:rsidRPr="00DE0A1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E0A1C">
              <w:t>-43,2</w:t>
            </w:r>
          </w:p>
        </w:tc>
        <w:tc>
          <w:tcPr>
            <w:tcW w:w="452" w:type="pct"/>
            <w:hideMark/>
          </w:tcPr>
          <w:p w14:paraId="287AB051" w14:textId="77777777" w:rsidR="005B1647" w:rsidRPr="00DE0A1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E0A1C">
              <w:t>198</w:t>
            </w:r>
          </w:p>
        </w:tc>
      </w:tr>
      <w:tr w:rsidR="00155607" w14:paraId="41C4DD06"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481" w:type="pct"/>
            <w:hideMark/>
          </w:tcPr>
          <w:p w14:paraId="5398AB69" w14:textId="77777777" w:rsidR="005B1647" w:rsidRPr="00DE0A1C" w:rsidRDefault="005B1647" w:rsidP="005B1647">
            <w:pPr>
              <w:pStyle w:val="Tabell"/>
            </w:pPr>
            <w:r w:rsidRPr="00DE0A1C">
              <w:t>1:14</w:t>
            </w:r>
          </w:p>
        </w:tc>
        <w:tc>
          <w:tcPr>
            <w:tcW w:w="1808" w:type="pct"/>
            <w:hideMark/>
          </w:tcPr>
          <w:p w14:paraId="22F4C0D3" w14:textId="77777777" w:rsidR="005B1647" w:rsidRPr="00DE0A1C"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DE0A1C">
              <w:t>Skydd av värdefull natur</w:t>
            </w:r>
          </w:p>
        </w:tc>
        <w:tc>
          <w:tcPr>
            <w:tcW w:w="452" w:type="pct"/>
            <w:noWrap/>
            <w:hideMark/>
          </w:tcPr>
          <w:p w14:paraId="229624CA" w14:textId="77777777" w:rsidR="005B1647" w:rsidRPr="00DE0A1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E0A1C">
              <w:t>678</w:t>
            </w:r>
          </w:p>
        </w:tc>
        <w:tc>
          <w:tcPr>
            <w:tcW w:w="452" w:type="pct"/>
            <w:noWrap/>
            <w:hideMark/>
          </w:tcPr>
          <w:p w14:paraId="750E0D74" w14:textId="77777777" w:rsidR="005B1647" w:rsidRPr="00DE0A1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E0A1C">
              <w:t>300</w:t>
            </w:r>
          </w:p>
        </w:tc>
        <w:tc>
          <w:tcPr>
            <w:tcW w:w="452" w:type="pct"/>
            <w:noWrap/>
            <w:hideMark/>
          </w:tcPr>
          <w:p w14:paraId="3727248F" w14:textId="77777777" w:rsidR="005B1647" w:rsidRPr="00DE0A1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E0A1C">
              <w:t>977</w:t>
            </w:r>
          </w:p>
        </w:tc>
        <w:tc>
          <w:tcPr>
            <w:tcW w:w="452" w:type="pct"/>
            <w:noWrap/>
            <w:hideMark/>
          </w:tcPr>
          <w:p w14:paraId="73B260E1" w14:textId="77777777" w:rsidR="005B1647" w:rsidRPr="00DE0A1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E0A1C">
              <w:t>299</w:t>
            </w:r>
          </w:p>
        </w:tc>
        <w:tc>
          <w:tcPr>
            <w:tcW w:w="452" w:type="pct"/>
            <w:noWrap/>
            <w:hideMark/>
          </w:tcPr>
          <w:p w14:paraId="1D3B9D43" w14:textId="77777777" w:rsidR="005B1647" w:rsidRPr="00DE0A1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E0A1C">
              <w:t>44,0</w:t>
            </w:r>
          </w:p>
        </w:tc>
        <w:tc>
          <w:tcPr>
            <w:tcW w:w="452" w:type="pct"/>
            <w:hideMark/>
          </w:tcPr>
          <w:p w14:paraId="130CE132" w14:textId="77777777" w:rsidR="005B1647" w:rsidRPr="00DE0A1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E0A1C">
              <w:t>1 420</w:t>
            </w:r>
          </w:p>
        </w:tc>
      </w:tr>
      <w:tr w:rsidR="00155607" w14:paraId="386015E8"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481" w:type="pct"/>
            <w:hideMark/>
          </w:tcPr>
          <w:p w14:paraId="45658D7C" w14:textId="77777777" w:rsidR="005B1647" w:rsidRPr="00DE0A1C" w:rsidRDefault="005B1647" w:rsidP="005B1647">
            <w:pPr>
              <w:pStyle w:val="Tabell"/>
            </w:pPr>
            <w:r w:rsidRPr="00DE0A1C">
              <w:t>1:16</w:t>
            </w:r>
          </w:p>
        </w:tc>
        <w:tc>
          <w:tcPr>
            <w:tcW w:w="1808" w:type="pct"/>
            <w:hideMark/>
          </w:tcPr>
          <w:p w14:paraId="63F1AD21" w14:textId="77777777" w:rsidR="005B1647" w:rsidRPr="00DE0A1C"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DE0A1C">
              <w:t>Klimatinvesteringar</w:t>
            </w:r>
          </w:p>
        </w:tc>
        <w:tc>
          <w:tcPr>
            <w:tcW w:w="452" w:type="pct"/>
            <w:noWrap/>
            <w:hideMark/>
          </w:tcPr>
          <w:p w14:paraId="498BB815" w14:textId="77777777" w:rsidR="005B1647" w:rsidRPr="00DE0A1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E0A1C">
              <w:t>750</w:t>
            </w:r>
          </w:p>
        </w:tc>
        <w:tc>
          <w:tcPr>
            <w:tcW w:w="452" w:type="pct"/>
            <w:noWrap/>
            <w:hideMark/>
          </w:tcPr>
          <w:p w14:paraId="1021E974" w14:textId="77777777" w:rsidR="005B1647" w:rsidRPr="00DE0A1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E0A1C">
              <w:t>758</w:t>
            </w:r>
          </w:p>
        </w:tc>
        <w:tc>
          <w:tcPr>
            <w:tcW w:w="452" w:type="pct"/>
            <w:noWrap/>
            <w:hideMark/>
          </w:tcPr>
          <w:p w14:paraId="0005C93B" w14:textId="77777777" w:rsidR="005B1647" w:rsidRPr="00DE0A1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E0A1C">
              <w:t>569</w:t>
            </w:r>
          </w:p>
        </w:tc>
        <w:tc>
          <w:tcPr>
            <w:tcW w:w="452" w:type="pct"/>
            <w:noWrap/>
            <w:hideMark/>
          </w:tcPr>
          <w:p w14:paraId="790597D9" w14:textId="77777777" w:rsidR="005B1647" w:rsidRPr="00DE0A1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E0A1C">
              <w:t>-181</w:t>
            </w:r>
          </w:p>
        </w:tc>
        <w:tc>
          <w:tcPr>
            <w:tcW w:w="452" w:type="pct"/>
            <w:noWrap/>
            <w:hideMark/>
          </w:tcPr>
          <w:p w14:paraId="669F619B" w14:textId="77777777" w:rsidR="005B1647" w:rsidRPr="00DE0A1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E0A1C">
              <w:t>-24,1</w:t>
            </w:r>
          </w:p>
        </w:tc>
        <w:tc>
          <w:tcPr>
            <w:tcW w:w="452" w:type="pct"/>
            <w:hideMark/>
          </w:tcPr>
          <w:p w14:paraId="0B70762A" w14:textId="77777777" w:rsidR="005B1647" w:rsidRPr="00DE0A1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E0A1C">
              <w:t>1 689</w:t>
            </w:r>
          </w:p>
        </w:tc>
      </w:tr>
      <w:tr w:rsidR="00155607" w14:paraId="5935403E"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481" w:type="pct"/>
            <w:hideMark/>
          </w:tcPr>
          <w:p w14:paraId="5227A7B2" w14:textId="77777777" w:rsidR="005B1647" w:rsidRPr="00DE0A1C" w:rsidRDefault="005B1647" w:rsidP="005B1647">
            <w:pPr>
              <w:pStyle w:val="Tabell"/>
            </w:pPr>
            <w:r w:rsidRPr="00DE0A1C">
              <w:t>1:19</w:t>
            </w:r>
          </w:p>
        </w:tc>
        <w:tc>
          <w:tcPr>
            <w:tcW w:w="1808" w:type="pct"/>
            <w:hideMark/>
          </w:tcPr>
          <w:p w14:paraId="56594595" w14:textId="77777777" w:rsidR="005B1647" w:rsidRPr="00DE0A1C"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DE0A1C">
              <w:t>Elfordonspremie</w:t>
            </w:r>
          </w:p>
        </w:tc>
        <w:tc>
          <w:tcPr>
            <w:tcW w:w="452" w:type="pct"/>
            <w:noWrap/>
            <w:hideMark/>
          </w:tcPr>
          <w:p w14:paraId="39CF50E0" w14:textId="77777777" w:rsidR="005B1647" w:rsidRPr="00DE0A1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E0A1C">
              <w:t>40</w:t>
            </w:r>
          </w:p>
        </w:tc>
        <w:tc>
          <w:tcPr>
            <w:tcW w:w="452" w:type="pct"/>
            <w:noWrap/>
            <w:hideMark/>
          </w:tcPr>
          <w:p w14:paraId="615E82DB" w14:textId="77777777" w:rsidR="005B1647" w:rsidRPr="00DE0A1C"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452" w:type="pct"/>
            <w:noWrap/>
            <w:hideMark/>
          </w:tcPr>
          <w:p w14:paraId="01CEF177" w14:textId="77777777" w:rsidR="005B1647" w:rsidRPr="00DE0A1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E0A1C">
              <w:t>2</w:t>
            </w:r>
          </w:p>
        </w:tc>
        <w:tc>
          <w:tcPr>
            <w:tcW w:w="452" w:type="pct"/>
            <w:noWrap/>
            <w:hideMark/>
          </w:tcPr>
          <w:p w14:paraId="7B1216E7" w14:textId="77777777" w:rsidR="005B1647" w:rsidRPr="00DE0A1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E0A1C">
              <w:t>-38</w:t>
            </w:r>
          </w:p>
        </w:tc>
        <w:tc>
          <w:tcPr>
            <w:tcW w:w="452" w:type="pct"/>
            <w:noWrap/>
            <w:hideMark/>
          </w:tcPr>
          <w:p w14:paraId="0005905D" w14:textId="77777777" w:rsidR="005B1647" w:rsidRPr="00DE0A1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E0A1C">
              <w:t>-94,5</w:t>
            </w:r>
          </w:p>
        </w:tc>
        <w:tc>
          <w:tcPr>
            <w:tcW w:w="452" w:type="pct"/>
            <w:hideMark/>
          </w:tcPr>
          <w:p w14:paraId="707FEE50" w14:textId="77777777" w:rsidR="005B1647" w:rsidRPr="00DE0A1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E0A1C">
              <w:t>422</w:t>
            </w:r>
          </w:p>
        </w:tc>
      </w:tr>
      <w:tr w:rsidR="00155607" w14:paraId="6AEE77FE"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481" w:type="pct"/>
            <w:hideMark/>
          </w:tcPr>
          <w:p w14:paraId="00B8C4A3" w14:textId="77777777" w:rsidR="005B1647" w:rsidRPr="00DE0A1C" w:rsidRDefault="005B1647" w:rsidP="005B1647">
            <w:pPr>
              <w:pStyle w:val="Tabell"/>
            </w:pPr>
            <w:r w:rsidRPr="00DE0A1C">
              <w:t>1:20</w:t>
            </w:r>
          </w:p>
        </w:tc>
        <w:tc>
          <w:tcPr>
            <w:tcW w:w="1808" w:type="pct"/>
            <w:hideMark/>
          </w:tcPr>
          <w:p w14:paraId="4B5C4E8C" w14:textId="77777777" w:rsidR="005B1647" w:rsidRPr="00DE0A1C"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DE0A1C">
              <w:t>Industriklivet</w:t>
            </w:r>
          </w:p>
        </w:tc>
        <w:tc>
          <w:tcPr>
            <w:tcW w:w="452" w:type="pct"/>
            <w:noWrap/>
            <w:hideMark/>
          </w:tcPr>
          <w:p w14:paraId="2F3E2694" w14:textId="77777777" w:rsidR="005B1647" w:rsidRPr="00DE0A1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E0A1C">
              <w:t>300</w:t>
            </w:r>
          </w:p>
        </w:tc>
        <w:tc>
          <w:tcPr>
            <w:tcW w:w="452" w:type="pct"/>
            <w:noWrap/>
            <w:hideMark/>
          </w:tcPr>
          <w:p w14:paraId="7E5AD946" w14:textId="77777777" w:rsidR="005B1647" w:rsidRPr="00DE0A1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E0A1C">
              <w:t>200</w:t>
            </w:r>
          </w:p>
        </w:tc>
        <w:tc>
          <w:tcPr>
            <w:tcW w:w="452" w:type="pct"/>
            <w:noWrap/>
            <w:hideMark/>
          </w:tcPr>
          <w:p w14:paraId="7E4E46A4" w14:textId="77777777" w:rsidR="005B1647" w:rsidRPr="00DE0A1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E0A1C">
              <w:t>41</w:t>
            </w:r>
          </w:p>
        </w:tc>
        <w:tc>
          <w:tcPr>
            <w:tcW w:w="452" w:type="pct"/>
            <w:noWrap/>
            <w:hideMark/>
          </w:tcPr>
          <w:p w14:paraId="1BF8F74B" w14:textId="77777777" w:rsidR="005B1647" w:rsidRPr="00DE0A1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E0A1C">
              <w:t>-259</w:t>
            </w:r>
          </w:p>
        </w:tc>
        <w:tc>
          <w:tcPr>
            <w:tcW w:w="452" w:type="pct"/>
            <w:noWrap/>
            <w:hideMark/>
          </w:tcPr>
          <w:p w14:paraId="3933B982" w14:textId="77777777" w:rsidR="005B1647" w:rsidRPr="00DE0A1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E0A1C">
              <w:t>-86,5</w:t>
            </w:r>
          </w:p>
        </w:tc>
        <w:tc>
          <w:tcPr>
            <w:tcW w:w="452" w:type="pct"/>
            <w:hideMark/>
          </w:tcPr>
          <w:p w14:paraId="10609216" w14:textId="77777777" w:rsidR="005B1647" w:rsidRPr="00DE0A1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E0A1C">
              <w:t>122</w:t>
            </w:r>
          </w:p>
        </w:tc>
      </w:tr>
      <w:tr w:rsidR="00155607" w14:paraId="597E3393"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481" w:type="pct"/>
            <w:hideMark/>
          </w:tcPr>
          <w:p w14:paraId="66ACC385" w14:textId="77777777" w:rsidR="005B1647" w:rsidRPr="00DE0A1C" w:rsidRDefault="005B1647" w:rsidP="005B1647">
            <w:pPr>
              <w:pStyle w:val="Tabell"/>
            </w:pPr>
            <w:r w:rsidRPr="00DE0A1C">
              <w:t>1:21</w:t>
            </w:r>
          </w:p>
        </w:tc>
        <w:tc>
          <w:tcPr>
            <w:tcW w:w="1808" w:type="pct"/>
            <w:hideMark/>
          </w:tcPr>
          <w:p w14:paraId="0CD5BBA2" w14:textId="77777777" w:rsidR="005B1647" w:rsidRPr="00DE0A1C"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DE0A1C">
              <w:t>Teknikneutral laddinfrastruktur</w:t>
            </w:r>
          </w:p>
        </w:tc>
        <w:tc>
          <w:tcPr>
            <w:tcW w:w="452" w:type="pct"/>
            <w:noWrap/>
            <w:hideMark/>
          </w:tcPr>
          <w:p w14:paraId="7E8BE20E" w14:textId="77777777" w:rsidR="005B1647" w:rsidRPr="00DE0A1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E0A1C">
              <w:t>50</w:t>
            </w:r>
          </w:p>
        </w:tc>
        <w:tc>
          <w:tcPr>
            <w:tcW w:w="452" w:type="pct"/>
            <w:noWrap/>
            <w:hideMark/>
          </w:tcPr>
          <w:p w14:paraId="576C39BB" w14:textId="77777777" w:rsidR="005B1647" w:rsidRPr="00DE0A1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E0A1C">
              <w:t>-50</w:t>
            </w:r>
          </w:p>
        </w:tc>
        <w:tc>
          <w:tcPr>
            <w:tcW w:w="452" w:type="pct"/>
            <w:noWrap/>
            <w:hideMark/>
          </w:tcPr>
          <w:p w14:paraId="6DEFA481" w14:textId="77777777" w:rsidR="005B1647" w:rsidRPr="00DE0A1C"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452" w:type="pct"/>
            <w:noWrap/>
            <w:hideMark/>
          </w:tcPr>
          <w:p w14:paraId="1D86E672" w14:textId="77777777" w:rsidR="005B1647" w:rsidRPr="00DE0A1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E0A1C">
              <w:t>-50</w:t>
            </w:r>
          </w:p>
        </w:tc>
        <w:tc>
          <w:tcPr>
            <w:tcW w:w="452" w:type="pct"/>
            <w:noWrap/>
            <w:hideMark/>
          </w:tcPr>
          <w:p w14:paraId="5B43675F" w14:textId="77777777" w:rsidR="005B1647" w:rsidRPr="00DE0A1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E0A1C">
              <w:t>0,0</w:t>
            </w:r>
          </w:p>
        </w:tc>
        <w:tc>
          <w:tcPr>
            <w:tcW w:w="452" w:type="pct"/>
            <w:hideMark/>
          </w:tcPr>
          <w:p w14:paraId="43E19E0C" w14:textId="77777777" w:rsidR="005B1647" w:rsidRPr="00DE0A1C"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r>
      <w:tr w:rsidR="00155607" w14:paraId="598D623F" w14:textId="77777777" w:rsidTr="00155607">
        <w:trPr>
          <w:trHeight w:val="450"/>
        </w:trPr>
        <w:tc>
          <w:tcPr>
            <w:cnfStyle w:val="001000000000" w:firstRow="0" w:lastRow="0" w:firstColumn="1" w:lastColumn="0" w:oddVBand="0" w:evenVBand="0" w:oddHBand="0" w:evenHBand="0" w:firstRowFirstColumn="0" w:firstRowLastColumn="0" w:lastRowFirstColumn="0" w:lastRowLastColumn="0"/>
            <w:tcW w:w="481" w:type="pct"/>
            <w:hideMark/>
          </w:tcPr>
          <w:p w14:paraId="5DE0FAA9" w14:textId="77777777" w:rsidR="005B1647" w:rsidRPr="00DE0A1C" w:rsidRDefault="005B1647" w:rsidP="005B1647">
            <w:pPr>
              <w:pStyle w:val="Tabell"/>
            </w:pPr>
            <w:r w:rsidRPr="00DE0A1C">
              <w:t>2:2</w:t>
            </w:r>
          </w:p>
        </w:tc>
        <w:tc>
          <w:tcPr>
            <w:tcW w:w="1808" w:type="pct"/>
            <w:hideMark/>
          </w:tcPr>
          <w:p w14:paraId="1AFD1005" w14:textId="77777777" w:rsidR="005B1647" w:rsidRPr="00DE0A1C"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DE0A1C">
              <w:t>Forskningsrådet för miljö, areella näringar och samhällsbyggande: Forskning</w:t>
            </w:r>
          </w:p>
        </w:tc>
        <w:tc>
          <w:tcPr>
            <w:tcW w:w="452" w:type="pct"/>
            <w:noWrap/>
            <w:hideMark/>
          </w:tcPr>
          <w:p w14:paraId="795C557F" w14:textId="77777777" w:rsidR="005B1647" w:rsidRPr="00DE0A1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E0A1C">
              <w:t>1 044</w:t>
            </w:r>
          </w:p>
        </w:tc>
        <w:tc>
          <w:tcPr>
            <w:tcW w:w="452" w:type="pct"/>
            <w:noWrap/>
            <w:hideMark/>
          </w:tcPr>
          <w:p w14:paraId="6648E67D" w14:textId="77777777" w:rsidR="005B1647" w:rsidRPr="00DE0A1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E0A1C">
              <w:t>-100</w:t>
            </w:r>
          </w:p>
        </w:tc>
        <w:tc>
          <w:tcPr>
            <w:tcW w:w="452" w:type="pct"/>
            <w:noWrap/>
            <w:hideMark/>
          </w:tcPr>
          <w:p w14:paraId="15BF4545" w14:textId="77777777" w:rsidR="005B1647" w:rsidRPr="00DE0A1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E0A1C">
              <w:t>955</w:t>
            </w:r>
          </w:p>
        </w:tc>
        <w:tc>
          <w:tcPr>
            <w:tcW w:w="452" w:type="pct"/>
            <w:noWrap/>
            <w:hideMark/>
          </w:tcPr>
          <w:p w14:paraId="65D12535" w14:textId="77777777" w:rsidR="005B1647" w:rsidRPr="00DE0A1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E0A1C">
              <w:t>-89</w:t>
            </w:r>
          </w:p>
        </w:tc>
        <w:tc>
          <w:tcPr>
            <w:tcW w:w="452" w:type="pct"/>
            <w:noWrap/>
            <w:hideMark/>
          </w:tcPr>
          <w:p w14:paraId="238D447D" w14:textId="77777777" w:rsidR="005B1647" w:rsidRPr="00DE0A1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E0A1C">
              <w:t>-8,5</w:t>
            </w:r>
          </w:p>
        </w:tc>
        <w:tc>
          <w:tcPr>
            <w:tcW w:w="452" w:type="pct"/>
            <w:hideMark/>
          </w:tcPr>
          <w:p w14:paraId="7D8927E7" w14:textId="77777777" w:rsidR="005B1647" w:rsidRPr="00DE0A1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E0A1C">
              <w:t>841</w:t>
            </w:r>
          </w:p>
        </w:tc>
      </w:tr>
      <w:tr w:rsidR="00155607" w14:paraId="1FFEEE8B" w14:textId="77777777" w:rsidTr="00155607">
        <w:trPr>
          <w:trHeight w:val="450"/>
        </w:trPr>
        <w:tc>
          <w:tcPr>
            <w:cnfStyle w:val="001000000000" w:firstRow="0" w:lastRow="0" w:firstColumn="1" w:lastColumn="0" w:oddVBand="0" w:evenVBand="0" w:oddHBand="0" w:evenHBand="0" w:firstRowFirstColumn="0" w:firstRowLastColumn="0" w:lastRowFirstColumn="0" w:lastRowLastColumn="0"/>
            <w:tcW w:w="481" w:type="pct"/>
            <w:hideMark/>
          </w:tcPr>
          <w:p w14:paraId="780D3EDA" w14:textId="77777777" w:rsidR="005B1647" w:rsidRPr="00DE0A1C" w:rsidRDefault="005B1647" w:rsidP="005B1647">
            <w:pPr>
              <w:pStyle w:val="Tabell"/>
            </w:pPr>
            <w:r w:rsidRPr="00DE0A1C">
              <w:t>1:8</w:t>
            </w:r>
            <w:r w:rsidRPr="00DE0A1C">
              <w:br/>
              <w:t>(2018)</w:t>
            </w:r>
          </w:p>
        </w:tc>
        <w:tc>
          <w:tcPr>
            <w:tcW w:w="1808" w:type="pct"/>
            <w:hideMark/>
          </w:tcPr>
          <w:p w14:paraId="2F311F7E" w14:textId="77777777" w:rsidR="005B1647" w:rsidRPr="00DE0A1C"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DE0A1C">
              <w:t>Supermiljöbilspremie</w:t>
            </w:r>
          </w:p>
        </w:tc>
        <w:tc>
          <w:tcPr>
            <w:tcW w:w="452" w:type="pct"/>
            <w:noWrap/>
            <w:hideMark/>
          </w:tcPr>
          <w:p w14:paraId="0A91E6A4" w14:textId="77777777" w:rsidR="005B1647" w:rsidRPr="00DE0A1C"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452" w:type="pct"/>
            <w:noWrap/>
            <w:hideMark/>
          </w:tcPr>
          <w:p w14:paraId="1A49C818" w14:textId="77777777" w:rsidR="005B1647" w:rsidRPr="00DE0A1C"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452" w:type="pct"/>
            <w:noWrap/>
            <w:hideMark/>
          </w:tcPr>
          <w:p w14:paraId="1B8E0222" w14:textId="77777777" w:rsidR="005B1647" w:rsidRPr="00DE0A1C"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452" w:type="pct"/>
            <w:noWrap/>
            <w:hideMark/>
          </w:tcPr>
          <w:p w14:paraId="31F49BC8" w14:textId="77777777" w:rsidR="005B1647" w:rsidRPr="00DE0A1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E0A1C">
              <w:t>0</w:t>
            </w:r>
          </w:p>
        </w:tc>
        <w:tc>
          <w:tcPr>
            <w:tcW w:w="452" w:type="pct"/>
            <w:noWrap/>
            <w:hideMark/>
          </w:tcPr>
          <w:p w14:paraId="100921CC" w14:textId="77777777" w:rsidR="005B1647" w:rsidRPr="00DE0A1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E0A1C">
              <w:t>0,0</w:t>
            </w:r>
          </w:p>
        </w:tc>
        <w:tc>
          <w:tcPr>
            <w:tcW w:w="452" w:type="pct"/>
            <w:hideMark/>
          </w:tcPr>
          <w:p w14:paraId="4962564A" w14:textId="77777777" w:rsidR="005B1647" w:rsidRPr="00DE0A1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E0A1C">
              <w:t>322</w:t>
            </w:r>
          </w:p>
        </w:tc>
      </w:tr>
      <w:tr w:rsidR="00155607" w14:paraId="1212144E"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481" w:type="pct"/>
            <w:hideMark/>
          </w:tcPr>
          <w:p w14:paraId="65645BE4" w14:textId="77777777" w:rsidR="005B1647" w:rsidRPr="00DE0A1C" w:rsidRDefault="005B1647" w:rsidP="005B1647">
            <w:pPr>
              <w:pStyle w:val="Tabell"/>
            </w:pPr>
          </w:p>
        </w:tc>
        <w:tc>
          <w:tcPr>
            <w:tcW w:w="1808" w:type="pct"/>
            <w:hideMark/>
          </w:tcPr>
          <w:p w14:paraId="56261DDB" w14:textId="77777777" w:rsidR="005B1647" w:rsidRPr="00DE0A1C"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DE0A1C">
              <w:t>Övriga anslag</w:t>
            </w:r>
          </w:p>
        </w:tc>
        <w:tc>
          <w:tcPr>
            <w:tcW w:w="452" w:type="pct"/>
            <w:noWrap/>
            <w:hideMark/>
          </w:tcPr>
          <w:p w14:paraId="0F544735" w14:textId="77777777" w:rsidR="005B1647" w:rsidRPr="00DE0A1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E0A1C">
              <w:t>1 394</w:t>
            </w:r>
          </w:p>
        </w:tc>
        <w:tc>
          <w:tcPr>
            <w:tcW w:w="452" w:type="pct"/>
            <w:noWrap/>
            <w:hideMark/>
          </w:tcPr>
          <w:p w14:paraId="2F3C7E44" w14:textId="77777777" w:rsidR="005B1647" w:rsidRPr="00DE0A1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E0A1C">
              <w:t>10</w:t>
            </w:r>
          </w:p>
        </w:tc>
        <w:tc>
          <w:tcPr>
            <w:tcW w:w="452" w:type="pct"/>
            <w:noWrap/>
            <w:hideMark/>
          </w:tcPr>
          <w:p w14:paraId="3EC4D184" w14:textId="77777777" w:rsidR="005B1647" w:rsidRPr="00DE0A1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E0A1C">
              <w:t>1 416</w:t>
            </w:r>
          </w:p>
        </w:tc>
        <w:tc>
          <w:tcPr>
            <w:tcW w:w="452" w:type="pct"/>
            <w:noWrap/>
            <w:hideMark/>
          </w:tcPr>
          <w:p w14:paraId="1FA6947D" w14:textId="77777777" w:rsidR="005B1647" w:rsidRPr="00DE0A1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E0A1C">
              <w:t>22</w:t>
            </w:r>
          </w:p>
        </w:tc>
        <w:tc>
          <w:tcPr>
            <w:tcW w:w="452" w:type="pct"/>
            <w:noWrap/>
            <w:hideMark/>
          </w:tcPr>
          <w:p w14:paraId="549B4997" w14:textId="77777777" w:rsidR="005B1647" w:rsidRPr="00DE0A1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E0A1C">
              <w:t>1,6</w:t>
            </w:r>
          </w:p>
        </w:tc>
        <w:tc>
          <w:tcPr>
            <w:tcW w:w="452" w:type="pct"/>
            <w:hideMark/>
          </w:tcPr>
          <w:p w14:paraId="6462F8F3" w14:textId="77777777" w:rsidR="005B1647" w:rsidRPr="00DE0A1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E0A1C">
              <w:t>1 406</w:t>
            </w:r>
          </w:p>
        </w:tc>
      </w:tr>
      <w:tr w:rsidR="00155607" w14:paraId="5AA1A497" w14:textId="77777777" w:rsidTr="00155607">
        <w:trPr>
          <w:cnfStyle w:val="010000000000" w:firstRow="0" w:lastRow="1" w:firstColumn="0" w:lastColumn="0" w:oddVBand="0" w:evenVBand="0" w:oddHBand="0" w:evenHBand="0" w:firstRowFirstColumn="0" w:firstRowLastColumn="0" w:lastRowFirstColumn="0" w:lastRowLastColumn="0"/>
          <w:trHeight w:val="225"/>
        </w:trPr>
        <w:tc>
          <w:tcPr>
            <w:cnfStyle w:val="001000000000" w:firstRow="0" w:lastRow="0" w:firstColumn="1" w:lastColumn="0" w:oddVBand="0" w:evenVBand="0" w:oddHBand="0" w:evenHBand="0" w:firstRowFirstColumn="0" w:firstRowLastColumn="0" w:lastRowFirstColumn="0" w:lastRowLastColumn="0"/>
            <w:tcW w:w="481" w:type="pct"/>
            <w:noWrap/>
            <w:hideMark/>
          </w:tcPr>
          <w:p w14:paraId="39627F79" w14:textId="77777777" w:rsidR="005B1647" w:rsidRPr="00DE0A1C" w:rsidRDefault="005B1647" w:rsidP="005B1647">
            <w:pPr>
              <w:pStyle w:val="Tabell"/>
              <w:rPr>
                <w:bCs/>
              </w:rPr>
            </w:pPr>
            <w:r w:rsidRPr="00DE0A1C">
              <w:rPr>
                <w:bCs/>
              </w:rPr>
              <w:t>Summa</w:t>
            </w:r>
          </w:p>
        </w:tc>
        <w:tc>
          <w:tcPr>
            <w:tcW w:w="1808" w:type="pct"/>
            <w:hideMark/>
          </w:tcPr>
          <w:p w14:paraId="12C117D5" w14:textId="77777777" w:rsidR="005B1647" w:rsidRPr="00DE0A1C" w:rsidRDefault="005B1647" w:rsidP="005B1647">
            <w:pPr>
              <w:pStyle w:val="Tabell"/>
              <w:jc w:val="left"/>
              <w:cnfStyle w:val="010000000000" w:firstRow="0" w:lastRow="1" w:firstColumn="0" w:lastColumn="0" w:oddVBand="0" w:evenVBand="0" w:oddHBand="0" w:evenHBand="0" w:firstRowFirstColumn="0" w:firstRowLastColumn="0" w:lastRowFirstColumn="0" w:lastRowLastColumn="0"/>
              <w:rPr>
                <w:bCs/>
              </w:rPr>
            </w:pPr>
            <w:r w:rsidRPr="00DE0A1C">
              <w:rPr>
                <w:bCs/>
              </w:rPr>
              <w:t> </w:t>
            </w:r>
          </w:p>
        </w:tc>
        <w:tc>
          <w:tcPr>
            <w:tcW w:w="452" w:type="pct"/>
            <w:noWrap/>
            <w:hideMark/>
          </w:tcPr>
          <w:p w14:paraId="14BBF5D0" w14:textId="77777777" w:rsidR="005B1647" w:rsidRPr="00DE0A1C"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DE0A1C">
              <w:rPr>
                <w:bCs/>
              </w:rPr>
              <w:t>9 737</w:t>
            </w:r>
          </w:p>
        </w:tc>
        <w:tc>
          <w:tcPr>
            <w:tcW w:w="452" w:type="pct"/>
            <w:noWrap/>
            <w:hideMark/>
          </w:tcPr>
          <w:p w14:paraId="09D1DF38" w14:textId="77777777" w:rsidR="005B1647" w:rsidRPr="00DE0A1C"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DE0A1C">
              <w:rPr>
                <w:bCs/>
              </w:rPr>
              <w:t>1 516</w:t>
            </w:r>
          </w:p>
        </w:tc>
        <w:tc>
          <w:tcPr>
            <w:tcW w:w="452" w:type="pct"/>
            <w:noWrap/>
            <w:hideMark/>
          </w:tcPr>
          <w:p w14:paraId="536D12BA" w14:textId="77777777" w:rsidR="005B1647" w:rsidRPr="00DE0A1C"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DE0A1C">
              <w:rPr>
                <w:bCs/>
              </w:rPr>
              <w:t>9 446</w:t>
            </w:r>
          </w:p>
        </w:tc>
        <w:tc>
          <w:tcPr>
            <w:tcW w:w="452" w:type="pct"/>
            <w:noWrap/>
            <w:hideMark/>
          </w:tcPr>
          <w:p w14:paraId="1A7449EE" w14:textId="77777777" w:rsidR="005B1647" w:rsidRPr="00DE0A1C"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DE0A1C">
              <w:rPr>
                <w:bCs/>
              </w:rPr>
              <w:t>-291</w:t>
            </w:r>
          </w:p>
        </w:tc>
        <w:tc>
          <w:tcPr>
            <w:tcW w:w="452" w:type="pct"/>
            <w:noWrap/>
            <w:hideMark/>
          </w:tcPr>
          <w:p w14:paraId="7A44F990" w14:textId="77777777" w:rsidR="005B1647" w:rsidRPr="00DE0A1C"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DE0A1C">
              <w:rPr>
                <w:bCs/>
              </w:rPr>
              <w:t>-3,0</w:t>
            </w:r>
          </w:p>
        </w:tc>
        <w:tc>
          <w:tcPr>
            <w:tcW w:w="452" w:type="pct"/>
            <w:hideMark/>
          </w:tcPr>
          <w:p w14:paraId="4326FBCE" w14:textId="77777777" w:rsidR="005B1647" w:rsidRPr="00DE0A1C"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DE0A1C">
              <w:rPr>
                <w:bCs/>
              </w:rPr>
              <w:t>10 438</w:t>
            </w:r>
          </w:p>
        </w:tc>
      </w:tr>
    </w:tbl>
    <w:p w14:paraId="3AA7C786" w14:textId="77777777" w:rsidR="005B1647" w:rsidRDefault="005B1647" w:rsidP="005B1647">
      <w:pPr>
        <w:pStyle w:val="Brdtext"/>
      </w:pPr>
    </w:p>
    <w:p w14:paraId="519E3612" w14:textId="77777777" w:rsidR="005B1647" w:rsidRDefault="005B1647" w:rsidP="005B1647">
      <w:pPr>
        <w:pStyle w:val="Brdtext"/>
      </w:pPr>
      <w:r w:rsidRPr="00DE0A1C">
        <w:t>Utgiftsområdet omfattar områdena Miljöpolitik och Miljöforskning. Området Miljöpolitik avser bl.a. frågor som rör klimat, naturvård</w:t>
      </w:r>
      <w:r>
        <w:t xml:space="preserve"> och</w:t>
      </w:r>
      <w:r w:rsidRPr="00DE0A1C">
        <w:t xml:space="preserve"> havs- och vattenvård. Området Miljöforskning består främst av forskning om miljö- och samhällsbyggande vid Forskningsrådet för miljö, areella näringar och samhällsbyggande (Formas).</w:t>
      </w:r>
    </w:p>
    <w:p w14:paraId="3D8D3AF0" w14:textId="77777777" w:rsidR="005B1647" w:rsidRDefault="005B1647" w:rsidP="005B1647">
      <w:pPr>
        <w:pStyle w:val="Brdtext"/>
      </w:pPr>
      <w:r w:rsidRPr="00DE0A1C">
        <w:t>Utfallet för utgiftsområdet uppgick till 9 446 miljoner kronor och är därmed 291</w:t>
      </w:r>
      <w:r>
        <w:t> </w:t>
      </w:r>
      <w:r w:rsidRPr="00DE0A1C">
        <w:t>miljoner kronor (3,0 procent) lägre än vad som anvisades i statens budget. Jämfört med 2018 blev utfallet 992 miljoner kronor (9,5 procent) lägre.</w:t>
      </w:r>
    </w:p>
    <w:p w14:paraId="6E1AE054" w14:textId="77777777" w:rsidR="005B1647" w:rsidRDefault="005B1647" w:rsidP="005B1647">
      <w:pPr>
        <w:pStyle w:val="Rubrik5utannumrering"/>
      </w:pPr>
      <w:r>
        <w:t>Högre utgifter för klimatbonus än beräknat</w:t>
      </w:r>
    </w:p>
    <w:p w14:paraId="181CD9E0" w14:textId="77777777" w:rsidR="005B1647" w:rsidRDefault="005B1647" w:rsidP="005B1647">
      <w:pPr>
        <w:pStyle w:val="Brdtext"/>
      </w:pPr>
      <w:r>
        <w:t xml:space="preserve">Utfallet för det nya anslaget 1:8 </w:t>
      </w:r>
      <w:r w:rsidRPr="00AC022A">
        <w:rPr>
          <w:i/>
          <w:iCs/>
        </w:rPr>
        <w:t>Klimatbonus</w:t>
      </w:r>
      <w:r>
        <w:t xml:space="preserve"> blev 1 280 miljoner kronor. Det är 40 miljoner kronor (3,3 procent) högre än anvisat i den ursprungliga budgeten. I enlighet med propositionen Höständringsbudget för 2019 anvisade riksdagen ytterligare 100 miljoner kronor eftersom en del av årets anvisade medel hade använts för retroaktiva utbetalningar av supermiljöbilspremier samt för att försäljningen av bilar som är berättigade till klimatbonus hade blivit högre än beräknat. Under året utbetalades bonuspremier för 34 436 fordon.</w:t>
      </w:r>
    </w:p>
    <w:p w14:paraId="25DF1475" w14:textId="77777777" w:rsidR="005B1647" w:rsidRDefault="005B1647" w:rsidP="005B1647">
      <w:pPr>
        <w:pStyle w:val="Brdtext"/>
      </w:pPr>
      <w:r>
        <w:t xml:space="preserve">Klimatbonusen ingår i bonus–malus-systemet som infördes den 1 juni 2018 och ersatte den tidigare supermiljöbilspremien. Systemet innebär att miljöanpassade </w:t>
      </w:r>
      <w:r>
        <w:lastRenderedPageBreak/>
        <w:t>fordon med relativt låga utsläpp av koldioxid premieras vid inköpstillfället med en bonus, medan fordon med relativt höga utsläpp av koldioxid belastas med högre skatt.</w:t>
      </w:r>
    </w:p>
    <w:p w14:paraId="7A209B2D" w14:textId="77777777" w:rsidR="005B1647" w:rsidRDefault="005B1647" w:rsidP="005B1647">
      <w:pPr>
        <w:pStyle w:val="Brdtext"/>
      </w:pPr>
      <w:r>
        <w:t xml:space="preserve">Utfallet för anslaget 1:8 </w:t>
      </w:r>
      <w:r w:rsidRPr="00AC022A">
        <w:rPr>
          <w:i/>
          <w:iCs/>
        </w:rPr>
        <w:t>Klimatbonus</w:t>
      </w:r>
      <w:r>
        <w:t xml:space="preserve"> blev 958 miljoner kronor högre än utfallet för anslaget 1:8 </w:t>
      </w:r>
      <w:r w:rsidRPr="007B5544">
        <w:rPr>
          <w:i/>
          <w:iCs/>
        </w:rPr>
        <w:t>Su</w:t>
      </w:r>
      <w:r w:rsidRPr="00AC022A">
        <w:rPr>
          <w:i/>
          <w:iCs/>
        </w:rPr>
        <w:t>permiljöbilspremie</w:t>
      </w:r>
      <w:r>
        <w:t xml:space="preserve"> som upphörde 2018.</w:t>
      </w:r>
    </w:p>
    <w:p w14:paraId="4FEE02E9" w14:textId="77777777" w:rsidR="005B1647" w:rsidRDefault="005B1647" w:rsidP="005B1647">
      <w:pPr>
        <w:pStyle w:val="Rubrik5utannumrering"/>
      </w:pPr>
      <w:r>
        <w:t>Lägre bidragsutbetalningar för klimatanpassningar än anvisat</w:t>
      </w:r>
    </w:p>
    <w:p w14:paraId="78F27E55" w14:textId="77777777" w:rsidR="005B1647" w:rsidRDefault="005B1647" w:rsidP="005B1647">
      <w:pPr>
        <w:pStyle w:val="Brdtext"/>
      </w:pPr>
      <w:r>
        <w:t xml:space="preserve">Utfallet för anslaget 1:10 </w:t>
      </w:r>
      <w:r w:rsidRPr="00AC022A">
        <w:rPr>
          <w:i/>
          <w:iCs/>
        </w:rPr>
        <w:t>Klimatanpassning</w:t>
      </w:r>
      <w:r>
        <w:t xml:space="preserve"> uppgick till 173 miljoner kronor, vilket är 144 miljoner kronor (45,4 procent) lägre än anvisat i den ursprungliga budgeten. Det beror på att utbetalningar av bidrag för arbetet med att minska skred och ras längs med Göta älv blev lägre än beräknat. Kommunerna har haft begränsade resurser för att medfinansiera arbetet med att utreda stabilitetsförhållanden vid Göta älv. I enlighet med vår- och höstpropositionerna beslutade riksdagen om att minska anslaget med sammanlagt 71 miljoner kronor.</w:t>
      </w:r>
    </w:p>
    <w:p w14:paraId="09E56CFB" w14:textId="77777777" w:rsidR="005B1647" w:rsidRDefault="005B1647" w:rsidP="005B1647">
      <w:pPr>
        <w:pStyle w:val="Rubrik5utannumrering"/>
      </w:pPr>
      <w:r>
        <w:t>Försenade projekt ledde till lägre utgifter än anvisat</w:t>
      </w:r>
    </w:p>
    <w:p w14:paraId="41929474" w14:textId="77777777" w:rsidR="005B1647" w:rsidRDefault="005B1647" w:rsidP="005B1647">
      <w:pPr>
        <w:pStyle w:val="Brdtext"/>
      </w:pPr>
      <w:r>
        <w:t xml:space="preserve">Utfallet för anslaget 1:12 </w:t>
      </w:r>
      <w:r w:rsidRPr="00AC022A">
        <w:rPr>
          <w:i/>
          <w:iCs/>
        </w:rPr>
        <w:t>Insatser för internationella klimatinvesteringar</w:t>
      </w:r>
      <w:r>
        <w:t xml:space="preserve"> blev 190 miljoner kronor, vilket är 145 miljoner kronor (43,2 procent) lägre än anvisat i statens budget. Det lägre utfallet beror till stor del på att projekt blev försenade.</w:t>
      </w:r>
    </w:p>
    <w:p w14:paraId="2F55F39E" w14:textId="77777777" w:rsidR="005B1647" w:rsidRDefault="005B1647" w:rsidP="005B1647">
      <w:pPr>
        <w:pStyle w:val="Rubrik5utannumrering"/>
      </w:pPr>
      <w:r>
        <w:t>Ändringsbudgetar ledde till högre utgifter för skydd av värdefull natur</w:t>
      </w:r>
    </w:p>
    <w:p w14:paraId="0F6FC733" w14:textId="77777777" w:rsidR="005B1647" w:rsidRDefault="005B1647" w:rsidP="005B1647">
      <w:pPr>
        <w:pStyle w:val="Brdtext"/>
      </w:pPr>
      <w:r>
        <w:t xml:space="preserve">För anslaget 1:14 </w:t>
      </w:r>
      <w:r w:rsidRPr="00AC022A">
        <w:rPr>
          <w:i/>
          <w:iCs/>
        </w:rPr>
        <w:t>Skydd av värdefull natur</w:t>
      </w:r>
      <w:r>
        <w:t xml:space="preserve"> uppgick utfallet till 977 miljoner kronor, vilket är 299 miljoner kronor (44,0 procent) högre än anvisat i den ursprungliga budgeten. Orsaken är att riksdagen i enlighet med propositionerna Vår- och Höständringsbudget för 2019 anvisade anslaget ytterligare 100 respektive 200 miljoner kronor för insatser för skydd och bevarande av värdefulla naturmiljöer.</w:t>
      </w:r>
    </w:p>
    <w:p w14:paraId="4E3997FD" w14:textId="77777777" w:rsidR="005B1647" w:rsidRDefault="005B1647" w:rsidP="005B1647">
      <w:pPr>
        <w:pStyle w:val="Brdtext"/>
      </w:pPr>
      <w:r>
        <w:t>Anslaget används till att ersätta fastighetsägare som berörs av planerat eller beslutat områdesskydd, framför allt naturreservat. Under 2019 betalades 823 miljoner kronor ut till markägare för en areal på 29 510 hektar. Den största uppgörelsen om 85 miljoner kronor för 9 700 hektar rör myrmarksområdet Temminki.</w:t>
      </w:r>
    </w:p>
    <w:p w14:paraId="1288A20D" w14:textId="77777777" w:rsidR="005B1647" w:rsidRDefault="005B1647" w:rsidP="005B1647">
      <w:pPr>
        <w:pStyle w:val="Rubrik5utannumrering"/>
      </w:pPr>
      <w:r>
        <w:t>Lägre utfall för klimatinvesteringar än i statens budget</w:t>
      </w:r>
    </w:p>
    <w:p w14:paraId="1EBD77BC" w14:textId="77777777" w:rsidR="005B1647" w:rsidRDefault="005B1647" w:rsidP="005B1647">
      <w:pPr>
        <w:pStyle w:val="Brdtext"/>
      </w:pPr>
      <w:r>
        <w:t xml:space="preserve">Utfallet för anslag 1:16 </w:t>
      </w:r>
      <w:r w:rsidRPr="00AC022A">
        <w:rPr>
          <w:i/>
          <w:iCs/>
        </w:rPr>
        <w:t>Klimatinvesteringar</w:t>
      </w:r>
      <w:r>
        <w:t xml:space="preserve"> blev 569 miljoner kronor. Det är 181 miljoner kronor (24,1 procent) lägre än anvisat i statens ursprungliga budget för 2019 och 1 119 miljoner kronor (66,3 procent) lägre än utfallet för 2018. Det lägre utfallet beror på att utgifterna för Klimatklivet minskade till följd av riksdagens beslut om att inte ge regeringen bemyndigande att ingå nya ekonomiska åtaganden under 2019. I enlighet med propositionen Vårändringsbudget för 2019 beslutade riksdagen att ge regeringen bemyndigande att ingå nya åtaganden och anvisa 1:16 </w:t>
      </w:r>
      <w:r w:rsidRPr="00AC022A">
        <w:rPr>
          <w:i/>
          <w:iCs/>
        </w:rPr>
        <w:t>Klimatinvesteringar</w:t>
      </w:r>
      <w:r>
        <w:t xml:space="preserve"> ytterligare 758 miljoner kronor för insatser inom främst Klimatklivet. Under 2019 beviljades 185 ansökningar inom Klimatklivet. Det är 1 811 (90,7 procent) färre beviljade ansökningar än 2018. Klimatklivet är ett investeringsstöd till lokala och regionala åtgärder som minskar utsläppen av koldioxid och andra gaser som påverkar klimatet.</w:t>
      </w:r>
    </w:p>
    <w:p w14:paraId="65A724D0" w14:textId="77777777" w:rsidR="005B1647" w:rsidRDefault="005B1647" w:rsidP="005B1647">
      <w:pPr>
        <w:pStyle w:val="Brdtext"/>
      </w:pPr>
      <w:r>
        <w:t xml:space="preserve">Utfallet för anslaget 1:19 </w:t>
      </w:r>
      <w:r w:rsidRPr="00AC022A">
        <w:rPr>
          <w:i/>
          <w:iCs/>
        </w:rPr>
        <w:t>Elfordonspremie</w:t>
      </w:r>
      <w:r>
        <w:t xml:space="preserve"> blev 2 miljoner kronor, vilket är 38 miljoner kronor (94,5 procent) lägre än anvisat i statens budget för 2019 och 420 miljoner kronor (99,5 procent) lägre än 2018. Den 18 oktober 2018 upphörde möjligheten att ansöka om bidrag som finansieras med anslaget. För 2019 anvisades medel för att finansiera redan ingångna åtaganden och administrativa utgifter. Under 2019 betalades 0,4 miljoner kronor ut till 112 bidragsmottagare, vilket kan jämföras med 413 miljoner kronor fördelat på 96 869 bidragstagare 2018.</w:t>
      </w:r>
    </w:p>
    <w:p w14:paraId="583C1E45" w14:textId="77777777" w:rsidR="005B1647" w:rsidRDefault="005B1647" w:rsidP="005B1647">
      <w:pPr>
        <w:pStyle w:val="Rubrik5utannumrering"/>
      </w:pPr>
      <w:r>
        <w:lastRenderedPageBreak/>
        <w:t>Lägre utfall för klimatinvesteringar inom industrin än anvisat</w:t>
      </w:r>
    </w:p>
    <w:p w14:paraId="15622DB0" w14:textId="77777777" w:rsidR="005B1647" w:rsidRDefault="005B1647" w:rsidP="005B1647">
      <w:pPr>
        <w:pStyle w:val="Brdtext"/>
      </w:pPr>
      <w:r>
        <w:t xml:space="preserve">Utfallet för 1:20 </w:t>
      </w:r>
      <w:r w:rsidRPr="00AC022A">
        <w:rPr>
          <w:i/>
          <w:iCs/>
        </w:rPr>
        <w:t>Industriklivet</w:t>
      </w:r>
      <w:r>
        <w:t xml:space="preserve"> uppgick till 41 miljoner kronor. Det är 259 miljoner kronor (86,5 procent) lägre än anvisat i statens ursprungliga budget och 82 miljoner kronor (66,8 procent) lägre än utfallet 2018. Det lägre utfallet förklaras av att söktrycket av mer omfattande projekt har varit lägre än förväntat samt att det skett förändringar av kostnadsfördelning inom redan beviljade projekt.</w:t>
      </w:r>
    </w:p>
    <w:p w14:paraId="727F6CA3" w14:textId="77777777" w:rsidR="005B1647" w:rsidRDefault="005B1647" w:rsidP="005B1647">
      <w:pPr>
        <w:pStyle w:val="Rubrik5utannumrering"/>
      </w:pPr>
      <w:r>
        <w:t>Lägre utfall för åtgärder för värdefull natur jämfört med 2018</w:t>
      </w:r>
    </w:p>
    <w:p w14:paraId="1D778FCB" w14:textId="77777777" w:rsidR="005B1647" w:rsidRDefault="005B1647" w:rsidP="005B1647">
      <w:pPr>
        <w:pStyle w:val="Brdtext"/>
      </w:pPr>
      <w:r>
        <w:t xml:space="preserve">Utfallet för anslaget 1:3 </w:t>
      </w:r>
      <w:r w:rsidRPr="00AC022A">
        <w:rPr>
          <w:i/>
          <w:iCs/>
        </w:rPr>
        <w:t>Åtgärder för värdefull natur</w:t>
      </w:r>
      <w:r>
        <w:t xml:space="preserve"> blev 386 miljoner kronor (30,9 procent) lägre än 2018 på grund av att anslaget minskade 2019. Bland annat fördelades 124 miljoner kronor mindre till lokala naturvårdssatsningar, 69 miljoner kronor mindre till skötsel av arter och naturtyper, 47 miljoner kronor mindre till skötsel av och investeringar i fastigheter och byggnader, samt 27 miljoner kronor mindre till skötsel av våtmarker. Dessutom upphörde satsningen på naturnära jobb som 2018 uppgick till 34 miljoner kronor.</w:t>
      </w:r>
    </w:p>
    <w:p w14:paraId="0ED42BDA" w14:textId="77777777" w:rsidR="005B1647" w:rsidRDefault="005B1647" w:rsidP="005B1647">
      <w:pPr>
        <w:pStyle w:val="Rubrik5utannumrering"/>
      </w:pPr>
      <w:r>
        <w:t>Högre utfall för saneringsåtgärder</w:t>
      </w:r>
    </w:p>
    <w:p w14:paraId="7CA2FA25" w14:textId="77777777" w:rsidR="005B1647" w:rsidRDefault="005B1647" w:rsidP="005B1647">
      <w:pPr>
        <w:pStyle w:val="Brdtext"/>
      </w:pPr>
      <w:r>
        <w:t xml:space="preserve">Utfallet för anslaget 1:4 </w:t>
      </w:r>
      <w:r w:rsidRPr="00AC022A">
        <w:rPr>
          <w:i/>
          <w:iCs/>
        </w:rPr>
        <w:t>Sanering och återställning av förorenade områden</w:t>
      </w:r>
      <w:r>
        <w:t xml:space="preserve"> blev 99 miljoner kronor (12,8 procent) högre 2019 än föregående år. Det beror framför allt på att utgifterna för bidrag till efterbehandling av förorenade områden ökade. Under 2019 har bl.a. 82 miljoner kronor gått till sedimentssanering av hamnbassängen i Oskarshamn och 65 miljoner kronor till sanering av bly, arsenik och zink m.m. vid Vinterviken i Stockholm.</w:t>
      </w:r>
    </w:p>
    <w:p w14:paraId="1363673D" w14:textId="77777777" w:rsidR="005B1647" w:rsidRDefault="005B1647" w:rsidP="005B1647">
      <w:pPr>
        <w:pStyle w:val="Rubrik5utannumrering"/>
      </w:pPr>
      <w:r>
        <w:t>Högre utfall för åtgärder för havs och vattenmiljö</w:t>
      </w:r>
    </w:p>
    <w:p w14:paraId="677C4422" w14:textId="77777777" w:rsidR="005B1647" w:rsidRDefault="005B1647" w:rsidP="005B1647">
      <w:pPr>
        <w:pStyle w:val="Brdtext"/>
      </w:pPr>
      <w:r>
        <w:t xml:space="preserve">Utfallet för anslaget 1:11 </w:t>
      </w:r>
      <w:r w:rsidRPr="00E057B7">
        <w:rPr>
          <w:i/>
          <w:iCs/>
        </w:rPr>
        <w:t>Åtgärder för havs- och vattenmiljö</w:t>
      </w:r>
      <w:r>
        <w:t xml:space="preserve"> blev 1 151 miljoner kronor, vilket är 230 miljoner kronor (25,0 procent) högre än 2018. Skillnaden mellan åren beror främst på att anvisade medel på anslaget var högre 2019. Utgifterna blev 172 miljoner kronor högre än föregående år för stöd till lokala vattenvårdsprojekt, avancerad rening av läkemedelsrester och övergödning i haven samt åtgärder för bättre vattenhushållning tillsammans.</w:t>
      </w:r>
    </w:p>
    <w:p w14:paraId="254EB64D" w14:textId="77777777" w:rsidR="005B1647" w:rsidRDefault="005B1647" w:rsidP="005B1647">
      <w:pPr>
        <w:pStyle w:val="Rubrik5utannumrering"/>
      </w:pPr>
      <w:r>
        <w:t>Utfallet för skydd av värdefull natur blev lägre än 2018</w:t>
      </w:r>
    </w:p>
    <w:p w14:paraId="57B47BAB" w14:textId="77777777" w:rsidR="005B1647" w:rsidRDefault="005B1647" w:rsidP="005B1647">
      <w:pPr>
        <w:pStyle w:val="Brdtext"/>
      </w:pPr>
      <w:r>
        <w:t xml:space="preserve">Utfallet för anslaget 1:14 </w:t>
      </w:r>
      <w:r w:rsidRPr="00E057B7">
        <w:rPr>
          <w:i/>
          <w:iCs/>
        </w:rPr>
        <w:t>Skydd av värdefull natur</w:t>
      </w:r>
      <w:r>
        <w:t xml:space="preserve"> blev 443 miljoner kronor (31,2 procent) lägre för 2019 än föregående år. Skillnaden mellan åren beror på att anvisade medel på anslaget var lägre 2019, vilket innebar att antalet fattade beslut om ersättningar till fastighetsägare, som berörs av planerade eller beslutade områdesskydd, minskade.</w:t>
      </w:r>
    </w:p>
    <w:p w14:paraId="41F924D7" w14:textId="77777777" w:rsidR="005B1647" w:rsidRDefault="005B1647" w:rsidP="005B1647">
      <w:pPr>
        <w:pStyle w:val="Rubrik4utannumrering"/>
      </w:pPr>
      <w:r w:rsidRPr="00F97B9E">
        <w:t>Beställningsbemyndiganden</w:t>
      </w:r>
    </w:p>
    <w:p w14:paraId="0E071E28" w14:textId="24FFCEE7" w:rsidR="005B1647" w:rsidRDefault="005B1647" w:rsidP="005B1647">
      <w:pPr>
        <w:pStyle w:val="TabellRubrik"/>
      </w:pPr>
      <w:bookmarkStart w:id="169" w:name="_Toc37340093"/>
      <w:r>
        <w:t xml:space="preserve">Tabell </w:t>
      </w:r>
      <w:r>
        <w:fldChar w:fldCharType="begin"/>
      </w:r>
      <w:r>
        <w:instrText xml:space="preserve"> STYLEREF  "Rubrik 1" \n</w:instrText>
      </w:r>
      <w:r>
        <w:fldChar w:fldCharType="separate"/>
      </w:r>
      <w:r w:rsidR="00301022">
        <w:rPr>
          <w:noProof/>
        </w:rPr>
        <w:t>2</w:t>
      </w:r>
      <w:r>
        <w:rPr>
          <w:noProof/>
        </w:rPr>
        <w:fldChar w:fldCharType="end"/>
      </w:r>
      <w:r>
        <w:t>.</w:t>
      </w:r>
      <w:fldSimple w:instr=" SEQ Tabell \* ARABIC \s 1 ">
        <w:r w:rsidR="00301022">
          <w:rPr>
            <w:noProof/>
          </w:rPr>
          <w:t>93</w:t>
        </w:r>
      </w:fldSimple>
      <w:r>
        <w:tab/>
      </w:r>
      <w:r w:rsidRPr="00F97B9E">
        <w:t>UO 20 Beställningsbemyndiganden</w:t>
      </w:r>
      <w:bookmarkEnd w:id="169"/>
    </w:p>
    <w:p w14:paraId="421C9409" w14:textId="77777777" w:rsidR="005B1647" w:rsidRDefault="005B1647" w:rsidP="005B1647">
      <w:pPr>
        <w:pStyle w:val="TabellUnderrubrik"/>
      </w:pPr>
      <w:r w:rsidRPr="00F97B9E">
        <w:t>Miljoner kronor</w:t>
      </w:r>
    </w:p>
    <w:tbl>
      <w:tblPr>
        <w:tblStyle w:val="RKBPTabell"/>
        <w:tblW w:w="5000" w:type="pct"/>
        <w:tblLayout w:type="fixed"/>
        <w:tblLook w:val="06E0" w:firstRow="1" w:lastRow="1" w:firstColumn="1" w:lastColumn="0" w:noHBand="1" w:noVBand="1"/>
      </w:tblPr>
      <w:tblGrid>
        <w:gridCol w:w="830"/>
        <w:gridCol w:w="3566"/>
        <w:gridCol w:w="1487"/>
        <w:gridCol w:w="1487"/>
      </w:tblGrid>
      <w:tr w:rsidR="00155607" w14:paraId="06340DCD" w14:textId="77777777" w:rsidTr="006969D2">
        <w:trPr>
          <w:cnfStyle w:val="100000000000" w:firstRow="1" w:lastRow="0" w:firstColumn="0" w:lastColumn="0" w:oddVBand="0" w:evenVBand="0" w:oddHBand="0" w:evenHBand="0" w:firstRowFirstColumn="0" w:firstRowLastColumn="0" w:lastRowFirstColumn="0" w:lastRowLastColumn="0"/>
          <w:trHeight w:val="825"/>
        </w:trPr>
        <w:tc>
          <w:tcPr>
            <w:cnfStyle w:val="001000000000" w:firstRow="0" w:lastRow="0" w:firstColumn="1" w:lastColumn="0" w:oddVBand="0" w:evenVBand="0" w:oddHBand="0" w:evenHBand="0" w:firstRowFirstColumn="0" w:firstRowLastColumn="0" w:lastRowFirstColumn="0" w:lastRowLastColumn="0"/>
            <w:tcW w:w="563" w:type="pct"/>
            <w:noWrap/>
            <w:hideMark/>
          </w:tcPr>
          <w:p w14:paraId="5D67FD40" w14:textId="77777777" w:rsidR="005B1647" w:rsidRPr="00F97B9E" w:rsidRDefault="005B1647" w:rsidP="006969D2">
            <w:pPr>
              <w:pStyle w:val="TabellHuvud"/>
            </w:pPr>
            <w:r w:rsidRPr="00F97B9E">
              <w:t>Anslag</w:t>
            </w:r>
          </w:p>
        </w:tc>
        <w:tc>
          <w:tcPr>
            <w:tcW w:w="2419" w:type="pct"/>
            <w:noWrap/>
            <w:hideMark/>
          </w:tcPr>
          <w:p w14:paraId="796B743C" w14:textId="77777777" w:rsidR="005B1647" w:rsidRPr="00F97B9E" w:rsidRDefault="005B1647" w:rsidP="006969D2">
            <w:pPr>
              <w:pStyle w:val="TabellHuvud"/>
              <w:jc w:val="left"/>
              <w:cnfStyle w:val="100000000000" w:firstRow="1" w:lastRow="0" w:firstColumn="0" w:lastColumn="0" w:oddVBand="0" w:evenVBand="0" w:oddHBand="0" w:evenHBand="0" w:firstRowFirstColumn="0" w:firstRowLastColumn="0" w:lastRowFirstColumn="0" w:lastRowLastColumn="0"/>
            </w:pPr>
            <w:r w:rsidRPr="00F97B9E">
              <w:t>Anslagsnamn</w:t>
            </w:r>
          </w:p>
        </w:tc>
        <w:tc>
          <w:tcPr>
            <w:tcW w:w="1009" w:type="pct"/>
            <w:hideMark/>
          </w:tcPr>
          <w:p w14:paraId="2A5728E5" w14:textId="77777777" w:rsidR="005B1647" w:rsidRPr="00F97B9E" w:rsidRDefault="005B1647" w:rsidP="006969D2">
            <w:pPr>
              <w:pStyle w:val="TabellHuvud"/>
              <w:cnfStyle w:val="100000000000" w:firstRow="1" w:lastRow="0" w:firstColumn="0" w:lastColumn="0" w:oddVBand="0" w:evenVBand="0" w:oddHBand="0" w:evenHBand="0" w:firstRowFirstColumn="0" w:firstRowLastColumn="0" w:lastRowFirstColumn="0" w:lastRowLastColumn="0"/>
            </w:pPr>
            <w:r w:rsidRPr="00F97B9E">
              <w:t>Beställnings-bemyndigande</w:t>
            </w:r>
          </w:p>
        </w:tc>
        <w:tc>
          <w:tcPr>
            <w:tcW w:w="1009" w:type="pct"/>
            <w:hideMark/>
          </w:tcPr>
          <w:p w14:paraId="6CC89FD9" w14:textId="77777777" w:rsidR="005B1647" w:rsidRPr="00F97B9E" w:rsidRDefault="005B1647" w:rsidP="006969D2">
            <w:pPr>
              <w:pStyle w:val="TabellHuvud"/>
              <w:cnfStyle w:val="100000000000" w:firstRow="1" w:lastRow="0" w:firstColumn="0" w:lastColumn="0" w:oddVBand="0" w:evenVBand="0" w:oddHBand="0" w:evenHBand="0" w:firstRowFirstColumn="0" w:firstRowLastColumn="0" w:lastRowFirstColumn="0" w:lastRowLastColumn="0"/>
            </w:pPr>
            <w:r w:rsidRPr="00F97B9E">
              <w:t>Utestående åtaganden</w:t>
            </w:r>
            <w:r>
              <w:br/>
            </w:r>
            <w:r w:rsidRPr="00F97B9E">
              <w:t>2019-12-31</w:t>
            </w:r>
          </w:p>
        </w:tc>
      </w:tr>
      <w:tr w:rsidR="00155607" w14:paraId="160215E4" w14:textId="77777777" w:rsidTr="006969D2">
        <w:trPr>
          <w:trHeight w:val="300"/>
        </w:trPr>
        <w:tc>
          <w:tcPr>
            <w:cnfStyle w:val="001000000000" w:firstRow="0" w:lastRow="0" w:firstColumn="1" w:lastColumn="0" w:oddVBand="0" w:evenVBand="0" w:oddHBand="0" w:evenHBand="0" w:firstRowFirstColumn="0" w:firstRowLastColumn="0" w:lastRowFirstColumn="0" w:lastRowLastColumn="0"/>
            <w:tcW w:w="563" w:type="pct"/>
            <w:noWrap/>
            <w:hideMark/>
          </w:tcPr>
          <w:p w14:paraId="6024224B" w14:textId="77777777" w:rsidR="005B1647" w:rsidRPr="00F97B9E" w:rsidRDefault="005B1647" w:rsidP="005B1647">
            <w:pPr>
              <w:pStyle w:val="Tabell"/>
            </w:pPr>
            <w:r w:rsidRPr="00F97B9E">
              <w:t>1:2</w:t>
            </w:r>
          </w:p>
        </w:tc>
        <w:tc>
          <w:tcPr>
            <w:tcW w:w="2419" w:type="pct"/>
            <w:noWrap/>
            <w:hideMark/>
          </w:tcPr>
          <w:p w14:paraId="65448696" w14:textId="77777777" w:rsidR="005B1647" w:rsidRPr="00F97B9E" w:rsidRDefault="005B1647" w:rsidP="006969D2">
            <w:pPr>
              <w:pStyle w:val="Tabell"/>
              <w:jc w:val="left"/>
              <w:cnfStyle w:val="000000000000" w:firstRow="0" w:lastRow="0" w:firstColumn="0" w:lastColumn="0" w:oddVBand="0" w:evenVBand="0" w:oddHBand="0" w:evenHBand="0" w:firstRowFirstColumn="0" w:firstRowLastColumn="0" w:lastRowFirstColumn="0" w:lastRowLastColumn="0"/>
            </w:pPr>
            <w:r w:rsidRPr="00F97B9E">
              <w:t>Miljöövervakning m.m.</w:t>
            </w:r>
          </w:p>
        </w:tc>
        <w:tc>
          <w:tcPr>
            <w:tcW w:w="1009" w:type="pct"/>
            <w:noWrap/>
            <w:hideMark/>
          </w:tcPr>
          <w:p w14:paraId="10EC258D" w14:textId="77777777" w:rsidR="005B1647" w:rsidRPr="00F97B9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97B9E">
              <w:t>110</w:t>
            </w:r>
          </w:p>
        </w:tc>
        <w:tc>
          <w:tcPr>
            <w:tcW w:w="1009" w:type="pct"/>
            <w:noWrap/>
            <w:hideMark/>
          </w:tcPr>
          <w:p w14:paraId="4E694BC4" w14:textId="77777777" w:rsidR="005B1647" w:rsidRPr="00F97B9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97B9E">
              <w:t>89</w:t>
            </w:r>
          </w:p>
        </w:tc>
      </w:tr>
      <w:tr w:rsidR="00155607" w14:paraId="690E89F1" w14:textId="77777777" w:rsidTr="006969D2">
        <w:trPr>
          <w:trHeight w:val="300"/>
        </w:trPr>
        <w:tc>
          <w:tcPr>
            <w:cnfStyle w:val="001000000000" w:firstRow="0" w:lastRow="0" w:firstColumn="1" w:lastColumn="0" w:oddVBand="0" w:evenVBand="0" w:oddHBand="0" w:evenHBand="0" w:firstRowFirstColumn="0" w:firstRowLastColumn="0" w:lastRowFirstColumn="0" w:lastRowLastColumn="0"/>
            <w:tcW w:w="563" w:type="pct"/>
            <w:noWrap/>
            <w:hideMark/>
          </w:tcPr>
          <w:p w14:paraId="02C5EE91" w14:textId="77777777" w:rsidR="005B1647" w:rsidRPr="00F97B9E" w:rsidRDefault="005B1647" w:rsidP="005B1647">
            <w:pPr>
              <w:pStyle w:val="Tabell"/>
            </w:pPr>
            <w:r w:rsidRPr="00F97B9E">
              <w:t>1:3</w:t>
            </w:r>
          </w:p>
        </w:tc>
        <w:tc>
          <w:tcPr>
            <w:tcW w:w="2419" w:type="pct"/>
            <w:noWrap/>
            <w:hideMark/>
          </w:tcPr>
          <w:p w14:paraId="7E5DD084" w14:textId="77777777" w:rsidR="005B1647" w:rsidRPr="00F97B9E" w:rsidRDefault="005B1647" w:rsidP="006969D2">
            <w:pPr>
              <w:pStyle w:val="Tabell"/>
              <w:jc w:val="left"/>
              <w:cnfStyle w:val="000000000000" w:firstRow="0" w:lastRow="0" w:firstColumn="0" w:lastColumn="0" w:oddVBand="0" w:evenVBand="0" w:oddHBand="0" w:evenHBand="0" w:firstRowFirstColumn="0" w:firstRowLastColumn="0" w:lastRowFirstColumn="0" w:lastRowLastColumn="0"/>
            </w:pPr>
            <w:r w:rsidRPr="00F97B9E">
              <w:t>Åtgärder för värdefull natur</w:t>
            </w:r>
          </w:p>
        </w:tc>
        <w:tc>
          <w:tcPr>
            <w:tcW w:w="1009" w:type="pct"/>
            <w:noWrap/>
            <w:hideMark/>
          </w:tcPr>
          <w:p w14:paraId="70155FB9" w14:textId="77777777" w:rsidR="005B1647" w:rsidRPr="00F97B9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97B9E">
              <w:t>440</w:t>
            </w:r>
          </w:p>
        </w:tc>
        <w:tc>
          <w:tcPr>
            <w:tcW w:w="1009" w:type="pct"/>
            <w:noWrap/>
            <w:hideMark/>
          </w:tcPr>
          <w:p w14:paraId="7F063237" w14:textId="77777777" w:rsidR="005B1647" w:rsidRPr="00F97B9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97B9E">
              <w:t>265</w:t>
            </w:r>
          </w:p>
        </w:tc>
      </w:tr>
      <w:tr w:rsidR="00155607" w14:paraId="6DCED2A4" w14:textId="77777777" w:rsidTr="006969D2">
        <w:trPr>
          <w:trHeight w:val="300"/>
        </w:trPr>
        <w:tc>
          <w:tcPr>
            <w:cnfStyle w:val="001000000000" w:firstRow="0" w:lastRow="0" w:firstColumn="1" w:lastColumn="0" w:oddVBand="0" w:evenVBand="0" w:oddHBand="0" w:evenHBand="0" w:firstRowFirstColumn="0" w:firstRowLastColumn="0" w:lastRowFirstColumn="0" w:lastRowLastColumn="0"/>
            <w:tcW w:w="563" w:type="pct"/>
            <w:noWrap/>
            <w:hideMark/>
          </w:tcPr>
          <w:p w14:paraId="36451F22" w14:textId="77777777" w:rsidR="005B1647" w:rsidRPr="00F97B9E" w:rsidRDefault="005B1647" w:rsidP="005B1647">
            <w:pPr>
              <w:pStyle w:val="Tabell"/>
            </w:pPr>
            <w:r w:rsidRPr="00F97B9E">
              <w:t>1:4</w:t>
            </w:r>
          </w:p>
        </w:tc>
        <w:tc>
          <w:tcPr>
            <w:tcW w:w="2419" w:type="pct"/>
            <w:noWrap/>
            <w:hideMark/>
          </w:tcPr>
          <w:p w14:paraId="14C81FD7" w14:textId="77777777" w:rsidR="005B1647" w:rsidRPr="00F97B9E" w:rsidRDefault="005B1647" w:rsidP="006969D2">
            <w:pPr>
              <w:pStyle w:val="Tabell"/>
              <w:jc w:val="left"/>
              <w:cnfStyle w:val="000000000000" w:firstRow="0" w:lastRow="0" w:firstColumn="0" w:lastColumn="0" w:oddVBand="0" w:evenVBand="0" w:oddHBand="0" w:evenHBand="0" w:firstRowFirstColumn="0" w:firstRowLastColumn="0" w:lastRowFirstColumn="0" w:lastRowLastColumn="0"/>
            </w:pPr>
            <w:r w:rsidRPr="00F97B9E">
              <w:t>Sanering och återställning av förorenade områden</w:t>
            </w:r>
          </w:p>
        </w:tc>
        <w:tc>
          <w:tcPr>
            <w:tcW w:w="1009" w:type="pct"/>
            <w:noWrap/>
            <w:hideMark/>
          </w:tcPr>
          <w:p w14:paraId="5C7A2F54" w14:textId="77777777" w:rsidR="005B1647" w:rsidRPr="00F97B9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97B9E">
              <w:t>1 965</w:t>
            </w:r>
          </w:p>
        </w:tc>
        <w:tc>
          <w:tcPr>
            <w:tcW w:w="1009" w:type="pct"/>
            <w:noWrap/>
            <w:hideMark/>
          </w:tcPr>
          <w:p w14:paraId="56769A82" w14:textId="77777777" w:rsidR="005B1647" w:rsidRPr="00F97B9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97B9E">
              <w:t>1 295</w:t>
            </w:r>
          </w:p>
        </w:tc>
      </w:tr>
      <w:tr w:rsidR="00155607" w14:paraId="3273D397" w14:textId="77777777" w:rsidTr="006969D2">
        <w:trPr>
          <w:trHeight w:val="300"/>
        </w:trPr>
        <w:tc>
          <w:tcPr>
            <w:cnfStyle w:val="001000000000" w:firstRow="0" w:lastRow="0" w:firstColumn="1" w:lastColumn="0" w:oddVBand="0" w:evenVBand="0" w:oddHBand="0" w:evenHBand="0" w:firstRowFirstColumn="0" w:firstRowLastColumn="0" w:lastRowFirstColumn="0" w:lastRowLastColumn="0"/>
            <w:tcW w:w="563" w:type="pct"/>
            <w:noWrap/>
            <w:hideMark/>
          </w:tcPr>
          <w:p w14:paraId="1ABEAE8A" w14:textId="77777777" w:rsidR="005B1647" w:rsidRPr="00F97B9E" w:rsidRDefault="005B1647" w:rsidP="005B1647">
            <w:pPr>
              <w:pStyle w:val="Tabell"/>
            </w:pPr>
            <w:r w:rsidRPr="00F97B9E">
              <w:t>1:5</w:t>
            </w:r>
          </w:p>
        </w:tc>
        <w:tc>
          <w:tcPr>
            <w:tcW w:w="2419" w:type="pct"/>
            <w:noWrap/>
            <w:hideMark/>
          </w:tcPr>
          <w:p w14:paraId="203AB309" w14:textId="77777777" w:rsidR="005B1647" w:rsidRPr="00F97B9E" w:rsidRDefault="005B1647" w:rsidP="006969D2">
            <w:pPr>
              <w:pStyle w:val="Tabell"/>
              <w:jc w:val="left"/>
              <w:cnfStyle w:val="000000000000" w:firstRow="0" w:lastRow="0" w:firstColumn="0" w:lastColumn="0" w:oddVBand="0" w:evenVBand="0" w:oddHBand="0" w:evenHBand="0" w:firstRowFirstColumn="0" w:firstRowLastColumn="0" w:lastRowFirstColumn="0" w:lastRowLastColumn="0"/>
            </w:pPr>
            <w:r w:rsidRPr="00F97B9E">
              <w:t>Miljöforskning</w:t>
            </w:r>
          </w:p>
        </w:tc>
        <w:tc>
          <w:tcPr>
            <w:tcW w:w="1009" w:type="pct"/>
            <w:noWrap/>
            <w:hideMark/>
          </w:tcPr>
          <w:p w14:paraId="06F31E04" w14:textId="77777777" w:rsidR="005B1647" w:rsidRPr="00F97B9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97B9E">
              <w:t>102</w:t>
            </w:r>
          </w:p>
        </w:tc>
        <w:tc>
          <w:tcPr>
            <w:tcW w:w="1009" w:type="pct"/>
            <w:noWrap/>
            <w:hideMark/>
          </w:tcPr>
          <w:p w14:paraId="37D32657" w14:textId="77777777" w:rsidR="005B1647" w:rsidRPr="00F97B9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97B9E">
              <w:t>77</w:t>
            </w:r>
          </w:p>
        </w:tc>
      </w:tr>
      <w:tr w:rsidR="00155607" w14:paraId="208924FE" w14:textId="77777777" w:rsidTr="006969D2">
        <w:trPr>
          <w:trHeight w:val="300"/>
        </w:trPr>
        <w:tc>
          <w:tcPr>
            <w:cnfStyle w:val="001000000000" w:firstRow="0" w:lastRow="0" w:firstColumn="1" w:lastColumn="0" w:oddVBand="0" w:evenVBand="0" w:oddHBand="0" w:evenHBand="0" w:firstRowFirstColumn="0" w:firstRowLastColumn="0" w:lastRowFirstColumn="0" w:lastRowLastColumn="0"/>
            <w:tcW w:w="563" w:type="pct"/>
            <w:noWrap/>
            <w:hideMark/>
          </w:tcPr>
          <w:p w14:paraId="5E9DC21C" w14:textId="77777777" w:rsidR="005B1647" w:rsidRPr="00F97B9E" w:rsidRDefault="005B1647" w:rsidP="005B1647">
            <w:pPr>
              <w:pStyle w:val="Tabell"/>
            </w:pPr>
            <w:r w:rsidRPr="00F97B9E">
              <w:t>1:10</w:t>
            </w:r>
          </w:p>
        </w:tc>
        <w:tc>
          <w:tcPr>
            <w:tcW w:w="2419" w:type="pct"/>
            <w:noWrap/>
            <w:hideMark/>
          </w:tcPr>
          <w:p w14:paraId="652C882F" w14:textId="77777777" w:rsidR="005B1647" w:rsidRPr="00F97B9E" w:rsidRDefault="005B1647" w:rsidP="006969D2">
            <w:pPr>
              <w:pStyle w:val="Tabell"/>
              <w:jc w:val="left"/>
              <w:cnfStyle w:val="000000000000" w:firstRow="0" w:lastRow="0" w:firstColumn="0" w:lastColumn="0" w:oddVBand="0" w:evenVBand="0" w:oddHBand="0" w:evenHBand="0" w:firstRowFirstColumn="0" w:firstRowLastColumn="0" w:lastRowFirstColumn="0" w:lastRowLastColumn="0"/>
            </w:pPr>
            <w:r w:rsidRPr="00F97B9E">
              <w:t>Klimatanpassning</w:t>
            </w:r>
          </w:p>
        </w:tc>
        <w:tc>
          <w:tcPr>
            <w:tcW w:w="1009" w:type="pct"/>
            <w:noWrap/>
            <w:hideMark/>
          </w:tcPr>
          <w:p w14:paraId="78714F02" w14:textId="77777777" w:rsidR="005B1647" w:rsidRPr="00F97B9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97B9E">
              <w:t>80</w:t>
            </w:r>
          </w:p>
        </w:tc>
        <w:tc>
          <w:tcPr>
            <w:tcW w:w="1009" w:type="pct"/>
            <w:noWrap/>
            <w:hideMark/>
          </w:tcPr>
          <w:p w14:paraId="2DF0FB0F" w14:textId="77777777" w:rsidR="005B1647" w:rsidRPr="00F97B9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97B9E">
              <w:t>5</w:t>
            </w:r>
          </w:p>
        </w:tc>
      </w:tr>
      <w:tr w:rsidR="00155607" w14:paraId="485CF5A5" w14:textId="77777777" w:rsidTr="006969D2">
        <w:trPr>
          <w:trHeight w:val="300"/>
        </w:trPr>
        <w:tc>
          <w:tcPr>
            <w:cnfStyle w:val="001000000000" w:firstRow="0" w:lastRow="0" w:firstColumn="1" w:lastColumn="0" w:oddVBand="0" w:evenVBand="0" w:oddHBand="0" w:evenHBand="0" w:firstRowFirstColumn="0" w:firstRowLastColumn="0" w:lastRowFirstColumn="0" w:lastRowLastColumn="0"/>
            <w:tcW w:w="563" w:type="pct"/>
            <w:noWrap/>
            <w:hideMark/>
          </w:tcPr>
          <w:p w14:paraId="6DB71196" w14:textId="77777777" w:rsidR="005B1647" w:rsidRPr="00F97B9E" w:rsidRDefault="005B1647" w:rsidP="005B1647">
            <w:pPr>
              <w:pStyle w:val="Tabell"/>
            </w:pPr>
            <w:r w:rsidRPr="00F97B9E">
              <w:lastRenderedPageBreak/>
              <w:t>1:11</w:t>
            </w:r>
          </w:p>
        </w:tc>
        <w:tc>
          <w:tcPr>
            <w:tcW w:w="2419" w:type="pct"/>
            <w:noWrap/>
            <w:hideMark/>
          </w:tcPr>
          <w:p w14:paraId="232AA1DA" w14:textId="77777777" w:rsidR="005B1647" w:rsidRPr="00F97B9E" w:rsidRDefault="005B1647" w:rsidP="006969D2">
            <w:pPr>
              <w:pStyle w:val="Tabell"/>
              <w:jc w:val="left"/>
              <w:cnfStyle w:val="000000000000" w:firstRow="0" w:lastRow="0" w:firstColumn="0" w:lastColumn="0" w:oddVBand="0" w:evenVBand="0" w:oddHBand="0" w:evenHBand="0" w:firstRowFirstColumn="0" w:firstRowLastColumn="0" w:lastRowFirstColumn="0" w:lastRowLastColumn="0"/>
            </w:pPr>
            <w:r w:rsidRPr="00F97B9E">
              <w:t>Åtgärder för havs- och vattenmiljö</w:t>
            </w:r>
          </w:p>
        </w:tc>
        <w:tc>
          <w:tcPr>
            <w:tcW w:w="1009" w:type="pct"/>
            <w:noWrap/>
            <w:hideMark/>
          </w:tcPr>
          <w:p w14:paraId="358FF380" w14:textId="77777777" w:rsidR="005B1647" w:rsidRPr="00F97B9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97B9E">
              <w:t>505</w:t>
            </w:r>
          </w:p>
        </w:tc>
        <w:tc>
          <w:tcPr>
            <w:tcW w:w="1009" w:type="pct"/>
            <w:noWrap/>
            <w:hideMark/>
          </w:tcPr>
          <w:p w14:paraId="6E7D3E07" w14:textId="77777777" w:rsidR="005B1647" w:rsidRPr="00F97B9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97B9E">
              <w:t>392</w:t>
            </w:r>
          </w:p>
        </w:tc>
      </w:tr>
      <w:tr w:rsidR="00155607" w14:paraId="31489ED2" w14:textId="77777777" w:rsidTr="006969D2">
        <w:trPr>
          <w:trHeight w:val="300"/>
        </w:trPr>
        <w:tc>
          <w:tcPr>
            <w:cnfStyle w:val="001000000000" w:firstRow="0" w:lastRow="0" w:firstColumn="1" w:lastColumn="0" w:oddVBand="0" w:evenVBand="0" w:oddHBand="0" w:evenHBand="0" w:firstRowFirstColumn="0" w:firstRowLastColumn="0" w:lastRowFirstColumn="0" w:lastRowLastColumn="0"/>
            <w:tcW w:w="563" w:type="pct"/>
            <w:noWrap/>
            <w:hideMark/>
          </w:tcPr>
          <w:p w14:paraId="7D2A8683" w14:textId="77777777" w:rsidR="005B1647" w:rsidRPr="00F97B9E" w:rsidRDefault="005B1647" w:rsidP="005B1647">
            <w:pPr>
              <w:pStyle w:val="Tabell"/>
            </w:pPr>
            <w:r w:rsidRPr="00F97B9E">
              <w:t>1:12</w:t>
            </w:r>
          </w:p>
        </w:tc>
        <w:tc>
          <w:tcPr>
            <w:tcW w:w="2419" w:type="pct"/>
            <w:noWrap/>
            <w:hideMark/>
          </w:tcPr>
          <w:p w14:paraId="63774154" w14:textId="77777777" w:rsidR="005B1647" w:rsidRPr="00F97B9E" w:rsidRDefault="005B1647" w:rsidP="006969D2">
            <w:pPr>
              <w:pStyle w:val="Tabell"/>
              <w:jc w:val="left"/>
              <w:cnfStyle w:val="000000000000" w:firstRow="0" w:lastRow="0" w:firstColumn="0" w:lastColumn="0" w:oddVBand="0" w:evenVBand="0" w:oddHBand="0" w:evenHBand="0" w:firstRowFirstColumn="0" w:firstRowLastColumn="0" w:lastRowFirstColumn="0" w:lastRowLastColumn="0"/>
            </w:pPr>
            <w:r w:rsidRPr="00F97B9E">
              <w:t>Insatser för internationella klimatinvesteringar</w:t>
            </w:r>
          </w:p>
        </w:tc>
        <w:tc>
          <w:tcPr>
            <w:tcW w:w="1009" w:type="pct"/>
            <w:noWrap/>
            <w:hideMark/>
          </w:tcPr>
          <w:p w14:paraId="71122986" w14:textId="77777777" w:rsidR="005B1647" w:rsidRPr="00F97B9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97B9E">
              <w:t>700</w:t>
            </w:r>
          </w:p>
        </w:tc>
        <w:tc>
          <w:tcPr>
            <w:tcW w:w="1009" w:type="pct"/>
            <w:noWrap/>
            <w:hideMark/>
          </w:tcPr>
          <w:p w14:paraId="60CFFD1A" w14:textId="77777777" w:rsidR="005B1647" w:rsidRPr="00F97B9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97B9E">
              <w:t>606</w:t>
            </w:r>
          </w:p>
        </w:tc>
      </w:tr>
      <w:tr w:rsidR="00155607" w14:paraId="4A01BD00" w14:textId="77777777" w:rsidTr="006969D2">
        <w:trPr>
          <w:trHeight w:val="300"/>
        </w:trPr>
        <w:tc>
          <w:tcPr>
            <w:cnfStyle w:val="001000000000" w:firstRow="0" w:lastRow="0" w:firstColumn="1" w:lastColumn="0" w:oddVBand="0" w:evenVBand="0" w:oddHBand="0" w:evenHBand="0" w:firstRowFirstColumn="0" w:firstRowLastColumn="0" w:lastRowFirstColumn="0" w:lastRowLastColumn="0"/>
            <w:tcW w:w="563" w:type="pct"/>
            <w:noWrap/>
            <w:hideMark/>
          </w:tcPr>
          <w:p w14:paraId="4413225C" w14:textId="77777777" w:rsidR="005B1647" w:rsidRPr="00F97B9E" w:rsidRDefault="005B1647" w:rsidP="005B1647">
            <w:pPr>
              <w:pStyle w:val="Tabell"/>
            </w:pPr>
            <w:r w:rsidRPr="00F97B9E">
              <w:t>1:13</w:t>
            </w:r>
          </w:p>
        </w:tc>
        <w:tc>
          <w:tcPr>
            <w:tcW w:w="2419" w:type="pct"/>
            <w:noWrap/>
            <w:hideMark/>
          </w:tcPr>
          <w:p w14:paraId="2D19F984" w14:textId="77777777" w:rsidR="005B1647" w:rsidRPr="00F97B9E" w:rsidRDefault="005B1647" w:rsidP="006969D2">
            <w:pPr>
              <w:pStyle w:val="Tabell"/>
              <w:jc w:val="left"/>
              <w:cnfStyle w:val="000000000000" w:firstRow="0" w:lastRow="0" w:firstColumn="0" w:lastColumn="0" w:oddVBand="0" w:evenVBand="0" w:oddHBand="0" w:evenHBand="0" w:firstRowFirstColumn="0" w:firstRowLastColumn="0" w:lastRowFirstColumn="0" w:lastRowLastColumn="0"/>
            </w:pPr>
            <w:r w:rsidRPr="00F97B9E">
              <w:t>Internationellt miljösamarbete</w:t>
            </w:r>
          </w:p>
        </w:tc>
        <w:tc>
          <w:tcPr>
            <w:tcW w:w="1009" w:type="pct"/>
            <w:noWrap/>
            <w:hideMark/>
          </w:tcPr>
          <w:p w14:paraId="58860B7A" w14:textId="77777777" w:rsidR="005B1647" w:rsidRPr="00F97B9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97B9E">
              <w:t>8</w:t>
            </w:r>
          </w:p>
        </w:tc>
        <w:tc>
          <w:tcPr>
            <w:tcW w:w="1009" w:type="pct"/>
            <w:noWrap/>
            <w:hideMark/>
          </w:tcPr>
          <w:p w14:paraId="29732EF3" w14:textId="77777777" w:rsidR="005B1647" w:rsidRPr="00F97B9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97B9E">
              <w:t>2</w:t>
            </w:r>
          </w:p>
        </w:tc>
      </w:tr>
      <w:tr w:rsidR="00155607" w14:paraId="3FBC7341" w14:textId="77777777" w:rsidTr="006969D2">
        <w:trPr>
          <w:trHeight w:val="300"/>
        </w:trPr>
        <w:tc>
          <w:tcPr>
            <w:cnfStyle w:val="001000000000" w:firstRow="0" w:lastRow="0" w:firstColumn="1" w:lastColumn="0" w:oddVBand="0" w:evenVBand="0" w:oddHBand="0" w:evenHBand="0" w:firstRowFirstColumn="0" w:firstRowLastColumn="0" w:lastRowFirstColumn="0" w:lastRowLastColumn="0"/>
            <w:tcW w:w="563" w:type="pct"/>
            <w:noWrap/>
            <w:hideMark/>
          </w:tcPr>
          <w:p w14:paraId="2DE7F6F3" w14:textId="77777777" w:rsidR="005B1647" w:rsidRPr="00F97B9E" w:rsidRDefault="005B1647" w:rsidP="005B1647">
            <w:pPr>
              <w:pStyle w:val="Tabell"/>
            </w:pPr>
            <w:r w:rsidRPr="00F97B9E">
              <w:t>1:14</w:t>
            </w:r>
          </w:p>
        </w:tc>
        <w:tc>
          <w:tcPr>
            <w:tcW w:w="2419" w:type="pct"/>
            <w:noWrap/>
            <w:hideMark/>
          </w:tcPr>
          <w:p w14:paraId="36F98EB6" w14:textId="77777777" w:rsidR="005B1647" w:rsidRPr="00F97B9E" w:rsidRDefault="005B1647" w:rsidP="006969D2">
            <w:pPr>
              <w:pStyle w:val="Tabell"/>
              <w:jc w:val="left"/>
              <w:cnfStyle w:val="000000000000" w:firstRow="0" w:lastRow="0" w:firstColumn="0" w:lastColumn="0" w:oddVBand="0" w:evenVBand="0" w:oddHBand="0" w:evenHBand="0" w:firstRowFirstColumn="0" w:firstRowLastColumn="0" w:lastRowFirstColumn="0" w:lastRowLastColumn="0"/>
            </w:pPr>
            <w:r w:rsidRPr="00F97B9E">
              <w:t>Skydd av värdefull natur</w:t>
            </w:r>
          </w:p>
        </w:tc>
        <w:tc>
          <w:tcPr>
            <w:tcW w:w="1009" w:type="pct"/>
            <w:noWrap/>
            <w:hideMark/>
          </w:tcPr>
          <w:p w14:paraId="1EE4AC11" w14:textId="77777777" w:rsidR="005B1647" w:rsidRPr="00F97B9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97B9E">
              <w:t>42</w:t>
            </w:r>
          </w:p>
        </w:tc>
        <w:tc>
          <w:tcPr>
            <w:tcW w:w="1009" w:type="pct"/>
            <w:noWrap/>
            <w:hideMark/>
          </w:tcPr>
          <w:p w14:paraId="45A9DABF" w14:textId="77777777" w:rsidR="005B1647" w:rsidRPr="00F97B9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97B9E">
              <w:t>17</w:t>
            </w:r>
          </w:p>
        </w:tc>
      </w:tr>
      <w:tr w:rsidR="00155607" w14:paraId="3B9E5EAD" w14:textId="77777777" w:rsidTr="006969D2">
        <w:trPr>
          <w:trHeight w:val="300"/>
        </w:trPr>
        <w:tc>
          <w:tcPr>
            <w:cnfStyle w:val="001000000000" w:firstRow="0" w:lastRow="0" w:firstColumn="1" w:lastColumn="0" w:oddVBand="0" w:evenVBand="0" w:oddHBand="0" w:evenHBand="0" w:firstRowFirstColumn="0" w:firstRowLastColumn="0" w:lastRowFirstColumn="0" w:lastRowLastColumn="0"/>
            <w:tcW w:w="563" w:type="pct"/>
            <w:noWrap/>
            <w:hideMark/>
          </w:tcPr>
          <w:p w14:paraId="6061D69E" w14:textId="77777777" w:rsidR="005B1647" w:rsidRPr="00F97B9E" w:rsidRDefault="005B1647" w:rsidP="005B1647">
            <w:pPr>
              <w:pStyle w:val="Tabell"/>
            </w:pPr>
            <w:r w:rsidRPr="00F97B9E">
              <w:t>1:16</w:t>
            </w:r>
          </w:p>
        </w:tc>
        <w:tc>
          <w:tcPr>
            <w:tcW w:w="2419" w:type="pct"/>
            <w:noWrap/>
            <w:hideMark/>
          </w:tcPr>
          <w:p w14:paraId="24736203" w14:textId="77777777" w:rsidR="005B1647" w:rsidRPr="00F97B9E" w:rsidRDefault="005B1647" w:rsidP="006969D2">
            <w:pPr>
              <w:pStyle w:val="Tabell"/>
              <w:jc w:val="left"/>
              <w:cnfStyle w:val="000000000000" w:firstRow="0" w:lastRow="0" w:firstColumn="0" w:lastColumn="0" w:oddVBand="0" w:evenVBand="0" w:oddHBand="0" w:evenHBand="0" w:firstRowFirstColumn="0" w:firstRowLastColumn="0" w:lastRowFirstColumn="0" w:lastRowLastColumn="0"/>
            </w:pPr>
            <w:r w:rsidRPr="00F97B9E">
              <w:t>Klimatinvesteringar</w:t>
            </w:r>
          </w:p>
        </w:tc>
        <w:tc>
          <w:tcPr>
            <w:tcW w:w="1009" w:type="pct"/>
            <w:noWrap/>
            <w:hideMark/>
          </w:tcPr>
          <w:p w14:paraId="7983D52B" w14:textId="77777777" w:rsidR="005B1647" w:rsidRPr="00F97B9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97B9E">
              <w:t>1 600</w:t>
            </w:r>
          </w:p>
        </w:tc>
        <w:tc>
          <w:tcPr>
            <w:tcW w:w="1009" w:type="pct"/>
            <w:noWrap/>
            <w:hideMark/>
          </w:tcPr>
          <w:p w14:paraId="5195C8C8" w14:textId="77777777" w:rsidR="005B1647" w:rsidRPr="00F97B9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97B9E">
              <w:t>1 594</w:t>
            </w:r>
          </w:p>
        </w:tc>
      </w:tr>
      <w:tr w:rsidR="00155607" w14:paraId="45A2F96D" w14:textId="77777777" w:rsidTr="006969D2">
        <w:trPr>
          <w:trHeight w:val="300"/>
        </w:trPr>
        <w:tc>
          <w:tcPr>
            <w:cnfStyle w:val="001000000000" w:firstRow="0" w:lastRow="0" w:firstColumn="1" w:lastColumn="0" w:oddVBand="0" w:evenVBand="0" w:oddHBand="0" w:evenHBand="0" w:firstRowFirstColumn="0" w:firstRowLastColumn="0" w:lastRowFirstColumn="0" w:lastRowLastColumn="0"/>
            <w:tcW w:w="563" w:type="pct"/>
            <w:noWrap/>
            <w:hideMark/>
          </w:tcPr>
          <w:p w14:paraId="32B14E11" w14:textId="77777777" w:rsidR="005B1647" w:rsidRPr="00F97B9E" w:rsidRDefault="005B1647" w:rsidP="005B1647">
            <w:pPr>
              <w:pStyle w:val="Tabell"/>
            </w:pPr>
            <w:r w:rsidRPr="00F97B9E">
              <w:t>1:17</w:t>
            </w:r>
          </w:p>
        </w:tc>
        <w:tc>
          <w:tcPr>
            <w:tcW w:w="2419" w:type="pct"/>
            <w:noWrap/>
            <w:hideMark/>
          </w:tcPr>
          <w:p w14:paraId="570CA071" w14:textId="77777777" w:rsidR="005B1647" w:rsidRPr="00F97B9E" w:rsidRDefault="005B1647" w:rsidP="006969D2">
            <w:pPr>
              <w:pStyle w:val="Tabell"/>
              <w:jc w:val="left"/>
              <w:cnfStyle w:val="000000000000" w:firstRow="0" w:lastRow="0" w:firstColumn="0" w:lastColumn="0" w:oddVBand="0" w:evenVBand="0" w:oddHBand="0" w:evenHBand="0" w:firstRowFirstColumn="0" w:firstRowLastColumn="0" w:lastRowFirstColumn="0" w:lastRowLastColumn="0"/>
            </w:pPr>
            <w:r w:rsidRPr="00F97B9E">
              <w:t>Elbusspremie</w:t>
            </w:r>
          </w:p>
        </w:tc>
        <w:tc>
          <w:tcPr>
            <w:tcW w:w="1009" w:type="pct"/>
            <w:noWrap/>
            <w:hideMark/>
          </w:tcPr>
          <w:p w14:paraId="1A73E6B8" w14:textId="77777777" w:rsidR="005B1647" w:rsidRPr="00F97B9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97B9E">
              <w:t>80</w:t>
            </w:r>
          </w:p>
        </w:tc>
        <w:tc>
          <w:tcPr>
            <w:tcW w:w="1009" w:type="pct"/>
            <w:noWrap/>
            <w:hideMark/>
          </w:tcPr>
          <w:p w14:paraId="6B66E840" w14:textId="77777777" w:rsidR="005B1647" w:rsidRPr="00F97B9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97B9E">
              <w:t>59</w:t>
            </w:r>
          </w:p>
        </w:tc>
      </w:tr>
      <w:tr w:rsidR="00155607" w14:paraId="184797A0" w14:textId="77777777" w:rsidTr="006969D2">
        <w:trPr>
          <w:trHeight w:val="300"/>
        </w:trPr>
        <w:tc>
          <w:tcPr>
            <w:cnfStyle w:val="001000000000" w:firstRow="0" w:lastRow="0" w:firstColumn="1" w:lastColumn="0" w:oddVBand="0" w:evenVBand="0" w:oddHBand="0" w:evenHBand="0" w:firstRowFirstColumn="0" w:firstRowLastColumn="0" w:lastRowFirstColumn="0" w:lastRowLastColumn="0"/>
            <w:tcW w:w="563" w:type="pct"/>
            <w:noWrap/>
            <w:hideMark/>
          </w:tcPr>
          <w:p w14:paraId="2CA9D22D" w14:textId="77777777" w:rsidR="005B1647" w:rsidRPr="00F97B9E" w:rsidRDefault="005B1647" w:rsidP="005B1647">
            <w:pPr>
              <w:pStyle w:val="Tabell"/>
            </w:pPr>
            <w:r w:rsidRPr="00F97B9E">
              <w:t>1:20</w:t>
            </w:r>
          </w:p>
        </w:tc>
        <w:tc>
          <w:tcPr>
            <w:tcW w:w="2419" w:type="pct"/>
            <w:noWrap/>
            <w:hideMark/>
          </w:tcPr>
          <w:p w14:paraId="09F0C724" w14:textId="77777777" w:rsidR="005B1647" w:rsidRPr="00F97B9E" w:rsidRDefault="005B1647" w:rsidP="006969D2">
            <w:pPr>
              <w:pStyle w:val="Tabell"/>
              <w:jc w:val="left"/>
              <w:cnfStyle w:val="000000000000" w:firstRow="0" w:lastRow="0" w:firstColumn="0" w:lastColumn="0" w:oddVBand="0" w:evenVBand="0" w:oddHBand="0" w:evenHBand="0" w:firstRowFirstColumn="0" w:firstRowLastColumn="0" w:lastRowFirstColumn="0" w:lastRowLastColumn="0"/>
            </w:pPr>
            <w:r w:rsidRPr="00F97B9E">
              <w:t>Industriklivet</w:t>
            </w:r>
          </w:p>
        </w:tc>
        <w:tc>
          <w:tcPr>
            <w:tcW w:w="1009" w:type="pct"/>
            <w:noWrap/>
            <w:hideMark/>
          </w:tcPr>
          <w:p w14:paraId="75146BCB" w14:textId="77777777" w:rsidR="005B1647" w:rsidRPr="00F97B9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97B9E">
              <w:t>1 800</w:t>
            </w:r>
          </w:p>
        </w:tc>
        <w:tc>
          <w:tcPr>
            <w:tcW w:w="1009" w:type="pct"/>
            <w:noWrap/>
            <w:hideMark/>
          </w:tcPr>
          <w:p w14:paraId="2B784209" w14:textId="77777777" w:rsidR="005B1647" w:rsidRPr="00F97B9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97B9E">
              <w:t>531</w:t>
            </w:r>
          </w:p>
        </w:tc>
      </w:tr>
      <w:tr w:rsidR="00155607" w14:paraId="0D90A47A" w14:textId="77777777" w:rsidTr="006969D2">
        <w:trPr>
          <w:trHeight w:val="300"/>
        </w:trPr>
        <w:tc>
          <w:tcPr>
            <w:cnfStyle w:val="001000000000" w:firstRow="0" w:lastRow="0" w:firstColumn="1" w:lastColumn="0" w:oddVBand="0" w:evenVBand="0" w:oddHBand="0" w:evenHBand="0" w:firstRowFirstColumn="0" w:firstRowLastColumn="0" w:lastRowFirstColumn="0" w:lastRowLastColumn="0"/>
            <w:tcW w:w="563" w:type="pct"/>
            <w:noWrap/>
            <w:hideMark/>
          </w:tcPr>
          <w:p w14:paraId="2E2E93AE" w14:textId="77777777" w:rsidR="005B1647" w:rsidRPr="00F97B9E" w:rsidRDefault="005B1647" w:rsidP="005B1647">
            <w:pPr>
              <w:pStyle w:val="Tabell"/>
            </w:pPr>
            <w:r w:rsidRPr="00F97B9E">
              <w:t>2:2</w:t>
            </w:r>
          </w:p>
        </w:tc>
        <w:tc>
          <w:tcPr>
            <w:tcW w:w="2419" w:type="pct"/>
            <w:noWrap/>
            <w:hideMark/>
          </w:tcPr>
          <w:p w14:paraId="4BE44237" w14:textId="77777777" w:rsidR="005B1647" w:rsidRPr="00F97B9E" w:rsidRDefault="005B1647" w:rsidP="006969D2">
            <w:pPr>
              <w:pStyle w:val="Tabell"/>
              <w:jc w:val="left"/>
              <w:cnfStyle w:val="000000000000" w:firstRow="0" w:lastRow="0" w:firstColumn="0" w:lastColumn="0" w:oddVBand="0" w:evenVBand="0" w:oddHBand="0" w:evenHBand="0" w:firstRowFirstColumn="0" w:firstRowLastColumn="0" w:lastRowFirstColumn="0" w:lastRowLastColumn="0"/>
            </w:pPr>
            <w:r w:rsidRPr="00F97B9E">
              <w:t>Forskningsrådet för miljö, areella näringar och samhällsbyggande: Forskning</w:t>
            </w:r>
          </w:p>
        </w:tc>
        <w:tc>
          <w:tcPr>
            <w:tcW w:w="1009" w:type="pct"/>
            <w:noWrap/>
            <w:hideMark/>
          </w:tcPr>
          <w:p w14:paraId="0ECD272D" w14:textId="77777777" w:rsidR="005B1647" w:rsidRPr="00F97B9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97B9E">
              <w:t>2 200</w:t>
            </w:r>
          </w:p>
        </w:tc>
        <w:tc>
          <w:tcPr>
            <w:tcW w:w="1009" w:type="pct"/>
            <w:noWrap/>
            <w:hideMark/>
          </w:tcPr>
          <w:p w14:paraId="6F64B21A" w14:textId="77777777" w:rsidR="005B1647" w:rsidRPr="00F97B9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97B9E">
              <w:t>1 439</w:t>
            </w:r>
          </w:p>
        </w:tc>
      </w:tr>
      <w:tr w:rsidR="00155607" w14:paraId="01029D83" w14:textId="77777777" w:rsidTr="006969D2">
        <w:trPr>
          <w:trHeight w:val="315"/>
        </w:trPr>
        <w:tc>
          <w:tcPr>
            <w:cnfStyle w:val="001000000000" w:firstRow="0" w:lastRow="0" w:firstColumn="1" w:lastColumn="0" w:oddVBand="0" w:evenVBand="0" w:oddHBand="0" w:evenHBand="0" w:firstRowFirstColumn="0" w:firstRowLastColumn="0" w:lastRowFirstColumn="0" w:lastRowLastColumn="0"/>
            <w:tcW w:w="563" w:type="pct"/>
            <w:noWrap/>
            <w:hideMark/>
          </w:tcPr>
          <w:p w14:paraId="0A25EEA5" w14:textId="77777777" w:rsidR="005B1647" w:rsidRPr="00F97B9E" w:rsidRDefault="005B1647" w:rsidP="005B1647">
            <w:pPr>
              <w:pStyle w:val="Tabell"/>
              <w:rPr>
                <w:b/>
                <w:bCs/>
              </w:rPr>
            </w:pPr>
            <w:r w:rsidRPr="00F97B9E">
              <w:rPr>
                <w:b/>
                <w:bCs/>
              </w:rPr>
              <w:t>Summa</w:t>
            </w:r>
          </w:p>
        </w:tc>
        <w:tc>
          <w:tcPr>
            <w:tcW w:w="2419" w:type="pct"/>
            <w:noWrap/>
            <w:hideMark/>
          </w:tcPr>
          <w:p w14:paraId="6C40DD0C" w14:textId="77777777" w:rsidR="005B1647" w:rsidRPr="00F97B9E" w:rsidRDefault="005B1647" w:rsidP="006969D2">
            <w:pPr>
              <w:pStyle w:val="Tabell"/>
              <w:jc w:val="left"/>
              <w:cnfStyle w:val="000000000000" w:firstRow="0" w:lastRow="0" w:firstColumn="0" w:lastColumn="0" w:oddVBand="0" w:evenVBand="0" w:oddHBand="0" w:evenHBand="0" w:firstRowFirstColumn="0" w:firstRowLastColumn="0" w:lastRowFirstColumn="0" w:lastRowLastColumn="0"/>
              <w:rPr>
                <w:b/>
                <w:bCs/>
              </w:rPr>
            </w:pPr>
            <w:r w:rsidRPr="00F97B9E">
              <w:rPr>
                <w:b/>
                <w:bCs/>
              </w:rPr>
              <w:t> </w:t>
            </w:r>
          </w:p>
        </w:tc>
        <w:tc>
          <w:tcPr>
            <w:tcW w:w="1009" w:type="pct"/>
            <w:noWrap/>
            <w:hideMark/>
          </w:tcPr>
          <w:p w14:paraId="0F6CFC8A" w14:textId="77777777" w:rsidR="005B1647" w:rsidRPr="00F97B9E"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F97B9E">
              <w:rPr>
                <w:b/>
                <w:bCs/>
              </w:rPr>
              <w:t>9 632</w:t>
            </w:r>
          </w:p>
        </w:tc>
        <w:tc>
          <w:tcPr>
            <w:tcW w:w="1009" w:type="pct"/>
            <w:noWrap/>
            <w:hideMark/>
          </w:tcPr>
          <w:p w14:paraId="6320F241" w14:textId="77777777" w:rsidR="005B1647" w:rsidRPr="00F97B9E"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F97B9E">
              <w:rPr>
                <w:b/>
                <w:bCs/>
              </w:rPr>
              <w:t>6 371</w:t>
            </w:r>
          </w:p>
        </w:tc>
      </w:tr>
      <w:tr w:rsidR="00155607" w14:paraId="5C615F1D" w14:textId="77777777" w:rsidTr="006969D2">
        <w:trPr>
          <w:trHeight w:val="300"/>
        </w:trPr>
        <w:tc>
          <w:tcPr>
            <w:cnfStyle w:val="001000000000" w:firstRow="0" w:lastRow="0" w:firstColumn="1" w:lastColumn="0" w:oddVBand="0" w:evenVBand="0" w:oddHBand="0" w:evenHBand="0" w:firstRowFirstColumn="0" w:firstRowLastColumn="0" w:lastRowFirstColumn="0" w:lastRowLastColumn="0"/>
            <w:tcW w:w="563" w:type="pct"/>
            <w:noWrap/>
            <w:hideMark/>
          </w:tcPr>
          <w:p w14:paraId="028CED95" w14:textId="77777777" w:rsidR="005B1647" w:rsidRPr="00F97B9E" w:rsidRDefault="005B1647" w:rsidP="005B1647">
            <w:pPr>
              <w:pStyle w:val="Tabell"/>
            </w:pPr>
            <w:r w:rsidRPr="00F97B9E">
              <w:t>1:</w:t>
            </w:r>
            <w:r>
              <w:t>18</w:t>
            </w:r>
            <w:r w:rsidRPr="00F97B9E">
              <w:t xml:space="preserve"> (2018)</w:t>
            </w:r>
          </w:p>
        </w:tc>
        <w:tc>
          <w:tcPr>
            <w:tcW w:w="2419" w:type="pct"/>
            <w:noWrap/>
            <w:hideMark/>
          </w:tcPr>
          <w:p w14:paraId="73832C38" w14:textId="77777777" w:rsidR="005B1647" w:rsidRPr="00F97B9E" w:rsidRDefault="005B1647" w:rsidP="006969D2">
            <w:pPr>
              <w:pStyle w:val="Tabell"/>
              <w:jc w:val="left"/>
              <w:cnfStyle w:val="000000000000" w:firstRow="0" w:lastRow="0" w:firstColumn="0" w:lastColumn="0" w:oddVBand="0" w:evenVBand="0" w:oddHBand="0" w:evenHBand="0" w:firstRowFirstColumn="0" w:firstRowLastColumn="0" w:lastRowFirstColumn="0" w:lastRowLastColumn="0"/>
            </w:pPr>
            <w:r w:rsidRPr="00F97B9E">
              <w:t>Investeringsstöd för gröna städer</w:t>
            </w:r>
          </w:p>
        </w:tc>
        <w:tc>
          <w:tcPr>
            <w:tcW w:w="1009" w:type="pct"/>
            <w:noWrap/>
            <w:hideMark/>
          </w:tcPr>
          <w:p w14:paraId="0A444EF0" w14:textId="77777777" w:rsidR="005B1647" w:rsidRPr="00F97B9E"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1009" w:type="pct"/>
            <w:noWrap/>
            <w:hideMark/>
          </w:tcPr>
          <w:p w14:paraId="7994FD10" w14:textId="77777777" w:rsidR="005B1647" w:rsidRPr="00F97B9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97B9E">
              <w:t>118</w:t>
            </w:r>
          </w:p>
        </w:tc>
      </w:tr>
      <w:tr w:rsidR="00155607" w:rsidRPr="006969D2" w14:paraId="1E8AC20A" w14:textId="77777777" w:rsidTr="006969D2">
        <w:trPr>
          <w:cnfStyle w:val="010000000000" w:firstRow="0" w:lastRow="1" w:firstColumn="0" w:lastColumn="0" w:oddVBand="0" w:evenVBand="0" w:oddHBand="0" w:evenHBand="0" w:firstRowFirstColumn="0" w:firstRowLastColumn="0" w:lastRowFirstColumn="0" w:lastRowLastColumn="0"/>
          <w:trHeight w:val="315"/>
        </w:trPr>
        <w:tc>
          <w:tcPr>
            <w:cnfStyle w:val="001000000000" w:firstRow="0" w:lastRow="0" w:firstColumn="1" w:lastColumn="0" w:oddVBand="0" w:evenVBand="0" w:oddHBand="0" w:evenHBand="0" w:firstRowFirstColumn="0" w:firstRowLastColumn="0" w:lastRowFirstColumn="0" w:lastRowLastColumn="0"/>
            <w:tcW w:w="563" w:type="pct"/>
            <w:noWrap/>
            <w:hideMark/>
          </w:tcPr>
          <w:p w14:paraId="70F1B9BF" w14:textId="77777777" w:rsidR="005B1647" w:rsidRPr="006969D2" w:rsidRDefault="005B1647" w:rsidP="006969D2">
            <w:pPr>
              <w:pStyle w:val="Tabell"/>
              <w:rPr>
                <w:bCs/>
              </w:rPr>
            </w:pPr>
            <w:r w:rsidRPr="006969D2">
              <w:rPr>
                <w:bCs/>
              </w:rPr>
              <w:t>Totalt</w:t>
            </w:r>
          </w:p>
        </w:tc>
        <w:tc>
          <w:tcPr>
            <w:tcW w:w="2419" w:type="pct"/>
            <w:noWrap/>
            <w:hideMark/>
          </w:tcPr>
          <w:p w14:paraId="046FC4EF" w14:textId="77777777" w:rsidR="005B1647" w:rsidRPr="006969D2" w:rsidRDefault="005B1647" w:rsidP="006969D2">
            <w:pPr>
              <w:pStyle w:val="Tabell"/>
              <w:jc w:val="left"/>
              <w:cnfStyle w:val="010000000000" w:firstRow="0" w:lastRow="1" w:firstColumn="0" w:lastColumn="0" w:oddVBand="0" w:evenVBand="0" w:oddHBand="0" w:evenHBand="0" w:firstRowFirstColumn="0" w:firstRowLastColumn="0" w:lastRowFirstColumn="0" w:lastRowLastColumn="0"/>
            </w:pPr>
            <w:r w:rsidRPr="006969D2">
              <w:t> </w:t>
            </w:r>
          </w:p>
        </w:tc>
        <w:tc>
          <w:tcPr>
            <w:tcW w:w="1009" w:type="pct"/>
            <w:noWrap/>
            <w:hideMark/>
          </w:tcPr>
          <w:p w14:paraId="4EE2B1B5" w14:textId="77777777" w:rsidR="005B1647" w:rsidRPr="006969D2" w:rsidRDefault="005B1647" w:rsidP="005B1647">
            <w:pPr>
              <w:pStyle w:val="Tabell"/>
              <w:cnfStyle w:val="010000000000" w:firstRow="0" w:lastRow="1" w:firstColumn="0" w:lastColumn="0" w:oddVBand="0" w:evenVBand="0" w:oddHBand="0" w:evenHBand="0" w:firstRowFirstColumn="0" w:firstRowLastColumn="0" w:lastRowFirstColumn="0" w:lastRowLastColumn="0"/>
            </w:pPr>
            <w:r w:rsidRPr="006969D2">
              <w:t> </w:t>
            </w:r>
          </w:p>
        </w:tc>
        <w:tc>
          <w:tcPr>
            <w:tcW w:w="1009" w:type="pct"/>
            <w:noWrap/>
            <w:hideMark/>
          </w:tcPr>
          <w:p w14:paraId="69C83F06" w14:textId="77777777" w:rsidR="005B1647" w:rsidRPr="006969D2"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6969D2">
              <w:rPr>
                <w:bCs/>
              </w:rPr>
              <w:t>6 489</w:t>
            </w:r>
          </w:p>
        </w:tc>
      </w:tr>
    </w:tbl>
    <w:p w14:paraId="61D26B42" w14:textId="77777777" w:rsidR="005B1647" w:rsidRPr="006C4494" w:rsidRDefault="005B1647" w:rsidP="005B1647">
      <w:pPr>
        <w:pStyle w:val="Brdtext"/>
        <w:spacing w:before="160"/>
        <w:rPr>
          <w:rFonts w:asciiTheme="majorHAnsi" w:hAnsiTheme="majorHAnsi"/>
          <w:sz w:val="14"/>
          <w:szCs w:val="20"/>
        </w:rPr>
      </w:pPr>
      <w:r w:rsidRPr="006C4494">
        <w:t>Inom utgiftsområdet beslutade riksdagen om beställningsbemyndiganden på 9</w:t>
      </w:r>
      <w:r>
        <w:t> </w:t>
      </w:r>
      <w:r w:rsidRPr="006C4494">
        <w:t>632</w:t>
      </w:r>
      <w:r>
        <w:t> </w:t>
      </w:r>
      <w:r w:rsidRPr="006C4494">
        <w:t>miljoner kronor. De utestående åtagandena uppgick till 6</w:t>
      </w:r>
      <w:r>
        <w:t> </w:t>
      </w:r>
      <w:r w:rsidRPr="006C4494">
        <w:t>371</w:t>
      </w:r>
      <w:r>
        <w:t> </w:t>
      </w:r>
      <w:r w:rsidRPr="006C4494">
        <w:t>miljoner kronor. Skillnaden mellan bemyndiganden och utestående åtaganden uppgick till 3</w:t>
      </w:r>
      <w:r>
        <w:t> </w:t>
      </w:r>
      <w:r w:rsidRPr="006C4494">
        <w:t>261</w:t>
      </w:r>
      <w:r>
        <w:t> </w:t>
      </w:r>
      <w:r w:rsidRPr="006C4494">
        <w:t>miljoner kronor.</w:t>
      </w:r>
    </w:p>
    <w:p w14:paraId="6069B816" w14:textId="77777777" w:rsidR="005B1647" w:rsidRDefault="005B1647" w:rsidP="005B1647">
      <w:pPr>
        <w:pStyle w:val="Brdtext"/>
      </w:pPr>
      <w:r w:rsidRPr="006C4494">
        <w:t xml:space="preserve">Skillnaden för anslaget 1:20 </w:t>
      </w:r>
      <w:r w:rsidRPr="00E057B7">
        <w:rPr>
          <w:i/>
          <w:iCs/>
        </w:rPr>
        <w:t>Industriklivet</w:t>
      </w:r>
      <w:r w:rsidRPr="006C4494">
        <w:t xml:space="preserve"> uppgick till 1</w:t>
      </w:r>
      <w:r>
        <w:t> </w:t>
      </w:r>
      <w:r w:rsidRPr="006C4494">
        <w:t>269</w:t>
      </w:r>
      <w:r>
        <w:t> </w:t>
      </w:r>
      <w:r w:rsidRPr="006C4494">
        <w:t>miljoner kronor. Anledningen till det är att de ansökningar som kommit in avsett mindre omfattande projekt.</w:t>
      </w:r>
    </w:p>
    <w:p w14:paraId="52C82086" w14:textId="77777777" w:rsidR="005B1647" w:rsidRDefault="005B1647" w:rsidP="005B1647">
      <w:pPr>
        <w:pStyle w:val="Brdtext"/>
      </w:pPr>
      <w:r>
        <w:t xml:space="preserve">Skillnaden för anslaget 2:2 </w:t>
      </w:r>
      <w:r w:rsidRPr="0087043C">
        <w:rPr>
          <w:i/>
          <w:iCs/>
        </w:rPr>
        <w:t>Forskningsrådet för miljö, areella näringar och samhällsbyggande: Forskning</w:t>
      </w:r>
      <w:r w:rsidRPr="008A1462">
        <w:t xml:space="preserve"> </w:t>
      </w:r>
      <w:r>
        <w:t>uppgick till 761 miljoner kronor. Anledningen är att Formas har haft fler ettåriga utlysningar än vad som tidigare beräknats.</w:t>
      </w:r>
    </w:p>
    <w:p w14:paraId="62948A2C" w14:textId="77777777" w:rsidR="005B1647" w:rsidRDefault="005B1647" w:rsidP="005B1647">
      <w:pPr>
        <w:pStyle w:val="Brdtext"/>
      </w:pPr>
      <w:r>
        <w:t xml:space="preserve">Skillnaden för anslaget 1:4 </w:t>
      </w:r>
      <w:r w:rsidRPr="0087043C">
        <w:rPr>
          <w:i/>
          <w:iCs/>
        </w:rPr>
        <w:t>Sanering och återställning av förorenade områden</w:t>
      </w:r>
      <w:r>
        <w:t xml:space="preserve"> uppgick till 670 miljoner kronor. Det beror främst på att det har tagit tid att få fart på arbetet med saneringsåtgärder för bostadsbyggande och att det beviljade beloppet ofta har blivit lägre än det sökta beloppet, bl.a. på grund av markens värdeökning efter sanering. </w:t>
      </w:r>
    </w:p>
    <w:p w14:paraId="77859D7C" w14:textId="77777777" w:rsidR="005B1647" w:rsidRDefault="005B1647" w:rsidP="005B1647">
      <w:pPr>
        <w:pStyle w:val="Brdtext"/>
      </w:pPr>
      <w:r>
        <w:t xml:space="preserve">Skillnaden för anslaget 1:12 </w:t>
      </w:r>
      <w:r w:rsidRPr="00670762">
        <w:rPr>
          <w:i/>
          <w:iCs/>
        </w:rPr>
        <w:t>Insatser för internationella klimatinvesteringar</w:t>
      </w:r>
      <w:r>
        <w:t xml:space="preserve"> uppgick till 94 miljoner kronor. Anledningen till det är att en del av verksamheten har varit i en uppbyggnadsfas där det inte varit möjligt att teckna ytterligare långsiktiga avtal.</w:t>
      </w:r>
    </w:p>
    <w:p w14:paraId="5BF7A6A4" w14:textId="77777777" w:rsidR="005B1647" w:rsidRDefault="005B1647" w:rsidP="005B1647">
      <w:pPr>
        <w:pStyle w:val="Brdtext"/>
      </w:pPr>
      <w:r w:rsidRPr="006C4494">
        <w:t xml:space="preserve">Under utgiftsområdet finns ett äldre beställningsbemyndigande, dvs. bemyndigande där ramen har upphört </w:t>
      </w:r>
      <w:r>
        <w:t xml:space="preserve">och inga nya åtaganden ingås </w:t>
      </w:r>
      <w:r w:rsidRPr="006C4494">
        <w:t>men där det fortfarande finns utestående åtaganden. Totalt uppgick de</w:t>
      </w:r>
      <w:r>
        <w:t>t</w:t>
      </w:r>
      <w:r w:rsidRPr="006C4494">
        <w:t xml:space="preserve"> till 118 miljoner kronor.</w:t>
      </w:r>
    </w:p>
    <w:p w14:paraId="46C0C083" w14:textId="77777777" w:rsidR="005B1647" w:rsidRDefault="005B1647" w:rsidP="005B1647">
      <w:pPr>
        <w:pStyle w:val="Rubrik4utannumrering"/>
      </w:pPr>
      <w:r>
        <w:t>Riksrevisionens iakttagelser – effektivitetsrevision</w:t>
      </w:r>
    </w:p>
    <w:p w14:paraId="6BA640BF" w14:textId="77777777" w:rsidR="005B1647" w:rsidRDefault="005B1647" w:rsidP="005B1647">
      <w:pPr>
        <w:pStyle w:val="Rubrik5utannumrering"/>
      </w:pPr>
      <w:r>
        <w:t>RiR 2019:1 Klimatklivet – stöd till lokala klimatinvesteringar</w:t>
      </w:r>
    </w:p>
    <w:p w14:paraId="640ED373" w14:textId="77777777" w:rsidR="005B1647" w:rsidRDefault="005B1647" w:rsidP="005B1647">
      <w:pPr>
        <w:pStyle w:val="Brdtext"/>
      </w:pPr>
      <w:r>
        <w:t>Riksrevisionen har granskat Klimatklivet, ett lokalt investeringsstöd som ska öka takten för att nå miljökvalitetsmålet Begränsad klimatpåverkan.</w:t>
      </w:r>
    </w:p>
    <w:p w14:paraId="27D2CA8E" w14:textId="77777777" w:rsidR="005B1647" w:rsidRDefault="005B1647" w:rsidP="005B1647">
      <w:pPr>
        <w:pStyle w:val="Brdtext"/>
      </w:pPr>
      <w:r>
        <w:t>Regeringen har i skrivelsen Riksrevisionens rapport om Klimatklivet (skr. 2018/19:121) redovisat vilka åtgärder som vidtagits eller avses vidtas med anledning av granskningsrapporten. Granskningsrapporten är därmed avslutad.</w:t>
      </w:r>
    </w:p>
    <w:p w14:paraId="1E963A98" w14:textId="388D6BD0" w:rsidR="005B1647" w:rsidRDefault="005B1647" w:rsidP="005B1647">
      <w:r>
        <w:t>Riksdagen har lagt regeringens skrivelse till handlingarna (bet. 2019/20:MJU4, rskr. 2019/20:21).</w:t>
      </w:r>
      <w:r>
        <w:br w:type="page"/>
      </w:r>
    </w:p>
    <w:p w14:paraId="0452A068" w14:textId="77777777" w:rsidR="005B1647" w:rsidRDefault="005B1647" w:rsidP="00AC2754">
      <w:pPr>
        <w:pStyle w:val="Rubrik3"/>
      </w:pPr>
      <w:bookmarkStart w:id="170" w:name="_Toc37350633"/>
      <w:r w:rsidRPr="00776626">
        <w:lastRenderedPageBreak/>
        <w:t>Utgiftsområde 21 Energi</w:t>
      </w:r>
      <w:bookmarkEnd w:id="170"/>
    </w:p>
    <w:p w14:paraId="70E05852" w14:textId="77777777" w:rsidR="005B1647" w:rsidRDefault="005B1647" w:rsidP="005B1647">
      <w:pPr>
        <w:pStyle w:val="Rubrik4utannumrering"/>
        <w:rPr>
          <w:rFonts w:eastAsiaTheme="minorHAnsi"/>
        </w:rPr>
      </w:pPr>
      <w:r w:rsidRPr="00776626">
        <w:rPr>
          <w:rFonts w:eastAsiaTheme="minorHAnsi"/>
        </w:rPr>
        <w:t>Anslag</w:t>
      </w:r>
    </w:p>
    <w:p w14:paraId="69A937E0" w14:textId="642081F1" w:rsidR="005B1647" w:rsidRDefault="005B1647" w:rsidP="005B1647">
      <w:pPr>
        <w:pStyle w:val="TabellRubrik"/>
      </w:pPr>
      <w:bookmarkStart w:id="171" w:name="_Toc37340094"/>
      <w:r>
        <w:t xml:space="preserve">Tabell </w:t>
      </w:r>
      <w:r>
        <w:fldChar w:fldCharType="begin"/>
      </w:r>
      <w:r>
        <w:instrText xml:space="preserve"> STYLEREF  "Rubrik 1" \n</w:instrText>
      </w:r>
      <w:r>
        <w:fldChar w:fldCharType="separate"/>
      </w:r>
      <w:r w:rsidR="00301022">
        <w:rPr>
          <w:noProof/>
        </w:rPr>
        <w:t>2</w:t>
      </w:r>
      <w:r>
        <w:rPr>
          <w:noProof/>
        </w:rPr>
        <w:fldChar w:fldCharType="end"/>
      </w:r>
      <w:r>
        <w:t>.</w:t>
      </w:r>
      <w:fldSimple w:instr=" SEQ Tabell \* ARABIC \s 1 ">
        <w:r w:rsidR="00301022">
          <w:rPr>
            <w:noProof/>
          </w:rPr>
          <w:t>94</w:t>
        </w:r>
      </w:fldSimple>
      <w:r>
        <w:tab/>
      </w:r>
      <w:r w:rsidRPr="00776626">
        <w:t>UO 21 Anslag</w:t>
      </w:r>
      <w:bookmarkEnd w:id="171"/>
    </w:p>
    <w:p w14:paraId="1BD17068" w14:textId="77777777" w:rsidR="005B1647" w:rsidRDefault="005B1647" w:rsidP="005B1647">
      <w:pPr>
        <w:pStyle w:val="TabellUnderrubrik"/>
      </w:pPr>
      <w:r w:rsidRPr="00776626">
        <w:t>Miljoner kronor</w:t>
      </w:r>
    </w:p>
    <w:tbl>
      <w:tblPr>
        <w:tblStyle w:val="RKBPTabell"/>
        <w:tblW w:w="5000" w:type="pct"/>
        <w:tblLook w:val="04E0" w:firstRow="1" w:lastRow="1" w:firstColumn="1" w:lastColumn="0" w:noHBand="0" w:noVBand="1"/>
      </w:tblPr>
      <w:tblGrid>
        <w:gridCol w:w="849"/>
        <w:gridCol w:w="2482"/>
        <w:gridCol w:w="672"/>
        <w:gridCol w:w="674"/>
        <w:gridCol w:w="674"/>
        <w:gridCol w:w="674"/>
        <w:gridCol w:w="674"/>
        <w:gridCol w:w="671"/>
      </w:tblGrid>
      <w:tr w:rsidR="00195522" w14:paraId="4C42CB28" w14:textId="77777777" w:rsidTr="00BE1FEE">
        <w:trPr>
          <w:cnfStyle w:val="100000000000" w:firstRow="1" w:lastRow="0" w:firstColumn="0" w:lastColumn="0" w:oddVBand="0" w:evenVBand="0" w:oddHBand="0" w:evenHBand="0" w:firstRowFirstColumn="0" w:firstRowLastColumn="0" w:lastRowFirstColumn="0" w:lastRowLastColumn="0"/>
          <w:trHeight w:val="170"/>
          <w:tblHeader w:val="0"/>
        </w:trPr>
        <w:tc>
          <w:tcPr>
            <w:cnfStyle w:val="001000000000" w:firstRow="0" w:lastRow="0" w:firstColumn="1" w:lastColumn="0" w:oddVBand="0" w:evenVBand="0" w:oddHBand="0" w:evenHBand="0" w:firstRowFirstColumn="0" w:firstRowLastColumn="0" w:lastRowFirstColumn="0" w:lastRowLastColumn="0"/>
            <w:tcW w:w="576"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4CD20C10" w14:textId="77777777" w:rsidR="005B1647" w:rsidRPr="00776626" w:rsidRDefault="005B1647" w:rsidP="005B1647">
            <w:pPr>
              <w:pStyle w:val="TabellHuvud"/>
            </w:pPr>
            <w:r w:rsidRPr="00776626">
              <w:t>Anslag</w:t>
            </w:r>
          </w:p>
        </w:tc>
        <w:tc>
          <w:tcPr>
            <w:tcW w:w="1684"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hideMark/>
          </w:tcPr>
          <w:p w14:paraId="3125AA30" w14:textId="77777777" w:rsidR="005B1647" w:rsidRPr="00776626" w:rsidRDefault="005B1647" w:rsidP="005B1647">
            <w:pPr>
              <w:pStyle w:val="TabellHuvud"/>
              <w:jc w:val="left"/>
              <w:cnfStyle w:val="100000000000" w:firstRow="1" w:lastRow="0" w:firstColumn="0" w:lastColumn="0" w:oddVBand="0" w:evenVBand="0" w:oddHBand="0" w:evenHBand="0" w:firstRowFirstColumn="0" w:firstRowLastColumn="0" w:lastRowFirstColumn="0" w:lastRowLastColumn="0"/>
            </w:pPr>
            <w:r w:rsidRPr="00776626">
              <w:t>Anslagsnamn</w:t>
            </w:r>
          </w:p>
        </w:tc>
        <w:tc>
          <w:tcPr>
            <w:tcW w:w="456"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hideMark/>
          </w:tcPr>
          <w:p w14:paraId="0CFECE41" w14:textId="77777777" w:rsidR="005B1647" w:rsidRPr="00776626"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776626">
              <w:t>SB</w:t>
            </w:r>
            <w:r w:rsidRPr="00776626">
              <w:br/>
              <w:t>2019</w:t>
            </w:r>
          </w:p>
        </w:tc>
        <w:tc>
          <w:tcPr>
            <w:tcW w:w="457"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hideMark/>
          </w:tcPr>
          <w:p w14:paraId="263B4CC9" w14:textId="77777777" w:rsidR="005B1647" w:rsidRPr="00776626"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776626">
              <w:t>ÄB</w:t>
            </w:r>
            <w:r w:rsidRPr="00776626">
              <w:br/>
              <w:t>2019</w:t>
            </w:r>
          </w:p>
        </w:tc>
        <w:tc>
          <w:tcPr>
            <w:tcW w:w="457"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hideMark/>
          </w:tcPr>
          <w:p w14:paraId="4BFD8533" w14:textId="77777777" w:rsidR="005B1647" w:rsidRPr="00776626"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776626">
              <w:t>Utfall</w:t>
            </w:r>
            <w:r w:rsidRPr="00776626">
              <w:br/>
              <w:t>2019</w:t>
            </w:r>
          </w:p>
        </w:tc>
        <w:tc>
          <w:tcPr>
            <w:tcW w:w="457"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hideMark/>
          </w:tcPr>
          <w:p w14:paraId="57EBC89F" w14:textId="77777777" w:rsidR="005B1647" w:rsidRPr="00776626"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776626">
              <w:t>Utfall-SB</w:t>
            </w:r>
            <w:r w:rsidRPr="00776626">
              <w:br/>
              <w:t>2019</w:t>
            </w:r>
          </w:p>
        </w:tc>
        <w:tc>
          <w:tcPr>
            <w:tcW w:w="457"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hideMark/>
          </w:tcPr>
          <w:p w14:paraId="0B7C6677" w14:textId="77777777" w:rsidR="005B1647" w:rsidRPr="00776626"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776626">
              <w:t>Utfall-SB</w:t>
            </w:r>
            <w:r w:rsidRPr="00776626">
              <w:br/>
            </w:r>
            <w:r>
              <w:t>procent</w:t>
            </w:r>
            <w:r w:rsidRPr="00776626">
              <w:br/>
              <w:t>2019</w:t>
            </w:r>
          </w:p>
        </w:tc>
        <w:tc>
          <w:tcPr>
            <w:tcW w:w="455"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hideMark/>
          </w:tcPr>
          <w:p w14:paraId="3E738985" w14:textId="77777777" w:rsidR="005B1647" w:rsidRPr="00776626"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776626">
              <w:t>Utfall</w:t>
            </w:r>
            <w:r w:rsidRPr="00776626">
              <w:br/>
              <w:t>2018</w:t>
            </w:r>
          </w:p>
        </w:tc>
      </w:tr>
      <w:tr w:rsidR="00155607" w14:paraId="397888FC"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576" w:type="pct"/>
            <w:tcBorders>
              <w:top w:val="single" w:sz="12" w:space="0" w:color="auto"/>
            </w:tcBorders>
            <w:hideMark/>
          </w:tcPr>
          <w:p w14:paraId="5E7BB53B" w14:textId="77777777" w:rsidR="005B1647" w:rsidRPr="00776626" w:rsidRDefault="005B1647" w:rsidP="005B1647">
            <w:pPr>
              <w:pStyle w:val="Tabell"/>
            </w:pPr>
            <w:r w:rsidRPr="00776626">
              <w:t>1:1</w:t>
            </w:r>
          </w:p>
        </w:tc>
        <w:tc>
          <w:tcPr>
            <w:tcW w:w="1684" w:type="pct"/>
            <w:tcBorders>
              <w:top w:val="single" w:sz="12" w:space="0" w:color="auto"/>
            </w:tcBorders>
            <w:hideMark/>
          </w:tcPr>
          <w:p w14:paraId="4AE47186" w14:textId="77777777" w:rsidR="005B1647" w:rsidRPr="00776626"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776626">
              <w:t>Statens energimyndighet</w:t>
            </w:r>
          </w:p>
        </w:tc>
        <w:tc>
          <w:tcPr>
            <w:tcW w:w="456" w:type="pct"/>
            <w:tcBorders>
              <w:top w:val="single" w:sz="12" w:space="0" w:color="auto"/>
            </w:tcBorders>
            <w:noWrap/>
            <w:hideMark/>
          </w:tcPr>
          <w:p w14:paraId="38E3FA65" w14:textId="77777777" w:rsidR="005B1647" w:rsidRPr="0077662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76626">
              <w:t>318</w:t>
            </w:r>
          </w:p>
        </w:tc>
        <w:tc>
          <w:tcPr>
            <w:tcW w:w="457" w:type="pct"/>
            <w:tcBorders>
              <w:top w:val="single" w:sz="12" w:space="0" w:color="auto"/>
            </w:tcBorders>
            <w:noWrap/>
            <w:hideMark/>
          </w:tcPr>
          <w:p w14:paraId="1D09D0EE" w14:textId="77777777" w:rsidR="005B1647" w:rsidRPr="0077662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76626">
              <w:t>-5</w:t>
            </w:r>
          </w:p>
        </w:tc>
        <w:tc>
          <w:tcPr>
            <w:tcW w:w="457" w:type="pct"/>
            <w:tcBorders>
              <w:top w:val="single" w:sz="12" w:space="0" w:color="auto"/>
            </w:tcBorders>
            <w:noWrap/>
            <w:hideMark/>
          </w:tcPr>
          <w:p w14:paraId="1CA104F1" w14:textId="77777777" w:rsidR="005B1647" w:rsidRPr="0077662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76626">
              <w:t>321</w:t>
            </w:r>
          </w:p>
        </w:tc>
        <w:tc>
          <w:tcPr>
            <w:tcW w:w="457" w:type="pct"/>
            <w:tcBorders>
              <w:top w:val="single" w:sz="12" w:space="0" w:color="auto"/>
            </w:tcBorders>
            <w:noWrap/>
            <w:hideMark/>
          </w:tcPr>
          <w:p w14:paraId="68475A27" w14:textId="77777777" w:rsidR="005B1647" w:rsidRPr="0077662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76626">
              <w:t>3</w:t>
            </w:r>
          </w:p>
        </w:tc>
        <w:tc>
          <w:tcPr>
            <w:tcW w:w="457" w:type="pct"/>
            <w:tcBorders>
              <w:top w:val="single" w:sz="12" w:space="0" w:color="auto"/>
            </w:tcBorders>
            <w:noWrap/>
            <w:hideMark/>
          </w:tcPr>
          <w:p w14:paraId="145A8ABF" w14:textId="77777777" w:rsidR="005B1647" w:rsidRPr="0077662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76626">
              <w:t>1,0</w:t>
            </w:r>
          </w:p>
        </w:tc>
        <w:tc>
          <w:tcPr>
            <w:tcW w:w="455" w:type="pct"/>
            <w:tcBorders>
              <w:top w:val="single" w:sz="12" w:space="0" w:color="auto"/>
            </w:tcBorders>
            <w:hideMark/>
          </w:tcPr>
          <w:p w14:paraId="70898F89" w14:textId="77777777" w:rsidR="005B1647" w:rsidRPr="0077662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76626">
              <w:t>310</w:t>
            </w:r>
          </w:p>
        </w:tc>
      </w:tr>
      <w:tr w:rsidR="00155607" w14:paraId="602C0203"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576" w:type="pct"/>
            <w:hideMark/>
          </w:tcPr>
          <w:p w14:paraId="08D6B89F" w14:textId="77777777" w:rsidR="005B1647" w:rsidRPr="00776626" w:rsidRDefault="005B1647" w:rsidP="005B1647">
            <w:pPr>
              <w:pStyle w:val="Tabell"/>
            </w:pPr>
            <w:r w:rsidRPr="00776626">
              <w:t>1:2</w:t>
            </w:r>
          </w:p>
        </w:tc>
        <w:tc>
          <w:tcPr>
            <w:tcW w:w="1684" w:type="pct"/>
            <w:hideMark/>
          </w:tcPr>
          <w:p w14:paraId="307573D8" w14:textId="77777777" w:rsidR="005B1647" w:rsidRPr="00776626"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776626">
              <w:t>Insatser för energieffektivisering</w:t>
            </w:r>
          </w:p>
        </w:tc>
        <w:tc>
          <w:tcPr>
            <w:tcW w:w="456" w:type="pct"/>
            <w:noWrap/>
            <w:hideMark/>
          </w:tcPr>
          <w:p w14:paraId="24E9F545" w14:textId="77777777" w:rsidR="005B1647" w:rsidRPr="0077662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76626">
              <w:t>228</w:t>
            </w:r>
          </w:p>
        </w:tc>
        <w:tc>
          <w:tcPr>
            <w:tcW w:w="457" w:type="pct"/>
            <w:noWrap/>
            <w:hideMark/>
          </w:tcPr>
          <w:p w14:paraId="3E731CB3" w14:textId="77777777" w:rsidR="005B1647" w:rsidRPr="00776626"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457" w:type="pct"/>
            <w:noWrap/>
            <w:hideMark/>
          </w:tcPr>
          <w:p w14:paraId="6120E78D" w14:textId="77777777" w:rsidR="005B1647" w:rsidRPr="0077662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76626">
              <w:t>213</w:t>
            </w:r>
          </w:p>
        </w:tc>
        <w:tc>
          <w:tcPr>
            <w:tcW w:w="457" w:type="pct"/>
            <w:noWrap/>
            <w:hideMark/>
          </w:tcPr>
          <w:p w14:paraId="465FF4F9" w14:textId="77777777" w:rsidR="005B1647" w:rsidRPr="0077662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76626">
              <w:t>-15</w:t>
            </w:r>
          </w:p>
        </w:tc>
        <w:tc>
          <w:tcPr>
            <w:tcW w:w="457" w:type="pct"/>
            <w:noWrap/>
            <w:hideMark/>
          </w:tcPr>
          <w:p w14:paraId="6A45CBBF" w14:textId="77777777" w:rsidR="005B1647" w:rsidRPr="0077662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76626">
              <w:t>-6,6</w:t>
            </w:r>
          </w:p>
        </w:tc>
        <w:tc>
          <w:tcPr>
            <w:tcW w:w="455" w:type="pct"/>
            <w:hideMark/>
          </w:tcPr>
          <w:p w14:paraId="12A64FAE" w14:textId="77777777" w:rsidR="005B1647" w:rsidRPr="0077662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76626">
              <w:t>214</w:t>
            </w:r>
          </w:p>
        </w:tc>
      </w:tr>
      <w:tr w:rsidR="00155607" w14:paraId="13561E76"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576" w:type="pct"/>
            <w:hideMark/>
          </w:tcPr>
          <w:p w14:paraId="1B36FC31" w14:textId="77777777" w:rsidR="005B1647" w:rsidRPr="00776626" w:rsidRDefault="005B1647" w:rsidP="005B1647">
            <w:pPr>
              <w:pStyle w:val="Tabell"/>
            </w:pPr>
            <w:r w:rsidRPr="00776626">
              <w:t>1:4</w:t>
            </w:r>
          </w:p>
        </w:tc>
        <w:tc>
          <w:tcPr>
            <w:tcW w:w="1684" w:type="pct"/>
            <w:hideMark/>
          </w:tcPr>
          <w:p w14:paraId="2775B433" w14:textId="77777777" w:rsidR="005B1647" w:rsidRPr="00776626"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776626">
              <w:t>Energiforskning</w:t>
            </w:r>
          </w:p>
        </w:tc>
        <w:tc>
          <w:tcPr>
            <w:tcW w:w="456" w:type="pct"/>
            <w:noWrap/>
            <w:hideMark/>
          </w:tcPr>
          <w:p w14:paraId="698EDE8B" w14:textId="77777777" w:rsidR="005B1647" w:rsidRPr="0077662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76626">
              <w:t>1 548</w:t>
            </w:r>
          </w:p>
        </w:tc>
        <w:tc>
          <w:tcPr>
            <w:tcW w:w="457" w:type="pct"/>
            <w:noWrap/>
            <w:hideMark/>
          </w:tcPr>
          <w:p w14:paraId="28FC686B" w14:textId="77777777" w:rsidR="005B1647" w:rsidRPr="00776626"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457" w:type="pct"/>
            <w:noWrap/>
            <w:hideMark/>
          </w:tcPr>
          <w:p w14:paraId="763E9640" w14:textId="77777777" w:rsidR="005B1647" w:rsidRPr="0077662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76626">
              <w:t>1 482</w:t>
            </w:r>
          </w:p>
        </w:tc>
        <w:tc>
          <w:tcPr>
            <w:tcW w:w="457" w:type="pct"/>
            <w:noWrap/>
            <w:hideMark/>
          </w:tcPr>
          <w:p w14:paraId="5A171D18" w14:textId="77777777" w:rsidR="005B1647" w:rsidRPr="0077662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76626">
              <w:t>-66</w:t>
            </w:r>
          </w:p>
        </w:tc>
        <w:tc>
          <w:tcPr>
            <w:tcW w:w="457" w:type="pct"/>
            <w:noWrap/>
            <w:hideMark/>
          </w:tcPr>
          <w:p w14:paraId="43C407B2" w14:textId="77777777" w:rsidR="005B1647" w:rsidRPr="0077662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76626">
              <w:t>-4,3</w:t>
            </w:r>
          </w:p>
        </w:tc>
        <w:tc>
          <w:tcPr>
            <w:tcW w:w="455" w:type="pct"/>
            <w:hideMark/>
          </w:tcPr>
          <w:p w14:paraId="526819AB" w14:textId="77777777" w:rsidR="005B1647" w:rsidRPr="0077662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76626">
              <w:t>1 441</w:t>
            </w:r>
          </w:p>
        </w:tc>
      </w:tr>
      <w:tr w:rsidR="00155607" w14:paraId="69DB4186"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576" w:type="pct"/>
            <w:hideMark/>
          </w:tcPr>
          <w:p w14:paraId="66B09E3D" w14:textId="77777777" w:rsidR="005B1647" w:rsidRPr="00776626" w:rsidRDefault="005B1647" w:rsidP="005B1647">
            <w:pPr>
              <w:pStyle w:val="Tabell"/>
            </w:pPr>
            <w:r w:rsidRPr="00776626">
              <w:t>1:5</w:t>
            </w:r>
          </w:p>
        </w:tc>
        <w:tc>
          <w:tcPr>
            <w:tcW w:w="1684" w:type="pct"/>
            <w:hideMark/>
          </w:tcPr>
          <w:p w14:paraId="20B38160" w14:textId="77777777" w:rsidR="005B1647" w:rsidRPr="00776626"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776626">
              <w:t>Planeringsstöd för vindkraft</w:t>
            </w:r>
          </w:p>
        </w:tc>
        <w:tc>
          <w:tcPr>
            <w:tcW w:w="456" w:type="pct"/>
            <w:noWrap/>
            <w:hideMark/>
          </w:tcPr>
          <w:p w14:paraId="2176F2FA" w14:textId="77777777" w:rsidR="005B1647" w:rsidRPr="0077662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76626">
              <w:t>15</w:t>
            </w:r>
          </w:p>
        </w:tc>
        <w:tc>
          <w:tcPr>
            <w:tcW w:w="457" w:type="pct"/>
            <w:noWrap/>
            <w:hideMark/>
          </w:tcPr>
          <w:p w14:paraId="6B543603" w14:textId="77777777" w:rsidR="005B1647" w:rsidRPr="00776626"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457" w:type="pct"/>
            <w:noWrap/>
            <w:hideMark/>
          </w:tcPr>
          <w:p w14:paraId="18A8FF16" w14:textId="77777777" w:rsidR="005B1647" w:rsidRPr="0077662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76626">
              <w:t>14</w:t>
            </w:r>
          </w:p>
        </w:tc>
        <w:tc>
          <w:tcPr>
            <w:tcW w:w="457" w:type="pct"/>
            <w:noWrap/>
            <w:hideMark/>
          </w:tcPr>
          <w:p w14:paraId="264EBB59" w14:textId="77777777" w:rsidR="005B1647" w:rsidRPr="0077662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76626">
              <w:t>-1</w:t>
            </w:r>
          </w:p>
        </w:tc>
        <w:tc>
          <w:tcPr>
            <w:tcW w:w="457" w:type="pct"/>
            <w:noWrap/>
            <w:hideMark/>
          </w:tcPr>
          <w:p w14:paraId="3575FC55" w14:textId="77777777" w:rsidR="005B1647" w:rsidRPr="0077662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76626">
              <w:t>-4,7</w:t>
            </w:r>
          </w:p>
        </w:tc>
        <w:tc>
          <w:tcPr>
            <w:tcW w:w="455" w:type="pct"/>
            <w:hideMark/>
          </w:tcPr>
          <w:p w14:paraId="0A5E08CC" w14:textId="77777777" w:rsidR="005B1647" w:rsidRPr="0077662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76626">
              <w:t>85</w:t>
            </w:r>
          </w:p>
        </w:tc>
      </w:tr>
      <w:tr w:rsidR="00155607" w14:paraId="1B6D9569"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576" w:type="pct"/>
            <w:hideMark/>
          </w:tcPr>
          <w:p w14:paraId="6D7C892C" w14:textId="77777777" w:rsidR="005B1647" w:rsidRPr="00776626" w:rsidRDefault="005B1647" w:rsidP="005B1647">
            <w:pPr>
              <w:pStyle w:val="Tabell"/>
            </w:pPr>
            <w:r w:rsidRPr="00776626">
              <w:t>1:7</w:t>
            </w:r>
          </w:p>
        </w:tc>
        <w:tc>
          <w:tcPr>
            <w:tcW w:w="1684" w:type="pct"/>
            <w:hideMark/>
          </w:tcPr>
          <w:p w14:paraId="5DA74309" w14:textId="77777777" w:rsidR="005B1647" w:rsidRPr="00776626"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776626">
              <w:t>Energiteknik</w:t>
            </w:r>
          </w:p>
        </w:tc>
        <w:tc>
          <w:tcPr>
            <w:tcW w:w="456" w:type="pct"/>
            <w:noWrap/>
            <w:hideMark/>
          </w:tcPr>
          <w:p w14:paraId="74C39964" w14:textId="77777777" w:rsidR="005B1647" w:rsidRPr="0077662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76626">
              <w:t>535</w:t>
            </w:r>
          </w:p>
        </w:tc>
        <w:tc>
          <w:tcPr>
            <w:tcW w:w="457" w:type="pct"/>
            <w:noWrap/>
            <w:hideMark/>
          </w:tcPr>
          <w:p w14:paraId="0EE08B77" w14:textId="77777777" w:rsidR="005B1647" w:rsidRPr="0077662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76626">
              <w:t>800</w:t>
            </w:r>
          </w:p>
        </w:tc>
        <w:tc>
          <w:tcPr>
            <w:tcW w:w="457" w:type="pct"/>
            <w:noWrap/>
            <w:hideMark/>
          </w:tcPr>
          <w:p w14:paraId="57530AB4" w14:textId="77777777" w:rsidR="005B1647" w:rsidRPr="0077662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76626">
              <w:t>-297</w:t>
            </w:r>
          </w:p>
        </w:tc>
        <w:tc>
          <w:tcPr>
            <w:tcW w:w="457" w:type="pct"/>
            <w:noWrap/>
            <w:hideMark/>
          </w:tcPr>
          <w:p w14:paraId="27CE7741" w14:textId="77777777" w:rsidR="005B1647" w:rsidRPr="0077662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76626">
              <w:t>-832</w:t>
            </w:r>
          </w:p>
        </w:tc>
        <w:tc>
          <w:tcPr>
            <w:tcW w:w="457" w:type="pct"/>
            <w:noWrap/>
            <w:hideMark/>
          </w:tcPr>
          <w:p w14:paraId="36C1C69D" w14:textId="77777777" w:rsidR="005B1647" w:rsidRPr="0077662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76626">
              <w:t>-155,6</w:t>
            </w:r>
          </w:p>
        </w:tc>
        <w:tc>
          <w:tcPr>
            <w:tcW w:w="455" w:type="pct"/>
            <w:hideMark/>
          </w:tcPr>
          <w:p w14:paraId="42ED523F" w14:textId="77777777" w:rsidR="005B1647" w:rsidRPr="0077662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76626">
              <w:t>1 034</w:t>
            </w:r>
          </w:p>
        </w:tc>
      </w:tr>
      <w:tr w:rsidR="00155607" w14:paraId="5609ADEB"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576" w:type="pct"/>
            <w:hideMark/>
          </w:tcPr>
          <w:p w14:paraId="30E377D4" w14:textId="77777777" w:rsidR="005B1647" w:rsidRPr="00776626" w:rsidRDefault="005B1647" w:rsidP="005B1647">
            <w:pPr>
              <w:pStyle w:val="Tabell"/>
            </w:pPr>
            <w:r w:rsidRPr="00776626">
              <w:t>1:8</w:t>
            </w:r>
          </w:p>
        </w:tc>
        <w:tc>
          <w:tcPr>
            <w:tcW w:w="1684" w:type="pct"/>
            <w:hideMark/>
          </w:tcPr>
          <w:p w14:paraId="2178DF1A" w14:textId="77777777" w:rsidR="005B1647" w:rsidRPr="00776626"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776626">
              <w:t>Elberedskap</w:t>
            </w:r>
          </w:p>
        </w:tc>
        <w:tc>
          <w:tcPr>
            <w:tcW w:w="456" w:type="pct"/>
            <w:noWrap/>
            <w:hideMark/>
          </w:tcPr>
          <w:p w14:paraId="3513AF2E" w14:textId="77777777" w:rsidR="005B1647" w:rsidRPr="0077662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76626">
              <w:t>258</w:t>
            </w:r>
          </w:p>
        </w:tc>
        <w:tc>
          <w:tcPr>
            <w:tcW w:w="457" w:type="pct"/>
            <w:noWrap/>
            <w:hideMark/>
          </w:tcPr>
          <w:p w14:paraId="4F343D2B" w14:textId="77777777" w:rsidR="005B1647" w:rsidRPr="00776626"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457" w:type="pct"/>
            <w:noWrap/>
            <w:hideMark/>
          </w:tcPr>
          <w:p w14:paraId="221B8313" w14:textId="77777777" w:rsidR="005B1647" w:rsidRPr="0077662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76626">
              <w:t>235</w:t>
            </w:r>
          </w:p>
        </w:tc>
        <w:tc>
          <w:tcPr>
            <w:tcW w:w="457" w:type="pct"/>
            <w:noWrap/>
            <w:hideMark/>
          </w:tcPr>
          <w:p w14:paraId="14802B53" w14:textId="77777777" w:rsidR="005B1647" w:rsidRPr="0077662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76626">
              <w:t>-23</w:t>
            </w:r>
          </w:p>
        </w:tc>
        <w:tc>
          <w:tcPr>
            <w:tcW w:w="457" w:type="pct"/>
            <w:noWrap/>
            <w:hideMark/>
          </w:tcPr>
          <w:p w14:paraId="140AC434" w14:textId="77777777" w:rsidR="005B1647" w:rsidRPr="0077662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76626">
              <w:t>-8,9</w:t>
            </w:r>
          </w:p>
        </w:tc>
        <w:tc>
          <w:tcPr>
            <w:tcW w:w="455" w:type="pct"/>
            <w:hideMark/>
          </w:tcPr>
          <w:p w14:paraId="7C15C971" w14:textId="77777777" w:rsidR="005B1647" w:rsidRPr="0077662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76626">
              <w:t>178</w:t>
            </w:r>
          </w:p>
        </w:tc>
      </w:tr>
      <w:tr w:rsidR="00155607" w14:paraId="4C61E2DE"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576" w:type="pct"/>
            <w:hideMark/>
          </w:tcPr>
          <w:p w14:paraId="5E666527" w14:textId="77777777" w:rsidR="005B1647" w:rsidRPr="00776626" w:rsidRDefault="005B1647" w:rsidP="005B1647">
            <w:pPr>
              <w:pStyle w:val="Tabell"/>
            </w:pPr>
          </w:p>
        </w:tc>
        <w:tc>
          <w:tcPr>
            <w:tcW w:w="1684" w:type="pct"/>
            <w:hideMark/>
          </w:tcPr>
          <w:p w14:paraId="194365B5" w14:textId="77777777" w:rsidR="005B1647" w:rsidRPr="00776626"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776626">
              <w:t>Övriga anslag</w:t>
            </w:r>
          </w:p>
        </w:tc>
        <w:tc>
          <w:tcPr>
            <w:tcW w:w="456" w:type="pct"/>
            <w:noWrap/>
            <w:hideMark/>
          </w:tcPr>
          <w:p w14:paraId="49A190BE" w14:textId="77777777" w:rsidR="005B1647" w:rsidRPr="0077662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76626">
              <w:t>249</w:t>
            </w:r>
          </w:p>
        </w:tc>
        <w:tc>
          <w:tcPr>
            <w:tcW w:w="457" w:type="pct"/>
            <w:noWrap/>
            <w:hideMark/>
          </w:tcPr>
          <w:p w14:paraId="563AA782" w14:textId="77777777" w:rsidR="005B1647" w:rsidRPr="00776626"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457" w:type="pct"/>
            <w:noWrap/>
            <w:hideMark/>
          </w:tcPr>
          <w:p w14:paraId="233901F1" w14:textId="77777777" w:rsidR="005B1647" w:rsidRPr="0077662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76626">
              <w:t>247</w:t>
            </w:r>
          </w:p>
        </w:tc>
        <w:tc>
          <w:tcPr>
            <w:tcW w:w="457" w:type="pct"/>
            <w:noWrap/>
            <w:hideMark/>
          </w:tcPr>
          <w:p w14:paraId="5D0C3A9D" w14:textId="77777777" w:rsidR="005B1647" w:rsidRPr="0077662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76626">
              <w:t>-1</w:t>
            </w:r>
          </w:p>
        </w:tc>
        <w:tc>
          <w:tcPr>
            <w:tcW w:w="457" w:type="pct"/>
            <w:noWrap/>
            <w:hideMark/>
          </w:tcPr>
          <w:p w14:paraId="39317E7D" w14:textId="77777777" w:rsidR="005B1647" w:rsidRPr="0077662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76626">
              <w:t>-0,5</w:t>
            </w:r>
          </w:p>
        </w:tc>
        <w:tc>
          <w:tcPr>
            <w:tcW w:w="455" w:type="pct"/>
            <w:hideMark/>
          </w:tcPr>
          <w:p w14:paraId="3ACE5901" w14:textId="77777777" w:rsidR="005B1647" w:rsidRPr="0077662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76626">
              <w:t>242</w:t>
            </w:r>
          </w:p>
        </w:tc>
      </w:tr>
      <w:tr w:rsidR="00155607" w14:paraId="624937F6" w14:textId="77777777" w:rsidTr="00155607">
        <w:trPr>
          <w:cnfStyle w:val="010000000000" w:firstRow="0" w:lastRow="1" w:firstColumn="0" w:lastColumn="0" w:oddVBand="0" w:evenVBand="0" w:oddHBand="0" w:evenHBand="0" w:firstRowFirstColumn="0" w:firstRowLastColumn="0" w:lastRowFirstColumn="0" w:lastRowLastColumn="0"/>
          <w:trHeight w:val="170"/>
        </w:trPr>
        <w:tc>
          <w:tcPr>
            <w:cnfStyle w:val="001000000000" w:firstRow="0" w:lastRow="0" w:firstColumn="1" w:lastColumn="0" w:oddVBand="0" w:evenVBand="0" w:oddHBand="0" w:evenHBand="0" w:firstRowFirstColumn="0" w:firstRowLastColumn="0" w:lastRowFirstColumn="0" w:lastRowLastColumn="0"/>
            <w:tcW w:w="576" w:type="pct"/>
            <w:noWrap/>
            <w:hideMark/>
          </w:tcPr>
          <w:p w14:paraId="43B80967" w14:textId="77777777" w:rsidR="005B1647" w:rsidRPr="00776626" w:rsidRDefault="005B1647" w:rsidP="005B1647">
            <w:pPr>
              <w:pStyle w:val="Tabell"/>
              <w:rPr>
                <w:bCs/>
              </w:rPr>
            </w:pPr>
            <w:r w:rsidRPr="00776626">
              <w:rPr>
                <w:bCs/>
              </w:rPr>
              <w:t>Summa</w:t>
            </w:r>
          </w:p>
        </w:tc>
        <w:tc>
          <w:tcPr>
            <w:tcW w:w="1684" w:type="pct"/>
            <w:hideMark/>
          </w:tcPr>
          <w:p w14:paraId="064D9DC5" w14:textId="77777777" w:rsidR="005B1647" w:rsidRPr="00776626" w:rsidRDefault="005B1647" w:rsidP="005B1647">
            <w:pPr>
              <w:pStyle w:val="Tabell"/>
              <w:jc w:val="left"/>
              <w:cnfStyle w:val="010000000000" w:firstRow="0" w:lastRow="1" w:firstColumn="0" w:lastColumn="0" w:oddVBand="0" w:evenVBand="0" w:oddHBand="0" w:evenHBand="0" w:firstRowFirstColumn="0" w:firstRowLastColumn="0" w:lastRowFirstColumn="0" w:lastRowLastColumn="0"/>
              <w:rPr>
                <w:bCs/>
              </w:rPr>
            </w:pPr>
            <w:r w:rsidRPr="00776626">
              <w:rPr>
                <w:bCs/>
              </w:rPr>
              <w:t> </w:t>
            </w:r>
          </w:p>
        </w:tc>
        <w:tc>
          <w:tcPr>
            <w:tcW w:w="456" w:type="pct"/>
            <w:noWrap/>
            <w:hideMark/>
          </w:tcPr>
          <w:p w14:paraId="6AAA50E0" w14:textId="77777777" w:rsidR="005B1647" w:rsidRPr="00776626"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776626">
              <w:rPr>
                <w:bCs/>
              </w:rPr>
              <w:t>3 150</w:t>
            </w:r>
          </w:p>
        </w:tc>
        <w:tc>
          <w:tcPr>
            <w:tcW w:w="457" w:type="pct"/>
            <w:noWrap/>
            <w:hideMark/>
          </w:tcPr>
          <w:p w14:paraId="22ED9810" w14:textId="77777777" w:rsidR="005B1647" w:rsidRPr="00776626"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776626">
              <w:rPr>
                <w:bCs/>
              </w:rPr>
              <w:t>795</w:t>
            </w:r>
          </w:p>
        </w:tc>
        <w:tc>
          <w:tcPr>
            <w:tcW w:w="457" w:type="pct"/>
            <w:noWrap/>
            <w:hideMark/>
          </w:tcPr>
          <w:p w14:paraId="0FEF6CDD" w14:textId="77777777" w:rsidR="005B1647" w:rsidRPr="00776626"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776626">
              <w:rPr>
                <w:bCs/>
              </w:rPr>
              <w:t>2 214</w:t>
            </w:r>
          </w:p>
        </w:tc>
        <w:tc>
          <w:tcPr>
            <w:tcW w:w="457" w:type="pct"/>
            <w:noWrap/>
            <w:hideMark/>
          </w:tcPr>
          <w:p w14:paraId="6F3025F6" w14:textId="77777777" w:rsidR="005B1647" w:rsidRPr="00776626"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776626">
              <w:rPr>
                <w:bCs/>
              </w:rPr>
              <w:t>-936</w:t>
            </w:r>
          </w:p>
        </w:tc>
        <w:tc>
          <w:tcPr>
            <w:tcW w:w="457" w:type="pct"/>
            <w:noWrap/>
            <w:hideMark/>
          </w:tcPr>
          <w:p w14:paraId="252D39BE" w14:textId="77777777" w:rsidR="005B1647" w:rsidRPr="00776626"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776626">
              <w:rPr>
                <w:bCs/>
              </w:rPr>
              <w:t>-29,7</w:t>
            </w:r>
          </w:p>
        </w:tc>
        <w:tc>
          <w:tcPr>
            <w:tcW w:w="455" w:type="pct"/>
            <w:hideMark/>
          </w:tcPr>
          <w:p w14:paraId="530CECBD" w14:textId="77777777" w:rsidR="005B1647" w:rsidRPr="00776626"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776626">
              <w:rPr>
                <w:bCs/>
              </w:rPr>
              <w:t>3 504</w:t>
            </w:r>
          </w:p>
        </w:tc>
      </w:tr>
    </w:tbl>
    <w:p w14:paraId="692F25F9" w14:textId="77777777" w:rsidR="005B1647" w:rsidRDefault="005B1647" w:rsidP="005B1647">
      <w:pPr>
        <w:pStyle w:val="Brdtext"/>
        <w:spacing w:before="160"/>
      </w:pPr>
      <w:r w:rsidRPr="00776626">
        <w:t>Utgiftsområdet omfattar frågor om tillförsel, distribution och användning av energi och syftar till att förena ekologisk hållbarhet, konkurrenskraft och försörjnings</w:t>
      </w:r>
      <w:r>
        <w:softHyphen/>
      </w:r>
      <w:r w:rsidRPr="00776626">
        <w:t>trygghet. Det är främst Statens energimyndighet, Energimarknadsinspektionen och Affärsverket svenska kraftnät som ansvarar för att genomföra åtgärderna inom området.</w:t>
      </w:r>
    </w:p>
    <w:p w14:paraId="50D0A184" w14:textId="77777777" w:rsidR="005B1647" w:rsidRDefault="005B1647" w:rsidP="005B1647">
      <w:pPr>
        <w:pStyle w:val="Brdtext"/>
      </w:pPr>
      <w:r w:rsidRPr="00776626">
        <w:t>Utfallet uppgick till 2</w:t>
      </w:r>
      <w:r>
        <w:t> </w:t>
      </w:r>
      <w:r w:rsidRPr="00776626">
        <w:t>214</w:t>
      </w:r>
      <w:r>
        <w:t> </w:t>
      </w:r>
      <w:r w:rsidRPr="00776626">
        <w:t>miljoner kronor och blev därmed 936</w:t>
      </w:r>
      <w:r>
        <w:t> </w:t>
      </w:r>
      <w:r w:rsidRPr="00776626">
        <w:t>miljoner kronor (29,7</w:t>
      </w:r>
      <w:r>
        <w:t> </w:t>
      </w:r>
      <w:r w:rsidRPr="00776626">
        <w:t>procent) lägre än anvisat i statens budget. Jämfört med 2018 var utgifterna 1</w:t>
      </w:r>
      <w:r>
        <w:t> </w:t>
      </w:r>
      <w:r w:rsidRPr="00776626">
        <w:t>289</w:t>
      </w:r>
      <w:r>
        <w:t> </w:t>
      </w:r>
      <w:r w:rsidRPr="00776626">
        <w:t>miljoner kronor (36,8 procent) lägre.</w:t>
      </w:r>
    </w:p>
    <w:p w14:paraId="6ED1198B" w14:textId="77777777" w:rsidR="005B1647" w:rsidRDefault="005B1647" w:rsidP="005B1647">
      <w:pPr>
        <w:pStyle w:val="Rubrik5utannumrering"/>
      </w:pPr>
      <w:r>
        <w:t>Förändrad hantering av solcellsstöd medför negativt anslagsutfall</w:t>
      </w:r>
    </w:p>
    <w:p w14:paraId="66CDEC78" w14:textId="77777777" w:rsidR="005B1647" w:rsidRDefault="005B1647" w:rsidP="005B1647">
      <w:pPr>
        <w:pStyle w:val="Brdtext"/>
      </w:pPr>
      <w:r>
        <w:t xml:space="preserve">Utfallet för anslaget 1:7 </w:t>
      </w:r>
      <w:r w:rsidRPr="00E057B7">
        <w:rPr>
          <w:i/>
          <w:iCs/>
        </w:rPr>
        <w:t>Energiteknik</w:t>
      </w:r>
      <w:r>
        <w:t xml:space="preserve"> uppgick till -297 miljoner kronor. Det är 832 miljoner kronor (155,6 procent) lägre än anvisat i statens ursprungliga budget och 1 331 miljoner kronor (128,8 procent) lägre än 2018. I enlighet med propositionerna Vårändringsbudget för 2019 och Höständringsbudget för 2019 anvisade riksdagen anslaget ytterligare 300 miljoner kronor respektive 500 miljoner kronor, eftersom efterfrågan på solcellsstöd var hög.</w:t>
      </w:r>
      <w:r w:rsidRPr="00C00FF0">
        <w:t xml:space="preserve"> </w:t>
      </w:r>
    </w:p>
    <w:p w14:paraId="04F5A4EB" w14:textId="77777777" w:rsidR="005B1647" w:rsidRDefault="005B1647" w:rsidP="005B1647">
      <w:r>
        <w:t xml:space="preserve">Att anslagsutfallet blev negativt beror på att regeringen beslutade om ändring av regleringsbrevet för Statens energimyndighet den 28 november 2019 som innebar att grunderna för redovisningen mot anslag ändrades fr.o.m. 2020. </w:t>
      </w:r>
    </w:p>
    <w:p w14:paraId="5EC47F5F" w14:textId="77777777" w:rsidR="005B1647" w:rsidRDefault="005B1647" w:rsidP="005B1647">
      <w:pPr>
        <w:pStyle w:val="Brdtext"/>
      </w:pPr>
      <w:r>
        <w:t>För att redovisningen mot anslag skulle kunna göras enligt den nya modellen återbetalade Boverket beviljade, men inte utbetalda stöd till solceller i december enligt beslut av regeringen. Återbetalningen avsåg även medel som betalats tidigare år till Boverket men som ännu inte betalats till stödmottagarna. Eftersom återbetalningarna var större än utbetalningarna 2019, blev den totala belastningen på anslaget negativt.</w:t>
      </w:r>
    </w:p>
    <w:p w14:paraId="33573B9A" w14:textId="77777777" w:rsidR="005B1647" w:rsidRDefault="005B1647" w:rsidP="005B1647">
      <w:r>
        <w:t>Statens energimyndighet får disponera anslagssparande motsvarande minst summan av de bidrag som länsstyrelserna har beviljat, men som ännu inte har utbetalats till stödmottagarna. Den tekniska omläggningen påverkar inte utrymmet för att bevilja och utbetala stöd till solceller och energilagring.</w:t>
      </w:r>
    </w:p>
    <w:p w14:paraId="34963F7D" w14:textId="77777777" w:rsidR="005B1647" w:rsidRPr="00CF717A" w:rsidRDefault="005B1647" w:rsidP="005B1647">
      <w:r>
        <w:t>Under 2019 betalade Boverket 691 miljoner kronor till stödmottagarna. Beloppet skulle motsvara den korrekta anslagsbelastningen 2019 enligt den nya modellen som tillämpas fr.o.m. 2020.</w:t>
      </w:r>
    </w:p>
    <w:p w14:paraId="030E6F43" w14:textId="77777777" w:rsidR="005B1647" w:rsidRDefault="005B1647" w:rsidP="005B1647">
      <w:pPr>
        <w:pStyle w:val="Rubrik5utannumrering"/>
      </w:pPr>
      <w:r>
        <w:lastRenderedPageBreak/>
        <w:t>Lägre utgifter för planeringsstöd till vindkraft jämfört med 2018</w:t>
      </w:r>
    </w:p>
    <w:p w14:paraId="5BCF1071" w14:textId="77777777" w:rsidR="005B1647" w:rsidRDefault="005B1647" w:rsidP="005B1647">
      <w:pPr>
        <w:pStyle w:val="Brdtext"/>
      </w:pPr>
      <w:r>
        <w:t xml:space="preserve">Utfallet för anslag 1:5 </w:t>
      </w:r>
      <w:r w:rsidRPr="004B49D4">
        <w:rPr>
          <w:i/>
          <w:iCs/>
        </w:rPr>
        <w:t>Planeringsstöd för vindkraft</w:t>
      </w:r>
      <w:r>
        <w:t xml:space="preserve"> uppgick till 14 miljoner kronor, vilket är 70 miljoner kronor (83,1 procent) lägre än 2018. Det lägre utfallet beror på att vindkraftspremien till kommuner för vindkraftsetableringar avskaffades i och med riksdagens beslut om statsbudgeten för 2019. Under 2018 betalades vindkraftspremier om 70 miljoner kronor ut till 10 kommuner i enlighet med förordning (2017:1338) om bidrag till kommuner för att underlätta vindkraftsetableringar. Utgifterna för 2019 består i huvudsak av utbetalningar till Nationellt nätverk för vindbruk.</w:t>
      </w:r>
    </w:p>
    <w:p w14:paraId="31B6943F" w14:textId="77777777" w:rsidR="005B1647" w:rsidRDefault="005B1647" w:rsidP="005B1647">
      <w:pPr>
        <w:pStyle w:val="Rubrik4utannumrering"/>
      </w:pPr>
      <w:r w:rsidRPr="0044010A">
        <w:t>Beställningsbemyndiganden</w:t>
      </w:r>
    </w:p>
    <w:p w14:paraId="44621385" w14:textId="7B04CC45" w:rsidR="005B1647" w:rsidRDefault="005B1647" w:rsidP="005B1647">
      <w:pPr>
        <w:pStyle w:val="TabellRubrik"/>
      </w:pPr>
      <w:bookmarkStart w:id="172" w:name="_Toc37340095"/>
      <w:r>
        <w:t xml:space="preserve">Tabell </w:t>
      </w:r>
      <w:r>
        <w:fldChar w:fldCharType="begin"/>
      </w:r>
      <w:r>
        <w:instrText xml:space="preserve"> STYLEREF  "Rubrik 1" \n</w:instrText>
      </w:r>
      <w:r>
        <w:fldChar w:fldCharType="separate"/>
      </w:r>
      <w:r w:rsidR="00301022">
        <w:rPr>
          <w:noProof/>
        </w:rPr>
        <w:t>2</w:t>
      </w:r>
      <w:r>
        <w:rPr>
          <w:noProof/>
        </w:rPr>
        <w:fldChar w:fldCharType="end"/>
      </w:r>
      <w:r>
        <w:t>.</w:t>
      </w:r>
      <w:fldSimple w:instr=" SEQ Tabell \* ARABIC \s 1 ">
        <w:r w:rsidR="00301022">
          <w:rPr>
            <w:noProof/>
          </w:rPr>
          <w:t>95</w:t>
        </w:r>
      </w:fldSimple>
      <w:r>
        <w:tab/>
      </w:r>
      <w:r w:rsidRPr="0044010A">
        <w:t>UO 21 Beställningsbemyndiganden</w:t>
      </w:r>
      <w:bookmarkEnd w:id="172"/>
    </w:p>
    <w:p w14:paraId="0193BEF8" w14:textId="77777777" w:rsidR="005B1647" w:rsidRDefault="005B1647" w:rsidP="005B1647">
      <w:pPr>
        <w:pStyle w:val="TabellUnderrubrik"/>
      </w:pPr>
      <w:r w:rsidRPr="0044010A">
        <w:t>Miljoner kronor</w:t>
      </w:r>
    </w:p>
    <w:tbl>
      <w:tblPr>
        <w:tblStyle w:val="RKBPTabell"/>
        <w:tblW w:w="5000" w:type="pct"/>
        <w:tblLayout w:type="fixed"/>
        <w:tblLook w:val="06E0" w:firstRow="1" w:lastRow="1" w:firstColumn="1" w:lastColumn="0" w:noHBand="1" w:noVBand="1"/>
      </w:tblPr>
      <w:tblGrid>
        <w:gridCol w:w="782"/>
        <w:gridCol w:w="4605"/>
        <w:gridCol w:w="1134"/>
        <w:gridCol w:w="849"/>
      </w:tblGrid>
      <w:tr w:rsidR="00155607" w14:paraId="2DF4C5FD" w14:textId="77777777" w:rsidTr="00860E41">
        <w:trPr>
          <w:cnfStyle w:val="100000000000" w:firstRow="1" w:lastRow="0" w:firstColumn="0" w:lastColumn="0" w:oddVBand="0" w:evenVBand="0" w:oddHBand="0" w:evenHBand="0" w:firstRowFirstColumn="0" w:firstRowLastColumn="0" w:lastRowFirstColumn="0" w:lastRowLastColumn="0"/>
          <w:trHeight w:val="825"/>
          <w:tblHeader w:val="0"/>
        </w:trPr>
        <w:tc>
          <w:tcPr>
            <w:cnfStyle w:val="001000000000" w:firstRow="0" w:lastRow="0" w:firstColumn="1" w:lastColumn="0" w:oddVBand="0" w:evenVBand="0" w:oddHBand="0" w:evenHBand="0" w:firstRowFirstColumn="0" w:firstRowLastColumn="0" w:lastRowFirstColumn="0" w:lastRowLastColumn="0"/>
            <w:tcW w:w="531"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1C11E7EB" w14:textId="77777777" w:rsidR="005B1647" w:rsidRPr="0044010A" w:rsidRDefault="005B1647" w:rsidP="005B1647">
            <w:pPr>
              <w:pStyle w:val="TabellHuvud"/>
            </w:pPr>
            <w:r w:rsidRPr="0044010A">
              <w:t>Anslag</w:t>
            </w:r>
          </w:p>
        </w:tc>
        <w:tc>
          <w:tcPr>
            <w:tcW w:w="3124"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75FAE235" w14:textId="77777777" w:rsidR="005B1647" w:rsidRPr="0044010A" w:rsidRDefault="005B1647" w:rsidP="005B1647">
            <w:pPr>
              <w:pStyle w:val="TabellHuvud"/>
              <w:jc w:val="left"/>
              <w:cnfStyle w:val="100000000000" w:firstRow="1" w:lastRow="0" w:firstColumn="0" w:lastColumn="0" w:oddVBand="0" w:evenVBand="0" w:oddHBand="0" w:evenHBand="0" w:firstRowFirstColumn="0" w:firstRowLastColumn="0" w:lastRowFirstColumn="0" w:lastRowLastColumn="0"/>
            </w:pPr>
            <w:r w:rsidRPr="0044010A">
              <w:t>Anslagsnamn</w:t>
            </w:r>
          </w:p>
        </w:tc>
        <w:tc>
          <w:tcPr>
            <w:tcW w:w="769"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hideMark/>
          </w:tcPr>
          <w:p w14:paraId="34C50DAB" w14:textId="77777777" w:rsidR="005B1647" w:rsidRPr="0044010A"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44010A">
              <w:t>Beställnings-bemyndigande</w:t>
            </w:r>
          </w:p>
        </w:tc>
        <w:tc>
          <w:tcPr>
            <w:tcW w:w="576"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hideMark/>
          </w:tcPr>
          <w:p w14:paraId="06AA257A" w14:textId="77777777" w:rsidR="005B1647" w:rsidRPr="0044010A"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44010A">
              <w:t>Utestående åtaganden</w:t>
            </w:r>
            <w:r>
              <w:t xml:space="preserve"> </w:t>
            </w:r>
            <w:r w:rsidRPr="0044010A">
              <w:t>2019-12-31</w:t>
            </w:r>
          </w:p>
        </w:tc>
      </w:tr>
      <w:tr w:rsidR="00155607" w14:paraId="225C4AC9" w14:textId="77777777" w:rsidTr="00860E41">
        <w:trPr>
          <w:trHeight w:val="300"/>
        </w:trPr>
        <w:tc>
          <w:tcPr>
            <w:cnfStyle w:val="001000000000" w:firstRow="0" w:lastRow="0" w:firstColumn="1" w:lastColumn="0" w:oddVBand="0" w:evenVBand="0" w:oddHBand="0" w:evenHBand="0" w:firstRowFirstColumn="0" w:firstRowLastColumn="0" w:lastRowFirstColumn="0" w:lastRowLastColumn="0"/>
            <w:tcW w:w="531" w:type="pct"/>
            <w:tcBorders>
              <w:top w:val="single" w:sz="12" w:space="0" w:color="auto"/>
            </w:tcBorders>
            <w:noWrap/>
            <w:hideMark/>
          </w:tcPr>
          <w:p w14:paraId="031DB9B5" w14:textId="77777777" w:rsidR="005B1647" w:rsidRPr="0044010A" w:rsidRDefault="005B1647" w:rsidP="005B1647">
            <w:pPr>
              <w:pStyle w:val="Tabell"/>
            </w:pPr>
            <w:r w:rsidRPr="0044010A">
              <w:t>1:2</w:t>
            </w:r>
          </w:p>
        </w:tc>
        <w:tc>
          <w:tcPr>
            <w:tcW w:w="3124" w:type="pct"/>
            <w:tcBorders>
              <w:top w:val="single" w:sz="12" w:space="0" w:color="auto"/>
            </w:tcBorders>
            <w:noWrap/>
            <w:hideMark/>
          </w:tcPr>
          <w:p w14:paraId="266A05E9" w14:textId="77777777" w:rsidR="005B1647" w:rsidRPr="0044010A"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44010A">
              <w:t xml:space="preserve">Insatser för energieffektivisering </w:t>
            </w:r>
          </w:p>
        </w:tc>
        <w:tc>
          <w:tcPr>
            <w:tcW w:w="769" w:type="pct"/>
            <w:tcBorders>
              <w:top w:val="single" w:sz="12" w:space="0" w:color="auto"/>
            </w:tcBorders>
            <w:noWrap/>
            <w:hideMark/>
          </w:tcPr>
          <w:p w14:paraId="4C71751E" w14:textId="77777777" w:rsidR="005B1647" w:rsidRPr="0044010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44010A">
              <w:t>208</w:t>
            </w:r>
          </w:p>
        </w:tc>
        <w:tc>
          <w:tcPr>
            <w:tcW w:w="576" w:type="pct"/>
            <w:tcBorders>
              <w:top w:val="single" w:sz="12" w:space="0" w:color="auto"/>
            </w:tcBorders>
            <w:noWrap/>
            <w:hideMark/>
          </w:tcPr>
          <w:p w14:paraId="37A6D697" w14:textId="77777777" w:rsidR="005B1647" w:rsidRPr="0044010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44010A">
              <w:t>154</w:t>
            </w:r>
          </w:p>
        </w:tc>
      </w:tr>
      <w:tr w:rsidR="00155607" w14:paraId="49ADCC9F" w14:textId="77777777" w:rsidTr="00155607">
        <w:trPr>
          <w:trHeight w:val="300"/>
        </w:trPr>
        <w:tc>
          <w:tcPr>
            <w:cnfStyle w:val="001000000000" w:firstRow="0" w:lastRow="0" w:firstColumn="1" w:lastColumn="0" w:oddVBand="0" w:evenVBand="0" w:oddHBand="0" w:evenHBand="0" w:firstRowFirstColumn="0" w:firstRowLastColumn="0" w:lastRowFirstColumn="0" w:lastRowLastColumn="0"/>
            <w:tcW w:w="531" w:type="pct"/>
            <w:noWrap/>
            <w:hideMark/>
          </w:tcPr>
          <w:p w14:paraId="440BABDC" w14:textId="77777777" w:rsidR="005B1647" w:rsidRPr="0044010A" w:rsidRDefault="005B1647" w:rsidP="005B1647">
            <w:pPr>
              <w:pStyle w:val="Tabell"/>
            </w:pPr>
            <w:r w:rsidRPr="0044010A">
              <w:t>1:3</w:t>
            </w:r>
          </w:p>
        </w:tc>
        <w:tc>
          <w:tcPr>
            <w:tcW w:w="3124" w:type="pct"/>
            <w:noWrap/>
            <w:hideMark/>
          </w:tcPr>
          <w:p w14:paraId="0ECCFBC7" w14:textId="77777777" w:rsidR="005B1647" w:rsidRPr="0044010A"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44010A">
              <w:t>Stöd för marknadsintroduktion av vindkraft</w:t>
            </w:r>
          </w:p>
        </w:tc>
        <w:tc>
          <w:tcPr>
            <w:tcW w:w="769" w:type="pct"/>
            <w:noWrap/>
            <w:hideMark/>
          </w:tcPr>
          <w:p w14:paraId="68E3C780" w14:textId="77777777" w:rsidR="005B1647" w:rsidRPr="0044010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44010A">
              <w:t>10</w:t>
            </w:r>
          </w:p>
        </w:tc>
        <w:tc>
          <w:tcPr>
            <w:tcW w:w="576" w:type="pct"/>
            <w:noWrap/>
            <w:hideMark/>
          </w:tcPr>
          <w:p w14:paraId="05695AE9" w14:textId="77777777" w:rsidR="005B1647" w:rsidRPr="0044010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44010A">
              <w:t>6</w:t>
            </w:r>
          </w:p>
        </w:tc>
      </w:tr>
      <w:tr w:rsidR="00155607" w14:paraId="2B8FD42B" w14:textId="77777777" w:rsidTr="00155607">
        <w:trPr>
          <w:trHeight w:val="300"/>
        </w:trPr>
        <w:tc>
          <w:tcPr>
            <w:cnfStyle w:val="001000000000" w:firstRow="0" w:lastRow="0" w:firstColumn="1" w:lastColumn="0" w:oddVBand="0" w:evenVBand="0" w:oddHBand="0" w:evenHBand="0" w:firstRowFirstColumn="0" w:firstRowLastColumn="0" w:lastRowFirstColumn="0" w:lastRowLastColumn="0"/>
            <w:tcW w:w="531" w:type="pct"/>
            <w:noWrap/>
            <w:hideMark/>
          </w:tcPr>
          <w:p w14:paraId="3ABEFE24" w14:textId="77777777" w:rsidR="005B1647" w:rsidRPr="0044010A" w:rsidRDefault="005B1647" w:rsidP="005B1647">
            <w:pPr>
              <w:pStyle w:val="Tabell"/>
            </w:pPr>
            <w:r w:rsidRPr="0044010A">
              <w:t>1:4</w:t>
            </w:r>
          </w:p>
        </w:tc>
        <w:tc>
          <w:tcPr>
            <w:tcW w:w="3124" w:type="pct"/>
            <w:noWrap/>
            <w:hideMark/>
          </w:tcPr>
          <w:p w14:paraId="4C2878C7" w14:textId="77777777" w:rsidR="005B1647" w:rsidRPr="0044010A"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44010A">
              <w:t>Energiforskning</w:t>
            </w:r>
          </w:p>
        </w:tc>
        <w:tc>
          <w:tcPr>
            <w:tcW w:w="769" w:type="pct"/>
            <w:noWrap/>
            <w:hideMark/>
          </w:tcPr>
          <w:p w14:paraId="47AE51FE" w14:textId="77777777" w:rsidR="005B1647" w:rsidRPr="0044010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44010A">
              <w:t>3 450</w:t>
            </w:r>
          </w:p>
        </w:tc>
        <w:tc>
          <w:tcPr>
            <w:tcW w:w="576" w:type="pct"/>
            <w:noWrap/>
            <w:hideMark/>
          </w:tcPr>
          <w:p w14:paraId="058C661A" w14:textId="77777777" w:rsidR="005B1647" w:rsidRPr="0044010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44010A">
              <w:t>2 150</w:t>
            </w:r>
          </w:p>
        </w:tc>
      </w:tr>
      <w:tr w:rsidR="00155607" w14:paraId="47CB3862" w14:textId="77777777" w:rsidTr="00155607">
        <w:trPr>
          <w:trHeight w:val="300"/>
        </w:trPr>
        <w:tc>
          <w:tcPr>
            <w:cnfStyle w:val="001000000000" w:firstRow="0" w:lastRow="0" w:firstColumn="1" w:lastColumn="0" w:oddVBand="0" w:evenVBand="0" w:oddHBand="0" w:evenHBand="0" w:firstRowFirstColumn="0" w:firstRowLastColumn="0" w:lastRowFirstColumn="0" w:lastRowLastColumn="0"/>
            <w:tcW w:w="531" w:type="pct"/>
            <w:noWrap/>
            <w:hideMark/>
          </w:tcPr>
          <w:p w14:paraId="03FB15C8" w14:textId="77777777" w:rsidR="005B1647" w:rsidRPr="0044010A" w:rsidRDefault="005B1647" w:rsidP="005B1647">
            <w:pPr>
              <w:pStyle w:val="Tabell"/>
            </w:pPr>
            <w:r w:rsidRPr="0044010A">
              <w:t>1:8</w:t>
            </w:r>
          </w:p>
        </w:tc>
        <w:tc>
          <w:tcPr>
            <w:tcW w:w="3124" w:type="pct"/>
            <w:noWrap/>
            <w:hideMark/>
          </w:tcPr>
          <w:p w14:paraId="527F3FCB" w14:textId="77777777" w:rsidR="005B1647" w:rsidRPr="0044010A"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44010A">
              <w:t>Elberedskap</w:t>
            </w:r>
          </w:p>
        </w:tc>
        <w:tc>
          <w:tcPr>
            <w:tcW w:w="769" w:type="pct"/>
            <w:noWrap/>
            <w:hideMark/>
          </w:tcPr>
          <w:p w14:paraId="76BF3A0A" w14:textId="77777777" w:rsidR="005B1647" w:rsidRPr="0044010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44010A">
              <w:t>200</w:t>
            </w:r>
          </w:p>
        </w:tc>
        <w:tc>
          <w:tcPr>
            <w:tcW w:w="576" w:type="pct"/>
            <w:noWrap/>
            <w:hideMark/>
          </w:tcPr>
          <w:p w14:paraId="21229609" w14:textId="77777777" w:rsidR="005B1647" w:rsidRPr="0044010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44010A">
              <w:t>138</w:t>
            </w:r>
          </w:p>
        </w:tc>
      </w:tr>
      <w:tr w:rsidR="00155607" w14:paraId="5A3EDB5F" w14:textId="77777777" w:rsidTr="00155607">
        <w:trPr>
          <w:trHeight w:val="300"/>
        </w:trPr>
        <w:tc>
          <w:tcPr>
            <w:cnfStyle w:val="001000000000" w:firstRow="0" w:lastRow="0" w:firstColumn="1" w:lastColumn="0" w:oddVBand="0" w:evenVBand="0" w:oddHBand="0" w:evenHBand="0" w:firstRowFirstColumn="0" w:firstRowLastColumn="0" w:lastRowFirstColumn="0" w:lastRowLastColumn="0"/>
            <w:tcW w:w="531" w:type="pct"/>
            <w:noWrap/>
            <w:hideMark/>
          </w:tcPr>
          <w:p w14:paraId="7BB815A4" w14:textId="77777777" w:rsidR="005B1647" w:rsidRPr="0044010A" w:rsidRDefault="005B1647" w:rsidP="005B1647">
            <w:pPr>
              <w:pStyle w:val="Tabell"/>
            </w:pPr>
            <w:r w:rsidRPr="0044010A">
              <w:t>1:10</w:t>
            </w:r>
          </w:p>
        </w:tc>
        <w:tc>
          <w:tcPr>
            <w:tcW w:w="3124" w:type="pct"/>
            <w:noWrap/>
            <w:hideMark/>
          </w:tcPr>
          <w:p w14:paraId="60233A06" w14:textId="77777777" w:rsidR="005B1647" w:rsidRPr="0044010A"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44010A">
              <w:t>Lokal och regional kapacitetsutveckling för klimat- och energiomställning</w:t>
            </w:r>
          </w:p>
        </w:tc>
        <w:tc>
          <w:tcPr>
            <w:tcW w:w="769" w:type="pct"/>
            <w:noWrap/>
            <w:hideMark/>
          </w:tcPr>
          <w:p w14:paraId="4275E55A" w14:textId="77777777" w:rsidR="005B1647" w:rsidRPr="0044010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44010A">
              <w:t>65</w:t>
            </w:r>
          </w:p>
        </w:tc>
        <w:tc>
          <w:tcPr>
            <w:tcW w:w="576" w:type="pct"/>
            <w:noWrap/>
            <w:hideMark/>
          </w:tcPr>
          <w:p w14:paraId="3FEC7A1F" w14:textId="77777777" w:rsidR="005B1647" w:rsidRPr="0044010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44010A">
              <w:t>40</w:t>
            </w:r>
          </w:p>
        </w:tc>
      </w:tr>
      <w:tr w:rsidR="00155607" w14:paraId="3872A833" w14:textId="77777777" w:rsidTr="00155607">
        <w:trPr>
          <w:trHeight w:val="315"/>
        </w:trPr>
        <w:tc>
          <w:tcPr>
            <w:cnfStyle w:val="001000000000" w:firstRow="0" w:lastRow="0" w:firstColumn="1" w:lastColumn="0" w:oddVBand="0" w:evenVBand="0" w:oddHBand="0" w:evenHBand="0" w:firstRowFirstColumn="0" w:firstRowLastColumn="0" w:lastRowFirstColumn="0" w:lastRowLastColumn="0"/>
            <w:tcW w:w="531" w:type="pct"/>
            <w:noWrap/>
            <w:hideMark/>
          </w:tcPr>
          <w:p w14:paraId="57961203" w14:textId="77777777" w:rsidR="005B1647" w:rsidRPr="0044010A" w:rsidRDefault="005B1647" w:rsidP="005B1647">
            <w:pPr>
              <w:pStyle w:val="Tabell"/>
              <w:rPr>
                <w:b/>
                <w:bCs/>
              </w:rPr>
            </w:pPr>
            <w:r w:rsidRPr="0044010A">
              <w:rPr>
                <w:b/>
                <w:bCs/>
              </w:rPr>
              <w:t>Summa</w:t>
            </w:r>
          </w:p>
        </w:tc>
        <w:tc>
          <w:tcPr>
            <w:tcW w:w="3124" w:type="pct"/>
            <w:noWrap/>
            <w:hideMark/>
          </w:tcPr>
          <w:p w14:paraId="333DD522" w14:textId="77777777" w:rsidR="005B1647" w:rsidRPr="0044010A"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rPr>
                <w:b/>
                <w:bCs/>
              </w:rPr>
            </w:pPr>
            <w:r w:rsidRPr="0044010A">
              <w:rPr>
                <w:b/>
                <w:bCs/>
              </w:rPr>
              <w:t> </w:t>
            </w:r>
          </w:p>
        </w:tc>
        <w:tc>
          <w:tcPr>
            <w:tcW w:w="769" w:type="pct"/>
            <w:noWrap/>
            <w:hideMark/>
          </w:tcPr>
          <w:p w14:paraId="66263D3C" w14:textId="77777777" w:rsidR="005B1647" w:rsidRPr="0044010A"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44010A">
              <w:rPr>
                <w:b/>
                <w:bCs/>
              </w:rPr>
              <w:t>3 933</w:t>
            </w:r>
          </w:p>
        </w:tc>
        <w:tc>
          <w:tcPr>
            <w:tcW w:w="576" w:type="pct"/>
            <w:noWrap/>
            <w:hideMark/>
          </w:tcPr>
          <w:p w14:paraId="6408165D" w14:textId="77777777" w:rsidR="005B1647" w:rsidRPr="0044010A"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44010A">
              <w:rPr>
                <w:b/>
                <w:bCs/>
              </w:rPr>
              <w:t>2 489</w:t>
            </w:r>
          </w:p>
        </w:tc>
      </w:tr>
      <w:tr w:rsidR="00155607" w14:paraId="21AB7A74" w14:textId="77777777" w:rsidTr="00155607">
        <w:trPr>
          <w:trHeight w:val="300"/>
        </w:trPr>
        <w:tc>
          <w:tcPr>
            <w:cnfStyle w:val="001000000000" w:firstRow="0" w:lastRow="0" w:firstColumn="1" w:lastColumn="0" w:oddVBand="0" w:evenVBand="0" w:oddHBand="0" w:evenHBand="0" w:firstRowFirstColumn="0" w:firstRowLastColumn="0" w:lastRowFirstColumn="0" w:lastRowLastColumn="0"/>
            <w:tcW w:w="531" w:type="pct"/>
            <w:tcBorders>
              <w:bottom w:val="single" w:sz="4" w:space="0" w:color="auto"/>
            </w:tcBorders>
            <w:noWrap/>
            <w:hideMark/>
          </w:tcPr>
          <w:p w14:paraId="5CF65825" w14:textId="77777777" w:rsidR="005B1647" w:rsidRPr="0044010A" w:rsidRDefault="005B1647" w:rsidP="005B1647">
            <w:pPr>
              <w:pStyle w:val="Tabell"/>
            </w:pPr>
            <w:r w:rsidRPr="0044010A">
              <w:t>1:9 (2018)</w:t>
            </w:r>
          </w:p>
        </w:tc>
        <w:tc>
          <w:tcPr>
            <w:tcW w:w="3124" w:type="pct"/>
            <w:tcBorders>
              <w:bottom w:val="single" w:sz="4" w:space="0" w:color="auto"/>
            </w:tcBorders>
            <w:noWrap/>
            <w:hideMark/>
          </w:tcPr>
          <w:p w14:paraId="71A07195" w14:textId="77777777" w:rsidR="005B1647" w:rsidRPr="0044010A"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44010A">
              <w:t>Avgifter till internationella organisationer</w:t>
            </w:r>
          </w:p>
        </w:tc>
        <w:tc>
          <w:tcPr>
            <w:tcW w:w="769" w:type="pct"/>
            <w:tcBorders>
              <w:bottom w:val="single" w:sz="4" w:space="0" w:color="auto"/>
            </w:tcBorders>
            <w:noWrap/>
            <w:hideMark/>
          </w:tcPr>
          <w:p w14:paraId="333261C8" w14:textId="77777777" w:rsidR="005B1647" w:rsidRPr="0044010A"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576" w:type="pct"/>
            <w:tcBorders>
              <w:bottom w:val="single" w:sz="4" w:space="0" w:color="auto"/>
            </w:tcBorders>
            <w:noWrap/>
            <w:hideMark/>
          </w:tcPr>
          <w:p w14:paraId="2EDE0ADA" w14:textId="77777777" w:rsidR="005B1647" w:rsidRPr="0044010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44010A">
              <w:t>13</w:t>
            </w:r>
          </w:p>
        </w:tc>
      </w:tr>
      <w:tr w:rsidR="00155607" w14:paraId="4A858A62" w14:textId="77777777" w:rsidTr="00155607">
        <w:trPr>
          <w:cnfStyle w:val="010000000000" w:firstRow="0" w:lastRow="1" w:firstColumn="0" w:lastColumn="0" w:oddVBand="0" w:evenVBand="0" w:oddHBand="0" w:evenHBand="0" w:firstRowFirstColumn="0" w:firstRowLastColumn="0" w:lastRowFirstColumn="0" w:lastRowLastColumn="0"/>
          <w:trHeight w:val="315"/>
        </w:trPr>
        <w:tc>
          <w:tcPr>
            <w:cnfStyle w:val="001000000000" w:firstRow="0" w:lastRow="0" w:firstColumn="1" w:lastColumn="0" w:oddVBand="0" w:evenVBand="0" w:oddHBand="0" w:evenHBand="0" w:firstRowFirstColumn="0" w:firstRowLastColumn="0" w:lastRowFirstColumn="0" w:lastRowLastColumn="0"/>
            <w:tcW w:w="531" w:type="pct"/>
            <w:tcBorders>
              <w:top w:val="single" w:sz="4" w:space="0" w:color="auto"/>
            </w:tcBorders>
            <w:shd w:val="clear" w:color="auto" w:fill="auto"/>
            <w:noWrap/>
            <w:hideMark/>
          </w:tcPr>
          <w:p w14:paraId="6952D55E" w14:textId="77777777" w:rsidR="005B1647" w:rsidRPr="007F221D" w:rsidRDefault="005B1647" w:rsidP="005B1647">
            <w:pPr>
              <w:pStyle w:val="Tabell"/>
              <w:rPr>
                <w:bCs/>
              </w:rPr>
            </w:pPr>
            <w:r w:rsidRPr="007F221D">
              <w:rPr>
                <w:bCs/>
              </w:rPr>
              <w:t>Totalt</w:t>
            </w:r>
          </w:p>
        </w:tc>
        <w:tc>
          <w:tcPr>
            <w:tcW w:w="3124" w:type="pct"/>
            <w:tcBorders>
              <w:top w:val="single" w:sz="4" w:space="0" w:color="auto"/>
            </w:tcBorders>
            <w:shd w:val="clear" w:color="auto" w:fill="auto"/>
            <w:noWrap/>
            <w:hideMark/>
          </w:tcPr>
          <w:p w14:paraId="29D05483" w14:textId="77777777" w:rsidR="005B1647" w:rsidRPr="007F221D" w:rsidRDefault="005B1647" w:rsidP="005B1647">
            <w:pPr>
              <w:pStyle w:val="Tabell"/>
              <w:jc w:val="left"/>
              <w:cnfStyle w:val="010000000000" w:firstRow="0" w:lastRow="1" w:firstColumn="0" w:lastColumn="0" w:oddVBand="0" w:evenVBand="0" w:oddHBand="0" w:evenHBand="0" w:firstRowFirstColumn="0" w:firstRowLastColumn="0" w:lastRowFirstColumn="0" w:lastRowLastColumn="0"/>
            </w:pPr>
            <w:r w:rsidRPr="007F221D">
              <w:t> </w:t>
            </w:r>
          </w:p>
        </w:tc>
        <w:tc>
          <w:tcPr>
            <w:tcW w:w="769" w:type="pct"/>
            <w:tcBorders>
              <w:top w:val="single" w:sz="4" w:space="0" w:color="auto"/>
            </w:tcBorders>
            <w:shd w:val="clear" w:color="auto" w:fill="auto"/>
            <w:noWrap/>
            <w:hideMark/>
          </w:tcPr>
          <w:p w14:paraId="3846E581" w14:textId="77777777" w:rsidR="005B1647" w:rsidRPr="007F221D" w:rsidRDefault="005B1647" w:rsidP="005B1647">
            <w:pPr>
              <w:pStyle w:val="Tabell"/>
              <w:cnfStyle w:val="010000000000" w:firstRow="0" w:lastRow="1" w:firstColumn="0" w:lastColumn="0" w:oddVBand="0" w:evenVBand="0" w:oddHBand="0" w:evenHBand="0" w:firstRowFirstColumn="0" w:firstRowLastColumn="0" w:lastRowFirstColumn="0" w:lastRowLastColumn="0"/>
            </w:pPr>
            <w:r w:rsidRPr="007F221D">
              <w:t> </w:t>
            </w:r>
          </w:p>
        </w:tc>
        <w:tc>
          <w:tcPr>
            <w:tcW w:w="576" w:type="pct"/>
            <w:tcBorders>
              <w:top w:val="single" w:sz="4" w:space="0" w:color="auto"/>
            </w:tcBorders>
            <w:shd w:val="clear" w:color="auto" w:fill="auto"/>
            <w:noWrap/>
            <w:hideMark/>
          </w:tcPr>
          <w:p w14:paraId="12DF5D62" w14:textId="77777777" w:rsidR="005B1647" w:rsidRPr="007F221D"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7F221D">
              <w:rPr>
                <w:bCs/>
              </w:rPr>
              <w:t>2 501</w:t>
            </w:r>
          </w:p>
        </w:tc>
      </w:tr>
    </w:tbl>
    <w:p w14:paraId="21A3C298" w14:textId="77777777" w:rsidR="005B1647" w:rsidRDefault="005B1647" w:rsidP="005B1647">
      <w:pPr>
        <w:pStyle w:val="Brdtext"/>
        <w:spacing w:before="160"/>
      </w:pPr>
      <w:r>
        <w:t>Inom utgiftsområdet beslutade riksdagen om beställningsbemyndiganden på 3 933 miljoner kronor. De utestående åtagandena uppgick till 2 489 miljoner kronor. Skillnaden mellan bemyndiganden och utestående åtaganden uppgick till 1 444 miljoner kronor och är huvudsakligen hänförlig till anslaget 1:4 </w:t>
      </w:r>
      <w:r w:rsidRPr="00E506A2">
        <w:rPr>
          <w:i/>
          <w:iCs/>
        </w:rPr>
        <w:t>Energiforskning</w:t>
      </w:r>
      <w:r>
        <w:t xml:space="preserve">. Det beror </w:t>
      </w:r>
      <w:r w:rsidRPr="001B0B58">
        <w:t>på att det för anslaget finns behov av ett stort bemyndigande för att möjliggöra långsiktiga och omfattande åtaganden</w:t>
      </w:r>
      <w:r>
        <w:t>,</w:t>
      </w:r>
      <w:r w:rsidRPr="001B0B58">
        <w:t xml:space="preserve"> som exempelvis storskaliga demonstrationsanläggningar.</w:t>
      </w:r>
      <w:r>
        <w:t xml:space="preserve"> Intecknandet motsvarar ungefär 2018 års intecknande men förväntas öka kommande år.</w:t>
      </w:r>
    </w:p>
    <w:p w14:paraId="226D03D5" w14:textId="77777777" w:rsidR="005B1647" w:rsidRDefault="005B1647" w:rsidP="005B1647">
      <w:pPr>
        <w:pStyle w:val="Brdtext"/>
      </w:pPr>
      <w:r>
        <w:t>Under utgiftsområdet finns ett äldre beställningsbemyndigande, dvs. bemyndigande där ramen har upphört och inga nya åtaganden ingås men där det fortfarande finns utestående åtaganden. Totalt uppgick de till 13 miljoner kronor.</w:t>
      </w:r>
    </w:p>
    <w:p w14:paraId="4B38C836" w14:textId="77777777" w:rsidR="005B1647" w:rsidRDefault="005B1647" w:rsidP="005B1647">
      <w:pPr>
        <w:pStyle w:val="Rubrik4utannumrering"/>
      </w:pPr>
      <w:r w:rsidRPr="0044010A">
        <w:t>Utlåning</w:t>
      </w:r>
    </w:p>
    <w:p w14:paraId="5C65A48B" w14:textId="28A7B12D" w:rsidR="005B1647" w:rsidRDefault="005B1647" w:rsidP="005B1647">
      <w:pPr>
        <w:pStyle w:val="TabellRubrik"/>
      </w:pPr>
      <w:bookmarkStart w:id="173" w:name="_Toc37340096"/>
      <w:r>
        <w:t xml:space="preserve">Tabell </w:t>
      </w:r>
      <w:r>
        <w:fldChar w:fldCharType="begin"/>
      </w:r>
      <w:r>
        <w:instrText xml:space="preserve"> STYLEREF  "Rubrik 1" \n</w:instrText>
      </w:r>
      <w:r>
        <w:fldChar w:fldCharType="separate"/>
      </w:r>
      <w:r w:rsidR="00301022">
        <w:rPr>
          <w:noProof/>
        </w:rPr>
        <w:t>2</w:t>
      </w:r>
      <w:r>
        <w:rPr>
          <w:noProof/>
        </w:rPr>
        <w:fldChar w:fldCharType="end"/>
      </w:r>
      <w:r>
        <w:t>.</w:t>
      </w:r>
      <w:fldSimple w:instr=" SEQ Tabell \* ARABIC \s 1 ">
        <w:r w:rsidR="00301022">
          <w:rPr>
            <w:noProof/>
          </w:rPr>
          <w:t>96</w:t>
        </w:r>
      </w:fldSimple>
      <w:r>
        <w:tab/>
      </w:r>
      <w:r w:rsidRPr="00D40D29">
        <w:t>UO 21 Utlåning</w:t>
      </w:r>
      <w:bookmarkEnd w:id="173"/>
    </w:p>
    <w:p w14:paraId="42665C09" w14:textId="77777777" w:rsidR="005B1647" w:rsidRDefault="005B1647" w:rsidP="005B1647">
      <w:pPr>
        <w:pStyle w:val="TabellUnderrubrik"/>
      </w:pPr>
      <w:r w:rsidRPr="0044010A">
        <w:t>Miljoner kronor</w:t>
      </w:r>
    </w:p>
    <w:tbl>
      <w:tblPr>
        <w:tblStyle w:val="RKBPTabell"/>
        <w:tblW w:w="5000" w:type="pct"/>
        <w:tblLook w:val="06E0" w:firstRow="1" w:lastRow="1" w:firstColumn="1" w:lastColumn="0" w:noHBand="1" w:noVBand="1"/>
      </w:tblPr>
      <w:tblGrid>
        <w:gridCol w:w="5141"/>
        <w:gridCol w:w="951"/>
        <w:gridCol w:w="1278"/>
      </w:tblGrid>
      <w:tr w:rsidR="00155607" w14:paraId="001AAE11" w14:textId="77777777" w:rsidTr="00860E41">
        <w:trPr>
          <w:cnfStyle w:val="100000000000" w:firstRow="1" w:lastRow="0" w:firstColumn="0" w:lastColumn="0" w:oddVBand="0" w:evenVBand="0" w:oddHBand="0" w:evenHBand="0" w:firstRowFirstColumn="0" w:firstRowLastColumn="0" w:lastRowFirstColumn="0" w:lastRowLastColumn="0"/>
          <w:trHeight w:val="170"/>
          <w:tblHeader w:val="0"/>
        </w:trPr>
        <w:tc>
          <w:tcPr>
            <w:cnfStyle w:val="001000000000" w:firstRow="0" w:lastRow="0" w:firstColumn="1" w:lastColumn="0" w:oddVBand="0" w:evenVBand="0" w:oddHBand="0" w:evenHBand="0" w:firstRowFirstColumn="0" w:firstRowLastColumn="0" w:lastRowFirstColumn="0" w:lastRowLastColumn="0"/>
            <w:tcW w:w="5150" w:type="dxa"/>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6BE5A28E" w14:textId="77777777" w:rsidR="005B1647" w:rsidRPr="00D40D29" w:rsidRDefault="005B1647" w:rsidP="005B1647">
            <w:pPr>
              <w:pStyle w:val="TabellHuvud"/>
            </w:pPr>
            <w:r w:rsidRPr="00D40D29">
              <w:t>Utlåning</w:t>
            </w:r>
          </w:p>
        </w:tc>
        <w:tc>
          <w:tcPr>
            <w:tcW w:w="946" w:type="dxa"/>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639A00E5" w14:textId="77777777" w:rsidR="005B1647" w:rsidRPr="00D40D29"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D40D29">
              <w:t>Låneram</w:t>
            </w:r>
          </w:p>
        </w:tc>
        <w:tc>
          <w:tcPr>
            <w:tcW w:w="1274" w:type="dxa"/>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26212CD5" w14:textId="77777777" w:rsidR="005B1647" w:rsidRPr="00D40D29"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D40D29">
              <w:t>Lån 2019-12-31</w:t>
            </w:r>
          </w:p>
        </w:tc>
      </w:tr>
      <w:tr w:rsidR="00155607" w14:paraId="1A947B33" w14:textId="77777777" w:rsidTr="00860E41">
        <w:trPr>
          <w:trHeight w:val="170"/>
        </w:trPr>
        <w:tc>
          <w:tcPr>
            <w:cnfStyle w:val="001000000000" w:firstRow="0" w:lastRow="0" w:firstColumn="1" w:lastColumn="0" w:oddVBand="0" w:evenVBand="0" w:oddHBand="0" w:evenHBand="0" w:firstRowFirstColumn="0" w:firstRowLastColumn="0" w:lastRowFirstColumn="0" w:lastRowLastColumn="0"/>
            <w:tcW w:w="5150" w:type="dxa"/>
            <w:tcBorders>
              <w:top w:val="single" w:sz="12" w:space="0" w:color="auto"/>
            </w:tcBorders>
            <w:noWrap/>
          </w:tcPr>
          <w:p w14:paraId="5C362B88" w14:textId="77777777" w:rsidR="005B1647" w:rsidRPr="00D40D29" w:rsidRDefault="005B1647" w:rsidP="005B1647">
            <w:pPr>
              <w:pStyle w:val="Tabell"/>
            </w:pPr>
            <w:r>
              <w:t>Delägarlån till bolag i vilka Affärsverket svenska kraftnät förvaltar statens aktier</w:t>
            </w:r>
          </w:p>
        </w:tc>
        <w:tc>
          <w:tcPr>
            <w:tcW w:w="946" w:type="dxa"/>
            <w:tcBorders>
              <w:top w:val="single" w:sz="12" w:space="0" w:color="auto"/>
            </w:tcBorders>
            <w:noWrap/>
          </w:tcPr>
          <w:p w14:paraId="2530D7A0" w14:textId="77777777" w:rsidR="005B1647" w:rsidRPr="00D40D29" w:rsidRDefault="005B1647" w:rsidP="005B1647">
            <w:pPr>
              <w:pStyle w:val="Tabell"/>
              <w:cnfStyle w:val="000000000000" w:firstRow="0" w:lastRow="0" w:firstColumn="0" w:lastColumn="0" w:oddVBand="0" w:evenVBand="0" w:oddHBand="0" w:evenHBand="0" w:firstRowFirstColumn="0" w:firstRowLastColumn="0" w:lastRowFirstColumn="0" w:lastRowLastColumn="0"/>
            </w:pPr>
            <w:r>
              <w:t>500</w:t>
            </w:r>
          </w:p>
        </w:tc>
        <w:tc>
          <w:tcPr>
            <w:tcW w:w="1274" w:type="dxa"/>
            <w:tcBorders>
              <w:top w:val="single" w:sz="12" w:space="0" w:color="auto"/>
            </w:tcBorders>
            <w:noWrap/>
          </w:tcPr>
          <w:p w14:paraId="5DCCD915" w14:textId="77777777" w:rsidR="005B1647" w:rsidRPr="00D40D29" w:rsidRDefault="005B1647" w:rsidP="005B1647">
            <w:pPr>
              <w:pStyle w:val="Tabell"/>
              <w:cnfStyle w:val="000000000000" w:firstRow="0" w:lastRow="0" w:firstColumn="0" w:lastColumn="0" w:oddVBand="0" w:evenVBand="0" w:oddHBand="0" w:evenHBand="0" w:firstRowFirstColumn="0" w:firstRowLastColumn="0" w:lastRowFirstColumn="0" w:lastRowLastColumn="0"/>
            </w:pPr>
            <w:r>
              <w:t>271</w:t>
            </w:r>
          </w:p>
        </w:tc>
      </w:tr>
      <w:tr w:rsidR="00155607" w14:paraId="4D470FC5"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5150" w:type="dxa"/>
            <w:noWrap/>
            <w:hideMark/>
          </w:tcPr>
          <w:p w14:paraId="1D20BFBC" w14:textId="77777777" w:rsidR="005B1647" w:rsidRPr="00D40D29" w:rsidRDefault="005B1647" w:rsidP="005B1647">
            <w:pPr>
              <w:pStyle w:val="Tabell"/>
            </w:pPr>
            <w:r w:rsidRPr="00D40D29">
              <w:t>Lån till företag som bedriver elnätsverksamhet enligt ellagen</w:t>
            </w:r>
          </w:p>
        </w:tc>
        <w:tc>
          <w:tcPr>
            <w:tcW w:w="946" w:type="dxa"/>
            <w:noWrap/>
            <w:hideMark/>
          </w:tcPr>
          <w:p w14:paraId="0C686338" w14:textId="77777777" w:rsidR="005B1647" w:rsidRPr="00D40D2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40D29">
              <w:t>700</w:t>
            </w:r>
          </w:p>
        </w:tc>
        <w:tc>
          <w:tcPr>
            <w:tcW w:w="1274" w:type="dxa"/>
            <w:noWrap/>
            <w:hideMark/>
          </w:tcPr>
          <w:p w14:paraId="1BB31F9B" w14:textId="77777777" w:rsidR="005B1647" w:rsidRPr="00D40D2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40D29">
              <w:t>93</w:t>
            </w:r>
          </w:p>
        </w:tc>
      </w:tr>
      <w:tr w:rsidR="00155607" w14:paraId="3A34E246" w14:textId="77777777" w:rsidTr="00155607">
        <w:trPr>
          <w:cnfStyle w:val="010000000000" w:firstRow="0" w:lastRow="1" w:firstColumn="0" w:lastColumn="0" w:oddVBand="0" w:evenVBand="0" w:oddHBand="0" w:evenHBand="0" w:firstRowFirstColumn="0" w:firstRowLastColumn="0" w:lastRowFirstColumn="0" w:lastRowLastColumn="0"/>
          <w:trHeight w:val="170"/>
        </w:trPr>
        <w:tc>
          <w:tcPr>
            <w:cnfStyle w:val="001000000000" w:firstRow="0" w:lastRow="0" w:firstColumn="1" w:lastColumn="0" w:oddVBand="0" w:evenVBand="0" w:oddHBand="0" w:evenHBand="0" w:firstRowFirstColumn="0" w:firstRowLastColumn="0" w:lastRowFirstColumn="0" w:lastRowLastColumn="0"/>
            <w:tcW w:w="5150" w:type="dxa"/>
            <w:noWrap/>
            <w:hideMark/>
          </w:tcPr>
          <w:p w14:paraId="6DA6E143" w14:textId="77777777" w:rsidR="005B1647" w:rsidRPr="007F221D" w:rsidRDefault="005B1647" w:rsidP="005B1647">
            <w:pPr>
              <w:pStyle w:val="Tabell"/>
            </w:pPr>
            <w:r w:rsidRPr="007F221D">
              <w:t>Summa</w:t>
            </w:r>
          </w:p>
        </w:tc>
        <w:tc>
          <w:tcPr>
            <w:tcW w:w="946" w:type="dxa"/>
            <w:noWrap/>
            <w:hideMark/>
          </w:tcPr>
          <w:p w14:paraId="361CC31F" w14:textId="77777777" w:rsidR="005B1647" w:rsidRPr="007F221D" w:rsidRDefault="005B1647" w:rsidP="005B1647">
            <w:pPr>
              <w:pStyle w:val="Tabell"/>
              <w:cnfStyle w:val="010000000000" w:firstRow="0" w:lastRow="1" w:firstColumn="0" w:lastColumn="0" w:oddVBand="0" w:evenVBand="0" w:oddHBand="0" w:evenHBand="0" w:firstRowFirstColumn="0" w:firstRowLastColumn="0" w:lastRowFirstColumn="0" w:lastRowLastColumn="0"/>
            </w:pPr>
            <w:r w:rsidRPr="007F221D">
              <w:t>1 200</w:t>
            </w:r>
          </w:p>
        </w:tc>
        <w:tc>
          <w:tcPr>
            <w:tcW w:w="1274" w:type="dxa"/>
            <w:noWrap/>
            <w:hideMark/>
          </w:tcPr>
          <w:p w14:paraId="087658CD" w14:textId="77777777" w:rsidR="005B1647" w:rsidRPr="007F221D" w:rsidRDefault="005B1647" w:rsidP="005B1647">
            <w:pPr>
              <w:pStyle w:val="Tabell"/>
              <w:cnfStyle w:val="010000000000" w:firstRow="0" w:lastRow="1" w:firstColumn="0" w:lastColumn="0" w:oddVBand="0" w:evenVBand="0" w:oddHBand="0" w:evenHBand="0" w:firstRowFirstColumn="0" w:firstRowLastColumn="0" w:lastRowFirstColumn="0" w:lastRowLastColumn="0"/>
            </w:pPr>
            <w:r w:rsidRPr="007F221D">
              <w:t>364</w:t>
            </w:r>
          </w:p>
        </w:tc>
      </w:tr>
    </w:tbl>
    <w:p w14:paraId="199C3D5B" w14:textId="77777777" w:rsidR="005B1647" w:rsidRDefault="005B1647" w:rsidP="005B1647">
      <w:pPr>
        <w:pStyle w:val="Brdtext"/>
        <w:spacing w:before="160"/>
      </w:pPr>
      <w:r w:rsidRPr="00D40D29">
        <w:t>Inom utgiftsområdet uppgick låneramen som riksdagen beslutat om till 1</w:t>
      </w:r>
      <w:r>
        <w:t> </w:t>
      </w:r>
      <w:r w:rsidRPr="00D40D29">
        <w:t>200</w:t>
      </w:r>
      <w:r>
        <w:t> </w:t>
      </w:r>
      <w:r w:rsidRPr="00D40D29">
        <w:t>miljoner kronor. Utestående lån vid utgången av 2019 var 364 miljoner kronor.</w:t>
      </w:r>
    </w:p>
    <w:p w14:paraId="19EA8169" w14:textId="77777777" w:rsidR="005B1647" w:rsidRDefault="005B1647" w:rsidP="005B1647">
      <w:pPr>
        <w:pStyle w:val="Rubrik4utannumrering"/>
      </w:pPr>
      <w:r w:rsidRPr="00D40D29">
        <w:lastRenderedPageBreak/>
        <w:t>Inomstatliga lån</w:t>
      </w:r>
    </w:p>
    <w:p w14:paraId="54735935" w14:textId="258D57DF" w:rsidR="005B1647" w:rsidRDefault="005B1647" w:rsidP="005B1647">
      <w:pPr>
        <w:pStyle w:val="TabellRubrik"/>
      </w:pPr>
      <w:bookmarkStart w:id="174" w:name="_Toc37340097"/>
      <w:r>
        <w:t xml:space="preserve">Tabell </w:t>
      </w:r>
      <w:r>
        <w:fldChar w:fldCharType="begin"/>
      </w:r>
      <w:r>
        <w:instrText xml:space="preserve"> STYLEREF  "Rubrik 1" \n</w:instrText>
      </w:r>
      <w:r>
        <w:fldChar w:fldCharType="separate"/>
      </w:r>
      <w:r w:rsidR="00301022">
        <w:rPr>
          <w:noProof/>
        </w:rPr>
        <w:t>2</w:t>
      </w:r>
      <w:r>
        <w:rPr>
          <w:noProof/>
        </w:rPr>
        <w:fldChar w:fldCharType="end"/>
      </w:r>
      <w:r>
        <w:t>.</w:t>
      </w:r>
      <w:fldSimple w:instr=" SEQ Tabell \* ARABIC \s 1 ">
        <w:r w:rsidR="00301022">
          <w:rPr>
            <w:noProof/>
          </w:rPr>
          <w:t>97</w:t>
        </w:r>
      </w:fldSimple>
      <w:r>
        <w:tab/>
      </w:r>
      <w:r w:rsidRPr="00D40D29">
        <w:t>UO 21 Inomstatliga lån</w:t>
      </w:r>
      <w:bookmarkEnd w:id="174"/>
    </w:p>
    <w:p w14:paraId="68322BB4" w14:textId="77777777" w:rsidR="005B1647" w:rsidRDefault="005B1647" w:rsidP="005B1647">
      <w:pPr>
        <w:pStyle w:val="TabellUnderrubrik"/>
      </w:pPr>
      <w:r w:rsidRPr="00D40D29">
        <w:t>Miljoner kronor</w:t>
      </w:r>
    </w:p>
    <w:tbl>
      <w:tblPr>
        <w:tblStyle w:val="RKBPTabell"/>
        <w:tblW w:w="5000" w:type="pct"/>
        <w:tblLook w:val="06E0" w:firstRow="1" w:lastRow="1" w:firstColumn="1" w:lastColumn="0" w:noHBand="1" w:noVBand="1"/>
      </w:tblPr>
      <w:tblGrid>
        <w:gridCol w:w="4866"/>
        <w:gridCol w:w="1285"/>
        <w:gridCol w:w="1219"/>
      </w:tblGrid>
      <w:tr w:rsidR="00155607" w14:paraId="19D95E17" w14:textId="77777777" w:rsidTr="00860E41">
        <w:trPr>
          <w:cnfStyle w:val="100000000000" w:firstRow="1" w:lastRow="0" w:firstColumn="0" w:lastColumn="0" w:oddVBand="0" w:evenVBand="0" w:oddHBand="0" w:evenHBand="0" w:firstRowFirstColumn="0" w:firstRowLastColumn="0" w:lastRowFirstColumn="0" w:lastRowLastColumn="0"/>
          <w:trHeight w:val="255"/>
          <w:tblHeader w:val="0"/>
        </w:trPr>
        <w:tc>
          <w:tcPr>
            <w:cnfStyle w:val="001000000000" w:firstRow="0" w:lastRow="0" w:firstColumn="1" w:lastColumn="0" w:oddVBand="0" w:evenVBand="0" w:oddHBand="0" w:evenHBand="0" w:firstRowFirstColumn="0" w:firstRowLastColumn="0" w:lastRowFirstColumn="0" w:lastRowLastColumn="0"/>
            <w:tcW w:w="3301"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67C39658" w14:textId="77777777" w:rsidR="005B1647" w:rsidRPr="00D40D29" w:rsidRDefault="005B1647" w:rsidP="005B1647">
            <w:pPr>
              <w:pStyle w:val="TabellHuvud"/>
            </w:pPr>
            <w:r w:rsidRPr="00D40D29">
              <w:t>Inomstatliga lån</w:t>
            </w:r>
          </w:p>
        </w:tc>
        <w:tc>
          <w:tcPr>
            <w:tcW w:w="872"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556B94C5" w14:textId="77777777" w:rsidR="005B1647" w:rsidRPr="00D40D29"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D40D29">
              <w:t>Låneram</w:t>
            </w:r>
          </w:p>
        </w:tc>
        <w:tc>
          <w:tcPr>
            <w:tcW w:w="828"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1B372B80" w14:textId="77777777" w:rsidR="005B1647" w:rsidRPr="00D40D29"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D40D29">
              <w:t>Lån 2019-12-31</w:t>
            </w:r>
          </w:p>
        </w:tc>
      </w:tr>
      <w:tr w:rsidR="00155607" w14:paraId="42FB56D9" w14:textId="77777777" w:rsidTr="00860E41">
        <w:trPr>
          <w:trHeight w:val="270"/>
        </w:trPr>
        <w:tc>
          <w:tcPr>
            <w:cnfStyle w:val="001000000000" w:firstRow="0" w:lastRow="0" w:firstColumn="1" w:lastColumn="0" w:oddVBand="0" w:evenVBand="0" w:oddHBand="0" w:evenHBand="0" w:firstRowFirstColumn="0" w:firstRowLastColumn="0" w:lastRowFirstColumn="0" w:lastRowLastColumn="0"/>
            <w:tcW w:w="3301" w:type="pct"/>
            <w:tcBorders>
              <w:top w:val="single" w:sz="12" w:space="0" w:color="auto"/>
            </w:tcBorders>
            <w:noWrap/>
            <w:hideMark/>
          </w:tcPr>
          <w:p w14:paraId="618FCDB8" w14:textId="77777777" w:rsidR="005B1647" w:rsidRPr="00D40D29" w:rsidRDefault="005B1647" w:rsidP="005B1647">
            <w:pPr>
              <w:pStyle w:val="Tabell"/>
            </w:pPr>
            <w:r w:rsidRPr="00D40D29">
              <w:t>Svenska Kraftnäts lån i och utanför Riksgäldskontoret</w:t>
            </w:r>
          </w:p>
        </w:tc>
        <w:tc>
          <w:tcPr>
            <w:tcW w:w="872" w:type="pct"/>
            <w:tcBorders>
              <w:top w:val="single" w:sz="12" w:space="0" w:color="auto"/>
            </w:tcBorders>
            <w:noWrap/>
            <w:hideMark/>
          </w:tcPr>
          <w:p w14:paraId="64D40287" w14:textId="77777777" w:rsidR="005B1647" w:rsidRPr="00D40D2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40D29">
              <w:t>7 670</w:t>
            </w:r>
          </w:p>
        </w:tc>
        <w:tc>
          <w:tcPr>
            <w:tcW w:w="828" w:type="pct"/>
            <w:tcBorders>
              <w:top w:val="single" w:sz="12" w:space="0" w:color="auto"/>
            </w:tcBorders>
            <w:noWrap/>
            <w:hideMark/>
          </w:tcPr>
          <w:p w14:paraId="3471EA75" w14:textId="77777777" w:rsidR="005B1647" w:rsidRPr="00D40D2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40D29">
              <w:t>2 481</w:t>
            </w:r>
          </w:p>
        </w:tc>
      </w:tr>
      <w:tr w:rsidR="00155607" w14:paraId="3F3F890A" w14:textId="77777777" w:rsidTr="00155607">
        <w:trPr>
          <w:cnfStyle w:val="010000000000" w:firstRow="0" w:lastRow="1" w:firstColumn="0" w:lastColumn="0" w:oddVBand="0" w:evenVBand="0" w:oddHBand="0" w:evenHBand="0" w:firstRowFirstColumn="0" w:firstRowLastColumn="0" w:lastRowFirstColumn="0" w:lastRowLastColumn="0"/>
          <w:trHeight w:val="270"/>
        </w:trPr>
        <w:tc>
          <w:tcPr>
            <w:cnfStyle w:val="001000000000" w:firstRow="0" w:lastRow="0" w:firstColumn="1" w:lastColumn="0" w:oddVBand="0" w:evenVBand="0" w:oddHBand="0" w:evenHBand="0" w:firstRowFirstColumn="0" w:firstRowLastColumn="0" w:lastRowFirstColumn="0" w:lastRowLastColumn="0"/>
            <w:tcW w:w="3301" w:type="pct"/>
            <w:noWrap/>
            <w:hideMark/>
          </w:tcPr>
          <w:p w14:paraId="52C30E15" w14:textId="77777777" w:rsidR="005B1647" w:rsidRPr="007F221D" w:rsidRDefault="005B1647" w:rsidP="005B1647">
            <w:pPr>
              <w:pStyle w:val="Tabell"/>
            </w:pPr>
            <w:r w:rsidRPr="007F221D">
              <w:t>Summa</w:t>
            </w:r>
          </w:p>
        </w:tc>
        <w:tc>
          <w:tcPr>
            <w:tcW w:w="872" w:type="pct"/>
            <w:noWrap/>
            <w:hideMark/>
          </w:tcPr>
          <w:p w14:paraId="200020A2" w14:textId="77777777" w:rsidR="005B1647" w:rsidRPr="007F221D" w:rsidRDefault="005B1647" w:rsidP="005B1647">
            <w:pPr>
              <w:pStyle w:val="Tabell"/>
              <w:cnfStyle w:val="010000000000" w:firstRow="0" w:lastRow="1" w:firstColumn="0" w:lastColumn="0" w:oddVBand="0" w:evenVBand="0" w:oddHBand="0" w:evenHBand="0" w:firstRowFirstColumn="0" w:firstRowLastColumn="0" w:lastRowFirstColumn="0" w:lastRowLastColumn="0"/>
            </w:pPr>
            <w:r w:rsidRPr="007F221D">
              <w:t>7 670</w:t>
            </w:r>
          </w:p>
        </w:tc>
        <w:tc>
          <w:tcPr>
            <w:tcW w:w="828" w:type="pct"/>
            <w:noWrap/>
            <w:hideMark/>
          </w:tcPr>
          <w:p w14:paraId="3FF0BAFF" w14:textId="77777777" w:rsidR="005B1647" w:rsidRPr="007F221D" w:rsidRDefault="005B1647" w:rsidP="005B1647">
            <w:pPr>
              <w:pStyle w:val="Tabell"/>
              <w:cnfStyle w:val="010000000000" w:firstRow="0" w:lastRow="1" w:firstColumn="0" w:lastColumn="0" w:oddVBand="0" w:evenVBand="0" w:oddHBand="0" w:evenHBand="0" w:firstRowFirstColumn="0" w:firstRowLastColumn="0" w:lastRowFirstColumn="0" w:lastRowLastColumn="0"/>
            </w:pPr>
            <w:r w:rsidRPr="007F221D">
              <w:t>2 481</w:t>
            </w:r>
          </w:p>
        </w:tc>
      </w:tr>
    </w:tbl>
    <w:p w14:paraId="44461528" w14:textId="77777777" w:rsidR="005B1647" w:rsidRDefault="005B1647" w:rsidP="005B1647">
      <w:pPr>
        <w:pStyle w:val="Brdtext"/>
      </w:pPr>
    </w:p>
    <w:p w14:paraId="4FA677A5" w14:textId="77777777" w:rsidR="005B1647" w:rsidRDefault="005B1647" w:rsidP="005B1647">
      <w:pPr>
        <w:pStyle w:val="Brdtext"/>
        <w:rPr>
          <w:rFonts w:asciiTheme="majorHAnsi" w:eastAsiaTheme="majorEastAsia" w:hAnsiTheme="majorHAnsi" w:cstheme="majorBidi"/>
          <w:color w:val="000000" w:themeColor="text1"/>
          <w:sz w:val="25"/>
          <w:szCs w:val="24"/>
        </w:rPr>
      </w:pPr>
      <w:r>
        <w:br w:type="page"/>
      </w:r>
    </w:p>
    <w:p w14:paraId="4048E629" w14:textId="77777777" w:rsidR="005B1647" w:rsidRDefault="005B1647" w:rsidP="00AC2754">
      <w:pPr>
        <w:pStyle w:val="Rubrik3"/>
      </w:pPr>
      <w:bookmarkStart w:id="175" w:name="_Toc37350634"/>
      <w:r w:rsidRPr="00AB54DD">
        <w:lastRenderedPageBreak/>
        <w:t>Utgiftsområde 22 Kommunikationer</w:t>
      </w:r>
      <w:bookmarkEnd w:id="175"/>
    </w:p>
    <w:p w14:paraId="47B277FA" w14:textId="77777777" w:rsidR="005B1647" w:rsidRDefault="005B1647" w:rsidP="005B1647">
      <w:pPr>
        <w:pStyle w:val="Rubrik4utannumrering"/>
        <w:rPr>
          <w:rFonts w:eastAsiaTheme="minorHAnsi"/>
        </w:rPr>
      </w:pPr>
      <w:r w:rsidRPr="00AB54DD">
        <w:rPr>
          <w:rFonts w:eastAsiaTheme="minorHAnsi"/>
        </w:rPr>
        <w:t>Anslag</w:t>
      </w:r>
    </w:p>
    <w:p w14:paraId="24B19DCB" w14:textId="4DD09162" w:rsidR="005B1647" w:rsidRDefault="005B1647" w:rsidP="005B1647">
      <w:pPr>
        <w:pStyle w:val="TabellRubrik"/>
      </w:pPr>
      <w:bookmarkStart w:id="176" w:name="_Toc37340098"/>
      <w:r>
        <w:t xml:space="preserve">Tabell </w:t>
      </w:r>
      <w:r>
        <w:fldChar w:fldCharType="begin"/>
      </w:r>
      <w:r>
        <w:instrText xml:space="preserve"> STYLEREF  "Rubrik 1" \n</w:instrText>
      </w:r>
      <w:r>
        <w:fldChar w:fldCharType="separate"/>
      </w:r>
      <w:r w:rsidR="00301022">
        <w:rPr>
          <w:noProof/>
        </w:rPr>
        <w:t>2</w:t>
      </w:r>
      <w:r>
        <w:rPr>
          <w:noProof/>
        </w:rPr>
        <w:fldChar w:fldCharType="end"/>
      </w:r>
      <w:r>
        <w:t>.</w:t>
      </w:r>
      <w:fldSimple w:instr=" SEQ Tabell \* ARABIC \s 1 ">
        <w:r w:rsidR="00301022">
          <w:rPr>
            <w:noProof/>
          </w:rPr>
          <w:t>98</w:t>
        </w:r>
      </w:fldSimple>
      <w:r>
        <w:tab/>
      </w:r>
      <w:r w:rsidRPr="00AB54DD">
        <w:t>UO 22 Anslag</w:t>
      </w:r>
      <w:bookmarkEnd w:id="176"/>
    </w:p>
    <w:p w14:paraId="4CFF44C5" w14:textId="77777777" w:rsidR="005B1647" w:rsidRDefault="005B1647" w:rsidP="005B1647">
      <w:pPr>
        <w:pStyle w:val="TabellUnderrubrik"/>
      </w:pPr>
      <w:r w:rsidRPr="00AB54DD">
        <w:t>Miljoner kronor</w:t>
      </w:r>
    </w:p>
    <w:tbl>
      <w:tblPr>
        <w:tblStyle w:val="RKBPTabell"/>
        <w:tblW w:w="5000" w:type="pct"/>
        <w:tblLook w:val="06E0" w:firstRow="1" w:lastRow="1" w:firstColumn="1" w:lastColumn="0" w:noHBand="1" w:noVBand="1"/>
      </w:tblPr>
      <w:tblGrid>
        <w:gridCol w:w="799"/>
        <w:gridCol w:w="2320"/>
        <w:gridCol w:w="708"/>
        <w:gridCol w:w="709"/>
        <w:gridCol w:w="708"/>
        <w:gridCol w:w="709"/>
        <w:gridCol w:w="708"/>
        <w:gridCol w:w="709"/>
      </w:tblGrid>
      <w:tr w:rsidR="00155607" w14:paraId="0379260B" w14:textId="77777777" w:rsidTr="00D22B09">
        <w:trPr>
          <w:cnfStyle w:val="100000000000" w:firstRow="1" w:lastRow="0" w:firstColumn="0" w:lastColumn="0" w:oddVBand="0" w:evenVBand="0" w:oddHBand="0" w:evenHBand="0" w:firstRowFirstColumn="0" w:firstRowLastColumn="0" w:lastRowFirstColumn="0" w:lastRowLastColumn="0"/>
          <w:trHeight w:val="675"/>
        </w:trPr>
        <w:tc>
          <w:tcPr>
            <w:cnfStyle w:val="001000000000" w:firstRow="0" w:lastRow="0" w:firstColumn="1" w:lastColumn="0" w:oddVBand="0" w:evenVBand="0" w:oddHBand="0" w:evenHBand="0" w:firstRowFirstColumn="0" w:firstRowLastColumn="0" w:lastRowFirstColumn="0" w:lastRowLastColumn="0"/>
            <w:tcW w:w="542" w:type="pct"/>
            <w:noWrap/>
            <w:hideMark/>
          </w:tcPr>
          <w:p w14:paraId="77FE131A" w14:textId="77777777" w:rsidR="005B1647" w:rsidRPr="00AB54DD" w:rsidRDefault="005B1647" w:rsidP="00D22B09">
            <w:pPr>
              <w:pStyle w:val="TabellHuvud"/>
            </w:pPr>
            <w:r w:rsidRPr="00AB54DD">
              <w:t>Anslag</w:t>
            </w:r>
          </w:p>
        </w:tc>
        <w:tc>
          <w:tcPr>
            <w:tcW w:w="1574" w:type="pct"/>
            <w:hideMark/>
          </w:tcPr>
          <w:p w14:paraId="692FCEF8" w14:textId="77777777" w:rsidR="005B1647" w:rsidRPr="00AB54DD" w:rsidRDefault="005B1647" w:rsidP="00D22B09">
            <w:pPr>
              <w:pStyle w:val="TabellHuvud"/>
              <w:jc w:val="left"/>
              <w:cnfStyle w:val="100000000000" w:firstRow="1" w:lastRow="0" w:firstColumn="0" w:lastColumn="0" w:oddVBand="0" w:evenVBand="0" w:oddHBand="0" w:evenHBand="0" w:firstRowFirstColumn="0" w:firstRowLastColumn="0" w:lastRowFirstColumn="0" w:lastRowLastColumn="0"/>
            </w:pPr>
            <w:r w:rsidRPr="00AB54DD">
              <w:t>Anslagsnamn</w:t>
            </w:r>
          </w:p>
        </w:tc>
        <w:tc>
          <w:tcPr>
            <w:tcW w:w="480" w:type="pct"/>
            <w:hideMark/>
          </w:tcPr>
          <w:p w14:paraId="6A23EA1D" w14:textId="77777777" w:rsidR="005B1647" w:rsidRPr="00AB54DD" w:rsidRDefault="005B1647" w:rsidP="00D22B09">
            <w:pPr>
              <w:pStyle w:val="TabellHuvud"/>
              <w:cnfStyle w:val="100000000000" w:firstRow="1" w:lastRow="0" w:firstColumn="0" w:lastColumn="0" w:oddVBand="0" w:evenVBand="0" w:oddHBand="0" w:evenHBand="0" w:firstRowFirstColumn="0" w:firstRowLastColumn="0" w:lastRowFirstColumn="0" w:lastRowLastColumn="0"/>
            </w:pPr>
            <w:r w:rsidRPr="00AB54DD">
              <w:t>SB</w:t>
            </w:r>
            <w:r w:rsidRPr="00AB54DD">
              <w:br/>
              <w:t>2019</w:t>
            </w:r>
          </w:p>
        </w:tc>
        <w:tc>
          <w:tcPr>
            <w:tcW w:w="481" w:type="pct"/>
            <w:hideMark/>
          </w:tcPr>
          <w:p w14:paraId="7ED95B8F" w14:textId="77777777" w:rsidR="005B1647" w:rsidRPr="00AB54DD" w:rsidRDefault="005B1647" w:rsidP="00D22B09">
            <w:pPr>
              <w:pStyle w:val="TabellHuvud"/>
              <w:cnfStyle w:val="100000000000" w:firstRow="1" w:lastRow="0" w:firstColumn="0" w:lastColumn="0" w:oddVBand="0" w:evenVBand="0" w:oddHBand="0" w:evenHBand="0" w:firstRowFirstColumn="0" w:firstRowLastColumn="0" w:lastRowFirstColumn="0" w:lastRowLastColumn="0"/>
            </w:pPr>
            <w:r w:rsidRPr="00AB54DD">
              <w:t>ÄB</w:t>
            </w:r>
            <w:r w:rsidRPr="00AB54DD">
              <w:br/>
              <w:t>2019</w:t>
            </w:r>
          </w:p>
        </w:tc>
        <w:tc>
          <w:tcPr>
            <w:tcW w:w="480" w:type="pct"/>
            <w:hideMark/>
          </w:tcPr>
          <w:p w14:paraId="739A74E8" w14:textId="77777777" w:rsidR="005B1647" w:rsidRPr="00AB54DD" w:rsidRDefault="005B1647" w:rsidP="00D22B09">
            <w:pPr>
              <w:pStyle w:val="TabellHuvud"/>
              <w:cnfStyle w:val="100000000000" w:firstRow="1" w:lastRow="0" w:firstColumn="0" w:lastColumn="0" w:oddVBand="0" w:evenVBand="0" w:oddHBand="0" w:evenHBand="0" w:firstRowFirstColumn="0" w:firstRowLastColumn="0" w:lastRowFirstColumn="0" w:lastRowLastColumn="0"/>
            </w:pPr>
            <w:r w:rsidRPr="00AB54DD">
              <w:t>Utfall</w:t>
            </w:r>
            <w:r w:rsidRPr="00AB54DD">
              <w:br/>
              <w:t>2019</w:t>
            </w:r>
          </w:p>
        </w:tc>
        <w:tc>
          <w:tcPr>
            <w:tcW w:w="481" w:type="pct"/>
            <w:hideMark/>
          </w:tcPr>
          <w:p w14:paraId="0783E125" w14:textId="77777777" w:rsidR="005B1647" w:rsidRPr="00AB54DD" w:rsidRDefault="005B1647" w:rsidP="00D22B09">
            <w:pPr>
              <w:pStyle w:val="TabellHuvud"/>
              <w:cnfStyle w:val="100000000000" w:firstRow="1" w:lastRow="0" w:firstColumn="0" w:lastColumn="0" w:oddVBand="0" w:evenVBand="0" w:oddHBand="0" w:evenHBand="0" w:firstRowFirstColumn="0" w:firstRowLastColumn="0" w:lastRowFirstColumn="0" w:lastRowLastColumn="0"/>
            </w:pPr>
            <w:r w:rsidRPr="00AB54DD">
              <w:t>Utfall-SB</w:t>
            </w:r>
            <w:r w:rsidRPr="00AB54DD">
              <w:br/>
              <w:t>2019</w:t>
            </w:r>
          </w:p>
        </w:tc>
        <w:tc>
          <w:tcPr>
            <w:tcW w:w="480" w:type="pct"/>
            <w:hideMark/>
          </w:tcPr>
          <w:p w14:paraId="6960FB77" w14:textId="77777777" w:rsidR="005B1647" w:rsidRPr="00AB54DD" w:rsidRDefault="005B1647" w:rsidP="00D22B09">
            <w:pPr>
              <w:pStyle w:val="TabellHuvud"/>
              <w:cnfStyle w:val="100000000000" w:firstRow="1" w:lastRow="0" w:firstColumn="0" w:lastColumn="0" w:oddVBand="0" w:evenVBand="0" w:oddHBand="0" w:evenHBand="0" w:firstRowFirstColumn="0" w:firstRowLastColumn="0" w:lastRowFirstColumn="0" w:lastRowLastColumn="0"/>
            </w:pPr>
            <w:r w:rsidRPr="00AB54DD">
              <w:t>Utfall-SB</w:t>
            </w:r>
            <w:r w:rsidRPr="00AB54DD">
              <w:br/>
            </w:r>
            <w:r>
              <w:t>procent</w:t>
            </w:r>
            <w:r w:rsidRPr="00AB54DD">
              <w:br/>
              <w:t>2019</w:t>
            </w:r>
          </w:p>
        </w:tc>
        <w:tc>
          <w:tcPr>
            <w:tcW w:w="481" w:type="pct"/>
            <w:hideMark/>
          </w:tcPr>
          <w:p w14:paraId="489BF8D2" w14:textId="77777777" w:rsidR="005B1647" w:rsidRPr="00AB54DD" w:rsidRDefault="005B1647" w:rsidP="00D22B09">
            <w:pPr>
              <w:pStyle w:val="TabellHuvud"/>
              <w:cnfStyle w:val="100000000000" w:firstRow="1" w:lastRow="0" w:firstColumn="0" w:lastColumn="0" w:oddVBand="0" w:evenVBand="0" w:oddHBand="0" w:evenHBand="0" w:firstRowFirstColumn="0" w:firstRowLastColumn="0" w:lastRowFirstColumn="0" w:lastRowLastColumn="0"/>
            </w:pPr>
            <w:r w:rsidRPr="00AB54DD">
              <w:t>Utfall</w:t>
            </w:r>
            <w:r w:rsidRPr="00AB54DD">
              <w:br/>
              <w:t>2018</w:t>
            </w:r>
          </w:p>
        </w:tc>
      </w:tr>
      <w:tr w:rsidR="00155607" w14:paraId="59B52C91" w14:textId="77777777" w:rsidTr="00D22B09">
        <w:trPr>
          <w:trHeight w:val="225"/>
        </w:trPr>
        <w:tc>
          <w:tcPr>
            <w:cnfStyle w:val="001000000000" w:firstRow="0" w:lastRow="0" w:firstColumn="1" w:lastColumn="0" w:oddVBand="0" w:evenVBand="0" w:oddHBand="0" w:evenHBand="0" w:firstRowFirstColumn="0" w:firstRowLastColumn="0" w:lastRowFirstColumn="0" w:lastRowLastColumn="0"/>
            <w:tcW w:w="542" w:type="pct"/>
            <w:hideMark/>
          </w:tcPr>
          <w:p w14:paraId="3CC8DDF9" w14:textId="77777777" w:rsidR="005B1647" w:rsidRPr="00AB54DD" w:rsidRDefault="005B1647" w:rsidP="005B1647">
            <w:pPr>
              <w:pStyle w:val="Tabell"/>
            </w:pPr>
            <w:r w:rsidRPr="00AB54DD">
              <w:t>1:1</w:t>
            </w:r>
          </w:p>
        </w:tc>
        <w:tc>
          <w:tcPr>
            <w:tcW w:w="1574" w:type="pct"/>
            <w:hideMark/>
          </w:tcPr>
          <w:p w14:paraId="00F87A58" w14:textId="77777777" w:rsidR="005B1647" w:rsidRPr="00AB54DD" w:rsidRDefault="005B1647" w:rsidP="00D22B09">
            <w:pPr>
              <w:pStyle w:val="Tabell"/>
              <w:jc w:val="left"/>
              <w:cnfStyle w:val="000000000000" w:firstRow="0" w:lastRow="0" w:firstColumn="0" w:lastColumn="0" w:oddVBand="0" w:evenVBand="0" w:oddHBand="0" w:evenHBand="0" w:firstRowFirstColumn="0" w:firstRowLastColumn="0" w:lastRowFirstColumn="0" w:lastRowLastColumn="0"/>
            </w:pPr>
            <w:r w:rsidRPr="00AB54DD">
              <w:t>Utveckling av statens transportinfrastruktur</w:t>
            </w:r>
          </w:p>
        </w:tc>
        <w:tc>
          <w:tcPr>
            <w:tcW w:w="480" w:type="pct"/>
            <w:noWrap/>
            <w:hideMark/>
          </w:tcPr>
          <w:p w14:paraId="577A3020" w14:textId="77777777" w:rsidR="005B1647" w:rsidRPr="00AB54D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B54DD">
              <w:t>25 577</w:t>
            </w:r>
          </w:p>
        </w:tc>
        <w:tc>
          <w:tcPr>
            <w:tcW w:w="481" w:type="pct"/>
            <w:noWrap/>
            <w:hideMark/>
          </w:tcPr>
          <w:p w14:paraId="05951146" w14:textId="77777777" w:rsidR="005B1647" w:rsidRPr="00AB54DD"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480" w:type="pct"/>
            <w:noWrap/>
            <w:hideMark/>
          </w:tcPr>
          <w:p w14:paraId="42C45A9C" w14:textId="77777777" w:rsidR="005B1647" w:rsidRPr="00AB54D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B54DD">
              <w:t>24 454</w:t>
            </w:r>
          </w:p>
        </w:tc>
        <w:tc>
          <w:tcPr>
            <w:tcW w:w="481" w:type="pct"/>
            <w:noWrap/>
            <w:hideMark/>
          </w:tcPr>
          <w:p w14:paraId="01D4E4A6" w14:textId="77777777" w:rsidR="005B1647" w:rsidRPr="00AB54D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B54DD">
              <w:t>-1 123</w:t>
            </w:r>
          </w:p>
        </w:tc>
        <w:tc>
          <w:tcPr>
            <w:tcW w:w="480" w:type="pct"/>
            <w:noWrap/>
            <w:hideMark/>
          </w:tcPr>
          <w:p w14:paraId="5F545CD7" w14:textId="77777777" w:rsidR="005B1647" w:rsidRPr="00AB54D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B54DD">
              <w:t>-4,4</w:t>
            </w:r>
          </w:p>
        </w:tc>
        <w:tc>
          <w:tcPr>
            <w:tcW w:w="481" w:type="pct"/>
            <w:hideMark/>
          </w:tcPr>
          <w:p w14:paraId="427A8836" w14:textId="77777777" w:rsidR="005B1647" w:rsidRPr="00AB54D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B54DD">
              <w:t>23 440</w:t>
            </w:r>
          </w:p>
        </w:tc>
      </w:tr>
      <w:tr w:rsidR="00155607" w14:paraId="167B95D6" w14:textId="77777777" w:rsidTr="00D22B09">
        <w:trPr>
          <w:trHeight w:val="225"/>
        </w:trPr>
        <w:tc>
          <w:tcPr>
            <w:cnfStyle w:val="001000000000" w:firstRow="0" w:lastRow="0" w:firstColumn="1" w:lastColumn="0" w:oddVBand="0" w:evenVBand="0" w:oddHBand="0" w:evenHBand="0" w:firstRowFirstColumn="0" w:firstRowLastColumn="0" w:lastRowFirstColumn="0" w:lastRowLastColumn="0"/>
            <w:tcW w:w="542" w:type="pct"/>
            <w:hideMark/>
          </w:tcPr>
          <w:p w14:paraId="2FAC3D33" w14:textId="77777777" w:rsidR="005B1647" w:rsidRPr="00AB54DD" w:rsidRDefault="005B1647" w:rsidP="005B1647">
            <w:pPr>
              <w:pStyle w:val="Tabell"/>
            </w:pPr>
            <w:r w:rsidRPr="00AB54DD">
              <w:t>1:2</w:t>
            </w:r>
          </w:p>
        </w:tc>
        <w:tc>
          <w:tcPr>
            <w:tcW w:w="1574" w:type="pct"/>
            <w:hideMark/>
          </w:tcPr>
          <w:p w14:paraId="7DB4A99C" w14:textId="77777777" w:rsidR="005B1647" w:rsidRPr="00AB54DD" w:rsidRDefault="005B1647" w:rsidP="00D22B09">
            <w:pPr>
              <w:pStyle w:val="Tabell"/>
              <w:jc w:val="left"/>
              <w:cnfStyle w:val="000000000000" w:firstRow="0" w:lastRow="0" w:firstColumn="0" w:lastColumn="0" w:oddVBand="0" w:evenVBand="0" w:oddHBand="0" w:evenHBand="0" w:firstRowFirstColumn="0" w:firstRowLastColumn="0" w:lastRowFirstColumn="0" w:lastRowLastColumn="0"/>
            </w:pPr>
            <w:r w:rsidRPr="00AB54DD">
              <w:t>Vidmakthållande av statens transportinfrastruktur</w:t>
            </w:r>
          </w:p>
        </w:tc>
        <w:tc>
          <w:tcPr>
            <w:tcW w:w="480" w:type="pct"/>
            <w:noWrap/>
            <w:hideMark/>
          </w:tcPr>
          <w:p w14:paraId="16DBCEF1" w14:textId="77777777" w:rsidR="005B1647" w:rsidRPr="00AB54D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B54DD">
              <w:t>23 572</w:t>
            </w:r>
          </w:p>
        </w:tc>
        <w:tc>
          <w:tcPr>
            <w:tcW w:w="481" w:type="pct"/>
            <w:noWrap/>
            <w:hideMark/>
          </w:tcPr>
          <w:p w14:paraId="099EC467" w14:textId="77777777" w:rsidR="005B1647" w:rsidRPr="00AB54D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B54DD">
              <w:t>46</w:t>
            </w:r>
          </w:p>
        </w:tc>
        <w:tc>
          <w:tcPr>
            <w:tcW w:w="480" w:type="pct"/>
            <w:noWrap/>
            <w:hideMark/>
          </w:tcPr>
          <w:p w14:paraId="2AE15685" w14:textId="77777777" w:rsidR="005B1647" w:rsidRPr="00AB54D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B54DD">
              <w:t>23 612</w:t>
            </w:r>
          </w:p>
        </w:tc>
        <w:tc>
          <w:tcPr>
            <w:tcW w:w="481" w:type="pct"/>
            <w:noWrap/>
            <w:hideMark/>
          </w:tcPr>
          <w:p w14:paraId="21C10183" w14:textId="77777777" w:rsidR="005B1647" w:rsidRPr="00AB54D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B54DD">
              <w:t>40</w:t>
            </w:r>
          </w:p>
        </w:tc>
        <w:tc>
          <w:tcPr>
            <w:tcW w:w="480" w:type="pct"/>
            <w:noWrap/>
            <w:hideMark/>
          </w:tcPr>
          <w:p w14:paraId="0463C63A" w14:textId="77777777" w:rsidR="005B1647" w:rsidRPr="00AB54D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B54DD">
              <w:t>0,2</w:t>
            </w:r>
          </w:p>
        </w:tc>
        <w:tc>
          <w:tcPr>
            <w:tcW w:w="481" w:type="pct"/>
            <w:hideMark/>
          </w:tcPr>
          <w:p w14:paraId="02B84510" w14:textId="77777777" w:rsidR="005B1647" w:rsidRPr="00AB54D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B54DD">
              <w:t>22 999</w:t>
            </w:r>
          </w:p>
        </w:tc>
      </w:tr>
      <w:tr w:rsidR="00155607" w14:paraId="1E300072" w14:textId="77777777" w:rsidTr="00D22B09">
        <w:trPr>
          <w:trHeight w:val="225"/>
        </w:trPr>
        <w:tc>
          <w:tcPr>
            <w:cnfStyle w:val="001000000000" w:firstRow="0" w:lastRow="0" w:firstColumn="1" w:lastColumn="0" w:oddVBand="0" w:evenVBand="0" w:oddHBand="0" w:evenHBand="0" w:firstRowFirstColumn="0" w:firstRowLastColumn="0" w:lastRowFirstColumn="0" w:lastRowLastColumn="0"/>
            <w:tcW w:w="542" w:type="pct"/>
            <w:hideMark/>
          </w:tcPr>
          <w:p w14:paraId="5670447A" w14:textId="77777777" w:rsidR="005B1647" w:rsidRPr="00AB54DD" w:rsidRDefault="005B1647" w:rsidP="005B1647">
            <w:pPr>
              <w:pStyle w:val="Tabell"/>
            </w:pPr>
            <w:r w:rsidRPr="00AB54DD">
              <w:t>1:3</w:t>
            </w:r>
          </w:p>
        </w:tc>
        <w:tc>
          <w:tcPr>
            <w:tcW w:w="1574" w:type="pct"/>
            <w:hideMark/>
          </w:tcPr>
          <w:p w14:paraId="2BFFEAD7" w14:textId="77777777" w:rsidR="005B1647" w:rsidRPr="00AB54DD" w:rsidRDefault="005B1647" w:rsidP="00D22B09">
            <w:pPr>
              <w:pStyle w:val="Tabell"/>
              <w:jc w:val="left"/>
              <w:cnfStyle w:val="000000000000" w:firstRow="0" w:lastRow="0" w:firstColumn="0" w:lastColumn="0" w:oddVBand="0" w:evenVBand="0" w:oddHBand="0" w:evenHBand="0" w:firstRowFirstColumn="0" w:firstRowLastColumn="0" w:lastRowFirstColumn="0" w:lastRowLastColumn="0"/>
            </w:pPr>
            <w:r w:rsidRPr="00AB54DD">
              <w:t>Trafikverket</w:t>
            </w:r>
          </w:p>
        </w:tc>
        <w:tc>
          <w:tcPr>
            <w:tcW w:w="480" w:type="pct"/>
            <w:noWrap/>
            <w:hideMark/>
          </w:tcPr>
          <w:p w14:paraId="13E110E0" w14:textId="77777777" w:rsidR="005B1647" w:rsidRPr="00AB54D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B54DD">
              <w:t>1 397</w:t>
            </w:r>
          </w:p>
        </w:tc>
        <w:tc>
          <w:tcPr>
            <w:tcW w:w="481" w:type="pct"/>
            <w:noWrap/>
            <w:hideMark/>
          </w:tcPr>
          <w:p w14:paraId="3C5121E4" w14:textId="77777777" w:rsidR="005B1647" w:rsidRPr="00AB54DD"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480" w:type="pct"/>
            <w:noWrap/>
            <w:hideMark/>
          </w:tcPr>
          <w:p w14:paraId="0F8DEA5E" w14:textId="77777777" w:rsidR="005B1647" w:rsidRPr="00AB54D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B54DD">
              <w:t>1 413</w:t>
            </w:r>
          </w:p>
        </w:tc>
        <w:tc>
          <w:tcPr>
            <w:tcW w:w="481" w:type="pct"/>
            <w:noWrap/>
            <w:hideMark/>
          </w:tcPr>
          <w:p w14:paraId="5264D703" w14:textId="77777777" w:rsidR="005B1647" w:rsidRPr="00AB54D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B54DD">
              <w:t>17</w:t>
            </w:r>
          </w:p>
        </w:tc>
        <w:tc>
          <w:tcPr>
            <w:tcW w:w="480" w:type="pct"/>
            <w:noWrap/>
            <w:hideMark/>
          </w:tcPr>
          <w:p w14:paraId="01997725" w14:textId="77777777" w:rsidR="005B1647" w:rsidRPr="00AB54D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B54DD">
              <w:t>1,2</w:t>
            </w:r>
          </w:p>
        </w:tc>
        <w:tc>
          <w:tcPr>
            <w:tcW w:w="481" w:type="pct"/>
            <w:hideMark/>
          </w:tcPr>
          <w:p w14:paraId="777C6CE0" w14:textId="77777777" w:rsidR="005B1647" w:rsidRPr="00AB54D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B54DD">
              <w:t>1 418</w:t>
            </w:r>
          </w:p>
        </w:tc>
      </w:tr>
      <w:tr w:rsidR="00155607" w14:paraId="328DD6C1" w14:textId="77777777" w:rsidTr="00D22B09">
        <w:trPr>
          <w:trHeight w:val="225"/>
        </w:trPr>
        <w:tc>
          <w:tcPr>
            <w:cnfStyle w:val="001000000000" w:firstRow="0" w:lastRow="0" w:firstColumn="1" w:lastColumn="0" w:oddVBand="0" w:evenVBand="0" w:oddHBand="0" w:evenHBand="0" w:firstRowFirstColumn="0" w:firstRowLastColumn="0" w:lastRowFirstColumn="0" w:lastRowLastColumn="0"/>
            <w:tcW w:w="542" w:type="pct"/>
            <w:hideMark/>
          </w:tcPr>
          <w:p w14:paraId="260BD7F3" w14:textId="77777777" w:rsidR="005B1647" w:rsidRPr="00AB54DD" w:rsidRDefault="005B1647" w:rsidP="005B1647">
            <w:pPr>
              <w:pStyle w:val="Tabell"/>
            </w:pPr>
            <w:r w:rsidRPr="00AB54DD">
              <w:t>1:6</w:t>
            </w:r>
          </w:p>
        </w:tc>
        <w:tc>
          <w:tcPr>
            <w:tcW w:w="1574" w:type="pct"/>
            <w:hideMark/>
          </w:tcPr>
          <w:p w14:paraId="2F685E12" w14:textId="77777777" w:rsidR="005B1647" w:rsidRPr="00AB54DD" w:rsidRDefault="005B1647" w:rsidP="00D22B09">
            <w:pPr>
              <w:pStyle w:val="Tabell"/>
              <w:jc w:val="left"/>
              <w:cnfStyle w:val="000000000000" w:firstRow="0" w:lastRow="0" w:firstColumn="0" w:lastColumn="0" w:oddVBand="0" w:evenVBand="0" w:oddHBand="0" w:evenHBand="0" w:firstRowFirstColumn="0" w:firstRowLastColumn="0" w:lastRowFirstColumn="0" w:lastRowLastColumn="0"/>
            </w:pPr>
            <w:r w:rsidRPr="00AB54DD">
              <w:t>Ersättning avseende icke statliga flygplatser</w:t>
            </w:r>
          </w:p>
        </w:tc>
        <w:tc>
          <w:tcPr>
            <w:tcW w:w="480" w:type="pct"/>
            <w:noWrap/>
            <w:hideMark/>
          </w:tcPr>
          <w:p w14:paraId="51ED9561" w14:textId="77777777" w:rsidR="005B1647" w:rsidRPr="00AB54D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B54DD">
              <w:t>126</w:t>
            </w:r>
          </w:p>
        </w:tc>
        <w:tc>
          <w:tcPr>
            <w:tcW w:w="481" w:type="pct"/>
            <w:noWrap/>
            <w:hideMark/>
          </w:tcPr>
          <w:p w14:paraId="228896F6" w14:textId="77777777" w:rsidR="005B1647" w:rsidRPr="00AB54D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B54DD">
              <w:t>57</w:t>
            </w:r>
          </w:p>
        </w:tc>
        <w:tc>
          <w:tcPr>
            <w:tcW w:w="480" w:type="pct"/>
            <w:noWrap/>
            <w:hideMark/>
          </w:tcPr>
          <w:p w14:paraId="6D142458" w14:textId="77777777" w:rsidR="005B1647" w:rsidRPr="00AB54D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B54DD">
              <w:t>148</w:t>
            </w:r>
          </w:p>
        </w:tc>
        <w:tc>
          <w:tcPr>
            <w:tcW w:w="481" w:type="pct"/>
            <w:noWrap/>
            <w:hideMark/>
          </w:tcPr>
          <w:p w14:paraId="38C34106" w14:textId="77777777" w:rsidR="005B1647" w:rsidRPr="00AB54D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B54DD">
              <w:t>22</w:t>
            </w:r>
          </w:p>
        </w:tc>
        <w:tc>
          <w:tcPr>
            <w:tcW w:w="480" w:type="pct"/>
            <w:noWrap/>
            <w:hideMark/>
          </w:tcPr>
          <w:p w14:paraId="35A2632A" w14:textId="77777777" w:rsidR="005B1647" w:rsidRPr="00AB54D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B54DD">
              <w:t>17,4</w:t>
            </w:r>
          </w:p>
        </w:tc>
        <w:tc>
          <w:tcPr>
            <w:tcW w:w="481" w:type="pct"/>
            <w:hideMark/>
          </w:tcPr>
          <w:p w14:paraId="31C30FE2" w14:textId="77777777" w:rsidR="005B1647" w:rsidRPr="00AB54D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B54DD">
              <w:t>79</w:t>
            </w:r>
          </w:p>
        </w:tc>
      </w:tr>
      <w:tr w:rsidR="00155607" w14:paraId="06746C94" w14:textId="77777777" w:rsidTr="00D22B09">
        <w:trPr>
          <w:trHeight w:val="225"/>
        </w:trPr>
        <w:tc>
          <w:tcPr>
            <w:cnfStyle w:val="001000000000" w:firstRow="0" w:lastRow="0" w:firstColumn="1" w:lastColumn="0" w:oddVBand="0" w:evenVBand="0" w:oddHBand="0" w:evenHBand="0" w:firstRowFirstColumn="0" w:firstRowLastColumn="0" w:lastRowFirstColumn="0" w:lastRowLastColumn="0"/>
            <w:tcW w:w="542" w:type="pct"/>
            <w:hideMark/>
          </w:tcPr>
          <w:p w14:paraId="3095A553" w14:textId="77777777" w:rsidR="005B1647" w:rsidRPr="00AB54DD" w:rsidRDefault="005B1647" w:rsidP="005B1647">
            <w:pPr>
              <w:pStyle w:val="Tabell"/>
            </w:pPr>
            <w:r w:rsidRPr="00AB54DD">
              <w:t>1:7</w:t>
            </w:r>
          </w:p>
        </w:tc>
        <w:tc>
          <w:tcPr>
            <w:tcW w:w="1574" w:type="pct"/>
            <w:hideMark/>
          </w:tcPr>
          <w:p w14:paraId="77F43F09" w14:textId="77777777" w:rsidR="005B1647" w:rsidRPr="00AB54DD" w:rsidRDefault="005B1647" w:rsidP="00D22B09">
            <w:pPr>
              <w:pStyle w:val="Tabell"/>
              <w:jc w:val="left"/>
              <w:cnfStyle w:val="000000000000" w:firstRow="0" w:lastRow="0" w:firstColumn="0" w:lastColumn="0" w:oddVBand="0" w:evenVBand="0" w:oddHBand="0" w:evenHBand="0" w:firstRowFirstColumn="0" w:firstRowLastColumn="0" w:lastRowFirstColumn="0" w:lastRowLastColumn="0"/>
            </w:pPr>
            <w:r w:rsidRPr="00AB54DD">
              <w:t>Trafikavtal</w:t>
            </w:r>
          </w:p>
        </w:tc>
        <w:tc>
          <w:tcPr>
            <w:tcW w:w="480" w:type="pct"/>
            <w:noWrap/>
            <w:hideMark/>
          </w:tcPr>
          <w:p w14:paraId="70232CF6" w14:textId="77777777" w:rsidR="005B1647" w:rsidRPr="00AB54D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B54DD">
              <w:t>960</w:t>
            </w:r>
          </w:p>
        </w:tc>
        <w:tc>
          <w:tcPr>
            <w:tcW w:w="481" w:type="pct"/>
            <w:noWrap/>
            <w:hideMark/>
          </w:tcPr>
          <w:p w14:paraId="1080BA67" w14:textId="77777777" w:rsidR="005B1647" w:rsidRPr="00AB54D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B54DD">
              <w:t>76</w:t>
            </w:r>
          </w:p>
        </w:tc>
        <w:tc>
          <w:tcPr>
            <w:tcW w:w="480" w:type="pct"/>
            <w:noWrap/>
            <w:hideMark/>
          </w:tcPr>
          <w:p w14:paraId="357BBD96" w14:textId="77777777" w:rsidR="005B1647" w:rsidRPr="00AB54D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B54DD">
              <w:t>999</w:t>
            </w:r>
          </w:p>
        </w:tc>
        <w:tc>
          <w:tcPr>
            <w:tcW w:w="481" w:type="pct"/>
            <w:noWrap/>
            <w:hideMark/>
          </w:tcPr>
          <w:p w14:paraId="6724F7DC" w14:textId="77777777" w:rsidR="005B1647" w:rsidRPr="00AB54D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B54DD">
              <w:t>39</w:t>
            </w:r>
          </w:p>
        </w:tc>
        <w:tc>
          <w:tcPr>
            <w:tcW w:w="480" w:type="pct"/>
            <w:noWrap/>
            <w:hideMark/>
          </w:tcPr>
          <w:p w14:paraId="1045A0FF" w14:textId="77777777" w:rsidR="005B1647" w:rsidRPr="00AB54D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B54DD">
              <w:t>4,1</w:t>
            </w:r>
          </w:p>
        </w:tc>
        <w:tc>
          <w:tcPr>
            <w:tcW w:w="481" w:type="pct"/>
            <w:hideMark/>
          </w:tcPr>
          <w:p w14:paraId="5A3E0398" w14:textId="77777777" w:rsidR="005B1647" w:rsidRPr="00AB54D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B54DD">
              <w:t>961</w:t>
            </w:r>
          </w:p>
        </w:tc>
      </w:tr>
      <w:tr w:rsidR="00155607" w14:paraId="3B7621AA" w14:textId="77777777" w:rsidTr="00D22B09">
        <w:trPr>
          <w:trHeight w:val="450"/>
        </w:trPr>
        <w:tc>
          <w:tcPr>
            <w:cnfStyle w:val="001000000000" w:firstRow="0" w:lastRow="0" w:firstColumn="1" w:lastColumn="0" w:oddVBand="0" w:evenVBand="0" w:oddHBand="0" w:evenHBand="0" w:firstRowFirstColumn="0" w:firstRowLastColumn="0" w:lastRowFirstColumn="0" w:lastRowLastColumn="0"/>
            <w:tcW w:w="542" w:type="pct"/>
            <w:hideMark/>
          </w:tcPr>
          <w:p w14:paraId="20B6EA28" w14:textId="77777777" w:rsidR="005B1647" w:rsidRPr="00AB54DD" w:rsidRDefault="005B1647" w:rsidP="005B1647">
            <w:pPr>
              <w:pStyle w:val="Tabell"/>
            </w:pPr>
            <w:r w:rsidRPr="00AB54DD">
              <w:t>1:10</w:t>
            </w:r>
          </w:p>
        </w:tc>
        <w:tc>
          <w:tcPr>
            <w:tcW w:w="1574" w:type="pct"/>
            <w:hideMark/>
          </w:tcPr>
          <w:p w14:paraId="2441D487" w14:textId="77777777" w:rsidR="005B1647" w:rsidRPr="00AB54DD" w:rsidRDefault="005B1647" w:rsidP="00D22B09">
            <w:pPr>
              <w:pStyle w:val="Tabell"/>
              <w:jc w:val="left"/>
              <w:cnfStyle w:val="000000000000" w:firstRow="0" w:lastRow="0" w:firstColumn="0" w:lastColumn="0" w:oddVBand="0" w:evenVBand="0" w:oddHBand="0" w:evenHBand="0" w:firstRowFirstColumn="0" w:firstRowLastColumn="0" w:lastRowFirstColumn="0" w:lastRowLastColumn="0"/>
            </w:pPr>
            <w:r w:rsidRPr="00AB54DD">
              <w:t>Från EU-budgeten finansierade stöd till Transeuropeiska nätverk</w:t>
            </w:r>
          </w:p>
        </w:tc>
        <w:tc>
          <w:tcPr>
            <w:tcW w:w="480" w:type="pct"/>
            <w:noWrap/>
            <w:hideMark/>
          </w:tcPr>
          <w:p w14:paraId="0C830A46" w14:textId="77777777" w:rsidR="005B1647" w:rsidRPr="00AB54D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B54DD">
              <w:t>150</w:t>
            </w:r>
          </w:p>
        </w:tc>
        <w:tc>
          <w:tcPr>
            <w:tcW w:w="481" w:type="pct"/>
            <w:noWrap/>
            <w:hideMark/>
          </w:tcPr>
          <w:p w14:paraId="1A2DE0FF" w14:textId="77777777" w:rsidR="005B1647" w:rsidRPr="00AB54DD"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480" w:type="pct"/>
            <w:noWrap/>
            <w:hideMark/>
          </w:tcPr>
          <w:p w14:paraId="6D1D47A3" w14:textId="77777777" w:rsidR="005B1647" w:rsidRPr="00AB54D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B54DD">
              <w:t>114</w:t>
            </w:r>
          </w:p>
        </w:tc>
        <w:tc>
          <w:tcPr>
            <w:tcW w:w="481" w:type="pct"/>
            <w:noWrap/>
            <w:hideMark/>
          </w:tcPr>
          <w:p w14:paraId="1752307A" w14:textId="77777777" w:rsidR="005B1647" w:rsidRPr="00AB54D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B54DD">
              <w:t>-36</w:t>
            </w:r>
          </w:p>
        </w:tc>
        <w:tc>
          <w:tcPr>
            <w:tcW w:w="480" w:type="pct"/>
            <w:noWrap/>
            <w:hideMark/>
          </w:tcPr>
          <w:p w14:paraId="471A8054" w14:textId="77777777" w:rsidR="005B1647" w:rsidRPr="00AB54D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B54DD">
              <w:t>-23,9</w:t>
            </w:r>
          </w:p>
        </w:tc>
        <w:tc>
          <w:tcPr>
            <w:tcW w:w="481" w:type="pct"/>
            <w:hideMark/>
          </w:tcPr>
          <w:p w14:paraId="5EB9DF58" w14:textId="77777777" w:rsidR="005B1647" w:rsidRPr="00AB54D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B54DD">
              <w:t>104</w:t>
            </w:r>
          </w:p>
        </w:tc>
      </w:tr>
      <w:tr w:rsidR="00155607" w14:paraId="3DF63D91" w14:textId="77777777" w:rsidTr="00D22B09">
        <w:trPr>
          <w:trHeight w:val="225"/>
        </w:trPr>
        <w:tc>
          <w:tcPr>
            <w:cnfStyle w:val="001000000000" w:firstRow="0" w:lastRow="0" w:firstColumn="1" w:lastColumn="0" w:oddVBand="0" w:evenVBand="0" w:oddHBand="0" w:evenHBand="0" w:firstRowFirstColumn="0" w:firstRowLastColumn="0" w:lastRowFirstColumn="0" w:lastRowLastColumn="0"/>
            <w:tcW w:w="542" w:type="pct"/>
            <w:hideMark/>
          </w:tcPr>
          <w:p w14:paraId="4EBA8E24" w14:textId="77777777" w:rsidR="005B1647" w:rsidRPr="00AB54DD" w:rsidRDefault="005B1647" w:rsidP="005B1647">
            <w:pPr>
              <w:pStyle w:val="Tabell"/>
            </w:pPr>
            <w:r w:rsidRPr="00AB54DD">
              <w:t>1:11</w:t>
            </w:r>
          </w:p>
        </w:tc>
        <w:tc>
          <w:tcPr>
            <w:tcW w:w="1574" w:type="pct"/>
            <w:hideMark/>
          </w:tcPr>
          <w:p w14:paraId="65EBE759" w14:textId="77777777" w:rsidR="005B1647" w:rsidRPr="00AB54DD" w:rsidRDefault="005B1647" w:rsidP="00D22B09">
            <w:pPr>
              <w:pStyle w:val="Tabell"/>
              <w:jc w:val="left"/>
              <w:cnfStyle w:val="000000000000" w:firstRow="0" w:lastRow="0" w:firstColumn="0" w:lastColumn="0" w:oddVBand="0" w:evenVBand="0" w:oddHBand="0" w:evenHBand="0" w:firstRowFirstColumn="0" w:firstRowLastColumn="0" w:lastRowFirstColumn="0" w:lastRowLastColumn="0"/>
            </w:pPr>
            <w:r w:rsidRPr="00AB54DD">
              <w:t>Trängselskatt i Stockholm</w:t>
            </w:r>
          </w:p>
        </w:tc>
        <w:tc>
          <w:tcPr>
            <w:tcW w:w="480" w:type="pct"/>
            <w:noWrap/>
            <w:hideMark/>
          </w:tcPr>
          <w:p w14:paraId="26172D3B" w14:textId="77777777" w:rsidR="005B1647" w:rsidRPr="00AB54D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B54DD">
              <w:t>1 753</w:t>
            </w:r>
          </w:p>
        </w:tc>
        <w:tc>
          <w:tcPr>
            <w:tcW w:w="481" w:type="pct"/>
            <w:noWrap/>
            <w:hideMark/>
          </w:tcPr>
          <w:p w14:paraId="622EF97D" w14:textId="77777777" w:rsidR="005B1647" w:rsidRPr="00AB54DD"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480" w:type="pct"/>
            <w:noWrap/>
            <w:hideMark/>
          </w:tcPr>
          <w:p w14:paraId="3F260E12" w14:textId="77777777" w:rsidR="005B1647" w:rsidRPr="00AB54D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B54DD">
              <w:t>2 666</w:t>
            </w:r>
          </w:p>
        </w:tc>
        <w:tc>
          <w:tcPr>
            <w:tcW w:w="481" w:type="pct"/>
            <w:noWrap/>
            <w:hideMark/>
          </w:tcPr>
          <w:p w14:paraId="31F6A454" w14:textId="77777777" w:rsidR="005B1647" w:rsidRPr="00AB54D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B54DD">
              <w:t>913</w:t>
            </w:r>
          </w:p>
        </w:tc>
        <w:tc>
          <w:tcPr>
            <w:tcW w:w="480" w:type="pct"/>
            <w:noWrap/>
            <w:hideMark/>
          </w:tcPr>
          <w:p w14:paraId="5E0AF18C" w14:textId="77777777" w:rsidR="005B1647" w:rsidRPr="00AB54D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B54DD">
              <w:t>52,1</w:t>
            </w:r>
          </w:p>
        </w:tc>
        <w:tc>
          <w:tcPr>
            <w:tcW w:w="481" w:type="pct"/>
            <w:hideMark/>
          </w:tcPr>
          <w:p w14:paraId="64E16930" w14:textId="77777777" w:rsidR="005B1647" w:rsidRPr="00AB54D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B54DD">
              <w:t>2 322</w:t>
            </w:r>
          </w:p>
        </w:tc>
      </w:tr>
      <w:tr w:rsidR="00155607" w14:paraId="2AA4B01B" w14:textId="77777777" w:rsidTr="00D22B09">
        <w:trPr>
          <w:trHeight w:val="225"/>
        </w:trPr>
        <w:tc>
          <w:tcPr>
            <w:cnfStyle w:val="001000000000" w:firstRow="0" w:lastRow="0" w:firstColumn="1" w:lastColumn="0" w:oddVBand="0" w:evenVBand="0" w:oddHBand="0" w:evenHBand="0" w:firstRowFirstColumn="0" w:firstRowLastColumn="0" w:lastRowFirstColumn="0" w:lastRowLastColumn="0"/>
            <w:tcW w:w="542" w:type="pct"/>
            <w:hideMark/>
          </w:tcPr>
          <w:p w14:paraId="66F9C67B" w14:textId="77777777" w:rsidR="005B1647" w:rsidRPr="00AB54DD" w:rsidRDefault="005B1647" w:rsidP="005B1647">
            <w:pPr>
              <w:pStyle w:val="Tabell"/>
            </w:pPr>
            <w:r w:rsidRPr="00AB54DD">
              <w:t>1:12</w:t>
            </w:r>
          </w:p>
        </w:tc>
        <w:tc>
          <w:tcPr>
            <w:tcW w:w="1574" w:type="pct"/>
            <w:hideMark/>
          </w:tcPr>
          <w:p w14:paraId="17405060" w14:textId="77777777" w:rsidR="005B1647" w:rsidRPr="00AB54DD" w:rsidRDefault="005B1647" w:rsidP="00D22B09">
            <w:pPr>
              <w:pStyle w:val="Tabell"/>
              <w:jc w:val="left"/>
              <w:cnfStyle w:val="000000000000" w:firstRow="0" w:lastRow="0" w:firstColumn="0" w:lastColumn="0" w:oddVBand="0" w:evenVBand="0" w:oddHBand="0" w:evenHBand="0" w:firstRowFirstColumn="0" w:firstRowLastColumn="0" w:lastRowFirstColumn="0" w:lastRowLastColumn="0"/>
            </w:pPr>
            <w:r w:rsidRPr="00AB54DD">
              <w:t>Transportstyrelsen</w:t>
            </w:r>
          </w:p>
        </w:tc>
        <w:tc>
          <w:tcPr>
            <w:tcW w:w="480" w:type="pct"/>
            <w:noWrap/>
            <w:hideMark/>
          </w:tcPr>
          <w:p w14:paraId="195837BD" w14:textId="77777777" w:rsidR="005B1647" w:rsidRPr="00AB54D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B54DD">
              <w:t>2 189</w:t>
            </w:r>
          </w:p>
        </w:tc>
        <w:tc>
          <w:tcPr>
            <w:tcW w:w="481" w:type="pct"/>
            <w:noWrap/>
            <w:hideMark/>
          </w:tcPr>
          <w:p w14:paraId="685EFE5D" w14:textId="77777777" w:rsidR="005B1647" w:rsidRPr="00AB54DD"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480" w:type="pct"/>
            <w:noWrap/>
            <w:hideMark/>
          </w:tcPr>
          <w:p w14:paraId="1F51122D" w14:textId="77777777" w:rsidR="005B1647" w:rsidRPr="00AB54D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B54DD">
              <w:t>2 207</w:t>
            </w:r>
          </w:p>
        </w:tc>
        <w:tc>
          <w:tcPr>
            <w:tcW w:w="481" w:type="pct"/>
            <w:noWrap/>
            <w:hideMark/>
          </w:tcPr>
          <w:p w14:paraId="0432FA67" w14:textId="77777777" w:rsidR="005B1647" w:rsidRPr="00AB54D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B54DD">
              <w:t>18</w:t>
            </w:r>
          </w:p>
        </w:tc>
        <w:tc>
          <w:tcPr>
            <w:tcW w:w="480" w:type="pct"/>
            <w:noWrap/>
            <w:hideMark/>
          </w:tcPr>
          <w:p w14:paraId="32BD01C8" w14:textId="77777777" w:rsidR="005B1647" w:rsidRPr="00AB54D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B54DD">
              <w:t>0,8</w:t>
            </w:r>
          </w:p>
        </w:tc>
        <w:tc>
          <w:tcPr>
            <w:tcW w:w="481" w:type="pct"/>
            <w:hideMark/>
          </w:tcPr>
          <w:p w14:paraId="17FA309F" w14:textId="77777777" w:rsidR="005B1647" w:rsidRPr="00AB54D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B54DD">
              <w:t>2 120</w:t>
            </w:r>
          </w:p>
        </w:tc>
      </w:tr>
      <w:tr w:rsidR="00155607" w14:paraId="0B04B9C7" w14:textId="77777777" w:rsidTr="00D22B09">
        <w:trPr>
          <w:trHeight w:val="225"/>
        </w:trPr>
        <w:tc>
          <w:tcPr>
            <w:cnfStyle w:val="001000000000" w:firstRow="0" w:lastRow="0" w:firstColumn="1" w:lastColumn="0" w:oddVBand="0" w:evenVBand="0" w:oddHBand="0" w:evenHBand="0" w:firstRowFirstColumn="0" w:firstRowLastColumn="0" w:lastRowFirstColumn="0" w:lastRowLastColumn="0"/>
            <w:tcW w:w="542" w:type="pct"/>
            <w:hideMark/>
          </w:tcPr>
          <w:p w14:paraId="3F35CEF3" w14:textId="77777777" w:rsidR="005B1647" w:rsidRPr="00AB54DD" w:rsidRDefault="005B1647" w:rsidP="005B1647">
            <w:pPr>
              <w:pStyle w:val="Tabell"/>
            </w:pPr>
            <w:r w:rsidRPr="00AB54DD">
              <w:t>1:14</w:t>
            </w:r>
          </w:p>
        </w:tc>
        <w:tc>
          <w:tcPr>
            <w:tcW w:w="1574" w:type="pct"/>
            <w:hideMark/>
          </w:tcPr>
          <w:p w14:paraId="0E511420" w14:textId="77777777" w:rsidR="005B1647" w:rsidRPr="00AB54DD" w:rsidRDefault="005B1647" w:rsidP="00D22B09">
            <w:pPr>
              <w:pStyle w:val="Tabell"/>
              <w:jc w:val="left"/>
              <w:cnfStyle w:val="000000000000" w:firstRow="0" w:lastRow="0" w:firstColumn="0" w:lastColumn="0" w:oddVBand="0" w:evenVBand="0" w:oddHBand="0" w:evenHBand="0" w:firstRowFirstColumn="0" w:firstRowLastColumn="0" w:lastRowFirstColumn="0" w:lastRowLastColumn="0"/>
            </w:pPr>
            <w:r w:rsidRPr="00AB54DD">
              <w:t>Trängselskatt i Göteborg</w:t>
            </w:r>
          </w:p>
        </w:tc>
        <w:tc>
          <w:tcPr>
            <w:tcW w:w="480" w:type="pct"/>
            <w:noWrap/>
            <w:hideMark/>
          </w:tcPr>
          <w:p w14:paraId="577DCCEA" w14:textId="77777777" w:rsidR="005B1647" w:rsidRPr="00AB54D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B54DD">
              <w:t>837</w:t>
            </w:r>
          </w:p>
        </w:tc>
        <w:tc>
          <w:tcPr>
            <w:tcW w:w="481" w:type="pct"/>
            <w:noWrap/>
            <w:hideMark/>
          </w:tcPr>
          <w:p w14:paraId="102B1D2E" w14:textId="77777777" w:rsidR="005B1647" w:rsidRPr="00AB54DD"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480" w:type="pct"/>
            <w:noWrap/>
            <w:hideMark/>
          </w:tcPr>
          <w:p w14:paraId="610B1DF7" w14:textId="77777777" w:rsidR="005B1647" w:rsidRPr="00AB54D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B54DD">
              <w:t>616</w:t>
            </w:r>
          </w:p>
        </w:tc>
        <w:tc>
          <w:tcPr>
            <w:tcW w:w="481" w:type="pct"/>
            <w:noWrap/>
            <w:hideMark/>
          </w:tcPr>
          <w:p w14:paraId="028965AD" w14:textId="77777777" w:rsidR="005B1647" w:rsidRPr="00AB54D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B54DD">
              <w:t>-220</w:t>
            </w:r>
          </w:p>
        </w:tc>
        <w:tc>
          <w:tcPr>
            <w:tcW w:w="480" w:type="pct"/>
            <w:noWrap/>
            <w:hideMark/>
          </w:tcPr>
          <w:p w14:paraId="6C0E4243" w14:textId="77777777" w:rsidR="005B1647" w:rsidRPr="00AB54D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B54DD">
              <w:t>-26,3</w:t>
            </w:r>
          </w:p>
        </w:tc>
        <w:tc>
          <w:tcPr>
            <w:tcW w:w="481" w:type="pct"/>
            <w:hideMark/>
          </w:tcPr>
          <w:p w14:paraId="7A10E8D1" w14:textId="77777777" w:rsidR="005B1647" w:rsidRPr="00AB54D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B54DD">
              <w:t>888</w:t>
            </w:r>
          </w:p>
        </w:tc>
      </w:tr>
      <w:tr w:rsidR="00155607" w14:paraId="4F57C316" w14:textId="77777777" w:rsidTr="00D22B09">
        <w:trPr>
          <w:trHeight w:val="225"/>
        </w:trPr>
        <w:tc>
          <w:tcPr>
            <w:cnfStyle w:val="001000000000" w:firstRow="0" w:lastRow="0" w:firstColumn="1" w:lastColumn="0" w:oddVBand="0" w:evenVBand="0" w:oddHBand="0" w:evenHBand="0" w:firstRowFirstColumn="0" w:firstRowLastColumn="0" w:lastRowFirstColumn="0" w:lastRowLastColumn="0"/>
            <w:tcW w:w="542" w:type="pct"/>
            <w:hideMark/>
          </w:tcPr>
          <w:p w14:paraId="79EE29D5" w14:textId="77777777" w:rsidR="005B1647" w:rsidRPr="00AB54DD" w:rsidRDefault="005B1647" w:rsidP="005B1647">
            <w:pPr>
              <w:pStyle w:val="Tabell"/>
            </w:pPr>
            <w:r w:rsidRPr="00AB54DD">
              <w:t>1:15</w:t>
            </w:r>
          </w:p>
        </w:tc>
        <w:tc>
          <w:tcPr>
            <w:tcW w:w="1574" w:type="pct"/>
            <w:hideMark/>
          </w:tcPr>
          <w:p w14:paraId="40C7DBAC" w14:textId="77777777" w:rsidR="005B1647" w:rsidRPr="00AB54DD" w:rsidRDefault="005B1647" w:rsidP="00D22B09">
            <w:pPr>
              <w:pStyle w:val="Tabell"/>
              <w:jc w:val="left"/>
              <w:cnfStyle w:val="000000000000" w:firstRow="0" w:lastRow="0" w:firstColumn="0" w:lastColumn="0" w:oddVBand="0" w:evenVBand="0" w:oddHBand="0" w:evenHBand="0" w:firstRowFirstColumn="0" w:firstRowLastColumn="0" w:lastRowFirstColumn="0" w:lastRowLastColumn="0"/>
            </w:pPr>
            <w:r w:rsidRPr="00AB54DD">
              <w:t>Sjöfartsstöd</w:t>
            </w:r>
          </w:p>
        </w:tc>
        <w:tc>
          <w:tcPr>
            <w:tcW w:w="480" w:type="pct"/>
            <w:noWrap/>
            <w:hideMark/>
          </w:tcPr>
          <w:p w14:paraId="4E4322BC" w14:textId="77777777" w:rsidR="005B1647" w:rsidRPr="00AB54D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B54DD">
              <w:t>1 563</w:t>
            </w:r>
          </w:p>
        </w:tc>
        <w:tc>
          <w:tcPr>
            <w:tcW w:w="481" w:type="pct"/>
            <w:noWrap/>
            <w:hideMark/>
          </w:tcPr>
          <w:p w14:paraId="00986A8E" w14:textId="77777777" w:rsidR="005B1647" w:rsidRPr="00AB54DD"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480" w:type="pct"/>
            <w:noWrap/>
            <w:hideMark/>
          </w:tcPr>
          <w:p w14:paraId="723C7E68" w14:textId="77777777" w:rsidR="005B1647" w:rsidRPr="00AB54D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B54DD">
              <w:t>1 564</w:t>
            </w:r>
          </w:p>
        </w:tc>
        <w:tc>
          <w:tcPr>
            <w:tcW w:w="481" w:type="pct"/>
            <w:noWrap/>
            <w:hideMark/>
          </w:tcPr>
          <w:p w14:paraId="15CA5E29" w14:textId="77777777" w:rsidR="005B1647" w:rsidRPr="00AB54D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B54DD">
              <w:t>1</w:t>
            </w:r>
          </w:p>
        </w:tc>
        <w:tc>
          <w:tcPr>
            <w:tcW w:w="480" w:type="pct"/>
            <w:noWrap/>
            <w:hideMark/>
          </w:tcPr>
          <w:p w14:paraId="0F8B0C03" w14:textId="77777777" w:rsidR="005B1647" w:rsidRPr="00AB54D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B54DD">
              <w:t>0,1</w:t>
            </w:r>
          </w:p>
        </w:tc>
        <w:tc>
          <w:tcPr>
            <w:tcW w:w="481" w:type="pct"/>
            <w:hideMark/>
          </w:tcPr>
          <w:p w14:paraId="64587CA5" w14:textId="77777777" w:rsidR="005B1647" w:rsidRPr="00AB54D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B54DD">
              <w:t>1 432</w:t>
            </w:r>
          </w:p>
        </w:tc>
      </w:tr>
      <w:tr w:rsidR="00155607" w14:paraId="74E3FAE1" w14:textId="77777777" w:rsidTr="00D22B09">
        <w:trPr>
          <w:trHeight w:val="225"/>
        </w:trPr>
        <w:tc>
          <w:tcPr>
            <w:cnfStyle w:val="001000000000" w:firstRow="0" w:lastRow="0" w:firstColumn="1" w:lastColumn="0" w:oddVBand="0" w:evenVBand="0" w:oddHBand="0" w:evenHBand="0" w:firstRowFirstColumn="0" w:firstRowLastColumn="0" w:lastRowFirstColumn="0" w:lastRowLastColumn="0"/>
            <w:tcW w:w="542" w:type="pct"/>
            <w:hideMark/>
          </w:tcPr>
          <w:p w14:paraId="2F2C705C" w14:textId="77777777" w:rsidR="005B1647" w:rsidRPr="00AB54DD" w:rsidRDefault="005B1647" w:rsidP="005B1647">
            <w:pPr>
              <w:pStyle w:val="Tabell"/>
            </w:pPr>
            <w:r w:rsidRPr="00AB54DD">
              <w:t>1:16</w:t>
            </w:r>
          </w:p>
        </w:tc>
        <w:tc>
          <w:tcPr>
            <w:tcW w:w="1574" w:type="pct"/>
            <w:hideMark/>
          </w:tcPr>
          <w:p w14:paraId="56DF506A" w14:textId="77777777" w:rsidR="005B1647" w:rsidRPr="00AB54DD" w:rsidRDefault="005B1647" w:rsidP="00D22B09">
            <w:pPr>
              <w:pStyle w:val="Tabell"/>
              <w:jc w:val="left"/>
              <w:cnfStyle w:val="000000000000" w:firstRow="0" w:lastRow="0" w:firstColumn="0" w:lastColumn="0" w:oddVBand="0" w:evenVBand="0" w:oddHBand="0" w:evenHBand="0" w:firstRowFirstColumn="0" w:firstRowLastColumn="0" w:lastRowFirstColumn="0" w:lastRowLastColumn="0"/>
            </w:pPr>
            <w:r w:rsidRPr="00AB54DD">
              <w:t>Internationell tågtrafik</w:t>
            </w:r>
          </w:p>
        </w:tc>
        <w:tc>
          <w:tcPr>
            <w:tcW w:w="480" w:type="pct"/>
            <w:noWrap/>
            <w:hideMark/>
          </w:tcPr>
          <w:p w14:paraId="501CC7ED" w14:textId="77777777" w:rsidR="005B1647" w:rsidRPr="00AB54DD"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481" w:type="pct"/>
            <w:noWrap/>
            <w:hideMark/>
          </w:tcPr>
          <w:p w14:paraId="7B2EABA1" w14:textId="77777777" w:rsidR="005B1647" w:rsidRPr="00AB54D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B54DD">
              <w:t>42</w:t>
            </w:r>
          </w:p>
        </w:tc>
        <w:tc>
          <w:tcPr>
            <w:tcW w:w="480" w:type="pct"/>
            <w:noWrap/>
            <w:hideMark/>
          </w:tcPr>
          <w:p w14:paraId="487B4C34" w14:textId="77777777" w:rsidR="005B1647" w:rsidRPr="00AB54DD"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481" w:type="pct"/>
            <w:noWrap/>
            <w:hideMark/>
          </w:tcPr>
          <w:p w14:paraId="3D274587" w14:textId="77777777" w:rsidR="005B1647" w:rsidRPr="00AB54D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B54DD">
              <w:t>0</w:t>
            </w:r>
          </w:p>
        </w:tc>
        <w:tc>
          <w:tcPr>
            <w:tcW w:w="480" w:type="pct"/>
            <w:noWrap/>
            <w:hideMark/>
          </w:tcPr>
          <w:p w14:paraId="26A30F55" w14:textId="77777777" w:rsidR="005B1647" w:rsidRPr="00AB54D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B54DD">
              <w:t>0,0</w:t>
            </w:r>
          </w:p>
        </w:tc>
        <w:tc>
          <w:tcPr>
            <w:tcW w:w="481" w:type="pct"/>
            <w:hideMark/>
          </w:tcPr>
          <w:p w14:paraId="588FE7B3" w14:textId="77777777" w:rsidR="005B1647" w:rsidRPr="00AB54DD"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r>
      <w:tr w:rsidR="00155607" w14:paraId="691C8C69" w14:textId="77777777" w:rsidTr="00D22B09">
        <w:trPr>
          <w:trHeight w:val="225"/>
        </w:trPr>
        <w:tc>
          <w:tcPr>
            <w:cnfStyle w:val="001000000000" w:firstRow="0" w:lastRow="0" w:firstColumn="1" w:lastColumn="0" w:oddVBand="0" w:evenVBand="0" w:oddHBand="0" w:evenHBand="0" w:firstRowFirstColumn="0" w:firstRowLastColumn="0" w:lastRowFirstColumn="0" w:lastRowLastColumn="0"/>
            <w:tcW w:w="542" w:type="pct"/>
            <w:hideMark/>
          </w:tcPr>
          <w:p w14:paraId="7D813BFA" w14:textId="77777777" w:rsidR="005B1647" w:rsidRPr="00AB54DD" w:rsidRDefault="005B1647" w:rsidP="005B1647">
            <w:pPr>
              <w:pStyle w:val="Tabell"/>
            </w:pPr>
            <w:r w:rsidRPr="00AB54DD">
              <w:t>2:1</w:t>
            </w:r>
          </w:p>
        </w:tc>
        <w:tc>
          <w:tcPr>
            <w:tcW w:w="1574" w:type="pct"/>
            <w:hideMark/>
          </w:tcPr>
          <w:p w14:paraId="61E6F023" w14:textId="77777777" w:rsidR="005B1647" w:rsidRPr="00AB54DD" w:rsidRDefault="005B1647" w:rsidP="00D22B09">
            <w:pPr>
              <w:pStyle w:val="Tabell"/>
              <w:jc w:val="left"/>
              <w:cnfStyle w:val="000000000000" w:firstRow="0" w:lastRow="0" w:firstColumn="0" w:lastColumn="0" w:oddVBand="0" w:evenVBand="0" w:oddHBand="0" w:evenHBand="0" w:firstRowFirstColumn="0" w:firstRowLastColumn="0" w:lastRowFirstColumn="0" w:lastRowLastColumn="0"/>
            </w:pPr>
            <w:r w:rsidRPr="00AB54DD">
              <w:t>Post- och telestyrelsen</w:t>
            </w:r>
          </w:p>
        </w:tc>
        <w:tc>
          <w:tcPr>
            <w:tcW w:w="480" w:type="pct"/>
            <w:noWrap/>
            <w:hideMark/>
          </w:tcPr>
          <w:p w14:paraId="7397548A" w14:textId="77777777" w:rsidR="005B1647" w:rsidRPr="00AB54D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B54DD">
              <w:t>50</w:t>
            </w:r>
          </w:p>
        </w:tc>
        <w:tc>
          <w:tcPr>
            <w:tcW w:w="481" w:type="pct"/>
            <w:noWrap/>
            <w:hideMark/>
          </w:tcPr>
          <w:p w14:paraId="0F932C92" w14:textId="77777777" w:rsidR="005B1647" w:rsidRPr="00AB54D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B54DD">
              <w:t>5</w:t>
            </w:r>
          </w:p>
        </w:tc>
        <w:tc>
          <w:tcPr>
            <w:tcW w:w="480" w:type="pct"/>
            <w:noWrap/>
            <w:hideMark/>
          </w:tcPr>
          <w:p w14:paraId="1C218906" w14:textId="77777777" w:rsidR="005B1647" w:rsidRPr="00AB54D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B54DD">
              <w:t>55</w:t>
            </w:r>
          </w:p>
        </w:tc>
        <w:tc>
          <w:tcPr>
            <w:tcW w:w="481" w:type="pct"/>
            <w:noWrap/>
            <w:hideMark/>
          </w:tcPr>
          <w:p w14:paraId="4D92768F" w14:textId="77777777" w:rsidR="005B1647" w:rsidRPr="00AB54D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B54DD">
              <w:t>5</w:t>
            </w:r>
          </w:p>
        </w:tc>
        <w:tc>
          <w:tcPr>
            <w:tcW w:w="480" w:type="pct"/>
            <w:noWrap/>
            <w:hideMark/>
          </w:tcPr>
          <w:p w14:paraId="06DB1B74" w14:textId="77777777" w:rsidR="005B1647" w:rsidRPr="00AB54D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B54DD">
              <w:t>9,8</w:t>
            </w:r>
          </w:p>
        </w:tc>
        <w:tc>
          <w:tcPr>
            <w:tcW w:w="481" w:type="pct"/>
            <w:hideMark/>
          </w:tcPr>
          <w:p w14:paraId="1EB8D9E7" w14:textId="77777777" w:rsidR="005B1647" w:rsidRPr="00AB54D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B54DD">
              <w:t>47</w:t>
            </w:r>
          </w:p>
        </w:tc>
      </w:tr>
      <w:tr w:rsidR="00155607" w14:paraId="07438FF5" w14:textId="77777777" w:rsidTr="00D22B09">
        <w:trPr>
          <w:trHeight w:val="450"/>
        </w:trPr>
        <w:tc>
          <w:tcPr>
            <w:cnfStyle w:val="001000000000" w:firstRow="0" w:lastRow="0" w:firstColumn="1" w:lastColumn="0" w:oddVBand="0" w:evenVBand="0" w:oddHBand="0" w:evenHBand="0" w:firstRowFirstColumn="0" w:firstRowLastColumn="0" w:lastRowFirstColumn="0" w:lastRowLastColumn="0"/>
            <w:tcW w:w="542" w:type="pct"/>
            <w:hideMark/>
          </w:tcPr>
          <w:p w14:paraId="04558C91" w14:textId="77777777" w:rsidR="005B1647" w:rsidRPr="00AB54DD" w:rsidRDefault="005B1647" w:rsidP="005B1647">
            <w:pPr>
              <w:pStyle w:val="Tabell"/>
            </w:pPr>
            <w:r w:rsidRPr="00AB54DD">
              <w:t>2:2</w:t>
            </w:r>
          </w:p>
        </w:tc>
        <w:tc>
          <w:tcPr>
            <w:tcW w:w="1574" w:type="pct"/>
            <w:hideMark/>
          </w:tcPr>
          <w:p w14:paraId="60FE55B0" w14:textId="77777777" w:rsidR="005B1647" w:rsidRPr="00AB54DD" w:rsidRDefault="005B1647" w:rsidP="00D22B09">
            <w:pPr>
              <w:pStyle w:val="Tabell"/>
              <w:jc w:val="left"/>
              <w:cnfStyle w:val="000000000000" w:firstRow="0" w:lastRow="0" w:firstColumn="0" w:lastColumn="0" w:oddVBand="0" w:evenVBand="0" w:oddHBand="0" w:evenHBand="0" w:firstRowFirstColumn="0" w:firstRowLastColumn="0" w:lastRowFirstColumn="0" w:lastRowLastColumn="0"/>
            </w:pPr>
            <w:r w:rsidRPr="00AB54DD">
              <w:t>Ersättning för särskilda tjänster för personer med funktionsnedsättning</w:t>
            </w:r>
          </w:p>
        </w:tc>
        <w:tc>
          <w:tcPr>
            <w:tcW w:w="480" w:type="pct"/>
            <w:noWrap/>
            <w:hideMark/>
          </w:tcPr>
          <w:p w14:paraId="182A37ED" w14:textId="77777777" w:rsidR="005B1647" w:rsidRPr="00AB54D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B54DD">
              <w:t>140</w:t>
            </w:r>
          </w:p>
        </w:tc>
        <w:tc>
          <w:tcPr>
            <w:tcW w:w="481" w:type="pct"/>
            <w:noWrap/>
            <w:hideMark/>
          </w:tcPr>
          <w:p w14:paraId="26B043A9" w14:textId="77777777" w:rsidR="005B1647" w:rsidRPr="00AB54D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B54DD">
              <w:t>-2</w:t>
            </w:r>
          </w:p>
        </w:tc>
        <w:tc>
          <w:tcPr>
            <w:tcW w:w="480" w:type="pct"/>
            <w:noWrap/>
            <w:hideMark/>
          </w:tcPr>
          <w:p w14:paraId="53206596" w14:textId="77777777" w:rsidR="005B1647" w:rsidRPr="00AB54D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B54DD">
              <w:t>126</w:t>
            </w:r>
          </w:p>
        </w:tc>
        <w:tc>
          <w:tcPr>
            <w:tcW w:w="481" w:type="pct"/>
            <w:noWrap/>
            <w:hideMark/>
          </w:tcPr>
          <w:p w14:paraId="1CE6185E" w14:textId="77777777" w:rsidR="005B1647" w:rsidRPr="00AB54D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B54DD">
              <w:t>-15</w:t>
            </w:r>
          </w:p>
        </w:tc>
        <w:tc>
          <w:tcPr>
            <w:tcW w:w="480" w:type="pct"/>
            <w:noWrap/>
            <w:hideMark/>
          </w:tcPr>
          <w:p w14:paraId="42417EB4" w14:textId="77777777" w:rsidR="005B1647" w:rsidRPr="00AB54D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B54DD">
              <w:t>-10,3</w:t>
            </w:r>
          </w:p>
        </w:tc>
        <w:tc>
          <w:tcPr>
            <w:tcW w:w="481" w:type="pct"/>
            <w:hideMark/>
          </w:tcPr>
          <w:p w14:paraId="65A68DD7" w14:textId="77777777" w:rsidR="005B1647" w:rsidRPr="00AB54D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B54DD">
              <w:t>138</w:t>
            </w:r>
          </w:p>
        </w:tc>
      </w:tr>
      <w:tr w:rsidR="00155607" w14:paraId="45F66E7D" w14:textId="77777777" w:rsidTr="00D22B09">
        <w:trPr>
          <w:trHeight w:val="225"/>
        </w:trPr>
        <w:tc>
          <w:tcPr>
            <w:cnfStyle w:val="001000000000" w:firstRow="0" w:lastRow="0" w:firstColumn="1" w:lastColumn="0" w:oddVBand="0" w:evenVBand="0" w:oddHBand="0" w:evenHBand="0" w:firstRowFirstColumn="0" w:firstRowLastColumn="0" w:lastRowFirstColumn="0" w:lastRowLastColumn="0"/>
            <w:tcW w:w="542" w:type="pct"/>
            <w:hideMark/>
          </w:tcPr>
          <w:p w14:paraId="24F98BD2" w14:textId="77777777" w:rsidR="005B1647" w:rsidRPr="00AB54DD" w:rsidRDefault="005B1647" w:rsidP="005B1647">
            <w:pPr>
              <w:pStyle w:val="Tabell"/>
            </w:pPr>
            <w:r w:rsidRPr="00AB54DD">
              <w:t>2:5</w:t>
            </w:r>
          </w:p>
        </w:tc>
        <w:tc>
          <w:tcPr>
            <w:tcW w:w="1574" w:type="pct"/>
            <w:hideMark/>
          </w:tcPr>
          <w:p w14:paraId="1475B2EF" w14:textId="77777777" w:rsidR="005B1647" w:rsidRPr="00AB54DD" w:rsidRDefault="005B1647" w:rsidP="00D22B09">
            <w:pPr>
              <w:pStyle w:val="Tabell"/>
              <w:jc w:val="left"/>
              <w:cnfStyle w:val="000000000000" w:firstRow="0" w:lastRow="0" w:firstColumn="0" w:lastColumn="0" w:oddVBand="0" w:evenVBand="0" w:oddHBand="0" w:evenHBand="0" w:firstRowFirstColumn="0" w:firstRowLastColumn="0" w:lastRowFirstColumn="0" w:lastRowLastColumn="0"/>
            </w:pPr>
            <w:r w:rsidRPr="00AB54DD">
              <w:t>Driftsäker och tillgänglig elektronisk kommunikation</w:t>
            </w:r>
          </w:p>
        </w:tc>
        <w:tc>
          <w:tcPr>
            <w:tcW w:w="480" w:type="pct"/>
            <w:noWrap/>
            <w:hideMark/>
          </w:tcPr>
          <w:p w14:paraId="025E44C8" w14:textId="77777777" w:rsidR="005B1647" w:rsidRPr="00AB54D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B54DD">
              <w:t>146</w:t>
            </w:r>
          </w:p>
        </w:tc>
        <w:tc>
          <w:tcPr>
            <w:tcW w:w="481" w:type="pct"/>
            <w:noWrap/>
            <w:hideMark/>
          </w:tcPr>
          <w:p w14:paraId="75816AD8" w14:textId="77777777" w:rsidR="005B1647" w:rsidRPr="00AB54DD"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480" w:type="pct"/>
            <w:noWrap/>
            <w:hideMark/>
          </w:tcPr>
          <w:p w14:paraId="00ECD789" w14:textId="77777777" w:rsidR="005B1647" w:rsidRPr="00AB54D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B54DD">
              <w:t>130</w:t>
            </w:r>
          </w:p>
        </w:tc>
        <w:tc>
          <w:tcPr>
            <w:tcW w:w="481" w:type="pct"/>
            <w:noWrap/>
            <w:hideMark/>
          </w:tcPr>
          <w:p w14:paraId="19155EF1" w14:textId="77777777" w:rsidR="005B1647" w:rsidRPr="00AB54D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B54DD">
              <w:t>-16</w:t>
            </w:r>
          </w:p>
        </w:tc>
        <w:tc>
          <w:tcPr>
            <w:tcW w:w="480" w:type="pct"/>
            <w:noWrap/>
            <w:hideMark/>
          </w:tcPr>
          <w:p w14:paraId="63E7F18E" w14:textId="77777777" w:rsidR="005B1647" w:rsidRPr="00AB54D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B54DD">
              <w:t>-11,0</w:t>
            </w:r>
          </w:p>
        </w:tc>
        <w:tc>
          <w:tcPr>
            <w:tcW w:w="481" w:type="pct"/>
            <w:hideMark/>
          </w:tcPr>
          <w:p w14:paraId="542ACE28" w14:textId="77777777" w:rsidR="005B1647" w:rsidRPr="00AB54D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B54DD">
              <w:t>165</w:t>
            </w:r>
          </w:p>
        </w:tc>
      </w:tr>
      <w:tr w:rsidR="00155607" w14:paraId="19F98C00" w14:textId="77777777" w:rsidTr="00D22B09">
        <w:trPr>
          <w:trHeight w:val="225"/>
        </w:trPr>
        <w:tc>
          <w:tcPr>
            <w:cnfStyle w:val="001000000000" w:firstRow="0" w:lastRow="0" w:firstColumn="1" w:lastColumn="0" w:oddVBand="0" w:evenVBand="0" w:oddHBand="0" w:evenHBand="0" w:firstRowFirstColumn="0" w:firstRowLastColumn="0" w:lastRowFirstColumn="0" w:lastRowLastColumn="0"/>
            <w:tcW w:w="542" w:type="pct"/>
            <w:hideMark/>
          </w:tcPr>
          <w:p w14:paraId="1FEE9617" w14:textId="77777777" w:rsidR="005B1647" w:rsidRPr="00AB54DD" w:rsidRDefault="005B1647" w:rsidP="005B1647">
            <w:pPr>
              <w:pStyle w:val="Tabell"/>
            </w:pPr>
          </w:p>
        </w:tc>
        <w:tc>
          <w:tcPr>
            <w:tcW w:w="1574" w:type="pct"/>
            <w:hideMark/>
          </w:tcPr>
          <w:p w14:paraId="1F00AE8C" w14:textId="77777777" w:rsidR="005B1647" w:rsidRPr="00AB54DD" w:rsidRDefault="005B1647" w:rsidP="00D22B09">
            <w:pPr>
              <w:pStyle w:val="Tabell"/>
              <w:jc w:val="left"/>
              <w:cnfStyle w:val="000000000000" w:firstRow="0" w:lastRow="0" w:firstColumn="0" w:lastColumn="0" w:oddVBand="0" w:evenVBand="0" w:oddHBand="0" w:evenHBand="0" w:firstRowFirstColumn="0" w:firstRowLastColumn="0" w:lastRowFirstColumn="0" w:lastRowLastColumn="0"/>
            </w:pPr>
            <w:r w:rsidRPr="00AB54DD">
              <w:t>Övriga anslag</w:t>
            </w:r>
          </w:p>
        </w:tc>
        <w:tc>
          <w:tcPr>
            <w:tcW w:w="480" w:type="pct"/>
            <w:noWrap/>
            <w:hideMark/>
          </w:tcPr>
          <w:p w14:paraId="7835018E" w14:textId="77777777" w:rsidR="005B1647" w:rsidRPr="00AB54D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B54DD">
              <w:t>508</w:t>
            </w:r>
          </w:p>
        </w:tc>
        <w:tc>
          <w:tcPr>
            <w:tcW w:w="481" w:type="pct"/>
            <w:noWrap/>
            <w:hideMark/>
          </w:tcPr>
          <w:p w14:paraId="2489967B" w14:textId="77777777" w:rsidR="005B1647" w:rsidRPr="00AB54DD"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480" w:type="pct"/>
            <w:noWrap/>
            <w:hideMark/>
          </w:tcPr>
          <w:p w14:paraId="4D5EA3C1" w14:textId="77777777" w:rsidR="005B1647" w:rsidRPr="00AB54D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B54DD">
              <w:t>499</w:t>
            </w:r>
          </w:p>
        </w:tc>
        <w:tc>
          <w:tcPr>
            <w:tcW w:w="481" w:type="pct"/>
            <w:noWrap/>
            <w:hideMark/>
          </w:tcPr>
          <w:p w14:paraId="42BD105C" w14:textId="77777777" w:rsidR="005B1647" w:rsidRPr="00AB54D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B54DD">
              <w:t>-9</w:t>
            </w:r>
          </w:p>
        </w:tc>
        <w:tc>
          <w:tcPr>
            <w:tcW w:w="480" w:type="pct"/>
            <w:noWrap/>
            <w:hideMark/>
          </w:tcPr>
          <w:p w14:paraId="6A296CD1" w14:textId="77777777" w:rsidR="005B1647" w:rsidRPr="00AB54D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B54DD">
              <w:t>-1,9</w:t>
            </w:r>
          </w:p>
        </w:tc>
        <w:tc>
          <w:tcPr>
            <w:tcW w:w="481" w:type="pct"/>
            <w:hideMark/>
          </w:tcPr>
          <w:p w14:paraId="52406E22" w14:textId="77777777" w:rsidR="005B1647" w:rsidRPr="00AB54D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B54DD">
              <w:t>483</w:t>
            </w:r>
          </w:p>
        </w:tc>
      </w:tr>
      <w:tr w:rsidR="00155607" w:rsidRPr="00D22B09" w14:paraId="157CA6A2" w14:textId="77777777" w:rsidTr="00D22B09">
        <w:trPr>
          <w:cnfStyle w:val="010000000000" w:firstRow="0" w:lastRow="1" w:firstColumn="0" w:lastColumn="0" w:oddVBand="0" w:evenVBand="0" w:oddHBand="0" w:evenHBand="0" w:firstRowFirstColumn="0" w:firstRowLastColumn="0" w:lastRowFirstColumn="0" w:lastRowLastColumn="0"/>
          <w:trHeight w:val="225"/>
        </w:trPr>
        <w:tc>
          <w:tcPr>
            <w:cnfStyle w:val="001000000000" w:firstRow="0" w:lastRow="0" w:firstColumn="1" w:lastColumn="0" w:oddVBand="0" w:evenVBand="0" w:oddHBand="0" w:evenHBand="0" w:firstRowFirstColumn="0" w:firstRowLastColumn="0" w:lastRowFirstColumn="0" w:lastRowLastColumn="0"/>
            <w:tcW w:w="542" w:type="pct"/>
            <w:noWrap/>
            <w:hideMark/>
          </w:tcPr>
          <w:p w14:paraId="539EE278" w14:textId="77777777" w:rsidR="005B1647" w:rsidRPr="00D22B09" w:rsidRDefault="005B1647" w:rsidP="00D22B09">
            <w:pPr>
              <w:pStyle w:val="Tabell"/>
              <w:rPr>
                <w:bCs/>
              </w:rPr>
            </w:pPr>
            <w:r w:rsidRPr="00D22B09">
              <w:rPr>
                <w:bCs/>
              </w:rPr>
              <w:t>Summa</w:t>
            </w:r>
          </w:p>
        </w:tc>
        <w:tc>
          <w:tcPr>
            <w:tcW w:w="1574" w:type="pct"/>
            <w:hideMark/>
          </w:tcPr>
          <w:p w14:paraId="116303AB" w14:textId="77777777" w:rsidR="005B1647" w:rsidRPr="00D22B09" w:rsidRDefault="005B1647" w:rsidP="00D22B09">
            <w:pPr>
              <w:pStyle w:val="Tabell"/>
              <w:jc w:val="left"/>
              <w:cnfStyle w:val="010000000000" w:firstRow="0" w:lastRow="1" w:firstColumn="0" w:lastColumn="0" w:oddVBand="0" w:evenVBand="0" w:oddHBand="0" w:evenHBand="0" w:firstRowFirstColumn="0" w:firstRowLastColumn="0" w:lastRowFirstColumn="0" w:lastRowLastColumn="0"/>
              <w:rPr>
                <w:bCs/>
              </w:rPr>
            </w:pPr>
            <w:r w:rsidRPr="00D22B09">
              <w:rPr>
                <w:bCs/>
              </w:rPr>
              <w:t> </w:t>
            </w:r>
          </w:p>
        </w:tc>
        <w:tc>
          <w:tcPr>
            <w:tcW w:w="480" w:type="pct"/>
            <w:noWrap/>
            <w:hideMark/>
          </w:tcPr>
          <w:p w14:paraId="1E906415" w14:textId="77777777" w:rsidR="005B1647" w:rsidRPr="00D22B09"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D22B09">
              <w:rPr>
                <w:bCs/>
              </w:rPr>
              <w:t>58 968</w:t>
            </w:r>
          </w:p>
        </w:tc>
        <w:tc>
          <w:tcPr>
            <w:tcW w:w="481" w:type="pct"/>
            <w:noWrap/>
            <w:hideMark/>
          </w:tcPr>
          <w:p w14:paraId="245C2C82" w14:textId="77777777" w:rsidR="005B1647" w:rsidRPr="00D22B09"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D22B09">
              <w:rPr>
                <w:bCs/>
              </w:rPr>
              <w:t>224</w:t>
            </w:r>
          </w:p>
        </w:tc>
        <w:tc>
          <w:tcPr>
            <w:tcW w:w="480" w:type="pct"/>
            <w:noWrap/>
            <w:hideMark/>
          </w:tcPr>
          <w:p w14:paraId="7F243783" w14:textId="77777777" w:rsidR="005B1647" w:rsidRPr="00D22B09"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D22B09">
              <w:rPr>
                <w:bCs/>
              </w:rPr>
              <w:t>58 604</w:t>
            </w:r>
          </w:p>
        </w:tc>
        <w:tc>
          <w:tcPr>
            <w:tcW w:w="481" w:type="pct"/>
            <w:noWrap/>
            <w:hideMark/>
          </w:tcPr>
          <w:p w14:paraId="2B7296F3" w14:textId="77777777" w:rsidR="005B1647" w:rsidRPr="00D22B09"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D22B09">
              <w:rPr>
                <w:bCs/>
              </w:rPr>
              <w:t>-364</w:t>
            </w:r>
          </w:p>
        </w:tc>
        <w:tc>
          <w:tcPr>
            <w:tcW w:w="480" w:type="pct"/>
            <w:noWrap/>
            <w:hideMark/>
          </w:tcPr>
          <w:p w14:paraId="6615B394" w14:textId="77777777" w:rsidR="005B1647" w:rsidRPr="00D22B09"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D22B09">
              <w:rPr>
                <w:bCs/>
              </w:rPr>
              <w:t>-0,6</w:t>
            </w:r>
          </w:p>
        </w:tc>
        <w:tc>
          <w:tcPr>
            <w:tcW w:w="481" w:type="pct"/>
            <w:hideMark/>
          </w:tcPr>
          <w:p w14:paraId="699723A8" w14:textId="77777777" w:rsidR="005B1647" w:rsidRPr="00D22B09"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D22B09">
              <w:rPr>
                <w:bCs/>
              </w:rPr>
              <w:t>56 594</w:t>
            </w:r>
          </w:p>
        </w:tc>
      </w:tr>
    </w:tbl>
    <w:p w14:paraId="3B26AEDA" w14:textId="77777777" w:rsidR="005B1647" w:rsidRDefault="005B1647" w:rsidP="005B1647">
      <w:pPr>
        <w:pStyle w:val="Brdtext"/>
        <w:spacing w:before="160"/>
      </w:pPr>
      <w:r w:rsidRPr="0005435B">
        <w:t>Utgiftsområdet omfattar transportpolitiken och politiken för informationssamhället.</w:t>
      </w:r>
    </w:p>
    <w:p w14:paraId="560EA59B" w14:textId="77777777" w:rsidR="005B1647" w:rsidRDefault="005B1647" w:rsidP="005B1647">
      <w:pPr>
        <w:pStyle w:val="Brdtext"/>
      </w:pPr>
      <w:r>
        <w:t>Utfallet uppgick till 58 604 miljoner kronor och blev därmed 364 miljoner kronor (0,6 procent) lägre än vad som anvisades i statens budget. Jämfört med 2018 ökade utgifterna med 2 010 miljoner kronor (3,6 procent).</w:t>
      </w:r>
    </w:p>
    <w:p w14:paraId="0AF3FEEF" w14:textId="333EBF21" w:rsidR="005B1647" w:rsidRDefault="005B1647" w:rsidP="005B1647">
      <w:pPr>
        <w:pStyle w:val="Brdtext"/>
      </w:pPr>
      <w:r>
        <w:t>Trafikverket ansvarar för den långsiktiga infrastrukturplaneringen för vägtrafik, järnvägstrafik, sjöfart och luftfart samt för att bygga och driva statliga vägar och järnvägar. Hur mycket Trafikverket investerar bestäms av anvisade anslag, de lån som Trafikverket tar upp och de tillskott myndigheten får via medfinansiering i for</w:t>
      </w:r>
      <w:r w:rsidR="008F30BC">
        <w:rPr>
          <w:b/>
          <w:bCs/>
        </w:rPr>
        <w:t>diag</w:t>
      </w:r>
      <w:r>
        <w:t>m av externa bidrag. Utfallet som redovisas här utgörs av endast den verksamhet som finansieras med anslag. Den största delen av utgifterna under utgiftsområdet återfinns under två trafikslagsöverskridande anslag. Anslaget 1:1 </w:t>
      </w:r>
      <w:r w:rsidRPr="00E506A2">
        <w:rPr>
          <w:i/>
          <w:iCs/>
        </w:rPr>
        <w:t>Utveckling av statens transportinfrastruktur</w:t>
      </w:r>
      <w:r>
        <w:t xml:space="preserve"> används för investeringar och andra åtgärder för att utveckla transportsystemet och anslaget 1:2 </w:t>
      </w:r>
      <w:r w:rsidRPr="00E506A2">
        <w:rPr>
          <w:i/>
          <w:iCs/>
        </w:rPr>
        <w:t>Vidmakthållande av statens transportinfrastruktur</w:t>
      </w:r>
      <w:r>
        <w:t xml:space="preserve"> används för att vidmakthålla den befintliga infrastrukturens funktion.</w:t>
      </w:r>
    </w:p>
    <w:p w14:paraId="4D87BF36" w14:textId="77777777" w:rsidR="005B1647" w:rsidRDefault="005B1647" w:rsidP="005B1647">
      <w:pPr>
        <w:pStyle w:val="Rubrik5utannumrering"/>
      </w:pPr>
      <w:r>
        <w:t>Lågt ränteläge och lägre investeringar gav lägre utgifter för utveckling av statens transportinfrastruktur</w:t>
      </w:r>
    </w:p>
    <w:p w14:paraId="6BBF50C8" w14:textId="77777777" w:rsidR="005B1647" w:rsidRDefault="005B1647" w:rsidP="005B1647">
      <w:pPr>
        <w:pStyle w:val="Brdtext"/>
      </w:pPr>
      <w:r>
        <w:t xml:space="preserve">Utfallet för anslaget 1:1 </w:t>
      </w:r>
      <w:r w:rsidRPr="00B27A05">
        <w:rPr>
          <w:i/>
          <w:iCs/>
        </w:rPr>
        <w:t>Utveckling av statens transportinfrastruktur</w:t>
      </w:r>
      <w:r>
        <w:t xml:space="preserve"> blev 24 454 miljoner kronor, vilket är 1 123 miljoner kronor (4,4 procent) lägre än anvisat i statens budget. </w:t>
      </w:r>
      <w:r>
        <w:lastRenderedPageBreak/>
        <w:t>Det beror framför allt på det låga ränteläget 2019, vilket medförde att ränte</w:t>
      </w:r>
      <w:r>
        <w:softHyphen/>
        <w:t>kostnaderna blev 512 miljoner kronor lägre än beräknat. Skillnaden mot statens budget beror också på att utgifterna för väginvesteringar blev 491 miljoner kronor lägre än beräknat på grund av att färre investeringsprojekt har genomförts.</w:t>
      </w:r>
    </w:p>
    <w:p w14:paraId="258B0484" w14:textId="77777777" w:rsidR="005B1647" w:rsidRDefault="005B1647" w:rsidP="005B1647">
      <w:pPr>
        <w:pStyle w:val="Rubrik5utannumrering"/>
      </w:pPr>
      <w:r>
        <w:t>TEN-bidrag</w:t>
      </w:r>
    </w:p>
    <w:p w14:paraId="6138F92B" w14:textId="77777777" w:rsidR="005B1647" w:rsidRDefault="005B1647" w:rsidP="005B1647">
      <w:pPr>
        <w:pStyle w:val="Brdtext"/>
      </w:pPr>
      <w:r>
        <w:t>EU ger normalt årligen bidrag till projekt och studier för investeringar i transport</w:t>
      </w:r>
      <w:r>
        <w:softHyphen/>
        <w:t xml:space="preserve">infrastruktur som ingår i det transeuropeiska transportnätverket (TEN). Bidragen från EU redovisas på inkomstsidan av statens budget (inkomsttitel 6511) och de aktuella projektens utfall belastar sedan anslaget 1:10 </w:t>
      </w:r>
      <w:r w:rsidRPr="00B27A05">
        <w:rPr>
          <w:i/>
          <w:iCs/>
        </w:rPr>
        <w:t>Från EU-budgeten finansierade stöd till Transeuropeiska nätverk</w:t>
      </w:r>
      <w:r>
        <w:t>. Bidragen från EU är en medfinansiering som utökar den totala ramen för Sveriges investeringar i transportinfrastruktur. Utfallet för anslaget blev 114 miljoner kronor, vilket är 36 miljoner kronor (23,9 procent) lägre än anvisat i statens budget. Det beror på att Trafikverket har erhållit mindre bidrag från EU än vad som beräknats. Det största bidraget uppgick till 38 miljoner kronor och avsåg ERTMS (European Rail Traffic Management System) som är ett signalsystem för tågtrafik som ska införas i alla EU-länder. Bidrag för åtgärder för intelligenta transportsystem har också betalats ut, vilket uppgick till 19 miljoner kronor.</w:t>
      </w:r>
    </w:p>
    <w:p w14:paraId="61BBCFD2" w14:textId="77777777" w:rsidR="005B1647" w:rsidRDefault="005B1647" w:rsidP="005B1647">
      <w:pPr>
        <w:pStyle w:val="Rubrik5utannumrering"/>
      </w:pPr>
      <w:r>
        <w:t>Trängselskatt</w:t>
      </w:r>
    </w:p>
    <w:p w14:paraId="7D208606" w14:textId="7F3B8451" w:rsidR="005B1647" w:rsidRDefault="005B1647" w:rsidP="005B1647">
      <w:pPr>
        <w:pStyle w:val="Brdtext"/>
      </w:pPr>
      <w:r>
        <w:t xml:space="preserve">Utfallet för anslaget 1:11 </w:t>
      </w:r>
      <w:r w:rsidRPr="00B27A05">
        <w:rPr>
          <w:i/>
          <w:iCs/>
        </w:rPr>
        <w:t>Trängselskatt i Stockholm</w:t>
      </w:r>
      <w:r>
        <w:t xml:space="preserve"> blev 2 666 miljoner kronor, vilket är 913 miljoner kronor (52,1 procent) högre än anvisat. Anslaget används huvudsakligen till investeringar i Förbifart Stockholm och andra väganknutna projekt i Stockholms</w:t>
      </w:r>
      <w:r>
        <w:softHyphen/>
        <w:t>området, i enlighet med den s.k. Stockholmsöverenskommelsen. Anslaget används också till medfinansiering av tunnelbaneutbyggnad i Stockholmsregionen och finansierar även system- och administrationskostnader för trängselskattesystemet i Stockholm. De anvisade medlen i statens budget är en beräkning av hur stora intäkterna från trängselskattesystemet väntas bli. Det största projektet i Stockholms-överenskommelsen är E4 Förbifart Stockholm, som är en ny sträckning för E4 väster om Stockholm. Att utfallet blev högre än anvisat beror till största delen på att det ingående anslagssparande har förbrukats. Utfallet för anslaget 1:14 </w:t>
      </w:r>
      <w:r w:rsidRPr="00B27A05">
        <w:rPr>
          <w:i/>
          <w:iCs/>
        </w:rPr>
        <w:t>Trängselskatt i Göteborg</w:t>
      </w:r>
      <w:r>
        <w:t xml:space="preserve"> blev 616 miljoner kronor, vilket är 220 miljoner kronor (26,3 procent) lägre än anvisat. Anslaget används i huvudsak till investeringar i kollektivtrafik, järnväg och väg. Några sådana investeringar är Västlänken och en ny vägtunnel under och järnvägsbro över Göta älv vid Marieholm. Anslaget finansierar även system- och administrationskostnader för trängselskattesystemet i Göteborg.</w:t>
      </w:r>
    </w:p>
    <w:p w14:paraId="63C2931B" w14:textId="77777777" w:rsidR="005B1647" w:rsidRDefault="005B1647" w:rsidP="005B1647">
      <w:pPr>
        <w:pStyle w:val="Rubrik5utannumrering"/>
      </w:pPr>
      <w:r>
        <w:t>Järnvägsinvesteringarna ökade, men väginvesteringarna minskade jämfört med 2018</w:t>
      </w:r>
    </w:p>
    <w:p w14:paraId="3A92679F" w14:textId="77777777" w:rsidR="005B1647" w:rsidRDefault="005B1647" w:rsidP="005B1647">
      <w:pPr>
        <w:pStyle w:val="Brdtext"/>
      </w:pPr>
      <w:r>
        <w:t>I tabell 2.22 och tabell 2.23 jämförs utfallen för anslagen 1:1 </w:t>
      </w:r>
      <w:r w:rsidRPr="00B27A05">
        <w:rPr>
          <w:i/>
          <w:iCs/>
        </w:rPr>
        <w:t>Utveckling av statens transportinfrastruktur</w:t>
      </w:r>
      <w:r>
        <w:t xml:space="preserve"> och 1:2 </w:t>
      </w:r>
      <w:r w:rsidRPr="00B27A05">
        <w:rPr>
          <w:i/>
          <w:iCs/>
        </w:rPr>
        <w:t>Vidmakthållande av statens transportinfrastruktur</w:t>
      </w:r>
      <w:r>
        <w:t xml:space="preserve"> med utfallet för motsvarande anslag 2018.</w:t>
      </w:r>
    </w:p>
    <w:p w14:paraId="1D9E1F6C" w14:textId="77777777" w:rsidR="005B1647" w:rsidRDefault="005B1647" w:rsidP="005B1647">
      <w:r>
        <w:br w:type="page"/>
      </w:r>
    </w:p>
    <w:p w14:paraId="562831D9" w14:textId="34153173" w:rsidR="005B1647" w:rsidRDefault="005B1647" w:rsidP="005B1647">
      <w:pPr>
        <w:pStyle w:val="TabellRubrik"/>
      </w:pPr>
      <w:bookmarkStart w:id="177" w:name="_Toc37340099"/>
      <w:r>
        <w:lastRenderedPageBreak/>
        <w:t xml:space="preserve">Tabell </w:t>
      </w:r>
      <w:r>
        <w:fldChar w:fldCharType="begin"/>
      </w:r>
      <w:r>
        <w:instrText xml:space="preserve"> STYLEREF  "Rubrik 1" \n</w:instrText>
      </w:r>
      <w:r>
        <w:fldChar w:fldCharType="separate"/>
      </w:r>
      <w:r w:rsidR="00301022">
        <w:rPr>
          <w:noProof/>
        </w:rPr>
        <w:t>2</w:t>
      </w:r>
      <w:r>
        <w:rPr>
          <w:noProof/>
        </w:rPr>
        <w:fldChar w:fldCharType="end"/>
      </w:r>
      <w:r>
        <w:t>.</w:t>
      </w:r>
      <w:fldSimple w:instr=" SEQ Tabell \* ARABIC \s 1 ">
        <w:r w:rsidR="00301022">
          <w:rPr>
            <w:noProof/>
          </w:rPr>
          <w:t>99</w:t>
        </w:r>
      </w:fldSimple>
      <w:r>
        <w:tab/>
      </w:r>
      <w:r w:rsidRPr="0005435B">
        <w:t>Utveckling av statens transportinfrastruktur</w:t>
      </w:r>
      <w:bookmarkEnd w:id="177"/>
    </w:p>
    <w:p w14:paraId="5F0D33D6" w14:textId="77777777" w:rsidR="005B1647" w:rsidRDefault="005B1647" w:rsidP="005B1647">
      <w:pPr>
        <w:pStyle w:val="TabellUnderrubrik"/>
      </w:pPr>
      <w:bookmarkStart w:id="178" w:name="_Hlk35094718"/>
      <w:r w:rsidRPr="0005435B">
        <w:t>Miljoner kronor</w:t>
      </w:r>
    </w:p>
    <w:tbl>
      <w:tblPr>
        <w:tblStyle w:val="RKBPTabell"/>
        <w:tblW w:w="5000" w:type="pct"/>
        <w:tblLook w:val="06E0" w:firstRow="1" w:lastRow="1" w:firstColumn="1" w:lastColumn="0" w:noHBand="1" w:noVBand="1"/>
      </w:tblPr>
      <w:tblGrid>
        <w:gridCol w:w="5248"/>
        <w:gridCol w:w="1061"/>
        <w:gridCol w:w="1061"/>
      </w:tblGrid>
      <w:tr w:rsidR="00155607" w14:paraId="6A114507" w14:textId="77777777" w:rsidTr="00BE1FEE">
        <w:trPr>
          <w:cnfStyle w:val="100000000000" w:firstRow="1" w:lastRow="0" w:firstColumn="0" w:lastColumn="0" w:oddVBand="0" w:evenVBand="0" w:oddHBand="0" w:evenHBand="0" w:firstRowFirstColumn="0" w:firstRowLastColumn="0" w:lastRowFirstColumn="0" w:lastRowLastColumn="0"/>
          <w:trHeight w:val="170"/>
          <w:tblHeader w:val="0"/>
        </w:trPr>
        <w:tc>
          <w:tcPr>
            <w:cnfStyle w:val="001000000000" w:firstRow="0" w:lastRow="0" w:firstColumn="1" w:lastColumn="0" w:oddVBand="0" w:evenVBand="0" w:oddHBand="0" w:evenHBand="0" w:firstRowFirstColumn="0" w:firstRowLastColumn="0" w:lastRowFirstColumn="0" w:lastRowLastColumn="0"/>
            <w:tcW w:w="3560" w:type="pct"/>
            <w:tcBorders>
              <w:top w:val="none" w:sz="0" w:space="0" w:color="auto"/>
              <w:left w:val="none" w:sz="0" w:space="0" w:color="auto"/>
              <w:bottom w:val="none" w:sz="0" w:space="0" w:color="auto"/>
              <w:right w:val="none" w:sz="0" w:space="0" w:color="auto"/>
              <w:tl2br w:val="none" w:sz="0" w:space="0" w:color="auto"/>
              <w:tr2bl w:val="none" w:sz="0" w:space="0" w:color="auto"/>
            </w:tcBorders>
            <w:hideMark/>
          </w:tcPr>
          <w:p w14:paraId="188A8910" w14:textId="77777777" w:rsidR="005B1647" w:rsidRPr="0005435B" w:rsidRDefault="005B1647" w:rsidP="005B1647">
            <w:pPr>
              <w:pStyle w:val="TabellHuvud"/>
            </w:pPr>
          </w:p>
        </w:tc>
        <w:tc>
          <w:tcPr>
            <w:tcW w:w="720" w:type="pct"/>
            <w:tcBorders>
              <w:top w:val="none" w:sz="0" w:space="0" w:color="auto"/>
              <w:left w:val="none" w:sz="0" w:space="0" w:color="auto"/>
              <w:bottom w:val="none" w:sz="0" w:space="0" w:color="auto"/>
              <w:right w:val="none" w:sz="0" w:space="0" w:color="auto"/>
              <w:tl2br w:val="none" w:sz="0" w:space="0" w:color="auto"/>
              <w:tr2bl w:val="none" w:sz="0" w:space="0" w:color="auto"/>
            </w:tcBorders>
            <w:noWrap/>
            <w:hideMark/>
          </w:tcPr>
          <w:p w14:paraId="15B8E902" w14:textId="77777777" w:rsidR="005B1647" w:rsidRPr="0005435B"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05435B">
              <w:t>2</w:t>
            </w:r>
            <w:r>
              <w:t>019</w:t>
            </w:r>
          </w:p>
        </w:tc>
        <w:tc>
          <w:tcPr>
            <w:tcW w:w="720" w:type="pct"/>
            <w:tcBorders>
              <w:top w:val="none" w:sz="0" w:space="0" w:color="auto"/>
              <w:left w:val="none" w:sz="0" w:space="0" w:color="auto"/>
              <w:bottom w:val="none" w:sz="0" w:space="0" w:color="auto"/>
              <w:right w:val="none" w:sz="0" w:space="0" w:color="auto"/>
              <w:tl2br w:val="none" w:sz="0" w:space="0" w:color="auto"/>
              <w:tr2bl w:val="none" w:sz="0" w:space="0" w:color="auto"/>
            </w:tcBorders>
            <w:noWrap/>
            <w:hideMark/>
          </w:tcPr>
          <w:p w14:paraId="71CF9C0F" w14:textId="77777777" w:rsidR="005B1647" w:rsidRPr="0005435B"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t>2018</w:t>
            </w:r>
          </w:p>
        </w:tc>
      </w:tr>
      <w:bookmarkEnd w:id="178"/>
      <w:tr w:rsidR="00155607" w14:paraId="339215E1"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3560" w:type="pct"/>
            <w:tcBorders>
              <w:top w:val="single" w:sz="12" w:space="0" w:color="auto"/>
              <w:bottom w:val="single" w:sz="4" w:space="0" w:color="auto"/>
            </w:tcBorders>
            <w:shd w:val="clear" w:color="auto" w:fill="auto"/>
          </w:tcPr>
          <w:p w14:paraId="3712300B" w14:textId="77777777" w:rsidR="005B1647" w:rsidRDefault="005B1647" w:rsidP="005B1647">
            <w:pPr>
              <w:pStyle w:val="Tabell"/>
            </w:pPr>
            <w:r>
              <w:t>Investeringar i regional plan</w:t>
            </w:r>
          </w:p>
        </w:tc>
        <w:tc>
          <w:tcPr>
            <w:tcW w:w="720" w:type="pct"/>
            <w:tcBorders>
              <w:top w:val="single" w:sz="12" w:space="0" w:color="auto"/>
              <w:bottom w:val="single" w:sz="4" w:space="0" w:color="auto"/>
            </w:tcBorders>
            <w:shd w:val="clear" w:color="auto" w:fill="auto"/>
            <w:noWrap/>
          </w:tcPr>
          <w:p w14:paraId="4FC9DCE1" w14:textId="77777777" w:rsidR="005B1647" w:rsidRPr="0005435B" w:rsidRDefault="005B1647" w:rsidP="005B1647">
            <w:pPr>
              <w:pStyle w:val="Tabell"/>
              <w:cnfStyle w:val="000000000000" w:firstRow="0" w:lastRow="0" w:firstColumn="0" w:lastColumn="0" w:oddVBand="0" w:evenVBand="0" w:oddHBand="0" w:evenHBand="0" w:firstRowFirstColumn="0" w:firstRowLastColumn="0" w:lastRowFirstColumn="0" w:lastRowLastColumn="0"/>
            </w:pPr>
            <w:r>
              <w:t>2 909</w:t>
            </w:r>
          </w:p>
        </w:tc>
        <w:tc>
          <w:tcPr>
            <w:tcW w:w="720" w:type="pct"/>
            <w:tcBorders>
              <w:top w:val="single" w:sz="12" w:space="0" w:color="auto"/>
              <w:bottom w:val="single" w:sz="4" w:space="0" w:color="auto"/>
            </w:tcBorders>
            <w:shd w:val="clear" w:color="auto" w:fill="auto"/>
            <w:noWrap/>
          </w:tcPr>
          <w:p w14:paraId="0E2B7723" w14:textId="77777777" w:rsidR="005B1647" w:rsidRDefault="005B1647" w:rsidP="005B1647">
            <w:pPr>
              <w:pStyle w:val="Tabell"/>
              <w:cnfStyle w:val="000000000000" w:firstRow="0" w:lastRow="0" w:firstColumn="0" w:lastColumn="0" w:oddVBand="0" w:evenVBand="0" w:oddHBand="0" w:evenHBand="0" w:firstRowFirstColumn="0" w:firstRowLastColumn="0" w:lastRowFirstColumn="0" w:lastRowLastColumn="0"/>
            </w:pPr>
            <w:r>
              <w:t>3 039</w:t>
            </w:r>
          </w:p>
        </w:tc>
      </w:tr>
      <w:tr w:rsidR="00155607" w14:paraId="065E27A4"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3560" w:type="pct"/>
            <w:tcBorders>
              <w:top w:val="single" w:sz="4" w:space="0" w:color="auto"/>
              <w:bottom w:val="single" w:sz="4" w:space="0" w:color="auto"/>
            </w:tcBorders>
            <w:shd w:val="clear" w:color="auto" w:fill="auto"/>
            <w:hideMark/>
          </w:tcPr>
          <w:p w14:paraId="1B74D77C" w14:textId="77777777" w:rsidR="005B1647" w:rsidRPr="0005435B" w:rsidRDefault="005B1647" w:rsidP="005B1647">
            <w:pPr>
              <w:pStyle w:val="Tabell"/>
            </w:pPr>
            <w:r w:rsidRPr="0005435B">
              <w:t>Räntor och återbetalning av lån för järnvägar</w:t>
            </w:r>
          </w:p>
        </w:tc>
        <w:tc>
          <w:tcPr>
            <w:tcW w:w="720" w:type="pct"/>
            <w:tcBorders>
              <w:top w:val="single" w:sz="4" w:space="0" w:color="auto"/>
              <w:bottom w:val="single" w:sz="4" w:space="0" w:color="auto"/>
            </w:tcBorders>
            <w:shd w:val="clear" w:color="auto" w:fill="auto"/>
            <w:noWrap/>
            <w:hideMark/>
          </w:tcPr>
          <w:p w14:paraId="6C7B5E0D" w14:textId="77777777" w:rsidR="005B1647" w:rsidRPr="0005435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5435B">
              <w:t>1 545</w:t>
            </w:r>
          </w:p>
        </w:tc>
        <w:tc>
          <w:tcPr>
            <w:tcW w:w="720" w:type="pct"/>
            <w:tcBorders>
              <w:top w:val="single" w:sz="4" w:space="0" w:color="auto"/>
              <w:bottom w:val="single" w:sz="4" w:space="0" w:color="auto"/>
            </w:tcBorders>
            <w:shd w:val="clear" w:color="auto" w:fill="auto"/>
            <w:noWrap/>
            <w:hideMark/>
          </w:tcPr>
          <w:p w14:paraId="53D406CB" w14:textId="77777777" w:rsidR="005B1647" w:rsidRPr="0005435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5435B">
              <w:t>1 596</w:t>
            </w:r>
          </w:p>
        </w:tc>
      </w:tr>
      <w:tr w:rsidR="00155607" w14:paraId="65237C51"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3560" w:type="pct"/>
            <w:tcBorders>
              <w:top w:val="single" w:sz="4" w:space="0" w:color="auto"/>
              <w:bottom w:val="single" w:sz="4" w:space="0" w:color="auto"/>
            </w:tcBorders>
            <w:shd w:val="clear" w:color="auto" w:fill="auto"/>
            <w:hideMark/>
          </w:tcPr>
          <w:p w14:paraId="3908DE49" w14:textId="77777777" w:rsidR="005B1647" w:rsidRPr="0005435B" w:rsidRDefault="005B1647" w:rsidP="005B1647">
            <w:pPr>
              <w:pStyle w:val="Tabell"/>
            </w:pPr>
            <w:r w:rsidRPr="0005435B">
              <w:t>Räntor och återbetalning av lån för vägar</w:t>
            </w:r>
          </w:p>
        </w:tc>
        <w:tc>
          <w:tcPr>
            <w:tcW w:w="720" w:type="pct"/>
            <w:tcBorders>
              <w:top w:val="single" w:sz="4" w:space="0" w:color="auto"/>
              <w:bottom w:val="single" w:sz="4" w:space="0" w:color="auto"/>
            </w:tcBorders>
            <w:shd w:val="clear" w:color="auto" w:fill="auto"/>
            <w:noWrap/>
            <w:hideMark/>
          </w:tcPr>
          <w:p w14:paraId="2444790D" w14:textId="77777777" w:rsidR="005B1647" w:rsidRPr="0005435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5435B">
              <w:t>275</w:t>
            </w:r>
          </w:p>
        </w:tc>
        <w:tc>
          <w:tcPr>
            <w:tcW w:w="720" w:type="pct"/>
            <w:tcBorders>
              <w:top w:val="single" w:sz="4" w:space="0" w:color="auto"/>
              <w:bottom w:val="single" w:sz="4" w:space="0" w:color="auto"/>
            </w:tcBorders>
            <w:shd w:val="clear" w:color="auto" w:fill="auto"/>
            <w:noWrap/>
            <w:hideMark/>
          </w:tcPr>
          <w:p w14:paraId="71E4BC17" w14:textId="77777777" w:rsidR="005B1647" w:rsidRPr="0005435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5435B">
              <w:t>282</w:t>
            </w:r>
          </w:p>
        </w:tc>
      </w:tr>
      <w:tr w:rsidR="00155607" w14:paraId="1D65230B"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3560" w:type="pct"/>
            <w:tcBorders>
              <w:top w:val="single" w:sz="4" w:space="0" w:color="auto"/>
              <w:bottom w:val="single" w:sz="4" w:space="0" w:color="auto"/>
            </w:tcBorders>
            <w:shd w:val="clear" w:color="auto" w:fill="auto"/>
            <w:hideMark/>
          </w:tcPr>
          <w:p w14:paraId="6DB3A4FE" w14:textId="77777777" w:rsidR="005B1647" w:rsidRPr="0005435B" w:rsidRDefault="005B1647" w:rsidP="005B1647">
            <w:pPr>
              <w:pStyle w:val="Tabell"/>
            </w:pPr>
            <w:r w:rsidRPr="0005435B">
              <w:t>Bidrag till Inlandsbanan och Öresundsbrokonsortiet</w:t>
            </w:r>
          </w:p>
        </w:tc>
        <w:tc>
          <w:tcPr>
            <w:tcW w:w="720" w:type="pct"/>
            <w:tcBorders>
              <w:top w:val="single" w:sz="4" w:space="0" w:color="auto"/>
              <w:bottom w:val="single" w:sz="4" w:space="0" w:color="auto"/>
            </w:tcBorders>
            <w:shd w:val="clear" w:color="auto" w:fill="auto"/>
            <w:noWrap/>
            <w:hideMark/>
          </w:tcPr>
          <w:p w14:paraId="1FCD848F" w14:textId="77777777" w:rsidR="005B1647" w:rsidRPr="0005435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5435B">
              <w:t>500</w:t>
            </w:r>
          </w:p>
        </w:tc>
        <w:tc>
          <w:tcPr>
            <w:tcW w:w="720" w:type="pct"/>
            <w:tcBorders>
              <w:top w:val="single" w:sz="4" w:space="0" w:color="auto"/>
              <w:bottom w:val="single" w:sz="4" w:space="0" w:color="auto"/>
            </w:tcBorders>
            <w:shd w:val="clear" w:color="auto" w:fill="auto"/>
            <w:noWrap/>
            <w:hideMark/>
          </w:tcPr>
          <w:p w14:paraId="2A632529" w14:textId="77777777" w:rsidR="005B1647" w:rsidRPr="0005435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5435B">
              <w:t>478</w:t>
            </w:r>
          </w:p>
        </w:tc>
      </w:tr>
      <w:tr w:rsidR="00155607" w14:paraId="4BFE1AE3"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3560" w:type="pct"/>
            <w:tcBorders>
              <w:top w:val="single" w:sz="4" w:space="0" w:color="auto"/>
              <w:bottom w:val="single" w:sz="4" w:space="0" w:color="auto"/>
            </w:tcBorders>
            <w:shd w:val="clear" w:color="auto" w:fill="auto"/>
            <w:hideMark/>
          </w:tcPr>
          <w:p w14:paraId="5787B57E" w14:textId="77777777" w:rsidR="005B1647" w:rsidRPr="0005435B" w:rsidRDefault="005B1647" w:rsidP="005B1647">
            <w:pPr>
              <w:pStyle w:val="Tabell"/>
            </w:pPr>
            <w:r w:rsidRPr="0005435B">
              <w:t>Större järnvägsinvesteringar enligt nationell plan</w:t>
            </w:r>
          </w:p>
        </w:tc>
        <w:tc>
          <w:tcPr>
            <w:tcW w:w="720" w:type="pct"/>
            <w:tcBorders>
              <w:top w:val="single" w:sz="4" w:space="0" w:color="auto"/>
              <w:bottom w:val="single" w:sz="4" w:space="0" w:color="auto"/>
            </w:tcBorders>
            <w:shd w:val="clear" w:color="auto" w:fill="auto"/>
            <w:noWrap/>
            <w:hideMark/>
          </w:tcPr>
          <w:p w14:paraId="0C4A9950" w14:textId="77777777" w:rsidR="005B1647" w:rsidRPr="0005435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5435B">
              <w:t>10 171</w:t>
            </w:r>
          </w:p>
        </w:tc>
        <w:tc>
          <w:tcPr>
            <w:tcW w:w="720" w:type="pct"/>
            <w:tcBorders>
              <w:top w:val="single" w:sz="4" w:space="0" w:color="auto"/>
              <w:bottom w:val="single" w:sz="4" w:space="0" w:color="auto"/>
            </w:tcBorders>
            <w:shd w:val="clear" w:color="auto" w:fill="auto"/>
            <w:noWrap/>
            <w:hideMark/>
          </w:tcPr>
          <w:p w14:paraId="24E8532D" w14:textId="77777777" w:rsidR="005B1647" w:rsidRPr="0005435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5435B">
              <w:t>7 955</w:t>
            </w:r>
          </w:p>
        </w:tc>
      </w:tr>
      <w:tr w:rsidR="00155607" w14:paraId="6E5A51A6"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3560" w:type="pct"/>
            <w:tcBorders>
              <w:top w:val="single" w:sz="4" w:space="0" w:color="auto"/>
              <w:bottom w:val="single" w:sz="4" w:space="0" w:color="auto"/>
            </w:tcBorders>
            <w:shd w:val="clear" w:color="auto" w:fill="auto"/>
            <w:hideMark/>
          </w:tcPr>
          <w:p w14:paraId="458F5053" w14:textId="77777777" w:rsidR="005B1647" w:rsidRPr="0005435B" w:rsidRDefault="005B1647" w:rsidP="005B1647">
            <w:pPr>
              <w:pStyle w:val="Tabell"/>
            </w:pPr>
            <w:r w:rsidRPr="0005435B">
              <w:t>Större väginvesteringar enligt nationell plan</w:t>
            </w:r>
          </w:p>
        </w:tc>
        <w:tc>
          <w:tcPr>
            <w:tcW w:w="720" w:type="pct"/>
            <w:tcBorders>
              <w:top w:val="single" w:sz="4" w:space="0" w:color="auto"/>
              <w:bottom w:val="single" w:sz="4" w:space="0" w:color="auto"/>
            </w:tcBorders>
            <w:shd w:val="clear" w:color="auto" w:fill="auto"/>
            <w:noWrap/>
            <w:hideMark/>
          </w:tcPr>
          <w:p w14:paraId="26096C47" w14:textId="77777777" w:rsidR="005B1647" w:rsidRPr="0005435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5435B">
              <w:t>3 748</w:t>
            </w:r>
          </w:p>
        </w:tc>
        <w:tc>
          <w:tcPr>
            <w:tcW w:w="720" w:type="pct"/>
            <w:tcBorders>
              <w:top w:val="single" w:sz="4" w:space="0" w:color="auto"/>
              <w:bottom w:val="single" w:sz="4" w:space="0" w:color="auto"/>
            </w:tcBorders>
            <w:shd w:val="clear" w:color="auto" w:fill="auto"/>
            <w:noWrap/>
            <w:hideMark/>
          </w:tcPr>
          <w:p w14:paraId="528B9764" w14:textId="77777777" w:rsidR="005B1647" w:rsidRPr="0005435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5435B">
              <w:t>4 644</w:t>
            </w:r>
          </w:p>
        </w:tc>
      </w:tr>
      <w:tr w:rsidR="00155607" w14:paraId="19FB4FAF"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3560" w:type="pct"/>
            <w:tcBorders>
              <w:top w:val="single" w:sz="4" w:space="0" w:color="auto"/>
              <w:bottom w:val="single" w:sz="4" w:space="0" w:color="auto"/>
            </w:tcBorders>
            <w:shd w:val="clear" w:color="auto" w:fill="auto"/>
            <w:hideMark/>
          </w:tcPr>
          <w:p w14:paraId="1BC0DF0A" w14:textId="77777777" w:rsidR="005B1647" w:rsidRPr="0005435B" w:rsidRDefault="005B1647" w:rsidP="005B1647">
            <w:pPr>
              <w:pStyle w:val="Tabell"/>
            </w:pPr>
            <w:r w:rsidRPr="0005435B">
              <w:t>Trimning och effektivisering samt miljöinvesteringar</w:t>
            </w:r>
          </w:p>
        </w:tc>
        <w:tc>
          <w:tcPr>
            <w:tcW w:w="720" w:type="pct"/>
            <w:tcBorders>
              <w:top w:val="single" w:sz="4" w:space="0" w:color="auto"/>
              <w:bottom w:val="single" w:sz="4" w:space="0" w:color="auto"/>
            </w:tcBorders>
            <w:shd w:val="clear" w:color="auto" w:fill="auto"/>
            <w:noWrap/>
            <w:hideMark/>
          </w:tcPr>
          <w:p w14:paraId="51393F19" w14:textId="77777777" w:rsidR="005B1647" w:rsidRPr="0005435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5435B">
              <w:t>2 766</w:t>
            </w:r>
          </w:p>
        </w:tc>
        <w:tc>
          <w:tcPr>
            <w:tcW w:w="720" w:type="pct"/>
            <w:tcBorders>
              <w:top w:val="single" w:sz="4" w:space="0" w:color="auto"/>
              <w:bottom w:val="single" w:sz="4" w:space="0" w:color="auto"/>
            </w:tcBorders>
            <w:shd w:val="clear" w:color="auto" w:fill="auto"/>
            <w:noWrap/>
            <w:hideMark/>
          </w:tcPr>
          <w:p w14:paraId="1C369254" w14:textId="77777777" w:rsidR="005B1647" w:rsidRPr="0005435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5435B">
              <w:t>2 447</w:t>
            </w:r>
          </w:p>
        </w:tc>
      </w:tr>
      <w:tr w:rsidR="00155607" w14:paraId="592CA226"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3560" w:type="pct"/>
            <w:tcBorders>
              <w:top w:val="single" w:sz="4" w:space="0" w:color="auto"/>
              <w:bottom w:val="single" w:sz="4" w:space="0" w:color="auto"/>
            </w:tcBorders>
            <w:shd w:val="clear" w:color="auto" w:fill="auto"/>
            <w:hideMark/>
          </w:tcPr>
          <w:p w14:paraId="136AC27B" w14:textId="77777777" w:rsidR="005B1647" w:rsidRPr="0005435B" w:rsidRDefault="005B1647" w:rsidP="005B1647">
            <w:pPr>
              <w:pStyle w:val="Tabell"/>
            </w:pPr>
            <w:r w:rsidRPr="0005435B">
              <w:t>Planering, stöd och myndighetsutövning</w:t>
            </w:r>
          </w:p>
        </w:tc>
        <w:tc>
          <w:tcPr>
            <w:tcW w:w="720" w:type="pct"/>
            <w:tcBorders>
              <w:top w:val="single" w:sz="4" w:space="0" w:color="auto"/>
              <w:bottom w:val="single" w:sz="4" w:space="0" w:color="auto"/>
            </w:tcBorders>
            <w:shd w:val="clear" w:color="auto" w:fill="auto"/>
            <w:noWrap/>
            <w:hideMark/>
          </w:tcPr>
          <w:p w14:paraId="01B3B3D7" w14:textId="77777777" w:rsidR="005B1647" w:rsidRPr="0005435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5435B">
              <w:t>1 232</w:t>
            </w:r>
          </w:p>
        </w:tc>
        <w:tc>
          <w:tcPr>
            <w:tcW w:w="720" w:type="pct"/>
            <w:tcBorders>
              <w:top w:val="single" w:sz="4" w:space="0" w:color="auto"/>
              <w:bottom w:val="single" w:sz="4" w:space="0" w:color="auto"/>
            </w:tcBorders>
            <w:shd w:val="clear" w:color="auto" w:fill="auto"/>
            <w:noWrap/>
            <w:hideMark/>
          </w:tcPr>
          <w:p w14:paraId="6606F9B3" w14:textId="77777777" w:rsidR="005B1647" w:rsidRPr="0005435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5435B">
              <w:t>1 205</w:t>
            </w:r>
          </w:p>
        </w:tc>
      </w:tr>
      <w:tr w:rsidR="00155607" w14:paraId="205560C7"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3560" w:type="pct"/>
            <w:tcBorders>
              <w:top w:val="single" w:sz="4" w:space="0" w:color="auto"/>
              <w:bottom w:val="single" w:sz="4" w:space="0" w:color="auto"/>
            </w:tcBorders>
            <w:shd w:val="clear" w:color="auto" w:fill="auto"/>
            <w:hideMark/>
          </w:tcPr>
          <w:p w14:paraId="64AD677A" w14:textId="77777777" w:rsidR="005B1647" w:rsidRPr="0005435B" w:rsidRDefault="005B1647" w:rsidP="005B1647">
            <w:pPr>
              <w:pStyle w:val="Tabell"/>
            </w:pPr>
            <w:r w:rsidRPr="0005435B">
              <w:t>Övrigt</w:t>
            </w:r>
          </w:p>
        </w:tc>
        <w:tc>
          <w:tcPr>
            <w:tcW w:w="720" w:type="pct"/>
            <w:tcBorders>
              <w:top w:val="single" w:sz="4" w:space="0" w:color="auto"/>
              <w:bottom w:val="single" w:sz="4" w:space="0" w:color="auto"/>
            </w:tcBorders>
            <w:shd w:val="clear" w:color="auto" w:fill="auto"/>
            <w:noWrap/>
            <w:hideMark/>
          </w:tcPr>
          <w:p w14:paraId="6B679C11" w14:textId="77777777" w:rsidR="005B1647" w:rsidRPr="0005435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5435B">
              <w:t>1 308</w:t>
            </w:r>
          </w:p>
        </w:tc>
        <w:tc>
          <w:tcPr>
            <w:tcW w:w="720" w:type="pct"/>
            <w:tcBorders>
              <w:top w:val="single" w:sz="4" w:space="0" w:color="auto"/>
              <w:bottom w:val="single" w:sz="4" w:space="0" w:color="auto"/>
            </w:tcBorders>
            <w:shd w:val="clear" w:color="auto" w:fill="auto"/>
            <w:noWrap/>
            <w:hideMark/>
          </w:tcPr>
          <w:p w14:paraId="00DB35D6" w14:textId="77777777" w:rsidR="005B1647" w:rsidRPr="0005435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5435B">
              <w:t>1 319</w:t>
            </w:r>
          </w:p>
        </w:tc>
      </w:tr>
      <w:tr w:rsidR="00155607" w14:paraId="066E6506" w14:textId="77777777" w:rsidTr="00155607">
        <w:trPr>
          <w:cnfStyle w:val="010000000000" w:firstRow="0" w:lastRow="1" w:firstColumn="0" w:lastColumn="0" w:oddVBand="0" w:evenVBand="0" w:oddHBand="0" w:evenHBand="0" w:firstRowFirstColumn="0" w:firstRowLastColumn="0" w:lastRowFirstColumn="0" w:lastRowLastColumn="0"/>
          <w:trHeight w:val="170"/>
        </w:trPr>
        <w:tc>
          <w:tcPr>
            <w:cnfStyle w:val="001000000000" w:firstRow="0" w:lastRow="0" w:firstColumn="1" w:lastColumn="0" w:oddVBand="0" w:evenVBand="0" w:oddHBand="0" w:evenHBand="0" w:firstRowFirstColumn="0" w:firstRowLastColumn="0" w:lastRowFirstColumn="0" w:lastRowLastColumn="0"/>
            <w:tcW w:w="3560" w:type="pct"/>
            <w:tcBorders>
              <w:top w:val="single" w:sz="4" w:space="0" w:color="auto"/>
            </w:tcBorders>
            <w:shd w:val="clear" w:color="auto" w:fill="auto"/>
            <w:noWrap/>
            <w:hideMark/>
          </w:tcPr>
          <w:p w14:paraId="2A9B3DA0" w14:textId="77777777" w:rsidR="005B1647" w:rsidRPr="00E77C39" w:rsidRDefault="005B1647" w:rsidP="005B1647">
            <w:pPr>
              <w:pStyle w:val="Tabell"/>
              <w:rPr>
                <w:bCs/>
              </w:rPr>
            </w:pPr>
            <w:r w:rsidRPr="00E77C39">
              <w:rPr>
                <w:bCs/>
              </w:rPr>
              <w:t>Summa anslag, utveckling av statens transportinfrastruktur</w:t>
            </w:r>
          </w:p>
        </w:tc>
        <w:tc>
          <w:tcPr>
            <w:tcW w:w="720" w:type="pct"/>
            <w:tcBorders>
              <w:top w:val="single" w:sz="4" w:space="0" w:color="auto"/>
            </w:tcBorders>
            <w:shd w:val="clear" w:color="auto" w:fill="auto"/>
            <w:noWrap/>
            <w:hideMark/>
          </w:tcPr>
          <w:p w14:paraId="2097EC08" w14:textId="77777777" w:rsidR="005B1647" w:rsidRPr="00E77C39"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E77C39">
              <w:rPr>
                <w:bCs/>
              </w:rPr>
              <w:t>24 454</w:t>
            </w:r>
          </w:p>
        </w:tc>
        <w:tc>
          <w:tcPr>
            <w:tcW w:w="720" w:type="pct"/>
            <w:tcBorders>
              <w:top w:val="single" w:sz="4" w:space="0" w:color="auto"/>
            </w:tcBorders>
            <w:shd w:val="clear" w:color="auto" w:fill="auto"/>
            <w:noWrap/>
            <w:hideMark/>
          </w:tcPr>
          <w:p w14:paraId="7F46BEA0" w14:textId="77777777" w:rsidR="005B1647" w:rsidRPr="00E77C39"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E77C39">
              <w:rPr>
                <w:bCs/>
              </w:rPr>
              <w:t>23 440</w:t>
            </w:r>
          </w:p>
        </w:tc>
      </w:tr>
    </w:tbl>
    <w:p w14:paraId="60FC56AC" w14:textId="77777777" w:rsidR="005B1647" w:rsidRDefault="005B1647" w:rsidP="005B1647">
      <w:pPr>
        <w:pStyle w:val="Brdtext"/>
        <w:spacing w:before="160"/>
      </w:pPr>
      <w:r w:rsidRPr="006C0547">
        <w:t xml:space="preserve">Utfallet för anslaget 1:1 </w:t>
      </w:r>
      <w:r w:rsidRPr="00031B2D">
        <w:rPr>
          <w:i/>
          <w:iCs/>
        </w:rPr>
        <w:t>Utveckling av statens transportinfrastruktur</w:t>
      </w:r>
      <w:r w:rsidRPr="006C0547">
        <w:t xml:space="preserve"> blev 24</w:t>
      </w:r>
      <w:r>
        <w:t> </w:t>
      </w:r>
      <w:r w:rsidRPr="006C0547">
        <w:t>454</w:t>
      </w:r>
      <w:r>
        <w:t> </w:t>
      </w:r>
      <w:r w:rsidRPr="006C0547">
        <w:t>miljoner kronor. Det är 1 014 miljoner kronor (4,3 procent) högre än 2018. De största utgifterna under anslaget är större järnvägsinvesteringar enligt den nationella planen. Dessa utgifter uppgick till 10</w:t>
      </w:r>
      <w:r>
        <w:t> </w:t>
      </w:r>
      <w:r w:rsidRPr="006C0547">
        <w:t>171</w:t>
      </w:r>
      <w:r>
        <w:t> </w:t>
      </w:r>
      <w:r w:rsidRPr="006C0547">
        <w:t>miljoner kronor, en ökning med 2</w:t>
      </w:r>
      <w:r>
        <w:t> </w:t>
      </w:r>
      <w:r w:rsidRPr="006C0547">
        <w:t>216</w:t>
      </w:r>
      <w:r>
        <w:t> </w:t>
      </w:r>
      <w:r w:rsidRPr="006C0547">
        <w:t>miljoner kronor (27,9 procent). Som exempel på stora banprojekt som ingår i den nationella planen kan nämnas:</w:t>
      </w:r>
    </w:p>
    <w:p w14:paraId="4B95F3D4" w14:textId="77777777" w:rsidR="005B1647" w:rsidRPr="007F177C" w:rsidRDefault="005B1647" w:rsidP="00771F86">
      <w:pPr>
        <w:pStyle w:val="Strecklista"/>
      </w:pPr>
      <w:r w:rsidRPr="007F177C">
        <w:t>ökad kapacitet för sträckan Tomteboda–Kallhäll (Mälarbanan),</w:t>
      </w:r>
    </w:p>
    <w:p w14:paraId="52B7E2B5" w14:textId="77777777" w:rsidR="005B1647" w:rsidRPr="007F177C" w:rsidRDefault="005B1647" w:rsidP="00771F86">
      <w:pPr>
        <w:pStyle w:val="Strecklista"/>
      </w:pPr>
      <w:r w:rsidRPr="007F177C">
        <w:t>västsvenska paketet i Göteborgsområdet, och</w:t>
      </w:r>
    </w:p>
    <w:p w14:paraId="738119A9" w14:textId="77777777" w:rsidR="005B1647" w:rsidRPr="007F177C" w:rsidRDefault="005B1647" w:rsidP="00771F86">
      <w:pPr>
        <w:pStyle w:val="Strecklista"/>
      </w:pPr>
      <w:r w:rsidRPr="007F177C">
        <w:t>Ostlänken, en ny dubbelspårig höghastighetsjärnväg mellan Järna och Linköping.</w:t>
      </w:r>
    </w:p>
    <w:p w14:paraId="3AC2556A" w14:textId="77777777" w:rsidR="005B1647" w:rsidRDefault="005B1647" w:rsidP="005B1647">
      <w:pPr>
        <w:pStyle w:val="Brdtextefterstrecklista"/>
      </w:pPr>
      <w:r w:rsidRPr="00927422">
        <w:t>Utgifterna för större väginvesteringar enligt nationell plan uppgick till 3</w:t>
      </w:r>
      <w:r>
        <w:t> </w:t>
      </w:r>
      <w:r w:rsidRPr="00927422">
        <w:t>748</w:t>
      </w:r>
      <w:r>
        <w:t> </w:t>
      </w:r>
      <w:r w:rsidRPr="00927422">
        <w:t>miljoner kronor, vilket är en minskning med 895 miljoner kronor (19,3 procent). Som exempel på vägprojekt som ingår i den nationella planen och som pågick under 2019 kan nämnas:</w:t>
      </w:r>
    </w:p>
    <w:p w14:paraId="4C53A870" w14:textId="77777777" w:rsidR="005B1647" w:rsidRPr="007F177C" w:rsidRDefault="005B1647" w:rsidP="00771F86">
      <w:pPr>
        <w:pStyle w:val="Strecklista"/>
      </w:pPr>
      <w:r w:rsidRPr="007F177C">
        <w:t>E4 Förbifart Stockholm och</w:t>
      </w:r>
    </w:p>
    <w:p w14:paraId="40719DDD" w14:textId="77777777" w:rsidR="005B1647" w:rsidRPr="007F177C" w:rsidRDefault="005B1647" w:rsidP="00771F86">
      <w:pPr>
        <w:pStyle w:val="Strecklista"/>
      </w:pPr>
      <w:r w:rsidRPr="007F177C">
        <w:t>västsvenska paketet i Göteborgsområdet.</w:t>
      </w:r>
    </w:p>
    <w:p w14:paraId="61C20492" w14:textId="7E368490" w:rsidR="005B1647" w:rsidRDefault="005B1647" w:rsidP="005B1647">
      <w:pPr>
        <w:pStyle w:val="TabellRubrik"/>
      </w:pPr>
      <w:bookmarkStart w:id="179" w:name="_Toc37340100"/>
      <w:r>
        <w:t xml:space="preserve">Tabell </w:t>
      </w:r>
      <w:r>
        <w:fldChar w:fldCharType="begin"/>
      </w:r>
      <w:r>
        <w:instrText xml:space="preserve"> STYLEREF  "Rubrik 1" \n</w:instrText>
      </w:r>
      <w:r>
        <w:fldChar w:fldCharType="separate"/>
      </w:r>
      <w:r w:rsidR="00301022">
        <w:rPr>
          <w:noProof/>
        </w:rPr>
        <w:t>2</w:t>
      </w:r>
      <w:r>
        <w:rPr>
          <w:noProof/>
        </w:rPr>
        <w:fldChar w:fldCharType="end"/>
      </w:r>
      <w:r>
        <w:t>.</w:t>
      </w:r>
      <w:fldSimple w:instr=" SEQ Tabell \* ARABIC \s 1 ">
        <w:r w:rsidR="00301022">
          <w:rPr>
            <w:noProof/>
          </w:rPr>
          <w:t>100</w:t>
        </w:r>
      </w:fldSimple>
      <w:r>
        <w:tab/>
      </w:r>
      <w:r w:rsidRPr="009C7E69">
        <w:t>Vidmakthållande av statens transportinfrastruktur</w:t>
      </w:r>
      <w:bookmarkEnd w:id="179"/>
    </w:p>
    <w:p w14:paraId="6B363458" w14:textId="77777777" w:rsidR="005B1647" w:rsidRDefault="005B1647" w:rsidP="005B1647">
      <w:pPr>
        <w:pStyle w:val="TabellUnderrubrik"/>
      </w:pPr>
      <w:r w:rsidRPr="009C7E69">
        <w:t>Miljoner kronor</w:t>
      </w:r>
    </w:p>
    <w:tbl>
      <w:tblPr>
        <w:tblStyle w:val="RKBPTabell"/>
        <w:tblW w:w="5000" w:type="pct"/>
        <w:tblLook w:val="04E0" w:firstRow="1" w:lastRow="1" w:firstColumn="1" w:lastColumn="0" w:noHBand="0" w:noVBand="1"/>
      </w:tblPr>
      <w:tblGrid>
        <w:gridCol w:w="5529"/>
        <w:gridCol w:w="992"/>
        <w:gridCol w:w="849"/>
      </w:tblGrid>
      <w:tr w:rsidR="00155607" w14:paraId="54264988" w14:textId="77777777" w:rsidTr="00BE1FEE">
        <w:trPr>
          <w:cnfStyle w:val="100000000000" w:firstRow="1" w:lastRow="0" w:firstColumn="0" w:lastColumn="0" w:oddVBand="0" w:evenVBand="0" w:oddHBand="0" w:evenHBand="0" w:firstRowFirstColumn="0" w:firstRowLastColumn="0" w:lastRowFirstColumn="0" w:lastRowLastColumn="0"/>
          <w:trHeight w:val="225"/>
          <w:tblHeader w:val="0"/>
        </w:trPr>
        <w:tc>
          <w:tcPr>
            <w:cnfStyle w:val="001000000000" w:firstRow="0" w:lastRow="0" w:firstColumn="1" w:lastColumn="0" w:oddVBand="0" w:evenVBand="0" w:oddHBand="0" w:evenHBand="0" w:firstRowFirstColumn="0" w:firstRowLastColumn="0" w:lastRowFirstColumn="0" w:lastRowLastColumn="0"/>
            <w:tcW w:w="3751"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198315F9" w14:textId="77777777" w:rsidR="005B1647" w:rsidRPr="007119A8" w:rsidRDefault="005B1647" w:rsidP="005B1647">
            <w:pPr>
              <w:pStyle w:val="TabellHuvud"/>
            </w:pPr>
          </w:p>
        </w:tc>
        <w:tc>
          <w:tcPr>
            <w:tcW w:w="673"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hideMark/>
          </w:tcPr>
          <w:p w14:paraId="54EEAAA0" w14:textId="77777777" w:rsidR="005B1647" w:rsidRPr="00CC3A62"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CC3A62">
              <w:t>2019</w:t>
            </w:r>
          </w:p>
        </w:tc>
        <w:tc>
          <w:tcPr>
            <w:tcW w:w="576"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hideMark/>
          </w:tcPr>
          <w:p w14:paraId="6314ACAA" w14:textId="77777777" w:rsidR="005B1647" w:rsidRPr="00CC3A62"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CC3A62">
              <w:t>2018</w:t>
            </w:r>
          </w:p>
        </w:tc>
      </w:tr>
      <w:tr w:rsidR="00155607" w14:paraId="5BDFC2A4"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3751" w:type="pct"/>
            <w:tcBorders>
              <w:top w:val="single" w:sz="12" w:space="0" w:color="auto"/>
            </w:tcBorders>
            <w:noWrap/>
            <w:hideMark/>
          </w:tcPr>
          <w:p w14:paraId="0F55FBAF" w14:textId="77777777" w:rsidR="005B1647" w:rsidRPr="007119A8" w:rsidRDefault="005B1647" w:rsidP="005B1647">
            <w:pPr>
              <w:pStyle w:val="Tabell"/>
            </w:pPr>
            <w:r w:rsidRPr="007119A8">
              <w:t>Drift och underhåll av vägar</w:t>
            </w:r>
          </w:p>
        </w:tc>
        <w:tc>
          <w:tcPr>
            <w:tcW w:w="673" w:type="pct"/>
            <w:tcBorders>
              <w:top w:val="single" w:sz="12" w:space="0" w:color="auto"/>
            </w:tcBorders>
            <w:noWrap/>
            <w:hideMark/>
          </w:tcPr>
          <w:p w14:paraId="70A50EDC" w14:textId="77777777" w:rsidR="005B1647" w:rsidRPr="007119A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119A8">
              <w:t>11 281</w:t>
            </w:r>
          </w:p>
        </w:tc>
        <w:tc>
          <w:tcPr>
            <w:tcW w:w="576" w:type="pct"/>
            <w:tcBorders>
              <w:top w:val="single" w:sz="12" w:space="0" w:color="auto"/>
            </w:tcBorders>
            <w:noWrap/>
            <w:hideMark/>
          </w:tcPr>
          <w:p w14:paraId="07380729" w14:textId="77777777" w:rsidR="005B1647" w:rsidRPr="007119A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119A8">
              <w:t>11 195</w:t>
            </w:r>
          </w:p>
        </w:tc>
      </w:tr>
      <w:tr w:rsidR="00155607" w14:paraId="323AFE6C"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3751" w:type="pct"/>
            <w:noWrap/>
            <w:hideMark/>
          </w:tcPr>
          <w:p w14:paraId="7D968BE8" w14:textId="77777777" w:rsidR="005B1647" w:rsidRPr="007119A8" w:rsidRDefault="005B1647" w:rsidP="005B1647">
            <w:pPr>
              <w:pStyle w:val="Tabell"/>
            </w:pPr>
            <w:r w:rsidRPr="007119A8">
              <w:t>Bärighet och tjälsäkring av vägar</w:t>
            </w:r>
          </w:p>
        </w:tc>
        <w:tc>
          <w:tcPr>
            <w:tcW w:w="673" w:type="pct"/>
            <w:noWrap/>
            <w:hideMark/>
          </w:tcPr>
          <w:p w14:paraId="13823327" w14:textId="77777777" w:rsidR="005B1647" w:rsidRPr="007119A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119A8">
              <w:t>1 121</w:t>
            </w:r>
          </w:p>
        </w:tc>
        <w:tc>
          <w:tcPr>
            <w:tcW w:w="576" w:type="pct"/>
            <w:noWrap/>
            <w:hideMark/>
          </w:tcPr>
          <w:p w14:paraId="04F119FE" w14:textId="77777777" w:rsidR="005B1647" w:rsidRPr="007119A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119A8">
              <w:t>1 151</w:t>
            </w:r>
          </w:p>
        </w:tc>
      </w:tr>
      <w:tr w:rsidR="00155607" w14:paraId="1C3F3DD8"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3751" w:type="pct"/>
            <w:hideMark/>
          </w:tcPr>
          <w:p w14:paraId="0AEF8AB7" w14:textId="77777777" w:rsidR="005B1647" w:rsidRPr="007119A8" w:rsidRDefault="005B1647" w:rsidP="005B1647">
            <w:pPr>
              <w:pStyle w:val="Tabell"/>
            </w:pPr>
            <w:r w:rsidRPr="007119A8">
              <w:t>Drift, underhåll och trafikledning på järnväg</w:t>
            </w:r>
          </w:p>
        </w:tc>
        <w:tc>
          <w:tcPr>
            <w:tcW w:w="673" w:type="pct"/>
            <w:noWrap/>
            <w:hideMark/>
          </w:tcPr>
          <w:p w14:paraId="22A934B2" w14:textId="77777777" w:rsidR="005B1647" w:rsidRPr="007119A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119A8">
              <w:t>9 779</w:t>
            </w:r>
          </w:p>
        </w:tc>
        <w:tc>
          <w:tcPr>
            <w:tcW w:w="576" w:type="pct"/>
            <w:noWrap/>
            <w:hideMark/>
          </w:tcPr>
          <w:p w14:paraId="50575C91" w14:textId="77777777" w:rsidR="005B1647" w:rsidRPr="007119A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119A8">
              <w:t>9 316</w:t>
            </w:r>
          </w:p>
        </w:tc>
      </w:tr>
      <w:tr w:rsidR="00155607" w14:paraId="41343B52"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3751" w:type="pct"/>
            <w:noWrap/>
            <w:hideMark/>
          </w:tcPr>
          <w:p w14:paraId="502E797F" w14:textId="77777777" w:rsidR="005B1647" w:rsidRPr="007119A8" w:rsidRDefault="005B1647" w:rsidP="005B1647">
            <w:pPr>
              <w:pStyle w:val="Tabell"/>
            </w:pPr>
            <w:r w:rsidRPr="007119A8">
              <w:t>Bidrag för drift av enskild väg</w:t>
            </w:r>
          </w:p>
        </w:tc>
        <w:tc>
          <w:tcPr>
            <w:tcW w:w="673" w:type="pct"/>
            <w:noWrap/>
            <w:hideMark/>
          </w:tcPr>
          <w:p w14:paraId="21F7D268" w14:textId="77777777" w:rsidR="005B1647" w:rsidRPr="007119A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119A8">
              <w:t>1 198</w:t>
            </w:r>
          </w:p>
        </w:tc>
        <w:tc>
          <w:tcPr>
            <w:tcW w:w="576" w:type="pct"/>
            <w:noWrap/>
            <w:hideMark/>
          </w:tcPr>
          <w:p w14:paraId="3B4FAE62" w14:textId="77777777" w:rsidR="005B1647" w:rsidRPr="007119A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119A8">
              <w:t>1 142</w:t>
            </w:r>
          </w:p>
        </w:tc>
      </w:tr>
      <w:tr w:rsidR="00155607" w14:paraId="0BD486F1"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3751" w:type="pct"/>
            <w:noWrap/>
            <w:hideMark/>
          </w:tcPr>
          <w:p w14:paraId="3ED6A21D" w14:textId="77777777" w:rsidR="005B1647" w:rsidRPr="007119A8" w:rsidRDefault="005B1647" w:rsidP="005B1647">
            <w:pPr>
              <w:pStyle w:val="Tabell"/>
            </w:pPr>
            <w:r w:rsidRPr="007119A8">
              <w:t>Forskning och innovation</w:t>
            </w:r>
          </w:p>
        </w:tc>
        <w:tc>
          <w:tcPr>
            <w:tcW w:w="673" w:type="pct"/>
            <w:noWrap/>
            <w:hideMark/>
          </w:tcPr>
          <w:p w14:paraId="4B16155D" w14:textId="77777777" w:rsidR="005B1647" w:rsidRPr="007119A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119A8">
              <w:t>232</w:t>
            </w:r>
          </w:p>
        </w:tc>
        <w:tc>
          <w:tcPr>
            <w:tcW w:w="576" w:type="pct"/>
            <w:noWrap/>
            <w:hideMark/>
          </w:tcPr>
          <w:p w14:paraId="293E8108" w14:textId="77777777" w:rsidR="005B1647" w:rsidRPr="007119A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119A8">
              <w:t>182</w:t>
            </w:r>
          </w:p>
        </w:tc>
      </w:tr>
      <w:tr w:rsidR="00155607" w14:paraId="73499055" w14:textId="77777777" w:rsidTr="00155607">
        <w:trPr>
          <w:cnfStyle w:val="010000000000" w:firstRow="0" w:lastRow="1" w:firstColumn="0" w:lastColumn="0" w:oddVBand="0" w:evenVBand="0" w:oddHBand="0" w:evenHBand="0" w:firstRowFirstColumn="0" w:firstRowLastColumn="0" w:lastRowFirstColumn="0" w:lastRowLastColumn="0"/>
          <w:trHeight w:val="225"/>
        </w:trPr>
        <w:tc>
          <w:tcPr>
            <w:cnfStyle w:val="001000000000" w:firstRow="0" w:lastRow="0" w:firstColumn="1" w:lastColumn="0" w:oddVBand="0" w:evenVBand="0" w:oddHBand="0" w:evenHBand="0" w:firstRowFirstColumn="0" w:firstRowLastColumn="0" w:lastRowFirstColumn="0" w:lastRowLastColumn="0"/>
            <w:tcW w:w="3751" w:type="pct"/>
            <w:noWrap/>
            <w:hideMark/>
          </w:tcPr>
          <w:p w14:paraId="462C11CF" w14:textId="77777777" w:rsidR="005B1647" w:rsidRPr="007119A8" w:rsidRDefault="005B1647" w:rsidP="005B1647">
            <w:pPr>
              <w:pStyle w:val="Tabell"/>
              <w:rPr>
                <w:bCs/>
              </w:rPr>
            </w:pPr>
            <w:r w:rsidRPr="007119A8">
              <w:rPr>
                <w:bCs/>
              </w:rPr>
              <w:t>Summa anslag vidmakthållande av statens transportinfrastruktur</w:t>
            </w:r>
          </w:p>
        </w:tc>
        <w:tc>
          <w:tcPr>
            <w:tcW w:w="673" w:type="pct"/>
            <w:noWrap/>
            <w:hideMark/>
          </w:tcPr>
          <w:p w14:paraId="23B3FD5B" w14:textId="77777777" w:rsidR="005B1647" w:rsidRPr="007119A8"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7119A8">
              <w:rPr>
                <w:bCs/>
              </w:rPr>
              <w:t>23 611</w:t>
            </w:r>
          </w:p>
        </w:tc>
        <w:tc>
          <w:tcPr>
            <w:tcW w:w="576" w:type="pct"/>
            <w:noWrap/>
            <w:hideMark/>
          </w:tcPr>
          <w:p w14:paraId="4B0B46A7" w14:textId="77777777" w:rsidR="005B1647" w:rsidRPr="007119A8"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7119A8">
              <w:rPr>
                <w:bCs/>
              </w:rPr>
              <w:t>22 999</w:t>
            </w:r>
          </w:p>
        </w:tc>
      </w:tr>
    </w:tbl>
    <w:p w14:paraId="1A45448B" w14:textId="77777777" w:rsidR="005B1647" w:rsidRDefault="005B1647" w:rsidP="005B1647">
      <w:pPr>
        <w:pStyle w:val="Brdtext"/>
        <w:spacing w:before="160"/>
      </w:pPr>
      <w:r>
        <w:t xml:space="preserve">Utfallet för anslaget 1:2 </w:t>
      </w:r>
      <w:r w:rsidRPr="00031B2D">
        <w:rPr>
          <w:i/>
          <w:iCs/>
        </w:rPr>
        <w:t>Vidmakthållande av statens transportinfrastruktur</w:t>
      </w:r>
      <w:r>
        <w:t xml:space="preserve"> blev 23 612 miljoner kronor. Det är en ökning med 613 miljoner kronor (2,7 procent). Utgifterna för drift, underhåll och trafikledning på järnväg ökade med 463 miljoner kronor (5,0 procent) och uppgick till 9 779 miljoner kronor 2019. Drift och underhållsutgifterna för det statliga vägnätet och tillhörande gång- och cykelvägar uppgick till 11 281 miljoner kronor, vilket är 86 miljoner kronor (0,8 procent) högre än 2018.</w:t>
      </w:r>
    </w:p>
    <w:p w14:paraId="6E633899" w14:textId="77777777" w:rsidR="005B1647" w:rsidRDefault="005B1647" w:rsidP="005B1647">
      <w:pPr>
        <w:pStyle w:val="Brdtext"/>
      </w:pPr>
      <w:r>
        <w:t xml:space="preserve">Utfallet för anslaget 1:15 </w:t>
      </w:r>
      <w:r w:rsidRPr="00031B2D">
        <w:rPr>
          <w:i/>
          <w:iCs/>
        </w:rPr>
        <w:t>Sjöfartsstöd</w:t>
      </w:r>
      <w:r>
        <w:t xml:space="preserve"> uppgick till 1 564 miljoner kronor, vilket är 132 miljoner kronor (9,2 procent) högre än föregående år. Stödet möjliggör en </w:t>
      </w:r>
      <w:r>
        <w:lastRenderedPageBreak/>
        <w:t>nedsättning av skatt och arbetsgivaravgift för anställda sjömän till noll kronor. Totalt fick 108 fartyg sjöfartsstöd, vilket är 8 fler än föregående år.</w:t>
      </w:r>
    </w:p>
    <w:p w14:paraId="6F7F36F2" w14:textId="77777777" w:rsidR="005B1647" w:rsidRDefault="005B1647" w:rsidP="005B1647">
      <w:pPr>
        <w:pStyle w:val="Rubrik4utannumrering"/>
      </w:pPr>
      <w:r w:rsidRPr="00A033D3">
        <w:t>Beställningsbemyndiganden</w:t>
      </w:r>
    </w:p>
    <w:p w14:paraId="7E6BDB5F" w14:textId="4E408EEF" w:rsidR="005B1647" w:rsidRDefault="005B1647" w:rsidP="005B1647">
      <w:pPr>
        <w:pStyle w:val="TabellRubrik"/>
        <w:tabs>
          <w:tab w:val="left" w:pos="4972"/>
        </w:tabs>
      </w:pPr>
      <w:bookmarkStart w:id="180" w:name="_Toc37340101"/>
      <w:r>
        <w:t xml:space="preserve">Tabell </w:t>
      </w:r>
      <w:r>
        <w:fldChar w:fldCharType="begin"/>
      </w:r>
      <w:r>
        <w:instrText xml:space="preserve"> STYLEREF  "Rubrik 1" \n</w:instrText>
      </w:r>
      <w:r>
        <w:fldChar w:fldCharType="separate"/>
      </w:r>
      <w:r w:rsidR="00301022">
        <w:rPr>
          <w:noProof/>
        </w:rPr>
        <w:t>2</w:t>
      </w:r>
      <w:r>
        <w:rPr>
          <w:noProof/>
        </w:rPr>
        <w:fldChar w:fldCharType="end"/>
      </w:r>
      <w:r>
        <w:t>.</w:t>
      </w:r>
      <w:fldSimple w:instr=" SEQ Tabell \* ARABIC \s 1 ">
        <w:r w:rsidR="00301022">
          <w:rPr>
            <w:noProof/>
          </w:rPr>
          <w:t>101</w:t>
        </w:r>
      </w:fldSimple>
      <w:r>
        <w:tab/>
      </w:r>
      <w:r w:rsidRPr="00A033D3">
        <w:t>UO 22 Beställningsbemyndiganden</w:t>
      </w:r>
      <w:bookmarkEnd w:id="180"/>
    </w:p>
    <w:p w14:paraId="0ACBB64A" w14:textId="77777777" w:rsidR="005B1647" w:rsidRDefault="005B1647" w:rsidP="005B1647">
      <w:pPr>
        <w:pStyle w:val="TabellUnderrubrik"/>
      </w:pPr>
      <w:r w:rsidRPr="00A033D3">
        <w:t>Miljoner kronor</w:t>
      </w:r>
    </w:p>
    <w:tbl>
      <w:tblPr>
        <w:tblStyle w:val="RKBPTabell"/>
        <w:tblW w:w="5000" w:type="pct"/>
        <w:tblLook w:val="04E0" w:firstRow="1" w:lastRow="1" w:firstColumn="1" w:lastColumn="0" w:noHBand="0" w:noVBand="1"/>
      </w:tblPr>
      <w:tblGrid>
        <w:gridCol w:w="801"/>
        <w:gridCol w:w="4196"/>
        <w:gridCol w:w="1235"/>
        <w:gridCol w:w="1138"/>
      </w:tblGrid>
      <w:tr w:rsidR="00155607" w14:paraId="68330357" w14:textId="77777777" w:rsidTr="00BE1FEE">
        <w:trPr>
          <w:cnfStyle w:val="100000000000" w:firstRow="1" w:lastRow="0" w:firstColumn="0" w:lastColumn="0" w:oddVBand="0" w:evenVBand="0" w:oddHBand="0" w:evenHBand="0" w:firstRowFirstColumn="0" w:firstRowLastColumn="0" w:lastRowFirstColumn="0" w:lastRowLastColumn="0"/>
          <w:trHeight w:val="825"/>
          <w:tblHeader w:val="0"/>
        </w:trPr>
        <w:tc>
          <w:tcPr>
            <w:cnfStyle w:val="001000000000" w:firstRow="0" w:lastRow="0" w:firstColumn="1" w:lastColumn="0" w:oddVBand="0" w:evenVBand="0" w:oddHBand="0" w:evenHBand="0" w:firstRowFirstColumn="0" w:firstRowLastColumn="0" w:lastRowFirstColumn="0" w:lastRowLastColumn="0"/>
            <w:tcW w:w="543"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441CE237" w14:textId="77777777" w:rsidR="005B1647" w:rsidRPr="002B5F6E" w:rsidRDefault="005B1647" w:rsidP="005B1647">
            <w:pPr>
              <w:pStyle w:val="TabellHuvud"/>
            </w:pPr>
            <w:r w:rsidRPr="002B5F6E">
              <w:t>Anslag</w:t>
            </w:r>
          </w:p>
        </w:tc>
        <w:tc>
          <w:tcPr>
            <w:tcW w:w="2847"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231F2DB3" w14:textId="77777777" w:rsidR="005B1647" w:rsidRPr="002B5F6E" w:rsidRDefault="005B1647" w:rsidP="005B1647">
            <w:pPr>
              <w:pStyle w:val="TabellHuvud"/>
              <w:jc w:val="left"/>
              <w:cnfStyle w:val="100000000000" w:firstRow="1" w:lastRow="0" w:firstColumn="0" w:lastColumn="0" w:oddVBand="0" w:evenVBand="0" w:oddHBand="0" w:evenHBand="0" w:firstRowFirstColumn="0" w:firstRowLastColumn="0" w:lastRowFirstColumn="0" w:lastRowLastColumn="0"/>
            </w:pPr>
            <w:r w:rsidRPr="002B5F6E">
              <w:t>Anslagsnamn</w:t>
            </w:r>
          </w:p>
        </w:tc>
        <w:tc>
          <w:tcPr>
            <w:tcW w:w="838"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hideMark/>
          </w:tcPr>
          <w:p w14:paraId="7E28FE12" w14:textId="77777777" w:rsidR="005B1647" w:rsidRPr="002B5F6E"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2B5F6E">
              <w:t>Beställnings-bemyndigande</w:t>
            </w:r>
          </w:p>
        </w:tc>
        <w:tc>
          <w:tcPr>
            <w:tcW w:w="772"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hideMark/>
          </w:tcPr>
          <w:p w14:paraId="05A7F4C6" w14:textId="77777777" w:rsidR="005B1647" w:rsidRPr="002B5F6E"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2B5F6E">
              <w:t>Utestående åtaganden</w:t>
            </w:r>
            <w:r>
              <w:br/>
            </w:r>
            <w:r w:rsidRPr="002B5F6E">
              <w:t>2019-12-31</w:t>
            </w:r>
          </w:p>
        </w:tc>
      </w:tr>
      <w:tr w:rsidR="00155607" w14:paraId="08140131" w14:textId="77777777" w:rsidTr="00155607">
        <w:trPr>
          <w:trHeight w:val="300"/>
        </w:trPr>
        <w:tc>
          <w:tcPr>
            <w:cnfStyle w:val="001000000000" w:firstRow="0" w:lastRow="0" w:firstColumn="1" w:lastColumn="0" w:oddVBand="0" w:evenVBand="0" w:oddHBand="0" w:evenHBand="0" w:firstRowFirstColumn="0" w:firstRowLastColumn="0" w:lastRowFirstColumn="0" w:lastRowLastColumn="0"/>
            <w:tcW w:w="543" w:type="pct"/>
            <w:tcBorders>
              <w:top w:val="single" w:sz="12" w:space="0" w:color="auto"/>
            </w:tcBorders>
            <w:noWrap/>
            <w:hideMark/>
          </w:tcPr>
          <w:p w14:paraId="408EF397" w14:textId="77777777" w:rsidR="005B1647" w:rsidRPr="002B5F6E" w:rsidRDefault="005B1647" w:rsidP="005B1647">
            <w:pPr>
              <w:pStyle w:val="Tabell"/>
            </w:pPr>
            <w:r w:rsidRPr="002B5F6E">
              <w:t>1:1</w:t>
            </w:r>
          </w:p>
        </w:tc>
        <w:tc>
          <w:tcPr>
            <w:tcW w:w="2847" w:type="pct"/>
            <w:tcBorders>
              <w:top w:val="single" w:sz="12" w:space="0" w:color="auto"/>
            </w:tcBorders>
            <w:hideMark/>
          </w:tcPr>
          <w:p w14:paraId="4723C058" w14:textId="77777777" w:rsidR="005B1647" w:rsidRPr="002B5F6E"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2B5F6E">
              <w:t>Utveckling av statens transportinfrastruktur</w:t>
            </w:r>
          </w:p>
        </w:tc>
        <w:tc>
          <w:tcPr>
            <w:tcW w:w="838" w:type="pct"/>
            <w:tcBorders>
              <w:top w:val="single" w:sz="12" w:space="0" w:color="auto"/>
            </w:tcBorders>
            <w:noWrap/>
            <w:hideMark/>
          </w:tcPr>
          <w:p w14:paraId="4196DDAA" w14:textId="77777777" w:rsidR="005B1647" w:rsidRPr="002B5F6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B5F6E">
              <w:t>128 440</w:t>
            </w:r>
          </w:p>
        </w:tc>
        <w:tc>
          <w:tcPr>
            <w:tcW w:w="772" w:type="pct"/>
            <w:tcBorders>
              <w:top w:val="single" w:sz="12" w:space="0" w:color="auto"/>
            </w:tcBorders>
            <w:noWrap/>
            <w:hideMark/>
          </w:tcPr>
          <w:p w14:paraId="53C29999" w14:textId="77777777" w:rsidR="005B1647" w:rsidRPr="002B5F6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B5F6E">
              <w:t>108 876</w:t>
            </w:r>
          </w:p>
        </w:tc>
      </w:tr>
      <w:tr w:rsidR="00155607" w14:paraId="027E6D73" w14:textId="77777777" w:rsidTr="00155607">
        <w:trPr>
          <w:trHeight w:val="300"/>
        </w:trPr>
        <w:tc>
          <w:tcPr>
            <w:cnfStyle w:val="001000000000" w:firstRow="0" w:lastRow="0" w:firstColumn="1" w:lastColumn="0" w:oddVBand="0" w:evenVBand="0" w:oddHBand="0" w:evenHBand="0" w:firstRowFirstColumn="0" w:firstRowLastColumn="0" w:lastRowFirstColumn="0" w:lastRowLastColumn="0"/>
            <w:tcW w:w="543" w:type="pct"/>
            <w:noWrap/>
            <w:hideMark/>
          </w:tcPr>
          <w:p w14:paraId="5F64EA60" w14:textId="77777777" w:rsidR="005B1647" w:rsidRPr="002B5F6E" w:rsidRDefault="005B1647" w:rsidP="005B1647">
            <w:pPr>
              <w:pStyle w:val="Tabell"/>
            </w:pPr>
            <w:r w:rsidRPr="002B5F6E">
              <w:t>1:2</w:t>
            </w:r>
          </w:p>
        </w:tc>
        <w:tc>
          <w:tcPr>
            <w:tcW w:w="2847" w:type="pct"/>
            <w:hideMark/>
          </w:tcPr>
          <w:p w14:paraId="3D804A8E" w14:textId="77777777" w:rsidR="005B1647" w:rsidRPr="002B5F6E"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2B5F6E">
              <w:t>Vidmakthållande av statens transportinfrastruktur</w:t>
            </w:r>
          </w:p>
        </w:tc>
        <w:tc>
          <w:tcPr>
            <w:tcW w:w="838" w:type="pct"/>
            <w:noWrap/>
            <w:hideMark/>
          </w:tcPr>
          <w:p w14:paraId="7DB8EFB7" w14:textId="77777777" w:rsidR="005B1647" w:rsidRPr="002B5F6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B5F6E">
              <w:t>29 247</w:t>
            </w:r>
          </w:p>
        </w:tc>
        <w:tc>
          <w:tcPr>
            <w:tcW w:w="772" w:type="pct"/>
            <w:noWrap/>
            <w:hideMark/>
          </w:tcPr>
          <w:p w14:paraId="3AD14048" w14:textId="77777777" w:rsidR="005B1647" w:rsidRPr="002B5F6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B5F6E">
              <w:t>24 108</w:t>
            </w:r>
          </w:p>
        </w:tc>
      </w:tr>
      <w:tr w:rsidR="00155607" w14:paraId="4739948B" w14:textId="77777777" w:rsidTr="00155607">
        <w:trPr>
          <w:trHeight w:val="300"/>
        </w:trPr>
        <w:tc>
          <w:tcPr>
            <w:cnfStyle w:val="001000000000" w:firstRow="0" w:lastRow="0" w:firstColumn="1" w:lastColumn="0" w:oddVBand="0" w:evenVBand="0" w:oddHBand="0" w:evenHBand="0" w:firstRowFirstColumn="0" w:firstRowLastColumn="0" w:lastRowFirstColumn="0" w:lastRowLastColumn="0"/>
            <w:tcW w:w="543" w:type="pct"/>
            <w:noWrap/>
            <w:hideMark/>
          </w:tcPr>
          <w:p w14:paraId="60EAEF45" w14:textId="77777777" w:rsidR="005B1647" w:rsidRPr="002B5F6E" w:rsidRDefault="005B1647" w:rsidP="005B1647">
            <w:pPr>
              <w:pStyle w:val="Tabell"/>
            </w:pPr>
            <w:r w:rsidRPr="002B5F6E">
              <w:t>1:7</w:t>
            </w:r>
          </w:p>
        </w:tc>
        <w:tc>
          <w:tcPr>
            <w:tcW w:w="2847" w:type="pct"/>
            <w:hideMark/>
          </w:tcPr>
          <w:p w14:paraId="2FEA1D88" w14:textId="77777777" w:rsidR="005B1647" w:rsidRPr="002B5F6E"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2B5F6E">
              <w:t>Trafikavtal</w:t>
            </w:r>
          </w:p>
        </w:tc>
        <w:tc>
          <w:tcPr>
            <w:tcW w:w="838" w:type="pct"/>
            <w:noWrap/>
            <w:hideMark/>
          </w:tcPr>
          <w:p w14:paraId="437BC0B9" w14:textId="77777777" w:rsidR="005B1647" w:rsidRPr="002B5F6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B5F6E">
              <w:t>4 971</w:t>
            </w:r>
          </w:p>
        </w:tc>
        <w:tc>
          <w:tcPr>
            <w:tcW w:w="772" w:type="pct"/>
            <w:noWrap/>
            <w:hideMark/>
          </w:tcPr>
          <w:p w14:paraId="7D9D5CA2" w14:textId="77777777" w:rsidR="005B1647" w:rsidRPr="002B5F6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B5F6E">
              <w:t>4 686</w:t>
            </w:r>
          </w:p>
        </w:tc>
      </w:tr>
      <w:tr w:rsidR="00155607" w14:paraId="07046215" w14:textId="77777777" w:rsidTr="00155607">
        <w:trPr>
          <w:trHeight w:val="300"/>
        </w:trPr>
        <w:tc>
          <w:tcPr>
            <w:cnfStyle w:val="001000000000" w:firstRow="0" w:lastRow="0" w:firstColumn="1" w:lastColumn="0" w:oddVBand="0" w:evenVBand="0" w:oddHBand="0" w:evenHBand="0" w:firstRowFirstColumn="0" w:firstRowLastColumn="0" w:lastRowFirstColumn="0" w:lastRowLastColumn="0"/>
            <w:tcW w:w="543" w:type="pct"/>
            <w:noWrap/>
            <w:hideMark/>
          </w:tcPr>
          <w:p w14:paraId="71D38F73" w14:textId="77777777" w:rsidR="005B1647" w:rsidRPr="002B5F6E" w:rsidRDefault="005B1647" w:rsidP="005B1647">
            <w:pPr>
              <w:pStyle w:val="Tabell"/>
            </w:pPr>
            <w:r w:rsidRPr="002B5F6E">
              <w:t>1:11</w:t>
            </w:r>
          </w:p>
        </w:tc>
        <w:tc>
          <w:tcPr>
            <w:tcW w:w="2847" w:type="pct"/>
            <w:hideMark/>
          </w:tcPr>
          <w:p w14:paraId="5C331487" w14:textId="77777777" w:rsidR="005B1647" w:rsidRPr="002B5F6E"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2B5F6E">
              <w:t>Trängselskatt i Stockholm</w:t>
            </w:r>
          </w:p>
        </w:tc>
        <w:tc>
          <w:tcPr>
            <w:tcW w:w="838" w:type="pct"/>
            <w:noWrap/>
            <w:hideMark/>
          </w:tcPr>
          <w:p w14:paraId="2EA772A9" w14:textId="77777777" w:rsidR="005B1647" w:rsidRPr="002B5F6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B5F6E">
              <w:t>38 006</w:t>
            </w:r>
          </w:p>
        </w:tc>
        <w:tc>
          <w:tcPr>
            <w:tcW w:w="772" w:type="pct"/>
            <w:noWrap/>
            <w:hideMark/>
          </w:tcPr>
          <w:p w14:paraId="68E67B48" w14:textId="77777777" w:rsidR="005B1647" w:rsidRPr="002B5F6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B5F6E">
              <w:t>33 198</w:t>
            </w:r>
          </w:p>
        </w:tc>
      </w:tr>
      <w:tr w:rsidR="00155607" w14:paraId="4E3371FB" w14:textId="77777777" w:rsidTr="00155607">
        <w:trPr>
          <w:trHeight w:val="300"/>
        </w:trPr>
        <w:tc>
          <w:tcPr>
            <w:cnfStyle w:val="001000000000" w:firstRow="0" w:lastRow="0" w:firstColumn="1" w:lastColumn="0" w:oddVBand="0" w:evenVBand="0" w:oddHBand="0" w:evenHBand="0" w:firstRowFirstColumn="0" w:firstRowLastColumn="0" w:lastRowFirstColumn="0" w:lastRowLastColumn="0"/>
            <w:tcW w:w="543" w:type="pct"/>
            <w:noWrap/>
            <w:hideMark/>
          </w:tcPr>
          <w:p w14:paraId="45B44DC4" w14:textId="77777777" w:rsidR="005B1647" w:rsidRPr="002B5F6E" w:rsidRDefault="005B1647" w:rsidP="005B1647">
            <w:pPr>
              <w:pStyle w:val="Tabell"/>
            </w:pPr>
            <w:r w:rsidRPr="002B5F6E">
              <w:t>1:14</w:t>
            </w:r>
          </w:p>
        </w:tc>
        <w:tc>
          <w:tcPr>
            <w:tcW w:w="2847" w:type="pct"/>
            <w:hideMark/>
          </w:tcPr>
          <w:p w14:paraId="31183424" w14:textId="77777777" w:rsidR="005B1647" w:rsidRPr="002B5F6E"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2B5F6E">
              <w:t>Trängselskatt i Göteborg</w:t>
            </w:r>
          </w:p>
        </w:tc>
        <w:tc>
          <w:tcPr>
            <w:tcW w:w="838" w:type="pct"/>
            <w:noWrap/>
            <w:hideMark/>
          </w:tcPr>
          <w:p w14:paraId="08951E0D" w14:textId="77777777" w:rsidR="005B1647" w:rsidRPr="002B5F6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B5F6E">
              <w:t>6 344</w:t>
            </w:r>
          </w:p>
        </w:tc>
        <w:tc>
          <w:tcPr>
            <w:tcW w:w="772" w:type="pct"/>
            <w:noWrap/>
            <w:hideMark/>
          </w:tcPr>
          <w:p w14:paraId="5BAE8B73" w14:textId="77777777" w:rsidR="005B1647" w:rsidRPr="002B5F6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B5F6E">
              <w:t>3 127</w:t>
            </w:r>
          </w:p>
        </w:tc>
      </w:tr>
      <w:tr w:rsidR="00155607" w14:paraId="26A8866C" w14:textId="77777777" w:rsidTr="00155607">
        <w:trPr>
          <w:trHeight w:val="600"/>
        </w:trPr>
        <w:tc>
          <w:tcPr>
            <w:cnfStyle w:val="001000000000" w:firstRow="0" w:lastRow="0" w:firstColumn="1" w:lastColumn="0" w:oddVBand="0" w:evenVBand="0" w:oddHBand="0" w:evenHBand="0" w:firstRowFirstColumn="0" w:firstRowLastColumn="0" w:lastRowFirstColumn="0" w:lastRowLastColumn="0"/>
            <w:tcW w:w="543" w:type="pct"/>
            <w:noWrap/>
            <w:hideMark/>
          </w:tcPr>
          <w:p w14:paraId="79AF2502" w14:textId="77777777" w:rsidR="005B1647" w:rsidRPr="002B5F6E" w:rsidRDefault="005B1647" w:rsidP="005B1647">
            <w:pPr>
              <w:pStyle w:val="Tabell"/>
            </w:pPr>
            <w:r w:rsidRPr="002B5F6E">
              <w:t>2:2</w:t>
            </w:r>
          </w:p>
        </w:tc>
        <w:tc>
          <w:tcPr>
            <w:tcW w:w="2847" w:type="pct"/>
            <w:hideMark/>
          </w:tcPr>
          <w:p w14:paraId="4F2BAE91" w14:textId="77777777" w:rsidR="005B1647" w:rsidRPr="002B5F6E"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2B5F6E">
              <w:t>Ersättning för särskilda tjänster för personer med funktionsnedsättning</w:t>
            </w:r>
          </w:p>
        </w:tc>
        <w:tc>
          <w:tcPr>
            <w:tcW w:w="838" w:type="pct"/>
            <w:noWrap/>
            <w:hideMark/>
          </w:tcPr>
          <w:p w14:paraId="59D4DFCB" w14:textId="77777777" w:rsidR="005B1647" w:rsidRPr="002B5F6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B5F6E">
              <w:t>200</w:t>
            </w:r>
          </w:p>
        </w:tc>
        <w:tc>
          <w:tcPr>
            <w:tcW w:w="772" w:type="pct"/>
            <w:noWrap/>
            <w:hideMark/>
          </w:tcPr>
          <w:p w14:paraId="569A56E5" w14:textId="77777777" w:rsidR="005B1647" w:rsidRPr="002B5F6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B5F6E">
              <w:t>151</w:t>
            </w:r>
          </w:p>
        </w:tc>
      </w:tr>
      <w:tr w:rsidR="00155607" w14:paraId="2A39A7B7" w14:textId="77777777" w:rsidTr="00155607">
        <w:trPr>
          <w:trHeight w:val="300"/>
        </w:trPr>
        <w:tc>
          <w:tcPr>
            <w:cnfStyle w:val="001000000000" w:firstRow="0" w:lastRow="0" w:firstColumn="1" w:lastColumn="0" w:oddVBand="0" w:evenVBand="0" w:oddHBand="0" w:evenHBand="0" w:firstRowFirstColumn="0" w:firstRowLastColumn="0" w:lastRowFirstColumn="0" w:lastRowLastColumn="0"/>
            <w:tcW w:w="543" w:type="pct"/>
            <w:noWrap/>
            <w:hideMark/>
          </w:tcPr>
          <w:p w14:paraId="190149C4" w14:textId="77777777" w:rsidR="005B1647" w:rsidRPr="002B5F6E" w:rsidRDefault="005B1647" w:rsidP="005B1647">
            <w:pPr>
              <w:pStyle w:val="Tabell"/>
            </w:pPr>
            <w:r w:rsidRPr="002B5F6E">
              <w:t>2:3</w:t>
            </w:r>
          </w:p>
        </w:tc>
        <w:tc>
          <w:tcPr>
            <w:tcW w:w="2847" w:type="pct"/>
            <w:hideMark/>
          </w:tcPr>
          <w:p w14:paraId="6177AD42" w14:textId="77777777" w:rsidR="005B1647" w:rsidRPr="002B5F6E"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2B5F6E">
              <w:t>Grundläggande betaltjänster</w:t>
            </w:r>
          </w:p>
        </w:tc>
        <w:tc>
          <w:tcPr>
            <w:tcW w:w="838" w:type="pct"/>
            <w:noWrap/>
            <w:hideMark/>
          </w:tcPr>
          <w:p w14:paraId="473E9AA3" w14:textId="77777777" w:rsidR="005B1647" w:rsidRPr="002B5F6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B5F6E">
              <w:t>45</w:t>
            </w:r>
          </w:p>
        </w:tc>
        <w:tc>
          <w:tcPr>
            <w:tcW w:w="772" w:type="pct"/>
            <w:noWrap/>
            <w:hideMark/>
          </w:tcPr>
          <w:p w14:paraId="47BF3B00" w14:textId="77777777" w:rsidR="005B1647" w:rsidRPr="002B5F6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B5F6E">
              <w:t>35</w:t>
            </w:r>
          </w:p>
        </w:tc>
      </w:tr>
      <w:tr w:rsidR="00155607" w14:paraId="00E3E017" w14:textId="77777777" w:rsidTr="00155607">
        <w:trPr>
          <w:trHeight w:val="300"/>
        </w:trPr>
        <w:tc>
          <w:tcPr>
            <w:cnfStyle w:val="001000000000" w:firstRow="0" w:lastRow="0" w:firstColumn="1" w:lastColumn="0" w:oddVBand="0" w:evenVBand="0" w:oddHBand="0" w:evenHBand="0" w:firstRowFirstColumn="0" w:firstRowLastColumn="0" w:lastRowFirstColumn="0" w:lastRowLastColumn="0"/>
            <w:tcW w:w="543" w:type="pct"/>
            <w:noWrap/>
            <w:hideMark/>
          </w:tcPr>
          <w:p w14:paraId="62B07005" w14:textId="77777777" w:rsidR="005B1647" w:rsidRPr="002B5F6E" w:rsidRDefault="005B1647" w:rsidP="005B1647">
            <w:pPr>
              <w:pStyle w:val="Tabell"/>
            </w:pPr>
            <w:r w:rsidRPr="002B5F6E">
              <w:t>2:5</w:t>
            </w:r>
          </w:p>
        </w:tc>
        <w:tc>
          <w:tcPr>
            <w:tcW w:w="2847" w:type="pct"/>
            <w:hideMark/>
          </w:tcPr>
          <w:p w14:paraId="25C66E26" w14:textId="77777777" w:rsidR="005B1647" w:rsidRPr="002B5F6E"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2B5F6E">
              <w:t>Driftsäker och tillgänglig elektronisk kommunikation</w:t>
            </w:r>
          </w:p>
        </w:tc>
        <w:tc>
          <w:tcPr>
            <w:tcW w:w="838" w:type="pct"/>
            <w:noWrap/>
            <w:hideMark/>
          </w:tcPr>
          <w:p w14:paraId="487C64B9" w14:textId="77777777" w:rsidR="005B1647" w:rsidRPr="002B5F6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B5F6E">
              <w:t>270</w:t>
            </w:r>
          </w:p>
        </w:tc>
        <w:tc>
          <w:tcPr>
            <w:tcW w:w="772" w:type="pct"/>
            <w:noWrap/>
            <w:hideMark/>
          </w:tcPr>
          <w:p w14:paraId="6730DA88" w14:textId="77777777" w:rsidR="005B1647" w:rsidRPr="002B5F6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B5F6E">
              <w:t>203</w:t>
            </w:r>
          </w:p>
        </w:tc>
      </w:tr>
      <w:tr w:rsidR="00155607" w14:paraId="41188635" w14:textId="77777777" w:rsidTr="00155607">
        <w:trPr>
          <w:cnfStyle w:val="010000000000" w:firstRow="0" w:lastRow="1" w:firstColumn="0" w:lastColumn="0" w:oddVBand="0" w:evenVBand="0" w:oddHBand="0" w:evenHBand="0" w:firstRowFirstColumn="0" w:firstRowLastColumn="0" w:lastRowFirstColumn="0" w:lastRowLastColumn="0"/>
          <w:trHeight w:val="315"/>
        </w:trPr>
        <w:tc>
          <w:tcPr>
            <w:cnfStyle w:val="001000000000" w:firstRow="0" w:lastRow="0" w:firstColumn="1" w:lastColumn="0" w:oddVBand="0" w:evenVBand="0" w:oddHBand="0" w:evenHBand="0" w:firstRowFirstColumn="0" w:firstRowLastColumn="0" w:lastRowFirstColumn="0" w:lastRowLastColumn="0"/>
            <w:tcW w:w="543" w:type="pct"/>
            <w:noWrap/>
            <w:hideMark/>
          </w:tcPr>
          <w:p w14:paraId="23D2BD8F" w14:textId="77777777" w:rsidR="005B1647" w:rsidRPr="002B5F6E" w:rsidRDefault="005B1647" w:rsidP="005B1647">
            <w:pPr>
              <w:pStyle w:val="Tabell"/>
              <w:rPr>
                <w:bCs/>
              </w:rPr>
            </w:pPr>
            <w:r w:rsidRPr="002B5F6E">
              <w:rPr>
                <w:bCs/>
              </w:rPr>
              <w:t>Summa</w:t>
            </w:r>
          </w:p>
        </w:tc>
        <w:tc>
          <w:tcPr>
            <w:tcW w:w="2847" w:type="pct"/>
            <w:noWrap/>
            <w:hideMark/>
          </w:tcPr>
          <w:p w14:paraId="66BECCF8" w14:textId="77777777" w:rsidR="005B1647" w:rsidRPr="002B5F6E" w:rsidRDefault="005B1647" w:rsidP="005B1647">
            <w:pPr>
              <w:pStyle w:val="Tabell"/>
              <w:jc w:val="left"/>
              <w:cnfStyle w:val="010000000000" w:firstRow="0" w:lastRow="1" w:firstColumn="0" w:lastColumn="0" w:oddVBand="0" w:evenVBand="0" w:oddHBand="0" w:evenHBand="0" w:firstRowFirstColumn="0" w:firstRowLastColumn="0" w:lastRowFirstColumn="0" w:lastRowLastColumn="0"/>
              <w:rPr>
                <w:bCs/>
              </w:rPr>
            </w:pPr>
            <w:r w:rsidRPr="002B5F6E">
              <w:rPr>
                <w:bCs/>
              </w:rPr>
              <w:t> </w:t>
            </w:r>
          </w:p>
        </w:tc>
        <w:tc>
          <w:tcPr>
            <w:tcW w:w="838" w:type="pct"/>
            <w:noWrap/>
            <w:hideMark/>
          </w:tcPr>
          <w:p w14:paraId="40CA44DF" w14:textId="77777777" w:rsidR="005B1647" w:rsidRPr="002B5F6E"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2B5F6E">
              <w:rPr>
                <w:bCs/>
              </w:rPr>
              <w:t>207 523</w:t>
            </w:r>
          </w:p>
        </w:tc>
        <w:tc>
          <w:tcPr>
            <w:tcW w:w="772" w:type="pct"/>
            <w:noWrap/>
            <w:hideMark/>
          </w:tcPr>
          <w:p w14:paraId="2AC105BD" w14:textId="77777777" w:rsidR="005B1647" w:rsidRPr="002B5F6E"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2B5F6E">
              <w:rPr>
                <w:bCs/>
              </w:rPr>
              <w:t>174 383</w:t>
            </w:r>
          </w:p>
        </w:tc>
      </w:tr>
    </w:tbl>
    <w:p w14:paraId="6306073B" w14:textId="77777777" w:rsidR="005B1647" w:rsidRDefault="005B1647" w:rsidP="005B1647">
      <w:pPr>
        <w:pStyle w:val="Brdtext"/>
        <w:spacing w:before="160"/>
      </w:pPr>
      <w:r>
        <w:t>Inom utgiftsområdet beslutade riksdagen om beställningsbemyndiganden på 207 523 miljoner kronor. De utestående åtagandena uppgick till 174 383 miljoner kronor. Skillnaden mellan bemyndiganden och utestående åtaganden uppgick till 33 140 miljoner kronor och är huvudsakligen hänförlig till följande anslag:</w:t>
      </w:r>
      <w:r w:rsidDel="00C944AA">
        <w:t xml:space="preserve"> </w:t>
      </w:r>
    </w:p>
    <w:p w14:paraId="79504ABB" w14:textId="77777777" w:rsidR="005B1647" w:rsidRDefault="005B1647" w:rsidP="005B1647">
      <w:pPr>
        <w:pStyle w:val="Brdtext"/>
      </w:pPr>
      <w:r>
        <w:t xml:space="preserve">För anslaget 1:1 </w:t>
      </w:r>
      <w:r w:rsidRPr="0087043C">
        <w:rPr>
          <w:i/>
          <w:iCs/>
        </w:rPr>
        <w:t>Utveckling av statens transportinfrastruktur</w:t>
      </w:r>
      <w:r>
        <w:t xml:space="preserve"> uppgår skillnaden mellan beslutat bemyndigande och utestående åtaganden till 19 564 miljoner kronor. Av detta avser 10 120 miljoner kronor storstadsöverenskommelserna, 5 000 miljoner kronor är en konsekvens av senarelagd projektverksamhet, 3 500 miljoner kronor utgörs av en felberäkning av budgetunderlaget i budgetarbetet för 2019. Till detta har den reserv som fanns på 1 000 miljoner kronor inte behövt utnyttjas. </w:t>
      </w:r>
    </w:p>
    <w:p w14:paraId="184FE225" w14:textId="77777777" w:rsidR="005B1647" w:rsidRDefault="005B1647" w:rsidP="005B1647">
      <w:pPr>
        <w:pStyle w:val="Brdtext"/>
      </w:pPr>
      <w:r>
        <w:t xml:space="preserve">För anslaget 1:2 </w:t>
      </w:r>
      <w:r w:rsidRPr="0087043C">
        <w:rPr>
          <w:i/>
          <w:iCs/>
        </w:rPr>
        <w:t>Vidmakthållande av statens transportinfrastruktur</w:t>
      </w:r>
      <w:r>
        <w:t xml:space="preserve"> är skillnaden 5 139 miljoner kronor. Av detta avser ca 4 300 miljoner kronor av att baskontrakt har skjutits fram i tiden och resterande 800 miljoner kronor består i att reserven som fanns inte utnyttjats.</w:t>
      </w:r>
    </w:p>
    <w:p w14:paraId="4BA362CF" w14:textId="77777777" w:rsidR="005B1647" w:rsidRDefault="005B1647" w:rsidP="005B1647">
      <w:pPr>
        <w:pStyle w:val="Brdtext"/>
      </w:pPr>
      <w:r>
        <w:t xml:space="preserve">För anslaget 1:11 </w:t>
      </w:r>
      <w:r w:rsidRPr="0087043C">
        <w:rPr>
          <w:i/>
          <w:iCs/>
        </w:rPr>
        <w:t>Trängselskatt i Stockholm</w:t>
      </w:r>
      <w:r>
        <w:t xml:space="preserve"> är skillnaden 4 808 miljoner kronor och beror på att avtal inte har tecknats enligt tidigare planering avseende projekt Förbifart Stockholm och på storstadsavtalet.</w:t>
      </w:r>
    </w:p>
    <w:p w14:paraId="56126FF9" w14:textId="77777777" w:rsidR="005B1647" w:rsidRDefault="005B1647" w:rsidP="005B1647">
      <w:pPr>
        <w:pStyle w:val="Brdtext"/>
      </w:pPr>
      <w:r>
        <w:t xml:space="preserve">För anslaget 1:14 </w:t>
      </w:r>
      <w:r w:rsidRPr="0087043C">
        <w:rPr>
          <w:i/>
          <w:iCs/>
        </w:rPr>
        <w:t>Trängselskatt i Göteborg</w:t>
      </w:r>
      <w:r>
        <w:t xml:space="preserve"> är skillnaden 3 217 miljoner kronor lägre än tilldelat bemyndigande. Avtal har inte tecknats enligt tidigare planering för entreprenader inom västsvenska paketet.</w:t>
      </w:r>
    </w:p>
    <w:p w14:paraId="1C5E75F5" w14:textId="77777777" w:rsidR="005B1647" w:rsidRDefault="005B1647" w:rsidP="005B1647">
      <w:r>
        <w:br w:type="page"/>
      </w:r>
    </w:p>
    <w:p w14:paraId="6EDFEAF4" w14:textId="77777777" w:rsidR="005B1647" w:rsidRDefault="005B1647" w:rsidP="005B1647">
      <w:pPr>
        <w:pStyle w:val="Rubrik4utannumrering"/>
      </w:pPr>
      <w:r w:rsidRPr="002B5F6E">
        <w:lastRenderedPageBreak/>
        <w:t>Utlåning</w:t>
      </w:r>
    </w:p>
    <w:p w14:paraId="1F458043" w14:textId="3F6C7188" w:rsidR="005B1647" w:rsidRDefault="005B1647" w:rsidP="005B1647">
      <w:pPr>
        <w:pStyle w:val="TabellRubrik"/>
      </w:pPr>
      <w:bookmarkStart w:id="181" w:name="_Toc37340102"/>
      <w:r>
        <w:t xml:space="preserve">Tabell </w:t>
      </w:r>
      <w:r>
        <w:fldChar w:fldCharType="begin"/>
      </w:r>
      <w:r>
        <w:instrText xml:space="preserve"> STYLEREF  "Rubrik 1" \n</w:instrText>
      </w:r>
      <w:r>
        <w:fldChar w:fldCharType="separate"/>
      </w:r>
      <w:r w:rsidR="00301022">
        <w:rPr>
          <w:noProof/>
        </w:rPr>
        <w:t>2</w:t>
      </w:r>
      <w:r>
        <w:rPr>
          <w:noProof/>
        </w:rPr>
        <w:fldChar w:fldCharType="end"/>
      </w:r>
      <w:r>
        <w:t>.</w:t>
      </w:r>
      <w:fldSimple w:instr=" SEQ Tabell \* ARABIC \s 1 ">
        <w:r w:rsidR="00301022">
          <w:rPr>
            <w:noProof/>
          </w:rPr>
          <w:t>102</w:t>
        </w:r>
      </w:fldSimple>
      <w:r>
        <w:tab/>
      </w:r>
      <w:r w:rsidRPr="002B5F6E">
        <w:t>UO 22 Utlåning</w:t>
      </w:r>
      <w:bookmarkEnd w:id="181"/>
    </w:p>
    <w:p w14:paraId="48565A4A" w14:textId="77777777" w:rsidR="005B1647" w:rsidRDefault="005B1647" w:rsidP="005B1647">
      <w:pPr>
        <w:pStyle w:val="TabellUnderrubrik"/>
      </w:pPr>
      <w:r w:rsidRPr="002B5F6E">
        <w:t>Miljoner kronor</w:t>
      </w:r>
    </w:p>
    <w:tbl>
      <w:tblPr>
        <w:tblStyle w:val="RKBPTabell"/>
        <w:tblW w:w="5000" w:type="pct"/>
        <w:tblLook w:val="04E0" w:firstRow="1" w:lastRow="1" w:firstColumn="1" w:lastColumn="0" w:noHBand="0" w:noVBand="1"/>
      </w:tblPr>
      <w:tblGrid>
        <w:gridCol w:w="4866"/>
        <w:gridCol w:w="1285"/>
        <w:gridCol w:w="1219"/>
      </w:tblGrid>
      <w:tr w:rsidR="00155607" w14:paraId="64E16D67" w14:textId="77777777" w:rsidTr="00BE1FEE">
        <w:trPr>
          <w:cnfStyle w:val="100000000000" w:firstRow="1" w:lastRow="0" w:firstColumn="0" w:lastColumn="0" w:oddVBand="0" w:evenVBand="0" w:oddHBand="0" w:evenHBand="0" w:firstRowFirstColumn="0" w:firstRowLastColumn="0" w:lastRowFirstColumn="0" w:lastRowLastColumn="0"/>
          <w:trHeight w:val="270"/>
          <w:tblHeader w:val="0"/>
        </w:trPr>
        <w:tc>
          <w:tcPr>
            <w:cnfStyle w:val="001000000000" w:firstRow="0" w:lastRow="0" w:firstColumn="1" w:lastColumn="0" w:oddVBand="0" w:evenVBand="0" w:oddHBand="0" w:evenHBand="0" w:firstRowFirstColumn="0" w:firstRowLastColumn="0" w:lastRowFirstColumn="0" w:lastRowLastColumn="0"/>
            <w:tcW w:w="3301"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33D29B74" w14:textId="77777777" w:rsidR="005B1647" w:rsidRPr="002B5F6E" w:rsidRDefault="005B1647" w:rsidP="005B1647">
            <w:pPr>
              <w:pStyle w:val="TabellHuvud"/>
            </w:pPr>
            <w:r w:rsidRPr="002B5F6E">
              <w:t>Utlåning</w:t>
            </w:r>
          </w:p>
        </w:tc>
        <w:tc>
          <w:tcPr>
            <w:tcW w:w="872"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31A2916D" w14:textId="77777777" w:rsidR="005B1647" w:rsidRPr="002B5F6E"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2B5F6E">
              <w:t>Låneram</w:t>
            </w:r>
          </w:p>
        </w:tc>
        <w:tc>
          <w:tcPr>
            <w:tcW w:w="828"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44B1C5BC" w14:textId="77777777" w:rsidR="005B1647" w:rsidRPr="002B5F6E"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2B5F6E">
              <w:t>Lån 2019-12-31</w:t>
            </w:r>
          </w:p>
        </w:tc>
      </w:tr>
      <w:tr w:rsidR="00155607" w14:paraId="372EFF08" w14:textId="77777777" w:rsidTr="00155607">
        <w:trPr>
          <w:trHeight w:val="285"/>
        </w:trPr>
        <w:tc>
          <w:tcPr>
            <w:cnfStyle w:val="001000000000" w:firstRow="0" w:lastRow="0" w:firstColumn="1" w:lastColumn="0" w:oddVBand="0" w:evenVBand="0" w:oddHBand="0" w:evenHBand="0" w:firstRowFirstColumn="0" w:firstRowLastColumn="0" w:lastRowFirstColumn="0" w:lastRowLastColumn="0"/>
            <w:tcW w:w="3301" w:type="pct"/>
            <w:tcBorders>
              <w:top w:val="single" w:sz="12" w:space="0" w:color="auto"/>
            </w:tcBorders>
            <w:noWrap/>
            <w:hideMark/>
          </w:tcPr>
          <w:p w14:paraId="3771FBF1" w14:textId="77777777" w:rsidR="005B1647" w:rsidRPr="002B5F6E" w:rsidRDefault="005B1647" w:rsidP="005B1647">
            <w:pPr>
              <w:pStyle w:val="Tabell"/>
            </w:pPr>
            <w:r w:rsidRPr="002B5F6E">
              <w:t>A-train AB</w:t>
            </w:r>
            <w:r w:rsidRPr="002B5F6E">
              <w:rPr>
                <w:vertAlign w:val="superscript"/>
              </w:rPr>
              <w:t>1</w:t>
            </w:r>
          </w:p>
        </w:tc>
        <w:tc>
          <w:tcPr>
            <w:tcW w:w="872" w:type="pct"/>
            <w:tcBorders>
              <w:top w:val="single" w:sz="12" w:space="0" w:color="auto"/>
            </w:tcBorders>
            <w:noWrap/>
            <w:hideMark/>
          </w:tcPr>
          <w:p w14:paraId="2ADB1C80" w14:textId="77777777" w:rsidR="005B1647" w:rsidRPr="002B5F6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B5F6E">
              <w:t>1 000</w:t>
            </w:r>
          </w:p>
        </w:tc>
        <w:tc>
          <w:tcPr>
            <w:tcW w:w="828" w:type="pct"/>
            <w:tcBorders>
              <w:top w:val="single" w:sz="12" w:space="0" w:color="auto"/>
            </w:tcBorders>
            <w:noWrap/>
            <w:hideMark/>
          </w:tcPr>
          <w:p w14:paraId="32E12D12" w14:textId="77777777" w:rsidR="005B1647" w:rsidRPr="002B5F6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B5F6E">
              <w:t>865</w:t>
            </w:r>
          </w:p>
        </w:tc>
      </w:tr>
      <w:tr w:rsidR="00155607" w14:paraId="20FA9DFD" w14:textId="77777777" w:rsidTr="00155607">
        <w:trPr>
          <w:trHeight w:val="300"/>
        </w:trPr>
        <w:tc>
          <w:tcPr>
            <w:cnfStyle w:val="001000000000" w:firstRow="0" w:lastRow="0" w:firstColumn="1" w:lastColumn="0" w:oddVBand="0" w:evenVBand="0" w:oddHBand="0" w:evenHBand="0" w:firstRowFirstColumn="0" w:firstRowLastColumn="0" w:lastRowFirstColumn="0" w:lastRowLastColumn="0"/>
            <w:tcW w:w="3301" w:type="pct"/>
            <w:noWrap/>
            <w:hideMark/>
          </w:tcPr>
          <w:p w14:paraId="0385C0CB" w14:textId="77777777" w:rsidR="005B1647" w:rsidRPr="002B5F6E" w:rsidRDefault="005B1647" w:rsidP="005B1647">
            <w:pPr>
              <w:pStyle w:val="Tabell"/>
            </w:pPr>
            <w:r w:rsidRPr="002B5F6E">
              <w:t>Svedab AB</w:t>
            </w:r>
            <w:r w:rsidRPr="002B5F6E">
              <w:rPr>
                <w:vertAlign w:val="superscript"/>
              </w:rPr>
              <w:t>2</w:t>
            </w:r>
          </w:p>
        </w:tc>
        <w:tc>
          <w:tcPr>
            <w:tcW w:w="872" w:type="pct"/>
            <w:noWrap/>
            <w:hideMark/>
          </w:tcPr>
          <w:p w14:paraId="3D41D5A2" w14:textId="77777777" w:rsidR="005B1647" w:rsidRPr="002B5F6E" w:rsidRDefault="005B1647" w:rsidP="005B1647">
            <w:pPr>
              <w:pStyle w:val="Tabell"/>
              <w:cnfStyle w:val="000000000000" w:firstRow="0" w:lastRow="0" w:firstColumn="0" w:lastColumn="0" w:oddVBand="0" w:evenVBand="0" w:oddHBand="0" w:evenHBand="0" w:firstRowFirstColumn="0" w:firstRowLastColumn="0" w:lastRowFirstColumn="0" w:lastRowLastColumn="0"/>
            </w:pPr>
            <w:r>
              <w:t>5 973</w:t>
            </w:r>
          </w:p>
        </w:tc>
        <w:tc>
          <w:tcPr>
            <w:tcW w:w="828" w:type="pct"/>
            <w:noWrap/>
            <w:hideMark/>
          </w:tcPr>
          <w:p w14:paraId="21AD6FEF" w14:textId="77777777" w:rsidR="005B1647" w:rsidRPr="002B5F6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B5F6E">
              <w:t>5 051</w:t>
            </w:r>
          </w:p>
        </w:tc>
      </w:tr>
      <w:tr w:rsidR="00155607" w14:paraId="498BC2B5" w14:textId="77777777" w:rsidTr="00155607">
        <w:trPr>
          <w:cnfStyle w:val="010000000000" w:firstRow="0" w:lastRow="1" w:firstColumn="0" w:lastColumn="0" w:oddVBand="0" w:evenVBand="0" w:oddHBand="0" w:evenHBand="0" w:firstRowFirstColumn="0" w:firstRowLastColumn="0" w:lastRowFirstColumn="0" w:lastRowLastColumn="0"/>
          <w:trHeight w:val="270"/>
        </w:trPr>
        <w:tc>
          <w:tcPr>
            <w:cnfStyle w:val="001000000000" w:firstRow="0" w:lastRow="0" w:firstColumn="1" w:lastColumn="0" w:oddVBand="0" w:evenVBand="0" w:oddHBand="0" w:evenHBand="0" w:firstRowFirstColumn="0" w:firstRowLastColumn="0" w:lastRowFirstColumn="0" w:lastRowLastColumn="0"/>
            <w:tcW w:w="3301" w:type="pct"/>
            <w:noWrap/>
            <w:hideMark/>
          </w:tcPr>
          <w:p w14:paraId="00AE05C3" w14:textId="77777777" w:rsidR="005B1647" w:rsidRPr="002B5F6E" w:rsidRDefault="005B1647" w:rsidP="005B1647">
            <w:pPr>
              <w:pStyle w:val="Tabell"/>
            </w:pPr>
            <w:r w:rsidRPr="002B5F6E">
              <w:t>Summa</w:t>
            </w:r>
          </w:p>
        </w:tc>
        <w:tc>
          <w:tcPr>
            <w:tcW w:w="872" w:type="pct"/>
            <w:noWrap/>
            <w:hideMark/>
          </w:tcPr>
          <w:p w14:paraId="2F1FCC01" w14:textId="77777777" w:rsidR="005B1647" w:rsidRPr="002B5F6E" w:rsidRDefault="005B1647" w:rsidP="005B1647">
            <w:pPr>
              <w:pStyle w:val="Tabell"/>
              <w:cnfStyle w:val="010000000000" w:firstRow="0" w:lastRow="1" w:firstColumn="0" w:lastColumn="0" w:oddVBand="0" w:evenVBand="0" w:oddHBand="0" w:evenHBand="0" w:firstRowFirstColumn="0" w:firstRowLastColumn="0" w:lastRowFirstColumn="0" w:lastRowLastColumn="0"/>
            </w:pPr>
            <w:r w:rsidRPr="002B5F6E">
              <w:t>6 973</w:t>
            </w:r>
          </w:p>
        </w:tc>
        <w:tc>
          <w:tcPr>
            <w:tcW w:w="828" w:type="pct"/>
            <w:noWrap/>
            <w:hideMark/>
          </w:tcPr>
          <w:p w14:paraId="71E204C0" w14:textId="77777777" w:rsidR="005B1647" w:rsidRPr="002B5F6E" w:rsidRDefault="005B1647" w:rsidP="005B1647">
            <w:pPr>
              <w:pStyle w:val="Tabell"/>
              <w:cnfStyle w:val="010000000000" w:firstRow="0" w:lastRow="1" w:firstColumn="0" w:lastColumn="0" w:oddVBand="0" w:evenVBand="0" w:oddHBand="0" w:evenHBand="0" w:firstRowFirstColumn="0" w:firstRowLastColumn="0" w:lastRowFirstColumn="0" w:lastRowLastColumn="0"/>
            </w:pPr>
            <w:r w:rsidRPr="002B5F6E">
              <w:t>5 916</w:t>
            </w:r>
          </w:p>
        </w:tc>
      </w:tr>
    </w:tbl>
    <w:p w14:paraId="6B9CDA2F" w14:textId="77777777" w:rsidR="005B1647" w:rsidRDefault="005B1647" w:rsidP="005B1647">
      <w:pPr>
        <w:pStyle w:val="TabellFotnot"/>
      </w:pPr>
      <w:r w:rsidRPr="002B5F6E">
        <w:rPr>
          <w:vertAlign w:val="superscript"/>
        </w:rPr>
        <w:t>1</w:t>
      </w:r>
      <w:r w:rsidRPr="002B5F6E">
        <w:t xml:space="preserve"> </w:t>
      </w:r>
      <w:r>
        <w:t>P</w:t>
      </w:r>
      <w:r w:rsidRPr="002B5F6E">
        <w:t>rop. 1993/94:213, bet. 1993/94:TU36, rskr. 1993/94:436</w:t>
      </w:r>
      <w:r>
        <w:t>.</w:t>
      </w:r>
    </w:p>
    <w:p w14:paraId="7B6B272B" w14:textId="77777777" w:rsidR="005B1647" w:rsidRDefault="005B1647" w:rsidP="005B1647">
      <w:pPr>
        <w:pStyle w:val="TabellFotnot"/>
      </w:pPr>
      <w:r w:rsidRPr="002B5F6E">
        <w:rPr>
          <w:vertAlign w:val="superscript"/>
        </w:rPr>
        <w:t>2</w:t>
      </w:r>
      <w:r w:rsidRPr="002B5F6E">
        <w:t xml:space="preserve"> </w:t>
      </w:r>
      <w:r>
        <w:t>P</w:t>
      </w:r>
      <w:r w:rsidRPr="002B5F6E">
        <w:t xml:space="preserve">rop. 2009/10:1, bet. 2009/10:TU1, rskr. 2009/10:117. Låneramen för Svedab AB är 3 361 miljoner kronor </w:t>
      </w:r>
      <w:r>
        <w:t xml:space="preserve">i 2009 års priser, </w:t>
      </w:r>
      <w:r w:rsidRPr="002B5F6E">
        <w:t>exklusive räntor och mervärdesskatt</w:t>
      </w:r>
      <w:r>
        <w:t>.</w:t>
      </w:r>
    </w:p>
    <w:p w14:paraId="58CAA49D" w14:textId="77777777" w:rsidR="005B1647" w:rsidRPr="00B8027F" w:rsidRDefault="005B1647" w:rsidP="005B1647">
      <w:pPr>
        <w:pStyle w:val="Brdtext"/>
        <w:spacing w:before="160"/>
      </w:pPr>
      <w:r w:rsidRPr="00B8027F">
        <w:t>Inom utgiftsområdet har riksdagen beslutat om låneramar på 6</w:t>
      </w:r>
      <w:r>
        <w:t> </w:t>
      </w:r>
      <w:r w:rsidRPr="00B8027F">
        <w:t>973</w:t>
      </w:r>
      <w:r>
        <w:t> </w:t>
      </w:r>
      <w:r w:rsidRPr="00B8027F">
        <w:t>miljoner kronor för utlåning. Utestående lån vid utgången av 2019 var 5</w:t>
      </w:r>
      <w:r>
        <w:t> </w:t>
      </w:r>
      <w:r w:rsidRPr="00B8027F">
        <w:t>916</w:t>
      </w:r>
      <w:r>
        <w:t> </w:t>
      </w:r>
      <w:r w:rsidRPr="00B8027F">
        <w:t>miljoner kronor.</w:t>
      </w:r>
    </w:p>
    <w:p w14:paraId="711A0EF2" w14:textId="77777777" w:rsidR="005B1647" w:rsidRDefault="005B1647" w:rsidP="005B1647">
      <w:pPr>
        <w:pStyle w:val="Brdtext"/>
      </w:pPr>
      <w:r w:rsidRPr="00B8027F">
        <w:t>Lånet till Svensk-Danska Broförbindelsen Svedab AB (Svedab), får enligt riksdagens beslut uppgå till 3 361 miljoner kronor i 2009 års priser och därutöver mervärdesskatt och ränta. Lånet uppgick vid utgången av 2018 till 5 051 miljoner kronor. Enligt Svedab AB uppgick mervärdesskatten till 230 miljoner kronor och räntan till 1</w:t>
      </w:r>
      <w:r>
        <w:t> </w:t>
      </w:r>
      <w:r w:rsidRPr="00B8027F">
        <w:t>921</w:t>
      </w:r>
      <w:r>
        <w:t> </w:t>
      </w:r>
      <w:r w:rsidRPr="00B8027F">
        <w:t>miljoner kronor i löpande priser, fram till den 31 december 2019. Utnyttjad ram exklusive dessa poster var därmed 2 899 miljoner kronor i löpande priser, vilket motsvarades av 3 159 miljoner kronor i 2009 års priser.</w:t>
      </w:r>
    </w:p>
    <w:p w14:paraId="0FBC5A0B" w14:textId="77777777" w:rsidR="005B1647" w:rsidRDefault="005B1647" w:rsidP="005B1647">
      <w:pPr>
        <w:pStyle w:val="Rubrik4utannumrering"/>
      </w:pPr>
      <w:r w:rsidRPr="00B8027F">
        <w:t>Garantier</w:t>
      </w:r>
    </w:p>
    <w:p w14:paraId="47D722D9" w14:textId="27E01779" w:rsidR="005B1647" w:rsidRDefault="005B1647" w:rsidP="005B1647">
      <w:pPr>
        <w:pStyle w:val="TabellRubrik"/>
      </w:pPr>
      <w:bookmarkStart w:id="182" w:name="_Toc37340103"/>
      <w:r>
        <w:t xml:space="preserve">Tabell </w:t>
      </w:r>
      <w:r>
        <w:fldChar w:fldCharType="begin"/>
      </w:r>
      <w:r>
        <w:instrText xml:space="preserve"> STYLEREF  "Rubrik 1" \n</w:instrText>
      </w:r>
      <w:r>
        <w:fldChar w:fldCharType="separate"/>
      </w:r>
      <w:r w:rsidR="00301022">
        <w:rPr>
          <w:noProof/>
        </w:rPr>
        <w:t>2</w:t>
      </w:r>
      <w:r>
        <w:rPr>
          <w:noProof/>
        </w:rPr>
        <w:fldChar w:fldCharType="end"/>
      </w:r>
      <w:r>
        <w:t>.</w:t>
      </w:r>
      <w:fldSimple w:instr=" SEQ Tabell \* ARABIC \s 1 ">
        <w:r w:rsidR="00301022">
          <w:rPr>
            <w:noProof/>
          </w:rPr>
          <w:t>103</w:t>
        </w:r>
      </w:fldSimple>
      <w:r>
        <w:tab/>
      </w:r>
      <w:r w:rsidRPr="00B8027F">
        <w:t>UO 22 Garantier</w:t>
      </w:r>
      <w:bookmarkEnd w:id="182"/>
    </w:p>
    <w:p w14:paraId="2360CA48" w14:textId="77777777" w:rsidR="005B1647" w:rsidRDefault="005B1647" w:rsidP="005B1647">
      <w:pPr>
        <w:pStyle w:val="TabellUnderrubrik"/>
      </w:pPr>
      <w:r w:rsidRPr="00B8027F">
        <w:t>Miljoner kronor</w:t>
      </w:r>
    </w:p>
    <w:tbl>
      <w:tblPr>
        <w:tblStyle w:val="RKBPTabell"/>
        <w:tblW w:w="5000" w:type="pct"/>
        <w:tblLayout w:type="fixed"/>
        <w:tblLook w:val="04E0" w:firstRow="1" w:lastRow="1" w:firstColumn="1" w:lastColumn="0" w:noHBand="0" w:noVBand="1"/>
      </w:tblPr>
      <w:tblGrid>
        <w:gridCol w:w="3403"/>
        <w:gridCol w:w="991"/>
        <w:gridCol w:w="992"/>
        <w:gridCol w:w="992"/>
        <w:gridCol w:w="992"/>
      </w:tblGrid>
      <w:tr w:rsidR="00155607" w14:paraId="11B984C1" w14:textId="77777777" w:rsidTr="00BE1FEE">
        <w:trPr>
          <w:cnfStyle w:val="100000000000" w:firstRow="1" w:lastRow="0" w:firstColumn="0" w:lastColumn="0" w:oddVBand="0" w:evenVBand="0" w:oddHBand="0" w:evenHBand="0" w:firstRowFirstColumn="0" w:firstRowLastColumn="0" w:lastRowFirstColumn="0" w:lastRowLastColumn="0"/>
          <w:trHeight w:val="1035"/>
          <w:tblHeader w:val="0"/>
        </w:trPr>
        <w:tc>
          <w:tcPr>
            <w:cnfStyle w:val="001000000000" w:firstRow="0" w:lastRow="0" w:firstColumn="1" w:lastColumn="0" w:oddVBand="0" w:evenVBand="0" w:oddHBand="0" w:evenHBand="0" w:firstRowFirstColumn="0" w:firstRowLastColumn="0" w:lastRowFirstColumn="0" w:lastRowLastColumn="0"/>
            <w:tcW w:w="2309"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hideMark/>
          </w:tcPr>
          <w:p w14:paraId="533CF1C4" w14:textId="77777777" w:rsidR="005B1647" w:rsidRPr="00B8027F" w:rsidRDefault="005B1647" w:rsidP="005B1647">
            <w:pPr>
              <w:pStyle w:val="TabellHuvud"/>
            </w:pPr>
            <w:r w:rsidRPr="00B8027F">
              <w:t>Garantier</w:t>
            </w:r>
          </w:p>
        </w:tc>
        <w:tc>
          <w:tcPr>
            <w:tcW w:w="672"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hideMark/>
          </w:tcPr>
          <w:p w14:paraId="6413BC3A" w14:textId="77777777" w:rsidR="005B1647" w:rsidRPr="00B8027F"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B8027F">
              <w:t>Garantiram</w:t>
            </w:r>
          </w:p>
        </w:tc>
        <w:tc>
          <w:tcPr>
            <w:tcW w:w="673"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hideMark/>
          </w:tcPr>
          <w:p w14:paraId="6428D69C" w14:textId="77777777" w:rsidR="005B1647" w:rsidRPr="00B8027F"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B8027F">
              <w:t>Utestående åtaganden</w:t>
            </w:r>
            <w:r>
              <w:br/>
            </w:r>
            <w:r w:rsidRPr="00B8027F">
              <w:t>2019-12-31</w:t>
            </w:r>
          </w:p>
        </w:tc>
        <w:tc>
          <w:tcPr>
            <w:tcW w:w="673"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hideMark/>
          </w:tcPr>
          <w:p w14:paraId="0DBDFAD6" w14:textId="77777777" w:rsidR="005B1647" w:rsidRPr="00B8027F"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B8027F">
              <w:t>Utestående åtaganden utländsk valuta</w:t>
            </w:r>
          </w:p>
        </w:tc>
        <w:tc>
          <w:tcPr>
            <w:tcW w:w="673"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hideMark/>
          </w:tcPr>
          <w:p w14:paraId="4C4CA741" w14:textId="77777777" w:rsidR="005B1647" w:rsidRPr="00B8027F"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B8027F">
              <w:t>Utfärdade garantier inklusive bundna utfästelser</w:t>
            </w:r>
          </w:p>
        </w:tc>
      </w:tr>
      <w:tr w:rsidR="00155607" w14:paraId="1526A247" w14:textId="77777777" w:rsidTr="00155607">
        <w:trPr>
          <w:trHeight w:val="285"/>
        </w:trPr>
        <w:tc>
          <w:tcPr>
            <w:cnfStyle w:val="001000000000" w:firstRow="0" w:lastRow="0" w:firstColumn="1" w:lastColumn="0" w:oddVBand="0" w:evenVBand="0" w:oddHBand="0" w:evenHBand="0" w:firstRowFirstColumn="0" w:firstRowLastColumn="0" w:lastRowFirstColumn="0" w:lastRowLastColumn="0"/>
            <w:tcW w:w="2309" w:type="pct"/>
            <w:tcBorders>
              <w:top w:val="single" w:sz="12" w:space="0" w:color="auto"/>
            </w:tcBorders>
            <w:noWrap/>
            <w:hideMark/>
          </w:tcPr>
          <w:p w14:paraId="63402471" w14:textId="77777777" w:rsidR="005B1647" w:rsidRPr="00B8027F" w:rsidRDefault="005B1647" w:rsidP="005B1647">
            <w:pPr>
              <w:pStyle w:val="Tabell"/>
            </w:pPr>
            <w:r w:rsidRPr="00B8027F">
              <w:t>Kreditgaranti till Öresundsbro Konsortiets upplåning</w:t>
            </w:r>
            <w:r w:rsidRPr="00B8027F">
              <w:rPr>
                <w:vertAlign w:val="superscript"/>
              </w:rPr>
              <w:t>1</w:t>
            </w:r>
          </w:p>
        </w:tc>
        <w:tc>
          <w:tcPr>
            <w:tcW w:w="672" w:type="pct"/>
            <w:tcBorders>
              <w:top w:val="single" w:sz="12" w:space="0" w:color="auto"/>
            </w:tcBorders>
            <w:noWrap/>
            <w:hideMark/>
          </w:tcPr>
          <w:p w14:paraId="2EC2FB16" w14:textId="77777777" w:rsidR="005B1647" w:rsidRPr="00B8027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8027F">
              <w:t>Obegränsad</w:t>
            </w:r>
          </w:p>
        </w:tc>
        <w:tc>
          <w:tcPr>
            <w:tcW w:w="673" w:type="pct"/>
            <w:tcBorders>
              <w:top w:val="single" w:sz="12" w:space="0" w:color="auto"/>
            </w:tcBorders>
            <w:noWrap/>
            <w:hideMark/>
          </w:tcPr>
          <w:p w14:paraId="09275463" w14:textId="77777777" w:rsidR="005B1647" w:rsidRPr="00B8027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8027F">
              <w:t>15 716</w:t>
            </w:r>
          </w:p>
        </w:tc>
        <w:tc>
          <w:tcPr>
            <w:tcW w:w="673" w:type="pct"/>
            <w:tcBorders>
              <w:top w:val="single" w:sz="12" w:space="0" w:color="auto"/>
            </w:tcBorders>
            <w:noWrap/>
            <w:hideMark/>
          </w:tcPr>
          <w:p w14:paraId="44DD01D4" w14:textId="77777777" w:rsidR="005B1647" w:rsidRPr="00B8027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8027F">
              <w:t> </w:t>
            </w:r>
          </w:p>
        </w:tc>
        <w:tc>
          <w:tcPr>
            <w:tcW w:w="673" w:type="pct"/>
            <w:tcBorders>
              <w:top w:val="single" w:sz="12" w:space="0" w:color="auto"/>
            </w:tcBorders>
            <w:noWrap/>
            <w:hideMark/>
          </w:tcPr>
          <w:p w14:paraId="6D9BEDC4" w14:textId="77777777" w:rsidR="005B1647" w:rsidRPr="00B8027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8027F">
              <w:t>15 716</w:t>
            </w:r>
          </w:p>
        </w:tc>
      </w:tr>
      <w:tr w:rsidR="00155607" w14:paraId="062C402F" w14:textId="77777777" w:rsidTr="00155607">
        <w:trPr>
          <w:trHeight w:val="285"/>
        </w:trPr>
        <w:tc>
          <w:tcPr>
            <w:cnfStyle w:val="001000000000" w:firstRow="0" w:lastRow="0" w:firstColumn="1" w:lastColumn="0" w:oddVBand="0" w:evenVBand="0" w:oddHBand="0" w:evenHBand="0" w:firstRowFirstColumn="0" w:firstRowLastColumn="0" w:lastRowFirstColumn="0" w:lastRowLastColumn="0"/>
            <w:tcW w:w="2309" w:type="pct"/>
            <w:noWrap/>
            <w:hideMark/>
          </w:tcPr>
          <w:p w14:paraId="41ED3787" w14:textId="77777777" w:rsidR="005B1647" w:rsidRPr="00B8027F" w:rsidRDefault="005B1647" w:rsidP="005B1647">
            <w:pPr>
              <w:pStyle w:val="Tabell"/>
            </w:pPr>
            <w:r w:rsidRPr="00B8027F">
              <w:t>Kapitaltäckningsgaranti Arlandabanan Infrastructure AB</w:t>
            </w:r>
            <w:r w:rsidRPr="00B8027F">
              <w:rPr>
                <w:vertAlign w:val="superscript"/>
              </w:rPr>
              <w:t>2</w:t>
            </w:r>
          </w:p>
        </w:tc>
        <w:tc>
          <w:tcPr>
            <w:tcW w:w="672" w:type="pct"/>
            <w:noWrap/>
            <w:hideMark/>
          </w:tcPr>
          <w:p w14:paraId="44781880" w14:textId="77777777" w:rsidR="005B1647" w:rsidRPr="00B8027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8027F">
              <w:t> </w:t>
            </w:r>
          </w:p>
        </w:tc>
        <w:tc>
          <w:tcPr>
            <w:tcW w:w="673" w:type="pct"/>
            <w:noWrap/>
            <w:hideMark/>
          </w:tcPr>
          <w:p w14:paraId="4E50B3E6" w14:textId="77777777" w:rsidR="005B1647" w:rsidRPr="00B8027F" w:rsidRDefault="005B1647" w:rsidP="005B1647">
            <w:pPr>
              <w:pStyle w:val="Tabell"/>
              <w:cnfStyle w:val="000000000000" w:firstRow="0" w:lastRow="0" w:firstColumn="0" w:lastColumn="0" w:oddVBand="0" w:evenVBand="0" w:oddHBand="0" w:evenHBand="0" w:firstRowFirstColumn="0" w:firstRowLastColumn="0" w:lastRowFirstColumn="0" w:lastRowLastColumn="0"/>
            </w:pPr>
            <w:r>
              <w:t>1 836</w:t>
            </w:r>
          </w:p>
        </w:tc>
        <w:tc>
          <w:tcPr>
            <w:tcW w:w="673" w:type="pct"/>
            <w:noWrap/>
            <w:hideMark/>
          </w:tcPr>
          <w:p w14:paraId="091270C0" w14:textId="77777777" w:rsidR="005B1647" w:rsidRPr="00B8027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8027F">
              <w:t> </w:t>
            </w:r>
          </w:p>
        </w:tc>
        <w:tc>
          <w:tcPr>
            <w:tcW w:w="673" w:type="pct"/>
            <w:noWrap/>
            <w:hideMark/>
          </w:tcPr>
          <w:p w14:paraId="237C2256" w14:textId="77777777" w:rsidR="005B1647" w:rsidRPr="00B8027F" w:rsidRDefault="005B1647" w:rsidP="005B1647">
            <w:pPr>
              <w:pStyle w:val="Tabell"/>
              <w:cnfStyle w:val="000000000000" w:firstRow="0" w:lastRow="0" w:firstColumn="0" w:lastColumn="0" w:oddVBand="0" w:evenVBand="0" w:oddHBand="0" w:evenHBand="0" w:firstRowFirstColumn="0" w:firstRowLastColumn="0" w:lastRowFirstColumn="0" w:lastRowLastColumn="0"/>
            </w:pPr>
            <w:r>
              <w:t>1 836</w:t>
            </w:r>
          </w:p>
        </w:tc>
      </w:tr>
      <w:tr w:rsidR="00155607" w14:paraId="6AA6FC00" w14:textId="77777777" w:rsidTr="00155607">
        <w:trPr>
          <w:trHeight w:val="285"/>
        </w:trPr>
        <w:tc>
          <w:tcPr>
            <w:cnfStyle w:val="001000000000" w:firstRow="0" w:lastRow="0" w:firstColumn="1" w:lastColumn="0" w:oddVBand="0" w:evenVBand="0" w:oddHBand="0" w:evenHBand="0" w:firstRowFirstColumn="0" w:firstRowLastColumn="0" w:lastRowFirstColumn="0" w:lastRowLastColumn="0"/>
            <w:tcW w:w="2309" w:type="pct"/>
            <w:noWrap/>
            <w:hideMark/>
          </w:tcPr>
          <w:p w14:paraId="1FB8AF79" w14:textId="77777777" w:rsidR="005B1647" w:rsidRPr="00B8027F" w:rsidRDefault="005B1647" w:rsidP="005B1647">
            <w:pPr>
              <w:pStyle w:val="Tabell"/>
            </w:pPr>
            <w:r w:rsidRPr="00B8027F">
              <w:t>Kapitaltäckningsgaranti Svedab AB</w:t>
            </w:r>
            <w:r w:rsidRPr="00B8027F">
              <w:rPr>
                <w:vertAlign w:val="superscript"/>
              </w:rPr>
              <w:t>3</w:t>
            </w:r>
          </w:p>
        </w:tc>
        <w:tc>
          <w:tcPr>
            <w:tcW w:w="672" w:type="pct"/>
            <w:noWrap/>
            <w:hideMark/>
          </w:tcPr>
          <w:p w14:paraId="0B308728" w14:textId="77777777" w:rsidR="005B1647" w:rsidRPr="00B8027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8027F">
              <w:t> </w:t>
            </w:r>
          </w:p>
        </w:tc>
        <w:tc>
          <w:tcPr>
            <w:tcW w:w="673" w:type="pct"/>
            <w:noWrap/>
            <w:hideMark/>
          </w:tcPr>
          <w:p w14:paraId="5FBDC6F9" w14:textId="77777777" w:rsidR="005B1647" w:rsidRPr="00B8027F" w:rsidRDefault="005B1647" w:rsidP="005B1647">
            <w:pPr>
              <w:pStyle w:val="Tabell"/>
              <w:cnfStyle w:val="000000000000" w:firstRow="0" w:lastRow="0" w:firstColumn="0" w:lastColumn="0" w:oddVBand="0" w:evenVBand="0" w:oddHBand="0" w:evenHBand="0" w:firstRowFirstColumn="0" w:firstRowLastColumn="0" w:lastRowFirstColumn="0" w:lastRowLastColumn="0"/>
            </w:pPr>
            <w:r>
              <w:t>3 527</w:t>
            </w:r>
          </w:p>
        </w:tc>
        <w:tc>
          <w:tcPr>
            <w:tcW w:w="673" w:type="pct"/>
            <w:noWrap/>
            <w:hideMark/>
          </w:tcPr>
          <w:p w14:paraId="0E871634" w14:textId="77777777" w:rsidR="005B1647" w:rsidRPr="00B8027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8027F">
              <w:t> </w:t>
            </w:r>
          </w:p>
        </w:tc>
        <w:tc>
          <w:tcPr>
            <w:tcW w:w="673" w:type="pct"/>
            <w:noWrap/>
            <w:hideMark/>
          </w:tcPr>
          <w:p w14:paraId="6F6B70E6" w14:textId="77777777" w:rsidR="005B1647" w:rsidRPr="00B8027F" w:rsidRDefault="005B1647" w:rsidP="005B1647">
            <w:pPr>
              <w:pStyle w:val="Tabell"/>
              <w:cnfStyle w:val="000000000000" w:firstRow="0" w:lastRow="0" w:firstColumn="0" w:lastColumn="0" w:oddVBand="0" w:evenVBand="0" w:oddHBand="0" w:evenHBand="0" w:firstRowFirstColumn="0" w:firstRowLastColumn="0" w:lastRowFirstColumn="0" w:lastRowLastColumn="0"/>
            </w:pPr>
            <w:r>
              <w:t>3 527</w:t>
            </w:r>
          </w:p>
        </w:tc>
      </w:tr>
      <w:tr w:rsidR="00155607" w14:paraId="231E7D4B" w14:textId="77777777" w:rsidTr="00155607">
        <w:trPr>
          <w:trHeight w:val="285"/>
        </w:trPr>
        <w:tc>
          <w:tcPr>
            <w:cnfStyle w:val="001000000000" w:firstRow="0" w:lastRow="0" w:firstColumn="1" w:lastColumn="0" w:oddVBand="0" w:evenVBand="0" w:oddHBand="0" w:evenHBand="0" w:firstRowFirstColumn="0" w:firstRowLastColumn="0" w:lastRowFirstColumn="0" w:lastRowLastColumn="0"/>
            <w:tcW w:w="2309" w:type="pct"/>
            <w:noWrap/>
            <w:hideMark/>
          </w:tcPr>
          <w:p w14:paraId="64174F7B" w14:textId="77777777" w:rsidR="005B1647" w:rsidRPr="00B8027F" w:rsidRDefault="005B1647" w:rsidP="005B1647">
            <w:pPr>
              <w:pStyle w:val="Tabell"/>
            </w:pPr>
            <w:r w:rsidRPr="00B8027F">
              <w:t>Pensionsgaranti (inkl. efterborgen), PostNord AB (inkl. Posten Logistik AB, Posten Meddelande AB)</w:t>
            </w:r>
            <w:r w:rsidRPr="000E73EF">
              <w:rPr>
                <w:vertAlign w:val="superscript"/>
              </w:rPr>
              <w:t>4</w:t>
            </w:r>
          </w:p>
        </w:tc>
        <w:tc>
          <w:tcPr>
            <w:tcW w:w="672" w:type="pct"/>
            <w:noWrap/>
            <w:hideMark/>
          </w:tcPr>
          <w:p w14:paraId="6D510A48" w14:textId="77777777" w:rsidR="005B1647" w:rsidRPr="00B8027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8027F">
              <w:t>Obegränsad</w:t>
            </w:r>
          </w:p>
        </w:tc>
        <w:tc>
          <w:tcPr>
            <w:tcW w:w="673" w:type="pct"/>
            <w:noWrap/>
            <w:hideMark/>
          </w:tcPr>
          <w:p w14:paraId="59045BE0" w14:textId="77777777" w:rsidR="005B1647" w:rsidRPr="00B8027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8027F">
              <w:t>5 651</w:t>
            </w:r>
          </w:p>
        </w:tc>
        <w:tc>
          <w:tcPr>
            <w:tcW w:w="673" w:type="pct"/>
            <w:noWrap/>
            <w:hideMark/>
          </w:tcPr>
          <w:p w14:paraId="174573A0" w14:textId="77777777" w:rsidR="005B1647" w:rsidRPr="00B8027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8027F">
              <w:t> </w:t>
            </w:r>
          </w:p>
        </w:tc>
        <w:tc>
          <w:tcPr>
            <w:tcW w:w="673" w:type="pct"/>
            <w:noWrap/>
            <w:hideMark/>
          </w:tcPr>
          <w:p w14:paraId="5E716D08" w14:textId="77777777" w:rsidR="005B1647" w:rsidRPr="00B8027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8027F">
              <w:t>5 651</w:t>
            </w:r>
          </w:p>
        </w:tc>
      </w:tr>
      <w:tr w:rsidR="00155607" w14:paraId="63B9724C" w14:textId="77777777" w:rsidTr="00155607">
        <w:trPr>
          <w:trHeight w:val="285"/>
        </w:trPr>
        <w:tc>
          <w:tcPr>
            <w:cnfStyle w:val="001000000000" w:firstRow="0" w:lastRow="0" w:firstColumn="1" w:lastColumn="0" w:oddVBand="0" w:evenVBand="0" w:oddHBand="0" w:evenHBand="0" w:firstRowFirstColumn="0" w:firstRowLastColumn="0" w:lastRowFirstColumn="0" w:lastRowLastColumn="0"/>
            <w:tcW w:w="2309" w:type="pct"/>
            <w:noWrap/>
            <w:hideMark/>
          </w:tcPr>
          <w:p w14:paraId="3F1D04D5" w14:textId="77777777" w:rsidR="005B1647" w:rsidRPr="00B8027F" w:rsidRDefault="005B1647" w:rsidP="005B1647">
            <w:pPr>
              <w:pStyle w:val="Tabell"/>
            </w:pPr>
            <w:r w:rsidRPr="00B8027F">
              <w:t>Garantikapital Eurofima</w:t>
            </w:r>
            <w:r w:rsidRPr="000E73EF">
              <w:rPr>
                <w:vertAlign w:val="superscript"/>
              </w:rPr>
              <w:t>5</w:t>
            </w:r>
          </w:p>
        </w:tc>
        <w:tc>
          <w:tcPr>
            <w:tcW w:w="672" w:type="pct"/>
            <w:noWrap/>
            <w:hideMark/>
          </w:tcPr>
          <w:p w14:paraId="574F2E21" w14:textId="77777777" w:rsidR="005B1647" w:rsidRPr="00B8027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8027F">
              <w:t>CHF 42</w:t>
            </w:r>
          </w:p>
        </w:tc>
        <w:tc>
          <w:tcPr>
            <w:tcW w:w="673" w:type="pct"/>
            <w:noWrap/>
            <w:hideMark/>
          </w:tcPr>
          <w:p w14:paraId="13A97E29" w14:textId="77777777" w:rsidR="005B1647" w:rsidRPr="00B8027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8027F">
              <w:t>398</w:t>
            </w:r>
          </w:p>
        </w:tc>
        <w:tc>
          <w:tcPr>
            <w:tcW w:w="673" w:type="pct"/>
            <w:noWrap/>
            <w:hideMark/>
          </w:tcPr>
          <w:p w14:paraId="68599A06" w14:textId="77777777" w:rsidR="005B1647" w:rsidRPr="00B8027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8027F">
              <w:t>42</w:t>
            </w:r>
          </w:p>
        </w:tc>
        <w:tc>
          <w:tcPr>
            <w:tcW w:w="673" w:type="pct"/>
            <w:noWrap/>
            <w:hideMark/>
          </w:tcPr>
          <w:p w14:paraId="5076BBAF" w14:textId="77777777" w:rsidR="005B1647" w:rsidRPr="00B8027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8027F">
              <w:t>398</w:t>
            </w:r>
          </w:p>
        </w:tc>
      </w:tr>
      <w:tr w:rsidR="00155607" w14:paraId="5C62B575" w14:textId="77777777" w:rsidTr="00155607">
        <w:trPr>
          <w:trHeight w:val="300"/>
        </w:trPr>
        <w:tc>
          <w:tcPr>
            <w:cnfStyle w:val="001000000000" w:firstRow="0" w:lastRow="0" w:firstColumn="1" w:lastColumn="0" w:oddVBand="0" w:evenVBand="0" w:oddHBand="0" w:evenHBand="0" w:firstRowFirstColumn="0" w:firstRowLastColumn="0" w:lastRowFirstColumn="0" w:lastRowLastColumn="0"/>
            <w:tcW w:w="2309" w:type="pct"/>
            <w:noWrap/>
            <w:hideMark/>
          </w:tcPr>
          <w:p w14:paraId="20AA5FB3" w14:textId="77777777" w:rsidR="005B1647" w:rsidRPr="00B8027F" w:rsidRDefault="005B1647" w:rsidP="005B1647">
            <w:pPr>
              <w:pStyle w:val="Tabell"/>
            </w:pPr>
            <w:r w:rsidRPr="00B8027F">
              <w:t>Kreditgaranti Eurofima</w:t>
            </w:r>
            <w:r w:rsidRPr="000E73EF">
              <w:rPr>
                <w:vertAlign w:val="superscript"/>
              </w:rPr>
              <w:t>6</w:t>
            </w:r>
          </w:p>
        </w:tc>
        <w:tc>
          <w:tcPr>
            <w:tcW w:w="672" w:type="pct"/>
            <w:noWrap/>
            <w:hideMark/>
          </w:tcPr>
          <w:p w14:paraId="43260801" w14:textId="77777777" w:rsidR="005B1647" w:rsidRPr="00B8027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8027F">
              <w:t>CHF 52</w:t>
            </w:r>
          </w:p>
        </w:tc>
        <w:tc>
          <w:tcPr>
            <w:tcW w:w="673" w:type="pct"/>
            <w:noWrap/>
            <w:hideMark/>
          </w:tcPr>
          <w:p w14:paraId="250DEE20" w14:textId="77777777" w:rsidR="005B1647" w:rsidRPr="00B8027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8027F">
              <w:t>498</w:t>
            </w:r>
          </w:p>
        </w:tc>
        <w:tc>
          <w:tcPr>
            <w:tcW w:w="673" w:type="pct"/>
            <w:noWrap/>
            <w:hideMark/>
          </w:tcPr>
          <w:p w14:paraId="2274FA59" w14:textId="77777777" w:rsidR="005B1647" w:rsidRPr="00B8027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8027F">
              <w:t>52</w:t>
            </w:r>
          </w:p>
        </w:tc>
        <w:tc>
          <w:tcPr>
            <w:tcW w:w="673" w:type="pct"/>
            <w:noWrap/>
            <w:hideMark/>
          </w:tcPr>
          <w:p w14:paraId="7CB4EF10" w14:textId="77777777" w:rsidR="005B1647" w:rsidRPr="00B8027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8027F">
              <w:t>498</w:t>
            </w:r>
          </w:p>
        </w:tc>
      </w:tr>
      <w:tr w:rsidR="00155607" w14:paraId="51D84044" w14:textId="77777777" w:rsidTr="00155607">
        <w:trPr>
          <w:cnfStyle w:val="010000000000" w:firstRow="0" w:lastRow="1" w:firstColumn="0" w:lastColumn="0" w:oddVBand="0" w:evenVBand="0" w:oddHBand="0" w:evenHBand="0" w:firstRowFirstColumn="0" w:firstRowLastColumn="0" w:lastRowFirstColumn="0" w:lastRowLastColumn="0"/>
          <w:trHeight w:val="270"/>
        </w:trPr>
        <w:tc>
          <w:tcPr>
            <w:cnfStyle w:val="001000000000" w:firstRow="0" w:lastRow="0" w:firstColumn="1" w:lastColumn="0" w:oddVBand="0" w:evenVBand="0" w:oddHBand="0" w:evenHBand="0" w:firstRowFirstColumn="0" w:firstRowLastColumn="0" w:lastRowFirstColumn="0" w:lastRowLastColumn="0"/>
            <w:tcW w:w="2309" w:type="pct"/>
            <w:noWrap/>
            <w:hideMark/>
          </w:tcPr>
          <w:p w14:paraId="053E4361" w14:textId="77777777" w:rsidR="005B1647" w:rsidRPr="00B8027F" w:rsidRDefault="005B1647" w:rsidP="005B1647">
            <w:pPr>
              <w:pStyle w:val="Tabell"/>
            </w:pPr>
            <w:r w:rsidRPr="00B8027F">
              <w:t>Summa</w:t>
            </w:r>
          </w:p>
        </w:tc>
        <w:tc>
          <w:tcPr>
            <w:tcW w:w="672" w:type="pct"/>
            <w:noWrap/>
            <w:hideMark/>
          </w:tcPr>
          <w:p w14:paraId="40ABA2A0" w14:textId="77777777" w:rsidR="005B1647" w:rsidRPr="00B8027F" w:rsidRDefault="005B1647" w:rsidP="005B1647">
            <w:pPr>
              <w:pStyle w:val="Tabell"/>
              <w:cnfStyle w:val="010000000000" w:firstRow="0" w:lastRow="1" w:firstColumn="0" w:lastColumn="0" w:oddVBand="0" w:evenVBand="0" w:oddHBand="0" w:evenHBand="0" w:firstRowFirstColumn="0" w:firstRowLastColumn="0" w:lastRowFirstColumn="0" w:lastRowLastColumn="0"/>
            </w:pPr>
            <w:r w:rsidRPr="00B8027F">
              <w:t> </w:t>
            </w:r>
          </w:p>
        </w:tc>
        <w:tc>
          <w:tcPr>
            <w:tcW w:w="673" w:type="pct"/>
            <w:noWrap/>
            <w:hideMark/>
          </w:tcPr>
          <w:p w14:paraId="138AAB6B" w14:textId="77777777" w:rsidR="005B1647" w:rsidRPr="00B8027F" w:rsidRDefault="005B1647" w:rsidP="005B1647">
            <w:pPr>
              <w:pStyle w:val="Tabell"/>
              <w:cnfStyle w:val="010000000000" w:firstRow="0" w:lastRow="1" w:firstColumn="0" w:lastColumn="0" w:oddVBand="0" w:evenVBand="0" w:oddHBand="0" w:evenHBand="0" w:firstRowFirstColumn="0" w:firstRowLastColumn="0" w:lastRowFirstColumn="0" w:lastRowLastColumn="0"/>
            </w:pPr>
            <w:r w:rsidRPr="00B8027F">
              <w:t xml:space="preserve">27 </w:t>
            </w:r>
            <w:r>
              <w:t>627</w:t>
            </w:r>
          </w:p>
        </w:tc>
        <w:tc>
          <w:tcPr>
            <w:tcW w:w="673" w:type="pct"/>
            <w:noWrap/>
            <w:hideMark/>
          </w:tcPr>
          <w:p w14:paraId="49DEF2CD" w14:textId="77777777" w:rsidR="005B1647" w:rsidRPr="00B8027F" w:rsidRDefault="005B1647" w:rsidP="005B1647">
            <w:pPr>
              <w:pStyle w:val="Tabell"/>
              <w:cnfStyle w:val="010000000000" w:firstRow="0" w:lastRow="1" w:firstColumn="0" w:lastColumn="0" w:oddVBand="0" w:evenVBand="0" w:oddHBand="0" w:evenHBand="0" w:firstRowFirstColumn="0" w:firstRowLastColumn="0" w:lastRowFirstColumn="0" w:lastRowLastColumn="0"/>
            </w:pPr>
            <w:r w:rsidRPr="00B8027F">
              <w:t> </w:t>
            </w:r>
          </w:p>
        </w:tc>
        <w:tc>
          <w:tcPr>
            <w:tcW w:w="673" w:type="pct"/>
            <w:noWrap/>
            <w:hideMark/>
          </w:tcPr>
          <w:p w14:paraId="09156E87" w14:textId="77777777" w:rsidR="005B1647" w:rsidRPr="00B8027F" w:rsidRDefault="005B1647" w:rsidP="005B1647">
            <w:pPr>
              <w:pStyle w:val="Tabell"/>
              <w:cnfStyle w:val="010000000000" w:firstRow="0" w:lastRow="1" w:firstColumn="0" w:lastColumn="0" w:oddVBand="0" w:evenVBand="0" w:oddHBand="0" w:evenHBand="0" w:firstRowFirstColumn="0" w:firstRowLastColumn="0" w:lastRowFirstColumn="0" w:lastRowLastColumn="0"/>
            </w:pPr>
            <w:r w:rsidRPr="00B8027F">
              <w:t xml:space="preserve">27 </w:t>
            </w:r>
            <w:r>
              <w:t>627</w:t>
            </w:r>
          </w:p>
        </w:tc>
      </w:tr>
    </w:tbl>
    <w:p w14:paraId="618E1BCD" w14:textId="77777777" w:rsidR="005B1647" w:rsidRDefault="005B1647" w:rsidP="005B1647">
      <w:pPr>
        <w:pStyle w:val="TabellFotnot"/>
      </w:pPr>
      <w:r w:rsidRPr="00B8027F">
        <w:rPr>
          <w:vertAlign w:val="superscript"/>
        </w:rPr>
        <w:t>1</w:t>
      </w:r>
      <w:r w:rsidRPr="00B8027F">
        <w:t xml:space="preserve"> </w:t>
      </w:r>
      <w:r>
        <w:t>P</w:t>
      </w:r>
      <w:r w:rsidRPr="00B8027F">
        <w:t>rop. 1990/91:158, bet. 1990/91:TU31, rskr. 1990/91:379</w:t>
      </w:r>
      <w:r>
        <w:t>.</w:t>
      </w:r>
    </w:p>
    <w:p w14:paraId="23CD83DB" w14:textId="77777777" w:rsidR="005B1647" w:rsidRDefault="005B1647" w:rsidP="005B1647">
      <w:pPr>
        <w:pStyle w:val="TabellFotnot"/>
      </w:pPr>
      <w:r w:rsidRPr="00B8027F">
        <w:rPr>
          <w:vertAlign w:val="superscript"/>
        </w:rPr>
        <w:t>2</w:t>
      </w:r>
      <w:r w:rsidRPr="00B8027F">
        <w:t xml:space="preserve"> </w:t>
      </w:r>
      <w:r>
        <w:t>P</w:t>
      </w:r>
      <w:r w:rsidRPr="00B8027F">
        <w:t>rop. 1995/96:65, bet 1995/96:TU5, rskr. 1995/96:97</w:t>
      </w:r>
      <w:r>
        <w:t>.</w:t>
      </w:r>
    </w:p>
    <w:p w14:paraId="1E48301E" w14:textId="77777777" w:rsidR="005B1647" w:rsidRDefault="005B1647" w:rsidP="005B1647">
      <w:pPr>
        <w:pStyle w:val="TabellFotnot"/>
      </w:pPr>
      <w:r w:rsidRPr="00B8027F">
        <w:rPr>
          <w:vertAlign w:val="superscript"/>
        </w:rPr>
        <w:t>3</w:t>
      </w:r>
      <w:r w:rsidRPr="00B8027F">
        <w:t xml:space="preserve"> </w:t>
      </w:r>
      <w:r>
        <w:t>P</w:t>
      </w:r>
      <w:r w:rsidRPr="000E73EF">
        <w:t>rop. 1992/93:100; bet. 1994/95:TU2, rskr. 1994/95:50</w:t>
      </w:r>
      <w:r>
        <w:t>.</w:t>
      </w:r>
    </w:p>
    <w:p w14:paraId="526AB448" w14:textId="77777777" w:rsidR="005B1647" w:rsidRDefault="005B1647" w:rsidP="005B1647">
      <w:pPr>
        <w:pStyle w:val="TabellFotnot"/>
      </w:pPr>
      <w:r w:rsidRPr="000E73EF">
        <w:rPr>
          <w:vertAlign w:val="superscript"/>
        </w:rPr>
        <w:t>4</w:t>
      </w:r>
      <w:r w:rsidRPr="000E73EF">
        <w:t xml:space="preserve"> I samband med bolagisering av statliga affärsverk beslutade riksdagen om statliga borgen för överlåtna pensionsåtaganden (prop. 1991/92:150, bet. 1991/92:FiU30, rskr. 1991/92:350). Utfallet avser pensionsskulden per</w:t>
      </w:r>
      <w:r>
        <w:t xml:space="preserve"> den</w:t>
      </w:r>
      <w:r w:rsidRPr="000E73EF">
        <w:t xml:space="preserve"> 31 december 2016.</w:t>
      </w:r>
    </w:p>
    <w:p w14:paraId="62930FA3" w14:textId="77777777" w:rsidR="005B1647" w:rsidRDefault="005B1647" w:rsidP="005B1647">
      <w:pPr>
        <w:pStyle w:val="TabellFotnot"/>
      </w:pPr>
      <w:r w:rsidRPr="000E73EF">
        <w:rPr>
          <w:vertAlign w:val="superscript"/>
        </w:rPr>
        <w:t>5</w:t>
      </w:r>
      <w:r w:rsidRPr="000E73EF">
        <w:t xml:space="preserve"> Den beslutade garantiramen (prop. 1992/93:176, bet. 1992/93:TU36, rskr. 1992/93:116) uppgår endast till 33</w:t>
      </w:r>
      <w:r>
        <w:t> </w:t>
      </w:r>
      <w:r w:rsidRPr="000E73EF">
        <w:t>600</w:t>
      </w:r>
      <w:r>
        <w:t> </w:t>
      </w:r>
      <w:r w:rsidRPr="000E73EF">
        <w:t>000 CHF. Resterande åtagande om 8 000 000 schweizerfranc uppstod i samband med emissionen 1997 då aktierna förvaltades av affärsverket Statens järnvägar</w:t>
      </w:r>
    </w:p>
    <w:p w14:paraId="3ECBC61E" w14:textId="77777777" w:rsidR="005B1647" w:rsidRDefault="005B1647" w:rsidP="005B1647">
      <w:pPr>
        <w:pStyle w:val="TabellFotnot"/>
      </w:pPr>
      <w:r w:rsidRPr="000E73EF">
        <w:rPr>
          <w:vertAlign w:val="superscript"/>
        </w:rPr>
        <w:t>6</w:t>
      </w:r>
      <w:r w:rsidRPr="000E73EF">
        <w:t xml:space="preserve"> </w:t>
      </w:r>
      <w:r>
        <w:t>Prop. 2011/12:99, bet. 2011/12:FiU21, rskr. 2011/12:282.</w:t>
      </w:r>
    </w:p>
    <w:p w14:paraId="2A7C47F0" w14:textId="77777777" w:rsidR="005B1647" w:rsidRDefault="005B1647" w:rsidP="005B1647">
      <w:pPr>
        <w:pStyle w:val="TabellFotnot"/>
      </w:pPr>
      <w:r>
        <w:t xml:space="preserve">Valutakurser från Riksbanken per den 30 december 2019 </w:t>
      </w:r>
      <w:r>
        <w:br/>
        <w:t>CHF=9,572 SEK</w:t>
      </w:r>
    </w:p>
    <w:p w14:paraId="7CE09042" w14:textId="77777777" w:rsidR="005B1647" w:rsidRDefault="005B1647" w:rsidP="005B1647">
      <w:pPr>
        <w:pStyle w:val="Brdtext"/>
      </w:pPr>
    </w:p>
    <w:p w14:paraId="4E0B3E85" w14:textId="77777777" w:rsidR="005B1647" w:rsidRDefault="005B1647" w:rsidP="005B1647">
      <w:pPr>
        <w:pStyle w:val="Rubrik4utannumrering"/>
      </w:pPr>
      <w:r w:rsidRPr="00A001F4">
        <w:lastRenderedPageBreak/>
        <w:t>Inomstatliga lån</w:t>
      </w:r>
    </w:p>
    <w:p w14:paraId="206A489D" w14:textId="3F5EA468" w:rsidR="005B1647" w:rsidRDefault="005B1647" w:rsidP="005B1647">
      <w:pPr>
        <w:pStyle w:val="TabellRubrik"/>
      </w:pPr>
      <w:bookmarkStart w:id="183" w:name="_Toc37340104"/>
      <w:r>
        <w:t xml:space="preserve">Tabell </w:t>
      </w:r>
      <w:r>
        <w:fldChar w:fldCharType="begin"/>
      </w:r>
      <w:r>
        <w:instrText xml:space="preserve"> STYLEREF  "Rubrik 1" \n</w:instrText>
      </w:r>
      <w:r>
        <w:fldChar w:fldCharType="separate"/>
      </w:r>
      <w:r w:rsidR="00301022">
        <w:rPr>
          <w:noProof/>
        </w:rPr>
        <w:t>2</w:t>
      </w:r>
      <w:r>
        <w:rPr>
          <w:noProof/>
        </w:rPr>
        <w:fldChar w:fldCharType="end"/>
      </w:r>
      <w:r>
        <w:t>.</w:t>
      </w:r>
      <w:fldSimple w:instr=" SEQ Tabell \* ARABIC \s 1 ">
        <w:r w:rsidR="00301022">
          <w:rPr>
            <w:noProof/>
          </w:rPr>
          <w:t>104</w:t>
        </w:r>
      </w:fldSimple>
      <w:r>
        <w:tab/>
      </w:r>
      <w:r w:rsidRPr="00A001F4">
        <w:t>UO 22 Inomstatliga lån</w:t>
      </w:r>
      <w:bookmarkEnd w:id="183"/>
    </w:p>
    <w:p w14:paraId="28706FC6" w14:textId="77777777" w:rsidR="005B1647" w:rsidRDefault="005B1647" w:rsidP="005B1647">
      <w:pPr>
        <w:pStyle w:val="TabellUnderrubrik"/>
      </w:pPr>
      <w:r w:rsidRPr="00A001F4">
        <w:t>Miljoner kronor</w:t>
      </w:r>
    </w:p>
    <w:tbl>
      <w:tblPr>
        <w:tblStyle w:val="RKBPTabell"/>
        <w:tblW w:w="5000" w:type="pct"/>
        <w:tblLayout w:type="fixed"/>
        <w:tblLook w:val="04E0" w:firstRow="1" w:lastRow="1" w:firstColumn="1" w:lastColumn="0" w:noHBand="0" w:noVBand="1"/>
      </w:tblPr>
      <w:tblGrid>
        <w:gridCol w:w="5245"/>
        <w:gridCol w:w="921"/>
        <w:gridCol w:w="1204"/>
      </w:tblGrid>
      <w:tr w:rsidR="00155607" w14:paraId="702646B8" w14:textId="77777777" w:rsidTr="00BE1FEE">
        <w:trPr>
          <w:cnfStyle w:val="100000000000" w:firstRow="1" w:lastRow="0" w:firstColumn="0" w:lastColumn="0" w:oddVBand="0" w:evenVBand="0" w:oddHBand="0" w:evenHBand="0" w:firstRowFirstColumn="0" w:firstRowLastColumn="0" w:lastRowFirstColumn="0" w:lastRowLastColumn="0"/>
          <w:trHeight w:val="255"/>
          <w:tblHeader w:val="0"/>
        </w:trPr>
        <w:tc>
          <w:tcPr>
            <w:cnfStyle w:val="001000000000" w:firstRow="0" w:lastRow="0" w:firstColumn="1" w:lastColumn="0" w:oddVBand="0" w:evenVBand="0" w:oddHBand="0" w:evenHBand="0" w:firstRowFirstColumn="0" w:firstRowLastColumn="0" w:lastRowFirstColumn="0" w:lastRowLastColumn="0"/>
            <w:tcW w:w="3558"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7C7CD65E" w14:textId="77777777" w:rsidR="005B1647" w:rsidRPr="00A001F4" w:rsidRDefault="005B1647" w:rsidP="005B1647">
            <w:pPr>
              <w:pStyle w:val="TabellHuvud"/>
            </w:pPr>
            <w:r w:rsidRPr="00A001F4">
              <w:t>Inomstatliga lån</w:t>
            </w:r>
          </w:p>
        </w:tc>
        <w:tc>
          <w:tcPr>
            <w:tcW w:w="625"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5C38D360" w14:textId="77777777" w:rsidR="005B1647" w:rsidRPr="00A001F4"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A001F4">
              <w:t>Låneram</w:t>
            </w:r>
          </w:p>
        </w:tc>
        <w:tc>
          <w:tcPr>
            <w:tcW w:w="817"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0B11F434" w14:textId="77777777" w:rsidR="005B1647" w:rsidRPr="00A001F4"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A001F4">
              <w:t>Lån 2019-12-31</w:t>
            </w:r>
          </w:p>
        </w:tc>
      </w:tr>
      <w:tr w:rsidR="00155607" w14:paraId="0773EEC4"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558" w:type="pct"/>
            <w:tcBorders>
              <w:top w:val="single" w:sz="12" w:space="0" w:color="auto"/>
            </w:tcBorders>
            <w:noWrap/>
            <w:hideMark/>
          </w:tcPr>
          <w:p w14:paraId="790A7280" w14:textId="77777777" w:rsidR="005B1647" w:rsidRPr="00A001F4" w:rsidRDefault="005B1647" w:rsidP="005B1647">
            <w:pPr>
              <w:pStyle w:val="Tabell"/>
            </w:pPr>
            <w:r w:rsidRPr="00A001F4">
              <w:t>Vissa infrastrukturprojekt</w:t>
            </w:r>
          </w:p>
        </w:tc>
        <w:tc>
          <w:tcPr>
            <w:tcW w:w="625" w:type="pct"/>
            <w:tcBorders>
              <w:top w:val="single" w:sz="12" w:space="0" w:color="auto"/>
            </w:tcBorders>
            <w:noWrap/>
            <w:hideMark/>
          </w:tcPr>
          <w:p w14:paraId="20D792C9" w14:textId="77777777" w:rsidR="005B1647" w:rsidRPr="00A001F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001F4">
              <w:t>39 300</w:t>
            </w:r>
          </w:p>
        </w:tc>
        <w:tc>
          <w:tcPr>
            <w:tcW w:w="817" w:type="pct"/>
            <w:tcBorders>
              <w:top w:val="single" w:sz="12" w:space="0" w:color="auto"/>
            </w:tcBorders>
            <w:noWrap/>
            <w:hideMark/>
          </w:tcPr>
          <w:p w14:paraId="0926ED48" w14:textId="77777777" w:rsidR="005B1647" w:rsidRPr="00A001F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001F4">
              <w:t>37 956</w:t>
            </w:r>
          </w:p>
        </w:tc>
      </w:tr>
      <w:tr w:rsidR="00155607" w14:paraId="059B9AAA"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558" w:type="pct"/>
            <w:noWrap/>
            <w:hideMark/>
          </w:tcPr>
          <w:p w14:paraId="317F1719" w14:textId="77777777" w:rsidR="005B1647" w:rsidRPr="00A001F4" w:rsidRDefault="005B1647" w:rsidP="005B1647">
            <w:pPr>
              <w:pStyle w:val="Tabell"/>
            </w:pPr>
            <w:r w:rsidRPr="00A001F4">
              <w:t>Sjöfartsverkets lång- och kortfristiga lån i eller utanför Riksgäldskontoret</w:t>
            </w:r>
          </w:p>
        </w:tc>
        <w:tc>
          <w:tcPr>
            <w:tcW w:w="625" w:type="pct"/>
            <w:noWrap/>
            <w:hideMark/>
          </w:tcPr>
          <w:p w14:paraId="73A5EF7F" w14:textId="77777777" w:rsidR="005B1647" w:rsidRPr="00A001F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001F4">
              <w:t>100</w:t>
            </w:r>
          </w:p>
        </w:tc>
        <w:tc>
          <w:tcPr>
            <w:tcW w:w="817" w:type="pct"/>
            <w:noWrap/>
            <w:hideMark/>
          </w:tcPr>
          <w:p w14:paraId="3FE1DE09" w14:textId="77777777" w:rsidR="005B1647" w:rsidRPr="00A001F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001F4">
              <w:t>0</w:t>
            </w:r>
          </w:p>
        </w:tc>
      </w:tr>
      <w:tr w:rsidR="00155607" w14:paraId="3D892DD8" w14:textId="77777777" w:rsidTr="00155607">
        <w:trPr>
          <w:trHeight w:val="285"/>
        </w:trPr>
        <w:tc>
          <w:tcPr>
            <w:cnfStyle w:val="001000000000" w:firstRow="0" w:lastRow="0" w:firstColumn="1" w:lastColumn="0" w:oddVBand="0" w:evenVBand="0" w:oddHBand="0" w:evenHBand="0" w:firstRowFirstColumn="0" w:firstRowLastColumn="0" w:lastRowFirstColumn="0" w:lastRowLastColumn="0"/>
            <w:tcW w:w="3558" w:type="pct"/>
            <w:noWrap/>
            <w:hideMark/>
          </w:tcPr>
          <w:p w14:paraId="17EBC31F" w14:textId="77777777" w:rsidR="005B1647" w:rsidRPr="00A001F4" w:rsidRDefault="005B1647" w:rsidP="005B1647">
            <w:pPr>
              <w:pStyle w:val="Tabell"/>
            </w:pPr>
            <w:r w:rsidRPr="00A001F4">
              <w:t>Trafikverket (tidigare Botniabanan AB) för fortsatt utbyggnad av Botniabanan</w:t>
            </w:r>
            <w:r w:rsidRPr="00721A8B">
              <w:rPr>
                <w:vertAlign w:val="superscript"/>
              </w:rPr>
              <w:t>1</w:t>
            </w:r>
          </w:p>
        </w:tc>
        <w:tc>
          <w:tcPr>
            <w:tcW w:w="625" w:type="pct"/>
            <w:noWrap/>
            <w:hideMark/>
          </w:tcPr>
          <w:p w14:paraId="4AA92D7D" w14:textId="77777777" w:rsidR="005B1647" w:rsidRPr="00A001F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001F4">
              <w:t>16 500</w:t>
            </w:r>
          </w:p>
        </w:tc>
        <w:tc>
          <w:tcPr>
            <w:tcW w:w="817" w:type="pct"/>
            <w:noWrap/>
            <w:hideMark/>
          </w:tcPr>
          <w:p w14:paraId="5742FB36" w14:textId="77777777" w:rsidR="005B1647" w:rsidRPr="00A001F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001F4">
              <w:t>12 807</w:t>
            </w:r>
          </w:p>
        </w:tc>
      </w:tr>
      <w:tr w:rsidR="00155607" w14:paraId="52B09940" w14:textId="77777777" w:rsidTr="00155607">
        <w:trPr>
          <w:trHeight w:val="270"/>
        </w:trPr>
        <w:tc>
          <w:tcPr>
            <w:cnfStyle w:val="001000000000" w:firstRow="0" w:lastRow="0" w:firstColumn="1" w:lastColumn="0" w:oddVBand="0" w:evenVBand="0" w:oddHBand="0" w:evenHBand="0" w:firstRowFirstColumn="0" w:firstRowLastColumn="0" w:lastRowFirstColumn="0" w:lastRowLastColumn="0"/>
            <w:tcW w:w="3558" w:type="pct"/>
            <w:noWrap/>
            <w:hideMark/>
          </w:tcPr>
          <w:p w14:paraId="4A9C6C35" w14:textId="77777777" w:rsidR="005B1647" w:rsidRPr="00A001F4" w:rsidRDefault="005B1647" w:rsidP="005B1647">
            <w:pPr>
              <w:pStyle w:val="Tabell"/>
            </w:pPr>
            <w:r w:rsidRPr="00A001F4">
              <w:t>Luftfartsverkets lån i och utanför Riksgäldskontoret</w:t>
            </w:r>
          </w:p>
        </w:tc>
        <w:tc>
          <w:tcPr>
            <w:tcW w:w="625" w:type="pct"/>
            <w:noWrap/>
            <w:hideMark/>
          </w:tcPr>
          <w:p w14:paraId="6DF015ED" w14:textId="77777777" w:rsidR="005B1647" w:rsidRPr="00A001F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001F4">
              <w:t>3 850</w:t>
            </w:r>
          </w:p>
        </w:tc>
        <w:tc>
          <w:tcPr>
            <w:tcW w:w="817" w:type="pct"/>
            <w:noWrap/>
            <w:hideMark/>
          </w:tcPr>
          <w:p w14:paraId="2E861BC9" w14:textId="77777777" w:rsidR="005B1647" w:rsidRPr="00A001F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001F4">
              <w:t>0</w:t>
            </w:r>
          </w:p>
        </w:tc>
      </w:tr>
      <w:tr w:rsidR="00155607" w14:paraId="5BF407A9" w14:textId="77777777" w:rsidTr="00155607">
        <w:trPr>
          <w:cnfStyle w:val="010000000000" w:firstRow="0" w:lastRow="1" w:firstColumn="0" w:lastColumn="0" w:oddVBand="0" w:evenVBand="0" w:oddHBand="0" w:evenHBand="0" w:firstRowFirstColumn="0" w:firstRowLastColumn="0" w:lastRowFirstColumn="0" w:lastRowLastColumn="0"/>
          <w:trHeight w:val="270"/>
        </w:trPr>
        <w:tc>
          <w:tcPr>
            <w:cnfStyle w:val="001000000000" w:firstRow="0" w:lastRow="0" w:firstColumn="1" w:lastColumn="0" w:oddVBand="0" w:evenVBand="0" w:oddHBand="0" w:evenHBand="0" w:firstRowFirstColumn="0" w:firstRowLastColumn="0" w:lastRowFirstColumn="0" w:lastRowLastColumn="0"/>
            <w:tcW w:w="3558" w:type="pct"/>
            <w:noWrap/>
            <w:hideMark/>
          </w:tcPr>
          <w:p w14:paraId="07362738" w14:textId="77777777" w:rsidR="005B1647" w:rsidRPr="00A001F4" w:rsidRDefault="005B1647" w:rsidP="005B1647">
            <w:pPr>
              <w:pStyle w:val="Tabell"/>
            </w:pPr>
            <w:r w:rsidRPr="00A001F4">
              <w:t>Summa</w:t>
            </w:r>
          </w:p>
        </w:tc>
        <w:tc>
          <w:tcPr>
            <w:tcW w:w="625" w:type="pct"/>
            <w:noWrap/>
            <w:hideMark/>
          </w:tcPr>
          <w:p w14:paraId="438B545A" w14:textId="77777777" w:rsidR="005B1647" w:rsidRPr="00A001F4" w:rsidRDefault="005B1647" w:rsidP="005B1647">
            <w:pPr>
              <w:pStyle w:val="Tabell"/>
              <w:cnfStyle w:val="010000000000" w:firstRow="0" w:lastRow="1" w:firstColumn="0" w:lastColumn="0" w:oddVBand="0" w:evenVBand="0" w:oddHBand="0" w:evenHBand="0" w:firstRowFirstColumn="0" w:firstRowLastColumn="0" w:lastRowFirstColumn="0" w:lastRowLastColumn="0"/>
            </w:pPr>
            <w:r w:rsidRPr="00A001F4">
              <w:t>59 750</w:t>
            </w:r>
          </w:p>
        </w:tc>
        <w:tc>
          <w:tcPr>
            <w:tcW w:w="817" w:type="pct"/>
            <w:noWrap/>
            <w:hideMark/>
          </w:tcPr>
          <w:p w14:paraId="532FE5B3" w14:textId="77777777" w:rsidR="005B1647" w:rsidRPr="00A001F4" w:rsidRDefault="005B1647" w:rsidP="005B1647">
            <w:pPr>
              <w:pStyle w:val="Tabell"/>
              <w:cnfStyle w:val="010000000000" w:firstRow="0" w:lastRow="1" w:firstColumn="0" w:lastColumn="0" w:oddVBand="0" w:evenVBand="0" w:oddHBand="0" w:evenHBand="0" w:firstRowFirstColumn="0" w:firstRowLastColumn="0" w:lastRowFirstColumn="0" w:lastRowLastColumn="0"/>
            </w:pPr>
            <w:r w:rsidRPr="00A001F4">
              <w:t>50 763</w:t>
            </w:r>
          </w:p>
        </w:tc>
      </w:tr>
    </w:tbl>
    <w:p w14:paraId="62F0E926" w14:textId="77777777" w:rsidR="005B1647" w:rsidRDefault="005B1647" w:rsidP="005B1647">
      <w:pPr>
        <w:pStyle w:val="Klla"/>
      </w:pPr>
      <w:r w:rsidRPr="00721A8B">
        <w:rPr>
          <w:vertAlign w:val="superscript"/>
        </w:rPr>
        <w:t>1</w:t>
      </w:r>
      <w:r w:rsidRPr="00721A8B">
        <w:t xml:space="preserve"> </w:t>
      </w:r>
      <w:r>
        <w:t>P</w:t>
      </w:r>
      <w:r w:rsidRPr="00721A8B">
        <w:t>rop. 2011/12:1, bet. 2011/12:TU1, rskr. 2011/12:87</w:t>
      </w:r>
      <w:r>
        <w:t>.</w:t>
      </w:r>
    </w:p>
    <w:p w14:paraId="4F2D36A3" w14:textId="77777777" w:rsidR="005B1647" w:rsidRDefault="005B1647" w:rsidP="005B1647">
      <w:pPr>
        <w:pStyle w:val="Brdtext"/>
      </w:pPr>
      <w:r w:rsidRPr="00721A8B">
        <w:t>Riksdagen har fattat beslut om låneramar på 59 750 miljoner kronor. Utestående lån vid utgången av 2019 var 50 763 miljoner kronor.</w:t>
      </w:r>
    </w:p>
    <w:p w14:paraId="1495F145" w14:textId="77777777" w:rsidR="005B1647" w:rsidRDefault="005B1647" w:rsidP="005B1647">
      <w:pPr>
        <w:pStyle w:val="Rubrik4utannumrering"/>
      </w:pPr>
      <w:r>
        <w:t>Riksrevisionens iakttagelser – effektivitetsrevision</w:t>
      </w:r>
    </w:p>
    <w:p w14:paraId="5755A6AD" w14:textId="77777777" w:rsidR="005B1647" w:rsidRDefault="005B1647" w:rsidP="005B1647">
      <w:pPr>
        <w:pStyle w:val="Rubrik5utannumrering"/>
      </w:pPr>
      <w:r w:rsidRPr="0087043C">
        <w:t>RiR 2019:24 Drift och underhåll av statliga vägar</w:t>
      </w:r>
    </w:p>
    <w:p w14:paraId="0BE8270C" w14:textId="77777777" w:rsidR="005B1647" w:rsidRDefault="005B1647" w:rsidP="005B1647">
      <w:pPr>
        <w:pStyle w:val="Brdtext"/>
      </w:pPr>
      <w:r w:rsidRPr="0087043C">
        <w:t>Riksrevisionen har granska</w:t>
      </w:r>
      <w:r>
        <w:t>t</w:t>
      </w:r>
      <w:r w:rsidRPr="0087043C">
        <w:t xml:space="preserve"> Trafikverkets </w:t>
      </w:r>
      <w:r>
        <w:t>upphandling av basunderhåll för vägar.</w:t>
      </w:r>
    </w:p>
    <w:p w14:paraId="642EB5EC" w14:textId="77777777" w:rsidR="005B1647" w:rsidRDefault="005B1647" w:rsidP="005B1647">
      <w:pPr>
        <w:pStyle w:val="Brdtext"/>
      </w:pPr>
      <w:r>
        <w:t>Regeringen har i skrivelsen Riksrevisionens rapport om Trafikverkets upphandling av drift och underhåll av statliga vägar (skr. 2019/20:72) redovisat vilka åtgärder som vidtagits eller avses vidtas med anledning av granskningsrapporten. Granskningsrapporten är därmed slutbehandlad.</w:t>
      </w:r>
    </w:p>
    <w:p w14:paraId="6F061245" w14:textId="77777777" w:rsidR="005B1647" w:rsidRDefault="005B1647" w:rsidP="005B1647">
      <w:pPr>
        <w:pStyle w:val="Brdtext"/>
      </w:pPr>
      <w:r>
        <w:t>Riksdagen har lagt regeringens skrivelse till handlingarna (bet. 2019/20:TU7, rskr. 2019/20:187).</w:t>
      </w:r>
    </w:p>
    <w:p w14:paraId="56F7E4B7" w14:textId="77777777" w:rsidR="005B1647" w:rsidRDefault="005B1647" w:rsidP="005B1647">
      <w:pPr>
        <w:pStyle w:val="Rubrik5utannumrering"/>
      </w:pPr>
      <w:r>
        <w:t>RiR 2019:31 Att tänka efter före – statens planering av höghastighetsjärnväg</w:t>
      </w:r>
    </w:p>
    <w:p w14:paraId="7F0E1FDC" w14:textId="77777777" w:rsidR="005B1647" w:rsidRDefault="005B1647" w:rsidP="005B1647">
      <w:pPr>
        <w:pStyle w:val="Brdtext"/>
      </w:pPr>
      <w:r w:rsidRPr="00B162C3">
        <w:t>Riksrevisionen har granskat statens planering av den höghastighetsjärnväg som är tänkt att gå från Stockholm till Göteborg respektive Malmö, i båda fallen via Jönköping.</w:t>
      </w:r>
    </w:p>
    <w:p w14:paraId="5BE943E4" w14:textId="77777777" w:rsidR="005B1647" w:rsidRPr="00074236" w:rsidRDefault="005B1647" w:rsidP="005B1647">
      <w:pPr>
        <w:pStyle w:val="Brdtext"/>
      </w:pPr>
      <w:r>
        <w:t>Regeringen har i skrivelsen Riksrevisionens rapport om statens planering av höghastighetsjärnvägar (skr. 2019/20:133) redovisat vilka åtgärder som vidtagits eller avses vidtas med anledning av granskningsrapporten. Granskningsrapporten är därmed slutbehandlad.</w:t>
      </w:r>
    </w:p>
    <w:p w14:paraId="1EDE5D2B" w14:textId="77777777" w:rsidR="005B1647" w:rsidRDefault="005B1647" w:rsidP="005B1647">
      <w:pPr>
        <w:rPr>
          <w:rFonts w:asciiTheme="majorHAnsi" w:eastAsiaTheme="majorEastAsia" w:hAnsiTheme="majorHAnsi" w:cstheme="majorBidi"/>
          <w:color w:val="000000" w:themeColor="text1"/>
          <w:sz w:val="25"/>
          <w:szCs w:val="24"/>
        </w:rPr>
      </w:pPr>
      <w:r>
        <w:br w:type="page"/>
      </w:r>
    </w:p>
    <w:p w14:paraId="53A8FE35" w14:textId="77777777" w:rsidR="005B1647" w:rsidRDefault="005B1647" w:rsidP="00AC2754">
      <w:pPr>
        <w:pStyle w:val="Rubrik3"/>
      </w:pPr>
      <w:bookmarkStart w:id="184" w:name="_Toc37350635"/>
      <w:r w:rsidRPr="00804A8A">
        <w:lastRenderedPageBreak/>
        <w:t>Utgiftsområde 23 Areella näringar, landsbygd och livsmedel</w:t>
      </w:r>
      <w:bookmarkEnd w:id="184"/>
    </w:p>
    <w:p w14:paraId="152D0AF4" w14:textId="77777777" w:rsidR="005B1647" w:rsidRDefault="005B1647" w:rsidP="005B1647">
      <w:pPr>
        <w:pStyle w:val="Rubrik4utannumrering"/>
        <w:rPr>
          <w:rFonts w:eastAsiaTheme="minorHAnsi"/>
        </w:rPr>
      </w:pPr>
      <w:r w:rsidRPr="00804A8A">
        <w:rPr>
          <w:rFonts w:eastAsiaTheme="minorHAnsi"/>
        </w:rPr>
        <w:t>Anslag</w:t>
      </w:r>
    </w:p>
    <w:p w14:paraId="7C09E1FE" w14:textId="5CACACF4" w:rsidR="005B1647" w:rsidRDefault="005B1647" w:rsidP="005B1647">
      <w:pPr>
        <w:pStyle w:val="TabellRubrik"/>
      </w:pPr>
      <w:bookmarkStart w:id="185" w:name="_Toc37340105"/>
      <w:r>
        <w:t xml:space="preserve">Tabell </w:t>
      </w:r>
      <w:r>
        <w:fldChar w:fldCharType="begin"/>
      </w:r>
      <w:r>
        <w:instrText xml:space="preserve"> STYLEREF  "Rubrik 1" \n</w:instrText>
      </w:r>
      <w:r>
        <w:fldChar w:fldCharType="separate"/>
      </w:r>
      <w:r w:rsidR="00301022">
        <w:rPr>
          <w:noProof/>
        </w:rPr>
        <w:t>2</w:t>
      </w:r>
      <w:r>
        <w:rPr>
          <w:noProof/>
        </w:rPr>
        <w:fldChar w:fldCharType="end"/>
      </w:r>
      <w:r>
        <w:t>.</w:t>
      </w:r>
      <w:fldSimple w:instr=" SEQ Tabell \* ARABIC \s 1 ">
        <w:r w:rsidR="00301022">
          <w:rPr>
            <w:noProof/>
          </w:rPr>
          <w:t>105</w:t>
        </w:r>
      </w:fldSimple>
      <w:r>
        <w:tab/>
      </w:r>
      <w:r w:rsidRPr="00804A8A">
        <w:t>UO 23 Anslag</w:t>
      </w:r>
      <w:bookmarkEnd w:id="185"/>
    </w:p>
    <w:p w14:paraId="222FC5AF" w14:textId="77777777" w:rsidR="005B1647" w:rsidRDefault="005B1647" w:rsidP="005B1647">
      <w:pPr>
        <w:pStyle w:val="TabellUnderrubrik"/>
      </w:pPr>
      <w:r w:rsidRPr="00804A8A">
        <w:t>Miljoner kronor</w:t>
      </w:r>
    </w:p>
    <w:tbl>
      <w:tblPr>
        <w:tblStyle w:val="RKBPTabell"/>
        <w:tblW w:w="5000" w:type="pct"/>
        <w:tblLook w:val="04E0" w:firstRow="1" w:lastRow="1" w:firstColumn="1" w:lastColumn="0" w:noHBand="0" w:noVBand="1"/>
      </w:tblPr>
      <w:tblGrid>
        <w:gridCol w:w="709"/>
        <w:gridCol w:w="2409"/>
        <w:gridCol w:w="708"/>
        <w:gridCol w:w="709"/>
        <w:gridCol w:w="709"/>
        <w:gridCol w:w="708"/>
        <w:gridCol w:w="709"/>
        <w:gridCol w:w="709"/>
      </w:tblGrid>
      <w:tr w:rsidR="00840EC1" w14:paraId="3BD6CF50" w14:textId="77777777" w:rsidTr="00BE1FEE">
        <w:trPr>
          <w:cnfStyle w:val="100000000000" w:firstRow="1" w:lastRow="0" w:firstColumn="0" w:lastColumn="0" w:oddVBand="0" w:evenVBand="0" w:oddHBand="0" w:evenHBand="0" w:firstRowFirstColumn="0" w:firstRowLastColumn="0" w:lastRowFirstColumn="0" w:lastRowLastColumn="0"/>
          <w:trHeight w:val="675"/>
        </w:trPr>
        <w:tc>
          <w:tcPr>
            <w:cnfStyle w:val="001000000000" w:firstRow="0" w:lastRow="0" w:firstColumn="1" w:lastColumn="0" w:oddVBand="0" w:evenVBand="0" w:oddHBand="0" w:evenHBand="0" w:firstRowFirstColumn="0" w:firstRowLastColumn="0" w:lastRowFirstColumn="0" w:lastRowLastColumn="0"/>
            <w:tcW w:w="481" w:type="pct"/>
            <w:shd w:val="clear" w:color="auto" w:fill="auto"/>
            <w:noWrap/>
            <w:hideMark/>
          </w:tcPr>
          <w:p w14:paraId="1DBFA085" w14:textId="77777777" w:rsidR="005B1647" w:rsidRPr="00804A8A" w:rsidRDefault="005B1647" w:rsidP="005B1647">
            <w:pPr>
              <w:pStyle w:val="TabellHuvud"/>
            </w:pPr>
            <w:r w:rsidRPr="00804A8A">
              <w:t>Anslag</w:t>
            </w:r>
          </w:p>
        </w:tc>
        <w:tc>
          <w:tcPr>
            <w:tcW w:w="1634" w:type="pct"/>
            <w:shd w:val="clear" w:color="auto" w:fill="auto"/>
            <w:hideMark/>
          </w:tcPr>
          <w:p w14:paraId="5B7DCEE7" w14:textId="77777777" w:rsidR="005B1647" w:rsidRPr="00804A8A" w:rsidRDefault="005B1647" w:rsidP="005B1647">
            <w:pPr>
              <w:pStyle w:val="TabellHuvud"/>
              <w:jc w:val="left"/>
              <w:cnfStyle w:val="100000000000" w:firstRow="1" w:lastRow="0" w:firstColumn="0" w:lastColumn="0" w:oddVBand="0" w:evenVBand="0" w:oddHBand="0" w:evenHBand="0" w:firstRowFirstColumn="0" w:firstRowLastColumn="0" w:lastRowFirstColumn="0" w:lastRowLastColumn="0"/>
            </w:pPr>
            <w:r w:rsidRPr="00804A8A">
              <w:t>Anslagsnamn</w:t>
            </w:r>
          </w:p>
        </w:tc>
        <w:tc>
          <w:tcPr>
            <w:tcW w:w="480" w:type="pct"/>
            <w:shd w:val="clear" w:color="auto" w:fill="auto"/>
            <w:hideMark/>
          </w:tcPr>
          <w:p w14:paraId="047763CA" w14:textId="77777777" w:rsidR="005B1647" w:rsidRPr="00804A8A"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804A8A">
              <w:t>SB</w:t>
            </w:r>
            <w:r w:rsidRPr="00804A8A">
              <w:br/>
              <w:t>2019</w:t>
            </w:r>
          </w:p>
        </w:tc>
        <w:tc>
          <w:tcPr>
            <w:tcW w:w="481" w:type="pct"/>
            <w:shd w:val="clear" w:color="auto" w:fill="auto"/>
            <w:hideMark/>
          </w:tcPr>
          <w:p w14:paraId="733BF720" w14:textId="77777777" w:rsidR="005B1647" w:rsidRPr="00804A8A"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804A8A">
              <w:t>ÄB</w:t>
            </w:r>
            <w:r w:rsidRPr="00804A8A">
              <w:br/>
              <w:t>2019</w:t>
            </w:r>
          </w:p>
        </w:tc>
        <w:tc>
          <w:tcPr>
            <w:tcW w:w="481" w:type="pct"/>
            <w:shd w:val="clear" w:color="auto" w:fill="auto"/>
            <w:hideMark/>
          </w:tcPr>
          <w:p w14:paraId="5E84700C" w14:textId="77777777" w:rsidR="005B1647" w:rsidRPr="00804A8A"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804A8A">
              <w:t>Utfall</w:t>
            </w:r>
            <w:r w:rsidRPr="00804A8A">
              <w:br/>
              <w:t>2019</w:t>
            </w:r>
          </w:p>
        </w:tc>
        <w:tc>
          <w:tcPr>
            <w:tcW w:w="480" w:type="pct"/>
            <w:shd w:val="clear" w:color="auto" w:fill="auto"/>
            <w:hideMark/>
          </w:tcPr>
          <w:p w14:paraId="19CB6C15" w14:textId="77777777" w:rsidR="005B1647" w:rsidRPr="00804A8A"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804A8A">
              <w:t>Utfall-SB</w:t>
            </w:r>
            <w:r w:rsidRPr="00804A8A">
              <w:br/>
              <w:t>2019</w:t>
            </w:r>
          </w:p>
        </w:tc>
        <w:tc>
          <w:tcPr>
            <w:tcW w:w="481" w:type="pct"/>
            <w:shd w:val="clear" w:color="auto" w:fill="auto"/>
            <w:hideMark/>
          </w:tcPr>
          <w:p w14:paraId="2BFE0E70" w14:textId="77777777" w:rsidR="005B1647" w:rsidRPr="00804A8A"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804A8A">
              <w:t>Utfall-SB</w:t>
            </w:r>
            <w:r w:rsidRPr="00804A8A">
              <w:br/>
            </w:r>
            <w:r>
              <w:t>procent</w:t>
            </w:r>
            <w:r w:rsidRPr="00804A8A">
              <w:br/>
              <w:t>2019</w:t>
            </w:r>
          </w:p>
        </w:tc>
        <w:tc>
          <w:tcPr>
            <w:tcW w:w="481" w:type="pct"/>
            <w:shd w:val="clear" w:color="auto" w:fill="auto"/>
            <w:hideMark/>
          </w:tcPr>
          <w:p w14:paraId="4C7CA9FD" w14:textId="77777777" w:rsidR="005B1647" w:rsidRPr="00804A8A"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804A8A">
              <w:t>Utfall</w:t>
            </w:r>
            <w:r w:rsidRPr="00804A8A">
              <w:br/>
              <w:t>2018</w:t>
            </w:r>
          </w:p>
        </w:tc>
      </w:tr>
      <w:tr w:rsidR="00155607" w14:paraId="3ADBFFA3"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481" w:type="pct"/>
            <w:tcBorders>
              <w:top w:val="single" w:sz="12" w:space="0" w:color="auto"/>
            </w:tcBorders>
            <w:hideMark/>
          </w:tcPr>
          <w:p w14:paraId="3659DB15" w14:textId="77777777" w:rsidR="005B1647" w:rsidRPr="00804A8A" w:rsidRDefault="005B1647" w:rsidP="005B1647">
            <w:pPr>
              <w:pStyle w:val="Tabell"/>
            </w:pPr>
            <w:r w:rsidRPr="00804A8A">
              <w:t>1:2</w:t>
            </w:r>
          </w:p>
        </w:tc>
        <w:tc>
          <w:tcPr>
            <w:tcW w:w="1634" w:type="pct"/>
            <w:tcBorders>
              <w:top w:val="single" w:sz="12" w:space="0" w:color="auto"/>
            </w:tcBorders>
            <w:hideMark/>
          </w:tcPr>
          <w:p w14:paraId="303686E7" w14:textId="77777777" w:rsidR="005B1647" w:rsidRPr="00804A8A"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804A8A">
              <w:t>Insatser för skogsbruket</w:t>
            </w:r>
          </w:p>
        </w:tc>
        <w:tc>
          <w:tcPr>
            <w:tcW w:w="480" w:type="pct"/>
            <w:tcBorders>
              <w:top w:val="single" w:sz="12" w:space="0" w:color="auto"/>
            </w:tcBorders>
            <w:noWrap/>
            <w:hideMark/>
          </w:tcPr>
          <w:p w14:paraId="36E21054" w14:textId="77777777" w:rsidR="005B1647" w:rsidRPr="00804A8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04A8A">
              <w:t>282</w:t>
            </w:r>
          </w:p>
        </w:tc>
        <w:tc>
          <w:tcPr>
            <w:tcW w:w="481" w:type="pct"/>
            <w:tcBorders>
              <w:top w:val="single" w:sz="12" w:space="0" w:color="auto"/>
            </w:tcBorders>
            <w:noWrap/>
            <w:hideMark/>
          </w:tcPr>
          <w:p w14:paraId="19993A23" w14:textId="77777777" w:rsidR="005B1647" w:rsidRPr="00804A8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04A8A">
              <w:t>150</w:t>
            </w:r>
          </w:p>
        </w:tc>
        <w:tc>
          <w:tcPr>
            <w:tcW w:w="481" w:type="pct"/>
            <w:tcBorders>
              <w:top w:val="single" w:sz="12" w:space="0" w:color="auto"/>
            </w:tcBorders>
            <w:noWrap/>
            <w:hideMark/>
          </w:tcPr>
          <w:p w14:paraId="26581F77" w14:textId="77777777" w:rsidR="005B1647" w:rsidRPr="00804A8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04A8A">
              <w:t>346</w:t>
            </w:r>
          </w:p>
        </w:tc>
        <w:tc>
          <w:tcPr>
            <w:tcW w:w="480" w:type="pct"/>
            <w:tcBorders>
              <w:top w:val="single" w:sz="12" w:space="0" w:color="auto"/>
            </w:tcBorders>
            <w:noWrap/>
            <w:hideMark/>
          </w:tcPr>
          <w:p w14:paraId="1DBBEE67" w14:textId="77777777" w:rsidR="005B1647" w:rsidRPr="00804A8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04A8A">
              <w:t>64</w:t>
            </w:r>
          </w:p>
        </w:tc>
        <w:tc>
          <w:tcPr>
            <w:tcW w:w="481" w:type="pct"/>
            <w:tcBorders>
              <w:top w:val="single" w:sz="12" w:space="0" w:color="auto"/>
            </w:tcBorders>
            <w:noWrap/>
            <w:hideMark/>
          </w:tcPr>
          <w:p w14:paraId="4DB5948C" w14:textId="77777777" w:rsidR="005B1647" w:rsidRPr="00804A8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04A8A">
              <w:t>22,7</w:t>
            </w:r>
          </w:p>
        </w:tc>
        <w:tc>
          <w:tcPr>
            <w:tcW w:w="481" w:type="pct"/>
            <w:tcBorders>
              <w:top w:val="single" w:sz="12" w:space="0" w:color="auto"/>
            </w:tcBorders>
            <w:hideMark/>
          </w:tcPr>
          <w:p w14:paraId="4A10A25D" w14:textId="77777777" w:rsidR="005B1647" w:rsidRPr="00804A8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04A8A">
              <w:t>620</w:t>
            </w:r>
          </w:p>
        </w:tc>
      </w:tr>
      <w:tr w:rsidR="00155607" w14:paraId="24EAE64F"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481" w:type="pct"/>
            <w:hideMark/>
          </w:tcPr>
          <w:p w14:paraId="3BA0F450" w14:textId="77777777" w:rsidR="005B1647" w:rsidRPr="00804A8A" w:rsidRDefault="005B1647" w:rsidP="005B1647">
            <w:pPr>
              <w:pStyle w:val="Tabell"/>
            </w:pPr>
            <w:r w:rsidRPr="00804A8A">
              <w:t>1:6</w:t>
            </w:r>
          </w:p>
        </w:tc>
        <w:tc>
          <w:tcPr>
            <w:tcW w:w="1634" w:type="pct"/>
            <w:hideMark/>
          </w:tcPr>
          <w:p w14:paraId="28C97968" w14:textId="77777777" w:rsidR="005B1647" w:rsidRPr="00804A8A"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804A8A">
              <w:t>Bekämpande av smittsamma husdjurssjukdomar</w:t>
            </w:r>
          </w:p>
        </w:tc>
        <w:tc>
          <w:tcPr>
            <w:tcW w:w="480" w:type="pct"/>
            <w:noWrap/>
            <w:hideMark/>
          </w:tcPr>
          <w:p w14:paraId="5443442D" w14:textId="77777777" w:rsidR="005B1647" w:rsidRPr="00804A8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04A8A">
              <w:t>134</w:t>
            </w:r>
          </w:p>
        </w:tc>
        <w:tc>
          <w:tcPr>
            <w:tcW w:w="481" w:type="pct"/>
            <w:noWrap/>
            <w:hideMark/>
          </w:tcPr>
          <w:p w14:paraId="339B516F" w14:textId="77777777" w:rsidR="005B1647" w:rsidRPr="00804A8A"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481" w:type="pct"/>
            <w:noWrap/>
            <w:hideMark/>
          </w:tcPr>
          <w:p w14:paraId="688FD60E" w14:textId="77777777" w:rsidR="005B1647" w:rsidRPr="00804A8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04A8A">
              <w:t>112</w:t>
            </w:r>
          </w:p>
        </w:tc>
        <w:tc>
          <w:tcPr>
            <w:tcW w:w="480" w:type="pct"/>
            <w:noWrap/>
            <w:hideMark/>
          </w:tcPr>
          <w:p w14:paraId="7113C2E8" w14:textId="77777777" w:rsidR="005B1647" w:rsidRPr="00804A8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04A8A">
              <w:t>-22</w:t>
            </w:r>
          </w:p>
        </w:tc>
        <w:tc>
          <w:tcPr>
            <w:tcW w:w="481" w:type="pct"/>
            <w:noWrap/>
            <w:hideMark/>
          </w:tcPr>
          <w:p w14:paraId="1E2926BC" w14:textId="77777777" w:rsidR="005B1647" w:rsidRPr="00804A8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04A8A">
              <w:t>-16,4</w:t>
            </w:r>
          </w:p>
        </w:tc>
        <w:tc>
          <w:tcPr>
            <w:tcW w:w="481" w:type="pct"/>
            <w:hideMark/>
          </w:tcPr>
          <w:p w14:paraId="2BBFB5DE" w14:textId="77777777" w:rsidR="005B1647" w:rsidRPr="00804A8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04A8A">
              <w:t>115</w:t>
            </w:r>
          </w:p>
        </w:tc>
      </w:tr>
      <w:tr w:rsidR="00155607" w14:paraId="62923339"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481" w:type="pct"/>
            <w:hideMark/>
          </w:tcPr>
          <w:p w14:paraId="3D0DD787" w14:textId="77777777" w:rsidR="005B1647" w:rsidRPr="00804A8A" w:rsidRDefault="005B1647" w:rsidP="005B1647">
            <w:pPr>
              <w:pStyle w:val="Tabell"/>
            </w:pPr>
            <w:r w:rsidRPr="00804A8A">
              <w:t>1:8</w:t>
            </w:r>
          </w:p>
        </w:tc>
        <w:tc>
          <w:tcPr>
            <w:tcW w:w="1634" w:type="pct"/>
            <w:hideMark/>
          </w:tcPr>
          <w:p w14:paraId="57122671" w14:textId="77777777" w:rsidR="005B1647" w:rsidRPr="00804A8A"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804A8A">
              <w:t>Statens jordbruksverk</w:t>
            </w:r>
          </w:p>
        </w:tc>
        <w:tc>
          <w:tcPr>
            <w:tcW w:w="480" w:type="pct"/>
            <w:noWrap/>
            <w:hideMark/>
          </w:tcPr>
          <w:p w14:paraId="6E599311" w14:textId="77777777" w:rsidR="005B1647" w:rsidRPr="00804A8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04A8A">
              <w:t>628</w:t>
            </w:r>
          </w:p>
        </w:tc>
        <w:tc>
          <w:tcPr>
            <w:tcW w:w="481" w:type="pct"/>
            <w:noWrap/>
            <w:hideMark/>
          </w:tcPr>
          <w:p w14:paraId="7D6BE118" w14:textId="77777777" w:rsidR="005B1647" w:rsidRPr="00804A8A"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481" w:type="pct"/>
            <w:noWrap/>
            <w:hideMark/>
          </w:tcPr>
          <w:p w14:paraId="2EA7418B" w14:textId="77777777" w:rsidR="005B1647" w:rsidRPr="00804A8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04A8A">
              <w:t>629</w:t>
            </w:r>
          </w:p>
        </w:tc>
        <w:tc>
          <w:tcPr>
            <w:tcW w:w="480" w:type="pct"/>
            <w:noWrap/>
            <w:hideMark/>
          </w:tcPr>
          <w:p w14:paraId="618A33A8" w14:textId="77777777" w:rsidR="005B1647" w:rsidRPr="00804A8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04A8A">
              <w:t>0</w:t>
            </w:r>
          </w:p>
        </w:tc>
        <w:tc>
          <w:tcPr>
            <w:tcW w:w="481" w:type="pct"/>
            <w:noWrap/>
            <w:hideMark/>
          </w:tcPr>
          <w:p w14:paraId="0DEC9CC9" w14:textId="77777777" w:rsidR="005B1647" w:rsidRPr="00804A8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04A8A">
              <w:t>0,1</w:t>
            </w:r>
          </w:p>
        </w:tc>
        <w:tc>
          <w:tcPr>
            <w:tcW w:w="481" w:type="pct"/>
            <w:hideMark/>
          </w:tcPr>
          <w:p w14:paraId="49477BF3" w14:textId="77777777" w:rsidR="005B1647" w:rsidRPr="00804A8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04A8A">
              <w:t>625</w:t>
            </w:r>
          </w:p>
        </w:tc>
      </w:tr>
      <w:tr w:rsidR="00155607" w14:paraId="1DC3F956"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481" w:type="pct"/>
            <w:hideMark/>
          </w:tcPr>
          <w:p w14:paraId="5DC1914E" w14:textId="77777777" w:rsidR="005B1647" w:rsidRPr="00804A8A" w:rsidRDefault="005B1647" w:rsidP="005B1647">
            <w:pPr>
              <w:pStyle w:val="Tabell"/>
            </w:pPr>
            <w:r w:rsidRPr="00804A8A">
              <w:t>1:10</w:t>
            </w:r>
          </w:p>
        </w:tc>
        <w:tc>
          <w:tcPr>
            <w:tcW w:w="1634" w:type="pct"/>
            <w:hideMark/>
          </w:tcPr>
          <w:p w14:paraId="65F0452F" w14:textId="77777777" w:rsidR="005B1647" w:rsidRPr="00804A8A"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804A8A">
              <w:t>Gårdsstöd m.m.</w:t>
            </w:r>
          </w:p>
        </w:tc>
        <w:tc>
          <w:tcPr>
            <w:tcW w:w="480" w:type="pct"/>
            <w:noWrap/>
            <w:hideMark/>
          </w:tcPr>
          <w:p w14:paraId="4D9B12D6" w14:textId="77777777" w:rsidR="005B1647" w:rsidRPr="00804A8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04A8A">
              <w:t>7 168</w:t>
            </w:r>
          </w:p>
        </w:tc>
        <w:tc>
          <w:tcPr>
            <w:tcW w:w="481" w:type="pct"/>
            <w:noWrap/>
            <w:hideMark/>
          </w:tcPr>
          <w:p w14:paraId="512E71C2" w14:textId="77777777" w:rsidR="005B1647" w:rsidRPr="00804A8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04A8A">
              <w:t>850</w:t>
            </w:r>
          </w:p>
        </w:tc>
        <w:tc>
          <w:tcPr>
            <w:tcW w:w="481" w:type="pct"/>
            <w:noWrap/>
            <w:hideMark/>
          </w:tcPr>
          <w:p w14:paraId="7DCF0D65" w14:textId="77777777" w:rsidR="005B1647" w:rsidRPr="00804A8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04A8A">
              <w:t>7 362</w:t>
            </w:r>
          </w:p>
        </w:tc>
        <w:tc>
          <w:tcPr>
            <w:tcW w:w="480" w:type="pct"/>
            <w:noWrap/>
            <w:hideMark/>
          </w:tcPr>
          <w:p w14:paraId="0B41C771" w14:textId="77777777" w:rsidR="005B1647" w:rsidRPr="00804A8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04A8A">
              <w:t>194</w:t>
            </w:r>
          </w:p>
        </w:tc>
        <w:tc>
          <w:tcPr>
            <w:tcW w:w="481" w:type="pct"/>
            <w:noWrap/>
            <w:hideMark/>
          </w:tcPr>
          <w:p w14:paraId="758CF551" w14:textId="77777777" w:rsidR="005B1647" w:rsidRPr="00804A8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04A8A">
              <w:t>2,7</w:t>
            </w:r>
          </w:p>
        </w:tc>
        <w:tc>
          <w:tcPr>
            <w:tcW w:w="481" w:type="pct"/>
            <w:hideMark/>
          </w:tcPr>
          <w:p w14:paraId="3BAC1844" w14:textId="77777777" w:rsidR="005B1647" w:rsidRPr="00804A8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04A8A">
              <w:t>7 393</w:t>
            </w:r>
          </w:p>
        </w:tc>
      </w:tr>
      <w:tr w:rsidR="00155607" w14:paraId="024113BD"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481" w:type="pct"/>
            <w:hideMark/>
          </w:tcPr>
          <w:p w14:paraId="2CCAAC11" w14:textId="77777777" w:rsidR="005B1647" w:rsidRPr="00804A8A" w:rsidRDefault="005B1647" w:rsidP="005B1647">
            <w:pPr>
              <w:pStyle w:val="Tabell"/>
            </w:pPr>
            <w:r w:rsidRPr="00804A8A">
              <w:t>1:11</w:t>
            </w:r>
          </w:p>
        </w:tc>
        <w:tc>
          <w:tcPr>
            <w:tcW w:w="1634" w:type="pct"/>
            <w:hideMark/>
          </w:tcPr>
          <w:p w14:paraId="7637DD11" w14:textId="77777777" w:rsidR="005B1647" w:rsidRPr="00804A8A"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804A8A">
              <w:t>Intervention för jordbruksprodukter m.m.</w:t>
            </w:r>
          </w:p>
        </w:tc>
        <w:tc>
          <w:tcPr>
            <w:tcW w:w="480" w:type="pct"/>
            <w:noWrap/>
            <w:hideMark/>
          </w:tcPr>
          <w:p w14:paraId="5828CDA9" w14:textId="77777777" w:rsidR="005B1647" w:rsidRPr="00804A8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04A8A">
              <w:t>154</w:t>
            </w:r>
          </w:p>
        </w:tc>
        <w:tc>
          <w:tcPr>
            <w:tcW w:w="481" w:type="pct"/>
            <w:noWrap/>
            <w:hideMark/>
          </w:tcPr>
          <w:p w14:paraId="3066A93B" w14:textId="77777777" w:rsidR="005B1647" w:rsidRPr="00804A8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04A8A">
              <w:t>72</w:t>
            </w:r>
          </w:p>
        </w:tc>
        <w:tc>
          <w:tcPr>
            <w:tcW w:w="481" w:type="pct"/>
            <w:noWrap/>
            <w:hideMark/>
          </w:tcPr>
          <w:p w14:paraId="6D77184B" w14:textId="77777777" w:rsidR="005B1647" w:rsidRPr="00804A8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04A8A">
              <w:t>168</w:t>
            </w:r>
          </w:p>
        </w:tc>
        <w:tc>
          <w:tcPr>
            <w:tcW w:w="480" w:type="pct"/>
            <w:noWrap/>
            <w:hideMark/>
          </w:tcPr>
          <w:p w14:paraId="0CEBE99D" w14:textId="77777777" w:rsidR="005B1647" w:rsidRPr="00804A8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04A8A">
              <w:t>14</w:t>
            </w:r>
          </w:p>
        </w:tc>
        <w:tc>
          <w:tcPr>
            <w:tcW w:w="481" w:type="pct"/>
            <w:noWrap/>
            <w:hideMark/>
          </w:tcPr>
          <w:p w14:paraId="516DE2F5" w14:textId="77777777" w:rsidR="005B1647" w:rsidRPr="00804A8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04A8A">
              <w:t>9,0</w:t>
            </w:r>
          </w:p>
        </w:tc>
        <w:tc>
          <w:tcPr>
            <w:tcW w:w="481" w:type="pct"/>
            <w:hideMark/>
          </w:tcPr>
          <w:p w14:paraId="7FA8B04F" w14:textId="77777777" w:rsidR="005B1647" w:rsidRPr="00804A8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04A8A">
              <w:t>77</w:t>
            </w:r>
          </w:p>
        </w:tc>
      </w:tr>
      <w:tr w:rsidR="00155607" w14:paraId="159EF5AE"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481" w:type="pct"/>
            <w:hideMark/>
          </w:tcPr>
          <w:p w14:paraId="38A05A90" w14:textId="77777777" w:rsidR="005B1647" w:rsidRPr="00804A8A" w:rsidRDefault="005B1647" w:rsidP="005B1647">
            <w:pPr>
              <w:pStyle w:val="Tabell"/>
            </w:pPr>
            <w:r w:rsidRPr="00804A8A">
              <w:t>1:17</w:t>
            </w:r>
          </w:p>
        </w:tc>
        <w:tc>
          <w:tcPr>
            <w:tcW w:w="1634" w:type="pct"/>
            <w:hideMark/>
          </w:tcPr>
          <w:p w14:paraId="7ABF107D" w14:textId="77777777" w:rsidR="005B1647" w:rsidRPr="00804A8A"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804A8A">
              <w:t>Åtgärder för landsbygdens miljö och struktur</w:t>
            </w:r>
          </w:p>
        </w:tc>
        <w:tc>
          <w:tcPr>
            <w:tcW w:w="480" w:type="pct"/>
            <w:noWrap/>
            <w:hideMark/>
          </w:tcPr>
          <w:p w14:paraId="0EE884DF" w14:textId="77777777" w:rsidR="005B1647" w:rsidRPr="00804A8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04A8A">
              <w:t>5 587</w:t>
            </w:r>
          </w:p>
        </w:tc>
        <w:tc>
          <w:tcPr>
            <w:tcW w:w="481" w:type="pct"/>
            <w:noWrap/>
            <w:hideMark/>
          </w:tcPr>
          <w:p w14:paraId="093E236D" w14:textId="77777777" w:rsidR="005B1647" w:rsidRPr="00804A8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04A8A">
              <w:t>-230</w:t>
            </w:r>
          </w:p>
        </w:tc>
        <w:tc>
          <w:tcPr>
            <w:tcW w:w="481" w:type="pct"/>
            <w:noWrap/>
            <w:hideMark/>
          </w:tcPr>
          <w:p w14:paraId="2FE1B9DB" w14:textId="77777777" w:rsidR="005B1647" w:rsidRPr="00804A8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04A8A">
              <w:t>4 704</w:t>
            </w:r>
          </w:p>
        </w:tc>
        <w:tc>
          <w:tcPr>
            <w:tcW w:w="480" w:type="pct"/>
            <w:noWrap/>
            <w:hideMark/>
          </w:tcPr>
          <w:p w14:paraId="01A3D550" w14:textId="77777777" w:rsidR="005B1647" w:rsidRPr="00804A8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04A8A">
              <w:t>-883</w:t>
            </w:r>
          </w:p>
        </w:tc>
        <w:tc>
          <w:tcPr>
            <w:tcW w:w="481" w:type="pct"/>
            <w:noWrap/>
            <w:hideMark/>
          </w:tcPr>
          <w:p w14:paraId="053B0DDF" w14:textId="77777777" w:rsidR="005B1647" w:rsidRPr="00804A8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04A8A">
              <w:t>-15,8</w:t>
            </w:r>
          </w:p>
        </w:tc>
        <w:tc>
          <w:tcPr>
            <w:tcW w:w="481" w:type="pct"/>
            <w:hideMark/>
          </w:tcPr>
          <w:p w14:paraId="458FD325" w14:textId="77777777" w:rsidR="005B1647" w:rsidRPr="00804A8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04A8A">
              <w:t>3 981</w:t>
            </w:r>
          </w:p>
        </w:tc>
      </w:tr>
      <w:tr w:rsidR="00155607" w14:paraId="0E43DAA6" w14:textId="77777777" w:rsidTr="00155607">
        <w:trPr>
          <w:trHeight w:val="450"/>
        </w:trPr>
        <w:tc>
          <w:tcPr>
            <w:cnfStyle w:val="001000000000" w:firstRow="0" w:lastRow="0" w:firstColumn="1" w:lastColumn="0" w:oddVBand="0" w:evenVBand="0" w:oddHBand="0" w:evenHBand="0" w:firstRowFirstColumn="0" w:firstRowLastColumn="0" w:lastRowFirstColumn="0" w:lastRowLastColumn="0"/>
            <w:tcW w:w="481" w:type="pct"/>
            <w:hideMark/>
          </w:tcPr>
          <w:p w14:paraId="62E4178A" w14:textId="77777777" w:rsidR="005B1647" w:rsidRPr="00804A8A" w:rsidRDefault="005B1647" w:rsidP="005B1647">
            <w:pPr>
              <w:pStyle w:val="Tabell"/>
            </w:pPr>
            <w:r w:rsidRPr="00804A8A">
              <w:t>1:18</w:t>
            </w:r>
          </w:p>
        </w:tc>
        <w:tc>
          <w:tcPr>
            <w:tcW w:w="1634" w:type="pct"/>
            <w:hideMark/>
          </w:tcPr>
          <w:p w14:paraId="6367EAD6" w14:textId="77777777" w:rsidR="005B1647" w:rsidRPr="00804A8A"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804A8A">
              <w:t>Från EU-budgeten finansierade åtgärder för landsbygdens miljö och struktur</w:t>
            </w:r>
          </w:p>
        </w:tc>
        <w:tc>
          <w:tcPr>
            <w:tcW w:w="480" w:type="pct"/>
            <w:noWrap/>
            <w:hideMark/>
          </w:tcPr>
          <w:p w14:paraId="24A90E8D" w14:textId="77777777" w:rsidR="005B1647" w:rsidRPr="00804A8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04A8A">
              <w:t>2 657</w:t>
            </w:r>
          </w:p>
        </w:tc>
        <w:tc>
          <w:tcPr>
            <w:tcW w:w="481" w:type="pct"/>
            <w:noWrap/>
            <w:hideMark/>
          </w:tcPr>
          <w:p w14:paraId="04A005E7" w14:textId="77777777" w:rsidR="005B1647" w:rsidRPr="00804A8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04A8A">
              <w:t>141</w:t>
            </w:r>
          </w:p>
        </w:tc>
        <w:tc>
          <w:tcPr>
            <w:tcW w:w="481" w:type="pct"/>
            <w:noWrap/>
            <w:hideMark/>
          </w:tcPr>
          <w:p w14:paraId="0A0F17C2" w14:textId="77777777" w:rsidR="005B1647" w:rsidRPr="00804A8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04A8A">
              <w:t>3 068</w:t>
            </w:r>
          </w:p>
        </w:tc>
        <w:tc>
          <w:tcPr>
            <w:tcW w:w="480" w:type="pct"/>
            <w:noWrap/>
            <w:hideMark/>
          </w:tcPr>
          <w:p w14:paraId="000F20BB" w14:textId="77777777" w:rsidR="005B1647" w:rsidRPr="00804A8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04A8A">
              <w:t>411</w:t>
            </w:r>
          </w:p>
        </w:tc>
        <w:tc>
          <w:tcPr>
            <w:tcW w:w="481" w:type="pct"/>
            <w:noWrap/>
            <w:hideMark/>
          </w:tcPr>
          <w:p w14:paraId="5F6762B3" w14:textId="77777777" w:rsidR="005B1647" w:rsidRPr="00804A8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04A8A">
              <w:t>15,5</w:t>
            </w:r>
          </w:p>
        </w:tc>
        <w:tc>
          <w:tcPr>
            <w:tcW w:w="481" w:type="pct"/>
            <w:hideMark/>
          </w:tcPr>
          <w:p w14:paraId="1C4252C9" w14:textId="77777777" w:rsidR="005B1647" w:rsidRPr="00804A8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04A8A">
              <w:t>2 109</w:t>
            </w:r>
          </w:p>
        </w:tc>
      </w:tr>
      <w:tr w:rsidR="00155607" w14:paraId="5C27D2E4"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481" w:type="pct"/>
            <w:hideMark/>
          </w:tcPr>
          <w:p w14:paraId="29990442" w14:textId="77777777" w:rsidR="005B1647" w:rsidRPr="00804A8A" w:rsidRDefault="005B1647" w:rsidP="005B1647">
            <w:pPr>
              <w:pStyle w:val="Tabell"/>
            </w:pPr>
            <w:r w:rsidRPr="00804A8A">
              <w:t>1:19</w:t>
            </w:r>
          </w:p>
        </w:tc>
        <w:tc>
          <w:tcPr>
            <w:tcW w:w="1634" w:type="pct"/>
            <w:hideMark/>
          </w:tcPr>
          <w:p w14:paraId="6E452646" w14:textId="77777777" w:rsidR="005B1647" w:rsidRPr="00804A8A"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804A8A">
              <w:t>Miljöförbättrande åtgärder i jordbruket</w:t>
            </w:r>
          </w:p>
        </w:tc>
        <w:tc>
          <w:tcPr>
            <w:tcW w:w="480" w:type="pct"/>
            <w:noWrap/>
            <w:hideMark/>
          </w:tcPr>
          <w:p w14:paraId="6DDA4483" w14:textId="77777777" w:rsidR="005B1647" w:rsidRPr="00804A8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04A8A">
              <w:t>80</w:t>
            </w:r>
          </w:p>
        </w:tc>
        <w:tc>
          <w:tcPr>
            <w:tcW w:w="481" w:type="pct"/>
            <w:noWrap/>
            <w:hideMark/>
          </w:tcPr>
          <w:p w14:paraId="698343CF" w14:textId="77777777" w:rsidR="005B1647" w:rsidRPr="00804A8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04A8A">
              <w:t>100</w:t>
            </w:r>
          </w:p>
        </w:tc>
        <w:tc>
          <w:tcPr>
            <w:tcW w:w="481" w:type="pct"/>
            <w:noWrap/>
            <w:hideMark/>
          </w:tcPr>
          <w:p w14:paraId="6BCD3D87" w14:textId="77777777" w:rsidR="005B1647" w:rsidRPr="00804A8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04A8A">
              <w:t>180</w:t>
            </w:r>
          </w:p>
        </w:tc>
        <w:tc>
          <w:tcPr>
            <w:tcW w:w="480" w:type="pct"/>
            <w:noWrap/>
            <w:hideMark/>
          </w:tcPr>
          <w:p w14:paraId="3BBE625F" w14:textId="77777777" w:rsidR="005B1647" w:rsidRPr="00804A8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04A8A">
              <w:t>100</w:t>
            </w:r>
          </w:p>
        </w:tc>
        <w:tc>
          <w:tcPr>
            <w:tcW w:w="481" w:type="pct"/>
            <w:noWrap/>
            <w:hideMark/>
          </w:tcPr>
          <w:p w14:paraId="11D0B9F2" w14:textId="77777777" w:rsidR="005B1647" w:rsidRPr="00804A8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04A8A">
              <w:t>125,3</w:t>
            </w:r>
          </w:p>
        </w:tc>
        <w:tc>
          <w:tcPr>
            <w:tcW w:w="481" w:type="pct"/>
            <w:hideMark/>
          </w:tcPr>
          <w:p w14:paraId="0F7A2DD1" w14:textId="77777777" w:rsidR="005B1647" w:rsidRPr="00804A8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04A8A">
              <w:t>347</w:t>
            </w:r>
          </w:p>
        </w:tc>
      </w:tr>
      <w:tr w:rsidR="00155607" w14:paraId="7ED264B1"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481" w:type="pct"/>
            <w:hideMark/>
          </w:tcPr>
          <w:p w14:paraId="715D174F" w14:textId="77777777" w:rsidR="005B1647" w:rsidRPr="00804A8A" w:rsidRDefault="005B1647" w:rsidP="005B1647">
            <w:pPr>
              <w:pStyle w:val="Tabell"/>
            </w:pPr>
            <w:r w:rsidRPr="00804A8A">
              <w:t>1:23</w:t>
            </w:r>
          </w:p>
        </w:tc>
        <w:tc>
          <w:tcPr>
            <w:tcW w:w="1634" w:type="pct"/>
            <w:hideMark/>
          </w:tcPr>
          <w:p w14:paraId="1B542D69" w14:textId="77777777" w:rsidR="005B1647" w:rsidRPr="00804A8A"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804A8A">
              <w:t>Sveriges lantbruksuniversitet</w:t>
            </w:r>
          </w:p>
        </w:tc>
        <w:tc>
          <w:tcPr>
            <w:tcW w:w="480" w:type="pct"/>
            <w:noWrap/>
            <w:hideMark/>
          </w:tcPr>
          <w:p w14:paraId="075EC46E" w14:textId="77777777" w:rsidR="005B1647" w:rsidRPr="00804A8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04A8A">
              <w:t>1 930</w:t>
            </w:r>
          </w:p>
        </w:tc>
        <w:tc>
          <w:tcPr>
            <w:tcW w:w="481" w:type="pct"/>
            <w:noWrap/>
            <w:hideMark/>
          </w:tcPr>
          <w:p w14:paraId="59A254AD" w14:textId="77777777" w:rsidR="005B1647" w:rsidRPr="00804A8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04A8A">
              <w:t>17</w:t>
            </w:r>
          </w:p>
        </w:tc>
        <w:tc>
          <w:tcPr>
            <w:tcW w:w="481" w:type="pct"/>
            <w:noWrap/>
            <w:hideMark/>
          </w:tcPr>
          <w:p w14:paraId="43974AD6" w14:textId="77777777" w:rsidR="005B1647" w:rsidRPr="00804A8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04A8A">
              <w:t>1 947</w:t>
            </w:r>
          </w:p>
        </w:tc>
        <w:tc>
          <w:tcPr>
            <w:tcW w:w="480" w:type="pct"/>
            <w:noWrap/>
            <w:hideMark/>
          </w:tcPr>
          <w:p w14:paraId="1E1ED35A" w14:textId="77777777" w:rsidR="005B1647" w:rsidRPr="00804A8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04A8A">
              <w:t>17</w:t>
            </w:r>
          </w:p>
        </w:tc>
        <w:tc>
          <w:tcPr>
            <w:tcW w:w="481" w:type="pct"/>
            <w:noWrap/>
            <w:hideMark/>
          </w:tcPr>
          <w:p w14:paraId="1F9EF4D8" w14:textId="77777777" w:rsidR="005B1647" w:rsidRPr="00804A8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04A8A">
              <w:t>0,9</w:t>
            </w:r>
          </w:p>
        </w:tc>
        <w:tc>
          <w:tcPr>
            <w:tcW w:w="481" w:type="pct"/>
            <w:hideMark/>
          </w:tcPr>
          <w:p w14:paraId="3023D172" w14:textId="77777777" w:rsidR="005B1647" w:rsidRPr="00804A8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04A8A">
              <w:t>1 912</w:t>
            </w:r>
          </w:p>
        </w:tc>
      </w:tr>
      <w:tr w:rsidR="00155607" w14:paraId="686DE1C5"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481" w:type="pct"/>
            <w:tcBorders>
              <w:bottom w:val="single" w:sz="4" w:space="0" w:color="auto"/>
            </w:tcBorders>
            <w:hideMark/>
          </w:tcPr>
          <w:p w14:paraId="0FB1DFC2" w14:textId="77777777" w:rsidR="005B1647" w:rsidRPr="00804A8A" w:rsidRDefault="005B1647" w:rsidP="005B1647">
            <w:pPr>
              <w:pStyle w:val="Tabell"/>
            </w:pPr>
          </w:p>
        </w:tc>
        <w:tc>
          <w:tcPr>
            <w:tcW w:w="1634" w:type="pct"/>
            <w:tcBorders>
              <w:bottom w:val="single" w:sz="4" w:space="0" w:color="auto"/>
            </w:tcBorders>
            <w:hideMark/>
          </w:tcPr>
          <w:p w14:paraId="35E1D3BE" w14:textId="77777777" w:rsidR="005B1647" w:rsidRPr="00804A8A"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804A8A">
              <w:t>Övriga anslag</w:t>
            </w:r>
          </w:p>
        </w:tc>
        <w:tc>
          <w:tcPr>
            <w:tcW w:w="480" w:type="pct"/>
            <w:tcBorders>
              <w:bottom w:val="single" w:sz="4" w:space="0" w:color="auto"/>
            </w:tcBorders>
            <w:noWrap/>
            <w:hideMark/>
          </w:tcPr>
          <w:p w14:paraId="3384F7B1" w14:textId="77777777" w:rsidR="005B1647" w:rsidRPr="00804A8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04A8A">
              <w:t>2 279</w:t>
            </w:r>
          </w:p>
        </w:tc>
        <w:tc>
          <w:tcPr>
            <w:tcW w:w="481" w:type="pct"/>
            <w:tcBorders>
              <w:bottom w:val="single" w:sz="4" w:space="0" w:color="auto"/>
            </w:tcBorders>
            <w:noWrap/>
            <w:hideMark/>
          </w:tcPr>
          <w:p w14:paraId="0F1F08B6" w14:textId="77777777" w:rsidR="005B1647" w:rsidRPr="00804A8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04A8A">
              <w:t>22</w:t>
            </w:r>
          </w:p>
        </w:tc>
        <w:tc>
          <w:tcPr>
            <w:tcW w:w="481" w:type="pct"/>
            <w:tcBorders>
              <w:bottom w:val="single" w:sz="4" w:space="0" w:color="auto"/>
            </w:tcBorders>
            <w:noWrap/>
            <w:hideMark/>
          </w:tcPr>
          <w:p w14:paraId="349DE591" w14:textId="77777777" w:rsidR="005B1647" w:rsidRPr="00804A8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04A8A">
              <w:t>2 268</w:t>
            </w:r>
          </w:p>
        </w:tc>
        <w:tc>
          <w:tcPr>
            <w:tcW w:w="480" w:type="pct"/>
            <w:tcBorders>
              <w:bottom w:val="single" w:sz="4" w:space="0" w:color="auto"/>
            </w:tcBorders>
            <w:noWrap/>
            <w:hideMark/>
          </w:tcPr>
          <w:p w14:paraId="287CAF0A" w14:textId="77777777" w:rsidR="005B1647" w:rsidRPr="00804A8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04A8A">
              <w:t>-11</w:t>
            </w:r>
          </w:p>
        </w:tc>
        <w:tc>
          <w:tcPr>
            <w:tcW w:w="481" w:type="pct"/>
            <w:tcBorders>
              <w:bottom w:val="single" w:sz="4" w:space="0" w:color="auto"/>
            </w:tcBorders>
            <w:noWrap/>
            <w:hideMark/>
          </w:tcPr>
          <w:p w14:paraId="5253D16C" w14:textId="77777777" w:rsidR="005B1647" w:rsidRPr="00804A8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04A8A">
              <w:t>-0,5</w:t>
            </w:r>
          </w:p>
        </w:tc>
        <w:tc>
          <w:tcPr>
            <w:tcW w:w="481" w:type="pct"/>
            <w:tcBorders>
              <w:bottom w:val="single" w:sz="4" w:space="0" w:color="auto"/>
            </w:tcBorders>
            <w:hideMark/>
          </w:tcPr>
          <w:p w14:paraId="7495FE50" w14:textId="77777777" w:rsidR="005B1647" w:rsidRPr="00804A8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04A8A">
              <w:t>2 417</w:t>
            </w:r>
          </w:p>
        </w:tc>
      </w:tr>
      <w:tr w:rsidR="00155607" w14:paraId="5A7B2BFD" w14:textId="77777777" w:rsidTr="00155607">
        <w:trPr>
          <w:cnfStyle w:val="010000000000" w:firstRow="0" w:lastRow="1" w:firstColumn="0" w:lastColumn="0" w:oddVBand="0" w:evenVBand="0" w:oddHBand="0" w:evenHBand="0" w:firstRowFirstColumn="0" w:firstRowLastColumn="0" w:lastRowFirstColumn="0" w:lastRowLastColumn="0"/>
          <w:trHeight w:val="225"/>
        </w:trPr>
        <w:tc>
          <w:tcPr>
            <w:cnfStyle w:val="001000000000" w:firstRow="0" w:lastRow="0" w:firstColumn="1" w:lastColumn="0" w:oddVBand="0" w:evenVBand="0" w:oddHBand="0" w:evenHBand="0" w:firstRowFirstColumn="0" w:firstRowLastColumn="0" w:lastRowFirstColumn="0" w:lastRowLastColumn="0"/>
            <w:tcW w:w="481" w:type="pct"/>
            <w:tcBorders>
              <w:top w:val="single" w:sz="4" w:space="0" w:color="auto"/>
            </w:tcBorders>
            <w:shd w:val="clear" w:color="auto" w:fill="auto"/>
            <w:noWrap/>
            <w:hideMark/>
          </w:tcPr>
          <w:p w14:paraId="6FAD48C3" w14:textId="77777777" w:rsidR="005B1647" w:rsidRPr="00804A8A" w:rsidRDefault="005B1647" w:rsidP="005B1647">
            <w:pPr>
              <w:pStyle w:val="Tabell"/>
              <w:rPr>
                <w:bCs/>
              </w:rPr>
            </w:pPr>
            <w:r w:rsidRPr="00804A8A">
              <w:rPr>
                <w:bCs/>
              </w:rPr>
              <w:t>Summa</w:t>
            </w:r>
          </w:p>
        </w:tc>
        <w:tc>
          <w:tcPr>
            <w:tcW w:w="1634" w:type="pct"/>
            <w:tcBorders>
              <w:top w:val="single" w:sz="4" w:space="0" w:color="auto"/>
            </w:tcBorders>
            <w:shd w:val="clear" w:color="auto" w:fill="auto"/>
            <w:hideMark/>
          </w:tcPr>
          <w:p w14:paraId="65CD5846" w14:textId="77777777" w:rsidR="005B1647" w:rsidRPr="00804A8A" w:rsidRDefault="005B1647" w:rsidP="005B1647">
            <w:pPr>
              <w:pStyle w:val="Tabell"/>
              <w:jc w:val="left"/>
              <w:cnfStyle w:val="010000000000" w:firstRow="0" w:lastRow="1" w:firstColumn="0" w:lastColumn="0" w:oddVBand="0" w:evenVBand="0" w:oddHBand="0" w:evenHBand="0" w:firstRowFirstColumn="0" w:firstRowLastColumn="0" w:lastRowFirstColumn="0" w:lastRowLastColumn="0"/>
              <w:rPr>
                <w:bCs/>
              </w:rPr>
            </w:pPr>
            <w:r w:rsidRPr="00804A8A">
              <w:rPr>
                <w:bCs/>
              </w:rPr>
              <w:t> </w:t>
            </w:r>
          </w:p>
        </w:tc>
        <w:tc>
          <w:tcPr>
            <w:tcW w:w="480" w:type="pct"/>
            <w:tcBorders>
              <w:top w:val="single" w:sz="4" w:space="0" w:color="auto"/>
            </w:tcBorders>
            <w:shd w:val="clear" w:color="auto" w:fill="auto"/>
            <w:noWrap/>
            <w:hideMark/>
          </w:tcPr>
          <w:p w14:paraId="11C063F4" w14:textId="77777777" w:rsidR="005B1647" w:rsidRPr="00804A8A"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804A8A">
              <w:rPr>
                <w:bCs/>
              </w:rPr>
              <w:t>20 900</w:t>
            </w:r>
          </w:p>
        </w:tc>
        <w:tc>
          <w:tcPr>
            <w:tcW w:w="481" w:type="pct"/>
            <w:tcBorders>
              <w:top w:val="single" w:sz="4" w:space="0" w:color="auto"/>
            </w:tcBorders>
            <w:shd w:val="clear" w:color="auto" w:fill="auto"/>
            <w:noWrap/>
            <w:hideMark/>
          </w:tcPr>
          <w:p w14:paraId="1CC7380C" w14:textId="77777777" w:rsidR="005B1647" w:rsidRPr="00804A8A"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804A8A">
              <w:rPr>
                <w:bCs/>
              </w:rPr>
              <w:t>1 122</w:t>
            </w:r>
          </w:p>
        </w:tc>
        <w:tc>
          <w:tcPr>
            <w:tcW w:w="481" w:type="pct"/>
            <w:tcBorders>
              <w:top w:val="single" w:sz="4" w:space="0" w:color="auto"/>
            </w:tcBorders>
            <w:shd w:val="clear" w:color="auto" w:fill="auto"/>
            <w:noWrap/>
            <w:hideMark/>
          </w:tcPr>
          <w:p w14:paraId="21BDE4E0" w14:textId="77777777" w:rsidR="005B1647" w:rsidRPr="00804A8A"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804A8A">
              <w:rPr>
                <w:bCs/>
              </w:rPr>
              <w:t>20 784</w:t>
            </w:r>
          </w:p>
        </w:tc>
        <w:tc>
          <w:tcPr>
            <w:tcW w:w="480" w:type="pct"/>
            <w:tcBorders>
              <w:top w:val="single" w:sz="4" w:space="0" w:color="auto"/>
            </w:tcBorders>
            <w:shd w:val="clear" w:color="auto" w:fill="auto"/>
            <w:noWrap/>
            <w:hideMark/>
          </w:tcPr>
          <w:p w14:paraId="0D0227EA" w14:textId="77777777" w:rsidR="005B1647" w:rsidRPr="00804A8A"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804A8A">
              <w:rPr>
                <w:bCs/>
              </w:rPr>
              <w:t>-117</w:t>
            </w:r>
          </w:p>
        </w:tc>
        <w:tc>
          <w:tcPr>
            <w:tcW w:w="481" w:type="pct"/>
            <w:tcBorders>
              <w:top w:val="single" w:sz="4" w:space="0" w:color="auto"/>
            </w:tcBorders>
            <w:shd w:val="clear" w:color="auto" w:fill="auto"/>
            <w:noWrap/>
            <w:hideMark/>
          </w:tcPr>
          <w:p w14:paraId="26C1FAE0" w14:textId="77777777" w:rsidR="005B1647" w:rsidRPr="00804A8A"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804A8A">
              <w:rPr>
                <w:bCs/>
              </w:rPr>
              <w:t>-0,6</w:t>
            </w:r>
          </w:p>
        </w:tc>
        <w:tc>
          <w:tcPr>
            <w:tcW w:w="481" w:type="pct"/>
            <w:tcBorders>
              <w:top w:val="single" w:sz="4" w:space="0" w:color="auto"/>
            </w:tcBorders>
            <w:shd w:val="clear" w:color="auto" w:fill="auto"/>
            <w:hideMark/>
          </w:tcPr>
          <w:p w14:paraId="7AC2260F" w14:textId="77777777" w:rsidR="005B1647" w:rsidRPr="00804A8A"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804A8A">
              <w:rPr>
                <w:bCs/>
              </w:rPr>
              <w:t>19 597</w:t>
            </w:r>
          </w:p>
        </w:tc>
      </w:tr>
    </w:tbl>
    <w:p w14:paraId="439367EB" w14:textId="77777777" w:rsidR="005B1647" w:rsidRDefault="005B1647" w:rsidP="005B1647">
      <w:pPr>
        <w:pStyle w:val="Brdtext"/>
        <w:spacing w:before="160"/>
      </w:pPr>
      <w:r w:rsidRPr="00612501">
        <w:t>Utgiftsområdet omfattar i huvudsak verksamhet inom områdena jordbruks- och trädgårdsnäring, fiskerinäring, livsmedel, skog, djur, landsbygd och jakt samt rennäring och samefrågor. Utgiftsområdet omfattar även verksamhet inom utbildning och forskning.</w:t>
      </w:r>
    </w:p>
    <w:p w14:paraId="090676E5" w14:textId="77777777" w:rsidR="005B1647" w:rsidRDefault="005B1647" w:rsidP="005B1647">
      <w:pPr>
        <w:pStyle w:val="Brdtext"/>
      </w:pPr>
      <w:r>
        <w:t>Utfallet uppgick till 20 784 miljoner kronor och är därmed 117 miljoner kronor (0,6 procent) lägre än vad som anvisades i statens budget. Jämfört med 2018 ökade utgifterna inom området med 1 187 miljoner kronor (6,1 procent).</w:t>
      </w:r>
    </w:p>
    <w:p w14:paraId="580BDE78" w14:textId="77777777" w:rsidR="005B1647" w:rsidRDefault="005B1647" w:rsidP="005B1647">
      <w:pPr>
        <w:pStyle w:val="Rubrik5utannumrering"/>
      </w:pPr>
      <w:r>
        <w:t>Ökad medfinansiering från EU inom landsbygdsprogrammet</w:t>
      </w:r>
    </w:p>
    <w:p w14:paraId="5A629309" w14:textId="77777777" w:rsidR="005B1647" w:rsidRDefault="005B1647" w:rsidP="005B1647">
      <w:pPr>
        <w:pStyle w:val="Brdtext"/>
      </w:pPr>
      <w:r>
        <w:t xml:space="preserve">Utfallet för anslaget 1:17 </w:t>
      </w:r>
      <w:r w:rsidRPr="00B72B2A">
        <w:rPr>
          <w:i/>
          <w:iCs/>
        </w:rPr>
        <w:t>Åtgärder för landsbygdens miljö och struktur</w:t>
      </w:r>
      <w:r>
        <w:t xml:space="preserve"> uppgick till 5 587 miljoner kronor. Det är 883 miljoner kronor (15,8 procent) lägre än anvisat i statens budget. Riksdagen beslutade i enlighet med propositionen Vårändringsbudget för 2019 att justera den valutakurs som ligger som grund för beräkningen av de finansiella ramarna för landsbygdsprogrammen, från 8,39 kronor per euro till 9,30 kr per euro. Ändringen innebar att EU:s del av finansieringen skulle öka varför riksdagen av den anledningen beslutade att minska anvisade medel på anslaget med 141 miljoner kronor, medan anslaget 1:18 </w:t>
      </w:r>
      <w:r w:rsidRPr="006A09D7">
        <w:rPr>
          <w:i/>
          <w:iCs/>
        </w:rPr>
        <w:t>Från EU-budgeten finansierade åtgärder för landsbygdens miljö</w:t>
      </w:r>
      <w:r>
        <w:t xml:space="preserve"> och struktur höjdes med ett motsvarande belopp.</w:t>
      </w:r>
    </w:p>
    <w:p w14:paraId="12AF9A43" w14:textId="77777777" w:rsidR="005B1647" w:rsidRDefault="005B1647" w:rsidP="005B1647">
      <w:pPr>
        <w:pStyle w:val="Brdtext"/>
      </w:pPr>
      <w:r>
        <w:t xml:space="preserve">Under hösten 2019 godkände </w:t>
      </w:r>
      <w:r w:rsidRPr="004278BF">
        <w:t xml:space="preserve">Europeiska kommissionen </w:t>
      </w:r>
      <w:r>
        <w:t>en från regeringen föreslagen programändring avseende landsbygdsprogrammet i Sverige. Program</w:t>
      </w:r>
      <w:r>
        <w:softHyphen/>
        <w:t xml:space="preserve">ändringen innebar bl.a. att </w:t>
      </w:r>
      <w:r w:rsidRPr="004278BF">
        <w:t>medfinansieringen från EU inom landsbygdsprogrammet generellt</w:t>
      </w:r>
      <w:r>
        <w:t xml:space="preserve"> </w:t>
      </w:r>
      <w:r w:rsidRPr="004278BF">
        <w:t>öka</w:t>
      </w:r>
      <w:r>
        <w:t>de</w:t>
      </w:r>
      <w:r w:rsidRPr="004278BF">
        <w:t xml:space="preserve"> från 39,5 procent till 48,8 procent.</w:t>
      </w:r>
      <w:r>
        <w:t xml:space="preserve"> Det medförde att utgifterna under anslaget 1:17 </w:t>
      </w:r>
      <w:r w:rsidRPr="00B72B2A">
        <w:rPr>
          <w:i/>
          <w:iCs/>
        </w:rPr>
        <w:t>Åtgärder för landsbygdens miljö och struktur</w:t>
      </w:r>
      <w:r>
        <w:t xml:space="preserve"> minskade medan utgifterna för anslaget 1:18 </w:t>
      </w:r>
      <w:r w:rsidRPr="00B72B2A">
        <w:rPr>
          <w:i/>
          <w:iCs/>
        </w:rPr>
        <w:t>Från EU-budgeten finansierade åtgärder för landsbygdens miljö</w:t>
      </w:r>
      <w:r>
        <w:t xml:space="preserve"> och struktur </w:t>
      </w:r>
      <w:r>
        <w:lastRenderedPageBreak/>
        <w:t>ökade i motsvarande grad, vilket till stor del förklarar skillnaderna för de båda anslagen jämfört med den ursprungliga budgeten.</w:t>
      </w:r>
    </w:p>
    <w:p w14:paraId="75BDB595" w14:textId="77777777" w:rsidR="005B1647" w:rsidRDefault="005B1647" w:rsidP="005B1647">
      <w:pPr>
        <w:pStyle w:val="Rubrik5utannumrering"/>
      </w:pPr>
      <w:r>
        <w:t>Högre utgifter för gårdsstödet</w:t>
      </w:r>
    </w:p>
    <w:p w14:paraId="09EC0CA5" w14:textId="77777777" w:rsidR="005B1647" w:rsidRDefault="005B1647" w:rsidP="005B1647">
      <w:pPr>
        <w:pStyle w:val="Brdtext"/>
      </w:pPr>
      <w:r>
        <w:t xml:space="preserve">Utfallet för anslaget 1:10 </w:t>
      </w:r>
      <w:r w:rsidRPr="006A09D7">
        <w:rPr>
          <w:i/>
          <w:iCs/>
        </w:rPr>
        <w:t>Gårdsstöd m.m</w:t>
      </w:r>
      <w:r>
        <w:t>. blev 7 362 miljoner kronor, vilket är 194 miljoner kronor (2,7 procent) högre än anvisat i statens budget. Det högre utfallet beror på att kronans värde i förhållande till euron var svagare när gårdsstödet betalades ut än vad regeringen beräknade vid framtagandet av budgeten. Stödrätternas värde är bestämda i euro men betalas ut i kronor. I enlighet med propositionen Höständringsbudget för 2019 beslutade därför riksdagen att anvisa anslaget ytterligare 850 miljoner kronor. Utöver de högre utgifterna för gårdsstöd finansierade ändringsbudgeten en utnyttjad anslagskredit från 2018 på 667 miljoner kronor.</w:t>
      </w:r>
    </w:p>
    <w:p w14:paraId="3FADBEA1" w14:textId="77777777" w:rsidR="005B1647" w:rsidRDefault="005B1647" w:rsidP="005B1647">
      <w:pPr>
        <w:pStyle w:val="Rubrik5utannumrering"/>
      </w:pPr>
      <w:r>
        <w:t>Metangasreduceringen utvidgades under 2019</w:t>
      </w:r>
    </w:p>
    <w:p w14:paraId="0776F22B" w14:textId="3BDF2C99" w:rsidR="005B1647" w:rsidRDefault="005B1647" w:rsidP="005B1647">
      <w:pPr>
        <w:pStyle w:val="Brdtext"/>
      </w:pPr>
      <w:r>
        <w:t xml:space="preserve">Utfallet för anslaget 1:19 </w:t>
      </w:r>
      <w:r w:rsidRPr="006A09D7">
        <w:rPr>
          <w:i/>
          <w:iCs/>
        </w:rPr>
        <w:t>Miljöförbättrande åtgärder i jordbruket</w:t>
      </w:r>
      <w:r>
        <w:t xml:space="preserve"> blev 100 miljoner kronor högre än anvisat i statens budget. Det högre utfallet beror på att riksdagen, i enlighet med propositionen Höständringsbudget för 2019, beslutade att stöd för metangas</w:t>
      </w:r>
      <w:r>
        <w:softHyphen/>
        <w:t>reducering även under 2019 skulle omfatta fler områden än rötning (metangas</w:t>
      </w:r>
      <w:r>
        <w:softHyphen/>
        <w:t>bild</w:t>
      </w:r>
      <w:r>
        <w:softHyphen/>
        <w:t>ning) av stallgödsel. För att finansiera fortsättningen beslutade riksdagen att anvisa anslaget ytterligare 100 miljoner kronor.</w:t>
      </w:r>
    </w:p>
    <w:p w14:paraId="793520A0" w14:textId="77777777" w:rsidR="005B1647" w:rsidRDefault="005B1647" w:rsidP="005B1647">
      <w:pPr>
        <w:pStyle w:val="Rubrik5utannumrering"/>
      </w:pPr>
      <w:r>
        <w:t>Insatserna för skogsbruket högre än ursprungligen anvisat</w:t>
      </w:r>
    </w:p>
    <w:p w14:paraId="0631A57F" w14:textId="77777777" w:rsidR="005B1647" w:rsidRDefault="005B1647" w:rsidP="005B1647">
      <w:pPr>
        <w:pStyle w:val="Brdtext"/>
      </w:pPr>
      <w:r>
        <w:t xml:space="preserve">Utfallet för anslaget 1:2 </w:t>
      </w:r>
      <w:r w:rsidRPr="006A09D7">
        <w:rPr>
          <w:i/>
          <w:iCs/>
        </w:rPr>
        <w:t>Insatser för skogsbruket</w:t>
      </w:r>
      <w:r>
        <w:t xml:space="preserve"> uppgick till 346 miljoner kronor. Det är 64 miljoner kronor (22,7 procent) högre än anvisat i statens budget. Riksdagen beslutade att anvisa 298 miljoner kronor mindre till anslaget jämfört med regeringens förslag i budgetpropositionen för 2019. Av minskningen motiverades 100 miljoner kronor med att nyckelbiotopsinventeringen bör avvecklas. I enlighet med propositionen Vårändringsbudget 2019 beslutade dock riksdagen att anvisa anslaget ytterligare 149,5 miljoner kronor för att kompensera markägare med nyckelbiotopsrika marker. Även villkoren för anslaget utökades till att även få användas för utgifter för att stödja markägare som drabbades av skogsbränderna 2018.</w:t>
      </w:r>
    </w:p>
    <w:p w14:paraId="39A6A6EB" w14:textId="77777777" w:rsidR="005B1647" w:rsidRDefault="005B1647" w:rsidP="005B1647">
      <w:pPr>
        <w:pStyle w:val="Rubrik5utannumrering"/>
      </w:pPr>
      <w:r>
        <w:t>Högre utbetalningar av skolmjölksstöd</w:t>
      </w:r>
    </w:p>
    <w:p w14:paraId="495E5E89" w14:textId="77777777" w:rsidR="005B1647" w:rsidRDefault="005B1647" w:rsidP="005B1647">
      <w:pPr>
        <w:pStyle w:val="Brdtext"/>
      </w:pPr>
      <w:r>
        <w:t xml:space="preserve">Utfallet för anslaget 1:11 </w:t>
      </w:r>
      <w:r w:rsidRPr="006A09D7">
        <w:rPr>
          <w:i/>
          <w:iCs/>
        </w:rPr>
        <w:t>Intervention för jordbruksprodukter</w:t>
      </w:r>
      <w:r>
        <w:t xml:space="preserve"> uppgick till 168 miljoner kronor. Det är 14 miljoner kronor (9,0 procent) högre än anvisat i statens budget. I enlighet med propositionen Vårändringsbudget 2019 beslutade riksdagen att anvisa anslaget ytterligare 72 miljoner kronor. Orsaken var ett ändrat ansökningsförfarande och nya rutiner för handläggning av EU:s skolmjölksstöd varför regeringen räknade med att en större del av stödet som avser både 2018 och 2019 skulle betalas ut under 2019 än vad som antogs i den ursprungliga budgeten. Hela stödet betalades dock inte ut under 2019. Jämfört med 2018 så ökade utgifterna med 91 miljoner kronor, vilket bl.a. beror på förseningar i utbetalningarna av skolmjölksstöd under 2018.</w:t>
      </w:r>
    </w:p>
    <w:p w14:paraId="445D8D74" w14:textId="77777777" w:rsidR="005B1647" w:rsidRDefault="005B1647" w:rsidP="005B1647">
      <w:pPr>
        <w:pStyle w:val="Rubrik5utannumrering"/>
      </w:pPr>
      <w:r>
        <w:t>Högre utgifter för landsbygdsprogrammet 2019</w:t>
      </w:r>
    </w:p>
    <w:p w14:paraId="54087341" w14:textId="77777777" w:rsidR="005B1647" w:rsidRDefault="005B1647" w:rsidP="005B1647">
      <w:pPr>
        <w:pStyle w:val="Brdtext"/>
      </w:pPr>
      <w:r>
        <w:t xml:space="preserve">Jämfört med 2018 så har utgifterna ökat under anslagen 1:17 </w:t>
      </w:r>
      <w:r w:rsidRPr="006A09D7">
        <w:rPr>
          <w:i/>
          <w:iCs/>
        </w:rPr>
        <w:t>Åtgärder för landsbygdens miljö och struktur</w:t>
      </w:r>
      <w:r>
        <w:t xml:space="preserve"> och 1:18 </w:t>
      </w:r>
      <w:r w:rsidRPr="006A09D7">
        <w:rPr>
          <w:i/>
          <w:iCs/>
        </w:rPr>
        <w:t>Från EU-budgeten finansierade åtgärder för landsbygdens miljö och struktur</w:t>
      </w:r>
      <w:r>
        <w:t xml:space="preserve"> med 723 miljoner kronor respektive 959 miljoner kronor. Det beror främst på att utbetalningarna till fleråriga projekt inom ramen för EU:s landsbygdsprogram ökar mot slutet av programperioden eftersom påbörjade projekt och investeringar upparbetar mer kostnader i takt med att programperioden fortskrider.</w:t>
      </w:r>
    </w:p>
    <w:p w14:paraId="633A75D4" w14:textId="77777777" w:rsidR="005B1647" w:rsidRDefault="005B1647" w:rsidP="005B1647">
      <w:pPr>
        <w:pStyle w:val="Rubrik4utannumrering"/>
      </w:pPr>
      <w:r w:rsidRPr="008414A5">
        <w:lastRenderedPageBreak/>
        <w:t>Beställningsbemyndiganden</w:t>
      </w:r>
    </w:p>
    <w:p w14:paraId="54C73176" w14:textId="411C2868" w:rsidR="005B1647" w:rsidRDefault="005B1647" w:rsidP="005B1647">
      <w:pPr>
        <w:pStyle w:val="TabellRubrik"/>
      </w:pPr>
      <w:bookmarkStart w:id="186" w:name="_Toc37340106"/>
      <w:r>
        <w:t xml:space="preserve">Tabell </w:t>
      </w:r>
      <w:r>
        <w:fldChar w:fldCharType="begin"/>
      </w:r>
      <w:r>
        <w:instrText xml:space="preserve"> STYLEREF  "Rubrik 1" \n</w:instrText>
      </w:r>
      <w:r>
        <w:fldChar w:fldCharType="separate"/>
      </w:r>
      <w:r w:rsidR="00301022">
        <w:rPr>
          <w:noProof/>
        </w:rPr>
        <w:t>2</w:t>
      </w:r>
      <w:r>
        <w:rPr>
          <w:noProof/>
        </w:rPr>
        <w:fldChar w:fldCharType="end"/>
      </w:r>
      <w:r>
        <w:t>.</w:t>
      </w:r>
      <w:fldSimple w:instr=" SEQ Tabell \* ARABIC \s 1 ">
        <w:r w:rsidR="00301022">
          <w:rPr>
            <w:noProof/>
          </w:rPr>
          <w:t>106</w:t>
        </w:r>
      </w:fldSimple>
      <w:r>
        <w:tab/>
      </w:r>
      <w:r w:rsidRPr="008414A5">
        <w:t>UO 23 Beställningsbemyndiganden</w:t>
      </w:r>
      <w:bookmarkEnd w:id="186"/>
    </w:p>
    <w:p w14:paraId="78C167D6" w14:textId="77777777" w:rsidR="005B1647" w:rsidRDefault="005B1647" w:rsidP="005B1647">
      <w:pPr>
        <w:pStyle w:val="TabellUnderrubrik"/>
      </w:pPr>
      <w:r w:rsidRPr="008414A5">
        <w:t>Miljoner kronor</w:t>
      </w:r>
    </w:p>
    <w:tbl>
      <w:tblPr>
        <w:tblStyle w:val="RKBPTabell"/>
        <w:tblW w:w="5000" w:type="pct"/>
        <w:tblLook w:val="06E0" w:firstRow="1" w:lastRow="1" w:firstColumn="1" w:lastColumn="0" w:noHBand="1" w:noVBand="1"/>
      </w:tblPr>
      <w:tblGrid>
        <w:gridCol w:w="927"/>
        <w:gridCol w:w="4380"/>
        <w:gridCol w:w="1075"/>
        <w:gridCol w:w="988"/>
      </w:tblGrid>
      <w:tr w:rsidR="00155607" w14:paraId="4253788E" w14:textId="77777777" w:rsidTr="006969D2">
        <w:trPr>
          <w:cnfStyle w:val="100000000000" w:firstRow="1" w:lastRow="0" w:firstColumn="0" w:lastColumn="0" w:oddVBand="0" w:evenVBand="0" w:oddHBand="0" w:evenHBand="0" w:firstRowFirstColumn="0" w:firstRowLastColumn="0" w:lastRowFirstColumn="0" w:lastRowLastColumn="0"/>
          <w:trHeight w:val="170"/>
        </w:trPr>
        <w:tc>
          <w:tcPr>
            <w:cnfStyle w:val="001000000000" w:firstRow="0" w:lastRow="0" w:firstColumn="1" w:lastColumn="0" w:oddVBand="0" w:evenVBand="0" w:oddHBand="0" w:evenHBand="0" w:firstRowFirstColumn="0" w:firstRowLastColumn="0" w:lastRowFirstColumn="0" w:lastRowLastColumn="0"/>
            <w:tcW w:w="629" w:type="pct"/>
            <w:noWrap/>
            <w:hideMark/>
          </w:tcPr>
          <w:p w14:paraId="2EB97321" w14:textId="77777777" w:rsidR="005B1647" w:rsidRPr="008414A5" w:rsidRDefault="005B1647" w:rsidP="006969D2">
            <w:pPr>
              <w:pStyle w:val="TabellHuvud"/>
            </w:pPr>
            <w:r w:rsidRPr="008414A5">
              <w:t>Anslag</w:t>
            </w:r>
          </w:p>
        </w:tc>
        <w:tc>
          <w:tcPr>
            <w:tcW w:w="2972" w:type="pct"/>
            <w:noWrap/>
            <w:hideMark/>
          </w:tcPr>
          <w:p w14:paraId="1B829288" w14:textId="77777777" w:rsidR="005B1647" w:rsidRPr="008414A5" w:rsidRDefault="005B1647" w:rsidP="006969D2">
            <w:pPr>
              <w:pStyle w:val="TabellHuvud"/>
              <w:jc w:val="left"/>
              <w:cnfStyle w:val="100000000000" w:firstRow="1" w:lastRow="0" w:firstColumn="0" w:lastColumn="0" w:oddVBand="0" w:evenVBand="0" w:oddHBand="0" w:evenHBand="0" w:firstRowFirstColumn="0" w:firstRowLastColumn="0" w:lastRowFirstColumn="0" w:lastRowLastColumn="0"/>
            </w:pPr>
            <w:r w:rsidRPr="008414A5">
              <w:t>Anslagsnamn</w:t>
            </w:r>
          </w:p>
        </w:tc>
        <w:tc>
          <w:tcPr>
            <w:tcW w:w="729" w:type="pct"/>
            <w:hideMark/>
          </w:tcPr>
          <w:p w14:paraId="7B3C2134" w14:textId="77777777" w:rsidR="005B1647" w:rsidRPr="008414A5" w:rsidRDefault="005B1647" w:rsidP="006969D2">
            <w:pPr>
              <w:pStyle w:val="TabellHuvud"/>
              <w:cnfStyle w:val="100000000000" w:firstRow="1" w:lastRow="0" w:firstColumn="0" w:lastColumn="0" w:oddVBand="0" w:evenVBand="0" w:oddHBand="0" w:evenHBand="0" w:firstRowFirstColumn="0" w:firstRowLastColumn="0" w:lastRowFirstColumn="0" w:lastRowLastColumn="0"/>
            </w:pPr>
            <w:r w:rsidRPr="008414A5">
              <w:t>Beställnings-bemyndigande</w:t>
            </w:r>
          </w:p>
        </w:tc>
        <w:tc>
          <w:tcPr>
            <w:tcW w:w="670" w:type="pct"/>
            <w:hideMark/>
          </w:tcPr>
          <w:p w14:paraId="4CD2B1C4" w14:textId="77777777" w:rsidR="005B1647" w:rsidRPr="008414A5" w:rsidRDefault="005B1647" w:rsidP="006969D2">
            <w:pPr>
              <w:pStyle w:val="TabellHuvud"/>
              <w:cnfStyle w:val="100000000000" w:firstRow="1" w:lastRow="0" w:firstColumn="0" w:lastColumn="0" w:oddVBand="0" w:evenVBand="0" w:oddHBand="0" w:evenHBand="0" w:firstRowFirstColumn="0" w:firstRowLastColumn="0" w:lastRowFirstColumn="0" w:lastRowLastColumn="0"/>
            </w:pPr>
            <w:r w:rsidRPr="008414A5">
              <w:t>Utestående åtaganden</w:t>
            </w:r>
            <w:r>
              <w:br/>
            </w:r>
            <w:r w:rsidRPr="008414A5">
              <w:t>2019-12-31</w:t>
            </w:r>
          </w:p>
        </w:tc>
      </w:tr>
      <w:tr w:rsidR="00155607" w14:paraId="1744ABCA" w14:textId="77777777" w:rsidTr="006969D2">
        <w:trPr>
          <w:trHeight w:val="170"/>
        </w:trPr>
        <w:tc>
          <w:tcPr>
            <w:cnfStyle w:val="001000000000" w:firstRow="0" w:lastRow="0" w:firstColumn="1" w:lastColumn="0" w:oddVBand="0" w:evenVBand="0" w:oddHBand="0" w:evenHBand="0" w:firstRowFirstColumn="0" w:firstRowLastColumn="0" w:lastRowFirstColumn="0" w:lastRowLastColumn="0"/>
            <w:tcW w:w="629" w:type="pct"/>
            <w:noWrap/>
            <w:hideMark/>
          </w:tcPr>
          <w:p w14:paraId="2900FC2C" w14:textId="77777777" w:rsidR="005B1647" w:rsidRPr="008414A5" w:rsidRDefault="005B1647" w:rsidP="005B1647">
            <w:pPr>
              <w:pStyle w:val="Tabell"/>
            </w:pPr>
            <w:r w:rsidRPr="008414A5">
              <w:t>1:2</w:t>
            </w:r>
          </w:p>
        </w:tc>
        <w:tc>
          <w:tcPr>
            <w:tcW w:w="2972" w:type="pct"/>
            <w:hideMark/>
          </w:tcPr>
          <w:p w14:paraId="25D6F189" w14:textId="77777777" w:rsidR="005B1647" w:rsidRPr="008414A5" w:rsidRDefault="005B1647" w:rsidP="006969D2">
            <w:pPr>
              <w:pStyle w:val="Tabell"/>
              <w:jc w:val="left"/>
              <w:cnfStyle w:val="000000000000" w:firstRow="0" w:lastRow="0" w:firstColumn="0" w:lastColumn="0" w:oddVBand="0" w:evenVBand="0" w:oddHBand="0" w:evenHBand="0" w:firstRowFirstColumn="0" w:firstRowLastColumn="0" w:lastRowFirstColumn="0" w:lastRowLastColumn="0"/>
            </w:pPr>
            <w:r w:rsidRPr="008414A5">
              <w:t>Insatser för skogsbruket</w:t>
            </w:r>
          </w:p>
        </w:tc>
        <w:tc>
          <w:tcPr>
            <w:tcW w:w="729" w:type="pct"/>
            <w:noWrap/>
            <w:hideMark/>
          </w:tcPr>
          <w:p w14:paraId="41FCEE89" w14:textId="77777777" w:rsidR="005B1647" w:rsidRPr="008414A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414A5">
              <w:t>70</w:t>
            </w:r>
          </w:p>
        </w:tc>
        <w:tc>
          <w:tcPr>
            <w:tcW w:w="670" w:type="pct"/>
            <w:noWrap/>
            <w:hideMark/>
          </w:tcPr>
          <w:p w14:paraId="1F57C87A" w14:textId="77777777" w:rsidR="005B1647" w:rsidRPr="008414A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414A5">
              <w:t>42</w:t>
            </w:r>
          </w:p>
        </w:tc>
      </w:tr>
      <w:tr w:rsidR="00155607" w14:paraId="407F33CF" w14:textId="77777777" w:rsidTr="006969D2">
        <w:trPr>
          <w:trHeight w:val="170"/>
        </w:trPr>
        <w:tc>
          <w:tcPr>
            <w:cnfStyle w:val="001000000000" w:firstRow="0" w:lastRow="0" w:firstColumn="1" w:lastColumn="0" w:oddVBand="0" w:evenVBand="0" w:oddHBand="0" w:evenHBand="0" w:firstRowFirstColumn="0" w:firstRowLastColumn="0" w:lastRowFirstColumn="0" w:lastRowLastColumn="0"/>
            <w:tcW w:w="629" w:type="pct"/>
            <w:noWrap/>
            <w:hideMark/>
          </w:tcPr>
          <w:p w14:paraId="31CF7472" w14:textId="77777777" w:rsidR="005B1647" w:rsidRPr="008414A5" w:rsidRDefault="005B1647" w:rsidP="005B1647">
            <w:pPr>
              <w:pStyle w:val="Tabell"/>
            </w:pPr>
            <w:r w:rsidRPr="008414A5">
              <w:t>1:11</w:t>
            </w:r>
          </w:p>
        </w:tc>
        <w:tc>
          <w:tcPr>
            <w:tcW w:w="2972" w:type="pct"/>
            <w:hideMark/>
          </w:tcPr>
          <w:p w14:paraId="7EB308AF" w14:textId="77777777" w:rsidR="005B1647" w:rsidRPr="008414A5" w:rsidRDefault="005B1647" w:rsidP="006969D2">
            <w:pPr>
              <w:pStyle w:val="Tabell"/>
              <w:jc w:val="left"/>
              <w:cnfStyle w:val="000000000000" w:firstRow="0" w:lastRow="0" w:firstColumn="0" w:lastColumn="0" w:oddVBand="0" w:evenVBand="0" w:oddHBand="0" w:evenHBand="0" w:firstRowFirstColumn="0" w:firstRowLastColumn="0" w:lastRowFirstColumn="0" w:lastRowLastColumn="0"/>
            </w:pPr>
            <w:r w:rsidRPr="008414A5">
              <w:t>Intervention för jordbruksprodukter m.m.</w:t>
            </w:r>
          </w:p>
        </w:tc>
        <w:tc>
          <w:tcPr>
            <w:tcW w:w="729" w:type="pct"/>
            <w:noWrap/>
            <w:hideMark/>
          </w:tcPr>
          <w:p w14:paraId="35612885" w14:textId="77777777" w:rsidR="005B1647" w:rsidRPr="008414A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414A5">
              <w:t>120</w:t>
            </w:r>
          </w:p>
        </w:tc>
        <w:tc>
          <w:tcPr>
            <w:tcW w:w="670" w:type="pct"/>
            <w:noWrap/>
            <w:hideMark/>
          </w:tcPr>
          <w:p w14:paraId="6B5C5566" w14:textId="77777777" w:rsidR="005B1647" w:rsidRPr="008414A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414A5">
              <w:t>72</w:t>
            </w:r>
          </w:p>
        </w:tc>
      </w:tr>
      <w:tr w:rsidR="00155607" w14:paraId="6AF3545A" w14:textId="77777777" w:rsidTr="006969D2">
        <w:trPr>
          <w:trHeight w:val="170"/>
        </w:trPr>
        <w:tc>
          <w:tcPr>
            <w:cnfStyle w:val="001000000000" w:firstRow="0" w:lastRow="0" w:firstColumn="1" w:lastColumn="0" w:oddVBand="0" w:evenVBand="0" w:oddHBand="0" w:evenHBand="0" w:firstRowFirstColumn="0" w:firstRowLastColumn="0" w:lastRowFirstColumn="0" w:lastRowLastColumn="0"/>
            <w:tcW w:w="629" w:type="pct"/>
            <w:noWrap/>
            <w:hideMark/>
          </w:tcPr>
          <w:p w14:paraId="0595F8A1" w14:textId="77777777" w:rsidR="005B1647" w:rsidRPr="008414A5" w:rsidRDefault="005B1647" w:rsidP="005B1647">
            <w:pPr>
              <w:pStyle w:val="Tabell"/>
            </w:pPr>
            <w:r w:rsidRPr="008414A5">
              <w:t>1:12</w:t>
            </w:r>
          </w:p>
        </w:tc>
        <w:tc>
          <w:tcPr>
            <w:tcW w:w="2972" w:type="pct"/>
            <w:hideMark/>
          </w:tcPr>
          <w:p w14:paraId="656FFA93" w14:textId="77777777" w:rsidR="005B1647" w:rsidRPr="008414A5" w:rsidRDefault="005B1647" w:rsidP="006969D2">
            <w:pPr>
              <w:pStyle w:val="Tabell"/>
              <w:jc w:val="left"/>
              <w:cnfStyle w:val="000000000000" w:firstRow="0" w:lastRow="0" w:firstColumn="0" w:lastColumn="0" w:oddVBand="0" w:evenVBand="0" w:oddHBand="0" w:evenHBand="0" w:firstRowFirstColumn="0" w:firstRowLastColumn="0" w:lastRowFirstColumn="0" w:lastRowLastColumn="0"/>
            </w:pPr>
            <w:r w:rsidRPr="008414A5">
              <w:t>Stödåtgärder för fiske och vattenbruk</w:t>
            </w:r>
          </w:p>
        </w:tc>
        <w:tc>
          <w:tcPr>
            <w:tcW w:w="729" w:type="pct"/>
            <w:noWrap/>
            <w:hideMark/>
          </w:tcPr>
          <w:p w14:paraId="13ECBB30" w14:textId="77777777" w:rsidR="005B1647" w:rsidRPr="008414A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414A5">
              <w:t>90</w:t>
            </w:r>
          </w:p>
        </w:tc>
        <w:tc>
          <w:tcPr>
            <w:tcW w:w="670" w:type="pct"/>
            <w:noWrap/>
            <w:hideMark/>
          </w:tcPr>
          <w:p w14:paraId="7BD5D57C" w14:textId="77777777" w:rsidR="005B1647" w:rsidRPr="008414A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414A5">
              <w:t>57</w:t>
            </w:r>
          </w:p>
        </w:tc>
      </w:tr>
      <w:tr w:rsidR="00155607" w14:paraId="13F7FDD4" w14:textId="77777777" w:rsidTr="006969D2">
        <w:trPr>
          <w:trHeight w:val="170"/>
        </w:trPr>
        <w:tc>
          <w:tcPr>
            <w:cnfStyle w:val="001000000000" w:firstRow="0" w:lastRow="0" w:firstColumn="1" w:lastColumn="0" w:oddVBand="0" w:evenVBand="0" w:oddHBand="0" w:evenHBand="0" w:firstRowFirstColumn="0" w:firstRowLastColumn="0" w:lastRowFirstColumn="0" w:lastRowLastColumn="0"/>
            <w:tcW w:w="629" w:type="pct"/>
            <w:noWrap/>
            <w:hideMark/>
          </w:tcPr>
          <w:p w14:paraId="27886162" w14:textId="77777777" w:rsidR="005B1647" w:rsidRPr="008414A5" w:rsidRDefault="005B1647" w:rsidP="005B1647">
            <w:pPr>
              <w:pStyle w:val="Tabell"/>
            </w:pPr>
            <w:r w:rsidRPr="008414A5">
              <w:t>1:13</w:t>
            </w:r>
          </w:p>
        </w:tc>
        <w:tc>
          <w:tcPr>
            <w:tcW w:w="2972" w:type="pct"/>
            <w:hideMark/>
          </w:tcPr>
          <w:p w14:paraId="360CA34D" w14:textId="77777777" w:rsidR="005B1647" w:rsidRPr="008414A5" w:rsidRDefault="005B1647" w:rsidP="006969D2">
            <w:pPr>
              <w:pStyle w:val="Tabell"/>
              <w:jc w:val="left"/>
              <w:cnfStyle w:val="000000000000" w:firstRow="0" w:lastRow="0" w:firstColumn="0" w:lastColumn="0" w:oddVBand="0" w:evenVBand="0" w:oddHBand="0" w:evenHBand="0" w:firstRowFirstColumn="0" w:firstRowLastColumn="0" w:lastRowFirstColumn="0" w:lastRowLastColumn="0"/>
            </w:pPr>
            <w:r w:rsidRPr="008414A5">
              <w:t>Från EU-budgeten finansierade stödåtgärder för fiske och vattenbruk</w:t>
            </w:r>
          </w:p>
        </w:tc>
        <w:tc>
          <w:tcPr>
            <w:tcW w:w="729" w:type="pct"/>
            <w:noWrap/>
            <w:hideMark/>
          </w:tcPr>
          <w:p w14:paraId="1DE18B61" w14:textId="77777777" w:rsidR="005B1647" w:rsidRPr="008414A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414A5">
              <w:t>596</w:t>
            </w:r>
          </w:p>
        </w:tc>
        <w:tc>
          <w:tcPr>
            <w:tcW w:w="670" w:type="pct"/>
            <w:noWrap/>
            <w:hideMark/>
          </w:tcPr>
          <w:p w14:paraId="70ACC9DF" w14:textId="77777777" w:rsidR="005B1647" w:rsidRPr="008414A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414A5">
              <w:t>213</w:t>
            </w:r>
          </w:p>
        </w:tc>
      </w:tr>
      <w:tr w:rsidR="00155607" w14:paraId="2BD16EAE" w14:textId="77777777" w:rsidTr="006969D2">
        <w:trPr>
          <w:trHeight w:val="170"/>
        </w:trPr>
        <w:tc>
          <w:tcPr>
            <w:cnfStyle w:val="001000000000" w:firstRow="0" w:lastRow="0" w:firstColumn="1" w:lastColumn="0" w:oddVBand="0" w:evenVBand="0" w:oddHBand="0" w:evenHBand="0" w:firstRowFirstColumn="0" w:firstRowLastColumn="0" w:lastRowFirstColumn="0" w:lastRowLastColumn="0"/>
            <w:tcW w:w="629" w:type="pct"/>
            <w:noWrap/>
            <w:hideMark/>
          </w:tcPr>
          <w:p w14:paraId="5E8F37F7" w14:textId="77777777" w:rsidR="005B1647" w:rsidRPr="008414A5" w:rsidRDefault="005B1647" w:rsidP="005B1647">
            <w:pPr>
              <w:pStyle w:val="Tabell"/>
            </w:pPr>
            <w:r w:rsidRPr="008414A5">
              <w:t>1:15</w:t>
            </w:r>
          </w:p>
        </w:tc>
        <w:tc>
          <w:tcPr>
            <w:tcW w:w="2972" w:type="pct"/>
            <w:hideMark/>
          </w:tcPr>
          <w:p w14:paraId="3762F45E" w14:textId="77777777" w:rsidR="005B1647" w:rsidRPr="008414A5" w:rsidRDefault="005B1647" w:rsidP="006969D2">
            <w:pPr>
              <w:pStyle w:val="Tabell"/>
              <w:jc w:val="left"/>
              <w:cnfStyle w:val="000000000000" w:firstRow="0" w:lastRow="0" w:firstColumn="0" w:lastColumn="0" w:oddVBand="0" w:evenVBand="0" w:oddHBand="0" w:evenHBand="0" w:firstRowFirstColumn="0" w:firstRowLastColumn="0" w:lastRowFirstColumn="0" w:lastRowLastColumn="0"/>
            </w:pPr>
            <w:r w:rsidRPr="008414A5">
              <w:t>Konkurrenskraftig livsmedelssektor</w:t>
            </w:r>
          </w:p>
        </w:tc>
        <w:tc>
          <w:tcPr>
            <w:tcW w:w="729" w:type="pct"/>
            <w:noWrap/>
            <w:hideMark/>
          </w:tcPr>
          <w:p w14:paraId="6A459ABB" w14:textId="77777777" w:rsidR="005B1647" w:rsidRPr="008414A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414A5">
              <w:t>45</w:t>
            </w:r>
          </w:p>
        </w:tc>
        <w:tc>
          <w:tcPr>
            <w:tcW w:w="670" w:type="pct"/>
            <w:noWrap/>
            <w:hideMark/>
          </w:tcPr>
          <w:p w14:paraId="0B4DD6F2" w14:textId="77777777" w:rsidR="005B1647" w:rsidRPr="008414A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414A5">
              <w:t>21</w:t>
            </w:r>
          </w:p>
        </w:tc>
      </w:tr>
      <w:tr w:rsidR="00155607" w14:paraId="1C8FD9B0" w14:textId="77777777" w:rsidTr="006969D2">
        <w:trPr>
          <w:trHeight w:val="170"/>
        </w:trPr>
        <w:tc>
          <w:tcPr>
            <w:cnfStyle w:val="001000000000" w:firstRow="0" w:lastRow="0" w:firstColumn="1" w:lastColumn="0" w:oddVBand="0" w:evenVBand="0" w:oddHBand="0" w:evenHBand="0" w:firstRowFirstColumn="0" w:firstRowLastColumn="0" w:lastRowFirstColumn="0" w:lastRowLastColumn="0"/>
            <w:tcW w:w="629" w:type="pct"/>
            <w:noWrap/>
            <w:hideMark/>
          </w:tcPr>
          <w:p w14:paraId="4381F9CA" w14:textId="77777777" w:rsidR="005B1647" w:rsidRPr="008414A5" w:rsidRDefault="005B1647" w:rsidP="005B1647">
            <w:pPr>
              <w:pStyle w:val="Tabell"/>
            </w:pPr>
            <w:r w:rsidRPr="008414A5">
              <w:t>1:17</w:t>
            </w:r>
          </w:p>
        </w:tc>
        <w:tc>
          <w:tcPr>
            <w:tcW w:w="2972" w:type="pct"/>
            <w:hideMark/>
          </w:tcPr>
          <w:p w14:paraId="6C58A275" w14:textId="77777777" w:rsidR="005B1647" w:rsidRPr="008414A5" w:rsidRDefault="005B1647" w:rsidP="006969D2">
            <w:pPr>
              <w:pStyle w:val="Tabell"/>
              <w:jc w:val="left"/>
              <w:cnfStyle w:val="000000000000" w:firstRow="0" w:lastRow="0" w:firstColumn="0" w:lastColumn="0" w:oddVBand="0" w:evenVBand="0" w:oddHBand="0" w:evenHBand="0" w:firstRowFirstColumn="0" w:firstRowLastColumn="0" w:lastRowFirstColumn="0" w:lastRowLastColumn="0"/>
            </w:pPr>
            <w:r w:rsidRPr="008414A5">
              <w:t>Åtgärder för landsbygdens miljö och struktur</w:t>
            </w:r>
          </w:p>
        </w:tc>
        <w:tc>
          <w:tcPr>
            <w:tcW w:w="729" w:type="pct"/>
            <w:noWrap/>
            <w:hideMark/>
          </w:tcPr>
          <w:p w14:paraId="1F5D47CF" w14:textId="77777777" w:rsidR="005B1647" w:rsidRPr="008414A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414A5">
              <w:t>5 241</w:t>
            </w:r>
          </w:p>
        </w:tc>
        <w:tc>
          <w:tcPr>
            <w:tcW w:w="670" w:type="pct"/>
            <w:noWrap/>
            <w:hideMark/>
          </w:tcPr>
          <w:p w14:paraId="589899DA" w14:textId="77777777" w:rsidR="005B1647" w:rsidRPr="008414A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414A5">
              <w:t>3 542</w:t>
            </w:r>
          </w:p>
        </w:tc>
      </w:tr>
      <w:tr w:rsidR="00155607" w14:paraId="559EEB8F" w14:textId="77777777" w:rsidTr="006969D2">
        <w:trPr>
          <w:trHeight w:val="170"/>
        </w:trPr>
        <w:tc>
          <w:tcPr>
            <w:cnfStyle w:val="001000000000" w:firstRow="0" w:lastRow="0" w:firstColumn="1" w:lastColumn="0" w:oddVBand="0" w:evenVBand="0" w:oddHBand="0" w:evenHBand="0" w:firstRowFirstColumn="0" w:firstRowLastColumn="0" w:lastRowFirstColumn="0" w:lastRowLastColumn="0"/>
            <w:tcW w:w="629" w:type="pct"/>
            <w:noWrap/>
            <w:hideMark/>
          </w:tcPr>
          <w:p w14:paraId="1F481858" w14:textId="77777777" w:rsidR="005B1647" w:rsidRPr="008414A5" w:rsidRDefault="005B1647" w:rsidP="005B1647">
            <w:pPr>
              <w:pStyle w:val="Tabell"/>
            </w:pPr>
            <w:r w:rsidRPr="008414A5">
              <w:t>1:18</w:t>
            </w:r>
          </w:p>
        </w:tc>
        <w:tc>
          <w:tcPr>
            <w:tcW w:w="2972" w:type="pct"/>
            <w:hideMark/>
          </w:tcPr>
          <w:p w14:paraId="2BDAB213" w14:textId="77777777" w:rsidR="005B1647" w:rsidRPr="008414A5" w:rsidRDefault="005B1647" w:rsidP="006969D2">
            <w:pPr>
              <w:pStyle w:val="Tabell"/>
              <w:jc w:val="left"/>
              <w:cnfStyle w:val="000000000000" w:firstRow="0" w:lastRow="0" w:firstColumn="0" w:lastColumn="0" w:oddVBand="0" w:evenVBand="0" w:oddHBand="0" w:evenHBand="0" w:firstRowFirstColumn="0" w:firstRowLastColumn="0" w:lastRowFirstColumn="0" w:lastRowLastColumn="0"/>
            </w:pPr>
            <w:r w:rsidRPr="008414A5">
              <w:t>Från EU-budgeten finansierade åtgärder för landsbygdens miljö och struktur</w:t>
            </w:r>
          </w:p>
        </w:tc>
        <w:tc>
          <w:tcPr>
            <w:tcW w:w="729" w:type="pct"/>
            <w:noWrap/>
            <w:hideMark/>
          </w:tcPr>
          <w:p w14:paraId="7FEE4F07" w14:textId="77777777" w:rsidR="005B1647" w:rsidRPr="008414A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414A5">
              <w:t>4 868</w:t>
            </w:r>
          </w:p>
        </w:tc>
        <w:tc>
          <w:tcPr>
            <w:tcW w:w="670" w:type="pct"/>
            <w:noWrap/>
            <w:hideMark/>
          </w:tcPr>
          <w:p w14:paraId="745AAE5C" w14:textId="77777777" w:rsidR="005B1647" w:rsidRPr="008414A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414A5">
              <w:t>4 671</w:t>
            </w:r>
          </w:p>
        </w:tc>
      </w:tr>
      <w:tr w:rsidR="00155607" w14:paraId="4CBFB6BF" w14:textId="77777777" w:rsidTr="006969D2">
        <w:trPr>
          <w:trHeight w:val="170"/>
        </w:trPr>
        <w:tc>
          <w:tcPr>
            <w:cnfStyle w:val="001000000000" w:firstRow="0" w:lastRow="0" w:firstColumn="1" w:lastColumn="0" w:oddVBand="0" w:evenVBand="0" w:oddHBand="0" w:evenHBand="0" w:firstRowFirstColumn="0" w:firstRowLastColumn="0" w:lastRowFirstColumn="0" w:lastRowLastColumn="0"/>
            <w:tcW w:w="629" w:type="pct"/>
            <w:noWrap/>
            <w:hideMark/>
          </w:tcPr>
          <w:p w14:paraId="0B590627" w14:textId="77777777" w:rsidR="005B1647" w:rsidRPr="008414A5" w:rsidRDefault="005B1647" w:rsidP="005B1647">
            <w:pPr>
              <w:pStyle w:val="Tabell"/>
            </w:pPr>
            <w:r w:rsidRPr="008414A5">
              <w:t>1:24</w:t>
            </w:r>
          </w:p>
        </w:tc>
        <w:tc>
          <w:tcPr>
            <w:tcW w:w="2972" w:type="pct"/>
            <w:hideMark/>
          </w:tcPr>
          <w:p w14:paraId="714DCD0C" w14:textId="77777777" w:rsidR="005B1647" w:rsidRPr="008414A5" w:rsidRDefault="005B1647" w:rsidP="006969D2">
            <w:pPr>
              <w:pStyle w:val="Tabell"/>
              <w:jc w:val="left"/>
              <w:cnfStyle w:val="000000000000" w:firstRow="0" w:lastRow="0" w:firstColumn="0" w:lastColumn="0" w:oddVBand="0" w:evenVBand="0" w:oddHBand="0" w:evenHBand="0" w:firstRowFirstColumn="0" w:firstRowLastColumn="0" w:lastRowFirstColumn="0" w:lastRowLastColumn="0"/>
            </w:pPr>
            <w:r w:rsidRPr="008414A5">
              <w:t>Forskningsrådet för miljö, areella näringar och samhällsbyggande: Forskning och samfinansierad forskning</w:t>
            </w:r>
          </w:p>
        </w:tc>
        <w:tc>
          <w:tcPr>
            <w:tcW w:w="729" w:type="pct"/>
            <w:noWrap/>
            <w:hideMark/>
          </w:tcPr>
          <w:p w14:paraId="50C03F1E" w14:textId="77777777" w:rsidR="005B1647" w:rsidRPr="008414A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414A5">
              <w:t>1 700</w:t>
            </w:r>
          </w:p>
        </w:tc>
        <w:tc>
          <w:tcPr>
            <w:tcW w:w="670" w:type="pct"/>
            <w:noWrap/>
            <w:hideMark/>
          </w:tcPr>
          <w:p w14:paraId="7A42422E" w14:textId="77777777" w:rsidR="005B1647" w:rsidRPr="008414A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414A5">
              <w:t>909</w:t>
            </w:r>
          </w:p>
        </w:tc>
      </w:tr>
      <w:tr w:rsidR="00155607" w14:paraId="71D2A981" w14:textId="77777777" w:rsidTr="006969D2">
        <w:trPr>
          <w:trHeight w:val="170"/>
        </w:trPr>
        <w:tc>
          <w:tcPr>
            <w:cnfStyle w:val="001000000000" w:firstRow="0" w:lastRow="0" w:firstColumn="1" w:lastColumn="0" w:oddVBand="0" w:evenVBand="0" w:oddHBand="0" w:evenHBand="0" w:firstRowFirstColumn="0" w:firstRowLastColumn="0" w:lastRowFirstColumn="0" w:lastRowLastColumn="0"/>
            <w:tcW w:w="629" w:type="pct"/>
            <w:noWrap/>
            <w:hideMark/>
          </w:tcPr>
          <w:p w14:paraId="089A8FDE" w14:textId="77777777" w:rsidR="005B1647" w:rsidRPr="008414A5" w:rsidRDefault="005B1647" w:rsidP="005B1647">
            <w:pPr>
              <w:pStyle w:val="Tabell"/>
              <w:rPr>
                <w:b/>
                <w:bCs/>
              </w:rPr>
            </w:pPr>
            <w:r w:rsidRPr="008414A5">
              <w:rPr>
                <w:b/>
                <w:bCs/>
              </w:rPr>
              <w:t>Summa</w:t>
            </w:r>
          </w:p>
        </w:tc>
        <w:tc>
          <w:tcPr>
            <w:tcW w:w="2972" w:type="pct"/>
            <w:noWrap/>
            <w:hideMark/>
          </w:tcPr>
          <w:p w14:paraId="2C8DFFBB" w14:textId="77777777" w:rsidR="005B1647" w:rsidRPr="008414A5" w:rsidRDefault="005B1647" w:rsidP="006969D2">
            <w:pPr>
              <w:pStyle w:val="Tabell"/>
              <w:jc w:val="left"/>
              <w:cnfStyle w:val="000000000000" w:firstRow="0" w:lastRow="0" w:firstColumn="0" w:lastColumn="0" w:oddVBand="0" w:evenVBand="0" w:oddHBand="0" w:evenHBand="0" w:firstRowFirstColumn="0" w:firstRowLastColumn="0" w:lastRowFirstColumn="0" w:lastRowLastColumn="0"/>
              <w:rPr>
                <w:b/>
                <w:bCs/>
              </w:rPr>
            </w:pPr>
            <w:r w:rsidRPr="008414A5">
              <w:rPr>
                <w:b/>
                <w:bCs/>
              </w:rPr>
              <w:t> </w:t>
            </w:r>
          </w:p>
        </w:tc>
        <w:tc>
          <w:tcPr>
            <w:tcW w:w="729" w:type="pct"/>
            <w:noWrap/>
            <w:hideMark/>
          </w:tcPr>
          <w:p w14:paraId="5E9878BB" w14:textId="77777777" w:rsidR="005B1647" w:rsidRPr="008414A5"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8414A5">
              <w:rPr>
                <w:b/>
                <w:bCs/>
              </w:rPr>
              <w:t>12 730</w:t>
            </w:r>
          </w:p>
        </w:tc>
        <w:tc>
          <w:tcPr>
            <w:tcW w:w="670" w:type="pct"/>
            <w:noWrap/>
            <w:hideMark/>
          </w:tcPr>
          <w:p w14:paraId="1A5C88EF" w14:textId="77777777" w:rsidR="005B1647" w:rsidRPr="008414A5"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8414A5">
              <w:rPr>
                <w:b/>
                <w:bCs/>
              </w:rPr>
              <w:t>9 526</w:t>
            </w:r>
          </w:p>
        </w:tc>
      </w:tr>
      <w:tr w:rsidR="00155607" w14:paraId="39BDBE30" w14:textId="77777777" w:rsidTr="006969D2">
        <w:trPr>
          <w:trHeight w:val="170"/>
        </w:trPr>
        <w:tc>
          <w:tcPr>
            <w:cnfStyle w:val="001000000000" w:firstRow="0" w:lastRow="0" w:firstColumn="1" w:lastColumn="0" w:oddVBand="0" w:evenVBand="0" w:oddHBand="0" w:evenHBand="0" w:firstRowFirstColumn="0" w:firstRowLastColumn="0" w:lastRowFirstColumn="0" w:lastRowLastColumn="0"/>
            <w:tcW w:w="629" w:type="pct"/>
            <w:noWrap/>
            <w:hideMark/>
          </w:tcPr>
          <w:p w14:paraId="2C927E4C" w14:textId="77777777" w:rsidR="005B1647" w:rsidRPr="008414A5" w:rsidRDefault="005B1647" w:rsidP="005B1647">
            <w:pPr>
              <w:pStyle w:val="Tabell"/>
            </w:pPr>
            <w:r w:rsidRPr="008414A5">
              <w:t>1:19 (2018)</w:t>
            </w:r>
          </w:p>
        </w:tc>
        <w:tc>
          <w:tcPr>
            <w:tcW w:w="2972" w:type="pct"/>
            <w:noWrap/>
            <w:hideMark/>
          </w:tcPr>
          <w:p w14:paraId="0B04010E" w14:textId="77777777" w:rsidR="005B1647" w:rsidRPr="008414A5" w:rsidRDefault="005B1647" w:rsidP="006969D2">
            <w:pPr>
              <w:pStyle w:val="Tabell"/>
              <w:jc w:val="left"/>
              <w:cnfStyle w:val="000000000000" w:firstRow="0" w:lastRow="0" w:firstColumn="0" w:lastColumn="0" w:oddVBand="0" w:evenVBand="0" w:oddHBand="0" w:evenHBand="0" w:firstRowFirstColumn="0" w:firstRowLastColumn="0" w:lastRowFirstColumn="0" w:lastRowLastColumn="0"/>
            </w:pPr>
            <w:r w:rsidRPr="008414A5">
              <w:t>Miljöförbättrande åtgärder jordbruk</w:t>
            </w:r>
          </w:p>
        </w:tc>
        <w:tc>
          <w:tcPr>
            <w:tcW w:w="729" w:type="pct"/>
            <w:noWrap/>
            <w:hideMark/>
          </w:tcPr>
          <w:p w14:paraId="33A92897" w14:textId="77777777" w:rsidR="005B1647" w:rsidRPr="008414A5"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670" w:type="pct"/>
            <w:noWrap/>
            <w:hideMark/>
          </w:tcPr>
          <w:p w14:paraId="7B86ECAA" w14:textId="77777777" w:rsidR="005B1647" w:rsidRPr="008414A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414A5">
              <w:t>30</w:t>
            </w:r>
          </w:p>
        </w:tc>
      </w:tr>
      <w:tr w:rsidR="00155607" w:rsidRPr="006969D2" w14:paraId="3F3608E3" w14:textId="77777777" w:rsidTr="006969D2">
        <w:trPr>
          <w:cnfStyle w:val="010000000000" w:firstRow="0" w:lastRow="1" w:firstColumn="0" w:lastColumn="0" w:oddVBand="0" w:evenVBand="0" w:oddHBand="0" w:evenHBand="0" w:firstRowFirstColumn="0" w:firstRowLastColumn="0" w:lastRowFirstColumn="0" w:lastRowLastColumn="0"/>
          <w:trHeight w:val="170"/>
        </w:trPr>
        <w:tc>
          <w:tcPr>
            <w:cnfStyle w:val="001000000000" w:firstRow="0" w:lastRow="0" w:firstColumn="1" w:lastColumn="0" w:oddVBand="0" w:evenVBand="0" w:oddHBand="0" w:evenHBand="0" w:firstRowFirstColumn="0" w:firstRowLastColumn="0" w:lastRowFirstColumn="0" w:lastRowLastColumn="0"/>
            <w:tcW w:w="629" w:type="pct"/>
            <w:noWrap/>
            <w:hideMark/>
          </w:tcPr>
          <w:p w14:paraId="57C378C7" w14:textId="77777777" w:rsidR="005B1647" w:rsidRPr="006969D2" w:rsidRDefault="005B1647" w:rsidP="006969D2">
            <w:pPr>
              <w:pStyle w:val="Tabell"/>
              <w:rPr>
                <w:bCs/>
              </w:rPr>
            </w:pPr>
            <w:r w:rsidRPr="006969D2">
              <w:rPr>
                <w:bCs/>
              </w:rPr>
              <w:t>Totalt</w:t>
            </w:r>
          </w:p>
        </w:tc>
        <w:tc>
          <w:tcPr>
            <w:tcW w:w="2972" w:type="pct"/>
            <w:noWrap/>
            <w:hideMark/>
          </w:tcPr>
          <w:p w14:paraId="00FD3D78" w14:textId="77777777" w:rsidR="005B1647" w:rsidRPr="006969D2" w:rsidRDefault="005B1647" w:rsidP="006969D2">
            <w:pPr>
              <w:pStyle w:val="Tabell"/>
              <w:jc w:val="left"/>
              <w:cnfStyle w:val="010000000000" w:firstRow="0" w:lastRow="1" w:firstColumn="0" w:lastColumn="0" w:oddVBand="0" w:evenVBand="0" w:oddHBand="0" w:evenHBand="0" w:firstRowFirstColumn="0" w:firstRowLastColumn="0" w:lastRowFirstColumn="0" w:lastRowLastColumn="0"/>
            </w:pPr>
            <w:r w:rsidRPr="006969D2">
              <w:t> </w:t>
            </w:r>
          </w:p>
        </w:tc>
        <w:tc>
          <w:tcPr>
            <w:tcW w:w="729" w:type="pct"/>
            <w:noWrap/>
            <w:hideMark/>
          </w:tcPr>
          <w:p w14:paraId="0E2BE08A" w14:textId="77777777" w:rsidR="005B1647" w:rsidRPr="006969D2" w:rsidRDefault="005B1647" w:rsidP="005B1647">
            <w:pPr>
              <w:pStyle w:val="Tabell"/>
              <w:cnfStyle w:val="010000000000" w:firstRow="0" w:lastRow="1" w:firstColumn="0" w:lastColumn="0" w:oddVBand="0" w:evenVBand="0" w:oddHBand="0" w:evenHBand="0" w:firstRowFirstColumn="0" w:firstRowLastColumn="0" w:lastRowFirstColumn="0" w:lastRowLastColumn="0"/>
            </w:pPr>
            <w:r w:rsidRPr="006969D2">
              <w:t> </w:t>
            </w:r>
          </w:p>
        </w:tc>
        <w:tc>
          <w:tcPr>
            <w:tcW w:w="670" w:type="pct"/>
            <w:noWrap/>
            <w:hideMark/>
          </w:tcPr>
          <w:p w14:paraId="4451CD99" w14:textId="77777777" w:rsidR="005B1647" w:rsidRPr="006969D2"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6969D2">
              <w:rPr>
                <w:bCs/>
              </w:rPr>
              <w:t>9 556</w:t>
            </w:r>
          </w:p>
        </w:tc>
      </w:tr>
    </w:tbl>
    <w:p w14:paraId="431526FA" w14:textId="77777777" w:rsidR="005B1647" w:rsidRDefault="005B1647" w:rsidP="005B1647">
      <w:pPr>
        <w:pStyle w:val="Brdtext"/>
        <w:spacing w:before="160"/>
      </w:pPr>
      <w:r>
        <w:t>Inom utgiftsområdet beslutade riksdagen om beställningsbemyndiganden på 12 730 miljoner kronor. De utestående åtagandena uppgick till 9 526 miljoner kronor. Skillnaden mellan bemyndiganden och utestående åtaganden uppgick till 3 204 miljoner kronor och var främst hänförlig till anslaget 1:17 </w:t>
      </w:r>
      <w:r w:rsidRPr="00C7468D">
        <w:rPr>
          <w:i/>
          <w:iCs/>
        </w:rPr>
        <w:t>Åtgärder för landsbygdens miljö och struktur</w:t>
      </w:r>
      <w:r>
        <w:t>. Huvuddelen av bemyndigandet för detta anslag avser ekonomiska åtaganden som planeras inom ramen för Landsbygdsprogram för Sverige 2014–2020. Anslagen ska gälla för hela programperioden och ett bemyndigande finns eftersom landsbygdsprogrammet till stor del består av fleråriga åtaganden. Det låga utnyttjandet beror på att bemyndigandet avser hela programperioden.</w:t>
      </w:r>
    </w:p>
    <w:p w14:paraId="1D851260" w14:textId="77777777" w:rsidR="005B1647" w:rsidRDefault="005B1647" w:rsidP="005B1647">
      <w:pPr>
        <w:pStyle w:val="Brdtext"/>
      </w:pPr>
      <w:r>
        <w:t>Under utgiftsområdet finns ett äldre beställningsbemyndigande, dvs. bemyndiganden där ramen har upphört och inga nya åtaganden ingås men där det fortfarande finns utestående åtaganden. Totalt uppgick det till 30 miljoner kronor.</w:t>
      </w:r>
    </w:p>
    <w:p w14:paraId="151EA047" w14:textId="77777777" w:rsidR="005B1647" w:rsidRDefault="005B1647" w:rsidP="005B1647">
      <w:pPr>
        <w:pStyle w:val="Rubrik4utannumrering"/>
      </w:pPr>
      <w:r w:rsidRPr="00FF401C">
        <w:t>Övriga krediter</w:t>
      </w:r>
    </w:p>
    <w:p w14:paraId="52F78E7F" w14:textId="6E21C0FD" w:rsidR="005B1647" w:rsidRDefault="005B1647" w:rsidP="005B1647">
      <w:pPr>
        <w:pStyle w:val="TabellRubrik"/>
      </w:pPr>
      <w:bookmarkStart w:id="187" w:name="_Toc37340107"/>
      <w:r>
        <w:t xml:space="preserve">Tabell </w:t>
      </w:r>
      <w:r>
        <w:fldChar w:fldCharType="begin"/>
      </w:r>
      <w:r>
        <w:instrText xml:space="preserve"> STYLEREF  "Rubrik 1" \n</w:instrText>
      </w:r>
      <w:r>
        <w:fldChar w:fldCharType="separate"/>
      </w:r>
      <w:r w:rsidR="00301022">
        <w:rPr>
          <w:noProof/>
        </w:rPr>
        <w:t>2</w:t>
      </w:r>
      <w:r>
        <w:rPr>
          <w:noProof/>
        </w:rPr>
        <w:fldChar w:fldCharType="end"/>
      </w:r>
      <w:r>
        <w:t>.</w:t>
      </w:r>
      <w:fldSimple w:instr=" SEQ Tabell \* ARABIC \s 1 ">
        <w:r w:rsidR="00301022">
          <w:rPr>
            <w:noProof/>
          </w:rPr>
          <w:t>107</w:t>
        </w:r>
      </w:fldSimple>
      <w:r>
        <w:tab/>
      </w:r>
      <w:r w:rsidRPr="00FF401C">
        <w:t>UO 23 Övriga krediter</w:t>
      </w:r>
      <w:bookmarkEnd w:id="187"/>
    </w:p>
    <w:p w14:paraId="7E227BA5" w14:textId="77777777" w:rsidR="005B1647" w:rsidRDefault="005B1647" w:rsidP="005B1647">
      <w:pPr>
        <w:pStyle w:val="TabellUnderrubrik"/>
      </w:pPr>
      <w:r w:rsidRPr="00FF401C">
        <w:t>Miljoner kronor</w:t>
      </w:r>
    </w:p>
    <w:tbl>
      <w:tblPr>
        <w:tblStyle w:val="RKBPTabell"/>
        <w:tblW w:w="5000" w:type="pct"/>
        <w:tblLook w:val="06E0" w:firstRow="1" w:lastRow="1" w:firstColumn="1" w:lastColumn="0" w:noHBand="1" w:noVBand="1"/>
      </w:tblPr>
      <w:tblGrid>
        <w:gridCol w:w="4126"/>
        <w:gridCol w:w="1232"/>
        <w:gridCol w:w="2012"/>
      </w:tblGrid>
      <w:tr w:rsidR="00155607" w14:paraId="16FFB0F4" w14:textId="77777777" w:rsidTr="006969D2">
        <w:trPr>
          <w:cnfStyle w:val="100000000000" w:firstRow="1" w:lastRow="0" w:firstColumn="0" w:lastColumn="0" w:oddVBand="0" w:evenVBand="0" w:oddHBand="0" w:evenHBand="0" w:firstRowFirstColumn="0" w:firstRowLastColumn="0" w:lastRowFirstColumn="0" w:lastRowLastColumn="0"/>
          <w:trHeight w:val="170"/>
        </w:trPr>
        <w:tc>
          <w:tcPr>
            <w:cnfStyle w:val="001000000000" w:firstRow="0" w:lastRow="0" w:firstColumn="1" w:lastColumn="0" w:oddVBand="0" w:evenVBand="0" w:oddHBand="0" w:evenHBand="0" w:firstRowFirstColumn="0" w:firstRowLastColumn="0" w:lastRowFirstColumn="0" w:lastRowLastColumn="0"/>
            <w:tcW w:w="2799" w:type="pct"/>
            <w:hideMark/>
          </w:tcPr>
          <w:p w14:paraId="0BEE5D29" w14:textId="77777777" w:rsidR="005B1647" w:rsidRPr="00FF401C" w:rsidRDefault="005B1647" w:rsidP="006969D2">
            <w:pPr>
              <w:pStyle w:val="TabellHuvud"/>
            </w:pPr>
            <w:r w:rsidRPr="00FF401C">
              <w:t>Övriga krediter i Riksgäldskontoret</w:t>
            </w:r>
          </w:p>
        </w:tc>
        <w:tc>
          <w:tcPr>
            <w:tcW w:w="836" w:type="pct"/>
            <w:hideMark/>
          </w:tcPr>
          <w:p w14:paraId="527896E1" w14:textId="77777777" w:rsidR="005B1647" w:rsidRPr="00FF401C" w:rsidRDefault="005B1647" w:rsidP="006969D2">
            <w:pPr>
              <w:pStyle w:val="TabellHuvud"/>
              <w:cnfStyle w:val="100000000000" w:firstRow="1" w:lastRow="0" w:firstColumn="0" w:lastColumn="0" w:oddVBand="0" w:evenVBand="0" w:oddHBand="0" w:evenHBand="0" w:firstRowFirstColumn="0" w:firstRowLastColumn="0" w:lastRowFirstColumn="0" w:lastRowLastColumn="0"/>
            </w:pPr>
            <w:r w:rsidRPr="00FF401C">
              <w:t>Kredit</w:t>
            </w:r>
          </w:p>
        </w:tc>
        <w:tc>
          <w:tcPr>
            <w:tcW w:w="1365" w:type="pct"/>
            <w:hideMark/>
          </w:tcPr>
          <w:p w14:paraId="77411D49" w14:textId="77777777" w:rsidR="005B1647" w:rsidRPr="00FF401C" w:rsidRDefault="005B1647" w:rsidP="006969D2">
            <w:pPr>
              <w:pStyle w:val="TabellHuvud"/>
              <w:cnfStyle w:val="100000000000" w:firstRow="1" w:lastRow="0" w:firstColumn="0" w:lastColumn="0" w:oddVBand="0" w:evenVBand="0" w:oddHBand="0" w:evenHBand="0" w:firstRowFirstColumn="0" w:firstRowLastColumn="0" w:lastRowFirstColumn="0" w:lastRowLastColumn="0"/>
            </w:pPr>
            <w:r w:rsidRPr="00FF401C">
              <w:t>Utnyttjad kredit 2019-12-31</w:t>
            </w:r>
          </w:p>
        </w:tc>
      </w:tr>
      <w:tr w:rsidR="00155607" w14:paraId="6A3434DD" w14:textId="77777777" w:rsidTr="006969D2">
        <w:trPr>
          <w:trHeight w:val="170"/>
        </w:trPr>
        <w:tc>
          <w:tcPr>
            <w:cnfStyle w:val="001000000000" w:firstRow="0" w:lastRow="0" w:firstColumn="1" w:lastColumn="0" w:oddVBand="0" w:evenVBand="0" w:oddHBand="0" w:evenHBand="0" w:firstRowFirstColumn="0" w:firstRowLastColumn="0" w:lastRowFirstColumn="0" w:lastRowLastColumn="0"/>
            <w:tcW w:w="2799" w:type="pct"/>
            <w:noWrap/>
            <w:hideMark/>
          </w:tcPr>
          <w:p w14:paraId="582BBE24" w14:textId="77777777" w:rsidR="005B1647" w:rsidRPr="00FF401C" w:rsidRDefault="005B1647" w:rsidP="006969D2">
            <w:pPr>
              <w:pStyle w:val="Tabell"/>
            </w:pPr>
            <w:r w:rsidRPr="00FF401C">
              <w:t>Viltvårdsfondens kredit i Riksgäldskontoret</w:t>
            </w:r>
          </w:p>
        </w:tc>
        <w:tc>
          <w:tcPr>
            <w:tcW w:w="836" w:type="pct"/>
            <w:noWrap/>
            <w:hideMark/>
          </w:tcPr>
          <w:p w14:paraId="212A5E78" w14:textId="77777777" w:rsidR="005B1647" w:rsidRPr="00FF401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F401C">
              <w:t>5</w:t>
            </w:r>
          </w:p>
        </w:tc>
        <w:tc>
          <w:tcPr>
            <w:tcW w:w="1365" w:type="pct"/>
            <w:noWrap/>
            <w:hideMark/>
          </w:tcPr>
          <w:p w14:paraId="7176F0F1" w14:textId="77777777" w:rsidR="005B1647" w:rsidRPr="00FF401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F401C">
              <w:t>0</w:t>
            </w:r>
          </w:p>
        </w:tc>
      </w:tr>
      <w:tr w:rsidR="00155607" w:rsidRPr="006969D2" w14:paraId="6FDCF346" w14:textId="77777777" w:rsidTr="006969D2">
        <w:trPr>
          <w:cnfStyle w:val="010000000000" w:firstRow="0" w:lastRow="1" w:firstColumn="0" w:lastColumn="0" w:oddVBand="0" w:evenVBand="0" w:oddHBand="0" w:evenHBand="0" w:firstRowFirstColumn="0" w:firstRowLastColumn="0" w:lastRowFirstColumn="0" w:lastRowLastColumn="0"/>
          <w:trHeight w:val="170"/>
        </w:trPr>
        <w:tc>
          <w:tcPr>
            <w:cnfStyle w:val="001000000000" w:firstRow="0" w:lastRow="0" w:firstColumn="1" w:lastColumn="0" w:oddVBand="0" w:evenVBand="0" w:oddHBand="0" w:evenHBand="0" w:firstRowFirstColumn="0" w:firstRowLastColumn="0" w:lastRowFirstColumn="0" w:lastRowLastColumn="0"/>
            <w:tcW w:w="2799" w:type="pct"/>
            <w:noWrap/>
            <w:hideMark/>
          </w:tcPr>
          <w:p w14:paraId="3830017C" w14:textId="77777777" w:rsidR="005B1647" w:rsidRPr="006969D2" w:rsidRDefault="005B1647" w:rsidP="006969D2">
            <w:pPr>
              <w:pStyle w:val="Tabell"/>
            </w:pPr>
            <w:r w:rsidRPr="006969D2">
              <w:t>Summa</w:t>
            </w:r>
          </w:p>
        </w:tc>
        <w:tc>
          <w:tcPr>
            <w:tcW w:w="836" w:type="pct"/>
            <w:noWrap/>
            <w:hideMark/>
          </w:tcPr>
          <w:p w14:paraId="24B5C033" w14:textId="77777777" w:rsidR="005B1647" w:rsidRPr="006969D2" w:rsidRDefault="005B1647" w:rsidP="005B1647">
            <w:pPr>
              <w:pStyle w:val="Tabell"/>
              <w:cnfStyle w:val="010000000000" w:firstRow="0" w:lastRow="1" w:firstColumn="0" w:lastColumn="0" w:oddVBand="0" w:evenVBand="0" w:oddHBand="0" w:evenHBand="0" w:firstRowFirstColumn="0" w:firstRowLastColumn="0" w:lastRowFirstColumn="0" w:lastRowLastColumn="0"/>
            </w:pPr>
            <w:r w:rsidRPr="006969D2">
              <w:t>5</w:t>
            </w:r>
          </w:p>
        </w:tc>
        <w:tc>
          <w:tcPr>
            <w:tcW w:w="1365" w:type="pct"/>
            <w:noWrap/>
            <w:hideMark/>
          </w:tcPr>
          <w:p w14:paraId="6B9B294F" w14:textId="77777777" w:rsidR="005B1647" w:rsidRPr="006969D2" w:rsidRDefault="005B1647" w:rsidP="005B1647">
            <w:pPr>
              <w:pStyle w:val="Tabell"/>
              <w:cnfStyle w:val="010000000000" w:firstRow="0" w:lastRow="1" w:firstColumn="0" w:lastColumn="0" w:oddVBand="0" w:evenVBand="0" w:oddHBand="0" w:evenHBand="0" w:firstRowFirstColumn="0" w:firstRowLastColumn="0" w:lastRowFirstColumn="0" w:lastRowLastColumn="0"/>
            </w:pPr>
            <w:r w:rsidRPr="006969D2">
              <w:t>0</w:t>
            </w:r>
          </w:p>
        </w:tc>
      </w:tr>
    </w:tbl>
    <w:p w14:paraId="429BAF7A" w14:textId="77777777" w:rsidR="005B1647" w:rsidRDefault="005B1647" w:rsidP="005B1647">
      <w:pPr>
        <w:pStyle w:val="Brdtext"/>
      </w:pPr>
    </w:p>
    <w:p w14:paraId="69A7BA54" w14:textId="77777777" w:rsidR="005B1647" w:rsidRDefault="005B1647" w:rsidP="005B1647">
      <w:pPr>
        <w:rPr>
          <w:rFonts w:asciiTheme="majorHAnsi" w:eastAsiaTheme="majorEastAsia" w:hAnsiTheme="majorHAnsi" w:cstheme="majorBidi"/>
          <w:color w:val="000000" w:themeColor="text1"/>
          <w:sz w:val="25"/>
          <w:szCs w:val="24"/>
        </w:rPr>
      </w:pPr>
      <w:r>
        <w:br w:type="page"/>
      </w:r>
    </w:p>
    <w:p w14:paraId="62A40EA4" w14:textId="77777777" w:rsidR="005B1647" w:rsidRDefault="005B1647" w:rsidP="00AC2754">
      <w:pPr>
        <w:pStyle w:val="Rubrik3"/>
      </w:pPr>
      <w:bookmarkStart w:id="188" w:name="_Toc37350636"/>
      <w:r w:rsidRPr="000170EA">
        <w:lastRenderedPageBreak/>
        <w:t>Utgiftsområde 24 Näringsliv</w:t>
      </w:r>
      <w:bookmarkEnd w:id="188"/>
    </w:p>
    <w:p w14:paraId="4AD29985" w14:textId="77777777" w:rsidR="005B1647" w:rsidRDefault="005B1647" w:rsidP="005B1647">
      <w:pPr>
        <w:pStyle w:val="Rubrik4utannumrering"/>
        <w:rPr>
          <w:rFonts w:eastAsiaTheme="minorHAnsi"/>
        </w:rPr>
      </w:pPr>
      <w:r w:rsidRPr="000170EA">
        <w:rPr>
          <w:rFonts w:eastAsiaTheme="minorHAnsi"/>
        </w:rPr>
        <w:t>Anslag</w:t>
      </w:r>
    </w:p>
    <w:p w14:paraId="0C586B65" w14:textId="3A44B9A9" w:rsidR="005B1647" w:rsidRDefault="005B1647" w:rsidP="005B1647">
      <w:pPr>
        <w:pStyle w:val="TabellRubrik"/>
      </w:pPr>
      <w:bookmarkStart w:id="189" w:name="_Toc37340108"/>
      <w:r>
        <w:t xml:space="preserve">Tabell </w:t>
      </w:r>
      <w:r>
        <w:fldChar w:fldCharType="begin"/>
      </w:r>
      <w:r>
        <w:instrText xml:space="preserve"> STYLEREF  "Rubrik 1" \n</w:instrText>
      </w:r>
      <w:r>
        <w:fldChar w:fldCharType="separate"/>
      </w:r>
      <w:r w:rsidR="00301022">
        <w:rPr>
          <w:noProof/>
        </w:rPr>
        <w:t>2</w:t>
      </w:r>
      <w:r>
        <w:rPr>
          <w:noProof/>
        </w:rPr>
        <w:fldChar w:fldCharType="end"/>
      </w:r>
      <w:r>
        <w:t>.</w:t>
      </w:r>
      <w:fldSimple w:instr=" SEQ Tabell \* ARABIC \s 1 ">
        <w:r w:rsidR="00301022">
          <w:rPr>
            <w:noProof/>
          </w:rPr>
          <w:t>108</w:t>
        </w:r>
      </w:fldSimple>
      <w:r>
        <w:tab/>
      </w:r>
      <w:r w:rsidRPr="000170EA">
        <w:t>UO 24 Anslag</w:t>
      </w:r>
      <w:bookmarkEnd w:id="189"/>
    </w:p>
    <w:p w14:paraId="371CC0A2" w14:textId="77777777" w:rsidR="005B1647" w:rsidRDefault="005B1647" w:rsidP="005B1647">
      <w:pPr>
        <w:pStyle w:val="TabellUnderrubrik"/>
      </w:pPr>
      <w:r w:rsidRPr="000170EA">
        <w:t>Miljoner kronor</w:t>
      </w:r>
    </w:p>
    <w:tbl>
      <w:tblPr>
        <w:tblStyle w:val="RKBPTabell"/>
        <w:tblW w:w="5000" w:type="pct"/>
        <w:tblLook w:val="06E0" w:firstRow="1" w:lastRow="1" w:firstColumn="1" w:lastColumn="0" w:noHBand="1" w:noVBand="1"/>
      </w:tblPr>
      <w:tblGrid>
        <w:gridCol w:w="696"/>
        <w:gridCol w:w="2818"/>
        <w:gridCol w:w="643"/>
        <w:gridCol w:w="643"/>
        <w:gridCol w:w="643"/>
        <w:gridCol w:w="643"/>
        <w:gridCol w:w="643"/>
        <w:gridCol w:w="641"/>
      </w:tblGrid>
      <w:tr w:rsidR="00155607" w14:paraId="0A6DC157" w14:textId="77777777" w:rsidTr="006969D2">
        <w:trPr>
          <w:cnfStyle w:val="100000000000" w:firstRow="1" w:lastRow="0" w:firstColumn="0" w:lastColumn="0" w:oddVBand="0" w:evenVBand="0" w:oddHBand="0" w:evenHBand="0" w:firstRowFirstColumn="0" w:firstRowLastColumn="0" w:lastRowFirstColumn="0" w:lastRowLastColumn="0"/>
          <w:trHeight w:val="675"/>
        </w:trPr>
        <w:tc>
          <w:tcPr>
            <w:cnfStyle w:val="001000000000" w:firstRow="0" w:lastRow="0" w:firstColumn="1" w:lastColumn="0" w:oddVBand="0" w:evenVBand="0" w:oddHBand="0" w:evenHBand="0" w:firstRowFirstColumn="0" w:firstRowLastColumn="0" w:lastRowFirstColumn="0" w:lastRowLastColumn="0"/>
            <w:tcW w:w="472" w:type="pct"/>
            <w:noWrap/>
            <w:hideMark/>
          </w:tcPr>
          <w:p w14:paraId="6516D081" w14:textId="77777777" w:rsidR="005B1647" w:rsidRPr="000170EA" w:rsidRDefault="005B1647" w:rsidP="006969D2">
            <w:pPr>
              <w:pStyle w:val="TabellHuvud"/>
            </w:pPr>
            <w:r w:rsidRPr="000170EA">
              <w:t>Anslag</w:t>
            </w:r>
          </w:p>
        </w:tc>
        <w:tc>
          <w:tcPr>
            <w:tcW w:w="1912" w:type="pct"/>
            <w:hideMark/>
          </w:tcPr>
          <w:p w14:paraId="3749D3E8" w14:textId="77777777" w:rsidR="005B1647" w:rsidRPr="000170EA" w:rsidRDefault="005B1647" w:rsidP="006969D2">
            <w:pPr>
              <w:pStyle w:val="TabellHuvud"/>
              <w:jc w:val="left"/>
              <w:cnfStyle w:val="100000000000" w:firstRow="1" w:lastRow="0" w:firstColumn="0" w:lastColumn="0" w:oddVBand="0" w:evenVBand="0" w:oddHBand="0" w:evenHBand="0" w:firstRowFirstColumn="0" w:firstRowLastColumn="0" w:lastRowFirstColumn="0" w:lastRowLastColumn="0"/>
            </w:pPr>
            <w:r w:rsidRPr="000170EA">
              <w:t>Anslagsnamn</w:t>
            </w:r>
          </w:p>
        </w:tc>
        <w:tc>
          <w:tcPr>
            <w:tcW w:w="436" w:type="pct"/>
            <w:hideMark/>
          </w:tcPr>
          <w:p w14:paraId="26534C77" w14:textId="77777777" w:rsidR="005B1647" w:rsidRPr="000170EA" w:rsidRDefault="005B1647" w:rsidP="006969D2">
            <w:pPr>
              <w:pStyle w:val="TabellHuvud"/>
              <w:cnfStyle w:val="100000000000" w:firstRow="1" w:lastRow="0" w:firstColumn="0" w:lastColumn="0" w:oddVBand="0" w:evenVBand="0" w:oddHBand="0" w:evenHBand="0" w:firstRowFirstColumn="0" w:firstRowLastColumn="0" w:lastRowFirstColumn="0" w:lastRowLastColumn="0"/>
            </w:pPr>
            <w:r w:rsidRPr="000170EA">
              <w:t>SB</w:t>
            </w:r>
            <w:r w:rsidRPr="000170EA">
              <w:br/>
              <w:t>2019</w:t>
            </w:r>
          </w:p>
        </w:tc>
        <w:tc>
          <w:tcPr>
            <w:tcW w:w="436" w:type="pct"/>
            <w:hideMark/>
          </w:tcPr>
          <w:p w14:paraId="64A93B42" w14:textId="77777777" w:rsidR="005B1647" w:rsidRPr="000170EA" w:rsidRDefault="005B1647" w:rsidP="006969D2">
            <w:pPr>
              <w:pStyle w:val="TabellHuvud"/>
              <w:cnfStyle w:val="100000000000" w:firstRow="1" w:lastRow="0" w:firstColumn="0" w:lastColumn="0" w:oddVBand="0" w:evenVBand="0" w:oddHBand="0" w:evenHBand="0" w:firstRowFirstColumn="0" w:firstRowLastColumn="0" w:lastRowFirstColumn="0" w:lastRowLastColumn="0"/>
            </w:pPr>
            <w:r w:rsidRPr="000170EA">
              <w:t>ÄB</w:t>
            </w:r>
            <w:r w:rsidRPr="000170EA">
              <w:br/>
              <w:t>2019</w:t>
            </w:r>
          </w:p>
        </w:tc>
        <w:tc>
          <w:tcPr>
            <w:tcW w:w="436" w:type="pct"/>
            <w:hideMark/>
          </w:tcPr>
          <w:p w14:paraId="4B533E80" w14:textId="77777777" w:rsidR="005B1647" w:rsidRPr="000170EA" w:rsidRDefault="005B1647" w:rsidP="006969D2">
            <w:pPr>
              <w:pStyle w:val="TabellHuvud"/>
              <w:cnfStyle w:val="100000000000" w:firstRow="1" w:lastRow="0" w:firstColumn="0" w:lastColumn="0" w:oddVBand="0" w:evenVBand="0" w:oddHBand="0" w:evenHBand="0" w:firstRowFirstColumn="0" w:firstRowLastColumn="0" w:lastRowFirstColumn="0" w:lastRowLastColumn="0"/>
            </w:pPr>
            <w:r w:rsidRPr="000170EA">
              <w:t>Utfall</w:t>
            </w:r>
            <w:r w:rsidRPr="000170EA">
              <w:br/>
              <w:t>2019</w:t>
            </w:r>
          </w:p>
        </w:tc>
        <w:tc>
          <w:tcPr>
            <w:tcW w:w="436" w:type="pct"/>
            <w:hideMark/>
          </w:tcPr>
          <w:p w14:paraId="53918113" w14:textId="77777777" w:rsidR="005B1647" w:rsidRPr="000170EA" w:rsidRDefault="005B1647" w:rsidP="006969D2">
            <w:pPr>
              <w:pStyle w:val="TabellHuvud"/>
              <w:cnfStyle w:val="100000000000" w:firstRow="1" w:lastRow="0" w:firstColumn="0" w:lastColumn="0" w:oddVBand="0" w:evenVBand="0" w:oddHBand="0" w:evenHBand="0" w:firstRowFirstColumn="0" w:firstRowLastColumn="0" w:lastRowFirstColumn="0" w:lastRowLastColumn="0"/>
            </w:pPr>
            <w:r w:rsidRPr="000170EA">
              <w:t>Utfall-SB</w:t>
            </w:r>
            <w:r w:rsidRPr="000170EA">
              <w:br/>
              <w:t>2019</w:t>
            </w:r>
          </w:p>
        </w:tc>
        <w:tc>
          <w:tcPr>
            <w:tcW w:w="436" w:type="pct"/>
            <w:hideMark/>
          </w:tcPr>
          <w:p w14:paraId="1011A82C" w14:textId="77777777" w:rsidR="005B1647" w:rsidRPr="000170EA" w:rsidRDefault="005B1647" w:rsidP="006969D2">
            <w:pPr>
              <w:pStyle w:val="TabellHuvud"/>
              <w:cnfStyle w:val="100000000000" w:firstRow="1" w:lastRow="0" w:firstColumn="0" w:lastColumn="0" w:oddVBand="0" w:evenVBand="0" w:oddHBand="0" w:evenHBand="0" w:firstRowFirstColumn="0" w:firstRowLastColumn="0" w:lastRowFirstColumn="0" w:lastRowLastColumn="0"/>
            </w:pPr>
            <w:r w:rsidRPr="000170EA">
              <w:t>Utfall-SB</w:t>
            </w:r>
            <w:r w:rsidRPr="000170EA">
              <w:br/>
            </w:r>
            <w:r>
              <w:t>procent</w:t>
            </w:r>
            <w:r w:rsidRPr="000170EA">
              <w:br/>
              <w:t>2019</w:t>
            </w:r>
          </w:p>
        </w:tc>
        <w:tc>
          <w:tcPr>
            <w:tcW w:w="435" w:type="pct"/>
            <w:hideMark/>
          </w:tcPr>
          <w:p w14:paraId="106D538A" w14:textId="77777777" w:rsidR="005B1647" w:rsidRPr="000170EA" w:rsidRDefault="005B1647" w:rsidP="006969D2">
            <w:pPr>
              <w:pStyle w:val="TabellHuvud"/>
              <w:cnfStyle w:val="100000000000" w:firstRow="1" w:lastRow="0" w:firstColumn="0" w:lastColumn="0" w:oddVBand="0" w:evenVBand="0" w:oddHBand="0" w:evenHBand="0" w:firstRowFirstColumn="0" w:firstRowLastColumn="0" w:lastRowFirstColumn="0" w:lastRowLastColumn="0"/>
            </w:pPr>
            <w:r w:rsidRPr="000170EA">
              <w:t>Utfall</w:t>
            </w:r>
            <w:r w:rsidRPr="000170EA">
              <w:br/>
              <w:t>2018</w:t>
            </w:r>
          </w:p>
        </w:tc>
      </w:tr>
      <w:tr w:rsidR="00155607" w14:paraId="2F9ED24A" w14:textId="77777777" w:rsidTr="006969D2">
        <w:trPr>
          <w:trHeight w:val="450"/>
        </w:trPr>
        <w:tc>
          <w:tcPr>
            <w:cnfStyle w:val="001000000000" w:firstRow="0" w:lastRow="0" w:firstColumn="1" w:lastColumn="0" w:oddVBand="0" w:evenVBand="0" w:oddHBand="0" w:evenHBand="0" w:firstRowFirstColumn="0" w:firstRowLastColumn="0" w:lastRowFirstColumn="0" w:lastRowLastColumn="0"/>
            <w:tcW w:w="472" w:type="pct"/>
            <w:hideMark/>
          </w:tcPr>
          <w:p w14:paraId="73999C69" w14:textId="77777777" w:rsidR="005B1647" w:rsidRPr="000170EA" w:rsidRDefault="005B1647" w:rsidP="005B1647">
            <w:pPr>
              <w:pStyle w:val="Tabell"/>
            </w:pPr>
            <w:r w:rsidRPr="000170EA">
              <w:t>1:2</w:t>
            </w:r>
          </w:p>
        </w:tc>
        <w:tc>
          <w:tcPr>
            <w:tcW w:w="1912" w:type="pct"/>
            <w:hideMark/>
          </w:tcPr>
          <w:p w14:paraId="67125D1B" w14:textId="77777777" w:rsidR="005B1647" w:rsidRPr="000170EA" w:rsidRDefault="005B1647" w:rsidP="006969D2">
            <w:pPr>
              <w:pStyle w:val="Tabell"/>
              <w:jc w:val="left"/>
              <w:cnfStyle w:val="000000000000" w:firstRow="0" w:lastRow="0" w:firstColumn="0" w:lastColumn="0" w:oddVBand="0" w:evenVBand="0" w:oddHBand="0" w:evenHBand="0" w:firstRowFirstColumn="0" w:firstRowLastColumn="0" w:lastRowFirstColumn="0" w:lastRowLastColumn="0"/>
            </w:pPr>
            <w:r w:rsidRPr="000170EA">
              <w:t>Verket för innovationssystem: Forskning och utveckling</w:t>
            </w:r>
          </w:p>
        </w:tc>
        <w:tc>
          <w:tcPr>
            <w:tcW w:w="436" w:type="pct"/>
            <w:noWrap/>
            <w:hideMark/>
          </w:tcPr>
          <w:p w14:paraId="468AC37A" w14:textId="77777777" w:rsidR="005B1647" w:rsidRPr="000170E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170EA">
              <w:t>3 060</w:t>
            </w:r>
          </w:p>
        </w:tc>
        <w:tc>
          <w:tcPr>
            <w:tcW w:w="436" w:type="pct"/>
            <w:noWrap/>
            <w:hideMark/>
          </w:tcPr>
          <w:p w14:paraId="547A0406" w14:textId="77777777" w:rsidR="005B1647" w:rsidRPr="000170E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170EA">
              <w:t>-60</w:t>
            </w:r>
          </w:p>
        </w:tc>
        <w:tc>
          <w:tcPr>
            <w:tcW w:w="436" w:type="pct"/>
            <w:noWrap/>
            <w:hideMark/>
          </w:tcPr>
          <w:p w14:paraId="67F938D0" w14:textId="77777777" w:rsidR="005B1647" w:rsidRPr="000170E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170EA">
              <w:t>3 008</w:t>
            </w:r>
          </w:p>
        </w:tc>
        <w:tc>
          <w:tcPr>
            <w:tcW w:w="436" w:type="pct"/>
            <w:noWrap/>
            <w:hideMark/>
          </w:tcPr>
          <w:p w14:paraId="5F056D36" w14:textId="77777777" w:rsidR="005B1647" w:rsidRPr="000170E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170EA">
              <w:t>-53</w:t>
            </w:r>
          </w:p>
        </w:tc>
        <w:tc>
          <w:tcPr>
            <w:tcW w:w="436" w:type="pct"/>
            <w:noWrap/>
            <w:hideMark/>
          </w:tcPr>
          <w:p w14:paraId="6E3B8ECD" w14:textId="77777777" w:rsidR="005B1647" w:rsidRPr="000170E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170EA">
              <w:t>-1,7</w:t>
            </w:r>
          </w:p>
        </w:tc>
        <w:tc>
          <w:tcPr>
            <w:tcW w:w="435" w:type="pct"/>
            <w:hideMark/>
          </w:tcPr>
          <w:p w14:paraId="7DE234AC" w14:textId="77777777" w:rsidR="005B1647" w:rsidRPr="000170E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170EA">
              <w:t>2 882</w:t>
            </w:r>
          </w:p>
        </w:tc>
      </w:tr>
      <w:tr w:rsidR="00155607" w14:paraId="7AF636BF" w14:textId="77777777" w:rsidTr="006969D2">
        <w:trPr>
          <w:trHeight w:val="225"/>
        </w:trPr>
        <w:tc>
          <w:tcPr>
            <w:cnfStyle w:val="001000000000" w:firstRow="0" w:lastRow="0" w:firstColumn="1" w:lastColumn="0" w:oddVBand="0" w:evenVBand="0" w:oddHBand="0" w:evenHBand="0" w:firstRowFirstColumn="0" w:firstRowLastColumn="0" w:lastRowFirstColumn="0" w:lastRowLastColumn="0"/>
            <w:tcW w:w="472" w:type="pct"/>
            <w:hideMark/>
          </w:tcPr>
          <w:p w14:paraId="5B3B83B8" w14:textId="77777777" w:rsidR="005B1647" w:rsidRPr="000170EA" w:rsidRDefault="005B1647" w:rsidP="005B1647">
            <w:pPr>
              <w:pStyle w:val="Tabell"/>
            </w:pPr>
            <w:r w:rsidRPr="000170EA">
              <w:t>1:5</w:t>
            </w:r>
          </w:p>
        </w:tc>
        <w:tc>
          <w:tcPr>
            <w:tcW w:w="1912" w:type="pct"/>
            <w:hideMark/>
          </w:tcPr>
          <w:p w14:paraId="1539167E" w14:textId="77777777" w:rsidR="005B1647" w:rsidRPr="000170EA" w:rsidRDefault="005B1647" w:rsidP="006969D2">
            <w:pPr>
              <w:pStyle w:val="Tabell"/>
              <w:jc w:val="left"/>
              <w:cnfStyle w:val="000000000000" w:firstRow="0" w:lastRow="0" w:firstColumn="0" w:lastColumn="0" w:oddVBand="0" w:evenVBand="0" w:oddHBand="0" w:evenHBand="0" w:firstRowFirstColumn="0" w:firstRowLastColumn="0" w:lastRowFirstColumn="0" w:lastRowLastColumn="0"/>
            </w:pPr>
            <w:r w:rsidRPr="000170EA">
              <w:t>Näringslivsutveckling</w:t>
            </w:r>
          </w:p>
        </w:tc>
        <w:tc>
          <w:tcPr>
            <w:tcW w:w="436" w:type="pct"/>
            <w:noWrap/>
            <w:hideMark/>
          </w:tcPr>
          <w:p w14:paraId="4A20A1C9" w14:textId="77777777" w:rsidR="005B1647" w:rsidRPr="000170E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170EA">
              <w:t>909</w:t>
            </w:r>
          </w:p>
        </w:tc>
        <w:tc>
          <w:tcPr>
            <w:tcW w:w="436" w:type="pct"/>
            <w:noWrap/>
            <w:hideMark/>
          </w:tcPr>
          <w:p w14:paraId="60EB76D5" w14:textId="77777777" w:rsidR="005B1647" w:rsidRPr="000170E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170EA">
              <w:t>-110</w:t>
            </w:r>
          </w:p>
        </w:tc>
        <w:tc>
          <w:tcPr>
            <w:tcW w:w="436" w:type="pct"/>
            <w:noWrap/>
            <w:hideMark/>
          </w:tcPr>
          <w:p w14:paraId="443AA8EA" w14:textId="77777777" w:rsidR="005B1647" w:rsidRPr="000170E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170EA">
              <w:t>700</w:t>
            </w:r>
          </w:p>
        </w:tc>
        <w:tc>
          <w:tcPr>
            <w:tcW w:w="436" w:type="pct"/>
            <w:noWrap/>
            <w:hideMark/>
          </w:tcPr>
          <w:p w14:paraId="196EE331" w14:textId="77777777" w:rsidR="005B1647" w:rsidRPr="000170E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170EA">
              <w:t>-209</w:t>
            </w:r>
          </w:p>
        </w:tc>
        <w:tc>
          <w:tcPr>
            <w:tcW w:w="436" w:type="pct"/>
            <w:noWrap/>
            <w:hideMark/>
          </w:tcPr>
          <w:p w14:paraId="4E0E7B88" w14:textId="77777777" w:rsidR="005B1647" w:rsidRPr="000170E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170EA">
              <w:t>-23,0</w:t>
            </w:r>
          </w:p>
        </w:tc>
        <w:tc>
          <w:tcPr>
            <w:tcW w:w="435" w:type="pct"/>
            <w:hideMark/>
          </w:tcPr>
          <w:p w14:paraId="1CA5FB1B" w14:textId="77777777" w:rsidR="005B1647" w:rsidRPr="000170E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170EA">
              <w:t>866</w:t>
            </w:r>
          </w:p>
        </w:tc>
      </w:tr>
      <w:tr w:rsidR="00155607" w14:paraId="529F43BB" w14:textId="77777777" w:rsidTr="006969D2">
        <w:trPr>
          <w:trHeight w:val="225"/>
        </w:trPr>
        <w:tc>
          <w:tcPr>
            <w:cnfStyle w:val="001000000000" w:firstRow="0" w:lastRow="0" w:firstColumn="1" w:lastColumn="0" w:oddVBand="0" w:evenVBand="0" w:oddHBand="0" w:evenHBand="0" w:firstRowFirstColumn="0" w:firstRowLastColumn="0" w:lastRowFirstColumn="0" w:lastRowLastColumn="0"/>
            <w:tcW w:w="472" w:type="pct"/>
            <w:hideMark/>
          </w:tcPr>
          <w:p w14:paraId="3DEE0CBD" w14:textId="77777777" w:rsidR="005B1647" w:rsidRPr="000170EA" w:rsidRDefault="005B1647" w:rsidP="005B1647">
            <w:pPr>
              <w:pStyle w:val="Tabell"/>
            </w:pPr>
            <w:r w:rsidRPr="000170EA">
              <w:t>1:7</w:t>
            </w:r>
          </w:p>
        </w:tc>
        <w:tc>
          <w:tcPr>
            <w:tcW w:w="1912" w:type="pct"/>
            <w:hideMark/>
          </w:tcPr>
          <w:p w14:paraId="706B8473" w14:textId="77777777" w:rsidR="005B1647" w:rsidRPr="000170EA" w:rsidRDefault="005B1647" w:rsidP="006969D2">
            <w:pPr>
              <w:pStyle w:val="Tabell"/>
              <w:jc w:val="left"/>
              <w:cnfStyle w:val="000000000000" w:firstRow="0" w:lastRow="0" w:firstColumn="0" w:lastColumn="0" w:oddVBand="0" w:evenVBand="0" w:oddHBand="0" w:evenHBand="0" w:firstRowFirstColumn="0" w:firstRowLastColumn="0" w:lastRowFirstColumn="0" w:lastRowLastColumn="0"/>
            </w:pPr>
            <w:r w:rsidRPr="000170EA">
              <w:t>Turistfrämjande</w:t>
            </w:r>
          </w:p>
        </w:tc>
        <w:tc>
          <w:tcPr>
            <w:tcW w:w="436" w:type="pct"/>
            <w:noWrap/>
            <w:hideMark/>
          </w:tcPr>
          <w:p w14:paraId="67C52F27" w14:textId="77777777" w:rsidR="005B1647" w:rsidRPr="000170E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170EA">
              <w:t>115</w:t>
            </w:r>
          </w:p>
        </w:tc>
        <w:tc>
          <w:tcPr>
            <w:tcW w:w="436" w:type="pct"/>
            <w:noWrap/>
            <w:hideMark/>
          </w:tcPr>
          <w:p w14:paraId="12AEE348" w14:textId="77777777" w:rsidR="005B1647" w:rsidRPr="000170E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170EA">
              <w:t>10</w:t>
            </w:r>
          </w:p>
        </w:tc>
        <w:tc>
          <w:tcPr>
            <w:tcW w:w="436" w:type="pct"/>
            <w:noWrap/>
            <w:hideMark/>
          </w:tcPr>
          <w:p w14:paraId="5A51FB26" w14:textId="77777777" w:rsidR="005B1647" w:rsidRPr="000170E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170EA">
              <w:t>125</w:t>
            </w:r>
          </w:p>
        </w:tc>
        <w:tc>
          <w:tcPr>
            <w:tcW w:w="436" w:type="pct"/>
            <w:noWrap/>
            <w:hideMark/>
          </w:tcPr>
          <w:p w14:paraId="161CD146" w14:textId="77777777" w:rsidR="005B1647" w:rsidRPr="000170E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170EA">
              <w:t>10</w:t>
            </w:r>
          </w:p>
        </w:tc>
        <w:tc>
          <w:tcPr>
            <w:tcW w:w="436" w:type="pct"/>
            <w:noWrap/>
            <w:hideMark/>
          </w:tcPr>
          <w:p w14:paraId="6A95368E" w14:textId="77777777" w:rsidR="005B1647" w:rsidRPr="000170E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170EA">
              <w:t>8,7</w:t>
            </w:r>
          </w:p>
        </w:tc>
        <w:tc>
          <w:tcPr>
            <w:tcW w:w="435" w:type="pct"/>
            <w:hideMark/>
          </w:tcPr>
          <w:p w14:paraId="795AD467" w14:textId="77777777" w:rsidR="005B1647" w:rsidRPr="000170E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170EA">
              <w:t>115</w:t>
            </w:r>
          </w:p>
        </w:tc>
      </w:tr>
      <w:tr w:rsidR="00155607" w14:paraId="42F650FF" w14:textId="77777777" w:rsidTr="006969D2">
        <w:trPr>
          <w:trHeight w:val="225"/>
        </w:trPr>
        <w:tc>
          <w:tcPr>
            <w:cnfStyle w:val="001000000000" w:firstRow="0" w:lastRow="0" w:firstColumn="1" w:lastColumn="0" w:oddVBand="0" w:evenVBand="0" w:oddHBand="0" w:evenHBand="0" w:firstRowFirstColumn="0" w:firstRowLastColumn="0" w:lastRowFirstColumn="0" w:lastRowLastColumn="0"/>
            <w:tcW w:w="472" w:type="pct"/>
            <w:hideMark/>
          </w:tcPr>
          <w:p w14:paraId="2DBF23FE" w14:textId="77777777" w:rsidR="005B1647" w:rsidRPr="000170EA" w:rsidRDefault="005B1647" w:rsidP="005B1647">
            <w:pPr>
              <w:pStyle w:val="Tabell"/>
            </w:pPr>
            <w:r w:rsidRPr="000170EA">
              <w:t>1:11</w:t>
            </w:r>
          </w:p>
        </w:tc>
        <w:tc>
          <w:tcPr>
            <w:tcW w:w="1912" w:type="pct"/>
            <w:hideMark/>
          </w:tcPr>
          <w:p w14:paraId="18D4993F" w14:textId="77777777" w:rsidR="005B1647" w:rsidRPr="000170EA" w:rsidRDefault="005B1647" w:rsidP="006969D2">
            <w:pPr>
              <w:pStyle w:val="Tabell"/>
              <w:jc w:val="left"/>
              <w:cnfStyle w:val="000000000000" w:firstRow="0" w:lastRow="0" w:firstColumn="0" w:lastColumn="0" w:oddVBand="0" w:evenVBand="0" w:oddHBand="0" w:evenHBand="0" w:firstRowFirstColumn="0" w:firstRowLastColumn="0" w:lastRowFirstColumn="0" w:lastRowLastColumn="0"/>
            </w:pPr>
            <w:r w:rsidRPr="000170EA">
              <w:t>Bolagsverket</w:t>
            </w:r>
          </w:p>
        </w:tc>
        <w:tc>
          <w:tcPr>
            <w:tcW w:w="436" w:type="pct"/>
            <w:noWrap/>
            <w:hideMark/>
          </w:tcPr>
          <w:p w14:paraId="2F07D4CA" w14:textId="77777777" w:rsidR="005B1647" w:rsidRPr="000170E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170EA">
              <w:t>53</w:t>
            </w:r>
          </w:p>
        </w:tc>
        <w:tc>
          <w:tcPr>
            <w:tcW w:w="436" w:type="pct"/>
            <w:noWrap/>
            <w:hideMark/>
          </w:tcPr>
          <w:p w14:paraId="5A7B071F" w14:textId="77777777" w:rsidR="005B1647" w:rsidRPr="000170E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170EA">
              <w:t>-1</w:t>
            </w:r>
          </w:p>
        </w:tc>
        <w:tc>
          <w:tcPr>
            <w:tcW w:w="436" w:type="pct"/>
            <w:noWrap/>
            <w:hideMark/>
          </w:tcPr>
          <w:p w14:paraId="3CCD23E0" w14:textId="77777777" w:rsidR="005B1647" w:rsidRPr="000170E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170EA">
              <w:t>46</w:t>
            </w:r>
          </w:p>
        </w:tc>
        <w:tc>
          <w:tcPr>
            <w:tcW w:w="436" w:type="pct"/>
            <w:noWrap/>
            <w:hideMark/>
          </w:tcPr>
          <w:p w14:paraId="24E62CA2" w14:textId="77777777" w:rsidR="005B1647" w:rsidRPr="000170E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170EA">
              <w:t>-7</w:t>
            </w:r>
          </w:p>
        </w:tc>
        <w:tc>
          <w:tcPr>
            <w:tcW w:w="436" w:type="pct"/>
            <w:noWrap/>
            <w:hideMark/>
          </w:tcPr>
          <w:p w14:paraId="2D4AF7AD" w14:textId="77777777" w:rsidR="005B1647" w:rsidRPr="000170E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170EA">
              <w:t>-13,4</w:t>
            </w:r>
          </w:p>
        </w:tc>
        <w:tc>
          <w:tcPr>
            <w:tcW w:w="435" w:type="pct"/>
            <w:hideMark/>
          </w:tcPr>
          <w:p w14:paraId="300C83DC" w14:textId="77777777" w:rsidR="005B1647" w:rsidRPr="000170E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170EA">
              <w:t>46</w:t>
            </w:r>
          </w:p>
        </w:tc>
      </w:tr>
      <w:tr w:rsidR="00155607" w14:paraId="7E8E2E55" w14:textId="77777777" w:rsidTr="006969D2">
        <w:trPr>
          <w:trHeight w:val="450"/>
        </w:trPr>
        <w:tc>
          <w:tcPr>
            <w:cnfStyle w:val="001000000000" w:firstRow="0" w:lastRow="0" w:firstColumn="1" w:lastColumn="0" w:oddVBand="0" w:evenVBand="0" w:oddHBand="0" w:evenHBand="0" w:firstRowFirstColumn="0" w:firstRowLastColumn="0" w:lastRowFirstColumn="0" w:lastRowLastColumn="0"/>
            <w:tcW w:w="472" w:type="pct"/>
            <w:hideMark/>
          </w:tcPr>
          <w:p w14:paraId="7BAF4EE3" w14:textId="77777777" w:rsidR="005B1647" w:rsidRPr="000170EA" w:rsidRDefault="005B1647" w:rsidP="005B1647">
            <w:pPr>
              <w:pStyle w:val="Tabell"/>
            </w:pPr>
            <w:r w:rsidRPr="000170EA">
              <w:t>1:16</w:t>
            </w:r>
          </w:p>
        </w:tc>
        <w:tc>
          <w:tcPr>
            <w:tcW w:w="1912" w:type="pct"/>
            <w:hideMark/>
          </w:tcPr>
          <w:p w14:paraId="0F725A12" w14:textId="77777777" w:rsidR="005B1647" w:rsidRPr="000170EA" w:rsidRDefault="005B1647" w:rsidP="006969D2">
            <w:pPr>
              <w:pStyle w:val="Tabell"/>
              <w:jc w:val="left"/>
              <w:cnfStyle w:val="000000000000" w:firstRow="0" w:lastRow="0" w:firstColumn="0" w:lastColumn="0" w:oddVBand="0" w:evenVBand="0" w:oddHBand="0" w:evenHBand="0" w:firstRowFirstColumn="0" w:firstRowLastColumn="0" w:lastRowFirstColumn="0" w:lastRowLastColumn="0"/>
            </w:pPr>
            <w:r w:rsidRPr="000170EA">
              <w:t>Omstrukturering och genomlysning av statligt ägda företag</w:t>
            </w:r>
          </w:p>
        </w:tc>
        <w:tc>
          <w:tcPr>
            <w:tcW w:w="436" w:type="pct"/>
            <w:noWrap/>
            <w:hideMark/>
          </w:tcPr>
          <w:p w14:paraId="30F624E7" w14:textId="77777777" w:rsidR="005B1647" w:rsidRPr="000170E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170EA">
              <w:t>23</w:t>
            </w:r>
          </w:p>
        </w:tc>
        <w:tc>
          <w:tcPr>
            <w:tcW w:w="436" w:type="pct"/>
            <w:noWrap/>
            <w:hideMark/>
          </w:tcPr>
          <w:p w14:paraId="6DF28CE1" w14:textId="77777777" w:rsidR="005B1647" w:rsidRPr="000170EA"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436" w:type="pct"/>
            <w:noWrap/>
            <w:hideMark/>
          </w:tcPr>
          <w:p w14:paraId="0D138136" w14:textId="77777777" w:rsidR="005B1647" w:rsidRPr="000170E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170EA">
              <w:t>8</w:t>
            </w:r>
          </w:p>
        </w:tc>
        <w:tc>
          <w:tcPr>
            <w:tcW w:w="436" w:type="pct"/>
            <w:noWrap/>
            <w:hideMark/>
          </w:tcPr>
          <w:p w14:paraId="4050B6A1" w14:textId="77777777" w:rsidR="005B1647" w:rsidRPr="000170E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170EA">
              <w:t>-15</w:t>
            </w:r>
          </w:p>
        </w:tc>
        <w:tc>
          <w:tcPr>
            <w:tcW w:w="436" w:type="pct"/>
            <w:noWrap/>
            <w:hideMark/>
          </w:tcPr>
          <w:p w14:paraId="737B194C" w14:textId="77777777" w:rsidR="005B1647" w:rsidRPr="000170E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170EA">
              <w:t>-64,5</w:t>
            </w:r>
          </w:p>
        </w:tc>
        <w:tc>
          <w:tcPr>
            <w:tcW w:w="435" w:type="pct"/>
            <w:hideMark/>
          </w:tcPr>
          <w:p w14:paraId="54867E81" w14:textId="77777777" w:rsidR="005B1647" w:rsidRPr="000170E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170EA">
              <w:t>15</w:t>
            </w:r>
          </w:p>
        </w:tc>
      </w:tr>
      <w:tr w:rsidR="00155607" w14:paraId="2F948211" w14:textId="77777777" w:rsidTr="006969D2">
        <w:trPr>
          <w:trHeight w:val="225"/>
        </w:trPr>
        <w:tc>
          <w:tcPr>
            <w:cnfStyle w:val="001000000000" w:firstRow="0" w:lastRow="0" w:firstColumn="1" w:lastColumn="0" w:oddVBand="0" w:evenVBand="0" w:oddHBand="0" w:evenHBand="0" w:firstRowFirstColumn="0" w:firstRowLastColumn="0" w:lastRowFirstColumn="0" w:lastRowLastColumn="0"/>
            <w:tcW w:w="472" w:type="pct"/>
            <w:hideMark/>
          </w:tcPr>
          <w:p w14:paraId="6AB547BF" w14:textId="77777777" w:rsidR="005B1647" w:rsidRPr="000170EA" w:rsidRDefault="005B1647" w:rsidP="005B1647">
            <w:pPr>
              <w:pStyle w:val="Tabell"/>
            </w:pPr>
            <w:r w:rsidRPr="000170EA">
              <w:t>1:17</w:t>
            </w:r>
          </w:p>
        </w:tc>
        <w:tc>
          <w:tcPr>
            <w:tcW w:w="1912" w:type="pct"/>
            <w:hideMark/>
          </w:tcPr>
          <w:p w14:paraId="478E50F7" w14:textId="77777777" w:rsidR="005B1647" w:rsidRPr="000170EA" w:rsidRDefault="005B1647" w:rsidP="006969D2">
            <w:pPr>
              <w:pStyle w:val="Tabell"/>
              <w:jc w:val="left"/>
              <w:cnfStyle w:val="000000000000" w:firstRow="0" w:lastRow="0" w:firstColumn="0" w:lastColumn="0" w:oddVBand="0" w:evenVBand="0" w:oddHBand="0" w:evenHBand="0" w:firstRowFirstColumn="0" w:firstRowLastColumn="0" w:lastRowFirstColumn="0" w:lastRowLastColumn="0"/>
            </w:pPr>
            <w:r w:rsidRPr="000170EA">
              <w:t>Kapitalinsatser i statliga ägda företag</w:t>
            </w:r>
          </w:p>
        </w:tc>
        <w:tc>
          <w:tcPr>
            <w:tcW w:w="436" w:type="pct"/>
            <w:noWrap/>
            <w:hideMark/>
          </w:tcPr>
          <w:p w14:paraId="39C4E0C2" w14:textId="77777777" w:rsidR="005B1647" w:rsidRPr="000170E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170EA">
              <w:t>61</w:t>
            </w:r>
          </w:p>
        </w:tc>
        <w:tc>
          <w:tcPr>
            <w:tcW w:w="436" w:type="pct"/>
            <w:noWrap/>
            <w:hideMark/>
          </w:tcPr>
          <w:p w14:paraId="50EF41D3" w14:textId="77777777" w:rsidR="005B1647" w:rsidRPr="000170E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170EA">
              <w:t>90</w:t>
            </w:r>
          </w:p>
        </w:tc>
        <w:tc>
          <w:tcPr>
            <w:tcW w:w="436" w:type="pct"/>
            <w:noWrap/>
            <w:hideMark/>
          </w:tcPr>
          <w:p w14:paraId="05BD2335" w14:textId="77777777" w:rsidR="005B1647" w:rsidRPr="000170E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170EA">
              <w:t>150</w:t>
            </w:r>
          </w:p>
        </w:tc>
        <w:tc>
          <w:tcPr>
            <w:tcW w:w="436" w:type="pct"/>
            <w:noWrap/>
            <w:hideMark/>
          </w:tcPr>
          <w:p w14:paraId="43FC5CC7" w14:textId="77777777" w:rsidR="005B1647" w:rsidRPr="000170E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170EA">
              <w:t>89</w:t>
            </w:r>
          </w:p>
        </w:tc>
        <w:tc>
          <w:tcPr>
            <w:tcW w:w="436" w:type="pct"/>
            <w:noWrap/>
            <w:hideMark/>
          </w:tcPr>
          <w:p w14:paraId="438024CC" w14:textId="77777777" w:rsidR="005B1647" w:rsidRPr="000170E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170EA">
              <w:t>145,9</w:t>
            </w:r>
          </w:p>
        </w:tc>
        <w:tc>
          <w:tcPr>
            <w:tcW w:w="435" w:type="pct"/>
            <w:hideMark/>
          </w:tcPr>
          <w:p w14:paraId="26106C2B" w14:textId="77777777" w:rsidR="005B1647" w:rsidRPr="000170E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170EA">
              <w:t>400</w:t>
            </w:r>
          </w:p>
        </w:tc>
      </w:tr>
      <w:tr w:rsidR="00155607" w14:paraId="6F4EA482" w14:textId="77777777" w:rsidTr="006969D2">
        <w:trPr>
          <w:trHeight w:val="225"/>
        </w:trPr>
        <w:tc>
          <w:tcPr>
            <w:cnfStyle w:val="001000000000" w:firstRow="0" w:lastRow="0" w:firstColumn="1" w:lastColumn="0" w:oddVBand="0" w:evenVBand="0" w:oddHBand="0" w:evenHBand="0" w:firstRowFirstColumn="0" w:firstRowLastColumn="0" w:lastRowFirstColumn="0" w:lastRowLastColumn="0"/>
            <w:tcW w:w="472" w:type="pct"/>
            <w:hideMark/>
          </w:tcPr>
          <w:p w14:paraId="63EF3688" w14:textId="77777777" w:rsidR="005B1647" w:rsidRPr="000170EA" w:rsidRDefault="005B1647" w:rsidP="005B1647">
            <w:pPr>
              <w:pStyle w:val="Tabell"/>
            </w:pPr>
            <w:r w:rsidRPr="000170EA">
              <w:t>1:20</w:t>
            </w:r>
          </w:p>
        </w:tc>
        <w:tc>
          <w:tcPr>
            <w:tcW w:w="1912" w:type="pct"/>
            <w:hideMark/>
          </w:tcPr>
          <w:p w14:paraId="6B0BDDD0" w14:textId="77777777" w:rsidR="005B1647" w:rsidRPr="000170EA" w:rsidRDefault="005B1647" w:rsidP="006969D2">
            <w:pPr>
              <w:pStyle w:val="Tabell"/>
              <w:jc w:val="left"/>
              <w:cnfStyle w:val="000000000000" w:firstRow="0" w:lastRow="0" w:firstColumn="0" w:lastColumn="0" w:oddVBand="0" w:evenVBand="0" w:oddHBand="0" w:evenHBand="0" w:firstRowFirstColumn="0" w:firstRowLastColumn="0" w:lastRowFirstColumn="0" w:lastRowLastColumn="0"/>
            </w:pPr>
            <w:r w:rsidRPr="000170EA">
              <w:t>Bidrag till företagsutveckling och innovation</w:t>
            </w:r>
          </w:p>
        </w:tc>
        <w:tc>
          <w:tcPr>
            <w:tcW w:w="436" w:type="pct"/>
            <w:noWrap/>
            <w:hideMark/>
          </w:tcPr>
          <w:p w14:paraId="41496FAC" w14:textId="77777777" w:rsidR="005B1647" w:rsidRPr="000170E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170EA">
              <w:t>269</w:t>
            </w:r>
          </w:p>
        </w:tc>
        <w:tc>
          <w:tcPr>
            <w:tcW w:w="436" w:type="pct"/>
            <w:noWrap/>
            <w:hideMark/>
          </w:tcPr>
          <w:p w14:paraId="394DDDBF" w14:textId="77777777" w:rsidR="005B1647" w:rsidRPr="000170E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170EA">
              <w:t>10</w:t>
            </w:r>
          </w:p>
        </w:tc>
        <w:tc>
          <w:tcPr>
            <w:tcW w:w="436" w:type="pct"/>
            <w:noWrap/>
            <w:hideMark/>
          </w:tcPr>
          <w:p w14:paraId="7B40AE11" w14:textId="77777777" w:rsidR="005B1647" w:rsidRPr="000170E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170EA">
              <w:t>279</w:t>
            </w:r>
          </w:p>
        </w:tc>
        <w:tc>
          <w:tcPr>
            <w:tcW w:w="436" w:type="pct"/>
            <w:noWrap/>
            <w:hideMark/>
          </w:tcPr>
          <w:p w14:paraId="7B62BF87" w14:textId="77777777" w:rsidR="005B1647" w:rsidRPr="000170E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170EA">
              <w:t>10</w:t>
            </w:r>
          </w:p>
        </w:tc>
        <w:tc>
          <w:tcPr>
            <w:tcW w:w="436" w:type="pct"/>
            <w:noWrap/>
            <w:hideMark/>
          </w:tcPr>
          <w:p w14:paraId="165A99E7" w14:textId="77777777" w:rsidR="005B1647" w:rsidRPr="000170E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170EA">
              <w:t>3,7</w:t>
            </w:r>
          </w:p>
        </w:tc>
        <w:tc>
          <w:tcPr>
            <w:tcW w:w="435" w:type="pct"/>
            <w:hideMark/>
          </w:tcPr>
          <w:p w14:paraId="2CCEF023" w14:textId="77777777" w:rsidR="005B1647" w:rsidRPr="000170E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170EA">
              <w:t>309</w:t>
            </w:r>
          </w:p>
        </w:tc>
      </w:tr>
      <w:tr w:rsidR="00155607" w14:paraId="370A035E" w14:textId="77777777" w:rsidTr="006969D2">
        <w:trPr>
          <w:trHeight w:val="225"/>
        </w:trPr>
        <w:tc>
          <w:tcPr>
            <w:cnfStyle w:val="001000000000" w:firstRow="0" w:lastRow="0" w:firstColumn="1" w:lastColumn="0" w:oddVBand="0" w:evenVBand="0" w:oddHBand="0" w:evenHBand="0" w:firstRowFirstColumn="0" w:firstRowLastColumn="0" w:lastRowFirstColumn="0" w:lastRowLastColumn="0"/>
            <w:tcW w:w="472" w:type="pct"/>
            <w:hideMark/>
          </w:tcPr>
          <w:p w14:paraId="227CC8F7" w14:textId="77777777" w:rsidR="005B1647" w:rsidRPr="000170EA" w:rsidRDefault="005B1647" w:rsidP="005B1647">
            <w:pPr>
              <w:pStyle w:val="Tabell"/>
            </w:pPr>
            <w:r w:rsidRPr="000170EA">
              <w:t>2:3</w:t>
            </w:r>
          </w:p>
        </w:tc>
        <w:tc>
          <w:tcPr>
            <w:tcW w:w="1912" w:type="pct"/>
            <w:hideMark/>
          </w:tcPr>
          <w:p w14:paraId="28365DEF" w14:textId="77777777" w:rsidR="005B1647" w:rsidRPr="000170EA" w:rsidRDefault="005B1647" w:rsidP="006969D2">
            <w:pPr>
              <w:pStyle w:val="Tabell"/>
              <w:jc w:val="left"/>
              <w:cnfStyle w:val="000000000000" w:firstRow="0" w:lastRow="0" w:firstColumn="0" w:lastColumn="0" w:oddVBand="0" w:evenVBand="0" w:oddHBand="0" w:evenHBand="0" w:firstRowFirstColumn="0" w:firstRowLastColumn="0" w:lastRowFirstColumn="0" w:lastRowLastColumn="0"/>
            </w:pPr>
            <w:r w:rsidRPr="000170EA">
              <w:t>Exportfrämjande verksamhet</w:t>
            </w:r>
          </w:p>
        </w:tc>
        <w:tc>
          <w:tcPr>
            <w:tcW w:w="436" w:type="pct"/>
            <w:noWrap/>
            <w:hideMark/>
          </w:tcPr>
          <w:p w14:paraId="48BE6820" w14:textId="77777777" w:rsidR="005B1647" w:rsidRPr="000170E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170EA">
              <w:t>389</w:t>
            </w:r>
          </w:p>
        </w:tc>
        <w:tc>
          <w:tcPr>
            <w:tcW w:w="436" w:type="pct"/>
            <w:noWrap/>
            <w:hideMark/>
          </w:tcPr>
          <w:p w14:paraId="4BAD6658" w14:textId="77777777" w:rsidR="005B1647" w:rsidRPr="000170E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170EA">
              <w:t>45</w:t>
            </w:r>
          </w:p>
        </w:tc>
        <w:tc>
          <w:tcPr>
            <w:tcW w:w="436" w:type="pct"/>
            <w:noWrap/>
            <w:hideMark/>
          </w:tcPr>
          <w:p w14:paraId="563C2C30" w14:textId="77777777" w:rsidR="005B1647" w:rsidRPr="000170E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170EA">
              <w:t>432</w:t>
            </w:r>
          </w:p>
        </w:tc>
        <w:tc>
          <w:tcPr>
            <w:tcW w:w="436" w:type="pct"/>
            <w:noWrap/>
            <w:hideMark/>
          </w:tcPr>
          <w:p w14:paraId="5D780EB1" w14:textId="77777777" w:rsidR="005B1647" w:rsidRPr="000170E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170EA">
              <w:t>43</w:t>
            </w:r>
          </w:p>
        </w:tc>
        <w:tc>
          <w:tcPr>
            <w:tcW w:w="436" w:type="pct"/>
            <w:noWrap/>
            <w:hideMark/>
          </w:tcPr>
          <w:p w14:paraId="61D893A9" w14:textId="77777777" w:rsidR="005B1647" w:rsidRPr="000170E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170EA">
              <w:t>10,9</w:t>
            </w:r>
          </w:p>
        </w:tc>
        <w:tc>
          <w:tcPr>
            <w:tcW w:w="435" w:type="pct"/>
            <w:hideMark/>
          </w:tcPr>
          <w:p w14:paraId="4CA5A1CC" w14:textId="77777777" w:rsidR="005B1647" w:rsidRPr="000170E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170EA">
              <w:t>370</w:t>
            </w:r>
          </w:p>
        </w:tc>
      </w:tr>
      <w:tr w:rsidR="00155607" w14:paraId="162FF59B" w14:textId="77777777" w:rsidTr="006969D2">
        <w:trPr>
          <w:trHeight w:val="225"/>
        </w:trPr>
        <w:tc>
          <w:tcPr>
            <w:cnfStyle w:val="001000000000" w:firstRow="0" w:lastRow="0" w:firstColumn="1" w:lastColumn="0" w:oddVBand="0" w:evenVBand="0" w:oddHBand="0" w:evenHBand="0" w:firstRowFirstColumn="0" w:firstRowLastColumn="0" w:lastRowFirstColumn="0" w:lastRowLastColumn="0"/>
            <w:tcW w:w="472" w:type="pct"/>
            <w:hideMark/>
          </w:tcPr>
          <w:p w14:paraId="7ED31A31" w14:textId="77777777" w:rsidR="005B1647" w:rsidRPr="000170EA" w:rsidRDefault="005B1647" w:rsidP="005B1647">
            <w:pPr>
              <w:pStyle w:val="Tabell"/>
            </w:pPr>
            <w:r w:rsidRPr="000170EA">
              <w:t>2:4</w:t>
            </w:r>
          </w:p>
        </w:tc>
        <w:tc>
          <w:tcPr>
            <w:tcW w:w="1912" w:type="pct"/>
            <w:hideMark/>
          </w:tcPr>
          <w:p w14:paraId="03A0B57A" w14:textId="77777777" w:rsidR="005B1647" w:rsidRPr="000170EA" w:rsidRDefault="005B1647" w:rsidP="006969D2">
            <w:pPr>
              <w:pStyle w:val="Tabell"/>
              <w:jc w:val="left"/>
              <w:cnfStyle w:val="000000000000" w:firstRow="0" w:lastRow="0" w:firstColumn="0" w:lastColumn="0" w:oddVBand="0" w:evenVBand="0" w:oddHBand="0" w:evenHBand="0" w:firstRowFirstColumn="0" w:firstRowLastColumn="0" w:lastRowFirstColumn="0" w:lastRowLastColumn="0"/>
            </w:pPr>
            <w:r w:rsidRPr="000170EA">
              <w:t>Investeringsfrämjande</w:t>
            </w:r>
          </w:p>
        </w:tc>
        <w:tc>
          <w:tcPr>
            <w:tcW w:w="436" w:type="pct"/>
            <w:noWrap/>
            <w:hideMark/>
          </w:tcPr>
          <w:p w14:paraId="475EBD8C" w14:textId="77777777" w:rsidR="005B1647" w:rsidRPr="000170E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170EA">
              <w:t>73</w:t>
            </w:r>
          </w:p>
        </w:tc>
        <w:tc>
          <w:tcPr>
            <w:tcW w:w="436" w:type="pct"/>
            <w:noWrap/>
            <w:hideMark/>
          </w:tcPr>
          <w:p w14:paraId="189A6E7E" w14:textId="77777777" w:rsidR="005B1647" w:rsidRPr="000170E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170EA">
              <w:t>14</w:t>
            </w:r>
          </w:p>
        </w:tc>
        <w:tc>
          <w:tcPr>
            <w:tcW w:w="436" w:type="pct"/>
            <w:noWrap/>
            <w:hideMark/>
          </w:tcPr>
          <w:p w14:paraId="778D87F3" w14:textId="77777777" w:rsidR="005B1647" w:rsidRPr="000170E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170EA">
              <w:t>86</w:t>
            </w:r>
          </w:p>
        </w:tc>
        <w:tc>
          <w:tcPr>
            <w:tcW w:w="436" w:type="pct"/>
            <w:noWrap/>
            <w:hideMark/>
          </w:tcPr>
          <w:p w14:paraId="0BA56D9E" w14:textId="77777777" w:rsidR="005B1647" w:rsidRPr="000170E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170EA">
              <w:t>14</w:t>
            </w:r>
          </w:p>
        </w:tc>
        <w:tc>
          <w:tcPr>
            <w:tcW w:w="436" w:type="pct"/>
            <w:noWrap/>
            <w:hideMark/>
          </w:tcPr>
          <w:p w14:paraId="646AEF15" w14:textId="77777777" w:rsidR="005B1647" w:rsidRPr="000170E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170EA">
              <w:t>18,8</w:t>
            </w:r>
          </w:p>
        </w:tc>
        <w:tc>
          <w:tcPr>
            <w:tcW w:w="435" w:type="pct"/>
            <w:hideMark/>
          </w:tcPr>
          <w:p w14:paraId="7562EAAB" w14:textId="77777777" w:rsidR="005B1647" w:rsidRPr="000170E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170EA">
              <w:t>68</w:t>
            </w:r>
          </w:p>
        </w:tc>
      </w:tr>
      <w:tr w:rsidR="00155607" w14:paraId="48EE0796" w14:textId="77777777" w:rsidTr="006969D2">
        <w:trPr>
          <w:trHeight w:val="450"/>
        </w:trPr>
        <w:tc>
          <w:tcPr>
            <w:cnfStyle w:val="001000000000" w:firstRow="0" w:lastRow="0" w:firstColumn="1" w:lastColumn="0" w:oddVBand="0" w:evenVBand="0" w:oddHBand="0" w:evenHBand="0" w:firstRowFirstColumn="0" w:firstRowLastColumn="0" w:lastRowFirstColumn="0" w:lastRowLastColumn="0"/>
            <w:tcW w:w="472" w:type="pct"/>
            <w:hideMark/>
          </w:tcPr>
          <w:p w14:paraId="782DFFD9" w14:textId="77777777" w:rsidR="005B1647" w:rsidRPr="000170EA" w:rsidRDefault="005B1647" w:rsidP="005B1647">
            <w:pPr>
              <w:pStyle w:val="Tabell"/>
            </w:pPr>
            <w:r w:rsidRPr="000170EA">
              <w:t>2:7</w:t>
            </w:r>
          </w:p>
        </w:tc>
        <w:tc>
          <w:tcPr>
            <w:tcW w:w="1912" w:type="pct"/>
            <w:hideMark/>
          </w:tcPr>
          <w:p w14:paraId="17BD2963" w14:textId="77777777" w:rsidR="005B1647" w:rsidRPr="000170EA" w:rsidRDefault="005B1647" w:rsidP="006969D2">
            <w:pPr>
              <w:pStyle w:val="Tabell"/>
              <w:jc w:val="left"/>
              <w:cnfStyle w:val="000000000000" w:firstRow="0" w:lastRow="0" w:firstColumn="0" w:lastColumn="0" w:oddVBand="0" w:evenVBand="0" w:oddHBand="0" w:evenHBand="0" w:firstRowFirstColumn="0" w:firstRowLastColumn="0" w:lastRowFirstColumn="0" w:lastRowLastColumn="0"/>
            </w:pPr>
            <w:r w:rsidRPr="000170EA">
              <w:t>AB Svensk Exportkredits statsstödda exportkreditgivning</w:t>
            </w:r>
          </w:p>
        </w:tc>
        <w:tc>
          <w:tcPr>
            <w:tcW w:w="436" w:type="pct"/>
            <w:noWrap/>
            <w:hideMark/>
          </w:tcPr>
          <w:p w14:paraId="4EE970B0" w14:textId="77777777" w:rsidR="005B1647" w:rsidRPr="000170E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170EA">
              <w:t>30</w:t>
            </w:r>
          </w:p>
        </w:tc>
        <w:tc>
          <w:tcPr>
            <w:tcW w:w="436" w:type="pct"/>
            <w:noWrap/>
            <w:hideMark/>
          </w:tcPr>
          <w:p w14:paraId="6C94F2D7" w14:textId="77777777" w:rsidR="005B1647" w:rsidRPr="000170E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170EA">
              <w:t>-30</w:t>
            </w:r>
          </w:p>
        </w:tc>
        <w:tc>
          <w:tcPr>
            <w:tcW w:w="436" w:type="pct"/>
            <w:noWrap/>
            <w:hideMark/>
          </w:tcPr>
          <w:p w14:paraId="29351951" w14:textId="77777777" w:rsidR="005B1647" w:rsidRPr="000170EA"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436" w:type="pct"/>
            <w:noWrap/>
            <w:hideMark/>
          </w:tcPr>
          <w:p w14:paraId="751911F6" w14:textId="77777777" w:rsidR="005B1647" w:rsidRPr="000170E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170EA">
              <w:t>-30</w:t>
            </w:r>
          </w:p>
        </w:tc>
        <w:tc>
          <w:tcPr>
            <w:tcW w:w="436" w:type="pct"/>
            <w:noWrap/>
            <w:hideMark/>
          </w:tcPr>
          <w:p w14:paraId="5DD30CE4" w14:textId="77777777" w:rsidR="005B1647" w:rsidRPr="000170E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170EA">
              <w:t>0,0</w:t>
            </w:r>
          </w:p>
        </w:tc>
        <w:tc>
          <w:tcPr>
            <w:tcW w:w="435" w:type="pct"/>
            <w:hideMark/>
          </w:tcPr>
          <w:p w14:paraId="04A270DB" w14:textId="77777777" w:rsidR="005B1647" w:rsidRPr="000170EA"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r>
      <w:tr w:rsidR="00155607" w14:paraId="6EA5DBE2" w14:textId="77777777" w:rsidTr="006969D2">
        <w:trPr>
          <w:trHeight w:val="225"/>
        </w:trPr>
        <w:tc>
          <w:tcPr>
            <w:cnfStyle w:val="001000000000" w:firstRow="0" w:lastRow="0" w:firstColumn="1" w:lastColumn="0" w:oddVBand="0" w:evenVBand="0" w:oddHBand="0" w:evenHBand="0" w:firstRowFirstColumn="0" w:firstRowLastColumn="0" w:lastRowFirstColumn="0" w:lastRowLastColumn="0"/>
            <w:tcW w:w="472" w:type="pct"/>
            <w:hideMark/>
          </w:tcPr>
          <w:p w14:paraId="5CAF0A84" w14:textId="77777777" w:rsidR="005B1647" w:rsidRPr="000170EA" w:rsidRDefault="005B1647" w:rsidP="005B1647">
            <w:pPr>
              <w:pStyle w:val="Tabell"/>
            </w:pPr>
          </w:p>
        </w:tc>
        <w:tc>
          <w:tcPr>
            <w:tcW w:w="1912" w:type="pct"/>
            <w:hideMark/>
          </w:tcPr>
          <w:p w14:paraId="423362BD" w14:textId="77777777" w:rsidR="005B1647" w:rsidRPr="000170EA" w:rsidRDefault="005B1647" w:rsidP="006969D2">
            <w:pPr>
              <w:pStyle w:val="Tabell"/>
              <w:jc w:val="left"/>
              <w:cnfStyle w:val="000000000000" w:firstRow="0" w:lastRow="0" w:firstColumn="0" w:lastColumn="0" w:oddVBand="0" w:evenVBand="0" w:oddHBand="0" w:evenHBand="0" w:firstRowFirstColumn="0" w:firstRowLastColumn="0" w:lastRowFirstColumn="0" w:lastRowLastColumn="0"/>
            </w:pPr>
            <w:r w:rsidRPr="000170EA">
              <w:t>Övriga anslag</w:t>
            </w:r>
          </w:p>
        </w:tc>
        <w:tc>
          <w:tcPr>
            <w:tcW w:w="436" w:type="pct"/>
            <w:noWrap/>
            <w:hideMark/>
          </w:tcPr>
          <w:p w14:paraId="485FBF02" w14:textId="77777777" w:rsidR="005B1647" w:rsidRPr="000170E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170EA">
              <w:t>2 454</w:t>
            </w:r>
          </w:p>
        </w:tc>
        <w:tc>
          <w:tcPr>
            <w:tcW w:w="436" w:type="pct"/>
            <w:noWrap/>
            <w:hideMark/>
          </w:tcPr>
          <w:p w14:paraId="1C2F7B1B" w14:textId="77777777" w:rsidR="005B1647" w:rsidRPr="000170E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170EA">
              <w:t>4</w:t>
            </w:r>
          </w:p>
        </w:tc>
        <w:tc>
          <w:tcPr>
            <w:tcW w:w="436" w:type="pct"/>
            <w:noWrap/>
            <w:hideMark/>
          </w:tcPr>
          <w:p w14:paraId="64928A4E" w14:textId="77777777" w:rsidR="005B1647" w:rsidRPr="000170E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170EA">
              <w:t>2 469</w:t>
            </w:r>
          </w:p>
        </w:tc>
        <w:tc>
          <w:tcPr>
            <w:tcW w:w="436" w:type="pct"/>
            <w:noWrap/>
            <w:hideMark/>
          </w:tcPr>
          <w:p w14:paraId="64D0C7D2" w14:textId="77777777" w:rsidR="005B1647" w:rsidRPr="000170E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170EA">
              <w:t>15</w:t>
            </w:r>
          </w:p>
        </w:tc>
        <w:tc>
          <w:tcPr>
            <w:tcW w:w="436" w:type="pct"/>
            <w:noWrap/>
            <w:hideMark/>
          </w:tcPr>
          <w:p w14:paraId="388EBC4D" w14:textId="77777777" w:rsidR="005B1647" w:rsidRPr="000170E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170EA">
              <w:t>0,6</w:t>
            </w:r>
          </w:p>
        </w:tc>
        <w:tc>
          <w:tcPr>
            <w:tcW w:w="435" w:type="pct"/>
            <w:hideMark/>
          </w:tcPr>
          <w:p w14:paraId="56DA96DC" w14:textId="77777777" w:rsidR="005B1647" w:rsidRPr="000170E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170EA">
              <w:t>2 394</w:t>
            </w:r>
          </w:p>
        </w:tc>
      </w:tr>
      <w:tr w:rsidR="00155607" w:rsidRPr="006969D2" w14:paraId="6BF1577F" w14:textId="77777777" w:rsidTr="006969D2">
        <w:trPr>
          <w:cnfStyle w:val="010000000000" w:firstRow="0" w:lastRow="1" w:firstColumn="0" w:lastColumn="0" w:oddVBand="0" w:evenVBand="0" w:oddHBand="0" w:evenHBand="0" w:firstRowFirstColumn="0" w:firstRowLastColumn="0" w:lastRowFirstColumn="0" w:lastRowLastColumn="0"/>
          <w:trHeight w:val="225"/>
        </w:trPr>
        <w:tc>
          <w:tcPr>
            <w:cnfStyle w:val="001000000000" w:firstRow="0" w:lastRow="0" w:firstColumn="1" w:lastColumn="0" w:oddVBand="0" w:evenVBand="0" w:oddHBand="0" w:evenHBand="0" w:firstRowFirstColumn="0" w:firstRowLastColumn="0" w:lastRowFirstColumn="0" w:lastRowLastColumn="0"/>
            <w:tcW w:w="472" w:type="pct"/>
            <w:noWrap/>
            <w:hideMark/>
          </w:tcPr>
          <w:p w14:paraId="45ED6998" w14:textId="77777777" w:rsidR="005B1647" w:rsidRPr="006969D2" w:rsidRDefault="005B1647" w:rsidP="006969D2">
            <w:pPr>
              <w:pStyle w:val="Tabell"/>
              <w:rPr>
                <w:bCs/>
              </w:rPr>
            </w:pPr>
            <w:r w:rsidRPr="006969D2">
              <w:rPr>
                <w:bCs/>
              </w:rPr>
              <w:t>Summa</w:t>
            </w:r>
          </w:p>
        </w:tc>
        <w:tc>
          <w:tcPr>
            <w:tcW w:w="1912" w:type="pct"/>
            <w:hideMark/>
          </w:tcPr>
          <w:p w14:paraId="3FF8D724" w14:textId="77777777" w:rsidR="005B1647" w:rsidRPr="006969D2" w:rsidRDefault="005B1647" w:rsidP="006969D2">
            <w:pPr>
              <w:pStyle w:val="Tabell"/>
              <w:jc w:val="left"/>
              <w:cnfStyle w:val="010000000000" w:firstRow="0" w:lastRow="1" w:firstColumn="0" w:lastColumn="0" w:oddVBand="0" w:evenVBand="0" w:oddHBand="0" w:evenHBand="0" w:firstRowFirstColumn="0" w:firstRowLastColumn="0" w:lastRowFirstColumn="0" w:lastRowLastColumn="0"/>
              <w:rPr>
                <w:bCs/>
              </w:rPr>
            </w:pPr>
            <w:r w:rsidRPr="006969D2">
              <w:rPr>
                <w:bCs/>
              </w:rPr>
              <w:t> </w:t>
            </w:r>
          </w:p>
        </w:tc>
        <w:tc>
          <w:tcPr>
            <w:tcW w:w="436" w:type="pct"/>
            <w:noWrap/>
            <w:hideMark/>
          </w:tcPr>
          <w:p w14:paraId="486261A2" w14:textId="77777777" w:rsidR="005B1647" w:rsidRPr="006969D2"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6969D2">
              <w:rPr>
                <w:bCs/>
              </w:rPr>
              <w:t>7 437</w:t>
            </w:r>
          </w:p>
        </w:tc>
        <w:tc>
          <w:tcPr>
            <w:tcW w:w="436" w:type="pct"/>
            <w:noWrap/>
            <w:hideMark/>
          </w:tcPr>
          <w:p w14:paraId="014870BA" w14:textId="77777777" w:rsidR="005B1647" w:rsidRPr="006969D2"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6969D2">
              <w:rPr>
                <w:bCs/>
              </w:rPr>
              <w:t>-29</w:t>
            </w:r>
          </w:p>
        </w:tc>
        <w:tc>
          <w:tcPr>
            <w:tcW w:w="436" w:type="pct"/>
            <w:noWrap/>
            <w:hideMark/>
          </w:tcPr>
          <w:p w14:paraId="5319401F" w14:textId="77777777" w:rsidR="005B1647" w:rsidRPr="006969D2"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6969D2">
              <w:rPr>
                <w:bCs/>
              </w:rPr>
              <w:t>7 304</w:t>
            </w:r>
          </w:p>
        </w:tc>
        <w:tc>
          <w:tcPr>
            <w:tcW w:w="436" w:type="pct"/>
            <w:noWrap/>
            <w:hideMark/>
          </w:tcPr>
          <w:p w14:paraId="0ABDDA14" w14:textId="77777777" w:rsidR="005B1647" w:rsidRPr="006969D2"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6969D2">
              <w:rPr>
                <w:bCs/>
              </w:rPr>
              <w:t>-133</w:t>
            </w:r>
          </w:p>
        </w:tc>
        <w:tc>
          <w:tcPr>
            <w:tcW w:w="436" w:type="pct"/>
            <w:noWrap/>
            <w:hideMark/>
          </w:tcPr>
          <w:p w14:paraId="3063F706" w14:textId="77777777" w:rsidR="005B1647" w:rsidRPr="006969D2"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6969D2">
              <w:rPr>
                <w:bCs/>
              </w:rPr>
              <w:t>-1,8</w:t>
            </w:r>
          </w:p>
        </w:tc>
        <w:tc>
          <w:tcPr>
            <w:tcW w:w="435" w:type="pct"/>
            <w:hideMark/>
          </w:tcPr>
          <w:p w14:paraId="06087F25" w14:textId="77777777" w:rsidR="005B1647" w:rsidRPr="006969D2"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6969D2">
              <w:rPr>
                <w:bCs/>
              </w:rPr>
              <w:t>7 464</w:t>
            </w:r>
          </w:p>
        </w:tc>
      </w:tr>
    </w:tbl>
    <w:p w14:paraId="682B94C9" w14:textId="77777777" w:rsidR="005B1647" w:rsidRDefault="005B1647" w:rsidP="005B1647">
      <w:pPr>
        <w:pStyle w:val="Brdtext"/>
        <w:spacing w:before="160"/>
      </w:pPr>
      <w:r w:rsidRPr="000170EA">
        <w:t>Utgiftsområdet omfattar näringspolitik, politik för utrikeshandel samt politik för handels- och investeringsfrämjande.</w:t>
      </w:r>
    </w:p>
    <w:p w14:paraId="6AF7C5D9" w14:textId="77777777" w:rsidR="005B1647" w:rsidRDefault="005B1647" w:rsidP="005B1647">
      <w:pPr>
        <w:pStyle w:val="Brdtext"/>
      </w:pPr>
      <w:r>
        <w:t>Utfallet uppgick till 7 304 miljoner kronor, vilket är 133 miljoner kronor (1,8 procent) lägre än vad som anvisades i statens budget. Jämfört med 2018 blev utfallet 161 miljoner kronor (2,2 procent) lägre.</w:t>
      </w:r>
    </w:p>
    <w:p w14:paraId="3E6E0613" w14:textId="77777777" w:rsidR="005B1647" w:rsidRDefault="005B1647" w:rsidP="005B1647">
      <w:pPr>
        <w:pStyle w:val="Rubrik5utannumrering"/>
      </w:pPr>
      <w:r>
        <w:t>Lägre utgifter än beräknat för Näringslivsutveckling</w:t>
      </w:r>
    </w:p>
    <w:p w14:paraId="1DEBE4A4" w14:textId="77777777" w:rsidR="005B1647" w:rsidRDefault="005B1647" w:rsidP="005B1647">
      <w:pPr>
        <w:pStyle w:val="Brdtext"/>
      </w:pPr>
      <w:r>
        <w:t xml:space="preserve">Utfallet för anslaget 1:5 </w:t>
      </w:r>
      <w:r w:rsidRPr="00C7468D">
        <w:rPr>
          <w:i/>
          <w:iCs/>
        </w:rPr>
        <w:t>Näringslivsutveckling</w:t>
      </w:r>
      <w:r>
        <w:t xml:space="preserve"> blev 700 miljoner kronor, vilket är 209 miljoner kronor (23,0 procent) lägre än vad som anvisades i statens budget. Det beror främst på en försening av ett planerat stöd till uppbyggnad av testcenter för elektromobilitet, på grund av att stödet måste godkännas av Europeiska kommissionen. Projektet har försenats då Europeiska kommissionen godkände stödet först i december 2019. Testcentret syftar till att etablera en arena för forskning och utveckling av nya tekniker, främst för elektrifierade fordon. Riksdagen minskade anvisade medel med sammanlagt 110 miljoner kronor i enlighet med propositionerna Vårändringsbudget för 2019 respektive Höständringsbudget för 2019. Förändringarna gällde bl.a. minskade satsningar på elektrifiering av fordonsparken och biodrivmedel samt ökningar för bl.a. utvecklingsinsatser för Sveriges landsbygder och utrikes födda kvinnors företagande.</w:t>
      </w:r>
    </w:p>
    <w:p w14:paraId="7DAF23F8" w14:textId="77777777" w:rsidR="005B1647" w:rsidRDefault="005B1647" w:rsidP="005B1647">
      <w:pPr>
        <w:pStyle w:val="Brdtext"/>
      </w:pPr>
      <w:r w:rsidRPr="00B8279C">
        <w:t xml:space="preserve">Utgifterna för anslaget 1:11 </w:t>
      </w:r>
      <w:r w:rsidRPr="00C7468D">
        <w:rPr>
          <w:i/>
          <w:iCs/>
        </w:rPr>
        <w:t>Bolagsverket</w:t>
      </w:r>
      <w:r w:rsidRPr="00B8279C">
        <w:t xml:space="preserve"> blev 46 miljoner kronor vilket är 7</w:t>
      </w:r>
      <w:r>
        <w:t> </w:t>
      </w:r>
      <w:r w:rsidRPr="00B8279C">
        <w:t>miljoner kronor (13,4 procent) lägre än vad som anvisades i statens budget. Det beror främst på lägre utgifter än beräknat för kostnadsfritt tillhandahållande av digital information inom området digital förvaltning.</w:t>
      </w:r>
    </w:p>
    <w:p w14:paraId="4303CA5E" w14:textId="77777777" w:rsidR="005B1647" w:rsidRDefault="005B1647" w:rsidP="005B1647">
      <w:pPr>
        <w:pStyle w:val="Rubrik5utannumrering"/>
      </w:pPr>
      <w:r>
        <w:lastRenderedPageBreak/>
        <w:t>Kapitalinsatser i statliga ägda företag blev högre än beräknat</w:t>
      </w:r>
    </w:p>
    <w:p w14:paraId="037759EF" w14:textId="77777777" w:rsidR="005B1647" w:rsidRDefault="005B1647" w:rsidP="005B1647">
      <w:pPr>
        <w:pStyle w:val="Brdtext"/>
      </w:pPr>
      <w:r>
        <w:t xml:space="preserve">Utfallet för anslaget 1:17 </w:t>
      </w:r>
      <w:r w:rsidRPr="00C7468D">
        <w:rPr>
          <w:i/>
          <w:iCs/>
        </w:rPr>
        <w:t>Kapitalinsatser i statliga ägda företag</w:t>
      </w:r>
      <w:r>
        <w:t xml:space="preserve"> blev 150 miljoner kronor, vilket är 89 miljoner kronor (145,9 procent) högre än vad som anvisades i statens budget. Utfallet avser i sin helhet kapitaltillskott till Apotek Produktion &amp; Laboratorier AB (APL) för att bolaget ska kunna utföra sitt av riksdagen beslutade samhällsuppdrag att tillhandahålla extemporeläkemedel och lagerberedningar. Extemporeläkemedel och lagerberedningar är läkemedel som inte är godkända men som fyller en viktig funktion i hälso- och sjukvården. Sådana läkemedel kan behöva användas när ett godkänt läkemedel mot det aktuella tillståndet eller sjukdomen saknas eller när ett godkänt läkemedel haft otillräcklig effekt eller inte tolererats av patienten. De medel som anvisats i statens budget var inte tillräckliga för att APL skulle erhålla full kostnadstäckning för sitt samhällsuppdrag. I enlighet med propositionen Vårändringsbudget för 2019 anvisade därför riksdagen anslaget ytterligare 90 miljoner kronor.</w:t>
      </w:r>
    </w:p>
    <w:p w14:paraId="14C1DAE0" w14:textId="77777777" w:rsidR="005B1647" w:rsidRDefault="005B1647" w:rsidP="005B1647">
      <w:pPr>
        <w:pStyle w:val="Brdtext"/>
      </w:pPr>
      <w:r>
        <w:t xml:space="preserve">Utfallet för anslaget 1:20 </w:t>
      </w:r>
      <w:r w:rsidRPr="00C7468D">
        <w:rPr>
          <w:i/>
          <w:iCs/>
        </w:rPr>
        <w:t>Bidrag till företagsutveckling och innovation</w:t>
      </w:r>
      <w:r>
        <w:t xml:space="preserve"> blev 279 miljoner kronor vilket är 10 miljoner kronor (3,7 procent) högre än vad som anvisades i statens budget. Anslaget har använts för statsbidrag till Almi Företagspartner AB för marknadskompletterande finansiering och företagsrådgivning. De medel som anvisades i statens budget var inte tillräckliga för att säkerställa driften av bolaget och ge Almi möjlighet att genomföra sitt uppdrag avseende finansiering och affärsutveckling för små och medelstora företag. I enlighet med propositionen Höständringsbudget för 2019 anvisade därför riksdagen anslaget ytterligare 10 miljoner kronor.</w:t>
      </w:r>
    </w:p>
    <w:p w14:paraId="6BF68DED" w14:textId="77777777" w:rsidR="005B1647" w:rsidRDefault="005B1647" w:rsidP="005B1647">
      <w:pPr>
        <w:pStyle w:val="Rubrik5utannumrering"/>
      </w:pPr>
      <w:r>
        <w:t>Satsning på export- och investeringsfrämjande bidrog till högre utgifter än beräknat</w:t>
      </w:r>
    </w:p>
    <w:p w14:paraId="6CAFB308" w14:textId="77777777" w:rsidR="005B1647" w:rsidRDefault="005B1647" w:rsidP="005B1647">
      <w:pPr>
        <w:pStyle w:val="Brdtext"/>
      </w:pPr>
      <w:r>
        <w:t xml:space="preserve">Utfallet för anslaget 2:3 </w:t>
      </w:r>
      <w:r w:rsidRPr="00C7468D">
        <w:rPr>
          <w:i/>
          <w:iCs/>
        </w:rPr>
        <w:t>Exportfrämjande verksamhet</w:t>
      </w:r>
      <w:r>
        <w:t xml:space="preserve"> blev 432 miljoner kronor vilket är 43 miljoner kronor (10,9 procent) högre än vad som anvisades i statens budget. Det beror främst på högre utgifter för statsbidrag för det statliga uppdraget avseende exportfrämjande till Sveriges export- och investeringsråd (Business Sweden). De högre utgifterna avsåg en satsning på att utveckla den befintliga exportstrategin med fokus på hållbarhet, såväl ekonomisk, social som ekologisk. Med anledning av detta anvisade riksdagen anslaget ytterligare 45 miljoner kronor i enlighet med propositionen Vårändringsbudget för 2019.</w:t>
      </w:r>
    </w:p>
    <w:p w14:paraId="2B743683" w14:textId="77777777" w:rsidR="005B1647" w:rsidRDefault="005B1647" w:rsidP="005B1647">
      <w:pPr>
        <w:pStyle w:val="Brdtext"/>
      </w:pPr>
      <w:r>
        <w:t xml:space="preserve">Utfallet för anslaget 2:4 </w:t>
      </w:r>
      <w:r w:rsidRPr="00C7468D">
        <w:rPr>
          <w:i/>
          <w:iCs/>
        </w:rPr>
        <w:t>Investeringsfrämjande</w:t>
      </w:r>
      <w:r>
        <w:t xml:space="preserve"> blev 86 miljoner kronor vilket är 14 miljoner kronor (18,8 procent) högre än anvisat i statens budget. Det beror främst på högre utgifter för statsbidrag för det statliga uppdraget avseende investerings-främjande till Sveriges export- och investeringsråd (Business Sweden). De högre utgifterna avsåg investeringsfrämjande arbete inom ramen för en satsning på att utveckla den befintliga exportstrategin med fokus på hållbarhet, såväl ekonomisk, social som ekologisk. Med anledning av detta anvisade riksdagen anslaget ytterligare 14 miljoner kronor i enlighet med propositionen Vårändringsbudget för 2019.</w:t>
      </w:r>
    </w:p>
    <w:p w14:paraId="245C1C21" w14:textId="77777777" w:rsidR="005B1647" w:rsidRDefault="005B1647" w:rsidP="005B1647">
      <w:pPr>
        <w:pStyle w:val="Rubrik5utannumrering"/>
      </w:pPr>
      <w:r>
        <w:t>Inget utfall för AB Svensk Exportkredits statsstödda exportkreditgivning</w:t>
      </w:r>
    </w:p>
    <w:p w14:paraId="7CAFDDF9" w14:textId="77777777" w:rsidR="005B1647" w:rsidRDefault="005B1647" w:rsidP="005B1647">
      <w:pPr>
        <w:pStyle w:val="Brdtext"/>
      </w:pPr>
      <w:r>
        <w:t xml:space="preserve">Det blev inget utfall för anslaget 2:7 </w:t>
      </w:r>
      <w:r w:rsidRPr="00C7468D">
        <w:rPr>
          <w:i/>
          <w:iCs/>
        </w:rPr>
        <w:t>AB Svensk Exportkredits statsstödda</w:t>
      </w:r>
      <w:r>
        <w:t xml:space="preserve"> exportkredit</w:t>
      </w:r>
      <w:r>
        <w:softHyphen/>
        <w:t>givning. Riksdagen anvisade anslaget 30 miljoner kronor för ersättning till AB Svensk Exportkredit för eventuellt underskott inom ramen för systemet med statsstödda exportkrediter till fast ränta, det s.k. CIRR-systemet (Commercial Interest Reference Rate). Då det inte fanns behov av att använda anslaget minskade riksdagen anvisade medel med 30 miljoner kronor i enlighet med propositionen Vårändringsbudget för 2019.</w:t>
      </w:r>
    </w:p>
    <w:p w14:paraId="01E39E4F" w14:textId="77777777" w:rsidR="005B1647" w:rsidRDefault="005B1647" w:rsidP="005B1647">
      <w:pPr>
        <w:pStyle w:val="Rubrik5utannumrering"/>
      </w:pPr>
      <w:r>
        <w:lastRenderedPageBreak/>
        <w:t>Högre utgifter för turistfrämjande jämfört med statens budget och föregående år</w:t>
      </w:r>
    </w:p>
    <w:p w14:paraId="143CF220" w14:textId="77777777" w:rsidR="005B1647" w:rsidRDefault="005B1647" w:rsidP="005B1647">
      <w:pPr>
        <w:pStyle w:val="Brdtext"/>
      </w:pPr>
      <w:r>
        <w:t xml:space="preserve">Utfallet för anslaget 1:7 </w:t>
      </w:r>
      <w:r w:rsidRPr="00C7468D">
        <w:rPr>
          <w:i/>
          <w:iCs/>
        </w:rPr>
        <w:t>Turistfrämjande</w:t>
      </w:r>
      <w:r>
        <w:t xml:space="preserve"> blev 125 miljoner kronor, vilket är 10 miljoner kronor (8,7 procent) högre än vad som anvisades i statens budget. Jämfört med 2018 blev utfallet 10 miljoner kronor (8,7 procent) högre. Det högre utfallet avser en ökning av statens aktieägartillskott till V.S. VisitSweden AB för att bolaget ska kunna ställa om sin verksamhet och fullgöra sitt uppdrag, bl.a. genom att koncentrera verksamheten mer till Sverige och ställa om till ett mer digitalt arbetssätt. Riksdagen beslutade därför att anvisa anslaget ytterligare 10 miljoner kronor i enlighet med propositionen Höständringsbudget för 2019.</w:t>
      </w:r>
    </w:p>
    <w:p w14:paraId="01217CAA" w14:textId="77777777" w:rsidR="005B1647" w:rsidRDefault="005B1647" w:rsidP="005B1647">
      <w:pPr>
        <w:pStyle w:val="Rubrik5utannumrering"/>
      </w:pPr>
      <w:r>
        <w:t>Högre utgifter för deltagande i partnerskapsprogram jämfört med 2018</w:t>
      </w:r>
    </w:p>
    <w:p w14:paraId="7CB8315D" w14:textId="77777777" w:rsidR="005B1647" w:rsidRDefault="005B1647" w:rsidP="005B1647">
      <w:pPr>
        <w:pStyle w:val="Brdtext"/>
      </w:pPr>
      <w:r>
        <w:t xml:space="preserve">Utfallet för anslaget 1:2 </w:t>
      </w:r>
      <w:r w:rsidRPr="00C7468D">
        <w:rPr>
          <w:i/>
          <w:iCs/>
        </w:rPr>
        <w:t>Verket för innovationssystem: Forskning och utveckling</w:t>
      </w:r>
      <w:r>
        <w:t xml:space="preserve"> blev 126 miljoner kronor (4,4 procent) högre än 2018. Det beror bl.a. på högre utgifter för svenskt deltagande i partnerskapsprogram inom ramen för det europeiska forsknings- och innovationssamarbetet. Partnerskapsprogram är satsningar där Europeiska kommissionen och nationella myndigheter gemensamt finansierar program som ger stöd till samarbetsprojekt mellan europeiska parter.</w:t>
      </w:r>
    </w:p>
    <w:p w14:paraId="414AB20D" w14:textId="77777777" w:rsidR="005B1647" w:rsidRDefault="005B1647" w:rsidP="005B1647">
      <w:pPr>
        <w:pStyle w:val="Rubrik5utannumrering"/>
      </w:pPr>
      <w:r>
        <w:t>Lägre utgifter för näringslivsutveckling jämfört med föregående år</w:t>
      </w:r>
    </w:p>
    <w:p w14:paraId="699D6613" w14:textId="77777777" w:rsidR="005B1647" w:rsidRDefault="005B1647" w:rsidP="005B1647">
      <w:pPr>
        <w:pStyle w:val="Brdtext"/>
      </w:pPr>
      <w:r>
        <w:t xml:space="preserve">Utfallet för anslaget 1:5 </w:t>
      </w:r>
      <w:r w:rsidRPr="00C7468D">
        <w:rPr>
          <w:i/>
          <w:iCs/>
        </w:rPr>
        <w:t>Näringslivsutveckling</w:t>
      </w:r>
      <w:r>
        <w:t xml:space="preserve"> blev 166 miljoner kronor (19,2 procent) lägre än 2018. Det lägre utfallet förklaras framför allt av ett kapitaltillskott till Norrlandsfonden som utbetalades engångsvis 2018.</w:t>
      </w:r>
    </w:p>
    <w:p w14:paraId="5661E06F" w14:textId="77777777" w:rsidR="005B1647" w:rsidRDefault="005B1647" w:rsidP="005B1647">
      <w:pPr>
        <w:pStyle w:val="Rubrik5utannumrering"/>
      </w:pPr>
      <w:r>
        <w:t>Lägre utgifter för kapitalinsatser i statliga ägda företag jämfört med föregående år</w:t>
      </w:r>
    </w:p>
    <w:p w14:paraId="03EBF3FF" w14:textId="77777777" w:rsidR="005B1647" w:rsidRDefault="005B1647" w:rsidP="005B1647">
      <w:pPr>
        <w:pStyle w:val="Brdtext"/>
      </w:pPr>
      <w:r>
        <w:t xml:space="preserve">Utfallet för anslaget 1:17 </w:t>
      </w:r>
      <w:r w:rsidRPr="00C7468D">
        <w:rPr>
          <w:i/>
          <w:iCs/>
        </w:rPr>
        <w:t>Kapitalinsatser i statliga ägda företag</w:t>
      </w:r>
      <w:r>
        <w:t xml:space="preserve"> blev 250 miljoner kronor (62,5 procent) lägre än 2018. Utfallet 2019 uppgick till 150 miljoner kronor avseende kapitaltillskott till Apotek Produktion &amp; Laboratorier AB (APL) för att bolaget ska kunna utföra sitt av riksdagen beslutade samhällsuppdrag. Utfallet för 2018 var 400 miljoner kronor och avsåg ett kapitaltillskott till PostNord AB.</w:t>
      </w:r>
    </w:p>
    <w:p w14:paraId="0DFC1FCF" w14:textId="77777777" w:rsidR="005B1647" w:rsidRDefault="005B1647" w:rsidP="005B1647">
      <w:pPr>
        <w:pStyle w:val="Rubrik4utannumrering"/>
      </w:pPr>
      <w:r w:rsidRPr="00B8279C">
        <w:t>Beställningsbemyndiganden</w:t>
      </w:r>
    </w:p>
    <w:p w14:paraId="1C5CF515" w14:textId="16C9CA46" w:rsidR="005B1647" w:rsidRDefault="005B1647" w:rsidP="005B1647">
      <w:pPr>
        <w:pStyle w:val="TabellRubrik"/>
      </w:pPr>
      <w:bookmarkStart w:id="190" w:name="_Toc37340109"/>
      <w:r>
        <w:t xml:space="preserve">Tabell </w:t>
      </w:r>
      <w:r>
        <w:fldChar w:fldCharType="begin"/>
      </w:r>
      <w:r>
        <w:instrText xml:space="preserve"> STYLEREF  "Rubrik 1" \n</w:instrText>
      </w:r>
      <w:r>
        <w:fldChar w:fldCharType="separate"/>
      </w:r>
      <w:r w:rsidR="00301022">
        <w:rPr>
          <w:noProof/>
        </w:rPr>
        <w:t>2</w:t>
      </w:r>
      <w:r>
        <w:rPr>
          <w:noProof/>
        </w:rPr>
        <w:fldChar w:fldCharType="end"/>
      </w:r>
      <w:r>
        <w:t>.</w:t>
      </w:r>
      <w:fldSimple w:instr=" SEQ Tabell \* ARABIC \s 1 ">
        <w:r w:rsidR="00301022">
          <w:rPr>
            <w:noProof/>
          </w:rPr>
          <w:t>109</w:t>
        </w:r>
      </w:fldSimple>
      <w:r>
        <w:tab/>
      </w:r>
      <w:r w:rsidRPr="00B8279C">
        <w:t>UO 24 Beställningsbemyndiganden</w:t>
      </w:r>
      <w:bookmarkEnd w:id="190"/>
    </w:p>
    <w:p w14:paraId="3532F8E7" w14:textId="77777777" w:rsidR="005B1647" w:rsidRDefault="005B1647" w:rsidP="005B1647">
      <w:pPr>
        <w:pStyle w:val="TabellUnderrubrik"/>
      </w:pPr>
      <w:r w:rsidRPr="00B8279C">
        <w:t>Miljoner kronor</w:t>
      </w:r>
    </w:p>
    <w:tbl>
      <w:tblPr>
        <w:tblStyle w:val="RKBPTabell"/>
        <w:tblW w:w="5000" w:type="pct"/>
        <w:tblLayout w:type="fixed"/>
        <w:tblLook w:val="04E0" w:firstRow="1" w:lastRow="1" w:firstColumn="1" w:lastColumn="0" w:noHBand="0" w:noVBand="1"/>
      </w:tblPr>
      <w:tblGrid>
        <w:gridCol w:w="709"/>
        <w:gridCol w:w="3828"/>
        <w:gridCol w:w="1276"/>
        <w:gridCol w:w="1557"/>
      </w:tblGrid>
      <w:tr w:rsidR="00155607" w14:paraId="24B6A0A5" w14:textId="77777777" w:rsidTr="00BE1FEE">
        <w:trPr>
          <w:cnfStyle w:val="100000000000" w:firstRow="1" w:lastRow="0" w:firstColumn="0" w:lastColumn="0" w:oddVBand="0" w:evenVBand="0" w:oddHBand="0" w:evenHBand="0" w:firstRowFirstColumn="0" w:firstRowLastColumn="0" w:lastRowFirstColumn="0" w:lastRowLastColumn="0"/>
          <w:trHeight w:val="825"/>
          <w:tblHeader w:val="0"/>
        </w:trPr>
        <w:tc>
          <w:tcPr>
            <w:cnfStyle w:val="001000000000" w:firstRow="0" w:lastRow="0" w:firstColumn="1" w:lastColumn="0" w:oddVBand="0" w:evenVBand="0" w:oddHBand="0" w:evenHBand="0" w:firstRowFirstColumn="0" w:firstRowLastColumn="0" w:lastRowFirstColumn="0" w:lastRowLastColumn="0"/>
            <w:tcW w:w="481"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7F837A53" w14:textId="77777777" w:rsidR="005B1647" w:rsidRPr="00B8279C" w:rsidRDefault="005B1647" w:rsidP="005B1647">
            <w:pPr>
              <w:pStyle w:val="TabellHuvud"/>
            </w:pPr>
            <w:r w:rsidRPr="00B8279C">
              <w:t>Anslag</w:t>
            </w:r>
          </w:p>
        </w:tc>
        <w:tc>
          <w:tcPr>
            <w:tcW w:w="2597"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71F8BC22" w14:textId="77777777" w:rsidR="005B1647" w:rsidRPr="00B8279C" w:rsidRDefault="005B1647" w:rsidP="005B1647">
            <w:pPr>
              <w:pStyle w:val="TabellHuvud"/>
              <w:jc w:val="left"/>
              <w:cnfStyle w:val="100000000000" w:firstRow="1" w:lastRow="0" w:firstColumn="0" w:lastColumn="0" w:oddVBand="0" w:evenVBand="0" w:oddHBand="0" w:evenHBand="0" w:firstRowFirstColumn="0" w:firstRowLastColumn="0" w:lastRowFirstColumn="0" w:lastRowLastColumn="0"/>
            </w:pPr>
            <w:r w:rsidRPr="00B8279C">
              <w:t>Anslagsnamn</w:t>
            </w:r>
          </w:p>
        </w:tc>
        <w:tc>
          <w:tcPr>
            <w:tcW w:w="866"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hideMark/>
          </w:tcPr>
          <w:p w14:paraId="6E565976" w14:textId="77777777" w:rsidR="005B1647" w:rsidRPr="00B8279C"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B8279C">
              <w:t>Beställnings-bemyndigande</w:t>
            </w:r>
          </w:p>
        </w:tc>
        <w:tc>
          <w:tcPr>
            <w:tcW w:w="1056"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hideMark/>
          </w:tcPr>
          <w:p w14:paraId="01B3007A" w14:textId="77777777" w:rsidR="005B1647" w:rsidRPr="00B8279C"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B8279C">
              <w:t>Utestående åtaganden</w:t>
            </w:r>
            <w:r>
              <w:br/>
            </w:r>
            <w:r w:rsidRPr="00B8279C">
              <w:t>2019-12-31</w:t>
            </w:r>
          </w:p>
        </w:tc>
      </w:tr>
      <w:tr w:rsidR="00155607" w14:paraId="0D3D9703" w14:textId="77777777" w:rsidTr="00155607">
        <w:trPr>
          <w:trHeight w:val="300"/>
        </w:trPr>
        <w:tc>
          <w:tcPr>
            <w:cnfStyle w:val="001000000000" w:firstRow="0" w:lastRow="0" w:firstColumn="1" w:lastColumn="0" w:oddVBand="0" w:evenVBand="0" w:oddHBand="0" w:evenHBand="0" w:firstRowFirstColumn="0" w:firstRowLastColumn="0" w:lastRowFirstColumn="0" w:lastRowLastColumn="0"/>
            <w:tcW w:w="481" w:type="pct"/>
            <w:tcBorders>
              <w:top w:val="single" w:sz="12" w:space="0" w:color="auto"/>
            </w:tcBorders>
            <w:noWrap/>
            <w:hideMark/>
          </w:tcPr>
          <w:p w14:paraId="0BA10E22" w14:textId="77777777" w:rsidR="005B1647" w:rsidRPr="00B8279C" w:rsidRDefault="005B1647" w:rsidP="005B1647">
            <w:pPr>
              <w:pStyle w:val="Tabell"/>
            </w:pPr>
            <w:r w:rsidRPr="00B8279C">
              <w:t>1:2</w:t>
            </w:r>
          </w:p>
        </w:tc>
        <w:tc>
          <w:tcPr>
            <w:tcW w:w="2597" w:type="pct"/>
            <w:tcBorders>
              <w:top w:val="single" w:sz="12" w:space="0" w:color="auto"/>
            </w:tcBorders>
            <w:noWrap/>
            <w:hideMark/>
          </w:tcPr>
          <w:p w14:paraId="3CA7D71D" w14:textId="77777777" w:rsidR="005B1647" w:rsidRPr="00B8279C"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B8279C">
              <w:t>Verket för innovationssystem: Forskning och utveckling</w:t>
            </w:r>
          </w:p>
        </w:tc>
        <w:tc>
          <w:tcPr>
            <w:tcW w:w="866" w:type="pct"/>
            <w:tcBorders>
              <w:top w:val="single" w:sz="12" w:space="0" w:color="auto"/>
            </w:tcBorders>
            <w:noWrap/>
            <w:hideMark/>
          </w:tcPr>
          <w:p w14:paraId="0DF4462F" w14:textId="77777777" w:rsidR="005B1647" w:rsidRPr="00B8279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8279C">
              <w:t>2 500</w:t>
            </w:r>
          </w:p>
        </w:tc>
        <w:tc>
          <w:tcPr>
            <w:tcW w:w="1056" w:type="pct"/>
            <w:tcBorders>
              <w:top w:val="single" w:sz="12" w:space="0" w:color="auto"/>
            </w:tcBorders>
            <w:noWrap/>
            <w:hideMark/>
          </w:tcPr>
          <w:p w14:paraId="6F3539F6" w14:textId="77777777" w:rsidR="005B1647" w:rsidRPr="00B8279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8279C">
              <w:t>2 404</w:t>
            </w:r>
          </w:p>
        </w:tc>
      </w:tr>
      <w:tr w:rsidR="00155607" w14:paraId="0ED702FE" w14:textId="77777777" w:rsidTr="00155607">
        <w:trPr>
          <w:trHeight w:val="300"/>
        </w:trPr>
        <w:tc>
          <w:tcPr>
            <w:cnfStyle w:val="001000000000" w:firstRow="0" w:lastRow="0" w:firstColumn="1" w:lastColumn="0" w:oddVBand="0" w:evenVBand="0" w:oddHBand="0" w:evenHBand="0" w:firstRowFirstColumn="0" w:firstRowLastColumn="0" w:lastRowFirstColumn="0" w:lastRowLastColumn="0"/>
            <w:tcW w:w="481" w:type="pct"/>
            <w:noWrap/>
            <w:hideMark/>
          </w:tcPr>
          <w:p w14:paraId="01E7AB17" w14:textId="77777777" w:rsidR="005B1647" w:rsidRPr="00B8279C" w:rsidRDefault="005B1647" w:rsidP="005B1647">
            <w:pPr>
              <w:pStyle w:val="Tabell"/>
            </w:pPr>
            <w:r w:rsidRPr="00B8279C">
              <w:t>1:5</w:t>
            </w:r>
          </w:p>
        </w:tc>
        <w:tc>
          <w:tcPr>
            <w:tcW w:w="2597" w:type="pct"/>
            <w:noWrap/>
            <w:hideMark/>
          </w:tcPr>
          <w:p w14:paraId="2F9B3685" w14:textId="77777777" w:rsidR="005B1647" w:rsidRPr="00B8279C"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B8279C">
              <w:t>Näringslivsutveckling</w:t>
            </w:r>
          </w:p>
        </w:tc>
        <w:tc>
          <w:tcPr>
            <w:tcW w:w="866" w:type="pct"/>
            <w:noWrap/>
            <w:hideMark/>
          </w:tcPr>
          <w:p w14:paraId="708769C0" w14:textId="77777777" w:rsidR="005B1647" w:rsidRPr="00B8279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8279C">
              <w:t>700</w:t>
            </w:r>
          </w:p>
        </w:tc>
        <w:tc>
          <w:tcPr>
            <w:tcW w:w="1056" w:type="pct"/>
            <w:noWrap/>
            <w:hideMark/>
          </w:tcPr>
          <w:p w14:paraId="15F0EF00" w14:textId="77777777" w:rsidR="005B1647" w:rsidRPr="00B8279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8279C">
              <w:t>481</w:t>
            </w:r>
          </w:p>
        </w:tc>
      </w:tr>
      <w:tr w:rsidR="00155607" w14:paraId="699A86E3" w14:textId="77777777" w:rsidTr="00155607">
        <w:trPr>
          <w:trHeight w:val="300"/>
        </w:trPr>
        <w:tc>
          <w:tcPr>
            <w:cnfStyle w:val="001000000000" w:firstRow="0" w:lastRow="0" w:firstColumn="1" w:lastColumn="0" w:oddVBand="0" w:evenVBand="0" w:oddHBand="0" w:evenHBand="0" w:firstRowFirstColumn="0" w:firstRowLastColumn="0" w:lastRowFirstColumn="0" w:lastRowLastColumn="0"/>
            <w:tcW w:w="481" w:type="pct"/>
            <w:noWrap/>
            <w:hideMark/>
          </w:tcPr>
          <w:p w14:paraId="405C606B" w14:textId="77777777" w:rsidR="005B1647" w:rsidRPr="00B8279C" w:rsidRDefault="005B1647" w:rsidP="005B1647">
            <w:pPr>
              <w:pStyle w:val="Tabell"/>
            </w:pPr>
            <w:r w:rsidRPr="00B8279C">
              <w:t>1:9</w:t>
            </w:r>
          </w:p>
        </w:tc>
        <w:tc>
          <w:tcPr>
            <w:tcW w:w="2597" w:type="pct"/>
            <w:noWrap/>
            <w:hideMark/>
          </w:tcPr>
          <w:p w14:paraId="32EBC735" w14:textId="77777777" w:rsidR="005B1647" w:rsidRPr="00B8279C"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B8279C">
              <w:t>Geovetenskaplig forskning</w:t>
            </w:r>
          </w:p>
        </w:tc>
        <w:tc>
          <w:tcPr>
            <w:tcW w:w="866" w:type="pct"/>
            <w:noWrap/>
            <w:hideMark/>
          </w:tcPr>
          <w:p w14:paraId="1A460A08" w14:textId="77777777" w:rsidR="005B1647" w:rsidRPr="00B8279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8279C">
              <w:t>5</w:t>
            </w:r>
          </w:p>
        </w:tc>
        <w:tc>
          <w:tcPr>
            <w:tcW w:w="1056" w:type="pct"/>
            <w:noWrap/>
            <w:hideMark/>
          </w:tcPr>
          <w:p w14:paraId="0BFB9D37" w14:textId="77777777" w:rsidR="005B1647" w:rsidRPr="00B8279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8279C">
              <w:t>3</w:t>
            </w:r>
          </w:p>
        </w:tc>
      </w:tr>
      <w:tr w:rsidR="00155607" w14:paraId="6835B0A4" w14:textId="77777777" w:rsidTr="00155607">
        <w:trPr>
          <w:trHeight w:val="300"/>
        </w:trPr>
        <w:tc>
          <w:tcPr>
            <w:cnfStyle w:val="001000000000" w:firstRow="0" w:lastRow="0" w:firstColumn="1" w:lastColumn="0" w:oddVBand="0" w:evenVBand="0" w:oddHBand="0" w:evenHBand="0" w:firstRowFirstColumn="0" w:firstRowLastColumn="0" w:lastRowFirstColumn="0" w:lastRowLastColumn="0"/>
            <w:tcW w:w="481" w:type="pct"/>
            <w:noWrap/>
            <w:hideMark/>
          </w:tcPr>
          <w:p w14:paraId="5D97F96C" w14:textId="77777777" w:rsidR="005B1647" w:rsidRPr="00B8279C" w:rsidRDefault="005B1647" w:rsidP="005B1647">
            <w:pPr>
              <w:pStyle w:val="Tabell"/>
            </w:pPr>
            <w:r w:rsidRPr="00B8279C">
              <w:t>1:14</w:t>
            </w:r>
          </w:p>
        </w:tc>
        <w:tc>
          <w:tcPr>
            <w:tcW w:w="2597" w:type="pct"/>
            <w:tcBorders>
              <w:bottom w:val="single" w:sz="4" w:space="0" w:color="auto"/>
            </w:tcBorders>
            <w:noWrap/>
            <w:hideMark/>
          </w:tcPr>
          <w:p w14:paraId="2A488DE3" w14:textId="77777777" w:rsidR="005B1647" w:rsidRPr="00B8279C"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B8279C">
              <w:t>Konkurrensforskning</w:t>
            </w:r>
          </w:p>
        </w:tc>
        <w:tc>
          <w:tcPr>
            <w:tcW w:w="866" w:type="pct"/>
            <w:noWrap/>
            <w:hideMark/>
          </w:tcPr>
          <w:p w14:paraId="3C77F549" w14:textId="77777777" w:rsidR="005B1647" w:rsidRPr="00B8279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8279C">
              <w:t>13</w:t>
            </w:r>
          </w:p>
        </w:tc>
        <w:tc>
          <w:tcPr>
            <w:tcW w:w="1056" w:type="pct"/>
            <w:noWrap/>
            <w:hideMark/>
          </w:tcPr>
          <w:p w14:paraId="6109D7B8" w14:textId="77777777" w:rsidR="005B1647" w:rsidRPr="00B8279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8279C">
              <w:t>12</w:t>
            </w:r>
          </w:p>
        </w:tc>
      </w:tr>
      <w:tr w:rsidR="00155607" w14:paraId="6EC67F48" w14:textId="77777777" w:rsidTr="00155607">
        <w:trPr>
          <w:cnfStyle w:val="010000000000" w:firstRow="0" w:lastRow="1" w:firstColumn="0" w:lastColumn="0" w:oddVBand="0" w:evenVBand="0" w:oddHBand="0" w:evenHBand="0" w:firstRowFirstColumn="0" w:firstRowLastColumn="0" w:lastRowFirstColumn="0" w:lastRowLastColumn="0"/>
          <w:trHeight w:val="315"/>
        </w:trPr>
        <w:tc>
          <w:tcPr>
            <w:cnfStyle w:val="001000000000" w:firstRow="0" w:lastRow="0" w:firstColumn="1" w:lastColumn="0" w:oddVBand="0" w:evenVBand="0" w:oddHBand="0" w:evenHBand="0" w:firstRowFirstColumn="0" w:firstRowLastColumn="0" w:lastRowFirstColumn="0" w:lastRowLastColumn="0"/>
            <w:tcW w:w="481" w:type="pct"/>
            <w:noWrap/>
            <w:hideMark/>
          </w:tcPr>
          <w:p w14:paraId="5AAE6411" w14:textId="77777777" w:rsidR="005B1647" w:rsidRPr="00B8279C" w:rsidRDefault="005B1647" w:rsidP="005B1647">
            <w:pPr>
              <w:pStyle w:val="Tabell"/>
              <w:rPr>
                <w:bCs/>
              </w:rPr>
            </w:pPr>
            <w:r w:rsidRPr="00B8279C">
              <w:rPr>
                <w:bCs/>
              </w:rPr>
              <w:t>Summa</w:t>
            </w:r>
          </w:p>
        </w:tc>
        <w:tc>
          <w:tcPr>
            <w:tcW w:w="2597" w:type="pct"/>
            <w:tcBorders>
              <w:top w:val="single" w:sz="4" w:space="0" w:color="auto"/>
            </w:tcBorders>
            <w:shd w:val="clear" w:color="auto" w:fill="auto"/>
            <w:noWrap/>
            <w:hideMark/>
          </w:tcPr>
          <w:p w14:paraId="6F41C5DA" w14:textId="77777777" w:rsidR="005B1647" w:rsidRPr="00B8279C" w:rsidRDefault="005B1647" w:rsidP="005B1647">
            <w:pPr>
              <w:pStyle w:val="Tabell"/>
              <w:jc w:val="left"/>
              <w:cnfStyle w:val="010000000000" w:firstRow="0" w:lastRow="1" w:firstColumn="0" w:lastColumn="0" w:oddVBand="0" w:evenVBand="0" w:oddHBand="0" w:evenHBand="0" w:firstRowFirstColumn="0" w:firstRowLastColumn="0" w:lastRowFirstColumn="0" w:lastRowLastColumn="0"/>
              <w:rPr>
                <w:bCs/>
              </w:rPr>
            </w:pPr>
            <w:r w:rsidRPr="00B8279C">
              <w:rPr>
                <w:bCs/>
              </w:rPr>
              <w:t> </w:t>
            </w:r>
          </w:p>
        </w:tc>
        <w:tc>
          <w:tcPr>
            <w:tcW w:w="866" w:type="pct"/>
            <w:noWrap/>
            <w:hideMark/>
          </w:tcPr>
          <w:p w14:paraId="495028B1" w14:textId="77777777" w:rsidR="005B1647" w:rsidRPr="00B8279C"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B8279C">
              <w:rPr>
                <w:bCs/>
              </w:rPr>
              <w:t>3 218</w:t>
            </w:r>
          </w:p>
        </w:tc>
        <w:tc>
          <w:tcPr>
            <w:tcW w:w="1056" w:type="pct"/>
            <w:noWrap/>
            <w:hideMark/>
          </w:tcPr>
          <w:p w14:paraId="2335E8BE" w14:textId="77777777" w:rsidR="005B1647" w:rsidRPr="00B8279C"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B8279C">
              <w:rPr>
                <w:bCs/>
              </w:rPr>
              <w:t>2 900</w:t>
            </w:r>
          </w:p>
        </w:tc>
      </w:tr>
    </w:tbl>
    <w:p w14:paraId="2099B444" w14:textId="77777777" w:rsidR="005B1647" w:rsidRDefault="005B1647" w:rsidP="005B1647">
      <w:pPr>
        <w:pStyle w:val="Brdtext"/>
        <w:spacing w:before="160"/>
      </w:pPr>
      <w:r w:rsidRPr="00B8279C">
        <w:t>Inom utgiftsområdet beslutade riksdagen om beställningsbemyndiganden på 3</w:t>
      </w:r>
      <w:r>
        <w:t> </w:t>
      </w:r>
      <w:r w:rsidRPr="00B8279C">
        <w:t>218</w:t>
      </w:r>
      <w:r>
        <w:t> </w:t>
      </w:r>
      <w:r w:rsidRPr="00B8279C">
        <w:t>miljoner kronor. De utestående åtagandena uppgick till 2</w:t>
      </w:r>
      <w:r>
        <w:t> </w:t>
      </w:r>
      <w:r w:rsidRPr="00B8279C">
        <w:t>900</w:t>
      </w:r>
      <w:r>
        <w:t> </w:t>
      </w:r>
      <w:r w:rsidRPr="00B8279C">
        <w:t>miljoner kronor.</w:t>
      </w:r>
    </w:p>
    <w:p w14:paraId="43A565ED" w14:textId="77777777" w:rsidR="005B1647" w:rsidRDefault="005B1647" w:rsidP="005B1647">
      <w:r>
        <w:br w:type="page"/>
      </w:r>
    </w:p>
    <w:p w14:paraId="3B440B0B" w14:textId="77777777" w:rsidR="005B1647" w:rsidRDefault="005B1647" w:rsidP="005B1647">
      <w:pPr>
        <w:pStyle w:val="Rubrik4utannumrering"/>
      </w:pPr>
      <w:r w:rsidRPr="00B8279C">
        <w:lastRenderedPageBreak/>
        <w:t>Utlåning</w:t>
      </w:r>
    </w:p>
    <w:p w14:paraId="3C686596" w14:textId="18D8361C" w:rsidR="005B1647" w:rsidRDefault="005B1647" w:rsidP="005B1647">
      <w:pPr>
        <w:pStyle w:val="TabellRubrik"/>
      </w:pPr>
      <w:bookmarkStart w:id="191" w:name="_Toc37340110"/>
      <w:r>
        <w:t xml:space="preserve">Tabell </w:t>
      </w:r>
      <w:r>
        <w:fldChar w:fldCharType="begin"/>
      </w:r>
      <w:r>
        <w:instrText xml:space="preserve"> STYLEREF  "Rubrik 1" \n</w:instrText>
      </w:r>
      <w:r>
        <w:fldChar w:fldCharType="separate"/>
      </w:r>
      <w:r w:rsidR="00301022">
        <w:rPr>
          <w:noProof/>
        </w:rPr>
        <w:t>2</w:t>
      </w:r>
      <w:r>
        <w:rPr>
          <w:noProof/>
        </w:rPr>
        <w:fldChar w:fldCharType="end"/>
      </w:r>
      <w:r>
        <w:t>.</w:t>
      </w:r>
      <w:fldSimple w:instr=" SEQ Tabell \* ARABIC \s 1 ">
        <w:r w:rsidR="00301022">
          <w:rPr>
            <w:noProof/>
          </w:rPr>
          <w:t>110</w:t>
        </w:r>
      </w:fldSimple>
      <w:r>
        <w:tab/>
      </w:r>
      <w:r w:rsidRPr="00B8279C">
        <w:t>UO 24 Utlåning</w:t>
      </w:r>
      <w:bookmarkEnd w:id="191"/>
    </w:p>
    <w:p w14:paraId="0C0DF500" w14:textId="77777777" w:rsidR="005B1647" w:rsidRDefault="005B1647" w:rsidP="005B1647">
      <w:pPr>
        <w:pStyle w:val="TabellUnderrubrik"/>
      </w:pPr>
      <w:r w:rsidRPr="00B8279C">
        <w:t>Miljoner kronor</w:t>
      </w:r>
    </w:p>
    <w:tbl>
      <w:tblPr>
        <w:tblStyle w:val="RKBPTabell"/>
        <w:tblW w:w="5000" w:type="pct"/>
        <w:tblLayout w:type="fixed"/>
        <w:tblLook w:val="04E0" w:firstRow="1" w:lastRow="1" w:firstColumn="1" w:lastColumn="0" w:noHBand="0" w:noVBand="1"/>
      </w:tblPr>
      <w:tblGrid>
        <w:gridCol w:w="4820"/>
        <w:gridCol w:w="1275"/>
        <w:gridCol w:w="1275"/>
      </w:tblGrid>
      <w:tr w:rsidR="00155607" w14:paraId="500DE916" w14:textId="77777777" w:rsidTr="00155607">
        <w:trPr>
          <w:cnfStyle w:val="100000000000" w:firstRow="1" w:lastRow="0" w:firstColumn="0" w:lastColumn="0" w:oddVBand="0" w:evenVBand="0" w:oddHBand="0" w:evenHBand="0" w:firstRowFirstColumn="0" w:firstRowLastColumn="0" w:lastRowFirstColumn="0" w:lastRowLastColumn="0"/>
          <w:trHeight w:val="270"/>
          <w:tblHeader w:val="0"/>
        </w:trPr>
        <w:tc>
          <w:tcPr>
            <w:cnfStyle w:val="001000000000" w:firstRow="0" w:lastRow="0" w:firstColumn="1" w:lastColumn="0" w:oddVBand="0" w:evenVBand="0" w:oddHBand="0" w:evenHBand="0" w:firstRowFirstColumn="0" w:firstRowLastColumn="0" w:lastRowFirstColumn="0" w:lastRowLastColumn="0"/>
            <w:tcW w:w="3270" w:type="pct"/>
            <w:tcBorders>
              <w:left w:val="none" w:sz="0" w:space="0" w:color="auto"/>
              <w:right w:val="none" w:sz="0" w:space="0" w:color="auto"/>
              <w:tl2br w:val="none" w:sz="0" w:space="0" w:color="auto"/>
              <w:tr2bl w:val="none" w:sz="0" w:space="0" w:color="auto"/>
            </w:tcBorders>
            <w:shd w:val="clear" w:color="auto" w:fill="auto"/>
            <w:noWrap/>
            <w:hideMark/>
          </w:tcPr>
          <w:p w14:paraId="0E7CBBBF" w14:textId="77777777" w:rsidR="005B1647" w:rsidRPr="00B8279C" w:rsidRDefault="005B1647" w:rsidP="005B1647">
            <w:pPr>
              <w:pStyle w:val="TabellHuvud"/>
            </w:pPr>
            <w:r w:rsidRPr="00B8279C">
              <w:t>Utlåning</w:t>
            </w:r>
          </w:p>
        </w:tc>
        <w:tc>
          <w:tcPr>
            <w:tcW w:w="865" w:type="pct"/>
            <w:tcBorders>
              <w:left w:val="none" w:sz="0" w:space="0" w:color="auto"/>
              <w:right w:val="none" w:sz="0" w:space="0" w:color="auto"/>
              <w:tl2br w:val="none" w:sz="0" w:space="0" w:color="auto"/>
              <w:tr2bl w:val="none" w:sz="0" w:space="0" w:color="auto"/>
            </w:tcBorders>
            <w:shd w:val="clear" w:color="auto" w:fill="auto"/>
            <w:noWrap/>
            <w:hideMark/>
          </w:tcPr>
          <w:p w14:paraId="623B5172" w14:textId="77777777" w:rsidR="005B1647" w:rsidRPr="00B8279C"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B8279C">
              <w:t>Låneram</w:t>
            </w:r>
          </w:p>
        </w:tc>
        <w:tc>
          <w:tcPr>
            <w:tcW w:w="865" w:type="pct"/>
            <w:tcBorders>
              <w:left w:val="none" w:sz="0" w:space="0" w:color="auto"/>
              <w:right w:val="none" w:sz="0" w:space="0" w:color="auto"/>
              <w:tl2br w:val="none" w:sz="0" w:space="0" w:color="auto"/>
              <w:tr2bl w:val="none" w:sz="0" w:space="0" w:color="auto"/>
            </w:tcBorders>
            <w:shd w:val="clear" w:color="auto" w:fill="auto"/>
            <w:noWrap/>
            <w:hideMark/>
          </w:tcPr>
          <w:p w14:paraId="18B0720F" w14:textId="77777777" w:rsidR="005B1647" w:rsidRPr="00B8279C"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B8279C">
              <w:t>Lån 2019-12-31</w:t>
            </w:r>
          </w:p>
        </w:tc>
      </w:tr>
      <w:tr w:rsidR="00155607" w14:paraId="40B3DB9E" w14:textId="77777777" w:rsidTr="00155607">
        <w:trPr>
          <w:trHeight w:val="285"/>
        </w:trPr>
        <w:tc>
          <w:tcPr>
            <w:cnfStyle w:val="001000000000" w:firstRow="0" w:lastRow="0" w:firstColumn="1" w:lastColumn="0" w:oddVBand="0" w:evenVBand="0" w:oddHBand="0" w:evenHBand="0" w:firstRowFirstColumn="0" w:firstRowLastColumn="0" w:lastRowFirstColumn="0" w:lastRowLastColumn="0"/>
            <w:tcW w:w="3270" w:type="pct"/>
            <w:tcBorders>
              <w:top w:val="single" w:sz="12" w:space="0" w:color="auto"/>
            </w:tcBorders>
            <w:noWrap/>
            <w:hideMark/>
          </w:tcPr>
          <w:p w14:paraId="5FF25717" w14:textId="77777777" w:rsidR="005B1647" w:rsidRPr="00B8279C" w:rsidRDefault="005B1647" w:rsidP="005B1647">
            <w:pPr>
              <w:pStyle w:val="Tabell"/>
            </w:pPr>
            <w:r w:rsidRPr="00B8279C">
              <w:t>Civila flygutvecklingsprojekt</w:t>
            </w:r>
            <w:r w:rsidRPr="00B8279C">
              <w:rPr>
                <w:vertAlign w:val="superscript"/>
              </w:rPr>
              <w:t>1</w:t>
            </w:r>
          </w:p>
        </w:tc>
        <w:tc>
          <w:tcPr>
            <w:tcW w:w="865" w:type="pct"/>
            <w:tcBorders>
              <w:top w:val="single" w:sz="12" w:space="0" w:color="auto"/>
            </w:tcBorders>
            <w:noWrap/>
            <w:hideMark/>
          </w:tcPr>
          <w:p w14:paraId="6F03FBDF" w14:textId="77777777" w:rsidR="005B1647" w:rsidRPr="00B8279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8279C">
              <w:t>1 110</w:t>
            </w:r>
          </w:p>
        </w:tc>
        <w:tc>
          <w:tcPr>
            <w:tcW w:w="865" w:type="pct"/>
            <w:tcBorders>
              <w:top w:val="single" w:sz="12" w:space="0" w:color="auto"/>
            </w:tcBorders>
            <w:noWrap/>
            <w:hideMark/>
          </w:tcPr>
          <w:p w14:paraId="06E29725" w14:textId="77777777" w:rsidR="005B1647" w:rsidRPr="00B8279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8279C">
              <w:t>83</w:t>
            </w:r>
          </w:p>
        </w:tc>
      </w:tr>
      <w:tr w:rsidR="00155607" w14:paraId="4EFD0215" w14:textId="77777777" w:rsidTr="00155607">
        <w:trPr>
          <w:trHeight w:val="270"/>
        </w:trPr>
        <w:tc>
          <w:tcPr>
            <w:cnfStyle w:val="001000000000" w:firstRow="0" w:lastRow="0" w:firstColumn="1" w:lastColumn="0" w:oddVBand="0" w:evenVBand="0" w:oddHBand="0" w:evenHBand="0" w:firstRowFirstColumn="0" w:firstRowLastColumn="0" w:lastRowFirstColumn="0" w:lastRowLastColumn="0"/>
            <w:tcW w:w="3270" w:type="pct"/>
            <w:noWrap/>
            <w:hideMark/>
          </w:tcPr>
          <w:p w14:paraId="02620749" w14:textId="77777777" w:rsidR="005B1647" w:rsidRPr="00B8279C" w:rsidRDefault="005B1647" w:rsidP="005B1647">
            <w:pPr>
              <w:pStyle w:val="Tabell"/>
            </w:pPr>
            <w:r w:rsidRPr="00B8279C">
              <w:t>AB Svensk Exportkredits lån i Riksgäldskontoret för systemet med statsstödda exportkrediter</w:t>
            </w:r>
          </w:p>
        </w:tc>
        <w:tc>
          <w:tcPr>
            <w:tcW w:w="865" w:type="pct"/>
            <w:noWrap/>
            <w:hideMark/>
          </w:tcPr>
          <w:p w14:paraId="05BE3225" w14:textId="77777777" w:rsidR="005B1647" w:rsidRPr="00B8279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8279C">
              <w:t>125 000</w:t>
            </w:r>
          </w:p>
        </w:tc>
        <w:tc>
          <w:tcPr>
            <w:tcW w:w="865" w:type="pct"/>
            <w:noWrap/>
            <w:hideMark/>
          </w:tcPr>
          <w:p w14:paraId="6C9678E0" w14:textId="77777777" w:rsidR="005B1647" w:rsidRPr="00B8279C"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r>
      <w:tr w:rsidR="00155607" w14:paraId="5B45B69F" w14:textId="77777777" w:rsidTr="00155607">
        <w:trPr>
          <w:cnfStyle w:val="010000000000" w:firstRow="0" w:lastRow="1" w:firstColumn="0" w:lastColumn="0" w:oddVBand="0" w:evenVBand="0" w:oddHBand="0" w:evenHBand="0" w:firstRowFirstColumn="0" w:firstRowLastColumn="0" w:lastRowFirstColumn="0" w:lastRowLastColumn="0"/>
          <w:trHeight w:val="270"/>
        </w:trPr>
        <w:tc>
          <w:tcPr>
            <w:cnfStyle w:val="001000000000" w:firstRow="0" w:lastRow="0" w:firstColumn="1" w:lastColumn="0" w:oddVBand="0" w:evenVBand="0" w:oddHBand="0" w:evenHBand="0" w:firstRowFirstColumn="0" w:firstRowLastColumn="0" w:lastRowFirstColumn="0" w:lastRowLastColumn="0"/>
            <w:tcW w:w="3270" w:type="pct"/>
            <w:noWrap/>
            <w:hideMark/>
          </w:tcPr>
          <w:p w14:paraId="45BFA388" w14:textId="77777777" w:rsidR="005B1647" w:rsidRPr="00B8279C" w:rsidRDefault="005B1647" w:rsidP="005B1647">
            <w:pPr>
              <w:pStyle w:val="Tabell"/>
            </w:pPr>
            <w:r w:rsidRPr="00B8279C">
              <w:t>Summa</w:t>
            </w:r>
          </w:p>
        </w:tc>
        <w:tc>
          <w:tcPr>
            <w:tcW w:w="865" w:type="pct"/>
            <w:noWrap/>
            <w:hideMark/>
          </w:tcPr>
          <w:p w14:paraId="63F1765D" w14:textId="77777777" w:rsidR="005B1647" w:rsidRPr="00B8279C" w:rsidRDefault="005B1647" w:rsidP="005B1647">
            <w:pPr>
              <w:pStyle w:val="Tabell"/>
              <w:cnfStyle w:val="010000000000" w:firstRow="0" w:lastRow="1" w:firstColumn="0" w:lastColumn="0" w:oddVBand="0" w:evenVBand="0" w:oddHBand="0" w:evenHBand="0" w:firstRowFirstColumn="0" w:firstRowLastColumn="0" w:lastRowFirstColumn="0" w:lastRowLastColumn="0"/>
            </w:pPr>
            <w:r w:rsidRPr="00B8279C">
              <w:t>126 110</w:t>
            </w:r>
          </w:p>
        </w:tc>
        <w:tc>
          <w:tcPr>
            <w:tcW w:w="865" w:type="pct"/>
            <w:noWrap/>
            <w:hideMark/>
          </w:tcPr>
          <w:p w14:paraId="4156C572" w14:textId="77777777" w:rsidR="005B1647" w:rsidRPr="00B8279C" w:rsidRDefault="005B1647" w:rsidP="005B1647">
            <w:pPr>
              <w:pStyle w:val="Tabell"/>
              <w:cnfStyle w:val="010000000000" w:firstRow="0" w:lastRow="1" w:firstColumn="0" w:lastColumn="0" w:oddVBand="0" w:evenVBand="0" w:oddHBand="0" w:evenHBand="0" w:firstRowFirstColumn="0" w:firstRowLastColumn="0" w:lastRowFirstColumn="0" w:lastRowLastColumn="0"/>
            </w:pPr>
            <w:r w:rsidRPr="00B8279C">
              <w:t>83</w:t>
            </w:r>
          </w:p>
        </w:tc>
      </w:tr>
    </w:tbl>
    <w:p w14:paraId="3E77E9FC" w14:textId="77777777" w:rsidR="005B1647" w:rsidRDefault="005B1647" w:rsidP="005B1647">
      <w:pPr>
        <w:pStyle w:val="TabellFotnot"/>
      </w:pPr>
      <w:r w:rsidRPr="00B8279C">
        <w:rPr>
          <w:vertAlign w:val="superscript"/>
        </w:rPr>
        <w:t>1</w:t>
      </w:r>
      <w:r w:rsidRPr="00B8279C">
        <w:t xml:space="preserve"> </w:t>
      </w:r>
      <w:r>
        <w:t>P</w:t>
      </w:r>
      <w:r w:rsidRPr="00B8279C">
        <w:t>rop. 2007/08:1, bet. 2007/08:FiU11, rskr. 2007/08:24</w:t>
      </w:r>
      <w:r>
        <w:t>.</w:t>
      </w:r>
    </w:p>
    <w:p w14:paraId="1958326E" w14:textId="77777777" w:rsidR="005B1647" w:rsidRDefault="005B1647" w:rsidP="005B1647">
      <w:pPr>
        <w:pStyle w:val="Rubrik4utannumrering"/>
      </w:pPr>
      <w:r w:rsidRPr="00B8279C">
        <w:t>Garantier</w:t>
      </w:r>
    </w:p>
    <w:p w14:paraId="67935D2E" w14:textId="52B2A70C" w:rsidR="005B1647" w:rsidRDefault="005B1647" w:rsidP="005B1647">
      <w:pPr>
        <w:pStyle w:val="TabellRubrik"/>
      </w:pPr>
      <w:bookmarkStart w:id="192" w:name="_Toc37340111"/>
      <w:r>
        <w:t xml:space="preserve">Tabell </w:t>
      </w:r>
      <w:r>
        <w:fldChar w:fldCharType="begin"/>
      </w:r>
      <w:r>
        <w:instrText xml:space="preserve"> STYLEREF  "Rubrik 1" \n</w:instrText>
      </w:r>
      <w:r>
        <w:fldChar w:fldCharType="separate"/>
      </w:r>
      <w:r w:rsidR="00301022">
        <w:rPr>
          <w:noProof/>
        </w:rPr>
        <w:t>2</w:t>
      </w:r>
      <w:r>
        <w:rPr>
          <w:noProof/>
        </w:rPr>
        <w:fldChar w:fldCharType="end"/>
      </w:r>
      <w:r>
        <w:t>.</w:t>
      </w:r>
      <w:fldSimple w:instr=" SEQ Tabell \* ARABIC \s 1 ">
        <w:r w:rsidR="00301022">
          <w:rPr>
            <w:noProof/>
          </w:rPr>
          <w:t>111</w:t>
        </w:r>
      </w:fldSimple>
      <w:r>
        <w:tab/>
      </w:r>
      <w:r w:rsidRPr="006C6597">
        <w:t>UO 24 Garantier</w:t>
      </w:r>
      <w:bookmarkEnd w:id="192"/>
    </w:p>
    <w:p w14:paraId="1B6AA8E5" w14:textId="77777777" w:rsidR="005B1647" w:rsidRDefault="005B1647" w:rsidP="005B1647">
      <w:pPr>
        <w:pStyle w:val="TabellUnderrubrik"/>
      </w:pPr>
      <w:r w:rsidRPr="006C6597">
        <w:t>Miljoner kronor</w:t>
      </w:r>
    </w:p>
    <w:tbl>
      <w:tblPr>
        <w:tblStyle w:val="RKBPTabell"/>
        <w:tblW w:w="5000" w:type="pct"/>
        <w:tblLook w:val="04E0" w:firstRow="1" w:lastRow="1" w:firstColumn="1" w:lastColumn="0" w:noHBand="0" w:noVBand="1"/>
      </w:tblPr>
      <w:tblGrid>
        <w:gridCol w:w="4608"/>
        <w:gridCol w:w="989"/>
        <w:gridCol w:w="852"/>
        <w:gridCol w:w="921"/>
      </w:tblGrid>
      <w:tr w:rsidR="00155607" w14:paraId="1C7BC72F" w14:textId="77777777" w:rsidTr="00BE1FEE">
        <w:trPr>
          <w:cnfStyle w:val="100000000000" w:firstRow="1" w:lastRow="0" w:firstColumn="0" w:lastColumn="0" w:oddVBand="0" w:evenVBand="0" w:oddHBand="0" w:evenHBand="0" w:firstRowFirstColumn="0" w:firstRowLastColumn="0" w:lastRowFirstColumn="0" w:lastRowLastColumn="0"/>
          <w:trHeight w:val="765"/>
          <w:tblHeader w:val="0"/>
        </w:trPr>
        <w:tc>
          <w:tcPr>
            <w:cnfStyle w:val="001000000000" w:firstRow="0" w:lastRow="0" w:firstColumn="1" w:lastColumn="0" w:oddVBand="0" w:evenVBand="0" w:oddHBand="0" w:evenHBand="0" w:firstRowFirstColumn="0" w:firstRowLastColumn="0" w:lastRowFirstColumn="0" w:lastRowLastColumn="0"/>
            <w:tcW w:w="3126"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hideMark/>
          </w:tcPr>
          <w:p w14:paraId="65DE2458" w14:textId="77777777" w:rsidR="005B1647" w:rsidRPr="006C6597" w:rsidRDefault="005B1647" w:rsidP="005B1647">
            <w:pPr>
              <w:pStyle w:val="TabellHuvud"/>
            </w:pPr>
            <w:r w:rsidRPr="006C6597">
              <w:t>Garantier</w:t>
            </w:r>
          </w:p>
        </w:tc>
        <w:tc>
          <w:tcPr>
            <w:tcW w:w="671"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hideMark/>
          </w:tcPr>
          <w:p w14:paraId="162524EE" w14:textId="77777777" w:rsidR="005B1647" w:rsidRPr="006C6597"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6C6597">
              <w:t>Garantiram</w:t>
            </w:r>
          </w:p>
        </w:tc>
        <w:tc>
          <w:tcPr>
            <w:tcW w:w="578"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hideMark/>
          </w:tcPr>
          <w:p w14:paraId="2A067396" w14:textId="77777777" w:rsidR="005B1647" w:rsidRPr="006C6597"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6C6597">
              <w:t>Utestående åtaganden</w:t>
            </w:r>
            <w:r>
              <w:br/>
            </w:r>
            <w:r w:rsidRPr="006C6597">
              <w:t>2019-12-31</w:t>
            </w:r>
          </w:p>
        </w:tc>
        <w:tc>
          <w:tcPr>
            <w:tcW w:w="625"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hideMark/>
          </w:tcPr>
          <w:p w14:paraId="548D1303" w14:textId="77777777" w:rsidR="005B1647" w:rsidRPr="006C6597"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6C6597">
              <w:t>Utfärdade garantier inklusive bundna utfästelser</w:t>
            </w:r>
          </w:p>
        </w:tc>
      </w:tr>
      <w:tr w:rsidR="00155607" w14:paraId="53950C3F"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126" w:type="pct"/>
            <w:tcBorders>
              <w:top w:val="single" w:sz="12" w:space="0" w:color="auto"/>
            </w:tcBorders>
            <w:noWrap/>
            <w:hideMark/>
          </w:tcPr>
          <w:p w14:paraId="22AFD9C0" w14:textId="77777777" w:rsidR="005B1647" w:rsidRPr="006C6597" w:rsidRDefault="005B1647" w:rsidP="005B1647">
            <w:pPr>
              <w:pStyle w:val="Tabell"/>
            </w:pPr>
            <w:r w:rsidRPr="006C6597">
              <w:t>Exportkreditgarantier</w:t>
            </w:r>
          </w:p>
        </w:tc>
        <w:tc>
          <w:tcPr>
            <w:tcW w:w="671" w:type="pct"/>
            <w:tcBorders>
              <w:top w:val="single" w:sz="12" w:space="0" w:color="auto"/>
            </w:tcBorders>
            <w:noWrap/>
            <w:hideMark/>
          </w:tcPr>
          <w:p w14:paraId="4F4165C1" w14:textId="77777777" w:rsidR="005B1647" w:rsidRPr="006C659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C6597">
              <w:t>450 000</w:t>
            </w:r>
          </w:p>
        </w:tc>
        <w:tc>
          <w:tcPr>
            <w:tcW w:w="578" w:type="pct"/>
            <w:tcBorders>
              <w:top w:val="single" w:sz="12" w:space="0" w:color="auto"/>
            </w:tcBorders>
            <w:noWrap/>
            <w:hideMark/>
          </w:tcPr>
          <w:p w14:paraId="1AE97023" w14:textId="77777777" w:rsidR="005B1647" w:rsidRPr="006C659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C6597">
              <w:t>194 529</w:t>
            </w:r>
          </w:p>
        </w:tc>
        <w:tc>
          <w:tcPr>
            <w:tcW w:w="625" w:type="pct"/>
            <w:tcBorders>
              <w:top w:val="single" w:sz="12" w:space="0" w:color="auto"/>
            </w:tcBorders>
            <w:noWrap/>
            <w:hideMark/>
          </w:tcPr>
          <w:p w14:paraId="087FAC16" w14:textId="77777777" w:rsidR="005B1647" w:rsidRPr="006C659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C6597">
              <w:t>232 324</w:t>
            </w:r>
          </w:p>
        </w:tc>
      </w:tr>
      <w:tr w:rsidR="00155607" w14:paraId="1803B33E"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126" w:type="pct"/>
            <w:noWrap/>
            <w:hideMark/>
          </w:tcPr>
          <w:p w14:paraId="10A6ABEB" w14:textId="77777777" w:rsidR="005B1647" w:rsidRPr="006C6597" w:rsidRDefault="005B1647" w:rsidP="005B1647">
            <w:pPr>
              <w:pStyle w:val="Tabell"/>
            </w:pPr>
            <w:r w:rsidRPr="006C6597">
              <w:t>Investeringsgarantier</w:t>
            </w:r>
          </w:p>
        </w:tc>
        <w:tc>
          <w:tcPr>
            <w:tcW w:w="671" w:type="pct"/>
            <w:noWrap/>
            <w:hideMark/>
          </w:tcPr>
          <w:p w14:paraId="651E0952" w14:textId="77777777" w:rsidR="005B1647" w:rsidRPr="006C659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C6597">
              <w:t>10 000</w:t>
            </w:r>
          </w:p>
        </w:tc>
        <w:tc>
          <w:tcPr>
            <w:tcW w:w="578" w:type="pct"/>
            <w:noWrap/>
            <w:hideMark/>
          </w:tcPr>
          <w:p w14:paraId="4C587C69" w14:textId="77777777" w:rsidR="005B1647" w:rsidRPr="006C659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C6597">
              <w:t>1 333</w:t>
            </w:r>
          </w:p>
        </w:tc>
        <w:tc>
          <w:tcPr>
            <w:tcW w:w="625" w:type="pct"/>
            <w:noWrap/>
            <w:hideMark/>
          </w:tcPr>
          <w:p w14:paraId="79A99804" w14:textId="77777777" w:rsidR="005B1647" w:rsidRPr="006C659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C6597">
              <w:t>3 006</w:t>
            </w:r>
          </w:p>
        </w:tc>
      </w:tr>
      <w:tr w:rsidR="00155607" w14:paraId="610009A5" w14:textId="77777777" w:rsidTr="00155607">
        <w:trPr>
          <w:trHeight w:val="285"/>
        </w:trPr>
        <w:tc>
          <w:tcPr>
            <w:cnfStyle w:val="001000000000" w:firstRow="0" w:lastRow="0" w:firstColumn="1" w:lastColumn="0" w:oddVBand="0" w:evenVBand="0" w:oddHBand="0" w:evenHBand="0" w:firstRowFirstColumn="0" w:firstRowLastColumn="0" w:lastRowFirstColumn="0" w:lastRowLastColumn="0"/>
            <w:tcW w:w="3126" w:type="pct"/>
            <w:noWrap/>
            <w:hideMark/>
          </w:tcPr>
          <w:p w14:paraId="150AC45A" w14:textId="77777777" w:rsidR="005B1647" w:rsidRPr="006C6597" w:rsidRDefault="005B1647" w:rsidP="005B1647">
            <w:pPr>
              <w:pStyle w:val="Tabell"/>
            </w:pPr>
            <w:r w:rsidRPr="006C6597">
              <w:t>Grundfondsförbindelse Svenska skeppshypotekskassan</w:t>
            </w:r>
            <w:r w:rsidRPr="00627282">
              <w:rPr>
                <w:vertAlign w:val="superscript"/>
              </w:rPr>
              <w:t>1</w:t>
            </w:r>
          </w:p>
        </w:tc>
        <w:tc>
          <w:tcPr>
            <w:tcW w:w="671" w:type="pct"/>
            <w:noWrap/>
            <w:hideMark/>
          </w:tcPr>
          <w:p w14:paraId="591B7A80" w14:textId="77777777" w:rsidR="005B1647" w:rsidRPr="006C659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C6597">
              <w:t>350</w:t>
            </w:r>
          </w:p>
        </w:tc>
        <w:tc>
          <w:tcPr>
            <w:tcW w:w="578" w:type="pct"/>
            <w:noWrap/>
            <w:hideMark/>
          </w:tcPr>
          <w:p w14:paraId="0E37571F" w14:textId="77777777" w:rsidR="005B1647" w:rsidRPr="006C659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C6597">
              <w:t>350</w:t>
            </w:r>
          </w:p>
        </w:tc>
        <w:tc>
          <w:tcPr>
            <w:tcW w:w="625" w:type="pct"/>
            <w:noWrap/>
            <w:hideMark/>
          </w:tcPr>
          <w:p w14:paraId="7C15F2D6" w14:textId="77777777" w:rsidR="005B1647" w:rsidRPr="006C659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C6597">
              <w:t>350</w:t>
            </w:r>
          </w:p>
        </w:tc>
      </w:tr>
      <w:tr w:rsidR="00155607" w14:paraId="597EDAA7" w14:textId="77777777" w:rsidTr="00155607">
        <w:trPr>
          <w:trHeight w:val="285"/>
        </w:trPr>
        <w:tc>
          <w:tcPr>
            <w:cnfStyle w:val="001000000000" w:firstRow="0" w:lastRow="0" w:firstColumn="1" w:lastColumn="0" w:oddVBand="0" w:evenVBand="0" w:oddHBand="0" w:evenHBand="0" w:firstRowFirstColumn="0" w:firstRowLastColumn="0" w:lastRowFirstColumn="0" w:lastRowLastColumn="0"/>
            <w:tcW w:w="3126" w:type="pct"/>
            <w:noWrap/>
            <w:hideMark/>
          </w:tcPr>
          <w:p w14:paraId="57B97EBB" w14:textId="77777777" w:rsidR="005B1647" w:rsidRPr="006C6597" w:rsidRDefault="005B1647" w:rsidP="005B1647">
            <w:pPr>
              <w:pStyle w:val="Tabell"/>
            </w:pPr>
            <w:r w:rsidRPr="006C6597">
              <w:t>Grundfondsförbindelse Fonden för den mindre skeppsfarten</w:t>
            </w:r>
            <w:r w:rsidRPr="00627282">
              <w:rPr>
                <w:vertAlign w:val="superscript"/>
              </w:rPr>
              <w:t>2</w:t>
            </w:r>
          </w:p>
        </w:tc>
        <w:tc>
          <w:tcPr>
            <w:tcW w:w="671" w:type="pct"/>
            <w:noWrap/>
            <w:hideMark/>
          </w:tcPr>
          <w:p w14:paraId="023FA3AE" w14:textId="77777777" w:rsidR="005B1647" w:rsidRPr="006C659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C6597">
              <w:t>55</w:t>
            </w:r>
          </w:p>
        </w:tc>
        <w:tc>
          <w:tcPr>
            <w:tcW w:w="578" w:type="pct"/>
            <w:noWrap/>
            <w:hideMark/>
          </w:tcPr>
          <w:p w14:paraId="5E76F239" w14:textId="77777777" w:rsidR="005B1647" w:rsidRPr="006C659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C6597">
              <w:t>55</w:t>
            </w:r>
          </w:p>
        </w:tc>
        <w:tc>
          <w:tcPr>
            <w:tcW w:w="625" w:type="pct"/>
            <w:noWrap/>
            <w:hideMark/>
          </w:tcPr>
          <w:p w14:paraId="14374E67" w14:textId="77777777" w:rsidR="005B1647" w:rsidRPr="006C659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C6597">
              <w:t>55</w:t>
            </w:r>
          </w:p>
        </w:tc>
      </w:tr>
      <w:tr w:rsidR="00155607" w14:paraId="72971F18" w14:textId="77777777" w:rsidTr="00155607">
        <w:trPr>
          <w:trHeight w:val="285"/>
        </w:trPr>
        <w:tc>
          <w:tcPr>
            <w:cnfStyle w:val="001000000000" w:firstRow="0" w:lastRow="0" w:firstColumn="1" w:lastColumn="0" w:oddVBand="0" w:evenVBand="0" w:oddHBand="0" w:evenHBand="0" w:firstRowFirstColumn="0" w:firstRowLastColumn="0" w:lastRowFirstColumn="0" w:lastRowLastColumn="0"/>
            <w:tcW w:w="3126" w:type="pct"/>
            <w:noWrap/>
            <w:hideMark/>
          </w:tcPr>
          <w:p w14:paraId="07983951" w14:textId="77777777" w:rsidR="005B1647" w:rsidRPr="006C6597" w:rsidRDefault="005B1647" w:rsidP="005B1647">
            <w:pPr>
              <w:pStyle w:val="Tabell"/>
            </w:pPr>
            <w:r w:rsidRPr="006C6597">
              <w:t>Pensionsgaranti (endast efterborgen), Sveaskog AB</w:t>
            </w:r>
            <w:r w:rsidRPr="00627282">
              <w:rPr>
                <w:vertAlign w:val="superscript"/>
              </w:rPr>
              <w:t>3</w:t>
            </w:r>
          </w:p>
        </w:tc>
        <w:tc>
          <w:tcPr>
            <w:tcW w:w="671" w:type="pct"/>
            <w:noWrap/>
            <w:hideMark/>
          </w:tcPr>
          <w:p w14:paraId="75DB805C" w14:textId="77777777" w:rsidR="005B1647" w:rsidRPr="006C659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C6597">
              <w:t>Obegränsad</w:t>
            </w:r>
          </w:p>
        </w:tc>
        <w:tc>
          <w:tcPr>
            <w:tcW w:w="578" w:type="pct"/>
            <w:noWrap/>
            <w:hideMark/>
          </w:tcPr>
          <w:p w14:paraId="00D84283" w14:textId="77777777" w:rsidR="005B1647" w:rsidRPr="006C659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C6597">
              <w:t>454</w:t>
            </w:r>
          </w:p>
        </w:tc>
        <w:tc>
          <w:tcPr>
            <w:tcW w:w="625" w:type="pct"/>
            <w:noWrap/>
            <w:hideMark/>
          </w:tcPr>
          <w:p w14:paraId="037C3D16" w14:textId="77777777" w:rsidR="005B1647" w:rsidRPr="006C659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C6597">
              <w:t>454</w:t>
            </w:r>
          </w:p>
        </w:tc>
      </w:tr>
      <w:tr w:rsidR="00155607" w14:paraId="2A90C12C" w14:textId="77777777" w:rsidTr="00155607">
        <w:trPr>
          <w:trHeight w:val="285"/>
        </w:trPr>
        <w:tc>
          <w:tcPr>
            <w:cnfStyle w:val="001000000000" w:firstRow="0" w:lastRow="0" w:firstColumn="1" w:lastColumn="0" w:oddVBand="0" w:evenVBand="0" w:oddHBand="0" w:evenHBand="0" w:firstRowFirstColumn="0" w:firstRowLastColumn="0" w:lastRowFirstColumn="0" w:lastRowLastColumn="0"/>
            <w:tcW w:w="3126" w:type="pct"/>
            <w:noWrap/>
            <w:hideMark/>
          </w:tcPr>
          <w:p w14:paraId="4979F3F5" w14:textId="77777777" w:rsidR="005B1647" w:rsidRPr="006C6597" w:rsidRDefault="005B1647" w:rsidP="005B1647">
            <w:pPr>
              <w:pStyle w:val="Tabell"/>
            </w:pPr>
            <w:r w:rsidRPr="006C6597">
              <w:t>Pensionsgaranti (endast efterborgen), Vattenfall AB</w:t>
            </w:r>
            <w:r w:rsidRPr="00627282">
              <w:rPr>
                <w:vertAlign w:val="superscript"/>
              </w:rPr>
              <w:t>3</w:t>
            </w:r>
          </w:p>
        </w:tc>
        <w:tc>
          <w:tcPr>
            <w:tcW w:w="671" w:type="pct"/>
            <w:noWrap/>
            <w:hideMark/>
          </w:tcPr>
          <w:p w14:paraId="6690EC72" w14:textId="77777777" w:rsidR="005B1647" w:rsidRPr="006C659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C6597">
              <w:t>Obegränsad</w:t>
            </w:r>
          </w:p>
        </w:tc>
        <w:tc>
          <w:tcPr>
            <w:tcW w:w="578" w:type="pct"/>
            <w:noWrap/>
            <w:hideMark/>
          </w:tcPr>
          <w:p w14:paraId="60CBC793" w14:textId="77777777" w:rsidR="005B1647" w:rsidRPr="006C659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C6597">
              <w:t>1 021</w:t>
            </w:r>
          </w:p>
        </w:tc>
        <w:tc>
          <w:tcPr>
            <w:tcW w:w="625" w:type="pct"/>
            <w:noWrap/>
            <w:hideMark/>
          </w:tcPr>
          <w:p w14:paraId="04B43D67" w14:textId="77777777" w:rsidR="005B1647" w:rsidRPr="006C659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C6597">
              <w:t>1 021</w:t>
            </w:r>
          </w:p>
        </w:tc>
      </w:tr>
      <w:tr w:rsidR="00155607" w14:paraId="0E4F8CBB" w14:textId="77777777" w:rsidTr="00155607">
        <w:trPr>
          <w:trHeight w:val="285"/>
        </w:trPr>
        <w:tc>
          <w:tcPr>
            <w:cnfStyle w:val="001000000000" w:firstRow="0" w:lastRow="0" w:firstColumn="1" w:lastColumn="0" w:oddVBand="0" w:evenVBand="0" w:oddHBand="0" w:evenHBand="0" w:firstRowFirstColumn="0" w:firstRowLastColumn="0" w:lastRowFirstColumn="0" w:lastRowLastColumn="0"/>
            <w:tcW w:w="3126" w:type="pct"/>
            <w:noWrap/>
            <w:hideMark/>
          </w:tcPr>
          <w:p w14:paraId="6933C883" w14:textId="77777777" w:rsidR="005B1647" w:rsidRPr="006C6597" w:rsidRDefault="005B1647" w:rsidP="005B1647">
            <w:pPr>
              <w:pStyle w:val="Tabell"/>
            </w:pPr>
            <w:r w:rsidRPr="006C6597">
              <w:t>Pensionsgaranti (inkl. efterborgen), Nordea AB (f.d. Postgirot)</w:t>
            </w:r>
            <w:r w:rsidRPr="00627282">
              <w:rPr>
                <w:vertAlign w:val="superscript"/>
              </w:rPr>
              <w:t>3</w:t>
            </w:r>
          </w:p>
        </w:tc>
        <w:tc>
          <w:tcPr>
            <w:tcW w:w="671" w:type="pct"/>
            <w:noWrap/>
            <w:hideMark/>
          </w:tcPr>
          <w:p w14:paraId="02A04740" w14:textId="77777777" w:rsidR="005B1647" w:rsidRPr="006C659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C6597">
              <w:t>Obegränsad</w:t>
            </w:r>
          </w:p>
        </w:tc>
        <w:tc>
          <w:tcPr>
            <w:tcW w:w="578" w:type="pct"/>
            <w:noWrap/>
            <w:hideMark/>
          </w:tcPr>
          <w:p w14:paraId="59DA06D0" w14:textId="77777777" w:rsidR="005B1647" w:rsidRPr="006C659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C6597">
              <w:t>144</w:t>
            </w:r>
          </w:p>
        </w:tc>
        <w:tc>
          <w:tcPr>
            <w:tcW w:w="625" w:type="pct"/>
            <w:noWrap/>
            <w:hideMark/>
          </w:tcPr>
          <w:p w14:paraId="1C444BFC" w14:textId="77777777" w:rsidR="005B1647" w:rsidRPr="006C659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C6597">
              <w:t>144</w:t>
            </w:r>
          </w:p>
        </w:tc>
      </w:tr>
      <w:tr w:rsidR="00155607" w14:paraId="1CD689F3" w14:textId="77777777" w:rsidTr="00155607">
        <w:trPr>
          <w:trHeight w:val="285"/>
        </w:trPr>
        <w:tc>
          <w:tcPr>
            <w:cnfStyle w:val="001000000000" w:firstRow="0" w:lastRow="0" w:firstColumn="1" w:lastColumn="0" w:oddVBand="0" w:evenVBand="0" w:oddHBand="0" w:evenHBand="0" w:firstRowFirstColumn="0" w:firstRowLastColumn="0" w:lastRowFirstColumn="0" w:lastRowLastColumn="0"/>
            <w:tcW w:w="3126" w:type="pct"/>
            <w:noWrap/>
            <w:hideMark/>
          </w:tcPr>
          <w:p w14:paraId="0BD7182F" w14:textId="77777777" w:rsidR="005B1647" w:rsidRPr="006C6597" w:rsidRDefault="005B1647" w:rsidP="005B1647">
            <w:pPr>
              <w:pStyle w:val="Tabell"/>
            </w:pPr>
            <w:r w:rsidRPr="006C6597">
              <w:t>Pensionsgaranti (endast efterborgen), Svenska Skogsplantor</w:t>
            </w:r>
            <w:r>
              <w:rPr>
                <w:vertAlign w:val="superscript"/>
              </w:rPr>
              <w:t>3</w:t>
            </w:r>
          </w:p>
        </w:tc>
        <w:tc>
          <w:tcPr>
            <w:tcW w:w="671" w:type="pct"/>
            <w:noWrap/>
            <w:hideMark/>
          </w:tcPr>
          <w:p w14:paraId="55C7738E" w14:textId="77777777" w:rsidR="005B1647" w:rsidRPr="006C659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C6597">
              <w:t>Obegränsad</w:t>
            </w:r>
          </w:p>
        </w:tc>
        <w:tc>
          <w:tcPr>
            <w:tcW w:w="578" w:type="pct"/>
            <w:noWrap/>
            <w:hideMark/>
          </w:tcPr>
          <w:p w14:paraId="5FA8ED0F" w14:textId="77777777" w:rsidR="005B1647" w:rsidRPr="006C659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C6597">
              <w:t> </w:t>
            </w:r>
          </w:p>
        </w:tc>
        <w:tc>
          <w:tcPr>
            <w:tcW w:w="625" w:type="pct"/>
            <w:noWrap/>
            <w:hideMark/>
          </w:tcPr>
          <w:p w14:paraId="6E9B4B3D" w14:textId="77777777" w:rsidR="005B1647" w:rsidRPr="006C659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C6597">
              <w:t> </w:t>
            </w:r>
          </w:p>
        </w:tc>
      </w:tr>
      <w:tr w:rsidR="00155607" w14:paraId="6D76E29A" w14:textId="77777777" w:rsidTr="00155607">
        <w:trPr>
          <w:trHeight w:val="285"/>
        </w:trPr>
        <w:tc>
          <w:tcPr>
            <w:cnfStyle w:val="001000000000" w:firstRow="0" w:lastRow="0" w:firstColumn="1" w:lastColumn="0" w:oddVBand="0" w:evenVBand="0" w:oddHBand="0" w:evenHBand="0" w:firstRowFirstColumn="0" w:firstRowLastColumn="0" w:lastRowFirstColumn="0" w:lastRowLastColumn="0"/>
            <w:tcW w:w="3126" w:type="pct"/>
            <w:noWrap/>
            <w:hideMark/>
          </w:tcPr>
          <w:p w14:paraId="2A9D68A5" w14:textId="77777777" w:rsidR="005B1647" w:rsidRPr="006C6597" w:rsidRDefault="005B1647" w:rsidP="005B1647">
            <w:pPr>
              <w:pStyle w:val="Tabell"/>
            </w:pPr>
            <w:r w:rsidRPr="006C6597">
              <w:t>Pensionsgaranti SP Sveriges Tekniska Forskningsinstitut</w:t>
            </w:r>
            <w:r w:rsidRPr="00627282">
              <w:rPr>
                <w:vertAlign w:val="superscript"/>
              </w:rPr>
              <w:t>3</w:t>
            </w:r>
          </w:p>
        </w:tc>
        <w:tc>
          <w:tcPr>
            <w:tcW w:w="671" w:type="pct"/>
            <w:noWrap/>
            <w:hideMark/>
          </w:tcPr>
          <w:p w14:paraId="73C43A6F" w14:textId="77777777" w:rsidR="005B1647" w:rsidRPr="006C659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C6597">
              <w:t>Obegränsad</w:t>
            </w:r>
          </w:p>
        </w:tc>
        <w:tc>
          <w:tcPr>
            <w:tcW w:w="578" w:type="pct"/>
            <w:noWrap/>
            <w:hideMark/>
          </w:tcPr>
          <w:p w14:paraId="4A02B2E1" w14:textId="77777777" w:rsidR="005B1647" w:rsidRPr="006C659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C6597">
              <w:t>15</w:t>
            </w:r>
          </w:p>
        </w:tc>
        <w:tc>
          <w:tcPr>
            <w:tcW w:w="625" w:type="pct"/>
            <w:noWrap/>
            <w:hideMark/>
          </w:tcPr>
          <w:p w14:paraId="649533A2" w14:textId="77777777" w:rsidR="005B1647" w:rsidRPr="006C659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C6597">
              <w:t>15</w:t>
            </w:r>
          </w:p>
        </w:tc>
      </w:tr>
      <w:tr w:rsidR="00155607" w14:paraId="04E0180C" w14:textId="77777777" w:rsidTr="00155607">
        <w:trPr>
          <w:trHeight w:val="285"/>
        </w:trPr>
        <w:tc>
          <w:tcPr>
            <w:cnfStyle w:val="001000000000" w:firstRow="0" w:lastRow="0" w:firstColumn="1" w:lastColumn="0" w:oddVBand="0" w:evenVBand="0" w:oddHBand="0" w:evenHBand="0" w:firstRowFirstColumn="0" w:firstRowLastColumn="0" w:lastRowFirstColumn="0" w:lastRowLastColumn="0"/>
            <w:tcW w:w="3126" w:type="pct"/>
            <w:noWrap/>
            <w:hideMark/>
          </w:tcPr>
          <w:p w14:paraId="2A40BFAB" w14:textId="77777777" w:rsidR="005B1647" w:rsidRPr="006C6597" w:rsidRDefault="005B1647" w:rsidP="005B1647">
            <w:pPr>
              <w:pStyle w:val="Tabell"/>
            </w:pPr>
            <w:r w:rsidRPr="006C6597">
              <w:t>Pensionsgaranti (endast efterborgen), Teracom</w:t>
            </w:r>
            <w:r>
              <w:rPr>
                <w:vertAlign w:val="superscript"/>
              </w:rPr>
              <w:t>3</w:t>
            </w:r>
          </w:p>
        </w:tc>
        <w:tc>
          <w:tcPr>
            <w:tcW w:w="671" w:type="pct"/>
            <w:noWrap/>
            <w:hideMark/>
          </w:tcPr>
          <w:p w14:paraId="1105D000" w14:textId="77777777" w:rsidR="005B1647" w:rsidRPr="006C659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C6597">
              <w:t>Obegränsad</w:t>
            </w:r>
          </w:p>
        </w:tc>
        <w:tc>
          <w:tcPr>
            <w:tcW w:w="578" w:type="pct"/>
            <w:noWrap/>
            <w:hideMark/>
          </w:tcPr>
          <w:p w14:paraId="2709516A" w14:textId="77777777" w:rsidR="005B1647" w:rsidRPr="006C659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C6597">
              <w:t>1</w:t>
            </w:r>
          </w:p>
        </w:tc>
        <w:tc>
          <w:tcPr>
            <w:tcW w:w="625" w:type="pct"/>
            <w:noWrap/>
            <w:hideMark/>
          </w:tcPr>
          <w:p w14:paraId="2B8518F0" w14:textId="77777777" w:rsidR="005B1647" w:rsidRPr="006C659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C6597">
              <w:t>1</w:t>
            </w:r>
          </w:p>
        </w:tc>
      </w:tr>
      <w:tr w:rsidR="00155607" w14:paraId="24073FA1" w14:textId="77777777" w:rsidTr="00155607">
        <w:trPr>
          <w:trHeight w:val="300"/>
        </w:trPr>
        <w:tc>
          <w:tcPr>
            <w:cnfStyle w:val="001000000000" w:firstRow="0" w:lastRow="0" w:firstColumn="1" w:lastColumn="0" w:oddVBand="0" w:evenVBand="0" w:oddHBand="0" w:evenHBand="0" w:firstRowFirstColumn="0" w:firstRowLastColumn="0" w:lastRowFirstColumn="0" w:lastRowLastColumn="0"/>
            <w:tcW w:w="3126" w:type="pct"/>
            <w:noWrap/>
            <w:hideMark/>
          </w:tcPr>
          <w:p w14:paraId="111322B3" w14:textId="77777777" w:rsidR="005B1647" w:rsidRPr="006C6597" w:rsidRDefault="005B1647" w:rsidP="005B1647">
            <w:pPr>
              <w:pStyle w:val="Tabell"/>
            </w:pPr>
            <w:r w:rsidRPr="006C6597">
              <w:t>Pensionsgaranti Svensk Maskinprovning AB</w:t>
            </w:r>
            <w:r w:rsidRPr="006C6597">
              <w:rPr>
                <w:vertAlign w:val="superscript"/>
              </w:rPr>
              <w:t>3</w:t>
            </w:r>
          </w:p>
        </w:tc>
        <w:tc>
          <w:tcPr>
            <w:tcW w:w="671" w:type="pct"/>
            <w:noWrap/>
            <w:hideMark/>
          </w:tcPr>
          <w:p w14:paraId="2626F5EF" w14:textId="77777777" w:rsidR="005B1647" w:rsidRPr="006C659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C6597">
              <w:t>Obegränsad</w:t>
            </w:r>
          </w:p>
        </w:tc>
        <w:tc>
          <w:tcPr>
            <w:tcW w:w="578" w:type="pct"/>
            <w:noWrap/>
            <w:hideMark/>
          </w:tcPr>
          <w:p w14:paraId="3FB5A18C" w14:textId="77777777" w:rsidR="005B1647" w:rsidRPr="006C659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C6597">
              <w:t>4</w:t>
            </w:r>
          </w:p>
        </w:tc>
        <w:tc>
          <w:tcPr>
            <w:tcW w:w="625" w:type="pct"/>
            <w:noWrap/>
            <w:hideMark/>
          </w:tcPr>
          <w:p w14:paraId="36035BE4" w14:textId="77777777" w:rsidR="005B1647" w:rsidRPr="006C659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C6597">
              <w:t>4</w:t>
            </w:r>
          </w:p>
        </w:tc>
      </w:tr>
      <w:tr w:rsidR="00155607" w14:paraId="4520D0F7" w14:textId="77777777" w:rsidTr="00155607">
        <w:trPr>
          <w:cnfStyle w:val="010000000000" w:firstRow="0" w:lastRow="1" w:firstColumn="0" w:lastColumn="0" w:oddVBand="0" w:evenVBand="0" w:oddHBand="0" w:evenHBand="0" w:firstRowFirstColumn="0" w:firstRowLastColumn="0" w:lastRowFirstColumn="0" w:lastRowLastColumn="0"/>
          <w:trHeight w:val="270"/>
        </w:trPr>
        <w:tc>
          <w:tcPr>
            <w:cnfStyle w:val="001000000000" w:firstRow="0" w:lastRow="0" w:firstColumn="1" w:lastColumn="0" w:oddVBand="0" w:evenVBand="0" w:oddHBand="0" w:evenHBand="0" w:firstRowFirstColumn="0" w:firstRowLastColumn="0" w:lastRowFirstColumn="0" w:lastRowLastColumn="0"/>
            <w:tcW w:w="3126" w:type="pct"/>
            <w:noWrap/>
            <w:hideMark/>
          </w:tcPr>
          <w:p w14:paraId="3AB61A8C" w14:textId="77777777" w:rsidR="005B1647" w:rsidRPr="006C6597" w:rsidRDefault="005B1647" w:rsidP="005B1647">
            <w:pPr>
              <w:pStyle w:val="Tabell"/>
            </w:pPr>
            <w:r w:rsidRPr="006C6597">
              <w:t>Summa</w:t>
            </w:r>
          </w:p>
        </w:tc>
        <w:tc>
          <w:tcPr>
            <w:tcW w:w="671" w:type="pct"/>
            <w:noWrap/>
            <w:hideMark/>
          </w:tcPr>
          <w:p w14:paraId="772547AB" w14:textId="77777777" w:rsidR="005B1647" w:rsidRPr="006C6597" w:rsidRDefault="005B1647" w:rsidP="005B1647">
            <w:pPr>
              <w:pStyle w:val="Tabell"/>
              <w:cnfStyle w:val="010000000000" w:firstRow="0" w:lastRow="1" w:firstColumn="0" w:lastColumn="0" w:oddVBand="0" w:evenVBand="0" w:oddHBand="0" w:evenHBand="0" w:firstRowFirstColumn="0" w:firstRowLastColumn="0" w:lastRowFirstColumn="0" w:lastRowLastColumn="0"/>
            </w:pPr>
            <w:r w:rsidRPr="006C6597">
              <w:t> </w:t>
            </w:r>
          </w:p>
        </w:tc>
        <w:tc>
          <w:tcPr>
            <w:tcW w:w="578" w:type="pct"/>
            <w:noWrap/>
            <w:hideMark/>
          </w:tcPr>
          <w:p w14:paraId="6C3B7104" w14:textId="77777777" w:rsidR="005B1647" w:rsidRPr="006C6597" w:rsidRDefault="005B1647" w:rsidP="005B1647">
            <w:pPr>
              <w:pStyle w:val="Tabell"/>
              <w:cnfStyle w:val="010000000000" w:firstRow="0" w:lastRow="1" w:firstColumn="0" w:lastColumn="0" w:oddVBand="0" w:evenVBand="0" w:oddHBand="0" w:evenHBand="0" w:firstRowFirstColumn="0" w:firstRowLastColumn="0" w:lastRowFirstColumn="0" w:lastRowLastColumn="0"/>
            </w:pPr>
            <w:r w:rsidRPr="006C6597">
              <w:t>197 906</w:t>
            </w:r>
          </w:p>
        </w:tc>
        <w:tc>
          <w:tcPr>
            <w:tcW w:w="625" w:type="pct"/>
            <w:noWrap/>
            <w:hideMark/>
          </w:tcPr>
          <w:p w14:paraId="3F6B9712" w14:textId="77777777" w:rsidR="005B1647" w:rsidRPr="006C6597" w:rsidRDefault="005B1647" w:rsidP="005B1647">
            <w:pPr>
              <w:pStyle w:val="Tabell"/>
              <w:cnfStyle w:val="010000000000" w:firstRow="0" w:lastRow="1" w:firstColumn="0" w:lastColumn="0" w:oddVBand="0" w:evenVBand="0" w:oddHBand="0" w:evenHBand="0" w:firstRowFirstColumn="0" w:firstRowLastColumn="0" w:lastRowFirstColumn="0" w:lastRowLastColumn="0"/>
            </w:pPr>
            <w:r w:rsidRPr="006C6597">
              <w:t>237 374</w:t>
            </w:r>
          </w:p>
        </w:tc>
      </w:tr>
    </w:tbl>
    <w:p w14:paraId="21894565" w14:textId="77777777" w:rsidR="005B1647" w:rsidRDefault="005B1647" w:rsidP="005B1647">
      <w:pPr>
        <w:pStyle w:val="TabellFotnot"/>
      </w:pPr>
      <w:r w:rsidRPr="00627282">
        <w:rPr>
          <w:vertAlign w:val="superscript"/>
        </w:rPr>
        <w:t>1</w:t>
      </w:r>
      <w:r w:rsidRPr="00627282">
        <w:t xml:space="preserve"> Lagen (1980:1097) om svenska skeppshypotekskassan</w:t>
      </w:r>
      <w:r>
        <w:t>.</w:t>
      </w:r>
    </w:p>
    <w:p w14:paraId="2A37FC99" w14:textId="77777777" w:rsidR="005B1647" w:rsidRDefault="005B1647" w:rsidP="005B1647">
      <w:pPr>
        <w:pStyle w:val="TabellFotnot"/>
      </w:pPr>
      <w:r w:rsidRPr="00627282">
        <w:rPr>
          <w:vertAlign w:val="superscript"/>
        </w:rPr>
        <w:t>2</w:t>
      </w:r>
      <w:r w:rsidRPr="00627282">
        <w:t xml:space="preserve"> </w:t>
      </w:r>
      <w:r>
        <w:t>P</w:t>
      </w:r>
      <w:r w:rsidRPr="00627282">
        <w:t>rop. 2003/04:128, bet. 2003/04:FiU21, rskr. 2003/04:273</w:t>
      </w:r>
      <w:r>
        <w:t>.</w:t>
      </w:r>
    </w:p>
    <w:p w14:paraId="40E2494E" w14:textId="77777777" w:rsidR="005B1647" w:rsidRDefault="005B1647" w:rsidP="005B1647">
      <w:pPr>
        <w:pStyle w:val="TabellFotnot"/>
      </w:pPr>
      <w:r w:rsidRPr="00627282">
        <w:rPr>
          <w:vertAlign w:val="superscript"/>
        </w:rPr>
        <w:t>3</w:t>
      </w:r>
      <w:r w:rsidRPr="00627282">
        <w:t xml:space="preserve"> I samband med bolagisering av statliga affärsverk beslutade riksdagen om statliga borgen för överlåtna pensionsåtaganden (prop. 1991/92:150, bet. 1991/92:FiU30, bet. 1991/92:FiU31, rskr. 1991/92:350). Utfallet avser pensionsskulden per den 31 december 2016.</w:t>
      </w:r>
    </w:p>
    <w:p w14:paraId="4423195E" w14:textId="77777777" w:rsidR="005B1647" w:rsidRDefault="005B1647" w:rsidP="005B1647">
      <w:pPr>
        <w:pStyle w:val="Rubrik4utannumrering"/>
      </w:pPr>
      <w:r w:rsidRPr="00C26DEA">
        <w:t xml:space="preserve">Riksrevisionens iakttagelser – </w:t>
      </w:r>
      <w:r>
        <w:t>årlig revision</w:t>
      </w:r>
    </w:p>
    <w:p w14:paraId="1190F16F" w14:textId="77777777" w:rsidR="005B1647" w:rsidRPr="00953FAF" w:rsidRDefault="005B1647" w:rsidP="005B1647">
      <w:pPr>
        <w:pStyle w:val="Rubrik5utannumrering"/>
      </w:pPr>
      <w:r w:rsidRPr="00953FAF">
        <w:t>Patent- och registreringsverket</w:t>
      </w:r>
    </w:p>
    <w:p w14:paraId="008AF157" w14:textId="77777777" w:rsidR="005B1647" w:rsidRDefault="005B1647" w:rsidP="005B1647">
      <w:pPr>
        <w:pStyle w:val="Brdtext"/>
      </w:pPr>
      <w:r>
        <w:t xml:space="preserve">Patent- och registreringsverket har fått en revisionsberättelse med reservation avseende sin årsredovisning för 2019. Som grund för uttalande om reservation anger Riksrevisionen följande. </w:t>
      </w:r>
    </w:p>
    <w:p w14:paraId="6D594B0E" w14:textId="77777777" w:rsidR="005B1647" w:rsidRPr="00B96927" w:rsidRDefault="005B1647" w:rsidP="005B1647">
      <w:pPr>
        <w:pStyle w:val="Brdtext"/>
      </w:pPr>
      <w:r w:rsidRPr="00B96927">
        <w:t>I årsredovisningen saknas uppgifter om ersättningar till ledande befattningshavare samt uppdrag i enlighet med 7 kap</w:t>
      </w:r>
      <w:r>
        <w:t>.</w:t>
      </w:r>
      <w:r w:rsidRPr="00B96927">
        <w:t xml:space="preserve"> 2 § förordningen om årsredovisning och budgetunderlag (2000:605).</w:t>
      </w:r>
    </w:p>
    <w:p w14:paraId="64DFA48D" w14:textId="77777777" w:rsidR="005B1647" w:rsidRDefault="005B1647" w:rsidP="005B1647">
      <w:pPr>
        <w:pStyle w:val="Rubrik4utannumrering"/>
      </w:pPr>
      <w:r w:rsidRPr="002C7B9F">
        <w:t>Riksrevisionens iakttagelser – effektivitetsrevision</w:t>
      </w:r>
    </w:p>
    <w:p w14:paraId="72B8B499" w14:textId="77777777" w:rsidR="005B1647" w:rsidRDefault="005B1647" w:rsidP="005B1647">
      <w:pPr>
        <w:pStyle w:val="Rubrik5utannumrering"/>
      </w:pPr>
      <w:r>
        <w:t>RiR 2019:3 R</w:t>
      </w:r>
      <w:r w:rsidRPr="006A6C15">
        <w:t>egionala exportcentrum</w:t>
      </w:r>
      <w:r>
        <w:t xml:space="preserve"> – en del av Sveriges exportstrategi</w:t>
      </w:r>
    </w:p>
    <w:p w14:paraId="32F549B1" w14:textId="77777777" w:rsidR="005B1647" w:rsidRDefault="005B1647" w:rsidP="005B1647">
      <w:r w:rsidRPr="00AC32BB">
        <w:t>Riksrevisionen har granskat regeringens och Tillväxtverkets inrättande av regionala exportcentrum.</w:t>
      </w:r>
    </w:p>
    <w:p w14:paraId="0718EBBD" w14:textId="77777777" w:rsidR="005B1647" w:rsidRDefault="005B1647" w:rsidP="005B1647">
      <w:r w:rsidRPr="00AC32BB">
        <w:lastRenderedPageBreak/>
        <w:t xml:space="preserve">Regeringen har i skrivelsen Riksrevisionens rapport om </w:t>
      </w:r>
      <w:r>
        <w:t>regionala exportcentrum</w:t>
      </w:r>
      <w:r w:rsidRPr="00AC32BB">
        <w:t xml:space="preserve"> (skr.</w:t>
      </w:r>
      <w:r>
        <w:t> </w:t>
      </w:r>
      <w:r w:rsidRPr="00AC32BB">
        <w:t>2018/19:1</w:t>
      </w:r>
      <w:r>
        <w:t>3</w:t>
      </w:r>
      <w:r w:rsidRPr="00AC32BB">
        <w:t>5) redovisat vilka åtgärder som vidtagits eller som avses vidtas med anledning av granskningsrapporten. Granskningsrapporten är därmed slutbehandlad.</w:t>
      </w:r>
    </w:p>
    <w:p w14:paraId="62185C5E" w14:textId="77777777" w:rsidR="005B1647" w:rsidRDefault="005B1647" w:rsidP="005B1647">
      <w:r w:rsidRPr="00AC32BB">
        <w:t>Riksdagen har lagt regeringens skrivelse till handlingarna (bet. 201</w:t>
      </w:r>
      <w:r>
        <w:t>9</w:t>
      </w:r>
      <w:r w:rsidRPr="00AC32BB">
        <w:t>/</w:t>
      </w:r>
      <w:r>
        <w:t>20</w:t>
      </w:r>
      <w:r w:rsidRPr="00AC32BB">
        <w:t>:</w:t>
      </w:r>
      <w:r>
        <w:t>NU</w:t>
      </w:r>
      <w:r w:rsidRPr="00AC32BB">
        <w:t>5, rskr. 201</w:t>
      </w:r>
      <w:r>
        <w:t>9</w:t>
      </w:r>
      <w:r w:rsidRPr="00AC32BB">
        <w:t>/</w:t>
      </w:r>
      <w:r>
        <w:t>20:22</w:t>
      </w:r>
      <w:r w:rsidRPr="00AC32BB">
        <w:t>).</w:t>
      </w:r>
    </w:p>
    <w:p w14:paraId="5B9C7084" w14:textId="77777777" w:rsidR="005B1647" w:rsidRPr="0087043C" w:rsidRDefault="005B1647" w:rsidP="005B1647">
      <w:pPr>
        <w:pStyle w:val="Rubrik5utannumrering"/>
      </w:pPr>
      <w:r w:rsidRPr="0087043C">
        <w:t>RiR 2019:7 Jämställdhet i Almis låneverksamhet – otydlig styrning och återrapportering</w:t>
      </w:r>
    </w:p>
    <w:p w14:paraId="1B956726" w14:textId="77777777" w:rsidR="005B1647" w:rsidRDefault="005B1647" w:rsidP="005B1647">
      <w:r>
        <w:t>Riksrevisionen har granskat om regeringens och Almi Företagspartner AB:s (Almi) arbete med Almis uppdrag om kvinnors företagande bidrar till att uppfylla det jämställdhetspolitiska delmålet om ekonomisk jämställdhet.</w:t>
      </w:r>
    </w:p>
    <w:p w14:paraId="4DA2E58F" w14:textId="77777777" w:rsidR="005B1647" w:rsidRDefault="005B1647" w:rsidP="005B1647">
      <w:r>
        <w:t>Regeringen har i skrivelsen Riksrevisionens rapport om jämställdhet i Almis låneverksamhet (skr. 2018/19:123) redovisat vilka åtgärder som vidtagits eller avses vidtas med anledning av granskningsrapporten. Granskningsrapporten är därmed slutbehandlad.</w:t>
      </w:r>
    </w:p>
    <w:p w14:paraId="7D4D8719" w14:textId="77777777" w:rsidR="005B1647" w:rsidRDefault="005B1647" w:rsidP="005B1647">
      <w:r>
        <w:t>Riksdagen har tillkännagett som sin mening att regeringen bör vidta åtgärder för att säkerställa en mer detaljerad redovisning från Almi av hur verksamheten når kvinnor (bet. 2019/20:NU6, rskr. 2019/20:23).</w:t>
      </w:r>
    </w:p>
    <w:p w14:paraId="2244B65B" w14:textId="77777777" w:rsidR="005B1647" w:rsidRDefault="005B1647" w:rsidP="005B1647">
      <w:pPr>
        <w:pStyle w:val="Rubrik5utannumrering"/>
      </w:pPr>
      <w:r>
        <w:t xml:space="preserve">RiR 2019:26 Konkurrensverkets tillsyn – förutsättningar för effektivt resursutnyttjande </w:t>
      </w:r>
    </w:p>
    <w:p w14:paraId="411486AB" w14:textId="77777777" w:rsidR="005B1647" w:rsidRDefault="005B1647" w:rsidP="005B1647">
      <w:r>
        <w:t>Riksrevisionen har granskat Konkurrensverkets förmåga till effektivt resursutnyttjande i myndighetens tillsynsverksamhet.</w:t>
      </w:r>
    </w:p>
    <w:p w14:paraId="4B7F1E25" w14:textId="77777777" w:rsidR="005B1647" w:rsidRDefault="005B1647" w:rsidP="005B1647">
      <w:r>
        <w:t>Regeringen har i skrivelsen Riksrevisionens rapport om Konkurrensverkets tillsyn (skr. 2019/20:76) redovisat de uppföljningar som görs löpande och som avses göras med anledning av granskningsrapporten. Granskningsrapporten är därmed slutbehandlad.</w:t>
      </w:r>
    </w:p>
    <w:p w14:paraId="66B44AFB" w14:textId="77777777" w:rsidR="005B1647" w:rsidRDefault="005B1647" w:rsidP="005B1647">
      <w:pPr>
        <w:rPr>
          <w:rFonts w:asciiTheme="majorHAnsi" w:eastAsiaTheme="majorEastAsia" w:hAnsiTheme="majorHAnsi" w:cstheme="majorBidi"/>
          <w:color w:val="000000" w:themeColor="text1"/>
          <w:sz w:val="25"/>
          <w:szCs w:val="24"/>
        </w:rPr>
      </w:pPr>
      <w:r>
        <w:br w:type="page"/>
      </w:r>
    </w:p>
    <w:p w14:paraId="2DAD5B59" w14:textId="77777777" w:rsidR="005B1647" w:rsidRDefault="005B1647" w:rsidP="00AC2754">
      <w:pPr>
        <w:pStyle w:val="Rubrik3"/>
      </w:pPr>
      <w:bookmarkStart w:id="193" w:name="_Toc37350637"/>
      <w:r w:rsidRPr="00C34428">
        <w:lastRenderedPageBreak/>
        <w:t>Utgiftsområde 25 Allmänna bidrag till kommuner</w:t>
      </w:r>
      <w:bookmarkEnd w:id="193"/>
    </w:p>
    <w:p w14:paraId="6E9628D7" w14:textId="77777777" w:rsidR="005B1647" w:rsidRDefault="005B1647" w:rsidP="005B1647">
      <w:pPr>
        <w:pStyle w:val="Rubrik4utannumrering"/>
        <w:rPr>
          <w:rFonts w:eastAsiaTheme="minorHAnsi"/>
        </w:rPr>
      </w:pPr>
      <w:r w:rsidRPr="00C34428">
        <w:rPr>
          <w:rFonts w:eastAsiaTheme="minorHAnsi"/>
        </w:rPr>
        <w:t>Anslag</w:t>
      </w:r>
    </w:p>
    <w:p w14:paraId="11A9B333" w14:textId="09566AE6" w:rsidR="005B1647" w:rsidRDefault="005B1647" w:rsidP="005B1647">
      <w:pPr>
        <w:pStyle w:val="TabellRubrik"/>
      </w:pPr>
      <w:bookmarkStart w:id="194" w:name="_Toc37340112"/>
      <w:r>
        <w:t xml:space="preserve">Tabell </w:t>
      </w:r>
      <w:r>
        <w:fldChar w:fldCharType="begin"/>
      </w:r>
      <w:r>
        <w:instrText xml:space="preserve"> STYLEREF  "Rubrik 1" \n</w:instrText>
      </w:r>
      <w:r>
        <w:fldChar w:fldCharType="separate"/>
      </w:r>
      <w:r w:rsidR="00301022">
        <w:rPr>
          <w:noProof/>
        </w:rPr>
        <w:t>2</w:t>
      </w:r>
      <w:r>
        <w:rPr>
          <w:noProof/>
        </w:rPr>
        <w:fldChar w:fldCharType="end"/>
      </w:r>
      <w:r>
        <w:t>.</w:t>
      </w:r>
      <w:fldSimple w:instr=" SEQ Tabell \* ARABIC \s 1 ">
        <w:r w:rsidR="00301022">
          <w:rPr>
            <w:noProof/>
          </w:rPr>
          <w:t>112</w:t>
        </w:r>
      </w:fldSimple>
      <w:r>
        <w:tab/>
      </w:r>
      <w:r w:rsidRPr="00C34428">
        <w:t>UO 25 Anslag</w:t>
      </w:r>
      <w:bookmarkEnd w:id="194"/>
    </w:p>
    <w:p w14:paraId="364C5F01" w14:textId="77777777" w:rsidR="005B1647" w:rsidRDefault="005B1647" w:rsidP="005B1647">
      <w:pPr>
        <w:pStyle w:val="TabellUnderrubrik"/>
      </w:pPr>
      <w:r w:rsidRPr="00C34428">
        <w:t>Miljoner kronor</w:t>
      </w:r>
    </w:p>
    <w:tbl>
      <w:tblPr>
        <w:tblStyle w:val="RKBPTabell"/>
        <w:tblW w:w="5000" w:type="pct"/>
        <w:tblLayout w:type="fixed"/>
        <w:tblLook w:val="04E0" w:firstRow="1" w:lastRow="1" w:firstColumn="1" w:lastColumn="0" w:noHBand="0" w:noVBand="1"/>
      </w:tblPr>
      <w:tblGrid>
        <w:gridCol w:w="710"/>
        <w:gridCol w:w="2410"/>
        <w:gridCol w:w="708"/>
        <w:gridCol w:w="708"/>
        <w:gridCol w:w="709"/>
        <w:gridCol w:w="708"/>
        <w:gridCol w:w="708"/>
        <w:gridCol w:w="709"/>
      </w:tblGrid>
      <w:tr w:rsidR="00840EC1" w14:paraId="16FD6687" w14:textId="77777777" w:rsidTr="00BE1FEE">
        <w:trPr>
          <w:cnfStyle w:val="100000000000" w:firstRow="1" w:lastRow="0" w:firstColumn="0" w:lastColumn="0" w:oddVBand="0" w:evenVBand="0" w:oddHBand="0" w:evenHBand="0" w:firstRowFirstColumn="0" w:firstRowLastColumn="0" w:lastRowFirstColumn="0" w:lastRowLastColumn="0"/>
          <w:trHeight w:val="675"/>
        </w:trPr>
        <w:tc>
          <w:tcPr>
            <w:cnfStyle w:val="001000000000" w:firstRow="0" w:lastRow="0" w:firstColumn="1" w:lastColumn="0" w:oddVBand="0" w:evenVBand="0" w:oddHBand="0" w:evenHBand="0" w:firstRowFirstColumn="0" w:firstRowLastColumn="0" w:lastRowFirstColumn="0" w:lastRowLastColumn="0"/>
            <w:tcW w:w="482" w:type="pct"/>
            <w:shd w:val="clear" w:color="auto" w:fill="auto"/>
            <w:noWrap/>
            <w:hideMark/>
          </w:tcPr>
          <w:p w14:paraId="2AE57B09" w14:textId="77777777" w:rsidR="005B1647" w:rsidRPr="00C34428" w:rsidRDefault="005B1647" w:rsidP="005B1647">
            <w:pPr>
              <w:pStyle w:val="TabellHuvud"/>
            </w:pPr>
            <w:r w:rsidRPr="00C34428">
              <w:t>Anslag</w:t>
            </w:r>
          </w:p>
        </w:tc>
        <w:tc>
          <w:tcPr>
            <w:tcW w:w="1634" w:type="pct"/>
            <w:shd w:val="clear" w:color="auto" w:fill="auto"/>
            <w:hideMark/>
          </w:tcPr>
          <w:p w14:paraId="40ADE1A9" w14:textId="77777777" w:rsidR="005B1647" w:rsidRPr="00C34428" w:rsidRDefault="005B1647" w:rsidP="005B1647">
            <w:pPr>
              <w:pStyle w:val="TabellHuvud"/>
              <w:jc w:val="left"/>
              <w:cnfStyle w:val="100000000000" w:firstRow="1" w:lastRow="0" w:firstColumn="0" w:lastColumn="0" w:oddVBand="0" w:evenVBand="0" w:oddHBand="0" w:evenHBand="0" w:firstRowFirstColumn="0" w:firstRowLastColumn="0" w:lastRowFirstColumn="0" w:lastRowLastColumn="0"/>
            </w:pPr>
            <w:r w:rsidRPr="00C34428">
              <w:t>Anslagsnamn</w:t>
            </w:r>
          </w:p>
        </w:tc>
        <w:tc>
          <w:tcPr>
            <w:tcW w:w="480" w:type="pct"/>
            <w:shd w:val="clear" w:color="auto" w:fill="auto"/>
            <w:hideMark/>
          </w:tcPr>
          <w:p w14:paraId="69B6DE9E" w14:textId="77777777" w:rsidR="005B1647" w:rsidRPr="00C34428"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C34428">
              <w:t>SB</w:t>
            </w:r>
            <w:r w:rsidRPr="00C34428">
              <w:br/>
              <w:t>2019</w:t>
            </w:r>
          </w:p>
        </w:tc>
        <w:tc>
          <w:tcPr>
            <w:tcW w:w="480" w:type="pct"/>
            <w:shd w:val="clear" w:color="auto" w:fill="auto"/>
            <w:hideMark/>
          </w:tcPr>
          <w:p w14:paraId="27874584" w14:textId="77777777" w:rsidR="005B1647" w:rsidRPr="00C34428"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C34428">
              <w:t>ÄB</w:t>
            </w:r>
            <w:r w:rsidRPr="00C34428">
              <w:br/>
              <w:t>2019</w:t>
            </w:r>
          </w:p>
        </w:tc>
        <w:tc>
          <w:tcPr>
            <w:tcW w:w="481" w:type="pct"/>
            <w:shd w:val="clear" w:color="auto" w:fill="auto"/>
            <w:hideMark/>
          </w:tcPr>
          <w:p w14:paraId="0B82A4EF" w14:textId="77777777" w:rsidR="005B1647" w:rsidRPr="00C34428"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C34428">
              <w:t>Utfall</w:t>
            </w:r>
            <w:r w:rsidRPr="00C34428">
              <w:br/>
              <w:t>2019</w:t>
            </w:r>
          </w:p>
        </w:tc>
        <w:tc>
          <w:tcPr>
            <w:tcW w:w="480" w:type="pct"/>
            <w:shd w:val="clear" w:color="auto" w:fill="auto"/>
            <w:hideMark/>
          </w:tcPr>
          <w:p w14:paraId="2DFE1F58" w14:textId="77777777" w:rsidR="005B1647" w:rsidRPr="00C34428"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C34428">
              <w:t>Utfall-SB</w:t>
            </w:r>
            <w:r w:rsidRPr="00C34428">
              <w:br/>
              <w:t>2019</w:t>
            </w:r>
          </w:p>
        </w:tc>
        <w:tc>
          <w:tcPr>
            <w:tcW w:w="480" w:type="pct"/>
            <w:shd w:val="clear" w:color="auto" w:fill="auto"/>
            <w:hideMark/>
          </w:tcPr>
          <w:p w14:paraId="0905477E" w14:textId="77777777" w:rsidR="005B1647" w:rsidRPr="00C34428"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C34428">
              <w:t>Utfall-SB</w:t>
            </w:r>
            <w:r w:rsidRPr="00C34428">
              <w:br/>
            </w:r>
            <w:r>
              <w:t>procent</w:t>
            </w:r>
            <w:r w:rsidRPr="00C34428">
              <w:br/>
              <w:t>2019</w:t>
            </w:r>
          </w:p>
        </w:tc>
        <w:tc>
          <w:tcPr>
            <w:tcW w:w="481" w:type="pct"/>
            <w:shd w:val="clear" w:color="auto" w:fill="auto"/>
            <w:hideMark/>
          </w:tcPr>
          <w:p w14:paraId="2A945C0E" w14:textId="77777777" w:rsidR="005B1647" w:rsidRPr="00C34428"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C34428">
              <w:t>Utfall</w:t>
            </w:r>
            <w:r w:rsidRPr="00C34428">
              <w:br/>
              <w:t>2018</w:t>
            </w:r>
          </w:p>
        </w:tc>
      </w:tr>
      <w:tr w:rsidR="00155607" w14:paraId="125317DF"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482" w:type="pct"/>
            <w:tcBorders>
              <w:top w:val="single" w:sz="12" w:space="0" w:color="auto"/>
            </w:tcBorders>
            <w:hideMark/>
          </w:tcPr>
          <w:p w14:paraId="3FBC353F" w14:textId="77777777" w:rsidR="005B1647" w:rsidRPr="00C34428" w:rsidRDefault="005B1647" w:rsidP="005B1647">
            <w:pPr>
              <w:pStyle w:val="Tabell"/>
            </w:pPr>
            <w:r w:rsidRPr="00C34428">
              <w:t>1:1</w:t>
            </w:r>
          </w:p>
        </w:tc>
        <w:tc>
          <w:tcPr>
            <w:tcW w:w="1634" w:type="pct"/>
            <w:tcBorders>
              <w:top w:val="single" w:sz="12" w:space="0" w:color="auto"/>
            </w:tcBorders>
            <w:hideMark/>
          </w:tcPr>
          <w:p w14:paraId="3253917F" w14:textId="77777777" w:rsidR="005B1647" w:rsidRPr="00C34428"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C34428">
              <w:t>Kommunalekonomisk utjämning</w:t>
            </w:r>
          </w:p>
        </w:tc>
        <w:tc>
          <w:tcPr>
            <w:tcW w:w="480" w:type="pct"/>
            <w:tcBorders>
              <w:top w:val="single" w:sz="12" w:space="0" w:color="auto"/>
            </w:tcBorders>
            <w:noWrap/>
            <w:hideMark/>
          </w:tcPr>
          <w:p w14:paraId="4B018649" w14:textId="77777777" w:rsidR="005B1647" w:rsidRPr="00C3442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34428">
              <w:t>110 539</w:t>
            </w:r>
          </w:p>
        </w:tc>
        <w:tc>
          <w:tcPr>
            <w:tcW w:w="480" w:type="pct"/>
            <w:tcBorders>
              <w:top w:val="single" w:sz="12" w:space="0" w:color="auto"/>
            </w:tcBorders>
            <w:noWrap/>
            <w:hideMark/>
          </w:tcPr>
          <w:p w14:paraId="14896D7F" w14:textId="77777777" w:rsidR="005B1647" w:rsidRPr="00C34428"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481" w:type="pct"/>
            <w:tcBorders>
              <w:top w:val="single" w:sz="12" w:space="0" w:color="auto"/>
            </w:tcBorders>
            <w:noWrap/>
            <w:hideMark/>
          </w:tcPr>
          <w:p w14:paraId="773A65D8" w14:textId="77777777" w:rsidR="005B1647" w:rsidRPr="00C3442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34428">
              <w:t>110 539</w:t>
            </w:r>
          </w:p>
        </w:tc>
        <w:tc>
          <w:tcPr>
            <w:tcW w:w="480" w:type="pct"/>
            <w:tcBorders>
              <w:top w:val="single" w:sz="12" w:space="0" w:color="auto"/>
            </w:tcBorders>
            <w:noWrap/>
            <w:hideMark/>
          </w:tcPr>
          <w:p w14:paraId="1661FEF7" w14:textId="77777777" w:rsidR="005B1647" w:rsidRPr="00C3442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34428">
              <w:t>0</w:t>
            </w:r>
          </w:p>
        </w:tc>
        <w:tc>
          <w:tcPr>
            <w:tcW w:w="480" w:type="pct"/>
            <w:tcBorders>
              <w:top w:val="single" w:sz="12" w:space="0" w:color="auto"/>
            </w:tcBorders>
            <w:noWrap/>
            <w:hideMark/>
          </w:tcPr>
          <w:p w14:paraId="487F07FF" w14:textId="77777777" w:rsidR="005B1647" w:rsidRPr="00C3442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34428">
              <w:t>0,0</w:t>
            </w:r>
          </w:p>
        </w:tc>
        <w:tc>
          <w:tcPr>
            <w:tcW w:w="481" w:type="pct"/>
            <w:tcBorders>
              <w:top w:val="single" w:sz="12" w:space="0" w:color="auto"/>
            </w:tcBorders>
            <w:hideMark/>
          </w:tcPr>
          <w:p w14:paraId="4C62994D" w14:textId="77777777" w:rsidR="005B1647" w:rsidRPr="00C3442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34428">
              <w:t>99 808</w:t>
            </w:r>
          </w:p>
        </w:tc>
      </w:tr>
      <w:tr w:rsidR="00155607" w14:paraId="18C77CC9"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482" w:type="pct"/>
            <w:hideMark/>
          </w:tcPr>
          <w:p w14:paraId="0015B2D6" w14:textId="77777777" w:rsidR="005B1647" w:rsidRPr="00C34428" w:rsidRDefault="005B1647" w:rsidP="005B1647">
            <w:pPr>
              <w:pStyle w:val="Tabell"/>
            </w:pPr>
            <w:r w:rsidRPr="00C34428">
              <w:t>1:2</w:t>
            </w:r>
          </w:p>
        </w:tc>
        <w:tc>
          <w:tcPr>
            <w:tcW w:w="1634" w:type="pct"/>
            <w:hideMark/>
          </w:tcPr>
          <w:p w14:paraId="5B7A7F1A" w14:textId="77777777" w:rsidR="005B1647" w:rsidRPr="00C34428"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C34428">
              <w:t>Utjämningsbidrag för LSS-kostnader</w:t>
            </w:r>
          </w:p>
        </w:tc>
        <w:tc>
          <w:tcPr>
            <w:tcW w:w="480" w:type="pct"/>
            <w:noWrap/>
            <w:hideMark/>
          </w:tcPr>
          <w:p w14:paraId="056AED9B" w14:textId="77777777" w:rsidR="005B1647" w:rsidRPr="00C3442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34428">
              <w:t>4 446</w:t>
            </w:r>
          </w:p>
        </w:tc>
        <w:tc>
          <w:tcPr>
            <w:tcW w:w="480" w:type="pct"/>
            <w:noWrap/>
            <w:hideMark/>
          </w:tcPr>
          <w:p w14:paraId="7229F64C" w14:textId="77777777" w:rsidR="005B1647" w:rsidRPr="00C3442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34428">
              <w:t>59</w:t>
            </w:r>
          </w:p>
        </w:tc>
        <w:tc>
          <w:tcPr>
            <w:tcW w:w="481" w:type="pct"/>
            <w:noWrap/>
            <w:hideMark/>
          </w:tcPr>
          <w:p w14:paraId="4EDABB24" w14:textId="77777777" w:rsidR="005B1647" w:rsidRPr="00C3442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34428">
              <w:t>4 506</w:t>
            </w:r>
          </w:p>
        </w:tc>
        <w:tc>
          <w:tcPr>
            <w:tcW w:w="480" w:type="pct"/>
            <w:noWrap/>
            <w:hideMark/>
          </w:tcPr>
          <w:p w14:paraId="384A45E5" w14:textId="77777777" w:rsidR="005B1647" w:rsidRPr="00C3442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34428">
              <w:t>59</w:t>
            </w:r>
          </w:p>
        </w:tc>
        <w:tc>
          <w:tcPr>
            <w:tcW w:w="480" w:type="pct"/>
            <w:noWrap/>
            <w:hideMark/>
          </w:tcPr>
          <w:p w14:paraId="146838A9" w14:textId="77777777" w:rsidR="005B1647" w:rsidRPr="00C3442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34428">
              <w:t>1,3</w:t>
            </w:r>
          </w:p>
        </w:tc>
        <w:tc>
          <w:tcPr>
            <w:tcW w:w="481" w:type="pct"/>
            <w:hideMark/>
          </w:tcPr>
          <w:p w14:paraId="7D527665" w14:textId="77777777" w:rsidR="005B1647" w:rsidRPr="00C3442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34428">
              <w:t>4 094</w:t>
            </w:r>
          </w:p>
        </w:tc>
      </w:tr>
      <w:tr w:rsidR="00155607" w14:paraId="380AFC64"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482" w:type="pct"/>
            <w:hideMark/>
          </w:tcPr>
          <w:p w14:paraId="714A8EA1" w14:textId="77777777" w:rsidR="005B1647" w:rsidRPr="00C34428" w:rsidRDefault="005B1647" w:rsidP="005B1647">
            <w:pPr>
              <w:pStyle w:val="Tabell"/>
            </w:pPr>
            <w:r w:rsidRPr="00C34428">
              <w:t>1:3</w:t>
            </w:r>
          </w:p>
        </w:tc>
        <w:tc>
          <w:tcPr>
            <w:tcW w:w="1634" w:type="pct"/>
            <w:hideMark/>
          </w:tcPr>
          <w:p w14:paraId="544EADA0" w14:textId="77777777" w:rsidR="005B1647" w:rsidRPr="00C34428"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C34428">
              <w:t>Bidrag till kommunalekonomiska organisationer</w:t>
            </w:r>
          </w:p>
        </w:tc>
        <w:tc>
          <w:tcPr>
            <w:tcW w:w="480" w:type="pct"/>
            <w:noWrap/>
            <w:hideMark/>
          </w:tcPr>
          <w:p w14:paraId="6967A5C5" w14:textId="77777777" w:rsidR="005B1647" w:rsidRPr="00C3442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34428">
              <w:t>7</w:t>
            </w:r>
          </w:p>
        </w:tc>
        <w:tc>
          <w:tcPr>
            <w:tcW w:w="480" w:type="pct"/>
            <w:noWrap/>
            <w:hideMark/>
          </w:tcPr>
          <w:p w14:paraId="484F5DD1" w14:textId="77777777" w:rsidR="005B1647" w:rsidRPr="00C34428"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481" w:type="pct"/>
            <w:noWrap/>
            <w:hideMark/>
          </w:tcPr>
          <w:p w14:paraId="27CF004E" w14:textId="77777777" w:rsidR="005B1647" w:rsidRPr="00C3442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34428">
              <w:t>7</w:t>
            </w:r>
          </w:p>
        </w:tc>
        <w:tc>
          <w:tcPr>
            <w:tcW w:w="480" w:type="pct"/>
            <w:noWrap/>
            <w:hideMark/>
          </w:tcPr>
          <w:p w14:paraId="4B4B80F5" w14:textId="77777777" w:rsidR="005B1647" w:rsidRPr="00C3442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34428">
              <w:t>0</w:t>
            </w:r>
          </w:p>
        </w:tc>
        <w:tc>
          <w:tcPr>
            <w:tcW w:w="480" w:type="pct"/>
            <w:noWrap/>
            <w:hideMark/>
          </w:tcPr>
          <w:p w14:paraId="2A9F21EE" w14:textId="77777777" w:rsidR="005B1647" w:rsidRPr="00C3442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34428">
              <w:t>-3,3</w:t>
            </w:r>
          </w:p>
        </w:tc>
        <w:tc>
          <w:tcPr>
            <w:tcW w:w="481" w:type="pct"/>
            <w:hideMark/>
          </w:tcPr>
          <w:p w14:paraId="35E562A8" w14:textId="77777777" w:rsidR="005B1647" w:rsidRPr="00C3442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34428">
              <w:t>7</w:t>
            </w:r>
          </w:p>
        </w:tc>
      </w:tr>
      <w:tr w:rsidR="00155607" w14:paraId="18816C36"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482" w:type="pct"/>
            <w:hideMark/>
          </w:tcPr>
          <w:p w14:paraId="6270BE0C" w14:textId="77777777" w:rsidR="005B1647" w:rsidRPr="00C34428" w:rsidRDefault="005B1647" w:rsidP="005B1647">
            <w:pPr>
              <w:pStyle w:val="Tabell"/>
            </w:pPr>
            <w:r w:rsidRPr="00C34428">
              <w:t>1:4</w:t>
            </w:r>
          </w:p>
        </w:tc>
        <w:tc>
          <w:tcPr>
            <w:tcW w:w="1634" w:type="pct"/>
            <w:hideMark/>
          </w:tcPr>
          <w:p w14:paraId="1A37C72D" w14:textId="77777777" w:rsidR="005B1647" w:rsidRPr="00C34428"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C34428">
              <w:t>Stöd med anledning av flyktingsituationen</w:t>
            </w:r>
          </w:p>
        </w:tc>
        <w:tc>
          <w:tcPr>
            <w:tcW w:w="480" w:type="pct"/>
            <w:noWrap/>
            <w:hideMark/>
          </w:tcPr>
          <w:p w14:paraId="68E0C3A4" w14:textId="77777777" w:rsidR="005B1647" w:rsidRPr="00C3442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34428">
              <w:t>5 000</w:t>
            </w:r>
          </w:p>
        </w:tc>
        <w:tc>
          <w:tcPr>
            <w:tcW w:w="480" w:type="pct"/>
            <w:noWrap/>
            <w:hideMark/>
          </w:tcPr>
          <w:p w14:paraId="11BE508F" w14:textId="77777777" w:rsidR="005B1647" w:rsidRPr="00C34428"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481" w:type="pct"/>
            <w:noWrap/>
            <w:hideMark/>
          </w:tcPr>
          <w:p w14:paraId="4D253997" w14:textId="77777777" w:rsidR="005B1647" w:rsidRPr="00C3442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34428">
              <w:t>5 000</w:t>
            </w:r>
          </w:p>
        </w:tc>
        <w:tc>
          <w:tcPr>
            <w:tcW w:w="480" w:type="pct"/>
            <w:noWrap/>
            <w:hideMark/>
          </w:tcPr>
          <w:p w14:paraId="281F462D" w14:textId="77777777" w:rsidR="005B1647" w:rsidRPr="00C3442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34428">
              <w:t>0</w:t>
            </w:r>
          </w:p>
        </w:tc>
        <w:tc>
          <w:tcPr>
            <w:tcW w:w="480" w:type="pct"/>
            <w:noWrap/>
            <w:hideMark/>
          </w:tcPr>
          <w:p w14:paraId="52D3EA8A" w14:textId="77777777" w:rsidR="005B1647" w:rsidRPr="00C3442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34428">
              <w:t>0,0</w:t>
            </w:r>
          </w:p>
        </w:tc>
        <w:tc>
          <w:tcPr>
            <w:tcW w:w="481" w:type="pct"/>
            <w:hideMark/>
          </w:tcPr>
          <w:p w14:paraId="26D980D5" w14:textId="77777777" w:rsidR="005B1647" w:rsidRPr="00C3442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34428">
              <w:t>7 000</w:t>
            </w:r>
          </w:p>
        </w:tc>
      </w:tr>
      <w:tr w:rsidR="00155607" w14:paraId="38210BF7"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482" w:type="pct"/>
            <w:tcBorders>
              <w:bottom w:val="single" w:sz="4" w:space="0" w:color="auto"/>
            </w:tcBorders>
            <w:hideMark/>
          </w:tcPr>
          <w:p w14:paraId="31B73FB8" w14:textId="77777777" w:rsidR="005B1647" w:rsidRPr="00C34428" w:rsidRDefault="005B1647" w:rsidP="005B1647">
            <w:pPr>
              <w:pStyle w:val="Tabell"/>
            </w:pPr>
            <w:r w:rsidRPr="00C34428">
              <w:t>1:5</w:t>
            </w:r>
          </w:p>
        </w:tc>
        <w:tc>
          <w:tcPr>
            <w:tcW w:w="1634" w:type="pct"/>
            <w:tcBorders>
              <w:bottom w:val="single" w:sz="4" w:space="0" w:color="auto"/>
            </w:tcBorders>
            <w:hideMark/>
          </w:tcPr>
          <w:p w14:paraId="5E143CBA" w14:textId="77777777" w:rsidR="005B1647" w:rsidRPr="00C34428"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C34428">
              <w:t>Bidrag för arbete mot långtidsarbetslöshet</w:t>
            </w:r>
          </w:p>
        </w:tc>
        <w:tc>
          <w:tcPr>
            <w:tcW w:w="480" w:type="pct"/>
            <w:tcBorders>
              <w:bottom w:val="single" w:sz="4" w:space="0" w:color="auto"/>
            </w:tcBorders>
            <w:noWrap/>
            <w:hideMark/>
          </w:tcPr>
          <w:p w14:paraId="496A8A77" w14:textId="77777777" w:rsidR="005B1647" w:rsidRPr="00C34428"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480" w:type="pct"/>
            <w:tcBorders>
              <w:bottom w:val="single" w:sz="4" w:space="0" w:color="auto"/>
            </w:tcBorders>
            <w:noWrap/>
            <w:hideMark/>
          </w:tcPr>
          <w:p w14:paraId="174EE621" w14:textId="77777777" w:rsidR="005B1647" w:rsidRPr="00C34428"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481" w:type="pct"/>
            <w:tcBorders>
              <w:bottom w:val="single" w:sz="4" w:space="0" w:color="auto"/>
            </w:tcBorders>
            <w:noWrap/>
            <w:hideMark/>
          </w:tcPr>
          <w:p w14:paraId="48DF2CDF" w14:textId="77777777" w:rsidR="005B1647" w:rsidRPr="00C34428"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480" w:type="pct"/>
            <w:tcBorders>
              <w:bottom w:val="single" w:sz="4" w:space="0" w:color="auto"/>
            </w:tcBorders>
            <w:noWrap/>
            <w:hideMark/>
          </w:tcPr>
          <w:p w14:paraId="34C93949" w14:textId="77777777" w:rsidR="005B1647" w:rsidRPr="00C3442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34428">
              <w:t>0</w:t>
            </w:r>
          </w:p>
        </w:tc>
        <w:tc>
          <w:tcPr>
            <w:tcW w:w="480" w:type="pct"/>
            <w:tcBorders>
              <w:bottom w:val="single" w:sz="4" w:space="0" w:color="auto"/>
            </w:tcBorders>
            <w:noWrap/>
            <w:hideMark/>
          </w:tcPr>
          <w:p w14:paraId="26A769EE" w14:textId="77777777" w:rsidR="005B1647" w:rsidRPr="00C3442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34428">
              <w:t>0,0</w:t>
            </w:r>
          </w:p>
        </w:tc>
        <w:tc>
          <w:tcPr>
            <w:tcW w:w="481" w:type="pct"/>
            <w:tcBorders>
              <w:bottom w:val="single" w:sz="4" w:space="0" w:color="auto"/>
            </w:tcBorders>
            <w:hideMark/>
          </w:tcPr>
          <w:p w14:paraId="7F97A314" w14:textId="77777777" w:rsidR="005B1647" w:rsidRPr="00C3442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34428">
              <w:t>500</w:t>
            </w:r>
          </w:p>
        </w:tc>
      </w:tr>
      <w:tr w:rsidR="00155607" w14:paraId="66D4CCFB" w14:textId="77777777" w:rsidTr="00155607">
        <w:trPr>
          <w:cnfStyle w:val="010000000000" w:firstRow="0" w:lastRow="1" w:firstColumn="0" w:lastColumn="0" w:oddVBand="0" w:evenVBand="0" w:oddHBand="0" w:evenHBand="0" w:firstRowFirstColumn="0" w:firstRowLastColumn="0" w:lastRowFirstColumn="0" w:lastRowLastColumn="0"/>
          <w:trHeight w:val="225"/>
        </w:trPr>
        <w:tc>
          <w:tcPr>
            <w:cnfStyle w:val="001000000000" w:firstRow="0" w:lastRow="0" w:firstColumn="1" w:lastColumn="0" w:oddVBand="0" w:evenVBand="0" w:oddHBand="0" w:evenHBand="0" w:firstRowFirstColumn="0" w:firstRowLastColumn="0" w:lastRowFirstColumn="0" w:lastRowLastColumn="0"/>
            <w:tcW w:w="482" w:type="pct"/>
            <w:tcBorders>
              <w:top w:val="single" w:sz="4" w:space="0" w:color="auto"/>
            </w:tcBorders>
            <w:shd w:val="clear" w:color="auto" w:fill="auto"/>
            <w:noWrap/>
            <w:hideMark/>
          </w:tcPr>
          <w:p w14:paraId="0C84FE7C" w14:textId="77777777" w:rsidR="005B1647" w:rsidRPr="00C34428" w:rsidRDefault="005B1647" w:rsidP="005B1647">
            <w:pPr>
              <w:pStyle w:val="Tabell"/>
              <w:rPr>
                <w:bCs/>
              </w:rPr>
            </w:pPr>
            <w:r w:rsidRPr="00C34428">
              <w:rPr>
                <w:bCs/>
              </w:rPr>
              <w:t>Summa</w:t>
            </w:r>
          </w:p>
        </w:tc>
        <w:tc>
          <w:tcPr>
            <w:tcW w:w="1634" w:type="pct"/>
            <w:tcBorders>
              <w:top w:val="single" w:sz="4" w:space="0" w:color="auto"/>
            </w:tcBorders>
            <w:shd w:val="clear" w:color="auto" w:fill="auto"/>
            <w:hideMark/>
          </w:tcPr>
          <w:p w14:paraId="65239138" w14:textId="77777777" w:rsidR="005B1647" w:rsidRPr="00C34428" w:rsidRDefault="005B1647" w:rsidP="005B1647">
            <w:pPr>
              <w:pStyle w:val="Tabell"/>
              <w:jc w:val="left"/>
              <w:cnfStyle w:val="010000000000" w:firstRow="0" w:lastRow="1" w:firstColumn="0" w:lastColumn="0" w:oddVBand="0" w:evenVBand="0" w:oddHBand="0" w:evenHBand="0" w:firstRowFirstColumn="0" w:firstRowLastColumn="0" w:lastRowFirstColumn="0" w:lastRowLastColumn="0"/>
              <w:rPr>
                <w:bCs/>
              </w:rPr>
            </w:pPr>
            <w:r w:rsidRPr="00C34428">
              <w:rPr>
                <w:bCs/>
              </w:rPr>
              <w:t> </w:t>
            </w:r>
          </w:p>
        </w:tc>
        <w:tc>
          <w:tcPr>
            <w:tcW w:w="480" w:type="pct"/>
            <w:tcBorders>
              <w:top w:val="single" w:sz="4" w:space="0" w:color="auto"/>
            </w:tcBorders>
            <w:shd w:val="clear" w:color="auto" w:fill="auto"/>
            <w:noWrap/>
            <w:hideMark/>
          </w:tcPr>
          <w:p w14:paraId="2086F7B3" w14:textId="77777777" w:rsidR="005B1647" w:rsidRPr="00C34428"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C34428">
              <w:rPr>
                <w:bCs/>
              </w:rPr>
              <w:t>119 993</w:t>
            </w:r>
          </w:p>
        </w:tc>
        <w:tc>
          <w:tcPr>
            <w:tcW w:w="480" w:type="pct"/>
            <w:tcBorders>
              <w:top w:val="single" w:sz="4" w:space="0" w:color="auto"/>
            </w:tcBorders>
            <w:shd w:val="clear" w:color="auto" w:fill="auto"/>
            <w:noWrap/>
            <w:hideMark/>
          </w:tcPr>
          <w:p w14:paraId="74D94625" w14:textId="77777777" w:rsidR="005B1647" w:rsidRPr="00C34428"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C34428">
              <w:rPr>
                <w:bCs/>
              </w:rPr>
              <w:t>59</w:t>
            </w:r>
          </w:p>
        </w:tc>
        <w:tc>
          <w:tcPr>
            <w:tcW w:w="481" w:type="pct"/>
            <w:tcBorders>
              <w:top w:val="single" w:sz="4" w:space="0" w:color="auto"/>
            </w:tcBorders>
            <w:shd w:val="clear" w:color="auto" w:fill="auto"/>
            <w:noWrap/>
            <w:hideMark/>
          </w:tcPr>
          <w:p w14:paraId="4E64FB84" w14:textId="77777777" w:rsidR="005B1647" w:rsidRPr="00C34428"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C34428">
              <w:rPr>
                <w:bCs/>
              </w:rPr>
              <w:t>120 052</w:t>
            </w:r>
          </w:p>
        </w:tc>
        <w:tc>
          <w:tcPr>
            <w:tcW w:w="480" w:type="pct"/>
            <w:tcBorders>
              <w:top w:val="single" w:sz="4" w:space="0" w:color="auto"/>
            </w:tcBorders>
            <w:shd w:val="clear" w:color="auto" w:fill="auto"/>
            <w:noWrap/>
            <w:hideMark/>
          </w:tcPr>
          <w:p w14:paraId="1311DD62" w14:textId="77777777" w:rsidR="005B1647" w:rsidRPr="00C34428"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C34428">
              <w:rPr>
                <w:bCs/>
              </w:rPr>
              <w:t>59</w:t>
            </w:r>
          </w:p>
        </w:tc>
        <w:tc>
          <w:tcPr>
            <w:tcW w:w="480" w:type="pct"/>
            <w:tcBorders>
              <w:top w:val="single" w:sz="4" w:space="0" w:color="auto"/>
            </w:tcBorders>
            <w:shd w:val="clear" w:color="auto" w:fill="auto"/>
            <w:noWrap/>
            <w:hideMark/>
          </w:tcPr>
          <w:p w14:paraId="2F66B7B1" w14:textId="77777777" w:rsidR="005B1647" w:rsidRPr="00C34428"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C34428">
              <w:rPr>
                <w:bCs/>
              </w:rPr>
              <w:t>0,0</w:t>
            </w:r>
          </w:p>
        </w:tc>
        <w:tc>
          <w:tcPr>
            <w:tcW w:w="481" w:type="pct"/>
            <w:tcBorders>
              <w:top w:val="single" w:sz="4" w:space="0" w:color="auto"/>
            </w:tcBorders>
            <w:shd w:val="clear" w:color="auto" w:fill="auto"/>
            <w:hideMark/>
          </w:tcPr>
          <w:p w14:paraId="12A1D8E5" w14:textId="77777777" w:rsidR="005B1647" w:rsidRPr="00C34428"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C34428">
              <w:rPr>
                <w:bCs/>
              </w:rPr>
              <w:t>111 409</w:t>
            </w:r>
          </w:p>
        </w:tc>
      </w:tr>
    </w:tbl>
    <w:p w14:paraId="3D4EC76C" w14:textId="77777777" w:rsidR="005B1647" w:rsidRDefault="005B1647" w:rsidP="005B1647">
      <w:pPr>
        <w:pStyle w:val="Brdtext"/>
        <w:spacing w:before="160"/>
      </w:pPr>
      <w:r w:rsidRPr="001116B7">
        <w:t xml:space="preserve">Utgiftsområdet omfattar </w:t>
      </w:r>
      <w:r>
        <w:t>generella bidrag till</w:t>
      </w:r>
      <w:r w:rsidRPr="001116B7">
        <w:t xml:space="preserve"> kommuner och </w:t>
      </w:r>
      <w:r>
        <w:t>landsting</w:t>
      </w:r>
      <w:r w:rsidRPr="001116B7">
        <w:t>.</w:t>
      </w:r>
      <w:r>
        <w:t xml:space="preserve"> Dessa utgör ca hälften av statens bidrag till sektorn. </w:t>
      </w:r>
      <w:r w:rsidRPr="001116B7">
        <w:t xml:space="preserve">Resterande bidrag från staten till kommunerna </w:t>
      </w:r>
      <w:r>
        <w:t xml:space="preserve">är riktade till viss verksamhet och </w:t>
      </w:r>
      <w:r w:rsidRPr="001116B7">
        <w:t>redovisas under andra utgiftsområden (se bilaga 5).</w:t>
      </w:r>
    </w:p>
    <w:p w14:paraId="12453D39" w14:textId="77777777" w:rsidR="005B1647" w:rsidRDefault="005B1647" w:rsidP="005B1647">
      <w:pPr>
        <w:pStyle w:val="Brdtext"/>
      </w:pPr>
      <w:r w:rsidRPr="001116B7">
        <w:t>Utfallet uppgick till 120 052 miljoner kronor och blev därmed 59</w:t>
      </w:r>
      <w:r>
        <w:t> </w:t>
      </w:r>
      <w:r w:rsidRPr="001116B7">
        <w:t>miljoner kronor (0,0</w:t>
      </w:r>
      <w:r>
        <w:t> </w:t>
      </w:r>
      <w:r w:rsidRPr="001116B7">
        <w:t>procent) högre än vad som anvisades i statens budget. Jämfört med 2018 ökade utgifterna med 8 643 miljoner kronor (7,8 procent).</w:t>
      </w:r>
    </w:p>
    <w:p w14:paraId="054A7606" w14:textId="77777777" w:rsidR="005B1647" w:rsidRDefault="005B1647" w:rsidP="005B1647">
      <w:pPr>
        <w:pStyle w:val="Rubrik5utannumrering"/>
      </w:pPr>
      <w:r>
        <w:t>Kompensation till kommuner och landsting för sänkt skatt för pensionärer</w:t>
      </w:r>
    </w:p>
    <w:p w14:paraId="149E6E24" w14:textId="77777777" w:rsidR="005B1647" w:rsidRDefault="005B1647" w:rsidP="005B1647">
      <w:pPr>
        <w:pStyle w:val="Brdtext"/>
      </w:pPr>
      <w:r>
        <w:t xml:space="preserve">Medel från anslaget 1:1 </w:t>
      </w:r>
      <w:r w:rsidRPr="00C7468D">
        <w:rPr>
          <w:i/>
          <w:iCs/>
        </w:rPr>
        <w:t>Kommunalekonomisk utjämning</w:t>
      </w:r>
      <w:r>
        <w:t xml:space="preserve"> fördelas enligt systemet för kommunalekonomisk utjämning. Systemet finansieras i huvudsak med statliga medel, men också med avgifter från vissa kommuner och landsting (regioner fr.o.m. 2020). Utjämningssystemet regleras i lagen (2004:773) om kommunalekonomisk utjämning och förordningen (2004:881) om kommunalekonomisk utjämning. Systemets syfte är att ge kommuner och landsting likvärdiga ekonomiska förutsättningar. Utgifterna för anslaget uppgick 2019 till 110 539 miljoner kronor, vilket är 10 731 miljoner kronor högre än 2018. Totalt uppgick bidragen till kommunerna till 78 589 miljoner kronor, vilket är en ökning med 8 250 miljoner kronor (11,7 procent). Bidragen till landstingen uppgick till 31 950 miljoner kronor, en ökning med 2 481 miljoner kronor (8,4 procent).</w:t>
      </w:r>
    </w:p>
    <w:p w14:paraId="1CF42A21" w14:textId="77777777" w:rsidR="005B1647" w:rsidRDefault="005B1647" w:rsidP="005B1647">
      <w:pPr>
        <w:pStyle w:val="Brdtext"/>
      </w:pPr>
      <w:r>
        <w:t>För att kompensera kommunerna och landstingen för det intäktsbortfall som förslaget om förhöjt grundavdrag för pensionärer medför tillfördes anslaget 1:1 </w:t>
      </w:r>
      <w:r w:rsidRPr="00C7468D">
        <w:rPr>
          <w:i/>
          <w:iCs/>
        </w:rPr>
        <w:t>Kommunal</w:t>
      </w:r>
      <w:r>
        <w:rPr>
          <w:i/>
          <w:iCs/>
        </w:rPr>
        <w:softHyphen/>
      </w:r>
      <w:r w:rsidRPr="00C7468D">
        <w:rPr>
          <w:i/>
          <w:iCs/>
        </w:rPr>
        <w:t>ekonomisk utjämning</w:t>
      </w:r>
      <w:r>
        <w:t xml:space="preserve"> 4 930 miljoner kronor 2019. Kommunerna fick 2 518 miljoner kronor och landstingen 1 312 miljoner kronor.</w:t>
      </w:r>
    </w:p>
    <w:p w14:paraId="5E00FFAA" w14:textId="77777777" w:rsidR="005B1647" w:rsidRDefault="005B1647" w:rsidP="005B1647">
      <w:pPr>
        <w:pStyle w:val="Brdtext"/>
      </w:pPr>
      <w:r>
        <w:t xml:space="preserve">Anslaget tillfördes även 3 500 miljoner kronor i form av ökade resurser till kommuner. Dessutom tillfördes 2 000 miljoner kronor till kommuner och landsting till följd av en stegvis överföring av medel från anslaget 1:4 </w:t>
      </w:r>
      <w:r w:rsidRPr="00C7468D">
        <w:rPr>
          <w:i/>
          <w:iCs/>
        </w:rPr>
        <w:t>Stöd med anledning av flyktingsituationen</w:t>
      </w:r>
      <w:r>
        <w:t xml:space="preserve"> som aviserades i budgetpropositionen för 2017.</w:t>
      </w:r>
    </w:p>
    <w:p w14:paraId="675D0821" w14:textId="77777777" w:rsidR="005B1647" w:rsidRDefault="005B1647" w:rsidP="005B1647">
      <w:pPr>
        <w:pStyle w:val="Brdtext"/>
      </w:pPr>
      <w:r>
        <w:t xml:space="preserve">Anslaget 1:2 </w:t>
      </w:r>
      <w:r w:rsidRPr="00C7468D">
        <w:rPr>
          <w:i/>
          <w:iCs/>
        </w:rPr>
        <w:t>Utjämningsbidrag för LSS-kostnader</w:t>
      </w:r>
      <w:r>
        <w:t xml:space="preserve"> används för att jämna ut kostnaderna mellan kommuner för verksamhet de utför enligt lagen (1993:387) om stöd och service till vissa funktionshindrade, förkortad LSS. Bidraget finansieras med en utjämningsavgift för kommuner, som redovisas på budgetens inkomstsida (inkomsttitel 7121 </w:t>
      </w:r>
      <w:r w:rsidRPr="00C7468D">
        <w:rPr>
          <w:i/>
          <w:iCs/>
        </w:rPr>
        <w:t>Utjämningsavgift för LSS-kostnader</w:t>
      </w:r>
      <w:r>
        <w:t>).</w:t>
      </w:r>
    </w:p>
    <w:p w14:paraId="770DBEFD" w14:textId="77777777" w:rsidR="005B1647" w:rsidRDefault="005B1647" w:rsidP="005B1647">
      <w:pPr>
        <w:pStyle w:val="Rubrik5utannumrering"/>
      </w:pPr>
      <w:r>
        <w:lastRenderedPageBreak/>
        <w:t>Anslag till följd av flyktingsituationen</w:t>
      </w:r>
    </w:p>
    <w:p w14:paraId="6564EA6A" w14:textId="77777777" w:rsidR="005B1647" w:rsidRDefault="005B1647" w:rsidP="005B1647">
      <w:pPr>
        <w:pStyle w:val="Brdtext"/>
      </w:pPr>
      <w:r>
        <w:t xml:space="preserve">Anslaget 1:4 </w:t>
      </w:r>
      <w:r w:rsidRPr="00D8122A">
        <w:rPr>
          <w:i/>
          <w:iCs/>
        </w:rPr>
        <w:t>Stöd med anledning av flyktingsituationen</w:t>
      </w:r>
      <w:r>
        <w:t xml:space="preserve"> uppfördes i statens budget 2017. Kommunerna har fått 4 000 miljoner kronor och landstingen 1 000 miljoner kronor i stöd under 2019. Medlen har till största delen fördelats efter kommunernas mottagande av flyktingar och resterande del efter befolkning.</w:t>
      </w:r>
    </w:p>
    <w:p w14:paraId="6B81E41C" w14:textId="77777777" w:rsidR="005B1647" w:rsidRDefault="005B1647" w:rsidP="005B1647">
      <w:pPr>
        <w:pStyle w:val="Brdtext"/>
      </w:pPr>
      <w:r>
        <w:t xml:space="preserve">Utfallet för anslaget 1:4 </w:t>
      </w:r>
      <w:r w:rsidRPr="00D8122A">
        <w:rPr>
          <w:i/>
          <w:iCs/>
        </w:rPr>
        <w:t>Stöd med anledning av flyktingsituationen</w:t>
      </w:r>
      <w:r>
        <w:t xml:space="preserve"> minskade med 2 000 miljoner kronor (28,6 procent). Minskningen beror på en stegvis överföring av medel till anslaget 1:1 </w:t>
      </w:r>
      <w:r w:rsidRPr="00D8122A">
        <w:rPr>
          <w:i/>
          <w:iCs/>
        </w:rPr>
        <w:t>Kommunalekonomisk utjämning</w:t>
      </w:r>
      <w:r>
        <w:t>.</w:t>
      </w:r>
    </w:p>
    <w:p w14:paraId="7118ECD2" w14:textId="77777777" w:rsidR="005B1647" w:rsidRDefault="005B1647" w:rsidP="005B1647">
      <w:pPr>
        <w:pStyle w:val="Rubrik4utannumrering"/>
      </w:pPr>
      <w:r w:rsidRPr="00E8733E">
        <w:t>Riksrevisionens iakttagelser – effektivitetsrevision</w:t>
      </w:r>
    </w:p>
    <w:p w14:paraId="64422ECC" w14:textId="77777777" w:rsidR="005B1647" w:rsidRPr="003533B8" w:rsidRDefault="005B1647" w:rsidP="005B1647">
      <w:pPr>
        <w:pStyle w:val="Rubrik5utannumrering"/>
      </w:pPr>
      <w:r w:rsidRPr="003533B8">
        <w:t xml:space="preserve">RiR 2019:29 Det kommunala </w:t>
      </w:r>
      <w:r w:rsidRPr="00262BD9">
        <w:t>utjämningssystemet</w:t>
      </w:r>
      <w:r w:rsidRPr="003533B8">
        <w:t xml:space="preserve"> – behov av mer utjämning och bättre förvaltning</w:t>
      </w:r>
    </w:p>
    <w:p w14:paraId="5A0A2159" w14:textId="77777777" w:rsidR="005B1647" w:rsidRDefault="005B1647" w:rsidP="005B1647">
      <w:r>
        <w:t>Riksrevisionen har granskat systemet för kommunalekonomisk utjämning för kommuner i syfte att analysera om systemet är utformat så att kommunerna kan ge kommuninvånarna en i huvudsak likvärdig service utan större skillnader i skattesatser.</w:t>
      </w:r>
    </w:p>
    <w:p w14:paraId="51AE39FC" w14:textId="77777777" w:rsidR="005B1647" w:rsidRDefault="005B1647" w:rsidP="005B1647">
      <w:pPr>
        <w:pStyle w:val="Brdtext"/>
      </w:pPr>
      <w:r>
        <w:t>Regeringen har i skrivelsen Riksrevisionens rapport om det kommunala utjämningssystemet (skr. 2019/20:77) redovisat bedömningar av de iakttagelser och de rekommendationer Riksrevisionen har redovisat.</w:t>
      </w:r>
      <w:r w:rsidRPr="003533B8">
        <w:t xml:space="preserve"> </w:t>
      </w:r>
      <w:r w:rsidRPr="004B5681">
        <w:t>Granskningsrapporten är därmed slutbehandlad.</w:t>
      </w:r>
    </w:p>
    <w:p w14:paraId="23F34C8B" w14:textId="77777777" w:rsidR="005B1647" w:rsidRDefault="005B1647" w:rsidP="005B1647">
      <w:r>
        <w:br w:type="page"/>
      </w:r>
    </w:p>
    <w:p w14:paraId="47CC3BB9" w14:textId="77777777" w:rsidR="005B1647" w:rsidRDefault="005B1647" w:rsidP="00AC2754">
      <w:pPr>
        <w:pStyle w:val="Rubrik3"/>
      </w:pPr>
      <w:bookmarkStart w:id="195" w:name="_Toc37350638"/>
      <w:r w:rsidRPr="00E274F4">
        <w:lastRenderedPageBreak/>
        <w:t>Utgiftsområde 26 Statsskuldsräntor m.m.</w:t>
      </w:r>
      <w:bookmarkEnd w:id="195"/>
    </w:p>
    <w:p w14:paraId="011C1023" w14:textId="77777777" w:rsidR="005B1647" w:rsidRDefault="005B1647" w:rsidP="005B1647">
      <w:pPr>
        <w:pStyle w:val="Rubrik4utannumrering"/>
        <w:rPr>
          <w:rFonts w:eastAsiaTheme="minorHAnsi"/>
        </w:rPr>
      </w:pPr>
      <w:r w:rsidRPr="00E274F4">
        <w:rPr>
          <w:rFonts w:eastAsiaTheme="minorHAnsi"/>
        </w:rPr>
        <w:t>Anslag</w:t>
      </w:r>
    </w:p>
    <w:p w14:paraId="2CA3BFB8" w14:textId="591AFBD8" w:rsidR="005B1647" w:rsidRDefault="005B1647" w:rsidP="005B1647">
      <w:pPr>
        <w:pStyle w:val="TabellRubrik"/>
      </w:pPr>
      <w:bookmarkStart w:id="196" w:name="_Toc37340113"/>
      <w:r>
        <w:t xml:space="preserve">Tabell </w:t>
      </w:r>
      <w:r>
        <w:fldChar w:fldCharType="begin"/>
      </w:r>
      <w:r>
        <w:instrText xml:space="preserve"> STYLEREF  "Rubrik 1" \n</w:instrText>
      </w:r>
      <w:r>
        <w:fldChar w:fldCharType="separate"/>
      </w:r>
      <w:r w:rsidR="00301022">
        <w:rPr>
          <w:noProof/>
        </w:rPr>
        <w:t>2</w:t>
      </w:r>
      <w:r>
        <w:rPr>
          <w:noProof/>
        </w:rPr>
        <w:fldChar w:fldCharType="end"/>
      </w:r>
      <w:r>
        <w:t>.</w:t>
      </w:r>
      <w:fldSimple w:instr=" SEQ Tabell \* ARABIC \s 1 ">
        <w:r w:rsidR="00301022">
          <w:rPr>
            <w:noProof/>
          </w:rPr>
          <w:t>113</w:t>
        </w:r>
      </w:fldSimple>
      <w:r>
        <w:tab/>
      </w:r>
      <w:r w:rsidRPr="00E274F4">
        <w:t>UO 26 Anslag</w:t>
      </w:r>
      <w:bookmarkEnd w:id="196"/>
    </w:p>
    <w:p w14:paraId="20FEC7BE" w14:textId="77777777" w:rsidR="005B1647" w:rsidRDefault="005B1647" w:rsidP="005B1647">
      <w:pPr>
        <w:pStyle w:val="TabellUnderrubrik"/>
      </w:pPr>
      <w:r w:rsidRPr="00E274F4">
        <w:t>Miljoner kronor</w:t>
      </w:r>
    </w:p>
    <w:tbl>
      <w:tblPr>
        <w:tblStyle w:val="RKBPTabell"/>
        <w:tblW w:w="5000" w:type="pct"/>
        <w:tblLook w:val="04E0" w:firstRow="1" w:lastRow="1" w:firstColumn="1" w:lastColumn="0" w:noHBand="0" w:noVBand="1"/>
      </w:tblPr>
      <w:tblGrid>
        <w:gridCol w:w="851"/>
        <w:gridCol w:w="1985"/>
        <w:gridCol w:w="755"/>
        <w:gridCol w:w="756"/>
        <w:gridCol w:w="756"/>
        <w:gridCol w:w="756"/>
        <w:gridCol w:w="756"/>
        <w:gridCol w:w="755"/>
      </w:tblGrid>
      <w:tr w:rsidR="00155607" w14:paraId="0CC8B99D" w14:textId="77777777" w:rsidTr="00BE1FEE">
        <w:trPr>
          <w:cnfStyle w:val="100000000000" w:firstRow="1" w:lastRow="0" w:firstColumn="0" w:lastColumn="0" w:oddVBand="0" w:evenVBand="0" w:oddHBand="0" w:evenHBand="0" w:firstRowFirstColumn="0" w:firstRowLastColumn="0" w:lastRowFirstColumn="0" w:lastRowLastColumn="0"/>
          <w:trHeight w:val="675"/>
          <w:tblHeader w:val="0"/>
        </w:trPr>
        <w:tc>
          <w:tcPr>
            <w:cnfStyle w:val="001000000000" w:firstRow="0" w:lastRow="0" w:firstColumn="1" w:lastColumn="0" w:oddVBand="0" w:evenVBand="0" w:oddHBand="0" w:evenHBand="0" w:firstRowFirstColumn="0" w:firstRowLastColumn="0" w:lastRowFirstColumn="0" w:lastRowLastColumn="0"/>
            <w:tcW w:w="577"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69419774" w14:textId="77777777" w:rsidR="005B1647" w:rsidRPr="00E274F4" w:rsidRDefault="005B1647" w:rsidP="005B1647">
            <w:pPr>
              <w:pStyle w:val="TabellHuvud"/>
            </w:pPr>
            <w:r w:rsidRPr="00E274F4">
              <w:t>Anslag</w:t>
            </w:r>
          </w:p>
        </w:tc>
        <w:tc>
          <w:tcPr>
            <w:tcW w:w="1347"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hideMark/>
          </w:tcPr>
          <w:p w14:paraId="145C3404" w14:textId="77777777" w:rsidR="005B1647" w:rsidRPr="00E274F4" w:rsidRDefault="005B1647" w:rsidP="005B1647">
            <w:pPr>
              <w:pStyle w:val="TabellHuvud"/>
              <w:jc w:val="left"/>
              <w:cnfStyle w:val="100000000000" w:firstRow="1" w:lastRow="0" w:firstColumn="0" w:lastColumn="0" w:oddVBand="0" w:evenVBand="0" w:oddHBand="0" w:evenHBand="0" w:firstRowFirstColumn="0" w:firstRowLastColumn="0" w:lastRowFirstColumn="0" w:lastRowLastColumn="0"/>
            </w:pPr>
            <w:r w:rsidRPr="00E274F4">
              <w:t>Anslagsnamn</w:t>
            </w:r>
          </w:p>
        </w:tc>
        <w:tc>
          <w:tcPr>
            <w:tcW w:w="512"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hideMark/>
          </w:tcPr>
          <w:p w14:paraId="30444AC8" w14:textId="77777777" w:rsidR="005B1647" w:rsidRPr="00E274F4"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E274F4">
              <w:t>SB</w:t>
            </w:r>
            <w:r w:rsidRPr="00E274F4">
              <w:br/>
              <w:t>2019</w:t>
            </w:r>
          </w:p>
        </w:tc>
        <w:tc>
          <w:tcPr>
            <w:tcW w:w="513"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hideMark/>
          </w:tcPr>
          <w:p w14:paraId="46F59F84" w14:textId="77777777" w:rsidR="005B1647" w:rsidRPr="00E274F4"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E274F4">
              <w:t>ÄB</w:t>
            </w:r>
            <w:r w:rsidRPr="00E274F4">
              <w:br/>
              <w:t>2019</w:t>
            </w:r>
          </w:p>
        </w:tc>
        <w:tc>
          <w:tcPr>
            <w:tcW w:w="513"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hideMark/>
          </w:tcPr>
          <w:p w14:paraId="57F56205" w14:textId="77777777" w:rsidR="005B1647" w:rsidRPr="00E274F4"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E274F4">
              <w:t>Utfall</w:t>
            </w:r>
            <w:r w:rsidRPr="00E274F4">
              <w:br/>
              <w:t>2019</w:t>
            </w:r>
          </w:p>
        </w:tc>
        <w:tc>
          <w:tcPr>
            <w:tcW w:w="513"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hideMark/>
          </w:tcPr>
          <w:p w14:paraId="7BBE3633" w14:textId="77777777" w:rsidR="005B1647" w:rsidRPr="00E274F4"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E274F4">
              <w:t>Utfall-SB</w:t>
            </w:r>
            <w:r w:rsidRPr="00E274F4">
              <w:br/>
              <w:t>2019</w:t>
            </w:r>
          </w:p>
        </w:tc>
        <w:tc>
          <w:tcPr>
            <w:tcW w:w="513"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hideMark/>
          </w:tcPr>
          <w:p w14:paraId="4B32414E" w14:textId="77777777" w:rsidR="005B1647" w:rsidRPr="00E274F4"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E274F4">
              <w:t>Utfall-SB</w:t>
            </w:r>
            <w:r w:rsidRPr="00E274F4">
              <w:br/>
            </w:r>
            <w:r>
              <w:t>procent</w:t>
            </w:r>
            <w:r w:rsidRPr="00E274F4">
              <w:br/>
              <w:t>2019</w:t>
            </w:r>
          </w:p>
        </w:tc>
        <w:tc>
          <w:tcPr>
            <w:tcW w:w="513"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hideMark/>
          </w:tcPr>
          <w:p w14:paraId="62003410" w14:textId="77777777" w:rsidR="005B1647" w:rsidRPr="00E274F4"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E274F4">
              <w:t>Utfall</w:t>
            </w:r>
            <w:r w:rsidRPr="00E274F4">
              <w:br/>
              <w:t>2018</w:t>
            </w:r>
          </w:p>
        </w:tc>
      </w:tr>
      <w:tr w:rsidR="00155607" w14:paraId="0B857C41"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577" w:type="pct"/>
            <w:tcBorders>
              <w:top w:val="single" w:sz="12" w:space="0" w:color="auto"/>
            </w:tcBorders>
            <w:hideMark/>
          </w:tcPr>
          <w:p w14:paraId="17C1AD67" w14:textId="77777777" w:rsidR="005B1647" w:rsidRPr="00E274F4" w:rsidRDefault="005B1647" w:rsidP="005B1647">
            <w:pPr>
              <w:pStyle w:val="Tabell"/>
            </w:pPr>
            <w:r w:rsidRPr="00E274F4">
              <w:t>1:1</w:t>
            </w:r>
          </w:p>
        </w:tc>
        <w:tc>
          <w:tcPr>
            <w:tcW w:w="1347" w:type="pct"/>
            <w:tcBorders>
              <w:top w:val="single" w:sz="12" w:space="0" w:color="auto"/>
            </w:tcBorders>
            <w:hideMark/>
          </w:tcPr>
          <w:p w14:paraId="7C260A5A" w14:textId="77777777" w:rsidR="005B1647" w:rsidRPr="00E274F4"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E274F4">
              <w:t>Räntor på statsskulden</w:t>
            </w:r>
          </w:p>
        </w:tc>
        <w:tc>
          <w:tcPr>
            <w:tcW w:w="512" w:type="pct"/>
            <w:tcBorders>
              <w:top w:val="single" w:sz="12" w:space="0" w:color="auto"/>
            </w:tcBorders>
            <w:noWrap/>
            <w:hideMark/>
          </w:tcPr>
          <w:p w14:paraId="5A6818E7" w14:textId="77777777" w:rsidR="005B1647" w:rsidRPr="00E274F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274F4">
              <w:t>25 000</w:t>
            </w:r>
          </w:p>
        </w:tc>
        <w:tc>
          <w:tcPr>
            <w:tcW w:w="513" w:type="pct"/>
            <w:tcBorders>
              <w:top w:val="single" w:sz="12" w:space="0" w:color="auto"/>
            </w:tcBorders>
            <w:noWrap/>
            <w:hideMark/>
          </w:tcPr>
          <w:p w14:paraId="669039A5" w14:textId="77777777" w:rsidR="005B1647" w:rsidRPr="00E274F4"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513" w:type="pct"/>
            <w:tcBorders>
              <w:top w:val="single" w:sz="12" w:space="0" w:color="auto"/>
            </w:tcBorders>
            <w:noWrap/>
            <w:hideMark/>
          </w:tcPr>
          <w:p w14:paraId="46006614" w14:textId="77777777" w:rsidR="005B1647" w:rsidRPr="00E274F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274F4">
              <w:t>22 126</w:t>
            </w:r>
          </w:p>
        </w:tc>
        <w:tc>
          <w:tcPr>
            <w:tcW w:w="513" w:type="pct"/>
            <w:tcBorders>
              <w:top w:val="single" w:sz="12" w:space="0" w:color="auto"/>
            </w:tcBorders>
            <w:noWrap/>
            <w:hideMark/>
          </w:tcPr>
          <w:p w14:paraId="1858DFC4" w14:textId="77777777" w:rsidR="005B1647" w:rsidRPr="00E274F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274F4">
              <w:t>-2 874</w:t>
            </w:r>
          </w:p>
        </w:tc>
        <w:tc>
          <w:tcPr>
            <w:tcW w:w="513" w:type="pct"/>
            <w:tcBorders>
              <w:top w:val="single" w:sz="12" w:space="0" w:color="auto"/>
            </w:tcBorders>
            <w:noWrap/>
            <w:hideMark/>
          </w:tcPr>
          <w:p w14:paraId="248D1528" w14:textId="77777777" w:rsidR="005B1647" w:rsidRPr="00E274F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274F4">
              <w:t>-11,5</w:t>
            </w:r>
          </w:p>
        </w:tc>
        <w:tc>
          <w:tcPr>
            <w:tcW w:w="513" w:type="pct"/>
            <w:tcBorders>
              <w:top w:val="single" w:sz="12" w:space="0" w:color="auto"/>
            </w:tcBorders>
            <w:hideMark/>
          </w:tcPr>
          <w:p w14:paraId="537166CA" w14:textId="77777777" w:rsidR="005B1647" w:rsidRPr="00E274F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274F4">
              <w:t>13 536</w:t>
            </w:r>
          </w:p>
        </w:tc>
      </w:tr>
      <w:tr w:rsidR="00155607" w14:paraId="1AFC7047"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577" w:type="pct"/>
            <w:hideMark/>
          </w:tcPr>
          <w:p w14:paraId="35326695" w14:textId="77777777" w:rsidR="005B1647" w:rsidRPr="00E274F4" w:rsidRDefault="005B1647" w:rsidP="005B1647">
            <w:pPr>
              <w:pStyle w:val="Tabell"/>
            </w:pPr>
            <w:r w:rsidRPr="00E274F4">
              <w:t>1:2</w:t>
            </w:r>
          </w:p>
        </w:tc>
        <w:tc>
          <w:tcPr>
            <w:tcW w:w="1347" w:type="pct"/>
            <w:hideMark/>
          </w:tcPr>
          <w:p w14:paraId="6996202B" w14:textId="77777777" w:rsidR="005B1647" w:rsidRPr="00E274F4"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E274F4">
              <w:t>Oförutsedda utgifter</w:t>
            </w:r>
          </w:p>
        </w:tc>
        <w:tc>
          <w:tcPr>
            <w:tcW w:w="512" w:type="pct"/>
            <w:noWrap/>
            <w:hideMark/>
          </w:tcPr>
          <w:p w14:paraId="3F5CFABF" w14:textId="77777777" w:rsidR="005B1647" w:rsidRPr="00E274F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274F4">
              <w:t>10</w:t>
            </w:r>
          </w:p>
        </w:tc>
        <w:tc>
          <w:tcPr>
            <w:tcW w:w="513" w:type="pct"/>
            <w:noWrap/>
            <w:hideMark/>
          </w:tcPr>
          <w:p w14:paraId="6D0C4527" w14:textId="77777777" w:rsidR="005B1647" w:rsidRPr="00E274F4"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513" w:type="pct"/>
            <w:noWrap/>
            <w:hideMark/>
          </w:tcPr>
          <w:p w14:paraId="0AC5EC39" w14:textId="77777777" w:rsidR="005B1647" w:rsidRPr="00E274F4"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513" w:type="pct"/>
            <w:noWrap/>
            <w:hideMark/>
          </w:tcPr>
          <w:p w14:paraId="6603EE58" w14:textId="77777777" w:rsidR="005B1647" w:rsidRPr="00E274F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274F4">
              <w:t>-10</w:t>
            </w:r>
          </w:p>
        </w:tc>
        <w:tc>
          <w:tcPr>
            <w:tcW w:w="513" w:type="pct"/>
            <w:noWrap/>
            <w:hideMark/>
          </w:tcPr>
          <w:p w14:paraId="3FDB832E" w14:textId="77777777" w:rsidR="005B1647" w:rsidRPr="00E274F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274F4">
              <w:t>0,0</w:t>
            </w:r>
          </w:p>
        </w:tc>
        <w:tc>
          <w:tcPr>
            <w:tcW w:w="513" w:type="pct"/>
            <w:hideMark/>
          </w:tcPr>
          <w:p w14:paraId="6344540D" w14:textId="77777777" w:rsidR="005B1647" w:rsidRPr="00E274F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274F4">
              <w:t>11</w:t>
            </w:r>
          </w:p>
        </w:tc>
      </w:tr>
      <w:tr w:rsidR="00155607" w14:paraId="616C2324"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577" w:type="pct"/>
            <w:tcBorders>
              <w:bottom w:val="single" w:sz="4" w:space="0" w:color="auto"/>
            </w:tcBorders>
            <w:hideMark/>
          </w:tcPr>
          <w:p w14:paraId="31578BC5" w14:textId="77777777" w:rsidR="005B1647" w:rsidRPr="00E274F4" w:rsidRDefault="005B1647" w:rsidP="005B1647">
            <w:pPr>
              <w:pStyle w:val="Tabell"/>
            </w:pPr>
            <w:r w:rsidRPr="00E274F4">
              <w:t>1:3</w:t>
            </w:r>
          </w:p>
        </w:tc>
        <w:tc>
          <w:tcPr>
            <w:tcW w:w="1347" w:type="pct"/>
            <w:tcBorders>
              <w:bottom w:val="single" w:sz="4" w:space="0" w:color="auto"/>
            </w:tcBorders>
            <w:hideMark/>
          </w:tcPr>
          <w:p w14:paraId="0699CB4D" w14:textId="77777777" w:rsidR="005B1647" w:rsidRPr="00E274F4"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E274F4">
              <w:t>Riksgäldskontorets provisionsutgifter</w:t>
            </w:r>
          </w:p>
        </w:tc>
        <w:tc>
          <w:tcPr>
            <w:tcW w:w="512" w:type="pct"/>
            <w:tcBorders>
              <w:bottom w:val="single" w:sz="4" w:space="0" w:color="auto"/>
            </w:tcBorders>
            <w:noWrap/>
            <w:hideMark/>
          </w:tcPr>
          <w:p w14:paraId="55190E6E" w14:textId="77777777" w:rsidR="005B1647" w:rsidRPr="00E274F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274F4">
              <w:t>145</w:t>
            </w:r>
          </w:p>
        </w:tc>
        <w:tc>
          <w:tcPr>
            <w:tcW w:w="513" w:type="pct"/>
            <w:tcBorders>
              <w:bottom w:val="single" w:sz="4" w:space="0" w:color="auto"/>
            </w:tcBorders>
            <w:noWrap/>
            <w:hideMark/>
          </w:tcPr>
          <w:p w14:paraId="3D4B7A69" w14:textId="77777777" w:rsidR="005B1647" w:rsidRPr="00E274F4"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513" w:type="pct"/>
            <w:tcBorders>
              <w:bottom w:val="single" w:sz="4" w:space="0" w:color="auto"/>
            </w:tcBorders>
            <w:noWrap/>
            <w:hideMark/>
          </w:tcPr>
          <w:p w14:paraId="13A3EFEE" w14:textId="77777777" w:rsidR="005B1647" w:rsidRPr="00E274F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274F4">
              <w:t>48</w:t>
            </w:r>
          </w:p>
        </w:tc>
        <w:tc>
          <w:tcPr>
            <w:tcW w:w="513" w:type="pct"/>
            <w:tcBorders>
              <w:bottom w:val="single" w:sz="4" w:space="0" w:color="auto"/>
            </w:tcBorders>
            <w:noWrap/>
            <w:hideMark/>
          </w:tcPr>
          <w:p w14:paraId="13383283" w14:textId="77777777" w:rsidR="005B1647" w:rsidRPr="00E274F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274F4">
              <w:t>-98</w:t>
            </w:r>
          </w:p>
        </w:tc>
        <w:tc>
          <w:tcPr>
            <w:tcW w:w="513" w:type="pct"/>
            <w:tcBorders>
              <w:bottom w:val="single" w:sz="4" w:space="0" w:color="auto"/>
            </w:tcBorders>
            <w:noWrap/>
            <w:hideMark/>
          </w:tcPr>
          <w:p w14:paraId="6DF69624" w14:textId="77777777" w:rsidR="005B1647" w:rsidRPr="00E274F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274F4">
              <w:t>-67,3</w:t>
            </w:r>
          </w:p>
        </w:tc>
        <w:tc>
          <w:tcPr>
            <w:tcW w:w="513" w:type="pct"/>
            <w:tcBorders>
              <w:bottom w:val="single" w:sz="4" w:space="0" w:color="auto"/>
            </w:tcBorders>
            <w:hideMark/>
          </w:tcPr>
          <w:p w14:paraId="27EAD904" w14:textId="77777777" w:rsidR="005B1647" w:rsidRPr="00E274F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274F4">
              <w:t>55</w:t>
            </w:r>
          </w:p>
        </w:tc>
      </w:tr>
      <w:tr w:rsidR="00155607" w14:paraId="0C8D03A2" w14:textId="77777777" w:rsidTr="00155607">
        <w:trPr>
          <w:cnfStyle w:val="010000000000" w:firstRow="0" w:lastRow="1" w:firstColumn="0" w:lastColumn="0" w:oddVBand="0" w:evenVBand="0" w:oddHBand="0" w:evenHBand="0" w:firstRowFirstColumn="0" w:firstRowLastColumn="0" w:lastRowFirstColumn="0" w:lastRowLastColumn="0"/>
          <w:trHeight w:val="225"/>
        </w:trPr>
        <w:tc>
          <w:tcPr>
            <w:cnfStyle w:val="001000000000" w:firstRow="0" w:lastRow="0" w:firstColumn="1" w:lastColumn="0" w:oddVBand="0" w:evenVBand="0" w:oddHBand="0" w:evenHBand="0" w:firstRowFirstColumn="0" w:firstRowLastColumn="0" w:lastRowFirstColumn="0" w:lastRowLastColumn="0"/>
            <w:tcW w:w="577" w:type="pct"/>
            <w:tcBorders>
              <w:top w:val="single" w:sz="4" w:space="0" w:color="auto"/>
            </w:tcBorders>
            <w:shd w:val="clear" w:color="auto" w:fill="auto"/>
            <w:noWrap/>
            <w:hideMark/>
          </w:tcPr>
          <w:p w14:paraId="0E1C3D21" w14:textId="77777777" w:rsidR="005B1647" w:rsidRPr="00E274F4" w:rsidRDefault="005B1647" w:rsidP="005B1647">
            <w:pPr>
              <w:pStyle w:val="Tabell"/>
              <w:rPr>
                <w:bCs/>
              </w:rPr>
            </w:pPr>
            <w:r w:rsidRPr="00E274F4">
              <w:rPr>
                <w:bCs/>
              </w:rPr>
              <w:t>Summa</w:t>
            </w:r>
          </w:p>
        </w:tc>
        <w:tc>
          <w:tcPr>
            <w:tcW w:w="1347" w:type="pct"/>
            <w:tcBorders>
              <w:top w:val="single" w:sz="4" w:space="0" w:color="auto"/>
            </w:tcBorders>
            <w:shd w:val="clear" w:color="auto" w:fill="auto"/>
            <w:hideMark/>
          </w:tcPr>
          <w:p w14:paraId="6C61D428" w14:textId="77777777" w:rsidR="005B1647" w:rsidRPr="00E274F4" w:rsidRDefault="005B1647" w:rsidP="005B1647">
            <w:pPr>
              <w:pStyle w:val="Tabell"/>
              <w:jc w:val="left"/>
              <w:cnfStyle w:val="010000000000" w:firstRow="0" w:lastRow="1" w:firstColumn="0" w:lastColumn="0" w:oddVBand="0" w:evenVBand="0" w:oddHBand="0" w:evenHBand="0" w:firstRowFirstColumn="0" w:firstRowLastColumn="0" w:lastRowFirstColumn="0" w:lastRowLastColumn="0"/>
              <w:rPr>
                <w:bCs/>
              </w:rPr>
            </w:pPr>
            <w:r w:rsidRPr="00E274F4">
              <w:rPr>
                <w:bCs/>
              </w:rPr>
              <w:t> </w:t>
            </w:r>
          </w:p>
        </w:tc>
        <w:tc>
          <w:tcPr>
            <w:tcW w:w="512" w:type="pct"/>
            <w:tcBorders>
              <w:top w:val="single" w:sz="4" w:space="0" w:color="auto"/>
            </w:tcBorders>
            <w:shd w:val="clear" w:color="auto" w:fill="auto"/>
            <w:noWrap/>
            <w:hideMark/>
          </w:tcPr>
          <w:p w14:paraId="0014F314" w14:textId="77777777" w:rsidR="005B1647" w:rsidRPr="00E274F4"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E274F4">
              <w:rPr>
                <w:bCs/>
              </w:rPr>
              <w:t>25 155</w:t>
            </w:r>
          </w:p>
        </w:tc>
        <w:tc>
          <w:tcPr>
            <w:tcW w:w="513" w:type="pct"/>
            <w:tcBorders>
              <w:top w:val="single" w:sz="4" w:space="0" w:color="auto"/>
            </w:tcBorders>
            <w:shd w:val="clear" w:color="auto" w:fill="auto"/>
            <w:noWrap/>
            <w:hideMark/>
          </w:tcPr>
          <w:p w14:paraId="3EBDF326" w14:textId="77777777" w:rsidR="005B1647" w:rsidRPr="00E274F4"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E274F4">
              <w:rPr>
                <w:bCs/>
              </w:rPr>
              <w:t> </w:t>
            </w:r>
          </w:p>
        </w:tc>
        <w:tc>
          <w:tcPr>
            <w:tcW w:w="513" w:type="pct"/>
            <w:tcBorders>
              <w:top w:val="single" w:sz="4" w:space="0" w:color="auto"/>
            </w:tcBorders>
            <w:shd w:val="clear" w:color="auto" w:fill="auto"/>
            <w:noWrap/>
            <w:hideMark/>
          </w:tcPr>
          <w:p w14:paraId="1825CB15" w14:textId="77777777" w:rsidR="005B1647" w:rsidRPr="00E274F4"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E274F4">
              <w:rPr>
                <w:bCs/>
              </w:rPr>
              <w:t>22 174</w:t>
            </w:r>
          </w:p>
        </w:tc>
        <w:tc>
          <w:tcPr>
            <w:tcW w:w="513" w:type="pct"/>
            <w:tcBorders>
              <w:top w:val="single" w:sz="4" w:space="0" w:color="auto"/>
            </w:tcBorders>
            <w:shd w:val="clear" w:color="auto" w:fill="auto"/>
            <w:noWrap/>
            <w:hideMark/>
          </w:tcPr>
          <w:p w14:paraId="7CEC904F" w14:textId="77777777" w:rsidR="005B1647" w:rsidRPr="00E274F4"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E274F4">
              <w:rPr>
                <w:bCs/>
              </w:rPr>
              <w:t>-2 981</w:t>
            </w:r>
          </w:p>
        </w:tc>
        <w:tc>
          <w:tcPr>
            <w:tcW w:w="513" w:type="pct"/>
            <w:tcBorders>
              <w:top w:val="single" w:sz="4" w:space="0" w:color="auto"/>
            </w:tcBorders>
            <w:shd w:val="clear" w:color="auto" w:fill="auto"/>
            <w:noWrap/>
            <w:hideMark/>
          </w:tcPr>
          <w:p w14:paraId="1A6922EF" w14:textId="77777777" w:rsidR="005B1647" w:rsidRPr="00E274F4"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E274F4">
              <w:rPr>
                <w:bCs/>
              </w:rPr>
              <w:t>-11,9</w:t>
            </w:r>
          </w:p>
        </w:tc>
        <w:tc>
          <w:tcPr>
            <w:tcW w:w="513" w:type="pct"/>
            <w:tcBorders>
              <w:top w:val="single" w:sz="4" w:space="0" w:color="auto"/>
            </w:tcBorders>
            <w:shd w:val="clear" w:color="auto" w:fill="auto"/>
            <w:hideMark/>
          </w:tcPr>
          <w:p w14:paraId="4E6DE498" w14:textId="77777777" w:rsidR="005B1647" w:rsidRPr="00E274F4"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E274F4">
              <w:rPr>
                <w:bCs/>
              </w:rPr>
              <w:t>13 603</w:t>
            </w:r>
          </w:p>
        </w:tc>
      </w:tr>
    </w:tbl>
    <w:p w14:paraId="12C4AF26" w14:textId="77777777" w:rsidR="005B1647" w:rsidRDefault="005B1647" w:rsidP="005B1647">
      <w:pPr>
        <w:pStyle w:val="Brdtext"/>
        <w:spacing w:before="160"/>
      </w:pPr>
      <w:r w:rsidRPr="009A75A9">
        <w:t>Utgiftsområdet omfattar främst räntor på statsskulden, men också Riksgäldskontorets provisionsutgifter i samband med upplåning och skuldförvaltning. I utgiftsområdet ingår även ett särskilt anslag för oförutsedda utgifter. Utgifterna inom utgiftsområdet omfattas inte av utgiftstaket för staten. Regeringen får enligt 3 kap. 9</w:t>
      </w:r>
      <w:r>
        <w:t> </w:t>
      </w:r>
      <w:r w:rsidRPr="009A75A9">
        <w:t>§ budgetlagen (2011:203) besluta att anslag för räntor på statsskulden samt andra utgifter för upplåning och skuldförvaltning får överskridas om det är nödvändigt för att fullgöra statens betalningsåtaganden.</w:t>
      </w:r>
    </w:p>
    <w:p w14:paraId="1E800C24" w14:textId="77777777" w:rsidR="005B1647" w:rsidRDefault="005B1647" w:rsidP="005B1647">
      <w:pPr>
        <w:pStyle w:val="Brdtext"/>
      </w:pPr>
      <w:r>
        <w:t>Utfallet för utgiftsområdet uppgick till 22 174 miljoner kronor och är därmed 2 981 miljoner kronor (11,9 procent) lägre än vad som anvisades i statens budget. Utgifterna blev 8 571 miljoner kronor (63,0 procent) högre än 2018.</w:t>
      </w:r>
    </w:p>
    <w:p w14:paraId="315E718F" w14:textId="77777777" w:rsidR="005B1647" w:rsidRDefault="005B1647" w:rsidP="005B1647">
      <w:pPr>
        <w:pStyle w:val="Brdtext"/>
      </w:pPr>
      <w:r>
        <w:t>Utgifterna för statsskuldsräntor påverkas främst av statsskuldens storlek, räntenivåer och växelkurser. De påverkas också av tekniska faktorer till följd av Riksgälds</w:t>
      </w:r>
      <w:r>
        <w:softHyphen/>
        <w:t>kontorets upplånings- och skuldförvaltningsteknik. Anslaget 1:1 </w:t>
      </w:r>
      <w:r w:rsidRPr="00C04CB1">
        <w:rPr>
          <w:i/>
          <w:iCs/>
        </w:rPr>
        <w:t>Räntor på statsskulden</w:t>
      </w:r>
      <w:r>
        <w:t xml:space="preserve"> belastas enligt utgiftsmässiga principer. Därmed påverkas anslaget av realiserade valutakursdifferenser, men inte orealiserade. Redovisningen är ett netto av inkomster och utgifter i Riksgäldskontorets upplåningsverksamhet. Anslaget påverkas inte av myndighetens nettoutlåning eftersom anslaget nettoredovisas.</w:t>
      </w:r>
    </w:p>
    <w:p w14:paraId="0F37426F" w14:textId="77777777" w:rsidR="005B1647" w:rsidRDefault="005B1647" w:rsidP="005B1647">
      <w:pPr>
        <w:pStyle w:val="Brdtext"/>
      </w:pPr>
      <w:r>
        <w:t>Högre ränteutgifter som beror på att statsskulden ökar till följd av större nettoutlåning motsvaras av en lika stor ökning av ränteinkomsterna. Inkomsterna redovisas under posten Räntor på in- och utlåning.</w:t>
      </w:r>
    </w:p>
    <w:p w14:paraId="55FC5ABD" w14:textId="77777777" w:rsidR="005B1647" w:rsidRDefault="005B1647" w:rsidP="005B1647">
      <w:pPr>
        <w:pStyle w:val="Rubrik5utannumrering"/>
      </w:pPr>
      <w:r>
        <w:t xml:space="preserve">Ränteutgifterna blev 2,9 miljarder kronor lägre än budgeterat </w:t>
      </w:r>
    </w:p>
    <w:p w14:paraId="4D31EA43" w14:textId="77777777" w:rsidR="005B1647" w:rsidRDefault="005B1647" w:rsidP="005B1647">
      <w:pPr>
        <w:pStyle w:val="Brdtext"/>
      </w:pPr>
      <w:r>
        <w:t xml:space="preserve">Utfallet för anslaget 1:1 </w:t>
      </w:r>
      <w:r w:rsidRPr="00A36784">
        <w:rPr>
          <w:i/>
          <w:iCs/>
        </w:rPr>
        <w:t>Räntor på statsskulden</w:t>
      </w:r>
      <w:r>
        <w:t xml:space="preserve"> blev 22 126 miljoner kronor, vilket är 2 874 miljoner kronor (11,5 procent) lägre än anvisat i statens budget. Det beror i första hand på högre inkomster från överkurser vid emission än beräknat.</w:t>
      </w:r>
    </w:p>
    <w:p w14:paraId="0EF4F1DF" w14:textId="77777777" w:rsidR="005B1647" w:rsidRDefault="005B1647" w:rsidP="005B1647">
      <w:r>
        <w:br w:type="page"/>
      </w:r>
    </w:p>
    <w:p w14:paraId="65EFB035" w14:textId="222403B1" w:rsidR="005B1647" w:rsidRDefault="005B1647" w:rsidP="005B1647">
      <w:pPr>
        <w:pStyle w:val="TabellRubrik"/>
      </w:pPr>
      <w:bookmarkStart w:id="197" w:name="_Toc37340114"/>
      <w:r>
        <w:lastRenderedPageBreak/>
        <w:t xml:space="preserve">Tabell </w:t>
      </w:r>
      <w:r>
        <w:fldChar w:fldCharType="begin"/>
      </w:r>
      <w:r>
        <w:instrText xml:space="preserve"> STYLEREF  "Rubrik 1" \n</w:instrText>
      </w:r>
      <w:r>
        <w:fldChar w:fldCharType="separate"/>
      </w:r>
      <w:r w:rsidR="00301022">
        <w:rPr>
          <w:noProof/>
        </w:rPr>
        <w:t>2</w:t>
      </w:r>
      <w:r>
        <w:rPr>
          <w:noProof/>
        </w:rPr>
        <w:fldChar w:fldCharType="end"/>
      </w:r>
      <w:r>
        <w:t>.</w:t>
      </w:r>
      <w:fldSimple w:instr=" SEQ Tabell \* ARABIC \s 1 ">
        <w:r w:rsidR="00301022">
          <w:rPr>
            <w:noProof/>
          </w:rPr>
          <w:t>114</w:t>
        </w:r>
      </w:fldSimple>
      <w:r>
        <w:tab/>
      </w:r>
      <w:r w:rsidRPr="009A75A9">
        <w:t>Räntor på statsskulden 2015–2019, fördelning på anslagets komponenter</w:t>
      </w:r>
      <w:bookmarkEnd w:id="197"/>
    </w:p>
    <w:p w14:paraId="3747C3EF" w14:textId="77777777" w:rsidR="005B1647" w:rsidRDefault="005B1647" w:rsidP="005B1647">
      <w:pPr>
        <w:pStyle w:val="TabellUnderrubrik"/>
      </w:pPr>
      <w:r w:rsidRPr="009A75A9">
        <w:t>Miljoner kronor</w:t>
      </w:r>
    </w:p>
    <w:tbl>
      <w:tblPr>
        <w:tblStyle w:val="RKBPTabell"/>
        <w:tblW w:w="5000" w:type="pct"/>
        <w:tblLook w:val="04E0" w:firstRow="1" w:lastRow="1" w:firstColumn="1" w:lastColumn="0" w:noHBand="0" w:noVBand="1"/>
      </w:tblPr>
      <w:tblGrid>
        <w:gridCol w:w="2782"/>
        <w:gridCol w:w="654"/>
        <w:gridCol w:w="656"/>
        <w:gridCol w:w="656"/>
        <w:gridCol w:w="654"/>
        <w:gridCol w:w="656"/>
        <w:gridCol w:w="656"/>
        <w:gridCol w:w="656"/>
      </w:tblGrid>
      <w:tr w:rsidR="00195522" w14:paraId="18D11261" w14:textId="77777777" w:rsidTr="00BE1FEE">
        <w:trPr>
          <w:cnfStyle w:val="100000000000" w:firstRow="1" w:lastRow="0" w:firstColumn="0" w:lastColumn="0" w:oddVBand="0" w:evenVBand="0" w:oddHBand="0" w:evenHBand="0" w:firstRowFirstColumn="0" w:firstRowLastColumn="0" w:lastRowFirstColumn="0" w:lastRowLastColumn="0"/>
          <w:trHeight w:val="170"/>
          <w:tblHeader w:val="0"/>
        </w:trPr>
        <w:tc>
          <w:tcPr>
            <w:cnfStyle w:val="001000000000" w:firstRow="0" w:lastRow="0" w:firstColumn="1" w:lastColumn="0" w:oddVBand="0" w:evenVBand="0" w:oddHBand="0" w:evenHBand="0" w:firstRowFirstColumn="0" w:firstRowLastColumn="0" w:lastRowFirstColumn="0" w:lastRowLastColumn="0"/>
            <w:tcW w:w="1887"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57348A21" w14:textId="77777777" w:rsidR="005B1647" w:rsidRPr="009A75A9" w:rsidRDefault="005B1647" w:rsidP="005B1647">
            <w:pPr>
              <w:pStyle w:val="TabellHuvud"/>
            </w:pPr>
            <w:r w:rsidRPr="009A75A9">
              <w:t> </w:t>
            </w:r>
          </w:p>
        </w:tc>
        <w:tc>
          <w:tcPr>
            <w:tcW w:w="444"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hideMark/>
          </w:tcPr>
          <w:p w14:paraId="15A3F9D2" w14:textId="77777777" w:rsidR="005B1647" w:rsidRPr="009A75A9"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9A75A9">
              <w:t>Utfall</w:t>
            </w:r>
            <w:r w:rsidRPr="009A75A9">
              <w:br/>
              <w:t xml:space="preserve"> 2015</w:t>
            </w:r>
          </w:p>
        </w:tc>
        <w:tc>
          <w:tcPr>
            <w:tcW w:w="445"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hideMark/>
          </w:tcPr>
          <w:p w14:paraId="4EB39AFF" w14:textId="77777777" w:rsidR="005B1647" w:rsidRPr="009A75A9"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9A75A9">
              <w:t>Utfall</w:t>
            </w:r>
            <w:r w:rsidRPr="009A75A9">
              <w:br/>
              <w:t xml:space="preserve"> 2016</w:t>
            </w:r>
          </w:p>
        </w:tc>
        <w:tc>
          <w:tcPr>
            <w:tcW w:w="445"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hideMark/>
          </w:tcPr>
          <w:p w14:paraId="5B4DFAD5" w14:textId="77777777" w:rsidR="005B1647" w:rsidRPr="009A75A9"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9A75A9">
              <w:t>Utfall 2017</w:t>
            </w:r>
          </w:p>
        </w:tc>
        <w:tc>
          <w:tcPr>
            <w:tcW w:w="444"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hideMark/>
          </w:tcPr>
          <w:p w14:paraId="599CA12F" w14:textId="77777777" w:rsidR="005B1647" w:rsidRPr="009A75A9"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9A75A9">
              <w:t>Utfall</w:t>
            </w:r>
            <w:r w:rsidRPr="009A75A9">
              <w:br/>
              <w:t xml:space="preserve"> 2018</w:t>
            </w:r>
          </w:p>
        </w:tc>
        <w:tc>
          <w:tcPr>
            <w:tcW w:w="445"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hideMark/>
          </w:tcPr>
          <w:p w14:paraId="68E05FD0" w14:textId="77777777" w:rsidR="005B1647" w:rsidRPr="009A75A9"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9A75A9">
              <w:t>SB 2019</w:t>
            </w:r>
          </w:p>
        </w:tc>
        <w:tc>
          <w:tcPr>
            <w:tcW w:w="445"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hideMark/>
          </w:tcPr>
          <w:p w14:paraId="02C8A34E" w14:textId="77777777" w:rsidR="005B1647" w:rsidRPr="009A75A9"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9A75A9">
              <w:t>Utfall</w:t>
            </w:r>
            <w:r w:rsidRPr="009A75A9">
              <w:br/>
              <w:t xml:space="preserve"> 2019</w:t>
            </w:r>
          </w:p>
        </w:tc>
        <w:tc>
          <w:tcPr>
            <w:tcW w:w="445"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hideMark/>
          </w:tcPr>
          <w:p w14:paraId="662D9AA9" w14:textId="77777777" w:rsidR="005B1647" w:rsidRPr="009A75A9"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9A75A9">
              <w:t>Utfall-SB</w:t>
            </w:r>
            <w:r w:rsidRPr="009A75A9">
              <w:br/>
              <w:t xml:space="preserve"> 2019</w:t>
            </w:r>
          </w:p>
        </w:tc>
      </w:tr>
      <w:tr w:rsidR="00155607" w14:paraId="27BAD361"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1887" w:type="pct"/>
            <w:tcBorders>
              <w:top w:val="single" w:sz="12" w:space="0" w:color="auto"/>
            </w:tcBorders>
            <w:noWrap/>
            <w:hideMark/>
          </w:tcPr>
          <w:p w14:paraId="6F91ED68" w14:textId="77777777" w:rsidR="005B1647" w:rsidRPr="009A75A9" w:rsidRDefault="005B1647" w:rsidP="005B1647">
            <w:pPr>
              <w:pStyle w:val="Tabell"/>
            </w:pPr>
            <w:r w:rsidRPr="009A75A9">
              <w:t>Räntor på lån i svenska kronor</w:t>
            </w:r>
          </w:p>
        </w:tc>
        <w:tc>
          <w:tcPr>
            <w:tcW w:w="444" w:type="pct"/>
            <w:tcBorders>
              <w:top w:val="single" w:sz="12" w:space="0" w:color="auto"/>
            </w:tcBorders>
            <w:hideMark/>
          </w:tcPr>
          <w:p w14:paraId="4C4D99B4" w14:textId="77777777" w:rsidR="005B1647" w:rsidRPr="009A75A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A75A9">
              <w:t xml:space="preserve">22 952 </w:t>
            </w:r>
          </w:p>
        </w:tc>
        <w:tc>
          <w:tcPr>
            <w:tcW w:w="445" w:type="pct"/>
            <w:tcBorders>
              <w:top w:val="single" w:sz="12" w:space="0" w:color="auto"/>
            </w:tcBorders>
            <w:hideMark/>
          </w:tcPr>
          <w:p w14:paraId="580E7005" w14:textId="77777777" w:rsidR="005B1647" w:rsidRPr="009A75A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A75A9">
              <w:t xml:space="preserve">14 326 </w:t>
            </w:r>
          </w:p>
        </w:tc>
        <w:tc>
          <w:tcPr>
            <w:tcW w:w="445" w:type="pct"/>
            <w:tcBorders>
              <w:top w:val="single" w:sz="12" w:space="0" w:color="auto"/>
            </w:tcBorders>
            <w:hideMark/>
          </w:tcPr>
          <w:p w14:paraId="3CEC63A8" w14:textId="77777777" w:rsidR="005B1647" w:rsidRPr="009A75A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A75A9">
              <w:t xml:space="preserve">15 080 </w:t>
            </w:r>
          </w:p>
        </w:tc>
        <w:tc>
          <w:tcPr>
            <w:tcW w:w="444" w:type="pct"/>
            <w:tcBorders>
              <w:top w:val="single" w:sz="12" w:space="0" w:color="auto"/>
            </w:tcBorders>
            <w:hideMark/>
          </w:tcPr>
          <w:p w14:paraId="53B7F6D3" w14:textId="77777777" w:rsidR="005B1647" w:rsidRPr="009A75A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A75A9">
              <w:t xml:space="preserve">15 871 </w:t>
            </w:r>
          </w:p>
        </w:tc>
        <w:tc>
          <w:tcPr>
            <w:tcW w:w="445" w:type="pct"/>
            <w:tcBorders>
              <w:top w:val="single" w:sz="12" w:space="0" w:color="auto"/>
            </w:tcBorders>
            <w:hideMark/>
          </w:tcPr>
          <w:p w14:paraId="5384F1D7" w14:textId="77777777" w:rsidR="005B1647" w:rsidRPr="009A75A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A75A9">
              <w:t xml:space="preserve">19 500 </w:t>
            </w:r>
          </w:p>
        </w:tc>
        <w:tc>
          <w:tcPr>
            <w:tcW w:w="445" w:type="pct"/>
            <w:tcBorders>
              <w:top w:val="single" w:sz="12" w:space="0" w:color="auto"/>
            </w:tcBorders>
            <w:hideMark/>
          </w:tcPr>
          <w:p w14:paraId="2E3EA23E" w14:textId="77777777" w:rsidR="005B1647" w:rsidRPr="009A75A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A75A9">
              <w:t xml:space="preserve">22 023 </w:t>
            </w:r>
          </w:p>
        </w:tc>
        <w:tc>
          <w:tcPr>
            <w:tcW w:w="445" w:type="pct"/>
            <w:tcBorders>
              <w:top w:val="single" w:sz="12" w:space="0" w:color="auto"/>
            </w:tcBorders>
            <w:hideMark/>
          </w:tcPr>
          <w:p w14:paraId="33E2F5E6" w14:textId="77777777" w:rsidR="005B1647" w:rsidRPr="009A75A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A75A9">
              <w:t xml:space="preserve">2 523 </w:t>
            </w:r>
          </w:p>
        </w:tc>
      </w:tr>
      <w:tr w:rsidR="00155607" w14:paraId="454BF64C"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1887" w:type="pct"/>
            <w:noWrap/>
            <w:hideMark/>
          </w:tcPr>
          <w:p w14:paraId="14272F40" w14:textId="77777777" w:rsidR="005B1647" w:rsidRPr="009A75A9" w:rsidRDefault="005B1647" w:rsidP="005B1647">
            <w:pPr>
              <w:pStyle w:val="Tabell"/>
            </w:pPr>
            <w:r w:rsidRPr="009A75A9">
              <w:t>Räntor på lån i utländsk valuta</w:t>
            </w:r>
            <w:r w:rsidRPr="00F75D75">
              <w:rPr>
                <w:vertAlign w:val="superscript"/>
              </w:rPr>
              <w:t>1</w:t>
            </w:r>
          </w:p>
        </w:tc>
        <w:tc>
          <w:tcPr>
            <w:tcW w:w="444" w:type="pct"/>
            <w:hideMark/>
          </w:tcPr>
          <w:p w14:paraId="3E4C7481" w14:textId="77777777" w:rsidR="005B1647" w:rsidRPr="009A75A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A75A9">
              <w:t xml:space="preserve">1 928 </w:t>
            </w:r>
          </w:p>
        </w:tc>
        <w:tc>
          <w:tcPr>
            <w:tcW w:w="445" w:type="pct"/>
            <w:hideMark/>
          </w:tcPr>
          <w:p w14:paraId="161E52EE" w14:textId="77777777" w:rsidR="005B1647" w:rsidRPr="009A75A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A75A9">
              <w:t xml:space="preserve">1 913 </w:t>
            </w:r>
          </w:p>
        </w:tc>
        <w:tc>
          <w:tcPr>
            <w:tcW w:w="445" w:type="pct"/>
            <w:hideMark/>
          </w:tcPr>
          <w:p w14:paraId="246034AD" w14:textId="77777777" w:rsidR="005B1647" w:rsidRPr="009A75A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A75A9">
              <w:t xml:space="preserve">1 948 </w:t>
            </w:r>
          </w:p>
        </w:tc>
        <w:tc>
          <w:tcPr>
            <w:tcW w:w="444" w:type="pct"/>
            <w:hideMark/>
          </w:tcPr>
          <w:p w14:paraId="19D19DE0" w14:textId="77777777" w:rsidR="005B1647" w:rsidRPr="009A75A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A75A9">
              <w:t xml:space="preserve">3 105 </w:t>
            </w:r>
          </w:p>
        </w:tc>
        <w:tc>
          <w:tcPr>
            <w:tcW w:w="445" w:type="pct"/>
            <w:hideMark/>
          </w:tcPr>
          <w:p w14:paraId="19A269BA" w14:textId="77777777" w:rsidR="005B1647" w:rsidRPr="009A75A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A75A9">
              <w:t xml:space="preserve">500 </w:t>
            </w:r>
          </w:p>
        </w:tc>
        <w:tc>
          <w:tcPr>
            <w:tcW w:w="445" w:type="pct"/>
            <w:hideMark/>
          </w:tcPr>
          <w:p w14:paraId="06BEC5C3" w14:textId="77777777" w:rsidR="005B1647" w:rsidRPr="009A75A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A75A9">
              <w:t xml:space="preserve">3 532 </w:t>
            </w:r>
          </w:p>
        </w:tc>
        <w:tc>
          <w:tcPr>
            <w:tcW w:w="445" w:type="pct"/>
            <w:hideMark/>
          </w:tcPr>
          <w:p w14:paraId="5FB57E5D" w14:textId="77777777" w:rsidR="005B1647" w:rsidRPr="009A75A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A75A9">
              <w:t xml:space="preserve">3 032 </w:t>
            </w:r>
          </w:p>
        </w:tc>
      </w:tr>
      <w:tr w:rsidR="00155607" w14:paraId="0E349515"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1887" w:type="pct"/>
            <w:noWrap/>
            <w:hideMark/>
          </w:tcPr>
          <w:p w14:paraId="152188F2" w14:textId="77777777" w:rsidR="005B1647" w:rsidRPr="009A75A9" w:rsidRDefault="005B1647" w:rsidP="005B1647">
            <w:pPr>
              <w:pStyle w:val="Tabell"/>
            </w:pPr>
            <w:r w:rsidRPr="009A75A9">
              <w:t>Över- (-)/underkurser (+) vid emission</w:t>
            </w:r>
          </w:p>
        </w:tc>
        <w:tc>
          <w:tcPr>
            <w:tcW w:w="444" w:type="pct"/>
            <w:hideMark/>
          </w:tcPr>
          <w:p w14:paraId="428F5905" w14:textId="77777777" w:rsidR="005B1647" w:rsidRPr="009A75A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A75A9">
              <w:t xml:space="preserve">-18 867 </w:t>
            </w:r>
          </w:p>
        </w:tc>
        <w:tc>
          <w:tcPr>
            <w:tcW w:w="445" w:type="pct"/>
            <w:hideMark/>
          </w:tcPr>
          <w:p w14:paraId="1056FBFF" w14:textId="77777777" w:rsidR="005B1647" w:rsidRPr="009A75A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A75A9">
              <w:t xml:space="preserve">-16 836 </w:t>
            </w:r>
          </w:p>
        </w:tc>
        <w:tc>
          <w:tcPr>
            <w:tcW w:w="445" w:type="pct"/>
            <w:hideMark/>
          </w:tcPr>
          <w:p w14:paraId="740E1DAE" w14:textId="77777777" w:rsidR="005B1647" w:rsidRPr="009A75A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A75A9">
              <w:t xml:space="preserve">-9 520 </w:t>
            </w:r>
          </w:p>
        </w:tc>
        <w:tc>
          <w:tcPr>
            <w:tcW w:w="444" w:type="pct"/>
            <w:hideMark/>
          </w:tcPr>
          <w:p w14:paraId="5C959751" w14:textId="77777777" w:rsidR="005B1647" w:rsidRPr="009A75A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A75A9">
              <w:t xml:space="preserve">-4 409 </w:t>
            </w:r>
          </w:p>
        </w:tc>
        <w:tc>
          <w:tcPr>
            <w:tcW w:w="445" w:type="pct"/>
            <w:hideMark/>
          </w:tcPr>
          <w:p w14:paraId="71DAE90C" w14:textId="77777777" w:rsidR="005B1647" w:rsidRPr="009A75A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A75A9">
              <w:t xml:space="preserve">-1 500 </w:t>
            </w:r>
          </w:p>
        </w:tc>
        <w:tc>
          <w:tcPr>
            <w:tcW w:w="445" w:type="pct"/>
            <w:hideMark/>
          </w:tcPr>
          <w:p w14:paraId="762B5D67" w14:textId="77777777" w:rsidR="005B1647" w:rsidRPr="009A75A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A75A9">
              <w:t xml:space="preserve">-8 324 </w:t>
            </w:r>
          </w:p>
        </w:tc>
        <w:tc>
          <w:tcPr>
            <w:tcW w:w="445" w:type="pct"/>
            <w:hideMark/>
          </w:tcPr>
          <w:p w14:paraId="78AB35EB" w14:textId="77777777" w:rsidR="005B1647" w:rsidRPr="009A75A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A75A9">
              <w:t xml:space="preserve">-6 824 </w:t>
            </w:r>
          </w:p>
        </w:tc>
      </w:tr>
      <w:tr w:rsidR="00155607" w14:paraId="12480772"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1887" w:type="pct"/>
            <w:noWrap/>
            <w:hideMark/>
          </w:tcPr>
          <w:p w14:paraId="54CE6098" w14:textId="77777777" w:rsidR="005B1647" w:rsidRPr="009A75A9" w:rsidRDefault="005B1647" w:rsidP="005B1647">
            <w:pPr>
              <w:pStyle w:val="Tabell"/>
              <w:rPr>
                <w:i/>
                <w:iCs/>
              </w:rPr>
            </w:pPr>
            <w:r w:rsidRPr="009A75A9">
              <w:rPr>
                <w:i/>
                <w:iCs/>
              </w:rPr>
              <w:t>Summa räntor</w:t>
            </w:r>
          </w:p>
        </w:tc>
        <w:tc>
          <w:tcPr>
            <w:tcW w:w="444" w:type="pct"/>
            <w:hideMark/>
          </w:tcPr>
          <w:p w14:paraId="0C5C912C" w14:textId="77777777" w:rsidR="005B1647" w:rsidRPr="009A75A9"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r w:rsidRPr="009A75A9">
              <w:rPr>
                <w:i/>
                <w:iCs/>
              </w:rPr>
              <w:t xml:space="preserve">6 014 </w:t>
            </w:r>
          </w:p>
        </w:tc>
        <w:tc>
          <w:tcPr>
            <w:tcW w:w="445" w:type="pct"/>
            <w:hideMark/>
          </w:tcPr>
          <w:p w14:paraId="5639F251" w14:textId="77777777" w:rsidR="005B1647" w:rsidRPr="009A75A9"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r w:rsidRPr="009A75A9">
              <w:rPr>
                <w:i/>
                <w:iCs/>
              </w:rPr>
              <w:t xml:space="preserve">-597 </w:t>
            </w:r>
          </w:p>
        </w:tc>
        <w:tc>
          <w:tcPr>
            <w:tcW w:w="445" w:type="pct"/>
            <w:hideMark/>
          </w:tcPr>
          <w:p w14:paraId="0811E326" w14:textId="77777777" w:rsidR="005B1647" w:rsidRPr="009A75A9"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r w:rsidRPr="009A75A9">
              <w:rPr>
                <w:i/>
                <w:iCs/>
              </w:rPr>
              <w:t xml:space="preserve">7 508 </w:t>
            </w:r>
          </w:p>
        </w:tc>
        <w:tc>
          <w:tcPr>
            <w:tcW w:w="444" w:type="pct"/>
            <w:hideMark/>
          </w:tcPr>
          <w:p w14:paraId="3143D47D" w14:textId="77777777" w:rsidR="005B1647" w:rsidRPr="009A75A9"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r w:rsidRPr="009A75A9">
              <w:rPr>
                <w:i/>
                <w:iCs/>
              </w:rPr>
              <w:t xml:space="preserve">14 567 </w:t>
            </w:r>
          </w:p>
        </w:tc>
        <w:tc>
          <w:tcPr>
            <w:tcW w:w="445" w:type="pct"/>
            <w:hideMark/>
          </w:tcPr>
          <w:p w14:paraId="123B9548" w14:textId="77777777" w:rsidR="005B1647" w:rsidRPr="009A75A9"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r w:rsidRPr="009A75A9">
              <w:rPr>
                <w:i/>
                <w:iCs/>
              </w:rPr>
              <w:t xml:space="preserve">18 500 </w:t>
            </w:r>
          </w:p>
        </w:tc>
        <w:tc>
          <w:tcPr>
            <w:tcW w:w="445" w:type="pct"/>
            <w:hideMark/>
          </w:tcPr>
          <w:p w14:paraId="12DAA4C7" w14:textId="77777777" w:rsidR="005B1647" w:rsidRPr="009A75A9"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r w:rsidRPr="009A75A9">
              <w:rPr>
                <w:i/>
                <w:iCs/>
              </w:rPr>
              <w:t xml:space="preserve">17 231 </w:t>
            </w:r>
          </w:p>
        </w:tc>
        <w:tc>
          <w:tcPr>
            <w:tcW w:w="445" w:type="pct"/>
            <w:hideMark/>
          </w:tcPr>
          <w:p w14:paraId="68F033EB" w14:textId="77777777" w:rsidR="005B1647" w:rsidRPr="009A75A9"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r w:rsidRPr="009A75A9">
              <w:rPr>
                <w:i/>
                <w:iCs/>
              </w:rPr>
              <w:t xml:space="preserve">-1 269 </w:t>
            </w:r>
          </w:p>
        </w:tc>
      </w:tr>
      <w:tr w:rsidR="00155607" w14:paraId="70525875"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1887" w:type="pct"/>
            <w:noWrap/>
            <w:hideMark/>
          </w:tcPr>
          <w:p w14:paraId="66589564" w14:textId="77777777" w:rsidR="005B1647" w:rsidRPr="009A75A9" w:rsidRDefault="005B1647" w:rsidP="005B1647">
            <w:pPr>
              <w:pStyle w:val="Tabell"/>
            </w:pPr>
            <w:r w:rsidRPr="009A75A9">
              <w:t>Räntor på in- och utlåning</w:t>
            </w:r>
            <w:r w:rsidRPr="009A75A9">
              <w:rPr>
                <w:vertAlign w:val="superscript"/>
              </w:rPr>
              <w:t>1</w:t>
            </w:r>
          </w:p>
        </w:tc>
        <w:tc>
          <w:tcPr>
            <w:tcW w:w="444" w:type="pct"/>
            <w:hideMark/>
          </w:tcPr>
          <w:p w14:paraId="6F67FB36" w14:textId="77777777" w:rsidR="005B1647" w:rsidRPr="009A75A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A75A9">
              <w:t xml:space="preserve">-5 850 </w:t>
            </w:r>
          </w:p>
        </w:tc>
        <w:tc>
          <w:tcPr>
            <w:tcW w:w="445" w:type="pct"/>
            <w:hideMark/>
          </w:tcPr>
          <w:p w14:paraId="031D3750" w14:textId="77777777" w:rsidR="005B1647" w:rsidRPr="009A75A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A75A9">
              <w:t xml:space="preserve">-4 908 </w:t>
            </w:r>
          </w:p>
        </w:tc>
        <w:tc>
          <w:tcPr>
            <w:tcW w:w="445" w:type="pct"/>
            <w:hideMark/>
          </w:tcPr>
          <w:p w14:paraId="12DFB2BC" w14:textId="77777777" w:rsidR="005B1647" w:rsidRPr="009A75A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A75A9">
              <w:t xml:space="preserve">-4 578 </w:t>
            </w:r>
          </w:p>
        </w:tc>
        <w:tc>
          <w:tcPr>
            <w:tcW w:w="444" w:type="pct"/>
            <w:hideMark/>
          </w:tcPr>
          <w:p w14:paraId="2AD89265" w14:textId="77777777" w:rsidR="005B1647" w:rsidRPr="009A75A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A75A9">
              <w:t xml:space="preserve">-5 149 </w:t>
            </w:r>
          </w:p>
        </w:tc>
        <w:tc>
          <w:tcPr>
            <w:tcW w:w="445" w:type="pct"/>
            <w:hideMark/>
          </w:tcPr>
          <w:p w14:paraId="5174EABB" w14:textId="77777777" w:rsidR="005B1647" w:rsidRPr="009A75A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A75A9">
              <w:t xml:space="preserve">-2 000 </w:t>
            </w:r>
          </w:p>
        </w:tc>
        <w:tc>
          <w:tcPr>
            <w:tcW w:w="445" w:type="pct"/>
            <w:hideMark/>
          </w:tcPr>
          <w:p w14:paraId="0D5DF110" w14:textId="77777777" w:rsidR="005B1647" w:rsidRPr="009A75A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A75A9">
              <w:t xml:space="preserve">-5 233 </w:t>
            </w:r>
          </w:p>
        </w:tc>
        <w:tc>
          <w:tcPr>
            <w:tcW w:w="445" w:type="pct"/>
            <w:hideMark/>
          </w:tcPr>
          <w:p w14:paraId="67F5A038" w14:textId="77777777" w:rsidR="005B1647" w:rsidRPr="009A75A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A75A9">
              <w:t xml:space="preserve">-3 233 </w:t>
            </w:r>
          </w:p>
        </w:tc>
      </w:tr>
      <w:tr w:rsidR="00155607" w14:paraId="22187B9D"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1887" w:type="pct"/>
            <w:noWrap/>
            <w:hideMark/>
          </w:tcPr>
          <w:p w14:paraId="70673DD4" w14:textId="77777777" w:rsidR="005B1647" w:rsidRPr="009A75A9" w:rsidRDefault="005B1647" w:rsidP="005B1647">
            <w:pPr>
              <w:pStyle w:val="Tabell"/>
            </w:pPr>
            <w:r w:rsidRPr="009A75A9">
              <w:t>Valutakursförluster (+)/</w:t>
            </w:r>
            <w:r>
              <w:t>-</w:t>
            </w:r>
            <w:r w:rsidRPr="009A75A9">
              <w:t>vinster (-)</w:t>
            </w:r>
          </w:p>
        </w:tc>
        <w:tc>
          <w:tcPr>
            <w:tcW w:w="444" w:type="pct"/>
            <w:hideMark/>
          </w:tcPr>
          <w:p w14:paraId="43BBEA9F" w14:textId="77777777" w:rsidR="005B1647" w:rsidRPr="009A75A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A75A9">
              <w:t xml:space="preserve">10 220 </w:t>
            </w:r>
          </w:p>
        </w:tc>
        <w:tc>
          <w:tcPr>
            <w:tcW w:w="445" w:type="pct"/>
            <w:hideMark/>
          </w:tcPr>
          <w:p w14:paraId="1B24B24D" w14:textId="77777777" w:rsidR="005B1647" w:rsidRPr="009A75A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A75A9">
              <w:t xml:space="preserve">-2 502 </w:t>
            </w:r>
          </w:p>
        </w:tc>
        <w:tc>
          <w:tcPr>
            <w:tcW w:w="445" w:type="pct"/>
            <w:hideMark/>
          </w:tcPr>
          <w:p w14:paraId="69D8F3F6" w14:textId="77777777" w:rsidR="005B1647" w:rsidRPr="009A75A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A75A9">
              <w:t xml:space="preserve">-1 945 </w:t>
            </w:r>
          </w:p>
        </w:tc>
        <w:tc>
          <w:tcPr>
            <w:tcW w:w="444" w:type="pct"/>
            <w:hideMark/>
          </w:tcPr>
          <w:p w14:paraId="431402DA" w14:textId="77777777" w:rsidR="005B1647" w:rsidRPr="009A75A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A75A9">
              <w:t xml:space="preserve">765 </w:t>
            </w:r>
          </w:p>
        </w:tc>
        <w:tc>
          <w:tcPr>
            <w:tcW w:w="445" w:type="pct"/>
            <w:hideMark/>
          </w:tcPr>
          <w:p w14:paraId="71BE40E8" w14:textId="77777777" w:rsidR="005B1647" w:rsidRPr="009A75A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A75A9">
              <w:t xml:space="preserve">3 000 </w:t>
            </w:r>
          </w:p>
        </w:tc>
        <w:tc>
          <w:tcPr>
            <w:tcW w:w="445" w:type="pct"/>
            <w:hideMark/>
          </w:tcPr>
          <w:p w14:paraId="2ACCEAB6" w14:textId="77777777" w:rsidR="005B1647" w:rsidRPr="009A75A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A75A9">
              <w:t xml:space="preserve">5 666 </w:t>
            </w:r>
          </w:p>
        </w:tc>
        <w:tc>
          <w:tcPr>
            <w:tcW w:w="445" w:type="pct"/>
            <w:hideMark/>
          </w:tcPr>
          <w:p w14:paraId="12550749" w14:textId="77777777" w:rsidR="005B1647" w:rsidRPr="009A75A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A75A9">
              <w:t xml:space="preserve">2 666 </w:t>
            </w:r>
          </w:p>
        </w:tc>
      </w:tr>
      <w:tr w:rsidR="00155607" w14:paraId="204AFA4C"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1887" w:type="pct"/>
            <w:noWrap/>
            <w:hideMark/>
          </w:tcPr>
          <w:p w14:paraId="599DD629" w14:textId="77777777" w:rsidR="005B1647" w:rsidRPr="009A75A9" w:rsidRDefault="005B1647" w:rsidP="005B1647">
            <w:pPr>
              <w:pStyle w:val="Tabell"/>
            </w:pPr>
            <w:r w:rsidRPr="009A75A9">
              <w:t>Kursförluster (+)/</w:t>
            </w:r>
            <w:r>
              <w:t>-</w:t>
            </w:r>
            <w:r w:rsidRPr="009A75A9">
              <w:t>vinster (-)</w:t>
            </w:r>
          </w:p>
        </w:tc>
        <w:tc>
          <w:tcPr>
            <w:tcW w:w="444" w:type="pct"/>
            <w:hideMark/>
          </w:tcPr>
          <w:p w14:paraId="172DC534" w14:textId="77777777" w:rsidR="005B1647" w:rsidRPr="009A75A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A75A9">
              <w:t xml:space="preserve">11 413 </w:t>
            </w:r>
          </w:p>
        </w:tc>
        <w:tc>
          <w:tcPr>
            <w:tcW w:w="445" w:type="pct"/>
            <w:hideMark/>
          </w:tcPr>
          <w:p w14:paraId="51F31B5B" w14:textId="77777777" w:rsidR="005B1647" w:rsidRPr="009A75A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A75A9">
              <w:t xml:space="preserve">9 675 </w:t>
            </w:r>
          </w:p>
        </w:tc>
        <w:tc>
          <w:tcPr>
            <w:tcW w:w="445" w:type="pct"/>
            <w:hideMark/>
          </w:tcPr>
          <w:p w14:paraId="766D4620" w14:textId="77777777" w:rsidR="005B1647" w:rsidRPr="009A75A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A75A9">
              <w:t xml:space="preserve">9 519 </w:t>
            </w:r>
          </w:p>
        </w:tc>
        <w:tc>
          <w:tcPr>
            <w:tcW w:w="444" w:type="pct"/>
            <w:hideMark/>
          </w:tcPr>
          <w:p w14:paraId="5928322F" w14:textId="77777777" w:rsidR="005B1647" w:rsidRPr="009A75A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A75A9">
              <w:t xml:space="preserve">3 353 </w:t>
            </w:r>
          </w:p>
        </w:tc>
        <w:tc>
          <w:tcPr>
            <w:tcW w:w="445" w:type="pct"/>
            <w:hideMark/>
          </w:tcPr>
          <w:p w14:paraId="761A18F3" w14:textId="77777777" w:rsidR="005B1647" w:rsidRPr="009A75A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A75A9">
              <w:t xml:space="preserve">5 500 </w:t>
            </w:r>
          </w:p>
        </w:tc>
        <w:tc>
          <w:tcPr>
            <w:tcW w:w="445" w:type="pct"/>
            <w:hideMark/>
          </w:tcPr>
          <w:p w14:paraId="623C2759" w14:textId="77777777" w:rsidR="005B1647" w:rsidRPr="009A75A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A75A9">
              <w:t xml:space="preserve">4 461 </w:t>
            </w:r>
          </w:p>
        </w:tc>
        <w:tc>
          <w:tcPr>
            <w:tcW w:w="445" w:type="pct"/>
            <w:hideMark/>
          </w:tcPr>
          <w:p w14:paraId="38BE71F3" w14:textId="77777777" w:rsidR="005B1647" w:rsidRPr="009A75A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A75A9">
              <w:t xml:space="preserve">-1 039 </w:t>
            </w:r>
          </w:p>
        </w:tc>
      </w:tr>
      <w:tr w:rsidR="00155607" w14:paraId="7770FB4A" w14:textId="77777777" w:rsidTr="00155607">
        <w:trPr>
          <w:cnfStyle w:val="010000000000" w:firstRow="0" w:lastRow="1" w:firstColumn="0" w:lastColumn="0" w:oddVBand="0" w:evenVBand="0" w:oddHBand="0" w:evenHBand="0" w:firstRowFirstColumn="0" w:firstRowLastColumn="0" w:lastRowFirstColumn="0" w:lastRowLastColumn="0"/>
          <w:trHeight w:val="170"/>
        </w:trPr>
        <w:tc>
          <w:tcPr>
            <w:cnfStyle w:val="001000000000" w:firstRow="0" w:lastRow="0" w:firstColumn="1" w:lastColumn="0" w:oddVBand="0" w:evenVBand="0" w:oddHBand="0" w:evenHBand="0" w:firstRowFirstColumn="0" w:firstRowLastColumn="0" w:lastRowFirstColumn="0" w:lastRowLastColumn="0"/>
            <w:tcW w:w="1887" w:type="pct"/>
            <w:noWrap/>
            <w:hideMark/>
          </w:tcPr>
          <w:p w14:paraId="420B5D2F" w14:textId="77777777" w:rsidR="005B1647" w:rsidRPr="009A75A9" w:rsidRDefault="005B1647" w:rsidP="005B1647">
            <w:pPr>
              <w:pStyle w:val="Tabell"/>
              <w:rPr>
                <w:bCs/>
              </w:rPr>
            </w:pPr>
            <w:r w:rsidRPr="009A75A9">
              <w:rPr>
                <w:bCs/>
              </w:rPr>
              <w:t>Summa ränteutgifter</w:t>
            </w:r>
          </w:p>
        </w:tc>
        <w:tc>
          <w:tcPr>
            <w:tcW w:w="444" w:type="pct"/>
            <w:noWrap/>
            <w:hideMark/>
          </w:tcPr>
          <w:p w14:paraId="4902A12D" w14:textId="77777777" w:rsidR="005B1647" w:rsidRPr="009A75A9"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9A75A9">
              <w:rPr>
                <w:bCs/>
              </w:rPr>
              <w:t xml:space="preserve">21 797 </w:t>
            </w:r>
          </w:p>
        </w:tc>
        <w:tc>
          <w:tcPr>
            <w:tcW w:w="445" w:type="pct"/>
            <w:noWrap/>
            <w:hideMark/>
          </w:tcPr>
          <w:p w14:paraId="04EE11AB" w14:textId="77777777" w:rsidR="005B1647" w:rsidRPr="009A75A9"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9A75A9">
              <w:rPr>
                <w:bCs/>
              </w:rPr>
              <w:t xml:space="preserve">1 668 </w:t>
            </w:r>
          </w:p>
        </w:tc>
        <w:tc>
          <w:tcPr>
            <w:tcW w:w="445" w:type="pct"/>
            <w:noWrap/>
            <w:hideMark/>
          </w:tcPr>
          <w:p w14:paraId="3C288A30" w14:textId="77777777" w:rsidR="005B1647" w:rsidRPr="009A75A9"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9A75A9">
              <w:rPr>
                <w:bCs/>
              </w:rPr>
              <w:t xml:space="preserve">10 504 </w:t>
            </w:r>
          </w:p>
        </w:tc>
        <w:tc>
          <w:tcPr>
            <w:tcW w:w="444" w:type="pct"/>
            <w:noWrap/>
            <w:hideMark/>
          </w:tcPr>
          <w:p w14:paraId="7A4A2EB2" w14:textId="77777777" w:rsidR="005B1647" w:rsidRPr="009A75A9"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9A75A9">
              <w:rPr>
                <w:bCs/>
              </w:rPr>
              <w:t xml:space="preserve">13 536 </w:t>
            </w:r>
          </w:p>
        </w:tc>
        <w:tc>
          <w:tcPr>
            <w:tcW w:w="445" w:type="pct"/>
            <w:noWrap/>
            <w:hideMark/>
          </w:tcPr>
          <w:p w14:paraId="0AEE6C03" w14:textId="77777777" w:rsidR="005B1647" w:rsidRPr="009A75A9"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9A75A9">
              <w:rPr>
                <w:bCs/>
              </w:rPr>
              <w:t xml:space="preserve">25 000 </w:t>
            </w:r>
          </w:p>
        </w:tc>
        <w:tc>
          <w:tcPr>
            <w:tcW w:w="445" w:type="pct"/>
            <w:noWrap/>
            <w:hideMark/>
          </w:tcPr>
          <w:p w14:paraId="77B2609D" w14:textId="77777777" w:rsidR="005B1647" w:rsidRPr="009A75A9"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9A75A9">
              <w:rPr>
                <w:bCs/>
              </w:rPr>
              <w:t xml:space="preserve">22 126 </w:t>
            </w:r>
          </w:p>
        </w:tc>
        <w:tc>
          <w:tcPr>
            <w:tcW w:w="445" w:type="pct"/>
            <w:noWrap/>
            <w:hideMark/>
          </w:tcPr>
          <w:p w14:paraId="113169B7" w14:textId="77777777" w:rsidR="005B1647" w:rsidRPr="009A75A9"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9A75A9">
              <w:rPr>
                <w:bCs/>
              </w:rPr>
              <w:t xml:space="preserve">-2 874 </w:t>
            </w:r>
          </w:p>
        </w:tc>
      </w:tr>
    </w:tbl>
    <w:p w14:paraId="3D6D4B29" w14:textId="77777777" w:rsidR="005B1647" w:rsidRDefault="005B1647" w:rsidP="005B1647">
      <w:pPr>
        <w:pStyle w:val="Klla"/>
      </w:pPr>
      <w:r w:rsidRPr="00F75D75">
        <w:rPr>
          <w:vertAlign w:val="superscript"/>
        </w:rPr>
        <w:t>1</w:t>
      </w:r>
      <w:r w:rsidRPr="00F75D75">
        <w:t xml:space="preserve"> Räntor på lån till Riksbanken och på lån till andra länder (3 821 miljoner kronor 2019) är bruttoredovisade, till skillnad från i statens budget och i Riksgäldskontorets årsredovisning.</w:t>
      </w:r>
    </w:p>
    <w:p w14:paraId="24E93E7C" w14:textId="77777777" w:rsidR="005B1647" w:rsidRDefault="005B1647" w:rsidP="005B1647">
      <w:pPr>
        <w:pStyle w:val="Brdtext"/>
      </w:pPr>
      <w:r>
        <w:t>Inkomster av överkurser vid emission beräknades uppgå till 1 500 miljoner kronor i statens budget för 2019. Utfallet för överkurser blev 8 324 miljoner kronor, dvs. en skillnad på 6 824 miljoner kronor. När Riksgäldskontoret emitterar en obligation med en kupongränta som är högre än marknadsräntan uppstår en överkurs, vilket innebär att Riksgäldskontoret får den diskonterade mellanskillnaden mellan marknadsräntan och kupongräntan av köparen. När Riksgäldskontoret emitterar obligationer med överkurs betraktas det som en ränteinkomst.</w:t>
      </w:r>
    </w:p>
    <w:p w14:paraId="230EE5AD" w14:textId="77777777" w:rsidR="005B1647" w:rsidRDefault="005B1647" w:rsidP="005B1647">
      <w:pPr>
        <w:pStyle w:val="Brdtext"/>
      </w:pPr>
      <w:r>
        <w:t>I statens budget beräknades kursförlusterna uppgå till 5 500 miljoner kronor, netto. Utfallet blev en nettoförlust om 4 461 miljoner kronor, vilket är en skillnad på 1 039 miljoner kronor mot beräknat belopp. Kursförluster uppstår vid förtidsinlösen av lån som har en högre kupongränta än marknadsräntan vid återköpstillfället. Kursvinster uppstår vid motsatt förhållande.</w:t>
      </w:r>
    </w:p>
    <w:p w14:paraId="0D8DF465" w14:textId="77777777" w:rsidR="005B1647" w:rsidRDefault="005B1647" w:rsidP="005B1647">
      <w:pPr>
        <w:pStyle w:val="Brdtext"/>
      </w:pPr>
      <w:r>
        <w:t>I statens budget beräknades valutakursförluster på 3 000 miljoner kronor, netto. Utfallet blev en nettoförlust om 5 666 miljoner kronor, vilket är 2 666 miljoner kronor högre än budgeterat belopp. Vid lösen eller omsättning av lån i utländsk valuta realiseras valutakursförluster eller valutakursvinster beroende på hur valutakursen utvecklats sedan lånet tecknades. Om kronan stärkts sedan lånet togs uppstår en valutavinst, och vice versa.</w:t>
      </w:r>
    </w:p>
    <w:p w14:paraId="19E5724D" w14:textId="77777777" w:rsidR="005B1647" w:rsidRDefault="005B1647" w:rsidP="005B1647">
      <w:pPr>
        <w:pStyle w:val="Brdtext"/>
      </w:pPr>
      <w:r>
        <w:t>Räntor på lån i svenska kronor beräknades i statens budget till 19 500 miljoner kronor för år 2019. Utfallet blev 22 023 miljoner kronor, vilket är 2 523 miljoner kronor högre än beräknat.</w:t>
      </w:r>
    </w:p>
    <w:p w14:paraId="125EC2E0" w14:textId="77777777" w:rsidR="005B1647" w:rsidRDefault="005B1647" w:rsidP="005B1647">
      <w:pPr>
        <w:pStyle w:val="Brdtext"/>
      </w:pPr>
      <w:r>
        <w:t>Tabell 2.38 visar att genomsnittsräntorna för både sexmånaders statsskuldväxlar och femåriga statsobligationer 2019 blev lägre än vad som antogs i statens budget 2019. Vidare framgår att kronkursen gentemot euro, dollar och KIX-index blev svagare än vad som ursprungligen beräknades.</w:t>
      </w:r>
    </w:p>
    <w:p w14:paraId="5866C91D" w14:textId="77777777" w:rsidR="005B1647" w:rsidRDefault="005B1647" w:rsidP="005B1647">
      <w:r>
        <w:br w:type="page"/>
      </w:r>
    </w:p>
    <w:p w14:paraId="7A3E5125" w14:textId="77A4787C" w:rsidR="005B1647" w:rsidRDefault="005B1647" w:rsidP="005B1647">
      <w:pPr>
        <w:pStyle w:val="TabellRubrik"/>
      </w:pPr>
      <w:bookmarkStart w:id="198" w:name="_Toc37340115"/>
      <w:r>
        <w:lastRenderedPageBreak/>
        <w:t xml:space="preserve">Tabell </w:t>
      </w:r>
      <w:r>
        <w:fldChar w:fldCharType="begin"/>
      </w:r>
      <w:r>
        <w:instrText xml:space="preserve"> STYLEREF  "Rubrik 1" \n</w:instrText>
      </w:r>
      <w:r>
        <w:fldChar w:fldCharType="separate"/>
      </w:r>
      <w:r w:rsidR="00301022">
        <w:rPr>
          <w:noProof/>
        </w:rPr>
        <w:t>2</w:t>
      </w:r>
      <w:r>
        <w:rPr>
          <w:noProof/>
        </w:rPr>
        <w:fldChar w:fldCharType="end"/>
      </w:r>
      <w:r>
        <w:t>.</w:t>
      </w:r>
      <w:fldSimple w:instr=" SEQ Tabell \* ARABIC \s 1 ">
        <w:r w:rsidR="00301022">
          <w:rPr>
            <w:noProof/>
          </w:rPr>
          <w:t>115</w:t>
        </w:r>
      </w:fldSimple>
      <w:r>
        <w:tab/>
      </w:r>
      <w:r w:rsidRPr="0052455F">
        <w:t>Räntor och valutakurser 2015–2019 årsgenomsnitt</w:t>
      </w:r>
      <w:bookmarkEnd w:id="198"/>
    </w:p>
    <w:tbl>
      <w:tblPr>
        <w:tblStyle w:val="RKBPTabell"/>
        <w:tblW w:w="5000" w:type="pct"/>
        <w:tblLook w:val="04E0" w:firstRow="1" w:lastRow="1" w:firstColumn="1" w:lastColumn="0" w:noHBand="0" w:noVBand="1"/>
      </w:tblPr>
      <w:tblGrid>
        <w:gridCol w:w="1360"/>
        <w:gridCol w:w="1003"/>
        <w:gridCol w:w="1002"/>
        <w:gridCol w:w="1002"/>
        <w:gridCol w:w="1002"/>
        <w:gridCol w:w="1002"/>
        <w:gridCol w:w="999"/>
      </w:tblGrid>
      <w:tr w:rsidR="00155607" w14:paraId="4465433D" w14:textId="77777777" w:rsidTr="00BE1FEE">
        <w:trPr>
          <w:cnfStyle w:val="100000000000" w:firstRow="1" w:lastRow="0" w:firstColumn="0" w:lastColumn="0" w:oddVBand="0" w:evenVBand="0" w:oddHBand="0" w:evenHBand="0" w:firstRowFirstColumn="0" w:firstRowLastColumn="0" w:lastRowFirstColumn="0" w:lastRowLastColumn="0"/>
          <w:trHeight w:val="450"/>
          <w:tblHeader w:val="0"/>
        </w:trPr>
        <w:tc>
          <w:tcPr>
            <w:cnfStyle w:val="001000000000" w:firstRow="0" w:lastRow="0" w:firstColumn="1" w:lastColumn="0" w:oddVBand="0" w:evenVBand="0" w:oddHBand="0" w:evenHBand="0" w:firstRowFirstColumn="0" w:firstRowLastColumn="0" w:lastRowFirstColumn="0" w:lastRowLastColumn="0"/>
            <w:tcW w:w="922"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hideMark/>
          </w:tcPr>
          <w:p w14:paraId="43BC030F" w14:textId="77777777" w:rsidR="005B1647" w:rsidRPr="0052455F" w:rsidRDefault="005B1647" w:rsidP="005B1647">
            <w:pPr>
              <w:pStyle w:val="TabellHuvud"/>
            </w:pPr>
            <w:r w:rsidRPr="0052455F">
              <w:t> </w:t>
            </w:r>
          </w:p>
        </w:tc>
        <w:tc>
          <w:tcPr>
            <w:tcW w:w="680"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hideMark/>
          </w:tcPr>
          <w:p w14:paraId="1ECE31CA" w14:textId="77777777" w:rsidR="005B1647" w:rsidRPr="0052455F"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52455F">
              <w:t>Utfall 2015</w:t>
            </w:r>
          </w:p>
        </w:tc>
        <w:tc>
          <w:tcPr>
            <w:tcW w:w="680"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hideMark/>
          </w:tcPr>
          <w:p w14:paraId="6758D5F7" w14:textId="77777777" w:rsidR="005B1647" w:rsidRPr="0052455F"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52455F">
              <w:t>Utfall 2016</w:t>
            </w:r>
          </w:p>
        </w:tc>
        <w:tc>
          <w:tcPr>
            <w:tcW w:w="680"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hideMark/>
          </w:tcPr>
          <w:p w14:paraId="56155ECA" w14:textId="77777777" w:rsidR="005B1647" w:rsidRPr="0052455F"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52455F">
              <w:t>Utfall 2017</w:t>
            </w:r>
          </w:p>
        </w:tc>
        <w:tc>
          <w:tcPr>
            <w:tcW w:w="680"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hideMark/>
          </w:tcPr>
          <w:p w14:paraId="0CE2411B" w14:textId="77777777" w:rsidR="005B1647" w:rsidRPr="0052455F"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52455F">
              <w:t>Utfall 2018</w:t>
            </w:r>
          </w:p>
        </w:tc>
        <w:tc>
          <w:tcPr>
            <w:tcW w:w="680"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hideMark/>
          </w:tcPr>
          <w:p w14:paraId="5EE8547D" w14:textId="77777777" w:rsidR="005B1647" w:rsidRPr="0052455F"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52455F">
              <w:t>SB</w:t>
            </w:r>
            <w:r w:rsidRPr="0052455F">
              <w:br/>
              <w:t>2019</w:t>
            </w:r>
          </w:p>
        </w:tc>
        <w:tc>
          <w:tcPr>
            <w:tcW w:w="679"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hideMark/>
          </w:tcPr>
          <w:p w14:paraId="11FE3BA5" w14:textId="77777777" w:rsidR="005B1647" w:rsidRPr="0052455F"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52455F">
              <w:t>Utfall 2019</w:t>
            </w:r>
          </w:p>
        </w:tc>
      </w:tr>
      <w:tr w:rsidR="00155607" w14:paraId="7BD150A6"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922" w:type="pct"/>
            <w:tcBorders>
              <w:top w:val="single" w:sz="12" w:space="0" w:color="auto"/>
            </w:tcBorders>
            <w:hideMark/>
          </w:tcPr>
          <w:p w14:paraId="5DFA7BF0" w14:textId="77777777" w:rsidR="005B1647" w:rsidRPr="0052455F" w:rsidRDefault="005B1647" w:rsidP="005B1647">
            <w:pPr>
              <w:pStyle w:val="Tabell"/>
            </w:pPr>
            <w:r w:rsidRPr="0052455F">
              <w:t>Ränta 5 år %</w:t>
            </w:r>
          </w:p>
        </w:tc>
        <w:tc>
          <w:tcPr>
            <w:tcW w:w="680" w:type="pct"/>
            <w:tcBorders>
              <w:top w:val="single" w:sz="12" w:space="0" w:color="auto"/>
            </w:tcBorders>
            <w:hideMark/>
          </w:tcPr>
          <w:p w14:paraId="6D7186EB" w14:textId="77777777" w:rsidR="005B1647" w:rsidRPr="0052455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2455F">
              <w:t>0,15</w:t>
            </w:r>
          </w:p>
        </w:tc>
        <w:tc>
          <w:tcPr>
            <w:tcW w:w="680" w:type="pct"/>
            <w:tcBorders>
              <w:top w:val="single" w:sz="12" w:space="0" w:color="auto"/>
            </w:tcBorders>
            <w:hideMark/>
          </w:tcPr>
          <w:p w14:paraId="3751D251" w14:textId="77777777" w:rsidR="005B1647" w:rsidRPr="0052455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2455F">
              <w:t>-0,23</w:t>
            </w:r>
          </w:p>
        </w:tc>
        <w:tc>
          <w:tcPr>
            <w:tcW w:w="680" w:type="pct"/>
            <w:tcBorders>
              <w:top w:val="single" w:sz="12" w:space="0" w:color="auto"/>
            </w:tcBorders>
            <w:hideMark/>
          </w:tcPr>
          <w:p w14:paraId="58FE4B76" w14:textId="77777777" w:rsidR="005B1647" w:rsidRPr="0052455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2455F">
              <w:t>-0,06</w:t>
            </w:r>
          </w:p>
        </w:tc>
        <w:tc>
          <w:tcPr>
            <w:tcW w:w="680" w:type="pct"/>
            <w:tcBorders>
              <w:top w:val="single" w:sz="12" w:space="0" w:color="auto"/>
            </w:tcBorders>
            <w:hideMark/>
          </w:tcPr>
          <w:p w14:paraId="2EA1C622" w14:textId="77777777" w:rsidR="005B1647" w:rsidRPr="0052455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2455F">
              <w:t>0,08</w:t>
            </w:r>
          </w:p>
        </w:tc>
        <w:tc>
          <w:tcPr>
            <w:tcW w:w="680" w:type="pct"/>
            <w:tcBorders>
              <w:top w:val="single" w:sz="12" w:space="0" w:color="auto"/>
            </w:tcBorders>
            <w:hideMark/>
          </w:tcPr>
          <w:p w14:paraId="0F3ADF25" w14:textId="77777777" w:rsidR="005B1647" w:rsidRPr="0052455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2455F">
              <w:t>0,75</w:t>
            </w:r>
          </w:p>
        </w:tc>
        <w:tc>
          <w:tcPr>
            <w:tcW w:w="679" w:type="pct"/>
            <w:tcBorders>
              <w:top w:val="single" w:sz="12" w:space="0" w:color="auto"/>
            </w:tcBorders>
            <w:hideMark/>
          </w:tcPr>
          <w:p w14:paraId="608F4B48" w14:textId="77777777" w:rsidR="005B1647" w:rsidRPr="0052455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2455F">
              <w:t>-0,36</w:t>
            </w:r>
          </w:p>
        </w:tc>
      </w:tr>
      <w:tr w:rsidR="00155607" w14:paraId="280FFA2D"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922" w:type="pct"/>
            <w:hideMark/>
          </w:tcPr>
          <w:p w14:paraId="07B081B9" w14:textId="77777777" w:rsidR="005B1647" w:rsidRPr="0052455F" w:rsidRDefault="005B1647" w:rsidP="005B1647">
            <w:pPr>
              <w:pStyle w:val="Tabell"/>
            </w:pPr>
            <w:r w:rsidRPr="0052455F">
              <w:t xml:space="preserve">Ränta 6 mån % </w:t>
            </w:r>
          </w:p>
        </w:tc>
        <w:tc>
          <w:tcPr>
            <w:tcW w:w="680" w:type="pct"/>
            <w:hideMark/>
          </w:tcPr>
          <w:p w14:paraId="196D46B0" w14:textId="77777777" w:rsidR="005B1647" w:rsidRPr="0052455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2455F">
              <w:t>-0,31</w:t>
            </w:r>
          </w:p>
        </w:tc>
        <w:tc>
          <w:tcPr>
            <w:tcW w:w="680" w:type="pct"/>
            <w:hideMark/>
          </w:tcPr>
          <w:p w14:paraId="103D956C" w14:textId="77777777" w:rsidR="005B1647" w:rsidRPr="0052455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2455F">
              <w:t>-0,64</w:t>
            </w:r>
          </w:p>
        </w:tc>
        <w:tc>
          <w:tcPr>
            <w:tcW w:w="680" w:type="pct"/>
            <w:hideMark/>
          </w:tcPr>
          <w:p w14:paraId="259A0EA7" w14:textId="77777777" w:rsidR="005B1647" w:rsidRPr="0052455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2455F">
              <w:t>-0,70</w:t>
            </w:r>
          </w:p>
        </w:tc>
        <w:tc>
          <w:tcPr>
            <w:tcW w:w="680" w:type="pct"/>
            <w:hideMark/>
          </w:tcPr>
          <w:p w14:paraId="2230DBE9" w14:textId="77777777" w:rsidR="005B1647" w:rsidRPr="0052455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2455F">
              <w:t>-0,68</w:t>
            </w:r>
          </w:p>
        </w:tc>
        <w:tc>
          <w:tcPr>
            <w:tcW w:w="680" w:type="pct"/>
            <w:hideMark/>
          </w:tcPr>
          <w:p w14:paraId="477138CF" w14:textId="77777777" w:rsidR="005B1647" w:rsidRPr="0052455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2455F">
              <w:t>-0,05</w:t>
            </w:r>
          </w:p>
        </w:tc>
        <w:tc>
          <w:tcPr>
            <w:tcW w:w="679" w:type="pct"/>
            <w:hideMark/>
          </w:tcPr>
          <w:p w14:paraId="5D9D3BC2" w14:textId="77777777" w:rsidR="005B1647" w:rsidRPr="0052455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2455F">
              <w:t>-0,42</w:t>
            </w:r>
          </w:p>
        </w:tc>
      </w:tr>
      <w:tr w:rsidR="00155607" w14:paraId="07FD4C38" w14:textId="77777777" w:rsidTr="00155607">
        <w:trPr>
          <w:trHeight w:val="270"/>
        </w:trPr>
        <w:tc>
          <w:tcPr>
            <w:cnfStyle w:val="001000000000" w:firstRow="0" w:lastRow="0" w:firstColumn="1" w:lastColumn="0" w:oddVBand="0" w:evenVBand="0" w:oddHBand="0" w:evenHBand="0" w:firstRowFirstColumn="0" w:firstRowLastColumn="0" w:lastRowFirstColumn="0" w:lastRowLastColumn="0"/>
            <w:tcW w:w="922" w:type="pct"/>
            <w:hideMark/>
          </w:tcPr>
          <w:p w14:paraId="4DB134D6" w14:textId="77777777" w:rsidR="005B1647" w:rsidRPr="0052455F" w:rsidRDefault="005B1647" w:rsidP="005B1647">
            <w:pPr>
              <w:pStyle w:val="Tabell"/>
            </w:pPr>
            <w:r w:rsidRPr="0052455F">
              <w:t>KIX-index</w:t>
            </w:r>
            <w:r w:rsidRPr="0052455F">
              <w:rPr>
                <w:vertAlign w:val="superscript"/>
              </w:rPr>
              <w:t>1</w:t>
            </w:r>
          </w:p>
        </w:tc>
        <w:tc>
          <w:tcPr>
            <w:tcW w:w="680" w:type="pct"/>
            <w:hideMark/>
          </w:tcPr>
          <w:p w14:paraId="2244DB92" w14:textId="77777777" w:rsidR="005B1647" w:rsidRPr="0052455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2455F">
              <w:t xml:space="preserve">113 </w:t>
            </w:r>
          </w:p>
        </w:tc>
        <w:tc>
          <w:tcPr>
            <w:tcW w:w="680" w:type="pct"/>
            <w:hideMark/>
          </w:tcPr>
          <w:p w14:paraId="46A8441C" w14:textId="77777777" w:rsidR="005B1647" w:rsidRPr="0052455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2455F">
              <w:t xml:space="preserve">112 </w:t>
            </w:r>
          </w:p>
        </w:tc>
        <w:tc>
          <w:tcPr>
            <w:tcW w:w="680" w:type="pct"/>
            <w:hideMark/>
          </w:tcPr>
          <w:p w14:paraId="4049B85E" w14:textId="77777777" w:rsidR="005B1647" w:rsidRPr="0052455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2455F">
              <w:t>113</w:t>
            </w:r>
          </w:p>
        </w:tc>
        <w:tc>
          <w:tcPr>
            <w:tcW w:w="680" w:type="pct"/>
            <w:hideMark/>
          </w:tcPr>
          <w:p w14:paraId="6732D1F3" w14:textId="77777777" w:rsidR="005B1647" w:rsidRPr="0052455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2455F">
              <w:t>118</w:t>
            </w:r>
          </w:p>
        </w:tc>
        <w:tc>
          <w:tcPr>
            <w:tcW w:w="680" w:type="pct"/>
            <w:hideMark/>
          </w:tcPr>
          <w:p w14:paraId="23AD5562" w14:textId="77777777" w:rsidR="005B1647" w:rsidRPr="0052455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2455F">
              <w:t xml:space="preserve">117 </w:t>
            </w:r>
          </w:p>
        </w:tc>
        <w:tc>
          <w:tcPr>
            <w:tcW w:w="679" w:type="pct"/>
            <w:hideMark/>
          </w:tcPr>
          <w:p w14:paraId="4BB15EFA" w14:textId="77777777" w:rsidR="005B1647" w:rsidRPr="0052455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2455F">
              <w:t>122</w:t>
            </w:r>
          </w:p>
        </w:tc>
      </w:tr>
      <w:tr w:rsidR="00155607" w14:paraId="1B61B8D8"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922" w:type="pct"/>
            <w:hideMark/>
          </w:tcPr>
          <w:p w14:paraId="76F04352" w14:textId="77777777" w:rsidR="005B1647" w:rsidRPr="0052455F" w:rsidRDefault="005B1647" w:rsidP="005B1647">
            <w:pPr>
              <w:pStyle w:val="Tabell"/>
            </w:pPr>
            <w:r w:rsidRPr="0052455F">
              <w:t>SEK/EUR</w:t>
            </w:r>
          </w:p>
        </w:tc>
        <w:tc>
          <w:tcPr>
            <w:tcW w:w="680" w:type="pct"/>
            <w:hideMark/>
          </w:tcPr>
          <w:p w14:paraId="7A53A8C8" w14:textId="77777777" w:rsidR="005B1647" w:rsidRPr="0052455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2455F">
              <w:t xml:space="preserve">9,36 </w:t>
            </w:r>
          </w:p>
        </w:tc>
        <w:tc>
          <w:tcPr>
            <w:tcW w:w="680" w:type="pct"/>
            <w:hideMark/>
          </w:tcPr>
          <w:p w14:paraId="767EF491" w14:textId="77777777" w:rsidR="005B1647" w:rsidRPr="0052455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2455F">
              <w:t xml:space="preserve">9,47 </w:t>
            </w:r>
          </w:p>
        </w:tc>
        <w:tc>
          <w:tcPr>
            <w:tcW w:w="680" w:type="pct"/>
            <w:hideMark/>
          </w:tcPr>
          <w:p w14:paraId="7F795EE0" w14:textId="77777777" w:rsidR="005B1647" w:rsidRPr="0052455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2455F">
              <w:t>9,63</w:t>
            </w:r>
          </w:p>
        </w:tc>
        <w:tc>
          <w:tcPr>
            <w:tcW w:w="680" w:type="pct"/>
            <w:hideMark/>
          </w:tcPr>
          <w:p w14:paraId="6E39AF7C" w14:textId="77777777" w:rsidR="005B1647" w:rsidRPr="0052455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2455F">
              <w:t>10,26</w:t>
            </w:r>
          </w:p>
        </w:tc>
        <w:tc>
          <w:tcPr>
            <w:tcW w:w="680" w:type="pct"/>
            <w:hideMark/>
          </w:tcPr>
          <w:p w14:paraId="360E087B" w14:textId="77777777" w:rsidR="005B1647" w:rsidRPr="0052455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2455F">
              <w:t xml:space="preserve">10,37 </w:t>
            </w:r>
          </w:p>
        </w:tc>
        <w:tc>
          <w:tcPr>
            <w:tcW w:w="679" w:type="pct"/>
            <w:hideMark/>
          </w:tcPr>
          <w:p w14:paraId="536827D4" w14:textId="77777777" w:rsidR="005B1647" w:rsidRPr="0052455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2455F">
              <w:t>10,59</w:t>
            </w:r>
          </w:p>
        </w:tc>
      </w:tr>
      <w:tr w:rsidR="00155607" w14:paraId="0EFCE84D" w14:textId="77777777" w:rsidTr="00155607">
        <w:trPr>
          <w:cnfStyle w:val="010000000000" w:firstRow="0" w:lastRow="1" w:firstColumn="0" w:lastColumn="0" w:oddVBand="0" w:evenVBand="0" w:oddHBand="0" w:evenHBand="0" w:firstRowFirstColumn="0" w:firstRowLastColumn="0" w:lastRowFirstColumn="0" w:lastRowLastColumn="0"/>
          <w:trHeight w:val="225"/>
        </w:trPr>
        <w:tc>
          <w:tcPr>
            <w:cnfStyle w:val="001000000000" w:firstRow="0" w:lastRow="0" w:firstColumn="1" w:lastColumn="0" w:oddVBand="0" w:evenVBand="0" w:oddHBand="0" w:evenHBand="0" w:firstRowFirstColumn="0" w:firstRowLastColumn="0" w:lastRowFirstColumn="0" w:lastRowLastColumn="0"/>
            <w:tcW w:w="922" w:type="pct"/>
            <w:hideMark/>
          </w:tcPr>
          <w:p w14:paraId="188798C5" w14:textId="77777777" w:rsidR="005B1647" w:rsidRPr="004A2CD2" w:rsidRDefault="005B1647" w:rsidP="005B1647">
            <w:pPr>
              <w:pStyle w:val="Tabell"/>
              <w:rPr>
                <w:b w:val="0"/>
                <w:bCs/>
              </w:rPr>
            </w:pPr>
            <w:r w:rsidRPr="004A2CD2">
              <w:rPr>
                <w:b w:val="0"/>
                <w:bCs/>
              </w:rPr>
              <w:t>SEK/USD</w:t>
            </w:r>
          </w:p>
        </w:tc>
        <w:tc>
          <w:tcPr>
            <w:tcW w:w="680" w:type="pct"/>
            <w:hideMark/>
          </w:tcPr>
          <w:p w14:paraId="24FC86B3" w14:textId="77777777" w:rsidR="005B1647" w:rsidRPr="004A2CD2" w:rsidRDefault="005B1647" w:rsidP="005B1647">
            <w:pPr>
              <w:pStyle w:val="Tabell"/>
              <w:cnfStyle w:val="010000000000" w:firstRow="0" w:lastRow="1" w:firstColumn="0" w:lastColumn="0" w:oddVBand="0" w:evenVBand="0" w:oddHBand="0" w:evenHBand="0" w:firstRowFirstColumn="0" w:firstRowLastColumn="0" w:lastRowFirstColumn="0" w:lastRowLastColumn="0"/>
              <w:rPr>
                <w:b w:val="0"/>
                <w:bCs/>
              </w:rPr>
            </w:pPr>
            <w:r w:rsidRPr="004A2CD2">
              <w:rPr>
                <w:b w:val="0"/>
                <w:bCs/>
              </w:rPr>
              <w:t xml:space="preserve">8,43 </w:t>
            </w:r>
          </w:p>
        </w:tc>
        <w:tc>
          <w:tcPr>
            <w:tcW w:w="680" w:type="pct"/>
            <w:hideMark/>
          </w:tcPr>
          <w:p w14:paraId="06C83F4C" w14:textId="77777777" w:rsidR="005B1647" w:rsidRPr="004A2CD2" w:rsidRDefault="005B1647" w:rsidP="005B1647">
            <w:pPr>
              <w:pStyle w:val="Tabell"/>
              <w:cnfStyle w:val="010000000000" w:firstRow="0" w:lastRow="1" w:firstColumn="0" w:lastColumn="0" w:oddVBand="0" w:evenVBand="0" w:oddHBand="0" w:evenHBand="0" w:firstRowFirstColumn="0" w:firstRowLastColumn="0" w:lastRowFirstColumn="0" w:lastRowLastColumn="0"/>
              <w:rPr>
                <w:b w:val="0"/>
                <w:bCs/>
              </w:rPr>
            </w:pPr>
            <w:r w:rsidRPr="004A2CD2">
              <w:rPr>
                <w:b w:val="0"/>
                <w:bCs/>
              </w:rPr>
              <w:t xml:space="preserve">8,56 </w:t>
            </w:r>
          </w:p>
        </w:tc>
        <w:tc>
          <w:tcPr>
            <w:tcW w:w="680" w:type="pct"/>
            <w:hideMark/>
          </w:tcPr>
          <w:p w14:paraId="4B30F7E9" w14:textId="77777777" w:rsidR="005B1647" w:rsidRPr="004A2CD2" w:rsidRDefault="005B1647" w:rsidP="005B1647">
            <w:pPr>
              <w:pStyle w:val="Tabell"/>
              <w:cnfStyle w:val="010000000000" w:firstRow="0" w:lastRow="1" w:firstColumn="0" w:lastColumn="0" w:oddVBand="0" w:evenVBand="0" w:oddHBand="0" w:evenHBand="0" w:firstRowFirstColumn="0" w:firstRowLastColumn="0" w:lastRowFirstColumn="0" w:lastRowLastColumn="0"/>
              <w:rPr>
                <w:b w:val="0"/>
                <w:bCs/>
              </w:rPr>
            </w:pPr>
            <w:r w:rsidRPr="004A2CD2">
              <w:rPr>
                <w:b w:val="0"/>
                <w:bCs/>
              </w:rPr>
              <w:t>8,54</w:t>
            </w:r>
          </w:p>
        </w:tc>
        <w:tc>
          <w:tcPr>
            <w:tcW w:w="680" w:type="pct"/>
            <w:hideMark/>
          </w:tcPr>
          <w:p w14:paraId="30A3936A" w14:textId="77777777" w:rsidR="005B1647" w:rsidRPr="004A2CD2" w:rsidRDefault="005B1647" w:rsidP="005B1647">
            <w:pPr>
              <w:pStyle w:val="Tabell"/>
              <w:cnfStyle w:val="010000000000" w:firstRow="0" w:lastRow="1" w:firstColumn="0" w:lastColumn="0" w:oddVBand="0" w:evenVBand="0" w:oddHBand="0" w:evenHBand="0" w:firstRowFirstColumn="0" w:firstRowLastColumn="0" w:lastRowFirstColumn="0" w:lastRowLastColumn="0"/>
              <w:rPr>
                <w:b w:val="0"/>
                <w:bCs/>
              </w:rPr>
            </w:pPr>
            <w:r w:rsidRPr="004A2CD2">
              <w:rPr>
                <w:b w:val="0"/>
                <w:bCs/>
              </w:rPr>
              <w:t>8,69</w:t>
            </w:r>
          </w:p>
        </w:tc>
        <w:tc>
          <w:tcPr>
            <w:tcW w:w="680" w:type="pct"/>
            <w:hideMark/>
          </w:tcPr>
          <w:p w14:paraId="0E5B2752" w14:textId="77777777" w:rsidR="005B1647" w:rsidRPr="004A2CD2" w:rsidRDefault="005B1647" w:rsidP="005B1647">
            <w:pPr>
              <w:pStyle w:val="Tabell"/>
              <w:cnfStyle w:val="010000000000" w:firstRow="0" w:lastRow="1" w:firstColumn="0" w:lastColumn="0" w:oddVBand="0" w:evenVBand="0" w:oddHBand="0" w:evenHBand="0" w:firstRowFirstColumn="0" w:firstRowLastColumn="0" w:lastRowFirstColumn="0" w:lastRowLastColumn="0"/>
              <w:rPr>
                <w:b w:val="0"/>
                <w:bCs/>
              </w:rPr>
            </w:pPr>
            <w:r w:rsidRPr="004A2CD2">
              <w:rPr>
                <w:b w:val="0"/>
                <w:bCs/>
              </w:rPr>
              <w:t xml:space="preserve">8,69 </w:t>
            </w:r>
          </w:p>
        </w:tc>
        <w:tc>
          <w:tcPr>
            <w:tcW w:w="679" w:type="pct"/>
            <w:hideMark/>
          </w:tcPr>
          <w:p w14:paraId="5A003826" w14:textId="77777777" w:rsidR="005B1647" w:rsidRPr="004A2CD2" w:rsidRDefault="005B1647" w:rsidP="005B1647">
            <w:pPr>
              <w:pStyle w:val="Tabell"/>
              <w:cnfStyle w:val="010000000000" w:firstRow="0" w:lastRow="1" w:firstColumn="0" w:lastColumn="0" w:oddVBand="0" w:evenVBand="0" w:oddHBand="0" w:evenHBand="0" w:firstRowFirstColumn="0" w:firstRowLastColumn="0" w:lastRowFirstColumn="0" w:lastRowLastColumn="0"/>
              <w:rPr>
                <w:b w:val="0"/>
                <w:bCs/>
              </w:rPr>
            </w:pPr>
            <w:r w:rsidRPr="004A2CD2">
              <w:rPr>
                <w:b w:val="0"/>
                <w:bCs/>
              </w:rPr>
              <w:t>9,46</w:t>
            </w:r>
          </w:p>
        </w:tc>
      </w:tr>
    </w:tbl>
    <w:p w14:paraId="4EBA0F16" w14:textId="77777777" w:rsidR="005B1647" w:rsidRDefault="005B1647" w:rsidP="005B1647">
      <w:pPr>
        <w:pStyle w:val="TabellFotnot"/>
      </w:pPr>
      <w:r w:rsidRPr="0052455F">
        <w:rPr>
          <w:vertAlign w:val="superscript"/>
        </w:rPr>
        <w:t>1</w:t>
      </w:r>
      <w:r w:rsidRPr="0052455F">
        <w:t xml:space="preserve"> Växelkurs, kronindex KIX</w:t>
      </w:r>
      <w:r>
        <w:t>.</w:t>
      </w:r>
    </w:p>
    <w:p w14:paraId="52E18FEA" w14:textId="77777777" w:rsidR="005B1647" w:rsidRDefault="005B1647" w:rsidP="005B1647">
      <w:pPr>
        <w:pStyle w:val="Rubrik5utannumrering"/>
      </w:pPr>
      <w:r>
        <w:t>Inget utfall för oförutsedda utgifter</w:t>
      </w:r>
    </w:p>
    <w:p w14:paraId="325AE471" w14:textId="77777777" w:rsidR="005B1647" w:rsidRDefault="005B1647" w:rsidP="005B1647">
      <w:pPr>
        <w:pStyle w:val="Brdtext"/>
      </w:pPr>
      <w:r>
        <w:t xml:space="preserve">Det blev inget utfall för anslaget 1:2 </w:t>
      </w:r>
      <w:r w:rsidRPr="00A36784">
        <w:rPr>
          <w:i/>
          <w:iCs/>
        </w:rPr>
        <w:t>Oförutsedda utgifter</w:t>
      </w:r>
      <w:r>
        <w:t>. Riksdagen anvisade anslaget 10 miljoner kronor i statens budget. Anslaget är avsett för oförutsedda utgifter inklusive utgifter för ersättningar till enskilda för skador av statlig verksamhet enligt lagakraftvunnen dom eller efter uppgörelse som är så brådskande att ärendet inte hinner underställas riksdagen, samtidigt som utgifterna inte lämpligen kan täckas av andra anslagsändamål. Regeringen beslutar i varje enskilt fall om medel från anslaget ska tas i anspråk. Finansiering av utgifter från anslaget ska ske genom motsvarande indragning från annat anslag.</w:t>
      </w:r>
    </w:p>
    <w:p w14:paraId="63FA941F" w14:textId="77777777" w:rsidR="005B1647" w:rsidRDefault="005B1647" w:rsidP="005B1647">
      <w:pPr>
        <w:pStyle w:val="Rubrik5utannumrering"/>
      </w:pPr>
      <w:r>
        <w:t>Riksgäldskontorets provisionsutgifter blev lägre än budget</w:t>
      </w:r>
    </w:p>
    <w:p w14:paraId="1F1157A2" w14:textId="77777777" w:rsidR="005B1647" w:rsidRDefault="005B1647" w:rsidP="005B1647">
      <w:pPr>
        <w:pStyle w:val="Brdtext"/>
      </w:pPr>
      <w:r>
        <w:t xml:space="preserve">Utgifterna för anslaget 1:3 </w:t>
      </w:r>
      <w:r w:rsidRPr="00A36784">
        <w:rPr>
          <w:i/>
          <w:iCs/>
        </w:rPr>
        <w:t>Riksgäldskontorets provisionsutgifter</w:t>
      </w:r>
      <w:r>
        <w:t xml:space="preserve"> blev 48 miljoner kronor, vilket är 98 miljoner kronor (67,3 procent) lägre än anvisat i statens budget. Det beror främst på att anvisade medel var beräknade med en säkerhetsmarginal. Vid beräkningen togs hänsyn till att provisionsutgifterna kan variera betydligt mellan åren och att det finns en risk att utgifterna kan avvika mer uppåt än nedåt.</w:t>
      </w:r>
    </w:p>
    <w:p w14:paraId="775BAAAE" w14:textId="77777777" w:rsidR="005B1647" w:rsidRDefault="005B1647" w:rsidP="005B1647">
      <w:pPr>
        <w:pStyle w:val="Rubrik5utannumrering"/>
      </w:pPr>
      <w:r>
        <w:t>Inflationskompensation och valutakursförluster medförde högre utgifter än 2018</w:t>
      </w:r>
    </w:p>
    <w:p w14:paraId="12AFC455" w14:textId="77777777" w:rsidR="005B1647" w:rsidRDefault="005B1647" w:rsidP="005B1647">
      <w:pPr>
        <w:pStyle w:val="Brdtext"/>
      </w:pPr>
      <w:r>
        <w:t xml:space="preserve">Utgifterna för anslaget 1:1 </w:t>
      </w:r>
      <w:r w:rsidRPr="00CF5875">
        <w:rPr>
          <w:i/>
          <w:iCs/>
        </w:rPr>
        <w:t>Räntor på statsskulden</w:t>
      </w:r>
      <w:r>
        <w:t xml:space="preserve"> blev 8 590 miljoner kronor (63,5 procent) högre än 2018. Ökningen förklaras främst av att Riksgäldskontoret betalade inflationskompensation för realobligationer som köptes tillbaka i bytesauktioner mot andra obligationer. När realobligationer förfaller eller köps tillbaka betalar staten kompensation för den inflation som varit sedan obligationerna gavs ut. Vidare blev valutakursförlusterna högre än föregående år. Valutakursförlusterna beror på att valutalån betalats tillbaka till en svagare kronkurs än när lånen togs upp.</w:t>
      </w:r>
    </w:p>
    <w:p w14:paraId="7C0BB2BD" w14:textId="77777777" w:rsidR="005B1647" w:rsidRDefault="005B1647" w:rsidP="005B1647">
      <w:pPr>
        <w:pStyle w:val="Brdtext"/>
      </w:pPr>
      <w:r>
        <w:t>Den okonsoliderade statsskulden minskade under 2019 med 149 296 miljoner kronor (11,8 procent) till 1 112 796 miljoner kronor, medan budgetöverskottet uppgick till 111 946 miljoner kronor. Att skuldminskningen var större än budgetöverskottet beror bl.a. på att det fanns ett kassaöverskott från tidigare år som Riksgäldskontoret använde för att betala tillbaka lån som förföll. Överskottsmedlen har varit placerade i tillgångar på penningmarknaden i väntan på att användas till utgifter eller återbetalning av lån.</w:t>
      </w:r>
    </w:p>
    <w:p w14:paraId="67D4EFE6" w14:textId="77777777" w:rsidR="005B1647" w:rsidRDefault="005B1647" w:rsidP="005B1647">
      <w:r>
        <w:br w:type="page"/>
      </w:r>
    </w:p>
    <w:p w14:paraId="6F04327A" w14:textId="77777777" w:rsidR="005B1647" w:rsidRDefault="005B1647" w:rsidP="00AC2754">
      <w:pPr>
        <w:pStyle w:val="Rubrik3"/>
      </w:pPr>
      <w:bookmarkStart w:id="199" w:name="_Toc37350639"/>
      <w:r w:rsidRPr="003003B1">
        <w:lastRenderedPageBreak/>
        <w:t>Utgiftsområde 27 Avgiften till Europeiska unionen</w:t>
      </w:r>
      <w:bookmarkEnd w:id="199"/>
    </w:p>
    <w:p w14:paraId="0F11700E" w14:textId="77777777" w:rsidR="005B1647" w:rsidRDefault="005B1647" w:rsidP="005B1647">
      <w:pPr>
        <w:pStyle w:val="Rubrik4utannumrering"/>
        <w:rPr>
          <w:rFonts w:eastAsiaTheme="minorHAnsi"/>
        </w:rPr>
      </w:pPr>
      <w:r w:rsidRPr="00804A8A">
        <w:rPr>
          <w:rFonts w:eastAsiaTheme="minorHAnsi"/>
        </w:rPr>
        <w:t>Anslag</w:t>
      </w:r>
    </w:p>
    <w:p w14:paraId="2B0474C5" w14:textId="69AD3F34" w:rsidR="005B1647" w:rsidRDefault="005B1647" w:rsidP="005B1647">
      <w:pPr>
        <w:pStyle w:val="TabellRubrik"/>
      </w:pPr>
      <w:bookmarkStart w:id="200" w:name="_Toc37340116"/>
      <w:r>
        <w:t xml:space="preserve">Tabell </w:t>
      </w:r>
      <w:r>
        <w:fldChar w:fldCharType="begin"/>
      </w:r>
      <w:r>
        <w:instrText xml:space="preserve"> STYLEREF  "Rubrik 1" \n</w:instrText>
      </w:r>
      <w:r>
        <w:fldChar w:fldCharType="separate"/>
      </w:r>
      <w:r w:rsidR="00301022">
        <w:rPr>
          <w:noProof/>
        </w:rPr>
        <w:t>2</w:t>
      </w:r>
      <w:r>
        <w:rPr>
          <w:noProof/>
        </w:rPr>
        <w:fldChar w:fldCharType="end"/>
      </w:r>
      <w:r>
        <w:t>.</w:t>
      </w:r>
      <w:fldSimple w:instr=" SEQ Tabell \* ARABIC \s 1 ">
        <w:r w:rsidR="00301022">
          <w:rPr>
            <w:noProof/>
          </w:rPr>
          <w:t>116</w:t>
        </w:r>
      </w:fldSimple>
      <w:r>
        <w:tab/>
      </w:r>
      <w:r w:rsidRPr="003003B1">
        <w:t>UO 27 Anslag</w:t>
      </w:r>
      <w:bookmarkEnd w:id="200"/>
    </w:p>
    <w:p w14:paraId="65007F6F" w14:textId="77777777" w:rsidR="005B1647" w:rsidRDefault="005B1647" w:rsidP="005B1647">
      <w:pPr>
        <w:pStyle w:val="TabellUnderrubrik"/>
      </w:pPr>
      <w:r w:rsidRPr="003003B1">
        <w:t>Miljoner kronor</w:t>
      </w:r>
    </w:p>
    <w:tbl>
      <w:tblPr>
        <w:tblStyle w:val="RKBPTabell"/>
        <w:tblW w:w="5000" w:type="pct"/>
        <w:tblLook w:val="04E0" w:firstRow="1" w:lastRow="1" w:firstColumn="1" w:lastColumn="0" w:noHBand="0" w:noVBand="1"/>
      </w:tblPr>
      <w:tblGrid>
        <w:gridCol w:w="709"/>
        <w:gridCol w:w="2410"/>
        <w:gridCol w:w="708"/>
        <w:gridCol w:w="709"/>
        <w:gridCol w:w="708"/>
        <w:gridCol w:w="709"/>
        <w:gridCol w:w="708"/>
        <w:gridCol w:w="709"/>
      </w:tblGrid>
      <w:tr w:rsidR="00840EC1" w14:paraId="17687D6F" w14:textId="77777777" w:rsidTr="00BE1FEE">
        <w:trPr>
          <w:cnfStyle w:val="100000000000" w:firstRow="1" w:lastRow="0" w:firstColumn="0" w:lastColumn="0" w:oddVBand="0" w:evenVBand="0" w:oddHBand="0" w:evenHBand="0" w:firstRowFirstColumn="0" w:firstRowLastColumn="0" w:lastRowFirstColumn="0" w:lastRowLastColumn="0"/>
          <w:trHeight w:val="170"/>
        </w:trPr>
        <w:tc>
          <w:tcPr>
            <w:cnfStyle w:val="001000000000" w:firstRow="0" w:lastRow="0" w:firstColumn="1" w:lastColumn="0" w:oddVBand="0" w:evenVBand="0" w:oddHBand="0" w:evenHBand="0" w:firstRowFirstColumn="0" w:firstRowLastColumn="0" w:lastRowFirstColumn="0" w:lastRowLastColumn="0"/>
            <w:tcW w:w="481" w:type="pct"/>
            <w:shd w:val="clear" w:color="auto" w:fill="auto"/>
            <w:noWrap/>
            <w:hideMark/>
          </w:tcPr>
          <w:p w14:paraId="5F25A54E" w14:textId="77777777" w:rsidR="005B1647" w:rsidRPr="0060128C" w:rsidRDefault="005B1647" w:rsidP="005B1647">
            <w:pPr>
              <w:pStyle w:val="TabellHuvud"/>
            </w:pPr>
            <w:r w:rsidRPr="0060128C">
              <w:t>Anslag</w:t>
            </w:r>
          </w:p>
        </w:tc>
        <w:tc>
          <w:tcPr>
            <w:tcW w:w="1635" w:type="pct"/>
            <w:shd w:val="clear" w:color="auto" w:fill="auto"/>
            <w:hideMark/>
          </w:tcPr>
          <w:p w14:paraId="42439553" w14:textId="77777777" w:rsidR="005B1647" w:rsidRPr="0060128C" w:rsidRDefault="005B1647" w:rsidP="005B1647">
            <w:pPr>
              <w:pStyle w:val="TabellHuvud"/>
              <w:jc w:val="left"/>
              <w:cnfStyle w:val="100000000000" w:firstRow="1" w:lastRow="0" w:firstColumn="0" w:lastColumn="0" w:oddVBand="0" w:evenVBand="0" w:oddHBand="0" w:evenHBand="0" w:firstRowFirstColumn="0" w:firstRowLastColumn="0" w:lastRowFirstColumn="0" w:lastRowLastColumn="0"/>
            </w:pPr>
            <w:r w:rsidRPr="0060128C">
              <w:t>Anslagsnamn</w:t>
            </w:r>
          </w:p>
        </w:tc>
        <w:tc>
          <w:tcPr>
            <w:tcW w:w="480" w:type="pct"/>
            <w:shd w:val="clear" w:color="auto" w:fill="auto"/>
            <w:hideMark/>
          </w:tcPr>
          <w:p w14:paraId="35C471E3" w14:textId="77777777" w:rsidR="005B1647" w:rsidRPr="0060128C"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60128C">
              <w:t>SB</w:t>
            </w:r>
            <w:r w:rsidRPr="0060128C">
              <w:br/>
              <w:t>2019</w:t>
            </w:r>
          </w:p>
        </w:tc>
        <w:tc>
          <w:tcPr>
            <w:tcW w:w="481" w:type="pct"/>
            <w:shd w:val="clear" w:color="auto" w:fill="auto"/>
            <w:hideMark/>
          </w:tcPr>
          <w:p w14:paraId="4C51D80C" w14:textId="77777777" w:rsidR="005B1647" w:rsidRPr="0060128C"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60128C">
              <w:t>ÄB</w:t>
            </w:r>
            <w:r w:rsidRPr="0060128C">
              <w:br/>
              <w:t>2019</w:t>
            </w:r>
          </w:p>
        </w:tc>
        <w:tc>
          <w:tcPr>
            <w:tcW w:w="480" w:type="pct"/>
            <w:shd w:val="clear" w:color="auto" w:fill="auto"/>
            <w:hideMark/>
          </w:tcPr>
          <w:p w14:paraId="7ADA223E" w14:textId="77777777" w:rsidR="005B1647" w:rsidRPr="0060128C"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60128C">
              <w:t>Utfall</w:t>
            </w:r>
            <w:r w:rsidRPr="0060128C">
              <w:br/>
              <w:t>2019</w:t>
            </w:r>
          </w:p>
        </w:tc>
        <w:tc>
          <w:tcPr>
            <w:tcW w:w="481" w:type="pct"/>
            <w:shd w:val="clear" w:color="auto" w:fill="auto"/>
            <w:hideMark/>
          </w:tcPr>
          <w:p w14:paraId="1D609538" w14:textId="77777777" w:rsidR="005B1647" w:rsidRPr="0060128C"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60128C">
              <w:t>Utfall-SB</w:t>
            </w:r>
            <w:r w:rsidRPr="0060128C">
              <w:br/>
              <w:t>2019</w:t>
            </w:r>
          </w:p>
        </w:tc>
        <w:tc>
          <w:tcPr>
            <w:tcW w:w="480" w:type="pct"/>
            <w:shd w:val="clear" w:color="auto" w:fill="auto"/>
            <w:hideMark/>
          </w:tcPr>
          <w:p w14:paraId="1D494004" w14:textId="77777777" w:rsidR="005B1647" w:rsidRPr="0060128C"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60128C">
              <w:t>Utfall-SB</w:t>
            </w:r>
            <w:r w:rsidRPr="0060128C">
              <w:br/>
            </w:r>
            <w:r>
              <w:t>procent</w:t>
            </w:r>
            <w:r w:rsidRPr="0060128C">
              <w:br/>
              <w:t>2019</w:t>
            </w:r>
          </w:p>
        </w:tc>
        <w:tc>
          <w:tcPr>
            <w:tcW w:w="481" w:type="pct"/>
            <w:shd w:val="clear" w:color="auto" w:fill="auto"/>
            <w:hideMark/>
          </w:tcPr>
          <w:p w14:paraId="1E29958C" w14:textId="77777777" w:rsidR="005B1647" w:rsidRPr="0060128C"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60128C">
              <w:t>Utfall</w:t>
            </w:r>
            <w:r w:rsidRPr="0060128C">
              <w:br/>
              <w:t>2018</w:t>
            </w:r>
          </w:p>
        </w:tc>
      </w:tr>
      <w:tr w:rsidR="00155607" w14:paraId="1EA0CC4A"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481" w:type="pct"/>
            <w:tcBorders>
              <w:top w:val="single" w:sz="12" w:space="0" w:color="auto"/>
            </w:tcBorders>
            <w:hideMark/>
          </w:tcPr>
          <w:p w14:paraId="06B37B2C" w14:textId="77777777" w:rsidR="005B1647" w:rsidRPr="0060128C" w:rsidRDefault="005B1647" w:rsidP="005B1647">
            <w:pPr>
              <w:pStyle w:val="Tabell"/>
            </w:pPr>
            <w:r w:rsidRPr="0060128C">
              <w:t>1:1</w:t>
            </w:r>
          </w:p>
        </w:tc>
        <w:tc>
          <w:tcPr>
            <w:tcW w:w="1635" w:type="pct"/>
            <w:tcBorders>
              <w:top w:val="single" w:sz="12" w:space="0" w:color="auto"/>
            </w:tcBorders>
            <w:hideMark/>
          </w:tcPr>
          <w:p w14:paraId="2E88F391" w14:textId="77777777" w:rsidR="005B1647" w:rsidRPr="0060128C"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60128C">
              <w:t>Avgiften till Europeiska unionen</w:t>
            </w:r>
          </w:p>
        </w:tc>
        <w:tc>
          <w:tcPr>
            <w:tcW w:w="480" w:type="pct"/>
            <w:tcBorders>
              <w:top w:val="single" w:sz="12" w:space="0" w:color="auto"/>
            </w:tcBorders>
            <w:noWrap/>
            <w:hideMark/>
          </w:tcPr>
          <w:p w14:paraId="56F4DE70" w14:textId="77777777" w:rsidR="005B1647" w:rsidRPr="0060128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0128C">
              <w:t>40 914</w:t>
            </w:r>
          </w:p>
        </w:tc>
        <w:tc>
          <w:tcPr>
            <w:tcW w:w="481" w:type="pct"/>
            <w:tcBorders>
              <w:top w:val="single" w:sz="12" w:space="0" w:color="auto"/>
            </w:tcBorders>
            <w:noWrap/>
            <w:hideMark/>
          </w:tcPr>
          <w:p w14:paraId="0B064396" w14:textId="77777777" w:rsidR="005B1647" w:rsidRPr="0060128C"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480" w:type="pct"/>
            <w:tcBorders>
              <w:top w:val="single" w:sz="12" w:space="0" w:color="auto"/>
            </w:tcBorders>
            <w:noWrap/>
            <w:hideMark/>
          </w:tcPr>
          <w:p w14:paraId="0A5B7D41" w14:textId="77777777" w:rsidR="005B1647" w:rsidRPr="0060128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0128C">
              <w:t>37 683</w:t>
            </w:r>
          </w:p>
        </w:tc>
        <w:tc>
          <w:tcPr>
            <w:tcW w:w="481" w:type="pct"/>
            <w:tcBorders>
              <w:top w:val="single" w:sz="12" w:space="0" w:color="auto"/>
            </w:tcBorders>
            <w:noWrap/>
            <w:hideMark/>
          </w:tcPr>
          <w:p w14:paraId="72E0DD15" w14:textId="77777777" w:rsidR="005B1647" w:rsidRPr="0060128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0128C">
              <w:t>-3 231</w:t>
            </w:r>
          </w:p>
        </w:tc>
        <w:tc>
          <w:tcPr>
            <w:tcW w:w="480" w:type="pct"/>
            <w:tcBorders>
              <w:top w:val="single" w:sz="12" w:space="0" w:color="auto"/>
            </w:tcBorders>
            <w:noWrap/>
            <w:hideMark/>
          </w:tcPr>
          <w:p w14:paraId="378E70DB" w14:textId="77777777" w:rsidR="005B1647" w:rsidRPr="0060128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0128C">
              <w:t>-7,9</w:t>
            </w:r>
          </w:p>
        </w:tc>
        <w:tc>
          <w:tcPr>
            <w:tcW w:w="481" w:type="pct"/>
            <w:tcBorders>
              <w:top w:val="single" w:sz="12" w:space="0" w:color="auto"/>
            </w:tcBorders>
            <w:hideMark/>
          </w:tcPr>
          <w:p w14:paraId="6E8C4FB5" w14:textId="77777777" w:rsidR="005B1647" w:rsidRPr="0060128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0128C">
              <w:t>34 960</w:t>
            </w:r>
          </w:p>
        </w:tc>
      </w:tr>
      <w:tr w:rsidR="00155607" w14:paraId="19C9F8DE" w14:textId="77777777" w:rsidTr="00155607">
        <w:trPr>
          <w:cnfStyle w:val="010000000000" w:firstRow="0" w:lastRow="1" w:firstColumn="0" w:lastColumn="0" w:oddVBand="0" w:evenVBand="0" w:oddHBand="0" w:evenHBand="0" w:firstRowFirstColumn="0" w:firstRowLastColumn="0" w:lastRowFirstColumn="0" w:lastRowLastColumn="0"/>
          <w:trHeight w:val="170"/>
        </w:trPr>
        <w:tc>
          <w:tcPr>
            <w:cnfStyle w:val="001000000000" w:firstRow="0" w:lastRow="0" w:firstColumn="1" w:lastColumn="0" w:oddVBand="0" w:evenVBand="0" w:oddHBand="0" w:evenHBand="0" w:firstRowFirstColumn="0" w:firstRowLastColumn="0" w:lastRowFirstColumn="0" w:lastRowLastColumn="0"/>
            <w:tcW w:w="481" w:type="pct"/>
            <w:noWrap/>
            <w:hideMark/>
          </w:tcPr>
          <w:p w14:paraId="3DB4172B" w14:textId="77777777" w:rsidR="005B1647" w:rsidRPr="0060128C" w:rsidRDefault="005B1647" w:rsidP="005B1647">
            <w:pPr>
              <w:pStyle w:val="Tabell"/>
              <w:rPr>
                <w:bCs/>
              </w:rPr>
            </w:pPr>
            <w:r w:rsidRPr="0060128C">
              <w:rPr>
                <w:bCs/>
              </w:rPr>
              <w:t>Summa</w:t>
            </w:r>
          </w:p>
        </w:tc>
        <w:tc>
          <w:tcPr>
            <w:tcW w:w="1635" w:type="pct"/>
            <w:hideMark/>
          </w:tcPr>
          <w:p w14:paraId="40E994B4" w14:textId="77777777" w:rsidR="005B1647" w:rsidRPr="0060128C" w:rsidRDefault="005B1647" w:rsidP="005B1647">
            <w:pPr>
              <w:pStyle w:val="Tabell"/>
              <w:jc w:val="left"/>
              <w:cnfStyle w:val="010000000000" w:firstRow="0" w:lastRow="1" w:firstColumn="0" w:lastColumn="0" w:oddVBand="0" w:evenVBand="0" w:oddHBand="0" w:evenHBand="0" w:firstRowFirstColumn="0" w:firstRowLastColumn="0" w:lastRowFirstColumn="0" w:lastRowLastColumn="0"/>
              <w:rPr>
                <w:bCs/>
              </w:rPr>
            </w:pPr>
            <w:r w:rsidRPr="0060128C">
              <w:rPr>
                <w:bCs/>
              </w:rPr>
              <w:t> </w:t>
            </w:r>
          </w:p>
        </w:tc>
        <w:tc>
          <w:tcPr>
            <w:tcW w:w="480" w:type="pct"/>
            <w:noWrap/>
            <w:hideMark/>
          </w:tcPr>
          <w:p w14:paraId="5BFA8D30" w14:textId="77777777" w:rsidR="005B1647" w:rsidRPr="0060128C"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60128C">
              <w:rPr>
                <w:bCs/>
              </w:rPr>
              <w:t>40 914</w:t>
            </w:r>
          </w:p>
        </w:tc>
        <w:tc>
          <w:tcPr>
            <w:tcW w:w="481" w:type="pct"/>
            <w:noWrap/>
            <w:hideMark/>
          </w:tcPr>
          <w:p w14:paraId="36075570" w14:textId="77777777" w:rsidR="005B1647" w:rsidRPr="0060128C"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60128C">
              <w:rPr>
                <w:bCs/>
              </w:rPr>
              <w:t> </w:t>
            </w:r>
          </w:p>
        </w:tc>
        <w:tc>
          <w:tcPr>
            <w:tcW w:w="480" w:type="pct"/>
            <w:noWrap/>
            <w:hideMark/>
          </w:tcPr>
          <w:p w14:paraId="52656BD9" w14:textId="77777777" w:rsidR="005B1647" w:rsidRPr="0060128C"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60128C">
              <w:rPr>
                <w:bCs/>
              </w:rPr>
              <w:t>37 683</w:t>
            </w:r>
          </w:p>
        </w:tc>
        <w:tc>
          <w:tcPr>
            <w:tcW w:w="481" w:type="pct"/>
            <w:noWrap/>
            <w:hideMark/>
          </w:tcPr>
          <w:p w14:paraId="17E74C96" w14:textId="77777777" w:rsidR="005B1647" w:rsidRPr="0060128C"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60128C">
              <w:rPr>
                <w:bCs/>
              </w:rPr>
              <w:t>-3 231</w:t>
            </w:r>
          </w:p>
        </w:tc>
        <w:tc>
          <w:tcPr>
            <w:tcW w:w="480" w:type="pct"/>
            <w:noWrap/>
            <w:hideMark/>
          </w:tcPr>
          <w:p w14:paraId="1F71C76C" w14:textId="77777777" w:rsidR="005B1647" w:rsidRPr="0060128C"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60128C">
              <w:rPr>
                <w:bCs/>
              </w:rPr>
              <w:t>-7,9</w:t>
            </w:r>
          </w:p>
        </w:tc>
        <w:tc>
          <w:tcPr>
            <w:tcW w:w="481" w:type="pct"/>
            <w:hideMark/>
          </w:tcPr>
          <w:p w14:paraId="6AFC4529" w14:textId="77777777" w:rsidR="005B1647" w:rsidRPr="0060128C"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60128C">
              <w:rPr>
                <w:bCs/>
              </w:rPr>
              <w:t>34 960</w:t>
            </w:r>
          </w:p>
        </w:tc>
      </w:tr>
    </w:tbl>
    <w:p w14:paraId="007546A1" w14:textId="77777777" w:rsidR="005B1647" w:rsidRDefault="005B1647" w:rsidP="005B1647">
      <w:pPr>
        <w:pStyle w:val="Brdtext"/>
        <w:spacing w:before="160"/>
      </w:pPr>
      <w:r>
        <w:t>Utgifterna inom utgiftsområdet utgörs av Sveriges betalningar till Europeiska kommissionen för EU-budgeten. Europeiska unionens allmänna budget upprättas årligen inom en flerårig budgetram.</w:t>
      </w:r>
    </w:p>
    <w:p w14:paraId="2E233F91" w14:textId="77777777" w:rsidR="005B1647" w:rsidRDefault="005B1647" w:rsidP="005B1647">
      <w:pPr>
        <w:pStyle w:val="Brdtext"/>
      </w:pPr>
      <w:r>
        <w:t>EU-budgetens utgifter och inkomster ska balansera. Eftersom EU-budgetens inkomster huvudsakligen utgörs av avgifter från medlemsstaterna styr budgetens utgiftsnivå i stor utsträckning den nationella utgiftsnivån inom utgiftsområdet.</w:t>
      </w:r>
    </w:p>
    <w:p w14:paraId="194A768B" w14:textId="77777777" w:rsidR="005B1647" w:rsidRDefault="005B1647" w:rsidP="005B1647">
      <w:pPr>
        <w:pStyle w:val="Brdtext"/>
      </w:pPr>
      <w:r>
        <w:t>Sveriges avgift kan förändras under året och avvika från beräkningen i statens budget beroende på ett flertal faktorer, såsom faktisk uppbörd av tullar och importavgifter, revideringar av medlemsstaternas bruttonationalinkomst (BNI), utfallet av EU-budgeten för tidigare år och ändringsbudgetar på unionsnivå.</w:t>
      </w:r>
    </w:p>
    <w:p w14:paraId="58B281CE" w14:textId="77777777" w:rsidR="005B1647" w:rsidRDefault="005B1647" w:rsidP="005B1647">
      <w:pPr>
        <w:pStyle w:val="Rubrik5utannumrering"/>
      </w:pPr>
      <w:r>
        <w:t>Lägre avgift till EU än beräknat 2019</w:t>
      </w:r>
    </w:p>
    <w:p w14:paraId="532AB315" w14:textId="77777777" w:rsidR="005B1647" w:rsidRDefault="005B1647" w:rsidP="005B1647">
      <w:pPr>
        <w:pStyle w:val="Brdtext"/>
      </w:pPr>
      <w:r>
        <w:t>Utfallet för utgiftsområdet uppgick till 37 683 miljoner kronor och blev därmed 3 231 miljoner kronor (7,9 procent) lägre än vad som anvisades i statens budget. Orsaken till det lägre utfallet beror främst på att EU under 2019 återbetalade ett överskott till Sverige på drygt 1 500 miljoner kronor, vilket minskade årets BNI-avgift, och att EU:s fastställda budget blev lägre än vad som antogs i statens budget. Även tullavgiften blev lägre än beräkningen i statens budget.</w:t>
      </w:r>
    </w:p>
    <w:p w14:paraId="28251CB9" w14:textId="77777777" w:rsidR="005B1647" w:rsidRDefault="005B1647" w:rsidP="005B1647">
      <w:pPr>
        <w:pStyle w:val="Rubrik5utannumrering"/>
      </w:pPr>
      <w:r>
        <w:t>Avgiften till EU ökade med 8 procent 2019</w:t>
      </w:r>
    </w:p>
    <w:p w14:paraId="32CBB4DB" w14:textId="77777777" w:rsidR="005B1647" w:rsidRDefault="005B1647" w:rsidP="005B1647">
      <w:pPr>
        <w:pStyle w:val="Brdtext"/>
      </w:pPr>
      <w:r>
        <w:t>Jämfört med 2018 ökade avgiften till EU med 2 723 miljoner kronor (7,8 procent). Skillnaden beror delvis på den betalning som EU gjorde till Sverige under 2018 av tidigare inbetalda avgifter på sammanlagt 3 700 miljoner kronor, vilket innebar att utfallet för 2018 blev lägre än förväntat. EU återbetalade även avgifter under 2019, men inte lika mycket (1 500 miljoner kronor). Återbetalningarna har alltså påverkat jämförelsen mellan åren med knappt 2 200 miljoner kronor. Den återstående skillnaden beror främst på att tullavgiften blev högre jämfört med 2018.</w:t>
      </w:r>
    </w:p>
    <w:p w14:paraId="4BE6129E" w14:textId="77777777" w:rsidR="005B1647" w:rsidRDefault="005B1647" w:rsidP="005B1647">
      <w:pPr>
        <w:pStyle w:val="Rubrik5utannumrering"/>
      </w:pPr>
      <w:r>
        <w:t>Nettoflödet till EU ökade</w:t>
      </w:r>
    </w:p>
    <w:p w14:paraId="5465282A" w14:textId="77777777" w:rsidR="005B1647" w:rsidRDefault="005B1647" w:rsidP="005B1647">
      <w:pPr>
        <w:pStyle w:val="Brdtext"/>
      </w:pPr>
      <w:r>
        <w:t>Nettoflödet till EU, dvs. skillnaden mellan vad Sverige betalar i EU-avgift och bidragen som Sverige får från EU (se inkomsttyp 6000 Bidrag från EU), blev 25 126 miljoner kronor. Det är en ökning med 2 533 miljoner kronor jämfört med 2018. Av detta förklaras knappt 2 200 miljoner kronor av lägre återbetalningar av tidigare inbetalda avgifter från EU under 2019 och resterande del främst av de högre tullavgifterna.</w:t>
      </w:r>
    </w:p>
    <w:p w14:paraId="47C2BB42" w14:textId="77777777" w:rsidR="005B1647" w:rsidRDefault="005B1647" w:rsidP="005B1647">
      <w:r>
        <w:br w:type="page"/>
      </w:r>
    </w:p>
    <w:p w14:paraId="1496B150" w14:textId="77777777" w:rsidR="005B1647" w:rsidRDefault="005B1647" w:rsidP="00AC2754">
      <w:pPr>
        <w:pStyle w:val="Rubrik3"/>
      </w:pPr>
      <w:bookmarkStart w:id="201" w:name="_Toc37350640"/>
      <w:r w:rsidRPr="009C738B">
        <w:lastRenderedPageBreak/>
        <w:t>Förändring av anslagsbehållningar</w:t>
      </w:r>
      <w:bookmarkEnd w:id="201"/>
    </w:p>
    <w:p w14:paraId="741D17D6" w14:textId="40F032D0" w:rsidR="005B1647" w:rsidRDefault="005B1647" w:rsidP="005B1647">
      <w:pPr>
        <w:pStyle w:val="TabellRubrik"/>
      </w:pPr>
      <w:bookmarkStart w:id="202" w:name="_Toc37340117"/>
      <w:r>
        <w:t xml:space="preserve">Tabell </w:t>
      </w:r>
      <w:r>
        <w:fldChar w:fldCharType="begin"/>
      </w:r>
      <w:r>
        <w:instrText xml:space="preserve"> STYLEREF  "Rubrik 1" \n</w:instrText>
      </w:r>
      <w:r>
        <w:fldChar w:fldCharType="separate"/>
      </w:r>
      <w:r w:rsidR="00301022">
        <w:rPr>
          <w:noProof/>
        </w:rPr>
        <w:t>2</w:t>
      </w:r>
      <w:r>
        <w:rPr>
          <w:noProof/>
        </w:rPr>
        <w:fldChar w:fldCharType="end"/>
      </w:r>
      <w:r>
        <w:t>.</w:t>
      </w:r>
      <w:fldSimple w:instr=" SEQ Tabell \* ARABIC \s 1 ">
        <w:r w:rsidR="00301022">
          <w:rPr>
            <w:noProof/>
          </w:rPr>
          <w:t>117</w:t>
        </w:r>
      </w:fldSimple>
      <w:r>
        <w:tab/>
      </w:r>
      <w:r w:rsidRPr="009C738B">
        <w:t>Förändring av anslagsbehållningar 2015–2019</w:t>
      </w:r>
      <w:bookmarkEnd w:id="202"/>
    </w:p>
    <w:p w14:paraId="1B285B6A" w14:textId="77777777" w:rsidR="005B1647" w:rsidRDefault="005B1647" w:rsidP="005B1647">
      <w:pPr>
        <w:pStyle w:val="TabellUnderrubrik"/>
      </w:pPr>
      <w:r w:rsidRPr="009C738B">
        <w:t>Miljoner kronor</w:t>
      </w:r>
    </w:p>
    <w:tbl>
      <w:tblPr>
        <w:tblStyle w:val="RKBPTabell"/>
        <w:tblW w:w="5000" w:type="pct"/>
        <w:tblLayout w:type="fixed"/>
        <w:tblLook w:val="04E0" w:firstRow="1" w:lastRow="1" w:firstColumn="1" w:lastColumn="0" w:noHBand="0" w:noVBand="1"/>
      </w:tblPr>
      <w:tblGrid>
        <w:gridCol w:w="2835"/>
        <w:gridCol w:w="907"/>
        <w:gridCol w:w="907"/>
        <w:gridCol w:w="907"/>
        <w:gridCol w:w="907"/>
        <w:gridCol w:w="907"/>
      </w:tblGrid>
      <w:tr w:rsidR="00155607" w14:paraId="745D2926" w14:textId="77777777" w:rsidTr="00BE1FEE">
        <w:trPr>
          <w:cnfStyle w:val="100000000000" w:firstRow="1" w:lastRow="0" w:firstColumn="0" w:lastColumn="0" w:oddVBand="0" w:evenVBand="0" w:oddHBand="0" w:evenHBand="0" w:firstRowFirstColumn="0" w:firstRowLastColumn="0" w:lastRowFirstColumn="0" w:lastRowLastColumn="0"/>
          <w:trHeight w:val="225"/>
          <w:tblHeader w:val="0"/>
        </w:trPr>
        <w:tc>
          <w:tcPr>
            <w:cnfStyle w:val="001000000000" w:firstRow="0" w:lastRow="0" w:firstColumn="1" w:lastColumn="0" w:oddVBand="0" w:evenVBand="0" w:oddHBand="0" w:evenHBand="0" w:firstRowFirstColumn="0" w:firstRowLastColumn="0" w:lastRowFirstColumn="0" w:lastRowLastColumn="0"/>
            <w:tcW w:w="1923"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7647AFEC" w14:textId="77777777" w:rsidR="005B1647" w:rsidRPr="00494904" w:rsidRDefault="005B1647" w:rsidP="005B1647">
            <w:pPr>
              <w:pStyle w:val="TabellHuvud"/>
            </w:pPr>
            <w:r w:rsidRPr="00494904">
              <w:t> </w:t>
            </w:r>
          </w:p>
        </w:tc>
        <w:tc>
          <w:tcPr>
            <w:tcW w:w="615"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3734D657" w14:textId="77777777" w:rsidR="005B1647" w:rsidRPr="00494904"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494904">
              <w:t>2015</w:t>
            </w:r>
          </w:p>
        </w:tc>
        <w:tc>
          <w:tcPr>
            <w:tcW w:w="615"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010F86C6" w14:textId="77777777" w:rsidR="005B1647" w:rsidRPr="00494904"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494904">
              <w:t>2016</w:t>
            </w:r>
          </w:p>
        </w:tc>
        <w:tc>
          <w:tcPr>
            <w:tcW w:w="615"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4BB21220" w14:textId="77777777" w:rsidR="005B1647" w:rsidRPr="00494904"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494904">
              <w:t>2017</w:t>
            </w:r>
          </w:p>
        </w:tc>
        <w:tc>
          <w:tcPr>
            <w:tcW w:w="615"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096E384F" w14:textId="77777777" w:rsidR="005B1647" w:rsidRPr="00494904"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494904">
              <w:t>2018</w:t>
            </w:r>
          </w:p>
        </w:tc>
        <w:tc>
          <w:tcPr>
            <w:tcW w:w="615"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6472F61B" w14:textId="77777777" w:rsidR="005B1647" w:rsidRPr="00494904"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494904">
              <w:t>2019</w:t>
            </w:r>
          </w:p>
        </w:tc>
      </w:tr>
      <w:tr w:rsidR="00155607" w14:paraId="3500821A"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1923" w:type="pct"/>
            <w:tcBorders>
              <w:top w:val="single" w:sz="12" w:space="0" w:color="auto"/>
            </w:tcBorders>
            <w:noWrap/>
            <w:hideMark/>
          </w:tcPr>
          <w:p w14:paraId="3AC0621F" w14:textId="77777777" w:rsidR="005B1647" w:rsidRPr="009C738B" w:rsidRDefault="005B1647" w:rsidP="005B1647">
            <w:pPr>
              <w:pStyle w:val="Tabell"/>
              <w:rPr>
                <w:b/>
                <w:bCs/>
              </w:rPr>
            </w:pPr>
            <w:r w:rsidRPr="009C738B">
              <w:rPr>
                <w:b/>
                <w:bCs/>
              </w:rPr>
              <w:t>Ingående ramöverföringsbelopp (UO 1–27 exkl. UO 26)</w:t>
            </w:r>
          </w:p>
        </w:tc>
        <w:tc>
          <w:tcPr>
            <w:tcW w:w="615" w:type="pct"/>
            <w:tcBorders>
              <w:top w:val="single" w:sz="12" w:space="0" w:color="auto"/>
            </w:tcBorders>
            <w:noWrap/>
            <w:hideMark/>
          </w:tcPr>
          <w:p w14:paraId="0181246B" w14:textId="77777777" w:rsidR="005B1647" w:rsidRPr="009C738B"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9C738B">
              <w:rPr>
                <w:b/>
                <w:bCs/>
              </w:rPr>
              <w:t>10 310</w:t>
            </w:r>
          </w:p>
        </w:tc>
        <w:tc>
          <w:tcPr>
            <w:tcW w:w="615" w:type="pct"/>
            <w:tcBorders>
              <w:top w:val="single" w:sz="12" w:space="0" w:color="auto"/>
            </w:tcBorders>
            <w:noWrap/>
            <w:hideMark/>
          </w:tcPr>
          <w:p w14:paraId="525ED897" w14:textId="77777777" w:rsidR="005B1647" w:rsidRPr="009C738B"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9C738B">
              <w:rPr>
                <w:b/>
                <w:bCs/>
              </w:rPr>
              <w:t>10 721</w:t>
            </w:r>
          </w:p>
        </w:tc>
        <w:tc>
          <w:tcPr>
            <w:tcW w:w="615" w:type="pct"/>
            <w:tcBorders>
              <w:top w:val="single" w:sz="12" w:space="0" w:color="auto"/>
            </w:tcBorders>
            <w:noWrap/>
            <w:hideMark/>
          </w:tcPr>
          <w:p w14:paraId="1BA7E9C8" w14:textId="77777777" w:rsidR="005B1647" w:rsidRPr="009C738B"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9C738B">
              <w:rPr>
                <w:b/>
                <w:bCs/>
              </w:rPr>
              <w:t>44 374</w:t>
            </w:r>
          </w:p>
        </w:tc>
        <w:tc>
          <w:tcPr>
            <w:tcW w:w="615" w:type="pct"/>
            <w:tcBorders>
              <w:top w:val="single" w:sz="12" w:space="0" w:color="auto"/>
            </w:tcBorders>
            <w:noWrap/>
            <w:hideMark/>
          </w:tcPr>
          <w:p w14:paraId="13C06331" w14:textId="77777777" w:rsidR="005B1647" w:rsidRPr="009C738B"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9C738B">
              <w:rPr>
                <w:b/>
                <w:bCs/>
              </w:rPr>
              <w:t>47 708</w:t>
            </w:r>
          </w:p>
        </w:tc>
        <w:tc>
          <w:tcPr>
            <w:tcW w:w="615" w:type="pct"/>
            <w:tcBorders>
              <w:top w:val="single" w:sz="12" w:space="0" w:color="auto"/>
            </w:tcBorders>
            <w:noWrap/>
            <w:hideMark/>
          </w:tcPr>
          <w:p w14:paraId="56AA17DB" w14:textId="77777777" w:rsidR="005B1647" w:rsidRPr="009C738B"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9C738B">
              <w:rPr>
                <w:b/>
                <w:bCs/>
              </w:rPr>
              <w:t>33 056</w:t>
            </w:r>
          </w:p>
        </w:tc>
      </w:tr>
      <w:tr w:rsidR="00155607" w14:paraId="6F8BFD7A"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1923" w:type="pct"/>
            <w:noWrap/>
            <w:hideMark/>
          </w:tcPr>
          <w:p w14:paraId="0A2EE222" w14:textId="77777777" w:rsidR="005B1647" w:rsidRPr="009C738B" w:rsidRDefault="005B1647" w:rsidP="005B1647">
            <w:pPr>
              <w:pStyle w:val="Tabell"/>
            </w:pPr>
            <w:r w:rsidRPr="009C738B">
              <w:t>Anvisat i statens budget</w:t>
            </w:r>
          </w:p>
        </w:tc>
        <w:tc>
          <w:tcPr>
            <w:tcW w:w="615" w:type="pct"/>
            <w:noWrap/>
            <w:hideMark/>
          </w:tcPr>
          <w:p w14:paraId="43A5F962" w14:textId="77777777" w:rsidR="005B1647" w:rsidRPr="009C738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C738B">
              <w:t>853 331</w:t>
            </w:r>
          </w:p>
        </w:tc>
        <w:tc>
          <w:tcPr>
            <w:tcW w:w="615" w:type="pct"/>
            <w:noWrap/>
            <w:hideMark/>
          </w:tcPr>
          <w:p w14:paraId="515D05EF" w14:textId="77777777" w:rsidR="005B1647" w:rsidRPr="009C738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C738B">
              <w:t>915 481</w:t>
            </w:r>
          </w:p>
        </w:tc>
        <w:tc>
          <w:tcPr>
            <w:tcW w:w="615" w:type="pct"/>
            <w:noWrap/>
            <w:hideMark/>
          </w:tcPr>
          <w:p w14:paraId="78B979C9" w14:textId="77777777" w:rsidR="005B1647" w:rsidRPr="009C738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C738B">
              <w:t>954 701</w:t>
            </w:r>
          </w:p>
        </w:tc>
        <w:tc>
          <w:tcPr>
            <w:tcW w:w="615" w:type="pct"/>
            <w:noWrap/>
            <w:hideMark/>
          </w:tcPr>
          <w:p w14:paraId="7E821DA9" w14:textId="77777777" w:rsidR="005B1647" w:rsidRPr="009C738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C738B">
              <w:t>989 160</w:t>
            </w:r>
          </w:p>
        </w:tc>
        <w:tc>
          <w:tcPr>
            <w:tcW w:w="615" w:type="pct"/>
            <w:noWrap/>
            <w:hideMark/>
          </w:tcPr>
          <w:p w14:paraId="60B8D028" w14:textId="77777777" w:rsidR="005B1647" w:rsidRPr="009C738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C738B">
              <w:t>1 005 057</w:t>
            </w:r>
          </w:p>
        </w:tc>
      </w:tr>
      <w:tr w:rsidR="00155607" w14:paraId="68882FF2"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1923" w:type="pct"/>
            <w:noWrap/>
            <w:hideMark/>
          </w:tcPr>
          <w:p w14:paraId="5357EC06" w14:textId="77777777" w:rsidR="005B1647" w:rsidRPr="009C738B" w:rsidRDefault="005B1647" w:rsidP="005B1647">
            <w:pPr>
              <w:pStyle w:val="Tabell"/>
            </w:pPr>
            <w:r w:rsidRPr="009C738B">
              <w:t>Ändringsbudget</w:t>
            </w:r>
          </w:p>
        </w:tc>
        <w:tc>
          <w:tcPr>
            <w:tcW w:w="615" w:type="pct"/>
            <w:noWrap/>
            <w:hideMark/>
          </w:tcPr>
          <w:p w14:paraId="6F067AD1" w14:textId="77777777" w:rsidR="005B1647" w:rsidRPr="009C738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C738B">
              <w:t>26 765</w:t>
            </w:r>
          </w:p>
        </w:tc>
        <w:tc>
          <w:tcPr>
            <w:tcW w:w="615" w:type="pct"/>
            <w:noWrap/>
            <w:hideMark/>
          </w:tcPr>
          <w:p w14:paraId="66A29F8E" w14:textId="77777777" w:rsidR="005B1647" w:rsidRPr="009C738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C738B">
              <w:t>33 074</w:t>
            </w:r>
          </w:p>
        </w:tc>
        <w:tc>
          <w:tcPr>
            <w:tcW w:w="615" w:type="pct"/>
            <w:noWrap/>
            <w:hideMark/>
          </w:tcPr>
          <w:p w14:paraId="07CFFFB4" w14:textId="77777777" w:rsidR="005B1647" w:rsidRPr="009C738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C738B">
              <w:t>15 860</w:t>
            </w:r>
          </w:p>
        </w:tc>
        <w:tc>
          <w:tcPr>
            <w:tcW w:w="615" w:type="pct"/>
            <w:noWrap/>
            <w:hideMark/>
          </w:tcPr>
          <w:p w14:paraId="51914C32" w14:textId="77777777" w:rsidR="005B1647" w:rsidRPr="009C738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C738B">
              <w:t>15 611</w:t>
            </w:r>
          </w:p>
        </w:tc>
        <w:tc>
          <w:tcPr>
            <w:tcW w:w="615" w:type="pct"/>
            <w:noWrap/>
            <w:hideMark/>
          </w:tcPr>
          <w:p w14:paraId="4E24EFA8" w14:textId="77777777" w:rsidR="005B1647" w:rsidRPr="009C738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C738B">
              <w:t>6 099</w:t>
            </w:r>
          </w:p>
        </w:tc>
      </w:tr>
      <w:tr w:rsidR="00155607" w14:paraId="4BA45638"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1923" w:type="pct"/>
            <w:noWrap/>
            <w:hideMark/>
          </w:tcPr>
          <w:p w14:paraId="0EC7E101" w14:textId="77777777" w:rsidR="005B1647" w:rsidRPr="009C738B" w:rsidRDefault="005B1647" w:rsidP="005B1647">
            <w:pPr>
              <w:pStyle w:val="Tabell"/>
            </w:pPr>
            <w:r w:rsidRPr="009C738B">
              <w:t>Utnyttjade medgivna överskridanden</w:t>
            </w:r>
          </w:p>
        </w:tc>
        <w:tc>
          <w:tcPr>
            <w:tcW w:w="615" w:type="pct"/>
            <w:noWrap/>
            <w:hideMark/>
          </w:tcPr>
          <w:p w14:paraId="250F9BF0" w14:textId="77777777" w:rsidR="005B1647" w:rsidRPr="009C738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C738B">
              <w:t>2</w:t>
            </w:r>
          </w:p>
        </w:tc>
        <w:tc>
          <w:tcPr>
            <w:tcW w:w="615" w:type="pct"/>
            <w:noWrap/>
            <w:hideMark/>
          </w:tcPr>
          <w:p w14:paraId="62DDFEFB" w14:textId="77777777" w:rsidR="005B1647" w:rsidRPr="009C738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C738B">
              <w:t>146</w:t>
            </w:r>
          </w:p>
        </w:tc>
        <w:tc>
          <w:tcPr>
            <w:tcW w:w="615" w:type="pct"/>
            <w:noWrap/>
            <w:hideMark/>
          </w:tcPr>
          <w:p w14:paraId="798BD73F" w14:textId="77777777" w:rsidR="005B1647" w:rsidRPr="009C738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C738B">
              <w:t>18</w:t>
            </w:r>
          </w:p>
        </w:tc>
        <w:tc>
          <w:tcPr>
            <w:tcW w:w="615" w:type="pct"/>
            <w:noWrap/>
            <w:hideMark/>
          </w:tcPr>
          <w:p w14:paraId="04CD7397" w14:textId="77777777" w:rsidR="005B1647" w:rsidRPr="009C738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C738B">
              <w:t>31</w:t>
            </w:r>
          </w:p>
        </w:tc>
        <w:tc>
          <w:tcPr>
            <w:tcW w:w="615" w:type="pct"/>
            <w:noWrap/>
            <w:hideMark/>
          </w:tcPr>
          <w:p w14:paraId="58D82A51" w14:textId="77777777" w:rsidR="005B1647" w:rsidRPr="009C738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C738B">
              <w:t>0</w:t>
            </w:r>
          </w:p>
        </w:tc>
      </w:tr>
      <w:tr w:rsidR="00155607" w14:paraId="7A8C6D1E"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1923" w:type="pct"/>
            <w:noWrap/>
            <w:hideMark/>
          </w:tcPr>
          <w:p w14:paraId="581D7DBE" w14:textId="77777777" w:rsidR="005B1647" w:rsidRPr="009C738B" w:rsidRDefault="005B1647" w:rsidP="005B1647">
            <w:pPr>
              <w:pStyle w:val="Tabell"/>
            </w:pPr>
            <w:r w:rsidRPr="009C738B">
              <w:t>Indragningar</w:t>
            </w:r>
          </w:p>
        </w:tc>
        <w:tc>
          <w:tcPr>
            <w:tcW w:w="615" w:type="pct"/>
            <w:noWrap/>
            <w:hideMark/>
          </w:tcPr>
          <w:p w14:paraId="7E6DD4E3" w14:textId="77777777" w:rsidR="005B1647" w:rsidRPr="009C738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C738B">
              <w:t>-12 277</w:t>
            </w:r>
          </w:p>
        </w:tc>
        <w:tc>
          <w:tcPr>
            <w:tcW w:w="615" w:type="pct"/>
            <w:noWrap/>
            <w:hideMark/>
          </w:tcPr>
          <w:p w14:paraId="568CF3C3" w14:textId="77777777" w:rsidR="005B1647" w:rsidRPr="009C738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C738B">
              <w:t>-15 952</w:t>
            </w:r>
          </w:p>
        </w:tc>
        <w:tc>
          <w:tcPr>
            <w:tcW w:w="615" w:type="pct"/>
            <w:noWrap/>
            <w:hideMark/>
          </w:tcPr>
          <w:p w14:paraId="78705DDF" w14:textId="77777777" w:rsidR="005B1647" w:rsidRPr="009C738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C738B">
              <w:t>-37 064</w:t>
            </w:r>
          </w:p>
        </w:tc>
        <w:tc>
          <w:tcPr>
            <w:tcW w:w="615" w:type="pct"/>
            <w:noWrap/>
            <w:hideMark/>
          </w:tcPr>
          <w:p w14:paraId="09CE32A5" w14:textId="77777777" w:rsidR="005B1647" w:rsidRPr="009C738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C738B">
              <w:t>-44 529</w:t>
            </w:r>
          </w:p>
        </w:tc>
        <w:tc>
          <w:tcPr>
            <w:tcW w:w="615" w:type="pct"/>
            <w:noWrap/>
            <w:hideMark/>
          </w:tcPr>
          <w:p w14:paraId="46799685" w14:textId="77777777" w:rsidR="005B1647" w:rsidRPr="009C738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C738B">
              <w:t>-28 573</w:t>
            </w:r>
          </w:p>
        </w:tc>
      </w:tr>
      <w:tr w:rsidR="00155607" w14:paraId="784322BD"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1923" w:type="pct"/>
            <w:noWrap/>
            <w:hideMark/>
          </w:tcPr>
          <w:p w14:paraId="549E7832" w14:textId="77777777" w:rsidR="005B1647" w:rsidRPr="009C738B" w:rsidRDefault="005B1647" w:rsidP="005B1647">
            <w:pPr>
              <w:pStyle w:val="Tabell"/>
            </w:pPr>
            <w:r w:rsidRPr="009C738B">
              <w:t>Utfall</w:t>
            </w:r>
          </w:p>
        </w:tc>
        <w:tc>
          <w:tcPr>
            <w:tcW w:w="615" w:type="pct"/>
            <w:noWrap/>
            <w:hideMark/>
          </w:tcPr>
          <w:p w14:paraId="5E760641" w14:textId="77777777" w:rsidR="005B1647" w:rsidRPr="009C738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C738B">
              <w:t>867 409</w:t>
            </w:r>
          </w:p>
        </w:tc>
        <w:tc>
          <w:tcPr>
            <w:tcW w:w="615" w:type="pct"/>
            <w:noWrap/>
            <w:hideMark/>
          </w:tcPr>
          <w:p w14:paraId="70DAE19F" w14:textId="77777777" w:rsidR="005B1647" w:rsidRPr="009C738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C738B">
              <w:t>899 096</w:t>
            </w:r>
          </w:p>
        </w:tc>
        <w:tc>
          <w:tcPr>
            <w:tcW w:w="615" w:type="pct"/>
            <w:noWrap/>
            <w:hideMark/>
          </w:tcPr>
          <w:p w14:paraId="180E9430" w14:textId="77777777" w:rsidR="005B1647" w:rsidRPr="009C738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C738B">
              <w:t>930 181</w:t>
            </w:r>
          </w:p>
        </w:tc>
        <w:tc>
          <w:tcPr>
            <w:tcW w:w="615" w:type="pct"/>
            <w:noWrap/>
            <w:hideMark/>
          </w:tcPr>
          <w:p w14:paraId="0257BFFF" w14:textId="77777777" w:rsidR="005B1647" w:rsidRPr="009C738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C738B">
              <w:t>974 924</w:t>
            </w:r>
          </w:p>
        </w:tc>
        <w:tc>
          <w:tcPr>
            <w:tcW w:w="615" w:type="pct"/>
            <w:noWrap/>
            <w:hideMark/>
          </w:tcPr>
          <w:p w14:paraId="7B6D42D8" w14:textId="77777777" w:rsidR="005B1647" w:rsidRPr="009C738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C738B">
              <w:t>990 706</w:t>
            </w:r>
          </w:p>
        </w:tc>
      </w:tr>
      <w:tr w:rsidR="00155607" w14:paraId="42989CD4"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1923" w:type="pct"/>
            <w:noWrap/>
            <w:hideMark/>
          </w:tcPr>
          <w:p w14:paraId="0688EDA1" w14:textId="77777777" w:rsidR="005B1647" w:rsidRPr="009C738B" w:rsidRDefault="005B1647" w:rsidP="005B1647">
            <w:pPr>
              <w:pStyle w:val="Tabell"/>
              <w:rPr>
                <w:b/>
                <w:bCs/>
              </w:rPr>
            </w:pPr>
            <w:r w:rsidRPr="009C738B">
              <w:rPr>
                <w:b/>
                <w:bCs/>
              </w:rPr>
              <w:t>Utgående ramöverföringsbelopp (UO 1–27 exkl. UO 26)</w:t>
            </w:r>
          </w:p>
        </w:tc>
        <w:tc>
          <w:tcPr>
            <w:tcW w:w="615" w:type="pct"/>
            <w:noWrap/>
            <w:hideMark/>
          </w:tcPr>
          <w:p w14:paraId="4E10F1AF" w14:textId="77777777" w:rsidR="005B1647" w:rsidRPr="009C738B"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9C738B">
              <w:rPr>
                <w:b/>
                <w:bCs/>
              </w:rPr>
              <w:t>10 721</w:t>
            </w:r>
          </w:p>
        </w:tc>
        <w:tc>
          <w:tcPr>
            <w:tcW w:w="615" w:type="pct"/>
            <w:noWrap/>
            <w:hideMark/>
          </w:tcPr>
          <w:p w14:paraId="7B14A940" w14:textId="77777777" w:rsidR="005B1647" w:rsidRPr="009C738B"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9C738B">
              <w:rPr>
                <w:b/>
                <w:bCs/>
              </w:rPr>
              <w:t>44 374</w:t>
            </w:r>
          </w:p>
        </w:tc>
        <w:tc>
          <w:tcPr>
            <w:tcW w:w="615" w:type="pct"/>
            <w:noWrap/>
            <w:hideMark/>
          </w:tcPr>
          <w:p w14:paraId="62AE04EB" w14:textId="77777777" w:rsidR="005B1647" w:rsidRPr="009C738B"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9C738B">
              <w:rPr>
                <w:b/>
                <w:bCs/>
              </w:rPr>
              <w:t>47 709</w:t>
            </w:r>
          </w:p>
        </w:tc>
        <w:tc>
          <w:tcPr>
            <w:tcW w:w="615" w:type="pct"/>
            <w:noWrap/>
            <w:hideMark/>
          </w:tcPr>
          <w:p w14:paraId="48FF9133" w14:textId="77777777" w:rsidR="005B1647" w:rsidRPr="009C738B"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9C738B">
              <w:rPr>
                <w:b/>
                <w:bCs/>
              </w:rPr>
              <w:t>33 056</w:t>
            </w:r>
          </w:p>
        </w:tc>
        <w:tc>
          <w:tcPr>
            <w:tcW w:w="615" w:type="pct"/>
            <w:noWrap/>
            <w:hideMark/>
          </w:tcPr>
          <w:p w14:paraId="0F72259A" w14:textId="77777777" w:rsidR="005B1647" w:rsidRPr="009C738B"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9C738B">
              <w:rPr>
                <w:b/>
                <w:bCs/>
              </w:rPr>
              <w:t>24 933</w:t>
            </w:r>
          </w:p>
        </w:tc>
      </w:tr>
      <w:tr w:rsidR="00155607" w14:paraId="73C547B4" w14:textId="77777777" w:rsidTr="00155607">
        <w:trPr>
          <w:trHeight w:val="450"/>
        </w:trPr>
        <w:tc>
          <w:tcPr>
            <w:cnfStyle w:val="001000000000" w:firstRow="0" w:lastRow="0" w:firstColumn="1" w:lastColumn="0" w:oddVBand="0" w:evenVBand="0" w:oddHBand="0" w:evenHBand="0" w:firstRowFirstColumn="0" w:firstRowLastColumn="0" w:lastRowFirstColumn="0" w:lastRowLastColumn="0"/>
            <w:tcW w:w="1923" w:type="pct"/>
            <w:hideMark/>
          </w:tcPr>
          <w:p w14:paraId="46712619" w14:textId="77777777" w:rsidR="005B1647" w:rsidRPr="009C738B" w:rsidRDefault="005B1647" w:rsidP="005B1647">
            <w:pPr>
              <w:pStyle w:val="Tabell"/>
              <w:rPr>
                <w:b/>
                <w:bCs/>
              </w:rPr>
            </w:pPr>
            <w:r w:rsidRPr="009C738B">
              <w:rPr>
                <w:b/>
                <w:bCs/>
              </w:rPr>
              <w:t>Förändring av anslagsbehållningar (UO 1–27 exkl. UO 26)</w:t>
            </w:r>
          </w:p>
        </w:tc>
        <w:tc>
          <w:tcPr>
            <w:tcW w:w="615" w:type="pct"/>
            <w:noWrap/>
            <w:hideMark/>
          </w:tcPr>
          <w:p w14:paraId="7DCF64D2" w14:textId="77777777" w:rsidR="005B1647" w:rsidRPr="009C738B"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9C738B">
              <w:rPr>
                <w:b/>
                <w:bCs/>
              </w:rPr>
              <w:t>412</w:t>
            </w:r>
          </w:p>
        </w:tc>
        <w:tc>
          <w:tcPr>
            <w:tcW w:w="615" w:type="pct"/>
            <w:noWrap/>
            <w:hideMark/>
          </w:tcPr>
          <w:p w14:paraId="185BC108" w14:textId="77777777" w:rsidR="005B1647" w:rsidRPr="009C738B"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9C738B">
              <w:rPr>
                <w:b/>
                <w:bCs/>
              </w:rPr>
              <w:t>33 653</w:t>
            </w:r>
          </w:p>
        </w:tc>
        <w:tc>
          <w:tcPr>
            <w:tcW w:w="615" w:type="pct"/>
            <w:noWrap/>
            <w:hideMark/>
          </w:tcPr>
          <w:p w14:paraId="13090363" w14:textId="77777777" w:rsidR="005B1647" w:rsidRPr="009C738B"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9C738B">
              <w:rPr>
                <w:b/>
                <w:bCs/>
              </w:rPr>
              <w:t>3 335</w:t>
            </w:r>
          </w:p>
        </w:tc>
        <w:tc>
          <w:tcPr>
            <w:tcW w:w="615" w:type="pct"/>
            <w:noWrap/>
            <w:hideMark/>
          </w:tcPr>
          <w:p w14:paraId="5BD39846" w14:textId="77777777" w:rsidR="005B1647" w:rsidRPr="009C738B"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9C738B">
              <w:rPr>
                <w:b/>
                <w:bCs/>
              </w:rPr>
              <w:t>-14 652</w:t>
            </w:r>
          </w:p>
        </w:tc>
        <w:tc>
          <w:tcPr>
            <w:tcW w:w="615" w:type="pct"/>
            <w:noWrap/>
            <w:hideMark/>
          </w:tcPr>
          <w:p w14:paraId="5F858ED1" w14:textId="77777777" w:rsidR="005B1647" w:rsidRPr="009C738B"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9C738B">
              <w:rPr>
                <w:b/>
                <w:bCs/>
              </w:rPr>
              <w:t>-8 123</w:t>
            </w:r>
          </w:p>
        </w:tc>
      </w:tr>
      <w:tr w:rsidR="00155607" w14:paraId="6CD7A26A"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1923" w:type="pct"/>
            <w:hideMark/>
          </w:tcPr>
          <w:p w14:paraId="40F67684" w14:textId="77777777" w:rsidR="005B1647" w:rsidRPr="009C738B" w:rsidRDefault="005B1647" w:rsidP="005B1647">
            <w:pPr>
              <w:pStyle w:val="Tabell"/>
              <w:rPr>
                <w:b/>
                <w:bCs/>
              </w:rPr>
            </w:pPr>
            <w:r w:rsidRPr="009C738B">
              <w:rPr>
                <w:b/>
                <w:bCs/>
              </w:rPr>
              <w:t>Förändring av anslagsbehållningar (UO 26)</w:t>
            </w:r>
          </w:p>
        </w:tc>
        <w:tc>
          <w:tcPr>
            <w:tcW w:w="615" w:type="pct"/>
            <w:noWrap/>
            <w:hideMark/>
          </w:tcPr>
          <w:p w14:paraId="4A2D771A" w14:textId="77777777" w:rsidR="005B1647" w:rsidRPr="009C738B"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9C738B">
              <w:rPr>
                <w:b/>
                <w:bCs/>
              </w:rPr>
              <w:t>-11 369</w:t>
            </w:r>
          </w:p>
        </w:tc>
        <w:tc>
          <w:tcPr>
            <w:tcW w:w="615" w:type="pct"/>
            <w:noWrap/>
            <w:hideMark/>
          </w:tcPr>
          <w:p w14:paraId="4D3EEF6B" w14:textId="77777777" w:rsidR="005B1647" w:rsidRPr="009C738B"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9C738B">
              <w:rPr>
                <w:b/>
                <w:bCs/>
              </w:rPr>
              <w:t>1 636</w:t>
            </w:r>
          </w:p>
        </w:tc>
        <w:tc>
          <w:tcPr>
            <w:tcW w:w="615" w:type="pct"/>
            <w:noWrap/>
            <w:hideMark/>
          </w:tcPr>
          <w:p w14:paraId="0273C6F3" w14:textId="77777777" w:rsidR="005B1647" w:rsidRPr="009C738B"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9C738B">
              <w:rPr>
                <w:b/>
                <w:bCs/>
              </w:rPr>
              <w:t>-3 127</w:t>
            </w:r>
          </w:p>
        </w:tc>
        <w:tc>
          <w:tcPr>
            <w:tcW w:w="615" w:type="pct"/>
            <w:noWrap/>
            <w:hideMark/>
          </w:tcPr>
          <w:p w14:paraId="2EA3FB0C" w14:textId="77777777" w:rsidR="005B1647" w:rsidRPr="009C738B"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9C738B">
              <w:rPr>
                <w:b/>
                <w:bCs/>
              </w:rPr>
              <w:t>-5 842</w:t>
            </w:r>
          </w:p>
        </w:tc>
        <w:tc>
          <w:tcPr>
            <w:tcW w:w="615" w:type="pct"/>
            <w:noWrap/>
            <w:hideMark/>
          </w:tcPr>
          <w:p w14:paraId="63E2B9A0" w14:textId="77777777" w:rsidR="005B1647" w:rsidRPr="009C738B"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9C738B">
              <w:rPr>
                <w:b/>
                <w:bCs/>
              </w:rPr>
              <w:t>2 888</w:t>
            </w:r>
          </w:p>
        </w:tc>
      </w:tr>
      <w:tr w:rsidR="00155607" w14:paraId="277EA170" w14:textId="77777777" w:rsidTr="00155607">
        <w:trPr>
          <w:cnfStyle w:val="010000000000" w:firstRow="0" w:lastRow="1" w:firstColumn="0" w:lastColumn="0" w:oddVBand="0" w:evenVBand="0" w:oddHBand="0" w:evenHBand="0" w:firstRowFirstColumn="0" w:firstRowLastColumn="0" w:lastRowFirstColumn="0" w:lastRowLastColumn="0"/>
          <w:trHeight w:val="225"/>
        </w:trPr>
        <w:tc>
          <w:tcPr>
            <w:cnfStyle w:val="001000000000" w:firstRow="0" w:lastRow="0" w:firstColumn="1" w:lastColumn="0" w:oddVBand="0" w:evenVBand="0" w:oddHBand="0" w:evenHBand="0" w:firstRowFirstColumn="0" w:firstRowLastColumn="0" w:lastRowFirstColumn="0" w:lastRowLastColumn="0"/>
            <w:tcW w:w="1923" w:type="pct"/>
            <w:hideMark/>
          </w:tcPr>
          <w:p w14:paraId="489BD973" w14:textId="77777777" w:rsidR="005B1647" w:rsidRPr="009C738B" w:rsidRDefault="005B1647" w:rsidP="005B1647">
            <w:pPr>
              <w:pStyle w:val="Tabell"/>
              <w:rPr>
                <w:bCs/>
              </w:rPr>
            </w:pPr>
            <w:r w:rsidRPr="009C738B">
              <w:rPr>
                <w:bCs/>
              </w:rPr>
              <w:t>Förändring av anslagsbehållningar (UO 1 - 27)</w:t>
            </w:r>
          </w:p>
        </w:tc>
        <w:tc>
          <w:tcPr>
            <w:tcW w:w="615" w:type="pct"/>
            <w:noWrap/>
            <w:hideMark/>
          </w:tcPr>
          <w:p w14:paraId="1DF1EF6A" w14:textId="77777777" w:rsidR="005B1647" w:rsidRPr="009C738B"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9C738B">
              <w:rPr>
                <w:bCs/>
              </w:rPr>
              <w:t>-10 957</w:t>
            </w:r>
          </w:p>
        </w:tc>
        <w:tc>
          <w:tcPr>
            <w:tcW w:w="615" w:type="pct"/>
            <w:noWrap/>
            <w:hideMark/>
          </w:tcPr>
          <w:p w14:paraId="657A78CB" w14:textId="77777777" w:rsidR="005B1647" w:rsidRPr="009C738B"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9C738B">
              <w:rPr>
                <w:bCs/>
              </w:rPr>
              <w:t>35 289</w:t>
            </w:r>
          </w:p>
        </w:tc>
        <w:tc>
          <w:tcPr>
            <w:tcW w:w="615" w:type="pct"/>
            <w:noWrap/>
            <w:hideMark/>
          </w:tcPr>
          <w:p w14:paraId="2678E1EF" w14:textId="77777777" w:rsidR="005B1647" w:rsidRPr="009C738B"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9C738B">
              <w:rPr>
                <w:bCs/>
              </w:rPr>
              <w:t>207</w:t>
            </w:r>
          </w:p>
        </w:tc>
        <w:tc>
          <w:tcPr>
            <w:tcW w:w="615" w:type="pct"/>
            <w:noWrap/>
            <w:hideMark/>
          </w:tcPr>
          <w:p w14:paraId="06804DAB" w14:textId="77777777" w:rsidR="005B1647" w:rsidRPr="009C738B"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9C738B">
              <w:rPr>
                <w:bCs/>
              </w:rPr>
              <w:t>-20 494</w:t>
            </w:r>
          </w:p>
        </w:tc>
        <w:tc>
          <w:tcPr>
            <w:tcW w:w="615" w:type="pct"/>
            <w:noWrap/>
            <w:hideMark/>
          </w:tcPr>
          <w:p w14:paraId="0330434F" w14:textId="77777777" w:rsidR="005B1647" w:rsidRPr="009C738B"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9C738B">
              <w:rPr>
                <w:bCs/>
              </w:rPr>
              <w:t>-5 235</w:t>
            </w:r>
          </w:p>
        </w:tc>
      </w:tr>
    </w:tbl>
    <w:p w14:paraId="38595B90" w14:textId="77777777" w:rsidR="005B1647" w:rsidRDefault="005B1647" w:rsidP="005B1647">
      <w:pPr>
        <w:pStyle w:val="Klla"/>
      </w:pPr>
      <w:r w:rsidRPr="009C738B">
        <w:t>Anm.: Tekniska justeringar medför att ingående överföringsbelopp inte alltid stämmer med utgående överföringsbelopp.</w:t>
      </w:r>
    </w:p>
    <w:p w14:paraId="571A8073" w14:textId="77777777" w:rsidR="005B1647" w:rsidRPr="001C4D74" w:rsidRDefault="005B1647" w:rsidP="005B1647">
      <w:pPr>
        <w:pStyle w:val="Rubrik5utannumrering"/>
      </w:pPr>
      <w:r w:rsidRPr="001C4D74">
        <w:t>Ramanslag kan både sparas och överskridas</w:t>
      </w:r>
    </w:p>
    <w:p w14:paraId="2EBE8D27" w14:textId="77777777" w:rsidR="005B1647" w:rsidRPr="001C4D74" w:rsidRDefault="005B1647" w:rsidP="005B1647">
      <w:pPr>
        <w:pStyle w:val="Klla"/>
        <w:rPr>
          <w:rFonts w:asciiTheme="minorHAnsi" w:hAnsiTheme="minorHAnsi"/>
          <w:sz w:val="22"/>
        </w:rPr>
      </w:pPr>
      <w:r w:rsidRPr="001C4D74">
        <w:rPr>
          <w:rFonts w:asciiTheme="minorHAnsi" w:hAnsiTheme="minorHAnsi"/>
          <w:sz w:val="22"/>
        </w:rPr>
        <w:t>Anslagen i statens budget är ramanslag. Ramanslag kan både överskridas och sparas till kommande år. I statens budget budgeteras därför även förändringar av anslagsbehållningar. Denna budgetpost är inte fördelad per anslag utan tas upp under posten Förändring av anslagsbehållningar. I budgeten har posten de senaste åren varit negativ eftersom regeringen beräknat att anslagsbehållningarna ska öka. Regeringen beräknade posten till -11 289 miljoner kronor i budgeten för 2019. Det innebär en budgeterad ökning av anslagsbehållningarna. Totalt minskade i stället anslagsbehållningarna med 5 235 miljoner kronor. Posten utgör ett netto av anslagsbehållningar från föregående budgetår, sparade medel från aktuellt budgetår och utnyttjande av anslagskrediter. I redovisningen av det slutliga utfallet ingår däremot förbrukning av anslagsbehållningar och utnyttjande av anslagskredit i utgifterna för respektive anslag och utgiftsområde.</w:t>
      </w:r>
    </w:p>
    <w:p w14:paraId="5F39CEAF" w14:textId="77777777" w:rsidR="005B1647" w:rsidRDefault="005B1647" w:rsidP="005B1647">
      <w:pPr>
        <w:pStyle w:val="Brdtext"/>
      </w:pPr>
      <w:r w:rsidRPr="001C4D74">
        <w:t>Vid budgeteringen beräknades anslagsbehållningarna inom utgiftsområde 26</w:t>
      </w:r>
      <w:r>
        <w:t> </w:t>
      </w:r>
      <w:r w:rsidRPr="001C4D74">
        <w:t>Statsskuldsräntor m.m. öka med 108 miljoner kronor. Anslagsbehållningen för utgiftsområdet ökade med 2 888 miljoner kronor, från 57 miljoner kronor vid början av året till 2 945 miljoner kronor vid utgången av året. Utgifterna inom utgiftsområdet omfattas inte av utgiftstaket.</w:t>
      </w:r>
    </w:p>
    <w:p w14:paraId="47BAEE49" w14:textId="77777777" w:rsidR="005B1647" w:rsidRDefault="005B1647" w:rsidP="005B1647">
      <w:pPr>
        <w:pStyle w:val="Rubrik5utannumrering"/>
      </w:pPr>
      <w:r>
        <w:t>Anslagsbehållningarna under utgiftstaket beräknades öka med 11 miljarder, men minskade med 8 miljarder kronor</w:t>
      </w:r>
    </w:p>
    <w:p w14:paraId="695430C5" w14:textId="77777777" w:rsidR="005B1647" w:rsidRDefault="005B1647" w:rsidP="005B1647">
      <w:pPr>
        <w:pStyle w:val="Brdtext"/>
      </w:pPr>
      <w:r>
        <w:t>Anslagsbehållningarna, exklusive utgiftsområde 26, minskade under 2019 från 33 056 miljoner kronor vid ingången av året till 24 933 miljoner kronor vid utgången av året. De minskade alltså med 8 123 miljoner kronor, vilket kan jämföras med den ökning på 11 181 miljoner kronor som beräknades i budgeten. Det är en skillnad på 19 304 miljoner kronor.</w:t>
      </w:r>
    </w:p>
    <w:p w14:paraId="5DDFF5FE" w14:textId="77777777" w:rsidR="005B1647" w:rsidRDefault="005B1647" w:rsidP="005B1647">
      <w:pPr>
        <w:pStyle w:val="Rubrik5utannumrering"/>
      </w:pPr>
      <w:r>
        <w:t>Indragningarna minskade med 16 miljarder kronor</w:t>
      </w:r>
    </w:p>
    <w:p w14:paraId="73ECF7D9" w14:textId="77777777" w:rsidR="005B1647" w:rsidRDefault="005B1647" w:rsidP="005B1647">
      <w:pPr>
        <w:pStyle w:val="Brdtext"/>
      </w:pPr>
      <w:r>
        <w:t>Indragningar av anslagsmedel, exklusive Statsskuldsräntor m.m. uppgick till 28 573 miljoner kronor under året. Det är en minskning med 15 956 miljoner kronor (35,8 procent) jämfört med 2018.</w:t>
      </w:r>
    </w:p>
    <w:p w14:paraId="64ED3338" w14:textId="77777777" w:rsidR="005B1647" w:rsidRDefault="005B1647" w:rsidP="005B1647">
      <w:pPr>
        <w:pStyle w:val="Brdtext"/>
      </w:pPr>
      <w:r>
        <w:lastRenderedPageBreak/>
        <w:t>I tabell 2.41 redovisas de anslag (exklusive utgiftsområde 26 Statsskuldsräntor m.m.), som uppvisade utgående anslagsbehållningar och utnyttjade anslagskrediter över 1 000 miljoner kronor under något av åren 2015–2019.</w:t>
      </w:r>
    </w:p>
    <w:p w14:paraId="7AD2E10E" w14:textId="69778076" w:rsidR="005B1647" w:rsidRDefault="005B1647" w:rsidP="005B1647">
      <w:pPr>
        <w:pStyle w:val="TabellRubrik"/>
      </w:pPr>
      <w:bookmarkStart w:id="203" w:name="_Toc37340118"/>
      <w:r>
        <w:t xml:space="preserve">Tabell </w:t>
      </w:r>
      <w:r>
        <w:fldChar w:fldCharType="begin"/>
      </w:r>
      <w:r>
        <w:instrText xml:space="preserve"> STYLEREF  "Rubrik 1" \n</w:instrText>
      </w:r>
      <w:r>
        <w:fldChar w:fldCharType="separate"/>
      </w:r>
      <w:r w:rsidR="00301022">
        <w:rPr>
          <w:noProof/>
        </w:rPr>
        <w:t>2</w:t>
      </w:r>
      <w:r>
        <w:rPr>
          <w:noProof/>
        </w:rPr>
        <w:fldChar w:fldCharType="end"/>
      </w:r>
      <w:r>
        <w:t>.</w:t>
      </w:r>
      <w:fldSimple w:instr=" SEQ Tabell \* ARABIC \s 1 ">
        <w:r w:rsidR="00301022">
          <w:rPr>
            <w:noProof/>
          </w:rPr>
          <w:t>118</w:t>
        </w:r>
      </w:fldSimple>
      <w:r>
        <w:tab/>
      </w:r>
      <w:r w:rsidRPr="0089206B">
        <w:t>Specifikation av anslagsbehållningar och anslagskrediter över 1 000 miljoner kronor</w:t>
      </w:r>
      <w:bookmarkEnd w:id="203"/>
    </w:p>
    <w:p w14:paraId="0710BDA4" w14:textId="77777777" w:rsidR="005B1647" w:rsidRDefault="005B1647" w:rsidP="005B1647">
      <w:pPr>
        <w:pStyle w:val="TabellUnderrubrik"/>
      </w:pPr>
      <w:r w:rsidRPr="0089206B">
        <w:t>Miljoner kronor</w:t>
      </w:r>
    </w:p>
    <w:tbl>
      <w:tblPr>
        <w:tblStyle w:val="RKBPTabell"/>
        <w:tblW w:w="5000" w:type="pct"/>
        <w:tblLayout w:type="fixed"/>
        <w:tblLook w:val="06E0" w:firstRow="1" w:lastRow="1" w:firstColumn="1" w:lastColumn="0" w:noHBand="1" w:noVBand="1"/>
      </w:tblPr>
      <w:tblGrid>
        <w:gridCol w:w="708"/>
        <w:gridCol w:w="709"/>
        <w:gridCol w:w="3302"/>
        <w:gridCol w:w="562"/>
        <w:gridCol w:w="509"/>
        <w:gridCol w:w="562"/>
        <w:gridCol w:w="509"/>
        <w:gridCol w:w="509"/>
      </w:tblGrid>
      <w:tr w:rsidR="00155607" w14:paraId="400412F0" w14:textId="77777777" w:rsidTr="00CC3A62">
        <w:trPr>
          <w:cnfStyle w:val="100000000000" w:firstRow="1" w:lastRow="0" w:firstColumn="0" w:lastColumn="0" w:oddVBand="0" w:evenVBand="0" w:oddHBand="0" w:evenHBand="0" w:firstRowFirstColumn="0" w:firstRowLastColumn="0" w:lastRowFirstColumn="0" w:lastRowLastColumn="0"/>
          <w:trHeight w:val="170"/>
          <w:tblHeader w:val="0"/>
        </w:trPr>
        <w:tc>
          <w:tcPr>
            <w:cnfStyle w:val="001000000000" w:firstRow="0" w:lastRow="0" w:firstColumn="1" w:lastColumn="0" w:oddVBand="0" w:evenVBand="0" w:oddHBand="0" w:evenHBand="0" w:firstRowFirstColumn="0" w:firstRowLastColumn="0" w:lastRowFirstColumn="0" w:lastRowLastColumn="0"/>
            <w:tcW w:w="481" w:type="pct"/>
            <w:tcBorders>
              <w:top w:val="none" w:sz="0" w:space="0" w:color="auto"/>
              <w:left w:val="none" w:sz="0" w:space="0" w:color="auto"/>
              <w:bottom w:val="none" w:sz="0" w:space="0" w:color="auto"/>
              <w:right w:val="none" w:sz="0" w:space="0" w:color="auto"/>
              <w:tl2br w:val="none" w:sz="0" w:space="0" w:color="auto"/>
              <w:tr2bl w:val="none" w:sz="0" w:space="0" w:color="auto"/>
            </w:tcBorders>
            <w:noWrap/>
            <w:hideMark/>
          </w:tcPr>
          <w:p w14:paraId="2847F141" w14:textId="40DAC17F" w:rsidR="005B1647" w:rsidRPr="0089206B" w:rsidRDefault="005B1647" w:rsidP="00CC3A62">
            <w:pPr>
              <w:pStyle w:val="TabellHuvud"/>
            </w:pPr>
            <w:r w:rsidRPr="0089206B">
              <w:t>U</w:t>
            </w:r>
            <w:r>
              <w:t>tgifts</w:t>
            </w:r>
            <w:r w:rsidR="00CC3A62">
              <w:t>-</w:t>
            </w:r>
            <w:r>
              <w:t>område</w:t>
            </w:r>
          </w:p>
        </w:tc>
        <w:tc>
          <w:tcPr>
            <w:tcW w:w="481" w:type="pct"/>
            <w:tcBorders>
              <w:top w:val="none" w:sz="0" w:space="0" w:color="auto"/>
              <w:left w:val="none" w:sz="0" w:space="0" w:color="auto"/>
              <w:bottom w:val="none" w:sz="0" w:space="0" w:color="auto"/>
              <w:right w:val="none" w:sz="0" w:space="0" w:color="auto"/>
              <w:tl2br w:val="none" w:sz="0" w:space="0" w:color="auto"/>
              <w:tr2bl w:val="none" w:sz="0" w:space="0" w:color="auto"/>
            </w:tcBorders>
            <w:noWrap/>
            <w:hideMark/>
          </w:tcPr>
          <w:p w14:paraId="6AFF18B0" w14:textId="77777777" w:rsidR="005B1647" w:rsidRPr="0089206B" w:rsidRDefault="005B1647" w:rsidP="00CC3A62">
            <w:pPr>
              <w:pStyle w:val="TabellHuvud"/>
              <w:jc w:val="left"/>
              <w:cnfStyle w:val="100000000000" w:firstRow="1" w:lastRow="0" w:firstColumn="0" w:lastColumn="0" w:oddVBand="0" w:evenVBand="0" w:oddHBand="0" w:evenHBand="0" w:firstRowFirstColumn="0" w:firstRowLastColumn="0" w:lastRowFirstColumn="0" w:lastRowLastColumn="0"/>
            </w:pPr>
            <w:r w:rsidRPr="0089206B">
              <w:t>Anslag</w:t>
            </w:r>
          </w:p>
        </w:tc>
        <w:tc>
          <w:tcPr>
            <w:tcW w:w="2239" w:type="pct"/>
            <w:tcBorders>
              <w:top w:val="none" w:sz="0" w:space="0" w:color="auto"/>
              <w:left w:val="none" w:sz="0" w:space="0" w:color="auto"/>
              <w:bottom w:val="none" w:sz="0" w:space="0" w:color="auto"/>
              <w:right w:val="none" w:sz="0" w:space="0" w:color="auto"/>
              <w:tl2br w:val="none" w:sz="0" w:space="0" w:color="auto"/>
              <w:tr2bl w:val="none" w:sz="0" w:space="0" w:color="auto"/>
            </w:tcBorders>
            <w:noWrap/>
            <w:hideMark/>
          </w:tcPr>
          <w:p w14:paraId="5762FC1E" w14:textId="77777777" w:rsidR="005B1647" w:rsidRPr="0089206B" w:rsidRDefault="005B1647" w:rsidP="00CC3A62">
            <w:pPr>
              <w:pStyle w:val="TabellHuvud"/>
              <w:jc w:val="left"/>
              <w:cnfStyle w:val="100000000000" w:firstRow="1" w:lastRow="0" w:firstColumn="0" w:lastColumn="0" w:oddVBand="0" w:evenVBand="0" w:oddHBand="0" w:evenHBand="0" w:firstRowFirstColumn="0" w:firstRowLastColumn="0" w:lastRowFirstColumn="0" w:lastRowLastColumn="0"/>
            </w:pPr>
            <w:r w:rsidRPr="0089206B">
              <w:t>Anslagsnamn</w:t>
            </w:r>
          </w:p>
        </w:tc>
        <w:tc>
          <w:tcPr>
            <w:tcW w:w="381" w:type="pct"/>
            <w:tcBorders>
              <w:top w:val="none" w:sz="0" w:space="0" w:color="auto"/>
              <w:left w:val="none" w:sz="0" w:space="0" w:color="auto"/>
              <w:bottom w:val="none" w:sz="0" w:space="0" w:color="auto"/>
              <w:right w:val="none" w:sz="0" w:space="0" w:color="auto"/>
              <w:tl2br w:val="none" w:sz="0" w:space="0" w:color="auto"/>
              <w:tr2bl w:val="none" w:sz="0" w:space="0" w:color="auto"/>
            </w:tcBorders>
            <w:noWrap/>
            <w:hideMark/>
          </w:tcPr>
          <w:p w14:paraId="0B6EDF32" w14:textId="77777777" w:rsidR="005B1647" w:rsidRPr="0089206B" w:rsidRDefault="005B1647" w:rsidP="00CC3A62">
            <w:pPr>
              <w:pStyle w:val="TabellHuvud"/>
              <w:cnfStyle w:val="100000000000" w:firstRow="1" w:lastRow="0" w:firstColumn="0" w:lastColumn="0" w:oddVBand="0" w:evenVBand="0" w:oddHBand="0" w:evenHBand="0" w:firstRowFirstColumn="0" w:firstRowLastColumn="0" w:lastRowFirstColumn="0" w:lastRowLastColumn="0"/>
            </w:pPr>
            <w:r w:rsidRPr="0089206B">
              <w:t>2015</w:t>
            </w:r>
          </w:p>
        </w:tc>
        <w:tc>
          <w:tcPr>
            <w:tcW w:w="345" w:type="pct"/>
            <w:tcBorders>
              <w:top w:val="none" w:sz="0" w:space="0" w:color="auto"/>
              <w:left w:val="none" w:sz="0" w:space="0" w:color="auto"/>
              <w:bottom w:val="none" w:sz="0" w:space="0" w:color="auto"/>
              <w:right w:val="none" w:sz="0" w:space="0" w:color="auto"/>
              <w:tl2br w:val="none" w:sz="0" w:space="0" w:color="auto"/>
              <w:tr2bl w:val="none" w:sz="0" w:space="0" w:color="auto"/>
            </w:tcBorders>
            <w:noWrap/>
            <w:hideMark/>
          </w:tcPr>
          <w:p w14:paraId="377541E7" w14:textId="77777777" w:rsidR="005B1647" w:rsidRPr="0089206B" w:rsidRDefault="005B1647" w:rsidP="00CC3A62">
            <w:pPr>
              <w:pStyle w:val="TabellHuvud"/>
              <w:cnfStyle w:val="100000000000" w:firstRow="1" w:lastRow="0" w:firstColumn="0" w:lastColumn="0" w:oddVBand="0" w:evenVBand="0" w:oddHBand="0" w:evenHBand="0" w:firstRowFirstColumn="0" w:firstRowLastColumn="0" w:lastRowFirstColumn="0" w:lastRowLastColumn="0"/>
            </w:pPr>
            <w:r w:rsidRPr="0089206B">
              <w:t>2016</w:t>
            </w:r>
          </w:p>
        </w:tc>
        <w:tc>
          <w:tcPr>
            <w:tcW w:w="381" w:type="pct"/>
            <w:tcBorders>
              <w:top w:val="none" w:sz="0" w:space="0" w:color="auto"/>
              <w:left w:val="none" w:sz="0" w:space="0" w:color="auto"/>
              <w:bottom w:val="none" w:sz="0" w:space="0" w:color="auto"/>
              <w:right w:val="none" w:sz="0" w:space="0" w:color="auto"/>
              <w:tl2br w:val="none" w:sz="0" w:space="0" w:color="auto"/>
              <w:tr2bl w:val="none" w:sz="0" w:space="0" w:color="auto"/>
            </w:tcBorders>
            <w:noWrap/>
            <w:hideMark/>
          </w:tcPr>
          <w:p w14:paraId="286E125C" w14:textId="77777777" w:rsidR="005B1647" w:rsidRPr="0089206B" w:rsidRDefault="005B1647" w:rsidP="00CC3A62">
            <w:pPr>
              <w:pStyle w:val="TabellHuvud"/>
              <w:cnfStyle w:val="100000000000" w:firstRow="1" w:lastRow="0" w:firstColumn="0" w:lastColumn="0" w:oddVBand="0" w:evenVBand="0" w:oddHBand="0" w:evenHBand="0" w:firstRowFirstColumn="0" w:firstRowLastColumn="0" w:lastRowFirstColumn="0" w:lastRowLastColumn="0"/>
            </w:pPr>
            <w:r w:rsidRPr="0089206B">
              <w:t>2017</w:t>
            </w:r>
          </w:p>
        </w:tc>
        <w:tc>
          <w:tcPr>
            <w:tcW w:w="345" w:type="pct"/>
            <w:tcBorders>
              <w:top w:val="none" w:sz="0" w:space="0" w:color="auto"/>
              <w:left w:val="none" w:sz="0" w:space="0" w:color="auto"/>
              <w:bottom w:val="none" w:sz="0" w:space="0" w:color="auto"/>
              <w:right w:val="none" w:sz="0" w:space="0" w:color="auto"/>
              <w:tl2br w:val="none" w:sz="0" w:space="0" w:color="auto"/>
              <w:tr2bl w:val="none" w:sz="0" w:space="0" w:color="auto"/>
            </w:tcBorders>
            <w:noWrap/>
            <w:hideMark/>
          </w:tcPr>
          <w:p w14:paraId="21C32C4A" w14:textId="77777777" w:rsidR="005B1647" w:rsidRPr="0089206B" w:rsidRDefault="005B1647" w:rsidP="00CC3A62">
            <w:pPr>
              <w:pStyle w:val="TabellHuvud"/>
              <w:cnfStyle w:val="100000000000" w:firstRow="1" w:lastRow="0" w:firstColumn="0" w:lastColumn="0" w:oddVBand="0" w:evenVBand="0" w:oddHBand="0" w:evenHBand="0" w:firstRowFirstColumn="0" w:firstRowLastColumn="0" w:lastRowFirstColumn="0" w:lastRowLastColumn="0"/>
            </w:pPr>
            <w:r w:rsidRPr="0089206B">
              <w:t>2018</w:t>
            </w:r>
          </w:p>
        </w:tc>
        <w:tc>
          <w:tcPr>
            <w:tcW w:w="345" w:type="pct"/>
            <w:tcBorders>
              <w:top w:val="none" w:sz="0" w:space="0" w:color="auto"/>
              <w:left w:val="none" w:sz="0" w:space="0" w:color="auto"/>
              <w:bottom w:val="none" w:sz="0" w:space="0" w:color="auto"/>
              <w:right w:val="none" w:sz="0" w:space="0" w:color="auto"/>
              <w:tl2br w:val="none" w:sz="0" w:space="0" w:color="auto"/>
              <w:tr2bl w:val="none" w:sz="0" w:space="0" w:color="auto"/>
            </w:tcBorders>
            <w:noWrap/>
            <w:hideMark/>
          </w:tcPr>
          <w:p w14:paraId="5786D6B1" w14:textId="77777777" w:rsidR="005B1647" w:rsidRPr="0089206B" w:rsidRDefault="005B1647" w:rsidP="00CC3A62">
            <w:pPr>
              <w:pStyle w:val="TabellHuvud"/>
              <w:cnfStyle w:val="100000000000" w:firstRow="1" w:lastRow="0" w:firstColumn="0" w:lastColumn="0" w:oddVBand="0" w:evenVBand="0" w:oddHBand="0" w:evenHBand="0" w:firstRowFirstColumn="0" w:firstRowLastColumn="0" w:lastRowFirstColumn="0" w:lastRowLastColumn="0"/>
            </w:pPr>
            <w:r w:rsidRPr="0089206B">
              <w:t>2019</w:t>
            </w:r>
          </w:p>
        </w:tc>
      </w:tr>
      <w:tr w:rsidR="00155607" w14:paraId="77576570" w14:textId="77777777" w:rsidTr="00CC3A62">
        <w:trPr>
          <w:trHeight w:val="170"/>
        </w:trPr>
        <w:tc>
          <w:tcPr>
            <w:cnfStyle w:val="001000000000" w:firstRow="0" w:lastRow="0" w:firstColumn="1" w:lastColumn="0" w:oddVBand="0" w:evenVBand="0" w:oddHBand="0" w:evenHBand="0" w:firstRowFirstColumn="0" w:firstRowLastColumn="0" w:lastRowFirstColumn="0" w:lastRowLastColumn="0"/>
            <w:tcW w:w="481" w:type="pct"/>
            <w:noWrap/>
            <w:hideMark/>
          </w:tcPr>
          <w:p w14:paraId="41B26346" w14:textId="77777777" w:rsidR="005B1647" w:rsidRPr="0089206B" w:rsidRDefault="005B1647" w:rsidP="005B1647">
            <w:pPr>
              <w:pStyle w:val="Tabell"/>
            </w:pPr>
            <w:r w:rsidRPr="0089206B">
              <w:t>4</w:t>
            </w:r>
          </w:p>
        </w:tc>
        <w:tc>
          <w:tcPr>
            <w:tcW w:w="481" w:type="pct"/>
            <w:hideMark/>
          </w:tcPr>
          <w:p w14:paraId="739747AC" w14:textId="77777777" w:rsidR="005B1647" w:rsidRPr="0089206B" w:rsidRDefault="005B1647" w:rsidP="00CC3A62">
            <w:pPr>
              <w:pStyle w:val="Tabell"/>
              <w:jc w:val="left"/>
              <w:cnfStyle w:val="000000000000" w:firstRow="0" w:lastRow="0" w:firstColumn="0" w:lastColumn="0" w:oddVBand="0" w:evenVBand="0" w:oddHBand="0" w:evenHBand="0" w:firstRowFirstColumn="0" w:firstRowLastColumn="0" w:lastRowFirstColumn="0" w:lastRowLastColumn="0"/>
            </w:pPr>
            <w:r w:rsidRPr="0089206B">
              <w:t>1:1</w:t>
            </w:r>
          </w:p>
        </w:tc>
        <w:tc>
          <w:tcPr>
            <w:tcW w:w="2239" w:type="pct"/>
            <w:hideMark/>
          </w:tcPr>
          <w:p w14:paraId="0DA58A1F" w14:textId="77777777" w:rsidR="005B1647" w:rsidRPr="0089206B" w:rsidRDefault="005B1647" w:rsidP="00CC3A62">
            <w:pPr>
              <w:pStyle w:val="Tabell"/>
              <w:jc w:val="left"/>
              <w:cnfStyle w:val="000000000000" w:firstRow="0" w:lastRow="0" w:firstColumn="0" w:lastColumn="0" w:oddVBand="0" w:evenVBand="0" w:oddHBand="0" w:evenHBand="0" w:firstRowFirstColumn="0" w:firstRowLastColumn="0" w:lastRowFirstColumn="0" w:lastRowLastColumn="0"/>
            </w:pPr>
            <w:r w:rsidRPr="0089206B">
              <w:t>Polismyndigheten</w:t>
            </w:r>
          </w:p>
        </w:tc>
        <w:tc>
          <w:tcPr>
            <w:tcW w:w="381" w:type="pct"/>
            <w:noWrap/>
            <w:hideMark/>
          </w:tcPr>
          <w:p w14:paraId="22B08BD3" w14:textId="77777777" w:rsidR="005B1647" w:rsidRPr="0089206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9206B">
              <w:t>415</w:t>
            </w:r>
          </w:p>
        </w:tc>
        <w:tc>
          <w:tcPr>
            <w:tcW w:w="345" w:type="pct"/>
            <w:noWrap/>
            <w:hideMark/>
          </w:tcPr>
          <w:p w14:paraId="69F0D8D8" w14:textId="77777777" w:rsidR="005B1647" w:rsidRPr="0089206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9206B">
              <w:t>369</w:t>
            </w:r>
          </w:p>
        </w:tc>
        <w:tc>
          <w:tcPr>
            <w:tcW w:w="381" w:type="pct"/>
            <w:noWrap/>
            <w:hideMark/>
          </w:tcPr>
          <w:p w14:paraId="57BBC357" w14:textId="77777777" w:rsidR="005B1647" w:rsidRPr="0089206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9206B">
              <w:t>79</w:t>
            </w:r>
          </w:p>
        </w:tc>
        <w:tc>
          <w:tcPr>
            <w:tcW w:w="345" w:type="pct"/>
            <w:noWrap/>
            <w:hideMark/>
          </w:tcPr>
          <w:p w14:paraId="5941B785" w14:textId="77777777" w:rsidR="005B1647" w:rsidRPr="0089206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9206B">
              <w:t>1 021</w:t>
            </w:r>
          </w:p>
        </w:tc>
        <w:tc>
          <w:tcPr>
            <w:tcW w:w="345" w:type="pct"/>
            <w:noWrap/>
            <w:hideMark/>
          </w:tcPr>
          <w:p w14:paraId="492A5E21" w14:textId="77777777" w:rsidR="005B1647" w:rsidRPr="0089206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9206B">
              <w:t>301</w:t>
            </w:r>
          </w:p>
        </w:tc>
      </w:tr>
      <w:tr w:rsidR="00155607" w14:paraId="6EDB7B3C" w14:textId="77777777" w:rsidTr="00CC3A62">
        <w:trPr>
          <w:trHeight w:val="170"/>
        </w:trPr>
        <w:tc>
          <w:tcPr>
            <w:cnfStyle w:val="001000000000" w:firstRow="0" w:lastRow="0" w:firstColumn="1" w:lastColumn="0" w:oddVBand="0" w:evenVBand="0" w:oddHBand="0" w:evenHBand="0" w:firstRowFirstColumn="0" w:firstRowLastColumn="0" w:lastRowFirstColumn="0" w:lastRowLastColumn="0"/>
            <w:tcW w:w="481" w:type="pct"/>
            <w:noWrap/>
            <w:hideMark/>
          </w:tcPr>
          <w:p w14:paraId="7174B7EB" w14:textId="77777777" w:rsidR="005B1647" w:rsidRPr="0089206B" w:rsidRDefault="005B1647" w:rsidP="005B1647">
            <w:pPr>
              <w:pStyle w:val="Tabell"/>
            </w:pPr>
            <w:r w:rsidRPr="0089206B">
              <w:t>7</w:t>
            </w:r>
          </w:p>
        </w:tc>
        <w:tc>
          <w:tcPr>
            <w:tcW w:w="481" w:type="pct"/>
            <w:hideMark/>
          </w:tcPr>
          <w:p w14:paraId="25C09474" w14:textId="77777777" w:rsidR="005B1647" w:rsidRPr="0089206B" w:rsidRDefault="005B1647" w:rsidP="00CC3A62">
            <w:pPr>
              <w:pStyle w:val="Tabell"/>
              <w:jc w:val="left"/>
              <w:cnfStyle w:val="000000000000" w:firstRow="0" w:lastRow="0" w:firstColumn="0" w:lastColumn="0" w:oddVBand="0" w:evenVBand="0" w:oddHBand="0" w:evenHBand="0" w:firstRowFirstColumn="0" w:firstRowLastColumn="0" w:lastRowFirstColumn="0" w:lastRowLastColumn="0"/>
            </w:pPr>
            <w:r w:rsidRPr="0089206B">
              <w:t>1:1</w:t>
            </w:r>
          </w:p>
        </w:tc>
        <w:tc>
          <w:tcPr>
            <w:tcW w:w="2239" w:type="pct"/>
            <w:hideMark/>
          </w:tcPr>
          <w:p w14:paraId="680BF723" w14:textId="77777777" w:rsidR="005B1647" w:rsidRPr="0089206B" w:rsidRDefault="005B1647" w:rsidP="00CC3A62">
            <w:pPr>
              <w:pStyle w:val="Tabell"/>
              <w:jc w:val="left"/>
              <w:cnfStyle w:val="000000000000" w:firstRow="0" w:lastRow="0" w:firstColumn="0" w:lastColumn="0" w:oddVBand="0" w:evenVBand="0" w:oddHBand="0" w:evenHBand="0" w:firstRowFirstColumn="0" w:firstRowLastColumn="0" w:lastRowFirstColumn="0" w:lastRowLastColumn="0"/>
            </w:pPr>
            <w:r w:rsidRPr="0089206B">
              <w:t>Biståndsverksamhet</w:t>
            </w:r>
          </w:p>
        </w:tc>
        <w:tc>
          <w:tcPr>
            <w:tcW w:w="381" w:type="pct"/>
            <w:noWrap/>
            <w:hideMark/>
          </w:tcPr>
          <w:p w14:paraId="2E14E11E" w14:textId="77777777" w:rsidR="005B1647" w:rsidRPr="0089206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9206B">
              <w:t>-2 596</w:t>
            </w:r>
          </w:p>
        </w:tc>
        <w:tc>
          <w:tcPr>
            <w:tcW w:w="345" w:type="pct"/>
            <w:noWrap/>
            <w:hideMark/>
          </w:tcPr>
          <w:p w14:paraId="720D08D9" w14:textId="77777777" w:rsidR="005B1647" w:rsidRPr="0089206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9206B">
              <w:t>-15</w:t>
            </w:r>
          </w:p>
        </w:tc>
        <w:tc>
          <w:tcPr>
            <w:tcW w:w="381" w:type="pct"/>
            <w:noWrap/>
            <w:hideMark/>
          </w:tcPr>
          <w:p w14:paraId="79195B93" w14:textId="77777777" w:rsidR="005B1647" w:rsidRPr="0089206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9206B">
              <w:t>36</w:t>
            </w:r>
          </w:p>
        </w:tc>
        <w:tc>
          <w:tcPr>
            <w:tcW w:w="345" w:type="pct"/>
            <w:noWrap/>
            <w:hideMark/>
          </w:tcPr>
          <w:p w14:paraId="5CDB0239" w14:textId="77777777" w:rsidR="005B1647" w:rsidRPr="0089206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9206B">
              <w:t>-50</w:t>
            </w:r>
          </w:p>
        </w:tc>
        <w:tc>
          <w:tcPr>
            <w:tcW w:w="345" w:type="pct"/>
            <w:noWrap/>
            <w:hideMark/>
          </w:tcPr>
          <w:p w14:paraId="58F12D3B" w14:textId="77777777" w:rsidR="005B1647" w:rsidRPr="0089206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9206B">
              <w:t>127</w:t>
            </w:r>
          </w:p>
        </w:tc>
      </w:tr>
      <w:tr w:rsidR="00155607" w14:paraId="7513AF3E" w14:textId="77777777" w:rsidTr="00CC3A62">
        <w:trPr>
          <w:trHeight w:val="170"/>
        </w:trPr>
        <w:tc>
          <w:tcPr>
            <w:cnfStyle w:val="001000000000" w:firstRow="0" w:lastRow="0" w:firstColumn="1" w:lastColumn="0" w:oddVBand="0" w:evenVBand="0" w:oddHBand="0" w:evenHBand="0" w:firstRowFirstColumn="0" w:firstRowLastColumn="0" w:lastRowFirstColumn="0" w:lastRowLastColumn="0"/>
            <w:tcW w:w="481" w:type="pct"/>
            <w:noWrap/>
            <w:hideMark/>
          </w:tcPr>
          <w:p w14:paraId="230FF75E" w14:textId="77777777" w:rsidR="005B1647" w:rsidRPr="0089206B" w:rsidRDefault="005B1647" w:rsidP="005B1647">
            <w:pPr>
              <w:pStyle w:val="Tabell"/>
            </w:pPr>
            <w:r w:rsidRPr="0089206B">
              <w:t>8</w:t>
            </w:r>
          </w:p>
        </w:tc>
        <w:tc>
          <w:tcPr>
            <w:tcW w:w="481" w:type="pct"/>
            <w:hideMark/>
          </w:tcPr>
          <w:p w14:paraId="36919C14" w14:textId="77777777" w:rsidR="005B1647" w:rsidRPr="0089206B" w:rsidRDefault="005B1647" w:rsidP="00CC3A62">
            <w:pPr>
              <w:pStyle w:val="Tabell"/>
              <w:jc w:val="left"/>
              <w:cnfStyle w:val="000000000000" w:firstRow="0" w:lastRow="0" w:firstColumn="0" w:lastColumn="0" w:oddVBand="0" w:evenVBand="0" w:oddHBand="0" w:evenHBand="0" w:firstRowFirstColumn="0" w:firstRowLastColumn="0" w:lastRowFirstColumn="0" w:lastRowLastColumn="0"/>
            </w:pPr>
            <w:r w:rsidRPr="0089206B">
              <w:t>1:2</w:t>
            </w:r>
          </w:p>
        </w:tc>
        <w:tc>
          <w:tcPr>
            <w:tcW w:w="2239" w:type="pct"/>
            <w:hideMark/>
          </w:tcPr>
          <w:p w14:paraId="0B1D7752" w14:textId="77777777" w:rsidR="005B1647" w:rsidRPr="0089206B" w:rsidRDefault="005B1647" w:rsidP="00CC3A62">
            <w:pPr>
              <w:pStyle w:val="Tabell"/>
              <w:jc w:val="left"/>
              <w:cnfStyle w:val="000000000000" w:firstRow="0" w:lastRow="0" w:firstColumn="0" w:lastColumn="0" w:oddVBand="0" w:evenVBand="0" w:oddHBand="0" w:evenHBand="0" w:firstRowFirstColumn="0" w:firstRowLastColumn="0" w:lastRowFirstColumn="0" w:lastRowLastColumn="0"/>
            </w:pPr>
            <w:r w:rsidRPr="0089206B">
              <w:t>Ersättningar och bostadskostnader</w:t>
            </w:r>
          </w:p>
        </w:tc>
        <w:tc>
          <w:tcPr>
            <w:tcW w:w="381" w:type="pct"/>
            <w:noWrap/>
            <w:hideMark/>
          </w:tcPr>
          <w:p w14:paraId="04774648" w14:textId="77777777" w:rsidR="005B1647" w:rsidRPr="0089206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9206B">
              <w:t>-106</w:t>
            </w:r>
          </w:p>
        </w:tc>
        <w:tc>
          <w:tcPr>
            <w:tcW w:w="345" w:type="pct"/>
            <w:noWrap/>
            <w:hideMark/>
          </w:tcPr>
          <w:p w14:paraId="6ECFE230" w14:textId="77777777" w:rsidR="005B1647" w:rsidRPr="0089206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9206B">
              <w:t>1 441</w:t>
            </w:r>
          </w:p>
        </w:tc>
        <w:tc>
          <w:tcPr>
            <w:tcW w:w="381" w:type="pct"/>
            <w:noWrap/>
            <w:hideMark/>
          </w:tcPr>
          <w:p w14:paraId="382547D2" w14:textId="77777777" w:rsidR="005B1647" w:rsidRPr="0089206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9206B">
              <w:t>-1 099</w:t>
            </w:r>
          </w:p>
        </w:tc>
        <w:tc>
          <w:tcPr>
            <w:tcW w:w="345" w:type="pct"/>
            <w:noWrap/>
            <w:hideMark/>
          </w:tcPr>
          <w:p w14:paraId="09410AD9" w14:textId="77777777" w:rsidR="005B1647" w:rsidRPr="0089206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9206B">
              <w:t>684</w:t>
            </w:r>
          </w:p>
        </w:tc>
        <w:tc>
          <w:tcPr>
            <w:tcW w:w="345" w:type="pct"/>
            <w:noWrap/>
            <w:hideMark/>
          </w:tcPr>
          <w:p w14:paraId="1F49EC38" w14:textId="77777777" w:rsidR="005B1647" w:rsidRPr="0089206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9206B">
              <w:t>509</w:t>
            </w:r>
          </w:p>
        </w:tc>
      </w:tr>
      <w:tr w:rsidR="00155607" w14:paraId="0F36E6DF" w14:textId="77777777" w:rsidTr="00CC3A62">
        <w:trPr>
          <w:trHeight w:val="170"/>
        </w:trPr>
        <w:tc>
          <w:tcPr>
            <w:cnfStyle w:val="001000000000" w:firstRow="0" w:lastRow="0" w:firstColumn="1" w:lastColumn="0" w:oddVBand="0" w:evenVBand="0" w:oddHBand="0" w:evenHBand="0" w:firstRowFirstColumn="0" w:firstRowLastColumn="0" w:lastRowFirstColumn="0" w:lastRowLastColumn="0"/>
            <w:tcW w:w="481" w:type="pct"/>
            <w:noWrap/>
            <w:hideMark/>
          </w:tcPr>
          <w:p w14:paraId="4CAB23C5" w14:textId="77777777" w:rsidR="005B1647" w:rsidRPr="0089206B" w:rsidRDefault="005B1647" w:rsidP="005B1647">
            <w:pPr>
              <w:pStyle w:val="Tabell"/>
            </w:pPr>
            <w:r w:rsidRPr="0089206B">
              <w:t>9</w:t>
            </w:r>
          </w:p>
        </w:tc>
        <w:tc>
          <w:tcPr>
            <w:tcW w:w="481" w:type="pct"/>
            <w:hideMark/>
          </w:tcPr>
          <w:p w14:paraId="5C88179A" w14:textId="77777777" w:rsidR="005B1647" w:rsidRPr="0089206B" w:rsidRDefault="005B1647" w:rsidP="00CC3A62">
            <w:pPr>
              <w:pStyle w:val="Tabell"/>
              <w:jc w:val="left"/>
              <w:cnfStyle w:val="000000000000" w:firstRow="0" w:lastRow="0" w:firstColumn="0" w:lastColumn="0" w:oddVBand="0" w:evenVBand="0" w:oddHBand="0" w:evenHBand="0" w:firstRowFirstColumn="0" w:firstRowLastColumn="0" w:lastRowFirstColumn="0" w:lastRowLastColumn="0"/>
            </w:pPr>
            <w:r w:rsidRPr="0089206B">
              <w:t>1:5</w:t>
            </w:r>
          </w:p>
        </w:tc>
        <w:tc>
          <w:tcPr>
            <w:tcW w:w="2239" w:type="pct"/>
            <w:hideMark/>
          </w:tcPr>
          <w:p w14:paraId="6BFE6362" w14:textId="77777777" w:rsidR="005B1647" w:rsidRPr="0089206B" w:rsidRDefault="005B1647" w:rsidP="00CC3A62">
            <w:pPr>
              <w:pStyle w:val="Tabell"/>
              <w:jc w:val="left"/>
              <w:cnfStyle w:val="000000000000" w:firstRow="0" w:lastRow="0" w:firstColumn="0" w:lastColumn="0" w:oddVBand="0" w:evenVBand="0" w:oddHBand="0" w:evenHBand="0" w:firstRowFirstColumn="0" w:firstRowLastColumn="0" w:lastRowFirstColumn="0" w:lastRowLastColumn="0"/>
            </w:pPr>
            <w:r w:rsidRPr="0089206B">
              <w:t>Bidrag för läkemedelsförmånerna</w:t>
            </w:r>
          </w:p>
        </w:tc>
        <w:tc>
          <w:tcPr>
            <w:tcW w:w="381" w:type="pct"/>
            <w:noWrap/>
            <w:hideMark/>
          </w:tcPr>
          <w:p w14:paraId="19378AC9" w14:textId="77777777" w:rsidR="005B1647" w:rsidRPr="0089206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9206B">
              <w:t>-2 135</w:t>
            </w:r>
          </w:p>
        </w:tc>
        <w:tc>
          <w:tcPr>
            <w:tcW w:w="345" w:type="pct"/>
            <w:noWrap/>
            <w:hideMark/>
          </w:tcPr>
          <w:p w14:paraId="02D3EEF4" w14:textId="77777777" w:rsidR="005B1647" w:rsidRPr="0089206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9206B">
              <w:t>-208</w:t>
            </w:r>
          </w:p>
        </w:tc>
        <w:tc>
          <w:tcPr>
            <w:tcW w:w="381" w:type="pct"/>
            <w:noWrap/>
            <w:hideMark/>
          </w:tcPr>
          <w:p w14:paraId="1782C762" w14:textId="77777777" w:rsidR="005B1647" w:rsidRPr="0089206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9206B">
              <w:t>-662</w:t>
            </w:r>
          </w:p>
        </w:tc>
        <w:tc>
          <w:tcPr>
            <w:tcW w:w="345" w:type="pct"/>
            <w:noWrap/>
            <w:hideMark/>
          </w:tcPr>
          <w:p w14:paraId="0F27ABAF" w14:textId="77777777" w:rsidR="005B1647" w:rsidRPr="0089206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9206B">
              <w:t>2</w:t>
            </w:r>
          </w:p>
        </w:tc>
        <w:tc>
          <w:tcPr>
            <w:tcW w:w="345" w:type="pct"/>
            <w:noWrap/>
            <w:hideMark/>
          </w:tcPr>
          <w:p w14:paraId="7FF22213" w14:textId="77777777" w:rsidR="005B1647" w:rsidRPr="0089206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9206B">
              <w:t>-9</w:t>
            </w:r>
          </w:p>
        </w:tc>
      </w:tr>
      <w:tr w:rsidR="00155607" w14:paraId="4843AA8A" w14:textId="77777777" w:rsidTr="00CC3A62">
        <w:trPr>
          <w:trHeight w:val="170"/>
        </w:trPr>
        <w:tc>
          <w:tcPr>
            <w:cnfStyle w:val="001000000000" w:firstRow="0" w:lastRow="0" w:firstColumn="1" w:lastColumn="0" w:oddVBand="0" w:evenVBand="0" w:oddHBand="0" w:evenHBand="0" w:firstRowFirstColumn="0" w:firstRowLastColumn="0" w:lastRowFirstColumn="0" w:lastRowLastColumn="0"/>
            <w:tcW w:w="481" w:type="pct"/>
            <w:noWrap/>
            <w:hideMark/>
          </w:tcPr>
          <w:p w14:paraId="615637EF" w14:textId="77777777" w:rsidR="005B1647" w:rsidRPr="0089206B" w:rsidRDefault="005B1647" w:rsidP="005B1647">
            <w:pPr>
              <w:pStyle w:val="Tabell"/>
            </w:pPr>
            <w:r w:rsidRPr="0089206B">
              <w:t>9</w:t>
            </w:r>
          </w:p>
        </w:tc>
        <w:tc>
          <w:tcPr>
            <w:tcW w:w="481" w:type="pct"/>
            <w:hideMark/>
          </w:tcPr>
          <w:p w14:paraId="43ACBB78" w14:textId="77777777" w:rsidR="005B1647" w:rsidRPr="0089206B" w:rsidRDefault="005B1647" w:rsidP="00CC3A62">
            <w:pPr>
              <w:pStyle w:val="Tabell"/>
              <w:jc w:val="left"/>
              <w:cnfStyle w:val="000000000000" w:firstRow="0" w:lastRow="0" w:firstColumn="0" w:lastColumn="0" w:oddVBand="0" w:evenVBand="0" w:oddHBand="0" w:evenHBand="0" w:firstRowFirstColumn="0" w:firstRowLastColumn="0" w:lastRowFirstColumn="0" w:lastRowLastColumn="0"/>
            </w:pPr>
            <w:r w:rsidRPr="0089206B">
              <w:t>4:4</w:t>
            </w:r>
          </w:p>
        </w:tc>
        <w:tc>
          <w:tcPr>
            <w:tcW w:w="2239" w:type="pct"/>
            <w:hideMark/>
          </w:tcPr>
          <w:p w14:paraId="54A0B6CB" w14:textId="77777777" w:rsidR="005B1647" w:rsidRPr="0089206B" w:rsidRDefault="005B1647" w:rsidP="00CC3A62">
            <w:pPr>
              <w:pStyle w:val="Tabell"/>
              <w:jc w:val="left"/>
              <w:cnfStyle w:val="000000000000" w:firstRow="0" w:lastRow="0" w:firstColumn="0" w:lastColumn="0" w:oddVBand="0" w:evenVBand="0" w:oddHBand="0" w:evenHBand="0" w:firstRowFirstColumn="0" w:firstRowLastColumn="0" w:lastRowFirstColumn="0" w:lastRowLastColumn="0"/>
            </w:pPr>
            <w:r w:rsidRPr="0089206B">
              <w:t>Kostnader för statlig assistansersättning</w:t>
            </w:r>
          </w:p>
        </w:tc>
        <w:tc>
          <w:tcPr>
            <w:tcW w:w="381" w:type="pct"/>
            <w:noWrap/>
            <w:hideMark/>
          </w:tcPr>
          <w:p w14:paraId="34917F89" w14:textId="77777777" w:rsidR="005B1647" w:rsidRPr="0089206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9206B">
              <w:t>-662</w:t>
            </w:r>
          </w:p>
        </w:tc>
        <w:tc>
          <w:tcPr>
            <w:tcW w:w="345" w:type="pct"/>
            <w:noWrap/>
            <w:hideMark/>
          </w:tcPr>
          <w:p w14:paraId="4CD672ED" w14:textId="77777777" w:rsidR="005B1647" w:rsidRPr="0089206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9206B">
              <w:t>4 171</w:t>
            </w:r>
          </w:p>
        </w:tc>
        <w:tc>
          <w:tcPr>
            <w:tcW w:w="381" w:type="pct"/>
            <w:noWrap/>
            <w:hideMark/>
          </w:tcPr>
          <w:p w14:paraId="5A03C4DD" w14:textId="77777777" w:rsidR="005B1647" w:rsidRPr="0089206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9206B">
              <w:t>2 621</w:t>
            </w:r>
          </w:p>
        </w:tc>
        <w:tc>
          <w:tcPr>
            <w:tcW w:w="345" w:type="pct"/>
            <w:noWrap/>
            <w:hideMark/>
          </w:tcPr>
          <w:p w14:paraId="5DA43929" w14:textId="77777777" w:rsidR="005B1647" w:rsidRPr="0089206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9206B">
              <w:t>385</w:t>
            </w:r>
          </w:p>
        </w:tc>
        <w:tc>
          <w:tcPr>
            <w:tcW w:w="345" w:type="pct"/>
            <w:noWrap/>
            <w:hideMark/>
          </w:tcPr>
          <w:p w14:paraId="0031C2CC" w14:textId="77777777" w:rsidR="005B1647" w:rsidRPr="0089206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9206B">
              <w:t>812</w:t>
            </w:r>
          </w:p>
        </w:tc>
      </w:tr>
      <w:tr w:rsidR="00155607" w14:paraId="66F24C71" w14:textId="77777777" w:rsidTr="00CC3A62">
        <w:trPr>
          <w:trHeight w:val="170"/>
        </w:trPr>
        <w:tc>
          <w:tcPr>
            <w:cnfStyle w:val="001000000000" w:firstRow="0" w:lastRow="0" w:firstColumn="1" w:lastColumn="0" w:oddVBand="0" w:evenVBand="0" w:oddHBand="0" w:evenHBand="0" w:firstRowFirstColumn="0" w:firstRowLastColumn="0" w:lastRowFirstColumn="0" w:lastRowLastColumn="0"/>
            <w:tcW w:w="481" w:type="pct"/>
            <w:noWrap/>
            <w:hideMark/>
          </w:tcPr>
          <w:p w14:paraId="09199B83" w14:textId="77777777" w:rsidR="005B1647" w:rsidRPr="0089206B" w:rsidRDefault="005B1647" w:rsidP="005B1647">
            <w:pPr>
              <w:pStyle w:val="Tabell"/>
            </w:pPr>
            <w:r w:rsidRPr="0089206B">
              <w:t>10</w:t>
            </w:r>
          </w:p>
        </w:tc>
        <w:tc>
          <w:tcPr>
            <w:tcW w:w="481" w:type="pct"/>
            <w:hideMark/>
          </w:tcPr>
          <w:p w14:paraId="366FA565" w14:textId="77777777" w:rsidR="005B1647" w:rsidRPr="0089206B" w:rsidRDefault="005B1647" w:rsidP="00CC3A62">
            <w:pPr>
              <w:pStyle w:val="Tabell"/>
              <w:jc w:val="left"/>
              <w:cnfStyle w:val="000000000000" w:firstRow="0" w:lastRow="0" w:firstColumn="0" w:lastColumn="0" w:oddVBand="0" w:evenVBand="0" w:oddHBand="0" w:evenHBand="0" w:firstRowFirstColumn="0" w:firstRowLastColumn="0" w:lastRowFirstColumn="0" w:lastRowLastColumn="0"/>
            </w:pPr>
            <w:r w:rsidRPr="0089206B">
              <w:t>1:1</w:t>
            </w:r>
          </w:p>
        </w:tc>
        <w:tc>
          <w:tcPr>
            <w:tcW w:w="2239" w:type="pct"/>
            <w:hideMark/>
          </w:tcPr>
          <w:p w14:paraId="7428F78D" w14:textId="77777777" w:rsidR="005B1647" w:rsidRPr="0089206B" w:rsidRDefault="005B1647" w:rsidP="00CC3A62">
            <w:pPr>
              <w:pStyle w:val="Tabell"/>
              <w:jc w:val="left"/>
              <w:cnfStyle w:val="000000000000" w:firstRow="0" w:lastRow="0" w:firstColumn="0" w:lastColumn="0" w:oddVBand="0" w:evenVBand="0" w:oddHBand="0" w:evenHBand="0" w:firstRowFirstColumn="0" w:firstRowLastColumn="0" w:lastRowFirstColumn="0" w:lastRowLastColumn="0"/>
            </w:pPr>
            <w:r w:rsidRPr="0089206B">
              <w:t>Sjukpenning och rehabilitering m.m.</w:t>
            </w:r>
          </w:p>
        </w:tc>
        <w:tc>
          <w:tcPr>
            <w:tcW w:w="381" w:type="pct"/>
            <w:noWrap/>
            <w:hideMark/>
          </w:tcPr>
          <w:p w14:paraId="62ADC2CC" w14:textId="77777777" w:rsidR="005B1647" w:rsidRPr="0089206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9206B">
              <w:t>194</w:t>
            </w:r>
          </w:p>
        </w:tc>
        <w:tc>
          <w:tcPr>
            <w:tcW w:w="345" w:type="pct"/>
            <w:noWrap/>
            <w:hideMark/>
          </w:tcPr>
          <w:p w14:paraId="3F16FF93" w14:textId="77777777" w:rsidR="005B1647" w:rsidRPr="0089206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9206B">
              <w:t>3 778</w:t>
            </w:r>
          </w:p>
        </w:tc>
        <w:tc>
          <w:tcPr>
            <w:tcW w:w="381" w:type="pct"/>
            <w:noWrap/>
            <w:hideMark/>
          </w:tcPr>
          <w:p w14:paraId="705780B8" w14:textId="77777777" w:rsidR="005B1647" w:rsidRPr="0089206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9206B">
              <w:t>4 064</w:t>
            </w:r>
          </w:p>
        </w:tc>
        <w:tc>
          <w:tcPr>
            <w:tcW w:w="345" w:type="pct"/>
            <w:noWrap/>
            <w:hideMark/>
          </w:tcPr>
          <w:p w14:paraId="67F1F646" w14:textId="77777777" w:rsidR="005B1647" w:rsidRPr="0089206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9206B">
              <w:t>1 265</w:t>
            </w:r>
          </w:p>
        </w:tc>
        <w:tc>
          <w:tcPr>
            <w:tcW w:w="345" w:type="pct"/>
            <w:noWrap/>
            <w:hideMark/>
          </w:tcPr>
          <w:p w14:paraId="4881B6C4" w14:textId="77777777" w:rsidR="005B1647" w:rsidRPr="0089206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9206B">
              <w:t>-304</w:t>
            </w:r>
          </w:p>
        </w:tc>
      </w:tr>
      <w:tr w:rsidR="00155607" w14:paraId="786B82DC" w14:textId="77777777" w:rsidTr="00CC3A62">
        <w:trPr>
          <w:trHeight w:val="170"/>
        </w:trPr>
        <w:tc>
          <w:tcPr>
            <w:cnfStyle w:val="001000000000" w:firstRow="0" w:lastRow="0" w:firstColumn="1" w:lastColumn="0" w:oddVBand="0" w:evenVBand="0" w:oddHBand="0" w:evenHBand="0" w:firstRowFirstColumn="0" w:firstRowLastColumn="0" w:lastRowFirstColumn="0" w:lastRowLastColumn="0"/>
            <w:tcW w:w="481" w:type="pct"/>
            <w:noWrap/>
            <w:hideMark/>
          </w:tcPr>
          <w:p w14:paraId="3B7B16DD" w14:textId="77777777" w:rsidR="005B1647" w:rsidRPr="0089206B" w:rsidRDefault="005B1647" w:rsidP="005B1647">
            <w:pPr>
              <w:pStyle w:val="Tabell"/>
            </w:pPr>
            <w:r w:rsidRPr="0089206B">
              <w:t>10</w:t>
            </w:r>
          </w:p>
        </w:tc>
        <w:tc>
          <w:tcPr>
            <w:tcW w:w="481" w:type="pct"/>
            <w:hideMark/>
          </w:tcPr>
          <w:p w14:paraId="7C28F200" w14:textId="77777777" w:rsidR="005B1647" w:rsidRPr="0089206B" w:rsidRDefault="005B1647" w:rsidP="00CC3A62">
            <w:pPr>
              <w:pStyle w:val="Tabell"/>
              <w:jc w:val="left"/>
              <w:cnfStyle w:val="000000000000" w:firstRow="0" w:lastRow="0" w:firstColumn="0" w:lastColumn="0" w:oddVBand="0" w:evenVBand="0" w:oddHBand="0" w:evenHBand="0" w:firstRowFirstColumn="0" w:firstRowLastColumn="0" w:lastRowFirstColumn="0" w:lastRowLastColumn="0"/>
            </w:pPr>
            <w:r w:rsidRPr="0089206B">
              <w:t>1:2</w:t>
            </w:r>
          </w:p>
        </w:tc>
        <w:tc>
          <w:tcPr>
            <w:tcW w:w="2239" w:type="pct"/>
            <w:hideMark/>
          </w:tcPr>
          <w:p w14:paraId="49D8E269" w14:textId="77777777" w:rsidR="005B1647" w:rsidRPr="0089206B" w:rsidRDefault="005B1647" w:rsidP="00CC3A62">
            <w:pPr>
              <w:pStyle w:val="Tabell"/>
              <w:jc w:val="left"/>
              <w:cnfStyle w:val="000000000000" w:firstRow="0" w:lastRow="0" w:firstColumn="0" w:lastColumn="0" w:oddVBand="0" w:evenVBand="0" w:oddHBand="0" w:evenHBand="0" w:firstRowFirstColumn="0" w:firstRowLastColumn="0" w:lastRowFirstColumn="0" w:lastRowLastColumn="0"/>
            </w:pPr>
            <w:r w:rsidRPr="0089206B">
              <w:t>Aktivitets- och sjukersättningar m.m.</w:t>
            </w:r>
          </w:p>
        </w:tc>
        <w:tc>
          <w:tcPr>
            <w:tcW w:w="381" w:type="pct"/>
            <w:noWrap/>
            <w:hideMark/>
          </w:tcPr>
          <w:p w14:paraId="2072AC17" w14:textId="77777777" w:rsidR="005B1647" w:rsidRPr="0089206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9206B">
              <w:t>-642</w:t>
            </w:r>
          </w:p>
        </w:tc>
        <w:tc>
          <w:tcPr>
            <w:tcW w:w="345" w:type="pct"/>
            <w:noWrap/>
            <w:hideMark/>
          </w:tcPr>
          <w:p w14:paraId="6A40AEF1" w14:textId="77777777" w:rsidR="005B1647" w:rsidRPr="0089206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9206B">
              <w:t>268</w:t>
            </w:r>
          </w:p>
        </w:tc>
        <w:tc>
          <w:tcPr>
            <w:tcW w:w="381" w:type="pct"/>
            <w:noWrap/>
            <w:hideMark/>
          </w:tcPr>
          <w:p w14:paraId="4E84436B" w14:textId="77777777" w:rsidR="005B1647" w:rsidRPr="0089206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9206B">
              <w:t>1 005</w:t>
            </w:r>
          </w:p>
        </w:tc>
        <w:tc>
          <w:tcPr>
            <w:tcW w:w="345" w:type="pct"/>
            <w:noWrap/>
            <w:hideMark/>
          </w:tcPr>
          <w:p w14:paraId="431B40FA" w14:textId="77777777" w:rsidR="005B1647" w:rsidRPr="0089206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9206B">
              <w:t>1 104</w:t>
            </w:r>
          </w:p>
        </w:tc>
        <w:tc>
          <w:tcPr>
            <w:tcW w:w="345" w:type="pct"/>
            <w:noWrap/>
            <w:hideMark/>
          </w:tcPr>
          <w:p w14:paraId="0798A040" w14:textId="77777777" w:rsidR="005B1647" w:rsidRPr="0089206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9206B">
              <w:t>-165</w:t>
            </w:r>
          </w:p>
        </w:tc>
      </w:tr>
      <w:tr w:rsidR="00155607" w14:paraId="4F881CC5" w14:textId="77777777" w:rsidTr="00CC3A62">
        <w:trPr>
          <w:trHeight w:val="170"/>
        </w:trPr>
        <w:tc>
          <w:tcPr>
            <w:cnfStyle w:val="001000000000" w:firstRow="0" w:lastRow="0" w:firstColumn="1" w:lastColumn="0" w:oddVBand="0" w:evenVBand="0" w:oddHBand="0" w:evenHBand="0" w:firstRowFirstColumn="0" w:firstRowLastColumn="0" w:lastRowFirstColumn="0" w:lastRowLastColumn="0"/>
            <w:tcW w:w="481" w:type="pct"/>
            <w:noWrap/>
            <w:hideMark/>
          </w:tcPr>
          <w:p w14:paraId="43B7EFD3" w14:textId="77777777" w:rsidR="005B1647" w:rsidRPr="0089206B" w:rsidRDefault="005B1647" w:rsidP="005B1647">
            <w:pPr>
              <w:pStyle w:val="Tabell"/>
            </w:pPr>
            <w:r w:rsidRPr="0089206B">
              <w:t>13</w:t>
            </w:r>
          </w:p>
        </w:tc>
        <w:tc>
          <w:tcPr>
            <w:tcW w:w="481" w:type="pct"/>
            <w:hideMark/>
          </w:tcPr>
          <w:p w14:paraId="02784115" w14:textId="77777777" w:rsidR="005B1647" w:rsidRPr="0089206B" w:rsidRDefault="005B1647" w:rsidP="00CC3A62">
            <w:pPr>
              <w:pStyle w:val="Tabell"/>
              <w:jc w:val="left"/>
              <w:cnfStyle w:val="000000000000" w:firstRow="0" w:lastRow="0" w:firstColumn="0" w:lastColumn="0" w:oddVBand="0" w:evenVBand="0" w:oddHBand="0" w:evenHBand="0" w:firstRowFirstColumn="0" w:firstRowLastColumn="0" w:lastRowFirstColumn="0" w:lastRowLastColumn="0"/>
            </w:pPr>
            <w:r w:rsidRPr="0089206B">
              <w:t>1:2</w:t>
            </w:r>
          </w:p>
        </w:tc>
        <w:tc>
          <w:tcPr>
            <w:tcW w:w="2239" w:type="pct"/>
            <w:hideMark/>
          </w:tcPr>
          <w:p w14:paraId="5A65646C" w14:textId="77777777" w:rsidR="005B1647" w:rsidRPr="0089206B" w:rsidRDefault="005B1647" w:rsidP="00CC3A62">
            <w:pPr>
              <w:pStyle w:val="Tabell"/>
              <w:jc w:val="left"/>
              <w:cnfStyle w:val="000000000000" w:firstRow="0" w:lastRow="0" w:firstColumn="0" w:lastColumn="0" w:oddVBand="0" w:evenVBand="0" w:oddHBand="0" w:evenHBand="0" w:firstRowFirstColumn="0" w:firstRowLastColumn="0" w:lastRowFirstColumn="0" w:lastRowLastColumn="0"/>
            </w:pPr>
            <w:r w:rsidRPr="0089206B">
              <w:t>Kommunersättningar vid flyktingmottagande</w:t>
            </w:r>
          </w:p>
        </w:tc>
        <w:tc>
          <w:tcPr>
            <w:tcW w:w="381" w:type="pct"/>
            <w:noWrap/>
            <w:hideMark/>
          </w:tcPr>
          <w:p w14:paraId="7ECA5A00" w14:textId="77777777" w:rsidR="005B1647" w:rsidRPr="0089206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9206B">
              <w:t>533</w:t>
            </w:r>
          </w:p>
        </w:tc>
        <w:tc>
          <w:tcPr>
            <w:tcW w:w="345" w:type="pct"/>
            <w:noWrap/>
            <w:hideMark/>
          </w:tcPr>
          <w:p w14:paraId="33EBAFE1" w14:textId="77777777" w:rsidR="005B1647" w:rsidRPr="0089206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9206B">
              <w:t>645</w:t>
            </w:r>
          </w:p>
        </w:tc>
        <w:tc>
          <w:tcPr>
            <w:tcW w:w="381" w:type="pct"/>
            <w:noWrap/>
            <w:hideMark/>
          </w:tcPr>
          <w:p w14:paraId="73C72A92" w14:textId="77777777" w:rsidR="005B1647" w:rsidRPr="0089206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9206B">
              <w:t>6 466</w:t>
            </w:r>
          </w:p>
        </w:tc>
        <w:tc>
          <w:tcPr>
            <w:tcW w:w="345" w:type="pct"/>
            <w:noWrap/>
            <w:hideMark/>
          </w:tcPr>
          <w:p w14:paraId="3AB90918" w14:textId="77777777" w:rsidR="005B1647" w:rsidRPr="0089206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9206B">
              <w:t>3 630</w:t>
            </w:r>
          </w:p>
        </w:tc>
        <w:tc>
          <w:tcPr>
            <w:tcW w:w="345" w:type="pct"/>
            <w:noWrap/>
            <w:hideMark/>
          </w:tcPr>
          <w:p w14:paraId="679EA07A" w14:textId="77777777" w:rsidR="005B1647" w:rsidRPr="0089206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9206B">
              <w:t>1 213</w:t>
            </w:r>
          </w:p>
        </w:tc>
      </w:tr>
      <w:tr w:rsidR="00155607" w14:paraId="33C48C4E" w14:textId="77777777" w:rsidTr="00CC3A62">
        <w:trPr>
          <w:trHeight w:val="170"/>
        </w:trPr>
        <w:tc>
          <w:tcPr>
            <w:cnfStyle w:val="001000000000" w:firstRow="0" w:lastRow="0" w:firstColumn="1" w:lastColumn="0" w:oddVBand="0" w:evenVBand="0" w:oddHBand="0" w:evenHBand="0" w:firstRowFirstColumn="0" w:firstRowLastColumn="0" w:lastRowFirstColumn="0" w:lastRowLastColumn="0"/>
            <w:tcW w:w="481" w:type="pct"/>
            <w:noWrap/>
            <w:hideMark/>
          </w:tcPr>
          <w:p w14:paraId="70F0D8D3" w14:textId="77777777" w:rsidR="005B1647" w:rsidRPr="0089206B" w:rsidRDefault="005B1647" w:rsidP="005B1647">
            <w:pPr>
              <w:pStyle w:val="Tabell"/>
            </w:pPr>
            <w:r w:rsidRPr="0089206B">
              <w:t>13</w:t>
            </w:r>
          </w:p>
        </w:tc>
        <w:tc>
          <w:tcPr>
            <w:tcW w:w="481" w:type="pct"/>
            <w:hideMark/>
          </w:tcPr>
          <w:p w14:paraId="62BB0AF0" w14:textId="77777777" w:rsidR="005B1647" w:rsidRPr="0089206B" w:rsidRDefault="005B1647" w:rsidP="00CC3A62">
            <w:pPr>
              <w:pStyle w:val="Tabell"/>
              <w:jc w:val="left"/>
              <w:cnfStyle w:val="000000000000" w:firstRow="0" w:lastRow="0" w:firstColumn="0" w:lastColumn="0" w:oddVBand="0" w:evenVBand="0" w:oddHBand="0" w:evenHBand="0" w:firstRowFirstColumn="0" w:firstRowLastColumn="0" w:lastRowFirstColumn="0" w:lastRowLastColumn="0"/>
            </w:pPr>
            <w:r w:rsidRPr="0089206B">
              <w:t>1:3</w:t>
            </w:r>
          </w:p>
        </w:tc>
        <w:tc>
          <w:tcPr>
            <w:tcW w:w="2239" w:type="pct"/>
            <w:hideMark/>
          </w:tcPr>
          <w:p w14:paraId="3C9F95CB" w14:textId="77777777" w:rsidR="005B1647" w:rsidRPr="0089206B" w:rsidRDefault="005B1647" w:rsidP="00CC3A62">
            <w:pPr>
              <w:pStyle w:val="Tabell"/>
              <w:jc w:val="left"/>
              <w:cnfStyle w:val="000000000000" w:firstRow="0" w:lastRow="0" w:firstColumn="0" w:lastColumn="0" w:oddVBand="0" w:evenVBand="0" w:oddHBand="0" w:evenHBand="0" w:firstRowFirstColumn="0" w:firstRowLastColumn="0" w:lastRowFirstColumn="0" w:lastRowLastColumn="0"/>
            </w:pPr>
            <w:r w:rsidRPr="0089206B">
              <w:t>Etableringsersättning till vissa nyanlända invandrare</w:t>
            </w:r>
          </w:p>
        </w:tc>
        <w:tc>
          <w:tcPr>
            <w:tcW w:w="381" w:type="pct"/>
            <w:noWrap/>
            <w:hideMark/>
          </w:tcPr>
          <w:p w14:paraId="51426935" w14:textId="77777777" w:rsidR="005B1647" w:rsidRPr="0089206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9206B">
              <w:t>342</w:t>
            </w:r>
          </w:p>
        </w:tc>
        <w:tc>
          <w:tcPr>
            <w:tcW w:w="345" w:type="pct"/>
            <w:noWrap/>
            <w:hideMark/>
          </w:tcPr>
          <w:p w14:paraId="7BCAF5A2" w14:textId="77777777" w:rsidR="005B1647" w:rsidRPr="0089206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9206B">
              <w:t>822</w:t>
            </w:r>
          </w:p>
        </w:tc>
        <w:tc>
          <w:tcPr>
            <w:tcW w:w="381" w:type="pct"/>
            <w:noWrap/>
            <w:hideMark/>
          </w:tcPr>
          <w:p w14:paraId="343E50D2" w14:textId="77777777" w:rsidR="005B1647" w:rsidRPr="0089206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9206B">
              <w:t>1 073</w:t>
            </w:r>
          </w:p>
        </w:tc>
        <w:tc>
          <w:tcPr>
            <w:tcW w:w="345" w:type="pct"/>
            <w:noWrap/>
            <w:hideMark/>
          </w:tcPr>
          <w:p w14:paraId="55AF63A0" w14:textId="77777777" w:rsidR="005B1647" w:rsidRPr="0089206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9206B">
              <w:t>255</w:t>
            </w:r>
          </w:p>
        </w:tc>
        <w:tc>
          <w:tcPr>
            <w:tcW w:w="345" w:type="pct"/>
            <w:noWrap/>
            <w:hideMark/>
          </w:tcPr>
          <w:p w14:paraId="448DDB13" w14:textId="77777777" w:rsidR="005B1647" w:rsidRPr="0089206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9206B">
              <w:t>141</w:t>
            </w:r>
          </w:p>
        </w:tc>
      </w:tr>
      <w:tr w:rsidR="00155607" w14:paraId="164764E7" w14:textId="77777777" w:rsidTr="00CC3A62">
        <w:trPr>
          <w:trHeight w:val="170"/>
        </w:trPr>
        <w:tc>
          <w:tcPr>
            <w:cnfStyle w:val="001000000000" w:firstRow="0" w:lastRow="0" w:firstColumn="1" w:lastColumn="0" w:oddVBand="0" w:evenVBand="0" w:oddHBand="0" w:evenHBand="0" w:firstRowFirstColumn="0" w:firstRowLastColumn="0" w:lastRowFirstColumn="0" w:lastRowLastColumn="0"/>
            <w:tcW w:w="481" w:type="pct"/>
            <w:noWrap/>
            <w:hideMark/>
          </w:tcPr>
          <w:p w14:paraId="366D324D" w14:textId="77777777" w:rsidR="005B1647" w:rsidRPr="0089206B" w:rsidRDefault="005B1647" w:rsidP="005B1647">
            <w:pPr>
              <w:pStyle w:val="Tabell"/>
            </w:pPr>
            <w:r w:rsidRPr="0089206B">
              <w:t>13</w:t>
            </w:r>
          </w:p>
        </w:tc>
        <w:tc>
          <w:tcPr>
            <w:tcW w:w="481" w:type="pct"/>
            <w:hideMark/>
          </w:tcPr>
          <w:p w14:paraId="162F8606" w14:textId="77777777" w:rsidR="005B1647" w:rsidRPr="0089206B" w:rsidRDefault="005B1647" w:rsidP="00CC3A62">
            <w:pPr>
              <w:pStyle w:val="Tabell"/>
              <w:jc w:val="left"/>
              <w:cnfStyle w:val="000000000000" w:firstRow="0" w:lastRow="0" w:firstColumn="0" w:lastColumn="0" w:oddVBand="0" w:evenVBand="0" w:oddHBand="0" w:evenHBand="0" w:firstRowFirstColumn="0" w:firstRowLastColumn="0" w:lastRowFirstColumn="0" w:lastRowLastColumn="0"/>
            </w:pPr>
            <w:r w:rsidRPr="0089206B">
              <w:t>1:4</w:t>
            </w:r>
            <w:r w:rsidRPr="0089206B">
              <w:br/>
              <w:t>(2017)</w:t>
            </w:r>
          </w:p>
        </w:tc>
        <w:tc>
          <w:tcPr>
            <w:tcW w:w="2239" w:type="pct"/>
            <w:hideMark/>
          </w:tcPr>
          <w:p w14:paraId="383543AF" w14:textId="77777777" w:rsidR="005B1647" w:rsidRPr="0089206B" w:rsidRDefault="005B1647" w:rsidP="00CC3A62">
            <w:pPr>
              <w:pStyle w:val="Tabell"/>
              <w:jc w:val="left"/>
              <w:cnfStyle w:val="000000000000" w:firstRow="0" w:lastRow="0" w:firstColumn="0" w:lastColumn="0" w:oddVBand="0" w:evenVBand="0" w:oddHBand="0" w:evenHBand="0" w:firstRowFirstColumn="0" w:firstRowLastColumn="0" w:lastRowFirstColumn="0" w:lastRowLastColumn="0"/>
            </w:pPr>
            <w:r w:rsidRPr="0089206B">
              <w:t>Ersättning för insatser för vissa nyanlända invandrare</w:t>
            </w:r>
          </w:p>
        </w:tc>
        <w:tc>
          <w:tcPr>
            <w:tcW w:w="381" w:type="pct"/>
            <w:noWrap/>
            <w:hideMark/>
          </w:tcPr>
          <w:p w14:paraId="6E72708E" w14:textId="77777777" w:rsidR="005B1647" w:rsidRPr="0089206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9206B">
              <w:t>462</w:t>
            </w:r>
          </w:p>
        </w:tc>
        <w:tc>
          <w:tcPr>
            <w:tcW w:w="345" w:type="pct"/>
            <w:noWrap/>
            <w:hideMark/>
          </w:tcPr>
          <w:p w14:paraId="3754EB93" w14:textId="77777777" w:rsidR="005B1647" w:rsidRPr="0089206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9206B">
              <w:t>448</w:t>
            </w:r>
          </w:p>
        </w:tc>
        <w:tc>
          <w:tcPr>
            <w:tcW w:w="381" w:type="pct"/>
            <w:noWrap/>
            <w:hideMark/>
          </w:tcPr>
          <w:p w14:paraId="4FDE4722" w14:textId="77777777" w:rsidR="005B1647" w:rsidRPr="0089206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9206B">
              <w:t>1 084</w:t>
            </w:r>
          </w:p>
        </w:tc>
        <w:tc>
          <w:tcPr>
            <w:tcW w:w="345" w:type="pct"/>
            <w:noWrap/>
            <w:hideMark/>
          </w:tcPr>
          <w:p w14:paraId="1D5BD04D" w14:textId="77777777" w:rsidR="005B1647" w:rsidRPr="0089206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9206B">
              <w:t>0</w:t>
            </w:r>
          </w:p>
        </w:tc>
        <w:tc>
          <w:tcPr>
            <w:tcW w:w="345" w:type="pct"/>
            <w:noWrap/>
            <w:hideMark/>
          </w:tcPr>
          <w:p w14:paraId="6652D17E" w14:textId="77777777" w:rsidR="005B1647" w:rsidRPr="0089206B"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r>
      <w:tr w:rsidR="00155607" w14:paraId="4BF6C038" w14:textId="77777777" w:rsidTr="00CC3A62">
        <w:trPr>
          <w:trHeight w:val="170"/>
        </w:trPr>
        <w:tc>
          <w:tcPr>
            <w:cnfStyle w:val="001000000000" w:firstRow="0" w:lastRow="0" w:firstColumn="1" w:lastColumn="0" w:oddVBand="0" w:evenVBand="0" w:oddHBand="0" w:evenHBand="0" w:firstRowFirstColumn="0" w:firstRowLastColumn="0" w:lastRowFirstColumn="0" w:lastRowLastColumn="0"/>
            <w:tcW w:w="481" w:type="pct"/>
            <w:noWrap/>
            <w:hideMark/>
          </w:tcPr>
          <w:p w14:paraId="192D1944" w14:textId="77777777" w:rsidR="005B1647" w:rsidRPr="0089206B" w:rsidRDefault="005B1647" w:rsidP="005B1647">
            <w:pPr>
              <w:pStyle w:val="Tabell"/>
            </w:pPr>
            <w:r w:rsidRPr="0089206B">
              <w:t>14</w:t>
            </w:r>
          </w:p>
        </w:tc>
        <w:tc>
          <w:tcPr>
            <w:tcW w:w="481" w:type="pct"/>
            <w:hideMark/>
          </w:tcPr>
          <w:p w14:paraId="722F01CB" w14:textId="77777777" w:rsidR="005B1647" w:rsidRPr="0089206B" w:rsidRDefault="005B1647" w:rsidP="00CC3A62">
            <w:pPr>
              <w:pStyle w:val="Tabell"/>
              <w:jc w:val="left"/>
              <w:cnfStyle w:val="000000000000" w:firstRow="0" w:lastRow="0" w:firstColumn="0" w:lastColumn="0" w:oddVBand="0" w:evenVBand="0" w:oddHBand="0" w:evenHBand="0" w:firstRowFirstColumn="0" w:firstRowLastColumn="0" w:lastRowFirstColumn="0" w:lastRowLastColumn="0"/>
            </w:pPr>
            <w:r w:rsidRPr="0089206B">
              <w:t>1:2</w:t>
            </w:r>
          </w:p>
        </w:tc>
        <w:tc>
          <w:tcPr>
            <w:tcW w:w="2239" w:type="pct"/>
            <w:hideMark/>
          </w:tcPr>
          <w:p w14:paraId="1064BC83" w14:textId="77777777" w:rsidR="005B1647" w:rsidRPr="0089206B" w:rsidRDefault="005B1647" w:rsidP="00CC3A62">
            <w:pPr>
              <w:pStyle w:val="Tabell"/>
              <w:jc w:val="left"/>
              <w:cnfStyle w:val="000000000000" w:firstRow="0" w:lastRow="0" w:firstColumn="0" w:lastColumn="0" w:oddVBand="0" w:evenVBand="0" w:oddHBand="0" w:evenHBand="0" w:firstRowFirstColumn="0" w:firstRowLastColumn="0" w:lastRowFirstColumn="0" w:lastRowLastColumn="0"/>
            </w:pPr>
            <w:r w:rsidRPr="0089206B">
              <w:t>Bidrag till arbetslöshetsersättning och aktivitetsstöd</w:t>
            </w:r>
          </w:p>
        </w:tc>
        <w:tc>
          <w:tcPr>
            <w:tcW w:w="381" w:type="pct"/>
            <w:noWrap/>
            <w:hideMark/>
          </w:tcPr>
          <w:p w14:paraId="03A0B97F" w14:textId="77777777" w:rsidR="005B1647" w:rsidRPr="0089206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9206B">
              <w:t>2 303</w:t>
            </w:r>
          </w:p>
        </w:tc>
        <w:tc>
          <w:tcPr>
            <w:tcW w:w="345" w:type="pct"/>
            <w:noWrap/>
            <w:hideMark/>
          </w:tcPr>
          <w:p w14:paraId="47F8F0B0" w14:textId="77777777" w:rsidR="005B1647" w:rsidRPr="0089206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9206B">
              <w:t>1 872</w:t>
            </w:r>
          </w:p>
        </w:tc>
        <w:tc>
          <w:tcPr>
            <w:tcW w:w="381" w:type="pct"/>
            <w:noWrap/>
            <w:hideMark/>
          </w:tcPr>
          <w:p w14:paraId="34366894" w14:textId="77777777" w:rsidR="005B1647" w:rsidRPr="0089206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9206B">
              <w:t>655</w:t>
            </w:r>
          </w:p>
        </w:tc>
        <w:tc>
          <w:tcPr>
            <w:tcW w:w="345" w:type="pct"/>
            <w:noWrap/>
            <w:hideMark/>
          </w:tcPr>
          <w:p w14:paraId="2656CB09" w14:textId="77777777" w:rsidR="005B1647" w:rsidRPr="0089206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9206B">
              <w:t>-491</w:t>
            </w:r>
          </w:p>
        </w:tc>
        <w:tc>
          <w:tcPr>
            <w:tcW w:w="345" w:type="pct"/>
            <w:noWrap/>
            <w:hideMark/>
          </w:tcPr>
          <w:p w14:paraId="6AB7E6DE" w14:textId="77777777" w:rsidR="005B1647" w:rsidRPr="0089206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9206B">
              <w:t>-604</w:t>
            </w:r>
          </w:p>
        </w:tc>
      </w:tr>
      <w:tr w:rsidR="00155607" w14:paraId="5438F710" w14:textId="77777777" w:rsidTr="00CC3A62">
        <w:trPr>
          <w:trHeight w:val="170"/>
        </w:trPr>
        <w:tc>
          <w:tcPr>
            <w:cnfStyle w:val="001000000000" w:firstRow="0" w:lastRow="0" w:firstColumn="1" w:lastColumn="0" w:oddVBand="0" w:evenVBand="0" w:oddHBand="0" w:evenHBand="0" w:firstRowFirstColumn="0" w:firstRowLastColumn="0" w:lastRowFirstColumn="0" w:lastRowLastColumn="0"/>
            <w:tcW w:w="481" w:type="pct"/>
            <w:noWrap/>
            <w:hideMark/>
          </w:tcPr>
          <w:p w14:paraId="7FA24541" w14:textId="77777777" w:rsidR="005B1647" w:rsidRPr="0089206B" w:rsidRDefault="005B1647" w:rsidP="005B1647">
            <w:pPr>
              <w:pStyle w:val="Tabell"/>
            </w:pPr>
            <w:r w:rsidRPr="0089206B">
              <w:t>14</w:t>
            </w:r>
          </w:p>
        </w:tc>
        <w:tc>
          <w:tcPr>
            <w:tcW w:w="481" w:type="pct"/>
            <w:hideMark/>
          </w:tcPr>
          <w:p w14:paraId="0F47D7BC" w14:textId="77777777" w:rsidR="005B1647" w:rsidRPr="0089206B" w:rsidRDefault="005B1647" w:rsidP="00CC3A62">
            <w:pPr>
              <w:pStyle w:val="Tabell"/>
              <w:jc w:val="left"/>
              <w:cnfStyle w:val="000000000000" w:firstRow="0" w:lastRow="0" w:firstColumn="0" w:lastColumn="0" w:oddVBand="0" w:evenVBand="0" w:oddHBand="0" w:evenHBand="0" w:firstRowFirstColumn="0" w:firstRowLastColumn="0" w:lastRowFirstColumn="0" w:lastRowLastColumn="0"/>
            </w:pPr>
            <w:r w:rsidRPr="0089206B">
              <w:t>1:3</w:t>
            </w:r>
          </w:p>
        </w:tc>
        <w:tc>
          <w:tcPr>
            <w:tcW w:w="2239" w:type="pct"/>
            <w:hideMark/>
          </w:tcPr>
          <w:p w14:paraId="522C0A5B" w14:textId="77777777" w:rsidR="005B1647" w:rsidRPr="0089206B" w:rsidRDefault="005B1647" w:rsidP="00CC3A62">
            <w:pPr>
              <w:pStyle w:val="Tabell"/>
              <w:jc w:val="left"/>
              <w:cnfStyle w:val="000000000000" w:firstRow="0" w:lastRow="0" w:firstColumn="0" w:lastColumn="0" w:oddVBand="0" w:evenVBand="0" w:oddHBand="0" w:evenHBand="0" w:firstRowFirstColumn="0" w:firstRowLastColumn="0" w:lastRowFirstColumn="0" w:lastRowLastColumn="0"/>
            </w:pPr>
            <w:r w:rsidRPr="0089206B">
              <w:t>Kostnader för arbetsmarknadspolitiska program och insatser</w:t>
            </w:r>
          </w:p>
        </w:tc>
        <w:tc>
          <w:tcPr>
            <w:tcW w:w="381" w:type="pct"/>
            <w:noWrap/>
            <w:hideMark/>
          </w:tcPr>
          <w:p w14:paraId="7E9634B3" w14:textId="77777777" w:rsidR="005B1647" w:rsidRPr="0089206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9206B">
              <w:t>763</w:t>
            </w:r>
          </w:p>
        </w:tc>
        <w:tc>
          <w:tcPr>
            <w:tcW w:w="345" w:type="pct"/>
            <w:noWrap/>
            <w:hideMark/>
          </w:tcPr>
          <w:p w14:paraId="6370A997" w14:textId="77777777" w:rsidR="005B1647" w:rsidRPr="0089206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9206B">
              <w:t>2 288</w:t>
            </w:r>
          </w:p>
        </w:tc>
        <w:tc>
          <w:tcPr>
            <w:tcW w:w="381" w:type="pct"/>
            <w:noWrap/>
            <w:hideMark/>
          </w:tcPr>
          <w:p w14:paraId="7426FBB7" w14:textId="77777777" w:rsidR="005B1647" w:rsidRPr="0089206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9206B">
              <w:t>1 722</w:t>
            </w:r>
          </w:p>
        </w:tc>
        <w:tc>
          <w:tcPr>
            <w:tcW w:w="345" w:type="pct"/>
            <w:noWrap/>
            <w:hideMark/>
          </w:tcPr>
          <w:p w14:paraId="169390F9" w14:textId="77777777" w:rsidR="005B1647" w:rsidRPr="0089206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9206B">
              <w:t>879</w:t>
            </w:r>
          </w:p>
        </w:tc>
        <w:tc>
          <w:tcPr>
            <w:tcW w:w="345" w:type="pct"/>
            <w:noWrap/>
            <w:hideMark/>
          </w:tcPr>
          <w:p w14:paraId="362D4CBE" w14:textId="77777777" w:rsidR="005B1647" w:rsidRPr="0089206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9206B">
              <w:t>733</w:t>
            </w:r>
          </w:p>
        </w:tc>
      </w:tr>
      <w:tr w:rsidR="00155607" w14:paraId="286B0F09" w14:textId="77777777" w:rsidTr="00CC3A62">
        <w:trPr>
          <w:trHeight w:val="170"/>
        </w:trPr>
        <w:tc>
          <w:tcPr>
            <w:cnfStyle w:val="001000000000" w:firstRow="0" w:lastRow="0" w:firstColumn="1" w:lastColumn="0" w:oddVBand="0" w:evenVBand="0" w:oddHBand="0" w:evenHBand="0" w:firstRowFirstColumn="0" w:firstRowLastColumn="0" w:lastRowFirstColumn="0" w:lastRowLastColumn="0"/>
            <w:tcW w:w="481" w:type="pct"/>
            <w:noWrap/>
            <w:hideMark/>
          </w:tcPr>
          <w:p w14:paraId="464C3106" w14:textId="77777777" w:rsidR="005B1647" w:rsidRPr="0089206B" w:rsidRDefault="005B1647" w:rsidP="005B1647">
            <w:pPr>
              <w:pStyle w:val="Tabell"/>
            </w:pPr>
            <w:r w:rsidRPr="0089206B">
              <w:t>14</w:t>
            </w:r>
          </w:p>
        </w:tc>
        <w:tc>
          <w:tcPr>
            <w:tcW w:w="481" w:type="pct"/>
            <w:hideMark/>
          </w:tcPr>
          <w:p w14:paraId="740183CD" w14:textId="77777777" w:rsidR="005B1647" w:rsidRPr="0089206B" w:rsidRDefault="005B1647" w:rsidP="00CC3A62">
            <w:pPr>
              <w:pStyle w:val="Tabell"/>
              <w:jc w:val="left"/>
              <w:cnfStyle w:val="000000000000" w:firstRow="0" w:lastRow="0" w:firstColumn="0" w:lastColumn="0" w:oddVBand="0" w:evenVBand="0" w:oddHBand="0" w:evenHBand="0" w:firstRowFirstColumn="0" w:firstRowLastColumn="0" w:lastRowFirstColumn="0" w:lastRowLastColumn="0"/>
            </w:pPr>
            <w:r w:rsidRPr="0089206B">
              <w:t>1:4</w:t>
            </w:r>
          </w:p>
        </w:tc>
        <w:tc>
          <w:tcPr>
            <w:tcW w:w="2239" w:type="pct"/>
            <w:hideMark/>
          </w:tcPr>
          <w:p w14:paraId="792A5165" w14:textId="77777777" w:rsidR="005B1647" w:rsidRPr="0089206B" w:rsidRDefault="005B1647" w:rsidP="00CC3A62">
            <w:pPr>
              <w:pStyle w:val="Tabell"/>
              <w:jc w:val="left"/>
              <w:cnfStyle w:val="000000000000" w:firstRow="0" w:lastRow="0" w:firstColumn="0" w:lastColumn="0" w:oddVBand="0" w:evenVBand="0" w:oddHBand="0" w:evenHBand="0" w:firstRowFirstColumn="0" w:firstRowLastColumn="0" w:lastRowFirstColumn="0" w:lastRowLastColumn="0"/>
            </w:pPr>
            <w:r w:rsidRPr="0089206B">
              <w:t>Lönebidrag och Samhall m.m.</w:t>
            </w:r>
          </w:p>
        </w:tc>
        <w:tc>
          <w:tcPr>
            <w:tcW w:w="381" w:type="pct"/>
            <w:noWrap/>
            <w:hideMark/>
          </w:tcPr>
          <w:p w14:paraId="67818EB1" w14:textId="77777777" w:rsidR="005B1647" w:rsidRPr="0089206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9206B">
              <w:t>552</w:t>
            </w:r>
          </w:p>
        </w:tc>
        <w:tc>
          <w:tcPr>
            <w:tcW w:w="345" w:type="pct"/>
            <w:noWrap/>
            <w:hideMark/>
          </w:tcPr>
          <w:p w14:paraId="704C1801" w14:textId="77777777" w:rsidR="005B1647" w:rsidRPr="0089206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9206B">
              <w:t>1 218</w:t>
            </w:r>
          </w:p>
        </w:tc>
        <w:tc>
          <w:tcPr>
            <w:tcW w:w="381" w:type="pct"/>
            <w:noWrap/>
            <w:hideMark/>
          </w:tcPr>
          <w:p w14:paraId="3241DA4C" w14:textId="77777777" w:rsidR="005B1647" w:rsidRPr="0089206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9206B">
              <w:t>1 211</w:t>
            </w:r>
          </w:p>
        </w:tc>
        <w:tc>
          <w:tcPr>
            <w:tcW w:w="345" w:type="pct"/>
            <w:noWrap/>
            <w:hideMark/>
          </w:tcPr>
          <w:p w14:paraId="236059DF" w14:textId="77777777" w:rsidR="005B1647" w:rsidRPr="0089206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9206B">
              <w:t>969</w:t>
            </w:r>
          </w:p>
        </w:tc>
        <w:tc>
          <w:tcPr>
            <w:tcW w:w="345" w:type="pct"/>
            <w:noWrap/>
            <w:hideMark/>
          </w:tcPr>
          <w:p w14:paraId="426485B2" w14:textId="77777777" w:rsidR="005B1647" w:rsidRPr="0089206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9206B">
              <w:t>-211</w:t>
            </w:r>
          </w:p>
        </w:tc>
      </w:tr>
      <w:tr w:rsidR="00155607" w14:paraId="2E2C872A" w14:textId="77777777" w:rsidTr="00CC3A62">
        <w:trPr>
          <w:trHeight w:val="170"/>
        </w:trPr>
        <w:tc>
          <w:tcPr>
            <w:cnfStyle w:val="001000000000" w:firstRow="0" w:lastRow="0" w:firstColumn="1" w:lastColumn="0" w:oddVBand="0" w:evenVBand="0" w:oddHBand="0" w:evenHBand="0" w:firstRowFirstColumn="0" w:firstRowLastColumn="0" w:lastRowFirstColumn="0" w:lastRowLastColumn="0"/>
            <w:tcW w:w="481" w:type="pct"/>
            <w:noWrap/>
            <w:hideMark/>
          </w:tcPr>
          <w:p w14:paraId="68100673" w14:textId="77777777" w:rsidR="005B1647" w:rsidRPr="0089206B" w:rsidRDefault="005B1647" w:rsidP="005B1647">
            <w:pPr>
              <w:pStyle w:val="Tabell"/>
            </w:pPr>
            <w:r w:rsidRPr="0089206B">
              <w:t>15</w:t>
            </w:r>
          </w:p>
        </w:tc>
        <w:tc>
          <w:tcPr>
            <w:tcW w:w="481" w:type="pct"/>
            <w:hideMark/>
          </w:tcPr>
          <w:p w14:paraId="49D44650" w14:textId="77777777" w:rsidR="005B1647" w:rsidRPr="0089206B" w:rsidRDefault="005B1647" w:rsidP="00CC3A62">
            <w:pPr>
              <w:pStyle w:val="Tabell"/>
              <w:jc w:val="left"/>
              <w:cnfStyle w:val="000000000000" w:firstRow="0" w:lastRow="0" w:firstColumn="0" w:lastColumn="0" w:oddVBand="0" w:evenVBand="0" w:oddHBand="0" w:evenHBand="0" w:firstRowFirstColumn="0" w:firstRowLastColumn="0" w:lastRowFirstColumn="0" w:lastRowLastColumn="0"/>
            </w:pPr>
            <w:r w:rsidRPr="0089206B">
              <w:t>1:2</w:t>
            </w:r>
          </w:p>
        </w:tc>
        <w:tc>
          <w:tcPr>
            <w:tcW w:w="2239" w:type="pct"/>
            <w:hideMark/>
          </w:tcPr>
          <w:p w14:paraId="6F9A5169" w14:textId="77777777" w:rsidR="005B1647" w:rsidRPr="0089206B" w:rsidRDefault="005B1647" w:rsidP="00CC3A62">
            <w:pPr>
              <w:pStyle w:val="Tabell"/>
              <w:jc w:val="left"/>
              <w:cnfStyle w:val="000000000000" w:firstRow="0" w:lastRow="0" w:firstColumn="0" w:lastColumn="0" w:oddVBand="0" w:evenVBand="0" w:oddHBand="0" w:evenHBand="0" w:firstRowFirstColumn="0" w:firstRowLastColumn="0" w:lastRowFirstColumn="0" w:lastRowLastColumn="0"/>
            </w:pPr>
            <w:r w:rsidRPr="0089206B">
              <w:t>Studiemedel</w:t>
            </w:r>
          </w:p>
        </w:tc>
        <w:tc>
          <w:tcPr>
            <w:tcW w:w="381" w:type="pct"/>
            <w:noWrap/>
            <w:hideMark/>
          </w:tcPr>
          <w:p w14:paraId="0E322DFF" w14:textId="77777777" w:rsidR="005B1647" w:rsidRPr="0089206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9206B">
              <w:t>1 606</w:t>
            </w:r>
          </w:p>
        </w:tc>
        <w:tc>
          <w:tcPr>
            <w:tcW w:w="345" w:type="pct"/>
            <w:noWrap/>
            <w:hideMark/>
          </w:tcPr>
          <w:p w14:paraId="361B4510" w14:textId="77777777" w:rsidR="005B1647" w:rsidRPr="0089206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9206B">
              <w:t>2 100</w:t>
            </w:r>
          </w:p>
        </w:tc>
        <w:tc>
          <w:tcPr>
            <w:tcW w:w="381" w:type="pct"/>
            <w:noWrap/>
            <w:hideMark/>
          </w:tcPr>
          <w:p w14:paraId="4F353DD8" w14:textId="77777777" w:rsidR="005B1647" w:rsidRPr="0089206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9206B">
              <w:t>2 232</w:t>
            </w:r>
          </w:p>
        </w:tc>
        <w:tc>
          <w:tcPr>
            <w:tcW w:w="345" w:type="pct"/>
            <w:noWrap/>
            <w:hideMark/>
          </w:tcPr>
          <w:p w14:paraId="489268CD" w14:textId="77777777" w:rsidR="005B1647" w:rsidRPr="0089206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9206B">
              <w:t>2 519</w:t>
            </w:r>
          </w:p>
        </w:tc>
        <w:tc>
          <w:tcPr>
            <w:tcW w:w="345" w:type="pct"/>
            <w:noWrap/>
            <w:hideMark/>
          </w:tcPr>
          <w:p w14:paraId="33CB5871" w14:textId="77777777" w:rsidR="005B1647" w:rsidRPr="0089206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9206B">
              <w:t>1 651</w:t>
            </w:r>
          </w:p>
        </w:tc>
      </w:tr>
      <w:tr w:rsidR="00155607" w14:paraId="7D4A2740" w14:textId="77777777" w:rsidTr="00CC3A62">
        <w:trPr>
          <w:trHeight w:val="170"/>
        </w:trPr>
        <w:tc>
          <w:tcPr>
            <w:cnfStyle w:val="001000000000" w:firstRow="0" w:lastRow="0" w:firstColumn="1" w:lastColumn="0" w:oddVBand="0" w:evenVBand="0" w:oddHBand="0" w:evenHBand="0" w:firstRowFirstColumn="0" w:firstRowLastColumn="0" w:lastRowFirstColumn="0" w:lastRowLastColumn="0"/>
            <w:tcW w:w="481" w:type="pct"/>
            <w:noWrap/>
            <w:hideMark/>
          </w:tcPr>
          <w:p w14:paraId="4EFB2E6B" w14:textId="77777777" w:rsidR="005B1647" w:rsidRPr="0089206B" w:rsidRDefault="005B1647" w:rsidP="005B1647">
            <w:pPr>
              <w:pStyle w:val="Tabell"/>
            </w:pPr>
            <w:r w:rsidRPr="0089206B">
              <w:t>16</w:t>
            </w:r>
          </w:p>
        </w:tc>
        <w:tc>
          <w:tcPr>
            <w:tcW w:w="481" w:type="pct"/>
            <w:hideMark/>
          </w:tcPr>
          <w:p w14:paraId="1530AA19" w14:textId="77777777" w:rsidR="005B1647" w:rsidRPr="0089206B" w:rsidRDefault="005B1647" w:rsidP="00CC3A62">
            <w:pPr>
              <w:pStyle w:val="Tabell"/>
              <w:jc w:val="left"/>
              <w:cnfStyle w:val="000000000000" w:firstRow="0" w:lastRow="0" w:firstColumn="0" w:lastColumn="0" w:oddVBand="0" w:evenVBand="0" w:oddHBand="0" w:evenHBand="0" w:firstRowFirstColumn="0" w:firstRowLastColumn="0" w:lastRowFirstColumn="0" w:lastRowLastColumn="0"/>
            </w:pPr>
            <w:r w:rsidRPr="0089206B">
              <w:t>1:5</w:t>
            </w:r>
          </w:p>
        </w:tc>
        <w:tc>
          <w:tcPr>
            <w:tcW w:w="2239" w:type="pct"/>
            <w:hideMark/>
          </w:tcPr>
          <w:p w14:paraId="06FA31CA" w14:textId="77777777" w:rsidR="005B1647" w:rsidRPr="0089206B" w:rsidRDefault="005B1647" w:rsidP="00CC3A62">
            <w:pPr>
              <w:pStyle w:val="Tabell"/>
              <w:jc w:val="left"/>
              <w:cnfStyle w:val="000000000000" w:firstRow="0" w:lastRow="0" w:firstColumn="0" w:lastColumn="0" w:oddVBand="0" w:evenVBand="0" w:oddHBand="0" w:evenHBand="0" w:firstRowFirstColumn="0" w:firstRowLastColumn="0" w:lastRowFirstColumn="0" w:lastRowLastColumn="0"/>
            </w:pPr>
            <w:r w:rsidRPr="0089206B">
              <w:t>Utveckling av skolväsendet och annan pedagogisk verksamhet</w:t>
            </w:r>
          </w:p>
        </w:tc>
        <w:tc>
          <w:tcPr>
            <w:tcW w:w="381" w:type="pct"/>
            <w:noWrap/>
            <w:hideMark/>
          </w:tcPr>
          <w:p w14:paraId="4754C868" w14:textId="77777777" w:rsidR="005B1647" w:rsidRPr="0089206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9206B">
              <w:t>717</w:t>
            </w:r>
          </w:p>
        </w:tc>
        <w:tc>
          <w:tcPr>
            <w:tcW w:w="345" w:type="pct"/>
            <w:noWrap/>
            <w:hideMark/>
          </w:tcPr>
          <w:p w14:paraId="1A991633" w14:textId="77777777" w:rsidR="005B1647" w:rsidRPr="0089206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9206B">
              <w:t>1 423</w:t>
            </w:r>
          </w:p>
        </w:tc>
        <w:tc>
          <w:tcPr>
            <w:tcW w:w="381" w:type="pct"/>
            <w:noWrap/>
            <w:hideMark/>
          </w:tcPr>
          <w:p w14:paraId="7DF562E3" w14:textId="77777777" w:rsidR="005B1647" w:rsidRPr="0089206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9206B">
              <w:t>478</w:t>
            </w:r>
          </w:p>
        </w:tc>
        <w:tc>
          <w:tcPr>
            <w:tcW w:w="345" w:type="pct"/>
            <w:noWrap/>
            <w:hideMark/>
          </w:tcPr>
          <w:p w14:paraId="49DF9FCA" w14:textId="77777777" w:rsidR="005B1647" w:rsidRPr="0089206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9206B">
              <w:t>421</w:t>
            </w:r>
          </w:p>
        </w:tc>
        <w:tc>
          <w:tcPr>
            <w:tcW w:w="345" w:type="pct"/>
            <w:noWrap/>
            <w:hideMark/>
          </w:tcPr>
          <w:p w14:paraId="2301F601" w14:textId="77777777" w:rsidR="005B1647" w:rsidRPr="0089206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9206B">
              <w:t>730</w:t>
            </w:r>
          </w:p>
        </w:tc>
      </w:tr>
      <w:tr w:rsidR="00155607" w14:paraId="20D0D004" w14:textId="77777777" w:rsidTr="00CC3A62">
        <w:trPr>
          <w:trHeight w:val="170"/>
        </w:trPr>
        <w:tc>
          <w:tcPr>
            <w:cnfStyle w:val="001000000000" w:firstRow="0" w:lastRow="0" w:firstColumn="1" w:lastColumn="0" w:oddVBand="0" w:evenVBand="0" w:oddHBand="0" w:evenHBand="0" w:firstRowFirstColumn="0" w:firstRowLastColumn="0" w:lastRowFirstColumn="0" w:lastRowLastColumn="0"/>
            <w:tcW w:w="481" w:type="pct"/>
            <w:noWrap/>
            <w:hideMark/>
          </w:tcPr>
          <w:p w14:paraId="547773C3" w14:textId="77777777" w:rsidR="005B1647" w:rsidRPr="0089206B" w:rsidRDefault="005B1647" w:rsidP="005B1647">
            <w:pPr>
              <w:pStyle w:val="Tabell"/>
            </w:pPr>
            <w:r w:rsidRPr="0089206B">
              <w:t>18</w:t>
            </w:r>
          </w:p>
        </w:tc>
        <w:tc>
          <w:tcPr>
            <w:tcW w:w="481" w:type="pct"/>
            <w:hideMark/>
          </w:tcPr>
          <w:p w14:paraId="05A0E43F" w14:textId="77777777" w:rsidR="005B1647" w:rsidRPr="0089206B" w:rsidRDefault="005B1647" w:rsidP="00CC3A62">
            <w:pPr>
              <w:pStyle w:val="Tabell"/>
              <w:jc w:val="left"/>
              <w:cnfStyle w:val="000000000000" w:firstRow="0" w:lastRow="0" w:firstColumn="0" w:lastColumn="0" w:oddVBand="0" w:evenVBand="0" w:oddHBand="0" w:evenHBand="0" w:firstRowFirstColumn="0" w:firstRowLastColumn="0" w:lastRowFirstColumn="0" w:lastRowLastColumn="0"/>
            </w:pPr>
            <w:r w:rsidRPr="0089206B">
              <w:t>1:9</w:t>
            </w:r>
          </w:p>
        </w:tc>
        <w:tc>
          <w:tcPr>
            <w:tcW w:w="2239" w:type="pct"/>
            <w:hideMark/>
          </w:tcPr>
          <w:p w14:paraId="086107A7" w14:textId="77777777" w:rsidR="005B1647" w:rsidRPr="0089206B" w:rsidRDefault="005B1647" w:rsidP="00CC3A62">
            <w:pPr>
              <w:pStyle w:val="Tabell"/>
              <w:jc w:val="left"/>
              <w:cnfStyle w:val="000000000000" w:firstRow="0" w:lastRow="0" w:firstColumn="0" w:lastColumn="0" w:oddVBand="0" w:evenVBand="0" w:oddHBand="0" w:evenHBand="0" w:firstRowFirstColumn="0" w:firstRowLastColumn="0" w:lastRowFirstColumn="0" w:lastRowLastColumn="0"/>
            </w:pPr>
            <w:r w:rsidRPr="0089206B">
              <w:t>Investeringsstöd för anordnande av hyresbostäder och bostäder för studerande</w:t>
            </w:r>
          </w:p>
        </w:tc>
        <w:tc>
          <w:tcPr>
            <w:tcW w:w="381" w:type="pct"/>
            <w:noWrap/>
            <w:hideMark/>
          </w:tcPr>
          <w:p w14:paraId="0D6F3F14" w14:textId="77777777" w:rsidR="005B1647" w:rsidRPr="0089206B"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345" w:type="pct"/>
            <w:noWrap/>
            <w:hideMark/>
          </w:tcPr>
          <w:p w14:paraId="7FD39896" w14:textId="77777777" w:rsidR="005B1647" w:rsidRPr="0089206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9206B">
              <w:t>2 177</w:t>
            </w:r>
          </w:p>
        </w:tc>
        <w:tc>
          <w:tcPr>
            <w:tcW w:w="381" w:type="pct"/>
            <w:noWrap/>
            <w:hideMark/>
          </w:tcPr>
          <w:p w14:paraId="7391A6C7" w14:textId="77777777" w:rsidR="005B1647" w:rsidRPr="0089206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9206B">
              <w:t>2 238</w:t>
            </w:r>
          </w:p>
        </w:tc>
        <w:tc>
          <w:tcPr>
            <w:tcW w:w="345" w:type="pct"/>
            <w:noWrap/>
            <w:hideMark/>
          </w:tcPr>
          <w:p w14:paraId="35B81CE6" w14:textId="77777777" w:rsidR="005B1647" w:rsidRPr="0089206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9206B">
              <w:t>1 774</w:t>
            </w:r>
          </w:p>
        </w:tc>
        <w:tc>
          <w:tcPr>
            <w:tcW w:w="345" w:type="pct"/>
            <w:noWrap/>
            <w:hideMark/>
          </w:tcPr>
          <w:p w14:paraId="73398017" w14:textId="77777777" w:rsidR="005B1647" w:rsidRPr="0089206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9206B">
              <w:t>573</w:t>
            </w:r>
          </w:p>
        </w:tc>
      </w:tr>
      <w:tr w:rsidR="00155607" w14:paraId="05C8F669" w14:textId="77777777" w:rsidTr="00CC3A62">
        <w:trPr>
          <w:trHeight w:val="170"/>
        </w:trPr>
        <w:tc>
          <w:tcPr>
            <w:cnfStyle w:val="001000000000" w:firstRow="0" w:lastRow="0" w:firstColumn="1" w:lastColumn="0" w:oddVBand="0" w:evenVBand="0" w:oddHBand="0" w:evenHBand="0" w:firstRowFirstColumn="0" w:firstRowLastColumn="0" w:lastRowFirstColumn="0" w:lastRowLastColumn="0"/>
            <w:tcW w:w="481" w:type="pct"/>
            <w:noWrap/>
            <w:hideMark/>
          </w:tcPr>
          <w:p w14:paraId="48CD7663" w14:textId="77777777" w:rsidR="005B1647" w:rsidRPr="0089206B" w:rsidRDefault="005B1647" w:rsidP="005B1647">
            <w:pPr>
              <w:pStyle w:val="Tabell"/>
            </w:pPr>
            <w:r w:rsidRPr="0089206B">
              <w:t>21</w:t>
            </w:r>
          </w:p>
        </w:tc>
        <w:tc>
          <w:tcPr>
            <w:tcW w:w="481" w:type="pct"/>
            <w:hideMark/>
          </w:tcPr>
          <w:p w14:paraId="0D439DB1" w14:textId="77777777" w:rsidR="005B1647" w:rsidRPr="0089206B" w:rsidRDefault="005B1647" w:rsidP="00CC3A62">
            <w:pPr>
              <w:pStyle w:val="Tabell"/>
              <w:jc w:val="left"/>
              <w:cnfStyle w:val="000000000000" w:firstRow="0" w:lastRow="0" w:firstColumn="0" w:lastColumn="0" w:oddVBand="0" w:evenVBand="0" w:oddHBand="0" w:evenHBand="0" w:firstRowFirstColumn="0" w:firstRowLastColumn="0" w:lastRowFirstColumn="0" w:lastRowLastColumn="0"/>
            </w:pPr>
            <w:r w:rsidRPr="0089206B">
              <w:t>1:7</w:t>
            </w:r>
          </w:p>
        </w:tc>
        <w:tc>
          <w:tcPr>
            <w:tcW w:w="2239" w:type="pct"/>
            <w:hideMark/>
          </w:tcPr>
          <w:p w14:paraId="76054E16" w14:textId="77777777" w:rsidR="005B1647" w:rsidRPr="0089206B" w:rsidRDefault="005B1647" w:rsidP="00CC3A62">
            <w:pPr>
              <w:pStyle w:val="Tabell"/>
              <w:jc w:val="left"/>
              <w:cnfStyle w:val="000000000000" w:firstRow="0" w:lastRow="0" w:firstColumn="0" w:lastColumn="0" w:oddVBand="0" w:evenVBand="0" w:oddHBand="0" w:evenHBand="0" w:firstRowFirstColumn="0" w:firstRowLastColumn="0" w:lastRowFirstColumn="0" w:lastRowLastColumn="0"/>
            </w:pPr>
            <w:r w:rsidRPr="0089206B">
              <w:t>Energiteknik</w:t>
            </w:r>
          </w:p>
        </w:tc>
        <w:tc>
          <w:tcPr>
            <w:tcW w:w="381" w:type="pct"/>
            <w:noWrap/>
            <w:hideMark/>
          </w:tcPr>
          <w:p w14:paraId="4491AA70" w14:textId="77777777" w:rsidR="005B1647" w:rsidRPr="0089206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9206B">
              <w:t>5</w:t>
            </w:r>
          </w:p>
        </w:tc>
        <w:tc>
          <w:tcPr>
            <w:tcW w:w="345" w:type="pct"/>
            <w:noWrap/>
            <w:hideMark/>
          </w:tcPr>
          <w:p w14:paraId="23445BB0" w14:textId="77777777" w:rsidR="005B1647" w:rsidRPr="0089206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9206B">
              <w:t>5</w:t>
            </w:r>
          </w:p>
        </w:tc>
        <w:tc>
          <w:tcPr>
            <w:tcW w:w="381" w:type="pct"/>
            <w:noWrap/>
            <w:hideMark/>
          </w:tcPr>
          <w:p w14:paraId="107E2FFA" w14:textId="77777777" w:rsidR="005B1647" w:rsidRPr="0089206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9206B">
              <w:t>23</w:t>
            </w:r>
          </w:p>
        </w:tc>
        <w:tc>
          <w:tcPr>
            <w:tcW w:w="345" w:type="pct"/>
            <w:noWrap/>
            <w:hideMark/>
          </w:tcPr>
          <w:p w14:paraId="540356C5" w14:textId="77777777" w:rsidR="005B1647" w:rsidRPr="0089206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9206B">
              <w:t>111</w:t>
            </w:r>
          </w:p>
        </w:tc>
        <w:tc>
          <w:tcPr>
            <w:tcW w:w="345" w:type="pct"/>
            <w:noWrap/>
            <w:hideMark/>
          </w:tcPr>
          <w:p w14:paraId="1F24B250" w14:textId="77777777" w:rsidR="005B1647" w:rsidRPr="0089206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9206B">
              <w:t>1 632</w:t>
            </w:r>
          </w:p>
        </w:tc>
      </w:tr>
      <w:tr w:rsidR="00155607" w14:paraId="09A1BC2A" w14:textId="77777777" w:rsidTr="00CC3A62">
        <w:trPr>
          <w:trHeight w:val="170"/>
        </w:trPr>
        <w:tc>
          <w:tcPr>
            <w:cnfStyle w:val="001000000000" w:firstRow="0" w:lastRow="0" w:firstColumn="1" w:lastColumn="0" w:oddVBand="0" w:evenVBand="0" w:oddHBand="0" w:evenHBand="0" w:firstRowFirstColumn="0" w:firstRowLastColumn="0" w:lastRowFirstColumn="0" w:lastRowLastColumn="0"/>
            <w:tcW w:w="481" w:type="pct"/>
            <w:noWrap/>
            <w:hideMark/>
          </w:tcPr>
          <w:p w14:paraId="791F5306" w14:textId="77777777" w:rsidR="005B1647" w:rsidRPr="0089206B" w:rsidRDefault="005B1647" w:rsidP="005B1647">
            <w:pPr>
              <w:pStyle w:val="Tabell"/>
            </w:pPr>
            <w:r w:rsidRPr="0089206B">
              <w:t>22</w:t>
            </w:r>
          </w:p>
        </w:tc>
        <w:tc>
          <w:tcPr>
            <w:tcW w:w="481" w:type="pct"/>
            <w:hideMark/>
          </w:tcPr>
          <w:p w14:paraId="41C0F734" w14:textId="77777777" w:rsidR="005B1647" w:rsidRPr="0089206B" w:rsidRDefault="005B1647" w:rsidP="00CC3A62">
            <w:pPr>
              <w:pStyle w:val="Tabell"/>
              <w:jc w:val="left"/>
              <w:cnfStyle w:val="000000000000" w:firstRow="0" w:lastRow="0" w:firstColumn="0" w:lastColumn="0" w:oddVBand="0" w:evenVBand="0" w:oddHBand="0" w:evenHBand="0" w:firstRowFirstColumn="0" w:firstRowLastColumn="0" w:lastRowFirstColumn="0" w:lastRowLastColumn="0"/>
            </w:pPr>
            <w:r w:rsidRPr="0089206B">
              <w:t>1:1</w:t>
            </w:r>
          </w:p>
        </w:tc>
        <w:tc>
          <w:tcPr>
            <w:tcW w:w="2239" w:type="pct"/>
            <w:hideMark/>
          </w:tcPr>
          <w:p w14:paraId="22D860A2" w14:textId="77777777" w:rsidR="005B1647" w:rsidRPr="0089206B" w:rsidRDefault="005B1647" w:rsidP="00CC3A62">
            <w:pPr>
              <w:pStyle w:val="Tabell"/>
              <w:jc w:val="left"/>
              <w:cnfStyle w:val="000000000000" w:firstRow="0" w:lastRow="0" w:firstColumn="0" w:lastColumn="0" w:oddVBand="0" w:evenVBand="0" w:oddHBand="0" w:evenHBand="0" w:firstRowFirstColumn="0" w:firstRowLastColumn="0" w:lastRowFirstColumn="0" w:lastRowLastColumn="0"/>
            </w:pPr>
            <w:r w:rsidRPr="0089206B">
              <w:t>Utveckling av statens transportinfrastruktur</w:t>
            </w:r>
          </w:p>
        </w:tc>
        <w:tc>
          <w:tcPr>
            <w:tcW w:w="381" w:type="pct"/>
            <w:noWrap/>
            <w:hideMark/>
          </w:tcPr>
          <w:p w14:paraId="61FFD90D" w14:textId="77777777" w:rsidR="005B1647" w:rsidRPr="0089206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9206B">
              <w:t>1 321</w:t>
            </w:r>
          </w:p>
        </w:tc>
        <w:tc>
          <w:tcPr>
            <w:tcW w:w="345" w:type="pct"/>
            <w:noWrap/>
            <w:hideMark/>
          </w:tcPr>
          <w:p w14:paraId="2F36BC63" w14:textId="77777777" w:rsidR="005B1647" w:rsidRPr="0089206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9206B">
              <w:t>4 581</w:t>
            </w:r>
          </w:p>
        </w:tc>
        <w:tc>
          <w:tcPr>
            <w:tcW w:w="381" w:type="pct"/>
            <w:noWrap/>
            <w:hideMark/>
          </w:tcPr>
          <w:p w14:paraId="61E5F4AF" w14:textId="77777777" w:rsidR="005B1647" w:rsidRPr="0089206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9206B">
              <w:t>5 775</w:t>
            </w:r>
          </w:p>
        </w:tc>
        <w:tc>
          <w:tcPr>
            <w:tcW w:w="345" w:type="pct"/>
            <w:noWrap/>
            <w:hideMark/>
          </w:tcPr>
          <w:p w14:paraId="4DE8CBCB" w14:textId="77777777" w:rsidR="005B1647" w:rsidRPr="0089206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9206B">
              <w:t>3 261</w:t>
            </w:r>
          </w:p>
        </w:tc>
        <w:tc>
          <w:tcPr>
            <w:tcW w:w="345" w:type="pct"/>
            <w:noWrap/>
            <w:hideMark/>
          </w:tcPr>
          <w:p w14:paraId="76DF0C00" w14:textId="77777777" w:rsidR="005B1647" w:rsidRPr="0089206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9206B">
              <w:t>4 362</w:t>
            </w:r>
          </w:p>
        </w:tc>
      </w:tr>
      <w:tr w:rsidR="00155607" w14:paraId="1CBC5C92" w14:textId="77777777" w:rsidTr="00CC3A62">
        <w:trPr>
          <w:trHeight w:val="170"/>
        </w:trPr>
        <w:tc>
          <w:tcPr>
            <w:cnfStyle w:val="001000000000" w:firstRow="0" w:lastRow="0" w:firstColumn="1" w:lastColumn="0" w:oddVBand="0" w:evenVBand="0" w:oddHBand="0" w:evenHBand="0" w:firstRowFirstColumn="0" w:firstRowLastColumn="0" w:lastRowFirstColumn="0" w:lastRowLastColumn="0"/>
            <w:tcW w:w="481" w:type="pct"/>
            <w:noWrap/>
            <w:hideMark/>
          </w:tcPr>
          <w:p w14:paraId="5076D7E6" w14:textId="77777777" w:rsidR="005B1647" w:rsidRPr="0089206B" w:rsidRDefault="005B1647" w:rsidP="005B1647">
            <w:pPr>
              <w:pStyle w:val="Tabell"/>
            </w:pPr>
            <w:r w:rsidRPr="0089206B">
              <w:t>22</w:t>
            </w:r>
          </w:p>
        </w:tc>
        <w:tc>
          <w:tcPr>
            <w:tcW w:w="481" w:type="pct"/>
            <w:hideMark/>
          </w:tcPr>
          <w:p w14:paraId="7A456679" w14:textId="77777777" w:rsidR="005B1647" w:rsidRPr="0089206B" w:rsidRDefault="005B1647" w:rsidP="00CC3A62">
            <w:pPr>
              <w:pStyle w:val="Tabell"/>
              <w:jc w:val="left"/>
              <w:cnfStyle w:val="000000000000" w:firstRow="0" w:lastRow="0" w:firstColumn="0" w:lastColumn="0" w:oddVBand="0" w:evenVBand="0" w:oddHBand="0" w:evenHBand="0" w:firstRowFirstColumn="0" w:firstRowLastColumn="0" w:lastRowFirstColumn="0" w:lastRowLastColumn="0"/>
            </w:pPr>
            <w:r w:rsidRPr="0089206B">
              <w:t>1:2</w:t>
            </w:r>
          </w:p>
        </w:tc>
        <w:tc>
          <w:tcPr>
            <w:tcW w:w="2239" w:type="pct"/>
            <w:hideMark/>
          </w:tcPr>
          <w:p w14:paraId="53791A94" w14:textId="77777777" w:rsidR="005B1647" w:rsidRPr="0089206B" w:rsidRDefault="005B1647" w:rsidP="00CC3A62">
            <w:pPr>
              <w:pStyle w:val="Tabell"/>
              <w:jc w:val="left"/>
              <w:cnfStyle w:val="000000000000" w:firstRow="0" w:lastRow="0" w:firstColumn="0" w:lastColumn="0" w:oddVBand="0" w:evenVBand="0" w:oddHBand="0" w:evenHBand="0" w:firstRowFirstColumn="0" w:firstRowLastColumn="0" w:lastRowFirstColumn="0" w:lastRowLastColumn="0"/>
            </w:pPr>
            <w:r w:rsidRPr="0089206B">
              <w:t>Vidmakthållande av statens transportinfrastruktur</w:t>
            </w:r>
          </w:p>
        </w:tc>
        <w:tc>
          <w:tcPr>
            <w:tcW w:w="381" w:type="pct"/>
            <w:noWrap/>
            <w:hideMark/>
          </w:tcPr>
          <w:p w14:paraId="67FD8BE3" w14:textId="77777777" w:rsidR="005B1647" w:rsidRPr="0089206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9206B">
              <w:t>713</w:t>
            </w:r>
          </w:p>
        </w:tc>
        <w:tc>
          <w:tcPr>
            <w:tcW w:w="345" w:type="pct"/>
            <w:noWrap/>
            <w:hideMark/>
          </w:tcPr>
          <w:p w14:paraId="04EC616E" w14:textId="77777777" w:rsidR="005B1647" w:rsidRPr="0089206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9206B">
              <w:t>652</w:t>
            </w:r>
          </w:p>
        </w:tc>
        <w:tc>
          <w:tcPr>
            <w:tcW w:w="381" w:type="pct"/>
            <w:noWrap/>
            <w:hideMark/>
          </w:tcPr>
          <w:p w14:paraId="7B6263E4" w14:textId="77777777" w:rsidR="005B1647" w:rsidRPr="0089206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9206B">
              <w:t>1 081</w:t>
            </w:r>
          </w:p>
        </w:tc>
        <w:tc>
          <w:tcPr>
            <w:tcW w:w="345" w:type="pct"/>
            <w:noWrap/>
            <w:hideMark/>
          </w:tcPr>
          <w:p w14:paraId="089F251B" w14:textId="77777777" w:rsidR="005B1647" w:rsidRPr="0089206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9206B">
              <w:t>-578</w:t>
            </w:r>
          </w:p>
        </w:tc>
        <w:tc>
          <w:tcPr>
            <w:tcW w:w="345" w:type="pct"/>
            <w:noWrap/>
            <w:hideMark/>
          </w:tcPr>
          <w:p w14:paraId="5C5F3946" w14:textId="77777777" w:rsidR="005B1647" w:rsidRPr="0089206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9206B">
              <w:t>-572</w:t>
            </w:r>
          </w:p>
        </w:tc>
      </w:tr>
      <w:tr w:rsidR="00155607" w14:paraId="01380131" w14:textId="77777777" w:rsidTr="00CC3A62">
        <w:trPr>
          <w:trHeight w:val="170"/>
        </w:trPr>
        <w:tc>
          <w:tcPr>
            <w:cnfStyle w:val="001000000000" w:firstRow="0" w:lastRow="0" w:firstColumn="1" w:lastColumn="0" w:oddVBand="0" w:evenVBand="0" w:oddHBand="0" w:evenHBand="0" w:firstRowFirstColumn="0" w:firstRowLastColumn="0" w:lastRowFirstColumn="0" w:lastRowLastColumn="0"/>
            <w:tcW w:w="481" w:type="pct"/>
            <w:noWrap/>
            <w:hideMark/>
          </w:tcPr>
          <w:p w14:paraId="47AFFE12" w14:textId="77777777" w:rsidR="005B1647" w:rsidRPr="0089206B" w:rsidRDefault="005B1647" w:rsidP="005B1647">
            <w:pPr>
              <w:pStyle w:val="Tabell"/>
            </w:pPr>
            <w:r w:rsidRPr="0089206B">
              <w:t>22</w:t>
            </w:r>
          </w:p>
        </w:tc>
        <w:tc>
          <w:tcPr>
            <w:tcW w:w="481" w:type="pct"/>
            <w:hideMark/>
          </w:tcPr>
          <w:p w14:paraId="45B2CD5C" w14:textId="77777777" w:rsidR="005B1647" w:rsidRPr="0089206B" w:rsidRDefault="005B1647" w:rsidP="00CC3A62">
            <w:pPr>
              <w:pStyle w:val="Tabell"/>
              <w:jc w:val="left"/>
              <w:cnfStyle w:val="000000000000" w:firstRow="0" w:lastRow="0" w:firstColumn="0" w:lastColumn="0" w:oddVBand="0" w:evenVBand="0" w:oddHBand="0" w:evenHBand="0" w:firstRowFirstColumn="0" w:firstRowLastColumn="0" w:lastRowFirstColumn="0" w:lastRowLastColumn="0"/>
            </w:pPr>
            <w:r w:rsidRPr="0089206B">
              <w:t>1:11</w:t>
            </w:r>
          </w:p>
        </w:tc>
        <w:tc>
          <w:tcPr>
            <w:tcW w:w="2239" w:type="pct"/>
            <w:hideMark/>
          </w:tcPr>
          <w:p w14:paraId="777D0D92" w14:textId="77777777" w:rsidR="005B1647" w:rsidRPr="0089206B" w:rsidRDefault="005B1647" w:rsidP="00CC3A62">
            <w:pPr>
              <w:pStyle w:val="Tabell"/>
              <w:jc w:val="left"/>
              <w:cnfStyle w:val="000000000000" w:firstRow="0" w:lastRow="0" w:firstColumn="0" w:lastColumn="0" w:oddVBand="0" w:evenVBand="0" w:oddHBand="0" w:evenHBand="0" w:firstRowFirstColumn="0" w:firstRowLastColumn="0" w:lastRowFirstColumn="0" w:lastRowLastColumn="0"/>
            </w:pPr>
            <w:r w:rsidRPr="0089206B">
              <w:t>Trängselskatt i Stockholm</w:t>
            </w:r>
          </w:p>
        </w:tc>
        <w:tc>
          <w:tcPr>
            <w:tcW w:w="381" w:type="pct"/>
            <w:noWrap/>
            <w:hideMark/>
          </w:tcPr>
          <w:p w14:paraId="137EA15D" w14:textId="77777777" w:rsidR="005B1647" w:rsidRPr="0089206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9206B">
              <w:t>1 557</w:t>
            </w:r>
          </w:p>
        </w:tc>
        <w:tc>
          <w:tcPr>
            <w:tcW w:w="345" w:type="pct"/>
            <w:noWrap/>
            <w:hideMark/>
          </w:tcPr>
          <w:p w14:paraId="7C01220E" w14:textId="77777777" w:rsidR="005B1647" w:rsidRPr="0089206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9206B">
              <w:t>1 819</w:t>
            </w:r>
          </w:p>
        </w:tc>
        <w:tc>
          <w:tcPr>
            <w:tcW w:w="381" w:type="pct"/>
            <w:noWrap/>
            <w:hideMark/>
          </w:tcPr>
          <w:p w14:paraId="528478E8" w14:textId="77777777" w:rsidR="005B1647" w:rsidRPr="0089206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9206B">
              <w:t>1 838</w:t>
            </w:r>
          </w:p>
        </w:tc>
        <w:tc>
          <w:tcPr>
            <w:tcW w:w="345" w:type="pct"/>
            <w:noWrap/>
            <w:hideMark/>
          </w:tcPr>
          <w:p w14:paraId="3F1F4601" w14:textId="77777777" w:rsidR="005B1647" w:rsidRPr="0089206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9206B">
              <w:t>1 045</w:t>
            </w:r>
          </w:p>
        </w:tc>
        <w:tc>
          <w:tcPr>
            <w:tcW w:w="345" w:type="pct"/>
            <w:noWrap/>
            <w:hideMark/>
          </w:tcPr>
          <w:p w14:paraId="2DCD7985" w14:textId="77777777" w:rsidR="005B1647" w:rsidRPr="0089206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9206B">
              <w:t>132</w:t>
            </w:r>
          </w:p>
        </w:tc>
      </w:tr>
      <w:tr w:rsidR="00155607" w14:paraId="5C927876" w14:textId="77777777" w:rsidTr="00CC3A62">
        <w:trPr>
          <w:trHeight w:val="170"/>
        </w:trPr>
        <w:tc>
          <w:tcPr>
            <w:cnfStyle w:val="001000000000" w:firstRow="0" w:lastRow="0" w:firstColumn="1" w:lastColumn="0" w:oddVBand="0" w:evenVBand="0" w:oddHBand="0" w:evenHBand="0" w:firstRowFirstColumn="0" w:firstRowLastColumn="0" w:lastRowFirstColumn="0" w:lastRowLastColumn="0"/>
            <w:tcW w:w="481" w:type="pct"/>
            <w:noWrap/>
            <w:hideMark/>
          </w:tcPr>
          <w:p w14:paraId="3ED0ED31" w14:textId="77777777" w:rsidR="005B1647" w:rsidRPr="0089206B" w:rsidRDefault="005B1647" w:rsidP="005B1647">
            <w:pPr>
              <w:pStyle w:val="Tabell"/>
            </w:pPr>
            <w:r w:rsidRPr="0089206B">
              <w:t>23</w:t>
            </w:r>
          </w:p>
        </w:tc>
        <w:tc>
          <w:tcPr>
            <w:tcW w:w="481" w:type="pct"/>
            <w:hideMark/>
          </w:tcPr>
          <w:p w14:paraId="7028513B" w14:textId="77777777" w:rsidR="005B1647" w:rsidRPr="0089206B" w:rsidRDefault="005B1647" w:rsidP="00CC3A62">
            <w:pPr>
              <w:pStyle w:val="Tabell"/>
              <w:jc w:val="left"/>
              <w:cnfStyle w:val="000000000000" w:firstRow="0" w:lastRow="0" w:firstColumn="0" w:lastColumn="0" w:oddVBand="0" w:evenVBand="0" w:oddHBand="0" w:evenHBand="0" w:firstRowFirstColumn="0" w:firstRowLastColumn="0" w:lastRowFirstColumn="0" w:lastRowLastColumn="0"/>
            </w:pPr>
            <w:r w:rsidRPr="0089206B">
              <w:t>1:10</w:t>
            </w:r>
          </w:p>
        </w:tc>
        <w:tc>
          <w:tcPr>
            <w:tcW w:w="2239" w:type="pct"/>
            <w:hideMark/>
          </w:tcPr>
          <w:p w14:paraId="55C13BDE" w14:textId="77777777" w:rsidR="005B1647" w:rsidRPr="0089206B" w:rsidRDefault="005B1647" w:rsidP="00CC3A62">
            <w:pPr>
              <w:pStyle w:val="Tabell"/>
              <w:jc w:val="left"/>
              <w:cnfStyle w:val="000000000000" w:firstRow="0" w:lastRow="0" w:firstColumn="0" w:lastColumn="0" w:oddVBand="0" w:evenVBand="0" w:oddHBand="0" w:evenHBand="0" w:firstRowFirstColumn="0" w:firstRowLastColumn="0" w:lastRowFirstColumn="0" w:lastRowLastColumn="0"/>
            </w:pPr>
            <w:r w:rsidRPr="0089206B">
              <w:t>Gårdsstöd m.m.</w:t>
            </w:r>
          </w:p>
        </w:tc>
        <w:tc>
          <w:tcPr>
            <w:tcW w:w="381" w:type="pct"/>
            <w:noWrap/>
            <w:hideMark/>
          </w:tcPr>
          <w:p w14:paraId="7122A22A" w14:textId="77777777" w:rsidR="005B1647" w:rsidRPr="0089206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9206B">
              <w:t>170</w:t>
            </w:r>
          </w:p>
        </w:tc>
        <w:tc>
          <w:tcPr>
            <w:tcW w:w="345" w:type="pct"/>
            <w:noWrap/>
            <w:hideMark/>
          </w:tcPr>
          <w:p w14:paraId="58B42263" w14:textId="77777777" w:rsidR="005B1647" w:rsidRPr="0089206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9206B">
              <w:t>1 183</w:t>
            </w:r>
          </w:p>
        </w:tc>
        <w:tc>
          <w:tcPr>
            <w:tcW w:w="381" w:type="pct"/>
            <w:noWrap/>
            <w:hideMark/>
          </w:tcPr>
          <w:p w14:paraId="119816FF" w14:textId="77777777" w:rsidR="005B1647" w:rsidRPr="0089206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9206B">
              <w:t>224</w:t>
            </w:r>
          </w:p>
        </w:tc>
        <w:tc>
          <w:tcPr>
            <w:tcW w:w="345" w:type="pct"/>
            <w:noWrap/>
            <w:hideMark/>
          </w:tcPr>
          <w:p w14:paraId="12B6DEC0" w14:textId="77777777" w:rsidR="005B1647" w:rsidRPr="0089206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9206B">
              <w:t>-667</w:t>
            </w:r>
          </w:p>
        </w:tc>
        <w:tc>
          <w:tcPr>
            <w:tcW w:w="345" w:type="pct"/>
            <w:noWrap/>
            <w:hideMark/>
          </w:tcPr>
          <w:p w14:paraId="0C8C2260" w14:textId="77777777" w:rsidR="005B1647" w:rsidRPr="0089206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9206B">
              <w:t>-12</w:t>
            </w:r>
          </w:p>
        </w:tc>
      </w:tr>
      <w:tr w:rsidR="00155607" w14:paraId="7A242187" w14:textId="77777777" w:rsidTr="00CC3A62">
        <w:trPr>
          <w:trHeight w:val="170"/>
        </w:trPr>
        <w:tc>
          <w:tcPr>
            <w:cnfStyle w:val="001000000000" w:firstRow="0" w:lastRow="0" w:firstColumn="1" w:lastColumn="0" w:oddVBand="0" w:evenVBand="0" w:oddHBand="0" w:evenHBand="0" w:firstRowFirstColumn="0" w:firstRowLastColumn="0" w:lastRowFirstColumn="0" w:lastRowLastColumn="0"/>
            <w:tcW w:w="481" w:type="pct"/>
            <w:noWrap/>
            <w:hideMark/>
          </w:tcPr>
          <w:p w14:paraId="28BA42D3" w14:textId="77777777" w:rsidR="005B1647" w:rsidRPr="0089206B" w:rsidRDefault="005B1647" w:rsidP="005B1647">
            <w:pPr>
              <w:pStyle w:val="Tabell"/>
            </w:pPr>
            <w:r w:rsidRPr="0089206B">
              <w:t>23</w:t>
            </w:r>
          </w:p>
        </w:tc>
        <w:tc>
          <w:tcPr>
            <w:tcW w:w="481" w:type="pct"/>
            <w:hideMark/>
          </w:tcPr>
          <w:p w14:paraId="0CA25054" w14:textId="77777777" w:rsidR="005B1647" w:rsidRPr="0089206B" w:rsidRDefault="005B1647" w:rsidP="00CC3A62">
            <w:pPr>
              <w:pStyle w:val="Tabell"/>
              <w:jc w:val="left"/>
              <w:cnfStyle w:val="000000000000" w:firstRow="0" w:lastRow="0" w:firstColumn="0" w:lastColumn="0" w:oddVBand="0" w:evenVBand="0" w:oddHBand="0" w:evenHBand="0" w:firstRowFirstColumn="0" w:firstRowLastColumn="0" w:lastRowFirstColumn="0" w:lastRowLastColumn="0"/>
            </w:pPr>
            <w:r w:rsidRPr="0089206B">
              <w:t>1:17</w:t>
            </w:r>
          </w:p>
        </w:tc>
        <w:tc>
          <w:tcPr>
            <w:tcW w:w="2239" w:type="pct"/>
            <w:hideMark/>
          </w:tcPr>
          <w:p w14:paraId="49F0586B" w14:textId="77777777" w:rsidR="005B1647" w:rsidRPr="0089206B" w:rsidRDefault="005B1647" w:rsidP="00CC3A62">
            <w:pPr>
              <w:pStyle w:val="Tabell"/>
              <w:jc w:val="left"/>
              <w:cnfStyle w:val="000000000000" w:firstRow="0" w:lastRow="0" w:firstColumn="0" w:lastColumn="0" w:oddVBand="0" w:evenVBand="0" w:oddHBand="0" w:evenHBand="0" w:firstRowFirstColumn="0" w:firstRowLastColumn="0" w:lastRowFirstColumn="0" w:lastRowLastColumn="0"/>
            </w:pPr>
            <w:r w:rsidRPr="0089206B">
              <w:t>Åtgärder för landsbygdens miljö och struktur</w:t>
            </w:r>
          </w:p>
        </w:tc>
        <w:tc>
          <w:tcPr>
            <w:tcW w:w="381" w:type="pct"/>
            <w:noWrap/>
            <w:hideMark/>
          </w:tcPr>
          <w:p w14:paraId="247CD9AA" w14:textId="77777777" w:rsidR="005B1647" w:rsidRPr="0089206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9206B">
              <w:t>899</w:t>
            </w:r>
          </w:p>
        </w:tc>
        <w:tc>
          <w:tcPr>
            <w:tcW w:w="345" w:type="pct"/>
            <w:noWrap/>
            <w:hideMark/>
          </w:tcPr>
          <w:p w14:paraId="64B70B99" w14:textId="77777777" w:rsidR="005B1647" w:rsidRPr="0089206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9206B">
              <w:t>1 065</w:t>
            </w:r>
          </w:p>
        </w:tc>
        <w:tc>
          <w:tcPr>
            <w:tcW w:w="381" w:type="pct"/>
            <w:noWrap/>
            <w:hideMark/>
          </w:tcPr>
          <w:p w14:paraId="5D44D94D" w14:textId="77777777" w:rsidR="005B1647" w:rsidRPr="0089206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9206B">
              <w:t>339</w:t>
            </w:r>
          </w:p>
        </w:tc>
        <w:tc>
          <w:tcPr>
            <w:tcW w:w="345" w:type="pct"/>
            <w:noWrap/>
            <w:hideMark/>
          </w:tcPr>
          <w:p w14:paraId="35514E51" w14:textId="77777777" w:rsidR="005B1647" w:rsidRPr="0089206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9206B">
              <w:t>764</w:t>
            </w:r>
          </w:p>
        </w:tc>
        <w:tc>
          <w:tcPr>
            <w:tcW w:w="345" w:type="pct"/>
            <w:noWrap/>
            <w:hideMark/>
          </w:tcPr>
          <w:p w14:paraId="0B36501F" w14:textId="77777777" w:rsidR="005B1647" w:rsidRPr="0089206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9206B">
              <w:t>654</w:t>
            </w:r>
          </w:p>
        </w:tc>
      </w:tr>
      <w:tr w:rsidR="00155607" w:rsidRPr="00CC3A62" w14:paraId="57273B77" w14:textId="77777777" w:rsidTr="00CC3A62">
        <w:trPr>
          <w:cnfStyle w:val="010000000000" w:firstRow="0" w:lastRow="1" w:firstColumn="0" w:lastColumn="0" w:oddVBand="0" w:evenVBand="0" w:oddHBand="0" w:evenHBand="0" w:firstRowFirstColumn="0" w:firstRowLastColumn="0" w:lastRowFirstColumn="0" w:lastRowLastColumn="0"/>
          <w:trHeight w:val="170"/>
        </w:trPr>
        <w:tc>
          <w:tcPr>
            <w:cnfStyle w:val="001000000000" w:firstRow="0" w:lastRow="0" w:firstColumn="1" w:lastColumn="0" w:oddVBand="0" w:evenVBand="0" w:oddHBand="0" w:evenHBand="0" w:firstRowFirstColumn="0" w:firstRowLastColumn="0" w:lastRowFirstColumn="0" w:lastRowLastColumn="0"/>
            <w:tcW w:w="481" w:type="pct"/>
            <w:noWrap/>
            <w:hideMark/>
          </w:tcPr>
          <w:p w14:paraId="1B23C1DC" w14:textId="77777777" w:rsidR="005B1647" w:rsidRPr="00CC3A62" w:rsidRDefault="005B1647" w:rsidP="00CC3A62">
            <w:pPr>
              <w:pStyle w:val="Tabell"/>
            </w:pPr>
            <w:r w:rsidRPr="00CC3A62">
              <w:t>27</w:t>
            </w:r>
          </w:p>
        </w:tc>
        <w:tc>
          <w:tcPr>
            <w:tcW w:w="481" w:type="pct"/>
            <w:hideMark/>
          </w:tcPr>
          <w:p w14:paraId="45D0D369" w14:textId="77777777" w:rsidR="005B1647" w:rsidRPr="00CC3A62" w:rsidRDefault="005B1647" w:rsidP="00CC3A62">
            <w:pPr>
              <w:pStyle w:val="Tabell"/>
              <w:jc w:val="left"/>
              <w:cnfStyle w:val="010000000000" w:firstRow="0" w:lastRow="1" w:firstColumn="0" w:lastColumn="0" w:oddVBand="0" w:evenVBand="0" w:oddHBand="0" w:evenHBand="0" w:firstRowFirstColumn="0" w:firstRowLastColumn="0" w:lastRowFirstColumn="0" w:lastRowLastColumn="0"/>
            </w:pPr>
            <w:r w:rsidRPr="00CC3A62">
              <w:t>1:1</w:t>
            </w:r>
          </w:p>
        </w:tc>
        <w:tc>
          <w:tcPr>
            <w:tcW w:w="2239" w:type="pct"/>
            <w:hideMark/>
          </w:tcPr>
          <w:p w14:paraId="774B4FB6" w14:textId="77777777" w:rsidR="005B1647" w:rsidRPr="00CC3A62" w:rsidRDefault="005B1647" w:rsidP="00CC3A62">
            <w:pPr>
              <w:pStyle w:val="Tabell"/>
              <w:jc w:val="left"/>
              <w:cnfStyle w:val="010000000000" w:firstRow="0" w:lastRow="1" w:firstColumn="0" w:lastColumn="0" w:oddVBand="0" w:evenVBand="0" w:oddHBand="0" w:evenHBand="0" w:firstRowFirstColumn="0" w:firstRowLastColumn="0" w:lastRowFirstColumn="0" w:lastRowLastColumn="0"/>
            </w:pPr>
            <w:r w:rsidRPr="00CC3A62">
              <w:t>Avgiften till Europeiska unionen</w:t>
            </w:r>
          </w:p>
        </w:tc>
        <w:tc>
          <w:tcPr>
            <w:tcW w:w="381" w:type="pct"/>
            <w:noWrap/>
            <w:hideMark/>
          </w:tcPr>
          <w:p w14:paraId="1F3E00E4" w14:textId="77777777" w:rsidR="005B1647" w:rsidRPr="00CC3A62" w:rsidRDefault="005B1647" w:rsidP="005B1647">
            <w:pPr>
              <w:pStyle w:val="Tabell"/>
              <w:cnfStyle w:val="010000000000" w:firstRow="0" w:lastRow="1" w:firstColumn="0" w:lastColumn="0" w:oddVBand="0" w:evenVBand="0" w:oddHBand="0" w:evenHBand="0" w:firstRowFirstColumn="0" w:firstRowLastColumn="0" w:lastRowFirstColumn="0" w:lastRowLastColumn="0"/>
            </w:pPr>
            <w:r w:rsidRPr="00CC3A62">
              <w:t>-4 105</w:t>
            </w:r>
          </w:p>
        </w:tc>
        <w:tc>
          <w:tcPr>
            <w:tcW w:w="345" w:type="pct"/>
            <w:noWrap/>
            <w:hideMark/>
          </w:tcPr>
          <w:p w14:paraId="28B4E367" w14:textId="77777777" w:rsidR="005B1647" w:rsidRPr="00CC3A62" w:rsidRDefault="005B1647" w:rsidP="005B1647">
            <w:pPr>
              <w:pStyle w:val="Tabell"/>
              <w:cnfStyle w:val="010000000000" w:firstRow="0" w:lastRow="1" w:firstColumn="0" w:lastColumn="0" w:oddVBand="0" w:evenVBand="0" w:oddHBand="0" w:evenHBand="0" w:firstRowFirstColumn="0" w:firstRowLastColumn="0" w:lastRowFirstColumn="0" w:lastRowLastColumn="0"/>
            </w:pPr>
            <w:r w:rsidRPr="00CC3A62">
              <w:t>1 861</w:t>
            </w:r>
          </w:p>
        </w:tc>
        <w:tc>
          <w:tcPr>
            <w:tcW w:w="381" w:type="pct"/>
            <w:noWrap/>
            <w:hideMark/>
          </w:tcPr>
          <w:p w14:paraId="3E849F37" w14:textId="77777777" w:rsidR="005B1647" w:rsidRPr="00CC3A62" w:rsidRDefault="005B1647" w:rsidP="005B1647">
            <w:pPr>
              <w:pStyle w:val="Tabell"/>
              <w:cnfStyle w:val="010000000000" w:firstRow="0" w:lastRow="1" w:firstColumn="0" w:lastColumn="0" w:oddVBand="0" w:evenVBand="0" w:oddHBand="0" w:evenHBand="0" w:firstRowFirstColumn="0" w:firstRowLastColumn="0" w:lastRowFirstColumn="0" w:lastRowLastColumn="0"/>
            </w:pPr>
            <w:r w:rsidRPr="00CC3A62">
              <w:t>5 362</w:t>
            </w:r>
          </w:p>
        </w:tc>
        <w:tc>
          <w:tcPr>
            <w:tcW w:w="345" w:type="pct"/>
            <w:noWrap/>
            <w:hideMark/>
          </w:tcPr>
          <w:p w14:paraId="00DCCEAF" w14:textId="77777777" w:rsidR="005B1647" w:rsidRPr="00CC3A62" w:rsidRDefault="005B1647" w:rsidP="005B1647">
            <w:pPr>
              <w:pStyle w:val="Tabell"/>
              <w:cnfStyle w:val="010000000000" w:firstRow="0" w:lastRow="1" w:firstColumn="0" w:lastColumn="0" w:oddVBand="0" w:evenVBand="0" w:oddHBand="0" w:evenHBand="0" w:firstRowFirstColumn="0" w:firstRowLastColumn="0" w:lastRowFirstColumn="0" w:lastRowLastColumn="0"/>
            </w:pPr>
            <w:r w:rsidRPr="00CC3A62">
              <w:t>4 551</w:t>
            </w:r>
          </w:p>
        </w:tc>
        <w:tc>
          <w:tcPr>
            <w:tcW w:w="345" w:type="pct"/>
            <w:noWrap/>
            <w:hideMark/>
          </w:tcPr>
          <w:p w14:paraId="31F1D0EA" w14:textId="77777777" w:rsidR="005B1647" w:rsidRPr="00CC3A62" w:rsidRDefault="005B1647" w:rsidP="005B1647">
            <w:pPr>
              <w:pStyle w:val="Tabell"/>
              <w:cnfStyle w:val="010000000000" w:firstRow="0" w:lastRow="1" w:firstColumn="0" w:lastColumn="0" w:oddVBand="0" w:evenVBand="0" w:oddHBand="0" w:evenHBand="0" w:firstRowFirstColumn="0" w:firstRowLastColumn="0" w:lastRowFirstColumn="0" w:lastRowLastColumn="0"/>
            </w:pPr>
            <w:r w:rsidRPr="00CC3A62">
              <w:t>3 230</w:t>
            </w:r>
          </w:p>
        </w:tc>
      </w:tr>
    </w:tbl>
    <w:p w14:paraId="023CDC5C" w14:textId="77777777" w:rsidR="005B1647" w:rsidRDefault="005B1647" w:rsidP="005B1647">
      <w:pPr>
        <w:pStyle w:val="Rubrik5utannumrering"/>
      </w:pPr>
      <w:r>
        <w:t>Anslagsbehållningen för utveckling av statens transportinfrastruktur uppgick till 4 miljarder kronor</w:t>
      </w:r>
    </w:p>
    <w:p w14:paraId="73DE6483" w14:textId="77777777" w:rsidR="005B1647" w:rsidRDefault="005B1647" w:rsidP="005B1647">
      <w:pPr>
        <w:pStyle w:val="Brdtext"/>
      </w:pPr>
      <w:r>
        <w:t>Det anslag där anslagsbehållningen är störst 2019 är anslaget 1:2 </w:t>
      </w:r>
      <w:r w:rsidRPr="00CF5875">
        <w:rPr>
          <w:i/>
          <w:iCs/>
        </w:rPr>
        <w:t>Utveckling av statens transportinfrastruktur</w:t>
      </w:r>
      <w:r>
        <w:t xml:space="preserve"> inom utgiftsområde 22 Kommunikationer. Anslagsbehållningen (ramöverföringsbeloppet) uppgick till 4 362 miljoner kronor.</w:t>
      </w:r>
    </w:p>
    <w:p w14:paraId="35C2E8CC" w14:textId="77777777" w:rsidR="005B1647" w:rsidRDefault="005B1647" w:rsidP="005B1647">
      <w:pPr>
        <w:pStyle w:val="Brdtext"/>
      </w:pPr>
      <w:r>
        <w:t>Den högsta utnyttjade anslagskrediten 2019 har anslaget 1:2 </w:t>
      </w:r>
      <w:r w:rsidRPr="00CF5875">
        <w:rPr>
          <w:i/>
          <w:iCs/>
        </w:rPr>
        <w:t>Bidrag till arbetslöshetsersättning och aktivitetsstöd</w:t>
      </w:r>
      <w:r>
        <w:t xml:space="preserve"> inom utgiftsområde 14 Arbetsmarknad och arbetsliv. Anslagskrediten uppgick till 604 miljoner kronor.</w:t>
      </w:r>
    </w:p>
    <w:p w14:paraId="11699BF9" w14:textId="77777777" w:rsidR="005B1647" w:rsidRDefault="005B1647" w:rsidP="00AC2754">
      <w:pPr>
        <w:pStyle w:val="Rubrik3"/>
      </w:pPr>
      <w:bookmarkStart w:id="204" w:name="_Toc37350641"/>
      <w:r w:rsidRPr="003238BC">
        <w:t>Riksgäldskontorets nettoutlåning</w:t>
      </w:r>
      <w:bookmarkEnd w:id="204"/>
    </w:p>
    <w:p w14:paraId="1B916C56" w14:textId="77777777" w:rsidR="005B1647" w:rsidRDefault="005B1647" w:rsidP="005B1647">
      <w:pPr>
        <w:pStyle w:val="Brdtext"/>
      </w:pPr>
      <w:r w:rsidRPr="003238BC">
        <w:t xml:space="preserve">För att statens budgetsaldo ska överensstämma med statens lånebehov redovisas posten Riksgäldskontorets nettoutlåning och en kassamässig korrigeringspost på budgetens utgiftssida. Riksgäldskontorets nettoutlåning utgörs av den totala </w:t>
      </w:r>
      <w:r w:rsidRPr="003238BC">
        <w:lastRenderedPageBreak/>
        <w:t>förändringen av in- och utlåningen till myndigheter, affärsverk, vissa statliga bolag och fonder. Utfallet för nettoutlåningen uppgick till -66 892 miljoner kronor under 2019, vilket är 70 521 miljoner kronor lägre än beräkningen i statens budget och 68</w:t>
      </w:r>
      <w:r>
        <w:t> </w:t>
      </w:r>
      <w:r w:rsidRPr="003238BC">
        <w:t>870</w:t>
      </w:r>
      <w:r>
        <w:t> </w:t>
      </w:r>
      <w:r w:rsidRPr="003238BC">
        <w:t>mil</w:t>
      </w:r>
      <w:r>
        <w:softHyphen/>
      </w:r>
      <w:r w:rsidRPr="003238BC">
        <w:t xml:space="preserve">joner kronor lägre än föregående år. I tabell </w:t>
      </w:r>
      <w:r>
        <w:t>2.42</w:t>
      </w:r>
      <w:r w:rsidRPr="003238BC">
        <w:t xml:space="preserve"> specificeras nettoutlåningens största poster.</w:t>
      </w:r>
    </w:p>
    <w:p w14:paraId="34F5E0A8" w14:textId="279EC3BF" w:rsidR="005B1647" w:rsidRDefault="005B1647" w:rsidP="005B1647">
      <w:pPr>
        <w:pStyle w:val="TabellRubrik"/>
      </w:pPr>
      <w:bookmarkStart w:id="205" w:name="_Toc37340119"/>
      <w:r>
        <w:t xml:space="preserve">Tabell </w:t>
      </w:r>
      <w:r>
        <w:fldChar w:fldCharType="begin"/>
      </w:r>
      <w:r>
        <w:instrText xml:space="preserve"> STYLEREF  "Rubrik 1" \n</w:instrText>
      </w:r>
      <w:r>
        <w:fldChar w:fldCharType="separate"/>
      </w:r>
      <w:r w:rsidR="00301022">
        <w:rPr>
          <w:noProof/>
        </w:rPr>
        <w:t>2</w:t>
      </w:r>
      <w:r>
        <w:rPr>
          <w:noProof/>
        </w:rPr>
        <w:fldChar w:fldCharType="end"/>
      </w:r>
      <w:r>
        <w:t>.</w:t>
      </w:r>
      <w:fldSimple w:instr=" SEQ Tabell \* ARABIC \s 1 ">
        <w:r w:rsidR="00301022">
          <w:rPr>
            <w:noProof/>
          </w:rPr>
          <w:t>119</w:t>
        </w:r>
      </w:fldSimple>
      <w:r>
        <w:tab/>
      </w:r>
      <w:r w:rsidRPr="003238BC">
        <w:t>Riksgäldskontorets nettoutlåning 2019</w:t>
      </w:r>
      <w:bookmarkEnd w:id="205"/>
    </w:p>
    <w:p w14:paraId="57B85676" w14:textId="77777777" w:rsidR="005B1647" w:rsidRDefault="005B1647" w:rsidP="005B1647">
      <w:pPr>
        <w:pStyle w:val="TabellUnderrubrik"/>
      </w:pPr>
      <w:r w:rsidRPr="003238BC">
        <w:t>Miljoner kronor</w:t>
      </w:r>
    </w:p>
    <w:tbl>
      <w:tblPr>
        <w:tblStyle w:val="RKBPTabell"/>
        <w:tblW w:w="5000" w:type="pct"/>
        <w:tblLook w:val="04E0" w:firstRow="1" w:lastRow="1" w:firstColumn="1" w:lastColumn="0" w:noHBand="0" w:noVBand="1"/>
      </w:tblPr>
      <w:tblGrid>
        <w:gridCol w:w="4259"/>
        <w:gridCol w:w="777"/>
        <w:gridCol w:w="778"/>
        <w:gridCol w:w="778"/>
        <w:gridCol w:w="778"/>
      </w:tblGrid>
      <w:tr w:rsidR="00155607" w14:paraId="17213526" w14:textId="77777777" w:rsidTr="00BE1FEE">
        <w:trPr>
          <w:cnfStyle w:val="100000000000" w:firstRow="1" w:lastRow="0" w:firstColumn="0" w:lastColumn="0" w:oddVBand="0" w:evenVBand="0" w:oddHBand="0" w:evenHBand="0" w:firstRowFirstColumn="0" w:firstRowLastColumn="0" w:lastRowFirstColumn="0" w:lastRowLastColumn="0"/>
          <w:trHeight w:val="225"/>
          <w:tblHeader w:val="0"/>
        </w:trPr>
        <w:tc>
          <w:tcPr>
            <w:cnfStyle w:val="001000000000" w:firstRow="0" w:lastRow="0" w:firstColumn="1" w:lastColumn="0" w:oddVBand="0" w:evenVBand="0" w:oddHBand="0" w:evenHBand="0" w:firstRowFirstColumn="0" w:firstRowLastColumn="0" w:lastRowFirstColumn="0" w:lastRowLastColumn="0"/>
            <w:tcW w:w="2889"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55D9C701" w14:textId="77777777" w:rsidR="005B1647" w:rsidRPr="003238BC" w:rsidRDefault="005B1647" w:rsidP="005B1647">
            <w:pPr>
              <w:pStyle w:val="TabellHuvud"/>
            </w:pPr>
            <w:r w:rsidRPr="003238BC">
              <w:t> </w:t>
            </w:r>
          </w:p>
        </w:tc>
        <w:tc>
          <w:tcPr>
            <w:tcW w:w="527"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hideMark/>
          </w:tcPr>
          <w:p w14:paraId="1EB45EE9" w14:textId="77777777" w:rsidR="005B1647" w:rsidRDefault="005B1647" w:rsidP="005B1647">
            <w:pPr>
              <w:pStyle w:val="TabellHuvud"/>
              <w:cnfStyle w:val="100000000000" w:firstRow="1" w:lastRow="0" w:firstColumn="0" w:lastColumn="0" w:oddVBand="0" w:evenVBand="0" w:oddHBand="0" w:evenHBand="0" w:firstRowFirstColumn="0" w:firstRowLastColumn="0" w:lastRowFirstColumn="0" w:lastRowLastColumn="0"/>
              <w:rPr>
                <w:vertAlign w:val="superscript"/>
              </w:rPr>
            </w:pPr>
            <w:r w:rsidRPr="003238BC">
              <w:t>SB</w:t>
            </w:r>
            <w:r w:rsidRPr="003238BC">
              <w:rPr>
                <w:vertAlign w:val="superscript"/>
              </w:rPr>
              <w:t>1</w:t>
            </w:r>
          </w:p>
          <w:p w14:paraId="08A9D98E" w14:textId="77777777" w:rsidR="005B1647" w:rsidRPr="00855590"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855590">
              <w:t>2019</w:t>
            </w:r>
          </w:p>
        </w:tc>
        <w:tc>
          <w:tcPr>
            <w:tcW w:w="528"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hideMark/>
          </w:tcPr>
          <w:p w14:paraId="770BC5F1" w14:textId="77777777" w:rsidR="005B1647" w:rsidRPr="003238BC"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3238BC">
              <w:t>Utfall 2019</w:t>
            </w:r>
          </w:p>
        </w:tc>
        <w:tc>
          <w:tcPr>
            <w:tcW w:w="528"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hideMark/>
          </w:tcPr>
          <w:p w14:paraId="19B5B8F2" w14:textId="77777777" w:rsidR="005B1647" w:rsidRPr="003238BC"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3238BC">
              <w:t>Utfall</w:t>
            </w:r>
            <w:r>
              <w:t>-</w:t>
            </w:r>
            <w:r w:rsidRPr="003238BC">
              <w:t>SB</w:t>
            </w:r>
            <w:r>
              <w:t xml:space="preserve"> 2019</w:t>
            </w:r>
          </w:p>
        </w:tc>
        <w:tc>
          <w:tcPr>
            <w:tcW w:w="528"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hideMark/>
          </w:tcPr>
          <w:p w14:paraId="6B84E245" w14:textId="77777777" w:rsidR="005B1647" w:rsidRPr="003238BC"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3238BC">
              <w:t>Utfall 2018</w:t>
            </w:r>
          </w:p>
        </w:tc>
      </w:tr>
      <w:tr w:rsidR="00155607" w14:paraId="7000C260"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2889" w:type="pct"/>
            <w:tcBorders>
              <w:top w:val="single" w:sz="12" w:space="0" w:color="auto"/>
            </w:tcBorders>
            <w:noWrap/>
            <w:hideMark/>
          </w:tcPr>
          <w:p w14:paraId="0B2472FD" w14:textId="77777777" w:rsidR="005B1647" w:rsidRPr="003238BC" w:rsidRDefault="005B1647" w:rsidP="005B1647">
            <w:pPr>
              <w:pStyle w:val="Tabell"/>
            </w:pPr>
            <w:r w:rsidRPr="003238BC">
              <w:t>Premiepensionsavgifter, inbetalning</w:t>
            </w:r>
          </w:p>
        </w:tc>
        <w:tc>
          <w:tcPr>
            <w:tcW w:w="527" w:type="pct"/>
            <w:tcBorders>
              <w:top w:val="single" w:sz="12" w:space="0" w:color="auto"/>
            </w:tcBorders>
            <w:noWrap/>
            <w:hideMark/>
          </w:tcPr>
          <w:p w14:paraId="105C1B65" w14:textId="77777777" w:rsidR="005B1647" w:rsidRPr="003238B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238BC">
              <w:t>-44 000</w:t>
            </w:r>
          </w:p>
        </w:tc>
        <w:tc>
          <w:tcPr>
            <w:tcW w:w="528" w:type="pct"/>
            <w:tcBorders>
              <w:top w:val="single" w:sz="12" w:space="0" w:color="auto"/>
            </w:tcBorders>
            <w:noWrap/>
            <w:hideMark/>
          </w:tcPr>
          <w:p w14:paraId="3893B01C" w14:textId="77777777" w:rsidR="005B1647" w:rsidRPr="003238B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238BC">
              <w:t>-44 416</w:t>
            </w:r>
          </w:p>
        </w:tc>
        <w:tc>
          <w:tcPr>
            <w:tcW w:w="528" w:type="pct"/>
            <w:tcBorders>
              <w:top w:val="single" w:sz="12" w:space="0" w:color="auto"/>
            </w:tcBorders>
            <w:noWrap/>
            <w:hideMark/>
          </w:tcPr>
          <w:p w14:paraId="14D7E16A" w14:textId="77777777" w:rsidR="005B1647" w:rsidRPr="003238B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238BC">
              <w:t>-416</w:t>
            </w:r>
          </w:p>
        </w:tc>
        <w:tc>
          <w:tcPr>
            <w:tcW w:w="528" w:type="pct"/>
            <w:tcBorders>
              <w:top w:val="single" w:sz="12" w:space="0" w:color="auto"/>
            </w:tcBorders>
            <w:noWrap/>
            <w:hideMark/>
          </w:tcPr>
          <w:p w14:paraId="38EF5EAC" w14:textId="77777777" w:rsidR="005B1647" w:rsidRPr="003238B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238BC">
              <w:t>-42 313</w:t>
            </w:r>
          </w:p>
        </w:tc>
      </w:tr>
      <w:tr w:rsidR="00155607" w14:paraId="682DD954"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2889" w:type="pct"/>
            <w:noWrap/>
            <w:hideMark/>
          </w:tcPr>
          <w:p w14:paraId="42ED47AD" w14:textId="77777777" w:rsidR="005B1647" w:rsidRPr="003238BC" w:rsidRDefault="005B1647" w:rsidP="005B1647">
            <w:pPr>
              <w:pStyle w:val="Tabell"/>
            </w:pPr>
            <w:r w:rsidRPr="003238BC">
              <w:t>Premiepensionsmedel, utbetalning</w:t>
            </w:r>
          </w:p>
        </w:tc>
        <w:tc>
          <w:tcPr>
            <w:tcW w:w="527" w:type="pct"/>
            <w:noWrap/>
            <w:hideMark/>
          </w:tcPr>
          <w:p w14:paraId="23E39A28" w14:textId="77777777" w:rsidR="005B1647" w:rsidRPr="003238B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238BC">
              <w:t>44 000</w:t>
            </w:r>
          </w:p>
        </w:tc>
        <w:tc>
          <w:tcPr>
            <w:tcW w:w="528" w:type="pct"/>
            <w:noWrap/>
            <w:hideMark/>
          </w:tcPr>
          <w:p w14:paraId="6D9DAFFE" w14:textId="77777777" w:rsidR="005B1647" w:rsidRPr="003238B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238BC">
              <w:t>42 986</w:t>
            </w:r>
          </w:p>
        </w:tc>
        <w:tc>
          <w:tcPr>
            <w:tcW w:w="528" w:type="pct"/>
            <w:noWrap/>
            <w:hideMark/>
          </w:tcPr>
          <w:p w14:paraId="55759DB5" w14:textId="77777777" w:rsidR="005B1647" w:rsidRPr="003238B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238BC">
              <w:t>-1 014</w:t>
            </w:r>
          </w:p>
        </w:tc>
        <w:tc>
          <w:tcPr>
            <w:tcW w:w="528" w:type="pct"/>
            <w:noWrap/>
            <w:hideMark/>
          </w:tcPr>
          <w:p w14:paraId="1C2FFB1A" w14:textId="77777777" w:rsidR="005B1647" w:rsidRPr="003238B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238BC">
              <w:t>41 344</w:t>
            </w:r>
          </w:p>
        </w:tc>
      </w:tr>
      <w:tr w:rsidR="00155607" w14:paraId="41F7607B"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2889" w:type="pct"/>
            <w:noWrap/>
            <w:hideMark/>
          </w:tcPr>
          <w:p w14:paraId="3D577127" w14:textId="77777777" w:rsidR="005B1647" w:rsidRPr="003238BC" w:rsidRDefault="005B1647" w:rsidP="005B1647">
            <w:pPr>
              <w:pStyle w:val="Tabell"/>
            </w:pPr>
            <w:r w:rsidRPr="003238BC">
              <w:t>Övrig tillfällig förvaltning av premiepensionsmedel i RGK</w:t>
            </w:r>
          </w:p>
        </w:tc>
        <w:tc>
          <w:tcPr>
            <w:tcW w:w="527" w:type="pct"/>
            <w:noWrap/>
            <w:hideMark/>
          </w:tcPr>
          <w:p w14:paraId="5E9CB45E" w14:textId="77777777" w:rsidR="005B1647" w:rsidRPr="003238BC"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528" w:type="pct"/>
            <w:noWrap/>
            <w:hideMark/>
          </w:tcPr>
          <w:p w14:paraId="3CC053C3" w14:textId="77777777" w:rsidR="005B1647" w:rsidRPr="003238B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238BC">
              <w:t>3 248</w:t>
            </w:r>
          </w:p>
        </w:tc>
        <w:tc>
          <w:tcPr>
            <w:tcW w:w="528" w:type="pct"/>
            <w:noWrap/>
            <w:hideMark/>
          </w:tcPr>
          <w:p w14:paraId="395A42F9" w14:textId="77777777" w:rsidR="005B1647" w:rsidRPr="003238B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238BC">
              <w:t>3 248</w:t>
            </w:r>
          </w:p>
        </w:tc>
        <w:tc>
          <w:tcPr>
            <w:tcW w:w="528" w:type="pct"/>
            <w:noWrap/>
            <w:hideMark/>
          </w:tcPr>
          <w:p w14:paraId="56C809D8" w14:textId="77777777" w:rsidR="005B1647" w:rsidRPr="003238B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238BC">
              <w:t>787</w:t>
            </w:r>
          </w:p>
        </w:tc>
      </w:tr>
      <w:tr w:rsidR="00155607" w14:paraId="4A3D16EA"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2889" w:type="pct"/>
            <w:noWrap/>
            <w:hideMark/>
          </w:tcPr>
          <w:p w14:paraId="3D612524" w14:textId="77777777" w:rsidR="005B1647" w:rsidRPr="003238BC" w:rsidRDefault="005B1647" w:rsidP="005B1647">
            <w:pPr>
              <w:pStyle w:val="Tabell"/>
            </w:pPr>
            <w:r w:rsidRPr="003238BC">
              <w:t>Pensionsmyndigheten, handel med fondandelar inom PPS</w:t>
            </w:r>
          </w:p>
        </w:tc>
        <w:tc>
          <w:tcPr>
            <w:tcW w:w="527" w:type="pct"/>
            <w:noWrap/>
            <w:hideMark/>
          </w:tcPr>
          <w:p w14:paraId="52DAB982" w14:textId="77777777" w:rsidR="005B1647" w:rsidRPr="003238BC"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528" w:type="pct"/>
            <w:noWrap/>
            <w:hideMark/>
          </w:tcPr>
          <w:p w14:paraId="2C0B8B7E" w14:textId="77777777" w:rsidR="005B1647" w:rsidRPr="003238B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238BC">
              <w:t>-1 352</w:t>
            </w:r>
          </w:p>
        </w:tc>
        <w:tc>
          <w:tcPr>
            <w:tcW w:w="528" w:type="pct"/>
            <w:noWrap/>
            <w:hideMark/>
          </w:tcPr>
          <w:p w14:paraId="51F31D64" w14:textId="77777777" w:rsidR="005B1647" w:rsidRPr="003238B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238BC">
              <w:t>-1 352</w:t>
            </w:r>
          </w:p>
        </w:tc>
        <w:tc>
          <w:tcPr>
            <w:tcW w:w="528" w:type="pct"/>
            <w:noWrap/>
            <w:hideMark/>
          </w:tcPr>
          <w:p w14:paraId="76BB5D24" w14:textId="77777777" w:rsidR="005B1647" w:rsidRPr="003238B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238BC">
              <w:t>1 867</w:t>
            </w:r>
          </w:p>
        </w:tc>
      </w:tr>
      <w:tr w:rsidR="00155607" w14:paraId="24A4ECBF"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2889" w:type="pct"/>
            <w:noWrap/>
            <w:hideMark/>
          </w:tcPr>
          <w:p w14:paraId="1ADCD9AA" w14:textId="77777777" w:rsidR="005B1647" w:rsidRPr="003238BC" w:rsidRDefault="005B1647" w:rsidP="005B1647">
            <w:pPr>
              <w:pStyle w:val="Tabell"/>
            </w:pPr>
            <w:r w:rsidRPr="003238BC">
              <w:t>Myndigheters räntekonton (se separat tabell)</w:t>
            </w:r>
          </w:p>
        </w:tc>
        <w:tc>
          <w:tcPr>
            <w:tcW w:w="527" w:type="pct"/>
            <w:noWrap/>
            <w:hideMark/>
          </w:tcPr>
          <w:p w14:paraId="259719D7" w14:textId="77777777" w:rsidR="005B1647" w:rsidRPr="003238B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238BC">
              <w:t>0</w:t>
            </w:r>
          </w:p>
        </w:tc>
        <w:tc>
          <w:tcPr>
            <w:tcW w:w="528" w:type="pct"/>
            <w:noWrap/>
            <w:hideMark/>
          </w:tcPr>
          <w:p w14:paraId="30C700BB" w14:textId="77777777" w:rsidR="005B1647" w:rsidRPr="003238B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238BC">
              <w:t>307</w:t>
            </w:r>
          </w:p>
        </w:tc>
        <w:tc>
          <w:tcPr>
            <w:tcW w:w="528" w:type="pct"/>
            <w:noWrap/>
            <w:hideMark/>
          </w:tcPr>
          <w:p w14:paraId="5D73E58A" w14:textId="77777777" w:rsidR="005B1647" w:rsidRPr="003238B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238BC">
              <w:t>307</w:t>
            </w:r>
          </w:p>
        </w:tc>
        <w:tc>
          <w:tcPr>
            <w:tcW w:w="528" w:type="pct"/>
            <w:noWrap/>
            <w:hideMark/>
          </w:tcPr>
          <w:p w14:paraId="4239D6A5" w14:textId="77777777" w:rsidR="005B1647" w:rsidRPr="003238B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238BC">
              <w:t>-2 461</w:t>
            </w:r>
          </w:p>
        </w:tc>
      </w:tr>
      <w:tr w:rsidR="00155607" w14:paraId="661B17C7"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2889" w:type="pct"/>
            <w:noWrap/>
            <w:hideMark/>
          </w:tcPr>
          <w:p w14:paraId="66696A14" w14:textId="77777777" w:rsidR="005B1647" w:rsidRPr="003238BC" w:rsidRDefault="005B1647" w:rsidP="005B1647">
            <w:pPr>
              <w:pStyle w:val="Tabell"/>
            </w:pPr>
            <w:r w:rsidRPr="003238BC">
              <w:t>CSN, studielån</w:t>
            </w:r>
          </w:p>
        </w:tc>
        <w:tc>
          <w:tcPr>
            <w:tcW w:w="527" w:type="pct"/>
            <w:noWrap/>
            <w:hideMark/>
          </w:tcPr>
          <w:p w14:paraId="751770C2" w14:textId="77777777" w:rsidR="005B1647" w:rsidRPr="003238B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238BC">
              <w:t>5 000</w:t>
            </w:r>
          </w:p>
        </w:tc>
        <w:tc>
          <w:tcPr>
            <w:tcW w:w="528" w:type="pct"/>
            <w:noWrap/>
            <w:hideMark/>
          </w:tcPr>
          <w:p w14:paraId="1F4DA71C" w14:textId="77777777" w:rsidR="005B1647" w:rsidRPr="003238B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238BC">
              <w:t>7 212</w:t>
            </w:r>
          </w:p>
        </w:tc>
        <w:tc>
          <w:tcPr>
            <w:tcW w:w="528" w:type="pct"/>
            <w:noWrap/>
            <w:hideMark/>
          </w:tcPr>
          <w:p w14:paraId="01108E8E" w14:textId="77777777" w:rsidR="005B1647" w:rsidRPr="003238B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238BC">
              <w:t>2 212</w:t>
            </w:r>
          </w:p>
        </w:tc>
        <w:tc>
          <w:tcPr>
            <w:tcW w:w="528" w:type="pct"/>
            <w:noWrap/>
            <w:hideMark/>
          </w:tcPr>
          <w:p w14:paraId="73398598" w14:textId="77777777" w:rsidR="005B1647" w:rsidRPr="003238B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238BC">
              <w:t>6 070</w:t>
            </w:r>
          </w:p>
        </w:tc>
      </w:tr>
      <w:tr w:rsidR="00155607" w14:paraId="386C1691"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2889" w:type="pct"/>
            <w:noWrap/>
            <w:hideMark/>
          </w:tcPr>
          <w:p w14:paraId="70FB04C7" w14:textId="77777777" w:rsidR="005B1647" w:rsidRPr="003238BC" w:rsidRDefault="005B1647" w:rsidP="005B1647">
            <w:pPr>
              <w:pStyle w:val="Tabell"/>
            </w:pPr>
            <w:r w:rsidRPr="003238BC">
              <w:t>CSN, kreditreserv</w:t>
            </w:r>
          </w:p>
        </w:tc>
        <w:tc>
          <w:tcPr>
            <w:tcW w:w="527" w:type="pct"/>
            <w:noWrap/>
            <w:hideMark/>
          </w:tcPr>
          <w:p w14:paraId="68F32DD8" w14:textId="77777777" w:rsidR="005B1647" w:rsidRPr="003238BC"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528" w:type="pct"/>
            <w:noWrap/>
            <w:hideMark/>
          </w:tcPr>
          <w:p w14:paraId="54329DE5" w14:textId="77777777" w:rsidR="005B1647" w:rsidRPr="003238B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238BC">
              <w:t>-1 202</w:t>
            </w:r>
          </w:p>
        </w:tc>
        <w:tc>
          <w:tcPr>
            <w:tcW w:w="528" w:type="pct"/>
            <w:noWrap/>
            <w:hideMark/>
          </w:tcPr>
          <w:p w14:paraId="34E03FA5" w14:textId="77777777" w:rsidR="005B1647" w:rsidRPr="003238B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238BC">
              <w:t>-1 202</w:t>
            </w:r>
          </w:p>
        </w:tc>
        <w:tc>
          <w:tcPr>
            <w:tcW w:w="528" w:type="pct"/>
            <w:noWrap/>
            <w:hideMark/>
          </w:tcPr>
          <w:p w14:paraId="19F67489" w14:textId="77777777" w:rsidR="005B1647" w:rsidRPr="003238B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238BC">
              <w:t>-1 126</w:t>
            </w:r>
          </w:p>
        </w:tc>
      </w:tr>
      <w:tr w:rsidR="00155607" w14:paraId="25AA9A62"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2889" w:type="pct"/>
            <w:noWrap/>
            <w:hideMark/>
          </w:tcPr>
          <w:p w14:paraId="49010F2F" w14:textId="77777777" w:rsidR="005B1647" w:rsidRPr="003238BC" w:rsidRDefault="005B1647" w:rsidP="005B1647">
            <w:pPr>
              <w:pStyle w:val="Tabell"/>
            </w:pPr>
            <w:r w:rsidRPr="003238BC">
              <w:t>CSN, servicekonto för räntebetalningar</w:t>
            </w:r>
          </w:p>
        </w:tc>
        <w:tc>
          <w:tcPr>
            <w:tcW w:w="527" w:type="pct"/>
            <w:noWrap/>
            <w:hideMark/>
          </w:tcPr>
          <w:p w14:paraId="48B0676C" w14:textId="77777777" w:rsidR="005B1647" w:rsidRPr="003238BC"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528" w:type="pct"/>
            <w:noWrap/>
            <w:hideMark/>
          </w:tcPr>
          <w:p w14:paraId="327C82E9" w14:textId="77777777" w:rsidR="005B1647" w:rsidRPr="003238B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238BC">
              <w:t>7</w:t>
            </w:r>
          </w:p>
        </w:tc>
        <w:tc>
          <w:tcPr>
            <w:tcW w:w="528" w:type="pct"/>
            <w:noWrap/>
            <w:hideMark/>
          </w:tcPr>
          <w:p w14:paraId="6DB6F4F7" w14:textId="77777777" w:rsidR="005B1647" w:rsidRPr="003238B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238BC">
              <w:t>7</w:t>
            </w:r>
          </w:p>
        </w:tc>
        <w:tc>
          <w:tcPr>
            <w:tcW w:w="528" w:type="pct"/>
            <w:noWrap/>
            <w:hideMark/>
          </w:tcPr>
          <w:p w14:paraId="1EE09D25" w14:textId="77777777" w:rsidR="005B1647" w:rsidRPr="003238B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238BC">
              <w:t>-39</w:t>
            </w:r>
          </w:p>
        </w:tc>
      </w:tr>
      <w:tr w:rsidR="00155607" w14:paraId="1CF1760C"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2889" w:type="pct"/>
            <w:noWrap/>
            <w:hideMark/>
          </w:tcPr>
          <w:p w14:paraId="5EEC2A24" w14:textId="77777777" w:rsidR="005B1647" w:rsidRPr="003238BC" w:rsidRDefault="005B1647" w:rsidP="005B1647">
            <w:pPr>
              <w:pStyle w:val="Tabell"/>
            </w:pPr>
            <w:r w:rsidRPr="003238BC">
              <w:t>Investeringslån till myndigheter</w:t>
            </w:r>
          </w:p>
        </w:tc>
        <w:tc>
          <w:tcPr>
            <w:tcW w:w="527" w:type="pct"/>
            <w:noWrap/>
            <w:hideMark/>
          </w:tcPr>
          <w:p w14:paraId="251987F6" w14:textId="77777777" w:rsidR="005B1647" w:rsidRPr="003238B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238BC">
              <w:t>1 000</w:t>
            </w:r>
          </w:p>
        </w:tc>
        <w:tc>
          <w:tcPr>
            <w:tcW w:w="528" w:type="pct"/>
            <w:noWrap/>
            <w:hideMark/>
          </w:tcPr>
          <w:p w14:paraId="5F81BCE2" w14:textId="77777777" w:rsidR="005B1647" w:rsidRPr="003238B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238BC">
              <w:t>2 249</w:t>
            </w:r>
          </w:p>
        </w:tc>
        <w:tc>
          <w:tcPr>
            <w:tcW w:w="528" w:type="pct"/>
            <w:noWrap/>
            <w:hideMark/>
          </w:tcPr>
          <w:p w14:paraId="0F38261C" w14:textId="77777777" w:rsidR="005B1647" w:rsidRPr="003238B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238BC">
              <w:t>1 249</w:t>
            </w:r>
          </w:p>
        </w:tc>
        <w:tc>
          <w:tcPr>
            <w:tcW w:w="528" w:type="pct"/>
            <w:noWrap/>
            <w:hideMark/>
          </w:tcPr>
          <w:p w14:paraId="781ACB3F" w14:textId="77777777" w:rsidR="005B1647" w:rsidRPr="003238B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238BC">
              <w:t>2 516</w:t>
            </w:r>
          </w:p>
        </w:tc>
      </w:tr>
      <w:tr w:rsidR="00155607" w14:paraId="764A7908"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2889" w:type="pct"/>
            <w:noWrap/>
            <w:hideMark/>
          </w:tcPr>
          <w:p w14:paraId="50EB73D8" w14:textId="77777777" w:rsidR="005B1647" w:rsidRPr="003238BC" w:rsidRDefault="005B1647" w:rsidP="005B1647">
            <w:pPr>
              <w:pStyle w:val="Tabell"/>
            </w:pPr>
            <w:r w:rsidRPr="003238BC">
              <w:t>Kärnavfallsfonden</w:t>
            </w:r>
          </w:p>
        </w:tc>
        <w:tc>
          <w:tcPr>
            <w:tcW w:w="527" w:type="pct"/>
            <w:noWrap/>
            <w:hideMark/>
          </w:tcPr>
          <w:p w14:paraId="73C7FD95" w14:textId="77777777" w:rsidR="005B1647" w:rsidRPr="003238B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238BC">
              <w:t>0</w:t>
            </w:r>
          </w:p>
        </w:tc>
        <w:tc>
          <w:tcPr>
            <w:tcW w:w="528" w:type="pct"/>
            <w:noWrap/>
            <w:hideMark/>
          </w:tcPr>
          <w:p w14:paraId="5A582E58" w14:textId="77777777" w:rsidR="005B1647" w:rsidRPr="003238B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238BC">
              <w:t>935</w:t>
            </w:r>
          </w:p>
        </w:tc>
        <w:tc>
          <w:tcPr>
            <w:tcW w:w="528" w:type="pct"/>
            <w:noWrap/>
            <w:hideMark/>
          </w:tcPr>
          <w:p w14:paraId="03F6D17F" w14:textId="77777777" w:rsidR="005B1647" w:rsidRPr="003238B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238BC">
              <w:t>935</w:t>
            </w:r>
          </w:p>
        </w:tc>
        <w:tc>
          <w:tcPr>
            <w:tcW w:w="528" w:type="pct"/>
            <w:noWrap/>
            <w:hideMark/>
          </w:tcPr>
          <w:p w14:paraId="2ECF9B5A" w14:textId="77777777" w:rsidR="005B1647" w:rsidRPr="003238B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238BC">
              <w:t>-1</w:t>
            </w:r>
          </w:p>
        </w:tc>
      </w:tr>
      <w:tr w:rsidR="00155607" w14:paraId="22121D79"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2889" w:type="pct"/>
            <w:noWrap/>
            <w:hideMark/>
          </w:tcPr>
          <w:p w14:paraId="05CFA280" w14:textId="77777777" w:rsidR="005B1647" w:rsidRPr="003238BC" w:rsidRDefault="005B1647" w:rsidP="005B1647">
            <w:pPr>
              <w:pStyle w:val="Tabell"/>
            </w:pPr>
            <w:r w:rsidRPr="003238BC">
              <w:t>Stabilitetsfonden (se separat tabell)</w:t>
            </w:r>
          </w:p>
        </w:tc>
        <w:tc>
          <w:tcPr>
            <w:tcW w:w="527" w:type="pct"/>
            <w:noWrap/>
            <w:hideMark/>
          </w:tcPr>
          <w:p w14:paraId="0999BAC8" w14:textId="77777777" w:rsidR="005B1647" w:rsidRPr="003238BC"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528" w:type="pct"/>
            <w:noWrap/>
            <w:hideMark/>
          </w:tcPr>
          <w:p w14:paraId="699F398F" w14:textId="77777777" w:rsidR="005B1647" w:rsidRPr="003238B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238BC">
              <w:t>109</w:t>
            </w:r>
          </w:p>
        </w:tc>
        <w:tc>
          <w:tcPr>
            <w:tcW w:w="528" w:type="pct"/>
            <w:noWrap/>
            <w:hideMark/>
          </w:tcPr>
          <w:p w14:paraId="1C7017EA" w14:textId="77777777" w:rsidR="005B1647" w:rsidRPr="003238B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238BC">
              <w:t>109</w:t>
            </w:r>
          </w:p>
        </w:tc>
        <w:tc>
          <w:tcPr>
            <w:tcW w:w="528" w:type="pct"/>
            <w:noWrap/>
            <w:hideMark/>
          </w:tcPr>
          <w:p w14:paraId="1352343E" w14:textId="77777777" w:rsidR="005B1647" w:rsidRPr="003238B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238BC">
              <w:t>208</w:t>
            </w:r>
          </w:p>
        </w:tc>
      </w:tr>
      <w:tr w:rsidR="00155607" w14:paraId="2C015E49"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2889" w:type="pct"/>
            <w:noWrap/>
            <w:hideMark/>
          </w:tcPr>
          <w:p w14:paraId="5E4264F2" w14:textId="77777777" w:rsidR="005B1647" w:rsidRPr="003238BC" w:rsidRDefault="005B1647" w:rsidP="005B1647">
            <w:pPr>
              <w:pStyle w:val="Tabell"/>
            </w:pPr>
            <w:r w:rsidRPr="003238BC">
              <w:t>Resolutionsreserven (se separat tabell)</w:t>
            </w:r>
          </w:p>
        </w:tc>
        <w:tc>
          <w:tcPr>
            <w:tcW w:w="527" w:type="pct"/>
            <w:noWrap/>
            <w:hideMark/>
          </w:tcPr>
          <w:p w14:paraId="34278130" w14:textId="77777777" w:rsidR="005B1647" w:rsidRPr="003238B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238BC">
              <w:t>-6 000</w:t>
            </w:r>
          </w:p>
        </w:tc>
        <w:tc>
          <w:tcPr>
            <w:tcW w:w="528" w:type="pct"/>
            <w:noWrap/>
            <w:hideMark/>
          </w:tcPr>
          <w:p w14:paraId="6A93F024" w14:textId="77777777" w:rsidR="005B1647" w:rsidRPr="003238B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238BC">
              <w:t>-5 743</w:t>
            </w:r>
          </w:p>
        </w:tc>
        <w:tc>
          <w:tcPr>
            <w:tcW w:w="528" w:type="pct"/>
            <w:noWrap/>
            <w:hideMark/>
          </w:tcPr>
          <w:p w14:paraId="48708FE3" w14:textId="77777777" w:rsidR="005B1647" w:rsidRPr="003238B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238BC">
              <w:t>257</w:t>
            </w:r>
          </w:p>
        </w:tc>
        <w:tc>
          <w:tcPr>
            <w:tcW w:w="528" w:type="pct"/>
            <w:noWrap/>
            <w:hideMark/>
          </w:tcPr>
          <w:p w14:paraId="214CC624" w14:textId="77777777" w:rsidR="005B1647" w:rsidRPr="003238B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238BC">
              <w:t>-8 909</w:t>
            </w:r>
          </w:p>
        </w:tc>
      </w:tr>
      <w:tr w:rsidR="00155607" w14:paraId="4B8ADA41"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2889" w:type="pct"/>
            <w:noWrap/>
            <w:hideMark/>
          </w:tcPr>
          <w:p w14:paraId="31E1D769" w14:textId="77777777" w:rsidR="005B1647" w:rsidRPr="003238BC" w:rsidRDefault="005B1647" w:rsidP="005B1647">
            <w:pPr>
              <w:pStyle w:val="Tabell"/>
            </w:pPr>
            <w:r w:rsidRPr="003238BC">
              <w:t>Insättningsgarantifonden</w:t>
            </w:r>
          </w:p>
        </w:tc>
        <w:tc>
          <w:tcPr>
            <w:tcW w:w="527" w:type="pct"/>
            <w:noWrap/>
            <w:hideMark/>
          </w:tcPr>
          <w:p w14:paraId="401193E9" w14:textId="77777777" w:rsidR="005B1647" w:rsidRPr="003238BC"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528" w:type="pct"/>
            <w:noWrap/>
            <w:hideMark/>
          </w:tcPr>
          <w:p w14:paraId="7D643765" w14:textId="77777777" w:rsidR="005B1647" w:rsidRPr="003238B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238BC">
              <w:t>-1 928</w:t>
            </w:r>
          </w:p>
        </w:tc>
        <w:tc>
          <w:tcPr>
            <w:tcW w:w="528" w:type="pct"/>
            <w:noWrap/>
            <w:hideMark/>
          </w:tcPr>
          <w:p w14:paraId="08AE1129" w14:textId="77777777" w:rsidR="005B1647" w:rsidRPr="003238B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238BC">
              <w:t>-1 928</w:t>
            </w:r>
          </w:p>
        </w:tc>
        <w:tc>
          <w:tcPr>
            <w:tcW w:w="528" w:type="pct"/>
            <w:noWrap/>
            <w:hideMark/>
          </w:tcPr>
          <w:p w14:paraId="18D501ED" w14:textId="77777777" w:rsidR="005B1647" w:rsidRPr="003238B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238BC">
              <w:t>72</w:t>
            </w:r>
          </w:p>
        </w:tc>
      </w:tr>
      <w:tr w:rsidR="00155607" w14:paraId="28E3D13F"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2889" w:type="pct"/>
            <w:noWrap/>
            <w:hideMark/>
          </w:tcPr>
          <w:p w14:paraId="2646E07F" w14:textId="77777777" w:rsidR="005B1647" w:rsidRPr="003238BC" w:rsidRDefault="005B1647" w:rsidP="005B1647">
            <w:pPr>
              <w:pStyle w:val="Tabell"/>
            </w:pPr>
            <w:r w:rsidRPr="003238BC">
              <w:t>Trafikverket, infrastrukturlån</w:t>
            </w:r>
          </w:p>
        </w:tc>
        <w:tc>
          <w:tcPr>
            <w:tcW w:w="527" w:type="pct"/>
            <w:noWrap/>
            <w:hideMark/>
          </w:tcPr>
          <w:p w14:paraId="081F2522" w14:textId="77777777" w:rsidR="005B1647" w:rsidRPr="003238B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238BC">
              <w:t>2 000</w:t>
            </w:r>
          </w:p>
        </w:tc>
        <w:tc>
          <w:tcPr>
            <w:tcW w:w="528" w:type="pct"/>
            <w:noWrap/>
            <w:hideMark/>
          </w:tcPr>
          <w:p w14:paraId="2DE03749" w14:textId="77777777" w:rsidR="005B1647" w:rsidRPr="003238B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238BC">
              <w:t>68</w:t>
            </w:r>
          </w:p>
        </w:tc>
        <w:tc>
          <w:tcPr>
            <w:tcW w:w="528" w:type="pct"/>
            <w:noWrap/>
            <w:hideMark/>
          </w:tcPr>
          <w:p w14:paraId="0DB5AC43" w14:textId="77777777" w:rsidR="005B1647" w:rsidRPr="003238B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238BC">
              <w:t>-1 932</w:t>
            </w:r>
          </w:p>
        </w:tc>
        <w:tc>
          <w:tcPr>
            <w:tcW w:w="528" w:type="pct"/>
            <w:noWrap/>
            <w:hideMark/>
          </w:tcPr>
          <w:p w14:paraId="0D9E376C" w14:textId="77777777" w:rsidR="005B1647" w:rsidRPr="003238B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238BC">
              <w:t>-1 619</w:t>
            </w:r>
          </w:p>
        </w:tc>
      </w:tr>
      <w:tr w:rsidR="00155607" w14:paraId="46DF2B5D"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2889" w:type="pct"/>
            <w:noWrap/>
            <w:hideMark/>
          </w:tcPr>
          <w:p w14:paraId="46E10278" w14:textId="77777777" w:rsidR="005B1647" w:rsidRPr="003238BC" w:rsidRDefault="005B1647" w:rsidP="005B1647">
            <w:pPr>
              <w:pStyle w:val="Tabell"/>
            </w:pPr>
            <w:r w:rsidRPr="003238BC">
              <w:t>Exportkreditnämnden</w:t>
            </w:r>
          </w:p>
        </w:tc>
        <w:tc>
          <w:tcPr>
            <w:tcW w:w="527" w:type="pct"/>
            <w:noWrap/>
            <w:hideMark/>
          </w:tcPr>
          <w:p w14:paraId="41289E32" w14:textId="77777777" w:rsidR="005B1647" w:rsidRPr="003238B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238BC">
              <w:t>0</w:t>
            </w:r>
          </w:p>
        </w:tc>
        <w:tc>
          <w:tcPr>
            <w:tcW w:w="528" w:type="pct"/>
            <w:noWrap/>
            <w:hideMark/>
          </w:tcPr>
          <w:p w14:paraId="4E49AD85" w14:textId="77777777" w:rsidR="005B1647" w:rsidRPr="003238B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238BC">
              <w:t>-512</w:t>
            </w:r>
          </w:p>
        </w:tc>
        <w:tc>
          <w:tcPr>
            <w:tcW w:w="528" w:type="pct"/>
            <w:noWrap/>
            <w:hideMark/>
          </w:tcPr>
          <w:p w14:paraId="7B929A7C" w14:textId="77777777" w:rsidR="005B1647" w:rsidRPr="003238B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238BC">
              <w:t>-512</w:t>
            </w:r>
          </w:p>
        </w:tc>
        <w:tc>
          <w:tcPr>
            <w:tcW w:w="528" w:type="pct"/>
            <w:noWrap/>
            <w:hideMark/>
          </w:tcPr>
          <w:p w14:paraId="423D78B7" w14:textId="77777777" w:rsidR="005B1647" w:rsidRPr="003238B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238BC">
              <w:t>-5 269</w:t>
            </w:r>
          </w:p>
        </w:tc>
      </w:tr>
      <w:tr w:rsidR="00155607" w14:paraId="7A8F6194"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2889" w:type="pct"/>
            <w:noWrap/>
            <w:hideMark/>
          </w:tcPr>
          <w:p w14:paraId="5C649F34" w14:textId="77777777" w:rsidR="005B1647" w:rsidRPr="003238BC" w:rsidRDefault="005B1647" w:rsidP="005B1647">
            <w:pPr>
              <w:pStyle w:val="Tabell"/>
            </w:pPr>
            <w:r w:rsidRPr="003238BC">
              <w:t xml:space="preserve">Public Service konto </w:t>
            </w:r>
          </w:p>
        </w:tc>
        <w:tc>
          <w:tcPr>
            <w:tcW w:w="527" w:type="pct"/>
            <w:noWrap/>
            <w:hideMark/>
          </w:tcPr>
          <w:p w14:paraId="1B3C8268" w14:textId="77777777" w:rsidR="005B1647" w:rsidRPr="003238BC"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528" w:type="pct"/>
            <w:noWrap/>
            <w:hideMark/>
          </w:tcPr>
          <w:p w14:paraId="7B639490" w14:textId="77777777" w:rsidR="005B1647" w:rsidRPr="003238B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238BC">
              <w:t>-323</w:t>
            </w:r>
          </w:p>
        </w:tc>
        <w:tc>
          <w:tcPr>
            <w:tcW w:w="528" w:type="pct"/>
            <w:noWrap/>
            <w:hideMark/>
          </w:tcPr>
          <w:p w14:paraId="36474EC6" w14:textId="77777777" w:rsidR="005B1647" w:rsidRPr="003238B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238BC">
              <w:t>-323</w:t>
            </w:r>
          </w:p>
        </w:tc>
        <w:tc>
          <w:tcPr>
            <w:tcW w:w="528" w:type="pct"/>
            <w:noWrap/>
            <w:hideMark/>
          </w:tcPr>
          <w:p w14:paraId="68A5E283" w14:textId="77777777" w:rsidR="005B1647" w:rsidRPr="003238BC"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r>
      <w:tr w:rsidR="00155607" w14:paraId="699F5FF4"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2889" w:type="pct"/>
            <w:noWrap/>
            <w:hideMark/>
          </w:tcPr>
          <w:p w14:paraId="090AC5B7" w14:textId="77777777" w:rsidR="005B1647" w:rsidRPr="003238BC" w:rsidRDefault="005B1647" w:rsidP="005B1647">
            <w:pPr>
              <w:pStyle w:val="Tabell"/>
              <w:rPr>
                <w:i/>
                <w:iCs/>
              </w:rPr>
            </w:pPr>
            <w:r w:rsidRPr="003238BC">
              <w:rPr>
                <w:i/>
                <w:iCs/>
              </w:rPr>
              <w:t>Statliga bolag m.m.</w:t>
            </w:r>
          </w:p>
        </w:tc>
        <w:tc>
          <w:tcPr>
            <w:tcW w:w="527" w:type="pct"/>
            <w:noWrap/>
            <w:hideMark/>
          </w:tcPr>
          <w:p w14:paraId="7D4FA0B1" w14:textId="77777777" w:rsidR="005B1647" w:rsidRPr="003238BC"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p>
        </w:tc>
        <w:tc>
          <w:tcPr>
            <w:tcW w:w="528" w:type="pct"/>
            <w:noWrap/>
            <w:hideMark/>
          </w:tcPr>
          <w:p w14:paraId="72D4B4BD" w14:textId="77777777" w:rsidR="005B1647" w:rsidRPr="003238BC"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528" w:type="pct"/>
            <w:noWrap/>
            <w:hideMark/>
          </w:tcPr>
          <w:p w14:paraId="65269C09" w14:textId="77777777" w:rsidR="005B1647" w:rsidRPr="003238BC"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528" w:type="pct"/>
            <w:noWrap/>
            <w:hideMark/>
          </w:tcPr>
          <w:p w14:paraId="153CFC55" w14:textId="77777777" w:rsidR="005B1647" w:rsidRPr="003238BC"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r>
      <w:tr w:rsidR="00155607" w14:paraId="2230F0C7"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2889" w:type="pct"/>
            <w:noWrap/>
            <w:hideMark/>
          </w:tcPr>
          <w:p w14:paraId="7480B737" w14:textId="77777777" w:rsidR="005B1647" w:rsidRPr="003238BC" w:rsidRDefault="005B1647" w:rsidP="005B1647">
            <w:pPr>
              <w:pStyle w:val="Tabell"/>
            </w:pPr>
            <w:r w:rsidRPr="003238BC">
              <w:t>Radiotjänst i Kiruna AB, rundradiokontot</w:t>
            </w:r>
          </w:p>
        </w:tc>
        <w:tc>
          <w:tcPr>
            <w:tcW w:w="527" w:type="pct"/>
            <w:noWrap/>
            <w:hideMark/>
          </w:tcPr>
          <w:p w14:paraId="0901A63B" w14:textId="77777777" w:rsidR="005B1647" w:rsidRPr="003238BC"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528" w:type="pct"/>
            <w:noWrap/>
            <w:hideMark/>
          </w:tcPr>
          <w:p w14:paraId="1F52D29E" w14:textId="77777777" w:rsidR="005B1647" w:rsidRPr="003238BC"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528" w:type="pct"/>
            <w:noWrap/>
            <w:hideMark/>
          </w:tcPr>
          <w:p w14:paraId="4766BF2E" w14:textId="77777777" w:rsidR="005B1647" w:rsidRPr="003238BC"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528" w:type="pct"/>
            <w:noWrap/>
            <w:hideMark/>
          </w:tcPr>
          <w:p w14:paraId="4BC12200" w14:textId="77777777" w:rsidR="005B1647" w:rsidRPr="003238B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238BC">
              <w:t>337</w:t>
            </w:r>
          </w:p>
        </w:tc>
      </w:tr>
      <w:tr w:rsidR="00155607" w14:paraId="4A91D3AA"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2889" w:type="pct"/>
            <w:noWrap/>
            <w:hideMark/>
          </w:tcPr>
          <w:p w14:paraId="451678ED" w14:textId="77777777" w:rsidR="005B1647" w:rsidRPr="003238BC" w:rsidRDefault="005B1647" w:rsidP="005B1647">
            <w:pPr>
              <w:pStyle w:val="Tabell"/>
            </w:pPr>
            <w:r w:rsidRPr="003238BC">
              <w:t>Lån till Svensk-Danska Broförbindelsen AB</w:t>
            </w:r>
          </w:p>
        </w:tc>
        <w:tc>
          <w:tcPr>
            <w:tcW w:w="527" w:type="pct"/>
            <w:noWrap/>
            <w:hideMark/>
          </w:tcPr>
          <w:p w14:paraId="0A29EC93" w14:textId="77777777" w:rsidR="005B1647" w:rsidRPr="003238BC"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528" w:type="pct"/>
            <w:noWrap/>
            <w:hideMark/>
          </w:tcPr>
          <w:p w14:paraId="05657A07" w14:textId="77777777" w:rsidR="005B1647" w:rsidRPr="003238B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238BC">
              <w:t>70</w:t>
            </w:r>
          </w:p>
        </w:tc>
        <w:tc>
          <w:tcPr>
            <w:tcW w:w="528" w:type="pct"/>
            <w:noWrap/>
            <w:hideMark/>
          </w:tcPr>
          <w:p w14:paraId="210721FB" w14:textId="77777777" w:rsidR="005B1647" w:rsidRPr="003238B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238BC">
              <w:t>70</w:t>
            </w:r>
          </w:p>
        </w:tc>
        <w:tc>
          <w:tcPr>
            <w:tcW w:w="528" w:type="pct"/>
            <w:noWrap/>
            <w:hideMark/>
          </w:tcPr>
          <w:p w14:paraId="29AF5FF2" w14:textId="77777777" w:rsidR="005B1647" w:rsidRPr="003238B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238BC">
              <w:t>-645</w:t>
            </w:r>
          </w:p>
        </w:tc>
      </w:tr>
      <w:tr w:rsidR="00155607" w14:paraId="577204A3"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2889" w:type="pct"/>
            <w:noWrap/>
            <w:hideMark/>
          </w:tcPr>
          <w:p w14:paraId="560238E3" w14:textId="77777777" w:rsidR="005B1647" w:rsidRPr="003238BC" w:rsidRDefault="005B1647" w:rsidP="005B1647">
            <w:pPr>
              <w:pStyle w:val="Tabell"/>
            </w:pPr>
            <w:r w:rsidRPr="003238BC">
              <w:t>Övriga statliga bolag m.m.</w:t>
            </w:r>
          </w:p>
        </w:tc>
        <w:tc>
          <w:tcPr>
            <w:tcW w:w="527" w:type="pct"/>
            <w:noWrap/>
            <w:hideMark/>
          </w:tcPr>
          <w:p w14:paraId="2E4D3961" w14:textId="77777777" w:rsidR="005B1647" w:rsidRPr="003238BC"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528" w:type="pct"/>
            <w:noWrap/>
            <w:hideMark/>
          </w:tcPr>
          <w:p w14:paraId="639EFAB4" w14:textId="77777777" w:rsidR="005B1647" w:rsidRPr="003238B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238BC">
              <w:t>-39</w:t>
            </w:r>
          </w:p>
        </w:tc>
        <w:tc>
          <w:tcPr>
            <w:tcW w:w="528" w:type="pct"/>
            <w:noWrap/>
            <w:hideMark/>
          </w:tcPr>
          <w:p w14:paraId="6504BBA2" w14:textId="77777777" w:rsidR="005B1647" w:rsidRPr="003238B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238BC">
              <w:t>-39</w:t>
            </w:r>
          </w:p>
        </w:tc>
        <w:tc>
          <w:tcPr>
            <w:tcW w:w="528" w:type="pct"/>
            <w:noWrap/>
            <w:hideMark/>
          </w:tcPr>
          <w:p w14:paraId="019F1371" w14:textId="77777777" w:rsidR="005B1647" w:rsidRPr="003238B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238BC">
              <w:t>53</w:t>
            </w:r>
          </w:p>
        </w:tc>
      </w:tr>
      <w:tr w:rsidR="00155607" w14:paraId="4C28BFEC"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2889" w:type="pct"/>
            <w:noWrap/>
            <w:hideMark/>
          </w:tcPr>
          <w:p w14:paraId="3E1D3A62" w14:textId="77777777" w:rsidR="005B1647" w:rsidRPr="003238BC" w:rsidRDefault="005B1647" w:rsidP="005B1647">
            <w:pPr>
              <w:pStyle w:val="Tabell"/>
              <w:rPr>
                <w:i/>
                <w:iCs/>
              </w:rPr>
            </w:pPr>
            <w:r w:rsidRPr="003238BC">
              <w:rPr>
                <w:i/>
                <w:iCs/>
              </w:rPr>
              <w:t>Affärsverk</w:t>
            </w:r>
          </w:p>
        </w:tc>
        <w:tc>
          <w:tcPr>
            <w:tcW w:w="527" w:type="pct"/>
            <w:noWrap/>
            <w:hideMark/>
          </w:tcPr>
          <w:p w14:paraId="025587AA" w14:textId="77777777" w:rsidR="005B1647" w:rsidRPr="003238BC"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p>
        </w:tc>
        <w:tc>
          <w:tcPr>
            <w:tcW w:w="528" w:type="pct"/>
            <w:noWrap/>
            <w:hideMark/>
          </w:tcPr>
          <w:p w14:paraId="264231DE" w14:textId="77777777" w:rsidR="005B1647" w:rsidRPr="003238BC"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528" w:type="pct"/>
            <w:noWrap/>
            <w:hideMark/>
          </w:tcPr>
          <w:p w14:paraId="547FD276" w14:textId="77777777" w:rsidR="005B1647" w:rsidRPr="003238BC"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528" w:type="pct"/>
            <w:noWrap/>
            <w:hideMark/>
          </w:tcPr>
          <w:p w14:paraId="46B9EE48" w14:textId="77777777" w:rsidR="005B1647" w:rsidRPr="003238BC"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r>
      <w:tr w:rsidR="00155607" w14:paraId="5257B15A"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2889" w:type="pct"/>
            <w:noWrap/>
            <w:hideMark/>
          </w:tcPr>
          <w:p w14:paraId="518DD5C0" w14:textId="77777777" w:rsidR="005B1647" w:rsidRPr="003238BC" w:rsidRDefault="005B1647" w:rsidP="005B1647">
            <w:pPr>
              <w:pStyle w:val="Tabell"/>
            </w:pPr>
            <w:r w:rsidRPr="003238BC">
              <w:t>Lån till Affärsverket Svenska kraftnät</w:t>
            </w:r>
          </w:p>
        </w:tc>
        <w:tc>
          <w:tcPr>
            <w:tcW w:w="527" w:type="pct"/>
            <w:noWrap/>
            <w:hideMark/>
          </w:tcPr>
          <w:p w14:paraId="494E0BC1" w14:textId="77777777" w:rsidR="005B1647" w:rsidRPr="003238B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238BC">
              <w:t>1 000</w:t>
            </w:r>
          </w:p>
        </w:tc>
        <w:tc>
          <w:tcPr>
            <w:tcW w:w="528" w:type="pct"/>
            <w:noWrap/>
            <w:hideMark/>
          </w:tcPr>
          <w:p w14:paraId="5225BF42" w14:textId="77777777" w:rsidR="005B1647" w:rsidRPr="003238B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238BC">
              <w:t>-1 254</w:t>
            </w:r>
          </w:p>
        </w:tc>
        <w:tc>
          <w:tcPr>
            <w:tcW w:w="528" w:type="pct"/>
            <w:noWrap/>
            <w:hideMark/>
          </w:tcPr>
          <w:p w14:paraId="0D272025" w14:textId="77777777" w:rsidR="005B1647" w:rsidRPr="003238B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238BC">
              <w:t>-2 254</w:t>
            </w:r>
          </w:p>
        </w:tc>
        <w:tc>
          <w:tcPr>
            <w:tcW w:w="528" w:type="pct"/>
            <w:noWrap/>
            <w:hideMark/>
          </w:tcPr>
          <w:p w14:paraId="3108E4C3" w14:textId="77777777" w:rsidR="005B1647" w:rsidRPr="003238B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238BC">
              <w:t>-388</w:t>
            </w:r>
          </w:p>
        </w:tc>
      </w:tr>
      <w:tr w:rsidR="00155607" w14:paraId="093BA3C3"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2889" w:type="pct"/>
            <w:noWrap/>
            <w:hideMark/>
          </w:tcPr>
          <w:p w14:paraId="642855DB" w14:textId="77777777" w:rsidR="005B1647" w:rsidRPr="003238BC" w:rsidRDefault="005B1647" w:rsidP="005B1647">
            <w:pPr>
              <w:pStyle w:val="Tabell"/>
            </w:pPr>
            <w:r w:rsidRPr="003238BC">
              <w:t>Luftfartsverket</w:t>
            </w:r>
          </w:p>
        </w:tc>
        <w:tc>
          <w:tcPr>
            <w:tcW w:w="527" w:type="pct"/>
            <w:noWrap/>
            <w:hideMark/>
          </w:tcPr>
          <w:p w14:paraId="7A729E01" w14:textId="77777777" w:rsidR="005B1647" w:rsidRPr="003238BC"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528" w:type="pct"/>
            <w:noWrap/>
            <w:hideMark/>
          </w:tcPr>
          <w:p w14:paraId="1A247856" w14:textId="77777777" w:rsidR="005B1647" w:rsidRPr="003238B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238BC">
              <w:t>-2</w:t>
            </w:r>
          </w:p>
        </w:tc>
        <w:tc>
          <w:tcPr>
            <w:tcW w:w="528" w:type="pct"/>
            <w:noWrap/>
            <w:hideMark/>
          </w:tcPr>
          <w:p w14:paraId="04294B58" w14:textId="77777777" w:rsidR="005B1647" w:rsidRPr="003238B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238BC">
              <w:t>-2</w:t>
            </w:r>
          </w:p>
        </w:tc>
        <w:tc>
          <w:tcPr>
            <w:tcW w:w="528" w:type="pct"/>
            <w:noWrap/>
            <w:hideMark/>
          </w:tcPr>
          <w:p w14:paraId="3F3C291D" w14:textId="77777777" w:rsidR="005B1647" w:rsidRPr="003238B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238BC">
              <w:t>300</w:t>
            </w:r>
          </w:p>
        </w:tc>
      </w:tr>
      <w:tr w:rsidR="00155607" w14:paraId="5006300E"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2889" w:type="pct"/>
            <w:noWrap/>
            <w:hideMark/>
          </w:tcPr>
          <w:p w14:paraId="250292A7" w14:textId="77777777" w:rsidR="005B1647" w:rsidRPr="003238BC" w:rsidRDefault="005B1647" w:rsidP="005B1647">
            <w:pPr>
              <w:pStyle w:val="Tabell"/>
            </w:pPr>
            <w:r w:rsidRPr="003238BC">
              <w:t>Sjöfartsverket</w:t>
            </w:r>
          </w:p>
        </w:tc>
        <w:tc>
          <w:tcPr>
            <w:tcW w:w="527" w:type="pct"/>
            <w:noWrap/>
            <w:hideMark/>
          </w:tcPr>
          <w:p w14:paraId="6EC0D9DF" w14:textId="77777777" w:rsidR="005B1647" w:rsidRPr="003238BC"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528" w:type="pct"/>
            <w:noWrap/>
            <w:hideMark/>
          </w:tcPr>
          <w:p w14:paraId="7773429C" w14:textId="77777777" w:rsidR="005B1647" w:rsidRPr="003238B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238BC">
              <w:t>8</w:t>
            </w:r>
          </w:p>
        </w:tc>
        <w:tc>
          <w:tcPr>
            <w:tcW w:w="528" w:type="pct"/>
            <w:noWrap/>
            <w:hideMark/>
          </w:tcPr>
          <w:p w14:paraId="1BCF4B97" w14:textId="77777777" w:rsidR="005B1647" w:rsidRPr="003238B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238BC">
              <w:t>8</w:t>
            </w:r>
          </w:p>
        </w:tc>
        <w:tc>
          <w:tcPr>
            <w:tcW w:w="528" w:type="pct"/>
            <w:noWrap/>
            <w:hideMark/>
          </w:tcPr>
          <w:p w14:paraId="7A93AF80" w14:textId="77777777" w:rsidR="005B1647" w:rsidRPr="003238B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238BC">
              <w:t>-195</w:t>
            </w:r>
          </w:p>
        </w:tc>
      </w:tr>
      <w:tr w:rsidR="00155607" w14:paraId="186E561D"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2889" w:type="pct"/>
            <w:noWrap/>
            <w:hideMark/>
          </w:tcPr>
          <w:p w14:paraId="144F82A8" w14:textId="77777777" w:rsidR="005B1647" w:rsidRPr="003238BC" w:rsidRDefault="005B1647" w:rsidP="005B1647">
            <w:pPr>
              <w:pStyle w:val="Tabell"/>
              <w:rPr>
                <w:i/>
                <w:iCs/>
              </w:rPr>
            </w:pPr>
            <w:r w:rsidRPr="003238BC">
              <w:rPr>
                <w:i/>
                <w:iCs/>
              </w:rPr>
              <w:t>Övrigt</w:t>
            </w:r>
          </w:p>
        </w:tc>
        <w:tc>
          <w:tcPr>
            <w:tcW w:w="527" w:type="pct"/>
            <w:noWrap/>
            <w:hideMark/>
          </w:tcPr>
          <w:p w14:paraId="4954103E" w14:textId="77777777" w:rsidR="005B1647" w:rsidRPr="003238BC"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p>
        </w:tc>
        <w:tc>
          <w:tcPr>
            <w:tcW w:w="528" w:type="pct"/>
            <w:noWrap/>
            <w:hideMark/>
          </w:tcPr>
          <w:p w14:paraId="38FFF09E" w14:textId="77777777" w:rsidR="005B1647" w:rsidRPr="003238BC"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528" w:type="pct"/>
            <w:noWrap/>
            <w:hideMark/>
          </w:tcPr>
          <w:p w14:paraId="4DBEABEC" w14:textId="77777777" w:rsidR="005B1647" w:rsidRPr="003238BC"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528" w:type="pct"/>
            <w:noWrap/>
            <w:hideMark/>
          </w:tcPr>
          <w:p w14:paraId="26D6645D" w14:textId="77777777" w:rsidR="005B1647" w:rsidRPr="003238BC"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r>
      <w:tr w:rsidR="00155607" w14:paraId="5BEA65E2"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2889" w:type="pct"/>
            <w:noWrap/>
            <w:hideMark/>
          </w:tcPr>
          <w:p w14:paraId="4B52292C" w14:textId="77777777" w:rsidR="005B1647" w:rsidRPr="003238BC" w:rsidRDefault="005B1647" w:rsidP="005B1647">
            <w:pPr>
              <w:pStyle w:val="Tabell"/>
            </w:pPr>
            <w:r w:rsidRPr="003238BC">
              <w:t>Lån till Riksbanken</w:t>
            </w:r>
          </w:p>
        </w:tc>
        <w:tc>
          <w:tcPr>
            <w:tcW w:w="527" w:type="pct"/>
            <w:noWrap/>
            <w:hideMark/>
          </w:tcPr>
          <w:p w14:paraId="2A0269C8" w14:textId="77777777" w:rsidR="005B1647" w:rsidRPr="003238B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238BC">
              <w:t>0</w:t>
            </w:r>
          </w:p>
        </w:tc>
        <w:tc>
          <w:tcPr>
            <w:tcW w:w="528" w:type="pct"/>
            <w:noWrap/>
            <w:hideMark/>
          </w:tcPr>
          <w:p w14:paraId="39A0ED9B" w14:textId="77777777" w:rsidR="005B1647" w:rsidRPr="003238B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238BC">
              <w:t>-67 393</w:t>
            </w:r>
          </w:p>
        </w:tc>
        <w:tc>
          <w:tcPr>
            <w:tcW w:w="528" w:type="pct"/>
            <w:noWrap/>
            <w:hideMark/>
          </w:tcPr>
          <w:p w14:paraId="6DC825E1" w14:textId="77777777" w:rsidR="005B1647" w:rsidRPr="003238B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238BC">
              <w:t>-67 393</w:t>
            </w:r>
          </w:p>
        </w:tc>
        <w:tc>
          <w:tcPr>
            <w:tcW w:w="528" w:type="pct"/>
            <w:noWrap/>
            <w:hideMark/>
          </w:tcPr>
          <w:p w14:paraId="32620906" w14:textId="77777777" w:rsidR="005B1647" w:rsidRPr="003238B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238BC">
              <w:t>11 088</w:t>
            </w:r>
          </w:p>
        </w:tc>
      </w:tr>
      <w:tr w:rsidR="00155607" w14:paraId="4A5376A7"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2889" w:type="pct"/>
            <w:noWrap/>
            <w:hideMark/>
          </w:tcPr>
          <w:p w14:paraId="1CC6498C" w14:textId="77777777" w:rsidR="005B1647" w:rsidRPr="003238BC" w:rsidRDefault="005B1647" w:rsidP="005B1647">
            <w:pPr>
              <w:pStyle w:val="Tabell"/>
            </w:pPr>
            <w:r w:rsidRPr="003238BC">
              <w:t>Lån till Ukraina</w:t>
            </w:r>
          </w:p>
        </w:tc>
        <w:tc>
          <w:tcPr>
            <w:tcW w:w="527" w:type="pct"/>
            <w:noWrap/>
            <w:hideMark/>
          </w:tcPr>
          <w:p w14:paraId="7E0043D1" w14:textId="77777777" w:rsidR="005B1647" w:rsidRPr="003238B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238BC">
              <w:t>1 000</w:t>
            </w:r>
          </w:p>
        </w:tc>
        <w:tc>
          <w:tcPr>
            <w:tcW w:w="528" w:type="pct"/>
            <w:noWrap/>
            <w:hideMark/>
          </w:tcPr>
          <w:p w14:paraId="6B369F76" w14:textId="77777777" w:rsidR="005B1647" w:rsidRPr="003238B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238BC">
              <w:t>0</w:t>
            </w:r>
          </w:p>
        </w:tc>
        <w:tc>
          <w:tcPr>
            <w:tcW w:w="528" w:type="pct"/>
            <w:noWrap/>
            <w:hideMark/>
          </w:tcPr>
          <w:p w14:paraId="2990597F" w14:textId="77777777" w:rsidR="005B1647" w:rsidRPr="003238B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238BC">
              <w:t>-1 000</w:t>
            </w:r>
          </w:p>
        </w:tc>
        <w:tc>
          <w:tcPr>
            <w:tcW w:w="528" w:type="pct"/>
            <w:noWrap/>
            <w:hideMark/>
          </w:tcPr>
          <w:p w14:paraId="21C618B5" w14:textId="77777777" w:rsidR="005B1647" w:rsidRPr="003238BC"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r>
      <w:tr w:rsidR="00155607" w14:paraId="7EFBBF8D"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2889" w:type="pct"/>
            <w:noWrap/>
            <w:hideMark/>
          </w:tcPr>
          <w:p w14:paraId="10732D57" w14:textId="77777777" w:rsidR="005B1647" w:rsidRPr="003238BC" w:rsidRDefault="005B1647" w:rsidP="005B1647">
            <w:pPr>
              <w:pStyle w:val="Tabell"/>
            </w:pPr>
            <w:r w:rsidRPr="003238BC">
              <w:t>Övrigt, netto</w:t>
            </w:r>
          </w:p>
        </w:tc>
        <w:tc>
          <w:tcPr>
            <w:tcW w:w="527" w:type="pct"/>
            <w:noWrap/>
            <w:hideMark/>
          </w:tcPr>
          <w:p w14:paraId="2D9F0C91" w14:textId="77777777" w:rsidR="005B1647" w:rsidRPr="003238B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238BC">
              <w:t> </w:t>
            </w:r>
          </w:p>
        </w:tc>
        <w:tc>
          <w:tcPr>
            <w:tcW w:w="528" w:type="pct"/>
            <w:noWrap/>
            <w:hideMark/>
          </w:tcPr>
          <w:p w14:paraId="49B1E5BA" w14:textId="77777777" w:rsidR="005B1647" w:rsidRPr="003238B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238BC">
              <w:t>73</w:t>
            </w:r>
          </w:p>
        </w:tc>
        <w:tc>
          <w:tcPr>
            <w:tcW w:w="528" w:type="pct"/>
            <w:noWrap/>
            <w:hideMark/>
          </w:tcPr>
          <w:p w14:paraId="48C6DC3F" w14:textId="77777777" w:rsidR="005B1647" w:rsidRPr="003238BC"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528" w:type="pct"/>
            <w:noWrap/>
            <w:hideMark/>
          </w:tcPr>
          <w:p w14:paraId="0FFC4843" w14:textId="77777777" w:rsidR="005B1647" w:rsidRPr="003238B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3238BC">
              <w:t>301</w:t>
            </w:r>
          </w:p>
        </w:tc>
      </w:tr>
      <w:tr w:rsidR="00155607" w14:paraId="1AF09117" w14:textId="77777777" w:rsidTr="00155607">
        <w:trPr>
          <w:cnfStyle w:val="010000000000" w:firstRow="0" w:lastRow="1" w:firstColumn="0" w:lastColumn="0" w:oddVBand="0" w:evenVBand="0" w:oddHBand="0" w:evenHBand="0" w:firstRowFirstColumn="0" w:firstRowLastColumn="0" w:lastRowFirstColumn="0" w:lastRowLastColumn="0"/>
          <w:trHeight w:val="240"/>
        </w:trPr>
        <w:tc>
          <w:tcPr>
            <w:cnfStyle w:val="001000000000" w:firstRow="0" w:lastRow="0" w:firstColumn="1" w:lastColumn="0" w:oddVBand="0" w:evenVBand="0" w:oddHBand="0" w:evenHBand="0" w:firstRowFirstColumn="0" w:firstRowLastColumn="0" w:lastRowFirstColumn="0" w:lastRowLastColumn="0"/>
            <w:tcW w:w="2889" w:type="pct"/>
            <w:noWrap/>
            <w:hideMark/>
          </w:tcPr>
          <w:p w14:paraId="5A65A154" w14:textId="77777777" w:rsidR="005B1647" w:rsidRPr="003238BC" w:rsidRDefault="005B1647" w:rsidP="005B1647">
            <w:pPr>
              <w:pStyle w:val="Tabell"/>
              <w:rPr>
                <w:bCs/>
              </w:rPr>
            </w:pPr>
            <w:r w:rsidRPr="003238BC">
              <w:rPr>
                <w:bCs/>
              </w:rPr>
              <w:t>Summa</w:t>
            </w:r>
          </w:p>
        </w:tc>
        <w:tc>
          <w:tcPr>
            <w:tcW w:w="527" w:type="pct"/>
            <w:noWrap/>
            <w:hideMark/>
          </w:tcPr>
          <w:p w14:paraId="07EAECAF" w14:textId="77777777" w:rsidR="005B1647" w:rsidRPr="003238BC"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3238BC">
              <w:rPr>
                <w:bCs/>
              </w:rPr>
              <w:t>3 628</w:t>
            </w:r>
          </w:p>
        </w:tc>
        <w:tc>
          <w:tcPr>
            <w:tcW w:w="528" w:type="pct"/>
            <w:noWrap/>
            <w:hideMark/>
          </w:tcPr>
          <w:p w14:paraId="5A86AEE5" w14:textId="77777777" w:rsidR="005B1647" w:rsidRPr="003238BC"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3238BC">
              <w:rPr>
                <w:bCs/>
              </w:rPr>
              <w:t>-66 892</w:t>
            </w:r>
          </w:p>
        </w:tc>
        <w:tc>
          <w:tcPr>
            <w:tcW w:w="528" w:type="pct"/>
            <w:noWrap/>
            <w:hideMark/>
          </w:tcPr>
          <w:p w14:paraId="7BF05F4E" w14:textId="77777777" w:rsidR="005B1647" w:rsidRPr="003238BC"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3238BC">
              <w:rPr>
                <w:bCs/>
              </w:rPr>
              <w:t>-70 521</w:t>
            </w:r>
          </w:p>
        </w:tc>
        <w:tc>
          <w:tcPr>
            <w:tcW w:w="528" w:type="pct"/>
            <w:noWrap/>
            <w:hideMark/>
          </w:tcPr>
          <w:p w14:paraId="4F85248D" w14:textId="77777777" w:rsidR="005B1647" w:rsidRPr="003238BC"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3238BC">
              <w:rPr>
                <w:bCs/>
              </w:rPr>
              <w:t>1 978</w:t>
            </w:r>
          </w:p>
        </w:tc>
      </w:tr>
    </w:tbl>
    <w:p w14:paraId="1B6D0BF7" w14:textId="77777777" w:rsidR="005B1647" w:rsidRDefault="005B1647" w:rsidP="005B1647">
      <w:pPr>
        <w:pStyle w:val="TabellFotnot"/>
      </w:pPr>
      <w:r w:rsidRPr="003238BC">
        <w:rPr>
          <w:vertAlign w:val="superscript"/>
        </w:rPr>
        <w:t>1</w:t>
      </w:r>
      <w:r w:rsidRPr="003238BC">
        <w:t xml:space="preserve"> Endast vissa delposter är specificerade.</w:t>
      </w:r>
    </w:p>
    <w:p w14:paraId="4170CEA2" w14:textId="77777777" w:rsidR="005B1647" w:rsidRDefault="005B1647" w:rsidP="005B1647">
      <w:pPr>
        <w:pStyle w:val="Brdtext"/>
      </w:pPr>
    </w:p>
    <w:p w14:paraId="1FB3F6C5" w14:textId="77777777" w:rsidR="005B1647" w:rsidRDefault="005B1647" w:rsidP="005B1647">
      <w:pPr>
        <w:pStyle w:val="Rubrik5utannumrering"/>
      </w:pPr>
      <w:r>
        <w:t>Premiepensionsmedlen minskade nettoutlåningen</w:t>
      </w:r>
    </w:p>
    <w:p w14:paraId="560E95D8" w14:textId="77777777" w:rsidR="005B1647" w:rsidRDefault="005B1647" w:rsidP="005B1647">
      <w:pPr>
        <w:pStyle w:val="Brdtext"/>
      </w:pPr>
      <w:r>
        <w:t>Inbetalningar av premiepensionsavgifter till Riksgäldskontoret beräknades i statens budget uppgå till 44 000 miljoner kronor. Utfallet för inbetalningarna blev 44 416 miljoner kronor, dvs. 416 miljoner kronor högre än i budgeten. Utbetalningarna av premiepensionsmedel blev 42 986 miljoner kronor, dvs. 1 014 miljoner kronor lägre än budgetens beräkning på 44 000 miljoner kronor. Premiepensionsmedlens samlade effekt på nettoutlåningen, inklusive den övriga tillfälliga förvaltningens, blev en ökning med 1 818 miljoner kronor 2019. År 2018</w:t>
      </w:r>
      <w:r w:rsidRPr="00F87702">
        <w:t xml:space="preserve"> </w:t>
      </w:r>
      <w:r>
        <w:t>blev den samlade effekten en minskad nettoutlåning med 182 miljoner kronor.</w:t>
      </w:r>
    </w:p>
    <w:p w14:paraId="089754BE" w14:textId="77777777" w:rsidR="005B1647" w:rsidRDefault="005B1647" w:rsidP="005B1647">
      <w:pPr>
        <w:pStyle w:val="Brdtext"/>
      </w:pPr>
      <w:r>
        <w:lastRenderedPageBreak/>
        <w:t>I statens budget för 2019 beräknades inbetalningarna av premiepensionsavgifter vara lika stora som utbetalningarna. I utfallet blev inbetalningarna 1 430 miljoner kronor högre än utbetalningarna.</w:t>
      </w:r>
    </w:p>
    <w:p w14:paraId="309AA543" w14:textId="77777777" w:rsidR="005B1647" w:rsidRDefault="005B1647" w:rsidP="005B1647">
      <w:pPr>
        <w:pStyle w:val="Brdtext"/>
      </w:pPr>
      <w:r>
        <w:t>I samband med att personer byter fonder i premiepensionssystemet uppstår en tidsförskjutning mellan köp och försäljning av fondandelar inom premiepensions</w:t>
      </w:r>
      <w:r>
        <w:softHyphen/>
        <w:t>systemet. Pensionsmyndigheten har ett konto i Riksgäldskontoret för handel med fondandelar, vilket minskade nettoutlåningen med 1 352 miljoner kronor 2019. År 2018 ökade nettoutlåningen med 1 867 miljoner kronor med anledning av detta.</w:t>
      </w:r>
    </w:p>
    <w:p w14:paraId="37C2C392" w14:textId="1152D67A" w:rsidR="005B1647" w:rsidRDefault="005B1647" w:rsidP="005B1647">
      <w:pPr>
        <w:pStyle w:val="TabellRubrik"/>
      </w:pPr>
      <w:bookmarkStart w:id="206" w:name="_Toc37340120"/>
      <w:r>
        <w:t xml:space="preserve">Tabell </w:t>
      </w:r>
      <w:r>
        <w:fldChar w:fldCharType="begin"/>
      </w:r>
      <w:r>
        <w:instrText xml:space="preserve"> STYLEREF  "Rubrik 1" \n</w:instrText>
      </w:r>
      <w:r>
        <w:fldChar w:fldCharType="separate"/>
      </w:r>
      <w:r w:rsidR="00301022">
        <w:rPr>
          <w:noProof/>
        </w:rPr>
        <w:t>2</w:t>
      </w:r>
      <w:r>
        <w:rPr>
          <w:noProof/>
        </w:rPr>
        <w:fldChar w:fldCharType="end"/>
      </w:r>
      <w:r>
        <w:t>.</w:t>
      </w:r>
      <w:fldSimple w:instr=" SEQ Tabell \* ARABIC \s 1 ">
        <w:r w:rsidR="00301022">
          <w:rPr>
            <w:noProof/>
          </w:rPr>
          <w:t>120</w:t>
        </w:r>
      </w:fldSimple>
      <w:r>
        <w:tab/>
      </w:r>
      <w:r w:rsidRPr="007E1BBB">
        <w:t>Förändring av nettobehållningar på myndigheters räntekonton</w:t>
      </w:r>
      <w:bookmarkEnd w:id="206"/>
    </w:p>
    <w:p w14:paraId="45D595C6" w14:textId="77777777" w:rsidR="005B1647" w:rsidRDefault="005B1647" w:rsidP="005B1647">
      <w:pPr>
        <w:pStyle w:val="TabellUnderrubrik"/>
      </w:pPr>
      <w:r w:rsidRPr="007E1BBB">
        <w:t>Miljoner kronor</w:t>
      </w:r>
    </w:p>
    <w:tbl>
      <w:tblPr>
        <w:tblStyle w:val="RKBPTabell"/>
        <w:tblW w:w="5000" w:type="pct"/>
        <w:tblLook w:val="04E0" w:firstRow="1" w:lastRow="1" w:firstColumn="1" w:lastColumn="0" w:noHBand="0" w:noVBand="1"/>
      </w:tblPr>
      <w:tblGrid>
        <w:gridCol w:w="3969"/>
        <w:gridCol w:w="1700"/>
        <w:gridCol w:w="1701"/>
      </w:tblGrid>
      <w:tr w:rsidR="00155607" w14:paraId="19FAE56B" w14:textId="77777777" w:rsidTr="00BE1FEE">
        <w:trPr>
          <w:cnfStyle w:val="100000000000" w:firstRow="1" w:lastRow="0" w:firstColumn="0" w:lastColumn="0" w:oddVBand="0" w:evenVBand="0" w:oddHBand="0" w:evenHBand="0" w:firstRowFirstColumn="0" w:firstRowLastColumn="0" w:lastRowFirstColumn="0" w:lastRowLastColumn="0"/>
          <w:trHeight w:val="450"/>
          <w:tblHeader w:val="0"/>
        </w:trPr>
        <w:tc>
          <w:tcPr>
            <w:cnfStyle w:val="001000000000" w:firstRow="0" w:lastRow="0" w:firstColumn="1" w:lastColumn="0" w:oddVBand="0" w:evenVBand="0" w:oddHBand="0" w:evenHBand="0" w:firstRowFirstColumn="0" w:firstRowLastColumn="0" w:lastRowFirstColumn="0" w:lastRowLastColumn="0"/>
            <w:tcW w:w="2693"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2DDFAFB0" w14:textId="138EF782" w:rsidR="005B1647" w:rsidRPr="007E1BBB" w:rsidRDefault="005B1647" w:rsidP="005B1647">
            <w:pPr>
              <w:pStyle w:val="TabellHuvud"/>
            </w:pPr>
            <w:r>
              <w:t>Myndighet</w:t>
            </w:r>
          </w:p>
        </w:tc>
        <w:tc>
          <w:tcPr>
            <w:tcW w:w="1153"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7963B5D8" w14:textId="77777777" w:rsidR="005B1647" w:rsidRPr="007E1BBB"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7E1BBB">
              <w:t>Utfall 2019</w:t>
            </w:r>
          </w:p>
        </w:tc>
        <w:tc>
          <w:tcPr>
            <w:tcW w:w="1154"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hideMark/>
          </w:tcPr>
          <w:p w14:paraId="0144278B" w14:textId="77777777" w:rsidR="005B1647" w:rsidRPr="007E1BBB"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7E1BBB">
              <w:t>Utfall 2018</w:t>
            </w:r>
          </w:p>
        </w:tc>
      </w:tr>
      <w:tr w:rsidR="00155607" w14:paraId="493FE6FA"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2693" w:type="pct"/>
            <w:tcBorders>
              <w:top w:val="single" w:sz="12" w:space="0" w:color="auto"/>
            </w:tcBorders>
            <w:noWrap/>
            <w:hideMark/>
          </w:tcPr>
          <w:p w14:paraId="57E8D571" w14:textId="77777777" w:rsidR="005B1647" w:rsidRPr="007E1BBB" w:rsidRDefault="005B1647" w:rsidP="005B1647">
            <w:pPr>
              <w:pStyle w:val="Tabell"/>
            </w:pPr>
            <w:r w:rsidRPr="007E1BBB">
              <w:t>Arbetsförmedlingen</w:t>
            </w:r>
          </w:p>
        </w:tc>
        <w:tc>
          <w:tcPr>
            <w:tcW w:w="1153" w:type="pct"/>
            <w:tcBorders>
              <w:top w:val="single" w:sz="12" w:space="0" w:color="auto"/>
            </w:tcBorders>
            <w:noWrap/>
            <w:hideMark/>
          </w:tcPr>
          <w:p w14:paraId="1A512AC1" w14:textId="77777777" w:rsidR="005B1647" w:rsidRPr="007E1BB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E1BBB">
              <w:t>-302</w:t>
            </w:r>
          </w:p>
        </w:tc>
        <w:tc>
          <w:tcPr>
            <w:tcW w:w="1154" w:type="pct"/>
            <w:tcBorders>
              <w:top w:val="single" w:sz="12" w:space="0" w:color="auto"/>
            </w:tcBorders>
            <w:hideMark/>
          </w:tcPr>
          <w:p w14:paraId="36E1F00D" w14:textId="77777777" w:rsidR="005B1647" w:rsidRPr="007E1BB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E1BBB">
              <w:t>735</w:t>
            </w:r>
          </w:p>
        </w:tc>
      </w:tr>
      <w:tr w:rsidR="00155607" w14:paraId="338CEBFF"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2693" w:type="pct"/>
            <w:noWrap/>
            <w:hideMark/>
          </w:tcPr>
          <w:p w14:paraId="1679FC55" w14:textId="77777777" w:rsidR="005B1647" w:rsidRPr="007E1BBB" w:rsidRDefault="005B1647" w:rsidP="005B1647">
            <w:pPr>
              <w:pStyle w:val="Tabell"/>
            </w:pPr>
            <w:r w:rsidRPr="007E1BBB">
              <w:t>Försvarets materielverk</w:t>
            </w:r>
          </w:p>
        </w:tc>
        <w:tc>
          <w:tcPr>
            <w:tcW w:w="1153" w:type="pct"/>
            <w:noWrap/>
            <w:hideMark/>
          </w:tcPr>
          <w:p w14:paraId="60D212AE" w14:textId="77777777" w:rsidR="005B1647" w:rsidRPr="007E1BB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E1BBB">
              <w:t>508</w:t>
            </w:r>
          </w:p>
        </w:tc>
        <w:tc>
          <w:tcPr>
            <w:tcW w:w="1154" w:type="pct"/>
            <w:hideMark/>
          </w:tcPr>
          <w:p w14:paraId="76239A30" w14:textId="77777777" w:rsidR="005B1647" w:rsidRPr="007E1BB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E1BBB">
              <w:t>-2 015</w:t>
            </w:r>
          </w:p>
        </w:tc>
      </w:tr>
      <w:tr w:rsidR="00155607" w14:paraId="4046740C"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2693" w:type="pct"/>
            <w:noWrap/>
            <w:hideMark/>
          </w:tcPr>
          <w:p w14:paraId="61449DE0" w14:textId="77777777" w:rsidR="005B1647" w:rsidRPr="007E1BBB" w:rsidRDefault="005B1647" w:rsidP="005B1647">
            <w:pPr>
              <w:pStyle w:val="Tabell"/>
            </w:pPr>
            <w:r w:rsidRPr="007E1BBB">
              <w:t>Försvarsmakten</w:t>
            </w:r>
          </w:p>
        </w:tc>
        <w:tc>
          <w:tcPr>
            <w:tcW w:w="1153" w:type="pct"/>
            <w:noWrap/>
            <w:hideMark/>
          </w:tcPr>
          <w:p w14:paraId="206985D3" w14:textId="77777777" w:rsidR="005B1647" w:rsidRPr="007E1BB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E1BBB">
              <w:t>487</w:t>
            </w:r>
          </w:p>
        </w:tc>
        <w:tc>
          <w:tcPr>
            <w:tcW w:w="1154" w:type="pct"/>
            <w:hideMark/>
          </w:tcPr>
          <w:p w14:paraId="0B3FB544" w14:textId="77777777" w:rsidR="005B1647" w:rsidRPr="007E1BB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E1BBB">
              <w:t>1 670</w:t>
            </w:r>
          </w:p>
        </w:tc>
      </w:tr>
      <w:tr w:rsidR="00155607" w14:paraId="69DEC51A"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2693" w:type="pct"/>
            <w:noWrap/>
            <w:hideMark/>
          </w:tcPr>
          <w:p w14:paraId="3F6A1853" w14:textId="77777777" w:rsidR="005B1647" w:rsidRPr="007E1BBB" w:rsidRDefault="005B1647" w:rsidP="005B1647">
            <w:pPr>
              <w:pStyle w:val="Tabell"/>
            </w:pPr>
            <w:r w:rsidRPr="007E1BBB">
              <w:t>Försäkringskassan</w:t>
            </w:r>
          </w:p>
        </w:tc>
        <w:tc>
          <w:tcPr>
            <w:tcW w:w="1153" w:type="pct"/>
            <w:noWrap/>
            <w:hideMark/>
          </w:tcPr>
          <w:p w14:paraId="64340450" w14:textId="77777777" w:rsidR="005B1647" w:rsidRPr="007E1BB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E1BBB">
              <w:t>-448</w:t>
            </w:r>
          </w:p>
        </w:tc>
        <w:tc>
          <w:tcPr>
            <w:tcW w:w="1154" w:type="pct"/>
            <w:hideMark/>
          </w:tcPr>
          <w:p w14:paraId="3A965AF0" w14:textId="77777777" w:rsidR="005B1647" w:rsidRPr="007E1BB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E1BBB">
              <w:t>283</w:t>
            </w:r>
          </w:p>
        </w:tc>
      </w:tr>
      <w:tr w:rsidR="00155607" w14:paraId="223C60FF"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2693" w:type="pct"/>
            <w:noWrap/>
            <w:hideMark/>
          </w:tcPr>
          <w:p w14:paraId="5F576BD8" w14:textId="77777777" w:rsidR="005B1647" w:rsidRPr="007E1BBB" w:rsidRDefault="005B1647" w:rsidP="005B1647">
            <w:pPr>
              <w:pStyle w:val="Tabell"/>
            </w:pPr>
            <w:r w:rsidRPr="007E1BBB">
              <w:t>Göteborgs universitet</w:t>
            </w:r>
          </w:p>
        </w:tc>
        <w:tc>
          <w:tcPr>
            <w:tcW w:w="1153" w:type="pct"/>
            <w:noWrap/>
            <w:hideMark/>
          </w:tcPr>
          <w:p w14:paraId="37D13581" w14:textId="77777777" w:rsidR="005B1647" w:rsidRPr="007E1BB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E1BBB">
              <w:t>39</w:t>
            </w:r>
          </w:p>
        </w:tc>
        <w:tc>
          <w:tcPr>
            <w:tcW w:w="1154" w:type="pct"/>
            <w:hideMark/>
          </w:tcPr>
          <w:p w14:paraId="6FFE6F40" w14:textId="77777777" w:rsidR="005B1647" w:rsidRPr="007E1BB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E1BBB">
              <w:t>154</w:t>
            </w:r>
          </w:p>
        </w:tc>
      </w:tr>
      <w:tr w:rsidR="00155607" w14:paraId="0161D55B"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2693" w:type="pct"/>
            <w:noWrap/>
            <w:hideMark/>
          </w:tcPr>
          <w:p w14:paraId="62B7A9DB" w14:textId="77777777" w:rsidR="005B1647" w:rsidRPr="007E1BBB" w:rsidRDefault="005B1647" w:rsidP="005B1647">
            <w:pPr>
              <w:pStyle w:val="Tabell"/>
            </w:pPr>
            <w:r w:rsidRPr="007E1BBB">
              <w:t>Karolinska institutet</w:t>
            </w:r>
          </w:p>
        </w:tc>
        <w:tc>
          <w:tcPr>
            <w:tcW w:w="1153" w:type="pct"/>
            <w:noWrap/>
            <w:hideMark/>
          </w:tcPr>
          <w:p w14:paraId="3AFC28E6" w14:textId="77777777" w:rsidR="005B1647" w:rsidRPr="007E1BB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E1BBB">
              <w:t>-82</w:t>
            </w:r>
          </w:p>
        </w:tc>
        <w:tc>
          <w:tcPr>
            <w:tcW w:w="1154" w:type="pct"/>
            <w:hideMark/>
          </w:tcPr>
          <w:p w14:paraId="76B9E06F" w14:textId="77777777" w:rsidR="005B1647" w:rsidRPr="007E1BB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E1BBB">
              <w:t>315</w:t>
            </w:r>
          </w:p>
        </w:tc>
      </w:tr>
      <w:tr w:rsidR="00155607" w14:paraId="2142B8CF"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2693" w:type="pct"/>
            <w:noWrap/>
            <w:hideMark/>
          </w:tcPr>
          <w:p w14:paraId="6C75AFE5" w14:textId="77777777" w:rsidR="005B1647" w:rsidRPr="007E1BBB" w:rsidRDefault="005B1647" w:rsidP="005B1647">
            <w:pPr>
              <w:pStyle w:val="Tabell"/>
            </w:pPr>
            <w:r w:rsidRPr="007E1BBB">
              <w:t>Kriminalvården</w:t>
            </w:r>
          </w:p>
        </w:tc>
        <w:tc>
          <w:tcPr>
            <w:tcW w:w="1153" w:type="pct"/>
            <w:noWrap/>
            <w:hideMark/>
          </w:tcPr>
          <w:p w14:paraId="79E9D5A1" w14:textId="77777777" w:rsidR="005B1647" w:rsidRPr="007E1BB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E1BBB">
              <w:t>807</w:t>
            </w:r>
          </w:p>
        </w:tc>
        <w:tc>
          <w:tcPr>
            <w:tcW w:w="1154" w:type="pct"/>
            <w:hideMark/>
          </w:tcPr>
          <w:p w14:paraId="1AB581FE" w14:textId="77777777" w:rsidR="005B1647" w:rsidRPr="007E1BB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E1BBB">
              <w:t>-337</w:t>
            </w:r>
          </w:p>
        </w:tc>
      </w:tr>
      <w:tr w:rsidR="00155607" w14:paraId="17B8B23F"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2693" w:type="pct"/>
            <w:noWrap/>
            <w:hideMark/>
          </w:tcPr>
          <w:p w14:paraId="40429548" w14:textId="77777777" w:rsidR="005B1647" w:rsidRPr="007E1BBB" w:rsidRDefault="005B1647" w:rsidP="005B1647">
            <w:pPr>
              <w:pStyle w:val="Tabell"/>
            </w:pPr>
            <w:r w:rsidRPr="007E1BBB">
              <w:t>Kronofogdemyndigheten</w:t>
            </w:r>
          </w:p>
        </w:tc>
        <w:tc>
          <w:tcPr>
            <w:tcW w:w="1153" w:type="pct"/>
            <w:noWrap/>
            <w:hideMark/>
          </w:tcPr>
          <w:p w14:paraId="5565B6C2" w14:textId="77777777" w:rsidR="005B1647" w:rsidRPr="007E1BB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E1BBB">
              <w:t>259</w:t>
            </w:r>
          </w:p>
        </w:tc>
        <w:tc>
          <w:tcPr>
            <w:tcW w:w="1154" w:type="pct"/>
            <w:hideMark/>
          </w:tcPr>
          <w:p w14:paraId="3A2114E2" w14:textId="77777777" w:rsidR="005B1647" w:rsidRPr="007E1BB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E1BBB">
              <w:t>1 142</w:t>
            </w:r>
          </w:p>
        </w:tc>
      </w:tr>
      <w:tr w:rsidR="00155607" w14:paraId="239AE016"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2693" w:type="pct"/>
            <w:noWrap/>
            <w:hideMark/>
          </w:tcPr>
          <w:p w14:paraId="629AC60E" w14:textId="77777777" w:rsidR="005B1647" w:rsidRPr="007E1BBB" w:rsidRDefault="005B1647" w:rsidP="005B1647">
            <w:pPr>
              <w:pStyle w:val="Tabell"/>
            </w:pPr>
            <w:r w:rsidRPr="007E1BBB">
              <w:t>Linköpings universitet</w:t>
            </w:r>
          </w:p>
        </w:tc>
        <w:tc>
          <w:tcPr>
            <w:tcW w:w="1153" w:type="pct"/>
            <w:noWrap/>
            <w:hideMark/>
          </w:tcPr>
          <w:p w14:paraId="66ACE3C5" w14:textId="77777777" w:rsidR="005B1647" w:rsidRPr="007E1BB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E1BBB">
              <w:t>163</w:t>
            </w:r>
          </w:p>
        </w:tc>
        <w:tc>
          <w:tcPr>
            <w:tcW w:w="1154" w:type="pct"/>
            <w:hideMark/>
          </w:tcPr>
          <w:p w14:paraId="11AAF0DC" w14:textId="77777777" w:rsidR="005B1647" w:rsidRPr="007E1BB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E1BBB">
              <w:t>282</w:t>
            </w:r>
          </w:p>
        </w:tc>
      </w:tr>
      <w:tr w:rsidR="00155607" w14:paraId="079368E0"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2693" w:type="pct"/>
            <w:noWrap/>
            <w:hideMark/>
          </w:tcPr>
          <w:p w14:paraId="63F1AFEF" w14:textId="77777777" w:rsidR="005B1647" w:rsidRPr="007E1BBB" w:rsidRDefault="005B1647" w:rsidP="005B1647">
            <w:pPr>
              <w:pStyle w:val="Tabell"/>
            </w:pPr>
            <w:r w:rsidRPr="007E1BBB">
              <w:t>Lunds universitet</w:t>
            </w:r>
          </w:p>
        </w:tc>
        <w:tc>
          <w:tcPr>
            <w:tcW w:w="1153" w:type="pct"/>
            <w:noWrap/>
            <w:hideMark/>
          </w:tcPr>
          <w:p w14:paraId="49F74335" w14:textId="77777777" w:rsidR="005B1647" w:rsidRPr="007E1BB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E1BBB">
              <w:t>48</w:t>
            </w:r>
          </w:p>
        </w:tc>
        <w:tc>
          <w:tcPr>
            <w:tcW w:w="1154" w:type="pct"/>
            <w:hideMark/>
          </w:tcPr>
          <w:p w14:paraId="2DDA2ADC" w14:textId="77777777" w:rsidR="005B1647" w:rsidRPr="007E1BB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E1BBB">
              <w:t>540</w:t>
            </w:r>
          </w:p>
        </w:tc>
      </w:tr>
      <w:tr w:rsidR="00155607" w14:paraId="3D2B1009"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2693" w:type="pct"/>
            <w:noWrap/>
            <w:hideMark/>
          </w:tcPr>
          <w:p w14:paraId="2F5B6EED" w14:textId="77777777" w:rsidR="005B1647" w:rsidRPr="007E1BBB" w:rsidRDefault="005B1647" w:rsidP="005B1647">
            <w:pPr>
              <w:pStyle w:val="Tabell"/>
            </w:pPr>
            <w:r w:rsidRPr="007E1BBB">
              <w:t>Migrationsverket</w:t>
            </w:r>
          </w:p>
        </w:tc>
        <w:tc>
          <w:tcPr>
            <w:tcW w:w="1153" w:type="pct"/>
            <w:noWrap/>
            <w:hideMark/>
          </w:tcPr>
          <w:p w14:paraId="61BB4DCA" w14:textId="77777777" w:rsidR="005B1647" w:rsidRPr="007E1BB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E1BBB">
              <w:t>-323</w:t>
            </w:r>
          </w:p>
        </w:tc>
        <w:tc>
          <w:tcPr>
            <w:tcW w:w="1154" w:type="pct"/>
            <w:hideMark/>
          </w:tcPr>
          <w:p w14:paraId="69A43A76" w14:textId="77777777" w:rsidR="005B1647" w:rsidRPr="007E1BB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E1BBB">
              <w:t>-629</w:t>
            </w:r>
          </w:p>
        </w:tc>
      </w:tr>
      <w:tr w:rsidR="00155607" w14:paraId="3813035F"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2693" w:type="pct"/>
            <w:noWrap/>
            <w:hideMark/>
          </w:tcPr>
          <w:p w14:paraId="78C7AEA8" w14:textId="77777777" w:rsidR="005B1647" w:rsidRPr="007E1BBB" w:rsidRDefault="005B1647" w:rsidP="005B1647">
            <w:pPr>
              <w:pStyle w:val="Tabell"/>
            </w:pPr>
            <w:r w:rsidRPr="007E1BBB">
              <w:t>Myndigheten för samhällsskydd och beredskap</w:t>
            </w:r>
          </w:p>
        </w:tc>
        <w:tc>
          <w:tcPr>
            <w:tcW w:w="1153" w:type="pct"/>
            <w:noWrap/>
            <w:hideMark/>
          </w:tcPr>
          <w:p w14:paraId="1F846961" w14:textId="77777777" w:rsidR="005B1647" w:rsidRPr="007E1BB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E1BBB">
              <w:t>-30</w:t>
            </w:r>
          </w:p>
        </w:tc>
        <w:tc>
          <w:tcPr>
            <w:tcW w:w="1154" w:type="pct"/>
            <w:hideMark/>
          </w:tcPr>
          <w:p w14:paraId="35CB7BF1" w14:textId="77777777" w:rsidR="005B1647" w:rsidRPr="007E1BB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E1BBB">
              <w:t>258</w:t>
            </w:r>
          </w:p>
        </w:tc>
      </w:tr>
      <w:tr w:rsidR="00155607" w14:paraId="4C752A6E"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2693" w:type="pct"/>
            <w:noWrap/>
            <w:hideMark/>
          </w:tcPr>
          <w:p w14:paraId="78762649" w14:textId="77777777" w:rsidR="005B1647" w:rsidRPr="007E1BBB" w:rsidRDefault="005B1647" w:rsidP="005B1647">
            <w:pPr>
              <w:pStyle w:val="Tabell"/>
            </w:pPr>
            <w:r w:rsidRPr="007E1BBB">
              <w:t>Pensionsmyndigheten</w:t>
            </w:r>
          </w:p>
        </w:tc>
        <w:tc>
          <w:tcPr>
            <w:tcW w:w="1153" w:type="pct"/>
            <w:noWrap/>
            <w:hideMark/>
          </w:tcPr>
          <w:p w14:paraId="67A7C324" w14:textId="77777777" w:rsidR="005B1647" w:rsidRPr="007E1BB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E1BBB">
              <w:t>-55</w:t>
            </w:r>
          </w:p>
        </w:tc>
        <w:tc>
          <w:tcPr>
            <w:tcW w:w="1154" w:type="pct"/>
            <w:hideMark/>
          </w:tcPr>
          <w:p w14:paraId="29F62966" w14:textId="77777777" w:rsidR="005B1647" w:rsidRPr="007E1BB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E1BBB">
              <w:t>323</w:t>
            </w:r>
          </w:p>
        </w:tc>
      </w:tr>
      <w:tr w:rsidR="00155607" w14:paraId="45E98C69"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2693" w:type="pct"/>
            <w:noWrap/>
            <w:hideMark/>
          </w:tcPr>
          <w:p w14:paraId="6712CCF5" w14:textId="77777777" w:rsidR="005B1647" w:rsidRPr="007E1BBB" w:rsidRDefault="005B1647" w:rsidP="005B1647">
            <w:pPr>
              <w:pStyle w:val="Tabell"/>
            </w:pPr>
            <w:r w:rsidRPr="007E1BBB">
              <w:t>Regeringskansliet</w:t>
            </w:r>
          </w:p>
        </w:tc>
        <w:tc>
          <w:tcPr>
            <w:tcW w:w="1153" w:type="pct"/>
            <w:noWrap/>
            <w:hideMark/>
          </w:tcPr>
          <w:p w14:paraId="574DB5E8" w14:textId="77777777" w:rsidR="005B1647" w:rsidRPr="007E1BB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E1BBB">
              <w:t>83</w:t>
            </w:r>
          </w:p>
        </w:tc>
        <w:tc>
          <w:tcPr>
            <w:tcW w:w="1154" w:type="pct"/>
            <w:hideMark/>
          </w:tcPr>
          <w:p w14:paraId="5B487C7E" w14:textId="77777777" w:rsidR="005B1647" w:rsidRPr="007E1BB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E1BBB">
              <w:t>243</w:t>
            </w:r>
          </w:p>
        </w:tc>
      </w:tr>
      <w:tr w:rsidR="00155607" w14:paraId="2BBC78CE"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2693" w:type="pct"/>
            <w:noWrap/>
            <w:hideMark/>
          </w:tcPr>
          <w:p w14:paraId="5ED4445A" w14:textId="77777777" w:rsidR="005B1647" w:rsidRPr="007E1BBB" w:rsidRDefault="005B1647" w:rsidP="005B1647">
            <w:pPr>
              <w:pStyle w:val="Tabell"/>
            </w:pPr>
            <w:r w:rsidRPr="007E1BBB">
              <w:t>Riksgäldskontorets kredit- och garantireserv</w:t>
            </w:r>
          </w:p>
        </w:tc>
        <w:tc>
          <w:tcPr>
            <w:tcW w:w="1153" w:type="pct"/>
            <w:noWrap/>
            <w:hideMark/>
          </w:tcPr>
          <w:p w14:paraId="104F1EB1" w14:textId="77777777" w:rsidR="005B1647" w:rsidRPr="007E1BB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E1BBB">
              <w:t>-26</w:t>
            </w:r>
          </w:p>
        </w:tc>
        <w:tc>
          <w:tcPr>
            <w:tcW w:w="1154" w:type="pct"/>
            <w:hideMark/>
          </w:tcPr>
          <w:p w14:paraId="465938A7" w14:textId="77777777" w:rsidR="005B1647" w:rsidRPr="007E1BB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E1BBB">
              <w:t>53</w:t>
            </w:r>
          </w:p>
        </w:tc>
      </w:tr>
      <w:tr w:rsidR="00155607" w14:paraId="78733672"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2693" w:type="pct"/>
            <w:noWrap/>
            <w:hideMark/>
          </w:tcPr>
          <w:p w14:paraId="7A0EBED1" w14:textId="77777777" w:rsidR="005B1647" w:rsidRPr="007E1BBB" w:rsidRDefault="005B1647" w:rsidP="005B1647">
            <w:pPr>
              <w:pStyle w:val="Tabell"/>
            </w:pPr>
            <w:r w:rsidRPr="007E1BBB">
              <w:t>Polismyndigheten</w:t>
            </w:r>
          </w:p>
        </w:tc>
        <w:tc>
          <w:tcPr>
            <w:tcW w:w="1153" w:type="pct"/>
            <w:noWrap/>
            <w:hideMark/>
          </w:tcPr>
          <w:p w14:paraId="22BB55CF" w14:textId="77777777" w:rsidR="005B1647" w:rsidRPr="007E1BB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E1BBB">
              <w:t>-72</w:t>
            </w:r>
          </w:p>
        </w:tc>
        <w:tc>
          <w:tcPr>
            <w:tcW w:w="1154" w:type="pct"/>
            <w:hideMark/>
          </w:tcPr>
          <w:p w14:paraId="07D79FAC" w14:textId="77777777" w:rsidR="005B1647" w:rsidRPr="007E1BB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E1BBB">
              <w:t>530</w:t>
            </w:r>
          </w:p>
        </w:tc>
      </w:tr>
      <w:tr w:rsidR="00155607" w14:paraId="76FCBBC8"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2693" w:type="pct"/>
            <w:noWrap/>
            <w:hideMark/>
          </w:tcPr>
          <w:p w14:paraId="29A505F6" w14:textId="77777777" w:rsidR="005B1647" w:rsidRPr="007E1BBB" w:rsidRDefault="005B1647" w:rsidP="005B1647">
            <w:pPr>
              <w:pStyle w:val="Tabell"/>
            </w:pPr>
            <w:r w:rsidRPr="007E1BBB">
              <w:t>Statens fastighetsverk</w:t>
            </w:r>
          </w:p>
        </w:tc>
        <w:tc>
          <w:tcPr>
            <w:tcW w:w="1153" w:type="pct"/>
            <w:noWrap/>
            <w:hideMark/>
          </w:tcPr>
          <w:p w14:paraId="3AE27447" w14:textId="77777777" w:rsidR="005B1647" w:rsidRPr="007E1BB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E1BBB">
              <w:t>-193</w:t>
            </w:r>
          </w:p>
        </w:tc>
        <w:tc>
          <w:tcPr>
            <w:tcW w:w="1154" w:type="pct"/>
            <w:hideMark/>
          </w:tcPr>
          <w:p w14:paraId="1C938D54" w14:textId="77777777" w:rsidR="005B1647" w:rsidRPr="007E1BB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E1BBB">
              <w:t>226</w:t>
            </w:r>
          </w:p>
        </w:tc>
      </w:tr>
      <w:tr w:rsidR="00155607" w14:paraId="58BCD7F9"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2693" w:type="pct"/>
            <w:noWrap/>
            <w:hideMark/>
          </w:tcPr>
          <w:p w14:paraId="4966F6B3" w14:textId="77777777" w:rsidR="005B1647" w:rsidRPr="007E1BBB" w:rsidRDefault="005B1647" w:rsidP="005B1647">
            <w:pPr>
              <w:pStyle w:val="Tabell"/>
            </w:pPr>
            <w:r w:rsidRPr="007E1BBB">
              <w:t>Sveriges lantbruksuniversitet</w:t>
            </w:r>
          </w:p>
        </w:tc>
        <w:tc>
          <w:tcPr>
            <w:tcW w:w="1153" w:type="pct"/>
            <w:noWrap/>
            <w:hideMark/>
          </w:tcPr>
          <w:p w14:paraId="0E130CD1" w14:textId="77777777" w:rsidR="005B1647" w:rsidRPr="007E1BB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E1BBB">
              <w:t>-52</w:t>
            </w:r>
          </w:p>
        </w:tc>
        <w:tc>
          <w:tcPr>
            <w:tcW w:w="1154" w:type="pct"/>
            <w:hideMark/>
          </w:tcPr>
          <w:p w14:paraId="0BDF74F6" w14:textId="77777777" w:rsidR="005B1647" w:rsidRPr="007E1BB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E1BBB">
              <w:t>207</w:t>
            </w:r>
          </w:p>
        </w:tc>
      </w:tr>
      <w:tr w:rsidR="00155607" w14:paraId="5FB65016"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2693" w:type="pct"/>
            <w:noWrap/>
            <w:hideMark/>
          </w:tcPr>
          <w:p w14:paraId="2FC40736" w14:textId="77777777" w:rsidR="005B1647" w:rsidRPr="007E1BBB" w:rsidRDefault="005B1647" w:rsidP="005B1647">
            <w:pPr>
              <w:pStyle w:val="Tabell"/>
            </w:pPr>
            <w:r w:rsidRPr="007E1BBB">
              <w:t>Trafikverket</w:t>
            </w:r>
          </w:p>
        </w:tc>
        <w:tc>
          <w:tcPr>
            <w:tcW w:w="1153" w:type="pct"/>
            <w:noWrap/>
            <w:hideMark/>
          </w:tcPr>
          <w:p w14:paraId="0E555F8A" w14:textId="77777777" w:rsidR="005B1647" w:rsidRPr="007E1BB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E1BBB">
              <w:t>-536</w:t>
            </w:r>
          </w:p>
        </w:tc>
        <w:tc>
          <w:tcPr>
            <w:tcW w:w="1154" w:type="pct"/>
            <w:hideMark/>
          </w:tcPr>
          <w:p w14:paraId="7C3ED818" w14:textId="77777777" w:rsidR="005B1647" w:rsidRPr="007E1BB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E1BBB">
              <w:t>-2 899</w:t>
            </w:r>
          </w:p>
        </w:tc>
      </w:tr>
      <w:tr w:rsidR="00155607" w14:paraId="702B33A8"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2693" w:type="pct"/>
            <w:noWrap/>
            <w:hideMark/>
          </w:tcPr>
          <w:p w14:paraId="7E7223B0" w14:textId="77777777" w:rsidR="005B1647" w:rsidRPr="007E1BBB" w:rsidRDefault="005B1647" w:rsidP="005B1647">
            <w:pPr>
              <w:pStyle w:val="Tabell"/>
            </w:pPr>
            <w:r w:rsidRPr="007E1BBB">
              <w:t>Umeå universitet</w:t>
            </w:r>
          </w:p>
        </w:tc>
        <w:tc>
          <w:tcPr>
            <w:tcW w:w="1153" w:type="pct"/>
            <w:noWrap/>
            <w:hideMark/>
          </w:tcPr>
          <w:p w14:paraId="7BD020A7" w14:textId="77777777" w:rsidR="005B1647" w:rsidRPr="007E1BB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E1BBB">
              <w:t>134</w:t>
            </w:r>
          </w:p>
        </w:tc>
        <w:tc>
          <w:tcPr>
            <w:tcW w:w="1154" w:type="pct"/>
            <w:hideMark/>
          </w:tcPr>
          <w:p w14:paraId="7A81A179" w14:textId="77777777" w:rsidR="005B1647" w:rsidRPr="007E1BB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E1BBB">
              <w:t>209</w:t>
            </w:r>
          </w:p>
        </w:tc>
      </w:tr>
      <w:tr w:rsidR="00155607" w14:paraId="4469A1CD"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2693" w:type="pct"/>
            <w:noWrap/>
            <w:hideMark/>
          </w:tcPr>
          <w:p w14:paraId="15694CC9" w14:textId="77777777" w:rsidR="005B1647" w:rsidRPr="007E1BBB" w:rsidRDefault="005B1647" w:rsidP="005B1647">
            <w:pPr>
              <w:pStyle w:val="Tabell"/>
            </w:pPr>
            <w:r w:rsidRPr="007E1BBB">
              <w:t>Övriga räntekonton</w:t>
            </w:r>
          </w:p>
        </w:tc>
        <w:tc>
          <w:tcPr>
            <w:tcW w:w="1153" w:type="pct"/>
            <w:noWrap/>
            <w:hideMark/>
          </w:tcPr>
          <w:p w14:paraId="03B3711F" w14:textId="77777777" w:rsidR="005B1647" w:rsidRPr="007E1BB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E1BBB">
              <w:t>-716</w:t>
            </w:r>
          </w:p>
        </w:tc>
        <w:tc>
          <w:tcPr>
            <w:tcW w:w="1154" w:type="pct"/>
            <w:hideMark/>
          </w:tcPr>
          <w:p w14:paraId="16076B49" w14:textId="77777777" w:rsidR="005B1647" w:rsidRPr="007E1BB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E1BBB">
              <w:t>1 169</w:t>
            </w:r>
          </w:p>
        </w:tc>
      </w:tr>
      <w:tr w:rsidR="00155607" w14:paraId="2371135C" w14:textId="77777777" w:rsidTr="00155607">
        <w:trPr>
          <w:trHeight w:val="435"/>
        </w:trPr>
        <w:tc>
          <w:tcPr>
            <w:cnfStyle w:val="001000000000" w:firstRow="0" w:lastRow="0" w:firstColumn="1" w:lastColumn="0" w:oddVBand="0" w:evenVBand="0" w:oddHBand="0" w:evenHBand="0" w:firstRowFirstColumn="0" w:firstRowLastColumn="0" w:lastRowFirstColumn="0" w:lastRowLastColumn="0"/>
            <w:tcW w:w="2693" w:type="pct"/>
            <w:hideMark/>
          </w:tcPr>
          <w:p w14:paraId="111D932E" w14:textId="77777777" w:rsidR="005B1647" w:rsidRPr="007E1BBB" w:rsidRDefault="005B1647" w:rsidP="005B1647">
            <w:pPr>
              <w:pStyle w:val="Tabell"/>
              <w:rPr>
                <w:b/>
                <w:bCs/>
                <w:i/>
                <w:iCs/>
              </w:rPr>
            </w:pPr>
            <w:r w:rsidRPr="007E1BBB">
              <w:rPr>
                <w:b/>
                <w:bCs/>
                <w:i/>
                <w:iCs/>
              </w:rPr>
              <w:t>Summa förändrade nettobehållningar på myndigheters räntekonton</w:t>
            </w:r>
          </w:p>
        </w:tc>
        <w:tc>
          <w:tcPr>
            <w:tcW w:w="1153" w:type="pct"/>
            <w:hideMark/>
          </w:tcPr>
          <w:p w14:paraId="36A40F4C" w14:textId="77777777" w:rsidR="005B1647" w:rsidRPr="007E1BBB"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i/>
                <w:iCs/>
              </w:rPr>
            </w:pPr>
            <w:r w:rsidRPr="007E1BBB">
              <w:rPr>
                <w:b/>
                <w:bCs/>
                <w:i/>
                <w:iCs/>
              </w:rPr>
              <w:t>-307</w:t>
            </w:r>
          </w:p>
        </w:tc>
        <w:tc>
          <w:tcPr>
            <w:tcW w:w="1154" w:type="pct"/>
            <w:hideMark/>
          </w:tcPr>
          <w:p w14:paraId="4EEBAA4E" w14:textId="77777777" w:rsidR="005B1647" w:rsidRPr="007E1BBB"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i/>
                <w:iCs/>
              </w:rPr>
            </w:pPr>
            <w:r w:rsidRPr="007E1BBB">
              <w:rPr>
                <w:b/>
                <w:bCs/>
                <w:i/>
                <w:iCs/>
              </w:rPr>
              <w:t>2 461</w:t>
            </w:r>
          </w:p>
        </w:tc>
      </w:tr>
      <w:tr w:rsidR="00155607" w14:paraId="44007AC0" w14:textId="77777777" w:rsidTr="00155607">
        <w:trPr>
          <w:cnfStyle w:val="010000000000" w:firstRow="0" w:lastRow="1" w:firstColumn="0" w:lastColumn="0" w:oddVBand="0" w:evenVBand="0" w:oddHBand="0" w:evenHBand="0" w:firstRowFirstColumn="0" w:firstRowLastColumn="0" w:lastRowFirstColumn="0" w:lastRowLastColumn="0"/>
          <w:trHeight w:val="225"/>
        </w:trPr>
        <w:tc>
          <w:tcPr>
            <w:cnfStyle w:val="001000000000" w:firstRow="0" w:lastRow="0" w:firstColumn="1" w:lastColumn="0" w:oddVBand="0" w:evenVBand="0" w:oddHBand="0" w:evenHBand="0" w:firstRowFirstColumn="0" w:firstRowLastColumn="0" w:lastRowFirstColumn="0" w:lastRowLastColumn="0"/>
            <w:tcW w:w="2693" w:type="pct"/>
            <w:hideMark/>
          </w:tcPr>
          <w:p w14:paraId="60661321" w14:textId="77777777" w:rsidR="005B1647" w:rsidRPr="007E1BBB" w:rsidRDefault="005B1647" w:rsidP="005B1647">
            <w:pPr>
              <w:pStyle w:val="Tabell"/>
              <w:rPr>
                <w:bCs/>
              </w:rPr>
            </w:pPr>
            <w:r w:rsidRPr="007E1BBB">
              <w:rPr>
                <w:bCs/>
              </w:rPr>
              <w:t>Påverkan på Riksgäldskontorets nettoutlåning</w:t>
            </w:r>
          </w:p>
        </w:tc>
        <w:tc>
          <w:tcPr>
            <w:tcW w:w="1153" w:type="pct"/>
            <w:hideMark/>
          </w:tcPr>
          <w:p w14:paraId="46F8D538" w14:textId="77777777" w:rsidR="005B1647" w:rsidRPr="007E1BBB"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7E1BBB">
              <w:rPr>
                <w:bCs/>
              </w:rPr>
              <w:t>307</w:t>
            </w:r>
          </w:p>
        </w:tc>
        <w:tc>
          <w:tcPr>
            <w:tcW w:w="1154" w:type="pct"/>
            <w:hideMark/>
          </w:tcPr>
          <w:p w14:paraId="5318A553" w14:textId="77777777" w:rsidR="005B1647" w:rsidRPr="007E1BBB"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7E1BBB">
              <w:rPr>
                <w:bCs/>
              </w:rPr>
              <w:t>-2 461</w:t>
            </w:r>
          </w:p>
        </w:tc>
      </w:tr>
    </w:tbl>
    <w:p w14:paraId="2833C039" w14:textId="77777777" w:rsidR="005B1647" w:rsidRDefault="005B1647" w:rsidP="005B1647">
      <w:pPr>
        <w:pStyle w:val="Rubrik5utannumrering"/>
      </w:pPr>
      <w:r>
        <w:t>Den sammanlagda behållningen på myndigheternas räntekonton minskade</w:t>
      </w:r>
    </w:p>
    <w:p w14:paraId="64620932" w14:textId="77777777" w:rsidR="005B1647" w:rsidRDefault="005B1647" w:rsidP="005B1647">
      <w:pPr>
        <w:pStyle w:val="Brdtext"/>
      </w:pPr>
      <w:r>
        <w:t>Den sammanlagda behållningen på myndigheternas räntekonton och vissa särskilda räntebelagda konton minskade 2019 med 307 miljoner kronor, vilket ökade nettoutlåningen. I budgeten beräknades de sammanlagda behållningarna vara oförändrade. I tabell 2.43 redovisas de största förändringarna.</w:t>
      </w:r>
    </w:p>
    <w:p w14:paraId="2007AFBD" w14:textId="77777777" w:rsidR="005B1647" w:rsidRDefault="005B1647" w:rsidP="005B1647">
      <w:pPr>
        <w:pStyle w:val="Rubrik5utannumrering"/>
      </w:pPr>
      <w:r>
        <w:t>Studielånen m.m. blev 1 007 miljoner kronor högre än i budgeten</w:t>
      </w:r>
    </w:p>
    <w:p w14:paraId="61EDA0B4" w14:textId="77777777" w:rsidR="005B1647" w:rsidRDefault="005B1647" w:rsidP="005B1647">
      <w:pPr>
        <w:pStyle w:val="Brdtext"/>
      </w:pPr>
      <w:r>
        <w:t>Centrala studiestödsnämnden (CSN) tar lån i Riksgäldskontoret för studielån. Detta lån ökade 2019 med 7 212 miljoner kronor.</w:t>
      </w:r>
    </w:p>
    <w:p w14:paraId="743AF852" w14:textId="77777777" w:rsidR="005B1647" w:rsidRDefault="005B1647" w:rsidP="005B1647">
      <w:pPr>
        <w:pStyle w:val="Brdtext"/>
      </w:pPr>
      <w:r>
        <w:t xml:space="preserve">CSN:s medel i kreditreserven ökade med 1 202 miljoner kronor, vilket minskade nettoutlåningen. Anslaget 1:3 </w:t>
      </w:r>
      <w:r w:rsidRPr="00CF5875">
        <w:rPr>
          <w:i/>
          <w:iCs/>
        </w:rPr>
        <w:t>Avsättning för kreditförluster</w:t>
      </w:r>
      <w:r>
        <w:t xml:space="preserve"> i statens budget belastas med konstaterade förluster på lån upptagna före 2014 och med förväntade förluster på nya lån. Dessa medel förs till en kreditreserv, som utgörs av ett konto i Riksgäldskontoret </w:t>
      </w:r>
      <w:r>
        <w:lastRenderedPageBreak/>
        <w:t>som används för att betala faktiska kreditförluster på lån i Riksgäldskontoret. Kreditreserven kommer att byggas upp under en lång uppbyggnadsperiod och kommer då att öka.</w:t>
      </w:r>
    </w:p>
    <w:p w14:paraId="15556750" w14:textId="77777777" w:rsidR="005B1647" w:rsidRDefault="005B1647" w:rsidP="005B1647">
      <w:pPr>
        <w:pStyle w:val="Brdtext"/>
      </w:pPr>
      <w:r>
        <w:t>CSN har ett servicekonto i Riksgäldskontoret för löpande räntebetalningar. Detta konto ökade nettoutlåningen med 7 miljoner kronor 2019. Inbetalda räntor från låntagarna förs fr.o.m. 2014 till kontot till dess CSN betalar fakturerade ränteutgifter till Riksgäldskontoret. Den ränta som låntagarna betalar uppgår till 30 procent av den ränta som Riksgäldskontoret fakturerar. Denna subvention finansieras från anslaget 1:4 </w:t>
      </w:r>
      <w:r w:rsidRPr="00CF5875">
        <w:rPr>
          <w:i/>
          <w:iCs/>
        </w:rPr>
        <w:t>Statens utgifter för studiemedelsräntor</w:t>
      </w:r>
      <w:r>
        <w:t xml:space="preserve"> och förs till servicekontot. De räntor som inte betalas in av låntagarna kapitaliseras. Årets kapitaliserade räntor fastställs av CSN vid årets slut och upplåningen sker i januari året därpå.</w:t>
      </w:r>
    </w:p>
    <w:p w14:paraId="086935EB" w14:textId="77777777" w:rsidR="005B1647" w:rsidRDefault="005B1647" w:rsidP="005B1647">
      <w:pPr>
        <w:pStyle w:val="Brdtext"/>
      </w:pPr>
      <w:r>
        <w:t>Den sammantagna påverkan för studielånen, kreditreserven och servicekontot uppgår till 6 017 miljoner kronor, vilket är 1 017 miljoner kronor högre än vad som beräknades i budgeten.</w:t>
      </w:r>
    </w:p>
    <w:p w14:paraId="47462148" w14:textId="77777777" w:rsidR="005B1647" w:rsidRDefault="005B1647" w:rsidP="005B1647">
      <w:pPr>
        <w:pStyle w:val="Rubrik5utannumrering"/>
      </w:pPr>
      <w:r>
        <w:t>Investeringslånen ökade mer än beräknat</w:t>
      </w:r>
    </w:p>
    <w:p w14:paraId="6877A7BD" w14:textId="77777777" w:rsidR="005B1647" w:rsidRDefault="005B1647" w:rsidP="005B1647">
      <w:pPr>
        <w:pStyle w:val="Brdtext"/>
      </w:pPr>
      <w:r>
        <w:t>Riksgäldskontoret lånar ut medel till myndigheter för investeringar i anläggningstillgångar som används i statens verksamhet. Den sammanlagda summan för sådana investeringslån ökade 2019 med 2 249 miljoner kronor.</w:t>
      </w:r>
    </w:p>
    <w:p w14:paraId="516ADCAB" w14:textId="77777777" w:rsidR="005B1647" w:rsidRDefault="005B1647" w:rsidP="005B1647">
      <w:pPr>
        <w:pStyle w:val="Brdtext"/>
      </w:pPr>
      <w:r>
        <w:t>I statens budget beräknades investeringslånen öka med 1 000 miljoner kronor, vilket är 1 249 miljoner kronor lägre än utfallet.</w:t>
      </w:r>
    </w:p>
    <w:p w14:paraId="0BA07240" w14:textId="77777777" w:rsidR="005B1647" w:rsidRDefault="005B1647" w:rsidP="005B1647">
      <w:pPr>
        <w:pStyle w:val="Rubrik5utannumrering"/>
      </w:pPr>
      <w:r>
        <w:t>Kärnavfallsfonden ökade sina placeringar i Riksgäldskontoret</w:t>
      </w:r>
    </w:p>
    <w:p w14:paraId="254BCAD5" w14:textId="77777777" w:rsidR="005B1647" w:rsidRDefault="005B1647" w:rsidP="005B1647">
      <w:pPr>
        <w:pStyle w:val="Brdtext"/>
      </w:pPr>
      <w:r>
        <w:t>Kärnavfallsfonden tar emot, förvaltar och betalar ut de avgiftsmedel som kärnkraftsbolagen m.fl. är skyldiga att betala. Avgifterna ska finansiera bl.a. kostnader för att ta hand om använt kärnbränsle och annat radioaktivt avfall samt kostnader för en säker avveckling och rivning av kärnkraftverk. Fonden placerar sina tillgångar i obligationer, statsskuldväxlar och på konto i Riksgäldskontoret. Under 2019 minskade fonden sina placeringar i Riksgäldskontoret med 935 miljoner kronor, vilket därmed ökade årets nettoutlåning.</w:t>
      </w:r>
    </w:p>
    <w:p w14:paraId="67B10F17" w14:textId="77777777" w:rsidR="005B1647" w:rsidRDefault="005B1647" w:rsidP="005B1647">
      <w:pPr>
        <w:pStyle w:val="Rubrik5utannumrering"/>
      </w:pPr>
      <w:r>
        <w:t>Resolutionsavgifterna medförde att resolutionsreservens konton ökade</w:t>
      </w:r>
    </w:p>
    <w:p w14:paraId="0E9CCAA9" w14:textId="77777777" w:rsidR="005B1647" w:rsidRDefault="005B1647" w:rsidP="005B1647">
      <w:pPr>
        <w:pStyle w:val="Brdtext"/>
      </w:pPr>
      <w:r>
        <w:t>Stabilitetsfonden inrättades 2008 för att finansiera stödåtgärder till banker och andra kreditinstitut. Från och med den 1 februari 2016 gäller nya EU-gemensamma regler för hantering av banker i kris. Stabilitetsavgiften ersattes då med en resolutionsavgift. Stabilitetsfonden kommer dock att vara kvar som nationellt reglerad fond för bankstödsåtgärder. Resolutionsavgiften betalas in till ett konto i Riksgäldskontoret, resolutionsreserven, som ska täcka statens eventuella utgifter för krisåtgärder. Under 2019 ökade resolutionsreservens konto i Riksgäldskontoret med 5 743 miljoner kronor. Nettotillskottet från resolutionsavgifterna uppgick till 5 848 miljoner kronor. I tabell 2.44 och 2.45 redovisas in- och utgående behållning för de två fonderna samt de poster som påverkat förändringen under åren 2019 och 2018. Under 2019 minskade Stabilitetsfondens kontobehållning med 109 miljoner kronor till 39 928 miljoner kronor. Resolutionsreservens konto uppgick till 43 498 miljoner kronor i slutet av året. Behållningen ökade med 5 743 miljoner kronor, vilket minskade nettoutlåningen. I statens budget beräknades resolutionsreservens konton öka med 6 000 miljoner kronor. Det betyder att nettoutlåningen minskade med 257 miljoner kronor mindre än beräknat för resolutionsreserven.</w:t>
      </w:r>
    </w:p>
    <w:p w14:paraId="30177F0D" w14:textId="77777777" w:rsidR="005B1647" w:rsidRDefault="005B1647" w:rsidP="005B1647">
      <w:pPr>
        <w:pStyle w:val="Brdtext"/>
      </w:pPr>
      <w:r>
        <w:t xml:space="preserve">Stabilitetsfonden finansierades framför allt genom att banker och andra kreditinstitut betalade en årlig stabilitetsavgift t.o.m. 2016. Avgiften betalades in i efterskott, så den sista inbetalningen avsåg 2015. Under 2019 har fondens konto belastats med </w:t>
      </w:r>
      <w:r>
        <w:lastRenderedPageBreak/>
        <w:t>ränteutgifter på 104 miljoner kronor till följd av att räntan på kontot har varit negativ. Även 2018 var räntan negativ och kontot belastades då med ränteutgifter på 204 miljoner kronor. Resolutionsreservens konto belastades med ränteutgifter på 105 miljoner kronor 2019 och 174 miljoner kronor 2018.</w:t>
      </w:r>
    </w:p>
    <w:p w14:paraId="1071DE68" w14:textId="3FC4F651" w:rsidR="005B1647" w:rsidRDefault="005B1647" w:rsidP="005B1647">
      <w:pPr>
        <w:pStyle w:val="TabellRubrik"/>
      </w:pPr>
      <w:bookmarkStart w:id="207" w:name="_Toc37340121"/>
      <w:r>
        <w:t xml:space="preserve">Tabell </w:t>
      </w:r>
      <w:r>
        <w:fldChar w:fldCharType="begin"/>
      </w:r>
      <w:r>
        <w:instrText xml:space="preserve"> STYLEREF  "Rubrik 1" \n</w:instrText>
      </w:r>
      <w:r>
        <w:fldChar w:fldCharType="separate"/>
      </w:r>
      <w:r w:rsidR="00301022">
        <w:rPr>
          <w:noProof/>
        </w:rPr>
        <w:t>2</w:t>
      </w:r>
      <w:r>
        <w:rPr>
          <w:noProof/>
        </w:rPr>
        <w:fldChar w:fldCharType="end"/>
      </w:r>
      <w:r>
        <w:t>.</w:t>
      </w:r>
      <w:fldSimple w:instr=" SEQ Tabell \* ARABIC \s 1 ">
        <w:r w:rsidR="00301022">
          <w:rPr>
            <w:noProof/>
          </w:rPr>
          <w:t>121</w:t>
        </w:r>
      </w:fldSimple>
      <w:r>
        <w:tab/>
      </w:r>
      <w:r w:rsidRPr="005C536D">
        <w:t>Stabilitetsfondens konton i Riksgäldskontoret</w:t>
      </w:r>
      <w:bookmarkEnd w:id="207"/>
    </w:p>
    <w:p w14:paraId="7B6DF699" w14:textId="77777777" w:rsidR="005B1647" w:rsidRDefault="005B1647" w:rsidP="005B1647">
      <w:pPr>
        <w:pStyle w:val="TabellUnderrubrik"/>
      </w:pPr>
      <w:r w:rsidRPr="005C536D">
        <w:t>Miljoner kronor</w:t>
      </w:r>
    </w:p>
    <w:tbl>
      <w:tblPr>
        <w:tblStyle w:val="RKBPTabell"/>
        <w:tblW w:w="5000" w:type="pct"/>
        <w:tblLook w:val="04E0" w:firstRow="1" w:lastRow="1" w:firstColumn="1" w:lastColumn="0" w:noHBand="0" w:noVBand="1"/>
      </w:tblPr>
      <w:tblGrid>
        <w:gridCol w:w="4892"/>
        <w:gridCol w:w="1240"/>
        <w:gridCol w:w="1238"/>
      </w:tblGrid>
      <w:tr w:rsidR="00155607" w14:paraId="6171F8C8" w14:textId="77777777" w:rsidTr="00BE1FEE">
        <w:trPr>
          <w:cnfStyle w:val="100000000000" w:firstRow="1" w:lastRow="0" w:firstColumn="0" w:lastColumn="0" w:oddVBand="0" w:evenVBand="0" w:oddHBand="0" w:evenHBand="0" w:firstRowFirstColumn="0" w:firstRowLastColumn="0" w:lastRowFirstColumn="0" w:lastRowLastColumn="0"/>
          <w:trHeight w:val="225"/>
          <w:tblHeader w:val="0"/>
        </w:trPr>
        <w:tc>
          <w:tcPr>
            <w:cnfStyle w:val="001000000000" w:firstRow="0" w:lastRow="0" w:firstColumn="1" w:lastColumn="0" w:oddVBand="0" w:evenVBand="0" w:oddHBand="0" w:evenHBand="0" w:firstRowFirstColumn="0" w:firstRowLastColumn="0" w:lastRowFirstColumn="0" w:lastRowLastColumn="0"/>
            <w:tcW w:w="3319"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449A3BF9" w14:textId="77777777" w:rsidR="005B1647" w:rsidRPr="005C536D" w:rsidRDefault="005B1647" w:rsidP="005B1647">
            <w:pPr>
              <w:pStyle w:val="TabellHuvud"/>
            </w:pPr>
            <w:r w:rsidRPr="005C536D">
              <w:t>Typ av transaktion</w:t>
            </w:r>
          </w:p>
        </w:tc>
        <w:tc>
          <w:tcPr>
            <w:tcW w:w="841"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6BFBAAFA" w14:textId="77777777" w:rsidR="005B1647" w:rsidRPr="005C536D"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5C536D">
              <w:t>Utfall 2019</w:t>
            </w:r>
          </w:p>
        </w:tc>
        <w:tc>
          <w:tcPr>
            <w:tcW w:w="840"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30DB2BC3" w14:textId="77777777" w:rsidR="005B1647" w:rsidRPr="005C536D"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5C536D">
              <w:t>Utfall 2018</w:t>
            </w:r>
          </w:p>
        </w:tc>
      </w:tr>
      <w:tr w:rsidR="00155607" w14:paraId="6C61F31C"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3319" w:type="pct"/>
            <w:tcBorders>
              <w:top w:val="single" w:sz="12" w:space="0" w:color="auto"/>
            </w:tcBorders>
            <w:noWrap/>
            <w:hideMark/>
          </w:tcPr>
          <w:p w14:paraId="75DE49AD" w14:textId="77777777" w:rsidR="005B1647" w:rsidRPr="005C536D" w:rsidRDefault="005B1647" w:rsidP="005B1647">
            <w:pPr>
              <w:pStyle w:val="Tabell"/>
              <w:rPr>
                <w:i/>
                <w:iCs/>
              </w:rPr>
            </w:pPr>
            <w:r w:rsidRPr="005C536D">
              <w:rPr>
                <w:i/>
                <w:iCs/>
              </w:rPr>
              <w:t>Ingående balans på kontot</w:t>
            </w:r>
          </w:p>
        </w:tc>
        <w:tc>
          <w:tcPr>
            <w:tcW w:w="841" w:type="pct"/>
            <w:tcBorders>
              <w:top w:val="single" w:sz="12" w:space="0" w:color="auto"/>
            </w:tcBorders>
            <w:noWrap/>
            <w:hideMark/>
          </w:tcPr>
          <w:p w14:paraId="6BBD689B" w14:textId="77777777" w:rsidR="005B1647" w:rsidRPr="005C536D"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r w:rsidRPr="005C536D">
              <w:rPr>
                <w:i/>
                <w:iCs/>
              </w:rPr>
              <w:t>40 037</w:t>
            </w:r>
          </w:p>
        </w:tc>
        <w:tc>
          <w:tcPr>
            <w:tcW w:w="840" w:type="pct"/>
            <w:tcBorders>
              <w:top w:val="single" w:sz="12" w:space="0" w:color="auto"/>
            </w:tcBorders>
            <w:noWrap/>
            <w:hideMark/>
          </w:tcPr>
          <w:p w14:paraId="5C62FEC3" w14:textId="77777777" w:rsidR="005B1647" w:rsidRPr="005C536D"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r w:rsidRPr="005C536D">
              <w:rPr>
                <w:i/>
                <w:iCs/>
              </w:rPr>
              <w:t>40 246</w:t>
            </w:r>
          </w:p>
        </w:tc>
      </w:tr>
      <w:tr w:rsidR="00155607" w14:paraId="04B86CF1"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3319" w:type="pct"/>
            <w:noWrap/>
            <w:hideMark/>
          </w:tcPr>
          <w:p w14:paraId="5D6B6E11" w14:textId="77777777" w:rsidR="005B1647" w:rsidRPr="005C536D" w:rsidRDefault="005B1647" w:rsidP="005B1647">
            <w:pPr>
              <w:pStyle w:val="Tabell"/>
            </w:pPr>
            <w:r w:rsidRPr="005C536D">
              <w:t xml:space="preserve">Stabilitetsavgifter </w:t>
            </w:r>
          </w:p>
        </w:tc>
        <w:tc>
          <w:tcPr>
            <w:tcW w:w="841" w:type="pct"/>
            <w:noWrap/>
            <w:hideMark/>
          </w:tcPr>
          <w:p w14:paraId="7D6A5FE8" w14:textId="77777777" w:rsidR="005B1647" w:rsidRPr="005C536D"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840" w:type="pct"/>
            <w:noWrap/>
            <w:hideMark/>
          </w:tcPr>
          <w:p w14:paraId="74EE5066" w14:textId="77777777" w:rsidR="005B1647" w:rsidRPr="005C536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C536D">
              <w:t>0</w:t>
            </w:r>
          </w:p>
        </w:tc>
      </w:tr>
      <w:tr w:rsidR="00155607" w14:paraId="3237FF17"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3319" w:type="pct"/>
            <w:noWrap/>
            <w:hideMark/>
          </w:tcPr>
          <w:p w14:paraId="13F6320B" w14:textId="77777777" w:rsidR="005B1647" w:rsidRPr="005C536D" w:rsidRDefault="005B1647" w:rsidP="005B1647">
            <w:pPr>
              <w:pStyle w:val="Tabell"/>
            </w:pPr>
            <w:r w:rsidRPr="005C536D">
              <w:t>Uttag till resolutionsreserv</w:t>
            </w:r>
          </w:p>
        </w:tc>
        <w:tc>
          <w:tcPr>
            <w:tcW w:w="841" w:type="pct"/>
            <w:noWrap/>
            <w:hideMark/>
          </w:tcPr>
          <w:p w14:paraId="66EA7CE0" w14:textId="77777777" w:rsidR="005B1647" w:rsidRPr="005C536D"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840" w:type="pct"/>
            <w:noWrap/>
            <w:hideMark/>
          </w:tcPr>
          <w:p w14:paraId="4CC59602" w14:textId="77777777" w:rsidR="005B1647" w:rsidRPr="005C536D"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r>
      <w:tr w:rsidR="00155607" w14:paraId="2941EF45"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3319" w:type="pct"/>
            <w:noWrap/>
            <w:hideMark/>
          </w:tcPr>
          <w:p w14:paraId="75F7C31E" w14:textId="77777777" w:rsidR="005B1647" w:rsidRPr="005C536D" w:rsidRDefault="005B1647" w:rsidP="005B1647">
            <w:pPr>
              <w:pStyle w:val="Tabell"/>
            </w:pPr>
            <w:r w:rsidRPr="005C536D">
              <w:t>Ränteinkomster (+) /ränteutgifter (-) m.m.</w:t>
            </w:r>
          </w:p>
        </w:tc>
        <w:tc>
          <w:tcPr>
            <w:tcW w:w="841" w:type="pct"/>
            <w:noWrap/>
            <w:hideMark/>
          </w:tcPr>
          <w:p w14:paraId="3D054B03" w14:textId="77777777" w:rsidR="005B1647" w:rsidRPr="005C536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C536D">
              <w:t>-104</w:t>
            </w:r>
          </w:p>
        </w:tc>
        <w:tc>
          <w:tcPr>
            <w:tcW w:w="840" w:type="pct"/>
            <w:noWrap/>
            <w:hideMark/>
          </w:tcPr>
          <w:p w14:paraId="0F1B8856" w14:textId="77777777" w:rsidR="005B1647" w:rsidRPr="005C536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C536D">
              <w:t>-204</w:t>
            </w:r>
          </w:p>
        </w:tc>
      </w:tr>
      <w:tr w:rsidR="00155607" w14:paraId="618502B4"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3319" w:type="pct"/>
            <w:noWrap/>
            <w:hideMark/>
          </w:tcPr>
          <w:p w14:paraId="682245FD" w14:textId="77777777" w:rsidR="005B1647" w:rsidRPr="005C536D" w:rsidRDefault="005B1647" w:rsidP="005B1647">
            <w:pPr>
              <w:pStyle w:val="Tabell"/>
            </w:pPr>
            <w:r w:rsidRPr="005C536D">
              <w:t xml:space="preserve">Administrativa kostnader m.m. </w:t>
            </w:r>
          </w:p>
        </w:tc>
        <w:tc>
          <w:tcPr>
            <w:tcW w:w="841" w:type="pct"/>
            <w:noWrap/>
            <w:hideMark/>
          </w:tcPr>
          <w:p w14:paraId="05E3DD85" w14:textId="77777777" w:rsidR="005B1647" w:rsidRPr="005C536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C536D">
              <w:t>-6</w:t>
            </w:r>
          </w:p>
        </w:tc>
        <w:tc>
          <w:tcPr>
            <w:tcW w:w="840" w:type="pct"/>
            <w:noWrap/>
            <w:hideMark/>
          </w:tcPr>
          <w:p w14:paraId="11B5EC4B" w14:textId="77777777" w:rsidR="005B1647" w:rsidRPr="005C536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C536D">
              <w:t>-5</w:t>
            </w:r>
          </w:p>
        </w:tc>
      </w:tr>
      <w:tr w:rsidR="00155607" w14:paraId="46C5AF06"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3319" w:type="pct"/>
            <w:noWrap/>
            <w:hideMark/>
          </w:tcPr>
          <w:p w14:paraId="4DF70B13" w14:textId="77777777" w:rsidR="005B1647" w:rsidRPr="005C536D" w:rsidRDefault="005B1647" w:rsidP="005B1647">
            <w:pPr>
              <w:pStyle w:val="Tabell"/>
              <w:rPr>
                <w:i/>
                <w:iCs/>
              </w:rPr>
            </w:pPr>
            <w:r w:rsidRPr="005C536D">
              <w:rPr>
                <w:i/>
                <w:iCs/>
              </w:rPr>
              <w:t>Utgående balans på kontot</w:t>
            </w:r>
          </w:p>
        </w:tc>
        <w:tc>
          <w:tcPr>
            <w:tcW w:w="841" w:type="pct"/>
            <w:noWrap/>
            <w:hideMark/>
          </w:tcPr>
          <w:p w14:paraId="1970AD9F" w14:textId="77777777" w:rsidR="005B1647" w:rsidRPr="005C536D"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r w:rsidRPr="005C536D">
              <w:rPr>
                <w:i/>
                <w:iCs/>
              </w:rPr>
              <w:t>39 928</w:t>
            </w:r>
          </w:p>
        </w:tc>
        <w:tc>
          <w:tcPr>
            <w:tcW w:w="840" w:type="pct"/>
            <w:noWrap/>
            <w:hideMark/>
          </w:tcPr>
          <w:p w14:paraId="12C17ED0" w14:textId="77777777" w:rsidR="005B1647" w:rsidRPr="005C536D"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r w:rsidRPr="005C536D">
              <w:rPr>
                <w:i/>
                <w:iCs/>
              </w:rPr>
              <w:t>40 037</w:t>
            </w:r>
          </w:p>
        </w:tc>
      </w:tr>
      <w:tr w:rsidR="00155607" w14:paraId="28D847C8"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3319" w:type="pct"/>
            <w:noWrap/>
            <w:hideMark/>
          </w:tcPr>
          <w:p w14:paraId="1271E929" w14:textId="77777777" w:rsidR="005B1647" w:rsidRPr="005C536D" w:rsidRDefault="005B1647" w:rsidP="005B1647">
            <w:pPr>
              <w:pStyle w:val="Tabell"/>
              <w:rPr>
                <w:b/>
                <w:bCs/>
                <w:i/>
                <w:iCs/>
              </w:rPr>
            </w:pPr>
            <w:r w:rsidRPr="005C536D">
              <w:rPr>
                <w:b/>
                <w:bCs/>
                <w:i/>
                <w:iCs/>
              </w:rPr>
              <w:t>Summa kontoförändring</w:t>
            </w:r>
          </w:p>
        </w:tc>
        <w:tc>
          <w:tcPr>
            <w:tcW w:w="841" w:type="pct"/>
            <w:noWrap/>
            <w:hideMark/>
          </w:tcPr>
          <w:p w14:paraId="370A9785" w14:textId="77777777" w:rsidR="005B1647" w:rsidRPr="005C536D"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i/>
                <w:iCs/>
              </w:rPr>
            </w:pPr>
            <w:r w:rsidRPr="005C536D">
              <w:rPr>
                <w:b/>
                <w:bCs/>
                <w:i/>
                <w:iCs/>
              </w:rPr>
              <w:t>-109</w:t>
            </w:r>
          </w:p>
        </w:tc>
        <w:tc>
          <w:tcPr>
            <w:tcW w:w="840" w:type="pct"/>
            <w:noWrap/>
            <w:hideMark/>
          </w:tcPr>
          <w:p w14:paraId="2C63AA0D" w14:textId="77777777" w:rsidR="005B1647" w:rsidRPr="005C536D"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i/>
                <w:iCs/>
              </w:rPr>
            </w:pPr>
            <w:r w:rsidRPr="005C536D">
              <w:rPr>
                <w:b/>
                <w:bCs/>
                <w:i/>
                <w:iCs/>
              </w:rPr>
              <w:t>-208</w:t>
            </w:r>
          </w:p>
        </w:tc>
      </w:tr>
      <w:tr w:rsidR="00155607" w14:paraId="0C468BE4" w14:textId="77777777" w:rsidTr="00155607">
        <w:trPr>
          <w:cnfStyle w:val="010000000000" w:firstRow="0" w:lastRow="1" w:firstColumn="0" w:lastColumn="0" w:oddVBand="0" w:evenVBand="0" w:oddHBand="0" w:evenHBand="0" w:firstRowFirstColumn="0" w:firstRowLastColumn="0" w:lastRowFirstColumn="0" w:lastRowLastColumn="0"/>
          <w:trHeight w:val="225"/>
        </w:trPr>
        <w:tc>
          <w:tcPr>
            <w:cnfStyle w:val="001000000000" w:firstRow="0" w:lastRow="0" w:firstColumn="1" w:lastColumn="0" w:oddVBand="0" w:evenVBand="0" w:oddHBand="0" w:evenHBand="0" w:firstRowFirstColumn="0" w:firstRowLastColumn="0" w:lastRowFirstColumn="0" w:lastRowLastColumn="0"/>
            <w:tcW w:w="3319" w:type="pct"/>
            <w:noWrap/>
            <w:hideMark/>
          </w:tcPr>
          <w:p w14:paraId="63AA3D38" w14:textId="77777777" w:rsidR="005B1647" w:rsidRPr="005C536D" w:rsidRDefault="005B1647" w:rsidP="005B1647">
            <w:pPr>
              <w:pStyle w:val="Tabell"/>
              <w:rPr>
                <w:bCs/>
              </w:rPr>
            </w:pPr>
            <w:r w:rsidRPr="005C536D">
              <w:rPr>
                <w:bCs/>
              </w:rPr>
              <w:t>Påverkan på Riksgäldskontorets nettoutlåning</w:t>
            </w:r>
          </w:p>
        </w:tc>
        <w:tc>
          <w:tcPr>
            <w:tcW w:w="841" w:type="pct"/>
            <w:noWrap/>
            <w:hideMark/>
          </w:tcPr>
          <w:p w14:paraId="14FB7E0A" w14:textId="77777777" w:rsidR="005B1647" w:rsidRPr="005C536D"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5C536D">
              <w:rPr>
                <w:bCs/>
              </w:rPr>
              <w:t>109</w:t>
            </w:r>
          </w:p>
        </w:tc>
        <w:tc>
          <w:tcPr>
            <w:tcW w:w="840" w:type="pct"/>
            <w:noWrap/>
            <w:hideMark/>
          </w:tcPr>
          <w:p w14:paraId="0F1F004E" w14:textId="77777777" w:rsidR="005B1647" w:rsidRPr="005C536D"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5C536D">
              <w:rPr>
                <w:bCs/>
              </w:rPr>
              <w:t>208</w:t>
            </w:r>
          </w:p>
        </w:tc>
      </w:tr>
    </w:tbl>
    <w:p w14:paraId="555B855C" w14:textId="552DAD14" w:rsidR="005B1647" w:rsidRDefault="005B1647" w:rsidP="005B1647">
      <w:pPr>
        <w:pStyle w:val="TabellRubrik"/>
      </w:pPr>
      <w:bookmarkStart w:id="208" w:name="_Toc37340122"/>
      <w:r>
        <w:t xml:space="preserve">Tabell </w:t>
      </w:r>
      <w:r>
        <w:fldChar w:fldCharType="begin"/>
      </w:r>
      <w:r>
        <w:instrText xml:space="preserve"> STYLEREF  "Rubrik 1" \n</w:instrText>
      </w:r>
      <w:r>
        <w:fldChar w:fldCharType="separate"/>
      </w:r>
      <w:r w:rsidR="00301022">
        <w:rPr>
          <w:noProof/>
        </w:rPr>
        <w:t>2</w:t>
      </w:r>
      <w:r>
        <w:rPr>
          <w:noProof/>
        </w:rPr>
        <w:fldChar w:fldCharType="end"/>
      </w:r>
      <w:r>
        <w:t>.</w:t>
      </w:r>
      <w:fldSimple w:instr=" SEQ Tabell \* ARABIC \s 1 ">
        <w:r w:rsidR="00301022">
          <w:rPr>
            <w:noProof/>
          </w:rPr>
          <w:t>122</w:t>
        </w:r>
      </w:fldSimple>
      <w:r>
        <w:tab/>
      </w:r>
      <w:r w:rsidRPr="005C536D">
        <w:t>Resolutionsreservens konton i Riksgäldskontoret</w:t>
      </w:r>
      <w:bookmarkEnd w:id="208"/>
    </w:p>
    <w:p w14:paraId="33180C9D" w14:textId="77777777" w:rsidR="005B1647" w:rsidRDefault="005B1647" w:rsidP="005B1647">
      <w:pPr>
        <w:pStyle w:val="TabellUnderrubrik"/>
      </w:pPr>
      <w:r w:rsidRPr="005C536D">
        <w:t>Miljoner kronor</w:t>
      </w:r>
    </w:p>
    <w:tbl>
      <w:tblPr>
        <w:tblStyle w:val="RKBPTabell"/>
        <w:tblW w:w="5000" w:type="pct"/>
        <w:tblLook w:val="06E0" w:firstRow="1" w:lastRow="1" w:firstColumn="1" w:lastColumn="0" w:noHBand="1" w:noVBand="1"/>
      </w:tblPr>
      <w:tblGrid>
        <w:gridCol w:w="5312"/>
        <w:gridCol w:w="1029"/>
        <w:gridCol w:w="1029"/>
      </w:tblGrid>
      <w:tr w:rsidR="00155607" w14:paraId="09716134" w14:textId="77777777" w:rsidTr="006969D2">
        <w:trPr>
          <w:cnfStyle w:val="100000000000" w:firstRow="1" w:lastRow="0" w:firstColumn="0" w:lastColumn="0" w:oddVBand="0" w:evenVBand="0" w:oddHBand="0" w:evenHBand="0" w:firstRowFirstColumn="0" w:firstRowLastColumn="0" w:lastRowFirstColumn="0" w:lastRowLastColumn="0"/>
          <w:trHeight w:val="450"/>
        </w:trPr>
        <w:tc>
          <w:tcPr>
            <w:cnfStyle w:val="001000000000" w:firstRow="0" w:lastRow="0" w:firstColumn="1" w:lastColumn="0" w:oddVBand="0" w:evenVBand="0" w:oddHBand="0" w:evenHBand="0" w:firstRowFirstColumn="0" w:firstRowLastColumn="0" w:lastRowFirstColumn="0" w:lastRowLastColumn="0"/>
            <w:tcW w:w="3604" w:type="pct"/>
            <w:noWrap/>
            <w:hideMark/>
          </w:tcPr>
          <w:p w14:paraId="3CA8B5FB" w14:textId="77777777" w:rsidR="005B1647" w:rsidRPr="005C536D" w:rsidRDefault="005B1647" w:rsidP="006969D2">
            <w:pPr>
              <w:pStyle w:val="TabellHuvud"/>
            </w:pPr>
            <w:r w:rsidRPr="005C536D">
              <w:t>Typ av transaktion</w:t>
            </w:r>
          </w:p>
        </w:tc>
        <w:tc>
          <w:tcPr>
            <w:tcW w:w="698" w:type="pct"/>
            <w:hideMark/>
          </w:tcPr>
          <w:p w14:paraId="2F5A3AF2" w14:textId="77777777" w:rsidR="005B1647" w:rsidRPr="005C536D" w:rsidRDefault="005B1647" w:rsidP="006969D2">
            <w:pPr>
              <w:pStyle w:val="TabellHuvud"/>
              <w:cnfStyle w:val="100000000000" w:firstRow="1" w:lastRow="0" w:firstColumn="0" w:lastColumn="0" w:oddVBand="0" w:evenVBand="0" w:oddHBand="0" w:evenHBand="0" w:firstRowFirstColumn="0" w:firstRowLastColumn="0" w:lastRowFirstColumn="0" w:lastRowLastColumn="0"/>
            </w:pPr>
            <w:r w:rsidRPr="005C536D">
              <w:t>Utfall 2019</w:t>
            </w:r>
          </w:p>
        </w:tc>
        <w:tc>
          <w:tcPr>
            <w:tcW w:w="698" w:type="pct"/>
            <w:hideMark/>
          </w:tcPr>
          <w:p w14:paraId="33942ACF" w14:textId="77777777" w:rsidR="005B1647" w:rsidRPr="005C536D" w:rsidRDefault="005B1647" w:rsidP="006969D2">
            <w:pPr>
              <w:pStyle w:val="TabellHuvud"/>
              <w:cnfStyle w:val="100000000000" w:firstRow="1" w:lastRow="0" w:firstColumn="0" w:lastColumn="0" w:oddVBand="0" w:evenVBand="0" w:oddHBand="0" w:evenHBand="0" w:firstRowFirstColumn="0" w:firstRowLastColumn="0" w:lastRowFirstColumn="0" w:lastRowLastColumn="0"/>
            </w:pPr>
            <w:r w:rsidRPr="005C536D">
              <w:t>Utfall 2018</w:t>
            </w:r>
          </w:p>
        </w:tc>
      </w:tr>
      <w:tr w:rsidR="00155607" w14:paraId="5DAAC448" w14:textId="77777777" w:rsidTr="006969D2">
        <w:trPr>
          <w:trHeight w:val="225"/>
        </w:trPr>
        <w:tc>
          <w:tcPr>
            <w:cnfStyle w:val="001000000000" w:firstRow="0" w:lastRow="0" w:firstColumn="1" w:lastColumn="0" w:oddVBand="0" w:evenVBand="0" w:oddHBand="0" w:evenHBand="0" w:firstRowFirstColumn="0" w:firstRowLastColumn="0" w:lastRowFirstColumn="0" w:lastRowLastColumn="0"/>
            <w:tcW w:w="3604" w:type="pct"/>
            <w:noWrap/>
            <w:hideMark/>
          </w:tcPr>
          <w:p w14:paraId="34473BA0" w14:textId="77777777" w:rsidR="005B1647" w:rsidRPr="005C536D" w:rsidRDefault="005B1647" w:rsidP="006969D2">
            <w:pPr>
              <w:pStyle w:val="Tabell"/>
            </w:pPr>
            <w:r w:rsidRPr="005C536D">
              <w:t>Ingående balans på kontot</w:t>
            </w:r>
          </w:p>
        </w:tc>
        <w:tc>
          <w:tcPr>
            <w:tcW w:w="698" w:type="pct"/>
            <w:noWrap/>
            <w:hideMark/>
          </w:tcPr>
          <w:p w14:paraId="2BC744FD" w14:textId="77777777" w:rsidR="005B1647" w:rsidRPr="005C536D"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r w:rsidRPr="005C536D">
              <w:rPr>
                <w:i/>
                <w:iCs/>
              </w:rPr>
              <w:t>37 755</w:t>
            </w:r>
          </w:p>
        </w:tc>
        <w:tc>
          <w:tcPr>
            <w:tcW w:w="698" w:type="pct"/>
            <w:hideMark/>
          </w:tcPr>
          <w:p w14:paraId="16AE6BEA" w14:textId="77777777" w:rsidR="005B1647" w:rsidRPr="005C536D"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r w:rsidRPr="005C536D">
              <w:rPr>
                <w:i/>
                <w:iCs/>
              </w:rPr>
              <w:t>28 846</w:t>
            </w:r>
          </w:p>
        </w:tc>
      </w:tr>
      <w:tr w:rsidR="00155607" w14:paraId="7B38E76D" w14:textId="77777777" w:rsidTr="006969D2">
        <w:trPr>
          <w:trHeight w:val="225"/>
        </w:trPr>
        <w:tc>
          <w:tcPr>
            <w:cnfStyle w:val="001000000000" w:firstRow="0" w:lastRow="0" w:firstColumn="1" w:lastColumn="0" w:oddVBand="0" w:evenVBand="0" w:oddHBand="0" w:evenHBand="0" w:firstRowFirstColumn="0" w:firstRowLastColumn="0" w:lastRowFirstColumn="0" w:lastRowLastColumn="0"/>
            <w:tcW w:w="3604" w:type="pct"/>
            <w:noWrap/>
            <w:hideMark/>
          </w:tcPr>
          <w:p w14:paraId="7C03F7E5" w14:textId="77777777" w:rsidR="005B1647" w:rsidRPr="005C536D" w:rsidRDefault="005B1647" w:rsidP="005B1647">
            <w:pPr>
              <w:pStyle w:val="Tabell"/>
            </w:pPr>
            <w:r w:rsidRPr="005C536D">
              <w:t>Resolutionsavgifter</w:t>
            </w:r>
          </w:p>
        </w:tc>
        <w:tc>
          <w:tcPr>
            <w:tcW w:w="698" w:type="pct"/>
            <w:noWrap/>
            <w:hideMark/>
          </w:tcPr>
          <w:p w14:paraId="3F4A1250" w14:textId="77777777" w:rsidR="005B1647" w:rsidRPr="005C536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C536D">
              <w:t>5 848</w:t>
            </w:r>
          </w:p>
        </w:tc>
        <w:tc>
          <w:tcPr>
            <w:tcW w:w="698" w:type="pct"/>
            <w:noWrap/>
            <w:hideMark/>
          </w:tcPr>
          <w:p w14:paraId="17AD664D" w14:textId="77777777" w:rsidR="005B1647" w:rsidRPr="005C536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C536D">
              <w:t>9 083</w:t>
            </w:r>
          </w:p>
        </w:tc>
      </w:tr>
      <w:tr w:rsidR="00155607" w14:paraId="511348AB" w14:textId="77777777" w:rsidTr="006969D2">
        <w:trPr>
          <w:trHeight w:val="225"/>
        </w:trPr>
        <w:tc>
          <w:tcPr>
            <w:cnfStyle w:val="001000000000" w:firstRow="0" w:lastRow="0" w:firstColumn="1" w:lastColumn="0" w:oddVBand="0" w:evenVBand="0" w:oddHBand="0" w:evenHBand="0" w:firstRowFirstColumn="0" w:firstRowLastColumn="0" w:lastRowFirstColumn="0" w:lastRowLastColumn="0"/>
            <w:tcW w:w="3604" w:type="pct"/>
            <w:noWrap/>
            <w:hideMark/>
          </w:tcPr>
          <w:p w14:paraId="40A6F55F" w14:textId="77777777" w:rsidR="005B1647" w:rsidRPr="005C536D" w:rsidRDefault="005B1647" w:rsidP="005B1647">
            <w:pPr>
              <w:pStyle w:val="Tabell"/>
            </w:pPr>
            <w:r w:rsidRPr="005C536D">
              <w:t>Ränteinkomster(+) /ränteutgifter (-) m.m.</w:t>
            </w:r>
          </w:p>
        </w:tc>
        <w:tc>
          <w:tcPr>
            <w:tcW w:w="698" w:type="pct"/>
            <w:noWrap/>
            <w:hideMark/>
          </w:tcPr>
          <w:p w14:paraId="602026C9" w14:textId="77777777" w:rsidR="005B1647" w:rsidRPr="005C536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C536D">
              <w:t>-105</w:t>
            </w:r>
          </w:p>
        </w:tc>
        <w:tc>
          <w:tcPr>
            <w:tcW w:w="698" w:type="pct"/>
            <w:noWrap/>
            <w:hideMark/>
          </w:tcPr>
          <w:p w14:paraId="4C7CCEBA" w14:textId="77777777" w:rsidR="005B1647" w:rsidRPr="005C536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C536D">
              <w:t>-174</w:t>
            </w:r>
          </w:p>
        </w:tc>
      </w:tr>
      <w:tr w:rsidR="00155607" w14:paraId="6BD79C90" w14:textId="77777777" w:rsidTr="006969D2">
        <w:trPr>
          <w:trHeight w:val="225"/>
        </w:trPr>
        <w:tc>
          <w:tcPr>
            <w:cnfStyle w:val="001000000000" w:firstRow="0" w:lastRow="0" w:firstColumn="1" w:lastColumn="0" w:oddVBand="0" w:evenVBand="0" w:oddHBand="0" w:evenHBand="0" w:firstRowFirstColumn="0" w:firstRowLastColumn="0" w:lastRowFirstColumn="0" w:lastRowLastColumn="0"/>
            <w:tcW w:w="3604" w:type="pct"/>
            <w:noWrap/>
            <w:hideMark/>
          </w:tcPr>
          <w:p w14:paraId="67A28A20" w14:textId="77777777" w:rsidR="005B1647" w:rsidRPr="005C536D" w:rsidRDefault="005B1647" w:rsidP="005B1647">
            <w:pPr>
              <w:pStyle w:val="Tabell"/>
              <w:rPr>
                <w:i/>
                <w:iCs/>
              </w:rPr>
            </w:pPr>
            <w:r w:rsidRPr="005C536D">
              <w:rPr>
                <w:i/>
                <w:iCs/>
              </w:rPr>
              <w:t>Utgående balans på kontot</w:t>
            </w:r>
          </w:p>
        </w:tc>
        <w:tc>
          <w:tcPr>
            <w:tcW w:w="698" w:type="pct"/>
            <w:noWrap/>
            <w:hideMark/>
          </w:tcPr>
          <w:p w14:paraId="6199E356" w14:textId="77777777" w:rsidR="005B1647" w:rsidRPr="005C536D"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r w:rsidRPr="005C536D">
              <w:rPr>
                <w:i/>
                <w:iCs/>
              </w:rPr>
              <w:t>43 498</w:t>
            </w:r>
          </w:p>
        </w:tc>
        <w:tc>
          <w:tcPr>
            <w:tcW w:w="698" w:type="pct"/>
            <w:noWrap/>
            <w:hideMark/>
          </w:tcPr>
          <w:p w14:paraId="67B341CA" w14:textId="77777777" w:rsidR="005B1647" w:rsidRPr="005C536D"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r w:rsidRPr="005C536D">
              <w:rPr>
                <w:i/>
                <w:iCs/>
              </w:rPr>
              <w:t>37 755</w:t>
            </w:r>
          </w:p>
        </w:tc>
      </w:tr>
      <w:tr w:rsidR="00155607" w14:paraId="499E355A" w14:textId="77777777" w:rsidTr="006969D2">
        <w:trPr>
          <w:trHeight w:val="225"/>
        </w:trPr>
        <w:tc>
          <w:tcPr>
            <w:cnfStyle w:val="001000000000" w:firstRow="0" w:lastRow="0" w:firstColumn="1" w:lastColumn="0" w:oddVBand="0" w:evenVBand="0" w:oddHBand="0" w:evenHBand="0" w:firstRowFirstColumn="0" w:firstRowLastColumn="0" w:lastRowFirstColumn="0" w:lastRowLastColumn="0"/>
            <w:tcW w:w="3604" w:type="pct"/>
            <w:noWrap/>
            <w:hideMark/>
          </w:tcPr>
          <w:p w14:paraId="27FCA45B" w14:textId="77777777" w:rsidR="005B1647" w:rsidRPr="005C536D" w:rsidRDefault="005B1647" w:rsidP="005B1647">
            <w:pPr>
              <w:pStyle w:val="Tabell"/>
              <w:rPr>
                <w:b/>
                <w:bCs/>
                <w:i/>
                <w:iCs/>
              </w:rPr>
            </w:pPr>
            <w:r w:rsidRPr="005C536D">
              <w:rPr>
                <w:b/>
                <w:bCs/>
                <w:i/>
                <w:iCs/>
              </w:rPr>
              <w:t>Summa kontoförändring</w:t>
            </w:r>
          </w:p>
        </w:tc>
        <w:tc>
          <w:tcPr>
            <w:tcW w:w="698" w:type="pct"/>
            <w:noWrap/>
            <w:hideMark/>
          </w:tcPr>
          <w:p w14:paraId="2239FD1E" w14:textId="77777777" w:rsidR="005B1647" w:rsidRPr="005C536D"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i/>
                <w:iCs/>
              </w:rPr>
            </w:pPr>
            <w:r w:rsidRPr="005C536D">
              <w:rPr>
                <w:b/>
                <w:bCs/>
                <w:i/>
                <w:iCs/>
              </w:rPr>
              <w:t>5 743</w:t>
            </w:r>
          </w:p>
        </w:tc>
        <w:tc>
          <w:tcPr>
            <w:tcW w:w="698" w:type="pct"/>
            <w:noWrap/>
            <w:hideMark/>
          </w:tcPr>
          <w:p w14:paraId="25B03B5F" w14:textId="77777777" w:rsidR="005B1647" w:rsidRPr="005C536D"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i/>
                <w:iCs/>
              </w:rPr>
            </w:pPr>
            <w:r w:rsidRPr="005C536D">
              <w:rPr>
                <w:b/>
                <w:bCs/>
                <w:i/>
                <w:iCs/>
              </w:rPr>
              <w:t>8 909</w:t>
            </w:r>
          </w:p>
        </w:tc>
      </w:tr>
      <w:tr w:rsidR="00155607" w:rsidRPr="006969D2" w14:paraId="55718D0B" w14:textId="77777777" w:rsidTr="006969D2">
        <w:trPr>
          <w:cnfStyle w:val="010000000000" w:firstRow="0" w:lastRow="1" w:firstColumn="0" w:lastColumn="0" w:oddVBand="0" w:evenVBand="0" w:oddHBand="0" w:evenHBand="0" w:firstRowFirstColumn="0" w:firstRowLastColumn="0" w:lastRowFirstColumn="0" w:lastRowLastColumn="0"/>
          <w:trHeight w:val="225"/>
        </w:trPr>
        <w:tc>
          <w:tcPr>
            <w:cnfStyle w:val="001000000000" w:firstRow="0" w:lastRow="0" w:firstColumn="1" w:lastColumn="0" w:oddVBand="0" w:evenVBand="0" w:oddHBand="0" w:evenHBand="0" w:firstRowFirstColumn="0" w:firstRowLastColumn="0" w:lastRowFirstColumn="0" w:lastRowLastColumn="0"/>
            <w:tcW w:w="3604" w:type="pct"/>
            <w:noWrap/>
            <w:hideMark/>
          </w:tcPr>
          <w:p w14:paraId="2D628A90" w14:textId="77777777" w:rsidR="005B1647" w:rsidRPr="006969D2" w:rsidRDefault="005B1647" w:rsidP="006969D2">
            <w:pPr>
              <w:pStyle w:val="Tabell"/>
              <w:rPr>
                <w:bCs/>
              </w:rPr>
            </w:pPr>
            <w:r w:rsidRPr="006969D2">
              <w:rPr>
                <w:bCs/>
              </w:rPr>
              <w:t>Påverkan på Riksgäldskontorets nettoutlåning</w:t>
            </w:r>
          </w:p>
        </w:tc>
        <w:tc>
          <w:tcPr>
            <w:tcW w:w="698" w:type="pct"/>
            <w:noWrap/>
            <w:hideMark/>
          </w:tcPr>
          <w:p w14:paraId="386A8B0F" w14:textId="77777777" w:rsidR="005B1647" w:rsidRPr="006969D2"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6969D2">
              <w:rPr>
                <w:bCs/>
              </w:rPr>
              <w:t>-5 743</w:t>
            </w:r>
          </w:p>
        </w:tc>
        <w:tc>
          <w:tcPr>
            <w:tcW w:w="698" w:type="pct"/>
            <w:noWrap/>
            <w:hideMark/>
          </w:tcPr>
          <w:p w14:paraId="6A6582A2" w14:textId="77777777" w:rsidR="005B1647" w:rsidRPr="006969D2"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6969D2">
              <w:rPr>
                <w:bCs/>
              </w:rPr>
              <w:t>-8 909</w:t>
            </w:r>
          </w:p>
        </w:tc>
      </w:tr>
    </w:tbl>
    <w:p w14:paraId="74C03692" w14:textId="77777777" w:rsidR="005B1647" w:rsidRDefault="005B1647" w:rsidP="005B1647">
      <w:pPr>
        <w:pStyle w:val="Rubrik5utannumrering"/>
      </w:pPr>
      <w:r>
        <w:t>Trafikverkets infrastrukturlån ökade mindre än beräknat</w:t>
      </w:r>
    </w:p>
    <w:p w14:paraId="0CFA7A73" w14:textId="77777777" w:rsidR="005B1647" w:rsidRDefault="005B1647" w:rsidP="005B1647">
      <w:pPr>
        <w:pStyle w:val="Brdtext"/>
      </w:pPr>
      <w:r>
        <w:t>Trafikverkets infrastrukturlån ökade med 68 miljoner kronor. Det innebär att nettoutlåningen ökade med 1 932 miljoner kronor mindre än beräknat.</w:t>
      </w:r>
    </w:p>
    <w:p w14:paraId="0038478D" w14:textId="77777777" w:rsidR="005B1647" w:rsidRDefault="005B1647" w:rsidP="005B1647">
      <w:pPr>
        <w:pStyle w:val="Rubrik5utannumrering"/>
      </w:pPr>
      <w:r>
        <w:t>Exportkreditnämnden ökade placeringarna i Riksgäldskontoret</w:t>
      </w:r>
    </w:p>
    <w:p w14:paraId="0A1DA16D" w14:textId="77777777" w:rsidR="005B1647" w:rsidRDefault="005B1647" w:rsidP="005B1647">
      <w:pPr>
        <w:pStyle w:val="Brdtext"/>
      </w:pPr>
      <w:r>
        <w:t>Exportkreditnämndens placeringar i Riksgäldskontoret ökade med 581 miljoner kronor 2019, vilket minskade nettoutlåningen. Samtidigt ökade EKN:s valutakoncern</w:t>
      </w:r>
      <w:r>
        <w:softHyphen/>
        <w:t>konton i Riksgäldskontoret nettoutlåningen med 69 miljoner kronor. Sammantaget minskade EKN:s placeringar nettoutlåningen med 512 miljoner kronor.</w:t>
      </w:r>
    </w:p>
    <w:p w14:paraId="2DC684BA" w14:textId="77777777" w:rsidR="005B1647" w:rsidRDefault="005B1647" w:rsidP="005B1647">
      <w:pPr>
        <w:pStyle w:val="Brdtext"/>
      </w:pPr>
      <w:r>
        <w:t>I december 2018 överfördes Exportkreditnämndens (EKN) garantimedel i utländsk valuta till valutakoncernkonton i Riksgäldskontoret. Anledningen till överföringen var en ändring i förordningen (2011:211) om utlåning och garantier. Tidigare kunde EKN ha garantimedlen placerade på valutakonto i bank. Överföringen till valutakoncern</w:t>
      </w:r>
      <w:r>
        <w:softHyphen/>
        <w:t>konton påverkade nettoutlåningen med 4 660 miljoner kronor 2018. EKN har sedan tidigare även andra placeringar i Riksgäldskontoret. Sammantaget minskade EKN:s placeringar nettoutlåningen med 5 269 miljoner kronor 2018.</w:t>
      </w:r>
    </w:p>
    <w:p w14:paraId="33DEA948" w14:textId="77777777" w:rsidR="005B1647" w:rsidRDefault="005B1647" w:rsidP="005B1647">
      <w:pPr>
        <w:pStyle w:val="Rubrik5utannumrering"/>
      </w:pPr>
      <w:r>
        <w:t>Public servicekonto minskar nettoutlåningen</w:t>
      </w:r>
    </w:p>
    <w:p w14:paraId="0010F1F6" w14:textId="77777777" w:rsidR="005B1647" w:rsidRDefault="005B1647" w:rsidP="005B1647">
      <w:pPr>
        <w:pStyle w:val="Brdtext"/>
      </w:pPr>
      <w:r>
        <w:t>Den 1 januari 2019 ersattes radio- och tv-avgiften till Radiotjänst med en individuell public service-avgift som ska finansiera radio- och tv-verksamhet i allmänhetens tjänst. Den nya avgiften tas ut via inkomstdeklarationen för alla över 18 år med beskattnings</w:t>
      </w:r>
      <w:r>
        <w:softHyphen/>
        <w:t xml:space="preserve">bar förvärvsinkomst. De avgiftsmedel som Skatteverket får in förs sedan över till ett räntebärande konto i Riksgäldskontoret (public service-kontot) som förvaltas av </w:t>
      </w:r>
      <w:r>
        <w:lastRenderedPageBreak/>
        <w:t>Kammarkollegiet. Saldot på public service-kontot uppgick till 323 miljoner kronor vid utgången av 2019. Det minskar nettoutlåningen med samma belopp.</w:t>
      </w:r>
    </w:p>
    <w:p w14:paraId="251F0814" w14:textId="77777777" w:rsidR="005B1647" w:rsidRDefault="005B1647" w:rsidP="005B1647">
      <w:pPr>
        <w:pStyle w:val="Rubrik5utannumrering"/>
      </w:pPr>
      <w:r>
        <w:t>Ökad utlåning till Svedab ökade nettoutlåningen</w:t>
      </w:r>
    </w:p>
    <w:p w14:paraId="3285AEB6" w14:textId="77777777" w:rsidR="005B1647" w:rsidRDefault="005B1647" w:rsidP="005B1647">
      <w:pPr>
        <w:pStyle w:val="Brdtext"/>
      </w:pPr>
      <w:r>
        <w:t>I posten Statliga bolag m.m. ingår bl.a. utlåningen till Svensk-Danska Broförbindelsen Svedab AB. Denna utlåning ökade med 70 miljoner kronor till 5 051 miljoner kronor.</w:t>
      </w:r>
    </w:p>
    <w:p w14:paraId="4D8C57DE" w14:textId="77777777" w:rsidR="005B1647" w:rsidRDefault="005B1647" w:rsidP="005B1647">
      <w:pPr>
        <w:pStyle w:val="Rubrik5utannumrering"/>
      </w:pPr>
      <w:r>
        <w:t>Svenska kraftnät minskade sina lån</w:t>
      </w:r>
    </w:p>
    <w:p w14:paraId="1C13B661" w14:textId="77777777" w:rsidR="005B1647" w:rsidRDefault="005B1647" w:rsidP="005B1647">
      <w:pPr>
        <w:pStyle w:val="Brdtext"/>
      </w:pPr>
      <w:r>
        <w:t>Utlåningen till Affärsverket svenska kraftnät beräknades i statens budget öka med 1 000 miljoner kronor. I stället minskade affärsverket lånen i Riksgäldskontoret med 1 254 miljoner kronor 2019. Det beror på att myndigheten har kunnat finansiera sina investeringar med internt tillförda medel och kapacitetsavgifter. Affärsverkets totala lån i Riksgäldskontoret uppgick den 31 december 2019 till 2 481 miljoner kronor. Det är riksdagen som sätter ramarna för Svenska kraftnäts investeringar.</w:t>
      </w:r>
    </w:p>
    <w:p w14:paraId="3B48776A" w14:textId="77777777" w:rsidR="005B1647" w:rsidRDefault="005B1647" w:rsidP="005B1647">
      <w:pPr>
        <w:pStyle w:val="Rubrik5utannumrering"/>
      </w:pPr>
      <w:r>
        <w:t>Minskad valutareserv minskar nettoutlåningen</w:t>
      </w:r>
    </w:p>
    <w:p w14:paraId="6619DE9E" w14:textId="77777777" w:rsidR="005B1647" w:rsidRDefault="005B1647" w:rsidP="005B1647">
      <w:pPr>
        <w:pStyle w:val="Brdtext"/>
      </w:pPr>
      <w:r>
        <w:t>Riksbanken har sedan 2009 lånat i Riksgäldskontoret för att förstärka valutareserven. Lånet till Riksbanken består egentligen av flera lån med olika löptid. Den 6 mars 2019 beslutade Riksbanken att minska valutareserven med 8 000 miljoner amerikanska dollar (USD) eftersom beredskapsbehovet i utländsk valuta bedömdes ha minskat. Skälen till detta var förändringar i bankernas balansräkningar och Nordeas byte av hemvist från Sverige till Finland. Återbetalningen gjordes under 2019 och motsvarar ungefär 69 000 miljoner kronor.</w:t>
      </w:r>
    </w:p>
    <w:p w14:paraId="097E4DAF" w14:textId="77777777" w:rsidR="005B1647" w:rsidRDefault="005B1647" w:rsidP="005B1647">
      <w:pPr>
        <w:pStyle w:val="Brdtext"/>
      </w:pPr>
      <w:r>
        <w:t>För 2019 minskade Riksbankslånet nettoutlåningen med 67 393 miljoner kronor. Att lånet minskade mindre än återbetalningen beror på att andra lån som är upptagna i dollar och euro påverkas av ändrade valutakurser då enskilda lån refinansieras.</w:t>
      </w:r>
    </w:p>
    <w:p w14:paraId="4D76F6D5" w14:textId="77777777" w:rsidR="005B1647" w:rsidRDefault="005B1647" w:rsidP="005B1647">
      <w:pPr>
        <w:pStyle w:val="Brdtext"/>
      </w:pPr>
      <w:r>
        <w:t>Den totala vidareutlåningen till Riksbanken uppgick till 176 008 miljoner kronor den 31 december 2019.</w:t>
      </w:r>
    </w:p>
    <w:p w14:paraId="67E8356C" w14:textId="77777777" w:rsidR="005B1647" w:rsidRDefault="005B1647" w:rsidP="005B1647">
      <w:pPr>
        <w:pStyle w:val="Brdtext"/>
      </w:pPr>
      <w:r>
        <w:t>Under 2018 ökade lånen med 11 088 miljoner kronor med anledning av högre dollar- och eurokurser. Det ökar nettoutlåningen. Lånen som är upptagna i dollar och euro påverkas av ändrade valutakurser då enskilda lån refinansieras.</w:t>
      </w:r>
    </w:p>
    <w:p w14:paraId="52566D97" w14:textId="77777777" w:rsidR="005B1647" w:rsidRDefault="005B1647" w:rsidP="005B1647">
      <w:pPr>
        <w:pStyle w:val="Rubrik5utannumrering"/>
      </w:pPr>
      <w:r>
        <w:t>Inget lån till Ukraina</w:t>
      </w:r>
    </w:p>
    <w:p w14:paraId="58B70F46" w14:textId="77777777" w:rsidR="005B1647" w:rsidRDefault="005B1647" w:rsidP="005B1647">
      <w:pPr>
        <w:pStyle w:val="Brdtext"/>
      </w:pPr>
      <w:r>
        <w:t>Under 2015 erbjöd Sverige ett bilateralt lån om 100 miljoner amerikanska dollar till Ukraina. Avsikten är att lånet ska kopplas till Internationella valutafondens (IMF) lån till Ukraina. Utbetalningar görs först när IMF bedömer att nödvändiga reformsteg tagits. I statens budget beräknades att låneavtal skulle tecknas med 1 000 miljoner kronor under 2019, vilket inte gjordes.</w:t>
      </w:r>
    </w:p>
    <w:p w14:paraId="01D1CCF8" w14:textId="77777777" w:rsidR="005B1647" w:rsidRPr="00EF35CB" w:rsidRDefault="005B1647" w:rsidP="00AC2754">
      <w:pPr>
        <w:pStyle w:val="Rubrik3"/>
      </w:pPr>
      <w:bookmarkStart w:id="209" w:name="_Toc37350642"/>
      <w:r w:rsidRPr="00EF35CB">
        <w:t>Kassamässig korrigering</w:t>
      </w:r>
      <w:bookmarkEnd w:id="209"/>
    </w:p>
    <w:p w14:paraId="68B10615" w14:textId="12376B69" w:rsidR="00D22B09" w:rsidRDefault="005B1647" w:rsidP="005B1647">
      <w:pPr>
        <w:pStyle w:val="Brdtext"/>
      </w:pPr>
      <w:r w:rsidRPr="00EF35CB">
        <w:t>Posten kassamässig korrigering utgör skillnaden mellan nettot av vad som redovisats mot budgetens anslag och inkomsttitlar och nettot av in- och utbetalningar över statens centralkonto i Riksbanken. Kassamässiga korrigeringar uppstår dels till följd av periodiseringsskillnader, dels till följd av att det förekommer transaktioner över statens centralkonto som inte har sin motsvarighet på anslag eller inkomsttitlar och vice versa. Utfallet för den kassamässiga korrigeringen är en restpost, men den kan delvis specificeras.</w:t>
      </w:r>
    </w:p>
    <w:p w14:paraId="73205104" w14:textId="77777777" w:rsidR="00D22B09" w:rsidRDefault="00D22B09">
      <w:r>
        <w:br w:type="page"/>
      </w:r>
    </w:p>
    <w:p w14:paraId="6A43321D" w14:textId="5408AB6E" w:rsidR="005B1647" w:rsidRDefault="005B1647" w:rsidP="005B1647">
      <w:pPr>
        <w:pStyle w:val="TabellRubrik"/>
      </w:pPr>
      <w:bookmarkStart w:id="210" w:name="_Toc37340123"/>
      <w:r>
        <w:lastRenderedPageBreak/>
        <w:t xml:space="preserve">Tabell </w:t>
      </w:r>
      <w:r>
        <w:fldChar w:fldCharType="begin"/>
      </w:r>
      <w:r>
        <w:instrText xml:space="preserve"> STYLEREF  "Rubrik 1" \n</w:instrText>
      </w:r>
      <w:r>
        <w:fldChar w:fldCharType="separate"/>
      </w:r>
      <w:r w:rsidR="00301022">
        <w:rPr>
          <w:noProof/>
        </w:rPr>
        <w:t>2</w:t>
      </w:r>
      <w:r>
        <w:rPr>
          <w:noProof/>
        </w:rPr>
        <w:fldChar w:fldCharType="end"/>
      </w:r>
      <w:r>
        <w:t>.</w:t>
      </w:r>
      <w:fldSimple w:instr=" SEQ Tabell \* ARABIC \s 1 ">
        <w:r w:rsidR="00301022">
          <w:rPr>
            <w:noProof/>
          </w:rPr>
          <w:t>123</w:t>
        </w:r>
      </w:fldSimple>
      <w:r>
        <w:tab/>
      </w:r>
      <w:r w:rsidRPr="00EF35CB">
        <w:t>Kassamässig korrigering</w:t>
      </w:r>
      <w:bookmarkEnd w:id="210"/>
    </w:p>
    <w:p w14:paraId="2EE67540" w14:textId="77777777" w:rsidR="005B1647" w:rsidRDefault="005B1647" w:rsidP="005B1647">
      <w:pPr>
        <w:pStyle w:val="TabellUnderrubrik"/>
      </w:pPr>
      <w:r w:rsidRPr="00EF35CB">
        <w:t>Miljoner kronor</w:t>
      </w:r>
    </w:p>
    <w:tbl>
      <w:tblPr>
        <w:tblStyle w:val="RKBPTabell"/>
        <w:tblW w:w="5000" w:type="pct"/>
        <w:tblLook w:val="04E0" w:firstRow="1" w:lastRow="1" w:firstColumn="1" w:lastColumn="0" w:noHBand="0" w:noVBand="1"/>
      </w:tblPr>
      <w:tblGrid>
        <w:gridCol w:w="4407"/>
        <w:gridCol w:w="741"/>
        <w:gridCol w:w="741"/>
        <w:gridCol w:w="741"/>
        <w:gridCol w:w="740"/>
      </w:tblGrid>
      <w:tr w:rsidR="00155607" w14:paraId="003CC68D" w14:textId="77777777" w:rsidTr="00BE1FEE">
        <w:trPr>
          <w:cnfStyle w:val="100000000000" w:firstRow="1" w:lastRow="0" w:firstColumn="0" w:lastColumn="0" w:oddVBand="0" w:evenVBand="0" w:oddHBand="0" w:evenHBand="0" w:firstRowFirstColumn="0" w:firstRowLastColumn="0" w:lastRowFirstColumn="0" w:lastRowLastColumn="0"/>
          <w:trHeight w:val="450"/>
          <w:tblHeader w:val="0"/>
        </w:trPr>
        <w:tc>
          <w:tcPr>
            <w:cnfStyle w:val="001000000000" w:firstRow="0" w:lastRow="0" w:firstColumn="1" w:lastColumn="0" w:oddVBand="0" w:evenVBand="0" w:oddHBand="0" w:evenHBand="0" w:firstRowFirstColumn="0" w:firstRowLastColumn="0" w:lastRowFirstColumn="0" w:lastRowLastColumn="0"/>
            <w:tcW w:w="2989"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hideMark/>
          </w:tcPr>
          <w:p w14:paraId="5A2CF59C" w14:textId="77777777" w:rsidR="005B1647" w:rsidRPr="00EF35CB" w:rsidRDefault="005B1647" w:rsidP="005B1647">
            <w:pPr>
              <w:pStyle w:val="TabellHuvud"/>
            </w:pPr>
            <w:r w:rsidRPr="00EF35CB">
              <w:t> </w:t>
            </w:r>
          </w:p>
        </w:tc>
        <w:tc>
          <w:tcPr>
            <w:tcW w:w="503"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hideMark/>
          </w:tcPr>
          <w:p w14:paraId="09D747F4" w14:textId="77777777" w:rsidR="005B1647" w:rsidRPr="00EF35CB"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EF35CB">
              <w:t>SB 2019</w:t>
            </w:r>
          </w:p>
        </w:tc>
        <w:tc>
          <w:tcPr>
            <w:tcW w:w="503"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hideMark/>
          </w:tcPr>
          <w:p w14:paraId="22F00CCC" w14:textId="77777777" w:rsidR="005B1647" w:rsidRPr="00EF35CB"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EF35CB">
              <w:t>Utfall 2019</w:t>
            </w:r>
          </w:p>
        </w:tc>
        <w:tc>
          <w:tcPr>
            <w:tcW w:w="503"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hideMark/>
          </w:tcPr>
          <w:p w14:paraId="6E27A794" w14:textId="77777777" w:rsidR="005B1647" w:rsidRPr="00EF35CB"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EF35CB">
              <w:t>Utfall 2018</w:t>
            </w:r>
          </w:p>
        </w:tc>
        <w:tc>
          <w:tcPr>
            <w:tcW w:w="503"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hideMark/>
          </w:tcPr>
          <w:p w14:paraId="0254BED2" w14:textId="77777777" w:rsidR="005B1647" w:rsidRPr="00EF35CB"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EF35CB">
              <w:t>Utfall-SB 2019</w:t>
            </w:r>
          </w:p>
        </w:tc>
      </w:tr>
      <w:tr w:rsidR="00155607" w14:paraId="3699C3C0"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2989" w:type="pct"/>
            <w:tcBorders>
              <w:top w:val="single" w:sz="12" w:space="0" w:color="auto"/>
            </w:tcBorders>
            <w:noWrap/>
            <w:hideMark/>
          </w:tcPr>
          <w:p w14:paraId="31B1637F" w14:textId="77777777" w:rsidR="005B1647" w:rsidRPr="00EF35CB" w:rsidRDefault="005B1647" w:rsidP="005B1647">
            <w:pPr>
              <w:pStyle w:val="Tabell"/>
            </w:pPr>
            <w:r w:rsidRPr="00EF35CB">
              <w:t>EU-avgiftsbetalningar</w:t>
            </w:r>
          </w:p>
        </w:tc>
        <w:tc>
          <w:tcPr>
            <w:tcW w:w="503" w:type="pct"/>
            <w:tcBorders>
              <w:top w:val="single" w:sz="12" w:space="0" w:color="auto"/>
            </w:tcBorders>
            <w:noWrap/>
            <w:hideMark/>
          </w:tcPr>
          <w:p w14:paraId="7D42CC73" w14:textId="77777777" w:rsidR="005B1647" w:rsidRPr="00EF35CB"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503" w:type="pct"/>
            <w:tcBorders>
              <w:top w:val="single" w:sz="12" w:space="0" w:color="auto"/>
            </w:tcBorders>
            <w:noWrap/>
            <w:hideMark/>
          </w:tcPr>
          <w:p w14:paraId="06AA5A1E" w14:textId="77777777" w:rsidR="005B1647" w:rsidRPr="00EF35C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F35CB">
              <w:t>-316</w:t>
            </w:r>
          </w:p>
        </w:tc>
        <w:tc>
          <w:tcPr>
            <w:tcW w:w="503" w:type="pct"/>
            <w:tcBorders>
              <w:top w:val="single" w:sz="12" w:space="0" w:color="auto"/>
            </w:tcBorders>
            <w:noWrap/>
            <w:hideMark/>
          </w:tcPr>
          <w:p w14:paraId="504FF635" w14:textId="77777777" w:rsidR="005B1647" w:rsidRPr="00EF35C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F35CB">
              <w:t>2 726</w:t>
            </w:r>
          </w:p>
        </w:tc>
        <w:tc>
          <w:tcPr>
            <w:tcW w:w="503" w:type="pct"/>
            <w:tcBorders>
              <w:top w:val="single" w:sz="12" w:space="0" w:color="auto"/>
            </w:tcBorders>
            <w:noWrap/>
            <w:hideMark/>
          </w:tcPr>
          <w:p w14:paraId="26A529C5" w14:textId="77777777" w:rsidR="005B1647" w:rsidRPr="00EF35C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F35CB">
              <w:t>-316</w:t>
            </w:r>
          </w:p>
        </w:tc>
      </w:tr>
      <w:tr w:rsidR="00155607" w14:paraId="43F75CE4"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2989" w:type="pct"/>
            <w:hideMark/>
          </w:tcPr>
          <w:p w14:paraId="1E3A41BC" w14:textId="77777777" w:rsidR="005B1647" w:rsidRPr="00EF35CB" w:rsidRDefault="005B1647" w:rsidP="005B1647">
            <w:pPr>
              <w:pStyle w:val="Tabell"/>
            </w:pPr>
            <w:r w:rsidRPr="00EF35CB">
              <w:t>Trafikverkets räntekonto/anslag</w:t>
            </w:r>
          </w:p>
        </w:tc>
        <w:tc>
          <w:tcPr>
            <w:tcW w:w="503" w:type="pct"/>
            <w:hideMark/>
          </w:tcPr>
          <w:p w14:paraId="3BF89AE5" w14:textId="77777777" w:rsidR="005B1647" w:rsidRPr="00EF35CB"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503" w:type="pct"/>
            <w:noWrap/>
            <w:hideMark/>
          </w:tcPr>
          <w:p w14:paraId="4B5B159D" w14:textId="77777777" w:rsidR="005B1647" w:rsidRPr="00EF35C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F35CB">
              <w:t>815</w:t>
            </w:r>
          </w:p>
        </w:tc>
        <w:tc>
          <w:tcPr>
            <w:tcW w:w="503" w:type="pct"/>
            <w:noWrap/>
            <w:hideMark/>
          </w:tcPr>
          <w:p w14:paraId="0058FA63" w14:textId="77777777" w:rsidR="005B1647" w:rsidRPr="00EF35C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F35CB">
              <w:t>-2 106</w:t>
            </w:r>
          </w:p>
        </w:tc>
        <w:tc>
          <w:tcPr>
            <w:tcW w:w="503" w:type="pct"/>
            <w:noWrap/>
            <w:hideMark/>
          </w:tcPr>
          <w:p w14:paraId="708A4CFA" w14:textId="77777777" w:rsidR="005B1647" w:rsidRPr="00EF35C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F35CB">
              <w:t>815</w:t>
            </w:r>
          </w:p>
        </w:tc>
      </w:tr>
      <w:tr w:rsidR="00155607" w14:paraId="03B36B47"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2989" w:type="pct"/>
            <w:hideMark/>
          </w:tcPr>
          <w:p w14:paraId="2331FF29" w14:textId="77777777" w:rsidR="005B1647" w:rsidRPr="00EF35CB" w:rsidRDefault="005B1647" w:rsidP="005B1647">
            <w:pPr>
              <w:pStyle w:val="Tabell"/>
            </w:pPr>
            <w:r w:rsidRPr="00EF35CB">
              <w:t>Försvarsmaktens räntekonto/anslag</w:t>
            </w:r>
          </w:p>
        </w:tc>
        <w:tc>
          <w:tcPr>
            <w:tcW w:w="503" w:type="pct"/>
            <w:hideMark/>
          </w:tcPr>
          <w:p w14:paraId="50169CB6" w14:textId="77777777" w:rsidR="005B1647" w:rsidRPr="00EF35CB"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503" w:type="pct"/>
            <w:noWrap/>
            <w:hideMark/>
          </w:tcPr>
          <w:p w14:paraId="0E86E3A3" w14:textId="77777777" w:rsidR="005B1647" w:rsidRPr="00EF35C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F35CB">
              <w:t>-466</w:t>
            </w:r>
          </w:p>
        </w:tc>
        <w:tc>
          <w:tcPr>
            <w:tcW w:w="503" w:type="pct"/>
            <w:noWrap/>
            <w:hideMark/>
          </w:tcPr>
          <w:p w14:paraId="67D79ECF" w14:textId="77777777" w:rsidR="005B1647" w:rsidRPr="00EF35C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F35CB">
              <w:t>791</w:t>
            </w:r>
          </w:p>
        </w:tc>
        <w:tc>
          <w:tcPr>
            <w:tcW w:w="503" w:type="pct"/>
            <w:noWrap/>
            <w:hideMark/>
          </w:tcPr>
          <w:p w14:paraId="55F446B0" w14:textId="77777777" w:rsidR="005B1647" w:rsidRPr="00EF35C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F35CB">
              <w:t>-466</w:t>
            </w:r>
          </w:p>
        </w:tc>
      </w:tr>
      <w:tr w:rsidR="00155607" w14:paraId="15272B1B"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2989" w:type="pct"/>
            <w:hideMark/>
          </w:tcPr>
          <w:p w14:paraId="581A3D52" w14:textId="77777777" w:rsidR="005B1647" w:rsidRPr="00EF35CB" w:rsidRDefault="005B1647" w:rsidP="005B1647">
            <w:pPr>
              <w:pStyle w:val="Tabell"/>
            </w:pPr>
            <w:r w:rsidRPr="00EF35CB">
              <w:t>Polismyndigheten, räntekonto/anslag</w:t>
            </w:r>
          </w:p>
        </w:tc>
        <w:tc>
          <w:tcPr>
            <w:tcW w:w="503" w:type="pct"/>
            <w:hideMark/>
          </w:tcPr>
          <w:p w14:paraId="01AF4943" w14:textId="77777777" w:rsidR="005B1647" w:rsidRPr="00EF35CB"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503" w:type="pct"/>
            <w:noWrap/>
            <w:hideMark/>
          </w:tcPr>
          <w:p w14:paraId="3C9A33FB" w14:textId="77777777" w:rsidR="005B1647" w:rsidRPr="00EF35C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F35CB">
              <w:t>-722</w:t>
            </w:r>
          </w:p>
        </w:tc>
        <w:tc>
          <w:tcPr>
            <w:tcW w:w="503" w:type="pct"/>
            <w:noWrap/>
            <w:hideMark/>
          </w:tcPr>
          <w:p w14:paraId="02C8F736" w14:textId="77777777" w:rsidR="005B1647" w:rsidRPr="00EF35C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F35CB">
              <w:t>943</w:t>
            </w:r>
          </w:p>
        </w:tc>
        <w:tc>
          <w:tcPr>
            <w:tcW w:w="503" w:type="pct"/>
            <w:noWrap/>
            <w:hideMark/>
          </w:tcPr>
          <w:p w14:paraId="72C0809F" w14:textId="77777777" w:rsidR="005B1647" w:rsidRPr="00EF35C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F35CB">
              <w:t>-722</w:t>
            </w:r>
          </w:p>
        </w:tc>
      </w:tr>
      <w:tr w:rsidR="00155607" w14:paraId="1AAD7A03"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2989" w:type="pct"/>
            <w:hideMark/>
          </w:tcPr>
          <w:p w14:paraId="23D172B4" w14:textId="77777777" w:rsidR="005B1647" w:rsidRPr="00EF35CB" w:rsidRDefault="005B1647" w:rsidP="005B1647">
            <w:pPr>
              <w:pStyle w:val="Tabell"/>
            </w:pPr>
            <w:r w:rsidRPr="00EF35CB">
              <w:t>Räntor på statsskulden</w:t>
            </w:r>
          </w:p>
        </w:tc>
        <w:tc>
          <w:tcPr>
            <w:tcW w:w="503" w:type="pct"/>
            <w:hideMark/>
          </w:tcPr>
          <w:p w14:paraId="352A3391" w14:textId="77777777" w:rsidR="005B1647" w:rsidRPr="00EF35CB"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503" w:type="pct"/>
            <w:noWrap/>
            <w:hideMark/>
          </w:tcPr>
          <w:p w14:paraId="2F0902CA" w14:textId="77777777" w:rsidR="005B1647" w:rsidRPr="00EF35C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F35CB">
              <w:t>101</w:t>
            </w:r>
          </w:p>
        </w:tc>
        <w:tc>
          <w:tcPr>
            <w:tcW w:w="503" w:type="pct"/>
            <w:noWrap/>
            <w:hideMark/>
          </w:tcPr>
          <w:p w14:paraId="07BCD34E" w14:textId="77777777" w:rsidR="005B1647" w:rsidRPr="00EF35C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F35CB">
              <w:t>-151</w:t>
            </w:r>
          </w:p>
        </w:tc>
        <w:tc>
          <w:tcPr>
            <w:tcW w:w="503" w:type="pct"/>
            <w:noWrap/>
            <w:hideMark/>
          </w:tcPr>
          <w:p w14:paraId="72031B98" w14:textId="77777777" w:rsidR="005B1647" w:rsidRPr="00EF35C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F35CB">
              <w:t>101</w:t>
            </w:r>
          </w:p>
        </w:tc>
      </w:tr>
      <w:tr w:rsidR="00155607" w14:paraId="0C2E7858"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2989" w:type="pct"/>
            <w:noWrap/>
            <w:hideMark/>
          </w:tcPr>
          <w:p w14:paraId="380041D8" w14:textId="77777777" w:rsidR="005B1647" w:rsidRPr="00EF35CB" w:rsidRDefault="005B1647" w:rsidP="005B1647">
            <w:pPr>
              <w:pStyle w:val="Tabell"/>
            </w:pPr>
            <w:r w:rsidRPr="00EF35CB">
              <w:t>Myndigheten för press, radio och tv: Lokalradioavgifter</w:t>
            </w:r>
          </w:p>
        </w:tc>
        <w:tc>
          <w:tcPr>
            <w:tcW w:w="503" w:type="pct"/>
            <w:noWrap/>
            <w:hideMark/>
          </w:tcPr>
          <w:p w14:paraId="7CEADEE5" w14:textId="77777777" w:rsidR="005B1647" w:rsidRPr="00EF35CB"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503" w:type="pct"/>
            <w:noWrap/>
            <w:hideMark/>
          </w:tcPr>
          <w:p w14:paraId="5975F8D1" w14:textId="77777777" w:rsidR="005B1647" w:rsidRPr="00EF35C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F35CB">
              <w:t>163</w:t>
            </w:r>
          </w:p>
        </w:tc>
        <w:tc>
          <w:tcPr>
            <w:tcW w:w="503" w:type="pct"/>
            <w:noWrap/>
            <w:hideMark/>
          </w:tcPr>
          <w:p w14:paraId="1DD74D0F" w14:textId="77777777" w:rsidR="005B1647" w:rsidRPr="00EF35C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F35CB">
              <w:t>-1 238</w:t>
            </w:r>
          </w:p>
        </w:tc>
        <w:tc>
          <w:tcPr>
            <w:tcW w:w="503" w:type="pct"/>
            <w:noWrap/>
            <w:hideMark/>
          </w:tcPr>
          <w:p w14:paraId="67B3F7D6" w14:textId="77777777" w:rsidR="005B1647" w:rsidRPr="00EF35C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F35CB">
              <w:t>163</w:t>
            </w:r>
          </w:p>
        </w:tc>
      </w:tr>
      <w:tr w:rsidR="00155607" w14:paraId="6DCB84BC"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2989" w:type="pct"/>
            <w:noWrap/>
            <w:hideMark/>
          </w:tcPr>
          <w:p w14:paraId="3BD58792" w14:textId="77777777" w:rsidR="005B1647" w:rsidRPr="00EF35CB" w:rsidRDefault="005B1647" w:rsidP="005B1647">
            <w:pPr>
              <w:pStyle w:val="Tabell"/>
            </w:pPr>
            <w:r w:rsidRPr="00EF35CB">
              <w:t>PTS: Periodisering av avgifter för att använda radiosändare</w:t>
            </w:r>
          </w:p>
        </w:tc>
        <w:tc>
          <w:tcPr>
            <w:tcW w:w="503" w:type="pct"/>
            <w:noWrap/>
            <w:hideMark/>
          </w:tcPr>
          <w:p w14:paraId="09BECF79" w14:textId="77777777" w:rsidR="005B1647" w:rsidRPr="00EF35CB"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503" w:type="pct"/>
            <w:noWrap/>
            <w:hideMark/>
          </w:tcPr>
          <w:p w14:paraId="782A09DA" w14:textId="77777777" w:rsidR="005B1647" w:rsidRPr="00EF35C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F35CB">
              <w:t>-2 335</w:t>
            </w:r>
          </w:p>
        </w:tc>
        <w:tc>
          <w:tcPr>
            <w:tcW w:w="503" w:type="pct"/>
            <w:noWrap/>
            <w:hideMark/>
          </w:tcPr>
          <w:p w14:paraId="7FC8F989" w14:textId="77777777" w:rsidR="005B1647" w:rsidRPr="00EF35C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F35CB">
              <w:t>-11</w:t>
            </w:r>
          </w:p>
        </w:tc>
        <w:tc>
          <w:tcPr>
            <w:tcW w:w="503" w:type="pct"/>
            <w:noWrap/>
            <w:hideMark/>
          </w:tcPr>
          <w:p w14:paraId="5C19FB06" w14:textId="77777777" w:rsidR="005B1647" w:rsidRPr="00EF35C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F35CB">
              <w:t>-2 335</w:t>
            </w:r>
          </w:p>
        </w:tc>
      </w:tr>
      <w:tr w:rsidR="00155607" w14:paraId="33B0060D"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2989" w:type="pct"/>
            <w:noWrap/>
            <w:hideMark/>
          </w:tcPr>
          <w:p w14:paraId="3DA32017" w14:textId="77777777" w:rsidR="005B1647" w:rsidRPr="00EF35CB" w:rsidRDefault="005B1647" w:rsidP="005B1647">
            <w:pPr>
              <w:pStyle w:val="Tabell"/>
            </w:pPr>
            <w:r w:rsidRPr="00EF35CB">
              <w:t>Övrigt</w:t>
            </w:r>
          </w:p>
        </w:tc>
        <w:tc>
          <w:tcPr>
            <w:tcW w:w="503" w:type="pct"/>
            <w:noWrap/>
            <w:hideMark/>
          </w:tcPr>
          <w:p w14:paraId="3612F915" w14:textId="77777777" w:rsidR="005B1647" w:rsidRPr="00EF35CB"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503" w:type="pct"/>
            <w:noWrap/>
            <w:hideMark/>
          </w:tcPr>
          <w:p w14:paraId="10EA7598" w14:textId="77777777" w:rsidR="005B1647" w:rsidRPr="00EF35C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F35CB">
              <w:t>370</w:t>
            </w:r>
          </w:p>
        </w:tc>
        <w:tc>
          <w:tcPr>
            <w:tcW w:w="503" w:type="pct"/>
            <w:noWrap/>
            <w:hideMark/>
          </w:tcPr>
          <w:p w14:paraId="0DAE0F54" w14:textId="77777777" w:rsidR="005B1647" w:rsidRPr="00EF35C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F35CB">
              <w:t>598</w:t>
            </w:r>
          </w:p>
        </w:tc>
        <w:tc>
          <w:tcPr>
            <w:tcW w:w="503" w:type="pct"/>
            <w:noWrap/>
            <w:hideMark/>
          </w:tcPr>
          <w:p w14:paraId="698ECB73" w14:textId="77777777" w:rsidR="005B1647" w:rsidRPr="00EF35C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F35CB">
              <w:t>370</w:t>
            </w:r>
          </w:p>
        </w:tc>
      </w:tr>
      <w:tr w:rsidR="00155607" w14:paraId="02E4EDFA" w14:textId="77777777" w:rsidTr="00155607">
        <w:trPr>
          <w:cnfStyle w:val="010000000000" w:firstRow="0" w:lastRow="1" w:firstColumn="0" w:lastColumn="0" w:oddVBand="0" w:evenVBand="0" w:oddHBand="0" w:evenHBand="0" w:firstRowFirstColumn="0" w:firstRowLastColumn="0" w:lastRowFirstColumn="0" w:lastRowLastColumn="0"/>
          <w:trHeight w:val="225"/>
        </w:trPr>
        <w:tc>
          <w:tcPr>
            <w:cnfStyle w:val="001000000000" w:firstRow="0" w:lastRow="0" w:firstColumn="1" w:lastColumn="0" w:oddVBand="0" w:evenVBand="0" w:oddHBand="0" w:evenHBand="0" w:firstRowFirstColumn="0" w:firstRowLastColumn="0" w:lastRowFirstColumn="0" w:lastRowLastColumn="0"/>
            <w:tcW w:w="2989" w:type="pct"/>
            <w:hideMark/>
          </w:tcPr>
          <w:p w14:paraId="33064B34" w14:textId="77777777" w:rsidR="005B1647" w:rsidRPr="00EF35CB" w:rsidRDefault="005B1647" w:rsidP="005B1647">
            <w:pPr>
              <w:pStyle w:val="Tabell"/>
              <w:rPr>
                <w:bCs/>
              </w:rPr>
            </w:pPr>
            <w:r w:rsidRPr="00EF35CB">
              <w:rPr>
                <w:bCs/>
              </w:rPr>
              <w:t>Summa</w:t>
            </w:r>
          </w:p>
        </w:tc>
        <w:tc>
          <w:tcPr>
            <w:tcW w:w="503" w:type="pct"/>
            <w:hideMark/>
          </w:tcPr>
          <w:p w14:paraId="137FD3B3" w14:textId="77777777" w:rsidR="005B1647" w:rsidRPr="00EF35CB"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EF35CB">
              <w:rPr>
                <w:bCs/>
              </w:rPr>
              <w:t>0</w:t>
            </w:r>
          </w:p>
        </w:tc>
        <w:tc>
          <w:tcPr>
            <w:tcW w:w="503" w:type="pct"/>
            <w:hideMark/>
          </w:tcPr>
          <w:p w14:paraId="29E92A48" w14:textId="77777777" w:rsidR="005B1647" w:rsidRPr="00EF35CB"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EF35CB">
              <w:rPr>
                <w:bCs/>
              </w:rPr>
              <w:t>-2 389</w:t>
            </w:r>
          </w:p>
        </w:tc>
        <w:tc>
          <w:tcPr>
            <w:tcW w:w="503" w:type="pct"/>
            <w:hideMark/>
          </w:tcPr>
          <w:p w14:paraId="7107E518" w14:textId="77777777" w:rsidR="005B1647" w:rsidRPr="00EF35CB"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EF35CB">
              <w:rPr>
                <w:bCs/>
              </w:rPr>
              <w:t>1 552</w:t>
            </w:r>
          </w:p>
        </w:tc>
        <w:tc>
          <w:tcPr>
            <w:tcW w:w="503" w:type="pct"/>
            <w:hideMark/>
          </w:tcPr>
          <w:p w14:paraId="56ECBADC" w14:textId="77777777" w:rsidR="005B1647" w:rsidRPr="00EF35CB"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EF35CB">
              <w:rPr>
                <w:bCs/>
              </w:rPr>
              <w:t>-2 389</w:t>
            </w:r>
          </w:p>
        </w:tc>
      </w:tr>
    </w:tbl>
    <w:p w14:paraId="14A2EEE4" w14:textId="77777777" w:rsidR="005B1647" w:rsidRDefault="005B1647" w:rsidP="005B1647">
      <w:pPr>
        <w:pStyle w:val="Brdtext"/>
        <w:spacing w:before="160"/>
      </w:pPr>
      <w:r>
        <w:t>För 2019 blev utfallet för den kassamässiga korrigeringen -2 389 miljoner kronor. I statens budget beräknades den kassamässiga korrigeringen bli noll.</w:t>
      </w:r>
    </w:p>
    <w:p w14:paraId="49B3683C" w14:textId="77777777" w:rsidR="005B1647" w:rsidRDefault="005B1647" w:rsidP="005B1647">
      <w:pPr>
        <w:pStyle w:val="Rubrik5utannumrering"/>
      </w:pPr>
      <w:r>
        <w:t>Europeiska kommissionens konto i Riksgäldskontoret skapar kassamässig korrigering</w:t>
      </w:r>
    </w:p>
    <w:p w14:paraId="02B2A39C" w14:textId="77777777" w:rsidR="005B1647" w:rsidRDefault="005B1647" w:rsidP="005B1647">
      <w:pPr>
        <w:pStyle w:val="Brdtext"/>
      </w:pPr>
      <w:r>
        <w:t>Betalningen av Sveriges avgift till EU medför en kassamässig korrigering eftersom Sverige inte betalar avgiften direkt till EU. Avgiften överförs till ett räntefritt konto i Riksgäldskontoret som disponeras av Europeiska kommissionen. Samtidigt sker redovisning mot anslaget för EU-avgiften. Kommissionen rekvirerar sedan via Riksbanken medel från kontot. Eftersom tidpunkten för redovisningen mot anslag och rekvisitionen från EU skiljer sig åt, uppstår kassamässiga korrigeringar vid såväl redovisningen mot anslag som vid rekvisitionen. Anslagsbelastningen och rekvisitionen kan också ske under olika budgetår.</w:t>
      </w:r>
    </w:p>
    <w:p w14:paraId="1A3B5B09" w14:textId="77777777" w:rsidR="005B1647" w:rsidRDefault="005B1647" w:rsidP="005B1647">
      <w:pPr>
        <w:pStyle w:val="Brdtext"/>
      </w:pPr>
      <w:r>
        <w:t xml:space="preserve">Betalningen av Sveriges avgift till EU medförde 2019 en kassamässig korrigering på </w:t>
      </w:r>
      <w:r>
        <w:noBreakHyphen/>
        <w:t>316 miljoner kronor eftersom kommissionen under året rekvirerade ett lägre belopp än de avgifter som redovisades mot anslaget. År 2018 medförde betalningen av EU avgiften en kassamässig korrigering på 2 726 miljoner kronor.</w:t>
      </w:r>
    </w:p>
    <w:p w14:paraId="7220270F" w14:textId="77777777" w:rsidR="005B1647" w:rsidRDefault="005B1647" w:rsidP="005B1647">
      <w:pPr>
        <w:pStyle w:val="Rubrik5utannumrering"/>
      </w:pPr>
      <w:r>
        <w:t>Skillnader mellan anslagsavräkning och betalningar i räntebärande flöde</w:t>
      </w:r>
    </w:p>
    <w:p w14:paraId="56876388" w14:textId="77777777" w:rsidR="005B1647" w:rsidRDefault="005B1647" w:rsidP="005B1647">
      <w:pPr>
        <w:pStyle w:val="Brdtext"/>
      </w:pPr>
      <w:r>
        <w:t>Trafikverket och Försvarsmakten disponerar omfattande anslagsmedel i det räntebärande betalningsflödet. Myndigheterna har även en omfattande investeringsverksamhet och annan anskaffning som innebär att betalningarna kortsiktigt kan avvika från redovisningen mot anslag. En sådan avvikelse ger upphov till en kassamässig korrigering. Den kassamässiga korrigeringen för Trafikverkets räntebärande betalningsflöde uppgick 2019 till 815 miljoner kronor. Det betyder att Trafikverket redovisat ett lägre belopp mot anslag än vad som tillförts i anslagsmedel till myndighetens räntekonto. Den kassamässiga korrigeringen påverkades negativt med 466 miljoner kronor för Försvarsmaktens räntebärande betalningsflöde 2019. Det betyder att Försvarsmakten redovisat ett högre belopp mot anslag än vad som tillförts myndighetens räntekonto i form av anslagsmedel.</w:t>
      </w:r>
    </w:p>
    <w:p w14:paraId="230246A1" w14:textId="77777777" w:rsidR="005B1647" w:rsidRDefault="005B1647" w:rsidP="005B1647">
      <w:pPr>
        <w:pStyle w:val="Brdtext"/>
      </w:pPr>
      <w:r>
        <w:t>Även Polismyndigheten ger upphov till en kassamässig korrigering. Den kassamässiga korrigeringen för Polismyndighetens räntebärande betalningsflöde blev negativ och uppgick till 722 miljoner kronor 2019. Det betyder att Polismyndigheten har redovisat ett högre belopp mot anslag än vad som tillförts i anslagsmedel till myndighetens räntekonto. Redovisningen mot anslaget för statsskuldsräntor är inte helt kassamässig.</w:t>
      </w:r>
    </w:p>
    <w:p w14:paraId="295C4962" w14:textId="77777777" w:rsidR="005B1647" w:rsidRDefault="005B1647" w:rsidP="005B1647">
      <w:pPr>
        <w:pStyle w:val="Brdtext"/>
      </w:pPr>
      <w:r>
        <w:t xml:space="preserve">En kassamässig korrigering uppstår dels till följd av att inkomsträntor på studielån periodiseras till det kvartal de avser, dels till följd av att redovisningen baseras på </w:t>
      </w:r>
      <w:r>
        <w:lastRenderedPageBreak/>
        <w:t>affärsdag vilket skiljer sig något från likviddag. Den sammanlagda korrigeringen för statsskuldsräntorna blev 101 miljoner kronor för 2019.</w:t>
      </w:r>
    </w:p>
    <w:p w14:paraId="54780599" w14:textId="77777777" w:rsidR="005B1647" w:rsidRDefault="005B1647" w:rsidP="005B1647">
      <w:pPr>
        <w:pStyle w:val="Brdtext"/>
      </w:pPr>
      <w:r>
        <w:t>Lokalradioavgifter och avgifter för att använda radiosändare ger upphov till kassamässig korrigering. I juli 2018 betalade kommersiella radiobolag 1 306 miljoner kronor i sändningsavgifter för perioden 1 augusti 2018–31 juli 2026. Myndigheten för press, radio och tv har periodiserat dessa på inkomsttitel så att de redovisas den period som lokalradioavgifterna avser. Det innebär att den kassamässiga korrigeringen påverkades negativt med 1 238 miljoner kronor 2018.År 2019 blev den kassamässiga korrigeringsposten för lokalradioavgifterna 163 miljoner kronor.</w:t>
      </w:r>
    </w:p>
    <w:p w14:paraId="1B7BA5FC" w14:textId="77777777" w:rsidR="005B1647" w:rsidRDefault="005B1647" w:rsidP="005B1647">
      <w:pPr>
        <w:pStyle w:val="Brdtext"/>
      </w:pPr>
      <w:r>
        <w:t>I januari 2019 betalade telekomföretag 2 525 miljoner kronor för nationella frekvenstillstånd för att använda radiosändare för elektronisk kommunikation i 700 MHz-bandet i Sverige. Tillstånden gäller för perioden 14 december 2018–31 december 2040. Post- och telestyrelsen (PTS) har periodiserat dessa på inkomsttitel så att de redovisas den period som frekvenstillstånden avser. Tillsammans med andra periodiseringar som Post-och telestyrelsen har gjort påverkades den kassamässiga korrigeringen negativt med 2 335 miljoner kronor 2019.</w:t>
      </w:r>
    </w:p>
    <w:p w14:paraId="719B817F" w14:textId="77777777" w:rsidR="005B1647" w:rsidRDefault="005B1647" w:rsidP="005B1647">
      <w:pPr>
        <w:pStyle w:val="Rubrik5utannumrering"/>
      </w:pPr>
      <w:r>
        <w:t>Övriga korrigeringar</w:t>
      </w:r>
    </w:p>
    <w:p w14:paraId="75C3D3E1" w14:textId="77777777" w:rsidR="005B1647" w:rsidRDefault="005B1647" w:rsidP="005B1647">
      <w:pPr>
        <w:pStyle w:val="Brdtext"/>
      </w:pPr>
      <w:r>
        <w:t>Posten Övrigt, som uppgick till 370 miljoner kronor, är en restpost. Den innehåller bl.a. nettoskillnader mellan tidpunkten för redovisning mot anslag i förhållande till tidpunkten för tillförsel av anslagsmedel hos andra myndigheter med räntekonton än Trafikverket, Försvarsmakten och Polismyndigheten. När det gäller icke-räntebärande flöden så uppstår den kassamässiga korrigeringen som skillnaden mellan redovisningen mot anslag eller inkomsttitlar och betalningen.</w:t>
      </w:r>
    </w:p>
    <w:p w14:paraId="74A44A8F" w14:textId="77777777" w:rsidR="005B1647" w:rsidRDefault="005B1647" w:rsidP="005B1647">
      <w:pPr>
        <w:pStyle w:val="Rubrik5utannumrering"/>
      </w:pPr>
      <w:r>
        <w:t>Jämförelse med föregående år</w:t>
      </w:r>
    </w:p>
    <w:p w14:paraId="5DCD3879" w14:textId="77777777" w:rsidR="005B1647" w:rsidRDefault="005B1647" w:rsidP="005B1647">
      <w:pPr>
        <w:pStyle w:val="Brdtext"/>
      </w:pPr>
      <w:r>
        <w:t>Den kassamässiga korrigeringen blev negativ med 2 389 miljoner kronor 2019, vilket kan jämföras med den positiva korrigeringsposten om 1 552 miljoner kronor 2018. Det är en minskning med 3 941 miljoner kronor.</w:t>
      </w:r>
    </w:p>
    <w:p w14:paraId="24FC62C9" w14:textId="77777777" w:rsidR="005B1647" w:rsidRDefault="005B1647" w:rsidP="00AC2754">
      <w:pPr>
        <w:pStyle w:val="Rubrik3"/>
      </w:pPr>
      <w:bookmarkStart w:id="211" w:name="_Toc37350643"/>
      <w:r w:rsidRPr="00EF35CB">
        <w:t>Ålderspensionssystemet vid sidan av statens budget</w:t>
      </w:r>
      <w:bookmarkEnd w:id="211"/>
    </w:p>
    <w:p w14:paraId="016670EC" w14:textId="77777777" w:rsidR="005B1647" w:rsidRPr="00EF35CB" w:rsidRDefault="005B1647" w:rsidP="005B1647">
      <w:pPr>
        <w:pStyle w:val="Brdtext"/>
      </w:pPr>
      <w:r w:rsidRPr="00EF35CB">
        <w:t>Ålderspensionssystemet vid sidan av statens budget består av premiepensionssystemet (premiepensionen) och fördelningssystemet (inkomstpensionen och tilläggs</w:t>
      </w:r>
      <w:r>
        <w:softHyphen/>
      </w:r>
      <w:r w:rsidRPr="00EF35CB">
        <w:t>pensionen). I den allmänna ålderspensionen ingår även garantipensionen för dem som saknar eller har låg inkomstgrundande pension. Utgifterna för garantipension belastar statens budget och redovisas inom utgiftsområde 11 Ekonomisk trygghet vid ålderdom.</w:t>
      </w:r>
    </w:p>
    <w:p w14:paraId="5206AE2D" w14:textId="77777777" w:rsidR="005B1647" w:rsidRPr="00EF35CB" w:rsidRDefault="005B1647" w:rsidP="005B1647">
      <w:pPr>
        <w:pStyle w:val="Rubrik5utannumrering"/>
      </w:pPr>
      <w:r w:rsidRPr="00EF35CB">
        <w:t>Premiepensionssystemet ingår inte under utgiftstaket</w:t>
      </w:r>
    </w:p>
    <w:p w14:paraId="6554E723" w14:textId="77777777" w:rsidR="005B1647" w:rsidRPr="00EF35CB" w:rsidRDefault="005B1647" w:rsidP="005B1647">
      <w:pPr>
        <w:pStyle w:val="Brdtext"/>
      </w:pPr>
      <w:r w:rsidRPr="00EF35CB">
        <w:t>Premiepensionssystemet är ett helt fonderat pensionssystem. Hela kapitalet i premiepensionssystemet avsätts för specifika individers kommande pensioner. EU:s statistikorgan Eurostat har beslutat att pensionssystem av denna typ inte får räknas till den offentliga sektorn i nationalräkenskaperna. Det medför att utbetalningarna av premiepension inte ingår i utgifterna under utgiftstaket för staten.</w:t>
      </w:r>
    </w:p>
    <w:p w14:paraId="05341983" w14:textId="77777777" w:rsidR="005B1647" w:rsidRPr="00EF35CB" w:rsidRDefault="005B1647" w:rsidP="005B1647">
      <w:pPr>
        <w:pStyle w:val="Rubrik5utannumrering"/>
      </w:pPr>
      <w:r w:rsidRPr="00EF35CB">
        <w:t>Inkomst- och tilläggspension ingår under utgiftstaket, men inte i budgeten</w:t>
      </w:r>
    </w:p>
    <w:p w14:paraId="3AC36A5E" w14:textId="77777777" w:rsidR="005B1647" w:rsidRPr="00EF35CB" w:rsidRDefault="005B1647" w:rsidP="005B1647">
      <w:pPr>
        <w:pStyle w:val="Brdtext"/>
      </w:pPr>
      <w:r w:rsidRPr="00EF35CB">
        <w:t>Fördelningssystemet, som omfattar inkomstpensionen och tilläggspensionen, är ett autonomt system, vilket innebär att det ligger utanför statens budget. Utgifterna för inkomst- och tilläggspensionen omfattas dock av utgiftstaket för staten.</w:t>
      </w:r>
    </w:p>
    <w:p w14:paraId="75D45F54" w14:textId="77777777" w:rsidR="005B1647" w:rsidRPr="00EF35CB" w:rsidRDefault="005B1647" w:rsidP="005B1647">
      <w:pPr>
        <w:pStyle w:val="Rubrik5utannumrering"/>
      </w:pPr>
      <w:r w:rsidRPr="00EF35CB">
        <w:lastRenderedPageBreak/>
        <w:t>Pensionssystemets skulder och tillgångar balanseras per automatik</w:t>
      </w:r>
    </w:p>
    <w:p w14:paraId="6F5A08C8" w14:textId="77777777" w:rsidR="005B1647" w:rsidRDefault="005B1647" w:rsidP="005B1647">
      <w:pPr>
        <w:pStyle w:val="Brdtext"/>
      </w:pPr>
      <w:r w:rsidRPr="00EF35CB">
        <w:t>För att inkomstpensionssystemet ska vara hållbart krävs att avgifterna som betalas in till systemet tillsammans med tillgångarna i den s.k. buffertfonden långsiktigt kan finansiera pensionsutbetalningarna, så att inga varaktiga underskott uppstår. Balansen mellan tillgångar och skulder i systemet upprätthålls genom en automatisk balanseringsmekanism. Mekanismen aktiveras om tillgångarna i systemet är lägre än skulderna. År 2010 inleddes den första balanseringsperioden, som upphörde 2018.</w:t>
      </w:r>
    </w:p>
    <w:p w14:paraId="6C0FD6D1" w14:textId="77777777" w:rsidR="005B1647" w:rsidRDefault="005B1647" w:rsidP="005B1647">
      <w:pPr>
        <w:pStyle w:val="Rubrik5utannumrering"/>
      </w:pPr>
      <w:r>
        <w:t>Uppräkning av pensioner följer inkomstindex när balanseringsmekanismen är inaktiverad</w:t>
      </w:r>
    </w:p>
    <w:p w14:paraId="36B0FB00" w14:textId="77777777" w:rsidR="005B1647" w:rsidRDefault="005B1647" w:rsidP="005B1647">
      <w:pPr>
        <w:pStyle w:val="Brdtext"/>
      </w:pPr>
      <w:r>
        <w:t>Omräkningen av pensioner följer förändringen av inkomstindex när balanserings</w:t>
      </w:r>
      <w:r>
        <w:softHyphen/>
        <w:t>mekanismen är inaktiverad. Inkomstindex ska mäta den genomsnittliga inkomst</w:t>
      </w:r>
      <w:r>
        <w:softHyphen/>
        <w:t>utvecklingen i Sverige.</w:t>
      </w:r>
    </w:p>
    <w:p w14:paraId="3E99F835" w14:textId="77777777" w:rsidR="005B1647" w:rsidRDefault="005B1647" w:rsidP="005B1647">
      <w:pPr>
        <w:pStyle w:val="Brdtext"/>
      </w:pPr>
      <w:r>
        <w:t>När balanseringsmekanismen är aktiverad följer pensionerna förändringen av balansindex i stället för inkomstindex. Under en balanseringsperiod kommer balanseringsmekanismen först att sänka och därefter höja de årliga pensionsomräk</w:t>
      </w:r>
      <w:r>
        <w:softHyphen/>
        <w:t>ningarna. När balansindex når inkomstindex, upphör balanseringen. Det är regeringen som årligen fastställer balans- och inkomstindex enligt de regler som anges i socialförsäkringsbalken. Från och med 2017 tillämpas ett s.k. dämpat balanstal vid beräkningen av balansindex. Det dämpade balanstalet innebär att en tredjedel av ett över- eller underskott påverkar indexeringen. Det har introducerats för att minska balanseringens påverkan på indexomräkningen enskilda år.</w:t>
      </w:r>
    </w:p>
    <w:p w14:paraId="33D3CE7D" w14:textId="77777777" w:rsidR="005B1647" w:rsidRDefault="005B1647" w:rsidP="005B1647">
      <w:pPr>
        <w:pStyle w:val="Rubrik5utannumrering"/>
      </w:pPr>
      <w:r>
        <w:t>Uppräkning av pensioner följer balansindex när balanseringsmekanismen är aktiverad</w:t>
      </w:r>
    </w:p>
    <w:p w14:paraId="5FA564F4" w14:textId="77777777" w:rsidR="005B1647" w:rsidRDefault="005B1647" w:rsidP="005B1647">
      <w:pPr>
        <w:pStyle w:val="Brdtext"/>
      </w:pPr>
      <w:r>
        <w:t>När balanstalet är över 1 och systemet inte befinner sig i en balanseringsperiod påverkas inte indexeringen av balanstalets storlek. Det är när balanstalet faller under 1 för första gången som en balanseringsperiod inleds. Pensionerna räknas då om med balansindex så länge som balanseringsperioden pågår. Under balanseringsperioden kommer ett balanstal under 1 att bidra till lägre omräkningar medan ett balanstal över 1 bidrar till högre omräkningar än annars.</w:t>
      </w:r>
    </w:p>
    <w:p w14:paraId="671ED2C8" w14:textId="77777777" w:rsidR="005B1647" w:rsidRDefault="005B1647" w:rsidP="005B1647">
      <w:pPr>
        <w:pStyle w:val="Rubrik5utannumrering"/>
      </w:pPr>
      <w:r>
        <w:t>Balanseringsperioden som inleddes 2010 avslutades 2018</w:t>
      </w:r>
    </w:p>
    <w:p w14:paraId="2489434F" w14:textId="77777777" w:rsidR="005B1647" w:rsidRDefault="005B1647" w:rsidP="005B1647">
      <w:pPr>
        <w:pStyle w:val="Brdtext"/>
      </w:pPr>
      <w:r>
        <w:t>Den balanseringsperiod som inleddes 2010 avslutades 2018. Det innebär att inkomstpensionerna för 2018 förräntas med förändringen av genomsnittsinkomsten i Sverige, som mäts genom inkomstindex.</w:t>
      </w:r>
    </w:p>
    <w:p w14:paraId="40E802D1" w14:textId="77777777" w:rsidR="005B1647" w:rsidRDefault="005B1647" w:rsidP="005B1647">
      <w:pPr>
        <w:pStyle w:val="Brdtext"/>
      </w:pPr>
      <w:r>
        <w:t>Den finansiella ställningen i pensionssystemet stärktes under balanseringsperioden genom att pensionerna sänktes vid tre tillfällen till följd av att balanstalet var under 1, samtidigt som inkomstökningarna var låga. Dessutom stärktes den finansiella ställningen bl.a. till följd av hög avkastning på AP-fonderna och ökad sysselsättning.</w:t>
      </w:r>
    </w:p>
    <w:p w14:paraId="1FC0F2F4" w14:textId="77777777" w:rsidR="005B1647" w:rsidRDefault="005B1647" w:rsidP="005B1647">
      <w:pPr>
        <w:pStyle w:val="Brdtext"/>
      </w:pPr>
      <w:r>
        <w:t>En balanseringsperiod avslutas när balansindex når samma nivå som inkomstindex. Då är pensionsnivåerna åter på samma nivå som om balanseringen inte hade skett. De underskott som har uppstått har då hanterats genom att pensionerna har indexerats lägre än vad de hade gjort om balanseringen inte hade aktiverats, samtidigt som indexeringen under vissa år har varit högre för att successivt ta sig tillbaka till ursprungsnivån.</w:t>
      </w:r>
    </w:p>
    <w:p w14:paraId="48354B1D" w14:textId="77777777" w:rsidR="005B1647" w:rsidRDefault="005B1647" w:rsidP="005B1647">
      <w:pPr>
        <w:pStyle w:val="Brdtext"/>
      </w:pPr>
      <w:r>
        <w:t>Gapet mellan inkomst- och balansindex slöts 2018, och därmed upphörde balanseringsperioden. Det innebär att inkomstpensionerna framöver kommer att indexeras med inkomstindex i stället för balansindex.</w:t>
      </w:r>
    </w:p>
    <w:p w14:paraId="3F8F7486" w14:textId="77777777" w:rsidR="005B1647" w:rsidRDefault="005B1647" w:rsidP="005B1647">
      <w:pPr>
        <w:pStyle w:val="Brdtext"/>
      </w:pPr>
      <w:r>
        <w:t xml:space="preserve">Inkomstindex för 2019 beräknades till 175,96. Det innebär en indexökning med 3,1 procent jämfört med 2018 års indextal 170,73. Beräkningen baseras på Konjunkturinstitutets prognos avseende inkomstutvecklingen för åren 2017 och 2018. </w:t>
      </w:r>
      <w:r>
        <w:lastRenderedPageBreak/>
        <w:t>Den genomsnittliga inkomstutvecklingen mellan 2017 och 2018 beräknades till 3,1 procent. Därför räknas inkomstindex för 2019 upp med 3,1 procent jämfört med inkomstindex för 2018.</w:t>
      </w:r>
    </w:p>
    <w:p w14:paraId="7D75FC1D" w14:textId="77777777" w:rsidR="005B1647" w:rsidRDefault="005B1647" w:rsidP="005B1647">
      <w:pPr>
        <w:pStyle w:val="Brdtext"/>
      </w:pPr>
      <w:r w:rsidRPr="005714AA">
        <w:t>De utgående inkomst</w:t>
      </w:r>
      <w:r>
        <w:t>- och tilläggs</w:t>
      </w:r>
      <w:r w:rsidRPr="005714AA">
        <w:t>pensionerna räknas årligen om med förändringen i inkomstindex eller balansindex efter avdrag för förskottsräntan på 1,6</w:t>
      </w:r>
      <w:r>
        <w:t> </w:t>
      </w:r>
      <w:r w:rsidRPr="005714AA">
        <w:t>procent.</w:t>
      </w:r>
    </w:p>
    <w:p w14:paraId="3255D0A8" w14:textId="77777777" w:rsidR="005B1647" w:rsidRDefault="005B1647" w:rsidP="005B1647">
      <w:pPr>
        <w:pStyle w:val="Rubrik5utannumrering"/>
      </w:pPr>
      <w:r>
        <w:t>Utbetalning av inkomstpension och tilläggspension från AP-fonderna till pensionärerna</w:t>
      </w:r>
    </w:p>
    <w:p w14:paraId="21329B12" w14:textId="77777777" w:rsidR="005B1647" w:rsidRDefault="005B1647" w:rsidP="005B1647">
      <w:pPr>
        <w:pStyle w:val="Brdtext"/>
      </w:pPr>
      <w:r>
        <w:t>Den inkomstgrundade ålderspensionen (inkomstpensionen, tilläggspensionen och premiepensionen) finansieras genom en allmän pensionsavgift, en ålderspensionsavgift som ingår i arbetsgivaravgiften och egenavgiften, och en statlig ålderspensionsavgift. Den allmänna pensionsavgiften förs i sin helhet till AP fonderna. Ålderspensions</w:t>
      </w:r>
      <w:r>
        <w:softHyphen/>
        <w:t>avgiften däremot fördelas mellan AP-fonderna, premiepensionssystemet och statens budget. Pensionsmyndigheten fördelar de statliga ålderspensionsavgifterna mellan AP-fonderna och premie-pensionssystemet. När inkomstpension och tilläggspension betalas ut till pensionärerna hämtas medlen från AP-fonderna.</w:t>
      </w:r>
    </w:p>
    <w:p w14:paraId="2D73B371" w14:textId="77777777" w:rsidR="005B1647" w:rsidRDefault="005B1647" w:rsidP="005B1647">
      <w:pPr>
        <w:pStyle w:val="Rubrik5utannumrering"/>
      </w:pPr>
      <w:r>
        <w:t>Pensionsmyndigheten administrerar hela den allmänna pensionen</w:t>
      </w:r>
    </w:p>
    <w:p w14:paraId="4AB7CED7" w14:textId="77777777" w:rsidR="005B1647" w:rsidRDefault="005B1647" w:rsidP="005B1647">
      <w:pPr>
        <w:pStyle w:val="Brdtext"/>
      </w:pPr>
      <w:r>
        <w:t>Inkomstpensionssystemet består av inkomstpension och tilläggspension och belastar fördelningssystemet (AP-fonderna). En ålderspensionär som är född 1937 eller tidigare får tilläggspension som bl.a. baseras på intjänade pensionspoäng i det tidigare ATP-systemet. En ålderspensionär som är född under åren 1938–1953 får såväl inkomstpension som tilläggspension. De som är födda 1954 och senare får enbart inkomstpension. Vid sidan av AP-fonderna sker en förmögenhetsuppbyggnad också inom premiepensionssystemet. Pensionsmyndigheten ansvarar för hela den allmänna ålderspensionen, vilket innebär att myndigheten även administrerar premiepensionssystemet.</w:t>
      </w:r>
    </w:p>
    <w:p w14:paraId="0886F150" w14:textId="77777777" w:rsidR="005B1647" w:rsidRDefault="005B1647" w:rsidP="005B1647">
      <w:pPr>
        <w:pStyle w:val="Rubrik5utannumrering"/>
      </w:pPr>
      <w:r>
        <w:t>AP-fondernas administration ingår i ålderspensionssystemets utgifter</w:t>
      </w:r>
    </w:p>
    <w:p w14:paraId="3BE4506C" w14:textId="77777777" w:rsidR="005B1647" w:rsidRDefault="005B1647" w:rsidP="005B1647">
      <w:pPr>
        <w:pStyle w:val="Brdtext"/>
      </w:pPr>
      <w:r w:rsidRPr="00A95A9D">
        <w:t>AP-fondernas administrationskostnader ingår i utgifterna för ålderspensionssystemet vid sidan av statens budget. De kan delas upp i tre typer av utgifter: rörelsens kostnader, provisionskostnader och prestationsbaserade avgifter. I rörelsens kostnader för första till fjärde AP-fonderna ingår samtliga förvaltningskostnader, exklusive courtage, arvoden till externa förvaltare och depåbanksarvoden. AP fonderna redovisar provisionskostnader som en avdragspost under rörelsens intäkter. De</w:t>
      </w:r>
      <w:r>
        <w:t xml:space="preserve"> prestationsbaserade avgifterna reducerar nettoresultatet för den tillgång som förvaltats.</w:t>
      </w:r>
    </w:p>
    <w:p w14:paraId="40EE0837" w14:textId="77777777" w:rsidR="005B1647" w:rsidRDefault="005B1647" w:rsidP="005B1647">
      <w:pPr>
        <w:pStyle w:val="Brdtext"/>
      </w:pPr>
      <w:r w:rsidRPr="00A95A9D">
        <w:t xml:space="preserve">Förvaltararvoden ingår inte i administrationskostnaderna i tabell </w:t>
      </w:r>
      <w:r>
        <w:t>2.47.</w:t>
      </w:r>
      <w:r w:rsidRPr="00A95A9D">
        <w:t xml:space="preserve"> Det beror på att förvaltararvodena blir en del av köpesumman när AP-fonderna köper onoterade aktier och andelar, om det är sannolikt att man kan få tillbaka förvaltningsarvodena före vinstdelning. I övriga fall redovisas förvaltararvoden som provisionskostnader. Sjätte AP-fondens gemensamma kostnader och förvaltningskostnader redovisas under posten rörelsens kostnader.</w:t>
      </w:r>
    </w:p>
    <w:p w14:paraId="06BDFCAD" w14:textId="77777777" w:rsidR="005B1647" w:rsidRDefault="005B1647" w:rsidP="005B1647">
      <w:pPr>
        <w:pStyle w:val="Rubrik5utannumrering"/>
      </w:pPr>
      <w:r>
        <w:t>Pensionsutbetalningarna blev något högre än beräknat</w:t>
      </w:r>
    </w:p>
    <w:p w14:paraId="41933265" w14:textId="213C22C0" w:rsidR="00D22B09" w:rsidRDefault="005B1647" w:rsidP="005B1647">
      <w:pPr>
        <w:pStyle w:val="Brdtext"/>
      </w:pPr>
      <w:r>
        <w:t>Riksdagen beslutade i enlighet med beräkningen i budgetpropositionen för 2019 att utgifterna för ålderspensionssystemet vid sidan av statens budget skulle uppgå till 317 572 miljoner kronor.</w:t>
      </w:r>
    </w:p>
    <w:p w14:paraId="1B0DF0D3" w14:textId="77777777" w:rsidR="00D22B09" w:rsidRDefault="00D22B09">
      <w:r>
        <w:br w:type="page"/>
      </w:r>
    </w:p>
    <w:p w14:paraId="47011359" w14:textId="2E05FFB3" w:rsidR="005B1647" w:rsidRDefault="005B1647" w:rsidP="005B1647">
      <w:pPr>
        <w:pStyle w:val="TabellRubrik"/>
      </w:pPr>
      <w:bookmarkStart w:id="212" w:name="_Toc37340124"/>
      <w:r>
        <w:lastRenderedPageBreak/>
        <w:t xml:space="preserve">Tabell </w:t>
      </w:r>
      <w:r>
        <w:fldChar w:fldCharType="begin"/>
      </w:r>
      <w:r>
        <w:instrText xml:space="preserve"> STYLEREF  "Rubrik 1" \n</w:instrText>
      </w:r>
      <w:r>
        <w:fldChar w:fldCharType="separate"/>
      </w:r>
      <w:r w:rsidR="00301022">
        <w:rPr>
          <w:noProof/>
        </w:rPr>
        <w:t>2</w:t>
      </w:r>
      <w:r>
        <w:rPr>
          <w:noProof/>
        </w:rPr>
        <w:fldChar w:fldCharType="end"/>
      </w:r>
      <w:r>
        <w:t>.</w:t>
      </w:r>
      <w:fldSimple w:instr=" SEQ Tabell \* ARABIC \s 1 ">
        <w:r w:rsidR="00301022">
          <w:rPr>
            <w:noProof/>
          </w:rPr>
          <w:t>124</w:t>
        </w:r>
      </w:fldSimple>
      <w:r>
        <w:tab/>
      </w:r>
      <w:r w:rsidRPr="00F246F5">
        <w:t>Ålderspensionssystemet vid sidan av statens budget</w:t>
      </w:r>
      <w:bookmarkEnd w:id="212"/>
    </w:p>
    <w:p w14:paraId="0F502230" w14:textId="77777777" w:rsidR="005B1647" w:rsidRDefault="005B1647" w:rsidP="005B1647">
      <w:pPr>
        <w:pStyle w:val="TabellUnderrubrik"/>
      </w:pPr>
      <w:r w:rsidRPr="00F246F5">
        <w:t>Miljoner kronor</w:t>
      </w:r>
    </w:p>
    <w:tbl>
      <w:tblPr>
        <w:tblStyle w:val="RKBPTabell"/>
        <w:tblW w:w="5000" w:type="pct"/>
        <w:tblLook w:val="06E0" w:firstRow="1" w:lastRow="1" w:firstColumn="1" w:lastColumn="0" w:noHBand="1" w:noVBand="1"/>
      </w:tblPr>
      <w:tblGrid>
        <w:gridCol w:w="3261"/>
        <w:gridCol w:w="823"/>
        <w:gridCol w:w="822"/>
        <w:gridCol w:w="822"/>
        <w:gridCol w:w="822"/>
        <w:gridCol w:w="820"/>
      </w:tblGrid>
      <w:tr w:rsidR="00155607" w14:paraId="238A4DB7" w14:textId="77777777" w:rsidTr="006969D2">
        <w:trPr>
          <w:cnfStyle w:val="100000000000" w:firstRow="1" w:lastRow="0" w:firstColumn="0" w:lastColumn="0" w:oddVBand="0" w:evenVBand="0" w:oddHBand="0" w:evenHBand="0" w:firstRowFirstColumn="0" w:firstRowLastColumn="0" w:lastRowFirstColumn="0" w:lastRowLastColumn="0"/>
          <w:trHeight w:val="675"/>
        </w:trPr>
        <w:tc>
          <w:tcPr>
            <w:cnfStyle w:val="001000000000" w:firstRow="0" w:lastRow="0" w:firstColumn="1" w:lastColumn="0" w:oddVBand="0" w:evenVBand="0" w:oddHBand="0" w:evenHBand="0" w:firstRowFirstColumn="0" w:firstRowLastColumn="0" w:lastRowFirstColumn="0" w:lastRowLastColumn="0"/>
            <w:tcW w:w="2212" w:type="pct"/>
            <w:noWrap/>
            <w:hideMark/>
          </w:tcPr>
          <w:p w14:paraId="103C51A6" w14:textId="77777777" w:rsidR="005B1647" w:rsidRPr="00F246F5" w:rsidRDefault="005B1647" w:rsidP="006969D2">
            <w:pPr>
              <w:pStyle w:val="TabellHuvud"/>
            </w:pPr>
            <w:r w:rsidRPr="00F246F5">
              <w:t> </w:t>
            </w:r>
          </w:p>
        </w:tc>
        <w:tc>
          <w:tcPr>
            <w:tcW w:w="558" w:type="pct"/>
            <w:hideMark/>
          </w:tcPr>
          <w:p w14:paraId="75150858" w14:textId="77777777" w:rsidR="005B1647" w:rsidRPr="00F246F5" w:rsidRDefault="005B1647" w:rsidP="006969D2">
            <w:pPr>
              <w:pStyle w:val="TabellHuvud"/>
              <w:cnfStyle w:val="100000000000" w:firstRow="1" w:lastRow="0" w:firstColumn="0" w:lastColumn="0" w:oddVBand="0" w:evenVBand="0" w:oddHBand="0" w:evenHBand="0" w:firstRowFirstColumn="0" w:firstRowLastColumn="0" w:lastRowFirstColumn="0" w:lastRowLastColumn="0"/>
            </w:pPr>
            <w:r w:rsidRPr="00F246F5">
              <w:t>SB</w:t>
            </w:r>
            <w:r w:rsidRPr="00F246F5">
              <w:br/>
              <w:t>2019</w:t>
            </w:r>
          </w:p>
        </w:tc>
        <w:tc>
          <w:tcPr>
            <w:tcW w:w="558" w:type="pct"/>
            <w:hideMark/>
          </w:tcPr>
          <w:p w14:paraId="42EE1D44" w14:textId="77777777" w:rsidR="005B1647" w:rsidRPr="00F246F5" w:rsidRDefault="005B1647" w:rsidP="006969D2">
            <w:pPr>
              <w:pStyle w:val="TabellHuvud"/>
              <w:cnfStyle w:val="100000000000" w:firstRow="1" w:lastRow="0" w:firstColumn="0" w:lastColumn="0" w:oddVBand="0" w:evenVBand="0" w:oddHBand="0" w:evenHBand="0" w:firstRowFirstColumn="0" w:firstRowLastColumn="0" w:lastRowFirstColumn="0" w:lastRowLastColumn="0"/>
            </w:pPr>
            <w:r w:rsidRPr="00F246F5">
              <w:t>Utfall</w:t>
            </w:r>
            <w:r w:rsidRPr="00F246F5">
              <w:br/>
              <w:t>2019</w:t>
            </w:r>
          </w:p>
        </w:tc>
        <w:tc>
          <w:tcPr>
            <w:tcW w:w="558" w:type="pct"/>
            <w:hideMark/>
          </w:tcPr>
          <w:p w14:paraId="43E598F0" w14:textId="77777777" w:rsidR="005B1647" w:rsidRPr="00F246F5" w:rsidRDefault="005B1647" w:rsidP="006969D2">
            <w:pPr>
              <w:pStyle w:val="TabellHuvud"/>
              <w:cnfStyle w:val="100000000000" w:firstRow="1" w:lastRow="0" w:firstColumn="0" w:lastColumn="0" w:oddVBand="0" w:evenVBand="0" w:oddHBand="0" w:evenHBand="0" w:firstRowFirstColumn="0" w:firstRowLastColumn="0" w:lastRowFirstColumn="0" w:lastRowLastColumn="0"/>
            </w:pPr>
            <w:r w:rsidRPr="00F246F5">
              <w:t>Utfall-SB</w:t>
            </w:r>
            <w:r w:rsidRPr="00F246F5">
              <w:br/>
              <w:t>2019</w:t>
            </w:r>
          </w:p>
        </w:tc>
        <w:tc>
          <w:tcPr>
            <w:tcW w:w="558" w:type="pct"/>
            <w:hideMark/>
          </w:tcPr>
          <w:p w14:paraId="5A2903DB" w14:textId="77777777" w:rsidR="005B1647" w:rsidRPr="00F246F5" w:rsidRDefault="005B1647" w:rsidP="006969D2">
            <w:pPr>
              <w:pStyle w:val="TabellHuvud"/>
              <w:cnfStyle w:val="100000000000" w:firstRow="1" w:lastRow="0" w:firstColumn="0" w:lastColumn="0" w:oddVBand="0" w:evenVBand="0" w:oddHBand="0" w:evenHBand="0" w:firstRowFirstColumn="0" w:firstRowLastColumn="0" w:lastRowFirstColumn="0" w:lastRowLastColumn="0"/>
            </w:pPr>
            <w:r w:rsidRPr="00F246F5">
              <w:t>Utfall-SB</w:t>
            </w:r>
            <w:r w:rsidRPr="00F246F5">
              <w:br/>
            </w:r>
            <w:r>
              <w:t>procent</w:t>
            </w:r>
            <w:r w:rsidRPr="00F246F5">
              <w:br/>
              <w:t>2019</w:t>
            </w:r>
          </w:p>
        </w:tc>
        <w:tc>
          <w:tcPr>
            <w:tcW w:w="556" w:type="pct"/>
            <w:hideMark/>
          </w:tcPr>
          <w:p w14:paraId="7285CC23" w14:textId="77777777" w:rsidR="005B1647" w:rsidRPr="00F246F5" w:rsidRDefault="005B1647" w:rsidP="006969D2">
            <w:pPr>
              <w:pStyle w:val="TabellHuvud"/>
              <w:cnfStyle w:val="100000000000" w:firstRow="1" w:lastRow="0" w:firstColumn="0" w:lastColumn="0" w:oddVBand="0" w:evenVBand="0" w:oddHBand="0" w:evenHBand="0" w:firstRowFirstColumn="0" w:firstRowLastColumn="0" w:lastRowFirstColumn="0" w:lastRowLastColumn="0"/>
            </w:pPr>
            <w:r w:rsidRPr="00F246F5">
              <w:t>Utfall</w:t>
            </w:r>
            <w:r w:rsidRPr="00F246F5">
              <w:br/>
              <w:t>2018</w:t>
            </w:r>
          </w:p>
        </w:tc>
      </w:tr>
      <w:tr w:rsidR="00155607" w14:paraId="0BD41A50" w14:textId="77777777" w:rsidTr="006969D2">
        <w:trPr>
          <w:trHeight w:val="225"/>
        </w:trPr>
        <w:tc>
          <w:tcPr>
            <w:cnfStyle w:val="001000000000" w:firstRow="0" w:lastRow="0" w:firstColumn="1" w:lastColumn="0" w:oddVBand="0" w:evenVBand="0" w:oddHBand="0" w:evenHBand="0" w:firstRowFirstColumn="0" w:firstRowLastColumn="0" w:lastRowFirstColumn="0" w:lastRowLastColumn="0"/>
            <w:tcW w:w="2212" w:type="pct"/>
            <w:noWrap/>
            <w:hideMark/>
          </w:tcPr>
          <w:p w14:paraId="093B42C0" w14:textId="77777777" w:rsidR="005B1647" w:rsidRPr="00F246F5" w:rsidRDefault="005B1647" w:rsidP="005B1647">
            <w:pPr>
              <w:pStyle w:val="Tabell"/>
            </w:pPr>
            <w:r w:rsidRPr="00F246F5">
              <w:t>AP-fonderna, pensionsutgifter</w:t>
            </w:r>
          </w:p>
        </w:tc>
        <w:tc>
          <w:tcPr>
            <w:tcW w:w="558" w:type="pct"/>
            <w:noWrap/>
            <w:hideMark/>
          </w:tcPr>
          <w:p w14:paraId="417C71F4" w14:textId="77777777" w:rsidR="005B1647" w:rsidRPr="00F246F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246F5">
              <w:t>314 534</w:t>
            </w:r>
          </w:p>
        </w:tc>
        <w:tc>
          <w:tcPr>
            <w:tcW w:w="558" w:type="pct"/>
            <w:noWrap/>
            <w:hideMark/>
          </w:tcPr>
          <w:p w14:paraId="5E2C6BF0" w14:textId="77777777" w:rsidR="005B1647" w:rsidRPr="00F246F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246F5">
              <w:t>314 724</w:t>
            </w:r>
          </w:p>
        </w:tc>
        <w:tc>
          <w:tcPr>
            <w:tcW w:w="558" w:type="pct"/>
            <w:noWrap/>
            <w:hideMark/>
          </w:tcPr>
          <w:p w14:paraId="6935CF45" w14:textId="77777777" w:rsidR="005B1647" w:rsidRPr="00F246F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246F5">
              <w:t>190</w:t>
            </w:r>
          </w:p>
        </w:tc>
        <w:tc>
          <w:tcPr>
            <w:tcW w:w="558" w:type="pct"/>
            <w:noWrap/>
            <w:hideMark/>
          </w:tcPr>
          <w:p w14:paraId="505D7849" w14:textId="77777777" w:rsidR="005B1647" w:rsidRPr="00F246F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246F5">
              <w:t>0,1</w:t>
            </w:r>
          </w:p>
        </w:tc>
        <w:tc>
          <w:tcPr>
            <w:tcW w:w="556" w:type="pct"/>
            <w:noWrap/>
            <w:hideMark/>
          </w:tcPr>
          <w:p w14:paraId="2CDC69C7" w14:textId="77777777" w:rsidR="005B1647" w:rsidRPr="00F246F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246F5">
              <w:t>304 443</w:t>
            </w:r>
          </w:p>
        </w:tc>
      </w:tr>
      <w:tr w:rsidR="00155607" w14:paraId="63021559" w14:textId="77777777" w:rsidTr="006969D2">
        <w:trPr>
          <w:trHeight w:val="225"/>
        </w:trPr>
        <w:tc>
          <w:tcPr>
            <w:cnfStyle w:val="001000000000" w:firstRow="0" w:lastRow="0" w:firstColumn="1" w:lastColumn="0" w:oddVBand="0" w:evenVBand="0" w:oddHBand="0" w:evenHBand="0" w:firstRowFirstColumn="0" w:firstRowLastColumn="0" w:lastRowFirstColumn="0" w:lastRowLastColumn="0"/>
            <w:tcW w:w="2212" w:type="pct"/>
            <w:noWrap/>
            <w:hideMark/>
          </w:tcPr>
          <w:p w14:paraId="175AA649" w14:textId="77777777" w:rsidR="005B1647" w:rsidRPr="00F246F5" w:rsidRDefault="005B1647" w:rsidP="005B1647">
            <w:pPr>
              <w:pStyle w:val="Tabell"/>
            </w:pPr>
            <w:r w:rsidRPr="00F246F5">
              <w:t>Administrationsutgifter</w:t>
            </w:r>
          </w:p>
        </w:tc>
        <w:tc>
          <w:tcPr>
            <w:tcW w:w="558" w:type="pct"/>
            <w:noWrap/>
            <w:hideMark/>
          </w:tcPr>
          <w:p w14:paraId="0BAA0B79" w14:textId="77777777" w:rsidR="005B1647" w:rsidRPr="00F246F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246F5">
              <w:t>3 038</w:t>
            </w:r>
          </w:p>
        </w:tc>
        <w:tc>
          <w:tcPr>
            <w:tcW w:w="558" w:type="pct"/>
            <w:noWrap/>
            <w:hideMark/>
          </w:tcPr>
          <w:p w14:paraId="1586E957" w14:textId="77777777" w:rsidR="005B1647" w:rsidRPr="00F246F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246F5">
              <w:t>2 903</w:t>
            </w:r>
          </w:p>
        </w:tc>
        <w:tc>
          <w:tcPr>
            <w:tcW w:w="558" w:type="pct"/>
            <w:noWrap/>
            <w:hideMark/>
          </w:tcPr>
          <w:p w14:paraId="73B273E9" w14:textId="77777777" w:rsidR="005B1647" w:rsidRPr="00F246F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246F5">
              <w:t>-135</w:t>
            </w:r>
          </w:p>
        </w:tc>
        <w:tc>
          <w:tcPr>
            <w:tcW w:w="558" w:type="pct"/>
            <w:noWrap/>
            <w:hideMark/>
          </w:tcPr>
          <w:p w14:paraId="2015B286" w14:textId="77777777" w:rsidR="005B1647" w:rsidRPr="00F246F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246F5">
              <w:t>-4,4</w:t>
            </w:r>
          </w:p>
        </w:tc>
        <w:tc>
          <w:tcPr>
            <w:tcW w:w="556" w:type="pct"/>
            <w:noWrap/>
            <w:hideMark/>
          </w:tcPr>
          <w:p w14:paraId="7B6E8256" w14:textId="77777777" w:rsidR="005B1647" w:rsidRPr="00F246F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246F5">
              <w:t>2 912</w:t>
            </w:r>
          </w:p>
        </w:tc>
      </w:tr>
      <w:tr w:rsidR="00155607" w14:paraId="61F9F090" w14:textId="77777777" w:rsidTr="006969D2">
        <w:trPr>
          <w:trHeight w:val="225"/>
        </w:trPr>
        <w:tc>
          <w:tcPr>
            <w:cnfStyle w:val="001000000000" w:firstRow="0" w:lastRow="0" w:firstColumn="1" w:lastColumn="0" w:oddVBand="0" w:evenVBand="0" w:oddHBand="0" w:evenHBand="0" w:firstRowFirstColumn="0" w:firstRowLastColumn="0" w:lastRowFirstColumn="0" w:lastRowLastColumn="0"/>
            <w:tcW w:w="2212" w:type="pct"/>
            <w:noWrap/>
            <w:hideMark/>
          </w:tcPr>
          <w:p w14:paraId="49150ED0" w14:textId="77777777" w:rsidR="005B1647" w:rsidRPr="00F246F5" w:rsidRDefault="005B1647" w:rsidP="005B1647">
            <w:pPr>
              <w:pStyle w:val="Tabell"/>
            </w:pPr>
            <w:r w:rsidRPr="00F246F5">
              <w:t>Varav</w:t>
            </w:r>
          </w:p>
        </w:tc>
        <w:tc>
          <w:tcPr>
            <w:tcW w:w="558" w:type="pct"/>
            <w:noWrap/>
            <w:hideMark/>
          </w:tcPr>
          <w:p w14:paraId="47E621EC" w14:textId="77777777" w:rsidR="005B1647" w:rsidRPr="00F246F5"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558" w:type="pct"/>
            <w:noWrap/>
            <w:hideMark/>
          </w:tcPr>
          <w:p w14:paraId="62B024D6" w14:textId="77777777" w:rsidR="005B1647" w:rsidRPr="00F246F5"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558" w:type="pct"/>
            <w:noWrap/>
            <w:hideMark/>
          </w:tcPr>
          <w:p w14:paraId="1A82183C" w14:textId="77777777" w:rsidR="005B1647" w:rsidRPr="00F246F5"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558" w:type="pct"/>
            <w:noWrap/>
            <w:hideMark/>
          </w:tcPr>
          <w:p w14:paraId="0BE87E42" w14:textId="77777777" w:rsidR="005B1647" w:rsidRPr="00F246F5"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556" w:type="pct"/>
            <w:noWrap/>
            <w:hideMark/>
          </w:tcPr>
          <w:p w14:paraId="71404FE3" w14:textId="77777777" w:rsidR="005B1647" w:rsidRPr="00F246F5"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r>
      <w:tr w:rsidR="00155607" w14:paraId="4C8EC078" w14:textId="77777777" w:rsidTr="006969D2">
        <w:trPr>
          <w:trHeight w:val="225"/>
        </w:trPr>
        <w:tc>
          <w:tcPr>
            <w:cnfStyle w:val="001000000000" w:firstRow="0" w:lastRow="0" w:firstColumn="1" w:lastColumn="0" w:oddVBand="0" w:evenVBand="0" w:oddHBand="0" w:evenHBand="0" w:firstRowFirstColumn="0" w:firstRowLastColumn="0" w:lastRowFirstColumn="0" w:lastRowLastColumn="0"/>
            <w:tcW w:w="2212" w:type="pct"/>
            <w:noWrap/>
            <w:hideMark/>
          </w:tcPr>
          <w:p w14:paraId="4C1FB2D1" w14:textId="77777777" w:rsidR="005B1647" w:rsidRPr="00F246F5" w:rsidRDefault="005B1647" w:rsidP="005B1647">
            <w:pPr>
              <w:pStyle w:val="Tabell"/>
              <w:rPr>
                <w:i/>
                <w:iCs/>
              </w:rPr>
            </w:pPr>
            <w:r w:rsidRPr="00F246F5">
              <w:rPr>
                <w:i/>
                <w:iCs/>
              </w:rPr>
              <w:t>Pensionsmyndigheten m.fl.</w:t>
            </w:r>
            <w:r>
              <w:rPr>
                <w:i/>
                <w:iCs/>
              </w:rPr>
              <w:t xml:space="preserve"> </w:t>
            </w:r>
            <w:r w:rsidRPr="00F246F5">
              <w:rPr>
                <w:i/>
                <w:iCs/>
              </w:rPr>
              <w:t>myndigheter</w:t>
            </w:r>
          </w:p>
        </w:tc>
        <w:tc>
          <w:tcPr>
            <w:tcW w:w="558" w:type="pct"/>
            <w:noWrap/>
            <w:hideMark/>
          </w:tcPr>
          <w:p w14:paraId="771BDA08" w14:textId="77777777" w:rsidR="005B1647" w:rsidRPr="00F246F5"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p>
        </w:tc>
        <w:tc>
          <w:tcPr>
            <w:tcW w:w="558" w:type="pct"/>
            <w:noWrap/>
            <w:hideMark/>
          </w:tcPr>
          <w:p w14:paraId="02886A82" w14:textId="77777777" w:rsidR="005B1647" w:rsidRPr="00F246F5"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r w:rsidRPr="00F246F5">
              <w:rPr>
                <w:i/>
                <w:iCs/>
              </w:rPr>
              <w:t>741</w:t>
            </w:r>
          </w:p>
        </w:tc>
        <w:tc>
          <w:tcPr>
            <w:tcW w:w="558" w:type="pct"/>
            <w:noWrap/>
            <w:hideMark/>
          </w:tcPr>
          <w:p w14:paraId="466AAB9B" w14:textId="77777777" w:rsidR="005B1647" w:rsidRPr="00F246F5"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p>
        </w:tc>
        <w:tc>
          <w:tcPr>
            <w:tcW w:w="558" w:type="pct"/>
            <w:noWrap/>
            <w:hideMark/>
          </w:tcPr>
          <w:p w14:paraId="054643DD" w14:textId="77777777" w:rsidR="005B1647" w:rsidRPr="00F246F5"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556" w:type="pct"/>
            <w:noWrap/>
            <w:hideMark/>
          </w:tcPr>
          <w:p w14:paraId="73A624A3" w14:textId="77777777" w:rsidR="005B1647" w:rsidRPr="00F246F5"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r w:rsidRPr="00F246F5">
              <w:rPr>
                <w:i/>
                <w:iCs/>
              </w:rPr>
              <w:t>865</w:t>
            </w:r>
          </w:p>
        </w:tc>
      </w:tr>
      <w:tr w:rsidR="00155607" w14:paraId="1B7A949C" w14:textId="77777777" w:rsidTr="006969D2">
        <w:trPr>
          <w:trHeight w:val="225"/>
        </w:trPr>
        <w:tc>
          <w:tcPr>
            <w:cnfStyle w:val="001000000000" w:firstRow="0" w:lastRow="0" w:firstColumn="1" w:lastColumn="0" w:oddVBand="0" w:evenVBand="0" w:oddHBand="0" w:evenHBand="0" w:firstRowFirstColumn="0" w:firstRowLastColumn="0" w:lastRowFirstColumn="0" w:lastRowLastColumn="0"/>
            <w:tcW w:w="2212" w:type="pct"/>
            <w:noWrap/>
            <w:hideMark/>
          </w:tcPr>
          <w:p w14:paraId="56BEC511" w14:textId="77777777" w:rsidR="005B1647" w:rsidRPr="00F246F5" w:rsidRDefault="005B1647" w:rsidP="005B1647">
            <w:pPr>
              <w:pStyle w:val="Tabell"/>
              <w:rPr>
                <w:i/>
                <w:iCs/>
              </w:rPr>
            </w:pPr>
            <w:r w:rsidRPr="00F246F5">
              <w:rPr>
                <w:i/>
                <w:iCs/>
              </w:rPr>
              <w:t>AP - fonderna, rörelsens kostnader</w:t>
            </w:r>
          </w:p>
        </w:tc>
        <w:tc>
          <w:tcPr>
            <w:tcW w:w="558" w:type="pct"/>
            <w:noWrap/>
            <w:hideMark/>
          </w:tcPr>
          <w:p w14:paraId="6F9B0420" w14:textId="77777777" w:rsidR="005B1647" w:rsidRPr="00F246F5"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p>
        </w:tc>
        <w:tc>
          <w:tcPr>
            <w:tcW w:w="558" w:type="pct"/>
            <w:noWrap/>
            <w:hideMark/>
          </w:tcPr>
          <w:p w14:paraId="28FA2F7F" w14:textId="77777777" w:rsidR="005B1647" w:rsidRPr="00F246F5"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r w:rsidRPr="00F246F5">
              <w:rPr>
                <w:i/>
                <w:iCs/>
              </w:rPr>
              <w:t>1 017</w:t>
            </w:r>
          </w:p>
        </w:tc>
        <w:tc>
          <w:tcPr>
            <w:tcW w:w="558" w:type="pct"/>
            <w:noWrap/>
            <w:hideMark/>
          </w:tcPr>
          <w:p w14:paraId="20FCD5F5" w14:textId="77777777" w:rsidR="005B1647" w:rsidRPr="00F246F5"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p>
        </w:tc>
        <w:tc>
          <w:tcPr>
            <w:tcW w:w="558" w:type="pct"/>
            <w:noWrap/>
            <w:hideMark/>
          </w:tcPr>
          <w:p w14:paraId="1EA8E209" w14:textId="77777777" w:rsidR="005B1647" w:rsidRPr="00F246F5"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556" w:type="pct"/>
            <w:noWrap/>
            <w:hideMark/>
          </w:tcPr>
          <w:p w14:paraId="4FF4386D" w14:textId="77777777" w:rsidR="005B1647" w:rsidRPr="00F246F5"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r w:rsidRPr="00F246F5">
              <w:rPr>
                <w:i/>
                <w:iCs/>
              </w:rPr>
              <w:t>956</w:t>
            </w:r>
          </w:p>
        </w:tc>
      </w:tr>
      <w:tr w:rsidR="00155607" w14:paraId="48A3F66B" w14:textId="77777777" w:rsidTr="006969D2">
        <w:trPr>
          <w:trHeight w:val="225"/>
        </w:trPr>
        <w:tc>
          <w:tcPr>
            <w:cnfStyle w:val="001000000000" w:firstRow="0" w:lastRow="0" w:firstColumn="1" w:lastColumn="0" w:oddVBand="0" w:evenVBand="0" w:oddHBand="0" w:evenHBand="0" w:firstRowFirstColumn="0" w:firstRowLastColumn="0" w:lastRowFirstColumn="0" w:lastRowLastColumn="0"/>
            <w:tcW w:w="2212" w:type="pct"/>
            <w:noWrap/>
            <w:hideMark/>
          </w:tcPr>
          <w:p w14:paraId="298C9A09" w14:textId="77777777" w:rsidR="005B1647" w:rsidRPr="00F246F5" w:rsidRDefault="005B1647" w:rsidP="005B1647">
            <w:pPr>
              <w:pStyle w:val="Tabell"/>
              <w:rPr>
                <w:i/>
                <w:iCs/>
              </w:rPr>
            </w:pPr>
            <w:r w:rsidRPr="00F246F5">
              <w:rPr>
                <w:i/>
                <w:iCs/>
              </w:rPr>
              <w:t>AP - fonderna, provisionskostnader</w:t>
            </w:r>
          </w:p>
        </w:tc>
        <w:tc>
          <w:tcPr>
            <w:tcW w:w="558" w:type="pct"/>
            <w:noWrap/>
            <w:hideMark/>
          </w:tcPr>
          <w:p w14:paraId="11FE2530" w14:textId="77777777" w:rsidR="005B1647" w:rsidRPr="00F246F5"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p>
        </w:tc>
        <w:tc>
          <w:tcPr>
            <w:tcW w:w="558" w:type="pct"/>
            <w:noWrap/>
            <w:hideMark/>
          </w:tcPr>
          <w:p w14:paraId="5DE554B6" w14:textId="77777777" w:rsidR="005B1647" w:rsidRPr="00F246F5"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r w:rsidRPr="00F246F5">
              <w:rPr>
                <w:i/>
                <w:iCs/>
              </w:rPr>
              <w:t>739</w:t>
            </w:r>
          </w:p>
        </w:tc>
        <w:tc>
          <w:tcPr>
            <w:tcW w:w="558" w:type="pct"/>
            <w:noWrap/>
            <w:hideMark/>
          </w:tcPr>
          <w:p w14:paraId="41EFC5C0" w14:textId="77777777" w:rsidR="005B1647" w:rsidRPr="00F246F5"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p>
        </w:tc>
        <w:tc>
          <w:tcPr>
            <w:tcW w:w="558" w:type="pct"/>
            <w:noWrap/>
            <w:hideMark/>
          </w:tcPr>
          <w:p w14:paraId="2682255A" w14:textId="77777777" w:rsidR="005B1647" w:rsidRPr="00F246F5"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556" w:type="pct"/>
            <w:noWrap/>
            <w:hideMark/>
          </w:tcPr>
          <w:p w14:paraId="69DFB5ED" w14:textId="77777777" w:rsidR="005B1647" w:rsidRPr="00F246F5"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r w:rsidRPr="00F246F5">
              <w:rPr>
                <w:i/>
                <w:iCs/>
              </w:rPr>
              <w:t>760</w:t>
            </w:r>
          </w:p>
        </w:tc>
      </w:tr>
      <w:tr w:rsidR="00155607" w14:paraId="5531473A" w14:textId="77777777" w:rsidTr="006969D2">
        <w:trPr>
          <w:trHeight w:val="225"/>
        </w:trPr>
        <w:tc>
          <w:tcPr>
            <w:cnfStyle w:val="001000000000" w:firstRow="0" w:lastRow="0" w:firstColumn="1" w:lastColumn="0" w:oddVBand="0" w:evenVBand="0" w:oddHBand="0" w:evenHBand="0" w:firstRowFirstColumn="0" w:firstRowLastColumn="0" w:lastRowFirstColumn="0" w:lastRowLastColumn="0"/>
            <w:tcW w:w="2212" w:type="pct"/>
            <w:noWrap/>
            <w:hideMark/>
          </w:tcPr>
          <w:p w14:paraId="7E6C2822" w14:textId="77777777" w:rsidR="005B1647" w:rsidRPr="00F246F5" w:rsidRDefault="005B1647" w:rsidP="005B1647">
            <w:pPr>
              <w:pStyle w:val="Tabell"/>
              <w:rPr>
                <w:i/>
                <w:iCs/>
              </w:rPr>
            </w:pPr>
            <w:r w:rsidRPr="00F246F5">
              <w:rPr>
                <w:i/>
                <w:iCs/>
              </w:rPr>
              <w:t>AP - fonderna, prestationsbaserade avgifter</w:t>
            </w:r>
          </w:p>
        </w:tc>
        <w:tc>
          <w:tcPr>
            <w:tcW w:w="558" w:type="pct"/>
            <w:noWrap/>
            <w:hideMark/>
          </w:tcPr>
          <w:p w14:paraId="164C89A1" w14:textId="77777777" w:rsidR="005B1647" w:rsidRPr="00F246F5"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p>
        </w:tc>
        <w:tc>
          <w:tcPr>
            <w:tcW w:w="558" w:type="pct"/>
            <w:noWrap/>
            <w:hideMark/>
          </w:tcPr>
          <w:p w14:paraId="1148A0E9" w14:textId="77777777" w:rsidR="005B1647" w:rsidRPr="00F246F5"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r w:rsidRPr="00F246F5">
              <w:rPr>
                <w:i/>
                <w:iCs/>
              </w:rPr>
              <w:t>406</w:t>
            </w:r>
          </w:p>
        </w:tc>
        <w:tc>
          <w:tcPr>
            <w:tcW w:w="558" w:type="pct"/>
            <w:noWrap/>
            <w:hideMark/>
          </w:tcPr>
          <w:p w14:paraId="2A51BFB2" w14:textId="77777777" w:rsidR="005B1647" w:rsidRPr="00F246F5"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p>
        </w:tc>
        <w:tc>
          <w:tcPr>
            <w:tcW w:w="558" w:type="pct"/>
            <w:noWrap/>
            <w:hideMark/>
          </w:tcPr>
          <w:p w14:paraId="1D33DA38" w14:textId="77777777" w:rsidR="005B1647" w:rsidRPr="00F246F5"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556" w:type="pct"/>
            <w:noWrap/>
            <w:hideMark/>
          </w:tcPr>
          <w:p w14:paraId="694765EA" w14:textId="77777777" w:rsidR="005B1647" w:rsidRPr="00F246F5"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r w:rsidRPr="00F246F5">
              <w:rPr>
                <w:i/>
                <w:iCs/>
              </w:rPr>
              <w:t>331</w:t>
            </w:r>
          </w:p>
        </w:tc>
      </w:tr>
      <w:tr w:rsidR="00155607" w:rsidRPr="006969D2" w14:paraId="5E866C89" w14:textId="77777777" w:rsidTr="006969D2">
        <w:trPr>
          <w:cnfStyle w:val="010000000000" w:firstRow="0" w:lastRow="1" w:firstColumn="0" w:lastColumn="0" w:oddVBand="0" w:evenVBand="0" w:oddHBand="0"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2212" w:type="pct"/>
            <w:noWrap/>
            <w:hideMark/>
          </w:tcPr>
          <w:p w14:paraId="5720A9C1" w14:textId="77777777" w:rsidR="005B1647" w:rsidRPr="006969D2" w:rsidRDefault="005B1647" w:rsidP="006969D2">
            <w:pPr>
              <w:pStyle w:val="Tabell"/>
              <w:rPr>
                <w:bCs/>
              </w:rPr>
            </w:pPr>
            <w:r w:rsidRPr="006969D2">
              <w:rPr>
                <w:bCs/>
              </w:rPr>
              <w:t> Summa</w:t>
            </w:r>
          </w:p>
        </w:tc>
        <w:tc>
          <w:tcPr>
            <w:tcW w:w="558" w:type="pct"/>
            <w:hideMark/>
          </w:tcPr>
          <w:p w14:paraId="1B1D38BE" w14:textId="77777777" w:rsidR="005B1647" w:rsidRPr="006969D2"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6969D2">
              <w:rPr>
                <w:bCs/>
              </w:rPr>
              <w:t>317 572</w:t>
            </w:r>
          </w:p>
        </w:tc>
        <w:tc>
          <w:tcPr>
            <w:tcW w:w="558" w:type="pct"/>
            <w:hideMark/>
          </w:tcPr>
          <w:p w14:paraId="4B168C84" w14:textId="77777777" w:rsidR="005B1647" w:rsidRPr="006969D2"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6969D2">
              <w:rPr>
                <w:bCs/>
              </w:rPr>
              <w:t>317 628</w:t>
            </w:r>
          </w:p>
        </w:tc>
        <w:tc>
          <w:tcPr>
            <w:tcW w:w="558" w:type="pct"/>
            <w:hideMark/>
          </w:tcPr>
          <w:p w14:paraId="3B198656" w14:textId="77777777" w:rsidR="005B1647" w:rsidRPr="006969D2"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6969D2">
              <w:rPr>
                <w:bCs/>
              </w:rPr>
              <w:t>56</w:t>
            </w:r>
          </w:p>
        </w:tc>
        <w:tc>
          <w:tcPr>
            <w:tcW w:w="558" w:type="pct"/>
            <w:hideMark/>
          </w:tcPr>
          <w:p w14:paraId="5D4357AC" w14:textId="77777777" w:rsidR="005B1647" w:rsidRPr="006969D2"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6969D2">
              <w:rPr>
                <w:bCs/>
              </w:rPr>
              <w:t>0,0</w:t>
            </w:r>
          </w:p>
        </w:tc>
        <w:tc>
          <w:tcPr>
            <w:tcW w:w="556" w:type="pct"/>
            <w:hideMark/>
          </w:tcPr>
          <w:p w14:paraId="7B8757CB" w14:textId="77777777" w:rsidR="005B1647" w:rsidRPr="006969D2"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6969D2">
              <w:rPr>
                <w:bCs/>
              </w:rPr>
              <w:t>307 356</w:t>
            </w:r>
          </w:p>
        </w:tc>
      </w:tr>
    </w:tbl>
    <w:p w14:paraId="3C4096A5" w14:textId="77777777" w:rsidR="005B1647" w:rsidRDefault="005B1647" w:rsidP="005B1647">
      <w:pPr>
        <w:pStyle w:val="Brdtext"/>
        <w:spacing w:before="160"/>
      </w:pPr>
      <w:r>
        <w:t>Utfallet uppgick till 317 628 miljoner kronor och är därmed 56 miljoner kronor (0,0 procent) högre än beräknat.</w:t>
      </w:r>
    </w:p>
    <w:p w14:paraId="14E00904" w14:textId="77777777" w:rsidR="005B1647" w:rsidRDefault="005B1647" w:rsidP="005B1647">
      <w:pPr>
        <w:pStyle w:val="Brdtext"/>
      </w:pPr>
      <w:r>
        <w:t>Pensionsutbetalningarna från AP-fonderna uppgick till 314 724 miljoner kronor, vilket är 190 miljoner kronor högre än beräknat. Pensionsutbetalningarna består av inkomstpension med 152 140 miljoner kronor och tilläggspension med 162 584 miljoner kronor. Under 2019 har inga överföringar gjorts från AP-fonderna till EU:s tjänstepensionssystem.</w:t>
      </w:r>
    </w:p>
    <w:p w14:paraId="71C6A675" w14:textId="77777777" w:rsidR="005B1647" w:rsidRDefault="005B1647" w:rsidP="005B1647">
      <w:pPr>
        <w:pStyle w:val="Brdtext"/>
      </w:pPr>
      <w:r>
        <w:t>Administrationskostnaderna för inkomstpensionen blev 2 903 miljoner kronor, vilket är 135 miljoner kronor högre än beräknat. Pensionsmyndigheten, Skatteverket och Kronofogdemyndigheten fick tillsammans 741 miljoner kronor i ersättning för administration från AP-fonderna (enligt regeringsbeslut om ersättning från Första-Fjärde AP-fonderna och premiepensionssystemet för administration av inkomstgrundad ålderspension 2019 den 20 december 2018 (S2018/02850/SF)).</w:t>
      </w:r>
    </w:p>
    <w:p w14:paraId="6CECC5B2" w14:textId="77777777" w:rsidR="005B1647" w:rsidRDefault="005B1647" w:rsidP="005B1647">
      <w:pPr>
        <w:pStyle w:val="Rubrik5utannumrering"/>
      </w:pPr>
      <w:r>
        <w:t>Pensionerna räknades upp med 1,4 procent</w:t>
      </w:r>
    </w:p>
    <w:p w14:paraId="52692CC8" w14:textId="77777777" w:rsidR="005B1647" w:rsidRDefault="005B1647" w:rsidP="005B1647">
      <w:pPr>
        <w:pStyle w:val="Brdtext"/>
      </w:pPr>
      <w:r>
        <w:t>För 2019 har inkomst- och tilläggspensionen räknats upp med 1,4 procent. Jämfört med 2018 blev utfallet för Ålderspensionssystemet vid sidan av budgeten 10 272 miljoner kronor (3,3 procent) högre. Pensionsutbetalningarna från AP fonderna ökade med 10 281 miljoner kronor (3,3 procent). Att pensionsutgifterna ökar mer än uppräkningen av pensionerna beror framför allt på att antalet pensionärer med inkomstgrundad ålderspension ökar.</w:t>
      </w:r>
    </w:p>
    <w:p w14:paraId="27E7DCE2" w14:textId="77777777" w:rsidR="005B1647" w:rsidRDefault="005B1647" w:rsidP="005B1647">
      <w:pPr>
        <w:pStyle w:val="Brdtext"/>
      </w:pPr>
      <w:r>
        <w:t>I december 2019 hade 2 208 048 pensionärer inkomstgrundad ålderspension, vilket är en ökning med 39 585 personer jämfört med december 2018.</w:t>
      </w:r>
    </w:p>
    <w:p w14:paraId="051196FB" w14:textId="77777777" w:rsidR="005B1647" w:rsidRDefault="005B1647" w:rsidP="005B1647">
      <w:r>
        <w:br w:type="page"/>
      </w:r>
    </w:p>
    <w:p w14:paraId="0ED9DC99" w14:textId="77777777" w:rsidR="005B1647" w:rsidRDefault="005B1647" w:rsidP="005B1647">
      <w:pPr>
        <w:pStyle w:val="Rubrik2"/>
      </w:pPr>
      <w:bookmarkStart w:id="213" w:name="_Toc37350644"/>
      <w:r w:rsidRPr="00AA7A05">
        <w:lastRenderedPageBreak/>
        <w:t>Underliggande saldo och engångseffekter</w:t>
      </w:r>
      <w:bookmarkEnd w:id="213"/>
    </w:p>
    <w:p w14:paraId="56F0A303" w14:textId="77777777" w:rsidR="005B1647" w:rsidRPr="00AA7A05" w:rsidRDefault="005B1647" w:rsidP="005B1647">
      <w:pPr>
        <w:pStyle w:val="Brdtext"/>
      </w:pPr>
      <w:r w:rsidRPr="00AA7A05">
        <w:t xml:space="preserve">Det faktiska utfallet på statens budget påverkas av tillfälliga eller engångsvisa händelser, dvs. transaktioner av extraordinär karaktär, vilka försvårar analysen över tid. Genom att exkludera engångseffekterna får man ett bättre mått på saldots underliggande utveckling. Större poster av engångskaraktär för 2019 och 2018 redovisas i tabell </w:t>
      </w:r>
      <w:r>
        <w:t>2.49</w:t>
      </w:r>
      <w:r w:rsidRPr="00AA7A05">
        <w:t>. De största posterna för 2019 kommenteras.</w:t>
      </w:r>
    </w:p>
    <w:p w14:paraId="68AA843A" w14:textId="77777777" w:rsidR="005B1647" w:rsidRDefault="005B1647" w:rsidP="005B1647">
      <w:pPr>
        <w:pStyle w:val="Brdtext"/>
      </w:pPr>
      <w:r w:rsidRPr="00AA7A05">
        <w:t>I diagrammet visas budgetens faktiska saldo och det underliggande saldot för perioden 1990–2019. I början av perioden har även gjorts justering för ändrad redovisningsprincip för budgetsaldot i syfte att öka jämförbarheten mellan åren.</w:t>
      </w:r>
    </w:p>
    <w:p w14:paraId="47B4C91C" w14:textId="0DB77E5E" w:rsidR="005B1647" w:rsidRDefault="005B1647" w:rsidP="005B1647">
      <w:pPr>
        <w:pStyle w:val="DiagramRubrik"/>
      </w:pPr>
      <w:bookmarkStart w:id="214" w:name="_Toc37340170"/>
      <w:r>
        <w:t xml:space="preserve">Diagram </w:t>
      </w:r>
      <w:r>
        <w:fldChar w:fldCharType="begin"/>
      </w:r>
      <w:r>
        <w:instrText xml:space="preserve"> STYLEREF  "Rubrik 1" \n</w:instrText>
      </w:r>
      <w:r>
        <w:fldChar w:fldCharType="separate"/>
      </w:r>
      <w:r w:rsidR="00301022">
        <w:rPr>
          <w:noProof/>
        </w:rPr>
        <w:t>2</w:t>
      </w:r>
      <w:r>
        <w:rPr>
          <w:noProof/>
        </w:rPr>
        <w:fldChar w:fldCharType="end"/>
      </w:r>
      <w:r>
        <w:t>.</w:t>
      </w:r>
      <w:fldSimple w:instr=" SEQ Diagram \* ARABIC \s 1 ">
        <w:r w:rsidR="00301022">
          <w:rPr>
            <w:noProof/>
          </w:rPr>
          <w:t>1</w:t>
        </w:r>
      </w:fldSimple>
      <w:r>
        <w:tab/>
      </w:r>
      <w:r w:rsidRPr="00211F28">
        <w:t>Budgetens faktiska och underliggande saldo, åren 1990–2019</w:t>
      </w:r>
      <w:bookmarkEnd w:id="214"/>
    </w:p>
    <w:p w14:paraId="7D941D25" w14:textId="0937350D" w:rsidR="005B1647" w:rsidRDefault="005B1647" w:rsidP="00FC5820">
      <w:pPr>
        <w:pStyle w:val="DiagramUnderrubrik"/>
      </w:pPr>
      <w:r>
        <w:t>Miljarder kronor</w:t>
      </w:r>
    </w:p>
    <w:p w14:paraId="25FAE1F5" w14:textId="0166258D" w:rsidR="008F30BC" w:rsidRDefault="008F30BC" w:rsidP="00FC5820">
      <w:pPr>
        <w:pStyle w:val="DiagramUnderrubrik"/>
      </w:pPr>
      <w:r>
        <w:rPr>
          <w:noProof/>
        </w:rPr>
        <w:drawing>
          <wp:inline distT="0" distB="0" distL="0" distR="0" wp14:anchorId="46BB35D0" wp14:editId="6B9B8B0E">
            <wp:extent cx="4679950" cy="2339975"/>
            <wp:effectExtent l="0" t="0" r="6350" b="0"/>
            <wp:docPr id="19" name="Diagram 19" descr="Diagram som visar budgetens faktiska och underliggande saldo, åren 1990–2019.">
              <a:extLst xmlns:a="http://schemas.openxmlformats.org/drawingml/2006/main">
                <a:ext uri="{FF2B5EF4-FFF2-40B4-BE49-F238E27FC236}">
                  <a16:creationId xmlns:a16="http://schemas.microsoft.com/office/drawing/2014/main" id="{21C074E8-ABEF-4B8F-A7E3-4A9BE4B9F80C}"/>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22"/>
              </a:graphicData>
            </a:graphic>
          </wp:inline>
        </w:drawing>
      </w:r>
    </w:p>
    <w:p w14:paraId="0AEF0023" w14:textId="7D4FDB76" w:rsidR="005B1647" w:rsidRDefault="005B1647" w:rsidP="005B1647">
      <w:pPr>
        <w:pStyle w:val="Brdtext"/>
        <w:spacing w:before="160"/>
      </w:pPr>
      <w:r w:rsidRPr="001B72AF">
        <w:t>År 2019 uppgick det faktiska överskottet i budgeten till 112</w:t>
      </w:r>
      <w:r>
        <w:t> </w:t>
      </w:r>
      <w:r w:rsidRPr="001B72AF">
        <w:t>miljarder kronor medan det underliggande överskottet var 47 miljarder kronor. Positiva engångseffekter bidrog alltså till att förbättra saldot kraftigt. Det förklaras nästan i sin helhet av att Riksbanken återbetalade delar av de lån som tagits upp för att förstärka valuta</w:t>
      </w:r>
      <w:r>
        <w:softHyphen/>
      </w:r>
      <w:r w:rsidRPr="001B72AF">
        <w:t>reserven. År 2018 var nettot av engångseffekterna litet. Det faktiska budgetsaldot var ett överskott på 80 miljarder kronor. Det påverkades av positiva engångseffekter på sammanlagt 1 miljard kronor. Det vanligaste är att engångseffekterna är positiva, men vissa år dominerar negativa effekter. Åren 1990</w:t>
      </w:r>
      <w:r>
        <w:t>–</w:t>
      </w:r>
      <w:r w:rsidRPr="001B72AF">
        <w:t>2019 var engångseffekterna i genomsnitt 19</w:t>
      </w:r>
      <w:r>
        <w:t> </w:t>
      </w:r>
      <w:r w:rsidRPr="001B72AF">
        <w:t>miljarder kronor per år.</w:t>
      </w:r>
    </w:p>
    <w:p w14:paraId="0DE5035A" w14:textId="4E71753D" w:rsidR="005B1647" w:rsidRDefault="005B1647" w:rsidP="005B1647">
      <w:pPr>
        <w:pStyle w:val="TabellRubrik"/>
      </w:pPr>
      <w:bookmarkStart w:id="215" w:name="_Toc37340125"/>
      <w:r>
        <w:t xml:space="preserve">Tabell </w:t>
      </w:r>
      <w:r>
        <w:fldChar w:fldCharType="begin"/>
      </w:r>
      <w:r>
        <w:instrText xml:space="preserve"> STYLEREF  "Rubrik 1" \n</w:instrText>
      </w:r>
      <w:r>
        <w:fldChar w:fldCharType="separate"/>
      </w:r>
      <w:r w:rsidR="00301022">
        <w:rPr>
          <w:noProof/>
        </w:rPr>
        <w:t>2</w:t>
      </w:r>
      <w:r>
        <w:rPr>
          <w:noProof/>
        </w:rPr>
        <w:fldChar w:fldCharType="end"/>
      </w:r>
      <w:r>
        <w:t>.</w:t>
      </w:r>
      <w:fldSimple w:instr=" SEQ Tabell \* ARABIC \s 1 ">
        <w:r w:rsidR="00301022">
          <w:rPr>
            <w:noProof/>
          </w:rPr>
          <w:t>125</w:t>
        </w:r>
      </w:fldSimple>
      <w:r>
        <w:tab/>
      </w:r>
      <w:r w:rsidRPr="0062088A">
        <w:t>Budgetens faktiska saldo, engångseffekter m.m. och underliggande saldo 2015–2019</w:t>
      </w:r>
      <w:bookmarkEnd w:id="215"/>
    </w:p>
    <w:p w14:paraId="25BE55DC" w14:textId="77777777" w:rsidR="005B1647" w:rsidRDefault="005B1647" w:rsidP="005B1647">
      <w:pPr>
        <w:pStyle w:val="TabellUnderrubrik"/>
      </w:pPr>
      <w:r w:rsidRPr="0062088A">
        <w:t>Miljoner kronor</w:t>
      </w:r>
    </w:p>
    <w:tbl>
      <w:tblPr>
        <w:tblStyle w:val="RKBPTabell"/>
        <w:tblW w:w="5000" w:type="pct"/>
        <w:tblLook w:val="06E0" w:firstRow="1" w:lastRow="1" w:firstColumn="1" w:lastColumn="0" w:noHBand="1" w:noVBand="1"/>
      </w:tblPr>
      <w:tblGrid>
        <w:gridCol w:w="2552"/>
        <w:gridCol w:w="963"/>
        <w:gridCol w:w="964"/>
        <w:gridCol w:w="963"/>
        <w:gridCol w:w="964"/>
        <w:gridCol w:w="964"/>
      </w:tblGrid>
      <w:tr w:rsidR="00155607" w14:paraId="65FEB642" w14:textId="77777777" w:rsidTr="00CC3A62">
        <w:trPr>
          <w:cnfStyle w:val="100000000000" w:firstRow="1" w:lastRow="0" w:firstColumn="0" w:lastColumn="0" w:oddVBand="0" w:evenVBand="0" w:oddHBand="0" w:evenHBand="0" w:firstRowFirstColumn="0" w:firstRowLastColumn="0" w:lastRowFirstColumn="0" w:lastRowLastColumn="0"/>
          <w:trHeight w:val="255"/>
          <w:tblHeader w:val="0"/>
        </w:trPr>
        <w:tc>
          <w:tcPr>
            <w:cnfStyle w:val="001000000000" w:firstRow="0" w:lastRow="0" w:firstColumn="1" w:lastColumn="0" w:oddVBand="0" w:evenVBand="0" w:oddHBand="0" w:evenHBand="0" w:firstRowFirstColumn="0" w:firstRowLastColumn="0" w:lastRowFirstColumn="0" w:lastRowLastColumn="0"/>
            <w:tcW w:w="1731" w:type="pct"/>
            <w:tcBorders>
              <w:top w:val="none" w:sz="0" w:space="0" w:color="auto"/>
              <w:left w:val="none" w:sz="0" w:space="0" w:color="auto"/>
              <w:bottom w:val="none" w:sz="0" w:space="0" w:color="auto"/>
              <w:right w:val="none" w:sz="0" w:space="0" w:color="auto"/>
              <w:tl2br w:val="none" w:sz="0" w:space="0" w:color="auto"/>
              <w:tr2bl w:val="none" w:sz="0" w:space="0" w:color="auto"/>
            </w:tcBorders>
            <w:noWrap/>
            <w:hideMark/>
          </w:tcPr>
          <w:p w14:paraId="11F09B50" w14:textId="77777777" w:rsidR="005B1647" w:rsidRPr="0062088A" w:rsidRDefault="005B1647" w:rsidP="00CC3A62">
            <w:pPr>
              <w:pStyle w:val="TabellHuvud"/>
            </w:pPr>
            <w:r w:rsidRPr="0062088A">
              <w:t> </w:t>
            </w:r>
          </w:p>
        </w:tc>
        <w:tc>
          <w:tcPr>
            <w:tcW w:w="653" w:type="pct"/>
            <w:tcBorders>
              <w:top w:val="none" w:sz="0" w:space="0" w:color="auto"/>
              <w:left w:val="none" w:sz="0" w:space="0" w:color="auto"/>
              <w:bottom w:val="none" w:sz="0" w:space="0" w:color="auto"/>
              <w:right w:val="none" w:sz="0" w:space="0" w:color="auto"/>
              <w:tl2br w:val="none" w:sz="0" w:space="0" w:color="auto"/>
              <w:tr2bl w:val="none" w:sz="0" w:space="0" w:color="auto"/>
            </w:tcBorders>
            <w:noWrap/>
            <w:hideMark/>
          </w:tcPr>
          <w:p w14:paraId="5682FCFD" w14:textId="77777777" w:rsidR="005B1647" w:rsidRPr="0062088A" w:rsidRDefault="005B1647" w:rsidP="00CC3A62">
            <w:pPr>
              <w:pStyle w:val="TabellHuvud"/>
              <w:cnfStyle w:val="100000000000" w:firstRow="1" w:lastRow="0" w:firstColumn="0" w:lastColumn="0" w:oddVBand="0" w:evenVBand="0" w:oddHBand="0" w:evenHBand="0" w:firstRowFirstColumn="0" w:firstRowLastColumn="0" w:lastRowFirstColumn="0" w:lastRowLastColumn="0"/>
            </w:pPr>
            <w:r w:rsidRPr="0062088A">
              <w:t>2015</w:t>
            </w:r>
          </w:p>
        </w:tc>
        <w:tc>
          <w:tcPr>
            <w:tcW w:w="654" w:type="pct"/>
            <w:tcBorders>
              <w:top w:val="none" w:sz="0" w:space="0" w:color="auto"/>
              <w:left w:val="none" w:sz="0" w:space="0" w:color="auto"/>
              <w:bottom w:val="none" w:sz="0" w:space="0" w:color="auto"/>
              <w:right w:val="none" w:sz="0" w:space="0" w:color="auto"/>
              <w:tl2br w:val="none" w:sz="0" w:space="0" w:color="auto"/>
              <w:tr2bl w:val="none" w:sz="0" w:space="0" w:color="auto"/>
            </w:tcBorders>
            <w:noWrap/>
            <w:hideMark/>
          </w:tcPr>
          <w:p w14:paraId="7A306733" w14:textId="77777777" w:rsidR="005B1647" w:rsidRPr="0062088A" w:rsidRDefault="005B1647" w:rsidP="00CC3A62">
            <w:pPr>
              <w:pStyle w:val="TabellHuvud"/>
              <w:cnfStyle w:val="100000000000" w:firstRow="1" w:lastRow="0" w:firstColumn="0" w:lastColumn="0" w:oddVBand="0" w:evenVBand="0" w:oddHBand="0" w:evenHBand="0" w:firstRowFirstColumn="0" w:firstRowLastColumn="0" w:lastRowFirstColumn="0" w:lastRowLastColumn="0"/>
            </w:pPr>
            <w:r w:rsidRPr="0062088A">
              <w:t>2016</w:t>
            </w:r>
          </w:p>
        </w:tc>
        <w:tc>
          <w:tcPr>
            <w:tcW w:w="653" w:type="pct"/>
            <w:tcBorders>
              <w:top w:val="none" w:sz="0" w:space="0" w:color="auto"/>
              <w:left w:val="none" w:sz="0" w:space="0" w:color="auto"/>
              <w:bottom w:val="none" w:sz="0" w:space="0" w:color="auto"/>
              <w:right w:val="none" w:sz="0" w:space="0" w:color="auto"/>
              <w:tl2br w:val="none" w:sz="0" w:space="0" w:color="auto"/>
              <w:tr2bl w:val="none" w:sz="0" w:space="0" w:color="auto"/>
            </w:tcBorders>
            <w:noWrap/>
            <w:hideMark/>
          </w:tcPr>
          <w:p w14:paraId="2DF401F2" w14:textId="77777777" w:rsidR="005B1647" w:rsidRPr="0062088A" w:rsidRDefault="005B1647" w:rsidP="00CC3A62">
            <w:pPr>
              <w:pStyle w:val="TabellHuvud"/>
              <w:cnfStyle w:val="100000000000" w:firstRow="1" w:lastRow="0" w:firstColumn="0" w:lastColumn="0" w:oddVBand="0" w:evenVBand="0" w:oddHBand="0" w:evenHBand="0" w:firstRowFirstColumn="0" w:firstRowLastColumn="0" w:lastRowFirstColumn="0" w:lastRowLastColumn="0"/>
            </w:pPr>
            <w:r w:rsidRPr="0062088A">
              <w:t>2017</w:t>
            </w:r>
          </w:p>
        </w:tc>
        <w:tc>
          <w:tcPr>
            <w:tcW w:w="654" w:type="pct"/>
            <w:tcBorders>
              <w:top w:val="none" w:sz="0" w:space="0" w:color="auto"/>
              <w:left w:val="none" w:sz="0" w:space="0" w:color="auto"/>
              <w:bottom w:val="none" w:sz="0" w:space="0" w:color="auto"/>
              <w:right w:val="none" w:sz="0" w:space="0" w:color="auto"/>
              <w:tl2br w:val="none" w:sz="0" w:space="0" w:color="auto"/>
              <w:tr2bl w:val="none" w:sz="0" w:space="0" w:color="auto"/>
            </w:tcBorders>
            <w:noWrap/>
            <w:hideMark/>
          </w:tcPr>
          <w:p w14:paraId="04FB627B" w14:textId="77777777" w:rsidR="005B1647" w:rsidRPr="0062088A" w:rsidRDefault="005B1647" w:rsidP="00CC3A62">
            <w:pPr>
              <w:pStyle w:val="TabellHuvud"/>
              <w:cnfStyle w:val="100000000000" w:firstRow="1" w:lastRow="0" w:firstColumn="0" w:lastColumn="0" w:oddVBand="0" w:evenVBand="0" w:oddHBand="0" w:evenHBand="0" w:firstRowFirstColumn="0" w:firstRowLastColumn="0" w:lastRowFirstColumn="0" w:lastRowLastColumn="0"/>
            </w:pPr>
            <w:r w:rsidRPr="0062088A">
              <w:t>2018</w:t>
            </w:r>
          </w:p>
        </w:tc>
        <w:tc>
          <w:tcPr>
            <w:tcW w:w="654" w:type="pct"/>
            <w:tcBorders>
              <w:top w:val="none" w:sz="0" w:space="0" w:color="auto"/>
              <w:left w:val="none" w:sz="0" w:space="0" w:color="auto"/>
              <w:bottom w:val="none" w:sz="0" w:space="0" w:color="auto"/>
              <w:right w:val="none" w:sz="0" w:space="0" w:color="auto"/>
              <w:tl2br w:val="none" w:sz="0" w:space="0" w:color="auto"/>
              <w:tr2bl w:val="none" w:sz="0" w:space="0" w:color="auto"/>
            </w:tcBorders>
            <w:noWrap/>
            <w:hideMark/>
          </w:tcPr>
          <w:p w14:paraId="3AFDB9B0" w14:textId="77777777" w:rsidR="005B1647" w:rsidRPr="0062088A" w:rsidRDefault="005B1647" w:rsidP="00CC3A62">
            <w:pPr>
              <w:pStyle w:val="TabellHuvud"/>
              <w:cnfStyle w:val="100000000000" w:firstRow="1" w:lastRow="0" w:firstColumn="0" w:lastColumn="0" w:oddVBand="0" w:evenVBand="0" w:oddHBand="0" w:evenHBand="0" w:firstRowFirstColumn="0" w:firstRowLastColumn="0" w:lastRowFirstColumn="0" w:lastRowLastColumn="0"/>
            </w:pPr>
            <w:r w:rsidRPr="0062088A">
              <w:t>2019</w:t>
            </w:r>
          </w:p>
        </w:tc>
      </w:tr>
      <w:tr w:rsidR="00155607" w14:paraId="77A2F0CB" w14:textId="77777777" w:rsidTr="00CC3A62">
        <w:trPr>
          <w:trHeight w:val="255"/>
        </w:trPr>
        <w:tc>
          <w:tcPr>
            <w:cnfStyle w:val="001000000000" w:firstRow="0" w:lastRow="0" w:firstColumn="1" w:lastColumn="0" w:oddVBand="0" w:evenVBand="0" w:oddHBand="0" w:evenHBand="0" w:firstRowFirstColumn="0" w:firstRowLastColumn="0" w:lastRowFirstColumn="0" w:lastRowLastColumn="0"/>
            <w:tcW w:w="1731" w:type="pct"/>
            <w:noWrap/>
            <w:hideMark/>
          </w:tcPr>
          <w:p w14:paraId="737AE7AC" w14:textId="77777777" w:rsidR="005B1647" w:rsidRPr="0062088A" w:rsidRDefault="005B1647" w:rsidP="005B1647">
            <w:pPr>
              <w:pStyle w:val="Tabell"/>
            </w:pPr>
            <w:r w:rsidRPr="0062088A">
              <w:t>Faktiskt saldo</w:t>
            </w:r>
          </w:p>
        </w:tc>
        <w:tc>
          <w:tcPr>
            <w:tcW w:w="653" w:type="pct"/>
            <w:noWrap/>
            <w:hideMark/>
          </w:tcPr>
          <w:p w14:paraId="4D1699B6" w14:textId="77777777" w:rsidR="005B1647" w:rsidRPr="0062088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2088A">
              <w:t>-32 650</w:t>
            </w:r>
          </w:p>
        </w:tc>
        <w:tc>
          <w:tcPr>
            <w:tcW w:w="654" w:type="pct"/>
            <w:noWrap/>
            <w:hideMark/>
          </w:tcPr>
          <w:p w14:paraId="7713A811" w14:textId="77777777" w:rsidR="005B1647" w:rsidRPr="0062088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2088A">
              <w:t>85 301</w:t>
            </w:r>
          </w:p>
        </w:tc>
        <w:tc>
          <w:tcPr>
            <w:tcW w:w="653" w:type="pct"/>
            <w:noWrap/>
            <w:hideMark/>
          </w:tcPr>
          <w:p w14:paraId="482382EB" w14:textId="77777777" w:rsidR="005B1647" w:rsidRPr="0062088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2088A">
              <w:t>61 775</w:t>
            </w:r>
          </w:p>
        </w:tc>
        <w:tc>
          <w:tcPr>
            <w:tcW w:w="654" w:type="pct"/>
            <w:noWrap/>
            <w:hideMark/>
          </w:tcPr>
          <w:p w14:paraId="15625D32" w14:textId="77777777" w:rsidR="005B1647" w:rsidRPr="0062088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2088A">
              <w:t>80 049</w:t>
            </w:r>
          </w:p>
        </w:tc>
        <w:tc>
          <w:tcPr>
            <w:tcW w:w="654" w:type="pct"/>
            <w:noWrap/>
            <w:hideMark/>
          </w:tcPr>
          <w:p w14:paraId="799E093F" w14:textId="77777777" w:rsidR="005B1647" w:rsidRPr="0062088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2088A">
              <w:t>111 946</w:t>
            </w:r>
          </w:p>
        </w:tc>
      </w:tr>
      <w:tr w:rsidR="00155607" w14:paraId="40FC8E63" w14:textId="77777777" w:rsidTr="00CC3A62">
        <w:trPr>
          <w:trHeight w:val="255"/>
        </w:trPr>
        <w:tc>
          <w:tcPr>
            <w:cnfStyle w:val="001000000000" w:firstRow="0" w:lastRow="0" w:firstColumn="1" w:lastColumn="0" w:oddVBand="0" w:evenVBand="0" w:oddHBand="0" w:evenHBand="0" w:firstRowFirstColumn="0" w:firstRowLastColumn="0" w:lastRowFirstColumn="0" w:lastRowLastColumn="0"/>
            <w:tcW w:w="1731" w:type="pct"/>
            <w:noWrap/>
            <w:hideMark/>
          </w:tcPr>
          <w:p w14:paraId="28E81465" w14:textId="77777777" w:rsidR="005B1647" w:rsidRPr="0062088A" w:rsidRDefault="005B1647" w:rsidP="00CC3A62">
            <w:pPr>
              <w:pStyle w:val="Tabell"/>
            </w:pPr>
            <w:r w:rsidRPr="0062088A">
              <w:t>Engångseffekter m.m.</w:t>
            </w:r>
          </w:p>
        </w:tc>
        <w:tc>
          <w:tcPr>
            <w:tcW w:w="653" w:type="pct"/>
            <w:noWrap/>
            <w:hideMark/>
          </w:tcPr>
          <w:p w14:paraId="6A633836" w14:textId="77777777" w:rsidR="005B1647" w:rsidRPr="0062088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2088A">
              <w:t>627</w:t>
            </w:r>
          </w:p>
        </w:tc>
        <w:tc>
          <w:tcPr>
            <w:tcW w:w="654" w:type="pct"/>
            <w:noWrap/>
            <w:hideMark/>
          </w:tcPr>
          <w:p w14:paraId="7B70616E" w14:textId="77777777" w:rsidR="005B1647" w:rsidRPr="0062088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2088A">
              <w:t>52 166</w:t>
            </w:r>
          </w:p>
        </w:tc>
        <w:tc>
          <w:tcPr>
            <w:tcW w:w="653" w:type="pct"/>
            <w:noWrap/>
            <w:hideMark/>
          </w:tcPr>
          <w:p w14:paraId="2156B5CB" w14:textId="77777777" w:rsidR="005B1647" w:rsidRPr="0062088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2088A">
              <w:t>9 650</w:t>
            </w:r>
          </w:p>
        </w:tc>
        <w:tc>
          <w:tcPr>
            <w:tcW w:w="654" w:type="pct"/>
            <w:noWrap/>
            <w:hideMark/>
          </w:tcPr>
          <w:p w14:paraId="1688F7E7" w14:textId="77777777" w:rsidR="005B1647" w:rsidRPr="0062088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2088A">
              <w:t>1 158</w:t>
            </w:r>
          </w:p>
        </w:tc>
        <w:tc>
          <w:tcPr>
            <w:tcW w:w="654" w:type="pct"/>
            <w:noWrap/>
            <w:hideMark/>
          </w:tcPr>
          <w:p w14:paraId="1F9B1384" w14:textId="77777777" w:rsidR="005B1647" w:rsidRPr="0062088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2088A">
              <w:t>64 987</w:t>
            </w:r>
          </w:p>
        </w:tc>
      </w:tr>
      <w:tr w:rsidR="00155607" w:rsidRPr="00CC3A62" w14:paraId="33EF4282" w14:textId="77777777" w:rsidTr="00CC3A62">
        <w:trPr>
          <w:cnfStyle w:val="010000000000" w:firstRow="0" w:lastRow="1" w:firstColumn="0" w:lastColumn="0" w:oddVBand="0" w:evenVBand="0" w:oddHBand="0" w:evenHBand="0" w:firstRowFirstColumn="0" w:firstRowLastColumn="0" w:lastRowFirstColumn="0" w:lastRowLastColumn="0"/>
          <w:trHeight w:val="255"/>
        </w:trPr>
        <w:tc>
          <w:tcPr>
            <w:cnfStyle w:val="001000000000" w:firstRow="0" w:lastRow="0" w:firstColumn="1" w:lastColumn="0" w:oddVBand="0" w:evenVBand="0" w:oddHBand="0" w:evenHBand="0" w:firstRowFirstColumn="0" w:firstRowLastColumn="0" w:lastRowFirstColumn="0" w:lastRowLastColumn="0"/>
            <w:tcW w:w="1731" w:type="pct"/>
            <w:noWrap/>
            <w:hideMark/>
          </w:tcPr>
          <w:p w14:paraId="433424CA" w14:textId="77777777" w:rsidR="005B1647" w:rsidRPr="00CC3A62" w:rsidRDefault="005B1647" w:rsidP="00CC3A62">
            <w:pPr>
              <w:pStyle w:val="Tabell"/>
              <w:rPr>
                <w:b w:val="0"/>
              </w:rPr>
            </w:pPr>
            <w:r w:rsidRPr="00CC3A62">
              <w:rPr>
                <w:b w:val="0"/>
              </w:rPr>
              <w:t>Underliggande saldo</w:t>
            </w:r>
          </w:p>
        </w:tc>
        <w:tc>
          <w:tcPr>
            <w:tcW w:w="653" w:type="pct"/>
            <w:noWrap/>
            <w:hideMark/>
          </w:tcPr>
          <w:p w14:paraId="427424D6" w14:textId="77777777" w:rsidR="005B1647" w:rsidRPr="00CC3A62" w:rsidRDefault="005B1647" w:rsidP="005B1647">
            <w:pPr>
              <w:pStyle w:val="Tabell"/>
              <w:cnfStyle w:val="010000000000" w:firstRow="0" w:lastRow="1" w:firstColumn="0" w:lastColumn="0" w:oddVBand="0" w:evenVBand="0" w:oddHBand="0" w:evenHBand="0" w:firstRowFirstColumn="0" w:firstRowLastColumn="0" w:lastRowFirstColumn="0" w:lastRowLastColumn="0"/>
              <w:rPr>
                <w:b w:val="0"/>
              </w:rPr>
            </w:pPr>
            <w:r w:rsidRPr="00CC3A62">
              <w:rPr>
                <w:b w:val="0"/>
              </w:rPr>
              <w:t>-33 276</w:t>
            </w:r>
          </w:p>
        </w:tc>
        <w:tc>
          <w:tcPr>
            <w:tcW w:w="654" w:type="pct"/>
            <w:noWrap/>
            <w:hideMark/>
          </w:tcPr>
          <w:p w14:paraId="7CB5FC35" w14:textId="77777777" w:rsidR="005B1647" w:rsidRPr="00CC3A62" w:rsidRDefault="005B1647" w:rsidP="005B1647">
            <w:pPr>
              <w:pStyle w:val="Tabell"/>
              <w:cnfStyle w:val="010000000000" w:firstRow="0" w:lastRow="1" w:firstColumn="0" w:lastColumn="0" w:oddVBand="0" w:evenVBand="0" w:oddHBand="0" w:evenHBand="0" w:firstRowFirstColumn="0" w:firstRowLastColumn="0" w:lastRowFirstColumn="0" w:lastRowLastColumn="0"/>
              <w:rPr>
                <w:b w:val="0"/>
              </w:rPr>
            </w:pPr>
            <w:r w:rsidRPr="00CC3A62">
              <w:rPr>
                <w:b w:val="0"/>
              </w:rPr>
              <w:t>33 134</w:t>
            </w:r>
          </w:p>
        </w:tc>
        <w:tc>
          <w:tcPr>
            <w:tcW w:w="653" w:type="pct"/>
            <w:noWrap/>
            <w:hideMark/>
          </w:tcPr>
          <w:p w14:paraId="6C996E9E" w14:textId="77777777" w:rsidR="005B1647" w:rsidRPr="00CC3A62" w:rsidRDefault="005B1647" w:rsidP="005B1647">
            <w:pPr>
              <w:pStyle w:val="Tabell"/>
              <w:cnfStyle w:val="010000000000" w:firstRow="0" w:lastRow="1" w:firstColumn="0" w:lastColumn="0" w:oddVBand="0" w:evenVBand="0" w:oddHBand="0" w:evenHBand="0" w:firstRowFirstColumn="0" w:firstRowLastColumn="0" w:lastRowFirstColumn="0" w:lastRowLastColumn="0"/>
              <w:rPr>
                <w:b w:val="0"/>
              </w:rPr>
            </w:pPr>
            <w:r w:rsidRPr="00CC3A62">
              <w:rPr>
                <w:b w:val="0"/>
              </w:rPr>
              <w:t>52 125</w:t>
            </w:r>
          </w:p>
        </w:tc>
        <w:tc>
          <w:tcPr>
            <w:tcW w:w="654" w:type="pct"/>
            <w:noWrap/>
            <w:hideMark/>
          </w:tcPr>
          <w:p w14:paraId="55359CDB" w14:textId="77777777" w:rsidR="005B1647" w:rsidRPr="00CC3A62" w:rsidRDefault="005B1647" w:rsidP="005B1647">
            <w:pPr>
              <w:pStyle w:val="Tabell"/>
              <w:cnfStyle w:val="010000000000" w:firstRow="0" w:lastRow="1" w:firstColumn="0" w:lastColumn="0" w:oddVBand="0" w:evenVBand="0" w:oddHBand="0" w:evenHBand="0" w:firstRowFirstColumn="0" w:firstRowLastColumn="0" w:lastRowFirstColumn="0" w:lastRowLastColumn="0"/>
              <w:rPr>
                <w:b w:val="0"/>
              </w:rPr>
            </w:pPr>
            <w:r w:rsidRPr="00CC3A62">
              <w:rPr>
                <w:b w:val="0"/>
              </w:rPr>
              <w:t>78 892</w:t>
            </w:r>
          </w:p>
        </w:tc>
        <w:tc>
          <w:tcPr>
            <w:tcW w:w="654" w:type="pct"/>
            <w:noWrap/>
            <w:hideMark/>
          </w:tcPr>
          <w:p w14:paraId="04CF6856" w14:textId="77777777" w:rsidR="005B1647" w:rsidRPr="00CC3A62" w:rsidRDefault="005B1647" w:rsidP="005B1647">
            <w:pPr>
              <w:pStyle w:val="Tabell"/>
              <w:cnfStyle w:val="010000000000" w:firstRow="0" w:lastRow="1" w:firstColumn="0" w:lastColumn="0" w:oddVBand="0" w:evenVBand="0" w:oddHBand="0" w:evenHBand="0" w:firstRowFirstColumn="0" w:firstRowLastColumn="0" w:lastRowFirstColumn="0" w:lastRowLastColumn="0"/>
              <w:rPr>
                <w:b w:val="0"/>
              </w:rPr>
            </w:pPr>
            <w:r w:rsidRPr="00CC3A62">
              <w:rPr>
                <w:b w:val="0"/>
              </w:rPr>
              <w:t>46 960</w:t>
            </w:r>
          </w:p>
        </w:tc>
      </w:tr>
    </w:tbl>
    <w:p w14:paraId="3D69F540" w14:textId="77777777" w:rsidR="005B1647" w:rsidRDefault="005B1647" w:rsidP="005B1647">
      <w:pPr>
        <w:pStyle w:val="Rubrik4utannumrering"/>
      </w:pPr>
      <w:r w:rsidRPr="005B6032">
        <w:t>Engångseffekter 2019</w:t>
      </w:r>
    </w:p>
    <w:p w14:paraId="24F26E6B" w14:textId="77777777" w:rsidR="005B1647" w:rsidRPr="005B6032" w:rsidRDefault="005B1647" w:rsidP="005B1647">
      <w:pPr>
        <w:pStyle w:val="Brdtext"/>
      </w:pPr>
      <w:r w:rsidRPr="005B6032">
        <w:t>Engångseffekterna 2019 förbättrade saldot med 65 miljarder kronor. Större poster kommenteras i detta avsnitt liksom under respektive inkomst- och utgiftsområde (</w:t>
      </w:r>
      <w:r>
        <w:t>avsnitt 2.4 och 2.6</w:t>
      </w:r>
      <w:r w:rsidRPr="005B6032">
        <w:t>).</w:t>
      </w:r>
    </w:p>
    <w:p w14:paraId="0382D45E" w14:textId="77777777" w:rsidR="005B1647" w:rsidRPr="005B6032" w:rsidRDefault="005B1647" w:rsidP="005B1647">
      <w:pPr>
        <w:pStyle w:val="Rubrik5utannumrering"/>
        <w:rPr>
          <w:rFonts w:eastAsiaTheme="minorHAnsi"/>
        </w:rPr>
      </w:pPr>
      <w:r w:rsidRPr="005B6032">
        <w:rPr>
          <w:rFonts w:eastAsiaTheme="minorHAnsi"/>
        </w:rPr>
        <w:lastRenderedPageBreak/>
        <w:t>Inkomsttitlar</w:t>
      </w:r>
    </w:p>
    <w:p w14:paraId="4D19D74A" w14:textId="77777777" w:rsidR="005B1647" w:rsidRPr="005B6032" w:rsidRDefault="005B1647" w:rsidP="005B1647">
      <w:pPr>
        <w:pStyle w:val="Brdtext"/>
      </w:pPr>
      <w:r w:rsidRPr="005B6032">
        <w:t>På budgetens inkomstsida dominerade negativa engångseffekter 2019. De senaste åren har budgetsaldot påverkats kraftigt av stora extra inbetalningar till skattekontot, framför allt från bolag. Det antas bero på en förhållandevis fördelaktig ränta på dessa konton. Åren 2015–2018 bedöms kapitalplaceringar på skattekontot ha stärkt budgetsaldot med sammanlagt 61 miljarder kronor. Till följd av svagt stigande marknadsräntor i slutet av året bedöms kapitalplaceringarna i stället ha minskat med 5</w:t>
      </w:r>
      <w:r>
        <w:t> </w:t>
      </w:r>
      <w:r w:rsidRPr="005B6032">
        <w:t>miljarder kronor under 2019.</w:t>
      </w:r>
    </w:p>
    <w:p w14:paraId="7365141C" w14:textId="77777777" w:rsidR="005B1647" w:rsidRDefault="005B1647" w:rsidP="005B1647">
      <w:pPr>
        <w:pStyle w:val="Brdtext"/>
      </w:pPr>
      <w:r w:rsidRPr="005B6032">
        <w:t>Under 2019 gjorde Exportkreditnämnden och tre statliga bolag inleverans av överskott och extrautdelningar till staten på totalt 0,4 miljarder kronor. Som extrautdelning räknas sådan utdelning som inte ryms inom föregående års utdelningsbara resultat eller som beror på uppskrivning av tillgångsvärden (samma definition som i nationalräkenskaperna).</w:t>
      </w:r>
    </w:p>
    <w:p w14:paraId="07C17B66" w14:textId="77777777" w:rsidR="005B1647" w:rsidRDefault="005B1647" w:rsidP="005B1647">
      <w:pPr>
        <w:pStyle w:val="Rubrik5utannumrering"/>
      </w:pPr>
      <w:r>
        <w:t>Anslag</w:t>
      </w:r>
    </w:p>
    <w:p w14:paraId="24A7AA09" w14:textId="77777777" w:rsidR="005B1647" w:rsidRDefault="005B1647" w:rsidP="005B1647">
      <w:pPr>
        <w:pStyle w:val="Brdtext"/>
      </w:pPr>
      <w:r>
        <w:t>Sverige medverkar vid inrättandet av Asiatiska banken för infrastrukturinvesteringar (AIIB) med ett kapitaltillskott på ca 0,2 miljarder kronor per år 2016–2020.</w:t>
      </w:r>
    </w:p>
    <w:p w14:paraId="4F32D4AA" w14:textId="77777777" w:rsidR="005B1647" w:rsidRDefault="005B1647" w:rsidP="005B1647">
      <w:pPr>
        <w:pStyle w:val="Rubrik5utannumrering"/>
      </w:pPr>
      <w:r>
        <w:t>Riksgäldskontorets nettoutlåning</w:t>
      </w:r>
    </w:p>
    <w:p w14:paraId="6C155CD7" w14:textId="77777777" w:rsidR="005B1647" w:rsidRDefault="005B1647" w:rsidP="005B1647">
      <w:pPr>
        <w:pStyle w:val="Brdtext"/>
      </w:pPr>
      <w:r>
        <w:t>Riksbankens lån i Riksgäldskontoret har varit en stor negativ engångseffekt de senaste åren. Under 2019 uppstod i stället en stor positiv engångseffekt eftersom Riksbanken i början av året beslutade att minska valutareservens storlek. Det innebar att Riksbanken minskade sina lån i Riksgäldskontoret genom att inte refinansiera flera av de lån som förföll 2019. Totalt stärktes budgetsaldot med 67 miljarder kronor till följd av detta.</w:t>
      </w:r>
    </w:p>
    <w:p w14:paraId="0A979134" w14:textId="77777777" w:rsidR="005B1647" w:rsidRDefault="005B1647" w:rsidP="005B1647">
      <w:pPr>
        <w:pStyle w:val="Brdtext"/>
      </w:pPr>
      <w:r>
        <w:t>En annan positiv engångseffekt var att Affärsverket Svenska kraftnät minskade sina investeringslån med 1,3 miljarder kronor.</w:t>
      </w:r>
    </w:p>
    <w:p w14:paraId="73AA3D59" w14:textId="77777777" w:rsidR="005B1647" w:rsidRDefault="005B1647" w:rsidP="005B1647">
      <w:pPr>
        <w:pStyle w:val="Brdtext"/>
      </w:pPr>
      <w:r>
        <w:t>En del av ålderspensionsavgiften inbetalas månadsvis som premiepensionsavgift till Pensionsmyndighetens konto i Riksgäldskontoret. Inflödet inkluderar regleringar för tidigare år vilka varierar mellan åren. Medlen placeras tillfälligt på kontot eller i obligationer i avvaktan på att pensionsrätten fastställs. Året efter intjänandeåret, i december månad, utbetalas premiepensionsmedel (inkl. avkastning) till pensions</w:t>
      </w:r>
      <w:r>
        <w:softHyphen/>
        <w:t>spararnas valda fonder. Inbetalning av premiepensionsavgifter uppgick till 44 miljarder kronor 2019 och utbetalning av premiepensionsmedel till 43 miljarder kronor. Myndighetens övriga tillfälliga förvaltning av premiepensionsmedel medförde en minskad behållning på kontot med 3,2 miljarder kronor.</w:t>
      </w:r>
    </w:p>
    <w:p w14:paraId="650067C8" w14:textId="77777777" w:rsidR="005B1647" w:rsidRDefault="005B1647" w:rsidP="005B1647">
      <w:pPr>
        <w:pStyle w:val="Brdtext"/>
      </w:pPr>
      <w:r>
        <w:t>Det finns också ett konto för Pensionsmyndighetens handel med fondandelar inom premiepensionssystemet. Detta konto medförde en temporär minskning av nettoutlåningen med 1,4 miljarder kronor.</w:t>
      </w:r>
    </w:p>
    <w:p w14:paraId="5B9A4596" w14:textId="77777777" w:rsidR="005B1647" w:rsidRDefault="005B1647" w:rsidP="005B1647">
      <w:pPr>
        <w:pStyle w:val="Brdtext"/>
      </w:pPr>
      <w:r>
        <w:t>Under posten Övrigt, netto (0,1 miljard kronor) ingår nettoutlåning till övriga myndigheter, bolag och affärsverk.</w:t>
      </w:r>
    </w:p>
    <w:p w14:paraId="486C74D7" w14:textId="77777777" w:rsidR="005B1647" w:rsidRDefault="005B1647" w:rsidP="005B1647">
      <w:r>
        <w:br w:type="page"/>
      </w:r>
    </w:p>
    <w:p w14:paraId="03CB44C9" w14:textId="2E8A105D" w:rsidR="005B1647" w:rsidRDefault="005B1647" w:rsidP="005B1647">
      <w:pPr>
        <w:pStyle w:val="TabellRubrik"/>
      </w:pPr>
      <w:bookmarkStart w:id="216" w:name="_Toc37340126"/>
      <w:r>
        <w:lastRenderedPageBreak/>
        <w:t xml:space="preserve">Tabell </w:t>
      </w:r>
      <w:r>
        <w:fldChar w:fldCharType="begin"/>
      </w:r>
      <w:r>
        <w:instrText xml:space="preserve"> STYLEREF  "Rubrik 1" \n</w:instrText>
      </w:r>
      <w:r>
        <w:fldChar w:fldCharType="separate"/>
      </w:r>
      <w:r w:rsidR="00301022">
        <w:rPr>
          <w:noProof/>
        </w:rPr>
        <w:t>2</w:t>
      </w:r>
      <w:r>
        <w:rPr>
          <w:noProof/>
        </w:rPr>
        <w:fldChar w:fldCharType="end"/>
      </w:r>
      <w:r>
        <w:t>.</w:t>
      </w:r>
      <w:fldSimple w:instr=" SEQ Tabell \* ARABIC \s 1 ">
        <w:r w:rsidR="00301022">
          <w:rPr>
            <w:noProof/>
          </w:rPr>
          <w:t>126</w:t>
        </w:r>
      </w:fldSimple>
      <w:r>
        <w:tab/>
        <w:t>Vissa större engångsposters påverkan på statens budget</w:t>
      </w:r>
      <w:r>
        <w:br/>
        <w:t>2019 och 2018</w:t>
      </w:r>
      <w:bookmarkEnd w:id="216"/>
    </w:p>
    <w:p w14:paraId="281A7CFB" w14:textId="77777777" w:rsidR="005B1647" w:rsidRDefault="005B1647" w:rsidP="005B1647">
      <w:pPr>
        <w:pStyle w:val="TabellUnderrubrik"/>
      </w:pPr>
      <w:r w:rsidRPr="007B0EB9">
        <w:t>Miljoner kronor</w:t>
      </w:r>
    </w:p>
    <w:tbl>
      <w:tblPr>
        <w:tblStyle w:val="RKBPTabell"/>
        <w:tblW w:w="5000" w:type="pct"/>
        <w:tblLayout w:type="fixed"/>
        <w:tblLook w:val="06E0" w:firstRow="1" w:lastRow="1" w:firstColumn="1" w:lastColumn="0" w:noHBand="1" w:noVBand="1"/>
      </w:tblPr>
      <w:tblGrid>
        <w:gridCol w:w="1700"/>
        <w:gridCol w:w="4114"/>
        <w:gridCol w:w="778"/>
        <w:gridCol w:w="778"/>
      </w:tblGrid>
      <w:tr w:rsidR="00155607" w14:paraId="7CD74732" w14:textId="77777777" w:rsidTr="006969D2">
        <w:trPr>
          <w:cnfStyle w:val="100000000000" w:firstRow="1" w:lastRow="0" w:firstColumn="0" w:lastColumn="0" w:oddVBand="0" w:evenVBand="0" w:oddHBand="0" w:evenHBand="0" w:firstRowFirstColumn="0" w:firstRowLastColumn="0" w:lastRowFirstColumn="0" w:lastRowLastColumn="0"/>
          <w:trHeight w:val="255"/>
        </w:trPr>
        <w:tc>
          <w:tcPr>
            <w:cnfStyle w:val="001000000000" w:firstRow="0" w:lastRow="0" w:firstColumn="1" w:lastColumn="0" w:oddVBand="0" w:evenVBand="0" w:oddHBand="0" w:evenHBand="0" w:firstRowFirstColumn="0" w:firstRowLastColumn="0" w:lastRowFirstColumn="0" w:lastRowLastColumn="0"/>
            <w:tcW w:w="1153" w:type="pct"/>
            <w:noWrap/>
            <w:hideMark/>
          </w:tcPr>
          <w:p w14:paraId="1B39783C" w14:textId="77777777" w:rsidR="005B1647" w:rsidRPr="00EA2193" w:rsidRDefault="005B1647" w:rsidP="006969D2">
            <w:pPr>
              <w:pStyle w:val="TabellHuvud"/>
            </w:pPr>
            <w:r w:rsidRPr="00EA2193">
              <w:t>Poster</w:t>
            </w:r>
          </w:p>
        </w:tc>
        <w:tc>
          <w:tcPr>
            <w:tcW w:w="2790" w:type="pct"/>
            <w:noWrap/>
            <w:hideMark/>
          </w:tcPr>
          <w:p w14:paraId="06C6617A" w14:textId="77777777" w:rsidR="005B1647" w:rsidRPr="00EA2193" w:rsidRDefault="005B1647" w:rsidP="006969D2">
            <w:pPr>
              <w:pStyle w:val="TabellHuvud"/>
              <w:jc w:val="left"/>
              <w:cnfStyle w:val="100000000000" w:firstRow="1" w:lastRow="0" w:firstColumn="0" w:lastColumn="0" w:oddVBand="0" w:evenVBand="0" w:oddHBand="0" w:evenHBand="0" w:firstRowFirstColumn="0" w:firstRowLastColumn="0" w:lastRowFirstColumn="0" w:lastRowLastColumn="0"/>
            </w:pPr>
            <w:r w:rsidRPr="00EA2193">
              <w:t> </w:t>
            </w:r>
          </w:p>
        </w:tc>
        <w:tc>
          <w:tcPr>
            <w:tcW w:w="528" w:type="pct"/>
            <w:noWrap/>
            <w:hideMark/>
          </w:tcPr>
          <w:p w14:paraId="03964A55" w14:textId="77777777" w:rsidR="005B1647" w:rsidRPr="00EA2193" w:rsidRDefault="005B1647" w:rsidP="006969D2">
            <w:pPr>
              <w:pStyle w:val="TabellHuvud"/>
              <w:cnfStyle w:val="100000000000" w:firstRow="1" w:lastRow="0" w:firstColumn="0" w:lastColumn="0" w:oddVBand="0" w:evenVBand="0" w:oddHBand="0" w:evenHBand="0" w:firstRowFirstColumn="0" w:firstRowLastColumn="0" w:lastRowFirstColumn="0" w:lastRowLastColumn="0"/>
            </w:pPr>
            <w:r w:rsidRPr="00EA2193">
              <w:t>2019</w:t>
            </w:r>
          </w:p>
        </w:tc>
        <w:tc>
          <w:tcPr>
            <w:tcW w:w="528" w:type="pct"/>
            <w:noWrap/>
            <w:hideMark/>
          </w:tcPr>
          <w:p w14:paraId="37AE5D85" w14:textId="77777777" w:rsidR="005B1647" w:rsidRPr="00EA2193" w:rsidRDefault="005B1647" w:rsidP="006969D2">
            <w:pPr>
              <w:pStyle w:val="TabellHuvud"/>
              <w:cnfStyle w:val="100000000000" w:firstRow="1" w:lastRow="0" w:firstColumn="0" w:lastColumn="0" w:oddVBand="0" w:evenVBand="0" w:oddHBand="0" w:evenHBand="0" w:firstRowFirstColumn="0" w:firstRowLastColumn="0" w:lastRowFirstColumn="0" w:lastRowLastColumn="0"/>
            </w:pPr>
            <w:r w:rsidRPr="00EA2193">
              <w:t>2018</w:t>
            </w:r>
          </w:p>
        </w:tc>
      </w:tr>
      <w:tr w:rsidR="00155607" w14:paraId="69D33E6D" w14:textId="77777777" w:rsidTr="006969D2">
        <w:trPr>
          <w:trHeight w:val="225"/>
        </w:trPr>
        <w:tc>
          <w:tcPr>
            <w:cnfStyle w:val="001000000000" w:firstRow="0" w:lastRow="0" w:firstColumn="1" w:lastColumn="0" w:oddVBand="0" w:evenVBand="0" w:oddHBand="0" w:evenHBand="0" w:firstRowFirstColumn="0" w:firstRowLastColumn="0" w:lastRowFirstColumn="0" w:lastRowLastColumn="0"/>
            <w:tcW w:w="1153" w:type="pct"/>
            <w:noWrap/>
            <w:hideMark/>
          </w:tcPr>
          <w:p w14:paraId="28610709" w14:textId="77777777" w:rsidR="005B1647" w:rsidRPr="007B0EB9" w:rsidRDefault="005B1647" w:rsidP="005B1647">
            <w:pPr>
              <w:pStyle w:val="Tabell"/>
              <w:rPr>
                <w:b/>
                <w:bCs/>
              </w:rPr>
            </w:pPr>
            <w:r w:rsidRPr="007B0EB9">
              <w:rPr>
                <w:b/>
                <w:bCs/>
              </w:rPr>
              <w:t>Inkomsttitlar</w:t>
            </w:r>
          </w:p>
        </w:tc>
        <w:tc>
          <w:tcPr>
            <w:tcW w:w="2790" w:type="pct"/>
            <w:noWrap/>
            <w:hideMark/>
          </w:tcPr>
          <w:p w14:paraId="2D579D97" w14:textId="77777777" w:rsidR="005B1647" w:rsidRPr="007B0EB9" w:rsidRDefault="005B1647" w:rsidP="006969D2">
            <w:pPr>
              <w:pStyle w:val="Tabell"/>
              <w:jc w:val="left"/>
              <w:cnfStyle w:val="000000000000" w:firstRow="0" w:lastRow="0" w:firstColumn="0" w:lastColumn="0" w:oddVBand="0" w:evenVBand="0" w:oddHBand="0" w:evenHBand="0" w:firstRowFirstColumn="0" w:firstRowLastColumn="0" w:lastRowFirstColumn="0" w:lastRowLastColumn="0"/>
            </w:pPr>
          </w:p>
        </w:tc>
        <w:tc>
          <w:tcPr>
            <w:tcW w:w="528" w:type="pct"/>
            <w:noWrap/>
            <w:hideMark/>
          </w:tcPr>
          <w:p w14:paraId="154581F9" w14:textId="77777777" w:rsidR="005B1647" w:rsidRPr="007B0EB9"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7B0EB9">
              <w:rPr>
                <w:b/>
                <w:bCs/>
              </w:rPr>
              <w:t>-4 634</w:t>
            </w:r>
          </w:p>
        </w:tc>
        <w:tc>
          <w:tcPr>
            <w:tcW w:w="528" w:type="pct"/>
            <w:noWrap/>
            <w:hideMark/>
          </w:tcPr>
          <w:p w14:paraId="2697F850" w14:textId="77777777" w:rsidR="005B1647" w:rsidRPr="007B0EB9"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7B0EB9">
              <w:rPr>
                <w:b/>
                <w:bCs/>
              </w:rPr>
              <w:t>9 967</w:t>
            </w:r>
          </w:p>
        </w:tc>
      </w:tr>
      <w:tr w:rsidR="00155607" w14:paraId="680EBFC6" w14:textId="77777777" w:rsidTr="006969D2">
        <w:trPr>
          <w:trHeight w:val="225"/>
        </w:trPr>
        <w:tc>
          <w:tcPr>
            <w:cnfStyle w:val="001000000000" w:firstRow="0" w:lastRow="0" w:firstColumn="1" w:lastColumn="0" w:oddVBand="0" w:evenVBand="0" w:oddHBand="0" w:evenHBand="0" w:firstRowFirstColumn="0" w:firstRowLastColumn="0" w:lastRowFirstColumn="0" w:lastRowLastColumn="0"/>
            <w:tcW w:w="1153" w:type="pct"/>
            <w:noWrap/>
            <w:hideMark/>
          </w:tcPr>
          <w:p w14:paraId="2746A96A" w14:textId="77777777" w:rsidR="005B1647" w:rsidRPr="007B0EB9" w:rsidRDefault="005B1647" w:rsidP="005B1647">
            <w:pPr>
              <w:pStyle w:val="Tabell"/>
              <w:rPr>
                <w:b/>
                <w:bCs/>
              </w:rPr>
            </w:pPr>
          </w:p>
        </w:tc>
        <w:tc>
          <w:tcPr>
            <w:tcW w:w="2790" w:type="pct"/>
            <w:noWrap/>
            <w:hideMark/>
          </w:tcPr>
          <w:p w14:paraId="5CDE1788" w14:textId="77777777" w:rsidR="005B1647" w:rsidRPr="007B0EB9" w:rsidRDefault="005B1647" w:rsidP="006969D2">
            <w:pPr>
              <w:pStyle w:val="Tabell"/>
              <w:jc w:val="left"/>
              <w:cnfStyle w:val="000000000000" w:firstRow="0" w:lastRow="0" w:firstColumn="0" w:lastColumn="0" w:oddVBand="0" w:evenVBand="0" w:oddHBand="0" w:evenHBand="0" w:firstRowFirstColumn="0" w:firstRowLastColumn="0" w:lastRowFirstColumn="0" w:lastRowLastColumn="0"/>
            </w:pPr>
            <w:r w:rsidRPr="007B0EB9">
              <w:t>Kapitalplaceringar på skattekonto, bolag</w:t>
            </w:r>
          </w:p>
        </w:tc>
        <w:tc>
          <w:tcPr>
            <w:tcW w:w="528" w:type="pct"/>
            <w:noWrap/>
            <w:hideMark/>
          </w:tcPr>
          <w:p w14:paraId="4F3995F2" w14:textId="77777777" w:rsidR="005B1647" w:rsidRPr="007B0EB9"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528" w:type="pct"/>
            <w:noWrap/>
            <w:hideMark/>
          </w:tcPr>
          <w:p w14:paraId="6F3A4113" w14:textId="77777777" w:rsidR="005B1647" w:rsidRPr="007B0EB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0EB9">
              <w:t>8 000</w:t>
            </w:r>
          </w:p>
        </w:tc>
      </w:tr>
      <w:tr w:rsidR="00155607" w14:paraId="18E00984" w14:textId="77777777" w:rsidTr="006969D2">
        <w:trPr>
          <w:trHeight w:val="225"/>
        </w:trPr>
        <w:tc>
          <w:tcPr>
            <w:cnfStyle w:val="001000000000" w:firstRow="0" w:lastRow="0" w:firstColumn="1" w:lastColumn="0" w:oddVBand="0" w:evenVBand="0" w:oddHBand="0" w:evenHBand="0" w:firstRowFirstColumn="0" w:firstRowLastColumn="0" w:lastRowFirstColumn="0" w:lastRowLastColumn="0"/>
            <w:tcW w:w="1153" w:type="pct"/>
            <w:noWrap/>
            <w:hideMark/>
          </w:tcPr>
          <w:p w14:paraId="1C6A2219" w14:textId="77777777" w:rsidR="005B1647" w:rsidRPr="007B0EB9" w:rsidRDefault="005B1647" w:rsidP="005B1647">
            <w:pPr>
              <w:pStyle w:val="Tabell"/>
            </w:pPr>
          </w:p>
        </w:tc>
        <w:tc>
          <w:tcPr>
            <w:tcW w:w="2790" w:type="pct"/>
            <w:noWrap/>
            <w:hideMark/>
          </w:tcPr>
          <w:p w14:paraId="2EAAD387" w14:textId="77777777" w:rsidR="005B1647" w:rsidRPr="007B0EB9" w:rsidRDefault="005B1647" w:rsidP="006969D2">
            <w:pPr>
              <w:pStyle w:val="Tabell"/>
              <w:jc w:val="left"/>
              <w:cnfStyle w:val="000000000000" w:firstRow="0" w:lastRow="0" w:firstColumn="0" w:lastColumn="0" w:oddVBand="0" w:evenVBand="0" w:oddHBand="0" w:evenHBand="0" w:firstRowFirstColumn="0" w:firstRowLastColumn="0" w:lastRowFirstColumn="0" w:lastRowLastColumn="0"/>
            </w:pPr>
            <w:r w:rsidRPr="007B0EB9">
              <w:t>Kapitalplaceringar och tidigarelagda skatteinbetalningar, hushåll</w:t>
            </w:r>
          </w:p>
        </w:tc>
        <w:tc>
          <w:tcPr>
            <w:tcW w:w="528" w:type="pct"/>
            <w:noWrap/>
            <w:hideMark/>
          </w:tcPr>
          <w:p w14:paraId="6A81AF97" w14:textId="77777777" w:rsidR="005B1647" w:rsidRPr="007B0EB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0EB9">
              <w:t>-5 000</w:t>
            </w:r>
          </w:p>
        </w:tc>
        <w:tc>
          <w:tcPr>
            <w:tcW w:w="528" w:type="pct"/>
            <w:noWrap/>
            <w:hideMark/>
          </w:tcPr>
          <w:p w14:paraId="0C3A33FD" w14:textId="77777777" w:rsidR="005B1647" w:rsidRPr="007B0EB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0EB9">
              <w:t>2 000</w:t>
            </w:r>
          </w:p>
        </w:tc>
      </w:tr>
      <w:tr w:rsidR="00155607" w14:paraId="65D9C6B9" w14:textId="77777777" w:rsidTr="006969D2">
        <w:trPr>
          <w:trHeight w:val="225"/>
        </w:trPr>
        <w:tc>
          <w:tcPr>
            <w:cnfStyle w:val="001000000000" w:firstRow="0" w:lastRow="0" w:firstColumn="1" w:lastColumn="0" w:oddVBand="0" w:evenVBand="0" w:oddHBand="0" w:evenHBand="0" w:firstRowFirstColumn="0" w:firstRowLastColumn="0" w:lastRowFirstColumn="0" w:lastRowLastColumn="0"/>
            <w:tcW w:w="1153" w:type="pct"/>
            <w:noWrap/>
            <w:hideMark/>
          </w:tcPr>
          <w:p w14:paraId="1BE115C3" w14:textId="77777777" w:rsidR="005B1647" w:rsidRPr="007B0EB9" w:rsidRDefault="005B1647" w:rsidP="005B1647">
            <w:pPr>
              <w:pStyle w:val="Tabell"/>
            </w:pPr>
          </w:p>
        </w:tc>
        <w:tc>
          <w:tcPr>
            <w:tcW w:w="2790" w:type="pct"/>
            <w:noWrap/>
            <w:hideMark/>
          </w:tcPr>
          <w:p w14:paraId="250CA7B1" w14:textId="77777777" w:rsidR="005B1647" w:rsidRPr="007B0EB9" w:rsidRDefault="005B1647" w:rsidP="006969D2">
            <w:pPr>
              <w:pStyle w:val="Tabell"/>
              <w:jc w:val="left"/>
              <w:cnfStyle w:val="000000000000" w:firstRow="0" w:lastRow="0" w:firstColumn="0" w:lastColumn="0" w:oddVBand="0" w:evenVBand="0" w:oddHBand="0" w:evenHBand="0" w:firstRowFirstColumn="0" w:firstRowLastColumn="0" w:lastRowFirstColumn="0" w:lastRowLastColumn="0"/>
            </w:pPr>
            <w:r w:rsidRPr="007B0EB9">
              <w:t>Ändrad redovisningsperiod energiskatt</w:t>
            </w:r>
          </w:p>
        </w:tc>
        <w:tc>
          <w:tcPr>
            <w:tcW w:w="528" w:type="pct"/>
            <w:noWrap/>
            <w:hideMark/>
          </w:tcPr>
          <w:p w14:paraId="718A0092" w14:textId="77777777" w:rsidR="005B1647" w:rsidRPr="007B0EB9"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528" w:type="pct"/>
            <w:noWrap/>
            <w:hideMark/>
          </w:tcPr>
          <w:p w14:paraId="5644E7FC" w14:textId="77777777" w:rsidR="005B1647" w:rsidRPr="007B0EB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0EB9">
              <w:t>-2 000</w:t>
            </w:r>
          </w:p>
        </w:tc>
      </w:tr>
      <w:tr w:rsidR="00155607" w14:paraId="6EA982C4" w14:textId="77777777" w:rsidTr="006969D2">
        <w:trPr>
          <w:trHeight w:val="225"/>
        </w:trPr>
        <w:tc>
          <w:tcPr>
            <w:cnfStyle w:val="001000000000" w:firstRow="0" w:lastRow="0" w:firstColumn="1" w:lastColumn="0" w:oddVBand="0" w:evenVBand="0" w:oddHBand="0" w:evenHBand="0" w:firstRowFirstColumn="0" w:firstRowLastColumn="0" w:lastRowFirstColumn="0" w:lastRowLastColumn="0"/>
            <w:tcW w:w="1153" w:type="pct"/>
            <w:noWrap/>
            <w:hideMark/>
          </w:tcPr>
          <w:p w14:paraId="743A4695" w14:textId="77777777" w:rsidR="005B1647" w:rsidRPr="007B0EB9" w:rsidRDefault="005B1647" w:rsidP="005B1647">
            <w:pPr>
              <w:pStyle w:val="Tabell"/>
            </w:pPr>
          </w:p>
        </w:tc>
        <w:tc>
          <w:tcPr>
            <w:tcW w:w="2790" w:type="pct"/>
            <w:noWrap/>
            <w:hideMark/>
          </w:tcPr>
          <w:p w14:paraId="7AB2ADF3" w14:textId="77777777" w:rsidR="005B1647" w:rsidRPr="007B0EB9" w:rsidRDefault="005B1647" w:rsidP="006969D2">
            <w:pPr>
              <w:pStyle w:val="Tabell"/>
              <w:jc w:val="left"/>
              <w:cnfStyle w:val="000000000000" w:firstRow="0" w:lastRow="0" w:firstColumn="0" w:lastColumn="0" w:oddVBand="0" w:evenVBand="0" w:oddHBand="0" w:evenHBand="0" w:firstRowFirstColumn="0" w:firstRowLastColumn="0" w:lastRowFirstColumn="0" w:lastRowLastColumn="0"/>
            </w:pPr>
            <w:r w:rsidRPr="007B0EB9">
              <w:t>Apoteksgruppen i Sverige Holding AB, aktieförsäljning</w:t>
            </w:r>
          </w:p>
        </w:tc>
        <w:tc>
          <w:tcPr>
            <w:tcW w:w="528" w:type="pct"/>
            <w:noWrap/>
            <w:hideMark/>
          </w:tcPr>
          <w:p w14:paraId="33C82BCE" w14:textId="77777777" w:rsidR="005B1647" w:rsidRPr="007B0EB9"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528" w:type="pct"/>
            <w:noWrap/>
            <w:hideMark/>
          </w:tcPr>
          <w:p w14:paraId="2145404D" w14:textId="77777777" w:rsidR="005B1647" w:rsidRPr="007B0EB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0EB9">
              <w:t>1 683</w:t>
            </w:r>
          </w:p>
        </w:tc>
      </w:tr>
      <w:tr w:rsidR="00155607" w14:paraId="780A980E" w14:textId="77777777" w:rsidTr="006969D2">
        <w:trPr>
          <w:trHeight w:val="225"/>
        </w:trPr>
        <w:tc>
          <w:tcPr>
            <w:cnfStyle w:val="001000000000" w:firstRow="0" w:lastRow="0" w:firstColumn="1" w:lastColumn="0" w:oddVBand="0" w:evenVBand="0" w:oddHBand="0" w:evenHBand="0" w:firstRowFirstColumn="0" w:firstRowLastColumn="0" w:lastRowFirstColumn="0" w:lastRowLastColumn="0"/>
            <w:tcW w:w="1153" w:type="pct"/>
            <w:noWrap/>
            <w:hideMark/>
          </w:tcPr>
          <w:p w14:paraId="0C430ED3" w14:textId="77777777" w:rsidR="005B1647" w:rsidRPr="007B0EB9" w:rsidRDefault="005B1647" w:rsidP="005B1647">
            <w:pPr>
              <w:pStyle w:val="Tabell"/>
            </w:pPr>
          </w:p>
        </w:tc>
        <w:tc>
          <w:tcPr>
            <w:tcW w:w="2790" w:type="pct"/>
            <w:noWrap/>
            <w:hideMark/>
          </w:tcPr>
          <w:p w14:paraId="039C5ACB" w14:textId="77777777" w:rsidR="005B1647" w:rsidRPr="007B0EB9" w:rsidRDefault="005B1647" w:rsidP="006969D2">
            <w:pPr>
              <w:pStyle w:val="Tabell"/>
              <w:jc w:val="left"/>
              <w:cnfStyle w:val="000000000000" w:firstRow="0" w:lastRow="0" w:firstColumn="0" w:lastColumn="0" w:oddVBand="0" w:evenVBand="0" w:oddHBand="0" w:evenHBand="0" w:firstRowFirstColumn="0" w:firstRowLastColumn="0" w:lastRowFirstColumn="0" w:lastRowLastColumn="0"/>
            </w:pPr>
            <w:r w:rsidRPr="007B0EB9">
              <w:t>Exportkreditnämnden, inleverans av överskott</w:t>
            </w:r>
          </w:p>
        </w:tc>
        <w:tc>
          <w:tcPr>
            <w:tcW w:w="528" w:type="pct"/>
            <w:noWrap/>
            <w:hideMark/>
          </w:tcPr>
          <w:p w14:paraId="2053E2AF" w14:textId="77777777" w:rsidR="005B1647" w:rsidRPr="007B0EB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0EB9">
              <w:t>135</w:t>
            </w:r>
          </w:p>
        </w:tc>
        <w:tc>
          <w:tcPr>
            <w:tcW w:w="528" w:type="pct"/>
            <w:noWrap/>
            <w:hideMark/>
          </w:tcPr>
          <w:p w14:paraId="4D2C0B3F" w14:textId="77777777" w:rsidR="005B1647" w:rsidRPr="007B0EB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0EB9">
              <w:t>64</w:t>
            </w:r>
          </w:p>
        </w:tc>
      </w:tr>
      <w:tr w:rsidR="00155607" w14:paraId="49783EDB" w14:textId="77777777" w:rsidTr="006969D2">
        <w:trPr>
          <w:trHeight w:val="225"/>
        </w:trPr>
        <w:tc>
          <w:tcPr>
            <w:cnfStyle w:val="001000000000" w:firstRow="0" w:lastRow="0" w:firstColumn="1" w:lastColumn="0" w:oddVBand="0" w:evenVBand="0" w:oddHBand="0" w:evenHBand="0" w:firstRowFirstColumn="0" w:firstRowLastColumn="0" w:lastRowFirstColumn="0" w:lastRowLastColumn="0"/>
            <w:tcW w:w="1153" w:type="pct"/>
            <w:noWrap/>
            <w:hideMark/>
          </w:tcPr>
          <w:p w14:paraId="11B4D8F6" w14:textId="77777777" w:rsidR="005B1647" w:rsidRPr="007B0EB9" w:rsidRDefault="005B1647" w:rsidP="005B1647">
            <w:pPr>
              <w:pStyle w:val="Tabell"/>
            </w:pPr>
          </w:p>
        </w:tc>
        <w:tc>
          <w:tcPr>
            <w:tcW w:w="2790" w:type="pct"/>
            <w:noWrap/>
            <w:hideMark/>
          </w:tcPr>
          <w:p w14:paraId="61F41235" w14:textId="77777777" w:rsidR="005B1647" w:rsidRPr="007B0EB9" w:rsidRDefault="005B1647" w:rsidP="006969D2">
            <w:pPr>
              <w:pStyle w:val="Tabell"/>
              <w:jc w:val="left"/>
              <w:cnfStyle w:val="000000000000" w:firstRow="0" w:lastRow="0" w:firstColumn="0" w:lastColumn="0" w:oddVBand="0" w:evenVBand="0" w:oddHBand="0" w:evenHBand="0" w:firstRowFirstColumn="0" w:firstRowLastColumn="0" w:lastRowFirstColumn="0" w:lastRowLastColumn="0"/>
            </w:pPr>
            <w:r w:rsidRPr="007B0EB9">
              <w:t>Vasallen, extrautdelning</w:t>
            </w:r>
          </w:p>
        </w:tc>
        <w:tc>
          <w:tcPr>
            <w:tcW w:w="528" w:type="pct"/>
            <w:noWrap/>
            <w:hideMark/>
          </w:tcPr>
          <w:p w14:paraId="6B6B67F9" w14:textId="77777777" w:rsidR="005B1647" w:rsidRPr="007B0EB9"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528" w:type="pct"/>
            <w:noWrap/>
            <w:hideMark/>
          </w:tcPr>
          <w:p w14:paraId="1280AACE" w14:textId="77777777" w:rsidR="005B1647" w:rsidRPr="007B0EB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0EB9">
              <w:t>125</w:t>
            </w:r>
          </w:p>
        </w:tc>
      </w:tr>
      <w:tr w:rsidR="00155607" w14:paraId="25103572" w14:textId="77777777" w:rsidTr="006969D2">
        <w:trPr>
          <w:trHeight w:val="225"/>
        </w:trPr>
        <w:tc>
          <w:tcPr>
            <w:cnfStyle w:val="001000000000" w:firstRow="0" w:lastRow="0" w:firstColumn="1" w:lastColumn="0" w:oddVBand="0" w:evenVBand="0" w:oddHBand="0" w:evenHBand="0" w:firstRowFirstColumn="0" w:firstRowLastColumn="0" w:lastRowFirstColumn="0" w:lastRowLastColumn="0"/>
            <w:tcW w:w="1153" w:type="pct"/>
            <w:noWrap/>
            <w:hideMark/>
          </w:tcPr>
          <w:p w14:paraId="4BAD57E8" w14:textId="77777777" w:rsidR="005B1647" w:rsidRPr="007B0EB9" w:rsidRDefault="005B1647" w:rsidP="005B1647">
            <w:pPr>
              <w:pStyle w:val="Tabell"/>
            </w:pPr>
          </w:p>
        </w:tc>
        <w:tc>
          <w:tcPr>
            <w:tcW w:w="2790" w:type="pct"/>
            <w:noWrap/>
            <w:hideMark/>
          </w:tcPr>
          <w:p w14:paraId="54124435" w14:textId="77777777" w:rsidR="005B1647" w:rsidRPr="007B0EB9" w:rsidRDefault="005B1647" w:rsidP="006969D2">
            <w:pPr>
              <w:pStyle w:val="Tabell"/>
              <w:jc w:val="left"/>
              <w:cnfStyle w:val="000000000000" w:firstRow="0" w:lastRow="0" w:firstColumn="0" w:lastColumn="0" w:oddVBand="0" w:evenVBand="0" w:oddHBand="0" w:evenHBand="0" w:firstRowFirstColumn="0" w:firstRowLastColumn="0" w:lastRowFirstColumn="0" w:lastRowLastColumn="0"/>
            </w:pPr>
            <w:r w:rsidRPr="007B0EB9">
              <w:t>Svevia, extrautdelning</w:t>
            </w:r>
          </w:p>
        </w:tc>
        <w:tc>
          <w:tcPr>
            <w:tcW w:w="528" w:type="pct"/>
            <w:noWrap/>
            <w:hideMark/>
          </w:tcPr>
          <w:p w14:paraId="5BCF98CB" w14:textId="77777777" w:rsidR="005B1647" w:rsidRPr="007B0EB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0EB9">
              <w:t>93</w:t>
            </w:r>
          </w:p>
        </w:tc>
        <w:tc>
          <w:tcPr>
            <w:tcW w:w="528" w:type="pct"/>
            <w:noWrap/>
            <w:hideMark/>
          </w:tcPr>
          <w:p w14:paraId="46258108" w14:textId="77777777" w:rsidR="005B1647" w:rsidRPr="007B0EB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0EB9">
              <w:t>95</w:t>
            </w:r>
          </w:p>
        </w:tc>
      </w:tr>
      <w:tr w:rsidR="00155607" w14:paraId="79DF20BD" w14:textId="77777777" w:rsidTr="006969D2">
        <w:trPr>
          <w:trHeight w:val="225"/>
        </w:trPr>
        <w:tc>
          <w:tcPr>
            <w:cnfStyle w:val="001000000000" w:firstRow="0" w:lastRow="0" w:firstColumn="1" w:lastColumn="0" w:oddVBand="0" w:evenVBand="0" w:oddHBand="0" w:evenHBand="0" w:firstRowFirstColumn="0" w:firstRowLastColumn="0" w:lastRowFirstColumn="0" w:lastRowLastColumn="0"/>
            <w:tcW w:w="1153" w:type="pct"/>
            <w:noWrap/>
            <w:hideMark/>
          </w:tcPr>
          <w:p w14:paraId="088CEC9F" w14:textId="77777777" w:rsidR="005B1647" w:rsidRPr="007B0EB9" w:rsidRDefault="005B1647" w:rsidP="005B1647">
            <w:pPr>
              <w:pStyle w:val="Tabell"/>
            </w:pPr>
          </w:p>
        </w:tc>
        <w:tc>
          <w:tcPr>
            <w:tcW w:w="2790" w:type="pct"/>
            <w:noWrap/>
            <w:hideMark/>
          </w:tcPr>
          <w:p w14:paraId="215E48DC" w14:textId="77777777" w:rsidR="005B1647" w:rsidRPr="007B0EB9" w:rsidRDefault="005B1647" w:rsidP="006969D2">
            <w:pPr>
              <w:pStyle w:val="Tabell"/>
              <w:jc w:val="left"/>
              <w:cnfStyle w:val="000000000000" w:firstRow="0" w:lastRow="0" w:firstColumn="0" w:lastColumn="0" w:oddVBand="0" w:evenVBand="0" w:oddHBand="0" w:evenHBand="0" w:firstRowFirstColumn="0" w:firstRowLastColumn="0" w:lastRowFirstColumn="0" w:lastRowLastColumn="0"/>
            </w:pPr>
            <w:r w:rsidRPr="007B0EB9">
              <w:t>Jernhusen, extrautdelning</w:t>
            </w:r>
          </w:p>
        </w:tc>
        <w:tc>
          <w:tcPr>
            <w:tcW w:w="528" w:type="pct"/>
            <w:noWrap/>
            <w:hideMark/>
          </w:tcPr>
          <w:p w14:paraId="391DE322" w14:textId="77777777" w:rsidR="005B1647" w:rsidRPr="007B0EB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0EB9">
              <w:t>125</w:t>
            </w:r>
          </w:p>
        </w:tc>
        <w:tc>
          <w:tcPr>
            <w:tcW w:w="528" w:type="pct"/>
            <w:noWrap/>
            <w:hideMark/>
          </w:tcPr>
          <w:p w14:paraId="4A9F6691" w14:textId="77777777" w:rsidR="005B1647" w:rsidRPr="007B0EB9"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r>
      <w:tr w:rsidR="00155607" w14:paraId="7FF7FA0D" w14:textId="77777777" w:rsidTr="006969D2">
        <w:trPr>
          <w:trHeight w:val="225"/>
        </w:trPr>
        <w:tc>
          <w:tcPr>
            <w:cnfStyle w:val="001000000000" w:firstRow="0" w:lastRow="0" w:firstColumn="1" w:lastColumn="0" w:oddVBand="0" w:evenVBand="0" w:oddHBand="0" w:evenHBand="0" w:firstRowFirstColumn="0" w:firstRowLastColumn="0" w:lastRowFirstColumn="0" w:lastRowLastColumn="0"/>
            <w:tcW w:w="1153" w:type="pct"/>
            <w:noWrap/>
            <w:hideMark/>
          </w:tcPr>
          <w:p w14:paraId="7A95D72C" w14:textId="77777777" w:rsidR="005B1647" w:rsidRPr="007B0EB9" w:rsidRDefault="005B1647" w:rsidP="005B1647">
            <w:pPr>
              <w:pStyle w:val="Tabell"/>
            </w:pPr>
          </w:p>
        </w:tc>
        <w:tc>
          <w:tcPr>
            <w:tcW w:w="2790" w:type="pct"/>
            <w:noWrap/>
            <w:hideMark/>
          </w:tcPr>
          <w:p w14:paraId="616C9A75" w14:textId="77777777" w:rsidR="005B1647" w:rsidRPr="007B0EB9" w:rsidRDefault="005B1647" w:rsidP="006969D2">
            <w:pPr>
              <w:pStyle w:val="Tabell"/>
              <w:jc w:val="left"/>
              <w:cnfStyle w:val="000000000000" w:firstRow="0" w:lastRow="0" w:firstColumn="0" w:lastColumn="0" w:oddVBand="0" w:evenVBand="0" w:oddHBand="0" w:evenHBand="0" w:firstRowFirstColumn="0" w:firstRowLastColumn="0" w:lastRowFirstColumn="0" w:lastRowLastColumn="0"/>
            </w:pPr>
            <w:r w:rsidRPr="007B0EB9">
              <w:t xml:space="preserve">Svensk Exportkredit, extrautdelning </w:t>
            </w:r>
          </w:p>
        </w:tc>
        <w:tc>
          <w:tcPr>
            <w:tcW w:w="528" w:type="pct"/>
            <w:noWrap/>
            <w:hideMark/>
          </w:tcPr>
          <w:p w14:paraId="1E6E74DD" w14:textId="77777777" w:rsidR="005B1647" w:rsidRPr="007B0EB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0EB9">
              <w:t>12</w:t>
            </w:r>
          </w:p>
        </w:tc>
        <w:tc>
          <w:tcPr>
            <w:tcW w:w="528" w:type="pct"/>
            <w:noWrap/>
            <w:hideMark/>
          </w:tcPr>
          <w:p w14:paraId="0E860D84" w14:textId="77777777" w:rsidR="005B1647" w:rsidRPr="007B0EB9"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r>
      <w:tr w:rsidR="00155607" w14:paraId="6740CD9D" w14:textId="77777777" w:rsidTr="006969D2">
        <w:trPr>
          <w:trHeight w:val="225"/>
        </w:trPr>
        <w:tc>
          <w:tcPr>
            <w:cnfStyle w:val="001000000000" w:firstRow="0" w:lastRow="0" w:firstColumn="1" w:lastColumn="0" w:oddVBand="0" w:evenVBand="0" w:oddHBand="0" w:evenHBand="0" w:firstRowFirstColumn="0" w:firstRowLastColumn="0" w:lastRowFirstColumn="0" w:lastRowLastColumn="0"/>
            <w:tcW w:w="1153" w:type="pct"/>
            <w:noWrap/>
            <w:hideMark/>
          </w:tcPr>
          <w:p w14:paraId="5C219951" w14:textId="77777777" w:rsidR="005B1647" w:rsidRPr="007B0EB9" w:rsidRDefault="005B1647" w:rsidP="005B1647">
            <w:pPr>
              <w:pStyle w:val="Tabell"/>
              <w:rPr>
                <w:b/>
                <w:bCs/>
              </w:rPr>
            </w:pPr>
            <w:r w:rsidRPr="007B0EB9">
              <w:rPr>
                <w:b/>
                <w:bCs/>
              </w:rPr>
              <w:t>Anslag</w:t>
            </w:r>
          </w:p>
        </w:tc>
        <w:tc>
          <w:tcPr>
            <w:tcW w:w="2790" w:type="pct"/>
            <w:noWrap/>
            <w:hideMark/>
          </w:tcPr>
          <w:p w14:paraId="1003B0B0" w14:textId="77777777" w:rsidR="005B1647" w:rsidRPr="007B0EB9" w:rsidRDefault="005B1647" w:rsidP="006969D2">
            <w:pPr>
              <w:pStyle w:val="Tabell"/>
              <w:jc w:val="left"/>
              <w:cnfStyle w:val="000000000000" w:firstRow="0" w:lastRow="0" w:firstColumn="0" w:lastColumn="0" w:oddVBand="0" w:evenVBand="0" w:oddHBand="0" w:evenHBand="0" w:firstRowFirstColumn="0" w:firstRowLastColumn="0" w:lastRowFirstColumn="0" w:lastRowLastColumn="0"/>
              <w:rPr>
                <w:b/>
                <w:bCs/>
              </w:rPr>
            </w:pPr>
          </w:p>
        </w:tc>
        <w:tc>
          <w:tcPr>
            <w:tcW w:w="528" w:type="pct"/>
            <w:noWrap/>
            <w:hideMark/>
          </w:tcPr>
          <w:p w14:paraId="789E17DE" w14:textId="77777777" w:rsidR="005B1647" w:rsidRPr="007B0EB9"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7B0EB9">
              <w:rPr>
                <w:b/>
                <w:bCs/>
              </w:rPr>
              <w:t>-228</w:t>
            </w:r>
          </w:p>
        </w:tc>
        <w:tc>
          <w:tcPr>
            <w:tcW w:w="528" w:type="pct"/>
            <w:noWrap/>
            <w:hideMark/>
          </w:tcPr>
          <w:p w14:paraId="640687DF" w14:textId="77777777" w:rsidR="005B1647" w:rsidRPr="007B0EB9"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7B0EB9">
              <w:rPr>
                <w:b/>
                <w:bCs/>
              </w:rPr>
              <w:t>-1 506</w:t>
            </w:r>
          </w:p>
        </w:tc>
      </w:tr>
      <w:tr w:rsidR="00155607" w14:paraId="3C1CFAD8" w14:textId="77777777" w:rsidTr="006969D2">
        <w:trPr>
          <w:trHeight w:val="225"/>
        </w:trPr>
        <w:tc>
          <w:tcPr>
            <w:cnfStyle w:val="001000000000" w:firstRow="0" w:lastRow="0" w:firstColumn="1" w:lastColumn="0" w:oddVBand="0" w:evenVBand="0" w:oddHBand="0" w:evenHBand="0" w:firstRowFirstColumn="0" w:firstRowLastColumn="0" w:lastRowFirstColumn="0" w:lastRowLastColumn="0"/>
            <w:tcW w:w="1153" w:type="pct"/>
            <w:noWrap/>
            <w:hideMark/>
          </w:tcPr>
          <w:p w14:paraId="70B083E5" w14:textId="77777777" w:rsidR="005B1647" w:rsidRPr="007B0EB9" w:rsidRDefault="005B1647" w:rsidP="005B1647">
            <w:pPr>
              <w:pStyle w:val="Tabell"/>
              <w:rPr>
                <w:b/>
                <w:bCs/>
              </w:rPr>
            </w:pPr>
          </w:p>
        </w:tc>
        <w:tc>
          <w:tcPr>
            <w:tcW w:w="2790" w:type="pct"/>
            <w:noWrap/>
            <w:hideMark/>
          </w:tcPr>
          <w:p w14:paraId="3EC0D3DD" w14:textId="77777777" w:rsidR="005B1647" w:rsidRPr="007B0EB9" w:rsidRDefault="005B1647" w:rsidP="006969D2">
            <w:pPr>
              <w:pStyle w:val="Tabell"/>
              <w:jc w:val="left"/>
              <w:cnfStyle w:val="000000000000" w:firstRow="0" w:lastRow="0" w:firstColumn="0" w:lastColumn="0" w:oddVBand="0" w:evenVBand="0" w:oddHBand="0" w:evenHBand="0" w:firstRowFirstColumn="0" w:firstRowLastColumn="0" w:lastRowFirstColumn="0" w:lastRowLastColumn="0"/>
            </w:pPr>
            <w:r w:rsidRPr="007B0EB9">
              <w:t>Kapitaltillskott till PostNord</w:t>
            </w:r>
          </w:p>
        </w:tc>
        <w:tc>
          <w:tcPr>
            <w:tcW w:w="528" w:type="pct"/>
            <w:noWrap/>
            <w:hideMark/>
          </w:tcPr>
          <w:p w14:paraId="068C9FE1" w14:textId="77777777" w:rsidR="005B1647" w:rsidRPr="007B0EB9"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528" w:type="pct"/>
            <w:noWrap/>
            <w:hideMark/>
          </w:tcPr>
          <w:p w14:paraId="5BDE1F01" w14:textId="77777777" w:rsidR="005B1647" w:rsidRPr="007B0EB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0EB9">
              <w:t>-400</w:t>
            </w:r>
          </w:p>
        </w:tc>
      </w:tr>
      <w:tr w:rsidR="00155607" w14:paraId="3ECFFF25" w14:textId="77777777" w:rsidTr="006969D2">
        <w:trPr>
          <w:trHeight w:val="225"/>
        </w:trPr>
        <w:tc>
          <w:tcPr>
            <w:cnfStyle w:val="001000000000" w:firstRow="0" w:lastRow="0" w:firstColumn="1" w:lastColumn="0" w:oddVBand="0" w:evenVBand="0" w:oddHBand="0" w:evenHBand="0" w:firstRowFirstColumn="0" w:firstRowLastColumn="0" w:lastRowFirstColumn="0" w:lastRowLastColumn="0"/>
            <w:tcW w:w="1153" w:type="pct"/>
            <w:noWrap/>
            <w:hideMark/>
          </w:tcPr>
          <w:p w14:paraId="1B987941" w14:textId="77777777" w:rsidR="005B1647" w:rsidRPr="007B0EB9" w:rsidRDefault="005B1647" w:rsidP="005B1647">
            <w:pPr>
              <w:pStyle w:val="Tabell"/>
            </w:pPr>
          </w:p>
        </w:tc>
        <w:tc>
          <w:tcPr>
            <w:tcW w:w="2790" w:type="pct"/>
            <w:noWrap/>
            <w:hideMark/>
          </w:tcPr>
          <w:p w14:paraId="437081AA" w14:textId="77777777" w:rsidR="005B1647" w:rsidRPr="007B0EB9" w:rsidRDefault="005B1647" w:rsidP="006969D2">
            <w:pPr>
              <w:pStyle w:val="Tabell"/>
              <w:jc w:val="left"/>
              <w:cnfStyle w:val="000000000000" w:firstRow="0" w:lastRow="0" w:firstColumn="0" w:lastColumn="0" w:oddVBand="0" w:evenVBand="0" w:oddHBand="0" w:evenHBand="0" w:firstRowFirstColumn="0" w:firstRowLastColumn="0" w:lastRowFirstColumn="0" w:lastRowLastColumn="0"/>
            </w:pPr>
            <w:r w:rsidRPr="007B0EB9">
              <w:t>Kapitaltillskott AIIB, Asiatiska banken för infrastrukturinvesteringar</w:t>
            </w:r>
          </w:p>
        </w:tc>
        <w:tc>
          <w:tcPr>
            <w:tcW w:w="528" w:type="pct"/>
            <w:noWrap/>
            <w:hideMark/>
          </w:tcPr>
          <w:p w14:paraId="4E2B226F" w14:textId="77777777" w:rsidR="005B1647" w:rsidRPr="007B0EB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0EB9">
              <w:t>-228</w:t>
            </w:r>
          </w:p>
        </w:tc>
        <w:tc>
          <w:tcPr>
            <w:tcW w:w="528" w:type="pct"/>
            <w:noWrap/>
            <w:hideMark/>
          </w:tcPr>
          <w:p w14:paraId="67D4E7B2" w14:textId="77777777" w:rsidR="005B1647" w:rsidRPr="007B0EB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0EB9">
              <w:t>-206</w:t>
            </w:r>
          </w:p>
        </w:tc>
      </w:tr>
      <w:tr w:rsidR="00155607" w14:paraId="4C7BFDA4" w14:textId="77777777" w:rsidTr="006969D2">
        <w:trPr>
          <w:trHeight w:val="225"/>
        </w:trPr>
        <w:tc>
          <w:tcPr>
            <w:cnfStyle w:val="001000000000" w:firstRow="0" w:lastRow="0" w:firstColumn="1" w:lastColumn="0" w:oddVBand="0" w:evenVBand="0" w:oddHBand="0" w:evenHBand="0" w:firstRowFirstColumn="0" w:firstRowLastColumn="0" w:lastRowFirstColumn="0" w:lastRowLastColumn="0"/>
            <w:tcW w:w="1153" w:type="pct"/>
            <w:noWrap/>
            <w:hideMark/>
          </w:tcPr>
          <w:p w14:paraId="65C08043" w14:textId="77777777" w:rsidR="005B1647" w:rsidRPr="007B0EB9" w:rsidRDefault="005B1647" w:rsidP="005B1647">
            <w:pPr>
              <w:pStyle w:val="Tabell"/>
            </w:pPr>
          </w:p>
        </w:tc>
        <w:tc>
          <w:tcPr>
            <w:tcW w:w="2790" w:type="pct"/>
            <w:noWrap/>
            <w:hideMark/>
          </w:tcPr>
          <w:p w14:paraId="250589F2" w14:textId="77777777" w:rsidR="005B1647" w:rsidRPr="007B0EB9" w:rsidRDefault="005B1647" w:rsidP="006969D2">
            <w:pPr>
              <w:pStyle w:val="Tabell"/>
              <w:jc w:val="left"/>
              <w:cnfStyle w:val="000000000000" w:firstRow="0" w:lastRow="0" w:firstColumn="0" w:lastColumn="0" w:oddVBand="0" w:evenVBand="0" w:oddHBand="0" w:evenHBand="0" w:firstRowFirstColumn="0" w:firstRowLastColumn="0" w:lastRowFirstColumn="0" w:lastRowLastColumn="0"/>
            </w:pPr>
            <w:r w:rsidRPr="007B0EB9">
              <w:t xml:space="preserve">Assistansersättning, efterskottsinbetalning från kommuner </w:t>
            </w:r>
          </w:p>
        </w:tc>
        <w:tc>
          <w:tcPr>
            <w:tcW w:w="528" w:type="pct"/>
            <w:noWrap/>
            <w:hideMark/>
          </w:tcPr>
          <w:p w14:paraId="6089C933" w14:textId="77777777" w:rsidR="005B1647" w:rsidRPr="007B0EB9"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528" w:type="pct"/>
            <w:noWrap/>
            <w:hideMark/>
          </w:tcPr>
          <w:p w14:paraId="20F8A3E3" w14:textId="77777777" w:rsidR="005B1647" w:rsidRPr="007B0EB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0EB9">
              <w:t>-900</w:t>
            </w:r>
          </w:p>
        </w:tc>
      </w:tr>
      <w:tr w:rsidR="00155607" w14:paraId="4BBE5631" w14:textId="77777777" w:rsidTr="006969D2">
        <w:trPr>
          <w:trHeight w:val="255"/>
        </w:trPr>
        <w:tc>
          <w:tcPr>
            <w:cnfStyle w:val="001000000000" w:firstRow="0" w:lastRow="0" w:firstColumn="1" w:lastColumn="0" w:oddVBand="0" w:evenVBand="0" w:oddHBand="0" w:evenHBand="0" w:firstRowFirstColumn="0" w:firstRowLastColumn="0" w:lastRowFirstColumn="0" w:lastRowLastColumn="0"/>
            <w:tcW w:w="1153" w:type="pct"/>
            <w:noWrap/>
            <w:hideMark/>
          </w:tcPr>
          <w:p w14:paraId="7E719C39" w14:textId="77777777" w:rsidR="005B1647" w:rsidRPr="007B0EB9" w:rsidRDefault="005B1647" w:rsidP="005B1647">
            <w:pPr>
              <w:pStyle w:val="Tabell"/>
              <w:rPr>
                <w:b/>
                <w:bCs/>
              </w:rPr>
            </w:pPr>
            <w:r w:rsidRPr="007B0EB9">
              <w:rPr>
                <w:b/>
                <w:bCs/>
              </w:rPr>
              <w:t>Riksgäldskontorets nettoutlåning</w:t>
            </w:r>
          </w:p>
        </w:tc>
        <w:tc>
          <w:tcPr>
            <w:tcW w:w="2790" w:type="pct"/>
            <w:noWrap/>
            <w:hideMark/>
          </w:tcPr>
          <w:p w14:paraId="67833482" w14:textId="77777777" w:rsidR="005B1647" w:rsidRPr="007B0EB9" w:rsidRDefault="005B1647" w:rsidP="006969D2">
            <w:pPr>
              <w:pStyle w:val="Tabell"/>
              <w:jc w:val="left"/>
              <w:cnfStyle w:val="000000000000" w:firstRow="0" w:lastRow="0" w:firstColumn="0" w:lastColumn="0" w:oddVBand="0" w:evenVBand="0" w:oddHBand="0" w:evenHBand="0" w:firstRowFirstColumn="0" w:firstRowLastColumn="0" w:lastRowFirstColumn="0" w:lastRowLastColumn="0"/>
              <w:rPr>
                <w:b/>
                <w:bCs/>
              </w:rPr>
            </w:pPr>
          </w:p>
        </w:tc>
        <w:tc>
          <w:tcPr>
            <w:tcW w:w="528" w:type="pct"/>
            <w:noWrap/>
            <w:hideMark/>
          </w:tcPr>
          <w:p w14:paraId="2F825E88" w14:textId="77777777" w:rsidR="005B1647" w:rsidRPr="007B0EB9"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7B0EB9">
              <w:rPr>
                <w:b/>
                <w:bCs/>
              </w:rPr>
              <w:t>69 849</w:t>
            </w:r>
          </w:p>
        </w:tc>
        <w:tc>
          <w:tcPr>
            <w:tcW w:w="528" w:type="pct"/>
            <w:noWrap/>
            <w:hideMark/>
          </w:tcPr>
          <w:p w14:paraId="3771522F" w14:textId="77777777" w:rsidR="005B1647" w:rsidRPr="007B0EB9"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7B0EB9">
              <w:rPr>
                <w:b/>
                <w:bCs/>
              </w:rPr>
              <w:t>-7 304</w:t>
            </w:r>
          </w:p>
        </w:tc>
      </w:tr>
      <w:tr w:rsidR="00155607" w14:paraId="5FFD78EE" w14:textId="77777777" w:rsidTr="006969D2">
        <w:trPr>
          <w:trHeight w:val="225"/>
        </w:trPr>
        <w:tc>
          <w:tcPr>
            <w:cnfStyle w:val="001000000000" w:firstRow="0" w:lastRow="0" w:firstColumn="1" w:lastColumn="0" w:oddVBand="0" w:evenVBand="0" w:oddHBand="0" w:evenHBand="0" w:firstRowFirstColumn="0" w:firstRowLastColumn="0" w:lastRowFirstColumn="0" w:lastRowLastColumn="0"/>
            <w:tcW w:w="1153" w:type="pct"/>
            <w:noWrap/>
            <w:hideMark/>
          </w:tcPr>
          <w:p w14:paraId="465D4651" w14:textId="77777777" w:rsidR="005B1647" w:rsidRPr="007B0EB9" w:rsidRDefault="005B1647" w:rsidP="005B1647">
            <w:pPr>
              <w:pStyle w:val="Tabell"/>
              <w:rPr>
                <w:b/>
                <w:bCs/>
              </w:rPr>
            </w:pPr>
          </w:p>
        </w:tc>
        <w:tc>
          <w:tcPr>
            <w:tcW w:w="2790" w:type="pct"/>
            <w:noWrap/>
            <w:hideMark/>
          </w:tcPr>
          <w:p w14:paraId="035F6114" w14:textId="77777777" w:rsidR="005B1647" w:rsidRPr="007B0EB9" w:rsidRDefault="005B1647" w:rsidP="006969D2">
            <w:pPr>
              <w:pStyle w:val="Tabell"/>
              <w:jc w:val="left"/>
              <w:cnfStyle w:val="000000000000" w:firstRow="0" w:lastRow="0" w:firstColumn="0" w:lastColumn="0" w:oddVBand="0" w:evenVBand="0" w:oddHBand="0" w:evenHBand="0" w:firstRowFirstColumn="0" w:firstRowLastColumn="0" w:lastRowFirstColumn="0" w:lastRowLastColumn="0"/>
            </w:pPr>
            <w:r w:rsidRPr="007B0EB9">
              <w:t>Lån till Riksbanken</w:t>
            </w:r>
          </w:p>
        </w:tc>
        <w:tc>
          <w:tcPr>
            <w:tcW w:w="528" w:type="pct"/>
            <w:noWrap/>
            <w:hideMark/>
          </w:tcPr>
          <w:p w14:paraId="7D1BF2F6" w14:textId="77777777" w:rsidR="005B1647" w:rsidRPr="007B0EB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0EB9">
              <w:t>67 393</w:t>
            </w:r>
          </w:p>
        </w:tc>
        <w:tc>
          <w:tcPr>
            <w:tcW w:w="528" w:type="pct"/>
            <w:noWrap/>
            <w:hideMark/>
          </w:tcPr>
          <w:p w14:paraId="3444B823" w14:textId="77777777" w:rsidR="005B1647" w:rsidRPr="007B0EB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0EB9">
              <w:t>-11 088</w:t>
            </w:r>
          </w:p>
        </w:tc>
      </w:tr>
      <w:tr w:rsidR="00155607" w14:paraId="1A152837" w14:textId="77777777" w:rsidTr="006969D2">
        <w:trPr>
          <w:trHeight w:val="225"/>
        </w:trPr>
        <w:tc>
          <w:tcPr>
            <w:cnfStyle w:val="001000000000" w:firstRow="0" w:lastRow="0" w:firstColumn="1" w:lastColumn="0" w:oddVBand="0" w:evenVBand="0" w:oddHBand="0" w:evenHBand="0" w:firstRowFirstColumn="0" w:firstRowLastColumn="0" w:lastRowFirstColumn="0" w:lastRowLastColumn="0"/>
            <w:tcW w:w="1153" w:type="pct"/>
            <w:noWrap/>
            <w:hideMark/>
          </w:tcPr>
          <w:p w14:paraId="2A73B2E7" w14:textId="77777777" w:rsidR="005B1647" w:rsidRPr="007B0EB9" w:rsidRDefault="005B1647" w:rsidP="005B1647">
            <w:pPr>
              <w:pStyle w:val="Tabell"/>
            </w:pPr>
          </w:p>
        </w:tc>
        <w:tc>
          <w:tcPr>
            <w:tcW w:w="2790" w:type="pct"/>
            <w:noWrap/>
            <w:hideMark/>
          </w:tcPr>
          <w:p w14:paraId="33A31193" w14:textId="77777777" w:rsidR="005B1647" w:rsidRPr="007B0EB9" w:rsidRDefault="005B1647" w:rsidP="006969D2">
            <w:pPr>
              <w:pStyle w:val="Tabell"/>
              <w:jc w:val="left"/>
              <w:cnfStyle w:val="000000000000" w:firstRow="0" w:lastRow="0" w:firstColumn="0" w:lastColumn="0" w:oddVBand="0" w:evenVBand="0" w:oddHBand="0" w:evenHBand="0" w:firstRowFirstColumn="0" w:firstRowLastColumn="0" w:lastRowFirstColumn="0" w:lastRowLastColumn="0"/>
            </w:pPr>
            <w:r w:rsidRPr="007B0EB9">
              <w:t>Lån till affärsverket Svenska kraftnät</w:t>
            </w:r>
          </w:p>
        </w:tc>
        <w:tc>
          <w:tcPr>
            <w:tcW w:w="528" w:type="pct"/>
            <w:noWrap/>
            <w:hideMark/>
          </w:tcPr>
          <w:p w14:paraId="11E5FD16" w14:textId="77777777" w:rsidR="005B1647" w:rsidRPr="007B0EB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0EB9">
              <w:t>1 254</w:t>
            </w:r>
          </w:p>
        </w:tc>
        <w:tc>
          <w:tcPr>
            <w:tcW w:w="528" w:type="pct"/>
            <w:noWrap/>
            <w:hideMark/>
          </w:tcPr>
          <w:p w14:paraId="3F2AEFD0" w14:textId="77777777" w:rsidR="005B1647" w:rsidRPr="007B0EB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0EB9">
              <w:t>388</w:t>
            </w:r>
          </w:p>
        </w:tc>
      </w:tr>
      <w:tr w:rsidR="00155607" w14:paraId="38B49315" w14:textId="77777777" w:rsidTr="006969D2">
        <w:trPr>
          <w:trHeight w:val="225"/>
        </w:trPr>
        <w:tc>
          <w:tcPr>
            <w:cnfStyle w:val="001000000000" w:firstRow="0" w:lastRow="0" w:firstColumn="1" w:lastColumn="0" w:oddVBand="0" w:evenVBand="0" w:oddHBand="0" w:evenHBand="0" w:firstRowFirstColumn="0" w:firstRowLastColumn="0" w:lastRowFirstColumn="0" w:lastRowLastColumn="0"/>
            <w:tcW w:w="1153" w:type="pct"/>
            <w:noWrap/>
            <w:hideMark/>
          </w:tcPr>
          <w:p w14:paraId="1CA23461" w14:textId="77777777" w:rsidR="005B1647" w:rsidRPr="007B0EB9" w:rsidRDefault="005B1647" w:rsidP="005B1647">
            <w:pPr>
              <w:pStyle w:val="Tabell"/>
            </w:pPr>
          </w:p>
        </w:tc>
        <w:tc>
          <w:tcPr>
            <w:tcW w:w="2790" w:type="pct"/>
            <w:noWrap/>
            <w:hideMark/>
          </w:tcPr>
          <w:p w14:paraId="15C039E5" w14:textId="77777777" w:rsidR="005B1647" w:rsidRPr="007B0EB9" w:rsidRDefault="005B1647" w:rsidP="006969D2">
            <w:pPr>
              <w:pStyle w:val="Tabell"/>
              <w:jc w:val="left"/>
              <w:cnfStyle w:val="000000000000" w:firstRow="0" w:lastRow="0" w:firstColumn="0" w:lastColumn="0" w:oddVBand="0" w:evenVBand="0" w:oddHBand="0" w:evenHBand="0" w:firstRowFirstColumn="0" w:firstRowLastColumn="0" w:lastRowFirstColumn="0" w:lastRowLastColumn="0"/>
            </w:pPr>
            <w:r w:rsidRPr="007B0EB9">
              <w:t>Exportkreditnämnden</w:t>
            </w:r>
          </w:p>
        </w:tc>
        <w:tc>
          <w:tcPr>
            <w:tcW w:w="528" w:type="pct"/>
            <w:noWrap/>
            <w:hideMark/>
          </w:tcPr>
          <w:p w14:paraId="0A79B2B4" w14:textId="77777777" w:rsidR="005B1647" w:rsidRPr="007B0EB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0EB9">
              <w:t>581</w:t>
            </w:r>
          </w:p>
        </w:tc>
        <w:tc>
          <w:tcPr>
            <w:tcW w:w="528" w:type="pct"/>
            <w:noWrap/>
            <w:hideMark/>
          </w:tcPr>
          <w:p w14:paraId="79C952D1" w14:textId="77777777" w:rsidR="005B1647" w:rsidRPr="007B0EB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0EB9">
              <w:t>5 269</w:t>
            </w:r>
          </w:p>
        </w:tc>
      </w:tr>
      <w:tr w:rsidR="00155607" w14:paraId="027B62F3" w14:textId="77777777" w:rsidTr="006969D2">
        <w:trPr>
          <w:trHeight w:val="225"/>
        </w:trPr>
        <w:tc>
          <w:tcPr>
            <w:cnfStyle w:val="001000000000" w:firstRow="0" w:lastRow="0" w:firstColumn="1" w:lastColumn="0" w:oddVBand="0" w:evenVBand="0" w:oddHBand="0" w:evenHBand="0" w:firstRowFirstColumn="0" w:firstRowLastColumn="0" w:lastRowFirstColumn="0" w:lastRowLastColumn="0"/>
            <w:tcW w:w="1153" w:type="pct"/>
            <w:noWrap/>
            <w:hideMark/>
          </w:tcPr>
          <w:p w14:paraId="7CD35114" w14:textId="77777777" w:rsidR="005B1647" w:rsidRPr="007B0EB9" w:rsidRDefault="005B1647" w:rsidP="005B1647">
            <w:pPr>
              <w:pStyle w:val="Tabell"/>
            </w:pPr>
          </w:p>
        </w:tc>
        <w:tc>
          <w:tcPr>
            <w:tcW w:w="2790" w:type="pct"/>
            <w:noWrap/>
            <w:hideMark/>
          </w:tcPr>
          <w:p w14:paraId="51DA72FC" w14:textId="77777777" w:rsidR="005B1647" w:rsidRPr="007B0EB9" w:rsidRDefault="005B1647" w:rsidP="006969D2">
            <w:pPr>
              <w:pStyle w:val="Tabell"/>
              <w:jc w:val="left"/>
              <w:cnfStyle w:val="000000000000" w:firstRow="0" w:lastRow="0" w:firstColumn="0" w:lastColumn="0" w:oddVBand="0" w:evenVBand="0" w:oddHBand="0" w:evenHBand="0" w:firstRowFirstColumn="0" w:firstRowLastColumn="0" w:lastRowFirstColumn="0" w:lastRowLastColumn="0"/>
            </w:pPr>
            <w:r w:rsidRPr="007B0EB9">
              <w:t>Kärnavfallsfonden</w:t>
            </w:r>
          </w:p>
        </w:tc>
        <w:tc>
          <w:tcPr>
            <w:tcW w:w="528" w:type="pct"/>
            <w:noWrap/>
            <w:hideMark/>
          </w:tcPr>
          <w:p w14:paraId="447A1E2A" w14:textId="77777777" w:rsidR="005B1647" w:rsidRPr="007B0EB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0EB9">
              <w:t>-935</w:t>
            </w:r>
          </w:p>
        </w:tc>
        <w:tc>
          <w:tcPr>
            <w:tcW w:w="528" w:type="pct"/>
            <w:noWrap/>
            <w:hideMark/>
          </w:tcPr>
          <w:p w14:paraId="1BE40B53" w14:textId="77777777" w:rsidR="005B1647" w:rsidRPr="007B0EB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0EB9">
              <w:t>1</w:t>
            </w:r>
          </w:p>
        </w:tc>
      </w:tr>
      <w:tr w:rsidR="00155607" w14:paraId="528FC158" w14:textId="77777777" w:rsidTr="006969D2">
        <w:trPr>
          <w:trHeight w:val="255"/>
        </w:trPr>
        <w:tc>
          <w:tcPr>
            <w:cnfStyle w:val="001000000000" w:firstRow="0" w:lastRow="0" w:firstColumn="1" w:lastColumn="0" w:oddVBand="0" w:evenVBand="0" w:oddHBand="0" w:evenHBand="0" w:firstRowFirstColumn="0" w:firstRowLastColumn="0" w:lastRowFirstColumn="0" w:lastRowLastColumn="0"/>
            <w:tcW w:w="1153" w:type="pct"/>
            <w:noWrap/>
            <w:hideMark/>
          </w:tcPr>
          <w:p w14:paraId="278CF62D" w14:textId="77777777" w:rsidR="005B1647" w:rsidRPr="007B0EB9" w:rsidRDefault="005B1647" w:rsidP="005B1647">
            <w:pPr>
              <w:pStyle w:val="Tabell"/>
            </w:pPr>
          </w:p>
        </w:tc>
        <w:tc>
          <w:tcPr>
            <w:tcW w:w="2790" w:type="pct"/>
            <w:noWrap/>
            <w:hideMark/>
          </w:tcPr>
          <w:p w14:paraId="65CCEBB2" w14:textId="77777777" w:rsidR="005B1647" w:rsidRPr="007B0EB9" w:rsidRDefault="005B1647" w:rsidP="006969D2">
            <w:pPr>
              <w:pStyle w:val="Tabell"/>
              <w:jc w:val="left"/>
              <w:cnfStyle w:val="000000000000" w:firstRow="0" w:lastRow="0" w:firstColumn="0" w:lastColumn="0" w:oddVBand="0" w:evenVBand="0" w:oddHBand="0" w:evenHBand="0" w:firstRowFirstColumn="0" w:firstRowLastColumn="0" w:lastRowFirstColumn="0" w:lastRowLastColumn="0"/>
            </w:pPr>
            <w:r w:rsidRPr="007B0EB9">
              <w:t>Insättningsgarantifonden</w:t>
            </w:r>
          </w:p>
        </w:tc>
        <w:tc>
          <w:tcPr>
            <w:tcW w:w="528" w:type="pct"/>
            <w:noWrap/>
            <w:hideMark/>
          </w:tcPr>
          <w:p w14:paraId="017AF338" w14:textId="77777777" w:rsidR="005B1647" w:rsidRPr="007B0EB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0EB9">
              <w:t>1 928</w:t>
            </w:r>
          </w:p>
        </w:tc>
        <w:tc>
          <w:tcPr>
            <w:tcW w:w="528" w:type="pct"/>
            <w:noWrap/>
            <w:hideMark/>
          </w:tcPr>
          <w:p w14:paraId="64D15FDE" w14:textId="77777777" w:rsidR="005B1647" w:rsidRPr="007B0EB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0EB9">
              <w:t>-72</w:t>
            </w:r>
          </w:p>
        </w:tc>
      </w:tr>
      <w:tr w:rsidR="00155607" w14:paraId="6FF9283B" w14:textId="77777777" w:rsidTr="006969D2">
        <w:trPr>
          <w:trHeight w:val="255"/>
        </w:trPr>
        <w:tc>
          <w:tcPr>
            <w:cnfStyle w:val="001000000000" w:firstRow="0" w:lastRow="0" w:firstColumn="1" w:lastColumn="0" w:oddVBand="0" w:evenVBand="0" w:oddHBand="0" w:evenHBand="0" w:firstRowFirstColumn="0" w:firstRowLastColumn="0" w:lastRowFirstColumn="0" w:lastRowLastColumn="0"/>
            <w:tcW w:w="1153" w:type="pct"/>
            <w:noWrap/>
            <w:hideMark/>
          </w:tcPr>
          <w:p w14:paraId="71C0DFB0" w14:textId="77777777" w:rsidR="005B1647" w:rsidRPr="007B0EB9" w:rsidRDefault="005B1647" w:rsidP="005B1647">
            <w:pPr>
              <w:pStyle w:val="Tabell"/>
            </w:pPr>
          </w:p>
        </w:tc>
        <w:tc>
          <w:tcPr>
            <w:tcW w:w="2790" w:type="pct"/>
            <w:noWrap/>
            <w:hideMark/>
          </w:tcPr>
          <w:p w14:paraId="0F5254C2" w14:textId="77777777" w:rsidR="005B1647" w:rsidRPr="007B0EB9" w:rsidRDefault="005B1647" w:rsidP="006969D2">
            <w:pPr>
              <w:pStyle w:val="Tabell"/>
              <w:jc w:val="left"/>
              <w:cnfStyle w:val="000000000000" w:firstRow="0" w:lastRow="0" w:firstColumn="0" w:lastColumn="0" w:oddVBand="0" w:evenVBand="0" w:oddHBand="0" w:evenHBand="0" w:firstRowFirstColumn="0" w:firstRowLastColumn="0" w:lastRowFirstColumn="0" w:lastRowLastColumn="0"/>
            </w:pPr>
            <w:r w:rsidRPr="007B0EB9">
              <w:t>Premiepensionsavgifter, inbetalning</w:t>
            </w:r>
          </w:p>
        </w:tc>
        <w:tc>
          <w:tcPr>
            <w:tcW w:w="528" w:type="pct"/>
            <w:noWrap/>
            <w:hideMark/>
          </w:tcPr>
          <w:p w14:paraId="648A46A7" w14:textId="77777777" w:rsidR="005B1647" w:rsidRPr="007B0EB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0EB9">
              <w:t>44 416</w:t>
            </w:r>
          </w:p>
        </w:tc>
        <w:tc>
          <w:tcPr>
            <w:tcW w:w="528" w:type="pct"/>
            <w:noWrap/>
            <w:hideMark/>
          </w:tcPr>
          <w:p w14:paraId="27C56D01" w14:textId="77777777" w:rsidR="005B1647" w:rsidRPr="007B0EB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0EB9">
              <w:t>42 313</w:t>
            </w:r>
          </w:p>
        </w:tc>
      </w:tr>
      <w:tr w:rsidR="00155607" w14:paraId="4489596B" w14:textId="77777777" w:rsidTr="006969D2">
        <w:trPr>
          <w:trHeight w:val="255"/>
        </w:trPr>
        <w:tc>
          <w:tcPr>
            <w:cnfStyle w:val="001000000000" w:firstRow="0" w:lastRow="0" w:firstColumn="1" w:lastColumn="0" w:oddVBand="0" w:evenVBand="0" w:oddHBand="0" w:evenHBand="0" w:firstRowFirstColumn="0" w:firstRowLastColumn="0" w:lastRowFirstColumn="0" w:lastRowLastColumn="0"/>
            <w:tcW w:w="1153" w:type="pct"/>
            <w:noWrap/>
            <w:hideMark/>
          </w:tcPr>
          <w:p w14:paraId="29A58472" w14:textId="77777777" w:rsidR="005B1647" w:rsidRPr="007B0EB9" w:rsidRDefault="005B1647" w:rsidP="005B1647">
            <w:pPr>
              <w:pStyle w:val="Tabell"/>
            </w:pPr>
          </w:p>
        </w:tc>
        <w:tc>
          <w:tcPr>
            <w:tcW w:w="2790" w:type="pct"/>
            <w:noWrap/>
            <w:hideMark/>
          </w:tcPr>
          <w:p w14:paraId="4DD6D6AA" w14:textId="77777777" w:rsidR="005B1647" w:rsidRPr="007B0EB9" w:rsidRDefault="005B1647" w:rsidP="006969D2">
            <w:pPr>
              <w:pStyle w:val="Tabell"/>
              <w:jc w:val="left"/>
              <w:cnfStyle w:val="000000000000" w:firstRow="0" w:lastRow="0" w:firstColumn="0" w:lastColumn="0" w:oddVBand="0" w:evenVBand="0" w:oddHBand="0" w:evenHBand="0" w:firstRowFirstColumn="0" w:firstRowLastColumn="0" w:lastRowFirstColumn="0" w:lastRowLastColumn="0"/>
            </w:pPr>
            <w:r w:rsidRPr="007B0EB9">
              <w:t>Premiepensionsmedel, utbetalning</w:t>
            </w:r>
          </w:p>
        </w:tc>
        <w:tc>
          <w:tcPr>
            <w:tcW w:w="528" w:type="pct"/>
            <w:noWrap/>
            <w:hideMark/>
          </w:tcPr>
          <w:p w14:paraId="45F61C03" w14:textId="77777777" w:rsidR="005B1647" w:rsidRPr="007B0EB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0EB9">
              <w:t>-42 986</w:t>
            </w:r>
          </w:p>
        </w:tc>
        <w:tc>
          <w:tcPr>
            <w:tcW w:w="528" w:type="pct"/>
            <w:noWrap/>
            <w:hideMark/>
          </w:tcPr>
          <w:p w14:paraId="0D9D7A48" w14:textId="77777777" w:rsidR="005B1647" w:rsidRPr="007B0EB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0EB9">
              <w:t>-41 344</w:t>
            </w:r>
          </w:p>
        </w:tc>
      </w:tr>
      <w:tr w:rsidR="00155607" w14:paraId="64382C9E" w14:textId="77777777" w:rsidTr="006969D2">
        <w:trPr>
          <w:trHeight w:val="255"/>
        </w:trPr>
        <w:tc>
          <w:tcPr>
            <w:cnfStyle w:val="001000000000" w:firstRow="0" w:lastRow="0" w:firstColumn="1" w:lastColumn="0" w:oddVBand="0" w:evenVBand="0" w:oddHBand="0" w:evenHBand="0" w:firstRowFirstColumn="0" w:firstRowLastColumn="0" w:lastRowFirstColumn="0" w:lastRowLastColumn="0"/>
            <w:tcW w:w="1153" w:type="pct"/>
            <w:noWrap/>
            <w:hideMark/>
          </w:tcPr>
          <w:p w14:paraId="6945A7C5" w14:textId="77777777" w:rsidR="005B1647" w:rsidRPr="007B0EB9" w:rsidRDefault="005B1647" w:rsidP="005B1647">
            <w:pPr>
              <w:pStyle w:val="Tabell"/>
            </w:pPr>
          </w:p>
        </w:tc>
        <w:tc>
          <w:tcPr>
            <w:tcW w:w="2790" w:type="pct"/>
            <w:noWrap/>
            <w:hideMark/>
          </w:tcPr>
          <w:p w14:paraId="30422BF9" w14:textId="77777777" w:rsidR="005B1647" w:rsidRPr="007B0EB9" w:rsidRDefault="005B1647" w:rsidP="006969D2">
            <w:pPr>
              <w:pStyle w:val="Tabell"/>
              <w:jc w:val="left"/>
              <w:cnfStyle w:val="000000000000" w:firstRow="0" w:lastRow="0" w:firstColumn="0" w:lastColumn="0" w:oddVBand="0" w:evenVBand="0" w:oddHBand="0" w:evenHBand="0" w:firstRowFirstColumn="0" w:firstRowLastColumn="0" w:lastRowFirstColumn="0" w:lastRowLastColumn="0"/>
            </w:pPr>
            <w:r w:rsidRPr="007B0EB9">
              <w:t>Övrig tillfällig förvaltning av premiepensionsmedel i RGK</w:t>
            </w:r>
          </w:p>
        </w:tc>
        <w:tc>
          <w:tcPr>
            <w:tcW w:w="528" w:type="pct"/>
            <w:noWrap/>
            <w:hideMark/>
          </w:tcPr>
          <w:p w14:paraId="759DCF83" w14:textId="77777777" w:rsidR="005B1647" w:rsidRPr="007B0EB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0EB9">
              <w:t>-3 248</w:t>
            </w:r>
          </w:p>
        </w:tc>
        <w:tc>
          <w:tcPr>
            <w:tcW w:w="528" w:type="pct"/>
            <w:noWrap/>
            <w:hideMark/>
          </w:tcPr>
          <w:p w14:paraId="422ECF8C" w14:textId="77777777" w:rsidR="005B1647" w:rsidRPr="007B0EB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0EB9">
              <w:t>-787</w:t>
            </w:r>
          </w:p>
        </w:tc>
      </w:tr>
      <w:tr w:rsidR="00155607" w14:paraId="5A14A5EE" w14:textId="77777777" w:rsidTr="006969D2">
        <w:trPr>
          <w:trHeight w:val="255"/>
        </w:trPr>
        <w:tc>
          <w:tcPr>
            <w:cnfStyle w:val="001000000000" w:firstRow="0" w:lastRow="0" w:firstColumn="1" w:lastColumn="0" w:oddVBand="0" w:evenVBand="0" w:oddHBand="0" w:evenHBand="0" w:firstRowFirstColumn="0" w:firstRowLastColumn="0" w:lastRowFirstColumn="0" w:lastRowLastColumn="0"/>
            <w:tcW w:w="1153" w:type="pct"/>
            <w:noWrap/>
            <w:hideMark/>
          </w:tcPr>
          <w:p w14:paraId="72EA6AC8" w14:textId="77777777" w:rsidR="005B1647" w:rsidRPr="007B0EB9" w:rsidRDefault="005B1647" w:rsidP="005B1647">
            <w:pPr>
              <w:pStyle w:val="Tabell"/>
            </w:pPr>
          </w:p>
        </w:tc>
        <w:tc>
          <w:tcPr>
            <w:tcW w:w="2790" w:type="pct"/>
            <w:noWrap/>
            <w:hideMark/>
          </w:tcPr>
          <w:p w14:paraId="260F7744" w14:textId="77777777" w:rsidR="005B1647" w:rsidRPr="007B0EB9" w:rsidRDefault="005B1647" w:rsidP="006969D2">
            <w:pPr>
              <w:pStyle w:val="Tabell"/>
              <w:jc w:val="left"/>
              <w:cnfStyle w:val="000000000000" w:firstRow="0" w:lastRow="0" w:firstColumn="0" w:lastColumn="0" w:oddVBand="0" w:evenVBand="0" w:oddHBand="0" w:evenHBand="0" w:firstRowFirstColumn="0" w:firstRowLastColumn="0" w:lastRowFirstColumn="0" w:lastRowLastColumn="0"/>
            </w:pPr>
            <w:r w:rsidRPr="007B0EB9">
              <w:t>Pensionsmyndigheten, handel med fondandelar inom PPS</w:t>
            </w:r>
          </w:p>
        </w:tc>
        <w:tc>
          <w:tcPr>
            <w:tcW w:w="528" w:type="pct"/>
            <w:noWrap/>
            <w:hideMark/>
          </w:tcPr>
          <w:p w14:paraId="3A5F21E1" w14:textId="77777777" w:rsidR="005B1647" w:rsidRPr="007B0EB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0EB9">
              <w:t>1 352</w:t>
            </w:r>
          </w:p>
        </w:tc>
        <w:tc>
          <w:tcPr>
            <w:tcW w:w="528" w:type="pct"/>
            <w:noWrap/>
            <w:hideMark/>
          </w:tcPr>
          <w:p w14:paraId="6EA374B9" w14:textId="77777777" w:rsidR="005B1647" w:rsidRPr="007B0EB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0EB9">
              <w:t>-1 867</w:t>
            </w:r>
          </w:p>
        </w:tc>
      </w:tr>
      <w:tr w:rsidR="00155607" w14:paraId="652E70F4" w14:textId="77777777" w:rsidTr="006969D2">
        <w:trPr>
          <w:trHeight w:val="255"/>
        </w:trPr>
        <w:tc>
          <w:tcPr>
            <w:cnfStyle w:val="001000000000" w:firstRow="0" w:lastRow="0" w:firstColumn="1" w:lastColumn="0" w:oddVBand="0" w:evenVBand="0" w:oddHBand="0" w:evenHBand="0" w:firstRowFirstColumn="0" w:firstRowLastColumn="0" w:lastRowFirstColumn="0" w:lastRowLastColumn="0"/>
            <w:tcW w:w="1153" w:type="pct"/>
            <w:noWrap/>
            <w:hideMark/>
          </w:tcPr>
          <w:p w14:paraId="1C0A0EE0" w14:textId="77777777" w:rsidR="005B1647" w:rsidRPr="007B0EB9" w:rsidRDefault="005B1647" w:rsidP="005B1647">
            <w:pPr>
              <w:pStyle w:val="Tabell"/>
            </w:pPr>
          </w:p>
        </w:tc>
        <w:tc>
          <w:tcPr>
            <w:tcW w:w="2790" w:type="pct"/>
            <w:noWrap/>
            <w:hideMark/>
          </w:tcPr>
          <w:p w14:paraId="48E96E68" w14:textId="77777777" w:rsidR="005B1647" w:rsidRPr="007B0EB9" w:rsidRDefault="005B1647" w:rsidP="006969D2">
            <w:pPr>
              <w:pStyle w:val="Tabell"/>
              <w:jc w:val="left"/>
              <w:cnfStyle w:val="000000000000" w:firstRow="0" w:lastRow="0" w:firstColumn="0" w:lastColumn="0" w:oddVBand="0" w:evenVBand="0" w:oddHBand="0" w:evenHBand="0" w:firstRowFirstColumn="0" w:firstRowLastColumn="0" w:lastRowFirstColumn="0" w:lastRowLastColumn="0"/>
            </w:pPr>
            <w:r w:rsidRPr="007B0EB9">
              <w:t>Övrigt, netto</w:t>
            </w:r>
          </w:p>
        </w:tc>
        <w:tc>
          <w:tcPr>
            <w:tcW w:w="528" w:type="pct"/>
            <w:noWrap/>
            <w:hideMark/>
          </w:tcPr>
          <w:p w14:paraId="3E3D6D1D" w14:textId="77777777" w:rsidR="005B1647" w:rsidRPr="007B0EB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0EB9">
              <w:t>95</w:t>
            </w:r>
          </w:p>
        </w:tc>
        <w:tc>
          <w:tcPr>
            <w:tcW w:w="528" w:type="pct"/>
            <w:noWrap/>
            <w:hideMark/>
          </w:tcPr>
          <w:p w14:paraId="558FC980" w14:textId="77777777" w:rsidR="005B1647" w:rsidRPr="007B0EB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0EB9">
              <w:t>-116</w:t>
            </w:r>
          </w:p>
        </w:tc>
      </w:tr>
      <w:tr w:rsidR="00155607" w14:paraId="41B02425" w14:textId="77777777" w:rsidTr="006969D2">
        <w:trPr>
          <w:trHeight w:val="255"/>
        </w:trPr>
        <w:tc>
          <w:tcPr>
            <w:cnfStyle w:val="001000000000" w:firstRow="0" w:lastRow="0" w:firstColumn="1" w:lastColumn="0" w:oddVBand="0" w:evenVBand="0" w:oddHBand="0" w:evenHBand="0" w:firstRowFirstColumn="0" w:firstRowLastColumn="0" w:lastRowFirstColumn="0" w:lastRowLastColumn="0"/>
            <w:tcW w:w="1153" w:type="pct"/>
            <w:noWrap/>
            <w:hideMark/>
          </w:tcPr>
          <w:p w14:paraId="04A0C3FC" w14:textId="77777777" w:rsidR="005B1647" w:rsidRPr="007B0EB9" w:rsidRDefault="005B1647" w:rsidP="005B1647">
            <w:pPr>
              <w:pStyle w:val="Tabell"/>
              <w:rPr>
                <w:b/>
                <w:bCs/>
              </w:rPr>
            </w:pPr>
            <w:r w:rsidRPr="007B0EB9">
              <w:rPr>
                <w:b/>
                <w:bCs/>
              </w:rPr>
              <w:t>Kassamässig korrigering</w:t>
            </w:r>
          </w:p>
        </w:tc>
        <w:tc>
          <w:tcPr>
            <w:tcW w:w="2790" w:type="pct"/>
            <w:noWrap/>
            <w:hideMark/>
          </w:tcPr>
          <w:p w14:paraId="268B5F68" w14:textId="77777777" w:rsidR="005B1647" w:rsidRPr="007B0EB9" w:rsidRDefault="005B1647" w:rsidP="006969D2">
            <w:pPr>
              <w:pStyle w:val="Tabell"/>
              <w:jc w:val="left"/>
              <w:cnfStyle w:val="000000000000" w:firstRow="0" w:lastRow="0" w:firstColumn="0" w:lastColumn="0" w:oddVBand="0" w:evenVBand="0" w:oddHBand="0" w:evenHBand="0" w:firstRowFirstColumn="0" w:firstRowLastColumn="0" w:lastRowFirstColumn="0" w:lastRowLastColumn="0"/>
              <w:rPr>
                <w:b/>
                <w:bCs/>
              </w:rPr>
            </w:pPr>
            <w:r w:rsidRPr="007B0EB9">
              <w:rPr>
                <w:b/>
                <w:bCs/>
              </w:rPr>
              <w:t> </w:t>
            </w:r>
          </w:p>
        </w:tc>
        <w:tc>
          <w:tcPr>
            <w:tcW w:w="528" w:type="pct"/>
            <w:noWrap/>
            <w:hideMark/>
          </w:tcPr>
          <w:p w14:paraId="4BD7EFD9" w14:textId="77777777" w:rsidR="005B1647" w:rsidRPr="007B0EB9"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7B0EB9">
              <w:rPr>
                <w:b/>
                <w:bCs/>
              </w:rPr>
              <w:t>0</w:t>
            </w:r>
          </w:p>
        </w:tc>
        <w:tc>
          <w:tcPr>
            <w:tcW w:w="528" w:type="pct"/>
            <w:noWrap/>
            <w:hideMark/>
          </w:tcPr>
          <w:p w14:paraId="36193438" w14:textId="77777777" w:rsidR="005B1647" w:rsidRPr="007B0EB9"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7B0EB9">
              <w:rPr>
                <w:b/>
                <w:bCs/>
              </w:rPr>
              <w:t>0</w:t>
            </w:r>
          </w:p>
        </w:tc>
      </w:tr>
      <w:tr w:rsidR="00155607" w:rsidRPr="006969D2" w14:paraId="1D6781AD" w14:textId="77777777" w:rsidTr="006969D2">
        <w:trPr>
          <w:cnfStyle w:val="010000000000" w:firstRow="0" w:lastRow="1" w:firstColumn="0" w:lastColumn="0" w:oddVBand="0" w:evenVBand="0" w:oddHBand="0" w:evenHBand="0" w:firstRowFirstColumn="0" w:firstRowLastColumn="0" w:lastRowFirstColumn="0" w:lastRowLastColumn="0"/>
          <w:trHeight w:val="240"/>
        </w:trPr>
        <w:tc>
          <w:tcPr>
            <w:cnfStyle w:val="001000000000" w:firstRow="0" w:lastRow="0" w:firstColumn="1" w:lastColumn="0" w:oddVBand="0" w:evenVBand="0" w:oddHBand="0" w:evenHBand="0" w:firstRowFirstColumn="0" w:firstRowLastColumn="0" w:lastRowFirstColumn="0" w:lastRowLastColumn="0"/>
            <w:tcW w:w="1153" w:type="pct"/>
            <w:noWrap/>
            <w:hideMark/>
          </w:tcPr>
          <w:p w14:paraId="79F69933" w14:textId="77777777" w:rsidR="005B1647" w:rsidRPr="006969D2" w:rsidRDefault="005B1647" w:rsidP="006969D2">
            <w:pPr>
              <w:pStyle w:val="Tabell"/>
              <w:rPr>
                <w:bCs/>
              </w:rPr>
            </w:pPr>
            <w:r w:rsidRPr="006969D2">
              <w:rPr>
                <w:bCs/>
              </w:rPr>
              <w:t>Totalt</w:t>
            </w:r>
          </w:p>
        </w:tc>
        <w:tc>
          <w:tcPr>
            <w:tcW w:w="2790" w:type="pct"/>
            <w:noWrap/>
            <w:hideMark/>
          </w:tcPr>
          <w:p w14:paraId="04603AEF" w14:textId="77777777" w:rsidR="005B1647" w:rsidRPr="006969D2" w:rsidRDefault="005B1647" w:rsidP="006969D2">
            <w:pPr>
              <w:pStyle w:val="Tabell"/>
              <w:jc w:val="left"/>
              <w:cnfStyle w:val="010000000000" w:firstRow="0" w:lastRow="1" w:firstColumn="0" w:lastColumn="0" w:oddVBand="0" w:evenVBand="0" w:oddHBand="0" w:evenHBand="0" w:firstRowFirstColumn="0" w:firstRowLastColumn="0" w:lastRowFirstColumn="0" w:lastRowLastColumn="0"/>
              <w:rPr>
                <w:bCs/>
              </w:rPr>
            </w:pPr>
            <w:r w:rsidRPr="006969D2">
              <w:rPr>
                <w:bCs/>
              </w:rPr>
              <w:t> </w:t>
            </w:r>
          </w:p>
        </w:tc>
        <w:tc>
          <w:tcPr>
            <w:tcW w:w="528" w:type="pct"/>
            <w:noWrap/>
            <w:hideMark/>
          </w:tcPr>
          <w:p w14:paraId="7AC18A9C" w14:textId="77777777" w:rsidR="005B1647" w:rsidRPr="006969D2"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6969D2">
              <w:rPr>
                <w:bCs/>
              </w:rPr>
              <w:t>64 987</w:t>
            </w:r>
          </w:p>
        </w:tc>
        <w:tc>
          <w:tcPr>
            <w:tcW w:w="528" w:type="pct"/>
            <w:noWrap/>
            <w:hideMark/>
          </w:tcPr>
          <w:p w14:paraId="6DEF6DD1" w14:textId="77777777" w:rsidR="005B1647" w:rsidRPr="006969D2"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6969D2">
              <w:rPr>
                <w:bCs/>
              </w:rPr>
              <w:t>1 158</w:t>
            </w:r>
          </w:p>
        </w:tc>
      </w:tr>
    </w:tbl>
    <w:p w14:paraId="745D3349" w14:textId="77777777" w:rsidR="005B1647" w:rsidRDefault="005B1647" w:rsidP="005B1647">
      <w:pPr>
        <w:pStyle w:val="Rubrik2"/>
      </w:pPr>
      <w:bookmarkStart w:id="217" w:name="_Toc37350645"/>
      <w:r w:rsidRPr="00A44BDC">
        <w:t>Realekonomisk fördelning av anslagen i statens budget</w:t>
      </w:r>
      <w:bookmarkEnd w:id="217"/>
    </w:p>
    <w:p w14:paraId="368574A7" w14:textId="77777777" w:rsidR="005B1647" w:rsidRPr="005B3213" w:rsidRDefault="005B1647" w:rsidP="005B1647">
      <w:pPr>
        <w:pStyle w:val="Brdtext"/>
      </w:pPr>
      <w:r w:rsidRPr="00B44DC3">
        <w:t>Vid analys av och information om statens budgets storlek och påverkan på samhällsekonomin fördelas utgifterna även på ett annat sätt än efter utgiftsområden och anslag. En sådan fördelning är den realekonomiska fördelningen, som baseras på nationalräkenskapernas definitioner. För att skapa jämförbarhet med andra länder upprättas nationalräkenskaperna enligt internationella principer och riktlinjer, som bl.a. EU har utarbetat. Den realekonomiska fördelningen av utgifterna som redovisas här är transfereringar, konsumtion, investeringar, räntor och finansiella transaktioner.</w:t>
      </w:r>
    </w:p>
    <w:p w14:paraId="38D8EB55" w14:textId="16C97ACB" w:rsidR="005B1647" w:rsidRDefault="005B1647" w:rsidP="005B1647">
      <w:pPr>
        <w:pStyle w:val="DiagramRubrik"/>
      </w:pPr>
      <w:bookmarkStart w:id="218" w:name="_Toc37340171"/>
      <w:r>
        <w:lastRenderedPageBreak/>
        <w:t xml:space="preserve">Diagram </w:t>
      </w:r>
      <w:r>
        <w:fldChar w:fldCharType="begin"/>
      </w:r>
      <w:r>
        <w:instrText xml:space="preserve"> STYLEREF  "Rubrik 1" \n</w:instrText>
      </w:r>
      <w:r>
        <w:fldChar w:fldCharType="separate"/>
      </w:r>
      <w:r w:rsidR="00301022">
        <w:rPr>
          <w:noProof/>
        </w:rPr>
        <w:t>2</w:t>
      </w:r>
      <w:r>
        <w:rPr>
          <w:noProof/>
        </w:rPr>
        <w:fldChar w:fldCharType="end"/>
      </w:r>
      <w:r>
        <w:t>.</w:t>
      </w:r>
      <w:fldSimple w:instr=" SEQ Diagram \* ARABIC \s 1 ">
        <w:r w:rsidR="00301022">
          <w:rPr>
            <w:noProof/>
          </w:rPr>
          <w:t>2</w:t>
        </w:r>
      </w:fldSimple>
      <w:r>
        <w:tab/>
      </w:r>
      <w:r w:rsidRPr="00A44BDC">
        <w:t>Utgifterna i statens budget, realekonomiskt fördelade</w:t>
      </w:r>
      <w:bookmarkEnd w:id="218"/>
    </w:p>
    <w:p w14:paraId="14C76932" w14:textId="50D26D71" w:rsidR="005B1647" w:rsidRDefault="008F30BC" w:rsidP="005B1647">
      <w:pPr>
        <w:pStyle w:val="Bild"/>
      </w:pPr>
      <w:r>
        <w:rPr>
          <w:noProof/>
        </w:rPr>
        <w:drawing>
          <wp:inline distT="0" distB="0" distL="0" distR="0" wp14:anchorId="33BD729A" wp14:editId="1A1E13F3">
            <wp:extent cx="4679950" cy="2339975"/>
            <wp:effectExtent l="0" t="0" r="0" b="0"/>
            <wp:docPr id="20" name="Diagram 20" descr="Diagram som visar utgifterna i statens budget, realekonomiskt fördelade">
              <a:extLst xmlns:a="http://schemas.openxmlformats.org/drawingml/2006/main">
                <a:ext uri="{FF2B5EF4-FFF2-40B4-BE49-F238E27FC236}">
                  <a16:creationId xmlns:a16="http://schemas.microsoft.com/office/drawing/2014/main" id="{E06FB9E3-D1E8-4880-A6A4-84EFFC66491C}"/>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23"/>
              </a:graphicData>
            </a:graphic>
          </wp:inline>
        </w:drawing>
      </w:r>
    </w:p>
    <w:p w14:paraId="5B2015AE" w14:textId="1E3EBA38" w:rsidR="005B1647" w:rsidRDefault="005B1647" w:rsidP="005B1647">
      <w:pPr>
        <w:pStyle w:val="TabellRubrik"/>
      </w:pPr>
      <w:bookmarkStart w:id="219" w:name="_Toc37340127"/>
      <w:r>
        <w:t xml:space="preserve">Tabell </w:t>
      </w:r>
      <w:r>
        <w:fldChar w:fldCharType="begin"/>
      </w:r>
      <w:r>
        <w:instrText xml:space="preserve"> STYLEREF  "Rubrik 1" \n</w:instrText>
      </w:r>
      <w:r>
        <w:fldChar w:fldCharType="separate"/>
      </w:r>
      <w:r w:rsidR="00301022">
        <w:rPr>
          <w:noProof/>
        </w:rPr>
        <w:t>2</w:t>
      </w:r>
      <w:r>
        <w:rPr>
          <w:noProof/>
        </w:rPr>
        <w:fldChar w:fldCharType="end"/>
      </w:r>
      <w:r>
        <w:t>.</w:t>
      </w:r>
      <w:fldSimple w:instr=" SEQ Tabell \* ARABIC \s 1 ">
        <w:r w:rsidR="00301022">
          <w:rPr>
            <w:noProof/>
          </w:rPr>
          <w:t>127</w:t>
        </w:r>
      </w:fldSimple>
      <w:r>
        <w:tab/>
      </w:r>
      <w:r w:rsidRPr="004C5973">
        <w:t>Realekonomisk fördelning av anslagen i statens budget 2018–2019</w:t>
      </w:r>
      <w:bookmarkEnd w:id="219"/>
    </w:p>
    <w:p w14:paraId="78EC9E15" w14:textId="77777777" w:rsidR="005B1647" w:rsidRDefault="005B1647" w:rsidP="005B1647">
      <w:pPr>
        <w:pStyle w:val="TabellUnderrubrik"/>
      </w:pPr>
      <w:r w:rsidRPr="004C5973">
        <w:t>Miljoner kronor</w:t>
      </w:r>
    </w:p>
    <w:tbl>
      <w:tblPr>
        <w:tblStyle w:val="RKBPTabell"/>
        <w:tblW w:w="5000" w:type="pct"/>
        <w:tblLayout w:type="fixed"/>
        <w:tblLook w:val="04E0" w:firstRow="1" w:lastRow="1" w:firstColumn="1" w:lastColumn="0" w:noHBand="0" w:noVBand="1"/>
      </w:tblPr>
      <w:tblGrid>
        <w:gridCol w:w="1701"/>
        <w:gridCol w:w="2268"/>
        <w:gridCol w:w="957"/>
        <w:gridCol w:w="815"/>
        <w:gridCol w:w="815"/>
        <w:gridCol w:w="814"/>
      </w:tblGrid>
      <w:tr w:rsidR="00155607" w14:paraId="26E68258" w14:textId="77777777" w:rsidTr="00BE1FEE">
        <w:trPr>
          <w:cnfStyle w:val="100000000000" w:firstRow="1" w:lastRow="0" w:firstColumn="0" w:lastColumn="0" w:oddVBand="0" w:evenVBand="0" w:oddHBand="0" w:evenHBand="0" w:firstRowFirstColumn="0" w:firstRowLastColumn="0" w:lastRowFirstColumn="0" w:lastRowLastColumn="0"/>
          <w:trHeight w:val="690"/>
          <w:tblHeader w:val="0"/>
        </w:trPr>
        <w:tc>
          <w:tcPr>
            <w:cnfStyle w:val="001000000000" w:firstRow="0" w:lastRow="0" w:firstColumn="1" w:lastColumn="0" w:oddVBand="0" w:evenVBand="0" w:oddHBand="0" w:evenHBand="0" w:firstRowFirstColumn="0" w:firstRowLastColumn="0" w:lastRowFirstColumn="0" w:lastRowLastColumn="0"/>
            <w:tcW w:w="1154"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hideMark/>
          </w:tcPr>
          <w:p w14:paraId="28797EB8" w14:textId="77777777" w:rsidR="005B1647" w:rsidRPr="00B66070" w:rsidRDefault="005B1647" w:rsidP="005B1647">
            <w:pPr>
              <w:pStyle w:val="TabellHuvud"/>
            </w:pPr>
            <w:r w:rsidRPr="00B66070">
              <w:t>Realekonomisk art</w:t>
            </w:r>
          </w:p>
        </w:tc>
        <w:tc>
          <w:tcPr>
            <w:tcW w:w="1539"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hideMark/>
          </w:tcPr>
          <w:p w14:paraId="57FF32AE" w14:textId="77777777" w:rsidR="005B1647" w:rsidRPr="00B66070" w:rsidRDefault="005B1647" w:rsidP="005B1647">
            <w:pPr>
              <w:pStyle w:val="TabellHuvud"/>
              <w:jc w:val="left"/>
              <w:cnfStyle w:val="100000000000" w:firstRow="1" w:lastRow="0" w:firstColumn="0" w:lastColumn="0" w:oddVBand="0" w:evenVBand="0" w:oddHBand="0" w:evenHBand="0" w:firstRowFirstColumn="0" w:firstRowLastColumn="0" w:lastRowFirstColumn="0" w:lastRowLastColumn="0"/>
            </w:pPr>
            <w:r w:rsidRPr="00B66070">
              <w:t> </w:t>
            </w:r>
          </w:p>
        </w:tc>
        <w:tc>
          <w:tcPr>
            <w:tcW w:w="649"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hideMark/>
          </w:tcPr>
          <w:p w14:paraId="7448353E" w14:textId="77777777" w:rsidR="005B1647" w:rsidRPr="00B66070"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B66070">
              <w:t xml:space="preserve">Utfall </w:t>
            </w:r>
            <w:r w:rsidRPr="00B66070">
              <w:br/>
              <w:t>2019</w:t>
            </w:r>
          </w:p>
        </w:tc>
        <w:tc>
          <w:tcPr>
            <w:tcW w:w="553"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hideMark/>
          </w:tcPr>
          <w:p w14:paraId="112F8B48" w14:textId="77777777" w:rsidR="005B1647" w:rsidRPr="00B66070"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B66070">
              <w:t xml:space="preserve">Utfall </w:t>
            </w:r>
            <w:r w:rsidRPr="00B66070">
              <w:br/>
              <w:t>2018</w:t>
            </w:r>
          </w:p>
        </w:tc>
        <w:tc>
          <w:tcPr>
            <w:tcW w:w="553"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hideMark/>
          </w:tcPr>
          <w:p w14:paraId="67FEF117" w14:textId="77777777" w:rsidR="005B1647" w:rsidRPr="00B66070"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B66070">
              <w:t>Förändring</w:t>
            </w:r>
            <w:r w:rsidRPr="00B66070">
              <w:br/>
              <w:t>2018–2019</w:t>
            </w:r>
          </w:p>
        </w:tc>
        <w:tc>
          <w:tcPr>
            <w:tcW w:w="552"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hideMark/>
          </w:tcPr>
          <w:p w14:paraId="3A73F871" w14:textId="77777777" w:rsidR="005B1647" w:rsidRPr="00B66070"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B66070">
              <w:t>Procentuell förändring</w:t>
            </w:r>
            <w:r w:rsidRPr="00B66070">
              <w:br/>
              <w:t>2018–2019</w:t>
            </w:r>
          </w:p>
        </w:tc>
      </w:tr>
      <w:tr w:rsidR="00155607" w14:paraId="74234228" w14:textId="77777777" w:rsidTr="00155607">
        <w:trPr>
          <w:trHeight w:val="300"/>
        </w:trPr>
        <w:tc>
          <w:tcPr>
            <w:cnfStyle w:val="001000000000" w:firstRow="0" w:lastRow="0" w:firstColumn="1" w:lastColumn="0" w:oddVBand="0" w:evenVBand="0" w:oddHBand="0" w:evenHBand="0" w:firstRowFirstColumn="0" w:firstRowLastColumn="0" w:lastRowFirstColumn="0" w:lastRowLastColumn="0"/>
            <w:tcW w:w="1154" w:type="pct"/>
            <w:tcBorders>
              <w:top w:val="single" w:sz="12" w:space="0" w:color="auto"/>
            </w:tcBorders>
            <w:noWrap/>
            <w:hideMark/>
          </w:tcPr>
          <w:p w14:paraId="69247B89" w14:textId="77777777" w:rsidR="005B1647" w:rsidRPr="00B66070" w:rsidRDefault="005B1647" w:rsidP="005B1647">
            <w:pPr>
              <w:pStyle w:val="Tabell"/>
              <w:rPr>
                <w:b/>
                <w:bCs/>
              </w:rPr>
            </w:pPr>
            <w:r w:rsidRPr="00B66070">
              <w:rPr>
                <w:b/>
                <w:bCs/>
              </w:rPr>
              <w:t>Transfereringar</w:t>
            </w:r>
          </w:p>
        </w:tc>
        <w:tc>
          <w:tcPr>
            <w:tcW w:w="1539" w:type="pct"/>
            <w:tcBorders>
              <w:top w:val="single" w:sz="12" w:space="0" w:color="auto"/>
            </w:tcBorders>
            <w:noWrap/>
            <w:hideMark/>
          </w:tcPr>
          <w:p w14:paraId="37A42E22" w14:textId="77777777" w:rsidR="005B1647" w:rsidRPr="00B66070"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rPr>
                <w:b/>
                <w:bCs/>
              </w:rPr>
            </w:pPr>
          </w:p>
        </w:tc>
        <w:tc>
          <w:tcPr>
            <w:tcW w:w="649" w:type="pct"/>
            <w:tcBorders>
              <w:top w:val="single" w:sz="12" w:space="0" w:color="auto"/>
            </w:tcBorders>
            <w:noWrap/>
            <w:hideMark/>
          </w:tcPr>
          <w:p w14:paraId="308A8F64" w14:textId="77777777" w:rsidR="005B1647" w:rsidRPr="00B66070"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B66070">
              <w:rPr>
                <w:b/>
                <w:bCs/>
              </w:rPr>
              <w:t>685 380</w:t>
            </w:r>
          </w:p>
        </w:tc>
        <w:tc>
          <w:tcPr>
            <w:tcW w:w="553" w:type="pct"/>
            <w:tcBorders>
              <w:top w:val="single" w:sz="12" w:space="0" w:color="auto"/>
            </w:tcBorders>
            <w:noWrap/>
            <w:hideMark/>
          </w:tcPr>
          <w:p w14:paraId="4EABBC47" w14:textId="77777777" w:rsidR="005B1647" w:rsidRPr="00B66070"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B66070">
              <w:rPr>
                <w:b/>
                <w:bCs/>
              </w:rPr>
              <w:t>681 463</w:t>
            </w:r>
          </w:p>
        </w:tc>
        <w:tc>
          <w:tcPr>
            <w:tcW w:w="553" w:type="pct"/>
            <w:tcBorders>
              <w:top w:val="single" w:sz="12" w:space="0" w:color="auto"/>
            </w:tcBorders>
            <w:noWrap/>
            <w:hideMark/>
          </w:tcPr>
          <w:p w14:paraId="2D62DE8A" w14:textId="77777777" w:rsidR="005B1647" w:rsidRPr="00B66070"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B66070">
              <w:rPr>
                <w:b/>
                <w:bCs/>
              </w:rPr>
              <w:t xml:space="preserve">3 916 </w:t>
            </w:r>
          </w:p>
        </w:tc>
        <w:tc>
          <w:tcPr>
            <w:tcW w:w="552" w:type="pct"/>
            <w:tcBorders>
              <w:top w:val="single" w:sz="12" w:space="0" w:color="auto"/>
            </w:tcBorders>
            <w:noWrap/>
            <w:hideMark/>
          </w:tcPr>
          <w:p w14:paraId="45001971" w14:textId="77777777" w:rsidR="005B1647" w:rsidRPr="00B66070"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B66070">
              <w:rPr>
                <w:b/>
                <w:bCs/>
              </w:rPr>
              <w:t xml:space="preserve">0,6 </w:t>
            </w:r>
          </w:p>
        </w:tc>
      </w:tr>
      <w:tr w:rsidR="00155607" w14:paraId="07ADF0B8" w14:textId="77777777" w:rsidTr="00155607">
        <w:trPr>
          <w:trHeight w:val="300"/>
        </w:trPr>
        <w:tc>
          <w:tcPr>
            <w:cnfStyle w:val="001000000000" w:firstRow="0" w:lastRow="0" w:firstColumn="1" w:lastColumn="0" w:oddVBand="0" w:evenVBand="0" w:oddHBand="0" w:evenHBand="0" w:firstRowFirstColumn="0" w:firstRowLastColumn="0" w:lastRowFirstColumn="0" w:lastRowLastColumn="0"/>
            <w:tcW w:w="1154" w:type="pct"/>
            <w:noWrap/>
            <w:hideMark/>
          </w:tcPr>
          <w:p w14:paraId="47532456" w14:textId="77777777" w:rsidR="005B1647" w:rsidRPr="00B66070" w:rsidRDefault="005B1647" w:rsidP="005B1647">
            <w:pPr>
              <w:pStyle w:val="Tabell"/>
              <w:ind w:firstLine="142"/>
              <w:rPr>
                <w:b/>
                <w:bCs/>
              </w:rPr>
            </w:pPr>
            <w:r w:rsidRPr="00B66070">
              <w:rPr>
                <w:i/>
                <w:iCs/>
              </w:rPr>
              <w:t>varav till</w:t>
            </w:r>
          </w:p>
        </w:tc>
        <w:tc>
          <w:tcPr>
            <w:tcW w:w="1539" w:type="pct"/>
            <w:noWrap/>
            <w:hideMark/>
          </w:tcPr>
          <w:p w14:paraId="5BA5D1E7" w14:textId="77777777" w:rsidR="005B1647" w:rsidRPr="00B66070"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rPr>
                <w:i/>
                <w:iCs/>
              </w:rPr>
            </w:pPr>
          </w:p>
        </w:tc>
        <w:tc>
          <w:tcPr>
            <w:tcW w:w="649" w:type="pct"/>
            <w:noWrap/>
            <w:hideMark/>
          </w:tcPr>
          <w:p w14:paraId="037282E2" w14:textId="77777777" w:rsidR="005B1647" w:rsidRPr="00B66070"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553" w:type="pct"/>
            <w:noWrap/>
            <w:hideMark/>
          </w:tcPr>
          <w:p w14:paraId="5B13C428" w14:textId="77777777" w:rsidR="005B1647" w:rsidRPr="00B66070"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553" w:type="pct"/>
            <w:noWrap/>
            <w:hideMark/>
          </w:tcPr>
          <w:p w14:paraId="20592B3E" w14:textId="77777777" w:rsidR="005B1647" w:rsidRPr="00B66070"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r w:rsidRPr="00B66070">
              <w:rPr>
                <w:i/>
                <w:iCs/>
              </w:rPr>
              <w:t xml:space="preserve"> </w:t>
            </w:r>
          </w:p>
        </w:tc>
        <w:tc>
          <w:tcPr>
            <w:tcW w:w="552" w:type="pct"/>
            <w:noWrap/>
            <w:hideMark/>
          </w:tcPr>
          <w:p w14:paraId="17DCB4E7" w14:textId="77777777" w:rsidR="005B1647" w:rsidRPr="00B66070"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p>
        </w:tc>
      </w:tr>
      <w:tr w:rsidR="00155607" w14:paraId="36F883CF" w14:textId="77777777" w:rsidTr="00155607">
        <w:trPr>
          <w:trHeight w:val="300"/>
        </w:trPr>
        <w:tc>
          <w:tcPr>
            <w:cnfStyle w:val="001000000000" w:firstRow="0" w:lastRow="0" w:firstColumn="1" w:lastColumn="0" w:oddVBand="0" w:evenVBand="0" w:oddHBand="0" w:evenHBand="0" w:firstRowFirstColumn="0" w:firstRowLastColumn="0" w:lastRowFirstColumn="0" w:lastRowLastColumn="0"/>
            <w:tcW w:w="1154" w:type="pct"/>
            <w:noWrap/>
            <w:hideMark/>
          </w:tcPr>
          <w:p w14:paraId="7EB2C4FE" w14:textId="77777777" w:rsidR="005B1647" w:rsidRPr="00B66070" w:rsidRDefault="005B1647" w:rsidP="005B1647">
            <w:pPr>
              <w:pStyle w:val="Tabell"/>
            </w:pPr>
          </w:p>
        </w:tc>
        <w:tc>
          <w:tcPr>
            <w:tcW w:w="1539" w:type="pct"/>
            <w:noWrap/>
            <w:hideMark/>
          </w:tcPr>
          <w:p w14:paraId="2B3C3D49" w14:textId="77777777" w:rsidR="005B1647" w:rsidRPr="00B66070"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B66070">
              <w:t>Hushållssektorn</w:t>
            </w:r>
          </w:p>
        </w:tc>
        <w:tc>
          <w:tcPr>
            <w:tcW w:w="649" w:type="pct"/>
            <w:noWrap/>
            <w:hideMark/>
          </w:tcPr>
          <w:p w14:paraId="4107DA7C" w14:textId="77777777" w:rsidR="005B1647" w:rsidRPr="00B66070"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66070">
              <w:t>316 298</w:t>
            </w:r>
          </w:p>
        </w:tc>
        <w:tc>
          <w:tcPr>
            <w:tcW w:w="553" w:type="pct"/>
            <w:noWrap/>
            <w:hideMark/>
          </w:tcPr>
          <w:p w14:paraId="65558D07" w14:textId="77777777" w:rsidR="005B1647" w:rsidRPr="00B66070"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66070">
              <w:t>312 446</w:t>
            </w:r>
          </w:p>
        </w:tc>
        <w:tc>
          <w:tcPr>
            <w:tcW w:w="553" w:type="pct"/>
            <w:noWrap/>
            <w:hideMark/>
          </w:tcPr>
          <w:p w14:paraId="1E103869" w14:textId="77777777" w:rsidR="005B1647" w:rsidRPr="00B66070"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66070">
              <w:t xml:space="preserve">3 852 </w:t>
            </w:r>
          </w:p>
        </w:tc>
        <w:tc>
          <w:tcPr>
            <w:tcW w:w="552" w:type="pct"/>
            <w:noWrap/>
            <w:hideMark/>
          </w:tcPr>
          <w:p w14:paraId="6F50D913" w14:textId="77777777" w:rsidR="005B1647" w:rsidRPr="00B66070"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66070">
              <w:t xml:space="preserve">1,2 </w:t>
            </w:r>
          </w:p>
        </w:tc>
      </w:tr>
      <w:tr w:rsidR="00155607" w14:paraId="76E5622E" w14:textId="77777777" w:rsidTr="00155607">
        <w:trPr>
          <w:trHeight w:val="300"/>
        </w:trPr>
        <w:tc>
          <w:tcPr>
            <w:cnfStyle w:val="001000000000" w:firstRow="0" w:lastRow="0" w:firstColumn="1" w:lastColumn="0" w:oddVBand="0" w:evenVBand="0" w:oddHBand="0" w:evenHBand="0" w:firstRowFirstColumn="0" w:firstRowLastColumn="0" w:lastRowFirstColumn="0" w:lastRowLastColumn="0"/>
            <w:tcW w:w="1154" w:type="pct"/>
            <w:noWrap/>
            <w:hideMark/>
          </w:tcPr>
          <w:p w14:paraId="48590C50" w14:textId="77777777" w:rsidR="005B1647" w:rsidRPr="00B66070" w:rsidRDefault="005B1647" w:rsidP="005B1647">
            <w:pPr>
              <w:pStyle w:val="Tabell"/>
            </w:pPr>
          </w:p>
        </w:tc>
        <w:tc>
          <w:tcPr>
            <w:tcW w:w="1539" w:type="pct"/>
            <w:noWrap/>
            <w:hideMark/>
          </w:tcPr>
          <w:p w14:paraId="1B3A38D3" w14:textId="77777777" w:rsidR="005B1647" w:rsidRPr="00B66070"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B66070">
              <w:t>Kommunala sektorn</w:t>
            </w:r>
          </w:p>
        </w:tc>
        <w:tc>
          <w:tcPr>
            <w:tcW w:w="649" w:type="pct"/>
            <w:noWrap/>
            <w:hideMark/>
          </w:tcPr>
          <w:p w14:paraId="23A2AF60" w14:textId="77777777" w:rsidR="005B1647" w:rsidRPr="00B66070"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66070">
              <w:t>211 204</w:t>
            </w:r>
          </w:p>
        </w:tc>
        <w:tc>
          <w:tcPr>
            <w:tcW w:w="553" w:type="pct"/>
            <w:noWrap/>
            <w:hideMark/>
          </w:tcPr>
          <w:p w14:paraId="332EBC9C" w14:textId="77777777" w:rsidR="005B1647" w:rsidRPr="00B66070"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66070">
              <w:t>213 273</w:t>
            </w:r>
          </w:p>
        </w:tc>
        <w:tc>
          <w:tcPr>
            <w:tcW w:w="553" w:type="pct"/>
            <w:noWrap/>
            <w:hideMark/>
          </w:tcPr>
          <w:p w14:paraId="23067222" w14:textId="77777777" w:rsidR="005B1647" w:rsidRPr="00B66070"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66070">
              <w:t xml:space="preserve">-2 069 </w:t>
            </w:r>
          </w:p>
        </w:tc>
        <w:tc>
          <w:tcPr>
            <w:tcW w:w="552" w:type="pct"/>
            <w:noWrap/>
            <w:hideMark/>
          </w:tcPr>
          <w:p w14:paraId="49554470" w14:textId="77777777" w:rsidR="005B1647" w:rsidRPr="00B66070"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66070">
              <w:t xml:space="preserve">-1,0 </w:t>
            </w:r>
          </w:p>
        </w:tc>
      </w:tr>
      <w:tr w:rsidR="00155607" w14:paraId="58F47193" w14:textId="77777777" w:rsidTr="00155607">
        <w:trPr>
          <w:trHeight w:val="300"/>
        </w:trPr>
        <w:tc>
          <w:tcPr>
            <w:cnfStyle w:val="001000000000" w:firstRow="0" w:lastRow="0" w:firstColumn="1" w:lastColumn="0" w:oddVBand="0" w:evenVBand="0" w:oddHBand="0" w:evenHBand="0" w:firstRowFirstColumn="0" w:firstRowLastColumn="0" w:lastRowFirstColumn="0" w:lastRowLastColumn="0"/>
            <w:tcW w:w="1154" w:type="pct"/>
            <w:noWrap/>
            <w:hideMark/>
          </w:tcPr>
          <w:p w14:paraId="1F47FD02" w14:textId="77777777" w:rsidR="005B1647" w:rsidRPr="00B66070" w:rsidRDefault="005B1647" w:rsidP="005B1647">
            <w:pPr>
              <w:pStyle w:val="Tabell"/>
            </w:pPr>
          </w:p>
        </w:tc>
        <w:tc>
          <w:tcPr>
            <w:tcW w:w="1539" w:type="pct"/>
            <w:noWrap/>
            <w:hideMark/>
          </w:tcPr>
          <w:p w14:paraId="27C20048" w14:textId="77777777" w:rsidR="005B1647" w:rsidRPr="00B66070"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B66070">
              <w:t>Företagssektorn</w:t>
            </w:r>
          </w:p>
        </w:tc>
        <w:tc>
          <w:tcPr>
            <w:tcW w:w="649" w:type="pct"/>
            <w:noWrap/>
            <w:hideMark/>
          </w:tcPr>
          <w:p w14:paraId="589199BB" w14:textId="77777777" w:rsidR="005B1647" w:rsidRPr="00B66070"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66070">
              <w:t>51 165</w:t>
            </w:r>
          </w:p>
        </w:tc>
        <w:tc>
          <w:tcPr>
            <w:tcW w:w="553" w:type="pct"/>
            <w:noWrap/>
            <w:hideMark/>
          </w:tcPr>
          <w:p w14:paraId="64C37106" w14:textId="77777777" w:rsidR="005B1647" w:rsidRPr="00B66070"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66070">
              <w:t>52 773</w:t>
            </w:r>
          </w:p>
        </w:tc>
        <w:tc>
          <w:tcPr>
            <w:tcW w:w="553" w:type="pct"/>
            <w:noWrap/>
            <w:hideMark/>
          </w:tcPr>
          <w:p w14:paraId="38D3E812" w14:textId="77777777" w:rsidR="005B1647" w:rsidRPr="00B66070"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66070">
              <w:t xml:space="preserve">-1 608 </w:t>
            </w:r>
          </w:p>
        </w:tc>
        <w:tc>
          <w:tcPr>
            <w:tcW w:w="552" w:type="pct"/>
            <w:noWrap/>
            <w:hideMark/>
          </w:tcPr>
          <w:p w14:paraId="347ABBCD" w14:textId="77777777" w:rsidR="005B1647" w:rsidRPr="00B66070"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66070">
              <w:t xml:space="preserve">-3,0 </w:t>
            </w:r>
          </w:p>
        </w:tc>
      </w:tr>
      <w:tr w:rsidR="00155607" w14:paraId="34B5FFC7" w14:textId="77777777" w:rsidTr="00155607">
        <w:trPr>
          <w:trHeight w:val="300"/>
        </w:trPr>
        <w:tc>
          <w:tcPr>
            <w:cnfStyle w:val="001000000000" w:firstRow="0" w:lastRow="0" w:firstColumn="1" w:lastColumn="0" w:oddVBand="0" w:evenVBand="0" w:oddHBand="0" w:evenHBand="0" w:firstRowFirstColumn="0" w:firstRowLastColumn="0" w:lastRowFirstColumn="0" w:lastRowLastColumn="0"/>
            <w:tcW w:w="1154" w:type="pct"/>
            <w:noWrap/>
            <w:hideMark/>
          </w:tcPr>
          <w:p w14:paraId="48383DE5" w14:textId="77777777" w:rsidR="005B1647" w:rsidRPr="00B66070" w:rsidRDefault="005B1647" w:rsidP="005B1647">
            <w:pPr>
              <w:pStyle w:val="Tabell"/>
            </w:pPr>
          </w:p>
        </w:tc>
        <w:tc>
          <w:tcPr>
            <w:tcW w:w="1539" w:type="pct"/>
            <w:noWrap/>
            <w:hideMark/>
          </w:tcPr>
          <w:p w14:paraId="30AB66FD" w14:textId="77777777" w:rsidR="005B1647" w:rsidRPr="00B66070"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B66070">
              <w:t>Ålderspensionssystemet</w:t>
            </w:r>
          </w:p>
        </w:tc>
        <w:tc>
          <w:tcPr>
            <w:tcW w:w="649" w:type="pct"/>
            <w:noWrap/>
            <w:hideMark/>
          </w:tcPr>
          <w:p w14:paraId="3A9AC7DC" w14:textId="77777777" w:rsidR="005B1647" w:rsidRPr="00B66070"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66070">
              <w:t>21 675</w:t>
            </w:r>
          </w:p>
        </w:tc>
        <w:tc>
          <w:tcPr>
            <w:tcW w:w="553" w:type="pct"/>
            <w:noWrap/>
            <w:hideMark/>
          </w:tcPr>
          <w:p w14:paraId="5EF2157E" w14:textId="77777777" w:rsidR="005B1647" w:rsidRPr="00B66070"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66070">
              <w:t>22 557</w:t>
            </w:r>
          </w:p>
        </w:tc>
        <w:tc>
          <w:tcPr>
            <w:tcW w:w="553" w:type="pct"/>
            <w:noWrap/>
            <w:hideMark/>
          </w:tcPr>
          <w:p w14:paraId="082F630F" w14:textId="77777777" w:rsidR="005B1647" w:rsidRPr="00B66070"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66070">
              <w:t xml:space="preserve">-882 </w:t>
            </w:r>
          </w:p>
        </w:tc>
        <w:tc>
          <w:tcPr>
            <w:tcW w:w="552" w:type="pct"/>
            <w:noWrap/>
            <w:hideMark/>
          </w:tcPr>
          <w:p w14:paraId="1CF7F996" w14:textId="77777777" w:rsidR="005B1647" w:rsidRPr="00B66070"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66070">
              <w:t xml:space="preserve">-3,9 </w:t>
            </w:r>
          </w:p>
        </w:tc>
      </w:tr>
      <w:tr w:rsidR="00155607" w14:paraId="452233EF" w14:textId="77777777" w:rsidTr="00155607">
        <w:trPr>
          <w:trHeight w:val="300"/>
        </w:trPr>
        <w:tc>
          <w:tcPr>
            <w:cnfStyle w:val="001000000000" w:firstRow="0" w:lastRow="0" w:firstColumn="1" w:lastColumn="0" w:oddVBand="0" w:evenVBand="0" w:oddHBand="0" w:evenHBand="0" w:firstRowFirstColumn="0" w:firstRowLastColumn="0" w:lastRowFirstColumn="0" w:lastRowLastColumn="0"/>
            <w:tcW w:w="1154" w:type="pct"/>
            <w:noWrap/>
            <w:hideMark/>
          </w:tcPr>
          <w:p w14:paraId="4C7EA41B" w14:textId="77777777" w:rsidR="005B1647" w:rsidRPr="00B66070" w:rsidRDefault="005B1647" w:rsidP="005B1647">
            <w:pPr>
              <w:pStyle w:val="Tabell"/>
            </w:pPr>
          </w:p>
        </w:tc>
        <w:tc>
          <w:tcPr>
            <w:tcW w:w="1539" w:type="pct"/>
            <w:noWrap/>
            <w:hideMark/>
          </w:tcPr>
          <w:p w14:paraId="316A6FC2" w14:textId="77777777" w:rsidR="005B1647" w:rsidRPr="00B66070"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B66070">
              <w:t>Statliga ideella organisationer</w:t>
            </w:r>
          </w:p>
        </w:tc>
        <w:tc>
          <w:tcPr>
            <w:tcW w:w="649" w:type="pct"/>
            <w:noWrap/>
            <w:hideMark/>
          </w:tcPr>
          <w:p w14:paraId="5B4E380C" w14:textId="77777777" w:rsidR="005B1647" w:rsidRPr="00B66070"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66070">
              <w:t>6 080</w:t>
            </w:r>
          </w:p>
        </w:tc>
        <w:tc>
          <w:tcPr>
            <w:tcW w:w="553" w:type="pct"/>
            <w:noWrap/>
            <w:hideMark/>
          </w:tcPr>
          <w:p w14:paraId="62C904A4" w14:textId="77777777" w:rsidR="005B1647" w:rsidRPr="00B66070"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66070">
              <w:t>6 183</w:t>
            </w:r>
          </w:p>
        </w:tc>
        <w:tc>
          <w:tcPr>
            <w:tcW w:w="553" w:type="pct"/>
            <w:noWrap/>
            <w:hideMark/>
          </w:tcPr>
          <w:p w14:paraId="54C3F114" w14:textId="77777777" w:rsidR="005B1647" w:rsidRPr="00B66070"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66070">
              <w:t xml:space="preserve">-103 </w:t>
            </w:r>
          </w:p>
        </w:tc>
        <w:tc>
          <w:tcPr>
            <w:tcW w:w="552" w:type="pct"/>
            <w:noWrap/>
            <w:hideMark/>
          </w:tcPr>
          <w:p w14:paraId="7C045C83" w14:textId="77777777" w:rsidR="005B1647" w:rsidRPr="00B66070"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66070">
              <w:t xml:space="preserve">-1,7 </w:t>
            </w:r>
          </w:p>
        </w:tc>
      </w:tr>
      <w:tr w:rsidR="00155607" w14:paraId="4C2F2BF8" w14:textId="77777777" w:rsidTr="00155607">
        <w:trPr>
          <w:trHeight w:val="300"/>
        </w:trPr>
        <w:tc>
          <w:tcPr>
            <w:cnfStyle w:val="001000000000" w:firstRow="0" w:lastRow="0" w:firstColumn="1" w:lastColumn="0" w:oddVBand="0" w:evenVBand="0" w:oddHBand="0" w:evenHBand="0" w:firstRowFirstColumn="0" w:firstRowLastColumn="0" w:lastRowFirstColumn="0" w:lastRowLastColumn="0"/>
            <w:tcW w:w="1154" w:type="pct"/>
            <w:noWrap/>
            <w:hideMark/>
          </w:tcPr>
          <w:p w14:paraId="069AB539" w14:textId="77777777" w:rsidR="005B1647" w:rsidRPr="00B66070" w:rsidRDefault="005B1647" w:rsidP="005B1647">
            <w:pPr>
              <w:pStyle w:val="Tabell"/>
            </w:pPr>
          </w:p>
        </w:tc>
        <w:tc>
          <w:tcPr>
            <w:tcW w:w="1539" w:type="pct"/>
            <w:noWrap/>
            <w:hideMark/>
          </w:tcPr>
          <w:p w14:paraId="7826F7E9" w14:textId="77777777" w:rsidR="005B1647" w:rsidRPr="00B66070"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B66070">
              <w:t>Internationell verksamhet</w:t>
            </w:r>
          </w:p>
        </w:tc>
        <w:tc>
          <w:tcPr>
            <w:tcW w:w="649" w:type="pct"/>
            <w:noWrap/>
            <w:hideMark/>
          </w:tcPr>
          <w:p w14:paraId="0A01AC4B" w14:textId="77777777" w:rsidR="005B1647" w:rsidRPr="00B66070"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66070">
              <w:t>78 957</w:t>
            </w:r>
          </w:p>
        </w:tc>
        <w:tc>
          <w:tcPr>
            <w:tcW w:w="553" w:type="pct"/>
            <w:noWrap/>
            <w:hideMark/>
          </w:tcPr>
          <w:p w14:paraId="7D3B7C74" w14:textId="77777777" w:rsidR="005B1647" w:rsidRPr="00B66070"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66070">
              <w:t>74 232</w:t>
            </w:r>
          </w:p>
        </w:tc>
        <w:tc>
          <w:tcPr>
            <w:tcW w:w="553" w:type="pct"/>
            <w:noWrap/>
            <w:hideMark/>
          </w:tcPr>
          <w:p w14:paraId="6E226BB8" w14:textId="77777777" w:rsidR="005B1647" w:rsidRPr="00B66070"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66070">
              <w:t xml:space="preserve">4 725 </w:t>
            </w:r>
          </w:p>
        </w:tc>
        <w:tc>
          <w:tcPr>
            <w:tcW w:w="552" w:type="pct"/>
            <w:noWrap/>
            <w:hideMark/>
          </w:tcPr>
          <w:p w14:paraId="398B5C2B" w14:textId="77777777" w:rsidR="005B1647" w:rsidRPr="00B66070"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66070">
              <w:t xml:space="preserve">6,4 </w:t>
            </w:r>
          </w:p>
        </w:tc>
      </w:tr>
      <w:tr w:rsidR="00155607" w14:paraId="48B6A242" w14:textId="77777777" w:rsidTr="00155607">
        <w:trPr>
          <w:trHeight w:val="300"/>
        </w:trPr>
        <w:tc>
          <w:tcPr>
            <w:cnfStyle w:val="001000000000" w:firstRow="0" w:lastRow="0" w:firstColumn="1" w:lastColumn="0" w:oddVBand="0" w:evenVBand="0" w:oddHBand="0" w:evenHBand="0" w:firstRowFirstColumn="0" w:firstRowLastColumn="0" w:lastRowFirstColumn="0" w:lastRowLastColumn="0"/>
            <w:tcW w:w="1154" w:type="pct"/>
            <w:noWrap/>
            <w:hideMark/>
          </w:tcPr>
          <w:p w14:paraId="022A0C19" w14:textId="77777777" w:rsidR="005B1647" w:rsidRPr="00B66070" w:rsidRDefault="005B1647" w:rsidP="005B1647">
            <w:pPr>
              <w:pStyle w:val="Tabell"/>
            </w:pPr>
          </w:p>
        </w:tc>
        <w:tc>
          <w:tcPr>
            <w:tcW w:w="1539" w:type="pct"/>
            <w:hideMark/>
          </w:tcPr>
          <w:p w14:paraId="221EC485" w14:textId="77777777" w:rsidR="005B1647" w:rsidRPr="00B66070"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B66070">
              <w:t>varav till EU-institutioner</w:t>
            </w:r>
          </w:p>
        </w:tc>
        <w:tc>
          <w:tcPr>
            <w:tcW w:w="649" w:type="pct"/>
            <w:noWrap/>
            <w:hideMark/>
          </w:tcPr>
          <w:p w14:paraId="1165E6F5" w14:textId="77777777" w:rsidR="005B1647" w:rsidRPr="00B66070"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66070">
              <w:t>37 683</w:t>
            </w:r>
          </w:p>
        </w:tc>
        <w:tc>
          <w:tcPr>
            <w:tcW w:w="553" w:type="pct"/>
            <w:noWrap/>
            <w:hideMark/>
          </w:tcPr>
          <w:p w14:paraId="0D59F7CF" w14:textId="77777777" w:rsidR="005B1647" w:rsidRPr="00B66070"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66070">
              <w:t>34 960</w:t>
            </w:r>
          </w:p>
        </w:tc>
        <w:tc>
          <w:tcPr>
            <w:tcW w:w="553" w:type="pct"/>
            <w:noWrap/>
            <w:hideMark/>
          </w:tcPr>
          <w:p w14:paraId="4F847985" w14:textId="77777777" w:rsidR="005B1647" w:rsidRPr="00B66070"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66070">
              <w:t xml:space="preserve">2 723 </w:t>
            </w:r>
          </w:p>
        </w:tc>
        <w:tc>
          <w:tcPr>
            <w:tcW w:w="552" w:type="pct"/>
            <w:noWrap/>
            <w:hideMark/>
          </w:tcPr>
          <w:p w14:paraId="2836BB6F" w14:textId="77777777" w:rsidR="005B1647" w:rsidRPr="00B66070"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66070">
              <w:t xml:space="preserve">7,8 </w:t>
            </w:r>
          </w:p>
        </w:tc>
      </w:tr>
      <w:tr w:rsidR="00155607" w14:paraId="217B9DAA" w14:textId="77777777" w:rsidTr="00155607">
        <w:trPr>
          <w:trHeight w:val="300"/>
        </w:trPr>
        <w:tc>
          <w:tcPr>
            <w:cnfStyle w:val="001000000000" w:firstRow="0" w:lastRow="0" w:firstColumn="1" w:lastColumn="0" w:oddVBand="0" w:evenVBand="0" w:oddHBand="0" w:evenHBand="0" w:firstRowFirstColumn="0" w:firstRowLastColumn="0" w:lastRowFirstColumn="0" w:lastRowLastColumn="0"/>
            <w:tcW w:w="1154" w:type="pct"/>
            <w:noWrap/>
            <w:hideMark/>
          </w:tcPr>
          <w:p w14:paraId="52FA15CB" w14:textId="77777777" w:rsidR="005B1647" w:rsidRPr="00B66070" w:rsidRDefault="005B1647" w:rsidP="005B1647">
            <w:pPr>
              <w:pStyle w:val="Tabell"/>
              <w:rPr>
                <w:b/>
                <w:bCs/>
              </w:rPr>
            </w:pPr>
            <w:r w:rsidRPr="00B66070">
              <w:rPr>
                <w:b/>
                <w:bCs/>
              </w:rPr>
              <w:t>Konsumtionsutgifter</w:t>
            </w:r>
          </w:p>
        </w:tc>
        <w:tc>
          <w:tcPr>
            <w:tcW w:w="1539" w:type="pct"/>
            <w:noWrap/>
            <w:hideMark/>
          </w:tcPr>
          <w:p w14:paraId="5F22F8B7" w14:textId="77777777" w:rsidR="005B1647" w:rsidRPr="00B66070"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rPr>
                <w:b/>
                <w:bCs/>
              </w:rPr>
            </w:pPr>
          </w:p>
        </w:tc>
        <w:tc>
          <w:tcPr>
            <w:tcW w:w="649" w:type="pct"/>
            <w:noWrap/>
            <w:hideMark/>
          </w:tcPr>
          <w:p w14:paraId="5BAC7ADE" w14:textId="77777777" w:rsidR="005B1647" w:rsidRPr="00B66070"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B66070">
              <w:rPr>
                <w:b/>
                <w:bCs/>
              </w:rPr>
              <w:t>253 508</w:t>
            </w:r>
          </w:p>
        </w:tc>
        <w:tc>
          <w:tcPr>
            <w:tcW w:w="553" w:type="pct"/>
            <w:noWrap/>
            <w:hideMark/>
          </w:tcPr>
          <w:p w14:paraId="02F27031" w14:textId="77777777" w:rsidR="005B1647" w:rsidRPr="00B66070"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B66070">
              <w:rPr>
                <w:b/>
                <w:bCs/>
              </w:rPr>
              <w:t>248 321</w:t>
            </w:r>
          </w:p>
        </w:tc>
        <w:tc>
          <w:tcPr>
            <w:tcW w:w="553" w:type="pct"/>
            <w:noWrap/>
            <w:hideMark/>
          </w:tcPr>
          <w:p w14:paraId="29C6BD9A" w14:textId="77777777" w:rsidR="005B1647" w:rsidRPr="00B66070"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B66070">
              <w:rPr>
                <w:b/>
                <w:bCs/>
              </w:rPr>
              <w:t xml:space="preserve">5 186 </w:t>
            </w:r>
          </w:p>
        </w:tc>
        <w:tc>
          <w:tcPr>
            <w:tcW w:w="552" w:type="pct"/>
            <w:noWrap/>
            <w:hideMark/>
          </w:tcPr>
          <w:p w14:paraId="48648075" w14:textId="77777777" w:rsidR="005B1647" w:rsidRPr="00B66070"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B66070">
              <w:rPr>
                <w:b/>
                <w:bCs/>
              </w:rPr>
              <w:t xml:space="preserve">2,1 </w:t>
            </w:r>
          </w:p>
        </w:tc>
      </w:tr>
      <w:tr w:rsidR="00155607" w14:paraId="1E5C3483" w14:textId="77777777" w:rsidTr="00155607">
        <w:trPr>
          <w:trHeight w:val="300"/>
        </w:trPr>
        <w:tc>
          <w:tcPr>
            <w:cnfStyle w:val="001000000000" w:firstRow="0" w:lastRow="0" w:firstColumn="1" w:lastColumn="0" w:oddVBand="0" w:evenVBand="0" w:oddHBand="0" w:evenHBand="0" w:firstRowFirstColumn="0" w:firstRowLastColumn="0" w:lastRowFirstColumn="0" w:lastRowLastColumn="0"/>
            <w:tcW w:w="1154" w:type="pct"/>
            <w:noWrap/>
            <w:hideMark/>
          </w:tcPr>
          <w:p w14:paraId="02938A93" w14:textId="77777777" w:rsidR="005B1647" w:rsidRPr="00B66070" w:rsidRDefault="005B1647" w:rsidP="005B1647">
            <w:pPr>
              <w:pStyle w:val="Tabell"/>
              <w:ind w:firstLine="142"/>
              <w:rPr>
                <w:b/>
                <w:bCs/>
              </w:rPr>
            </w:pPr>
            <w:r>
              <w:rPr>
                <w:i/>
                <w:iCs/>
              </w:rPr>
              <w:t>v</w:t>
            </w:r>
            <w:r w:rsidRPr="00B66070">
              <w:rPr>
                <w:i/>
                <w:iCs/>
              </w:rPr>
              <w:t>arav</w:t>
            </w:r>
          </w:p>
        </w:tc>
        <w:tc>
          <w:tcPr>
            <w:tcW w:w="1539" w:type="pct"/>
            <w:noWrap/>
            <w:hideMark/>
          </w:tcPr>
          <w:p w14:paraId="7137D588" w14:textId="77777777" w:rsidR="005B1647" w:rsidRPr="00B66070"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rPr>
                <w:i/>
                <w:iCs/>
              </w:rPr>
            </w:pPr>
          </w:p>
        </w:tc>
        <w:tc>
          <w:tcPr>
            <w:tcW w:w="649" w:type="pct"/>
            <w:noWrap/>
            <w:hideMark/>
          </w:tcPr>
          <w:p w14:paraId="0607C217" w14:textId="77777777" w:rsidR="005B1647" w:rsidRPr="00B66070"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553" w:type="pct"/>
            <w:noWrap/>
            <w:hideMark/>
          </w:tcPr>
          <w:p w14:paraId="72ADA453" w14:textId="77777777" w:rsidR="005B1647" w:rsidRPr="00B66070"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553" w:type="pct"/>
            <w:noWrap/>
            <w:hideMark/>
          </w:tcPr>
          <w:p w14:paraId="0A85F84B" w14:textId="77777777" w:rsidR="005B1647" w:rsidRPr="00B66070"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p>
        </w:tc>
        <w:tc>
          <w:tcPr>
            <w:tcW w:w="552" w:type="pct"/>
            <w:noWrap/>
            <w:hideMark/>
          </w:tcPr>
          <w:p w14:paraId="50931DB3" w14:textId="77777777" w:rsidR="005B1647" w:rsidRPr="00B66070"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p>
        </w:tc>
      </w:tr>
      <w:tr w:rsidR="00155607" w14:paraId="52575071" w14:textId="77777777" w:rsidTr="00155607">
        <w:trPr>
          <w:trHeight w:val="300"/>
        </w:trPr>
        <w:tc>
          <w:tcPr>
            <w:cnfStyle w:val="001000000000" w:firstRow="0" w:lastRow="0" w:firstColumn="1" w:lastColumn="0" w:oddVBand="0" w:evenVBand="0" w:oddHBand="0" w:evenHBand="0" w:firstRowFirstColumn="0" w:firstRowLastColumn="0" w:lastRowFirstColumn="0" w:lastRowLastColumn="0"/>
            <w:tcW w:w="1154" w:type="pct"/>
            <w:noWrap/>
            <w:hideMark/>
          </w:tcPr>
          <w:p w14:paraId="62C1CC83" w14:textId="77777777" w:rsidR="005B1647" w:rsidRPr="00B66070" w:rsidRDefault="005B1647" w:rsidP="005B1647">
            <w:pPr>
              <w:pStyle w:val="Tabell"/>
            </w:pPr>
          </w:p>
        </w:tc>
        <w:tc>
          <w:tcPr>
            <w:tcW w:w="1539" w:type="pct"/>
            <w:noWrap/>
            <w:hideMark/>
          </w:tcPr>
          <w:p w14:paraId="3FCFA7FD" w14:textId="77777777" w:rsidR="005B1647" w:rsidRPr="00B66070"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B66070">
              <w:t>Löner inklusive sociala avgifter</w:t>
            </w:r>
          </w:p>
        </w:tc>
        <w:tc>
          <w:tcPr>
            <w:tcW w:w="649" w:type="pct"/>
            <w:noWrap/>
            <w:hideMark/>
          </w:tcPr>
          <w:p w14:paraId="1C6C6C0E" w14:textId="77777777" w:rsidR="005B1647" w:rsidRPr="00B66070"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66070">
              <w:t>148 380</w:t>
            </w:r>
          </w:p>
        </w:tc>
        <w:tc>
          <w:tcPr>
            <w:tcW w:w="553" w:type="pct"/>
            <w:noWrap/>
            <w:hideMark/>
          </w:tcPr>
          <w:p w14:paraId="067A1215" w14:textId="77777777" w:rsidR="005B1647" w:rsidRPr="00B66070"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66070">
              <w:t>142 561</w:t>
            </w:r>
          </w:p>
        </w:tc>
        <w:tc>
          <w:tcPr>
            <w:tcW w:w="553" w:type="pct"/>
            <w:noWrap/>
            <w:hideMark/>
          </w:tcPr>
          <w:p w14:paraId="14145D90" w14:textId="77777777" w:rsidR="005B1647" w:rsidRPr="00B66070"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66070">
              <w:t xml:space="preserve">5 820 </w:t>
            </w:r>
          </w:p>
        </w:tc>
        <w:tc>
          <w:tcPr>
            <w:tcW w:w="552" w:type="pct"/>
            <w:noWrap/>
            <w:hideMark/>
          </w:tcPr>
          <w:p w14:paraId="6C561E0C" w14:textId="77777777" w:rsidR="005B1647" w:rsidRPr="00B66070"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66070">
              <w:t xml:space="preserve">4,1 </w:t>
            </w:r>
          </w:p>
        </w:tc>
      </w:tr>
      <w:tr w:rsidR="00155607" w14:paraId="7AB5EA7F" w14:textId="77777777" w:rsidTr="00155607">
        <w:trPr>
          <w:trHeight w:val="300"/>
        </w:trPr>
        <w:tc>
          <w:tcPr>
            <w:cnfStyle w:val="001000000000" w:firstRow="0" w:lastRow="0" w:firstColumn="1" w:lastColumn="0" w:oddVBand="0" w:evenVBand="0" w:oddHBand="0" w:evenHBand="0" w:firstRowFirstColumn="0" w:firstRowLastColumn="0" w:lastRowFirstColumn="0" w:lastRowLastColumn="0"/>
            <w:tcW w:w="1154" w:type="pct"/>
            <w:noWrap/>
            <w:hideMark/>
          </w:tcPr>
          <w:p w14:paraId="27321433" w14:textId="77777777" w:rsidR="005B1647" w:rsidRPr="00B66070" w:rsidRDefault="005B1647" w:rsidP="005B1647">
            <w:pPr>
              <w:pStyle w:val="Tabell"/>
            </w:pPr>
          </w:p>
        </w:tc>
        <w:tc>
          <w:tcPr>
            <w:tcW w:w="1539" w:type="pct"/>
            <w:noWrap/>
            <w:hideMark/>
          </w:tcPr>
          <w:p w14:paraId="473DB34E" w14:textId="77777777" w:rsidR="005B1647" w:rsidRPr="00B66070"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B66070">
              <w:t>Omkostnader för konsumtion</w:t>
            </w:r>
          </w:p>
        </w:tc>
        <w:tc>
          <w:tcPr>
            <w:tcW w:w="649" w:type="pct"/>
            <w:noWrap/>
            <w:hideMark/>
          </w:tcPr>
          <w:p w14:paraId="25149BD1" w14:textId="77777777" w:rsidR="005B1647" w:rsidRPr="00B66070"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66070">
              <w:t>72 626</w:t>
            </w:r>
          </w:p>
        </w:tc>
        <w:tc>
          <w:tcPr>
            <w:tcW w:w="553" w:type="pct"/>
            <w:noWrap/>
            <w:hideMark/>
          </w:tcPr>
          <w:p w14:paraId="22AA6AA8" w14:textId="77777777" w:rsidR="005B1647" w:rsidRPr="00B66070"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66070">
              <w:t>72 994</w:t>
            </w:r>
          </w:p>
        </w:tc>
        <w:tc>
          <w:tcPr>
            <w:tcW w:w="553" w:type="pct"/>
            <w:noWrap/>
            <w:hideMark/>
          </w:tcPr>
          <w:p w14:paraId="7ECA7EAD" w14:textId="77777777" w:rsidR="005B1647" w:rsidRPr="00B66070"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66070">
              <w:t xml:space="preserve">-368 </w:t>
            </w:r>
          </w:p>
        </w:tc>
        <w:tc>
          <w:tcPr>
            <w:tcW w:w="552" w:type="pct"/>
            <w:noWrap/>
            <w:hideMark/>
          </w:tcPr>
          <w:p w14:paraId="396AB646" w14:textId="77777777" w:rsidR="005B1647" w:rsidRPr="00B66070"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66070">
              <w:t xml:space="preserve">-0,5 </w:t>
            </w:r>
          </w:p>
        </w:tc>
      </w:tr>
      <w:tr w:rsidR="00155607" w14:paraId="2FF1F61C" w14:textId="77777777" w:rsidTr="00155607">
        <w:trPr>
          <w:trHeight w:val="300"/>
        </w:trPr>
        <w:tc>
          <w:tcPr>
            <w:cnfStyle w:val="001000000000" w:firstRow="0" w:lastRow="0" w:firstColumn="1" w:lastColumn="0" w:oddVBand="0" w:evenVBand="0" w:oddHBand="0" w:evenHBand="0" w:firstRowFirstColumn="0" w:firstRowLastColumn="0" w:lastRowFirstColumn="0" w:lastRowLastColumn="0"/>
            <w:tcW w:w="1154" w:type="pct"/>
            <w:noWrap/>
            <w:hideMark/>
          </w:tcPr>
          <w:p w14:paraId="0E584420" w14:textId="77777777" w:rsidR="005B1647" w:rsidRPr="00B66070" w:rsidRDefault="005B1647" w:rsidP="005B1647">
            <w:pPr>
              <w:pStyle w:val="Tabell"/>
            </w:pPr>
          </w:p>
        </w:tc>
        <w:tc>
          <w:tcPr>
            <w:tcW w:w="1539" w:type="pct"/>
            <w:noWrap/>
            <w:hideMark/>
          </w:tcPr>
          <w:p w14:paraId="6B3A2F5A" w14:textId="77777777" w:rsidR="005B1647" w:rsidRPr="00B66070"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B66070">
              <w:t>Lokaler</w:t>
            </w:r>
          </w:p>
        </w:tc>
        <w:tc>
          <w:tcPr>
            <w:tcW w:w="649" w:type="pct"/>
            <w:noWrap/>
            <w:hideMark/>
          </w:tcPr>
          <w:p w14:paraId="32378496" w14:textId="77777777" w:rsidR="005B1647" w:rsidRPr="00B66070"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66070">
              <w:t>20 076</w:t>
            </w:r>
          </w:p>
        </w:tc>
        <w:tc>
          <w:tcPr>
            <w:tcW w:w="553" w:type="pct"/>
            <w:noWrap/>
            <w:hideMark/>
          </w:tcPr>
          <w:p w14:paraId="16E62FC2" w14:textId="77777777" w:rsidR="005B1647" w:rsidRPr="00B66070"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66070">
              <w:t>19 269</w:t>
            </w:r>
          </w:p>
        </w:tc>
        <w:tc>
          <w:tcPr>
            <w:tcW w:w="553" w:type="pct"/>
            <w:noWrap/>
            <w:hideMark/>
          </w:tcPr>
          <w:p w14:paraId="17C2E0F9" w14:textId="77777777" w:rsidR="005B1647" w:rsidRPr="00B66070"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66070">
              <w:t xml:space="preserve">808 </w:t>
            </w:r>
          </w:p>
        </w:tc>
        <w:tc>
          <w:tcPr>
            <w:tcW w:w="552" w:type="pct"/>
            <w:noWrap/>
            <w:hideMark/>
          </w:tcPr>
          <w:p w14:paraId="2A3D6C7A" w14:textId="77777777" w:rsidR="005B1647" w:rsidRPr="00B66070"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66070">
              <w:t xml:space="preserve">4,2 </w:t>
            </w:r>
          </w:p>
        </w:tc>
      </w:tr>
      <w:tr w:rsidR="00155607" w14:paraId="707B6045" w14:textId="77777777" w:rsidTr="00155607">
        <w:trPr>
          <w:trHeight w:val="300"/>
        </w:trPr>
        <w:tc>
          <w:tcPr>
            <w:cnfStyle w:val="001000000000" w:firstRow="0" w:lastRow="0" w:firstColumn="1" w:lastColumn="0" w:oddVBand="0" w:evenVBand="0" w:oddHBand="0" w:evenHBand="0" w:firstRowFirstColumn="0" w:firstRowLastColumn="0" w:lastRowFirstColumn="0" w:lastRowLastColumn="0"/>
            <w:tcW w:w="1154" w:type="pct"/>
            <w:noWrap/>
            <w:hideMark/>
          </w:tcPr>
          <w:p w14:paraId="287B9E10" w14:textId="77777777" w:rsidR="005B1647" w:rsidRPr="00B66070" w:rsidRDefault="005B1647" w:rsidP="005B1647">
            <w:pPr>
              <w:pStyle w:val="Tabell"/>
            </w:pPr>
          </w:p>
        </w:tc>
        <w:tc>
          <w:tcPr>
            <w:tcW w:w="1539" w:type="pct"/>
            <w:noWrap/>
            <w:hideMark/>
          </w:tcPr>
          <w:p w14:paraId="296B9E63" w14:textId="77777777" w:rsidR="005B1647" w:rsidRPr="00B66070"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B66070">
              <w:t>Sociala naturaförmåner</w:t>
            </w:r>
          </w:p>
        </w:tc>
        <w:tc>
          <w:tcPr>
            <w:tcW w:w="649" w:type="pct"/>
            <w:noWrap/>
            <w:hideMark/>
          </w:tcPr>
          <w:p w14:paraId="20A7F5E3" w14:textId="77777777" w:rsidR="005B1647" w:rsidRPr="00B66070"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66070">
              <w:t>12 425</w:t>
            </w:r>
          </w:p>
        </w:tc>
        <w:tc>
          <w:tcPr>
            <w:tcW w:w="553" w:type="pct"/>
            <w:noWrap/>
            <w:hideMark/>
          </w:tcPr>
          <w:p w14:paraId="6690C899" w14:textId="77777777" w:rsidR="005B1647" w:rsidRPr="00B66070"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66070">
              <w:t>13 499</w:t>
            </w:r>
          </w:p>
        </w:tc>
        <w:tc>
          <w:tcPr>
            <w:tcW w:w="553" w:type="pct"/>
            <w:noWrap/>
            <w:hideMark/>
          </w:tcPr>
          <w:p w14:paraId="5B6C8C31" w14:textId="77777777" w:rsidR="005B1647" w:rsidRPr="00B66070"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66070">
              <w:t xml:space="preserve">-1 073 </w:t>
            </w:r>
          </w:p>
        </w:tc>
        <w:tc>
          <w:tcPr>
            <w:tcW w:w="552" w:type="pct"/>
            <w:noWrap/>
            <w:hideMark/>
          </w:tcPr>
          <w:p w14:paraId="6E4B223E" w14:textId="77777777" w:rsidR="005B1647" w:rsidRPr="00B66070"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66070">
              <w:t xml:space="preserve">-8,0 </w:t>
            </w:r>
          </w:p>
        </w:tc>
      </w:tr>
      <w:tr w:rsidR="00155607" w14:paraId="48291793" w14:textId="77777777" w:rsidTr="00155607">
        <w:trPr>
          <w:trHeight w:val="300"/>
        </w:trPr>
        <w:tc>
          <w:tcPr>
            <w:cnfStyle w:val="001000000000" w:firstRow="0" w:lastRow="0" w:firstColumn="1" w:lastColumn="0" w:oddVBand="0" w:evenVBand="0" w:oddHBand="0" w:evenHBand="0" w:firstRowFirstColumn="0" w:firstRowLastColumn="0" w:lastRowFirstColumn="0" w:lastRowLastColumn="0"/>
            <w:tcW w:w="1154" w:type="pct"/>
            <w:noWrap/>
            <w:hideMark/>
          </w:tcPr>
          <w:p w14:paraId="2ED416A6" w14:textId="77777777" w:rsidR="005B1647" w:rsidRPr="00B66070" w:rsidRDefault="005B1647" w:rsidP="005B1647">
            <w:pPr>
              <w:pStyle w:val="Tabell"/>
              <w:rPr>
                <w:b/>
                <w:bCs/>
              </w:rPr>
            </w:pPr>
            <w:r w:rsidRPr="00B66070">
              <w:rPr>
                <w:b/>
                <w:bCs/>
              </w:rPr>
              <w:t>Investerings</w:t>
            </w:r>
            <w:r>
              <w:rPr>
                <w:b/>
                <w:bCs/>
              </w:rPr>
              <w:t>-</w:t>
            </w:r>
            <w:r w:rsidRPr="00B66070">
              <w:rPr>
                <w:b/>
                <w:bCs/>
              </w:rPr>
              <w:t>verksamhet</w:t>
            </w:r>
          </w:p>
        </w:tc>
        <w:tc>
          <w:tcPr>
            <w:tcW w:w="1539" w:type="pct"/>
            <w:noWrap/>
            <w:hideMark/>
          </w:tcPr>
          <w:p w14:paraId="1975A770" w14:textId="77777777" w:rsidR="005B1647" w:rsidRPr="00B66070"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rPr>
                <w:b/>
                <w:bCs/>
              </w:rPr>
            </w:pPr>
          </w:p>
        </w:tc>
        <w:tc>
          <w:tcPr>
            <w:tcW w:w="649" w:type="pct"/>
            <w:noWrap/>
            <w:hideMark/>
          </w:tcPr>
          <w:p w14:paraId="51A531F4" w14:textId="77777777" w:rsidR="005B1647" w:rsidRPr="00B66070"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B66070">
              <w:rPr>
                <w:b/>
                <w:bCs/>
              </w:rPr>
              <w:t>39 913</w:t>
            </w:r>
          </w:p>
        </w:tc>
        <w:tc>
          <w:tcPr>
            <w:tcW w:w="553" w:type="pct"/>
            <w:noWrap/>
            <w:hideMark/>
          </w:tcPr>
          <w:p w14:paraId="497A354E" w14:textId="77777777" w:rsidR="005B1647" w:rsidRPr="00B66070"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B66070">
              <w:rPr>
                <w:b/>
                <w:bCs/>
              </w:rPr>
              <w:t>33 591</w:t>
            </w:r>
          </w:p>
        </w:tc>
        <w:tc>
          <w:tcPr>
            <w:tcW w:w="553" w:type="pct"/>
            <w:noWrap/>
            <w:hideMark/>
          </w:tcPr>
          <w:p w14:paraId="705BDF1A" w14:textId="77777777" w:rsidR="005B1647" w:rsidRPr="00B66070"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B66070">
              <w:rPr>
                <w:b/>
                <w:bCs/>
              </w:rPr>
              <w:t xml:space="preserve">6 322 </w:t>
            </w:r>
          </w:p>
        </w:tc>
        <w:tc>
          <w:tcPr>
            <w:tcW w:w="552" w:type="pct"/>
            <w:noWrap/>
            <w:hideMark/>
          </w:tcPr>
          <w:p w14:paraId="0F8AEC9F" w14:textId="77777777" w:rsidR="005B1647" w:rsidRPr="00B66070"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B66070">
              <w:rPr>
                <w:b/>
                <w:bCs/>
              </w:rPr>
              <w:t xml:space="preserve">18,8 </w:t>
            </w:r>
          </w:p>
        </w:tc>
      </w:tr>
      <w:tr w:rsidR="00155607" w14:paraId="6B7A3A71" w14:textId="77777777" w:rsidTr="00155607">
        <w:trPr>
          <w:trHeight w:val="300"/>
        </w:trPr>
        <w:tc>
          <w:tcPr>
            <w:cnfStyle w:val="001000000000" w:firstRow="0" w:lastRow="0" w:firstColumn="1" w:lastColumn="0" w:oddVBand="0" w:evenVBand="0" w:oddHBand="0" w:evenHBand="0" w:firstRowFirstColumn="0" w:firstRowLastColumn="0" w:lastRowFirstColumn="0" w:lastRowLastColumn="0"/>
            <w:tcW w:w="1154" w:type="pct"/>
            <w:noWrap/>
            <w:hideMark/>
          </w:tcPr>
          <w:p w14:paraId="3E15B16A" w14:textId="77777777" w:rsidR="005B1647" w:rsidRPr="00B66070" w:rsidRDefault="005B1647" w:rsidP="005B1647">
            <w:pPr>
              <w:pStyle w:val="Tabell"/>
              <w:rPr>
                <w:b/>
                <w:bCs/>
              </w:rPr>
            </w:pPr>
            <w:r w:rsidRPr="00B66070">
              <w:rPr>
                <w:b/>
                <w:bCs/>
              </w:rPr>
              <w:t>Räntor</w:t>
            </w:r>
          </w:p>
        </w:tc>
        <w:tc>
          <w:tcPr>
            <w:tcW w:w="1539" w:type="pct"/>
            <w:noWrap/>
            <w:hideMark/>
          </w:tcPr>
          <w:p w14:paraId="61441196" w14:textId="77777777" w:rsidR="005B1647" w:rsidRPr="00B66070"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rPr>
                <w:b/>
                <w:bCs/>
              </w:rPr>
            </w:pPr>
          </w:p>
        </w:tc>
        <w:tc>
          <w:tcPr>
            <w:tcW w:w="649" w:type="pct"/>
            <w:noWrap/>
            <w:hideMark/>
          </w:tcPr>
          <w:p w14:paraId="0B639EC8" w14:textId="77777777" w:rsidR="005B1647" w:rsidRPr="00B66070"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B66070">
              <w:rPr>
                <w:b/>
                <w:bCs/>
              </w:rPr>
              <w:t>22 720</w:t>
            </w:r>
          </w:p>
        </w:tc>
        <w:tc>
          <w:tcPr>
            <w:tcW w:w="553" w:type="pct"/>
            <w:noWrap/>
            <w:hideMark/>
          </w:tcPr>
          <w:p w14:paraId="07CF18BB" w14:textId="77777777" w:rsidR="005B1647" w:rsidRPr="00B66070"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B66070">
              <w:rPr>
                <w:b/>
                <w:bCs/>
              </w:rPr>
              <w:t>14 211</w:t>
            </w:r>
          </w:p>
        </w:tc>
        <w:tc>
          <w:tcPr>
            <w:tcW w:w="553" w:type="pct"/>
            <w:noWrap/>
            <w:hideMark/>
          </w:tcPr>
          <w:p w14:paraId="2EF468A5" w14:textId="77777777" w:rsidR="005B1647" w:rsidRPr="00B66070"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B66070">
              <w:rPr>
                <w:b/>
                <w:bCs/>
              </w:rPr>
              <w:t xml:space="preserve">8 509 </w:t>
            </w:r>
          </w:p>
        </w:tc>
        <w:tc>
          <w:tcPr>
            <w:tcW w:w="552" w:type="pct"/>
            <w:noWrap/>
            <w:hideMark/>
          </w:tcPr>
          <w:p w14:paraId="715F49F2" w14:textId="77777777" w:rsidR="005B1647" w:rsidRPr="00B66070"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B66070">
              <w:rPr>
                <w:b/>
                <w:bCs/>
              </w:rPr>
              <w:t xml:space="preserve">59,9 </w:t>
            </w:r>
          </w:p>
        </w:tc>
      </w:tr>
      <w:tr w:rsidR="00155607" w14:paraId="4B20EB4C" w14:textId="77777777" w:rsidTr="00155607">
        <w:trPr>
          <w:trHeight w:val="300"/>
        </w:trPr>
        <w:tc>
          <w:tcPr>
            <w:cnfStyle w:val="001000000000" w:firstRow="0" w:lastRow="0" w:firstColumn="1" w:lastColumn="0" w:oddVBand="0" w:evenVBand="0" w:oddHBand="0" w:evenHBand="0" w:firstRowFirstColumn="0" w:firstRowLastColumn="0" w:lastRowFirstColumn="0" w:lastRowLastColumn="0"/>
            <w:tcW w:w="1154" w:type="pct"/>
            <w:noWrap/>
            <w:hideMark/>
          </w:tcPr>
          <w:p w14:paraId="1D37D2EE" w14:textId="77777777" w:rsidR="005B1647" w:rsidRPr="00B66070" w:rsidRDefault="005B1647" w:rsidP="005B1647">
            <w:pPr>
              <w:pStyle w:val="Tabell"/>
              <w:ind w:firstLine="142"/>
              <w:rPr>
                <w:b/>
                <w:bCs/>
              </w:rPr>
            </w:pPr>
            <w:r>
              <w:rPr>
                <w:i/>
                <w:iCs/>
              </w:rPr>
              <w:t>v</w:t>
            </w:r>
            <w:r w:rsidRPr="00B66070">
              <w:rPr>
                <w:i/>
                <w:iCs/>
              </w:rPr>
              <w:t>arav</w:t>
            </w:r>
          </w:p>
        </w:tc>
        <w:tc>
          <w:tcPr>
            <w:tcW w:w="1539" w:type="pct"/>
            <w:noWrap/>
            <w:hideMark/>
          </w:tcPr>
          <w:p w14:paraId="01A3B654" w14:textId="77777777" w:rsidR="005B1647" w:rsidRPr="00B66070"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rPr>
                <w:i/>
                <w:iCs/>
              </w:rPr>
            </w:pPr>
          </w:p>
        </w:tc>
        <w:tc>
          <w:tcPr>
            <w:tcW w:w="649" w:type="pct"/>
            <w:noWrap/>
            <w:hideMark/>
          </w:tcPr>
          <w:p w14:paraId="00965B08" w14:textId="77777777" w:rsidR="005B1647" w:rsidRPr="00B66070"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553" w:type="pct"/>
            <w:noWrap/>
            <w:hideMark/>
          </w:tcPr>
          <w:p w14:paraId="232F0352" w14:textId="77777777" w:rsidR="005B1647" w:rsidRPr="00B66070"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553" w:type="pct"/>
            <w:noWrap/>
            <w:hideMark/>
          </w:tcPr>
          <w:p w14:paraId="5D9F35B7" w14:textId="77777777" w:rsidR="005B1647" w:rsidRPr="00B66070"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p>
        </w:tc>
        <w:tc>
          <w:tcPr>
            <w:tcW w:w="552" w:type="pct"/>
            <w:noWrap/>
            <w:hideMark/>
          </w:tcPr>
          <w:p w14:paraId="3FDCA5A1" w14:textId="77777777" w:rsidR="005B1647" w:rsidRPr="00B66070"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p>
        </w:tc>
      </w:tr>
      <w:tr w:rsidR="00155607" w14:paraId="48EFB254" w14:textId="77777777" w:rsidTr="00155607">
        <w:trPr>
          <w:trHeight w:val="300"/>
        </w:trPr>
        <w:tc>
          <w:tcPr>
            <w:cnfStyle w:val="001000000000" w:firstRow="0" w:lastRow="0" w:firstColumn="1" w:lastColumn="0" w:oddVBand="0" w:evenVBand="0" w:oddHBand="0" w:evenHBand="0" w:firstRowFirstColumn="0" w:firstRowLastColumn="0" w:lastRowFirstColumn="0" w:lastRowLastColumn="0"/>
            <w:tcW w:w="1154" w:type="pct"/>
            <w:noWrap/>
            <w:hideMark/>
          </w:tcPr>
          <w:p w14:paraId="18513719" w14:textId="77777777" w:rsidR="005B1647" w:rsidRPr="00B66070" w:rsidRDefault="005B1647" w:rsidP="005B1647">
            <w:pPr>
              <w:pStyle w:val="Tabell"/>
            </w:pPr>
          </w:p>
        </w:tc>
        <w:tc>
          <w:tcPr>
            <w:tcW w:w="1539" w:type="pct"/>
            <w:noWrap/>
            <w:hideMark/>
          </w:tcPr>
          <w:p w14:paraId="7EBB7546" w14:textId="77777777" w:rsidR="005B1647" w:rsidRPr="00B66070"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B66070">
              <w:t>Räntor på statsskulden</w:t>
            </w:r>
          </w:p>
        </w:tc>
        <w:tc>
          <w:tcPr>
            <w:tcW w:w="649" w:type="pct"/>
            <w:noWrap/>
            <w:hideMark/>
          </w:tcPr>
          <w:p w14:paraId="788EEB4C" w14:textId="77777777" w:rsidR="005B1647" w:rsidRPr="00B66070"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66070">
              <w:t>22 126</w:t>
            </w:r>
          </w:p>
        </w:tc>
        <w:tc>
          <w:tcPr>
            <w:tcW w:w="553" w:type="pct"/>
            <w:noWrap/>
            <w:hideMark/>
          </w:tcPr>
          <w:p w14:paraId="1DE5BFF8" w14:textId="77777777" w:rsidR="005B1647" w:rsidRPr="00B66070"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66070">
              <w:t>13 536</w:t>
            </w:r>
          </w:p>
        </w:tc>
        <w:tc>
          <w:tcPr>
            <w:tcW w:w="553" w:type="pct"/>
            <w:noWrap/>
            <w:hideMark/>
          </w:tcPr>
          <w:p w14:paraId="12023C3A" w14:textId="77777777" w:rsidR="005B1647" w:rsidRPr="00B66070"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66070">
              <w:t xml:space="preserve">8 590 </w:t>
            </w:r>
          </w:p>
        </w:tc>
        <w:tc>
          <w:tcPr>
            <w:tcW w:w="552" w:type="pct"/>
            <w:noWrap/>
            <w:hideMark/>
          </w:tcPr>
          <w:p w14:paraId="7ACD3A35" w14:textId="77777777" w:rsidR="005B1647" w:rsidRPr="00B66070"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66070">
              <w:t xml:space="preserve">63,5 </w:t>
            </w:r>
          </w:p>
        </w:tc>
      </w:tr>
      <w:tr w:rsidR="00155607" w14:paraId="2E9913B0" w14:textId="77777777" w:rsidTr="00155607">
        <w:trPr>
          <w:trHeight w:val="300"/>
        </w:trPr>
        <w:tc>
          <w:tcPr>
            <w:cnfStyle w:val="001000000000" w:firstRow="0" w:lastRow="0" w:firstColumn="1" w:lastColumn="0" w:oddVBand="0" w:evenVBand="0" w:oddHBand="0" w:evenHBand="0" w:firstRowFirstColumn="0" w:firstRowLastColumn="0" w:lastRowFirstColumn="0" w:lastRowLastColumn="0"/>
            <w:tcW w:w="1154" w:type="pct"/>
            <w:tcBorders>
              <w:bottom w:val="single" w:sz="4" w:space="0" w:color="auto"/>
            </w:tcBorders>
            <w:noWrap/>
            <w:hideMark/>
          </w:tcPr>
          <w:p w14:paraId="43B662C4" w14:textId="77777777" w:rsidR="005B1647" w:rsidRPr="00B66070" w:rsidRDefault="005B1647" w:rsidP="005B1647">
            <w:pPr>
              <w:pStyle w:val="Tabell"/>
              <w:rPr>
                <w:b/>
                <w:bCs/>
              </w:rPr>
            </w:pPr>
            <w:r w:rsidRPr="00B66070">
              <w:rPr>
                <w:b/>
                <w:bCs/>
              </w:rPr>
              <w:t>Finansiella transaktioner</w:t>
            </w:r>
          </w:p>
        </w:tc>
        <w:tc>
          <w:tcPr>
            <w:tcW w:w="1539" w:type="pct"/>
            <w:tcBorders>
              <w:bottom w:val="single" w:sz="4" w:space="0" w:color="auto"/>
            </w:tcBorders>
            <w:noWrap/>
            <w:hideMark/>
          </w:tcPr>
          <w:p w14:paraId="46F7D85D" w14:textId="77777777" w:rsidR="005B1647" w:rsidRPr="00B66070"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rPr>
                <w:b/>
                <w:bCs/>
              </w:rPr>
            </w:pPr>
          </w:p>
        </w:tc>
        <w:tc>
          <w:tcPr>
            <w:tcW w:w="649" w:type="pct"/>
            <w:tcBorders>
              <w:bottom w:val="single" w:sz="4" w:space="0" w:color="auto"/>
            </w:tcBorders>
            <w:noWrap/>
            <w:hideMark/>
          </w:tcPr>
          <w:p w14:paraId="2D34357D" w14:textId="77777777" w:rsidR="005B1647" w:rsidRPr="00B66070"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B66070">
              <w:rPr>
                <w:b/>
                <w:bCs/>
              </w:rPr>
              <w:t>11 359</w:t>
            </w:r>
          </w:p>
        </w:tc>
        <w:tc>
          <w:tcPr>
            <w:tcW w:w="553" w:type="pct"/>
            <w:tcBorders>
              <w:bottom w:val="single" w:sz="4" w:space="0" w:color="auto"/>
            </w:tcBorders>
            <w:noWrap/>
            <w:hideMark/>
          </w:tcPr>
          <w:p w14:paraId="46F4BDBF" w14:textId="77777777" w:rsidR="005B1647" w:rsidRPr="00B66070"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B66070">
              <w:rPr>
                <w:b/>
                <w:bCs/>
              </w:rPr>
              <w:t>10 940</w:t>
            </w:r>
          </w:p>
        </w:tc>
        <w:tc>
          <w:tcPr>
            <w:tcW w:w="553" w:type="pct"/>
            <w:tcBorders>
              <w:bottom w:val="single" w:sz="4" w:space="0" w:color="auto"/>
            </w:tcBorders>
            <w:noWrap/>
            <w:hideMark/>
          </w:tcPr>
          <w:p w14:paraId="36203136" w14:textId="77777777" w:rsidR="005B1647" w:rsidRPr="00B66070"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B66070">
              <w:rPr>
                <w:b/>
                <w:bCs/>
              </w:rPr>
              <w:t xml:space="preserve">419 </w:t>
            </w:r>
          </w:p>
        </w:tc>
        <w:tc>
          <w:tcPr>
            <w:tcW w:w="552" w:type="pct"/>
            <w:tcBorders>
              <w:bottom w:val="single" w:sz="4" w:space="0" w:color="auto"/>
            </w:tcBorders>
            <w:noWrap/>
            <w:hideMark/>
          </w:tcPr>
          <w:p w14:paraId="0C0CC2E1" w14:textId="77777777" w:rsidR="005B1647" w:rsidRPr="00B66070"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B66070">
              <w:rPr>
                <w:b/>
                <w:bCs/>
              </w:rPr>
              <w:t xml:space="preserve">3,8 </w:t>
            </w:r>
          </w:p>
        </w:tc>
      </w:tr>
      <w:tr w:rsidR="00155607" w14:paraId="4195123E" w14:textId="77777777" w:rsidTr="00155607">
        <w:trPr>
          <w:cnfStyle w:val="010000000000" w:firstRow="0" w:lastRow="1" w:firstColumn="0" w:lastColumn="0" w:oddVBand="0" w:evenVBand="0" w:oddHBand="0"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1154" w:type="pct"/>
            <w:tcBorders>
              <w:top w:val="single" w:sz="4" w:space="0" w:color="auto"/>
            </w:tcBorders>
            <w:shd w:val="clear" w:color="auto" w:fill="auto"/>
            <w:noWrap/>
            <w:hideMark/>
          </w:tcPr>
          <w:p w14:paraId="00F7DF4A" w14:textId="77777777" w:rsidR="005B1647" w:rsidRPr="00B66070" w:rsidRDefault="005B1647" w:rsidP="005B1647">
            <w:pPr>
              <w:pStyle w:val="Tabell"/>
              <w:rPr>
                <w:bCs/>
              </w:rPr>
            </w:pPr>
            <w:r w:rsidRPr="00B66070">
              <w:rPr>
                <w:bCs/>
              </w:rPr>
              <w:t>Summa utgiftsområden</w:t>
            </w:r>
          </w:p>
        </w:tc>
        <w:tc>
          <w:tcPr>
            <w:tcW w:w="1539" w:type="pct"/>
            <w:tcBorders>
              <w:top w:val="single" w:sz="4" w:space="0" w:color="auto"/>
            </w:tcBorders>
            <w:shd w:val="clear" w:color="auto" w:fill="auto"/>
            <w:noWrap/>
            <w:hideMark/>
          </w:tcPr>
          <w:p w14:paraId="403DD7D9" w14:textId="77777777" w:rsidR="005B1647" w:rsidRPr="00B66070" w:rsidRDefault="005B1647" w:rsidP="005B1647">
            <w:pPr>
              <w:pStyle w:val="Tabell"/>
              <w:jc w:val="left"/>
              <w:cnfStyle w:val="010000000000" w:firstRow="0" w:lastRow="1" w:firstColumn="0" w:lastColumn="0" w:oddVBand="0" w:evenVBand="0" w:oddHBand="0" w:evenHBand="0" w:firstRowFirstColumn="0" w:firstRowLastColumn="0" w:lastRowFirstColumn="0" w:lastRowLastColumn="0"/>
              <w:rPr>
                <w:bCs/>
              </w:rPr>
            </w:pPr>
            <w:r w:rsidRPr="00B66070">
              <w:rPr>
                <w:bCs/>
              </w:rPr>
              <w:t> </w:t>
            </w:r>
          </w:p>
        </w:tc>
        <w:tc>
          <w:tcPr>
            <w:tcW w:w="649" w:type="pct"/>
            <w:tcBorders>
              <w:top w:val="single" w:sz="4" w:space="0" w:color="auto"/>
            </w:tcBorders>
            <w:shd w:val="clear" w:color="auto" w:fill="auto"/>
            <w:noWrap/>
            <w:hideMark/>
          </w:tcPr>
          <w:p w14:paraId="1F8E81FE" w14:textId="77777777" w:rsidR="005B1647" w:rsidRPr="00B66070"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B66070">
              <w:rPr>
                <w:bCs/>
              </w:rPr>
              <w:t>1 012 879</w:t>
            </w:r>
          </w:p>
        </w:tc>
        <w:tc>
          <w:tcPr>
            <w:tcW w:w="553" w:type="pct"/>
            <w:tcBorders>
              <w:top w:val="single" w:sz="4" w:space="0" w:color="auto"/>
            </w:tcBorders>
            <w:shd w:val="clear" w:color="auto" w:fill="auto"/>
            <w:noWrap/>
            <w:hideMark/>
          </w:tcPr>
          <w:p w14:paraId="391DAA44" w14:textId="77777777" w:rsidR="005B1647" w:rsidRPr="00B66070"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B66070">
              <w:rPr>
                <w:bCs/>
              </w:rPr>
              <w:t>988 527</w:t>
            </w:r>
          </w:p>
        </w:tc>
        <w:tc>
          <w:tcPr>
            <w:tcW w:w="553" w:type="pct"/>
            <w:tcBorders>
              <w:top w:val="single" w:sz="4" w:space="0" w:color="auto"/>
            </w:tcBorders>
            <w:shd w:val="clear" w:color="auto" w:fill="auto"/>
            <w:noWrap/>
            <w:hideMark/>
          </w:tcPr>
          <w:p w14:paraId="4219C6FF" w14:textId="77777777" w:rsidR="005B1647" w:rsidRPr="00B66070"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B66070">
              <w:rPr>
                <w:bCs/>
              </w:rPr>
              <w:t xml:space="preserve">24 352 </w:t>
            </w:r>
          </w:p>
        </w:tc>
        <w:tc>
          <w:tcPr>
            <w:tcW w:w="552" w:type="pct"/>
            <w:tcBorders>
              <w:top w:val="single" w:sz="4" w:space="0" w:color="auto"/>
            </w:tcBorders>
            <w:shd w:val="clear" w:color="auto" w:fill="auto"/>
            <w:noWrap/>
            <w:hideMark/>
          </w:tcPr>
          <w:p w14:paraId="71F40BBC" w14:textId="77777777" w:rsidR="005B1647" w:rsidRPr="00B66070"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B66070">
              <w:rPr>
                <w:bCs/>
              </w:rPr>
              <w:t xml:space="preserve">2,5 </w:t>
            </w:r>
          </w:p>
        </w:tc>
      </w:tr>
    </w:tbl>
    <w:p w14:paraId="6EFCA362" w14:textId="77777777" w:rsidR="005B1647" w:rsidRDefault="005B1647" w:rsidP="005B1647">
      <w:pPr>
        <w:pStyle w:val="Brdtext"/>
        <w:spacing w:before="160"/>
      </w:pPr>
      <w:r w:rsidRPr="004C5973">
        <w:t xml:space="preserve">Den realekonomiska fördelningen av anslagsutfall baseras på myndigheternas redovisning, men måste på övergripande nivå kompletteras med förenklingar och schabloner. Detta innebär att den realekonomiska fördelningen av ett visst anslag inte är exakt. Den fördelning som redovisas här innehåller därför en viss osäkerhet. Den </w:t>
      </w:r>
      <w:r w:rsidRPr="004C5973">
        <w:lastRenderedPageBreak/>
        <w:t>realekonomiska fördelningen ger en kompletterande bild av hur anslagen i statens budget använts.</w:t>
      </w:r>
    </w:p>
    <w:p w14:paraId="6D14D7BE" w14:textId="77777777" w:rsidR="005B1647" w:rsidRDefault="005B1647" w:rsidP="005B1647">
      <w:pPr>
        <w:pStyle w:val="Rubrik4utannumrering"/>
      </w:pPr>
      <w:r w:rsidRPr="004C5973">
        <w:t>Transfereringar</w:t>
      </w:r>
    </w:p>
    <w:p w14:paraId="53A578A7" w14:textId="77777777" w:rsidR="005B1647" w:rsidRPr="004C5973" w:rsidRDefault="005B1647" w:rsidP="005B1647">
      <w:pPr>
        <w:pStyle w:val="Brdtext"/>
      </w:pPr>
      <w:r w:rsidRPr="004C5973">
        <w:t>Transfereringar är inkomstöverföringar, dvs. till stor del utbetalningar av bidrag från staten t.ex. hushåll, företag eller kommuner utan att staten erhåller någon direkt motprestation. Som transfereringar räknas t.ex. sjukpenning och barnbidrag men även internationellt bistånd och Sveriges bidrag till EU-budgeten. Syftet med transfereringar är att omfördela inkomster mellan olika grupper i samhället, mellan olika regioner i landet eller till internationell verksamhet.</w:t>
      </w:r>
    </w:p>
    <w:p w14:paraId="0E12766A" w14:textId="77777777" w:rsidR="005B1647" w:rsidRDefault="005B1647" w:rsidP="005B1647">
      <w:pPr>
        <w:pStyle w:val="Brdtext"/>
      </w:pPr>
      <w:r w:rsidRPr="004C5973">
        <w:t>Transfereringarna utgjorde 67,7 procent av utgifterna inom budgetens utgiftsområden 2019.</w:t>
      </w:r>
    </w:p>
    <w:p w14:paraId="75556884" w14:textId="77777777" w:rsidR="005B1647" w:rsidRDefault="005B1647" w:rsidP="005B1647">
      <w:pPr>
        <w:pStyle w:val="Rubrik5utannumrering"/>
      </w:pPr>
      <w:r>
        <w:t>Höjt barnbidrag och högre utgifter för studiemedel bidrog till att transfereringar till hushåll ökade</w:t>
      </w:r>
    </w:p>
    <w:p w14:paraId="68979001" w14:textId="77777777" w:rsidR="005B1647" w:rsidRDefault="005B1647" w:rsidP="005B1647">
      <w:pPr>
        <w:pStyle w:val="Brdtext"/>
      </w:pPr>
      <w:r>
        <w:t>Hushållen fick 46,1 procent av de totala transfereringarna. Transfereringarna till hushåll ökade med totalt 3 852 miljoner kronor (1,2 procent) jämfört med 2018.</w:t>
      </w:r>
    </w:p>
    <w:p w14:paraId="197C608A" w14:textId="77777777" w:rsidR="005B1647" w:rsidRDefault="005B1647" w:rsidP="005B1647">
      <w:pPr>
        <w:pStyle w:val="Brdtext"/>
      </w:pPr>
      <w:r>
        <w:t xml:space="preserve">Transfereringar till hushåll från anslaget 1:2 </w:t>
      </w:r>
      <w:r w:rsidRPr="00396F32">
        <w:rPr>
          <w:i/>
          <w:iCs/>
        </w:rPr>
        <w:t>Aktivitets- och sjukersättningar m.m</w:t>
      </w:r>
      <w:r>
        <w:t>. inom utgiftsområde 10 Ekonomisk trygghet vid sjukdom och funktionsnedsättning uppgick till 39 341 miljoner kronor. Det är en minskning med 1 157 miljoner kronor (2,9 procent) jämfört med 2018. Det beror i huvudsak på att färre personer fick aktivitets- eller sjukersättning jämfört med föregående år. För sjukersättningen beror minskningen på att många har lämnat förmånen till följd av att de fyllt 65 år, samtidigt som antalet nybeviljade sjukersättningar har varit lågt. Minskningen av antalet personer med aktivitetsersättning beror bl.a. på att många av de som haft ersättningen har fyllt 30 år och därmed inte längre kan få ersättning.</w:t>
      </w:r>
    </w:p>
    <w:p w14:paraId="5390505E" w14:textId="77777777" w:rsidR="005B1647" w:rsidRDefault="005B1647" w:rsidP="005B1647">
      <w:pPr>
        <w:pStyle w:val="Brdtext"/>
      </w:pPr>
      <w:r>
        <w:t xml:space="preserve">Transfereringarna till hushåll från anslaget 1:1 </w:t>
      </w:r>
      <w:r w:rsidRPr="00396F32">
        <w:rPr>
          <w:i/>
          <w:iCs/>
        </w:rPr>
        <w:t>Barnbidrag</w:t>
      </w:r>
      <w:r>
        <w:t xml:space="preserve"> inom utgiftsområde 12 Ekonomisk trygghet för familjer och barn ökade med 1 452 miljoner kronor (4,6 procent) jämfört med 2018. Det beror främst på att det allmänna barnbidraget höjdes med 200 kronor till 1 250 kronor per månad och barn fr.o.m. den 1 mars 2018. Dessutom ökade utgifterna till följd av fler barn i åldrarna 0–16 år.</w:t>
      </w:r>
    </w:p>
    <w:p w14:paraId="626815DD" w14:textId="77777777" w:rsidR="005B1647" w:rsidRDefault="005B1647" w:rsidP="005B1647">
      <w:pPr>
        <w:pStyle w:val="Brdtext"/>
      </w:pPr>
      <w:r>
        <w:t xml:space="preserve">Transfereringar till hushåll från anslaget 1:2 </w:t>
      </w:r>
      <w:r w:rsidRPr="00396F32">
        <w:rPr>
          <w:i/>
          <w:iCs/>
        </w:rPr>
        <w:t>Föräldraförsäkring</w:t>
      </w:r>
      <w:r>
        <w:t xml:space="preserve"> inom utgiftsområde 12 Ekonomisk trygghet för familjer och barn uppgick till 41 200 miljoner kronor. Det är en ökning med 589 miljoner kronor (1,5 procent) från 2018. Det var framför allt utgifterna för föräldrapenning som ökade. Utgifterna blev högre fastän antalet ersättningsdagar med föräldrapenning totalt minskade med ca 870 000 dagar (1,5 procent) jämfört med 2018. Det beror främst på att medelersättningen per dag blev högre.</w:t>
      </w:r>
    </w:p>
    <w:p w14:paraId="4E1BB8D1" w14:textId="77777777" w:rsidR="005B1647" w:rsidRDefault="005B1647" w:rsidP="005B1647">
      <w:pPr>
        <w:pStyle w:val="Brdtext"/>
      </w:pPr>
      <w:r>
        <w:t xml:space="preserve">Transfereringarna till hushåll från anslaget 1:3 </w:t>
      </w:r>
      <w:r w:rsidRPr="00396F32">
        <w:rPr>
          <w:i/>
          <w:iCs/>
        </w:rPr>
        <w:t>Etableringsersättning till vissa nyanlända invandrare</w:t>
      </w:r>
      <w:r>
        <w:t xml:space="preserve"> inom utgiftsområde 13 Jämställdhet och nyanlända invandrares etablering uppgick till 3 563 miljoner kronor. Det är en minskning med 1 362 miljoner kronor (27,7 procent) från 2018. Orsaken är att antalet nyanlända i Arbetsförmedlingens etableringsuppdrag minskade med 37,8 procent, från i genomsnitt 62 405 deltagare per månad 2018 till i genomsnitt 38 802 deltagare per månad 2019.</w:t>
      </w:r>
    </w:p>
    <w:p w14:paraId="188E1B98" w14:textId="77777777" w:rsidR="005B1647" w:rsidRDefault="005B1647" w:rsidP="005B1647">
      <w:pPr>
        <w:pStyle w:val="Brdtext"/>
      </w:pPr>
      <w:r>
        <w:t xml:space="preserve">Transfereringarna till hushåll från anslaget 1:2 </w:t>
      </w:r>
      <w:r w:rsidRPr="00396F32">
        <w:rPr>
          <w:i/>
          <w:iCs/>
        </w:rPr>
        <w:t>Bidrag till arbetslöshetsersättning och aktivitetsstöd</w:t>
      </w:r>
      <w:r>
        <w:t xml:space="preserve"> inom utgiftsområde 14 Arbetsmarknad och arbetsliv ökade med 1 370 miljoner kronor (5,8 procent). Det beror främst på ökade utgifter för bidrag till arbetslöshetsersättning. Under 2019 var arbetslösheten i genomsnitt 6,8 procent för personer i åldern 15–74 år, vilket var en ökning med 0,5 procentenheter jämfört med </w:t>
      </w:r>
      <w:r>
        <w:lastRenderedPageBreak/>
        <w:t>2018. Det genomsnittliga antalet personer som fick arbetslöshetsersättning uppgick för 2019 till 97 143 per månad, vilket var en ökning med 9,3 procent från 2018.</w:t>
      </w:r>
    </w:p>
    <w:p w14:paraId="1EC55EC0" w14:textId="77777777" w:rsidR="005B1647" w:rsidRDefault="005B1647" w:rsidP="005B1647">
      <w:pPr>
        <w:pStyle w:val="Brdtext"/>
      </w:pPr>
      <w:r>
        <w:t xml:space="preserve">Transfereringarna till hushåll från anslaget 1:3 </w:t>
      </w:r>
      <w:r w:rsidRPr="00396F32">
        <w:rPr>
          <w:i/>
          <w:iCs/>
        </w:rPr>
        <w:t>Kostnader för arbetsmarknadspolitiska program</w:t>
      </w:r>
      <w:r>
        <w:t xml:space="preserve"> och insatser inom utgiftsområde 14 Arbetsmarknad och arbetsliv minskade med 461 miljoner kronor (32,0 procent).</w:t>
      </w:r>
    </w:p>
    <w:p w14:paraId="14D0BF00" w14:textId="77777777" w:rsidR="005B1647" w:rsidRDefault="005B1647" w:rsidP="005B1647">
      <w:pPr>
        <w:pStyle w:val="Brdtext"/>
      </w:pPr>
      <w:r>
        <w:t>På grund av minskade anslag införde Arbetsförmedlingen hårdare prioriteringar av vilka som kunde få del av arbetsmarknadspolitiska program och insatser. Arbets</w:t>
      </w:r>
      <w:r>
        <w:softHyphen/>
        <w:t>förmedlingens minskade personalresurser under 2019 medförde också lägre besluts- och produktionskapacitet för att erbjuda program och insatser till arbetssökande. Det innebar minskat antal deltagare och minskade utgifter för upphandlade tjänster och utbildningar. Arbetsförmedlingen införde också ett tillfälligt beslutsstopp för anvisningar till extratjänster liksom ett stopp för moderna beredskapsjobb. Det medförde minskade utgifter för de subventionerade anställningar som finansieras från anslaget.</w:t>
      </w:r>
    </w:p>
    <w:p w14:paraId="273C0EE9" w14:textId="77777777" w:rsidR="005B1647" w:rsidRDefault="005B1647" w:rsidP="005B1647">
      <w:pPr>
        <w:pStyle w:val="Brdtext"/>
      </w:pPr>
      <w:r>
        <w:t xml:space="preserve">Transfereringar till hushåll från anslaget 1:11 </w:t>
      </w:r>
      <w:r w:rsidRPr="00396F32">
        <w:rPr>
          <w:i/>
          <w:iCs/>
        </w:rPr>
        <w:t>Bidrag till lönegarantiersättning</w:t>
      </w:r>
      <w:r>
        <w:t xml:space="preserve"> inom utgiftsområde 14 Arbetsmarknad och arbetsliv blev 2 063 miljoner kronor vilket är 583 miljoner kronor (39,4 procent) högre än 2018. Det beror på att fler anställda drabbats av konkurser jämfört med föregående år. Antalet anställda drabbade av konkurser uppgick till 22 727 för 2019 vilket var en ökning med 16,8 procent från föregående år.</w:t>
      </w:r>
    </w:p>
    <w:p w14:paraId="4614C50E" w14:textId="77777777" w:rsidR="005B1647" w:rsidRDefault="005B1647" w:rsidP="005B1647">
      <w:pPr>
        <w:pStyle w:val="Brdtext"/>
      </w:pPr>
      <w:r>
        <w:t xml:space="preserve">Transfereringarna till hushåll från anslaget 1:2 </w:t>
      </w:r>
      <w:r w:rsidRPr="00396F32">
        <w:rPr>
          <w:i/>
          <w:iCs/>
        </w:rPr>
        <w:t>Studiemedel</w:t>
      </w:r>
      <w:r>
        <w:t xml:space="preserve"> inom utgiftsområde 15 Studiestöd ökade med 1 470 miljoner kronor (12,8 procent). Det beror i huvudsak på att bidragsbeloppet har höjts och att flera studerar med studiemedel.</w:t>
      </w:r>
    </w:p>
    <w:p w14:paraId="25D87DB5" w14:textId="0A25310E" w:rsidR="005B1647" w:rsidRDefault="005B1647" w:rsidP="005B1647">
      <w:pPr>
        <w:pStyle w:val="Brdtext"/>
      </w:pPr>
      <w:r>
        <w:t xml:space="preserve">Utfallet för anslaget 1:8 </w:t>
      </w:r>
      <w:r w:rsidRPr="00396F32">
        <w:rPr>
          <w:i/>
          <w:iCs/>
        </w:rPr>
        <w:t>Klimatbonus</w:t>
      </w:r>
      <w:r>
        <w:t xml:space="preserve"> inom utgiftsområde 20 Allmän miljö- och naturvård blev 1 280 miljoner kronor, vilket ökade transfereringarna till hushåll med samma belopp. Anslaget uppfördes på statens budget 2019 och används för bidrag till fysiska och juridiska personer som har förvärvat en klimatbil. Klimatbonusen ingår i bonus–malus-systemet som infördes den 1 juni 2018 och ersatte den tidigare super</w:t>
      </w:r>
      <w:r>
        <w:softHyphen/>
        <w:t xml:space="preserve">miljöbilspremien. Anslaget 1:8 (2018) </w:t>
      </w:r>
      <w:r w:rsidRPr="00396F32">
        <w:rPr>
          <w:i/>
          <w:iCs/>
        </w:rPr>
        <w:t>Supermiljöbilspremie</w:t>
      </w:r>
      <w:r>
        <w:t xml:space="preserve"> upphörde därmed 2019 vilket minskade transfereringarna till hushåll med 322 miljoner kronor.</w:t>
      </w:r>
    </w:p>
    <w:p w14:paraId="7D5B5780" w14:textId="77777777" w:rsidR="005B1647" w:rsidRDefault="005B1647" w:rsidP="005B1647">
      <w:pPr>
        <w:pStyle w:val="Brdtext"/>
      </w:pPr>
      <w:r>
        <w:t xml:space="preserve">Transfereringarna till hushåll från anslaget 1:19 </w:t>
      </w:r>
      <w:r w:rsidRPr="00396F32">
        <w:rPr>
          <w:i/>
          <w:iCs/>
        </w:rPr>
        <w:t>Elfordonspremie</w:t>
      </w:r>
      <w:r>
        <w:t xml:space="preserve"> inom utgiftsområde 20 Allmän miljö- och naturvård minskade med 414 miljoner kronor (100,2 procent). Möjligheten att ansöka om bidrag som finansieras från anslaget upphörde 2018. Det negativa utfallet på 1 miljon kronor beror på återkrav av utbetalade bidrag.</w:t>
      </w:r>
    </w:p>
    <w:p w14:paraId="3438C608" w14:textId="77777777" w:rsidR="005B1647" w:rsidRDefault="005B1647" w:rsidP="005B1647">
      <w:pPr>
        <w:pStyle w:val="Brdtext"/>
      </w:pPr>
      <w:r>
        <w:t xml:space="preserve">Transfereringarna till hushåll från anslaget 1:7 </w:t>
      </w:r>
      <w:r w:rsidRPr="00396F32">
        <w:rPr>
          <w:i/>
          <w:iCs/>
        </w:rPr>
        <w:t>Energiteknik</w:t>
      </w:r>
      <w:r>
        <w:t xml:space="preserve"> inom utgiftsområde 21 Energi minskade med 649 miljoner kronor (129,9 procent). Det negativa utfallet på 149 miljoner kronor 2019 beror på att regeringen har beslutat om ändring av grunderna för redovisningen mot anslaget. För att redovisningen mot anslag ska kunna göras enligt den nya modellen har Boverket återbetalat beviljade, men inte utbetalda stöd till solceller i december. Återbetalningen avsåg även medel som betalats tidigare år till Boverket men som ännu inte betalats till stödmottagarna. Eftersom återbetalningarna var större än utbetalningarna 2019, blev den totala belastningen på anslaget negativ.</w:t>
      </w:r>
    </w:p>
    <w:p w14:paraId="0111F68E" w14:textId="77777777" w:rsidR="005B1647" w:rsidRDefault="005B1647" w:rsidP="005B1647">
      <w:pPr>
        <w:pStyle w:val="Brdtext"/>
      </w:pPr>
      <w:r>
        <w:t xml:space="preserve">Statsbidrag till museer som är stiftelser, stiftelsen Svenska Filminstitutet samt Sveriges export- och investeringsråd (Business Sweden) klassificeras fr.o.m. 2019 som transfereringar till hushåll. Tidigare har motsvarande statsbidrag klassificerats som transfereringar till statliga ideella organisationer. Det medför ökade transfereringar till hushållssektorn samt minskade transfereringar till statliga ideella organisationer. Tabell </w:t>
      </w:r>
      <w:r>
        <w:lastRenderedPageBreak/>
        <w:t>2.51 visar hur förändringen påverkat transfereringar till hushåll respektive statliga ideella organisationer.</w:t>
      </w:r>
    </w:p>
    <w:p w14:paraId="292C4A4D" w14:textId="62C6E7FF" w:rsidR="005B1647" w:rsidRDefault="005B1647" w:rsidP="005B1647">
      <w:pPr>
        <w:pStyle w:val="TabellRubrik"/>
      </w:pPr>
      <w:bookmarkStart w:id="220" w:name="_Toc37340128"/>
      <w:r>
        <w:t xml:space="preserve">Tabell </w:t>
      </w:r>
      <w:r>
        <w:fldChar w:fldCharType="begin"/>
      </w:r>
      <w:r>
        <w:instrText xml:space="preserve"> STYLEREF  "Rubrik 1" \n</w:instrText>
      </w:r>
      <w:r>
        <w:fldChar w:fldCharType="separate"/>
      </w:r>
      <w:r w:rsidR="00301022">
        <w:rPr>
          <w:noProof/>
        </w:rPr>
        <w:t>2</w:t>
      </w:r>
      <w:r>
        <w:rPr>
          <w:noProof/>
        </w:rPr>
        <w:fldChar w:fldCharType="end"/>
      </w:r>
      <w:r>
        <w:t>.</w:t>
      </w:r>
      <w:fldSimple w:instr=" SEQ Tabell \* ARABIC \s 1 ">
        <w:r w:rsidR="00301022">
          <w:rPr>
            <w:noProof/>
          </w:rPr>
          <w:t>128</w:t>
        </w:r>
      </w:fldSimple>
      <w:r>
        <w:tab/>
      </w:r>
      <w:r w:rsidRPr="004C5973">
        <w:t>Omklassificering av transfereringar till hushåll respektive statliga ideella organisationer.</w:t>
      </w:r>
      <w:bookmarkEnd w:id="220"/>
    </w:p>
    <w:p w14:paraId="232B45F7" w14:textId="77777777" w:rsidR="005B1647" w:rsidRDefault="005B1647" w:rsidP="005B1647">
      <w:pPr>
        <w:pStyle w:val="TabellUnderrubrik"/>
      </w:pPr>
      <w:r w:rsidRPr="009F3A7C">
        <w:t>Miljoner kronor</w:t>
      </w:r>
    </w:p>
    <w:tbl>
      <w:tblPr>
        <w:tblStyle w:val="RKBPTabell"/>
        <w:tblW w:w="5000" w:type="pct"/>
        <w:tblLook w:val="04E0" w:firstRow="1" w:lastRow="1" w:firstColumn="1" w:lastColumn="0" w:noHBand="0" w:noVBand="1"/>
      </w:tblPr>
      <w:tblGrid>
        <w:gridCol w:w="851"/>
        <w:gridCol w:w="709"/>
        <w:gridCol w:w="2268"/>
        <w:gridCol w:w="1275"/>
        <w:gridCol w:w="1276"/>
        <w:gridCol w:w="991"/>
      </w:tblGrid>
      <w:tr w:rsidR="00155607" w14:paraId="0EE99D0F" w14:textId="77777777" w:rsidTr="00BE1FEE">
        <w:trPr>
          <w:cnfStyle w:val="100000000000" w:firstRow="1" w:lastRow="0" w:firstColumn="0" w:lastColumn="0" w:oddVBand="0" w:evenVBand="0" w:oddHBand="0" w:evenHBand="0" w:firstRowFirstColumn="0" w:firstRowLastColumn="0" w:lastRowFirstColumn="0" w:lastRowLastColumn="0"/>
          <w:trHeight w:val="170"/>
          <w:tblHeader w:val="0"/>
        </w:trPr>
        <w:tc>
          <w:tcPr>
            <w:cnfStyle w:val="001000000000" w:firstRow="0" w:lastRow="0" w:firstColumn="1" w:lastColumn="0" w:oddVBand="0" w:evenVBand="0" w:oddHBand="0" w:evenHBand="0" w:firstRowFirstColumn="0" w:firstRowLastColumn="0" w:lastRowFirstColumn="0" w:lastRowLastColumn="0"/>
            <w:tcW w:w="577"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hideMark/>
          </w:tcPr>
          <w:p w14:paraId="4E27D97A" w14:textId="77777777" w:rsidR="005B1647" w:rsidRPr="009F3A7C" w:rsidRDefault="005B1647" w:rsidP="005B1647">
            <w:pPr>
              <w:pStyle w:val="TabellHuvud"/>
            </w:pPr>
            <w:r w:rsidRPr="009F3A7C">
              <w:t>Utgifts-område</w:t>
            </w:r>
          </w:p>
        </w:tc>
        <w:tc>
          <w:tcPr>
            <w:tcW w:w="481"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69CEFD1D" w14:textId="77777777" w:rsidR="005B1647" w:rsidRPr="009F3A7C" w:rsidRDefault="005B1647" w:rsidP="005B1647">
            <w:pPr>
              <w:pStyle w:val="TabellHuvud"/>
              <w:jc w:val="left"/>
              <w:cnfStyle w:val="100000000000" w:firstRow="1" w:lastRow="0" w:firstColumn="0" w:lastColumn="0" w:oddVBand="0" w:evenVBand="0" w:oddHBand="0" w:evenHBand="0" w:firstRowFirstColumn="0" w:firstRowLastColumn="0" w:lastRowFirstColumn="0" w:lastRowLastColumn="0"/>
            </w:pPr>
            <w:r w:rsidRPr="009F3A7C">
              <w:t>Anslag</w:t>
            </w:r>
          </w:p>
        </w:tc>
        <w:tc>
          <w:tcPr>
            <w:tcW w:w="1539"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44D13753" w14:textId="77777777" w:rsidR="005B1647" w:rsidRPr="009F3A7C" w:rsidRDefault="005B1647" w:rsidP="005B1647">
            <w:pPr>
              <w:pStyle w:val="TabellHuvud"/>
              <w:jc w:val="left"/>
              <w:cnfStyle w:val="100000000000" w:firstRow="1" w:lastRow="0" w:firstColumn="0" w:lastColumn="0" w:oddVBand="0" w:evenVBand="0" w:oddHBand="0" w:evenHBand="0" w:firstRowFirstColumn="0" w:firstRowLastColumn="0" w:lastRowFirstColumn="0" w:lastRowLastColumn="0"/>
            </w:pPr>
            <w:r w:rsidRPr="009F3A7C">
              <w:t>Anslagsnamn</w:t>
            </w:r>
          </w:p>
        </w:tc>
        <w:tc>
          <w:tcPr>
            <w:tcW w:w="865"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hideMark/>
          </w:tcPr>
          <w:p w14:paraId="2944334F" w14:textId="77777777" w:rsidR="005B1647" w:rsidRPr="009F3A7C"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9F3A7C">
              <w:t>Ökning av transfereringar till hushållssektorn</w:t>
            </w:r>
          </w:p>
        </w:tc>
        <w:tc>
          <w:tcPr>
            <w:tcW w:w="866"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hideMark/>
          </w:tcPr>
          <w:p w14:paraId="38713478" w14:textId="77777777" w:rsidR="005B1647" w:rsidRPr="009F3A7C"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9F3A7C">
              <w:t>Minskning av transfereringar t</w:t>
            </w:r>
            <w:r>
              <w:t>i</w:t>
            </w:r>
            <w:r w:rsidRPr="009F3A7C">
              <w:t>ll statliga ideella organisationer</w:t>
            </w:r>
          </w:p>
        </w:tc>
        <w:tc>
          <w:tcPr>
            <w:tcW w:w="672"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hideMark/>
          </w:tcPr>
          <w:p w14:paraId="69F6A01B" w14:textId="77777777" w:rsidR="005B1647" w:rsidRPr="009F3A7C"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9F3A7C">
              <w:t>Netto-förändring</w:t>
            </w:r>
          </w:p>
        </w:tc>
      </w:tr>
      <w:tr w:rsidR="00155607" w14:paraId="333AF555"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577" w:type="pct"/>
            <w:tcBorders>
              <w:top w:val="single" w:sz="12" w:space="0" w:color="auto"/>
            </w:tcBorders>
            <w:noWrap/>
            <w:hideMark/>
          </w:tcPr>
          <w:p w14:paraId="1B4C48FC" w14:textId="77777777" w:rsidR="005B1647" w:rsidRPr="009F3A7C" w:rsidRDefault="005B1647" w:rsidP="005B1647">
            <w:pPr>
              <w:pStyle w:val="Tabell"/>
            </w:pPr>
            <w:r w:rsidRPr="009F3A7C">
              <w:t>17</w:t>
            </w:r>
          </w:p>
        </w:tc>
        <w:tc>
          <w:tcPr>
            <w:tcW w:w="481" w:type="pct"/>
            <w:tcBorders>
              <w:top w:val="single" w:sz="12" w:space="0" w:color="auto"/>
            </w:tcBorders>
            <w:hideMark/>
          </w:tcPr>
          <w:p w14:paraId="5898AE3B" w14:textId="77777777" w:rsidR="005B1647" w:rsidRPr="009F3A7C"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9F3A7C">
              <w:t>8:2</w:t>
            </w:r>
          </w:p>
        </w:tc>
        <w:tc>
          <w:tcPr>
            <w:tcW w:w="1539" w:type="pct"/>
            <w:tcBorders>
              <w:top w:val="single" w:sz="12" w:space="0" w:color="auto"/>
            </w:tcBorders>
            <w:hideMark/>
          </w:tcPr>
          <w:p w14:paraId="74610098" w14:textId="77777777" w:rsidR="005B1647" w:rsidRPr="009F3A7C"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9F3A7C">
              <w:t>Centrala museer: Stiftelser</w:t>
            </w:r>
          </w:p>
        </w:tc>
        <w:tc>
          <w:tcPr>
            <w:tcW w:w="865" w:type="pct"/>
            <w:tcBorders>
              <w:top w:val="single" w:sz="12" w:space="0" w:color="auto"/>
            </w:tcBorders>
            <w:noWrap/>
            <w:hideMark/>
          </w:tcPr>
          <w:p w14:paraId="4860CE64" w14:textId="77777777" w:rsidR="005B1647" w:rsidRPr="009F3A7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F3A7C">
              <w:t xml:space="preserve">263 </w:t>
            </w:r>
          </w:p>
        </w:tc>
        <w:tc>
          <w:tcPr>
            <w:tcW w:w="866" w:type="pct"/>
            <w:tcBorders>
              <w:top w:val="single" w:sz="12" w:space="0" w:color="auto"/>
            </w:tcBorders>
            <w:noWrap/>
            <w:hideMark/>
          </w:tcPr>
          <w:p w14:paraId="44DA9FE1" w14:textId="77777777" w:rsidR="005B1647" w:rsidRPr="009F3A7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F3A7C">
              <w:t xml:space="preserve">-259 </w:t>
            </w:r>
          </w:p>
        </w:tc>
        <w:tc>
          <w:tcPr>
            <w:tcW w:w="672" w:type="pct"/>
            <w:tcBorders>
              <w:top w:val="single" w:sz="12" w:space="0" w:color="auto"/>
            </w:tcBorders>
            <w:noWrap/>
            <w:hideMark/>
          </w:tcPr>
          <w:p w14:paraId="12345481" w14:textId="77777777" w:rsidR="005B1647" w:rsidRPr="009F3A7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F3A7C">
              <w:t xml:space="preserve">4 </w:t>
            </w:r>
          </w:p>
        </w:tc>
      </w:tr>
      <w:tr w:rsidR="00155607" w14:paraId="77E29026"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577" w:type="pct"/>
            <w:noWrap/>
            <w:hideMark/>
          </w:tcPr>
          <w:p w14:paraId="5381CF2F" w14:textId="77777777" w:rsidR="005B1647" w:rsidRPr="009F3A7C" w:rsidRDefault="005B1647" w:rsidP="005B1647">
            <w:pPr>
              <w:pStyle w:val="Tabell"/>
            </w:pPr>
            <w:r w:rsidRPr="009F3A7C">
              <w:t>17</w:t>
            </w:r>
          </w:p>
        </w:tc>
        <w:tc>
          <w:tcPr>
            <w:tcW w:w="481" w:type="pct"/>
            <w:hideMark/>
          </w:tcPr>
          <w:p w14:paraId="35F6324A" w14:textId="77777777" w:rsidR="005B1647" w:rsidRPr="009F3A7C"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9F3A7C">
              <w:t>10:1</w:t>
            </w:r>
          </w:p>
        </w:tc>
        <w:tc>
          <w:tcPr>
            <w:tcW w:w="1539" w:type="pct"/>
            <w:hideMark/>
          </w:tcPr>
          <w:p w14:paraId="40F41028" w14:textId="77777777" w:rsidR="005B1647" w:rsidRPr="009F3A7C"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9F3A7C">
              <w:t>Filmstöd</w:t>
            </w:r>
          </w:p>
        </w:tc>
        <w:tc>
          <w:tcPr>
            <w:tcW w:w="865" w:type="pct"/>
            <w:noWrap/>
            <w:hideMark/>
          </w:tcPr>
          <w:p w14:paraId="6E1CAF1D" w14:textId="77777777" w:rsidR="005B1647" w:rsidRPr="009F3A7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F3A7C">
              <w:t xml:space="preserve">558 </w:t>
            </w:r>
          </w:p>
        </w:tc>
        <w:tc>
          <w:tcPr>
            <w:tcW w:w="866" w:type="pct"/>
            <w:noWrap/>
            <w:hideMark/>
          </w:tcPr>
          <w:p w14:paraId="5D76CA8B" w14:textId="77777777" w:rsidR="005B1647" w:rsidRPr="009F3A7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F3A7C">
              <w:t xml:space="preserve">-563 </w:t>
            </w:r>
          </w:p>
        </w:tc>
        <w:tc>
          <w:tcPr>
            <w:tcW w:w="672" w:type="pct"/>
            <w:noWrap/>
            <w:hideMark/>
          </w:tcPr>
          <w:p w14:paraId="31451CA0" w14:textId="77777777" w:rsidR="005B1647" w:rsidRPr="009F3A7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F3A7C">
              <w:t xml:space="preserve">-5 </w:t>
            </w:r>
          </w:p>
        </w:tc>
      </w:tr>
      <w:tr w:rsidR="00155607" w14:paraId="49C0EC94"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577" w:type="pct"/>
            <w:tcBorders>
              <w:bottom w:val="single" w:sz="4" w:space="0" w:color="auto"/>
            </w:tcBorders>
            <w:noWrap/>
            <w:hideMark/>
          </w:tcPr>
          <w:p w14:paraId="0563B478" w14:textId="77777777" w:rsidR="005B1647" w:rsidRPr="009F3A7C" w:rsidRDefault="005B1647" w:rsidP="005B1647">
            <w:pPr>
              <w:pStyle w:val="Tabell"/>
            </w:pPr>
            <w:r w:rsidRPr="009F3A7C">
              <w:t>24</w:t>
            </w:r>
          </w:p>
        </w:tc>
        <w:tc>
          <w:tcPr>
            <w:tcW w:w="481" w:type="pct"/>
            <w:tcBorders>
              <w:bottom w:val="single" w:sz="4" w:space="0" w:color="auto"/>
            </w:tcBorders>
            <w:hideMark/>
          </w:tcPr>
          <w:p w14:paraId="5D0F1E88" w14:textId="77777777" w:rsidR="005B1647" w:rsidRPr="009F3A7C"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9F3A7C">
              <w:t>2:3</w:t>
            </w:r>
          </w:p>
        </w:tc>
        <w:tc>
          <w:tcPr>
            <w:tcW w:w="1539" w:type="pct"/>
            <w:tcBorders>
              <w:bottom w:val="single" w:sz="4" w:space="0" w:color="auto"/>
            </w:tcBorders>
            <w:hideMark/>
          </w:tcPr>
          <w:p w14:paraId="2813376D" w14:textId="77777777" w:rsidR="005B1647" w:rsidRPr="009F3A7C"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9F3A7C">
              <w:t>Exportfrämjande verksamhet</w:t>
            </w:r>
          </w:p>
        </w:tc>
        <w:tc>
          <w:tcPr>
            <w:tcW w:w="865" w:type="pct"/>
            <w:tcBorders>
              <w:bottom w:val="single" w:sz="4" w:space="0" w:color="auto"/>
            </w:tcBorders>
            <w:noWrap/>
            <w:hideMark/>
          </w:tcPr>
          <w:p w14:paraId="04421948" w14:textId="77777777" w:rsidR="005B1647" w:rsidRPr="009F3A7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F3A7C">
              <w:t xml:space="preserve">325 </w:t>
            </w:r>
          </w:p>
        </w:tc>
        <w:tc>
          <w:tcPr>
            <w:tcW w:w="866" w:type="pct"/>
            <w:tcBorders>
              <w:bottom w:val="single" w:sz="4" w:space="0" w:color="auto"/>
            </w:tcBorders>
            <w:noWrap/>
            <w:hideMark/>
          </w:tcPr>
          <w:p w14:paraId="76D099F9" w14:textId="77777777" w:rsidR="005B1647" w:rsidRPr="009F3A7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F3A7C">
              <w:t xml:space="preserve">-283 </w:t>
            </w:r>
          </w:p>
        </w:tc>
        <w:tc>
          <w:tcPr>
            <w:tcW w:w="672" w:type="pct"/>
            <w:tcBorders>
              <w:bottom w:val="single" w:sz="4" w:space="0" w:color="auto"/>
            </w:tcBorders>
            <w:noWrap/>
            <w:hideMark/>
          </w:tcPr>
          <w:p w14:paraId="3BAFD5DA" w14:textId="77777777" w:rsidR="005B1647" w:rsidRPr="009F3A7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F3A7C">
              <w:t xml:space="preserve">42 </w:t>
            </w:r>
          </w:p>
        </w:tc>
      </w:tr>
      <w:tr w:rsidR="00155607" w14:paraId="0940BD77" w14:textId="77777777" w:rsidTr="00155607">
        <w:trPr>
          <w:cnfStyle w:val="010000000000" w:firstRow="0" w:lastRow="1" w:firstColumn="0" w:lastColumn="0" w:oddVBand="0" w:evenVBand="0" w:oddHBand="0" w:evenHBand="0" w:firstRowFirstColumn="0" w:firstRowLastColumn="0" w:lastRowFirstColumn="0" w:lastRowLastColumn="0"/>
          <w:trHeight w:val="170"/>
        </w:trPr>
        <w:tc>
          <w:tcPr>
            <w:cnfStyle w:val="001000000000" w:firstRow="0" w:lastRow="0" w:firstColumn="1" w:lastColumn="0" w:oddVBand="0" w:evenVBand="0" w:oddHBand="0" w:evenHBand="0" w:firstRowFirstColumn="0" w:firstRowLastColumn="0" w:lastRowFirstColumn="0" w:lastRowLastColumn="0"/>
            <w:tcW w:w="577" w:type="pct"/>
            <w:tcBorders>
              <w:top w:val="single" w:sz="4" w:space="0" w:color="auto"/>
            </w:tcBorders>
            <w:shd w:val="clear" w:color="auto" w:fill="auto"/>
            <w:noWrap/>
            <w:hideMark/>
          </w:tcPr>
          <w:p w14:paraId="518B5CA2" w14:textId="77777777" w:rsidR="005B1647" w:rsidRPr="009F3A7C" w:rsidRDefault="005B1647" w:rsidP="005B1647">
            <w:pPr>
              <w:pStyle w:val="Tabell"/>
              <w:rPr>
                <w:bCs/>
              </w:rPr>
            </w:pPr>
            <w:r w:rsidRPr="009F3A7C">
              <w:rPr>
                <w:bCs/>
              </w:rPr>
              <w:t>Summa</w:t>
            </w:r>
          </w:p>
        </w:tc>
        <w:tc>
          <w:tcPr>
            <w:tcW w:w="481" w:type="pct"/>
            <w:tcBorders>
              <w:top w:val="single" w:sz="4" w:space="0" w:color="auto"/>
            </w:tcBorders>
            <w:shd w:val="clear" w:color="auto" w:fill="auto"/>
            <w:noWrap/>
            <w:hideMark/>
          </w:tcPr>
          <w:p w14:paraId="6A6DA51D" w14:textId="77777777" w:rsidR="005B1647" w:rsidRPr="009F3A7C" w:rsidRDefault="005B1647" w:rsidP="005B1647">
            <w:pPr>
              <w:pStyle w:val="Tabell"/>
              <w:jc w:val="left"/>
              <w:cnfStyle w:val="010000000000" w:firstRow="0" w:lastRow="1" w:firstColumn="0" w:lastColumn="0" w:oddVBand="0" w:evenVBand="0" w:oddHBand="0" w:evenHBand="0" w:firstRowFirstColumn="0" w:firstRowLastColumn="0" w:lastRowFirstColumn="0" w:lastRowLastColumn="0"/>
              <w:rPr>
                <w:bCs/>
              </w:rPr>
            </w:pPr>
            <w:r w:rsidRPr="009F3A7C">
              <w:rPr>
                <w:bCs/>
              </w:rPr>
              <w:t> </w:t>
            </w:r>
          </w:p>
        </w:tc>
        <w:tc>
          <w:tcPr>
            <w:tcW w:w="1539" w:type="pct"/>
            <w:tcBorders>
              <w:top w:val="single" w:sz="4" w:space="0" w:color="auto"/>
            </w:tcBorders>
            <w:shd w:val="clear" w:color="auto" w:fill="auto"/>
            <w:noWrap/>
            <w:hideMark/>
          </w:tcPr>
          <w:p w14:paraId="0B6449D1" w14:textId="77777777" w:rsidR="005B1647" w:rsidRPr="009F3A7C" w:rsidRDefault="005B1647" w:rsidP="005B1647">
            <w:pPr>
              <w:pStyle w:val="Tabell"/>
              <w:jc w:val="left"/>
              <w:cnfStyle w:val="010000000000" w:firstRow="0" w:lastRow="1" w:firstColumn="0" w:lastColumn="0" w:oddVBand="0" w:evenVBand="0" w:oddHBand="0" w:evenHBand="0" w:firstRowFirstColumn="0" w:firstRowLastColumn="0" w:lastRowFirstColumn="0" w:lastRowLastColumn="0"/>
              <w:rPr>
                <w:bCs/>
              </w:rPr>
            </w:pPr>
            <w:r w:rsidRPr="009F3A7C">
              <w:rPr>
                <w:bCs/>
              </w:rPr>
              <w:t> </w:t>
            </w:r>
          </w:p>
        </w:tc>
        <w:tc>
          <w:tcPr>
            <w:tcW w:w="865" w:type="pct"/>
            <w:tcBorders>
              <w:top w:val="single" w:sz="4" w:space="0" w:color="auto"/>
            </w:tcBorders>
            <w:shd w:val="clear" w:color="auto" w:fill="auto"/>
            <w:noWrap/>
            <w:hideMark/>
          </w:tcPr>
          <w:p w14:paraId="21708934" w14:textId="77777777" w:rsidR="005B1647" w:rsidRPr="009F3A7C"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9F3A7C">
              <w:rPr>
                <w:bCs/>
              </w:rPr>
              <w:t xml:space="preserve">1 146 </w:t>
            </w:r>
          </w:p>
        </w:tc>
        <w:tc>
          <w:tcPr>
            <w:tcW w:w="866" w:type="pct"/>
            <w:tcBorders>
              <w:top w:val="single" w:sz="4" w:space="0" w:color="auto"/>
            </w:tcBorders>
            <w:shd w:val="clear" w:color="auto" w:fill="auto"/>
            <w:noWrap/>
            <w:hideMark/>
          </w:tcPr>
          <w:p w14:paraId="754C6528" w14:textId="77777777" w:rsidR="005B1647" w:rsidRPr="009F3A7C"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9F3A7C">
              <w:rPr>
                <w:bCs/>
              </w:rPr>
              <w:t xml:space="preserve">-1 105 </w:t>
            </w:r>
          </w:p>
        </w:tc>
        <w:tc>
          <w:tcPr>
            <w:tcW w:w="672" w:type="pct"/>
            <w:tcBorders>
              <w:top w:val="single" w:sz="4" w:space="0" w:color="auto"/>
            </w:tcBorders>
            <w:shd w:val="clear" w:color="auto" w:fill="auto"/>
            <w:noWrap/>
            <w:hideMark/>
          </w:tcPr>
          <w:p w14:paraId="0ED1A47F" w14:textId="77777777" w:rsidR="005B1647" w:rsidRPr="009F3A7C"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9F3A7C">
              <w:rPr>
                <w:bCs/>
              </w:rPr>
              <w:t xml:space="preserve">41 </w:t>
            </w:r>
          </w:p>
        </w:tc>
      </w:tr>
    </w:tbl>
    <w:p w14:paraId="733A27C0" w14:textId="77777777" w:rsidR="005B1647" w:rsidRDefault="005B1647" w:rsidP="005B1647">
      <w:pPr>
        <w:pStyle w:val="Rubrik5utannumrering"/>
      </w:pPr>
      <w:r>
        <w:t>Färre inskrivna i Migrationsverkets mottagningssystem bidrog till lägre transfereringar till kommuner</w:t>
      </w:r>
    </w:p>
    <w:p w14:paraId="1913F5C0" w14:textId="77777777" w:rsidR="005B1647" w:rsidRDefault="005B1647" w:rsidP="005B1647">
      <w:pPr>
        <w:pStyle w:val="Brdtext"/>
      </w:pPr>
      <w:r>
        <w:t>Den kommunala sektorn omfattar kommuner, landsting (fr.o.m. 2020 regioner) och kommunalförbund. Under 2019 fick kommunsektorn 30,8 procent av de totala transfereringarna och var därmed den näst största mottagaren av transfereringar. Transfereringarna till kommunsektorn minskade med 2 069 miljoner kronor (1,0 procent) jämfört med 2018.</w:t>
      </w:r>
    </w:p>
    <w:p w14:paraId="2DC78A1D" w14:textId="77777777" w:rsidR="005B1647" w:rsidRDefault="005B1647" w:rsidP="005B1647">
      <w:pPr>
        <w:pStyle w:val="Brdtext"/>
      </w:pPr>
      <w:r>
        <w:t xml:space="preserve">Transfereringarna till kommuner från anslaget 1:2 </w:t>
      </w:r>
      <w:r w:rsidRPr="00D42C72">
        <w:rPr>
          <w:i/>
          <w:iCs/>
        </w:rPr>
        <w:t>Ersättningar och bostadskostnader</w:t>
      </w:r>
      <w:r>
        <w:t xml:space="preserve"> inom utgiftsområde 8 Migration minskade med 5 729 miljoner kronor (63,6 procent). Det beror på att det genomsnittliga antalet inskrivna i Migrationsverkets mottagningssystem minskat med 28,4 procent jämfört med 2018. Det lägre antalet inskrivna medförde bl. a. att placeringskostnader för ensamkommande barn och unga minskade med knappt 1 000 miljoner kronor, ersättningar för skolkostnader med drygt 1 200 miljoner kronor och ersättningar enligt sjukvårdsförordningen med ca 350 miljoner kronor. Kostnaderna för asylsökandes boende minskade med 551 miljoner kronor, vilket främst beror på att antalet personer i anläggningsboende blev 22,8 procent färre jämfört med 2018. Jämförelsen mellan åren påverkas av att Migrationsverket under 2018 betalade ut ersättningar till kommunerna om ca 2 000 miljoner kronor för ensamkommande barn och unga för tidigare år.</w:t>
      </w:r>
    </w:p>
    <w:p w14:paraId="5B0A3953" w14:textId="77777777" w:rsidR="005B1647" w:rsidRDefault="005B1647" w:rsidP="005B1647">
      <w:pPr>
        <w:pStyle w:val="Brdtext"/>
      </w:pPr>
      <w:r>
        <w:t>Transfereringarna till kommuner och landsting från anslaget 1:5 </w:t>
      </w:r>
      <w:r w:rsidRPr="00D42C72">
        <w:rPr>
          <w:i/>
          <w:iCs/>
        </w:rPr>
        <w:t>Bidrag för läkemedelsförmånerna</w:t>
      </w:r>
      <w:r>
        <w:t xml:space="preserve"> inom utgiftsområde 9 Hälsovård, sjukvård och social omsorg ökade med 1 361 miljoner kronor (5,0 procent). De ökade kostnaderna för läkemedelsförmånerna avser bl.a. cancerläkemedel, både till följd av nya läkemedel och att befolkningen ökar i åldersgrupper där förekomsten av cancer är relativt hög. Dessutom ökar användandet av blodproppsförebyggande läkemedel.</w:t>
      </w:r>
    </w:p>
    <w:p w14:paraId="3246073C" w14:textId="77777777" w:rsidR="005B1647" w:rsidRDefault="005B1647" w:rsidP="005B1647">
      <w:pPr>
        <w:pStyle w:val="Brdtext"/>
      </w:pPr>
      <w:r>
        <w:t xml:space="preserve">Transfereringarna till kommuner och landsting från anslaget 1:6 </w:t>
      </w:r>
      <w:r w:rsidRPr="00D42C72">
        <w:rPr>
          <w:i/>
          <w:iCs/>
        </w:rPr>
        <w:t>Bidrag till folkhälsa och sjukvård</w:t>
      </w:r>
      <w:r>
        <w:t xml:space="preserve"> inom utgiftsområde 9 Hälsovård, sjukvård och social omsorg ökade med 991 miljoner kronor (13,5 procent). Det beror bl.a. på en ny kvalitetshöjande satsning inom hälso- och sjukvården och en ny satsning på specialistsjuksköterskeutbildning.</w:t>
      </w:r>
    </w:p>
    <w:p w14:paraId="439059B8" w14:textId="77777777" w:rsidR="005B1647" w:rsidRPr="002B1F74" w:rsidRDefault="005B1647" w:rsidP="005B1647">
      <w:pPr>
        <w:pStyle w:val="Brdtext"/>
        <w:rPr>
          <w:color w:val="000000" w:themeColor="text1"/>
        </w:rPr>
      </w:pPr>
      <w:r>
        <w:t xml:space="preserve">Utfallet för anslaget 1:11 </w:t>
      </w:r>
      <w:r w:rsidRPr="00D42C72">
        <w:rPr>
          <w:i/>
          <w:iCs/>
        </w:rPr>
        <w:t>Prestationsbundna insatser för att korta vårdköerna</w:t>
      </w:r>
      <w:r>
        <w:t xml:space="preserve"> inom utgiftsområde 9 Hälsovård, sjukvård och social omsorg blev 1 610 miljoner kronor vilket ökade transfereringarna till kommuner och landsting med samma belopp. Anslaget uppfördes på statens budget 2019 och användes för en satsning med syfte att korta väntetider inom vården och öka tillgängligheten. Landstingen får del av satsningen om de visar att väntetiderna till specialistvården eller till operation är kortare än </w:t>
      </w:r>
      <w:r w:rsidRPr="002B1F74">
        <w:rPr>
          <w:color w:val="000000" w:themeColor="text1"/>
        </w:rPr>
        <w:t xml:space="preserve">föregående år eller om de har en redan hög uppfyllnadsgrad av </w:t>
      </w:r>
      <w:r w:rsidRPr="002B1F74">
        <w:rPr>
          <w:color w:val="000000" w:themeColor="text1"/>
        </w:rPr>
        <w:lastRenderedPageBreak/>
        <w:t>vårdgarantin. Landstingen får även del av medlen för att förbättra inrapporteringen av statistik om väntetider.</w:t>
      </w:r>
    </w:p>
    <w:p w14:paraId="13CEC848" w14:textId="77777777" w:rsidR="005B1647" w:rsidRDefault="005B1647" w:rsidP="005B1647">
      <w:pPr>
        <w:pStyle w:val="Brdtext"/>
      </w:pPr>
      <w:r>
        <w:t>Transfereringarna till kommuner och landsting från anslaget 4:4 </w:t>
      </w:r>
      <w:r w:rsidRPr="00D42C72">
        <w:rPr>
          <w:i/>
          <w:iCs/>
        </w:rPr>
        <w:t>Kostnader för statlig assistansersättning</w:t>
      </w:r>
      <w:r>
        <w:t xml:space="preserve"> inom utgiftsområde 9 Hälsovård, sjukvård och social omsorg minskade med 703 miljoner kronor (18,9 procent). Finansiering från kommuner redovisas som inkomster mot anslaget och reducerar utgifterna för transfereringar till kommuner. Den ökade finansieringen från kommunerna år 2019 beror främst på att Försäkringskassan fr.o.m. oktober 2018 begär ersättning från kommunerna för assistansersättningen i efterhand. Tidigare begärdes ersättningen i förskott. Detta medförde en förskjutning av inbetalningar från 2018 till 2019.</w:t>
      </w:r>
    </w:p>
    <w:p w14:paraId="7EE61CDD" w14:textId="77777777" w:rsidR="005B1647" w:rsidRDefault="005B1647" w:rsidP="005B1647">
      <w:pPr>
        <w:pStyle w:val="Brdtext"/>
      </w:pPr>
      <w:r>
        <w:t xml:space="preserve">Transfereringarna till kommuner och landsting från anslaget 4:5 </w:t>
      </w:r>
      <w:r w:rsidRPr="00D42C72">
        <w:rPr>
          <w:i/>
          <w:iCs/>
        </w:rPr>
        <w:t>Stimulansbidrag och åtgärder inom äldreområdet</w:t>
      </w:r>
      <w:r>
        <w:t xml:space="preserve"> inom utgiftsområde 9 Hälsovård, sjukvård och social omsorg minskade med 1 839 miljoner kronor (77,1 procent). Det beror främst på en tillfällig satsning på ökad bemanning inom äldreomsorgen som upphörde fr.o.m. 2019.</w:t>
      </w:r>
    </w:p>
    <w:p w14:paraId="5CEE38A7" w14:textId="77777777" w:rsidR="005B1647" w:rsidRDefault="005B1647" w:rsidP="005B1647">
      <w:pPr>
        <w:pStyle w:val="Brdtext"/>
      </w:pPr>
      <w:r>
        <w:t xml:space="preserve">Transfereringarna till kommuner och landsting från anslaget 4:7 </w:t>
      </w:r>
      <w:r w:rsidRPr="00D42C72">
        <w:rPr>
          <w:i/>
          <w:iCs/>
        </w:rPr>
        <w:t>Bidrag till utveckling av socialt arbete m.m</w:t>
      </w:r>
      <w:r>
        <w:t>. inom utgiftsområde 9 Hälsovård, sjukvård och social omsorg minskade med 620 miljoner kronor (47,9 procent). Det beror främst på lägre utgifter för bidrag till avgiftsfria aktiviteter för barn under skollov samt avgiftsfri simskola för barn.</w:t>
      </w:r>
    </w:p>
    <w:p w14:paraId="3A004DF0" w14:textId="77777777" w:rsidR="005B1647" w:rsidRDefault="005B1647" w:rsidP="005B1647">
      <w:pPr>
        <w:pStyle w:val="Brdtext"/>
      </w:pPr>
      <w:r>
        <w:t xml:space="preserve">Transfereringar till kommuner från anslaget 1:2 </w:t>
      </w:r>
      <w:r w:rsidRPr="00D42C72">
        <w:rPr>
          <w:i/>
          <w:iCs/>
        </w:rPr>
        <w:t>Kommunersättningar vid flyktingmottagande</w:t>
      </w:r>
      <w:r>
        <w:t xml:space="preserve"> inom utgiftsområde 13 Jämställdhet och nyanlända invandrares etablering minskade med 4 311 miljoner kronor (26,7 procent). Det beror på att det genomsnittliga antalet mottagna som kommunerna får ersättning för minskade med 32,1 procent mellan 2018 och 2019. Det genomsnittliga antalet ensamkommande barn och unga minskade med 11,0 procent. Ersättningarna till kommuner för ensamkommande barn och unga minskade med 2 365 miljoner kronor. Dessutom minskade schablonersättningarna för mottagande av nyanlända med 2091 miljoner kronor.</w:t>
      </w:r>
    </w:p>
    <w:p w14:paraId="38BABFE9" w14:textId="77777777" w:rsidR="005B1647" w:rsidRDefault="005B1647" w:rsidP="005B1647">
      <w:pPr>
        <w:pStyle w:val="Brdtext"/>
      </w:pPr>
      <w:r>
        <w:t xml:space="preserve">Transfereringarna till kommuner från anslaget 1:3 </w:t>
      </w:r>
      <w:r w:rsidRPr="00D42C72">
        <w:rPr>
          <w:i/>
          <w:iCs/>
        </w:rPr>
        <w:t>Kostnader för arbetsmarknadspolitiska program och insatser</w:t>
      </w:r>
      <w:r>
        <w:t xml:space="preserve"> inom utgiftsområde 14 Arbetsmarknad och arbetsliv minskade med 860 miljoner kronor (24,3 procent). På grund av minskade anslag införde Arbets</w:t>
      </w:r>
      <w:r>
        <w:softHyphen/>
        <w:t>förmedlingen hårdare prioriteringar av vilka som kunde få del av arbetsmarknads</w:t>
      </w:r>
      <w:r>
        <w:softHyphen/>
        <w:t>politiska program och insatser. Omställningen av Arbetsförmedlingens verksamhet medförde minskad kapacitet att erbjuda program och insatser till arbetssökande. Det innebar minskat antal deltagare och minskade utgifter för upphandlade tjänster och utbildningar. Arbetsförmedlingen införde också ett tillfälligt beslutsstopp för anvisningar till extratjänster liksom ett stopp för moderna beredskapsjobb. Det medförde minskade utgifter för de subventionerade anställningar som finansieras från anslaget.</w:t>
      </w:r>
    </w:p>
    <w:p w14:paraId="6F6131AC" w14:textId="77777777" w:rsidR="005B1647" w:rsidRDefault="005B1647" w:rsidP="005B1647">
      <w:pPr>
        <w:pStyle w:val="Brdtext"/>
      </w:pPr>
      <w:r>
        <w:t xml:space="preserve">Transfereringarna till kommuner från anslaget 1:15 (2018) </w:t>
      </w:r>
      <w:r w:rsidRPr="00CC62D5">
        <w:rPr>
          <w:i/>
        </w:rPr>
        <w:t>Upprustning av skollokaler och utemiljöer</w:t>
      </w:r>
      <w:r>
        <w:t xml:space="preserve"> inom utgiftsområde 16 Utbildning och universitetsforskning minskade med 627 miljoner kronor (100,0 procent). Det beror på att anslaget upphörde 2018.</w:t>
      </w:r>
    </w:p>
    <w:p w14:paraId="7EBB8020" w14:textId="7F25D67B" w:rsidR="005B1647" w:rsidRDefault="005B1647" w:rsidP="005B1647">
      <w:pPr>
        <w:pStyle w:val="Brdtext"/>
      </w:pPr>
      <w:r>
        <w:t xml:space="preserve">Transfereringarna till kommuner från anslaget 1:21 </w:t>
      </w:r>
      <w:r w:rsidRPr="00CC62D5">
        <w:rPr>
          <w:i/>
        </w:rPr>
        <w:t>Statligt stöd för stärkt likvärdighet och kunskapsutveckling</w:t>
      </w:r>
      <w:r>
        <w:t xml:space="preserve"> inom utgiftsområde 16 Utbildning och universitetsforskning ökade med 2 241 miljoner kronor (250,6 procent). Anslaget har använts för utgifter i enlighet med förordningen (2018:49) om statsbidrag för stärkt likvärdighet och kunskaps</w:t>
      </w:r>
      <w:r>
        <w:softHyphen/>
        <w:t>utveckling. Ökningen avser infriande av tidigare ingångna ekonomiska åtaganden om statsbidrag.</w:t>
      </w:r>
    </w:p>
    <w:p w14:paraId="7A2F5A83" w14:textId="42A6CA95" w:rsidR="005B1647" w:rsidRDefault="005B1647" w:rsidP="005B1647">
      <w:pPr>
        <w:pStyle w:val="Brdtext"/>
      </w:pPr>
      <w:r>
        <w:t xml:space="preserve">Transfereringar till kommuner från anslaget 1:8 </w:t>
      </w:r>
      <w:r w:rsidRPr="00CC62D5">
        <w:rPr>
          <w:i/>
        </w:rPr>
        <w:t>Stöd till kommuner för ökat bostads</w:t>
      </w:r>
      <w:r>
        <w:rPr>
          <w:i/>
        </w:rPr>
        <w:softHyphen/>
      </w:r>
      <w:r w:rsidRPr="00CC62D5">
        <w:rPr>
          <w:i/>
        </w:rPr>
        <w:t>byggande</w:t>
      </w:r>
      <w:r>
        <w:t xml:space="preserve"> inom utgiftsområde 18 Samhällsplanering, bostadsförsörjning och byggande </w:t>
      </w:r>
      <w:r>
        <w:lastRenderedPageBreak/>
        <w:t>samt konsumentpolitik minskade med 1 395 miljoner kronor (100,0 procent). Det beror på att riksdagen beslutade att stödet ska avvecklas helt och därför inte anvisade några medel till anslaget 2019.</w:t>
      </w:r>
    </w:p>
    <w:p w14:paraId="05B03C6B" w14:textId="32DF62ED" w:rsidR="005B1647" w:rsidRDefault="005B1647" w:rsidP="005B1647">
      <w:pPr>
        <w:pStyle w:val="Brdtext"/>
      </w:pPr>
      <w:r>
        <w:t xml:space="preserve">Transfereringar till kommuner från anslaget 1:1 </w:t>
      </w:r>
      <w:r w:rsidRPr="00CC62D5">
        <w:rPr>
          <w:i/>
        </w:rPr>
        <w:t>Kommunalekonomisk utjämning</w:t>
      </w:r>
      <w:r>
        <w:t xml:space="preserve"> inom utgiftsområde 25 Allmänna bidrag till kommuner ökade med 10 731 miljoner kronor (10,8 procent). Ökningen beror på att anslaget tillfördes 4 930 miljoner kronor för att kompensera kommuner och landsting för det intäktsbortfall som förslaget om förhöjt grundavdrag för pensionärer medför. Vidare tillfördes 3 500 miljoner kronor i form av ökade resurser till primärkommuner. Anslaget tillfördes även 2 000 miljoner kronor till följd av en stegvis överföring av medel från anslaget 1:4 </w:t>
      </w:r>
      <w:r w:rsidRPr="00CC62D5">
        <w:rPr>
          <w:i/>
        </w:rPr>
        <w:t>Stöd med anledning av flykting</w:t>
      </w:r>
      <w:r>
        <w:rPr>
          <w:i/>
        </w:rPr>
        <w:softHyphen/>
      </w:r>
      <w:r w:rsidRPr="00CC62D5">
        <w:rPr>
          <w:i/>
        </w:rPr>
        <w:t>situationen</w:t>
      </w:r>
      <w:r>
        <w:t xml:space="preserve"> som aviserades i budgetpropositionen för 2017.</w:t>
      </w:r>
    </w:p>
    <w:p w14:paraId="550A8CD7" w14:textId="77777777" w:rsidR="005B1647" w:rsidRDefault="005B1647" w:rsidP="005B1647">
      <w:pPr>
        <w:pStyle w:val="Brdtext"/>
      </w:pPr>
      <w:r>
        <w:t xml:space="preserve">Transfereringar till kommuner från anslaget 1:4 </w:t>
      </w:r>
      <w:r w:rsidRPr="00CC62D5">
        <w:rPr>
          <w:i/>
        </w:rPr>
        <w:t>Stöd med anledning av flyktingsituationen</w:t>
      </w:r>
      <w:r>
        <w:t xml:space="preserve"> inom utgiftsområde 25 Allmänna bidrag till kommuner minskade med 2 000 miljoner kronor (28,6 procent). Minskningen beror på en stegvis överföring av medel till anslaget 1:1 </w:t>
      </w:r>
      <w:r w:rsidRPr="00CC62D5">
        <w:rPr>
          <w:i/>
        </w:rPr>
        <w:t>Kommunalekonomisk utjämning</w:t>
      </w:r>
      <w:r>
        <w:t xml:space="preserve"> som aviserades i budgetpropositionen för 2017.</w:t>
      </w:r>
    </w:p>
    <w:p w14:paraId="10CA083F" w14:textId="77777777" w:rsidR="005B1647" w:rsidRDefault="005B1647" w:rsidP="005B1647">
      <w:pPr>
        <w:pStyle w:val="Brdtext"/>
      </w:pPr>
      <w:r>
        <w:t xml:space="preserve">Transfereringar till kommuner från anslaget 1:5 </w:t>
      </w:r>
      <w:r w:rsidRPr="00CC62D5">
        <w:rPr>
          <w:i/>
        </w:rPr>
        <w:t>Bidrag för arbete mot långtidsarbetslöshet</w:t>
      </w:r>
      <w:r>
        <w:t xml:space="preserve"> inom utgiftsområde 25 Allmänna bidrag till kommuner minskade med 500 miljoner kronor (100,0 procent). Det beror på att riksdagen inte anvisade några medel till anslaget 2019.</w:t>
      </w:r>
    </w:p>
    <w:p w14:paraId="31AB2132" w14:textId="77777777" w:rsidR="005B1647" w:rsidRDefault="005B1647" w:rsidP="005B1647">
      <w:pPr>
        <w:pStyle w:val="Rubrik5utannumrering"/>
      </w:pPr>
      <w:r>
        <w:t>Minskade statsbidrag till klimatinvesteringar bidrog till lägre transfereringar till företagssektorn</w:t>
      </w:r>
    </w:p>
    <w:p w14:paraId="0D253982" w14:textId="77777777" w:rsidR="005B1647" w:rsidRDefault="005B1647" w:rsidP="005B1647">
      <w:pPr>
        <w:pStyle w:val="Brdtext"/>
      </w:pPr>
      <w:r>
        <w:t>Företagssektorn fick 7,5 procent av de totala transfereringarna 2019. Transfereringarna till företagssektorn minskade med 1 608 miljoner kronor (3,0 procent) jämfört med 2018.</w:t>
      </w:r>
    </w:p>
    <w:p w14:paraId="681BE87F" w14:textId="77777777" w:rsidR="005B1647" w:rsidRDefault="005B1647" w:rsidP="005B1647">
      <w:pPr>
        <w:pStyle w:val="Brdtext"/>
      </w:pPr>
      <w:r>
        <w:t xml:space="preserve">Transfereringarna till företagssektorn från anslaget 1:4 </w:t>
      </w:r>
      <w:r w:rsidRPr="00CC62D5">
        <w:rPr>
          <w:i/>
        </w:rPr>
        <w:t>Lönebidrag och Samhall m.m</w:t>
      </w:r>
      <w:r>
        <w:t>. inom utgiftsområde 14 Arbetsmarknad och arbetsliv ökade med 1 195 miljoner kronor (8,9 procent). Det beror delvis på ökade statsbidrag för fler anställningar hos Samhall AB. Dessutom ökade utgifterna för lönebidrag till följd av högre genomsnittlig bidragsnivå och ökade kostnader för handledararvode.</w:t>
      </w:r>
    </w:p>
    <w:p w14:paraId="11B339CA" w14:textId="77777777" w:rsidR="005B1647" w:rsidRDefault="005B1647" w:rsidP="005B1647">
      <w:pPr>
        <w:pStyle w:val="Brdtext"/>
      </w:pPr>
      <w:r>
        <w:t xml:space="preserve">Transfereringarna till företagssektorn från anslaget 1:16 </w:t>
      </w:r>
      <w:r w:rsidRPr="00CF3F06">
        <w:rPr>
          <w:i/>
        </w:rPr>
        <w:t>Klimatinvesteringar</w:t>
      </w:r>
      <w:r>
        <w:t xml:space="preserve"> inom utgiftsområde 20 Allmän miljö- och naturvård minskade med 1 022 miljoner kronor (68,0 procent). Klimatklivet är ett investeringsstöd till lokala och regionala åtgärder som minskar utsläppen av koldioxid och andra gaser som påverkar klimatet. Utgifterna för Klimatklivet minskade till följd av riksdagens beslut om att inte ge regeringen bemyndigande att ingå nya ekonomiska åtaganden under 2019. I enlighet med propositionen Vårändringsbudget för 2019 beslutade riksdagen att ge regeringen bemyndigande att ingå nya åtaganden och 2019 beviljades 185 ansökningar inom Klimatklivet. Det är 1 811 (89,8 procent) färre beviljade ansökningar än 2018.</w:t>
      </w:r>
    </w:p>
    <w:p w14:paraId="23BCB235" w14:textId="77777777" w:rsidR="005B1647" w:rsidRDefault="005B1647" w:rsidP="005B1647">
      <w:pPr>
        <w:pStyle w:val="Brdtext"/>
      </w:pPr>
      <w:r>
        <w:t xml:space="preserve">Transfereringarna till företagssektorn från anslaget 1:7 </w:t>
      </w:r>
      <w:r w:rsidRPr="00CF3F06">
        <w:rPr>
          <w:i/>
        </w:rPr>
        <w:t>Energiteknik</w:t>
      </w:r>
      <w:r>
        <w:t xml:space="preserve"> inom utgiftsområde 21 Energi minskade med 648 miljoner kronor (129,4 procent). Det negativa utfallet på 147 miljoner kronor 2019 beror på att regeringen har beslutat om ändring av grunderna för redovisningen mot anslaget. För att redovisningen mot anslag ska kunna göras enligt den nya modellen har Boverket återbetalat beviljade, men inte utbetalda stöd till solceller i december. Återbetalningen avsåg även medel som betalats tidigare år till Boverket men som ännu inte betalats till stödmottagarna. Eftersom återbetalningarna var större än utbetalningarna 2019, blev den totala belastningen på anslaget negativ.</w:t>
      </w:r>
    </w:p>
    <w:p w14:paraId="190D5B18" w14:textId="77777777" w:rsidR="005B1647" w:rsidRDefault="005B1647" w:rsidP="005B1647">
      <w:pPr>
        <w:pStyle w:val="Brdtext"/>
      </w:pPr>
      <w:r>
        <w:lastRenderedPageBreak/>
        <w:t>Utbetalningarna till fleråriga projekt inom ramen för EU:s program ökar generellt mot slutet av programperioden eftersom allt fler projekt påbörjas och upparbetar mer kostnader när programperioden fortskrider. Det har bl.a. medfört ökade transfere</w:t>
      </w:r>
      <w:r>
        <w:softHyphen/>
        <w:t xml:space="preserve">ringar till företagssektorn från anslag inom utgiftsområde 23 Areella näringar, landsbygd och livsmedel. Transfereringar från anslagen 1:17 </w:t>
      </w:r>
      <w:r w:rsidRPr="00CF3F06">
        <w:rPr>
          <w:i/>
        </w:rPr>
        <w:t>Åtgärder för landsbygdens miljö och struktur</w:t>
      </w:r>
      <w:r>
        <w:t xml:space="preserve"> och 1:18 </w:t>
      </w:r>
      <w:r w:rsidRPr="00CF3F06">
        <w:rPr>
          <w:i/>
        </w:rPr>
        <w:t>Från EU-budgeten finansierade åtgärder för landsbygdens miljö och struktur</w:t>
      </w:r>
      <w:r>
        <w:t xml:space="preserve"> ökade med 419 miljoner kronor (11,0 procent) respektive 946 miljoner kronor (46,3 procent).</w:t>
      </w:r>
    </w:p>
    <w:p w14:paraId="306C7845" w14:textId="77777777" w:rsidR="005B1647" w:rsidRDefault="005B1647" w:rsidP="005B1647">
      <w:pPr>
        <w:pStyle w:val="Brdtext"/>
      </w:pPr>
      <w:r>
        <w:t>Statsbidrag till Kungliga Operan AB, Kungliga Dramatiska teatern AB och Almi Företagspartner AB klassificeras fr.o.m. 2019 som transfereringar till statliga ideella organisationer. Tidigare har motsvarande statsbidrag klassificerats som</w:t>
      </w:r>
      <w:r w:rsidRPr="009F3A7C">
        <w:t xml:space="preserve"> transfereringar till företag. Det medför minskade transfereringar till företag samt ökade transfere</w:t>
      </w:r>
      <w:r>
        <w:softHyphen/>
      </w:r>
      <w:r w:rsidRPr="009F3A7C">
        <w:t xml:space="preserve">ringar till statliga ideella organisationer. Tabell </w:t>
      </w:r>
      <w:r>
        <w:t>2.52</w:t>
      </w:r>
      <w:r w:rsidRPr="009F3A7C">
        <w:t xml:space="preserve"> visar hur förändringen påverkat transfereringar till företag respektive statliga ideella organisationer.</w:t>
      </w:r>
    </w:p>
    <w:p w14:paraId="4C4EACA8" w14:textId="3EE766FC" w:rsidR="005B1647" w:rsidRDefault="005B1647" w:rsidP="005B1647">
      <w:pPr>
        <w:pStyle w:val="TabellRubrik"/>
      </w:pPr>
      <w:bookmarkStart w:id="221" w:name="_Toc37340129"/>
      <w:r>
        <w:t xml:space="preserve">Tabell </w:t>
      </w:r>
      <w:r>
        <w:fldChar w:fldCharType="begin"/>
      </w:r>
      <w:r>
        <w:instrText xml:space="preserve"> STYLEREF  "Rubrik 1" \n</w:instrText>
      </w:r>
      <w:r>
        <w:fldChar w:fldCharType="separate"/>
      </w:r>
      <w:r w:rsidR="00301022">
        <w:rPr>
          <w:noProof/>
        </w:rPr>
        <w:t>2</w:t>
      </w:r>
      <w:r>
        <w:rPr>
          <w:noProof/>
        </w:rPr>
        <w:fldChar w:fldCharType="end"/>
      </w:r>
      <w:r>
        <w:t>.</w:t>
      </w:r>
      <w:fldSimple w:instr=" SEQ Tabell \* ARABIC \s 1 ">
        <w:r w:rsidR="00301022">
          <w:rPr>
            <w:noProof/>
          </w:rPr>
          <w:t>129</w:t>
        </w:r>
      </w:fldSimple>
      <w:r>
        <w:tab/>
      </w:r>
      <w:r w:rsidRPr="00F44651">
        <w:t>Omklassificering av transfereringar till företagssektorn respektive statliga ideella organisationer.</w:t>
      </w:r>
      <w:bookmarkEnd w:id="221"/>
    </w:p>
    <w:p w14:paraId="01428EB7" w14:textId="77777777" w:rsidR="005B1647" w:rsidRDefault="005B1647" w:rsidP="005B1647">
      <w:pPr>
        <w:pStyle w:val="TabellUnderrubrik"/>
      </w:pPr>
      <w:r w:rsidRPr="00F44651">
        <w:t>Miljoner kronor</w:t>
      </w:r>
    </w:p>
    <w:tbl>
      <w:tblPr>
        <w:tblStyle w:val="RKBPTabell"/>
        <w:tblW w:w="5000" w:type="pct"/>
        <w:tblLook w:val="04E0" w:firstRow="1" w:lastRow="1" w:firstColumn="1" w:lastColumn="0" w:noHBand="0" w:noVBand="1"/>
      </w:tblPr>
      <w:tblGrid>
        <w:gridCol w:w="851"/>
        <w:gridCol w:w="567"/>
        <w:gridCol w:w="2835"/>
        <w:gridCol w:w="1134"/>
        <w:gridCol w:w="1134"/>
        <w:gridCol w:w="849"/>
      </w:tblGrid>
      <w:tr w:rsidR="00155607" w14:paraId="13B12D97" w14:textId="77777777" w:rsidTr="00BE1FEE">
        <w:trPr>
          <w:cnfStyle w:val="100000000000" w:firstRow="1" w:lastRow="0" w:firstColumn="0" w:lastColumn="0" w:oddVBand="0" w:evenVBand="0" w:oddHBand="0" w:evenHBand="0" w:firstRowFirstColumn="0" w:firstRowLastColumn="0" w:lastRowFirstColumn="0" w:lastRowLastColumn="0"/>
          <w:trHeight w:val="170"/>
          <w:tblHeader w:val="0"/>
        </w:trPr>
        <w:tc>
          <w:tcPr>
            <w:cnfStyle w:val="001000000000" w:firstRow="0" w:lastRow="0" w:firstColumn="1" w:lastColumn="0" w:oddVBand="0" w:evenVBand="0" w:oddHBand="0" w:evenHBand="0" w:firstRowFirstColumn="0" w:firstRowLastColumn="0" w:lastRowFirstColumn="0" w:lastRowLastColumn="0"/>
            <w:tcW w:w="577"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hideMark/>
          </w:tcPr>
          <w:p w14:paraId="7169A23F" w14:textId="77777777" w:rsidR="005B1647" w:rsidRPr="00F44651" w:rsidRDefault="005B1647" w:rsidP="005B1647">
            <w:pPr>
              <w:pStyle w:val="TabellHuvud"/>
            </w:pPr>
            <w:r w:rsidRPr="00F44651">
              <w:t>Utgifts</w:t>
            </w:r>
            <w:r>
              <w:t>-</w:t>
            </w:r>
            <w:r w:rsidRPr="00F44651">
              <w:t>område</w:t>
            </w:r>
          </w:p>
        </w:tc>
        <w:tc>
          <w:tcPr>
            <w:tcW w:w="385"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7C824BB0" w14:textId="77777777" w:rsidR="005B1647" w:rsidRPr="00F44651" w:rsidRDefault="005B1647" w:rsidP="005B1647">
            <w:pPr>
              <w:pStyle w:val="TabellHuvud"/>
              <w:jc w:val="left"/>
              <w:cnfStyle w:val="100000000000" w:firstRow="1" w:lastRow="0" w:firstColumn="0" w:lastColumn="0" w:oddVBand="0" w:evenVBand="0" w:oddHBand="0" w:evenHBand="0" w:firstRowFirstColumn="0" w:firstRowLastColumn="0" w:lastRowFirstColumn="0" w:lastRowLastColumn="0"/>
            </w:pPr>
            <w:r w:rsidRPr="00F44651">
              <w:t>Anslag</w:t>
            </w:r>
          </w:p>
        </w:tc>
        <w:tc>
          <w:tcPr>
            <w:tcW w:w="1923"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2D9E8D9C" w14:textId="77777777" w:rsidR="005B1647" w:rsidRPr="00F44651" w:rsidRDefault="005B1647" w:rsidP="005B1647">
            <w:pPr>
              <w:pStyle w:val="TabellHuvud"/>
              <w:jc w:val="left"/>
              <w:cnfStyle w:val="100000000000" w:firstRow="1" w:lastRow="0" w:firstColumn="0" w:lastColumn="0" w:oddVBand="0" w:evenVBand="0" w:oddHBand="0" w:evenHBand="0" w:firstRowFirstColumn="0" w:firstRowLastColumn="0" w:lastRowFirstColumn="0" w:lastRowLastColumn="0"/>
            </w:pPr>
            <w:r w:rsidRPr="00F44651">
              <w:t>Anslagsnamn</w:t>
            </w:r>
          </w:p>
        </w:tc>
        <w:tc>
          <w:tcPr>
            <w:tcW w:w="769"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tcMar>
              <w:right w:w="57" w:type="dxa"/>
            </w:tcMar>
            <w:hideMark/>
          </w:tcPr>
          <w:p w14:paraId="36AB5817" w14:textId="77777777" w:rsidR="005B1647" w:rsidRPr="00F44651"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F44651">
              <w:t>Minskning av transfereringar t</w:t>
            </w:r>
            <w:r>
              <w:t>i</w:t>
            </w:r>
            <w:r w:rsidRPr="00F44651">
              <w:t>ll företags-sektorn</w:t>
            </w:r>
          </w:p>
        </w:tc>
        <w:tc>
          <w:tcPr>
            <w:tcW w:w="769"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tcMar>
              <w:right w:w="57" w:type="dxa"/>
            </w:tcMar>
            <w:hideMark/>
          </w:tcPr>
          <w:p w14:paraId="665F2998" w14:textId="77777777" w:rsidR="005B1647" w:rsidRPr="00F44651"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F44651">
              <w:t>Ökning av transfereringar till statliga ideella organisationer</w:t>
            </w:r>
          </w:p>
        </w:tc>
        <w:tc>
          <w:tcPr>
            <w:tcW w:w="576"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tcMar>
              <w:right w:w="57" w:type="dxa"/>
            </w:tcMar>
            <w:hideMark/>
          </w:tcPr>
          <w:p w14:paraId="6BCB91BF" w14:textId="77777777" w:rsidR="005B1647" w:rsidRPr="00F44651"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F44651">
              <w:t>Netto-förändring</w:t>
            </w:r>
          </w:p>
        </w:tc>
      </w:tr>
      <w:tr w:rsidR="00155607" w14:paraId="0F2EA58B"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577" w:type="pct"/>
            <w:tcBorders>
              <w:top w:val="single" w:sz="12" w:space="0" w:color="auto"/>
            </w:tcBorders>
            <w:noWrap/>
            <w:hideMark/>
          </w:tcPr>
          <w:p w14:paraId="3DB368BF" w14:textId="77777777" w:rsidR="005B1647" w:rsidRPr="00F44651" w:rsidRDefault="005B1647" w:rsidP="005B1647">
            <w:pPr>
              <w:pStyle w:val="Tabell"/>
            </w:pPr>
            <w:r w:rsidRPr="00F44651">
              <w:t>17</w:t>
            </w:r>
          </w:p>
        </w:tc>
        <w:tc>
          <w:tcPr>
            <w:tcW w:w="385" w:type="pct"/>
            <w:tcBorders>
              <w:top w:val="single" w:sz="12" w:space="0" w:color="auto"/>
            </w:tcBorders>
            <w:hideMark/>
          </w:tcPr>
          <w:p w14:paraId="26C63158" w14:textId="77777777" w:rsidR="005B1647" w:rsidRPr="00F44651"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F44651">
              <w:t>2:1</w:t>
            </w:r>
          </w:p>
        </w:tc>
        <w:tc>
          <w:tcPr>
            <w:tcW w:w="1923" w:type="pct"/>
            <w:tcBorders>
              <w:top w:val="single" w:sz="12" w:space="0" w:color="auto"/>
            </w:tcBorders>
            <w:hideMark/>
          </w:tcPr>
          <w:p w14:paraId="1C5FBB29" w14:textId="77777777" w:rsidR="005B1647" w:rsidRPr="00F44651"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F44651">
              <w:t>Bidrag till vissa scenkonstinstitutioner</w:t>
            </w:r>
          </w:p>
        </w:tc>
        <w:tc>
          <w:tcPr>
            <w:tcW w:w="769" w:type="pct"/>
            <w:tcBorders>
              <w:top w:val="single" w:sz="12" w:space="0" w:color="auto"/>
            </w:tcBorders>
            <w:noWrap/>
            <w:hideMark/>
          </w:tcPr>
          <w:p w14:paraId="1F9BE498" w14:textId="77777777" w:rsidR="005B1647" w:rsidRPr="00F44651"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44651">
              <w:t xml:space="preserve">-737 </w:t>
            </w:r>
          </w:p>
        </w:tc>
        <w:tc>
          <w:tcPr>
            <w:tcW w:w="769" w:type="pct"/>
            <w:tcBorders>
              <w:top w:val="single" w:sz="12" w:space="0" w:color="auto"/>
            </w:tcBorders>
            <w:noWrap/>
            <w:hideMark/>
          </w:tcPr>
          <w:p w14:paraId="3A9D66BF" w14:textId="77777777" w:rsidR="005B1647" w:rsidRPr="00F44651"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44651">
              <w:t xml:space="preserve">742 </w:t>
            </w:r>
          </w:p>
        </w:tc>
        <w:tc>
          <w:tcPr>
            <w:tcW w:w="576" w:type="pct"/>
            <w:tcBorders>
              <w:top w:val="single" w:sz="12" w:space="0" w:color="auto"/>
            </w:tcBorders>
            <w:noWrap/>
            <w:hideMark/>
          </w:tcPr>
          <w:p w14:paraId="437B8AD3" w14:textId="77777777" w:rsidR="005B1647" w:rsidRPr="00F44651"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44651">
              <w:t xml:space="preserve">5 </w:t>
            </w:r>
          </w:p>
        </w:tc>
      </w:tr>
      <w:tr w:rsidR="00155607" w14:paraId="0B917501"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577" w:type="pct"/>
            <w:tcBorders>
              <w:bottom w:val="single" w:sz="4" w:space="0" w:color="auto"/>
            </w:tcBorders>
            <w:noWrap/>
            <w:hideMark/>
          </w:tcPr>
          <w:p w14:paraId="3821662A" w14:textId="77777777" w:rsidR="005B1647" w:rsidRPr="00F44651" w:rsidRDefault="005B1647" w:rsidP="005B1647">
            <w:pPr>
              <w:pStyle w:val="Tabell"/>
            </w:pPr>
            <w:r w:rsidRPr="00F44651">
              <w:t>24</w:t>
            </w:r>
          </w:p>
        </w:tc>
        <w:tc>
          <w:tcPr>
            <w:tcW w:w="385" w:type="pct"/>
            <w:tcBorders>
              <w:bottom w:val="single" w:sz="4" w:space="0" w:color="auto"/>
            </w:tcBorders>
            <w:hideMark/>
          </w:tcPr>
          <w:p w14:paraId="7459398A" w14:textId="77777777" w:rsidR="005B1647" w:rsidRPr="00F44651"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F44651">
              <w:t>1:20</w:t>
            </w:r>
          </w:p>
        </w:tc>
        <w:tc>
          <w:tcPr>
            <w:tcW w:w="1923" w:type="pct"/>
            <w:tcBorders>
              <w:bottom w:val="single" w:sz="4" w:space="0" w:color="auto"/>
            </w:tcBorders>
            <w:hideMark/>
          </w:tcPr>
          <w:p w14:paraId="1E014CA2" w14:textId="77777777" w:rsidR="005B1647" w:rsidRPr="00F44651"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F44651">
              <w:t>Bidrag till företagsutveckling och innovation</w:t>
            </w:r>
          </w:p>
        </w:tc>
        <w:tc>
          <w:tcPr>
            <w:tcW w:w="769" w:type="pct"/>
            <w:tcBorders>
              <w:bottom w:val="single" w:sz="4" w:space="0" w:color="auto"/>
            </w:tcBorders>
            <w:noWrap/>
            <w:hideMark/>
          </w:tcPr>
          <w:p w14:paraId="32E5B31A" w14:textId="77777777" w:rsidR="005B1647" w:rsidRPr="00F44651"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44651">
              <w:t xml:space="preserve">-309 </w:t>
            </w:r>
          </w:p>
        </w:tc>
        <w:tc>
          <w:tcPr>
            <w:tcW w:w="769" w:type="pct"/>
            <w:tcBorders>
              <w:bottom w:val="single" w:sz="4" w:space="0" w:color="auto"/>
            </w:tcBorders>
            <w:noWrap/>
            <w:hideMark/>
          </w:tcPr>
          <w:p w14:paraId="3114B487" w14:textId="77777777" w:rsidR="005B1647" w:rsidRPr="00F44651"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44651">
              <w:t xml:space="preserve">279 </w:t>
            </w:r>
          </w:p>
        </w:tc>
        <w:tc>
          <w:tcPr>
            <w:tcW w:w="576" w:type="pct"/>
            <w:tcBorders>
              <w:bottom w:val="single" w:sz="4" w:space="0" w:color="auto"/>
            </w:tcBorders>
            <w:noWrap/>
            <w:hideMark/>
          </w:tcPr>
          <w:p w14:paraId="025E6ED8" w14:textId="77777777" w:rsidR="005B1647" w:rsidRPr="00F44651"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44651">
              <w:t xml:space="preserve">-30 </w:t>
            </w:r>
          </w:p>
        </w:tc>
      </w:tr>
      <w:tr w:rsidR="00155607" w14:paraId="664260FB" w14:textId="77777777" w:rsidTr="00155607">
        <w:trPr>
          <w:cnfStyle w:val="010000000000" w:firstRow="0" w:lastRow="1" w:firstColumn="0" w:lastColumn="0" w:oddVBand="0" w:evenVBand="0" w:oddHBand="0" w:evenHBand="0" w:firstRowFirstColumn="0" w:firstRowLastColumn="0" w:lastRowFirstColumn="0" w:lastRowLastColumn="0"/>
          <w:trHeight w:val="170"/>
        </w:trPr>
        <w:tc>
          <w:tcPr>
            <w:cnfStyle w:val="001000000000" w:firstRow="0" w:lastRow="0" w:firstColumn="1" w:lastColumn="0" w:oddVBand="0" w:evenVBand="0" w:oddHBand="0" w:evenHBand="0" w:firstRowFirstColumn="0" w:firstRowLastColumn="0" w:lastRowFirstColumn="0" w:lastRowLastColumn="0"/>
            <w:tcW w:w="577" w:type="pct"/>
            <w:tcBorders>
              <w:top w:val="single" w:sz="4" w:space="0" w:color="auto"/>
            </w:tcBorders>
            <w:shd w:val="clear" w:color="auto" w:fill="auto"/>
            <w:noWrap/>
            <w:hideMark/>
          </w:tcPr>
          <w:p w14:paraId="5302E2F9" w14:textId="77777777" w:rsidR="005B1647" w:rsidRPr="00F44651" w:rsidRDefault="005B1647" w:rsidP="005B1647">
            <w:pPr>
              <w:pStyle w:val="Tabell"/>
              <w:rPr>
                <w:bCs/>
              </w:rPr>
            </w:pPr>
            <w:r w:rsidRPr="00F44651">
              <w:rPr>
                <w:bCs/>
              </w:rPr>
              <w:t>Summa</w:t>
            </w:r>
          </w:p>
        </w:tc>
        <w:tc>
          <w:tcPr>
            <w:tcW w:w="385" w:type="pct"/>
            <w:tcBorders>
              <w:top w:val="single" w:sz="4" w:space="0" w:color="auto"/>
            </w:tcBorders>
            <w:shd w:val="clear" w:color="auto" w:fill="auto"/>
            <w:noWrap/>
            <w:hideMark/>
          </w:tcPr>
          <w:p w14:paraId="30CA43D9" w14:textId="77777777" w:rsidR="005B1647" w:rsidRPr="00F44651" w:rsidRDefault="005B1647" w:rsidP="005B1647">
            <w:pPr>
              <w:pStyle w:val="Tabell"/>
              <w:jc w:val="left"/>
              <w:cnfStyle w:val="010000000000" w:firstRow="0" w:lastRow="1" w:firstColumn="0" w:lastColumn="0" w:oddVBand="0" w:evenVBand="0" w:oddHBand="0" w:evenHBand="0" w:firstRowFirstColumn="0" w:firstRowLastColumn="0" w:lastRowFirstColumn="0" w:lastRowLastColumn="0"/>
              <w:rPr>
                <w:bCs/>
              </w:rPr>
            </w:pPr>
            <w:r w:rsidRPr="00F44651">
              <w:rPr>
                <w:bCs/>
              </w:rPr>
              <w:t> </w:t>
            </w:r>
          </w:p>
        </w:tc>
        <w:tc>
          <w:tcPr>
            <w:tcW w:w="1923" w:type="pct"/>
            <w:tcBorders>
              <w:top w:val="single" w:sz="4" w:space="0" w:color="auto"/>
            </w:tcBorders>
            <w:shd w:val="clear" w:color="auto" w:fill="auto"/>
            <w:noWrap/>
            <w:hideMark/>
          </w:tcPr>
          <w:p w14:paraId="5A99AA0E" w14:textId="77777777" w:rsidR="005B1647" w:rsidRPr="00F44651" w:rsidRDefault="005B1647" w:rsidP="005B1647">
            <w:pPr>
              <w:pStyle w:val="Tabell"/>
              <w:jc w:val="left"/>
              <w:cnfStyle w:val="010000000000" w:firstRow="0" w:lastRow="1" w:firstColumn="0" w:lastColumn="0" w:oddVBand="0" w:evenVBand="0" w:oddHBand="0" w:evenHBand="0" w:firstRowFirstColumn="0" w:firstRowLastColumn="0" w:lastRowFirstColumn="0" w:lastRowLastColumn="0"/>
              <w:rPr>
                <w:bCs/>
              </w:rPr>
            </w:pPr>
            <w:r w:rsidRPr="00F44651">
              <w:rPr>
                <w:bCs/>
              </w:rPr>
              <w:t> </w:t>
            </w:r>
          </w:p>
        </w:tc>
        <w:tc>
          <w:tcPr>
            <w:tcW w:w="769" w:type="pct"/>
            <w:tcBorders>
              <w:top w:val="single" w:sz="4" w:space="0" w:color="auto"/>
            </w:tcBorders>
            <w:shd w:val="clear" w:color="auto" w:fill="auto"/>
            <w:noWrap/>
            <w:hideMark/>
          </w:tcPr>
          <w:p w14:paraId="541DCD33" w14:textId="77777777" w:rsidR="005B1647" w:rsidRPr="00F44651"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F44651">
              <w:rPr>
                <w:bCs/>
              </w:rPr>
              <w:t xml:space="preserve">-1 046 </w:t>
            </w:r>
          </w:p>
        </w:tc>
        <w:tc>
          <w:tcPr>
            <w:tcW w:w="769" w:type="pct"/>
            <w:tcBorders>
              <w:top w:val="single" w:sz="4" w:space="0" w:color="auto"/>
            </w:tcBorders>
            <w:shd w:val="clear" w:color="auto" w:fill="auto"/>
            <w:noWrap/>
            <w:hideMark/>
          </w:tcPr>
          <w:p w14:paraId="16560FDF" w14:textId="77777777" w:rsidR="005B1647" w:rsidRPr="00F44651"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F44651">
              <w:rPr>
                <w:bCs/>
              </w:rPr>
              <w:t xml:space="preserve">1 021 </w:t>
            </w:r>
          </w:p>
        </w:tc>
        <w:tc>
          <w:tcPr>
            <w:tcW w:w="576" w:type="pct"/>
            <w:tcBorders>
              <w:top w:val="single" w:sz="4" w:space="0" w:color="auto"/>
            </w:tcBorders>
            <w:shd w:val="clear" w:color="auto" w:fill="auto"/>
            <w:noWrap/>
            <w:hideMark/>
          </w:tcPr>
          <w:p w14:paraId="7EAB9887" w14:textId="77777777" w:rsidR="005B1647" w:rsidRPr="00F44651"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F44651">
              <w:rPr>
                <w:bCs/>
              </w:rPr>
              <w:t xml:space="preserve">-25 </w:t>
            </w:r>
          </w:p>
        </w:tc>
      </w:tr>
    </w:tbl>
    <w:p w14:paraId="553D2E1A" w14:textId="77777777" w:rsidR="005B1647" w:rsidRDefault="005B1647" w:rsidP="005B1647">
      <w:pPr>
        <w:pStyle w:val="Rubrik5utannumrering"/>
      </w:pPr>
      <w:r>
        <w:t>Högre EU-avgift samt bistånd medförde ökade transfereringar till internationell verksamhet.</w:t>
      </w:r>
    </w:p>
    <w:p w14:paraId="271E7596" w14:textId="77777777" w:rsidR="005B1647" w:rsidRDefault="005B1647" w:rsidP="005B1647">
      <w:pPr>
        <w:pStyle w:val="Brdtext"/>
      </w:pPr>
      <w:r>
        <w:t>Av de totala transfereringarna år 2019 gick 11,5 procent till internationell verksamhet. Transfereringarna till internationell verksamhet ökade med 4 725 miljoner kronor (6,4 procent) jämfört med 2018.</w:t>
      </w:r>
    </w:p>
    <w:p w14:paraId="5691C2AC" w14:textId="77777777" w:rsidR="005B1647" w:rsidRDefault="005B1647" w:rsidP="005B1647">
      <w:pPr>
        <w:pStyle w:val="Brdtext"/>
      </w:pPr>
      <w:r>
        <w:t xml:space="preserve">Transfereringarna från anslaget 1:1 </w:t>
      </w:r>
      <w:r w:rsidRPr="00925BA8">
        <w:rPr>
          <w:i/>
        </w:rPr>
        <w:t>Avgiften till Europeiska unionen</w:t>
      </w:r>
      <w:r>
        <w:t xml:space="preserve"> inom utgiftsområde 27 Avgiften till Europeiska unionen ökade med 2 723 miljoner kronor (7,8 procent). Det beror delvis på att återbetalningar från EU till Sverige av tidigare inbetalda avgifter blev knappt 2 200 miljoner kronor lägre jämfört med 2018. Den återstående skillnaden beror främst på att tullavgiften blev högre jämfört med 2018.</w:t>
      </w:r>
    </w:p>
    <w:p w14:paraId="30E62FC1" w14:textId="77777777" w:rsidR="005B1647" w:rsidRDefault="005B1647" w:rsidP="005B1647">
      <w:pPr>
        <w:pStyle w:val="Brdtext"/>
      </w:pPr>
      <w:r>
        <w:t xml:space="preserve">Transfereringar till internationell verksamhet från anslaget 1:1 </w:t>
      </w:r>
      <w:r w:rsidRPr="00925BA8">
        <w:rPr>
          <w:i/>
        </w:rPr>
        <w:t>Avgifter till internationella organisationer</w:t>
      </w:r>
      <w:r>
        <w:t xml:space="preserve"> inom utgiftsområde 5 Internationell samverkan ökade med 463 miljoner kronor (38,3 procent). Det beror främst på att avgifterna till FN:s fredsbevarande operationer blev 396 miljoner kronor högre än 2018.</w:t>
      </w:r>
    </w:p>
    <w:p w14:paraId="09C2CED7" w14:textId="77777777" w:rsidR="005B1647" w:rsidRDefault="005B1647" w:rsidP="005B1647">
      <w:pPr>
        <w:pStyle w:val="Brdtext"/>
      </w:pPr>
      <w:r>
        <w:t xml:space="preserve">Jämfört med föregående år ökade transfereringarna till internationell verksamhet från anslaget 1:1 </w:t>
      </w:r>
      <w:r w:rsidRPr="00925BA8">
        <w:rPr>
          <w:i/>
        </w:rPr>
        <w:t>Biståndsverksamhet</w:t>
      </w:r>
      <w:r>
        <w:t xml:space="preserve"> inom utgiftsområde 7 Internationellt bistånd med 1 413 miljoner kronor (4,1 procent). Det är framför allt utbetalningar till multilaterala utvecklingsbanker, fonder och skuldavskrivningar, reformsamarbete med Östeuropa, Västra Balkan och Turkiet samt bistånd till Afrika som ökat under 2019.</w:t>
      </w:r>
    </w:p>
    <w:p w14:paraId="1185CBC6" w14:textId="77777777" w:rsidR="005B1647" w:rsidRDefault="005B1647" w:rsidP="005B1647">
      <w:pPr>
        <w:pStyle w:val="Rubrik4utannumrering"/>
      </w:pPr>
      <w:r w:rsidRPr="00C11744">
        <w:t>Konsumtion</w:t>
      </w:r>
    </w:p>
    <w:p w14:paraId="54E73136" w14:textId="77777777" w:rsidR="005B1647" w:rsidRPr="00C11744" w:rsidRDefault="005B1647" w:rsidP="005B1647">
      <w:pPr>
        <w:pStyle w:val="Brdtext"/>
      </w:pPr>
      <w:r w:rsidRPr="00C11744">
        <w:t xml:space="preserve">Statlig konsumtion är förbrukning av resurser som de statliga myndigheterna använder i verksamheten, t.ex. utgifter för löner, hyror, inköp av varor och tjänster, underhåll och reparationer. I begreppet konsumtion ingår även myndigheternas köp av varor och tjänster som produceras utanför staten och som levereras direkt till hushållen </w:t>
      </w:r>
      <w:r w:rsidRPr="00C11744">
        <w:lastRenderedPageBreak/>
        <w:t>(sociala naturaförmåner). Det gäller t.ex. statens utgifter för köp av arbetsmarknads</w:t>
      </w:r>
      <w:r>
        <w:softHyphen/>
      </w:r>
      <w:r w:rsidRPr="00C11744">
        <w:t>utbildning och privat tandläkarvård. Utgifterna för konsumtion uppgick 2019 till 25,0</w:t>
      </w:r>
      <w:r>
        <w:t> </w:t>
      </w:r>
      <w:r w:rsidRPr="00C11744">
        <w:t>procent av utgifterna inom budgetens utgiftsområden.</w:t>
      </w:r>
    </w:p>
    <w:p w14:paraId="4457CCFE" w14:textId="77777777" w:rsidR="005B1647" w:rsidRPr="00C11744" w:rsidRDefault="005B1647" w:rsidP="005B1647">
      <w:pPr>
        <w:pStyle w:val="Brdtext"/>
      </w:pPr>
      <w:r w:rsidRPr="00C11744">
        <w:t>De största utgifterna för konsumtion 2019 fanns inom utgiftsområde 4 Rättsväsendet, utgiftsområde 16 Utbildning och universitetsforskning, utgiftsområde 6 Försvar och samhällets krisberedskap samt utgiftsområde 22 Kommunikationer. Dessa fyra utgifts</w:t>
      </w:r>
      <w:r>
        <w:softHyphen/>
      </w:r>
      <w:r w:rsidRPr="00C11744">
        <w:t>områden svarade sammanlagt för 64,1 procent av utgifterna för konsumtion 2019.</w:t>
      </w:r>
    </w:p>
    <w:p w14:paraId="77600715" w14:textId="77777777" w:rsidR="005B1647" w:rsidRPr="00C11744" w:rsidRDefault="005B1647" w:rsidP="005B1647">
      <w:pPr>
        <w:pStyle w:val="Brdtext"/>
      </w:pPr>
      <w:r w:rsidRPr="00C11744">
        <w:t>Av de totala utgifterna för konsumtion utgjorde löner inklusive sociala avgifter 58,5</w:t>
      </w:r>
      <w:r>
        <w:t> </w:t>
      </w:r>
      <w:r w:rsidRPr="00C11744">
        <w:t>procent. Med sociala avgifter menas främst arbetsgivaravgifter och premier för avtalsförsäkringar för statsanställda. Löner inklusive sociala avgifter ökade med 5</w:t>
      </w:r>
      <w:r>
        <w:t> </w:t>
      </w:r>
      <w:r w:rsidRPr="00C11744">
        <w:t>820</w:t>
      </w:r>
      <w:r>
        <w:t> </w:t>
      </w:r>
      <w:r w:rsidRPr="00C11744">
        <w:t xml:space="preserve">miljoner kronor (4,1 procent) jämfört med 2018. De anslag som hade högst utgifter för löner inklusive sociala avgifter 2019 var anslaget 1:1 </w:t>
      </w:r>
      <w:r w:rsidRPr="00925BA8">
        <w:rPr>
          <w:i/>
        </w:rPr>
        <w:t>Polismyndigheten</w:t>
      </w:r>
      <w:r w:rsidRPr="00C11744">
        <w:t xml:space="preserve"> inom utgiftsområde 4 Rättsväsendet, anslaget 1:1 </w:t>
      </w:r>
      <w:r w:rsidRPr="00925BA8">
        <w:rPr>
          <w:i/>
        </w:rPr>
        <w:t>Förbandsverksamhet och beredskap</w:t>
      </w:r>
      <w:r w:rsidRPr="00C11744">
        <w:t xml:space="preserve"> inom utgiftsområde 6 Försvar och samhällets krisberedskap, anslaget 2:1 Försäkringskassan inom utgiftsområde 10 Ekonomisk trygghet vid sjukdom och funktionsnedsättning samt anslaget 1:1 </w:t>
      </w:r>
      <w:r w:rsidRPr="00925BA8">
        <w:rPr>
          <w:i/>
        </w:rPr>
        <w:t>Skatteverket</w:t>
      </w:r>
      <w:r w:rsidRPr="00C11744">
        <w:t xml:space="preserve"> inom utgiftsområde 3 Skatt, tull och exekution. Dessa fyra anslag svarade sammanlagt för 31,6 procent av utgifterna för löner inklusive sociala avgifter 2019.</w:t>
      </w:r>
    </w:p>
    <w:p w14:paraId="39FCB687" w14:textId="77777777" w:rsidR="005B1647" w:rsidRPr="00C11744" w:rsidRDefault="005B1647" w:rsidP="005B1647">
      <w:pPr>
        <w:pStyle w:val="Brdtext"/>
      </w:pPr>
      <w:r w:rsidRPr="00C11744">
        <w:t xml:space="preserve">Löner inklusive sociala avgifter finansierade från anslag 1:19 </w:t>
      </w:r>
      <w:r w:rsidRPr="00925BA8">
        <w:rPr>
          <w:i/>
        </w:rPr>
        <w:t>Statens servicecenter</w:t>
      </w:r>
      <w:r w:rsidRPr="00C11744">
        <w:t xml:space="preserve"> inom utgiftsområde 2 Samhällsekonomi och finansförvaltning ökade med 422</w:t>
      </w:r>
      <w:r>
        <w:t> </w:t>
      </w:r>
      <w:r w:rsidRPr="00C11744">
        <w:t>miljoner kronor. Det beror på att Statens servicecenter under 2019 övertog ansvaret för en samlad organisation för att ge statlig lokal service till medborgare och företag i hela landet. Servicekontoren drevs tidigare i samarbete mellan Försäkringskassan, Skatteverket och Pensionsmyndigheten.</w:t>
      </w:r>
    </w:p>
    <w:p w14:paraId="2EF3234C" w14:textId="77777777" w:rsidR="005B1647" w:rsidRPr="00C11744" w:rsidRDefault="005B1647" w:rsidP="005B1647">
      <w:pPr>
        <w:pStyle w:val="Brdtext"/>
      </w:pPr>
      <w:r w:rsidRPr="00C11744">
        <w:t xml:space="preserve">För anslaget 1:1 </w:t>
      </w:r>
      <w:r w:rsidRPr="009E286D">
        <w:rPr>
          <w:i/>
        </w:rPr>
        <w:t>Polismyndigheten</w:t>
      </w:r>
      <w:r w:rsidRPr="00C11744">
        <w:t xml:space="preserve"> inom utgiftsområde 4 Rättsväsendet ökade utgifterna för löner inklusive sociala avgifter med 1 687 miljoner kronor (9,7 procent). Det beror både på ett ökat antal årsarbetskrafter och löneökningar vid Polismyndigheten.</w:t>
      </w:r>
    </w:p>
    <w:p w14:paraId="409DF4AC" w14:textId="5B9808E7" w:rsidR="005B1647" w:rsidRPr="00C11744" w:rsidRDefault="005B1647" w:rsidP="005B1647">
      <w:pPr>
        <w:pStyle w:val="Brdtext"/>
      </w:pPr>
      <w:r w:rsidRPr="00C11744">
        <w:t>Utgifterna för löner inklusive sociala avgifter minskade med 759</w:t>
      </w:r>
      <w:r>
        <w:t> </w:t>
      </w:r>
      <w:r w:rsidRPr="00C11744">
        <w:t>miljoner kronor (12,2</w:t>
      </w:r>
      <w:r>
        <w:t> </w:t>
      </w:r>
      <w:r w:rsidRPr="00C11744">
        <w:t xml:space="preserve">procent) för anslaget 1:1 </w:t>
      </w:r>
      <w:r w:rsidRPr="009E286D">
        <w:rPr>
          <w:i/>
        </w:rPr>
        <w:t>Arbetsförmedlingens förvaltningskostnader</w:t>
      </w:r>
      <w:r w:rsidRPr="00C11744">
        <w:t xml:space="preserve"> inom utgifts</w:t>
      </w:r>
      <w:r>
        <w:softHyphen/>
      </w:r>
      <w:r w:rsidRPr="00C11744">
        <w:t xml:space="preserve">område 14 </w:t>
      </w:r>
      <w:r>
        <w:t>Arbetsmarknad och arbetsliv</w:t>
      </w:r>
      <w:r w:rsidRPr="00C11744">
        <w:t>. Det beror främst på att Arbetsförmedlingen minskade antalet anställda under 2019. Under året var det 1</w:t>
      </w:r>
      <w:r>
        <w:t> </w:t>
      </w:r>
      <w:r w:rsidRPr="00C11744">
        <w:t>623 anställda som förhandlades som övertaliga varav 823 personer har slutat under 2019. Utöver det har 1 504 anställda själva valt att avsluta sin anställning. Antalet årsarbets</w:t>
      </w:r>
      <w:r>
        <w:softHyphen/>
      </w:r>
      <w:r w:rsidRPr="00C11744">
        <w:t>krafter vid Arbetsförmedlingen uppgick under 2019 till 10 705 vilket var en minskning med 2</w:t>
      </w:r>
      <w:r>
        <w:t> </w:t>
      </w:r>
      <w:r w:rsidRPr="00C11744">
        <w:t>021 årsarbetskrafter (15,9 procent) från 2018.</w:t>
      </w:r>
    </w:p>
    <w:p w14:paraId="06C05111" w14:textId="77777777" w:rsidR="005B1647" w:rsidRDefault="005B1647" w:rsidP="005B1647">
      <w:pPr>
        <w:pStyle w:val="Brdtext"/>
      </w:pPr>
      <w:r w:rsidRPr="00C11744">
        <w:t xml:space="preserve">Den näst största posten för konsumtion är omkostnader för konsumtion. Till dessa räknas myndigheternas köp av varor och tjänster. Omkostnaderna för konsumtion minskade med 368 miljoner kronor (0,5 procent) 2019. De största anslagen med omkostnader för konsumtion 2019 är anslaget 1:1 </w:t>
      </w:r>
      <w:r w:rsidRPr="009E286D">
        <w:rPr>
          <w:i/>
        </w:rPr>
        <w:t>Förbandsverksamhet och beredskap</w:t>
      </w:r>
      <w:r w:rsidRPr="00C11744">
        <w:t xml:space="preserve"> inom utgiftsområde 6 Försvar och samhällets krisberedskap, anslaget 1:2</w:t>
      </w:r>
      <w:r>
        <w:t> </w:t>
      </w:r>
      <w:r w:rsidRPr="009E286D">
        <w:rPr>
          <w:i/>
        </w:rPr>
        <w:t>Vidmakt</w:t>
      </w:r>
      <w:r>
        <w:rPr>
          <w:i/>
        </w:rPr>
        <w:softHyphen/>
      </w:r>
      <w:r w:rsidRPr="009E286D">
        <w:rPr>
          <w:i/>
        </w:rPr>
        <w:t>hållande av statens transportinfrastruktur</w:t>
      </w:r>
      <w:r w:rsidRPr="00C11744">
        <w:t xml:space="preserve"> inom utgiftsområde 22 Kommunikationer samt anslaget 1:1 </w:t>
      </w:r>
      <w:r w:rsidRPr="009E286D">
        <w:rPr>
          <w:i/>
        </w:rPr>
        <w:t>Polismyndigheten</w:t>
      </w:r>
      <w:r w:rsidRPr="00C11744">
        <w:t xml:space="preserve"> inom utgiftsområde 4</w:t>
      </w:r>
      <w:r>
        <w:t> </w:t>
      </w:r>
      <w:r w:rsidRPr="00C11744">
        <w:t>Rättsväsendet. Dessa tre anslag svarade sammanlagt för 48,0 procent av utgifterna gällande omkostnader för konsumtion 2019.</w:t>
      </w:r>
    </w:p>
    <w:p w14:paraId="1AF29FD7" w14:textId="77777777" w:rsidR="005B1647" w:rsidRDefault="005B1647" w:rsidP="005B1647">
      <w:pPr>
        <w:pStyle w:val="Rubrik4utannumrering"/>
      </w:pPr>
      <w:r w:rsidRPr="00C11744">
        <w:t>Investeringar</w:t>
      </w:r>
    </w:p>
    <w:p w14:paraId="68EACA74" w14:textId="77777777" w:rsidR="005B1647" w:rsidRPr="00C11744" w:rsidRDefault="005B1647" w:rsidP="005B1647">
      <w:pPr>
        <w:pStyle w:val="Brdtext"/>
      </w:pPr>
      <w:r w:rsidRPr="00C11744">
        <w:t>Investeringar är utgifter för att anskaffa infrastruktur, varaktiga materiella tillgångar såsom byggnader och maskiner, immateriella tillgångar som datorprogram, värde</w:t>
      </w:r>
      <w:r>
        <w:softHyphen/>
      </w:r>
      <w:r w:rsidRPr="00C11744">
        <w:t xml:space="preserve">föremål, finansiella tillgångar och lagerinvesteringar som ska användas i produktion. </w:t>
      </w:r>
      <w:r w:rsidRPr="00C11744">
        <w:lastRenderedPageBreak/>
        <w:t>Av utgifterna inom budgetens utgiftsområden uppgick investeringarna till 4,0</w:t>
      </w:r>
      <w:r>
        <w:t> </w:t>
      </w:r>
      <w:r w:rsidRPr="00C11744">
        <w:t>procent. Utgiftsområde 22 Kommunikationer var det utgiftsområde som hade den största andelen av de totala investeringarna inom budgetens utgiftsområden (27</w:t>
      </w:r>
      <w:r>
        <w:t> </w:t>
      </w:r>
      <w:r w:rsidRPr="00C11744">
        <w:t>379</w:t>
      </w:r>
      <w:r>
        <w:t> </w:t>
      </w:r>
      <w:r w:rsidRPr="00C11744">
        <w:t>miljoner kronor eller 68,6 procent).</w:t>
      </w:r>
    </w:p>
    <w:p w14:paraId="1265ABB2" w14:textId="77777777" w:rsidR="005B1647" w:rsidRPr="00C11744" w:rsidRDefault="005B1647" w:rsidP="005B1647">
      <w:pPr>
        <w:pStyle w:val="Brdtext"/>
      </w:pPr>
      <w:r w:rsidRPr="00C11744">
        <w:t>Ytterligare ett utgiftsområde med stora investeringar är utgiftsområde 6 Försvar och samhällets krisberedskap. Totalt uppgick investeringar som finansierades genom anslag till 11 364 miljoner kronor för detta utgiftsområde, vilket motsvarar 28,5</w:t>
      </w:r>
      <w:r>
        <w:t> </w:t>
      </w:r>
      <w:r w:rsidRPr="00C11744">
        <w:t>procent av de totala investeringarna inom budgetens utgiftsområden.</w:t>
      </w:r>
    </w:p>
    <w:p w14:paraId="61788030" w14:textId="77777777" w:rsidR="005B1647" w:rsidRPr="00C11744" w:rsidRDefault="005B1647" w:rsidP="005B1647">
      <w:pPr>
        <w:pStyle w:val="Brdtext"/>
      </w:pPr>
      <w:r w:rsidRPr="00C11744">
        <w:t xml:space="preserve">Utgifterna för investeringsverksamhet uppgick till 39 913 miljoner kronor vilket är en ökning med 6 322 miljoner kronor (18,8 procent) jämfört med 2018. Ökningen avser främst anslaget 1:3 </w:t>
      </w:r>
      <w:r w:rsidRPr="003F10AC">
        <w:rPr>
          <w:i/>
        </w:rPr>
        <w:t>Anskaffning av materiel och anläggningar</w:t>
      </w:r>
      <w:r w:rsidRPr="00C11744">
        <w:t xml:space="preserve"> inom utgiftsområde 6 Försvar och samhällets krisberedskap. Årets anskaffningar bestod bl.a. av JAS 39E, ubåt A26, helikopter, sjöstrids- och fordonssystem.</w:t>
      </w:r>
    </w:p>
    <w:p w14:paraId="66DA97F0" w14:textId="77777777" w:rsidR="005B1647" w:rsidRDefault="005B1647" w:rsidP="005B1647">
      <w:pPr>
        <w:pStyle w:val="Brdtext"/>
      </w:pPr>
      <w:r w:rsidRPr="00C11744">
        <w:t xml:space="preserve">Statliga investeringar finansieras även med lån i Riksgäldskontoret och med finansiell leasing. Utgifterna för dessa investeringar ingår inte inom utgiftsområdena utan ingår i Riksgäldskontorets nettoutlåning. Myndigheternas amorteringar och räntor på dessa lån redovisas som finansiella transaktioner i tabell </w:t>
      </w:r>
      <w:r>
        <w:t>2.50.</w:t>
      </w:r>
    </w:p>
    <w:p w14:paraId="6B03BE9B" w14:textId="77777777" w:rsidR="005B1647" w:rsidRDefault="005B1647" w:rsidP="005B1647">
      <w:pPr>
        <w:pStyle w:val="Rubrik4utannumrering"/>
      </w:pPr>
      <w:r w:rsidRPr="00C11744">
        <w:t>Räntor och finansiella transaktioner</w:t>
      </w:r>
    </w:p>
    <w:p w14:paraId="09B43A25" w14:textId="77777777" w:rsidR="005B1647" w:rsidRPr="00C11744" w:rsidRDefault="005B1647" w:rsidP="005B1647">
      <w:pPr>
        <w:pStyle w:val="Brdtext"/>
      </w:pPr>
      <w:r w:rsidRPr="00C11744">
        <w:t>I den realekonomiska gruppen räntor ingår räntor på statsskulden och övriga räntor, t.ex. statens utgifter för studiemedelsräntor. Räntorna motsvarade 2,2</w:t>
      </w:r>
      <w:r>
        <w:t> </w:t>
      </w:r>
      <w:r w:rsidRPr="00C11744">
        <w:t xml:space="preserve">procent av utgifterna inom budgetens utgiftsområden 2019. Anslaget 1:1 </w:t>
      </w:r>
      <w:r w:rsidRPr="003F10AC">
        <w:rPr>
          <w:i/>
        </w:rPr>
        <w:t>Räntor på statsskulden</w:t>
      </w:r>
      <w:r w:rsidRPr="00C11744">
        <w:t xml:space="preserve"> inom utgiftsområde 26 Statsskuldsräntor m.m. är det enskilt största i gruppen räntor. Anslaget stod för 97,4 procent av de totala ränteutgifterna. Ränteutgifterna för anslaget ökade med 8 590 miljoner kronor</w:t>
      </w:r>
      <w:r>
        <w:t xml:space="preserve"> </w:t>
      </w:r>
      <w:r w:rsidRPr="00C11744">
        <w:t>(63,5 procent) jämfört med 2018. Ökningen förklaras främst av att Riksgäldskontoret betalade inflationskompensation för realobligationer som köptes tillbaka i bytesauktioner mot andra obligationer. När realobligationer förfaller eller köps tillbaka betalar staten kompensation för den inflation som varit sedan obligationerna gavs ut. Vidare blev valutakursförlusterna högre än föregående år. Valutakursförlusterna beror på att valutalån betalats tillbaka till en svagare kronkurs än när lånen togs upp.</w:t>
      </w:r>
    </w:p>
    <w:p w14:paraId="62275E67" w14:textId="77777777" w:rsidR="005B1647" w:rsidRDefault="005B1647" w:rsidP="005B1647">
      <w:pPr>
        <w:pStyle w:val="Brdtext"/>
      </w:pPr>
      <w:r w:rsidRPr="00C11744">
        <w:t xml:space="preserve">De finansiella transaktionerna uppgick till 1,1 procent av utgifterna inom budgetens utgiftsområden. De största anslagen 2019 var anslaget 1:1 </w:t>
      </w:r>
      <w:r w:rsidRPr="003F10AC">
        <w:rPr>
          <w:i/>
        </w:rPr>
        <w:t>Utveckling av statens transportinfrastruktur</w:t>
      </w:r>
      <w:r w:rsidRPr="00C11744">
        <w:t xml:space="preserve"> inom utgiftsområde 22 Kommunikationer, anslaget 1:3</w:t>
      </w:r>
      <w:r>
        <w:t> </w:t>
      </w:r>
      <w:r w:rsidRPr="00C11744">
        <w:t>A</w:t>
      </w:r>
      <w:r w:rsidRPr="003F10AC">
        <w:rPr>
          <w:i/>
        </w:rPr>
        <w:t>vsättning för kreditförluster</w:t>
      </w:r>
      <w:r w:rsidRPr="00C11744">
        <w:t xml:space="preserve"> inom utgiftsområde 15 Studiestöd samt anslaget 1:1</w:t>
      </w:r>
      <w:r>
        <w:t> </w:t>
      </w:r>
      <w:r w:rsidRPr="00835635">
        <w:rPr>
          <w:i/>
        </w:rPr>
        <w:t>Polismyndigheten</w:t>
      </w:r>
      <w:r w:rsidRPr="00C11744">
        <w:t xml:space="preserve"> inom utgiftsområde 4 Rättsväsendet. Dessa tre anslag svarade sammanlagt för 35,8</w:t>
      </w:r>
      <w:r>
        <w:t> </w:t>
      </w:r>
      <w:r w:rsidRPr="00C11744">
        <w:t>procent av utgifterna för finansiella transaktioner 2019.</w:t>
      </w:r>
    </w:p>
    <w:p w14:paraId="1B5D81C4" w14:textId="77777777" w:rsidR="005B1647" w:rsidRDefault="005B1647" w:rsidP="005B1647">
      <w:r>
        <w:br w:type="page"/>
      </w:r>
    </w:p>
    <w:p w14:paraId="6D4808B4" w14:textId="77777777" w:rsidR="005B1647" w:rsidRDefault="005B1647" w:rsidP="005B1647">
      <w:pPr>
        <w:pStyle w:val="Rubrik2"/>
      </w:pPr>
      <w:bookmarkStart w:id="222" w:name="_Toc37350646"/>
      <w:r w:rsidRPr="00C11744">
        <w:lastRenderedPageBreak/>
        <w:t>Beställningsbemyndiganden</w:t>
      </w:r>
      <w:bookmarkEnd w:id="222"/>
    </w:p>
    <w:p w14:paraId="7F82CCAF" w14:textId="0E39615D" w:rsidR="005B1647" w:rsidRDefault="005B1647" w:rsidP="005B1647">
      <w:pPr>
        <w:pStyle w:val="TabellRubrik"/>
      </w:pPr>
      <w:bookmarkStart w:id="223" w:name="_Toc37340130"/>
      <w:r>
        <w:t xml:space="preserve">Tabell </w:t>
      </w:r>
      <w:r>
        <w:fldChar w:fldCharType="begin"/>
      </w:r>
      <w:r>
        <w:instrText xml:space="preserve"> STYLEREF  "Rubrik 1" \n</w:instrText>
      </w:r>
      <w:r>
        <w:fldChar w:fldCharType="separate"/>
      </w:r>
      <w:r w:rsidR="00301022">
        <w:rPr>
          <w:noProof/>
        </w:rPr>
        <w:t>2</w:t>
      </w:r>
      <w:r>
        <w:rPr>
          <w:noProof/>
        </w:rPr>
        <w:fldChar w:fldCharType="end"/>
      </w:r>
      <w:r>
        <w:t>.</w:t>
      </w:r>
      <w:fldSimple w:instr=" SEQ Tabell \* ARABIC \s 1 ">
        <w:r w:rsidR="00301022">
          <w:rPr>
            <w:noProof/>
          </w:rPr>
          <w:t>130</w:t>
        </w:r>
      </w:fldSimple>
      <w:r>
        <w:tab/>
      </w:r>
      <w:r w:rsidRPr="00C11744">
        <w:t>Beställningsbemyndiganden 2019</w:t>
      </w:r>
      <w:bookmarkEnd w:id="223"/>
    </w:p>
    <w:p w14:paraId="57F359F9" w14:textId="77777777" w:rsidR="005B1647" w:rsidRDefault="005B1647" w:rsidP="005B1647">
      <w:pPr>
        <w:pStyle w:val="TabellUnderrubrik"/>
      </w:pPr>
      <w:r w:rsidRPr="00C11744">
        <w:t>Miljoner kronor</w:t>
      </w:r>
    </w:p>
    <w:tbl>
      <w:tblPr>
        <w:tblStyle w:val="RKBPTabell"/>
        <w:tblW w:w="5000" w:type="pct"/>
        <w:tblLook w:val="04E0" w:firstRow="1" w:lastRow="1" w:firstColumn="1" w:lastColumn="0" w:noHBand="0" w:noVBand="1"/>
      </w:tblPr>
      <w:tblGrid>
        <w:gridCol w:w="5007"/>
        <w:gridCol w:w="1105"/>
        <w:gridCol w:w="1258"/>
      </w:tblGrid>
      <w:tr w:rsidR="00155607" w14:paraId="1B8F712D" w14:textId="77777777" w:rsidTr="00155607">
        <w:trPr>
          <w:cnfStyle w:val="100000000000" w:firstRow="1" w:lastRow="0" w:firstColumn="0" w:lastColumn="0" w:oddVBand="0" w:evenVBand="0" w:oddHBand="0" w:evenHBand="0" w:firstRowFirstColumn="0" w:firstRowLastColumn="0" w:lastRowFirstColumn="0" w:lastRowLastColumn="0"/>
          <w:trHeight w:val="450"/>
          <w:tblHeader w:val="0"/>
        </w:trPr>
        <w:tc>
          <w:tcPr>
            <w:cnfStyle w:val="001000000000" w:firstRow="0" w:lastRow="0" w:firstColumn="1" w:lastColumn="0" w:oddVBand="0" w:evenVBand="0" w:oddHBand="0" w:evenHBand="0" w:firstRowFirstColumn="0" w:firstRowLastColumn="0" w:lastRowFirstColumn="0" w:lastRowLastColumn="0"/>
            <w:tcW w:w="3462" w:type="pct"/>
            <w:tcBorders>
              <w:left w:val="none" w:sz="0" w:space="0" w:color="auto"/>
              <w:right w:val="none" w:sz="0" w:space="0" w:color="auto"/>
              <w:tl2br w:val="none" w:sz="0" w:space="0" w:color="auto"/>
              <w:tr2bl w:val="none" w:sz="0" w:space="0" w:color="auto"/>
            </w:tcBorders>
            <w:shd w:val="clear" w:color="auto" w:fill="auto"/>
            <w:hideMark/>
          </w:tcPr>
          <w:p w14:paraId="2DCF7DCD" w14:textId="77777777" w:rsidR="005B1647" w:rsidRPr="00C11744" w:rsidRDefault="005B1647" w:rsidP="005B1647">
            <w:pPr>
              <w:pStyle w:val="TabellHuvud"/>
            </w:pPr>
            <w:r w:rsidRPr="00C11744">
              <w:t>Utgiftsområde</w:t>
            </w:r>
          </w:p>
        </w:tc>
        <w:tc>
          <w:tcPr>
            <w:tcW w:w="620" w:type="pct"/>
            <w:tcBorders>
              <w:left w:val="none" w:sz="0" w:space="0" w:color="auto"/>
              <w:right w:val="none" w:sz="0" w:space="0" w:color="auto"/>
              <w:tl2br w:val="none" w:sz="0" w:space="0" w:color="auto"/>
              <w:tr2bl w:val="none" w:sz="0" w:space="0" w:color="auto"/>
            </w:tcBorders>
            <w:shd w:val="clear" w:color="auto" w:fill="auto"/>
            <w:hideMark/>
          </w:tcPr>
          <w:p w14:paraId="0C19DADF" w14:textId="77777777" w:rsidR="005B1647" w:rsidRPr="00C11744"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C11744">
              <w:t>Beställnings</w:t>
            </w:r>
            <w:r>
              <w:t>-</w:t>
            </w:r>
            <w:r w:rsidRPr="00C11744">
              <w:t>bemyndiganden</w:t>
            </w:r>
          </w:p>
        </w:tc>
        <w:tc>
          <w:tcPr>
            <w:tcW w:w="918" w:type="pct"/>
            <w:tcBorders>
              <w:left w:val="none" w:sz="0" w:space="0" w:color="auto"/>
              <w:right w:val="none" w:sz="0" w:space="0" w:color="auto"/>
              <w:tl2br w:val="none" w:sz="0" w:space="0" w:color="auto"/>
              <w:tr2bl w:val="none" w:sz="0" w:space="0" w:color="auto"/>
            </w:tcBorders>
            <w:shd w:val="clear" w:color="auto" w:fill="auto"/>
            <w:hideMark/>
          </w:tcPr>
          <w:p w14:paraId="56EE55BB" w14:textId="77777777" w:rsidR="005B1647" w:rsidRPr="00C11744"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C11744">
              <w:t xml:space="preserve">Utestående åtaganden </w:t>
            </w:r>
            <w:r>
              <w:br/>
            </w:r>
            <w:r w:rsidRPr="00C11744">
              <w:t>2019-12-31</w:t>
            </w:r>
          </w:p>
        </w:tc>
      </w:tr>
      <w:tr w:rsidR="00155607" w14:paraId="68F585B7"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462" w:type="pct"/>
            <w:tcBorders>
              <w:top w:val="single" w:sz="12" w:space="0" w:color="auto"/>
            </w:tcBorders>
            <w:noWrap/>
            <w:hideMark/>
          </w:tcPr>
          <w:p w14:paraId="2DE1FC5E" w14:textId="77777777" w:rsidR="005B1647" w:rsidRPr="00C11744" w:rsidRDefault="005B1647" w:rsidP="005B1647">
            <w:pPr>
              <w:pStyle w:val="Tabell"/>
            </w:pPr>
            <w:r w:rsidRPr="00C11744">
              <w:t>1 Rikets styrelse</w:t>
            </w:r>
          </w:p>
        </w:tc>
        <w:tc>
          <w:tcPr>
            <w:tcW w:w="620" w:type="pct"/>
            <w:tcBorders>
              <w:top w:val="single" w:sz="12" w:space="0" w:color="auto"/>
            </w:tcBorders>
            <w:noWrap/>
            <w:hideMark/>
          </w:tcPr>
          <w:p w14:paraId="519B643C" w14:textId="77777777" w:rsidR="005B1647" w:rsidRPr="00C1174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11744">
              <w:t>239</w:t>
            </w:r>
          </w:p>
        </w:tc>
        <w:tc>
          <w:tcPr>
            <w:tcW w:w="918" w:type="pct"/>
            <w:tcBorders>
              <w:top w:val="single" w:sz="12" w:space="0" w:color="auto"/>
            </w:tcBorders>
            <w:noWrap/>
            <w:hideMark/>
          </w:tcPr>
          <w:p w14:paraId="51613394" w14:textId="77777777" w:rsidR="005B1647" w:rsidRPr="00C1174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11744">
              <w:t>152</w:t>
            </w:r>
          </w:p>
        </w:tc>
      </w:tr>
      <w:tr w:rsidR="00155607" w14:paraId="2E17AA6D"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462" w:type="pct"/>
            <w:noWrap/>
            <w:hideMark/>
          </w:tcPr>
          <w:p w14:paraId="5F1BFF43" w14:textId="77777777" w:rsidR="005B1647" w:rsidRPr="00C11744" w:rsidRDefault="005B1647" w:rsidP="005B1647">
            <w:pPr>
              <w:pStyle w:val="Tabell"/>
            </w:pPr>
            <w:r w:rsidRPr="00C11744">
              <w:t>2 Samhällsekonomi och finansförvaltning</w:t>
            </w:r>
          </w:p>
        </w:tc>
        <w:tc>
          <w:tcPr>
            <w:tcW w:w="620" w:type="pct"/>
            <w:noWrap/>
            <w:hideMark/>
          </w:tcPr>
          <w:p w14:paraId="501CA347" w14:textId="77777777" w:rsidR="005B1647" w:rsidRPr="00C1174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11744">
              <w:t>130</w:t>
            </w:r>
          </w:p>
        </w:tc>
        <w:tc>
          <w:tcPr>
            <w:tcW w:w="918" w:type="pct"/>
            <w:noWrap/>
            <w:hideMark/>
          </w:tcPr>
          <w:p w14:paraId="75B0B0E2" w14:textId="77777777" w:rsidR="005B1647" w:rsidRPr="00C1174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11744">
              <w:t>69</w:t>
            </w:r>
          </w:p>
        </w:tc>
      </w:tr>
      <w:tr w:rsidR="00155607" w14:paraId="5CF1F57B"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462" w:type="pct"/>
            <w:noWrap/>
            <w:hideMark/>
          </w:tcPr>
          <w:p w14:paraId="180B4B8A" w14:textId="77777777" w:rsidR="005B1647" w:rsidRPr="00C11744" w:rsidRDefault="005B1647" w:rsidP="005B1647">
            <w:pPr>
              <w:pStyle w:val="Tabell"/>
            </w:pPr>
            <w:r w:rsidRPr="00C11744">
              <w:t>4 Rättsväsendet</w:t>
            </w:r>
          </w:p>
        </w:tc>
        <w:tc>
          <w:tcPr>
            <w:tcW w:w="620" w:type="pct"/>
            <w:noWrap/>
            <w:hideMark/>
          </w:tcPr>
          <w:p w14:paraId="045DA8A1" w14:textId="77777777" w:rsidR="005B1647" w:rsidRPr="00C1174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11744">
              <w:t>210</w:t>
            </w:r>
          </w:p>
        </w:tc>
        <w:tc>
          <w:tcPr>
            <w:tcW w:w="918" w:type="pct"/>
            <w:noWrap/>
            <w:hideMark/>
          </w:tcPr>
          <w:p w14:paraId="181AE482" w14:textId="77777777" w:rsidR="005B1647" w:rsidRPr="00C1174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11744">
              <w:t>157</w:t>
            </w:r>
          </w:p>
        </w:tc>
      </w:tr>
      <w:tr w:rsidR="00155607" w14:paraId="49636060"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462" w:type="pct"/>
            <w:noWrap/>
            <w:hideMark/>
          </w:tcPr>
          <w:p w14:paraId="22F4C458" w14:textId="77777777" w:rsidR="005B1647" w:rsidRPr="00C11744" w:rsidRDefault="005B1647" w:rsidP="005B1647">
            <w:pPr>
              <w:pStyle w:val="Tabell"/>
            </w:pPr>
            <w:r w:rsidRPr="00C11744">
              <w:t>5 Internationell samverkan</w:t>
            </w:r>
          </w:p>
        </w:tc>
        <w:tc>
          <w:tcPr>
            <w:tcW w:w="620" w:type="pct"/>
            <w:noWrap/>
            <w:hideMark/>
          </w:tcPr>
          <w:p w14:paraId="231D368B" w14:textId="77777777" w:rsidR="005B1647" w:rsidRPr="00C1174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11744">
              <w:t>196</w:t>
            </w:r>
          </w:p>
        </w:tc>
        <w:tc>
          <w:tcPr>
            <w:tcW w:w="918" w:type="pct"/>
            <w:noWrap/>
            <w:hideMark/>
          </w:tcPr>
          <w:p w14:paraId="32C22C6B" w14:textId="77777777" w:rsidR="005B1647" w:rsidRPr="00C1174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11744">
              <w:t>104</w:t>
            </w:r>
          </w:p>
        </w:tc>
      </w:tr>
      <w:tr w:rsidR="00155607" w14:paraId="047523E9"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462" w:type="pct"/>
            <w:noWrap/>
            <w:hideMark/>
          </w:tcPr>
          <w:p w14:paraId="43BBC4FA" w14:textId="77777777" w:rsidR="005B1647" w:rsidRPr="00C11744" w:rsidRDefault="005B1647" w:rsidP="005B1647">
            <w:pPr>
              <w:pStyle w:val="Tabell"/>
            </w:pPr>
            <w:r w:rsidRPr="00C11744">
              <w:t>6 Försvar och samhällets krisberedskap</w:t>
            </w:r>
          </w:p>
        </w:tc>
        <w:tc>
          <w:tcPr>
            <w:tcW w:w="620" w:type="pct"/>
            <w:noWrap/>
            <w:hideMark/>
          </w:tcPr>
          <w:p w14:paraId="158072E7" w14:textId="77777777" w:rsidR="005B1647" w:rsidRPr="00C1174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11744">
              <w:t>87 450</w:t>
            </w:r>
          </w:p>
        </w:tc>
        <w:tc>
          <w:tcPr>
            <w:tcW w:w="918" w:type="pct"/>
            <w:noWrap/>
            <w:hideMark/>
          </w:tcPr>
          <w:p w14:paraId="7BC4D7B7" w14:textId="77777777" w:rsidR="005B1647" w:rsidRPr="00C1174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11744">
              <w:t>77 822</w:t>
            </w:r>
          </w:p>
        </w:tc>
      </w:tr>
      <w:tr w:rsidR="00155607" w14:paraId="1CEF5DBD"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462" w:type="pct"/>
            <w:noWrap/>
            <w:hideMark/>
          </w:tcPr>
          <w:p w14:paraId="5EF89AD8" w14:textId="77777777" w:rsidR="005B1647" w:rsidRPr="00C11744" w:rsidRDefault="005B1647" w:rsidP="005B1647">
            <w:pPr>
              <w:pStyle w:val="Tabell"/>
            </w:pPr>
            <w:r w:rsidRPr="00C11744">
              <w:t>7 Internationellt bistånd</w:t>
            </w:r>
          </w:p>
        </w:tc>
        <w:tc>
          <w:tcPr>
            <w:tcW w:w="620" w:type="pct"/>
            <w:noWrap/>
            <w:hideMark/>
          </w:tcPr>
          <w:p w14:paraId="02593939" w14:textId="77777777" w:rsidR="005B1647" w:rsidRPr="00C1174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11744">
              <w:t>103 100</w:t>
            </w:r>
          </w:p>
        </w:tc>
        <w:tc>
          <w:tcPr>
            <w:tcW w:w="918" w:type="pct"/>
            <w:noWrap/>
            <w:hideMark/>
          </w:tcPr>
          <w:p w14:paraId="33F4F0A3" w14:textId="77777777" w:rsidR="005B1647" w:rsidRPr="00C1174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11744">
              <w:t>82 063</w:t>
            </w:r>
          </w:p>
        </w:tc>
      </w:tr>
      <w:tr w:rsidR="00155607" w14:paraId="25EBE910"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462" w:type="pct"/>
            <w:noWrap/>
            <w:hideMark/>
          </w:tcPr>
          <w:p w14:paraId="2E68367F" w14:textId="77777777" w:rsidR="005B1647" w:rsidRPr="00C11744" w:rsidRDefault="005B1647" w:rsidP="005B1647">
            <w:pPr>
              <w:pStyle w:val="Tabell"/>
            </w:pPr>
            <w:r w:rsidRPr="00C11744">
              <w:t>8 Migration</w:t>
            </w:r>
          </w:p>
        </w:tc>
        <w:tc>
          <w:tcPr>
            <w:tcW w:w="620" w:type="pct"/>
            <w:noWrap/>
            <w:hideMark/>
          </w:tcPr>
          <w:p w14:paraId="6EFF84EB" w14:textId="77777777" w:rsidR="005B1647" w:rsidRPr="00C1174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11744">
              <w:t>356</w:t>
            </w:r>
          </w:p>
        </w:tc>
        <w:tc>
          <w:tcPr>
            <w:tcW w:w="918" w:type="pct"/>
            <w:noWrap/>
            <w:hideMark/>
          </w:tcPr>
          <w:p w14:paraId="5B9B22F5" w14:textId="77777777" w:rsidR="005B1647" w:rsidRPr="00C1174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11744">
              <w:t>278</w:t>
            </w:r>
          </w:p>
        </w:tc>
      </w:tr>
      <w:tr w:rsidR="00155607" w14:paraId="6658D6A3"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462" w:type="pct"/>
            <w:noWrap/>
            <w:hideMark/>
          </w:tcPr>
          <w:p w14:paraId="29E0B8DE" w14:textId="77777777" w:rsidR="005B1647" w:rsidRPr="00C11744" w:rsidRDefault="005B1647" w:rsidP="005B1647">
            <w:pPr>
              <w:pStyle w:val="Tabell"/>
            </w:pPr>
            <w:r w:rsidRPr="00C11744">
              <w:t>9 Hälsovård, sjukvård och social omsorg</w:t>
            </w:r>
          </w:p>
        </w:tc>
        <w:tc>
          <w:tcPr>
            <w:tcW w:w="620" w:type="pct"/>
            <w:noWrap/>
            <w:hideMark/>
          </w:tcPr>
          <w:p w14:paraId="2D20E628" w14:textId="77777777" w:rsidR="005B1647" w:rsidRPr="00C1174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11744">
              <w:t>4 099</w:t>
            </w:r>
          </w:p>
        </w:tc>
        <w:tc>
          <w:tcPr>
            <w:tcW w:w="918" w:type="pct"/>
            <w:noWrap/>
            <w:hideMark/>
          </w:tcPr>
          <w:p w14:paraId="622A4746" w14:textId="77777777" w:rsidR="005B1647" w:rsidRPr="00C1174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11744">
              <w:t>2 197</w:t>
            </w:r>
          </w:p>
        </w:tc>
      </w:tr>
      <w:tr w:rsidR="00155607" w14:paraId="792F2485"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462" w:type="pct"/>
            <w:noWrap/>
            <w:hideMark/>
          </w:tcPr>
          <w:p w14:paraId="2E6E67D7" w14:textId="77777777" w:rsidR="005B1647" w:rsidRPr="00C11744" w:rsidRDefault="005B1647" w:rsidP="005B1647">
            <w:pPr>
              <w:pStyle w:val="Tabell"/>
            </w:pPr>
            <w:r w:rsidRPr="00C11744">
              <w:t>10 Ekonomisk trygghet vid sjukdom och funktionsnedsättning</w:t>
            </w:r>
          </w:p>
        </w:tc>
        <w:tc>
          <w:tcPr>
            <w:tcW w:w="620" w:type="pct"/>
            <w:noWrap/>
            <w:hideMark/>
          </w:tcPr>
          <w:p w14:paraId="5C926F4E" w14:textId="77777777" w:rsidR="005B1647" w:rsidRPr="00C1174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11744">
              <w:t>1 888</w:t>
            </w:r>
          </w:p>
        </w:tc>
        <w:tc>
          <w:tcPr>
            <w:tcW w:w="918" w:type="pct"/>
            <w:noWrap/>
            <w:hideMark/>
          </w:tcPr>
          <w:p w14:paraId="78C4F91F" w14:textId="77777777" w:rsidR="005B1647" w:rsidRPr="00C1174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11744">
              <w:t>1 888</w:t>
            </w:r>
          </w:p>
        </w:tc>
      </w:tr>
      <w:tr w:rsidR="00155607" w14:paraId="20990571"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462" w:type="pct"/>
            <w:noWrap/>
            <w:hideMark/>
          </w:tcPr>
          <w:p w14:paraId="11DBB780" w14:textId="77777777" w:rsidR="005B1647" w:rsidRPr="00C11744" w:rsidRDefault="005B1647" w:rsidP="005B1647">
            <w:pPr>
              <w:pStyle w:val="Tabell"/>
            </w:pPr>
            <w:r w:rsidRPr="00C11744">
              <w:t>13 Jämställdhet och nyanlända invandrares etablering</w:t>
            </w:r>
          </w:p>
        </w:tc>
        <w:tc>
          <w:tcPr>
            <w:tcW w:w="620" w:type="pct"/>
            <w:noWrap/>
            <w:hideMark/>
          </w:tcPr>
          <w:p w14:paraId="351B70FC" w14:textId="77777777" w:rsidR="005B1647" w:rsidRPr="00C1174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11744">
              <w:t>66</w:t>
            </w:r>
          </w:p>
        </w:tc>
        <w:tc>
          <w:tcPr>
            <w:tcW w:w="918" w:type="pct"/>
            <w:noWrap/>
            <w:hideMark/>
          </w:tcPr>
          <w:p w14:paraId="78CA31F6" w14:textId="77777777" w:rsidR="005B1647" w:rsidRPr="00C1174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11744">
              <w:t>51</w:t>
            </w:r>
          </w:p>
        </w:tc>
      </w:tr>
      <w:tr w:rsidR="00155607" w14:paraId="29729519"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462" w:type="pct"/>
            <w:noWrap/>
            <w:hideMark/>
          </w:tcPr>
          <w:p w14:paraId="0AFF02A0" w14:textId="77777777" w:rsidR="005B1647" w:rsidRPr="00C11744" w:rsidRDefault="005B1647" w:rsidP="005B1647">
            <w:pPr>
              <w:pStyle w:val="Tabell"/>
            </w:pPr>
            <w:r w:rsidRPr="00C11744">
              <w:t>14 Arbetsmarknad och arbetsliv</w:t>
            </w:r>
          </w:p>
        </w:tc>
        <w:tc>
          <w:tcPr>
            <w:tcW w:w="620" w:type="pct"/>
            <w:noWrap/>
            <w:hideMark/>
          </w:tcPr>
          <w:p w14:paraId="74146C65" w14:textId="77777777" w:rsidR="005B1647" w:rsidRPr="00C1174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11744">
              <w:t>29 026</w:t>
            </w:r>
          </w:p>
        </w:tc>
        <w:tc>
          <w:tcPr>
            <w:tcW w:w="918" w:type="pct"/>
            <w:noWrap/>
            <w:hideMark/>
          </w:tcPr>
          <w:p w14:paraId="4E8F4857" w14:textId="77777777" w:rsidR="005B1647" w:rsidRPr="00C1174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11744">
              <w:t>19 044</w:t>
            </w:r>
          </w:p>
        </w:tc>
      </w:tr>
      <w:tr w:rsidR="00155607" w14:paraId="2BCE99C7"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462" w:type="pct"/>
            <w:noWrap/>
            <w:hideMark/>
          </w:tcPr>
          <w:p w14:paraId="7A8B5E53" w14:textId="77777777" w:rsidR="005B1647" w:rsidRPr="00C11744" w:rsidRDefault="005B1647" w:rsidP="005B1647">
            <w:pPr>
              <w:pStyle w:val="Tabell"/>
            </w:pPr>
            <w:r w:rsidRPr="00C11744">
              <w:t>15 Studiestöd</w:t>
            </w:r>
          </w:p>
        </w:tc>
        <w:tc>
          <w:tcPr>
            <w:tcW w:w="620" w:type="pct"/>
            <w:noWrap/>
            <w:hideMark/>
          </w:tcPr>
          <w:p w14:paraId="4FAE84D2" w14:textId="77777777" w:rsidR="005B1647" w:rsidRPr="00C1174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11744">
              <w:t>4</w:t>
            </w:r>
          </w:p>
        </w:tc>
        <w:tc>
          <w:tcPr>
            <w:tcW w:w="918" w:type="pct"/>
            <w:noWrap/>
            <w:hideMark/>
          </w:tcPr>
          <w:p w14:paraId="752A5111" w14:textId="77777777" w:rsidR="005B1647" w:rsidRPr="00C1174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11744">
              <w:t>3</w:t>
            </w:r>
          </w:p>
        </w:tc>
      </w:tr>
      <w:tr w:rsidR="00155607" w14:paraId="2FEE3BE3"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462" w:type="pct"/>
            <w:noWrap/>
            <w:hideMark/>
          </w:tcPr>
          <w:p w14:paraId="65935DD2" w14:textId="77777777" w:rsidR="005B1647" w:rsidRPr="00C11744" w:rsidRDefault="005B1647" w:rsidP="005B1647">
            <w:pPr>
              <w:pStyle w:val="Tabell"/>
            </w:pPr>
            <w:r w:rsidRPr="00C11744">
              <w:t>16 Utbildning och universitetsforskning</w:t>
            </w:r>
          </w:p>
        </w:tc>
        <w:tc>
          <w:tcPr>
            <w:tcW w:w="620" w:type="pct"/>
            <w:noWrap/>
            <w:hideMark/>
          </w:tcPr>
          <w:p w14:paraId="61831FEC" w14:textId="77777777" w:rsidR="005B1647" w:rsidRPr="00C1174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11744">
              <w:t>41 823</w:t>
            </w:r>
          </w:p>
        </w:tc>
        <w:tc>
          <w:tcPr>
            <w:tcW w:w="918" w:type="pct"/>
            <w:noWrap/>
            <w:hideMark/>
          </w:tcPr>
          <w:p w14:paraId="7E6C8A61" w14:textId="77777777" w:rsidR="005B1647" w:rsidRPr="00C1174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11744">
              <w:t>39 398</w:t>
            </w:r>
          </w:p>
        </w:tc>
      </w:tr>
      <w:tr w:rsidR="00155607" w14:paraId="617C5013"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462" w:type="pct"/>
            <w:noWrap/>
            <w:hideMark/>
          </w:tcPr>
          <w:p w14:paraId="6635984B" w14:textId="77777777" w:rsidR="005B1647" w:rsidRPr="00C11744" w:rsidRDefault="005B1647" w:rsidP="005B1647">
            <w:pPr>
              <w:pStyle w:val="Tabell"/>
            </w:pPr>
            <w:r w:rsidRPr="00C11744">
              <w:t>17 Kultur, medier, trossamfund och fritid</w:t>
            </w:r>
          </w:p>
        </w:tc>
        <w:tc>
          <w:tcPr>
            <w:tcW w:w="620" w:type="pct"/>
            <w:noWrap/>
            <w:hideMark/>
          </w:tcPr>
          <w:p w14:paraId="31207320" w14:textId="77777777" w:rsidR="005B1647" w:rsidRPr="00C1174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11744">
              <w:t>1 053</w:t>
            </w:r>
          </w:p>
        </w:tc>
        <w:tc>
          <w:tcPr>
            <w:tcW w:w="918" w:type="pct"/>
            <w:noWrap/>
            <w:hideMark/>
          </w:tcPr>
          <w:p w14:paraId="44ED7275" w14:textId="77777777" w:rsidR="005B1647" w:rsidRPr="00C1174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11744">
              <w:t>749</w:t>
            </w:r>
          </w:p>
        </w:tc>
      </w:tr>
      <w:tr w:rsidR="00155607" w14:paraId="7918D638" w14:textId="77777777" w:rsidTr="00155607">
        <w:trPr>
          <w:trHeight w:val="450"/>
        </w:trPr>
        <w:tc>
          <w:tcPr>
            <w:cnfStyle w:val="001000000000" w:firstRow="0" w:lastRow="0" w:firstColumn="1" w:lastColumn="0" w:oddVBand="0" w:evenVBand="0" w:oddHBand="0" w:evenHBand="0" w:firstRowFirstColumn="0" w:firstRowLastColumn="0" w:lastRowFirstColumn="0" w:lastRowLastColumn="0"/>
            <w:tcW w:w="3462" w:type="pct"/>
            <w:hideMark/>
          </w:tcPr>
          <w:p w14:paraId="731CA88F" w14:textId="77777777" w:rsidR="005B1647" w:rsidRPr="00C11744" w:rsidRDefault="005B1647" w:rsidP="005B1647">
            <w:pPr>
              <w:pStyle w:val="Tabell"/>
            </w:pPr>
            <w:r w:rsidRPr="00C11744">
              <w:t>18 Samhällsplanering, bostadsförsörjning, byggande samt konsumentpolitik</w:t>
            </w:r>
          </w:p>
        </w:tc>
        <w:tc>
          <w:tcPr>
            <w:tcW w:w="620" w:type="pct"/>
            <w:noWrap/>
            <w:hideMark/>
          </w:tcPr>
          <w:p w14:paraId="2D7B6226" w14:textId="77777777" w:rsidR="005B1647" w:rsidRPr="00C1174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11744">
              <w:t>6 093</w:t>
            </w:r>
          </w:p>
        </w:tc>
        <w:tc>
          <w:tcPr>
            <w:tcW w:w="918" w:type="pct"/>
            <w:noWrap/>
            <w:hideMark/>
          </w:tcPr>
          <w:p w14:paraId="71710A5E" w14:textId="77777777" w:rsidR="005B1647" w:rsidRPr="00C1174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11744">
              <w:t>5 845</w:t>
            </w:r>
          </w:p>
        </w:tc>
      </w:tr>
      <w:tr w:rsidR="00155607" w14:paraId="48DF2312"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462" w:type="pct"/>
            <w:noWrap/>
            <w:hideMark/>
          </w:tcPr>
          <w:p w14:paraId="73725C5F" w14:textId="77777777" w:rsidR="005B1647" w:rsidRPr="00C11744" w:rsidRDefault="005B1647" w:rsidP="005B1647">
            <w:pPr>
              <w:pStyle w:val="Tabell"/>
            </w:pPr>
            <w:r w:rsidRPr="00C11744">
              <w:t>19 Regional tillväxt</w:t>
            </w:r>
          </w:p>
        </w:tc>
        <w:tc>
          <w:tcPr>
            <w:tcW w:w="620" w:type="pct"/>
            <w:noWrap/>
            <w:hideMark/>
          </w:tcPr>
          <w:p w14:paraId="054E95C3" w14:textId="77777777" w:rsidR="005B1647" w:rsidRPr="00C1174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11744">
              <w:t>7 200</w:t>
            </w:r>
          </w:p>
        </w:tc>
        <w:tc>
          <w:tcPr>
            <w:tcW w:w="918" w:type="pct"/>
            <w:noWrap/>
            <w:hideMark/>
          </w:tcPr>
          <w:p w14:paraId="32D40706" w14:textId="77777777" w:rsidR="005B1647" w:rsidRPr="00C1174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11744">
              <w:t>6 248</w:t>
            </w:r>
          </w:p>
        </w:tc>
      </w:tr>
      <w:tr w:rsidR="00155607" w14:paraId="335145C7"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462" w:type="pct"/>
            <w:noWrap/>
            <w:hideMark/>
          </w:tcPr>
          <w:p w14:paraId="217C0FA8" w14:textId="77777777" w:rsidR="005B1647" w:rsidRPr="00C11744" w:rsidRDefault="005B1647" w:rsidP="005B1647">
            <w:pPr>
              <w:pStyle w:val="Tabell"/>
            </w:pPr>
            <w:r w:rsidRPr="00C11744">
              <w:t>20 Allmän miljö- och naturvård</w:t>
            </w:r>
          </w:p>
        </w:tc>
        <w:tc>
          <w:tcPr>
            <w:tcW w:w="620" w:type="pct"/>
            <w:noWrap/>
            <w:hideMark/>
          </w:tcPr>
          <w:p w14:paraId="2F717527" w14:textId="77777777" w:rsidR="005B1647" w:rsidRPr="00C1174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11744">
              <w:t>9 632</w:t>
            </w:r>
          </w:p>
        </w:tc>
        <w:tc>
          <w:tcPr>
            <w:tcW w:w="918" w:type="pct"/>
            <w:noWrap/>
            <w:hideMark/>
          </w:tcPr>
          <w:p w14:paraId="2EA819D5" w14:textId="77777777" w:rsidR="005B1647" w:rsidRPr="00C1174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11744">
              <w:t>6 489</w:t>
            </w:r>
          </w:p>
        </w:tc>
      </w:tr>
      <w:tr w:rsidR="00155607" w14:paraId="4FEEADC5"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462" w:type="pct"/>
            <w:noWrap/>
            <w:hideMark/>
          </w:tcPr>
          <w:p w14:paraId="01A0182F" w14:textId="77777777" w:rsidR="005B1647" w:rsidRPr="00C11744" w:rsidRDefault="005B1647" w:rsidP="005B1647">
            <w:pPr>
              <w:pStyle w:val="Tabell"/>
            </w:pPr>
            <w:r w:rsidRPr="00C11744">
              <w:t>21 Energi</w:t>
            </w:r>
          </w:p>
        </w:tc>
        <w:tc>
          <w:tcPr>
            <w:tcW w:w="620" w:type="pct"/>
            <w:noWrap/>
            <w:hideMark/>
          </w:tcPr>
          <w:p w14:paraId="75CC8682" w14:textId="77777777" w:rsidR="005B1647" w:rsidRPr="00C1174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11744">
              <w:t>3 933</w:t>
            </w:r>
          </w:p>
        </w:tc>
        <w:tc>
          <w:tcPr>
            <w:tcW w:w="918" w:type="pct"/>
            <w:noWrap/>
            <w:hideMark/>
          </w:tcPr>
          <w:p w14:paraId="42512C58" w14:textId="77777777" w:rsidR="005B1647" w:rsidRPr="00C1174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11744">
              <w:t>2 501</w:t>
            </w:r>
          </w:p>
        </w:tc>
      </w:tr>
      <w:tr w:rsidR="00155607" w14:paraId="128D4D8A"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462" w:type="pct"/>
            <w:noWrap/>
            <w:hideMark/>
          </w:tcPr>
          <w:p w14:paraId="26568F0B" w14:textId="77777777" w:rsidR="005B1647" w:rsidRPr="00C11744" w:rsidRDefault="005B1647" w:rsidP="005B1647">
            <w:pPr>
              <w:pStyle w:val="Tabell"/>
            </w:pPr>
            <w:r w:rsidRPr="00C11744">
              <w:t>22 Kommunikationer</w:t>
            </w:r>
          </w:p>
        </w:tc>
        <w:tc>
          <w:tcPr>
            <w:tcW w:w="620" w:type="pct"/>
            <w:noWrap/>
            <w:hideMark/>
          </w:tcPr>
          <w:p w14:paraId="61BA5A68" w14:textId="77777777" w:rsidR="005B1647" w:rsidRPr="00C1174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11744">
              <w:t>207 523</w:t>
            </w:r>
          </w:p>
        </w:tc>
        <w:tc>
          <w:tcPr>
            <w:tcW w:w="918" w:type="pct"/>
            <w:noWrap/>
            <w:hideMark/>
          </w:tcPr>
          <w:p w14:paraId="452B3793" w14:textId="77777777" w:rsidR="005B1647" w:rsidRPr="00C1174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11744">
              <w:t>174 383</w:t>
            </w:r>
          </w:p>
        </w:tc>
      </w:tr>
      <w:tr w:rsidR="00155607" w14:paraId="51E45AFC"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462" w:type="pct"/>
            <w:noWrap/>
            <w:hideMark/>
          </w:tcPr>
          <w:p w14:paraId="63BC87AD" w14:textId="77777777" w:rsidR="005B1647" w:rsidRPr="00C11744" w:rsidRDefault="005B1647" w:rsidP="005B1647">
            <w:pPr>
              <w:pStyle w:val="Tabell"/>
            </w:pPr>
            <w:r w:rsidRPr="00C11744">
              <w:t>23 Areella näringar, landsbygd och livsmedel</w:t>
            </w:r>
          </w:p>
        </w:tc>
        <w:tc>
          <w:tcPr>
            <w:tcW w:w="620" w:type="pct"/>
            <w:noWrap/>
            <w:hideMark/>
          </w:tcPr>
          <w:p w14:paraId="52ADE71E" w14:textId="77777777" w:rsidR="005B1647" w:rsidRPr="00C1174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11744">
              <w:t>12 730</w:t>
            </w:r>
          </w:p>
        </w:tc>
        <w:tc>
          <w:tcPr>
            <w:tcW w:w="918" w:type="pct"/>
            <w:noWrap/>
            <w:hideMark/>
          </w:tcPr>
          <w:p w14:paraId="7488399F" w14:textId="77777777" w:rsidR="005B1647" w:rsidRPr="00C1174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11744">
              <w:t>9 556</w:t>
            </w:r>
          </w:p>
        </w:tc>
      </w:tr>
      <w:tr w:rsidR="00155607" w14:paraId="408343B3"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462" w:type="pct"/>
            <w:noWrap/>
            <w:hideMark/>
          </w:tcPr>
          <w:p w14:paraId="02B56E1C" w14:textId="77777777" w:rsidR="005B1647" w:rsidRPr="00C11744" w:rsidRDefault="005B1647" w:rsidP="005B1647">
            <w:pPr>
              <w:pStyle w:val="Tabell"/>
            </w:pPr>
            <w:r w:rsidRPr="00C11744">
              <w:t>24 Näringsliv</w:t>
            </w:r>
          </w:p>
        </w:tc>
        <w:tc>
          <w:tcPr>
            <w:tcW w:w="620" w:type="pct"/>
            <w:noWrap/>
            <w:hideMark/>
          </w:tcPr>
          <w:p w14:paraId="054DCACB" w14:textId="77777777" w:rsidR="005B1647" w:rsidRPr="00C1174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11744">
              <w:t>3 218</w:t>
            </w:r>
          </w:p>
        </w:tc>
        <w:tc>
          <w:tcPr>
            <w:tcW w:w="918" w:type="pct"/>
            <w:noWrap/>
            <w:hideMark/>
          </w:tcPr>
          <w:p w14:paraId="14697E15" w14:textId="77777777" w:rsidR="005B1647" w:rsidRPr="00C1174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11744">
              <w:t>2 900</w:t>
            </w:r>
          </w:p>
        </w:tc>
      </w:tr>
      <w:tr w:rsidR="00155607" w14:paraId="06C8EED1"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462" w:type="pct"/>
            <w:hideMark/>
          </w:tcPr>
          <w:p w14:paraId="337DD48B" w14:textId="77777777" w:rsidR="005B1647" w:rsidRPr="00631EAA" w:rsidRDefault="005B1647" w:rsidP="005B1647">
            <w:pPr>
              <w:pStyle w:val="Tabell"/>
              <w:rPr>
                <w:b/>
              </w:rPr>
            </w:pPr>
            <w:r w:rsidRPr="00631EAA">
              <w:rPr>
                <w:b/>
              </w:rPr>
              <w:t>Summa utgiftsområden</w:t>
            </w:r>
          </w:p>
        </w:tc>
        <w:tc>
          <w:tcPr>
            <w:tcW w:w="620" w:type="pct"/>
            <w:noWrap/>
            <w:hideMark/>
          </w:tcPr>
          <w:p w14:paraId="7D4FAC60" w14:textId="77777777" w:rsidR="005B1647" w:rsidRPr="00631EAA" w:rsidRDefault="005B1647" w:rsidP="005B1647">
            <w:pPr>
              <w:pStyle w:val="Tabell"/>
              <w:cnfStyle w:val="000000000000" w:firstRow="0" w:lastRow="0" w:firstColumn="0" w:lastColumn="0" w:oddVBand="0" w:evenVBand="0" w:oddHBand="0" w:evenHBand="0" w:firstRowFirstColumn="0" w:firstRowLastColumn="0" w:lastRowFirstColumn="0" w:lastRowLastColumn="0"/>
              <w:rPr>
                <w:b/>
              </w:rPr>
            </w:pPr>
            <w:r w:rsidRPr="00631EAA">
              <w:rPr>
                <w:b/>
              </w:rPr>
              <w:t>519 969</w:t>
            </w:r>
          </w:p>
        </w:tc>
        <w:tc>
          <w:tcPr>
            <w:tcW w:w="918" w:type="pct"/>
            <w:noWrap/>
            <w:hideMark/>
          </w:tcPr>
          <w:p w14:paraId="7494D931" w14:textId="77777777" w:rsidR="005B1647" w:rsidRPr="00631EAA" w:rsidRDefault="005B1647" w:rsidP="005B1647">
            <w:pPr>
              <w:pStyle w:val="Tabell"/>
              <w:cnfStyle w:val="000000000000" w:firstRow="0" w:lastRow="0" w:firstColumn="0" w:lastColumn="0" w:oddVBand="0" w:evenVBand="0" w:oddHBand="0" w:evenHBand="0" w:firstRowFirstColumn="0" w:firstRowLastColumn="0" w:lastRowFirstColumn="0" w:lastRowLastColumn="0"/>
              <w:rPr>
                <w:b/>
              </w:rPr>
            </w:pPr>
            <w:r w:rsidRPr="00631EAA">
              <w:rPr>
                <w:b/>
              </w:rPr>
              <w:t>431 895</w:t>
            </w:r>
          </w:p>
        </w:tc>
      </w:tr>
      <w:tr w:rsidR="00155607" w14:paraId="657E71A9" w14:textId="77777777" w:rsidTr="00155607">
        <w:trPr>
          <w:cnfStyle w:val="010000000000" w:firstRow="0" w:lastRow="1" w:firstColumn="0" w:lastColumn="0" w:oddVBand="0" w:evenVBand="0" w:oddHBand="0" w:evenHBand="0" w:firstRowFirstColumn="0" w:firstRowLastColumn="0" w:lastRowFirstColumn="0" w:lastRowLastColumn="0"/>
          <w:trHeight w:val="255"/>
        </w:trPr>
        <w:tc>
          <w:tcPr>
            <w:cnfStyle w:val="001000000000" w:firstRow="0" w:lastRow="0" w:firstColumn="1" w:lastColumn="0" w:oddVBand="0" w:evenVBand="0" w:oddHBand="0" w:evenHBand="0" w:firstRowFirstColumn="0" w:firstRowLastColumn="0" w:lastRowFirstColumn="0" w:lastRowLastColumn="0"/>
            <w:tcW w:w="3462" w:type="pct"/>
          </w:tcPr>
          <w:p w14:paraId="4AC24F0A" w14:textId="77777777" w:rsidR="005B1647" w:rsidRPr="00C11744" w:rsidRDefault="005B1647" w:rsidP="005B1647">
            <w:pPr>
              <w:pStyle w:val="Tabell"/>
              <w:rPr>
                <w:bCs/>
              </w:rPr>
            </w:pPr>
            <w:r>
              <w:rPr>
                <w:bCs/>
              </w:rPr>
              <w:t>Varav äldre bemyndiganden</w:t>
            </w:r>
          </w:p>
        </w:tc>
        <w:tc>
          <w:tcPr>
            <w:tcW w:w="620" w:type="pct"/>
            <w:noWrap/>
          </w:tcPr>
          <w:p w14:paraId="1B5F1DC8" w14:textId="77777777" w:rsidR="005B1647" w:rsidRPr="00C11744"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p>
        </w:tc>
        <w:tc>
          <w:tcPr>
            <w:tcW w:w="918" w:type="pct"/>
            <w:noWrap/>
          </w:tcPr>
          <w:p w14:paraId="2B0651C2" w14:textId="77777777" w:rsidR="005B1647" w:rsidRPr="00C11744"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Pr>
                <w:bCs/>
              </w:rPr>
              <w:t>439</w:t>
            </w:r>
          </w:p>
        </w:tc>
      </w:tr>
    </w:tbl>
    <w:p w14:paraId="0E5E60CE" w14:textId="77777777" w:rsidR="005B1647" w:rsidRDefault="005B1647" w:rsidP="005B1647">
      <w:pPr>
        <w:pStyle w:val="Brdtext"/>
      </w:pPr>
    </w:p>
    <w:p w14:paraId="55B482B8" w14:textId="77777777" w:rsidR="005B1647" w:rsidRDefault="005B1647" w:rsidP="005B1647">
      <w:r>
        <w:br w:type="page"/>
      </w:r>
    </w:p>
    <w:p w14:paraId="0907BC6A" w14:textId="77777777" w:rsidR="005B1647" w:rsidRDefault="005B1647" w:rsidP="005B1647">
      <w:pPr>
        <w:pStyle w:val="Rubrik2"/>
      </w:pPr>
      <w:bookmarkStart w:id="224" w:name="_Toc37350647"/>
      <w:r w:rsidRPr="005B5E8F">
        <w:lastRenderedPageBreak/>
        <w:t>Inomstatliga lån</w:t>
      </w:r>
      <w:bookmarkEnd w:id="224"/>
    </w:p>
    <w:p w14:paraId="08D3F3BF" w14:textId="61807E18" w:rsidR="005B1647" w:rsidRDefault="005B1647" w:rsidP="005B1647">
      <w:pPr>
        <w:pStyle w:val="TabellRubrik"/>
      </w:pPr>
      <w:bookmarkStart w:id="225" w:name="_Toc37340131"/>
      <w:r>
        <w:t xml:space="preserve">Tabell </w:t>
      </w:r>
      <w:r>
        <w:fldChar w:fldCharType="begin"/>
      </w:r>
      <w:r>
        <w:instrText xml:space="preserve"> STYLEREF  "Rubrik 1" \n</w:instrText>
      </w:r>
      <w:r>
        <w:fldChar w:fldCharType="separate"/>
      </w:r>
      <w:r w:rsidR="00301022">
        <w:rPr>
          <w:noProof/>
        </w:rPr>
        <w:t>2</w:t>
      </w:r>
      <w:r>
        <w:rPr>
          <w:noProof/>
        </w:rPr>
        <w:fldChar w:fldCharType="end"/>
      </w:r>
      <w:r>
        <w:t>.</w:t>
      </w:r>
      <w:fldSimple w:instr=" SEQ Tabell \* ARABIC \s 1 ">
        <w:r w:rsidR="00301022">
          <w:rPr>
            <w:noProof/>
          </w:rPr>
          <w:t>131</w:t>
        </w:r>
      </w:fldSimple>
      <w:r>
        <w:tab/>
      </w:r>
      <w:r w:rsidRPr="005B5E8F">
        <w:t>Inomstatliga lån</w:t>
      </w:r>
      <w:bookmarkEnd w:id="225"/>
    </w:p>
    <w:p w14:paraId="463A9392" w14:textId="77777777" w:rsidR="005B1647" w:rsidRDefault="005B1647" w:rsidP="005B1647">
      <w:pPr>
        <w:pStyle w:val="TabellUnderrubrik"/>
      </w:pPr>
      <w:r w:rsidRPr="005B5E8F">
        <w:t>Miljoner kronor</w:t>
      </w:r>
    </w:p>
    <w:tbl>
      <w:tblPr>
        <w:tblStyle w:val="RKBPTabell"/>
        <w:tblW w:w="5000" w:type="pct"/>
        <w:tblLayout w:type="fixed"/>
        <w:tblLook w:val="04E0" w:firstRow="1" w:lastRow="1" w:firstColumn="1" w:lastColumn="0" w:noHBand="0" w:noVBand="1"/>
      </w:tblPr>
      <w:tblGrid>
        <w:gridCol w:w="708"/>
        <w:gridCol w:w="4820"/>
        <w:gridCol w:w="708"/>
        <w:gridCol w:w="1134"/>
      </w:tblGrid>
      <w:tr w:rsidR="00155607" w14:paraId="3EDB40E7" w14:textId="77777777" w:rsidTr="00BE1FEE">
        <w:trPr>
          <w:cnfStyle w:val="100000000000" w:firstRow="1" w:lastRow="0" w:firstColumn="0" w:lastColumn="0" w:oddVBand="0" w:evenVBand="0" w:oddHBand="0" w:evenHBand="0" w:firstRowFirstColumn="0" w:firstRowLastColumn="0" w:lastRowFirstColumn="0" w:lastRowLastColumn="0"/>
          <w:trHeight w:val="225"/>
          <w:tblHeader w:val="0"/>
        </w:trPr>
        <w:tc>
          <w:tcPr>
            <w:cnfStyle w:val="001000000000" w:firstRow="0" w:lastRow="0" w:firstColumn="1" w:lastColumn="0" w:oddVBand="0" w:evenVBand="0" w:oddHBand="0" w:evenHBand="0" w:firstRowFirstColumn="0" w:firstRowLastColumn="0" w:lastRowFirstColumn="0" w:lastRowLastColumn="0"/>
            <w:tcW w:w="481"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503C0FD2" w14:textId="77777777" w:rsidR="005B1647" w:rsidRPr="005B5E8F" w:rsidRDefault="005B1647" w:rsidP="005B1647">
            <w:pPr>
              <w:pStyle w:val="TabellHuvud"/>
            </w:pPr>
            <w:r w:rsidRPr="005B5E8F">
              <w:t>U</w:t>
            </w:r>
            <w:r>
              <w:t>tgifts-område</w:t>
            </w:r>
          </w:p>
        </w:tc>
        <w:tc>
          <w:tcPr>
            <w:tcW w:w="3269"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2B37C594" w14:textId="77777777" w:rsidR="005B1647" w:rsidRPr="005B5E8F" w:rsidRDefault="005B1647" w:rsidP="005B1647">
            <w:pPr>
              <w:pStyle w:val="TabellHuvud"/>
              <w:jc w:val="left"/>
              <w:cnfStyle w:val="100000000000" w:firstRow="1" w:lastRow="0" w:firstColumn="0" w:lastColumn="0" w:oddVBand="0" w:evenVBand="0" w:oddHBand="0" w:evenHBand="0" w:firstRowFirstColumn="0" w:firstRowLastColumn="0" w:lastRowFirstColumn="0" w:lastRowLastColumn="0"/>
            </w:pPr>
            <w:r w:rsidRPr="005B5E8F">
              <w:t>Inomstatliga lån</w:t>
            </w:r>
          </w:p>
        </w:tc>
        <w:tc>
          <w:tcPr>
            <w:tcW w:w="480"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15A393E3" w14:textId="77777777" w:rsidR="005B1647" w:rsidRPr="005B5E8F"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5B5E8F">
              <w:t>Låneram</w:t>
            </w:r>
          </w:p>
        </w:tc>
        <w:tc>
          <w:tcPr>
            <w:tcW w:w="769"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3F6D2C21" w14:textId="77777777" w:rsidR="005B1647" w:rsidRPr="005B5E8F"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5B5E8F">
              <w:t>Lån 2019-12-31</w:t>
            </w:r>
          </w:p>
        </w:tc>
      </w:tr>
      <w:tr w:rsidR="00155607" w14:paraId="7C55B5F5"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481" w:type="pct"/>
            <w:tcBorders>
              <w:top w:val="single" w:sz="12" w:space="0" w:color="auto"/>
            </w:tcBorders>
            <w:noWrap/>
            <w:vAlign w:val="top"/>
            <w:hideMark/>
          </w:tcPr>
          <w:p w14:paraId="4D9191DA" w14:textId="77777777" w:rsidR="005B1647" w:rsidRPr="005B5E8F" w:rsidRDefault="005B1647" w:rsidP="005B1647">
            <w:pPr>
              <w:pStyle w:val="Tabell"/>
            </w:pPr>
            <w:r w:rsidRPr="005B5E8F">
              <w:t>1</w:t>
            </w:r>
          </w:p>
        </w:tc>
        <w:tc>
          <w:tcPr>
            <w:tcW w:w="3269" w:type="pct"/>
            <w:tcBorders>
              <w:top w:val="single" w:sz="12" w:space="0" w:color="auto"/>
            </w:tcBorders>
            <w:noWrap/>
            <w:hideMark/>
          </w:tcPr>
          <w:p w14:paraId="649541FE" w14:textId="77777777" w:rsidR="005B1647" w:rsidRPr="005B5E8F"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5B5E8F">
              <w:t xml:space="preserve">Riksdagsförvaltningens investeringar som används i verksamheten </w:t>
            </w:r>
          </w:p>
        </w:tc>
        <w:tc>
          <w:tcPr>
            <w:tcW w:w="480" w:type="pct"/>
            <w:tcBorders>
              <w:top w:val="single" w:sz="12" w:space="0" w:color="auto"/>
            </w:tcBorders>
            <w:noWrap/>
            <w:hideMark/>
          </w:tcPr>
          <w:p w14:paraId="4D119965" w14:textId="77777777" w:rsidR="005B1647" w:rsidRPr="005B5E8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B5E8F">
              <w:t>120</w:t>
            </w:r>
          </w:p>
        </w:tc>
        <w:tc>
          <w:tcPr>
            <w:tcW w:w="769" w:type="pct"/>
            <w:tcBorders>
              <w:top w:val="single" w:sz="12" w:space="0" w:color="auto"/>
            </w:tcBorders>
            <w:noWrap/>
            <w:hideMark/>
          </w:tcPr>
          <w:p w14:paraId="373695A7" w14:textId="77777777" w:rsidR="005B1647" w:rsidRPr="005B5E8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B5E8F">
              <w:t>77</w:t>
            </w:r>
          </w:p>
        </w:tc>
      </w:tr>
      <w:tr w:rsidR="00155607" w14:paraId="7F326240"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481" w:type="pct"/>
            <w:noWrap/>
            <w:vAlign w:val="top"/>
            <w:hideMark/>
          </w:tcPr>
          <w:p w14:paraId="66B6F8A4" w14:textId="77777777" w:rsidR="005B1647" w:rsidRPr="005B5E8F" w:rsidRDefault="005B1647" w:rsidP="005B1647">
            <w:pPr>
              <w:pStyle w:val="Tabell"/>
            </w:pPr>
            <w:r w:rsidRPr="005B5E8F">
              <w:t>1</w:t>
            </w:r>
          </w:p>
        </w:tc>
        <w:tc>
          <w:tcPr>
            <w:tcW w:w="3269" w:type="pct"/>
            <w:noWrap/>
            <w:hideMark/>
          </w:tcPr>
          <w:p w14:paraId="146D8E69" w14:textId="77777777" w:rsidR="005B1647" w:rsidRPr="005B5E8F"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5B5E8F">
              <w:t xml:space="preserve">Riksdagsförvaltningens investeringar i fastigheter och tekniska anläggningar </w:t>
            </w:r>
          </w:p>
        </w:tc>
        <w:tc>
          <w:tcPr>
            <w:tcW w:w="480" w:type="pct"/>
            <w:noWrap/>
            <w:hideMark/>
          </w:tcPr>
          <w:p w14:paraId="49FD1C06" w14:textId="77777777" w:rsidR="005B1647" w:rsidRPr="005B5E8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B5E8F">
              <w:t>1 000</w:t>
            </w:r>
          </w:p>
        </w:tc>
        <w:tc>
          <w:tcPr>
            <w:tcW w:w="769" w:type="pct"/>
            <w:noWrap/>
            <w:hideMark/>
          </w:tcPr>
          <w:p w14:paraId="0E28EFC5" w14:textId="77777777" w:rsidR="005B1647" w:rsidRPr="005B5E8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B5E8F">
              <w:t>614</w:t>
            </w:r>
          </w:p>
        </w:tc>
      </w:tr>
      <w:tr w:rsidR="00155607" w14:paraId="4AF020F8"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481" w:type="pct"/>
            <w:noWrap/>
            <w:vAlign w:val="top"/>
            <w:hideMark/>
          </w:tcPr>
          <w:p w14:paraId="64B13C55" w14:textId="77777777" w:rsidR="005B1647" w:rsidRPr="005B5E8F" w:rsidRDefault="005B1647" w:rsidP="005B1647">
            <w:pPr>
              <w:pStyle w:val="Tabell"/>
            </w:pPr>
            <w:r w:rsidRPr="005B5E8F">
              <w:t>2</w:t>
            </w:r>
          </w:p>
        </w:tc>
        <w:tc>
          <w:tcPr>
            <w:tcW w:w="3269" w:type="pct"/>
            <w:noWrap/>
            <w:hideMark/>
          </w:tcPr>
          <w:p w14:paraId="7E6469D5" w14:textId="77777777" w:rsidR="005B1647" w:rsidRPr="005B5E8F"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5B5E8F">
              <w:t xml:space="preserve">Statens fastighetsverks investeringar i fastigheter </w:t>
            </w:r>
          </w:p>
        </w:tc>
        <w:tc>
          <w:tcPr>
            <w:tcW w:w="480" w:type="pct"/>
            <w:noWrap/>
            <w:hideMark/>
          </w:tcPr>
          <w:p w14:paraId="6D3D123A" w14:textId="77777777" w:rsidR="005B1647" w:rsidRPr="005B5E8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B5E8F">
              <w:t>15 200</w:t>
            </w:r>
          </w:p>
        </w:tc>
        <w:tc>
          <w:tcPr>
            <w:tcW w:w="769" w:type="pct"/>
            <w:noWrap/>
            <w:hideMark/>
          </w:tcPr>
          <w:p w14:paraId="5AF13307" w14:textId="77777777" w:rsidR="005B1647" w:rsidRPr="005B5E8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B5E8F">
              <w:t>13 195</w:t>
            </w:r>
          </w:p>
        </w:tc>
      </w:tr>
      <w:tr w:rsidR="00155607" w14:paraId="792D9D56"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481" w:type="pct"/>
            <w:noWrap/>
            <w:vAlign w:val="top"/>
            <w:hideMark/>
          </w:tcPr>
          <w:p w14:paraId="0AFA24BC" w14:textId="77777777" w:rsidR="005B1647" w:rsidRPr="005B5E8F" w:rsidRDefault="005B1647" w:rsidP="005B1647">
            <w:pPr>
              <w:pStyle w:val="Tabell"/>
            </w:pPr>
            <w:r w:rsidRPr="005B5E8F">
              <w:t>2</w:t>
            </w:r>
          </w:p>
        </w:tc>
        <w:tc>
          <w:tcPr>
            <w:tcW w:w="3269" w:type="pct"/>
            <w:noWrap/>
            <w:hideMark/>
          </w:tcPr>
          <w:p w14:paraId="3960078E" w14:textId="77777777" w:rsidR="005B1647" w:rsidRPr="005B5E8F"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5B5E8F">
              <w:t>Fortifikationsverkets investeringar i mark, anläggningar och lokaler</w:t>
            </w:r>
          </w:p>
        </w:tc>
        <w:tc>
          <w:tcPr>
            <w:tcW w:w="480" w:type="pct"/>
            <w:noWrap/>
            <w:hideMark/>
          </w:tcPr>
          <w:p w14:paraId="340EA276" w14:textId="77777777" w:rsidR="005B1647" w:rsidRPr="005B5E8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B5E8F">
              <w:t>14 500</w:t>
            </w:r>
          </w:p>
        </w:tc>
        <w:tc>
          <w:tcPr>
            <w:tcW w:w="769" w:type="pct"/>
            <w:noWrap/>
            <w:hideMark/>
          </w:tcPr>
          <w:p w14:paraId="307B5479" w14:textId="77777777" w:rsidR="005B1647" w:rsidRPr="005B5E8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B5E8F">
              <w:t>13 992</w:t>
            </w:r>
          </w:p>
        </w:tc>
      </w:tr>
      <w:tr w:rsidR="00155607" w14:paraId="65F9E4E0"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481" w:type="pct"/>
            <w:noWrap/>
            <w:vAlign w:val="top"/>
            <w:hideMark/>
          </w:tcPr>
          <w:p w14:paraId="545D16C3" w14:textId="77777777" w:rsidR="005B1647" w:rsidRPr="005B5E8F" w:rsidRDefault="005B1647" w:rsidP="005B1647">
            <w:pPr>
              <w:pStyle w:val="Tabell"/>
            </w:pPr>
            <w:r w:rsidRPr="005B5E8F">
              <w:t>2</w:t>
            </w:r>
          </w:p>
        </w:tc>
        <w:tc>
          <w:tcPr>
            <w:tcW w:w="3269" w:type="pct"/>
            <w:noWrap/>
            <w:hideMark/>
          </w:tcPr>
          <w:p w14:paraId="123F0A9D" w14:textId="77777777" w:rsidR="005B1647" w:rsidRPr="005B5E8F"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5B5E8F">
              <w:t>Statens järnvägars långfristiga lån exkl. finansiell leasing</w:t>
            </w:r>
            <w:r w:rsidRPr="005B5E8F">
              <w:rPr>
                <w:vertAlign w:val="superscript"/>
              </w:rPr>
              <w:t>1</w:t>
            </w:r>
          </w:p>
        </w:tc>
        <w:tc>
          <w:tcPr>
            <w:tcW w:w="480" w:type="pct"/>
            <w:noWrap/>
            <w:hideMark/>
          </w:tcPr>
          <w:p w14:paraId="1786DF5C" w14:textId="77777777" w:rsidR="005B1647" w:rsidRPr="005B5E8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B5E8F">
              <w:t>2 915</w:t>
            </w:r>
          </w:p>
        </w:tc>
        <w:tc>
          <w:tcPr>
            <w:tcW w:w="769" w:type="pct"/>
            <w:noWrap/>
            <w:hideMark/>
          </w:tcPr>
          <w:p w14:paraId="2C339A59" w14:textId="77777777" w:rsidR="005B1647" w:rsidRPr="005B5E8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B5E8F">
              <w:t>326</w:t>
            </w:r>
          </w:p>
        </w:tc>
      </w:tr>
      <w:tr w:rsidR="00155607" w14:paraId="3ECE504C"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481" w:type="pct"/>
            <w:noWrap/>
            <w:vAlign w:val="top"/>
            <w:hideMark/>
          </w:tcPr>
          <w:p w14:paraId="0962C9DE" w14:textId="77777777" w:rsidR="005B1647" w:rsidRPr="005B5E8F" w:rsidRDefault="005B1647" w:rsidP="005B1647">
            <w:pPr>
              <w:pStyle w:val="Tabell"/>
            </w:pPr>
            <w:r w:rsidRPr="005B5E8F">
              <w:t>2</w:t>
            </w:r>
          </w:p>
        </w:tc>
        <w:tc>
          <w:tcPr>
            <w:tcW w:w="3269" w:type="pct"/>
            <w:noWrap/>
            <w:hideMark/>
          </w:tcPr>
          <w:p w14:paraId="2DE702AC" w14:textId="77777777" w:rsidR="005B1647" w:rsidRPr="005B5E8F"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5B5E8F">
              <w:t xml:space="preserve">Riksrevisionen </w:t>
            </w:r>
            <w:r>
              <w:t>–</w:t>
            </w:r>
            <w:r w:rsidRPr="005B5E8F">
              <w:t xml:space="preserve"> anläggningstillgångar som används i verksamheten </w:t>
            </w:r>
          </w:p>
        </w:tc>
        <w:tc>
          <w:tcPr>
            <w:tcW w:w="480" w:type="pct"/>
            <w:noWrap/>
            <w:hideMark/>
          </w:tcPr>
          <w:p w14:paraId="125E3CBB" w14:textId="77777777" w:rsidR="005B1647" w:rsidRPr="005B5E8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B5E8F">
              <w:t>15</w:t>
            </w:r>
          </w:p>
        </w:tc>
        <w:tc>
          <w:tcPr>
            <w:tcW w:w="769" w:type="pct"/>
            <w:noWrap/>
            <w:hideMark/>
          </w:tcPr>
          <w:p w14:paraId="444C86E8" w14:textId="77777777" w:rsidR="005B1647" w:rsidRPr="005B5E8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B5E8F">
              <w:t>7</w:t>
            </w:r>
          </w:p>
        </w:tc>
      </w:tr>
      <w:tr w:rsidR="00155607" w14:paraId="0BEB552B"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481" w:type="pct"/>
            <w:noWrap/>
            <w:vAlign w:val="top"/>
            <w:hideMark/>
          </w:tcPr>
          <w:p w14:paraId="283F1721" w14:textId="77777777" w:rsidR="005B1647" w:rsidRPr="005B5E8F" w:rsidRDefault="005B1647" w:rsidP="005B1647">
            <w:pPr>
              <w:pStyle w:val="Tabell"/>
            </w:pPr>
            <w:r w:rsidRPr="005B5E8F">
              <w:t>6</w:t>
            </w:r>
          </w:p>
        </w:tc>
        <w:tc>
          <w:tcPr>
            <w:tcW w:w="3269" w:type="pct"/>
            <w:noWrap/>
            <w:hideMark/>
          </w:tcPr>
          <w:p w14:paraId="176722B6" w14:textId="1CB700AB" w:rsidR="005B1647" w:rsidRPr="005B5E8F"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5B5E8F">
              <w:t xml:space="preserve">Beredskapsinvesteringar inom ramen för Myndigheten för samhällsskydd och beredskapsverksamhet </w:t>
            </w:r>
          </w:p>
        </w:tc>
        <w:tc>
          <w:tcPr>
            <w:tcW w:w="480" w:type="pct"/>
            <w:noWrap/>
            <w:hideMark/>
          </w:tcPr>
          <w:p w14:paraId="6AAB4BCC" w14:textId="77777777" w:rsidR="005B1647" w:rsidRPr="005B5E8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B5E8F">
              <w:t>1 550</w:t>
            </w:r>
          </w:p>
        </w:tc>
        <w:tc>
          <w:tcPr>
            <w:tcW w:w="769" w:type="pct"/>
            <w:noWrap/>
            <w:hideMark/>
          </w:tcPr>
          <w:p w14:paraId="4887CD57" w14:textId="77777777" w:rsidR="005B1647" w:rsidRPr="005B5E8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B5E8F">
              <w:t>1 254</w:t>
            </w:r>
          </w:p>
        </w:tc>
      </w:tr>
      <w:tr w:rsidR="00155607" w14:paraId="5E2F1921"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481" w:type="pct"/>
            <w:noWrap/>
            <w:vAlign w:val="top"/>
            <w:hideMark/>
          </w:tcPr>
          <w:p w14:paraId="741C087A" w14:textId="77777777" w:rsidR="005B1647" w:rsidRPr="005B5E8F" w:rsidRDefault="005B1647" w:rsidP="005B1647">
            <w:pPr>
              <w:pStyle w:val="Tabell"/>
            </w:pPr>
            <w:r w:rsidRPr="005B5E8F">
              <w:t>9</w:t>
            </w:r>
          </w:p>
        </w:tc>
        <w:tc>
          <w:tcPr>
            <w:tcW w:w="3269" w:type="pct"/>
            <w:noWrap/>
            <w:hideMark/>
          </w:tcPr>
          <w:p w14:paraId="727E376A" w14:textId="77777777" w:rsidR="005B1647" w:rsidRPr="005B5E8F"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5B5E8F">
              <w:t xml:space="preserve">Beredskapsinvesteringar inom ramen för Socialstyrelsens verksamhet </w:t>
            </w:r>
          </w:p>
        </w:tc>
        <w:tc>
          <w:tcPr>
            <w:tcW w:w="480" w:type="pct"/>
            <w:noWrap/>
            <w:hideMark/>
          </w:tcPr>
          <w:p w14:paraId="6F20CA87" w14:textId="77777777" w:rsidR="005B1647" w:rsidRPr="005B5E8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B5E8F">
              <w:t>100</w:t>
            </w:r>
          </w:p>
        </w:tc>
        <w:tc>
          <w:tcPr>
            <w:tcW w:w="769" w:type="pct"/>
            <w:noWrap/>
            <w:hideMark/>
          </w:tcPr>
          <w:p w14:paraId="580681F8" w14:textId="77777777" w:rsidR="005B1647" w:rsidRPr="005B5E8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B5E8F">
              <w:t>6</w:t>
            </w:r>
          </w:p>
        </w:tc>
      </w:tr>
      <w:tr w:rsidR="00155607" w14:paraId="4FE3DDE8"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481" w:type="pct"/>
            <w:noWrap/>
            <w:vAlign w:val="top"/>
            <w:hideMark/>
          </w:tcPr>
          <w:p w14:paraId="1602D603" w14:textId="77777777" w:rsidR="005B1647" w:rsidRPr="005B5E8F" w:rsidRDefault="005B1647" w:rsidP="005B1647">
            <w:pPr>
              <w:pStyle w:val="Tabell"/>
            </w:pPr>
            <w:r w:rsidRPr="005B5E8F">
              <w:t>9</w:t>
            </w:r>
          </w:p>
        </w:tc>
        <w:tc>
          <w:tcPr>
            <w:tcW w:w="3269" w:type="pct"/>
            <w:noWrap/>
            <w:hideMark/>
          </w:tcPr>
          <w:p w14:paraId="05D8E5EB" w14:textId="77777777" w:rsidR="005B1647" w:rsidRPr="005B5E8F"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5B5E8F">
              <w:t xml:space="preserve">Beredskapsinvesteringar inom ramen för Folkhälsomyndighetens verksamhet </w:t>
            </w:r>
          </w:p>
        </w:tc>
        <w:tc>
          <w:tcPr>
            <w:tcW w:w="480" w:type="pct"/>
            <w:noWrap/>
            <w:hideMark/>
          </w:tcPr>
          <w:p w14:paraId="6CF91E04" w14:textId="77777777" w:rsidR="005B1647" w:rsidRPr="005B5E8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B5E8F">
              <w:t>350</w:t>
            </w:r>
          </w:p>
        </w:tc>
        <w:tc>
          <w:tcPr>
            <w:tcW w:w="769" w:type="pct"/>
            <w:noWrap/>
            <w:hideMark/>
          </w:tcPr>
          <w:p w14:paraId="2C0181C1" w14:textId="77777777" w:rsidR="005B1647" w:rsidRPr="005B5E8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B5E8F">
              <w:t>52</w:t>
            </w:r>
          </w:p>
        </w:tc>
      </w:tr>
      <w:tr w:rsidR="00155607" w14:paraId="73C4DBBA"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481" w:type="pct"/>
            <w:noWrap/>
            <w:vAlign w:val="top"/>
            <w:hideMark/>
          </w:tcPr>
          <w:p w14:paraId="144F4498" w14:textId="77777777" w:rsidR="005B1647" w:rsidRPr="005B5E8F" w:rsidRDefault="005B1647" w:rsidP="005B1647">
            <w:pPr>
              <w:pStyle w:val="Tabell"/>
            </w:pPr>
            <w:r w:rsidRPr="005B5E8F">
              <w:t>21</w:t>
            </w:r>
          </w:p>
        </w:tc>
        <w:tc>
          <w:tcPr>
            <w:tcW w:w="3269" w:type="pct"/>
            <w:noWrap/>
            <w:hideMark/>
          </w:tcPr>
          <w:p w14:paraId="40072973" w14:textId="77777777" w:rsidR="005B1647" w:rsidRPr="005B5E8F"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5B5E8F">
              <w:t xml:space="preserve">Svenska Kraftnäts lån i och utanför Riksgäldskontoret </w:t>
            </w:r>
          </w:p>
        </w:tc>
        <w:tc>
          <w:tcPr>
            <w:tcW w:w="480" w:type="pct"/>
            <w:noWrap/>
            <w:hideMark/>
          </w:tcPr>
          <w:p w14:paraId="6DCDFD63" w14:textId="77777777" w:rsidR="005B1647" w:rsidRPr="005B5E8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B5E8F">
              <w:t>6 200</w:t>
            </w:r>
          </w:p>
        </w:tc>
        <w:tc>
          <w:tcPr>
            <w:tcW w:w="769" w:type="pct"/>
            <w:noWrap/>
            <w:hideMark/>
          </w:tcPr>
          <w:p w14:paraId="127EAC4A" w14:textId="77777777" w:rsidR="005B1647" w:rsidRPr="005B5E8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B5E8F">
              <w:t>2 481</w:t>
            </w:r>
          </w:p>
        </w:tc>
      </w:tr>
      <w:tr w:rsidR="00155607" w14:paraId="622E7597"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481" w:type="pct"/>
            <w:noWrap/>
            <w:vAlign w:val="top"/>
            <w:hideMark/>
          </w:tcPr>
          <w:p w14:paraId="5943080F" w14:textId="77777777" w:rsidR="005B1647" w:rsidRPr="005B5E8F" w:rsidRDefault="005B1647" w:rsidP="005B1647">
            <w:pPr>
              <w:pStyle w:val="Tabell"/>
            </w:pPr>
            <w:r w:rsidRPr="005B5E8F">
              <w:t>22</w:t>
            </w:r>
          </w:p>
        </w:tc>
        <w:tc>
          <w:tcPr>
            <w:tcW w:w="3269" w:type="pct"/>
            <w:noWrap/>
            <w:hideMark/>
          </w:tcPr>
          <w:p w14:paraId="7B99063B" w14:textId="77777777" w:rsidR="005B1647" w:rsidRPr="005B5E8F"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5B5E8F">
              <w:t>Vissa infrastrukturprojekt</w:t>
            </w:r>
          </w:p>
        </w:tc>
        <w:tc>
          <w:tcPr>
            <w:tcW w:w="480" w:type="pct"/>
            <w:noWrap/>
            <w:hideMark/>
          </w:tcPr>
          <w:p w14:paraId="3890FD05" w14:textId="77777777" w:rsidR="005B1647" w:rsidRPr="005B5E8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B5E8F">
              <w:t>41 300</w:t>
            </w:r>
          </w:p>
        </w:tc>
        <w:tc>
          <w:tcPr>
            <w:tcW w:w="769" w:type="pct"/>
            <w:noWrap/>
            <w:hideMark/>
          </w:tcPr>
          <w:p w14:paraId="2D477EC3" w14:textId="77777777" w:rsidR="005B1647" w:rsidRPr="005B5E8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B5E8F">
              <w:t>37 956</w:t>
            </w:r>
          </w:p>
        </w:tc>
      </w:tr>
      <w:tr w:rsidR="00155607" w14:paraId="2B6207FC"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481" w:type="pct"/>
            <w:noWrap/>
            <w:vAlign w:val="top"/>
            <w:hideMark/>
          </w:tcPr>
          <w:p w14:paraId="0B7AA878" w14:textId="77777777" w:rsidR="005B1647" w:rsidRPr="005B5E8F" w:rsidRDefault="005B1647" w:rsidP="005B1647">
            <w:pPr>
              <w:pStyle w:val="Tabell"/>
            </w:pPr>
            <w:r w:rsidRPr="005B5E8F">
              <w:t>22</w:t>
            </w:r>
          </w:p>
        </w:tc>
        <w:tc>
          <w:tcPr>
            <w:tcW w:w="3269" w:type="pct"/>
            <w:noWrap/>
            <w:hideMark/>
          </w:tcPr>
          <w:p w14:paraId="7B9DBE56" w14:textId="77777777" w:rsidR="005B1647" w:rsidRPr="005B5E8F"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5B5E8F">
              <w:t xml:space="preserve">Sjöfartsverkets lång- och kortfristiga lån i eller utanför Riksgäldskontoret </w:t>
            </w:r>
          </w:p>
        </w:tc>
        <w:tc>
          <w:tcPr>
            <w:tcW w:w="480" w:type="pct"/>
            <w:noWrap/>
            <w:hideMark/>
          </w:tcPr>
          <w:p w14:paraId="6D9BD2AA" w14:textId="77777777" w:rsidR="005B1647" w:rsidRPr="005B5E8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B5E8F">
              <w:t>100</w:t>
            </w:r>
          </w:p>
        </w:tc>
        <w:tc>
          <w:tcPr>
            <w:tcW w:w="769" w:type="pct"/>
            <w:noWrap/>
            <w:hideMark/>
          </w:tcPr>
          <w:p w14:paraId="0DEDB37B" w14:textId="77777777" w:rsidR="005B1647" w:rsidRPr="005B5E8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B5E8F">
              <w:t>0</w:t>
            </w:r>
          </w:p>
        </w:tc>
      </w:tr>
      <w:tr w:rsidR="00155607" w14:paraId="6AD91820"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481" w:type="pct"/>
            <w:noWrap/>
            <w:vAlign w:val="top"/>
            <w:hideMark/>
          </w:tcPr>
          <w:p w14:paraId="0D39E6F3" w14:textId="77777777" w:rsidR="005B1647" w:rsidRPr="005B5E8F" w:rsidRDefault="005B1647" w:rsidP="005B1647">
            <w:pPr>
              <w:pStyle w:val="Tabell"/>
            </w:pPr>
            <w:r w:rsidRPr="005B5E8F">
              <w:t>22</w:t>
            </w:r>
          </w:p>
        </w:tc>
        <w:tc>
          <w:tcPr>
            <w:tcW w:w="3269" w:type="pct"/>
            <w:noWrap/>
            <w:hideMark/>
          </w:tcPr>
          <w:p w14:paraId="015DBCD7" w14:textId="77777777" w:rsidR="005B1647" w:rsidRPr="005B5E8F"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5B5E8F">
              <w:t>Trafikverket (tidigare Botniabanan AB) för fortsatt utbyggnad av Botniabanan</w:t>
            </w:r>
            <w:r w:rsidRPr="005B5E8F">
              <w:rPr>
                <w:vertAlign w:val="superscript"/>
              </w:rPr>
              <w:t>2</w:t>
            </w:r>
          </w:p>
        </w:tc>
        <w:tc>
          <w:tcPr>
            <w:tcW w:w="480" w:type="pct"/>
            <w:noWrap/>
            <w:hideMark/>
          </w:tcPr>
          <w:p w14:paraId="04223F4E" w14:textId="77777777" w:rsidR="005B1647" w:rsidRPr="005B5E8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B5E8F">
              <w:t>16 500</w:t>
            </w:r>
          </w:p>
        </w:tc>
        <w:tc>
          <w:tcPr>
            <w:tcW w:w="769" w:type="pct"/>
            <w:noWrap/>
            <w:hideMark/>
          </w:tcPr>
          <w:p w14:paraId="30E3337C" w14:textId="77777777" w:rsidR="005B1647" w:rsidRPr="005B5E8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B5E8F">
              <w:t>12 807</w:t>
            </w:r>
          </w:p>
        </w:tc>
      </w:tr>
      <w:tr w:rsidR="00155607" w14:paraId="257F6BB4"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481" w:type="pct"/>
            <w:noWrap/>
            <w:vAlign w:val="top"/>
            <w:hideMark/>
          </w:tcPr>
          <w:p w14:paraId="47810C8A" w14:textId="77777777" w:rsidR="005B1647" w:rsidRPr="005B5E8F" w:rsidRDefault="005B1647" w:rsidP="005B1647">
            <w:pPr>
              <w:pStyle w:val="Tabell"/>
            </w:pPr>
            <w:r w:rsidRPr="005B5E8F">
              <w:t>22</w:t>
            </w:r>
          </w:p>
        </w:tc>
        <w:tc>
          <w:tcPr>
            <w:tcW w:w="3269" w:type="pct"/>
            <w:noWrap/>
            <w:hideMark/>
          </w:tcPr>
          <w:p w14:paraId="3CCAD6F9" w14:textId="77777777" w:rsidR="005B1647" w:rsidRPr="005B5E8F"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5B5E8F">
              <w:t xml:space="preserve">Luftfartsverkets lån i och utanför Riksgäldskontoret </w:t>
            </w:r>
          </w:p>
        </w:tc>
        <w:tc>
          <w:tcPr>
            <w:tcW w:w="480" w:type="pct"/>
            <w:noWrap/>
            <w:hideMark/>
          </w:tcPr>
          <w:p w14:paraId="4CA5DF87" w14:textId="77777777" w:rsidR="005B1647" w:rsidRPr="005B5E8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B5E8F">
              <w:t>3 850</w:t>
            </w:r>
          </w:p>
        </w:tc>
        <w:tc>
          <w:tcPr>
            <w:tcW w:w="769" w:type="pct"/>
            <w:noWrap/>
            <w:hideMark/>
          </w:tcPr>
          <w:p w14:paraId="127D2C6A" w14:textId="77777777" w:rsidR="005B1647" w:rsidRPr="005B5E8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B5E8F">
              <w:t>0</w:t>
            </w:r>
          </w:p>
        </w:tc>
      </w:tr>
      <w:tr w:rsidR="00155607" w14:paraId="24539768" w14:textId="77777777" w:rsidTr="00155607">
        <w:trPr>
          <w:cnfStyle w:val="010000000000" w:firstRow="0" w:lastRow="1" w:firstColumn="0" w:lastColumn="0" w:oddVBand="0" w:evenVBand="0" w:oddHBand="0" w:evenHBand="0" w:firstRowFirstColumn="0" w:firstRowLastColumn="0" w:lastRowFirstColumn="0" w:lastRowLastColumn="0"/>
          <w:trHeight w:val="225"/>
        </w:trPr>
        <w:tc>
          <w:tcPr>
            <w:cnfStyle w:val="001000000000" w:firstRow="0" w:lastRow="0" w:firstColumn="1" w:lastColumn="0" w:oddVBand="0" w:evenVBand="0" w:oddHBand="0" w:evenHBand="0" w:firstRowFirstColumn="0" w:firstRowLastColumn="0" w:lastRowFirstColumn="0" w:lastRowLastColumn="0"/>
            <w:tcW w:w="481" w:type="pct"/>
            <w:noWrap/>
            <w:vAlign w:val="top"/>
            <w:hideMark/>
          </w:tcPr>
          <w:p w14:paraId="77A97D5C" w14:textId="77777777" w:rsidR="005B1647" w:rsidRPr="005B5E8F" w:rsidRDefault="005B1647" w:rsidP="005B1647">
            <w:pPr>
              <w:pStyle w:val="Tabell"/>
            </w:pPr>
            <w:r w:rsidRPr="005B5E8F">
              <w:t> </w:t>
            </w:r>
          </w:p>
        </w:tc>
        <w:tc>
          <w:tcPr>
            <w:tcW w:w="3269" w:type="pct"/>
            <w:noWrap/>
            <w:hideMark/>
          </w:tcPr>
          <w:p w14:paraId="3C3B1A93" w14:textId="77777777" w:rsidR="005B1647" w:rsidRPr="005B5E8F" w:rsidRDefault="005B1647" w:rsidP="005B1647">
            <w:pPr>
              <w:pStyle w:val="Tabell"/>
              <w:jc w:val="left"/>
              <w:cnfStyle w:val="010000000000" w:firstRow="0" w:lastRow="1" w:firstColumn="0" w:lastColumn="0" w:oddVBand="0" w:evenVBand="0" w:oddHBand="0" w:evenHBand="0" w:firstRowFirstColumn="0" w:firstRowLastColumn="0" w:lastRowFirstColumn="0" w:lastRowLastColumn="0"/>
            </w:pPr>
            <w:r w:rsidRPr="005B5E8F">
              <w:t>Summa</w:t>
            </w:r>
          </w:p>
        </w:tc>
        <w:tc>
          <w:tcPr>
            <w:tcW w:w="480" w:type="pct"/>
            <w:noWrap/>
            <w:hideMark/>
          </w:tcPr>
          <w:p w14:paraId="42773F76" w14:textId="77777777" w:rsidR="005B1647" w:rsidRPr="005B5E8F" w:rsidRDefault="005B1647" w:rsidP="005B1647">
            <w:pPr>
              <w:pStyle w:val="Tabell"/>
              <w:cnfStyle w:val="010000000000" w:firstRow="0" w:lastRow="1" w:firstColumn="0" w:lastColumn="0" w:oddVBand="0" w:evenVBand="0" w:oddHBand="0" w:evenHBand="0" w:firstRowFirstColumn="0" w:firstRowLastColumn="0" w:lastRowFirstColumn="0" w:lastRowLastColumn="0"/>
            </w:pPr>
            <w:r w:rsidRPr="005B5E8F">
              <w:t>103 700</w:t>
            </w:r>
          </w:p>
        </w:tc>
        <w:tc>
          <w:tcPr>
            <w:tcW w:w="769" w:type="pct"/>
            <w:noWrap/>
            <w:hideMark/>
          </w:tcPr>
          <w:p w14:paraId="73CA6556" w14:textId="77777777" w:rsidR="005B1647" w:rsidRPr="005B5E8F" w:rsidRDefault="005B1647" w:rsidP="005B1647">
            <w:pPr>
              <w:pStyle w:val="Tabell"/>
              <w:cnfStyle w:val="010000000000" w:firstRow="0" w:lastRow="1" w:firstColumn="0" w:lastColumn="0" w:oddVBand="0" w:evenVBand="0" w:oddHBand="0" w:evenHBand="0" w:firstRowFirstColumn="0" w:firstRowLastColumn="0" w:lastRowFirstColumn="0" w:lastRowLastColumn="0"/>
            </w:pPr>
            <w:r w:rsidRPr="005B5E8F">
              <w:t>82 766</w:t>
            </w:r>
          </w:p>
        </w:tc>
      </w:tr>
    </w:tbl>
    <w:p w14:paraId="78F1965A" w14:textId="77777777" w:rsidR="005B1647" w:rsidRDefault="005B1647" w:rsidP="005B1647">
      <w:pPr>
        <w:pStyle w:val="TabellFotnot"/>
      </w:pPr>
      <w:r w:rsidRPr="005B5E8F">
        <w:rPr>
          <w:vertAlign w:val="superscript"/>
        </w:rPr>
        <w:t>1</w:t>
      </w:r>
      <w:r w:rsidRPr="005B5E8F">
        <w:t xml:space="preserve"> </w:t>
      </w:r>
      <w:r>
        <w:t>P</w:t>
      </w:r>
      <w:r w:rsidRPr="005B5E8F">
        <w:t>rop. 2013/14:1, bet. 2013/14:FiU2, rskr. 2013/14:135</w:t>
      </w:r>
      <w:r>
        <w:t>.</w:t>
      </w:r>
    </w:p>
    <w:p w14:paraId="6721FCC5" w14:textId="77777777" w:rsidR="005B1647" w:rsidRDefault="005B1647" w:rsidP="005B1647">
      <w:pPr>
        <w:pStyle w:val="TabellFotnot"/>
      </w:pPr>
      <w:r w:rsidRPr="005B5E8F">
        <w:rPr>
          <w:vertAlign w:val="superscript"/>
        </w:rPr>
        <w:t>2</w:t>
      </w:r>
      <w:r w:rsidRPr="005B5E8F">
        <w:t xml:space="preserve"> </w:t>
      </w:r>
      <w:r>
        <w:t>P</w:t>
      </w:r>
      <w:r w:rsidRPr="005B5E8F">
        <w:t>rop. 2011/12:1, bet. 2011/12:TU1, rskr. 2011/12:87</w:t>
      </w:r>
      <w:r>
        <w:t>.</w:t>
      </w:r>
    </w:p>
    <w:p w14:paraId="1DEAF7FF" w14:textId="77777777" w:rsidR="005B1647" w:rsidRPr="005B5E8F" w:rsidRDefault="005B1647" w:rsidP="005B1647">
      <w:r>
        <w:br w:type="page"/>
      </w:r>
    </w:p>
    <w:p w14:paraId="5A38B0BA" w14:textId="77777777" w:rsidR="005B1647" w:rsidRDefault="005B1647" w:rsidP="005B1647">
      <w:pPr>
        <w:pStyle w:val="Rubrik2"/>
      </w:pPr>
      <w:bookmarkStart w:id="226" w:name="_Toc37350648"/>
      <w:r w:rsidRPr="0061394A">
        <w:lastRenderedPageBreak/>
        <w:t>Övriga krediter</w:t>
      </w:r>
      <w:bookmarkEnd w:id="226"/>
    </w:p>
    <w:p w14:paraId="4BE0A729" w14:textId="0CC8158A" w:rsidR="005B1647" w:rsidRDefault="005B1647" w:rsidP="005B1647">
      <w:pPr>
        <w:pStyle w:val="TabellRubrik"/>
      </w:pPr>
      <w:bookmarkStart w:id="227" w:name="_Toc37340132"/>
      <w:r>
        <w:t xml:space="preserve">Tabell </w:t>
      </w:r>
      <w:r>
        <w:fldChar w:fldCharType="begin"/>
      </w:r>
      <w:r>
        <w:instrText xml:space="preserve"> STYLEREF  "Rubrik 1" \n</w:instrText>
      </w:r>
      <w:r>
        <w:fldChar w:fldCharType="separate"/>
      </w:r>
      <w:r w:rsidR="00301022">
        <w:rPr>
          <w:noProof/>
        </w:rPr>
        <w:t>2</w:t>
      </w:r>
      <w:r>
        <w:rPr>
          <w:noProof/>
        </w:rPr>
        <w:fldChar w:fldCharType="end"/>
      </w:r>
      <w:r>
        <w:t>.</w:t>
      </w:r>
      <w:fldSimple w:instr=" SEQ Tabell \* ARABIC \s 1 ">
        <w:r w:rsidR="00301022">
          <w:rPr>
            <w:noProof/>
          </w:rPr>
          <w:t>132</w:t>
        </w:r>
      </w:fldSimple>
      <w:r>
        <w:tab/>
      </w:r>
      <w:r w:rsidRPr="0061394A">
        <w:t>Övriga krediter</w:t>
      </w:r>
      <w:bookmarkEnd w:id="227"/>
    </w:p>
    <w:p w14:paraId="0479B6B3" w14:textId="77777777" w:rsidR="005B1647" w:rsidRDefault="005B1647" w:rsidP="005B1647">
      <w:pPr>
        <w:pStyle w:val="TabellUnderrubrik"/>
      </w:pPr>
      <w:r w:rsidRPr="0061394A">
        <w:t>Miljoner kronor</w:t>
      </w:r>
    </w:p>
    <w:tbl>
      <w:tblPr>
        <w:tblStyle w:val="RKBPTabell"/>
        <w:tblW w:w="5000" w:type="pct"/>
        <w:tblLayout w:type="fixed"/>
        <w:tblLook w:val="04E0" w:firstRow="1" w:lastRow="1" w:firstColumn="1" w:lastColumn="0" w:noHBand="0" w:noVBand="1"/>
      </w:tblPr>
      <w:tblGrid>
        <w:gridCol w:w="708"/>
        <w:gridCol w:w="4394"/>
        <w:gridCol w:w="1134"/>
        <w:gridCol w:w="1134"/>
      </w:tblGrid>
      <w:tr w:rsidR="00155607" w14:paraId="35E44168" w14:textId="77777777" w:rsidTr="00BE1FEE">
        <w:trPr>
          <w:cnfStyle w:val="100000000000" w:firstRow="1" w:lastRow="0" w:firstColumn="0" w:lastColumn="0" w:oddVBand="0" w:evenVBand="0" w:oddHBand="0" w:evenHBand="0" w:firstRowFirstColumn="0" w:firstRowLastColumn="0" w:lastRowFirstColumn="0" w:lastRowLastColumn="0"/>
          <w:trHeight w:val="255"/>
          <w:tblHeader w:val="0"/>
        </w:trPr>
        <w:tc>
          <w:tcPr>
            <w:cnfStyle w:val="001000000000" w:firstRow="0" w:lastRow="0" w:firstColumn="1" w:lastColumn="0" w:oddVBand="0" w:evenVBand="0" w:oddHBand="0" w:evenHBand="0" w:firstRowFirstColumn="0" w:firstRowLastColumn="0" w:lastRowFirstColumn="0" w:lastRowLastColumn="0"/>
            <w:tcW w:w="481"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hideMark/>
          </w:tcPr>
          <w:p w14:paraId="4C62AC98" w14:textId="77777777" w:rsidR="005B1647" w:rsidRPr="0061394A" w:rsidRDefault="005B1647" w:rsidP="005B1647">
            <w:pPr>
              <w:pStyle w:val="TabellHuvud"/>
            </w:pPr>
            <w:r w:rsidRPr="0061394A">
              <w:t>U</w:t>
            </w:r>
            <w:r>
              <w:t>tgifts-område</w:t>
            </w:r>
          </w:p>
        </w:tc>
        <w:tc>
          <w:tcPr>
            <w:tcW w:w="2980"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hideMark/>
          </w:tcPr>
          <w:p w14:paraId="00842C92" w14:textId="77777777" w:rsidR="005B1647" w:rsidRPr="0061394A" w:rsidRDefault="005B1647" w:rsidP="005B1647">
            <w:pPr>
              <w:pStyle w:val="TabellHuvud"/>
              <w:jc w:val="left"/>
              <w:cnfStyle w:val="100000000000" w:firstRow="1" w:lastRow="0" w:firstColumn="0" w:lastColumn="0" w:oddVBand="0" w:evenVBand="0" w:oddHBand="0" w:evenHBand="0" w:firstRowFirstColumn="0" w:firstRowLastColumn="0" w:lastRowFirstColumn="0" w:lastRowLastColumn="0"/>
            </w:pPr>
            <w:r w:rsidRPr="0061394A">
              <w:t>Övriga krediter i Riksgäldskontoret</w:t>
            </w:r>
          </w:p>
        </w:tc>
        <w:tc>
          <w:tcPr>
            <w:tcW w:w="769"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hideMark/>
          </w:tcPr>
          <w:p w14:paraId="69AE9F59" w14:textId="77777777" w:rsidR="005B1647" w:rsidRPr="0061394A"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61394A">
              <w:t>Kredit</w:t>
            </w:r>
          </w:p>
        </w:tc>
        <w:tc>
          <w:tcPr>
            <w:tcW w:w="769"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hideMark/>
          </w:tcPr>
          <w:p w14:paraId="6B241004" w14:textId="77777777" w:rsidR="005B1647" w:rsidRPr="0061394A"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61394A">
              <w:t>Lån 2019-12-31</w:t>
            </w:r>
          </w:p>
        </w:tc>
      </w:tr>
      <w:tr w:rsidR="00155607" w14:paraId="10ADF758"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481" w:type="pct"/>
            <w:tcBorders>
              <w:top w:val="single" w:sz="12" w:space="0" w:color="auto"/>
            </w:tcBorders>
            <w:noWrap/>
            <w:vAlign w:val="top"/>
            <w:hideMark/>
          </w:tcPr>
          <w:p w14:paraId="2307028B" w14:textId="77777777" w:rsidR="005B1647" w:rsidRPr="0061394A" w:rsidRDefault="005B1647" w:rsidP="005B1647">
            <w:pPr>
              <w:pStyle w:val="Tabell"/>
            </w:pPr>
            <w:r w:rsidRPr="0061394A">
              <w:t>2</w:t>
            </w:r>
          </w:p>
        </w:tc>
        <w:tc>
          <w:tcPr>
            <w:tcW w:w="2980" w:type="pct"/>
            <w:tcBorders>
              <w:top w:val="single" w:sz="12" w:space="0" w:color="auto"/>
            </w:tcBorders>
            <w:noWrap/>
            <w:hideMark/>
          </w:tcPr>
          <w:p w14:paraId="5EF942CB" w14:textId="77777777" w:rsidR="005B1647" w:rsidRPr="0061394A"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61394A">
              <w:t>Insättningsgarantin</w:t>
            </w:r>
            <w:r w:rsidRPr="000D47A2">
              <w:rPr>
                <w:vertAlign w:val="superscript"/>
              </w:rPr>
              <w:t>1</w:t>
            </w:r>
          </w:p>
        </w:tc>
        <w:tc>
          <w:tcPr>
            <w:tcW w:w="769" w:type="pct"/>
            <w:tcBorders>
              <w:top w:val="single" w:sz="12" w:space="0" w:color="auto"/>
            </w:tcBorders>
            <w:noWrap/>
            <w:hideMark/>
          </w:tcPr>
          <w:p w14:paraId="1B845DB5" w14:textId="77777777" w:rsidR="005B1647" w:rsidRPr="0061394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1394A">
              <w:t>Obegränsad</w:t>
            </w:r>
          </w:p>
        </w:tc>
        <w:tc>
          <w:tcPr>
            <w:tcW w:w="769" w:type="pct"/>
            <w:tcBorders>
              <w:top w:val="single" w:sz="12" w:space="0" w:color="auto"/>
            </w:tcBorders>
            <w:noWrap/>
            <w:hideMark/>
          </w:tcPr>
          <w:p w14:paraId="400BBB2D" w14:textId="77777777" w:rsidR="005B1647" w:rsidRPr="0061394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1394A">
              <w:t>0</w:t>
            </w:r>
          </w:p>
        </w:tc>
      </w:tr>
      <w:tr w:rsidR="00155607" w14:paraId="7CF6A629"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481" w:type="pct"/>
            <w:noWrap/>
            <w:vAlign w:val="top"/>
            <w:hideMark/>
          </w:tcPr>
          <w:p w14:paraId="4FE79B0B" w14:textId="77777777" w:rsidR="005B1647" w:rsidRPr="0061394A" w:rsidRDefault="005B1647" w:rsidP="005B1647">
            <w:pPr>
              <w:pStyle w:val="Tabell"/>
            </w:pPr>
            <w:r w:rsidRPr="0061394A">
              <w:t>2</w:t>
            </w:r>
          </w:p>
        </w:tc>
        <w:tc>
          <w:tcPr>
            <w:tcW w:w="2980" w:type="pct"/>
            <w:noWrap/>
            <w:hideMark/>
          </w:tcPr>
          <w:p w14:paraId="0333C480" w14:textId="77777777" w:rsidR="005B1647" w:rsidRPr="0061394A"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61394A">
              <w:t>Investerarskyddet</w:t>
            </w:r>
            <w:r w:rsidRPr="000D47A2">
              <w:rPr>
                <w:vertAlign w:val="superscript"/>
              </w:rPr>
              <w:t>2</w:t>
            </w:r>
          </w:p>
        </w:tc>
        <w:tc>
          <w:tcPr>
            <w:tcW w:w="769" w:type="pct"/>
            <w:noWrap/>
            <w:hideMark/>
          </w:tcPr>
          <w:p w14:paraId="74060B42" w14:textId="77777777" w:rsidR="005B1647" w:rsidRPr="0061394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1394A">
              <w:t>Obegränsad</w:t>
            </w:r>
          </w:p>
        </w:tc>
        <w:tc>
          <w:tcPr>
            <w:tcW w:w="769" w:type="pct"/>
            <w:noWrap/>
            <w:hideMark/>
          </w:tcPr>
          <w:p w14:paraId="26EADBFD" w14:textId="77777777" w:rsidR="005B1647" w:rsidRPr="0061394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1394A">
              <w:t>0</w:t>
            </w:r>
          </w:p>
        </w:tc>
      </w:tr>
      <w:tr w:rsidR="00155607" w14:paraId="1D515FC5"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481" w:type="pct"/>
            <w:noWrap/>
            <w:vAlign w:val="top"/>
            <w:hideMark/>
          </w:tcPr>
          <w:p w14:paraId="5C56A4C8" w14:textId="77777777" w:rsidR="005B1647" w:rsidRPr="0061394A" w:rsidRDefault="005B1647" w:rsidP="005B1647">
            <w:pPr>
              <w:pStyle w:val="Tabell"/>
            </w:pPr>
            <w:r w:rsidRPr="0061394A">
              <w:t>2</w:t>
            </w:r>
          </w:p>
        </w:tc>
        <w:tc>
          <w:tcPr>
            <w:tcW w:w="2980" w:type="pct"/>
            <w:noWrap/>
            <w:hideMark/>
          </w:tcPr>
          <w:p w14:paraId="02FC8478" w14:textId="77777777" w:rsidR="005B1647" w:rsidRPr="0061394A"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61394A">
              <w:t>Kredit för infriande av kapitalgarantier till internationella finansiella institutioner</w:t>
            </w:r>
            <w:r w:rsidRPr="000D47A2">
              <w:rPr>
                <w:vertAlign w:val="superscript"/>
              </w:rPr>
              <w:t>3</w:t>
            </w:r>
          </w:p>
        </w:tc>
        <w:tc>
          <w:tcPr>
            <w:tcW w:w="769" w:type="pct"/>
            <w:noWrap/>
            <w:hideMark/>
          </w:tcPr>
          <w:p w14:paraId="2C72B414" w14:textId="77777777" w:rsidR="005B1647" w:rsidRPr="0061394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1394A">
              <w:t>Obegränsad</w:t>
            </w:r>
          </w:p>
        </w:tc>
        <w:tc>
          <w:tcPr>
            <w:tcW w:w="769" w:type="pct"/>
            <w:noWrap/>
            <w:hideMark/>
          </w:tcPr>
          <w:p w14:paraId="47733DDB" w14:textId="77777777" w:rsidR="005B1647" w:rsidRPr="0061394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1394A">
              <w:t>0</w:t>
            </w:r>
          </w:p>
        </w:tc>
      </w:tr>
      <w:tr w:rsidR="00155607" w14:paraId="55D3B932"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481" w:type="pct"/>
            <w:noWrap/>
            <w:vAlign w:val="top"/>
            <w:hideMark/>
          </w:tcPr>
          <w:p w14:paraId="73C41146" w14:textId="77777777" w:rsidR="005B1647" w:rsidRPr="0061394A" w:rsidRDefault="005B1647" w:rsidP="005B1647">
            <w:pPr>
              <w:pStyle w:val="Tabell"/>
            </w:pPr>
            <w:r w:rsidRPr="0061394A">
              <w:t>2</w:t>
            </w:r>
          </w:p>
        </w:tc>
        <w:tc>
          <w:tcPr>
            <w:tcW w:w="2980" w:type="pct"/>
            <w:noWrap/>
            <w:hideMark/>
          </w:tcPr>
          <w:p w14:paraId="43D7A397" w14:textId="77777777" w:rsidR="005B1647" w:rsidRPr="0061394A"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61394A">
              <w:t>Kredit för infriande av Riksgäldskontorets garantier (ordinarie garantireserv)</w:t>
            </w:r>
            <w:r w:rsidRPr="000D47A2">
              <w:rPr>
                <w:vertAlign w:val="superscript"/>
              </w:rPr>
              <w:t>4</w:t>
            </w:r>
          </w:p>
        </w:tc>
        <w:tc>
          <w:tcPr>
            <w:tcW w:w="769" w:type="pct"/>
            <w:noWrap/>
            <w:hideMark/>
          </w:tcPr>
          <w:p w14:paraId="42ABA6C1" w14:textId="77777777" w:rsidR="005B1647" w:rsidRPr="0061394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1394A">
              <w:t>Obegränsad</w:t>
            </w:r>
          </w:p>
        </w:tc>
        <w:tc>
          <w:tcPr>
            <w:tcW w:w="769" w:type="pct"/>
            <w:noWrap/>
            <w:hideMark/>
          </w:tcPr>
          <w:p w14:paraId="4E291E38" w14:textId="77777777" w:rsidR="005B1647" w:rsidRPr="0061394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1394A">
              <w:t>0</w:t>
            </w:r>
          </w:p>
        </w:tc>
      </w:tr>
      <w:tr w:rsidR="00155607" w14:paraId="36748895"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481" w:type="pct"/>
            <w:noWrap/>
            <w:vAlign w:val="top"/>
            <w:hideMark/>
          </w:tcPr>
          <w:p w14:paraId="328B0679" w14:textId="77777777" w:rsidR="005B1647" w:rsidRPr="0061394A" w:rsidRDefault="005B1647" w:rsidP="005B1647">
            <w:pPr>
              <w:pStyle w:val="Tabell"/>
            </w:pPr>
            <w:r w:rsidRPr="0061394A">
              <w:t>2</w:t>
            </w:r>
          </w:p>
        </w:tc>
        <w:tc>
          <w:tcPr>
            <w:tcW w:w="2980" w:type="pct"/>
            <w:noWrap/>
            <w:hideMark/>
          </w:tcPr>
          <w:p w14:paraId="1A842B26" w14:textId="77777777" w:rsidR="005B1647" w:rsidRPr="0061394A"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61394A">
              <w:t>För Riksgäldskontorets utlåningsverksamhet</w:t>
            </w:r>
            <w:r w:rsidRPr="000D47A2">
              <w:rPr>
                <w:vertAlign w:val="superscript"/>
              </w:rPr>
              <w:t>5</w:t>
            </w:r>
          </w:p>
        </w:tc>
        <w:tc>
          <w:tcPr>
            <w:tcW w:w="769" w:type="pct"/>
            <w:noWrap/>
            <w:hideMark/>
          </w:tcPr>
          <w:p w14:paraId="5B780674" w14:textId="77777777" w:rsidR="005B1647" w:rsidRPr="0061394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1394A">
              <w:t>Obegränsad</w:t>
            </w:r>
          </w:p>
        </w:tc>
        <w:tc>
          <w:tcPr>
            <w:tcW w:w="769" w:type="pct"/>
            <w:noWrap/>
            <w:hideMark/>
          </w:tcPr>
          <w:p w14:paraId="269C6C14" w14:textId="77777777" w:rsidR="005B1647" w:rsidRPr="0061394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1394A">
              <w:t>0</w:t>
            </w:r>
          </w:p>
        </w:tc>
      </w:tr>
      <w:tr w:rsidR="00155607" w14:paraId="2FA898AB"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481" w:type="pct"/>
            <w:noWrap/>
            <w:vAlign w:val="top"/>
            <w:hideMark/>
          </w:tcPr>
          <w:p w14:paraId="29DAA6E3" w14:textId="77777777" w:rsidR="005B1647" w:rsidRPr="0061394A" w:rsidRDefault="005B1647" w:rsidP="005B1647">
            <w:pPr>
              <w:pStyle w:val="Tabell"/>
            </w:pPr>
            <w:r w:rsidRPr="0061394A">
              <w:t>2</w:t>
            </w:r>
          </w:p>
        </w:tc>
        <w:tc>
          <w:tcPr>
            <w:tcW w:w="2980" w:type="pct"/>
            <w:noWrap/>
            <w:hideMark/>
          </w:tcPr>
          <w:p w14:paraId="44412B2E" w14:textId="77777777" w:rsidR="005B1647" w:rsidRPr="0061394A"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61394A">
              <w:t>Kammarkollegiets behov av likviditet för inrättande av nya myndigheter</w:t>
            </w:r>
          </w:p>
        </w:tc>
        <w:tc>
          <w:tcPr>
            <w:tcW w:w="769" w:type="pct"/>
            <w:noWrap/>
            <w:hideMark/>
          </w:tcPr>
          <w:p w14:paraId="13225FF3" w14:textId="77777777" w:rsidR="005B1647" w:rsidRPr="0061394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1394A">
              <w:t>250</w:t>
            </w:r>
          </w:p>
        </w:tc>
        <w:tc>
          <w:tcPr>
            <w:tcW w:w="769" w:type="pct"/>
            <w:noWrap/>
            <w:hideMark/>
          </w:tcPr>
          <w:p w14:paraId="28C7B7C2" w14:textId="77777777" w:rsidR="005B1647" w:rsidRPr="0061394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1394A">
              <w:t>0</w:t>
            </w:r>
          </w:p>
        </w:tc>
      </w:tr>
      <w:tr w:rsidR="00155607" w14:paraId="71F5981B"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481" w:type="pct"/>
            <w:noWrap/>
            <w:vAlign w:val="top"/>
            <w:hideMark/>
          </w:tcPr>
          <w:p w14:paraId="2FB03DD8" w14:textId="77777777" w:rsidR="005B1647" w:rsidRPr="0061394A" w:rsidRDefault="005B1647" w:rsidP="005B1647">
            <w:pPr>
              <w:pStyle w:val="Tabell"/>
            </w:pPr>
            <w:r w:rsidRPr="0061394A">
              <w:t>2</w:t>
            </w:r>
          </w:p>
        </w:tc>
        <w:tc>
          <w:tcPr>
            <w:tcW w:w="2980" w:type="pct"/>
            <w:noWrap/>
            <w:hideMark/>
          </w:tcPr>
          <w:p w14:paraId="1741559F" w14:textId="77777777" w:rsidR="005B1647" w:rsidRPr="0061394A"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61394A">
              <w:t>Statens tjänstepensionsverk - behov av likviditet i pensionshanteringen</w:t>
            </w:r>
          </w:p>
        </w:tc>
        <w:tc>
          <w:tcPr>
            <w:tcW w:w="769" w:type="pct"/>
            <w:noWrap/>
            <w:hideMark/>
          </w:tcPr>
          <w:p w14:paraId="407E798C" w14:textId="77777777" w:rsidR="005B1647" w:rsidRPr="0061394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1394A">
              <w:t>100</w:t>
            </w:r>
          </w:p>
        </w:tc>
        <w:tc>
          <w:tcPr>
            <w:tcW w:w="769" w:type="pct"/>
            <w:noWrap/>
            <w:hideMark/>
          </w:tcPr>
          <w:p w14:paraId="4F09BFF5" w14:textId="77777777" w:rsidR="005B1647" w:rsidRPr="0061394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1394A">
              <w:t>30</w:t>
            </w:r>
          </w:p>
        </w:tc>
      </w:tr>
      <w:tr w:rsidR="00155607" w14:paraId="75D948A7"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481" w:type="pct"/>
            <w:noWrap/>
            <w:vAlign w:val="top"/>
            <w:hideMark/>
          </w:tcPr>
          <w:p w14:paraId="1A384BA2" w14:textId="77777777" w:rsidR="005B1647" w:rsidRPr="0061394A" w:rsidRDefault="005B1647" w:rsidP="005B1647">
            <w:pPr>
              <w:pStyle w:val="Tabell"/>
            </w:pPr>
            <w:r w:rsidRPr="0061394A">
              <w:t>2</w:t>
            </w:r>
          </w:p>
        </w:tc>
        <w:tc>
          <w:tcPr>
            <w:tcW w:w="2980" w:type="pct"/>
            <w:noWrap/>
            <w:hideMark/>
          </w:tcPr>
          <w:p w14:paraId="7CBA49BC" w14:textId="77777777" w:rsidR="005B1647" w:rsidRPr="0061394A"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61394A">
              <w:t>Kammarkollegiets kredit för statliga försäkringssystemet</w:t>
            </w:r>
            <w:r w:rsidRPr="000D47A2">
              <w:rPr>
                <w:vertAlign w:val="superscript"/>
              </w:rPr>
              <w:t>6</w:t>
            </w:r>
          </w:p>
        </w:tc>
        <w:tc>
          <w:tcPr>
            <w:tcW w:w="769" w:type="pct"/>
            <w:noWrap/>
            <w:hideMark/>
          </w:tcPr>
          <w:p w14:paraId="11ABA0DE" w14:textId="77777777" w:rsidR="005B1647" w:rsidRPr="0061394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1394A">
              <w:t>100</w:t>
            </w:r>
          </w:p>
        </w:tc>
        <w:tc>
          <w:tcPr>
            <w:tcW w:w="769" w:type="pct"/>
            <w:noWrap/>
            <w:hideMark/>
          </w:tcPr>
          <w:p w14:paraId="004729F6" w14:textId="77777777" w:rsidR="005B1647" w:rsidRPr="0061394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1394A">
              <w:t>0</w:t>
            </w:r>
          </w:p>
        </w:tc>
      </w:tr>
      <w:tr w:rsidR="00155607" w14:paraId="2BC530D2"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481" w:type="pct"/>
            <w:noWrap/>
            <w:vAlign w:val="top"/>
            <w:hideMark/>
          </w:tcPr>
          <w:p w14:paraId="2FCC8FFB" w14:textId="77777777" w:rsidR="005B1647" w:rsidRPr="0061394A" w:rsidRDefault="005B1647" w:rsidP="005B1647">
            <w:pPr>
              <w:pStyle w:val="Tabell"/>
            </w:pPr>
            <w:r w:rsidRPr="0061394A">
              <w:t>2</w:t>
            </w:r>
          </w:p>
        </w:tc>
        <w:tc>
          <w:tcPr>
            <w:tcW w:w="2980" w:type="pct"/>
            <w:noWrap/>
            <w:hideMark/>
          </w:tcPr>
          <w:p w14:paraId="55BC52DE" w14:textId="77777777" w:rsidR="005B1647" w:rsidRPr="0061394A"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61394A">
              <w:t>Resolutionsreserven kreditram</w:t>
            </w:r>
          </w:p>
        </w:tc>
        <w:tc>
          <w:tcPr>
            <w:tcW w:w="769" w:type="pct"/>
            <w:noWrap/>
            <w:hideMark/>
          </w:tcPr>
          <w:p w14:paraId="34C401D0" w14:textId="77777777" w:rsidR="005B1647" w:rsidRPr="0061394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1394A">
              <w:t>100 000</w:t>
            </w:r>
          </w:p>
        </w:tc>
        <w:tc>
          <w:tcPr>
            <w:tcW w:w="769" w:type="pct"/>
            <w:noWrap/>
            <w:hideMark/>
          </w:tcPr>
          <w:p w14:paraId="5E86695E" w14:textId="77777777" w:rsidR="005B1647" w:rsidRPr="0061394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1394A">
              <w:t>0</w:t>
            </w:r>
          </w:p>
        </w:tc>
      </w:tr>
      <w:tr w:rsidR="00155607" w14:paraId="46EEAF65"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481" w:type="pct"/>
            <w:noWrap/>
            <w:vAlign w:val="top"/>
            <w:hideMark/>
          </w:tcPr>
          <w:p w14:paraId="416B5294" w14:textId="77777777" w:rsidR="005B1647" w:rsidRPr="0061394A" w:rsidRDefault="005B1647" w:rsidP="005B1647">
            <w:pPr>
              <w:pStyle w:val="Tabell"/>
            </w:pPr>
            <w:r w:rsidRPr="0061394A">
              <w:t>2</w:t>
            </w:r>
          </w:p>
        </w:tc>
        <w:tc>
          <w:tcPr>
            <w:tcW w:w="2980" w:type="pct"/>
            <w:noWrap/>
            <w:hideMark/>
          </w:tcPr>
          <w:p w14:paraId="4D4BC278" w14:textId="77777777" w:rsidR="005B1647" w:rsidRPr="0061394A"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61394A">
              <w:t>Stabilitetsfonden kreditram</w:t>
            </w:r>
          </w:p>
        </w:tc>
        <w:tc>
          <w:tcPr>
            <w:tcW w:w="769" w:type="pct"/>
            <w:noWrap/>
            <w:hideMark/>
          </w:tcPr>
          <w:p w14:paraId="6E70531A" w14:textId="77777777" w:rsidR="005B1647" w:rsidRPr="0061394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1394A">
              <w:t>50 000</w:t>
            </w:r>
          </w:p>
        </w:tc>
        <w:tc>
          <w:tcPr>
            <w:tcW w:w="769" w:type="pct"/>
            <w:noWrap/>
            <w:hideMark/>
          </w:tcPr>
          <w:p w14:paraId="663100A8" w14:textId="77777777" w:rsidR="005B1647" w:rsidRPr="0061394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1394A">
              <w:t>0</w:t>
            </w:r>
          </w:p>
        </w:tc>
      </w:tr>
      <w:tr w:rsidR="00155607" w14:paraId="4DCB9DFE"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481" w:type="pct"/>
            <w:noWrap/>
            <w:vAlign w:val="top"/>
            <w:hideMark/>
          </w:tcPr>
          <w:p w14:paraId="0A88BA94" w14:textId="77777777" w:rsidR="005B1647" w:rsidRPr="0061394A" w:rsidRDefault="005B1647" w:rsidP="005B1647">
            <w:pPr>
              <w:pStyle w:val="Tabell"/>
            </w:pPr>
            <w:r w:rsidRPr="0061394A">
              <w:t>6</w:t>
            </w:r>
          </w:p>
        </w:tc>
        <w:tc>
          <w:tcPr>
            <w:tcW w:w="2980" w:type="pct"/>
            <w:noWrap/>
            <w:hideMark/>
          </w:tcPr>
          <w:p w14:paraId="3A6A744B" w14:textId="77777777" w:rsidR="005B1647" w:rsidRPr="0061394A"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61394A">
              <w:t>Försvarets materielverks behov av rörelsekapital</w:t>
            </w:r>
          </w:p>
        </w:tc>
        <w:tc>
          <w:tcPr>
            <w:tcW w:w="769" w:type="pct"/>
            <w:noWrap/>
            <w:hideMark/>
          </w:tcPr>
          <w:p w14:paraId="20FC2CE3" w14:textId="77777777" w:rsidR="005B1647" w:rsidRPr="0061394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1394A">
              <w:t>25 500</w:t>
            </w:r>
          </w:p>
        </w:tc>
        <w:tc>
          <w:tcPr>
            <w:tcW w:w="769" w:type="pct"/>
            <w:noWrap/>
            <w:hideMark/>
          </w:tcPr>
          <w:p w14:paraId="0552D523" w14:textId="77777777" w:rsidR="005B1647" w:rsidRPr="0061394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1394A">
              <w:t>8 731</w:t>
            </w:r>
          </w:p>
        </w:tc>
      </w:tr>
      <w:tr w:rsidR="00155607" w14:paraId="1778ED1F"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481" w:type="pct"/>
            <w:noWrap/>
            <w:vAlign w:val="top"/>
            <w:hideMark/>
          </w:tcPr>
          <w:p w14:paraId="5C44FFA9" w14:textId="77777777" w:rsidR="005B1647" w:rsidRPr="0061394A" w:rsidRDefault="005B1647" w:rsidP="005B1647">
            <w:pPr>
              <w:pStyle w:val="Tabell"/>
            </w:pPr>
            <w:r w:rsidRPr="0061394A">
              <w:t>6</w:t>
            </w:r>
          </w:p>
        </w:tc>
        <w:tc>
          <w:tcPr>
            <w:tcW w:w="2980" w:type="pct"/>
            <w:noWrap/>
            <w:hideMark/>
          </w:tcPr>
          <w:p w14:paraId="5E10D122" w14:textId="77777777" w:rsidR="005B1647" w:rsidRPr="0061394A"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61394A">
              <w:t>Försvar</w:t>
            </w:r>
            <w:r>
              <w:t>s</w:t>
            </w:r>
            <w:r w:rsidRPr="0061394A">
              <w:t>maktens behov av rörelsekapital avseende materielförsörjning</w:t>
            </w:r>
          </w:p>
        </w:tc>
        <w:tc>
          <w:tcPr>
            <w:tcW w:w="769" w:type="pct"/>
            <w:noWrap/>
            <w:hideMark/>
          </w:tcPr>
          <w:p w14:paraId="4633DDEB" w14:textId="77777777" w:rsidR="005B1647" w:rsidRPr="0061394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1394A">
              <w:t>2 000</w:t>
            </w:r>
          </w:p>
        </w:tc>
        <w:tc>
          <w:tcPr>
            <w:tcW w:w="769" w:type="pct"/>
            <w:noWrap/>
            <w:hideMark/>
          </w:tcPr>
          <w:p w14:paraId="4ED54EAC" w14:textId="77777777" w:rsidR="005B1647" w:rsidRPr="0061394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1394A">
              <w:t>0</w:t>
            </w:r>
          </w:p>
        </w:tc>
      </w:tr>
      <w:tr w:rsidR="00155607" w14:paraId="152D7B8E"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481" w:type="pct"/>
            <w:noWrap/>
            <w:vAlign w:val="top"/>
            <w:hideMark/>
          </w:tcPr>
          <w:p w14:paraId="44E08C1C" w14:textId="77777777" w:rsidR="005B1647" w:rsidRPr="0061394A" w:rsidRDefault="005B1647" w:rsidP="005B1647">
            <w:pPr>
              <w:pStyle w:val="Tabell"/>
            </w:pPr>
            <w:r w:rsidRPr="0061394A">
              <w:t>6</w:t>
            </w:r>
          </w:p>
        </w:tc>
        <w:tc>
          <w:tcPr>
            <w:tcW w:w="2980" w:type="pct"/>
            <w:noWrap/>
            <w:hideMark/>
          </w:tcPr>
          <w:p w14:paraId="756BEF6D" w14:textId="77777777" w:rsidR="005B1647" w:rsidRPr="0061394A"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61394A">
              <w:t>Krig, krigsfara eller andra utomordentliga förhållanden</w:t>
            </w:r>
          </w:p>
        </w:tc>
        <w:tc>
          <w:tcPr>
            <w:tcW w:w="769" w:type="pct"/>
            <w:noWrap/>
            <w:hideMark/>
          </w:tcPr>
          <w:p w14:paraId="48CD1FF5" w14:textId="77777777" w:rsidR="005B1647" w:rsidRPr="0061394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1394A">
              <w:t>40 000</w:t>
            </w:r>
          </w:p>
        </w:tc>
        <w:tc>
          <w:tcPr>
            <w:tcW w:w="769" w:type="pct"/>
            <w:noWrap/>
            <w:hideMark/>
          </w:tcPr>
          <w:p w14:paraId="004FE17C" w14:textId="77777777" w:rsidR="005B1647" w:rsidRPr="0061394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1394A">
              <w:t>0</w:t>
            </w:r>
          </w:p>
        </w:tc>
      </w:tr>
      <w:tr w:rsidR="00155607" w14:paraId="0CE9C065"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481" w:type="pct"/>
            <w:noWrap/>
            <w:vAlign w:val="top"/>
            <w:hideMark/>
          </w:tcPr>
          <w:p w14:paraId="301FA192" w14:textId="77777777" w:rsidR="005B1647" w:rsidRPr="0061394A" w:rsidRDefault="005B1647" w:rsidP="005B1647">
            <w:pPr>
              <w:pStyle w:val="Tabell"/>
            </w:pPr>
            <w:r w:rsidRPr="0061394A">
              <w:t>7</w:t>
            </w:r>
          </w:p>
        </w:tc>
        <w:tc>
          <w:tcPr>
            <w:tcW w:w="2980" w:type="pct"/>
            <w:noWrap/>
            <w:hideMark/>
          </w:tcPr>
          <w:p w14:paraId="48863217" w14:textId="77777777" w:rsidR="005B1647" w:rsidRPr="0061394A"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61394A">
              <w:t>Kredit för infriande av kapitalgarantier till internationella finansiella institutioner</w:t>
            </w:r>
            <w:r w:rsidRPr="000D47A2">
              <w:rPr>
                <w:vertAlign w:val="superscript"/>
              </w:rPr>
              <w:t>7</w:t>
            </w:r>
          </w:p>
        </w:tc>
        <w:tc>
          <w:tcPr>
            <w:tcW w:w="769" w:type="pct"/>
            <w:noWrap/>
            <w:hideMark/>
          </w:tcPr>
          <w:p w14:paraId="5F3C766B" w14:textId="77777777" w:rsidR="005B1647" w:rsidRPr="0061394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1394A">
              <w:t>Obegränsad</w:t>
            </w:r>
          </w:p>
        </w:tc>
        <w:tc>
          <w:tcPr>
            <w:tcW w:w="769" w:type="pct"/>
            <w:noWrap/>
            <w:hideMark/>
          </w:tcPr>
          <w:p w14:paraId="2D97CD73" w14:textId="77777777" w:rsidR="005B1647" w:rsidRPr="0061394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1394A">
              <w:t>0</w:t>
            </w:r>
          </w:p>
        </w:tc>
      </w:tr>
      <w:tr w:rsidR="00155607" w14:paraId="7E8692F1"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481" w:type="pct"/>
            <w:noWrap/>
            <w:vAlign w:val="top"/>
            <w:hideMark/>
          </w:tcPr>
          <w:p w14:paraId="3BCD8B30" w14:textId="77777777" w:rsidR="005B1647" w:rsidRPr="0061394A" w:rsidRDefault="005B1647" w:rsidP="005B1647">
            <w:pPr>
              <w:pStyle w:val="Tabell"/>
            </w:pPr>
            <w:r w:rsidRPr="0061394A">
              <w:t>7</w:t>
            </w:r>
          </w:p>
        </w:tc>
        <w:tc>
          <w:tcPr>
            <w:tcW w:w="2980" w:type="pct"/>
            <w:noWrap/>
            <w:hideMark/>
          </w:tcPr>
          <w:p w14:paraId="576171A0" w14:textId="77777777" w:rsidR="005B1647" w:rsidRPr="0061394A"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61394A">
              <w:t>Riksgäldens befogenhet att ta upp lån i syfte att fullgöra sådan</w:t>
            </w:r>
            <w:r>
              <w:t>a</w:t>
            </w:r>
            <w:r w:rsidRPr="0061394A">
              <w:t xml:space="preserve"> garantier som riksdagen beslutat om, mm </w:t>
            </w:r>
          </w:p>
        </w:tc>
        <w:tc>
          <w:tcPr>
            <w:tcW w:w="769" w:type="pct"/>
            <w:noWrap/>
            <w:hideMark/>
          </w:tcPr>
          <w:p w14:paraId="5050E203" w14:textId="77777777" w:rsidR="005B1647" w:rsidRPr="0061394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1394A">
              <w:t>Obegränsad</w:t>
            </w:r>
          </w:p>
        </w:tc>
        <w:tc>
          <w:tcPr>
            <w:tcW w:w="769" w:type="pct"/>
            <w:noWrap/>
            <w:hideMark/>
          </w:tcPr>
          <w:p w14:paraId="49FB7397" w14:textId="77777777" w:rsidR="005B1647" w:rsidRPr="0061394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1394A">
              <w:t>0</w:t>
            </w:r>
          </w:p>
        </w:tc>
      </w:tr>
      <w:tr w:rsidR="00155607" w14:paraId="0BC026DC"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481" w:type="pct"/>
            <w:noWrap/>
            <w:vAlign w:val="top"/>
            <w:hideMark/>
          </w:tcPr>
          <w:p w14:paraId="4543FB43" w14:textId="77777777" w:rsidR="005B1647" w:rsidRPr="0061394A" w:rsidRDefault="005B1647" w:rsidP="005B1647">
            <w:pPr>
              <w:pStyle w:val="Tabell"/>
            </w:pPr>
            <w:r w:rsidRPr="0061394A">
              <w:t>10</w:t>
            </w:r>
          </w:p>
        </w:tc>
        <w:tc>
          <w:tcPr>
            <w:tcW w:w="2980" w:type="pct"/>
            <w:noWrap/>
            <w:hideMark/>
          </w:tcPr>
          <w:p w14:paraId="5C0B2084" w14:textId="77777777" w:rsidR="005B1647" w:rsidRPr="0061394A"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61394A">
              <w:t>Försäkringskassans behov av likviditet i utbetalning av ersättning för vård i andra länder</w:t>
            </w:r>
          </w:p>
        </w:tc>
        <w:tc>
          <w:tcPr>
            <w:tcW w:w="769" w:type="pct"/>
            <w:noWrap/>
            <w:hideMark/>
          </w:tcPr>
          <w:p w14:paraId="31EB465D" w14:textId="77777777" w:rsidR="005B1647" w:rsidRPr="0061394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1394A">
              <w:t>170</w:t>
            </w:r>
          </w:p>
        </w:tc>
        <w:tc>
          <w:tcPr>
            <w:tcW w:w="769" w:type="pct"/>
            <w:noWrap/>
            <w:hideMark/>
          </w:tcPr>
          <w:p w14:paraId="29F73288" w14:textId="77777777" w:rsidR="005B1647" w:rsidRPr="0061394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1394A">
              <w:t>140</w:t>
            </w:r>
          </w:p>
        </w:tc>
      </w:tr>
      <w:tr w:rsidR="00155607" w14:paraId="659F6A69"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481" w:type="pct"/>
            <w:noWrap/>
            <w:vAlign w:val="top"/>
            <w:hideMark/>
          </w:tcPr>
          <w:p w14:paraId="22AC38F0" w14:textId="77777777" w:rsidR="005B1647" w:rsidRPr="0061394A" w:rsidRDefault="005B1647" w:rsidP="005B1647">
            <w:pPr>
              <w:pStyle w:val="Tabell"/>
            </w:pPr>
            <w:r w:rsidRPr="0061394A">
              <w:t>11</w:t>
            </w:r>
          </w:p>
        </w:tc>
        <w:tc>
          <w:tcPr>
            <w:tcW w:w="2980" w:type="pct"/>
            <w:noWrap/>
            <w:hideMark/>
          </w:tcPr>
          <w:p w14:paraId="441103F0" w14:textId="77777777" w:rsidR="005B1647" w:rsidRPr="0061394A"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61394A">
              <w:t>Pensionsmyndighetens behov av likviditet i handeln med fondandelar</w:t>
            </w:r>
          </w:p>
        </w:tc>
        <w:tc>
          <w:tcPr>
            <w:tcW w:w="769" w:type="pct"/>
            <w:noWrap/>
            <w:hideMark/>
          </w:tcPr>
          <w:p w14:paraId="5BD0E33B" w14:textId="77777777" w:rsidR="005B1647" w:rsidRPr="0061394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1394A">
              <w:t>8 000</w:t>
            </w:r>
          </w:p>
        </w:tc>
        <w:tc>
          <w:tcPr>
            <w:tcW w:w="769" w:type="pct"/>
            <w:noWrap/>
            <w:hideMark/>
          </w:tcPr>
          <w:p w14:paraId="77AA2E7D" w14:textId="77777777" w:rsidR="005B1647" w:rsidRPr="0061394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1394A">
              <w:t>2 234</w:t>
            </w:r>
          </w:p>
        </w:tc>
      </w:tr>
      <w:tr w:rsidR="00155607" w14:paraId="2FC22998"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481" w:type="pct"/>
            <w:noWrap/>
            <w:vAlign w:val="top"/>
            <w:hideMark/>
          </w:tcPr>
          <w:p w14:paraId="15382ED6" w14:textId="77777777" w:rsidR="005B1647" w:rsidRPr="0061394A" w:rsidRDefault="005B1647" w:rsidP="005B1647">
            <w:pPr>
              <w:pStyle w:val="Tabell"/>
            </w:pPr>
            <w:r w:rsidRPr="0061394A">
              <w:t>15</w:t>
            </w:r>
          </w:p>
        </w:tc>
        <w:tc>
          <w:tcPr>
            <w:tcW w:w="2980" w:type="pct"/>
            <w:noWrap/>
            <w:hideMark/>
          </w:tcPr>
          <w:p w14:paraId="276995AB" w14:textId="77777777" w:rsidR="005B1647" w:rsidRPr="0061394A"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61394A">
              <w:t>CSN:s kontokredit i Riksgälden avseende Studielån</w:t>
            </w:r>
            <w:r w:rsidRPr="000D47A2">
              <w:rPr>
                <w:vertAlign w:val="superscript"/>
              </w:rPr>
              <w:t>8</w:t>
            </w:r>
          </w:p>
        </w:tc>
        <w:tc>
          <w:tcPr>
            <w:tcW w:w="769" w:type="pct"/>
            <w:noWrap/>
            <w:hideMark/>
          </w:tcPr>
          <w:p w14:paraId="189F975E" w14:textId="77777777" w:rsidR="005B1647" w:rsidRPr="0061394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1394A">
              <w:t>231</w:t>
            </w:r>
          </w:p>
        </w:tc>
        <w:tc>
          <w:tcPr>
            <w:tcW w:w="769" w:type="pct"/>
            <w:noWrap/>
            <w:hideMark/>
          </w:tcPr>
          <w:p w14:paraId="3D7EA73F" w14:textId="77777777" w:rsidR="005B1647" w:rsidRPr="0061394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1394A">
              <w:t>230</w:t>
            </w:r>
          </w:p>
        </w:tc>
      </w:tr>
      <w:tr w:rsidR="00155607" w14:paraId="46C271D4"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481" w:type="pct"/>
            <w:noWrap/>
            <w:vAlign w:val="top"/>
            <w:hideMark/>
          </w:tcPr>
          <w:p w14:paraId="24CE68AD" w14:textId="77777777" w:rsidR="005B1647" w:rsidRPr="0061394A" w:rsidRDefault="005B1647" w:rsidP="005B1647">
            <w:pPr>
              <w:pStyle w:val="Tabell"/>
            </w:pPr>
            <w:r w:rsidRPr="0061394A">
              <w:t>23</w:t>
            </w:r>
          </w:p>
        </w:tc>
        <w:tc>
          <w:tcPr>
            <w:tcW w:w="2980" w:type="pct"/>
            <w:noWrap/>
            <w:hideMark/>
          </w:tcPr>
          <w:p w14:paraId="1D9269D3" w14:textId="77777777" w:rsidR="005B1647" w:rsidRPr="0061394A"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61394A">
              <w:t>Viltvårdsfondens kredit i Riksgäldskontoret</w:t>
            </w:r>
          </w:p>
        </w:tc>
        <w:tc>
          <w:tcPr>
            <w:tcW w:w="769" w:type="pct"/>
            <w:noWrap/>
            <w:hideMark/>
          </w:tcPr>
          <w:p w14:paraId="14F2873E" w14:textId="77777777" w:rsidR="005B1647" w:rsidRPr="0061394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1394A">
              <w:t>5</w:t>
            </w:r>
          </w:p>
        </w:tc>
        <w:tc>
          <w:tcPr>
            <w:tcW w:w="769" w:type="pct"/>
            <w:noWrap/>
            <w:hideMark/>
          </w:tcPr>
          <w:p w14:paraId="373B02DB" w14:textId="77777777" w:rsidR="005B1647" w:rsidRPr="0061394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1394A">
              <w:t>0</w:t>
            </w:r>
          </w:p>
        </w:tc>
      </w:tr>
      <w:tr w:rsidR="00155607" w14:paraId="2C95A20A" w14:textId="77777777" w:rsidTr="00155607">
        <w:trPr>
          <w:cnfStyle w:val="010000000000" w:firstRow="0" w:lastRow="1" w:firstColumn="0" w:lastColumn="0" w:oddVBand="0" w:evenVBand="0" w:oddHBand="0" w:evenHBand="0" w:firstRowFirstColumn="0" w:firstRowLastColumn="0" w:lastRowFirstColumn="0" w:lastRowLastColumn="0"/>
          <w:trHeight w:val="255"/>
        </w:trPr>
        <w:tc>
          <w:tcPr>
            <w:cnfStyle w:val="001000000000" w:firstRow="0" w:lastRow="0" w:firstColumn="1" w:lastColumn="0" w:oddVBand="0" w:evenVBand="0" w:oddHBand="0" w:evenHBand="0" w:firstRowFirstColumn="0" w:firstRowLastColumn="0" w:lastRowFirstColumn="0" w:lastRowLastColumn="0"/>
            <w:tcW w:w="481" w:type="pct"/>
            <w:noWrap/>
            <w:vAlign w:val="top"/>
            <w:hideMark/>
          </w:tcPr>
          <w:p w14:paraId="2D45B2D7" w14:textId="77777777" w:rsidR="005B1647" w:rsidRPr="0061394A" w:rsidRDefault="005B1647" w:rsidP="005B1647">
            <w:pPr>
              <w:pStyle w:val="Tabell"/>
            </w:pPr>
            <w:r w:rsidRPr="0061394A">
              <w:t> </w:t>
            </w:r>
          </w:p>
        </w:tc>
        <w:tc>
          <w:tcPr>
            <w:tcW w:w="2980" w:type="pct"/>
            <w:noWrap/>
            <w:hideMark/>
          </w:tcPr>
          <w:p w14:paraId="65EAB80C" w14:textId="77777777" w:rsidR="005B1647" w:rsidRPr="0061394A" w:rsidRDefault="005B1647" w:rsidP="005B1647">
            <w:pPr>
              <w:pStyle w:val="Tabell"/>
              <w:jc w:val="left"/>
              <w:cnfStyle w:val="010000000000" w:firstRow="0" w:lastRow="1" w:firstColumn="0" w:lastColumn="0" w:oddVBand="0" w:evenVBand="0" w:oddHBand="0" w:evenHBand="0" w:firstRowFirstColumn="0" w:firstRowLastColumn="0" w:lastRowFirstColumn="0" w:lastRowLastColumn="0"/>
            </w:pPr>
            <w:r w:rsidRPr="0061394A">
              <w:t>Summa</w:t>
            </w:r>
          </w:p>
        </w:tc>
        <w:tc>
          <w:tcPr>
            <w:tcW w:w="769" w:type="pct"/>
            <w:noWrap/>
            <w:hideMark/>
          </w:tcPr>
          <w:p w14:paraId="78A38B4F" w14:textId="77777777" w:rsidR="005B1647" w:rsidRPr="0061394A" w:rsidRDefault="005B1647" w:rsidP="005B1647">
            <w:pPr>
              <w:pStyle w:val="Tabell"/>
              <w:cnfStyle w:val="010000000000" w:firstRow="0" w:lastRow="1" w:firstColumn="0" w:lastColumn="0" w:oddVBand="0" w:evenVBand="0" w:oddHBand="0" w:evenHBand="0" w:firstRowFirstColumn="0" w:firstRowLastColumn="0" w:lastRowFirstColumn="0" w:lastRowLastColumn="0"/>
            </w:pPr>
            <w:r w:rsidRPr="0061394A">
              <w:t> </w:t>
            </w:r>
          </w:p>
        </w:tc>
        <w:tc>
          <w:tcPr>
            <w:tcW w:w="769" w:type="pct"/>
            <w:noWrap/>
            <w:hideMark/>
          </w:tcPr>
          <w:p w14:paraId="35244591" w14:textId="77777777" w:rsidR="005B1647" w:rsidRPr="0061394A" w:rsidRDefault="005B1647" w:rsidP="005B1647">
            <w:pPr>
              <w:pStyle w:val="Tabell"/>
              <w:cnfStyle w:val="010000000000" w:firstRow="0" w:lastRow="1" w:firstColumn="0" w:lastColumn="0" w:oddVBand="0" w:evenVBand="0" w:oddHBand="0" w:evenHBand="0" w:firstRowFirstColumn="0" w:firstRowLastColumn="0" w:lastRowFirstColumn="0" w:lastRowLastColumn="0"/>
            </w:pPr>
            <w:r w:rsidRPr="0061394A">
              <w:t>11 364</w:t>
            </w:r>
          </w:p>
        </w:tc>
      </w:tr>
    </w:tbl>
    <w:p w14:paraId="152D3DF4" w14:textId="77777777" w:rsidR="005B1647" w:rsidRDefault="005B1647" w:rsidP="005B1647">
      <w:pPr>
        <w:pStyle w:val="TabellFotnot"/>
      </w:pPr>
      <w:r w:rsidRPr="000D47A2">
        <w:rPr>
          <w:vertAlign w:val="superscript"/>
        </w:rPr>
        <w:t>1</w:t>
      </w:r>
      <w:r w:rsidRPr="000D47A2">
        <w:t xml:space="preserve"> </w:t>
      </w:r>
      <w:r>
        <w:t>L</w:t>
      </w:r>
      <w:r w:rsidRPr="000D47A2">
        <w:t>agen (1995:1571) om insättningsgaranti</w:t>
      </w:r>
      <w:r>
        <w:t>.</w:t>
      </w:r>
    </w:p>
    <w:p w14:paraId="03AE7ECE" w14:textId="77777777" w:rsidR="005B1647" w:rsidRDefault="005B1647" w:rsidP="005B1647">
      <w:pPr>
        <w:pStyle w:val="TabellFotnot"/>
      </w:pPr>
      <w:r w:rsidRPr="000D47A2">
        <w:rPr>
          <w:vertAlign w:val="superscript"/>
        </w:rPr>
        <w:t>2</w:t>
      </w:r>
      <w:r w:rsidRPr="000D47A2">
        <w:t xml:space="preserve"> </w:t>
      </w:r>
      <w:r>
        <w:t>L</w:t>
      </w:r>
      <w:r w:rsidRPr="000D47A2">
        <w:t>agen (1999:158) om investerarskydd</w:t>
      </w:r>
      <w:r>
        <w:t>.</w:t>
      </w:r>
    </w:p>
    <w:p w14:paraId="58434B0C" w14:textId="77777777" w:rsidR="005B1647" w:rsidRDefault="005B1647" w:rsidP="005B1647">
      <w:pPr>
        <w:pStyle w:val="TabellFotnot"/>
      </w:pPr>
      <w:r w:rsidRPr="0087043C">
        <w:rPr>
          <w:vertAlign w:val="superscript"/>
        </w:rPr>
        <w:t>3</w:t>
      </w:r>
      <w:r w:rsidRPr="0087043C">
        <w:t xml:space="preserve"> </w:t>
      </w:r>
      <w:r>
        <w:t>P</w:t>
      </w:r>
      <w:r w:rsidRPr="0087043C">
        <w:t>rop. 2001/02:1 (vol</w:t>
      </w:r>
      <w:r>
        <w:t>.</w:t>
      </w:r>
      <w:r w:rsidRPr="0087043C">
        <w:t xml:space="preserve"> 1), bet. 2001/02:FiU1, rskr. </w:t>
      </w:r>
      <w:r w:rsidRPr="000D47A2">
        <w:t>2001/02:34</w:t>
      </w:r>
      <w:r>
        <w:t>.</w:t>
      </w:r>
    </w:p>
    <w:p w14:paraId="28A2FDA0" w14:textId="77777777" w:rsidR="005B1647" w:rsidRDefault="005B1647" w:rsidP="005B1647">
      <w:pPr>
        <w:pStyle w:val="TabellFotnot"/>
      </w:pPr>
      <w:r w:rsidRPr="000D47A2">
        <w:rPr>
          <w:vertAlign w:val="superscript"/>
        </w:rPr>
        <w:t>4</w:t>
      </w:r>
      <w:r w:rsidRPr="000D47A2">
        <w:t xml:space="preserve"> Regeringen har beslutat om en obegränsad kredit med stöd av 5 kap. 1</w:t>
      </w:r>
      <w:r>
        <w:t xml:space="preserve"> </w:t>
      </w:r>
      <w:r w:rsidRPr="000D47A2">
        <w:t>§ budgetlagen (2011:203)</w:t>
      </w:r>
      <w:r>
        <w:t>.</w:t>
      </w:r>
    </w:p>
    <w:p w14:paraId="0FE8BD0B" w14:textId="77777777" w:rsidR="005B1647" w:rsidRDefault="005B1647" w:rsidP="005B1647">
      <w:pPr>
        <w:pStyle w:val="TabellFotnot"/>
      </w:pPr>
      <w:r w:rsidRPr="000D47A2">
        <w:rPr>
          <w:vertAlign w:val="superscript"/>
        </w:rPr>
        <w:t>5</w:t>
      </w:r>
      <w:r w:rsidRPr="000D47A2">
        <w:t xml:space="preserve"> Budgetlag</w:t>
      </w:r>
      <w:r>
        <w:t>en</w:t>
      </w:r>
      <w:r w:rsidRPr="000D47A2">
        <w:t xml:space="preserve"> (2011:203), förordning</w:t>
      </w:r>
      <w:r>
        <w:t>en</w:t>
      </w:r>
      <w:r w:rsidRPr="000D47A2">
        <w:t xml:space="preserve"> (2011:211)</w:t>
      </w:r>
      <w:r>
        <w:t xml:space="preserve"> </w:t>
      </w:r>
      <w:r w:rsidRPr="00631EAA">
        <w:t>om utlåning och garantier</w:t>
      </w:r>
      <w:r>
        <w:t>.</w:t>
      </w:r>
    </w:p>
    <w:p w14:paraId="6EA90145" w14:textId="77777777" w:rsidR="005B1647" w:rsidRDefault="005B1647" w:rsidP="005B1647">
      <w:pPr>
        <w:pStyle w:val="TabellFotnot"/>
      </w:pPr>
      <w:r w:rsidRPr="000D47A2">
        <w:rPr>
          <w:vertAlign w:val="superscript"/>
        </w:rPr>
        <w:t>6</w:t>
      </w:r>
      <w:r w:rsidRPr="000D47A2">
        <w:t xml:space="preserve"> </w:t>
      </w:r>
      <w:r>
        <w:t>P</w:t>
      </w:r>
      <w:r w:rsidRPr="000D47A2">
        <w:t>rop. 1995/96:105, bet. 1995/96:FiU11, rskr. 1995/96:191</w:t>
      </w:r>
      <w:r>
        <w:t>.</w:t>
      </w:r>
    </w:p>
    <w:p w14:paraId="64A2AFB2" w14:textId="77777777" w:rsidR="005B1647" w:rsidRDefault="005B1647" w:rsidP="005B1647">
      <w:pPr>
        <w:pStyle w:val="TabellFotnot"/>
      </w:pPr>
      <w:r w:rsidRPr="000D47A2">
        <w:rPr>
          <w:vertAlign w:val="superscript"/>
        </w:rPr>
        <w:t>7</w:t>
      </w:r>
      <w:r w:rsidRPr="000D47A2">
        <w:t xml:space="preserve"> </w:t>
      </w:r>
      <w:r>
        <w:t>P</w:t>
      </w:r>
      <w:r w:rsidRPr="000D47A2">
        <w:t>rop. 2001/02:1 (vol</w:t>
      </w:r>
      <w:r>
        <w:t>.</w:t>
      </w:r>
      <w:r w:rsidRPr="000D47A2">
        <w:t xml:space="preserve"> 1), bet. 2001/02:FiU1, rskr. 2001/02:34</w:t>
      </w:r>
      <w:r>
        <w:t>.</w:t>
      </w:r>
    </w:p>
    <w:p w14:paraId="70FA4398" w14:textId="33A1582B" w:rsidR="005B1647" w:rsidRPr="009212A9" w:rsidRDefault="005B1647" w:rsidP="005B1647">
      <w:pPr>
        <w:pStyle w:val="TabellFotnot"/>
        <w:sectPr w:rsidR="005B1647" w:rsidRPr="009212A9" w:rsidSect="00DA2538">
          <w:headerReference w:type="even" r:id="rId124"/>
          <w:headerReference w:type="default" r:id="rId125"/>
          <w:footerReference w:type="even" r:id="rId126"/>
          <w:footerReference w:type="default" r:id="rId127"/>
          <w:footerReference w:type="first" r:id="rId128"/>
          <w:pgSz w:w="11906" w:h="16838" w:code="9"/>
          <w:pgMar w:top="1304" w:right="2268" w:bottom="1247" w:left="2268" w:header="567" w:footer="624" w:gutter="0"/>
          <w:cols w:space="708"/>
          <w:docGrid w:linePitch="360"/>
        </w:sectPr>
      </w:pPr>
      <w:r w:rsidRPr="000D47A2">
        <w:rPr>
          <w:vertAlign w:val="superscript"/>
        </w:rPr>
        <w:t>8</w:t>
      </w:r>
      <w:r w:rsidRPr="000D47A2">
        <w:t xml:space="preserve"> </w:t>
      </w:r>
      <w:r>
        <w:t>P</w:t>
      </w:r>
      <w:r w:rsidRPr="000D47A2">
        <w:t>rop. 2019/20:2, bet. 2019/20:FiU11, rskr. 2019/20:60-70. Beloppet avser CSN:s upplåning i Riksgäldskontoret och avviker från beloppet i avsnitt 5.2 som avser CSN:s lånefo</w:t>
      </w:r>
      <w:r>
        <w:t>r</w:t>
      </w:r>
      <w:r w:rsidRPr="000D47A2">
        <w:t>dran.</w:t>
      </w:r>
    </w:p>
    <w:bookmarkStart w:id="228" w:name="_Toc37350649"/>
    <w:p w14:paraId="6B35CE99" w14:textId="048DEDB6" w:rsidR="005B1647" w:rsidRDefault="00840EC1" w:rsidP="005B1647">
      <w:pPr>
        <w:pStyle w:val="Rubrik1"/>
      </w:pPr>
      <w:sdt>
        <w:sdtPr>
          <w:alias w:val="Avsnittsrubrik"/>
          <w:tag w:val="Avsnittsrubrik"/>
          <w:id w:val="1443802448"/>
          <w:dataBinding w:prefixMappings="xmlns:ns0='http://rkdhs/mallar/budget/Års/Års.xsd'" w:xpath="/ns0:dokumentvärden[1]/ns0:avsnitt[1]/ns0:avsnitt[4]/@avsnittsrubrik" w:storeItemID="{E4A92E87-CD46-4139-BA79-F73ACCF787C5}"/>
          <w:text w:multiLine="1"/>
        </w:sdtPr>
        <w:sdtEndPr/>
        <w:sdtContent>
          <w:r w:rsidR="005B1647" w:rsidRPr="00CB7124">
            <w:t>Resultaträkning, balansräkning och finansieringsanalys</w:t>
          </w:r>
        </w:sdtContent>
      </w:sdt>
      <w:r w:rsidR="005B1647" w:rsidRPr="00E1060A">
        <w:rPr>
          <w:noProof/>
        </w:rPr>
        <mc:AlternateContent>
          <mc:Choice Requires="wps">
            <w:drawing>
              <wp:anchor distT="0" distB="0" distL="114300" distR="114300" simplePos="0" relativeHeight="251658243" behindDoc="0" locked="0" layoutInCell="1" allowOverlap="1" wp14:anchorId="38176B2B" wp14:editId="75772FC7">
                <wp:simplePos x="0" y="0"/>
                <wp:positionH relativeFrom="page">
                  <wp:posOffset>7006590</wp:posOffset>
                </wp:positionH>
                <wp:positionV relativeFrom="page">
                  <wp:posOffset>0</wp:posOffset>
                </wp:positionV>
                <wp:extent cx="547200" cy="10792800"/>
                <wp:effectExtent l="0" t="0" r="5715" b="8890"/>
                <wp:wrapNone/>
                <wp:docPr id="8" name="Rektangel 1">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547200" cy="10792800"/>
                        </a:xfrm>
                        <a:prstGeom prst="rect">
                          <a:avLst/>
                        </a:prstGeom>
                        <a:solidFill>
                          <a:schemeClr val="accent2"/>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075D1DD9" id="Rektangel 1" o:spid="_x0000_s1026" style="position:absolute;margin-left:551.7pt;margin-top:0;width:43.1pt;height:849.85pt;z-index:251658243;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Yxq6AIAAEgGAAAOAAAAZHJzL2Uyb0RvYy54bWysVdtu2zAMfR+wfxD0njpOneaCOkWSLsOA&#10;oi3aDn1WZTkxJouapFy6Yf8+SrLdrCuGYViAKLpQJA/PEXN+cagl2QljK1A5TU/6lAjFoajUOqef&#10;H1a9MSXWMVUwCUrk9FlYejF7/+58r6diABuQhTAEnSg73eucbpzT0ySxfCNqZk9AC4WHJZiaOVya&#10;dVIYtkfvtUwG/f5ZsgdTaANcWIu7l/GQzoL/shTc3ZSlFY7InGJuLowmjE9+TGbnbLo2TG8q3qTB&#10;/iGLmlUKg3auLpljZGuq31zVFTdgoXQnHOoEyrLiImBANGn/FZr7DdMiYMHiWN2Vyf4/t/x6d2tI&#10;VeQUiVKsRoruxBckbC0kSQMkcXBX1nlwOIugvi/T8enlaHXWW2STcS87XZz2Jtl40UtHg/FiOJjP&#10;zz5kP/ztQvApfsEwV+1EW2Hc+TsIDdm+OKPkxQ8lO4aEpp6+JOTV/oZMk72204DM6yBM7/WtQWO/&#10;sjj1aA6lqf0vkkAOQRHPnSI8Uo6bw2yEKqOE41HaH00GY1zFoO11baz7KKAmfpJTg5ILZWM7zCWa&#10;tiY+mgVZFatKyrDwMhdLaSIexrlQbtAE+MVSKm+vwN+MTv1OABrxBGTuWQpvJ9WdKJFVRDAIyYT3&#10;9DpQpNdukKQYf9jHTxu9TS1UNjj0nkuM3/luHLSWxyBaahp7f1WE59hd7v8psQixuxEig3Ld5bpS&#10;YN5yIF0XOdq3RYql8VV6guIZNW8gNgOr+apC6q6YdbfM4OtHvrGjuRscSgn7nEIzo2QD5ttb+94e&#10;FY2nlOyxm+TUft0yIyiRnxQ+10maZb79hEU2RFFRYo5Pno5P1LZeQtA3wezC1Ns72U5LA/UjNr65&#10;j4pHTHGMnVPuTLtYutjlsHVyMZ8HM2w5mrkrda/x+UXyvDQfDo/M6Ea/DqV/DW3nYdNXMo62ng8F&#10;862Dsgoaf6lrU29sV0E4TWv1/fB4Haxe/gBmPwEAAP//AwBQSwMEFAAGAAgAAAAhAMHg28LdAAAA&#10;CwEAAA8AAABkcnMvZG93bnJldi54bWxMj8FOwzAQRO+V+g/WInGjTgqEJMSpCqIXxIXSD3DibRKI&#10;11HspuHv2Z7obUczmn1TbGbbiwlH3zlSEK8iEEi1Mx01Cg5fu7sUhA+ajO4doYJf9LApl4tC58ad&#10;6ROnfWgEl5DPtYI2hCGX0tctWu1XbkBi7+hGqwPLsZFm1Gcut71cR1Eire6IP7R6wNcW65/9ySp4&#10;s+7x4zub7G7dVU4mKYWXd1Lq9mbePoMIOIf/MFzwGR1KZqrciYwXPes4un/grAKedPHjNEtAVHwl&#10;WfYEsizk9YbyDwAA//8DAFBLAQItABQABgAIAAAAIQC2gziS/gAAAOEBAAATAAAAAAAAAAAAAAAA&#10;AAAAAABbQ29udGVudF9UeXBlc10ueG1sUEsBAi0AFAAGAAgAAAAhADj9If/WAAAAlAEAAAsAAAAA&#10;AAAAAAAAAAAALwEAAF9yZWxzLy5yZWxzUEsBAi0AFAAGAAgAAAAhAL/JjGroAgAASAYAAA4AAAAA&#10;AAAAAAAAAAAALgIAAGRycy9lMm9Eb2MueG1sUEsBAi0AFAAGAAgAAAAhAMHg28LdAAAACwEAAA8A&#10;AAAAAAAAAAAAAAAAQgUAAGRycy9kb3ducmV2LnhtbFBLBQYAAAAABAAEAPMAAABMBgAAAAA=&#10;" fillcolor="#dfddd9 [3205]" stroked="f" strokeweight="1pt">
                <w10:wrap anchorx="page" anchory="page"/>
              </v:rect>
            </w:pict>
          </mc:Fallback>
        </mc:AlternateContent>
      </w:r>
      <w:bookmarkEnd w:id="228"/>
    </w:p>
    <w:p w14:paraId="25E16EBF" w14:textId="4717A46C" w:rsidR="005B1647" w:rsidRDefault="005B1647" w:rsidP="005B1647">
      <w:pPr>
        <w:pStyle w:val="Brdtext"/>
      </w:pPr>
      <w:r>
        <w:t xml:space="preserve">I resultaträkningen redovisas de totala konsoliderade intäkterna och kostnaderna för de myndigheter som ingår i årsredovisningen. Konsolideringen innebär att </w:t>
      </w:r>
      <w:r w:rsidRPr="00C366E3">
        <w:t>transaktioner</w:t>
      </w:r>
      <w:r>
        <w:t xml:space="preserve"> mellan myndigheter, t.ex. arbets</w:t>
      </w:r>
      <w:r>
        <w:softHyphen/>
        <w:t>givaravgifter för statligt anställda och bidrag mellan myndigheter elimineras i resultaträkningen och att fordringar och skulder mellan myndigheter elimineras i balansräkningen.</w:t>
      </w:r>
    </w:p>
    <w:p w14:paraId="54626CAD" w14:textId="7173D28C" w:rsidR="005B1647" w:rsidRDefault="005B1647" w:rsidP="005B1647">
      <w:pPr>
        <w:pStyle w:val="Brdtext"/>
      </w:pPr>
      <w:r w:rsidRPr="00C366E3">
        <w:t>Redovisningsprinciper</w:t>
      </w:r>
      <w:r>
        <w:t xml:space="preserve"> och förutsättningar för resultaträkning, balansräkning och finansieringsanalys beskrivs närmare i avsnitt 3.4. Redovisningsprinciper och tilläggsupplysningar. Där finns även information om ändrade redovisningsprinciper m.m.</w:t>
      </w:r>
    </w:p>
    <w:p w14:paraId="5EF01A23" w14:textId="291E4B6D" w:rsidR="005B1647" w:rsidRDefault="005B1647" w:rsidP="005B1647">
      <w:pPr>
        <w:pStyle w:val="Rubrik2"/>
      </w:pPr>
      <w:bookmarkStart w:id="229" w:name="_Toc37350650"/>
      <w:r>
        <w:t>Resultaträkning</w:t>
      </w:r>
      <w:bookmarkEnd w:id="229"/>
    </w:p>
    <w:p w14:paraId="3C27A322" w14:textId="58EEC0B6" w:rsidR="005B1647" w:rsidRDefault="005B1647" w:rsidP="005B1647">
      <w:pPr>
        <w:pStyle w:val="Rubrik3utannumrering"/>
        <w:spacing w:before="0"/>
      </w:pPr>
      <w:r>
        <w:t>116 miljarder kronor i överskott</w:t>
      </w:r>
    </w:p>
    <w:p w14:paraId="0A43A9CA" w14:textId="3071CCE6" w:rsidR="005B1647" w:rsidRDefault="005B1647" w:rsidP="005B1647">
      <w:pPr>
        <w:pStyle w:val="Brdtext"/>
      </w:pPr>
      <w:r>
        <w:t xml:space="preserve">Resultaträkningen för </w:t>
      </w:r>
      <w:r w:rsidRPr="00C366E3">
        <w:t>2019</w:t>
      </w:r>
      <w:r>
        <w:t xml:space="preserve"> visar ett överskott om 116 miljarder kronor, vilket är ca 9 miljarder kronor högre än 2018 (107 miljarder kronor). Skatteintäkterna ökade med 23 miljarder kronor samtidigt som transfereringskostnaderna ökade med 31 miljarder kronor och kostnaden för statens egen verksamhet ökade med 6 miljarder kronor jämfört med föregående år. Netto</w:t>
      </w:r>
      <w:r>
        <w:softHyphen/>
        <w:t>förändringen före resultat från andelar och finansiella poster jämfört med 2018 minskade med ca 12 miljarder kronor. Resultat från andelar i hel- och delägda företag ökade med ca 10 miljarder kronor jämfört med 2018 och nettokostnaden för statskulden minskade med 6 miljarder kronor. Detta, tillsammans med förändringen av övriga poster i resultaträkningen, innebär sammantaget att överskottet i resultaträkningen ökade med ca 9 miljarder kronor.</w:t>
      </w:r>
    </w:p>
    <w:p w14:paraId="0CEFF7B6" w14:textId="4C871C33" w:rsidR="005B1647" w:rsidRDefault="005B1647" w:rsidP="005B1647">
      <w:pPr>
        <w:pStyle w:val="TabellRubrik"/>
      </w:pPr>
      <w:bookmarkStart w:id="230" w:name="_Toc37340133"/>
      <w:r w:rsidRPr="00D70C22">
        <w:t xml:space="preserve">Tabell </w:t>
      </w:r>
      <w:r w:rsidRPr="00D70C22">
        <w:fldChar w:fldCharType="begin"/>
      </w:r>
      <w:r w:rsidRPr="00D70C22">
        <w:instrText xml:space="preserve"> STYLEREF  "Rubrik 1" \n</w:instrText>
      </w:r>
      <w:r w:rsidRPr="00D70C22">
        <w:fldChar w:fldCharType="separate"/>
      </w:r>
      <w:r w:rsidR="00301022">
        <w:rPr>
          <w:noProof/>
        </w:rPr>
        <w:t>3</w:t>
      </w:r>
      <w:r w:rsidRPr="00D70C22">
        <w:fldChar w:fldCharType="end"/>
      </w:r>
      <w:r w:rsidRPr="00D70C22">
        <w:t>.</w:t>
      </w:r>
      <w:fldSimple w:instr=" SEQ Tabell \* ARABIC \s 1 ">
        <w:r w:rsidR="00301022">
          <w:rPr>
            <w:noProof/>
          </w:rPr>
          <w:t>1</w:t>
        </w:r>
      </w:fldSimple>
      <w:r>
        <w:tab/>
        <w:t>Resultaträkning</w:t>
      </w:r>
      <w:bookmarkEnd w:id="230"/>
    </w:p>
    <w:p w14:paraId="6CFEB377" w14:textId="4A72E29B" w:rsidR="005B1647" w:rsidRDefault="005B1647" w:rsidP="005B1647">
      <w:pPr>
        <w:pStyle w:val="TabellUnderrubrik"/>
      </w:pPr>
      <w:r>
        <w:t>Miljoner kronor</w:t>
      </w:r>
    </w:p>
    <w:tbl>
      <w:tblPr>
        <w:tblStyle w:val="RKBPTabell"/>
        <w:tblW w:w="5000" w:type="pct"/>
        <w:tblLook w:val="06E0" w:firstRow="1" w:lastRow="1" w:firstColumn="1" w:lastColumn="0" w:noHBand="1" w:noVBand="1"/>
      </w:tblPr>
      <w:tblGrid>
        <w:gridCol w:w="4131"/>
        <w:gridCol w:w="728"/>
        <w:gridCol w:w="1321"/>
        <w:gridCol w:w="1190"/>
      </w:tblGrid>
      <w:tr w:rsidR="00155607" w14:paraId="3F5FF9CB" w14:textId="77777777" w:rsidTr="006969D2">
        <w:trPr>
          <w:cnfStyle w:val="100000000000" w:firstRow="1" w:lastRow="0" w:firstColumn="0" w:lastColumn="0" w:oddVBand="0" w:evenVBand="0" w:oddHBand="0"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2803" w:type="pct"/>
            <w:noWrap/>
            <w:hideMark/>
          </w:tcPr>
          <w:p w14:paraId="3E526FD3" w14:textId="77777777" w:rsidR="005B1647" w:rsidRPr="00E14403" w:rsidRDefault="005B1647" w:rsidP="006969D2">
            <w:pPr>
              <w:pStyle w:val="TabellHuvud"/>
            </w:pPr>
            <w:r w:rsidRPr="00E14403">
              <w:t>Intäkter</w:t>
            </w:r>
          </w:p>
        </w:tc>
        <w:tc>
          <w:tcPr>
            <w:tcW w:w="494" w:type="pct"/>
            <w:noWrap/>
            <w:hideMark/>
          </w:tcPr>
          <w:p w14:paraId="7B98C1F9" w14:textId="43FE25D3" w:rsidR="005B1647" w:rsidRPr="00531B0A" w:rsidRDefault="005B1647" w:rsidP="006969D2">
            <w:pPr>
              <w:pStyle w:val="TabellHuvud"/>
              <w:cnfStyle w:val="100000000000" w:firstRow="1" w:lastRow="0" w:firstColumn="0" w:lastColumn="0" w:oddVBand="0" w:evenVBand="0" w:oddHBand="0" w:evenHBand="0" w:firstRowFirstColumn="0" w:firstRowLastColumn="0" w:lastRowFirstColumn="0" w:lastRowLastColumn="0"/>
            </w:pPr>
            <w:r>
              <w:t>Not</w:t>
            </w:r>
          </w:p>
        </w:tc>
        <w:tc>
          <w:tcPr>
            <w:tcW w:w="896" w:type="pct"/>
            <w:noWrap/>
            <w:hideMark/>
          </w:tcPr>
          <w:p w14:paraId="2E5662DF" w14:textId="77777777" w:rsidR="005B1647" w:rsidRPr="00531B0A" w:rsidRDefault="005B1647" w:rsidP="006969D2">
            <w:pPr>
              <w:pStyle w:val="TabellHuvud"/>
              <w:cnfStyle w:val="100000000000" w:firstRow="1" w:lastRow="0" w:firstColumn="0" w:lastColumn="0" w:oddVBand="0" w:evenVBand="0" w:oddHBand="0" w:evenHBand="0" w:firstRowFirstColumn="0" w:firstRowLastColumn="0" w:lastRowFirstColumn="0" w:lastRowLastColumn="0"/>
            </w:pPr>
            <w:r w:rsidRPr="00531B0A">
              <w:t>2019</w:t>
            </w:r>
          </w:p>
        </w:tc>
        <w:tc>
          <w:tcPr>
            <w:tcW w:w="807" w:type="pct"/>
            <w:noWrap/>
            <w:hideMark/>
          </w:tcPr>
          <w:p w14:paraId="431BD0C4" w14:textId="77777777" w:rsidR="005B1647" w:rsidRPr="00531B0A" w:rsidRDefault="005B1647" w:rsidP="006969D2">
            <w:pPr>
              <w:pStyle w:val="TabellHuvud"/>
              <w:cnfStyle w:val="100000000000" w:firstRow="1" w:lastRow="0" w:firstColumn="0" w:lastColumn="0" w:oddVBand="0" w:evenVBand="0" w:oddHBand="0" w:evenHBand="0" w:firstRowFirstColumn="0" w:firstRowLastColumn="0" w:lastRowFirstColumn="0" w:lastRowLastColumn="0"/>
            </w:pPr>
            <w:r w:rsidRPr="00531B0A">
              <w:t>2018</w:t>
            </w:r>
          </w:p>
        </w:tc>
      </w:tr>
      <w:tr w:rsidR="00155607" w14:paraId="5FFEC79F" w14:textId="77777777" w:rsidTr="006969D2">
        <w:trPr>
          <w:trHeight w:val="300"/>
        </w:trPr>
        <w:tc>
          <w:tcPr>
            <w:cnfStyle w:val="001000000000" w:firstRow="0" w:lastRow="0" w:firstColumn="1" w:lastColumn="0" w:oddVBand="0" w:evenVBand="0" w:oddHBand="0" w:evenHBand="0" w:firstRowFirstColumn="0" w:firstRowLastColumn="0" w:lastRowFirstColumn="0" w:lastRowLastColumn="0"/>
            <w:tcW w:w="2803" w:type="pct"/>
            <w:noWrap/>
            <w:hideMark/>
          </w:tcPr>
          <w:p w14:paraId="252DB498" w14:textId="77777777" w:rsidR="005B1647" w:rsidRPr="00531B0A" w:rsidRDefault="005B1647" w:rsidP="005B1647">
            <w:pPr>
              <w:pStyle w:val="Tabell"/>
            </w:pPr>
            <w:r w:rsidRPr="00531B0A">
              <w:t>Skatteintäkter</w:t>
            </w:r>
          </w:p>
        </w:tc>
        <w:tc>
          <w:tcPr>
            <w:tcW w:w="494" w:type="pct"/>
            <w:noWrap/>
            <w:hideMark/>
          </w:tcPr>
          <w:p w14:paraId="6575FFBC" w14:textId="77777777" w:rsidR="005B1647" w:rsidRPr="00531B0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31B0A">
              <w:t>1</w:t>
            </w:r>
          </w:p>
        </w:tc>
        <w:tc>
          <w:tcPr>
            <w:tcW w:w="896" w:type="pct"/>
            <w:noWrap/>
            <w:hideMark/>
          </w:tcPr>
          <w:p w14:paraId="7AE0CB4D" w14:textId="6CD72B97" w:rsidR="005B1647" w:rsidRPr="00531B0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31B0A">
              <w:t>1 38</w:t>
            </w:r>
            <w:r>
              <w:t>6</w:t>
            </w:r>
            <w:r w:rsidRPr="00531B0A">
              <w:t xml:space="preserve"> </w:t>
            </w:r>
            <w:r>
              <w:t>530</w:t>
            </w:r>
          </w:p>
        </w:tc>
        <w:tc>
          <w:tcPr>
            <w:tcW w:w="807" w:type="pct"/>
            <w:noWrap/>
            <w:hideMark/>
          </w:tcPr>
          <w:p w14:paraId="1CE43A6B" w14:textId="77777777" w:rsidR="005B1647" w:rsidRPr="00531B0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31B0A">
              <w:t>1 363 480</w:t>
            </w:r>
          </w:p>
        </w:tc>
      </w:tr>
      <w:tr w:rsidR="00155607" w14:paraId="4C3D07A9" w14:textId="77777777" w:rsidTr="006969D2">
        <w:trPr>
          <w:trHeight w:val="300"/>
        </w:trPr>
        <w:tc>
          <w:tcPr>
            <w:cnfStyle w:val="001000000000" w:firstRow="0" w:lastRow="0" w:firstColumn="1" w:lastColumn="0" w:oddVBand="0" w:evenVBand="0" w:oddHBand="0" w:evenHBand="0" w:firstRowFirstColumn="0" w:firstRowLastColumn="0" w:lastRowFirstColumn="0" w:lastRowLastColumn="0"/>
            <w:tcW w:w="2803" w:type="pct"/>
            <w:noWrap/>
            <w:hideMark/>
          </w:tcPr>
          <w:p w14:paraId="2C817D7D" w14:textId="77777777" w:rsidR="005B1647" w:rsidRPr="00531B0A" w:rsidRDefault="005B1647" w:rsidP="005B1647">
            <w:pPr>
              <w:pStyle w:val="Tabell"/>
            </w:pPr>
            <w:r w:rsidRPr="00531B0A">
              <w:t>Intäkter av avgifter och andra ersättningar</w:t>
            </w:r>
          </w:p>
        </w:tc>
        <w:tc>
          <w:tcPr>
            <w:tcW w:w="494" w:type="pct"/>
            <w:noWrap/>
            <w:hideMark/>
          </w:tcPr>
          <w:p w14:paraId="7EB7ED76" w14:textId="77777777" w:rsidR="005B1647" w:rsidRPr="00531B0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31B0A">
              <w:t>2</w:t>
            </w:r>
          </w:p>
        </w:tc>
        <w:tc>
          <w:tcPr>
            <w:tcW w:w="896" w:type="pct"/>
            <w:noWrap/>
            <w:hideMark/>
          </w:tcPr>
          <w:p w14:paraId="711DCBE3" w14:textId="77777777" w:rsidR="005B1647" w:rsidRPr="00531B0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31B0A">
              <w:t>59 868</w:t>
            </w:r>
          </w:p>
        </w:tc>
        <w:tc>
          <w:tcPr>
            <w:tcW w:w="807" w:type="pct"/>
            <w:noWrap/>
            <w:hideMark/>
          </w:tcPr>
          <w:p w14:paraId="1F23C5C4" w14:textId="77777777" w:rsidR="005B1647" w:rsidRPr="00531B0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31B0A">
              <w:t>57 283</w:t>
            </w:r>
          </w:p>
        </w:tc>
      </w:tr>
      <w:tr w:rsidR="00155607" w14:paraId="5C5BC39F" w14:textId="77777777" w:rsidTr="006969D2">
        <w:trPr>
          <w:trHeight w:val="300"/>
        </w:trPr>
        <w:tc>
          <w:tcPr>
            <w:cnfStyle w:val="001000000000" w:firstRow="0" w:lastRow="0" w:firstColumn="1" w:lastColumn="0" w:oddVBand="0" w:evenVBand="0" w:oddHBand="0" w:evenHBand="0" w:firstRowFirstColumn="0" w:firstRowLastColumn="0" w:lastRowFirstColumn="0" w:lastRowLastColumn="0"/>
            <w:tcW w:w="2803" w:type="pct"/>
            <w:noWrap/>
            <w:hideMark/>
          </w:tcPr>
          <w:p w14:paraId="13A9E1F3" w14:textId="77777777" w:rsidR="005B1647" w:rsidRPr="00531B0A" w:rsidRDefault="005B1647" w:rsidP="005B1647">
            <w:pPr>
              <w:pStyle w:val="Tabell"/>
            </w:pPr>
            <w:r w:rsidRPr="00531B0A">
              <w:t>Intäkter av bidrag</w:t>
            </w:r>
          </w:p>
        </w:tc>
        <w:tc>
          <w:tcPr>
            <w:tcW w:w="494" w:type="pct"/>
            <w:noWrap/>
            <w:hideMark/>
          </w:tcPr>
          <w:p w14:paraId="774DD581" w14:textId="77777777" w:rsidR="005B1647" w:rsidRPr="00531B0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31B0A">
              <w:t>3</w:t>
            </w:r>
          </w:p>
        </w:tc>
        <w:tc>
          <w:tcPr>
            <w:tcW w:w="896" w:type="pct"/>
            <w:noWrap/>
            <w:hideMark/>
          </w:tcPr>
          <w:p w14:paraId="0004B8D8" w14:textId="77777777" w:rsidR="005B1647" w:rsidRPr="00531B0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31B0A">
              <w:t>59 842</w:t>
            </w:r>
          </w:p>
        </w:tc>
        <w:tc>
          <w:tcPr>
            <w:tcW w:w="807" w:type="pct"/>
            <w:noWrap/>
            <w:hideMark/>
          </w:tcPr>
          <w:p w14:paraId="5033D710" w14:textId="77777777" w:rsidR="005B1647" w:rsidRPr="00531B0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31B0A">
              <w:t>58 939</w:t>
            </w:r>
          </w:p>
        </w:tc>
      </w:tr>
      <w:tr w:rsidR="00155607" w14:paraId="476C93D0" w14:textId="77777777" w:rsidTr="006969D2">
        <w:trPr>
          <w:trHeight w:val="300"/>
        </w:trPr>
        <w:tc>
          <w:tcPr>
            <w:cnfStyle w:val="001000000000" w:firstRow="0" w:lastRow="0" w:firstColumn="1" w:lastColumn="0" w:oddVBand="0" w:evenVBand="0" w:oddHBand="0" w:evenHBand="0" w:firstRowFirstColumn="0" w:firstRowLastColumn="0" w:lastRowFirstColumn="0" w:lastRowLastColumn="0"/>
            <w:tcW w:w="2803" w:type="pct"/>
            <w:noWrap/>
            <w:hideMark/>
          </w:tcPr>
          <w:p w14:paraId="5A8CB74C" w14:textId="77777777" w:rsidR="005B1647" w:rsidRPr="00622990" w:rsidRDefault="005B1647" w:rsidP="005B1647">
            <w:pPr>
              <w:pStyle w:val="Tabell"/>
              <w:rPr>
                <w:b/>
                <w:bCs/>
              </w:rPr>
            </w:pPr>
            <w:r w:rsidRPr="00622990">
              <w:rPr>
                <w:b/>
                <w:bCs/>
              </w:rPr>
              <w:t>Summa intäkter</w:t>
            </w:r>
          </w:p>
        </w:tc>
        <w:tc>
          <w:tcPr>
            <w:tcW w:w="494" w:type="pct"/>
            <w:noWrap/>
            <w:hideMark/>
          </w:tcPr>
          <w:p w14:paraId="6360B274" w14:textId="77777777" w:rsidR="005B1647" w:rsidRPr="00622990"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p>
        </w:tc>
        <w:tc>
          <w:tcPr>
            <w:tcW w:w="896" w:type="pct"/>
            <w:noWrap/>
            <w:hideMark/>
          </w:tcPr>
          <w:p w14:paraId="0FAAEFCC" w14:textId="59A9C3F0" w:rsidR="005B1647" w:rsidRPr="00622990"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622990">
              <w:rPr>
                <w:b/>
                <w:bCs/>
              </w:rPr>
              <w:t>1 506 240</w:t>
            </w:r>
          </w:p>
        </w:tc>
        <w:tc>
          <w:tcPr>
            <w:tcW w:w="807" w:type="pct"/>
            <w:noWrap/>
            <w:hideMark/>
          </w:tcPr>
          <w:p w14:paraId="2BBE2EEA" w14:textId="77777777" w:rsidR="005B1647" w:rsidRPr="00622990"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622990">
              <w:rPr>
                <w:b/>
                <w:bCs/>
              </w:rPr>
              <w:t>1 479 702</w:t>
            </w:r>
          </w:p>
        </w:tc>
      </w:tr>
      <w:tr w:rsidR="00155607" w14:paraId="2B6F5F5E" w14:textId="77777777" w:rsidTr="006969D2">
        <w:trPr>
          <w:trHeight w:val="300"/>
        </w:trPr>
        <w:tc>
          <w:tcPr>
            <w:cnfStyle w:val="001000000000" w:firstRow="0" w:lastRow="0" w:firstColumn="1" w:lastColumn="0" w:oddVBand="0" w:evenVBand="0" w:oddHBand="0" w:evenHBand="0" w:firstRowFirstColumn="0" w:firstRowLastColumn="0" w:lastRowFirstColumn="0" w:lastRowLastColumn="0"/>
            <w:tcW w:w="2803" w:type="pct"/>
            <w:noWrap/>
            <w:hideMark/>
          </w:tcPr>
          <w:p w14:paraId="4B5DC6CC" w14:textId="77777777" w:rsidR="005B1647" w:rsidRPr="00E14403" w:rsidRDefault="005B1647" w:rsidP="005B1647">
            <w:pPr>
              <w:pStyle w:val="Tabell"/>
              <w:rPr>
                <w:b/>
                <w:bCs/>
              </w:rPr>
            </w:pPr>
            <w:r w:rsidRPr="00E14403">
              <w:rPr>
                <w:b/>
                <w:bCs/>
              </w:rPr>
              <w:t>Kostnader</w:t>
            </w:r>
          </w:p>
        </w:tc>
        <w:tc>
          <w:tcPr>
            <w:tcW w:w="494" w:type="pct"/>
            <w:noWrap/>
            <w:hideMark/>
          </w:tcPr>
          <w:p w14:paraId="67A04AA9" w14:textId="77777777" w:rsidR="005B1647" w:rsidRPr="00531B0A"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896" w:type="pct"/>
            <w:noWrap/>
            <w:hideMark/>
          </w:tcPr>
          <w:p w14:paraId="0B5D2B56" w14:textId="77777777" w:rsidR="005B1647" w:rsidRPr="00531B0A"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807" w:type="pct"/>
            <w:noWrap/>
            <w:hideMark/>
          </w:tcPr>
          <w:p w14:paraId="105431FA" w14:textId="77777777" w:rsidR="005B1647" w:rsidRPr="00531B0A"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r>
      <w:tr w:rsidR="00155607" w14:paraId="6AAA5397" w14:textId="77777777" w:rsidTr="006969D2">
        <w:trPr>
          <w:trHeight w:val="300"/>
        </w:trPr>
        <w:tc>
          <w:tcPr>
            <w:cnfStyle w:val="001000000000" w:firstRow="0" w:lastRow="0" w:firstColumn="1" w:lastColumn="0" w:oddVBand="0" w:evenVBand="0" w:oddHBand="0" w:evenHBand="0" w:firstRowFirstColumn="0" w:firstRowLastColumn="0" w:lastRowFirstColumn="0" w:lastRowLastColumn="0"/>
            <w:tcW w:w="2803" w:type="pct"/>
            <w:noWrap/>
            <w:hideMark/>
          </w:tcPr>
          <w:p w14:paraId="5EF537C0" w14:textId="77777777" w:rsidR="005B1647" w:rsidRPr="00303262" w:rsidRDefault="005B1647" w:rsidP="005B1647">
            <w:pPr>
              <w:pStyle w:val="Tabell"/>
              <w:rPr>
                <w:b/>
                <w:bCs/>
              </w:rPr>
            </w:pPr>
            <w:r w:rsidRPr="00303262">
              <w:rPr>
                <w:b/>
                <w:bCs/>
              </w:rPr>
              <w:t>Transfereringar m.m.</w:t>
            </w:r>
          </w:p>
        </w:tc>
        <w:tc>
          <w:tcPr>
            <w:tcW w:w="494" w:type="pct"/>
            <w:noWrap/>
            <w:hideMark/>
          </w:tcPr>
          <w:p w14:paraId="006899FE" w14:textId="77777777" w:rsidR="005B1647" w:rsidRPr="00303262"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p>
        </w:tc>
        <w:tc>
          <w:tcPr>
            <w:tcW w:w="896" w:type="pct"/>
            <w:noWrap/>
            <w:hideMark/>
          </w:tcPr>
          <w:p w14:paraId="47E86590" w14:textId="77777777" w:rsidR="005B1647" w:rsidRPr="00303262"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p>
        </w:tc>
        <w:tc>
          <w:tcPr>
            <w:tcW w:w="807" w:type="pct"/>
            <w:noWrap/>
            <w:hideMark/>
          </w:tcPr>
          <w:p w14:paraId="398D194F" w14:textId="77777777" w:rsidR="005B1647" w:rsidRPr="00303262"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p>
        </w:tc>
      </w:tr>
      <w:tr w:rsidR="00155607" w14:paraId="2355BBC6" w14:textId="77777777" w:rsidTr="006969D2">
        <w:trPr>
          <w:trHeight w:val="300"/>
        </w:trPr>
        <w:tc>
          <w:tcPr>
            <w:cnfStyle w:val="001000000000" w:firstRow="0" w:lastRow="0" w:firstColumn="1" w:lastColumn="0" w:oddVBand="0" w:evenVBand="0" w:oddHBand="0" w:evenHBand="0" w:firstRowFirstColumn="0" w:firstRowLastColumn="0" w:lastRowFirstColumn="0" w:lastRowLastColumn="0"/>
            <w:tcW w:w="2803" w:type="pct"/>
            <w:noWrap/>
            <w:hideMark/>
          </w:tcPr>
          <w:p w14:paraId="1F6E7132" w14:textId="77777777" w:rsidR="005B1647" w:rsidRPr="00531B0A" w:rsidRDefault="005B1647" w:rsidP="005B1647">
            <w:pPr>
              <w:pStyle w:val="Tabell"/>
            </w:pPr>
            <w:r w:rsidRPr="00531B0A">
              <w:t>Transfereringar till hushåll</w:t>
            </w:r>
          </w:p>
        </w:tc>
        <w:tc>
          <w:tcPr>
            <w:tcW w:w="494" w:type="pct"/>
            <w:noWrap/>
            <w:hideMark/>
          </w:tcPr>
          <w:p w14:paraId="6AF94AA0" w14:textId="77777777" w:rsidR="005B1647" w:rsidRPr="00531B0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31B0A">
              <w:t>4</w:t>
            </w:r>
          </w:p>
        </w:tc>
        <w:tc>
          <w:tcPr>
            <w:tcW w:w="896" w:type="pct"/>
            <w:noWrap/>
            <w:hideMark/>
          </w:tcPr>
          <w:p w14:paraId="78B0D68E" w14:textId="77777777" w:rsidR="005B1647" w:rsidRPr="00531B0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31B0A">
              <w:t>-673 842</w:t>
            </w:r>
          </w:p>
        </w:tc>
        <w:tc>
          <w:tcPr>
            <w:tcW w:w="807" w:type="pct"/>
            <w:noWrap/>
            <w:hideMark/>
          </w:tcPr>
          <w:p w14:paraId="3323FE4C" w14:textId="77777777" w:rsidR="005B1647" w:rsidRPr="00531B0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31B0A">
              <w:t>-657 731</w:t>
            </w:r>
          </w:p>
        </w:tc>
      </w:tr>
      <w:tr w:rsidR="00155607" w14:paraId="2B114E55" w14:textId="77777777" w:rsidTr="006969D2">
        <w:trPr>
          <w:trHeight w:val="300"/>
        </w:trPr>
        <w:tc>
          <w:tcPr>
            <w:cnfStyle w:val="001000000000" w:firstRow="0" w:lastRow="0" w:firstColumn="1" w:lastColumn="0" w:oddVBand="0" w:evenVBand="0" w:oddHBand="0" w:evenHBand="0" w:firstRowFirstColumn="0" w:firstRowLastColumn="0" w:lastRowFirstColumn="0" w:lastRowLastColumn="0"/>
            <w:tcW w:w="2803" w:type="pct"/>
            <w:noWrap/>
            <w:hideMark/>
          </w:tcPr>
          <w:p w14:paraId="459ABD48" w14:textId="77777777" w:rsidR="005B1647" w:rsidRPr="00531B0A" w:rsidRDefault="005B1647" w:rsidP="005B1647">
            <w:pPr>
              <w:pStyle w:val="Tabell"/>
            </w:pPr>
            <w:r w:rsidRPr="00531B0A">
              <w:t>Transfereringar till företag</w:t>
            </w:r>
          </w:p>
        </w:tc>
        <w:tc>
          <w:tcPr>
            <w:tcW w:w="494" w:type="pct"/>
            <w:noWrap/>
            <w:hideMark/>
          </w:tcPr>
          <w:p w14:paraId="5C5C3E28" w14:textId="77777777" w:rsidR="005B1647" w:rsidRPr="00531B0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31B0A">
              <w:t>4</w:t>
            </w:r>
          </w:p>
        </w:tc>
        <w:tc>
          <w:tcPr>
            <w:tcW w:w="896" w:type="pct"/>
            <w:noWrap/>
            <w:hideMark/>
          </w:tcPr>
          <w:p w14:paraId="59C97DEA" w14:textId="77777777" w:rsidR="005B1647" w:rsidRPr="00531B0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31B0A">
              <w:t>-69 927</w:t>
            </w:r>
          </w:p>
        </w:tc>
        <w:tc>
          <w:tcPr>
            <w:tcW w:w="807" w:type="pct"/>
            <w:noWrap/>
            <w:hideMark/>
          </w:tcPr>
          <w:p w14:paraId="21F05DBD" w14:textId="77777777" w:rsidR="005B1647" w:rsidRPr="00531B0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31B0A">
              <w:t>-62 059</w:t>
            </w:r>
          </w:p>
        </w:tc>
      </w:tr>
      <w:tr w:rsidR="00155607" w14:paraId="51F6DD95" w14:textId="77777777" w:rsidTr="006969D2">
        <w:trPr>
          <w:trHeight w:val="300"/>
        </w:trPr>
        <w:tc>
          <w:tcPr>
            <w:cnfStyle w:val="001000000000" w:firstRow="0" w:lastRow="0" w:firstColumn="1" w:lastColumn="0" w:oddVBand="0" w:evenVBand="0" w:oddHBand="0" w:evenHBand="0" w:firstRowFirstColumn="0" w:firstRowLastColumn="0" w:lastRowFirstColumn="0" w:lastRowLastColumn="0"/>
            <w:tcW w:w="2803" w:type="pct"/>
            <w:noWrap/>
            <w:hideMark/>
          </w:tcPr>
          <w:p w14:paraId="11A330D3" w14:textId="77777777" w:rsidR="005B1647" w:rsidRPr="00531B0A" w:rsidRDefault="005B1647" w:rsidP="005B1647">
            <w:pPr>
              <w:pStyle w:val="Tabell"/>
            </w:pPr>
            <w:r w:rsidRPr="00531B0A">
              <w:t>Transfereringar till kommuner</w:t>
            </w:r>
          </w:p>
        </w:tc>
        <w:tc>
          <w:tcPr>
            <w:tcW w:w="494" w:type="pct"/>
            <w:noWrap/>
            <w:hideMark/>
          </w:tcPr>
          <w:p w14:paraId="3C94C19B" w14:textId="77777777" w:rsidR="005B1647" w:rsidRPr="00531B0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31B0A">
              <w:t>4</w:t>
            </w:r>
          </w:p>
        </w:tc>
        <w:tc>
          <w:tcPr>
            <w:tcW w:w="896" w:type="pct"/>
            <w:noWrap/>
            <w:hideMark/>
          </w:tcPr>
          <w:p w14:paraId="31D41E91" w14:textId="77777777" w:rsidR="005B1647" w:rsidRPr="00531B0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31B0A">
              <w:t>-307 621</w:t>
            </w:r>
          </w:p>
        </w:tc>
        <w:tc>
          <w:tcPr>
            <w:tcW w:w="807" w:type="pct"/>
            <w:noWrap/>
            <w:hideMark/>
          </w:tcPr>
          <w:p w14:paraId="31A5708D" w14:textId="77777777" w:rsidR="005B1647" w:rsidRPr="00531B0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31B0A">
              <w:t>-301 274</w:t>
            </w:r>
          </w:p>
        </w:tc>
      </w:tr>
      <w:tr w:rsidR="00155607" w14:paraId="069F7AA5" w14:textId="77777777" w:rsidTr="006969D2">
        <w:trPr>
          <w:trHeight w:val="300"/>
        </w:trPr>
        <w:tc>
          <w:tcPr>
            <w:cnfStyle w:val="001000000000" w:firstRow="0" w:lastRow="0" w:firstColumn="1" w:lastColumn="0" w:oddVBand="0" w:evenVBand="0" w:oddHBand="0" w:evenHBand="0" w:firstRowFirstColumn="0" w:firstRowLastColumn="0" w:lastRowFirstColumn="0" w:lastRowLastColumn="0"/>
            <w:tcW w:w="2803" w:type="pct"/>
            <w:noWrap/>
            <w:hideMark/>
          </w:tcPr>
          <w:p w14:paraId="2E1C2F0F" w14:textId="77777777" w:rsidR="005B1647" w:rsidRPr="00531B0A" w:rsidRDefault="005B1647" w:rsidP="005B1647">
            <w:pPr>
              <w:pStyle w:val="Tabell"/>
            </w:pPr>
            <w:r w:rsidRPr="00531B0A">
              <w:t>Transfereringar till utlandet</w:t>
            </w:r>
          </w:p>
        </w:tc>
        <w:tc>
          <w:tcPr>
            <w:tcW w:w="494" w:type="pct"/>
            <w:noWrap/>
            <w:hideMark/>
          </w:tcPr>
          <w:p w14:paraId="0A461537" w14:textId="77777777" w:rsidR="005B1647" w:rsidRPr="00531B0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31B0A">
              <w:t>4</w:t>
            </w:r>
          </w:p>
        </w:tc>
        <w:tc>
          <w:tcPr>
            <w:tcW w:w="896" w:type="pct"/>
            <w:noWrap/>
            <w:hideMark/>
          </w:tcPr>
          <w:p w14:paraId="3DA88C63" w14:textId="77777777" w:rsidR="005B1647" w:rsidRPr="00531B0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31B0A">
              <w:t>-79 567</w:t>
            </w:r>
          </w:p>
        </w:tc>
        <w:tc>
          <w:tcPr>
            <w:tcW w:w="807" w:type="pct"/>
            <w:noWrap/>
            <w:hideMark/>
          </w:tcPr>
          <w:p w14:paraId="061E8EA8" w14:textId="77777777" w:rsidR="005B1647" w:rsidRPr="00531B0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31B0A">
              <w:t>-78 470</w:t>
            </w:r>
          </w:p>
        </w:tc>
      </w:tr>
      <w:tr w:rsidR="00155607" w14:paraId="2F30B36E" w14:textId="77777777" w:rsidTr="006969D2">
        <w:trPr>
          <w:trHeight w:val="300"/>
        </w:trPr>
        <w:tc>
          <w:tcPr>
            <w:cnfStyle w:val="001000000000" w:firstRow="0" w:lastRow="0" w:firstColumn="1" w:lastColumn="0" w:oddVBand="0" w:evenVBand="0" w:oddHBand="0" w:evenHBand="0" w:firstRowFirstColumn="0" w:firstRowLastColumn="0" w:lastRowFirstColumn="0" w:lastRowLastColumn="0"/>
            <w:tcW w:w="2803" w:type="pct"/>
            <w:noWrap/>
            <w:hideMark/>
          </w:tcPr>
          <w:p w14:paraId="642D1F76" w14:textId="77777777" w:rsidR="005B1647" w:rsidRPr="00531B0A" w:rsidRDefault="005B1647" w:rsidP="005B1647">
            <w:pPr>
              <w:pStyle w:val="Tabell"/>
            </w:pPr>
            <w:r w:rsidRPr="00531B0A">
              <w:t>Avsättning till/upplösning av fonder</w:t>
            </w:r>
          </w:p>
        </w:tc>
        <w:tc>
          <w:tcPr>
            <w:tcW w:w="494" w:type="pct"/>
            <w:noWrap/>
            <w:hideMark/>
          </w:tcPr>
          <w:p w14:paraId="321CCE54" w14:textId="77777777" w:rsidR="005B1647" w:rsidRPr="00531B0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31B0A">
              <w:t>5</w:t>
            </w:r>
          </w:p>
        </w:tc>
        <w:tc>
          <w:tcPr>
            <w:tcW w:w="896" w:type="pct"/>
            <w:noWrap/>
            <w:hideMark/>
          </w:tcPr>
          <w:p w14:paraId="16244BE7" w14:textId="77777777" w:rsidR="005B1647" w:rsidRPr="00531B0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31B0A">
              <w:t>-13 181</w:t>
            </w:r>
          </w:p>
        </w:tc>
        <w:tc>
          <w:tcPr>
            <w:tcW w:w="807" w:type="pct"/>
            <w:noWrap/>
            <w:hideMark/>
          </w:tcPr>
          <w:p w14:paraId="0980992A" w14:textId="77777777" w:rsidR="005B1647" w:rsidRPr="00531B0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31B0A">
              <w:t>-12 786</w:t>
            </w:r>
          </w:p>
        </w:tc>
      </w:tr>
      <w:tr w:rsidR="00155607" w14:paraId="7A60523B" w14:textId="77777777" w:rsidTr="006969D2">
        <w:trPr>
          <w:trHeight w:val="300"/>
        </w:trPr>
        <w:tc>
          <w:tcPr>
            <w:cnfStyle w:val="001000000000" w:firstRow="0" w:lastRow="0" w:firstColumn="1" w:lastColumn="0" w:oddVBand="0" w:evenVBand="0" w:oddHBand="0" w:evenHBand="0" w:firstRowFirstColumn="0" w:firstRowLastColumn="0" w:lastRowFirstColumn="0" w:lastRowLastColumn="0"/>
            <w:tcW w:w="2803" w:type="pct"/>
            <w:noWrap/>
            <w:hideMark/>
          </w:tcPr>
          <w:p w14:paraId="50E9E262" w14:textId="77777777" w:rsidR="005B1647" w:rsidRPr="00303262" w:rsidRDefault="005B1647" w:rsidP="005B1647">
            <w:pPr>
              <w:pStyle w:val="Tabell"/>
              <w:rPr>
                <w:b/>
                <w:bCs/>
              </w:rPr>
            </w:pPr>
            <w:r w:rsidRPr="00303262">
              <w:rPr>
                <w:b/>
                <w:bCs/>
              </w:rPr>
              <w:t>Summa transfereringar m.m.</w:t>
            </w:r>
          </w:p>
        </w:tc>
        <w:tc>
          <w:tcPr>
            <w:tcW w:w="494" w:type="pct"/>
            <w:noWrap/>
            <w:hideMark/>
          </w:tcPr>
          <w:p w14:paraId="379E9D4C" w14:textId="77777777" w:rsidR="005B1647" w:rsidRPr="00303262"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p>
        </w:tc>
        <w:tc>
          <w:tcPr>
            <w:tcW w:w="896" w:type="pct"/>
            <w:noWrap/>
            <w:hideMark/>
          </w:tcPr>
          <w:p w14:paraId="5B054253" w14:textId="77777777" w:rsidR="005B1647" w:rsidRPr="00303262"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303262">
              <w:rPr>
                <w:b/>
                <w:bCs/>
              </w:rPr>
              <w:t>-1 144 138</w:t>
            </w:r>
          </w:p>
        </w:tc>
        <w:tc>
          <w:tcPr>
            <w:tcW w:w="807" w:type="pct"/>
            <w:noWrap/>
            <w:hideMark/>
          </w:tcPr>
          <w:p w14:paraId="73CE628F" w14:textId="77777777" w:rsidR="005B1647" w:rsidRPr="00303262"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303262">
              <w:rPr>
                <w:b/>
                <w:bCs/>
              </w:rPr>
              <w:t>-1 112 320</w:t>
            </w:r>
          </w:p>
        </w:tc>
      </w:tr>
      <w:tr w:rsidR="00155607" w14:paraId="5C3FA861" w14:textId="77777777" w:rsidTr="006969D2">
        <w:trPr>
          <w:trHeight w:val="300"/>
        </w:trPr>
        <w:tc>
          <w:tcPr>
            <w:cnfStyle w:val="001000000000" w:firstRow="0" w:lastRow="0" w:firstColumn="1" w:lastColumn="0" w:oddVBand="0" w:evenVBand="0" w:oddHBand="0" w:evenHBand="0" w:firstRowFirstColumn="0" w:firstRowLastColumn="0" w:lastRowFirstColumn="0" w:lastRowLastColumn="0"/>
            <w:tcW w:w="2803" w:type="pct"/>
            <w:noWrap/>
            <w:hideMark/>
          </w:tcPr>
          <w:p w14:paraId="547E4BFA" w14:textId="77777777" w:rsidR="005B1647" w:rsidRPr="00303262" w:rsidRDefault="005B1647" w:rsidP="005B1647">
            <w:pPr>
              <w:pStyle w:val="Tabell"/>
              <w:rPr>
                <w:b/>
                <w:bCs/>
              </w:rPr>
            </w:pPr>
            <w:r w:rsidRPr="00303262">
              <w:rPr>
                <w:b/>
                <w:bCs/>
              </w:rPr>
              <w:t>Statens egen verksamhet</w:t>
            </w:r>
          </w:p>
        </w:tc>
        <w:tc>
          <w:tcPr>
            <w:tcW w:w="494" w:type="pct"/>
            <w:noWrap/>
            <w:hideMark/>
          </w:tcPr>
          <w:p w14:paraId="0C3593EF" w14:textId="77777777" w:rsidR="005B1647" w:rsidRPr="00531B0A"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896" w:type="pct"/>
            <w:noWrap/>
            <w:hideMark/>
          </w:tcPr>
          <w:p w14:paraId="7E78F0B1" w14:textId="77777777" w:rsidR="005B1647" w:rsidRPr="00531B0A"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807" w:type="pct"/>
            <w:noWrap/>
            <w:hideMark/>
          </w:tcPr>
          <w:p w14:paraId="00B6B156" w14:textId="77777777" w:rsidR="005B1647" w:rsidRPr="00531B0A"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r>
      <w:tr w:rsidR="00155607" w14:paraId="112B7053" w14:textId="77777777" w:rsidTr="006969D2">
        <w:trPr>
          <w:trHeight w:val="300"/>
        </w:trPr>
        <w:tc>
          <w:tcPr>
            <w:cnfStyle w:val="001000000000" w:firstRow="0" w:lastRow="0" w:firstColumn="1" w:lastColumn="0" w:oddVBand="0" w:evenVBand="0" w:oddHBand="0" w:evenHBand="0" w:firstRowFirstColumn="0" w:firstRowLastColumn="0" w:lastRowFirstColumn="0" w:lastRowLastColumn="0"/>
            <w:tcW w:w="2803" w:type="pct"/>
            <w:noWrap/>
            <w:hideMark/>
          </w:tcPr>
          <w:p w14:paraId="40514A72" w14:textId="77777777" w:rsidR="005B1647" w:rsidRPr="00531B0A" w:rsidRDefault="005B1647" w:rsidP="005B1647">
            <w:pPr>
              <w:pStyle w:val="Tabell"/>
            </w:pPr>
            <w:r w:rsidRPr="00531B0A">
              <w:t>Kostnader för personal</w:t>
            </w:r>
          </w:p>
        </w:tc>
        <w:tc>
          <w:tcPr>
            <w:tcW w:w="494" w:type="pct"/>
            <w:noWrap/>
            <w:hideMark/>
          </w:tcPr>
          <w:p w14:paraId="09A1D574" w14:textId="77777777" w:rsidR="005B1647" w:rsidRPr="00531B0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31B0A">
              <w:t>6</w:t>
            </w:r>
          </w:p>
        </w:tc>
        <w:tc>
          <w:tcPr>
            <w:tcW w:w="896" w:type="pct"/>
            <w:noWrap/>
            <w:hideMark/>
          </w:tcPr>
          <w:p w14:paraId="2086750C" w14:textId="77777777" w:rsidR="005B1647" w:rsidRPr="00531B0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31B0A">
              <w:t>-139 592</w:t>
            </w:r>
          </w:p>
        </w:tc>
        <w:tc>
          <w:tcPr>
            <w:tcW w:w="807" w:type="pct"/>
            <w:noWrap/>
            <w:hideMark/>
          </w:tcPr>
          <w:p w14:paraId="6144FFC9" w14:textId="77777777" w:rsidR="005B1647" w:rsidRPr="00531B0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31B0A">
              <w:t>-133 946</w:t>
            </w:r>
          </w:p>
        </w:tc>
      </w:tr>
      <w:tr w:rsidR="00155607" w14:paraId="4A80E6E2" w14:textId="77777777" w:rsidTr="006969D2">
        <w:trPr>
          <w:trHeight w:val="300"/>
        </w:trPr>
        <w:tc>
          <w:tcPr>
            <w:cnfStyle w:val="001000000000" w:firstRow="0" w:lastRow="0" w:firstColumn="1" w:lastColumn="0" w:oddVBand="0" w:evenVBand="0" w:oddHBand="0" w:evenHBand="0" w:firstRowFirstColumn="0" w:firstRowLastColumn="0" w:lastRowFirstColumn="0" w:lastRowLastColumn="0"/>
            <w:tcW w:w="2803" w:type="pct"/>
            <w:noWrap/>
            <w:hideMark/>
          </w:tcPr>
          <w:p w14:paraId="6C70686D" w14:textId="77777777" w:rsidR="005B1647" w:rsidRPr="00531B0A" w:rsidRDefault="005B1647" w:rsidP="005B1647">
            <w:pPr>
              <w:pStyle w:val="Tabell"/>
            </w:pPr>
            <w:r w:rsidRPr="00531B0A">
              <w:t>Kostnader för lokaler</w:t>
            </w:r>
          </w:p>
        </w:tc>
        <w:tc>
          <w:tcPr>
            <w:tcW w:w="494" w:type="pct"/>
            <w:noWrap/>
            <w:hideMark/>
          </w:tcPr>
          <w:p w14:paraId="2F630CF1" w14:textId="77777777" w:rsidR="005B1647" w:rsidRPr="00531B0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31B0A">
              <w:t>7</w:t>
            </w:r>
          </w:p>
        </w:tc>
        <w:tc>
          <w:tcPr>
            <w:tcW w:w="896" w:type="pct"/>
            <w:noWrap/>
            <w:hideMark/>
          </w:tcPr>
          <w:p w14:paraId="05F45066" w14:textId="77777777" w:rsidR="005B1647" w:rsidRPr="00531B0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31B0A">
              <w:t>-22 351</w:t>
            </w:r>
          </w:p>
        </w:tc>
        <w:tc>
          <w:tcPr>
            <w:tcW w:w="807" w:type="pct"/>
            <w:noWrap/>
            <w:hideMark/>
          </w:tcPr>
          <w:p w14:paraId="08BCFA2D" w14:textId="77777777" w:rsidR="005B1647" w:rsidRPr="00531B0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31B0A">
              <w:t>-21 847</w:t>
            </w:r>
          </w:p>
        </w:tc>
      </w:tr>
      <w:tr w:rsidR="00155607" w14:paraId="4E2657EC" w14:textId="77777777" w:rsidTr="006969D2">
        <w:trPr>
          <w:trHeight w:val="300"/>
        </w:trPr>
        <w:tc>
          <w:tcPr>
            <w:cnfStyle w:val="001000000000" w:firstRow="0" w:lastRow="0" w:firstColumn="1" w:lastColumn="0" w:oddVBand="0" w:evenVBand="0" w:oddHBand="0" w:evenHBand="0" w:firstRowFirstColumn="0" w:firstRowLastColumn="0" w:lastRowFirstColumn="0" w:lastRowLastColumn="0"/>
            <w:tcW w:w="2803" w:type="pct"/>
            <w:noWrap/>
            <w:hideMark/>
          </w:tcPr>
          <w:p w14:paraId="3C987471" w14:textId="77777777" w:rsidR="005B1647" w:rsidRPr="00531B0A" w:rsidRDefault="005B1647" w:rsidP="005B1647">
            <w:pPr>
              <w:pStyle w:val="Tabell"/>
            </w:pPr>
            <w:r w:rsidRPr="00531B0A">
              <w:lastRenderedPageBreak/>
              <w:t>Vissa garanti- och kreditkostnader</w:t>
            </w:r>
          </w:p>
        </w:tc>
        <w:tc>
          <w:tcPr>
            <w:tcW w:w="494" w:type="pct"/>
            <w:noWrap/>
            <w:hideMark/>
          </w:tcPr>
          <w:p w14:paraId="3FB7F894" w14:textId="77777777" w:rsidR="005B1647" w:rsidRPr="00531B0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31B0A">
              <w:t>8</w:t>
            </w:r>
          </w:p>
        </w:tc>
        <w:tc>
          <w:tcPr>
            <w:tcW w:w="896" w:type="pct"/>
            <w:noWrap/>
            <w:hideMark/>
          </w:tcPr>
          <w:p w14:paraId="0FC82454" w14:textId="77777777" w:rsidR="005B1647" w:rsidRPr="00531B0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31B0A">
              <w:t>-374</w:t>
            </w:r>
          </w:p>
        </w:tc>
        <w:tc>
          <w:tcPr>
            <w:tcW w:w="807" w:type="pct"/>
            <w:noWrap/>
            <w:hideMark/>
          </w:tcPr>
          <w:p w14:paraId="0C2666D6" w14:textId="77777777" w:rsidR="005B1647" w:rsidRPr="00531B0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31B0A">
              <w:t>-668</w:t>
            </w:r>
          </w:p>
        </w:tc>
      </w:tr>
      <w:tr w:rsidR="00155607" w14:paraId="3007E130" w14:textId="77777777" w:rsidTr="006969D2">
        <w:trPr>
          <w:trHeight w:val="300"/>
        </w:trPr>
        <w:tc>
          <w:tcPr>
            <w:cnfStyle w:val="001000000000" w:firstRow="0" w:lastRow="0" w:firstColumn="1" w:lastColumn="0" w:oddVBand="0" w:evenVBand="0" w:oddHBand="0" w:evenHBand="0" w:firstRowFirstColumn="0" w:firstRowLastColumn="0" w:lastRowFirstColumn="0" w:lastRowLastColumn="0"/>
            <w:tcW w:w="2803" w:type="pct"/>
            <w:noWrap/>
            <w:hideMark/>
          </w:tcPr>
          <w:p w14:paraId="1E4FAE67" w14:textId="77777777" w:rsidR="005B1647" w:rsidRPr="00531B0A" w:rsidRDefault="005B1647" w:rsidP="005B1647">
            <w:pPr>
              <w:pStyle w:val="Tabell"/>
            </w:pPr>
            <w:r w:rsidRPr="00531B0A">
              <w:t>Övriga driftkostnader</w:t>
            </w:r>
          </w:p>
        </w:tc>
        <w:tc>
          <w:tcPr>
            <w:tcW w:w="494" w:type="pct"/>
            <w:noWrap/>
            <w:hideMark/>
          </w:tcPr>
          <w:p w14:paraId="71E2797C" w14:textId="77777777" w:rsidR="005B1647" w:rsidRPr="00531B0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31B0A">
              <w:t>9</w:t>
            </w:r>
          </w:p>
        </w:tc>
        <w:tc>
          <w:tcPr>
            <w:tcW w:w="896" w:type="pct"/>
            <w:noWrap/>
            <w:hideMark/>
          </w:tcPr>
          <w:p w14:paraId="185B829C" w14:textId="77777777" w:rsidR="005B1647" w:rsidRPr="00531B0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31B0A">
              <w:t>-93 424</w:t>
            </w:r>
          </w:p>
        </w:tc>
        <w:tc>
          <w:tcPr>
            <w:tcW w:w="807" w:type="pct"/>
            <w:noWrap/>
            <w:hideMark/>
          </w:tcPr>
          <w:p w14:paraId="09AE5831" w14:textId="77777777" w:rsidR="005B1647" w:rsidRPr="00531B0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31B0A">
              <w:t>-94 007</w:t>
            </w:r>
          </w:p>
        </w:tc>
      </w:tr>
      <w:tr w:rsidR="00155607" w14:paraId="3956A9DB" w14:textId="77777777" w:rsidTr="006969D2">
        <w:trPr>
          <w:trHeight w:val="300"/>
        </w:trPr>
        <w:tc>
          <w:tcPr>
            <w:cnfStyle w:val="001000000000" w:firstRow="0" w:lastRow="0" w:firstColumn="1" w:lastColumn="0" w:oddVBand="0" w:evenVBand="0" w:oddHBand="0" w:evenHBand="0" w:firstRowFirstColumn="0" w:firstRowLastColumn="0" w:lastRowFirstColumn="0" w:lastRowLastColumn="0"/>
            <w:tcW w:w="2803" w:type="pct"/>
            <w:noWrap/>
            <w:hideMark/>
          </w:tcPr>
          <w:p w14:paraId="6497640F" w14:textId="77777777" w:rsidR="005B1647" w:rsidRPr="00531B0A" w:rsidRDefault="005B1647" w:rsidP="006969D2">
            <w:pPr>
              <w:pStyle w:val="Tabell"/>
            </w:pPr>
            <w:r w:rsidRPr="00531B0A">
              <w:t>Avskrivningar och nedskrivningar</w:t>
            </w:r>
          </w:p>
        </w:tc>
        <w:tc>
          <w:tcPr>
            <w:tcW w:w="494" w:type="pct"/>
            <w:noWrap/>
            <w:hideMark/>
          </w:tcPr>
          <w:p w14:paraId="1EE66D84" w14:textId="77777777" w:rsidR="005B1647" w:rsidRPr="00531B0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31B0A">
              <w:t>10</w:t>
            </w:r>
          </w:p>
        </w:tc>
        <w:tc>
          <w:tcPr>
            <w:tcW w:w="896" w:type="pct"/>
            <w:noWrap/>
            <w:hideMark/>
          </w:tcPr>
          <w:p w14:paraId="09042CA2" w14:textId="77777777" w:rsidR="005B1647" w:rsidRPr="00531B0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31B0A">
              <w:t>-30 321</w:t>
            </w:r>
          </w:p>
        </w:tc>
        <w:tc>
          <w:tcPr>
            <w:tcW w:w="807" w:type="pct"/>
            <w:noWrap/>
            <w:hideMark/>
          </w:tcPr>
          <w:p w14:paraId="003107DD" w14:textId="77777777" w:rsidR="005B1647" w:rsidRPr="00531B0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31B0A">
              <w:t>-29 318</w:t>
            </w:r>
          </w:p>
        </w:tc>
      </w:tr>
      <w:tr w:rsidR="00155607" w14:paraId="4CBF11F8" w14:textId="77777777" w:rsidTr="006969D2">
        <w:trPr>
          <w:trHeight w:val="300"/>
        </w:trPr>
        <w:tc>
          <w:tcPr>
            <w:cnfStyle w:val="001000000000" w:firstRow="0" w:lastRow="0" w:firstColumn="1" w:lastColumn="0" w:oddVBand="0" w:evenVBand="0" w:oddHBand="0" w:evenHBand="0" w:firstRowFirstColumn="0" w:firstRowLastColumn="0" w:lastRowFirstColumn="0" w:lastRowLastColumn="0"/>
            <w:tcW w:w="2803" w:type="pct"/>
            <w:noWrap/>
            <w:hideMark/>
          </w:tcPr>
          <w:p w14:paraId="5B2AC33E" w14:textId="77777777" w:rsidR="005B1647" w:rsidRPr="00303262" w:rsidRDefault="005B1647" w:rsidP="005B1647">
            <w:pPr>
              <w:pStyle w:val="Tabell"/>
              <w:rPr>
                <w:b/>
                <w:bCs/>
              </w:rPr>
            </w:pPr>
            <w:r w:rsidRPr="00303262">
              <w:rPr>
                <w:b/>
                <w:bCs/>
              </w:rPr>
              <w:t>Summa statens egen verksamhet</w:t>
            </w:r>
          </w:p>
        </w:tc>
        <w:tc>
          <w:tcPr>
            <w:tcW w:w="494" w:type="pct"/>
            <w:noWrap/>
            <w:hideMark/>
          </w:tcPr>
          <w:p w14:paraId="12910927" w14:textId="77777777" w:rsidR="005B1647" w:rsidRPr="00303262"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p>
        </w:tc>
        <w:tc>
          <w:tcPr>
            <w:tcW w:w="896" w:type="pct"/>
            <w:noWrap/>
            <w:hideMark/>
          </w:tcPr>
          <w:p w14:paraId="6118D8A9" w14:textId="77777777" w:rsidR="005B1647" w:rsidRPr="00303262"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303262">
              <w:rPr>
                <w:b/>
                <w:bCs/>
              </w:rPr>
              <w:t>-286 062</w:t>
            </w:r>
          </w:p>
        </w:tc>
        <w:tc>
          <w:tcPr>
            <w:tcW w:w="807" w:type="pct"/>
            <w:noWrap/>
            <w:hideMark/>
          </w:tcPr>
          <w:p w14:paraId="113CADC7" w14:textId="77777777" w:rsidR="005B1647" w:rsidRPr="00303262"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303262">
              <w:rPr>
                <w:b/>
                <w:bCs/>
              </w:rPr>
              <w:t>-279 786</w:t>
            </w:r>
          </w:p>
        </w:tc>
      </w:tr>
      <w:tr w:rsidR="00155607" w14:paraId="59214802" w14:textId="77777777" w:rsidTr="006969D2">
        <w:trPr>
          <w:trHeight w:val="300"/>
        </w:trPr>
        <w:tc>
          <w:tcPr>
            <w:cnfStyle w:val="001000000000" w:firstRow="0" w:lastRow="0" w:firstColumn="1" w:lastColumn="0" w:oddVBand="0" w:evenVBand="0" w:oddHBand="0" w:evenHBand="0" w:firstRowFirstColumn="0" w:firstRowLastColumn="0" w:lastRowFirstColumn="0" w:lastRowLastColumn="0"/>
            <w:tcW w:w="2803" w:type="pct"/>
            <w:noWrap/>
            <w:hideMark/>
          </w:tcPr>
          <w:p w14:paraId="21E24090" w14:textId="77777777" w:rsidR="005B1647" w:rsidRPr="00303262" w:rsidRDefault="005B1647" w:rsidP="005B1647">
            <w:pPr>
              <w:pStyle w:val="Tabell"/>
              <w:rPr>
                <w:b/>
                <w:bCs/>
              </w:rPr>
            </w:pPr>
            <w:r w:rsidRPr="00303262">
              <w:rPr>
                <w:b/>
                <w:bCs/>
              </w:rPr>
              <w:t>Summa kostnader</w:t>
            </w:r>
          </w:p>
        </w:tc>
        <w:tc>
          <w:tcPr>
            <w:tcW w:w="494" w:type="pct"/>
            <w:noWrap/>
            <w:hideMark/>
          </w:tcPr>
          <w:p w14:paraId="7FD3A41C" w14:textId="77777777" w:rsidR="005B1647" w:rsidRPr="00303262"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p>
        </w:tc>
        <w:tc>
          <w:tcPr>
            <w:tcW w:w="896" w:type="pct"/>
            <w:noWrap/>
            <w:hideMark/>
          </w:tcPr>
          <w:p w14:paraId="754BB12B" w14:textId="77777777" w:rsidR="005B1647" w:rsidRPr="00303262"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303262">
              <w:rPr>
                <w:b/>
                <w:bCs/>
              </w:rPr>
              <w:t>-1 430 200</w:t>
            </w:r>
          </w:p>
        </w:tc>
        <w:tc>
          <w:tcPr>
            <w:tcW w:w="807" w:type="pct"/>
            <w:noWrap/>
            <w:hideMark/>
          </w:tcPr>
          <w:p w14:paraId="73D8A725" w14:textId="77777777" w:rsidR="005B1647" w:rsidRPr="00303262"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303262">
              <w:rPr>
                <w:b/>
                <w:bCs/>
              </w:rPr>
              <w:t>-1 392 106</w:t>
            </w:r>
          </w:p>
        </w:tc>
      </w:tr>
      <w:tr w:rsidR="00155607" w14:paraId="6CD46AA9" w14:textId="77777777" w:rsidTr="006969D2">
        <w:trPr>
          <w:trHeight w:val="300"/>
        </w:trPr>
        <w:tc>
          <w:tcPr>
            <w:cnfStyle w:val="001000000000" w:firstRow="0" w:lastRow="0" w:firstColumn="1" w:lastColumn="0" w:oddVBand="0" w:evenVBand="0" w:oddHBand="0" w:evenHBand="0" w:firstRowFirstColumn="0" w:firstRowLastColumn="0" w:lastRowFirstColumn="0" w:lastRowLastColumn="0"/>
            <w:tcW w:w="3296" w:type="pct"/>
            <w:gridSpan w:val="2"/>
            <w:noWrap/>
            <w:hideMark/>
          </w:tcPr>
          <w:p w14:paraId="7C82EAF6" w14:textId="77777777" w:rsidR="005B1647" w:rsidRPr="00531B0A" w:rsidRDefault="005B1647" w:rsidP="005B1647">
            <w:pPr>
              <w:pStyle w:val="Tabell"/>
              <w:rPr>
                <w:i/>
                <w:iCs/>
              </w:rPr>
            </w:pPr>
            <w:r w:rsidRPr="00531B0A">
              <w:rPr>
                <w:i/>
                <w:iCs/>
              </w:rPr>
              <w:t>Saldo före resultat från andelar och finansiella poster</w:t>
            </w:r>
          </w:p>
        </w:tc>
        <w:tc>
          <w:tcPr>
            <w:tcW w:w="896" w:type="pct"/>
            <w:noWrap/>
            <w:hideMark/>
          </w:tcPr>
          <w:p w14:paraId="457CE44A" w14:textId="3C61247F" w:rsidR="005B1647" w:rsidRPr="00E14403"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r w:rsidRPr="00E14403">
              <w:rPr>
                <w:i/>
                <w:iCs/>
              </w:rPr>
              <w:t>76 040</w:t>
            </w:r>
          </w:p>
        </w:tc>
        <w:tc>
          <w:tcPr>
            <w:tcW w:w="807" w:type="pct"/>
            <w:noWrap/>
            <w:hideMark/>
          </w:tcPr>
          <w:p w14:paraId="634ECDB6" w14:textId="77777777" w:rsidR="005B1647" w:rsidRPr="00E14403"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r w:rsidRPr="00E14403">
              <w:rPr>
                <w:i/>
                <w:iCs/>
              </w:rPr>
              <w:t>87 597</w:t>
            </w:r>
          </w:p>
        </w:tc>
      </w:tr>
      <w:tr w:rsidR="00155607" w14:paraId="2C0CD1DA" w14:textId="77777777" w:rsidTr="006969D2">
        <w:trPr>
          <w:trHeight w:val="300"/>
        </w:trPr>
        <w:tc>
          <w:tcPr>
            <w:cnfStyle w:val="001000000000" w:firstRow="0" w:lastRow="0" w:firstColumn="1" w:lastColumn="0" w:oddVBand="0" w:evenVBand="0" w:oddHBand="0" w:evenHBand="0" w:firstRowFirstColumn="0" w:firstRowLastColumn="0" w:lastRowFirstColumn="0" w:lastRowLastColumn="0"/>
            <w:tcW w:w="2803" w:type="pct"/>
            <w:hideMark/>
          </w:tcPr>
          <w:p w14:paraId="7AF4765A" w14:textId="77777777" w:rsidR="005B1647" w:rsidRPr="00531B0A" w:rsidRDefault="005B1647" w:rsidP="005B1647">
            <w:pPr>
              <w:pStyle w:val="Tabell"/>
            </w:pPr>
            <w:r w:rsidRPr="00531B0A">
              <w:t>Resultat från andelar i hel- och delägda företag</w:t>
            </w:r>
          </w:p>
        </w:tc>
        <w:tc>
          <w:tcPr>
            <w:tcW w:w="494" w:type="pct"/>
            <w:noWrap/>
            <w:hideMark/>
          </w:tcPr>
          <w:p w14:paraId="0F6D4C84" w14:textId="77777777" w:rsidR="005B1647" w:rsidRPr="00531B0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31B0A">
              <w:t>11</w:t>
            </w:r>
          </w:p>
        </w:tc>
        <w:tc>
          <w:tcPr>
            <w:tcW w:w="896" w:type="pct"/>
            <w:noWrap/>
            <w:hideMark/>
          </w:tcPr>
          <w:p w14:paraId="6F1D1421" w14:textId="77777777" w:rsidR="005B1647" w:rsidRPr="00531B0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31B0A">
              <w:t>42 510</w:t>
            </w:r>
          </w:p>
        </w:tc>
        <w:tc>
          <w:tcPr>
            <w:tcW w:w="807" w:type="pct"/>
            <w:noWrap/>
            <w:hideMark/>
          </w:tcPr>
          <w:p w14:paraId="499A2E53" w14:textId="77777777" w:rsidR="005B1647" w:rsidRPr="00531B0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31B0A">
              <w:t>32 967</w:t>
            </w:r>
          </w:p>
        </w:tc>
      </w:tr>
      <w:tr w:rsidR="00155607" w14:paraId="02DB66CD" w14:textId="77777777" w:rsidTr="006969D2">
        <w:trPr>
          <w:trHeight w:val="300"/>
        </w:trPr>
        <w:tc>
          <w:tcPr>
            <w:cnfStyle w:val="001000000000" w:firstRow="0" w:lastRow="0" w:firstColumn="1" w:lastColumn="0" w:oddVBand="0" w:evenVBand="0" w:oddHBand="0" w:evenHBand="0" w:firstRowFirstColumn="0" w:firstRowLastColumn="0" w:lastRowFirstColumn="0" w:lastRowLastColumn="0"/>
            <w:tcW w:w="2803" w:type="pct"/>
            <w:noWrap/>
            <w:hideMark/>
          </w:tcPr>
          <w:p w14:paraId="188B51D0" w14:textId="77777777" w:rsidR="005B1647" w:rsidRPr="00303262" w:rsidRDefault="005B1647" w:rsidP="005B1647">
            <w:pPr>
              <w:pStyle w:val="Tabell"/>
              <w:rPr>
                <w:b/>
                <w:bCs/>
              </w:rPr>
            </w:pPr>
            <w:r w:rsidRPr="00303262">
              <w:rPr>
                <w:b/>
                <w:bCs/>
              </w:rPr>
              <w:t>Finansiella intäkter och kostnader</w:t>
            </w:r>
          </w:p>
        </w:tc>
        <w:tc>
          <w:tcPr>
            <w:tcW w:w="494" w:type="pct"/>
            <w:noWrap/>
            <w:hideMark/>
          </w:tcPr>
          <w:p w14:paraId="33CE4A64" w14:textId="77777777" w:rsidR="005B1647" w:rsidRPr="00303262"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p>
        </w:tc>
        <w:tc>
          <w:tcPr>
            <w:tcW w:w="896" w:type="pct"/>
            <w:noWrap/>
            <w:hideMark/>
          </w:tcPr>
          <w:p w14:paraId="0C08B027" w14:textId="77777777" w:rsidR="005B1647" w:rsidRPr="00303262"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p>
        </w:tc>
        <w:tc>
          <w:tcPr>
            <w:tcW w:w="807" w:type="pct"/>
            <w:noWrap/>
            <w:hideMark/>
          </w:tcPr>
          <w:p w14:paraId="445A8922" w14:textId="77777777" w:rsidR="005B1647" w:rsidRPr="00303262"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p>
        </w:tc>
      </w:tr>
      <w:tr w:rsidR="00155607" w14:paraId="36036857" w14:textId="77777777" w:rsidTr="006969D2">
        <w:trPr>
          <w:trHeight w:val="300"/>
        </w:trPr>
        <w:tc>
          <w:tcPr>
            <w:cnfStyle w:val="001000000000" w:firstRow="0" w:lastRow="0" w:firstColumn="1" w:lastColumn="0" w:oddVBand="0" w:evenVBand="0" w:oddHBand="0" w:evenHBand="0" w:firstRowFirstColumn="0" w:firstRowLastColumn="0" w:lastRowFirstColumn="0" w:lastRowLastColumn="0"/>
            <w:tcW w:w="2803" w:type="pct"/>
            <w:noWrap/>
            <w:hideMark/>
          </w:tcPr>
          <w:p w14:paraId="50C5E6BE" w14:textId="77777777" w:rsidR="005B1647" w:rsidRPr="00531B0A" w:rsidRDefault="005B1647" w:rsidP="005B1647">
            <w:pPr>
              <w:pStyle w:val="Tabell"/>
            </w:pPr>
            <w:r w:rsidRPr="00531B0A">
              <w:t>Nettokostnad för statsskulden</w:t>
            </w:r>
          </w:p>
        </w:tc>
        <w:tc>
          <w:tcPr>
            <w:tcW w:w="494" w:type="pct"/>
            <w:noWrap/>
            <w:hideMark/>
          </w:tcPr>
          <w:p w14:paraId="5331F252" w14:textId="77777777" w:rsidR="005B1647" w:rsidRPr="00531B0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31B0A">
              <w:t>12</w:t>
            </w:r>
          </w:p>
        </w:tc>
        <w:tc>
          <w:tcPr>
            <w:tcW w:w="896" w:type="pct"/>
            <w:noWrap/>
            <w:hideMark/>
          </w:tcPr>
          <w:p w14:paraId="3E2A11D3" w14:textId="77777777" w:rsidR="005B1647" w:rsidRPr="00531B0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31B0A">
              <w:t>-13 565</w:t>
            </w:r>
          </w:p>
        </w:tc>
        <w:tc>
          <w:tcPr>
            <w:tcW w:w="807" w:type="pct"/>
            <w:noWrap/>
            <w:hideMark/>
          </w:tcPr>
          <w:p w14:paraId="6EFAA3EA" w14:textId="77777777" w:rsidR="005B1647" w:rsidRPr="00531B0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31B0A">
              <w:t>-19 860</w:t>
            </w:r>
          </w:p>
        </w:tc>
      </w:tr>
      <w:tr w:rsidR="00155607" w14:paraId="3BC6AF58" w14:textId="77777777" w:rsidTr="006969D2">
        <w:trPr>
          <w:trHeight w:val="300"/>
        </w:trPr>
        <w:tc>
          <w:tcPr>
            <w:cnfStyle w:val="001000000000" w:firstRow="0" w:lastRow="0" w:firstColumn="1" w:lastColumn="0" w:oddVBand="0" w:evenVBand="0" w:oddHBand="0" w:evenHBand="0" w:firstRowFirstColumn="0" w:firstRowLastColumn="0" w:lastRowFirstColumn="0" w:lastRowLastColumn="0"/>
            <w:tcW w:w="2803" w:type="pct"/>
            <w:noWrap/>
            <w:hideMark/>
          </w:tcPr>
          <w:p w14:paraId="6809D32C" w14:textId="77777777" w:rsidR="005B1647" w:rsidRPr="00531B0A" w:rsidRDefault="005B1647" w:rsidP="005B1647">
            <w:pPr>
              <w:pStyle w:val="Tabell"/>
            </w:pPr>
            <w:r w:rsidRPr="00531B0A">
              <w:t>Övriga finansiella intäkter</w:t>
            </w:r>
          </w:p>
        </w:tc>
        <w:tc>
          <w:tcPr>
            <w:tcW w:w="494" w:type="pct"/>
            <w:noWrap/>
            <w:hideMark/>
          </w:tcPr>
          <w:p w14:paraId="5BF732AC" w14:textId="77777777" w:rsidR="005B1647" w:rsidRPr="00531B0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31B0A">
              <w:t>13</w:t>
            </w:r>
          </w:p>
        </w:tc>
        <w:tc>
          <w:tcPr>
            <w:tcW w:w="896" w:type="pct"/>
            <w:noWrap/>
            <w:hideMark/>
          </w:tcPr>
          <w:p w14:paraId="355FDBB5" w14:textId="77777777" w:rsidR="005B1647" w:rsidRPr="00531B0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31B0A">
              <w:t>12 431</w:t>
            </w:r>
          </w:p>
        </w:tc>
        <w:tc>
          <w:tcPr>
            <w:tcW w:w="807" w:type="pct"/>
            <w:noWrap/>
            <w:hideMark/>
          </w:tcPr>
          <w:p w14:paraId="397C85D2" w14:textId="77777777" w:rsidR="005B1647" w:rsidRPr="00531B0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31B0A">
              <w:t>10 728</w:t>
            </w:r>
          </w:p>
        </w:tc>
      </w:tr>
      <w:tr w:rsidR="00155607" w14:paraId="5041965D" w14:textId="77777777" w:rsidTr="006969D2">
        <w:trPr>
          <w:trHeight w:val="300"/>
        </w:trPr>
        <w:tc>
          <w:tcPr>
            <w:cnfStyle w:val="001000000000" w:firstRow="0" w:lastRow="0" w:firstColumn="1" w:lastColumn="0" w:oddVBand="0" w:evenVBand="0" w:oddHBand="0" w:evenHBand="0" w:firstRowFirstColumn="0" w:firstRowLastColumn="0" w:lastRowFirstColumn="0" w:lastRowLastColumn="0"/>
            <w:tcW w:w="2803" w:type="pct"/>
            <w:noWrap/>
            <w:hideMark/>
          </w:tcPr>
          <w:p w14:paraId="5AAEB643" w14:textId="77777777" w:rsidR="005B1647" w:rsidRPr="00531B0A" w:rsidRDefault="005B1647" w:rsidP="005B1647">
            <w:pPr>
              <w:pStyle w:val="Tabell"/>
            </w:pPr>
            <w:r w:rsidRPr="00531B0A">
              <w:t>Övriga finansiella kostnader</w:t>
            </w:r>
          </w:p>
        </w:tc>
        <w:tc>
          <w:tcPr>
            <w:tcW w:w="494" w:type="pct"/>
            <w:noWrap/>
            <w:hideMark/>
          </w:tcPr>
          <w:p w14:paraId="7B930F10" w14:textId="77777777" w:rsidR="005B1647" w:rsidRPr="00531B0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31B0A">
              <w:t>14</w:t>
            </w:r>
          </w:p>
        </w:tc>
        <w:tc>
          <w:tcPr>
            <w:tcW w:w="896" w:type="pct"/>
            <w:noWrap/>
            <w:hideMark/>
          </w:tcPr>
          <w:p w14:paraId="53B5DA23" w14:textId="77777777" w:rsidR="005B1647" w:rsidRPr="00531B0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31B0A">
              <w:t>-1 618</w:t>
            </w:r>
          </w:p>
        </w:tc>
        <w:tc>
          <w:tcPr>
            <w:tcW w:w="807" w:type="pct"/>
            <w:noWrap/>
            <w:hideMark/>
          </w:tcPr>
          <w:p w14:paraId="027E5E57" w14:textId="77777777" w:rsidR="005B1647" w:rsidRPr="00531B0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31B0A">
              <w:t>-4 325</w:t>
            </w:r>
          </w:p>
        </w:tc>
      </w:tr>
      <w:tr w:rsidR="00155607" w14:paraId="7F324DFD" w14:textId="77777777" w:rsidTr="006969D2">
        <w:trPr>
          <w:trHeight w:val="300"/>
        </w:trPr>
        <w:tc>
          <w:tcPr>
            <w:cnfStyle w:val="001000000000" w:firstRow="0" w:lastRow="0" w:firstColumn="1" w:lastColumn="0" w:oddVBand="0" w:evenVBand="0" w:oddHBand="0" w:evenHBand="0" w:firstRowFirstColumn="0" w:firstRowLastColumn="0" w:lastRowFirstColumn="0" w:lastRowLastColumn="0"/>
            <w:tcW w:w="2803" w:type="pct"/>
            <w:noWrap/>
            <w:hideMark/>
          </w:tcPr>
          <w:p w14:paraId="26971F81" w14:textId="77777777" w:rsidR="005B1647" w:rsidRPr="00303262" w:rsidRDefault="005B1647" w:rsidP="005B1647">
            <w:pPr>
              <w:pStyle w:val="Tabell"/>
              <w:rPr>
                <w:b/>
                <w:bCs/>
              </w:rPr>
            </w:pPr>
            <w:r w:rsidRPr="00303262">
              <w:rPr>
                <w:b/>
                <w:bCs/>
              </w:rPr>
              <w:t>Summa finansiella poster</w:t>
            </w:r>
          </w:p>
        </w:tc>
        <w:tc>
          <w:tcPr>
            <w:tcW w:w="494" w:type="pct"/>
            <w:noWrap/>
            <w:hideMark/>
          </w:tcPr>
          <w:p w14:paraId="0EA06CE9" w14:textId="77777777" w:rsidR="005B1647" w:rsidRPr="00303262"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p>
        </w:tc>
        <w:tc>
          <w:tcPr>
            <w:tcW w:w="896" w:type="pct"/>
            <w:noWrap/>
            <w:hideMark/>
          </w:tcPr>
          <w:p w14:paraId="3B7EE057" w14:textId="77777777" w:rsidR="005B1647" w:rsidRPr="00303262"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303262">
              <w:rPr>
                <w:b/>
                <w:bCs/>
              </w:rPr>
              <w:t>-2 752</w:t>
            </w:r>
          </w:p>
        </w:tc>
        <w:tc>
          <w:tcPr>
            <w:tcW w:w="807" w:type="pct"/>
            <w:noWrap/>
            <w:hideMark/>
          </w:tcPr>
          <w:p w14:paraId="0D713E34" w14:textId="77777777" w:rsidR="005B1647" w:rsidRPr="00303262"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303262">
              <w:rPr>
                <w:b/>
                <w:bCs/>
              </w:rPr>
              <w:t>-13 457</w:t>
            </w:r>
          </w:p>
        </w:tc>
      </w:tr>
      <w:tr w:rsidR="00155607" w:rsidRPr="006969D2" w14:paraId="47E6EBCE" w14:textId="77777777" w:rsidTr="006969D2">
        <w:trPr>
          <w:cnfStyle w:val="010000000000" w:firstRow="0" w:lastRow="1" w:firstColumn="0" w:lastColumn="0" w:oddVBand="0" w:evenVBand="0" w:oddHBand="0"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2803" w:type="pct"/>
            <w:noWrap/>
            <w:hideMark/>
          </w:tcPr>
          <w:p w14:paraId="5CC19B37" w14:textId="77777777" w:rsidR="005B1647" w:rsidRPr="006969D2" w:rsidRDefault="005B1647" w:rsidP="006969D2">
            <w:pPr>
              <w:pStyle w:val="Tabell"/>
              <w:rPr>
                <w:i/>
                <w:iCs/>
              </w:rPr>
            </w:pPr>
            <w:r w:rsidRPr="006969D2">
              <w:rPr>
                <w:i/>
                <w:iCs/>
              </w:rPr>
              <w:t>Årets överskott</w:t>
            </w:r>
          </w:p>
        </w:tc>
        <w:tc>
          <w:tcPr>
            <w:tcW w:w="494" w:type="pct"/>
            <w:noWrap/>
            <w:hideMark/>
          </w:tcPr>
          <w:p w14:paraId="0A6C6925" w14:textId="77777777" w:rsidR="005B1647" w:rsidRPr="006969D2" w:rsidRDefault="005B1647" w:rsidP="005B1647">
            <w:pPr>
              <w:pStyle w:val="Tabell"/>
              <w:cnfStyle w:val="010000000000" w:firstRow="0" w:lastRow="1" w:firstColumn="0" w:lastColumn="0" w:oddVBand="0" w:evenVBand="0" w:oddHBand="0" w:evenHBand="0" w:firstRowFirstColumn="0" w:firstRowLastColumn="0" w:lastRowFirstColumn="0" w:lastRowLastColumn="0"/>
              <w:rPr>
                <w:i/>
                <w:iCs/>
              </w:rPr>
            </w:pPr>
          </w:p>
        </w:tc>
        <w:tc>
          <w:tcPr>
            <w:tcW w:w="896" w:type="pct"/>
            <w:noWrap/>
            <w:hideMark/>
          </w:tcPr>
          <w:p w14:paraId="7C0A73F3" w14:textId="355538D4" w:rsidR="005B1647" w:rsidRPr="006969D2" w:rsidRDefault="005B1647" w:rsidP="005B1647">
            <w:pPr>
              <w:pStyle w:val="Tabell"/>
              <w:cnfStyle w:val="010000000000" w:firstRow="0" w:lastRow="1" w:firstColumn="0" w:lastColumn="0" w:oddVBand="0" w:evenVBand="0" w:oddHBand="0" w:evenHBand="0" w:firstRowFirstColumn="0" w:firstRowLastColumn="0" w:lastRowFirstColumn="0" w:lastRowLastColumn="0"/>
              <w:rPr>
                <w:i/>
                <w:iCs/>
              </w:rPr>
            </w:pPr>
            <w:r w:rsidRPr="006969D2">
              <w:rPr>
                <w:i/>
                <w:iCs/>
              </w:rPr>
              <w:t>115 798</w:t>
            </w:r>
          </w:p>
        </w:tc>
        <w:tc>
          <w:tcPr>
            <w:tcW w:w="807" w:type="pct"/>
            <w:noWrap/>
            <w:hideMark/>
          </w:tcPr>
          <w:p w14:paraId="380F245E" w14:textId="77777777" w:rsidR="005B1647" w:rsidRPr="006969D2" w:rsidRDefault="005B1647" w:rsidP="005B1647">
            <w:pPr>
              <w:pStyle w:val="Tabell"/>
              <w:cnfStyle w:val="010000000000" w:firstRow="0" w:lastRow="1" w:firstColumn="0" w:lastColumn="0" w:oddVBand="0" w:evenVBand="0" w:oddHBand="0" w:evenHBand="0" w:firstRowFirstColumn="0" w:firstRowLastColumn="0" w:lastRowFirstColumn="0" w:lastRowLastColumn="0"/>
              <w:rPr>
                <w:i/>
                <w:iCs/>
              </w:rPr>
            </w:pPr>
            <w:r w:rsidRPr="006969D2">
              <w:rPr>
                <w:i/>
                <w:iCs/>
              </w:rPr>
              <w:t>107 107</w:t>
            </w:r>
          </w:p>
        </w:tc>
      </w:tr>
    </w:tbl>
    <w:p w14:paraId="60D55491" w14:textId="3C29B17A" w:rsidR="00672303" w:rsidRDefault="005B1647" w:rsidP="005B1647">
      <w:pPr>
        <w:pStyle w:val="Rubrik2utannumrering"/>
      </w:pPr>
      <w:r>
        <w:t>Intäkter</w:t>
      </w:r>
    </w:p>
    <w:p w14:paraId="383E6181" w14:textId="39425466" w:rsidR="005B1647" w:rsidRDefault="005B1647" w:rsidP="005B1647">
      <w:pPr>
        <w:pStyle w:val="DiagramRubrik"/>
      </w:pPr>
      <w:bookmarkStart w:id="231" w:name="_Toc37340172"/>
      <w:r w:rsidRPr="00D70C22">
        <w:t xml:space="preserve">Diagram </w:t>
      </w:r>
      <w:r w:rsidRPr="00D70C22">
        <w:fldChar w:fldCharType="begin"/>
      </w:r>
      <w:r w:rsidRPr="00D70C22">
        <w:instrText xml:space="preserve"> STYLEREF  "Rubrik 1" \n</w:instrText>
      </w:r>
      <w:r w:rsidRPr="00D70C22">
        <w:fldChar w:fldCharType="separate"/>
      </w:r>
      <w:r w:rsidR="00301022">
        <w:rPr>
          <w:noProof/>
        </w:rPr>
        <w:t>3</w:t>
      </w:r>
      <w:r w:rsidRPr="00D70C22">
        <w:fldChar w:fldCharType="end"/>
      </w:r>
      <w:r w:rsidRPr="00D70C22">
        <w:t>.</w:t>
      </w:r>
      <w:fldSimple w:instr=" SEQ Diagram \* ARABIC \s 1 ">
        <w:r w:rsidR="00301022">
          <w:rPr>
            <w:noProof/>
          </w:rPr>
          <w:t>1</w:t>
        </w:r>
      </w:fldSimple>
      <w:r>
        <w:tab/>
      </w:r>
      <w:r w:rsidRPr="00C366E3">
        <w:t>Statens intäkter</w:t>
      </w:r>
      <w:bookmarkEnd w:id="231"/>
    </w:p>
    <w:p w14:paraId="2AFCD505" w14:textId="64251FD5" w:rsidR="005B1647" w:rsidRDefault="008F30BC" w:rsidP="005B1647">
      <w:pPr>
        <w:pStyle w:val="Bild"/>
      </w:pPr>
      <w:r>
        <w:rPr>
          <w:noProof/>
        </w:rPr>
        <w:drawing>
          <wp:inline distT="0" distB="0" distL="0" distR="0" wp14:anchorId="7F432BF5" wp14:editId="4FA27FDE">
            <wp:extent cx="4679950" cy="2339975"/>
            <wp:effectExtent l="0" t="0" r="0" b="0"/>
            <wp:docPr id="21" name="Diagram 21" descr="Diagram som visar statens intäkter.">
              <a:extLst xmlns:a="http://schemas.openxmlformats.org/drawingml/2006/main">
                <a:ext uri="{FF2B5EF4-FFF2-40B4-BE49-F238E27FC236}">
                  <a16:creationId xmlns:a16="http://schemas.microsoft.com/office/drawing/2014/main" id="{E06FB9E3-D1E8-4880-A6A4-84EFFC66491C}"/>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29"/>
              </a:graphicData>
            </a:graphic>
          </wp:inline>
        </w:drawing>
      </w:r>
    </w:p>
    <w:p w14:paraId="054199A4" w14:textId="5C198219" w:rsidR="005B1647" w:rsidRPr="00531B0A" w:rsidRDefault="005B1647" w:rsidP="005B1647">
      <w:pPr>
        <w:pStyle w:val="Brdtext"/>
        <w:spacing w:before="160"/>
      </w:pPr>
      <w:r w:rsidRPr="00531B0A">
        <w:t>Statens skatteintäkter uppgick till 1 38</w:t>
      </w:r>
      <w:r>
        <w:t>7</w:t>
      </w:r>
      <w:r w:rsidRPr="00531B0A">
        <w:t xml:space="preserve"> miljarder kronor vilket motsvarar 91 procent av statens totala intäkter. Skatteintäkterna ökade med </w:t>
      </w:r>
      <w:r>
        <w:t>23</w:t>
      </w:r>
      <w:r w:rsidRPr="00531B0A">
        <w:t xml:space="preserve"> miljarder kronor (1,</w:t>
      </w:r>
      <w:r>
        <w:t>7 </w:t>
      </w:r>
      <w:r w:rsidRPr="00531B0A">
        <w:t>procent) jämfört med 2018.</w:t>
      </w:r>
    </w:p>
    <w:p w14:paraId="40AFD888" w14:textId="77777777" w:rsidR="005B1647" w:rsidRPr="00531B0A" w:rsidRDefault="005B1647" w:rsidP="005B1647">
      <w:pPr>
        <w:pStyle w:val="Rubrik3utannumrering"/>
      </w:pPr>
      <w:r w:rsidRPr="00531B0A">
        <w:t>Ökade skatteintäkter till kommunerna</w:t>
      </w:r>
    </w:p>
    <w:p w14:paraId="3512BCD6" w14:textId="54BC605B" w:rsidR="005B1647" w:rsidRPr="00531B0A" w:rsidRDefault="005B1647" w:rsidP="005B1647">
      <w:pPr>
        <w:pStyle w:val="Brdtext"/>
      </w:pPr>
      <w:bookmarkStart w:id="232" w:name="_Hlk36393512"/>
      <w:r w:rsidRPr="00531B0A">
        <w:t xml:space="preserve">De direkta skatterna på arbete, nettot av inkomstskatter, allmän pensionsavgift och skattereduktioner, </w:t>
      </w:r>
      <w:r>
        <w:t>minskade</w:t>
      </w:r>
      <w:r w:rsidRPr="00531B0A">
        <w:t xml:space="preserve"> med </w:t>
      </w:r>
      <w:r>
        <w:t>2</w:t>
      </w:r>
      <w:r w:rsidRPr="00531B0A">
        <w:t xml:space="preserve"> miljarder kronor jämfört med 2018. </w:t>
      </w:r>
      <w:bookmarkEnd w:id="232"/>
      <w:r w:rsidRPr="00531B0A">
        <w:t xml:space="preserve">Kommunernas skatteintäkter ökade med </w:t>
      </w:r>
      <w:r>
        <w:t>16</w:t>
      </w:r>
      <w:r w:rsidRPr="00531B0A">
        <w:t xml:space="preserve"> miljarder kronor medan statens intäkter minskade med 18 miljarder kronor. </w:t>
      </w:r>
      <w:bookmarkStart w:id="233" w:name="_Hlk36393549"/>
      <w:r w:rsidRPr="00531B0A">
        <w:t>De indirekta skatterna på arbete ökade med 1</w:t>
      </w:r>
      <w:r>
        <w:t>9 </w:t>
      </w:r>
      <w:r w:rsidRPr="00531B0A">
        <w:t>miljarder kronor, vilket är en betydligt lägre ökningstakt jämfört året innan. Den lägre ökningstakten förklaras av att arbetade timmar minskat.</w:t>
      </w:r>
      <w:bookmarkEnd w:id="233"/>
    </w:p>
    <w:p w14:paraId="2AE33902" w14:textId="06E5FD79" w:rsidR="005B1647" w:rsidRPr="00531B0A" w:rsidRDefault="005B1647" w:rsidP="005B1647">
      <w:pPr>
        <w:pStyle w:val="Rubrik3utannumrering"/>
      </w:pPr>
      <w:r>
        <w:t>Svag ökning</w:t>
      </w:r>
      <w:r w:rsidRPr="00531B0A">
        <w:t xml:space="preserve"> intäkter av skatt på kapital för hushåll</w:t>
      </w:r>
    </w:p>
    <w:p w14:paraId="6A0EBE57" w14:textId="495D6EFF" w:rsidR="005B1647" w:rsidRPr="00531B0A" w:rsidRDefault="005B1647" w:rsidP="005B1647">
      <w:pPr>
        <w:pStyle w:val="Brdtext"/>
      </w:pPr>
      <w:r w:rsidRPr="00531B0A">
        <w:t xml:space="preserve">Hushållens kapitalskatter uppgick till </w:t>
      </w:r>
      <w:r>
        <w:t>72</w:t>
      </w:r>
      <w:r w:rsidRPr="00531B0A">
        <w:t xml:space="preserve"> miljarder kronor vilket </w:t>
      </w:r>
      <w:r>
        <w:t>är en svag ökning</w:t>
      </w:r>
      <w:r w:rsidRPr="00531B0A">
        <w:t xml:space="preserve"> jämfört med 2018. Både utdelningsinkomsterna och ränteutgifterna ökade medan kapitalvinsterna var oförändrade.</w:t>
      </w:r>
    </w:p>
    <w:p w14:paraId="52A90DC9" w14:textId="77777777" w:rsidR="005B1647" w:rsidRPr="00531B0A" w:rsidRDefault="005B1647" w:rsidP="005B1647">
      <w:pPr>
        <w:pStyle w:val="Rubrik3utannumrering"/>
      </w:pPr>
      <w:r w:rsidRPr="00531B0A">
        <w:lastRenderedPageBreak/>
        <w:t>Högre intäkter av skatt på företagsvinster</w:t>
      </w:r>
    </w:p>
    <w:p w14:paraId="0B5658E9" w14:textId="47CFD8DB" w:rsidR="005B1647" w:rsidRDefault="005B1647" w:rsidP="005B1647">
      <w:pPr>
        <w:pStyle w:val="Brdtext"/>
      </w:pPr>
      <w:r w:rsidRPr="00531B0A">
        <w:t>Skatt på företagsvinster ökade med 1</w:t>
      </w:r>
      <w:r>
        <w:t>2</w:t>
      </w:r>
      <w:r w:rsidRPr="00531B0A">
        <w:t xml:space="preserve"> miljarder kronor eller 9,</w:t>
      </w:r>
      <w:r>
        <w:t>1</w:t>
      </w:r>
      <w:r w:rsidRPr="00531B0A">
        <w:t xml:space="preserve"> procent jämfört med en ökning om 4,6 procent 2018. Den lägre ökningstakten 2018 förklaras av att den utländskt avräknade skatten var ovanligt stor detta år.</w:t>
      </w:r>
    </w:p>
    <w:p w14:paraId="0F109FE8" w14:textId="77777777" w:rsidR="005B1647" w:rsidRDefault="005B1647" w:rsidP="005B1647">
      <w:pPr>
        <w:pStyle w:val="Rubrik3utannumrering"/>
      </w:pPr>
      <w:r>
        <w:t>Svag ökning av intäkterna från mervärdesskatt</w:t>
      </w:r>
    </w:p>
    <w:p w14:paraId="0BD330B8" w14:textId="584B0FC2" w:rsidR="005B1647" w:rsidRDefault="005B1647" w:rsidP="005B1647">
      <w:pPr>
        <w:pStyle w:val="Brdtext"/>
      </w:pPr>
      <w:r>
        <w:t>Skatt på konsumtion och insatsvaror ökade med 17 miljarder kronor jämfört med 25 miljarder kronor året innan. Det är intäkterna från mervärdesskatt och energiskatt som förklarar den svagare ökningen.</w:t>
      </w:r>
    </w:p>
    <w:p w14:paraId="4000C77A" w14:textId="77777777" w:rsidR="005B1647" w:rsidRDefault="005B1647" w:rsidP="005B1647">
      <w:pPr>
        <w:pStyle w:val="Rubrik3utannumrering"/>
      </w:pPr>
      <w:r>
        <w:t>Intäkter av skatt från spelverksamhet ökade</w:t>
      </w:r>
    </w:p>
    <w:p w14:paraId="78F17BD8" w14:textId="1D884BF7" w:rsidR="005B1647" w:rsidRDefault="005B1647" w:rsidP="005B1647">
      <w:pPr>
        <w:pStyle w:val="Brdtext"/>
      </w:pPr>
      <w:r>
        <w:t xml:space="preserve">Intäkterna </w:t>
      </w:r>
      <w:r w:rsidRPr="00531B0A">
        <w:t>från</w:t>
      </w:r>
      <w:r>
        <w:t xml:space="preserve"> skatt på spel uppgick till 6 miljarder kronor jämfört med drygt 4 miljarder kronor 2018 vilket innebär en ökning med 2 miljarder kronor.</w:t>
      </w:r>
    </w:p>
    <w:p w14:paraId="6328F637" w14:textId="77777777" w:rsidR="005B1647" w:rsidRDefault="005B1647" w:rsidP="005B1647">
      <w:pPr>
        <w:pStyle w:val="Rubrik3utannumrering"/>
      </w:pPr>
      <w:r>
        <w:t>Avgiften till public service</w:t>
      </w:r>
    </w:p>
    <w:p w14:paraId="357A99C9" w14:textId="77777777" w:rsidR="005B1647" w:rsidRDefault="005B1647" w:rsidP="005B1647">
      <w:pPr>
        <w:pStyle w:val="Brdtext"/>
      </w:pPr>
      <w:r>
        <w:t xml:space="preserve">Från och med 2019 finansieras public service med en skatt. Sammantaget uppgår </w:t>
      </w:r>
      <w:r w:rsidRPr="00531B0A">
        <w:t>skatteintäkterna</w:t>
      </w:r>
      <w:r>
        <w:t xml:space="preserve"> till 9 miljarder kronor.</w:t>
      </w:r>
    </w:p>
    <w:p w14:paraId="3B6A8CE3" w14:textId="77777777" w:rsidR="005B1647" w:rsidRDefault="005B1647" w:rsidP="005B1647">
      <w:pPr>
        <w:pStyle w:val="Rubrik3utannumrering"/>
      </w:pPr>
      <w:r>
        <w:t>Mindre AP-fondsmedel till staten</w:t>
      </w:r>
    </w:p>
    <w:p w14:paraId="22C28C14" w14:textId="62D33C7A" w:rsidR="005B1647" w:rsidRDefault="005B1647" w:rsidP="005B1647">
      <w:pPr>
        <w:pStyle w:val="Brdtext"/>
      </w:pPr>
      <w:r>
        <w:t>Av intäkter av bidrag minskade Allmänna pensionsfondens (AP-fonden) nettobidrag till staten med 1 miljard kronor. Medel för utbetalda pensioner som hämtas från AP-fonderna ökade med 10 miljarder kronor, medan avgifterna som tillförs AP-fonderna för att finansiera pensionerna ökade med 11 miljarder kronor vilket förklarar det minskade nettobidraget från AP-fonderna.</w:t>
      </w:r>
    </w:p>
    <w:p w14:paraId="40A556C6" w14:textId="75F6FDA5" w:rsidR="005B1647" w:rsidRDefault="005B1647" w:rsidP="005B1647">
      <w:pPr>
        <w:pStyle w:val="Rubrik2utannumrering"/>
      </w:pPr>
      <w:r>
        <w:t>Kostnader</w:t>
      </w:r>
    </w:p>
    <w:p w14:paraId="64A6474E" w14:textId="03C4DDDD" w:rsidR="005B1647" w:rsidRDefault="005B1647" w:rsidP="005B1647">
      <w:pPr>
        <w:pStyle w:val="DiagramRubrik"/>
      </w:pPr>
      <w:bookmarkStart w:id="234" w:name="_Toc37340173"/>
      <w:r>
        <w:t xml:space="preserve">Diagram </w:t>
      </w:r>
      <w:r>
        <w:fldChar w:fldCharType="begin"/>
      </w:r>
      <w:r>
        <w:instrText xml:space="preserve"> STYLEREF  "Rubrik 1" \n</w:instrText>
      </w:r>
      <w:r>
        <w:fldChar w:fldCharType="separate"/>
      </w:r>
      <w:r w:rsidR="00301022">
        <w:rPr>
          <w:noProof/>
        </w:rPr>
        <w:t>3</w:t>
      </w:r>
      <w:r>
        <w:rPr>
          <w:noProof/>
        </w:rPr>
        <w:fldChar w:fldCharType="end"/>
      </w:r>
      <w:r>
        <w:t>.</w:t>
      </w:r>
      <w:fldSimple w:instr=" SEQ Diagram \* ARABIC \s 1 ">
        <w:r w:rsidR="00301022">
          <w:rPr>
            <w:noProof/>
          </w:rPr>
          <w:t>2</w:t>
        </w:r>
      </w:fldSimple>
      <w:r>
        <w:tab/>
      </w:r>
      <w:r w:rsidRPr="006057BF">
        <w:t>Statens kostnader</w:t>
      </w:r>
      <w:bookmarkEnd w:id="234"/>
    </w:p>
    <w:p w14:paraId="7356BB5C" w14:textId="3A0AADF8" w:rsidR="005B1647" w:rsidRDefault="008F30BC" w:rsidP="005B1647">
      <w:pPr>
        <w:pStyle w:val="DiagramRubrik"/>
      </w:pPr>
      <w:r>
        <w:rPr>
          <w:noProof/>
        </w:rPr>
        <w:drawing>
          <wp:inline distT="0" distB="0" distL="0" distR="0" wp14:anchorId="46C0E613" wp14:editId="1B9EF372">
            <wp:extent cx="4679950" cy="2339975"/>
            <wp:effectExtent l="0" t="0" r="0" b="0"/>
            <wp:docPr id="22" name="Diagram 22" descr="Diagram som visar statens kostnader.">
              <a:extLst xmlns:a="http://schemas.openxmlformats.org/drawingml/2006/main">
                <a:ext uri="{FF2B5EF4-FFF2-40B4-BE49-F238E27FC236}">
                  <a16:creationId xmlns:a16="http://schemas.microsoft.com/office/drawing/2014/main" id="{E06FB9E3-D1E8-4880-A6A4-84EFFC66491C}"/>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30"/>
              </a:graphicData>
            </a:graphic>
          </wp:inline>
        </w:drawing>
      </w:r>
    </w:p>
    <w:p w14:paraId="558297DD" w14:textId="6B2F7A1B" w:rsidR="005B1647" w:rsidRDefault="005B1647" w:rsidP="005B1647">
      <w:pPr>
        <w:pStyle w:val="Brdtext"/>
        <w:spacing w:before="160"/>
      </w:pPr>
      <w:r w:rsidRPr="00AB35B4">
        <w:t>Av statens kostnader utgjorde 79 procent transfereringar där den största delen gick till hushåll. Kostnaderna för statens egen verksamhet utgjorde 20 procent och nettokostnaden för statsskulden och övriga finansiella kostnader 1 procent.</w:t>
      </w:r>
    </w:p>
    <w:p w14:paraId="176C4A88" w14:textId="0D5241AA" w:rsidR="005B1647" w:rsidRDefault="005B1647" w:rsidP="005B1647">
      <w:pPr>
        <w:pStyle w:val="Rubrik2utannumrering"/>
      </w:pPr>
      <w:r w:rsidRPr="00AB35B4">
        <w:lastRenderedPageBreak/>
        <w:t>Transfereringar</w:t>
      </w:r>
    </w:p>
    <w:p w14:paraId="7209BF01" w14:textId="55DB36F5" w:rsidR="005B1647" w:rsidRDefault="005B1647" w:rsidP="005B1647">
      <w:pPr>
        <w:pStyle w:val="DiagramRubrik"/>
      </w:pPr>
      <w:bookmarkStart w:id="235" w:name="_Toc37340175"/>
      <w:r w:rsidRPr="00D70C22">
        <w:t xml:space="preserve">Diagram </w:t>
      </w:r>
      <w:r w:rsidRPr="00D70C22">
        <w:fldChar w:fldCharType="begin"/>
      </w:r>
      <w:r w:rsidRPr="00D70C22">
        <w:instrText xml:space="preserve"> STYLEREF  "Rubrik 1" \n</w:instrText>
      </w:r>
      <w:r w:rsidRPr="00D70C22">
        <w:fldChar w:fldCharType="separate"/>
      </w:r>
      <w:r w:rsidR="00301022">
        <w:rPr>
          <w:noProof/>
        </w:rPr>
        <w:t>3</w:t>
      </w:r>
      <w:r w:rsidRPr="00D70C22">
        <w:fldChar w:fldCharType="end"/>
      </w:r>
      <w:r w:rsidRPr="00D70C22">
        <w:t>.</w:t>
      </w:r>
      <w:fldSimple w:instr=" SEQ Diagram \* ARABIC \s 1 ">
        <w:r w:rsidR="00301022">
          <w:rPr>
            <w:noProof/>
          </w:rPr>
          <w:t>3</w:t>
        </w:r>
      </w:fldSimple>
      <w:r>
        <w:tab/>
      </w:r>
      <w:r w:rsidRPr="00AB35B4">
        <w:t>Transfereringar per sektor</w:t>
      </w:r>
      <w:bookmarkEnd w:id="235"/>
    </w:p>
    <w:p w14:paraId="7AF178C7" w14:textId="65689E6D" w:rsidR="005B1647" w:rsidRDefault="008F30BC" w:rsidP="005B1647">
      <w:pPr>
        <w:pStyle w:val="Bild"/>
      </w:pPr>
      <w:r>
        <w:rPr>
          <w:noProof/>
        </w:rPr>
        <w:drawing>
          <wp:inline distT="0" distB="0" distL="0" distR="0" wp14:anchorId="7992A0AC" wp14:editId="1229BB1A">
            <wp:extent cx="4679950" cy="2339975"/>
            <wp:effectExtent l="0" t="0" r="0" b="0"/>
            <wp:docPr id="23" name="Diagram 23" descr="Diagram som visar transfereringar per sektor.">
              <a:extLst xmlns:a="http://schemas.openxmlformats.org/drawingml/2006/main">
                <a:ext uri="{FF2B5EF4-FFF2-40B4-BE49-F238E27FC236}">
                  <a16:creationId xmlns:a16="http://schemas.microsoft.com/office/drawing/2014/main" id="{E06FB9E3-D1E8-4880-A6A4-84EFFC66491C}"/>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31"/>
              </a:graphicData>
            </a:graphic>
          </wp:inline>
        </w:drawing>
      </w:r>
    </w:p>
    <w:p w14:paraId="2275697C" w14:textId="401D9D08" w:rsidR="005B1647" w:rsidRDefault="005B1647" w:rsidP="008F30BC">
      <w:pPr>
        <w:pStyle w:val="Brdtext"/>
        <w:spacing w:before="160"/>
      </w:pPr>
      <w:r>
        <w:t>De totala kostnaderna för transfereringar i form av lämnade bidrag m.m. ökade med 31 miljarder kronor mellan 2018 och 2019.</w:t>
      </w:r>
    </w:p>
    <w:p w14:paraId="0D5C6ECD" w14:textId="77777777" w:rsidR="005B1647" w:rsidRDefault="005B1647" w:rsidP="005B1647">
      <w:pPr>
        <w:pStyle w:val="Rubrik3utannumrering"/>
      </w:pPr>
      <w:r>
        <w:t>Transfereringar till hushåll</w:t>
      </w:r>
    </w:p>
    <w:p w14:paraId="2E135D28" w14:textId="5E156FCD" w:rsidR="005B1647" w:rsidRDefault="005B1647" w:rsidP="005B1647">
      <w:pPr>
        <w:pStyle w:val="Brdtext"/>
      </w:pPr>
      <w:r>
        <w:t xml:space="preserve">Transfereringarna till hushåll ökade med 16 miljarder </w:t>
      </w:r>
      <w:r w:rsidRPr="00D844D2">
        <w:t>kronor</w:t>
      </w:r>
      <w:r>
        <w:t xml:space="preserve"> under 2019.</w:t>
      </w:r>
    </w:p>
    <w:p w14:paraId="37E9813A" w14:textId="640D8883" w:rsidR="005B1647" w:rsidRDefault="005B1647" w:rsidP="005B1647">
      <w:pPr>
        <w:pStyle w:val="Brdtext"/>
      </w:pPr>
      <w:r>
        <w:t xml:space="preserve">De transfereringar som redovisas är utbetalningar exklusive statlig </w:t>
      </w:r>
      <w:r w:rsidRPr="005A5718">
        <w:t>ålderspensionsavgift</w:t>
      </w:r>
      <w:r>
        <w:t xml:space="preserve">. Den del av den statliga ålderspensionsavgiften som går till premiepensionssystemet finns med bland transfereringar till hushållssektorn men redovisas separat. Nettoöverföringen till </w:t>
      </w:r>
      <w:r w:rsidRPr="00D844D2">
        <w:t>premiepensionssystemet</w:t>
      </w:r>
      <w:r>
        <w:t xml:space="preserve"> var 33 miljarder kronor 2019, vilket var knappt 1 miljard kronor högre än 2018.</w:t>
      </w:r>
    </w:p>
    <w:p w14:paraId="140F62AB" w14:textId="77777777" w:rsidR="005B1647" w:rsidRDefault="005B1647" w:rsidP="005B1647">
      <w:pPr>
        <w:pStyle w:val="Rubrik4utannumrering"/>
      </w:pPr>
      <w:r>
        <w:t>Högre pensionskostnader</w:t>
      </w:r>
    </w:p>
    <w:p w14:paraId="2D48F05F" w14:textId="580B3C9B" w:rsidR="005B1647" w:rsidRDefault="005B1647" w:rsidP="005B1647">
      <w:pPr>
        <w:pStyle w:val="Brdtext"/>
      </w:pPr>
      <w:r>
        <w:t xml:space="preserve">Transfereringar till hushåll inom socialförsäkringen ökade med </w:t>
      </w:r>
      <w:r w:rsidRPr="005A5718">
        <w:t>13</w:t>
      </w:r>
      <w:r>
        <w:t> </w:t>
      </w:r>
      <w:r w:rsidRPr="005A5718">
        <w:t>miljarder</w:t>
      </w:r>
      <w:r>
        <w:t xml:space="preserve"> kronor netto. Kostnaderna för ålderspensioner ökade med 10 miljarder kronor. </w:t>
      </w:r>
      <w:bookmarkStart w:id="236" w:name="_Hlk36393710"/>
      <w:r w:rsidRPr="00D844D2">
        <w:t>Premiepensionerna</w:t>
      </w:r>
      <w:r>
        <w:t xml:space="preserve"> ökade med knappt 2 miljarder kronor och bostadstillägget ökade med 1 miljard kronor.</w:t>
      </w:r>
      <w:bookmarkEnd w:id="236"/>
    </w:p>
    <w:p w14:paraId="623A3378" w14:textId="5C410925" w:rsidR="005B1647" w:rsidRDefault="005B1647" w:rsidP="005B1647">
      <w:pPr>
        <w:pStyle w:val="Rubrik4utannumrering"/>
      </w:pPr>
      <w:r>
        <w:t>Något ökade kostnader för sjukpenning</w:t>
      </w:r>
    </w:p>
    <w:p w14:paraId="7C4B9897" w14:textId="77777777" w:rsidR="005B1647" w:rsidRDefault="005B1647" w:rsidP="005B1647">
      <w:pPr>
        <w:pStyle w:val="Brdtext"/>
      </w:pPr>
      <w:r>
        <w:t xml:space="preserve">Kostnaden för sjukpenning ökade något 2019. Antalet sjukpenningdagar fortsatte att minska men det motverkades av att medelersättningen steg. Sjukpenningtalet anger hur många dagar med sjukpenning och </w:t>
      </w:r>
      <w:r w:rsidRPr="00D844D2">
        <w:t>rehabiliteringspenning</w:t>
      </w:r>
      <w:r>
        <w:t xml:space="preserve"> som betalas ut per försäkrad i Sverige under ett år. För december var sjukpenningtalet 9,4 dagar vilket är en minskning med 3,1 procent jämfört med december 2018. Sjukfrånvaron bland anställda i Sverige ligger strax under den genomsnittliga europeiska nivån.</w:t>
      </w:r>
    </w:p>
    <w:p w14:paraId="7B29CDAA" w14:textId="3FB91B05" w:rsidR="005B1647" w:rsidRDefault="005B1647" w:rsidP="005B1647">
      <w:pPr>
        <w:pStyle w:val="Rubrik4utannumrering"/>
      </w:pPr>
      <w:r>
        <w:t>Utgifter för aktivitets- och sjukersättning minskar</w:t>
      </w:r>
    </w:p>
    <w:p w14:paraId="0DC3F9DB" w14:textId="08534069" w:rsidR="005B1647" w:rsidRDefault="005B1647" w:rsidP="005B1647">
      <w:pPr>
        <w:pStyle w:val="Brdtext"/>
      </w:pPr>
      <w:r>
        <w:t>Aktivitets­ och sjukersättningen minskade med 1 miljard kronor. Antalet personer som fick sjukersättning minskade med ca 15 300 personer och uppgick i december 2019 till strax över 247 000 personer. Under 2019 skedde även en viss ökning av personer som erhöll aktivitetsersättning.</w:t>
      </w:r>
    </w:p>
    <w:p w14:paraId="32550D38" w14:textId="77777777" w:rsidR="005B1647" w:rsidRDefault="005B1647" w:rsidP="005B1647">
      <w:pPr>
        <w:pStyle w:val="Rubrik4utannumrering"/>
      </w:pPr>
      <w:r>
        <w:lastRenderedPageBreak/>
        <w:t>Kostnader för föräldraförsäkringen ökade</w:t>
      </w:r>
    </w:p>
    <w:p w14:paraId="03E8DBD7" w14:textId="35C64B2F" w:rsidR="005B1647" w:rsidRDefault="005B1647" w:rsidP="005B1647">
      <w:pPr>
        <w:pStyle w:val="Brdtext"/>
      </w:pPr>
      <w:r>
        <w:t>Inom området ekonomisk trygghet för familjer och barn ökade kostnaderna för föräldraförsäkringen och kostnaderna för barnbidragen sammantaget med drygt 2 miljarder kronor. Ökningen av föräldrapenning och barnbidrag beror på att både antalet barn och medelersättningen från föräldraförsäkringen stiger.</w:t>
      </w:r>
    </w:p>
    <w:p w14:paraId="174666F4" w14:textId="076B701F" w:rsidR="005B1647" w:rsidRDefault="005B1647" w:rsidP="005B1647">
      <w:pPr>
        <w:pStyle w:val="Rubrik4utannumrering"/>
      </w:pPr>
      <w:r>
        <w:t>Utgifter för arbetslöshetsersättningen ökade</w:t>
      </w:r>
    </w:p>
    <w:p w14:paraId="02E859B0" w14:textId="301ACB33" w:rsidR="005B1647" w:rsidRDefault="005B1647" w:rsidP="005B1647">
      <w:pPr>
        <w:pStyle w:val="Brdtext"/>
      </w:pPr>
      <w:r>
        <w:t>Bland de övriga transfereringarna till hushåll ökade kostnaderna för arbetsmarknads-området med 1 miljard kronor. Arbetslösheten ökade från i genomsnitt 7,0 procent 2018 till 7,4 procent 2019 enligt Arbetsförmedlingens statistik.</w:t>
      </w:r>
    </w:p>
    <w:p w14:paraId="26C56D83" w14:textId="77777777" w:rsidR="005B1647" w:rsidRDefault="005B1647" w:rsidP="005B1647">
      <w:pPr>
        <w:pStyle w:val="Rubrik4utannumrering"/>
      </w:pPr>
      <w:r>
        <w:t>Ökade kostnader för studiebidrag</w:t>
      </w:r>
    </w:p>
    <w:p w14:paraId="7F06F362" w14:textId="1C290B1B" w:rsidR="005B1647" w:rsidRDefault="005B1647" w:rsidP="005B1647">
      <w:pPr>
        <w:pStyle w:val="Brdtext"/>
      </w:pPr>
      <w:r>
        <w:t>Kostnaden för studiebidragen ökade med 2 miljarder kronor vilket beror på att studiemedlens bidragsdel och studiebidraget för gymnasiestuderande höjdes fr.o.m. 1 juli 2018.</w:t>
      </w:r>
    </w:p>
    <w:p w14:paraId="48B401AB" w14:textId="77777777" w:rsidR="005B1647" w:rsidRDefault="005B1647" w:rsidP="005B1647">
      <w:pPr>
        <w:pStyle w:val="Rubrik4utannumrering"/>
      </w:pPr>
      <w:r>
        <w:t>Minskade utgifter för nyanlända invandrare</w:t>
      </w:r>
    </w:p>
    <w:p w14:paraId="3CB0DBC2" w14:textId="0882FBF5" w:rsidR="005B1647" w:rsidRDefault="005B1647" w:rsidP="005B1647">
      <w:pPr>
        <w:pStyle w:val="Brdtext"/>
      </w:pPr>
      <w:r>
        <w:t>Arbetsförmedlingens ersättning för insatser för vissa nyanlända invandrare och etableringsersättning till vissa nyanlända invandrare minskade med sammantaget ca 2 miljarder kronor.</w:t>
      </w:r>
    </w:p>
    <w:p w14:paraId="67EB64C3" w14:textId="77777777" w:rsidR="005B1647" w:rsidRDefault="005B1647" w:rsidP="005B1647">
      <w:pPr>
        <w:pStyle w:val="Rubrik4utannumrering"/>
      </w:pPr>
      <w:r>
        <w:t>Nettoöverföringen till premiepensionssystemet ökade</w:t>
      </w:r>
    </w:p>
    <w:p w14:paraId="4C856B06" w14:textId="4F4C912F" w:rsidR="005B1647" w:rsidRDefault="005B1647" w:rsidP="005B1647">
      <w:pPr>
        <w:pStyle w:val="Brdtext"/>
      </w:pPr>
      <w:r>
        <w:t>Nettoöverföring till premiepensionssystemet uppgick till 33 miljarder kronor vilket är knappt 1 miljard mer än 2018.</w:t>
      </w:r>
    </w:p>
    <w:p w14:paraId="3567AB62" w14:textId="77777777" w:rsidR="005B1647" w:rsidRDefault="005B1647" w:rsidP="005B1647">
      <w:pPr>
        <w:pStyle w:val="Rubrik3utannumrering"/>
      </w:pPr>
      <w:r>
        <w:t>Transfereringar till företag ökade</w:t>
      </w:r>
    </w:p>
    <w:p w14:paraId="27ADDB2B" w14:textId="1220FC18" w:rsidR="005B1647" w:rsidRDefault="005B1647" w:rsidP="005B1647">
      <w:pPr>
        <w:pStyle w:val="Brdtext"/>
      </w:pPr>
      <w:bookmarkStart w:id="237" w:name="_Hlk36394137"/>
      <w:r>
        <w:t xml:space="preserve">Transfereringar till företag ökade med 8 miljarder kronor. </w:t>
      </w:r>
      <w:bookmarkEnd w:id="237"/>
      <w:r w:rsidRPr="00772110">
        <w:t>Ökningen förklaras framförallt av bidragen till Public servicebolagen.</w:t>
      </w:r>
    </w:p>
    <w:p w14:paraId="768D2516" w14:textId="77777777" w:rsidR="005B1647" w:rsidRDefault="005B1647" w:rsidP="005B1647">
      <w:pPr>
        <w:pStyle w:val="Rubrik4utannumrering"/>
      </w:pPr>
      <w:r>
        <w:t>Klimatinvesteringar minskade</w:t>
      </w:r>
    </w:p>
    <w:p w14:paraId="1FD4B09C" w14:textId="1C3B83EB" w:rsidR="005B1647" w:rsidRDefault="005B1647" w:rsidP="005B1647">
      <w:pPr>
        <w:pStyle w:val="Brdtext"/>
      </w:pPr>
      <w:r>
        <w:t>Bidragen till Klimatinvesteringar minskade med 1 miljard kronor.</w:t>
      </w:r>
    </w:p>
    <w:p w14:paraId="3D880EA3" w14:textId="77777777" w:rsidR="005B1647" w:rsidRDefault="005B1647" w:rsidP="005B1647">
      <w:pPr>
        <w:pStyle w:val="Rubrik3utannumrering"/>
      </w:pPr>
      <w:r>
        <w:t>Transfereringar till kommuner ökade</w:t>
      </w:r>
    </w:p>
    <w:p w14:paraId="27A6655F" w14:textId="77777777" w:rsidR="005B1647" w:rsidRDefault="005B1647" w:rsidP="005B1647">
      <w:pPr>
        <w:pStyle w:val="Brdtext"/>
      </w:pPr>
      <w:r>
        <w:t xml:space="preserve">Transfereringarna till kommuner ökade totalt med 6 miljarder kronor och därmed har de senaste årens ökning av bidragen till kommuner fortsatt. De allmänna bidragen till kommuner ökade med knappt 16 miljarder kronor. De innefattar den </w:t>
      </w:r>
      <w:r w:rsidRPr="005A5718">
        <w:t>kommunalekonomiska</w:t>
      </w:r>
      <w:r>
        <w:t xml:space="preserve"> utjämningen som nettoredovisas i statens budget där det generella statsbidraget sammanförts med utjämningssystemet.</w:t>
      </w:r>
    </w:p>
    <w:p w14:paraId="358BC567" w14:textId="25742415" w:rsidR="005B1647" w:rsidRDefault="005B1647" w:rsidP="005B1647">
      <w:pPr>
        <w:pStyle w:val="Rubrik4utannumrering"/>
      </w:pPr>
      <w:r>
        <w:t>Ökade ersättningar till kommunerna för ingående mervärdesskatt</w:t>
      </w:r>
    </w:p>
    <w:p w14:paraId="4E20DCBB" w14:textId="0BCE4B02" w:rsidR="005B1647" w:rsidRDefault="005B1647" w:rsidP="005B1647">
      <w:pPr>
        <w:pStyle w:val="Brdtext"/>
      </w:pPr>
      <w:r>
        <w:t>Kommunernas ersättning för ingående mervärdesskatt ökade med knappt 3 miljarder kronor till följd av ökad konsumtion.</w:t>
      </w:r>
    </w:p>
    <w:p w14:paraId="5DC0C361" w14:textId="77777777" w:rsidR="005B1647" w:rsidRDefault="005B1647" w:rsidP="005B1647">
      <w:pPr>
        <w:pStyle w:val="Rubrik4utannumrering"/>
      </w:pPr>
      <w:r>
        <w:t>Stöd till kommuner och landsting (från 2020 regioner) ökade</w:t>
      </w:r>
    </w:p>
    <w:p w14:paraId="47144B16" w14:textId="7B604DFC" w:rsidR="005B1647" w:rsidRDefault="005B1647" w:rsidP="005B1647">
      <w:pPr>
        <w:pStyle w:val="Brdtext"/>
      </w:pPr>
      <w:r>
        <w:t>Den kommunalekonomiska utjämningen till kommuner och landsting ökade med 12 miljarder kronor medan stöd med anledning av flyktingsituationen minskade med 2 miljarder kronor.</w:t>
      </w:r>
    </w:p>
    <w:p w14:paraId="70916594" w14:textId="73991018" w:rsidR="005B1647" w:rsidRDefault="005B1647" w:rsidP="005B1647">
      <w:pPr>
        <w:pStyle w:val="Rubrik4utannumrering"/>
      </w:pPr>
      <w:r>
        <w:lastRenderedPageBreak/>
        <w:t>Utgifter för kommunersättning för flyktingmottagande minskade</w:t>
      </w:r>
    </w:p>
    <w:p w14:paraId="14F2CFC3" w14:textId="133F1A53" w:rsidR="005B1647" w:rsidRDefault="005B1647" w:rsidP="005B1647">
      <w:pPr>
        <w:pStyle w:val="Brdtext"/>
      </w:pPr>
      <w:r>
        <w:t>Migrationsverkets bidrag till kommuner för integration och migration minskade med 7 miljarder kronor. Minskningen förklaras delvis av färre antal asylsökande och av att antalet barn och unga har minskat kraftigt mellan åren.</w:t>
      </w:r>
    </w:p>
    <w:p w14:paraId="42191C05" w14:textId="77777777" w:rsidR="005B1647" w:rsidRDefault="005B1647" w:rsidP="005B1647">
      <w:pPr>
        <w:pStyle w:val="Rubrik4utannumrering"/>
      </w:pPr>
      <w:r>
        <w:t>Läkemedelsförmånerna ökade</w:t>
      </w:r>
    </w:p>
    <w:p w14:paraId="5854BDC9" w14:textId="71AA9449" w:rsidR="005B1647" w:rsidRDefault="005B1647" w:rsidP="005B1647">
      <w:pPr>
        <w:pStyle w:val="Brdtext"/>
      </w:pPr>
      <w:r>
        <w:t>Bidrag för läkemedelsförmånerna ökade med 1 miljard kronor.</w:t>
      </w:r>
    </w:p>
    <w:p w14:paraId="4601BD48" w14:textId="77777777" w:rsidR="005B1647" w:rsidRDefault="005B1647" w:rsidP="005B1647">
      <w:pPr>
        <w:pStyle w:val="Rubrik4utannumrering"/>
      </w:pPr>
      <w:r>
        <w:t>Kvalitetshöjande insatser i hälso- och sjukvården</w:t>
      </w:r>
    </w:p>
    <w:p w14:paraId="4BC75743" w14:textId="4AFB6782" w:rsidR="005B1647" w:rsidRDefault="005B1647" w:rsidP="005B1647">
      <w:pPr>
        <w:pStyle w:val="Brdtext"/>
      </w:pPr>
      <w:r>
        <w:t>Landstingen fick knappt 2 miljarder kronor från anslaget Bidrag till folkhälsa och sjukvård för kvalitetshöjande insatser inom sjukvården. Från det nya anslaget Prestationsbundna insatser för att korta vårdköerna betalades ca 2 miljarder kronor ut.</w:t>
      </w:r>
    </w:p>
    <w:p w14:paraId="396B7297" w14:textId="1D25AB9E" w:rsidR="005B1647" w:rsidRDefault="005B1647" w:rsidP="005B1647">
      <w:pPr>
        <w:pStyle w:val="Rubrik4utannumrering"/>
      </w:pPr>
      <w:r>
        <w:t>Kostnader för arbetsmarknadspolitiska program minskade</w:t>
      </w:r>
    </w:p>
    <w:p w14:paraId="6A17EF1B" w14:textId="0C39D832" w:rsidR="005B1647" w:rsidRDefault="005B1647" w:rsidP="005B1647">
      <w:pPr>
        <w:pStyle w:val="Brdtext"/>
      </w:pPr>
      <w:r>
        <w:t>Kostnader för arbetsmarknadspolitiska program och insatser minskade med 3 miljarder kronor 2019. Arbetsförmedlingen införde stopp på anvisningar till nya extratjänster och moderna beredskapsjobb fr.o.m. den 1 januari 2019.</w:t>
      </w:r>
    </w:p>
    <w:p w14:paraId="333CE05C" w14:textId="77777777" w:rsidR="005B1647" w:rsidRDefault="005B1647" w:rsidP="005B1647">
      <w:pPr>
        <w:pStyle w:val="Rubrik4utannumrering"/>
      </w:pPr>
      <w:r>
        <w:t>Satsningar inom skolområdet</w:t>
      </w:r>
    </w:p>
    <w:p w14:paraId="4178056F" w14:textId="7364E0F1" w:rsidR="005B1647" w:rsidRDefault="005B1647" w:rsidP="005B1647">
      <w:pPr>
        <w:pStyle w:val="Brdtext"/>
      </w:pPr>
      <w:r>
        <w:t xml:space="preserve">Kommunerna fick en ökning om 2 miljarder kronor för anslaget Statligt stöd för stärkt likvärdighet och kunskapsutveckling. Bidraget ska användas till insatser som stärker </w:t>
      </w:r>
      <w:r w:rsidRPr="002F2BF2">
        <w:t>likvärdighet</w:t>
      </w:r>
      <w:r>
        <w:t xml:space="preserve"> och kunskapsutveckling i förskoleklass och grundskolan. Stödet för Utveckling av skolväsendet och annan pedagogisk verksamhet och Fler anställda i lågstadiet minskade tillsammans med ca 1 miljard kronor. Även bidraget till utveckling av socialt arbete minskade något.</w:t>
      </w:r>
    </w:p>
    <w:p w14:paraId="34754F43" w14:textId="77777777" w:rsidR="005B1647" w:rsidRDefault="005B1647" w:rsidP="005B1647">
      <w:pPr>
        <w:pStyle w:val="Rubrik3utannumrering"/>
      </w:pPr>
      <w:r>
        <w:t>Transfereringar till utlandet ökade</w:t>
      </w:r>
    </w:p>
    <w:p w14:paraId="136E9250" w14:textId="77777777" w:rsidR="005B1647" w:rsidRDefault="005B1647" w:rsidP="005B1647">
      <w:pPr>
        <w:pStyle w:val="Brdtext"/>
      </w:pPr>
      <w:r>
        <w:t xml:space="preserve">Transfereringar till utlandet ökade med 1 miljard kronor. Kostnaden för bistånd och andra internationella bidrag </w:t>
      </w:r>
      <w:r w:rsidRPr="002F2BF2">
        <w:t>genom</w:t>
      </w:r>
      <w:r>
        <w:t xml:space="preserve"> Styrelsen för internationellt utvecklingssamarbete (Sida) ökade med ca 2 miljarder kronor. Det är främst utbetalningarna till multilaterala utvecklingsbanker och fonder samt skuldavskrivningar som ökade. För att nå upp till målet om att Sverige ska betala 1 procent av bruttonationalinkomsten i bistånd, höjdes främst anslaget för biståndsverksamhet. Utgifterna för migration som ingår i biståndsramen förväntas minska och det förklarar en utökad ram inom biståndsverksamheten.</w:t>
      </w:r>
    </w:p>
    <w:p w14:paraId="13EFB9CB" w14:textId="77777777" w:rsidR="005B1647" w:rsidRDefault="005B1647" w:rsidP="005B1647">
      <w:pPr>
        <w:pStyle w:val="Brdtext"/>
      </w:pPr>
      <w:r>
        <w:t xml:space="preserve">Avgiften till EU minskade något. Till skillnad mot redovisningen på statens budget redovisas </w:t>
      </w:r>
      <w:r w:rsidRPr="002F2BF2">
        <w:t>avgiften</w:t>
      </w:r>
      <w:r>
        <w:t xml:space="preserve"> i resultaträkningen periodiserad.</w:t>
      </w:r>
    </w:p>
    <w:p w14:paraId="6EB75318" w14:textId="77777777" w:rsidR="005B1647" w:rsidRDefault="005B1647" w:rsidP="005B1647">
      <w:pPr>
        <w:pStyle w:val="Rubrik4utannumrering"/>
      </w:pPr>
      <w:r>
        <w:t>Avsättningar till fonder gäller främst Resolutionsreserven och Kärnavfallsfonden</w:t>
      </w:r>
    </w:p>
    <w:p w14:paraId="09FBC253" w14:textId="77777777" w:rsidR="005B1647" w:rsidRDefault="005B1647" w:rsidP="005B1647">
      <w:pPr>
        <w:pStyle w:val="Brdtext"/>
      </w:pPr>
      <w:r>
        <w:t>Totalt uppgick avsättningar till fonder till 13 miljarder kronor, vilket är en marginell förändring jämfört med 2018.</w:t>
      </w:r>
    </w:p>
    <w:p w14:paraId="1A5A8E58" w14:textId="59CEFAF5" w:rsidR="005B1647" w:rsidRPr="002F2BF2" w:rsidRDefault="005B1647" w:rsidP="005B1647">
      <w:pPr>
        <w:pStyle w:val="Brdtext"/>
      </w:pPr>
      <w:r>
        <w:t xml:space="preserve">Resolutionsreserven tillförs årligen resolutionsavgifter och avkastning på fonderade medel. Avsättningen var 6 miljarder kronor vilket var 3 miljarder kronor lägre än föregående år eftersom avgifterna har sänkts från 0,125 procent till 0,09 procent av avgiftsunderlaget. Avsättningen till Kärnavfallsfonden uppgick till 5 miljarder kronor. Avsättningen ökade på grund av positiva orealiserade värdeförändringar på finansiella instrument. Avsättningen till Insättningsgarantifonden beror på det ekonomiska </w:t>
      </w:r>
      <w:r>
        <w:lastRenderedPageBreak/>
        <w:t>resultatet i garantiverksamheten. Avsättningarna till fonden uppgick till knappt 3 miljarder kronor.</w:t>
      </w:r>
    </w:p>
    <w:p w14:paraId="1F13958C" w14:textId="49359E25" w:rsidR="005B1647" w:rsidRDefault="005B1647" w:rsidP="005B1647">
      <w:pPr>
        <w:pStyle w:val="Rubrik3utannumrering"/>
      </w:pPr>
      <w:r>
        <w:t>Kostnader för statens egen verksamhet ökade</w:t>
      </w:r>
    </w:p>
    <w:p w14:paraId="4D5CCB97" w14:textId="0BCF40F1" w:rsidR="005B1647" w:rsidRDefault="005B1647" w:rsidP="005B1647">
      <w:pPr>
        <w:pStyle w:val="Brdtext"/>
      </w:pPr>
      <w:r>
        <w:t>Kostnaderna för statens egen verksamhet uppgick till 286 miljarder kronor 2019. Det är en ökning med 6 miljarder kronor jämfört med 2018.</w:t>
      </w:r>
      <w:r w:rsidRPr="00FC3788">
        <w:t xml:space="preserve"> </w:t>
      </w:r>
      <w:r>
        <w:t>Kostnaden beräknas exklusive arbetsgivaravgifter för stats</w:t>
      </w:r>
      <w:r>
        <w:softHyphen/>
        <w:t>anställda som är en intern statlig kostnad.</w:t>
      </w:r>
    </w:p>
    <w:p w14:paraId="7BFB2E61" w14:textId="150EA59A" w:rsidR="005B1647" w:rsidRDefault="005B1647" w:rsidP="005B1647">
      <w:pPr>
        <w:pStyle w:val="Rubrik4utannumrering"/>
      </w:pPr>
      <w:r>
        <w:t>Statens lönekostnader ökade med 3,1 procent</w:t>
      </w:r>
    </w:p>
    <w:p w14:paraId="6E2F26DD" w14:textId="4DEDFDE9" w:rsidR="005B1647" w:rsidRDefault="005B1647" w:rsidP="005B1647">
      <w:pPr>
        <w:pStyle w:val="Brdtext"/>
      </w:pPr>
      <w:r>
        <w:t>Statens personalkostnader ökade totalt med 6 miljarder kronor eller 4,2 procent. Lönekostnader inklusive lagstadgade arbetsgivaravgifter ökade med 4 miljarder kronor, vilket motsvarar 3,1 procent. Pensionskostnaderna ökade med 2 miljarder kronor motsvarande 10,1 procent. Statens tjänstepensionsverks kostnader för försäkringstekniska avsättningar för tjänstepensioner ökade med drygt 1 miljard kronor i den del som redovisas i resultaträkningen.</w:t>
      </w:r>
    </w:p>
    <w:p w14:paraId="21F2CE38" w14:textId="77777777" w:rsidR="005B1647" w:rsidRDefault="005B1647" w:rsidP="005B1647">
      <w:pPr>
        <w:pStyle w:val="Rubrik4utannumrering"/>
      </w:pPr>
      <w:r>
        <w:t>Ökade lokalkostnader</w:t>
      </w:r>
    </w:p>
    <w:p w14:paraId="7ADDFD67" w14:textId="77777777" w:rsidR="005B1647" w:rsidRDefault="005B1647" w:rsidP="005B1647">
      <w:pPr>
        <w:pStyle w:val="Brdtext"/>
      </w:pPr>
      <w:r>
        <w:t>Lokalkostnaderna ökade marginellt jämfört med 2018. Försvarsmaktens kostnader för lokaler ökade till följd av verksamhetsövergång från Försvarets materielverk. Migrationsverkets lokalkostnader minskade framför allt beroende på ett fortsatt minskat behov av bostadsplatser.</w:t>
      </w:r>
    </w:p>
    <w:p w14:paraId="314F4810" w14:textId="77777777" w:rsidR="005B1647" w:rsidRDefault="005B1647" w:rsidP="005B1647">
      <w:pPr>
        <w:pStyle w:val="Rubrik4utannumrering"/>
      </w:pPr>
      <w:r>
        <w:t xml:space="preserve">Garanti- och kreditkostnader minskade </w:t>
      </w:r>
    </w:p>
    <w:p w14:paraId="498C5A2A" w14:textId="77777777" w:rsidR="005B1647" w:rsidRDefault="005B1647" w:rsidP="005B1647">
      <w:pPr>
        <w:pStyle w:val="Brdtext"/>
      </w:pPr>
      <w:r>
        <w:t>Garanti- och kreditkostnader minskade något jämfört med föregående år. Riksgäldskontorets och Exportkreditnämndens kostnader minskade medan Boverkets kostnader ökade något.</w:t>
      </w:r>
    </w:p>
    <w:p w14:paraId="286BDA9F" w14:textId="6C07682A" w:rsidR="005B1647" w:rsidRDefault="005B1647" w:rsidP="005B1647">
      <w:pPr>
        <w:pStyle w:val="Rubrik4utannumrering"/>
      </w:pPr>
      <w:r>
        <w:t>Minskade övriga driftkostnader</w:t>
      </w:r>
    </w:p>
    <w:p w14:paraId="4CAEC5AD" w14:textId="77777777" w:rsidR="005B1647" w:rsidRDefault="005B1647" w:rsidP="005B1647">
      <w:pPr>
        <w:pStyle w:val="Brdtext"/>
      </w:pPr>
      <w:r>
        <w:t>Övriga driftkostnader minskade marginellt jämfört med föregående år.</w:t>
      </w:r>
    </w:p>
    <w:p w14:paraId="67E2555D" w14:textId="77777777" w:rsidR="005B1647" w:rsidRDefault="005B1647" w:rsidP="005B1647">
      <w:pPr>
        <w:pStyle w:val="Rubrik4utannumrering"/>
      </w:pPr>
      <w:r>
        <w:t>Ökat resultat i statliga företag</w:t>
      </w:r>
    </w:p>
    <w:p w14:paraId="70F1B09E" w14:textId="73822AC4" w:rsidR="005B1647" w:rsidRDefault="005B1647" w:rsidP="005B1647">
      <w:pPr>
        <w:pStyle w:val="Brdtext"/>
      </w:pPr>
      <w:r>
        <w:t>Resultatandelarna i statliga företag har ökat med 10 miljarder kronor jämfört med 2018 och uppvisar ett totalt resultat på 43 miljarder kronor. Vattenfalls resultat förbättrades med 3 miljarder kronor till en vinst på 13 miljarder kronor. Förbättringen avser främst ett högre resultat från den operativa verksamheten. Resultatet för LKAB förbättrades med 5 miljarder kronor. Förbättringen avser främst högre marknadspriser på järnmalm, en starkare dollarkurs och minskade kostnader för avsättningar till samhällsomvandling. Sveaskog AB redovisade ett minskat resultat med knappt 2 miljarder kronor främst hänförlig till en lägre värdeökning för växande skog. Telia Company AB redovisade en 2 miljarder kronor högre resultatandel jämfört med 2018. Föregående år var negativt påverkat av bl.a. realisationsförluster vid avyttring av verksamheter.</w:t>
      </w:r>
    </w:p>
    <w:p w14:paraId="03118374" w14:textId="77777777" w:rsidR="005B1647" w:rsidRDefault="005B1647" w:rsidP="005B1647">
      <w:pPr>
        <w:pStyle w:val="Rubrik3utannumrering"/>
      </w:pPr>
      <w:r>
        <w:t>Lägre nettokostnad för statsskulden</w:t>
      </w:r>
    </w:p>
    <w:p w14:paraId="4784B185" w14:textId="79CA7053" w:rsidR="005B1647" w:rsidRDefault="005B1647" w:rsidP="005B1647">
      <w:pPr>
        <w:pStyle w:val="Brdtext"/>
      </w:pPr>
      <w:r>
        <w:t>Nettokostnaden för statsskulden (räntor, över- och underkurser och valutakurs</w:t>
      </w:r>
      <w:r>
        <w:softHyphen/>
        <w:t xml:space="preserve">förändringar m.m.) minskade med 6 miljarder kronor under 2019 och uppgick till knappt 14 miljarder kronor. Påverkan från valutakursförändringar har förbättrats med 4 miljarder kronor och räntekostnaderna har minskat med 3 miljarder </w:t>
      </w:r>
      <w:r w:rsidRPr="002F2BF2">
        <w:t>kronor. Den största kostnadsökningen avser realiserade kursförändringar som försämrats med 1</w:t>
      </w:r>
      <w:r>
        <w:t> </w:t>
      </w:r>
      <w:r w:rsidRPr="002F2BF2">
        <w:t>miljard kronor.</w:t>
      </w:r>
    </w:p>
    <w:p w14:paraId="51E08CF8" w14:textId="5F975E85" w:rsidR="005B1647" w:rsidRDefault="005B1647" w:rsidP="005B1647">
      <w:pPr>
        <w:pStyle w:val="Rubrik2"/>
      </w:pPr>
      <w:bookmarkStart w:id="238" w:name="_Toc37350651"/>
      <w:r>
        <w:lastRenderedPageBreak/>
        <w:t>Balansräkning</w:t>
      </w:r>
      <w:bookmarkEnd w:id="238"/>
    </w:p>
    <w:p w14:paraId="55D39766" w14:textId="09CE4364" w:rsidR="005B1647" w:rsidRDefault="005B1647" w:rsidP="005B1647">
      <w:pPr>
        <w:pStyle w:val="Brdtext"/>
      </w:pPr>
      <w:r w:rsidRPr="00DD76DD">
        <w:t>I balansräkningen redovisas värdet av statens samtliga tillgångar, kapital och skulder per den 31 december 2019.</w:t>
      </w:r>
    </w:p>
    <w:p w14:paraId="77423DCE" w14:textId="5CEC5F5A" w:rsidR="005B1647" w:rsidRDefault="005B1647" w:rsidP="005B1647">
      <w:pPr>
        <w:pStyle w:val="TabellRubrik"/>
      </w:pPr>
      <w:bookmarkStart w:id="239" w:name="_Toc37340134"/>
      <w:r>
        <w:t xml:space="preserve">Tabell </w:t>
      </w:r>
      <w:r>
        <w:fldChar w:fldCharType="begin"/>
      </w:r>
      <w:r>
        <w:instrText xml:space="preserve"> STYLEREF  "Rubrik 1" \n</w:instrText>
      </w:r>
      <w:r>
        <w:fldChar w:fldCharType="separate"/>
      </w:r>
      <w:r w:rsidR="00301022">
        <w:rPr>
          <w:noProof/>
        </w:rPr>
        <w:t>3</w:t>
      </w:r>
      <w:r>
        <w:rPr>
          <w:noProof/>
        </w:rPr>
        <w:fldChar w:fldCharType="end"/>
      </w:r>
      <w:r>
        <w:t>.</w:t>
      </w:r>
      <w:fldSimple w:instr=" SEQ Tabell \* ARABIC \s 1 ">
        <w:r w:rsidR="00301022">
          <w:rPr>
            <w:noProof/>
          </w:rPr>
          <w:t>2</w:t>
        </w:r>
      </w:fldSimple>
      <w:r>
        <w:tab/>
        <w:t>Balansräkning</w:t>
      </w:r>
      <w:bookmarkEnd w:id="239"/>
    </w:p>
    <w:p w14:paraId="49A4989C" w14:textId="725920AD" w:rsidR="005B1647" w:rsidRPr="002D59C0" w:rsidRDefault="005B1647" w:rsidP="005B1647">
      <w:pPr>
        <w:pStyle w:val="TabellUnderrubrik"/>
      </w:pPr>
      <w:r>
        <w:t>Miljoner kronor</w:t>
      </w:r>
    </w:p>
    <w:tbl>
      <w:tblPr>
        <w:tblStyle w:val="RKBPTabell"/>
        <w:tblW w:w="5000" w:type="pct"/>
        <w:tblLook w:val="06E0" w:firstRow="1" w:lastRow="1" w:firstColumn="1" w:lastColumn="0" w:noHBand="1" w:noVBand="1"/>
      </w:tblPr>
      <w:tblGrid>
        <w:gridCol w:w="4113"/>
        <w:gridCol w:w="654"/>
        <w:gridCol w:w="1316"/>
        <w:gridCol w:w="1287"/>
      </w:tblGrid>
      <w:tr w:rsidR="00155607" w14:paraId="00F11249" w14:textId="77777777" w:rsidTr="007E5169">
        <w:trPr>
          <w:cnfStyle w:val="100000000000" w:firstRow="1" w:lastRow="0" w:firstColumn="0" w:lastColumn="0" w:oddVBand="0" w:evenVBand="0" w:oddHBand="0"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2790" w:type="pct"/>
            <w:noWrap/>
            <w:hideMark/>
          </w:tcPr>
          <w:p w14:paraId="5AFF7E82" w14:textId="501DB009" w:rsidR="005B1647" w:rsidRPr="0094666E" w:rsidRDefault="005B1647" w:rsidP="007E5169">
            <w:pPr>
              <w:pStyle w:val="TabellHuvud"/>
              <w:rPr>
                <w:highlight w:val="yellow"/>
              </w:rPr>
            </w:pPr>
            <w:r w:rsidRPr="00BA0F6A">
              <w:t>TILLGÅNGAR</w:t>
            </w:r>
          </w:p>
        </w:tc>
        <w:tc>
          <w:tcPr>
            <w:tcW w:w="444" w:type="pct"/>
            <w:noWrap/>
            <w:hideMark/>
          </w:tcPr>
          <w:p w14:paraId="16A523D6" w14:textId="424FC472" w:rsidR="005B1647" w:rsidRPr="00DD76DD" w:rsidRDefault="005B1647" w:rsidP="007E5169">
            <w:pPr>
              <w:pStyle w:val="TabellHuvud"/>
              <w:cnfStyle w:val="100000000000" w:firstRow="1" w:lastRow="0" w:firstColumn="0" w:lastColumn="0" w:oddVBand="0" w:evenVBand="0" w:oddHBand="0" w:evenHBand="0" w:firstRowFirstColumn="0" w:firstRowLastColumn="0" w:lastRowFirstColumn="0" w:lastRowLastColumn="0"/>
            </w:pPr>
            <w:r w:rsidRPr="00BA0F6A">
              <w:t>Not</w:t>
            </w:r>
          </w:p>
        </w:tc>
        <w:tc>
          <w:tcPr>
            <w:tcW w:w="893" w:type="pct"/>
            <w:noWrap/>
            <w:hideMark/>
          </w:tcPr>
          <w:p w14:paraId="585C7DB7" w14:textId="77777777" w:rsidR="005B1647" w:rsidRPr="00DD76DD" w:rsidRDefault="005B1647" w:rsidP="007E5169">
            <w:pPr>
              <w:pStyle w:val="TabellHuvud"/>
              <w:cnfStyle w:val="100000000000" w:firstRow="1" w:lastRow="0" w:firstColumn="0" w:lastColumn="0" w:oddVBand="0" w:evenVBand="0" w:oddHBand="0" w:evenHBand="0" w:firstRowFirstColumn="0" w:firstRowLastColumn="0" w:lastRowFirstColumn="0" w:lastRowLastColumn="0"/>
            </w:pPr>
            <w:r w:rsidRPr="00DD76DD">
              <w:t>2019-12-31</w:t>
            </w:r>
          </w:p>
        </w:tc>
        <w:tc>
          <w:tcPr>
            <w:tcW w:w="873" w:type="pct"/>
            <w:noWrap/>
            <w:hideMark/>
          </w:tcPr>
          <w:p w14:paraId="6F4FBF6D" w14:textId="77777777" w:rsidR="005B1647" w:rsidRPr="00DD76DD" w:rsidRDefault="005B1647" w:rsidP="007E5169">
            <w:pPr>
              <w:pStyle w:val="TabellHuvud"/>
              <w:cnfStyle w:val="100000000000" w:firstRow="1" w:lastRow="0" w:firstColumn="0" w:lastColumn="0" w:oddVBand="0" w:evenVBand="0" w:oddHBand="0" w:evenHBand="0" w:firstRowFirstColumn="0" w:firstRowLastColumn="0" w:lastRowFirstColumn="0" w:lastRowLastColumn="0"/>
            </w:pPr>
            <w:r w:rsidRPr="00DD76DD">
              <w:t>2018-12-31</w:t>
            </w:r>
          </w:p>
        </w:tc>
      </w:tr>
      <w:tr w:rsidR="00155607" w14:paraId="3B5722D5" w14:textId="77777777" w:rsidTr="007E5169">
        <w:trPr>
          <w:trHeight w:val="300"/>
        </w:trPr>
        <w:tc>
          <w:tcPr>
            <w:cnfStyle w:val="001000000000" w:firstRow="0" w:lastRow="0" w:firstColumn="1" w:lastColumn="0" w:oddVBand="0" w:evenVBand="0" w:oddHBand="0" w:evenHBand="0" w:firstRowFirstColumn="0" w:firstRowLastColumn="0" w:lastRowFirstColumn="0" w:lastRowLastColumn="0"/>
            <w:tcW w:w="2790" w:type="pct"/>
            <w:noWrap/>
            <w:hideMark/>
          </w:tcPr>
          <w:p w14:paraId="30245A82" w14:textId="77777777" w:rsidR="005B1647" w:rsidRPr="00DD76DD" w:rsidRDefault="005B1647" w:rsidP="005B1647">
            <w:pPr>
              <w:pStyle w:val="Tabell"/>
              <w:rPr>
                <w:b/>
                <w:bCs/>
              </w:rPr>
            </w:pPr>
            <w:r w:rsidRPr="00DD76DD">
              <w:rPr>
                <w:b/>
                <w:bCs/>
              </w:rPr>
              <w:t>Anläggningstillgångar</w:t>
            </w:r>
          </w:p>
        </w:tc>
        <w:tc>
          <w:tcPr>
            <w:tcW w:w="444" w:type="pct"/>
            <w:noWrap/>
            <w:hideMark/>
          </w:tcPr>
          <w:p w14:paraId="7DB0F5AE" w14:textId="77777777" w:rsidR="005B1647" w:rsidRPr="00DD76DD"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p>
        </w:tc>
        <w:tc>
          <w:tcPr>
            <w:tcW w:w="893" w:type="pct"/>
            <w:noWrap/>
            <w:hideMark/>
          </w:tcPr>
          <w:p w14:paraId="08CE06DB" w14:textId="77777777" w:rsidR="005B1647" w:rsidRPr="00DD76DD"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873" w:type="pct"/>
            <w:noWrap/>
            <w:hideMark/>
          </w:tcPr>
          <w:p w14:paraId="62E9AFBC" w14:textId="77777777" w:rsidR="005B1647" w:rsidRPr="00DD76DD"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r>
      <w:tr w:rsidR="00155607" w14:paraId="18E01495" w14:textId="77777777" w:rsidTr="007E5169">
        <w:trPr>
          <w:trHeight w:val="300"/>
        </w:trPr>
        <w:tc>
          <w:tcPr>
            <w:cnfStyle w:val="001000000000" w:firstRow="0" w:lastRow="0" w:firstColumn="1" w:lastColumn="0" w:oddVBand="0" w:evenVBand="0" w:oddHBand="0" w:evenHBand="0" w:firstRowFirstColumn="0" w:firstRowLastColumn="0" w:lastRowFirstColumn="0" w:lastRowLastColumn="0"/>
            <w:tcW w:w="2790" w:type="pct"/>
            <w:noWrap/>
            <w:hideMark/>
          </w:tcPr>
          <w:p w14:paraId="242A0288" w14:textId="77777777" w:rsidR="005B1647" w:rsidRPr="00DD76DD" w:rsidRDefault="005B1647" w:rsidP="005B1647">
            <w:pPr>
              <w:pStyle w:val="Tabell"/>
              <w:rPr>
                <w:b/>
                <w:bCs/>
              </w:rPr>
            </w:pPr>
            <w:r w:rsidRPr="00DD76DD">
              <w:rPr>
                <w:b/>
                <w:bCs/>
              </w:rPr>
              <w:t>Immateriella anläggningstillgångar</w:t>
            </w:r>
          </w:p>
        </w:tc>
        <w:tc>
          <w:tcPr>
            <w:tcW w:w="444" w:type="pct"/>
            <w:noWrap/>
            <w:hideMark/>
          </w:tcPr>
          <w:p w14:paraId="7AAFEE46" w14:textId="77777777" w:rsidR="005B1647" w:rsidRPr="00DD76DD"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p>
        </w:tc>
        <w:tc>
          <w:tcPr>
            <w:tcW w:w="893" w:type="pct"/>
            <w:noWrap/>
            <w:hideMark/>
          </w:tcPr>
          <w:p w14:paraId="4A54EF96" w14:textId="77777777" w:rsidR="005B1647" w:rsidRPr="00DD76DD"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873" w:type="pct"/>
            <w:noWrap/>
            <w:hideMark/>
          </w:tcPr>
          <w:p w14:paraId="37782695" w14:textId="77777777" w:rsidR="005B1647" w:rsidRPr="00DD76DD"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r>
      <w:tr w:rsidR="00155607" w14:paraId="678256D8" w14:textId="77777777" w:rsidTr="007E5169">
        <w:trPr>
          <w:trHeight w:val="300"/>
        </w:trPr>
        <w:tc>
          <w:tcPr>
            <w:cnfStyle w:val="001000000000" w:firstRow="0" w:lastRow="0" w:firstColumn="1" w:lastColumn="0" w:oddVBand="0" w:evenVBand="0" w:oddHBand="0" w:evenHBand="0" w:firstRowFirstColumn="0" w:firstRowLastColumn="0" w:lastRowFirstColumn="0" w:lastRowLastColumn="0"/>
            <w:tcW w:w="2790" w:type="pct"/>
            <w:noWrap/>
            <w:hideMark/>
          </w:tcPr>
          <w:p w14:paraId="4AE00CB5" w14:textId="77777777" w:rsidR="005B1647" w:rsidRPr="00DD76DD" w:rsidRDefault="005B1647" w:rsidP="005B1647">
            <w:pPr>
              <w:pStyle w:val="Tabell"/>
            </w:pPr>
            <w:r w:rsidRPr="00DD76DD">
              <w:t>Balanserade utgifter för utveckling</w:t>
            </w:r>
          </w:p>
        </w:tc>
        <w:tc>
          <w:tcPr>
            <w:tcW w:w="444" w:type="pct"/>
            <w:noWrap/>
            <w:hideMark/>
          </w:tcPr>
          <w:p w14:paraId="1054463C" w14:textId="77777777" w:rsidR="005B1647" w:rsidRPr="00DD76D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D76DD">
              <w:t>15</w:t>
            </w:r>
          </w:p>
        </w:tc>
        <w:tc>
          <w:tcPr>
            <w:tcW w:w="893" w:type="pct"/>
            <w:noWrap/>
            <w:hideMark/>
          </w:tcPr>
          <w:p w14:paraId="0C173468" w14:textId="77777777" w:rsidR="005B1647" w:rsidRPr="00DD76D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D76DD">
              <w:t>8 708</w:t>
            </w:r>
          </w:p>
        </w:tc>
        <w:tc>
          <w:tcPr>
            <w:tcW w:w="873" w:type="pct"/>
            <w:noWrap/>
            <w:hideMark/>
          </w:tcPr>
          <w:p w14:paraId="71422DA1" w14:textId="77777777" w:rsidR="005B1647" w:rsidRPr="00DD76D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D76DD">
              <w:t>8 396</w:t>
            </w:r>
          </w:p>
        </w:tc>
      </w:tr>
      <w:tr w:rsidR="00155607" w14:paraId="0E4A7796" w14:textId="77777777" w:rsidTr="007E5169">
        <w:trPr>
          <w:trHeight w:val="300"/>
        </w:trPr>
        <w:tc>
          <w:tcPr>
            <w:cnfStyle w:val="001000000000" w:firstRow="0" w:lastRow="0" w:firstColumn="1" w:lastColumn="0" w:oddVBand="0" w:evenVBand="0" w:oddHBand="0" w:evenHBand="0" w:firstRowFirstColumn="0" w:firstRowLastColumn="0" w:lastRowFirstColumn="0" w:lastRowLastColumn="0"/>
            <w:tcW w:w="2790" w:type="pct"/>
            <w:noWrap/>
            <w:hideMark/>
          </w:tcPr>
          <w:p w14:paraId="53D1E139" w14:textId="77777777" w:rsidR="005B1647" w:rsidRPr="00DD76DD" w:rsidRDefault="005B1647" w:rsidP="005B1647">
            <w:pPr>
              <w:pStyle w:val="Tabell"/>
            </w:pPr>
            <w:r w:rsidRPr="00DD76DD">
              <w:t>Rättigheter och andra immateriella anläggningstillgångar</w:t>
            </w:r>
          </w:p>
        </w:tc>
        <w:tc>
          <w:tcPr>
            <w:tcW w:w="444" w:type="pct"/>
            <w:noWrap/>
            <w:hideMark/>
          </w:tcPr>
          <w:p w14:paraId="35BA1EC6" w14:textId="77777777" w:rsidR="005B1647" w:rsidRPr="00DD76D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D76DD">
              <w:t>16</w:t>
            </w:r>
          </w:p>
        </w:tc>
        <w:tc>
          <w:tcPr>
            <w:tcW w:w="893" w:type="pct"/>
            <w:noWrap/>
            <w:hideMark/>
          </w:tcPr>
          <w:p w14:paraId="403B6E51" w14:textId="77777777" w:rsidR="005B1647" w:rsidRPr="00DD76D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D76DD">
              <w:t>1 822</w:t>
            </w:r>
          </w:p>
        </w:tc>
        <w:tc>
          <w:tcPr>
            <w:tcW w:w="873" w:type="pct"/>
            <w:noWrap/>
            <w:hideMark/>
          </w:tcPr>
          <w:p w14:paraId="4303F1D7" w14:textId="77777777" w:rsidR="005B1647" w:rsidRPr="00DD76D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D76DD">
              <w:t>1 600</w:t>
            </w:r>
          </w:p>
        </w:tc>
      </w:tr>
      <w:tr w:rsidR="00155607" w14:paraId="59DA642C" w14:textId="77777777" w:rsidTr="007E5169">
        <w:trPr>
          <w:trHeight w:val="300"/>
        </w:trPr>
        <w:tc>
          <w:tcPr>
            <w:cnfStyle w:val="001000000000" w:firstRow="0" w:lastRow="0" w:firstColumn="1" w:lastColumn="0" w:oddVBand="0" w:evenVBand="0" w:oddHBand="0" w:evenHBand="0" w:firstRowFirstColumn="0" w:firstRowLastColumn="0" w:lastRowFirstColumn="0" w:lastRowLastColumn="0"/>
            <w:tcW w:w="2790" w:type="pct"/>
            <w:noWrap/>
            <w:hideMark/>
          </w:tcPr>
          <w:p w14:paraId="0309E559" w14:textId="77777777" w:rsidR="005B1647" w:rsidRPr="00DD76DD" w:rsidRDefault="005B1647" w:rsidP="005B1647">
            <w:pPr>
              <w:pStyle w:val="Tabell"/>
            </w:pPr>
            <w:r w:rsidRPr="00DD76DD">
              <w:t>Förskott avseende immateriella anläggningstillgångar</w:t>
            </w:r>
          </w:p>
        </w:tc>
        <w:tc>
          <w:tcPr>
            <w:tcW w:w="444" w:type="pct"/>
            <w:noWrap/>
            <w:hideMark/>
          </w:tcPr>
          <w:p w14:paraId="2DB02814" w14:textId="77777777" w:rsidR="005B1647" w:rsidRPr="00DD76D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D76DD">
              <w:t>17</w:t>
            </w:r>
          </w:p>
        </w:tc>
        <w:tc>
          <w:tcPr>
            <w:tcW w:w="893" w:type="pct"/>
            <w:noWrap/>
            <w:hideMark/>
          </w:tcPr>
          <w:p w14:paraId="59FE4934" w14:textId="77777777" w:rsidR="005B1647" w:rsidRPr="00DD76D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D76DD">
              <w:t>1</w:t>
            </w:r>
          </w:p>
        </w:tc>
        <w:tc>
          <w:tcPr>
            <w:tcW w:w="873" w:type="pct"/>
            <w:noWrap/>
            <w:hideMark/>
          </w:tcPr>
          <w:p w14:paraId="0B4B3ABE" w14:textId="77777777" w:rsidR="005B1647" w:rsidRPr="00DD76D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D76DD">
              <w:t>1</w:t>
            </w:r>
          </w:p>
        </w:tc>
      </w:tr>
      <w:tr w:rsidR="00155607" w14:paraId="2A41CC0B" w14:textId="77777777" w:rsidTr="007E5169">
        <w:trPr>
          <w:trHeight w:val="300"/>
        </w:trPr>
        <w:tc>
          <w:tcPr>
            <w:cnfStyle w:val="001000000000" w:firstRow="0" w:lastRow="0" w:firstColumn="1" w:lastColumn="0" w:oddVBand="0" w:evenVBand="0" w:oddHBand="0" w:evenHBand="0" w:firstRowFirstColumn="0" w:firstRowLastColumn="0" w:lastRowFirstColumn="0" w:lastRowLastColumn="0"/>
            <w:tcW w:w="2790" w:type="pct"/>
            <w:noWrap/>
            <w:hideMark/>
          </w:tcPr>
          <w:p w14:paraId="439C44E1" w14:textId="77777777" w:rsidR="005B1647" w:rsidRPr="00DD76DD" w:rsidRDefault="005B1647" w:rsidP="005B1647">
            <w:pPr>
              <w:pStyle w:val="Tabell"/>
              <w:rPr>
                <w:b/>
                <w:bCs/>
              </w:rPr>
            </w:pPr>
            <w:r w:rsidRPr="00DD76DD">
              <w:rPr>
                <w:b/>
                <w:bCs/>
              </w:rPr>
              <w:t>Summa immateriella anläggningstillgångar</w:t>
            </w:r>
          </w:p>
        </w:tc>
        <w:tc>
          <w:tcPr>
            <w:tcW w:w="444" w:type="pct"/>
            <w:noWrap/>
            <w:hideMark/>
          </w:tcPr>
          <w:p w14:paraId="5D0B4247" w14:textId="77777777" w:rsidR="005B1647" w:rsidRPr="00DD76DD"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p>
        </w:tc>
        <w:tc>
          <w:tcPr>
            <w:tcW w:w="893" w:type="pct"/>
            <w:noWrap/>
            <w:hideMark/>
          </w:tcPr>
          <w:p w14:paraId="13FA9621" w14:textId="77777777" w:rsidR="005B1647" w:rsidRPr="00DD76DD"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DD76DD">
              <w:rPr>
                <w:b/>
                <w:bCs/>
              </w:rPr>
              <w:t>10 531</w:t>
            </w:r>
          </w:p>
        </w:tc>
        <w:tc>
          <w:tcPr>
            <w:tcW w:w="873" w:type="pct"/>
            <w:noWrap/>
            <w:hideMark/>
          </w:tcPr>
          <w:p w14:paraId="0F5E3EE4" w14:textId="77777777" w:rsidR="005B1647" w:rsidRPr="00DD76DD"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DD76DD">
              <w:rPr>
                <w:b/>
                <w:bCs/>
              </w:rPr>
              <w:t>9 997</w:t>
            </w:r>
          </w:p>
        </w:tc>
      </w:tr>
      <w:tr w:rsidR="00155607" w14:paraId="393D9697" w14:textId="77777777" w:rsidTr="007E5169">
        <w:trPr>
          <w:trHeight w:val="300"/>
        </w:trPr>
        <w:tc>
          <w:tcPr>
            <w:cnfStyle w:val="001000000000" w:firstRow="0" w:lastRow="0" w:firstColumn="1" w:lastColumn="0" w:oddVBand="0" w:evenVBand="0" w:oddHBand="0" w:evenHBand="0" w:firstRowFirstColumn="0" w:firstRowLastColumn="0" w:lastRowFirstColumn="0" w:lastRowLastColumn="0"/>
            <w:tcW w:w="2790" w:type="pct"/>
            <w:noWrap/>
            <w:hideMark/>
          </w:tcPr>
          <w:p w14:paraId="44840906" w14:textId="77777777" w:rsidR="005B1647" w:rsidRPr="00DD76DD" w:rsidRDefault="005B1647" w:rsidP="005B1647">
            <w:pPr>
              <w:pStyle w:val="Tabell"/>
              <w:rPr>
                <w:b/>
                <w:bCs/>
              </w:rPr>
            </w:pPr>
            <w:r w:rsidRPr="00DD76DD">
              <w:rPr>
                <w:b/>
                <w:bCs/>
              </w:rPr>
              <w:t>Materiella anläggningstillgångar</w:t>
            </w:r>
          </w:p>
        </w:tc>
        <w:tc>
          <w:tcPr>
            <w:tcW w:w="444" w:type="pct"/>
            <w:noWrap/>
            <w:hideMark/>
          </w:tcPr>
          <w:p w14:paraId="185B0446" w14:textId="77777777" w:rsidR="005B1647" w:rsidRPr="00DD76DD"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p>
        </w:tc>
        <w:tc>
          <w:tcPr>
            <w:tcW w:w="893" w:type="pct"/>
            <w:noWrap/>
            <w:hideMark/>
          </w:tcPr>
          <w:p w14:paraId="76BFA3C7" w14:textId="77777777" w:rsidR="005B1647" w:rsidRPr="00DD76DD"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873" w:type="pct"/>
            <w:noWrap/>
            <w:hideMark/>
          </w:tcPr>
          <w:p w14:paraId="30FB0BE5" w14:textId="77777777" w:rsidR="005B1647" w:rsidRPr="00DD76DD"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r>
      <w:tr w:rsidR="00155607" w14:paraId="0AC6FB78" w14:textId="77777777" w:rsidTr="007E5169">
        <w:trPr>
          <w:trHeight w:val="300"/>
        </w:trPr>
        <w:tc>
          <w:tcPr>
            <w:cnfStyle w:val="001000000000" w:firstRow="0" w:lastRow="0" w:firstColumn="1" w:lastColumn="0" w:oddVBand="0" w:evenVBand="0" w:oddHBand="0" w:evenHBand="0" w:firstRowFirstColumn="0" w:firstRowLastColumn="0" w:lastRowFirstColumn="0" w:lastRowLastColumn="0"/>
            <w:tcW w:w="2790" w:type="pct"/>
            <w:noWrap/>
            <w:hideMark/>
          </w:tcPr>
          <w:p w14:paraId="7A82E0F5" w14:textId="77777777" w:rsidR="005B1647" w:rsidRPr="00DD76DD" w:rsidRDefault="005B1647" w:rsidP="005B1647">
            <w:pPr>
              <w:pStyle w:val="Tabell"/>
            </w:pPr>
            <w:r w:rsidRPr="00DD76DD">
              <w:t>Statliga väganläggningar</w:t>
            </w:r>
          </w:p>
        </w:tc>
        <w:tc>
          <w:tcPr>
            <w:tcW w:w="444" w:type="pct"/>
            <w:noWrap/>
            <w:hideMark/>
          </w:tcPr>
          <w:p w14:paraId="09FD1377" w14:textId="77777777" w:rsidR="005B1647" w:rsidRPr="00DD76D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D76DD">
              <w:t>18</w:t>
            </w:r>
          </w:p>
        </w:tc>
        <w:tc>
          <w:tcPr>
            <w:tcW w:w="893" w:type="pct"/>
            <w:noWrap/>
            <w:hideMark/>
          </w:tcPr>
          <w:p w14:paraId="4CE06477" w14:textId="77777777" w:rsidR="005B1647" w:rsidRPr="00DD76D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D76DD">
              <w:t>143 177</w:t>
            </w:r>
          </w:p>
        </w:tc>
        <w:tc>
          <w:tcPr>
            <w:tcW w:w="873" w:type="pct"/>
            <w:noWrap/>
            <w:hideMark/>
          </w:tcPr>
          <w:p w14:paraId="577B17D3" w14:textId="77777777" w:rsidR="005B1647" w:rsidRPr="00DD76D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D76DD">
              <w:t>140 582</w:t>
            </w:r>
          </w:p>
        </w:tc>
      </w:tr>
      <w:tr w:rsidR="00155607" w14:paraId="0EA9F18E" w14:textId="77777777" w:rsidTr="007E5169">
        <w:trPr>
          <w:trHeight w:val="300"/>
        </w:trPr>
        <w:tc>
          <w:tcPr>
            <w:cnfStyle w:val="001000000000" w:firstRow="0" w:lastRow="0" w:firstColumn="1" w:lastColumn="0" w:oddVBand="0" w:evenVBand="0" w:oddHBand="0" w:evenHBand="0" w:firstRowFirstColumn="0" w:firstRowLastColumn="0" w:lastRowFirstColumn="0" w:lastRowLastColumn="0"/>
            <w:tcW w:w="2790" w:type="pct"/>
            <w:noWrap/>
            <w:hideMark/>
          </w:tcPr>
          <w:p w14:paraId="4D4CD3B8" w14:textId="77777777" w:rsidR="005B1647" w:rsidRPr="00DD76DD" w:rsidRDefault="005B1647" w:rsidP="005B1647">
            <w:pPr>
              <w:pStyle w:val="Tabell"/>
            </w:pPr>
            <w:r w:rsidRPr="00DD76DD">
              <w:t>Statliga järnvägsanläggningar</w:t>
            </w:r>
          </w:p>
        </w:tc>
        <w:tc>
          <w:tcPr>
            <w:tcW w:w="444" w:type="pct"/>
            <w:noWrap/>
            <w:hideMark/>
          </w:tcPr>
          <w:p w14:paraId="1763231F" w14:textId="77777777" w:rsidR="005B1647" w:rsidRPr="00DD76D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D76DD">
              <w:t>19</w:t>
            </w:r>
          </w:p>
        </w:tc>
        <w:tc>
          <w:tcPr>
            <w:tcW w:w="893" w:type="pct"/>
            <w:noWrap/>
            <w:hideMark/>
          </w:tcPr>
          <w:p w14:paraId="5147179B" w14:textId="77777777" w:rsidR="005B1647" w:rsidRPr="00DD76D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D76DD">
              <w:t>169 238</w:t>
            </w:r>
          </w:p>
        </w:tc>
        <w:tc>
          <w:tcPr>
            <w:tcW w:w="873" w:type="pct"/>
            <w:noWrap/>
            <w:hideMark/>
          </w:tcPr>
          <w:p w14:paraId="2F6169C1" w14:textId="77777777" w:rsidR="005B1647" w:rsidRPr="00DD76D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D76DD">
              <w:t>168 357</w:t>
            </w:r>
          </w:p>
        </w:tc>
      </w:tr>
      <w:tr w:rsidR="00155607" w14:paraId="28A48897" w14:textId="77777777" w:rsidTr="007E5169">
        <w:trPr>
          <w:trHeight w:val="300"/>
        </w:trPr>
        <w:tc>
          <w:tcPr>
            <w:cnfStyle w:val="001000000000" w:firstRow="0" w:lastRow="0" w:firstColumn="1" w:lastColumn="0" w:oddVBand="0" w:evenVBand="0" w:oddHBand="0" w:evenHBand="0" w:firstRowFirstColumn="0" w:firstRowLastColumn="0" w:lastRowFirstColumn="0" w:lastRowLastColumn="0"/>
            <w:tcW w:w="2790" w:type="pct"/>
            <w:noWrap/>
            <w:hideMark/>
          </w:tcPr>
          <w:p w14:paraId="1FF01796" w14:textId="77777777" w:rsidR="005B1647" w:rsidRPr="00DD76DD" w:rsidRDefault="005B1647" w:rsidP="005B1647">
            <w:pPr>
              <w:pStyle w:val="Tabell"/>
            </w:pPr>
            <w:r w:rsidRPr="00DD76DD">
              <w:t>Byggnader, mark och annan fast egendom</w:t>
            </w:r>
          </w:p>
        </w:tc>
        <w:tc>
          <w:tcPr>
            <w:tcW w:w="444" w:type="pct"/>
            <w:noWrap/>
            <w:hideMark/>
          </w:tcPr>
          <w:p w14:paraId="58C588BE" w14:textId="77777777" w:rsidR="005B1647" w:rsidRPr="00DD76D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D76DD">
              <w:t>20</w:t>
            </w:r>
          </w:p>
        </w:tc>
        <w:tc>
          <w:tcPr>
            <w:tcW w:w="893" w:type="pct"/>
            <w:noWrap/>
            <w:hideMark/>
          </w:tcPr>
          <w:p w14:paraId="2D1BC428" w14:textId="77777777" w:rsidR="005B1647" w:rsidRPr="00DD76D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D76DD">
              <w:t>45 842</w:t>
            </w:r>
          </w:p>
        </w:tc>
        <w:tc>
          <w:tcPr>
            <w:tcW w:w="873" w:type="pct"/>
            <w:noWrap/>
            <w:hideMark/>
          </w:tcPr>
          <w:p w14:paraId="1D40F1EC" w14:textId="77777777" w:rsidR="005B1647" w:rsidRPr="00DD76D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D76DD">
              <w:t>43 786</w:t>
            </w:r>
          </w:p>
        </w:tc>
      </w:tr>
      <w:tr w:rsidR="00155607" w14:paraId="4B18BE94" w14:textId="77777777" w:rsidTr="007E5169">
        <w:trPr>
          <w:trHeight w:val="300"/>
        </w:trPr>
        <w:tc>
          <w:tcPr>
            <w:cnfStyle w:val="001000000000" w:firstRow="0" w:lastRow="0" w:firstColumn="1" w:lastColumn="0" w:oddVBand="0" w:evenVBand="0" w:oddHBand="0" w:evenHBand="0" w:firstRowFirstColumn="0" w:firstRowLastColumn="0" w:lastRowFirstColumn="0" w:lastRowLastColumn="0"/>
            <w:tcW w:w="2790" w:type="pct"/>
            <w:noWrap/>
            <w:hideMark/>
          </w:tcPr>
          <w:p w14:paraId="5AD2630F" w14:textId="77777777" w:rsidR="005B1647" w:rsidRPr="00DD76DD" w:rsidRDefault="005B1647" w:rsidP="005B1647">
            <w:pPr>
              <w:pStyle w:val="Tabell"/>
            </w:pPr>
            <w:r w:rsidRPr="00DD76DD">
              <w:t>Förbättringsutgifter på annans fastighet</w:t>
            </w:r>
          </w:p>
        </w:tc>
        <w:tc>
          <w:tcPr>
            <w:tcW w:w="444" w:type="pct"/>
            <w:noWrap/>
            <w:hideMark/>
          </w:tcPr>
          <w:p w14:paraId="542F19E1" w14:textId="77777777" w:rsidR="005B1647" w:rsidRPr="00DD76D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D76DD">
              <w:t>21</w:t>
            </w:r>
          </w:p>
        </w:tc>
        <w:tc>
          <w:tcPr>
            <w:tcW w:w="893" w:type="pct"/>
            <w:noWrap/>
            <w:hideMark/>
          </w:tcPr>
          <w:p w14:paraId="2E00A801" w14:textId="77777777" w:rsidR="005B1647" w:rsidRPr="00DD76D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D76DD">
              <w:t>6 405</w:t>
            </w:r>
          </w:p>
        </w:tc>
        <w:tc>
          <w:tcPr>
            <w:tcW w:w="873" w:type="pct"/>
            <w:noWrap/>
            <w:hideMark/>
          </w:tcPr>
          <w:p w14:paraId="6A39EAFA" w14:textId="77777777" w:rsidR="005B1647" w:rsidRPr="00DD76D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D76DD">
              <w:t>5 978</w:t>
            </w:r>
          </w:p>
        </w:tc>
      </w:tr>
      <w:tr w:rsidR="00155607" w14:paraId="0F5416AD" w14:textId="77777777" w:rsidTr="007E5169">
        <w:trPr>
          <w:trHeight w:val="300"/>
        </w:trPr>
        <w:tc>
          <w:tcPr>
            <w:cnfStyle w:val="001000000000" w:firstRow="0" w:lastRow="0" w:firstColumn="1" w:lastColumn="0" w:oddVBand="0" w:evenVBand="0" w:oddHBand="0" w:evenHBand="0" w:firstRowFirstColumn="0" w:firstRowLastColumn="0" w:lastRowFirstColumn="0" w:lastRowLastColumn="0"/>
            <w:tcW w:w="2790" w:type="pct"/>
            <w:noWrap/>
            <w:hideMark/>
          </w:tcPr>
          <w:p w14:paraId="38FA1058" w14:textId="77777777" w:rsidR="005B1647" w:rsidRPr="00DD76DD" w:rsidRDefault="005B1647" w:rsidP="005B1647">
            <w:pPr>
              <w:pStyle w:val="Tabell"/>
            </w:pPr>
            <w:r w:rsidRPr="00DD76DD">
              <w:t>Maskiner, inventarier, installationer m.m.</w:t>
            </w:r>
          </w:p>
        </w:tc>
        <w:tc>
          <w:tcPr>
            <w:tcW w:w="444" w:type="pct"/>
            <w:noWrap/>
            <w:hideMark/>
          </w:tcPr>
          <w:p w14:paraId="6C51D589" w14:textId="77777777" w:rsidR="005B1647" w:rsidRPr="00DD76D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D76DD">
              <w:t>22</w:t>
            </w:r>
          </w:p>
        </w:tc>
        <w:tc>
          <w:tcPr>
            <w:tcW w:w="893" w:type="pct"/>
            <w:noWrap/>
            <w:hideMark/>
          </w:tcPr>
          <w:p w14:paraId="1A79D33F" w14:textId="77777777" w:rsidR="005B1647" w:rsidRPr="00DD76D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D76DD">
              <w:t>39 053</w:t>
            </w:r>
          </w:p>
        </w:tc>
        <w:tc>
          <w:tcPr>
            <w:tcW w:w="873" w:type="pct"/>
            <w:noWrap/>
            <w:hideMark/>
          </w:tcPr>
          <w:p w14:paraId="4EA9CFB5" w14:textId="77777777" w:rsidR="005B1647" w:rsidRPr="00DD76D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D76DD">
              <w:t>37 569</w:t>
            </w:r>
          </w:p>
        </w:tc>
      </w:tr>
      <w:tr w:rsidR="00155607" w14:paraId="27F69555" w14:textId="77777777" w:rsidTr="007E5169">
        <w:trPr>
          <w:trHeight w:val="300"/>
        </w:trPr>
        <w:tc>
          <w:tcPr>
            <w:cnfStyle w:val="001000000000" w:firstRow="0" w:lastRow="0" w:firstColumn="1" w:lastColumn="0" w:oddVBand="0" w:evenVBand="0" w:oddHBand="0" w:evenHBand="0" w:firstRowFirstColumn="0" w:firstRowLastColumn="0" w:lastRowFirstColumn="0" w:lastRowLastColumn="0"/>
            <w:tcW w:w="2790" w:type="pct"/>
            <w:noWrap/>
            <w:hideMark/>
          </w:tcPr>
          <w:p w14:paraId="7B9FDF8C" w14:textId="77777777" w:rsidR="005B1647" w:rsidRPr="00DD76DD" w:rsidRDefault="005B1647" w:rsidP="005B1647">
            <w:pPr>
              <w:pStyle w:val="Tabell"/>
            </w:pPr>
            <w:r w:rsidRPr="00DD76DD">
              <w:t>Pågående nyanläggningar</w:t>
            </w:r>
          </w:p>
        </w:tc>
        <w:tc>
          <w:tcPr>
            <w:tcW w:w="444" w:type="pct"/>
            <w:noWrap/>
            <w:hideMark/>
          </w:tcPr>
          <w:p w14:paraId="3F50082D" w14:textId="77777777" w:rsidR="005B1647" w:rsidRPr="00DD76D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D76DD">
              <w:t>23</w:t>
            </w:r>
          </w:p>
        </w:tc>
        <w:tc>
          <w:tcPr>
            <w:tcW w:w="893" w:type="pct"/>
            <w:noWrap/>
            <w:hideMark/>
          </w:tcPr>
          <w:p w14:paraId="7C568C2C" w14:textId="77777777" w:rsidR="005B1647" w:rsidRPr="00DD76D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D76DD">
              <w:t>106 362</w:t>
            </w:r>
          </w:p>
        </w:tc>
        <w:tc>
          <w:tcPr>
            <w:tcW w:w="873" w:type="pct"/>
            <w:noWrap/>
            <w:hideMark/>
          </w:tcPr>
          <w:p w14:paraId="1F4C6E6B" w14:textId="77777777" w:rsidR="005B1647" w:rsidRPr="00DD76D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D76DD">
              <w:t>90 261</w:t>
            </w:r>
          </w:p>
        </w:tc>
      </w:tr>
      <w:tr w:rsidR="00155607" w14:paraId="39CBB758" w14:textId="77777777" w:rsidTr="007E5169">
        <w:trPr>
          <w:trHeight w:val="300"/>
        </w:trPr>
        <w:tc>
          <w:tcPr>
            <w:cnfStyle w:val="001000000000" w:firstRow="0" w:lastRow="0" w:firstColumn="1" w:lastColumn="0" w:oddVBand="0" w:evenVBand="0" w:oddHBand="0" w:evenHBand="0" w:firstRowFirstColumn="0" w:firstRowLastColumn="0" w:lastRowFirstColumn="0" w:lastRowLastColumn="0"/>
            <w:tcW w:w="2790" w:type="pct"/>
            <w:noWrap/>
            <w:hideMark/>
          </w:tcPr>
          <w:p w14:paraId="4F4B1CB9" w14:textId="77777777" w:rsidR="005B1647" w:rsidRPr="00DD76DD" w:rsidRDefault="005B1647" w:rsidP="005B1647">
            <w:pPr>
              <w:pStyle w:val="Tabell"/>
            </w:pPr>
            <w:r w:rsidRPr="00DD76DD">
              <w:t>Beredskapstillgångar</w:t>
            </w:r>
          </w:p>
        </w:tc>
        <w:tc>
          <w:tcPr>
            <w:tcW w:w="444" w:type="pct"/>
            <w:noWrap/>
            <w:hideMark/>
          </w:tcPr>
          <w:p w14:paraId="0F99B4B6" w14:textId="77777777" w:rsidR="005B1647" w:rsidRPr="00DD76D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D76DD">
              <w:t>24</w:t>
            </w:r>
          </w:p>
        </w:tc>
        <w:tc>
          <w:tcPr>
            <w:tcW w:w="893" w:type="pct"/>
            <w:noWrap/>
            <w:hideMark/>
          </w:tcPr>
          <w:p w14:paraId="16B652E2" w14:textId="77777777" w:rsidR="005B1647" w:rsidRPr="00DD76D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D76DD">
              <w:t>110 555</w:t>
            </w:r>
          </w:p>
        </w:tc>
        <w:tc>
          <w:tcPr>
            <w:tcW w:w="873" w:type="pct"/>
            <w:noWrap/>
            <w:hideMark/>
          </w:tcPr>
          <w:p w14:paraId="6B965462" w14:textId="77777777" w:rsidR="005B1647" w:rsidRPr="00DD76D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D76DD">
              <w:t>101 393</w:t>
            </w:r>
          </w:p>
        </w:tc>
      </w:tr>
      <w:tr w:rsidR="00155607" w14:paraId="57458029" w14:textId="77777777" w:rsidTr="007E5169">
        <w:trPr>
          <w:trHeight w:val="300"/>
        </w:trPr>
        <w:tc>
          <w:tcPr>
            <w:cnfStyle w:val="001000000000" w:firstRow="0" w:lastRow="0" w:firstColumn="1" w:lastColumn="0" w:oddVBand="0" w:evenVBand="0" w:oddHBand="0" w:evenHBand="0" w:firstRowFirstColumn="0" w:firstRowLastColumn="0" w:lastRowFirstColumn="0" w:lastRowLastColumn="0"/>
            <w:tcW w:w="2790" w:type="pct"/>
            <w:noWrap/>
            <w:hideMark/>
          </w:tcPr>
          <w:p w14:paraId="2D8302B9" w14:textId="77777777" w:rsidR="005B1647" w:rsidRPr="00DD76DD" w:rsidRDefault="005B1647" w:rsidP="005B1647">
            <w:pPr>
              <w:pStyle w:val="Tabell"/>
            </w:pPr>
            <w:r w:rsidRPr="00DD76DD">
              <w:t>Förskott avseende materiella anläggningstillgångar</w:t>
            </w:r>
          </w:p>
        </w:tc>
        <w:tc>
          <w:tcPr>
            <w:tcW w:w="444" w:type="pct"/>
            <w:noWrap/>
            <w:hideMark/>
          </w:tcPr>
          <w:p w14:paraId="160C51C5" w14:textId="77777777" w:rsidR="005B1647" w:rsidRPr="00DD76D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D76DD">
              <w:t>25</w:t>
            </w:r>
          </w:p>
        </w:tc>
        <w:tc>
          <w:tcPr>
            <w:tcW w:w="893" w:type="pct"/>
            <w:noWrap/>
            <w:hideMark/>
          </w:tcPr>
          <w:p w14:paraId="71A9BA62" w14:textId="77777777" w:rsidR="005B1647" w:rsidRPr="00DD76D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D76DD">
              <w:t>3 492</w:t>
            </w:r>
          </w:p>
        </w:tc>
        <w:tc>
          <w:tcPr>
            <w:tcW w:w="873" w:type="pct"/>
            <w:noWrap/>
            <w:hideMark/>
          </w:tcPr>
          <w:p w14:paraId="1760328F" w14:textId="77777777" w:rsidR="005B1647" w:rsidRPr="00DD76D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D76DD">
              <w:t>5 220</w:t>
            </w:r>
          </w:p>
        </w:tc>
      </w:tr>
      <w:tr w:rsidR="00155607" w14:paraId="205292E4" w14:textId="77777777" w:rsidTr="007E5169">
        <w:trPr>
          <w:trHeight w:val="300"/>
        </w:trPr>
        <w:tc>
          <w:tcPr>
            <w:cnfStyle w:val="001000000000" w:firstRow="0" w:lastRow="0" w:firstColumn="1" w:lastColumn="0" w:oddVBand="0" w:evenVBand="0" w:oddHBand="0" w:evenHBand="0" w:firstRowFirstColumn="0" w:firstRowLastColumn="0" w:lastRowFirstColumn="0" w:lastRowLastColumn="0"/>
            <w:tcW w:w="2790" w:type="pct"/>
            <w:noWrap/>
            <w:hideMark/>
          </w:tcPr>
          <w:p w14:paraId="36B790CD" w14:textId="77777777" w:rsidR="005B1647" w:rsidRPr="00DD76DD" w:rsidRDefault="005B1647" w:rsidP="005B1647">
            <w:pPr>
              <w:pStyle w:val="Tabell"/>
              <w:rPr>
                <w:b/>
                <w:bCs/>
              </w:rPr>
            </w:pPr>
            <w:r w:rsidRPr="00DD76DD">
              <w:rPr>
                <w:b/>
                <w:bCs/>
              </w:rPr>
              <w:t>Summa materiella anläggningstillgångar</w:t>
            </w:r>
          </w:p>
        </w:tc>
        <w:tc>
          <w:tcPr>
            <w:tcW w:w="444" w:type="pct"/>
            <w:noWrap/>
            <w:hideMark/>
          </w:tcPr>
          <w:p w14:paraId="3B3AE84E" w14:textId="77777777" w:rsidR="005B1647" w:rsidRPr="00DD76DD"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p>
        </w:tc>
        <w:tc>
          <w:tcPr>
            <w:tcW w:w="893" w:type="pct"/>
            <w:noWrap/>
            <w:hideMark/>
          </w:tcPr>
          <w:p w14:paraId="5DEEDE63" w14:textId="77777777" w:rsidR="005B1647" w:rsidRPr="00DD76DD"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DD76DD">
              <w:rPr>
                <w:b/>
                <w:bCs/>
              </w:rPr>
              <w:t>624 124</w:t>
            </w:r>
          </w:p>
        </w:tc>
        <w:tc>
          <w:tcPr>
            <w:tcW w:w="873" w:type="pct"/>
            <w:noWrap/>
            <w:hideMark/>
          </w:tcPr>
          <w:p w14:paraId="2FD664F1" w14:textId="77777777" w:rsidR="005B1647" w:rsidRPr="00DD76DD"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DD76DD">
              <w:rPr>
                <w:b/>
                <w:bCs/>
              </w:rPr>
              <w:t>593 146</w:t>
            </w:r>
          </w:p>
        </w:tc>
      </w:tr>
      <w:tr w:rsidR="00155607" w14:paraId="1ADA012F" w14:textId="77777777" w:rsidTr="007E5169">
        <w:trPr>
          <w:trHeight w:val="300"/>
        </w:trPr>
        <w:tc>
          <w:tcPr>
            <w:cnfStyle w:val="001000000000" w:firstRow="0" w:lastRow="0" w:firstColumn="1" w:lastColumn="0" w:oddVBand="0" w:evenVBand="0" w:oddHBand="0" w:evenHBand="0" w:firstRowFirstColumn="0" w:firstRowLastColumn="0" w:lastRowFirstColumn="0" w:lastRowLastColumn="0"/>
            <w:tcW w:w="2790" w:type="pct"/>
            <w:noWrap/>
            <w:hideMark/>
          </w:tcPr>
          <w:p w14:paraId="0A5E3BC6" w14:textId="77777777" w:rsidR="005B1647" w:rsidRPr="00DD76DD" w:rsidRDefault="005B1647" w:rsidP="005B1647">
            <w:pPr>
              <w:pStyle w:val="Tabell"/>
              <w:rPr>
                <w:b/>
                <w:bCs/>
              </w:rPr>
            </w:pPr>
            <w:r w:rsidRPr="00DD76DD">
              <w:rPr>
                <w:b/>
                <w:bCs/>
              </w:rPr>
              <w:t>Finansiella anläggningstillgångar</w:t>
            </w:r>
          </w:p>
        </w:tc>
        <w:tc>
          <w:tcPr>
            <w:tcW w:w="444" w:type="pct"/>
            <w:noWrap/>
            <w:hideMark/>
          </w:tcPr>
          <w:p w14:paraId="5C27DE24" w14:textId="77777777" w:rsidR="005B1647" w:rsidRPr="00DD76DD"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p>
        </w:tc>
        <w:tc>
          <w:tcPr>
            <w:tcW w:w="893" w:type="pct"/>
            <w:noWrap/>
            <w:hideMark/>
          </w:tcPr>
          <w:p w14:paraId="0081E24D" w14:textId="77777777" w:rsidR="005B1647" w:rsidRPr="00DD76DD"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873" w:type="pct"/>
            <w:noWrap/>
            <w:hideMark/>
          </w:tcPr>
          <w:p w14:paraId="11D34193" w14:textId="77777777" w:rsidR="005B1647" w:rsidRPr="00DD76DD"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r>
      <w:tr w:rsidR="00155607" w14:paraId="386C1F13" w14:textId="77777777" w:rsidTr="007E5169">
        <w:trPr>
          <w:trHeight w:val="300"/>
        </w:trPr>
        <w:tc>
          <w:tcPr>
            <w:cnfStyle w:val="001000000000" w:firstRow="0" w:lastRow="0" w:firstColumn="1" w:lastColumn="0" w:oddVBand="0" w:evenVBand="0" w:oddHBand="0" w:evenHBand="0" w:firstRowFirstColumn="0" w:firstRowLastColumn="0" w:lastRowFirstColumn="0" w:lastRowLastColumn="0"/>
            <w:tcW w:w="2790" w:type="pct"/>
            <w:noWrap/>
            <w:hideMark/>
          </w:tcPr>
          <w:p w14:paraId="11D06099" w14:textId="77777777" w:rsidR="005B1647" w:rsidRPr="00DD76DD" w:rsidRDefault="005B1647" w:rsidP="005B1647">
            <w:pPr>
              <w:pStyle w:val="Tabell"/>
            </w:pPr>
            <w:r w:rsidRPr="00DD76DD">
              <w:t>Andelar i hel- och delägda företag</w:t>
            </w:r>
          </w:p>
        </w:tc>
        <w:tc>
          <w:tcPr>
            <w:tcW w:w="444" w:type="pct"/>
            <w:noWrap/>
            <w:hideMark/>
          </w:tcPr>
          <w:p w14:paraId="021689E7" w14:textId="77777777" w:rsidR="005B1647" w:rsidRPr="00DD76D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D76DD">
              <w:t>26</w:t>
            </w:r>
          </w:p>
        </w:tc>
        <w:tc>
          <w:tcPr>
            <w:tcW w:w="893" w:type="pct"/>
            <w:noWrap/>
            <w:hideMark/>
          </w:tcPr>
          <w:p w14:paraId="35B51EDD" w14:textId="77777777" w:rsidR="005B1647" w:rsidRPr="00DD76D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D76DD">
              <w:t>370 237</w:t>
            </w:r>
          </w:p>
        </w:tc>
        <w:tc>
          <w:tcPr>
            <w:tcW w:w="873" w:type="pct"/>
            <w:noWrap/>
            <w:hideMark/>
          </w:tcPr>
          <w:p w14:paraId="006DC3C2" w14:textId="77777777" w:rsidR="005B1647" w:rsidRPr="00DD76D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D76DD">
              <w:t>348 213</w:t>
            </w:r>
          </w:p>
        </w:tc>
      </w:tr>
      <w:tr w:rsidR="00155607" w14:paraId="26F0DBD1" w14:textId="77777777" w:rsidTr="007E5169">
        <w:trPr>
          <w:trHeight w:val="300"/>
        </w:trPr>
        <w:tc>
          <w:tcPr>
            <w:cnfStyle w:val="001000000000" w:firstRow="0" w:lastRow="0" w:firstColumn="1" w:lastColumn="0" w:oddVBand="0" w:evenVBand="0" w:oddHBand="0" w:evenHBand="0" w:firstRowFirstColumn="0" w:firstRowLastColumn="0" w:lastRowFirstColumn="0" w:lastRowLastColumn="0"/>
            <w:tcW w:w="2790" w:type="pct"/>
            <w:noWrap/>
            <w:hideMark/>
          </w:tcPr>
          <w:p w14:paraId="059672CA" w14:textId="77777777" w:rsidR="005B1647" w:rsidRPr="00DD76DD" w:rsidRDefault="005B1647" w:rsidP="005B1647">
            <w:pPr>
              <w:pStyle w:val="Tabell"/>
            </w:pPr>
            <w:r w:rsidRPr="00DD76DD">
              <w:t>Andra långfristiga värdepappersinnehav</w:t>
            </w:r>
          </w:p>
        </w:tc>
        <w:tc>
          <w:tcPr>
            <w:tcW w:w="444" w:type="pct"/>
            <w:noWrap/>
            <w:hideMark/>
          </w:tcPr>
          <w:p w14:paraId="77BE52C9" w14:textId="77777777" w:rsidR="005B1647" w:rsidRPr="00DD76D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D76DD">
              <w:t>27</w:t>
            </w:r>
          </w:p>
        </w:tc>
        <w:tc>
          <w:tcPr>
            <w:tcW w:w="893" w:type="pct"/>
            <w:noWrap/>
            <w:hideMark/>
          </w:tcPr>
          <w:p w14:paraId="5B7ACF55" w14:textId="77777777" w:rsidR="005B1647" w:rsidRPr="00DD76D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D76DD">
              <w:t>59 205</w:t>
            </w:r>
          </w:p>
        </w:tc>
        <w:tc>
          <w:tcPr>
            <w:tcW w:w="873" w:type="pct"/>
            <w:noWrap/>
            <w:hideMark/>
          </w:tcPr>
          <w:p w14:paraId="1170DE1A" w14:textId="77777777" w:rsidR="005B1647" w:rsidRPr="00DD76D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D76DD">
              <w:t>47 235</w:t>
            </w:r>
          </w:p>
        </w:tc>
      </w:tr>
      <w:tr w:rsidR="00155607" w14:paraId="012DB872" w14:textId="77777777" w:rsidTr="007E5169">
        <w:trPr>
          <w:trHeight w:val="300"/>
        </w:trPr>
        <w:tc>
          <w:tcPr>
            <w:cnfStyle w:val="001000000000" w:firstRow="0" w:lastRow="0" w:firstColumn="1" w:lastColumn="0" w:oddVBand="0" w:evenVBand="0" w:oddHBand="0" w:evenHBand="0" w:firstRowFirstColumn="0" w:firstRowLastColumn="0" w:lastRowFirstColumn="0" w:lastRowLastColumn="0"/>
            <w:tcW w:w="2790" w:type="pct"/>
            <w:noWrap/>
            <w:hideMark/>
          </w:tcPr>
          <w:p w14:paraId="0F68489B" w14:textId="77777777" w:rsidR="005B1647" w:rsidRPr="00DD76DD" w:rsidRDefault="005B1647" w:rsidP="005B1647">
            <w:pPr>
              <w:pStyle w:val="Tabell"/>
            </w:pPr>
            <w:r w:rsidRPr="00DD76DD">
              <w:t>Långfristiga fordringar</w:t>
            </w:r>
          </w:p>
        </w:tc>
        <w:tc>
          <w:tcPr>
            <w:tcW w:w="444" w:type="pct"/>
            <w:noWrap/>
            <w:hideMark/>
          </w:tcPr>
          <w:p w14:paraId="2EB62359" w14:textId="77777777" w:rsidR="005B1647" w:rsidRPr="00DD76D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D76DD">
              <w:t>28</w:t>
            </w:r>
          </w:p>
        </w:tc>
        <w:tc>
          <w:tcPr>
            <w:tcW w:w="893" w:type="pct"/>
            <w:noWrap/>
            <w:hideMark/>
          </w:tcPr>
          <w:p w14:paraId="1C76DA49" w14:textId="77777777" w:rsidR="005B1647" w:rsidRPr="00DD76D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D76DD">
              <w:t>9 235</w:t>
            </w:r>
          </w:p>
        </w:tc>
        <w:tc>
          <w:tcPr>
            <w:tcW w:w="873" w:type="pct"/>
            <w:noWrap/>
            <w:hideMark/>
          </w:tcPr>
          <w:p w14:paraId="16A0EAE7" w14:textId="77777777" w:rsidR="005B1647" w:rsidRPr="00DD76D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D76DD">
              <w:t>9 103</w:t>
            </w:r>
          </w:p>
        </w:tc>
      </w:tr>
      <w:tr w:rsidR="00155607" w14:paraId="5209A6E2" w14:textId="77777777" w:rsidTr="007E5169">
        <w:trPr>
          <w:trHeight w:val="300"/>
        </w:trPr>
        <w:tc>
          <w:tcPr>
            <w:cnfStyle w:val="001000000000" w:firstRow="0" w:lastRow="0" w:firstColumn="1" w:lastColumn="0" w:oddVBand="0" w:evenVBand="0" w:oddHBand="0" w:evenHBand="0" w:firstRowFirstColumn="0" w:firstRowLastColumn="0" w:lastRowFirstColumn="0" w:lastRowLastColumn="0"/>
            <w:tcW w:w="2790" w:type="pct"/>
            <w:noWrap/>
            <w:hideMark/>
          </w:tcPr>
          <w:p w14:paraId="2B183C96" w14:textId="77777777" w:rsidR="005B1647" w:rsidRPr="00DD76DD" w:rsidRDefault="005B1647" w:rsidP="005B1647">
            <w:pPr>
              <w:pStyle w:val="Tabell"/>
              <w:rPr>
                <w:b/>
                <w:bCs/>
              </w:rPr>
            </w:pPr>
            <w:r w:rsidRPr="00DD76DD">
              <w:rPr>
                <w:b/>
                <w:bCs/>
              </w:rPr>
              <w:t>Summa finansiella anläggningstillgångar</w:t>
            </w:r>
          </w:p>
        </w:tc>
        <w:tc>
          <w:tcPr>
            <w:tcW w:w="444" w:type="pct"/>
            <w:noWrap/>
            <w:hideMark/>
          </w:tcPr>
          <w:p w14:paraId="5BD90A27" w14:textId="77777777" w:rsidR="005B1647" w:rsidRPr="00DD76DD"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p>
        </w:tc>
        <w:tc>
          <w:tcPr>
            <w:tcW w:w="893" w:type="pct"/>
            <w:noWrap/>
            <w:hideMark/>
          </w:tcPr>
          <w:p w14:paraId="306754D5" w14:textId="77777777" w:rsidR="005B1647" w:rsidRPr="00DD76DD"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DD76DD">
              <w:rPr>
                <w:b/>
                <w:bCs/>
              </w:rPr>
              <w:t>438 677</w:t>
            </w:r>
          </w:p>
        </w:tc>
        <w:tc>
          <w:tcPr>
            <w:tcW w:w="873" w:type="pct"/>
            <w:noWrap/>
            <w:hideMark/>
          </w:tcPr>
          <w:p w14:paraId="072E40FB" w14:textId="77777777" w:rsidR="005B1647" w:rsidRPr="00DD76DD"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DD76DD">
              <w:rPr>
                <w:b/>
                <w:bCs/>
              </w:rPr>
              <w:t>404 551</w:t>
            </w:r>
          </w:p>
        </w:tc>
      </w:tr>
      <w:tr w:rsidR="00155607" w14:paraId="57541227" w14:textId="77777777" w:rsidTr="007E5169">
        <w:trPr>
          <w:trHeight w:val="300"/>
        </w:trPr>
        <w:tc>
          <w:tcPr>
            <w:cnfStyle w:val="001000000000" w:firstRow="0" w:lastRow="0" w:firstColumn="1" w:lastColumn="0" w:oddVBand="0" w:evenVBand="0" w:oddHBand="0" w:evenHBand="0" w:firstRowFirstColumn="0" w:firstRowLastColumn="0" w:lastRowFirstColumn="0" w:lastRowLastColumn="0"/>
            <w:tcW w:w="2790" w:type="pct"/>
            <w:noWrap/>
            <w:hideMark/>
          </w:tcPr>
          <w:p w14:paraId="1330C9DE" w14:textId="77777777" w:rsidR="005B1647" w:rsidRPr="00DD76DD" w:rsidRDefault="005B1647" w:rsidP="005B1647">
            <w:pPr>
              <w:pStyle w:val="Tabell"/>
              <w:rPr>
                <w:b/>
                <w:bCs/>
              </w:rPr>
            </w:pPr>
            <w:r w:rsidRPr="00DD76DD">
              <w:rPr>
                <w:b/>
                <w:bCs/>
              </w:rPr>
              <w:t>Summa anläggningstillgångar</w:t>
            </w:r>
          </w:p>
        </w:tc>
        <w:tc>
          <w:tcPr>
            <w:tcW w:w="444" w:type="pct"/>
            <w:noWrap/>
            <w:hideMark/>
          </w:tcPr>
          <w:p w14:paraId="51BD019E" w14:textId="77777777" w:rsidR="005B1647" w:rsidRPr="00DD76DD"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p>
        </w:tc>
        <w:tc>
          <w:tcPr>
            <w:tcW w:w="893" w:type="pct"/>
            <w:noWrap/>
            <w:hideMark/>
          </w:tcPr>
          <w:p w14:paraId="5AF3FE89" w14:textId="77777777" w:rsidR="005B1647" w:rsidRPr="00DD76DD"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DD76DD">
              <w:rPr>
                <w:b/>
                <w:bCs/>
              </w:rPr>
              <w:t>1 073 332</w:t>
            </w:r>
          </w:p>
        </w:tc>
        <w:tc>
          <w:tcPr>
            <w:tcW w:w="873" w:type="pct"/>
            <w:noWrap/>
            <w:hideMark/>
          </w:tcPr>
          <w:p w14:paraId="5D78BC70" w14:textId="77777777" w:rsidR="005B1647" w:rsidRPr="00DD76DD"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DD76DD">
              <w:rPr>
                <w:b/>
                <w:bCs/>
              </w:rPr>
              <w:t>1 007 694</w:t>
            </w:r>
          </w:p>
        </w:tc>
      </w:tr>
      <w:tr w:rsidR="00155607" w14:paraId="4F49569B" w14:textId="77777777" w:rsidTr="007E5169">
        <w:trPr>
          <w:trHeight w:val="300"/>
        </w:trPr>
        <w:tc>
          <w:tcPr>
            <w:cnfStyle w:val="001000000000" w:firstRow="0" w:lastRow="0" w:firstColumn="1" w:lastColumn="0" w:oddVBand="0" w:evenVBand="0" w:oddHBand="0" w:evenHBand="0" w:firstRowFirstColumn="0" w:firstRowLastColumn="0" w:lastRowFirstColumn="0" w:lastRowLastColumn="0"/>
            <w:tcW w:w="2790" w:type="pct"/>
            <w:noWrap/>
            <w:hideMark/>
          </w:tcPr>
          <w:p w14:paraId="70C284F9" w14:textId="77777777" w:rsidR="005B1647" w:rsidRPr="00DD76DD" w:rsidRDefault="005B1647" w:rsidP="005B1647">
            <w:pPr>
              <w:pStyle w:val="Tabell"/>
              <w:rPr>
                <w:b/>
                <w:bCs/>
              </w:rPr>
            </w:pPr>
            <w:r w:rsidRPr="00DD76DD">
              <w:rPr>
                <w:b/>
                <w:bCs/>
              </w:rPr>
              <w:t>Utlåning</w:t>
            </w:r>
          </w:p>
        </w:tc>
        <w:tc>
          <w:tcPr>
            <w:tcW w:w="444" w:type="pct"/>
            <w:noWrap/>
            <w:hideMark/>
          </w:tcPr>
          <w:p w14:paraId="71743CA4" w14:textId="77777777" w:rsidR="005B1647" w:rsidRPr="00DD76D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D76DD">
              <w:t>29</w:t>
            </w:r>
          </w:p>
        </w:tc>
        <w:tc>
          <w:tcPr>
            <w:tcW w:w="893" w:type="pct"/>
            <w:noWrap/>
            <w:hideMark/>
          </w:tcPr>
          <w:p w14:paraId="134746E8" w14:textId="77777777" w:rsidR="005B1647" w:rsidRPr="00DD76DD"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DD76DD">
              <w:rPr>
                <w:b/>
                <w:bCs/>
              </w:rPr>
              <w:t>407 514</w:t>
            </w:r>
          </w:p>
        </w:tc>
        <w:tc>
          <w:tcPr>
            <w:tcW w:w="873" w:type="pct"/>
            <w:noWrap/>
            <w:hideMark/>
          </w:tcPr>
          <w:p w14:paraId="3077F857" w14:textId="77777777" w:rsidR="005B1647" w:rsidRPr="00DD76DD"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DD76DD">
              <w:rPr>
                <w:b/>
                <w:bCs/>
              </w:rPr>
              <w:t>465 801</w:t>
            </w:r>
          </w:p>
        </w:tc>
      </w:tr>
      <w:tr w:rsidR="00155607" w14:paraId="4B8C5C7D" w14:textId="77777777" w:rsidTr="007E5169">
        <w:trPr>
          <w:trHeight w:val="300"/>
        </w:trPr>
        <w:tc>
          <w:tcPr>
            <w:cnfStyle w:val="001000000000" w:firstRow="0" w:lastRow="0" w:firstColumn="1" w:lastColumn="0" w:oddVBand="0" w:evenVBand="0" w:oddHBand="0" w:evenHBand="0" w:firstRowFirstColumn="0" w:firstRowLastColumn="0" w:lastRowFirstColumn="0" w:lastRowLastColumn="0"/>
            <w:tcW w:w="2790" w:type="pct"/>
            <w:noWrap/>
            <w:hideMark/>
          </w:tcPr>
          <w:p w14:paraId="7DDC693F" w14:textId="77777777" w:rsidR="005B1647" w:rsidRPr="00DD76DD" w:rsidRDefault="005B1647" w:rsidP="005B1647">
            <w:pPr>
              <w:pStyle w:val="Tabell"/>
              <w:rPr>
                <w:b/>
                <w:bCs/>
              </w:rPr>
            </w:pPr>
            <w:r w:rsidRPr="00DD76DD">
              <w:rPr>
                <w:b/>
                <w:bCs/>
              </w:rPr>
              <w:t>Varulager m.m.</w:t>
            </w:r>
          </w:p>
        </w:tc>
        <w:tc>
          <w:tcPr>
            <w:tcW w:w="444" w:type="pct"/>
            <w:noWrap/>
            <w:hideMark/>
          </w:tcPr>
          <w:p w14:paraId="0BBE914C" w14:textId="77777777" w:rsidR="005B1647" w:rsidRPr="00DD76DD"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p>
        </w:tc>
        <w:tc>
          <w:tcPr>
            <w:tcW w:w="893" w:type="pct"/>
            <w:noWrap/>
            <w:hideMark/>
          </w:tcPr>
          <w:p w14:paraId="28D8CA61" w14:textId="77777777" w:rsidR="005B1647" w:rsidRPr="00DD76DD"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873" w:type="pct"/>
            <w:noWrap/>
            <w:hideMark/>
          </w:tcPr>
          <w:p w14:paraId="1FD8C6CE" w14:textId="77777777" w:rsidR="005B1647" w:rsidRPr="00DD76DD"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r>
      <w:tr w:rsidR="00155607" w14:paraId="62C4FBA1" w14:textId="77777777" w:rsidTr="007E5169">
        <w:trPr>
          <w:trHeight w:val="300"/>
        </w:trPr>
        <w:tc>
          <w:tcPr>
            <w:cnfStyle w:val="001000000000" w:firstRow="0" w:lastRow="0" w:firstColumn="1" w:lastColumn="0" w:oddVBand="0" w:evenVBand="0" w:oddHBand="0" w:evenHBand="0" w:firstRowFirstColumn="0" w:firstRowLastColumn="0" w:lastRowFirstColumn="0" w:lastRowLastColumn="0"/>
            <w:tcW w:w="2790" w:type="pct"/>
            <w:noWrap/>
            <w:hideMark/>
          </w:tcPr>
          <w:p w14:paraId="36C69110" w14:textId="77777777" w:rsidR="005B1647" w:rsidRPr="00DD76DD" w:rsidRDefault="005B1647" w:rsidP="005B1647">
            <w:pPr>
              <w:pStyle w:val="Tabell"/>
            </w:pPr>
            <w:r w:rsidRPr="00DD76DD">
              <w:t>Varulager och förråd</w:t>
            </w:r>
          </w:p>
        </w:tc>
        <w:tc>
          <w:tcPr>
            <w:tcW w:w="444" w:type="pct"/>
            <w:noWrap/>
            <w:hideMark/>
          </w:tcPr>
          <w:p w14:paraId="7AB7E9A7" w14:textId="77777777" w:rsidR="005B1647" w:rsidRPr="00DD76D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D76DD">
              <w:t>30</w:t>
            </w:r>
          </w:p>
        </w:tc>
        <w:tc>
          <w:tcPr>
            <w:tcW w:w="893" w:type="pct"/>
            <w:noWrap/>
            <w:hideMark/>
          </w:tcPr>
          <w:p w14:paraId="7C8B9982" w14:textId="77777777" w:rsidR="005B1647" w:rsidRPr="00DD76D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D76DD">
              <w:t>2 167</w:t>
            </w:r>
          </w:p>
        </w:tc>
        <w:tc>
          <w:tcPr>
            <w:tcW w:w="873" w:type="pct"/>
            <w:noWrap/>
            <w:hideMark/>
          </w:tcPr>
          <w:p w14:paraId="128D1B85" w14:textId="77777777" w:rsidR="005B1647" w:rsidRPr="00DD76D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D76DD">
              <w:t>2 070</w:t>
            </w:r>
          </w:p>
        </w:tc>
      </w:tr>
      <w:tr w:rsidR="00155607" w14:paraId="39F62F9F" w14:textId="77777777" w:rsidTr="007E5169">
        <w:trPr>
          <w:trHeight w:val="300"/>
        </w:trPr>
        <w:tc>
          <w:tcPr>
            <w:cnfStyle w:val="001000000000" w:firstRow="0" w:lastRow="0" w:firstColumn="1" w:lastColumn="0" w:oddVBand="0" w:evenVBand="0" w:oddHBand="0" w:evenHBand="0" w:firstRowFirstColumn="0" w:firstRowLastColumn="0" w:lastRowFirstColumn="0" w:lastRowLastColumn="0"/>
            <w:tcW w:w="2790" w:type="pct"/>
            <w:noWrap/>
            <w:hideMark/>
          </w:tcPr>
          <w:p w14:paraId="3481C0EE" w14:textId="77777777" w:rsidR="005B1647" w:rsidRPr="00DD76DD" w:rsidRDefault="005B1647" w:rsidP="005B1647">
            <w:pPr>
              <w:pStyle w:val="Tabell"/>
            </w:pPr>
            <w:r w:rsidRPr="00DD76DD">
              <w:t>Pågående arbeten</w:t>
            </w:r>
          </w:p>
        </w:tc>
        <w:tc>
          <w:tcPr>
            <w:tcW w:w="444" w:type="pct"/>
            <w:noWrap/>
            <w:hideMark/>
          </w:tcPr>
          <w:p w14:paraId="70D345A5" w14:textId="77777777" w:rsidR="005B1647" w:rsidRPr="00DD76D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D76DD">
              <w:t>31</w:t>
            </w:r>
          </w:p>
        </w:tc>
        <w:tc>
          <w:tcPr>
            <w:tcW w:w="893" w:type="pct"/>
            <w:noWrap/>
            <w:hideMark/>
          </w:tcPr>
          <w:p w14:paraId="7423CD50" w14:textId="77777777" w:rsidR="005B1647" w:rsidRPr="00DD76D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D76DD">
              <w:t>461</w:t>
            </w:r>
          </w:p>
        </w:tc>
        <w:tc>
          <w:tcPr>
            <w:tcW w:w="873" w:type="pct"/>
            <w:noWrap/>
            <w:hideMark/>
          </w:tcPr>
          <w:p w14:paraId="1C88785E" w14:textId="77777777" w:rsidR="005B1647" w:rsidRPr="00DD76D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D76DD">
              <w:t>279</w:t>
            </w:r>
          </w:p>
        </w:tc>
      </w:tr>
      <w:tr w:rsidR="00155607" w14:paraId="348DC253" w14:textId="77777777" w:rsidTr="007E5169">
        <w:trPr>
          <w:trHeight w:val="300"/>
        </w:trPr>
        <w:tc>
          <w:tcPr>
            <w:cnfStyle w:val="001000000000" w:firstRow="0" w:lastRow="0" w:firstColumn="1" w:lastColumn="0" w:oddVBand="0" w:evenVBand="0" w:oddHBand="0" w:evenHBand="0" w:firstRowFirstColumn="0" w:firstRowLastColumn="0" w:lastRowFirstColumn="0" w:lastRowLastColumn="0"/>
            <w:tcW w:w="2790" w:type="pct"/>
            <w:noWrap/>
            <w:hideMark/>
          </w:tcPr>
          <w:p w14:paraId="1CBC1114" w14:textId="77777777" w:rsidR="005B1647" w:rsidRPr="00DD76DD" w:rsidRDefault="005B1647" w:rsidP="005B1647">
            <w:pPr>
              <w:pStyle w:val="Tabell"/>
            </w:pPr>
            <w:r w:rsidRPr="00DD76DD">
              <w:t>Fastigheter</w:t>
            </w:r>
          </w:p>
        </w:tc>
        <w:tc>
          <w:tcPr>
            <w:tcW w:w="444" w:type="pct"/>
            <w:noWrap/>
            <w:hideMark/>
          </w:tcPr>
          <w:p w14:paraId="75E7DA7E" w14:textId="77777777" w:rsidR="005B1647" w:rsidRPr="00DD76D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D76DD">
              <w:t>32</w:t>
            </w:r>
          </w:p>
        </w:tc>
        <w:tc>
          <w:tcPr>
            <w:tcW w:w="893" w:type="pct"/>
            <w:noWrap/>
            <w:hideMark/>
          </w:tcPr>
          <w:p w14:paraId="5AB616BF" w14:textId="77777777" w:rsidR="005B1647" w:rsidRPr="00DD76D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D76DD">
              <w:t>173</w:t>
            </w:r>
          </w:p>
        </w:tc>
        <w:tc>
          <w:tcPr>
            <w:tcW w:w="873" w:type="pct"/>
            <w:noWrap/>
            <w:hideMark/>
          </w:tcPr>
          <w:p w14:paraId="16938AB6" w14:textId="77777777" w:rsidR="005B1647" w:rsidRPr="00DD76D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D76DD">
              <w:t>171</w:t>
            </w:r>
          </w:p>
        </w:tc>
      </w:tr>
      <w:tr w:rsidR="00155607" w14:paraId="3D64C2A5" w14:textId="77777777" w:rsidTr="007E5169">
        <w:trPr>
          <w:trHeight w:val="300"/>
        </w:trPr>
        <w:tc>
          <w:tcPr>
            <w:cnfStyle w:val="001000000000" w:firstRow="0" w:lastRow="0" w:firstColumn="1" w:lastColumn="0" w:oddVBand="0" w:evenVBand="0" w:oddHBand="0" w:evenHBand="0" w:firstRowFirstColumn="0" w:firstRowLastColumn="0" w:lastRowFirstColumn="0" w:lastRowLastColumn="0"/>
            <w:tcW w:w="2790" w:type="pct"/>
            <w:noWrap/>
            <w:hideMark/>
          </w:tcPr>
          <w:p w14:paraId="046C86FD" w14:textId="77777777" w:rsidR="005B1647" w:rsidRPr="00DD76DD" w:rsidRDefault="005B1647" w:rsidP="005B1647">
            <w:pPr>
              <w:pStyle w:val="Tabell"/>
            </w:pPr>
            <w:r w:rsidRPr="00DD76DD">
              <w:t>Förskott till leverantörer</w:t>
            </w:r>
          </w:p>
        </w:tc>
        <w:tc>
          <w:tcPr>
            <w:tcW w:w="444" w:type="pct"/>
            <w:noWrap/>
            <w:hideMark/>
          </w:tcPr>
          <w:p w14:paraId="52835474" w14:textId="77777777" w:rsidR="005B1647" w:rsidRPr="00DD76D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D76DD">
              <w:t>33</w:t>
            </w:r>
          </w:p>
        </w:tc>
        <w:tc>
          <w:tcPr>
            <w:tcW w:w="893" w:type="pct"/>
            <w:noWrap/>
            <w:hideMark/>
          </w:tcPr>
          <w:p w14:paraId="134BB6FE" w14:textId="77777777" w:rsidR="005B1647" w:rsidRPr="00DD76D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D76DD">
              <w:t>1</w:t>
            </w:r>
          </w:p>
        </w:tc>
        <w:tc>
          <w:tcPr>
            <w:tcW w:w="873" w:type="pct"/>
            <w:noWrap/>
            <w:hideMark/>
          </w:tcPr>
          <w:p w14:paraId="5AB7E160" w14:textId="77777777" w:rsidR="005B1647" w:rsidRPr="00DD76D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D76DD">
              <w:t>14</w:t>
            </w:r>
          </w:p>
        </w:tc>
      </w:tr>
      <w:tr w:rsidR="00155607" w14:paraId="5D8BFB46" w14:textId="77777777" w:rsidTr="007E5169">
        <w:trPr>
          <w:trHeight w:val="300"/>
        </w:trPr>
        <w:tc>
          <w:tcPr>
            <w:cnfStyle w:val="001000000000" w:firstRow="0" w:lastRow="0" w:firstColumn="1" w:lastColumn="0" w:oddVBand="0" w:evenVBand="0" w:oddHBand="0" w:evenHBand="0" w:firstRowFirstColumn="0" w:firstRowLastColumn="0" w:lastRowFirstColumn="0" w:lastRowLastColumn="0"/>
            <w:tcW w:w="2790" w:type="pct"/>
            <w:noWrap/>
            <w:hideMark/>
          </w:tcPr>
          <w:p w14:paraId="58BF7B2B" w14:textId="77777777" w:rsidR="005B1647" w:rsidRPr="00DD76DD" w:rsidRDefault="005B1647" w:rsidP="005B1647">
            <w:pPr>
              <w:pStyle w:val="Tabell"/>
              <w:rPr>
                <w:b/>
                <w:bCs/>
              </w:rPr>
            </w:pPr>
            <w:r w:rsidRPr="00DD76DD">
              <w:rPr>
                <w:b/>
                <w:bCs/>
              </w:rPr>
              <w:t>Summa varulager m.m.</w:t>
            </w:r>
          </w:p>
        </w:tc>
        <w:tc>
          <w:tcPr>
            <w:tcW w:w="444" w:type="pct"/>
            <w:noWrap/>
            <w:hideMark/>
          </w:tcPr>
          <w:p w14:paraId="44E51356" w14:textId="77777777" w:rsidR="005B1647" w:rsidRPr="00DD76DD"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p>
        </w:tc>
        <w:tc>
          <w:tcPr>
            <w:tcW w:w="893" w:type="pct"/>
            <w:noWrap/>
            <w:hideMark/>
          </w:tcPr>
          <w:p w14:paraId="2323A79B" w14:textId="77777777" w:rsidR="005B1647" w:rsidRPr="00DD76DD"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DD76DD">
              <w:rPr>
                <w:b/>
                <w:bCs/>
              </w:rPr>
              <w:t>2 802</w:t>
            </w:r>
          </w:p>
        </w:tc>
        <w:tc>
          <w:tcPr>
            <w:tcW w:w="873" w:type="pct"/>
            <w:noWrap/>
            <w:hideMark/>
          </w:tcPr>
          <w:p w14:paraId="29E1A539" w14:textId="77777777" w:rsidR="005B1647" w:rsidRPr="00DD76DD"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DD76DD">
              <w:rPr>
                <w:b/>
                <w:bCs/>
              </w:rPr>
              <w:t>2 534</w:t>
            </w:r>
          </w:p>
        </w:tc>
      </w:tr>
      <w:tr w:rsidR="00155607" w14:paraId="5E338345" w14:textId="77777777" w:rsidTr="007E5169">
        <w:trPr>
          <w:trHeight w:val="300"/>
        </w:trPr>
        <w:tc>
          <w:tcPr>
            <w:cnfStyle w:val="001000000000" w:firstRow="0" w:lastRow="0" w:firstColumn="1" w:lastColumn="0" w:oddVBand="0" w:evenVBand="0" w:oddHBand="0" w:evenHBand="0" w:firstRowFirstColumn="0" w:firstRowLastColumn="0" w:lastRowFirstColumn="0" w:lastRowLastColumn="0"/>
            <w:tcW w:w="2790" w:type="pct"/>
            <w:noWrap/>
            <w:hideMark/>
          </w:tcPr>
          <w:p w14:paraId="2941DE22" w14:textId="77777777" w:rsidR="005B1647" w:rsidRPr="00DD76DD" w:rsidRDefault="005B1647" w:rsidP="005B1647">
            <w:pPr>
              <w:pStyle w:val="Tabell"/>
              <w:rPr>
                <w:b/>
                <w:bCs/>
              </w:rPr>
            </w:pPr>
            <w:r w:rsidRPr="00DD76DD">
              <w:rPr>
                <w:b/>
                <w:bCs/>
              </w:rPr>
              <w:t>Fordringar</w:t>
            </w:r>
          </w:p>
        </w:tc>
        <w:tc>
          <w:tcPr>
            <w:tcW w:w="444" w:type="pct"/>
            <w:noWrap/>
            <w:hideMark/>
          </w:tcPr>
          <w:p w14:paraId="5EF3756C" w14:textId="77777777" w:rsidR="005B1647" w:rsidRPr="00DD76DD"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p>
        </w:tc>
        <w:tc>
          <w:tcPr>
            <w:tcW w:w="893" w:type="pct"/>
            <w:noWrap/>
            <w:hideMark/>
          </w:tcPr>
          <w:p w14:paraId="3CEC9D7B" w14:textId="77777777" w:rsidR="005B1647" w:rsidRPr="00DD76DD"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873" w:type="pct"/>
            <w:noWrap/>
            <w:hideMark/>
          </w:tcPr>
          <w:p w14:paraId="5C624B14" w14:textId="77777777" w:rsidR="005B1647" w:rsidRPr="00DD76DD"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r>
      <w:tr w:rsidR="00155607" w14:paraId="793FDBE8" w14:textId="77777777" w:rsidTr="007E5169">
        <w:trPr>
          <w:trHeight w:val="300"/>
        </w:trPr>
        <w:tc>
          <w:tcPr>
            <w:cnfStyle w:val="001000000000" w:firstRow="0" w:lastRow="0" w:firstColumn="1" w:lastColumn="0" w:oddVBand="0" w:evenVBand="0" w:oddHBand="0" w:evenHBand="0" w:firstRowFirstColumn="0" w:firstRowLastColumn="0" w:lastRowFirstColumn="0" w:lastRowLastColumn="0"/>
            <w:tcW w:w="2790" w:type="pct"/>
            <w:noWrap/>
            <w:hideMark/>
          </w:tcPr>
          <w:p w14:paraId="5A88EA7D" w14:textId="77777777" w:rsidR="005B1647" w:rsidRPr="00DD76DD" w:rsidRDefault="005B1647" w:rsidP="00D164A7">
            <w:pPr>
              <w:pStyle w:val="Tabell"/>
            </w:pPr>
            <w:r w:rsidRPr="00DD76DD">
              <w:t>Kundfordringar</w:t>
            </w:r>
          </w:p>
        </w:tc>
        <w:tc>
          <w:tcPr>
            <w:tcW w:w="444" w:type="pct"/>
            <w:noWrap/>
            <w:hideMark/>
          </w:tcPr>
          <w:p w14:paraId="519891C7" w14:textId="77777777" w:rsidR="005B1647" w:rsidRPr="00DD76D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D76DD">
              <w:t>34</w:t>
            </w:r>
          </w:p>
        </w:tc>
        <w:tc>
          <w:tcPr>
            <w:tcW w:w="893" w:type="pct"/>
            <w:noWrap/>
            <w:hideMark/>
          </w:tcPr>
          <w:p w14:paraId="651D6D5C" w14:textId="77777777" w:rsidR="005B1647" w:rsidRPr="00DD76D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D76DD">
              <w:t>6 563</w:t>
            </w:r>
          </w:p>
        </w:tc>
        <w:tc>
          <w:tcPr>
            <w:tcW w:w="873" w:type="pct"/>
            <w:noWrap/>
            <w:hideMark/>
          </w:tcPr>
          <w:p w14:paraId="34F95C1B" w14:textId="77777777" w:rsidR="005B1647" w:rsidRPr="00DD76D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D76DD">
              <w:t>5 624</w:t>
            </w:r>
          </w:p>
        </w:tc>
      </w:tr>
      <w:tr w:rsidR="00155607" w14:paraId="21E45E6D" w14:textId="77777777" w:rsidTr="007E5169">
        <w:trPr>
          <w:trHeight w:val="300"/>
        </w:trPr>
        <w:tc>
          <w:tcPr>
            <w:cnfStyle w:val="001000000000" w:firstRow="0" w:lastRow="0" w:firstColumn="1" w:lastColumn="0" w:oddVBand="0" w:evenVBand="0" w:oddHBand="0" w:evenHBand="0" w:firstRowFirstColumn="0" w:firstRowLastColumn="0" w:lastRowFirstColumn="0" w:lastRowLastColumn="0"/>
            <w:tcW w:w="2790" w:type="pct"/>
            <w:noWrap/>
            <w:hideMark/>
          </w:tcPr>
          <w:p w14:paraId="46E52003" w14:textId="77777777" w:rsidR="005B1647" w:rsidRPr="00DD76DD" w:rsidRDefault="005B1647" w:rsidP="005B1647">
            <w:pPr>
              <w:pStyle w:val="Tabell"/>
            </w:pPr>
            <w:r w:rsidRPr="00DD76DD">
              <w:t>Övriga kortfristiga fordringar</w:t>
            </w:r>
          </w:p>
        </w:tc>
        <w:tc>
          <w:tcPr>
            <w:tcW w:w="444" w:type="pct"/>
            <w:noWrap/>
            <w:hideMark/>
          </w:tcPr>
          <w:p w14:paraId="5F09E715" w14:textId="77777777" w:rsidR="005B1647" w:rsidRPr="00DD76D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D76DD">
              <w:t>35</w:t>
            </w:r>
          </w:p>
        </w:tc>
        <w:tc>
          <w:tcPr>
            <w:tcW w:w="893" w:type="pct"/>
            <w:noWrap/>
            <w:hideMark/>
          </w:tcPr>
          <w:p w14:paraId="19F30239" w14:textId="77777777" w:rsidR="005B1647" w:rsidRPr="00DD76D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D76DD">
              <w:t>134 439</w:t>
            </w:r>
          </w:p>
        </w:tc>
        <w:tc>
          <w:tcPr>
            <w:tcW w:w="873" w:type="pct"/>
            <w:noWrap/>
            <w:hideMark/>
          </w:tcPr>
          <w:p w14:paraId="1AA90646" w14:textId="77777777" w:rsidR="005B1647" w:rsidRPr="00DD76D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D76DD">
              <w:t>165 575</w:t>
            </w:r>
          </w:p>
        </w:tc>
      </w:tr>
      <w:tr w:rsidR="00155607" w14:paraId="51073AE9" w14:textId="77777777" w:rsidTr="007E5169">
        <w:trPr>
          <w:trHeight w:val="300"/>
        </w:trPr>
        <w:tc>
          <w:tcPr>
            <w:cnfStyle w:val="001000000000" w:firstRow="0" w:lastRow="0" w:firstColumn="1" w:lastColumn="0" w:oddVBand="0" w:evenVBand="0" w:oddHBand="0" w:evenHBand="0" w:firstRowFirstColumn="0" w:firstRowLastColumn="0" w:lastRowFirstColumn="0" w:lastRowLastColumn="0"/>
            <w:tcW w:w="2790" w:type="pct"/>
            <w:noWrap/>
            <w:hideMark/>
          </w:tcPr>
          <w:p w14:paraId="1580E039" w14:textId="77777777" w:rsidR="005B1647" w:rsidRPr="00DD76DD" w:rsidRDefault="005B1647" w:rsidP="005B1647">
            <w:pPr>
              <w:pStyle w:val="Tabell"/>
              <w:rPr>
                <w:b/>
                <w:bCs/>
              </w:rPr>
            </w:pPr>
            <w:r w:rsidRPr="00DD76DD">
              <w:rPr>
                <w:b/>
                <w:bCs/>
              </w:rPr>
              <w:t>Summa fordringar</w:t>
            </w:r>
          </w:p>
        </w:tc>
        <w:tc>
          <w:tcPr>
            <w:tcW w:w="444" w:type="pct"/>
            <w:noWrap/>
            <w:hideMark/>
          </w:tcPr>
          <w:p w14:paraId="0C26B2A4" w14:textId="77777777" w:rsidR="005B1647" w:rsidRPr="00DD76DD"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p>
        </w:tc>
        <w:tc>
          <w:tcPr>
            <w:tcW w:w="893" w:type="pct"/>
            <w:noWrap/>
            <w:hideMark/>
          </w:tcPr>
          <w:p w14:paraId="439FFF71" w14:textId="77777777" w:rsidR="005B1647" w:rsidRPr="00DD76DD"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DD76DD">
              <w:rPr>
                <w:b/>
                <w:bCs/>
              </w:rPr>
              <w:t>141 002</w:t>
            </w:r>
          </w:p>
        </w:tc>
        <w:tc>
          <w:tcPr>
            <w:tcW w:w="873" w:type="pct"/>
            <w:noWrap/>
            <w:hideMark/>
          </w:tcPr>
          <w:p w14:paraId="6C175EED" w14:textId="77777777" w:rsidR="005B1647" w:rsidRPr="00DD76DD"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DD76DD">
              <w:rPr>
                <w:b/>
                <w:bCs/>
              </w:rPr>
              <w:t>171 199</w:t>
            </w:r>
          </w:p>
        </w:tc>
      </w:tr>
      <w:tr w:rsidR="00155607" w14:paraId="1D6BE925" w14:textId="77777777" w:rsidTr="007E5169">
        <w:trPr>
          <w:trHeight w:val="300"/>
        </w:trPr>
        <w:tc>
          <w:tcPr>
            <w:cnfStyle w:val="001000000000" w:firstRow="0" w:lastRow="0" w:firstColumn="1" w:lastColumn="0" w:oddVBand="0" w:evenVBand="0" w:oddHBand="0" w:evenHBand="0" w:firstRowFirstColumn="0" w:firstRowLastColumn="0" w:lastRowFirstColumn="0" w:lastRowLastColumn="0"/>
            <w:tcW w:w="2790" w:type="pct"/>
            <w:noWrap/>
            <w:hideMark/>
          </w:tcPr>
          <w:p w14:paraId="76F5CA64" w14:textId="77777777" w:rsidR="005B1647" w:rsidRPr="00DD76DD" w:rsidRDefault="005B1647" w:rsidP="005B1647">
            <w:pPr>
              <w:pStyle w:val="Tabell"/>
              <w:rPr>
                <w:b/>
                <w:bCs/>
              </w:rPr>
            </w:pPr>
            <w:r w:rsidRPr="00DD76DD">
              <w:rPr>
                <w:b/>
                <w:bCs/>
              </w:rPr>
              <w:t>Periodavgränsningsposter</w:t>
            </w:r>
          </w:p>
        </w:tc>
        <w:tc>
          <w:tcPr>
            <w:tcW w:w="444" w:type="pct"/>
            <w:noWrap/>
            <w:hideMark/>
          </w:tcPr>
          <w:p w14:paraId="4E6253D1" w14:textId="77777777" w:rsidR="005B1647" w:rsidRPr="00DD76DD"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p>
        </w:tc>
        <w:tc>
          <w:tcPr>
            <w:tcW w:w="893" w:type="pct"/>
            <w:noWrap/>
            <w:hideMark/>
          </w:tcPr>
          <w:p w14:paraId="2D364B93" w14:textId="77777777" w:rsidR="005B1647" w:rsidRPr="00DD76DD"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873" w:type="pct"/>
            <w:noWrap/>
            <w:hideMark/>
          </w:tcPr>
          <w:p w14:paraId="16FE074B" w14:textId="77777777" w:rsidR="005B1647" w:rsidRPr="00DD76DD"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r>
      <w:tr w:rsidR="00155607" w14:paraId="4FDBE484" w14:textId="77777777" w:rsidTr="007E5169">
        <w:trPr>
          <w:trHeight w:val="300"/>
        </w:trPr>
        <w:tc>
          <w:tcPr>
            <w:cnfStyle w:val="001000000000" w:firstRow="0" w:lastRow="0" w:firstColumn="1" w:lastColumn="0" w:oddVBand="0" w:evenVBand="0" w:oddHBand="0" w:evenHBand="0" w:firstRowFirstColumn="0" w:firstRowLastColumn="0" w:lastRowFirstColumn="0" w:lastRowLastColumn="0"/>
            <w:tcW w:w="2790" w:type="pct"/>
            <w:noWrap/>
            <w:hideMark/>
          </w:tcPr>
          <w:p w14:paraId="53D3E5F6" w14:textId="77777777" w:rsidR="005B1647" w:rsidRPr="00DD76DD" w:rsidRDefault="005B1647" w:rsidP="005B1647">
            <w:pPr>
              <w:pStyle w:val="Tabell"/>
            </w:pPr>
            <w:r w:rsidRPr="00DD76DD">
              <w:t>Förutbetalda kostnader</w:t>
            </w:r>
          </w:p>
        </w:tc>
        <w:tc>
          <w:tcPr>
            <w:tcW w:w="444" w:type="pct"/>
            <w:noWrap/>
            <w:hideMark/>
          </w:tcPr>
          <w:p w14:paraId="0329F94B" w14:textId="77777777" w:rsidR="005B1647" w:rsidRPr="00DD76D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D76DD">
              <w:t>36</w:t>
            </w:r>
          </w:p>
        </w:tc>
        <w:tc>
          <w:tcPr>
            <w:tcW w:w="893" w:type="pct"/>
            <w:noWrap/>
            <w:hideMark/>
          </w:tcPr>
          <w:p w14:paraId="7C4D6D70" w14:textId="77777777" w:rsidR="005B1647" w:rsidRPr="00DD76D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D76DD">
              <w:t>8 540</w:t>
            </w:r>
          </w:p>
        </w:tc>
        <w:tc>
          <w:tcPr>
            <w:tcW w:w="873" w:type="pct"/>
            <w:noWrap/>
            <w:hideMark/>
          </w:tcPr>
          <w:p w14:paraId="416C4E90" w14:textId="77777777" w:rsidR="005B1647" w:rsidRPr="00DD76D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D76DD">
              <w:t>8 290</w:t>
            </w:r>
          </w:p>
        </w:tc>
      </w:tr>
      <w:tr w:rsidR="00155607" w14:paraId="41DA7F02" w14:textId="77777777" w:rsidTr="007E5169">
        <w:trPr>
          <w:trHeight w:val="300"/>
        </w:trPr>
        <w:tc>
          <w:tcPr>
            <w:cnfStyle w:val="001000000000" w:firstRow="0" w:lastRow="0" w:firstColumn="1" w:lastColumn="0" w:oddVBand="0" w:evenVBand="0" w:oddHBand="0" w:evenHBand="0" w:firstRowFirstColumn="0" w:firstRowLastColumn="0" w:lastRowFirstColumn="0" w:lastRowLastColumn="0"/>
            <w:tcW w:w="2790" w:type="pct"/>
            <w:noWrap/>
            <w:hideMark/>
          </w:tcPr>
          <w:p w14:paraId="15CA7D66" w14:textId="77777777" w:rsidR="005B1647" w:rsidRPr="00DD76DD" w:rsidRDefault="005B1647" w:rsidP="005B1647">
            <w:pPr>
              <w:pStyle w:val="Tabell"/>
            </w:pPr>
            <w:r w:rsidRPr="00DD76DD">
              <w:t>Upplupna bidragsintäkter</w:t>
            </w:r>
          </w:p>
        </w:tc>
        <w:tc>
          <w:tcPr>
            <w:tcW w:w="444" w:type="pct"/>
            <w:noWrap/>
            <w:hideMark/>
          </w:tcPr>
          <w:p w14:paraId="14396D53" w14:textId="77777777" w:rsidR="005B1647" w:rsidRPr="00DD76D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D76DD">
              <w:t>37</w:t>
            </w:r>
          </w:p>
        </w:tc>
        <w:tc>
          <w:tcPr>
            <w:tcW w:w="893" w:type="pct"/>
            <w:noWrap/>
            <w:hideMark/>
          </w:tcPr>
          <w:p w14:paraId="7A23D6A0" w14:textId="77777777" w:rsidR="005B1647" w:rsidRPr="00DD76D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D76DD">
              <w:t>3 996</w:t>
            </w:r>
          </w:p>
        </w:tc>
        <w:tc>
          <w:tcPr>
            <w:tcW w:w="873" w:type="pct"/>
            <w:noWrap/>
            <w:hideMark/>
          </w:tcPr>
          <w:p w14:paraId="4BEDB149" w14:textId="77777777" w:rsidR="005B1647" w:rsidRPr="00DD76D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D76DD">
              <w:t>3 745</w:t>
            </w:r>
          </w:p>
        </w:tc>
      </w:tr>
      <w:tr w:rsidR="00155607" w14:paraId="76474E82" w14:textId="77777777" w:rsidTr="007E5169">
        <w:trPr>
          <w:trHeight w:val="300"/>
        </w:trPr>
        <w:tc>
          <w:tcPr>
            <w:cnfStyle w:val="001000000000" w:firstRow="0" w:lastRow="0" w:firstColumn="1" w:lastColumn="0" w:oddVBand="0" w:evenVBand="0" w:oddHBand="0" w:evenHBand="0" w:firstRowFirstColumn="0" w:firstRowLastColumn="0" w:lastRowFirstColumn="0" w:lastRowLastColumn="0"/>
            <w:tcW w:w="2790" w:type="pct"/>
            <w:noWrap/>
            <w:hideMark/>
          </w:tcPr>
          <w:p w14:paraId="216448FA" w14:textId="77777777" w:rsidR="005B1647" w:rsidRPr="00DD76DD" w:rsidRDefault="005B1647" w:rsidP="005B1647">
            <w:pPr>
              <w:pStyle w:val="Tabell"/>
            </w:pPr>
            <w:r w:rsidRPr="00DD76DD">
              <w:t>Övriga upplupna intäkter</w:t>
            </w:r>
          </w:p>
        </w:tc>
        <w:tc>
          <w:tcPr>
            <w:tcW w:w="444" w:type="pct"/>
            <w:noWrap/>
            <w:hideMark/>
          </w:tcPr>
          <w:p w14:paraId="1F506C13" w14:textId="77777777" w:rsidR="005B1647" w:rsidRPr="00DD76D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D76DD">
              <w:t>38</w:t>
            </w:r>
          </w:p>
        </w:tc>
        <w:tc>
          <w:tcPr>
            <w:tcW w:w="893" w:type="pct"/>
            <w:noWrap/>
            <w:hideMark/>
          </w:tcPr>
          <w:p w14:paraId="6B4ED2CA" w14:textId="4D9CCE8C" w:rsidR="005B1647" w:rsidRPr="00DD76D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D76DD">
              <w:t>27</w:t>
            </w:r>
            <w:r>
              <w:t>5</w:t>
            </w:r>
            <w:r w:rsidRPr="00DD76DD">
              <w:t xml:space="preserve"> </w:t>
            </w:r>
            <w:r>
              <w:t>955</w:t>
            </w:r>
          </w:p>
        </w:tc>
        <w:tc>
          <w:tcPr>
            <w:tcW w:w="873" w:type="pct"/>
            <w:noWrap/>
            <w:hideMark/>
          </w:tcPr>
          <w:p w14:paraId="49F990EF" w14:textId="77777777" w:rsidR="005B1647" w:rsidRPr="00DD76D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D76DD">
              <w:t>269 603</w:t>
            </w:r>
          </w:p>
        </w:tc>
      </w:tr>
      <w:tr w:rsidR="00155607" w14:paraId="289BC8D0" w14:textId="77777777" w:rsidTr="007E5169">
        <w:trPr>
          <w:trHeight w:val="300"/>
        </w:trPr>
        <w:tc>
          <w:tcPr>
            <w:cnfStyle w:val="001000000000" w:firstRow="0" w:lastRow="0" w:firstColumn="1" w:lastColumn="0" w:oddVBand="0" w:evenVBand="0" w:oddHBand="0" w:evenHBand="0" w:firstRowFirstColumn="0" w:firstRowLastColumn="0" w:lastRowFirstColumn="0" w:lastRowLastColumn="0"/>
            <w:tcW w:w="2790" w:type="pct"/>
            <w:noWrap/>
            <w:hideMark/>
          </w:tcPr>
          <w:p w14:paraId="79A8598C" w14:textId="77777777" w:rsidR="005B1647" w:rsidRPr="00DD76DD" w:rsidRDefault="005B1647" w:rsidP="007E5169">
            <w:pPr>
              <w:pStyle w:val="Tabell"/>
            </w:pPr>
            <w:r w:rsidRPr="00DD76DD">
              <w:t>Summa periodavgränsningsposter</w:t>
            </w:r>
          </w:p>
        </w:tc>
        <w:tc>
          <w:tcPr>
            <w:tcW w:w="444" w:type="pct"/>
            <w:noWrap/>
            <w:hideMark/>
          </w:tcPr>
          <w:p w14:paraId="4A804712" w14:textId="77777777" w:rsidR="005B1647" w:rsidRPr="00DD76DD"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p>
        </w:tc>
        <w:tc>
          <w:tcPr>
            <w:tcW w:w="893" w:type="pct"/>
            <w:noWrap/>
            <w:hideMark/>
          </w:tcPr>
          <w:p w14:paraId="36335714" w14:textId="0FF1E550" w:rsidR="005B1647" w:rsidRPr="00DD76DD"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DD76DD">
              <w:rPr>
                <w:b/>
                <w:bCs/>
              </w:rPr>
              <w:t>28</w:t>
            </w:r>
            <w:r>
              <w:rPr>
                <w:b/>
                <w:bCs/>
              </w:rPr>
              <w:t>8</w:t>
            </w:r>
            <w:r w:rsidRPr="00DD76DD">
              <w:rPr>
                <w:b/>
                <w:bCs/>
              </w:rPr>
              <w:t xml:space="preserve"> </w:t>
            </w:r>
            <w:r>
              <w:rPr>
                <w:b/>
                <w:bCs/>
              </w:rPr>
              <w:t>491</w:t>
            </w:r>
          </w:p>
        </w:tc>
        <w:tc>
          <w:tcPr>
            <w:tcW w:w="873" w:type="pct"/>
            <w:noWrap/>
            <w:hideMark/>
          </w:tcPr>
          <w:p w14:paraId="6AA0766D" w14:textId="77777777" w:rsidR="005B1647" w:rsidRPr="00DD76DD"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DD76DD">
              <w:rPr>
                <w:b/>
                <w:bCs/>
              </w:rPr>
              <w:t>281 638</w:t>
            </w:r>
          </w:p>
        </w:tc>
      </w:tr>
      <w:tr w:rsidR="007E5169" w14:paraId="613384BB" w14:textId="77777777" w:rsidTr="007E5169">
        <w:trPr>
          <w:trHeight w:val="300"/>
        </w:trPr>
        <w:tc>
          <w:tcPr>
            <w:cnfStyle w:val="001000000000" w:firstRow="0" w:lastRow="0" w:firstColumn="1" w:lastColumn="0" w:oddVBand="0" w:evenVBand="0" w:oddHBand="0" w:evenHBand="0" w:firstRowFirstColumn="0" w:firstRowLastColumn="0" w:lastRowFirstColumn="0" w:lastRowLastColumn="0"/>
            <w:tcW w:w="2790" w:type="pct"/>
            <w:noWrap/>
          </w:tcPr>
          <w:p w14:paraId="7424D161" w14:textId="77777777" w:rsidR="007E5169" w:rsidRPr="00DD76DD" w:rsidRDefault="007E5169" w:rsidP="007E5169">
            <w:pPr>
              <w:pStyle w:val="Tabell"/>
            </w:pPr>
          </w:p>
        </w:tc>
        <w:tc>
          <w:tcPr>
            <w:tcW w:w="444" w:type="pct"/>
            <w:noWrap/>
          </w:tcPr>
          <w:p w14:paraId="43816F79" w14:textId="77777777" w:rsidR="007E5169" w:rsidRPr="00DD76DD" w:rsidRDefault="007E5169" w:rsidP="005B1647">
            <w:pPr>
              <w:pStyle w:val="Tabell"/>
              <w:cnfStyle w:val="000000000000" w:firstRow="0" w:lastRow="0" w:firstColumn="0" w:lastColumn="0" w:oddVBand="0" w:evenVBand="0" w:oddHBand="0" w:evenHBand="0" w:firstRowFirstColumn="0" w:firstRowLastColumn="0" w:lastRowFirstColumn="0" w:lastRowLastColumn="0"/>
              <w:rPr>
                <w:b/>
                <w:bCs/>
              </w:rPr>
            </w:pPr>
          </w:p>
        </w:tc>
        <w:tc>
          <w:tcPr>
            <w:tcW w:w="893" w:type="pct"/>
            <w:noWrap/>
          </w:tcPr>
          <w:p w14:paraId="579E4AE6" w14:textId="77777777" w:rsidR="007E5169" w:rsidRPr="00DD76DD" w:rsidRDefault="007E5169" w:rsidP="005B1647">
            <w:pPr>
              <w:pStyle w:val="Tabell"/>
              <w:cnfStyle w:val="000000000000" w:firstRow="0" w:lastRow="0" w:firstColumn="0" w:lastColumn="0" w:oddVBand="0" w:evenVBand="0" w:oddHBand="0" w:evenHBand="0" w:firstRowFirstColumn="0" w:firstRowLastColumn="0" w:lastRowFirstColumn="0" w:lastRowLastColumn="0"/>
              <w:rPr>
                <w:b/>
                <w:bCs/>
              </w:rPr>
            </w:pPr>
          </w:p>
        </w:tc>
        <w:tc>
          <w:tcPr>
            <w:tcW w:w="873" w:type="pct"/>
            <w:noWrap/>
          </w:tcPr>
          <w:p w14:paraId="6EAC4081" w14:textId="77777777" w:rsidR="007E5169" w:rsidRPr="00DD76DD" w:rsidRDefault="007E5169" w:rsidP="005B1647">
            <w:pPr>
              <w:pStyle w:val="Tabell"/>
              <w:cnfStyle w:val="000000000000" w:firstRow="0" w:lastRow="0" w:firstColumn="0" w:lastColumn="0" w:oddVBand="0" w:evenVBand="0" w:oddHBand="0" w:evenHBand="0" w:firstRowFirstColumn="0" w:firstRowLastColumn="0" w:lastRowFirstColumn="0" w:lastRowLastColumn="0"/>
              <w:rPr>
                <w:b/>
                <w:bCs/>
              </w:rPr>
            </w:pPr>
          </w:p>
        </w:tc>
      </w:tr>
      <w:tr w:rsidR="00155607" w14:paraId="1F3AA0D1" w14:textId="77777777" w:rsidTr="007E5169">
        <w:trPr>
          <w:trHeight w:val="300"/>
        </w:trPr>
        <w:tc>
          <w:tcPr>
            <w:cnfStyle w:val="001000000000" w:firstRow="0" w:lastRow="0" w:firstColumn="1" w:lastColumn="0" w:oddVBand="0" w:evenVBand="0" w:oddHBand="0" w:evenHBand="0" w:firstRowFirstColumn="0" w:firstRowLastColumn="0" w:lastRowFirstColumn="0" w:lastRowLastColumn="0"/>
            <w:tcW w:w="2790" w:type="pct"/>
            <w:noWrap/>
            <w:hideMark/>
          </w:tcPr>
          <w:p w14:paraId="1453F93D" w14:textId="77777777" w:rsidR="005B1647" w:rsidRPr="00DD76DD" w:rsidRDefault="005B1647" w:rsidP="005B1647">
            <w:pPr>
              <w:pStyle w:val="Tabell"/>
              <w:rPr>
                <w:b/>
                <w:bCs/>
              </w:rPr>
            </w:pPr>
            <w:r w:rsidRPr="00DD76DD">
              <w:rPr>
                <w:b/>
                <w:bCs/>
              </w:rPr>
              <w:lastRenderedPageBreak/>
              <w:t>Kortfristiga placeringar</w:t>
            </w:r>
          </w:p>
        </w:tc>
        <w:tc>
          <w:tcPr>
            <w:tcW w:w="444" w:type="pct"/>
            <w:noWrap/>
            <w:hideMark/>
          </w:tcPr>
          <w:p w14:paraId="748D6522" w14:textId="77777777" w:rsidR="005B1647" w:rsidRPr="00DD76DD"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p>
        </w:tc>
        <w:tc>
          <w:tcPr>
            <w:tcW w:w="893" w:type="pct"/>
            <w:noWrap/>
            <w:hideMark/>
          </w:tcPr>
          <w:p w14:paraId="6F6DD098" w14:textId="77777777" w:rsidR="005B1647" w:rsidRPr="00DD76DD"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873" w:type="pct"/>
            <w:noWrap/>
            <w:hideMark/>
          </w:tcPr>
          <w:p w14:paraId="62E8522D" w14:textId="77777777" w:rsidR="005B1647" w:rsidRPr="00DD76DD"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r>
      <w:tr w:rsidR="00155607" w14:paraId="27383B95" w14:textId="77777777" w:rsidTr="007E5169">
        <w:trPr>
          <w:trHeight w:val="300"/>
        </w:trPr>
        <w:tc>
          <w:tcPr>
            <w:cnfStyle w:val="001000000000" w:firstRow="0" w:lastRow="0" w:firstColumn="1" w:lastColumn="0" w:oddVBand="0" w:evenVBand="0" w:oddHBand="0" w:evenHBand="0" w:firstRowFirstColumn="0" w:firstRowLastColumn="0" w:lastRowFirstColumn="0" w:lastRowLastColumn="0"/>
            <w:tcW w:w="2790" w:type="pct"/>
            <w:noWrap/>
            <w:hideMark/>
          </w:tcPr>
          <w:p w14:paraId="3521D832" w14:textId="77777777" w:rsidR="005B1647" w:rsidRPr="00DD76DD" w:rsidRDefault="005B1647" w:rsidP="005B1647">
            <w:pPr>
              <w:pStyle w:val="Tabell"/>
            </w:pPr>
            <w:r w:rsidRPr="00DD76DD">
              <w:t>Värdepapper och andelar</w:t>
            </w:r>
          </w:p>
        </w:tc>
        <w:tc>
          <w:tcPr>
            <w:tcW w:w="444" w:type="pct"/>
            <w:noWrap/>
            <w:hideMark/>
          </w:tcPr>
          <w:p w14:paraId="6E6FCC67" w14:textId="77777777" w:rsidR="005B1647" w:rsidRPr="00DD76D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D76DD">
              <w:t>39</w:t>
            </w:r>
          </w:p>
        </w:tc>
        <w:tc>
          <w:tcPr>
            <w:tcW w:w="893" w:type="pct"/>
            <w:noWrap/>
            <w:hideMark/>
          </w:tcPr>
          <w:p w14:paraId="52018E3E" w14:textId="77777777" w:rsidR="005B1647" w:rsidRPr="00DD76D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D76DD">
              <w:t>27 314</w:t>
            </w:r>
          </w:p>
        </w:tc>
        <w:tc>
          <w:tcPr>
            <w:tcW w:w="873" w:type="pct"/>
            <w:noWrap/>
            <w:hideMark/>
          </w:tcPr>
          <w:p w14:paraId="20BAC00F" w14:textId="77777777" w:rsidR="005B1647" w:rsidRPr="00DD76D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D76DD">
              <w:t>46 029</w:t>
            </w:r>
          </w:p>
        </w:tc>
      </w:tr>
      <w:tr w:rsidR="00155607" w14:paraId="33528BCF" w14:textId="77777777" w:rsidTr="007E5169">
        <w:trPr>
          <w:trHeight w:val="300"/>
        </w:trPr>
        <w:tc>
          <w:tcPr>
            <w:cnfStyle w:val="001000000000" w:firstRow="0" w:lastRow="0" w:firstColumn="1" w:lastColumn="0" w:oddVBand="0" w:evenVBand="0" w:oddHBand="0" w:evenHBand="0" w:firstRowFirstColumn="0" w:firstRowLastColumn="0" w:lastRowFirstColumn="0" w:lastRowLastColumn="0"/>
            <w:tcW w:w="2790" w:type="pct"/>
            <w:noWrap/>
            <w:hideMark/>
          </w:tcPr>
          <w:p w14:paraId="7D51F895" w14:textId="77777777" w:rsidR="005B1647" w:rsidRPr="00DD76DD" w:rsidRDefault="005B1647" w:rsidP="005B1647">
            <w:pPr>
              <w:pStyle w:val="Tabell"/>
              <w:rPr>
                <w:b/>
                <w:bCs/>
              </w:rPr>
            </w:pPr>
            <w:r w:rsidRPr="00DD76DD">
              <w:rPr>
                <w:b/>
                <w:bCs/>
              </w:rPr>
              <w:t>Summa kortfristiga placeringar</w:t>
            </w:r>
          </w:p>
        </w:tc>
        <w:tc>
          <w:tcPr>
            <w:tcW w:w="444" w:type="pct"/>
            <w:noWrap/>
            <w:hideMark/>
          </w:tcPr>
          <w:p w14:paraId="4CBA56D4" w14:textId="77777777" w:rsidR="005B1647" w:rsidRPr="00DD76DD"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p>
        </w:tc>
        <w:tc>
          <w:tcPr>
            <w:tcW w:w="893" w:type="pct"/>
            <w:noWrap/>
            <w:hideMark/>
          </w:tcPr>
          <w:p w14:paraId="23A1CFAB" w14:textId="77777777" w:rsidR="005B1647" w:rsidRPr="00DD76DD"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DD76DD">
              <w:rPr>
                <w:b/>
                <w:bCs/>
              </w:rPr>
              <w:t>27 314</w:t>
            </w:r>
          </w:p>
        </w:tc>
        <w:tc>
          <w:tcPr>
            <w:tcW w:w="873" w:type="pct"/>
            <w:noWrap/>
            <w:hideMark/>
          </w:tcPr>
          <w:p w14:paraId="11A8A5FF" w14:textId="77777777" w:rsidR="005B1647" w:rsidRPr="00DD76DD"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DD76DD">
              <w:rPr>
                <w:b/>
                <w:bCs/>
              </w:rPr>
              <w:t>46 029</w:t>
            </w:r>
          </w:p>
        </w:tc>
      </w:tr>
      <w:tr w:rsidR="00155607" w14:paraId="00CA6563" w14:textId="77777777" w:rsidTr="007E5169">
        <w:trPr>
          <w:trHeight w:val="300"/>
        </w:trPr>
        <w:tc>
          <w:tcPr>
            <w:cnfStyle w:val="001000000000" w:firstRow="0" w:lastRow="0" w:firstColumn="1" w:lastColumn="0" w:oddVBand="0" w:evenVBand="0" w:oddHBand="0" w:evenHBand="0" w:firstRowFirstColumn="0" w:firstRowLastColumn="0" w:lastRowFirstColumn="0" w:lastRowLastColumn="0"/>
            <w:tcW w:w="2790" w:type="pct"/>
            <w:noWrap/>
            <w:hideMark/>
          </w:tcPr>
          <w:p w14:paraId="767475BC" w14:textId="77777777" w:rsidR="005B1647" w:rsidRPr="00DD76DD" w:rsidRDefault="005B1647" w:rsidP="005B1647">
            <w:pPr>
              <w:pStyle w:val="Tabell"/>
              <w:rPr>
                <w:b/>
                <w:bCs/>
              </w:rPr>
            </w:pPr>
            <w:r w:rsidRPr="00DD76DD">
              <w:rPr>
                <w:b/>
                <w:bCs/>
              </w:rPr>
              <w:t>Kassa och bank</w:t>
            </w:r>
          </w:p>
        </w:tc>
        <w:tc>
          <w:tcPr>
            <w:tcW w:w="444" w:type="pct"/>
            <w:noWrap/>
            <w:hideMark/>
          </w:tcPr>
          <w:p w14:paraId="6CD59FEF" w14:textId="77777777" w:rsidR="005B1647" w:rsidRPr="00DD76D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D76DD">
              <w:t>40</w:t>
            </w:r>
          </w:p>
        </w:tc>
        <w:tc>
          <w:tcPr>
            <w:tcW w:w="893" w:type="pct"/>
            <w:noWrap/>
            <w:hideMark/>
          </w:tcPr>
          <w:p w14:paraId="5A6590BA" w14:textId="77777777" w:rsidR="005B1647" w:rsidRPr="00DD76DD"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DD76DD">
              <w:rPr>
                <w:b/>
                <w:bCs/>
              </w:rPr>
              <w:t>6 923</w:t>
            </w:r>
          </w:p>
        </w:tc>
        <w:tc>
          <w:tcPr>
            <w:tcW w:w="873" w:type="pct"/>
            <w:noWrap/>
            <w:hideMark/>
          </w:tcPr>
          <w:p w14:paraId="056E27FC" w14:textId="77777777" w:rsidR="005B1647" w:rsidRPr="00DD76DD"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DD76DD">
              <w:rPr>
                <w:b/>
                <w:bCs/>
              </w:rPr>
              <w:t>8 899</w:t>
            </w:r>
          </w:p>
        </w:tc>
      </w:tr>
      <w:tr w:rsidR="00155607" w14:paraId="6FA02AA1" w14:textId="77777777" w:rsidTr="007E5169">
        <w:trPr>
          <w:trHeight w:val="300"/>
        </w:trPr>
        <w:tc>
          <w:tcPr>
            <w:cnfStyle w:val="001000000000" w:firstRow="0" w:lastRow="0" w:firstColumn="1" w:lastColumn="0" w:oddVBand="0" w:evenVBand="0" w:oddHBand="0" w:evenHBand="0" w:firstRowFirstColumn="0" w:firstRowLastColumn="0" w:lastRowFirstColumn="0" w:lastRowLastColumn="0"/>
            <w:tcW w:w="2790" w:type="pct"/>
            <w:noWrap/>
            <w:hideMark/>
          </w:tcPr>
          <w:p w14:paraId="5DA106F4" w14:textId="77777777" w:rsidR="005B1647" w:rsidRPr="00DD76DD" w:rsidRDefault="005B1647" w:rsidP="005B1647">
            <w:pPr>
              <w:pStyle w:val="Tabell"/>
              <w:rPr>
                <w:b/>
                <w:bCs/>
              </w:rPr>
            </w:pPr>
            <w:r w:rsidRPr="00DD76DD">
              <w:rPr>
                <w:b/>
                <w:bCs/>
              </w:rPr>
              <w:t>SUMMA TILLGÅNGAR</w:t>
            </w:r>
          </w:p>
        </w:tc>
        <w:tc>
          <w:tcPr>
            <w:tcW w:w="444" w:type="pct"/>
            <w:noWrap/>
            <w:hideMark/>
          </w:tcPr>
          <w:p w14:paraId="0594970F" w14:textId="77777777" w:rsidR="005B1647" w:rsidRPr="00DD76DD"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p>
        </w:tc>
        <w:tc>
          <w:tcPr>
            <w:tcW w:w="893" w:type="pct"/>
            <w:noWrap/>
            <w:hideMark/>
          </w:tcPr>
          <w:p w14:paraId="3073DAD0" w14:textId="6BD906DE" w:rsidR="005B1647" w:rsidRPr="00DD76DD"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DD76DD">
              <w:rPr>
                <w:b/>
                <w:bCs/>
              </w:rPr>
              <w:t>1 94</w:t>
            </w:r>
            <w:r>
              <w:rPr>
                <w:b/>
                <w:bCs/>
              </w:rPr>
              <w:t>7</w:t>
            </w:r>
            <w:r w:rsidRPr="00DD76DD">
              <w:rPr>
                <w:b/>
                <w:bCs/>
              </w:rPr>
              <w:t xml:space="preserve"> </w:t>
            </w:r>
            <w:r>
              <w:rPr>
                <w:b/>
                <w:bCs/>
              </w:rPr>
              <w:t>378</w:t>
            </w:r>
          </w:p>
        </w:tc>
        <w:tc>
          <w:tcPr>
            <w:tcW w:w="873" w:type="pct"/>
            <w:noWrap/>
            <w:hideMark/>
          </w:tcPr>
          <w:p w14:paraId="679E3886" w14:textId="77777777" w:rsidR="005B1647" w:rsidRPr="00DD76DD"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DD76DD">
              <w:rPr>
                <w:b/>
                <w:bCs/>
              </w:rPr>
              <w:t>1 983 794</w:t>
            </w:r>
          </w:p>
        </w:tc>
      </w:tr>
      <w:tr w:rsidR="00155607" w14:paraId="6E904E02" w14:textId="77777777" w:rsidTr="007E5169">
        <w:trPr>
          <w:trHeight w:val="300"/>
        </w:trPr>
        <w:tc>
          <w:tcPr>
            <w:cnfStyle w:val="001000000000" w:firstRow="0" w:lastRow="0" w:firstColumn="1" w:lastColumn="0" w:oddVBand="0" w:evenVBand="0" w:oddHBand="0" w:evenHBand="0" w:firstRowFirstColumn="0" w:firstRowLastColumn="0" w:lastRowFirstColumn="0" w:lastRowLastColumn="0"/>
            <w:tcW w:w="2790" w:type="pct"/>
            <w:noWrap/>
            <w:hideMark/>
          </w:tcPr>
          <w:p w14:paraId="1866653E" w14:textId="77777777" w:rsidR="005B1647" w:rsidRDefault="005B1647" w:rsidP="005B1647">
            <w:pPr>
              <w:pStyle w:val="Tabell"/>
              <w:rPr>
                <w:b/>
                <w:bCs/>
              </w:rPr>
            </w:pPr>
          </w:p>
          <w:p w14:paraId="456EA3B4" w14:textId="508EFC00" w:rsidR="005B1647" w:rsidRPr="00DD76DD" w:rsidRDefault="005B1647" w:rsidP="005B1647">
            <w:pPr>
              <w:pStyle w:val="Tabell"/>
              <w:rPr>
                <w:b/>
                <w:bCs/>
              </w:rPr>
            </w:pPr>
            <w:r w:rsidRPr="00DD76DD">
              <w:rPr>
                <w:b/>
                <w:bCs/>
              </w:rPr>
              <w:t>KAPITAL OCH SKULDER</w:t>
            </w:r>
          </w:p>
        </w:tc>
        <w:tc>
          <w:tcPr>
            <w:tcW w:w="444" w:type="pct"/>
            <w:noWrap/>
            <w:hideMark/>
          </w:tcPr>
          <w:p w14:paraId="408AFB2B" w14:textId="77777777" w:rsidR="005B1647" w:rsidRPr="00DD76D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D76DD">
              <w:t>Not</w:t>
            </w:r>
          </w:p>
        </w:tc>
        <w:tc>
          <w:tcPr>
            <w:tcW w:w="893" w:type="pct"/>
            <w:noWrap/>
            <w:hideMark/>
          </w:tcPr>
          <w:p w14:paraId="2ED2851A" w14:textId="77777777" w:rsidR="005B1647" w:rsidRPr="00DD76DD"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873" w:type="pct"/>
            <w:noWrap/>
            <w:hideMark/>
          </w:tcPr>
          <w:p w14:paraId="5D49002C" w14:textId="77777777" w:rsidR="005B1647" w:rsidRPr="00DD76DD"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r>
      <w:tr w:rsidR="00155607" w14:paraId="310DA148" w14:textId="77777777" w:rsidTr="007E5169">
        <w:trPr>
          <w:trHeight w:val="300"/>
        </w:trPr>
        <w:tc>
          <w:tcPr>
            <w:cnfStyle w:val="001000000000" w:firstRow="0" w:lastRow="0" w:firstColumn="1" w:lastColumn="0" w:oddVBand="0" w:evenVBand="0" w:oddHBand="0" w:evenHBand="0" w:firstRowFirstColumn="0" w:firstRowLastColumn="0" w:lastRowFirstColumn="0" w:lastRowLastColumn="0"/>
            <w:tcW w:w="2790" w:type="pct"/>
            <w:noWrap/>
            <w:hideMark/>
          </w:tcPr>
          <w:p w14:paraId="5B972021" w14:textId="77777777" w:rsidR="005B1647" w:rsidRPr="00DD76DD" w:rsidRDefault="005B1647" w:rsidP="005B1647">
            <w:pPr>
              <w:pStyle w:val="Tabell"/>
              <w:rPr>
                <w:b/>
                <w:bCs/>
              </w:rPr>
            </w:pPr>
            <w:r w:rsidRPr="00DD76DD">
              <w:rPr>
                <w:b/>
                <w:bCs/>
              </w:rPr>
              <w:t>Nettoförmögenhet</w:t>
            </w:r>
          </w:p>
        </w:tc>
        <w:tc>
          <w:tcPr>
            <w:tcW w:w="444" w:type="pct"/>
            <w:noWrap/>
            <w:hideMark/>
          </w:tcPr>
          <w:p w14:paraId="4FB8732B" w14:textId="77777777" w:rsidR="005B1647" w:rsidRPr="00DD76D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D76DD">
              <w:t>41</w:t>
            </w:r>
          </w:p>
        </w:tc>
        <w:tc>
          <w:tcPr>
            <w:tcW w:w="893" w:type="pct"/>
            <w:noWrap/>
            <w:hideMark/>
          </w:tcPr>
          <w:p w14:paraId="72272903" w14:textId="10310609" w:rsidR="005B1647" w:rsidRPr="00DD76DD"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DD76DD">
              <w:rPr>
                <w:b/>
                <w:bCs/>
              </w:rPr>
              <w:t>7</w:t>
            </w:r>
            <w:r>
              <w:rPr>
                <w:b/>
                <w:bCs/>
              </w:rPr>
              <w:t>9</w:t>
            </w:r>
            <w:r w:rsidRPr="00DD76DD">
              <w:rPr>
                <w:b/>
                <w:bCs/>
              </w:rPr>
              <w:t xml:space="preserve"> </w:t>
            </w:r>
            <w:r>
              <w:rPr>
                <w:b/>
                <w:bCs/>
              </w:rPr>
              <w:t>765</w:t>
            </w:r>
          </w:p>
        </w:tc>
        <w:tc>
          <w:tcPr>
            <w:tcW w:w="873" w:type="pct"/>
            <w:noWrap/>
            <w:hideMark/>
          </w:tcPr>
          <w:p w14:paraId="635D439C" w14:textId="77777777" w:rsidR="005B1647" w:rsidRPr="00DD76DD"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DD76DD">
              <w:rPr>
                <w:b/>
                <w:bCs/>
              </w:rPr>
              <w:t>-17 686</w:t>
            </w:r>
          </w:p>
        </w:tc>
      </w:tr>
      <w:tr w:rsidR="00155607" w14:paraId="72F1190D" w14:textId="77777777" w:rsidTr="007E5169">
        <w:trPr>
          <w:trHeight w:val="300"/>
        </w:trPr>
        <w:tc>
          <w:tcPr>
            <w:cnfStyle w:val="001000000000" w:firstRow="0" w:lastRow="0" w:firstColumn="1" w:lastColumn="0" w:oddVBand="0" w:evenVBand="0" w:oddHBand="0" w:evenHBand="0" w:firstRowFirstColumn="0" w:firstRowLastColumn="0" w:lastRowFirstColumn="0" w:lastRowLastColumn="0"/>
            <w:tcW w:w="2790" w:type="pct"/>
            <w:noWrap/>
            <w:hideMark/>
          </w:tcPr>
          <w:p w14:paraId="0585E217" w14:textId="77777777" w:rsidR="005B1647" w:rsidRPr="00DD76DD" w:rsidRDefault="005B1647" w:rsidP="005B1647">
            <w:pPr>
              <w:pStyle w:val="Tabell"/>
              <w:rPr>
                <w:b/>
                <w:bCs/>
              </w:rPr>
            </w:pPr>
            <w:r w:rsidRPr="00DD76DD">
              <w:rPr>
                <w:b/>
                <w:bCs/>
              </w:rPr>
              <w:t>Fonder</w:t>
            </w:r>
          </w:p>
        </w:tc>
        <w:tc>
          <w:tcPr>
            <w:tcW w:w="444" w:type="pct"/>
            <w:noWrap/>
            <w:hideMark/>
          </w:tcPr>
          <w:p w14:paraId="7C3F4021" w14:textId="77777777" w:rsidR="005B1647" w:rsidRPr="00DD76D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D76DD">
              <w:t>42</w:t>
            </w:r>
          </w:p>
        </w:tc>
        <w:tc>
          <w:tcPr>
            <w:tcW w:w="893" w:type="pct"/>
            <w:noWrap/>
            <w:hideMark/>
          </w:tcPr>
          <w:p w14:paraId="218C1F89" w14:textId="77777777" w:rsidR="005B1647" w:rsidRPr="00DD76DD"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DD76DD">
              <w:rPr>
                <w:b/>
                <w:bCs/>
              </w:rPr>
              <w:t>205 164</w:t>
            </w:r>
          </w:p>
        </w:tc>
        <w:tc>
          <w:tcPr>
            <w:tcW w:w="873" w:type="pct"/>
            <w:noWrap/>
            <w:hideMark/>
          </w:tcPr>
          <w:p w14:paraId="17A293D4" w14:textId="77777777" w:rsidR="005B1647" w:rsidRPr="00DD76DD"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DD76DD">
              <w:rPr>
                <w:b/>
                <w:bCs/>
              </w:rPr>
              <w:t>191 983</w:t>
            </w:r>
          </w:p>
        </w:tc>
      </w:tr>
      <w:tr w:rsidR="00155607" w14:paraId="265AF605" w14:textId="77777777" w:rsidTr="007E5169">
        <w:trPr>
          <w:trHeight w:val="300"/>
        </w:trPr>
        <w:tc>
          <w:tcPr>
            <w:cnfStyle w:val="001000000000" w:firstRow="0" w:lastRow="0" w:firstColumn="1" w:lastColumn="0" w:oddVBand="0" w:evenVBand="0" w:oddHBand="0" w:evenHBand="0" w:firstRowFirstColumn="0" w:firstRowLastColumn="0" w:lastRowFirstColumn="0" w:lastRowLastColumn="0"/>
            <w:tcW w:w="2790" w:type="pct"/>
            <w:noWrap/>
            <w:hideMark/>
          </w:tcPr>
          <w:p w14:paraId="05A2ED52" w14:textId="77777777" w:rsidR="005B1647" w:rsidRPr="00DD76DD" w:rsidRDefault="005B1647" w:rsidP="005B1647">
            <w:pPr>
              <w:pStyle w:val="Tabell"/>
              <w:rPr>
                <w:b/>
                <w:bCs/>
              </w:rPr>
            </w:pPr>
            <w:r w:rsidRPr="00DD76DD">
              <w:rPr>
                <w:b/>
                <w:bCs/>
              </w:rPr>
              <w:t>Avsättningar</w:t>
            </w:r>
          </w:p>
        </w:tc>
        <w:tc>
          <w:tcPr>
            <w:tcW w:w="444" w:type="pct"/>
            <w:noWrap/>
            <w:hideMark/>
          </w:tcPr>
          <w:p w14:paraId="56772806" w14:textId="77777777" w:rsidR="005B1647" w:rsidRPr="00DD76DD"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p>
        </w:tc>
        <w:tc>
          <w:tcPr>
            <w:tcW w:w="893" w:type="pct"/>
            <w:noWrap/>
            <w:hideMark/>
          </w:tcPr>
          <w:p w14:paraId="344741BA" w14:textId="77777777" w:rsidR="005B1647" w:rsidRPr="00DD76DD"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873" w:type="pct"/>
            <w:noWrap/>
            <w:hideMark/>
          </w:tcPr>
          <w:p w14:paraId="2CB1445A" w14:textId="77777777" w:rsidR="005B1647" w:rsidRPr="00DD76DD"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r>
      <w:tr w:rsidR="00155607" w14:paraId="0A9CDFAF" w14:textId="77777777" w:rsidTr="007E5169">
        <w:trPr>
          <w:trHeight w:val="300"/>
        </w:trPr>
        <w:tc>
          <w:tcPr>
            <w:cnfStyle w:val="001000000000" w:firstRow="0" w:lastRow="0" w:firstColumn="1" w:lastColumn="0" w:oddVBand="0" w:evenVBand="0" w:oddHBand="0" w:evenHBand="0" w:firstRowFirstColumn="0" w:firstRowLastColumn="0" w:lastRowFirstColumn="0" w:lastRowLastColumn="0"/>
            <w:tcW w:w="2790" w:type="pct"/>
            <w:noWrap/>
            <w:hideMark/>
          </w:tcPr>
          <w:p w14:paraId="0EEA3AAB" w14:textId="77777777" w:rsidR="005B1647" w:rsidRPr="00DD76DD" w:rsidRDefault="005B1647" w:rsidP="005B1647">
            <w:pPr>
              <w:pStyle w:val="Tabell"/>
            </w:pPr>
            <w:r w:rsidRPr="00DD76DD">
              <w:t>Avsättningar för pensioner och liknande förpliktelser</w:t>
            </w:r>
          </w:p>
        </w:tc>
        <w:tc>
          <w:tcPr>
            <w:tcW w:w="444" w:type="pct"/>
            <w:noWrap/>
            <w:hideMark/>
          </w:tcPr>
          <w:p w14:paraId="4AD972C9" w14:textId="77777777" w:rsidR="005B1647" w:rsidRPr="00DD76D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D76DD">
              <w:t>43</w:t>
            </w:r>
          </w:p>
        </w:tc>
        <w:tc>
          <w:tcPr>
            <w:tcW w:w="893" w:type="pct"/>
            <w:noWrap/>
            <w:hideMark/>
          </w:tcPr>
          <w:p w14:paraId="1315597F" w14:textId="6587939C" w:rsidR="005B1647" w:rsidRPr="00DD76D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D76DD">
              <w:t>308 91</w:t>
            </w:r>
            <w:r>
              <w:t>8</w:t>
            </w:r>
          </w:p>
        </w:tc>
        <w:tc>
          <w:tcPr>
            <w:tcW w:w="873" w:type="pct"/>
            <w:noWrap/>
            <w:hideMark/>
          </w:tcPr>
          <w:p w14:paraId="351713C3" w14:textId="77777777" w:rsidR="005B1647" w:rsidRPr="00DD76D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D76DD">
              <w:t>290 065</w:t>
            </w:r>
          </w:p>
        </w:tc>
      </w:tr>
      <w:tr w:rsidR="00155607" w14:paraId="3F3DE316" w14:textId="77777777" w:rsidTr="007E5169">
        <w:trPr>
          <w:trHeight w:val="300"/>
        </w:trPr>
        <w:tc>
          <w:tcPr>
            <w:cnfStyle w:val="001000000000" w:firstRow="0" w:lastRow="0" w:firstColumn="1" w:lastColumn="0" w:oddVBand="0" w:evenVBand="0" w:oddHBand="0" w:evenHBand="0" w:firstRowFirstColumn="0" w:firstRowLastColumn="0" w:lastRowFirstColumn="0" w:lastRowLastColumn="0"/>
            <w:tcW w:w="2790" w:type="pct"/>
            <w:noWrap/>
            <w:hideMark/>
          </w:tcPr>
          <w:p w14:paraId="19E4E08E" w14:textId="77777777" w:rsidR="005B1647" w:rsidRPr="00DD76DD" w:rsidRDefault="005B1647" w:rsidP="005B1647">
            <w:pPr>
              <w:pStyle w:val="Tabell"/>
            </w:pPr>
            <w:r w:rsidRPr="00DD76DD">
              <w:t>Avsättningar för garantier</w:t>
            </w:r>
          </w:p>
        </w:tc>
        <w:tc>
          <w:tcPr>
            <w:tcW w:w="444" w:type="pct"/>
            <w:noWrap/>
            <w:hideMark/>
          </w:tcPr>
          <w:p w14:paraId="7C875F2E" w14:textId="77777777" w:rsidR="005B1647" w:rsidRPr="00DD76D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D76DD">
              <w:t>44</w:t>
            </w:r>
          </w:p>
        </w:tc>
        <w:tc>
          <w:tcPr>
            <w:tcW w:w="893" w:type="pct"/>
            <w:noWrap/>
            <w:hideMark/>
          </w:tcPr>
          <w:p w14:paraId="705B5F5E" w14:textId="77777777" w:rsidR="005B1647" w:rsidRPr="00DD76D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D76DD">
              <w:t>10 095</w:t>
            </w:r>
          </w:p>
        </w:tc>
        <w:tc>
          <w:tcPr>
            <w:tcW w:w="873" w:type="pct"/>
            <w:noWrap/>
            <w:hideMark/>
          </w:tcPr>
          <w:p w14:paraId="7C669C7F" w14:textId="77777777" w:rsidR="005B1647" w:rsidRPr="00DD76D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D76DD">
              <w:t>11 137</w:t>
            </w:r>
          </w:p>
        </w:tc>
      </w:tr>
      <w:tr w:rsidR="00155607" w14:paraId="443DAAC5" w14:textId="77777777" w:rsidTr="007E5169">
        <w:trPr>
          <w:trHeight w:val="300"/>
        </w:trPr>
        <w:tc>
          <w:tcPr>
            <w:cnfStyle w:val="001000000000" w:firstRow="0" w:lastRow="0" w:firstColumn="1" w:lastColumn="0" w:oddVBand="0" w:evenVBand="0" w:oddHBand="0" w:evenHBand="0" w:firstRowFirstColumn="0" w:firstRowLastColumn="0" w:lastRowFirstColumn="0" w:lastRowLastColumn="0"/>
            <w:tcW w:w="2790" w:type="pct"/>
            <w:noWrap/>
            <w:hideMark/>
          </w:tcPr>
          <w:p w14:paraId="0550A5E5" w14:textId="77777777" w:rsidR="005B1647" w:rsidRPr="00DD76DD" w:rsidRDefault="005B1647" w:rsidP="005B1647">
            <w:pPr>
              <w:pStyle w:val="Tabell"/>
            </w:pPr>
            <w:r w:rsidRPr="00DD76DD">
              <w:t>Avsättningar för avhjälpande av miljöskador</w:t>
            </w:r>
          </w:p>
        </w:tc>
        <w:tc>
          <w:tcPr>
            <w:tcW w:w="444" w:type="pct"/>
            <w:noWrap/>
            <w:hideMark/>
          </w:tcPr>
          <w:p w14:paraId="01F8FCA4" w14:textId="77777777" w:rsidR="005B1647" w:rsidRPr="00DD76D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D76DD">
              <w:t>45</w:t>
            </w:r>
          </w:p>
        </w:tc>
        <w:tc>
          <w:tcPr>
            <w:tcW w:w="893" w:type="pct"/>
            <w:noWrap/>
            <w:hideMark/>
          </w:tcPr>
          <w:p w14:paraId="4800C6C4" w14:textId="77777777" w:rsidR="005B1647" w:rsidRPr="00DD76D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D76DD">
              <w:t>1 755</w:t>
            </w:r>
          </w:p>
        </w:tc>
        <w:tc>
          <w:tcPr>
            <w:tcW w:w="873" w:type="pct"/>
            <w:noWrap/>
            <w:hideMark/>
          </w:tcPr>
          <w:p w14:paraId="60D626F8" w14:textId="77777777" w:rsidR="005B1647" w:rsidRPr="00DD76D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D76DD">
              <w:t>1 156</w:t>
            </w:r>
          </w:p>
        </w:tc>
      </w:tr>
      <w:tr w:rsidR="00155607" w14:paraId="0CCD1100" w14:textId="77777777" w:rsidTr="007E5169">
        <w:trPr>
          <w:trHeight w:val="300"/>
        </w:trPr>
        <w:tc>
          <w:tcPr>
            <w:cnfStyle w:val="001000000000" w:firstRow="0" w:lastRow="0" w:firstColumn="1" w:lastColumn="0" w:oddVBand="0" w:evenVBand="0" w:oddHBand="0" w:evenHBand="0" w:firstRowFirstColumn="0" w:firstRowLastColumn="0" w:lastRowFirstColumn="0" w:lastRowLastColumn="0"/>
            <w:tcW w:w="2790" w:type="pct"/>
            <w:noWrap/>
            <w:hideMark/>
          </w:tcPr>
          <w:p w14:paraId="662D61EA" w14:textId="77777777" w:rsidR="005B1647" w:rsidRPr="00DD76DD" w:rsidRDefault="005B1647" w:rsidP="005B1647">
            <w:pPr>
              <w:pStyle w:val="Tabell"/>
            </w:pPr>
            <w:r w:rsidRPr="00DD76DD">
              <w:t>Övriga avsättningar</w:t>
            </w:r>
          </w:p>
        </w:tc>
        <w:tc>
          <w:tcPr>
            <w:tcW w:w="444" w:type="pct"/>
            <w:noWrap/>
            <w:hideMark/>
          </w:tcPr>
          <w:p w14:paraId="7612430B" w14:textId="77777777" w:rsidR="005B1647" w:rsidRPr="00DD76D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D76DD">
              <w:t>46</w:t>
            </w:r>
          </w:p>
        </w:tc>
        <w:tc>
          <w:tcPr>
            <w:tcW w:w="893" w:type="pct"/>
            <w:noWrap/>
            <w:hideMark/>
          </w:tcPr>
          <w:p w14:paraId="35A2F28F" w14:textId="77777777" w:rsidR="005B1647" w:rsidRPr="00DD76D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D76DD">
              <w:t>4 176</w:t>
            </w:r>
          </w:p>
        </w:tc>
        <w:tc>
          <w:tcPr>
            <w:tcW w:w="873" w:type="pct"/>
            <w:noWrap/>
            <w:hideMark/>
          </w:tcPr>
          <w:p w14:paraId="474031A3" w14:textId="77777777" w:rsidR="005B1647" w:rsidRPr="00DD76D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D76DD">
              <w:t>3 424</w:t>
            </w:r>
          </w:p>
        </w:tc>
      </w:tr>
      <w:tr w:rsidR="00155607" w14:paraId="3211E0C7" w14:textId="77777777" w:rsidTr="007E5169">
        <w:trPr>
          <w:trHeight w:val="300"/>
        </w:trPr>
        <w:tc>
          <w:tcPr>
            <w:cnfStyle w:val="001000000000" w:firstRow="0" w:lastRow="0" w:firstColumn="1" w:lastColumn="0" w:oddVBand="0" w:evenVBand="0" w:oddHBand="0" w:evenHBand="0" w:firstRowFirstColumn="0" w:firstRowLastColumn="0" w:lastRowFirstColumn="0" w:lastRowLastColumn="0"/>
            <w:tcW w:w="2790" w:type="pct"/>
            <w:noWrap/>
            <w:hideMark/>
          </w:tcPr>
          <w:p w14:paraId="6726F2B1" w14:textId="77777777" w:rsidR="005B1647" w:rsidRPr="00DD76DD" w:rsidRDefault="005B1647" w:rsidP="005B1647">
            <w:pPr>
              <w:pStyle w:val="Tabell"/>
              <w:rPr>
                <w:b/>
                <w:bCs/>
              </w:rPr>
            </w:pPr>
            <w:r w:rsidRPr="00DD76DD">
              <w:rPr>
                <w:b/>
                <w:bCs/>
              </w:rPr>
              <w:t>Summa avsättningar</w:t>
            </w:r>
          </w:p>
        </w:tc>
        <w:tc>
          <w:tcPr>
            <w:tcW w:w="444" w:type="pct"/>
            <w:noWrap/>
            <w:hideMark/>
          </w:tcPr>
          <w:p w14:paraId="5C396423" w14:textId="77777777" w:rsidR="005B1647" w:rsidRPr="00DD76DD"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p>
        </w:tc>
        <w:tc>
          <w:tcPr>
            <w:tcW w:w="893" w:type="pct"/>
            <w:noWrap/>
            <w:hideMark/>
          </w:tcPr>
          <w:p w14:paraId="20C38BE0" w14:textId="381427CE" w:rsidR="005B1647" w:rsidRPr="00DD76DD"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DD76DD">
              <w:rPr>
                <w:b/>
                <w:bCs/>
              </w:rPr>
              <w:t>324 94</w:t>
            </w:r>
            <w:r>
              <w:rPr>
                <w:b/>
                <w:bCs/>
              </w:rPr>
              <w:t>4</w:t>
            </w:r>
          </w:p>
        </w:tc>
        <w:tc>
          <w:tcPr>
            <w:tcW w:w="873" w:type="pct"/>
            <w:noWrap/>
            <w:hideMark/>
          </w:tcPr>
          <w:p w14:paraId="08D9DF34" w14:textId="77777777" w:rsidR="005B1647" w:rsidRPr="00DD76DD"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DD76DD">
              <w:rPr>
                <w:b/>
                <w:bCs/>
              </w:rPr>
              <w:t>305 782</w:t>
            </w:r>
          </w:p>
        </w:tc>
      </w:tr>
      <w:tr w:rsidR="00155607" w14:paraId="72E8F979" w14:textId="77777777" w:rsidTr="007E5169">
        <w:trPr>
          <w:trHeight w:val="300"/>
        </w:trPr>
        <w:tc>
          <w:tcPr>
            <w:cnfStyle w:val="001000000000" w:firstRow="0" w:lastRow="0" w:firstColumn="1" w:lastColumn="0" w:oddVBand="0" w:evenVBand="0" w:oddHBand="0" w:evenHBand="0" w:firstRowFirstColumn="0" w:firstRowLastColumn="0" w:lastRowFirstColumn="0" w:lastRowLastColumn="0"/>
            <w:tcW w:w="2790" w:type="pct"/>
            <w:noWrap/>
            <w:hideMark/>
          </w:tcPr>
          <w:p w14:paraId="23971139" w14:textId="77777777" w:rsidR="005B1647" w:rsidRPr="00DD76DD" w:rsidRDefault="005B1647" w:rsidP="005B1647">
            <w:pPr>
              <w:pStyle w:val="Tabell"/>
              <w:rPr>
                <w:b/>
                <w:bCs/>
              </w:rPr>
            </w:pPr>
            <w:r w:rsidRPr="00DD76DD">
              <w:rPr>
                <w:b/>
                <w:bCs/>
              </w:rPr>
              <w:t>Statsskulden</w:t>
            </w:r>
          </w:p>
        </w:tc>
        <w:tc>
          <w:tcPr>
            <w:tcW w:w="444" w:type="pct"/>
            <w:noWrap/>
            <w:hideMark/>
          </w:tcPr>
          <w:p w14:paraId="757C84CE" w14:textId="77777777" w:rsidR="005B1647" w:rsidRPr="00DD76DD"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p>
        </w:tc>
        <w:tc>
          <w:tcPr>
            <w:tcW w:w="893" w:type="pct"/>
            <w:noWrap/>
            <w:hideMark/>
          </w:tcPr>
          <w:p w14:paraId="44FFCF84" w14:textId="77777777" w:rsidR="005B1647" w:rsidRPr="00DD76DD"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873" w:type="pct"/>
            <w:noWrap/>
            <w:hideMark/>
          </w:tcPr>
          <w:p w14:paraId="24C8DE63" w14:textId="77777777" w:rsidR="005B1647" w:rsidRPr="00DD76DD"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r>
      <w:tr w:rsidR="00155607" w14:paraId="6EB78639" w14:textId="77777777" w:rsidTr="007E5169">
        <w:trPr>
          <w:trHeight w:val="300"/>
        </w:trPr>
        <w:tc>
          <w:tcPr>
            <w:cnfStyle w:val="001000000000" w:firstRow="0" w:lastRow="0" w:firstColumn="1" w:lastColumn="0" w:oddVBand="0" w:evenVBand="0" w:oddHBand="0" w:evenHBand="0" w:firstRowFirstColumn="0" w:firstRowLastColumn="0" w:lastRowFirstColumn="0" w:lastRowLastColumn="0"/>
            <w:tcW w:w="2790" w:type="pct"/>
            <w:noWrap/>
            <w:hideMark/>
          </w:tcPr>
          <w:p w14:paraId="5A477144" w14:textId="77777777" w:rsidR="005B1647" w:rsidRPr="00DD76DD" w:rsidRDefault="005B1647" w:rsidP="005B1647">
            <w:pPr>
              <w:pStyle w:val="Tabell"/>
            </w:pPr>
            <w:r w:rsidRPr="00DD76DD">
              <w:t>Lån i svenska kronor</w:t>
            </w:r>
          </w:p>
        </w:tc>
        <w:tc>
          <w:tcPr>
            <w:tcW w:w="444" w:type="pct"/>
            <w:noWrap/>
            <w:hideMark/>
          </w:tcPr>
          <w:p w14:paraId="01D11586" w14:textId="77777777" w:rsidR="005B1647" w:rsidRPr="00DD76DD"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893" w:type="pct"/>
            <w:noWrap/>
            <w:hideMark/>
          </w:tcPr>
          <w:p w14:paraId="4D3364A9" w14:textId="77777777" w:rsidR="005B1647" w:rsidRPr="00DD76D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D76DD">
              <w:t>773 035</w:t>
            </w:r>
          </w:p>
        </w:tc>
        <w:tc>
          <w:tcPr>
            <w:tcW w:w="873" w:type="pct"/>
            <w:noWrap/>
            <w:hideMark/>
          </w:tcPr>
          <w:p w14:paraId="47A97CF7" w14:textId="77777777" w:rsidR="005B1647" w:rsidRPr="00DD76D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D76DD">
              <w:t>826 452</w:t>
            </w:r>
          </w:p>
        </w:tc>
      </w:tr>
      <w:tr w:rsidR="00155607" w14:paraId="11A52EDF" w14:textId="77777777" w:rsidTr="007E5169">
        <w:trPr>
          <w:trHeight w:val="300"/>
        </w:trPr>
        <w:tc>
          <w:tcPr>
            <w:cnfStyle w:val="001000000000" w:firstRow="0" w:lastRow="0" w:firstColumn="1" w:lastColumn="0" w:oddVBand="0" w:evenVBand="0" w:oddHBand="0" w:evenHBand="0" w:firstRowFirstColumn="0" w:firstRowLastColumn="0" w:lastRowFirstColumn="0" w:lastRowLastColumn="0"/>
            <w:tcW w:w="2790" w:type="pct"/>
            <w:noWrap/>
            <w:hideMark/>
          </w:tcPr>
          <w:p w14:paraId="4BDD3583" w14:textId="77777777" w:rsidR="005B1647" w:rsidRPr="00DD76DD" w:rsidRDefault="005B1647" w:rsidP="005B1647">
            <w:pPr>
              <w:pStyle w:val="Tabell"/>
            </w:pPr>
            <w:r w:rsidRPr="00DD76DD">
              <w:t>Lån i utländsk valuta</w:t>
            </w:r>
          </w:p>
        </w:tc>
        <w:tc>
          <w:tcPr>
            <w:tcW w:w="444" w:type="pct"/>
            <w:noWrap/>
            <w:hideMark/>
          </w:tcPr>
          <w:p w14:paraId="005AC2A7" w14:textId="77777777" w:rsidR="005B1647" w:rsidRPr="00DD76DD"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893" w:type="pct"/>
            <w:noWrap/>
            <w:hideMark/>
          </w:tcPr>
          <w:p w14:paraId="34EA2EE6" w14:textId="77777777" w:rsidR="005B1647" w:rsidRPr="00DD76D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D76DD">
              <w:t>280 999</w:t>
            </w:r>
          </w:p>
        </w:tc>
        <w:tc>
          <w:tcPr>
            <w:tcW w:w="873" w:type="pct"/>
            <w:noWrap/>
            <w:hideMark/>
          </w:tcPr>
          <w:p w14:paraId="17160A2C" w14:textId="77777777" w:rsidR="005B1647" w:rsidRPr="00DD76D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D76DD">
              <w:t>370 582</w:t>
            </w:r>
          </w:p>
        </w:tc>
      </w:tr>
      <w:tr w:rsidR="00155607" w14:paraId="0903E5BA" w14:textId="77777777" w:rsidTr="007E5169">
        <w:trPr>
          <w:trHeight w:val="300"/>
        </w:trPr>
        <w:tc>
          <w:tcPr>
            <w:cnfStyle w:val="001000000000" w:firstRow="0" w:lastRow="0" w:firstColumn="1" w:lastColumn="0" w:oddVBand="0" w:evenVBand="0" w:oddHBand="0" w:evenHBand="0" w:firstRowFirstColumn="0" w:firstRowLastColumn="0" w:lastRowFirstColumn="0" w:lastRowLastColumn="0"/>
            <w:tcW w:w="2790" w:type="pct"/>
            <w:noWrap/>
            <w:hideMark/>
          </w:tcPr>
          <w:p w14:paraId="2946214D" w14:textId="77777777" w:rsidR="005B1647" w:rsidRPr="00DD76DD" w:rsidRDefault="005B1647" w:rsidP="005B1647">
            <w:pPr>
              <w:pStyle w:val="Tabell"/>
              <w:rPr>
                <w:b/>
                <w:bCs/>
              </w:rPr>
            </w:pPr>
            <w:r w:rsidRPr="00DD76DD">
              <w:rPr>
                <w:b/>
                <w:bCs/>
              </w:rPr>
              <w:t>Summa statsskulden</w:t>
            </w:r>
          </w:p>
        </w:tc>
        <w:tc>
          <w:tcPr>
            <w:tcW w:w="444" w:type="pct"/>
            <w:noWrap/>
            <w:hideMark/>
          </w:tcPr>
          <w:p w14:paraId="02784B16" w14:textId="77777777" w:rsidR="005B1647" w:rsidRPr="00DD76D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D76DD">
              <w:t>47</w:t>
            </w:r>
          </w:p>
        </w:tc>
        <w:tc>
          <w:tcPr>
            <w:tcW w:w="893" w:type="pct"/>
            <w:noWrap/>
            <w:hideMark/>
          </w:tcPr>
          <w:p w14:paraId="5BE542BD" w14:textId="77777777" w:rsidR="005B1647" w:rsidRPr="00DD76DD"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DD76DD">
              <w:rPr>
                <w:b/>
                <w:bCs/>
              </w:rPr>
              <w:t>1 054 034</w:t>
            </w:r>
          </w:p>
        </w:tc>
        <w:tc>
          <w:tcPr>
            <w:tcW w:w="873" w:type="pct"/>
            <w:noWrap/>
            <w:hideMark/>
          </w:tcPr>
          <w:p w14:paraId="053E2BE6" w14:textId="77777777" w:rsidR="005B1647" w:rsidRPr="00DD76DD"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DD76DD">
              <w:rPr>
                <w:b/>
                <w:bCs/>
              </w:rPr>
              <w:t>1 197 034</w:t>
            </w:r>
          </w:p>
        </w:tc>
      </w:tr>
      <w:tr w:rsidR="00155607" w14:paraId="7590B356" w14:textId="77777777" w:rsidTr="007E5169">
        <w:trPr>
          <w:trHeight w:val="300"/>
        </w:trPr>
        <w:tc>
          <w:tcPr>
            <w:cnfStyle w:val="001000000000" w:firstRow="0" w:lastRow="0" w:firstColumn="1" w:lastColumn="0" w:oddVBand="0" w:evenVBand="0" w:oddHBand="0" w:evenHBand="0" w:firstRowFirstColumn="0" w:firstRowLastColumn="0" w:lastRowFirstColumn="0" w:lastRowLastColumn="0"/>
            <w:tcW w:w="2790" w:type="pct"/>
            <w:noWrap/>
            <w:hideMark/>
          </w:tcPr>
          <w:p w14:paraId="6C35E7C9" w14:textId="77777777" w:rsidR="005B1647" w:rsidRPr="00DD76DD" w:rsidRDefault="005B1647" w:rsidP="005B1647">
            <w:pPr>
              <w:pStyle w:val="Tabell"/>
              <w:rPr>
                <w:b/>
                <w:bCs/>
              </w:rPr>
            </w:pPr>
            <w:r w:rsidRPr="00DD76DD">
              <w:rPr>
                <w:b/>
                <w:bCs/>
              </w:rPr>
              <w:t>Skulder m.m.</w:t>
            </w:r>
          </w:p>
        </w:tc>
        <w:tc>
          <w:tcPr>
            <w:tcW w:w="444" w:type="pct"/>
            <w:noWrap/>
            <w:hideMark/>
          </w:tcPr>
          <w:p w14:paraId="6B09FBC2" w14:textId="77777777" w:rsidR="005B1647" w:rsidRPr="00DD76DD"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p>
        </w:tc>
        <w:tc>
          <w:tcPr>
            <w:tcW w:w="893" w:type="pct"/>
            <w:noWrap/>
            <w:hideMark/>
          </w:tcPr>
          <w:p w14:paraId="790C377C" w14:textId="77777777" w:rsidR="005B1647" w:rsidRPr="00DD76DD"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873" w:type="pct"/>
            <w:noWrap/>
            <w:hideMark/>
          </w:tcPr>
          <w:p w14:paraId="64B9938B" w14:textId="77777777" w:rsidR="005B1647" w:rsidRPr="00DD76DD"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r>
      <w:tr w:rsidR="00155607" w14:paraId="4B3CCEDF" w14:textId="77777777" w:rsidTr="007E5169">
        <w:trPr>
          <w:trHeight w:val="300"/>
        </w:trPr>
        <w:tc>
          <w:tcPr>
            <w:cnfStyle w:val="001000000000" w:firstRow="0" w:lastRow="0" w:firstColumn="1" w:lastColumn="0" w:oddVBand="0" w:evenVBand="0" w:oddHBand="0" w:evenHBand="0" w:firstRowFirstColumn="0" w:firstRowLastColumn="0" w:lastRowFirstColumn="0" w:lastRowLastColumn="0"/>
            <w:tcW w:w="2790" w:type="pct"/>
            <w:noWrap/>
            <w:hideMark/>
          </w:tcPr>
          <w:p w14:paraId="3EE3222F" w14:textId="77777777" w:rsidR="005B1647" w:rsidRPr="00DD76DD" w:rsidRDefault="005B1647" w:rsidP="005B1647">
            <w:pPr>
              <w:pStyle w:val="Tabell"/>
            </w:pPr>
            <w:r w:rsidRPr="00DD76DD">
              <w:t>Långfristiga skulder</w:t>
            </w:r>
          </w:p>
        </w:tc>
        <w:tc>
          <w:tcPr>
            <w:tcW w:w="444" w:type="pct"/>
            <w:noWrap/>
            <w:hideMark/>
          </w:tcPr>
          <w:p w14:paraId="2AA33FAA" w14:textId="77777777" w:rsidR="005B1647" w:rsidRPr="00DD76D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D76DD">
              <w:t>48</w:t>
            </w:r>
          </w:p>
        </w:tc>
        <w:tc>
          <w:tcPr>
            <w:tcW w:w="893" w:type="pct"/>
            <w:noWrap/>
            <w:hideMark/>
          </w:tcPr>
          <w:p w14:paraId="53CE2763" w14:textId="77777777" w:rsidR="005B1647" w:rsidRPr="00DD76D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D76DD">
              <w:t>14 157</w:t>
            </w:r>
          </w:p>
        </w:tc>
        <w:tc>
          <w:tcPr>
            <w:tcW w:w="873" w:type="pct"/>
            <w:noWrap/>
            <w:hideMark/>
          </w:tcPr>
          <w:p w14:paraId="26C9D782" w14:textId="77777777" w:rsidR="005B1647" w:rsidRPr="00DD76D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D76DD">
              <w:t>12 450</w:t>
            </w:r>
          </w:p>
        </w:tc>
      </w:tr>
      <w:tr w:rsidR="00155607" w14:paraId="76D918C0" w14:textId="77777777" w:rsidTr="007E5169">
        <w:trPr>
          <w:trHeight w:val="300"/>
        </w:trPr>
        <w:tc>
          <w:tcPr>
            <w:cnfStyle w:val="001000000000" w:firstRow="0" w:lastRow="0" w:firstColumn="1" w:lastColumn="0" w:oddVBand="0" w:evenVBand="0" w:oddHBand="0" w:evenHBand="0" w:firstRowFirstColumn="0" w:firstRowLastColumn="0" w:lastRowFirstColumn="0" w:lastRowLastColumn="0"/>
            <w:tcW w:w="2790" w:type="pct"/>
            <w:noWrap/>
            <w:hideMark/>
          </w:tcPr>
          <w:p w14:paraId="22733B6E" w14:textId="77777777" w:rsidR="005B1647" w:rsidRPr="00DD76DD" w:rsidRDefault="005B1647" w:rsidP="005B1647">
            <w:pPr>
              <w:pStyle w:val="Tabell"/>
            </w:pPr>
            <w:r w:rsidRPr="00DD76DD">
              <w:t>Leverantörsskulder</w:t>
            </w:r>
          </w:p>
        </w:tc>
        <w:tc>
          <w:tcPr>
            <w:tcW w:w="444" w:type="pct"/>
            <w:noWrap/>
            <w:hideMark/>
          </w:tcPr>
          <w:p w14:paraId="39BBA8B4" w14:textId="77777777" w:rsidR="005B1647" w:rsidRPr="00DD76D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D76DD">
              <w:t>49</w:t>
            </w:r>
          </w:p>
        </w:tc>
        <w:tc>
          <w:tcPr>
            <w:tcW w:w="893" w:type="pct"/>
            <w:noWrap/>
            <w:hideMark/>
          </w:tcPr>
          <w:p w14:paraId="6F43CEA4" w14:textId="77777777" w:rsidR="005B1647" w:rsidRPr="00DD76D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D76DD">
              <w:t>24 098</w:t>
            </w:r>
          </w:p>
        </w:tc>
        <w:tc>
          <w:tcPr>
            <w:tcW w:w="873" w:type="pct"/>
            <w:noWrap/>
            <w:hideMark/>
          </w:tcPr>
          <w:p w14:paraId="175B4DD6" w14:textId="77777777" w:rsidR="005B1647" w:rsidRPr="00DD76D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D76DD">
              <w:t>22 586</w:t>
            </w:r>
          </w:p>
        </w:tc>
      </w:tr>
      <w:tr w:rsidR="00155607" w14:paraId="0197727E" w14:textId="77777777" w:rsidTr="007E5169">
        <w:trPr>
          <w:trHeight w:val="300"/>
        </w:trPr>
        <w:tc>
          <w:tcPr>
            <w:cnfStyle w:val="001000000000" w:firstRow="0" w:lastRow="0" w:firstColumn="1" w:lastColumn="0" w:oddVBand="0" w:evenVBand="0" w:oddHBand="0" w:evenHBand="0" w:firstRowFirstColumn="0" w:firstRowLastColumn="0" w:lastRowFirstColumn="0" w:lastRowLastColumn="0"/>
            <w:tcW w:w="2790" w:type="pct"/>
            <w:noWrap/>
            <w:hideMark/>
          </w:tcPr>
          <w:p w14:paraId="5158B96E" w14:textId="77777777" w:rsidR="005B1647" w:rsidRPr="00DD76DD" w:rsidRDefault="005B1647" w:rsidP="005B1647">
            <w:pPr>
              <w:pStyle w:val="Tabell"/>
            </w:pPr>
            <w:r w:rsidRPr="00DD76DD">
              <w:t>Övriga kortfristiga skulder</w:t>
            </w:r>
          </w:p>
        </w:tc>
        <w:tc>
          <w:tcPr>
            <w:tcW w:w="444" w:type="pct"/>
            <w:noWrap/>
            <w:hideMark/>
          </w:tcPr>
          <w:p w14:paraId="53CE84A8" w14:textId="77777777" w:rsidR="005B1647" w:rsidRPr="00DD76D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D76DD">
              <w:t>50</w:t>
            </w:r>
          </w:p>
        </w:tc>
        <w:tc>
          <w:tcPr>
            <w:tcW w:w="893" w:type="pct"/>
            <w:noWrap/>
            <w:hideMark/>
          </w:tcPr>
          <w:p w14:paraId="34C3F6C0" w14:textId="77777777" w:rsidR="005B1647" w:rsidRPr="00DD76D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D76DD">
              <w:t>166 585</w:t>
            </w:r>
          </w:p>
        </w:tc>
        <w:tc>
          <w:tcPr>
            <w:tcW w:w="873" w:type="pct"/>
            <w:noWrap/>
            <w:hideMark/>
          </w:tcPr>
          <w:p w14:paraId="5CDDF5CC" w14:textId="77777777" w:rsidR="005B1647" w:rsidRPr="00DD76D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D76DD">
              <w:t>181 850</w:t>
            </w:r>
          </w:p>
        </w:tc>
      </w:tr>
      <w:tr w:rsidR="00155607" w14:paraId="2A0FFF40" w14:textId="77777777" w:rsidTr="007E5169">
        <w:trPr>
          <w:trHeight w:val="300"/>
        </w:trPr>
        <w:tc>
          <w:tcPr>
            <w:cnfStyle w:val="001000000000" w:firstRow="0" w:lastRow="0" w:firstColumn="1" w:lastColumn="0" w:oddVBand="0" w:evenVBand="0" w:oddHBand="0" w:evenHBand="0" w:firstRowFirstColumn="0" w:firstRowLastColumn="0" w:lastRowFirstColumn="0" w:lastRowLastColumn="0"/>
            <w:tcW w:w="2790" w:type="pct"/>
            <w:noWrap/>
            <w:hideMark/>
          </w:tcPr>
          <w:p w14:paraId="7E671ECD" w14:textId="77777777" w:rsidR="005B1647" w:rsidRPr="00DD76DD" w:rsidRDefault="005B1647" w:rsidP="005B1647">
            <w:pPr>
              <w:pStyle w:val="Tabell"/>
            </w:pPr>
            <w:r w:rsidRPr="00DD76DD">
              <w:t>Depositioner</w:t>
            </w:r>
          </w:p>
        </w:tc>
        <w:tc>
          <w:tcPr>
            <w:tcW w:w="444" w:type="pct"/>
            <w:noWrap/>
            <w:hideMark/>
          </w:tcPr>
          <w:p w14:paraId="55159276" w14:textId="77777777" w:rsidR="005B1647" w:rsidRPr="00DD76D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D76DD">
              <w:t>51</w:t>
            </w:r>
          </w:p>
        </w:tc>
        <w:tc>
          <w:tcPr>
            <w:tcW w:w="893" w:type="pct"/>
            <w:noWrap/>
            <w:hideMark/>
          </w:tcPr>
          <w:p w14:paraId="37A0999A" w14:textId="77777777" w:rsidR="005B1647" w:rsidRPr="00DD76D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D76DD">
              <w:t>2 813</w:t>
            </w:r>
          </w:p>
        </w:tc>
        <w:tc>
          <w:tcPr>
            <w:tcW w:w="873" w:type="pct"/>
            <w:noWrap/>
            <w:hideMark/>
          </w:tcPr>
          <w:p w14:paraId="27316F88" w14:textId="77777777" w:rsidR="005B1647" w:rsidRPr="00DD76D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D76DD">
              <w:t>2 374</w:t>
            </w:r>
          </w:p>
        </w:tc>
      </w:tr>
      <w:tr w:rsidR="00155607" w14:paraId="42C00BEC" w14:textId="77777777" w:rsidTr="007E5169">
        <w:trPr>
          <w:trHeight w:val="300"/>
        </w:trPr>
        <w:tc>
          <w:tcPr>
            <w:cnfStyle w:val="001000000000" w:firstRow="0" w:lastRow="0" w:firstColumn="1" w:lastColumn="0" w:oddVBand="0" w:evenVBand="0" w:oddHBand="0" w:evenHBand="0" w:firstRowFirstColumn="0" w:firstRowLastColumn="0" w:lastRowFirstColumn="0" w:lastRowLastColumn="0"/>
            <w:tcW w:w="2790" w:type="pct"/>
            <w:noWrap/>
            <w:hideMark/>
          </w:tcPr>
          <w:p w14:paraId="758953C9" w14:textId="77777777" w:rsidR="005B1647" w:rsidRPr="00DD76DD" w:rsidRDefault="005B1647" w:rsidP="005B1647">
            <w:pPr>
              <w:pStyle w:val="Tabell"/>
            </w:pPr>
            <w:r w:rsidRPr="00DD76DD">
              <w:t>Förskott från uppdragsgivare och kunder</w:t>
            </w:r>
          </w:p>
        </w:tc>
        <w:tc>
          <w:tcPr>
            <w:tcW w:w="444" w:type="pct"/>
            <w:noWrap/>
            <w:hideMark/>
          </w:tcPr>
          <w:p w14:paraId="30604D6B" w14:textId="77777777" w:rsidR="005B1647" w:rsidRPr="00DD76D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D76DD">
              <w:t>52</w:t>
            </w:r>
          </w:p>
        </w:tc>
        <w:tc>
          <w:tcPr>
            <w:tcW w:w="893" w:type="pct"/>
            <w:noWrap/>
            <w:hideMark/>
          </w:tcPr>
          <w:p w14:paraId="7986BE09" w14:textId="77777777" w:rsidR="005B1647" w:rsidRPr="00DD76D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D76DD">
              <w:t>165</w:t>
            </w:r>
          </w:p>
        </w:tc>
        <w:tc>
          <w:tcPr>
            <w:tcW w:w="873" w:type="pct"/>
            <w:noWrap/>
            <w:hideMark/>
          </w:tcPr>
          <w:p w14:paraId="41355A01" w14:textId="77777777" w:rsidR="005B1647" w:rsidRPr="00DD76D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D76DD">
              <w:t>152</w:t>
            </w:r>
          </w:p>
        </w:tc>
      </w:tr>
      <w:tr w:rsidR="00155607" w14:paraId="5C9641A0" w14:textId="77777777" w:rsidTr="007E5169">
        <w:trPr>
          <w:trHeight w:val="300"/>
        </w:trPr>
        <w:tc>
          <w:tcPr>
            <w:cnfStyle w:val="001000000000" w:firstRow="0" w:lastRow="0" w:firstColumn="1" w:lastColumn="0" w:oddVBand="0" w:evenVBand="0" w:oddHBand="0" w:evenHBand="0" w:firstRowFirstColumn="0" w:firstRowLastColumn="0" w:lastRowFirstColumn="0" w:lastRowLastColumn="0"/>
            <w:tcW w:w="2790" w:type="pct"/>
            <w:noWrap/>
            <w:hideMark/>
          </w:tcPr>
          <w:p w14:paraId="1671659B" w14:textId="77777777" w:rsidR="005B1647" w:rsidRPr="00DD76DD" w:rsidRDefault="005B1647" w:rsidP="005B1647">
            <w:pPr>
              <w:pStyle w:val="Tabell"/>
              <w:rPr>
                <w:b/>
                <w:bCs/>
              </w:rPr>
            </w:pPr>
            <w:r w:rsidRPr="00DD76DD">
              <w:rPr>
                <w:b/>
                <w:bCs/>
              </w:rPr>
              <w:t>Summa skulder m.m.</w:t>
            </w:r>
          </w:p>
        </w:tc>
        <w:tc>
          <w:tcPr>
            <w:tcW w:w="444" w:type="pct"/>
            <w:noWrap/>
            <w:hideMark/>
          </w:tcPr>
          <w:p w14:paraId="175395F2" w14:textId="77777777" w:rsidR="005B1647" w:rsidRPr="00DD76DD"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p>
        </w:tc>
        <w:tc>
          <w:tcPr>
            <w:tcW w:w="893" w:type="pct"/>
            <w:noWrap/>
            <w:hideMark/>
          </w:tcPr>
          <w:p w14:paraId="7CAC25F3" w14:textId="77777777" w:rsidR="005B1647" w:rsidRPr="00DD76DD"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DD76DD">
              <w:rPr>
                <w:b/>
                <w:bCs/>
              </w:rPr>
              <w:t>207 818</w:t>
            </w:r>
          </w:p>
        </w:tc>
        <w:tc>
          <w:tcPr>
            <w:tcW w:w="873" w:type="pct"/>
            <w:noWrap/>
            <w:hideMark/>
          </w:tcPr>
          <w:p w14:paraId="7338CE97" w14:textId="77777777" w:rsidR="005B1647" w:rsidRPr="00DD76DD"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DD76DD">
              <w:rPr>
                <w:b/>
                <w:bCs/>
              </w:rPr>
              <w:t>219 412</w:t>
            </w:r>
          </w:p>
        </w:tc>
      </w:tr>
      <w:tr w:rsidR="00155607" w14:paraId="0B60740A" w14:textId="77777777" w:rsidTr="007E5169">
        <w:trPr>
          <w:trHeight w:val="300"/>
        </w:trPr>
        <w:tc>
          <w:tcPr>
            <w:cnfStyle w:val="001000000000" w:firstRow="0" w:lastRow="0" w:firstColumn="1" w:lastColumn="0" w:oddVBand="0" w:evenVBand="0" w:oddHBand="0" w:evenHBand="0" w:firstRowFirstColumn="0" w:firstRowLastColumn="0" w:lastRowFirstColumn="0" w:lastRowLastColumn="0"/>
            <w:tcW w:w="2790" w:type="pct"/>
            <w:noWrap/>
            <w:hideMark/>
          </w:tcPr>
          <w:p w14:paraId="1EC7F7C9" w14:textId="77777777" w:rsidR="005B1647" w:rsidRPr="00DD76DD" w:rsidRDefault="005B1647" w:rsidP="005B1647">
            <w:pPr>
              <w:pStyle w:val="Tabell"/>
              <w:rPr>
                <w:b/>
                <w:bCs/>
              </w:rPr>
            </w:pPr>
            <w:r w:rsidRPr="00DD76DD">
              <w:rPr>
                <w:b/>
                <w:bCs/>
              </w:rPr>
              <w:t>Periodavgränsningsposter</w:t>
            </w:r>
          </w:p>
        </w:tc>
        <w:tc>
          <w:tcPr>
            <w:tcW w:w="444" w:type="pct"/>
            <w:noWrap/>
            <w:hideMark/>
          </w:tcPr>
          <w:p w14:paraId="78799CA1" w14:textId="77777777" w:rsidR="005B1647" w:rsidRPr="00DD76DD"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p>
        </w:tc>
        <w:tc>
          <w:tcPr>
            <w:tcW w:w="893" w:type="pct"/>
            <w:noWrap/>
            <w:hideMark/>
          </w:tcPr>
          <w:p w14:paraId="6C7AB8AF" w14:textId="77777777" w:rsidR="005B1647" w:rsidRPr="00DD76DD"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873" w:type="pct"/>
            <w:noWrap/>
            <w:hideMark/>
          </w:tcPr>
          <w:p w14:paraId="3B0BF681" w14:textId="77777777" w:rsidR="005B1647" w:rsidRPr="00DD76DD"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r>
      <w:tr w:rsidR="00155607" w14:paraId="0E50601A" w14:textId="77777777" w:rsidTr="007E5169">
        <w:trPr>
          <w:trHeight w:val="300"/>
        </w:trPr>
        <w:tc>
          <w:tcPr>
            <w:cnfStyle w:val="001000000000" w:firstRow="0" w:lastRow="0" w:firstColumn="1" w:lastColumn="0" w:oddVBand="0" w:evenVBand="0" w:oddHBand="0" w:evenHBand="0" w:firstRowFirstColumn="0" w:firstRowLastColumn="0" w:lastRowFirstColumn="0" w:lastRowLastColumn="0"/>
            <w:tcW w:w="2790" w:type="pct"/>
            <w:noWrap/>
            <w:hideMark/>
          </w:tcPr>
          <w:p w14:paraId="75CBBCC9" w14:textId="77777777" w:rsidR="005B1647" w:rsidRPr="00DD76DD" w:rsidRDefault="005B1647" w:rsidP="005B1647">
            <w:pPr>
              <w:pStyle w:val="Tabell"/>
            </w:pPr>
            <w:r w:rsidRPr="00DD76DD">
              <w:t>Upplupna kostnader</w:t>
            </w:r>
          </w:p>
        </w:tc>
        <w:tc>
          <w:tcPr>
            <w:tcW w:w="444" w:type="pct"/>
            <w:noWrap/>
            <w:hideMark/>
          </w:tcPr>
          <w:p w14:paraId="24166C93" w14:textId="77777777" w:rsidR="005B1647" w:rsidRPr="00DD76D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D76DD">
              <w:t>53</w:t>
            </w:r>
          </w:p>
        </w:tc>
        <w:tc>
          <w:tcPr>
            <w:tcW w:w="893" w:type="pct"/>
            <w:noWrap/>
            <w:hideMark/>
          </w:tcPr>
          <w:p w14:paraId="0B4FF921" w14:textId="77777777" w:rsidR="005B1647" w:rsidRPr="00DD76D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D76DD">
              <w:t>25 767</w:t>
            </w:r>
          </w:p>
        </w:tc>
        <w:tc>
          <w:tcPr>
            <w:tcW w:w="873" w:type="pct"/>
            <w:noWrap/>
            <w:hideMark/>
          </w:tcPr>
          <w:p w14:paraId="16152389" w14:textId="77777777" w:rsidR="005B1647" w:rsidRPr="00DD76D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D76DD">
              <w:t>30 819</w:t>
            </w:r>
          </w:p>
        </w:tc>
      </w:tr>
      <w:tr w:rsidR="00155607" w14:paraId="3C838F53" w14:textId="77777777" w:rsidTr="007E5169">
        <w:trPr>
          <w:trHeight w:val="300"/>
        </w:trPr>
        <w:tc>
          <w:tcPr>
            <w:cnfStyle w:val="001000000000" w:firstRow="0" w:lastRow="0" w:firstColumn="1" w:lastColumn="0" w:oddVBand="0" w:evenVBand="0" w:oddHBand="0" w:evenHBand="0" w:firstRowFirstColumn="0" w:firstRowLastColumn="0" w:lastRowFirstColumn="0" w:lastRowLastColumn="0"/>
            <w:tcW w:w="2790" w:type="pct"/>
            <w:noWrap/>
            <w:hideMark/>
          </w:tcPr>
          <w:p w14:paraId="72013C13" w14:textId="77777777" w:rsidR="005B1647" w:rsidRPr="00DD76DD" w:rsidRDefault="005B1647" w:rsidP="005B1647">
            <w:pPr>
              <w:pStyle w:val="Tabell"/>
            </w:pPr>
            <w:r w:rsidRPr="00DD76DD">
              <w:t>Oförbrukade bidrag</w:t>
            </w:r>
          </w:p>
        </w:tc>
        <w:tc>
          <w:tcPr>
            <w:tcW w:w="444" w:type="pct"/>
            <w:noWrap/>
            <w:hideMark/>
          </w:tcPr>
          <w:p w14:paraId="346AA076" w14:textId="77777777" w:rsidR="005B1647" w:rsidRPr="00DD76D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D76DD">
              <w:t>54</w:t>
            </w:r>
          </w:p>
        </w:tc>
        <w:tc>
          <w:tcPr>
            <w:tcW w:w="893" w:type="pct"/>
            <w:noWrap/>
            <w:hideMark/>
          </w:tcPr>
          <w:p w14:paraId="799A9692" w14:textId="77777777" w:rsidR="005B1647" w:rsidRPr="00DD76D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D76DD">
              <w:t>12 189</w:t>
            </w:r>
          </w:p>
        </w:tc>
        <w:tc>
          <w:tcPr>
            <w:tcW w:w="873" w:type="pct"/>
            <w:noWrap/>
            <w:hideMark/>
          </w:tcPr>
          <w:p w14:paraId="3A8F58B9" w14:textId="77777777" w:rsidR="005B1647" w:rsidRPr="00DD76D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D76DD">
              <w:t>11 827</w:t>
            </w:r>
          </w:p>
        </w:tc>
      </w:tr>
      <w:tr w:rsidR="00155607" w14:paraId="1E1E40BD" w14:textId="77777777" w:rsidTr="007E5169">
        <w:trPr>
          <w:trHeight w:val="300"/>
        </w:trPr>
        <w:tc>
          <w:tcPr>
            <w:cnfStyle w:val="001000000000" w:firstRow="0" w:lastRow="0" w:firstColumn="1" w:lastColumn="0" w:oddVBand="0" w:evenVBand="0" w:oddHBand="0" w:evenHBand="0" w:firstRowFirstColumn="0" w:firstRowLastColumn="0" w:lastRowFirstColumn="0" w:lastRowLastColumn="0"/>
            <w:tcW w:w="2790" w:type="pct"/>
            <w:noWrap/>
            <w:hideMark/>
          </w:tcPr>
          <w:p w14:paraId="750B1E10" w14:textId="77777777" w:rsidR="005B1647" w:rsidRPr="00DD76DD" w:rsidRDefault="005B1647" w:rsidP="005B1647">
            <w:pPr>
              <w:pStyle w:val="Tabell"/>
            </w:pPr>
            <w:r w:rsidRPr="00DD76DD">
              <w:t>Övriga förutbetalda intäkter</w:t>
            </w:r>
          </w:p>
        </w:tc>
        <w:tc>
          <w:tcPr>
            <w:tcW w:w="444" w:type="pct"/>
            <w:noWrap/>
            <w:hideMark/>
          </w:tcPr>
          <w:p w14:paraId="468D462C" w14:textId="77777777" w:rsidR="005B1647" w:rsidRPr="00DD76D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D76DD">
              <w:t>55</w:t>
            </w:r>
          </w:p>
        </w:tc>
        <w:tc>
          <w:tcPr>
            <w:tcW w:w="893" w:type="pct"/>
            <w:noWrap/>
            <w:hideMark/>
          </w:tcPr>
          <w:p w14:paraId="34C9D14A" w14:textId="77777777" w:rsidR="005B1647" w:rsidRPr="00DD76D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D76DD">
              <w:t>37 697</w:t>
            </w:r>
          </w:p>
        </w:tc>
        <w:tc>
          <w:tcPr>
            <w:tcW w:w="873" w:type="pct"/>
            <w:noWrap/>
            <w:hideMark/>
          </w:tcPr>
          <w:p w14:paraId="3D6ECC6A" w14:textId="77777777" w:rsidR="005B1647" w:rsidRPr="00DD76D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D76DD">
              <w:t>44 623</w:t>
            </w:r>
          </w:p>
        </w:tc>
      </w:tr>
      <w:tr w:rsidR="00155607" w14:paraId="09A6677C" w14:textId="77777777" w:rsidTr="007E5169">
        <w:trPr>
          <w:trHeight w:val="300"/>
        </w:trPr>
        <w:tc>
          <w:tcPr>
            <w:cnfStyle w:val="001000000000" w:firstRow="0" w:lastRow="0" w:firstColumn="1" w:lastColumn="0" w:oddVBand="0" w:evenVBand="0" w:oddHBand="0" w:evenHBand="0" w:firstRowFirstColumn="0" w:firstRowLastColumn="0" w:lastRowFirstColumn="0" w:lastRowLastColumn="0"/>
            <w:tcW w:w="2790" w:type="pct"/>
            <w:noWrap/>
            <w:hideMark/>
          </w:tcPr>
          <w:p w14:paraId="740FAB62" w14:textId="77777777" w:rsidR="005B1647" w:rsidRPr="00DD76DD" w:rsidRDefault="005B1647" w:rsidP="005B1647">
            <w:pPr>
              <w:pStyle w:val="Tabell"/>
              <w:rPr>
                <w:b/>
                <w:bCs/>
              </w:rPr>
            </w:pPr>
            <w:r w:rsidRPr="00DD76DD">
              <w:rPr>
                <w:b/>
                <w:bCs/>
              </w:rPr>
              <w:t>Summa periodavgränsningsposter</w:t>
            </w:r>
          </w:p>
        </w:tc>
        <w:tc>
          <w:tcPr>
            <w:tcW w:w="444" w:type="pct"/>
            <w:noWrap/>
            <w:hideMark/>
          </w:tcPr>
          <w:p w14:paraId="182EB961" w14:textId="77777777" w:rsidR="005B1647" w:rsidRPr="00DD76DD"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p>
        </w:tc>
        <w:tc>
          <w:tcPr>
            <w:tcW w:w="893" w:type="pct"/>
            <w:noWrap/>
            <w:hideMark/>
          </w:tcPr>
          <w:p w14:paraId="538A6B92" w14:textId="77777777" w:rsidR="005B1647" w:rsidRPr="00DD76DD"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DD76DD">
              <w:rPr>
                <w:b/>
                <w:bCs/>
              </w:rPr>
              <w:t>75 653</w:t>
            </w:r>
          </w:p>
        </w:tc>
        <w:tc>
          <w:tcPr>
            <w:tcW w:w="873" w:type="pct"/>
            <w:noWrap/>
            <w:hideMark/>
          </w:tcPr>
          <w:p w14:paraId="004D95C3" w14:textId="77777777" w:rsidR="005B1647" w:rsidRPr="00DD76DD"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DD76DD">
              <w:rPr>
                <w:b/>
                <w:bCs/>
              </w:rPr>
              <w:t>87 269</w:t>
            </w:r>
          </w:p>
        </w:tc>
      </w:tr>
      <w:tr w:rsidR="00155607" w14:paraId="4FDCA4D6" w14:textId="77777777" w:rsidTr="007E5169">
        <w:trPr>
          <w:trHeight w:val="300"/>
        </w:trPr>
        <w:tc>
          <w:tcPr>
            <w:cnfStyle w:val="001000000000" w:firstRow="0" w:lastRow="0" w:firstColumn="1" w:lastColumn="0" w:oddVBand="0" w:evenVBand="0" w:oddHBand="0" w:evenHBand="0" w:firstRowFirstColumn="0" w:firstRowLastColumn="0" w:lastRowFirstColumn="0" w:lastRowLastColumn="0"/>
            <w:tcW w:w="2790" w:type="pct"/>
            <w:noWrap/>
            <w:hideMark/>
          </w:tcPr>
          <w:p w14:paraId="24907BD0" w14:textId="77777777" w:rsidR="005B1647" w:rsidRPr="00DD76DD" w:rsidRDefault="005B1647" w:rsidP="005B1647">
            <w:pPr>
              <w:pStyle w:val="Tabell"/>
              <w:rPr>
                <w:b/>
                <w:bCs/>
              </w:rPr>
            </w:pPr>
            <w:r w:rsidRPr="00DD76DD">
              <w:rPr>
                <w:b/>
                <w:bCs/>
              </w:rPr>
              <w:t>SUMMA KAPITAL OCH SKULDER</w:t>
            </w:r>
          </w:p>
        </w:tc>
        <w:tc>
          <w:tcPr>
            <w:tcW w:w="444" w:type="pct"/>
            <w:noWrap/>
            <w:hideMark/>
          </w:tcPr>
          <w:p w14:paraId="55EAA778" w14:textId="77777777" w:rsidR="005B1647" w:rsidRPr="00DD76DD"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p>
        </w:tc>
        <w:tc>
          <w:tcPr>
            <w:tcW w:w="893" w:type="pct"/>
            <w:noWrap/>
            <w:hideMark/>
          </w:tcPr>
          <w:p w14:paraId="26279D65" w14:textId="3D50C2F0" w:rsidR="005B1647" w:rsidRPr="00DD76DD"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DD76DD">
              <w:rPr>
                <w:b/>
                <w:bCs/>
              </w:rPr>
              <w:t>1 94</w:t>
            </w:r>
            <w:r>
              <w:rPr>
                <w:b/>
                <w:bCs/>
              </w:rPr>
              <w:t>7</w:t>
            </w:r>
            <w:r w:rsidRPr="00DD76DD">
              <w:rPr>
                <w:b/>
                <w:bCs/>
              </w:rPr>
              <w:t xml:space="preserve"> </w:t>
            </w:r>
            <w:r>
              <w:rPr>
                <w:b/>
                <w:bCs/>
              </w:rPr>
              <w:t>378</w:t>
            </w:r>
          </w:p>
        </w:tc>
        <w:tc>
          <w:tcPr>
            <w:tcW w:w="873" w:type="pct"/>
            <w:noWrap/>
            <w:hideMark/>
          </w:tcPr>
          <w:p w14:paraId="58CDF1F9" w14:textId="77777777" w:rsidR="005B1647" w:rsidRPr="00DD76DD"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DD76DD">
              <w:rPr>
                <w:b/>
                <w:bCs/>
              </w:rPr>
              <w:t>1 983 794</w:t>
            </w:r>
          </w:p>
        </w:tc>
      </w:tr>
      <w:tr w:rsidR="00155607" w14:paraId="5EAC86B3" w14:textId="77777777" w:rsidTr="007E5169">
        <w:trPr>
          <w:trHeight w:val="300"/>
        </w:trPr>
        <w:tc>
          <w:tcPr>
            <w:cnfStyle w:val="001000000000" w:firstRow="0" w:lastRow="0" w:firstColumn="1" w:lastColumn="0" w:oddVBand="0" w:evenVBand="0" w:oddHBand="0" w:evenHBand="0" w:firstRowFirstColumn="0" w:firstRowLastColumn="0" w:lastRowFirstColumn="0" w:lastRowLastColumn="0"/>
            <w:tcW w:w="2790" w:type="pct"/>
            <w:noWrap/>
            <w:hideMark/>
          </w:tcPr>
          <w:p w14:paraId="3B932C81" w14:textId="77777777" w:rsidR="005B1647" w:rsidRPr="00DD76DD" w:rsidRDefault="005B1647" w:rsidP="005B1647">
            <w:pPr>
              <w:pStyle w:val="Tabell"/>
            </w:pPr>
            <w:r w:rsidRPr="00DD76DD">
              <w:t>Garantiförbindelser</w:t>
            </w:r>
          </w:p>
        </w:tc>
        <w:tc>
          <w:tcPr>
            <w:tcW w:w="444" w:type="pct"/>
            <w:noWrap/>
            <w:hideMark/>
          </w:tcPr>
          <w:p w14:paraId="181F1F9E" w14:textId="77777777" w:rsidR="005B1647" w:rsidRPr="00DD76D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D76DD">
              <w:t>56</w:t>
            </w:r>
          </w:p>
        </w:tc>
        <w:tc>
          <w:tcPr>
            <w:tcW w:w="893" w:type="pct"/>
            <w:noWrap/>
            <w:hideMark/>
          </w:tcPr>
          <w:p w14:paraId="7D0CA033" w14:textId="77777777" w:rsidR="005B1647" w:rsidRPr="00DD76D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D76DD">
              <w:t>5 363</w:t>
            </w:r>
          </w:p>
        </w:tc>
        <w:tc>
          <w:tcPr>
            <w:tcW w:w="873" w:type="pct"/>
            <w:noWrap/>
            <w:hideMark/>
          </w:tcPr>
          <w:p w14:paraId="686AC062" w14:textId="77777777" w:rsidR="005B1647" w:rsidRPr="00DD76D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D76DD">
              <w:t>4 360</w:t>
            </w:r>
          </w:p>
        </w:tc>
      </w:tr>
      <w:tr w:rsidR="00155607" w:rsidRPr="007E5169" w14:paraId="1BB85C84" w14:textId="77777777" w:rsidTr="007E5169">
        <w:trPr>
          <w:cnfStyle w:val="010000000000" w:firstRow="0" w:lastRow="1" w:firstColumn="0" w:lastColumn="0" w:oddVBand="0" w:evenVBand="0" w:oddHBand="0"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2790" w:type="pct"/>
            <w:noWrap/>
            <w:hideMark/>
          </w:tcPr>
          <w:p w14:paraId="177AF4EA" w14:textId="77777777" w:rsidR="005B1647" w:rsidRPr="007E5169" w:rsidRDefault="005B1647" w:rsidP="007E5169">
            <w:pPr>
              <w:pStyle w:val="Tabell"/>
            </w:pPr>
            <w:r w:rsidRPr="007E5169">
              <w:t>Övriga ansvarsförbindelser</w:t>
            </w:r>
          </w:p>
        </w:tc>
        <w:tc>
          <w:tcPr>
            <w:tcW w:w="444" w:type="pct"/>
            <w:noWrap/>
            <w:hideMark/>
          </w:tcPr>
          <w:p w14:paraId="63126962" w14:textId="77777777" w:rsidR="005B1647" w:rsidRPr="007E5169" w:rsidRDefault="005B1647" w:rsidP="005B1647">
            <w:pPr>
              <w:pStyle w:val="Tabell"/>
              <w:cnfStyle w:val="010000000000" w:firstRow="0" w:lastRow="1" w:firstColumn="0" w:lastColumn="0" w:oddVBand="0" w:evenVBand="0" w:oddHBand="0" w:evenHBand="0" w:firstRowFirstColumn="0" w:firstRowLastColumn="0" w:lastRowFirstColumn="0" w:lastRowLastColumn="0"/>
            </w:pPr>
            <w:r w:rsidRPr="007E5169">
              <w:t>57</w:t>
            </w:r>
          </w:p>
        </w:tc>
        <w:tc>
          <w:tcPr>
            <w:tcW w:w="893" w:type="pct"/>
            <w:noWrap/>
            <w:hideMark/>
          </w:tcPr>
          <w:p w14:paraId="5461AD2A" w14:textId="4B1A8A64" w:rsidR="005B1647" w:rsidRPr="007E5169" w:rsidRDefault="005B1647" w:rsidP="005B1647">
            <w:pPr>
              <w:pStyle w:val="Tabell"/>
              <w:cnfStyle w:val="010000000000" w:firstRow="0" w:lastRow="1" w:firstColumn="0" w:lastColumn="0" w:oddVBand="0" w:evenVBand="0" w:oddHBand="0" w:evenHBand="0" w:firstRowFirstColumn="0" w:firstRowLastColumn="0" w:lastRowFirstColumn="0" w:lastRowLastColumn="0"/>
            </w:pPr>
            <w:r w:rsidRPr="007E5169">
              <w:t>56 374–103 258</w:t>
            </w:r>
          </w:p>
        </w:tc>
        <w:tc>
          <w:tcPr>
            <w:tcW w:w="873" w:type="pct"/>
            <w:noWrap/>
            <w:hideMark/>
          </w:tcPr>
          <w:p w14:paraId="423D18EC" w14:textId="60A22947" w:rsidR="005B1647" w:rsidRPr="007E5169" w:rsidRDefault="005B1647" w:rsidP="005B1647">
            <w:pPr>
              <w:pStyle w:val="Tabell"/>
              <w:cnfStyle w:val="010000000000" w:firstRow="0" w:lastRow="1" w:firstColumn="0" w:lastColumn="0" w:oddVBand="0" w:evenVBand="0" w:oddHBand="0" w:evenHBand="0" w:firstRowFirstColumn="0" w:firstRowLastColumn="0" w:lastRowFirstColumn="0" w:lastRowLastColumn="0"/>
            </w:pPr>
            <w:r w:rsidRPr="007E5169">
              <w:t>32 618–72 732</w:t>
            </w:r>
          </w:p>
        </w:tc>
      </w:tr>
    </w:tbl>
    <w:p w14:paraId="1713378F" w14:textId="5CB32ACB" w:rsidR="005B1647" w:rsidRDefault="005B1647" w:rsidP="005B1647">
      <w:pPr>
        <w:pStyle w:val="Rubrik4utannumrering"/>
      </w:pPr>
      <w:r>
        <w:t>Positiv nettoförmögenhet</w:t>
      </w:r>
    </w:p>
    <w:p w14:paraId="57471A40" w14:textId="4D61101E" w:rsidR="005B1647" w:rsidRDefault="005B1647" w:rsidP="005B1647">
      <w:pPr>
        <w:pStyle w:val="Brdtext"/>
      </w:pPr>
      <w:r>
        <w:t>Statens nettoförmögenhet är skillnaden mellan tillgångarnas och skuldernas bokförda värde. Statsskulden svarar för den övervägande delen av skulderna och motsvarar i huvudsak statens budgets ackumulerade underskott över åren. Vid utgången av 2019 var nettoförmögenheten 80 miljarder kronor. Det är en ökning med knappt 98 mil</w:t>
      </w:r>
      <w:r>
        <w:softHyphen/>
        <w:t>jarder kronor jämfört med 2018 då nettoförmögenheten var -18 miljarder kronor. Nettoförmögenheten har därmed övergått från att vara negativ till att vara positiv.</w:t>
      </w:r>
    </w:p>
    <w:p w14:paraId="48FC1A6F" w14:textId="2B2DDE89" w:rsidR="005B1647" w:rsidRDefault="005B1647" w:rsidP="005B1647">
      <w:pPr>
        <w:pStyle w:val="Brdtext"/>
      </w:pPr>
      <w:r>
        <w:t>Förändringen av nettoförmögenheten förklaras främst av årets överskott i resultat</w:t>
      </w:r>
      <w:r>
        <w:softHyphen/>
        <w:t xml:space="preserve">räkningen om 116 miljarder kronor. Förändrad avsättning till tjänstepensioner påverkade nettoförmögenheten med -13 miljarder kronor och förändring av vissa poster som redovisas direkt mot eget kapital hos hel- och delägda företag påverkade </w:t>
      </w:r>
      <w:r>
        <w:lastRenderedPageBreak/>
        <w:t>nettoförmögenheten med -6 miljarder kronor. Nettoförmögenheten påverkas även av andra transaktioner som förändrar tillgångars eller skulders värde utan att de redovisas över resultaträkningen.</w:t>
      </w:r>
    </w:p>
    <w:p w14:paraId="6F5F2757" w14:textId="065B2DDA" w:rsidR="005B1647" w:rsidRPr="00F9096C" w:rsidRDefault="005B1647" w:rsidP="005B1647">
      <w:pPr>
        <w:pStyle w:val="Brdtext"/>
      </w:pPr>
      <w:r w:rsidRPr="00396CB4">
        <w:t xml:space="preserve">Nettoförmögenhetens förändring fördelad på balansräkningens olika delar kan </w:t>
      </w:r>
      <w:r>
        <w:t>beskrivas</w:t>
      </w:r>
      <w:r w:rsidRPr="00396CB4">
        <w:t xml:space="preserve"> så här:</w:t>
      </w:r>
    </w:p>
    <w:tbl>
      <w:tblPr>
        <w:tblStyle w:val="RKBPTabell"/>
        <w:tblW w:w="5000" w:type="pct"/>
        <w:tblLook w:val="04E0" w:firstRow="1" w:lastRow="1" w:firstColumn="1" w:lastColumn="0" w:noHBand="0" w:noVBand="1"/>
      </w:tblPr>
      <w:tblGrid>
        <w:gridCol w:w="4540"/>
        <w:gridCol w:w="2830"/>
      </w:tblGrid>
      <w:tr w:rsidR="00155607" w14:paraId="0AC2057B" w14:textId="77777777" w:rsidTr="00155607">
        <w:trPr>
          <w:cnfStyle w:val="100000000000" w:firstRow="1" w:lastRow="0" w:firstColumn="0" w:lastColumn="0" w:oddVBand="0" w:evenVBand="0" w:oddHBand="0" w:evenHBand="0" w:firstRowFirstColumn="0" w:firstRowLastColumn="0" w:lastRowFirstColumn="0" w:lastRowLastColumn="0"/>
          <w:trHeight w:val="170"/>
          <w:tblHeader w:val="0"/>
        </w:trPr>
        <w:tc>
          <w:tcPr>
            <w:cnfStyle w:val="001000000000" w:firstRow="0" w:lastRow="0" w:firstColumn="1" w:lastColumn="0" w:oddVBand="0" w:evenVBand="0" w:oddHBand="0" w:evenHBand="0" w:firstRowFirstColumn="0" w:firstRowLastColumn="0" w:lastRowFirstColumn="0" w:lastRowLastColumn="0"/>
            <w:tcW w:w="3080" w:type="pct"/>
            <w:tcBorders>
              <w:left w:val="none" w:sz="0" w:space="0" w:color="auto"/>
              <w:right w:val="none" w:sz="0" w:space="0" w:color="auto"/>
              <w:tl2br w:val="none" w:sz="0" w:space="0" w:color="auto"/>
              <w:tr2bl w:val="none" w:sz="0" w:space="0" w:color="auto"/>
            </w:tcBorders>
            <w:shd w:val="clear" w:color="auto" w:fill="auto"/>
            <w:hideMark/>
          </w:tcPr>
          <w:p w14:paraId="197FA57A" w14:textId="053A4328" w:rsidR="005B1647" w:rsidRPr="00F9096C" w:rsidRDefault="005B1647" w:rsidP="005B1647">
            <w:pPr>
              <w:pStyle w:val="TabellHuvud"/>
            </w:pPr>
          </w:p>
        </w:tc>
        <w:tc>
          <w:tcPr>
            <w:tcW w:w="1920" w:type="pct"/>
            <w:tcBorders>
              <w:left w:val="none" w:sz="0" w:space="0" w:color="auto"/>
              <w:right w:val="none" w:sz="0" w:space="0" w:color="auto"/>
              <w:tl2br w:val="none" w:sz="0" w:space="0" w:color="auto"/>
              <w:tr2bl w:val="none" w:sz="0" w:space="0" w:color="auto"/>
            </w:tcBorders>
            <w:shd w:val="clear" w:color="auto" w:fill="auto"/>
            <w:hideMark/>
          </w:tcPr>
          <w:p w14:paraId="50FBF9FC" w14:textId="77777777" w:rsidR="005B1647" w:rsidRPr="00F9096C"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F9096C">
              <w:t>Miljarder kronor</w:t>
            </w:r>
          </w:p>
        </w:tc>
      </w:tr>
      <w:tr w:rsidR="00155607" w14:paraId="5058E4C6"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3080" w:type="pct"/>
            <w:tcBorders>
              <w:top w:val="single" w:sz="12" w:space="0" w:color="auto"/>
            </w:tcBorders>
            <w:hideMark/>
          </w:tcPr>
          <w:p w14:paraId="6210E1CD" w14:textId="3DCC33EB" w:rsidR="005B1647" w:rsidRPr="00F9096C" w:rsidRDefault="005B1647" w:rsidP="005B1647">
            <w:pPr>
              <w:pStyle w:val="Tabell"/>
            </w:pPr>
            <w:r>
              <w:t>Minskning</w:t>
            </w:r>
            <w:r w:rsidRPr="00F9096C">
              <w:t xml:space="preserve"> av tillgångar</w:t>
            </w:r>
          </w:p>
        </w:tc>
        <w:tc>
          <w:tcPr>
            <w:tcW w:w="1920" w:type="pct"/>
            <w:tcBorders>
              <w:top w:val="single" w:sz="12" w:space="0" w:color="auto"/>
            </w:tcBorders>
            <w:hideMark/>
          </w:tcPr>
          <w:p w14:paraId="3CB35F59" w14:textId="3243AC28" w:rsidR="005B1647" w:rsidRPr="00F9096C" w:rsidRDefault="005B1647" w:rsidP="005B1647">
            <w:pPr>
              <w:pStyle w:val="Tabell"/>
              <w:cnfStyle w:val="000000000000" w:firstRow="0" w:lastRow="0" w:firstColumn="0" w:lastColumn="0" w:oddVBand="0" w:evenVBand="0" w:oddHBand="0" w:evenHBand="0" w:firstRowFirstColumn="0" w:firstRowLastColumn="0" w:lastRowFirstColumn="0" w:lastRowLastColumn="0"/>
            </w:pPr>
            <w:r>
              <w:t>-36</w:t>
            </w:r>
          </w:p>
        </w:tc>
      </w:tr>
      <w:tr w:rsidR="00155607" w14:paraId="7D4D5665"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3080" w:type="pct"/>
            <w:hideMark/>
          </w:tcPr>
          <w:p w14:paraId="4BB8674A" w14:textId="4F2A6031" w:rsidR="005B1647" w:rsidRPr="00F9096C" w:rsidRDefault="005B1647" w:rsidP="005B1647">
            <w:pPr>
              <w:pStyle w:val="Tabell"/>
            </w:pPr>
            <w:r w:rsidRPr="00F9096C">
              <w:t xml:space="preserve">Ökning av </w:t>
            </w:r>
            <w:r>
              <w:t>fonder</w:t>
            </w:r>
          </w:p>
        </w:tc>
        <w:tc>
          <w:tcPr>
            <w:tcW w:w="1920" w:type="pct"/>
            <w:hideMark/>
          </w:tcPr>
          <w:p w14:paraId="7C5F538D" w14:textId="3E01FF1F" w:rsidR="005B1647" w:rsidRPr="00F9096C" w:rsidRDefault="005B1647" w:rsidP="005B1647">
            <w:pPr>
              <w:pStyle w:val="Tabell"/>
              <w:cnfStyle w:val="000000000000" w:firstRow="0" w:lastRow="0" w:firstColumn="0" w:lastColumn="0" w:oddVBand="0" w:evenVBand="0" w:oddHBand="0" w:evenHBand="0" w:firstRowFirstColumn="0" w:firstRowLastColumn="0" w:lastRowFirstColumn="0" w:lastRowLastColumn="0"/>
            </w:pPr>
            <w:r>
              <w:t>-13</w:t>
            </w:r>
          </w:p>
        </w:tc>
      </w:tr>
      <w:tr w:rsidR="00155607" w14:paraId="1AF8520F"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3080" w:type="pct"/>
            <w:hideMark/>
          </w:tcPr>
          <w:p w14:paraId="7B77101E" w14:textId="77777777" w:rsidR="005B1647" w:rsidRPr="00F9096C" w:rsidRDefault="005B1647" w:rsidP="005B1647">
            <w:pPr>
              <w:pStyle w:val="Tabell"/>
            </w:pPr>
            <w:r w:rsidRPr="00F9096C">
              <w:t>Ökning av avsättningar</w:t>
            </w:r>
          </w:p>
        </w:tc>
        <w:tc>
          <w:tcPr>
            <w:tcW w:w="1920" w:type="pct"/>
            <w:hideMark/>
          </w:tcPr>
          <w:p w14:paraId="21B2480F" w14:textId="77777777" w:rsidR="005B1647" w:rsidRPr="00F9096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9096C">
              <w:t>-19</w:t>
            </w:r>
          </w:p>
        </w:tc>
      </w:tr>
      <w:tr w:rsidR="00155607" w14:paraId="4370DC8B"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3080" w:type="pct"/>
            <w:hideMark/>
          </w:tcPr>
          <w:p w14:paraId="77C8D86F" w14:textId="60C68B5F" w:rsidR="005B1647" w:rsidRPr="00F9096C" w:rsidRDefault="005B1647" w:rsidP="005B1647">
            <w:pPr>
              <w:pStyle w:val="Tabell"/>
            </w:pPr>
            <w:r>
              <w:t>Minskning av statsskulden</w:t>
            </w:r>
          </w:p>
        </w:tc>
        <w:tc>
          <w:tcPr>
            <w:tcW w:w="1920" w:type="pct"/>
            <w:hideMark/>
          </w:tcPr>
          <w:p w14:paraId="6F240DF0" w14:textId="4A52CEB7" w:rsidR="005B1647" w:rsidRPr="00F9096C" w:rsidRDefault="005B1647" w:rsidP="005B1647">
            <w:pPr>
              <w:pStyle w:val="Tabell"/>
              <w:cnfStyle w:val="000000000000" w:firstRow="0" w:lastRow="0" w:firstColumn="0" w:lastColumn="0" w:oddVBand="0" w:evenVBand="0" w:oddHBand="0" w:evenHBand="0" w:firstRowFirstColumn="0" w:firstRowLastColumn="0" w:lastRowFirstColumn="0" w:lastRowLastColumn="0"/>
            </w:pPr>
            <w:r>
              <w:t>+143</w:t>
            </w:r>
          </w:p>
        </w:tc>
      </w:tr>
      <w:tr w:rsidR="00155607" w14:paraId="5BC9AB31"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3080" w:type="pct"/>
          </w:tcPr>
          <w:p w14:paraId="50496E2F" w14:textId="2A572848" w:rsidR="005B1647" w:rsidRPr="00211F60" w:rsidRDefault="005B1647" w:rsidP="005B1647">
            <w:pPr>
              <w:pStyle w:val="Tabell"/>
            </w:pPr>
            <w:r>
              <w:t>Minskning av övriga skulder</w:t>
            </w:r>
          </w:p>
        </w:tc>
        <w:tc>
          <w:tcPr>
            <w:tcW w:w="1920" w:type="pct"/>
          </w:tcPr>
          <w:p w14:paraId="2C14DFEF" w14:textId="3569383D" w:rsidR="005B1647" w:rsidRPr="00211F60" w:rsidRDefault="005B1647" w:rsidP="005B1647">
            <w:pPr>
              <w:pStyle w:val="Tabell"/>
              <w:cnfStyle w:val="000000000000" w:firstRow="0" w:lastRow="0" w:firstColumn="0" w:lastColumn="0" w:oddVBand="0" w:evenVBand="0" w:oddHBand="0" w:evenHBand="0" w:firstRowFirstColumn="0" w:firstRowLastColumn="0" w:lastRowFirstColumn="0" w:lastRowLastColumn="0"/>
            </w:pPr>
            <w:r>
              <w:t>+23</w:t>
            </w:r>
          </w:p>
        </w:tc>
      </w:tr>
      <w:tr w:rsidR="00155607" w14:paraId="62B969D0" w14:textId="77777777" w:rsidTr="00155607">
        <w:trPr>
          <w:cnfStyle w:val="010000000000" w:firstRow="0" w:lastRow="1" w:firstColumn="0" w:lastColumn="0" w:oddVBand="0" w:evenVBand="0" w:oddHBand="0" w:evenHBand="0" w:firstRowFirstColumn="0" w:firstRowLastColumn="0" w:lastRowFirstColumn="0" w:lastRowLastColumn="0"/>
          <w:trHeight w:val="170"/>
        </w:trPr>
        <w:tc>
          <w:tcPr>
            <w:cnfStyle w:val="001000000000" w:firstRow="0" w:lastRow="0" w:firstColumn="1" w:lastColumn="0" w:oddVBand="0" w:evenVBand="0" w:oddHBand="0" w:evenHBand="0" w:firstRowFirstColumn="0" w:firstRowLastColumn="0" w:lastRowFirstColumn="0" w:lastRowLastColumn="0"/>
            <w:tcW w:w="3080" w:type="pct"/>
          </w:tcPr>
          <w:p w14:paraId="6519BBFE" w14:textId="0ADCCD26" w:rsidR="005B1647" w:rsidRPr="00F9096C" w:rsidRDefault="005B1647" w:rsidP="005B1647">
            <w:pPr>
              <w:pStyle w:val="Tabell"/>
              <w:rPr>
                <w:b w:val="0"/>
                <w:bCs/>
              </w:rPr>
            </w:pPr>
            <w:r w:rsidRPr="00F9096C">
              <w:rPr>
                <w:bCs/>
              </w:rPr>
              <w:t>Summa</w:t>
            </w:r>
          </w:p>
        </w:tc>
        <w:tc>
          <w:tcPr>
            <w:tcW w:w="1920" w:type="pct"/>
          </w:tcPr>
          <w:p w14:paraId="274DEE9E" w14:textId="7B41B34A" w:rsidR="005B1647" w:rsidRPr="00F9096C" w:rsidRDefault="005B1647" w:rsidP="005B1647">
            <w:pPr>
              <w:pStyle w:val="Tabell"/>
              <w:cnfStyle w:val="010000000000" w:firstRow="0" w:lastRow="1" w:firstColumn="0" w:lastColumn="0" w:oddVBand="0" w:evenVBand="0" w:oddHBand="0" w:evenHBand="0" w:firstRowFirstColumn="0" w:firstRowLastColumn="0" w:lastRowFirstColumn="0" w:lastRowLastColumn="0"/>
              <w:rPr>
                <w:b w:val="0"/>
                <w:bCs/>
              </w:rPr>
            </w:pPr>
            <w:r>
              <w:rPr>
                <w:bCs/>
              </w:rPr>
              <w:t>98</w:t>
            </w:r>
          </w:p>
        </w:tc>
      </w:tr>
    </w:tbl>
    <w:p w14:paraId="04CB5DC6" w14:textId="2FD64AD4" w:rsidR="005B1647" w:rsidRDefault="005B1647" w:rsidP="005B1647">
      <w:pPr>
        <w:pStyle w:val="Brdtext"/>
        <w:spacing w:before="160"/>
      </w:pPr>
      <w:r w:rsidRPr="00396CB4">
        <w:t>Förändringen av nettoförmögenheten kan även beskrivas på följande sätt:</w:t>
      </w:r>
    </w:p>
    <w:tbl>
      <w:tblPr>
        <w:tblStyle w:val="RKBPTabell"/>
        <w:tblW w:w="5000" w:type="pct"/>
        <w:tblLook w:val="04E0" w:firstRow="1" w:lastRow="1" w:firstColumn="1" w:lastColumn="0" w:noHBand="0" w:noVBand="1"/>
      </w:tblPr>
      <w:tblGrid>
        <w:gridCol w:w="4678"/>
        <w:gridCol w:w="2692"/>
      </w:tblGrid>
      <w:tr w:rsidR="00155607" w14:paraId="7E1D49CB" w14:textId="77777777" w:rsidTr="00155607">
        <w:trPr>
          <w:cnfStyle w:val="100000000000" w:firstRow="1" w:lastRow="0" w:firstColumn="0" w:lastColumn="0" w:oddVBand="0" w:evenVBand="0" w:oddHBand="0" w:evenHBand="0" w:firstRowFirstColumn="0" w:firstRowLastColumn="0" w:lastRowFirstColumn="0" w:lastRowLastColumn="0"/>
          <w:trHeight w:val="170"/>
          <w:tblHeader w:val="0"/>
        </w:trPr>
        <w:tc>
          <w:tcPr>
            <w:cnfStyle w:val="001000000000" w:firstRow="0" w:lastRow="0" w:firstColumn="1" w:lastColumn="0" w:oddVBand="0" w:evenVBand="0" w:oddHBand="0" w:evenHBand="0" w:firstRowFirstColumn="0" w:firstRowLastColumn="0" w:lastRowFirstColumn="0" w:lastRowLastColumn="0"/>
            <w:tcW w:w="3174" w:type="pct"/>
            <w:tcBorders>
              <w:left w:val="none" w:sz="0" w:space="0" w:color="auto"/>
              <w:right w:val="none" w:sz="0" w:space="0" w:color="auto"/>
              <w:tl2br w:val="none" w:sz="0" w:space="0" w:color="auto"/>
              <w:tr2bl w:val="none" w:sz="0" w:space="0" w:color="auto"/>
            </w:tcBorders>
            <w:shd w:val="clear" w:color="auto" w:fill="auto"/>
            <w:hideMark/>
          </w:tcPr>
          <w:p w14:paraId="1FFAE1E6" w14:textId="77777777" w:rsidR="005B1647" w:rsidRPr="00F9096C" w:rsidRDefault="005B1647" w:rsidP="005B1647">
            <w:pPr>
              <w:pStyle w:val="TabellHuvud"/>
            </w:pPr>
          </w:p>
        </w:tc>
        <w:tc>
          <w:tcPr>
            <w:tcW w:w="1826" w:type="pct"/>
            <w:tcBorders>
              <w:left w:val="none" w:sz="0" w:space="0" w:color="auto"/>
              <w:right w:val="none" w:sz="0" w:space="0" w:color="auto"/>
              <w:tl2br w:val="none" w:sz="0" w:space="0" w:color="auto"/>
              <w:tr2bl w:val="none" w:sz="0" w:space="0" w:color="auto"/>
            </w:tcBorders>
            <w:shd w:val="clear" w:color="auto" w:fill="auto"/>
            <w:hideMark/>
          </w:tcPr>
          <w:p w14:paraId="76B8F703" w14:textId="77777777" w:rsidR="005B1647" w:rsidRPr="00F9096C"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F9096C">
              <w:t>Miljarder kronor</w:t>
            </w:r>
          </w:p>
        </w:tc>
      </w:tr>
      <w:tr w:rsidR="00155607" w14:paraId="44A4ECE7"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3174" w:type="pct"/>
            <w:tcBorders>
              <w:top w:val="single" w:sz="12" w:space="0" w:color="auto"/>
            </w:tcBorders>
            <w:hideMark/>
          </w:tcPr>
          <w:p w14:paraId="7D4B5D6F" w14:textId="77777777" w:rsidR="005B1647" w:rsidRPr="00F9096C" w:rsidRDefault="005B1647" w:rsidP="005B1647">
            <w:pPr>
              <w:pStyle w:val="Tabell"/>
            </w:pPr>
            <w:r w:rsidRPr="00F9096C">
              <w:t>Årets överskott enligt resultaträkningen</w:t>
            </w:r>
          </w:p>
        </w:tc>
        <w:tc>
          <w:tcPr>
            <w:tcW w:w="1826" w:type="pct"/>
            <w:tcBorders>
              <w:top w:val="single" w:sz="12" w:space="0" w:color="auto"/>
            </w:tcBorders>
            <w:hideMark/>
          </w:tcPr>
          <w:p w14:paraId="4F4C6C0D" w14:textId="3CA556CC" w:rsidR="005B1647" w:rsidRPr="00F9096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9096C">
              <w:t>1</w:t>
            </w:r>
            <w:r>
              <w:t>16</w:t>
            </w:r>
          </w:p>
        </w:tc>
      </w:tr>
      <w:tr w:rsidR="00155607" w14:paraId="06213303"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3174" w:type="pct"/>
            <w:hideMark/>
          </w:tcPr>
          <w:p w14:paraId="64E349D8" w14:textId="77777777" w:rsidR="005B1647" w:rsidRPr="00F9096C" w:rsidRDefault="005B1647" w:rsidP="005B1647">
            <w:pPr>
              <w:pStyle w:val="Tabell"/>
            </w:pPr>
            <w:r w:rsidRPr="00F9096C">
              <w:t>Förändrad avsättning till tjänstepensioner</w:t>
            </w:r>
          </w:p>
        </w:tc>
        <w:tc>
          <w:tcPr>
            <w:tcW w:w="1826" w:type="pct"/>
            <w:hideMark/>
          </w:tcPr>
          <w:p w14:paraId="7E94D26F" w14:textId="53795523" w:rsidR="005B1647" w:rsidRPr="00F9096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9096C">
              <w:t>-1</w:t>
            </w:r>
            <w:r>
              <w:t>3</w:t>
            </w:r>
          </w:p>
        </w:tc>
      </w:tr>
      <w:tr w:rsidR="00155607" w14:paraId="42AEAC71"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3174" w:type="pct"/>
            <w:hideMark/>
          </w:tcPr>
          <w:p w14:paraId="4AE22811" w14:textId="29A3258D" w:rsidR="005B1647" w:rsidRPr="00F9096C" w:rsidRDefault="005B1647" w:rsidP="005B1647">
            <w:pPr>
              <w:pStyle w:val="Tabell"/>
            </w:pPr>
            <w:r>
              <w:t>Värdeförändring av aktier och andelar i hel- och delägda företag</w:t>
            </w:r>
          </w:p>
        </w:tc>
        <w:tc>
          <w:tcPr>
            <w:tcW w:w="1826" w:type="pct"/>
            <w:hideMark/>
          </w:tcPr>
          <w:p w14:paraId="6127FF52" w14:textId="23C6C9C4" w:rsidR="005B1647" w:rsidRPr="00F9096C" w:rsidRDefault="005B1647" w:rsidP="005B1647">
            <w:pPr>
              <w:pStyle w:val="Tabell"/>
              <w:cnfStyle w:val="000000000000" w:firstRow="0" w:lastRow="0" w:firstColumn="0" w:lastColumn="0" w:oddVBand="0" w:evenVBand="0" w:oddHBand="0" w:evenHBand="0" w:firstRowFirstColumn="0" w:firstRowLastColumn="0" w:lastRowFirstColumn="0" w:lastRowLastColumn="0"/>
            </w:pPr>
            <w:r>
              <w:t>-6</w:t>
            </w:r>
          </w:p>
        </w:tc>
      </w:tr>
      <w:tr w:rsidR="00155607" w14:paraId="421A474A"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3174" w:type="pct"/>
            <w:tcBorders>
              <w:bottom w:val="single" w:sz="4" w:space="0" w:color="auto"/>
            </w:tcBorders>
            <w:hideMark/>
          </w:tcPr>
          <w:p w14:paraId="436CEEC2" w14:textId="22C456A4" w:rsidR="005B1647" w:rsidRPr="00F9096C" w:rsidRDefault="005B1647" w:rsidP="005B1647">
            <w:pPr>
              <w:pStyle w:val="Tabell"/>
            </w:pPr>
            <w:r>
              <w:t>Övrigt</w:t>
            </w:r>
          </w:p>
        </w:tc>
        <w:tc>
          <w:tcPr>
            <w:tcW w:w="1826" w:type="pct"/>
            <w:tcBorders>
              <w:bottom w:val="single" w:sz="4" w:space="0" w:color="auto"/>
            </w:tcBorders>
            <w:hideMark/>
          </w:tcPr>
          <w:p w14:paraId="45106084" w14:textId="6C5E5E03" w:rsidR="005B1647" w:rsidRPr="00F9096C" w:rsidRDefault="005B1647" w:rsidP="005B1647">
            <w:pPr>
              <w:pStyle w:val="Tabell"/>
              <w:cnfStyle w:val="000000000000" w:firstRow="0" w:lastRow="0" w:firstColumn="0" w:lastColumn="0" w:oddVBand="0" w:evenVBand="0" w:oddHBand="0" w:evenHBand="0" w:firstRowFirstColumn="0" w:firstRowLastColumn="0" w:lastRowFirstColumn="0" w:lastRowLastColumn="0"/>
            </w:pPr>
            <w:r>
              <w:t>1</w:t>
            </w:r>
          </w:p>
        </w:tc>
      </w:tr>
      <w:tr w:rsidR="00155607" w14:paraId="052DAC5E" w14:textId="77777777" w:rsidTr="00155607">
        <w:trPr>
          <w:cnfStyle w:val="010000000000" w:firstRow="0" w:lastRow="1" w:firstColumn="0" w:lastColumn="0" w:oddVBand="0" w:evenVBand="0" w:oddHBand="0" w:evenHBand="0" w:firstRowFirstColumn="0" w:firstRowLastColumn="0" w:lastRowFirstColumn="0" w:lastRowLastColumn="0"/>
          <w:trHeight w:val="170"/>
        </w:trPr>
        <w:tc>
          <w:tcPr>
            <w:cnfStyle w:val="001000000000" w:firstRow="0" w:lastRow="0" w:firstColumn="1" w:lastColumn="0" w:oddVBand="0" w:evenVBand="0" w:oddHBand="0" w:evenHBand="0" w:firstRowFirstColumn="0" w:firstRowLastColumn="0" w:lastRowFirstColumn="0" w:lastRowLastColumn="0"/>
            <w:tcW w:w="3174" w:type="pct"/>
            <w:tcBorders>
              <w:top w:val="single" w:sz="4" w:space="0" w:color="auto"/>
            </w:tcBorders>
            <w:shd w:val="clear" w:color="auto" w:fill="auto"/>
            <w:hideMark/>
          </w:tcPr>
          <w:p w14:paraId="411C9E19" w14:textId="6719978F" w:rsidR="005B1647" w:rsidRPr="00F9096C" w:rsidRDefault="005B1647" w:rsidP="005B1647">
            <w:pPr>
              <w:pStyle w:val="Tabell"/>
            </w:pPr>
            <w:r>
              <w:t xml:space="preserve">Summa </w:t>
            </w:r>
          </w:p>
        </w:tc>
        <w:tc>
          <w:tcPr>
            <w:tcW w:w="1826" w:type="pct"/>
            <w:tcBorders>
              <w:top w:val="single" w:sz="4" w:space="0" w:color="auto"/>
            </w:tcBorders>
            <w:shd w:val="clear" w:color="auto" w:fill="auto"/>
            <w:hideMark/>
          </w:tcPr>
          <w:p w14:paraId="01E9EA52" w14:textId="6DB985B6" w:rsidR="005B1647" w:rsidRPr="00F9096C" w:rsidRDefault="005B1647" w:rsidP="005B1647">
            <w:pPr>
              <w:pStyle w:val="Tabell"/>
              <w:cnfStyle w:val="010000000000" w:firstRow="0" w:lastRow="1" w:firstColumn="0" w:lastColumn="0" w:oddVBand="0" w:evenVBand="0" w:oddHBand="0" w:evenHBand="0" w:firstRowFirstColumn="0" w:firstRowLastColumn="0" w:lastRowFirstColumn="0" w:lastRowLastColumn="0"/>
            </w:pPr>
            <w:r>
              <w:t>98</w:t>
            </w:r>
          </w:p>
        </w:tc>
      </w:tr>
    </w:tbl>
    <w:p w14:paraId="1E294E22" w14:textId="40172DA1" w:rsidR="005B1647" w:rsidRDefault="005B1647" w:rsidP="005B1647">
      <w:pPr>
        <w:pStyle w:val="Brdtext"/>
        <w:spacing w:before="160"/>
      </w:pPr>
      <w:r>
        <w:t>En utförligare beskrivning av nettoförmögenhetens förändring lämnas i not 41.</w:t>
      </w:r>
    </w:p>
    <w:p w14:paraId="2038CD71" w14:textId="176BD078" w:rsidR="005B1647" w:rsidRDefault="005B1647" w:rsidP="005B1647">
      <w:pPr>
        <w:pStyle w:val="Rubrik3utannumrering"/>
      </w:pPr>
      <w:r>
        <w:t>Tillgångar</w:t>
      </w:r>
    </w:p>
    <w:p w14:paraId="3E2E1D07" w14:textId="77777777" w:rsidR="005B1647" w:rsidRDefault="005B1647" w:rsidP="005B1647">
      <w:pPr>
        <w:pStyle w:val="Rubrik4utannumrering"/>
      </w:pPr>
      <w:r>
        <w:t>Immateriella anläggningstillgångar ökade</w:t>
      </w:r>
    </w:p>
    <w:p w14:paraId="0A1C5922" w14:textId="4E8E2BE5" w:rsidR="005B1647" w:rsidRDefault="005B1647" w:rsidP="005B1647">
      <w:pPr>
        <w:pStyle w:val="Brdtext"/>
      </w:pPr>
      <w:r w:rsidRPr="003615CF">
        <w:t>Immateriella</w:t>
      </w:r>
      <w:r>
        <w:t xml:space="preserve"> anläggningstillgångar ökade med knappt 1 miljard kronor och uppgick vid årsskiftet till 11 miljarder kronor.</w:t>
      </w:r>
    </w:p>
    <w:p w14:paraId="7C941AAE" w14:textId="525BCCDF" w:rsidR="005B1647" w:rsidRDefault="005B1647" w:rsidP="005B1647">
      <w:pPr>
        <w:pStyle w:val="Brdtext"/>
      </w:pPr>
      <w:r>
        <w:t xml:space="preserve">I posten Balanserade utgifter för </w:t>
      </w:r>
      <w:r w:rsidRPr="003615CF">
        <w:t>utveckling</w:t>
      </w:r>
      <w:r>
        <w:t xml:space="preserve"> ingår främst egenutvecklade it-system och program. Investeringarna 2019 uppgick till 3 miljarder kronor. De största tillgångarna finns hos Försäkringskassan, Trafikverket, Skatteverket och Polismyndigheten.</w:t>
      </w:r>
    </w:p>
    <w:p w14:paraId="58D0814A" w14:textId="77777777" w:rsidR="005B1647" w:rsidRDefault="005B1647" w:rsidP="005B1647">
      <w:pPr>
        <w:pStyle w:val="Rubrik4utannumrering"/>
      </w:pPr>
      <w:r>
        <w:t>Nya vägar och järnvägar</w:t>
      </w:r>
    </w:p>
    <w:p w14:paraId="51FCEC4B" w14:textId="0C59BEE8" w:rsidR="005B1647" w:rsidRDefault="005B1647" w:rsidP="005B1647">
      <w:pPr>
        <w:pStyle w:val="Brdtext"/>
      </w:pPr>
      <w:r>
        <w:t>Materiella anläggningstillgångar ökade med 31 miljarder kronor och uppgick till 624 miljarder kronor.</w:t>
      </w:r>
    </w:p>
    <w:p w14:paraId="6F01CF1D" w14:textId="77777777" w:rsidR="005B1647" w:rsidRDefault="005B1647" w:rsidP="005B1647">
      <w:pPr>
        <w:pStyle w:val="Brdtext"/>
      </w:pPr>
      <w:r>
        <w:t>Trafikverket redovisar investeringar i statliga väg- och järnvägsanläggningar. Värdet av nya väganläggningar som blev klara under 2019 var 8 miljarder kronor och värdet av nya järnvägsanläggningar var 6 miljarder kronor.</w:t>
      </w:r>
    </w:p>
    <w:p w14:paraId="33736B85" w14:textId="77777777" w:rsidR="005B1647" w:rsidRDefault="005B1647" w:rsidP="005B1647">
      <w:pPr>
        <w:pStyle w:val="Rubrik4utannumrering"/>
      </w:pPr>
      <w:r>
        <w:t>Stora pågående nyanläggningar</w:t>
      </w:r>
    </w:p>
    <w:p w14:paraId="6097E860" w14:textId="70F928DE" w:rsidR="005B1647" w:rsidRDefault="005B1647" w:rsidP="005B1647">
      <w:pPr>
        <w:pStyle w:val="Brdtext"/>
      </w:pPr>
      <w:r>
        <w:t>Årets investeringar uppgick till 36 miljarder kronor vilket är en ökning med 4 miljarder kronor. Trafikverkets investeringar uppgick till 29 miljarder kronor vilket bl.a. avser många stora väg- och järnvägsprojekt. Affärsverket svenska kraftnäts investeringar uppgick till 3 miljarder kronor och även Fortifikationsverket investerade i pågående nyanläggningar om 3 miljarder kronor.</w:t>
      </w:r>
    </w:p>
    <w:p w14:paraId="3EBA90B4" w14:textId="77777777" w:rsidR="005B1647" w:rsidRDefault="005B1647" w:rsidP="005B1647">
      <w:pPr>
        <w:pStyle w:val="Rubrik4utannumrering"/>
      </w:pPr>
      <w:r>
        <w:lastRenderedPageBreak/>
        <w:t>Beredskapstillgångar ökade</w:t>
      </w:r>
    </w:p>
    <w:p w14:paraId="164E1D77" w14:textId="7C0B5F13" w:rsidR="005B1647" w:rsidRDefault="005B1647" w:rsidP="005B1647">
      <w:pPr>
        <w:pStyle w:val="Brdtext"/>
      </w:pPr>
      <w:r>
        <w:t>Nyanskaffning av militära beredskapsinventarier uppgick till 12 miljarder kronor och av- och nedskrivningar uppgick till 7 miljarder kronor under 2019. Årets nyanskaffning har ökat med 5 miljarder kronor under året vilket främst avser utveckling och anskaffning av JAS 39E och anskaffning av ubåt, helikopter, sjöstrids- och fordonssystem. Beredskapslagrets värde ökade med 2 miljarder kronor under året vilket bl.a. beror på inleveranser av ammunition, reservdelsmateriel och livsmedel.</w:t>
      </w:r>
    </w:p>
    <w:p w14:paraId="4DCD0A10" w14:textId="77777777" w:rsidR="005B1647" w:rsidRDefault="005B1647" w:rsidP="005B1647">
      <w:pPr>
        <w:pStyle w:val="Rubrik4utannumrering"/>
      </w:pPr>
      <w:r>
        <w:t>Värdet på Vattenfall, Akademiska hus och LKAB ökade</w:t>
      </w:r>
    </w:p>
    <w:p w14:paraId="4E07EB9E" w14:textId="77777777" w:rsidR="005B1647" w:rsidRDefault="005B1647" w:rsidP="005B1647">
      <w:pPr>
        <w:pStyle w:val="Brdtext"/>
      </w:pPr>
      <w:r>
        <w:t>De finansiella anläggningstillgångarna ökade med 34 miljarder kronor och uppgick vid årets slut till 439 miljarder kronor.</w:t>
      </w:r>
    </w:p>
    <w:p w14:paraId="20E6E424" w14:textId="69CDE15E" w:rsidR="005B1647" w:rsidRDefault="005B1647" w:rsidP="005B1647">
      <w:pPr>
        <w:pStyle w:val="Brdtext"/>
      </w:pPr>
      <w:r>
        <w:t>Andelar i företag med bestämmande statligt inflytande ökade med 23 miljarder kronor. Vattenfalls andelsvärde ökade med 6 miljarder kronor, vilket främst förklaras av årets vinst på 13 miljarder kronor och poster redovisade direkt mot eget kapital på 6 mil</w:t>
      </w:r>
      <w:r>
        <w:softHyphen/>
        <w:t>jarder kronor. Andelsvärdet för Akademiska hus ökade med 4 miljarder kronor, vilket beror på årets resultat på 6 miljarder kronor och en minskning genom utdelning av 2 miljarder kronor. LKAB:s andelsvärde ökade med 7 miljarder kronor, vilket främst avser nettot av årets vinst på 10 miljarder kronor och årets utdelning på 3 miljarder kronor. SBAB Bank AB ökade i värde med 2 miljarder kronor, främst som en följd av årets resultat på 2 miljarder kronor minskat med utdelning till staten av 1 miljard kronor samt en direkt ökning av eget kapital med 1 miljard kronor som framför allt avser kassaflödessäkringar. Andelar i företag med väsentligt statligt inflytande minskade med 1 miljard kronor jämfört med 2018.</w:t>
      </w:r>
    </w:p>
    <w:p w14:paraId="54CB0774" w14:textId="325B230A" w:rsidR="005B1647" w:rsidRDefault="005B1647" w:rsidP="005B1647">
      <w:pPr>
        <w:pStyle w:val="Brdtext"/>
      </w:pPr>
      <w:r>
        <w:t>Andra långfristiga värdepappersinnehav ökade med 12 miljarder kronor. Nya placeringar av Kärnavfallsfonden har gjorts i företagsobligationer, aktier och värdepapper om 15 miljarder kronor medan innehav i bostadsobligationer har sjunkit med 2 miljarder kronor.</w:t>
      </w:r>
    </w:p>
    <w:p w14:paraId="0BE9C6D5" w14:textId="77777777" w:rsidR="005B1647" w:rsidRDefault="005B1647" w:rsidP="005B1647">
      <w:pPr>
        <w:pStyle w:val="Rubrik4utannumrering"/>
      </w:pPr>
      <w:r>
        <w:t>Statens utlåning till Riksbanken minskade</w:t>
      </w:r>
    </w:p>
    <w:p w14:paraId="227D9D1E" w14:textId="5C60A60E" w:rsidR="005B1647" w:rsidRDefault="005B1647" w:rsidP="005B1647">
      <w:pPr>
        <w:pStyle w:val="Brdtext"/>
      </w:pPr>
      <w:r>
        <w:t>Statens utlåningsfordringar minskade totalt med 58 miljarder kronor under 2019.</w:t>
      </w:r>
    </w:p>
    <w:p w14:paraId="19A10402" w14:textId="3B2C051F" w:rsidR="005B1647" w:rsidRDefault="005B1647" w:rsidP="005B1647">
      <w:pPr>
        <w:pStyle w:val="Brdtext"/>
      </w:pPr>
      <w:r>
        <w:t>Riksgäldskontoret redovisar 201 miljarder kronor i utlåningsfordringar, vilket är 49 procent av statens utlåningsfordringar. De består främst av fordran på Riksbanken för utlåning i amerikanska dollar och euro. Riksbanken har sedan 2009 lånat i Riksgäldskontoret för att förstärka valutareserven. Under 2019 beslutade Riksbanken att minska valutareserven med 8 miljarder amerikanska dollar eftersom beredskapsbehovet i utländsk valuta bedömdes ha minskat. Fordran minskade med 66 miljarder kronor under året vilket huvudsakligen förklaras av denna amortering. CSN:s utlåning till studenter ökade med 7 miljarder kronor och uppgick till 206 miljarder kronor vilket utgör 51 procent av statens utlåningsfordringar.</w:t>
      </w:r>
    </w:p>
    <w:p w14:paraId="512389C8" w14:textId="77777777" w:rsidR="005B1647" w:rsidRDefault="005B1647" w:rsidP="005B1647">
      <w:pPr>
        <w:pStyle w:val="Rubrik4utannumrering"/>
      </w:pPr>
      <w:r>
        <w:t>Affärsdagsredovisning förklarar minskade kortfristiga fordringar</w:t>
      </w:r>
    </w:p>
    <w:p w14:paraId="5B699B51" w14:textId="4B5B323A" w:rsidR="005B1647" w:rsidRDefault="005B1647" w:rsidP="005B1647">
      <w:pPr>
        <w:pStyle w:val="Brdtext"/>
      </w:pPr>
      <w:r>
        <w:t>Övriga kortfristiga fordringar uppgick till 134 miljarder kronor vilket är en minskning med 31 miljarder kronor jämfört med föregående år. Det är till övervägande delen en effekt av Riksgäldskontorets affärsdagsredovisning som minskade med 23 miljarder kronor.</w:t>
      </w:r>
    </w:p>
    <w:p w14:paraId="7D784E36" w14:textId="0962AE4C" w:rsidR="005B1647" w:rsidRDefault="005B1647" w:rsidP="005B1647">
      <w:pPr>
        <w:pStyle w:val="Rubrik4utannumrering"/>
      </w:pPr>
      <w:r>
        <w:t>Upplupna skatteintäkter minskade</w:t>
      </w:r>
    </w:p>
    <w:p w14:paraId="0B5D5B04" w14:textId="06F633E6" w:rsidR="005B1647" w:rsidRDefault="005B1647" w:rsidP="005B1647">
      <w:pPr>
        <w:pStyle w:val="Brdtext"/>
      </w:pPr>
      <w:r>
        <w:t xml:space="preserve">Upplupna skatteintäkter utgör den övervägande delen av posten Övriga upplupna intäkter. Posten består av de skatteintäkter som beräknats för 2019 men som vid årets </w:t>
      </w:r>
      <w:r>
        <w:lastRenderedPageBreak/>
        <w:t>slut ännu inte debiterats. En stor del är de skatter som redovisas i januari 2020. Upplupna skatteintäkter minskade med drygt 8 miljarder kronor och uppgick till 253 miljarder kronor vid utgången av 2019. Posten innehåller även beräknat slutregleringsbelopp för skatter till kommuner, landsting (från 2020 regioner) och trossamfund som för 2019 beräknas till knappt 15 miljarder kronor medan det var negativt för 2018 och redovisades bland Övriga förutbetalda intäkter. Därför ökar posten Övriga upplupna intäkter sammanlagt med 6 miljarder kronor.</w:t>
      </w:r>
    </w:p>
    <w:p w14:paraId="1779636D" w14:textId="77777777" w:rsidR="005B1647" w:rsidRDefault="005B1647" w:rsidP="005B1647">
      <w:pPr>
        <w:pStyle w:val="Rubrik4utannumrering"/>
      </w:pPr>
      <w:r>
        <w:t>Värdepapper och andelar minskade</w:t>
      </w:r>
    </w:p>
    <w:p w14:paraId="26E7FE34" w14:textId="11310452" w:rsidR="005B1647" w:rsidRDefault="005B1647" w:rsidP="005B1647">
      <w:pPr>
        <w:pStyle w:val="Brdtext"/>
      </w:pPr>
      <w:r>
        <w:t>Värdepapper och andelar uppgick till 27 miljarder kronor och minskade därmed med 19 miljarder kronor. Minskningen avser Riksgäldskontorets affärer, s.k. repor, i egna statspapper. Affärerna har ett marknadsvårdande syfte och är också ett sätt att hantera tillfälliga likvida överskott och varierar därför mellan åren.</w:t>
      </w:r>
    </w:p>
    <w:p w14:paraId="2D0FCDCF" w14:textId="77777777" w:rsidR="005B1647" w:rsidRDefault="005B1647" w:rsidP="005B1647">
      <w:pPr>
        <w:pStyle w:val="Rubrik3utannumrering"/>
      </w:pPr>
      <w:r>
        <w:t>Kapital och skulder</w:t>
      </w:r>
    </w:p>
    <w:p w14:paraId="52574B86" w14:textId="77777777" w:rsidR="005B1647" w:rsidRDefault="005B1647" w:rsidP="00D164A7">
      <w:pPr>
        <w:pStyle w:val="Rubrik4utannumrering"/>
        <w:spacing w:before="120"/>
      </w:pPr>
      <w:r>
        <w:t>Fonderna ökade</w:t>
      </w:r>
    </w:p>
    <w:p w14:paraId="79F93EE6" w14:textId="269851B3" w:rsidR="005B1647" w:rsidRDefault="005B1647" w:rsidP="005B1647">
      <w:pPr>
        <w:pStyle w:val="Brdtext"/>
      </w:pPr>
      <w:r>
        <w:t xml:space="preserve">Fonder ökade med 13 miljarder kronor jämfört med 2018. Resolutionsreserven ökade med 6 miljarder kronor, </w:t>
      </w:r>
      <w:r w:rsidRPr="0071449C">
        <w:t>Kärnavfallsfonden</w:t>
      </w:r>
      <w:r>
        <w:t xml:space="preserve"> ökade med 5 miljarder kronor och Insättningsgarantifonden med 2 miljarder kronor.</w:t>
      </w:r>
    </w:p>
    <w:p w14:paraId="69EEFAFC" w14:textId="77777777" w:rsidR="005B1647" w:rsidRDefault="005B1647" w:rsidP="005B1647">
      <w:pPr>
        <w:pStyle w:val="Rubrik4utannumrering"/>
      </w:pPr>
      <w:r>
        <w:t>Avsättningarna ökade</w:t>
      </w:r>
    </w:p>
    <w:p w14:paraId="3C7F0757" w14:textId="70BD4BBB" w:rsidR="005B1647" w:rsidRPr="00DD76DD" w:rsidRDefault="005B1647" w:rsidP="005B1647">
      <w:pPr>
        <w:pStyle w:val="Brdtext"/>
      </w:pPr>
      <w:r>
        <w:t>Avsättningar för pensioner och liknande förpliktelser ökade med 19 miljarder kronor, varav avsättningar för statens tjänstepensioner hos SPV ökade med 18 miljarder kronor. Ökningen är ett netto av bl.a. utbetalda pensioner, nyintjänande och förändrade antaganden.</w:t>
      </w:r>
    </w:p>
    <w:p w14:paraId="17C1EDEC" w14:textId="77777777" w:rsidR="005B1647" w:rsidRDefault="005B1647" w:rsidP="005B1647">
      <w:pPr>
        <w:pStyle w:val="Rubrik4utannumrering"/>
      </w:pPr>
      <w:r>
        <w:t>Statsskulden minskade</w:t>
      </w:r>
    </w:p>
    <w:p w14:paraId="05D134EE" w14:textId="487D3EED" w:rsidR="005B1647" w:rsidRDefault="005B1647" w:rsidP="005B1647">
      <w:pPr>
        <w:pStyle w:val="Brdtext"/>
      </w:pPr>
      <w:r>
        <w:t>Statsskulden minskade med 143 miljarder kronor och uppgick vid 2019 års utgång till 1 054 miljarder kronor. Det är både lån i svenska kronor och utländsk valuta som har minskat. Statens budgetsaldo för 2019 uppvisar ett överskott på 112 miljarder kronor, vilket har medfört ett minskat lånebehov. En stor del av det överskottet beror på att Riksbanken återbetalade delar av de lån som tidigare tagits upp för att förstärka valutareserven.</w:t>
      </w:r>
    </w:p>
    <w:p w14:paraId="45E838CC" w14:textId="77777777" w:rsidR="005B1647" w:rsidRDefault="005B1647" w:rsidP="005B1647">
      <w:pPr>
        <w:pStyle w:val="Rubrik4utannumrering"/>
      </w:pPr>
      <w:r>
        <w:t>Affärsdagsredovisning förklarar minskade kortfristiga skulder</w:t>
      </w:r>
    </w:p>
    <w:p w14:paraId="78D7B5A2" w14:textId="77777777" w:rsidR="005B1647" w:rsidRDefault="005B1647" w:rsidP="005B1647">
      <w:pPr>
        <w:pStyle w:val="Brdtext"/>
      </w:pPr>
      <w:r>
        <w:t>Övriga kortfristiga skulder minskade med 15 miljarder kronor jämfört med föregående år. Kontoöverskott på skattekonto minskade med 8 miljarder kronor och effekten av Riksgäldskontorets affärsdagsredovisning minskade med 9 miljarder kronor.</w:t>
      </w:r>
    </w:p>
    <w:p w14:paraId="06600BA7" w14:textId="77777777" w:rsidR="005B1647" w:rsidRDefault="005B1647" w:rsidP="005B1647">
      <w:pPr>
        <w:pStyle w:val="Rubrik4utannumrering"/>
      </w:pPr>
      <w:r>
        <w:t>Upplupna kostnader minskade</w:t>
      </w:r>
    </w:p>
    <w:p w14:paraId="2DABCCA0" w14:textId="7DFC7B9D" w:rsidR="005B1647" w:rsidRDefault="005B1647" w:rsidP="005B1647">
      <w:pPr>
        <w:pStyle w:val="Brdtext"/>
      </w:pPr>
      <w:r>
        <w:t xml:space="preserve">Upplupna kostnader minskade med 5 miljarder kronor netto. Riksgäldskontoret redovisar en minskning med 3 miljarder kronor </w:t>
      </w:r>
      <w:r w:rsidRPr="00AB1B2D">
        <w:t>jämfört med föregående år</w:t>
      </w:r>
      <w:r>
        <w:t>, vilket avser räntekostnader för upplåning i svenska kronor. Migrationsverket uppvisar minskade upplupna kostnader med 1 miljard kronor främst avseende ersättning för ensamkommande barn och för placering av barn.</w:t>
      </w:r>
    </w:p>
    <w:p w14:paraId="32D5F07D" w14:textId="77777777" w:rsidR="005B1647" w:rsidRDefault="005B1647" w:rsidP="005B1647">
      <w:pPr>
        <w:pStyle w:val="Rubrik4utannumrering"/>
      </w:pPr>
      <w:r>
        <w:t>Förutbetalda intäkter minskade</w:t>
      </w:r>
    </w:p>
    <w:p w14:paraId="5477C77F" w14:textId="6C719BAB" w:rsidR="005B1647" w:rsidRDefault="005B1647" w:rsidP="005B1647">
      <w:pPr>
        <w:pStyle w:val="Brdtext"/>
      </w:pPr>
      <w:r>
        <w:t xml:space="preserve">Övriga förutbetalda intäkter minskade med 7 miljarder kronor netto. Minskningen gäller reglering av skatter avseende kommuner och trossamfund som för 2018 </w:t>
      </w:r>
      <w:r>
        <w:lastRenderedPageBreak/>
        <w:t>redovisades som en skuld men som för 2019 är en fordran som redovisas bland Övriga upplupna intäkter.</w:t>
      </w:r>
    </w:p>
    <w:p w14:paraId="122D360C" w14:textId="6709717C" w:rsidR="005B1647" w:rsidRDefault="005B1647" w:rsidP="005B1647">
      <w:pPr>
        <w:pStyle w:val="Rubrik2"/>
      </w:pPr>
      <w:bookmarkStart w:id="240" w:name="_Toc37350652"/>
      <w:r>
        <w:t>Finansieringsanalys</w:t>
      </w:r>
      <w:bookmarkEnd w:id="240"/>
    </w:p>
    <w:p w14:paraId="6B7F14D7" w14:textId="6F42B822" w:rsidR="005B1647" w:rsidRDefault="005B1647" w:rsidP="005B1647">
      <w:pPr>
        <w:pStyle w:val="Brdtext"/>
      </w:pPr>
      <w:r>
        <w:t>Finansieringsanalysen visar statens betalningar fördelade på avsnitten statens verksamhet, investeringar, utlåning och finansiella aktiviteter. Finansieringsanalysen visar även förändringen av, och respektive avsnitts påverkan på, statens nettoupplåning under redovisningsperioden. Statens nettoupplåning definieras som förändringen av statsskulden justerad för orealiserade valutakursförändringar.</w:t>
      </w:r>
    </w:p>
    <w:p w14:paraId="059E2471" w14:textId="30728E34" w:rsidR="005B1647" w:rsidRDefault="005B1647" w:rsidP="005B1647">
      <w:pPr>
        <w:pStyle w:val="Brdtext"/>
      </w:pPr>
      <w:r>
        <w:t>Uppgifterna i finansieringsanalysen har hämtats från resultat- och balansräkningarna samt från den information som myndigheterna rapporterat in till statsredovisnings</w:t>
      </w:r>
      <w:r>
        <w:softHyphen/>
        <w:t>systemet eller från myndigheternas årsredovisningar med eventuella kompletteringar.</w:t>
      </w:r>
    </w:p>
    <w:p w14:paraId="3D20A01B" w14:textId="761934F1" w:rsidR="005B1647" w:rsidRDefault="005B1647" w:rsidP="005B1647">
      <w:pPr>
        <w:pStyle w:val="TabellRubrik"/>
      </w:pPr>
      <w:bookmarkStart w:id="241" w:name="_Toc37340135"/>
      <w:r>
        <w:t xml:space="preserve">Tabell </w:t>
      </w:r>
      <w:r>
        <w:fldChar w:fldCharType="begin"/>
      </w:r>
      <w:r>
        <w:instrText xml:space="preserve"> STYLEREF  "Rubrik 1" \n</w:instrText>
      </w:r>
      <w:r>
        <w:fldChar w:fldCharType="separate"/>
      </w:r>
      <w:r w:rsidR="00301022">
        <w:rPr>
          <w:noProof/>
        </w:rPr>
        <w:t>3</w:t>
      </w:r>
      <w:r>
        <w:rPr>
          <w:noProof/>
        </w:rPr>
        <w:fldChar w:fldCharType="end"/>
      </w:r>
      <w:r>
        <w:t>.</w:t>
      </w:r>
      <w:fldSimple w:instr=" SEQ Tabell \* ARABIC \s 1 ">
        <w:r w:rsidR="00301022">
          <w:rPr>
            <w:noProof/>
          </w:rPr>
          <w:t>3</w:t>
        </w:r>
      </w:fldSimple>
      <w:r>
        <w:tab/>
        <w:t>Finansieringsanalys</w:t>
      </w:r>
      <w:bookmarkEnd w:id="241"/>
    </w:p>
    <w:p w14:paraId="27AB0354" w14:textId="568D6A0B" w:rsidR="005B1647" w:rsidRDefault="005B1647" w:rsidP="005B1647">
      <w:pPr>
        <w:pStyle w:val="TabellUnderrubrik"/>
      </w:pPr>
      <w:r>
        <w:t>Miljoner kronor</w:t>
      </w:r>
    </w:p>
    <w:tbl>
      <w:tblPr>
        <w:tblStyle w:val="RKBPTabell"/>
        <w:tblW w:w="5000" w:type="pct"/>
        <w:tblLook w:val="04E0" w:firstRow="1" w:lastRow="1" w:firstColumn="1" w:lastColumn="0" w:noHBand="0" w:noVBand="1"/>
      </w:tblPr>
      <w:tblGrid>
        <w:gridCol w:w="3688"/>
        <w:gridCol w:w="852"/>
        <w:gridCol w:w="1415"/>
        <w:gridCol w:w="1415"/>
      </w:tblGrid>
      <w:tr w:rsidR="00155607" w14:paraId="443A3464" w14:textId="77777777" w:rsidTr="00D164A7">
        <w:trPr>
          <w:cnfStyle w:val="100000000000" w:firstRow="1" w:lastRow="0" w:firstColumn="0" w:lastColumn="0" w:oddVBand="0" w:evenVBand="0" w:oddHBand="0" w:evenHBand="0" w:firstRowFirstColumn="0" w:firstRowLastColumn="0" w:lastRowFirstColumn="0" w:lastRowLastColumn="0"/>
          <w:trHeight w:val="170"/>
          <w:tblHeader w:val="0"/>
        </w:trPr>
        <w:tc>
          <w:tcPr>
            <w:cnfStyle w:val="001000000000" w:firstRow="0" w:lastRow="0" w:firstColumn="1" w:lastColumn="0" w:oddVBand="0" w:evenVBand="0" w:oddHBand="0" w:evenHBand="0" w:firstRowFirstColumn="0" w:firstRowLastColumn="0" w:lastRowFirstColumn="0" w:lastRowLastColumn="0"/>
            <w:tcW w:w="2502" w:type="pct"/>
            <w:tcBorders>
              <w:left w:val="none" w:sz="0" w:space="0" w:color="auto"/>
              <w:right w:val="none" w:sz="0" w:space="0" w:color="auto"/>
              <w:tl2br w:val="none" w:sz="0" w:space="0" w:color="auto"/>
              <w:tr2bl w:val="none" w:sz="0" w:space="0" w:color="auto"/>
            </w:tcBorders>
            <w:shd w:val="clear" w:color="auto" w:fill="auto"/>
            <w:noWrap/>
            <w:hideMark/>
          </w:tcPr>
          <w:p w14:paraId="3E39A8C1" w14:textId="1A3B67D0" w:rsidR="005B1647" w:rsidRPr="00091A47" w:rsidRDefault="005B1647" w:rsidP="005B1647">
            <w:pPr>
              <w:pStyle w:val="TabellHuvud"/>
            </w:pPr>
          </w:p>
        </w:tc>
        <w:tc>
          <w:tcPr>
            <w:tcW w:w="578" w:type="pct"/>
            <w:tcBorders>
              <w:left w:val="none" w:sz="0" w:space="0" w:color="auto"/>
              <w:right w:val="none" w:sz="0" w:space="0" w:color="auto"/>
              <w:tl2br w:val="none" w:sz="0" w:space="0" w:color="auto"/>
              <w:tr2bl w:val="none" w:sz="0" w:space="0" w:color="auto"/>
            </w:tcBorders>
            <w:shd w:val="clear" w:color="auto" w:fill="auto"/>
            <w:noWrap/>
            <w:hideMark/>
          </w:tcPr>
          <w:p w14:paraId="450BCDF4" w14:textId="77777777" w:rsidR="005B1647" w:rsidRPr="00091A47"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091A47">
              <w:t>Not</w:t>
            </w:r>
          </w:p>
        </w:tc>
        <w:tc>
          <w:tcPr>
            <w:tcW w:w="960" w:type="pct"/>
            <w:tcBorders>
              <w:left w:val="none" w:sz="0" w:space="0" w:color="auto"/>
              <w:right w:val="none" w:sz="0" w:space="0" w:color="auto"/>
              <w:tl2br w:val="none" w:sz="0" w:space="0" w:color="auto"/>
              <w:tr2bl w:val="none" w:sz="0" w:space="0" w:color="auto"/>
            </w:tcBorders>
            <w:shd w:val="clear" w:color="auto" w:fill="auto"/>
            <w:noWrap/>
            <w:hideMark/>
          </w:tcPr>
          <w:p w14:paraId="70E8DB4F" w14:textId="77777777" w:rsidR="005B1647" w:rsidRPr="00091A47"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091A47">
              <w:t>2019</w:t>
            </w:r>
          </w:p>
        </w:tc>
        <w:tc>
          <w:tcPr>
            <w:tcW w:w="960" w:type="pct"/>
            <w:tcBorders>
              <w:left w:val="none" w:sz="0" w:space="0" w:color="auto"/>
              <w:right w:val="none" w:sz="0" w:space="0" w:color="auto"/>
              <w:tl2br w:val="none" w:sz="0" w:space="0" w:color="auto"/>
              <w:tr2bl w:val="none" w:sz="0" w:space="0" w:color="auto"/>
            </w:tcBorders>
            <w:shd w:val="clear" w:color="auto" w:fill="auto"/>
            <w:noWrap/>
            <w:hideMark/>
          </w:tcPr>
          <w:p w14:paraId="30326574" w14:textId="77777777" w:rsidR="005B1647" w:rsidRPr="00091A47"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091A47">
              <w:t>2018</w:t>
            </w:r>
          </w:p>
        </w:tc>
      </w:tr>
      <w:tr w:rsidR="00155607" w14:paraId="07F8BA8C" w14:textId="77777777" w:rsidTr="00D164A7">
        <w:trPr>
          <w:trHeight w:val="170"/>
        </w:trPr>
        <w:tc>
          <w:tcPr>
            <w:cnfStyle w:val="001000000000" w:firstRow="0" w:lastRow="0" w:firstColumn="1" w:lastColumn="0" w:oddVBand="0" w:evenVBand="0" w:oddHBand="0" w:evenHBand="0" w:firstRowFirstColumn="0" w:firstRowLastColumn="0" w:lastRowFirstColumn="0" w:lastRowLastColumn="0"/>
            <w:tcW w:w="2502" w:type="pct"/>
            <w:tcBorders>
              <w:top w:val="single" w:sz="12" w:space="0" w:color="auto"/>
            </w:tcBorders>
            <w:noWrap/>
            <w:hideMark/>
          </w:tcPr>
          <w:p w14:paraId="06BE64D8" w14:textId="77777777" w:rsidR="005B1647" w:rsidRPr="00091A47" w:rsidRDefault="005B1647" w:rsidP="005B1647">
            <w:pPr>
              <w:pStyle w:val="Tabell"/>
              <w:rPr>
                <w:b/>
                <w:bCs/>
              </w:rPr>
            </w:pPr>
            <w:r w:rsidRPr="00091A47">
              <w:rPr>
                <w:b/>
                <w:bCs/>
              </w:rPr>
              <w:t>Statens verksamhet</w:t>
            </w:r>
          </w:p>
        </w:tc>
        <w:tc>
          <w:tcPr>
            <w:tcW w:w="578" w:type="pct"/>
            <w:tcBorders>
              <w:top w:val="single" w:sz="12" w:space="0" w:color="auto"/>
            </w:tcBorders>
            <w:noWrap/>
            <w:hideMark/>
          </w:tcPr>
          <w:p w14:paraId="512F76BA" w14:textId="77777777" w:rsidR="005B1647" w:rsidRPr="00091A47"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p>
        </w:tc>
        <w:tc>
          <w:tcPr>
            <w:tcW w:w="960" w:type="pct"/>
            <w:tcBorders>
              <w:top w:val="single" w:sz="12" w:space="0" w:color="auto"/>
            </w:tcBorders>
            <w:noWrap/>
            <w:hideMark/>
          </w:tcPr>
          <w:p w14:paraId="24EAA99E" w14:textId="77777777" w:rsidR="005B1647" w:rsidRPr="00091A47"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960" w:type="pct"/>
            <w:tcBorders>
              <w:top w:val="single" w:sz="12" w:space="0" w:color="auto"/>
            </w:tcBorders>
            <w:noWrap/>
            <w:hideMark/>
          </w:tcPr>
          <w:p w14:paraId="5979E964" w14:textId="77777777" w:rsidR="005B1647" w:rsidRPr="00091A47"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r>
      <w:tr w:rsidR="00155607" w14:paraId="6C1934A5" w14:textId="77777777" w:rsidTr="00D164A7">
        <w:trPr>
          <w:trHeight w:val="170"/>
        </w:trPr>
        <w:tc>
          <w:tcPr>
            <w:cnfStyle w:val="001000000000" w:firstRow="0" w:lastRow="0" w:firstColumn="1" w:lastColumn="0" w:oddVBand="0" w:evenVBand="0" w:oddHBand="0" w:evenHBand="0" w:firstRowFirstColumn="0" w:firstRowLastColumn="0" w:lastRowFirstColumn="0" w:lastRowLastColumn="0"/>
            <w:tcW w:w="2502" w:type="pct"/>
            <w:noWrap/>
            <w:hideMark/>
          </w:tcPr>
          <w:p w14:paraId="2E0759ED" w14:textId="77777777" w:rsidR="005B1647" w:rsidRPr="00091A47" w:rsidRDefault="005B1647" w:rsidP="005B1647">
            <w:pPr>
              <w:pStyle w:val="Tabell"/>
            </w:pPr>
            <w:r w:rsidRPr="00091A47">
              <w:t xml:space="preserve">Skatter </w:t>
            </w:r>
          </w:p>
        </w:tc>
        <w:tc>
          <w:tcPr>
            <w:tcW w:w="578" w:type="pct"/>
            <w:noWrap/>
            <w:hideMark/>
          </w:tcPr>
          <w:p w14:paraId="6B119916" w14:textId="77777777" w:rsidR="005B1647" w:rsidRPr="00091A4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91A47">
              <w:t>58</w:t>
            </w:r>
          </w:p>
        </w:tc>
        <w:tc>
          <w:tcPr>
            <w:tcW w:w="960" w:type="pct"/>
            <w:noWrap/>
            <w:hideMark/>
          </w:tcPr>
          <w:p w14:paraId="1D2ABF7B" w14:textId="77777777" w:rsidR="005B1647" w:rsidRPr="00091A4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91A47">
              <w:t>1 380 290</w:t>
            </w:r>
          </w:p>
        </w:tc>
        <w:tc>
          <w:tcPr>
            <w:tcW w:w="960" w:type="pct"/>
            <w:noWrap/>
            <w:hideMark/>
          </w:tcPr>
          <w:p w14:paraId="0C00871C" w14:textId="77777777" w:rsidR="005B1647" w:rsidRPr="00091A4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91A47">
              <w:t>1 371 548</w:t>
            </w:r>
          </w:p>
        </w:tc>
      </w:tr>
      <w:tr w:rsidR="00155607" w14:paraId="1E058917" w14:textId="77777777" w:rsidTr="00D164A7">
        <w:trPr>
          <w:trHeight w:val="170"/>
        </w:trPr>
        <w:tc>
          <w:tcPr>
            <w:cnfStyle w:val="001000000000" w:firstRow="0" w:lastRow="0" w:firstColumn="1" w:lastColumn="0" w:oddVBand="0" w:evenVBand="0" w:oddHBand="0" w:evenHBand="0" w:firstRowFirstColumn="0" w:firstRowLastColumn="0" w:lastRowFirstColumn="0" w:lastRowLastColumn="0"/>
            <w:tcW w:w="2502" w:type="pct"/>
            <w:noWrap/>
          </w:tcPr>
          <w:p w14:paraId="2737AA44" w14:textId="2961D9BF" w:rsidR="005B1647" w:rsidRPr="00091A47" w:rsidRDefault="005B1647" w:rsidP="005B1647">
            <w:pPr>
              <w:pStyle w:val="Tabell"/>
            </w:pPr>
            <w:r w:rsidRPr="00091A47">
              <w:t>Avgifter och andra ersättningar</w:t>
            </w:r>
          </w:p>
        </w:tc>
        <w:tc>
          <w:tcPr>
            <w:tcW w:w="578" w:type="pct"/>
            <w:noWrap/>
          </w:tcPr>
          <w:p w14:paraId="1D8BBDC9" w14:textId="416D0C87" w:rsidR="005B1647" w:rsidRPr="00091A47" w:rsidRDefault="005B1647" w:rsidP="005B1647">
            <w:pPr>
              <w:pStyle w:val="Tabell"/>
              <w:cnfStyle w:val="000000000000" w:firstRow="0" w:lastRow="0" w:firstColumn="0" w:lastColumn="0" w:oddVBand="0" w:evenVBand="0" w:oddHBand="0" w:evenHBand="0" w:firstRowFirstColumn="0" w:firstRowLastColumn="0" w:lastRowFirstColumn="0" w:lastRowLastColumn="0"/>
            </w:pPr>
            <w:r>
              <w:t>59</w:t>
            </w:r>
          </w:p>
        </w:tc>
        <w:tc>
          <w:tcPr>
            <w:tcW w:w="960" w:type="pct"/>
            <w:noWrap/>
          </w:tcPr>
          <w:p w14:paraId="14FC7BA6" w14:textId="2C8D4422" w:rsidR="005B1647" w:rsidRPr="00091A47" w:rsidRDefault="005B1647" w:rsidP="005B1647">
            <w:pPr>
              <w:pStyle w:val="Tabell"/>
              <w:cnfStyle w:val="000000000000" w:firstRow="0" w:lastRow="0" w:firstColumn="0" w:lastColumn="0" w:oddVBand="0" w:evenVBand="0" w:oddHBand="0" w:evenHBand="0" w:firstRowFirstColumn="0" w:firstRowLastColumn="0" w:lastRowFirstColumn="0" w:lastRowLastColumn="0"/>
            </w:pPr>
            <w:r>
              <w:t>74 021</w:t>
            </w:r>
          </w:p>
        </w:tc>
        <w:tc>
          <w:tcPr>
            <w:tcW w:w="960" w:type="pct"/>
            <w:noWrap/>
          </w:tcPr>
          <w:p w14:paraId="3520488D" w14:textId="427B957B" w:rsidR="005B1647" w:rsidRPr="00091A47" w:rsidRDefault="005B1647" w:rsidP="005B1647">
            <w:pPr>
              <w:pStyle w:val="Tabell"/>
              <w:cnfStyle w:val="000000000000" w:firstRow="0" w:lastRow="0" w:firstColumn="0" w:lastColumn="0" w:oddVBand="0" w:evenVBand="0" w:oddHBand="0" w:evenHBand="0" w:firstRowFirstColumn="0" w:firstRowLastColumn="0" w:lastRowFirstColumn="0" w:lastRowLastColumn="0"/>
            </w:pPr>
            <w:r>
              <w:t>70 557</w:t>
            </w:r>
          </w:p>
        </w:tc>
      </w:tr>
      <w:tr w:rsidR="00155607" w14:paraId="5569079A" w14:textId="77777777" w:rsidTr="00D164A7">
        <w:trPr>
          <w:trHeight w:val="170"/>
        </w:trPr>
        <w:tc>
          <w:tcPr>
            <w:cnfStyle w:val="001000000000" w:firstRow="0" w:lastRow="0" w:firstColumn="1" w:lastColumn="0" w:oddVBand="0" w:evenVBand="0" w:oddHBand="0" w:evenHBand="0" w:firstRowFirstColumn="0" w:firstRowLastColumn="0" w:lastRowFirstColumn="0" w:lastRowLastColumn="0"/>
            <w:tcW w:w="2502" w:type="pct"/>
            <w:noWrap/>
            <w:hideMark/>
          </w:tcPr>
          <w:p w14:paraId="39095B11" w14:textId="77777777" w:rsidR="005B1647" w:rsidRPr="00091A47" w:rsidRDefault="005B1647" w:rsidP="005B1647">
            <w:pPr>
              <w:pStyle w:val="Tabell"/>
            </w:pPr>
            <w:r w:rsidRPr="00091A47">
              <w:t xml:space="preserve">Intäkter av bidrag </w:t>
            </w:r>
          </w:p>
        </w:tc>
        <w:tc>
          <w:tcPr>
            <w:tcW w:w="578" w:type="pct"/>
            <w:noWrap/>
            <w:hideMark/>
          </w:tcPr>
          <w:p w14:paraId="36F770F8" w14:textId="77777777" w:rsidR="005B1647" w:rsidRPr="00091A47"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960" w:type="pct"/>
            <w:noWrap/>
            <w:hideMark/>
          </w:tcPr>
          <w:p w14:paraId="4DB5B31C" w14:textId="77777777" w:rsidR="005B1647" w:rsidRPr="00091A4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91A47">
              <w:t>59 842</w:t>
            </w:r>
          </w:p>
        </w:tc>
        <w:tc>
          <w:tcPr>
            <w:tcW w:w="960" w:type="pct"/>
            <w:noWrap/>
            <w:hideMark/>
          </w:tcPr>
          <w:p w14:paraId="4EA50AEB" w14:textId="77777777" w:rsidR="005B1647" w:rsidRPr="00091A4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91A47">
              <w:t>58 939</w:t>
            </w:r>
          </w:p>
        </w:tc>
      </w:tr>
      <w:tr w:rsidR="00155607" w14:paraId="39558D64" w14:textId="77777777" w:rsidTr="00D164A7">
        <w:trPr>
          <w:trHeight w:val="170"/>
        </w:trPr>
        <w:tc>
          <w:tcPr>
            <w:cnfStyle w:val="001000000000" w:firstRow="0" w:lastRow="0" w:firstColumn="1" w:lastColumn="0" w:oddVBand="0" w:evenVBand="0" w:oddHBand="0" w:evenHBand="0" w:firstRowFirstColumn="0" w:firstRowLastColumn="0" w:lastRowFirstColumn="0" w:lastRowLastColumn="0"/>
            <w:tcW w:w="2502" w:type="pct"/>
            <w:noWrap/>
            <w:hideMark/>
          </w:tcPr>
          <w:p w14:paraId="2D02050A" w14:textId="77777777" w:rsidR="005B1647" w:rsidRPr="00091A47" w:rsidRDefault="005B1647" w:rsidP="005B1647">
            <w:pPr>
              <w:pStyle w:val="Tabell"/>
              <w:rPr>
                <w:i/>
                <w:iCs/>
              </w:rPr>
            </w:pPr>
            <w:r w:rsidRPr="00091A47">
              <w:rPr>
                <w:i/>
                <w:iCs/>
              </w:rPr>
              <w:t xml:space="preserve">Summa justerade intäkter </w:t>
            </w:r>
          </w:p>
        </w:tc>
        <w:tc>
          <w:tcPr>
            <w:tcW w:w="578" w:type="pct"/>
            <w:noWrap/>
            <w:hideMark/>
          </w:tcPr>
          <w:p w14:paraId="41881CC3" w14:textId="77777777" w:rsidR="005B1647" w:rsidRPr="00091A47"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p>
        </w:tc>
        <w:tc>
          <w:tcPr>
            <w:tcW w:w="960" w:type="pct"/>
            <w:noWrap/>
            <w:hideMark/>
          </w:tcPr>
          <w:p w14:paraId="1DC42D4C" w14:textId="77777777" w:rsidR="005B1647" w:rsidRPr="00091A47"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r w:rsidRPr="00091A47">
              <w:rPr>
                <w:i/>
                <w:iCs/>
              </w:rPr>
              <w:t>1 514 153</w:t>
            </w:r>
          </w:p>
        </w:tc>
        <w:tc>
          <w:tcPr>
            <w:tcW w:w="960" w:type="pct"/>
            <w:noWrap/>
            <w:hideMark/>
          </w:tcPr>
          <w:p w14:paraId="0A0A88E4" w14:textId="77777777" w:rsidR="005B1647" w:rsidRPr="00091A47"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r w:rsidRPr="00091A47">
              <w:rPr>
                <w:i/>
                <w:iCs/>
              </w:rPr>
              <w:t>1 501 043</w:t>
            </w:r>
          </w:p>
        </w:tc>
      </w:tr>
      <w:tr w:rsidR="00155607" w14:paraId="221E0521" w14:textId="77777777" w:rsidTr="00D164A7">
        <w:trPr>
          <w:trHeight w:val="170"/>
        </w:trPr>
        <w:tc>
          <w:tcPr>
            <w:cnfStyle w:val="001000000000" w:firstRow="0" w:lastRow="0" w:firstColumn="1" w:lastColumn="0" w:oddVBand="0" w:evenVBand="0" w:oddHBand="0" w:evenHBand="0" w:firstRowFirstColumn="0" w:firstRowLastColumn="0" w:lastRowFirstColumn="0" w:lastRowLastColumn="0"/>
            <w:tcW w:w="2502" w:type="pct"/>
            <w:noWrap/>
            <w:hideMark/>
          </w:tcPr>
          <w:p w14:paraId="03A6BEC3" w14:textId="77777777" w:rsidR="005B1647" w:rsidRPr="00091A47" w:rsidRDefault="005B1647" w:rsidP="005B1647">
            <w:pPr>
              <w:pStyle w:val="Tabell"/>
            </w:pPr>
            <w:r w:rsidRPr="00091A47">
              <w:t xml:space="preserve">Transfereringar </w:t>
            </w:r>
          </w:p>
        </w:tc>
        <w:tc>
          <w:tcPr>
            <w:tcW w:w="578" w:type="pct"/>
            <w:noWrap/>
            <w:hideMark/>
          </w:tcPr>
          <w:p w14:paraId="2EF0F158" w14:textId="77777777" w:rsidR="005B1647" w:rsidRPr="00091A4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91A47">
              <w:t>60</w:t>
            </w:r>
          </w:p>
        </w:tc>
        <w:tc>
          <w:tcPr>
            <w:tcW w:w="960" w:type="pct"/>
            <w:noWrap/>
            <w:hideMark/>
          </w:tcPr>
          <w:p w14:paraId="6C6780C7" w14:textId="77777777" w:rsidR="005B1647" w:rsidRPr="00091A4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91A47">
              <w:t>-1 131 091</w:t>
            </w:r>
          </w:p>
        </w:tc>
        <w:tc>
          <w:tcPr>
            <w:tcW w:w="960" w:type="pct"/>
            <w:noWrap/>
            <w:hideMark/>
          </w:tcPr>
          <w:p w14:paraId="59C43AE4" w14:textId="77777777" w:rsidR="005B1647" w:rsidRPr="00091A4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91A47">
              <w:t>-1 100 010</w:t>
            </w:r>
          </w:p>
        </w:tc>
      </w:tr>
      <w:tr w:rsidR="00155607" w14:paraId="74B7879F" w14:textId="77777777" w:rsidTr="00D164A7">
        <w:trPr>
          <w:trHeight w:val="170"/>
        </w:trPr>
        <w:tc>
          <w:tcPr>
            <w:cnfStyle w:val="001000000000" w:firstRow="0" w:lastRow="0" w:firstColumn="1" w:lastColumn="0" w:oddVBand="0" w:evenVBand="0" w:oddHBand="0" w:evenHBand="0" w:firstRowFirstColumn="0" w:firstRowLastColumn="0" w:lastRowFirstColumn="0" w:lastRowLastColumn="0"/>
            <w:tcW w:w="2502" w:type="pct"/>
            <w:noWrap/>
            <w:hideMark/>
          </w:tcPr>
          <w:p w14:paraId="18FDCA08" w14:textId="77777777" w:rsidR="005B1647" w:rsidRPr="00091A47" w:rsidRDefault="005B1647" w:rsidP="005B1647">
            <w:pPr>
              <w:pStyle w:val="Tabell"/>
            </w:pPr>
            <w:r w:rsidRPr="00091A47">
              <w:t xml:space="preserve">Statens egen verksamhet </w:t>
            </w:r>
          </w:p>
        </w:tc>
        <w:tc>
          <w:tcPr>
            <w:tcW w:w="578" w:type="pct"/>
            <w:noWrap/>
            <w:hideMark/>
          </w:tcPr>
          <w:p w14:paraId="5B3C6035" w14:textId="77777777" w:rsidR="005B1647" w:rsidRPr="00091A4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91A47">
              <w:t>61</w:t>
            </w:r>
          </w:p>
        </w:tc>
        <w:tc>
          <w:tcPr>
            <w:tcW w:w="960" w:type="pct"/>
            <w:noWrap/>
            <w:hideMark/>
          </w:tcPr>
          <w:p w14:paraId="3643C026" w14:textId="77777777" w:rsidR="005B1647" w:rsidRPr="00091A4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91A47">
              <w:t>-248 754</w:t>
            </w:r>
          </w:p>
        </w:tc>
        <w:tc>
          <w:tcPr>
            <w:tcW w:w="960" w:type="pct"/>
            <w:noWrap/>
            <w:hideMark/>
          </w:tcPr>
          <w:p w14:paraId="602F450C" w14:textId="77777777" w:rsidR="005B1647" w:rsidRPr="00091A4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91A47">
              <w:t>-245 615</w:t>
            </w:r>
          </w:p>
        </w:tc>
      </w:tr>
      <w:tr w:rsidR="00155607" w14:paraId="3FDAC749" w14:textId="77777777" w:rsidTr="00D164A7">
        <w:trPr>
          <w:trHeight w:val="170"/>
        </w:trPr>
        <w:tc>
          <w:tcPr>
            <w:cnfStyle w:val="001000000000" w:firstRow="0" w:lastRow="0" w:firstColumn="1" w:lastColumn="0" w:oddVBand="0" w:evenVBand="0" w:oddHBand="0" w:evenHBand="0" w:firstRowFirstColumn="0" w:firstRowLastColumn="0" w:lastRowFirstColumn="0" w:lastRowLastColumn="0"/>
            <w:tcW w:w="2502" w:type="pct"/>
            <w:noWrap/>
            <w:hideMark/>
          </w:tcPr>
          <w:p w14:paraId="06B65C0D" w14:textId="77777777" w:rsidR="005B1647" w:rsidRPr="00091A47" w:rsidRDefault="005B1647" w:rsidP="005B1647">
            <w:pPr>
              <w:pStyle w:val="Tabell"/>
              <w:rPr>
                <w:i/>
                <w:iCs/>
              </w:rPr>
            </w:pPr>
            <w:r w:rsidRPr="00091A47">
              <w:rPr>
                <w:i/>
                <w:iCs/>
              </w:rPr>
              <w:t xml:space="preserve">Summa justerade kostnader </w:t>
            </w:r>
          </w:p>
        </w:tc>
        <w:tc>
          <w:tcPr>
            <w:tcW w:w="578" w:type="pct"/>
            <w:noWrap/>
            <w:hideMark/>
          </w:tcPr>
          <w:p w14:paraId="1CF60BFB" w14:textId="77777777" w:rsidR="005B1647" w:rsidRPr="00091A47"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p>
        </w:tc>
        <w:tc>
          <w:tcPr>
            <w:tcW w:w="960" w:type="pct"/>
            <w:noWrap/>
            <w:hideMark/>
          </w:tcPr>
          <w:p w14:paraId="26366AEF" w14:textId="77777777" w:rsidR="005B1647" w:rsidRPr="00091A47"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r w:rsidRPr="00091A47">
              <w:rPr>
                <w:i/>
                <w:iCs/>
              </w:rPr>
              <w:t>-1 379 844</w:t>
            </w:r>
          </w:p>
        </w:tc>
        <w:tc>
          <w:tcPr>
            <w:tcW w:w="960" w:type="pct"/>
            <w:noWrap/>
            <w:hideMark/>
          </w:tcPr>
          <w:p w14:paraId="10B128FF" w14:textId="77777777" w:rsidR="005B1647" w:rsidRPr="00091A47"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r w:rsidRPr="00091A47">
              <w:rPr>
                <w:i/>
                <w:iCs/>
              </w:rPr>
              <w:t>-1 345 625</w:t>
            </w:r>
          </w:p>
        </w:tc>
      </w:tr>
      <w:tr w:rsidR="00155607" w14:paraId="471C2458" w14:textId="77777777" w:rsidTr="00D164A7">
        <w:trPr>
          <w:trHeight w:val="170"/>
        </w:trPr>
        <w:tc>
          <w:tcPr>
            <w:cnfStyle w:val="001000000000" w:firstRow="0" w:lastRow="0" w:firstColumn="1" w:lastColumn="0" w:oddVBand="0" w:evenVBand="0" w:oddHBand="0" w:evenHBand="0" w:firstRowFirstColumn="0" w:firstRowLastColumn="0" w:lastRowFirstColumn="0" w:lastRowLastColumn="0"/>
            <w:tcW w:w="2502" w:type="pct"/>
            <w:noWrap/>
            <w:hideMark/>
          </w:tcPr>
          <w:p w14:paraId="1641341F" w14:textId="77777777" w:rsidR="005B1647" w:rsidRPr="00091A47" w:rsidRDefault="005B1647" w:rsidP="005B1647">
            <w:pPr>
              <w:pStyle w:val="Tabell"/>
            </w:pPr>
            <w:r w:rsidRPr="00091A47">
              <w:t xml:space="preserve">Justeringar till betalningar </w:t>
            </w:r>
          </w:p>
        </w:tc>
        <w:tc>
          <w:tcPr>
            <w:tcW w:w="578" w:type="pct"/>
            <w:noWrap/>
            <w:hideMark/>
          </w:tcPr>
          <w:p w14:paraId="5E794F3E" w14:textId="77777777" w:rsidR="005B1647" w:rsidRPr="00091A4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91A47">
              <w:t>62</w:t>
            </w:r>
          </w:p>
        </w:tc>
        <w:tc>
          <w:tcPr>
            <w:tcW w:w="960" w:type="pct"/>
            <w:noWrap/>
            <w:hideMark/>
          </w:tcPr>
          <w:p w14:paraId="6EE1F063" w14:textId="77777777" w:rsidR="005B1647" w:rsidRPr="00091A4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91A47">
              <w:t>30 765</w:t>
            </w:r>
          </w:p>
        </w:tc>
        <w:tc>
          <w:tcPr>
            <w:tcW w:w="960" w:type="pct"/>
            <w:noWrap/>
            <w:hideMark/>
          </w:tcPr>
          <w:p w14:paraId="6CCFF142" w14:textId="77777777" w:rsidR="005B1647" w:rsidRPr="00091A4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91A47">
              <w:t>10 811</w:t>
            </w:r>
          </w:p>
        </w:tc>
      </w:tr>
      <w:tr w:rsidR="00155607" w14:paraId="1DAB223B" w14:textId="77777777" w:rsidTr="00D164A7">
        <w:trPr>
          <w:trHeight w:val="170"/>
        </w:trPr>
        <w:tc>
          <w:tcPr>
            <w:cnfStyle w:val="001000000000" w:firstRow="0" w:lastRow="0" w:firstColumn="1" w:lastColumn="0" w:oddVBand="0" w:evenVBand="0" w:oddHBand="0" w:evenHBand="0" w:firstRowFirstColumn="0" w:firstRowLastColumn="0" w:lastRowFirstColumn="0" w:lastRowLastColumn="0"/>
            <w:tcW w:w="2502" w:type="pct"/>
            <w:noWrap/>
            <w:hideMark/>
          </w:tcPr>
          <w:p w14:paraId="533B521D" w14:textId="77777777" w:rsidR="005B1647" w:rsidRPr="00091A47" w:rsidRDefault="005B1647" w:rsidP="005B1647">
            <w:pPr>
              <w:pStyle w:val="Tabell"/>
              <w:rPr>
                <w:b/>
                <w:bCs/>
              </w:rPr>
            </w:pPr>
            <w:r w:rsidRPr="00091A47">
              <w:rPr>
                <w:b/>
                <w:bCs/>
              </w:rPr>
              <w:t xml:space="preserve">Saldo statens verksamhet </w:t>
            </w:r>
          </w:p>
        </w:tc>
        <w:tc>
          <w:tcPr>
            <w:tcW w:w="578" w:type="pct"/>
            <w:noWrap/>
            <w:hideMark/>
          </w:tcPr>
          <w:p w14:paraId="25CA1314" w14:textId="77777777" w:rsidR="005B1647" w:rsidRPr="00091A47"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p>
        </w:tc>
        <w:tc>
          <w:tcPr>
            <w:tcW w:w="960" w:type="pct"/>
            <w:noWrap/>
            <w:hideMark/>
          </w:tcPr>
          <w:p w14:paraId="544AB95C" w14:textId="77777777" w:rsidR="005B1647" w:rsidRPr="00091A47"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091A47">
              <w:rPr>
                <w:b/>
                <w:bCs/>
              </w:rPr>
              <w:t>165 073</w:t>
            </w:r>
          </w:p>
        </w:tc>
        <w:tc>
          <w:tcPr>
            <w:tcW w:w="960" w:type="pct"/>
            <w:noWrap/>
            <w:hideMark/>
          </w:tcPr>
          <w:p w14:paraId="51B5E91E" w14:textId="77777777" w:rsidR="005B1647" w:rsidRPr="00091A47"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091A47">
              <w:rPr>
                <w:b/>
                <w:bCs/>
              </w:rPr>
              <w:t>166 230</w:t>
            </w:r>
          </w:p>
        </w:tc>
      </w:tr>
      <w:tr w:rsidR="00155607" w14:paraId="494CF83E" w14:textId="77777777" w:rsidTr="00D164A7">
        <w:trPr>
          <w:trHeight w:val="170"/>
        </w:trPr>
        <w:tc>
          <w:tcPr>
            <w:cnfStyle w:val="001000000000" w:firstRow="0" w:lastRow="0" w:firstColumn="1" w:lastColumn="0" w:oddVBand="0" w:evenVBand="0" w:oddHBand="0" w:evenHBand="0" w:firstRowFirstColumn="0" w:firstRowLastColumn="0" w:lastRowFirstColumn="0" w:lastRowLastColumn="0"/>
            <w:tcW w:w="2502" w:type="pct"/>
            <w:noWrap/>
            <w:hideMark/>
          </w:tcPr>
          <w:p w14:paraId="00DE939B" w14:textId="77777777" w:rsidR="005B1647" w:rsidRPr="00091A47" w:rsidRDefault="005B1647" w:rsidP="005B1647">
            <w:pPr>
              <w:pStyle w:val="Tabell"/>
              <w:rPr>
                <w:b/>
                <w:bCs/>
              </w:rPr>
            </w:pPr>
            <w:r w:rsidRPr="00091A47">
              <w:rPr>
                <w:b/>
                <w:bCs/>
              </w:rPr>
              <w:t xml:space="preserve">Investeringar </w:t>
            </w:r>
          </w:p>
        </w:tc>
        <w:tc>
          <w:tcPr>
            <w:tcW w:w="578" w:type="pct"/>
            <w:noWrap/>
            <w:hideMark/>
          </w:tcPr>
          <w:p w14:paraId="75D14712" w14:textId="77777777" w:rsidR="005B1647" w:rsidRPr="00091A4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91A47">
              <w:t>63</w:t>
            </w:r>
          </w:p>
        </w:tc>
        <w:tc>
          <w:tcPr>
            <w:tcW w:w="960" w:type="pct"/>
            <w:noWrap/>
            <w:hideMark/>
          </w:tcPr>
          <w:p w14:paraId="78A06C5B" w14:textId="77777777" w:rsidR="005B1647" w:rsidRPr="00091A47"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960" w:type="pct"/>
            <w:noWrap/>
            <w:hideMark/>
          </w:tcPr>
          <w:p w14:paraId="3D69DD50" w14:textId="77777777" w:rsidR="005B1647" w:rsidRPr="00091A47"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r>
      <w:tr w:rsidR="00155607" w14:paraId="28DC2EF4" w14:textId="77777777" w:rsidTr="00D164A7">
        <w:trPr>
          <w:trHeight w:val="170"/>
        </w:trPr>
        <w:tc>
          <w:tcPr>
            <w:cnfStyle w:val="001000000000" w:firstRow="0" w:lastRow="0" w:firstColumn="1" w:lastColumn="0" w:oddVBand="0" w:evenVBand="0" w:oddHBand="0" w:evenHBand="0" w:firstRowFirstColumn="0" w:firstRowLastColumn="0" w:lastRowFirstColumn="0" w:lastRowLastColumn="0"/>
            <w:tcW w:w="2502" w:type="pct"/>
            <w:noWrap/>
            <w:hideMark/>
          </w:tcPr>
          <w:p w14:paraId="66A26E31" w14:textId="77777777" w:rsidR="005B1647" w:rsidRPr="00091A47" w:rsidRDefault="005B1647" w:rsidP="005B1647">
            <w:pPr>
              <w:pStyle w:val="Tabell"/>
            </w:pPr>
            <w:r w:rsidRPr="00091A47">
              <w:t xml:space="preserve">Finansiella investeringar </w:t>
            </w:r>
          </w:p>
        </w:tc>
        <w:tc>
          <w:tcPr>
            <w:tcW w:w="578" w:type="pct"/>
            <w:noWrap/>
            <w:hideMark/>
          </w:tcPr>
          <w:p w14:paraId="006A3488" w14:textId="77777777" w:rsidR="005B1647" w:rsidRPr="00091A47"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960" w:type="pct"/>
            <w:noWrap/>
            <w:hideMark/>
          </w:tcPr>
          <w:p w14:paraId="056DFA03" w14:textId="77777777" w:rsidR="005B1647" w:rsidRPr="00091A4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91A47">
              <w:t>-13 425</w:t>
            </w:r>
          </w:p>
        </w:tc>
        <w:tc>
          <w:tcPr>
            <w:tcW w:w="960" w:type="pct"/>
            <w:noWrap/>
            <w:hideMark/>
          </w:tcPr>
          <w:p w14:paraId="671CE5D5" w14:textId="77777777" w:rsidR="005B1647" w:rsidRPr="00091A4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91A47">
              <w:t>-6 913</w:t>
            </w:r>
          </w:p>
        </w:tc>
      </w:tr>
      <w:tr w:rsidR="00155607" w14:paraId="2202049C" w14:textId="77777777" w:rsidTr="00D164A7">
        <w:trPr>
          <w:trHeight w:val="170"/>
        </w:trPr>
        <w:tc>
          <w:tcPr>
            <w:cnfStyle w:val="001000000000" w:firstRow="0" w:lastRow="0" w:firstColumn="1" w:lastColumn="0" w:oddVBand="0" w:evenVBand="0" w:oddHBand="0" w:evenHBand="0" w:firstRowFirstColumn="0" w:firstRowLastColumn="0" w:lastRowFirstColumn="0" w:lastRowLastColumn="0"/>
            <w:tcW w:w="2502" w:type="pct"/>
            <w:noWrap/>
            <w:hideMark/>
          </w:tcPr>
          <w:p w14:paraId="493B693C" w14:textId="77777777" w:rsidR="005B1647" w:rsidRPr="00091A47" w:rsidRDefault="005B1647" w:rsidP="005B1647">
            <w:pPr>
              <w:pStyle w:val="Tabell"/>
            </w:pPr>
            <w:r w:rsidRPr="00091A47">
              <w:t xml:space="preserve">Materiella investeringar </w:t>
            </w:r>
          </w:p>
        </w:tc>
        <w:tc>
          <w:tcPr>
            <w:tcW w:w="578" w:type="pct"/>
            <w:noWrap/>
            <w:hideMark/>
          </w:tcPr>
          <w:p w14:paraId="0741094D" w14:textId="77777777" w:rsidR="005B1647" w:rsidRPr="00091A47"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960" w:type="pct"/>
            <w:noWrap/>
            <w:hideMark/>
          </w:tcPr>
          <w:p w14:paraId="650E9507" w14:textId="77777777" w:rsidR="005B1647" w:rsidRPr="00091A4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91A47">
              <w:t>-55 947</w:t>
            </w:r>
          </w:p>
        </w:tc>
        <w:tc>
          <w:tcPr>
            <w:tcW w:w="960" w:type="pct"/>
            <w:noWrap/>
            <w:hideMark/>
          </w:tcPr>
          <w:p w14:paraId="7B782760" w14:textId="77777777" w:rsidR="005B1647" w:rsidRPr="00091A4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91A47">
              <w:t>-48 039</w:t>
            </w:r>
          </w:p>
        </w:tc>
      </w:tr>
      <w:tr w:rsidR="00155607" w14:paraId="42779077" w14:textId="77777777" w:rsidTr="00D164A7">
        <w:trPr>
          <w:trHeight w:val="170"/>
        </w:trPr>
        <w:tc>
          <w:tcPr>
            <w:cnfStyle w:val="001000000000" w:firstRow="0" w:lastRow="0" w:firstColumn="1" w:lastColumn="0" w:oddVBand="0" w:evenVBand="0" w:oddHBand="0" w:evenHBand="0" w:firstRowFirstColumn="0" w:firstRowLastColumn="0" w:lastRowFirstColumn="0" w:lastRowLastColumn="0"/>
            <w:tcW w:w="2502" w:type="pct"/>
            <w:noWrap/>
            <w:hideMark/>
          </w:tcPr>
          <w:p w14:paraId="40165235" w14:textId="77777777" w:rsidR="005B1647" w:rsidRPr="00091A47" w:rsidRDefault="005B1647" w:rsidP="005B1647">
            <w:pPr>
              <w:pStyle w:val="Tabell"/>
            </w:pPr>
            <w:r w:rsidRPr="00091A47">
              <w:t xml:space="preserve">Immateriella investeringar </w:t>
            </w:r>
          </w:p>
        </w:tc>
        <w:tc>
          <w:tcPr>
            <w:tcW w:w="578" w:type="pct"/>
            <w:noWrap/>
            <w:hideMark/>
          </w:tcPr>
          <w:p w14:paraId="335C96F8" w14:textId="77777777" w:rsidR="005B1647" w:rsidRPr="00091A47"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960" w:type="pct"/>
            <w:noWrap/>
            <w:hideMark/>
          </w:tcPr>
          <w:p w14:paraId="02186829" w14:textId="77777777" w:rsidR="005B1647" w:rsidRPr="00091A4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91A47">
              <w:t>-3 340</w:t>
            </w:r>
          </w:p>
        </w:tc>
        <w:tc>
          <w:tcPr>
            <w:tcW w:w="960" w:type="pct"/>
            <w:noWrap/>
            <w:hideMark/>
          </w:tcPr>
          <w:p w14:paraId="7D60ABFB" w14:textId="77777777" w:rsidR="005B1647" w:rsidRPr="00091A4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91A47">
              <w:t>-3 374</w:t>
            </w:r>
          </w:p>
        </w:tc>
      </w:tr>
      <w:tr w:rsidR="00155607" w14:paraId="7FEDFD1E" w14:textId="77777777" w:rsidTr="00D164A7">
        <w:trPr>
          <w:trHeight w:val="170"/>
        </w:trPr>
        <w:tc>
          <w:tcPr>
            <w:cnfStyle w:val="001000000000" w:firstRow="0" w:lastRow="0" w:firstColumn="1" w:lastColumn="0" w:oddVBand="0" w:evenVBand="0" w:oddHBand="0" w:evenHBand="0" w:firstRowFirstColumn="0" w:firstRowLastColumn="0" w:lastRowFirstColumn="0" w:lastRowLastColumn="0"/>
            <w:tcW w:w="2502" w:type="pct"/>
            <w:noWrap/>
            <w:hideMark/>
          </w:tcPr>
          <w:p w14:paraId="639BCE85" w14:textId="77777777" w:rsidR="005B1647" w:rsidRPr="00091A47" w:rsidRDefault="005B1647" w:rsidP="005B1647">
            <w:pPr>
              <w:pStyle w:val="Tabell"/>
              <w:rPr>
                <w:i/>
                <w:iCs/>
              </w:rPr>
            </w:pPr>
            <w:r w:rsidRPr="00091A47">
              <w:rPr>
                <w:i/>
                <w:iCs/>
              </w:rPr>
              <w:t xml:space="preserve">Summa investeringsutgifter </w:t>
            </w:r>
          </w:p>
        </w:tc>
        <w:tc>
          <w:tcPr>
            <w:tcW w:w="578" w:type="pct"/>
            <w:noWrap/>
            <w:hideMark/>
          </w:tcPr>
          <w:p w14:paraId="6B4E9D2E" w14:textId="77777777" w:rsidR="005B1647" w:rsidRPr="00091A47"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p>
        </w:tc>
        <w:tc>
          <w:tcPr>
            <w:tcW w:w="960" w:type="pct"/>
            <w:noWrap/>
            <w:hideMark/>
          </w:tcPr>
          <w:p w14:paraId="41F0E359" w14:textId="77777777" w:rsidR="005B1647" w:rsidRPr="00091A47"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r w:rsidRPr="00091A47">
              <w:rPr>
                <w:i/>
                <w:iCs/>
              </w:rPr>
              <w:t>-72 713</w:t>
            </w:r>
          </w:p>
        </w:tc>
        <w:tc>
          <w:tcPr>
            <w:tcW w:w="960" w:type="pct"/>
            <w:noWrap/>
            <w:hideMark/>
          </w:tcPr>
          <w:p w14:paraId="514EAE10" w14:textId="77777777" w:rsidR="005B1647" w:rsidRPr="00091A47"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r w:rsidRPr="00091A47">
              <w:rPr>
                <w:i/>
                <w:iCs/>
              </w:rPr>
              <w:t>-58 326</w:t>
            </w:r>
          </w:p>
        </w:tc>
      </w:tr>
      <w:tr w:rsidR="00155607" w14:paraId="68146A92" w14:textId="77777777" w:rsidTr="00D164A7">
        <w:trPr>
          <w:trHeight w:val="170"/>
        </w:trPr>
        <w:tc>
          <w:tcPr>
            <w:cnfStyle w:val="001000000000" w:firstRow="0" w:lastRow="0" w:firstColumn="1" w:lastColumn="0" w:oddVBand="0" w:evenVBand="0" w:oddHBand="0" w:evenHBand="0" w:firstRowFirstColumn="0" w:firstRowLastColumn="0" w:lastRowFirstColumn="0" w:lastRowLastColumn="0"/>
            <w:tcW w:w="2502" w:type="pct"/>
            <w:noWrap/>
            <w:hideMark/>
          </w:tcPr>
          <w:p w14:paraId="669C9CF0" w14:textId="77777777" w:rsidR="005B1647" w:rsidRPr="00091A47" w:rsidRDefault="005B1647" w:rsidP="005B1647">
            <w:pPr>
              <w:pStyle w:val="Tabell"/>
            </w:pPr>
            <w:r w:rsidRPr="00091A47">
              <w:t xml:space="preserve">Försäljning av anläggningstillgångar </w:t>
            </w:r>
          </w:p>
        </w:tc>
        <w:tc>
          <w:tcPr>
            <w:tcW w:w="578" w:type="pct"/>
            <w:noWrap/>
            <w:hideMark/>
          </w:tcPr>
          <w:p w14:paraId="213D9C80" w14:textId="77777777" w:rsidR="005B1647" w:rsidRPr="00091A47"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960" w:type="pct"/>
            <w:noWrap/>
            <w:hideMark/>
          </w:tcPr>
          <w:p w14:paraId="53A990E6" w14:textId="77777777" w:rsidR="005B1647" w:rsidRPr="00091A4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91A47">
              <w:t>4 453</w:t>
            </w:r>
          </w:p>
        </w:tc>
        <w:tc>
          <w:tcPr>
            <w:tcW w:w="960" w:type="pct"/>
            <w:noWrap/>
            <w:hideMark/>
          </w:tcPr>
          <w:p w14:paraId="2B289C73" w14:textId="77777777" w:rsidR="005B1647" w:rsidRPr="00091A4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91A47">
              <w:t>7 822</w:t>
            </w:r>
          </w:p>
        </w:tc>
      </w:tr>
      <w:tr w:rsidR="00155607" w14:paraId="72495AD9" w14:textId="77777777" w:rsidTr="00D164A7">
        <w:trPr>
          <w:trHeight w:val="170"/>
        </w:trPr>
        <w:tc>
          <w:tcPr>
            <w:cnfStyle w:val="001000000000" w:firstRow="0" w:lastRow="0" w:firstColumn="1" w:lastColumn="0" w:oddVBand="0" w:evenVBand="0" w:oddHBand="0" w:evenHBand="0" w:firstRowFirstColumn="0" w:firstRowLastColumn="0" w:lastRowFirstColumn="0" w:lastRowLastColumn="0"/>
            <w:tcW w:w="2502" w:type="pct"/>
            <w:noWrap/>
            <w:hideMark/>
          </w:tcPr>
          <w:p w14:paraId="2D168964" w14:textId="77777777" w:rsidR="005B1647" w:rsidRPr="00091A47" w:rsidRDefault="005B1647" w:rsidP="005B1647">
            <w:pPr>
              <w:pStyle w:val="Tabell"/>
              <w:rPr>
                <w:b/>
                <w:bCs/>
              </w:rPr>
            </w:pPr>
            <w:r w:rsidRPr="00091A47">
              <w:rPr>
                <w:b/>
                <w:bCs/>
              </w:rPr>
              <w:t xml:space="preserve">Summa investeringsverksamhet </w:t>
            </w:r>
          </w:p>
        </w:tc>
        <w:tc>
          <w:tcPr>
            <w:tcW w:w="578" w:type="pct"/>
            <w:noWrap/>
            <w:hideMark/>
          </w:tcPr>
          <w:p w14:paraId="54A19D30" w14:textId="77777777" w:rsidR="005B1647" w:rsidRPr="00091A47"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p>
        </w:tc>
        <w:tc>
          <w:tcPr>
            <w:tcW w:w="960" w:type="pct"/>
            <w:noWrap/>
            <w:hideMark/>
          </w:tcPr>
          <w:p w14:paraId="57182ECD" w14:textId="77777777" w:rsidR="005B1647" w:rsidRPr="00091A47"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091A47">
              <w:rPr>
                <w:b/>
                <w:bCs/>
              </w:rPr>
              <w:t>-68 260</w:t>
            </w:r>
          </w:p>
        </w:tc>
        <w:tc>
          <w:tcPr>
            <w:tcW w:w="960" w:type="pct"/>
            <w:noWrap/>
            <w:hideMark/>
          </w:tcPr>
          <w:p w14:paraId="55C84BAF" w14:textId="77777777" w:rsidR="005B1647" w:rsidRPr="00091A47"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091A47">
              <w:rPr>
                <w:b/>
                <w:bCs/>
              </w:rPr>
              <w:t>-50 504</w:t>
            </w:r>
          </w:p>
        </w:tc>
      </w:tr>
      <w:tr w:rsidR="00155607" w14:paraId="032F21AF" w14:textId="77777777" w:rsidTr="00D164A7">
        <w:trPr>
          <w:trHeight w:val="170"/>
        </w:trPr>
        <w:tc>
          <w:tcPr>
            <w:cnfStyle w:val="001000000000" w:firstRow="0" w:lastRow="0" w:firstColumn="1" w:lastColumn="0" w:oddVBand="0" w:evenVBand="0" w:oddHBand="0" w:evenHBand="0" w:firstRowFirstColumn="0" w:firstRowLastColumn="0" w:lastRowFirstColumn="0" w:lastRowLastColumn="0"/>
            <w:tcW w:w="2502" w:type="pct"/>
            <w:noWrap/>
            <w:hideMark/>
          </w:tcPr>
          <w:p w14:paraId="36FD869D" w14:textId="77777777" w:rsidR="005B1647" w:rsidRPr="00091A47" w:rsidRDefault="005B1647" w:rsidP="005B1647">
            <w:pPr>
              <w:pStyle w:val="Tabell"/>
              <w:rPr>
                <w:b/>
                <w:bCs/>
              </w:rPr>
            </w:pPr>
            <w:r w:rsidRPr="00091A47">
              <w:rPr>
                <w:b/>
                <w:bCs/>
              </w:rPr>
              <w:t xml:space="preserve">Utlåning </w:t>
            </w:r>
          </w:p>
        </w:tc>
        <w:tc>
          <w:tcPr>
            <w:tcW w:w="578" w:type="pct"/>
            <w:noWrap/>
            <w:hideMark/>
          </w:tcPr>
          <w:p w14:paraId="3722182B" w14:textId="77777777" w:rsidR="005B1647" w:rsidRPr="00091A4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91A47">
              <w:t>64</w:t>
            </w:r>
          </w:p>
        </w:tc>
        <w:tc>
          <w:tcPr>
            <w:tcW w:w="960" w:type="pct"/>
            <w:noWrap/>
            <w:hideMark/>
          </w:tcPr>
          <w:p w14:paraId="3205E903" w14:textId="77777777" w:rsidR="005B1647" w:rsidRPr="00091A47"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960" w:type="pct"/>
            <w:noWrap/>
            <w:hideMark/>
          </w:tcPr>
          <w:p w14:paraId="27C8E531" w14:textId="77777777" w:rsidR="005B1647" w:rsidRPr="00091A47"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r>
      <w:tr w:rsidR="00155607" w14:paraId="422BEAF3" w14:textId="77777777" w:rsidTr="00D164A7">
        <w:trPr>
          <w:trHeight w:val="170"/>
        </w:trPr>
        <w:tc>
          <w:tcPr>
            <w:cnfStyle w:val="001000000000" w:firstRow="0" w:lastRow="0" w:firstColumn="1" w:lastColumn="0" w:oddVBand="0" w:evenVBand="0" w:oddHBand="0" w:evenHBand="0" w:firstRowFirstColumn="0" w:firstRowLastColumn="0" w:lastRowFirstColumn="0" w:lastRowLastColumn="0"/>
            <w:tcW w:w="2502" w:type="pct"/>
            <w:noWrap/>
            <w:hideMark/>
          </w:tcPr>
          <w:p w14:paraId="5906E554" w14:textId="77777777" w:rsidR="005B1647" w:rsidRPr="00091A47" w:rsidRDefault="005B1647" w:rsidP="005B1647">
            <w:pPr>
              <w:pStyle w:val="Tabell"/>
            </w:pPr>
            <w:r w:rsidRPr="00091A47">
              <w:t>Nyutlåning</w:t>
            </w:r>
          </w:p>
        </w:tc>
        <w:tc>
          <w:tcPr>
            <w:tcW w:w="578" w:type="pct"/>
            <w:noWrap/>
            <w:hideMark/>
          </w:tcPr>
          <w:p w14:paraId="7898A2C6" w14:textId="77777777" w:rsidR="005B1647" w:rsidRPr="00091A47"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960" w:type="pct"/>
            <w:noWrap/>
            <w:hideMark/>
          </w:tcPr>
          <w:p w14:paraId="12A98F47" w14:textId="77777777" w:rsidR="005B1647" w:rsidRPr="00091A4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91A47">
              <w:t>-22 834</w:t>
            </w:r>
          </w:p>
        </w:tc>
        <w:tc>
          <w:tcPr>
            <w:tcW w:w="960" w:type="pct"/>
            <w:noWrap/>
            <w:hideMark/>
          </w:tcPr>
          <w:p w14:paraId="0DEA4853" w14:textId="77777777" w:rsidR="005B1647" w:rsidRPr="00091A4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91A47">
              <w:t>-31 956</w:t>
            </w:r>
          </w:p>
        </w:tc>
      </w:tr>
      <w:tr w:rsidR="00155607" w14:paraId="29E144D9" w14:textId="77777777" w:rsidTr="00D164A7">
        <w:trPr>
          <w:trHeight w:val="170"/>
        </w:trPr>
        <w:tc>
          <w:tcPr>
            <w:cnfStyle w:val="001000000000" w:firstRow="0" w:lastRow="0" w:firstColumn="1" w:lastColumn="0" w:oddVBand="0" w:evenVBand="0" w:oddHBand="0" w:evenHBand="0" w:firstRowFirstColumn="0" w:firstRowLastColumn="0" w:lastRowFirstColumn="0" w:lastRowLastColumn="0"/>
            <w:tcW w:w="2502" w:type="pct"/>
            <w:noWrap/>
            <w:hideMark/>
          </w:tcPr>
          <w:p w14:paraId="4AF20CE4" w14:textId="77777777" w:rsidR="005B1647" w:rsidRPr="00091A47" w:rsidRDefault="005B1647" w:rsidP="005B1647">
            <w:pPr>
              <w:pStyle w:val="Tabell"/>
            </w:pPr>
            <w:r w:rsidRPr="00091A47">
              <w:t>Amorteringar</w:t>
            </w:r>
          </w:p>
        </w:tc>
        <w:tc>
          <w:tcPr>
            <w:tcW w:w="578" w:type="pct"/>
            <w:noWrap/>
            <w:hideMark/>
          </w:tcPr>
          <w:p w14:paraId="42E571C0" w14:textId="77777777" w:rsidR="005B1647" w:rsidRPr="00091A47"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960" w:type="pct"/>
            <w:noWrap/>
            <w:hideMark/>
          </w:tcPr>
          <w:p w14:paraId="7749B44E" w14:textId="77777777" w:rsidR="005B1647" w:rsidRPr="00091A4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91A47">
              <w:t>80 425</w:t>
            </w:r>
          </w:p>
        </w:tc>
        <w:tc>
          <w:tcPr>
            <w:tcW w:w="960" w:type="pct"/>
            <w:noWrap/>
            <w:hideMark/>
          </w:tcPr>
          <w:p w14:paraId="61970134" w14:textId="77777777" w:rsidR="005B1647" w:rsidRPr="00091A4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91A47">
              <w:t>13 165</w:t>
            </w:r>
          </w:p>
        </w:tc>
      </w:tr>
      <w:tr w:rsidR="00155607" w14:paraId="421AF7C6" w14:textId="77777777" w:rsidTr="00D164A7">
        <w:trPr>
          <w:trHeight w:val="170"/>
        </w:trPr>
        <w:tc>
          <w:tcPr>
            <w:cnfStyle w:val="001000000000" w:firstRow="0" w:lastRow="0" w:firstColumn="1" w:lastColumn="0" w:oddVBand="0" w:evenVBand="0" w:oddHBand="0" w:evenHBand="0" w:firstRowFirstColumn="0" w:firstRowLastColumn="0" w:lastRowFirstColumn="0" w:lastRowLastColumn="0"/>
            <w:tcW w:w="2502" w:type="pct"/>
            <w:noWrap/>
            <w:hideMark/>
          </w:tcPr>
          <w:p w14:paraId="619FB74E" w14:textId="77777777" w:rsidR="005B1647" w:rsidRPr="00091A47" w:rsidRDefault="005B1647" w:rsidP="005B1647">
            <w:pPr>
              <w:pStyle w:val="Tabell"/>
              <w:rPr>
                <w:b/>
                <w:bCs/>
              </w:rPr>
            </w:pPr>
            <w:r w:rsidRPr="00091A47">
              <w:rPr>
                <w:b/>
                <w:bCs/>
              </w:rPr>
              <w:t xml:space="preserve">Summa utlåning </w:t>
            </w:r>
          </w:p>
        </w:tc>
        <w:tc>
          <w:tcPr>
            <w:tcW w:w="578" w:type="pct"/>
            <w:noWrap/>
            <w:hideMark/>
          </w:tcPr>
          <w:p w14:paraId="474807DF" w14:textId="77777777" w:rsidR="005B1647" w:rsidRPr="00091A47"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p>
        </w:tc>
        <w:tc>
          <w:tcPr>
            <w:tcW w:w="960" w:type="pct"/>
            <w:noWrap/>
            <w:hideMark/>
          </w:tcPr>
          <w:p w14:paraId="3162DC5D" w14:textId="77777777" w:rsidR="005B1647" w:rsidRPr="00091A47"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091A47">
              <w:rPr>
                <w:b/>
                <w:bCs/>
              </w:rPr>
              <w:t>57 591</w:t>
            </w:r>
          </w:p>
        </w:tc>
        <w:tc>
          <w:tcPr>
            <w:tcW w:w="960" w:type="pct"/>
            <w:noWrap/>
            <w:hideMark/>
          </w:tcPr>
          <w:p w14:paraId="38ACBA45" w14:textId="77777777" w:rsidR="005B1647" w:rsidRPr="00091A47"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091A47">
              <w:rPr>
                <w:b/>
                <w:bCs/>
              </w:rPr>
              <w:t>-18 791</w:t>
            </w:r>
          </w:p>
        </w:tc>
      </w:tr>
      <w:tr w:rsidR="00155607" w14:paraId="1FA03096" w14:textId="77777777" w:rsidTr="00D164A7">
        <w:trPr>
          <w:trHeight w:val="170"/>
        </w:trPr>
        <w:tc>
          <w:tcPr>
            <w:cnfStyle w:val="001000000000" w:firstRow="0" w:lastRow="0" w:firstColumn="1" w:lastColumn="0" w:oddVBand="0" w:evenVBand="0" w:oddHBand="0" w:evenHBand="0" w:firstRowFirstColumn="0" w:firstRowLastColumn="0" w:lastRowFirstColumn="0" w:lastRowLastColumn="0"/>
            <w:tcW w:w="2502" w:type="pct"/>
            <w:noWrap/>
            <w:hideMark/>
          </w:tcPr>
          <w:p w14:paraId="69F3603A" w14:textId="77777777" w:rsidR="005B1647" w:rsidRPr="00091A47" w:rsidRDefault="005B1647" w:rsidP="005B1647">
            <w:pPr>
              <w:pStyle w:val="Tabell"/>
              <w:rPr>
                <w:b/>
                <w:bCs/>
              </w:rPr>
            </w:pPr>
            <w:r w:rsidRPr="00091A47">
              <w:rPr>
                <w:b/>
                <w:bCs/>
              </w:rPr>
              <w:t>Finansiella aktiviteter</w:t>
            </w:r>
          </w:p>
        </w:tc>
        <w:tc>
          <w:tcPr>
            <w:tcW w:w="578" w:type="pct"/>
            <w:noWrap/>
            <w:hideMark/>
          </w:tcPr>
          <w:p w14:paraId="38BF71BB" w14:textId="77777777" w:rsidR="005B1647" w:rsidRPr="00091A47"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p>
        </w:tc>
        <w:tc>
          <w:tcPr>
            <w:tcW w:w="960" w:type="pct"/>
            <w:noWrap/>
            <w:hideMark/>
          </w:tcPr>
          <w:p w14:paraId="237AD28D" w14:textId="77777777" w:rsidR="005B1647" w:rsidRPr="00091A47"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960" w:type="pct"/>
            <w:noWrap/>
            <w:hideMark/>
          </w:tcPr>
          <w:p w14:paraId="39EC26DE" w14:textId="77777777" w:rsidR="005B1647" w:rsidRPr="00091A47"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r>
      <w:tr w:rsidR="00155607" w14:paraId="5F74B32C" w14:textId="77777777" w:rsidTr="00D164A7">
        <w:trPr>
          <w:trHeight w:val="170"/>
        </w:trPr>
        <w:tc>
          <w:tcPr>
            <w:cnfStyle w:val="001000000000" w:firstRow="0" w:lastRow="0" w:firstColumn="1" w:lastColumn="0" w:oddVBand="0" w:evenVBand="0" w:oddHBand="0" w:evenHBand="0" w:firstRowFirstColumn="0" w:firstRowLastColumn="0" w:lastRowFirstColumn="0" w:lastRowLastColumn="0"/>
            <w:tcW w:w="2502" w:type="pct"/>
            <w:noWrap/>
            <w:hideMark/>
          </w:tcPr>
          <w:p w14:paraId="7D6AE47F" w14:textId="77777777" w:rsidR="005B1647" w:rsidRPr="00091A47" w:rsidRDefault="005B1647" w:rsidP="005B1647">
            <w:pPr>
              <w:pStyle w:val="Tabell"/>
            </w:pPr>
            <w:r w:rsidRPr="00091A47">
              <w:t xml:space="preserve">Finansiellt netto för statens upplåning </w:t>
            </w:r>
          </w:p>
        </w:tc>
        <w:tc>
          <w:tcPr>
            <w:tcW w:w="578" w:type="pct"/>
            <w:noWrap/>
            <w:hideMark/>
          </w:tcPr>
          <w:p w14:paraId="08CCD334" w14:textId="77777777" w:rsidR="005B1647" w:rsidRPr="00091A4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91A47">
              <w:t>65</w:t>
            </w:r>
          </w:p>
        </w:tc>
        <w:tc>
          <w:tcPr>
            <w:tcW w:w="960" w:type="pct"/>
            <w:noWrap/>
            <w:hideMark/>
          </w:tcPr>
          <w:p w14:paraId="34CF1722" w14:textId="77777777" w:rsidR="005B1647" w:rsidRPr="00091A4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91A47">
              <w:t>-15 707</w:t>
            </w:r>
          </w:p>
        </w:tc>
        <w:tc>
          <w:tcPr>
            <w:tcW w:w="960" w:type="pct"/>
            <w:noWrap/>
            <w:hideMark/>
          </w:tcPr>
          <w:p w14:paraId="07B73165" w14:textId="77777777" w:rsidR="005B1647" w:rsidRPr="00091A4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91A47">
              <w:t>-12 947</w:t>
            </w:r>
          </w:p>
        </w:tc>
      </w:tr>
      <w:tr w:rsidR="00155607" w14:paraId="1B0A802B" w14:textId="77777777" w:rsidTr="00D164A7">
        <w:trPr>
          <w:trHeight w:val="170"/>
        </w:trPr>
        <w:tc>
          <w:tcPr>
            <w:cnfStyle w:val="001000000000" w:firstRow="0" w:lastRow="0" w:firstColumn="1" w:lastColumn="0" w:oddVBand="0" w:evenVBand="0" w:oddHBand="0" w:evenHBand="0" w:firstRowFirstColumn="0" w:firstRowLastColumn="0" w:lastRowFirstColumn="0" w:lastRowLastColumn="0"/>
            <w:tcW w:w="2502" w:type="pct"/>
            <w:noWrap/>
            <w:hideMark/>
          </w:tcPr>
          <w:p w14:paraId="7540DFE8" w14:textId="77777777" w:rsidR="005B1647" w:rsidRPr="00091A47" w:rsidRDefault="005B1647" w:rsidP="005B1647">
            <w:pPr>
              <w:pStyle w:val="Tabell"/>
            </w:pPr>
            <w:r w:rsidRPr="00091A47">
              <w:t xml:space="preserve">Övrigt finansiellt netto </w:t>
            </w:r>
          </w:p>
        </w:tc>
        <w:tc>
          <w:tcPr>
            <w:tcW w:w="578" w:type="pct"/>
            <w:noWrap/>
            <w:hideMark/>
          </w:tcPr>
          <w:p w14:paraId="54DACA54" w14:textId="77777777" w:rsidR="005B1647" w:rsidRPr="00091A4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91A47">
              <w:t>66</w:t>
            </w:r>
          </w:p>
        </w:tc>
        <w:tc>
          <w:tcPr>
            <w:tcW w:w="960" w:type="pct"/>
            <w:noWrap/>
            <w:hideMark/>
          </w:tcPr>
          <w:p w14:paraId="6890ECE1" w14:textId="77777777" w:rsidR="005B1647" w:rsidRPr="00091A4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91A47">
              <w:t>8 570</w:t>
            </w:r>
          </w:p>
        </w:tc>
        <w:tc>
          <w:tcPr>
            <w:tcW w:w="960" w:type="pct"/>
            <w:noWrap/>
            <w:hideMark/>
          </w:tcPr>
          <w:p w14:paraId="1ADC50F4" w14:textId="77777777" w:rsidR="005B1647" w:rsidRPr="00091A4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91A47">
              <w:t>8 144</w:t>
            </w:r>
          </w:p>
        </w:tc>
      </w:tr>
      <w:tr w:rsidR="00155607" w14:paraId="7CE3BBA6" w14:textId="77777777" w:rsidTr="00D164A7">
        <w:trPr>
          <w:trHeight w:val="170"/>
        </w:trPr>
        <w:tc>
          <w:tcPr>
            <w:cnfStyle w:val="001000000000" w:firstRow="0" w:lastRow="0" w:firstColumn="1" w:lastColumn="0" w:oddVBand="0" w:evenVBand="0" w:oddHBand="0" w:evenHBand="0" w:firstRowFirstColumn="0" w:firstRowLastColumn="0" w:lastRowFirstColumn="0" w:lastRowLastColumn="0"/>
            <w:tcW w:w="2502" w:type="pct"/>
            <w:noWrap/>
            <w:hideMark/>
          </w:tcPr>
          <w:p w14:paraId="39B49C16" w14:textId="77777777" w:rsidR="005B1647" w:rsidRPr="00091A47" w:rsidRDefault="005B1647" w:rsidP="005B1647">
            <w:pPr>
              <w:pStyle w:val="Tabell"/>
            </w:pPr>
            <w:r w:rsidRPr="00091A47">
              <w:t xml:space="preserve">Justeringar till betalningar </w:t>
            </w:r>
          </w:p>
        </w:tc>
        <w:tc>
          <w:tcPr>
            <w:tcW w:w="578" w:type="pct"/>
            <w:noWrap/>
            <w:hideMark/>
          </w:tcPr>
          <w:p w14:paraId="60D4D367" w14:textId="77777777" w:rsidR="005B1647" w:rsidRPr="00091A4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91A47">
              <w:t>67</w:t>
            </w:r>
          </w:p>
        </w:tc>
        <w:tc>
          <w:tcPr>
            <w:tcW w:w="960" w:type="pct"/>
            <w:noWrap/>
            <w:hideMark/>
          </w:tcPr>
          <w:p w14:paraId="5FBF0755" w14:textId="77777777" w:rsidR="005B1647" w:rsidRPr="00091A4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91A47">
              <w:t>-4 967</w:t>
            </w:r>
          </w:p>
        </w:tc>
        <w:tc>
          <w:tcPr>
            <w:tcW w:w="960" w:type="pct"/>
            <w:noWrap/>
            <w:hideMark/>
          </w:tcPr>
          <w:p w14:paraId="3E893DD1" w14:textId="77777777" w:rsidR="005B1647" w:rsidRPr="00091A4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91A47">
              <w:t>-7 752</w:t>
            </w:r>
          </w:p>
        </w:tc>
      </w:tr>
      <w:tr w:rsidR="00155607" w14:paraId="47A2BAD4" w14:textId="77777777" w:rsidTr="00D164A7">
        <w:trPr>
          <w:trHeight w:val="170"/>
        </w:trPr>
        <w:tc>
          <w:tcPr>
            <w:cnfStyle w:val="001000000000" w:firstRow="0" w:lastRow="0" w:firstColumn="1" w:lastColumn="0" w:oddVBand="0" w:evenVBand="0" w:oddHBand="0" w:evenHBand="0" w:firstRowFirstColumn="0" w:firstRowLastColumn="0" w:lastRowFirstColumn="0" w:lastRowLastColumn="0"/>
            <w:tcW w:w="2502" w:type="pct"/>
            <w:noWrap/>
            <w:hideMark/>
          </w:tcPr>
          <w:p w14:paraId="76D1FB57" w14:textId="77777777" w:rsidR="005B1647" w:rsidRPr="00091A47" w:rsidRDefault="005B1647" w:rsidP="005B1647">
            <w:pPr>
              <w:pStyle w:val="Tabell"/>
              <w:rPr>
                <w:b/>
                <w:bCs/>
              </w:rPr>
            </w:pPr>
            <w:r w:rsidRPr="00091A47">
              <w:rPr>
                <w:b/>
                <w:bCs/>
              </w:rPr>
              <w:t xml:space="preserve">Summa finansiella aktiviteter </w:t>
            </w:r>
          </w:p>
        </w:tc>
        <w:tc>
          <w:tcPr>
            <w:tcW w:w="578" w:type="pct"/>
            <w:noWrap/>
            <w:hideMark/>
          </w:tcPr>
          <w:p w14:paraId="70A4203B" w14:textId="77777777" w:rsidR="005B1647" w:rsidRPr="00091A47"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p>
        </w:tc>
        <w:tc>
          <w:tcPr>
            <w:tcW w:w="960" w:type="pct"/>
            <w:noWrap/>
            <w:hideMark/>
          </w:tcPr>
          <w:p w14:paraId="6375595D" w14:textId="77777777" w:rsidR="005B1647" w:rsidRPr="00091A47"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091A47">
              <w:rPr>
                <w:b/>
                <w:bCs/>
              </w:rPr>
              <w:t>-12 104</w:t>
            </w:r>
          </w:p>
        </w:tc>
        <w:tc>
          <w:tcPr>
            <w:tcW w:w="960" w:type="pct"/>
            <w:noWrap/>
            <w:hideMark/>
          </w:tcPr>
          <w:p w14:paraId="27F22E36" w14:textId="77777777" w:rsidR="005B1647" w:rsidRPr="00091A47"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091A47">
              <w:rPr>
                <w:b/>
                <w:bCs/>
              </w:rPr>
              <w:t>-12 555</w:t>
            </w:r>
          </w:p>
        </w:tc>
      </w:tr>
      <w:tr w:rsidR="00155607" w14:paraId="48E623AB" w14:textId="77777777" w:rsidTr="00D164A7">
        <w:trPr>
          <w:trHeight w:val="170"/>
        </w:trPr>
        <w:tc>
          <w:tcPr>
            <w:cnfStyle w:val="001000000000" w:firstRow="0" w:lastRow="0" w:firstColumn="1" w:lastColumn="0" w:oddVBand="0" w:evenVBand="0" w:oddHBand="0" w:evenHBand="0" w:firstRowFirstColumn="0" w:firstRowLastColumn="0" w:lastRowFirstColumn="0" w:lastRowLastColumn="0"/>
            <w:tcW w:w="2502" w:type="pct"/>
            <w:noWrap/>
            <w:hideMark/>
          </w:tcPr>
          <w:p w14:paraId="44FC909C" w14:textId="77777777" w:rsidR="005B1647" w:rsidRPr="00091A47" w:rsidRDefault="005B1647" w:rsidP="005B1647">
            <w:pPr>
              <w:pStyle w:val="Tabell"/>
              <w:rPr>
                <w:b/>
                <w:bCs/>
              </w:rPr>
            </w:pPr>
            <w:r w:rsidRPr="00091A47">
              <w:rPr>
                <w:b/>
                <w:bCs/>
              </w:rPr>
              <w:t xml:space="preserve">Totalt </w:t>
            </w:r>
          </w:p>
        </w:tc>
        <w:tc>
          <w:tcPr>
            <w:tcW w:w="578" w:type="pct"/>
            <w:noWrap/>
            <w:hideMark/>
          </w:tcPr>
          <w:p w14:paraId="28449CDF" w14:textId="77777777" w:rsidR="005B1647" w:rsidRPr="00091A47"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091A47">
              <w:rPr>
                <w:b/>
                <w:bCs/>
              </w:rPr>
              <w:t> </w:t>
            </w:r>
          </w:p>
        </w:tc>
        <w:tc>
          <w:tcPr>
            <w:tcW w:w="960" w:type="pct"/>
            <w:noWrap/>
            <w:hideMark/>
          </w:tcPr>
          <w:p w14:paraId="6B42D593" w14:textId="77777777" w:rsidR="005B1647" w:rsidRPr="00091A47"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091A47">
              <w:rPr>
                <w:b/>
                <w:bCs/>
              </w:rPr>
              <w:t>142 299</w:t>
            </w:r>
          </w:p>
        </w:tc>
        <w:tc>
          <w:tcPr>
            <w:tcW w:w="960" w:type="pct"/>
            <w:noWrap/>
            <w:hideMark/>
          </w:tcPr>
          <w:p w14:paraId="7E085BF0" w14:textId="77777777" w:rsidR="005B1647" w:rsidRPr="00091A47"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091A47">
              <w:rPr>
                <w:b/>
                <w:bCs/>
              </w:rPr>
              <w:t>84 380</w:t>
            </w:r>
          </w:p>
        </w:tc>
      </w:tr>
      <w:tr w:rsidR="00155607" w14:paraId="3FF329FE" w14:textId="77777777" w:rsidTr="00D164A7">
        <w:trPr>
          <w:trHeight w:val="170"/>
        </w:trPr>
        <w:tc>
          <w:tcPr>
            <w:cnfStyle w:val="001000000000" w:firstRow="0" w:lastRow="0" w:firstColumn="1" w:lastColumn="0" w:oddVBand="0" w:evenVBand="0" w:oddHBand="0" w:evenHBand="0" w:firstRowFirstColumn="0" w:firstRowLastColumn="0" w:lastRowFirstColumn="0" w:lastRowLastColumn="0"/>
            <w:tcW w:w="2502" w:type="pct"/>
            <w:noWrap/>
            <w:hideMark/>
          </w:tcPr>
          <w:p w14:paraId="1A9F3269" w14:textId="77777777" w:rsidR="005B1647" w:rsidRPr="00091A47" w:rsidRDefault="005B1647" w:rsidP="005B1647">
            <w:pPr>
              <w:pStyle w:val="Tabell"/>
              <w:rPr>
                <w:b/>
                <w:bCs/>
              </w:rPr>
            </w:pPr>
            <w:r w:rsidRPr="00091A47">
              <w:rPr>
                <w:b/>
                <w:bCs/>
              </w:rPr>
              <w:t>Statens nettoupplåning</w:t>
            </w:r>
          </w:p>
        </w:tc>
        <w:tc>
          <w:tcPr>
            <w:tcW w:w="578" w:type="pct"/>
            <w:noWrap/>
            <w:hideMark/>
          </w:tcPr>
          <w:p w14:paraId="685D9BF1" w14:textId="77777777" w:rsidR="005B1647" w:rsidRPr="00091A47"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p>
        </w:tc>
        <w:tc>
          <w:tcPr>
            <w:tcW w:w="960" w:type="pct"/>
            <w:noWrap/>
            <w:hideMark/>
          </w:tcPr>
          <w:p w14:paraId="6A346D6D" w14:textId="77777777" w:rsidR="005B1647" w:rsidRPr="00091A47"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960" w:type="pct"/>
            <w:noWrap/>
            <w:hideMark/>
          </w:tcPr>
          <w:p w14:paraId="7856D89E" w14:textId="77777777" w:rsidR="005B1647" w:rsidRPr="00091A47"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r>
      <w:tr w:rsidR="00155607" w14:paraId="6E9ECB10" w14:textId="77777777" w:rsidTr="00D164A7">
        <w:trPr>
          <w:trHeight w:val="170"/>
        </w:trPr>
        <w:tc>
          <w:tcPr>
            <w:cnfStyle w:val="001000000000" w:firstRow="0" w:lastRow="0" w:firstColumn="1" w:lastColumn="0" w:oddVBand="0" w:evenVBand="0" w:oddHBand="0" w:evenHBand="0" w:firstRowFirstColumn="0" w:firstRowLastColumn="0" w:lastRowFirstColumn="0" w:lastRowLastColumn="0"/>
            <w:tcW w:w="2502" w:type="pct"/>
            <w:noWrap/>
            <w:hideMark/>
          </w:tcPr>
          <w:p w14:paraId="2AEBF559" w14:textId="77777777" w:rsidR="005B1647" w:rsidRPr="00091A47" w:rsidRDefault="005B1647" w:rsidP="005B1647">
            <w:pPr>
              <w:pStyle w:val="Tabell"/>
            </w:pPr>
            <w:r w:rsidRPr="00091A47">
              <w:t xml:space="preserve">Förändring av statsskulden </w:t>
            </w:r>
          </w:p>
        </w:tc>
        <w:tc>
          <w:tcPr>
            <w:tcW w:w="578" w:type="pct"/>
            <w:noWrap/>
            <w:hideMark/>
          </w:tcPr>
          <w:p w14:paraId="39301154" w14:textId="77777777" w:rsidR="005B1647" w:rsidRPr="00091A47"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960" w:type="pct"/>
            <w:noWrap/>
            <w:hideMark/>
          </w:tcPr>
          <w:p w14:paraId="04158DA0" w14:textId="77777777" w:rsidR="005B1647" w:rsidRPr="00091A4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91A47">
              <w:t>-143 000</w:t>
            </w:r>
          </w:p>
        </w:tc>
        <w:tc>
          <w:tcPr>
            <w:tcW w:w="960" w:type="pct"/>
            <w:noWrap/>
            <w:hideMark/>
          </w:tcPr>
          <w:p w14:paraId="49E6D8E3" w14:textId="77777777" w:rsidR="005B1647" w:rsidRPr="00091A4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91A47">
              <w:t>-68 176</w:t>
            </w:r>
          </w:p>
        </w:tc>
      </w:tr>
      <w:tr w:rsidR="00155607" w14:paraId="5CE12430" w14:textId="77777777" w:rsidTr="00D164A7">
        <w:trPr>
          <w:trHeight w:val="170"/>
        </w:trPr>
        <w:tc>
          <w:tcPr>
            <w:cnfStyle w:val="001000000000" w:firstRow="0" w:lastRow="0" w:firstColumn="1" w:lastColumn="0" w:oddVBand="0" w:evenVBand="0" w:oddHBand="0" w:evenHBand="0" w:firstRowFirstColumn="0" w:firstRowLastColumn="0" w:lastRowFirstColumn="0" w:lastRowLastColumn="0"/>
            <w:tcW w:w="2502" w:type="pct"/>
            <w:noWrap/>
            <w:hideMark/>
          </w:tcPr>
          <w:p w14:paraId="0EEF9BCD" w14:textId="77777777" w:rsidR="005B1647" w:rsidRPr="00091A47" w:rsidRDefault="005B1647" w:rsidP="005B1647">
            <w:pPr>
              <w:pStyle w:val="Tabell"/>
            </w:pPr>
            <w:r w:rsidRPr="00091A47">
              <w:t xml:space="preserve">Orealiserade valutakursförändringar </w:t>
            </w:r>
          </w:p>
        </w:tc>
        <w:tc>
          <w:tcPr>
            <w:tcW w:w="578" w:type="pct"/>
            <w:noWrap/>
            <w:hideMark/>
          </w:tcPr>
          <w:p w14:paraId="1938B781" w14:textId="77777777" w:rsidR="005B1647" w:rsidRPr="00091A47"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960" w:type="pct"/>
            <w:noWrap/>
            <w:hideMark/>
          </w:tcPr>
          <w:p w14:paraId="2FE493E6" w14:textId="77777777" w:rsidR="005B1647" w:rsidRPr="00091A4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91A47">
              <w:t>701</w:t>
            </w:r>
          </w:p>
        </w:tc>
        <w:tc>
          <w:tcPr>
            <w:tcW w:w="960" w:type="pct"/>
            <w:noWrap/>
            <w:hideMark/>
          </w:tcPr>
          <w:p w14:paraId="6F0AB5B2" w14:textId="77777777" w:rsidR="005B1647" w:rsidRPr="00091A4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91A47">
              <w:t>-16 204</w:t>
            </w:r>
          </w:p>
        </w:tc>
      </w:tr>
      <w:tr w:rsidR="00155607" w14:paraId="44363D8C" w14:textId="77777777" w:rsidTr="00D164A7">
        <w:trPr>
          <w:cnfStyle w:val="010000000000" w:firstRow="0" w:lastRow="1" w:firstColumn="0" w:lastColumn="0" w:oddVBand="0" w:evenVBand="0" w:oddHBand="0" w:evenHBand="0" w:firstRowFirstColumn="0" w:firstRowLastColumn="0" w:lastRowFirstColumn="0" w:lastRowLastColumn="0"/>
          <w:trHeight w:val="170"/>
        </w:trPr>
        <w:tc>
          <w:tcPr>
            <w:cnfStyle w:val="001000000000" w:firstRow="0" w:lastRow="0" w:firstColumn="1" w:lastColumn="0" w:oddVBand="0" w:evenVBand="0" w:oddHBand="0" w:evenHBand="0" w:firstRowFirstColumn="0" w:firstRowLastColumn="0" w:lastRowFirstColumn="0" w:lastRowLastColumn="0"/>
            <w:tcW w:w="2502" w:type="pct"/>
            <w:noWrap/>
            <w:hideMark/>
          </w:tcPr>
          <w:p w14:paraId="79D60142" w14:textId="77777777" w:rsidR="005B1647" w:rsidRPr="00091A47" w:rsidRDefault="005B1647" w:rsidP="005B1647">
            <w:pPr>
              <w:pStyle w:val="Tabell"/>
              <w:rPr>
                <w:bCs/>
              </w:rPr>
            </w:pPr>
            <w:r w:rsidRPr="00091A47">
              <w:rPr>
                <w:bCs/>
              </w:rPr>
              <w:t>Totalt</w:t>
            </w:r>
          </w:p>
        </w:tc>
        <w:tc>
          <w:tcPr>
            <w:tcW w:w="578" w:type="pct"/>
            <w:noWrap/>
            <w:hideMark/>
          </w:tcPr>
          <w:p w14:paraId="21FB3604" w14:textId="77777777" w:rsidR="005B1647" w:rsidRPr="00091A47"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091A47">
              <w:rPr>
                <w:bCs/>
              </w:rPr>
              <w:t> </w:t>
            </w:r>
          </w:p>
        </w:tc>
        <w:tc>
          <w:tcPr>
            <w:tcW w:w="960" w:type="pct"/>
            <w:noWrap/>
            <w:hideMark/>
          </w:tcPr>
          <w:p w14:paraId="3D5406CD" w14:textId="77777777" w:rsidR="005B1647" w:rsidRPr="00091A47"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091A47">
              <w:rPr>
                <w:bCs/>
              </w:rPr>
              <w:t>-142 299</w:t>
            </w:r>
          </w:p>
        </w:tc>
        <w:tc>
          <w:tcPr>
            <w:tcW w:w="960" w:type="pct"/>
            <w:noWrap/>
            <w:hideMark/>
          </w:tcPr>
          <w:p w14:paraId="5B95CE06" w14:textId="77777777" w:rsidR="005B1647" w:rsidRPr="00091A47"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091A47">
              <w:rPr>
                <w:bCs/>
              </w:rPr>
              <w:t>-84 380</w:t>
            </w:r>
          </w:p>
        </w:tc>
      </w:tr>
    </w:tbl>
    <w:p w14:paraId="26FF4AE0" w14:textId="77777777" w:rsidR="005B1647" w:rsidRDefault="005B1647" w:rsidP="005B1647">
      <w:pPr>
        <w:pStyle w:val="Rubrik4utannumrering"/>
      </w:pPr>
      <w:r>
        <w:lastRenderedPageBreak/>
        <w:t>Statens verksamhet gav positivt kassaflöde</w:t>
      </w:r>
    </w:p>
    <w:p w14:paraId="2AE846D9" w14:textId="7B3141EA" w:rsidR="005B1647" w:rsidRDefault="005B1647" w:rsidP="005B1647">
      <w:pPr>
        <w:pStyle w:val="Brdtext"/>
      </w:pPr>
      <w:r>
        <w:t>Kassaflödet i den del som avser statens verksamhet, dvs. intäkter, transfereringar och statens egen verksamhet, var positivt med 165 miljarder kronor, 1 miljard kronor lägre än föregående år. Kassaflödet från intäkter var däremot 13 miljarder kronor högre, främst för att inbetalningar kopplade till skatter ökade med 9 miljarder kronor. Utbetalningarna ökade med 34 miljarder kronor varav transfereringar ökade med 31 miljarder kronor och statens egen verksamhet 3 miljarder kronor. Förändringarna av fordringar och skulder under posten justeringar till betalningar påverkade kassa</w:t>
      </w:r>
      <w:r>
        <w:softHyphen/>
        <w:t>flödet positivt med 31 miljarder kronor netto, där effekter av Riksgäldskontorets affärsdagsredovisning på tillgångssidan är den viktigaste förändringen. Föregående år gav justeringar till betalningar en positiv effekt med 11 miljarder kronor.</w:t>
      </w:r>
    </w:p>
    <w:p w14:paraId="2BF2B3A6" w14:textId="77777777" w:rsidR="005B1647" w:rsidRDefault="005B1647" w:rsidP="005B1647">
      <w:pPr>
        <w:pStyle w:val="Rubrik4utannumrering"/>
      </w:pPr>
      <w:r>
        <w:t>Högre investeringar och lägre försäljning</w:t>
      </w:r>
    </w:p>
    <w:p w14:paraId="18E29F5B" w14:textId="5A3FAF1C" w:rsidR="005B1647" w:rsidRDefault="005B1647" w:rsidP="005B1647">
      <w:pPr>
        <w:pStyle w:val="Brdtext"/>
      </w:pPr>
      <w:r>
        <w:t>Investeringsverksamheten gav ett negativt kassaflöde med 68 miljarder kronor, jämfört med 51 miljarder kronor föregående år. Årets investeringar uppgick till 73 miljarder kronor, en ökning med 14 miljarder kronor jämfört med föregående år. Investeringar i finansiella anläggningstillgångar ökade med 7 miljarder kronor och uppgår till 13 miljarder kronor. Dessa består av Kärnavfallsfondens investeringar i aktier och värdepapper som uppgår till knappt 13 miljarder kronor. Investeringar i materiella anläggningstillgångar har ökat med 8 miljarder kronor och uppgår till 56 miljarder kronor. Positiva kassaflöden från försäljning av främst finansiella anläggningstillgångar uppgick till 4 miljarder kronor, vilket är drygt 3 miljarder kronor lägre än föregående år. Årets försäljning gäller i allt väsentligt Kärnavfallsfonden som avvecklade säkerställda obligationer med ca 3 miljarder kronor, och det reducerar nettokassaflödet från investeringsverksamhet.</w:t>
      </w:r>
    </w:p>
    <w:p w14:paraId="49081470" w14:textId="77777777" w:rsidR="005B1647" w:rsidRDefault="005B1647" w:rsidP="005B1647">
      <w:pPr>
        <w:pStyle w:val="Rubrik4utannumrering"/>
      </w:pPr>
      <w:r>
        <w:t>Statens nyutlåning minskade och amorteringarna ökade</w:t>
      </w:r>
    </w:p>
    <w:p w14:paraId="5604F73C" w14:textId="77777777" w:rsidR="005B1647" w:rsidRDefault="005B1647" w:rsidP="005B1647">
      <w:pPr>
        <w:pStyle w:val="Brdtext"/>
      </w:pPr>
      <w:r>
        <w:t>Statens nyutlåning uppgick till 23 miljarder kronor, varav studielån i form av annuitetslån står för huvuddelen. Nyutlåningen är 9 miljarder kronor lägre än föregående år, vilket framför allt beror på att den refinansiering av statens utlåning till Riksbanken som skedde under 2018 minskade till 2 miljarder kronor under 2019. Amorteringarna har ökat med 67 miljarder kronor jämfört med föregående år, vilket främst avser Riksbankens amortering till Riksgäldskontoret på sitt lån i amerikanska dollar.</w:t>
      </w:r>
    </w:p>
    <w:p w14:paraId="178D9DE1" w14:textId="77777777" w:rsidR="005B1647" w:rsidRDefault="005B1647" w:rsidP="005B1647">
      <w:pPr>
        <w:pStyle w:val="Rubrik4utannumrering"/>
      </w:pPr>
      <w:r>
        <w:t>Kassaflödet från finansiella aktiviteter försämrades</w:t>
      </w:r>
    </w:p>
    <w:p w14:paraId="5515CCF0" w14:textId="03699F21" w:rsidR="005B1647" w:rsidRDefault="005B1647" w:rsidP="005B1647">
      <w:pPr>
        <w:pStyle w:val="Brdtext"/>
      </w:pPr>
      <w:r>
        <w:t xml:space="preserve">Nettobetalningar från finansiella aktiviteter gav ett negativt kassaflöde med 12 miljarder kronor, </w:t>
      </w:r>
      <w:r w:rsidRPr="00091A47">
        <w:t>vilket</w:t>
      </w:r>
      <w:r>
        <w:t xml:space="preserve"> i det närmaste är oförändrat.</w:t>
      </w:r>
    </w:p>
    <w:p w14:paraId="3EDA2F62" w14:textId="77777777" w:rsidR="005B1647" w:rsidRDefault="005B1647" w:rsidP="005B1647">
      <w:pPr>
        <w:pStyle w:val="Rubrik4utannumrering"/>
      </w:pPr>
      <w:r>
        <w:t>Statens nettoupplåning minskade</w:t>
      </w:r>
    </w:p>
    <w:p w14:paraId="535896AC" w14:textId="56AF3B7B" w:rsidR="005B1647" w:rsidRDefault="005B1647" w:rsidP="005B1647">
      <w:pPr>
        <w:pStyle w:val="Brdtext"/>
      </w:pPr>
      <w:r>
        <w:t>Statens nettoupplåning visar förändringen av statens upplåning justerad för orealiserade valutakursförändringar. Statens nettoupplåning har minskat med 58 miljarder kronor, vilket innebär att staten har gjort en nettominskning av sina lån. Statsskulden minskade med 143 miljarder kronor, men vid beräkning av netto</w:t>
      </w:r>
      <w:r>
        <w:softHyphen/>
        <w:t>upplåningen justeras detta för orealiserade valutakursförändringar.</w:t>
      </w:r>
    </w:p>
    <w:p w14:paraId="089916AF" w14:textId="7A9ACF7B" w:rsidR="005B1647" w:rsidRDefault="005B1647" w:rsidP="005B1647">
      <w:pPr>
        <w:pStyle w:val="Brdtext"/>
      </w:pPr>
      <w:r>
        <w:t>I upplåningsverksamheten påverkades skulden utan att medföra några betalningar. Påverkan var knappt 1 miljard kronor under 2019.</w:t>
      </w:r>
    </w:p>
    <w:p w14:paraId="7407F503" w14:textId="581A53B6" w:rsidR="005B1647" w:rsidRDefault="005B1647" w:rsidP="005B1647">
      <w:pPr>
        <w:pStyle w:val="Rubrik4utannumrering"/>
      </w:pPr>
      <w:r>
        <w:lastRenderedPageBreak/>
        <w:t>Samband mellan resultaträkningen och utfallet på statens budget</w:t>
      </w:r>
    </w:p>
    <w:p w14:paraId="45195C0C" w14:textId="704F7231" w:rsidR="005B1647" w:rsidRDefault="005B1647" w:rsidP="005B1647">
      <w:pPr>
        <w:pStyle w:val="Brdtext"/>
      </w:pPr>
      <w:r>
        <w:t xml:space="preserve">I nedanstående tabell framgår sambandet mellan resultaträkningen och saldot i statens budget. Tabellen visar de huvuddelar som skiljer resultaträkningen från statens budget, nämligen poster som finns med i resultaträkningen men inte medför betalningar, förändringar av fordringar och </w:t>
      </w:r>
      <w:r w:rsidRPr="00091A47">
        <w:t>skulder</w:t>
      </w:r>
      <w:r>
        <w:t xml:space="preserve"> samt övriga transaktioner som medfört betalningar. Posterna finns med i finansieringsanalysen, men i en annan struktur. Genom dessa tre delar är det möjligt att gå från resultaträkningens saldo till finansieringsanalysens saldo. Därefter framgår justeringsposter hänförbara till statsskulden som utgör skillnaden mellan finansieringsanalysens saldo och saldot i statens budget.</w:t>
      </w:r>
    </w:p>
    <w:p w14:paraId="66015B14" w14:textId="43855DFF" w:rsidR="005B1647" w:rsidRDefault="005B1647" w:rsidP="005B1647">
      <w:pPr>
        <w:pStyle w:val="TabellRubrik"/>
      </w:pPr>
      <w:bookmarkStart w:id="242" w:name="_Toc37340136"/>
      <w:r>
        <w:t xml:space="preserve">Tabell </w:t>
      </w:r>
      <w:r>
        <w:fldChar w:fldCharType="begin"/>
      </w:r>
      <w:r>
        <w:instrText xml:space="preserve"> STYLEREF  "Rubrik 1" \n</w:instrText>
      </w:r>
      <w:r>
        <w:fldChar w:fldCharType="separate"/>
      </w:r>
      <w:r w:rsidR="00301022">
        <w:rPr>
          <w:noProof/>
        </w:rPr>
        <w:t>3</w:t>
      </w:r>
      <w:r>
        <w:rPr>
          <w:noProof/>
        </w:rPr>
        <w:fldChar w:fldCharType="end"/>
      </w:r>
      <w:r>
        <w:t>.</w:t>
      </w:r>
      <w:fldSimple w:instr=" SEQ Tabell \* ARABIC \s 1 ">
        <w:r w:rsidR="00301022">
          <w:rPr>
            <w:noProof/>
          </w:rPr>
          <w:t>4</w:t>
        </w:r>
      </w:fldSimple>
      <w:r>
        <w:tab/>
        <w:t>Samband mellan resultaträkningen och statens budgetsaldo 2019</w:t>
      </w:r>
      <w:bookmarkEnd w:id="242"/>
    </w:p>
    <w:p w14:paraId="0EA9024F" w14:textId="1BDA8282" w:rsidR="005B1647" w:rsidRPr="00214749" w:rsidRDefault="005B1647" w:rsidP="005B1647">
      <w:pPr>
        <w:pStyle w:val="TabellUnderrubrik"/>
      </w:pPr>
      <w:r>
        <w:t>Miljoner kronor</w:t>
      </w:r>
    </w:p>
    <w:tbl>
      <w:tblPr>
        <w:tblStyle w:val="RKBPTabell"/>
        <w:tblW w:w="5000" w:type="pct"/>
        <w:tblLook w:val="06E0" w:firstRow="1" w:lastRow="1" w:firstColumn="1" w:lastColumn="0" w:noHBand="1" w:noVBand="1"/>
      </w:tblPr>
      <w:tblGrid>
        <w:gridCol w:w="5439"/>
        <w:gridCol w:w="789"/>
        <w:gridCol w:w="1142"/>
      </w:tblGrid>
      <w:tr w:rsidR="00155607" w14:paraId="6FE40437" w14:textId="77777777" w:rsidTr="00DA2664">
        <w:trPr>
          <w:cnfStyle w:val="100000000000" w:firstRow="1" w:lastRow="0" w:firstColumn="0" w:lastColumn="0" w:oddVBand="0" w:evenVBand="0" w:oddHBand="0" w:evenHBand="0" w:firstRowFirstColumn="0" w:firstRowLastColumn="0" w:lastRowFirstColumn="0" w:lastRowLastColumn="0"/>
          <w:trHeight w:val="170"/>
        </w:trPr>
        <w:tc>
          <w:tcPr>
            <w:cnfStyle w:val="001000000000" w:firstRow="0" w:lastRow="0" w:firstColumn="1" w:lastColumn="0" w:oddVBand="0" w:evenVBand="0" w:oddHBand="0" w:evenHBand="0" w:firstRowFirstColumn="0" w:firstRowLastColumn="0" w:lastRowFirstColumn="0" w:lastRowLastColumn="0"/>
            <w:tcW w:w="3690" w:type="pct"/>
            <w:noWrap/>
            <w:hideMark/>
          </w:tcPr>
          <w:p w14:paraId="32547FFD" w14:textId="77777777" w:rsidR="005B1647" w:rsidRPr="005843F8" w:rsidRDefault="005B1647" w:rsidP="00DA2664">
            <w:pPr>
              <w:pStyle w:val="TabellHuvud"/>
            </w:pPr>
            <w:r w:rsidRPr="005843F8">
              <w:t>Resultaträkningens överskott</w:t>
            </w:r>
          </w:p>
        </w:tc>
        <w:tc>
          <w:tcPr>
            <w:tcW w:w="535" w:type="pct"/>
            <w:noWrap/>
            <w:hideMark/>
          </w:tcPr>
          <w:p w14:paraId="6EBEDF41" w14:textId="77777777" w:rsidR="005B1647" w:rsidRPr="005843F8" w:rsidRDefault="005B1647" w:rsidP="00DA2664">
            <w:pPr>
              <w:pStyle w:val="TabellHuvud"/>
              <w:cnfStyle w:val="100000000000" w:firstRow="1" w:lastRow="0" w:firstColumn="0" w:lastColumn="0" w:oddVBand="0" w:evenVBand="0" w:oddHBand="0" w:evenHBand="0" w:firstRowFirstColumn="0" w:firstRowLastColumn="0" w:lastRowFirstColumn="0" w:lastRowLastColumn="0"/>
            </w:pPr>
            <w:r w:rsidRPr="005843F8">
              <w:t> </w:t>
            </w:r>
          </w:p>
        </w:tc>
        <w:tc>
          <w:tcPr>
            <w:tcW w:w="775" w:type="pct"/>
            <w:noWrap/>
            <w:hideMark/>
          </w:tcPr>
          <w:p w14:paraId="2B87B25B" w14:textId="45BB3D35" w:rsidR="005B1647" w:rsidRPr="005843F8" w:rsidRDefault="005B1647" w:rsidP="00DA2664">
            <w:pPr>
              <w:pStyle w:val="TabellHuvud"/>
              <w:cnfStyle w:val="100000000000" w:firstRow="1" w:lastRow="0" w:firstColumn="0" w:lastColumn="0" w:oddVBand="0" w:evenVBand="0" w:oddHBand="0" w:evenHBand="0" w:firstRowFirstColumn="0" w:firstRowLastColumn="0" w:lastRowFirstColumn="0" w:lastRowLastColumn="0"/>
            </w:pPr>
            <w:r w:rsidRPr="005843F8">
              <w:t>115 798</w:t>
            </w:r>
          </w:p>
        </w:tc>
      </w:tr>
      <w:tr w:rsidR="00155607" w14:paraId="1982A273" w14:textId="77777777" w:rsidTr="00DA2664">
        <w:trPr>
          <w:trHeight w:val="170"/>
        </w:trPr>
        <w:tc>
          <w:tcPr>
            <w:cnfStyle w:val="001000000000" w:firstRow="0" w:lastRow="0" w:firstColumn="1" w:lastColumn="0" w:oddVBand="0" w:evenVBand="0" w:oddHBand="0" w:evenHBand="0" w:firstRowFirstColumn="0" w:firstRowLastColumn="0" w:lastRowFirstColumn="0" w:lastRowLastColumn="0"/>
            <w:tcW w:w="3690" w:type="pct"/>
            <w:noWrap/>
            <w:hideMark/>
          </w:tcPr>
          <w:p w14:paraId="0AA428D2" w14:textId="77777777" w:rsidR="005B1647" w:rsidRPr="005E7C8F" w:rsidRDefault="005B1647" w:rsidP="005B1647">
            <w:pPr>
              <w:pStyle w:val="Tabell"/>
            </w:pPr>
            <w:r w:rsidRPr="005E7C8F">
              <w:t>Justeringar för poster som ej medför betalningar</w:t>
            </w:r>
          </w:p>
        </w:tc>
        <w:tc>
          <w:tcPr>
            <w:tcW w:w="535" w:type="pct"/>
            <w:noWrap/>
            <w:hideMark/>
          </w:tcPr>
          <w:p w14:paraId="56BEA454" w14:textId="77777777" w:rsidR="005B1647" w:rsidRPr="005E7C8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E7C8F">
              <w:t> </w:t>
            </w:r>
          </w:p>
        </w:tc>
        <w:tc>
          <w:tcPr>
            <w:tcW w:w="775" w:type="pct"/>
            <w:noWrap/>
            <w:hideMark/>
          </w:tcPr>
          <w:p w14:paraId="6AB31284" w14:textId="77777777" w:rsidR="005B1647" w:rsidRPr="005E7C8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E7C8F">
              <w:t>2 535</w:t>
            </w:r>
          </w:p>
        </w:tc>
      </w:tr>
      <w:tr w:rsidR="00155607" w14:paraId="439EE1FB" w14:textId="77777777" w:rsidTr="00DA2664">
        <w:trPr>
          <w:trHeight w:val="170"/>
        </w:trPr>
        <w:tc>
          <w:tcPr>
            <w:cnfStyle w:val="001000000000" w:firstRow="0" w:lastRow="0" w:firstColumn="1" w:lastColumn="0" w:oddVBand="0" w:evenVBand="0" w:oddHBand="0" w:evenHBand="0" w:firstRowFirstColumn="0" w:firstRowLastColumn="0" w:lastRowFirstColumn="0" w:lastRowLastColumn="0"/>
            <w:tcW w:w="3690" w:type="pct"/>
            <w:noWrap/>
            <w:hideMark/>
          </w:tcPr>
          <w:p w14:paraId="377B54A9" w14:textId="77777777" w:rsidR="005B1647" w:rsidRPr="005E7C8F" w:rsidRDefault="005B1647" w:rsidP="005B1647">
            <w:pPr>
              <w:pStyle w:val="Tabell"/>
            </w:pPr>
            <w:r w:rsidRPr="005E7C8F">
              <w:t>Justeringar för förändringar av fordringar och skulder</w:t>
            </w:r>
          </w:p>
        </w:tc>
        <w:tc>
          <w:tcPr>
            <w:tcW w:w="535" w:type="pct"/>
            <w:noWrap/>
            <w:hideMark/>
          </w:tcPr>
          <w:p w14:paraId="116B9FDA" w14:textId="77777777" w:rsidR="005B1647" w:rsidRPr="005E7C8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E7C8F">
              <w:t> </w:t>
            </w:r>
          </w:p>
        </w:tc>
        <w:tc>
          <w:tcPr>
            <w:tcW w:w="775" w:type="pct"/>
            <w:noWrap/>
            <w:hideMark/>
          </w:tcPr>
          <w:p w14:paraId="68E03A78" w14:textId="255A1600" w:rsidR="005B1647" w:rsidRPr="005E7C8F" w:rsidRDefault="005B1647" w:rsidP="005B1647">
            <w:pPr>
              <w:pStyle w:val="Tabell"/>
              <w:cnfStyle w:val="000000000000" w:firstRow="0" w:lastRow="0" w:firstColumn="0" w:lastColumn="0" w:oddVBand="0" w:evenVBand="0" w:oddHBand="0" w:evenHBand="0" w:firstRowFirstColumn="0" w:firstRowLastColumn="0" w:lastRowFirstColumn="0" w:lastRowLastColumn="0"/>
            </w:pPr>
            <w:r>
              <w:t>19</w:t>
            </w:r>
            <w:r w:rsidRPr="005E7C8F">
              <w:t xml:space="preserve"> </w:t>
            </w:r>
            <w:r>
              <w:t>556</w:t>
            </w:r>
          </w:p>
        </w:tc>
      </w:tr>
      <w:tr w:rsidR="00155607" w14:paraId="4150299C" w14:textId="77777777" w:rsidTr="00DA2664">
        <w:trPr>
          <w:trHeight w:val="170"/>
        </w:trPr>
        <w:tc>
          <w:tcPr>
            <w:cnfStyle w:val="001000000000" w:firstRow="0" w:lastRow="0" w:firstColumn="1" w:lastColumn="0" w:oddVBand="0" w:evenVBand="0" w:oddHBand="0" w:evenHBand="0" w:firstRowFirstColumn="0" w:firstRowLastColumn="0" w:lastRowFirstColumn="0" w:lastRowLastColumn="0"/>
            <w:tcW w:w="3690" w:type="pct"/>
            <w:noWrap/>
            <w:hideMark/>
          </w:tcPr>
          <w:p w14:paraId="3709E2BB" w14:textId="77777777" w:rsidR="005B1647" w:rsidRPr="005E7C8F" w:rsidRDefault="005B1647" w:rsidP="005B1647">
            <w:pPr>
              <w:pStyle w:val="Tabell"/>
            </w:pPr>
            <w:r w:rsidRPr="005E7C8F">
              <w:t>Övriga transaktioner som påverkar betalningar</w:t>
            </w:r>
          </w:p>
        </w:tc>
        <w:tc>
          <w:tcPr>
            <w:tcW w:w="535" w:type="pct"/>
            <w:noWrap/>
            <w:hideMark/>
          </w:tcPr>
          <w:p w14:paraId="114BF714" w14:textId="77777777" w:rsidR="005B1647" w:rsidRPr="005E7C8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E7C8F">
              <w:t> </w:t>
            </w:r>
          </w:p>
        </w:tc>
        <w:tc>
          <w:tcPr>
            <w:tcW w:w="775" w:type="pct"/>
            <w:noWrap/>
            <w:hideMark/>
          </w:tcPr>
          <w:p w14:paraId="2A527742" w14:textId="77777777" w:rsidR="005B1647" w:rsidRPr="005E7C8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E7C8F">
              <w:t>4 410</w:t>
            </w:r>
          </w:p>
        </w:tc>
      </w:tr>
      <w:tr w:rsidR="00155607" w:rsidRPr="00DA2664" w14:paraId="3B590DD4" w14:textId="77777777" w:rsidTr="00DA2664">
        <w:trPr>
          <w:trHeight w:val="170"/>
        </w:trPr>
        <w:tc>
          <w:tcPr>
            <w:cnfStyle w:val="001000000000" w:firstRow="0" w:lastRow="0" w:firstColumn="1" w:lastColumn="0" w:oddVBand="0" w:evenVBand="0" w:oddHBand="0" w:evenHBand="0" w:firstRowFirstColumn="0" w:firstRowLastColumn="0" w:lastRowFirstColumn="0" w:lastRowLastColumn="0"/>
            <w:tcW w:w="3690" w:type="pct"/>
            <w:noWrap/>
            <w:hideMark/>
          </w:tcPr>
          <w:p w14:paraId="3742852B" w14:textId="77777777" w:rsidR="005B1647" w:rsidRPr="00DA2664" w:rsidRDefault="005B1647" w:rsidP="00DA2664">
            <w:pPr>
              <w:pStyle w:val="Tabell"/>
              <w:rPr>
                <w:b/>
                <w:bCs/>
              </w:rPr>
            </w:pPr>
            <w:r w:rsidRPr="00DA2664">
              <w:rPr>
                <w:b/>
                <w:bCs/>
              </w:rPr>
              <w:t>Finansieringsanalysens saldo</w:t>
            </w:r>
          </w:p>
        </w:tc>
        <w:tc>
          <w:tcPr>
            <w:tcW w:w="535" w:type="pct"/>
            <w:noWrap/>
            <w:hideMark/>
          </w:tcPr>
          <w:p w14:paraId="0DFB9A11" w14:textId="77777777" w:rsidR="005B1647" w:rsidRPr="00DA2664"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DA2664">
              <w:rPr>
                <w:b/>
                <w:bCs/>
              </w:rPr>
              <w:t> </w:t>
            </w:r>
          </w:p>
        </w:tc>
        <w:tc>
          <w:tcPr>
            <w:tcW w:w="775" w:type="pct"/>
            <w:noWrap/>
            <w:hideMark/>
          </w:tcPr>
          <w:p w14:paraId="085230AE" w14:textId="77777777" w:rsidR="005B1647" w:rsidRPr="00DA2664"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DA2664">
              <w:rPr>
                <w:b/>
                <w:bCs/>
              </w:rPr>
              <w:t>142 299</w:t>
            </w:r>
          </w:p>
        </w:tc>
      </w:tr>
      <w:tr w:rsidR="00155607" w14:paraId="627454C8" w14:textId="77777777" w:rsidTr="00DA2664">
        <w:trPr>
          <w:trHeight w:val="170"/>
        </w:trPr>
        <w:tc>
          <w:tcPr>
            <w:cnfStyle w:val="001000000000" w:firstRow="0" w:lastRow="0" w:firstColumn="1" w:lastColumn="0" w:oddVBand="0" w:evenVBand="0" w:oddHBand="0" w:evenHBand="0" w:firstRowFirstColumn="0" w:firstRowLastColumn="0" w:lastRowFirstColumn="0" w:lastRowLastColumn="0"/>
            <w:tcW w:w="3690" w:type="pct"/>
            <w:noWrap/>
            <w:hideMark/>
          </w:tcPr>
          <w:p w14:paraId="63E6CF8B" w14:textId="77777777" w:rsidR="005B1647" w:rsidRPr="005E7C8F" w:rsidRDefault="005B1647" w:rsidP="005B1647">
            <w:pPr>
              <w:pStyle w:val="Tabell"/>
            </w:pPr>
            <w:r w:rsidRPr="005E7C8F">
              <w:t>Justeringar hänförbara till statsskulden</w:t>
            </w:r>
          </w:p>
        </w:tc>
        <w:tc>
          <w:tcPr>
            <w:tcW w:w="535" w:type="pct"/>
            <w:noWrap/>
            <w:hideMark/>
          </w:tcPr>
          <w:p w14:paraId="28B5011B" w14:textId="77777777" w:rsidR="005B1647" w:rsidRPr="005E7C8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E7C8F">
              <w:t> </w:t>
            </w:r>
          </w:p>
        </w:tc>
        <w:tc>
          <w:tcPr>
            <w:tcW w:w="775" w:type="pct"/>
            <w:noWrap/>
            <w:hideMark/>
          </w:tcPr>
          <w:p w14:paraId="42F83B14" w14:textId="6E7B9760" w:rsidR="005B1647" w:rsidRPr="005E7C8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E7C8F">
              <w:t>-30 3</w:t>
            </w:r>
            <w:r>
              <w:t>5</w:t>
            </w:r>
            <w:r w:rsidRPr="005E7C8F">
              <w:t>3</w:t>
            </w:r>
          </w:p>
        </w:tc>
      </w:tr>
      <w:tr w:rsidR="00155607" w14:paraId="23E56389" w14:textId="77777777" w:rsidTr="00DA2664">
        <w:trPr>
          <w:trHeight w:val="170"/>
        </w:trPr>
        <w:tc>
          <w:tcPr>
            <w:cnfStyle w:val="001000000000" w:firstRow="0" w:lastRow="0" w:firstColumn="1" w:lastColumn="0" w:oddVBand="0" w:evenVBand="0" w:oddHBand="0" w:evenHBand="0" w:firstRowFirstColumn="0" w:firstRowLastColumn="0" w:lastRowFirstColumn="0" w:lastRowLastColumn="0"/>
            <w:tcW w:w="3690" w:type="pct"/>
            <w:hideMark/>
          </w:tcPr>
          <w:p w14:paraId="2A07A841" w14:textId="739670D0" w:rsidR="005B1647" w:rsidRPr="005E7C8F" w:rsidRDefault="005B1647" w:rsidP="005B1647">
            <w:pPr>
              <w:pStyle w:val="Tabell"/>
            </w:pPr>
            <w:r>
              <w:t>v</w:t>
            </w:r>
            <w:r w:rsidRPr="005E7C8F">
              <w:t>arav förändring av Riksgäldskontorets kortfristiga placeringar</w:t>
            </w:r>
          </w:p>
        </w:tc>
        <w:tc>
          <w:tcPr>
            <w:tcW w:w="535" w:type="pct"/>
            <w:noWrap/>
            <w:hideMark/>
          </w:tcPr>
          <w:p w14:paraId="02CE945E" w14:textId="77777777" w:rsidR="005B1647" w:rsidRPr="005E7C8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E7C8F">
              <w:t>-20 774</w:t>
            </w:r>
          </w:p>
        </w:tc>
        <w:tc>
          <w:tcPr>
            <w:tcW w:w="775" w:type="pct"/>
            <w:noWrap/>
            <w:hideMark/>
          </w:tcPr>
          <w:p w14:paraId="4A1E89F4" w14:textId="77777777" w:rsidR="005B1647" w:rsidRPr="005E7C8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E7C8F">
              <w:t> </w:t>
            </w:r>
          </w:p>
        </w:tc>
      </w:tr>
      <w:tr w:rsidR="00155607" w14:paraId="3228414F" w14:textId="77777777" w:rsidTr="00DA2664">
        <w:trPr>
          <w:trHeight w:val="170"/>
        </w:trPr>
        <w:tc>
          <w:tcPr>
            <w:cnfStyle w:val="001000000000" w:firstRow="0" w:lastRow="0" w:firstColumn="1" w:lastColumn="0" w:oddVBand="0" w:evenVBand="0" w:oddHBand="0" w:evenHBand="0" w:firstRowFirstColumn="0" w:firstRowLastColumn="0" w:lastRowFirstColumn="0" w:lastRowLastColumn="0"/>
            <w:tcW w:w="3690" w:type="pct"/>
            <w:hideMark/>
          </w:tcPr>
          <w:p w14:paraId="4546B1DC" w14:textId="31427037" w:rsidR="005B1647" w:rsidRPr="005E7C8F" w:rsidRDefault="005B1647" w:rsidP="005B1647">
            <w:pPr>
              <w:pStyle w:val="Tabell"/>
            </w:pPr>
            <w:r>
              <w:t>v</w:t>
            </w:r>
            <w:r w:rsidRPr="005E7C8F">
              <w:t>arav förändring av inomstatliga innehav av statspapper, affärsdagsredovisning samt övriga poster</w:t>
            </w:r>
          </w:p>
        </w:tc>
        <w:tc>
          <w:tcPr>
            <w:tcW w:w="535" w:type="pct"/>
            <w:noWrap/>
            <w:hideMark/>
          </w:tcPr>
          <w:p w14:paraId="44221E16" w14:textId="5A5954A5" w:rsidR="005B1647" w:rsidRPr="005E7C8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E7C8F">
              <w:t>-9 5</w:t>
            </w:r>
            <w:r>
              <w:t>79</w:t>
            </w:r>
          </w:p>
        </w:tc>
        <w:tc>
          <w:tcPr>
            <w:tcW w:w="775" w:type="pct"/>
            <w:noWrap/>
            <w:hideMark/>
          </w:tcPr>
          <w:p w14:paraId="6BE911AC" w14:textId="77777777" w:rsidR="005B1647" w:rsidRPr="005E7C8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E7C8F">
              <w:t> </w:t>
            </w:r>
          </w:p>
        </w:tc>
      </w:tr>
      <w:tr w:rsidR="00155607" w:rsidRPr="00DA2664" w14:paraId="4D5E3290" w14:textId="77777777" w:rsidTr="00DA2664">
        <w:trPr>
          <w:cnfStyle w:val="010000000000" w:firstRow="0" w:lastRow="1" w:firstColumn="0" w:lastColumn="0" w:oddVBand="0" w:evenVBand="0" w:oddHBand="0" w:evenHBand="0" w:firstRowFirstColumn="0" w:firstRowLastColumn="0" w:lastRowFirstColumn="0" w:lastRowLastColumn="0"/>
          <w:trHeight w:val="170"/>
        </w:trPr>
        <w:tc>
          <w:tcPr>
            <w:cnfStyle w:val="001000000000" w:firstRow="0" w:lastRow="0" w:firstColumn="1" w:lastColumn="0" w:oddVBand="0" w:evenVBand="0" w:oddHBand="0" w:evenHBand="0" w:firstRowFirstColumn="0" w:firstRowLastColumn="0" w:lastRowFirstColumn="0" w:lastRowLastColumn="0"/>
            <w:tcW w:w="3690" w:type="pct"/>
            <w:noWrap/>
            <w:hideMark/>
          </w:tcPr>
          <w:p w14:paraId="712DCC17" w14:textId="77777777" w:rsidR="005B1647" w:rsidRPr="00DA2664" w:rsidRDefault="005B1647" w:rsidP="00DA2664">
            <w:pPr>
              <w:pStyle w:val="Tabell"/>
            </w:pPr>
            <w:r w:rsidRPr="00DA2664">
              <w:t>Statens budgetsaldo</w:t>
            </w:r>
          </w:p>
        </w:tc>
        <w:tc>
          <w:tcPr>
            <w:tcW w:w="535" w:type="pct"/>
            <w:noWrap/>
            <w:hideMark/>
          </w:tcPr>
          <w:p w14:paraId="04FB90E2" w14:textId="77777777" w:rsidR="005B1647" w:rsidRPr="00DA2664" w:rsidRDefault="005B1647" w:rsidP="005B1647">
            <w:pPr>
              <w:pStyle w:val="Tabell"/>
              <w:cnfStyle w:val="010000000000" w:firstRow="0" w:lastRow="1" w:firstColumn="0" w:lastColumn="0" w:oddVBand="0" w:evenVBand="0" w:oddHBand="0" w:evenHBand="0" w:firstRowFirstColumn="0" w:firstRowLastColumn="0" w:lastRowFirstColumn="0" w:lastRowLastColumn="0"/>
            </w:pPr>
            <w:r w:rsidRPr="00DA2664">
              <w:t> </w:t>
            </w:r>
          </w:p>
        </w:tc>
        <w:tc>
          <w:tcPr>
            <w:tcW w:w="775" w:type="pct"/>
            <w:noWrap/>
            <w:hideMark/>
          </w:tcPr>
          <w:p w14:paraId="41F1F1C3" w14:textId="7935D1BC" w:rsidR="005B1647" w:rsidRPr="00DA2664" w:rsidRDefault="005B1647" w:rsidP="005B1647">
            <w:pPr>
              <w:pStyle w:val="Tabell"/>
              <w:cnfStyle w:val="010000000000" w:firstRow="0" w:lastRow="1" w:firstColumn="0" w:lastColumn="0" w:oddVBand="0" w:evenVBand="0" w:oddHBand="0" w:evenHBand="0" w:firstRowFirstColumn="0" w:firstRowLastColumn="0" w:lastRowFirstColumn="0" w:lastRowLastColumn="0"/>
            </w:pPr>
            <w:r w:rsidRPr="00DA2664">
              <w:t>111 946</w:t>
            </w:r>
          </w:p>
        </w:tc>
      </w:tr>
    </w:tbl>
    <w:p w14:paraId="78063609" w14:textId="77777777" w:rsidR="005B1647" w:rsidRDefault="005B1647" w:rsidP="005B1647">
      <w:pPr>
        <w:pStyle w:val="Brdtext"/>
      </w:pPr>
    </w:p>
    <w:p w14:paraId="0259F940" w14:textId="35B5BD76" w:rsidR="005B1647" w:rsidRDefault="005B1647" w:rsidP="005B1647">
      <w:pPr>
        <w:pStyle w:val="Brdtext"/>
      </w:pPr>
      <w:r>
        <w:t>Transaktionerna som ingår i resultaträkningen men inte medför betalningar uppgår till knappt 3 miljarder kronor. I detta ingår avskrivningar och nedskrivningar som läggs till med 30 miljarder kronor och avsättningar och fondering 20 miljarder kronor. Resultatandelar i statens hel- och delägda företag som påverkat resultaträkningen positivt utan något kassaflöde avgår med 43 miljarder kronor. Orealiserade valutakurs</w:t>
      </w:r>
      <w:r>
        <w:softHyphen/>
        <w:t>förändringar och marknadsvärdesförändringar på värdepapper om totalt 4 miljarder kronor har förbättrat resultatet utan att påverka betalningar. Reavinster och reaförluster avgår också med knappt 1 miljard kronor.</w:t>
      </w:r>
    </w:p>
    <w:p w14:paraId="50BBB3D0" w14:textId="61CB58EC" w:rsidR="005B1647" w:rsidRDefault="005B1647" w:rsidP="005B1647">
      <w:pPr>
        <w:pStyle w:val="Brdtext"/>
      </w:pPr>
      <w:r>
        <w:t>Nettoförändringen av fordringar och skulder ger en positiv påverkan på kassaflödet med 20 miljarder kronor jämfört med resultaträkningen. Den består av netto</w:t>
      </w:r>
      <w:r>
        <w:softHyphen/>
        <w:t>förändringar av fordringar och skulder för skatter om 6 miljard kronor som påverkat kassaflödet negativt. Även nettoförändringar av fordringar och skulder hänförbara till statsskuldsförvaltningen på 5 miljarder kronor har påverkat kassaflödet negativt. Övriga förändringar av fordringar och skulder har påverkat kassaflödet positivt med 31 miljarder kronor, vilket främst är kopplat till minskat innehav av värdepapper.</w:t>
      </w:r>
    </w:p>
    <w:p w14:paraId="4BEE08CF" w14:textId="271E264F" w:rsidR="005B1647" w:rsidRDefault="005B1647" w:rsidP="005B1647">
      <w:pPr>
        <w:pStyle w:val="Brdtext"/>
      </w:pPr>
      <w:r>
        <w:t>Övriga transaktioner som påverkar betalningar är främst investeringar som netto, med hänsyn till sålda anläggningstillgångar, gav ett utflöde av likvida medel på 68 miljarder kronor. Statens utlåning, netto, påverkade kassaflödet positivt med 58 miljarder kronor medan utdelningar från statliga bolag gav ett inflöde med 15 miljarder kronor. Nettot av övriga transaktioner har påverkat kassaflödet positivt med drygt 4 miljarder kronor.</w:t>
      </w:r>
    </w:p>
    <w:p w14:paraId="05D4BA4E" w14:textId="77777777" w:rsidR="005B1647" w:rsidRDefault="005B1647" w:rsidP="005B1647">
      <w:pPr>
        <w:pStyle w:val="Rubrik4utannumrering"/>
      </w:pPr>
      <w:r>
        <w:t>Justeringar som är hänförliga till statsskulden</w:t>
      </w:r>
    </w:p>
    <w:p w14:paraId="4CFBF24A" w14:textId="7F1FE434" w:rsidR="005B1647" w:rsidRDefault="005B1647" w:rsidP="005B1647">
      <w:pPr>
        <w:pStyle w:val="Brdtext"/>
      </w:pPr>
      <w:r>
        <w:t xml:space="preserve">Finansieringsanalysens saldo visar sammantaget ett positivt kassaflöde på drygt 142 miljarder kronor, vilket är 30 miljarder kronor högre än saldot i statens budget som var positivt med 112 miljarder kronor. Skillnaden mellan statens nettoupplåning och saldot på statens budget beror på att det finns transaktioner som påverkar </w:t>
      </w:r>
      <w:r>
        <w:lastRenderedPageBreak/>
        <w:t>statsskulden men som inte påverkar budgetens saldo. Det finns även transaktioner som påverkar budgetens saldo, men som påverkar statsskulden först i efterföljande perioder, t.ex. förändring av kortfristiga placeringar.</w:t>
      </w:r>
    </w:p>
    <w:p w14:paraId="127056E3" w14:textId="7C387C85" w:rsidR="005B1647" w:rsidRDefault="005B1647" w:rsidP="005B1647">
      <w:pPr>
        <w:pStyle w:val="Brdtext"/>
      </w:pPr>
      <w:r>
        <w:t>Riksgäldskontoret har minskat sina kortfristiga placeringar med 21 miljarder kronor, vilket har minskat statsskulden utan att påverka statens budgetsaldo. Skillnaden i övrigt beror på effekter av Riksgäldskontorets affärsdagsredovisning, förändringar av myndigheters innehav av statspapper, över- och underkurser på kortfristiga placeringar samt skuldskötselåtgärder, vilket sammantaget uppgick till knappt 10 miljarder kronor. Den enskilt största effekten gav affärsdagsredovisningen som ökade statsskulden vid årets slut med nästan 15 miljarder kronor utan att påverka statens betalningar.</w:t>
      </w:r>
    </w:p>
    <w:p w14:paraId="79A065CE" w14:textId="380F2BC5" w:rsidR="005B1647" w:rsidRDefault="005B1647" w:rsidP="005B1647">
      <w:pPr>
        <w:pStyle w:val="Rubrik2"/>
      </w:pPr>
      <w:bookmarkStart w:id="243" w:name="_Toc37350653"/>
      <w:r>
        <w:t>Redovisningsprinciper och tilläggsupplysningar</w:t>
      </w:r>
      <w:bookmarkEnd w:id="243"/>
    </w:p>
    <w:p w14:paraId="12EA2E5C" w14:textId="77777777" w:rsidR="005B1647" w:rsidRPr="00A41A05" w:rsidRDefault="005B1647" w:rsidP="005B1647">
      <w:pPr>
        <w:pStyle w:val="Brdtext"/>
      </w:pPr>
      <w:r w:rsidRPr="00A41A05">
        <w:t>Årsredovisningen för staten upprättas enligt bestämmelserna i 10 kap. budgetlagen (2011:203) och grundas på de statliga myndigheternas årsredovisningar. Dessa upprättas enligt förordningen (2000:605) om årsredovisning och budgetunderlag.</w:t>
      </w:r>
    </w:p>
    <w:p w14:paraId="3D01384B" w14:textId="0AD48319" w:rsidR="005B1647" w:rsidRPr="00A41A05" w:rsidRDefault="005B1647" w:rsidP="00AC2754">
      <w:pPr>
        <w:pStyle w:val="Rubrik3"/>
        <w:rPr>
          <w:rFonts w:eastAsiaTheme="minorHAnsi"/>
        </w:rPr>
      </w:pPr>
      <w:bookmarkStart w:id="244" w:name="_Toc37350654"/>
      <w:r w:rsidRPr="00A41A05">
        <w:rPr>
          <w:rFonts w:eastAsiaTheme="minorHAnsi"/>
        </w:rPr>
        <w:t>Redovisningsprinciper, resultat- och balansräkning</w:t>
      </w:r>
      <w:bookmarkEnd w:id="244"/>
    </w:p>
    <w:p w14:paraId="72D969EA" w14:textId="09E04551" w:rsidR="005B1647" w:rsidRPr="00A41A05" w:rsidRDefault="005B1647" w:rsidP="005B1647">
      <w:pPr>
        <w:pStyle w:val="Brdtext"/>
      </w:pPr>
      <w:r w:rsidRPr="00A41A05">
        <w:t>Räkenskapsåret är kalenderåret. Kostnader och intäkter redovisas enligt bokförings</w:t>
      </w:r>
      <w:r>
        <w:softHyphen/>
      </w:r>
      <w:r w:rsidRPr="00A41A05">
        <w:t>mässiga grunder, dvs. när den ekonomiska händelsen inträffar, oavsett när betalning sker.</w:t>
      </w:r>
    </w:p>
    <w:p w14:paraId="19C11997" w14:textId="77777777" w:rsidR="005B1647" w:rsidRPr="00A41A05" w:rsidRDefault="005B1647" w:rsidP="005B1647">
      <w:pPr>
        <w:pStyle w:val="Brdtext"/>
      </w:pPr>
      <w:r w:rsidRPr="00A41A05">
        <w:t>De konsoliderade resultat- och balansräkningarna och finansieringsanalysen är uppställda enligt reglerna i 10 kap. 9 och 10 §§ budgetlagen och de mer detaljerade reglerna i 13–15 §§ förordningen (2011:231) om underlag för årsredovisning för staten.</w:t>
      </w:r>
    </w:p>
    <w:p w14:paraId="1FFF78C5" w14:textId="6B3F10D5" w:rsidR="005B1647" w:rsidRPr="00A41A05" w:rsidRDefault="005B1647" w:rsidP="005B1647">
      <w:pPr>
        <w:pStyle w:val="Brdtext"/>
      </w:pPr>
      <w:r w:rsidRPr="00A41A05">
        <w:t>Budgetlagen och förordningen om årsredovisning och budgetunderlag reglerar grundläggande redovisningsprinciper. Dessa utgör, tillsammans med den praxis som utvecklats i årsredovisningen för staten och de praktiska ställningstaganden som varit nödvändiga vid upprättandet, de tillämpade redovisningsprinciperna. Denna praxis består av lösningar som anges nedan under rubrikerna Omklassificeringar av poster och Kommentarer till särskilda poster, om lösningarna bedömts vara väsentliga.</w:t>
      </w:r>
    </w:p>
    <w:p w14:paraId="26C8D8E9" w14:textId="3C4013FE" w:rsidR="005B1647" w:rsidRPr="00A41A05" w:rsidRDefault="005B1647" w:rsidP="005B1647">
      <w:pPr>
        <w:pStyle w:val="Brdtext"/>
      </w:pPr>
      <w:r>
        <w:t xml:space="preserve">När </w:t>
      </w:r>
      <w:r w:rsidRPr="00A41A05">
        <w:t xml:space="preserve">nya företeelser </w:t>
      </w:r>
      <w:r>
        <w:t xml:space="preserve">redovisas </w:t>
      </w:r>
      <w:r w:rsidRPr="00A41A05">
        <w:t>i årsredovisningen för staten, för vilka inomstatlig reglering eller praxis ännu inte utvecklats</w:t>
      </w:r>
      <w:r>
        <w:t xml:space="preserve">, </w:t>
      </w:r>
      <w:r w:rsidRPr="00A41A05">
        <w:t>hämtas vägledning från principer som framgår av internationella redovisningsstandarder för offentlig sektor respektive principer som tillämpas i den privata eller kommunala sektorn. Flera företeelser är dock specifika för statlig verksamhet i Sverige eller så saknas vägledning i internationella standarder och ställning måste därför tas i enskilda fall.</w:t>
      </w:r>
    </w:p>
    <w:p w14:paraId="02363718" w14:textId="77777777" w:rsidR="005B1647" w:rsidRPr="00A41A05" w:rsidRDefault="005B1647" w:rsidP="005B1647">
      <w:pPr>
        <w:pStyle w:val="Brdtext"/>
      </w:pPr>
      <w:r w:rsidRPr="00A41A05">
        <w:t>Årsredovisningen för staten upprättas med de statliga myndigheternas årsredovisningar som grund och med information som rapporterats särskilt till statsredovisningen. Principerna för att värdera och klassificera intäkter och kostnader samt tillgångar och skulder utgår därför från bestämmelserna i förordningen om årsredovisning och budgetunderlag. Undantag kan emellertid finnas om en myndighet har medgetts undantag från dessa regler och för sådana fall där särskilda principer tillämpas på den konsoliderade nivån.</w:t>
      </w:r>
    </w:p>
    <w:p w14:paraId="74EC3C07" w14:textId="77777777" w:rsidR="005B1647" w:rsidRPr="00A41A05" w:rsidRDefault="005B1647" w:rsidP="005B1647">
      <w:pPr>
        <w:pStyle w:val="Rubrik3utannumrering"/>
        <w:rPr>
          <w:rFonts w:eastAsiaTheme="minorHAnsi"/>
        </w:rPr>
      </w:pPr>
      <w:r w:rsidRPr="00A41A05">
        <w:rPr>
          <w:rFonts w:eastAsiaTheme="minorHAnsi"/>
        </w:rPr>
        <w:lastRenderedPageBreak/>
        <w:t>Transfereringar</w:t>
      </w:r>
    </w:p>
    <w:p w14:paraId="25C7CE1C" w14:textId="77777777" w:rsidR="005B1647" w:rsidRPr="00A41A05" w:rsidRDefault="005B1647" w:rsidP="005B1647">
      <w:pPr>
        <w:pStyle w:val="Brdtext"/>
      </w:pPr>
      <w:r w:rsidRPr="00A41A05">
        <w:t>Transfereringar redovisas enligt bokföringsmässiga grunder, dvs. det år som kostnaden hänför sig till. I de flesta fall anses kostnaden sammanfalla med utbetalningen. Utgiften periodiseras när den tydligt går att hänföra till ett visst år.</w:t>
      </w:r>
    </w:p>
    <w:p w14:paraId="7D3AD26C" w14:textId="77777777" w:rsidR="005B1647" w:rsidRPr="00A41A05" w:rsidRDefault="005B1647" w:rsidP="005B1647">
      <w:pPr>
        <w:pStyle w:val="Rubrik3utannumrering"/>
        <w:rPr>
          <w:rFonts w:eastAsiaTheme="minorHAnsi"/>
        </w:rPr>
      </w:pPr>
      <w:r w:rsidRPr="00A41A05">
        <w:rPr>
          <w:rFonts w:eastAsiaTheme="minorHAnsi"/>
        </w:rPr>
        <w:t>Skatter</w:t>
      </w:r>
    </w:p>
    <w:p w14:paraId="54A779A9" w14:textId="77777777" w:rsidR="005B1647" w:rsidRPr="00A41A05" w:rsidRDefault="005B1647" w:rsidP="005B1647">
      <w:pPr>
        <w:pStyle w:val="Brdtext"/>
      </w:pPr>
      <w:r w:rsidRPr="00A41A05">
        <w:t>Skatteinkomsterna redovisas fullt periodiserade, dvs. det år intäkterna hänför sig till. Eftersom många skatter för ett kalenderår beslutas först i efterhand, är det slutliga utfallet från beskattningen inte känt förrän drygt ett år efter det aktuella årets utgång. Redovisningen av skatter i årsredovisningen för staten grundas därför till viss del på bedömningar av förväntat beskattningsutfall och förväntade inbetalningar.</w:t>
      </w:r>
    </w:p>
    <w:p w14:paraId="37F32F1F" w14:textId="0231EF70" w:rsidR="005B1647" w:rsidRPr="00A41A05" w:rsidRDefault="005B1647" w:rsidP="005B1647">
      <w:pPr>
        <w:pStyle w:val="Brdtext"/>
      </w:pPr>
      <w:r w:rsidRPr="00A41A05">
        <w:t>Metoden för att beräkna periodiserade skatter bygger på modeller för olika skatteslag och på totalsammanställningar som Finansdepartementet och Ekonomi</w:t>
      </w:r>
      <w:r>
        <w:softHyphen/>
      </w:r>
      <w:r w:rsidRPr="00A41A05">
        <w:t>styrnings</w:t>
      </w:r>
      <w:r>
        <w:softHyphen/>
      </w:r>
      <w:r w:rsidRPr="00A41A05">
        <w:t xml:space="preserve">verket byggt upp och utvecklat under lång tid. Denna </w:t>
      </w:r>
      <w:r w:rsidRPr="00BA0F6A">
        <w:t>beräkningsmetod</w:t>
      </w:r>
      <w:r w:rsidRPr="00A41A05">
        <w:t xml:space="preserve"> ger bättre information om skatterna för året än löpande </w:t>
      </w:r>
      <w:r w:rsidRPr="00BA0F6A">
        <w:t>skatteinbetalningar</w:t>
      </w:r>
      <w:r w:rsidRPr="00A41A05">
        <w:t>, eftersom den beaktar den makroekonomiska utvecklingen och förändringar i skattereglerna redan under det aktuella året och inte först när betalning görs.</w:t>
      </w:r>
    </w:p>
    <w:p w14:paraId="0763933A" w14:textId="50BB5994" w:rsidR="005B1647" w:rsidRPr="00A41A05" w:rsidRDefault="005B1647" w:rsidP="005B1647">
      <w:pPr>
        <w:pStyle w:val="Brdtext"/>
      </w:pPr>
      <w:r w:rsidRPr="00A41A05">
        <w:t>Skatteverket och andra berörda myndigheter redovisar löpande debiterade och betalda skatter. Skatterna kan delas in i två huvudkategorier. Den första huvudkategorin är skatter som hänförs till rätt månad eller kvartal i nära anslutning till inbetalningen eller deklarationen, vilket gäller för mervärdesskatt, socialavgifter och de flesta punktskatter. Den andra huvudkategorin är skatter som beslutas vid den årliga inkomstbeskattningen och där den löpande inbetalningen endast är preliminär. Det gäller t.ex. hushållens och företagens inkomstskatter samt skattereduktioner.</w:t>
      </w:r>
    </w:p>
    <w:p w14:paraId="1213DF2E" w14:textId="77777777" w:rsidR="005B1647" w:rsidRPr="00A41A05" w:rsidRDefault="005B1647" w:rsidP="005B1647">
      <w:pPr>
        <w:pStyle w:val="Brdtext"/>
      </w:pPr>
      <w:r w:rsidRPr="00A41A05">
        <w:t>När uppgifterna för årsredovisningen för staten för ett visst år tas fram, finns ett i det närmaste korrekt slutligt utfall för många av de skatter som redovisas månads- eller kvartalsvis. För framför allt hushållens och företagens inkomstskatter som beslutas årsvis bygger det redovisade utfallet däremot på en bedömning som grundas på kontrolluppgifter, redovisade preliminärskatter, den ekonomiska utvecklingen, utvecklingen på aktie- och fastighetsmarknaden och annan information.</w:t>
      </w:r>
    </w:p>
    <w:p w14:paraId="390F054D" w14:textId="1F65A9A6" w:rsidR="005B1647" w:rsidRPr="00A41A05" w:rsidRDefault="005B1647" w:rsidP="005B1647">
      <w:pPr>
        <w:pStyle w:val="Brdtext"/>
      </w:pPr>
      <w:r w:rsidRPr="00A41A05">
        <w:t>Utifrån informationen prognostiseras de intäkter som slutligt kommer att betalas in för året. Prognosen ligger till grund för att beräkna den redovisade intäkten. Även för övriga skatter tas hänsyn till förväntade tilläggsdebiteringar, omprövningar m.m. som gäller skatter för den aktuella redovisningsperioden.</w:t>
      </w:r>
    </w:p>
    <w:p w14:paraId="217A1C20" w14:textId="762F9335" w:rsidR="005B1647" w:rsidRDefault="005B1647" w:rsidP="005B1647">
      <w:pPr>
        <w:pStyle w:val="Brdtext"/>
      </w:pPr>
      <w:r>
        <w:t xml:space="preserve">Resultaträkningens skatteintäkter skiljer sig från de periodiserade skatterna i statens budget för det aktuella året på några punkter. Skillnaden mellan fjolårets beräknade periodiserade skatt och det utfall som nu finns tillgängligt hänförs i resultaträkningen till det senaste året, medan det periodiserade utfallet per år revideras i budgetens utfall. För varje skatteslag redovisas dock den senaste beräkningen i not till </w:t>
      </w:r>
      <w:r w:rsidRPr="00BA0F6A">
        <w:t>resultat</w:t>
      </w:r>
      <w:r>
        <w:softHyphen/>
      </w:r>
      <w:r w:rsidRPr="00BA0F6A">
        <w:t>räkningen</w:t>
      </w:r>
      <w:r>
        <w:t>. En annan skillnad är att avgifterna till ålderspensionssystemet och premiepensionssystemet läggs till, eftersom dessa avgifter ingår i skatterna såsom de avgränsas i resultaträkningen. Kommunala utjämnings- och inkomstutjämningsavgifter tillförs som följd av principen att bruttoredovisa dessa i årsredovisningen för staten. Slutligen avgår de elimineringar av skatt från myndigheter som görs i resultaträkningen i årsredovisningen för staten. I not 1 Skatteintäkter, redovisas skillnaderna mellan resultaträkningen och statens budget med belopp.</w:t>
      </w:r>
    </w:p>
    <w:p w14:paraId="6495CAA5" w14:textId="77777777" w:rsidR="005B1647" w:rsidRDefault="005B1647" w:rsidP="005B1647">
      <w:pPr>
        <w:pStyle w:val="Rubrik3utannumrering"/>
      </w:pPr>
      <w:r>
        <w:lastRenderedPageBreak/>
        <w:t>Avgränsningar av redovisningsenheten</w:t>
      </w:r>
    </w:p>
    <w:p w14:paraId="618BFFAB" w14:textId="77777777" w:rsidR="005B1647" w:rsidRDefault="005B1647" w:rsidP="005B1647">
      <w:pPr>
        <w:pStyle w:val="Brdtext"/>
      </w:pPr>
      <w:r>
        <w:t>Resultat- och balansräkningen samt finansieringsanalysen omfattar statens samtliga intäkter och kostnader, tillgångar och skulder samt betalningar som påverkar statens nettoupplåning. Riksbankens grundfond ses i detta sammanhang som en tillgång hos staten.</w:t>
      </w:r>
    </w:p>
    <w:p w14:paraId="52DC3A42" w14:textId="73BAECF4" w:rsidR="005B1647" w:rsidRDefault="005B1647" w:rsidP="005B1647">
      <w:pPr>
        <w:pStyle w:val="Brdtext"/>
      </w:pPr>
      <w:r>
        <w:t>Intäkter och kostnader, tillgångar och skulder samt betalningar som redovisas av Riksbanken samt Första–Fjärde, Sjätte och Sjunde AP-fonden omfattas inte av resultat- och balansräkningen eller finansieringsanalysen. Inte heller ingår premiepensionssystemets tillgångar och skulder eller dess avkastning. Budgetlagens bestämmelser avseende detta har preciserats i förordningen om underlag för årsredo</w:t>
      </w:r>
      <w:r>
        <w:softHyphen/>
        <w:t>visning för staten. För premiepensionsmedlen gäller det särskilda egendomsskyddet enligt 2kap. 15 § regeringsformen och de är därmed inte statens medel. Att ta in dem i statens balansräkning skulle medföra att redovisningen inte gav en rättvisande bild. Riksbanken anses vara ett eget rättssubjekt med egna tillgångar och skulder och ska därför inte omfattas av statens resultat- och balansräkning. AP-fonderna, utöver den del som tillhör premiepensionssystemet, undantas dels eftersom ålderspensions</w:t>
      </w:r>
      <w:r>
        <w:softHyphen/>
        <w:t>systemet bör hanteras på ett enhetligt sätt, dels eftersom de följer ett annat regelverk för redovisningen än övriga myndigheter, vilket skulle göra det alltför omständligt att konsolidera dem.</w:t>
      </w:r>
    </w:p>
    <w:p w14:paraId="65B3C878" w14:textId="77777777" w:rsidR="005B1647" w:rsidRDefault="005B1647" w:rsidP="005B1647">
      <w:pPr>
        <w:pStyle w:val="Rubrik3utannumrering"/>
      </w:pPr>
      <w:r>
        <w:t>Konsolidering</w:t>
      </w:r>
    </w:p>
    <w:p w14:paraId="7B76ABE6" w14:textId="3D1EA346" w:rsidR="005B1647" w:rsidRDefault="005B1647" w:rsidP="005B1647">
      <w:pPr>
        <w:pStyle w:val="Brdtext"/>
      </w:pPr>
      <w:r>
        <w:t>Redovisningen är en konsolidering av årsredovisningarna hos myndigheterna under riksdagen och regeringen, med angivna undantag. Det innebär att balans- och resultaträkningarna slås samman efter det att interna mellanhavanden i form av fordringar, skulder, intäkter och kostnader mellan myndigheterna eliminerats.</w:t>
      </w:r>
    </w:p>
    <w:p w14:paraId="48814A7E" w14:textId="77777777" w:rsidR="005B1647" w:rsidRDefault="005B1647" w:rsidP="005B1647">
      <w:pPr>
        <w:pStyle w:val="Brdtext"/>
      </w:pPr>
      <w:r>
        <w:t>Finansieringsanalysen upprättas därefter med den konsoliderade resultat- och balansräkningen som underlag.</w:t>
      </w:r>
    </w:p>
    <w:p w14:paraId="23139C1E" w14:textId="014BBE3C" w:rsidR="005B1647" w:rsidRDefault="005B1647" w:rsidP="005B1647">
      <w:pPr>
        <w:pStyle w:val="Brdtext"/>
      </w:pPr>
      <w:r>
        <w:t>En förteckning över vilka organisationer som ingår i den konsoliderade resultat- och balansräkningen och finansieringsanalysen finns i bilaga 6 Statliga myndigheter m.m.</w:t>
      </w:r>
    </w:p>
    <w:p w14:paraId="4258E44B" w14:textId="77777777" w:rsidR="005B1647" w:rsidRDefault="005B1647" w:rsidP="005B1647">
      <w:pPr>
        <w:pStyle w:val="Rubrik3utannumrering"/>
      </w:pPr>
      <w:r w:rsidRPr="00A41A05">
        <w:t>Gemensam</w:t>
      </w:r>
      <w:r>
        <w:t xml:space="preserve"> brytdag</w:t>
      </w:r>
    </w:p>
    <w:p w14:paraId="673AF054" w14:textId="77777777" w:rsidR="005B1647" w:rsidRDefault="005B1647" w:rsidP="005B1647">
      <w:pPr>
        <w:pStyle w:val="Brdtext"/>
      </w:pPr>
      <w:r>
        <w:t>Den 3 januari gäller som gemensam brytdag för myndigheternas räkenskaper. Det är den dag då den löpande bokföringen av händelser som berör räkenskapsperioden avslutas. Den gemensamma brytdagen är i första hand till för att det ska vara möjligt att stämma av mellanhavanden mellan myndigheter, men den påverkar även externa kundfordringar, leverantörsskulder och periodavgränsningsposter.</w:t>
      </w:r>
    </w:p>
    <w:p w14:paraId="5B22B39C" w14:textId="77777777" w:rsidR="005B1647" w:rsidRDefault="005B1647" w:rsidP="005B1647">
      <w:pPr>
        <w:pStyle w:val="Rubrik3utannumrering"/>
      </w:pPr>
      <w:r w:rsidRPr="00A41A05">
        <w:t>Värderingsprinciper</w:t>
      </w:r>
    </w:p>
    <w:p w14:paraId="5D51537E" w14:textId="77777777" w:rsidR="005B1647" w:rsidRDefault="005B1647" w:rsidP="005B1647">
      <w:pPr>
        <w:pStyle w:val="Brdtext"/>
      </w:pPr>
      <w:r>
        <w:t>Myndigheterna tillämpar normalt generella värderingsprinciper i enlighet med förordningen om årsredovisning och budgetunderlag. Det finns myndigheter som på grund av verksamhetens särart, genom dispens, särskilt regeringsbeslut eller av annat särskilt skäl avviker från de generella värderingsprinciperna. Sådana avvikelser förekommer dock i liten omfattning och bedöms därför inte ha någon väsentlig påverkan på årsredovisningen för staten.</w:t>
      </w:r>
    </w:p>
    <w:p w14:paraId="13FCF13A" w14:textId="77777777" w:rsidR="005B1647" w:rsidRDefault="005B1647" w:rsidP="005B1647">
      <w:pPr>
        <w:pStyle w:val="Rubrik4utannumrering"/>
      </w:pPr>
      <w:r>
        <w:t>Omsättningstillgångar</w:t>
      </w:r>
    </w:p>
    <w:p w14:paraId="69BEF97C" w14:textId="77777777" w:rsidR="005B1647" w:rsidRDefault="005B1647" w:rsidP="005B1647">
      <w:pPr>
        <w:pStyle w:val="Brdtext"/>
      </w:pPr>
      <w:r>
        <w:t xml:space="preserve">Omsättningstillgångar värderas enligt lägsta värdets princip. Detta innebär att de tas upp till anskaffningsvärdet eller till nettoförsäljningsvärdet om detta är lägre än </w:t>
      </w:r>
      <w:r>
        <w:lastRenderedPageBreak/>
        <w:t>anskaffningsvärdet. Om en omsättningstillgång inte innehas för att ge ekonomiska fördelar används återanskaffningsvärdet i stället för nettoförsäljningsvärdet.</w:t>
      </w:r>
    </w:p>
    <w:p w14:paraId="5E760BD2" w14:textId="77777777" w:rsidR="005B1647" w:rsidRDefault="005B1647" w:rsidP="005B1647">
      <w:pPr>
        <w:pStyle w:val="Rubrik4utannumrering"/>
      </w:pPr>
      <w:r>
        <w:t>Anläggningstillgångar och avskrivningstider</w:t>
      </w:r>
    </w:p>
    <w:p w14:paraId="71B06834" w14:textId="63859ABE" w:rsidR="005B1647" w:rsidRDefault="005B1647" w:rsidP="005B1647">
      <w:pPr>
        <w:pStyle w:val="Brdtext"/>
      </w:pPr>
      <w:r>
        <w:t>Anläggningstillgångar (med undantag för vissa finansiella instrument, se nedan) värderas till sitt anskaffningsvärde, med avdrag för av- och nedskrivningar.</w:t>
      </w:r>
    </w:p>
    <w:p w14:paraId="179A88D5" w14:textId="77777777" w:rsidR="005B1647" w:rsidRDefault="005B1647" w:rsidP="005B1647">
      <w:pPr>
        <w:pStyle w:val="Brdtext"/>
      </w:pPr>
      <w:r>
        <w:t>För materiella och immateriella anläggningstillgångar gäller som huvudregel att endast tillgångar med en förväntad ekonomisk livslängd på lägst tre år, tas upp som anläggningstillgångar.</w:t>
      </w:r>
    </w:p>
    <w:p w14:paraId="1E800343" w14:textId="77777777" w:rsidR="005B1647" w:rsidRDefault="005B1647" w:rsidP="005B1647">
      <w:pPr>
        <w:pStyle w:val="Brdtext"/>
      </w:pPr>
      <w:r>
        <w:t>Avskrivningstiderna varierar mellan olika myndigheter eftersom de anpassas till den förväntade nyttjandeperioden för respektive tillgång. Om skillnaden i förbrukning av betydande komponenter hos en anläggningstillgång är väsentlig, delas tillgången upp på dessa och avskrivning görs för varje komponent för sig.</w:t>
      </w:r>
    </w:p>
    <w:p w14:paraId="7202204E" w14:textId="77777777" w:rsidR="005B1647" w:rsidRDefault="005B1647" w:rsidP="005B1647">
      <w:pPr>
        <w:pStyle w:val="Brdtext"/>
      </w:pPr>
      <w:r>
        <w:t>Myndigheterna tillämpar vanligen 3–5 års avskrivningstid. För byggnader och större anläggningar tillämpas längre avskrivningstid eller komponentavskrivning med hänsyn till myndighetens verksamhet. Även för tillgångsslagen väganläggningar, järnvägsanläggningar och beredskapstillgångar, tillämpas längre avskrivningstider eller komponentavskrivning.</w:t>
      </w:r>
    </w:p>
    <w:p w14:paraId="569E4526" w14:textId="77777777" w:rsidR="005B1647" w:rsidRDefault="005B1647" w:rsidP="005B1647">
      <w:pPr>
        <w:pStyle w:val="Brdtext"/>
      </w:pPr>
      <w:r>
        <w:t>För statliga väganläggningar tillämpas differentierade avskrivningstider från 10 till 95 år. För statliga järnvägsanläggningar tillämpas differentierade avskrivningstider från 25 till 110 år.</w:t>
      </w:r>
    </w:p>
    <w:p w14:paraId="10CFA38A" w14:textId="5024B99F" w:rsidR="005B1647" w:rsidRDefault="005B1647" w:rsidP="005B1647">
      <w:pPr>
        <w:pStyle w:val="Brdtext"/>
      </w:pPr>
      <w:r>
        <w:t>För beredskapstillgångar hos Försvarsmakten, är avskrivningstiden 15 till 25 år för stridsfordon, fartyg, flygplan och helikoptrar, 10 år för modifiering av materiel samt 3 till 10 år för övriga beredskapsinventarier. För övriga beredskapsvaror beredskapslager som är omkring 26 procent av de redovisade beredskapstillgångarna, sker ingen planenlig avskrivning. Beredskapsvaror omsätts normalt i den löpande verksamheten eller skrivs ned när de inte längre har någon användning i verksamheten.</w:t>
      </w:r>
    </w:p>
    <w:p w14:paraId="08C1ABB8" w14:textId="77777777" w:rsidR="005B1647" w:rsidRDefault="005B1647" w:rsidP="005B1647">
      <w:pPr>
        <w:pStyle w:val="Rubrik4utannumrering"/>
      </w:pPr>
      <w:r>
        <w:t>Utlåning</w:t>
      </w:r>
    </w:p>
    <w:p w14:paraId="08E5695F" w14:textId="77777777" w:rsidR="005B1647" w:rsidRDefault="005B1647" w:rsidP="005B1647">
      <w:pPr>
        <w:pStyle w:val="Brdtext"/>
      </w:pPr>
      <w:r>
        <w:t>Lånefordringar redovisas till upplupet anskaffningsvärde med tillämpning av effektivräntemetoden, vilket är en metod för att fördela ränteintäkter och räntekostnader över den relevanta tidsperioden. Lånefordringar och andra fordringar som har en kredittid överstigande ett år och där staten inte tar ut en ränta som motsvarar statens kostnader, värderas till nuvärdet av framtida betalningar.</w:t>
      </w:r>
    </w:p>
    <w:p w14:paraId="6408057A" w14:textId="77777777" w:rsidR="005B1647" w:rsidRDefault="005B1647" w:rsidP="005B1647">
      <w:pPr>
        <w:pStyle w:val="Rubrik4utannumrering"/>
      </w:pPr>
      <w:r>
        <w:t>Aktier och andelar</w:t>
      </w:r>
    </w:p>
    <w:p w14:paraId="22C6FA5B" w14:textId="77777777" w:rsidR="005B1647" w:rsidRDefault="005B1647" w:rsidP="005B1647">
      <w:pPr>
        <w:pStyle w:val="Brdtext"/>
      </w:pPr>
      <w:r>
        <w:t>Aktier och andelar i hel- och delägda företag värderas enligt kapitalandelsmetoden. Metoden innebär att statens andel av företagens eget kapital tas upp som en tillgång i balansräkningen. Årets andel av företagens resultat redovisas sedan i resultaträkningen. Även affärsverkens hel- och delägda företag redovisas enligt kapitalandelsmetoden.</w:t>
      </w:r>
    </w:p>
    <w:p w14:paraId="467F3127" w14:textId="77777777" w:rsidR="005B1647" w:rsidRDefault="005B1647" w:rsidP="005B1647">
      <w:pPr>
        <w:pStyle w:val="Rubrik4utannumrering"/>
      </w:pPr>
      <w:r>
        <w:t>Finansiella instrument</w:t>
      </w:r>
    </w:p>
    <w:p w14:paraId="188D7292" w14:textId="77777777" w:rsidR="005B1647" w:rsidRDefault="005B1647" w:rsidP="005B1647">
      <w:pPr>
        <w:pStyle w:val="Brdtext"/>
      </w:pPr>
      <w:r>
        <w:t>Finansiella instrument som primärt innehas för att generera avkastning eller värdestegringar värderas till verkligt värde. Ett finansiellt instrument är varje form av avtal som ger upphov till en finansiell tillgång hos en part och en finansiell skuld eller eget kapitalinstrument hos en annan part. Det verkliga värdet bestäms på grundval av instrumentets marknadsvärde. Finansiella instrument som innehas till förfall eller används för valuta- eller prissäkring värderas dock inte till marknadsvärde.</w:t>
      </w:r>
    </w:p>
    <w:p w14:paraId="057116DF" w14:textId="77777777" w:rsidR="005B1647" w:rsidRDefault="005B1647" w:rsidP="005B1647">
      <w:pPr>
        <w:pStyle w:val="Rubrik4utannumrering"/>
      </w:pPr>
      <w:r>
        <w:lastRenderedPageBreak/>
        <w:t>Finansiella garantier</w:t>
      </w:r>
    </w:p>
    <w:p w14:paraId="786B7BB8" w14:textId="77777777" w:rsidR="005B1647" w:rsidRDefault="005B1647" w:rsidP="005B1647">
      <w:pPr>
        <w:pStyle w:val="Brdtext"/>
      </w:pPr>
      <w:r>
        <w:t>Finansiella garantiavtal redovisas när garantiåtagandet uppstår, dvs. vid den tidpunkt när ansvaret för garantin har inträtt och de finansiella villkoren kan fastställas. När myndigheterna tar ut garantiavgifter för förväntade förluster redovisas initialt både en tillgång och en avsättning för garantin som uppgår till samma belopp. Avsättningar för garantier delas upp i tre olika kategorier, risker som kan finansieras av garantiavgifter, kvardröjande risker och oreglerade skador.</w:t>
      </w:r>
    </w:p>
    <w:p w14:paraId="4E764771" w14:textId="77777777" w:rsidR="005B1647" w:rsidRDefault="005B1647" w:rsidP="005B1647">
      <w:pPr>
        <w:pStyle w:val="Brdtext"/>
      </w:pPr>
      <w:r>
        <w:t>Förändring av avsättningar för garantier redovisas som Intäkter av avgifter och andra ersättningar. Kostnader för skadeersättningar redovisar myndigheterna när ett infriande är befarat eller konstaterat. Kostnaderna för skadeersättningar minskas med återvinningarna för att på så sätt visa statens faktiska kostnader för skador som uppkommer i garantiverksamheten.</w:t>
      </w:r>
    </w:p>
    <w:p w14:paraId="2A9F8ECC" w14:textId="77777777" w:rsidR="005B1647" w:rsidRDefault="005B1647" w:rsidP="005B1647">
      <w:pPr>
        <w:pStyle w:val="Rubrik3utannumrering"/>
      </w:pPr>
      <w:r>
        <w:t>Omklassificeringar av poster</w:t>
      </w:r>
    </w:p>
    <w:p w14:paraId="4635EC4B" w14:textId="77777777" w:rsidR="005B1647" w:rsidRDefault="005B1647" w:rsidP="005B1647">
      <w:pPr>
        <w:pStyle w:val="Brdtext"/>
      </w:pPr>
      <w:r>
        <w:t>Vissa typer av transaktioner omklassificeras i årsredovisningen för staten i förhållande till myndigheternas redovisning. Anledningen till omklassificeringen är att transaktionerna ur statens perspektiv har en annan innebörd än för den enskilda myndigheten. De fall som bedömts påverka årsredovisningen för staten i väsentlig mening beskrivs nedan.</w:t>
      </w:r>
    </w:p>
    <w:p w14:paraId="1DB6DE54" w14:textId="77777777" w:rsidR="005B1647" w:rsidRPr="00A41A05" w:rsidRDefault="005B1647" w:rsidP="005B1647">
      <w:pPr>
        <w:pStyle w:val="Brdtext"/>
      </w:pPr>
      <w:r>
        <w:t>Kostnaderna för tjänstepensioner till statligt anställda redovisas i statens resultaträkning bland personalkostnader, medan Statens tjänstepensionsverk (SPV) redovisar kostnaderna för tjänstepensionsrörelsen i ett eget avsnitt i resultaträkningen (se vidare nedan under rubriken Statens tjänstepensionsåtagande redovisas på ett enhetligt sätt).</w:t>
      </w:r>
    </w:p>
    <w:p w14:paraId="0B7BF145" w14:textId="77777777" w:rsidR="005B1647" w:rsidRDefault="005B1647" w:rsidP="005B1647">
      <w:pPr>
        <w:pStyle w:val="Brdtext"/>
      </w:pPr>
      <w:r>
        <w:t>Pågående arbeten hos Försvarets materielverk läggs samman med militära beredskapstillgångar, till den del det gäller arbeten för Försvarsmaktens räkning.</w:t>
      </w:r>
    </w:p>
    <w:p w14:paraId="2CE392C0" w14:textId="1FEB8E4F" w:rsidR="005B1647" w:rsidRDefault="005B1647" w:rsidP="005B1647">
      <w:pPr>
        <w:pStyle w:val="Brdtext"/>
      </w:pPr>
      <w:r>
        <w:t>För myndigheter med en uppställningsform för balans- och resultaträkning som avviker från den generellt föreskrivna, hänförs respektive post i resultat- och balansräkningen i årsredovisningen för staten såsom de hade gjort om myndigheten i fråga hade följt de generella uppställningsformerna. Det gäller främst Exportkredit</w:t>
      </w:r>
      <w:r>
        <w:softHyphen/>
        <w:t>nämnden, affärsverken, SPV och Statens fastighetsverk. Vanligen görs det direkt genom de inrapporteringskoder som används vid rapportering till statsredovisningen.</w:t>
      </w:r>
    </w:p>
    <w:p w14:paraId="04D0E285" w14:textId="31818972" w:rsidR="005B1647" w:rsidRDefault="005B1647" w:rsidP="005B1647">
      <w:pPr>
        <w:pStyle w:val="Brdtext"/>
      </w:pPr>
      <w:r>
        <w:t>Ett antal intäktsposter klassificeras om med utgångspunkten att posten Skatteintäkter avgränsas i enlighet med den definition av skatter som gäller i statens budget och i nationalräkenskaperna. Intäkterna redovisas som Skatteintäkter i den konsoliderade resultaträkningen, men i flera fall redovisar berörda myndigheter intäkterna på annat sätt, exempelvis:</w:t>
      </w:r>
    </w:p>
    <w:p w14:paraId="5524E2FE" w14:textId="3BF0F461" w:rsidR="005B1647" w:rsidRPr="00241FC9" w:rsidRDefault="005B1647" w:rsidP="00771F86">
      <w:pPr>
        <w:pStyle w:val="Strecklista"/>
      </w:pPr>
      <w:r w:rsidRPr="00241FC9">
        <w:t>som avgifter eller andra ersättningar (exempelvis vissa socker- och jordbruksavgifter vid Statens jordbruksverk),</w:t>
      </w:r>
    </w:p>
    <w:p w14:paraId="03250311" w14:textId="0555F873" w:rsidR="005B1647" w:rsidRPr="00241FC9" w:rsidRDefault="005B1647" w:rsidP="00771F86">
      <w:pPr>
        <w:pStyle w:val="Strecklista"/>
      </w:pPr>
      <w:r w:rsidRPr="00241FC9">
        <w:t>som medel för finansiering av bidrag (exempelvis avgifter för insättningsgarantin vid Riksgäldskontoret),</w:t>
      </w:r>
    </w:p>
    <w:p w14:paraId="3DF36005" w14:textId="17897478" w:rsidR="005B1647" w:rsidRPr="00241FC9" w:rsidRDefault="005B1647" w:rsidP="00771F86">
      <w:pPr>
        <w:pStyle w:val="Strecklista"/>
      </w:pPr>
      <w:r w:rsidRPr="00241FC9">
        <w:t>som resultatandelar från hel- och delägda företag (Systembolagets inlevererade överskott som Kammarkollegiet redovisar), eller</w:t>
      </w:r>
    </w:p>
    <w:p w14:paraId="3DAED6E9" w14:textId="05A240FF" w:rsidR="005B1647" w:rsidRPr="00241FC9" w:rsidRDefault="005B1647" w:rsidP="00771F86">
      <w:pPr>
        <w:pStyle w:val="Strecklista"/>
      </w:pPr>
      <w:r w:rsidRPr="00241FC9">
        <w:t>enbart i balansräkningen (inleverans av överskott från Svenska Spel AB som Kammarkollegiet redovisar).</w:t>
      </w:r>
    </w:p>
    <w:p w14:paraId="1EA3C7CC" w14:textId="77777777" w:rsidR="005B1647" w:rsidRDefault="005B1647" w:rsidP="005B1647">
      <w:pPr>
        <w:pStyle w:val="Brdtext"/>
      </w:pPr>
      <w:r>
        <w:t xml:space="preserve">Finansiella korrigeringar som rör EU-medel redovisas vanligen som kostnader i myndighetens resultaträkning (främst Statens jordbruksverk), eftersom de redovisas som utgifter på anslag i statens budget. I den konsoliderade resultaträkningen </w:t>
      </w:r>
      <w:r>
        <w:lastRenderedPageBreak/>
        <w:t>omklassificeras de finansiella korrigeringarna i stället till intäktsreduktioner, eftersom de är återbetalningar av eller avdrag på erhållna bidrag från EU.</w:t>
      </w:r>
    </w:p>
    <w:p w14:paraId="0C34B2C2" w14:textId="77777777" w:rsidR="005B1647" w:rsidRDefault="005B1647" w:rsidP="005B1647">
      <w:pPr>
        <w:pStyle w:val="Rubrik3utannumrering"/>
      </w:pPr>
      <w:r>
        <w:t>Ändrade redovisningsprinciper m.m.</w:t>
      </w:r>
    </w:p>
    <w:p w14:paraId="5CBA6131" w14:textId="77777777" w:rsidR="005B1647" w:rsidRPr="00E074DB" w:rsidRDefault="005B1647" w:rsidP="005B1647">
      <w:pPr>
        <w:pStyle w:val="Rubrik4utannumrering"/>
        <w:spacing w:before="240"/>
      </w:pPr>
      <w:r w:rsidRPr="00E074DB">
        <w:t>Public service-avgift ersätter radio- och tv-avgiften</w:t>
      </w:r>
    </w:p>
    <w:p w14:paraId="752F6EC9" w14:textId="0F1C1F4B" w:rsidR="005B1647" w:rsidRDefault="005B1647" w:rsidP="005B1647">
      <w:pPr>
        <w:pStyle w:val="Brdtext"/>
      </w:pPr>
      <w:r>
        <w:t>Den 1 januari 2019 ersattes radio- och tv-avgiften till Radiotjänst i Kiruna AB med en individuell public service-avgift som ska betalas av alla över 18 år som har en beskattningsbar förvärvsinkomst. Public service-avgiften betraktas som en skatt i statens budget fr.o.m. 2019 och därmed även som en skatteintäkt i statens resultaträkning. I likhet med radio- och tv-avgiften fungerar public service-avgiften som ett slutet finansieringssystem. Avgiften tas in av Skatteverket som betalar ut avgiftsmedlen till ett särskilt public service-konto i Riksgäldskontoret. Public service-kontot förvaltas av Kammarkollegiet och används för att tilldela medel till programföretagen genom transfereringar. Storleken på avgiften kommer att justeras beroende på hur mycket medel riksdagen beslutar att programföretagen ska tilldelas. Nettot av redovisade intäkter och kostnader uppgår för 2019 till 730 miljoner kronor och redovisas som ett överskott i statens resultaträkning.</w:t>
      </w:r>
    </w:p>
    <w:p w14:paraId="37BA1AFE" w14:textId="77777777" w:rsidR="005B1647" w:rsidRDefault="005B1647" w:rsidP="005B1647">
      <w:pPr>
        <w:pStyle w:val="Rubrik4utannumrering"/>
      </w:pPr>
      <w:r>
        <w:t>Utveckling av metoden för skattefordringar</w:t>
      </w:r>
    </w:p>
    <w:p w14:paraId="6AE10201" w14:textId="79AA536B" w:rsidR="005B1647" w:rsidRDefault="005B1647" w:rsidP="005B1647">
      <w:pPr>
        <w:pStyle w:val="Brdtext"/>
      </w:pPr>
      <w:r>
        <w:t>Under året har ett fortsatt utvecklingsarbete bedrivits rörande metoden för den beräkning av upplupna skatteintäkter i balansräkningen och anslutande poster som infördes i årsredovisningen för staten 2018. Arbetet har lett fram till att metoden förändrats genom att en värdereglering som Skatteverket gör av utestående fordringar som avser restförda skatter nu påverkar resultaträkningen särskilt. Genom denna förändring har en oförklarad differens som fanns i årsredovisningen för staten föregående år kunnat elimineras. Förändringen leder till att skatteintäkterna och årets överskott för 2018 ökar med 736 miljoner kronor. Jämförelsetalet i resultaträkningen har justerats för detta.</w:t>
      </w:r>
    </w:p>
    <w:p w14:paraId="27C2ADD3" w14:textId="77777777" w:rsidR="005B1647" w:rsidRDefault="005B1647" w:rsidP="005B1647">
      <w:pPr>
        <w:pStyle w:val="Rubrik4utannumrering"/>
      </w:pPr>
      <w:r>
        <w:t>Ändrade redovisningsprinciper hos vissa myndigheter</w:t>
      </w:r>
    </w:p>
    <w:p w14:paraId="729352B0" w14:textId="77777777" w:rsidR="005B1647" w:rsidRDefault="005B1647" w:rsidP="005B1647">
      <w:pPr>
        <w:pStyle w:val="Brdtext"/>
      </w:pPr>
      <w:r>
        <w:t>Utöver ändringar i principerna för årsredovisningen för staten som sådan, förekommer att ändrade principer hos vissa myndigheter påverkar årsredovisningen för staten i mindre omfattning. I de fall en myndighet har ändrat jämförelsetal eller gett motsvarande upplysningar, ändras jämförelsetalen även i årsredovisningen för staten om inte beloppet är oväsentligt. Har myndigheten inte ansett det möjligt att ändra i sin årsredovisning eller lämna kompletterande information har inte heller jämförelsetalen i årsredovisningen för staten ändrats.</w:t>
      </w:r>
    </w:p>
    <w:p w14:paraId="18D81E61" w14:textId="2BF1E0E1" w:rsidR="005B1647" w:rsidRDefault="005B1647" w:rsidP="005B1647">
      <w:pPr>
        <w:pStyle w:val="Brdtext"/>
      </w:pPr>
      <w:r>
        <w:t>Universitets- och högskolerådet har ändrat redovisningsprincip i samband med att myndigheten fått en ny roll i hantering av bidragsfinansierade projekt.</w:t>
      </w:r>
    </w:p>
    <w:p w14:paraId="36122D34" w14:textId="77777777" w:rsidR="005B1647" w:rsidRDefault="005B1647" w:rsidP="005B1647">
      <w:pPr>
        <w:pStyle w:val="Brdtext"/>
      </w:pPr>
      <w:r>
        <w:t>Med anledning av omklassificeringen har jämförelsetalen för posten Oförbrukade bidrag ökat med 312 miljoner kronor och jämförelsetalen för posten Övriga kortfristiga skulder har minskat med motsvarande belopp.</w:t>
      </w:r>
    </w:p>
    <w:p w14:paraId="725D060B" w14:textId="77777777" w:rsidR="005B1647" w:rsidRDefault="005B1647" w:rsidP="005B1647">
      <w:pPr>
        <w:pStyle w:val="Brdtext"/>
      </w:pPr>
      <w:r>
        <w:t>Tillväxtverket har ändrat redovisningsprincip för mellanhavanden med EU och omräknar inbetalda förskott från EU till balansdagens kurs. Jämförelsetalen för posten Intäkter av avgifter och andra ersättningar har minskat med 24 miljoner kronor och jämförelsetalen för posten Övriga förutbetalda intäkter har ökat med samma belopp.</w:t>
      </w:r>
    </w:p>
    <w:p w14:paraId="75BDD23F" w14:textId="77777777" w:rsidR="005B1647" w:rsidRDefault="005B1647" w:rsidP="005B1647">
      <w:pPr>
        <w:pStyle w:val="Brdtext"/>
      </w:pPr>
      <w:r>
        <w:t>För specifikationer i noter förekommer förändringar mellan delbelopp inom noterna i årsredovisningen för staten. De kan bero på omorganisationer av verksamhet, att ny information tillkommit eller andra korrigeringar.</w:t>
      </w:r>
    </w:p>
    <w:p w14:paraId="0E37BDA4" w14:textId="77777777" w:rsidR="005B1647" w:rsidRDefault="005B1647" w:rsidP="005B1647">
      <w:pPr>
        <w:pStyle w:val="Rubrik4utannumrering"/>
      </w:pPr>
      <w:r>
        <w:lastRenderedPageBreak/>
        <w:t>Andra justeringar av jämförelsetal</w:t>
      </w:r>
    </w:p>
    <w:p w14:paraId="0B72EEB5" w14:textId="35C4F190" w:rsidR="005B1647" w:rsidRDefault="005B1647" w:rsidP="005B1647">
      <w:pPr>
        <w:pStyle w:val="Brdtext"/>
      </w:pPr>
      <w:r>
        <w:t>Affärsverket svenska kraftnäts skulder för kapacitetsavgifter har förts om från kortfristig till långfristig skuld i enlighet med affärsverkets redovisning i årsredo</w:t>
      </w:r>
      <w:r>
        <w:softHyphen/>
        <w:t>visningen. Jämförelsetalen för posten Långfristiga skulder har ökat med 9 133 miljoner kronor medan posten Övriga kortfristiga skulder har minskat med samma belopp.</w:t>
      </w:r>
    </w:p>
    <w:p w14:paraId="533C5D16" w14:textId="00F34303" w:rsidR="005B1647" w:rsidRDefault="005B1647" w:rsidP="005B1647">
      <w:pPr>
        <w:pStyle w:val="Brdtext"/>
      </w:pPr>
      <w:r>
        <w:t>Avsättningar för miljöskador hos Affärsverket svenska kraftnät och Sjöfartsverket har förts om så att de särredovisas på egen post i balansräkningen. Jämförelsetalen för posten Avsättningar för avhjälpande av miljöskador har ökat med 46 miljoner kronor medan posten Övriga avsättningar har minskat med samma belopp.</w:t>
      </w:r>
    </w:p>
    <w:p w14:paraId="236CEEB5" w14:textId="208B4A38" w:rsidR="005B1647" w:rsidRDefault="005B1647" w:rsidP="005B1647">
      <w:pPr>
        <w:pStyle w:val="Brdtext"/>
      </w:pPr>
      <w:r>
        <w:t>En felklassificering i årsredovisningen för staten avseende vissa tillgångar hos Affärsverket svenska kraftnät har rättats. Detta påverkar jämförelsetalen för posten Maskiner, inventarier, installationer m.m. som har minskat med 318 miljoner kronor och posten Pågående nyanläggningar har ökat med motsvarande belopp.</w:t>
      </w:r>
    </w:p>
    <w:p w14:paraId="4B27364D" w14:textId="1E1D6307" w:rsidR="005B1647" w:rsidRDefault="005B1647" w:rsidP="005B1647">
      <w:pPr>
        <w:pStyle w:val="Brdtext"/>
      </w:pPr>
      <w:r>
        <w:t>Finansiella korrigeringar som rör EU-medel redovisas som finansiella kostnader hos Statens jordbruksverk, eftersom de redovisas som utgifter på anslag i statens budget. I den konsoliderade resultaträkningen omklassificeras de finansiella korrigeringarna i stället till intäktsreduktioner, eftersom de är återbetalningar av eller avdrag på erhållna bidrag från EU. Ett fel i denna omklassificering har lett till att jämförelsetalen justeras. Posten Intäkter av avgifter och andra ersättningar har minskat med 307 miljoner kronor och posten Finansiella kostnader har minskat med motsvarande belopp.</w:t>
      </w:r>
    </w:p>
    <w:p w14:paraId="1951F74E" w14:textId="485D9936" w:rsidR="005B1647" w:rsidRPr="00CF7742" w:rsidRDefault="005B1647" w:rsidP="005B1647">
      <w:pPr>
        <w:pStyle w:val="Brdtext"/>
      </w:pPr>
      <w:r>
        <w:t>Påverkan på jämförelsetalen för årets överskott 2018 sammanfattas nedan:</w:t>
      </w:r>
    </w:p>
    <w:tbl>
      <w:tblPr>
        <w:tblStyle w:val="RKBPTabell"/>
        <w:tblW w:w="5000" w:type="pct"/>
        <w:tblLook w:val="04E0" w:firstRow="1" w:lastRow="1" w:firstColumn="1" w:lastColumn="0" w:noHBand="0" w:noVBand="1"/>
      </w:tblPr>
      <w:tblGrid>
        <w:gridCol w:w="5610"/>
        <w:gridCol w:w="1760"/>
      </w:tblGrid>
      <w:tr w:rsidR="00155607" w14:paraId="31C6A75D" w14:textId="77777777" w:rsidTr="00155607">
        <w:trPr>
          <w:cnfStyle w:val="100000000000" w:firstRow="1" w:lastRow="0" w:firstColumn="0" w:lastColumn="0" w:oddVBand="0" w:evenVBand="0" w:oddHBand="0" w:evenHBand="0" w:firstRowFirstColumn="0" w:firstRowLastColumn="0" w:lastRowFirstColumn="0" w:lastRowLastColumn="0"/>
          <w:trHeight w:val="170"/>
          <w:tblHeader w:val="0"/>
        </w:trPr>
        <w:tc>
          <w:tcPr>
            <w:cnfStyle w:val="001000000000" w:firstRow="0" w:lastRow="0" w:firstColumn="1" w:lastColumn="0" w:oddVBand="0" w:evenVBand="0" w:oddHBand="0" w:evenHBand="0" w:firstRowFirstColumn="0" w:firstRowLastColumn="0" w:lastRowFirstColumn="0" w:lastRowLastColumn="0"/>
            <w:tcW w:w="3806"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hideMark/>
          </w:tcPr>
          <w:p w14:paraId="05828503" w14:textId="77777777" w:rsidR="005B1647" w:rsidRPr="00CF7742" w:rsidRDefault="005B1647" w:rsidP="005B1647">
            <w:pPr>
              <w:pStyle w:val="TabellHuvud"/>
            </w:pPr>
            <w:r w:rsidRPr="00CF7742">
              <w:t> </w:t>
            </w:r>
          </w:p>
        </w:tc>
        <w:tc>
          <w:tcPr>
            <w:tcW w:w="1194"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hideMark/>
          </w:tcPr>
          <w:p w14:paraId="7B356E6C" w14:textId="77777777" w:rsidR="005B1647" w:rsidRPr="00AE2C3A"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AE2C3A">
              <w:t>Miljoner kronor</w:t>
            </w:r>
          </w:p>
        </w:tc>
      </w:tr>
      <w:tr w:rsidR="00155607" w14:paraId="2D0F6797"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3806" w:type="pct"/>
            <w:tcBorders>
              <w:top w:val="single" w:sz="12" w:space="0" w:color="auto"/>
            </w:tcBorders>
            <w:hideMark/>
          </w:tcPr>
          <w:p w14:paraId="08B60410" w14:textId="103229B7" w:rsidR="005B1647" w:rsidRPr="00CF7742" w:rsidRDefault="005B1647" w:rsidP="005B1647">
            <w:pPr>
              <w:pStyle w:val="Tabell"/>
            </w:pPr>
            <w:r w:rsidRPr="00CF7742">
              <w:t>Årets överskott i resultaträkningen i Årsredovisningen för staten 201</w:t>
            </w:r>
            <w:r>
              <w:t>8</w:t>
            </w:r>
          </w:p>
        </w:tc>
        <w:tc>
          <w:tcPr>
            <w:tcW w:w="1194" w:type="pct"/>
            <w:tcBorders>
              <w:top w:val="single" w:sz="12" w:space="0" w:color="auto"/>
            </w:tcBorders>
            <w:hideMark/>
          </w:tcPr>
          <w:p w14:paraId="49C6A0B2" w14:textId="6C33975C" w:rsidR="005B1647" w:rsidRPr="00CF7742" w:rsidRDefault="005B1647" w:rsidP="005B1647">
            <w:pPr>
              <w:pStyle w:val="Tabell"/>
              <w:cnfStyle w:val="000000000000" w:firstRow="0" w:lastRow="0" w:firstColumn="0" w:lastColumn="0" w:oddVBand="0" w:evenVBand="0" w:oddHBand="0" w:evenHBand="0" w:firstRowFirstColumn="0" w:firstRowLastColumn="0" w:lastRowFirstColumn="0" w:lastRowLastColumn="0"/>
            </w:pPr>
            <w:r>
              <w:t>106 395</w:t>
            </w:r>
          </w:p>
        </w:tc>
      </w:tr>
      <w:tr w:rsidR="00155607" w14:paraId="4305C64D"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3806" w:type="pct"/>
            <w:hideMark/>
          </w:tcPr>
          <w:p w14:paraId="467C3FA8" w14:textId="6BA9AF4D" w:rsidR="005B1647" w:rsidRPr="00CF7742" w:rsidRDefault="005B1647" w:rsidP="005B1647">
            <w:pPr>
              <w:pStyle w:val="Tabell"/>
            </w:pPr>
            <w:r w:rsidRPr="00CF7742">
              <w:t>Ändr</w:t>
            </w:r>
            <w:r>
              <w:t>ad redovisningsmetod för värdereglering av vissa skattefordringar</w:t>
            </w:r>
          </w:p>
        </w:tc>
        <w:tc>
          <w:tcPr>
            <w:tcW w:w="1194" w:type="pct"/>
            <w:hideMark/>
          </w:tcPr>
          <w:p w14:paraId="27A2F290" w14:textId="4D1D98BB" w:rsidR="005B1647" w:rsidRPr="00CF7742" w:rsidRDefault="005B1647" w:rsidP="005B1647">
            <w:pPr>
              <w:pStyle w:val="Tabell"/>
              <w:cnfStyle w:val="000000000000" w:firstRow="0" w:lastRow="0" w:firstColumn="0" w:lastColumn="0" w:oddVBand="0" w:evenVBand="0" w:oddHBand="0" w:evenHBand="0" w:firstRowFirstColumn="0" w:firstRowLastColumn="0" w:lastRowFirstColumn="0" w:lastRowLastColumn="0"/>
            </w:pPr>
            <w:r>
              <w:t>736</w:t>
            </w:r>
          </w:p>
        </w:tc>
      </w:tr>
      <w:tr w:rsidR="00155607" w14:paraId="4F954586"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3806" w:type="pct"/>
          </w:tcPr>
          <w:p w14:paraId="70C39C1D" w14:textId="10942DD3" w:rsidR="005B1647" w:rsidRDefault="005B1647" w:rsidP="005B1647">
            <w:pPr>
              <w:pStyle w:val="Tabell"/>
            </w:pPr>
            <w:r>
              <w:t>Ändrad redovisningsprincip för förskott från EU</w:t>
            </w:r>
          </w:p>
        </w:tc>
        <w:tc>
          <w:tcPr>
            <w:tcW w:w="1194" w:type="pct"/>
          </w:tcPr>
          <w:p w14:paraId="1B4909AF" w14:textId="00409A7D" w:rsidR="005B1647" w:rsidRDefault="005B1647" w:rsidP="005B1647">
            <w:pPr>
              <w:pStyle w:val="Tabell"/>
              <w:cnfStyle w:val="000000000000" w:firstRow="0" w:lastRow="0" w:firstColumn="0" w:lastColumn="0" w:oddVBand="0" w:evenVBand="0" w:oddHBand="0" w:evenHBand="0" w:firstRowFirstColumn="0" w:firstRowLastColumn="0" w:lastRowFirstColumn="0" w:lastRowLastColumn="0"/>
            </w:pPr>
            <w:r>
              <w:t>-24</w:t>
            </w:r>
          </w:p>
        </w:tc>
      </w:tr>
      <w:tr w:rsidR="00155607" w14:paraId="2C98FF72" w14:textId="77777777" w:rsidTr="00155607">
        <w:trPr>
          <w:cnfStyle w:val="010000000000" w:firstRow="0" w:lastRow="1" w:firstColumn="0" w:lastColumn="0" w:oddVBand="0" w:evenVBand="0" w:oddHBand="0" w:evenHBand="0" w:firstRowFirstColumn="0" w:firstRowLastColumn="0" w:lastRowFirstColumn="0" w:lastRowLastColumn="0"/>
          <w:trHeight w:val="170"/>
        </w:trPr>
        <w:tc>
          <w:tcPr>
            <w:cnfStyle w:val="001000000000" w:firstRow="0" w:lastRow="0" w:firstColumn="1" w:lastColumn="0" w:oddVBand="0" w:evenVBand="0" w:oddHBand="0" w:evenHBand="0" w:firstRowFirstColumn="0" w:firstRowLastColumn="0" w:lastRowFirstColumn="0" w:lastRowLastColumn="0"/>
            <w:tcW w:w="3806" w:type="pct"/>
            <w:hideMark/>
          </w:tcPr>
          <w:p w14:paraId="0BB0CB49" w14:textId="69FF9A25" w:rsidR="005B1647" w:rsidRPr="00CF7742" w:rsidRDefault="005B1647" w:rsidP="005B1647">
            <w:pPr>
              <w:pStyle w:val="Tabell"/>
              <w:rPr>
                <w:b w:val="0"/>
                <w:bCs/>
              </w:rPr>
            </w:pPr>
            <w:r w:rsidRPr="00CF7742">
              <w:rPr>
                <w:b w:val="0"/>
                <w:bCs/>
              </w:rPr>
              <w:t>Årets överskott i resultaträkningen enligt jämförelsekolumnen i Årsredovisningen för staten 201</w:t>
            </w:r>
            <w:r>
              <w:rPr>
                <w:b w:val="0"/>
                <w:bCs/>
              </w:rPr>
              <w:t>9</w:t>
            </w:r>
          </w:p>
        </w:tc>
        <w:tc>
          <w:tcPr>
            <w:tcW w:w="1194" w:type="pct"/>
            <w:hideMark/>
          </w:tcPr>
          <w:p w14:paraId="18735C7B" w14:textId="690015BB" w:rsidR="005B1647" w:rsidRPr="006F08F6" w:rsidRDefault="005B1647" w:rsidP="005B1647">
            <w:pPr>
              <w:pStyle w:val="Tabell"/>
              <w:cnfStyle w:val="010000000000" w:firstRow="0" w:lastRow="1" w:firstColumn="0" w:lastColumn="0" w:oddVBand="0" w:evenVBand="0" w:oddHBand="0" w:evenHBand="0" w:firstRowFirstColumn="0" w:firstRowLastColumn="0" w:lastRowFirstColumn="0" w:lastRowLastColumn="0"/>
              <w:rPr>
                <w:b w:val="0"/>
                <w:bCs/>
              </w:rPr>
            </w:pPr>
            <w:r>
              <w:rPr>
                <w:b w:val="0"/>
                <w:bCs/>
              </w:rPr>
              <w:t>107 107</w:t>
            </w:r>
          </w:p>
        </w:tc>
      </w:tr>
    </w:tbl>
    <w:p w14:paraId="02817B7C" w14:textId="77777777" w:rsidR="005B1647" w:rsidRDefault="005B1647" w:rsidP="005B1647">
      <w:pPr>
        <w:pStyle w:val="Rubrik3utannumrering"/>
      </w:pPr>
      <w:r>
        <w:t>Undantag från generella principer</w:t>
      </w:r>
    </w:p>
    <w:p w14:paraId="3C6AF161" w14:textId="77777777" w:rsidR="005B1647" w:rsidRDefault="005B1647" w:rsidP="005B1647">
      <w:pPr>
        <w:pStyle w:val="Brdtext"/>
      </w:pPr>
      <w:r>
        <w:t>Några myndigheter har väsentliga undantag från generella redovisningsprinciper som beskrivs nedan.</w:t>
      </w:r>
    </w:p>
    <w:p w14:paraId="6DBAEBF5" w14:textId="748BBC4E" w:rsidR="005B1647" w:rsidRDefault="005B1647" w:rsidP="005B1647">
      <w:pPr>
        <w:pStyle w:val="Brdtext"/>
      </w:pPr>
      <w:r>
        <w:t>Skatteverket har enligt regeringsbeslut dispens från kravet på att redovisa fordringar och skulder för uppbörd som redovisas på annat sätt än via skattekontot. Dispensen utnyttjas för närvarande för ej restförda uppbördsfordringar redovisade genom de gamla uppbördssystemen.</w:t>
      </w:r>
    </w:p>
    <w:p w14:paraId="36FAFF0E" w14:textId="77777777" w:rsidR="005B1647" w:rsidRDefault="005B1647" w:rsidP="005B1647">
      <w:pPr>
        <w:pStyle w:val="Brdtext"/>
      </w:pPr>
      <w:r>
        <w:t>Statens fastighetsverk förvaltar, utvecklar och tillgängliggör statliga byggnadsminnen, såsom slott, fästningar och andra kulturmiljöer som inte är ekonomiskt bärkraftiga. Myndigheten har för dessa s.k. bidragsfastigheter undantag som innebär att kapitalutgifter för bidragsfastigheterna inte betraktas som en anläggningstillgång.</w:t>
      </w:r>
    </w:p>
    <w:p w14:paraId="56178909" w14:textId="77777777" w:rsidR="005B1647" w:rsidRDefault="005B1647" w:rsidP="005B1647">
      <w:pPr>
        <w:pStyle w:val="Brdtext"/>
      </w:pPr>
      <w:r>
        <w:t>Undantag från regler på finansieringsområdet förekommer, exempelvis rätten eller formerna för att ta ut avgifter, för att ta emot bidrag och donationer eller för att lånefinansiera tillgångar. Eftersom dessa inte påverkar årsredovisningen för staten annat än indirekt, redovisas de dock inte här.</w:t>
      </w:r>
    </w:p>
    <w:p w14:paraId="3097365E" w14:textId="77777777" w:rsidR="005B1647" w:rsidRDefault="005B1647" w:rsidP="005B1647">
      <w:pPr>
        <w:pStyle w:val="Brdtext"/>
      </w:pPr>
      <w:r>
        <w:t xml:space="preserve">Vissa verksamheter eller vissa balansposter hos myndigheter med koppling till det försvars- och säkerhetspolitiska området är hemliga, och redovisas därför på ett förenklat sätt i årsredovisningen för staten. Så långt det är möjligt görs dock redovisningen i dessa fall på ett sätt som är jämförbart med redovisningen i övrigt, och </w:t>
      </w:r>
      <w:r>
        <w:lastRenderedPageBreak/>
        <w:t>på samma sätt mellan åren, och därför bedöms de inte påverka årsredovisningen för staten i någon väsentlig grad.</w:t>
      </w:r>
    </w:p>
    <w:p w14:paraId="340D9422" w14:textId="77777777" w:rsidR="005B1647" w:rsidRDefault="005B1647" w:rsidP="005B1647">
      <w:pPr>
        <w:pStyle w:val="Rubrik3utannumrering"/>
      </w:pPr>
      <w:r>
        <w:t>Kommentarer till särskilda poster</w:t>
      </w:r>
    </w:p>
    <w:p w14:paraId="07F8A9FB" w14:textId="77777777" w:rsidR="005B1647" w:rsidRDefault="005B1647" w:rsidP="005B1647">
      <w:pPr>
        <w:pStyle w:val="Brdtext"/>
      </w:pPr>
      <w:r>
        <w:t>Nedan kommenteras vissa poster i de konsoliderade resultat- och balansräkningarna. Det handlar om poster som i de flesta fall är unika för statens verksamhet och där kännedom om metoden för att ta fram uppgifterna kan ge ökad förståelse för postens innebörd. Samtidigt har beskrivningen bedömts vara alltför omfattande för att passa direkt i kommentarer till utfallet.</w:t>
      </w:r>
    </w:p>
    <w:p w14:paraId="699DBC8D" w14:textId="77777777" w:rsidR="005B1647" w:rsidRDefault="005B1647" w:rsidP="005B1647">
      <w:pPr>
        <w:pStyle w:val="Rubrik4utannumrering"/>
      </w:pPr>
      <w:r>
        <w:t>Statsskulden</w:t>
      </w:r>
    </w:p>
    <w:p w14:paraId="63575A2B" w14:textId="77777777" w:rsidR="005B1647" w:rsidRDefault="005B1647" w:rsidP="005B1647">
      <w:pPr>
        <w:pStyle w:val="Brdtext"/>
      </w:pPr>
      <w:r>
        <w:t xml:space="preserve">Riksgäldskontoret redovisar statsskulden som statens andel av den offentliga sektorns bruttoskuld enligt rådets förordning (EG) nr 479/2009 om tillämpningen av protokollet om förfarandet vid alltför stora underskott som är fogat till fördraget om upprättandet av Europeiska gemenskapen. Undantag görs för skulden till premiepensionssystemet och de skulder som kan uppstå i insättningsgarantifonden. De skulderna, liksom de tillgångar och skulder i övrigt kopplade till </w:t>
      </w:r>
      <w:r w:rsidRPr="00EB42A0">
        <w:t>statsskuldsförvaltningen</w:t>
      </w:r>
      <w:r>
        <w:t xml:space="preserve"> som blir följden av att bokföringsmässiga grunder tillämpas, tas upp under andra poster i balansräkningen. Därutöver görs i årsredovisningen för staten undantag för de skulder som kan uppstå i Kärnavfallsfondens placeringsverksamhet.</w:t>
      </w:r>
    </w:p>
    <w:p w14:paraId="292B0182" w14:textId="5C01C418" w:rsidR="005B1647" w:rsidRDefault="005B1647" w:rsidP="005B1647">
      <w:pPr>
        <w:pStyle w:val="Brdtext"/>
      </w:pPr>
      <w:r>
        <w:t>Riksgäldskontoret värderar statsskulden till det belopp som kommer att betalas ut på förfallodagen (nominellt slutvärde) och inte till det belopp som erhållits. Dessutom värderas den inklusive derivatinstrument, som skuldbytesavtal och valutaterminer.</w:t>
      </w:r>
    </w:p>
    <w:p w14:paraId="71E5A28D" w14:textId="77777777" w:rsidR="005B1647" w:rsidRDefault="005B1647" w:rsidP="005B1647">
      <w:pPr>
        <w:pStyle w:val="Brdtext"/>
      </w:pPr>
      <w:r>
        <w:t>I balansräkningen i årsredovisningen för staten redovisas den konsoliderade statsskulden, dvs. efter avdrag för statliga myndigheters innehav av statspapper, till skillnad från Riksgäldskontorets redovisning av den okonsoliderade statsskulden.</w:t>
      </w:r>
    </w:p>
    <w:p w14:paraId="119A029F" w14:textId="77777777" w:rsidR="005B1647" w:rsidRDefault="005B1647" w:rsidP="005B1647">
      <w:pPr>
        <w:pStyle w:val="Rubrik4utannumrering"/>
      </w:pPr>
      <w:r>
        <w:t>Mervärdesskattekompensation till statliga myndigheter nettoredovisas</w:t>
      </w:r>
    </w:p>
    <w:p w14:paraId="5C6349ED" w14:textId="77777777" w:rsidR="005B1647" w:rsidRDefault="005B1647" w:rsidP="005B1647">
      <w:pPr>
        <w:pStyle w:val="Brdtext"/>
      </w:pPr>
      <w:r>
        <w:t>Statliga myndigheter får kompensation för ingående mervärdesskatt i sin verksamhet enligt bestämmelserna i förordningen (2002:831) om myndigheters rätt till kompensation för ingående mervärdesskatt. I statens budget och i national-räkenskaperna bruttoredovisas skatten som en del av statens skatteintäkter.</w:t>
      </w:r>
    </w:p>
    <w:p w14:paraId="681803D4" w14:textId="77777777" w:rsidR="005B1647" w:rsidRDefault="005B1647" w:rsidP="005B1647">
      <w:pPr>
        <w:pStyle w:val="Brdtext"/>
      </w:pPr>
      <w:r>
        <w:t>I den konsoliderade resultaträkningen nettoredovisas emellertid skatteintäkten liksom motsvarande ingående mervärdesskatt.</w:t>
      </w:r>
    </w:p>
    <w:p w14:paraId="7C57CA15" w14:textId="77777777" w:rsidR="005B1647" w:rsidRDefault="005B1647" w:rsidP="005B1647">
      <w:pPr>
        <w:pStyle w:val="Rubrik4utannumrering"/>
      </w:pPr>
      <w:r>
        <w:t>Utbetalningarna av allmän pension bruttoredovisas</w:t>
      </w:r>
    </w:p>
    <w:p w14:paraId="6834363F" w14:textId="4EF08150" w:rsidR="005B1647" w:rsidRDefault="005B1647" w:rsidP="005B1647">
      <w:pPr>
        <w:pStyle w:val="Brdtext"/>
      </w:pPr>
      <w:r>
        <w:t>I nationalräkenskaperna redovisas premiepensionssystemet i hushållssektorn, i enlighet med principerna för denna typ av system som EU har fastställt.</w:t>
      </w:r>
    </w:p>
    <w:p w14:paraId="01D4A9D2" w14:textId="77777777" w:rsidR="005B1647" w:rsidRDefault="005B1647" w:rsidP="005B1647">
      <w:pPr>
        <w:pStyle w:val="Brdtext"/>
      </w:pPr>
      <w:r>
        <w:t>Inkomstpensionssystemet (de pensioner som finansieras via AP-fonderna, med undantag för sjätte AP-fonden) redovisas i sociala trygghetsfonder.</w:t>
      </w:r>
    </w:p>
    <w:p w14:paraId="56838D3E" w14:textId="77777777" w:rsidR="005B1647" w:rsidRDefault="005B1647" w:rsidP="005B1647">
      <w:pPr>
        <w:pStyle w:val="Brdtext"/>
      </w:pPr>
      <w:r>
        <w:t>I statens budget dras de arbetsgivaravgifter och egenavgifter som förs till premiepensionssystemet av från intäkterna, så att skatterna redovisas exklusive dessa avgifter. De avgiftsintäkter som ska föras till inkomstpensionssystemet redovisas brutto på inkomsttitlar och ingår i den offentliga sektorns skatteintäkter, men dras av vid framräkningen av statens skatte-intäkter. Bland utgifterna för ålderspensionssystemet vid sidan av statens budget redovisas utbetalda pensioner exklusive premiepensioner.</w:t>
      </w:r>
    </w:p>
    <w:p w14:paraId="0FCE66F5" w14:textId="684CA623" w:rsidR="005B1647" w:rsidRDefault="005B1647" w:rsidP="005B1647">
      <w:pPr>
        <w:pStyle w:val="Brdtext"/>
      </w:pPr>
      <w:r>
        <w:lastRenderedPageBreak/>
        <w:t>I den konsoliderade resultaträkningen redovisas däremot ålderspensionerna, liksom i Pensionsmyndighetens redovisning, i sin helhet, som en del av statens transfereringar (se not 4 Transfereringar). Avgifterna till både inkomstpensionssystemet och premiepensionssystemet redovisas som skatteintäkter (se not 1 Skatteintäkter).</w:t>
      </w:r>
    </w:p>
    <w:p w14:paraId="7C5090E7" w14:textId="77777777" w:rsidR="005B1647" w:rsidRDefault="005B1647" w:rsidP="005B1647">
      <w:pPr>
        <w:pStyle w:val="Brdtext"/>
      </w:pPr>
      <w:r>
        <w:t>Det har bedömts ha ett värde att ge en bild av de totala pensionsutbetalningarna från staten och motsvarande avgifter på både kostnads- och intäktssidan. I not 1 Skatteintäkter, har sambandet med motsvarande belopp i statens budget tydliggjorts.</w:t>
      </w:r>
    </w:p>
    <w:p w14:paraId="39D3EE32" w14:textId="77777777" w:rsidR="005B1647" w:rsidRDefault="005B1647" w:rsidP="005B1647">
      <w:pPr>
        <w:pStyle w:val="Rubrik4utannumrering"/>
      </w:pPr>
      <w:r>
        <w:t>Överföringar till och från pensionssystemet</w:t>
      </w:r>
    </w:p>
    <w:p w14:paraId="1265CCCF" w14:textId="77777777" w:rsidR="005B1647" w:rsidRDefault="005B1647" w:rsidP="005B1647">
      <w:pPr>
        <w:pStyle w:val="Brdtext"/>
      </w:pPr>
      <w:r>
        <w:t>AP-fonderna och premiepensionssystemets medel i övrigt konsolideras inte i årsredovisningen för staten. De överföringar som görs mellan dessa fonder och staten är därför externa transaktioner.</w:t>
      </w:r>
    </w:p>
    <w:p w14:paraId="3C5ED514" w14:textId="5F73E9FE" w:rsidR="005B1647" w:rsidRDefault="005B1647" w:rsidP="005B1647">
      <w:pPr>
        <w:pStyle w:val="Brdtext"/>
      </w:pPr>
      <w:r>
        <w:t>Socialavgifter och allmänna pensionsavgifter som inbetalas till staten redovisas brutto under posten Skatteintäkter i resultaträkningen. Försäkringskassan och Pensions</w:t>
      </w:r>
      <w:r>
        <w:softHyphen/>
        <w:t>myndigheten betalar löpande ut dessa till AP-fonderna och premiepensionssystemet tillsammans med statliga ålderspensionsavgifter från vissa anslag för främst transfereringar. Detta görs enligt särskilda regler för fördelning av de olika avgifterna. Pensionsmyndigheten rekvirerar därefter löpande medel för utbetalningar av pension. Pensionsutbetalningarna redovisas i sin helhet som transfereringar i resultaträkningen. I den konsoliderade resultaträkningen för staten elimineras de löpande överföringarna till och från pensionsfonderna. För inkomstpensionssystemet är avgifterna lägre än de utbetalda pensionerna och skillnaden mellan avgifter till AP-fonderna och rekvirerade medel från fondsystemet redovisas som en transferering från ålderspensionssystemet AP-fondernas nettobidrag (se not 3 Intäkter av bidrag). För premiepensionssystemet är avgifterna däremot betydligt högre än de utbetalda pensionerna och mellanskillnaden redovisas därför som en transferering till hushåll, eftersom premiepensionssystemet ses som en del av hushållssektorn (se not 4 Transfereringar).</w:t>
      </w:r>
    </w:p>
    <w:p w14:paraId="71A2A4F6" w14:textId="77777777" w:rsidR="005B1647" w:rsidRDefault="005B1647" w:rsidP="005B1647">
      <w:pPr>
        <w:pStyle w:val="Rubrik4utannumrering"/>
      </w:pPr>
      <w:r>
        <w:t>Statens tjänstepensionsåtaganden redovisas på ett enhetligt sätt</w:t>
      </w:r>
    </w:p>
    <w:p w14:paraId="079F6642" w14:textId="77777777" w:rsidR="005B1647" w:rsidRDefault="005B1647" w:rsidP="005B1647">
      <w:pPr>
        <w:pStyle w:val="Brdtext"/>
      </w:pPr>
      <w:r>
        <w:t>Den statliga tjänstepensionsskulden som SPV redovisar tas upp under posten Avsättningar för pensioner och liknande förpliktelser. Skulden redovisas exklusive särskild löneskatt som är statens skuld till sig själv.</w:t>
      </w:r>
    </w:p>
    <w:p w14:paraId="0922B33E" w14:textId="4553B16E" w:rsidR="005B1647" w:rsidRDefault="005B1647" w:rsidP="005B1647">
      <w:pPr>
        <w:pStyle w:val="Brdtext"/>
      </w:pPr>
      <w:r>
        <w:t>Redovisningsprincipen för statens tjänstepensionsskuld följer i stora delar den internationella redovisningsstandarden, IPSAS 39 Ersättningar till anställda. Enligt IPSAS 39 ska effekten av försäkringstekniska omvärderingar inte påverka årets resultat, utan redovisas direkt mot nettoförmögenheten i balansräkningen. Detta gäller enbart för myndigheternas egna pensionsåtaganden efter avslutad anställning och därmed omfattas inte delpensionsskulder eftersom de avser ersättningar under pågående anställning.</w:t>
      </w:r>
    </w:p>
    <w:p w14:paraId="13430D05" w14:textId="77777777" w:rsidR="005B1647" w:rsidRDefault="005B1647" w:rsidP="005B1647">
      <w:pPr>
        <w:pStyle w:val="Brdtext"/>
      </w:pPr>
      <w:r>
        <w:t xml:space="preserve">Den redovisade skulden omfattar hela försäkringsrörelsen, vilket även innefattar anställda vid vissa organisationer som inte är statliga myndigheter eller av andra skäl inte konsolideras i årsredovisningen för staten, bl.a. Chalmers tekniska högskola, Riksbanken och Kungliga Operan. De premier som betalas från statliga myndigheter till SPV elimineras i årsredovisningen för staten, medan de premier som kommer från organisationer utanför den konsoliderade enheten redovisas som bidrag till staten (se not 3 Intäkter av bidrag). Kostnaderna i pensionsrörelsen för anställda i de konsoliderade myndigheterna redovisas som personalkostnader, medan kostnaderna för anställda i andra organisationer redovisas som transfereringar (se not 4 Transfereringar). Fördelningen av kostnader görs kalkylmässigt och grundas på den andel av premieintäkterna som kan hänföras till organisationer inom och utom den </w:t>
      </w:r>
      <w:r>
        <w:lastRenderedPageBreak/>
        <w:t>konsoliderade enheten. Fördelningen påverkar inte resultaträkningens saldo, utan endast fördelningen mellan poster.</w:t>
      </w:r>
    </w:p>
    <w:p w14:paraId="0E5734D6" w14:textId="5D4A43B7" w:rsidR="005B1647" w:rsidRDefault="005B1647" w:rsidP="005B1647">
      <w:pPr>
        <w:pStyle w:val="Brdtext"/>
      </w:pPr>
      <w:r>
        <w:t>Grunderna för beräkning av försäkringstekniska avsättningar fastställs av SPV:s styrelse. Försäkringstekniska antaganden ska vara aktsamma och göras på ett sådant sätt att de säkerställer att försäkringsrörelsen ska kunna fullgöra sina åtaganden. Statens tjänstepensionsskuld redovisas i årsredovisningen för staten enligt samma försäkringstekniska grunder som de SPV tillämpar för statens försäkringsrörelse. Riksdagsförvaltningen tillämpar i princip samma försäkrings-tekniska grunder som SPV och redovisningsprincipen enligt IPSAS 39 har införts hos Riksdagsförvalt</w:t>
      </w:r>
      <w:r>
        <w:softHyphen/>
        <w:t>ningen. Affärsverken har inte samma beräkningsgrunder som de SPV tillämpar för statens försäkringsrörelse utan dessa bestäms särskilt av SPV:s styrelse. Affärsverken har heller ännu inte anpassat redovisningen till IPSAS 39 men ESV har rekommenderat affärsverken att fr.o.m. 2020 redovisa försäkringstekniska omvärderingar direkt mot myndighetskapitalet.</w:t>
      </w:r>
    </w:p>
    <w:p w14:paraId="2B075BC3" w14:textId="73CD9164" w:rsidR="005B1647" w:rsidRDefault="005B1647" w:rsidP="005B1647">
      <w:pPr>
        <w:pStyle w:val="Brdtext"/>
      </w:pPr>
      <w:r>
        <w:t>Eftersom de beräkningsgrunder som SPV fastställer för affärsverken skiljer sig från beräkningsgrunderna som SPV tillämpar för statens försäkringsrörelse har affärsverkens pensionsskulder i årsredovisningen för staten räknats om enligt SPV:s beräkningsgrunder. Detta medför att den totala pensionsskulden för affärsverken är 308 miljoner kronor lägre i årsredovisningen för staten än i affärsverkens årsredovisningar.</w:t>
      </w:r>
    </w:p>
    <w:p w14:paraId="545807C1" w14:textId="77777777" w:rsidR="005B1647" w:rsidRDefault="005B1647" w:rsidP="005B1647">
      <w:pPr>
        <w:pStyle w:val="Brdtext"/>
      </w:pPr>
      <w:r>
        <w:t>Enligt grunderna som SPV:s styrelse fastställt för försäkringsrörelsen är livförsäkringarnas avsättningar beräknade med följande antaganden:</w:t>
      </w:r>
    </w:p>
    <w:p w14:paraId="1B8B5653" w14:textId="41020347" w:rsidR="005B1647" w:rsidRPr="00EB42A0" w:rsidRDefault="005B1647" w:rsidP="00771F86">
      <w:pPr>
        <w:pStyle w:val="Strecklista"/>
      </w:pPr>
      <w:r w:rsidRPr="00EB42A0">
        <w:t>Antagande om ränta: Den årliga räntan används för diskontering av framtida, förväntade betalningsflöden. Hänsyn ska tas till Finansinspektionens tryggandegrunder. Per den 31 december 2019 är bruttoräntan -0,70 procent (-</w:t>
      </w:r>
      <w:r w:rsidRPr="00EB42A0">
        <w:noBreakHyphen/>
        <w:t>0,60</w:t>
      </w:r>
      <w:r>
        <w:t> </w:t>
      </w:r>
      <w:r w:rsidRPr="00EB42A0">
        <w:t>procent).</w:t>
      </w:r>
    </w:p>
    <w:p w14:paraId="4B7B6DD7" w14:textId="34C9E4F1" w:rsidR="005B1647" w:rsidRPr="00EB42A0" w:rsidRDefault="005B1647" w:rsidP="00771F86">
      <w:pPr>
        <w:pStyle w:val="Strecklista"/>
      </w:pPr>
      <w:r w:rsidRPr="00EB42A0">
        <w:t>Antaganden om driftkostnad: För de flesta åtaganden används ett antagande om driftkostnad på ca 0,10 procent av kapitalet. Därutöver belastas kapitalet med 0,75</w:t>
      </w:r>
      <w:r>
        <w:t> </w:t>
      </w:r>
      <w:r w:rsidRPr="00EB42A0">
        <w:t>procent för att täcka kostnader för framtida utbetalningar. Antagandena är oförändrade jämfört med föregående år.</w:t>
      </w:r>
    </w:p>
    <w:p w14:paraId="5931BA14" w14:textId="3E1AE0F6" w:rsidR="005B1647" w:rsidRPr="00EB42A0" w:rsidRDefault="005B1647" w:rsidP="00771F86">
      <w:pPr>
        <w:pStyle w:val="Strecklista"/>
      </w:pPr>
      <w:r w:rsidRPr="00EB42A0">
        <w:t>Avkastningsskatt: Inget avdrag för avkastningsskatt görs vid beräkning av de försäkringstekniska avsättningarna.</w:t>
      </w:r>
    </w:p>
    <w:p w14:paraId="63BC7D76" w14:textId="56706651" w:rsidR="005B1647" w:rsidRPr="00EB42A0" w:rsidRDefault="005B1647" w:rsidP="00771F86">
      <w:pPr>
        <w:pStyle w:val="Strecklista"/>
      </w:pPr>
      <w:r w:rsidRPr="00EB42A0">
        <w:t>Antagande om livslängd: Olika antaganden om livslängd används för olika generationer och för olika kön. De skilda antagandena om livslängd ska spegla skillnader i förväntad livslängd. En 65-årig man respektive kvinna som är födda på 1950-talet antas leva i ytterligare 22,0 år (21,3 år) respektive 23,7 år (23,4 år).</w:t>
      </w:r>
    </w:p>
    <w:p w14:paraId="5125FCCB" w14:textId="77777777" w:rsidR="005B1647" w:rsidRDefault="005B1647" w:rsidP="005B1647">
      <w:pPr>
        <w:pStyle w:val="Rubrik4utannumrering"/>
      </w:pPr>
      <w:r>
        <w:t>CSN:s värderingsprinciper för lånefordringar</w:t>
      </w:r>
    </w:p>
    <w:p w14:paraId="395FEB49" w14:textId="77777777" w:rsidR="005B1647" w:rsidRDefault="005B1647" w:rsidP="005B1647">
      <w:pPr>
        <w:pStyle w:val="Brdtext"/>
      </w:pPr>
      <w:r>
        <w:t>Centrala studiestödsnämnden (CSN) redovisar utestående lånefordringar med avdrag för förväntade låneförluster. Myndigheten har utvecklat en modell för att beräkna nedskrivningar för förväntade låneförluster och återkrav för sina olika lånetyper. Beräkningen i nuvärde görs med hänsyn till bl.a. skuld, betalning och inkomst för varje låntagare.</w:t>
      </w:r>
    </w:p>
    <w:p w14:paraId="2FD22CCE" w14:textId="77777777" w:rsidR="005B1647" w:rsidRDefault="005B1647" w:rsidP="005B1647">
      <w:pPr>
        <w:pStyle w:val="Brdtext"/>
      </w:pPr>
      <w:r>
        <w:t>Beräkningen av förväntade låneförluster i CSN:s lånefordringar utgår i huvudsak från en individbaserad modell och görs utifrån tre värderingsprinciper:</w:t>
      </w:r>
    </w:p>
    <w:p w14:paraId="2D0DBA25" w14:textId="53EBED04" w:rsidR="005B1647" w:rsidRPr="00130889" w:rsidRDefault="005B1647" w:rsidP="00771F86">
      <w:pPr>
        <w:pStyle w:val="Strecklista"/>
      </w:pPr>
      <w:r w:rsidRPr="00130889">
        <w:t>Förväntade förluster på grund av att personer missköter sina betalningar.</w:t>
      </w:r>
    </w:p>
    <w:p w14:paraId="02AAF915" w14:textId="1FA9A950" w:rsidR="005B1647" w:rsidRPr="00130889" w:rsidRDefault="005B1647" w:rsidP="00771F86">
      <w:pPr>
        <w:pStyle w:val="Strecklista"/>
      </w:pPr>
      <w:r w:rsidRPr="00130889">
        <w:t>Förväntade förluster på grund av de trygghetsregler som finns vid återbetalning.</w:t>
      </w:r>
    </w:p>
    <w:p w14:paraId="742253B9" w14:textId="34B10821" w:rsidR="005B1647" w:rsidRPr="00130889" w:rsidRDefault="005B1647" w:rsidP="00771F86">
      <w:pPr>
        <w:pStyle w:val="Strecklista"/>
      </w:pPr>
      <w:r w:rsidRPr="00130889">
        <w:t>Förväntade förluster på grund av framtida dödsfall.</w:t>
      </w:r>
    </w:p>
    <w:p w14:paraId="63F2C9C8" w14:textId="767D5DD6" w:rsidR="005B1647" w:rsidRDefault="005B1647" w:rsidP="005B1647">
      <w:pPr>
        <w:pStyle w:val="Brdtext"/>
      </w:pPr>
      <w:r>
        <w:lastRenderedPageBreak/>
        <w:t>Den första värderingsprincipen utgår från låntagarens dokumenterade bristande betalningsbenägenhet när inga eller få betalningar har gjorts under de senaste åren.</w:t>
      </w:r>
    </w:p>
    <w:p w14:paraId="2A50A513" w14:textId="77777777" w:rsidR="005B1647" w:rsidRDefault="005B1647" w:rsidP="005B1647">
      <w:pPr>
        <w:pStyle w:val="Brdtext"/>
      </w:pPr>
      <w:r>
        <w:t>Den andra värderingsprincipen bedömer betalningsförmågan hos de låntagare som har avslutat sina studier och är återbetalningsskyldiga. Principen bygger på en bedömning av låntagarens möjligheter att betala tillbaka lånet utifrån sina ekonomiska förutsättningar och skuldens storlek. Det görs därutöver en generell nedskrivning för förväntade låneförluster under studietiden.</w:t>
      </w:r>
    </w:p>
    <w:p w14:paraId="72D999A0" w14:textId="77777777" w:rsidR="005B1647" w:rsidRDefault="005B1647" w:rsidP="005B1647">
      <w:pPr>
        <w:pStyle w:val="Brdtext"/>
      </w:pPr>
      <w:r>
        <w:t>Den tredje värderingsprincipen utgår från sannolikheten att dö vid olika åldrar. Underlaget till beräkningen hämtas utifrån köns- och åldersspecifika risker för dödsfall från Statistiska centralbyrån (SCB) och därefter gör CSN vissa justeringar.</w:t>
      </w:r>
    </w:p>
    <w:p w14:paraId="20E77328" w14:textId="77777777" w:rsidR="005B1647" w:rsidRDefault="005B1647" w:rsidP="005B1647">
      <w:pPr>
        <w:pStyle w:val="Rubrik4utannumrering"/>
      </w:pPr>
      <w:r>
        <w:t>Stabilitetsfonden hos Riksgäldskontoret</w:t>
      </w:r>
    </w:p>
    <w:p w14:paraId="6A398BE3" w14:textId="1E09DCB2" w:rsidR="005B1647" w:rsidRDefault="005B1647" w:rsidP="005B1647">
      <w:pPr>
        <w:pStyle w:val="Brdtext"/>
      </w:pPr>
      <w:r>
        <w:t>Stabilitetsfonden regleras i lagen (2015:1017) om förebyggande statligt stöd till kreditinstitut. Stabilitetsfondens uppdrag har i och med bildandet av Resolutions</w:t>
      </w:r>
      <w:r>
        <w:softHyphen/>
        <w:t>reserven (se nedan) begränsats men den ska även i fortsättningen finansiera stöd för att motverka en allvarlig störning av det finansiella systemet i Sverige. Fonden uppgick vid utgången av 2019 till 40 miljarder kronor.</w:t>
      </w:r>
    </w:p>
    <w:p w14:paraId="3CB872CF" w14:textId="77777777" w:rsidR="005B1647" w:rsidRDefault="005B1647" w:rsidP="005B1647">
      <w:pPr>
        <w:pStyle w:val="Rubrik4utannumrering"/>
      </w:pPr>
      <w:r>
        <w:t>Resolutionsreserven hos Riksgäldskontoret</w:t>
      </w:r>
    </w:p>
    <w:p w14:paraId="0B1945E5" w14:textId="35C22255" w:rsidR="005B1647" w:rsidRDefault="005B1647" w:rsidP="005B1647">
      <w:pPr>
        <w:pStyle w:val="Brdtext"/>
      </w:pPr>
      <w:r>
        <w:t>Lagen (2015:1016) om resolution innebär att ett resolutionsförfarande ska användas för de institut som bedöms viktiga för den finansiella stabiliteten och som därför inte bör försättas i konkurs. Resolution innebär att staten tar kontroll över ett institut som är drabbat av problem för att rekonstruera det eller avveckla det under ordnade former. För detta ändamål bildades en ny fond benämnd Resolutionsreserven i början av 2016. Den tillfördes 19 miljarder kronor genom en överföring från Stabilitets</w:t>
      </w:r>
      <w:r>
        <w:softHyphen/>
        <w:t>fonden och har därefter tillförts resolutionsavgifter. Resolutionsreserven uppgick vid utgången av 2019 till 43 miljarder kronor.</w:t>
      </w:r>
    </w:p>
    <w:p w14:paraId="639B1BBC" w14:textId="3065D953" w:rsidR="005B1647" w:rsidRDefault="005B1647" w:rsidP="005B1647">
      <w:pPr>
        <w:pStyle w:val="Rubrik4utannumrering"/>
      </w:pPr>
      <w:r>
        <w:t>Transfereringar med koppling till skattesystemet</w:t>
      </w:r>
    </w:p>
    <w:p w14:paraId="5083E851" w14:textId="77777777" w:rsidR="005B1647" w:rsidRDefault="005B1647" w:rsidP="005B1647">
      <w:pPr>
        <w:pStyle w:val="Brdtext"/>
      </w:pPr>
      <w:r>
        <w:t>Kommunernas mervärdesskatt nettoredovisas i statens budget. Kommunernas kompensation för ingående mervärdesskatt i icke skattepliktig verksamhet redovisas på särskild inkomsttitel vilket minskar inkomsterna i statens budget. I den konsoliderade resultaträkningen bruttoredovisas dessa medel som lämnade bidrag och skatteintäkter, vilket bedömts ge den mest rättvisande informationen.</w:t>
      </w:r>
    </w:p>
    <w:p w14:paraId="6F745047" w14:textId="77777777" w:rsidR="005B1647" w:rsidRDefault="005B1647" w:rsidP="005B1647">
      <w:pPr>
        <w:pStyle w:val="Brdtext"/>
      </w:pPr>
      <w:r>
        <w:t>Den kommunalekonomiska utjämningen nettoredovisas under anslag i statens budget. I den konsoliderade resultaträkningen i årsredovisningen för staten har det bedömts mest rättvisande att bruttoredovisa den kommunalekonomiska utjämningen som skatteintäkter och transfereringar till kommuner.</w:t>
      </w:r>
    </w:p>
    <w:p w14:paraId="3901BDCB" w14:textId="5C38A05D" w:rsidR="005B1647" w:rsidRDefault="005B1647" w:rsidP="005B1647">
      <w:pPr>
        <w:pStyle w:val="Brdtext"/>
      </w:pPr>
      <w:r>
        <w:t>Dessa båda skillnader innebär att både skatteintäkter och transfereringar är högre i resultaträkningen än i statens budget (se not 1 Skatteintäkter och not 4 Transfereringar).</w:t>
      </w:r>
    </w:p>
    <w:p w14:paraId="23B79CE8" w14:textId="77777777" w:rsidR="005B1647" w:rsidRDefault="005B1647" w:rsidP="005B1647">
      <w:pPr>
        <w:pStyle w:val="Rubrik4utannumrering"/>
      </w:pPr>
      <w:r>
        <w:t>Upplupna skatteintäkter</w:t>
      </w:r>
    </w:p>
    <w:p w14:paraId="560B4613" w14:textId="77777777" w:rsidR="005B1647" w:rsidRDefault="005B1647" w:rsidP="005B1647">
      <w:pPr>
        <w:pStyle w:val="Brdtext"/>
      </w:pPr>
      <w:r>
        <w:t>Den del av posten Övriga upplupna intäkter som benämns Upplupna skatteintäkter utgörs av skillnaden mellan statens och ålderspensionssystemets skatteintäkter för främst aktuellt inkomstår och de preliminära skatter som redovisats t.o.m. december månad. Belopp för tidigare och kommande år kan ingå i posten, bl.a. i samband med omprövningar och förskottsdebiteringar.</w:t>
      </w:r>
    </w:p>
    <w:p w14:paraId="098C1FEC" w14:textId="77777777" w:rsidR="005B1647" w:rsidRDefault="005B1647" w:rsidP="005B1647">
      <w:pPr>
        <w:pStyle w:val="Brdtext"/>
      </w:pPr>
      <w:r>
        <w:lastRenderedPageBreak/>
        <w:t>Posten beräknas genom att de skatter som har debiterats under inkomståret dras från de intäkter för det aktuella inkomståret som räknats fram i modellen för periodisering av skatter. Detta ska i princip överensstämma med summan av föregående års motsvarande upplupna intäkt och det periodiseringsbelopp som framkommer i modellen för periodisering av skatteintäkter.</w:t>
      </w:r>
    </w:p>
    <w:p w14:paraId="5FB14C1E" w14:textId="77777777" w:rsidR="005B1647" w:rsidRDefault="005B1647" w:rsidP="005B1647">
      <w:pPr>
        <w:pStyle w:val="Brdtext"/>
      </w:pPr>
      <w:r>
        <w:t>Staten är ansvarig för all uppbörd, dvs. även uppbörden av skatter som tillhör kommuner och avgifter till trossamfund. Regleringsbelopp som avser kommuner och trossamfund särredovisas för att särskilja dessa från statens fordran på skattskyldiga.</w:t>
      </w:r>
    </w:p>
    <w:p w14:paraId="2FC1FB42" w14:textId="77777777" w:rsidR="005B1647" w:rsidRDefault="005B1647" w:rsidP="005B1647">
      <w:pPr>
        <w:pStyle w:val="Rubrik4utannumrering"/>
      </w:pPr>
      <w:r>
        <w:t>Redovisning av marknadsvärdeförändringar i resultaträkningen</w:t>
      </w:r>
    </w:p>
    <w:p w14:paraId="3FD0DD15" w14:textId="45B4D17B" w:rsidR="005B1647" w:rsidRDefault="005B1647" w:rsidP="005B1647">
      <w:pPr>
        <w:pStyle w:val="Brdtext"/>
      </w:pPr>
      <w:r>
        <w:t>Orealiserade marknadsvärdeförändringar på framför allt långfristiga värdepappers</w:t>
      </w:r>
      <w:r>
        <w:softHyphen/>
        <w:t>innehav redovisas i resultaträkningen som finansiella intäkter eller kostnader. I allt väsentligt motsvaras dessa av avsättningar till Kärnavfallsfonden och Insättnings</w:t>
      </w:r>
      <w:r>
        <w:softHyphen/>
        <w:t>garantifonden. En stor del av värdepapperen är statsobligationer och andra instrument utgivna av Riksgäldskontoret.</w:t>
      </w:r>
    </w:p>
    <w:p w14:paraId="4ABE3AC1" w14:textId="3EC59324" w:rsidR="005B1647" w:rsidRDefault="005B1647" w:rsidP="005B1647">
      <w:pPr>
        <w:pStyle w:val="Brdtext"/>
      </w:pPr>
      <w:r>
        <w:t>I resultaträkningen för staten elimineras normalt inomstatliga finansiella intäkter och kostnader. I detta fall skulle detta dock leda till att saldot i resultaträkningen påverkades kraftigt mellan åren av att avsättningar till fonder påverkas av intäkter eller kostnader som elimineras. Därför behålls den orealiserade värdeförändringen i resultaträkningen, samtidigt som avsättningen till fonder redovisas med det belopp som respektive myndighet rapporterat, så att saldot i princip inte påverkas.</w:t>
      </w:r>
    </w:p>
    <w:p w14:paraId="2320BFA6" w14:textId="5F5CB96D" w:rsidR="005B1647" w:rsidRDefault="005B1647" w:rsidP="005B1647">
      <w:pPr>
        <w:pStyle w:val="Brdtext"/>
      </w:pPr>
      <w:r>
        <w:t>I balansräkningen elimineras däremot det bokförda värdet av innehavet av statspapper mot Riksgäldskontorets statsskuld. Mellanskillnaden påverkar nettoförmögenheten.</w:t>
      </w:r>
    </w:p>
    <w:p w14:paraId="3A3D5C7D" w14:textId="07A2BB48" w:rsidR="005B1647" w:rsidRDefault="005B1647" w:rsidP="005B1647">
      <w:pPr>
        <w:pStyle w:val="Rubrik3utannumrering"/>
      </w:pPr>
      <w:r>
        <w:t>Sveriges innehav av utsläppsminskningsenheter inom ramen för Kyotoprotokollet</w:t>
      </w:r>
    </w:p>
    <w:p w14:paraId="034282C9" w14:textId="266567CA" w:rsidR="005B1647" w:rsidRDefault="005B1647" w:rsidP="005B1647">
      <w:pPr>
        <w:pStyle w:val="Brdtext"/>
      </w:pPr>
      <w:r>
        <w:t>Sverige befinner sig för närvarande i den andra åtagandeperioden under Kyoto</w:t>
      </w:r>
      <w:r>
        <w:softHyphen/>
        <w:t>protokollet (2013–2020). Avräkning för perioden kommer att ske efter 2020, då de totala utsläppen under perioden ska avräknas mot den tilldelade mängden utsläpp. De totala utsläppen består av utsläppen som årligen hanteras i EU:s utsläppshandels</w:t>
      </w:r>
      <w:r>
        <w:softHyphen/>
        <w:t>system (EU ETS) och under ansvarsfördelningsbeslutet (ESD). Inom ramen för Sveriges program för internationella klimatinsatser har Energimyndigheten sedan 2002 haft i uppdrag att för Sveriges räkning stötta klimatprojekt i utvecklingsländer genom de flexibla mekanismerna under Kyotoprotokollet. Genom dessa klimatprojekt har Sverige förvärvat utsläppsminskningsenheter som verifierats, certifierats och utfärdats av FN.</w:t>
      </w:r>
    </w:p>
    <w:p w14:paraId="4D9E187E" w14:textId="0B0CA167" w:rsidR="005B1647" w:rsidRDefault="005B1647" w:rsidP="005B1647">
      <w:pPr>
        <w:pStyle w:val="Brdtext"/>
      </w:pPr>
      <w:r w:rsidRPr="001F773C">
        <w:t>Regeringen begärde i budgetpropositionen för 2020 riksdagens bemyndigande att annullera de utsläppsenheter som har genererats under Kyotoprotokollets andra åtagandeperiod 2013–2020 och som levererats till Sverige fram t.o.m. 2017 och 2018, vilket motsvarar drygt 6,4 miljoner utsläppsminskningsenheter (prop. 2019/20:1, bet. 2019:20:MJU1, rskr. 2019/20:122).</w:t>
      </w:r>
    </w:p>
    <w:p w14:paraId="6953C792" w14:textId="0644B73F" w:rsidR="005B1647" w:rsidRDefault="005B1647" w:rsidP="00AC2754">
      <w:pPr>
        <w:pStyle w:val="Rubrik3"/>
      </w:pPr>
      <w:bookmarkStart w:id="245" w:name="_Toc37350655"/>
      <w:r>
        <w:t>Redovisningsprinciper för statens budget</w:t>
      </w:r>
      <w:bookmarkEnd w:id="245"/>
    </w:p>
    <w:p w14:paraId="4E1C2C2A" w14:textId="3DC84956" w:rsidR="005B1647" w:rsidRDefault="005B1647" w:rsidP="005B1647">
      <w:pPr>
        <w:pStyle w:val="Brdtext"/>
      </w:pPr>
      <w:r>
        <w:t>Statens budget redovisas enligt de principer som följer av budgetlagen och riksdagens beslut om budgeten.</w:t>
      </w:r>
    </w:p>
    <w:p w14:paraId="29D73854" w14:textId="77777777" w:rsidR="005B1647" w:rsidRDefault="005B1647" w:rsidP="005B1647">
      <w:pPr>
        <w:pStyle w:val="Brdtext"/>
      </w:pPr>
      <w:r>
        <w:t>Enligt budgetlagen omfattar statens budget alla inkomster och utgifter samt andra betalningar som påverkar statens lånebehov. Statens inkomster och utgifter ska budgeteras och redovisas brutto på inkomsttitlar och anslag, med undantag för inkomster som riksdagen har beslutat ska specialdestineras till en viss verksamhet.</w:t>
      </w:r>
    </w:p>
    <w:p w14:paraId="4098A5AA" w14:textId="77777777" w:rsidR="005B1647" w:rsidRDefault="005B1647" w:rsidP="005B1647">
      <w:pPr>
        <w:pStyle w:val="Brdtext"/>
      </w:pPr>
      <w:r>
        <w:lastRenderedPageBreak/>
        <w:t>Utgifter i statens budget redovisas mot anslag medan inkomsterna redovisas mot inkomsttitlar. Utgifter för transfereringar redovisas det år då betalning sker, medan förvaltningsutgifter redovisas det år som kostnaderna hänför sig till. Övriga utgifter redovisas det budgetår som utgifterna hänför sig till. Enligt budgetlagen redovisas inkomster av skatter och avgifter det år intäkterna hänför sig till. Övriga inkomster redovisas det budgetår som inkomsterna hänför sig till.</w:t>
      </w:r>
    </w:p>
    <w:p w14:paraId="3B18389C" w14:textId="1B4B84E8" w:rsidR="005B1647" w:rsidRDefault="005B1647" w:rsidP="005B1647">
      <w:pPr>
        <w:pStyle w:val="Brdtext"/>
      </w:pPr>
      <w:r>
        <w:t>Universitet och högskolor tillämpar en särskild modell för redovisning mot anslag. Andra avvikelser från generella principer kan förekomma enligt riksdagens beslut. Till skillnad från vad som gäller för resultat- och balansräkningen, där olika redovisnings</w:t>
      </w:r>
      <w:r>
        <w:softHyphen/>
        <w:t>metoder och principer för specifika poster förklaras i detta avsnitt, finns för budgetens anslag och inkomsttitlar riksdagsbeslut och motiveringar som har redovisats för riksdagen i budgetpropositionen eller andra propositioner.</w:t>
      </w:r>
    </w:p>
    <w:p w14:paraId="2B4087F3" w14:textId="77777777" w:rsidR="005B1647" w:rsidRDefault="005B1647" w:rsidP="005B1647">
      <w:pPr>
        <w:pStyle w:val="Brdtext"/>
      </w:pPr>
      <w:r>
        <w:t>Utöver anslagen och inkomsttitlarna innehåller statens budget en post för Riksgäldskontorets nettoutlåning och en kassamässig korrigeringspost. Riksgälds-kontorets nettoutlåning utgörs av den totala förändringen av Riksgäldskontorets in- och utlåning till myndigheter, affärsverk, vissa statliga bolag och fonder respektive andra stater. Den kassamässiga korrigeringsposten på utgiftssidan är nödvändig för att budgetens saldo ska visa statens lånebehov. Ett negativt budgetsaldo ger ett positivt lånebehov, dvs. en ökning av statsskulden, medan ett positivt budgetsaldo ger ett negativt lånebehov, dvs. i de flesta fall en minskning av statsskulden.</w:t>
      </w:r>
    </w:p>
    <w:p w14:paraId="65AC2F7F" w14:textId="437A4751" w:rsidR="005B1647" w:rsidRDefault="005B1647" w:rsidP="00AC2754">
      <w:pPr>
        <w:pStyle w:val="Rubrik3"/>
      </w:pPr>
      <w:bookmarkStart w:id="246" w:name="_Toc37350656"/>
      <w:r>
        <w:t>Skillnader mellan resultaträkningen och statens budget</w:t>
      </w:r>
      <w:bookmarkEnd w:id="246"/>
    </w:p>
    <w:p w14:paraId="19A6FA26" w14:textId="77777777" w:rsidR="005B1647" w:rsidRDefault="005B1647" w:rsidP="005B1647">
      <w:pPr>
        <w:pStyle w:val="Brdtext"/>
      </w:pPr>
      <w:r>
        <w:t>Statens budget och resultaträkningen skiljer sig åt såväl i avgränsning och struktur som i redovisningsprinciper. Ett exempel på skillnader i avgränsningen är affärsverken som ingår i resultaträkningen, men som till övervägande del ligger utanför statens budget. Affärsverken och andra verksamheter där avgifter och bidrag får disponeras i verksamheten redovisas i resultaträkningen, medan de endast påverkar budgeten till den del verksamheterna påverkar statens lånebehov.</w:t>
      </w:r>
    </w:p>
    <w:p w14:paraId="35D74392" w14:textId="61B5AEC9" w:rsidR="005B1647" w:rsidRDefault="005B1647" w:rsidP="005B1647">
      <w:pPr>
        <w:pStyle w:val="Brdtext"/>
      </w:pPr>
      <w:r>
        <w:t>Redovisningsprinciperna i statens budget är blandade. Statens budget innehåller redovisning av in- och utbetalningar (kassamässigt), för vissa anslag eller inkomsttitlar innehåller den kostnader och intäkter och för några innehåller den utgifter och inkomster. Redovisningen i resultaträkningen sker i sin helhet enligt bokförings</w:t>
      </w:r>
      <w:r>
        <w:softHyphen/>
        <w:t>mässiga grunder, dvs. den består av intäkter och kostnader. Saldot i statens budget redovisas dock helt kassamässigt.</w:t>
      </w:r>
    </w:p>
    <w:p w14:paraId="1E48019F" w14:textId="77777777" w:rsidR="005B1647" w:rsidRDefault="005B1647" w:rsidP="005B1647">
      <w:pPr>
        <w:pStyle w:val="Brdtext"/>
      </w:pPr>
      <w:r>
        <w:t>I tabellen nedan sammanfattas några av skillnaderna mellan resultaträkningen och statens budget.</w:t>
      </w:r>
    </w:p>
    <w:p w14:paraId="079C264F" w14:textId="1A1B3CA8" w:rsidR="005B1647" w:rsidRDefault="005B1647" w:rsidP="005B1647">
      <w:pPr>
        <w:pStyle w:val="Brdtext"/>
      </w:pPr>
      <w:r>
        <w:t>Statens budget har en ändamålsstruktur där anslagen är grupperade i utgiftsområden och inkomsttitlarna i inkomsttyper. Resultaträkningen är däremot indelad i intäkts- och kostnadsslag. Jämförelser av poster i resultaträkningen och statens budget går därför ofta inte att göra, utan dokumenten kompletterar varandra.</w:t>
      </w:r>
    </w:p>
    <w:p w14:paraId="2F16FD1D" w14:textId="749721E0" w:rsidR="005B1647" w:rsidRDefault="005B1647" w:rsidP="005B1647">
      <w:r>
        <w:br w:type="page"/>
      </w:r>
    </w:p>
    <w:p w14:paraId="37861DF8" w14:textId="2802BABF" w:rsidR="005B1647" w:rsidRDefault="005B1647" w:rsidP="005B1647">
      <w:pPr>
        <w:pStyle w:val="TabellRubrik"/>
      </w:pPr>
      <w:bookmarkStart w:id="247" w:name="_Toc37340137"/>
      <w:r>
        <w:lastRenderedPageBreak/>
        <w:t xml:space="preserve">Tabell </w:t>
      </w:r>
      <w:r>
        <w:fldChar w:fldCharType="begin"/>
      </w:r>
      <w:r>
        <w:instrText xml:space="preserve"> STYLEREF  "Rubrik 1" \n</w:instrText>
      </w:r>
      <w:r>
        <w:fldChar w:fldCharType="separate"/>
      </w:r>
      <w:r w:rsidR="00301022">
        <w:rPr>
          <w:noProof/>
        </w:rPr>
        <w:t>3</w:t>
      </w:r>
      <w:r>
        <w:rPr>
          <w:noProof/>
        </w:rPr>
        <w:fldChar w:fldCharType="end"/>
      </w:r>
      <w:r>
        <w:t>.</w:t>
      </w:r>
      <w:fldSimple w:instr=" SEQ Tabell \* ARABIC \s 1 ">
        <w:r w:rsidR="00301022">
          <w:rPr>
            <w:noProof/>
          </w:rPr>
          <w:t>5</w:t>
        </w:r>
      </w:fldSimple>
      <w:r>
        <w:tab/>
        <w:t>Jämförelse mellan resultaträkningen och statens budget</w:t>
      </w:r>
      <w:bookmarkEnd w:id="247"/>
    </w:p>
    <w:tbl>
      <w:tblPr>
        <w:tblStyle w:val="RKBPTabell"/>
        <w:tblW w:w="5000" w:type="pct"/>
        <w:tblLook w:val="04E0" w:firstRow="1" w:lastRow="1" w:firstColumn="1" w:lastColumn="0" w:noHBand="0" w:noVBand="1"/>
      </w:tblPr>
      <w:tblGrid>
        <w:gridCol w:w="3118"/>
        <w:gridCol w:w="2126"/>
        <w:gridCol w:w="2126"/>
      </w:tblGrid>
      <w:tr w:rsidR="00155607" w14:paraId="048C831F" w14:textId="77777777" w:rsidTr="00155607">
        <w:trPr>
          <w:cnfStyle w:val="100000000000" w:firstRow="1" w:lastRow="0" w:firstColumn="0" w:lastColumn="0" w:oddVBand="0" w:evenVBand="0" w:oddHBand="0" w:evenHBand="0" w:firstRowFirstColumn="0" w:firstRowLastColumn="0" w:lastRowFirstColumn="0" w:lastRowLastColumn="0"/>
          <w:trHeight w:val="170"/>
          <w:tblHeader w:val="0"/>
        </w:trPr>
        <w:tc>
          <w:tcPr>
            <w:cnfStyle w:val="001000000000" w:firstRow="0" w:lastRow="0" w:firstColumn="1" w:lastColumn="0" w:oddVBand="0" w:evenVBand="0" w:oddHBand="0" w:evenHBand="0" w:firstRowFirstColumn="0" w:firstRowLastColumn="0" w:lastRowFirstColumn="0" w:lastRowLastColumn="0"/>
            <w:tcW w:w="2116"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hideMark/>
          </w:tcPr>
          <w:p w14:paraId="280DDDA0" w14:textId="77777777" w:rsidR="005B1647" w:rsidRPr="0044190D" w:rsidRDefault="005B1647" w:rsidP="005B1647">
            <w:pPr>
              <w:pStyle w:val="TabellHuvud"/>
            </w:pPr>
            <w:r w:rsidRPr="0044190D">
              <w:t> </w:t>
            </w:r>
          </w:p>
        </w:tc>
        <w:tc>
          <w:tcPr>
            <w:tcW w:w="1442"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hideMark/>
          </w:tcPr>
          <w:p w14:paraId="36FC1925" w14:textId="77777777" w:rsidR="005B1647" w:rsidRPr="00F24B8E" w:rsidRDefault="005B1647" w:rsidP="005B1647">
            <w:pPr>
              <w:pStyle w:val="TabellHuvud"/>
              <w:jc w:val="left"/>
              <w:cnfStyle w:val="100000000000" w:firstRow="1" w:lastRow="0" w:firstColumn="0" w:lastColumn="0" w:oddVBand="0" w:evenVBand="0" w:oddHBand="0" w:evenHBand="0" w:firstRowFirstColumn="0" w:firstRowLastColumn="0" w:lastRowFirstColumn="0" w:lastRowLastColumn="0"/>
              <w:rPr>
                <w:b/>
                <w:bCs/>
              </w:rPr>
            </w:pPr>
            <w:r w:rsidRPr="00F24B8E">
              <w:rPr>
                <w:b/>
                <w:bCs/>
              </w:rPr>
              <w:t>Resultaträkningen</w:t>
            </w:r>
          </w:p>
        </w:tc>
        <w:tc>
          <w:tcPr>
            <w:tcW w:w="1442"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hideMark/>
          </w:tcPr>
          <w:p w14:paraId="005D6801" w14:textId="77777777" w:rsidR="005B1647" w:rsidRPr="00F24B8E" w:rsidRDefault="005B1647" w:rsidP="005B1647">
            <w:pPr>
              <w:pStyle w:val="TabellHuvud"/>
              <w:jc w:val="left"/>
              <w:cnfStyle w:val="100000000000" w:firstRow="1" w:lastRow="0" w:firstColumn="0" w:lastColumn="0" w:oddVBand="0" w:evenVBand="0" w:oddHBand="0" w:evenHBand="0" w:firstRowFirstColumn="0" w:firstRowLastColumn="0" w:lastRowFirstColumn="0" w:lastRowLastColumn="0"/>
              <w:rPr>
                <w:b/>
                <w:bCs/>
              </w:rPr>
            </w:pPr>
            <w:r w:rsidRPr="00F24B8E">
              <w:rPr>
                <w:b/>
                <w:bCs/>
              </w:rPr>
              <w:t>Statens budget</w:t>
            </w:r>
          </w:p>
        </w:tc>
      </w:tr>
      <w:tr w:rsidR="00155607" w14:paraId="1D8EF369"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2116" w:type="pct"/>
            <w:tcBorders>
              <w:top w:val="single" w:sz="12" w:space="0" w:color="auto"/>
            </w:tcBorders>
            <w:hideMark/>
          </w:tcPr>
          <w:p w14:paraId="2B1BCA16" w14:textId="77777777" w:rsidR="005B1647" w:rsidRPr="0044190D" w:rsidRDefault="005B1647" w:rsidP="005B1647">
            <w:pPr>
              <w:pStyle w:val="Tabell"/>
            </w:pPr>
            <w:r w:rsidRPr="0044190D">
              <w:t>Skatt</w:t>
            </w:r>
          </w:p>
        </w:tc>
        <w:tc>
          <w:tcPr>
            <w:tcW w:w="1442" w:type="pct"/>
            <w:tcBorders>
              <w:top w:val="single" w:sz="12" w:space="0" w:color="auto"/>
            </w:tcBorders>
            <w:hideMark/>
          </w:tcPr>
          <w:p w14:paraId="64247BE6" w14:textId="77777777" w:rsidR="005B1647" w:rsidRPr="0044190D"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44190D">
              <w:t>Intäkt</w:t>
            </w:r>
          </w:p>
        </w:tc>
        <w:tc>
          <w:tcPr>
            <w:tcW w:w="1442" w:type="pct"/>
            <w:tcBorders>
              <w:top w:val="single" w:sz="12" w:space="0" w:color="auto"/>
            </w:tcBorders>
            <w:hideMark/>
          </w:tcPr>
          <w:p w14:paraId="66B204AA" w14:textId="77777777" w:rsidR="005B1647" w:rsidRPr="0044190D"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44190D">
              <w:t>Intäkt/Betalning</w:t>
            </w:r>
          </w:p>
        </w:tc>
      </w:tr>
      <w:tr w:rsidR="00155607" w14:paraId="101CD100"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2116" w:type="pct"/>
            <w:hideMark/>
          </w:tcPr>
          <w:p w14:paraId="33EA00F2" w14:textId="77777777" w:rsidR="005B1647" w:rsidRPr="0044190D" w:rsidRDefault="005B1647" w:rsidP="005B1647">
            <w:pPr>
              <w:pStyle w:val="Tabell"/>
            </w:pPr>
            <w:r w:rsidRPr="0044190D">
              <w:t>Offentligrättsliga avgifter på inkomsttitel</w:t>
            </w:r>
          </w:p>
        </w:tc>
        <w:tc>
          <w:tcPr>
            <w:tcW w:w="1442" w:type="pct"/>
            <w:hideMark/>
          </w:tcPr>
          <w:p w14:paraId="33330122" w14:textId="77777777" w:rsidR="005B1647" w:rsidRPr="0044190D"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44190D">
              <w:t>Intäkt</w:t>
            </w:r>
          </w:p>
        </w:tc>
        <w:tc>
          <w:tcPr>
            <w:tcW w:w="1442" w:type="pct"/>
            <w:hideMark/>
          </w:tcPr>
          <w:p w14:paraId="46BF3830" w14:textId="77777777" w:rsidR="005B1647" w:rsidRPr="0044190D"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44190D">
              <w:t>Intäkt</w:t>
            </w:r>
          </w:p>
        </w:tc>
      </w:tr>
      <w:tr w:rsidR="00155607" w14:paraId="3C8A95E9"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2116" w:type="pct"/>
            <w:hideMark/>
          </w:tcPr>
          <w:p w14:paraId="6B9EEAE9" w14:textId="77777777" w:rsidR="005B1647" w:rsidRPr="0044190D" w:rsidRDefault="005B1647" w:rsidP="005B1647">
            <w:pPr>
              <w:pStyle w:val="Tabell"/>
            </w:pPr>
            <w:r w:rsidRPr="0044190D">
              <w:t>Avgift av tillfällig natur eller mindre omfattning</w:t>
            </w:r>
          </w:p>
        </w:tc>
        <w:tc>
          <w:tcPr>
            <w:tcW w:w="1442" w:type="pct"/>
            <w:hideMark/>
          </w:tcPr>
          <w:p w14:paraId="4AA6E14F" w14:textId="77777777" w:rsidR="005B1647" w:rsidRPr="0044190D"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44190D">
              <w:t>Intäkt</w:t>
            </w:r>
          </w:p>
        </w:tc>
        <w:tc>
          <w:tcPr>
            <w:tcW w:w="1442" w:type="pct"/>
            <w:hideMark/>
          </w:tcPr>
          <w:p w14:paraId="2F98C738" w14:textId="77777777" w:rsidR="005B1647"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44190D">
              <w:t xml:space="preserve">Kostnadsreduktion </w:t>
            </w:r>
          </w:p>
          <w:p w14:paraId="7F1E667E" w14:textId="33C53541" w:rsidR="005B1647" w:rsidRPr="0044190D"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44190D">
              <w:t>på anslag</w:t>
            </w:r>
          </w:p>
        </w:tc>
      </w:tr>
      <w:tr w:rsidR="00155607" w14:paraId="2BA5EC3B"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2116" w:type="pct"/>
            <w:hideMark/>
          </w:tcPr>
          <w:p w14:paraId="09B28E82" w14:textId="77777777" w:rsidR="005B1647" w:rsidRPr="0044190D" w:rsidRDefault="005B1647" w:rsidP="005B1647">
            <w:pPr>
              <w:pStyle w:val="Tabell"/>
            </w:pPr>
            <w:r w:rsidRPr="0044190D">
              <w:t>Övriga avgifter</w:t>
            </w:r>
          </w:p>
        </w:tc>
        <w:tc>
          <w:tcPr>
            <w:tcW w:w="1442" w:type="pct"/>
            <w:hideMark/>
          </w:tcPr>
          <w:p w14:paraId="2211BC3D" w14:textId="77777777" w:rsidR="005B1647" w:rsidRPr="0044190D"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44190D">
              <w:t>Intäkt</w:t>
            </w:r>
          </w:p>
        </w:tc>
        <w:tc>
          <w:tcPr>
            <w:tcW w:w="1442" w:type="pct"/>
            <w:hideMark/>
          </w:tcPr>
          <w:p w14:paraId="0C2C6197" w14:textId="77777777" w:rsidR="005B1647"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44190D">
              <w:t xml:space="preserve">Ingen påverkan på </w:t>
            </w:r>
          </w:p>
          <w:p w14:paraId="1D6F2DAE" w14:textId="20A2448C" w:rsidR="005B1647" w:rsidRPr="0044190D"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44190D">
              <w:t>anslag eller inkomsttitlar</w:t>
            </w:r>
          </w:p>
        </w:tc>
      </w:tr>
      <w:tr w:rsidR="00155607" w14:paraId="17644C15"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2116" w:type="pct"/>
            <w:hideMark/>
          </w:tcPr>
          <w:p w14:paraId="7DDF4C33" w14:textId="77777777" w:rsidR="005B1647" w:rsidRPr="0044190D" w:rsidRDefault="005B1647" w:rsidP="005B1647">
            <w:pPr>
              <w:pStyle w:val="Tabell"/>
            </w:pPr>
            <w:r w:rsidRPr="0044190D">
              <w:t>Erhållna bidrag som används i verksamheten</w:t>
            </w:r>
          </w:p>
        </w:tc>
        <w:tc>
          <w:tcPr>
            <w:tcW w:w="1442" w:type="pct"/>
            <w:hideMark/>
          </w:tcPr>
          <w:p w14:paraId="7A7B40F4" w14:textId="77777777" w:rsidR="005B1647" w:rsidRPr="0044190D"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44190D">
              <w:t>Intäkt</w:t>
            </w:r>
          </w:p>
        </w:tc>
        <w:tc>
          <w:tcPr>
            <w:tcW w:w="1442" w:type="pct"/>
            <w:hideMark/>
          </w:tcPr>
          <w:p w14:paraId="6577B75E" w14:textId="77777777" w:rsidR="005B1647" w:rsidRPr="0044190D"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44190D">
              <w:t>Ingen påverkan på anslag eller inkomsttitlar</w:t>
            </w:r>
          </w:p>
        </w:tc>
      </w:tr>
      <w:tr w:rsidR="00155607" w14:paraId="7DC78164"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2116" w:type="pct"/>
            <w:hideMark/>
          </w:tcPr>
          <w:p w14:paraId="09BD3B84" w14:textId="77777777" w:rsidR="005B1647" w:rsidRPr="0044190D" w:rsidRDefault="005B1647" w:rsidP="005B1647">
            <w:pPr>
              <w:pStyle w:val="Tabell"/>
            </w:pPr>
            <w:r w:rsidRPr="0044190D">
              <w:t>Transfereringar (lämnade bidrag m.m.)</w:t>
            </w:r>
          </w:p>
        </w:tc>
        <w:tc>
          <w:tcPr>
            <w:tcW w:w="1442" w:type="pct"/>
            <w:hideMark/>
          </w:tcPr>
          <w:p w14:paraId="3BA0F4C5" w14:textId="77777777" w:rsidR="005B1647" w:rsidRPr="0044190D"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44190D">
              <w:t>Kostnad</w:t>
            </w:r>
          </w:p>
        </w:tc>
        <w:tc>
          <w:tcPr>
            <w:tcW w:w="1442" w:type="pct"/>
            <w:hideMark/>
          </w:tcPr>
          <w:p w14:paraId="28DAFDCA" w14:textId="77777777" w:rsidR="005B1647" w:rsidRPr="0044190D"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44190D">
              <w:t>Utbetalning</w:t>
            </w:r>
          </w:p>
        </w:tc>
      </w:tr>
      <w:tr w:rsidR="00155607" w14:paraId="69BBC945"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2116" w:type="pct"/>
            <w:hideMark/>
          </w:tcPr>
          <w:p w14:paraId="5F44FBBB" w14:textId="77777777" w:rsidR="005B1647" w:rsidRPr="0044190D" w:rsidRDefault="005B1647" w:rsidP="005B1647">
            <w:pPr>
              <w:pStyle w:val="Tabell"/>
            </w:pPr>
            <w:r w:rsidRPr="0044190D">
              <w:t>Avsättningar för framtida förpliktelser</w:t>
            </w:r>
          </w:p>
        </w:tc>
        <w:tc>
          <w:tcPr>
            <w:tcW w:w="1442" w:type="pct"/>
            <w:hideMark/>
          </w:tcPr>
          <w:p w14:paraId="747A0D92" w14:textId="77777777" w:rsidR="005B1647" w:rsidRPr="0044190D"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44190D">
              <w:t>Kostnad</w:t>
            </w:r>
          </w:p>
        </w:tc>
        <w:tc>
          <w:tcPr>
            <w:tcW w:w="1442" w:type="pct"/>
            <w:hideMark/>
          </w:tcPr>
          <w:p w14:paraId="096795AD" w14:textId="77777777" w:rsidR="005B1647" w:rsidRPr="0044190D"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44190D">
              <w:t>Kostnad/Utgift</w:t>
            </w:r>
          </w:p>
        </w:tc>
      </w:tr>
      <w:tr w:rsidR="00155607" w14:paraId="6425444A"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2116" w:type="pct"/>
            <w:hideMark/>
          </w:tcPr>
          <w:p w14:paraId="388CF1F7" w14:textId="77777777" w:rsidR="005B1647" w:rsidRPr="0044190D" w:rsidRDefault="005B1647" w:rsidP="005B1647">
            <w:pPr>
              <w:pStyle w:val="Tabell"/>
            </w:pPr>
            <w:r w:rsidRPr="0044190D">
              <w:t>Löner, varor och tjänster</w:t>
            </w:r>
          </w:p>
        </w:tc>
        <w:tc>
          <w:tcPr>
            <w:tcW w:w="1442" w:type="pct"/>
            <w:hideMark/>
          </w:tcPr>
          <w:p w14:paraId="122B663A" w14:textId="77777777" w:rsidR="005B1647" w:rsidRPr="0044190D"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44190D">
              <w:t>Kostnad</w:t>
            </w:r>
          </w:p>
        </w:tc>
        <w:tc>
          <w:tcPr>
            <w:tcW w:w="1442" w:type="pct"/>
            <w:hideMark/>
          </w:tcPr>
          <w:p w14:paraId="25FD7C37" w14:textId="77777777" w:rsidR="005B1647" w:rsidRPr="0044190D"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44190D">
              <w:t>Kostnad</w:t>
            </w:r>
          </w:p>
        </w:tc>
      </w:tr>
      <w:tr w:rsidR="00155607" w14:paraId="04B9BE20"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2116" w:type="pct"/>
            <w:hideMark/>
          </w:tcPr>
          <w:p w14:paraId="0B5434B2" w14:textId="77777777" w:rsidR="005B1647" w:rsidRPr="0044190D" w:rsidRDefault="005B1647" w:rsidP="005B1647">
            <w:pPr>
              <w:pStyle w:val="Tabell"/>
            </w:pPr>
            <w:r w:rsidRPr="0044190D">
              <w:t>Andel av företagsvinst/förlust</w:t>
            </w:r>
          </w:p>
        </w:tc>
        <w:tc>
          <w:tcPr>
            <w:tcW w:w="1442" w:type="pct"/>
            <w:hideMark/>
          </w:tcPr>
          <w:p w14:paraId="3876427E" w14:textId="3D52F920" w:rsidR="005B1647" w:rsidRPr="0044190D"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44190D">
              <w:t>Intäkt/kostnad enligt kapitalandelsmetoden</w:t>
            </w:r>
          </w:p>
        </w:tc>
        <w:tc>
          <w:tcPr>
            <w:tcW w:w="1442" w:type="pct"/>
            <w:hideMark/>
          </w:tcPr>
          <w:p w14:paraId="2BE1AD99" w14:textId="77777777" w:rsidR="005B1647" w:rsidRPr="0044190D"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44190D">
              <w:t>Inkomst vid utdelning</w:t>
            </w:r>
          </w:p>
        </w:tc>
      </w:tr>
      <w:tr w:rsidR="00155607" w14:paraId="64BF9309" w14:textId="77777777" w:rsidTr="00155607">
        <w:trPr>
          <w:cnfStyle w:val="010000000000" w:firstRow="0" w:lastRow="1" w:firstColumn="0" w:lastColumn="0" w:oddVBand="0" w:evenVBand="0" w:oddHBand="0" w:evenHBand="0" w:firstRowFirstColumn="0" w:firstRowLastColumn="0" w:lastRowFirstColumn="0" w:lastRowLastColumn="0"/>
          <w:trHeight w:val="170"/>
        </w:trPr>
        <w:tc>
          <w:tcPr>
            <w:cnfStyle w:val="001000000000" w:firstRow="0" w:lastRow="0" w:firstColumn="1" w:lastColumn="0" w:oddVBand="0" w:evenVBand="0" w:oddHBand="0" w:evenHBand="0" w:firstRowFirstColumn="0" w:firstRowLastColumn="0" w:lastRowFirstColumn="0" w:lastRowLastColumn="0"/>
            <w:tcW w:w="2116" w:type="pct"/>
            <w:hideMark/>
          </w:tcPr>
          <w:p w14:paraId="66D5CBD7" w14:textId="77777777" w:rsidR="005B1647" w:rsidRPr="0044190D" w:rsidRDefault="005B1647" w:rsidP="005B1647">
            <w:pPr>
              <w:pStyle w:val="Tabell"/>
              <w:rPr>
                <w:b w:val="0"/>
                <w:bCs/>
              </w:rPr>
            </w:pPr>
            <w:r w:rsidRPr="0044190D">
              <w:rPr>
                <w:b w:val="0"/>
                <w:bCs/>
              </w:rPr>
              <w:t>Orealiserad valutavinst/förlust och upplupen ränta</w:t>
            </w:r>
          </w:p>
        </w:tc>
        <w:tc>
          <w:tcPr>
            <w:tcW w:w="1442" w:type="pct"/>
            <w:hideMark/>
          </w:tcPr>
          <w:p w14:paraId="32F9E9F9" w14:textId="77777777" w:rsidR="005B1647" w:rsidRPr="0044190D" w:rsidRDefault="005B1647" w:rsidP="005B1647">
            <w:pPr>
              <w:pStyle w:val="Tabell"/>
              <w:jc w:val="left"/>
              <w:cnfStyle w:val="010000000000" w:firstRow="0" w:lastRow="1" w:firstColumn="0" w:lastColumn="0" w:oddVBand="0" w:evenVBand="0" w:oddHBand="0" w:evenHBand="0" w:firstRowFirstColumn="0" w:firstRowLastColumn="0" w:lastRowFirstColumn="0" w:lastRowLastColumn="0"/>
              <w:rPr>
                <w:b w:val="0"/>
                <w:bCs/>
              </w:rPr>
            </w:pPr>
            <w:r w:rsidRPr="0044190D">
              <w:rPr>
                <w:b w:val="0"/>
                <w:bCs/>
              </w:rPr>
              <w:t>Intäkt/kostnad</w:t>
            </w:r>
          </w:p>
        </w:tc>
        <w:tc>
          <w:tcPr>
            <w:tcW w:w="1442" w:type="pct"/>
            <w:hideMark/>
          </w:tcPr>
          <w:p w14:paraId="2F323289" w14:textId="77777777" w:rsidR="005B1647" w:rsidRDefault="005B1647" w:rsidP="005B1647">
            <w:pPr>
              <w:pStyle w:val="Tabell"/>
              <w:jc w:val="left"/>
              <w:cnfStyle w:val="010000000000" w:firstRow="0" w:lastRow="1" w:firstColumn="0" w:lastColumn="0" w:oddVBand="0" w:evenVBand="0" w:oddHBand="0" w:evenHBand="0" w:firstRowFirstColumn="0" w:firstRowLastColumn="0" w:lastRowFirstColumn="0" w:lastRowLastColumn="0"/>
              <w:rPr>
                <w:bCs/>
              </w:rPr>
            </w:pPr>
            <w:r w:rsidRPr="0044190D">
              <w:rPr>
                <w:b w:val="0"/>
                <w:bCs/>
              </w:rPr>
              <w:t xml:space="preserve">Ingen påverkan på </w:t>
            </w:r>
          </w:p>
          <w:p w14:paraId="3891BA64" w14:textId="0E50073C" w:rsidR="005B1647" w:rsidRPr="0044190D" w:rsidRDefault="005B1647" w:rsidP="005B1647">
            <w:pPr>
              <w:pStyle w:val="Tabell"/>
              <w:jc w:val="left"/>
              <w:cnfStyle w:val="010000000000" w:firstRow="0" w:lastRow="1" w:firstColumn="0" w:lastColumn="0" w:oddVBand="0" w:evenVBand="0" w:oddHBand="0" w:evenHBand="0" w:firstRowFirstColumn="0" w:firstRowLastColumn="0" w:lastRowFirstColumn="0" w:lastRowLastColumn="0"/>
              <w:rPr>
                <w:b w:val="0"/>
                <w:bCs/>
              </w:rPr>
            </w:pPr>
            <w:r w:rsidRPr="0044190D">
              <w:rPr>
                <w:b w:val="0"/>
                <w:bCs/>
              </w:rPr>
              <w:t>anslag eller inkomsttitlar</w:t>
            </w:r>
          </w:p>
        </w:tc>
      </w:tr>
    </w:tbl>
    <w:p w14:paraId="206B6FEC" w14:textId="1E382237" w:rsidR="005B1647" w:rsidRDefault="005B1647" w:rsidP="005B1647">
      <w:pPr>
        <w:pStyle w:val="Brdtext"/>
        <w:spacing w:before="160"/>
      </w:pPr>
      <w:r>
        <w:t>Resultaträkningen visar verksamhetens totala intäkter och kostnader under året. Balansräkningen visar den ekonomiska ställningen, dvs. tillgångar och skulder per den 31 december. För vissa kapitaltransaktioner påverkas endast balansräkningen av händelser i statens budget medan resultaträkningen är oförändrad. Exempel på detta är anslag för investeringar och utlåning, eller inkomsttitlar för återbetalning av lån.</w:t>
      </w:r>
    </w:p>
    <w:p w14:paraId="54B185C7" w14:textId="77777777" w:rsidR="005B1647" w:rsidRDefault="005B1647" w:rsidP="005B1647">
      <w:pPr>
        <w:pStyle w:val="Brdtext"/>
      </w:pPr>
      <w:r>
        <w:t>En stor principiell skillnad är att i resultaträkningen elimineras alla ekonomiska mellanhavanden mellan myndigheter. I statens budget bruttoredovisas sådana transaktioner i de flesta fall som utgifter på anslag och inkomster på inkomsttitel.</w:t>
      </w:r>
    </w:p>
    <w:p w14:paraId="7D5565CB" w14:textId="3966035A" w:rsidR="005B1647" w:rsidRDefault="005B1647" w:rsidP="005B1647">
      <w:pPr>
        <w:pStyle w:val="Brdtext"/>
      </w:pPr>
      <w:r>
        <w:t>En annan stor skillnad är att ålderspensionsavgifterna från andra än statliga myndigheter bruttoredovisas som intäkter i resultaträkningen, samtidigt som de faktiska utbetalningarna av pensioner i ålderspensionssystemet redovisas som kostnader. I statens budget nettoredovisas däremot ålderspensionsavgifterna efter avdrag för utbetalningarna till pensionssystemet, inklusive premiepensionssystemet. Utbetalningarna av pensioner till enskilda framgår inte av statens budget.</w:t>
      </w:r>
    </w:p>
    <w:p w14:paraId="72767EEC" w14:textId="6F9DDB3A" w:rsidR="005B1647" w:rsidRDefault="005B1647" w:rsidP="005B1647">
      <w:pPr>
        <w:pStyle w:val="Rubrik2"/>
      </w:pPr>
      <w:bookmarkStart w:id="248" w:name="_Toc37350657"/>
      <w:r>
        <w:t>Noter</w:t>
      </w:r>
      <w:bookmarkEnd w:id="248"/>
    </w:p>
    <w:p w14:paraId="3E715365" w14:textId="6465D5A4" w:rsidR="005B1647" w:rsidRDefault="005B1647" w:rsidP="00AC2754">
      <w:pPr>
        <w:pStyle w:val="Rubrik3"/>
      </w:pPr>
      <w:bookmarkStart w:id="249" w:name="_Toc37350658"/>
      <w:r>
        <w:t>Noter till resultaträkningen</w:t>
      </w:r>
      <w:bookmarkEnd w:id="249"/>
    </w:p>
    <w:p w14:paraId="31C1E772" w14:textId="36658988" w:rsidR="005B1647" w:rsidRDefault="005B1647" w:rsidP="005B1647">
      <w:pPr>
        <w:pStyle w:val="Rubrik4utannumrering"/>
        <w:rPr>
          <w:rFonts w:eastAsiaTheme="minorHAnsi"/>
        </w:rPr>
      </w:pPr>
      <w:r w:rsidRPr="00D70C22">
        <w:rPr>
          <w:rFonts w:eastAsiaTheme="minorHAnsi"/>
        </w:rPr>
        <w:t>Not 1</w:t>
      </w:r>
      <w:r>
        <w:rPr>
          <w:rFonts w:eastAsiaTheme="minorHAnsi"/>
        </w:rPr>
        <w:t xml:space="preserve"> Skatteintäkter</w:t>
      </w:r>
    </w:p>
    <w:p w14:paraId="34CADA20" w14:textId="48496C1C" w:rsidR="005B1647" w:rsidRDefault="005B1647" w:rsidP="005B1647">
      <w:pPr>
        <w:pStyle w:val="TabellUnderrubrik"/>
      </w:pPr>
      <w:r>
        <w:t>Miljoner kronor</w:t>
      </w:r>
    </w:p>
    <w:tbl>
      <w:tblPr>
        <w:tblStyle w:val="RKBPTabell"/>
        <w:tblW w:w="5000" w:type="pct"/>
        <w:tblLook w:val="06E0" w:firstRow="1" w:lastRow="1" w:firstColumn="1" w:lastColumn="0" w:noHBand="1" w:noVBand="1"/>
      </w:tblPr>
      <w:tblGrid>
        <w:gridCol w:w="4912"/>
        <w:gridCol w:w="1229"/>
        <w:gridCol w:w="1229"/>
      </w:tblGrid>
      <w:tr w:rsidR="00155607" w14:paraId="2478B011" w14:textId="77777777" w:rsidTr="007E5169">
        <w:trPr>
          <w:cnfStyle w:val="100000000000" w:firstRow="1" w:lastRow="0" w:firstColumn="0" w:lastColumn="0" w:oddVBand="0" w:evenVBand="0" w:oddHBand="0" w:evenHBand="0" w:firstRowFirstColumn="0" w:firstRowLastColumn="0" w:lastRowFirstColumn="0" w:lastRowLastColumn="0"/>
          <w:trHeight w:val="170"/>
        </w:trPr>
        <w:tc>
          <w:tcPr>
            <w:cnfStyle w:val="001000000000" w:firstRow="0" w:lastRow="0" w:firstColumn="1" w:lastColumn="0" w:oddVBand="0" w:evenVBand="0" w:oddHBand="0" w:evenHBand="0" w:firstRowFirstColumn="0" w:firstRowLastColumn="0" w:lastRowFirstColumn="0" w:lastRowLastColumn="0"/>
            <w:tcW w:w="3332" w:type="pct"/>
            <w:noWrap/>
            <w:hideMark/>
          </w:tcPr>
          <w:p w14:paraId="1071F260" w14:textId="77777777" w:rsidR="005B1647" w:rsidRPr="009167A5" w:rsidRDefault="005B1647" w:rsidP="007E5169">
            <w:pPr>
              <w:pStyle w:val="TabellHuvud"/>
            </w:pPr>
            <w:r w:rsidRPr="009167A5">
              <w:t> </w:t>
            </w:r>
          </w:p>
        </w:tc>
        <w:tc>
          <w:tcPr>
            <w:tcW w:w="834" w:type="pct"/>
            <w:noWrap/>
            <w:hideMark/>
          </w:tcPr>
          <w:p w14:paraId="7E6C0DAF" w14:textId="77777777" w:rsidR="005B1647" w:rsidRPr="009167A5" w:rsidRDefault="005B1647" w:rsidP="007E5169">
            <w:pPr>
              <w:pStyle w:val="TabellHuvud"/>
              <w:cnfStyle w:val="100000000000" w:firstRow="1" w:lastRow="0" w:firstColumn="0" w:lastColumn="0" w:oddVBand="0" w:evenVBand="0" w:oddHBand="0" w:evenHBand="0" w:firstRowFirstColumn="0" w:firstRowLastColumn="0" w:lastRowFirstColumn="0" w:lastRowLastColumn="0"/>
            </w:pPr>
            <w:r w:rsidRPr="009167A5">
              <w:t>2019</w:t>
            </w:r>
          </w:p>
        </w:tc>
        <w:tc>
          <w:tcPr>
            <w:tcW w:w="834" w:type="pct"/>
            <w:noWrap/>
            <w:hideMark/>
          </w:tcPr>
          <w:p w14:paraId="1255F75A" w14:textId="77777777" w:rsidR="005B1647" w:rsidRPr="009167A5" w:rsidRDefault="005B1647" w:rsidP="007E5169">
            <w:pPr>
              <w:pStyle w:val="TabellHuvud"/>
              <w:cnfStyle w:val="100000000000" w:firstRow="1" w:lastRow="0" w:firstColumn="0" w:lastColumn="0" w:oddVBand="0" w:evenVBand="0" w:oddHBand="0" w:evenHBand="0" w:firstRowFirstColumn="0" w:firstRowLastColumn="0" w:lastRowFirstColumn="0" w:lastRowLastColumn="0"/>
            </w:pPr>
            <w:r w:rsidRPr="009167A5">
              <w:t>2018</w:t>
            </w:r>
          </w:p>
        </w:tc>
      </w:tr>
      <w:tr w:rsidR="00155607" w14:paraId="45072FF4"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332" w:type="pct"/>
            <w:noWrap/>
            <w:hideMark/>
          </w:tcPr>
          <w:p w14:paraId="7BCD5172" w14:textId="77777777" w:rsidR="005B1647" w:rsidRPr="00B769A9" w:rsidRDefault="005B1647" w:rsidP="005B1647">
            <w:pPr>
              <w:pStyle w:val="Tabell"/>
              <w:rPr>
                <w:b/>
                <w:bCs/>
              </w:rPr>
            </w:pPr>
            <w:r w:rsidRPr="00B769A9">
              <w:rPr>
                <w:b/>
                <w:bCs/>
              </w:rPr>
              <w:t>Direkta skatter på arbete</w:t>
            </w:r>
          </w:p>
        </w:tc>
        <w:tc>
          <w:tcPr>
            <w:tcW w:w="834" w:type="pct"/>
            <w:noWrap/>
            <w:hideMark/>
          </w:tcPr>
          <w:p w14:paraId="0EBA8DDC" w14:textId="77777777" w:rsidR="005B1647" w:rsidRPr="009167A5"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834" w:type="pct"/>
            <w:noWrap/>
            <w:hideMark/>
          </w:tcPr>
          <w:p w14:paraId="25E0E5C0" w14:textId="77777777" w:rsidR="005B1647" w:rsidRPr="009167A5"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r>
      <w:tr w:rsidR="00155607" w14:paraId="3FC76AD3"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332" w:type="pct"/>
            <w:noWrap/>
            <w:hideMark/>
          </w:tcPr>
          <w:p w14:paraId="4314A0FE" w14:textId="77777777" w:rsidR="005B1647" w:rsidRPr="009167A5" w:rsidRDefault="005B1647" w:rsidP="005B1647">
            <w:pPr>
              <w:pStyle w:val="Tabell"/>
            </w:pPr>
            <w:r w:rsidRPr="009167A5">
              <w:t>Inkomstskatter</w:t>
            </w:r>
          </w:p>
        </w:tc>
        <w:tc>
          <w:tcPr>
            <w:tcW w:w="834" w:type="pct"/>
            <w:noWrap/>
            <w:hideMark/>
          </w:tcPr>
          <w:p w14:paraId="0971053F" w14:textId="77777777" w:rsidR="005B1647" w:rsidRPr="009167A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167A5">
              <w:t>799 182</w:t>
            </w:r>
          </w:p>
        </w:tc>
        <w:tc>
          <w:tcPr>
            <w:tcW w:w="834" w:type="pct"/>
            <w:noWrap/>
            <w:hideMark/>
          </w:tcPr>
          <w:p w14:paraId="4FE2F49D" w14:textId="77777777" w:rsidR="005B1647" w:rsidRPr="009167A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167A5">
              <w:t>786 385</w:t>
            </w:r>
          </w:p>
        </w:tc>
      </w:tr>
      <w:tr w:rsidR="00155607" w14:paraId="6059E98E"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332" w:type="pct"/>
            <w:noWrap/>
            <w:hideMark/>
          </w:tcPr>
          <w:p w14:paraId="30CFB8FD" w14:textId="77777777" w:rsidR="005B1647" w:rsidRPr="009167A5" w:rsidRDefault="005B1647" w:rsidP="005B1647">
            <w:pPr>
              <w:pStyle w:val="Tabell"/>
            </w:pPr>
            <w:r w:rsidRPr="009167A5">
              <w:t>Skattereduktioner m.m.</w:t>
            </w:r>
          </w:p>
        </w:tc>
        <w:tc>
          <w:tcPr>
            <w:tcW w:w="834" w:type="pct"/>
            <w:noWrap/>
            <w:hideMark/>
          </w:tcPr>
          <w:p w14:paraId="2BF88C64" w14:textId="77777777" w:rsidR="005B1647" w:rsidRPr="009167A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167A5">
              <w:t>-272 421</w:t>
            </w:r>
          </w:p>
        </w:tc>
        <w:tc>
          <w:tcPr>
            <w:tcW w:w="834" w:type="pct"/>
            <w:noWrap/>
            <w:hideMark/>
          </w:tcPr>
          <w:p w14:paraId="792EA0EE" w14:textId="77777777" w:rsidR="005B1647" w:rsidRPr="009167A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167A5">
              <w:t>-253 181</w:t>
            </w:r>
          </w:p>
        </w:tc>
      </w:tr>
      <w:tr w:rsidR="00155607" w14:paraId="7461E2AC"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332" w:type="pct"/>
            <w:noWrap/>
            <w:hideMark/>
          </w:tcPr>
          <w:p w14:paraId="26DA0CC9" w14:textId="77777777" w:rsidR="005B1647" w:rsidRPr="009167A5" w:rsidRDefault="005B1647" w:rsidP="005B1647">
            <w:pPr>
              <w:pStyle w:val="Tabell"/>
            </w:pPr>
            <w:r w:rsidRPr="009167A5">
              <w:t>Allmän pensionsavgift</w:t>
            </w:r>
          </w:p>
        </w:tc>
        <w:tc>
          <w:tcPr>
            <w:tcW w:w="834" w:type="pct"/>
            <w:noWrap/>
            <w:hideMark/>
          </w:tcPr>
          <w:p w14:paraId="16293FCE" w14:textId="77777777" w:rsidR="005B1647" w:rsidRPr="009167A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167A5">
              <w:t>128 333</w:t>
            </w:r>
          </w:p>
        </w:tc>
        <w:tc>
          <w:tcPr>
            <w:tcW w:w="834" w:type="pct"/>
            <w:noWrap/>
            <w:hideMark/>
          </w:tcPr>
          <w:p w14:paraId="478191EF" w14:textId="77777777" w:rsidR="005B1647" w:rsidRPr="009167A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167A5">
              <w:t>123 661</w:t>
            </w:r>
          </w:p>
        </w:tc>
      </w:tr>
      <w:tr w:rsidR="00155607" w14:paraId="6A41C483"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332" w:type="pct"/>
            <w:noWrap/>
            <w:hideMark/>
          </w:tcPr>
          <w:p w14:paraId="31D7BAEC" w14:textId="77777777" w:rsidR="005B1647" w:rsidRPr="009167A5" w:rsidRDefault="005B1647" w:rsidP="005B1647">
            <w:pPr>
              <w:pStyle w:val="Tabell"/>
              <w:rPr>
                <w:i/>
                <w:iCs/>
              </w:rPr>
            </w:pPr>
            <w:r w:rsidRPr="009167A5">
              <w:rPr>
                <w:i/>
                <w:iCs/>
              </w:rPr>
              <w:t>Summa Direkta skatter på arbete</w:t>
            </w:r>
          </w:p>
        </w:tc>
        <w:tc>
          <w:tcPr>
            <w:tcW w:w="834" w:type="pct"/>
            <w:noWrap/>
            <w:hideMark/>
          </w:tcPr>
          <w:p w14:paraId="3C2AB39F" w14:textId="77777777" w:rsidR="005B1647" w:rsidRPr="009167A5"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r w:rsidRPr="009167A5">
              <w:rPr>
                <w:i/>
                <w:iCs/>
              </w:rPr>
              <w:t>655 093</w:t>
            </w:r>
          </w:p>
        </w:tc>
        <w:tc>
          <w:tcPr>
            <w:tcW w:w="834" w:type="pct"/>
            <w:noWrap/>
            <w:hideMark/>
          </w:tcPr>
          <w:p w14:paraId="4D39A3F7" w14:textId="77777777" w:rsidR="005B1647" w:rsidRPr="009167A5"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r w:rsidRPr="009167A5">
              <w:rPr>
                <w:i/>
                <w:iCs/>
              </w:rPr>
              <w:t>656 864</w:t>
            </w:r>
          </w:p>
        </w:tc>
      </w:tr>
      <w:tr w:rsidR="00155607" w14:paraId="781CC24F"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332" w:type="pct"/>
            <w:noWrap/>
            <w:hideMark/>
          </w:tcPr>
          <w:p w14:paraId="324F3810" w14:textId="77777777" w:rsidR="005B1647" w:rsidRPr="00B769A9" w:rsidRDefault="005B1647" w:rsidP="005B1647">
            <w:pPr>
              <w:pStyle w:val="Tabell"/>
              <w:rPr>
                <w:b/>
                <w:bCs/>
              </w:rPr>
            </w:pPr>
            <w:r w:rsidRPr="00B769A9">
              <w:rPr>
                <w:b/>
                <w:bCs/>
              </w:rPr>
              <w:t>Indirekta skatter på arbete</w:t>
            </w:r>
          </w:p>
        </w:tc>
        <w:tc>
          <w:tcPr>
            <w:tcW w:w="834" w:type="pct"/>
            <w:noWrap/>
            <w:hideMark/>
          </w:tcPr>
          <w:p w14:paraId="24268599" w14:textId="77777777" w:rsidR="005B1647" w:rsidRPr="009167A5"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834" w:type="pct"/>
            <w:noWrap/>
            <w:hideMark/>
          </w:tcPr>
          <w:p w14:paraId="74DFF281" w14:textId="77777777" w:rsidR="005B1647" w:rsidRPr="009167A5"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r>
      <w:tr w:rsidR="00155607" w14:paraId="0257400C"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332" w:type="pct"/>
            <w:noWrap/>
            <w:hideMark/>
          </w:tcPr>
          <w:p w14:paraId="693628FE" w14:textId="77777777" w:rsidR="005B1647" w:rsidRPr="009167A5" w:rsidRDefault="005B1647" w:rsidP="005B1647">
            <w:pPr>
              <w:pStyle w:val="Tabell"/>
            </w:pPr>
            <w:r w:rsidRPr="009167A5">
              <w:t xml:space="preserve">Arbetsgivaravgifter </w:t>
            </w:r>
          </w:p>
        </w:tc>
        <w:tc>
          <w:tcPr>
            <w:tcW w:w="834" w:type="pct"/>
            <w:noWrap/>
            <w:hideMark/>
          </w:tcPr>
          <w:p w14:paraId="5DCF8F1C" w14:textId="77777777" w:rsidR="005B1647" w:rsidRPr="009167A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167A5">
              <w:t>588 559</w:t>
            </w:r>
          </w:p>
        </w:tc>
        <w:tc>
          <w:tcPr>
            <w:tcW w:w="834" w:type="pct"/>
            <w:noWrap/>
            <w:hideMark/>
          </w:tcPr>
          <w:p w14:paraId="7EB20228" w14:textId="77777777" w:rsidR="005B1647" w:rsidRPr="009167A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167A5">
              <w:t>566 517</w:t>
            </w:r>
          </w:p>
        </w:tc>
      </w:tr>
      <w:tr w:rsidR="00155607" w14:paraId="6840BCD6"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332" w:type="pct"/>
            <w:noWrap/>
            <w:hideMark/>
          </w:tcPr>
          <w:p w14:paraId="22A55CA4" w14:textId="77777777" w:rsidR="005B1647" w:rsidRPr="009167A5" w:rsidRDefault="005B1647" w:rsidP="005B1647">
            <w:pPr>
              <w:pStyle w:val="Tabell"/>
            </w:pPr>
            <w:r w:rsidRPr="009167A5">
              <w:t>Särskild löneskatt, egenavgifter m.m.</w:t>
            </w:r>
          </w:p>
        </w:tc>
        <w:tc>
          <w:tcPr>
            <w:tcW w:w="834" w:type="pct"/>
            <w:noWrap/>
            <w:hideMark/>
          </w:tcPr>
          <w:p w14:paraId="3CDFB72D" w14:textId="77777777" w:rsidR="005B1647" w:rsidRPr="009167A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167A5">
              <w:t>57 667</w:t>
            </w:r>
          </w:p>
        </w:tc>
        <w:tc>
          <w:tcPr>
            <w:tcW w:w="834" w:type="pct"/>
            <w:noWrap/>
            <w:hideMark/>
          </w:tcPr>
          <w:p w14:paraId="6D830AA4" w14:textId="77777777" w:rsidR="005B1647" w:rsidRPr="009167A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167A5">
              <w:t>58 235</w:t>
            </w:r>
          </w:p>
        </w:tc>
      </w:tr>
      <w:tr w:rsidR="00155607" w14:paraId="16994B98"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332" w:type="pct"/>
            <w:noWrap/>
            <w:hideMark/>
          </w:tcPr>
          <w:p w14:paraId="3C5DE607" w14:textId="77777777" w:rsidR="005B1647" w:rsidRPr="009167A5" w:rsidRDefault="005B1647" w:rsidP="005B1647">
            <w:pPr>
              <w:pStyle w:val="Tabell"/>
            </w:pPr>
            <w:r w:rsidRPr="009167A5">
              <w:t>Avgifter till premiepensionssystemet</w:t>
            </w:r>
          </w:p>
        </w:tc>
        <w:tc>
          <w:tcPr>
            <w:tcW w:w="834" w:type="pct"/>
            <w:noWrap/>
            <w:hideMark/>
          </w:tcPr>
          <w:p w14:paraId="794E646B" w14:textId="77777777" w:rsidR="005B1647" w:rsidRPr="009167A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167A5">
              <w:t>-41 088</w:t>
            </w:r>
          </w:p>
        </w:tc>
        <w:tc>
          <w:tcPr>
            <w:tcW w:w="834" w:type="pct"/>
            <w:noWrap/>
            <w:hideMark/>
          </w:tcPr>
          <w:p w14:paraId="4F6F60D2" w14:textId="77777777" w:rsidR="005B1647" w:rsidRPr="009167A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167A5">
              <w:t>-38 775</w:t>
            </w:r>
          </w:p>
        </w:tc>
      </w:tr>
      <w:tr w:rsidR="00155607" w14:paraId="11F5B547"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332" w:type="pct"/>
            <w:noWrap/>
            <w:hideMark/>
          </w:tcPr>
          <w:p w14:paraId="45EC3632" w14:textId="77777777" w:rsidR="005B1647" w:rsidRPr="009167A5" w:rsidRDefault="005B1647" w:rsidP="005B1647">
            <w:pPr>
              <w:pStyle w:val="Tabell"/>
              <w:rPr>
                <w:i/>
                <w:iCs/>
              </w:rPr>
            </w:pPr>
            <w:r w:rsidRPr="009167A5">
              <w:rPr>
                <w:i/>
                <w:iCs/>
              </w:rPr>
              <w:t>Summa Indirekta skatter på arbete</w:t>
            </w:r>
          </w:p>
        </w:tc>
        <w:tc>
          <w:tcPr>
            <w:tcW w:w="834" w:type="pct"/>
            <w:noWrap/>
            <w:hideMark/>
          </w:tcPr>
          <w:p w14:paraId="11E7F901" w14:textId="77777777" w:rsidR="005B1647" w:rsidRPr="009167A5"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r w:rsidRPr="009167A5">
              <w:rPr>
                <w:i/>
                <w:iCs/>
              </w:rPr>
              <w:t>605 138</w:t>
            </w:r>
          </w:p>
        </w:tc>
        <w:tc>
          <w:tcPr>
            <w:tcW w:w="834" w:type="pct"/>
            <w:noWrap/>
            <w:hideMark/>
          </w:tcPr>
          <w:p w14:paraId="0B4850DE" w14:textId="77777777" w:rsidR="005B1647" w:rsidRPr="009167A5"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r w:rsidRPr="009167A5">
              <w:rPr>
                <w:i/>
                <w:iCs/>
              </w:rPr>
              <w:t>585 977</w:t>
            </w:r>
          </w:p>
        </w:tc>
      </w:tr>
      <w:tr w:rsidR="00155607" w14:paraId="1A381AF8"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332" w:type="pct"/>
            <w:noWrap/>
            <w:hideMark/>
          </w:tcPr>
          <w:p w14:paraId="3AA559BB" w14:textId="77777777" w:rsidR="005B1647" w:rsidRPr="00B769A9" w:rsidRDefault="005B1647" w:rsidP="007E5169">
            <w:pPr>
              <w:pStyle w:val="Tabell"/>
            </w:pPr>
            <w:r w:rsidRPr="00B769A9">
              <w:lastRenderedPageBreak/>
              <w:t>Skatt på kapital</w:t>
            </w:r>
          </w:p>
        </w:tc>
        <w:tc>
          <w:tcPr>
            <w:tcW w:w="834" w:type="pct"/>
            <w:noWrap/>
            <w:hideMark/>
          </w:tcPr>
          <w:p w14:paraId="74703345" w14:textId="77777777" w:rsidR="005B1647" w:rsidRPr="009167A5"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834" w:type="pct"/>
            <w:noWrap/>
            <w:hideMark/>
          </w:tcPr>
          <w:p w14:paraId="0F6BE431" w14:textId="77777777" w:rsidR="005B1647" w:rsidRPr="009167A5"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r>
      <w:tr w:rsidR="00155607" w14:paraId="756F5C14"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332" w:type="pct"/>
            <w:noWrap/>
            <w:hideMark/>
          </w:tcPr>
          <w:p w14:paraId="4ADA6F27" w14:textId="77777777" w:rsidR="005B1647" w:rsidRPr="009167A5" w:rsidRDefault="005B1647" w:rsidP="005B1647">
            <w:pPr>
              <w:pStyle w:val="Tabell"/>
            </w:pPr>
            <w:r w:rsidRPr="009167A5">
              <w:t>Skatt på kapital, hushåll</w:t>
            </w:r>
          </w:p>
        </w:tc>
        <w:tc>
          <w:tcPr>
            <w:tcW w:w="834" w:type="pct"/>
            <w:noWrap/>
            <w:hideMark/>
          </w:tcPr>
          <w:p w14:paraId="38E70EC0" w14:textId="77777777" w:rsidR="005B1647" w:rsidRPr="009167A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167A5">
              <w:t>71 684</w:t>
            </w:r>
          </w:p>
        </w:tc>
        <w:tc>
          <w:tcPr>
            <w:tcW w:w="834" w:type="pct"/>
            <w:noWrap/>
            <w:hideMark/>
          </w:tcPr>
          <w:p w14:paraId="132D9E97" w14:textId="77777777" w:rsidR="005B1647" w:rsidRPr="009167A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167A5">
              <w:t>69 345</w:t>
            </w:r>
          </w:p>
        </w:tc>
      </w:tr>
      <w:tr w:rsidR="00155607" w14:paraId="4C2C701D"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332" w:type="pct"/>
            <w:noWrap/>
            <w:hideMark/>
          </w:tcPr>
          <w:p w14:paraId="54009EFF" w14:textId="77777777" w:rsidR="005B1647" w:rsidRPr="009167A5" w:rsidRDefault="005B1647" w:rsidP="005B1647">
            <w:pPr>
              <w:pStyle w:val="Tabell"/>
            </w:pPr>
            <w:r w:rsidRPr="009167A5">
              <w:t>Skatt på företagsvinster</w:t>
            </w:r>
          </w:p>
        </w:tc>
        <w:tc>
          <w:tcPr>
            <w:tcW w:w="834" w:type="pct"/>
            <w:noWrap/>
            <w:hideMark/>
          </w:tcPr>
          <w:p w14:paraId="36E0914D" w14:textId="77777777" w:rsidR="005B1647" w:rsidRPr="009167A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167A5">
              <w:t>145 050</w:t>
            </w:r>
          </w:p>
        </w:tc>
        <w:tc>
          <w:tcPr>
            <w:tcW w:w="834" w:type="pct"/>
            <w:noWrap/>
            <w:hideMark/>
          </w:tcPr>
          <w:p w14:paraId="603309B1" w14:textId="77777777" w:rsidR="005B1647" w:rsidRPr="009167A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167A5">
              <w:t>132 939</w:t>
            </w:r>
          </w:p>
        </w:tc>
      </w:tr>
      <w:tr w:rsidR="00155607" w14:paraId="5FD5E452"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332" w:type="pct"/>
            <w:noWrap/>
            <w:hideMark/>
          </w:tcPr>
          <w:p w14:paraId="40650493" w14:textId="77777777" w:rsidR="005B1647" w:rsidRPr="009167A5" w:rsidRDefault="005B1647" w:rsidP="005B1647">
            <w:pPr>
              <w:pStyle w:val="Tabell"/>
            </w:pPr>
            <w:r w:rsidRPr="009167A5">
              <w:t>Fastighetsskatt och fastighetsavgift</w:t>
            </w:r>
          </w:p>
        </w:tc>
        <w:tc>
          <w:tcPr>
            <w:tcW w:w="834" w:type="pct"/>
            <w:noWrap/>
            <w:hideMark/>
          </w:tcPr>
          <w:p w14:paraId="7E6D4C65" w14:textId="77777777" w:rsidR="005B1647" w:rsidRPr="009167A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167A5">
              <w:t>32 705</w:t>
            </w:r>
          </w:p>
        </w:tc>
        <w:tc>
          <w:tcPr>
            <w:tcW w:w="834" w:type="pct"/>
            <w:noWrap/>
            <w:hideMark/>
          </w:tcPr>
          <w:p w14:paraId="4218CC75" w14:textId="77777777" w:rsidR="005B1647" w:rsidRPr="009167A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167A5">
              <w:t>33 207</w:t>
            </w:r>
          </w:p>
        </w:tc>
      </w:tr>
      <w:tr w:rsidR="00155607" w14:paraId="2BA50B30"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332" w:type="pct"/>
            <w:noWrap/>
            <w:hideMark/>
          </w:tcPr>
          <w:p w14:paraId="5DD55DE2" w14:textId="77777777" w:rsidR="005B1647" w:rsidRPr="009167A5" w:rsidRDefault="005B1647" w:rsidP="005B1647">
            <w:pPr>
              <w:pStyle w:val="Tabell"/>
            </w:pPr>
            <w:r w:rsidRPr="009167A5">
              <w:t>Övriga skatter på kapital</w:t>
            </w:r>
          </w:p>
        </w:tc>
        <w:tc>
          <w:tcPr>
            <w:tcW w:w="834" w:type="pct"/>
            <w:noWrap/>
            <w:hideMark/>
          </w:tcPr>
          <w:p w14:paraId="5D7F92C6" w14:textId="77777777" w:rsidR="005B1647" w:rsidRPr="009167A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167A5">
              <w:t>24 935</w:t>
            </w:r>
          </w:p>
        </w:tc>
        <w:tc>
          <w:tcPr>
            <w:tcW w:w="834" w:type="pct"/>
            <w:noWrap/>
            <w:hideMark/>
          </w:tcPr>
          <w:p w14:paraId="022E9072" w14:textId="77777777" w:rsidR="005B1647" w:rsidRPr="009167A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167A5">
              <w:t>25 953</w:t>
            </w:r>
          </w:p>
        </w:tc>
      </w:tr>
      <w:tr w:rsidR="00155607" w14:paraId="75AAEB67"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332" w:type="pct"/>
            <w:noWrap/>
            <w:hideMark/>
          </w:tcPr>
          <w:p w14:paraId="69FC9891" w14:textId="77777777" w:rsidR="005B1647" w:rsidRPr="009167A5" w:rsidRDefault="005B1647" w:rsidP="005B1647">
            <w:pPr>
              <w:pStyle w:val="Tabell"/>
              <w:rPr>
                <w:i/>
                <w:iCs/>
              </w:rPr>
            </w:pPr>
            <w:r w:rsidRPr="009167A5">
              <w:rPr>
                <w:i/>
                <w:iCs/>
              </w:rPr>
              <w:t>Summa Skatt på kapital</w:t>
            </w:r>
          </w:p>
        </w:tc>
        <w:tc>
          <w:tcPr>
            <w:tcW w:w="834" w:type="pct"/>
            <w:noWrap/>
            <w:hideMark/>
          </w:tcPr>
          <w:p w14:paraId="1A75DB47" w14:textId="77777777" w:rsidR="005B1647" w:rsidRPr="009167A5"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r w:rsidRPr="009167A5">
              <w:rPr>
                <w:i/>
                <w:iCs/>
              </w:rPr>
              <w:t>274 374</w:t>
            </w:r>
          </w:p>
        </w:tc>
        <w:tc>
          <w:tcPr>
            <w:tcW w:w="834" w:type="pct"/>
            <w:noWrap/>
            <w:hideMark/>
          </w:tcPr>
          <w:p w14:paraId="3669FC26" w14:textId="77777777" w:rsidR="005B1647" w:rsidRPr="009167A5"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r w:rsidRPr="009167A5">
              <w:rPr>
                <w:i/>
                <w:iCs/>
              </w:rPr>
              <w:t>261 444</w:t>
            </w:r>
          </w:p>
        </w:tc>
      </w:tr>
      <w:tr w:rsidR="00155607" w14:paraId="3915CCBF"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332" w:type="pct"/>
            <w:noWrap/>
            <w:hideMark/>
          </w:tcPr>
          <w:p w14:paraId="2CC71220" w14:textId="77777777" w:rsidR="005B1647" w:rsidRPr="00B769A9" w:rsidRDefault="005B1647" w:rsidP="005B1647">
            <w:pPr>
              <w:pStyle w:val="Tabell"/>
              <w:rPr>
                <w:b/>
                <w:bCs/>
              </w:rPr>
            </w:pPr>
            <w:r w:rsidRPr="00B769A9">
              <w:rPr>
                <w:b/>
                <w:bCs/>
              </w:rPr>
              <w:t>Skatt på konsumtion och insatsvaror</w:t>
            </w:r>
          </w:p>
        </w:tc>
        <w:tc>
          <w:tcPr>
            <w:tcW w:w="834" w:type="pct"/>
            <w:noWrap/>
            <w:hideMark/>
          </w:tcPr>
          <w:p w14:paraId="6C0F1E27" w14:textId="77777777" w:rsidR="005B1647" w:rsidRPr="009167A5"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834" w:type="pct"/>
            <w:noWrap/>
            <w:hideMark/>
          </w:tcPr>
          <w:p w14:paraId="1B04B7C7" w14:textId="77777777" w:rsidR="005B1647" w:rsidRPr="009167A5"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r>
      <w:tr w:rsidR="00155607" w14:paraId="145C9ED2"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332" w:type="pct"/>
            <w:noWrap/>
            <w:hideMark/>
          </w:tcPr>
          <w:p w14:paraId="08C9A1F6" w14:textId="77777777" w:rsidR="005B1647" w:rsidRPr="009167A5" w:rsidRDefault="005B1647" w:rsidP="005B1647">
            <w:pPr>
              <w:pStyle w:val="Tabell"/>
            </w:pPr>
            <w:r w:rsidRPr="009167A5">
              <w:t>Mervärdesskatt</w:t>
            </w:r>
          </w:p>
        </w:tc>
        <w:tc>
          <w:tcPr>
            <w:tcW w:w="834" w:type="pct"/>
            <w:noWrap/>
            <w:hideMark/>
          </w:tcPr>
          <w:p w14:paraId="3A570381" w14:textId="77777777" w:rsidR="005B1647" w:rsidRPr="009167A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167A5">
              <w:t>461 844</w:t>
            </w:r>
          </w:p>
        </w:tc>
        <w:tc>
          <w:tcPr>
            <w:tcW w:w="834" w:type="pct"/>
            <w:noWrap/>
            <w:hideMark/>
          </w:tcPr>
          <w:p w14:paraId="372E3AFD" w14:textId="77777777" w:rsidR="005B1647" w:rsidRPr="009167A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167A5">
              <w:t>446 777</w:t>
            </w:r>
          </w:p>
        </w:tc>
      </w:tr>
      <w:tr w:rsidR="00155607" w14:paraId="40459330"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332" w:type="pct"/>
            <w:noWrap/>
            <w:hideMark/>
          </w:tcPr>
          <w:p w14:paraId="3E9604D6" w14:textId="77777777" w:rsidR="005B1647" w:rsidRPr="00AE2C3A" w:rsidRDefault="005B1647" w:rsidP="005B1647">
            <w:pPr>
              <w:pStyle w:val="Tabell"/>
            </w:pPr>
            <w:r w:rsidRPr="00AE2C3A">
              <w:t>varav kommunmoms</w:t>
            </w:r>
          </w:p>
        </w:tc>
        <w:tc>
          <w:tcPr>
            <w:tcW w:w="834" w:type="pct"/>
            <w:noWrap/>
            <w:hideMark/>
          </w:tcPr>
          <w:p w14:paraId="1C446B1F" w14:textId="77777777" w:rsidR="005B1647" w:rsidRPr="009167A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167A5">
              <w:t>73 550</w:t>
            </w:r>
          </w:p>
        </w:tc>
        <w:tc>
          <w:tcPr>
            <w:tcW w:w="834" w:type="pct"/>
            <w:noWrap/>
            <w:hideMark/>
          </w:tcPr>
          <w:p w14:paraId="07CE54E3" w14:textId="77777777" w:rsidR="005B1647" w:rsidRPr="009167A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167A5">
              <w:t>70 982</w:t>
            </w:r>
          </w:p>
        </w:tc>
      </w:tr>
      <w:tr w:rsidR="00155607" w14:paraId="482C7B6B"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332" w:type="pct"/>
            <w:noWrap/>
            <w:hideMark/>
          </w:tcPr>
          <w:p w14:paraId="0DE6C0BD" w14:textId="77777777" w:rsidR="005B1647" w:rsidRPr="009167A5" w:rsidRDefault="005B1647" w:rsidP="005B1647">
            <w:pPr>
              <w:pStyle w:val="Tabell"/>
            </w:pPr>
            <w:r w:rsidRPr="009167A5">
              <w:t>Skatt på alkohol och tobak</w:t>
            </w:r>
          </w:p>
        </w:tc>
        <w:tc>
          <w:tcPr>
            <w:tcW w:w="834" w:type="pct"/>
            <w:noWrap/>
            <w:hideMark/>
          </w:tcPr>
          <w:p w14:paraId="687CD92A" w14:textId="77777777" w:rsidR="005B1647" w:rsidRPr="009167A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167A5">
              <w:t>26 881</w:t>
            </w:r>
          </w:p>
        </w:tc>
        <w:tc>
          <w:tcPr>
            <w:tcW w:w="834" w:type="pct"/>
            <w:noWrap/>
            <w:hideMark/>
          </w:tcPr>
          <w:p w14:paraId="18A41D8A" w14:textId="77777777" w:rsidR="005B1647" w:rsidRPr="009167A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167A5">
              <w:t>27 294</w:t>
            </w:r>
          </w:p>
        </w:tc>
      </w:tr>
      <w:tr w:rsidR="00155607" w14:paraId="6D878FAF"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332" w:type="pct"/>
            <w:noWrap/>
            <w:hideMark/>
          </w:tcPr>
          <w:p w14:paraId="13F905CA" w14:textId="77777777" w:rsidR="005B1647" w:rsidRPr="009167A5" w:rsidRDefault="005B1647" w:rsidP="005B1647">
            <w:pPr>
              <w:pStyle w:val="Tabell"/>
            </w:pPr>
            <w:r w:rsidRPr="009167A5">
              <w:t>Skatt på energi och miljö</w:t>
            </w:r>
          </w:p>
        </w:tc>
        <w:tc>
          <w:tcPr>
            <w:tcW w:w="834" w:type="pct"/>
            <w:noWrap/>
            <w:hideMark/>
          </w:tcPr>
          <w:p w14:paraId="535FD625" w14:textId="77777777" w:rsidR="005B1647" w:rsidRPr="009167A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167A5">
              <w:t>79 750</w:t>
            </w:r>
          </w:p>
        </w:tc>
        <w:tc>
          <w:tcPr>
            <w:tcW w:w="834" w:type="pct"/>
            <w:noWrap/>
            <w:hideMark/>
          </w:tcPr>
          <w:p w14:paraId="1EA73963" w14:textId="77777777" w:rsidR="005B1647" w:rsidRPr="009167A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167A5">
              <w:t>79 034</w:t>
            </w:r>
          </w:p>
        </w:tc>
      </w:tr>
      <w:tr w:rsidR="00155607" w14:paraId="04A02849"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332" w:type="pct"/>
            <w:noWrap/>
            <w:hideMark/>
          </w:tcPr>
          <w:p w14:paraId="19F76E27" w14:textId="77777777" w:rsidR="005B1647" w:rsidRPr="009167A5" w:rsidRDefault="005B1647" w:rsidP="005B1647">
            <w:pPr>
              <w:pStyle w:val="Tabell"/>
            </w:pPr>
            <w:r w:rsidRPr="009167A5">
              <w:t>Skatt på vägtrafik</w:t>
            </w:r>
          </w:p>
        </w:tc>
        <w:tc>
          <w:tcPr>
            <w:tcW w:w="834" w:type="pct"/>
            <w:noWrap/>
            <w:hideMark/>
          </w:tcPr>
          <w:p w14:paraId="444997D3" w14:textId="77777777" w:rsidR="005B1647" w:rsidRPr="009167A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167A5">
              <w:t>20 650</w:t>
            </w:r>
          </w:p>
        </w:tc>
        <w:tc>
          <w:tcPr>
            <w:tcW w:w="834" w:type="pct"/>
            <w:noWrap/>
            <w:hideMark/>
          </w:tcPr>
          <w:p w14:paraId="56524255" w14:textId="77777777" w:rsidR="005B1647" w:rsidRPr="009167A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167A5">
              <w:t>19 835</w:t>
            </w:r>
          </w:p>
        </w:tc>
      </w:tr>
      <w:tr w:rsidR="00155607" w14:paraId="0F3627CD"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332" w:type="pct"/>
            <w:noWrap/>
            <w:hideMark/>
          </w:tcPr>
          <w:p w14:paraId="002167D9" w14:textId="77777777" w:rsidR="005B1647" w:rsidRPr="009167A5" w:rsidRDefault="005B1647" w:rsidP="005B1647">
            <w:pPr>
              <w:pStyle w:val="Tabell"/>
            </w:pPr>
            <w:r w:rsidRPr="009167A5">
              <w:t>Skatt på spel</w:t>
            </w:r>
          </w:p>
        </w:tc>
        <w:tc>
          <w:tcPr>
            <w:tcW w:w="834" w:type="pct"/>
            <w:noWrap/>
            <w:hideMark/>
          </w:tcPr>
          <w:p w14:paraId="1C998EA1" w14:textId="77777777" w:rsidR="005B1647" w:rsidRPr="009167A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167A5">
              <w:t>6 489</w:t>
            </w:r>
          </w:p>
        </w:tc>
        <w:tc>
          <w:tcPr>
            <w:tcW w:w="834" w:type="pct"/>
            <w:noWrap/>
            <w:hideMark/>
          </w:tcPr>
          <w:p w14:paraId="4A018311" w14:textId="77777777" w:rsidR="005B1647" w:rsidRPr="009167A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167A5">
              <w:t>4 491</w:t>
            </w:r>
          </w:p>
        </w:tc>
      </w:tr>
      <w:tr w:rsidR="00155607" w14:paraId="2BA1AE8D"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332" w:type="pct"/>
            <w:noWrap/>
            <w:hideMark/>
          </w:tcPr>
          <w:p w14:paraId="2EC1935A" w14:textId="77777777" w:rsidR="005B1647" w:rsidRPr="009167A5" w:rsidRDefault="005B1647" w:rsidP="005B1647">
            <w:pPr>
              <w:pStyle w:val="Tabell"/>
            </w:pPr>
            <w:r w:rsidRPr="009167A5">
              <w:t>Skatt på import</w:t>
            </w:r>
          </w:p>
        </w:tc>
        <w:tc>
          <w:tcPr>
            <w:tcW w:w="834" w:type="pct"/>
            <w:noWrap/>
            <w:hideMark/>
          </w:tcPr>
          <w:p w14:paraId="533EA45C" w14:textId="77777777" w:rsidR="005B1647" w:rsidRPr="009167A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167A5">
              <w:t>6 864</w:t>
            </w:r>
          </w:p>
        </w:tc>
        <w:tc>
          <w:tcPr>
            <w:tcW w:w="834" w:type="pct"/>
            <w:noWrap/>
            <w:hideMark/>
          </w:tcPr>
          <w:p w14:paraId="25342DE6" w14:textId="77777777" w:rsidR="005B1647" w:rsidRPr="009167A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167A5">
              <w:t>6 498</w:t>
            </w:r>
          </w:p>
        </w:tc>
      </w:tr>
      <w:tr w:rsidR="00155607" w14:paraId="74B23135"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332" w:type="pct"/>
            <w:noWrap/>
            <w:hideMark/>
          </w:tcPr>
          <w:p w14:paraId="4A3BB325" w14:textId="77777777" w:rsidR="005B1647" w:rsidRPr="009167A5" w:rsidRDefault="005B1647" w:rsidP="005B1647">
            <w:pPr>
              <w:pStyle w:val="Tabell"/>
            </w:pPr>
            <w:r w:rsidRPr="009167A5">
              <w:t>Övriga skatter på konsumtion och insatsvaror</w:t>
            </w:r>
          </w:p>
        </w:tc>
        <w:tc>
          <w:tcPr>
            <w:tcW w:w="834" w:type="pct"/>
            <w:noWrap/>
            <w:hideMark/>
          </w:tcPr>
          <w:p w14:paraId="6F547E8F" w14:textId="77777777" w:rsidR="005B1647" w:rsidRPr="009167A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167A5">
              <w:t>563</w:t>
            </w:r>
          </w:p>
        </w:tc>
        <w:tc>
          <w:tcPr>
            <w:tcW w:w="834" w:type="pct"/>
            <w:noWrap/>
            <w:hideMark/>
          </w:tcPr>
          <w:p w14:paraId="17883846" w14:textId="77777777" w:rsidR="005B1647" w:rsidRPr="009167A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167A5">
              <w:t>2 042</w:t>
            </w:r>
          </w:p>
        </w:tc>
      </w:tr>
      <w:tr w:rsidR="00155607" w14:paraId="7316C439"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332" w:type="pct"/>
            <w:noWrap/>
            <w:hideMark/>
          </w:tcPr>
          <w:p w14:paraId="3B85CA39" w14:textId="77777777" w:rsidR="005B1647" w:rsidRPr="009167A5" w:rsidRDefault="005B1647" w:rsidP="005B1647">
            <w:pPr>
              <w:pStyle w:val="Tabell"/>
              <w:rPr>
                <w:i/>
                <w:iCs/>
              </w:rPr>
            </w:pPr>
            <w:r w:rsidRPr="009167A5">
              <w:rPr>
                <w:i/>
                <w:iCs/>
              </w:rPr>
              <w:t>Summa Skatt på konsumtion och insatsvaror</w:t>
            </w:r>
          </w:p>
        </w:tc>
        <w:tc>
          <w:tcPr>
            <w:tcW w:w="834" w:type="pct"/>
            <w:noWrap/>
            <w:hideMark/>
          </w:tcPr>
          <w:p w14:paraId="16ABC74C" w14:textId="77777777" w:rsidR="005B1647" w:rsidRPr="009167A5"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r w:rsidRPr="009167A5">
              <w:rPr>
                <w:i/>
                <w:iCs/>
              </w:rPr>
              <w:t>603 042</w:t>
            </w:r>
          </w:p>
        </w:tc>
        <w:tc>
          <w:tcPr>
            <w:tcW w:w="834" w:type="pct"/>
            <w:noWrap/>
            <w:hideMark/>
          </w:tcPr>
          <w:p w14:paraId="5709793D" w14:textId="77777777" w:rsidR="005B1647" w:rsidRPr="009167A5"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r w:rsidRPr="009167A5">
              <w:rPr>
                <w:i/>
                <w:iCs/>
              </w:rPr>
              <w:t>585 969</w:t>
            </w:r>
          </w:p>
        </w:tc>
      </w:tr>
      <w:tr w:rsidR="00155607" w14:paraId="4B72B638"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332" w:type="pct"/>
            <w:noWrap/>
            <w:hideMark/>
          </w:tcPr>
          <w:p w14:paraId="51049E5D" w14:textId="77777777" w:rsidR="005B1647" w:rsidRPr="00B769A9" w:rsidRDefault="005B1647" w:rsidP="005B1647">
            <w:pPr>
              <w:pStyle w:val="Tabell"/>
              <w:rPr>
                <w:b/>
                <w:bCs/>
              </w:rPr>
            </w:pPr>
            <w:r w:rsidRPr="00B769A9">
              <w:rPr>
                <w:b/>
                <w:bCs/>
              </w:rPr>
              <w:t>Restförda och övriga skatter</w:t>
            </w:r>
          </w:p>
        </w:tc>
        <w:tc>
          <w:tcPr>
            <w:tcW w:w="834" w:type="pct"/>
            <w:noWrap/>
            <w:hideMark/>
          </w:tcPr>
          <w:p w14:paraId="393C24AF" w14:textId="77777777" w:rsidR="005B1647" w:rsidRPr="009167A5"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834" w:type="pct"/>
            <w:noWrap/>
            <w:hideMark/>
          </w:tcPr>
          <w:p w14:paraId="535831AD" w14:textId="77777777" w:rsidR="005B1647" w:rsidRPr="009167A5"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r>
      <w:tr w:rsidR="00155607" w14:paraId="0AC55166"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332" w:type="pct"/>
            <w:noWrap/>
            <w:hideMark/>
          </w:tcPr>
          <w:p w14:paraId="58E96C1F" w14:textId="77777777" w:rsidR="005B1647" w:rsidRPr="009167A5" w:rsidRDefault="005B1647" w:rsidP="005B1647">
            <w:pPr>
              <w:pStyle w:val="Tabell"/>
            </w:pPr>
            <w:r w:rsidRPr="009167A5">
              <w:t>Restförda skatter m.m.</w:t>
            </w:r>
          </w:p>
        </w:tc>
        <w:tc>
          <w:tcPr>
            <w:tcW w:w="834" w:type="pct"/>
            <w:noWrap/>
            <w:hideMark/>
          </w:tcPr>
          <w:p w14:paraId="0DE5BC9A" w14:textId="77777777" w:rsidR="005B1647" w:rsidRPr="009167A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167A5">
              <w:t>-4 473</w:t>
            </w:r>
          </w:p>
        </w:tc>
        <w:tc>
          <w:tcPr>
            <w:tcW w:w="834" w:type="pct"/>
            <w:noWrap/>
            <w:hideMark/>
          </w:tcPr>
          <w:p w14:paraId="41812388" w14:textId="77777777" w:rsidR="005B1647" w:rsidRPr="009167A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167A5">
              <w:t>1 982</w:t>
            </w:r>
          </w:p>
        </w:tc>
      </w:tr>
      <w:tr w:rsidR="00155607" w14:paraId="4ED05B5E"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332" w:type="pct"/>
            <w:noWrap/>
            <w:hideMark/>
          </w:tcPr>
          <w:p w14:paraId="463A772A" w14:textId="77777777" w:rsidR="005B1647" w:rsidRPr="009167A5" w:rsidRDefault="005B1647" w:rsidP="005B1647">
            <w:pPr>
              <w:pStyle w:val="Tabell"/>
            </w:pPr>
            <w:r w:rsidRPr="009167A5">
              <w:t>Intäkter som förs till fonder</w:t>
            </w:r>
          </w:p>
        </w:tc>
        <w:tc>
          <w:tcPr>
            <w:tcW w:w="834" w:type="pct"/>
            <w:noWrap/>
            <w:hideMark/>
          </w:tcPr>
          <w:p w14:paraId="4BFA584E" w14:textId="77777777" w:rsidR="005B1647" w:rsidRPr="009167A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167A5">
              <w:t>11 584</w:t>
            </w:r>
          </w:p>
        </w:tc>
        <w:tc>
          <w:tcPr>
            <w:tcW w:w="834" w:type="pct"/>
            <w:noWrap/>
            <w:hideMark/>
          </w:tcPr>
          <w:p w14:paraId="5E1A7E34" w14:textId="77777777" w:rsidR="005B1647" w:rsidRPr="009167A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167A5">
              <w:t>14 701</w:t>
            </w:r>
          </w:p>
        </w:tc>
      </w:tr>
      <w:tr w:rsidR="00155607" w14:paraId="2A4E1086"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332" w:type="pct"/>
            <w:noWrap/>
            <w:hideMark/>
          </w:tcPr>
          <w:p w14:paraId="76BF0EFF" w14:textId="19CB3C13" w:rsidR="005B1647" w:rsidRPr="009167A5" w:rsidRDefault="005B1647" w:rsidP="005B1647">
            <w:pPr>
              <w:pStyle w:val="Tabell"/>
            </w:pPr>
            <w:r w:rsidRPr="009167A5">
              <w:t>Avgift till public service</w:t>
            </w:r>
          </w:p>
        </w:tc>
        <w:tc>
          <w:tcPr>
            <w:tcW w:w="834" w:type="pct"/>
            <w:noWrap/>
            <w:hideMark/>
          </w:tcPr>
          <w:p w14:paraId="1AAF53BC" w14:textId="77777777" w:rsidR="005B1647" w:rsidRPr="009167A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167A5">
              <w:t>9 051</w:t>
            </w:r>
          </w:p>
        </w:tc>
        <w:tc>
          <w:tcPr>
            <w:tcW w:w="834" w:type="pct"/>
            <w:noWrap/>
            <w:hideMark/>
          </w:tcPr>
          <w:p w14:paraId="532C19F4" w14:textId="77777777" w:rsidR="005B1647" w:rsidRPr="009167A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167A5">
              <w:t>0</w:t>
            </w:r>
          </w:p>
        </w:tc>
      </w:tr>
      <w:tr w:rsidR="00155607" w14:paraId="0FDCA353"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332" w:type="pct"/>
            <w:noWrap/>
            <w:hideMark/>
          </w:tcPr>
          <w:p w14:paraId="5689F058" w14:textId="77777777" w:rsidR="005B1647" w:rsidRPr="009167A5" w:rsidRDefault="005B1647" w:rsidP="005B1647">
            <w:pPr>
              <w:pStyle w:val="Tabell"/>
              <w:rPr>
                <w:i/>
                <w:iCs/>
              </w:rPr>
            </w:pPr>
            <w:r w:rsidRPr="009167A5">
              <w:rPr>
                <w:i/>
                <w:iCs/>
              </w:rPr>
              <w:t>Summa Restförda och övriga skatter</w:t>
            </w:r>
          </w:p>
        </w:tc>
        <w:tc>
          <w:tcPr>
            <w:tcW w:w="834" w:type="pct"/>
            <w:noWrap/>
            <w:hideMark/>
          </w:tcPr>
          <w:p w14:paraId="04D64161" w14:textId="77777777" w:rsidR="005B1647" w:rsidRPr="009167A5"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r w:rsidRPr="009167A5">
              <w:rPr>
                <w:i/>
                <w:iCs/>
              </w:rPr>
              <w:t>16 161</w:t>
            </w:r>
          </w:p>
        </w:tc>
        <w:tc>
          <w:tcPr>
            <w:tcW w:w="834" w:type="pct"/>
            <w:noWrap/>
            <w:hideMark/>
          </w:tcPr>
          <w:p w14:paraId="2A96DED0" w14:textId="77777777" w:rsidR="005B1647" w:rsidRPr="009167A5"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r w:rsidRPr="009167A5">
              <w:rPr>
                <w:i/>
                <w:iCs/>
              </w:rPr>
              <w:t>16 683</w:t>
            </w:r>
          </w:p>
        </w:tc>
      </w:tr>
      <w:tr w:rsidR="00155607" w14:paraId="1E7254F0"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332" w:type="pct"/>
            <w:noWrap/>
            <w:hideMark/>
          </w:tcPr>
          <w:p w14:paraId="723EB91F" w14:textId="77777777" w:rsidR="005B1647" w:rsidRPr="005215B4" w:rsidRDefault="005B1647" w:rsidP="005B1647">
            <w:pPr>
              <w:pStyle w:val="Tabell"/>
              <w:rPr>
                <w:i/>
                <w:iCs/>
              </w:rPr>
            </w:pPr>
            <w:r w:rsidRPr="005215B4">
              <w:rPr>
                <w:i/>
                <w:iCs/>
              </w:rPr>
              <w:t>Summa Totala skatteintäkter före justering</w:t>
            </w:r>
          </w:p>
        </w:tc>
        <w:tc>
          <w:tcPr>
            <w:tcW w:w="834" w:type="pct"/>
            <w:noWrap/>
            <w:hideMark/>
          </w:tcPr>
          <w:p w14:paraId="6B50C209" w14:textId="77777777" w:rsidR="005B1647" w:rsidRPr="0059438F"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r w:rsidRPr="0059438F">
              <w:rPr>
                <w:i/>
                <w:iCs/>
              </w:rPr>
              <w:t>2 153 808</w:t>
            </w:r>
          </w:p>
        </w:tc>
        <w:tc>
          <w:tcPr>
            <w:tcW w:w="834" w:type="pct"/>
            <w:noWrap/>
            <w:hideMark/>
          </w:tcPr>
          <w:p w14:paraId="1430C324" w14:textId="77777777" w:rsidR="005B1647" w:rsidRPr="0059438F"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r w:rsidRPr="0059438F">
              <w:rPr>
                <w:i/>
                <w:iCs/>
              </w:rPr>
              <w:t>2 106 938</w:t>
            </w:r>
          </w:p>
        </w:tc>
      </w:tr>
      <w:tr w:rsidR="00155607" w14:paraId="23312DFE"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332" w:type="pct"/>
            <w:noWrap/>
            <w:hideMark/>
          </w:tcPr>
          <w:p w14:paraId="789E9F95" w14:textId="4D2EF954" w:rsidR="005B1647" w:rsidRPr="009167A5" w:rsidRDefault="005B1647" w:rsidP="005B1647">
            <w:pPr>
              <w:pStyle w:val="Tabell"/>
            </w:pPr>
            <w:r w:rsidRPr="009167A5">
              <w:t>Justering till belopp enligt ÅRS 2018</w:t>
            </w:r>
          </w:p>
        </w:tc>
        <w:tc>
          <w:tcPr>
            <w:tcW w:w="834" w:type="pct"/>
            <w:noWrap/>
            <w:hideMark/>
          </w:tcPr>
          <w:p w14:paraId="785D02A6" w14:textId="77777777" w:rsidR="005B1647" w:rsidRPr="009167A5"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834" w:type="pct"/>
            <w:noWrap/>
            <w:hideMark/>
          </w:tcPr>
          <w:p w14:paraId="233B8D52" w14:textId="77777777" w:rsidR="005B1647" w:rsidRPr="009167A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167A5">
              <w:t>4 018</w:t>
            </w:r>
          </w:p>
        </w:tc>
      </w:tr>
      <w:tr w:rsidR="00155607" w14:paraId="30BE2298"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332" w:type="pct"/>
            <w:noWrap/>
            <w:hideMark/>
          </w:tcPr>
          <w:p w14:paraId="014AEA10" w14:textId="77777777" w:rsidR="005B1647" w:rsidRPr="00B769A9" w:rsidRDefault="005B1647" w:rsidP="005B1647">
            <w:pPr>
              <w:pStyle w:val="Tabell"/>
              <w:rPr>
                <w:i/>
                <w:iCs/>
              </w:rPr>
            </w:pPr>
            <w:r w:rsidRPr="00B769A9">
              <w:rPr>
                <w:i/>
                <w:iCs/>
              </w:rPr>
              <w:t>Totala skatteintäkter</w:t>
            </w:r>
          </w:p>
        </w:tc>
        <w:tc>
          <w:tcPr>
            <w:tcW w:w="834" w:type="pct"/>
            <w:noWrap/>
            <w:hideMark/>
          </w:tcPr>
          <w:p w14:paraId="32021658" w14:textId="77777777" w:rsidR="005B1647" w:rsidRPr="00B769A9"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r w:rsidRPr="00B769A9">
              <w:rPr>
                <w:i/>
                <w:iCs/>
              </w:rPr>
              <w:t>2 153 808</w:t>
            </w:r>
          </w:p>
        </w:tc>
        <w:tc>
          <w:tcPr>
            <w:tcW w:w="834" w:type="pct"/>
            <w:noWrap/>
            <w:hideMark/>
          </w:tcPr>
          <w:p w14:paraId="15200018" w14:textId="77777777" w:rsidR="005B1647" w:rsidRPr="00B769A9"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r w:rsidRPr="00B769A9">
              <w:rPr>
                <w:i/>
                <w:iCs/>
              </w:rPr>
              <w:t>2 110 956</w:t>
            </w:r>
          </w:p>
        </w:tc>
      </w:tr>
      <w:tr w:rsidR="00155607" w14:paraId="0941F957"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332" w:type="pct"/>
            <w:noWrap/>
            <w:hideMark/>
          </w:tcPr>
          <w:p w14:paraId="139422D0" w14:textId="77777777" w:rsidR="005B1647" w:rsidRPr="009167A5" w:rsidRDefault="005B1647" w:rsidP="005B1647">
            <w:pPr>
              <w:pStyle w:val="Tabell"/>
            </w:pPr>
            <w:r w:rsidRPr="009167A5">
              <w:t>Avgår: Kommunala skatter</w:t>
            </w:r>
          </w:p>
        </w:tc>
        <w:tc>
          <w:tcPr>
            <w:tcW w:w="834" w:type="pct"/>
            <w:noWrap/>
            <w:hideMark/>
          </w:tcPr>
          <w:p w14:paraId="350853FA" w14:textId="77777777" w:rsidR="005B1647" w:rsidRPr="009167A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167A5">
              <w:t>-760 551</w:t>
            </w:r>
          </w:p>
        </w:tc>
        <w:tc>
          <w:tcPr>
            <w:tcW w:w="834" w:type="pct"/>
            <w:noWrap/>
            <w:hideMark/>
          </w:tcPr>
          <w:p w14:paraId="1B8A67D1" w14:textId="77777777" w:rsidR="005B1647" w:rsidRPr="009167A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167A5">
              <w:t>-744 183</w:t>
            </w:r>
          </w:p>
        </w:tc>
      </w:tr>
      <w:tr w:rsidR="00155607" w14:paraId="43072318"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332" w:type="pct"/>
            <w:noWrap/>
            <w:hideMark/>
          </w:tcPr>
          <w:p w14:paraId="28CEC9B1" w14:textId="77777777" w:rsidR="005B1647" w:rsidRPr="009167A5" w:rsidRDefault="005B1647" w:rsidP="005B1647">
            <w:pPr>
              <w:pStyle w:val="Tabell"/>
            </w:pPr>
            <w:r w:rsidRPr="009167A5">
              <w:t>Avgår: Avgifter till ålderspensionssystemet (inkomstpension)</w:t>
            </w:r>
          </w:p>
        </w:tc>
        <w:tc>
          <w:tcPr>
            <w:tcW w:w="834" w:type="pct"/>
            <w:noWrap/>
            <w:hideMark/>
          </w:tcPr>
          <w:p w14:paraId="201C5705" w14:textId="77777777" w:rsidR="005B1647" w:rsidRPr="009167A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167A5">
              <w:t>-266 499</w:t>
            </w:r>
          </w:p>
        </w:tc>
        <w:tc>
          <w:tcPr>
            <w:tcW w:w="834" w:type="pct"/>
            <w:noWrap/>
            <w:hideMark/>
          </w:tcPr>
          <w:p w14:paraId="7A431020" w14:textId="77777777" w:rsidR="005B1647" w:rsidRPr="009167A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167A5">
              <w:t>-256 745</w:t>
            </w:r>
          </w:p>
        </w:tc>
      </w:tr>
      <w:tr w:rsidR="00155607" w14:paraId="03DA3B2B"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332" w:type="pct"/>
            <w:noWrap/>
            <w:hideMark/>
          </w:tcPr>
          <w:p w14:paraId="04BA4733" w14:textId="77777777" w:rsidR="005B1647" w:rsidRPr="009167A5" w:rsidRDefault="005B1647" w:rsidP="005B1647">
            <w:pPr>
              <w:pStyle w:val="Tabell"/>
            </w:pPr>
            <w:r w:rsidRPr="009167A5">
              <w:t>Avgår: EU-skatter</w:t>
            </w:r>
          </w:p>
        </w:tc>
        <w:tc>
          <w:tcPr>
            <w:tcW w:w="834" w:type="pct"/>
            <w:noWrap/>
            <w:hideMark/>
          </w:tcPr>
          <w:p w14:paraId="794A17E9" w14:textId="77777777" w:rsidR="005B1647" w:rsidRPr="009167A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167A5">
              <w:t>-6 864</w:t>
            </w:r>
          </w:p>
        </w:tc>
        <w:tc>
          <w:tcPr>
            <w:tcW w:w="834" w:type="pct"/>
            <w:noWrap/>
            <w:hideMark/>
          </w:tcPr>
          <w:p w14:paraId="2A84422D" w14:textId="77777777" w:rsidR="005B1647" w:rsidRPr="009167A5"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r w:rsidRPr="009167A5">
              <w:rPr>
                <w:i/>
                <w:iCs/>
              </w:rPr>
              <w:t>-6 498</w:t>
            </w:r>
          </w:p>
        </w:tc>
      </w:tr>
      <w:tr w:rsidR="00155607" w14:paraId="661CA63A"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332" w:type="pct"/>
            <w:noWrap/>
            <w:hideMark/>
          </w:tcPr>
          <w:p w14:paraId="1DB3145B" w14:textId="77777777" w:rsidR="005B1647" w:rsidRPr="009167A5" w:rsidRDefault="005B1647" w:rsidP="005B1647">
            <w:pPr>
              <w:pStyle w:val="Tabell"/>
              <w:rPr>
                <w:i/>
                <w:iCs/>
              </w:rPr>
            </w:pPr>
            <w:r w:rsidRPr="009167A5">
              <w:rPr>
                <w:i/>
                <w:iCs/>
              </w:rPr>
              <w:t>Summa Statens skatteintäkter före justering</w:t>
            </w:r>
          </w:p>
        </w:tc>
        <w:tc>
          <w:tcPr>
            <w:tcW w:w="834" w:type="pct"/>
            <w:noWrap/>
            <w:hideMark/>
          </w:tcPr>
          <w:p w14:paraId="7A209AAE" w14:textId="77777777" w:rsidR="005B1647" w:rsidRPr="009167A5"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r w:rsidRPr="009167A5">
              <w:rPr>
                <w:i/>
                <w:iCs/>
              </w:rPr>
              <w:t>1 119 895</w:t>
            </w:r>
          </w:p>
        </w:tc>
        <w:tc>
          <w:tcPr>
            <w:tcW w:w="834" w:type="pct"/>
            <w:noWrap/>
            <w:hideMark/>
          </w:tcPr>
          <w:p w14:paraId="4FDB0B2F" w14:textId="77777777" w:rsidR="005B1647" w:rsidRPr="009167A5"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r w:rsidRPr="009167A5">
              <w:rPr>
                <w:i/>
                <w:iCs/>
              </w:rPr>
              <w:t>1 103 531</w:t>
            </w:r>
          </w:p>
        </w:tc>
      </w:tr>
      <w:tr w:rsidR="00155607" w14:paraId="7421F574"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332" w:type="pct"/>
            <w:noWrap/>
            <w:hideMark/>
          </w:tcPr>
          <w:p w14:paraId="030EE8AF" w14:textId="3FBA5A58" w:rsidR="005B1647" w:rsidRPr="009167A5" w:rsidRDefault="005B1647" w:rsidP="005B1647">
            <w:pPr>
              <w:pStyle w:val="Tabell"/>
            </w:pPr>
            <w:r w:rsidRPr="009167A5">
              <w:t>Justering till belopp enligt ÅRS 2018</w:t>
            </w:r>
          </w:p>
        </w:tc>
        <w:tc>
          <w:tcPr>
            <w:tcW w:w="834" w:type="pct"/>
            <w:noWrap/>
            <w:hideMark/>
          </w:tcPr>
          <w:p w14:paraId="6E014648" w14:textId="77777777" w:rsidR="005B1647" w:rsidRPr="009167A5"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834" w:type="pct"/>
            <w:noWrap/>
            <w:hideMark/>
          </w:tcPr>
          <w:p w14:paraId="41F227A7" w14:textId="77777777" w:rsidR="005B1647" w:rsidRPr="009167A5"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r w:rsidRPr="009167A5">
              <w:rPr>
                <w:i/>
                <w:iCs/>
              </w:rPr>
              <w:t>-2 260</w:t>
            </w:r>
          </w:p>
        </w:tc>
      </w:tr>
      <w:tr w:rsidR="00155607" w14:paraId="55D2630B"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332" w:type="pct"/>
            <w:hideMark/>
          </w:tcPr>
          <w:p w14:paraId="3D61D3A9" w14:textId="77777777" w:rsidR="005B1647" w:rsidRPr="009167A5" w:rsidRDefault="005B1647" w:rsidP="005B1647">
            <w:pPr>
              <w:pStyle w:val="Tabell"/>
            </w:pPr>
            <w:r w:rsidRPr="009167A5">
              <w:t>Statens skatteintäkter enligt avgränsningen i statens budget</w:t>
            </w:r>
          </w:p>
        </w:tc>
        <w:tc>
          <w:tcPr>
            <w:tcW w:w="834" w:type="pct"/>
            <w:noWrap/>
            <w:hideMark/>
          </w:tcPr>
          <w:p w14:paraId="6D01BE81" w14:textId="77777777" w:rsidR="005B1647" w:rsidRPr="009167A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167A5">
              <w:t>1 119 895</w:t>
            </w:r>
          </w:p>
        </w:tc>
        <w:tc>
          <w:tcPr>
            <w:tcW w:w="834" w:type="pct"/>
            <w:noWrap/>
            <w:hideMark/>
          </w:tcPr>
          <w:p w14:paraId="76F64FF9" w14:textId="77777777" w:rsidR="005B1647" w:rsidRPr="009167A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167A5">
              <w:t>1 101 271</w:t>
            </w:r>
          </w:p>
        </w:tc>
      </w:tr>
      <w:tr w:rsidR="00155607" w14:paraId="032E793D"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332" w:type="pct"/>
            <w:noWrap/>
            <w:hideMark/>
          </w:tcPr>
          <w:p w14:paraId="247A425A" w14:textId="77777777" w:rsidR="005B1647" w:rsidRPr="009167A5" w:rsidRDefault="005B1647" w:rsidP="005B1647">
            <w:pPr>
              <w:pStyle w:val="Tabell"/>
            </w:pPr>
            <w:r w:rsidRPr="009167A5">
              <w:t>Tillkommer, avgränsningsskillnader m.m.</w:t>
            </w:r>
          </w:p>
        </w:tc>
        <w:tc>
          <w:tcPr>
            <w:tcW w:w="834" w:type="pct"/>
            <w:noWrap/>
            <w:hideMark/>
          </w:tcPr>
          <w:p w14:paraId="015036B0" w14:textId="77777777" w:rsidR="005B1647" w:rsidRPr="009167A5"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834" w:type="pct"/>
            <w:noWrap/>
            <w:hideMark/>
          </w:tcPr>
          <w:p w14:paraId="7D4EB60E" w14:textId="77777777" w:rsidR="005B1647" w:rsidRPr="009167A5"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r>
      <w:tr w:rsidR="00155607" w14:paraId="28EDBD47"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332" w:type="pct"/>
            <w:noWrap/>
            <w:hideMark/>
          </w:tcPr>
          <w:p w14:paraId="76BCCBDC" w14:textId="77777777" w:rsidR="005B1647" w:rsidRPr="009167A5" w:rsidRDefault="005B1647" w:rsidP="005B1647">
            <w:pPr>
              <w:pStyle w:val="Tabell"/>
            </w:pPr>
            <w:r w:rsidRPr="009167A5">
              <w:t>Skatter hänförliga till tidigare år</w:t>
            </w:r>
          </w:p>
        </w:tc>
        <w:tc>
          <w:tcPr>
            <w:tcW w:w="834" w:type="pct"/>
            <w:noWrap/>
            <w:hideMark/>
          </w:tcPr>
          <w:p w14:paraId="43E59B53" w14:textId="77777777" w:rsidR="005B1647" w:rsidRPr="009167A5"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834" w:type="pct"/>
            <w:noWrap/>
            <w:hideMark/>
          </w:tcPr>
          <w:p w14:paraId="5A84A847" w14:textId="77777777" w:rsidR="005B1647" w:rsidRPr="009167A5"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r>
      <w:tr w:rsidR="00155607" w14:paraId="43831567"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332" w:type="pct"/>
            <w:noWrap/>
            <w:hideMark/>
          </w:tcPr>
          <w:p w14:paraId="48829400" w14:textId="77777777" w:rsidR="005B1647" w:rsidRPr="009167A5" w:rsidRDefault="005B1647" w:rsidP="005B1647">
            <w:pPr>
              <w:pStyle w:val="Tabell"/>
            </w:pPr>
            <w:r w:rsidRPr="009167A5">
              <w:t>varav 2018</w:t>
            </w:r>
          </w:p>
        </w:tc>
        <w:tc>
          <w:tcPr>
            <w:tcW w:w="834" w:type="pct"/>
            <w:noWrap/>
            <w:hideMark/>
          </w:tcPr>
          <w:p w14:paraId="547491ED" w14:textId="77777777" w:rsidR="005B1647" w:rsidRPr="009167A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167A5">
              <w:t>-1 992</w:t>
            </w:r>
          </w:p>
        </w:tc>
        <w:tc>
          <w:tcPr>
            <w:tcW w:w="834" w:type="pct"/>
            <w:noWrap/>
            <w:hideMark/>
          </w:tcPr>
          <w:p w14:paraId="170F0758" w14:textId="77777777" w:rsidR="005B1647" w:rsidRPr="009167A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167A5">
              <w:t>8 502</w:t>
            </w:r>
          </w:p>
        </w:tc>
      </w:tr>
      <w:tr w:rsidR="00155607" w14:paraId="16D8DB46"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332" w:type="pct"/>
            <w:hideMark/>
          </w:tcPr>
          <w:p w14:paraId="3793788F" w14:textId="77777777" w:rsidR="005B1647" w:rsidRPr="009167A5" w:rsidRDefault="005B1647" w:rsidP="005B1647">
            <w:pPr>
              <w:pStyle w:val="Tabell"/>
            </w:pPr>
            <w:r w:rsidRPr="009167A5">
              <w:t>varav 2017</w:t>
            </w:r>
          </w:p>
        </w:tc>
        <w:tc>
          <w:tcPr>
            <w:tcW w:w="834" w:type="pct"/>
            <w:noWrap/>
            <w:hideMark/>
          </w:tcPr>
          <w:p w14:paraId="2F84E88E" w14:textId="77777777" w:rsidR="005B1647" w:rsidRPr="009167A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167A5">
              <w:t>1 621</w:t>
            </w:r>
          </w:p>
        </w:tc>
        <w:tc>
          <w:tcPr>
            <w:tcW w:w="834" w:type="pct"/>
            <w:noWrap/>
            <w:hideMark/>
          </w:tcPr>
          <w:p w14:paraId="18DA6AED" w14:textId="77777777" w:rsidR="005B1647" w:rsidRPr="009167A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167A5">
              <w:t>-515</w:t>
            </w:r>
          </w:p>
        </w:tc>
      </w:tr>
      <w:tr w:rsidR="00155607" w14:paraId="55527A8F"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332" w:type="pct"/>
            <w:noWrap/>
            <w:hideMark/>
          </w:tcPr>
          <w:p w14:paraId="4E0FE721" w14:textId="77777777" w:rsidR="005B1647" w:rsidRPr="009167A5" w:rsidRDefault="005B1647" w:rsidP="005B1647">
            <w:pPr>
              <w:pStyle w:val="Tabell"/>
            </w:pPr>
            <w:r w:rsidRPr="009167A5">
              <w:t>Avgifter till ålderspensionssystemet</w:t>
            </w:r>
          </w:p>
        </w:tc>
        <w:tc>
          <w:tcPr>
            <w:tcW w:w="834" w:type="pct"/>
            <w:noWrap/>
            <w:hideMark/>
          </w:tcPr>
          <w:p w14:paraId="5322B88D" w14:textId="77777777" w:rsidR="005B1647" w:rsidRPr="009167A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167A5">
              <w:t>266 499</w:t>
            </w:r>
          </w:p>
        </w:tc>
        <w:tc>
          <w:tcPr>
            <w:tcW w:w="834" w:type="pct"/>
            <w:noWrap/>
            <w:hideMark/>
          </w:tcPr>
          <w:p w14:paraId="760ED1B6" w14:textId="77777777" w:rsidR="005B1647" w:rsidRPr="009167A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167A5">
              <w:t>256 745</w:t>
            </w:r>
          </w:p>
        </w:tc>
      </w:tr>
      <w:tr w:rsidR="00155607" w14:paraId="5834B656"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332" w:type="pct"/>
            <w:noWrap/>
            <w:hideMark/>
          </w:tcPr>
          <w:p w14:paraId="0147A269" w14:textId="77777777" w:rsidR="005B1647" w:rsidRPr="009167A5" w:rsidRDefault="005B1647" w:rsidP="005B1647">
            <w:pPr>
              <w:pStyle w:val="Tabell"/>
            </w:pPr>
            <w:r w:rsidRPr="009167A5">
              <w:t>Avgifter till premiepensionssystemet</w:t>
            </w:r>
          </w:p>
        </w:tc>
        <w:tc>
          <w:tcPr>
            <w:tcW w:w="834" w:type="pct"/>
            <w:noWrap/>
            <w:hideMark/>
          </w:tcPr>
          <w:p w14:paraId="342E3744" w14:textId="77777777" w:rsidR="005B1647" w:rsidRPr="009167A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167A5">
              <w:t>41 088</w:t>
            </w:r>
          </w:p>
        </w:tc>
        <w:tc>
          <w:tcPr>
            <w:tcW w:w="834" w:type="pct"/>
            <w:noWrap/>
            <w:hideMark/>
          </w:tcPr>
          <w:p w14:paraId="6C0AEA1E" w14:textId="77777777" w:rsidR="005B1647" w:rsidRPr="009167A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167A5">
              <w:t>38 775</w:t>
            </w:r>
          </w:p>
        </w:tc>
      </w:tr>
      <w:tr w:rsidR="00155607" w14:paraId="7943DAC7"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332" w:type="pct"/>
            <w:noWrap/>
            <w:hideMark/>
          </w:tcPr>
          <w:p w14:paraId="00565E38" w14:textId="77777777" w:rsidR="005B1647" w:rsidRPr="009167A5" w:rsidRDefault="005B1647" w:rsidP="005B1647">
            <w:pPr>
              <w:pStyle w:val="Tabell"/>
            </w:pPr>
            <w:r w:rsidRPr="009167A5">
              <w:t>EU-skatter</w:t>
            </w:r>
          </w:p>
        </w:tc>
        <w:tc>
          <w:tcPr>
            <w:tcW w:w="834" w:type="pct"/>
            <w:noWrap/>
            <w:hideMark/>
          </w:tcPr>
          <w:p w14:paraId="0C693355" w14:textId="77777777" w:rsidR="005B1647" w:rsidRPr="009167A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167A5">
              <w:t>6 864</w:t>
            </w:r>
          </w:p>
        </w:tc>
        <w:tc>
          <w:tcPr>
            <w:tcW w:w="834" w:type="pct"/>
            <w:noWrap/>
            <w:hideMark/>
          </w:tcPr>
          <w:p w14:paraId="3AE30512" w14:textId="77777777" w:rsidR="005B1647" w:rsidRPr="0059438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9438F">
              <w:t>6 498</w:t>
            </w:r>
          </w:p>
        </w:tc>
      </w:tr>
      <w:tr w:rsidR="00155607" w14:paraId="3B2D06D2"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332" w:type="pct"/>
            <w:hideMark/>
          </w:tcPr>
          <w:p w14:paraId="4D092F79" w14:textId="77777777" w:rsidR="005B1647" w:rsidRPr="009167A5" w:rsidRDefault="005B1647" w:rsidP="005B1647">
            <w:pPr>
              <w:pStyle w:val="Tabell"/>
            </w:pPr>
            <w:r w:rsidRPr="009167A5">
              <w:t>Kommunala utjämningsavgifter LSS</w:t>
            </w:r>
          </w:p>
        </w:tc>
        <w:tc>
          <w:tcPr>
            <w:tcW w:w="834" w:type="pct"/>
            <w:noWrap/>
            <w:hideMark/>
          </w:tcPr>
          <w:p w14:paraId="746F074D" w14:textId="77777777" w:rsidR="005B1647" w:rsidRPr="009167A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167A5">
              <w:t>4 506</w:t>
            </w:r>
          </w:p>
        </w:tc>
        <w:tc>
          <w:tcPr>
            <w:tcW w:w="834" w:type="pct"/>
            <w:noWrap/>
            <w:hideMark/>
          </w:tcPr>
          <w:p w14:paraId="627806B6" w14:textId="77777777" w:rsidR="005B1647" w:rsidRPr="009167A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167A5">
              <w:t>4 094</w:t>
            </w:r>
          </w:p>
        </w:tc>
      </w:tr>
      <w:tr w:rsidR="00155607" w14:paraId="496B69F3"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332" w:type="pct"/>
            <w:hideMark/>
          </w:tcPr>
          <w:p w14:paraId="5842510C" w14:textId="77777777" w:rsidR="005B1647" w:rsidRPr="009167A5" w:rsidRDefault="005B1647" w:rsidP="005B1647">
            <w:pPr>
              <w:pStyle w:val="Tabell"/>
            </w:pPr>
            <w:r w:rsidRPr="009167A5">
              <w:t xml:space="preserve">Inkomstutjämningsavgift, kostnadsutjämningsavgift  </w:t>
            </w:r>
          </w:p>
        </w:tc>
        <w:tc>
          <w:tcPr>
            <w:tcW w:w="834" w:type="pct"/>
            <w:noWrap/>
            <w:hideMark/>
          </w:tcPr>
          <w:p w14:paraId="032C2A21" w14:textId="77777777" w:rsidR="005B1647" w:rsidRPr="009167A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167A5">
              <w:t>19 145</w:t>
            </w:r>
          </w:p>
        </w:tc>
        <w:tc>
          <w:tcPr>
            <w:tcW w:w="834" w:type="pct"/>
            <w:noWrap/>
            <w:hideMark/>
          </w:tcPr>
          <w:p w14:paraId="5058F5A0" w14:textId="77777777" w:rsidR="005B1647" w:rsidRPr="009167A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167A5">
              <w:t>18 261</w:t>
            </w:r>
          </w:p>
        </w:tc>
      </w:tr>
      <w:tr w:rsidR="00155607" w14:paraId="38CC69F1"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332" w:type="pct"/>
            <w:noWrap/>
            <w:hideMark/>
          </w:tcPr>
          <w:p w14:paraId="22EFC6B1" w14:textId="0D4E72EC" w:rsidR="005B1647" w:rsidRPr="00B769A9" w:rsidRDefault="005B1647" w:rsidP="005B1647">
            <w:pPr>
              <w:pStyle w:val="Tabell"/>
              <w:rPr>
                <w:b/>
                <w:bCs/>
              </w:rPr>
            </w:pPr>
            <w:r w:rsidRPr="00B769A9">
              <w:rPr>
                <w:b/>
                <w:bCs/>
              </w:rPr>
              <w:t>Elimineringar m.m.</w:t>
            </w:r>
          </w:p>
        </w:tc>
        <w:tc>
          <w:tcPr>
            <w:tcW w:w="834" w:type="pct"/>
            <w:noWrap/>
            <w:hideMark/>
          </w:tcPr>
          <w:p w14:paraId="63A62813" w14:textId="77777777" w:rsidR="005B1647" w:rsidRPr="009167A5"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834" w:type="pct"/>
            <w:noWrap/>
            <w:hideMark/>
          </w:tcPr>
          <w:p w14:paraId="785C4E72" w14:textId="77777777" w:rsidR="005B1647" w:rsidRPr="009167A5"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r>
      <w:tr w:rsidR="00155607" w14:paraId="15091427"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332" w:type="pct"/>
            <w:noWrap/>
            <w:hideMark/>
          </w:tcPr>
          <w:p w14:paraId="41B5BB60" w14:textId="77777777" w:rsidR="005B1647" w:rsidRPr="009167A5" w:rsidRDefault="005B1647" w:rsidP="005B1647">
            <w:pPr>
              <w:pStyle w:val="Tabell"/>
            </w:pPr>
            <w:r w:rsidRPr="009167A5">
              <w:t>Eliminering av statliga myndigheters avräknade moms</w:t>
            </w:r>
          </w:p>
        </w:tc>
        <w:tc>
          <w:tcPr>
            <w:tcW w:w="834" w:type="pct"/>
            <w:noWrap/>
            <w:hideMark/>
          </w:tcPr>
          <w:p w14:paraId="73E21682" w14:textId="77777777" w:rsidR="005B1647" w:rsidRPr="009167A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167A5">
              <w:t>-34 077</w:t>
            </w:r>
          </w:p>
        </w:tc>
        <w:tc>
          <w:tcPr>
            <w:tcW w:w="834" w:type="pct"/>
            <w:noWrap/>
            <w:hideMark/>
          </w:tcPr>
          <w:p w14:paraId="438661C0" w14:textId="77777777" w:rsidR="005B1647" w:rsidRPr="009167A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167A5">
              <w:t>-32 585</w:t>
            </w:r>
          </w:p>
        </w:tc>
      </w:tr>
      <w:tr w:rsidR="00155607" w14:paraId="1856C83B"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332" w:type="pct"/>
            <w:noWrap/>
            <w:hideMark/>
          </w:tcPr>
          <w:p w14:paraId="423A44AA" w14:textId="77777777" w:rsidR="005B1647" w:rsidRPr="009167A5" w:rsidRDefault="005B1647" w:rsidP="005B1647">
            <w:pPr>
              <w:pStyle w:val="Tabell"/>
            </w:pPr>
            <w:r w:rsidRPr="009167A5">
              <w:t>Eliminering av statens arbetsgivaravgifter</w:t>
            </w:r>
          </w:p>
        </w:tc>
        <w:tc>
          <w:tcPr>
            <w:tcW w:w="834" w:type="pct"/>
            <w:noWrap/>
            <w:hideMark/>
          </w:tcPr>
          <w:p w14:paraId="5068F490" w14:textId="77777777" w:rsidR="005B1647" w:rsidRPr="009167A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167A5">
              <w:t>-35 166</w:t>
            </w:r>
          </w:p>
        </w:tc>
        <w:tc>
          <w:tcPr>
            <w:tcW w:w="834" w:type="pct"/>
            <w:noWrap/>
            <w:hideMark/>
          </w:tcPr>
          <w:p w14:paraId="657B2B1A" w14:textId="77777777" w:rsidR="005B1647" w:rsidRPr="009167A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167A5">
              <w:t>-34 330</w:t>
            </w:r>
          </w:p>
        </w:tc>
      </w:tr>
      <w:tr w:rsidR="00155607" w14:paraId="544C2B6A"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332" w:type="pct"/>
            <w:noWrap/>
            <w:hideMark/>
          </w:tcPr>
          <w:p w14:paraId="1F8D5617" w14:textId="77777777" w:rsidR="005B1647" w:rsidRPr="009167A5" w:rsidRDefault="005B1647" w:rsidP="005B1647">
            <w:pPr>
              <w:pStyle w:val="Tabell"/>
            </w:pPr>
            <w:r w:rsidRPr="009167A5">
              <w:t>Eliminering av särskild löneskatt på pensionskostnader</w:t>
            </w:r>
          </w:p>
        </w:tc>
        <w:tc>
          <w:tcPr>
            <w:tcW w:w="834" w:type="pct"/>
            <w:noWrap/>
            <w:hideMark/>
          </w:tcPr>
          <w:p w14:paraId="0C2C61E3" w14:textId="77777777" w:rsidR="005B1647" w:rsidRPr="009167A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167A5">
              <w:t>-4 202</w:t>
            </w:r>
          </w:p>
        </w:tc>
        <w:tc>
          <w:tcPr>
            <w:tcW w:w="834" w:type="pct"/>
            <w:noWrap/>
            <w:hideMark/>
          </w:tcPr>
          <w:p w14:paraId="1DB3F76A" w14:textId="77777777" w:rsidR="005B1647" w:rsidRPr="009167A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167A5">
              <w:t>-4 056</w:t>
            </w:r>
          </w:p>
        </w:tc>
      </w:tr>
      <w:tr w:rsidR="00155607" w14:paraId="092A7341"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332" w:type="pct"/>
            <w:noWrap/>
            <w:hideMark/>
          </w:tcPr>
          <w:p w14:paraId="2FD8717D" w14:textId="77777777" w:rsidR="005B1647" w:rsidRPr="009167A5" w:rsidRDefault="005B1647" w:rsidP="005B1647">
            <w:pPr>
              <w:pStyle w:val="Tabell"/>
            </w:pPr>
            <w:r w:rsidRPr="009167A5">
              <w:t>Eliminering av myndigheters skatter m.m.</w:t>
            </w:r>
          </w:p>
        </w:tc>
        <w:tc>
          <w:tcPr>
            <w:tcW w:w="834" w:type="pct"/>
            <w:noWrap/>
            <w:hideMark/>
          </w:tcPr>
          <w:p w14:paraId="1D86A300" w14:textId="77777777" w:rsidR="005B1647" w:rsidRPr="009167A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167A5">
              <w:t>-135</w:t>
            </w:r>
          </w:p>
        </w:tc>
        <w:tc>
          <w:tcPr>
            <w:tcW w:w="834" w:type="pct"/>
            <w:noWrap/>
            <w:hideMark/>
          </w:tcPr>
          <w:p w14:paraId="512801A1" w14:textId="77777777" w:rsidR="005B1647" w:rsidRPr="009167A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167A5">
              <w:t>-149</w:t>
            </w:r>
          </w:p>
        </w:tc>
      </w:tr>
      <w:tr w:rsidR="00155607" w14:paraId="3C942DC0"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332" w:type="pct"/>
            <w:hideMark/>
          </w:tcPr>
          <w:p w14:paraId="744B88E0" w14:textId="77777777" w:rsidR="005B1647" w:rsidRPr="009167A5" w:rsidRDefault="005B1647" w:rsidP="005B1647">
            <w:pPr>
              <w:pStyle w:val="Tabell"/>
            </w:pPr>
            <w:r w:rsidRPr="009167A5">
              <w:t>Justering för värdereglering av restförda skatter</w:t>
            </w:r>
          </w:p>
        </w:tc>
        <w:tc>
          <w:tcPr>
            <w:tcW w:w="834" w:type="pct"/>
            <w:noWrap/>
            <w:hideMark/>
          </w:tcPr>
          <w:p w14:paraId="10CEEEA4" w14:textId="77777777" w:rsidR="005B1647" w:rsidRPr="009167A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167A5">
              <w:t>2 486</w:t>
            </w:r>
          </w:p>
        </w:tc>
        <w:tc>
          <w:tcPr>
            <w:tcW w:w="834" w:type="pct"/>
            <w:noWrap/>
            <w:hideMark/>
          </w:tcPr>
          <w:p w14:paraId="6DA5C764" w14:textId="77777777" w:rsidR="005B1647" w:rsidRPr="009167A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167A5">
              <w:t>736</w:t>
            </w:r>
          </w:p>
        </w:tc>
      </w:tr>
      <w:tr w:rsidR="00155607" w14:paraId="1BABEDE0"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332" w:type="pct"/>
            <w:noWrap/>
            <w:hideMark/>
          </w:tcPr>
          <w:p w14:paraId="0EF067C8" w14:textId="77777777" w:rsidR="005B1647" w:rsidRPr="009167A5" w:rsidRDefault="005B1647" w:rsidP="005B1647">
            <w:pPr>
              <w:pStyle w:val="Tabell"/>
              <w:rPr>
                <w:i/>
                <w:iCs/>
              </w:rPr>
            </w:pPr>
            <w:r w:rsidRPr="009167A5">
              <w:rPr>
                <w:i/>
                <w:iCs/>
              </w:rPr>
              <w:t>Summa Total före justering</w:t>
            </w:r>
          </w:p>
        </w:tc>
        <w:tc>
          <w:tcPr>
            <w:tcW w:w="834" w:type="pct"/>
            <w:noWrap/>
            <w:hideMark/>
          </w:tcPr>
          <w:p w14:paraId="37CA18DB" w14:textId="77777777" w:rsidR="005B1647" w:rsidRPr="009167A5"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r w:rsidRPr="009167A5">
              <w:rPr>
                <w:i/>
                <w:iCs/>
              </w:rPr>
              <w:t>1 386 530</w:t>
            </w:r>
          </w:p>
        </w:tc>
        <w:tc>
          <w:tcPr>
            <w:tcW w:w="834" w:type="pct"/>
            <w:noWrap/>
            <w:hideMark/>
          </w:tcPr>
          <w:p w14:paraId="5F28620C" w14:textId="77777777" w:rsidR="005B1647" w:rsidRPr="009167A5"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r w:rsidRPr="009167A5">
              <w:rPr>
                <w:i/>
                <w:iCs/>
              </w:rPr>
              <w:t>1 363 246</w:t>
            </w:r>
          </w:p>
        </w:tc>
      </w:tr>
      <w:tr w:rsidR="00155607" w14:paraId="2DD17D06"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332" w:type="pct"/>
            <w:noWrap/>
            <w:hideMark/>
          </w:tcPr>
          <w:p w14:paraId="441373EE" w14:textId="5F147279" w:rsidR="005B1647" w:rsidRPr="009167A5" w:rsidRDefault="005B1647" w:rsidP="005B1647">
            <w:pPr>
              <w:pStyle w:val="Tabell"/>
            </w:pPr>
            <w:r w:rsidRPr="009167A5">
              <w:t>Justering till belopp enligt ÅRS 2018</w:t>
            </w:r>
          </w:p>
        </w:tc>
        <w:tc>
          <w:tcPr>
            <w:tcW w:w="834" w:type="pct"/>
            <w:noWrap/>
            <w:hideMark/>
          </w:tcPr>
          <w:p w14:paraId="395338F1" w14:textId="77777777" w:rsidR="005B1647" w:rsidRPr="009167A5"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834" w:type="pct"/>
            <w:noWrap/>
            <w:hideMark/>
          </w:tcPr>
          <w:p w14:paraId="48BC5A54" w14:textId="77777777" w:rsidR="005B1647" w:rsidRPr="009167A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167A5">
              <w:t>234</w:t>
            </w:r>
          </w:p>
        </w:tc>
      </w:tr>
      <w:tr w:rsidR="00155607" w:rsidRPr="007E5169" w14:paraId="58B61011" w14:textId="77777777" w:rsidTr="007E5169">
        <w:trPr>
          <w:cnfStyle w:val="010000000000" w:firstRow="0" w:lastRow="1" w:firstColumn="0" w:lastColumn="0" w:oddVBand="0" w:evenVBand="0" w:oddHBand="0" w:evenHBand="0" w:firstRowFirstColumn="0" w:firstRowLastColumn="0" w:lastRowFirstColumn="0" w:lastRowLastColumn="0"/>
          <w:trHeight w:val="170"/>
        </w:trPr>
        <w:tc>
          <w:tcPr>
            <w:cnfStyle w:val="001000000000" w:firstRow="0" w:lastRow="0" w:firstColumn="1" w:lastColumn="0" w:oddVBand="0" w:evenVBand="0" w:oddHBand="0" w:evenHBand="0" w:firstRowFirstColumn="0" w:firstRowLastColumn="0" w:lastRowFirstColumn="0" w:lastRowLastColumn="0"/>
            <w:tcW w:w="3332" w:type="pct"/>
            <w:noWrap/>
            <w:hideMark/>
          </w:tcPr>
          <w:p w14:paraId="0C101A6E" w14:textId="77777777" w:rsidR="005B1647" w:rsidRPr="007E5169" w:rsidRDefault="005B1647" w:rsidP="007E5169">
            <w:pPr>
              <w:pStyle w:val="Tabell"/>
              <w:keepLines/>
            </w:pPr>
            <w:r w:rsidRPr="007E5169">
              <w:t>Total summa</w:t>
            </w:r>
          </w:p>
        </w:tc>
        <w:tc>
          <w:tcPr>
            <w:tcW w:w="834" w:type="pct"/>
            <w:noWrap/>
            <w:hideMark/>
          </w:tcPr>
          <w:p w14:paraId="60D2A63B" w14:textId="77777777" w:rsidR="005B1647" w:rsidRPr="007E5169" w:rsidRDefault="005B1647" w:rsidP="005B1647">
            <w:pPr>
              <w:pStyle w:val="Tabell"/>
              <w:cnfStyle w:val="010000000000" w:firstRow="0" w:lastRow="1" w:firstColumn="0" w:lastColumn="0" w:oddVBand="0" w:evenVBand="0" w:oddHBand="0" w:evenHBand="0" w:firstRowFirstColumn="0" w:firstRowLastColumn="0" w:lastRowFirstColumn="0" w:lastRowLastColumn="0"/>
            </w:pPr>
            <w:r w:rsidRPr="007E5169">
              <w:t>1 386 530</w:t>
            </w:r>
          </w:p>
        </w:tc>
        <w:tc>
          <w:tcPr>
            <w:tcW w:w="834" w:type="pct"/>
            <w:noWrap/>
            <w:hideMark/>
          </w:tcPr>
          <w:p w14:paraId="0C400F16" w14:textId="77777777" w:rsidR="005B1647" w:rsidRPr="007E5169" w:rsidRDefault="005B1647" w:rsidP="005B1647">
            <w:pPr>
              <w:pStyle w:val="Tabell"/>
              <w:cnfStyle w:val="010000000000" w:firstRow="0" w:lastRow="1" w:firstColumn="0" w:lastColumn="0" w:oddVBand="0" w:evenVBand="0" w:oddHBand="0" w:evenHBand="0" w:firstRowFirstColumn="0" w:firstRowLastColumn="0" w:lastRowFirstColumn="0" w:lastRowLastColumn="0"/>
            </w:pPr>
            <w:r w:rsidRPr="007E5169">
              <w:t>1 363 480</w:t>
            </w:r>
          </w:p>
        </w:tc>
      </w:tr>
    </w:tbl>
    <w:p w14:paraId="0C47FB42" w14:textId="7A5225B5" w:rsidR="005B1647" w:rsidRDefault="005B1647" w:rsidP="005B1647">
      <w:pPr>
        <w:pStyle w:val="Rubrik3utannumrering"/>
      </w:pPr>
      <w:r w:rsidRPr="00B45EC8">
        <w:lastRenderedPageBreak/>
        <w:t>23</w:t>
      </w:r>
      <w:r>
        <w:t xml:space="preserve"> miljarder kronor mer i skatteintäkter</w:t>
      </w:r>
    </w:p>
    <w:p w14:paraId="407ED1EB" w14:textId="112455A4" w:rsidR="005B1647" w:rsidRDefault="005B1647" w:rsidP="005B1647">
      <w:pPr>
        <w:pStyle w:val="Brdtext"/>
      </w:pPr>
      <w:r>
        <w:t>Skatteintäkterna såsom de avgränsas i resultaträkningen ökade med 23 miljarder kronor (1,7 procent) jämfört med 2018. Skatteintäkterna redovisas fullt periodiserade, dvs. det år intäkterna hänför sig till. Eftersom många skatter för ett kalenderår beslutas först i samband med den årliga inkomsttaxeringen, är det slutliga utfallet för skatteintäkterna inte känt förrän drygt ett år efter det aktuella årets utgång. Redovisningen av skatter i årsredovisningen för staten grundas därför till viss del på prognoser. Skillnaden mellan det definitiva utfallet och den prognos som redovisas i årsredovisning för staten kan för enstaka skatter vara stor. Det gäller främst bolagens inkomstskatt och hushållens skatt på kapitalvinster. Avvikelsen för de totala skatterna är däremot liten och uppgår som regel till mellan 0,5 till 1 procent av de slutliga skatteintäkterna.</w:t>
      </w:r>
    </w:p>
    <w:p w14:paraId="5C47EE06" w14:textId="2AA2C76F" w:rsidR="005B1647" w:rsidRDefault="005B1647" w:rsidP="005B1647">
      <w:pPr>
        <w:pStyle w:val="Brdtext"/>
      </w:pPr>
      <w:r>
        <w:t>Den övergripande analysen utgår från de totala skatteintäkterna, som beräknas till 2 154 miljarder kronor för 2019 och som ska jämföras med totalt 2 107 miljarder kronor enligt den nu aktuella bedömningen av skatteintäkter för inkomståret 2018. Det innebär en ökning med 47 miljarder kronor varav kommunernas del är 16 miljarder kronor. Med den nuvarande bedömningen av skatteintäkterna avseende 2019 är ökningen av statens skatter, inklusive avgifter till ålderspensionssystemet, därmed 30 miljarder kronor. Ökningen förklaras framför allt av högre arbetsgivaravgifter, mervärdesskatt och företagens inkomstskatter.</w:t>
      </w:r>
    </w:p>
    <w:p w14:paraId="4E834B39" w14:textId="77777777" w:rsidR="005B1647" w:rsidRDefault="005B1647" w:rsidP="005B1647">
      <w:pPr>
        <w:pStyle w:val="Rubrik3utannumrering"/>
      </w:pPr>
      <w:r>
        <w:t>Skattesänkningar minskar intäkterna från de direkta skatterna på arbete</w:t>
      </w:r>
    </w:p>
    <w:p w14:paraId="1DE9AAE4" w14:textId="03ED1309" w:rsidR="005B1647" w:rsidRDefault="005B1647" w:rsidP="005B1647">
      <w:pPr>
        <w:pStyle w:val="Brdtext"/>
      </w:pPr>
      <w:r>
        <w:t>De direkta skatterna på arbete, nettot av inkomstskatter, allmän pensionsavgift och skattereduktioner, minskade med 1,8 miljarder kronor jämfört med 2018. Kommunernas skatteintäkter ökade med 16 miljarder kronor medan statens intäkter minskade med 18 miljarder kronor. Minskningen av statens intäkter förklaras bl.a. av att riksdagen under hösten 2018 beslutade om att höja jobbskatteavdraget, utöka grundavdraget för pensionärer samt att skiktgränsen för den statliga inkomstskatten skulle höjas. Sammantaget innebär besluten skattesänkningar om knappt 19 miljarder kronor varav 5 miljarder kronor påverkade kommunernas inkomstskatter</w:t>
      </w:r>
      <w:r>
        <w:footnoteReference w:id="5"/>
      </w:r>
      <w:r>
        <w:t>. Minskningen förklaras även av regeringens förslag att enskilda näringsidkare och fysiska personer som är delägare i handelsbolag ges möjlighet att öka avsättningen till periodiseringsfonder avseende beskattningsåret 2019</w:t>
      </w:r>
      <w:r>
        <w:footnoteReference w:id="6"/>
      </w:r>
      <w:r>
        <w:t xml:space="preserve">. Den viktigaste skattebasen för inkomstskatten är utbetalda löner som ökade med 3,9 procent jämfört med ca 4,7 procent de tre senaste åren. Den lägre ökningstakten förklaras av att arbetade timmar minskade medan de ökat med över 2 procent de senaste två åren. </w:t>
      </w:r>
    </w:p>
    <w:p w14:paraId="284DB6DC" w14:textId="730C6178" w:rsidR="005B1647" w:rsidRDefault="005B1647" w:rsidP="005B1647">
      <w:pPr>
        <w:pStyle w:val="Brdtext"/>
      </w:pPr>
      <w:r>
        <w:t>De indirekta skatterna på arbete ökade med 19 miljarder kronor, vilket är en betydligt lägre ökningstakt jämfört året innan. Även för dessa intäkter förklaras den lägre ökningstakten av att arbetade timmar minskat.</w:t>
      </w:r>
    </w:p>
    <w:p w14:paraId="486CDB15" w14:textId="77777777" w:rsidR="005B1647" w:rsidRDefault="005B1647" w:rsidP="005B1647">
      <w:pPr>
        <w:pStyle w:val="Brdtext"/>
      </w:pPr>
      <w:r>
        <w:t>De statliga myndigheternas arbetsgivaravgifter är inomstatliga och har eliminerats vid beräkning av skatteintäkterna. Elimineringen bruttoredovisas i tabellen ovan.</w:t>
      </w:r>
    </w:p>
    <w:p w14:paraId="131D8135" w14:textId="4E9B83B2" w:rsidR="005B1647" w:rsidRDefault="005B1647" w:rsidP="005B1647">
      <w:pPr>
        <w:pStyle w:val="Rubrik3utannumrering"/>
      </w:pPr>
      <w:r>
        <w:lastRenderedPageBreak/>
        <w:t>Svag ökning av intäkter av hushållens skatt på kapital</w:t>
      </w:r>
    </w:p>
    <w:p w14:paraId="6DF29A27" w14:textId="6321B0A2" w:rsidR="005B1647" w:rsidRDefault="005B1647" w:rsidP="005B1647">
      <w:pPr>
        <w:pStyle w:val="Brdtext"/>
      </w:pPr>
      <w:r>
        <w:t>Hushållens kapitalskatter uppgick till 72 miljarder kronor vilket är 2 miljarder kronor mer än 2018. Både utdelningsinkomsterna och ränteutgifterna ökade medan kapitalvinsterna var oförändrade.</w:t>
      </w:r>
    </w:p>
    <w:p w14:paraId="0F10CA73" w14:textId="4B029329" w:rsidR="005B1647" w:rsidRDefault="005B1647" w:rsidP="005B1647">
      <w:pPr>
        <w:pStyle w:val="Rubrik3utannumrering"/>
      </w:pPr>
      <w:r>
        <w:t>Intäkter av företagens inkomstskatt ökade med nästan 10 procent</w:t>
      </w:r>
    </w:p>
    <w:p w14:paraId="1233500F" w14:textId="79F21907" w:rsidR="005B1647" w:rsidRDefault="005B1647" w:rsidP="005B1647">
      <w:pPr>
        <w:pStyle w:val="Brdtext"/>
      </w:pPr>
      <w:r>
        <w:t>Skatt på företagsvinster ökade med 12 miljarder kronor eller 9,1 procent jämfört med en ökning om 4,6 procent 2018. Den lägre ökningstakten 2018 förklaras av att den utländskt avräknade skatten var ovanligt stor detta år.</w:t>
      </w:r>
    </w:p>
    <w:p w14:paraId="5592FE5A" w14:textId="77777777" w:rsidR="005B1647" w:rsidRDefault="005B1647" w:rsidP="005B1647">
      <w:pPr>
        <w:pStyle w:val="Rubrik3utannumrering"/>
      </w:pPr>
      <w:r>
        <w:t>Svag ökning av intäkterna från mervärdesskatt</w:t>
      </w:r>
    </w:p>
    <w:p w14:paraId="0334B7AA" w14:textId="2FDA7697" w:rsidR="005B1647" w:rsidRDefault="005B1647" w:rsidP="005B1647">
      <w:pPr>
        <w:pStyle w:val="Brdtext"/>
      </w:pPr>
      <w:r>
        <w:t>Skatt på konsumtion och insatsvaror ökade med 17 miljarder kronor jämfört med 25 miljarder kronor året innan. Det är intäkterna från mervärdesskatt och energiskatt som förklarar den svagare ökningen. Intäkterna från mervärdesskatt ökade med 15 miljarder kronor jämfört med 20 miljarder kronor året innan. Den lägre ökningstakten förklaras till största delen av konsumtion och investeringar i kommunsektorn. I beloppet mervärdesskatt, 462 miljarder kronor, ingår återbetald mervärdesskatt till statliga myndigheter med 34 miljarder kronor som har eliminerats. Detta är en inomstatlig transaktion som elimineras för att inte påverka det konsoliderade utfallet i statens resultaträkning.</w:t>
      </w:r>
    </w:p>
    <w:p w14:paraId="187696A1" w14:textId="77777777" w:rsidR="005B1647" w:rsidRDefault="005B1647" w:rsidP="005B1647">
      <w:pPr>
        <w:pStyle w:val="Rubrik3utannumrering"/>
      </w:pPr>
      <w:r>
        <w:t>Intäkter av skatt på alkohol och tobak minskade</w:t>
      </w:r>
    </w:p>
    <w:p w14:paraId="187D55DE" w14:textId="1A19D64E" w:rsidR="005B1647" w:rsidRDefault="005B1647" w:rsidP="005B1647">
      <w:pPr>
        <w:pStyle w:val="Brdtext"/>
      </w:pPr>
      <w:r>
        <w:t>Intäkterna av skatt på alkohol och tobak minskade med 0,4 miljarder kronor.</w:t>
      </w:r>
    </w:p>
    <w:p w14:paraId="1B53D2AF" w14:textId="77777777" w:rsidR="005B1647" w:rsidRDefault="005B1647" w:rsidP="005B1647">
      <w:pPr>
        <w:pStyle w:val="Rubrik3utannumrering"/>
      </w:pPr>
      <w:r>
        <w:t>Svag ökning av intäkter från skatt på energi och miljö</w:t>
      </w:r>
    </w:p>
    <w:p w14:paraId="79C63D6A" w14:textId="3ACCF4F1" w:rsidR="005B1647" w:rsidRDefault="005B1647" w:rsidP="005B1647">
      <w:pPr>
        <w:pStyle w:val="Brdtext"/>
      </w:pPr>
      <w:r>
        <w:t>Intäkterna av skatt på energi och miljö ökade med 0,7 miljarder kronor, vilket är lägre än normalt. Den låga ökningen mellan åren förklaras av ändrade periodiseringsregler för intäkter från skatt på elektrisk kraft. Ändringen innebar att skatteintäkterna för 2018 baserades på 14 månaders uppbörd i stället för tolv månader. Utan denna ändring skulle intäkterna av skatt på energi och miljö 2019 ökat med 3,5 miljarder kronor.</w:t>
      </w:r>
    </w:p>
    <w:p w14:paraId="452F1467" w14:textId="77777777" w:rsidR="005B1647" w:rsidRDefault="005B1647" w:rsidP="005B1647">
      <w:pPr>
        <w:pStyle w:val="Rubrik3utannumrering"/>
      </w:pPr>
      <w:r>
        <w:t>Intäkterna av skatt på vägtrafik ökade</w:t>
      </w:r>
    </w:p>
    <w:p w14:paraId="3A2E87DD" w14:textId="26E23AE8" w:rsidR="005B1647" w:rsidRDefault="005B1647" w:rsidP="005B1647">
      <w:pPr>
        <w:pStyle w:val="Brdtext"/>
      </w:pPr>
      <w:r>
        <w:t>Intäkterna av skatt på vägtrafik ökade med 0,8 miljarder kronor. Ökningen avser fordonsskatten vilket delvis förklaras av det införda bonus-malus-systemet, med en högre fordonsskatt de tre första åren för bilar med CO2-utsläpp över 95 gram per kilometer. Ändringen innebar att registreringen av nya bilar ökade mycket i slutet av 2018, vilket påverkade fordonsskatten under 2019.</w:t>
      </w:r>
    </w:p>
    <w:p w14:paraId="261EF7F6" w14:textId="77777777" w:rsidR="005B1647" w:rsidRDefault="005B1647" w:rsidP="005B1647">
      <w:pPr>
        <w:pStyle w:val="Rubrik3utannumrering"/>
      </w:pPr>
      <w:r>
        <w:t>Intäkter av skatt från spelverksamhet ökade</w:t>
      </w:r>
    </w:p>
    <w:p w14:paraId="0D1B6792" w14:textId="43B426EA" w:rsidR="005B1647" w:rsidRDefault="005B1647" w:rsidP="005B1647">
      <w:pPr>
        <w:pStyle w:val="Brdtext"/>
      </w:pPr>
      <w:r>
        <w:t>Överskottet från AB Svenska Spel uppgick till 2,7 miljarder kronor vilket var en minskning med 1,8 miljarder kronor. Minskningen förklaras av att den svenska spelmarknaden avreglerades 2019. För de delar som avreglerats betalar skattskyldiga som har en spellicens 18 procent av behållningen. Under 2019 uppgick dessa intäkter till 3,8 miljarder kronor. Sammantaget uppgick intäkterna från skatt på spel till 6,5 miljarder kronor jämfört med 4,5 miljarder kronor 2018.</w:t>
      </w:r>
    </w:p>
    <w:p w14:paraId="6F60FF4A" w14:textId="77777777" w:rsidR="005B1647" w:rsidRDefault="005B1647" w:rsidP="005B1647">
      <w:pPr>
        <w:pStyle w:val="Rubrik3utannumrering"/>
      </w:pPr>
      <w:r>
        <w:t>Avgiften till public service</w:t>
      </w:r>
    </w:p>
    <w:p w14:paraId="772E9D03" w14:textId="168DF312" w:rsidR="005B1647" w:rsidRDefault="005B1647" w:rsidP="005B1647">
      <w:pPr>
        <w:pStyle w:val="Brdtext"/>
      </w:pPr>
      <w:r>
        <w:t xml:space="preserve">Från och med 2019 finansieras public service med en skatt. Skatten betalas av skattskyldiga över 18 år som har en beskattningsbar inkomst och som högst uppgår </w:t>
      </w:r>
      <w:r>
        <w:lastRenderedPageBreak/>
        <w:t>skatten till 1 347 kronor. Sammantaget uppgår skatteintäkterna till 9,1 miljarder kronor. Eftersom resolutionsavgiften minskar samtidigt som juridiska personer anstånd att betala skatt ökar är de totala intäkterna under gruppen Restförda och övriga skatter i princip oförändrad mellan åren.</w:t>
      </w:r>
    </w:p>
    <w:p w14:paraId="524A61EB" w14:textId="77777777" w:rsidR="005B1647" w:rsidRDefault="005B1647" w:rsidP="005B1647">
      <w:pPr>
        <w:pStyle w:val="Rubrik3utannumrering"/>
      </w:pPr>
      <w:r>
        <w:t>Ökade intäkter av kommunal inkomstskatt</w:t>
      </w:r>
    </w:p>
    <w:p w14:paraId="0A9B4885" w14:textId="6049418B" w:rsidR="005B1647" w:rsidRDefault="005B1647" w:rsidP="005B1647">
      <w:pPr>
        <w:pStyle w:val="Brdtext"/>
      </w:pPr>
      <w:r>
        <w:t>Kommunernas del av skatteintäkterna, kommunal inkomstskatt och fastighetsavgift, ökade med 16 miljarder kronor medan ålderspensionssystemets avgifter ökade med 10 miljarder kronor.</w:t>
      </w:r>
    </w:p>
    <w:p w14:paraId="0239C91F" w14:textId="77777777" w:rsidR="005B1647" w:rsidRDefault="005B1647" w:rsidP="005B1647">
      <w:pPr>
        <w:pStyle w:val="Rubrik3utannumrering"/>
      </w:pPr>
      <w:r>
        <w:t>Statens arbetsgivaravgifter har eliminerats</w:t>
      </w:r>
    </w:p>
    <w:p w14:paraId="7DE56394" w14:textId="5F62321C" w:rsidR="005B1647" w:rsidRDefault="005B1647" w:rsidP="005B1647">
      <w:pPr>
        <w:pStyle w:val="Brdtext"/>
      </w:pPr>
      <w:r>
        <w:t>Skatteverket sköter uppbörden av skatter och redovisar den både i statens resultaträkning och i statens budget. Staten betalar ut de skatter och avgifter som tillhör kommunsektorn och ålderspensionssystemet löpande för att sedan slutreglera dem när beskattningen är fastställd. Den redovisning av skatteintäkter som görs i resultaträkningen skiljer sig på några punkter från den som görs på inkomstsidan i statens budget. I budgeten görs omföringar och en finare indelning av vissa poster för att tydligare redovisa fördelningen mellan olika skatteslag etc. Den del av ålders</w:t>
      </w:r>
      <w:r>
        <w:softHyphen/>
        <w:t>pensionsavgiften som går till premiepensionssystemet läggs i resultaträkningen till skatteintäkterna, trots att systemet ses som en del av hushållssektorn i national</w:t>
      </w:r>
      <w:r>
        <w:softHyphen/>
        <w:t>räkenskaperna (se avsnitt 3.4). En annan väsentlig skillnad jämfört med statens budget är att arbetsgivaravgifter som staten betalat till sig själv elimineras i resultaträkningen.</w:t>
      </w:r>
    </w:p>
    <w:p w14:paraId="642A233F" w14:textId="77777777" w:rsidR="005B1647" w:rsidRDefault="005B1647" w:rsidP="005B1647">
      <w:pPr>
        <w:pStyle w:val="Rubrik3utannumrering"/>
      </w:pPr>
      <w:r>
        <w:t>Kommunalekonomisk utjämning och kommunmoms bruttoredovisas</w:t>
      </w:r>
    </w:p>
    <w:p w14:paraId="3F9709D1" w14:textId="060B52DF" w:rsidR="005B1647" w:rsidRDefault="005B1647" w:rsidP="005B1647">
      <w:pPr>
        <w:pStyle w:val="Brdtext"/>
      </w:pPr>
      <w:r>
        <w:t>I resultaträkningens skatteintäkter ingår den kommunalekonomiska utjämningen som nettoredovisas på utgiftssidan i statens budget. Inkomstutjämningsavgift och kostnadsutjämningsavgift från kommuner och landsting på sammanlagt 19 miljarder kronor nettoredovisas under anslaget för kommunalekonomisk utjämning.</w:t>
      </w:r>
    </w:p>
    <w:p w14:paraId="20608047" w14:textId="27BF07D6" w:rsidR="005B1647" w:rsidRDefault="005B1647" w:rsidP="005B1647">
      <w:pPr>
        <w:pStyle w:val="Brdtext"/>
      </w:pPr>
      <w:r>
        <w:t>Det innebär att utgifterna för statsbidrag till kommunerna minskats med motsvarande belopp på statens budget. I resultaträkningens skatteintäkter ingår också mervärdes</w:t>
      </w:r>
      <w:r>
        <w:softHyphen/>
        <w:t>skatt med 74 miljarder kronor för kommuner och landsting som nettoredovisas på inkomstsidan i statens budget. I resultaträkningen har den kommunalekonomiska utjämningen och kommunmomsen bruttoredovisats, vilket innebär att både inkomster och transfereringar till kommuner är 93 miljarder kronor högre än i statens budget för 2019.</w:t>
      </w:r>
    </w:p>
    <w:p w14:paraId="3125E61B" w14:textId="77777777" w:rsidR="005B1647" w:rsidRDefault="005B1647" w:rsidP="005B1647">
      <w:pPr>
        <w:pStyle w:val="Rubrik3utannumrering"/>
      </w:pPr>
      <w:r>
        <w:t>Tre justeringsbelopp</w:t>
      </w:r>
    </w:p>
    <w:p w14:paraId="15F96A22" w14:textId="77777777" w:rsidR="005B1647" w:rsidRDefault="005B1647" w:rsidP="005B1647">
      <w:pPr>
        <w:pStyle w:val="Brdtext"/>
      </w:pPr>
      <w:r>
        <w:t>I kolumnen för jämförelsetalen från 2018 redovisas för varje skatteslag de utfall för 2018 som beräknats under våren 2020 efter det att beskattningen av 2018 års inkomster slutförts. Detta överensstämmer med motsvarande redovisning av utfallet på statens budget. Jämförelsetalen avviker något för varje enskilt skatteslag från de belopp som beräknades när resultaträkningen för 2018 togs fram, eftersom de baseras på senare utfallsinformation. Tre justeringsbelopp har lagts till i ovanstående tabell så att överensstämmelse även uppnås med de periodiserade skatter som redovisades i årsredovisningen för staten 2018.</w:t>
      </w:r>
    </w:p>
    <w:p w14:paraId="1C696967" w14:textId="77777777" w:rsidR="005B1647" w:rsidRDefault="005B1647" w:rsidP="005B1647">
      <w:pPr>
        <w:pStyle w:val="Rubrik3utannumrering"/>
      </w:pPr>
      <w:r>
        <w:t>Skatteintäkterna 2018 blev lägre än beräknat</w:t>
      </w:r>
    </w:p>
    <w:p w14:paraId="322D4084" w14:textId="4975CEAD" w:rsidR="005B1647" w:rsidRPr="00D70C22" w:rsidRDefault="005B1647" w:rsidP="005B1647">
      <w:pPr>
        <w:pStyle w:val="Brdtext"/>
      </w:pPr>
      <w:r>
        <w:t xml:space="preserve">Skatteintäkterna 2018 blev 4 miljarder kronor lägre jämfört med den beräkning av 2018 års skatt som gjordes våren 2019. Intäkterna av skatt på kapital blev 7,1 miljarder </w:t>
      </w:r>
      <w:r>
        <w:lastRenderedPageBreak/>
        <w:t>kronor lägre än beräkningen våren 2019. Det förklaras främst av att skatt på företagsvinster blev 4,7 miljarder kronor lägre. Hushållens skatt på kapital blev 2,6 miljarder kronor lägre till följd av lägre kapitalvinster. Intäkter från skatt på energi blev däremot 2,3 miljarder kronor högre, vilket förklaras av ändrade periodiserings</w:t>
      </w:r>
      <w:r>
        <w:softHyphen/>
        <w:t>regler. Kommunernas skatteintäkter blev drygt 2 miljarder kronor lägre och statens skatteintäkter knappt 2 miljarder kronor lägre.</w:t>
      </w:r>
    </w:p>
    <w:p w14:paraId="6844AA71" w14:textId="4DFB4CF2" w:rsidR="005B1647" w:rsidRDefault="005B1647" w:rsidP="005B1647">
      <w:pPr>
        <w:pStyle w:val="Rubrik4utannumrering"/>
      </w:pPr>
      <w:r>
        <w:t>Not 2 Intäkter av avgifter och andra ersättningar</w:t>
      </w:r>
    </w:p>
    <w:p w14:paraId="503CA258" w14:textId="1E99BDCB" w:rsidR="005B1647" w:rsidRDefault="005B1647" w:rsidP="005B1647">
      <w:pPr>
        <w:pStyle w:val="TabellUnderrubrik"/>
      </w:pPr>
      <w:r>
        <w:t>Miljoner kronor</w:t>
      </w:r>
    </w:p>
    <w:tbl>
      <w:tblPr>
        <w:tblStyle w:val="RKBPTabell"/>
        <w:tblW w:w="5000" w:type="pct"/>
        <w:tblLook w:val="06E0" w:firstRow="1" w:lastRow="1" w:firstColumn="1" w:lastColumn="0" w:noHBand="1" w:noVBand="1"/>
      </w:tblPr>
      <w:tblGrid>
        <w:gridCol w:w="4328"/>
        <w:gridCol w:w="1860"/>
        <w:gridCol w:w="1182"/>
      </w:tblGrid>
      <w:tr w:rsidR="00155607" w14:paraId="22A29D2E" w14:textId="77777777" w:rsidTr="007E5169">
        <w:trPr>
          <w:cnfStyle w:val="100000000000" w:firstRow="1" w:lastRow="0" w:firstColumn="0" w:lastColumn="0" w:oddVBand="0" w:evenVBand="0" w:oddHBand="0" w:evenHBand="0" w:firstRowFirstColumn="0" w:firstRowLastColumn="0" w:lastRowFirstColumn="0" w:lastRowLastColumn="0"/>
          <w:trHeight w:val="270"/>
        </w:trPr>
        <w:tc>
          <w:tcPr>
            <w:cnfStyle w:val="001000000000" w:firstRow="0" w:lastRow="0" w:firstColumn="1" w:lastColumn="0" w:oddVBand="0" w:evenVBand="0" w:oddHBand="0" w:evenHBand="0" w:firstRowFirstColumn="0" w:firstRowLastColumn="0" w:lastRowFirstColumn="0" w:lastRowLastColumn="0"/>
            <w:tcW w:w="2936" w:type="pct"/>
            <w:hideMark/>
          </w:tcPr>
          <w:p w14:paraId="3002FDF5" w14:textId="77777777" w:rsidR="005B1647" w:rsidRPr="00920DD5" w:rsidRDefault="005B1647" w:rsidP="007E5169">
            <w:pPr>
              <w:pStyle w:val="TabellHuvud"/>
            </w:pPr>
            <w:r w:rsidRPr="00920DD5">
              <w:t> </w:t>
            </w:r>
          </w:p>
        </w:tc>
        <w:tc>
          <w:tcPr>
            <w:tcW w:w="1262" w:type="pct"/>
            <w:hideMark/>
          </w:tcPr>
          <w:p w14:paraId="7DD56383" w14:textId="77777777" w:rsidR="005B1647" w:rsidRPr="00920DD5" w:rsidRDefault="005B1647" w:rsidP="007E5169">
            <w:pPr>
              <w:pStyle w:val="TabellHuvud"/>
              <w:cnfStyle w:val="100000000000" w:firstRow="1" w:lastRow="0" w:firstColumn="0" w:lastColumn="0" w:oddVBand="0" w:evenVBand="0" w:oddHBand="0" w:evenHBand="0" w:firstRowFirstColumn="0" w:firstRowLastColumn="0" w:lastRowFirstColumn="0" w:lastRowLastColumn="0"/>
            </w:pPr>
            <w:r w:rsidRPr="00920DD5">
              <w:t>2019</w:t>
            </w:r>
          </w:p>
        </w:tc>
        <w:tc>
          <w:tcPr>
            <w:tcW w:w="802" w:type="pct"/>
            <w:hideMark/>
          </w:tcPr>
          <w:p w14:paraId="7E578BAD" w14:textId="77777777" w:rsidR="005B1647" w:rsidRPr="00920DD5" w:rsidRDefault="005B1647" w:rsidP="007E5169">
            <w:pPr>
              <w:pStyle w:val="TabellHuvud"/>
              <w:cnfStyle w:val="100000000000" w:firstRow="1" w:lastRow="0" w:firstColumn="0" w:lastColumn="0" w:oddVBand="0" w:evenVBand="0" w:oddHBand="0" w:evenHBand="0" w:firstRowFirstColumn="0" w:firstRowLastColumn="0" w:lastRowFirstColumn="0" w:lastRowLastColumn="0"/>
            </w:pPr>
            <w:r w:rsidRPr="00920DD5">
              <w:t>2018</w:t>
            </w:r>
          </w:p>
        </w:tc>
      </w:tr>
      <w:tr w:rsidR="00155607" w14:paraId="5374A8E7" w14:textId="77777777" w:rsidTr="007E5169">
        <w:trPr>
          <w:trHeight w:val="315"/>
        </w:trPr>
        <w:tc>
          <w:tcPr>
            <w:cnfStyle w:val="001000000000" w:firstRow="0" w:lastRow="0" w:firstColumn="1" w:lastColumn="0" w:oddVBand="0" w:evenVBand="0" w:oddHBand="0" w:evenHBand="0" w:firstRowFirstColumn="0" w:firstRowLastColumn="0" w:lastRowFirstColumn="0" w:lastRowLastColumn="0"/>
            <w:tcW w:w="2936" w:type="pct"/>
            <w:noWrap/>
            <w:hideMark/>
          </w:tcPr>
          <w:p w14:paraId="48BC0078" w14:textId="77777777" w:rsidR="005B1647" w:rsidRPr="00920DD5" w:rsidRDefault="005B1647" w:rsidP="005B1647">
            <w:pPr>
              <w:pStyle w:val="Tabell"/>
              <w:rPr>
                <w:i/>
                <w:iCs/>
              </w:rPr>
            </w:pPr>
            <w:r w:rsidRPr="00920DD5">
              <w:rPr>
                <w:i/>
                <w:iCs/>
              </w:rPr>
              <w:t>Offentligrättslig verksamhet</w:t>
            </w:r>
          </w:p>
        </w:tc>
        <w:tc>
          <w:tcPr>
            <w:tcW w:w="1262" w:type="pct"/>
            <w:hideMark/>
          </w:tcPr>
          <w:p w14:paraId="6F6ADC06" w14:textId="77777777" w:rsidR="005B1647" w:rsidRPr="00920DD5"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p>
        </w:tc>
        <w:tc>
          <w:tcPr>
            <w:tcW w:w="802" w:type="pct"/>
            <w:hideMark/>
          </w:tcPr>
          <w:p w14:paraId="7187C99D" w14:textId="77777777" w:rsidR="005B1647" w:rsidRPr="00920DD5"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r>
      <w:tr w:rsidR="00155607" w14:paraId="3D8092CA" w14:textId="77777777" w:rsidTr="007E5169">
        <w:trPr>
          <w:trHeight w:val="255"/>
        </w:trPr>
        <w:tc>
          <w:tcPr>
            <w:cnfStyle w:val="001000000000" w:firstRow="0" w:lastRow="0" w:firstColumn="1" w:lastColumn="0" w:oddVBand="0" w:evenVBand="0" w:oddHBand="0" w:evenHBand="0" w:firstRowFirstColumn="0" w:firstRowLastColumn="0" w:lastRowFirstColumn="0" w:lastRowLastColumn="0"/>
            <w:tcW w:w="2936" w:type="pct"/>
            <w:noWrap/>
            <w:hideMark/>
          </w:tcPr>
          <w:p w14:paraId="3AC0706E" w14:textId="77777777" w:rsidR="005B1647" w:rsidRPr="00920DD5" w:rsidRDefault="005B1647" w:rsidP="005B1647">
            <w:pPr>
              <w:pStyle w:val="Tabell"/>
            </w:pPr>
            <w:r w:rsidRPr="00920DD5">
              <w:t>Trafikverket</w:t>
            </w:r>
          </w:p>
        </w:tc>
        <w:tc>
          <w:tcPr>
            <w:tcW w:w="1262" w:type="pct"/>
            <w:noWrap/>
            <w:hideMark/>
          </w:tcPr>
          <w:p w14:paraId="03A5F373" w14:textId="77777777" w:rsidR="005B1647" w:rsidRPr="00920DD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20DD5">
              <w:t>2 633</w:t>
            </w:r>
          </w:p>
        </w:tc>
        <w:tc>
          <w:tcPr>
            <w:tcW w:w="802" w:type="pct"/>
            <w:noWrap/>
            <w:hideMark/>
          </w:tcPr>
          <w:p w14:paraId="1079264C" w14:textId="77777777" w:rsidR="005B1647" w:rsidRPr="00920DD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20DD5">
              <w:t>2 474</w:t>
            </w:r>
          </w:p>
        </w:tc>
      </w:tr>
      <w:tr w:rsidR="00155607" w14:paraId="088C264E" w14:textId="77777777" w:rsidTr="007E5169">
        <w:trPr>
          <w:trHeight w:val="255"/>
        </w:trPr>
        <w:tc>
          <w:tcPr>
            <w:cnfStyle w:val="001000000000" w:firstRow="0" w:lastRow="0" w:firstColumn="1" w:lastColumn="0" w:oddVBand="0" w:evenVBand="0" w:oddHBand="0" w:evenHBand="0" w:firstRowFirstColumn="0" w:firstRowLastColumn="0" w:lastRowFirstColumn="0" w:lastRowLastColumn="0"/>
            <w:tcW w:w="2936" w:type="pct"/>
            <w:noWrap/>
            <w:hideMark/>
          </w:tcPr>
          <w:p w14:paraId="40F70833" w14:textId="77777777" w:rsidR="005B1647" w:rsidRPr="00920DD5" w:rsidRDefault="005B1647" w:rsidP="005B1647">
            <w:pPr>
              <w:pStyle w:val="Tabell"/>
            </w:pPr>
            <w:r w:rsidRPr="00920DD5">
              <w:t>Transportstyrelsen</w:t>
            </w:r>
          </w:p>
        </w:tc>
        <w:tc>
          <w:tcPr>
            <w:tcW w:w="1262" w:type="pct"/>
            <w:noWrap/>
            <w:hideMark/>
          </w:tcPr>
          <w:p w14:paraId="600257AE" w14:textId="77777777" w:rsidR="005B1647" w:rsidRPr="00920DD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20DD5">
              <w:t>2 395</w:t>
            </w:r>
          </w:p>
        </w:tc>
        <w:tc>
          <w:tcPr>
            <w:tcW w:w="802" w:type="pct"/>
            <w:noWrap/>
            <w:hideMark/>
          </w:tcPr>
          <w:p w14:paraId="54EA8F2B" w14:textId="77777777" w:rsidR="005B1647" w:rsidRPr="00920DD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20DD5">
              <w:t>2 298</w:t>
            </w:r>
          </w:p>
        </w:tc>
      </w:tr>
      <w:tr w:rsidR="00155607" w14:paraId="03A6266D" w14:textId="77777777" w:rsidTr="007E5169">
        <w:trPr>
          <w:trHeight w:val="255"/>
        </w:trPr>
        <w:tc>
          <w:tcPr>
            <w:cnfStyle w:val="001000000000" w:firstRow="0" w:lastRow="0" w:firstColumn="1" w:lastColumn="0" w:oddVBand="0" w:evenVBand="0" w:oddHBand="0" w:evenHBand="0" w:firstRowFirstColumn="0" w:firstRowLastColumn="0" w:lastRowFirstColumn="0" w:lastRowLastColumn="0"/>
            <w:tcW w:w="2936" w:type="pct"/>
            <w:noWrap/>
            <w:hideMark/>
          </w:tcPr>
          <w:p w14:paraId="573F43B1" w14:textId="77777777" w:rsidR="005B1647" w:rsidRPr="00920DD5" w:rsidRDefault="005B1647" w:rsidP="005B1647">
            <w:pPr>
              <w:pStyle w:val="Tabell"/>
            </w:pPr>
            <w:r w:rsidRPr="00920DD5">
              <w:t>Kronofogdemyndigheten</w:t>
            </w:r>
          </w:p>
        </w:tc>
        <w:tc>
          <w:tcPr>
            <w:tcW w:w="1262" w:type="pct"/>
            <w:noWrap/>
            <w:hideMark/>
          </w:tcPr>
          <w:p w14:paraId="3114CF1E" w14:textId="77777777" w:rsidR="005B1647" w:rsidRPr="00920DD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20DD5">
              <w:t>1 416</w:t>
            </w:r>
          </w:p>
        </w:tc>
        <w:tc>
          <w:tcPr>
            <w:tcW w:w="802" w:type="pct"/>
            <w:noWrap/>
            <w:hideMark/>
          </w:tcPr>
          <w:p w14:paraId="065A885F" w14:textId="77777777" w:rsidR="005B1647" w:rsidRPr="00920DD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20DD5">
              <w:t>1 383</w:t>
            </w:r>
          </w:p>
        </w:tc>
      </w:tr>
      <w:tr w:rsidR="00155607" w14:paraId="181CDDE5" w14:textId="77777777" w:rsidTr="007E5169">
        <w:trPr>
          <w:trHeight w:val="255"/>
        </w:trPr>
        <w:tc>
          <w:tcPr>
            <w:cnfStyle w:val="001000000000" w:firstRow="0" w:lastRow="0" w:firstColumn="1" w:lastColumn="0" w:oddVBand="0" w:evenVBand="0" w:oddHBand="0" w:evenHBand="0" w:firstRowFirstColumn="0" w:firstRowLastColumn="0" w:lastRowFirstColumn="0" w:lastRowLastColumn="0"/>
            <w:tcW w:w="2936" w:type="pct"/>
            <w:noWrap/>
            <w:hideMark/>
          </w:tcPr>
          <w:p w14:paraId="3CB93030" w14:textId="77777777" w:rsidR="005B1647" w:rsidRPr="00920DD5" w:rsidRDefault="005B1647" w:rsidP="005B1647">
            <w:pPr>
              <w:pStyle w:val="Tabell"/>
            </w:pPr>
            <w:r w:rsidRPr="00920DD5">
              <w:t>Lantmäteriet</w:t>
            </w:r>
          </w:p>
        </w:tc>
        <w:tc>
          <w:tcPr>
            <w:tcW w:w="1262" w:type="pct"/>
            <w:noWrap/>
            <w:hideMark/>
          </w:tcPr>
          <w:p w14:paraId="277A852B" w14:textId="77777777" w:rsidR="005B1647" w:rsidRPr="00920DD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20DD5">
              <w:t>1 027</w:t>
            </w:r>
          </w:p>
        </w:tc>
        <w:tc>
          <w:tcPr>
            <w:tcW w:w="802" w:type="pct"/>
            <w:noWrap/>
            <w:hideMark/>
          </w:tcPr>
          <w:p w14:paraId="22539365" w14:textId="77777777" w:rsidR="005B1647" w:rsidRPr="00920DD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20DD5">
              <w:t>1 021</w:t>
            </w:r>
          </w:p>
        </w:tc>
      </w:tr>
      <w:tr w:rsidR="00155607" w14:paraId="267959CF" w14:textId="77777777" w:rsidTr="007E5169">
        <w:trPr>
          <w:trHeight w:val="255"/>
        </w:trPr>
        <w:tc>
          <w:tcPr>
            <w:cnfStyle w:val="001000000000" w:firstRow="0" w:lastRow="0" w:firstColumn="1" w:lastColumn="0" w:oddVBand="0" w:evenVBand="0" w:oddHBand="0" w:evenHBand="0" w:firstRowFirstColumn="0" w:firstRowLastColumn="0" w:lastRowFirstColumn="0" w:lastRowLastColumn="0"/>
            <w:tcW w:w="2936" w:type="pct"/>
            <w:noWrap/>
            <w:hideMark/>
          </w:tcPr>
          <w:p w14:paraId="6EBF76C0" w14:textId="77777777" w:rsidR="005B1647" w:rsidRPr="00920DD5" w:rsidRDefault="005B1647" w:rsidP="005B1647">
            <w:pPr>
              <w:pStyle w:val="Tabell"/>
            </w:pPr>
            <w:r w:rsidRPr="00920DD5">
              <w:t>Polismyndigheten</w:t>
            </w:r>
          </w:p>
        </w:tc>
        <w:tc>
          <w:tcPr>
            <w:tcW w:w="1262" w:type="pct"/>
            <w:noWrap/>
            <w:hideMark/>
          </w:tcPr>
          <w:p w14:paraId="423B915F" w14:textId="77777777" w:rsidR="005B1647" w:rsidRPr="00920DD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20DD5">
              <w:t>851</w:t>
            </w:r>
          </w:p>
        </w:tc>
        <w:tc>
          <w:tcPr>
            <w:tcW w:w="802" w:type="pct"/>
            <w:noWrap/>
            <w:hideMark/>
          </w:tcPr>
          <w:p w14:paraId="0244B977" w14:textId="77777777" w:rsidR="005B1647" w:rsidRPr="00920DD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20DD5">
              <w:t>796</w:t>
            </w:r>
          </w:p>
        </w:tc>
      </w:tr>
      <w:tr w:rsidR="00155607" w14:paraId="187715D8" w14:textId="77777777" w:rsidTr="007E5169">
        <w:trPr>
          <w:trHeight w:val="255"/>
        </w:trPr>
        <w:tc>
          <w:tcPr>
            <w:cnfStyle w:val="001000000000" w:firstRow="0" w:lastRow="0" w:firstColumn="1" w:lastColumn="0" w:oddVBand="0" w:evenVBand="0" w:oddHBand="0" w:evenHBand="0" w:firstRowFirstColumn="0" w:firstRowLastColumn="0" w:lastRowFirstColumn="0" w:lastRowLastColumn="0"/>
            <w:tcW w:w="2936" w:type="pct"/>
            <w:noWrap/>
            <w:hideMark/>
          </w:tcPr>
          <w:p w14:paraId="07E2C6FA" w14:textId="77777777" w:rsidR="005B1647" w:rsidRPr="00920DD5" w:rsidRDefault="005B1647" w:rsidP="005B1647">
            <w:pPr>
              <w:pStyle w:val="Tabell"/>
            </w:pPr>
            <w:r w:rsidRPr="00920DD5">
              <w:t>Finansinspektionen</w:t>
            </w:r>
          </w:p>
        </w:tc>
        <w:tc>
          <w:tcPr>
            <w:tcW w:w="1262" w:type="pct"/>
            <w:noWrap/>
            <w:hideMark/>
          </w:tcPr>
          <w:p w14:paraId="21F81899" w14:textId="77777777" w:rsidR="005B1647" w:rsidRPr="00920DD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20DD5">
              <w:t>718</w:t>
            </w:r>
          </w:p>
        </w:tc>
        <w:tc>
          <w:tcPr>
            <w:tcW w:w="802" w:type="pct"/>
            <w:noWrap/>
            <w:hideMark/>
          </w:tcPr>
          <w:p w14:paraId="45D46CC4" w14:textId="77777777" w:rsidR="005B1647" w:rsidRPr="00920DD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20DD5">
              <w:t>707</w:t>
            </w:r>
          </w:p>
        </w:tc>
      </w:tr>
      <w:tr w:rsidR="00155607" w14:paraId="2B8DC96D" w14:textId="77777777" w:rsidTr="007E5169">
        <w:trPr>
          <w:trHeight w:val="255"/>
        </w:trPr>
        <w:tc>
          <w:tcPr>
            <w:cnfStyle w:val="001000000000" w:firstRow="0" w:lastRow="0" w:firstColumn="1" w:lastColumn="0" w:oddVBand="0" w:evenVBand="0" w:oddHBand="0" w:evenHBand="0" w:firstRowFirstColumn="0" w:firstRowLastColumn="0" w:lastRowFirstColumn="0" w:lastRowLastColumn="0"/>
            <w:tcW w:w="2936" w:type="pct"/>
            <w:noWrap/>
            <w:hideMark/>
          </w:tcPr>
          <w:p w14:paraId="76D655E4" w14:textId="77777777" w:rsidR="005B1647" w:rsidRPr="00920DD5" w:rsidRDefault="005B1647" w:rsidP="005B1647">
            <w:pPr>
              <w:pStyle w:val="Tabell"/>
            </w:pPr>
            <w:r w:rsidRPr="00920DD5">
              <w:t>Centrala studiestödsnämnden</w:t>
            </w:r>
          </w:p>
        </w:tc>
        <w:tc>
          <w:tcPr>
            <w:tcW w:w="1262" w:type="pct"/>
            <w:noWrap/>
            <w:hideMark/>
          </w:tcPr>
          <w:p w14:paraId="17AA163A" w14:textId="77777777" w:rsidR="005B1647" w:rsidRPr="00920DD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20DD5">
              <w:t>669</w:t>
            </w:r>
          </w:p>
        </w:tc>
        <w:tc>
          <w:tcPr>
            <w:tcW w:w="802" w:type="pct"/>
            <w:noWrap/>
            <w:hideMark/>
          </w:tcPr>
          <w:p w14:paraId="73235A9A" w14:textId="77777777" w:rsidR="005B1647" w:rsidRPr="00920DD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20DD5">
              <w:t>657</w:t>
            </w:r>
          </w:p>
        </w:tc>
      </w:tr>
      <w:tr w:rsidR="00155607" w14:paraId="797518C9" w14:textId="77777777" w:rsidTr="007E5169">
        <w:trPr>
          <w:trHeight w:val="255"/>
        </w:trPr>
        <w:tc>
          <w:tcPr>
            <w:cnfStyle w:val="001000000000" w:firstRow="0" w:lastRow="0" w:firstColumn="1" w:lastColumn="0" w:oddVBand="0" w:evenVBand="0" w:oddHBand="0" w:evenHBand="0" w:firstRowFirstColumn="0" w:firstRowLastColumn="0" w:lastRowFirstColumn="0" w:lastRowLastColumn="0"/>
            <w:tcW w:w="2936" w:type="pct"/>
            <w:noWrap/>
            <w:hideMark/>
          </w:tcPr>
          <w:p w14:paraId="75AA7062" w14:textId="77777777" w:rsidR="005B1647" w:rsidRPr="00920DD5" w:rsidRDefault="005B1647" w:rsidP="005B1647">
            <w:pPr>
              <w:pStyle w:val="Tabell"/>
            </w:pPr>
            <w:r w:rsidRPr="00920DD5">
              <w:t>Läkemedelsverket</w:t>
            </w:r>
          </w:p>
        </w:tc>
        <w:tc>
          <w:tcPr>
            <w:tcW w:w="1262" w:type="pct"/>
            <w:noWrap/>
            <w:hideMark/>
          </w:tcPr>
          <w:p w14:paraId="26A652D8" w14:textId="77777777" w:rsidR="005B1647" w:rsidRPr="00920DD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20DD5">
              <w:t>662</w:t>
            </w:r>
          </w:p>
        </w:tc>
        <w:tc>
          <w:tcPr>
            <w:tcW w:w="802" w:type="pct"/>
            <w:noWrap/>
            <w:hideMark/>
          </w:tcPr>
          <w:p w14:paraId="55C4EA08" w14:textId="77777777" w:rsidR="005B1647" w:rsidRPr="00920DD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20DD5">
              <w:t>630</w:t>
            </w:r>
          </w:p>
        </w:tc>
      </w:tr>
      <w:tr w:rsidR="00155607" w14:paraId="1C44CE15" w14:textId="77777777" w:rsidTr="007E5169">
        <w:trPr>
          <w:trHeight w:val="255"/>
        </w:trPr>
        <w:tc>
          <w:tcPr>
            <w:cnfStyle w:val="001000000000" w:firstRow="0" w:lastRow="0" w:firstColumn="1" w:lastColumn="0" w:oddVBand="0" w:evenVBand="0" w:oddHBand="0" w:evenHBand="0" w:firstRowFirstColumn="0" w:firstRowLastColumn="0" w:lastRowFirstColumn="0" w:lastRowLastColumn="0"/>
            <w:tcW w:w="2936" w:type="pct"/>
            <w:noWrap/>
            <w:hideMark/>
          </w:tcPr>
          <w:p w14:paraId="530AAB53" w14:textId="77777777" w:rsidR="005B1647" w:rsidRPr="00920DD5" w:rsidRDefault="005B1647" w:rsidP="005B1647">
            <w:pPr>
              <w:pStyle w:val="Tabell"/>
            </w:pPr>
            <w:r w:rsidRPr="00920DD5">
              <w:t>Bolagsverket</w:t>
            </w:r>
          </w:p>
        </w:tc>
        <w:tc>
          <w:tcPr>
            <w:tcW w:w="1262" w:type="pct"/>
            <w:noWrap/>
            <w:hideMark/>
          </w:tcPr>
          <w:p w14:paraId="5B5B7D85" w14:textId="77777777" w:rsidR="005B1647" w:rsidRPr="00920DD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20DD5">
              <w:t>511</w:t>
            </w:r>
          </w:p>
        </w:tc>
        <w:tc>
          <w:tcPr>
            <w:tcW w:w="802" w:type="pct"/>
            <w:noWrap/>
            <w:hideMark/>
          </w:tcPr>
          <w:p w14:paraId="5FEB4682" w14:textId="77777777" w:rsidR="005B1647" w:rsidRPr="00920DD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20DD5">
              <w:t>454</w:t>
            </w:r>
          </w:p>
        </w:tc>
      </w:tr>
      <w:tr w:rsidR="00155607" w14:paraId="16A2C73C" w14:textId="77777777" w:rsidTr="007E5169">
        <w:trPr>
          <w:trHeight w:val="255"/>
        </w:trPr>
        <w:tc>
          <w:tcPr>
            <w:cnfStyle w:val="001000000000" w:firstRow="0" w:lastRow="0" w:firstColumn="1" w:lastColumn="0" w:oddVBand="0" w:evenVBand="0" w:oddHBand="0" w:evenHBand="0" w:firstRowFirstColumn="0" w:firstRowLastColumn="0" w:lastRowFirstColumn="0" w:lastRowLastColumn="0"/>
            <w:tcW w:w="2936" w:type="pct"/>
            <w:noWrap/>
            <w:hideMark/>
          </w:tcPr>
          <w:p w14:paraId="02049020" w14:textId="77777777" w:rsidR="005B1647" w:rsidRPr="00920DD5" w:rsidRDefault="005B1647" w:rsidP="005B1647">
            <w:pPr>
              <w:pStyle w:val="Tabell"/>
            </w:pPr>
            <w:r w:rsidRPr="00920DD5">
              <w:t>Patent- och registreringsverket</w:t>
            </w:r>
          </w:p>
        </w:tc>
        <w:tc>
          <w:tcPr>
            <w:tcW w:w="1262" w:type="pct"/>
            <w:noWrap/>
            <w:hideMark/>
          </w:tcPr>
          <w:p w14:paraId="0419BB2C" w14:textId="77777777" w:rsidR="005B1647" w:rsidRPr="00920DD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20DD5">
              <w:t>330</w:t>
            </w:r>
          </w:p>
        </w:tc>
        <w:tc>
          <w:tcPr>
            <w:tcW w:w="802" w:type="pct"/>
            <w:noWrap/>
            <w:hideMark/>
          </w:tcPr>
          <w:p w14:paraId="6A2E4C85" w14:textId="77777777" w:rsidR="005B1647" w:rsidRPr="00920DD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20DD5">
              <w:t>315</w:t>
            </w:r>
          </w:p>
        </w:tc>
      </w:tr>
      <w:tr w:rsidR="00155607" w14:paraId="7DC206D6" w14:textId="77777777" w:rsidTr="007E5169">
        <w:trPr>
          <w:trHeight w:val="255"/>
        </w:trPr>
        <w:tc>
          <w:tcPr>
            <w:cnfStyle w:val="001000000000" w:firstRow="0" w:lastRow="0" w:firstColumn="1" w:lastColumn="0" w:oddVBand="0" w:evenVBand="0" w:oddHBand="0" w:evenHBand="0" w:firstRowFirstColumn="0" w:firstRowLastColumn="0" w:lastRowFirstColumn="0" w:lastRowLastColumn="0"/>
            <w:tcW w:w="2936" w:type="pct"/>
            <w:noWrap/>
            <w:hideMark/>
          </w:tcPr>
          <w:p w14:paraId="150F5D76" w14:textId="77777777" w:rsidR="005B1647" w:rsidRPr="00920DD5" w:rsidRDefault="005B1647" w:rsidP="005B1647">
            <w:pPr>
              <w:pStyle w:val="Tabell"/>
            </w:pPr>
            <w:r w:rsidRPr="00920DD5">
              <w:t>Migrationsverket</w:t>
            </w:r>
          </w:p>
        </w:tc>
        <w:tc>
          <w:tcPr>
            <w:tcW w:w="1262" w:type="pct"/>
            <w:noWrap/>
            <w:hideMark/>
          </w:tcPr>
          <w:p w14:paraId="09812C05" w14:textId="77777777" w:rsidR="005B1647" w:rsidRPr="00920DD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20DD5">
              <w:t>322</w:t>
            </w:r>
          </w:p>
        </w:tc>
        <w:tc>
          <w:tcPr>
            <w:tcW w:w="802" w:type="pct"/>
            <w:noWrap/>
            <w:hideMark/>
          </w:tcPr>
          <w:p w14:paraId="3B827F7A" w14:textId="77777777" w:rsidR="005B1647" w:rsidRPr="00920DD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20DD5">
              <w:t>273</w:t>
            </w:r>
          </w:p>
        </w:tc>
      </w:tr>
      <w:tr w:rsidR="00155607" w14:paraId="178D28DF" w14:textId="77777777" w:rsidTr="007E5169">
        <w:trPr>
          <w:trHeight w:val="255"/>
        </w:trPr>
        <w:tc>
          <w:tcPr>
            <w:cnfStyle w:val="001000000000" w:firstRow="0" w:lastRow="0" w:firstColumn="1" w:lastColumn="0" w:oddVBand="0" w:evenVBand="0" w:oddHBand="0" w:evenHBand="0" w:firstRowFirstColumn="0" w:firstRowLastColumn="0" w:lastRowFirstColumn="0" w:lastRowLastColumn="0"/>
            <w:tcW w:w="2936" w:type="pct"/>
            <w:noWrap/>
            <w:hideMark/>
          </w:tcPr>
          <w:p w14:paraId="66C6A624" w14:textId="77777777" w:rsidR="005B1647" w:rsidRPr="00920DD5" w:rsidRDefault="005B1647" w:rsidP="005B1647">
            <w:pPr>
              <w:pStyle w:val="Tabell"/>
            </w:pPr>
            <w:r w:rsidRPr="00920DD5">
              <w:t>Elsäkerhetsverket</w:t>
            </w:r>
          </w:p>
        </w:tc>
        <w:tc>
          <w:tcPr>
            <w:tcW w:w="1262" w:type="pct"/>
            <w:noWrap/>
            <w:hideMark/>
          </w:tcPr>
          <w:p w14:paraId="6DE0ABDC" w14:textId="77777777" w:rsidR="005B1647" w:rsidRPr="00920DD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20DD5">
              <w:t>318</w:t>
            </w:r>
          </w:p>
        </w:tc>
        <w:tc>
          <w:tcPr>
            <w:tcW w:w="802" w:type="pct"/>
            <w:noWrap/>
            <w:hideMark/>
          </w:tcPr>
          <w:p w14:paraId="5F2E0FA1" w14:textId="77777777" w:rsidR="005B1647" w:rsidRPr="00920DD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20DD5">
              <w:t>350</w:t>
            </w:r>
          </w:p>
        </w:tc>
      </w:tr>
      <w:tr w:rsidR="00155607" w14:paraId="1D65A07F" w14:textId="77777777" w:rsidTr="007E5169">
        <w:trPr>
          <w:trHeight w:val="255"/>
        </w:trPr>
        <w:tc>
          <w:tcPr>
            <w:cnfStyle w:val="001000000000" w:firstRow="0" w:lastRow="0" w:firstColumn="1" w:lastColumn="0" w:oddVBand="0" w:evenVBand="0" w:oddHBand="0" w:evenHBand="0" w:firstRowFirstColumn="0" w:firstRowLastColumn="0" w:lastRowFirstColumn="0" w:lastRowLastColumn="0"/>
            <w:tcW w:w="2936" w:type="pct"/>
            <w:noWrap/>
            <w:hideMark/>
          </w:tcPr>
          <w:p w14:paraId="6578D7CD" w14:textId="77777777" w:rsidR="005B1647" w:rsidRPr="00920DD5" w:rsidRDefault="005B1647" w:rsidP="005B1647">
            <w:pPr>
              <w:pStyle w:val="Tabell"/>
            </w:pPr>
            <w:r w:rsidRPr="00920DD5">
              <w:t>Strålsäkerhetsmyndigheten</w:t>
            </w:r>
          </w:p>
        </w:tc>
        <w:tc>
          <w:tcPr>
            <w:tcW w:w="1262" w:type="pct"/>
            <w:noWrap/>
            <w:hideMark/>
          </w:tcPr>
          <w:p w14:paraId="67FBC4D6" w14:textId="77777777" w:rsidR="005B1647" w:rsidRPr="00920DD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20DD5">
              <w:t>313</w:t>
            </w:r>
          </w:p>
        </w:tc>
        <w:tc>
          <w:tcPr>
            <w:tcW w:w="802" w:type="pct"/>
            <w:noWrap/>
            <w:hideMark/>
          </w:tcPr>
          <w:p w14:paraId="40BB3F20" w14:textId="77777777" w:rsidR="005B1647" w:rsidRPr="00920DD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20DD5">
              <w:t>294</w:t>
            </w:r>
          </w:p>
        </w:tc>
      </w:tr>
      <w:tr w:rsidR="00155607" w14:paraId="5ECAE56D" w14:textId="77777777" w:rsidTr="007E5169">
        <w:trPr>
          <w:trHeight w:val="255"/>
        </w:trPr>
        <w:tc>
          <w:tcPr>
            <w:cnfStyle w:val="001000000000" w:firstRow="0" w:lastRow="0" w:firstColumn="1" w:lastColumn="0" w:oddVBand="0" w:evenVBand="0" w:oddHBand="0" w:evenHBand="0" w:firstRowFirstColumn="0" w:firstRowLastColumn="0" w:lastRowFirstColumn="0" w:lastRowLastColumn="0"/>
            <w:tcW w:w="2936" w:type="pct"/>
            <w:noWrap/>
            <w:hideMark/>
          </w:tcPr>
          <w:p w14:paraId="22087DD5" w14:textId="77777777" w:rsidR="005B1647" w:rsidRPr="00920DD5" w:rsidRDefault="005B1647" w:rsidP="005B1647">
            <w:pPr>
              <w:pStyle w:val="Tabell"/>
            </w:pPr>
            <w:r w:rsidRPr="00920DD5">
              <w:t>Post- och telestyrelsen</w:t>
            </w:r>
          </w:p>
        </w:tc>
        <w:tc>
          <w:tcPr>
            <w:tcW w:w="1262" w:type="pct"/>
            <w:noWrap/>
            <w:hideMark/>
          </w:tcPr>
          <w:p w14:paraId="3AD026E0" w14:textId="77777777" w:rsidR="005B1647" w:rsidRPr="00920DD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20DD5">
              <w:t>275</w:t>
            </w:r>
          </w:p>
        </w:tc>
        <w:tc>
          <w:tcPr>
            <w:tcW w:w="802" w:type="pct"/>
            <w:noWrap/>
            <w:hideMark/>
          </w:tcPr>
          <w:p w14:paraId="5E7038B0" w14:textId="77777777" w:rsidR="005B1647" w:rsidRPr="00920DD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20DD5">
              <w:t>284</w:t>
            </w:r>
          </w:p>
        </w:tc>
      </w:tr>
      <w:tr w:rsidR="00155607" w14:paraId="28D076C4" w14:textId="77777777" w:rsidTr="007E5169">
        <w:trPr>
          <w:trHeight w:val="255"/>
        </w:trPr>
        <w:tc>
          <w:tcPr>
            <w:cnfStyle w:val="001000000000" w:firstRow="0" w:lastRow="0" w:firstColumn="1" w:lastColumn="0" w:oddVBand="0" w:evenVBand="0" w:oddHBand="0" w:evenHBand="0" w:firstRowFirstColumn="0" w:firstRowLastColumn="0" w:lastRowFirstColumn="0" w:lastRowLastColumn="0"/>
            <w:tcW w:w="2936" w:type="pct"/>
            <w:noWrap/>
            <w:hideMark/>
          </w:tcPr>
          <w:p w14:paraId="154B2ED3" w14:textId="77777777" w:rsidR="005B1647" w:rsidRPr="00920DD5" w:rsidRDefault="005B1647" w:rsidP="005B1647">
            <w:pPr>
              <w:pStyle w:val="Tabell"/>
            </w:pPr>
            <w:r w:rsidRPr="00920DD5">
              <w:t>Regeringskansliet</w:t>
            </w:r>
          </w:p>
        </w:tc>
        <w:tc>
          <w:tcPr>
            <w:tcW w:w="1262" w:type="pct"/>
            <w:noWrap/>
            <w:hideMark/>
          </w:tcPr>
          <w:p w14:paraId="00502042" w14:textId="77777777" w:rsidR="005B1647" w:rsidRPr="00920DD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20DD5">
              <w:t>234</w:t>
            </w:r>
          </w:p>
        </w:tc>
        <w:tc>
          <w:tcPr>
            <w:tcW w:w="802" w:type="pct"/>
            <w:noWrap/>
            <w:hideMark/>
          </w:tcPr>
          <w:p w14:paraId="1CF24205" w14:textId="77777777" w:rsidR="005B1647" w:rsidRPr="00920DD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20DD5">
              <w:t>204</w:t>
            </w:r>
          </w:p>
        </w:tc>
      </w:tr>
      <w:tr w:rsidR="00155607" w14:paraId="606913D2" w14:textId="77777777" w:rsidTr="007E5169">
        <w:trPr>
          <w:trHeight w:val="255"/>
        </w:trPr>
        <w:tc>
          <w:tcPr>
            <w:cnfStyle w:val="001000000000" w:firstRow="0" w:lastRow="0" w:firstColumn="1" w:lastColumn="0" w:oddVBand="0" w:evenVBand="0" w:oddHBand="0" w:evenHBand="0" w:firstRowFirstColumn="0" w:firstRowLastColumn="0" w:lastRowFirstColumn="0" w:lastRowLastColumn="0"/>
            <w:tcW w:w="2936" w:type="pct"/>
            <w:noWrap/>
            <w:hideMark/>
          </w:tcPr>
          <w:p w14:paraId="4EDC0F33" w14:textId="77777777" w:rsidR="005B1647" w:rsidRPr="00920DD5" w:rsidRDefault="005B1647" w:rsidP="005B1647">
            <w:pPr>
              <w:pStyle w:val="Tabell"/>
              <w:rPr>
                <w:i/>
                <w:iCs/>
              </w:rPr>
            </w:pPr>
            <w:r w:rsidRPr="00920DD5">
              <w:rPr>
                <w:i/>
                <w:iCs/>
              </w:rPr>
              <w:t>Affärsverk</w:t>
            </w:r>
          </w:p>
        </w:tc>
        <w:tc>
          <w:tcPr>
            <w:tcW w:w="1262" w:type="pct"/>
            <w:noWrap/>
            <w:hideMark/>
          </w:tcPr>
          <w:p w14:paraId="6B3FF21D" w14:textId="77777777" w:rsidR="005B1647" w:rsidRPr="00920DD5"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p>
        </w:tc>
        <w:tc>
          <w:tcPr>
            <w:tcW w:w="802" w:type="pct"/>
            <w:noWrap/>
            <w:hideMark/>
          </w:tcPr>
          <w:p w14:paraId="0F383388" w14:textId="77777777" w:rsidR="005B1647" w:rsidRPr="00920DD5"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r>
      <w:tr w:rsidR="00155607" w14:paraId="3A2A383B" w14:textId="77777777" w:rsidTr="007E5169">
        <w:trPr>
          <w:trHeight w:val="255"/>
        </w:trPr>
        <w:tc>
          <w:tcPr>
            <w:cnfStyle w:val="001000000000" w:firstRow="0" w:lastRow="0" w:firstColumn="1" w:lastColumn="0" w:oddVBand="0" w:evenVBand="0" w:oddHBand="0" w:evenHBand="0" w:firstRowFirstColumn="0" w:firstRowLastColumn="0" w:lastRowFirstColumn="0" w:lastRowLastColumn="0"/>
            <w:tcW w:w="2936" w:type="pct"/>
            <w:noWrap/>
            <w:hideMark/>
          </w:tcPr>
          <w:p w14:paraId="5C738476" w14:textId="77777777" w:rsidR="005B1647" w:rsidRPr="00920DD5" w:rsidRDefault="005B1647" w:rsidP="005B1647">
            <w:pPr>
              <w:pStyle w:val="Tabell"/>
            </w:pPr>
            <w:r w:rsidRPr="00920DD5">
              <w:t>Sjöfartsverket</w:t>
            </w:r>
          </w:p>
        </w:tc>
        <w:tc>
          <w:tcPr>
            <w:tcW w:w="1262" w:type="pct"/>
            <w:noWrap/>
            <w:hideMark/>
          </w:tcPr>
          <w:p w14:paraId="56AD9847" w14:textId="77777777" w:rsidR="005B1647" w:rsidRPr="00920DD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20DD5">
              <w:t>1 784</w:t>
            </w:r>
          </w:p>
        </w:tc>
        <w:tc>
          <w:tcPr>
            <w:tcW w:w="802" w:type="pct"/>
            <w:noWrap/>
            <w:hideMark/>
          </w:tcPr>
          <w:p w14:paraId="5CB7CDD5" w14:textId="77777777" w:rsidR="005B1647" w:rsidRPr="00920DD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20DD5">
              <w:t>1 780</w:t>
            </w:r>
          </w:p>
        </w:tc>
      </w:tr>
      <w:tr w:rsidR="00155607" w14:paraId="00BBFA37" w14:textId="77777777" w:rsidTr="007E5169">
        <w:trPr>
          <w:trHeight w:val="255"/>
        </w:trPr>
        <w:tc>
          <w:tcPr>
            <w:cnfStyle w:val="001000000000" w:firstRow="0" w:lastRow="0" w:firstColumn="1" w:lastColumn="0" w:oddVBand="0" w:evenVBand="0" w:oddHBand="0" w:evenHBand="0" w:firstRowFirstColumn="0" w:firstRowLastColumn="0" w:lastRowFirstColumn="0" w:lastRowLastColumn="0"/>
            <w:tcW w:w="2936" w:type="pct"/>
            <w:noWrap/>
            <w:hideMark/>
          </w:tcPr>
          <w:p w14:paraId="13E05DC2" w14:textId="77777777" w:rsidR="005B1647" w:rsidRPr="00920DD5" w:rsidRDefault="005B1647" w:rsidP="005B1647">
            <w:pPr>
              <w:pStyle w:val="Tabell"/>
            </w:pPr>
            <w:r w:rsidRPr="00920DD5">
              <w:t>Luftfartsverket</w:t>
            </w:r>
          </w:p>
        </w:tc>
        <w:tc>
          <w:tcPr>
            <w:tcW w:w="1262" w:type="pct"/>
            <w:noWrap/>
            <w:hideMark/>
          </w:tcPr>
          <w:p w14:paraId="21798943" w14:textId="77777777" w:rsidR="005B1647" w:rsidRPr="00920DD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20DD5">
              <w:t>1 720</w:t>
            </w:r>
          </w:p>
        </w:tc>
        <w:tc>
          <w:tcPr>
            <w:tcW w:w="802" w:type="pct"/>
            <w:noWrap/>
            <w:hideMark/>
          </w:tcPr>
          <w:p w14:paraId="4E938224" w14:textId="77777777" w:rsidR="005B1647" w:rsidRPr="00920DD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20DD5">
              <w:t>1 805</w:t>
            </w:r>
          </w:p>
        </w:tc>
      </w:tr>
      <w:tr w:rsidR="00155607" w14:paraId="467ACE19" w14:textId="77777777" w:rsidTr="007E5169">
        <w:trPr>
          <w:trHeight w:val="270"/>
        </w:trPr>
        <w:tc>
          <w:tcPr>
            <w:cnfStyle w:val="001000000000" w:firstRow="0" w:lastRow="0" w:firstColumn="1" w:lastColumn="0" w:oddVBand="0" w:evenVBand="0" w:oddHBand="0" w:evenHBand="0" w:firstRowFirstColumn="0" w:firstRowLastColumn="0" w:lastRowFirstColumn="0" w:lastRowLastColumn="0"/>
            <w:tcW w:w="2936" w:type="pct"/>
            <w:hideMark/>
          </w:tcPr>
          <w:p w14:paraId="615EDD44" w14:textId="2522BD99" w:rsidR="005B1647" w:rsidRPr="00920DD5" w:rsidRDefault="005B1647" w:rsidP="005B1647">
            <w:pPr>
              <w:pStyle w:val="Tabell"/>
            </w:pPr>
            <w:r w:rsidRPr="00920DD5">
              <w:t>Övriga</w:t>
            </w:r>
            <w:r>
              <w:t xml:space="preserve"> myndigheter</w:t>
            </w:r>
          </w:p>
        </w:tc>
        <w:tc>
          <w:tcPr>
            <w:tcW w:w="1262" w:type="pct"/>
            <w:noWrap/>
            <w:hideMark/>
          </w:tcPr>
          <w:p w14:paraId="0F5B533F" w14:textId="77777777" w:rsidR="005B1647" w:rsidRPr="00920DD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20DD5">
              <w:t>1 743</w:t>
            </w:r>
          </w:p>
        </w:tc>
        <w:tc>
          <w:tcPr>
            <w:tcW w:w="802" w:type="pct"/>
            <w:noWrap/>
            <w:hideMark/>
          </w:tcPr>
          <w:p w14:paraId="3D954DB0" w14:textId="77777777" w:rsidR="005B1647" w:rsidRPr="00920DD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20DD5">
              <w:t>1 471</w:t>
            </w:r>
          </w:p>
        </w:tc>
      </w:tr>
      <w:tr w:rsidR="00155607" w14:paraId="70415ECF" w14:textId="77777777" w:rsidTr="007E5169">
        <w:trPr>
          <w:trHeight w:val="270"/>
        </w:trPr>
        <w:tc>
          <w:tcPr>
            <w:cnfStyle w:val="001000000000" w:firstRow="0" w:lastRow="0" w:firstColumn="1" w:lastColumn="0" w:oddVBand="0" w:evenVBand="0" w:oddHBand="0" w:evenHBand="0" w:firstRowFirstColumn="0" w:firstRowLastColumn="0" w:lastRowFirstColumn="0" w:lastRowLastColumn="0"/>
            <w:tcW w:w="2936" w:type="pct"/>
            <w:hideMark/>
          </w:tcPr>
          <w:p w14:paraId="4E9A3481" w14:textId="77777777" w:rsidR="005B1647" w:rsidRPr="00960BA6" w:rsidRDefault="005B1647" w:rsidP="005B1647">
            <w:pPr>
              <w:pStyle w:val="Tabell"/>
              <w:rPr>
                <w:b/>
                <w:bCs/>
              </w:rPr>
            </w:pPr>
            <w:r w:rsidRPr="00960BA6">
              <w:rPr>
                <w:b/>
                <w:bCs/>
              </w:rPr>
              <w:t>Summa offentligrättslig verksamhet</w:t>
            </w:r>
          </w:p>
        </w:tc>
        <w:tc>
          <w:tcPr>
            <w:tcW w:w="1262" w:type="pct"/>
            <w:hideMark/>
          </w:tcPr>
          <w:p w14:paraId="0CDD12B5" w14:textId="77777777" w:rsidR="005B1647" w:rsidRPr="00960BA6"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960BA6">
              <w:rPr>
                <w:b/>
                <w:bCs/>
              </w:rPr>
              <w:t>17 921</w:t>
            </w:r>
          </w:p>
        </w:tc>
        <w:tc>
          <w:tcPr>
            <w:tcW w:w="802" w:type="pct"/>
            <w:hideMark/>
          </w:tcPr>
          <w:p w14:paraId="18235511" w14:textId="77777777" w:rsidR="005B1647" w:rsidRPr="00960BA6"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960BA6">
              <w:rPr>
                <w:b/>
                <w:bCs/>
              </w:rPr>
              <w:t>17 196</w:t>
            </w:r>
          </w:p>
        </w:tc>
      </w:tr>
      <w:tr w:rsidR="00155607" w14:paraId="16DF2CAE" w14:textId="77777777" w:rsidTr="007E5169">
        <w:trPr>
          <w:trHeight w:val="255"/>
        </w:trPr>
        <w:tc>
          <w:tcPr>
            <w:cnfStyle w:val="001000000000" w:firstRow="0" w:lastRow="0" w:firstColumn="1" w:lastColumn="0" w:oddVBand="0" w:evenVBand="0" w:oddHBand="0" w:evenHBand="0" w:firstRowFirstColumn="0" w:firstRowLastColumn="0" w:lastRowFirstColumn="0" w:lastRowLastColumn="0"/>
            <w:tcW w:w="2936" w:type="pct"/>
            <w:noWrap/>
            <w:hideMark/>
          </w:tcPr>
          <w:p w14:paraId="4ED8422C" w14:textId="77777777" w:rsidR="005B1647" w:rsidRPr="00920DD5" w:rsidRDefault="005B1647" w:rsidP="005B1647">
            <w:pPr>
              <w:pStyle w:val="Tabell"/>
              <w:rPr>
                <w:i/>
                <w:iCs/>
              </w:rPr>
            </w:pPr>
            <w:r w:rsidRPr="00920DD5">
              <w:rPr>
                <w:i/>
                <w:iCs/>
              </w:rPr>
              <w:t>Uppdragsverksamhet</w:t>
            </w:r>
          </w:p>
        </w:tc>
        <w:tc>
          <w:tcPr>
            <w:tcW w:w="1262" w:type="pct"/>
            <w:noWrap/>
            <w:hideMark/>
          </w:tcPr>
          <w:p w14:paraId="596F67A0" w14:textId="77777777" w:rsidR="005B1647" w:rsidRPr="00920DD5"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p>
        </w:tc>
        <w:tc>
          <w:tcPr>
            <w:tcW w:w="802" w:type="pct"/>
            <w:noWrap/>
            <w:hideMark/>
          </w:tcPr>
          <w:p w14:paraId="21E75692" w14:textId="77777777" w:rsidR="005B1647" w:rsidRPr="00920DD5"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r>
      <w:tr w:rsidR="00155607" w14:paraId="0AC1BDE5" w14:textId="77777777" w:rsidTr="007E5169">
        <w:trPr>
          <w:trHeight w:val="270"/>
        </w:trPr>
        <w:tc>
          <w:tcPr>
            <w:cnfStyle w:val="001000000000" w:firstRow="0" w:lastRow="0" w:firstColumn="1" w:lastColumn="0" w:oddVBand="0" w:evenVBand="0" w:oddHBand="0" w:evenHBand="0" w:firstRowFirstColumn="0" w:firstRowLastColumn="0" w:lastRowFirstColumn="0" w:lastRowLastColumn="0"/>
            <w:tcW w:w="2936" w:type="pct"/>
            <w:noWrap/>
            <w:hideMark/>
          </w:tcPr>
          <w:p w14:paraId="2BCEA35E" w14:textId="77777777" w:rsidR="005B1647" w:rsidRPr="00920DD5" w:rsidRDefault="005B1647" w:rsidP="005B1647">
            <w:pPr>
              <w:pStyle w:val="Tabell"/>
            </w:pPr>
            <w:r w:rsidRPr="00920DD5">
              <w:t>Trafikverket</w:t>
            </w:r>
          </w:p>
        </w:tc>
        <w:tc>
          <w:tcPr>
            <w:tcW w:w="1262" w:type="pct"/>
            <w:noWrap/>
            <w:hideMark/>
          </w:tcPr>
          <w:p w14:paraId="315E1E4C" w14:textId="77777777" w:rsidR="005B1647" w:rsidRPr="00920DD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20DD5">
              <w:t>4 665</w:t>
            </w:r>
          </w:p>
        </w:tc>
        <w:tc>
          <w:tcPr>
            <w:tcW w:w="802" w:type="pct"/>
            <w:noWrap/>
            <w:hideMark/>
          </w:tcPr>
          <w:p w14:paraId="02BD1896" w14:textId="77777777" w:rsidR="005B1647" w:rsidRPr="00920DD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20DD5">
              <w:t>3 915</w:t>
            </w:r>
          </w:p>
        </w:tc>
      </w:tr>
      <w:tr w:rsidR="00155607" w14:paraId="459EB3E3" w14:textId="77777777" w:rsidTr="007E5169">
        <w:trPr>
          <w:trHeight w:val="255"/>
        </w:trPr>
        <w:tc>
          <w:tcPr>
            <w:cnfStyle w:val="001000000000" w:firstRow="0" w:lastRow="0" w:firstColumn="1" w:lastColumn="0" w:oddVBand="0" w:evenVBand="0" w:oddHBand="0" w:evenHBand="0" w:firstRowFirstColumn="0" w:firstRowLastColumn="0" w:lastRowFirstColumn="0" w:lastRowLastColumn="0"/>
            <w:tcW w:w="2936" w:type="pct"/>
            <w:noWrap/>
            <w:hideMark/>
          </w:tcPr>
          <w:p w14:paraId="5B6C4F06" w14:textId="77777777" w:rsidR="005B1647" w:rsidRPr="00920DD5" w:rsidRDefault="005B1647" w:rsidP="005B1647">
            <w:pPr>
              <w:pStyle w:val="Tabell"/>
            </w:pPr>
            <w:r w:rsidRPr="00920DD5">
              <w:t>Statens institutionsstyrelse</w:t>
            </w:r>
          </w:p>
        </w:tc>
        <w:tc>
          <w:tcPr>
            <w:tcW w:w="1262" w:type="pct"/>
            <w:noWrap/>
            <w:hideMark/>
          </w:tcPr>
          <w:p w14:paraId="65206E72" w14:textId="77777777" w:rsidR="005B1647" w:rsidRPr="00920DD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20DD5">
              <w:t>1 984</w:t>
            </w:r>
          </w:p>
        </w:tc>
        <w:tc>
          <w:tcPr>
            <w:tcW w:w="802" w:type="pct"/>
            <w:noWrap/>
            <w:hideMark/>
          </w:tcPr>
          <w:p w14:paraId="283A0061" w14:textId="77777777" w:rsidR="005B1647" w:rsidRPr="00920DD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20DD5">
              <w:t>1 934</w:t>
            </w:r>
          </w:p>
        </w:tc>
      </w:tr>
      <w:tr w:rsidR="00155607" w14:paraId="7467E00E" w14:textId="77777777" w:rsidTr="007E5169">
        <w:trPr>
          <w:trHeight w:val="255"/>
        </w:trPr>
        <w:tc>
          <w:tcPr>
            <w:cnfStyle w:val="001000000000" w:firstRow="0" w:lastRow="0" w:firstColumn="1" w:lastColumn="0" w:oddVBand="0" w:evenVBand="0" w:oddHBand="0" w:evenHBand="0" w:firstRowFirstColumn="0" w:firstRowLastColumn="0" w:lastRowFirstColumn="0" w:lastRowLastColumn="0"/>
            <w:tcW w:w="2936" w:type="pct"/>
            <w:noWrap/>
            <w:hideMark/>
          </w:tcPr>
          <w:p w14:paraId="699B4654" w14:textId="77777777" w:rsidR="005B1647" w:rsidRPr="00920DD5" w:rsidRDefault="005B1647" w:rsidP="005B1647">
            <w:pPr>
              <w:pStyle w:val="Tabell"/>
            </w:pPr>
            <w:r w:rsidRPr="00920DD5">
              <w:t>Exportkreditnämnden (-2005 exkl. BA och SI)</w:t>
            </w:r>
          </w:p>
        </w:tc>
        <w:tc>
          <w:tcPr>
            <w:tcW w:w="1262" w:type="pct"/>
            <w:noWrap/>
            <w:hideMark/>
          </w:tcPr>
          <w:p w14:paraId="04E5E746" w14:textId="77777777" w:rsidR="005B1647" w:rsidRPr="00920DD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20DD5">
              <w:t>1 442</w:t>
            </w:r>
          </w:p>
        </w:tc>
        <w:tc>
          <w:tcPr>
            <w:tcW w:w="802" w:type="pct"/>
            <w:noWrap/>
            <w:hideMark/>
          </w:tcPr>
          <w:p w14:paraId="02E62B58" w14:textId="77777777" w:rsidR="005B1647" w:rsidRPr="00920DD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20DD5">
              <w:t>1 397</w:t>
            </w:r>
          </w:p>
        </w:tc>
      </w:tr>
      <w:tr w:rsidR="00155607" w14:paraId="500B7C0F" w14:textId="77777777" w:rsidTr="007E5169">
        <w:trPr>
          <w:trHeight w:val="255"/>
        </w:trPr>
        <w:tc>
          <w:tcPr>
            <w:cnfStyle w:val="001000000000" w:firstRow="0" w:lastRow="0" w:firstColumn="1" w:lastColumn="0" w:oddVBand="0" w:evenVBand="0" w:oddHBand="0" w:evenHBand="0" w:firstRowFirstColumn="0" w:firstRowLastColumn="0" w:lastRowFirstColumn="0" w:lastRowLastColumn="0"/>
            <w:tcW w:w="2936" w:type="pct"/>
            <w:noWrap/>
            <w:hideMark/>
          </w:tcPr>
          <w:p w14:paraId="15DBF383" w14:textId="77777777" w:rsidR="005B1647" w:rsidRPr="00920DD5" w:rsidRDefault="005B1647" w:rsidP="005B1647">
            <w:pPr>
              <w:pStyle w:val="Tabell"/>
            </w:pPr>
            <w:r w:rsidRPr="00920DD5">
              <w:t>Försvarets materielverk</w:t>
            </w:r>
          </w:p>
        </w:tc>
        <w:tc>
          <w:tcPr>
            <w:tcW w:w="1262" w:type="pct"/>
            <w:noWrap/>
            <w:hideMark/>
          </w:tcPr>
          <w:p w14:paraId="3219A7E8" w14:textId="77777777" w:rsidR="005B1647" w:rsidRPr="00920DD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20DD5">
              <w:t>1 085</w:t>
            </w:r>
          </w:p>
        </w:tc>
        <w:tc>
          <w:tcPr>
            <w:tcW w:w="802" w:type="pct"/>
            <w:noWrap/>
            <w:hideMark/>
          </w:tcPr>
          <w:p w14:paraId="1D4B356B" w14:textId="77777777" w:rsidR="005B1647" w:rsidRPr="00920DD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20DD5">
              <w:t>1 182</w:t>
            </w:r>
          </w:p>
        </w:tc>
      </w:tr>
      <w:tr w:rsidR="00155607" w14:paraId="63A338C5" w14:textId="77777777" w:rsidTr="007E5169">
        <w:trPr>
          <w:trHeight w:val="255"/>
        </w:trPr>
        <w:tc>
          <w:tcPr>
            <w:cnfStyle w:val="001000000000" w:firstRow="0" w:lastRow="0" w:firstColumn="1" w:lastColumn="0" w:oddVBand="0" w:evenVBand="0" w:oddHBand="0" w:evenHBand="0" w:firstRowFirstColumn="0" w:firstRowLastColumn="0" w:lastRowFirstColumn="0" w:lastRowLastColumn="0"/>
            <w:tcW w:w="2936" w:type="pct"/>
            <w:noWrap/>
            <w:hideMark/>
          </w:tcPr>
          <w:p w14:paraId="49B70FF8" w14:textId="77777777" w:rsidR="005B1647" w:rsidRPr="00920DD5" w:rsidRDefault="005B1647" w:rsidP="005B1647">
            <w:pPr>
              <w:pStyle w:val="Tabell"/>
            </w:pPr>
            <w:r w:rsidRPr="00920DD5">
              <w:t>Pensionsmyndigheten</w:t>
            </w:r>
          </w:p>
        </w:tc>
        <w:tc>
          <w:tcPr>
            <w:tcW w:w="1262" w:type="pct"/>
            <w:noWrap/>
            <w:hideMark/>
          </w:tcPr>
          <w:p w14:paraId="0EEC7BE2" w14:textId="77777777" w:rsidR="005B1647" w:rsidRPr="00920DD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20DD5">
              <w:t>802</w:t>
            </w:r>
          </w:p>
        </w:tc>
        <w:tc>
          <w:tcPr>
            <w:tcW w:w="802" w:type="pct"/>
            <w:noWrap/>
            <w:hideMark/>
          </w:tcPr>
          <w:p w14:paraId="215937F6" w14:textId="77777777" w:rsidR="005B1647" w:rsidRPr="00920DD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20DD5">
              <w:t>925</w:t>
            </w:r>
          </w:p>
        </w:tc>
      </w:tr>
      <w:tr w:rsidR="00155607" w14:paraId="07C5B7EF" w14:textId="77777777" w:rsidTr="007E5169">
        <w:trPr>
          <w:trHeight w:val="255"/>
        </w:trPr>
        <w:tc>
          <w:tcPr>
            <w:cnfStyle w:val="001000000000" w:firstRow="0" w:lastRow="0" w:firstColumn="1" w:lastColumn="0" w:oddVBand="0" w:evenVBand="0" w:oddHBand="0" w:evenHBand="0" w:firstRowFirstColumn="0" w:firstRowLastColumn="0" w:lastRowFirstColumn="0" w:lastRowLastColumn="0"/>
            <w:tcW w:w="2936" w:type="pct"/>
            <w:noWrap/>
            <w:hideMark/>
          </w:tcPr>
          <w:p w14:paraId="725FF3A6" w14:textId="77777777" w:rsidR="005B1647" w:rsidRPr="00920DD5" w:rsidRDefault="005B1647" w:rsidP="005B1647">
            <w:pPr>
              <w:pStyle w:val="Tabell"/>
            </w:pPr>
            <w:r w:rsidRPr="00920DD5">
              <w:t>Statens fastighetsverk</w:t>
            </w:r>
          </w:p>
        </w:tc>
        <w:tc>
          <w:tcPr>
            <w:tcW w:w="1262" w:type="pct"/>
            <w:noWrap/>
            <w:hideMark/>
          </w:tcPr>
          <w:p w14:paraId="66131752" w14:textId="77777777" w:rsidR="005B1647" w:rsidRPr="00920DD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20DD5">
              <w:t>784</w:t>
            </w:r>
          </w:p>
        </w:tc>
        <w:tc>
          <w:tcPr>
            <w:tcW w:w="802" w:type="pct"/>
            <w:noWrap/>
            <w:hideMark/>
          </w:tcPr>
          <w:p w14:paraId="057293E9" w14:textId="77777777" w:rsidR="005B1647" w:rsidRPr="00920DD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20DD5">
              <w:t>732</w:t>
            </w:r>
          </w:p>
        </w:tc>
      </w:tr>
      <w:tr w:rsidR="00155607" w14:paraId="472E018C" w14:textId="77777777" w:rsidTr="007E5169">
        <w:trPr>
          <w:trHeight w:val="255"/>
        </w:trPr>
        <w:tc>
          <w:tcPr>
            <w:cnfStyle w:val="001000000000" w:firstRow="0" w:lastRow="0" w:firstColumn="1" w:lastColumn="0" w:oddVBand="0" w:evenVBand="0" w:oddHBand="0" w:evenHBand="0" w:firstRowFirstColumn="0" w:firstRowLastColumn="0" w:lastRowFirstColumn="0" w:lastRowLastColumn="0"/>
            <w:tcW w:w="2936" w:type="pct"/>
            <w:noWrap/>
            <w:hideMark/>
          </w:tcPr>
          <w:p w14:paraId="19734F3C" w14:textId="77777777" w:rsidR="005B1647" w:rsidRPr="00920DD5" w:rsidRDefault="005B1647" w:rsidP="005B1647">
            <w:pPr>
              <w:pStyle w:val="Tabell"/>
            </w:pPr>
            <w:r w:rsidRPr="00920DD5">
              <w:t>Lunds universitet</w:t>
            </w:r>
          </w:p>
        </w:tc>
        <w:tc>
          <w:tcPr>
            <w:tcW w:w="1262" w:type="pct"/>
            <w:noWrap/>
            <w:hideMark/>
          </w:tcPr>
          <w:p w14:paraId="77B37654" w14:textId="77777777" w:rsidR="005B1647" w:rsidRPr="00920DD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20DD5">
              <w:t>584</w:t>
            </w:r>
          </w:p>
        </w:tc>
        <w:tc>
          <w:tcPr>
            <w:tcW w:w="802" w:type="pct"/>
            <w:noWrap/>
            <w:hideMark/>
          </w:tcPr>
          <w:p w14:paraId="3ACF63EF" w14:textId="77777777" w:rsidR="005B1647" w:rsidRPr="00920DD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20DD5">
              <w:t>573</w:t>
            </w:r>
          </w:p>
        </w:tc>
      </w:tr>
      <w:tr w:rsidR="00155607" w14:paraId="4AFE3AC4" w14:textId="77777777" w:rsidTr="007E5169">
        <w:trPr>
          <w:trHeight w:val="255"/>
        </w:trPr>
        <w:tc>
          <w:tcPr>
            <w:cnfStyle w:val="001000000000" w:firstRow="0" w:lastRow="0" w:firstColumn="1" w:lastColumn="0" w:oddVBand="0" w:evenVBand="0" w:oddHBand="0" w:evenHBand="0" w:firstRowFirstColumn="0" w:firstRowLastColumn="0" w:lastRowFirstColumn="0" w:lastRowLastColumn="0"/>
            <w:tcW w:w="2936" w:type="pct"/>
            <w:noWrap/>
            <w:hideMark/>
          </w:tcPr>
          <w:p w14:paraId="5B9141B4" w14:textId="77777777" w:rsidR="005B1647" w:rsidRPr="00920DD5" w:rsidRDefault="005B1647" w:rsidP="005B1647">
            <w:pPr>
              <w:pStyle w:val="Tabell"/>
            </w:pPr>
            <w:r w:rsidRPr="00920DD5">
              <w:t>Statens jordbruksverk</w:t>
            </w:r>
          </w:p>
        </w:tc>
        <w:tc>
          <w:tcPr>
            <w:tcW w:w="1262" w:type="pct"/>
            <w:noWrap/>
            <w:hideMark/>
          </w:tcPr>
          <w:p w14:paraId="6E927FAA" w14:textId="77777777" w:rsidR="005B1647" w:rsidRPr="00920DD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20DD5">
              <w:t>534</w:t>
            </w:r>
          </w:p>
        </w:tc>
        <w:tc>
          <w:tcPr>
            <w:tcW w:w="802" w:type="pct"/>
            <w:noWrap/>
            <w:hideMark/>
          </w:tcPr>
          <w:p w14:paraId="05387E78" w14:textId="77777777" w:rsidR="005B1647" w:rsidRPr="00920DD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20DD5">
              <w:t>527</w:t>
            </w:r>
          </w:p>
        </w:tc>
      </w:tr>
      <w:tr w:rsidR="00155607" w14:paraId="1621420E" w14:textId="77777777" w:rsidTr="007E5169">
        <w:trPr>
          <w:trHeight w:val="255"/>
        </w:trPr>
        <w:tc>
          <w:tcPr>
            <w:cnfStyle w:val="001000000000" w:firstRow="0" w:lastRow="0" w:firstColumn="1" w:lastColumn="0" w:oddVBand="0" w:evenVBand="0" w:oddHBand="0" w:evenHBand="0" w:firstRowFirstColumn="0" w:firstRowLastColumn="0" w:lastRowFirstColumn="0" w:lastRowLastColumn="0"/>
            <w:tcW w:w="2936" w:type="pct"/>
            <w:noWrap/>
            <w:hideMark/>
          </w:tcPr>
          <w:p w14:paraId="52C10E86" w14:textId="77777777" w:rsidR="005B1647" w:rsidRPr="00920DD5" w:rsidRDefault="005B1647" w:rsidP="005B1647">
            <w:pPr>
              <w:pStyle w:val="Tabell"/>
            </w:pPr>
            <w:r w:rsidRPr="00920DD5">
              <w:t>Skatteverket</w:t>
            </w:r>
          </w:p>
        </w:tc>
        <w:tc>
          <w:tcPr>
            <w:tcW w:w="1262" w:type="pct"/>
            <w:noWrap/>
            <w:hideMark/>
          </w:tcPr>
          <w:p w14:paraId="5356F9E1" w14:textId="77777777" w:rsidR="005B1647" w:rsidRPr="00920DD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20DD5">
              <w:t>490</w:t>
            </w:r>
          </w:p>
        </w:tc>
        <w:tc>
          <w:tcPr>
            <w:tcW w:w="802" w:type="pct"/>
            <w:noWrap/>
            <w:hideMark/>
          </w:tcPr>
          <w:p w14:paraId="4ABD065A" w14:textId="77777777" w:rsidR="005B1647" w:rsidRPr="00920DD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20DD5">
              <w:t>540</w:t>
            </w:r>
          </w:p>
        </w:tc>
      </w:tr>
      <w:tr w:rsidR="00155607" w14:paraId="14EFC631" w14:textId="77777777" w:rsidTr="007E5169">
        <w:trPr>
          <w:trHeight w:val="255"/>
        </w:trPr>
        <w:tc>
          <w:tcPr>
            <w:cnfStyle w:val="001000000000" w:firstRow="0" w:lastRow="0" w:firstColumn="1" w:lastColumn="0" w:oddVBand="0" w:evenVBand="0" w:oddHBand="0" w:evenHBand="0" w:firstRowFirstColumn="0" w:firstRowLastColumn="0" w:lastRowFirstColumn="0" w:lastRowLastColumn="0"/>
            <w:tcW w:w="2936" w:type="pct"/>
            <w:noWrap/>
            <w:hideMark/>
          </w:tcPr>
          <w:p w14:paraId="13B2BD68" w14:textId="77777777" w:rsidR="005B1647" w:rsidRPr="00920DD5" w:rsidRDefault="005B1647" w:rsidP="005B1647">
            <w:pPr>
              <w:pStyle w:val="Tabell"/>
            </w:pPr>
            <w:r w:rsidRPr="00920DD5">
              <w:t>Sveriges lantbruksuniversitet</w:t>
            </w:r>
          </w:p>
        </w:tc>
        <w:tc>
          <w:tcPr>
            <w:tcW w:w="1262" w:type="pct"/>
            <w:noWrap/>
            <w:hideMark/>
          </w:tcPr>
          <w:p w14:paraId="4B190BE2" w14:textId="77777777" w:rsidR="005B1647" w:rsidRPr="00920DD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20DD5">
              <w:t>452</w:t>
            </w:r>
          </w:p>
        </w:tc>
        <w:tc>
          <w:tcPr>
            <w:tcW w:w="802" w:type="pct"/>
            <w:noWrap/>
            <w:hideMark/>
          </w:tcPr>
          <w:p w14:paraId="1AE9B36C" w14:textId="77777777" w:rsidR="005B1647" w:rsidRPr="00920DD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20DD5">
              <w:t>430</w:t>
            </w:r>
          </w:p>
        </w:tc>
      </w:tr>
      <w:tr w:rsidR="00155607" w14:paraId="4D92F4A1" w14:textId="77777777" w:rsidTr="007E5169">
        <w:trPr>
          <w:trHeight w:val="255"/>
        </w:trPr>
        <w:tc>
          <w:tcPr>
            <w:cnfStyle w:val="001000000000" w:firstRow="0" w:lastRow="0" w:firstColumn="1" w:lastColumn="0" w:oddVBand="0" w:evenVBand="0" w:oddHBand="0" w:evenHBand="0" w:firstRowFirstColumn="0" w:firstRowLastColumn="0" w:lastRowFirstColumn="0" w:lastRowLastColumn="0"/>
            <w:tcW w:w="2936" w:type="pct"/>
            <w:noWrap/>
            <w:hideMark/>
          </w:tcPr>
          <w:p w14:paraId="7746AC3B" w14:textId="77777777" w:rsidR="005B1647" w:rsidRPr="00920DD5" w:rsidRDefault="005B1647" w:rsidP="005B1647">
            <w:pPr>
              <w:pStyle w:val="Tabell"/>
            </w:pPr>
            <w:r w:rsidRPr="00920DD5">
              <w:t>Kungl. Tekniska högskolan</w:t>
            </w:r>
          </w:p>
        </w:tc>
        <w:tc>
          <w:tcPr>
            <w:tcW w:w="1262" w:type="pct"/>
            <w:noWrap/>
            <w:hideMark/>
          </w:tcPr>
          <w:p w14:paraId="6D4A5CC6" w14:textId="77777777" w:rsidR="005B1647" w:rsidRPr="00920DD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20DD5">
              <w:t>442</w:t>
            </w:r>
          </w:p>
        </w:tc>
        <w:tc>
          <w:tcPr>
            <w:tcW w:w="802" w:type="pct"/>
            <w:noWrap/>
            <w:hideMark/>
          </w:tcPr>
          <w:p w14:paraId="58D6162F" w14:textId="77777777" w:rsidR="005B1647" w:rsidRPr="00920DD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20DD5">
              <w:t>412</w:t>
            </w:r>
          </w:p>
        </w:tc>
      </w:tr>
      <w:tr w:rsidR="00155607" w14:paraId="19BFB27C" w14:textId="77777777" w:rsidTr="007E5169">
        <w:trPr>
          <w:trHeight w:val="255"/>
        </w:trPr>
        <w:tc>
          <w:tcPr>
            <w:cnfStyle w:val="001000000000" w:firstRow="0" w:lastRow="0" w:firstColumn="1" w:lastColumn="0" w:oddVBand="0" w:evenVBand="0" w:oddHBand="0" w:evenHBand="0" w:firstRowFirstColumn="0" w:firstRowLastColumn="0" w:lastRowFirstColumn="0" w:lastRowLastColumn="0"/>
            <w:tcW w:w="2936" w:type="pct"/>
            <w:noWrap/>
            <w:hideMark/>
          </w:tcPr>
          <w:p w14:paraId="1DF8B849" w14:textId="77777777" w:rsidR="005B1647" w:rsidRPr="00920DD5" w:rsidRDefault="005B1647" w:rsidP="005B1647">
            <w:pPr>
              <w:pStyle w:val="Tabell"/>
            </w:pPr>
            <w:r w:rsidRPr="00920DD5">
              <w:t>Uppsala universitet</w:t>
            </w:r>
          </w:p>
        </w:tc>
        <w:tc>
          <w:tcPr>
            <w:tcW w:w="1262" w:type="pct"/>
            <w:noWrap/>
            <w:hideMark/>
          </w:tcPr>
          <w:p w14:paraId="69C288E1" w14:textId="77777777" w:rsidR="005B1647" w:rsidRPr="00920DD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20DD5">
              <w:t>429</w:t>
            </w:r>
          </w:p>
        </w:tc>
        <w:tc>
          <w:tcPr>
            <w:tcW w:w="802" w:type="pct"/>
            <w:noWrap/>
            <w:hideMark/>
          </w:tcPr>
          <w:p w14:paraId="670A2110" w14:textId="77777777" w:rsidR="005B1647" w:rsidRPr="00920DD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20DD5">
              <w:t>380</w:t>
            </w:r>
          </w:p>
        </w:tc>
      </w:tr>
      <w:tr w:rsidR="00155607" w14:paraId="6A2F0B66" w14:textId="77777777" w:rsidTr="007E5169">
        <w:trPr>
          <w:trHeight w:val="255"/>
        </w:trPr>
        <w:tc>
          <w:tcPr>
            <w:cnfStyle w:val="001000000000" w:firstRow="0" w:lastRow="0" w:firstColumn="1" w:lastColumn="0" w:oddVBand="0" w:evenVBand="0" w:oddHBand="0" w:evenHBand="0" w:firstRowFirstColumn="0" w:firstRowLastColumn="0" w:lastRowFirstColumn="0" w:lastRowLastColumn="0"/>
            <w:tcW w:w="2936" w:type="pct"/>
            <w:noWrap/>
            <w:hideMark/>
          </w:tcPr>
          <w:p w14:paraId="364BC275" w14:textId="77777777" w:rsidR="005B1647" w:rsidRPr="00920DD5" w:rsidRDefault="005B1647" w:rsidP="005B1647">
            <w:pPr>
              <w:pStyle w:val="Tabell"/>
            </w:pPr>
            <w:r w:rsidRPr="00920DD5">
              <w:t>Försvarsmakten</w:t>
            </w:r>
          </w:p>
        </w:tc>
        <w:tc>
          <w:tcPr>
            <w:tcW w:w="1262" w:type="pct"/>
            <w:noWrap/>
            <w:hideMark/>
          </w:tcPr>
          <w:p w14:paraId="136FD65A" w14:textId="77777777" w:rsidR="005B1647" w:rsidRPr="00920DD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20DD5">
              <w:t>399</w:t>
            </w:r>
          </w:p>
        </w:tc>
        <w:tc>
          <w:tcPr>
            <w:tcW w:w="802" w:type="pct"/>
            <w:noWrap/>
            <w:hideMark/>
          </w:tcPr>
          <w:p w14:paraId="447EF7FD" w14:textId="77777777" w:rsidR="005B1647" w:rsidRPr="00920DD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20DD5">
              <w:t>198</w:t>
            </w:r>
          </w:p>
        </w:tc>
      </w:tr>
      <w:tr w:rsidR="00155607" w14:paraId="29D5256B" w14:textId="77777777" w:rsidTr="007E5169">
        <w:trPr>
          <w:trHeight w:val="255"/>
        </w:trPr>
        <w:tc>
          <w:tcPr>
            <w:cnfStyle w:val="001000000000" w:firstRow="0" w:lastRow="0" w:firstColumn="1" w:lastColumn="0" w:oddVBand="0" w:evenVBand="0" w:oddHBand="0" w:evenHBand="0" w:firstRowFirstColumn="0" w:firstRowLastColumn="0" w:lastRowFirstColumn="0" w:lastRowLastColumn="0"/>
            <w:tcW w:w="2936" w:type="pct"/>
            <w:noWrap/>
            <w:hideMark/>
          </w:tcPr>
          <w:p w14:paraId="46365EDA" w14:textId="77777777" w:rsidR="005B1647" w:rsidRPr="00920DD5" w:rsidRDefault="005B1647" w:rsidP="005B1647">
            <w:pPr>
              <w:pStyle w:val="Tabell"/>
              <w:rPr>
                <w:i/>
                <w:iCs/>
              </w:rPr>
            </w:pPr>
            <w:r w:rsidRPr="00920DD5">
              <w:rPr>
                <w:i/>
                <w:iCs/>
              </w:rPr>
              <w:t>Affärsverk</w:t>
            </w:r>
          </w:p>
        </w:tc>
        <w:tc>
          <w:tcPr>
            <w:tcW w:w="1262" w:type="pct"/>
            <w:noWrap/>
            <w:hideMark/>
          </w:tcPr>
          <w:p w14:paraId="2EE1A7D0" w14:textId="77777777" w:rsidR="005B1647" w:rsidRPr="00920DD5"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p>
        </w:tc>
        <w:tc>
          <w:tcPr>
            <w:tcW w:w="802" w:type="pct"/>
            <w:noWrap/>
            <w:hideMark/>
          </w:tcPr>
          <w:p w14:paraId="21EFAF81" w14:textId="77777777" w:rsidR="005B1647" w:rsidRPr="00920DD5"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r>
      <w:tr w:rsidR="00155607" w14:paraId="710939C8" w14:textId="77777777" w:rsidTr="007E5169">
        <w:trPr>
          <w:trHeight w:val="255"/>
        </w:trPr>
        <w:tc>
          <w:tcPr>
            <w:cnfStyle w:val="001000000000" w:firstRow="0" w:lastRow="0" w:firstColumn="1" w:lastColumn="0" w:oddVBand="0" w:evenVBand="0" w:oddHBand="0" w:evenHBand="0" w:firstRowFirstColumn="0" w:firstRowLastColumn="0" w:lastRowFirstColumn="0" w:lastRowLastColumn="0"/>
            <w:tcW w:w="2936" w:type="pct"/>
            <w:noWrap/>
            <w:hideMark/>
          </w:tcPr>
          <w:p w14:paraId="64CE220E" w14:textId="77777777" w:rsidR="005B1647" w:rsidRPr="00920DD5" w:rsidRDefault="005B1647" w:rsidP="005B1647">
            <w:pPr>
              <w:pStyle w:val="Tabell"/>
            </w:pPr>
            <w:r w:rsidRPr="00920DD5">
              <w:t>Svenska kraftnät</w:t>
            </w:r>
          </w:p>
        </w:tc>
        <w:tc>
          <w:tcPr>
            <w:tcW w:w="1262" w:type="pct"/>
            <w:noWrap/>
            <w:hideMark/>
          </w:tcPr>
          <w:p w14:paraId="52FD632E" w14:textId="77777777" w:rsidR="005B1647" w:rsidRPr="00920DD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20DD5">
              <w:t>11 394</w:t>
            </w:r>
          </w:p>
        </w:tc>
        <w:tc>
          <w:tcPr>
            <w:tcW w:w="802" w:type="pct"/>
            <w:noWrap/>
            <w:hideMark/>
          </w:tcPr>
          <w:p w14:paraId="5DD2C25C" w14:textId="77777777" w:rsidR="005B1647" w:rsidRPr="00920DD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20DD5">
              <w:t>11 007</w:t>
            </w:r>
          </w:p>
        </w:tc>
      </w:tr>
      <w:tr w:rsidR="00155607" w14:paraId="09FAAB8A" w14:textId="77777777" w:rsidTr="007E5169">
        <w:trPr>
          <w:trHeight w:val="255"/>
        </w:trPr>
        <w:tc>
          <w:tcPr>
            <w:cnfStyle w:val="001000000000" w:firstRow="0" w:lastRow="0" w:firstColumn="1" w:lastColumn="0" w:oddVBand="0" w:evenVBand="0" w:oddHBand="0" w:evenHBand="0" w:firstRowFirstColumn="0" w:firstRowLastColumn="0" w:lastRowFirstColumn="0" w:lastRowLastColumn="0"/>
            <w:tcW w:w="2936" w:type="pct"/>
            <w:noWrap/>
            <w:hideMark/>
          </w:tcPr>
          <w:p w14:paraId="6E89ECE2" w14:textId="77777777" w:rsidR="005B1647" w:rsidRPr="00920DD5" w:rsidRDefault="005B1647" w:rsidP="005B1647">
            <w:pPr>
              <w:pStyle w:val="Tabell"/>
            </w:pPr>
            <w:r w:rsidRPr="00920DD5">
              <w:t>Luftfartsverket</w:t>
            </w:r>
          </w:p>
        </w:tc>
        <w:tc>
          <w:tcPr>
            <w:tcW w:w="1262" w:type="pct"/>
            <w:noWrap/>
            <w:hideMark/>
          </w:tcPr>
          <w:p w14:paraId="3C518207" w14:textId="77777777" w:rsidR="005B1647" w:rsidRPr="00920DD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20DD5">
              <w:t>755</w:t>
            </w:r>
          </w:p>
        </w:tc>
        <w:tc>
          <w:tcPr>
            <w:tcW w:w="802" w:type="pct"/>
            <w:noWrap/>
            <w:hideMark/>
          </w:tcPr>
          <w:p w14:paraId="1DF61DFD" w14:textId="77777777" w:rsidR="005B1647" w:rsidRPr="00920DD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20DD5">
              <w:t>966</w:t>
            </w:r>
          </w:p>
        </w:tc>
      </w:tr>
      <w:tr w:rsidR="00155607" w14:paraId="7093869A" w14:textId="77777777" w:rsidTr="007E5169">
        <w:trPr>
          <w:trHeight w:val="255"/>
        </w:trPr>
        <w:tc>
          <w:tcPr>
            <w:cnfStyle w:val="001000000000" w:firstRow="0" w:lastRow="0" w:firstColumn="1" w:lastColumn="0" w:oddVBand="0" w:evenVBand="0" w:oddHBand="0" w:evenHBand="0" w:firstRowFirstColumn="0" w:firstRowLastColumn="0" w:lastRowFirstColumn="0" w:lastRowLastColumn="0"/>
            <w:tcW w:w="2936" w:type="pct"/>
            <w:noWrap/>
            <w:hideMark/>
          </w:tcPr>
          <w:p w14:paraId="5C4D1751" w14:textId="77777777" w:rsidR="005B1647" w:rsidRPr="00920DD5" w:rsidRDefault="005B1647" w:rsidP="007E5169">
            <w:pPr>
              <w:pStyle w:val="Tabell"/>
            </w:pPr>
            <w:r w:rsidRPr="00920DD5">
              <w:t>Sjöfartsverket</w:t>
            </w:r>
          </w:p>
        </w:tc>
        <w:tc>
          <w:tcPr>
            <w:tcW w:w="1262" w:type="pct"/>
            <w:noWrap/>
            <w:hideMark/>
          </w:tcPr>
          <w:p w14:paraId="14846707" w14:textId="77777777" w:rsidR="005B1647" w:rsidRPr="00920DD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20DD5">
              <w:t>304</w:t>
            </w:r>
          </w:p>
        </w:tc>
        <w:tc>
          <w:tcPr>
            <w:tcW w:w="802" w:type="pct"/>
            <w:noWrap/>
            <w:hideMark/>
          </w:tcPr>
          <w:p w14:paraId="367140E6" w14:textId="77777777" w:rsidR="005B1647" w:rsidRPr="00920DD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20DD5">
              <w:t>143</w:t>
            </w:r>
          </w:p>
        </w:tc>
      </w:tr>
      <w:tr w:rsidR="00155607" w14:paraId="669FA7FF" w14:textId="77777777" w:rsidTr="007E5169">
        <w:trPr>
          <w:trHeight w:val="270"/>
        </w:trPr>
        <w:tc>
          <w:tcPr>
            <w:cnfStyle w:val="001000000000" w:firstRow="0" w:lastRow="0" w:firstColumn="1" w:lastColumn="0" w:oddVBand="0" w:evenVBand="0" w:oddHBand="0" w:evenHBand="0" w:firstRowFirstColumn="0" w:firstRowLastColumn="0" w:lastRowFirstColumn="0" w:lastRowLastColumn="0"/>
            <w:tcW w:w="2936" w:type="pct"/>
            <w:noWrap/>
            <w:hideMark/>
          </w:tcPr>
          <w:p w14:paraId="291878D6" w14:textId="74FCCB59" w:rsidR="005B1647" w:rsidRPr="00920DD5" w:rsidRDefault="005B1647" w:rsidP="005B1647">
            <w:pPr>
              <w:pStyle w:val="Tabell"/>
            </w:pPr>
            <w:r w:rsidRPr="00920DD5">
              <w:lastRenderedPageBreak/>
              <w:t>Övriga</w:t>
            </w:r>
            <w:r>
              <w:t xml:space="preserve"> myndigheter</w:t>
            </w:r>
          </w:p>
        </w:tc>
        <w:tc>
          <w:tcPr>
            <w:tcW w:w="1262" w:type="pct"/>
            <w:noWrap/>
            <w:hideMark/>
          </w:tcPr>
          <w:p w14:paraId="2AE07D70" w14:textId="77777777" w:rsidR="005B1647" w:rsidRPr="00920DD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20DD5">
              <w:t>5 650</w:t>
            </w:r>
          </w:p>
        </w:tc>
        <w:tc>
          <w:tcPr>
            <w:tcW w:w="802" w:type="pct"/>
            <w:noWrap/>
            <w:hideMark/>
          </w:tcPr>
          <w:p w14:paraId="01390769" w14:textId="77777777" w:rsidR="005B1647" w:rsidRPr="00920DD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20DD5">
              <w:t>5 128</w:t>
            </w:r>
          </w:p>
        </w:tc>
      </w:tr>
      <w:tr w:rsidR="00155607" w14:paraId="15FCCAC4" w14:textId="77777777" w:rsidTr="007E5169">
        <w:trPr>
          <w:trHeight w:val="270"/>
        </w:trPr>
        <w:tc>
          <w:tcPr>
            <w:cnfStyle w:val="001000000000" w:firstRow="0" w:lastRow="0" w:firstColumn="1" w:lastColumn="0" w:oddVBand="0" w:evenVBand="0" w:oddHBand="0" w:evenHBand="0" w:firstRowFirstColumn="0" w:firstRowLastColumn="0" w:lastRowFirstColumn="0" w:lastRowLastColumn="0"/>
            <w:tcW w:w="2936" w:type="pct"/>
            <w:hideMark/>
          </w:tcPr>
          <w:p w14:paraId="74B984E2" w14:textId="77777777" w:rsidR="005B1647" w:rsidRPr="00960BA6" w:rsidRDefault="005B1647" w:rsidP="005B1647">
            <w:pPr>
              <w:pStyle w:val="Tabell"/>
              <w:rPr>
                <w:b/>
                <w:bCs/>
              </w:rPr>
            </w:pPr>
            <w:r w:rsidRPr="00960BA6">
              <w:rPr>
                <w:b/>
                <w:bCs/>
              </w:rPr>
              <w:t>Summa uppdragsverksamhet</w:t>
            </w:r>
          </w:p>
        </w:tc>
        <w:tc>
          <w:tcPr>
            <w:tcW w:w="1262" w:type="pct"/>
            <w:hideMark/>
          </w:tcPr>
          <w:p w14:paraId="0C2BBD96" w14:textId="77777777" w:rsidR="005B1647" w:rsidRPr="00960BA6"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960BA6">
              <w:rPr>
                <w:b/>
                <w:bCs/>
              </w:rPr>
              <w:t>32 195</w:t>
            </w:r>
          </w:p>
        </w:tc>
        <w:tc>
          <w:tcPr>
            <w:tcW w:w="802" w:type="pct"/>
            <w:hideMark/>
          </w:tcPr>
          <w:p w14:paraId="0514D1E0" w14:textId="77777777" w:rsidR="005B1647" w:rsidRPr="00960BA6"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960BA6">
              <w:rPr>
                <w:b/>
                <w:bCs/>
              </w:rPr>
              <w:t>30 389</w:t>
            </w:r>
          </w:p>
        </w:tc>
      </w:tr>
      <w:tr w:rsidR="00155607" w14:paraId="1DFB6E9D" w14:textId="77777777" w:rsidTr="007E5169">
        <w:trPr>
          <w:trHeight w:val="255"/>
        </w:trPr>
        <w:tc>
          <w:tcPr>
            <w:cnfStyle w:val="001000000000" w:firstRow="0" w:lastRow="0" w:firstColumn="1" w:lastColumn="0" w:oddVBand="0" w:evenVBand="0" w:oddHBand="0" w:evenHBand="0" w:firstRowFirstColumn="0" w:firstRowLastColumn="0" w:lastRowFirstColumn="0" w:lastRowLastColumn="0"/>
            <w:tcW w:w="2936" w:type="pct"/>
            <w:noWrap/>
            <w:hideMark/>
          </w:tcPr>
          <w:p w14:paraId="36DA7BF7" w14:textId="77777777" w:rsidR="005B1647" w:rsidRPr="00920DD5" w:rsidRDefault="005B1647" w:rsidP="005B1647">
            <w:pPr>
              <w:pStyle w:val="Tabell"/>
              <w:rPr>
                <w:i/>
                <w:iCs/>
              </w:rPr>
            </w:pPr>
            <w:r w:rsidRPr="00920DD5">
              <w:rPr>
                <w:i/>
                <w:iCs/>
              </w:rPr>
              <w:t>Andra ersättningar</w:t>
            </w:r>
          </w:p>
        </w:tc>
        <w:tc>
          <w:tcPr>
            <w:tcW w:w="1262" w:type="pct"/>
            <w:noWrap/>
            <w:hideMark/>
          </w:tcPr>
          <w:p w14:paraId="76D27471" w14:textId="77777777" w:rsidR="005B1647" w:rsidRPr="00920DD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20DD5">
              <w:t>2 019</w:t>
            </w:r>
          </w:p>
        </w:tc>
        <w:tc>
          <w:tcPr>
            <w:tcW w:w="802" w:type="pct"/>
            <w:noWrap/>
            <w:hideMark/>
          </w:tcPr>
          <w:p w14:paraId="02C9F85C" w14:textId="77777777" w:rsidR="005B1647" w:rsidRPr="00920DD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20DD5">
              <w:t>2 018</w:t>
            </w:r>
          </w:p>
        </w:tc>
      </w:tr>
      <w:tr w:rsidR="00155607" w14:paraId="51CF335B" w14:textId="77777777" w:rsidTr="007E5169">
        <w:trPr>
          <w:trHeight w:val="255"/>
        </w:trPr>
        <w:tc>
          <w:tcPr>
            <w:cnfStyle w:val="001000000000" w:firstRow="0" w:lastRow="0" w:firstColumn="1" w:lastColumn="0" w:oddVBand="0" w:evenVBand="0" w:oddHBand="0" w:evenHBand="0" w:firstRowFirstColumn="0" w:firstRowLastColumn="0" w:lastRowFirstColumn="0" w:lastRowLastColumn="0"/>
            <w:tcW w:w="2936" w:type="pct"/>
            <w:noWrap/>
            <w:hideMark/>
          </w:tcPr>
          <w:p w14:paraId="3475292A" w14:textId="77777777" w:rsidR="005B1647" w:rsidRPr="00920DD5" w:rsidRDefault="005B1647" w:rsidP="005B1647">
            <w:pPr>
              <w:pStyle w:val="Tabell"/>
            </w:pPr>
            <w:r w:rsidRPr="00920DD5">
              <w:t>Inspektionen för arbetslöshetsförsäkringen</w:t>
            </w:r>
          </w:p>
        </w:tc>
        <w:tc>
          <w:tcPr>
            <w:tcW w:w="1262" w:type="pct"/>
            <w:noWrap/>
            <w:hideMark/>
          </w:tcPr>
          <w:p w14:paraId="0DB90215" w14:textId="77777777" w:rsidR="005B1647" w:rsidRPr="00920DD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20DD5">
              <w:t>3 559</w:t>
            </w:r>
          </w:p>
        </w:tc>
        <w:tc>
          <w:tcPr>
            <w:tcW w:w="802" w:type="pct"/>
            <w:noWrap/>
            <w:hideMark/>
          </w:tcPr>
          <w:p w14:paraId="0D91A098" w14:textId="77777777" w:rsidR="005B1647" w:rsidRPr="00920DD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20DD5">
              <w:t>3 494</w:t>
            </w:r>
          </w:p>
        </w:tc>
      </w:tr>
      <w:tr w:rsidR="00155607" w14:paraId="14F21E5A" w14:textId="77777777" w:rsidTr="007E5169">
        <w:trPr>
          <w:trHeight w:val="255"/>
        </w:trPr>
        <w:tc>
          <w:tcPr>
            <w:cnfStyle w:val="001000000000" w:firstRow="0" w:lastRow="0" w:firstColumn="1" w:lastColumn="0" w:oddVBand="0" w:evenVBand="0" w:oddHBand="0" w:evenHBand="0" w:firstRowFirstColumn="0" w:firstRowLastColumn="0" w:lastRowFirstColumn="0" w:lastRowLastColumn="0"/>
            <w:tcW w:w="2936" w:type="pct"/>
            <w:noWrap/>
            <w:hideMark/>
          </w:tcPr>
          <w:p w14:paraId="48637064" w14:textId="77777777" w:rsidR="005B1647" w:rsidRPr="00920DD5" w:rsidRDefault="005B1647" w:rsidP="005B1647">
            <w:pPr>
              <w:pStyle w:val="Tabell"/>
            </w:pPr>
            <w:r w:rsidRPr="00920DD5">
              <w:t>Polismyndigheten</w:t>
            </w:r>
          </w:p>
        </w:tc>
        <w:tc>
          <w:tcPr>
            <w:tcW w:w="1262" w:type="pct"/>
            <w:noWrap/>
            <w:hideMark/>
          </w:tcPr>
          <w:p w14:paraId="29DB97A1" w14:textId="77777777" w:rsidR="005B1647" w:rsidRPr="00920DD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20DD5">
              <w:t>826</w:t>
            </w:r>
          </w:p>
        </w:tc>
        <w:tc>
          <w:tcPr>
            <w:tcW w:w="802" w:type="pct"/>
            <w:noWrap/>
            <w:hideMark/>
          </w:tcPr>
          <w:p w14:paraId="6854B328" w14:textId="77777777" w:rsidR="005B1647" w:rsidRPr="00920DD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20DD5">
              <w:t>717</w:t>
            </w:r>
          </w:p>
        </w:tc>
      </w:tr>
      <w:tr w:rsidR="00155607" w14:paraId="27831294" w14:textId="77777777" w:rsidTr="007E5169">
        <w:trPr>
          <w:trHeight w:val="255"/>
        </w:trPr>
        <w:tc>
          <w:tcPr>
            <w:cnfStyle w:val="001000000000" w:firstRow="0" w:lastRow="0" w:firstColumn="1" w:lastColumn="0" w:oddVBand="0" w:evenVBand="0" w:oddHBand="0" w:evenHBand="0" w:firstRowFirstColumn="0" w:firstRowLastColumn="0" w:lastRowFirstColumn="0" w:lastRowLastColumn="0"/>
            <w:tcW w:w="2936" w:type="pct"/>
            <w:noWrap/>
            <w:hideMark/>
          </w:tcPr>
          <w:p w14:paraId="422E71AF" w14:textId="77777777" w:rsidR="005B1647" w:rsidRPr="00920DD5" w:rsidRDefault="005B1647" w:rsidP="005B1647">
            <w:pPr>
              <w:pStyle w:val="Tabell"/>
            </w:pPr>
            <w:r w:rsidRPr="00920DD5">
              <w:t>Försvarets materielverk</w:t>
            </w:r>
          </w:p>
        </w:tc>
        <w:tc>
          <w:tcPr>
            <w:tcW w:w="1262" w:type="pct"/>
            <w:noWrap/>
            <w:hideMark/>
          </w:tcPr>
          <w:p w14:paraId="0ACC29C8" w14:textId="77777777" w:rsidR="005B1647" w:rsidRPr="00920DD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20DD5">
              <w:t>815</w:t>
            </w:r>
          </w:p>
        </w:tc>
        <w:tc>
          <w:tcPr>
            <w:tcW w:w="802" w:type="pct"/>
            <w:noWrap/>
            <w:hideMark/>
          </w:tcPr>
          <w:p w14:paraId="556BA403" w14:textId="77777777" w:rsidR="005B1647" w:rsidRPr="00920DD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20DD5">
              <w:t>840</w:t>
            </w:r>
          </w:p>
        </w:tc>
      </w:tr>
      <w:tr w:rsidR="00155607" w14:paraId="6A6C6DDD" w14:textId="77777777" w:rsidTr="007E5169">
        <w:trPr>
          <w:trHeight w:val="255"/>
        </w:trPr>
        <w:tc>
          <w:tcPr>
            <w:cnfStyle w:val="001000000000" w:firstRow="0" w:lastRow="0" w:firstColumn="1" w:lastColumn="0" w:oddVBand="0" w:evenVBand="0" w:oddHBand="0" w:evenHBand="0" w:firstRowFirstColumn="0" w:firstRowLastColumn="0" w:lastRowFirstColumn="0" w:lastRowLastColumn="0"/>
            <w:tcW w:w="2936" w:type="pct"/>
            <w:noWrap/>
            <w:hideMark/>
          </w:tcPr>
          <w:p w14:paraId="511DD704" w14:textId="77777777" w:rsidR="005B1647" w:rsidRPr="00920DD5" w:rsidRDefault="005B1647" w:rsidP="005B1647">
            <w:pPr>
              <w:pStyle w:val="Tabell"/>
            </w:pPr>
            <w:r w:rsidRPr="00920DD5">
              <w:t>Statens skolverk</w:t>
            </w:r>
          </w:p>
        </w:tc>
        <w:tc>
          <w:tcPr>
            <w:tcW w:w="1262" w:type="pct"/>
            <w:noWrap/>
            <w:hideMark/>
          </w:tcPr>
          <w:p w14:paraId="00CE945E" w14:textId="77777777" w:rsidR="005B1647" w:rsidRPr="00920DD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20DD5">
              <w:t>800</w:t>
            </w:r>
          </w:p>
        </w:tc>
        <w:tc>
          <w:tcPr>
            <w:tcW w:w="802" w:type="pct"/>
            <w:noWrap/>
            <w:hideMark/>
          </w:tcPr>
          <w:p w14:paraId="101E7A72" w14:textId="77777777" w:rsidR="005B1647" w:rsidRPr="00920DD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20DD5">
              <w:t>277</w:t>
            </w:r>
          </w:p>
        </w:tc>
      </w:tr>
      <w:tr w:rsidR="00155607" w14:paraId="5CBF96AB" w14:textId="77777777" w:rsidTr="007E5169">
        <w:trPr>
          <w:trHeight w:val="255"/>
        </w:trPr>
        <w:tc>
          <w:tcPr>
            <w:cnfStyle w:val="001000000000" w:firstRow="0" w:lastRow="0" w:firstColumn="1" w:lastColumn="0" w:oddVBand="0" w:evenVBand="0" w:oddHBand="0" w:evenHBand="0" w:firstRowFirstColumn="0" w:firstRowLastColumn="0" w:lastRowFirstColumn="0" w:lastRowLastColumn="0"/>
            <w:tcW w:w="2936" w:type="pct"/>
            <w:noWrap/>
            <w:hideMark/>
          </w:tcPr>
          <w:p w14:paraId="105706FE" w14:textId="77777777" w:rsidR="005B1647" w:rsidRPr="00920DD5" w:rsidRDefault="005B1647" w:rsidP="005B1647">
            <w:pPr>
              <w:pStyle w:val="Tabell"/>
            </w:pPr>
            <w:r w:rsidRPr="00920DD5">
              <w:t>Trafikverket</w:t>
            </w:r>
          </w:p>
        </w:tc>
        <w:tc>
          <w:tcPr>
            <w:tcW w:w="1262" w:type="pct"/>
            <w:noWrap/>
            <w:hideMark/>
          </w:tcPr>
          <w:p w14:paraId="75B40813" w14:textId="77777777" w:rsidR="005B1647" w:rsidRPr="00920DD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20DD5">
              <w:t>494</w:t>
            </w:r>
          </w:p>
        </w:tc>
        <w:tc>
          <w:tcPr>
            <w:tcW w:w="802" w:type="pct"/>
            <w:noWrap/>
            <w:hideMark/>
          </w:tcPr>
          <w:p w14:paraId="16A6BDE3" w14:textId="77777777" w:rsidR="005B1647" w:rsidRPr="00920DD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20DD5">
              <w:t>488</w:t>
            </w:r>
          </w:p>
        </w:tc>
      </w:tr>
      <w:tr w:rsidR="00155607" w14:paraId="3D0400BA" w14:textId="77777777" w:rsidTr="007E5169">
        <w:trPr>
          <w:trHeight w:val="255"/>
        </w:trPr>
        <w:tc>
          <w:tcPr>
            <w:cnfStyle w:val="001000000000" w:firstRow="0" w:lastRow="0" w:firstColumn="1" w:lastColumn="0" w:oddVBand="0" w:evenVBand="0" w:oddHBand="0" w:evenHBand="0" w:firstRowFirstColumn="0" w:firstRowLastColumn="0" w:lastRowFirstColumn="0" w:lastRowLastColumn="0"/>
            <w:tcW w:w="2936" w:type="pct"/>
            <w:noWrap/>
            <w:hideMark/>
          </w:tcPr>
          <w:p w14:paraId="4FA450C6" w14:textId="77777777" w:rsidR="005B1647" w:rsidRPr="00920DD5" w:rsidRDefault="005B1647" w:rsidP="005B1647">
            <w:pPr>
              <w:pStyle w:val="Tabell"/>
            </w:pPr>
            <w:r w:rsidRPr="00920DD5">
              <w:t>Statens fastighetsverk</w:t>
            </w:r>
          </w:p>
        </w:tc>
        <w:tc>
          <w:tcPr>
            <w:tcW w:w="1262" w:type="pct"/>
            <w:noWrap/>
            <w:hideMark/>
          </w:tcPr>
          <w:p w14:paraId="6DBBA068" w14:textId="77777777" w:rsidR="005B1647" w:rsidRPr="00920DD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20DD5">
              <w:t>432</w:t>
            </w:r>
          </w:p>
        </w:tc>
        <w:tc>
          <w:tcPr>
            <w:tcW w:w="802" w:type="pct"/>
            <w:noWrap/>
            <w:hideMark/>
          </w:tcPr>
          <w:p w14:paraId="5205A5E0" w14:textId="77777777" w:rsidR="005B1647" w:rsidRPr="00920DD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20DD5">
              <w:t>27</w:t>
            </w:r>
          </w:p>
        </w:tc>
      </w:tr>
      <w:tr w:rsidR="00155607" w14:paraId="5D9CBAE8" w14:textId="77777777" w:rsidTr="007E5169">
        <w:trPr>
          <w:trHeight w:val="255"/>
        </w:trPr>
        <w:tc>
          <w:tcPr>
            <w:cnfStyle w:val="001000000000" w:firstRow="0" w:lastRow="0" w:firstColumn="1" w:lastColumn="0" w:oddVBand="0" w:evenVBand="0" w:oddHBand="0" w:evenHBand="0" w:firstRowFirstColumn="0" w:firstRowLastColumn="0" w:lastRowFirstColumn="0" w:lastRowLastColumn="0"/>
            <w:tcW w:w="2936" w:type="pct"/>
            <w:noWrap/>
            <w:hideMark/>
          </w:tcPr>
          <w:p w14:paraId="098C8D3F" w14:textId="77777777" w:rsidR="005B1647" w:rsidRPr="00920DD5" w:rsidRDefault="005B1647" w:rsidP="005B1647">
            <w:pPr>
              <w:pStyle w:val="Tabell"/>
            </w:pPr>
            <w:r w:rsidRPr="00920DD5">
              <w:t>Centrala studiestödsnämnden</w:t>
            </w:r>
          </w:p>
        </w:tc>
        <w:tc>
          <w:tcPr>
            <w:tcW w:w="1262" w:type="pct"/>
            <w:noWrap/>
            <w:hideMark/>
          </w:tcPr>
          <w:p w14:paraId="70134DED" w14:textId="77777777" w:rsidR="005B1647" w:rsidRPr="00920DD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20DD5">
              <w:t>264</w:t>
            </w:r>
          </w:p>
        </w:tc>
        <w:tc>
          <w:tcPr>
            <w:tcW w:w="802" w:type="pct"/>
            <w:noWrap/>
            <w:hideMark/>
          </w:tcPr>
          <w:p w14:paraId="2FA16519" w14:textId="77777777" w:rsidR="005B1647" w:rsidRPr="00920DD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20DD5">
              <w:t>240</w:t>
            </w:r>
          </w:p>
        </w:tc>
      </w:tr>
      <w:tr w:rsidR="00155607" w14:paraId="60BB403A" w14:textId="77777777" w:rsidTr="007E5169">
        <w:trPr>
          <w:trHeight w:val="255"/>
        </w:trPr>
        <w:tc>
          <w:tcPr>
            <w:cnfStyle w:val="001000000000" w:firstRow="0" w:lastRow="0" w:firstColumn="1" w:lastColumn="0" w:oddVBand="0" w:evenVBand="0" w:oddHBand="0" w:evenHBand="0" w:firstRowFirstColumn="0" w:firstRowLastColumn="0" w:lastRowFirstColumn="0" w:lastRowLastColumn="0"/>
            <w:tcW w:w="2936" w:type="pct"/>
            <w:noWrap/>
            <w:hideMark/>
          </w:tcPr>
          <w:p w14:paraId="4FBD2CA5" w14:textId="77777777" w:rsidR="005B1647" w:rsidRPr="00920DD5" w:rsidRDefault="005B1647" w:rsidP="005B1647">
            <w:pPr>
              <w:pStyle w:val="Tabell"/>
            </w:pPr>
            <w:r w:rsidRPr="00920DD5">
              <w:t>Karolinska institutet</w:t>
            </w:r>
          </w:p>
        </w:tc>
        <w:tc>
          <w:tcPr>
            <w:tcW w:w="1262" w:type="pct"/>
            <w:noWrap/>
            <w:hideMark/>
          </w:tcPr>
          <w:p w14:paraId="2766A49D" w14:textId="77777777" w:rsidR="005B1647" w:rsidRPr="00920DD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20DD5">
              <w:t>247</w:t>
            </w:r>
          </w:p>
        </w:tc>
        <w:tc>
          <w:tcPr>
            <w:tcW w:w="802" w:type="pct"/>
            <w:noWrap/>
            <w:hideMark/>
          </w:tcPr>
          <w:p w14:paraId="27C5D961" w14:textId="77777777" w:rsidR="005B1647" w:rsidRPr="00920DD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20DD5">
              <w:t>230</w:t>
            </w:r>
          </w:p>
        </w:tc>
      </w:tr>
      <w:tr w:rsidR="00155607" w14:paraId="0A9BEB22" w14:textId="77777777" w:rsidTr="007E5169">
        <w:trPr>
          <w:trHeight w:val="255"/>
        </w:trPr>
        <w:tc>
          <w:tcPr>
            <w:cnfStyle w:val="001000000000" w:firstRow="0" w:lastRow="0" w:firstColumn="1" w:lastColumn="0" w:oddVBand="0" w:evenVBand="0" w:oddHBand="0" w:evenHBand="0" w:firstRowFirstColumn="0" w:firstRowLastColumn="0" w:lastRowFirstColumn="0" w:lastRowLastColumn="0"/>
            <w:tcW w:w="2936" w:type="pct"/>
            <w:noWrap/>
            <w:hideMark/>
          </w:tcPr>
          <w:p w14:paraId="323962E0" w14:textId="77777777" w:rsidR="005B1647" w:rsidRPr="00920DD5" w:rsidRDefault="005B1647" w:rsidP="005B1647">
            <w:pPr>
              <w:pStyle w:val="Tabell"/>
            </w:pPr>
            <w:r w:rsidRPr="00920DD5">
              <w:t>Kronofogdemyndigheten</w:t>
            </w:r>
          </w:p>
        </w:tc>
        <w:tc>
          <w:tcPr>
            <w:tcW w:w="1262" w:type="pct"/>
            <w:noWrap/>
            <w:hideMark/>
          </w:tcPr>
          <w:p w14:paraId="5E9309B5" w14:textId="77777777" w:rsidR="005B1647" w:rsidRPr="00920DD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20DD5">
              <w:t>236</w:t>
            </w:r>
          </w:p>
        </w:tc>
        <w:tc>
          <w:tcPr>
            <w:tcW w:w="802" w:type="pct"/>
            <w:noWrap/>
            <w:hideMark/>
          </w:tcPr>
          <w:p w14:paraId="49E858E4" w14:textId="77777777" w:rsidR="005B1647" w:rsidRPr="00920DD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20DD5">
              <w:t>161</w:t>
            </w:r>
          </w:p>
        </w:tc>
      </w:tr>
      <w:tr w:rsidR="00155607" w14:paraId="1A9826B5" w14:textId="77777777" w:rsidTr="007E5169">
        <w:trPr>
          <w:trHeight w:val="255"/>
        </w:trPr>
        <w:tc>
          <w:tcPr>
            <w:cnfStyle w:val="001000000000" w:firstRow="0" w:lastRow="0" w:firstColumn="1" w:lastColumn="0" w:oddVBand="0" w:evenVBand="0" w:oddHBand="0" w:evenHBand="0" w:firstRowFirstColumn="0" w:firstRowLastColumn="0" w:lastRowFirstColumn="0" w:lastRowLastColumn="0"/>
            <w:tcW w:w="2936" w:type="pct"/>
            <w:noWrap/>
            <w:hideMark/>
          </w:tcPr>
          <w:p w14:paraId="315719D7" w14:textId="77777777" w:rsidR="005B1647" w:rsidRPr="00920DD5" w:rsidRDefault="005B1647" w:rsidP="005B1647">
            <w:pPr>
              <w:pStyle w:val="Tabell"/>
            </w:pPr>
            <w:r w:rsidRPr="00920DD5">
              <w:t>Transportstyrelsen</w:t>
            </w:r>
          </w:p>
        </w:tc>
        <w:tc>
          <w:tcPr>
            <w:tcW w:w="1262" w:type="pct"/>
            <w:noWrap/>
            <w:hideMark/>
          </w:tcPr>
          <w:p w14:paraId="75872BBD" w14:textId="77777777" w:rsidR="005B1647" w:rsidRPr="00920DD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20DD5">
              <w:t>189</w:t>
            </w:r>
          </w:p>
        </w:tc>
        <w:tc>
          <w:tcPr>
            <w:tcW w:w="802" w:type="pct"/>
            <w:noWrap/>
            <w:hideMark/>
          </w:tcPr>
          <w:p w14:paraId="5DA5DB4F" w14:textId="77777777" w:rsidR="005B1647" w:rsidRPr="00920DD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20DD5">
              <w:t>195</w:t>
            </w:r>
          </w:p>
        </w:tc>
      </w:tr>
      <w:tr w:rsidR="00155607" w14:paraId="5A11BFCD" w14:textId="77777777" w:rsidTr="007E5169">
        <w:trPr>
          <w:trHeight w:val="255"/>
        </w:trPr>
        <w:tc>
          <w:tcPr>
            <w:cnfStyle w:val="001000000000" w:firstRow="0" w:lastRow="0" w:firstColumn="1" w:lastColumn="0" w:oddVBand="0" w:evenVBand="0" w:oddHBand="0" w:evenHBand="0" w:firstRowFirstColumn="0" w:firstRowLastColumn="0" w:lastRowFirstColumn="0" w:lastRowLastColumn="0"/>
            <w:tcW w:w="2936" w:type="pct"/>
            <w:noWrap/>
            <w:hideMark/>
          </w:tcPr>
          <w:p w14:paraId="7CCDDB0B" w14:textId="77777777" w:rsidR="005B1647" w:rsidRPr="00920DD5" w:rsidRDefault="005B1647" w:rsidP="005B1647">
            <w:pPr>
              <w:pStyle w:val="Tabell"/>
            </w:pPr>
            <w:r w:rsidRPr="00920DD5">
              <w:t>Socialstyrelsen</w:t>
            </w:r>
          </w:p>
        </w:tc>
        <w:tc>
          <w:tcPr>
            <w:tcW w:w="1262" w:type="pct"/>
            <w:noWrap/>
            <w:hideMark/>
          </w:tcPr>
          <w:p w14:paraId="005923AB" w14:textId="77777777" w:rsidR="005B1647" w:rsidRPr="00920DD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20DD5">
              <w:t>163</w:t>
            </w:r>
          </w:p>
        </w:tc>
        <w:tc>
          <w:tcPr>
            <w:tcW w:w="802" w:type="pct"/>
            <w:noWrap/>
            <w:hideMark/>
          </w:tcPr>
          <w:p w14:paraId="76BA1589" w14:textId="77777777" w:rsidR="005B1647" w:rsidRPr="00920DD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20DD5">
              <w:t>1</w:t>
            </w:r>
          </w:p>
        </w:tc>
      </w:tr>
      <w:tr w:rsidR="00155607" w14:paraId="75F7F156" w14:textId="77777777" w:rsidTr="007E5169">
        <w:trPr>
          <w:trHeight w:val="255"/>
        </w:trPr>
        <w:tc>
          <w:tcPr>
            <w:cnfStyle w:val="001000000000" w:firstRow="0" w:lastRow="0" w:firstColumn="1" w:lastColumn="0" w:oddVBand="0" w:evenVBand="0" w:oddHBand="0" w:evenHBand="0" w:firstRowFirstColumn="0" w:firstRowLastColumn="0" w:lastRowFirstColumn="0" w:lastRowLastColumn="0"/>
            <w:tcW w:w="2936" w:type="pct"/>
            <w:noWrap/>
            <w:hideMark/>
          </w:tcPr>
          <w:p w14:paraId="3109466D" w14:textId="77777777" w:rsidR="005B1647" w:rsidRPr="00920DD5" w:rsidRDefault="005B1647" w:rsidP="005B1647">
            <w:pPr>
              <w:pStyle w:val="Tabell"/>
            </w:pPr>
            <w:r w:rsidRPr="00920DD5">
              <w:t>Kammarkollegiet</w:t>
            </w:r>
          </w:p>
        </w:tc>
        <w:tc>
          <w:tcPr>
            <w:tcW w:w="1262" w:type="pct"/>
            <w:noWrap/>
            <w:hideMark/>
          </w:tcPr>
          <w:p w14:paraId="4BDF9D5D" w14:textId="77777777" w:rsidR="005B1647" w:rsidRPr="00920DD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20DD5">
              <w:t>142</w:t>
            </w:r>
          </w:p>
        </w:tc>
        <w:tc>
          <w:tcPr>
            <w:tcW w:w="802" w:type="pct"/>
            <w:noWrap/>
            <w:hideMark/>
          </w:tcPr>
          <w:p w14:paraId="5CA4C37D" w14:textId="77777777" w:rsidR="005B1647" w:rsidRPr="00920DD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20DD5">
              <w:t>1 374</w:t>
            </w:r>
          </w:p>
        </w:tc>
      </w:tr>
      <w:tr w:rsidR="00155607" w14:paraId="43F27697" w14:textId="77777777" w:rsidTr="007E5169">
        <w:trPr>
          <w:trHeight w:val="255"/>
        </w:trPr>
        <w:tc>
          <w:tcPr>
            <w:cnfStyle w:val="001000000000" w:firstRow="0" w:lastRow="0" w:firstColumn="1" w:lastColumn="0" w:oddVBand="0" w:evenVBand="0" w:oddHBand="0" w:evenHBand="0" w:firstRowFirstColumn="0" w:firstRowLastColumn="0" w:lastRowFirstColumn="0" w:lastRowLastColumn="0"/>
            <w:tcW w:w="2936" w:type="pct"/>
            <w:noWrap/>
            <w:hideMark/>
          </w:tcPr>
          <w:p w14:paraId="71CDFAAB" w14:textId="77777777" w:rsidR="005B1647" w:rsidRPr="00A3077B" w:rsidRDefault="005B1647" w:rsidP="005B1647">
            <w:pPr>
              <w:pStyle w:val="Tabell"/>
              <w:rPr>
                <w:i/>
                <w:iCs/>
              </w:rPr>
            </w:pPr>
            <w:r w:rsidRPr="00A3077B">
              <w:rPr>
                <w:i/>
                <w:iCs/>
              </w:rPr>
              <w:t>Affärsverk</w:t>
            </w:r>
          </w:p>
        </w:tc>
        <w:tc>
          <w:tcPr>
            <w:tcW w:w="1262" w:type="pct"/>
            <w:noWrap/>
            <w:hideMark/>
          </w:tcPr>
          <w:p w14:paraId="06166211" w14:textId="77777777" w:rsidR="005B1647" w:rsidRPr="00920DD5"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802" w:type="pct"/>
            <w:noWrap/>
            <w:hideMark/>
          </w:tcPr>
          <w:p w14:paraId="23BCE80A" w14:textId="77777777" w:rsidR="005B1647" w:rsidRPr="00920DD5"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r>
      <w:tr w:rsidR="00155607" w14:paraId="47BC4C8E" w14:textId="77777777" w:rsidTr="007E5169">
        <w:trPr>
          <w:trHeight w:val="255"/>
        </w:trPr>
        <w:tc>
          <w:tcPr>
            <w:cnfStyle w:val="001000000000" w:firstRow="0" w:lastRow="0" w:firstColumn="1" w:lastColumn="0" w:oddVBand="0" w:evenVBand="0" w:oddHBand="0" w:evenHBand="0" w:firstRowFirstColumn="0" w:firstRowLastColumn="0" w:lastRowFirstColumn="0" w:lastRowLastColumn="0"/>
            <w:tcW w:w="2936" w:type="pct"/>
            <w:noWrap/>
            <w:hideMark/>
          </w:tcPr>
          <w:p w14:paraId="2D342701" w14:textId="77777777" w:rsidR="005B1647" w:rsidRPr="00920DD5" w:rsidRDefault="005B1647" w:rsidP="005B1647">
            <w:pPr>
              <w:pStyle w:val="Tabell"/>
            </w:pPr>
            <w:r w:rsidRPr="00920DD5">
              <w:t>Svenska kraftnät</w:t>
            </w:r>
          </w:p>
        </w:tc>
        <w:tc>
          <w:tcPr>
            <w:tcW w:w="1262" w:type="pct"/>
            <w:noWrap/>
            <w:hideMark/>
          </w:tcPr>
          <w:p w14:paraId="44C91ACB" w14:textId="77777777" w:rsidR="005B1647" w:rsidRPr="00920DD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20DD5">
              <w:t>479</w:t>
            </w:r>
          </w:p>
        </w:tc>
        <w:tc>
          <w:tcPr>
            <w:tcW w:w="802" w:type="pct"/>
            <w:noWrap/>
            <w:hideMark/>
          </w:tcPr>
          <w:p w14:paraId="7215B7E2" w14:textId="77777777" w:rsidR="005B1647" w:rsidRPr="00920DD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20DD5">
              <w:t>357</w:t>
            </w:r>
          </w:p>
        </w:tc>
      </w:tr>
      <w:tr w:rsidR="00155607" w14:paraId="1DD1CB4A" w14:textId="77777777" w:rsidTr="007E5169">
        <w:trPr>
          <w:trHeight w:val="255"/>
        </w:trPr>
        <w:tc>
          <w:tcPr>
            <w:cnfStyle w:val="001000000000" w:firstRow="0" w:lastRow="0" w:firstColumn="1" w:lastColumn="0" w:oddVBand="0" w:evenVBand="0" w:oddHBand="0" w:evenHBand="0" w:firstRowFirstColumn="0" w:firstRowLastColumn="0" w:lastRowFirstColumn="0" w:lastRowLastColumn="0"/>
            <w:tcW w:w="2936" w:type="pct"/>
            <w:noWrap/>
            <w:hideMark/>
          </w:tcPr>
          <w:p w14:paraId="116F175D" w14:textId="77777777" w:rsidR="005B1647" w:rsidRPr="00920DD5" w:rsidRDefault="005B1647" w:rsidP="005B1647">
            <w:pPr>
              <w:pStyle w:val="Tabell"/>
            </w:pPr>
            <w:r w:rsidRPr="00920DD5">
              <w:t>Sjöfartsverket</w:t>
            </w:r>
          </w:p>
        </w:tc>
        <w:tc>
          <w:tcPr>
            <w:tcW w:w="1262" w:type="pct"/>
            <w:noWrap/>
            <w:hideMark/>
          </w:tcPr>
          <w:p w14:paraId="6DE00214" w14:textId="77777777" w:rsidR="005B1647" w:rsidRPr="00920DD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20DD5">
              <w:t>3</w:t>
            </w:r>
          </w:p>
        </w:tc>
        <w:tc>
          <w:tcPr>
            <w:tcW w:w="802" w:type="pct"/>
            <w:noWrap/>
            <w:hideMark/>
          </w:tcPr>
          <w:p w14:paraId="45BCBB6B" w14:textId="77777777" w:rsidR="005B1647" w:rsidRPr="00920DD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20DD5">
              <w:t>11</w:t>
            </w:r>
          </w:p>
        </w:tc>
      </w:tr>
      <w:tr w:rsidR="00155607" w14:paraId="14709859" w14:textId="77777777" w:rsidTr="007E5169">
        <w:trPr>
          <w:trHeight w:val="270"/>
        </w:trPr>
        <w:tc>
          <w:tcPr>
            <w:cnfStyle w:val="001000000000" w:firstRow="0" w:lastRow="0" w:firstColumn="1" w:lastColumn="0" w:oddVBand="0" w:evenVBand="0" w:oddHBand="0" w:evenHBand="0" w:firstRowFirstColumn="0" w:firstRowLastColumn="0" w:lastRowFirstColumn="0" w:lastRowLastColumn="0"/>
            <w:tcW w:w="2936" w:type="pct"/>
            <w:noWrap/>
            <w:hideMark/>
          </w:tcPr>
          <w:p w14:paraId="15CC6BE4" w14:textId="4CDE4E3E" w:rsidR="005B1647" w:rsidRPr="00920DD5" w:rsidRDefault="005B1647" w:rsidP="005B1647">
            <w:pPr>
              <w:pStyle w:val="Tabell"/>
            </w:pPr>
            <w:r w:rsidRPr="00920DD5">
              <w:t>Övriga</w:t>
            </w:r>
            <w:r>
              <w:t xml:space="preserve"> myndigheter</w:t>
            </w:r>
          </w:p>
        </w:tc>
        <w:tc>
          <w:tcPr>
            <w:tcW w:w="1262" w:type="pct"/>
            <w:noWrap/>
            <w:hideMark/>
          </w:tcPr>
          <w:p w14:paraId="5E53BC67" w14:textId="77777777" w:rsidR="005B1647" w:rsidRPr="00920DD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20DD5">
              <w:t>1 103</w:t>
            </w:r>
          </w:p>
        </w:tc>
        <w:tc>
          <w:tcPr>
            <w:tcW w:w="802" w:type="pct"/>
            <w:noWrap/>
            <w:hideMark/>
          </w:tcPr>
          <w:p w14:paraId="4D6FAC8F" w14:textId="77777777" w:rsidR="005B1647" w:rsidRPr="00920DD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20DD5">
              <w:t>1 286</w:t>
            </w:r>
          </w:p>
        </w:tc>
      </w:tr>
      <w:tr w:rsidR="00155607" w14:paraId="3E91463B" w14:textId="77777777" w:rsidTr="007E5169">
        <w:trPr>
          <w:trHeight w:val="270"/>
        </w:trPr>
        <w:tc>
          <w:tcPr>
            <w:cnfStyle w:val="001000000000" w:firstRow="0" w:lastRow="0" w:firstColumn="1" w:lastColumn="0" w:oddVBand="0" w:evenVBand="0" w:oddHBand="0" w:evenHBand="0" w:firstRowFirstColumn="0" w:firstRowLastColumn="0" w:lastRowFirstColumn="0" w:lastRowLastColumn="0"/>
            <w:tcW w:w="2936" w:type="pct"/>
            <w:hideMark/>
          </w:tcPr>
          <w:p w14:paraId="216B1BB1" w14:textId="77777777" w:rsidR="005B1647" w:rsidRPr="00960BA6" w:rsidRDefault="005B1647" w:rsidP="005B1647">
            <w:pPr>
              <w:pStyle w:val="Tabell"/>
              <w:rPr>
                <w:b/>
                <w:bCs/>
              </w:rPr>
            </w:pPr>
            <w:r w:rsidRPr="00960BA6">
              <w:rPr>
                <w:b/>
                <w:bCs/>
              </w:rPr>
              <w:t>Summa andra ersättningar</w:t>
            </w:r>
          </w:p>
        </w:tc>
        <w:tc>
          <w:tcPr>
            <w:tcW w:w="1262" w:type="pct"/>
            <w:hideMark/>
          </w:tcPr>
          <w:p w14:paraId="251224F4" w14:textId="77777777" w:rsidR="005B1647" w:rsidRPr="00960BA6"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960BA6">
              <w:rPr>
                <w:b/>
                <w:bCs/>
              </w:rPr>
              <w:t>9 752</w:t>
            </w:r>
          </w:p>
        </w:tc>
        <w:tc>
          <w:tcPr>
            <w:tcW w:w="802" w:type="pct"/>
            <w:hideMark/>
          </w:tcPr>
          <w:p w14:paraId="44205B57" w14:textId="77777777" w:rsidR="005B1647" w:rsidRPr="00960BA6"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960BA6">
              <w:rPr>
                <w:b/>
                <w:bCs/>
              </w:rPr>
              <w:t>9 698</w:t>
            </w:r>
          </w:p>
        </w:tc>
      </w:tr>
      <w:tr w:rsidR="00155607" w:rsidRPr="007E5169" w14:paraId="66400C3D" w14:textId="77777777" w:rsidTr="007E5169">
        <w:trPr>
          <w:cnfStyle w:val="010000000000" w:firstRow="0" w:lastRow="1" w:firstColumn="0" w:lastColumn="0" w:oddVBand="0" w:evenVBand="0" w:oddHBand="0" w:evenHBand="0" w:firstRowFirstColumn="0" w:firstRowLastColumn="0" w:lastRowFirstColumn="0" w:lastRowLastColumn="0"/>
          <w:trHeight w:val="270"/>
        </w:trPr>
        <w:tc>
          <w:tcPr>
            <w:cnfStyle w:val="001000000000" w:firstRow="0" w:lastRow="0" w:firstColumn="1" w:lastColumn="0" w:oddVBand="0" w:evenVBand="0" w:oddHBand="0" w:evenHBand="0" w:firstRowFirstColumn="0" w:firstRowLastColumn="0" w:lastRowFirstColumn="0" w:lastRowLastColumn="0"/>
            <w:tcW w:w="2936" w:type="pct"/>
            <w:hideMark/>
          </w:tcPr>
          <w:p w14:paraId="0E7DABBB" w14:textId="77777777" w:rsidR="005B1647" w:rsidRPr="007E5169" w:rsidRDefault="005B1647" w:rsidP="007E5169">
            <w:pPr>
              <w:pStyle w:val="Tabell"/>
              <w:rPr>
                <w:bCs/>
              </w:rPr>
            </w:pPr>
            <w:r w:rsidRPr="007E5169">
              <w:rPr>
                <w:bCs/>
              </w:rPr>
              <w:t>Total summa</w:t>
            </w:r>
          </w:p>
        </w:tc>
        <w:tc>
          <w:tcPr>
            <w:tcW w:w="1262" w:type="pct"/>
            <w:hideMark/>
          </w:tcPr>
          <w:p w14:paraId="0631DCE9" w14:textId="77777777" w:rsidR="005B1647" w:rsidRPr="007E5169"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7E5169">
              <w:rPr>
                <w:bCs/>
              </w:rPr>
              <w:t>59 868</w:t>
            </w:r>
          </w:p>
        </w:tc>
        <w:tc>
          <w:tcPr>
            <w:tcW w:w="802" w:type="pct"/>
            <w:hideMark/>
          </w:tcPr>
          <w:p w14:paraId="41F47E0F" w14:textId="77777777" w:rsidR="005B1647" w:rsidRPr="007E5169"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7E5169">
              <w:rPr>
                <w:bCs/>
              </w:rPr>
              <w:t>57 283</w:t>
            </w:r>
          </w:p>
        </w:tc>
      </w:tr>
    </w:tbl>
    <w:p w14:paraId="726335DE" w14:textId="77777777" w:rsidR="005B1647" w:rsidRDefault="005B1647" w:rsidP="005B1647">
      <w:pPr>
        <w:pStyle w:val="Rubrik3utannumrering"/>
      </w:pPr>
      <w:r>
        <w:t>Intäkter av avgifter och andra ersättningar</w:t>
      </w:r>
    </w:p>
    <w:p w14:paraId="6316895F" w14:textId="36443662" w:rsidR="005B1647" w:rsidRDefault="005B1647" w:rsidP="005B1647">
      <w:r>
        <w:t>Intäkter av avgifter och andra ersättningar ökade med 2 585 miljoner kronor eller med 4,5 procent. Intäkter av avgifter i offentligrättslig verksamhet ökade med 725 miljoner kronor och är ca 30 procent av posten. Intäkter av avgifter för uppdragsverksamhet ökade med 1 806 miljoner kronor och utgör drygt hälften av posten. Andra ersätt</w:t>
      </w:r>
      <w:r>
        <w:softHyphen/>
        <w:t>ningar ökade med 54 miljoner kronor och utgör ca 16 procent av posten.</w:t>
      </w:r>
    </w:p>
    <w:p w14:paraId="72A0E7F0" w14:textId="53AB66AD" w:rsidR="005B1647" w:rsidRDefault="005B1647" w:rsidP="005B1647">
      <w:r>
        <w:t>Staten tar in avgifter för att tillhandahålla varor och tjänster, och den som betalar avgiften får därmed en motprestation. Avgifterna är antingen offentligrättsliga eller avgifter för uppdragsverksamhet.</w:t>
      </w:r>
    </w:p>
    <w:p w14:paraId="21EEC7A5" w14:textId="77777777" w:rsidR="005B1647" w:rsidRDefault="005B1647" w:rsidP="005B1647">
      <w:r>
        <w:t>Offentligrättsliga avgifter är s.k. tvingande eller betungande avgifter som staten med stöd av författning kan ta ut av enskilda.</w:t>
      </w:r>
    </w:p>
    <w:p w14:paraId="606DB651" w14:textId="29419CAB" w:rsidR="005B1647" w:rsidRDefault="005B1647" w:rsidP="005B1647">
      <w:r>
        <w:t>Avgifter för uppdragsverksamhet är samtliga avgifter som inte är offentligrättsliga. Det omfattar försäljning av varor och tjänster som är frivilligt efterfrågade.</w:t>
      </w:r>
    </w:p>
    <w:p w14:paraId="6BF83629" w14:textId="120338C6" w:rsidR="005B1647" w:rsidRDefault="005B1647" w:rsidP="005B1647">
      <w:r>
        <w:t>Hit räknas också de avgifter som myndigheter under vissa förutsättningar får ta ut enligt det generella bemyndigandet i 4 § avgiftsförordningen (1992:191).</w:t>
      </w:r>
    </w:p>
    <w:p w14:paraId="2C42C2F3" w14:textId="77777777" w:rsidR="005B1647" w:rsidRDefault="005B1647" w:rsidP="005B1647">
      <w:r>
        <w:t>Andra ersättningar ses inte som avgifter eftersom den som betalar ersättningen i princip inte erhåller någon motprestation såsom för en avgift.</w:t>
      </w:r>
    </w:p>
    <w:p w14:paraId="183DA817" w14:textId="77777777" w:rsidR="005B1647" w:rsidRDefault="005B1647" w:rsidP="005B1647">
      <w:pPr>
        <w:pStyle w:val="Rubrik3utannumrering"/>
      </w:pPr>
      <w:r>
        <w:t>Offentligrättsliga avgifter ökade</w:t>
      </w:r>
    </w:p>
    <w:p w14:paraId="10663C98" w14:textId="77777777" w:rsidR="005B1647" w:rsidRDefault="005B1647" w:rsidP="005B1647">
      <w:r>
        <w:t>De största förändringarna av de offentligrättsliga avgifterna rör Trafikverket och Transportstyrelsen.</w:t>
      </w:r>
    </w:p>
    <w:p w14:paraId="3D2F5C93" w14:textId="787EB643" w:rsidR="005B1647" w:rsidRDefault="005B1647" w:rsidP="005B1647">
      <w:r>
        <w:t xml:space="preserve">Trafikverkets avgifter ökade med 159 miljoner kronor. Det beror främst på ökade avgiftsintäkter för banavgifter. Trafikverket tar framför allt ut banavgifter som är </w:t>
      </w:r>
      <w:r>
        <w:lastRenderedPageBreak/>
        <w:t>obligatoriska för de aktörer som trafikerar järnvägen och där intäkterna går till drift och underhåll av järnvägen.</w:t>
      </w:r>
    </w:p>
    <w:p w14:paraId="5CFF4692" w14:textId="77777777" w:rsidR="005B1647" w:rsidRDefault="005B1647" w:rsidP="005B1647">
      <w:r>
        <w:t>Transportstyrelsens avgifter har ökat med 97 miljoner kronor, vilket i huvudsak beror på ökade avgifter såväl som ökad volym inom vägtrafikområdet inklusive trafikregistret. Transportstyrelsen tar ut avgifter inom sjöfarts-, luftfarts-, järnvägs- och vägtrafikområdet för bl.a. tillsyn, tillstånd och registerhållning. Inom luftfartsområdet finns också avgifter för säkerhetskontroll vid svenska flygplatser, flygplatsers utrustningskostnader för kommunikation, navigation och övervakning inom flygtrafikledningstjänst och undervägsverksamheten (flygtrafiktjänst en route).</w:t>
      </w:r>
    </w:p>
    <w:p w14:paraId="484340B5" w14:textId="77777777" w:rsidR="005B1647" w:rsidRDefault="005B1647" w:rsidP="005B1647">
      <w:pPr>
        <w:pStyle w:val="Rubrik3utannumrering"/>
      </w:pPr>
      <w:r>
        <w:t>Övrigt om intäkter av offentligrättsliga avgifter</w:t>
      </w:r>
    </w:p>
    <w:p w14:paraId="57162849" w14:textId="77777777" w:rsidR="005B1647" w:rsidRDefault="005B1647" w:rsidP="005B1647">
      <w:r>
        <w:t>Totalt redovisar omkring 120 myndigheter offentligrättsliga avgifter, i en mängd olika verksamheter.</w:t>
      </w:r>
    </w:p>
    <w:p w14:paraId="08144BC5" w14:textId="37D7449A" w:rsidR="005B1647" w:rsidRDefault="005B1647" w:rsidP="005B1647">
      <w:r>
        <w:t>Kronofogdemyndighetens avgifter omfattar grundavgifter i allmänna och enskilda mål och avgifter i mål om betalningsföreläggande m.m.</w:t>
      </w:r>
    </w:p>
    <w:p w14:paraId="0DAB707A" w14:textId="77777777" w:rsidR="005B1647" w:rsidRDefault="005B1647" w:rsidP="005B1647">
      <w:r>
        <w:t>Lantmäteriet redovisar avgifter inom fastighetsbildningsområdet och expeditionsavgifter för inskrivningsverksamheten, t.ex. ansökan om lagfart vid köp av fastighet.</w:t>
      </w:r>
    </w:p>
    <w:p w14:paraId="0506BCBC" w14:textId="77777777" w:rsidR="005B1647" w:rsidRDefault="005B1647" w:rsidP="005B1647">
      <w:r>
        <w:t>Polismyndigheten tar ut avgifter för framför allt passhantering, nationella ID-kort och tillståndsgivning.</w:t>
      </w:r>
    </w:p>
    <w:p w14:paraId="6E83258D" w14:textId="77777777" w:rsidR="005B1647" w:rsidRDefault="005B1647" w:rsidP="005B1647">
      <w:r>
        <w:t>Sjöfartsverkets avgifter omfattar främst farleds- och lotsavgifter.</w:t>
      </w:r>
    </w:p>
    <w:p w14:paraId="38448756" w14:textId="77777777" w:rsidR="005B1647" w:rsidRDefault="005B1647" w:rsidP="005B1647">
      <w:r>
        <w:t>Luftfartsverket tar framför allt ut s.k. undervägsavgifter som fastställs av Europakommissionen och beräknas på en kombination av antal flygningar, luftfartygets vikt och flugen sträcka.</w:t>
      </w:r>
    </w:p>
    <w:p w14:paraId="3808C47C" w14:textId="77777777" w:rsidR="005B1647" w:rsidRDefault="005B1647" w:rsidP="005B1647">
      <w:pPr>
        <w:pStyle w:val="Rubrik3utannumrering"/>
      </w:pPr>
      <w:r>
        <w:t>Intäkter av avgifter för uppdragsverksamhet ökade</w:t>
      </w:r>
    </w:p>
    <w:p w14:paraId="4366A582" w14:textId="77777777" w:rsidR="005B1647" w:rsidRDefault="005B1647" w:rsidP="005B1647">
      <w:r>
        <w:t>Det är framför allt Trafikverket, Affärsverket svenska kraftnät, Försvarsmakten och Sjöfartsverket som visar ökade intäkter av avgifter för uppdragsverksamhet. Luftfartsverket och Pensionsmyndigheten har däremot lägre intäkter.</w:t>
      </w:r>
    </w:p>
    <w:p w14:paraId="53E84B9C" w14:textId="64CBD853" w:rsidR="005B1647" w:rsidRDefault="005B1647" w:rsidP="005B1647">
      <w:r>
        <w:t xml:space="preserve">Avgifterna i Trafikverkets uppdragsverksamhet ökade med 750 miljoner kronor. </w:t>
      </w:r>
    </w:p>
    <w:p w14:paraId="11A98248" w14:textId="77777777" w:rsidR="005B1647" w:rsidRDefault="005B1647" w:rsidP="005B1647">
      <w:r>
        <w:t>Det beror främst på en ökning av intäkter i investerings- och reinvesteringsprojekt. Trafikverkets uppdragsverksamhet består i övrigt huvudsakligen av försäljning av järnvägsmateriel till de entreprenörer som bygger och underhåller de statliga järnvägarna och el till de olika bolag som bedriver tågtrafik.</w:t>
      </w:r>
    </w:p>
    <w:p w14:paraId="2EF7B922" w14:textId="77777777" w:rsidR="005B1647" w:rsidRDefault="005B1647" w:rsidP="005B1647">
      <w:r>
        <w:t>Affärsverket svenska kraftnät tar ut avgifter från regionnätsföretag, stora elproducenter och balansansvariga. Avgifterna ökade med 387 miljoner kronor främst till följd av att grundavgiften för förbrukning och produktion avseende de balansansvariga höjdes med drygt 30 procent inför 2019.</w:t>
      </w:r>
    </w:p>
    <w:p w14:paraId="708610EF" w14:textId="3D4126C3" w:rsidR="005B1647" w:rsidRDefault="005B1647" w:rsidP="005B1647">
      <w:r>
        <w:t>Avgiftsintäkterna i Försvarsmaktens uppdragsverksamhet ökade med 201 miljoner kronor. Det avser i huvudsak verkstäderna som överfördes efter verksamhets</w:t>
      </w:r>
      <w:r>
        <w:softHyphen/>
        <w:t>övergången från Försvarets materielverk.</w:t>
      </w:r>
    </w:p>
    <w:p w14:paraId="62449AE1" w14:textId="02D4B809" w:rsidR="005B1647" w:rsidRDefault="005B1647" w:rsidP="005B1647">
      <w:r>
        <w:t xml:space="preserve">Sjöfartsverkets intäkter av uppdragsverksamhet ökade med 161 miljoner kronor. </w:t>
      </w:r>
    </w:p>
    <w:p w14:paraId="7CF6A5E4" w14:textId="1577FD6E" w:rsidR="005B1647" w:rsidRDefault="005B1647" w:rsidP="005B1647">
      <w:r>
        <w:t>Det beror bl.a. på ökade intäkter i isbrytningsverksamheten, försäljning av räddningshelikoptrar samt ökade intäkter inom sjö- och flygräddningsverksamheten från både Eurocontrol och Försvarsmakten.</w:t>
      </w:r>
    </w:p>
    <w:p w14:paraId="1D471B35" w14:textId="15EF99C0" w:rsidR="005B1647" w:rsidRDefault="005B1647" w:rsidP="005B1647">
      <w:r>
        <w:lastRenderedPageBreak/>
        <w:t>Luftfartsverkets intäkter av uppdragsverksamhet avser i huvudsak konsulttjänster samt ersättning från intressebolaget Nordica Unified Air traffic Control (NUAC HB) för tillhandahållande av personal, kontrollcentraler och teknisk utrustning för NUACs utförande av flygtrafiktjänst i det övre luftrummet (en route) på uppdrag av Luftfartsverket. Luftfartsverkets intäkter av uppdragsverksamhet minskade med 211 miljoner kronor till följd av att Luftfartsverket fr.o.m. 1 september 2019 har återtagit verksamheten och själv utför tjänsten från denna tidpunkt.</w:t>
      </w:r>
    </w:p>
    <w:p w14:paraId="4BEB9200" w14:textId="35A4F156" w:rsidR="005B1647" w:rsidRDefault="005B1647" w:rsidP="005B1647">
      <w:r>
        <w:t>Pensionsmyndigheten tar mest ut avgifter från AP-fonderna för administration av inkomstpensionssystemet och administration av premiepensionssystemet. Pensions</w:t>
      </w:r>
      <w:r>
        <w:softHyphen/>
        <w:t>myndighetens intäkter av uppdragsverksamhet minskade med 123 miljoner konor vilket framför allt rör avgiftsintäkter avseende administration av inkomstpensions</w:t>
      </w:r>
      <w:r>
        <w:softHyphen/>
        <w:t>systemet.</w:t>
      </w:r>
    </w:p>
    <w:p w14:paraId="274CEA5C" w14:textId="77777777" w:rsidR="005B1647" w:rsidRDefault="005B1647" w:rsidP="005B1647">
      <w:pPr>
        <w:pStyle w:val="Rubrik3utannumrering"/>
      </w:pPr>
      <w:r>
        <w:t>Övrigt om intäkter av avgifter för uppdragsverksamhet</w:t>
      </w:r>
    </w:p>
    <w:p w14:paraId="4CC79587" w14:textId="77777777" w:rsidR="005B1647" w:rsidRDefault="005B1647" w:rsidP="005B1647">
      <w:r>
        <w:t>Totalt redovisar omkring 172 myndigheter avgifter för uppdragsverksamhet.</w:t>
      </w:r>
    </w:p>
    <w:p w14:paraId="1FC0282C" w14:textId="77777777" w:rsidR="005B1647" w:rsidRDefault="005B1647" w:rsidP="005B1647">
      <w:r>
        <w:t>Statens institutionsstyrelse tar huvudsakligen ut vårdavgifter för ungdomsvård.</w:t>
      </w:r>
    </w:p>
    <w:p w14:paraId="29D1E871" w14:textId="77777777" w:rsidR="005B1647" w:rsidRDefault="005B1647" w:rsidP="005B1647">
      <w:r>
        <w:t>Exportkreditnämndens intäkter av avgifter för uppdragsverksamhet består av garantiavgifter.</w:t>
      </w:r>
    </w:p>
    <w:p w14:paraId="74CF0353" w14:textId="77777777" w:rsidR="005B1647" w:rsidRDefault="005B1647" w:rsidP="005B1647">
      <w:r>
        <w:t>Försvarets materielverks intäkter för uppdragsverksamhet består av fakturering av levererade tjänster och produkter.</w:t>
      </w:r>
    </w:p>
    <w:p w14:paraId="023445C2" w14:textId="2549836C" w:rsidR="005B1647" w:rsidRDefault="005B1647" w:rsidP="005B1647">
      <w:r>
        <w:t>Statens fastighetsverk tar huvudsakligen ut hyror och arrenden från hyresgäster. De tar även in intäkter hänförliga till hyresgästanpassningar, som vidarefaktureras hyresgäst.</w:t>
      </w:r>
    </w:p>
    <w:p w14:paraId="2A64DB3A" w14:textId="77777777" w:rsidR="005B1647" w:rsidRDefault="005B1647" w:rsidP="005B1647">
      <w:r>
        <w:t>Lunds universitet, Uppsala universitet och Kungliga Tekniska högskolan tar ut studieavgifter från studieavgiftsskyldiga studenter, vissa s.k. tredjelandsmedborgare. De redovisar även intäkter i sin uppdragsverksamhet i samband med uppdragsutbildning och forskning, tidskrifter och publikationer samt rådgivning och annan liknande service.</w:t>
      </w:r>
    </w:p>
    <w:p w14:paraId="7A3AF8F1" w14:textId="77777777" w:rsidR="005B1647" w:rsidRDefault="005B1647" w:rsidP="005B1647">
      <w:r>
        <w:t>Statens jordbruksverk tar huvudsakligen ut hyror och arrenden från hyresgäster, men bedriver även annan uppdragsverksamhet, såsom konsultverksamhet.</w:t>
      </w:r>
    </w:p>
    <w:p w14:paraId="436D2139" w14:textId="41B1E313" w:rsidR="005B1647" w:rsidRDefault="005B1647" w:rsidP="005B1647">
      <w:r>
        <w:t>Skatteverket tar emot avgifter från AP-fonderna och premiepensionssystemet för arbete med uppbörd av ålderspensionsavgifter m.m.</w:t>
      </w:r>
    </w:p>
    <w:p w14:paraId="4CA0624B" w14:textId="77777777" w:rsidR="005B1647" w:rsidRDefault="005B1647" w:rsidP="005B1647">
      <w:pPr>
        <w:pStyle w:val="Rubrik3utannumrering"/>
      </w:pPr>
      <w:r>
        <w:t>Intäkter av andra ersättningar ökade något</w:t>
      </w:r>
    </w:p>
    <w:p w14:paraId="3FE7C83D" w14:textId="77777777" w:rsidR="005B1647" w:rsidRDefault="005B1647" w:rsidP="005B1647">
      <w:r>
        <w:t>Statens skolverk, Statens fastighetsverk och Socialstyrelsen visar de största ökningarna av intäkter av andra ersättningar, medan Kammarkollegiet visar en minskning av andra ersättningar.</w:t>
      </w:r>
    </w:p>
    <w:p w14:paraId="39F9A2B4" w14:textId="77777777" w:rsidR="005B1647" w:rsidRDefault="005B1647" w:rsidP="005B1647">
      <w:r>
        <w:t>Statens skolverks andra ersättningar är främst återbetalda statsbidrag. Statens skolverks ökning med 523 miljoner kronor beror på ökade återkrav främst inom bidrag som gäller vuxen yrkesinriktad vuxenutbildning och återkrav för stärkt likvärdighet och kunskapsutveckling.</w:t>
      </w:r>
    </w:p>
    <w:p w14:paraId="38E3A55D" w14:textId="77777777" w:rsidR="005B1647" w:rsidRDefault="005B1647" w:rsidP="005B1647">
      <w:r>
        <w:t>Statens fastighetsverks andra ersättningar avser framför allt reavinst från försäljning av fastigheter. År 2019 ökade dessa intäkter med 405 miljoner kronor.</w:t>
      </w:r>
    </w:p>
    <w:p w14:paraId="104BAFB0" w14:textId="77777777" w:rsidR="005B1647" w:rsidRDefault="005B1647" w:rsidP="005B1647">
      <w:r>
        <w:t>Socialstyrelsens andra ersättningar ökade med 162 miljoner kronor och avser återbetalningar av bidrag på avslutade anslag.</w:t>
      </w:r>
    </w:p>
    <w:p w14:paraId="429FB0AE" w14:textId="77777777" w:rsidR="005B1647" w:rsidRDefault="005B1647" w:rsidP="005B1647">
      <w:r>
        <w:lastRenderedPageBreak/>
        <w:t>Kammarkollegiet redovisar 1 232 miljoner kronor mindre som andra ersättningar än föregående år. Det beror på att Kammarkollegiet hade en engångsintäkt vid försäljning av Apoteksgruppen i Sverige Holding AB under 2018.</w:t>
      </w:r>
    </w:p>
    <w:p w14:paraId="0349D077" w14:textId="77777777" w:rsidR="005B1647" w:rsidRDefault="005B1647" w:rsidP="005B1647">
      <w:pPr>
        <w:pStyle w:val="Rubrik3utannumrering"/>
      </w:pPr>
      <w:r>
        <w:t>Övrigt om intäkter av andra ersättningar</w:t>
      </w:r>
    </w:p>
    <w:p w14:paraId="41CF231F" w14:textId="77777777" w:rsidR="005B1647" w:rsidRDefault="005B1647" w:rsidP="005B1647">
      <w:r>
        <w:t>Totalt redovisar omkring 177 myndigheter intäkter av andra ersättningar.</w:t>
      </w:r>
    </w:p>
    <w:p w14:paraId="42833774" w14:textId="77777777" w:rsidR="005B1647" w:rsidRDefault="005B1647" w:rsidP="005B1647">
      <w:r>
        <w:t>Inspektionen för arbetslöshetsförsäkringens andra ersättningar är finansieringsavgifter som arbetslöshetskassorna betalar.</w:t>
      </w:r>
    </w:p>
    <w:p w14:paraId="3EF329CB" w14:textId="77777777" w:rsidR="005B1647" w:rsidRDefault="005B1647" w:rsidP="005B1647">
      <w:r>
        <w:t>Polismyndigheten redovisar i huvudsak böter som andra ersättningar.</w:t>
      </w:r>
    </w:p>
    <w:p w14:paraId="3CC3CAFD" w14:textId="1197239F" w:rsidR="005B1647" w:rsidRPr="00920DD5" w:rsidRDefault="005B1647" w:rsidP="005B1647">
      <w:pPr>
        <w:pStyle w:val="Brdtext"/>
      </w:pPr>
      <w:r>
        <w:t>Affärsverket svenska kraftnäts andra ersättningar är huvudsakligen ersättning från kapacitetsavgifter.</w:t>
      </w:r>
    </w:p>
    <w:p w14:paraId="428F19DA" w14:textId="73FCFFCE" w:rsidR="005B1647" w:rsidRDefault="005B1647" w:rsidP="005B1647">
      <w:pPr>
        <w:pStyle w:val="Rubrik4utannumrering"/>
      </w:pPr>
      <w:r w:rsidRPr="00B57192">
        <w:t>Not 3 Intäkter av bidrag</w:t>
      </w:r>
    </w:p>
    <w:p w14:paraId="3B201839" w14:textId="2216FAD6" w:rsidR="005B1647" w:rsidRDefault="005B1647" w:rsidP="005B1647">
      <w:pPr>
        <w:pStyle w:val="TabellUnderrubrik"/>
      </w:pPr>
      <w:r>
        <w:t>Miljoner kronor</w:t>
      </w:r>
    </w:p>
    <w:tbl>
      <w:tblPr>
        <w:tblStyle w:val="RKBPTabell"/>
        <w:tblW w:w="5000" w:type="pct"/>
        <w:tblLook w:val="04E0" w:firstRow="1" w:lastRow="1" w:firstColumn="1" w:lastColumn="0" w:noHBand="0" w:noVBand="1"/>
      </w:tblPr>
      <w:tblGrid>
        <w:gridCol w:w="4627"/>
        <w:gridCol w:w="1288"/>
        <w:gridCol w:w="1455"/>
      </w:tblGrid>
      <w:tr w:rsidR="00155607" w14:paraId="422272F3" w14:textId="77777777" w:rsidTr="00155607">
        <w:trPr>
          <w:cnfStyle w:val="100000000000" w:firstRow="1" w:lastRow="0" w:firstColumn="0" w:lastColumn="0" w:oddVBand="0" w:evenVBand="0" w:oddHBand="0" w:evenHBand="0" w:firstRowFirstColumn="0" w:firstRowLastColumn="0" w:lastRowFirstColumn="0" w:lastRowLastColumn="0"/>
          <w:trHeight w:val="170"/>
          <w:tblHeader w:val="0"/>
        </w:trPr>
        <w:tc>
          <w:tcPr>
            <w:cnfStyle w:val="001000000000" w:firstRow="0" w:lastRow="0" w:firstColumn="1" w:lastColumn="0" w:oddVBand="0" w:evenVBand="0" w:oddHBand="0" w:evenHBand="0" w:firstRowFirstColumn="0" w:firstRowLastColumn="0" w:lastRowFirstColumn="0" w:lastRowLastColumn="0"/>
            <w:tcW w:w="3139"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3FF6E1CE" w14:textId="376DC6AA" w:rsidR="005B1647" w:rsidRPr="00B57192" w:rsidRDefault="005B1647" w:rsidP="005B1647">
            <w:pPr>
              <w:pStyle w:val="TabellHuvud"/>
            </w:pPr>
          </w:p>
        </w:tc>
        <w:tc>
          <w:tcPr>
            <w:tcW w:w="874"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7D416590" w14:textId="77777777" w:rsidR="005B1647" w:rsidRPr="00B57192"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B57192">
              <w:t>2019</w:t>
            </w:r>
          </w:p>
        </w:tc>
        <w:tc>
          <w:tcPr>
            <w:tcW w:w="987"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50E23B53" w14:textId="77777777" w:rsidR="005B1647" w:rsidRPr="00B57192"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B57192">
              <w:t>2018</w:t>
            </w:r>
          </w:p>
        </w:tc>
      </w:tr>
      <w:tr w:rsidR="00155607" w14:paraId="3EA0B89B"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3139" w:type="pct"/>
            <w:tcBorders>
              <w:top w:val="single" w:sz="12" w:space="0" w:color="auto"/>
            </w:tcBorders>
            <w:noWrap/>
            <w:hideMark/>
          </w:tcPr>
          <w:p w14:paraId="1D5B400A" w14:textId="77777777" w:rsidR="005B1647" w:rsidRPr="00B57192" w:rsidRDefault="005B1647" w:rsidP="005B1647">
            <w:pPr>
              <w:pStyle w:val="Tabell"/>
            </w:pPr>
            <w:r w:rsidRPr="00B57192">
              <w:t>AP-fondsmedel</w:t>
            </w:r>
          </w:p>
        </w:tc>
        <w:tc>
          <w:tcPr>
            <w:tcW w:w="874" w:type="pct"/>
            <w:tcBorders>
              <w:top w:val="single" w:sz="12" w:space="0" w:color="auto"/>
            </w:tcBorders>
            <w:noWrap/>
            <w:hideMark/>
          </w:tcPr>
          <w:p w14:paraId="50B47FD8" w14:textId="77777777" w:rsidR="005B1647" w:rsidRPr="00B5719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57192">
              <w:t>25 251</w:t>
            </w:r>
          </w:p>
        </w:tc>
        <w:tc>
          <w:tcPr>
            <w:tcW w:w="987" w:type="pct"/>
            <w:tcBorders>
              <w:top w:val="single" w:sz="12" w:space="0" w:color="auto"/>
            </w:tcBorders>
            <w:noWrap/>
            <w:hideMark/>
          </w:tcPr>
          <w:p w14:paraId="379974DC" w14:textId="77777777" w:rsidR="005B1647" w:rsidRPr="00B5719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57192">
              <w:t>26 347</w:t>
            </w:r>
          </w:p>
        </w:tc>
      </w:tr>
      <w:tr w:rsidR="00155607" w14:paraId="36D6F477"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3139" w:type="pct"/>
            <w:hideMark/>
          </w:tcPr>
          <w:p w14:paraId="0AAC17A2" w14:textId="556B1A4D" w:rsidR="005B1647" w:rsidRPr="006D7210" w:rsidRDefault="005B1647" w:rsidP="005B1647">
            <w:pPr>
              <w:pStyle w:val="Tabell"/>
              <w:rPr>
                <w:i/>
                <w:iCs/>
              </w:rPr>
            </w:pPr>
            <w:r w:rsidRPr="006D7210">
              <w:rPr>
                <w:i/>
                <w:iCs/>
              </w:rPr>
              <w:t>EU-bidrag</w:t>
            </w:r>
            <w:r>
              <w:rPr>
                <w:vertAlign w:val="superscript"/>
              </w:rPr>
              <w:t>1</w:t>
            </w:r>
          </w:p>
        </w:tc>
        <w:tc>
          <w:tcPr>
            <w:tcW w:w="874" w:type="pct"/>
            <w:hideMark/>
          </w:tcPr>
          <w:p w14:paraId="071362AB" w14:textId="77777777" w:rsidR="005B1647" w:rsidRPr="006D7210"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p>
        </w:tc>
        <w:tc>
          <w:tcPr>
            <w:tcW w:w="987" w:type="pct"/>
            <w:hideMark/>
          </w:tcPr>
          <w:p w14:paraId="0DBCF22C" w14:textId="77777777" w:rsidR="005B1647" w:rsidRPr="006D7210"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p>
        </w:tc>
      </w:tr>
      <w:tr w:rsidR="00155607" w14:paraId="6F6D511E"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3139" w:type="pct"/>
            <w:hideMark/>
          </w:tcPr>
          <w:p w14:paraId="23834A56" w14:textId="77777777" w:rsidR="005B1647" w:rsidRPr="006D7210" w:rsidRDefault="005B1647" w:rsidP="005B1647">
            <w:pPr>
              <w:pStyle w:val="Tabell"/>
              <w:rPr>
                <w:i/>
                <w:iCs/>
              </w:rPr>
            </w:pPr>
            <w:r w:rsidRPr="006D7210">
              <w:rPr>
                <w:i/>
                <w:iCs/>
              </w:rPr>
              <w:t>EU-bidrag med delat förvaltningsansvar</w:t>
            </w:r>
          </w:p>
        </w:tc>
        <w:tc>
          <w:tcPr>
            <w:tcW w:w="874" w:type="pct"/>
            <w:hideMark/>
          </w:tcPr>
          <w:p w14:paraId="7EC783F4" w14:textId="77777777" w:rsidR="005B1647" w:rsidRPr="006D7210"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p>
        </w:tc>
        <w:tc>
          <w:tcPr>
            <w:tcW w:w="987" w:type="pct"/>
            <w:hideMark/>
          </w:tcPr>
          <w:p w14:paraId="471E291E" w14:textId="77777777" w:rsidR="005B1647" w:rsidRPr="006D7210"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p>
        </w:tc>
      </w:tr>
      <w:tr w:rsidR="00155607" w14:paraId="4FCDEE93"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3139" w:type="pct"/>
            <w:hideMark/>
          </w:tcPr>
          <w:p w14:paraId="34C1559C" w14:textId="77777777" w:rsidR="005B1647" w:rsidRPr="006D7210" w:rsidRDefault="005B1647" w:rsidP="005B1647">
            <w:pPr>
              <w:pStyle w:val="Tabell"/>
              <w:rPr>
                <w:i/>
                <w:iCs/>
              </w:rPr>
            </w:pPr>
            <w:r w:rsidRPr="006D7210">
              <w:rPr>
                <w:i/>
                <w:iCs/>
              </w:rPr>
              <w:t>Statens jordbruksverk</w:t>
            </w:r>
          </w:p>
        </w:tc>
        <w:tc>
          <w:tcPr>
            <w:tcW w:w="874" w:type="pct"/>
            <w:hideMark/>
          </w:tcPr>
          <w:p w14:paraId="77FE166A" w14:textId="77777777" w:rsidR="005B1647" w:rsidRPr="006D7210"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p>
        </w:tc>
        <w:tc>
          <w:tcPr>
            <w:tcW w:w="987" w:type="pct"/>
            <w:hideMark/>
          </w:tcPr>
          <w:p w14:paraId="69AECB0E" w14:textId="77777777" w:rsidR="005B1647" w:rsidRPr="006D7210"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p>
        </w:tc>
      </w:tr>
      <w:tr w:rsidR="00155607" w14:paraId="2A464EDA"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3139" w:type="pct"/>
            <w:noWrap/>
            <w:hideMark/>
          </w:tcPr>
          <w:p w14:paraId="245B8F1D" w14:textId="77777777" w:rsidR="005B1647" w:rsidRPr="00B57192" w:rsidRDefault="005B1647" w:rsidP="005B1647">
            <w:pPr>
              <w:pStyle w:val="Tabell"/>
            </w:pPr>
            <w:r w:rsidRPr="00B57192">
              <w:t>Garantifonden för jordbruket, EGFJ</w:t>
            </w:r>
          </w:p>
        </w:tc>
        <w:tc>
          <w:tcPr>
            <w:tcW w:w="874" w:type="pct"/>
            <w:noWrap/>
            <w:hideMark/>
          </w:tcPr>
          <w:p w14:paraId="678E187C" w14:textId="77777777" w:rsidR="005B1647" w:rsidRPr="00B5719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57192">
              <w:t>7 161</w:t>
            </w:r>
          </w:p>
        </w:tc>
        <w:tc>
          <w:tcPr>
            <w:tcW w:w="987" w:type="pct"/>
            <w:noWrap/>
            <w:hideMark/>
          </w:tcPr>
          <w:p w14:paraId="514E3BCA" w14:textId="77777777" w:rsidR="005B1647" w:rsidRPr="00B5719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57192">
              <w:t>7 216</w:t>
            </w:r>
          </w:p>
        </w:tc>
      </w:tr>
      <w:tr w:rsidR="00155607" w14:paraId="664BC5AE"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3139" w:type="pct"/>
            <w:noWrap/>
            <w:hideMark/>
          </w:tcPr>
          <w:p w14:paraId="0001139B" w14:textId="77777777" w:rsidR="005B1647" w:rsidRPr="00B57192" w:rsidRDefault="005B1647" w:rsidP="005B1647">
            <w:pPr>
              <w:pStyle w:val="Tabell"/>
            </w:pPr>
            <w:r w:rsidRPr="00B57192">
              <w:t>Jordbruksfonden för landsbygdsutveckling, EJFLU</w:t>
            </w:r>
          </w:p>
        </w:tc>
        <w:tc>
          <w:tcPr>
            <w:tcW w:w="874" w:type="pct"/>
            <w:noWrap/>
            <w:hideMark/>
          </w:tcPr>
          <w:p w14:paraId="4459BE9B" w14:textId="77777777" w:rsidR="005B1647" w:rsidRPr="00B5719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57192">
              <w:t>2 674</w:t>
            </w:r>
          </w:p>
        </w:tc>
        <w:tc>
          <w:tcPr>
            <w:tcW w:w="987" w:type="pct"/>
            <w:noWrap/>
            <w:hideMark/>
          </w:tcPr>
          <w:p w14:paraId="41F21AF9" w14:textId="77777777" w:rsidR="005B1647" w:rsidRPr="00B5719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57192">
              <w:t>2 143</w:t>
            </w:r>
          </w:p>
        </w:tc>
      </w:tr>
      <w:tr w:rsidR="00155607" w14:paraId="03EB7ECE"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3139" w:type="pct"/>
            <w:noWrap/>
            <w:hideMark/>
          </w:tcPr>
          <w:p w14:paraId="59AD7795" w14:textId="77777777" w:rsidR="005B1647" w:rsidRPr="00B57192" w:rsidRDefault="005B1647" w:rsidP="005B1647">
            <w:pPr>
              <w:pStyle w:val="Tabell"/>
            </w:pPr>
            <w:r w:rsidRPr="00B57192">
              <w:t>Havs- och fiskerifonden, EHFF</w:t>
            </w:r>
          </w:p>
        </w:tc>
        <w:tc>
          <w:tcPr>
            <w:tcW w:w="874" w:type="pct"/>
            <w:noWrap/>
            <w:hideMark/>
          </w:tcPr>
          <w:p w14:paraId="6ED16658" w14:textId="77777777" w:rsidR="005B1647" w:rsidRPr="00B5719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57192">
              <w:t>193</w:t>
            </w:r>
          </w:p>
        </w:tc>
        <w:tc>
          <w:tcPr>
            <w:tcW w:w="987" w:type="pct"/>
            <w:noWrap/>
            <w:hideMark/>
          </w:tcPr>
          <w:p w14:paraId="72503627" w14:textId="77777777" w:rsidR="005B1647" w:rsidRPr="00B5719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57192">
              <w:t>249</w:t>
            </w:r>
          </w:p>
        </w:tc>
      </w:tr>
      <w:tr w:rsidR="00155607" w14:paraId="7C6C4919"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3139" w:type="pct"/>
            <w:noWrap/>
            <w:hideMark/>
          </w:tcPr>
          <w:p w14:paraId="7C219731" w14:textId="18043A9C" w:rsidR="005B1647" w:rsidRPr="00B57192" w:rsidRDefault="005B1647" w:rsidP="005B1647">
            <w:pPr>
              <w:pStyle w:val="Tabell"/>
            </w:pPr>
            <w:r w:rsidRPr="00B57192">
              <w:t>Regionala utvecklingsfonden, ERUF</w:t>
            </w:r>
            <w:r>
              <w:rPr>
                <w:vertAlign w:val="superscript"/>
              </w:rPr>
              <w:t>2</w:t>
            </w:r>
          </w:p>
        </w:tc>
        <w:tc>
          <w:tcPr>
            <w:tcW w:w="874" w:type="pct"/>
            <w:noWrap/>
            <w:hideMark/>
          </w:tcPr>
          <w:p w14:paraId="2FB22CA3" w14:textId="77777777" w:rsidR="005B1647" w:rsidRPr="00B5719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57192">
              <w:t>12</w:t>
            </w:r>
          </w:p>
        </w:tc>
        <w:tc>
          <w:tcPr>
            <w:tcW w:w="987" w:type="pct"/>
            <w:noWrap/>
            <w:hideMark/>
          </w:tcPr>
          <w:p w14:paraId="61672A2D" w14:textId="77777777" w:rsidR="005B1647" w:rsidRPr="00B5719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57192">
              <w:t>9</w:t>
            </w:r>
          </w:p>
        </w:tc>
      </w:tr>
      <w:tr w:rsidR="00155607" w14:paraId="613D40FC"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3139" w:type="pct"/>
            <w:noWrap/>
            <w:hideMark/>
          </w:tcPr>
          <w:p w14:paraId="568A352A" w14:textId="3FA7EDE2" w:rsidR="005B1647" w:rsidRPr="00B57192" w:rsidRDefault="005B1647" w:rsidP="005B1647">
            <w:pPr>
              <w:pStyle w:val="Tabell"/>
            </w:pPr>
            <w:r w:rsidRPr="00B57192">
              <w:t>Socialfonden, ESF</w:t>
            </w:r>
            <w:r>
              <w:rPr>
                <w:vertAlign w:val="superscript"/>
              </w:rPr>
              <w:t>3</w:t>
            </w:r>
          </w:p>
        </w:tc>
        <w:tc>
          <w:tcPr>
            <w:tcW w:w="874" w:type="pct"/>
            <w:noWrap/>
            <w:hideMark/>
          </w:tcPr>
          <w:p w14:paraId="0F26778F" w14:textId="77777777" w:rsidR="005B1647" w:rsidRPr="00B5719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57192">
              <w:t>11</w:t>
            </w:r>
          </w:p>
        </w:tc>
        <w:tc>
          <w:tcPr>
            <w:tcW w:w="987" w:type="pct"/>
            <w:noWrap/>
            <w:hideMark/>
          </w:tcPr>
          <w:p w14:paraId="51C5609F" w14:textId="77777777" w:rsidR="005B1647" w:rsidRPr="00B5719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57192">
              <w:t>9</w:t>
            </w:r>
          </w:p>
        </w:tc>
      </w:tr>
      <w:tr w:rsidR="00155607" w14:paraId="05F2FBF6"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3139" w:type="pct"/>
            <w:hideMark/>
          </w:tcPr>
          <w:p w14:paraId="74C0C155" w14:textId="77777777" w:rsidR="005B1647" w:rsidRPr="006D7210" w:rsidRDefault="005B1647" w:rsidP="005B1647">
            <w:pPr>
              <w:pStyle w:val="Tabell"/>
              <w:rPr>
                <w:b/>
                <w:bCs/>
              </w:rPr>
            </w:pPr>
            <w:r w:rsidRPr="006D7210">
              <w:rPr>
                <w:b/>
                <w:bCs/>
              </w:rPr>
              <w:t>Summa Statens jordbruksverk</w:t>
            </w:r>
          </w:p>
        </w:tc>
        <w:tc>
          <w:tcPr>
            <w:tcW w:w="874" w:type="pct"/>
            <w:noWrap/>
            <w:hideMark/>
          </w:tcPr>
          <w:p w14:paraId="21C5BD16" w14:textId="77777777" w:rsidR="005B1647" w:rsidRPr="006D7210"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6D7210">
              <w:rPr>
                <w:b/>
                <w:bCs/>
              </w:rPr>
              <w:t>10 051</w:t>
            </w:r>
          </w:p>
        </w:tc>
        <w:tc>
          <w:tcPr>
            <w:tcW w:w="987" w:type="pct"/>
            <w:noWrap/>
            <w:hideMark/>
          </w:tcPr>
          <w:p w14:paraId="39F3BB5A" w14:textId="77777777" w:rsidR="005B1647" w:rsidRPr="006D7210"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6D7210">
              <w:rPr>
                <w:b/>
                <w:bCs/>
              </w:rPr>
              <w:t>9 626</w:t>
            </w:r>
          </w:p>
        </w:tc>
      </w:tr>
      <w:tr w:rsidR="00155607" w14:paraId="55B8BBDF"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3139" w:type="pct"/>
            <w:hideMark/>
          </w:tcPr>
          <w:p w14:paraId="1C4522E4" w14:textId="77777777" w:rsidR="005B1647" w:rsidRPr="00B57192" w:rsidRDefault="005B1647" w:rsidP="005B1647">
            <w:pPr>
              <w:pStyle w:val="Tabell"/>
            </w:pPr>
            <w:r w:rsidRPr="00B57192">
              <w:rPr>
                <w:i/>
                <w:iCs/>
              </w:rPr>
              <w:t>Tillväxtverket</w:t>
            </w:r>
          </w:p>
        </w:tc>
        <w:tc>
          <w:tcPr>
            <w:tcW w:w="874" w:type="pct"/>
            <w:hideMark/>
          </w:tcPr>
          <w:p w14:paraId="23583FE0" w14:textId="77777777" w:rsidR="005B1647" w:rsidRPr="00B57192"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987" w:type="pct"/>
            <w:hideMark/>
          </w:tcPr>
          <w:p w14:paraId="0B972CF3" w14:textId="77777777" w:rsidR="005B1647" w:rsidRPr="00B57192"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r>
      <w:tr w:rsidR="00155607" w14:paraId="2B0C39FF"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3139" w:type="pct"/>
            <w:hideMark/>
          </w:tcPr>
          <w:p w14:paraId="5048E99A" w14:textId="6E0CD0F8" w:rsidR="005B1647" w:rsidRPr="00B57192" w:rsidRDefault="005B1647" w:rsidP="005B1647">
            <w:pPr>
              <w:pStyle w:val="Tabell"/>
            </w:pPr>
            <w:r w:rsidRPr="00B57192">
              <w:t>Regionala utvecklingsfonden, ERUF</w:t>
            </w:r>
            <w:r>
              <w:rPr>
                <w:vertAlign w:val="superscript"/>
              </w:rPr>
              <w:t>2</w:t>
            </w:r>
          </w:p>
        </w:tc>
        <w:tc>
          <w:tcPr>
            <w:tcW w:w="874" w:type="pct"/>
            <w:hideMark/>
          </w:tcPr>
          <w:p w14:paraId="1836A0A6" w14:textId="77777777" w:rsidR="005B1647" w:rsidRPr="00B5719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57192">
              <w:t>1 284</w:t>
            </w:r>
          </w:p>
        </w:tc>
        <w:tc>
          <w:tcPr>
            <w:tcW w:w="987" w:type="pct"/>
            <w:hideMark/>
          </w:tcPr>
          <w:p w14:paraId="02BDC2C5" w14:textId="77777777" w:rsidR="005B1647" w:rsidRPr="00B5719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57192">
              <w:t>1 159</w:t>
            </w:r>
          </w:p>
        </w:tc>
      </w:tr>
      <w:tr w:rsidR="00155607" w14:paraId="0F19B944"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3139" w:type="pct"/>
            <w:hideMark/>
          </w:tcPr>
          <w:p w14:paraId="3BBC170A" w14:textId="77777777" w:rsidR="005B1647" w:rsidRPr="00B57192" w:rsidRDefault="005B1647" w:rsidP="005B1647">
            <w:pPr>
              <w:pStyle w:val="Tabell"/>
            </w:pPr>
            <w:r w:rsidRPr="00B57192">
              <w:rPr>
                <w:i/>
                <w:iCs/>
              </w:rPr>
              <w:t>Rådet för Europeiska Socialfonden i Sverige</w:t>
            </w:r>
          </w:p>
        </w:tc>
        <w:tc>
          <w:tcPr>
            <w:tcW w:w="874" w:type="pct"/>
            <w:hideMark/>
          </w:tcPr>
          <w:p w14:paraId="39CCBE10" w14:textId="77777777" w:rsidR="005B1647" w:rsidRPr="00B57192"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987" w:type="pct"/>
            <w:hideMark/>
          </w:tcPr>
          <w:p w14:paraId="7EA44712" w14:textId="77777777" w:rsidR="005B1647" w:rsidRPr="00B57192"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r>
      <w:tr w:rsidR="00155607" w14:paraId="68E52012"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3139" w:type="pct"/>
            <w:hideMark/>
          </w:tcPr>
          <w:p w14:paraId="760E63FD" w14:textId="78F6AC57" w:rsidR="005B1647" w:rsidRPr="00B57192" w:rsidRDefault="005B1647" w:rsidP="005B1647">
            <w:pPr>
              <w:pStyle w:val="Tabell"/>
            </w:pPr>
            <w:r w:rsidRPr="00B57192">
              <w:t>Socialfonden, ESF</w:t>
            </w:r>
            <w:r>
              <w:rPr>
                <w:vertAlign w:val="superscript"/>
              </w:rPr>
              <w:t>3</w:t>
            </w:r>
          </w:p>
        </w:tc>
        <w:tc>
          <w:tcPr>
            <w:tcW w:w="874" w:type="pct"/>
            <w:hideMark/>
          </w:tcPr>
          <w:p w14:paraId="211EE3AA" w14:textId="77777777" w:rsidR="005B1647" w:rsidRPr="00B5719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57192">
              <w:t>910</w:t>
            </w:r>
          </w:p>
        </w:tc>
        <w:tc>
          <w:tcPr>
            <w:tcW w:w="987" w:type="pct"/>
            <w:hideMark/>
          </w:tcPr>
          <w:p w14:paraId="3910A2E3" w14:textId="77777777" w:rsidR="005B1647" w:rsidRPr="00B5719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57192">
              <w:t>1 089</w:t>
            </w:r>
          </w:p>
        </w:tc>
      </w:tr>
      <w:tr w:rsidR="00155607" w14:paraId="390C3F7C"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3139" w:type="pct"/>
            <w:hideMark/>
          </w:tcPr>
          <w:p w14:paraId="60F659F3" w14:textId="77777777" w:rsidR="005B1647" w:rsidRPr="00B57192" w:rsidRDefault="005B1647" w:rsidP="005B1647">
            <w:pPr>
              <w:pStyle w:val="Tabell"/>
            </w:pPr>
            <w:r w:rsidRPr="00B57192">
              <w:t>Fonden för europeiskt bistånd till dem som har det sämst ställt, FEAD</w:t>
            </w:r>
          </w:p>
        </w:tc>
        <w:tc>
          <w:tcPr>
            <w:tcW w:w="874" w:type="pct"/>
            <w:hideMark/>
          </w:tcPr>
          <w:p w14:paraId="65E5AD1F" w14:textId="77777777" w:rsidR="005B1647" w:rsidRPr="00B5719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57192">
              <w:t>11</w:t>
            </w:r>
          </w:p>
        </w:tc>
        <w:tc>
          <w:tcPr>
            <w:tcW w:w="987" w:type="pct"/>
            <w:hideMark/>
          </w:tcPr>
          <w:p w14:paraId="372F630B" w14:textId="77777777" w:rsidR="005B1647" w:rsidRPr="00B5719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57192">
              <w:t>16</w:t>
            </w:r>
          </w:p>
        </w:tc>
      </w:tr>
      <w:tr w:rsidR="00155607" w14:paraId="25EC55EF"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3139" w:type="pct"/>
            <w:hideMark/>
          </w:tcPr>
          <w:p w14:paraId="365F5957" w14:textId="77777777" w:rsidR="005B1647" w:rsidRPr="00B57192" w:rsidRDefault="005B1647" w:rsidP="005B1647">
            <w:pPr>
              <w:pStyle w:val="Tabell"/>
            </w:pPr>
            <w:r w:rsidRPr="00B57192">
              <w:rPr>
                <w:i/>
                <w:iCs/>
              </w:rPr>
              <w:t>Migrationsverket</w:t>
            </w:r>
          </w:p>
        </w:tc>
        <w:tc>
          <w:tcPr>
            <w:tcW w:w="874" w:type="pct"/>
            <w:hideMark/>
          </w:tcPr>
          <w:p w14:paraId="02F32352" w14:textId="77777777" w:rsidR="005B1647" w:rsidRPr="00B57192"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987" w:type="pct"/>
            <w:hideMark/>
          </w:tcPr>
          <w:p w14:paraId="449EA38E" w14:textId="77777777" w:rsidR="005B1647" w:rsidRPr="00B57192"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r>
      <w:tr w:rsidR="00155607" w14:paraId="76A97C26"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3139" w:type="pct"/>
            <w:hideMark/>
          </w:tcPr>
          <w:p w14:paraId="24EC23A7" w14:textId="3C2416D4" w:rsidR="005B1647" w:rsidRPr="00B57192" w:rsidRDefault="005B1647" w:rsidP="005B1647">
            <w:pPr>
              <w:pStyle w:val="Tabell"/>
            </w:pPr>
            <w:r w:rsidRPr="00B57192">
              <w:t>Asyl-, migrations- och integrationsfonden, A</w:t>
            </w:r>
            <w:r>
              <w:t>MIF</w:t>
            </w:r>
          </w:p>
        </w:tc>
        <w:tc>
          <w:tcPr>
            <w:tcW w:w="874" w:type="pct"/>
            <w:hideMark/>
          </w:tcPr>
          <w:p w14:paraId="12207C03" w14:textId="77777777" w:rsidR="005B1647" w:rsidRPr="00B5719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57192">
              <w:t>607</w:t>
            </w:r>
          </w:p>
        </w:tc>
        <w:tc>
          <w:tcPr>
            <w:tcW w:w="987" w:type="pct"/>
            <w:hideMark/>
          </w:tcPr>
          <w:p w14:paraId="0342375D" w14:textId="77777777" w:rsidR="005B1647" w:rsidRPr="00B5719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57192">
              <w:t>598</w:t>
            </w:r>
          </w:p>
        </w:tc>
      </w:tr>
      <w:tr w:rsidR="00155607" w14:paraId="5F0CC533"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3139" w:type="pct"/>
            <w:hideMark/>
          </w:tcPr>
          <w:p w14:paraId="5169008A" w14:textId="77777777" w:rsidR="005B1647" w:rsidRPr="00B57192" w:rsidRDefault="005B1647" w:rsidP="005B1647">
            <w:pPr>
              <w:pStyle w:val="Tabell"/>
            </w:pPr>
            <w:r w:rsidRPr="00B57192">
              <w:rPr>
                <w:i/>
                <w:iCs/>
              </w:rPr>
              <w:t>Polismyndigheten</w:t>
            </w:r>
          </w:p>
        </w:tc>
        <w:tc>
          <w:tcPr>
            <w:tcW w:w="874" w:type="pct"/>
            <w:hideMark/>
          </w:tcPr>
          <w:p w14:paraId="444693A9" w14:textId="77777777" w:rsidR="005B1647" w:rsidRPr="00B57192"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987" w:type="pct"/>
            <w:hideMark/>
          </w:tcPr>
          <w:p w14:paraId="629B98F4" w14:textId="77777777" w:rsidR="005B1647" w:rsidRPr="00B57192"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r>
      <w:tr w:rsidR="00155607" w14:paraId="07F61810"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3139" w:type="pct"/>
            <w:noWrap/>
            <w:hideMark/>
          </w:tcPr>
          <w:p w14:paraId="06844B19" w14:textId="77777777" w:rsidR="005B1647" w:rsidRPr="00B57192" w:rsidRDefault="005B1647" w:rsidP="005B1647">
            <w:pPr>
              <w:pStyle w:val="Tabell"/>
            </w:pPr>
            <w:r w:rsidRPr="00B57192">
              <w:t>Fonden för inre säkerhet, ISF</w:t>
            </w:r>
          </w:p>
        </w:tc>
        <w:tc>
          <w:tcPr>
            <w:tcW w:w="874" w:type="pct"/>
            <w:noWrap/>
            <w:hideMark/>
          </w:tcPr>
          <w:p w14:paraId="1C41BD8C" w14:textId="77777777" w:rsidR="005B1647" w:rsidRPr="00B5719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57192">
              <w:t>78</w:t>
            </w:r>
          </w:p>
        </w:tc>
        <w:tc>
          <w:tcPr>
            <w:tcW w:w="987" w:type="pct"/>
            <w:noWrap/>
            <w:hideMark/>
          </w:tcPr>
          <w:p w14:paraId="211177EE" w14:textId="77777777" w:rsidR="005B1647" w:rsidRPr="00B5719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57192">
              <w:t>61</w:t>
            </w:r>
          </w:p>
        </w:tc>
      </w:tr>
      <w:tr w:rsidR="00155607" w14:paraId="0705CBD3"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3139" w:type="pct"/>
            <w:hideMark/>
          </w:tcPr>
          <w:p w14:paraId="096AF2D7" w14:textId="77777777" w:rsidR="005B1647" w:rsidRPr="00C6079A" w:rsidRDefault="005B1647" w:rsidP="005B1647">
            <w:pPr>
              <w:pStyle w:val="Tabell"/>
            </w:pPr>
            <w:r w:rsidRPr="00C6079A">
              <w:t>Interregionala bidrag (Interreg)</w:t>
            </w:r>
          </w:p>
        </w:tc>
        <w:tc>
          <w:tcPr>
            <w:tcW w:w="874" w:type="pct"/>
            <w:hideMark/>
          </w:tcPr>
          <w:p w14:paraId="66F2CE16" w14:textId="77777777" w:rsidR="005B1647" w:rsidRPr="00C6079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6079A">
              <w:t>586</w:t>
            </w:r>
          </w:p>
        </w:tc>
        <w:tc>
          <w:tcPr>
            <w:tcW w:w="987" w:type="pct"/>
            <w:hideMark/>
          </w:tcPr>
          <w:p w14:paraId="0BD913BD" w14:textId="77777777" w:rsidR="005B1647" w:rsidRPr="00C6079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6079A">
              <w:t>526</w:t>
            </w:r>
          </w:p>
        </w:tc>
      </w:tr>
      <w:tr w:rsidR="00155607" w14:paraId="0468FF00"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3139" w:type="pct"/>
            <w:hideMark/>
          </w:tcPr>
          <w:p w14:paraId="11252152" w14:textId="77777777" w:rsidR="005B1647" w:rsidRPr="00B57192" w:rsidRDefault="005B1647" w:rsidP="005B1647">
            <w:pPr>
              <w:pStyle w:val="Tabell"/>
            </w:pPr>
            <w:r w:rsidRPr="00B57192">
              <w:rPr>
                <w:i/>
                <w:iCs/>
              </w:rPr>
              <w:t>Andra EU-bidrag</w:t>
            </w:r>
          </w:p>
        </w:tc>
        <w:tc>
          <w:tcPr>
            <w:tcW w:w="874" w:type="pct"/>
            <w:hideMark/>
          </w:tcPr>
          <w:p w14:paraId="587C0B59" w14:textId="77777777" w:rsidR="005B1647" w:rsidRPr="00B57192"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987" w:type="pct"/>
            <w:hideMark/>
          </w:tcPr>
          <w:p w14:paraId="29CC36E4" w14:textId="77777777" w:rsidR="005B1647" w:rsidRPr="00B57192"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r>
      <w:tr w:rsidR="00155607" w14:paraId="4B0B4FF5"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3139" w:type="pct"/>
            <w:hideMark/>
          </w:tcPr>
          <w:p w14:paraId="5221AD29" w14:textId="77777777" w:rsidR="005B1647" w:rsidRPr="00B57192" w:rsidRDefault="005B1647" w:rsidP="005B1647">
            <w:pPr>
              <w:pStyle w:val="Tabell"/>
            </w:pPr>
            <w:r w:rsidRPr="00B57192">
              <w:t>Bidrag till transeuropeiska nätverk, Trafikverket</w:t>
            </w:r>
          </w:p>
        </w:tc>
        <w:tc>
          <w:tcPr>
            <w:tcW w:w="874" w:type="pct"/>
            <w:hideMark/>
          </w:tcPr>
          <w:p w14:paraId="70FCCC57" w14:textId="77777777" w:rsidR="005B1647" w:rsidRPr="00B5719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57192">
              <w:t>114</w:t>
            </w:r>
          </w:p>
        </w:tc>
        <w:tc>
          <w:tcPr>
            <w:tcW w:w="987" w:type="pct"/>
            <w:hideMark/>
          </w:tcPr>
          <w:p w14:paraId="2D382CA1" w14:textId="77777777" w:rsidR="005B1647" w:rsidRPr="00B5719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57192">
              <w:t>104</w:t>
            </w:r>
          </w:p>
        </w:tc>
      </w:tr>
      <w:tr w:rsidR="00155607" w14:paraId="0C07433F"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3139" w:type="pct"/>
            <w:hideMark/>
          </w:tcPr>
          <w:p w14:paraId="3E527331" w14:textId="77777777" w:rsidR="005B1647" w:rsidRPr="00B57192" w:rsidRDefault="005B1647" w:rsidP="005B1647">
            <w:pPr>
              <w:pStyle w:val="Tabell"/>
            </w:pPr>
            <w:r w:rsidRPr="00B57192">
              <w:t>Universitet och högskolor</w:t>
            </w:r>
          </w:p>
        </w:tc>
        <w:tc>
          <w:tcPr>
            <w:tcW w:w="874" w:type="pct"/>
            <w:hideMark/>
          </w:tcPr>
          <w:p w14:paraId="7C1A06DF" w14:textId="77777777" w:rsidR="005B1647" w:rsidRPr="00B5719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57192">
              <w:t>1 254</w:t>
            </w:r>
          </w:p>
        </w:tc>
        <w:tc>
          <w:tcPr>
            <w:tcW w:w="987" w:type="pct"/>
            <w:hideMark/>
          </w:tcPr>
          <w:p w14:paraId="0D86A4AE" w14:textId="77777777" w:rsidR="005B1647" w:rsidRPr="00B5719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57192">
              <w:t>1 258</w:t>
            </w:r>
          </w:p>
        </w:tc>
      </w:tr>
      <w:tr w:rsidR="00155607" w14:paraId="0DAB882E"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3139" w:type="pct"/>
            <w:hideMark/>
          </w:tcPr>
          <w:p w14:paraId="1EBEBD55" w14:textId="77777777" w:rsidR="005B1647" w:rsidRPr="00B57192" w:rsidRDefault="005B1647" w:rsidP="005B1647">
            <w:pPr>
              <w:pStyle w:val="Tabell"/>
            </w:pPr>
            <w:r w:rsidRPr="00B57192">
              <w:t>Övriga myndigheter</w:t>
            </w:r>
          </w:p>
        </w:tc>
        <w:tc>
          <w:tcPr>
            <w:tcW w:w="874" w:type="pct"/>
            <w:hideMark/>
          </w:tcPr>
          <w:p w14:paraId="167220B4" w14:textId="77777777" w:rsidR="005B1647" w:rsidRPr="00B5719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57192">
              <w:t>1 039</w:t>
            </w:r>
          </w:p>
        </w:tc>
        <w:tc>
          <w:tcPr>
            <w:tcW w:w="987" w:type="pct"/>
            <w:hideMark/>
          </w:tcPr>
          <w:p w14:paraId="335D488F" w14:textId="77777777" w:rsidR="005B1647" w:rsidRPr="00B5719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57192">
              <w:t>1 019</w:t>
            </w:r>
          </w:p>
        </w:tc>
      </w:tr>
      <w:tr w:rsidR="00155607" w14:paraId="0893FA59"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3139" w:type="pct"/>
            <w:hideMark/>
          </w:tcPr>
          <w:p w14:paraId="76A70476" w14:textId="77777777" w:rsidR="005B1647" w:rsidRPr="00B57192" w:rsidRDefault="005B1647" w:rsidP="005B1647">
            <w:pPr>
              <w:pStyle w:val="Tabell"/>
              <w:rPr>
                <w:i/>
                <w:iCs/>
              </w:rPr>
            </w:pPr>
            <w:r w:rsidRPr="00B57192">
              <w:rPr>
                <w:i/>
                <w:iCs/>
              </w:rPr>
              <w:t>Summa EU-bidrag</w:t>
            </w:r>
          </w:p>
        </w:tc>
        <w:tc>
          <w:tcPr>
            <w:tcW w:w="874" w:type="pct"/>
            <w:hideMark/>
          </w:tcPr>
          <w:p w14:paraId="00632848" w14:textId="77777777" w:rsidR="005B1647" w:rsidRPr="00B57192"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B57192">
              <w:rPr>
                <w:b/>
                <w:bCs/>
              </w:rPr>
              <w:t>15 934</w:t>
            </w:r>
          </w:p>
        </w:tc>
        <w:tc>
          <w:tcPr>
            <w:tcW w:w="987" w:type="pct"/>
            <w:hideMark/>
          </w:tcPr>
          <w:p w14:paraId="770D0255" w14:textId="77777777" w:rsidR="005B1647" w:rsidRPr="00B57192"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B57192">
              <w:rPr>
                <w:b/>
                <w:bCs/>
              </w:rPr>
              <w:t>15 456</w:t>
            </w:r>
          </w:p>
        </w:tc>
      </w:tr>
      <w:tr w:rsidR="00155607" w14:paraId="2FF7CD33"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3139" w:type="pct"/>
            <w:hideMark/>
          </w:tcPr>
          <w:p w14:paraId="36E6B51E" w14:textId="77777777" w:rsidR="005B1647" w:rsidRPr="00B57192" w:rsidRDefault="005B1647" w:rsidP="005B1647">
            <w:pPr>
              <w:pStyle w:val="Tabell"/>
              <w:rPr>
                <w:i/>
                <w:iCs/>
              </w:rPr>
            </w:pPr>
            <w:r w:rsidRPr="00B57192">
              <w:rPr>
                <w:i/>
                <w:iCs/>
              </w:rPr>
              <w:t>Övriga bidrag</w:t>
            </w:r>
          </w:p>
        </w:tc>
        <w:tc>
          <w:tcPr>
            <w:tcW w:w="874" w:type="pct"/>
            <w:hideMark/>
          </w:tcPr>
          <w:p w14:paraId="4BBF171D" w14:textId="77777777" w:rsidR="005B1647" w:rsidRPr="00B57192"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987" w:type="pct"/>
            <w:hideMark/>
          </w:tcPr>
          <w:p w14:paraId="7CE69DDB" w14:textId="77777777" w:rsidR="005B1647" w:rsidRPr="00B57192"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r>
      <w:tr w:rsidR="00155607" w14:paraId="5087DF17"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3139" w:type="pct"/>
            <w:hideMark/>
          </w:tcPr>
          <w:p w14:paraId="3C5C6D58" w14:textId="77777777" w:rsidR="005B1647" w:rsidRPr="00B57192" w:rsidRDefault="005B1647" w:rsidP="005B1647">
            <w:pPr>
              <w:pStyle w:val="Tabell"/>
            </w:pPr>
            <w:r w:rsidRPr="00B57192">
              <w:t>Erhållna bidrag vid universitet och högskolor (exklusive bidrag från EU)</w:t>
            </w:r>
          </w:p>
        </w:tc>
        <w:tc>
          <w:tcPr>
            <w:tcW w:w="874" w:type="pct"/>
            <w:hideMark/>
          </w:tcPr>
          <w:p w14:paraId="40DBAAD3" w14:textId="77777777" w:rsidR="005B1647" w:rsidRPr="00B5719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57192">
              <w:t>9 848</w:t>
            </w:r>
          </w:p>
        </w:tc>
        <w:tc>
          <w:tcPr>
            <w:tcW w:w="987" w:type="pct"/>
            <w:hideMark/>
          </w:tcPr>
          <w:p w14:paraId="46354308" w14:textId="77777777" w:rsidR="005B1647" w:rsidRPr="00B5719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57192">
              <w:t>9 287</w:t>
            </w:r>
          </w:p>
        </w:tc>
      </w:tr>
      <w:tr w:rsidR="00155607" w14:paraId="07864CBA"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3139" w:type="pct"/>
            <w:hideMark/>
          </w:tcPr>
          <w:p w14:paraId="3DCC83F1" w14:textId="77777777" w:rsidR="005B1647" w:rsidRPr="0056045F" w:rsidRDefault="005B1647" w:rsidP="005B1647">
            <w:pPr>
              <w:pStyle w:val="Tabell"/>
              <w:rPr>
                <w:i/>
                <w:iCs/>
              </w:rPr>
            </w:pPr>
            <w:r w:rsidRPr="0056045F">
              <w:rPr>
                <w:i/>
                <w:iCs/>
              </w:rPr>
              <w:t>Försäkringskassan</w:t>
            </w:r>
          </w:p>
        </w:tc>
        <w:tc>
          <w:tcPr>
            <w:tcW w:w="874" w:type="pct"/>
            <w:hideMark/>
          </w:tcPr>
          <w:p w14:paraId="69EE7D74" w14:textId="77777777" w:rsidR="005B1647" w:rsidRPr="00B57192"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987" w:type="pct"/>
            <w:hideMark/>
          </w:tcPr>
          <w:p w14:paraId="7D4FC139" w14:textId="77777777" w:rsidR="005B1647" w:rsidRPr="00B57192"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r>
      <w:tr w:rsidR="00155607" w14:paraId="463A271B"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3139" w:type="pct"/>
            <w:hideMark/>
          </w:tcPr>
          <w:p w14:paraId="6A2155CD" w14:textId="51CC4A52" w:rsidR="005B1647" w:rsidRPr="00B57192" w:rsidRDefault="005B1647" w:rsidP="005B1647">
            <w:pPr>
              <w:pStyle w:val="Tabell"/>
            </w:pPr>
            <w:r w:rsidRPr="00B57192">
              <w:t>Assistansersättning</w:t>
            </w:r>
          </w:p>
        </w:tc>
        <w:tc>
          <w:tcPr>
            <w:tcW w:w="874" w:type="pct"/>
            <w:hideMark/>
          </w:tcPr>
          <w:p w14:paraId="1BE588E5" w14:textId="77777777" w:rsidR="005B1647" w:rsidRPr="00B5719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57192">
              <w:t>4 417</w:t>
            </w:r>
          </w:p>
        </w:tc>
        <w:tc>
          <w:tcPr>
            <w:tcW w:w="987" w:type="pct"/>
            <w:hideMark/>
          </w:tcPr>
          <w:p w14:paraId="4FC1707D" w14:textId="77777777" w:rsidR="005B1647" w:rsidRPr="00B5719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57192">
              <w:t>3 714</w:t>
            </w:r>
          </w:p>
        </w:tc>
      </w:tr>
      <w:tr w:rsidR="00155607" w14:paraId="3FFAFEBD"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3139" w:type="pct"/>
            <w:hideMark/>
          </w:tcPr>
          <w:p w14:paraId="24893690" w14:textId="0CB5452B" w:rsidR="005B1647" w:rsidRPr="00B57192" w:rsidRDefault="005B1647" w:rsidP="005B1647">
            <w:pPr>
              <w:pStyle w:val="Tabell"/>
            </w:pPr>
            <w:r w:rsidRPr="00B57192">
              <w:t>Underhållsstöd</w:t>
            </w:r>
          </w:p>
        </w:tc>
        <w:tc>
          <w:tcPr>
            <w:tcW w:w="874" w:type="pct"/>
            <w:hideMark/>
          </w:tcPr>
          <w:p w14:paraId="3EFEED48" w14:textId="77777777" w:rsidR="005B1647" w:rsidRPr="00B5719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57192">
              <w:t>1 114</w:t>
            </w:r>
          </w:p>
        </w:tc>
        <w:tc>
          <w:tcPr>
            <w:tcW w:w="987" w:type="pct"/>
            <w:hideMark/>
          </w:tcPr>
          <w:p w14:paraId="54E1BB1F" w14:textId="77777777" w:rsidR="005B1647" w:rsidRPr="00B5719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57192">
              <w:t>1 061</w:t>
            </w:r>
          </w:p>
        </w:tc>
      </w:tr>
      <w:tr w:rsidR="00155607" w14:paraId="1B0B80E3"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3139" w:type="pct"/>
            <w:hideMark/>
          </w:tcPr>
          <w:p w14:paraId="3EE1E949" w14:textId="77777777" w:rsidR="005B1647" w:rsidRPr="00B57192" w:rsidRDefault="005B1647" w:rsidP="005B1647">
            <w:pPr>
              <w:pStyle w:val="Tabell"/>
            </w:pPr>
            <w:r w:rsidRPr="00B57192">
              <w:t>Trafikverket (exklusive bidrag från EU)</w:t>
            </w:r>
          </w:p>
        </w:tc>
        <w:tc>
          <w:tcPr>
            <w:tcW w:w="874" w:type="pct"/>
            <w:hideMark/>
          </w:tcPr>
          <w:p w14:paraId="7BBF7C3E" w14:textId="77777777" w:rsidR="005B1647" w:rsidRPr="00B5719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57192">
              <w:t>1 049</w:t>
            </w:r>
          </w:p>
        </w:tc>
        <w:tc>
          <w:tcPr>
            <w:tcW w:w="987" w:type="pct"/>
            <w:hideMark/>
          </w:tcPr>
          <w:p w14:paraId="7C0E57D9" w14:textId="77777777" w:rsidR="005B1647" w:rsidRPr="00B5719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57192">
              <w:t>965</w:t>
            </w:r>
          </w:p>
        </w:tc>
      </w:tr>
      <w:tr w:rsidR="00155607" w14:paraId="235C5158"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3139" w:type="pct"/>
            <w:hideMark/>
          </w:tcPr>
          <w:p w14:paraId="03F73FEA" w14:textId="77777777" w:rsidR="005B1647" w:rsidRPr="00B57192" w:rsidRDefault="005B1647" w:rsidP="005B1647">
            <w:pPr>
              <w:pStyle w:val="Tabell"/>
            </w:pPr>
            <w:r w:rsidRPr="00B57192">
              <w:lastRenderedPageBreak/>
              <w:t>Statens tjänstepensionsverk</w:t>
            </w:r>
          </w:p>
        </w:tc>
        <w:tc>
          <w:tcPr>
            <w:tcW w:w="874" w:type="pct"/>
            <w:hideMark/>
          </w:tcPr>
          <w:p w14:paraId="3F5B95BA" w14:textId="77777777" w:rsidR="005B1647" w:rsidRPr="00B5719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57192">
              <w:t>617</w:t>
            </w:r>
          </w:p>
        </w:tc>
        <w:tc>
          <w:tcPr>
            <w:tcW w:w="987" w:type="pct"/>
            <w:hideMark/>
          </w:tcPr>
          <w:p w14:paraId="378BD05F" w14:textId="77777777" w:rsidR="005B1647" w:rsidRPr="00B5719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57192">
              <w:t>568</w:t>
            </w:r>
          </w:p>
        </w:tc>
      </w:tr>
      <w:tr w:rsidR="00155607" w14:paraId="27A95E62"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3139" w:type="pct"/>
            <w:tcBorders>
              <w:bottom w:val="single" w:sz="4" w:space="0" w:color="auto"/>
            </w:tcBorders>
            <w:hideMark/>
          </w:tcPr>
          <w:p w14:paraId="4E2DEB95" w14:textId="77777777" w:rsidR="005B1647" w:rsidRPr="00B57192" w:rsidRDefault="005B1647" w:rsidP="005B1647">
            <w:pPr>
              <w:pStyle w:val="Tabell"/>
            </w:pPr>
            <w:r w:rsidRPr="00B57192">
              <w:t>Erhållna bidrag vid övriga myndigheter (exklusive bidrag från EU)</w:t>
            </w:r>
          </w:p>
        </w:tc>
        <w:tc>
          <w:tcPr>
            <w:tcW w:w="874" w:type="pct"/>
            <w:tcBorders>
              <w:bottom w:val="single" w:sz="4" w:space="0" w:color="auto"/>
            </w:tcBorders>
            <w:hideMark/>
          </w:tcPr>
          <w:p w14:paraId="52B39BBA" w14:textId="77777777" w:rsidR="005B1647" w:rsidRPr="00B5719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57192">
              <w:t>1 612</w:t>
            </w:r>
          </w:p>
        </w:tc>
        <w:tc>
          <w:tcPr>
            <w:tcW w:w="987" w:type="pct"/>
            <w:tcBorders>
              <w:bottom w:val="single" w:sz="4" w:space="0" w:color="auto"/>
            </w:tcBorders>
            <w:hideMark/>
          </w:tcPr>
          <w:p w14:paraId="4F6A1E4A" w14:textId="77777777" w:rsidR="005B1647" w:rsidRPr="00B5719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57192">
              <w:t>1 541</w:t>
            </w:r>
          </w:p>
        </w:tc>
      </w:tr>
      <w:tr w:rsidR="00155607" w14:paraId="27969F08" w14:textId="77777777" w:rsidTr="00155607">
        <w:trPr>
          <w:cnfStyle w:val="010000000000" w:firstRow="0" w:lastRow="1" w:firstColumn="0" w:lastColumn="0" w:oddVBand="0" w:evenVBand="0" w:oddHBand="0" w:evenHBand="0" w:firstRowFirstColumn="0" w:firstRowLastColumn="0" w:lastRowFirstColumn="0" w:lastRowLastColumn="0"/>
          <w:trHeight w:val="170"/>
        </w:trPr>
        <w:tc>
          <w:tcPr>
            <w:cnfStyle w:val="001000000000" w:firstRow="0" w:lastRow="0" w:firstColumn="1" w:lastColumn="0" w:oddVBand="0" w:evenVBand="0" w:oddHBand="0" w:evenHBand="0" w:firstRowFirstColumn="0" w:firstRowLastColumn="0" w:lastRowFirstColumn="0" w:lastRowLastColumn="0"/>
            <w:tcW w:w="3139" w:type="pct"/>
            <w:tcBorders>
              <w:top w:val="single" w:sz="4" w:space="0" w:color="auto"/>
            </w:tcBorders>
            <w:shd w:val="clear" w:color="auto" w:fill="auto"/>
            <w:hideMark/>
          </w:tcPr>
          <w:p w14:paraId="13F27464" w14:textId="77777777" w:rsidR="005B1647" w:rsidRPr="00B57192" w:rsidRDefault="005B1647" w:rsidP="005B1647">
            <w:pPr>
              <w:pStyle w:val="Tabell"/>
              <w:rPr>
                <w:bCs/>
              </w:rPr>
            </w:pPr>
            <w:r w:rsidRPr="00B57192">
              <w:rPr>
                <w:bCs/>
              </w:rPr>
              <w:t>Total summa</w:t>
            </w:r>
          </w:p>
        </w:tc>
        <w:tc>
          <w:tcPr>
            <w:tcW w:w="874" w:type="pct"/>
            <w:tcBorders>
              <w:top w:val="single" w:sz="4" w:space="0" w:color="auto"/>
            </w:tcBorders>
            <w:shd w:val="clear" w:color="auto" w:fill="auto"/>
            <w:hideMark/>
          </w:tcPr>
          <w:p w14:paraId="5767E8DC" w14:textId="77777777" w:rsidR="005B1647" w:rsidRPr="00B57192"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B57192">
              <w:rPr>
                <w:bCs/>
              </w:rPr>
              <w:t>59 842</w:t>
            </w:r>
          </w:p>
        </w:tc>
        <w:tc>
          <w:tcPr>
            <w:tcW w:w="987" w:type="pct"/>
            <w:tcBorders>
              <w:top w:val="single" w:sz="4" w:space="0" w:color="auto"/>
            </w:tcBorders>
            <w:shd w:val="clear" w:color="auto" w:fill="auto"/>
            <w:hideMark/>
          </w:tcPr>
          <w:p w14:paraId="485D132B" w14:textId="77777777" w:rsidR="005B1647" w:rsidRPr="00B57192"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B57192">
              <w:rPr>
                <w:bCs/>
              </w:rPr>
              <w:t>58 939</w:t>
            </w:r>
          </w:p>
        </w:tc>
      </w:tr>
    </w:tbl>
    <w:p w14:paraId="1BBB55F6" w14:textId="097C9F3B" w:rsidR="005B1647" w:rsidRDefault="005B1647" w:rsidP="005B1647">
      <w:pPr>
        <w:pStyle w:val="TabellFotnot"/>
        <w:rPr>
          <w:vertAlign w:val="superscript"/>
        </w:rPr>
      </w:pPr>
      <w:r w:rsidRPr="00B6173C">
        <w:rPr>
          <w:vertAlign w:val="superscript"/>
        </w:rPr>
        <w:t>1</w:t>
      </w:r>
      <w:r>
        <w:rPr>
          <w:vertAlign w:val="superscript"/>
        </w:rPr>
        <w:t xml:space="preserve"> </w:t>
      </w:r>
      <w:r w:rsidRPr="00361C14">
        <w:t xml:space="preserve">Intäkter av EU-bidrag från EJFLU och ESF delvis avviker från motsvarande poster i resultaträkningen i tabell 6.2, Räkenskapssammanställning av EU-medel i avsnitt </w:t>
      </w:r>
      <w:r>
        <w:t>6</w:t>
      </w:r>
      <w:r w:rsidRPr="00361C14">
        <w:t>. Avvikelser beror på att Not 3 omfattar två programperioder, 2007–2013 och 2014–2020 medan tabell 6.2 omfattar endast programperioden 2014–2020. Transaktioner avseende period 2007–2013 kommenteras under tabell 6.2.</w:t>
      </w:r>
    </w:p>
    <w:p w14:paraId="21F537B3" w14:textId="386B76B8" w:rsidR="005B1647" w:rsidRPr="00B6173C" w:rsidRDefault="005B1647" w:rsidP="005B1647">
      <w:pPr>
        <w:pStyle w:val="TabellFotnot"/>
      </w:pPr>
      <w:r>
        <w:rPr>
          <w:vertAlign w:val="superscript"/>
        </w:rPr>
        <w:t xml:space="preserve">2 </w:t>
      </w:r>
      <w:r w:rsidRPr="00B6173C">
        <w:t>Medel från ERUF redovisades av Tillväxtverket och Jordbruksverket, totalt för fonden 1 296 miljoner kronor.</w:t>
      </w:r>
    </w:p>
    <w:p w14:paraId="0AEB79D1" w14:textId="115CF373" w:rsidR="005B1647" w:rsidRDefault="005B1647" w:rsidP="005B1647">
      <w:pPr>
        <w:pStyle w:val="Klla"/>
      </w:pPr>
      <w:r>
        <w:rPr>
          <w:vertAlign w:val="superscript"/>
        </w:rPr>
        <w:t>3</w:t>
      </w:r>
      <w:r w:rsidRPr="00B6173C">
        <w:t xml:space="preserve"> Medel från ESF redovisades av Svenska ESF-rådet och Jordbruksverket, totalt för fonden 921 miljoner kronor.</w:t>
      </w:r>
    </w:p>
    <w:p w14:paraId="21E57061" w14:textId="3C54591D" w:rsidR="005B1647" w:rsidRDefault="005B1647" w:rsidP="005B1647">
      <w:pPr>
        <w:pStyle w:val="Brdtext"/>
      </w:pPr>
      <w:r>
        <w:t>Intäkter av bidrag är intäkter som inte är relaterade till utförda prestationer. Bidragsintäkter 2019 har ökat med 0,9 miljarder kronor jämfört med föregående år.</w:t>
      </w:r>
    </w:p>
    <w:p w14:paraId="7A150E0E" w14:textId="77777777" w:rsidR="005B1647" w:rsidRDefault="005B1647" w:rsidP="005B1647">
      <w:pPr>
        <w:pStyle w:val="Rubrik3utannumrering"/>
      </w:pPr>
      <w:r>
        <w:t>AP-fondsmedel</w:t>
      </w:r>
    </w:p>
    <w:p w14:paraId="14C9209B" w14:textId="77777777" w:rsidR="005B1647" w:rsidRDefault="005B1647" w:rsidP="005B1647">
      <w:pPr>
        <w:pStyle w:val="Brdtext"/>
      </w:pPr>
      <w:r>
        <w:t>Posten AP-fondsmedel visar Allmänna pensionsfondens nettobidrag till staten. Beloppet är skillnaden mellan de medel som löpande rekvireras från AP-fonden för utbetalning av ålderspensioner och de ålderspensionsavgifter (socialavgifter från arbetsgivare och egenföretagare), allmänna pensionsavgifter och statliga ålderspensionsavgifter som löpande överförs till AP-fonden för förvaltning.</w:t>
      </w:r>
    </w:p>
    <w:p w14:paraId="02F494FB" w14:textId="14CA5906" w:rsidR="005B1647" w:rsidRDefault="005B1647" w:rsidP="005B1647">
      <w:pPr>
        <w:pStyle w:val="Brdtext"/>
      </w:pPr>
      <w:r>
        <w:t>För 2019 uppgick nettobidraget till 25,3 miljarder kronor. Utbetalda pensioner som finansieras från AP-fonderna ökade med 10,3 miljarder kronor, medan avgifterna som tillförs AP-fonderna för att finansiera pensionerna ökade med 11,4 miljarder kronor. Det innebär att nettoöverföringen från AP-fonderna minskade med 1,1 miljarder kronor.</w:t>
      </w:r>
    </w:p>
    <w:p w14:paraId="7C041D46" w14:textId="77777777" w:rsidR="005B1647" w:rsidRDefault="005B1647" w:rsidP="005B1647">
      <w:pPr>
        <w:pStyle w:val="Rubrik3utannumrering"/>
      </w:pPr>
      <w:r>
        <w:t>Intäkter av EU-bidrag</w:t>
      </w:r>
    </w:p>
    <w:p w14:paraId="44E3FA32" w14:textId="77777777" w:rsidR="005B1647" w:rsidRDefault="005B1647" w:rsidP="005B1647">
      <w:pPr>
        <w:pStyle w:val="Brdtext"/>
      </w:pPr>
      <w:r>
        <w:t>Intäkter av EU-bidrag visar på återflödet från EU-budgeten som för 2019 ökade med 0,5 miljarder kronor jämfört med föregående år. Framförallt ökade bidrag från jordbruksfonderna med 0,4 miljarder kronor.</w:t>
      </w:r>
    </w:p>
    <w:p w14:paraId="790232FE" w14:textId="77777777" w:rsidR="005B1647" w:rsidRDefault="005B1647" w:rsidP="005B1647">
      <w:pPr>
        <w:pStyle w:val="Rubrik3utannumrering"/>
      </w:pPr>
      <w:r>
        <w:t>Övriga bidrag</w:t>
      </w:r>
    </w:p>
    <w:p w14:paraId="646B2A84" w14:textId="77777777" w:rsidR="005B1647" w:rsidRDefault="005B1647" w:rsidP="005B1647">
      <w:pPr>
        <w:pStyle w:val="Brdtext"/>
      </w:pPr>
      <w:r>
        <w:t>En stor andel av övriga bidrag hanteras på universitet och högskolor och används främst för forskning. Dessa bidrag kommer från företag inom och utom Sverige och olika forskningsstiftelser. Bidrag från andra statliga myndigheter, t.ex. forskningsråd, är eliminerade.</w:t>
      </w:r>
    </w:p>
    <w:p w14:paraId="7E4AE7AF" w14:textId="77777777" w:rsidR="005B1647" w:rsidRDefault="005B1647" w:rsidP="005B1647">
      <w:pPr>
        <w:pStyle w:val="Brdtext"/>
      </w:pPr>
      <w:r>
        <w:t>Försäkringskassan redovisar intäkter från kommuner för kommunernas andel av kostnaden för statlig assistansersättning samt intäkter för underhållsstöd från bidragsskyldiga. Inbetalningar för assistansersättningar från kommunerna var förskjutna från 2018 till 2019 med anledning av att Försäkringskassan från oktober 2018 begärde ersättning i efterhand. Tidigare begärdes ersättningen i förskott.</w:t>
      </w:r>
    </w:p>
    <w:p w14:paraId="1AA72DB2" w14:textId="77777777" w:rsidR="005B1647" w:rsidRDefault="005B1647" w:rsidP="005B1647">
      <w:pPr>
        <w:pStyle w:val="Brdtext"/>
      </w:pPr>
      <w:r>
        <w:t>Trafikverket tar emot bidrag från bl.a. kommuner för investeringar i infrastruktur.</w:t>
      </w:r>
    </w:p>
    <w:p w14:paraId="7A1A9B22" w14:textId="3DAF4F82" w:rsidR="007E5169" w:rsidRDefault="005B1647" w:rsidP="005B1647">
      <w:pPr>
        <w:pStyle w:val="Brdtext"/>
      </w:pPr>
      <w:r>
        <w:t>Statens tjänstepensionsverk (SPV) redovisar premieintäkter m.m. för den statliga tjänstepensionsrörelsen och andra pensionsförmåner för anställda i vissa organisationer, bl. a. statliga bolag, som inte är statliga myndigheter men där SPV ändå hanterar tjänstepensionen.</w:t>
      </w:r>
    </w:p>
    <w:p w14:paraId="098A0825" w14:textId="77777777" w:rsidR="007E5169" w:rsidRDefault="007E5169">
      <w:r>
        <w:br w:type="page"/>
      </w:r>
    </w:p>
    <w:p w14:paraId="782CEE84" w14:textId="348E4B34" w:rsidR="005B1647" w:rsidRDefault="005B1647" w:rsidP="005B1647">
      <w:pPr>
        <w:pStyle w:val="Rubrik4utannumrering"/>
      </w:pPr>
      <w:r>
        <w:lastRenderedPageBreak/>
        <w:t>Not 4 Transfereringar</w:t>
      </w:r>
    </w:p>
    <w:p w14:paraId="6EC73B75" w14:textId="72150564" w:rsidR="005B1647" w:rsidRDefault="005B1647" w:rsidP="005B1647">
      <w:pPr>
        <w:pStyle w:val="TabellUnderrubrik"/>
      </w:pPr>
      <w:r>
        <w:t>Miljoner kronor</w:t>
      </w:r>
    </w:p>
    <w:tbl>
      <w:tblPr>
        <w:tblStyle w:val="RKBPTabell"/>
        <w:tblW w:w="5000" w:type="pct"/>
        <w:tblLook w:val="06E0" w:firstRow="1" w:lastRow="1" w:firstColumn="1" w:lastColumn="0" w:noHBand="1" w:noVBand="1"/>
      </w:tblPr>
      <w:tblGrid>
        <w:gridCol w:w="5089"/>
        <w:gridCol w:w="1044"/>
        <w:gridCol w:w="1237"/>
      </w:tblGrid>
      <w:tr w:rsidR="00155607" w14:paraId="585FD00B" w14:textId="77777777" w:rsidTr="007E5169">
        <w:trPr>
          <w:cnfStyle w:val="100000000000" w:firstRow="1" w:lastRow="0" w:firstColumn="0" w:lastColumn="0" w:oddVBand="0" w:evenVBand="0" w:oddHBand="0" w:evenHBand="0" w:firstRowFirstColumn="0" w:firstRowLastColumn="0" w:lastRowFirstColumn="0" w:lastRowLastColumn="0"/>
          <w:trHeight w:val="170"/>
        </w:trPr>
        <w:tc>
          <w:tcPr>
            <w:cnfStyle w:val="001000000000" w:firstRow="0" w:lastRow="0" w:firstColumn="1" w:lastColumn="0" w:oddVBand="0" w:evenVBand="0" w:oddHBand="0" w:evenHBand="0" w:firstRowFirstColumn="0" w:firstRowLastColumn="0" w:lastRowFirstColumn="0" w:lastRowLastColumn="0"/>
            <w:tcW w:w="3453" w:type="pct"/>
            <w:noWrap/>
            <w:hideMark/>
          </w:tcPr>
          <w:p w14:paraId="47D96B4D" w14:textId="1E918F09" w:rsidR="005B1647" w:rsidRPr="00DB1184" w:rsidRDefault="005B1647" w:rsidP="007E5169">
            <w:pPr>
              <w:pStyle w:val="TabellHuvud"/>
            </w:pPr>
          </w:p>
        </w:tc>
        <w:tc>
          <w:tcPr>
            <w:tcW w:w="708" w:type="pct"/>
            <w:noWrap/>
            <w:hideMark/>
          </w:tcPr>
          <w:p w14:paraId="7AF65757" w14:textId="62E3793B" w:rsidR="005B1647" w:rsidRPr="00DB1184" w:rsidRDefault="005B1647" w:rsidP="007E5169">
            <w:pPr>
              <w:pStyle w:val="TabellHuvud"/>
              <w:cnfStyle w:val="100000000000" w:firstRow="1" w:lastRow="0" w:firstColumn="0" w:lastColumn="0" w:oddVBand="0" w:evenVBand="0" w:oddHBand="0" w:evenHBand="0" w:firstRowFirstColumn="0" w:firstRowLastColumn="0" w:lastRowFirstColumn="0" w:lastRowLastColumn="0"/>
            </w:pPr>
            <w:r>
              <w:t>2019</w:t>
            </w:r>
          </w:p>
        </w:tc>
        <w:tc>
          <w:tcPr>
            <w:tcW w:w="839" w:type="pct"/>
            <w:noWrap/>
            <w:hideMark/>
          </w:tcPr>
          <w:p w14:paraId="578193CC" w14:textId="2B89A714" w:rsidR="005B1647" w:rsidRPr="00DB1184" w:rsidRDefault="005B1647" w:rsidP="007E5169">
            <w:pPr>
              <w:pStyle w:val="TabellHuvud"/>
              <w:cnfStyle w:val="100000000000" w:firstRow="1" w:lastRow="0" w:firstColumn="0" w:lastColumn="0" w:oddVBand="0" w:evenVBand="0" w:oddHBand="0" w:evenHBand="0" w:firstRowFirstColumn="0" w:firstRowLastColumn="0" w:lastRowFirstColumn="0" w:lastRowLastColumn="0"/>
            </w:pPr>
            <w:r>
              <w:t>2018</w:t>
            </w:r>
          </w:p>
        </w:tc>
      </w:tr>
      <w:tr w:rsidR="00155607" w14:paraId="6EBD238A"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453" w:type="pct"/>
            <w:noWrap/>
            <w:hideMark/>
          </w:tcPr>
          <w:p w14:paraId="7A4CE138" w14:textId="77777777" w:rsidR="005B1647" w:rsidRPr="00DB1184" w:rsidRDefault="005B1647" w:rsidP="005B1647">
            <w:pPr>
              <w:pStyle w:val="Tabell"/>
            </w:pPr>
            <w:r w:rsidRPr="00DB1184">
              <w:t>Socialförsäkring</w:t>
            </w:r>
          </w:p>
        </w:tc>
        <w:tc>
          <w:tcPr>
            <w:tcW w:w="708" w:type="pct"/>
            <w:noWrap/>
            <w:hideMark/>
          </w:tcPr>
          <w:p w14:paraId="72690D9D" w14:textId="77777777" w:rsidR="005B1647" w:rsidRPr="00DB118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B1184">
              <w:t>557 242</w:t>
            </w:r>
          </w:p>
        </w:tc>
        <w:tc>
          <w:tcPr>
            <w:tcW w:w="839" w:type="pct"/>
            <w:noWrap/>
            <w:hideMark/>
          </w:tcPr>
          <w:p w14:paraId="433C2C02" w14:textId="77777777" w:rsidR="005B1647" w:rsidRPr="00DB118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B1184">
              <w:t>544 477</w:t>
            </w:r>
          </w:p>
        </w:tc>
      </w:tr>
      <w:tr w:rsidR="00155607" w14:paraId="69095466"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453" w:type="pct"/>
            <w:noWrap/>
            <w:hideMark/>
          </w:tcPr>
          <w:p w14:paraId="6BD23728" w14:textId="288D648C" w:rsidR="005B1647" w:rsidRPr="00DB1184" w:rsidRDefault="005B1647" w:rsidP="005B1647">
            <w:pPr>
              <w:pStyle w:val="Tabell"/>
            </w:pPr>
            <w:r w:rsidRPr="00DB1184">
              <w:t>Allmänna bidrag till kommuner exkl</w:t>
            </w:r>
            <w:r>
              <w:t>.</w:t>
            </w:r>
            <w:r w:rsidRPr="00DB1184">
              <w:t xml:space="preserve"> tillfälligt stöd </w:t>
            </w:r>
          </w:p>
        </w:tc>
        <w:tc>
          <w:tcPr>
            <w:tcW w:w="708" w:type="pct"/>
            <w:noWrap/>
            <w:hideMark/>
          </w:tcPr>
          <w:p w14:paraId="7A9AF7EF" w14:textId="468695E2" w:rsidR="005B1647" w:rsidRPr="00DB118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B1184">
              <w:t>20</w:t>
            </w:r>
            <w:r>
              <w:t>2</w:t>
            </w:r>
            <w:r w:rsidRPr="00DB1184">
              <w:t xml:space="preserve"> </w:t>
            </w:r>
            <w:r>
              <w:t>7</w:t>
            </w:r>
            <w:r w:rsidRPr="00DB1184">
              <w:t>40</w:t>
            </w:r>
          </w:p>
        </w:tc>
        <w:tc>
          <w:tcPr>
            <w:tcW w:w="839" w:type="pct"/>
            <w:noWrap/>
            <w:hideMark/>
          </w:tcPr>
          <w:p w14:paraId="26267626" w14:textId="77777777" w:rsidR="005B1647" w:rsidRPr="00DB118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B1184">
              <w:t>190 146</w:t>
            </w:r>
          </w:p>
        </w:tc>
      </w:tr>
      <w:tr w:rsidR="00155607" w14:paraId="25F7C338"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453" w:type="pct"/>
            <w:noWrap/>
            <w:hideMark/>
          </w:tcPr>
          <w:p w14:paraId="1364C12C" w14:textId="77777777" w:rsidR="005B1647" w:rsidRPr="00DB1184" w:rsidRDefault="005B1647" w:rsidP="005B1647">
            <w:pPr>
              <w:pStyle w:val="Tabell"/>
            </w:pPr>
            <w:r w:rsidRPr="00DB1184">
              <w:t>Arbetsmarknad</w:t>
            </w:r>
          </w:p>
        </w:tc>
        <w:tc>
          <w:tcPr>
            <w:tcW w:w="708" w:type="pct"/>
            <w:noWrap/>
            <w:hideMark/>
          </w:tcPr>
          <w:p w14:paraId="1B535E6C" w14:textId="77777777" w:rsidR="005B1647" w:rsidRPr="00DB118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B1184">
              <w:t>57 890</w:t>
            </w:r>
          </w:p>
        </w:tc>
        <w:tc>
          <w:tcPr>
            <w:tcW w:w="839" w:type="pct"/>
            <w:noWrap/>
            <w:hideMark/>
          </w:tcPr>
          <w:p w14:paraId="685A19DE" w14:textId="77777777" w:rsidR="005B1647" w:rsidRPr="00DB118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B1184">
              <w:t>59 235</w:t>
            </w:r>
          </w:p>
        </w:tc>
      </w:tr>
      <w:tr w:rsidR="00155607" w14:paraId="2D08FFFB"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453" w:type="pct"/>
            <w:noWrap/>
            <w:hideMark/>
          </w:tcPr>
          <w:p w14:paraId="6FBA7ABB" w14:textId="77777777" w:rsidR="005B1647" w:rsidRPr="00DB1184" w:rsidRDefault="005B1647" w:rsidP="005B1647">
            <w:pPr>
              <w:pStyle w:val="Tabell"/>
            </w:pPr>
            <w:r w:rsidRPr="00DB1184">
              <w:t>Överföring till premiepensionssystemet</w:t>
            </w:r>
          </w:p>
        </w:tc>
        <w:tc>
          <w:tcPr>
            <w:tcW w:w="708" w:type="pct"/>
            <w:noWrap/>
            <w:hideMark/>
          </w:tcPr>
          <w:p w14:paraId="60035596" w14:textId="77777777" w:rsidR="005B1647" w:rsidRPr="00DB118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B1184">
              <w:t>32 726</w:t>
            </w:r>
          </w:p>
        </w:tc>
        <w:tc>
          <w:tcPr>
            <w:tcW w:w="839" w:type="pct"/>
            <w:noWrap/>
            <w:hideMark/>
          </w:tcPr>
          <w:p w14:paraId="7AF74CDB" w14:textId="77777777" w:rsidR="005B1647" w:rsidRPr="00DB118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B1184">
              <w:t>32 141</w:t>
            </w:r>
          </w:p>
        </w:tc>
      </w:tr>
      <w:tr w:rsidR="00155607" w14:paraId="4D510258"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453" w:type="pct"/>
            <w:noWrap/>
            <w:hideMark/>
          </w:tcPr>
          <w:p w14:paraId="1A160F48" w14:textId="77777777" w:rsidR="005B1647" w:rsidRPr="00DB1184" w:rsidRDefault="005B1647" w:rsidP="005B1647">
            <w:pPr>
              <w:pStyle w:val="Tabell"/>
            </w:pPr>
            <w:r w:rsidRPr="00DB1184">
              <w:t>Avgiften till Europeiska gemenskapen</w:t>
            </w:r>
          </w:p>
        </w:tc>
        <w:tc>
          <w:tcPr>
            <w:tcW w:w="708" w:type="pct"/>
            <w:noWrap/>
            <w:hideMark/>
          </w:tcPr>
          <w:p w14:paraId="5B550E01" w14:textId="77777777" w:rsidR="005B1647" w:rsidRPr="00DB118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B1184">
              <w:t>38 972</w:t>
            </w:r>
          </w:p>
        </w:tc>
        <w:tc>
          <w:tcPr>
            <w:tcW w:w="839" w:type="pct"/>
            <w:noWrap/>
            <w:hideMark/>
          </w:tcPr>
          <w:p w14:paraId="690715D3" w14:textId="77777777" w:rsidR="005B1647" w:rsidRPr="00DB118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B1184">
              <w:t>38 837</w:t>
            </w:r>
          </w:p>
        </w:tc>
      </w:tr>
      <w:tr w:rsidR="00155607" w14:paraId="37D3D2B8"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453" w:type="pct"/>
            <w:hideMark/>
          </w:tcPr>
          <w:p w14:paraId="75354E3F" w14:textId="77777777" w:rsidR="005B1647" w:rsidRPr="00DB1184" w:rsidRDefault="005B1647" w:rsidP="005B1647">
            <w:pPr>
              <w:pStyle w:val="Tabell"/>
            </w:pPr>
            <w:r w:rsidRPr="00DB1184">
              <w:t>Bistånd och andra internationella bidrag</w:t>
            </w:r>
          </w:p>
        </w:tc>
        <w:tc>
          <w:tcPr>
            <w:tcW w:w="708" w:type="pct"/>
            <w:noWrap/>
            <w:hideMark/>
          </w:tcPr>
          <w:p w14:paraId="1907B99B" w14:textId="77777777" w:rsidR="005B1647" w:rsidRPr="00DB118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B1184">
              <w:t>40 097</w:t>
            </w:r>
          </w:p>
        </w:tc>
        <w:tc>
          <w:tcPr>
            <w:tcW w:w="839" w:type="pct"/>
            <w:noWrap/>
            <w:hideMark/>
          </w:tcPr>
          <w:p w14:paraId="58682661" w14:textId="77777777" w:rsidR="005B1647" w:rsidRPr="00DB118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B1184">
              <w:t>38 702</w:t>
            </w:r>
          </w:p>
        </w:tc>
      </w:tr>
      <w:tr w:rsidR="00155607" w14:paraId="5447B422"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453" w:type="pct"/>
            <w:hideMark/>
          </w:tcPr>
          <w:p w14:paraId="2F711C72" w14:textId="77777777" w:rsidR="005B1647" w:rsidRPr="00DB1184" w:rsidRDefault="005B1647" w:rsidP="005B1647">
            <w:pPr>
              <w:pStyle w:val="Tabell"/>
            </w:pPr>
            <w:r w:rsidRPr="00DB1184">
              <w:t>Migration och integration</w:t>
            </w:r>
          </w:p>
        </w:tc>
        <w:tc>
          <w:tcPr>
            <w:tcW w:w="708" w:type="pct"/>
            <w:noWrap/>
            <w:hideMark/>
          </w:tcPr>
          <w:p w14:paraId="215CFB43" w14:textId="77777777" w:rsidR="005B1647" w:rsidRPr="00DB118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B1184">
              <w:t>29 448</w:t>
            </w:r>
          </w:p>
        </w:tc>
        <w:tc>
          <w:tcPr>
            <w:tcW w:w="839" w:type="pct"/>
            <w:noWrap/>
            <w:hideMark/>
          </w:tcPr>
          <w:p w14:paraId="071FF583" w14:textId="77777777" w:rsidR="005B1647" w:rsidRPr="00DB118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B1184">
              <w:t>39 131</w:t>
            </w:r>
          </w:p>
        </w:tc>
      </w:tr>
      <w:tr w:rsidR="00155607" w14:paraId="5DD66DA4"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453" w:type="pct"/>
            <w:noWrap/>
            <w:hideMark/>
          </w:tcPr>
          <w:p w14:paraId="3C92C54A" w14:textId="77777777" w:rsidR="005B1647" w:rsidRPr="00DB1184" w:rsidRDefault="005B1647" w:rsidP="005B1647">
            <w:pPr>
              <w:pStyle w:val="Tabell"/>
            </w:pPr>
            <w:r w:rsidRPr="00DB1184">
              <w:t>Utbildning, studiestöd</w:t>
            </w:r>
          </w:p>
        </w:tc>
        <w:tc>
          <w:tcPr>
            <w:tcW w:w="708" w:type="pct"/>
            <w:noWrap/>
            <w:hideMark/>
          </w:tcPr>
          <w:p w14:paraId="65A77B47" w14:textId="469C3636" w:rsidR="005B1647" w:rsidRPr="00DB118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B1184">
              <w:t xml:space="preserve">42 </w:t>
            </w:r>
            <w:r>
              <w:t>555</w:t>
            </w:r>
          </w:p>
        </w:tc>
        <w:tc>
          <w:tcPr>
            <w:tcW w:w="839" w:type="pct"/>
            <w:noWrap/>
            <w:hideMark/>
          </w:tcPr>
          <w:p w14:paraId="65313300" w14:textId="77777777" w:rsidR="005B1647" w:rsidRPr="00DB118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B1184">
              <w:t>37 134</w:t>
            </w:r>
          </w:p>
        </w:tc>
      </w:tr>
      <w:tr w:rsidR="00155607" w14:paraId="06391EFF"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453" w:type="pct"/>
            <w:noWrap/>
            <w:hideMark/>
          </w:tcPr>
          <w:p w14:paraId="2BA35AC7" w14:textId="77777777" w:rsidR="005B1647" w:rsidRPr="00DB1184" w:rsidRDefault="005B1647" w:rsidP="005B1647">
            <w:pPr>
              <w:pStyle w:val="Tabell"/>
            </w:pPr>
            <w:r w:rsidRPr="00DB1184">
              <w:t>Hälso- och sjukvårdspolitik, till kommuner</w:t>
            </w:r>
          </w:p>
        </w:tc>
        <w:tc>
          <w:tcPr>
            <w:tcW w:w="708" w:type="pct"/>
            <w:noWrap/>
            <w:hideMark/>
          </w:tcPr>
          <w:p w14:paraId="34DE4C00" w14:textId="77777777" w:rsidR="005B1647" w:rsidRPr="00DB118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B1184">
              <w:t>37 201</w:t>
            </w:r>
          </w:p>
        </w:tc>
        <w:tc>
          <w:tcPr>
            <w:tcW w:w="839" w:type="pct"/>
            <w:noWrap/>
            <w:hideMark/>
          </w:tcPr>
          <w:p w14:paraId="4F166F52" w14:textId="77777777" w:rsidR="005B1647" w:rsidRPr="00DB118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B1184">
              <w:t>34 517</w:t>
            </w:r>
          </w:p>
        </w:tc>
      </w:tr>
      <w:tr w:rsidR="00155607" w14:paraId="5866DE1F"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453" w:type="pct"/>
            <w:noWrap/>
            <w:hideMark/>
          </w:tcPr>
          <w:p w14:paraId="27F1D132" w14:textId="77777777" w:rsidR="005B1647" w:rsidRPr="00DB1184" w:rsidRDefault="005B1647" w:rsidP="005B1647">
            <w:pPr>
              <w:pStyle w:val="Tabell"/>
            </w:pPr>
            <w:r w:rsidRPr="00DB1184">
              <w:t xml:space="preserve">Övrigt </w:t>
            </w:r>
          </w:p>
        </w:tc>
        <w:tc>
          <w:tcPr>
            <w:tcW w:w="708" w:type="pct"/>
            <w:noWrap/>
            <w:hideMark/>
          </w:tcPr>
          <w:p w14:paraId="02F33F2A" w14:textId="5B1CD32D" w:rsidR="005B1647" w:rsidRPr="00DB1184" w:rsidRDefault="005B1647" w:rsidP="005B1647">
            <w:pPr>
              <w:pStyle w:val="Tabell"/>
              <w:cnfStyle w:val="000000000000" w:firstRow="0" w:lastRow="0" w:firstColumn="0" w:lastColumn="0" w:oddVBand="0" w:evenVBand="0" w:oddHBand="0" w:evenHBand="0" w:firstRowFirstColumn="0" w:firstRowLastColumn="0" w:lastRowFirstColumn="0" w:lastRowLastColumn="0"/>
            </w:pPr>
            <w:r>
              <w:t>92</w:t>
            </w:r>
            <w:r w:rsidRPr="00DB1184">
              <w:t xml:space="preserve"> </w:t>
            </w:r>
            <w:r>
              <w:t>086</w:t>
            </w:r>
          </w:p>
        </w:tc>
        <w:tc>
          <w:tcPr>
            <w:tcW w:w="839" w:type="pct"/>
            <w:noWrap/>
            <w:hideMark/>
          </w:tcPr>
          <w:p w14:paraId="48CAD31F" w14:textId="77777777" w:rsidR="005B1647" w:rsidRPr="00DB118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B1184">
              <w:t>85 215</w:t>
            </w:r>
          </w:p>
        </w:tc>
      </w:tr>
      <w:tr w:rsidR="00155607" w14:paraId="7D644205"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453" w:type="pct"/>
            <w:noWrap/>
            <w:hideMark/>
          </w:tcPr>
          <w:p w14:paraId="5D6903CE" w14:textId="77777777" w:rsidR="005B1647" w:rsidRPr="00DB1184" w:rsidRDefault="005B1647" w:rsidP="005B1647">
            <w:pPr>
              <w:pStyle w:val="Tabell"/>
              <w:rPr>
                <w:b/>
                <w:bCs/>
              </w:rPr>
            </w:pPr>
            <w:r w:rsidRPr="00DB1184">
              <w:rPr>
                <w:b/>
                <w:bCs/>
              </w:rPr>
              <w:t>Summa</w:t>
            </w:r>
          </w:p>
        </w:tc>
        <w:tc>
          <w:tcPr>
            <w:tcW w:w="708" w:type="pct"/>
            <w:noWrap/>
            <w:hideMark/>
          </w:tcPr>
          <w:p w14:paraId="20C3E508" w14:textId="77777777" w:rsidR="005B1647" w:rsidRPr="00DB1184"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DB1184">
              <w:rPr>
                <w:b/>
                <w:bCs/>
              </w:rPr>
              <w:t>1 130 958</w:t>
            </w:r>
          </w:p>
        </w:tc>
        <w:tc>
          <w:tcPr>
            <w:tcW w:w="839" w:type="pct"/>
            <w:noWrap/>
            <w:hideMark/>
          </w:tcPr>
          <w:p w14:paraId="16362CAA" w14:textId="77777777" w:rsidR="005B1647" w:rsidRPr="00DB1184"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DB1184">
              <w:rPr>
                <w:b/>
                <w:bCs/>
              </w:rPr>
              <w:t>1 099 534</w:t>
            </w:r>
          </w:p>
        </w:tc>
      </w:tr>
      <w:tr w:rsidR="00155607" w14:paraId="0A45B633"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453" w:type="pct"/>
            <w:noWrap/>
            <w:hideMark/>
          </w:tcPr>
          <w:p w14:paraId="1F08178C" w14:textId="77777777" w:rsidR="005B1647" w:rsidRDefault="005B1647" w:rsidP="005B1647">
            <w:pPr>
              <w:pStyle w:val="Tabell"/>
              <w:rPr>
                <w:b/>
                <w:bCs/>
              </w:rPr>
            </w:pPr>
          </w:p>
          <w:p w14:paraId="130A1CAF" w14:textId="1C45061C" w:rsidR="005B1647" w:rsidRPr="0056045F" w:rsidRDefault="005B1647" w:rsidP="005B1647">
            <w:pPr>
              <w:pStyle w:val="Tabell"/>
              <w:rPr>
                <w:b/>
                <w:bCs/>
              </w:rPr>
            </w:pPr>
            <w:r w:rsidRPr="0056045F">
              <w:rPr>
                <w:b/>
                <w:bCs/>
              </w:rPr>
              <w:t>Transfereringar</w:t>
            </w:r>
          </w:p>
        </w:tc>
        <w:tc>
          <w:tcPr>
            <w:tcW w:w="708" w:type="pct"/>
            <w:noWrap/>
            <w:hideMark/>
          </w:tcPr>
          <w:p w14:paraId="05FB2C9C" w14:textId="77777777" w:rsidR="005B1647" w:rsidRPr="00C6079A"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839" w:type="pct"/>
            <w:noWrap/>
            <w:hideMark/>
          </w:tcPr>
          <w:p w14:paraId="0FEB17A5" w14:textId="77777777" w:rsidR="005B1647" w:rsidRPr="00C6079A"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r>
      <w:tr w:rsidR="00155607" w14:paraId="2F6B8A16"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453" w:type="pct"/>
            <w:noWrap/>
            <w:hideMark/>
          </w:tcPr>
          <w:p w14:paraId="76BF8B8D" w14:textId="77775598" w:rsidR="005B1647" w:rsidRPr="00C6079A" w:rsidRDefault="005B1647" w:rsidP="005B1647">
            <w:pPr>
              <w:pStyle w:val="Tabell"/>
              <w:rPr>
                <w:b/>
                <w:bCs/>
              </w:rPr>
            </w:pPr>
            <w:r w:rsidRPr="00C6079A">
              <w:rPr>
                <w:b/>
                <w:bCs/>
              </w:rPr>
              <w:t>Transfereringar till hushåll inkl. hushållens övriga organisationer</w:t>
            </w:r>
          </w:p>
        </w:tc>
        <w:tc>
          <w:tcPr>
            <w:tcW w:w="708" w:type="pct"/>
            <w:noWrap/>
            <w:hideMark/>
          </w:tcPr>
          <w:p w14:paraId="2D598694" w14:textId="77777777" w:rsidR="005B1647" w:rsidRPr="00C6079A"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839" w:type="pct"/>
            <w:noWrap/>
            <w:hideMark/>
          </w:tcPr>
          <w:p w14:paraId="5E8C9409" w14:textId="77777777" w:rsidR="005B1647" w:rsidRPr="00C6079A"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r>
      <w:tr w:rsidR="00155607" w14:paraId="4B9D3360"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453" w:type="pct"/>
            <w:hideMark/>
          </w:tcPr>
          <w:p w14:paraId="3BE825A9" w14:textId="77777777" w:rsidR="005B1647" w:rsidRPr="00C6079A" w:rsidRDefault="005B1647" w:rsidP="005B1647">
            <w:pPr>
              <w:pStyle w:val="Tabell"/>
              <w:rPr>
                <w:i/>
                <w:iCs/>
              </w:rPr>
            </w:pPr>
            <w:r w:rsidRPr="00C6079A">
              <w:rPr>
                <w:i/>
                <w:iCs/>
              </w:rPr>
              <w:t>Socialförsäkring</w:t>
            </w:r>
          </w:p>
        </w:tc>
        <w:tc>
          <w:tcPr>
            <w:tcW w:w="708" w:type="pct"/>
            <w:noWrap/>
            <w:hideMark/>
          </w:tcPr>
          <w:p w14:paraId="53F9959E" w14:textId="77777777" w:rsidR="005B1647" w:rsidRPr="00C6079A"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p>
        </w:tc>
        <w:tc>
          <w:tcPr>
            <w:tcW w:w="839" w:type="pct"/>
            <w:noWrap/>
            <w:hideMark/>
          </w:tcPr>
          <w:p w14:paraId="28EDA458" w14:textId="77777777" w:rsidR="005B1647" w:rsidRPr="00C6079A"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p>
        </w:tc>
      </w:tr>
      <w:tr w:rsidR="00155607" w14:paraId="68C8CB5B"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453" w:type="pct"/>
            <w:hideMark/>
          </w:tcPr>
          <w:p w14:paraId="3DD82B74" w14:textId="77777777" w:rsidR="005B1647" w:rsidRPr="00C6079A" w:rsidRDefault="005B1647" w:rsidP="005B1647">
            <w:pPr>
              <w:pStyle w:val="Tabell"/>
              <w:rPr>
                <w:i/>
                <w:iCs/>
              </w:rPr>
            </w:pPr>
            <w:r w:rsidRPr="00C6079A">
              <w:rPr>
                <w:i/>
                <w:iCs/>
              </w:rPr>
              <w:t>Pensioner (Pensionsmyndigheten)</w:t>
            </w:r>
          </w:p>
        </w:tc>
        <w:tc>
          <w:tcPr>
            <w:tcW w:w="708" w:type="pct"/>
            <w:noWrap/>
            <w:hideMark/>
          </w:tcPr>
          <w:p w14:paraId="2907E240" w14:textId="77777777" w:rsidR="005B1647" w:rsidRPr="00C6079A"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p>
        </w:tc>
        <w:tc>
          <w:tcPr>
            <w:tcW w:w="839" w:type="pct"/>
            <w:noWrap/>
            <w:hideMark/>
          </w:tcPr>
          <w:p w14:paraId="2E7F7450" w14:textId="77777777" w:rsidR="005B1647" w:rsidRPr="00C6079A"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p>
        </w:tc>
      </w:tr>
      <w:tr w:rsidR="00155607" w14:paraId="7A2E47F5"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453" w:type="pct"/>
            <w:hideMark/>
          </w:tcPr>
          <w:p w14:paraId="4733FE2C" w14:textId="77777777" w:rsidR="005B1647" w:rsidRPr="00DB1184" w:rsidRDefault="005B1647" w:rsidP="005B1647">
            <w:pPr>
              <w:pStyle w:val="Tabell"/>
            </w:pPr>
            <w:r w:rsidRPr="00DB1184">
              <w:t xml:space="preserve">Ålderspensioner vid sidan av statens budget </w:t>
            </w:r>
          </w:p>
        </w:tc>
        <w:tc>
          <w:tcPr>
            <w:tcW w:w="708" w:type="pct"/>
            <w:noWrap/>
            <w:hideMark/>
          </w:tcPr>
          <w:p w14:paraId="30AAAD69" w14:textId="77777777" w:rsidR="005B1647" w:rsidRPr="00DB118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B1184">
              <w:t>314 712</w:t>
            </w:r>
          </w:p>
        </w:tc>
        <w:tc>
          <w:tcPr>
            <w:tcW w:w="839" w:type="pct"/>
            <w:noWrap/>
            <w:hideMark/>
          </w:tcPr>
          <w:p w14:paraId="1ECB5D4E" w14:textId="77777777" w:rsidR="005B1647" w:rsidRPr="00DB118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B1184">
              <w:t>304 446</w:t>
            </w:r>
          </w:p>
        </w:tc>
      </w:tr>
      <w:tr w:rsidR="00155607" w14:paraId="5C8B8367"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453" w:type="pct"/>
            <w:hideMark/>
          </w:tcPr>
          <w:p w14:paraId="45991E89" w14:textId="77777777" w:rsidR="005B1647" w:rsidRPr="00DB1184" w:rsidRDefault="005B1647" w:rsidP="005B1647">
            <w:pPr>
              <w:pStyle w:val="Tabell"/>
            </w:pPr>
            <w:r w:rsidRPr="00DB1184">
              <w:t>Premiepensioner</w:t>
            </w:r>
          </w:p>
        </w:tc>
        <w:tc>
          <w:tcPr>
            <w:tcW w:w="708" w:type="pct"/>
            <w:noWrap/>
            <w:hideMark/>
          </w:tcPr>
          <w:p w14:paraId="1E3556BF" w14:textId="77777777" w:rsidR="005B1647" w:rsidRPr="00DB118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B1184">
              <w:t>11 715</w:t>
            </w:r>
          </w:p>
        </w:tc>
        <w:tc>
          <w:tcPr>
            <w:tcW w:w="839" w:type="pct"/>
            <w:noWrap/>
            <w:hideMark/>
          </w:tcPr>
          <w:p w14:paraId="7F4DA337" w14:textId="77777777" w:rsidR="005B1647" w:rsidRPr="00DB118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B1184">
              <w:t>10 141</w:t>
            </w:r>
          </w:p>
        </w:tc>
      </w:tr>
      <w:tr w:rsidR="00155607" w14:paraId="6F3CFAEE"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453" w:type="pct"/>
            <w:hideMark/>
          </w:tcPr>
          <w:p w14:paraId="7CF4CAAD" w14:textId="77777777" w:rsidR="005B1647" w:rsidRPr="00DB1184" w:rsidRDefault="005B1647" w:rsidP="005B1647">
            <w:pPr>
              <w:pStyle w:val="Tabell"/>
            </w:pPr>
            <w:r w:rsidRPr="00DB1184">
              <w:t>Ersättning vid ålderdom (anslagsfinansierade förmåner)</w:t>
            </w:r>
          </w:p>
        </w:tc>
        <w:tc>
          <w:tcPr>
            <w:tcW w:w="708" w:type="pct"/>
            <w:noWrap/>
            <w:hideMark/>
          </w:tcPr>
          <w:p w14:paraId="56105977" w14:textId="77777777" w:rsidR="005B1647" w:rsidRPr="00DB118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B1184">
              <w:t>33 922</w:t>
            </w:r>
          </w:p>
        </w:tc>
        <w:tc>
          <w:tcPr>
            <w:tcW w:w="839" w:type="pct"/>
            <w:noWrap/>
            <w:hideMark/>
          </w:tcPr>
          <w:p w14:paraId="4C450591" w14:textId="77777777" w:rsidR="005B1647" w:rsidRPr="00DB118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B1184">
              <w:t>34 221</w:t>
            </w:r>
          </w:p>
        </w:tc>
      </w:tr>
      <w:tr w:rsidR="00155607" w14:paraId="1173679D"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453" w:type="pct"/>
            <w:hideMark/>
          </w:tcPr>
          <w:p w14:paraId="44D81118" w14:textId="77777777" w:rsidR="005B1647" w:rsidRPr="00C6079A" w:rsidRDefault="005B1647" w:rsidP="005B1647">
            <w:pPr>
              <w:pStyle w:val="Tabell"/>
              <w:rPr>
                <w:i/>
                <w:iCs/>
              </w:rPr>
            </w:pPr>
            <w:r w:rsidRPr="00C6079A">
              <w:rPr>
                <w:i/>
                <w:iCs/>
              </w:rPr>
              <w:t>Övrig Socialförsäkring (Försäkringskassan och Pensionsmyndigheten)</w:t>
            </w:r>
          </w:p>
        </w:tc>
        <w:tc>
          <w:tcPr>
            <w:tcW w:w="708" w:type="pct"/>
            <w:noWrap/>
            <w:hideMark/>
          </w:tcPr>
          <w:p w14:paraId="30149359" w14:textId="77777777" w:rsidR="005B1647" w:rsidRPr="00C6079A"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p>
        </w:tc>
        <w:tc>
          <w:tcPr>
            <w:tcW w:w="839" w:type="pct"/>
            <w:noWrap/>
            <w:hideMark/>
          </w:tcPr>
          <w:p w14:paraId="206577B4" w14:textId="77777777" w:rsidR="005B1647" w:rsidRPr="00C6079A"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p>
        </w:tc>
      </w:tr>
      <w:tr w:rsidR="00155607" w14:paraId="135A9BEC"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453" w:type="pct"/>
            <w:hideMark/>
          </w:tcPr>
          <w:p w14:paraId="00820059" w14:textId="77777777" w:rsidR="005B1647" w:rsidRPr="00DB1184" w:rsidRDefault="005B1647" w:rsidP="005B1647">
            <w:pPr>
              <w:pStyle w:val="Tabell"/>
            </w:pPr>
            <w:r w:rsidRPr="00DB1184">
              <w:t>Ersättning vid sjukdom och funktionsnedsättning</w:t>
            </w:r>
          </w:p>
        </w:tc>
        <w:tc>
          <w:tcPr>
            <w:tcW w:w="708" w:type="pct"/>
            <w:noWrap/>
            <w:hideMark/>
          </w:tcPr>
          <w:p w14:paraId="1653FA60" w14:textId="77777777" w:rsidR="005B1647" w:rsidRPr="00DB118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B1184">
              <w:t>81 369</w:t>
            </w:r>
          </w:p>
        </w:tc>
        <w:tc>
          <w:tcPr>
            <w:tcW w:w="839" w:type="pct"/>
            <w:noWrap/>
            <w:hideMark/>
          </w:tcPr>
          <w:p w14:paraId="2EB8F684" w14:textId="77777777" w:rsidR="005B1647" w:rsidRPr="00DB118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B1184">
              <w:t>81 907</w:t>
            </w:r>
          </w:p>
        </w:tc>
      </w:tr>
      <w:tr w:rsidR="00155607" w14:paraId="161C74D1"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453" w:type="pct"/>
            <w:hideMark/>
          </w:tcPr>
          <w:p w14:paraId="1168D706" w14:textId="5AD6280C" w:rsidR="005B1647" w:rsidRPr="00C6079A" w:rsidRDefault="005B1647" w:rsidP="005B1647">
            <w:pPr>
              <w:pStyle w:val="Tabell"/>
            </w:pPr>
            <w:r w:rsidRPr="00C6079A">
              <w:t>varav sjukpenning och rehabilitering m.m.</w:t>
            </w:r>
          </w:p>
        </w:tc>
        <w:tc>
          <w:tcPr>
            <w:tcW w:w="708" w:type="pct"/>
            <w:noWrap/>
            <w:hideMark/>
          </w:tcPr>
          <w:p w14:paraId="7E0DC9E5" w14:textId="77777777" w:rsidR="005B1647" w:rsidRPr="00C6079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6079A">
              <w:t>34 330</w:t>
            </w:r>
          </w:p>
        </w:tc>
        <w:tc>
          <w:tcPr>
            <w:tcW w:w="839" w:type="pct"/>
            <w:noWrap/>
            <w:hideMark/>
          </w:tcPr>
          <w:p w14:paraId="72074E09" w14:textId="77777777" w:rsidR="005B1647" w:rsidRPr="00C6079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6079A">
              <w:t>33 878</w:t>
            </w:r>
          </w:p>
        </w:tc>
      </w:tr>
      <w:tr w:rsidR="00155607" w14:paraId="5CBA45B9"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453" w:type="pct"/>
            <w:hideMark/>
          </w:tcPr>
          <w:p w14:paraId="2F114461" w14:textId="639DBB88" w:rsidR="005B1647" w:rsidRPr="00C6079A" w:rsidRDefault="005B1647" w:rsidP="005B1647">
            <w:pPr>
              <w:pStyle w:val="Tabell"/>
            </w:pPr>
            <w:r w:rsidRPr="00C6079A">
              <w:t>varav aktivitets- och sjukersättning</w:t>
            </w:r>
          </w:p>
        </w:tc>
        <w:tc>
          <w:tcPr>
            <w:tcW w:w="708" w:type="pct"/>
            <w:noWrap/>
            <w:hideMark/>
          </w:tcPr>
          <w:p w14:paraId="4478F9C8" w14:textId="77777777" w:rsidR="005B1647" w:rsidRPr="00C6079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6079A">
              <w:t>38 485</w:t>
            </w:r>
          </w:p>
        </w:tc>
        <w:tc>
          <w:tcPr>
            <w:tcW w:w="839" w:type="pct"/>
            <w:noWrap/>
            <w:hideMark/>
          </w:tcPr>
          <w:p w14:paraId="70133E80" w14:textId="77777777" w:rsidR="005B1647" w:rsidRPr="00C6079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6079A">
              <w:t>39 563</w:t>
            </w:r>
          </w:p>
        </w:tc>
      </w:tr>
      <w:tr w:rsidR="00155607" w14:paraId="7111B534"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453" w:type="pct"/>
            <w:hideMark/>
          </w:tcPr>
          <w:p w14:paraId="327FCFDC" w14:textId="7006A8E1" w:rsidR="005B1647" w:rsidRPr="00DB1184" w:rsidRDefault="005B1647" w:rsidP="005B1647">
            <w:pPr>
              <w:pStyle w:val="Tabell"/>
            </w:pPr>
            <w:r w:rsidRPr="00DB1184">
              <w:t>Assistansersättning m.m.</w:t>
            </w:r>
          </w:p>
        </w:tc>
        <w:tc>
          <w:tcPr>
            <w:tcW w:w="708" w:type="pct"/>
            <w:noWrap/>
            <w:hideMark/>
          </w:tcPr>
          <w:p w14:paraId="6C56007D" w14:textId="77777777" w:rsidR="005B1647" w:rsidRPr="00DB118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B1184">
              <w:t>28 725</w:t>
            </w:r>
          </w:p>
        </w:tc>
        <w:tc>
          <w:tcPr>
            <w:tcW w:w="839" w:type="pct"/>
            <w:noWrap/>
            <w:hideMark/>
          </w:tcPr>
          <w:p w14:paraId="3A5DA5E2" w14:textId="77777777" w:rsidR="005B1647" w:rsidRPr="00DB118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B1184">
              <w:t>29 114</w:t>
            </w:r>
          </w:p>
        </w:tc>
      </w:tr>
      <w:tr w:rsidR="00155607" w14:paraId="4F61746A"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453" w:type="pct"/>
            <w:hideMark/>
          </w:tcPr>
          <w:p w14:paraId="7C51AFB8" w14:textId="77777777" w:rsidR="005B1647" w:rsidRPr="00DB1184" w:rsidRDefault="005B1647" w:rsidP="005B1647">
            <w:pPr>
              <w:pStyle w:val="Tabell"/>
            </w:pPr>
            <w:r w:rsidRPr="00DB1184">
              <w:t>Ekonomisk trygghet för familjer och barn (FK, PM)</w:t>
            </w:r>
          </w:p>
        </w:tc>
        <w:tc>
          <w:tcPr>
            <w:tcW w:w="708" w:type="pct"/>
            <w:noWrap/>
            <w:hideMark/>
          </w:tcPr>
          <w:p w14:paraId="64CF1CC1" w14:textId="77777777" w:rsidR="005B1647" w:rsidRPr="00DB118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B1184">
              <w:t>86 799</w:t>
            </w:r>
          </w:p>
        </w:tc>
        <w:tc>
          <w:tcPr>
            <w:tcW w:w="839" w:type="pct"/>
            <w:noWrap/>
            <w:hideMark/>
          </w:tcPr>
          <w:p w14:paraId="788EFC24" w14:textId="77777777" w:rsidR="005B1647" w:rsidRPr="00DB118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B1184">
              <w:t>84 647</w:t>
            </w:r>
          </w:p>
        </w:tc>
      </w:tr>
      <w:tr w:rsidR="00155607" w14:paraId="68BBEF55"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453" w:type="pct"/>
            <w:hideMark/>
          </w:tcPr>
          <w:p w14:paraId="6525EABB" w14:textId="77777777" w:rsidR="005B1647" w:rsidRPr="00DB1184" w:rsidRDefault="005B1647" w:rsidP="005B1647">
            <w:pPr>
              <w:pStyle w:val="Tabell"/>
              <w:rPr>
                <w:b/>
                <w:bCs/>
                <w:i/>
                <w:iCs/>
              </w:rPr>
            </w:pPr>
            <w:r w:rsidRPr="00DB1184">
              <w:rPr>
                <w:b/>
                <w:bCs/>
                <w:i/>
                <w:iCs/>
              </w:rPr>
              <w:t>Summa socialförsäkring till hushåll</w:t>
            </w:r>
          </w:p>
        </w:tc>
        <w:tc>
          <w:tcPr>
            <w:tcW w:w="708" w:type="pct"/>
            <w:noWrap/>
            <w:hideMark/>
          </w:tcPr>
          <w:p w14:paraId="7AAAF0AE" w14:textId="77777777" w:rsidR="005B1647" w:rsidRPr="00DB1184"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i/>
                <w:iCs/>
              </w:rPr>
            </w:pPr>
            <w:r w:rsidRPr="00DB1184">
              <w:rPr>
                <w:b/>
                <w:bCs/>
                <w:i/>
                <w:iCs/>
              </w:rPr>
              <w:t>557 242</w:t>
            </w:r>
          </w:p>
        </w:tc>
        <w:tc>
          <w:tcPr>
            <w:tcW w:w="839" w:type="pct"/>
            <w:noWrap/>
            <w:hideMark/>
          </w:tcPr>
          <w:p w14:paraId="0AE040DF" w14:textId="77777777" w:rsidR="005B1647" w:rsidRPr="00DB1184"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i/>
                <w:iCs/>
              </w:rPr>
            </w:pPr>
            <w:r w:rsidRPr="00DB1184">
              <w:rPr>
                <w:b/>
                <w:bCs/>
                <w:i/>
                <w:iCs/>
              </w:rPr>
              <w:t>544 477</w:t>
            </w:r>
          </w:p>
        </w:tc>
      </w:tr>
      <w:tr w:rsidR="00155607" w14:paraId="0CD96E24"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453" w:type="pct"/>
            <w:hideMark/>
          </w:tcPr>
          <w:p w14:paraId="60367B53" w14:textId="77777777" w:rsidR="005B1647" w:rsidRPr="00DB1184" w:rsidRDefault="005B1647" w:rsidP="005B1647">
            <w:pPr>
              <w:pStyle w:val="Tabell"/>
              <w:rPr>
                <w:b/>
                <w:bCs/>
                <w:i/>
                <w:iCs/>
              </w:rPr>
            </w:pPr>
            <w:r w:rsidRPr="00DB1184">
              <w:rPr>
                <w:b/>
                <w:bCs/>
                <w:i/>
                <w:iCs/>
              </w:rPr>
              <w:t xml:space="preserve">Arbetsmarknad </w:t>
            </w:r>
          </w:p>
        </w:tc>
        <w:tc>
          <w:tcPr>
            <w:tcW w:w="708" w:type="pct"/>
            <w:noWrap/>
            <w:hideMark/>
          </w:tcPr>
          <w:p w14:paraId="252613BE" w14:textId="77777777" w:rsidR="005B1647" w:rsidRPr="00DB1184"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i/>
                <w:iCs/>
              </w:rPr>
            </w:pPr>
          </w:p>
        </w:tc>
        <w:tc>
          <w:tcPr>
            <w:tcW w:w="839" w:type="pct"/>
            <w:noWrap/>
            <w:hideMark/>
          </w:tcPr>
          <w:p w14:paraId="40D02BC7" w14:textId="77777777" w:rsidR="005B1647" w:rsidRPr="00DB1184"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r>
      <w:tr w:rsidR="00155607" w14:paraId="0C6321E4"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453" w:type="pct"/>
            <w:hideMark/>
          </w:tcPr>
          <w:p w14:paraId="753760F2" w14:textId="77777777" w:rsidR="005B1647" w:rsidRPr="00DB1184" w:rsidRDefault="005B1647" w:rsidP="005B1647">
            <w:pPr>
              <w:pStyle w:val="Tabell"/>
            </w:pPr>
            <w:r w:rsidRPr="00DB1184">
              <w:t>Arbetslöshetsersättning och aktivitetsstöd</w:t>
            </w:r>
          </w:p>
        </w:tc>
        <w:tc>
          <w:tcPr>
            <w:tcW w:w="708" w:type="pct"/>
            <w:noWrap/>
            <w:hideMark/>
          </w:tcPr>
          <w:p w14:paraId="688F1ECB" w14:textId="77777777" w:rsidR="005B1647" w:rsidRPr="00DB118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B1184">
              <w:t>24 732</w:t>
            </w:r>
          </w:p>
        </w:tc>
        <w:tc>
          <w:tcPr>
            <w:tcW w:w="839" w:type="pct"/>
            <w:noWrap/>
            <w:hideMark/>
          </w:tcPr>
          <w:p w14:paraId="559D4DC0" w14:textId="77777777" w:rsidR="005B1647" w:rsidRPr="00DB118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B1184">
              <w:t>23 420</w:t>
            </w:r>
          </w:p>
        </w:tc>
      </w:tr>
      <w:tr w:rsidR="00155607" w14:paraId="5217CDE4"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453" w:type="pct"/>
            <w:hideMark/>
          </w:tcPr>
          <w:p w14:paraId="77C021C9" w14:textId="77777777" w:rsidR="005B1647" w:rsidRPr="002876BB" w:rsidRDefault="005B1647" w:rsidP="005B1647">
            <w:pPr>
              <w:pStyle w:val="Tabell"/>
            </w:pPr>
            <w:r w:rsidRPr="002876BB">
              <w:t>varav Arbetsförmedlingen</w:t>
            </w:r>
          </w:p>
        </w:tc>
        <w:tc>
          <w:tcPr>
            <w:tcW w:w="708" w:type="pct"/>
            <w:noWrap/>
            <w:hideMark/>
          </w:tcPr>
          <w:p w14:paraId="20DD21FE" w14:textId="77777777" w:rsidR="005B1647" w:rsidRPr="00DB118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B1184">
              <w:t>14 173</w:t>
            </w:r>
          </w:p>
        </w:tc>
        <w:tc>
          <w:tcPr>
            <w:tcW w:w="839" w:type="pct"/>
            <w:noWrap/>
            <w:hideMark/>
          </w:tcPr>
          <w:p w14:paraId="5E6DDE6B" w14:textId="77777777" w:rsidR="005B1647" w:rsidRPr="00DB118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B1184">
              <w:t>12 752</w:t>
            </w:r>
          </w:p>
        </w:tc>
      </w:tr>
      <w:tr w:rsidR="00155607" w14:paraId="76428827"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453" w:type="pct"/>
            <w:hideMark/>
          </w:tcPr>
          <w:p w14:paraId="257A7054" w14:textId="77777777" w:rsidR="005B1647" w:rsidRPr="002876BB" w:rsidRDefault="005B1647" w:rsidP="005B1647">
            <w:pPr>
              <w:pStyle w:val="Tabell"/>
            </w:pPr>
            <w:r w:rsidRPr="002876BB">
              <w:t>varav Försäkringskassan</w:t>
            </w:r>
          </w:p>
        </w:tc>
        <w:tc>
          <w:tcPr>
            <w:tcW w:w="708" w:type="pct"/>
            <w:noWrap/>
            <w:hideMark/>
          </w:tcPr>
          <w:p w14:paraId="65340FA5" w14:textId="77777777" w:rsidR="005B1647" w:rsidRPr="00DB118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B1184">
              <w:t>10 560</w:t>
            </w:r>
          </w:p>
        </w:tc>
        <w:tc>
          <w:tcPr>
            <w:tcW w:w="839" w:type="pct"/>
            <w:noWrap/>
            <w:hideMark/>
          </w:tcPr>
          <w:p w14:paraId="19491193" w14:textId="77777777" w:rsidR="005B1647" w:rsidRPr="00DB118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B1184">
              <w:t>10 667</w:t>
            </w:r>
          </w:p>
        </w:tc>
      </w:tr>
      <w:tr w:rsidR="00155607" w14:paraId="716E48AF"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453" w:type="pct"/>
            <w:hideMark/>
          </w:tcPr>
          <w:p w14:paraId="1900182A" w14:textId="77777777" w:rsidR="005B1647" w:rsidRPr="00DB1184" w:rsidRDefault="005B1647" w:rsidP="005B1647">
            <w:pPr>
              <w:pStyle w:val="Tabell"/>
            </w:pPr>
            <w:r w:rsidRPr="00DB1184">
              <w:t>Arbetsmarknadspolitiska program och insatser, Arbetsförmedlingen</w:t>
            </w:r>
          </w:p>
        </w:tc>
        <w:tc>
          <w:tcPr>
            <w:tcW w:w="708" w:type="pct"/>
            <w:noWrap/>
            <w:hideMark/>
          </w:tcPr>
          <w:p w14:paraId="33ABBAB5" w14:textId="77777777" w:rsidR="005B1647" w:rsidRPr="00DB118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B1184">
              <w:t>2 649</w:t>
            </w:r>
          </w:p>
        </w:tc>
        <w:tc>
          <w:tcPr>
            <w:tcW w:w="839" w:type="pct"/>
            <w:noWrap/>
            <w:hideMark/>
          </w:tcPr>
          <w:p w14:paraId="5E26751D" w14:textId="77777777" w:rsidR="005B1647" w:rsidRPr="00DB118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B1184">
              <w:t>4 526</w:t>
            </w:r>
          </w:p>
        </w:tc>
      </w:tr>
      <w:tr w:rsidR="00155607" w14:paraId="2EE75FFB"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453" w:type="pct"/>
            <w:hideMark/>
          </w:tcPr>
          <w:p w14:paraId="1B0B4805" w14:textId="36FB0417" w:rsidR="005B1647" w:rsidRPr="00DB1184" w:rsidRDefault="005B1647" w:rsidP="005B1647">
            <w:pPr>
              <w:pStyle w:val="Tabell"/>
            </w:pPr>
            <w:r w:rsidRPr="00DB1184">
              <w:t>Övrig arbetsmarknad, Arbetsförmedlingen</w:t>
            </w:r>
          </w:p>
        </w:tc>
        <w:tc>
          <w:tcPr>
            <w:tcW w:w="708" w:type="pct"/>
            <w:noWrap/>
            <w:hideMark/>
          </w:tcPr>
          <w:p w14:paraId="1AD6B8BE" w14:textId="77777777" w:rsidR="005B1647" w:rsidRPr="00DB118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B1184">
              <w:t>1 781</w:t>
            </w:r>
          </w:p>
        </w:tc>
        <w:tc>
          <w:tcPr>
            <w:tcW w:w="839" w:type="pct"/>
            <w:noWrap/>
            <w:hideMark/>
          </w:tcPr>
          <w:p w14:paraId="3A7A0B18" w14:textId="77777777" w:rsidR="005B1647" w:rsidRPr="00DB118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B1184">
              <w:t>1 252</w:t>
            </w:r>
          </w:p>
        </w:tc>
      </w:tr>
      <w:tr w:rsidR="00155607" w14:paraId="7D59E424"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453" w:type="pct"/>
            <w:hideMark/>
          </w:tcPr>
          <w:p w14:paraId="18A8FBC1" w14:textId="77777777" w:rsidR="005B1647" w:rsidRPr="00DB1184" w:rsidRDefault="005B1647" w:rsidP="005B1647">
            <w:pPr>
              <w:pStyle w:val="Tabell"/>
            </w:pPr>
            <w:r w:rsidRPr="00DB1184">
              <w:t>Lönegarantiersättning, Kammarkollegiet</w:t>
            </w:r>
          </w:p>
        </w:tc>
        <w:tc>
          <w:tcPr>
            <w:tcW w:w="708" w:type="pct"/>
            <w:noWrap/>
            <w:hideMark/>
          </w:tcPr>
          <w:p w14:paraId="25CEE405" w14:textId="77777777" w:rsidR="005B1647" w:rsidRPr="00DB118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B1184">
              <w:t>2 102</w:t>
            </w:r>
          </w:p>
        </w:tc>
        <w:tc>
          <w:tcPr>
            <w:tcW w:w="839" w:type="pct"/>
            <w:noWrap/>
            <w:hideMark/>
          </w:tcPr>
          <w:p w14:paraId="0D0E638B" w14:textId="77777777" w:rsidR="005B1647" w:rsidRPr="00DB118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B1184">
              <w:t>1 526</w:t>
            </w:r>
          </w:p>
        </w:tc>
      </w:tr>
      <w:tr w:rsidR="00155607" w14:paraId="7C922F9C"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453" w:type="pct"/>
            <w:hideMark/>
          </w:tcPr>
          <w:p w14:paraId="2E53D68B" w14:textId="77777777" w:rsidR="005B1647" w:rsidRPr="00DB1184" w:rsidRDefault="005B1647" w:rsidP="005B1647">
            <w:pPr>
              <w:pStyle w:val="Tabell"/>
              <w:rPr>
                <w:b/>
                <w:bCs/>
                <w:i/>
                <w:iCs/>
              </w:rPr>
            </w:pPr>
            <w:r w:rsidRPr="00DB1184">
              <w:rPr>
                <w:b/>
                <w:bCs/>
                <w:i/>
                <w:iCs/>
              </w:rPr>
              <w:t>Summa arbetsmarknad till hushåll</w:t>
            </w:r>
          </w:p>
        </w:tc>
        <w:tc>
          <w:tcPr>
            <w:tcW w:w="708" w:type="pct"/>
            <w:noWrap/>
            <w:hideMark/>
          </w:tcPr>
          <w:p w14:paraId="615A54A8" w14:textId="77777777" w:rsidR="005B1647" w:rsidRPr="00DB1184"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i/>
                <w:iCs/>
              </w:rPr>
            </w:pPr>
            <w:r w:rsidRPr="00DB1184">
              <w:rPr>
                <w:b/>
                <w:bCs/>
                <w:i/>
                <w:iCs/>
              </w:rPr>
              <w:t>31 265</w:t>
            </w:r>
          </w:p>
        </w:tc>
        <w:tc>
          <w:tcPr>
            <w:tcW w:w="839" w:type="pct"/>
            <w:noWrap/>
            <w:hideMark/>
          </w:tcPr>
          <w:p w14:paraId="616E99C7" w14:textId="77777777" w:rsidR="005B1647" w:rsidRPr="00DB1184"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i/>
                <w:iCs/>
              </w:rPr>
            </w:pPr>
            <w:r w:rsidRPr="00DB1184">
              <w:rPr>
                <w:b/>
                <w:bCs/>
                <w:i/>
                <w:iCs/>
              </w:rPr>
              <w:t>30 724</w:t>
            </w:r>
          </w:p>
        </w:tc>
      </w:tr>
      <w:tr w:rsidR="00155607" w14:paraId="0F3981AA"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453" w:type="pct"/>
            <w:hideMark/>
          </w:tcPr>
          <w:p w14:paraId="077026D7" w14:textId="77777777" w:rsidR="005B1647" w:rsidRPr="00DB1184" w:rsidRDefault="005B1647" w:rsidP="005B1647">
            <w:pPr>
              <w:pStyle w:val="Tabell"/>
              <w:rPr>
                <w:b/>
                <w:bCs/>
                <w:i/>
                <w:iCs/>
              </w:rPr>
            </w:pPr>
            <w:r w:rsidRPr="00DB1184">
              <w:rPr>
                <w:b/>
                <w:bCs/>
                <w:i/>
                <w:iCs/>
              </w:rPr>
              <w:t>Utbildningspolitik</w:t>
            </w:r>
          </w:p>
        </w:tc>
        <w:tc>
          <w:tcPr>
            <w:tcW w:w="708" w:type="pct"/>
            <w:noWrap/>
            <w:hideMark/>
          </w:tcPr>
          <w:p w14:paraId="748EAE44" w14:textId="77777777" w:rsidR="005B1647" w:rsidRPr="00DB1184"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i/>
                <w:iCs/>
              </w:rPr>
            </w:pPr>
          </w:p>
        </w:tc>
        <w:tc>
          <w:tcPr>
            <w:tcW w:w="839" w:type="pct"/>
            <w:noWrap/>
            <w:hideMark/>
          </w:tcPr>
          <w:p w14:paraId="20C04E55" w14:textId="77777777" w:rsidR="005B1647" w:rsidRPr="00DB1184"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r>
      <w:tr w:rsidR="00155607" w14:paraId="2C301254"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453" w:type="pct"/>
            <w:hideMark/>
          </w:tcPr>
          <w:p w14:paraId="1DC1D4C4" w14:textId="6BE79DEA" w:rsidR="005B1647" w:rsidRPr="00DB1184" w:rsidRDefault="005B1647" w:rsidP="005B1647">
            <w:pPr>
              <w:pStyle w:val="Tabell"/>
            </w:pPr>
            <w:r w:rsidRPr="00DB1184">
              <w:t>Studiestöd, Centrala studiestödsnämnden</w:t>
            </w:r>
          </w:p>
        </w:tc>
        <w:tc>
          <w:tcPr>
            <w:tcW w:w="708" w:type="pct"/>
            <w:noWrap/>
            <w:hideMark/>
          </w:tcPr>
          <w:p w14:paraId="300C2584" w14:textId="405EAFF3" w:rsidR="005B1647" w:rsidRPr="00DB118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B1184">
              <w:t xml:space="preserve">17 </w:t>
            </w:r>
            <w:r>
              <w:t>170</w:t>
            </w:r>
          </w:p>
        </w:tc>
        <w:tc>
          <w:tcPr>
            <w:tcW w:w="839" w:type="pct"/>
            <w:noWrap/>
            <w:hideMark/>
          </w:tcPr>
          <w:p w14:paraId="5D080946" w14:textId="77777777" w:rsidR="005B1647" w:rsidRPr="00DB118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B1184">
              <w:t>15 422</w:t>
            </w:r>
          </w:p>
        </w:tc>
      </w:tr>
      <w:tr w:rsidR="00155607" w14:paraId="4B3BE380"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453" w:type="pct"/>
            <w:hideMark/>
          </w:tcPr>
          <w:p w14:paraId="1E91A526" w14:textId="77777777" w:rsidR="005B1647" w:rsidRPr="00DB1184" w:rsidRDefault="005B1647" w:rsidP="005B1647">
            <w:pPr>
              <w:pStyle w:val="Tabell"/>
            </w:pPr>
            <w:r w:rsidRPr="00DB1184">
              <w:t>Kostnad resp. återföring av reservation för förluster i utlåningsverksamheten, Centrala studiestödsnämnden</w:t>
            </w:r>
          </w:p>
        </w:tc>
        <w:tc>
          <w:tcPr>
            <w:tcW w:w="708" w:type="pct"/>
            <w:noWrap/>
            <w:hideMark/>
          </w:tcPr>
          <w:p w14:paraId="547967D0" w14:textId="77777777" w:rsidR="005B1647" w:rsidRPr="00DB118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B1184">
              <w:t>592</w:t>
            </w:r>
          </w:p>
        </w:tc>
        <w:tc>
          <w:tcPr>
            <w:tcW w:w="839" w:type="pct"/>
            <w:noWrap/>
            <w:hideMark/>
          </w:tcPr>
          <w:p w14:paraId="50907B91" w14:textId="77777777" w:rsidR="005B1647" w:rsidRPr="00DB118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B1184">
              <w:t>-1 227</w:t>
            </w:r>
          </w:p>
        </w:tc>
      </w:tr>
      <w:tr w:rsidR="00155607" w14:paraId="53938E2D"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453" w:type="pct"/>
            <w:hideMark/>
          </w:tcPr>
          <w:p w14:paraId="490D7A74" w14:textId="77777777" w:rsidR="005B1647" w:rsidRPr="00DB1184" w:rsidRDefault="005B1647" w:rsidP="007E5169">
            <w:pPr>
              <w:pStyle w:val="Tabell"/>
            </w:pPr>
            <w:r w:rsidRPr="00DB1184">
              <w:t xml:space="preserve">Bidrag till folkbildningsorganisationer, Kammarkollegiet </w:t>
            </w:r>
          </w:p>
        </w:tc>
        <w:tc>
          <w:tcPr>
            <w:tcW w:w="708" w:type="pct"/>
            <w:noWrap/>
            <w:hideMark/>
          </w:tcPr>
          <w:p w14:paraId="251F93D3" w14:textId="77777777" w:rsidR="005B1647" w:rsidRPr="00DB118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B1184">
              <w:t>4 460</w:t>
            </w:r>
          </w:p>
        </w:tc>
        <w:tc>
          <w:tcPr>
            <w:tcW w:w="839" w:type="pct"/>
            <w:noWrap/>
            <w:hideMark/>
          </w:tcPr>
          <w:p w14:paraId="4776DDC5" w14:textId="77777777" w:rsidR="005B1647" w:rsidRPr="00DB118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B1184">
              <w:t>4 358</w:t>
            </w:r>
          </w:p>
        </w:tc>
      </w:tr>
      <w:tr w:rsidR="00155607" w14:paraId="5EC224AB"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453" w:type="pct"/>
            <w:hideMark/>
          </w:tcPr>
          <w:p w14:paraId="01D88953" w14:textId="77777777" w:rsidR="005B1647" w:rsidRPr="00DB1184" w:rsidRDefault="005B1647" w:rsidP="005B1647">
            <w:pPr>
              <w:pStyle w:val="Tabell"/>
              <w:rPr>
                <w:b/>
                <w:bCs/>
                <w:i/>
                <w:iCs/>
              </w:rPr>
            </w:pPr>
            <w:r w:rsidRPr="00DB1184">
              <w:rPr>
                <w:b/>
                <w:bCs/>
                <w:i/>
                <w:iCs/>
              </w:rPr>
              <w:t xml:space="preserve">Summa utbildningspolitik till hushåll </w:t>
            </w:r>
          </w:p>
        </w:tc>
        <w:tc>
          <w:tcPr>
            <w:tcW w:w="708" w:type="pct"/>
            <w:noWrap/>
            <w:hideMark/>
          </w:tcPr>
          <w:p w14:paraId="6B18D465" w14:textId="0CC35D6E" w:rsidR="005B1647" w:rsidRPr="002876BB"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i/>
                <w:iCs/>
              </w:rPr>
            </w:pPr>
            <w:r w:rsidRPr="002876BB">
              <w:rPr>
                <w:b/>
                <w:bCs/>
                <w:i/>
                <w:iCs/>
              </w:rPr>
              <w:t xml:space="preserve">22 </w:t>
            </w:r>
            <w:r>
              <w:rPr>
                <w:b/>
                <w:bCs/>
                <w:i/>
                <w:iCs/>
              </w:rPr>
              <w:t>222</w:t>
            </w:r>
          </w:p>
        </w:tc>
        <w:tc>
          <w:tcPr>
            <w:tcW w:w="839" w:type="pct"/>
            <w:noWrap/>
            <w:hideMark/>
          </w:tcPr>
          <w:p w14:paraId="32991D15" w14:textId="77777777" w:rsidR="005B1647" w:rsidRPr="002876BB"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i/>
                <w:iCs/>
              </w:rPr>
            </w:pPr>
            <w:r w:rsidRPr="002876BB">
              <w:rPr>
                <w:b/>
                <w:bCs/>
                <w:i/>
                <w:iCs/>
              </w:rPr>
              <w:t>18 553</w:t>
            </w:r>
          </w:p>
        </w:tc>
      </w:tr>
      <w:tr w:rsidR="00155607" w14:paraId="5905A988"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453" w:type="pct"/>
            <w:hideMark/>
          </w:tcPr>
          <w:p w14:paraId="5CC50F8F" w14:textId="77777777" w:rsidR="005B1647" w:rsidRPr="00DB1184" w:rsidRDefault="005B1647" w:rsidP="005B1647">
            <w:pPr>
              <w:pStyle w:val="Tabell"/>
              <w:rPr>
                <w:b/>
                <w:bCs/>
                <w:i/>
                <w:iCs/>
              </w:rPr>
            </w:pPr>
            <w:r w:rsidRPr="00DB1184">
              <w:rPr>
                <w:b/>
                <w:bCs/>
                <w:i/>
                <w:iCs/>
              </w:rPr>
              <w:t xml:space="preserve">Bistånd m.m., </w:t>
            </w:r>
          </w:p>
        </w:tc>
        <w:tc>
          <w:tcPr>
            <w:tcW w:w="708" w:type="pct"/>
            <w:noWrap/>
            <w:hideMark/>
          </w:tcPr>
          <w:p w14:paraId="0EF2BBD7" w14:textId="77777777" w:rsidR="005B1647" w:rsidRPr="00DB1184"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i/>
                <w:iCs/>
              </w:rPr>
            </w:pPr>
          </w:p>
        </w:tc>
        <w:tc>
          <w:tcPr>
            <w:tcW w:w="839" w:type="pct"/>
            <w:noWrap/>
            <w:hideMark/>
          </w:tcPr>
          <w:p w14:paraId="111CE73F" w14:textId="77777777" w:rsidR="005B1647" w:rsidRPr="00DB1184"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r>
      <w:tr w:rsidR="00155607" w14:paraId="4945B872"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453" w:type="pct"/>
            <w:hideMark/>
          </w:tcPr>
          <w:p w14:paraId="5D831462" w14:textId="77777777" w:rsidR="005B1647" w:rsidRPr="00DB1184" w:rsidRDefault="005B1647" w:rsidP="005B1647">
            <w:pPr>
              <w:pStyle w:val="Tabell"/>
            </w:pPr>
            <w:r w:rsidRPr="00DB1184">
              <w:t xml:space="preserve">Bistånd och andra internationella bidrag (bidrag till organisationer), Styrelsen för internationellt utvecklingssamarbete </w:t>
            </w:r>
          </w:p>
        </w:tc>
        <w:tc>
          <w:tcPr>
            <w:tcW w:w="708" w:type="pct"/>
            <w:noWrap/>
            <w:hideMark/>
          </w:tcPr>
          <w:p w14:paraId="08B1DAC8" w14:textId="77777777" w:rsidR="005B1647" w:rsidRPr="00DB118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B1184">
              <w:t>4 195</w:t>
            </w:r>
          </w:p>
        </w:tc>
        <w:tc>
          <w:tcPr>
            <w:tcW w:w="839" w:type="pct"/>
            <w:noWrap/>
            <w:hideMark/>
          </w:tcPr>
          <w:p w14:paraId="2A22E2B4" w14:textId="77777777" w:rsidR="005B1647" w:rsidRPr="00DB118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B1184">
              <w:t>4 289</w:t>
            </w:r>
          </w:p>
        </w:tc>
      </w:tr>
      <w:tr w:rsidR="00155607" w14:paraId="12C1D8CA"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453" w:type="pct"/>
            <w:hideMark/>
          </w:tcPr>
          <w:p w14:paraId="715222FC" w14:textId="77777777" w:rsidR="005B1647" w:rsidRPr="00DB1184" w:rsidRDefault="005B1647" w:rsidP="005B1647">
            <w:pPr>
              <w:pStyle w:val="Tabell"/>
              <w:rPr>
                <w:b/>
                <w:bCs/>
                <w:i/>
                <w:iCs/>
              </w:rPr>
            </w:pPr>
            <w:r w:rsidRPr="00DB1184">
              <w:rPr>
                <w:b/>
                <w:bCs/>
                <w:i/>
                <w:iCs/>
              </w:rPr>
              <w:t>Migration och integration</w:t>
            </w:r>
          </w:p>
        </w:tc>
        <w:tc>
          <w:tcPr>
            <w:tcW w:w="708" w:type="pct"/>
            <w:noWrap/>
            <w:hideMark/>
          </w:tcPr>
          <w:p w14:paraId="77151880" w14:textId="77777777" w:rsidR="005B1647" w:rsidRPr="00DB1184"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i/>
                <w:iCs/>
              </w:rPr>
            </w:pPr>
          </w:p>
        </w:tc>
        <w:tc>
          <w:tcPr>
            <w:tcW w:w="839" w:type="pct"/>
            <w:noWrap/>
            <w:hideMark/>
          </w:tcPr>
          <w:p w14:paraId="7F59E98C" w14:textId="77777777" w:rsidR="005B1647" w:rsidRPr="00DB1184"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r>
      <w:tr w:rsidR="00155607" w14:paraId="31A67C06"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453" w:type="pct"/>
            <w:hideMark/>
          </w:tcPr>
          <w:p w14:paraId="35802BFE" w14:textId="77777777" w:rsidR="005B1647" w:rsidRPr="00DB1184" w:rsidRDefault="005B1647" w:rsidP="005B1647">
            <w:pPr>
              <w:pStyle w:val="Tabell"/>
            </w:pPr>
            <w:r w:rsidRPr="00DB1184">
              <w:t>Migrationsverket</w:t>
            </w:r>
          </w:p>
        </w:tc>
        <w:tc>
          <w:tcPr>
            <w:tcW w:w="708" w:type="pct"/>
            <w:noWrap/>
            <w:hideMark/>
          </w:tcPr>
          <w:p w14:paraId="11248E96" w14:textId="77777777" w:rsidR="005B1647" w:rsidRPr="00DB118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B1184">
              <w:t>495</w:t>
            </w:r>
          </w:p>
        </w:tc>
        <w:tc>
          <w:tcPr>
            <w:tcW w:w="839" w:type="pct"/>
            <w:noWrap/>
            <w:hideMark/>
          </w:tcPr>
          <w:p w14:paraId="427EC5C4" w14:textId="77777777" w:rsidR="005B1647" w:rsidRPr="00DB118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B1184">
              <w:t>728</w:t>
            </w:r>
          </w:p>
        </w:tc>
      </w:tr>
      <w:tr w:rsidR="00155607" w14:paraId="5AF0C653"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453" w:type="pct"/>
            <w:hideMark/>
          </w:tcPr>
          <w:p w14:paraId="06AC6FF9" w14:textId="77777777" w:rsidR="005B1647" w:rsidRPr="00DB1184" w:rsidRDefault="005B1647" w:rsidP="005B1647">
            <w:pPr>
              <w:pStyle w:val="Tabell"/>
            </w:pPr>
            <w:r w:rsidRPr="00DB1184">
              <w:t>Integration, Ersättning för insatser för vissa nyanlända invandrare, Arbetsförmedlingen</w:t>
            </w:r>
          </w:p>
        </w:tc>
        <w:tc>
          <w:tcPr>
            <w:tcW w:w="708" w:type="pct"/>
            <w:noWrap/>
            <w:hideMark/>
          </w:tcPr>
          <w:p w14:paraId="20505450" w14:textId="77777777" w:rsidR="005B1647" w:rsidRPr="00DB118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B1184">
              <w:t>549</w:t>
            </w:r>
          </w:p>
        </w:tc>
        <w:tc>
          <w:tcPr>
            <w:tcW w:w="839" w:type="pct"/>
            <w:noWrap/>
            <w:hideMark/>
          </w:tcPr>
          <w:p w14:paraId="44BF4506" w14:textId="77777777" w:rsidR="005B1647" w:rsidRPr="00DB118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B1184">
              <w:t>1 341</w:t>
            </w:r>
          </w:p>
        </w:tc>
      </w:tr>
      <w:tr w:rsidR="00155607" w14:paraId="61F53751"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453" w:type="pct"/>
            <w:hideMark/>
          </w:tcPr>
          <w:p w14:paraId="2337AF2C" w14:textId="77777777" w:rsidR="005B1647" w:rsidRPr="00DB1184" w:rsidRDefault="005B1647" w:rsidP="005B1647">
            <w:pPr>
              <w:pStyle w:val="Tabell"/>
            </w:pPr>
            <w:r w:rsidRPr="00DB1184">
              <w:lastRenderedPageBreak/>
              <w:t>Integration, Etableringsersättning till vissa nyanlända invandrare, Försäkringskassan</w:t>
            </w:r>
          </w:p>
        </w:tc>
        <w:tc>
          <w:tcPr>
            <w:tcW w:w="708" w:type="pct"/>
            <w:noWrap/>
            <w:hideMark/>
          </w:tcPr>
          <w:p w14:paraId="2A47FEFB" w14:textId="77777777" w:rsidR="005B1647" w:rsidRPr="00DB118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B1184">
              <w:t>3 563</w:t>
            </w:r>
          </w:p>
        </w:tc>
        <w:tc>
          <w:tcPr>
            <w:tcW w:w="839" w:type="pct"/>
            <w:noWrap/>
            <w:hideMark/>
          </w:tcPr>
          <w:p w14:paraId="270DAE6A" w14:textId="77777777" w:rsidR="005B1647" w:rsidRPr="00DB118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B1184">
              <w:t>4 925</w:t>
            </w:r>
          </w:p>
        </w:tc>
      </w:tr>
      <w:tr w:rsidR="00155607" w14:paraId="1757FE1D"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453" w:type="pct"/>
            <w:hideMark/>
          </w:tcPr>
          <w:p w14:paraId="4A02BBE8" w14:textId="77777777" w:rsidR="005B1647" w:rsidRPr="00DB1184" w:rsidRDefault="005B1647" w:rsidP="005B1647">
            <w:pPr>
              <w:pStyle w:val="Tabell"/>
            </w:pPr>
            <w:r w:rsidRPr="00DB1184">
              <w:t>Särskilda insatser inom folkbildningen, Kammarkollegiet</w:t>
            </w:r>
          </w:p>
        </w:tc>
        <w:tc>
          <w:tcPr>
            <w:tcW w:w="708" w:type="pct"/>
            <w:noWrap/>
            <w:hideMark/>
          </w:tcPr>
          <w:p w14:paraId="65EF852D" w14:textId="77777777" w:rsidR="005B1647" w:rsidRPr="00DB118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B1184">
              <w:t>158</w:t>
            </w:r>
          </w:p>
        </w:tc>
        <w:tc>
          <w:tcPr>
            <w:tcW w:w="839" w:type="pct"/>
            <w:noWrap/>
            <w:hideMark/>
          </w:tcPr>
          <w:p w14:paraId="30D4FDA5" w14:textId="77777777" w:rsidR="005B1647" w:rsidRPr="00DB118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B1184">
              <w:t>186</w:t>
            </w:r>
          </w:p>
        </w:tc>
      </w:tr>
      <w:tr w:rsidR="00155607" w14:paraId="25BC504A"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453" w:type="pct"/>
            <w:hideMark/>
          </w:tcPr>
          <w:p w14:paraId="610EFFB6" w14:textId="77777777" w:rsidR="005B1647" w:rsidRPr="00DB1184" w:rsidRDefault="005B1647" w:rsidP="005B1647">
            <w:pPr>
              <w:pStyle w:val="Tabell"/>
              <w:rPr>
                <w:b/>
                <w:bCs/>
                <w:i/>
                <w:iCs/>
              </w:rPr>
            </w:pPr>
            <w:r w:rsidRPr="00DB1184">
              <w:rPr>
                <w:b/>
                <w:bCs/>
                <w:i/>
                <w:iCs/>
              </w:rPr>
              <w:t>Summa migration och integration till hushåll</w:t>
            </w:r>
          </w:p>
        </w:tc>
        <w:tc>
          <w:tcPr>
            <w:tcW w:w="708" w:type="pct"/>
            <w:noWrap/>
            <w:hideMark/>
          </w:tcPr>
          <w:p w14:paraId="1774D10C" w14:textId="77777777" w:rsidR="005B1647" w:rsidRPr="00DB1184"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i/>
                <w:iCs/>
              </w:rPr>
            </w:pPr>
            <w:r w:rsidRPr="00DB1184">
              <w:rPr>
                <w:b/>
                <w:bCs/>
                <w:i/>
                <w:iCs/>
              </w:rPr>
              <w:t>4 765</w:t>
            </w:r>
          </w:p>
        </w:tc>
        <w:tc>
          <w:tcPr>
            <w:tcW w:w="839" w:type="pct"/>
            <w:noWrap/>
            <w:hideMark/>
          </w:tcPr>
          <w:p w14:paraId="77846A5C" w14:textId="77777777" w:rsidR="005B1647" w:rsidRPr="00DB1184"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i/>
                <w:iCs/>
              </w:rPr>
            </w:pPr>
            <w:r w:rsidRPr="00DB1184">
              <w:rPr>
                <w:b/>
                <w:bCs/>
                <w:i/>
                <w:iCs/>
              </w:rPr>
              <w:t>7 179</w:t>
            </w:r>
          </w:p>
        </w:tc>
      </w:tr>
      <w:tr w:rsidR="00155607" w14:paraId="4460F1BC"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453" w:type="pct"/>
            <w:hideMark/>
          </w:tcPr>
          <w:p w14:paraId="0177C031" w14:textId="77777777" w:rsidR="005B1647" w:rsidRPr="00DB1184" w:rsidRDefault="005B1647" w:rsidP="005B1647">
            <w:pPr>
              <w:pStyle w:val="Tabell"/>
            </w:pPr>
            <w:r w:rsidRPr="00DB1184">
              <w:t>Statens tjänstepensionsverk, pensionskostnader ej statligt anställda</w:t>
            </w:r>
          </w:p>
        </w:tc>
        <w:tc>
          <w:tcPr>
            <w:tcW w:w="708" w:type="pct"/>
            <w:noWrap/>
            <w:hideMark/>
          </w:tcPr>
          <w:p w14:paraId="6A14C14F" w14:textId="77777777" w:rsidR="005B1647" w:rsidRPr="00DB118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B1184">
              <w:t>1 084</w:t>
            </w:r>
          </w:p>
        </w:tc>
        <w:tc>
          <w:tcPr>
            <w:tcW w:w="839" w:type="pct"/>
            <w:noWrap/>
            <w:hideMark/>
          </w:tcPr>
          <w:p w14:paraId="3948E5AB" w14:textId="77777777" w:rsidR="005B1647" w:rsidRPr="00DB118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B1184">
              <w:t>1 108</w:t>
            </w:r>
          </w:p>
        </w:tc>
      </w:tr>
      <w:tr w:rsidR="00155607" w14:paraId="5626A4BE"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453" w:type="pct"/>
            <w:hideMark/>
          </w:tcPr>
          <w:p w14:paraId="40D8E925" w14:textId="77777777" w:rsidR="005B1647" w:rsidRPr="00DB1184" w:rsidRDefault="005B1647" w:rsidP="005B1647">
            <w:pPr>
              <w:pStyle w:val="Tabell"/>
              <w:rPr>
                <w:b/>
                <w:bCs/>
                <w:i/>
                <w:iCs/>
              </w:rPr>
            </w:pPr>
            <w:r w:rsidRPr="00DB1184">
              <w:rPr>
                <w:b/>
                <w:bCs/>
                <w:i/>
                <w:iCs/>
              </w:rPr>
              <w:t>Nettoöverföring till premiepensionssystemet</w:t>
            </w:r>
          </w:p>
        </w:tc>
        <w:tc>
          <w:tcPr>
            <w:tcW w:w="708" w:type="pct"/>
            <w:noWrap/>
            <w:hideMark/>
          </w:tcPr>
          <w:p w14:paraId="5C74F899" w14:textId="77777777" w:rsidR="005B1647" w:rsidRPr="002876BB"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i/>
                <w:iCs/>
              </w:rPr>
            </w:pPr>
            <w:r w:rsidRPr="002876BB">
              <w:rPr>
                <w:b/>
                <w:bCs/>
                <w:i/>
                <w:iCs/>
              </w:rPr>
              <w:t>32 726</w:t>
            </w:r>
          </w:p>
        </w:tc>
        <w:tc>
          <w:tcPr>
            <w:tcW w:w="839" w:type="pct"/>
            <w:noWrap/>
            <w:hideMark/>
          </w:tcPr>
          <w:p w14:paraId="0E71DC5A" w14:textId="77777777" w:rsidR="005B1647" w:rsidRPr="002876BB"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i/>
                <w:iCs/>
              </w:rPr>
            </w:pPr>
            <w:r w:rsidRPr="002876BB">
              <w:rPr>
                <w:b/>
                <w:bCs/>
                <w:i/>
                <w:iCs/>
              </w:rPr>
              <w:t>32 141</w:t>
            </w:r>
          </w:p>
        </w:tc>
      </w:tr>
      <w:tr w:rsidR="00155607" w14:paraId="238AF8FF"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453" w:type="pct"/>
            <w:noWrap/>
            <w:hideMark/>
          </w:tcPr>
          <w:p w14:paraId="0742D38A" w14:textId="77777777" w:rsidR="005B1647" w:rsidRPr="00DB1184" w:rsidRDefault="005B1647" w:rsidP="005B1647">
            <w:pPr>
              <w:pStyle w:val="Tabell"/>
            </w:pPr>
            <w:r w:rsidRPr="00DB1184">
              <w:t>Övriga transfereringar till hushåll</w:t>
            </w:r>
          </w:p>
        </w:tc>
        <w:tc>
          <w:tcPr>
            <w:tcW w:w="708" w:type="pct"/>
            <w:noWrap/>
            <w:hideMark/>
          </w:tcPr>
          <w:p w14:paraId="29BA034A" w14:textId="21C74B9E" w:rsidR="005B1647" w:rsidRPr="00DB118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B1184">
              <w:t xml:space="preserve">20 </w:t>
            </w:r>
            <w:r>
              <w:t>344</w:t>
            </w:r>
          </w:p>
        </w:tc>
        <w:tc>
          <w:tcPr>
            <w:tcW w:w="839" w:type="pct"/>
            <w:noWrap/>
            <w:hideMark/>
          </w:tcPr>
          <w:p w14:paraId="601D0386" w14:textId="77777777" w:rsidR="005B1647" w:rsidRPr="00DB118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B1184">
              <w:t>19 262</w:t>
            </w:r>
          </w:p>
        </w:tc>
      </w:tr>
      <w:tr w:rsidR="00155607" w14:paraId="257F1EA9"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453" w:type="pct"/>
            <w:noWrap/>
            <w:hideMark/>
          </w:tcPr>
          <w:p w14:paraId="7BF3083F" w14:textId="77777777" w:rsidR="005B1647" w:rsidRPr="00DB1184" w:rsidRDefault="005B1647" w:rsidP="005B1647">
            <w:pPr>
              <w:pStyle w:val="Tabell"/>
              <w:rPr>
                <w:b/>
                <w:bCs/>
              </w:rPr>
            </w:pPr>
            <w:r w:rsidRPr="00DB1184">
              <w:rPr>
                <w:b/>
                <w:bCs/>
              </w:rPr>
              <w:t>Summa transfereringar till hushåll</w:t>
            </w:r>
          </w:p>
        </w:tc>
        <w:tc>
          <w:tcPr>
            <w:tcW w:w="708" w:type="pct"/>
            <w:noWrap/>
            <w:hideMark/>
          </w:tcPr>
          <w:p w14:paraId="35905EDC" w14:textId="77777777" w:rsidR="005B1647" w:rsidRPr="00DB1184"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DB1184">
              <w:rPr>
                <w:b/>
                <w:bCs/>
              </w:rPr>
              <w:t>673 842</w:t>
            </w:r>
          </w:p>
        </w:tc>
        <w:tc>
          <w:tcPr>
            <w:tcW w:w="839" w:type="pct"/>
            <w:noWrap/>
            <w:hideMark/>
          </w:tcPr>
          <w:p w14:paraId="7E93EF11" w14:textId="77777777" w:rsidR="005B1647" w:rsidRPr="00DB1184"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DB1184">
              <w:rPr>
                <w:b/>
                <w:bCs/>
              </w:rPr>
              <w:t>657 731</w:t>
            </w:r>
          </w:p>
        </w:tc>
      </w:tr>
      <w:tr w:rsidR="00155607" w14:paraId="18C812F0"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453" w:type="pct"/>
            <w:noWrap/>
            <w:hideMark/>
          </w:tcPr>
          <w:p w14:paraId="663FE268" w14:textId="77777777" w:rsidR="005B1647" w:rsidRDefault="005B1647" w:rsidP="005B1647">
            <w:pPr>
              <w:pStyle w:val="Tabell"/>
              <w:rPr>
                <w:b/>
                <w:bCs/>
              </w:rPr>
            </w:pPr>
          </w:p>
          <w:p w14:paraId="29BF79B4" w14:textId="66019862" w:rsidR="005B1647" w:rsidRPr="00DB1184" w:rsidRDefault="005B1647" w:rsidP="005B1647">
            <w:pPr>
              <w:pStyle w:val="Tabell"/>
              <w:rPr>
                <w:b/>
                <w:bCs/>
              </w:rPr>
            </w:pPr>
            <w:r w:rsidRPr="00DB1184">
              <w:rPr>
                <w:b/>
                <w:bCs/>
              </w:rPr>
              <w:t>Transfereringar till företag</w:t>
            </w:r>
          </w:p>
        </w:tc>
        <w:tc>
          <w:tcPr>
            <w:tcW w:w="708" w:type="pct"/>
            <w:noWrap/>
            <w:hideMark/>
          </w:tcPr>
          <w:p w14:paraId="31ACABAF" w14:textId="77777777" w:rsidR="005B1647" w:rsidRPr="00DB1184"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p>
        </w:tc>
        <w:tc>
          <w:tcPr>
            <w:tcW w:w="839" w:type="pct"/>
            <w:noWrap/>
            <w:hideMark/>
          </w:tcPr>
          <w:p w14:paraId="48432261" w14:textId="77777777" w:rsidR="005B1647" w:rsidRPr="00DB1184"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r>
      <w:tr w:rsidR="00155607" w14:paraId="4E8B36FC"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453" w:type="pct"/>
            <w:hideMark/>
          </w:tcPr>
          <w:p w14:paraId="2F08DF80" w14:textId="77777777" w:rsidR="005B1647" w:rsidRPr="00DB1184" w:rsidRDefault="005B1647" w:rsidP="005B1647">
            <w:pPr>
              <w:pStyle w:val="Tabell"/>
              <w:rPr>
                <w:b/>
                <w:bCs/>
                <w:i/>
                <w:iCs/>
              </w:rPr>
            </w:pPr>
            <w:r w:rsidRPr="00DB1184">
              <w:rPr>
                <w:b/>
                <w:bCs/>
                <w:i/>
                <w:iCs/>
              </w:rPr>
              <w:t xml:space="preserve">Arbetsmarknad </w:t>
            </w:r>
          </w:p>
        </w:tc>
        <w:tc>
          <w:tcPr>
            <w:tcW w:w="708" w:type="pct"/>
            <w:noWrap/>
            <w:hideMark/>
          </w:tcPr>
          <w:p w14:paraId="0272FC48" w14:textId="77777777" w:rsidR="005B1647" w:rsidRPr="00DB1184"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i/>
                <w:iCs/>
              </w:rPr>
            </w:pPr>
          </w:p>
        </w:tc>
        <w:tc>
          <w:tcPr>
            <w:tcW w:w="839" w:type="pct"/>
            <w:noWrap/>
            <w:hideMark/>
          </w:tcPr>
          <w:p w14:paraId="10451446" w14:textId="77777777" w:rsidR="005B1647" w:rsidRPr="00DB1184"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r>
      <w:tr w:rsidR="00155607" w14:paraId="4DC94B6C"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453" w:type="pct"/>
            <w:hideMark/>
          </w:tcPr>
          <w:p w14:paraId="19128A8D" w14:textId="77777777" w:rsidR="005B1647" w:rsidRPr="00DB1184" w:rsidRDefault="005B1647" w:rsidP="005B1647">
            <w:pPr>
              <w:pStyle w:val="Tabell"/>
            </w:pPr>
            <w:r w:rsidRPr="00DB1184">
              <w:t xml:space="preserve">Lönebidrag m.m., Arbetsförmedlingen </w:t>
            </w:r>
          </w:p>
        </w:tc>
        <w:tc>
          <w:tcPr>
            <w:tcW w:w="708" w:type="pct"/>
            <w:noWrap/>
            <w:hideMark/>
          </w:tcPr>
          <w:p w14:paraId="7759F0DA" w14:textId="77777777" w:rsidR="005B1647" w:rsidRPr="00DB118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B1184">
              <w:t>8 493</w:t>
            </w:r>
          </w:p>
        </w:tc>
        <w:tc>
          <w:tcPr>
            <w:tcW w:w="839" w:type="pct"/>
            <w:noWrap/>
            <w:hideMark/>
          </w:tcPr>
          <w:p w14:paraId="5079CCC9" w14:textId="77777777" w:rsidR="005B1647" w:rsidRPr="00DB118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B1184">
              <w:t>8 160</w:t>
            </w:r>
          </w:p>
        </w:tc>
      </w:tr>
      <w:tr w:rsidR="00155607" w14:paraId="3E5F3AF6"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453" w:type="pct"/>
            <w:hideMark/>
          </w:tcPr>
          <w:p w14:paraId="2BF37548" w14:textId="77777777" w:rsidR="005B1647" w:rsidRPr="00DB1184" w:rsidRDefault="005B1647" w:rsidP="005B1647">
            <w:pPr>
              <w:pStyle w:val="Tabell"/>
            </w:pPr>
            <w:r w:rsidRPr="00DB1184">
              <w:t xml:space="preserve">Lönebidrag till Samhall, Kammarkollegiet </w:t>
            </w:r>
          </w:p>
        </w:tc>
        <w:tc>
          <w:tcPr>
            <w:tcW w:w="708" w:type="pct"/>
            <w:noWrap/>
            <w:hideMark/>
          </w:tcPr>
          <w:p w14:paraId="35E71D34" w14:textId="77777777" w:rsidR="005B1647" w:rsidRPr="00DB118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B1184">
              <w:t>6 078</w:t>
            </w:r>
          </w:p>
        </w:tc>
        <w:tc>
          <w:tcPr>
            <w:tcW w:w="839" w:type="pct"/>
            <w:noWrap/>
            <w:hideMark/>
          </w:tcPr>
          <w:p w14:paraId="7E5829C1" w14:textId="77777777" w:rsidR="005B1647" w:rsidRPr="00DB118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B1184">
              <w:t>5 225</w:t>
            </w:r>
          </w:p>
        </w:tc>
      </w:tr>
      <w:tr w:rsidR="00155607" w14:paraId="6665C934"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453" w:type="pct"/>
            <w:hideMark/>
          </w:tcPr>
          <w:p w14:paraId="13C49792" w14:textId="77777777" w:rsidR="005B1647" w:rsidRPr="00DB1184" w:rsidRDefault="005B1647" w:rsidP="005B1647">
            <w:pPr>
              <w:pStyle w:val="Tabell"/>
            </w:pPr>
            <w:r w:rsidRPr="00DB1184">
              <w:t>Köp av arbetsmarknadsutbildning m.m., Arbetsförmedlingen</w:t>
            </w:r>
          </w:p>
        </w:tc>
        <w:tc>
          <w:tcPr>
            <w:tcW w:w="708" w:type="pct"/>
            <w:noWrap/>
            <w:hideMark/>
          </w:tcPr>
          <w:p w14:paraId="77F77D60" w14:textId="77777777" w:rsidR="005B1647" w:rsidRPr="00DB118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B1184">
              <w:t>384</w:t>
            </w:r>
          </w:p>
        </w:tc>
        <w:tc>
          <w:tcPr>
            <w:tcW w:w="839" w:type="pct"/>
            <w:noWrap/>
            <w:hideMark/>
          </w:tcPr>
          <w:p w14:paraId="6C91B4B3" w14:textId="77777777" w:rsidR="005B1647" w:rsidRPr="00DB118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B1184">
              <w:t>1 587</w:t>
            </w:r>
          </w:p>
        </w:tc>
      </w:tr>
      <w:tr w:rsidR="00155607" w14:paraId="69E4C7EC"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453" w:type="pct"/>
            <w:hideMark/>
          </w:tcPr>
          <w:p w14:paraId="79165EA2" w14:textId="77777777" w:rsidR="005B1647" w:rsidRPr="00DB1184" w:rsidRDefault="005B1647" w:rsidP="005B1647">
            <w:pPr>
              <w:pStyle w:val="Tabell"/>
            </w:pPr>
            <w:r w:rsidRPr="00DB1184">
              <w:t>Anställningsstöd, Skatteverket</w:t>
            </w:r>
          </w:p>
        </w:tc>
        <w:tc>
          <w:tcPr>
            <w:tcW w:w="708" w:type="pct"/>
            <w:noWrap/>
            <w:hideMark/>
          </w:tcPr>
          <w:p w14:paraId="6A39627D" w14:textId="77777777" w:rsidR="005B1647" w:rsidRPr="00DB118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B1184">
              <w:t>8 523</w:t>
            </w:r>
          </w:p>
        </w:tc>
        <w:tc>
          <w:tcPr>
            <w:tcW w:w="839" w:type="pct"/>
            <w:noWrap/>
            <w:hideMark/>
          </w:tcPr>
          <w:p w14:paraId="36843625" w14:textId="77777777" w:rsidR="005B1647" w:rsidRPr="00DB118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B1184">
              <w:t>7 190</w:t>
            </w:r>
          </w:p>
        </w:tc>
      </w:tr>
      <w:tr w:rsidR="00155607" w14:paraId="08D6A87E"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453" w:type="pct"/>
            <w:hideMark/>
          </w:tcPr>
          <w:p w14:paraId="5C8DF410" w14:textId="77777777" w:rsidR="005B1647" w:rsidRPr="00DB1184" w:rsidRDefault="005B1647" w:rsidP="005B1647">
            <w:pPr>
              <w:pStyle w:val="Tabell"/>
              <w:rPr>
                <w:b/>
                <w:bCs/>
                <w:i/>
                <w:iCs/>
              </w:rPr>
            </w:pPr>
            <w:r w:rsidRPr="00DB1184">
              <w:rPr>
                <w:b/>
                <w:bCs/>
                <w:i/>
                <w:iCs/>
              </w:rPr>
              <w:t xml:space="preserve">Summa arbetsmarknad till företag </w:t>
            </w:r>
          </w:p>
        </w:tc>
        <w:tc>
          <w:tcPr>
            <w:tcW w:w="708" w:type="pct"/>
            <w:noWrap/>
            <w:hideMark/>
          </w:tcPr>
          <w:p w14:paraId="4CD8FA81" w14:textId="77777777" w:rsidR="005B1647" w:rsidRPr="00DB1184"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DB1184">
              <w:rPr>
                <w:b/>
                <w:bCs/>
              </w:rPr>
              <w:t>23 479</w:t>
            </w:r>
          </w:p>
        </w:tc>
        <w:tc>
          <w:tcPr>
            <w:tcW w:w="839" w:type="pct"/>
            <w:noWrap/>
            <w:hideMark/>
          </w:tcPr>
          <w:p w14:paraId="3B0F07E5" w14:textId="77777777" w:rsidR="005B1647" w:rsidRPr="00DB1184"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DB1184">
              <w:rPr>
                <w:b/>
                <w:bCs/>
              </w:rPr>
              <w:t>22 162</w:t>
            </w:r>
          </w:p>
        </w:tc>
      </w:tr>
      <w:tr w:rsidR="00155607" w14:paraId="2E0A91A3"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453" w:type="pct"/>
            <w:hideMark/>
          </w:tcPr>
          <w:p w14:paraId="162B4886" w14:textId="77777777" w:rsidR="005B1647" w:rsidRPr="002876BB" w:rsidRDefault="005B1647" w:rsidP="005B1647">
            <w:pPr>
              <w:pStyle w:val="Tabell"/>
            </w:pPr>
            <w:r w:rsidRPr="002876BB">
              <w:t>Gårdsstöd, landsbygdsåtgärder m.m., Statens jordbruksverk</w:t>
            </w:r>
          </w:p>
        </w:tc>
        <w:tc>
          <w:tcPr>
            <w:tcW w:w="708" w:type="pct"/>
            <w:noWrap/>
            <w:hideMark/>
          </w:tcPr>
          <w:p w14:paraId="158A0AAF" w14:textId="77777777" w:rsidR="005B1647" w:rsidRPr="00DB118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B1184">
              <w:t>14 637</w:t>
            </w:r>
          </w:p>
        </w:tc>
        <w:tc>
          <w:tcPr>
            <w:tcW w:w="839" w:type="pct"/>
            <w:noWrap/>
            <w:hideMark/>
          </w:tcPr>
          <w:p w14:paraId="6BC8926B" w14:textId="77777777" w:rsidR="005B1647" w:rsidRPr="00DB118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B1184">
              <w:t>13 557</w:t>
            </w:r>
          </w:p>
        </w:tc>
      </w:tr>
      <w:tr w:rsidR="00155607" w14:paraId="6681E5F7"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453" w:type="pct"/>
          </w:tcPr>
          <w:p w14:paraId="793B0641" w14:textId="26F67FCF" w:rsidR="005B1647" w:rsidRPr="00DB1184" w:rsidRDefault="005B1647" w:rsidP="005B1647">
            <w:pPr>
              <w:pStyle w:val="Tabell"/>
            </w:pPr>
            <w:r>
              <w:t>Bidrag till public servicebolagen</w:t>
            </w:r>
          </w:p>
        </w:tc>
        <w:tc>
          <w:tcPr>
            <w:tcW w:w="708" w:type="pct"/>
            <w:noWrap/>
          </w:tcPr>
          <w:p w14:paraId="686BE4EC" w14:textId="357609D8" w:rsidR="005B1647" w:rsidRPr="00DB1184" w:rsidRDefault="005B1647" w:rsidP="005B1647">
            <w:pPr>
              <w:pStyle w:val="Tabell"/>
              <w:cnfStyle w:val="000000000000" w:firstRow="0" w:lastRow="0" w:firstColumn="0" w:lastColumn="0" w:oddVBand="0" w:evenVBand="0" w:oddHBand="0" w:evenHBand="0" w:firstRowFirstColumn="0" w:firstRowLastColumn="0" w:lastRowFirstColumn="0" w:lastRowLastColumn="0"/>
            </w:pPr>
            <w:r>
              <w:t>8 395</w:t>
            </w:r>
          </w:p>
        </w:tc>
        <w:tc>
          <w:tcPr>
            <w:tcW w:w="839" w:type="pct"/>
            <w:noWrap/>
          </w:tcPr>
          <w:p w14:paraId="0E3A0E93" w14:textId="0C646E2D" w:rsidR="005B1647" w:rsidRPr="00DB1184" w:rsidRDefault="005B1647" w:rsidP="005B1647">
            <w:pPr>
              <w:pStyle w:val="Tabell"/>
              <w:cnfStyle w:val="000000000000" w:firstRow="0" w:lastRow="0" w:firstColumn="0" w:lastColumn="0" w:oddVBand="0" w:evenVBand="0" w:oddHBand="0" w:evenHBand="0" w:firstRowFirstColumn="0" w:firstRowLastColumn="0" w:lastRowFirstColumn="0" w:lastRowLastColumn="0"/>
            </w:pPr>
            <w:r>
              <w:t>-</w:t>
            </w:r>
          </w:p>
        </w:tc>
      </w:tr>
      <w:tr w:rsidR="00155607" w14:paraId="20602713"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453" w:type="pct"/>
            <w:hideMark/>
          </w:tcPr>
          <w:p w14:paraId="65FD143C" w14:textId="77777777" w:rsidR="005B1647" w:rsidRPr="00DB1184" w:rsidRDefault="005B1647" w:rsidP="005B1647">
            <w:pPr>
              <w:pStyle w:val="Tabell"/>
            </w:pPr>
            <w:r w:rsidRPr="00DB1184">
              <w:t xml:space="preserve">Utbildningspolitik, Bidrag till enskilda utbildningssamordnare, Kammarkollegiet </w:t>
            </w:r>
          </w:p>
        </w:tc>
        <w:tc>
          <w:tcPr>
            <w:tcW w:w="708" w:type="pct"/>
            <w:noWrap/>
            <w:hideMark/>
          </w:tcPr>
          <w:p w14:paraId="38FE27DA" w14:textId="77777777" w:rsidR="005B1647" w:rsidRPr="00DB118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B1184">
              <w:t>3 159</w:t>
            </w:r>
          </w:p>
        </w:tc>
        <w:tc>
          <w:tcPr>
            <w:tcW w:w="839" w:type="pct"/>
            <w:noWrap/>
            <w:hideMark/>
          </w:tcPr>
          <w:p w14:paraId="094B98CF" w14:textId="77777777" w:rsidR="005B1647" w:rsidRPr="00DB118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B1184">
              <w:t>3 078</w:t>
            </w:r>
          </w:p>
        </w:tc>
      </w:tr>
      <w:tr w:rsidR="00155607" w14:paraId="23C7BE6C"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453" w:type="pct"/>
            <w:noWrap/>
            <w:hideMark/>
          </w:tcPr>
          <w:p w14:paraId="7DAB2ED5" w14:textId="77777777" w:rsidR="005B1647" w:rsidRPr="00DB1184" w:rsidRDefault="005B1647" w:rsidP="005B1647">
            <w:pPr>
              <w:pStyle w:val="Tabell"/>
            </w:pPr>
            <w:r w:rsidRPr="00DB1184">
              <w:t>Investeringsstöd m.m., Boverket</w:t>
            </w:r>
          </w:p>
        </w:tc>
        <w:tc>
          <w:tcPr>
            <w:tcW w:w="708" w:type="pct"/>
            <w:noWrap/>
            <w:hideMark/>
          </w:tcPr>
          <w:p w14:paraId="2B3094EC" w14:textId="77777777" w:rsidR="005B1647" w:rsidRPr="00DB118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B1184">
              <w:t>2 300</w:t>
            </w:r>
          </w:p>
        </w:tc>
        <w:tc>
          <w:tcPr>
            <w:tcW w:w="839" w:type="pct"/>
            <w:noWrap/>
            <w:hideMark/>
          </w:tcPr>
          <w:p w14:paraId="01CDD8D0" w14:textId="77777777" w:rsidR="005B1647" w:rsidRPr="00DB118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B1184">
              <w:t>2 498</w:t>
            </w:r>
          </w:p>
        </w:tc>
      </w:tr>
      <w:tr w:rsidR="00155607" w14:paraId="40E109C1"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453" w:type="pct"/>
            <w:hideMark/>
          </w:tcPr>
          <w:p w14:paraId="0557AD08" w14:textId="77777777" w:rsidR="005B1647" w:rsidRPr="00DB1184" w:rsidRDefault="005B1647" w:rsidP="005B1647">
            <w:pPr>
              <w:pStyle w:val="Tabell"/>
            </w:pPr>
            <w:r w:rsidRPr="00DB1184">
              <w:t>Forskning och utveckling m.m., Verket för innovationssystem</w:t>
            </w:r>
          </w:p>
        </w:tc>
        <w:tc>
          <w:tcPr>
            <w:tcW w:w="708" w:type="pct"/>
            <w:noWrap/>
            <w:hideMark/>
          </w:tcPr>
          <w:p w14:paraId="0F95B665" w14:textId="77777777" w:rsidR="005B1647" w:rsidRPr="00DB118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B1184">
              <w:t>1 914</w:t>
            </w:r>
          </w:p>
        </w:tc>
        <w:tc>
          <w:tcPr>
            <w:tcW w:w="839" w:type="pct"/>
            <w:noWrap/>
            <w:hideMark/>
          </w:tcPr>
          <w:p w14:paraId="7D82F3CA" w14:textId="77777777" w:rsidR="005B1647" w:rsidRPr="00DB118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B1184">
              <w:t>2 005</w:t>
            </w:r>
          </w:p>
        </w:tc>
      </w:tr>
      <w:tr w:rsidR="00155607" w14:paraId="144006C2"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453" w:type="pct"/>
            <w:hideMark/>
          </w:tcPr>
          <w:p w14:paraId="6B9EF041" w14:textId="77777777" w:rsidR="005B1647" w:rsidRPr="002876BB" w:rsidRDefault="005B1647" w:rsidP="005B1647">
            <w:pPr>
              <w:pStyle w:val="Tabell"/>
            </w:pPr>
            <w:r w:rsidRPr="002876BB">
              <w:t>Ersättning till reaktorinnehavarna, Kärnavfallsfonden</w:t>
            </w:r>
          </w:p>
        </w:tc>
        <w:tc>
          <w:tcPr>
            <w:tcW w:w="708" w:type="pct"/>
            <w:noWrap/>
            <w:hideMark/>
          </w:tcPr>
          <w:p w14:paraId="4B73E74C" w14:textId="77777777" w:rsidR="005B1647" w:rsidRPr="00DB118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B1184">
              <w:t>2 164</w:t>
            </w:r>
          </w:p>
        </w:tc>
        <w:tc>
          <w:tcPr>
            <w:tcW w:w="839" w:type="pct"/>
            <w:noWrap/>
            <w:hideMark/>
          </w:tcPr>
          <w:p w14:paraId="387D27DA" w14:textId="77777777" w:rsidR="005B1647" w:rsidRPr="00DB118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B1184">
              <w:t>2 180</w:t>
            </w:r>
          </w:p>
        </w:tc>
      </w:tr>
      <w:tr w:rsidR="00155607" w14:paraId="77500B8D"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453" w:type="pct"/>
            <w:noWrap/>
            <w:hideMark/>
          </w:tcPr>
          <w:p w14:paraId="118FE70B" w14:textId="77777777" w:rsidR="005B1647" w:rsidRPr="002876BB" w:rsidRDefault="005B1647" w:rsidP="005B1647">
            <w:pPr>
              <w:pStyle w:val="Tabell"/>
            </w:pPr>
            <w:r w:rsidRPr="002876BB">
              <w:t>Tillväxtverket</w:t>
            </w:r>
          </w:p>
        </w:tc>
        <w:tc>
          <w:tcPr>
            <w:tcW w:w="708" w:type="pct"/>
            <w:noWrap/>
            <w:hideMark/>
          </w:tcPr>
          <w:p w14:paraId="589F5C39" w14:textId="77777777" w:rsidR="005B1647" w:rsidRPr="00DB118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B1184">
              <w:t>1 850</w:t>
            </w:r>
          </w:p>
        </w:tc>
        <w:tc>
          <w:tcPr>
            <w:tcW w:w="839" w:type="pct"/>
            <w:noWrap/>
            <w:hideMark/>
          </w:tcPr>
          <w:p w14:paraId="74A1DEA1" w14:textId="77777777" w:rsidR="005B1647" w:rsidRPr="00DB118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B1184">
              <w:t>1 608</w:t>
            </w:r>
          </w:p>
        </w:tc>
      </w:tr>
      <w:tr w:rsidR="00155607" w14:paraId="54D82093"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453" w:type="pct"/>
            <w:hideMark/>
          </w:tcPr>
          <w:p w14:paraId="30026A64" w14:textId="77777777" w:rsidR="005B1647" w:rsidRPr="00DB1184" w:rsidRDefault="005B1647" w:rsidP="005B1647">
            <w:pPr>
              <w:pStyle w:val="Tabell"/>
            </w:pPr>
            <w:r w:rsidRPr="00DB1184">
              <w:t xml:space="preserve">Regionala tillväxtåtgärder m.m., länsstyrelserna </w:t>
            </w:r>
          </w:p>
        </w:tc>
        <w:tc>
          <w:tcPr>
            <w:tcW w:w="708" w:type="pct"/>
            <w:noWrap/>
            <w:hideMark/>
          </w:tcPr>
          <w:p w14:paraId="67B85432" w14:textId="77777777" w:rsidR="005B1647" w:rsidRPr="00DB118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B1184">
              <w:t>213</w:t>
            </w:r>
          </w:p>
        </w:tc>
        <w:tc>
          <w:tcPr>
            <w:tcW w:w="839" w:type="pct"/>
            <w:noWrap/>
            <w:hideMark/>
          </w:tcPr>
          <w:p w14:paraId="2582EDA7" w14:textId="77777777" w:rsidR="005B1647" w:rsidRPr="00DB118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B1184">
              <w:t>280</w:t>
            </w:r>
          </w:p>
        </w:tc>
      </w:tr>
      <w:tr w:rsidR="00155607" w14:paraId="02668717"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453" w:type="pct"/>
            <w:hideMark/>
          </w:tcPr>
          <w:p w14:paraId="0186DFDA" w14:textId="77777777" w:rsidR="005B1647" w:rsidRPr="00DB1184" w:rsidRDefault="005B1647" w:rsidP="005B1647">
            <w:pPr>
              <w:pStyle w:val="Tabell"/>
            </w:pPr>
            <w:r w:rsidRPr="00DB1184">
              <w:t>Energiforskning m.m., Statens energimyndighet</w:t>
            </w:r>
          </w:p>
        </w:tc>
        <w:tc>
          <w:tcPr>
            <w:tcW w:w="708" w:type="pct"/>
            <w:noWrap/>
            <w:hideMark/>
          </w:tcPr>
          <w:p w14:paraId="2E464C51" w14:textId="77777777" w:rsidR="005B1647" w:rsidRPr="00DB118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B1184">
              <w:t>933</w:t>
            </w:r>
          </w:p>
        </w:tc>
        <w:tc>
          <w:tcPr>
            <w:tcW w:w="839" w:type="pct"/>
            <w:noWrap/>
            <w:hideMark/>
          </w:tcPr>
          <w:p w14:paraId="59EA9A04" w14:textId="77777777" w:rsidR="005B1647" w:rsidRPr="00DB118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B1184">
              <w:t>1 024</w:t>
            </w:r>
          </w:p>
        </w:tc>
      </w:tr>
      <w:tr w:rsidR="00155607" w14:paraId="32592F1C"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453" w:type="pct"/>
            <w:noWrap/>
            <w:hideMark/>
          </w:tcPr>
          <w:p w14:paraId="20637649" w14:textId="77777777" w:rsidR="005B1647" w:rsidRPr="00DB1184" w:rsidRDefault="005B1647" w:rsidP="005B1647">
            <w:pPr>
              <w:pStyle w:val="Tabell"/>
            </w:pPr>
            <w:r w:rsidRPr="00DB1184">
              <w:t>Trafikupphandling, Trafikverket</w:t>
            </w:r>
          </w:p>
        </w:tc>
        <w:tc>
          <w:tcPr>
            <w:tcW w:w="708" w:type="pct"/>
            <w:noWrap/>
            <w:hideMark/>
          </w:tcPr>
          <w:p w14:paraId="22BD8A3D" w14:textId="77777777" w:rsidR="005B1647" w:rsidRPr="00DB118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B1184">
              <w:t>883</w:t>
            </w:r>
          </w:p>
        </w:tc>
        <w:tc>
          <w:tcPr>
            <w:tcW w:w="839" w:type="pct"/>
            <w:noWrap/>
            <w:hideMark/>
          </w:tcPr>
          <w:p w14:paraId="5C6D1715" w14:textId="77777777" w:rsidR="005B1647" w:rsidRPr="00DB118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B1184">
              <w:t>881</w:t>
            </w:r>
          </w:p>
        </w:tc>
      </w:tr>
      <w:tr w:rsidR="00155607" w14:paraId="22711008"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453" w:type="pct"/>
            <w:noWrap/>
            <w:hideMark/>
          </w:tcPr>
          <w:p w14:paraId="156773E3" w14:textId="77777777" w:rsidR="005B1647" w:rsidRPr="00DB1184" w:rsidRDefault="005B1647" w:rsidP="005B1647">
            <w:pPr>
              <w:pStyle w:val="Tabell"/>
            </w:pPr>
            <w:r w:rsidRPr="00DB1184">
              <w:t>Miljöpolitik, Naturvårdsverket</w:t>
            </w:r>
          </w:p>
        </w:tc>
        <w:tc>
          <w:tcPr>
            <w:tcW w:w="708" w:type="pct"/>
            <w:noWrap/>
            <w:hideMark/>
          </w:tcPr>
          <w:p w14:paraId="3CD59379" w14:textId="77777777" w:rsidR="005B1647" w:rsidRPr="00DB118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B1184">
              <w:t>1 195</w:t>
            </w:r>
          </w:p>
        </w:tc>
        <w:tc>
          <w:tcPr>
            <w:tcW w:w="839" w:type="pct"/>
            <w:noWrap/>
            <w:hideMark/>
          </w:tcPr>
          <w:p w14:paraId="688751C9" w14:textId="77777777" w:rsidR="005B1647" w:rsidRPr="00DB118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B1184">
              <w:t>2 166</w:t>
            </w:r>
          </w:p>
        </w:tc>
      </w:tr>
      <w:tr w:rsidR="00155607" w14:paraId="6680B8A1"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453" w:type="pct"/>
            <w:noWrap/>
            <w:hideMark/>
          </w:tcPr>
          <w:p w14:paraId="45D5D5DD" w14:textId="77777777" w:rsidR="005B1647" w:rsidRPr="00DB1184" w:rsidRDefault="005B1647" w:rsidP="005B1647">
            <w:pPr>
              <w:pStyle w:val="Tabell"/>
            </w:pPr>
            <w:r w:rsidRPr="00DB1184">
              <w:t>Kultur, Statens kulturråd</w:t>
            </w:r>
          </w:p>
        </w:tc>
        <w:tc>
          <w:tcPr>
            <w:tcW w:w="708" w:type="pct"/>
            <w:noWrap/>
            <w:hideMark/>
          </w:tcPr>
          <w:p w14:paraId="377A6B8F" w14:textId="77777777" w:rsidR="005B1647" w:rsidRPr="00DB118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B1184">
              <w:t>328</w:t>
            </w:r>
          </w:p>
        </w:tc>
        <w:tc>
          <w:tcPr>
            <w:tcW w:w="839" w:type="pct"/>
            <w:noWrap/>
            <w:hideMark/>
          </w:tcPr>
          <w:p w14:paraId="6E7D127B" w14:textId="77777777" w:rsidR="005B1647" w:rsidRPr="00DB118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B1184">
              <w:t>326</w:t>
            </w:r>
          </w:p>
        </w:tc>
      </w:tr>
      <w:tr w:rsidR="00155607" w14:paraId="7337DB64"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453" w:type="pct"/>
            <w:hideMark/>
          </w:tcPr>
          <w:p w14:paraId="21E70B2F" w14:textId="77777777" w:rsidR="005B1647" w:rsidRPr="00DB1184" w:rsidRDefault="005B1647" w:rsidP="005B1647">
            <w:pPr>
              <w:pStyle w:val="Tabell"/>
            </w:pPr>
            <w:r w:rsidRPr="00DB1184">
              <w:t>Bidrag till kvalificerad yrkesutbildning, Mynd för yrkeshögskolan</w:t>
            </w:r>
          </w:p>
        </w:tc>
        <w:tc>
          <w:tcPr>
            <w:tcW w:w="708" w:type="pct"/>
            <w:noWrap/>
            <w:hideMark/>
          </w:tcPr>
          <w:p w14:paraId="37A4C678" w14:textId="77777777" w:rsidR="005B1647" w:rsidRPr="00DB118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B1184">
              <w:t>1 442</w:t>
            </w:r>
          </w:p>
        </w:tc>
        <w:tc>
          <w:tcPr>
            <w:tcW w:w="839" w:type="pct"/>
            <w:noWrap/>
            <w:hideMark/>
          </w:tcPr>
          <w:p w14:paraId="475EAC81" w14:textId="77777777" w:rsidR="005B1647" w:rsidRPr="00DB118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B1184">
              <w:t>1 255</w:t>
            </w:r>
          </w:p>
        </w:tc>
      </w:tr>
      <w:tr w:rsidR="00155607" w14:paraId="40E8828A"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453" w:type="pct"/>
            <w:hideMark/>
          </w:tcPr>
          <w:p w14:paraId="002B5F7D" w14:textId="77777777" w:rsidR="005B1647" w:rsidRPr="00DB1184" w:rsidRDefault="005B1647" w:rsidP="005B1647">
            <w:pPr>
              <w:pStyle w:val="Tabell"/>
            </w:pPr>
            <w:r w:rsidRPr="00DB1184">
              <w:t>Presstöd, Myndigheten för press, radio och tv, Presstödsnämnden</w:t>
            </w:r>
          </w:p>
        </w:tc>
        <w:tc>
          <w:tcPr>
            <w:tcW w:w="708" w:type="pct"/>
            <w:noWrap/>
            <w:hideMark/>
          </w:tcPr>
          <w:p w14:paraId="1AFAE6B9" w14:textId="77777777" w:rsidR="005B1647" w:rsidRPr="00DB118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B1184">
              <w:t>639</w:t>
            </w:r>
          </w:p>
        </w:tc>
        <w:tc>
          <w:tcPr>
            <w:tcW w:w="839" w:type="pct"/>
            <w:noWrap/>
            <w:hideMark/>
          </w:tcPr>
          <w:p w14:paraId="26721669" w14:textId="77777777" w:rsidR="005B1647" w:rsidRPr="00DB118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B1184">
              <w:t>492</w:t>
            </w:r>
          </w:p>
        </w:tc>
      </w:tr>
      <w:tr w:rsidR="00155607" w14:paraId="32E4C1AC"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453" w:type="pct"/>
            <w:noWrap/>
            <w:hideMark/>
          </w:tcPr>
          <w:p w14:paraId="02E385FF" w14:textId="73DCA9B1" w:rsidR="005B1647" w:rsidRPr="002876BB" w:rsidRDefault="005B1647" w:rsidP="005B1647">
            <w:pPr>
              <w:pStyle w:val="Tabell"/>
            </w:pPr>
            <w:r w:rsidRPr="002876BB">
              <w:t>Transportstyrelsen</w:t>
            </w:r>
          </w:p>
        </w:tc>
        <w:tc>
          <w:tcPr>
            <w:tcW w:w="708" w:type="pct"/>
            <w:noWrap/>
            <w:hideMark/>
          </w:tcPr>
          <w:p w14:paraId="6D982F0D" w14:textId="77777777" w:rsidR="005B1647" w:rsidRPr="00DB118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B1184">
              <w:t>885</w:t>
            </w:r>
          </w:p>
        </w:tc>
        <w:tc>
          <w:tcPr>
            <w:tcW w:w="839" w:type="pct"/>
            <w:noWrap/>
            <w:hideMark/>
          </w:tcPr>
          <w:p w14:paraId="0251E508" w14:textId="77777777" w:rsidR="005B1647" w:rsidRPr="00DB118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B1184">
              <w:t>836</w:t>
            </w:r>
          </w:p>
        </w:tc>
      </w:tr>
      <w:tr w:rsidR="00155607" w14:paraId="0CE6BFA6"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453" w:type="pct"/>
            <w:noWrap/>
            <w:hideMark/>
          </w:tcPr>
          <w:p w14:paraId="21CF661B" w14:textId="77777777" w:rsidR="005B1647" w:rsidRPr="00DB1184" w:rsidRDefault="005B1647" w:rsidP="005B1647">
            <w:pPr>
              <w:pStyle w:val="Tabell"/>
            </w:pPr>
            <w:r w:rsidRPr="00DB1184">
              <w:t>Övriga transfereringar till företag</w:t>
            </w:r>
          </w:p>
        </w:tc>
        <w:tc>
          <w:tcPr>
            <w:tcW w:w="708" w:type="pct"/>
            <w:noWrap/>
            <w:hideMark/>
          </w:tcPr>
          <w:p w14:paraId="2C8CEA22" w14:textId="7CDD1EF1" w:rsidR="005B1647" w:rsidRPr="00DB1184" w:rsidRDefault="005B1647" w:rsidP="005B1647">
            <w:pPr>
              <w:pStyle w:val="Tabell"/>
              <w:cnfStyle w:val="000000000000" w:firstRow="0" w:lastRow="0" w:firstColumn="0" w:lastColumn="0" w:oddVBand="0" w:evenVBand="0" w:oddHBand="0" w:evenHBand="0" w:firstRowFirstColumn="0" w:firstRowLastColumn="0" w:lastRowFirstColumn="0" w:lastRowLastColumn="0"/>
            </w:pPr>
            <w:r>
              <w:t>5</w:t>
            </w:r>
            <w:r w:rsidRPr="00DB1184">
              <w:t xml:space="preserve"> </w:t>
            </w:r>
            <w:r>
              <w:t>512</w:t>
            </w:r>
          </w:p>
        </w:tc>
        <w:tc>
          <w:tcPr>
            <w:tcW w:w="839" w:type="pct"/>
            <w:noWrap/>
            <w:hideMark/>
          </w:tcPr>
          <w:p w14:paraId="34FEE967" w14:textId="77777777" w:rsidR="005B1647" w:rsidRPr="00DB118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B1184">
              <w:t>7 709</w:t>
            </w:r>
          </w:p>
        </w:tc>
      </w:tr>
      <w:tr w:rsidR="00155607" w14:paraId="0B5306D2"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453" w:type="pct"/>
            <w:noWrap/>
            <w:hideMark/>
          </w:tcPr>
          <w:p w14:paraId="4A3DE417" w14:textId="77777777" w:rsidR="005B1647" w:rsidRPr="00DB1184" w:rsidRDefault="005B1647" w:rsidP="005B1647">
            <w:pPr>
              <w:pStyle w:val="Tabell"/>
              <w:rPr>
                <w:b/>
                <w:bCs/>
              </w:rPr>
            </w:pPr>
            <w:r w:rsidRPr="00DB1184">
              <w:rPr>
                <w:b/>
                <w:bCs/>
              </w:rPr>
              <w:t>Summa transfereringar till företag</w:t>
            </w:r>
          </w:p>
        </w:tc>
        <w:tc>
          <w:tcPr>
            <w:tcW w:w="708" w:type="pct"/>
            <w:noWrap/>
            <w:hideMark/>
          </w:tcPr>
          <w:p w14:paraId="43642B5C" w14:textId="77777777" w:rsidR="005B1647" w:rsidRPr="00DB1184"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DB1184">
              <w:rPr>
                <w:b/>
                <w:bCs/>
              </w:rPr>
              <w:t>69 927</w:t>
            </w:r>
          </w:p>
        </w:tc>
        <w:tc>
          <w:tcPr>
            <w:tcW w:w="839" w:type="pct"/>
            <w:noWrap/>
            <w:hideMark/>
          </w:tcPr>
          <w:p w14:paraId="74E03C90" w14:textId="77777777" w:rsidR="005B1647" w:rsidRPr="00DB1184"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DB1184">
              <w:rPr>
                <w:b/>
                <w:bCs/>
              </w:rPr>
              <w:t>62 059</w:t>
            </w:r>
          </w:p>
        </w:tc>
      </w:tr>
      <w:tr w:rsidR="00155607" w14:paraId="0B394CA8"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453" w:type="pct"/>
            <w:noWrap/>
            <w:hideMark/>
          </w:tcPr>
          <w:p w14:paraId="2447DD50" w14:textId="77777777" w:rsidR="005B1647" w:rsidRDefault="005B1647" w:rsidP="005B1647">
            <w:pPr>
              <w:pStyle w:val="Tabell"/>
              <w:rPr>
                <w:b/>
                <w:bCs/>
              </w:rPr>
            </w:pPr>
          </w:p>
          <w:p w14:paraId="75C77071" w14:textId="0BD92407" w:rsidR="005B1647" w:rsidRPr="00DB1184" w:rsidRDefault="005B1647" w:rsidP="005B1647">
            <w:pPr>
              <w:pStyle w:val="Tabell"/>
              <w:rPr>
                <w:b/>
                <w:bCs/>
              </w:rPr>
            </w:pPr>
            <w:r w:rsidRPr="00DB1184">
              <w:rPr>
                <w:b/>
                <w:bCs/>
              </w:rPr>
              <w:t>Transfereringar till kommuner</w:t>
            </w:r>
          </w:p>
        </w:tc>
        <w:tc>
          <w:tcPr>
            <w:tcW w:w="708" w:type="pct"/>
            <w:noWrap/>
            <w:hideMark/>
          </w:tcPr>
          <w:p w14:paraId="7F31A4DF" w14:textId="77777777" w:rsidR="005B1647" w:rsidRPr="00DB1184"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p>
        </w:tc>
        <w:tc>
          <w:tcPr>
            <w:tcW w:w="839" w:type="pct"/>
            <w:noWrap/>
            <w:hideMark/>
          </w:tcPr>
          <w:p w14:paraId="2E8EE8BD" w14:textId="77777777" w:rsidR="005B1647" w:rsidRPr="00DB1184"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r>
      <w:tr w:rsidR="00155607" w14:paraId="303E7C82"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453" w:type="pct"/>
            <w:noWrap/>
            <w:hideMark/>
          </w:tcPr>
          <w:p w14:paraId="390E52BB" w14:textId="77777777" w:rsidR="005B1647" w:rsidRPr="00DB1184" w:rsidRDefault="005B1647" w:rsidP="005B1647">
            <w:pPr>
              <w:pStyle w:val="Tabell"/>
              <w:rPr>
                <w:b/>
                <w:bCs/>
                <w:i/>
                <w:iCs/>
              </w:rPr>
            </w:pPr>
            <w:r w:rsidRPr="00DB1184">
              <w:rPr>
                <w:b/>
                <w:bCs/>
                <w:i/>
                <w:iCs/>
              </w:rPr>
              <w:t>Allmänna bidrag till kommuner</w:t>
            </w:r>
          </w:p>
        </w:tc>
        <w:tc>
          <w:tcPr>
            <w:tcW w:w="708" w:type="pct"/>
            <w:noWrap/>
            <w:hideMark/>
          </w:tcPr>
          <w:p w14:paraId="75889CBB" w14:textId="77777777" w:rsidR="005B1647" w:rsidRPr="00DB1184"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i/>
                <w:iCs/>
              </w:rPr>
            </w:pPr>
          </w:p>
        </w:tc>
        <w:tc>
          <w:tcPr>
            <w:tcW w:w="839" w:type="pct"/>
            <w:noWrap/>
            <w:hideMark/>
          </w:tcPr>
          <w:p w14:paraId="14F1B91B" w14:textId="77777777" w:rsidR="005B1647" w:rsidRPr="00DB1184"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r>
      <w:tr w:rsidR="00155607" w14:paraId="683B58E5"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453" w:type="pct"/>
            <w:noWrap/>
            <w:hideMark/>
          </w:tcPr>
          <w:p w14:paraId="5ECEB92F" w14:textId="77777777" w:rsidR="005B1647" w:rsidRPr="00DB1184" w:rsidRDefault="005B1647" w:rsidP="005B1647">
            <w:pPr>
              <w:pStyle w:val="Tabell"/>
            </w:pPr>
            <w:r w:rsidRPr="00DB1184">
              <w:t>Kommun-och landstingsmoms, Skatteverket</w:t>
            </w:r>
          </w:p>
        </w:tc>
        <w:tc>
          <w:tcPr>
            <w:tcW w:w="708" w:type="pct"/>
            <w:noWrap/>
            <w:hideMark/>
          </w:tcPr>
          <w:p w14:paraId="3BA33124" w14:textId="77777777" w:rsidR="005B1647" w:rsidRPr="00DB118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B1184">
              <w:t>73 550</w:t>
            </w:r>
          </w:p>
        </w:tc>
        <w:tc>
          <w:tcPr>
            <w:tcW w:w="839" w:type="pct"/>
            <w:noWrap/>
            <w:hideMark/>
          </w:tcPr>
          <w:p w14:paraId="7EA10F96" w14:textId="77777777" w:rsidR="005B1647" w:rsidRPr="00DB118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B1184">
              <w:t>70 982</w:t>
            </w:r>
          </w:p>
        </w:tc>
      </w:tr>
      <w:tr w:rsidR="00155607" w14:paraId="47CE48F2"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453" w:type="pct"/>
            <w:noWrap/>
            <w:hideMark/>
          </w:tcPr>
          <w:p w14:paraId="3EE2AC1A" w14:textId="77777777" w:rsidR="005B1647" w:rsidRPr="00DB1184" w:rsidRDefault="005B1647" w:rsidP="005B1647">
            <w:pPr>
              <w:pStyle w:val="Tabell"/>
            </w:pPr>
            <w:r w:rsidRPr="00DB1184">
              <w:t>Utjämningsbidrag LSS, kommuner, Skatteverket</w:t>
            </w:r>
          </w:p>
        </w:tc>
        <w:tc>
          <w:tcPr>
            <w:tcW w:w="708" w:type="pct"/>
            <w:noWrap/>
            <w:hideMark/>
          </w:tcPr>
          <w:p w14:paraId="18F14900" w14:textId="77777777" w:rsidR="005B1647" w:rsidRPr="00DB118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B1184">
              <w:t>4 506</w:t>
            </w:r>
          </w:p>
        </w:tc>
        <w:tc>
          <w:tcPr>
            <w:tcW w:w="839" w:type="pct"/>
            <w:noWrap/>
            <w:hideMark/>
          </w:tcPr>
          <w:p w14:paraId="7B8A3985" w14:textId="77777777" w:rsidR="005B1647" w:rsidRPr="00DB118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B1184">
              <w:t>4 094</w:t>
            </w:r>
          </w:p>
        </w:tc>
      </w:tr>
      <w:tr w:rsidR="00155607" w14:paraId="4FD13A23"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453" w:type="pct"/>
            <w:noWrap/>
            <w:hideMark/>
          </w:tcPr>
          <w:p w14:paraId="6DECC121" w14:textId="77777777" w:rsidR="005B1647" w:rsidRPr="00DB1184" w:rsidRDefault="005B1647" w:rsidP="005B1647">
            <w:pPr>
              <w:pStyle w:val="Tabell"/>
            </w:pPr>
            <w:r w:rsidRPr="00DB1184">
              <w:t>Allmänna bidrag till kommuner, Regeringskansliet</w:t>
            </w:r>
          </w:p>
        </w:tc>
        <w:tc>
          <w:tcPr>
            <w:tcW w:w="708" w:type="pct"/>
            <w:noWrap/>
            <w:hideMark/>
          </w:tcPr>
          <w:p w14:paraId="2EBA08D3" w14:textId="77777777" w:rsidR="005B1647" w:rsidRPr="00DB1184"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839" w:type="pct"/>
            <w:noWrap/>
            <w:hideMark/>
          </w:tcPr>
          <w:p w14:paraId="31F15301" w14:textId="77777777" w:rsidR="005B1647" w:rsidRPr="00DB1184"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r>
      <w:tr w:rsidR="00155607" w14:paraId="28B042D5"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453" w:type="pct"/>
            <w:hideMark/>
          </w:tcPr>
          <w:p w14:paraId="2B15E17C" w14:textId="77777777" w:rsidR="005B1647" w:rsidRPr="00DB1184" w:rsidRDefault="005B1647" w:rsidP="005B1647">
            <w:pPr>
              <w:pStyle w:val="Tabell"/>
            </w:pPr>
            <w:r w:rsidRPr="00DB1184">
              <w:t>Kommunalekonomisk utjämning till kommuner exkl. stöd med anledning av flyktingsituationen, Skatteverket</w:t>
            </w:r>
          </w:p>
        </w:tc>
        <w:tc>
          <w:tcPr>
            <w:tcW w:w="708" w:type="pct"/>
            <w:noWrap/>
            <w:hideMark/>
          </w:tcPr>
          <w:p w14:paraId="01782991" w14:textId="2F819D2B" w:rsidR="005B1647" w:rsidRPr="00DB118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B1184">
              <w:t>9</w:t>
            </w:r>
            <w:r>
              <w:t>0</w:t>
            </w:r>
            <w:r w:rsidRPr="00DB1184">
              <w:t xml:space="preserve"> </w:t>
            </w:r>
            <w:r>
              <w:t>72</w:t>
            </w:r>
            <w:r w:rsidRPr="00DB1184">
              <w:t>5</w:t>
            </w:r>
          </w:p>
        </w:tc>
        <w:tc>
          <w:tcPr>
            <w:tcW w:w="839" w:type="pct"/>
            <w:noWrap/>
            <w:hideMark/>
          </w:tcPr>
          <w:p w14:paraId="79DF5925" w14:textId="77777777" w:rsidR="005B1647" w:rsidRPr="00DB118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B1184">
              <w:t>83 073</w:t>
            </w:r>
          </w:p>
        </w:tc>
      </w:tr>
      <w:tr w:rsidR="00155607" w14:paraId="0D00B15C"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453" w:type="pct"/>
            <w:hideMark/>
          </w:tcPr>
          <w:p w14:paraId="29AAC44A" w14:textId="77777777" w:rsidR="005B1647" w:rsidRPr="00DB1184" w:rsidRDefault="005B1647" w:rsidP="005B1647">
            <w:pPr>
              <w:pStyle w:val="Tabell"/>
            </w:pPr>
            <w:r w:rsidRPr="00DB1184">
              <w:t>Kommunalekonomisk utjämning till landsting exkl. stöd med anledning av flyktingsituationen, Skatteverket</w:t>
            </w:r>
          </w:p>
        </w:tc>
        <w:tc>
          <w:tcPr>
            <w:tcW w:w="708" w:type="pct"/>
            <w:noWrap/>
            <w:hideMark/>
          </w:tcPr>
          <w:p w14:paraId="17390FAB" w14:textId="35DDA304" w:rsidR="005B1647" w:rsidRPr="00DB118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B1184">
              <w:t>3</w:t>
            </w:r>
            <w:r>
              <w:t>3</w:t>
            </w:r>
            <w:r w:rsidRPr="00DB1184">
              <w:t xml:space="preserve"> </w:t>
            </w:r>
            <w:r>
              <w:t>95</w:t>
            </w:r>
            <w:r w:rsidRPr="00DB1184">
              <w:t>9</w:t>
            </w:r>
          </w:p>
        </w:tc>
        <w:tc>
          <w:tcPr>
            <w:tcW w:w="839" w:type="pct"/>
            <w:noWrap/>
            <w:hideMark/>
          </w:tcPr>
          <w:p w14:paraId="031AE339" w14:textId="77777777" w:rsidR="005B1647" w:rsidRPr="00DB118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B1184">
              <w:t>31 997</w:t>
            </w:r>
          </w:p>
        </w:tc>
      </w:tr>
      <w:tr w:rsidR="00155607" w14:paraId="6EA0D0F0"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453" w:type="pct"/>
            <w:hideMark/>
          </w:tcPr>
          <w:p w14:paraId="40B2723D" w14:textId="77777777" w:rsidR="005B1647" w:rsidRPr="00DB1184" w:rsidRDefault="005B1647" w:rsidP="005B1647">
            <w:pPr>
              <w:pStyle w:val="Tabell"/>
              <w:rPr>
                <w:b/>
                <w:bCs/>
                <w:i/>
                <w:iCs/>
              </w:rPr>
            </w:pPr>
            <w:r w:rsidRPr="00DB1184">
              <w:rPr>
                <w:b/>
                <w:bCs/>
                <w:i/>
                <w:iCs/>
              </w:rPr>
              <w:t>Allmänna bidrag till kommuner exkl. stöd med anledning av flyktingsituationen</w:t>
            </w:r>
          </w:p>
        </w:tc>
        <w:tc>
          <w:tcPr>
            <w:tcW w:w="708" w:type="pct"/>
            <w:noWrap/>
            <w:hideMark/>
          </w:tcPr>
          <w:p w14:paraId="18D5690D" w14:textId="53CC8D39" w:rsidR="005B1647" w:rsidRPr="00DB1184"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i/>
                <w:iCs/>
              </w:rPr>
            </w:pPr>
            <w:r w:rsidRPr="00DB1184">
              <w:rPr>
                <w:b/>
                <w:bCs/>
                <w:i/>
                <w:iCs/>
              </w:rPr>
              <w:t>20</w:t>
            </w:r>
            <w:r>
              <w:rPr>
                <w:b/>
                <w:bCs/>
                <w:i/>
                <w:iCs/>
              </w:rPr>
              <w:t>2</w:t>
            </w:r>
            <w:r w:rsidRPr="00DB1184">
              <w:rPr>
                <w:b/>
                <w:bCs/>
                <w:i/>
                <w:iCs/>
              </w:rPr>
              <w:t xml:space="preserve"> </w:t>
            </w:r>
            <w:r>
              <w:rPr>
                <w:b/>
                <w:bCs/>
                <w:i/>
                <w:iCs/>
              </w:rPr>
              <w:t>7</w:t>
            </w:r>
            <w:r w:rsidRPr="00DB1184">
              <w:rPr>
                <w:b/>
                <w:bCs/>
                <w:i/>
                <w:iCs/>
              </w:rPr>
              <w:t>40</w:t>
            </w:r>
          </w:p>
        </w:tc>
        <w:tc>
          <w:tcPr>
            <w:tcW w:w="839" w:type="pct"/>
            <w:noWrap/>
            <w:hideMark/>
          </w:tcPr>
          <w:p w14:paraId="4E2BD7DC" w14:textId="77777777" w:rsidR="005B1647" w:rsidRPr="00DB1184"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i/>
                <w:iCs/>
              </w:rPr>
            </w:pPr>
            <w:r w:rsidRPr="00DB1184">
              <w:rPr>
                <w:b/>
                <w:bCs/>
                <w:i/>
                <w:iCs/>
              </w:rPr>
              <w:t>190 146</w:t>
            </w:r>
          </w:p>
        </w:tc>
      </w:tr>
      <w:tr w:rsidR="00155607" w14:paraId="2A7C8212"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453" w:type="pct"/>
            <w:hideMark/>
          </w:tcPr>
          <w:p w14:paraId="71C4A670" w14:textId="72C52642" w:rsidR="005B1647" w:rsidRPr="00DB1184" w:rsidRDefault="005B1647" w:rsidP="005B1647">
            <w:pPr>
              <w:pStyle w:val="Tabell"/>
              <w:rPr>
                <w:i/>
                <w:iCs/>
              </w:rPr>
            </w:pPr>
            <w:r w:rsidRPr="00DB1184">
              <w:rPr>
                <w:i/>
                <w:iCs/>
              </w:rPr>
              <w:t>Allmänna bidrag, stöd för migration och integration:</w:t>
            </w:r>
          </w:p>
        </w:tc>
        <w:tc>
          <w:tcPr>
            <w:tcW w:w="708" w:type="pct"/>
            <w:noWrap/>
            <w:hideMark/>
          </w:tcPr>
          <w:p w14:paraId="2031FDDE" w14:textId="77777777" w:rsidR="005B1647" w:rsidRPr="00DB1184"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p>
        </w:tc>
        <w:tc>
          <w:tcPr>
            <w:tcW w:w="839" w:type="pct"/>
            <w:noWrap/>
            <w:hideMark/>
          </w:tcPr>
          <w:p w14:paraId="38E4FCB3" w14:textId="77777777" w:rsidR="005B1647" w:rsidRPr="00DB1184"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r>
      <w:tr w:rsidR="00155607" w14:paraId="0596C230"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453" w:type="pct"/>
            <w:hideMark/>
          </w:tcPr>
          <w:p w14:paraId="17D626C4" w14:textId="77777777" w:rsidR="005B1647" w:rsidRPr="00DB1184" w:rsidRDefault="005B1647" w:rsidP="005B1647">
            <w:pPr>
              <w:pStyle w:val="Tabell"/>
            </w:pPr>
            <w:r w:rsidRPr="00DB1184">
              <w:t>Stöd med anledning till flyktingsituationen till kommuner, Skatteverket</w:t>
            </w:r>
          </w:p>
        </w:tc>
        <w:tc>
          <w:tcPr>
            <w:tcW w:w="708" w:type="pct"/>
            <w:noWrap/>
            <w:hideMark/>
          </w:tcPr>
          <w:p w14:paraId="0D99EBD9" w14:textId="77777777" w:rsidR="005B1647" w:rsidRPr="00DB118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B1184">
              <w:t>4 000</w:t>
            </w:r>
          </w:p>
        </w:tc>
        <w:tc>
          <w:tcPr>
            <w:tcW w:w="839" w:type="pct"/>
            <w:noWrap/>
            <w:hideMark/>
          </w:tcPr>
          <w:p w14:paraId="64F9919C" w14:textId="77777777" w:rsidR="005B1647" w:rsidRPr="00DB118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B1184">
              <w:t>5 600</w:t>
            </w:r>
          </w:p>
        </w:tc>
      </w:tr>
      <w:tr w:rsidR="00155607" w14:paraId="03A45028"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453" w:type="pct"/>
            <w:hideMark/>
          </w:tcPr>
          <w:p w14:paraId="148B3D37" w14:textId="77777777" w:rsidR="005B1647" w:rsidRPr="00DB1184" w:rsidRDefault="005B1647" w:rsidP="005B1647">
            <w:pPr>
              <w:pStyle w:val="Tabell"/>
            </w:pPr>
            <w:r w:rsidRPr="00DB1184">
              <w:t>Stöd med anledning av flyktingsituationen till landsting, Skatteverket</w:t>
            </w:r>
          </w:p>
        </w:tc>
        <w:tc>
          <w:tcPr>
            <w:tcW w:w="708" w:type="pct"/>
            <w:noWrap/>
            <w:hideMark/>
          </w:tcPr>
          <w:p w14:paraId="3CB818BC" w14:textId="77777777" w:rsidR="005B1647" w:rsidRPr="00DB118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B1184">
              <w:t>1 000</w:t>
            </w:r>
          </w:p>
        </w:tc>
        <w:tc>
          <w:tcPr>
            <w:tcW w:w="839" w:type="pct"/>
            <w:noWrap/>
            <w:hideMark/>
          </w:tcPr>
          <w:p w14:paraId="7D99AF26" w14:textId="77777777" w:rsidR="005B1647" w:rsidRPr="00DB118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B1184">
              <w:t>1 400</w:t>
            </w:r>
          </w:p>
        </w:tc>
      </w:tr>
      <w:tr w:rsidR="00155607" w14:paraId="51A3C228"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453" w:type="pct"/>
            <w:hideMark/>
          </w:tcPr>
          <w:p w14:paraId="5904F35F" w14:textId="77777777" w:rsidR="005B1647" w:rsidRPr="00DB1184" w:rsidRDefault="005B1647" w:rsidP="005B1647">
            <w:pPr>
              <w:pStyle w:val="Tabell"/>
            </w:pPr>
            <w:r w:rsidRPr="00DB1184">
              <w:lastRenderedPageBreak/>
              <w:t>Del av kommunalekonomisk utjämning, stöd med anledning till flyktingsituationen till kommuner, Skatteverket</w:t>
            </w:r>
          </w:p>
        </w:tc>
        <w:tc>
          <w:tcPr>
            <w:tcW w:w="708" w:type="pct"/>
            <w:noWrap/>
            <w:hideMark/>
          </w:tcPr>
          <w:p w14:paraId="2DF96179" w14:textId="77777777" w:rsidR="005B1647" w:rsidRPr="00DB118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B1184">
              <w:t>3 500</w:t>
            </w:r>
          </w:p>
        </w:tc>
        <w:tc>
          <w:tcPr>
            <w:tcW w:w="839" w:type="pct"/>
            <w:noWrap/>
            <w:hideMark/>
          </w:tcPr>
          <w:p w14:paraId="531D3041" w14:textId="77777777" w:rsidR="005B1647" w:rsidRPr="00DB118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B1184">
              <w:t>2 100</w:t>
            </w:r>
          </w:p>
        </w:tc>
      </w:tr>
      <w:tr w:rsidR="00155607" w14:paraId="125C5825"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453" w:type="pct"/>
            <w:hideMark/>
          </w:tcPr>
          <w:p w14:paraId="6B8D9982" w14:textId="77777777" w:rsidR="005B1647" w:rsidRPr="00DB1184" w:rsidRDefault="005B1647" w:rsidP="005B1647">
            <w:pPr>
              <w:pStyle w:val="Tabell"/>
            </w:pPr>
            <w:r w:rsidRPr="00DB1184">
              <w:t>Del av kommunalekonomisk utjämning, stöd med anledning till flyktingsituationen till landsting, Skatteverket</w:t>
            </w:r>
          </w:p>
        </w:tc>
        <w:tc>
          <w:tcPr>
            <w:tcW w:w="708" w:type="pct"/>
            <w:noWrap/>
            <w:hideMark/>
          </w:tcPr>
          <w:p w14:paraId="32470078" w14:textId="77777777" w:rsidR="005B1647" w:rsidRPr="00DB118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B1184">
              <w:t>1 500</w:t>
            </w:r>
          </w:p>
        </w:tc>
        <w:tc>
          <w:tcPr>
            <w:tcW w:w="839" w:type="pct"/>
            <w:noWrap/>
            <w:hideMark/>
          </w:tcPr>
          <w:p w14:paraId="68E9D954" w14:textId="77777777" w:rsidR="005B1647" w:rsidRPr="00DB118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B1184">
              <w:t>900</w:t>
            </w:r>
          </w:p>
        </w:tc>
      </w:tr>
      <w:tr w:rsidR="00155607" w14:paraId="7BAE2E39"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453" w:type="pct"/>
            <w:hideMark/>
          </w:tcPr>
          <w:p w14:paraId="271E9658" w14:textId="4374375F" w:rsidR="005B1647" w:rsidRPr="00DB1184" w:rsidRDefault="005B1647" w:rsidP="005B1647">
            <w:pPr>
              <w:pStyle w:val="Tabell"/>
              <w:rPr>
                <w:b/>
                <w:bCs/>
                <w:i/>
                <w:iCs/>
              </w:rPr>
            </w:pPr>
            <w:r w:rsidRPr="00DB1184">
              <w:rPr>
                <w:b/>
                <w:bCs/>
                <w:i/>
                <w:iCs/>
              </w:rPr>
              <w:t>Summa allmänna bidrag till kommuner, stöd för migration och integration:</w:t>
            </w:r>
          </w:p>
        </w:tc>
        <w:tc>
          <w:tcPr>
            <w:tcW w:w="708" w:type="pct"/>
            <w:noWrap/>
            <w:hideMark/>
          </w:tcPr>
          <w:p w14:paraId="5B7A6963" w14:textId="77777777" w:rsidR="005B1647" w:rsidRPr="00DB1184"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i/>
                <w:iCs/>
              </w:rPr>
            </w:pPr>
            <w:r w:rsidRPr="00DB1184">
              <w:rPr>
                <w:b/>
                <w:bCs/>
                <w:i/>
                <w:iCs/>
              </w:rPr>
              <w:t>10 000</w:t>
            </w:r>
          </w:p>
        </w:tc>
        <w:tc>
          <w:tcPr>
            <w:tcW w:w="839" w:type="pct"/>
            <w:noWrap/>
            <w:hideMark/>
          </w:tcPr>
          <w:p w14:paraId="0229D662" w14:textId="77777777" w:rsidR="005B1647" w:rsidRPr="00DB1184"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i/>
                <w:iCs/>
              </w:rPr>
            </w:pPr>
            <w:r w:rsidRPr="00DB1184">
              <w:rPr>
                <w:b/>
                <w:bCs/>
                <w:i/>
                <w:iCs/>
              </w:rPr>
              <w:t>10 000</w:t>
            </w:r>
          </w:p>
        </w:tc>
      </w:tr>
      <w:tr w:rsidR="00155607" w14:paraId="6430360B"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453" w:type="pct"/>
            <w:noWrap/>
            <w:hideMark/>
          </w:tcPr>
          <w:p w14:paraId="42416853" w14:textId="77777777" w:rsidR="005B1647" w:rsidRPr="00DB1184" w:rsidRDefault="005B1647" w:rsidP="005B1647">
            <w:pPr>
              <w:pStyle w:val="Tabell"/>
              <w:rPr>
                <w:b/>
                <w:bCs/>
                <w:i/>
                <w:iCs/>
              </w:rPr>
            </w:pPr>
            <w:r w:rsidRPr="00DB1184">
              <w:rPr>
                <w:b/>
                <w:bCs/>
                <w:i/>
                <w:iCs/>
              </w:rPr>
              <w:t>Summa allmänna bidrag till kommuner</w:t>
            </w:r>
          </w:p>
        </w:tc>
        <w:tc>
          <w:tcPr>
            <w:tcW w:w="708" w:type="pct"/>
            <w:noWrap/>
            <w:hideMark/>
          </w:tcPr>
          <w:p w14:paraId="624BFEE2" w14:textId="43CDB5D3" w:rsidR="005B1647" w:rsidRPr="00DB1184"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i/>
                <w:iCs/>
              </w:rPr>
            </w:pPr>
            <w:r w:rsidRPr="00DB1184">
              <w:rPr>
                <w:b/>
                <w:bCs/>
                <w:i/>
                <w:iCs/>
              </w:rPr>
              <w:t>21</w:t>
            </w:r>
            <w:r>
              <w:rPr>
                <w:b/>
                <w:bCs/>
                <w:i/>
                <w:iCs/>
              </w:rPr>
              <w:t>2</w:t>
            </w:r>
            <w:r w:rsidRPr="00DB1184">
              <w:rPr>
                <w:b/>
                <w:bCs/>
                <w:i/>
                <w:iCs/>
              </w:rPr>
              <w:t xml:space="preserve"> </w:t>
            </w:r>
            <w:r>
              <w:rPr>
                <w:b/>
                <w:bCs/>
                <w:i/>
                <w:iCs/>
              </w:rPr>
              <w:t>7</w:t>
            </w:r>
            <w:r w:rsidRPr="00DB1184">
              <w:rPr>
                <w:b/>
                <w:bCs/>
                <w:i/>
                <w:iCs/>
              </w:rPr>
              <w:t>40</w:t>
            </w:r>
          </w:p>
        </w:tc>
        <w:tc>
          <w:tcPr>
            <w:tcW w:w="839" w:type="pct"/>
            <w:noWrap/>
            <w:hideMark/>
          </w:tcPr>
          <w:p w14:paraId="187E0FED" w14:textId="77777777" w:rsidR="005B1647" w:rsidRPr="00DB1184"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i/>
                <w:iCs/>
              </w:rPr>
            </w:pPr>
            <w:r w:rsidRPr="00DB1184">
              <w:rPr>
                <w:b/>
                <w:bCs/>
                <w:i/>
                <w:iCs/>
              </w:rPr>
              <w:t>200 146</w:t>
            </w:r>
          </w:p>
        </w:tc>
      </w:tr>
      <w:tr w:rsidR="00155607" w14:paraId="28962F38"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453" w:type="pct"/>
            <w:hideMark/>
          </w:tcPr>
          <w:p w14:paraId="4C20A9B8" w14:textId="77777777" w:rsidR="005B1647" w:rsidRPr="00DB1184" w:rsidRDefault="005B1647" w:rsidP="005B1647">
            <w:pPr>
              <w:pStyle w:val="Tabell"/>
              <w:rPr>
                <w:b/>
                <w:bCs/>
                <w:i/>
                <w:iCs/>
              </w:rPr>
            </w:pPr>
            <w:r w:rsidRPr="00DB1184">
              <w:rPr>
                <w:b/>
                <w:bCs/>
                <w:i/>
                <w:iCs/>
              </w:rPr>
              <w:t>Migration och integration, Migrationsverket</w:t>
            </w:r>
          </w:p>
        </w:tc>
        <w:tc>
          <w:tcPr>
            <w:tcW w:w="708" w:type="pct"/>
            <w:noWrap/>
            <w:hideMark/>
          </w:tcPr>
          <w:p w14:paraId="1C1BE89D" w14:textId="77777777" w:rsidR="005B1647" w:rsidRPr="00DB1184"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i/>
                <w:iCs/>
              </w:rPr>
            </w:pPr>
          </w:p>
        </w:tc>
        <w:tc>
          <w:tcPr>
            <w:tcW w:w="839" w:type="pct"/>
            <w:noWrap/>
            <w:hideMark/>
          </w:tcPr>
          <w:p w14:paraId="75B790AB" w14:textId="77777777" w:rsidR="005B1647" w:rsidRPr="00DB1184"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r>
      <w:tr w:rsidR="00155607" w14:paraId="249E4E6A"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453" w:type="pct"/>
            <w:hideMark/>
          </w:tcPr>
          <w:p w14:paraId="01D7C788" w14:textId="77777777" w:rsidR="005B1647" w:rsidRPr="00DB1184" w:rsidRDefault="005B1647" w:rsidP="005B1647">
            <w:pPr>
              <w:pStyle w:val="Tabell"/>
            </w:pPr>
            <w:r w:rsidRPr="00DB1184">
              <w:t>Ersättningar och bostadskostnader inkl. periodiseringar, Migrationsverket</w:t>
            </w:r>
          </w:p>
        </w:tc>
        <w:tc>
          <w:tcPr>
            <w:tcW w:w="708" w:type="pct"/>
            <w:noWrap/>
            <w:hideMark/>
          </w:tcPr>
          <w:p w14:paraId="4E0E5A39" w14:textId="77777777" w:rsidR="005B1647" w:rsidRPr="00DB118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B1184">
              <w:t>2 266</w:t>
            </w:r>
          </w:p>
        </w:tc>
        <w:tc>
          <w:tcPr>
            <w:tcW w:w="839" w:type="pct"/>
            <w:noWrap/>
            <w:hideMark/>
          </w:tcPr>
          <w:p w14:paraId="17A82C8B" w14:textId="77777777" w:rsidR="005B1647" w:rsidRPr="00DB118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B1184">
              <w:t>4 468</w:t>
            </w:r>
          </w:p>
        </w:tc>
      </w:tr>
      <w:tr w:rsidR="00155607" w14:paraId="6832EE87"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453" w:type="pct"/>
            <w:hideMark/>
          </w:tcPr>
          <w:p w14:paraId="01130C12" w14:textId="77777777" w:rsidR="005B1647" w:rsidRPr="00DB1184" w:rsidRDefault="005B1647" w:rsidP="005B1647">
            <w:pPr>
              <w:pStyle w:val="Tabell"/>
            </w:pPr>
            <w:r w:rsidRPr="00DB1184">
              <w:t>Kommunersättningar vid flyktingmottagande, Migrationsverket</w:t>
            </w:r>
          </w:p>
        </w:tc>
        <w:tc>
          <w:tcPr>
            <w:tcW w:w="708" w:type="pct"/>
            <w:noWrap/>
            <w:hideMark/>
          </w:tcPr>
          <w:p w14:paraId="52C2C755" w14:textId="77777777" w:rsidR="005B1647" w:rsidRPr="00DB118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B1184">
              <w:t>11 508</w:t>
            </w:r>
          </w:p>
        </w:tc>
        <w:tc>
          <w:tcPr>
            <w:tcW w:w="839" w:type="pct"/>
            <w:noWrap/>
            <w:hideMark/>
          </w:tcPr>
          <w:p w14:paraId="1565FBF2" w14:textId="77777777" w:rsidR="005B1647" w:rsidRPr="00DB118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B1184">
              <w:t>16 051</w:t>
            </w:r>
          </w:p>
        </w:tc>
      </w:tr>
      <w:tr w:rsidR="00155607" w14:paraId="04F5AFD3"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453" w:type="pct"/>
            <w:hideMark/>
          </w:tcPr>
          <w:p w14:paraId="20BC304A" w14:textId="44DCB876" w:rsidR="005B1647" w:rsidRPr="00DB1184" w:rsidRDefault="005B1647" w:rsidP="005B1647">
            <w:pPr>
              <w:pStyle w:val="Tabell"/>
            </w:pPr>
            <w:r w:rsidRPr="00DB1184">
              <w:t>Tillfälligt stöd till kommuner för ensamkommande unga asylsökande m</w:t>
            </w:r>
            <w:r>
              <w:t>.</w:t>
            </w:r>
            <w:r w:rsidRPr="00DB1184">
              <w:t>fl</w:t>
            </w:r>
            <w:r>
              <w:t>.</w:t>
            </w:r>
            <w:r w:rsidRPr="00DB1184">
              <w:t>, Migrationsverket</w:t>
            </w:r>
          </w:p>
        </w:tc>
        <w:tc>
          <w:tcPr>
            <w:tcW w:w="708" w:type="pct"/>
            <w:noWrap/>
            <w:hideMark/>
          </w:tcPr>
          <w:p w14:paraId="6E95546E" w14:textId="77777777" w:rsidR="005B1647" w:rsidRPr="00DB118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B1184">
              <w:t>195</w:t>
            </w:r>
          </w:p>
        </w:tc>
        <w:tc>
          <w:tcPr>
            <w:tcW w:w="839" w:type="pct"/>
            <w:noWrap/>
            <w:hideMark/>
          </w:tcPr>
          <w:p w14:paraId="71D50016" w14:textId="77777777" w:rsidR="005B1647" w:rsidRPr="00DB118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B1184">
              <w:t>396</w:t>
            </w:r>
          </w:p>
        </w:tc>
      </w:tr>
      <w:tr w:rsidR="00155607" w14:paraId="6066F204"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453" w:type="pct"/>
            <w:hideMark/>
          </w:tcPr>
          <w:p w14:paraId="7A4605C6" w14:textId="77777777" w:rsidR="005B1647" w:rsidRPr="00DB1184" w:rsidRDefault="005B1647" w:rsidP="005B1647">
            <w:pPr>
              <w:pStyle w:val="Tabell"/>
              <w:rPr>
                <w:b/>
                <w:bCs/>
                <w:i/>
                <w:iCs/>
              </w:rPr>
            </w:pPr>
            <w:r w:rsidRPr="00DB1184">
              <w:rPr>
                <w:b/>
                <w:bCs/>
                <w:i/>
                <w:iCs/>
              </w:rPr>
              <w:t>Summa migration och integration vid Migrationsverket till kommuner och landsting</w:t>
            </w:r>
          </w:p>
        </w:tc>
        <w:tc>
          <w:tcPr>
            <w:tcW w:w="708" w:type="pct"/>
            <w:noWrap/>
            <w:hideMark/>
          </w:tcPr>
          <w:p w14:paraId="6B586FDE" w14:textId="77777777" w:rsidR="005B1647" w:rsidRPr="00DB1184"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i/>
                <w:iCs/>
              </w:rPr>
            </w:pPr>
            <w:r w:rsidRPr="00DB1184">
              <w:rPr>
                <w:b/>
                <w:bCs/>
                <w:i/>
                <w:iCs/>
              </w:rPr>
              <w:t>13 969</w:t>
            </w:r>
          </w:p>
        </w:tc>
        <w:tc>
          <w:tcPr>
            <w:tcW w:w="839" w:type="pct"/>
            <w:noWrap/>
            <w:hideMark/>
          </w:tcPr>
          <w:p w14:paraId="3AC88A11" w14:textId="77777777" w:rsidR="005B1647" w:rsidRPr="00DB1184"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i/>
                <w:iCs/>
              </w:rPr>
            </w:pPr>
            <w:r w:rsidRPr="00DB1184">
              <w:rPr>
                <w:b/>
                <w:bCs/>
                <w:i/>
                <w:iCs/>
              </w:rPr>
              <w:t>20 915</w:t>
            </w:r>
          </w:p>
        </w:tc>
      </w:tr>
      <w:tr w:rsidR="00155607" w14:paraId="685F5E6A"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453" w:type="pct"/>
            <w:hideMark/>
          </w:tcPr>
          <w:p w14:paraId="52892318" w14:textId="77777777" w:rsidR="005B1647" w:rsidRPr="00DB1184" w:rsidRDefault="005B1647" w:rsidP="005B1647">
            <w:pPr>
              <w:pStyle w:val="Tabell"/>
              <w:rPr>
                <w:b/>
                <w:bCs/>
                <w:i/>
                <w:iCs/>
              </w:rPr>
            </w:pPr>
            <w:r w:rsidRPr="00DB1184">
              <w:rPr>
                <w:b/>
                <w:bCs/>
                <w:i/>
                <w:iCs/>
              </w:rPr>
              <w:t>Hälso- och sjukvårdspolitik</w:t>
            </w:r>
          </w:p>
        </w:tc>
        <w:tc>
          <w:tcPr>
            <w:tcW w:w="708" w:type="pct"/>
            <w:noWrap/>
            <w:hideMark/>
          </w:tcPr>
          <w:p w14:paraId="72143E76" w14:textId="77777777" w:rsidR="005B1647" w:rsidRPr="00DB1184"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i/>
                <w:iCs/>
              </w:rPr>
            </w:pPr>
          </w:p>
        </w:tc>
        <w:tc>
          <w:tcPr>
            <w:tcW w:w="839" w:type="pct"/>
            <w:noWrap/>
            <w:hideMark/>
          </w:tcPr>
          <w:p w14:paraId="0DAD208B" w14:textId="77777777" w:rsidR="005B1647" w:rsidRPr="00DB1184"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r>
      <w:tr w:rsidR="00155607" w14:paraId="2DB5F5FB"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453" w:type="pct"/>
            <w:hideMark/>
          </w:tcPr>
          <w:p w14:paraId="5E150BD6" w14:textId="77777777" w:rsidR="005B1647" w:rsidRPr="00DB1184" w:rsidRDefault="005B1647" w:rsidP="005B1647">
            <w:pPr>
              <w:pStyle w:val="Tabell"/>
            </w:pPr>
            <w:r w:rsidRPr="00DB1184">
              <w:t>Bidrag till läkemedelsförmånerna m.m., Kammarkollegiet</w:t>
            </w:r>
          </w:p>
        </w:tc>
        <w:tc>
          <w:tcPr>
            <w:tcW w:w="708" w:type="pct"/>
            <w:noWrap/>
            <w:hideMark/>
          </w:tcPr>
          <w:p w14:paraId="6873E748" w14:textId="77777777" w:rsidR="005B1647" w:rsidRPr="00DB118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B1184">
              <w:t>28 428</w:t>
            </w:r>
          </w:p>
        </w:tc>
        <w:tc>
          <w:tcPr>
            <w:tcW w:w="839" w:type="pct"/>
            <w:noWrap/>
            <w:hideMark/>
          </w:tcPr>
          <w:p w14:paraId="417CAD7E" w14:textId="77777777" w:rsidR="005B1647" w:rsidRPr="00DB118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B1184">
              <w:t>27 067</w:t>
            </w:r>
          </w:p>
        </w:tc>
      </w:tr>
      <w:tr w:rsidR="00155607" w14:paraId="38AA601F"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453" w:type="pct"/>
            <w:hideMark/>
          </w:tcPr>
          <w:p w14:paraId="33666F97" w14:textId="77777777" w:rsidR="005B1647" w:rsidRPr="00DB1184" w:rsidRDefault="005B1647" w:rsidP="005B1647">
            <w:pPr>
              <w:pStyle w:val="Tabell"/>
            </w:pPr>
            <w:r w:rsidRPr="00DB1184">
              <w:t>Förlossningsvård och kvinnors hälsa, Kammarkollegiet</w:t>
            </w:r>
          </w:p>
        </w:tc>
        <w:tc>
          <w:tcPr>
            <w:tcW w:w="708" w:type="pct"/>
            <w:noWrap/>
            <w:hideMark/>
          </w:tcPr>
          <w:p w14:paraId="7BD3C11A" w14:textId="77777777" w:rsidR="005B1647" w:rsidRPr="00DB118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B1184">
              <w:t>1 365</w:t>
            </w:r>
          </w:p>
        </w:tc>
        <w:tc>
          <w:tcPr>
            <w:tcW w:w="839" w:type="pct"/>
            <w:noWrap/>
            <w:hideMark/>
          </w:tcPr>
          <w:p w14:paraId="05A40D11" w14:textId="77777777" w:rsidR="005B1647" w:rsidRPr="00DB118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B1184">
              <w:t>1 571</w:t>
            </w:r>
          </w:p>
        </w:tc>
      </w:tr>
      <w:tr w:rsidR="00155607" w14:paraId="7B36591A"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453" w:type="pct"/>
            <w:hideMark/>
          </w:tcPr>
          <w:p w14:paraId="71AA6DC0" w14:textId="77777777" w:rsidR="005B1647" w:rsidRPr="00DB1184" w:rsidRDefault="005B1647" w:rsidP="005B1647">
            <w:pPr>
              <w:pStyle w:val="Tabell"/>
            </w:pPr>
            <w:r w:rsidRPr="00DB1184">
              <w:t>Tandvårdsförmåner m.m., Försäkringskassan</w:t>
            </w:r>
          </w:p>
        </w:tc>
        <w:tc>
          <w:tcPr>
            <w:tcW w:w="708" w:type="pct"/>
            <w:noWrap/>
            <w:hideMark/>
          </w:tcPr>
          <w:p w14:paraId="324158CF" w14:textId="77777777" w:rsidR="005B1647" w:rsidRPr="00DB118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B1184">
              <w:t>1 858</w:t>
            </w:r>
          </w:p>
        </w:tc>
        <w:tc>
          <w:tcPr>
            <w:tcW w:w="839" w:type="pct"/>
            <w:noWrap/>
            <w:hideMark/>
          </w:tcPr>
          <w:p w14:paraId="0FF8DE89" w14:textId="77777777" w:rsidR="005B1647" w:rsidRPr="00DB118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B1184">
              <w:t>1 908</w:t>
            </w:r>
          </w:p>
        </w:tc>
      </w:tr>
      <w:tr w:rsidR="00155607" w14:paraId="6F054476"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453" w:type="pct"/>
            <w:hideMark/>
          </w:tcPr>
          <w:p w14:paraId="4CEF22CB" w14:textId="629D71A3" w:rsidR="005B1647" w:rsidRPr="00DB1184" w:rsidRDefault="005B1647" w:rsidP="005B1647">
            <w:pPr>
              <w:pStyle w:val="Tabell"/>
            </w:pPr>
            <w:r w:rsidRPr="00DB1184">
              <w:t>Patien</w:t>
            </w:r>
            <w:r>
              <w:t>t</w:t>
            </w:r>
            <w:r w:rsidRPr="00DB1184">
              <w:t>miljarden, Kammarkollegiet</w:t>
            </w:r>
          </w:p>
        </w:tc>
        <w:tc>
          <w:tcPr>
            <w:tcW w:w="708" w:type="pct"/>
            <w:noWrap/>
            <w:hideMark/>
          </w:tcPr>
          <w:p w14:paraId="0D169313" w14:textId="77777777" w:rsidR="005B1647" w:rsidRPr="00DB118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B1184">
              <w:t>1 000</w:t>
            </w:r>
          </w:p>
        </w:tc>
        <w:tc>
          <w:tcPr>
            <w:tcW w:w="839" w:type="pct"/>
            <w:noWrap/>
            <w:hideMark/>
          </w:tcPr>
          <w:p w14:paraId="361504C3" w14:textId="77777777" w:rsidR="005B1647" w:rsidRPr="00DB118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B1184">
              <w:t>998</w:t>
            </w:r>
          </w:p>
        </w:tc>
      </w:tr>
      <w:tr w:rsidR="00155607" w14:paraId="3820532F"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453" w:type="pct"/>
            <w:hideMark/>
          </w:tcPr>
          <w:p w14:paraId="2E2537AB" w14:textId="77777777" w:rsidR="005B1647" w:rsidRPr="00DB1184" w:rsidRDefault="005B1647" w:rsidP="005B1647">
            <w:pPr>
              <w:pStyle w:val="Tabell"/>
            </w:pPr>
            <w:r w:rsidRPr="00DB1184">
              <w:t>Personalsatsning, Kammarkollegiet</w:t>
            </w:r>
          </w:p>
        </w:tc>
        <w:tc>
          <w:tcPr>
            <w:tcW w:w="708" w:type="pct"/>
            <w:noWrap/>
            <w:hideMark/>
          </w:tcPr>
          <w:p w14:paraId="64D57389" w14:textId="77777777" w:rsidR="005B1647" w:rsidRPr="00DB118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B1184">
              <w:t>1 978</w:t>
            </w:r>
          </w:p>
        </w:tc>
        <w:tc>
          <w:tcPr>
            <w:tcW w:w="839" w:type="pct"/>
            <w:noWrap/>
            <w:hideMark/>
          </w:tcPr>
          <w:p w14:paraId="6BBE357E" w14:textId="77777777" w:rsidR="005B1647" w:rsidRPr="00DB118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B1184">
              <w:t>1 999</w:t>
            </w:r>
          </w:p>
        </w:tc>
      </w:tr>
      <w:tr w:rsidR="00155607" w14:paraId="4B2416B4"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453" w:type="pct"/>
            <w:hideMark/>
          </w:tcPr>
          <w:p w14:paraId="41D0C0B4" w14:textId="77777777" w:rsidR="005B1647" w:rsidRPr="00DB1184" w:rsidRDefault="005B1647" w:rsidP="005B1647">
            <w:pPr>
              <w:pStyle w:val="Tabell"/>
            </w:pPr>
            <w:r w:rsidRPr="00DB1184">
              <w:t>Professionsmiljard, Kammarkollegiet</w:t>
            </w:r>
          </w:p>
        </w:tc>
        <w:tc>
          <w:tcPr>
            <w:tcW w:w="708" w:type="pct"/>
            <w:noWrap/>
            <w:hideMark/>
          </w:tcPr>
          <w:p w14:paraId="007D8958" w14:textId="77777777" w:rsidR="005B1647" w:rsidRPr="00DB118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B1184">
              <w:t>972</w:t>
            </w:r>
          </w:p>
        </w:tc>
        <w:tc>
          <w:tcPr>
            <w:tcW w:w="839" w:type="pct"/>
            <w:noWrap/>
            <w:hideMark/>
          </w:tcPr>
          <w:p w14:paraId="6B0AA12D" w14:textId="77777777" w:rsidR="005B1647" w:rsidRPr="00DB118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B1184">
              <w:t>974</w:t>
            </w:r>
          </w:p>
        </w:tc>
      </w:tr>
      <w:tr w:rsidR="00155607" w14:paraId="4287CF0F"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453" w:type="pct"/>
            <w:hideMark/>
          </w:tcPr>
          <w:p w14:paraId="5DEEE49A" w14:textId="77777777" w:rsidR="005B1647" w:rsidRPr="00DB1184" w:rsidRDefault="005B1647" w:rsidP="005B1647">
            <w:pPr>
              <w:pStyle w:val="Tabell"/>
            </w:pPr>
            <w:r w:rsidRPr="00DB1184">
              <w:t>Prestationsbundna insatser för att korta vårdköerna</w:t>
            </w:r>
          </w:p>
        </w:tc>
        <w:tc>
          <w:tcPr>
            <w:tcW w:w="708" w:type="pct"/>
            <w:noWrap/>
            <w:hideMark/>
          </w:tcPr>
          <w:p w14:paraId="30C4BE1D" w14:textId="77777777" w:rsidR="005B1647" w:rsidRPr="00DB118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B1184">
              <w:t>1 600</w:t>
            </w:r>
          </w:p>
        </w:tc>
        <w:tc>
          <w:tcPr>
            <w:tcW w:w="839" w:type="pct"/>
            <w:noWrap/>
            <w:hideMark/>
          </w:tcPr>
          <w:p w14:paraId="06BE3408" w14:textId="77777777" w:rsidR="005B1647" w:rsidRPr="00DB118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B1184">
              <w:t>0</w:t>
            </w:r>
          </w:p>
        </w:tc>
      </w:tr>
      <w:tr w:rsidR="00155607" w14:paraId="6F1F39DA"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453" w:type="pct"/>
            <w:hideMark/>
          </w:tcPr>
          <w:p w14:paraId="0479B298" w14:textId="77777777" w:rsidR="005B1647" w:rsidRPr="00DB1184" w:rsidRDefault="005B1647" w:rsidP="005B1647">
            <w:pPr>
              <w:pStyle w:val="Tabell"/>
              <w:rPr>
                <w:b/>
                <w:bCs/>
                <w:i/>
                <w:iCs/>
              </w:rPr>
            </w:pPr>
            <w:r w:rsidRPr="00DB1184">
              <w:rPr>
                <w:b/>
                <w:bCs/>
                <w:i/>
                <w:iCs/>
              </w:rPr>
              <w:t>Summa Hälso- och sjukvårdspolitik till kommuner</w:t>
            </w:r>
          </w:p>
        </w:tc>
        <w:tc>
          <w:tcPr>
            <w:tcW w:w="708" w:type="pct"/>
            <w:noWrap/>
            <w:hideMark/>
          </w:tcPr>
          <w:p w14:paraId="4BC529B7" w14:textId="77777777" w:rsidR="005B1647" w:rsidRPr="002876BB"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i/>
                <w:iCs/>
              </w:rPr>
            </w:pPr>
            <w:r w:rsidRPr="002876BB">
              <w:rPr>
                <w:b/>
                <w:bCs/>
                <w:i/>
                <w:iCs/>
              </w:rPr>
              <w:t>37 201</w:t>
            </w:r>
          </w:p>
        </w:tc>
        <w:tc>
          <w:tcPr>
            <w:tcW w:w="839" w:type="pct"/>
            <w:noWrap/>
            <w:hideMark/>
          </w:tcPr>
          <w:p w14:paraId="65DE29AB" w14:textId="77777777" w:rsidR="005B1647" w:rsidRPr="002876BB"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i/>
                <w:iCs/>
              </w:rPr>
            </w:pPr>
            <w:r w:rsidRPr="002876BB">
              <w:rPr>
                <w:b/>
                <w:bCs/>
                <w:i/>
                <w:iCs/>
              </w:rPr>
              <w:t>34 517</w:t>
            </w:r>
          </w:p>
        </w:tc>
      </w:tr>
      <w:tr w:rsidR="00155607" w14:paraId="1BFB645F"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453" w:type="pct"/>
            <w:hideMark/>
          </w:tcPr>
          <w:p w14:paraId="67895FDA" w14:textId="77777777" w:rsidR="005B1647" w:rsidRPr="00DB1184" w:rsidRDefault="005B1647" w:rsidP="005B1647">
            <w:pPr>
              <w:pStyle w:val="Tabell"/>
              <w:rPr>
                <w:b/>
                <w:bCs/>
                <w:i/>
                <w:iCs/>
              </w:rPr>
            </w:pPr>
            <w:r w:rsidRPr="00DB1184">
              <w:rPr>
                <w:b/>
                <w:bCs/>
                <w:i/>
                <w:iCs/>
              </w:rPr>
              <w:t xml:space="preserve">Arbetsmarknadspolitik </w:t>
            </w:r>
          </w:p>
        </w:tc>
        <w:tc>
          <w:tcPr>
            <w:tcW w:w="708" w:type="pct"/>
            <w:noWrap/>
            <w:hideMark/>
          </w:tcPr>
          <w:p w14:paraId="1C2F2CD4" w14:textId="77777777" w:rsidR="005B1647" w:rsidRPr="00DB1184"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i/>
                <w:iCs/>
              </w:rPr>
            </w:pPr>
          </w:p>
        </w:tc>
        <w:tc>
          <w:tcPr>
            <w:tcW w:w="839" w:type="pct"/>
            <w:noWrap/>
            <w:hideMark/>
          </w:tcPr>
          <w:p w14:paraId="58D77371" w14:textId="77777777" w:rsidR="005B1647" w:rsidRPr="00DB1184"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r>
      <w:tr w:rsidR="00155607" w14:paraId="164653E0"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453" w:type="pct"/>
            <w:noWrap/>
            <w:hideMark/>
          </w:tcPr>
          <w:p w14:paraId="00283F57" w14:textId="77777777" w:rsidR="005B1647" w:rsidRPr="00DB1184" w:rsidRDefault="005B1647" w:rsidP="005B1647">
            <w:pPr>
              <w:pStyle w:val="Tabell"/>
            </w:pPr>
            <w:r w:rsidRPr="00DB1184">
              <w:t>Arbetsmarknad, Arbetsförmedlingen</w:t>
            </w:r>
          </w:p>
        </w:tc>
        <w:tc>
          <w:tcPr>
            <w:tcW w:w="708" w:type="pct"/>
            <w:noWrap/>
            <w:hideMark/>
          </w:tcPr>
          <w:p w14:paraId="23128F39" w14:textId="77777777" w:rsidR="005B1647" w:rsidRPr="00DB118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B1184">
              <w:t>3 147</w:t>
            </w:r>
          </w:p>
        </w:tc>
        <w:tc>
          <w:tcPr>
            <w:tcW w:w="839" w:type="pct"/>
            <w:noWrap/>
            <w:hideMark/>
          </w:tcPr>
          <w:p w14:paraId="1A0D5467" w14:textId="77777777" w:rsidR="005B1647" w:rsidRPr="00DB118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B1184">
              <w:t>6 349</w:t>
            </w:r>
          </w:p>
        </w:tc>
      </w:tr>
      <w:tr w:rsidR="00155607" w14:paraId="230C772B"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453" w:type="pct"/>
            <w:noWrap/>
            <w:hideMark/>
          </w:tcPr>
          <w:p w14:paraId="1BFF2D8F" w14:textId="77777777" w:rsidR="005B1647" w:rsidRPr="002876BB" w:rsidRDefault="005B1647" w:rsidP="005B1647">
            <w:pPr>
              <w:pStyle w:val="Tabell"/>
            </w:pPr>
            <w:r w:rsidRPr="002876BB">
              <w:t>varav: Lönebidrag m.m.</w:t>
            </w:r>
          </w:p>
        </w:tc>
        <w:tc>
          <w:tcPr>
            <w:tcW w:w="708" w:type="pct"/>
            <w:noWrap/>
            <w:hideMark/>
          </w:tcPr>
          <w:p w14:paraId="278393D4" w14:textId="77777777" w:rsidR="005B1647" w:rsidRPr="00DB118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B1184">
              <w:t>2 550</w:t>
            </w:r>
          </w:p>
        </w:tc>
        <w:tc>
          <w:tcPr>
            <w:tcW w:w="839" w:type="pct"/>
            <w:noWrap/>
            <w:hideMark/>
          </w:tcPr>
          <w:p w14:paraId="7DCAED6D" w14:textId="77777777" w:rsidR="005B1647" w:rsidRPr="00DB118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B1184">
              <w:t>2 306</w:t>
            </w:r>
          </w:p>
        </w:tc>
      </w:tr>
      <w:tr w:rsidR="00155607" w14:paraId="30446857"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453" w:type="pct"/>
            <w:hideMark/>
          </w:tcPr>
          <w:p w14:paraId="3548FC78" w14:textId="77777777" w:rsidR="005B1647" w:rsidRPr="00DB1184" w:rsidRDefault="005B1647" w:rsidP="005B1647">
            <w:pPr>
              <w:pStyle w:val="Tabell"/>
              <w:rPr>
                <w:b/>
                <w:bCs/>
                <w:i/>
                <w:iCs/>
              </w:rPr>
            </w:pPr>
            <w:r w:rsidRPr="00DB1184">
              <w:rPr>
                <w:b/>
                <w:bCs/>
                <w:i/>
                <w:iCs/>
              </w:rPr>
              <w:t xml:space="preserve">Summa arbetsmarknadspolitik till kommuner </w:t>
            </w:r>
          </w:p>
        </w:tc>
        <w:tc>
          <w:tcPr>
            <w:tcW w:w="708" w:type="pct"/>
            <w:noWrap/>
            <w:hideMark/>
          </w:tcPr>
          <w:p w14:paraId="4C0A4EDA" w14:textId="77777777" w:rsidR="005B1647" w:rsidRPr="002876BB"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i/>
                <w:iCs/>
              </w:rPr>
            </w:pPr>
            <w:r w:rsidRPr="002876BB">
              <w:rPr>
                <w:b/>
                <w:bCs/>
                <w:i/>
                <w:iCs/>
              </w:rPr>
              <w:t>3 147</w:t>
            </w:r>
          </w:p>
        </w:tc>
        <w:tc>
          <w:tcPr>
            <w:tcW w:w="839" w:type="pct"/>
            <w:noWrap/>
            <w:hideMark/>
          </w:tcPr>
          <w:p w14:paraId="427FD112" w14:textId="77777777" w:rsidR="005B1647" w:rsidRPr="002876BB"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i/>
                <w:iCs/>
              </w:rPr>
            </w:pPr>
            <w:r w:rsidRPr="002876BB">
              <w:rPr>
                <w:b/>
                <w:bCs/>
                <w:i/>
                <w:iCs/>
              </w:rPr>
              <w:t>6 349</w:t>
            </w:r>
          </w:p>
        </w:tc>
      </w:tr>
      <w:tr w:rsidR="00155607" w14:paraId="4B63A287"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453" w:type="pct"/>
            <w:hideMark/>
          </w:tcPr>
          <w:p w14:paraId="122BE796" w14:textId="77777777" w:rsidR="005B1647" w:rsidRPr="00DB1184" w:rsidRDefault="005B1647" w:rsidP="005B1647">
            <w:pPr>
              <w:pStyle w:val="Tabell"/>
              <w:rPr>
                <w:b/>
                <w:bCs/>
                <w:i/>
                <w:iCs/>
              </w:rPr>
            </w:pPr>
            <w:r w:rsidRPr="00DB1184">
              <w:rPr>
                <w:b/>
                <w:bCs/>
                <w:i/>
                <w:iCs/>
              </w:rPr>
              <w:t>Skolverket (Barn-, ungdoms- och vuxenutbildning):</w:t>
            </w:r>
          </w:p>
        </w:tc>
        <w:tc>
          <w:tcPr>
            <w:tcW w:w="708" w:type="pct"/>
            <w:noWrap/>
            <w:hideMark/>
          </w:tcPr>
          <w:p w14:paraId="3960155F" w14:textId="77777777" w:rsidR="005B1647" w:rsidRPr="00DB1184"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i/>
                <w:iCs/>
              </w:rPr>
            </w:pPr>
          </w:p>
        </w:tc>
        <w:tc>
          <w:tcPr>
            <w:tcW w:w="839" w:type="pct"/>
            <w:noWrap/>
            <w:hideMark/>
          </w:tcPr>
          <w:p w14:paraId="3620B9F9" w14:textId="77777777" w:rsidR="005B1647" w:rsidRPr="00DB1184"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r>
      <w:tr w:rsidR="00155607" w14:paraId="485EF57A"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453" w:type="pct"/>
            <w:noWrap/>
            <w:hideMark/>
          </w:tcPr>
          <w:p w14:paraId="1EA86EB7" w14:textId="77777777" w:rsidR="005B1647" w:rsidRPr="00DB1184" w:rsidRDefault="005B1647" w:rsidP="005B1647">
            <w:pPr>
              <w:pStyle w:val="Tabell"/>
            </w:pPr>
            <w:r w:rsidRPr="00DB1184">
              <w:t>Maxtaxa i barnomsorgen</w:t>
            </w:r>
          </w:p>
        </w:tc>
        <w:tc>
          <w:tcPr>
            <w:tcW w:w="708" w:type="pct"/>
            <w:noWrap/>
            <w:hideMark/>
          </w:tcPr>
          <w:p w14:paraId="3EAC1775" w14:textId="77777777" w:rsidR="005B1647" w:rsidRPr="00DB118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B1184">
              <w:t>4 353</w:t>
            </w:r>
          </w:p>
        </w:tc>
        <w:tc>
          <w:tcPr>
            <w:tcW w:w="839" w:type="pct"/>
            <w:noWrap/>
            <w:hideMark/>
          </w:tcPr>
          <w:p w14:paraId="6B0CA716" w14:textId="77777777" w:rsidR="005B1647" w:rsidRPr="00DB118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B1184">
              <w:t>4 257</w:t>
            </w:r>
          </w:p>
        </w:tc>
      </w:tr>
      <w:tr w:rsidR="00155607" w14:paraId="7DFC1A64"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453" w:type="pct"/>
            <w:noWrap/>
            <w:hideMark/>
          </w:tcPr>
          <w:p w14:paraId="57965584" w14:textId="77777777" w:rsidR="005B1647" w:rsidRPr="00DB1184" w:rsidRDefault="005B1647" w:rsidP="005B1647">
            <w:pPr>
              <w:pStyle w:val="Tabell"/>
            </w:pPr>
            <w:r w:rsidRPr="00DB1184">
              <w:t>Bidrag till lärarlöner</w:t>
            </w:r>
          </w:p>
        </w:tc>
        <w:tc>
          <w:tcPr>
            <w:tcW w:w="708" w:type="pct"/>
            <w:noWrap/>
            <w:hideMark/>
          </w:tcPr>
          <w:p w14:paraId="3D5B81F8" w14:textId="77777777" w:rsidR="005B1647" w:rsidRPr="00DB118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B1184">
              <w:t>3 343</w:t>
            </w:r>
          </w:p>
        </w:tc>
        <w:tc>
          <w:tcPr>
            <w:tcW w:w="839" w:type="pct"/>
            <w:noWrap/>
            <w:hideMark/>
          </w:tcPr>
          <w:p w14:paraId="7A95D8D6" w14:textId="77777777" w:rsidR="005B1647" w:rsidRPr="00DB118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B1184">
              <w:t>3 379</w:t>
            </w:r>
          </w:p>
        </w:tc>
      </w:tr>
      <w:tr w:rsidR="00155607" w14:paraId="4B8D5CB2"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453" w:type="pct"/>
            <w:hideMark/>
          </w:tcPr>
          <w:p w14:paraId="342EEF7C" w14:textId="77777777" w:rsidR="005B1647" w:rsidRPr="00DB1184" w:rsidRDefault="005B1647" w:rsidP="005B1647">
            <w:pPr>
              <w:pStyle w:val="Tabell"/>
            </w:pPr>
            <w:r w:rsidRPr="00DB1184">
              <w:t>Utveckling av skolväsendet och annan pedagogisk verksamhet</w:t>
            </w:r>
          </w:p>
        </w:tc>
        <w:tc>
          <w:tcPr>
            <w:tcW w:w="708" w:type="pct"/>
            <w:noWrap/>
            <w:hideMark/>
          </w:tcPr>
          <w:p w14:paraId="07A6421D" w14:textId="77777777" w:rsidR="005B1647" w:rsidRPr="00DB118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B1184">
              <w:t>1 939</w:t>
            </w:r>
          </w:p>
        </w:tc>
        <w:tc>
          <w:tcPr>
            <w:tcW w:w="839" w:type="pct"/>
            <w:noWrap/>
            <w:hideMark/>
          </w:tcPr>
          <w:p w14:paraId="104312C0" w14:textId="77777777" w:rsidR="005B1647" w:rsidRPr="00DB118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B1184">
              <w:t>2 348</w:t>
            </w:r>
          </w:p>
        </w:tc>
      </w:tr>
      <w:tr w:rsidR="00155607" w14:paraId="092A07F0"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453" w:type="pct"/>
            <w:hideMark/>
          </w:tcPr>
          <w:p w14:paraId="5BE3CDA4" w14:textId="77777777" w:rsidR="005B1647" w:rsidRPr="00DB1184" w:rsidRDefault="005B1647" w:rsidP="005B1647">
            <w:pPr>
              <w:pStyle w:val="Tabell"/>
            </w:pPr>
            <w:r w:rsidRPr="00DB1184">
              <w:t>Fler anställda i lågstadiet</w:t>
            </w:r>
          </w:p>
        </w:tc>
        <w:tc>
          <w:tcPr>
            <w:tcW w:w="708" w:type="pct"/>
            <w:noWrap/>
            <w:hideMark/>
          </w:tcPr>
          <w:p w14:paraId="4D54F434" w14:textId="77777777" w:rsidR="005B1647" w:rsidRPr="00DB118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B1184">
              <w:t>1 790</w:t>
            </w:r>
          </w:p>
        </w:tc>
        <w:tc>
          <w:tcPr>
            <w:tcW w:w="839" w:type="pct"/>
            <w:noWrap/>
            <w:hideMark/>
          </w:tcPr>
          <w:p w14:paraId="4F2950BF" w14:textId="77777777" w:rsidR="005B1647" w:rsidRPr="00DB118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B1184">
              <w:t>2 089</w:t>
            </w:r>
          </w:p>
        </w:tc>
      </w:tr>
      <w:tr w:rsidR="00155607" w14:paraId="2C7F2B8D"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453" w:type="pct"/>
            <w:hideMark/>
          </w:tcPr>
          <w:p w14:paraId="79E3F8FF" w14:textId="77777777" w:rsidR="005B1647" w:rsidRPr="00DB1184" w:rsidRDefault="005B1647" w:rsidP="005B1647">
            <w:pPr>
              <w:pStyle w:val="Tabell"/>
            </w:pPr>
            <w:r w:rsidRPr="00DB1184">
              <w:t xml:space="preserve">Statligt stöd till vuxenutbildning och Statligt stöd till yrkeshögskoleutbildning </w:t>
            </w:r>
          </w:p>
        </w:tc>
        <w:tc>
          <w:tcPr>
            <w:tcW w:w="708" w:type="pct"/>
            <w:noWrap/>
            <w:hideMark/>
          </w:tcPr>
          <w:p w14:paraId="39D444F3" w14:textId="77777777" w:rsidR="005B1647" w:rsidRPr="00DB118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B1184">
              <w:t>2 205</w:t>
            </w:r>
          </w:p>
        </w:tc>
        <w:tc>
          <w:tcPr>
            <w:tcW w:w="839" w:type="pct"/>
            <w:noWrap/>
            <w:hideMark/>
          </w:tcPr>
          <w:p w14:paraId="1F65F0ED" w14:textId="77777777" w:rsidR="005B1647" w:rsidRPr="00DB118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B1184">
              <w:t>2 137</w:t>
            </w:r>
          </w:p>
        </w:tc>
      </w:tr>
      <w:tr w:rsidR="00155607" w14:paraId="25B67DE4"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453" w:type="pct"/>
            <w:hideMark/>
          </w:tcPr>
          <w:p w14:paraId="1F0CCCED" w14:textId="77777777" w:rsidR="005B1647" w:rsidRPr="00DB1184" w:rsidRDefault="005B1647" w:rsidP="005B1647">
            <w:pPr>
              <w:pStyle w:val="Tabell"/>
            </w:pPr>
            <w:r w:rsidRPr="00DB1184">
              <w:t>Statligt stöd för stärkt likvärdighet och kunskapsutveckling, Skolverket</w:t>
            </w:r>
          </w:p>
        </w:tc>
        <w:tc>
          <w:tcPr>
            <w:tcW w:w="708" w:type="pct"/>
            <w:noWrap/>
            <w:hideMark/>
          </w:tcPr>
          <w:p w14:paraId="491E70B8" w14:textId="77777777" w:rsidR="005B1647" w:rsidRPr="00DB118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B1184">
              <w:t>3 136</w:t>
            </w:r>
          </w:p>
        </w:tc>
        <w:tc>
          <w:tcPr>
            <w:tcW w:w="839" w:type="pct"/>
            <w:noWrap/>
            <w:hideMark/>
          </w:tcPr>
          <w:p w14:paraId="2FD72DC5" w14:textId="77777777" w:rsidR="005B1647" w:rsidRPr="00DB118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B1184">
              <w:t>894</w:t>
            </w:r>
          </w:p>
        </w:tc>
      </w:tr>
      <w:tr w:rsidR="00155607" w14:paraId="65085A1C"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453" w:type="pct"/>
            <w:noWrap/>
            <w:hideMark/>
          </w:tcPr>
          <w:p w14:paraId="3E2E9459" w14:textId="77777777" w:rsidR="005B1647" w:rsidRPr="0056045F" w:rsidRDefault="005B1647" w:rsidP="005B1647">
            <w:pPr>
              <w:pStyle w:val="Tabell"/>
            </w:pPr>
            <w:r w:rsidRPr="0056045F">
              <w:t>Övrigt, Skolverket</w:t>
            </w:r>
          </w:p>
        </w:tc>
        <w:tc>
          <w:tcPr>
            <w:tcW w:w="708" w:type="pct"/>
            <w:noWrap/>
            <w:hideMark/>
          </w:tcPr>
          <w:p w14:paraId="1BFDF154" w14:textId="77777777" w:rsidR="005B1647" w:rsidRPr="00DB118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B1184">
              <w:t>409</w:t>
            </w:r>
          </w:p>
        </w:tc>
        <w:tc>
          <w:tcPr>
            <w:tcW w:w="839" w:type="pct"/>
            <w:noWrap/>
            <w:hideMark/>
          </w:tcPr>
          <w:p w14:paraId="781FD291" w14:textId="77777777" w:rsidR="005B1647" w:rsidRPr="00DB118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B1184">
              <w:t>398</w:t>
            </w:r>
          </w:p>
        </w:tc>
      </w:tr>
      <w:tr w:rsidR="00155607" w14:paraId="0C75CC8D"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453" w:type="pct"/>
            <w:hideMark/>
          </w:tcPr>
          <w:p w14:paraId="1BD578D5" w14:textId="77777777" w:rsidR="005B1647" w:rsidRPr="00DB1184" w:rsidRDefault="005B1647" w:rsidP="005B1647">
            <w:pPr>
              <w:pStyle w:val="Tabell"/>
              <w:rPr>
                <w:b/>
                <w:bCs/>
                <w:i/>
                <w:iCs/>
              </w:rPr>
            </w:pPr>
            <w:r w:rsidRPr="00DB1184">
              <w:rPr>
                <w:b/>
                <w:bCs/>
                <w:i/>
                <w:iCs/>
              </w:rPr>
              <w:t>Summa Skolverket (Barn-, ungdoms- och vuxenutbildning)</w:t>
            </w:r>
          </w:p>
        </w:tc>
        <w:tc>
          <w:tcPr>
            <w:tcW w:w="708" w:type="pct"/>
            <w:noWrap/>
            <w:hideMark/>
          </w:tcPr>
          <w:p w14:paraId="6789428B" w14:textId="77777777" w:rsidR="005B1647" w:rsidRPr="002876BB"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i/>
                <w:iCs/>
              </w:rPr>
            </w:pPr>
            <w:r w:rsidRPr="002876BB">
              <w:rPr>
                <w:b/>
                <w:bCs/>
                <w:i/>
                <w:iCs/>
              </w:rPr>
              <w:t>17 174</w:t>
            </w:r>
          </w:p>
        </w:tc>
        <w:tc>
          <w:tcPr>
            <w:tcW w:w="839" w:type="pct"/>
            <w:noWrap/>
            <w:hideMark/>
          </w:tcPr>
          <w:p w14:paraId="17CAAD0F" w14:textId="77777777" w:rsidR="005B1647" w:rsidRPr="002876BB"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i/>
                <w:iCs/>
              </w:rPr>
            </w:pPr>
            <w:r w:rsidRPr="002876BB">
              <w:rPr>
                <w:b/>
                <w:bCs/>
                <w:i/>
                <w:iCs/>
              </w:rPr>
              <w:t>15 503</w:t>
            </w:r>
          </w:p>
        </w:tc>
      </w:tr>
      <w:tr w:rsidR="00155607" w14:paraId="1E34F1AD"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453" w:type="pct"/>
            <w:hideMark/>
          </w:tcPr>
          <w:p w14:paraId="49FDF37E" w14:textId="77777777" w:rsidR="005B1647" w:rsidRPr="00DB1184" w:rsidRDefault="005B1647" w:rsidP="005B1647">
            <w:pPr>
              <w:pStyle w:val="Tabell"/>
            </w:pPr>
            <w:r w:rsidRPr="00DB1184">
              <w:t>Ersättning vid sjukdom och funktionsnedsättning, Försäkringskassan</w:t>
            </w:r>
          </w:p>
        </w:tc>
        <w:tc>
          <w:tcPr>
            <w:tcW w:w="708" w:type="pct"/>
            <w:noWrap/>
            <w:hideMark/>
          </w:tcPr>
          <w:p w14:paraId="2E72F893" w14:textId="77777777" w:rsidR="005B1647" w:rsidRPr="00DB118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B1184">
              <w:t>1 713</w:t>
            </w:r>
          </w:p>
        </w:tc>
        <w:tc>
          <w:tcPr>
            <w:tcW w:w="839" w:type="pct"/>
            <w:noWrap/>
            <w:hideMark/>
          </w:tcPr>
          <w:p w14:paraId="0BB6E40A" w14:textId="77777777" w:rsidR="005B1647" w:rsidRPr="00DB118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B1184">
              <w:t>1 857</w:t>
            </w:r>
          </w:p>
        </w:tc>
      </w:tr>
      <w:tr w:rsidR="00155607" w14:paraId="70283304"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453" w:type="pct"/>
            <w:hideMark/>
          </w:tcPr>
          <w:p w14:paraId="61EBF57E" w14:textId="77777777" w:rsidR="005B1647" w:rsidRPr="00DB1184" w:rsidRDefault="005B1647" w:rsidP="005B1647">
            <w:pPr>
              <w:pStyle w:val="Tabell"/>
            </w:pPr>
            <w:r w:rsidRPr="00DB1184">
              <w:t>Transportpolitik, Trafikverket</w:t>
            </w:r>
          </w:p>
        </w:tc>
        <w:tc>
          <w:tcPr>
            <w:tcW w:w="708" w:type="pct"/>
            <w:noWrap/>
            <w:hideMark/>
          </w:tcPr>
          <w:p w14:paraId="3435E06E" w14:textId="77777777" w:rsidR="005B1647" w:rsidRPr="00DB118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B1184">
              <w:t>2 353</w:t>
            </w:r>
          </w:p>
        </w:tc>
        <w:tc>
          <w:tcPr>
            <w:tcW w:w="839" w:type="pct"/>
            <w:noWrap/>
            <w:hideMark/>
          </w:tcPr>
          <w:p w14:paraId="11EFBDE5" w14:textId="77777777" w:rsidR="005B1647" w:rsidRPr="00DB118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B1184">
              <w:t>2 569</w:t>
            </w:r>
          </w:p>
        </w:tc>
      </w:tr>
      <w:tr w:rsidR="00155607" w14:paraId="513A10FF"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453" w:type="pct"/>
            <w:hideMark/>
          </w:tcPr>
          <w:p w14:paraId="0EEA5007" w14:textId="77777777" w:rsidR="005B1647" w:rsidRPr="00DB1184" w:rsidRDefault="005B1647" w:rsidP="005B1647">
            <w:pPr>
              <w:pStyle w:val="Tabell"/>
            </w:pPr>
            <w:r w:rsidRPr="00DB1184">
              <w:t>Stöd till kommuner för ökat bostadsbyggande, Boverket</w:t>
            </w:r>
          </w:p>
        </w:tc>
        <w:tc>
          <w:tcPr>
            <w:tcW w:w="708" w:type="pct"/>
            <w:noWrap/>
            <w:hideMark/>
          </w:tcPr>
          <w:p w14:paraId="4E0CC681" w14:textId="77777777" w:rsidR="005B1647" w:rsidRPr="00DB118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B1184">
              <w:t>0</w:t>
            </w:r>
          </w:p>
        </w:tc>
        <w:tc>
          <w:tcPr>
            <w:tcW w:w="839" w:type="pct"/>
            <w:noWrap/>
            <w:hideMark/>
          </w:tcPr>
          <w:p w14:paraId="5B2811E9" w14:textId="77777777" w:rsidR="005B1647" w:rsidRPr="00DB118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B1184">
              <w:t>1 395</w:t>
            </w:r>
          </w:p>
        </w:tc>
      </w:tr>
      <w:tr w:rsidR="00155607" w14:paraId="3BAAD9E2"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453" w:type="pct"/>
            <w:hideMark/>
          </w:tcPr>
          <w:p w14:paraId="6C3469F2" w14:textId="515B54F6" w:rsidR="005B1647" w:rsidRPr="00DB1184" w:rsidRDefault="005B1647" w:rsidP="005B1647">
            <w:pPr>
              <w:pStyle w:val="Tabell"/>
            </w:pPr>
            <w:r w:rsidRPr="00DB1184">
              <w:t>Bidrag till utveckling av socialt arbete m.m</w:t>
            </w:r>
            <w:r>
              <w:t>.</w:t>
            </w:r>
          </w:p>
        </w:tc>
        <w:tc>
          <w:tcPr>
            <w:tcW w:w="708" w:type="pct"/>
            <w:noWrap/>
            <w:hideMark/>
          </w:tcPr>
          <w:p w14:paraId="31D14DEB" w14:textId="77777777" w:rsidR="005B1647" w:rsidRPr="00DB118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B1184">
              <w:t>673</w:t>
            </w:r>
          </w:p>
        </w:tc>
        <w:tc>
          <w:tcPr>
            <w:tcW w:w="839" w:type="pct"/>
            <w:noWrap/>
            <w:hideMark/>
          </w:tcPr>
          <w:p w14:paraId="45A70484" w14:textId="77777777" w:rsidR="005B1647" w:rsidRPr="00DB118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B1184">
              <w:t>1 286</w:t>
            </w:r>
          </w:p>
        </w:tc>
      </w:tr>
      <w:tr w:rsidR="00155607" w14:paraId="24758560"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453" w:type="pct"/>
            <w:hideMark/>
          </w:tcPr>
          <w:p w14:paraId="47E7FF95" w14:textId="77777777" w:rsidR="005B1647" w:rsidRPr="00DB1184" w:rsidRDefault="005B1647" w:rsidP="005B1647">
            <w:pPr>
              <w:pStyle w:val="Tabell"/>
            </w:pPr>
            <w:r w:rsidRPr="00DB1184">
              <w:t>Stimulansbidrag och åtgärder inom äldrepolitiken, Socialstyrelsen</w:t>
            </w:r>
          </w:p>
        </w:tc>
        <w:tc>
          <w:tcPr>
            <w:tcW w:w="708" w:type="pct"/>
            <w:noWrap/>
            <w:hideMark/>
          </w:tcPr>
          <w:p w14:paraId="2A44CF3F" w14:textId="77777777" w:rsidR="005B1647" w:rsidRPr="00DB118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B1184">
              <w:t>486</w:t>
            </w:r>
          </w:p>
        </w:tc>
        <w:tc>
          <w:tcPr>
            <w:tcW w:w="839" w:type="pct"/>
            <w:noWrap/>
            <w:hideMark/>
          </w:tcPr>
          <w:p w14:paraId="2CCF6EBE" w14:textId="77777777" w:rsidR="005B1647" w:rsidRPr="00DB118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B1184">
              <w:t>2 318</w:t>
            </w:r>
          </w:p>
        </w:tc>
      </w:tr>
      <w:tr w:rsidR="00155607" w14:paraId="4B8A7849"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453" w:type="pct"/>
            <w:hideMark/>
          </w:tcPr>
          <w:p w14:paraId="7D53DBC7" w14:textId="77777777" w:rsidR="005B1647" w:rsidRPr="00DB1184" w:rsidRDefault="005B1647" w:rsidP="005B1647">
            <w:pPr>
              <w:pStyle w:val="Tabell"/>
            </w:pPr>
            <w:r w:rsidRPr="00DB1184">
              <w:t>Bidrag till kultur, Statens kulturråd</w:t>
            </w:r>
          </w:p>
        </w:tc>
        <w:tc>
          <w:tcPr>
            <w:tcW w:w="708" w:type="pct"/>
            <w:noWrap/>
            <w:hideMark/>
          </w:tcPr>
          <w:p w14:paraId="152357AF" w14:textId="77777777" w:rsidR="005B1647" w:rsidRPr="00DB118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B1184">
              <w:t>1 794</w:t>
            </w:r>
          </w:p>
        </w:tc>
        <w:tc>
          <w:tcPr>
            <w:tcW w:w="839" w:type="pct"/>
            <w:noWrap/>
            <w:hideMark/>
          </w:tcPr>
          <w:p w14:paraId="07E787C1" w14:textId="77777777" w:rsidR="005B1647" w:rsidRPr="00DB118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B1184">
              <w:t>1 893</w:t>
            </w:r>
          </w:p>
        </w:tc>
      </w:tr>
      <w:tr w:rsidR="00155607" w14:paraId="1A355C24"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453" w:type="pct"/>
            <w:noWrap/>
            <w:hideMark/>
          </w:tcPr>
          <w:p w14:paraId="03A95086" w14:textId="77777777" w:rsidR="005B1647" w:rsidRPr="00DB1184" w:rsidRDefault="005B1647" w:rsidP="005B1647">
            <w:pPr>
              <w:pStyle w:val="Tabell"/>
            </w:pPr>
            <w:r w:rsidRPr="00DB1184">
              <w:t>Övriga transfereringar till kommuner</w:t>
            </w:r>
          </w:p>
        </w:tc>
        <w:tc>
          <w:tcPr>
            <w:tcW w:w="708" w:type="pct"/>
            <w:noWrap/>
            <w:hideMark/>
          </w:tcPr>
          <w:p w14:paraId="1182CB0C" w14:textId="2487A88A" w:rsidR="005B1647" w:rsidRPr="00DB118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B1184">
              <w:t>1</w:t>
            </w:r>
            <w:r>
              <w:t>6</w:t>
            </w:r>
            <w:r w:rsidRPr="00DB1184">
              <w:t xml:space="preserve"> </w:t>
            </w:r>
            <w:r>
              <w:t>3</w:t>
            </w:r>
            <w:r w:rsidRPr="00DB1184">
              <w:t>72</w:t>
            </w:r>
          </w:p>
        </w:tc>
        <w:tc>
          <w:tcPr>
            <w:tcW w:w="839" w:type="pct"/>
            <w:noWrap/>
            <w:hideMark/>
          </w:tcPr>
          <w:p w14:paraId="61B43ED5" w14:textId="77777777" w:rsidR="005B1647" w:rsidRPr="00DB118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B1184">
              <w:t>12 528</w:t>
            </w:r>
          </w:p>
        </w:tc>
      </w:tr>
      <w:tr w:rsidR="00155607" w14:paraId="0C1C9FD5"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453" w:type="pct"/>
            <w:noWrap/>
            <w:hideMark/>
          </w:tcPr>
          <w:p w14:paraId="2E67E0E6" w14:textId="77777777" w:rsidR="005B1647" w:rsidRPr="00DB1184" w:rsidRDefault="005B1647" w:rsidP="005B1647">
            <w:pPr>
              <w:pStyle w:val="Tabell"/>
              <w:rPr>
                <w:b/>
                <w:bCs/>
              </w:rPr>
            </w:pPr>
            <w:r w:rsidRPr="00DB1184">
              <w:rPr>
                <w:b/>
                <w:bCs/>
              </w:rPr>
              <w:t>Summa transfereringar till kommuner</w:t>
            </w:r>
          </w:p>
        </w:tc>
        <w:tc>
          <w:tcPr>
            <w:tcW w:w="708" w:type="pct"/>
            <w:noWrap/>
            <w:hideMark/>
          </w:tcPr>
          <w:p w14:paraId="622BA5C7" w14:textId="77777777" w:rsidR="005B1647" w:rsidRPr="00DB1184"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DB1184">
              <w:rPr>
                <w:b/>
                <w:bCs/>
              </w:rPr>
              <w:t>307 621</w:t>
            </w:r>
          </w:p>
        </w:tc>
        <w:tc>
          <w:tcPr>
            <w:tcW w:w="839" w:type="pct"/>
            <w:noWrap/>
            <w:hideMark/>
          </w:tcPr>
          <w:p w14:paraId="3F83B569" w14:textId="77777777" w:rsidR="005B1647" w:rsidRPr="00DB1184"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DB1184">
              <w:rPr>
                <w:b/>
                <w:bCs/>
              </w:rPr>
              <w:t>301 274</w:t>
            </w:r>
          </w:p>
        </w:tc>
      </w:tr>
      <w:tr w:rsidR="00155607" w14:paraId="412C5E2F"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453" w:type="pct"/>
            <w:noWrap/>
            <w:hideMark/>
          </w:tcPr>
          <w:p w14:paraId="56519B68" w14:textId="77777777" w:rsidR="005B1647" w:rsidRDefault="005B1647" w:rsidP="005B1647">
            <w:pPr>
              <w:pStyle w:val="Tabell"/>
              <w:rPr>
                <w:b/>
                <w:bCs/>
              </w:rPr>
            </w:pPr>
          </w:p>
          <w:p w14:paraId="0EF2A9C7" w14:textId="3E4E20EB" w:rsidR="005B1647" w:rsidRPr="00DB1184" w:rsidRDefault="005B1647" w:rsidP="005B1647">
            <w:pPr>
              <w:pStyle w:val="Tabell"/>
              <w:rPr>
                <w:b/>
                <w:bCs/>
              </w:rPr>
            </w:pPr>
            <w:r w:rsidRPr="00DB1184">
              <w:rPr>
                <w:b/>
                <w:bCs/>
              </w:rPr>
              <w:t>Transfereringar till utlandet</w:t>
            </w:r>
          </w:p>
        </w:tc>
        <w:tc>
          <w:tcPr>
            <w:tcW w:w="708" w:type="pct"/>
            <w:noWrap/>
            <w:hideMark/>
          </w:tcPr>
          <w:p w14:paraId="0E67E587" w14:textId="77777777" w:rsidR="005B1647" w:rsidRPr="00DB1184"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p>
        </w:tc>
        <w:tc>
          <w:tcPr>
            <w:tcW w:w="839" w:type="pct"/>
            <w:noWrap/>
            <w:hideMark/>
          </w:tcPr>
          <w:p w14:paraId="42DD224B" w14:textId="77777777" w:rsidR="005B1647" w:rsidRPr="00DB1184"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r>
      <w:tr w:rsidR="00155607" w14:paraId="5E260691"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453" w:type="pct"/>
            <w:noWrap/>
            <w:hideMark/>
          </w:tcPr>
          <w:p w14:paraId="231FCB42" w14:textId="77777777" w:rsidR="005B1647" w:rsidRPr="00DB1184" w:rsidRDefault="005B1647" w:rsidP="005B1647">
            <w:pPr>
              <w:pStyle w:val="Tabell"/>
            </w:pPr>
            <w:r w:rsidRPr="00DB1184">
              <w:t xml:space="preserve">BNI-baserad avgift, Kammarkollegiet </w:t>
            </w:r>
          </w:p>
        </w:tc>
        <w:tc>
          <w:tcPr>
            <w:tcW w:w="708" w:type="pct"/>
            <w:noWrap/>
            <w:hideMark/>
          </w:tcPr>
          <w:p w14:paraId="15C558B4" w14:textId="77777777" w:rsidR="005B1647" w:rsidRPr="00DB118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B1184">
              <w:t>29 826</w:t>
            </w:r>
          </w:p>
        </w:tc>
        <w:tc>
          <w:tcPr>
            <w:tcW w:w="839" w:type="pct"/>
            <w:noWrap/>
            <w:hideMark/>
          </w:tcPr>
          <w:p w14:paraId="4EE8ADEF" w14:textId="77777777" w:rsidR="005B1647" w:rsidRPr="00DB118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B1184">
              <w:t>30 171</w:t>
            </w:r>
          </w:p>
        </w:tc>
      </w:tr>
      <w:tr w:rsidR="00155607" w14:paraId="73D6CC2D"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453" w:type="pct"/>
            <w:noWrap/>
            <w:hideMark/>
          </w:tcPr>
          <w:p w14:paraId="031FF1F4" w14:textId="77777777" w:rsidR="005B1647" w:rsidRPr="00DB1184" w:rsidRDefault="005B1647" w:rsidP="005B1647">
            <w:pPr>
              <w:pStyle w:val="Tabell"/>
            </w:pPr>
            <w:r w:rsidRPr="00DB1184">
              <w:t xml:space="preserve">Mervärdesskattebaserad avgift, Skatteverket </w:t>
            </w:r>
          </w:p>
        </w:tc>
        <w:tc>
          <w:tcPr>
            <w:tcW w:w="708" w:type="pct"/>
            <w:noWrap/>
            <w:hideMark/>
          </w:tcPr>
          <w:p w14:paraId="7B91CC78" w14:textId="77777777" w:rsidR="005B1647" w:rsidRPr="00DB118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B1184">
              <w:t>3 181</w:t>
            </w:r>
          </w:p>
        </w:tc>
        <w:tc>
          <w:tcPr>
            <w:tcW w:w="839" w:type="pct"/>
            <w:noWrap/>
            <w:hideMark/>
          </w:tcPr>
          <w:p w14:paraId="235E0598" w14:textId="77777777" w:rsidR="005B1647" w:rsidRPr="00DB118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B1184">
              <w:t>3 166</w:t>
            </w:r>
          </w:p>
        </w:tc>
      </w:tr>
      <w:tr w:rsidR="00155607" w14:paraId="1263E2F2"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453" w:type="pct"/>
            <w:noWrap/>
            <w:hideMark/>
          </w:tcPr>
          <w:p w14:paraId="2619ACC9" w14:textId="77777777" w:rsidR="005B1647" w:rsidRPr="00DB1184" w:rsidRDefault="005B1647" w:rsidP="005B1647">
            <w:pPr>
              <w:pStyle w:val="Tabell"/>
            </w:pPr>
            <w:r w:rsidRPr="00DB1184">
              <w:lastRenderedPageBreak/>
              <w:t>Storbritanniens budgetreduktion, Kammarkollegiet</w:t>
            </w:r>
          </w:p>
        </w:tc>
        <w:tc>
          <w:tcPr>
            <w:tcW w:w="708" w:type="pct"/>
            <w:noWrap/>
            <w:hideMark/>
          </w:tcPr>
          <w:p w14:paraId="420657A3" w14:textId="77777777" w:rsidR="005B1647" w:rsidRPr="00DB118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B1184">
              <w:t>482</w:t>
            </w:r>
          </w:p>
        </w:tc>
        <w:tc>
          <w:tcPr>
            <w:tcW w:w="839" w:type="pct"/>
            <w:noWrap/>
            <w:hideMark/>
          </w:tcPr>
          <w:p w14:paraId="085CE009" w14:textId="77777777" w:rsidR="005B1647" w:rsidRPr="00DB118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B1184">
              <w:t>422</w:t>
            </w:r>
          </w:p>
        </w:tc>
      </w:tr>
      <w:tr w:rsidR="00155607" w14:paraId="1D06167D"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453" w:type="pct"/>
            <w:noWrap/>
            <w:hideMark/>
          </w:tcPr>
          <w:p w14:paraId="46AB34D1" w14:textId="77777777" w:rsidR="005B1647" w:rsidRPr="00DB1184" w:rsidRDefault="005B1647" w:rsidP="005B1647">
            <w:pPr>
              <w:pStyle w:val="Tabell"/>
            </w:pPr>
            <w:r w:rsidRPr="00DB1184">
              <w:t>Tullavgift, Tullverket</w:t>
            </w:r>
          </w:p>
        </w:tc>
        <w:tc>
          <w:tcPr>
            <w:tcW w:w="708" w:type="pct"/>
            <w:noWrap/>
            <w:hideMark/>
          </w:tcPr>
          <w:p w14:paraId="3116208D" w14:textId="77777777" w:rsidR="005B1647" w:rsidRPr="00DB118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B1184">
              <w:t>5 483</w:t>
            </w:r>
          </w:p>
        </w:tc>
        <w:tc>
          <w:tcPr>
            <w:tcW w:w="839" w:type="pct"/>
            <w:noWrap/>
            <w:hideMark/>
          </w:tcPr>
          <w:p w14:paraId="38EB86E8" w14:textId="77777777" w:rsidR="005B1647" w:rsidRPr="00DB118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B1184">
              <w:t>5 079</w:t>
            </w:r>
          </w:p>
        </w:tc>
      </w:tr>
      <w:tr w:rsidR="00155607" w14:paraId="0D997236"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453" w:type="pct"/>
            <w:noWrap/>
            <w:hideMark/>
          </w:tcPr>
          <w:p w14:paraId="193ED7DA" w14:textId="77777777" w:rsidR="005B1647" w:rsidRPr="00DB1184" w:rsidRDefault="005B1647" w:rsidP="005B1647">
            <w:pPr>
              <w:pStyle w:val="Tabell"/>
              <w:rPr>
                <w:b/>
                <w:bCs/>
                <w:i/>
                <w:iCs/>
              </w:rPr>
            </w:pPr>
            <w:r w:rsidRPr="00DB1184">
              <w:rPr>
                <w:b/>
                <w:bCs/>
                <w:i/>
                <w:iCs/>
              </w:rPr>
              <w:t xml:space="preserve">Avgiften till Europeiska unionen </w:t>
            </w:r>
          </w:p>
        </w:tc>
        <w:tc>
          <w:tcPr>
            <w:tcW w:w="708" w:type="pct"/>
            <w:noWrap/>
            <w:hideMark/>
          </w:tcPr>
          <w:p w14:paraId="1AEB7C5F" w14:textId="77777777" w:rsidR="005B1647" w:rsidRPr="00DB1184"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i/>
                <w:iCs/>
              </w:rPr>
            </w:pPr>
            <w:r w:rsidRPr="00DB1184">
              <w:rPr>
                <w:b/>
                <w:bCs/>
                <w:i/>
                <w:iCs/>
              </w:rPr>
              <w:t>38 972</w:t>
            </w:r>
          </w:p>
        </w:tc>
        <w:tc>
          <w:tcPr>
            <w:tcW w:w="839" w:type="pct"/>
            <w:noWrap/>
            <w:hideMark/>
          </w:tcPr>
          <w:p w14:paraId="570F0880" w14:textId="77777777" w:rsidR="005B1647" w:rsidRPr="00DB1184"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i/>
                <w:iCs/>
              </w:rPr>
            </w:pPr>
            <w:r w:rsidRPr="00DB1184">
              <w:rPr>
                <w:b/>
                <w:bCs/>
                <w:i/>
                <w:iCs/>
              </w:rPr>
              <w:t>38 837</w:t>
            </w:r>
          </w:p>
        </w:tc>
      </w:tr>
      <w:tr w:rsidR="00155607" w14:paraId="52BF28F4"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453" w:type="pct"/>
            <w:hideMark/>
          </w:tcPr>
          <w:p w14:paraId="2A074D7D" w14:textId="77777777" w:rsidR="005B1647" w:rsidRPr="00DB1184" w:rsidRDefault="005B1647" w:rsidP="005B1647">
            <w:pPr>
              <w:pStyle w:val="Tabell"/>
            </w:pPr>
            <w:r w:rsidRPr="00DB1184">
              <w:t>Bistånd och andra internationella bidrag, Styrelsen för internationellt utvecklingssamarbete</w:t>
            </w:r>
          </w:p>
        </w:tc>
        <w:tc>
          <w:tcPr>
            <w:tcW w:w="708" w:type="pct"/>
            <w:noWrap/>
            <w:hideMark/>
          </w:tcPr>
          <w:p w14:paraId="75348E19" w14:textId="77777777" w:rsidR="005B1647" w:rsidRPr="00DB118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B1184">
              <w:t>35 902</w:t>
            </w:r>
          </w:p>
        </w:tc>
        <w:tc>
          <w:tcPr>
            <w:tcW w:w="839" w:type="pct"/>
            <w:noWrap/>
            <w:hideMark/>
          </w:tcPr>
          <w:p w14:paraId="7C3C3F2D" w14:textId="77777777" w:rsidR="005B1647" w:rsidRPr="00DB118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B1184">
              <w:t>34 413</w:t>
            </w:r>
          </w:p>
        </w:tc>
      </w:tr>
      <w:tr w:rsidR="00155607" w14:paraId="0A930058"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453" w:type="pct"/>
            <w:hideMark/>
          </w:tcPr>
          <w:p w14:paraId="677D6284" w14:textId="77777777" w:rsidR="005B1647" w:rsidRPr="00DB1184" w:rsidRDefault="005B1647" w:rsidP="005B1647">
            <w:pPr>
              <w:pStyle w:val="Tabell"/>
            </w:pPr>
            <w:r w:rsidRPr="00DB1184">
              <w:t>Dagersättning till asylsökande m.m., Migrationsverket</w:t>
            </w:r>
          </w:p>
        </w:tc>
        <w:tc>
          <w:tcPr>
            <w:tcW w:w="708" w:type="pct"/>
            <w:noWrap/>
            <w:hideMark/>
          </w:tcPr>
          <w:p w14:paraId="50396214" w14:textId="77777777" w:rsidR="005B1647" w:rsidRPr="00DB118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B1184">
              <w:t>715</w:t>
            </w:r>
          </w:p>
        </w:tc>
        <w:tc>
          <w:tcPr>
            <w:tcW w:w="839" w:type="pct"/>
            <w:noWrap/>
            <w:hideMark/>
          </w:tcPr>
          <w:p w14:paraId="44748A55" w14:textId="77777777" w:rsidR="005B1647" w:rsidRPr="00DB118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B1184">
              <w:t>1 037</w:t>
            </w:r>
          </w:p>
        </w:tc>
      </w:tr>
      <w:tr w:rsidR="00155607" w14:paraId="4480F26E"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453" w:type="pct"/>
            <w:noWrap/>
            <w:hideMark/>
          </w:tcPr>
          <w:p w14:paraId="7FA7162D" w14:textId="77777777" w:rsidR="005B1647" w:rsidRPr="00DB1184" w:rsidRDefault="005B1647" w:rsidP="005B1647">
            <w:pPr>
              <w:pStyle w:val="Tabell"/>
            </w:pPr>
            <w:r w:rsidRPr="00DB1184">
              <w:t>Övriga transfereringar till utlandet</w:t>
            </w:r>
          </w:p>
        </w:tc>
        <w:tc>
          <w:tcPr>
            <w:tcW w:w="708" w:type="pct"/>
            <w:noWrap/>
            <w:hideMark/>
          </w:tcPr>
          <w:p w14:paraId="480AB1FC" w14:textId="77777777" w:rsidR="005B1647" w:rsidRPr="00DB118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B1184">
              <w:t>3 978</w:t>
            </w:r>
          </w:p>
        </w:tc>
        <w:tc>
          <w:tcPr>
            <w:tcW w:w="839" w:type="pct"/>
            <w:noWrap/>
            <w:hideMark/>
          </w:tcPr>
          <w:p w14:paraId="5D5AF147" w14:textId="77777777" w:rsidR="005B1647" w:rsidRPr="00DB118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B1184">
              <w:t>4 183</w:t>
            </w:r>
          </w:p>
        </w:tc>
      </w:tr>
      <w:tr w:rsidR="00155607" w14:paraId="21E14439"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453" w:type="pct"/>
            <w:noWrap/>
            <w:hideMark/>
          </w:tcPr>
          <w:p w14:paraId="316CB98C" w14:textId="77777777" w:rsidR="005B1647" w:rsidRPr="00DB1184" w:rsidRDefault="005B1647" w:rsidP="005B1647">
            <w:pPr>
              <w:pStyle w:val="Tabell"/>
              <w:rPr>
                <w:b/>
                <w:bCs/>
              </w:rPr>
            </w:pPr>
            <w:r w:rsidRPr="00DB1184">
              <w:rPr>
                <w:b/>
                <w:bCs/>
              </w:rPr>
              <w:t>Summa transfereringar till utlandet</w:t>
            </w:r>
          </w:p>
        </w:tc>
        <w:tc>
          <w:tcPr>
            <w:tcW w:w="708" w:type="pct"/>
            <w:noWrap/>
            <w:hideMark/>
          </w:tcPr>
          <w:p w14:paraId="3316FA30" w14:textId="77777777" w:rsidR="005B1647" w:rsidRPr="00DB1184"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DB1184">
              <w:rPr>
                <w:b/>
                <w:bCs/>
              </w:rPr>
              <w:t>79 567</w:t>
            </w:r>
          </w:p>
        </w:tc>
        <w:tc>
          <w:tcPr>
            <w:tcW w:w="839" w:type="pct"/>
            <w:noWrap/>
            <w:hideMark/>
          </w:tcPr>
          <w:p w14:paraId="1388E479" w14:textId="77777777" w:rsidR="005B1647" w:rsidRPr="00DB1184"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DB1184">
              <w:rPr>
                <w:b/>
                <w:bCs/>
              </w:rPr>
              <w:t>78 470</w:t>
            </w:r>
          </w:p>
        </w:tc>
      </w:tr>
      <w:tr w:rsidR="00155607" w:rsidRPr="007E5169" w14:paraId="5A030583" w14:textId="77777777" w:rsidTr="007E5169">
        <w:trPr>
          <w:cnfStyle w:val="010000000000" w:firstRow="0" w:lastRow="1" w:firstColumn="0" w:lastColumn="0" w:oddVBand="0" w:evenVBand="0" w:oddHBand="0" w:evenHBand="0" w:firstRowFirstColumn="0" w:firstRowLastColumn="0" w:lastRowFirstColumn="0" w:lastRowLastColumn="0"/>
          <w:trHeight w:val="170"/>
        </w:trPr>
        <w:tc>
          <w:tcPr>
            <w:cnfStyle w:val="001000000000" w:firstRow="0" w:lastRow="0" w:firstColumn="1" w:lastColumn="0" w:oddVBand="0" w:evenVBand="0" w:oddHBand="0" w:evenHBand="0" w:firstRowFirstColumn="0" w:firstRowLastColumn="0" w:lastRowFirstColumn="0" w:lastRowLastColumn="0"/>
            <w:tcW w:w="3453" w:type="pct"/>
            <w:noWrap/>
            <w:hideMark/>
          </w:tcPr>
          <w:p w14:paraId="79A56301" w14:textId="77777777" w:rsidR="005B1647" w:rsidRPr="007E5169" w:rsidRDefault="005B1647" w:rsidP="007E5169">
            <w:pPr>
              <w:pStyle w:val="Tabell"/>
              <w:rPr>
                <w:bCs/>
              </w:rPr>
            </w:pPr>
            <w:r w:rsidRPr="007E5169">
              <w:rPr>
                <w:bCs/>
              </w:rPr>
              <w:t>Total summa transfereringar</w:t>
            </w:r>
          </w:p>
        </w:tc>
        <w:tc>
          <w:tcPr>
            <w:tcW w:w="708" w:type="pct"/>
            <w:noWrap/>
            <w:hideMark/>
          </w:tcPr>
          <w:p w14:paraId="58D415D9" w14:textId="77777777" w:rsidR="005B1647" w:rsidRPr="007E5169"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7E5169">
              <w:rPr>
                <w:bCs/>
              </w:rPr>
              <w:t>1 130 958</w:t>
            </w:r>
          </w:p>
        </w:tc>
        <w:tc>
          <w:tcPr>
            <w:tcW w:w="839" w:type="pct"/>
            <w:noWrap/>
            <w:hideMark/>
          </w:tcPr>
          <w:p w14:paraId="5B5702AB" w14:textId="77777777" w:rsidR="005B1647" w:rsidRPr="007E5169"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7E5169">
              <w:rPr>
                <w:bCs/>
              </w:rPr>
              <w:t>1 099 534</w:t>
            </w:r>
          </w:p>
        </w:tc>
      </w:tr>
    </w:tbl>
    <w:p w14:paraId="01BC0661" w14:textId="77777777" w:rsidR="005B1647" w:rsidRDefault="005B1647" w:rsidP="005B1647">
      <w:pPr>
        <w:pStyle w:val="Brdtext"/>
        <w:spacing w:before="160"/>
      </w:pPr>
      <w:r>
        <w:t>Transfereringar är medel som staten förmedlar till olika mottagare via myndigheterna. I huvudsak betalas transfereringar från anslag på statens budget. Transfereringar kännetecknas av att staten inte får någon motprestation.</w:t>
      </w:r>
    </w:p>
    <w:p w14:paraId="254D68B1" w14:textId="77777777" w:rsidR="005B1647" w:rsidRDefault="005B1647" w:rsidP="005B1647">
      <w:pPr>
        <w:pStyle w:val="Brdtext"/>
      </w:pPr>
      <w:r>
        <w:t>Många transfereringar är dock förknippade med någon form av villkor. Ett exempel är aktivitetsstöd inom arbetsmarknadspolitiken där kravet är att mottagaren deltar i ett arbetsmarknadspolitiskt program.</w:t>
      </w:r>
    </w:p>
    <w:p w14:paraId="25B623A6" w14:textId="77777777" w:rsidR="005B1647" w:rsidRDefault="005B1647" w:rsidP="005B1647">
      <w:pPr>
        <w:pStyle w:val="Brdtext"/>
      </w:pPr>
      <w:r>
        <w:t>Noten inleds med en sammanfattande tabell med transfereringar uppdelade i delområden. Därefter specificeras transfereringarna utifrån mottagarkategori, syfte och utbetalande myndighet. Mottagarkategorierna visar de sektorer som fått transfereringen och är hushåll, företag, kommuner och utlandet. Hushåll innefattar enskilda personer, ideella organisationer och föreningar tillhörande hushållssektorn samt premiepensionssystemet.</w:t>
      </w:r>
    </w:p>
    <w:p w14:paraId="57825D83" w14:textId="77777777" w:rsidR="005B1647" w:rsidRDefault="005B1647" w:rsidP="005B1647">
      <w:pPr>
        <w:pStyle w:val="Brdtext"/>
      </w:pPr>
      <w:r>
        <w:t xml:space="preserve">Till området socialförsäkring räknas transfereringar till hushåll som Pensionsmyndigheten och Försäkringskassan hanterar. Här ingår ålderspensioner, ekonomisk trygghet för familjer och barn, ersättning vid sjukdom och </w:t>
      </w:r>
      <w:r w:rsidRPr="005928FC">
        <w:t>funktionsnedsättning</w:t>
      </w:r>
      <w:r>
        <w:t xml:space="preserve"> som sjukpenning, aktivitets- och sjukersättning, arbetsskadeersättning samt assistansersättning m.fl. stöd till personer med funktionsnedsättning.</w:t>
      </w:r>
    </w:p>
    <w:p w14:paraId="3F4A4BFF" w14:textId="77777777" w:rsidR="005B1647" w:rsidRDefault="005B1647" w:rsidP="005B1647">
      <w:pPr>
        <w:pStyle w:val="Brdtext"/>
      </w:pPr>
      <w:r>
        <w:t>De totala kostnaderna för transfereringar i form av lämnade bidrag m.m. ökade med 31 miljarder kronor mellan 2018 och 2019.</w:t>
      </w:r>
    </w:p>
    <w:p w14:paraId="20525493" w14:textId="77777777" w:rsidR="005B1647" w:rsidRDefault="005B1647" w:rsidP="005B1647">
      <w:pPr>
        <w:pStyle w:val="Rubrik3utannumrering"/>
      </w:pPr>
      <w:r>
        <w:t>Transfereringar till hushåll</w:t>
      </w:r>
    </w:p>
    <w:p w14:paraId="11834433" w14:textId="12D96022" w:rsidR="005B1647" w:rsidRDefault="005B1647" w:rsidP="005B1647">
      <w:pPr>
        <w:pStyle w:val="Brdtext"/>
      </w:pPr>
      <w:r>
        <w:t>Transfereringarna till hushåll ökade med 16 miljarder kronor under 2019.</w:t>
      </w:r>
    </w:p>
    <w:p w14:paraId="73DC263A" w14:textId="1FDA8062" w:rsidR="005B1647" w:rsidRDefault="005B1647" w:rsidP="005B1647">
      <w:pPr>
        <w:pStyle w:val="Brdtext"/>
      </w:pPr>
      <w:r>
        <w:t>De transfereringar som redovisas är utbetalningar exklusive statlig ålderspensions</w:t>
      </w:r>
      <w:r>
        <w:softHyphen/>
        <w:t>avgift. Statlig ålderspensionsavgift ingår i budgetens utgifter för t.ex. sjukpenning och är en betalning från anslag till pensionssystemet för att finansiera pensionsrätterna för bl.a. de personer som får sjukpenning och andra sociala förmåner. Den del av den statliga ålderspensionsavgiften som går till premiepensionssystemet (14,8 procent 2019) finns med bland transfereringar till hushållssektorn men redovisas separat. Nettoöverföringen till premiepensionssystemet var 33 miljarder kronor 2019, vilket var 0,6 miljarder kronor högre än 2018. Överföringarna till och från AP-fonderna ingår inte i transfereringar till hushåll, utan nettoöverföring som är negativ redovisas som bidrag från AP fonden (socialförsäkringssektorn), se not 3 Intäkter av bidrag.</w:t>
      </w:r>
    </w:p>
    <w:p w14:paraId="5FB366C5" w14:textId="77777777" w:rsidR="005B1647" w:rsidRDefault="005B1647" w:rsidP="005B1647">
      <w:pPr>
        <w:pStyle w:val="Rubrik3utannumrering"/>
      </w:pPr>
      <w:r>
        <w:t>Högre pensioner</w:t>
      </w:r>
    </w:p>
    <w:p w14:paraId="007A7C65" w14:textId="2334D8C3" w:rsidR="005B1647" w:rsidRDefault="005B1647" w:rsidP="005B1647">
      <w:pPr>
        <w:pStyle w:val="Brdtext"/>
      </w:pPr>
      <w:r>
        <w:t xml:space="preserve">Transfereringar till hushåll inom socialförsäkringen ökade med 13 miljarder kronor netto. Kostnaderna för ålderspensioner vid sidan av statens budget ökade med </w:t>
      </w:r>
      <w:r>
        <w:lastRenderedPageBreak/>
        <w:t>10 miljarder kronor. Ålderspensioner ökade eftersom den genomsnittliga inkomstrelaterade ålderspensionen är högre för yngre och nyblivna pensionärer.</w:t>
      </w:r>
    </w:p>
    <w:p w14:paraId="7602E696" w14:textId="6F808BE4" w:rsidR="005B1647" w:rsidRDefault="005B1647" w:rsidP="005B1647">
      <w:pPr>
        <w:pStyle w:val="Brdtext"/>
      </w:pPr>
      <w:r>
        <w:t>I december 2019 fick 2 208 048 pensionärer inkomstgrundad ålderspension, vilket var 39 585 personer fler än i december 2018.</w:t>
      </w:r>
    </w:p>
    <w:p w14:paraId="6854F5A9" w14:textId="77777777" w:rsidR="005B1647" w:rsidRDefault="005B1647" w:rsidP="005B1647">
      <w:pPr>
        <w:pStyle w:val="Brdtext"/>
      </w:pPr>
      <w:r>
        <w:t>Premiepensionerna ökade med 1,6 miljarder kronor eller 15,5 procent. Det främsta skälet till utbetalningsökningen är den s.k. tjugondelsinfasningen som gör att varje ny årskull som går i pension har en större andel i det nya pensionssystemet. Dessutom ökar antalet årskullar med rätt till premiepension varje år eftersom bara pensionärer födda år 1938 eller senare kan ha rätt till premiepension.</w:t>
      </w:r>
    </w:p>
    <w:p w14:paraId="1E6152CD" w14:textId="4A6E984D" w:rsidR="005B1647" w:rsidRDefault="005B1647" w:rsidP="005B1647">
      <w:pPr>
        <w:pStyle w:val="Brdtext"/>
      </w:pPr>
      <w:r>
        <w:t>Ersättning vid ålderdom, som är anslagsfinansierade pensioner och stöd, minskade totalt med 0,3 miljarder kronor. Efterlevandepensioner till vuxna minskade med 0,5 miljarder kronor eftersom änkepensionen är under avveckling. Bostadstillägget ökade med 0, 9 miljarder kronor.</w:t>
      </w:r>
    </w:p>
    <w:p w14:paraId="16B2465C" w14:textId="0FD59705" w:rsidR="005B1647" w:rsidRDefault="005B1647" w:rsidP="005B1647">
      <w:pPr>
        <w:pStyle w:val="Rubrik3utannumrering"/>
      </w:pPr>
      <w:r>
        <w:t>Något ökad kostnad för sjukpenning</w:t>
      </w:r>
    </w:p>
    <w:p w14:paraId="2E68084F" w14:textId="3B8EA5FF" w:rsidR="005B1647" w:rsidRDefault="005B1647" w:rsidP="005B1647">
      <w:pPr>
        <w:pStyle w:val="Brdtext"/>
      </w:pPr>
      <w:r>
        <w:t>Kostnaden för sjukpenning ökade något 2019. Antalet sjukpenningdagar fortsatte att minska men det motverkades av att medelersättningen steg. Nedgången förklaras av att en allt större andel sjukfall avslutas under det första sjukskrivningsåret och att antalet nya sjukfall börjat minska. Sjukpenningtalet anger hur många dagar med sjuk</w:t>
      </w:r>
      <w:r>
        <w:softHyphen/>
        <w:t>penning och rehabiliteringspenning som betalas ut per försäkrad i Sverige under ett år. Mellan 2010 och 2016 ökade talet med 80 procent för att vända nedåt i början på 2017. För december var sjukpenningtalet 9,4 dagar vilket är en minskning med 3,1 procent jämfört med december 2018. Kvinnor har i likhet med tidigare nästan ett dubbelt så högt sjukpenningtal som män, 12,3 dagar jämfört med 6,6 dagar.</w:t>
      </w:r>
    </w:p>
    <w:p w14:paraId="6813843B" w14:textId="77777777" w:rsidR="005B1647" w:rsidRDefault="005B1647" w:rsidP="005B1647">
      <w:pPr>
        <w:pStyle w:val="Brdtext"/>
      </w:pPr>
      <w:r>
        <w:t>Sjukfrånvaron bland anställda i Sverige ligger strax under den genomsnittliga europeiska nivån.</w:t>
      </w:r>
    </w:p>
    <w:p w14:paraId="4FC4BADA" w14:textId="1281D037" w:rsidR="005B1647" w:rsidRDefault="005B1647" w:rsidP="005B1647">
      <w:pPr>
        <w:pStyle w:val="Rubrik3utannumrering"/>
      </w:pPr>
      <w:r>
        <w:t>Utgifter för aktivitets- och sjukersättning minskar</w:t>
      </w:r>
    </w:p>
    <w:p w14:paraId="49411ADB" w14:textId="6F6EA2C0" w:rsidR="005B1647" w:rsidRDefault="005B1647" w:rsidP="005B1647">
      <w:pPr>
        <w:pStyle w:val="Brdtext"/>
      </w:pPr>
      <w:r>
        <w:t>Aktivitets­ och sjukersättningen minskade med 1,1 miljarder kronor (2,7 procent). Sjukersättning kan beviljas till personer i åldrarna 19–64 år om arbetsförmågan bedöms vara stadigvarande nedsatt på grund av sjukdom med minst en fjärdedel. Under 2019 minskade antalet personer med sjukersättning med ca 15 300 och uppgick i december 2019 till strax över 247 000. Minskningen fortsätter eftersom antalet nytillkomna är lågt samtidigt som stora grupper övergår till ålderspension. Det låga inflödet är en följd av att regelverket ställer höga krav på stadigvarande nedsättning av arbetsförmågan. Från 2014 förekommer endast beslut om sjukersättning som gäller tills vidare eftersom ersättningsformen tidsbegränsad sjukersättning har fasats ut. Borttagandet av den bortre gränsen i sjukpenningen minskar också inflödet.</w:t>
      </w:r>
    </w:p>
    <w:p w14:paraId="61B01F58" w14:textId="77777777" w:rsidR="005B1647" w:rsidRDefault="005B1647" w:rsidP="005B1647">
      <w:pPr>
        <w:pStyle w:val="Brdtext"/>
      </w:pPr>
      <w:r>
        <w:t>Aktivitetsersättning kan beviljas till personer i åldrarna 19 till 29 år som har långvarigt nedsatt arbetsförmåga eller på grund av en funktionsnedsättning behöver längre tid för att avsluta sin skolgång. Ersättningen är alltid tidsbegränsad och kan beviljas för maximalt tre år i taget. Antalet personer som får ersättningen minskar eftersom många av dem har fyllt 30 och inte längre kan ansöka stödet.</w:t>
      </w:r>
    </w:p>
    <w:p w14:paraId="3CAF605D" w14:textId="77777777" w:rsidR="005B1647" w:rsidRDefault="005B1647" w:rsidP="005B1647">
      <w:pPr>
        <w:pStyle w:val="Rubrik3utannumrering"/>
      </w:pPr>
      <w:r>
        <w:t>Statlig assistansersättning minskade</w:t>
      </w:r>
    </w:p>
    <w:p w14:paraId="2F10B11E" w14:textId="204CA8AC" w:rsidR="005B1647" w:rsidRDefault="005B1647" w:rsidP="005B1647">
      <w:pPr>
        <w:pStyle w:val="Brdtext"/>
      </w:pPr>
      <w:r>
        <w:t xml:space="preserve">Kostnaderna för assistansersättning inkluderar även kommunernas andel av kostnaden för assistansersättning. Det minskade med 0,4 miljarder kronor (1,3 procent). Schablonbeloppet per timme fortsätter att öka och är 300 kronor 2019 jämfört med 295,40 kronor 2018. Antalet beviljade timmar med assistansersättning har minskat </w:t>
      </w:r>
      <w:r>
        <w:lastRenderedPageBreak/>
        <w:t>något trots att antalet timmar per assistansberättigad ökat svagt. Även antalet personer som beviljas ersättning har minskat. I december 2019 hade 14 159 personer assistansersättning vilket är en minskning med 2,4 procent jämfört med 2018.</w:t>
      </w:r>
    </w:p>
    <w:p w14:paraId="2E67A3DE" w14:textId="77777777" w:rsidR="005B1647" w:rsidRDefault="005B1647" w:rsidP="005B1647">
      <w:pPr>
        <w:pStyle w:val="Rubrik3utannumrering"/>
      </w:pPr>
      <w:r>
        <w:t>Kostnader för föräldraförsäkringen ökade</w:t>
      </w:r>
    </w:p>
    <w:p w14:paraId="59063890" w14:textId="20F12B0D" w:rsidR="005B1647" w:rsidRDefault="005B1647" w:rsidP="005B1647">
      <w:pPr>
        <w:pStyle w:val="Brdtext"/>
      </w:pPr>
      <w:r>
        <w:t>Inom området ekonomisk trygghet för familjer och barn ökade kostnaderna för föräldraförsäkringen med 0,6 miljarder kronor. Kostnaderna för barnbidragen ökade med 1,5 miljarder kronor. Ökningen av föräldrapenning och barnbidrag beror på att både antalet barn och medelersättningen från föräldraförsäkringen stiger.</w:t>
      </w:r>
    </w:p>
    <w:p w14:paraId="5EB4E000" w14:textId="120D0F33" w:rsidR="005B1647" w:rsidRDefault="005B1647" w:rsidP="005B1647">
      <w:pPr>
        <w:pStyle w:val="Rubrik3utannumrering"/>
      </w:pPr>
      <w:r>
        <w:t>Utgifter för arbetslöshetsersättningen ökade</w:t>
      </w:r>
    </w:p>
    <w:p w14:paraId="5C024B39" w14:textId="6B002B03" w:rsidR="005B1647" w:rsidRDefault="005B1647" w:rsidP="005B1647">
      <w:pPr>
        <w:pStyle w:val="Brdtext"/>
      </w:pPr>
      <w:r>
        <w:t>Bland de övriga transfereringarna till hushåll ökade kostnaderna för arbetsmarknadsområdet med 1,3 miljarder kronor. Arbetslöshetsersättningen ökade med 1,4 miljarder kronor och aktivitetsstödet minskade med 0,1 miljarder kronor. Arbetslösheten ökade från 6,3 procent 2018 till 6,8 procent 2019.</w:t>
      </w:r>
    </w:p>
    <w:p w14:paraId="5F0CA0C6" w14:textId="057CF7CD" w:rsidR="005B1647" w:rsidRDefault="005B1647" w:rsidP="005B1647">
      <w:pPr>
        <w:pStyle w:val="Rubrik3utannumrering"/>
      </w:pPr>
      <w:r>
        <w:t>Ökade kostnader för studiebidrag</w:t>
      </w:r>
    </w:p>
    <w:p w14:paraId="0280A852" w14:textId="1000536E" w:rsidR="005B1647" w:rsidRDefault="005B1647" w:rsidP="005B1647">
      <w:pPr>
        <w:pStyle w:val="Brdtext"/>
      </w:pPr>
      <w:r>
        <w:t>Kostnaden för studiebidragen ökade med 1,9 miljarder kronor vilket i huvudsak beror på att bidragsbeloppet höjts och att flera studerar med studiemedel. Återföring av reserveringar för förluster i utlåningsverksamheten minskade kostnaderna med 0,1 miljarder kronor jämfört med 2018.</w:t>
      </w:r>
    </w:p>
    <w:p w14:paraId="1CC603D8" w14:textId="77777777" w:rsidR="005B1647" w:rsidRDefault="005B1647" w:rsidP="005B1647">
      <w:pPr>
        <w:pStyle w:val="Rubrik3utannumrering"/>
      </w:pPr>
      <w:r>
        <w:t>Minskade utgifter för nyanlända invandrare</w:t>
      </w:r>
    </w:p>
    <w:p w14:paraId="738E35D5" w14:textId="5BD5709E" w:rsidR="005B1647" w:rsidRDefault="005B1647" w:rsidP="005B1647">
      <w:pPr>
        <w:pStyle w:val="Brdtext"/>
      </w:pPr>
      <w:r>
        <w:t>Arbetsförmedlingens ersättning för insatser för vissa nyanlända invandrare minskade med 0,8 miljarder kronor. Etableringsersättning till vissa nyanlända invandrare minskade med 1,4 miljarder kronor. Antalet asylsökande och kommunmottagna flyktingar beskrivs under kommunersättning för flyktingmottagande.</w:t>
      </w:r>
    </w:p>
    <w:p w14:paraId="31B41E59" w14:textId="77777777" w:rsidR="005B1647" w:rsidRDefault="005B1647" w:rsidP="005B1647">
      <w:pPr>
        <w:pStyle w:val="Rubrik3utannumrering"/>
      </w:pPr>
      <w:r>
        <w:t>33 miljarder kronor till premiepensionssystemet</w:t>
      </w:r>
    </w:p>
    <w:p w14:paraId="65FCFA72" w14:textId="7B2D8A09" w:rsidR="005B1647" w:rsidRDefault="005B1647" w:rsidP="005B1647">
      <w:pPr>
        <w:pStyle w:val="Brdtext"/>
      </w:pPr>
      <w:r>
        <w:t>Nettoöverföring till premiepensionssystemet redovisas som en transferering till hushåll mot bakgrund av att systemet ses som en del av hushållssektorn i national</w:t>
      </w:r>
      <w:r>
        <w:softHyphen/>
        <w:t>räkenskaperna (se avsnittet Redovisningsprinciper och tilläggsupplysningar).</w:t>
      </w:r>
    </w:p>
    <w:p w14:paraId="3520D782" w14:textId="77777777" w:rsidR="005B1647" w:rsidRDefault="005B1647" w:rsidP="005B1647">
      <w:pPr>
        <w:pStyle w:val="Brdtext"/>
      </w:pPr>
      <w:r>
        <w:t>Beloppet består av de socialavgifter, allmänna pensionsavgifter och statliga ålderspensionsavgifter som överförts till premiepensionssystemet, med avdrag för utbetalda premiepensioner (6,5 miljarder kronor), som ingår i utbetalda ålderspensioner.</w:t>
      </w:r>
    </w:p>
    <w:p w14:paraId="47F865E0" w14:textId="77777777" w:rsidR="005B1647" w:rsidRDefault="005B1647" w:rsidP="005B1647">
      <w:pPr>
        <w:pStyle w:val="Rubrik3utannumrering"/>
      </w:pPr>
      <w:r>
        <w:t>Transfereringar till företag ökade</w:t>
      </w:r>
    </w:p>
    <w:p w14:paraId="461695C0" w14:textId="1A970218" w:rsidR="005B1647" w:rsidRDefault="005B1647" w:rsidP="005B1647">
      <w:pPr>
        <w:pStyle w:val="Brdtext"/>
      </w:pPr>
      <w:r>
        <w:t>Transfereringar till företag ökade med 7,9 miljarder kronor. Ökningen förklaras framförallt av bidragen till Public servicebolagen.</w:t>
      </w:r>
    </w:p>
    <w:p w14:paraId="6B7BBC64" w14:textId="4C6A52B6" w:rsidR="005B1647" w:rsidRPr="005928FC" w:rsidRDefault="005B1647" w:rsidP="005B1647">
      <w:pPr>
        <w:pStyle w:val="Rubrik4utannumrering"/>
      </w:pPr>
      <w:r w:rsidRPr="005928FC">
        <w:t>Public service-avgift</w:t>
      </w:r>
    </w:p>
    <w:p w14:paraId="1EE7D618" w14:textId="1819F22B" w:rsidR="005B1647" w:rsidRDefault="005B1647" w:rsidP="005B1647">
      <w:pPr>
        <w:pStyle w:val="Brdtext"/>
      </w:pPr>
      <w:r>
        <w:t xml:space="preserve">Den 1 januari 2019 ersattes radio- och tv-avgiften till Radiotjänst i Kiruna AB med en individuell public service-avgift/skatt. Public servicebolagen tillhörighet har ändrats, från att tidigare ha redovisats i näringslivet (privata sektorn) redovisas de nu inom offentlig förvaltning, statlig sektor. Förändringen sker till följd av tydligare EU-regler och för att uppnå jämförbarhet mellan EU:s medlemsländer då alla länder ska redovisa på samma sätt. Avgiften/skatten tas in av Skatteverket som betalar ut medlen till ett särskilt public service-konto i Riksgäldskontoret. Public service-kontot förvaltas av </w:t>
      </w:r>
      <w:r>
        <w:lastRenderedPageBreak/>
        <w:t>Kammarkollegiet och används för att tilldela medel till programföretagen genom transfereringar. Bidragen uppgick till drygt 8 miljarder kronor under 2019.</w:t>
      </w:r>
    </w:p>
    <w:p w14:paraId="3F0D185B" w14:textId="46B5B123" w:rsidR="005B1647" w:rsidRDefault="005B1647" w:rsidP="005B1647">
      <w:pPr>
        <w:pStyle w:val="Rubrik3utannumrering"/>
      </w:pPr>
      <w:r>
        <w:t>Klimatinvesteringar minskade</w:t>
      </w:r>
    </w:p>
    <w:p w14:paraId="746C3964" w14:textId="77777777" w:rsidR="005B1647" w:rsidRDefault="005B1647" w:rsidP="005B1647">
      <w:pPr>
        <w:pStyle w:val="Brdtext"/>
      </w:pPr>
      <w:r>
        <w:t>Bidragen till Klimatinvesteringar minskade med 1 miljard kronor. Minskningen beror på att utgifterna för Klimatklivet sänktes till följd av riksdagens beslut om att inte ge regeringen bemyndigande att ingå nya ekonomiska åtaganden under 2019.</w:t>
      </w:r>
    </w:p>
    <w:p w14:paraId="76E2A577" w14:textId="77777777" w:rsidR="005B1647" w:rsidRDefault="005B1647" w:rsidP="005B1647">
      <w:pPr>
        <w:pStyle w:val="Rubrik3utannumrering"/>
      </w:pPr>
      <w:r>
        <w:t>Transfereringar till kommuner ökade</w:t>
      </w:r>
    </w:p>
    <w:p w14:paraId="6FF2B50C" w14:textId="77777777" w:rsidR="005B1647" w:rsidRDefault="005B1647" w:rsidP="005B1647">
      <w:pPr>
        <w:pStyle w:val="Brdtext"/>
      </w:pPr>
      <w:r>
        <w:t>De senaste årens ökning av bidragen till kommuner har fortsatt. Transfereringarna till kommuner ökade totalt med 6 miljarder kronor. De allmänna bidragen till kommuner ökade med 15,5 miljarder kronor. De innefattar den kommunalekonomiska utjämningen som nettoredovisas på statens budget där det generella statsbidraget sammanförts med utjämningssystemet.</w:t>
      </w:r>
    </w:p>
    <w:p w14:paraId="4D188013" w14:textId="77777777" w:rsidR="005B1647" w:rsidRDefault="005B1647" w:rsidP="005B1647">
      <w:pPr>
        <w:pStyle w:val="Rubrik3utannumrering"/>
      </w:pPr>
      <w:r>
        <w:t>Ökad ersättning till kommunerna för ingående mervärdesskatt</w:t>
      </w:r>
    </w:p>
    <w:p w14:paraId="3FF63657" w14:textId="338D3D02" w:rsidR="005B1647" w:rsidRDefault="005B1647" w:rsidP="005B1647">
      <w:pPr>
        <w:pStyle w:val="Brdtext"/>
      </w:pPr>
      <w:r>
        <w:t>Kommunernas ersättning för ingående mervärdesskatt ökade med 2,6 miljarder kronor till följd av ökad konsumtion.</w:t>
      </w:r>
    </w:p>
    <w:p w14:paraId="638F6E7C" w14:textId="77777777" w:rsidR="005B1647" w:rsidRDefault="005B1647" w:rsidP="005B1647">
      <w:pPr>
        <w:pStyle w:val="Rubrik3utannumrering"/>
      </w:pPr>
      <w:r>
        <w:t>Stöd till kommuner</w:t>
      </w:r>
    </w:p>
    <w:p w14:paraId="108E84CF" w14:textId="169723E5" w:rsidR="005B1647" w:rsidRDefault="005B1647" w:rsidP="005B1647">
      <w:pPr>
        <w:pStyle w:val="Brdtext"/>
      </w:pPr>
      <w:r>
        <w:t>Den kommunalekonomiska utjämningen till kommuner och landsting ökade med 12,5 miljarder kronor. Kommuner och landsting fick 5,0 miljarder kronor från anslaget 1:4 Stöd med anledning av flyktingsituationen vilket var 2,0 miljarder kronor lägre än 2018.</w:t>
      </w:r>
    </w:p>
    <w:p w14:paraId="4689B30B" w14:textId="263B3171" w:rsidR="005B1647" w:rsidRDefault="005B1647" w:rsidP="005B1647">
      <w:pPr>
        <w:pStyle w:val="Rubrik3utannumrering"/>
      </w:pPr>
      <w:r>
        <w:t>Utgifter för kommunersättning för flyktingmottagande minskade</w:t>
      </w:r>
    </w:p>
    <w:p w14:paraId="2BA68F87" w14:textId="607A68CE" w:rsidR="005B1647" w:rsidRDefault="005B1647" w:rsidP="005B1647">
      <w:pPr>
        <w:pStyle w:val="Brdtext"/>
      </w:pPr>
      <w:r>
        <w:t>Migrationsverkets bidrag till kommuner för integration och migration minskade med 6,9 miljarder kronor. Kommunersättningar vid flyktingmottagande minskade med 4,5 miljarder kronor. Ersättningar och bostadskostnader minskade med 2,2 miljarder kronor. Minskningen förklaras delvis av färre antal asylsökande och av att antalet barn och unga har minskat kraftigt mellan åren.</w:t>
      </w:r>
    </w:p>
    <w:p w14:paraId="2FDD026A" w14:textId="4454A600" w:rsidR="005B1647" w:rsidRDefault="005B1647" w:rsidP="005B1647">
      <w:pPr>
        <w:pStyle w:val="Brdtext"/>
      </w:pPr>
      <w:r>
        <w:t>Kommunerna får också kommunersättning under två år när de tar emot nyanlända med uppehållstillstånd. När beslut om uppehållstillstånd har beviljats skrivs de asyl</w:t>
      </w:r>
      <w:r w:rsidR="00D164A7">
        <w:softHyphen/>
      </w:r>
      <w:r>
        <w:t>sökande ut ur mottagningssystemet och blir i stället placerade i kommuner. Ersätt</w:t>
      </w:r>
      <w:r w:rsidR="00D164A7">
        <w:softHyphen/>
      </w:r>
      <w:r>
        <w:t>ningar till kommuner vid flyktingmottagande minskade med 0,2 miljarder kronor.</w:t>
      </w:r>
    </w:p>
    <w:p w14:paraId="4CB26437" w14:textId="4CC849B9" w:rsidR="005B1647" w:rsidRDefault="005B1647" w:rsidP="005B1647">
      <w:pPr>
        <w:pStyle w:val="Rubrik3utannumrering"/>
      </w:pPr>
      <w:r>
        <w:t>Kostnader för läkemedelsförmånerna ökade</w:t>
      </w:r>
    </w:p>
    <w:p w14:paraId="72BB654C" w14:textId="77777777" w:rsidR="005B1647" w:rsidRDefault="005B1647" w:rsidP="005B1647">
      <w:pPr>
        <w:pStyle w:val="Brdtext"/>
      </w:pPr>
      <w:r>
        <w:t>Bidrag för läkemedelsförmånerna ökade med 1,4 miljarder kronor.</w:t>
      </w:r>
    </w:p>
    <w:p w14:paraId="1A2A1437" w14:textId="77777777" w:rsidR="005B1647" w:rsidRDefault="005B1647" w:rsidP="005B1647">
      <w:pPr>
        <w:pStyle w:val="Rubrik3utannumrering"/>
      </w:pPr>
      <w:r>
        <w:t>Kvalitetshöjande insatser i hälso- och sjukvården</w:t>
      </w:r>
    </w:p>
    <w:p w14:paraId="5B564258" w14:textId="33DFD509" w:rsidR="005B1647" w:rsidRDefault="005B1647" w:rsidP="005B1647">
      <w:pPr>
        <w:pStyle w:val="Brdtext"/>
      </w:pPr>
      <w:r>
        <w:t xml:space="preserve">Från anslaget 1:6 </w:t>
      </w:r>
      <w:r w:rsidRPr="002876BB">
        <w:rPr>
          <w:i/>
          <w:iCs/>
        </w:rPr>
        <w:t>Bidrag till folkhälsa och sjukvård</w:t>
      </w:r>
      <w:r>
        <w:t xml:space="preserve"> fick landstingen 1,5 miljarder kronor för kvalitetshöjande insatser inom sjukvården. Anslagsposten är ny vilket förklarar ökningen med hela beloppet under 2019. Från det nya anslaget 1:11 </w:t>
      </w:r>
      <w:r w:rsidRPr="002876BB">
        <w:rPr>
          <w:i/>
          <w:iCs/>
        </w:rPr>
        <w:t>Prestationsbundna insatser</w:t>
      </w:r>
      <w:r>
        <w:t xml:space="preserve"> för att korta vårdköerna betalades ut 1,6 miljarder kronor. Bidraget till förlossningsvård och kvinnors hälsa minskade med 0,2 miljarder kronor under året.</w:t>
      </w:r>
    </w:p>
    <w:p w14:paraId="173C04EF" w14:textId="77777777" w:rsidR="005B1647" w:rsidRDefault="005B1647" w:rsidP="005B1647">
      <w:pPr>
        <w:pStyle w:val="Rubrik3utannumrering"/>
      </w:pPr>
      <w:r>
        <w:t>Arbetsmarknadspolitiska program</w:t>
      </w:r>
    </w:p>
    <w:p w14:paraId="3B5491C3" w14:textId="51C2B202" w:rsidR="005B1647" w:rsidRDefault="005B1647" w:rsidP="005B1647">
      <w:pPr>
        <w:pStyle w:val="Brdtext"/>
      </w:pPr>
      <w:r>
        <w:t xml:space="preserve">Kostnader för arbetsmarknadspolitiska program och insatser minskade med 3,2 miljarder kronor 2019. Arbetsförmedlingen införde stopp på anvisningar till nya </w:t>
      </w:r>
      <w:r>
        <w:lastRenderedPageBreak/>
        <w:t>extratjänster och moderna beredskapsjobb fr.o.m. den 1 januari 2019. Extratjänster är subventionerade anställningar för nyanlända och långtidsarbetslösa. Påbörjade extratjänster avbryts inte och i september hade 3 000 personer en extratjänst främst i kommunerna.</w:t>
      </w:r>
    </w:p>
    <w:p w14:paraId="3668B9AF" w14:textId="77777777" w:rsidR="005B1647" w:rsidRDefault="005B1647" w:rsidP="005B1647">
      <w:pPr>
        <w:pStyle w:val="Rubrik3utannumrering"/>
      </w:pPr>
      <w:r>
        <w:t>Satsningar inom skolområdet</w:t>
      </w:r>
    </w:p>
    <w:p w14:paraId="6AA8523A" w14:textId="3D4C5E6E" w:rsidR="005B1647" w:rsidRDefault="005B1647" w:rsidP="005B1647">
      <w:pPr>
        <w:pStyle w:val="Brdtext"/>
      </w:pPr>
      <w:r>
        <w:t>Kommunerna fick 3,1 miljarder kronor under 2019 från anlaget 1:21 </w:t>
      </w:r>
      <w:r w:rsidRPr="002876BB">
        <w:rPr>
          <w:i/>
          <w:iCs/>
        </w:rPr>
        <w:t>Statligt stöd för stärkt likvärdighet och kunskapsutveckling</w:t>
      </w:r>
      <w:r>
        <w:rPr>
          <w:i/>
          <w:iCs/>
        </w:rPr>
        <w:t>.</w:t>
      </w:r>
      <w:r>
        <w:t xml:space="preserve"> Det är en ökning med 2,2 miljarder kronor mellan åren. Bidraget ska användas till insatser som stärker likvärdighet och kunskapsutveckling i förskoleklass och grundskolan. Anslagen Utveckling av skolväsendet och annan pedagogisk verksamhet och Fler anställda i lågstadiet minskade tillsammans med 0,7 miljarder kronor. Bidraget till utveckling av socialt arbete minskade med 0,6 miljarder kronor.</w:t>
      </w:r>
    </w:p>
    <w:p w14:paraId="56676B3D" w14:textId="77777777" w:rsidR="005B1647" w:rsidRDefault="005B1647" w:rsidP="005B1647">
      <w:pPr>
        <w:pStyle w:val="Rubrik3utannumrering"/>
      </w:pPr>
      <w:r>
        <w:t>Mindre stöd för bostadsbyggande</w:t>
      </w:r>
    </w:p>
    <w:p w14:paraId="5889D9C7" w14:textId="14AF476C" w:rsidR="005B1647" w:rsidRDefault="005B1647" w:rsidP="005B1647">
      <w:pPr>
        <w:pStyle w:val="Brdtext"/>
      </w:pPr>
      <w:r>
        <w:t xml:space="preserve">Anslaget 1:8 </w:t>
      </w:r>
      <w:r w:rsidRPr="002876BB">
        <w:rPr>
          <w:i/>
          <w:iCs/>
        </w:rPr>
        <w:t>Stöd till kommuner</w:t>
      </w:r>
      <w:r>
        <w:t xml:space="preserve"> för ökat bostadsbyggande har avvecklats vilket förklarar minskningen jämfört med föregående år med 1,3 miljarder kronor. Bidrag till utveckling av socialt arbete ökade med 0,9 miljarder kronor. Stimulansbidrag och åtgärder inom äldreområdet minskade med 1,8 miljarder kronor.</w:t>
      </w:r>
    </w:p>
    <w:p w14:paraId="3B74803C" w14:textId="77777777" w:rsidR="005B1647" w:rsidRDefault="005B1647" w:rsidP="005B1647">
      <w:pPr>
        <w:pStyle w:val="Rubrik3utannumrering"/>
      </w:pPr>
      <w:r>
        <w:t>Avgiften till Europeiska unionen</w:t>
      </w:r>
    </w:p>
    <w:p w14:paraId="7F684892" w14:textId="77777777" w:rsidR="005B1647" w:rsidRDefault="005B1647" w:rsidP="005B1647">
      <w:pPr>
        <w:pStyle w:val="Brdtext"/>
      </w:pPr>
      <w:r>
        <w:t>Bland transfereringar till utlandet ökade avgiften till EU med 0,1 miljarder kronor netto. Den BNI-baserade avgiften minskade med 0,4 miljarder kronor. Till skillnad mot redovisningen på statens budget redovisas avgiften här periodiserad.</w:t>
      </w:r>
    </w:p>
    <w:p w14:paraId="5EB513E1" w14:textId="5F2819FA" w:rsidR="005B1647" w:rsidRDefault="005B1647" w:rsidP="005B1647">
      <w:pPr>
        <w:pStyle w:val="Brdtext"/>
      </w:pPr>
      <w:r>
        <w:t xml:space="preserve">Kostnaden för bistånd och andra internationella bidrag genom Styrelsen för internationellt utvecklingssamarbete (Sida) ökade med 1,5 miljarder kronor. </w:t>
      </w:r>
    </w:p>
    <w:p w14:paraId="63C88EE7" w14:textId="77777777" w:rsidR="005B1647" w:rsidRDefault="005B1647" w:rsidP="005B1647">
      <w:pPr>
        <w:pStyle w:val="Brdtext"/>
      </w:pPr>
      <w:r>
        <w:t xml:space="preserve">Det är framför allt utbetalningarna till multilaterala </w:t>
      </w:r>
      <w:r w:rsidRPr="00DF4979">
        <w:t>utvecklingsbanker</w:t>
      </w:r>
      <w:r>
        <w:t xml:space="preserve"> och fonder samt skuldavskrivningar som ökade under 2019. För att nå upp till målet om att Sverige ska betala 1 procent av bruttonationalinkomsten i bistånd, höjdes främst anslaget för biståndsverksamhet. Utgifterna för migration som ingår i biståndsramen förväntas minska och det förklarar en utökad ram inom biståndsverksamheten.</w:t>
      </w:r>
    </w:p>
    <w:p w14:paraId="17C60E52" w14:textId="1BEDC8D8" w:rsidR="005B1647" w:rsidRPr="00920DD5" w:rsidRDefault="005B1647" w:rsidP="005B1647">
      <w:pPr>
        <w:pStyle w:val="Brdtext"/>
      </w:pPr>
      <w:r>
        <w:t>Migrationsverkets utbetalning av dagersättning till asylsökande redovisas i enlighet med nationalräkenskaperna som bidrag till övriga länder. Dagersättning betalas från anslaget Ersättningar och bostadskostnader, anslagsposten Ersättningar till asylsökande. Även ersättningar från anslaget Utresor för avvisade och utvisade redovisas som bidrag till övriga länder. Dessa ersättningar minskade med 0,3 miljarder kronor.</w:t>
      </w:r>
    </w:p>
    <w:p w14:paraId="57D62EF0" w14:textId="4F23CA14" w:rsidR="005B1647" w:rsidRDefault="005B1647" w:rsidP="005B1647">
      <w:pPr>
        <w:pStyle w:val="Rubrik4utannumrering"/>
      </w:pPr>
      <w:r w:rsidRPr="00DF4979">
        <w:t>Not 5 Avsättning till/upplösning av fonder</w:t>
      </w:r>
    </w:p>
    <w:p w14:paraId="4ED38CA5" w14:textId="465EF48D" w:rsidR="005B1647" w:rsidRDefault="005B1647" w:rsidP="005B1647">
      <w:pPr>
        <w:pStyle w:val="TabellUnderrubrik"/>
      </w:pPr>
      <w:r>
        <w:t>Miljoner kronor</w:t>
      </w:r>
    </w:p>
    <w:tbl>
      <w:tblPr>
        <w:tblStyle w:val="RKBPTabell"/>
        <w:tblW w:w="5000" w:type="pct"/>
        <w:tblLook w:val="04E0" w:firstRow="1" w:lastRow="1" w:firstColumn="1" w:lastColumn="0" w:noHBand="0" w:noVBand="1"/>
      </w:tblPr>
      <w:tblGrid>
        <w:gridCol w:w="3241"/>
        <w:gridCol w:w="2229"/>
        <w:gridCol w:w="1900"/>
      </w:tblGrid>
      <w:tr w:rsidR="00155607" w14:paraId="40F76561" w14:textId="77777777" w:rsidTr="00155607">
        <w:trPr>
          <w:cnfStyle w:val="100000000000" w:firstRow="1" w:lastRow="0" w:firstColumn="0" w:lastColumn="0" w:oddVBand="0" w:evenVBand="0" w:oddHBand="0" w:evenHBand="0" w:firstRowFirstColumn="0" w:firstRowLastColumn="0" w:lastRowFirstColumn="0" w:lastRowLastColumn="0"/>
          <w:trHeight w:val="255"/>
          <w:tblHeader w:val="0"/>
        </w:trPr>
        <w:tc>
          <w:tcPr>
            <w:cnfStyle w:val="001000000000" w:firstRow="0" w:lastRow="0" w:firstColumn="1" w:lastColumn="0" w:oddVBand="0" w:evenVBand="0" w:oddHBand="0" w:evenHBand="0" w:firstRowFirstColumn="0" w:firstRowLastColumn="0" w:lastRowFirstColumn="0" w:lastRowLastColumn="0"/>
            <w:tcW w:w="2199"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640634F1" w14:textId="33103602" w:rsidR="005B1647" w:rsidRPr="00E6677D" w:rsidRDefault="005B1647" w:rsidP="005B1647">
            <w:pPr>
              <w:pStyle w:val="TabellHuvud"/>
            </w:pPr>
          </w:p>
        </w:tc>
        <w:tc>
          <w:tcPr>
            <w:tcW w:w="1512"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5D29E966" w14:textId="77777777" w:rsidR="005B1647" w:rsidRPr="00E6677D"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E6677D">
              <w:t>2019</w:t>
            </w:r>
          </w:p>
        </w:tc>
        <w:tc>
          <w:tcPr>
            <w:tcW w:w="1289"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2BEBE4D1" w14:textId="77777777" w:rsidR="005B1647" w:rsidRPr="00E6677D"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E6677D">
              <w:t>2018</w:t>
            </w:r>
          </w:p>
        </w:tc>
      </w:tr>
      <w:tr w:rsidR="00155607" w14:paraId="6DF91E91" w14:textId="77777777" w:rsidTr="00155607">
        <w:trPr>
          <w:trHeight w:val="240"/>
        </w:trPr>
        <w:tc>
          <w:tcPr>
            <w:cnfStyle w:val="001000000000" w:firstRow="0" w:lastRow="0" w:firstColumn="1" w:lastColumn="0" w:oddVBand="0" w:evenVBand="0" w:oddHBand="0" w:evenHBand="0" w:firstRowFirstColumn="0" w:firstRowLastColumn="0" w:lastRowFirstColumn="0" w:lastRowLastColumn="0"/>
            <w:tcW w:w="2199" w:type="pct"/>
            <w:tcBorders>
              <w:top w:val="single" w:sz="12" w:space="0" w:color="auto"/>
            </w:tcBorders>
            <w:noWrap/>
            <w:hideMark/>
          </w:tcPr>
          <w:p w14:paraId="7386593A" w14:textId="77777777" w:rsidR="005B1647" w:rsidRPr="00E6677D" w:rsidRDefault="005B1647" w:rsidP="005B1647">
            <w:pPr>
              <w:pStyle w:val="Tabell"/>
            </w:pPr>
            <w:r w:rsidRPr="00E6677D">
              <w:t>Resolutionsreserven</w:t>
            </w:r>
          </w:p>
        </w:tc>
        <w:tc>
          <w:tcPr>
            <w:tcW w:w="1512" w:type="pct"/>
            <w:tcBorders>
              <w:top w:val="single" w:sz="12" w:space="0" w:color="auto"/>
            </w:tcBorders>
            <w:noWrap/>
            <w:hideMark/>
          </w:tcPr>
          <w:p w14:paraId="0419FA83" w14:textId="77777777" w:rsidR="005B1647" w:rsidRPr="00E6677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6677D">
              <w:t>5 741</w:t>
            </w:r>
          </w:p>
        </w:tc>
        <w:tc>
          <w:tcPr>
            <w:tcW w:w="1289" w:type="pct"/>
            <w:tcBorders>
              <w:top w:val="single" w:sz="12" w:space="0" w:color="auto"/>
            </w:tcBorders>
            <w:noWrap/>
            <w:hideMark/>
          </w:tcPr>
          <w:p w14:paraId="73AC318D" w14:textId="77777777" w:rsidR="005B1647" w:rsidRPr="00E6677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6677D">
              <w:t>8 911</w:t>
            </w:r>
          </w:p>
        </w:tc>
      </w:tr>
      <w:tr w:rsidR="00155607" w14:paraId="091682D6" w14:textId="77777777" w:rsidTr="00155607">
        <w:trPr>
          <w:trHeight w:val="240"/>
        </w:trPr>
        <w:tc>
          <w:tcPr>
            <w:cnfStyle w:val="001000000000" w:firstRow="0" w:lastRow="0" w:firstColumn="1" w:lastColumn="0" w:oddVBand="0" w:evenVBand="0" w:oddHBand="0" w:evenHBand="0" w:firstRowFirstColumn="0" w:firstRowLastColumn="0" w:lastRowFirstColumn="0" w:lastRowLastColumn="0"/>
            <w:tcW w:w="2199" w:type="pct"/>
            <w:noWrap/>
            <w:hideMark/>
          </w:tcPr>
          <w:p w14:paraId="0A07AF11" w14:textId="77777777" w:rsidR="005B1647" w:rsidRPr="00E6677D" w:rsidRDefault="005B1647" w:rsidP="005B1647">
            <w:pPr>
              <w:pStyle w:val="Tabell"/>
            </w:pPr>
            <w:r w:rsidRPr="00E6677D">
              <w:t>Kärnavfallsfonden</w:t>
            </w:r>
          </w:p>
        </w:tc>
        <w:tc>
          <w:tcPr>
            <w:tcW w:w="1512" w:type="pct"/>
            <w:noWrap/>
            <w:hideMark/>
          </w:tcPr>
          <w:p w14:paraId="63D3E30F" w14:textId="77777777" w:rsidR="005B1647" w:rsidRPr="00E6677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6677D">
              <w:t>4 945</w:t>
            </w:r>
          </w:p>
        </w:tc>
        <w:tc>
          <w:tcPr>
            <w:tcW w:w="1289" w:type="pct"/>
            <w:noWrap/>
            <w:hideMark/>
          </w:tcPr>
          <w:p w14:paraId="52BAA604" w14:textId="77777777" w:rsidR="005B1647" w:rsidRPr="00E6677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6677D">
              <w:t>2 413</w:t>
            </w:r>
          </w:p>
        </w:tc>
      </w:tr>
      <w:tr w:rsidR="00155607" w14:paraId="3FA5FD6C" w14:textId="77777777" w:rsidTr="00155607">
        <w:trPr>
          <w:trHeight w:val="240"/>
        </w:trPr>
        <w:tc>
          <w:tcPr>
            <w:cnfStyle w:val="001000000000" w:firstRow="0" w:lastRow="0" w:firstColumn="1" w:lastColumn="0" w:oddVBand="0" w:evenVBand="0" w:oddHBand="0" w:evenHBand="0" w:firstRowFirstColumn="0" w:firstRowLastColumn="0" w:lastRowFirstColumn="0" w:lastRowLastColumn="0"/>
            <w:tcW w:w="2199" w:type="pct"/>
            <w:noWrap/>
            <w:hideMark/>
          </w:tcPr>
          <w:p w14:paraId="0BD06D45" w14:textId="77777777" w:rsidR="005B1647" w:rsidRPr="00E6677D" w:rsidRDefault="005B1647" w:rsidP="005B1647">
            <w:pPr>
              <w:pStyle w:val="Tabell"/>
            </w:pPr>
            <w:r w:rsidRPr="00E6677D">
              <w:t>Insättningsgarantifonden</w:t>
            </w:r>
          </w:p>
        </w:tc>
        <w:tc>
          <w:tcPr>
            <w:tcW w:w="1512" w:type="pct"/>
            <w:noWrap/>
            <w:hideMark/>
          </w:tcPr>
          <w:p w14:paraId="55FCB7D9" w14:textId="77777777" w:rsidR="005B1647" w:rsidRPr="00E6677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6677D">
              <w:t>2 510</w:t>
            </w:r>
          </w:p>
        </w:tc>
        <w:tc>
          <w:tcPr>
            <w:tcW w:w="1289" w:type="pct"/>
            <w:noWrap/>
            <w:hideMark/>
          </w:tcPr>
          <w:p w14:paraId="5B25DA1F" w14:textId="77777777" w:rsidR="005B1647" w:rsidRPr="00E6677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6677D">
              <w:t>1 700</w:t>
            </w:r>
          </w:p>
        </w:tc>
      </w:tr>
      <w:tr w:rsidR="00155607" w14:paraId="5DF7DC1E" w14:textId="77777777" w:rsidTr="00155607">
        <w:trPr>
          <w:trHeight w:val="240"/>
        </w:trPr>
        <w:tc>
          <w:tcPr>
            <w:cnfStyle w:val="001000000000" w:firstRow="0" w:lastRow="0" w:firstColumn="1" w:lastColumn="0" w:oddVBand="0" w:evenVBand="0" w:oddHBand="0" w:evenHBand="0" w:firstRowFirstColumn="0" w:firstRowLastColumn="0" w:lastRowFirstColumn="0" w:lastRowLastColumn="0"/>
            <w:tcW w:w="2199" w:type="pct"/>
            <w:noWrap/>
            <w:hideMark/>
          </w:tcPr>
          <w:p w14:paraId="313AEC44" w14:textId="77777777" w:rsidR="005B1647" w:rsidRPr="00E6677D" w:rsidRDefault="005B1647" w:rsidP="005B1647">
            <w:pPr>
              <w:pStyle w:val="Tabell"/>
            </w:pPr>
            <w:r w:rsidRPr="00E6677D">
              <w:t>Stabilitetsfonden</w:t>
            </w:r>
          </w:p>
        </w:tc>
        <w:tc>
          <w:tcPr>
            <w:tcW w:w="1512" w:type="pct"/>
            <w:noWrap/>
            <w:hideMark/>
          </w:tcPr>
          <w:p w14:paraId="3C86BD2D" w14:textId="77777777" w:rsidR="005B1647" w:rsidRPr="00E6677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6677D">
              <w:t>-109</w:t>
            </w:r>
          </w:p>
        </w:tc>
        <w:tc>
          <w:tcPr>
            <w:tcW w:w="1289" w:type="pct"/>
            <w:noWrap/>
            <w:hideMark/>
          </w:tcPr>
          <w:p w14:paraId="18144456" w14:textId="77777777" w:rsidR="005B1647" w:rsidRPr="00E6677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6677D">
              <w:t>-209</w:t>
            </w:r>
          </w:p>
        </w:tc>
      </w:tr>
      <w:tr w:rsidR="00155607" w14:paraId="08C45A78" w14:textId="77777777" w:rsidTr="00155607">
        <w:trPr>
          <w:trHeight w:val="240"/>
        </w:trPr>
        <w:tc>
          <w:tcPr>
            <w:cnfStyle w:val="001000000000" w:firstRow="0" w:lastRow="0" w:firstColumn="1" w:lastColumn="0" w:oddVBand="0" w:evenVBand="0" w:oddHBand="0" w:evenHBand="0" w:firstRowFirstColumn="0" w:firstRowLastColumn="0" w:lastRowFirstColumn="0" w:lastRowLastColumn="0"/>
            <w:tcW w:w="2199" w:type="pct"/>
            <w:noWrap/>
            <w:hideMark/>
          </w:tcPr>
          <w:p w14:paraId="4A1BEC6C" w14:textId="77777777" w:rsidR="005B1647" w:rsidRPr="00E6677D" w:rsidRDefault="005B1647" w:rsidP="005B1647">
            <w:pPr>
              <w:pStyle w:val="Tabell"/>
            </w:pPr>
            <w:r w:rsidRPr="00E6677D">
              <w:t>Övriga fonder</w:t>
            </w:r>
          </w:p>
        </w:tc>
        <w:tc>
          <w:tcPr>
            <w:tcW w:w="1512" w:type="pct"/>
            <w:noWrap/>
            <w:hideMark/>
          </w:tcPr>
          <w:p w14:paraId="2C49B51D" w14:textId="77777777" w:rsidR="005B1647" w:rsidRPr="00E6677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6677D">
              <w:t>94</w:t>
            </w:r>
          </w:p>
        </w:tc>
        <w:tc>
          <w:tcPr>
            <w:tcW w:w="1289" w:type="pct"/>
            <w:noWrap/>
            <w:hideMark/>
          </w:tcPr>
          <w:p w14:paraId="22B5F71F" w14:textId="77777777" w:rsidR="005B1647" w:rsidRPr="00E6677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6677D">
              <w:t>-29</w:t>
            </w:r>
          </w:p>
        </w:tc>
      </w:tr>
      <w:tr w:rsidR="00155607" w14:paraId="6FCF72D3" w14:textId="77777777" w:rsidTr="00155607">
        <w:trPr>
          <w:cnfStyle w:val="010000000000" w:firstRow="0" w:lastRow="1" w:firstColumn="0" w:lastColumn="0" w:oddVBand="0" w:evenVBand="0" w:oddHBand="0" w:evenHBand="0" w:firstRowFirstColumn="0" w:firstRowLastColumn="0" w:lastRowFirstColumn="0" w:lastRowLastColumn="0"/>
          <w:trHeight w:val="255"/>
        </w:trPr>
        <w:tc>
          <w:tcPr>
            <w:cnfStyle w:val="001000000000" w:firstRow="0" w:lastRow="0" w:firstColumn="1" w:lastColumn="0" w:oddVBand="0" w:evenVBand="0" w:oddHBand="0" w:evenHBand="0" w:firstRowFirstColumn="0" w:firstRowLastColumn="0" w:lastRowFirstColumn="0" w:lastRowLastColumn="0"/>
            <w:tcW w:w="2199" w:type="pct"/>
            <w:noWrap/>
            <w:hideMark/>
          </w:tcPr>
          <w:p w14:paraId="69BF31C8" w14:textId="77777777" w:rsidR="005B1647" w:rsidRPr="00E6677D" w:rsidRDefault="005B1647" w:rsidP="005B1647">
            <w:pPr>
              <w:pStyle w:val="Tabell"/>
              <w:rPr>
                <w:bCs/>
              </w:rPr>
            </w:pPr>
            <w:r w:rsidRPr="00E6677D">
              <w:rPr>
                <w:bCs/>
              </w:rPr>
              <w:t>Summa</w:t>
            </w:r>
          </w:p>
        </w:tc>
        <w:tc>
          <w:tcPr>
            <w:tcW w:w="1512" w:type="pct"/>
            <w:noWrap/>
            <w:hideMark/>
          </w:tcPr>
          <w:p w14:paraId="66E5A69D" w14:textId="77777777" w:rsidR="005B1647" w:rsidRPr="00E6677D"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E6677D">
              <w:rPr>
                <w:bCs/>
              </w:rPr>
              <w:t>13 181</w:t>
            </w:r>
          </w:p>
        </w:tc>
        <w:tc>
          <w:tcPr>
            <w:tcW w:w="1289" w:type="pct"/>
            <w:noWrap/>
            <w:hideMark/>
          </w:tcPr>
          <w:p w14:paraId="1335B087" w14:textId="47D1F524" w:rsidR="005B1647" w:rsidRPr="00E6677D"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E6677D">
              <w:rPr>
                <w:bCs/>
              </w:rPr>
              <w:t>12 786</w:t>
            </w:r>
          </w:p>
        </w:tc>
      </w:tr>
    </w:tbl>
    <w:p w14:paraId="3356F3A5" w14:textId="77777777" w:rsidR="005B1647" w:rsidRDefault="005B1647" w:rsidP="005B1647">
      <w:pPr>
        <w:pStyle w:val="Brdtext"/>
      </w:pPr>
    </w:p>
    <w:p w14:paraId="7C3E6EB6" w14:textId="45F06B73" w:rsidR="005B1647" w:rsidRPr="00E6677D" w:rsidRDefault="005B1647" w:rsidP="005B1647">
      <w:pPr>
        <w:pStyle w:val="Brdtext"/>
      </w:pPr>
      <w:r w:rsidRPr="00E6677D">
        <w:lastRenderedPageBreak/>
        <w:t>Avsättning till fonder i staten avser främst Resolutionsreserven, Insättningsgarantifonden och till en mindre del Stabilitetsfonden, vilka förvaltas av Riksgäldskontoret, samt Kärnavfallsfonden.</w:t>
      </w:r>
    </w:p>
    <w:p w14:paraId="022A4949" w14:textId="704CC0CF" w:rsidR="005B1647" w:rsidRPr="00E6677D" w:rsidRDefault="005B1647" w:rsidP="005B1647">
      <w:pPr>
        <w:pStyle w:val="Brdtext"/>
      </w:pPr>
      <w:r w:rsidRPr="00E6677D">
        <w:t>Resolutionsreserven bildades 2016 och tillförs nu resolutionsavgifter och avkastning på fonderade medel. Fonden har ökat med 5 741 miljoner kronor, vilket avser resolutionsavgifter med 5 848 miljoner kronor och en negativ avkastning på 107</w:t>
      </w:r>
      <w:r>
        <w:t> </w:t>
      </w:r>
      <w:r w:rsidRPr="00E6677D">
        <w:t>miljoner kronor som beror på den negativa räntan på räntekonto som i sin tur påverkas av Riksbankens ränta. Avsättningen har minskat med 3</w:t>
      </w:r>
      <w:r>
        <w:t> </w:t>
      </w:r>
      <w:r w:rsidRPr="00E6677D">
        <w:t>170</w:t>
      </w:r>
      <w:r>
        <w:t> </w:t>
      </w:r>
      <w:r w:rsidRPr="00E6677D">
        <w:t>miljoner kronor jämfört med föregående år, vilket förklarar intäkternas minskning. Orsaken är väsentligen att avgiften har sänkt från 0,125 procent till 0,09</w:t>
      </w:r>
      <w:r>
        <w:t> </w:t>
      </w:r>
      <w:r w:rsidRPr="00E6677D">
        <w:t>procent av avgiftsunderlaget.</w:t>
      </w:r>
    </w:p>
    <w:p w14:paraId="2B4A3117" w14:textId="7F309406" w:rsidR="005B1647" w:rsidRPr="00E6677D" w:rsidRDefault="005B1647" w:rsidP="005B1647">
      <w:pPr>
        <w:pStyle w:val="Brdtext"/>
      </w:pPr>
      <w:r w:rsidRPr="00E6677D">
        <w:t>Avsättningen till Kärnavfallsfonden uppgick till 4</w:t>
      </w:r>
      <w:r>
        <w:t> </w:t>
      </w:r>
      <w:r w:rsidRPr="00E6677D">
        <w:t>945</w:t>
      </w:r>
      <w:r>
        <w:t> </w:t>
      </w:r>
      <w:r w:rsidRPr="00E6677D">
        <w:t>miljoner kronor, en ökning med drygt 2 500 miljoner kronor jämfört med 2018. Den beror på positiva orealiserade värdeförändringar på finansiella instrument på nära 1</w:t>
      </w:r>
      <w:r>
        <w:t> </w:t>
      </w:r>
      <w:r w:rsidRPr="00E6677D">
        <w:t>800</w:t>
      </w:r>
      <w:r>
        <w:t> </w:t>
      </w:r>
      <w:r w:rsidRPr="00E6677D">
        <w:t>miljoner kronor medan värdeförändringarna var kraftigt negativa under 2018. Avsättningen påverkas i övrigt av avgifter från reaktorinnehavarna och kostnader för ersättning till reaktorinnehavarna. Avgifterna betalas i förhållande till levererad energi och bestäms årligen av regeringen. Dessa var relativt oförändrade och uppgick till 3</w:t>
      </w:r>
      <w:r>
        <w:t> </w:t>
      </w:r>
      <w:r w:rsidRPr="00E6677D">
        <w:t>591</w:t>
      </w:r>
      <w:r>
        <w:t> </w:t>
      </w:r>
      <w:r w:rsidRPr="00E6677D">
        <w:t>miljoner kronor. Kostnaderna för ersättningar till reaktorinnehavarna minskade marginellt till 2</w:t>
      </w:r>
      <w:r>
        <w:t> </w:t>
      </w:r>
      <w:r w:rsidRPr="00E6677D">
        <w:t>164 miljoner kronor. Fonden påverkas även av andra lämnade bidrag samt övriga finansiella intäkter och kostnader. Det finansiella nettot inklusive nämnda värdeförändringar förbättrades kraftigt till 3</w:t>
      </w:r>
      <w:r>
        <w:t> </w:t>
      </w:r>
      <w:r w:rsidRPr="00E6677D">
        <w:t>624</w:t>
      </w:r>
      <w:r>
        <w:t> </w:t>
      </w:r>
      <w:r w:rsidRPr="00E6677D">
        <w:t>miljoner kronor.</w:t>
      </w:r>
    </w:p>
    <w:p w14:paraId="584A0258" w14:textId="4B8DB4D8" w:rsidR="005B1647" w:rsidRPr="00E6677D" w:rsidRDefault="005B1647" w:rsidP="005B1647">
      <w:pPr>
        <w:pStyle w:val="Brdtext"/>
      </w:pPr>
      <w:r w:rsidRPr="00E6677D">
        <w:t>Avsättningen till Insättningsgarantifonden beror på det ekonomiska resultatet i garantiverksamheten. Avsättningarna till fonden ökade från 1 700 till 2</w:t>
      </w:r>
      <w:r>
        <w:t> </w:t>
      </w:r>
      <w:r w:rsidRPr="00E6677D">
        <w:t>510</w:t>
      </w:r>
      <w:r>
        <w:t> </w:t>
      </w:r>
      <w:r w:rsidRPr="00E6677D">
        <w:t>miljoner kronor främst beroende på att insättningsgarantiavgifterna ökade med nära 500</w:t>
      </w:r>
      <w:r>
        <w:t> </w:t>
      </w:r>
      <w:r w:rsidRPr="00E6677D">
        <w:t>miljoner kronor till 1 505 miljoner kronor. Det finansiella nettot har förbättrats med 343 miljoner kronor till 1 004 miljoner kronor, vilket till stor del beror på marknadsvärdeförändringar.</w:t>
      </w:r>
    </w:p>
    <w:p w14:paraId="2A48C349" w14:textId="77777777" w:rsidR="005B1647" w:rsidRPr="00E6677D" w:rsidRDefault="005B1647" w:rsidP="005B1647">
      <w:pPr>
        <w:pStyle w:val="Brdtext"/>
      </w:pPr>
      <w:r w:rsidRPr="00E6677D">
        <w:t>Stabilitetsfonden bildades 2008 med 15 000 miljoner kronor från anslag på statens budget. Under 2019 har den minskat med 109 miljoner kronor beroende på den negativa räntan på räntekonto. De tidigare stabilitetsavgifterna har upphört efter bildandet av resolutionsreserven (se not 42).</w:t>
      </w:r>
    </w:p>
    <w:p w14:paraId="156397F9" w14:textId="44788EC7" w:rsidR="005B1647" w:rsidRDefault="005B1647" w:rsidP="005B1647">
      <w:pPr>
        <w:pStyle w:val="Brdtext"/>
      </w:pPr>
      <w:r w:rsidRPr="00E6677D">
        <w:t>Övriga fonder i staten är numera förhållandevis små och det gäller därmed även avsättningar till och upplösning av dessa fonder. Mer information om vilka fonder som redovisas av statliga myndigheter finns i not 42.</w:t>
      </w:r>
    </w:p>
    <w:p w14:paraId="4FED3CBB" w14:textId="0E50680F" w:rsidR="005B1647" w:rsidRDefault="005B1647" w:rsidP="005B1647">
      <w:pPr>
        <w:pStyle w:val="Rubrik4utannumrering"/>
      </w:pPr>
      <w:r>
        <w:t>Not 6 Kostnader för personal</w:t>
      </w:r>
    </w:p>
    <w:p w14:paraId="5B3FC2C6" w14:textId="3C3C11D2" w:rsidR="005B1647" w:rsidRDefault="005B1647" w:rsidP="005B1647">
      <w:pPr>
        <w:pStyle w:val="TabellUnderrubrik"/>
      </w:pPr>
      <w:r>
        <w:t>Miljoner kronor</w:t>
      </w:r>
    </w:p>
    <w:tbl>
      <w:tblPr>
        <w:tblStyle w:val="RKBPTabell"/>
        <w:tblW w:w="5000" w:type="pct"/>
        <w:tblLook w:val="06E0" w:firstRow="1" w:lastRow="1" w:firstColumn="1" w:lastColumn="0" w:noHBand="1" w:noVBand="1"/>
      </w:tblPr>
      <w:tblGrid>
        <w:gridCol w:w="4821"/>
        <w:gridCol w:w="1862"/>
        <w:gridCol w:w="687"/>
      </w:tblGrid>
      <w:tr w:rsidR="00155607" w14:paraId="04750291" w14:textId="77777777" w:rsidTr="007E5169">
        <w:trPr>
          <w:cnfStyle w:val="100000000000" w:firstRow="1" w:lastRow="0" w:firstColumn="0" w:lastColumn="0" w:oddVBand="0" w:evenVBand="0" w:oddHBand="0" w:evenHBand="0" w:firstRowFirstColumn="0" w:firstRowLastColumn="0" w:lastRowFirstColumn="0" w:lastRowLastColumn="0"/>
          <w:trHeight w:val="170"/>
        </w:trPr>
        <w:tc>
          <w:tcPr>
            <w:cnfStyle w:val="001000000000" w:firstRow="0" w:lastRow="0" w:firstColumn="1" w:lastColumn="0" w:oddVBand="0" w:evenVBand="0" w:oddHBand="0" w:evenHBand="0" w:firstRowFirstColumn="0" w:firstRowLastColumn="0" w:lastRowFirstColumn="0" w:lastRowLastColumn="0"/>
            <w:tcW w:w="3271" w:type="pct"/>
            <w:noWrap/>
            <w:hideMark/>
          </w:tcPr>
          <w:p w14:paraId="0AEE9427" w14:textId="21AB199A" w:rsidR="005B1647" w:rsidRPr="00C6079A" w:rsidRDefault="005B1647" w:rsidP="007E5169">
            <w:pPr>
              <w:pStyle w:val="TabellHuvud"/>
            </w:pPr>
          </w:p>
        </w:tc>
        <w:tc>
          <w:tcPr>
            <w:tcW w:w="1263" w:type="pct"/>
            <w:noWrap/>
            <w:hideMark/>
          </w:tcPr>
          <w:p w14:paraId="7DB65855" w14:textId="77777777" w:rsidR="005B1647" w:rsidRPr="00C6079A" w:rsidRDefault="005B1647" w:rsidP="007E5169">
            <w:pPr>
              <w:pStyle w:val="TabellHuvud"/>
              <w:cnfStyle w:val="100000000000" w:firstRow="1" w:lastRow="0" w:firstColumn="0" w:lastColumn="0" w:oddVBand="0" w:evenVBand="0" w:oddHBand="0" w:evenHBand="0" w:firstRowFirstColumn="0" w:firstRowLastColumn="0" w:lastRowFirstColumn="0" w:lastRowLastColumn="0"/>
            </w:pPr>
            <w:r w:rsidRPr="00C6079A">
              <w:t>2019</w:t>
            </w:r>
          </w:p>
        </w:tc>
        <w:tc>
          <w:tcPr>
            <w:tcW w:w="466" w:type="pct"/>
            <w:noWrap/>
            <w:hideMark/>
          </w:tcPr>
          <w:p w14:paraId="5767AF9C" w14:textId="77777777" w:rsidR="005B1647" w:rsidRPr="00C6079A" w:rsidRDefault="005B1647" w:rsidP="007E5169">
            <w:pPr>
              <w:pStyle w:val="TabellHuvud"/>
              <w:cnfStyle w:val="100000000000" w:firstRow="1" w:lastRow="0" w:firstColumn="0" w:lastColumn="0" w:oddVBand="0" w:evenVBand="0" w:oddHBand="0" w:evenHBand="0" w:firstRowFirstColumn="0" w:firstRowLastColumn="0" w:lastRowFirstColumn="0" w:lastRowLastColumn="0"/>
            </w:pPr>
            <w:r w:rsidRPr="00C6079A">
              <w:t>2018</w:t>
            </w:r>
          </w:p>
        </w:tc>
      </w:tr>
      <w:tr w:rsidR="00155607" w14:paraId="17F0162C"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271" w:type="pct"/>
            <w:noWrap/>
            <w:hideMark/>
          </w:tcPr>
          <w:p w14:paraId="188EC916" w14:textId="77777777" w:rsidR="005B1647" w:rsidRPr="006D7210" w:rsidRDefault="005B1647" w:rsidP="005B1647">
            <w:pPr>
              <w:pStyle w:val="Tabell"/>
              <w:rPr>
                <w:i/>
                <w:iCs/>
              </w:rPr>
            </w:pPr>
            <w:r w:rsidRPr="006D7210">
              <w:rPr>
                <w:i/>
                <w:iCs/>
              </w:rPr>
              <w:t>Lönekostnader inklusive arbetsgivaravgifter</w:t>
            </w:r>
          </w:p>
        </w:tc>
        <w:tc>
          <w:tcPr>
            <w:tcW w:w="1263" w:type="pct"/>
            <w:noWrap/>
            <w:hideMark/>
          </w:tcPr>
          <w:p w14:paraId="38C521FE" w14:textId="77777777" w:rsidR="005B1647" w:rsidRPr="006D7210"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p>
        </w:tc>
        <w:tc>
          <w:tcPr>
            <w:tcW w:w="466" w:type="pct"/>
            <w:noWrap/>
            <w:hideMark/>
          </w:tcPr>
          <w:p w14:paraId="7DB5CE4F" w14:textId="77777777" w:rsidR="005B1647" w:rsidRPr="006D7210"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p>
        </w:tc>
      </w:tr>
      <w:tr w:rsidR="00155607" w14:paraId="708F50E0"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271" w:type="pct"/>
            <w:noWrap/>
            <w:hideMark/>
          </w:tcPr>
          <w:p w14:paraId="3FDF81E9" w14:textId="77777777" w:rsidR="005B1647" w:rsidRPr="00723B44" w:rsidRDefault="005B1647" w:rsidP="005B1647">
            <w:pPr>
              <w:pStyle w:val="Tabell"/>
            </w:pPr>
            <w:r w:rsidRPr="00723B44">
              <w:t>Polismyndigheten</w:t>
            </w:r>
          </w:p>
        </w:tc>
        <w:tc>
          <w:tcPr>
            <w:tcW w:w="1263" w:type="pct"/>
            <w:noWrap/>
            <w:hideMark/>
          </w:tcPr>
          <w:p w14:paraId="7C8793EB" w14:textId="77777777" w:rsidR="005B1647" w:rsidRPr="00723B4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23B44">
              <w:t>17 230</w:t>
            </w:r>
          </w:p>
        </w:tc>
        <w:tc>
          <w:tcPr>
            <w:tcW w:w="466" w:type="pct"/>
            <w:noWrap/>
            <w:hideMark/>
          </w:tcPr>
          <w:p w14:paraId="78429B20" w14:textId="77777777" w:rsidR="005B1647" w:rsidRPr="00723B4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23B44">
              <w:t>15 968</w:t>
            </w:r>
          </w:p>
        </w:tc>
      </w:tr>
      <w:tr w:rsidR="00155607" w14:paraId="451E98BC"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271" w:type="pct"/>
            <w:noWrap/>
            <w:hideMark/>
          </w:tcPr>
          <w:p w14:paraId="4F3E6E44" w14:textId="77777777" w:rsidR="005B1647" w:rsidRPr="00723B44" w:rsidRDefault="005B1647" w:rsidP="005B1647">
            <w:pPr>
              <w:pStyle w:val="Tabell"/>
            </w:pPr>
            <w:r w:rsidRPr="00723B44">
              <w:t>Försvarsmakten</w:t>
            </w:r>
          </w:p>
        </w:tc>
        <w:tc>
          <w:tcPr>
            <w:tcW w:w="1263" w:type="pct"/>
            <w:noWrap/>
            <w:hideMark/>
          </w:tcPr>
          <w:p w14:paraId="29190CE8" w14:textId="77777777" w:rsidR="005B1647" w:rsidRPr="00723B4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23B44">
              <w:t>13 314</w:t>
            </w:r>
          </w:p>
        </w:tc>
        <w:tc>
          <w:tcPr>
            <w:tcW w:w="466" w:type="pct"/>
            <w:noWrap/>
            <w:hideMark/>
          </w:tcPr>
          <w:p w14:paraId="4110F0D4" w14:textId="77777777" w:rsidR="005B1647" w:rsidRPr="00723B4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23B44">
              <w:t>11 785</w:t>
            </w:r>
          </w:p>
        </w:tc>
      </w:tr>
      <w:tr w:rsidR="00155607" w14:paraId="41D64BC6"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271" w:type="pct"/>
            <w:noWrap/>
            <w:hideMark/>
          </w:tcPr>
          <w:p w14:paraId="42D787C6" w14:textId="77777777" w:rsidR="005B1647" w:rsidRPr="00723B44" w:rsidRDefault="005B1647" w:rsidP="005B1647">
            <w:pPr>
              <w:pStyle w:val="Tabell"/>
            </w:pPr>
            <w:r w:rsidRPr="00723B44">
              <w:t>Försäkringskassan</w:t>
            </w:r>
          </w:p>
        </w:tc>
        <w:tc>
          <w:tcPr>
            <w:tcW w:w="1263" w:type="pct"/>
            <w:noWrap/>
            <w:hideMark/>
          </w:tcPr>
          <w:p w14:paraId="61807D10" w14:textId="77777777" w:rsidR="005B1647" w:rsidRPr="00723B4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23B44">
              <w:t>6 546</w:t>
            </w:r>
          </w:p>
        </w:tc>
        <w:tc>
          <w:tcPr>
            <w:tcW w:w="466" w:type="pct"/>
            <w:noWrap/>
            <w:hideMark/>
          </w:tcPr>
          <w:p w14:paraId="194AA941" w14:textId="77777777" w:rsidR="005B1647" w:rsidRPr="00723B4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23B44">
              <w:t>6 239</w:t>
            </w:r>
          </w:p>
        </w:tc>
      </w:tr>
      <w:tr w:rsidR="00155607" w14:paraId="5525BED9"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271" w:type="pct"/>
            <w:noWrap/>
            <w:hideMark/>
          </w:tcPr>
          <w:p w14:paraId="59C2921E" w14:textId="77777777" w:rsidR="005B1647" w:rsidRPr="00723B44" w:rsidRDefault="005B1647" w:rsidP="007E5169">
            <w:pPr>
              <w:pStyle w:val="Tabell"/>
            </w:pPr>
            <w:r w:rsidRPr="00723B44">
              <w:t>Trafikverket</w:t>
            </w:r>
          </w:p>
        </w:tc>
        <w:tc>
          <w:tcPr>
            <w:tcW w:w="1263" w:type="pct"/>
            <w:noWrap/>
            <w:hideMark/>
          </w:tcPr>
          <w:p w14:paraId="186C807D" w14:textId="77777777" w:rsidR="005B1647" w:rsidRPr="00723B4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23B44">
              <w:t>6 063</w:t>
            </w:r>
          </w:p>
        </w:tc>
        <w:tc>
          <w:tcPr>
            <w:tcW w:w="466" w:type="pct"/>
            <w:noWrap/>
            <w:hideMark/>
          </w:tcPr>
          <w:p w14:paraId="1589EAFE" w14:textId="77777777" w:rsidR="005B1647" w:rsidRPr="00723B4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23B44">
              <w:t>5 510</w:t>
            </w:r>
          </w:p>
        </w:tc>
      </w:tr>
      <w:tr w:rsidR="00155607" w14:paraId="24177575"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271" w:type="pct"/>
            <w:noWrap/>
            <w:hideMark/>
          </w:tcPr>
          <w:p w14:paraId="588E31CA" w14:textId="77777777" w:rsidR="005B1647" w:rsidRPr="00723B44" w:rsidRDefault="005B1647" w:rsidP="005B1647">
            <w:pPr>
              <w:pStyle w:val="Tabell"/>
            </w:pPr>
            <w:r w:rsidRPr="00723B44">
              <w:t>Arbetsförmedlingen</w:t>
            </w:r>
          </w:p>
        </w:tc>
        <w:tc>
          <w:tcPr>
            <w:tcW w:w="1263" w:type="pct"/>
            <w:noWrap/>
            <w:hideMark/>
          </w:tcPr>
          <w:p w14:paraId="6218F37D" w14:textId="77777777" w:rsidR="005B1647" w:rsidRPr="00723B4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23B44">
              <w:t>5 847</w:t>
            </w:r>
          </w:p>
        </w:tc>
        <w:tc>
          <w:tcPr>
            <w:tcW w:w="466" w:type="pct"/>
            <w:noWrap/>
            <w:hideMark/>
          </w:tcPr>
          <w:p w14:paraId="7241EBD5" w14:textId="77777777" w:rsidR="005B1647" w:rsidRPr="00723B4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23B44">
              <w:t>6 684</w:t>
            </w:r>
          </w:p>
        </w:tc>
      </w:tr>
      <w:tr w:rsidR="00155607" w14:paraId="3301CF30"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271" w:type="pct"/>
            <w:noWrap/>
            <w:hideMark/>
          </w:tcPr>
          <w:p w14:paraId="581BC488" w14:textId="77777777" w:rsidR="005B1647" w:rsidRPr="00723B44" w:rsidRDefault="005B1647" w:rsidP="005B1647">
            <w:pPr>
              <w:pStyle w:val="Tabell"/>
            </w:pPr>
            <w:r w:rsidRPr="00723B44">
              <w:t>Skatteverket</w:t>
            </w:r>
          </w:p>
        </w:tc>
        <w:tc>
          <w:tcPr>
            <w:tcW w:w="1263" w:type="pct"/>
            <w:noWrap/>
            <w:hideMark/>
          </w:tcPr>
          <w:p w14:paraId="3C4F72C4" w14:textId="77777777" w:rsidR="005B1647" w:rsidRPr="00723B4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23B44">
              <w:t>5 434</w:t>
            </w:r>
          </w:p>
        </w:tc>
        <w:tc>
          <w:tcPr>
            <w:tcW w:w="466" w:type="pct"/>
            <w:noWrap/>
            <w:hideMark/>
          </w:tcPr>
          <w:p w14:paraId="4EF2AF7B" w14:textId="77777777" w:rsidR="005B1647" w:rsidRPr="00723B4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23B44">
              <w:t>5 464</w:t>
            </w:r>
          </w:p>
        </w:tc>
      </w:tr>
      <w:tr w:rsidR="00155607" w14:paraId="67763B6D"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271" w:type="pct"/>
            <w:noWrap/>
            <w:hideMark/>
          </w:tcPr>
          <w:p w14:paraId="5293595C" w14:textId="77777777" w:rsidR="005B1647" w:rsidRPr="00723B44" w:rsidRDefault="005B1647" w:rsidP="005B1647">
            <w:pPr>
              <w:pStyle w:val="Tabell"/>
            </w:pPr>
            <w:r w:rsidRPr="00723B44">
              <w:t>Kriminalvården</w:t>
            </w:r>
          </w:p>
        </w:tc>
        <w:tc>
          <w:tcPr>
            <w:tcW w:w="1263" w:type="pct"/>
            <w:noWrap/>
            <w:hideMark/>
          </w:tcPr>
          <w:p w14:paraId="79D80479" w14:textId="77777777" w:rsidR="005B1647" w:rsidRPr="00723B4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23B44">
              <w:t>5 372</w:t>
            </w:r>
          </w:p>
        </w:tc>
        <w:tc>
          <w:tcPr>
            <w:tcW w:w="466" w:type="pct"/>
            <w:noWrap/>
            <w:hideMark/>
          </w:tcPr>
          <w:p w14:paraId="6F307EEE" w14:textId="77777777" w:rsidR="005B1647" w:rsidRPr="00723B4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23B44">
              <w:t>5 300</w:t>
            </w:r>
          </w:p>
        </w:tc>
      </w:tr>
      <w:tr w:rsidR="00155607" w14:paraId="3DD2C061"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271" w:type="pct"/>
            <w:noWrap/>
            <w:hideMark/>
          </w:tcPr>
          <w:p w14:paraId="4E2C5DE8" w14:textId="77777777" w:rsidR="005B1647" w:rsidRPr="00723B44" w:rsidRDefault="005B1647" w:rsidP="005B1647">
            <w:pPr>
              <w:pStyle w:val="Tabell"/>
            </w:pPr>
            <w:r w:rsidRPr="00723B44">
              <w:t>Lunds universitet</w:t>
            </w:r>
          </w:p>
        </w:tc>
        <w:tc>
          <w:tcPr>
            <w:tcW w:w="1263" w:type="pct"/>
            <w:noWrap/>
            <w:hideMark/>
          </w:tcPr>
          <w:p w14:paraId="171B5D4F" w14:textId="77777777" w:rsidR="005B1647" w:rsidRPr="00723B4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23B44">
              <w:t>4 668</w:t>
            </w:r>
          </w:p>
        </w:tc>
        <w:tc>
          <w:tcPr>
            <w:tcW w:w="466" w:type="pct"/>
            <w:noWrap/>
            <w:hideMark/>
          </w:tcPr>
          <w:p w14:paraId="0FD752E1" w14:textId="77777777" w:rsidR="005B1647" w:rsidRPr="00723B4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23B44">
              <w:t>4 474</w:t>
            </w:r>
          </w:p>
        </w:tc>
      </w:tr>
      <w:tr w:rsidR="00155607" w14:paraId="592B25C6"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271" w:type="pct"/>
            <w:noWrap/>
            <w:hideMark/>
          </w:tcPr>
          <w:p w14:paraId="74C66CA4" w14:textId="77777777" w:rsidR="005B1647" w:rsidRPr="00723B44" w:rsidRDefault="005B1647" w:rsidP="005B1647">
            <w:pPr>
              <w:pStyle w:val="Tabell"/>
            </w:pPr>
            <w:r w:rsidRPr="00723B44">
              <w:t>Domstolsverket</w:t>
            </w:r>
          </w:p>
        </w:tc>
        <w:tc>
          <w:tcPr>
            <w:tcW w:w="1263" w:type="pct"/>
            <w:noWrap/>
            <w:hideMark/>
          </w:tcPr>
          <w:p w14:paraId="7B42C2AA" w14:textId="77777777" w:rsidR="005B1647" w:rsidRPr="00723B4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23B44">
              <w:t>4 327</w:t>
            </w:r>
          </w:p>
        </w:tc>
        <w:tc>
          <w:tcPr>
            <w:tcW w:w="466" w:type="pct"/>
            <w:noWrap/>
            <w:hideMark/>
          </w:tcPr>
          <w:p w14:paraId="4B32F3F6" w14:textId="77777777" w:rsidR="005B1647" w:rsidRPr="00723B4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23B44">
              <w:t>4 306</w:t>
            </w:r>
          </w:p>
        </w:tc>
      </w:tr>
      <w:tr w:rsidR="00155607" w14:paraId="67550348"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271" w:type="pct"/>
            <w:noWrap/>
            <w:hideMark/>
          </w:tcPr>
          <w:p w14:paraId="517F96E4" w14:textId="77777777" w:rsidR="005B1647" w:rsidRPr="00723B44" w:rsidRDefault="005B1647" w:rsidP="005B1647">
            <w:pPr>
              <w:pStyle w:val="Tabell"/>
            </w:pPr>
            <w:r w:rsidRPr="00723B44">
              <w:lastRenderedPageBreak/>
              <w:t>Uppsala universitet</w:t>
            </w:r>
          </w:p>
        </w:tc>
        <w:tc>
          <w:tcPr>
            <w:tcW w:w="1263" w:type="pct"/>
            <w:noWrap/>
            <w:hideMark/>
          </w:tcPr>
          <w:p w14:paraId="26CC9972" w14:textId="77777777" w:rsidR="005B1647" w:rsidRPr="00723B4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23B44">
              <w:t>4 146</w:t>
            </w:r>
          </w:p>
        </w:tc>
        <w:tc>
          <w:tcPr>
            <w:tcW w:w="466" w:type="pct"/>
            <w:noWrap/>
            <w:hideMark/>
          </w:tcPr>
          <w:p w14:paraId="1227847B" w14:textId="77777777" w:rsidR="005B1647" w:rsidRPr="00723B4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23B44">
              <w:t>3 982</w:t>
            </w:r>
          </w:p>
        </w:tc>
      </w:tr>
      <w:tr w:rsidR="00155607" w14:paraId="436BBFA4"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271" w:type="pct"/>
            <w:noWrap/>
            <w:hideMark/>
          </w:tcPr>
          <w:p w14:paraId="7FD19E94" w14:textId="77777777" w:rsidR="005B1647" w:rsidRPr="00723B44" w:rsidRDefault="005B1647" w:rsidP="005B1647">
            <w:pPr>
              <w:pStyle w:val="Tabell"/>
            </w:pPr>
            <w:r w:rsidRPr="00723B44">
              <w:t>Regeringskansliet</w:t>
            </w:r>
          </w:p>
        </w:tc>
        <w:tc>
          <w:tcPr>
            <w:tcW w:w="1263" w:type="pct"/>
            <w:noWrap/>
            <w:hideMark/>
          </w:tcPr>
          <w:p w14:paraId="27BD897B" w14:textId="77777777" w:rsidR="005B1647" w:rsidRPr="00723B4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23B44">
              <w:t>4 144</w:t>
            </w:r>
          </w:p>
        </w:tc>
        <w:tc>
          <w:tcPr>
            <w:tcW w:w="466" w:type="pct"/>
            <w:noWrap/>
            <w:hideMark/>
          </w:tcPr>
          <w:p w14:paraId="2D4FF4F3" w14:textId="77777777" w:rsidR="005B1647" w:rsidRPr="00723B4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23B44">
              <w:t>4 297</w:t>
            </w:r>
          </w:p>
        </w:tc>
      </w:tr>
      <w:tr w:rsidR="00155607" w14:paraId="17A3D24B"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271" w:type="pct"/>
            <w:noWrap/>
            <w:hideMark/>
          </w:tcPr>
          <w:p w14:paraId="6E6D6CF2" w14:textId="77777777" w:rsidR="005B1647" w:rsidRPr="00723B44" w:rsidRDefault="005B1647" w:rsidP="005B1647">
            <w:pPr>
              <w:pStyle w:val="Tabell"/>
            </w:pPr>
            <w:r w:rsidRPr="00723B44">
              <w:t>Göteborgs universitet</w:t>
            </w:r>
          </w:p>
        </w:tc>
        <w:tc>
          <w:tcPr>
            <w:tcW w:w="1263" w:type="pct"/>
            <w:noWrap/>
            <w:hideMark/>
          </w:tcPr>
          <w:p w14:paraId="76F96CC8" w14:textId="77777777" w:rsidR="005B1647" w:rsidRPr="00723B4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23B44">
              <w:t>3 599</w:t>
            </w:r>
          </w:p>
        </w:tc>
        <w:tc>
          <w:tcPr>
            <w:tcW w:w="466" w:type="pct"/>
            <w:noWrap/>
            <w:hideMark/>
          </w:tcPr>
          <w:p w14:paraId="59CF3203" w14:textId="77777777" w:rsidR="005B1647" w:rsidRPr="00723B4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23B44">
              <w:t>3 544</w:t>
            </w:r>
          </w:p>
        </w:tc>
      </w:tr>
      <w:tr w:rsidR="00155607" w14:paraId="02C74750"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271" w:type="pct"/>
            <w:noWrap/>
            <w:hideMark/>
          </w:tcPr>
          <w:p w14:paraId="313EA1A3" w14:textId="77777777" w:rsidR="005B1647" w:rsidRPr="00723B44" w:rsidRDefault="005B1647" w:rsidP="005B1647">
            <w:pPr>
              <w:pStyle w:val="Tabell"/>
            </w:pPr>
            <w:r w:rsidRPr="00723B44">
              <w:t>Stockholms universitet</w:t>
            </w:r>
          </w:p>
        </w:tc>
        <w:tc>
          <w:tcPr>
            <w:tcW w:w="1263" w:type="pct"/>
            <w:noWrap/>
            <w:hideMark/>
          </w:tcPr>
          <w:p w14:paraId="4ACBA615" w14:textId="77777777" w:rsidR="005B1647" w:rsidRPr="00723B4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23B44">
              <w:t>3 267</w:t>
            </w:r>
          </w:p>
        </w:tc>
        <w:tc>
          <w:tcPr>
            <w:tcW w:w="466" w:type="pct"/>
            <w:noWrap/>
            <w:hideMark/>
          </w:tcPr>
          <w:p w14:paraId="01AF527E" w14:textId="77777777" w:rsidR="005B1647" w:rsidRPr="00723B4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23B44">
              <w:t>3 143</w:t>
            </w:r>
          </w:p>
        </w:tc>
      </w:tr>
      <w:tr w:rsidR="00155607" w14:paraId="32078727"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271" w:type="pct"/>
            <w:noWrap/>
            <w:hideMark/>
          </w:tcPr>
          <w:p w14:paraId="159FAEC6" w14:textId="77777777" w:rsidR="005B1647" w:rsidRPr="00723B44" w:rsidRDefault="005B1647" w:rsidP="005B1647">
            <w:pPr>
              <w:pStyle w:val="Tabell"/>
            </w:pPr>
            <w:r w:rsidRPr="00723B44">
              <w:t>Karolinska institutet</w:t>
            </w:r>
          </w:p>
        </w:tc>
        <w:tc>
          <w:tcPr>
            <w:tcW w:w="1263" w:type="pct"/>
            <w:noWrap/>
            <w:hideMark/>
          </w:tcPr>
          <w:p w14:paraId="2A009389" w14:textId="77777777" w:rsidR="005B1647" w:rsidRPr="00723B4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23B44">
              <w:t>3 023</w:t>
            </w:r>
          </w:p>
        </w:tc>
        <w:tc>
          <w:tcPr>
            <w:tcW w:w="466" w:type="pct"/>
            <w:noWrap/>
            <w:hideMark/>
          </w:tcPr>
          <w:p w14:paraId="7328ABAF" w14:textId="77777777" w:rsidR="005B1647" w:rsidRPr="00723B4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23B44">
              <w:t>3 020</w:t>
            </w:r>
          </w:p>
        </w:tc>
      </w:tr>
      <w:tr w:rsidR="00155607" w14:paraId="65D8BAC2"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271" w:type="pct"/>
            <w:noWrap/>
            <w:hideMark/>
          </w:tcPr>
          <w:p w14:paraId="4F2D9190" w14:textId="77777777" w:rsidR="005B1647" w:rsidRPr="00723B44" w:rsidRDefault="005B1647" w:rsidP="005B1647">
            <w:pPr>
              <w:pStyle w:val="Tabell"/>
            </w:pPr>
            <w:r w:rsidRPr="00723B44">
              <w:t>Migrationsverket</w:t>
            </w:r>
          </w:p>
        </w:tc>
        <w:tc>
          <w:tcPr>
            <w:tcW w:w="1263" w:type="pct"/>
            <w:noWrap/>
            <w:hideMark/>
          </w:tcPr>
          <w:p w14:paraId="22361875" w14:textId="77777777" w:rsidR="005B1647" w:rsidRPr="00723B4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23B44">
              <w:t>2 940</w:t>
            </w:r>
          </w:p>
        </w:tc>
        <w:tc>
          <w:tcPr>
            <w:tcW w:w="466" w:type="pct"/>
            <w:noWrap/>
            <w:hideMark/>
          </w:tcPr>
          <w:p w14:paraId="1054FD80" w14:textId="77777777" w:rsidR="005B1647" w:rsidRPr="00723B4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23B44">
              <w:t>3 278</w:t>
            </w:r>
          </w:p>
        </w:tc>
      </w:tr>
      <w:tr w:rsidR="00155607" w14:paraId="4681A248"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271" w:type="pct"/>
            <w:noWrap/>
            <w:hideMark/>
          </w:tcPr>
          <w:p w14:paraId="04DBF411" w14:textId="5255A278" w:rsidR="005B1647" w:rsidRPr="00723B44" w:rsidRDefault="005B1647" w:rsidP="005B1647">
            <w:pPr>
              <w:pStyle w:val="Tabell"/>
            </w:pPr>
            <w:r w:rsidRPr="00723B44">
              <w:t>Kungl. Tekniska högskolan</w:t>
            </w:r>
          </w:p>
        </w:tc>
        <w:tc>
          <w:tcPr>
            <w:tcW w:w="1263" w:type="pct"/>
            <w:noWrap/>
            <w:hideMark/>
          </w:tcPr>
          <w:p w14:paraId="052EE142" w14:textId="77777777" w:rsidR="005B1647" w:rsidRPr="00723B4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23B44">
              <w:t>2 533</w:t>
            </w:r>
          </w:p>
        </w:tc>
        <w:tc>
          <w:tcPr>
            <w:tcW w:w="466" w:type="pct"/>
            <w:noWrap/>
            <w:hideMark/>
          </w:tcPr>
          <w:p w14:paraId="7284537A" w14:textId="77777777" w:rsidR="005B1647" w:rsidRPr="00723B4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23B44">
              <w:t>2 405</w:t>
            </w:r>
          </w:p>
        </w:tc>
      </w:tr>
      <w:tr w:rsidR="00155607" w14:paraId="763B7D05"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271" w:type="pct"/>
            <w:noWrap/>
            <w:hideMark/>
          </w:tcPr>
          <w:p w14:paraId="1F0D1F73" w14:textId="77777777" w:rsidR="005B1647" w:rsidRPr="00723B44" w:rsidRDefault="005B1647" w:rsidP="005B1647">
            <w:pPr>
              <w:pStyle w:val="Tabell"/>
            </w:pPr>
            <w:r w:rsidRPr="00723B44">
              <w:t>Umeå universitet</w:t>
            </w:r>
          </w:p>
        </w:tc>
        <w:tc>
          <w:tcPr>
            <w:tcW w:w="1263" w:type="pct"/>
            <w:noWrap/>
            <w:hideMark/>
          </w:tcPr>
          <w:p w14:paraId="557C4F19" w14:textId="77777777" w:rsidR="005B1647" w:rsidRPr="00723B4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23B44">
              <w:t>2 327</w:t>
            </w:r>
          </w:p>
        </w:tc>
        <w:tc>
          <w:tcPr>
            <w:tcW w:w="466" w:type="pct"/>
            <w:noWrap/>
            <w:hideMark/>
          </w:tcPr>
          <w:p w14:paraId="1CF3677F" w14:textId="77777777" w:rsidR="005B1647" w:rsidRPr="00723B4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23B44">
              <w:t>2 257</w:t>
            </w:r>
          </w:p>
        </w:tc>
      </w:tr>
      <w:tr w:rsidR="00155607" w14:paraId="633812FD"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271" w:type="pct"/>
            <w:noWrap/>
            <w:hideMark/>
          </w:tcPr>
          <w:p w14:paraId="76349CEF" w14:textId="77777777" w:rsidR="005B1647" w:rsidRPr="00723B44" w:rsidRDefault="005B1647" w:rsidP="005B1647">
            <w:pPr>
              <w:pStyle w:val="Tabell"/>
            </w:pPr>
            <w:r w:rsidRPr="00723B44">
              <w:t>Linköpings universitet</w:t>
            </w:r>
          </w:p>
        </w:tc>
        <w:tc>
          <w:tcPr>
            <w:tcW w:w="1263" w:type="pct"/>
            <w:noWrap/>
            <w:hideMark/>
          </w:tcPr>
          <w:p w14:paraId="5B7561D4" w14:textId="77777777" w:rsidR="005B1647" w:rsidRPr="00723B4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23B44">
              <w:t>2 177</w:t>
            </w:r>
          </w:p>
        </w:tc>
        <w:tc>
          <w:tcPr>
            <w:tcW w:w="466" w:type="pct"/>
            <w:noWrap/>
            <w:hideMark/>
          </w:tcPr>
          <w:p w14:paraId="4136D629" w14:textId="77777777" w:rsidR="005B1647" w:rsidRPr="00723B4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23B44">
              <w:t>2 095</w:t>
            </w:r>
          </w:p>
        </w:tc>
      </w:tr>
      <w:tr w:rsidR="00155607" w14:paraId="793D5C95"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271" w:type="pct"/>
            <w:noWrap/>
            <w:hideMark/>
          </w:tcPr>
          <w:p w14:paraId="1CB56B23" w14:textId="77777777" w:rsidR="005B1647" w:rsidRPr="00723B44" w:rsidRDefault="005B1647" w:rsidP="005B1647">
            <w:pPr>
              <w:pStyle w:val="Tabell"/>
            </w:pPr>
            <w:r w:rsidRPr="00723B44">
              <w:t>Statens institutionsstyrelse</w:t>
            </w:r>
          </w:p>
        </w:tc>
        <w:tc>
          <w:tcPr>
            <w:tcW w:w="1263" w:type="pct"/>
            <w:noWrap/>
            <w:hideMark/>
          </w:tcPr>
          <w:p w14:paraId="76DBCF8A" w14:textId="77777777" w:rsidR="005B1647" w:rsidRPr="00723B4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23B44">
              <w:t>2 098</w:t>
            </w:r>
          </w:p>
        </w:tc>
        <w:tc>
          <w:tcPr>
            <w:tcW w:w="466" w:type="pct"/>
            <w:noWrap/>
            <w:hideMark/>
          </w:tcPr>
          <w:p w14:paraId="69B5D951" w14:textId="77777777" w:rsidR="005B1647" w:rsidRPr="00723B4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23B44">
              <w:t>2 004</w:t>
            </w:r>
          </w:p>
        </w:tc>
      </w:tr>
      <w:tr w:rsidR="00155607" w14:paraId="4215B6D1"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271" w:type="pct"/>
            <w:noWrap/>
            <w:hideMark/>
          </w:tcPr>
          <w:p w14:paraId="52BAB518" w14:textId="77777777" w:rsidR="005B1647" w:rsidRPr="00723B44" w:rsidRDefault="005B1647" w:rsidP="005B1647">
            <w:pPr>
              <w:pStyle w:val="Tabell"/>
            </w:pPr>
            <w:r w:rsidRPr="00723B44">
              <w:t>Sveriges lantbruksuniversitet</w:t>
            </w:r>
          </w:p>
        </w:tc>
        <w:tc>
          <w:tcPr>
            <w:tcW w:w="1263" w:type="pct"/>
            <w:noWrap/>
            <w:hideMark/>
          </w:tcPr>
          <w:p w14:paraId="5FC24C95" w14:textId="77777777" w:rsidR="005B1647" w:rsidRPr="00723B4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23B44">
              <w:t>1 956</w:t>
            </w:r>
          </w:p>
        </w:tc>
        <w:tc>
          <w:tcPr>
            <w:tcW w:w="466" w:type="pct"/>
            <w:noWrap/>
            <w:hideMark/>
          </w:tcPr>
          <w:p w14:paraId="3C00E9D0" w14:textId="77777777" w:rsidR="005B1647" w:rsidRPr="00723B4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23B44">
              <w:t>1 874</w:t>
            </w:r>
          </w:p>
        </w:tc>
      </w:tr>
      <w:tr w:rsidR="00155607" w14:paraId="56133EF9"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271" w:type="pct"/>
            <w:noWrap/>
            <w:hideMark/>
          </w:tcPr>
          <w:p w14:paraId="227D0420" w14:textId="77777777" w:rsidR="005B1647" w:rsidRPr="00723B44" w:rsidRDefault="005B1647" w:rsidP="005B1647">
            <w:pPr>
              <w:pStyle w:val="Tabell"/>
            </w:pPr>
            <w:r w:rsidRPr="00723B44">
              <w:t>Försvarets materielverk</w:t>
            </w:r>
          </w:p>
        </w:tc>
        <w:tc>
          <w:tcPr>
            <w:tcW w:w="1263" w:type="pct"/>
            <w:noWrap/>
            <w:hideMark/>
          </w:tcPr>
          <w:p w14:paraId="3114139F" w14:textId="77777777" w:rsidR="005B1647" w:rsidRPr="00723B4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23B44">
              <w:t>1 258</w:t>
            </w:r>
          </w:p>
        </w:tc>
        <w:tc>
          <w:tcPr>
            <w:tcW w:w="466" w:type="pct"/>
            <w:noWrap/>
            <w:hideMark/>
          </w:tcPr>
          <w:p w14:paraId="6A4185FD" w14:textId="77777777" w:rsidR="005B1647" w:rsidRPr="00723B4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23B44">
              <w:t>2 244</w:t>
            </w:r>
          </w:p>
        </w:tc>
      </w:tr>
      <w:tr w:rsidR="00155607" w14:paraId="3B63C880"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271" w:type="pct"/>
            <w:noWrap/>
            <w:hideMark/>
          </w:tcPr>
          <w:p w14:paraId="0F4B431D" w14:textId="77777777" w:rsidR="005B1647" w:rsidRPr="00723B44" w:rsidRDefault="005B1647" w:rsidP="005B1647">
            <w:pPr>
              <w:pStyle w:val="Tabell"/>
            </w:pPr>
            <w:r w:rsidRPr="00723B44">
              <w:t>Tullverket</w:t>
            </w:r>
          </w:p>
        </w:tc>
        <w:tc>
          <w:tcPr>
            <w:tcW w:w="1263" w:type="pct"/>
            <w:noWrap/>
            <w:hideMark/>
          </w:tcPr>
          <w:p w14:paraId="555A5B38" w14:textId="77777777" w:rsidR="005B1647" w:rsidRPr="00723B4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23B44">
              <w:t>1 215</w:t>
            </w:r>
          </w:p>
        </w:tc>
        <w:tc>
          <w:tcPr>
            <w:tcW w:w="466" w:type="pct"/>
            <w:noWrap/>
            <w:hideMark/>
          </w:tcPr>
          <w:p w14:paraId="066A4937" w14:textId="77777777" w:rsidR="005B1647" w:rsidRPr="00723B4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23B44">
              <w:t>1 154</w:t>
            </w:r>
          </w:p>
        </w:tc>
      </w:tr>
      <w:tr w:rsidR="00155607" w14:paraId="7E0F9B81"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271" w:type="pct"/>
            <w:noWrap/>
            <w:hideMark/>
          </w:tcPr>
          <w:p w14:paraId="06C3ED93" w14:textId="77777777" w:rsidR="005B1647" w:rsidRPr="00723B44" w:rsidRDefault="005B1647" w:rsidP="005B1647">
            <w:pPr>
              <w:pStyle w:val="Tabell"/>
            </w:pPr>
            <w:r w:rsidRPr="00723B44">
              <w:t>Transportstyrelsen</w:t>
            </w:r>
          </w:p>
        </w:tc>
        <w:tc>
          <w:tcPr>
            <w:tcW w:w="1263" w:type="pct"/>
            <w:noWrap/>
            <w:hideMark/>
          </w:tcPr>
          <w:p w14:paraId="257DDAC6" w14:textId="77777777" w:rsidR="005B1647" w:rsidRPr="00723B4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23B44">
              <w:t>1 165</w:t>
            </w:r>
          </w:p>
        </w:tc>
        <w:tc>
          <w:tcPr>
            <w:tcW w:w="466" w:type="pct"/>
            <w:noWrap/>
            <w:hideMark/>
          </w:tcPr>
          <w:p w14:paraId="683EA483" w14:textId="77777777" w:rsidR="005B1647" w:rsidRPr="00723B4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23B44">
              <w:t>1 102</w:t>
            </w:r>
          </w:p>
        </w:tc>
      </w:tr>
      <w:tr w:rsidR="00155607" w14:paraId="37CDAF3B"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271" w:type="pct"/>
            <w:noWrap/>
            <w:hideMark/>
          </w:tcPr>
          <w:p w14:paraId="3D09F9A6" w14:textId="77777777" w:rsidR="005B1647" w:rsidRPr="00723B44" w:rsidRDefault="005B1647" w:rsidP="005B1647">
            <w:pPr>
              <w:pStyle w:val="Tabell"/>
            </w:pPr>
            <w:r w:rsidRPr="00723B44">
              <w:t>Linnéuniversitetet</w:t>
            </w:r>
          </w:p>
        </w:tc>
        <w:tc>
          <w:tcPr>
            <w:tcW w:w="1263" w:type="pct"/>
            <w:noWrap/>
            <w:hideMark/>
          </w:tcPr>
          <w:p w14:paraId="42BB3656" w14:textId="77777777" w:rsidR="005B1647" w:rsidRPr="00723B4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23B44">
              <w:t>1 159</w:t>
            </w:r>
          </w:p>
        </w:tc>
        <w:tc>
          <w:tcPr>
            <w:tcW w:w="466" w:type="pct"/>
            <w:noWrap/>
            <w:hideMark/>
          </w:tcPr>
          <w:p w14:paraId="232063B3" w14:textId="77777777" w:rsidR="005B1647" w:rsidRPr="00723B4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23B44">
              <w:t>1 130</w:t>
            </w:r>
          </w:p>
        </w:tc>
      </w:tr>
      <w:tr w:rsidR="00155607" w14:paraId="68C83E93"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271" w:type="pct"/>
            <w:noWrap/>
            <w:hideMark/>
          </w:tcPr>
          <w:p w14:paraId="34C722CA" w14:textId="77777777" w:rsidR="005B1647" w:rsidRPr="00723B44" w:rsidRDefault="005B1647" w:rsidP="005B1647">
            <w:pPr>
              <w:pStyle w:val="Tabell"/>
            </w:pPr>
            <w:r w:rsidRPr="00723B44">
              <w:t>Lantmäteriet</w:t>
            </w:r>
          </w:p>
        </w:tc>
        <w:tc>
          <w:tcPr>
            <w:tcW w:w="1263" w:type="pct"/>
            <w:noWrap/>
            <w:hideMark/>
          </w:tcPr>
          <w:p w14:paraId="568E7254" w14:textId="77777777" w:rsidR="005B1647" w:rsidRPr="00723B4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23B44">
              <w:t>1 157</w:t>
            </w:r>
          </w:p>
        </w:tc>
        <w:tc>
          <w:tcPr>
            <w:tcW w:w="466" w:type="pct"/>
            <w:noWrap/>
            <w:hideMark/>
          </w:tcPr>
          <w:p w14:paraId="31C4DD47" w14:textId="77777777" w:rsidR="005B1647" w:rsidRPr="00723B4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23B44">
              <w:t>1 134</w:t>
            </w:r>
          </w:p>
        </w:tc>
      </w:tr>
      <w:tr w:rsidR="00155607" w14:paraId="65158CEE"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271" w:type="pct"/>
            <w:noWrap/>
            <w:hideMark/>
          </w:tcPr>
          <w:p w14:paraId="5420A1C5" w14:textId="77777777" w:rsidR="005B1647" w:rsidRPr="006D7210" w:rsidRDefault="005B1647" w:rsidP="005B1647">
            <w:pPr>
              <w:pStyle w:val="Tabell"/>
              <w:rPr>
                <w:i/>
                <w:iCs/>
              </w:rPr>
            </w:pPr>
            <w:r w:rsidRPr="006D7210">
              <w:rPr>
                <w:i/>
                <w:iCs/>
              </w:rPr>
              <w:t>Affärsverk</w:t>
            </w:r>
          </w:p>
        </w:tc>
        <w:tc>
          <w:tcPr>
            <w:tcW w:w="1263" w:type="pct"/>
            <w:noWrap/>
            <w:hideMark/>
          </w:tcPr>
          <w:p w14:paraId="02EAD9C9" w14:textId="77777777" w:rsidR="005B1647" w:rsidRPr="006D7210"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p>
        </w:tc>
        <w:tc>
          <w:tcPr>
            <w:tcW w:w="466" w:type="pct"/>
            <w:noWrap/>
            <w:hideMark/>
          </w:tcPr>
          <w:p w14:paraId="06B1B7FC" w14:textId="77777777" w:rsidR="005B1647" w:rsidRPr="006D7210"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p>
        </w:tc>
      </w:tr>
      <w:tr w:rsidR="00155607" w14:paraId="06CC6626"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271" w:type="pct"/>
            <w:noWrap/>
            <w:hideMark/>
          </w:tcPr>
          <w:p w14:paraId="773DE986" w14:textId="77777777" w:rsidR="005B1647" w:rsidRPr="00723B44" w:rsidRDefault="005B1647" w:rsidP="005B1647">
            <w:pPr>
              <w:pStyle w:val="Tabell"/>
            </w:pPr>
            <w:r w:rsidRPr="00723B44">
              <w:t>Luftfartsverket</w:t>
            </w:r>
          </w:p>
        </w:tc>
        <w:tc>
          <w:tcPr>
            <w:tcW w:w="1263" w:type="pct"/>
            <w:noWrap/>
            <w:hideMark/>
          </w:tcPr>
          <w:p w14:paraId="1D34C220" w14:textId="77777777" w:rsidR="005B1647" w:rsidRPr="00723B4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23B44">
              <w:t>1 051</w:t>
            </w:r>
          </w:p>
        </w:tc>
        <w:tc>
          <w:tcPr>
            <w:tcW w:w="466" w:type="pct"/>
            <w:noWrap/>
            <w:hideMark/>
          </w:tcPr>
          <w:p w14:paraId="0C0816A0" w14:textId="77777777" w:rsidR="005B1647" w:rsidRPr="00723B4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23B44">
              <w:t>1 023</w:t>
            </w:r>
          </w:p>
        </w:tc>
      </w:tr>
      <w:tr w:rsidR="00155607" w14:paraId="6A77718E"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271" w:type="pct"/>
            <w:noWrap/>
            <w:hideMark/>
          </w:tcPr>
          <w:p w14:paraId="3FC44D36" w14:textId="77777777" w:rsidR="005B1647" w:rsidRPr="00723B44" w:rsidRDefault="005B1647" w:rsidP="005B1647">
            <w:pPr>
              <w:pStyle w:val="Tabell"/>
            </w:pPr>
            <w:r w:rsidRPr="00723B44">
              <w:t>Sjöfartsverket</w:t>
            </w:r>
          </w:p>
        </w:tc>
        <w:tc>
          <w:tcPr>
            <w:tcW w:w="1263" w:type="pct"/>
            <w:noWrap/>
            <w:hideMark/>
          </w:tcPr>
          <w:p w14:paraId="68D2D8FF" w14:textId="77777777" w:rsidR="005B1647" w:rsidRPr="00723B4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23B44">
              <w:t>1 019</w:t>
            </w:r>
          </w:p>
        </w:tc>
        <w:tc>
          <w:tcPr>
            <w:tcW w:w="466" w:type="pct"/>
            <w:noWrap/>
            <w:hideMark/>
          </w:tcPr>
          <w:p w14:paraId="7BDB9A4E" w14:textId="77777777" w:rsidR="005B1647" w:rsidRPr="00723B4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23B44">
              <w:t>963</w:t>
            </w:r>
          </w:p>
        </w:tc>
      </w:tr>
      <w:tr w:rsidR="00155607" w14:paraId="034C45CE"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271" w:type="pct"/>
            <w:noWrap/>
            <w:hideMark/>
          </w:tcPr>
          <w:p w14:paraId="637138A4" w14:textId="77777777" w:rsidR="005B1647" w:rsidRPr="00723B44" w:rsidRDefault="005B1647" w:rsidP="005B1647">
            <w:pPr>
              <w:pStyle w:val="Tabell"/>
            </w:pPr>
            <w:r w:rsidRPr="00723B44">
              <w:t>Svenska kraftnät</w:t>
            </w:r>
          </w:p>
        </w:tc>
        <w:tc>
          <w:tcPr>
            <w:tcW w:w="1263" w:type="pct"/>
            <w:noWrap/>
            <w:hideMark/>
          </w:tcPr>
          <w:p w14:paraId="0996C63F" w14:textId="77777777" w:rsidR="005B1647" w:rsidRPr="00723B4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23B44">
              <w:t>369</w:t>
            </w:r>
          </w:p>
        </w:tc>
        <w:tc>
          <w:tcPr>
            <w:tcW w:w="466" w:type="pct"/>
            <w:noWrap/>
            <w:hideMark/>
          </w:tcPr>
          <w:p w14:paraId="78400A1E" w14:textId="77777777" w:rsidR="005B1647" w:rsidRPr="00723B4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23B44">
              <w:t>327</w:t>
            </w:r>
          </w:p>
        </w:tc>
      </w:tr>
      <w:tr w:rsidR="00155607" w14:paraId="201EB4EC"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271" w:type="pct"/>
            <w:noWrap/>
            <w:hideMark/>
          </w:tcPr>
          <w:p w14:paraId="3C66D256" w14:textId="77777777" w:rsidR="005B1647" w:rsidRPr="00723B44" w:rsidRDefault="005B1647" w:rsidP="005B1647">
            <w:pPr>
              <w:pStyle w:val="Tabell"/>
            </w:pPr>
            <w:r w:rsidRPr="00723B44">
              <w:t>Övriga myndigheter</w:t>
            </w:r>
          </w:p>
        </w:tc>
        <w:tc>
          <w:tcPr>
            <w:tcW w:w="1263" w:type="pct"/>
            <w:noWrap/>
            <w:hideMark/>
          </w:tcPr>
          <w:p w14:paraId="4FA0147E" w14:textId="77777777" w:rsidR="005B1647" w:rsidRPr="00723B4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23B44">
              <w:t>38 263</w:t>
            </w:r>
          </w:p>
        </w:tc>
        <w:tc>
          <w:tcPr>
            <w:tcW w:w="466" w:type="pct"/>
            <w:noWrap/>
            <w:hideMark/>
          </w:tcPr>
          <w:p w14:paraId="4B3F0B27" w14:textId="77777777" w:rsidR="005B1647" w:rsidRPr="00723B4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23B44">
              <w:t>36 545</w:t>
            </w:r>
          </w:p>
        </w:tc>
      </w:tr>
      <w:tr w:rsidR="00155607" w14:paraId="550F8758"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271" w:type="pct"/>
            <w:noWrap/>
            <w:hideMark/>
          </w:tcPr>
          <w:p w14:paraId="1E840475" w14:textId="5B3DB02F" w:rsidR="005B1647" w:rsidRPr="00723B44" w:rsidRDefault="005B1647" w:rsidP="005B1647">
            <w:pPr>
              <w:pStyle w:val="Tabell"/>
              <w:rPr>
                <w:b/>
                <w:bCs/>
              </w:rPr>
            </w:pPr>
            <w:r w:rsidRPr="00723B44">
              <w:rPr>
                <w:b/>
                <w:bCs/>
              </w:rPr>
              <w:t>Summa lönekostnader inklusive</w:t>
            </w:r>
            <w:r>
              <w:rPr>
                <w:b/>
                <w:bCs/>
              </w:rPr>
              <w:t xml:space="preserve"> </w:t>
            </w:r>
            <w:r w:rsidRPr="00723B44">
              <w:rPr>
                <w:b/>
                <w:bCs/>
              </w:rPr>
              <w:t>arbetsgivaravgifter</w:t>
            </w:r>
          </w:p>
        </w:tc>
        <w:tc>
          <w:tcPr>
            <w:tcW w:w="1263" w:type="pct"/>
            <w:noWrap/>
            <w:hideMark/>
          </w:tcPr>
          <w:p w14:paraId="49ABBE37" w14:textId="77777777" w:rsidR="005B1647" w:rsidRPr="00723B44"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723B44">
              <w:rPr>
                <w:b/>
                <w:bCs/>
              </w:rPr>
              <w:t>147 667</w:t>
            </w:r>
          </w:p>
        </w:tc>
        <w:tc>
          <w:tcPr>
            <w:tcW w:w="466" w:type="pct"/>
            <w:noWrap/>
            <w:hideMark/>
          </w:tcPr>
          <w:p w14:paraId="5CAD2948" w14:textId="77777777" w:rsidR="005B1647" w:rsidRPr="00723B44"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723B44">
              <w:rPr>
                <w:b/>
                <w:bCs/>
              </w:rPr>
              <w:t>143 251</w:t>
            </w:r>
          </w:p>
        </w:tc>
      </w:tr>
      <w:tr w:rsidR="00155607" w14:paraId="4FC821FF"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271" w:type="pct"/>
            <w:noWrap/>
            <w:hideMark/>
          </w:tcPr>
          <w:p w14:paraId="2A884A08" w14:textId="77777777" w:rsidR="005B1647" w:rsidRPr="00723B44" w:rsidRDefault="005B1647" w:rsidP="005B1647">
            <w:pPr>
              <w:pStyle w:val="Tabell"/>
            </w:pPr>
            <w:r w:rsidRPr="00723B44">
              <w:t>Eliminering av arbetsgivaravgifter</w:t>
            </w:r>
          </w:p>
        </w:tc>
        <w:tc>
          <w:tcPr>
            <w:tcW w:w="1263" w:type="pct"/>
            <w:noWrap/>
            <w:hideMark/>
          </w:tcPr>
          <w:p w14:paraId="498CCFE0" w14:textId="77777777" w:rsidR="005B1647" w:rsidRPr="00723B4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23B44">
              <w:t>-35 257</w:t>
            </w:r>
          </w:p>
        </w:tc>
        <w:tc>
          <w:tcPr>
            <w:tcW w:w="466" w:type="pct"/>
            <w:noWrap/>
            <w:hideMark/>
          </w:tcPr>
          <w:p w14:paraId="3A0F9C57" w14:textId="77777777" w:rsidR="005B1647" w:rsidRPr="00723B4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23B44">
              <w:t>-34 330</w:t>
            </w:r>
          </w:p>
        </w:tc>
      </w:tr>
      <w:tr w:rsidR="00155607" w14:paraId="4BCD041C"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271" w:type="pct"/>
            <w:noWrap/>
            <w:hideMark/>
          </w:tcPr>
          <w:p w14:paraId="097267C2" w14:textId="539AB754" w:rsidR="005B1647" w:rsidRPr="00723B44" w:rsidRDefault="005B1647" w:rsidP="005B1647">
            <w:pPr>
              <w:pStyle w:val="Tabell"/>
              <w:rPr>
                <w:b/>
                <w:bCs/>
              </w:rPr>
            </w:pPr>
            <w:r w:rsidRPr="00723B44">
              <w:rPr>
                <w:b/>
                <w:bCs/>
              </w:rPr>
              <w:t>Summa lönekostnader efter eliminering av arbetsgivaravgifter</w:t>
            </w:r>
          </w:p>
        </w:tc>
        <w:tc>
          <w:tcPr>
            <w:tcW w:w="1263" w:type="pct"/>
            <w:noWrap/>
            <w:hideMark/>
          </w:tcPr>
          <w:p w14:paraId="05033DD8" w14:textId="77777777" w:rsidR="005B1647" w:rsidRPr="00723B44"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723B44">
              <w:rPr>
                <w:b/>
                <w:bCs/>
              </w:rPr>
              <w:t>112 410</w:t>
            </w:r>
          </w:p>
        </w:tc>
        <w:tc>
          <w:tcPr>
            <w:tcW w:w="466" w:type="pct"/>
            <w:noWrap/>
            <w:hideMark/>
          </w:tcPr>
          <w:p w14:paraId="68683C11" w14:textId="77777777" w:rsidR="005B1647" w:rsidRPr="00723B44"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723B44">
              <w:rPr>
                <w:b/>
                <w:bCs/>
              </w:rPr>
              <w:t>108 921</w:t>
            </w:r>
          </w:p>
        </w:tc>
      </w:tr>
      <w:tr w:rsidR="00155607" w14:paraId="13238329"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271" w:type="pct"/>
            <w:noWrap/>
            <w:hideMark/>
          </w:tcPr>
          <w:p w14:paraId="7A4A887F" w14:textId="77777777" w:rsidR="005B1647" w:rsidRPr="006D7210" w:rsidRDefault="005B1647" w:rsidP="005B1647">
            <w:pPr>
              <w:pStyle w:val="Tabell"/>
              <w:rPr>
                <w:i/>
                <w:iCs/>
              </w:rPr>
            </w:pPr>
            <w:r w:rsidRPr="006D7210">
              <w:rPr>
                <w:i/>
                <w:iCs/>
              </w:rPr>
              <w:t>Pensionskostnader</w:t>
            </w:r>
          </w:p>
        </w:tc>
        <w:tc>
          <w:tcPr>
            <w:tcW w:w="1263" w:type="pct"/>
            <w:noWrap/>
            <w:hideMark/>
          </w:tcPr>
          <w:p w14:paraId="18636B3F" w14:textId="77777777" w:rsidR="005B1647" w:rsidRPr="006D7210"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p>
        </w:tc>
        <w:tc>
          <w:tcPr>
            <w:tcW w:w="466" w:type="pct"/>
            <w:noWrap/>
            <w:hideMark/>
          </w:tcPr>
          <w:p w14:paraId="39161426" w14:textId="77777777" w:rsidR="005B1647" w:rsidRPr="006D7210"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p>
        </w:tc>
      </w:tr>
      <w:tr w:rsidR="00155607" w14:paraId="546B7F54"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271" w:type="pct"/>
            <w:noWrap/>
            <w:hideMark/>
          </w:tcPr>
          <w:p w14:paraId="39988167" w14:textId="77777777" w:rsidR="005B1647" w:rsidRPr="00723B44" w:rsidRDefault="005B1647" w:rsidP="005B1647">
            <w:pPr>
              <w:pStyle w:val="Tabell"/>
            </w:pPr>
            <w:r w:rsidRPr="00723B44">
              <w:t>Försvarsmakten</w:t>
            </w:r>
          </w:p>
        </w:tc>
        <w:tc>
          <w:tcPr>
            <w:tcW w:w="1263" w:type="pct"/>
            <w:noWrap/>
            <w:hideMark/>
          </w:tcPr>
          <w:p w14:paraId="2AA921D6" w14:textId="77777777" w:rsidR="005B1647" w:rsidRPr="00723B4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23B44">
              <w:t>2 553</w:t>
            </w:r>
          </w:p>
        </w:tc>
        <w:tc>
          <w:tcPr>
            <w:tcW w:w="466" w:type="pct"/>
            <w:noWrap/>
            <w:hideMark/>
          </w:tcPr>
          <w:p w14:paraId="3583EB48" w14:textId="77777777" w:rsidR="005B1647" w:rsidRPr="00723B4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23B44">
              <w:t>2 094</w:t>
            </w:r>
          </w:p>
        </w:tc>
      </w:tr>
      <w:tr w:rsidR="00155607" w14:paraId="3B00A5A3"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271" w:type="pct"/>
            <w:noWrap/>
            <w:hideMark/>
          </w:tcPr>
          <w:p w14:paraId="2F2E0EED" w14:textId="77777777" w:rsidR="005B1647" w:rsidRPr="00723B44" w:rsidRDefault="005B1647" w:rsidP="005B1647">
            <w:pPr>
              <w:pStyle w:val="Tabell"/>
            </w:pPr>
            <w:r w:rsidRPr="00723B44">
              <w:t>Polismyndigheten</w:t>
            </w:r>
          </w:p>
        </w:tc>
        <w:tc>
          <w:tcPr>
            <w:tcW w:w="1263" w:type="pct"/>
            <w:noWrap/>
            <w:hideMark/>
          </w:tcPr>
          <w:p w14:paraId="14FF75D0" w14:textId="77777777" w:rsidR="005B1647" w:rsidRPr="00723B4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23B44">
              <w:t>2 403</w:t>
            </w:r>
          </w:p>
        </w:tc>
        <w:tc>
          <w:tcPr>
            <w:tcW w:w="466" w:type="pct"/>
            <w:noWrap/>
            <w:hideMark/>
          </w:tcPr>
          <w:p w14:paraId="27576CA1" w14:textId="77777777" w:rsidR="005B1647" w:rsidRPr="00723B4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23B44">
              <w:t>2 079</w:t>
            </w:r>
          </w:p>
        </w:tc>
      </w:tr>
      <w:tr w:rsidR="00155607" w14:paraId="22DF3C2D"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271" w:type="pct"/>
            <w:noWrap/>
            <w:hideMark/>
          </w:tcPr>
          <w:p w14:paraId="7301D45B" w14:textId="77777777" w:rsidR="005B1647" w:rsidRPr="00723B44" w:rsidRDefault="005B1647" w:rsidP="005B1647">
            <w:pPr>
              <w:pStyle w:val="Tabell"/>
            </w:pPr>
            <w:r w:rsidRPr="00723B44">
              <w:t>Trafikverket</w:t>
            </w:r>
          </w:p>
        </w:tc>
        <w:tc>
          <w:tcPr>
            <w:tcW w:w="1263" w:type="pct"/>
            <w:noWrap/>
            <w:hideMark/>
          </w:tcPr>
          <w:p w14:paraId="283C8DDD" w14:textId="77777777" w:rsidR="005B1647" w:rsidRPr="00723B4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23B44">
              <w:t>1 010</w:t>
            </w:r>
          </w:p>
        </w:tc>
        <w:tc>
          <w:tcPr>
            <w:tcW w:w="466" w:type="pct"/>
            <w:noWrap/>
            <w:hideMark/>
          </w:tcPr>
          <w:p w14:paraId="361B12DB" w14:textId="77777777" w:rsidR="005B1647" w:rsidRPr="00723B4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23B44">
              <w:t>840</w:t>
            </w:r>
          </w:p>
        </w:tc>
      </w:tr>
      <w:tr w:rsidR="00155607" w14:paraId="69145BA5"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271" w:type="pct"/>
            <w:noWrap/>
            <w:hideMark/>
          </w:tcPr>
          <w:p w14:paraId="2433A32C" w14:textId="77777777" w:rsidR="005B1647" w:rsidRPr="00723B44" w:rsidRDefault="005B1647" w:rsidP="005B1647">
            <w:pPr>
              <w:pStyle w:val="Tabell"/>
            </w:pPr>
            <w:r w:rsidRPr="00723B44">
              <w:t>Regeringskansliet</w:t>
            </w:r>
          </w:p>
        </w:tc>
        <w:tc>
          <w:tcPr>
            <w:tcW w:w="1263" w:type="pct"/>
            <w:noWrap/>
            <w:hideMark/>
          </w:tcPr>
          <w:p w14:paraId="6C079F4E" w14:textId="77777777" w:rsidR="005B1647" w:rsidRPr="00723B4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23B44">
              <w:t>838</w:t>
            </w:r>
          </w:p>
        </w:tc>
        <w:tc>
          <w:tcPr>
            <w:tcW w:w="466" w:type="pct"/>
            <w:noWrap/>
            <w:hideMark/>
          </w:tcPr>
          <w:p w14:paraId="7B7768BF" w14:textId="77777777" w:rsidR="005B1647" w:rsidRPr="00723B4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23B44">
              <w:t>739</w:t>
            </w:r>
          </w:p>
        </w:tc>
      </w:tr>
      <w:tr w:rsidR="00155607" w14:paraId="4D0CA5DA"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271" w:type="pct"/>
            <w:noWrap/>
            <w:hideMark/>
          </w:tcPr>
          <w:p w14:paraId="554875EA" w14:textId="77777777" w:rsidR="005B1647" w:rsidRPr="00723B44" w:rsidRDefault="005B1647" w:rsidP="005B1647">
            <w:pPr>
              <w:pStyle w:val="Tabell"/>
            </w:pPr>
            <w:r w:rsidRPr="00723B44">
              <w:t>Domstolsverket</w:t>
            </w:r>
          </w:p>
        </w:tc>
        <w:tc>
          <w:tcPr>
            <w:tcW w:w="1263" w:type="pct"/>
            <w:noWrap/>
            <w:hideMark/>
          </w:tcPr>
          <w:p w14:paraId="57E079DB" w14:textId="77777777" w:rsidR="005B1647" w:rsidRPr="00723B4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23B44">
              <w:t>795</w:t>
            </w:r>
          </w:p>
        </w:tc>
        <w:tc>
          <w:tcPr>
            <w:tcW w:w="466" w:type="pct"/>
            <w:noWrap/>
            <w:hideMark/>
          </w:tcPr>
          <w:p w14:paraId="59AFBD52" w14:textId="77777777" w:rsidR="005B1647" w:rsidRPr="00723B4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23B44">
              <w:t>705</w:t>
            </w:r>
          </w:p>
        </w:tc>
      </w:tr>
      <w:tr w:rsidR="00155607" w14:paraId="79437F06"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271" w:type="pct"/>
            <w:noWrap/>
            <w:hideMark/>
          </w:tcPr>
          <w:p w14:paraId="5A6A74C1" w14:textId="77777777" w:rsidR="005B1647" w:rsidRPr="00723B44" w:rsidRDefault="005B1647" w:rsidP="005B1647">
            <w:pPr>
              <w:pStyle w:val="Tabell"/>
            </w:pPr>
            <w:r w:rsidRPr="00723B44">
              <w:t>Lunds universitet</w:t>
            </w:r>
          </w:p>
        </w:tc>
        <w:tc>
          <w:tcPr>
            <w:tcW w:w="1263" w:type="pct"/>
            <w:noWrap/>
            <w:hideMark/>
          </w:tcPr>
          <w:p w14:paraId="410DFBDC" w14:textId="77777777" w:rsidR="005B1647" w:rsidRPr="00723B4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23B44">
              <w:t>754</w:t>
            </w:r>
          </w:p>
        </w:tc>
        <w:tc>
          <w:tcPr>
            <w:tcW w:w="466" w:type="pct"/>
            <w:noWrap/>
            <w:hideMark/>
          </w:tcPr>
          <w:p w14:paraId="50840867" w14:textId="77777777" w:rsidR="005B1647" w:rsidRPr="00723B4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23B44">
              <w:t>680</w:t>
            </w:r>
          </w:p>
        </w:tc>
      </w:tr>
      <w:tr w:rsidR="00155607" w14:paraId="2D6CF96C"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271" w:type="pct"/>
            <w:noWrap/>
            <w:hideMark/>
          </w:tcPr>
          <w:p w14:paraId="52944DD3" w14:textId="77777777" w:rsidR="005B1647" w:rsidRPr="00723B44" w:rsidRDefault="005B1647" w:rsidP="005B1647">
            <w:pPr>
              <w:pStyle w:val="Tabell"/>
            </w:pPr>
            <w:r w:rsidRPr="00723B44">
              <w:t>Försäkringskassan</w:t>
            </w:r>
          </w:p>
        </w:tc>
        <w:tc>
          <w:tcPr>
            <w:tcW w:w="1263" w:type="pct"/>
            <w:noWrap/>
            <w:hideMark/>
          </w:tcPr>
          <w:p w14:paraId="1E7A8C2B" w14:textId="77777777" w:rsidR="005B1647" w:rsidRPr="00723B4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23B44">
              <w:t>725</w:t>
            </w:r>
          </w:p>
        </w:tc>
        <w:tc>
          <w:tcPr>
            <w:tcW w:w="466" w:type="pct"/>
            <w:noWrap/>
            <w:hideMark/>
          </w:tcPr>
          <w:p w14:paraId="5E601267" w14:textId="77777777" w:rsidR="005B1647" w:rsidRPr="00723B4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23B44">
              <w:t>678</w:t>
            </w:r>
          </w:p>
        </w:tc>
      </w:tr>
      <w:tr w:rsidR="00155607" w14:paraId="48A981F8"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271" w:type="pct"/>
            <w:noWrap/>
            <w:hideMark/>
          </w:tcPr>
          <w:p w14:paraId="20356B40" w14:textId="77777777" w:rsidR="005B1647" w:rsidRPr="00723B44" w:rsidRDefault="005B1647" w:rsidP="005B1647">
            <w:pPr>
              <w:pStyle w:val="Tabell"/>
            </w:pPr>
            <w:r w:rsidRPr="00723B44">
              <w:t>Arbetsförmedlingen</w:t>
            </w:r>
          </w:p>
        </w:tc>
        <w:tc>
          <w:tcPr>
            <w:tcW w:w="1263" w:type="pct"/>
            <w:noWrap/>
            <w:hideMark/>
          </w:tcPr>
          <w:p w14:paraId="3C6027EE" w14:textId="77777777" w:rsidR="005B1647" w:rsidRPr="00723B4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23B44">
              <w:t>701</w:t>
            </w:r>
          </w:p>
        </w:tc>
        <w:tc>
          <w:tcPr>
            <w:tcW w:w="466" w:type="pct"/>
            <w:noWrap/>
            <w:hideMark/>
          </w:tcPr>
          <w:p w14:paraId="4FE89958" w14:textId="77777777" w:rsidR="005B1647" w:rsidRPr="00723B4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23B44">
              <w:t>716</w:t>
            </w:r>
          </w:p>
        </w:tc>
      </w:tr>
      <w:tr w:rsidR="00155607" w14:paraId="29EBE9DA"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271" w:type="pct"/>
            <w:noWrap/>
            <w:hideMark/>
          </w:tcPr>
          <w:p w14:paraId="71CDD75D" w14:textId="77777777" w:rsidR="005B1647" w:rsidRPr="00723B44" w:rsidRDefault="005B1647" w:rsidP="005B1647">
            <w:pPr>
              <w:pStyle w:val="Tabell"/>
            </w:pPr>
            <w:r w:rsidRPr="00723B44">
              <w:t>Skatteverket</w:t>
            </w:r>
          </w:p>
        </w:tc>
        <w:tc>
          <w:tcPr>
            <w:tcW w:w="1263" w:type="pct"/>
            <w:noWrap/>
            <w:hideMark/>
          </w:tcPr>
          <w:p w14:paraId="00CC04B3" w14:textId="77777777" w:rsidR="005B1647" w:rsidRPr="00723B4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23B44">
              <w:t>690</w:t>
            </w:r>
          </w:p>
        </w:tc>
        <w:tc>
          <w:tcPr>
            <w:tcW w:w="466" w:type="pct"/>
            <w:noWrap/>
            <w:hideMark/>
          </w:tcPr>
          <w:p w14:paraId="2DDCE886" w14:textId="77777777" w:rsidR="005B1647" w:rsidRPr="00723B4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23B44">
              <w:t>621</w:t>
            </w:r>
          </w:p>
        </w:tc>
      </w:tr>
      <w:tr w:rsidR="00155607" w14:paraId="5A77131B"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271" w:type="pct"/>
            <w:noWrap/>
            <w:hideMark/>
          </w:tcPr>
          <w:p w14:paraId="06823EE8" w14:textId="77777777" w:rsidR="005B1647" w:rsidRPr="00723B44" w:rsidRDefault="005B1647" w:rsidP="005B1647">
            <w:pPr>
              <w:pStyle w:val="Tabell"/>
            </w:pPr>
            <w:r w:rsidRPr="00723B44">
              <w:t>Uppsala universitet</w:t>
            </w:r>
          </w:p>
        </w:tc>
        <w:tc>
          <w:tcPr>
            <w:tcW w:w="1263" w:type="pct"/>
            <w:noWrap/>
            <w:hideMark/>
          </w:tcPr>
          <w:p w14:paraId="4DB3F39B" w14:textId="77777777" w:rsidR="005B1647" w:rsidRPr="00723B4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23B44">
              <w:t>638</w:t>
            </w:r>
          </w:p>
        </w:tc>
        <w:tc>
          <w:tcPr>
            <w:tcW w:w="466" w:type="pct"/>
            <w:noWrap/>
            <w:hideMark/>
          </w:tcPr>
          <w:p w14:paraId="0B954EAD" w14:textId="77777777" w:rsidR="005B1647" w:rsidRPr="00723B4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23B44">
              <w:t>560</w:t>
            </w:r>
          </w:p>
        </w:tc>
      </w:tr>
      <w:tr w:rsidR="00155607" w14:paraId="2524D484"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271" w:type="pct"/>
            <w:noWrap/>
            <w:hideMark/>
          </w:tcPr>
          <w:p w14:paraId="38F3BCDA" w14:textId="77777777" w:rsidR="005B1647" w:rsidRPr="00723B44" w:rsidRDefault="005B1647" w:rsidP="005B1647">
            <w:pPr>
              <w:pStyle w:val="Tabell"/>
            </w:pPr>
            <w:r w:rsidRPr="00723B44">
              <w:t>Göteborgs universitet</w:t>
            </w:r>
          </w:p>
        </w:tc>
        <w:tc>
          <w:tcPr>
            <w:tcW w:w="1263" w:type="pct"/>
            <w:noWrap/>
            <w:hideMark/>
          </w:tcPr>
          <w:p w14:paraId="79A0BE99" w14:textId="77777777" w:rsidR="005B1647" w:rsidRPr="00723B4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23B44">
              <w:t>604</w:t>
            </w:r>
          </w:p>
        </w:tc>
        <w:tc>
          <w:tcPr>
            <w:tcW w:w="466" w:type="pct"/>
            <w:noWrap/>
            <w:hideMark/>
          </w:tcPr>
          <w:p w14:paraId="26BCF7C2" w14:textId="77777777" w:rsidR="005B1647" w:rsidRPr="00723B4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23B44">
              <w:t>544</w:t>
            </w:r>
          </w:p>
        </w:tc>
      </w:tr>
      <w:tr w:rsidR="00155607" w14:paraId="10F9A067"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271" w:type="pct"/>
            <w:noWrap/>
            <w:hideMark/>
          </w:tcPr>
          <w:p w14:paraId="64B646E5" w14:textId="77777777" w:rsidR="005B1647" w:rsidRPr="00723B44" w:rsidRDefault="005B1647" w:rsidP="005B1647">
            <w:pPr>
              <w:pStyle w:val="Tabell"/>
            </w:pPr>
            <w:r w:rsidRPr="00723B44">
              <w:t>Karolinska institutet</w:t>
            </w:r>
          </w:p>
        </w:tc>
        <w:tc>
          <w:tcPr>
            <w:tcW w:w="1263" w:type="pct"/>
            <w:noWrap/>
            <w:hideMark/>
          </w:tcPr>
          <w:p w14:paraId="3FCAA146" w14:textId="77777777" w:rsidR="005B1647" w:rsidRPr="00723B4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23B44">
              <w:t>491</w:t>
            </w:r>
          </w:p>
        </w:tc>
        <w:tc>
          <w:tcPr>
            <w:tcW w:w="466" w:type="pct"/>
            <w:noWrap/>
            <w:hideMark/>
          </w:tcPr>
          <w:p w14:paraId="5B99CB5A" w14:textId="77777777" w:rsidR="005B1647" w:rsidRPr="00723B4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23B44">
              <w:t>451</w:t>
            </w:r>
          </w:p>
        </w:tc>
      </w:tr>
      <w:tr w:rsidR="00155607" w14:paraId="538B37BB"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271" w:type="pct"/>
            <w:noWrap/>
            <w:hideMark/>
          </w:tcPr>
          <w:p w14:paraId="4912EF0F" w14:textId="77777777" w:rsidR="005B1647" w:rsidRPr="00723B44" w:rsidRDefault="005B1647" w:rsidP="005B1647">
            <w:pPr>
              <w:pStyle w:val="Tabell"/>
            </w:pPr>
            <w:r w:rsidRPr="00723B44">
              <w:t>Stockholms universitet</w:t>
            </w:r>
          </w:p>
        </w:tc>
        <w:tc>
          <w:tcPr>
            <w:tcW w:w="1263" w:type="pct"/>
            <w:noWrap/>
            <w:hideMark/>
          </w:tcPr>
          <w:p w14:paraId="766A00D1" w14:textId="77777777" w:rsidR="005B1647" w:rsidRPr="00723B4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23B44">
              <w:t>490</w:t>
            </w:r>
          </w:p>
        </w:tc>
        <w:tc>
          <w:tcPr>
            <w:tcW w:w="466" w:type="pct"/>
            <w:noWrap/>
            <w:hideMark/>
          </w:tcPr>
          <w:p w14:paraId="5BAE411E" w14:textId="77777777" w:rsidR="005B1647" w:rsidRPr="00723B4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23B44">
              <w:t>427</w:t>
            </w:r>
          </w:p>
        </w:tc>
      </w:tr>
      <w:tr w:rsidR="00155607" w14:paraId="1EE5D023"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271" w:type="pct"/>
            <w:noWrap/>
            <w:hideMark/>
          </w:tcPr>
          <w:p w14:paraId="2784809B" w14:textId="77777777" w:rsidR="005B1647" w:rsidRPr="00723B44" w:rsidRDefault="005B1647" w:rsidP="005B1647">
            <w:pPr>
              <w:pStyle w:val="Tabell"/>
            </w:pPr>
            <w:r w:rsidRPr="00723B44">
              <w:t>Kriminalvården</w:t>
            </w:r>
          </w:p>
        </w:tc>
        <w:tc>
          <w:tcPr>
            <w:tcW w:w="1263" w:type="pct"/>
            <w:noWrap/>
            <w:hideMark/>
          </w:tcPr>
          <w:p w14:paraId="21468038" w14:textId="77777777" w:rsidR="005B1647" w:rsidRPr="00723B4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23B44">
              <w:t>483</w:t>
            </w:r>
          </w:p>
        </w:tc>
        <w:tc>
          <w:tcPr>
            <w:tcW w:w="466" w:type="pct"/>
            <w:noWrap/>
            <w:hideMark/>
          </w:tcPr>
          <w:p w14:paraId="28B1A9E1" w14:textId="77777777" w:rsidR="005B1647" w:rsidRPr="00723B4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23B44">
              <w:t>492</w:t>
            </w:r>
          </w:p>
        </w:tc>
      </w:tr>
      <w:tr w:rsidR="00155607" w14:paraId="716E81F7"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271" w:type="pct"/>
            <w:noWrap/>
            <w:hideMark/>
          </w:tcPr>
          <w:p w14:paraId="16527A69" w14:textId="77777777" w:rsidR="005B1647" w:rsidRPr="00723B44" w:rsidRDefault="005B1647" w:rsidP="005B1647">
            <w:pPr>
              <w:pStyle w:val="Tabell"/>
            </w:pPr>
            <w:r w:rsidRPr="00723B44">
              <w:t>Kungl. Tekniska högskolan</w:t>
            </w:r>
          </w:p>
        </w:tc>
        <w:tc>
          <w:tcPr>
            <w:tcW w:w="1263" w:type="pct"/>
            <w:noWrap/>
            <w:hideMark/>
          </w:tcPr>
          <w:p w14:paraId="752EC391" w14:textId="77777777" w:rsidR="005B1647" w:rsidRPr="00723B4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23B44">
              <w:t>401</w:t>
            </w:r>
          </w:p>
        </w:tc>
        <w:tc>
          <w:tcPr>
            <w:tcW w:w="466" w:type="pct"/>
            <w:noWrap/>
            <w:hideMark/>
          </w:tcPr>
          <w:p w14:paraId="1E117F13" w14:textId="77777777" w:rsidR="005B1647" w:rsidRPr="00723B4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23B44">
              <w:t>345</w:t>
            </w:r>
          </w:p>
        </w:tc>
      </w:tr>
      <w:tr w:rsidR="00155607" w14:paraId="377CC3DD"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271" w:type="pct"/>
            <w:noWrap/>
            <w:hideMark/>
          </w:tcPr>
          <w:p w14:paraId="072860FB" w14:textId="77777777" w:rsidR="005B1647" w:rsidRPr="00723B44" w:rsidRDefault="005B1647" w:rsidP="005B1647">
            <w:pPr>
              <w:pStyle w:val="Tabell"/>
            </w:pPr>
            <w:r w:rsidRPr="00723B44">
              <w:t>Umeå universitet</w:t>
            </w:r>
          </w:p>
        </w:tc>
        <w:tc>
          <w:tcPr>
            <w:tcW w:w="1263" w:type="pct"/>
            <w:noWrap/>
            <w:hideMark/>
          </w:tcPr>
          <w:p w14:paraId="331D3A1A" w14:textId="77777777" w:rsidR="005B1647" w:rsidRPr="00723B4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23B44">
              <w:t>391</w:t>
            </w:r>
          </w:p>
        </w:tc>
        <w:tc>
          <w:tcPr>
            <w:tcW w:w="466" w:type="pct"/>
            <w:noWrap/>
            <w:hideMark/>
          </w:tcPr>
          <w:p w14:paraId="034AC4C6" w14:textId="77777777" w:rsidR="005B1647" w:rsidRPr="00723B4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23B44">
              <w:t>361</w:t>
            </w:r>
          </w:p>
        </w:tc>
      </w:tr>
      <w:tr w:rsidR="00155607" w14:paraId="4872B4C0"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271" w:type="pct"/>
            <w:noWrap/>
            <w:hideMark/>
          </w:tcPr>
          <w:p w14:paraId="4A9DB074" w14:textId="77777777" w:rsidR="005B1647" w:rsidRPr="00723B44" w:rsidRDefault="005B1647" w:rsidP="005B1647">
            <w:pPr>
              <w:pStyle w:val="Tabell"/>
            </w:pPr>
            <w:r w:rsidRPr="00723B44">
              <w:t>Linköpings universitet</w:t>
            </w:r>
          </w:p>
        </w:tc>
        <w:tc>
          <w:tcPr>
            <w:tcW w:w="1263" w:type="pct"/>
            <w:noWrap/>
            <w:hideMark/>
          </w:tcPr>
          <w:p w14:paraId="1E871F2B" w14:textId="77777777" w:rsidR="005B1647" w:rsidRPr="00723B4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23B44">
              <w:t>386</w:t>
            </w:r>
          </w:p>
        </w:tc>
        <w:tc>
          <w:tcPr>
            <w:tcW w:w="466" w:type="pct"/>
            <w:noWrap/>
            <w:hideMark/>
          </w:tcPr>
          <w:p w14:paraId="40C383F8" w14:textId="77777777" w:rsidR="005B1647" w:rsidRPr="00723B4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23B44">
              <w:t>324</w:t>
            </w:r>
          </w:p>
        </w:tc>
      </w:tr>
      <w:tr w:rsidR="00155607" w14:paraId="738CFDD1"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271" w:type="pct"/>
            <w:noWrap/>
            <w:hideMark/>
          </w:tcPr>
          <w:p w14:paraId="59149CD4" w14:textId="77777777" w:rsidR="005B1647" w:rsidRPr="00723B44" w:rsidRDefault="005B1647" w:rsidP="005B1647">
            <w:pPr>
              <w:pStyle w:val="Tabell"/>
            </w:pPr>
            <w:r w:rsidRPr="00723B44">
              <w:t>Migrationsverket</w:t>
            </w:r>
          </w:p>
        </w:tc>
        <w:tc>
          <w:tcPr>
            <w:tcW w:w="1263" w:type="pct"/>
            <w:noWrap/>
            <w:hideMark/>
          </w:tcPr>
          <w:p w14:paraId="06D15785" w14:textId="77777777" w:rsidR="005B1647" w:rsidRPr="00723B4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23B44">
              <w:t>349</w:t>
            </w:r>
          </w:p>
        </w:tc>
        <w:tc>
          <w:tcPr>
            <w:tcW w:w="466" w:type="pct"/>
            <w:noWrap/>
            <w:hideMark/>
          </w:tcPr>
          <w:p w14:paraId="28174F60" w14:textId="77777777" w:rsidR="005B1647" w:rsidRPr="00723B4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23B44">
              <w:t>344</w:t>
            </w:r>
          </w:p>
        </w:tc>
      </w:tr>
      <w:tr w:rsidR="00155607" w14:paraId="02F2337D"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271" w:type="pct"/>
            <w:noWrap/>
            <w:hideMark/>
          </w:tcPr>
          <w:p w14:paraId="1EA0BC26" w14:textId="77777777" w:rsidR="005B1647" w:rsidRPr="00723B44" w:rsidRDefault="005B1647" w:rsidP="005B1647">
            <w:pPr>
              <w:pStyle w:val="Tabell"/>
            </w:pPr>
            <w:r w:rsidRPr="00723B44">
              <w:t>Sveriges lantbruksuniversitet</w:t>
            </w:r>
          </w:p>
        </w:tc>
        <w:tc>
          <w:tcPr>
            <w:tcW w:w="1263" w:type="pct"/>
            <w:noWrap/>
            <w:hideMark/>
          </w:tcPr>
          <w:p w14:paraId="175EB5DB" w14:textId="77777777" w:rsidR="005B1647" w:rsidRPr="00723B4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23B44">
              <w:t>299</w:t>
            </w:r>
          </w:p>
        </w:tc>
        <w:tc>
          <w:tcPr>
            <w:tcW w:w="466" w:type="pct"/>
            <w:noWrap/>
            <w:hideMark/>
          </w:tcPr>
          <w:p w14:paraId="277340F1" w14:textId="77777777" w:rsidR="005B1647" w:rsidRPr="00723B4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23B44">
              <w:t>260</w:t>
            </w:r>
          </w:p>
        </w:tc>
      </w:tr>
      <w:tr w:rsidR="00155607" w14:paraId="20ADFFEE"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271" w:type="pct"/>
            <w:noWrap/>
            <w:hideMark/>
          </w:tcPr>
          <w:p w14:paraId="0D0E0E61" w14:textId="77777777" w:rsidR="005B1647" w:rsidRPr="00723B44" w:rsidRDefault="005B1647" w:rsidP="005B1647">
            <w:pPr>
              <w:pStyle w:val="Tabell"/>
            </w:pPr>
            <w:r w:rsidRPr="00723B44">
              <w:t>Riksdagsförvaltningen</w:t>
            </w:r>
          </w:p>
        </w:tc>
        <w:tc>
          <w:tcPr>
            <w:tcW w:w="1263" w:type="pct"/>
            <w:noWrap/>
            <w:hideMark/>
          </w:tcPr>
          <w:p w14:paraId="6F4A53FC" w14:textId="77777777" w:rsidR="005B1647" w:rsidRPr="00723B4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23B44">
              <w:t>294</w:t>
            </w:r>
          </w:p>
        </w:tc>
        <w:tc>
          <w:tcPr>
            <w:tcW w:w="466" w:type="pct"/>
            <w:noWrap/>
            <w:hideMark/>
          </w:tcPr>
          <w:p w14:paraId="1184E5F5" w14:textId="77777777" w:rsidR="005B1647" w:rsidRPr="00723B4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23B44">
              <w:t>360</w:t>
            </w:r>
          </w:p>
        </w:tc>
      </w:tr>
      <w:tr w:rsidR="00155607" w14:paraId="4E4005CF"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271" w:type="pct"/>
            <w:noWrap/>
            <w:hideMark/>
          </w:tcPr>
          <w:p w14:paraId="0C29047F" w14:textId="77777777" w:rsidR="005B1647" w:rsidRPr="00723B44" w:rsidRDefault="005B1647" w:rsidP="005B1647">
            <w:pPr>
              <w:pStyle w:val="Tabell"/>
            </w:pPr>
            <w:r w:rsidRPr="00723B44">
              <w:t>Åklagarmyndigheten</w:t>
            </w:r>
          </w:p>
        </w:tc>
        <w:tc>
          <w:tcPr>
            <w:tcW w:w="1263" w:type="pct"/>
            <w:noWrap/>
            <w:hideMark/>
          </w:tcPr>
          <w:p w14:paraId="1C9E2E44" w14:textId="77777777" w:rsidR="005B1647" w:rsidRPr="00723B4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23B44">
              <w:t>238</w:t>
            </w:r>
          </w:p>
        </w:tc>
        <w:tc>
          <w:tcPr>
            <w:tcW w:w="466" w:type="pct"/>
            <w:noWrap/>
            <w:hideMark/>
          </w:tcPr>
          <w:p w14:paraId="7B61AE08" w14:textId="77777777" w:rsidR="005B1647" w:rsidRPr="00723B4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23B44">
              <w:t>213</w:t>
            </w:r>
          </w:p>
        </w:tc>
      </w:tr>
      <w:tr w:rsidR="00155607" w14:paraId="092BB776"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271" w:type="pct"/>
            <w:noWrap/>
            <w:hideMark/>
          </w:tcPr>
          <w:p w14:paraId="59802E17" w14:textId="77777777" w:rsidR="005B1647" w:rsidRPr="00723B44" w:rsidRDefault="005B1647" w:rsidP="005B1647">
            <w:pPr>
              <w:pStyle w:val="Tabell"/>
            </w:pPr>
            <w:r w:rsidRPr="00723B44">
              <w:t>Försvarets materielverk</w:t>
            </w:r>
          </w:p>
        </w:tc>
        <w:tc>
          <w:tcPr>
            <w:tcW w:w="1263" w:type="pct"/>
            <w:noWrap/>
            <w:hideMark/>
          </w:tcPr>
          <w:p w14:paraId="2575142E" w14:textId="77777777" w:rsidR="005B1647" w:rsidRPr="00723B4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23B44">
              <w:t>223</w:t>
            </w:r>
          </w:p>
        </w:tc>
        <w:tc>
          <w:tcPr>
            <w:tcW w:w="466" w:type="pct"/>
            <w:noWrap/>
            <w:hideMark/>
          </w:tcPr>
          <w:p w14:paraId="1793EACD" w14:textId="77777777" w:rsidR="005B1647" w:rsidRPr="00723B4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23B44">
              <w:t>299</w:t>
            </w:r>
          </w:p>
        </w:tc>
      </w:tr>
      <w:tr w:rsidR="00155607" w14:paraId="6D29D480"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271" w:type="pct"/>
            <w:noWrap/>
            <w:hideMark/>
          </w:tcPr>
          <w:p w14:paraId="39EE873E" w14:textId="77777777" w:rsidR="005B1647" w:rsidRPr="00723B44" w:rsidRDefault="005B1647" w:rsidP="005B1647">
            <w:pPr>
              <w:pStyle w:val="Tabell"/>
            </w:pPr>
            <w:r w:rsidRPr="00723B44">
              <w:t>Statens institutionsstyrelse</w:t>
            </w:r>
          </w:p>
        </w:tc>
        <w:tc>
          <w:tcPr>
            <w:tcW w:w="1263" w:type="pct"/>
            <w:noWrap/>
            <w:hideMark/>
          </w:tcPr>
          <w:p w14:paraId="0EC72015" w14:textId="77777777" w:rsidR="005B1647" w:rsidRPr="00723B4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23B44">
              <w:t>201</w:t>
            </w:r>
          </w:p>
        </w:tc>
        <w:tc>
          <w:tcPr>
            <w:tcW w:w="466" w:type="pct"/>
            <w:noWrap/>
            <w:hideMark/>
          </w:tcPr>
          <w:p w14:paraId="08266ED8" w14:textId="77777777" w:rsidR="005B1647" w:rsidRPr="00723B4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23B44">
              <w:t>182</w:t>
            </w:r>
          </w:p>
        </w:tc>
      </w:tr>
      <w:tr w:rsidR="00155607" w14:paraId="78CA19E6"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271" w:type="pct"/>
            <w:noWrap/>
            <w:hideMark/>
          </w:tcPr>
          <w:p w14:paraId="468F3259" w14:textId="77777777" w:rsidR="005B1647" w:rsidRPr="006D7210" w:rsidRDefault="005B1647" w:rsidP="005B1647">
            <w:pPr>
              <w:pStyle w:val="Tabell"/>
              <w:rPr>
                <w:i/>
                <w:iCs/>
              </w:rPr>
            </w:pPr>
            <w:r w:rsidRPr="006D7210">
              <w:rPr>
                <w:i/>
                <w:iCs/>
              </w:rPr>
              <w:lastRenderedPageBreak/>
              <w:t>Affärsverk</w:t>
            </w:r>
          </w:p>
        </w:tc>
        <w:tc>
          <w:tcPr>
            <w:tcW w:w="1263" w:type="pct"/>
            <w:noWrap/>
            <w:hideMark/>
          </w:tcPr>
          <w:p w14:paraId="7E8B5034" w14:textId="77777777" w:rsidR="005B1647" w:rsidRPr="006D7210"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p>
        </w:tc>
        <w:tc>
          <w:tcPr>
            <w:tcW w:w="466" w:type="pct"/>
            <w:noWrap/>
            <w:hideMark/>
          </w:tcPr>
          <w:p w14:paraId="4190CCDB" w14:textId="77777777" w:rsidR="005B1647" w:rsidRPr="006D7210"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p>
        </w:tc>
      </w:tr>
      <w:tr w:rsidR="00155607" w14:paraId="7C507FDE"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271" w:type="pct"/>
            <w:noWrap/>
            <w:hideMark/>
          </w:tcPr>
          <w:p w14:paraId="58F9935C" w14:textId="77777777" w:rsidR="005B1647" w:rsidRPr="00723B44" w:rsidRDefault="005B1647" w:rsidP="005B1647">
            <w:pPr>
              <w:pStyle w:val="Tabell"/>
            </w:pPr>
            <w:r w:rsidRPr="00723B44">
              <w:t>Luftfartsverket</w:t>
            </w:r>
          </w:p>
        </w:tc>
        <w:tc>
          <w:tcPr>
            <w:tcW w:w="1263" w:type="pct"/>
            <w:noWrap/>
            <w:hideMark/>
          </w:tcPr>
          <w:p w14:paraId="7997266E" w14:textId="77777777" w:rsidR="005B1647" w:rsidRPr="00723B4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23B44">
              <w:t>588</w:t>
            </w:r>
          </w:p>
        </w:tc>
        <w:tc>
          <w:tcPr>
            <w:tcW w:w="466" w:type="pct"/>
            <w:noWrap/>
            <w:hideMark/>
          </w:tcPr>
          <w:p w14:paraId="36AA4D63" w14:textId="77777777" w:rsidR="005B1647" w:rsidRPr="00723B4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23B44">
              <w:t>571</w:t>
            </w:r>
          </w:p>
        </w:tc>
      </w:tr>
      <w:tr w:rsidR="00155607" w14:paraId="37465678"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271" w:type="pct"/>
            <w:noWrap/>
            <w:hideMark/>
          </w:tcPr>
          <w:p w14:paraId="277952E4" w14:textId="77777777" w:rsidR="005B1647" w:rsidRPr="00723B44" w:rsidRDefault="005B1647" w:rsidP="005B1647">
            <w:pPr>
              <w:pStyle w:val="Tabell"/>
            </w:pPr>
            <w:r w:rsidRPr="00723B44">
              <w:t>Sjöfartsverket</w:t>
            </w:r>
          </w:p>
        </w:tc>
        <w:tc>
          <w:tcPr>
            <w:tcW w:w="1263" w:type="pct"/>
            <w:noWrap/>
            <w:hideMark/>
          </w:tcPr>
          <w:p w14:paraId="746DCAEB" w14:textId="77777777" w:rsidR="005B1647" w:rsidRPr="00723B4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23B44">
              <w:t>217</w:t>
            </w:r>
          </w:p>
        </w:tc>
        <w:tc>
          <w:tcPr>
            <w:tcW w:w="466" w:type="pct"/>
            <w:noWrap/>
            <w:hideMark/>
          </w:tcPr>
          <w:p w14:paraId="330E8E43" w14:textId="77777777" w:rsidR="005B1647" w:rsidRPr="00723B4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23B44">
              <w:t>166</w:t>
            </w:r>
          </w:p>
        </w:tc>
      </w:tr>
      <w:tr w:rsidR="00155607" w14:paraId="207005F3"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271" w:type="pct"/>
            <w:noWrap/>
            <w:hideMark/>
          </w:tcPr>
          <w:p w14:paraId="1BD132CE" w14:textId="77777777" w:rsidR="005B1647" w:rsidRPr="00723B44" w:rsidRDefault="005B1647" w:rsidP="005B1647">
            <w:pPr>
              <w:pStyle w:val="Tabell"/>
            </w:pPr>
            <w:r w:rsidRPr="00723B44">
              <w:t>Svenska kraftnät</w:t>
            </w:r>
          </w:p>
        </w:tc>
        <w:tc>
          <w:tcPr>
            <w:tcW w:w="1263" w:type="pct"/>
            <w:noWrap/>
            <w:hideMark/>
          </w:tcPr>
          <w:p w14:paraId="4396C4DB" w14:textId="77777777" w:rsidR="005B1647" w:rsidRPr="00723B4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23B44">
              <w:t>135</w:t>
            </w:r>
          </w:p>
        </w:tc>
        <w:tc>
          <w:tcPr>
            <w:tcW w:w="466" w:type="pct"/>
            <w:noWrap/>
            <w:hideMark/>
          </w:tcPr>
          <w:p w14:paraId="0A0ACBFF" w14:textId="77777777" w:rsidR="005B1647" w:rsidRPr="00723B4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23B44">
              <w:t>109</w:t>
            </w:r>
          </w:p>
        </w:tc>
      </w:tr>
      <w:tr w:rsidR="00155607" w14:paraId="04A0F247"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271" w:type="pct"/>
            <w:noWrap/>
            <w:hideMark/>
          </w:tcPr>
          <w:p w14:paraId="4E655134" w14:textId="77777777" w:rsidR="005B1647" w:rsidRPr="00723B44" w:rsidRDefault="005B1647" w:rsidP="005B1647">
            <w:pPr>
              <w:pStyle w:val="Tabell"/>
            </w:pPr>
            <w:r w:rsidRPr="00723B44">
              <w:t xml:space="preserve">Övriga myndigheter </w:t>
            </w:r>
          </w:p>
        </w:tc>
        <w:tc>
          <w:tcPr>
            <w:tcW w:w="1263" w:type="pct"/>
            <w:noWrap/>
            <w:hideMark/>
          </w:tcPr>
          <w:p w14:paraId="1FE907B1" w14:textId="77777777" w:rsidR="005B1647" w:rsidRPr="00723B4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23B44">
              <w:t>6 272</w:t>
            </w:r>
          </w:p>
        </w:tc>
        <w:tc>
          <w:tcPr>
            <w:tcW w:w="466" w:type="pct"/>
            <w:noWrap/>
            <w:hideMark/>
          </w:tcPr>
          <w:p w14:paraId="49D8D5EF" w14:textId="77777777" w:rsidR="005B1647" w:rsidRPr="00723B4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23B44">
              <w:t>5 420</w:t>
            </w:r>
          </w:p>
        </w:tc>
      </w:tr>
      <w:tr w:rsidR="00155607" w14:paraId="2D7B4DB5"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271" w:type="pct"/>
            <w:noWrap/>
            <w:hideMark/>
          </w:tcPr>
          <w:p w14:paraId="6AD2D30C" w14:textId="77777777" w:rsidR="005B1647" w:rsidRPr="00C6079A" w:rsidRDefault="005B1647" w:rsidP="005B1647">
            <w:pPr>
              <w:pStyle w:val="Tabell"/>
              <w:rPr>
                <w:i/>
                <w:iCs/>
              </w:rPr>
            </w:pPr>
            <w:r w:rsidRPr="00C6079A">
              <w:rPr>
                <w:i/>
                <w:iCs/>
              </w:rPr>
              <w:t>Statens tjänstepensioner:</w:t>
            </w:r>
          </w:p>
        </w:tc>
        <w:tc>
          <w:tcPr>
            <w:tcW w:w="1263" w:type="pct"/>
            <w:noWrap/>
            <w:hideMark/>
          </w:tcPr>
          <w:p w14:paraId="34F76A46" w14:textId="77777777" w:rsidR="005B1647" w:rsidRPr="00C6079A"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p>
        </w:tc>
        <w:tc>
          <w:tcPr>
            <w:tcW w:w="466" w:type="pct"/>
            <w:noWrap/>
            <w:hideMark/>
          </w:tcPr>
          <w:p w14:paraId="12B4BD19" w14:textId="77777777" w:rsidR="005B1647" w:rsidRPr="00C6079A"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p>
        </w:tc>
      </w:tr>
      <w:tr w:rsidR="00155607" w14:paraId="6E60F045"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271" w:type="pct"/>
            <w:noWrap/>
            <w:hideMark/>
          </w:tcPr>
          <w:p w14:paraId="064A8E2A" w14:textId="09112F33" w:rsidR="005B1647" w:rsidRPr="00723B44" w:rsidRDefault="005B1647" w:rsidP="005B1647">
            <w:pPr>
              <w:pStyle w:val="Tabell"/>
            </w:pPr>
            <w:r w:rsidRPr="00723B44">
              <w:t>Utbetalda pensioner</w:t>
            </w:r>
          </w:p>
        </w:tc>
        <w:tc>
          <w:tcPr>
            <w:tcW w:w="1263" w:type="pct"/>
            <w:noWrap/>
            <w:hideMark/>
          </w:tcPr>
          <w:p w14:paraId="753C95B4" w14:textId="77777777" w:rsidR="005B1647" w:rsidRPr="00723B4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23B44">
              <w:t>10 814</w:t>
            </w:r>
          </w:p>
        </w:tc>
        <w:tc>
          <w:tcPr>
            <w:tcW w:w="466" w:type="pct"/>
            <w:noWrap/>
            <w:hideMark/>
          </w:tcPr>
          <w:p w14:paraId="3048204A" w14:textId="77777777" w:rsidR="005B1647" w:rsidRPr="00723B4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23B44">
              <w:t>10 523</w:t>
            </w:r>
          </w:p>
        </w:tc>
      </w:tr>
      <w:tr w:rsidR="00155607" w14:paraId="17EE66E7"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271" w:type="pct"/>
            <w:noWrap/>
            <w:hideMark/>
          </w:tcPr>
          <w:p w14:paraId="0665F5C8" w14:textId="418059D3" w:rsidR="005B1647" w:rsidRPr="00723B44" w:rsidRDefault="005B1647" w:rsidP="005B1647">
            <w:pPr>
              <w:pStyle w:val="Tabell"/>
            </w:pPr>
            <w:r w:rsidRPr="00723B44">
              <w:t>Förändring av försäkringstekniska avsättningar</w:t>
            </w:r>
          </w:p>
        </w:tc>
        <w:tc>
          <w:tcPr>
            <w:tcW w:w="1263" w:type="pct"/>
            <w:noWrap/>
            <w:hideMark/>
          </w:tcPr>
          <w:p w14:paraId="1092B9DF" w14:textId="77777777" w:rsidR="005B1647" w:rsidRPr="00723B4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23B44">
              <w:t>5 635</w:t>
            </w:r>
          </w:p>
        </w:tc>
        <w:tc>
          <w:tcPr>
            <w:tcW w:w="466" w:type="pct"/>
            <w:noWrap/>
            <w:hideMark/>
          </w:tcPr>
          <w:p w14:paraId="67F16D09" w14:textId="77777777" w:rsidR="005B1647" w:rsidRPr="00723B4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23B44">
              <w:t>4 229</w:t>
            </w:r>
          </w:p>
        </w:tc>
      </w:tr>
      <w:tr w:rsidR="00155607" w14:paraId="2FEE6BAF"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271" w:type="pct"/>
            <w:noWrap/>
            <w:hideMark/>
          </w:tcPr>
          <w:p w14:paraId="54CEB41F" w14:textId="7F88A150" w:rsidR="005B1647" w:rsidRPr="00723B44" w:rsidRDefault="005B1647" w:rsidP="005B1647">
            <w:pPr>
              <w:pStyle w:val="Tabell"/>
            </w:pPr>
            <w:r w:rsidRPr="00723B44">
              <w:t>Eliminering av premieintäkt för statliga tjänstepensioner m.m.</w:t>
            </w:r>
          </w:p>
        </w:tc>
        <w:tc>
          <w:tcPr>
            <w:tcW w:w="1263" w:type="pct"/>
            <w:noWrap/>
            <w:hideMark/>
          </w:tcPr>
          <w:p w14:paraId="18E0F071" w14:textId="77777777" w:rsidR="005B1647" w:rsidRPr="00723B4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23B44">
              <w:t>-16 711</w:t>
            </w:r>
          </w:p>
        </w:tc>
        <w:tc>
          <w:tcPr>
            <w:tcW w:w="466" w:type="pct"/>
            <w:noWrap/>
            <w:hideMark/>
          </w:tcPr>
          <w:p w14:paraId="0874D71A" w14:textId="77777777" w:rsidR="005B1647" w:rsidRPr="00723B4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23B44">
              <w:t>-14 536</w:t>
            </w:r>
          </w:p>
        </w:tc>
      </w:tr>
      <w:tr w:rsidR="00155607" w14:paraId="68A5E227"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271" w:type="pct"/>
            <w:noWrap/>
            <w:hideMark/>
          </w:tcPr>
          <w:p w14:paraId="357BBF34" w14:textId="77777777" w:rsidR="005B1647" w:rsidRPr="00723B44" w:rsidRDefault="005B1647" w:rsidP="005B1647">
            <w:pPr>
              <w:pStyle w:val="Tabell"/>
              <w:rPr>
                <w:b/>
                <w:bCs/>
              </w:rPr>
            </w:pPr>
            <w:r w:rsidRPr="00723B44">
              <w:rPr>
                <w:b/>
                <w:bCs/>
              </w:rPr>
              <w:t>Summa pensionskostnader</w:t>
            </w:r>
          </w:p>
        </w:tc>
        <w:tc>
          <w:tcPr>
            <w:tcW w:w="1263" w:type="pct"/>
            <w:noWrap/>
            <w:hideMark/>
          </w:tcPr>
          <w:p w14:paraId="6762EC9B" w14:textId="77777777" w:rsidR="005B1647" w:rsidRPr="00723B44"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723B44">
              <w:rPr>
                <w:b/>
                <w:bCs/>
              </w:rPr>
              <w:t>22 907</w:t>
            </w:r>
          </w:p>
        </w:tc>
        <w:tc>
          <w:tcPr>
            <w:tcW w:w="466" w:type="pct"/>
            <w:noWrap/>
            <w:hideMark/>
          </w:tcPr>
          <w:p w14:paraId="591BD16C" w14:textId="77777777" w:rsidR="005B1647" w:rsidRPr="00723B44"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723B44">
              <w:rPr>
                <w:b/>
                <w:bCs/>
              </w:rPr>
              <w:t>20 796</w:t>
            </w:r>
          </w:p>
        </w:tc>
      </w:tr>
      <w:tr w:rsidR="00155607" w14:paraId="3EE1DA3E"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271" w:type="pct"/>
            <w:noWrap/>
            <w:hideMark/>
          </w:tcPr>
          <w:p w14:paraId="10C7FE96" w14:textId="77777777" w:rsidR="005B1647" w:rsidRPr="006D7210" w:rsidRDefault="005B1647" w:rsidP="005B1647">
            <w:pPr>
              <w:pStyle w:val="Tabell"/>
              <w:rPr>
                <w:i/>
                <w:iCs/>
              </w:rPr>
            </w:pPr>
            <w:r w:rsidRPr="006D7210">
              <w:rPr>
                <w:i/>
                <w:iCs/>
              </w:rPr>
              <w:t>Övriga personalkostnader</w:t>
            </w:r>
          </w:p>
        </w:tc>
        <w:tc>
          <w:tcPr>
            <w:tcW w:w="1263" w:type="pct"/>
            <w:noWrap/>
            <w:hideMark/>
          </w:tcPr>
          <w:p w14:paraId="637E7637" w14:textId="77777777" w:rsidR="005B1647" w:rsidRPr="006D7210"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p>
        </w:tc>
        <w:tc>
          <w:tcPr>
            <w:tcW w:w="466" w:type="pct"/>
            <w:noWrap/>
            <w:hideMark/>
          </w:tcPr>
          <w:p w14:paraId="0589FEE4" w14:textId="77777777" w:rsidR="005B1647" w:rsidRPr="006D7210"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p>
        </w:tc>
      </w:tr>
      <w:tr w:rsidR="00155607" w14:paraId="797E61D3"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271" w:type="pct"/>
            <w:noWrap/>
            <w:hideMark/>
          </w:tcPr>
          <w:p w14:paraId="2A98A587" w14:textId="77777777" w:rsidR="005B1647" w:rsidRPr="00723B44" w:rsidRDefault="005B1647" w:rsidP="005B1647">
            <w:pPr>
              <w:pStyle w:val="Tabell"/>
            </w:pPr>
            <w:r w:rsidRPr="00723B44">
              <w:t>Regeringskansliet</w:t>
            </w:r>
          </w:p>
        </w:tc>
        <w:tc>
          <w:tcPr>
            <w:tcW w:w="1263" w:type="pct"/>
            <w:noWrap/>
            <w:hideMark/>
          </w:tcPr>
          <w:p w14:paraId="3D13013D" w14:textId="77777777" w:rsidR="005B1647" w:rsidRPr="00723B4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23B44">
              <w:t>483</w:t>
            </w:r>
          </w:p>
        </w:tc>
        <w:tc>
          <w:tcPr>
            <w:tcW w:w="466" w:type="pct"/>
            <w:noWrap/>
            <w:hideMark/>
          </w:tcPr>
          <w:p w14:paraId="1D2348CB" w14:textId="77777777" w:rsidR="005B1647" w:rsidRPr="00723B4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23B44">
              <w:t>448</w:t>
            </w:r>
          </w:p>
        </w:tc>
      </w:tr>
      <w:tr w:rsidR="00155607" w14:paraId="007BCBAD"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271" w:type="pct"/>
            <w:noWrap/>
            <w:hideMark/>
          </w:tcPr>
          <w:p w14:paraId="08EF7C72" w14:textId="77777777" w:rsidR="005B1647" w:rsidRPr="00723B44" w:rsidRDefault="005B1647" w:rsidP="005B1647">
            <w:pPr>
              <w:pStyle w:val="Tabell"/>
            </w:pPr>
            <w:r w:rsidRPr="00723B44">
              <w:t>Försvarsmakten</w:t>
            </w:r>
          </w:p>
        </w:tc>
        <w:tc>
          <w:tcPr>
            <w:tcW w:w="1263" w:type="pct"/>
            <w:noWrap/>
            <w:hideMark/>
          </w:tcPr>
          <w:p w14:paraId="6685E17A" w14:textId="77777777" w:rsidR="005B1647" w:rsidRPr="00723B4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23B44">
              <w:t>430</w:t>
            </w:r>
          </w:p>
        </w:tc>
        <w:tc>
          <w:tcPr>
            <w:tcW w:w="466" w:type="pct"/>
            <w:noWrap/>
            <w:hideMark/>
          </w:tcPr>
          <w:p w14:paraId="3927EAC6" w14:textId="77777777" w:rsidR="005B1647" w:rsidRPr="00723B4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23B44">
              <w:t>406</w:t>
            </w:r>
          </w:p>
        </w:tc>
      </w:tr>
      <w:tr w:rsidR="00155607" w14:paraId="28414E3E"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271" w:type="pct"/>
            <w:noWrap/>
            <w:hideMark/>
          </w:tcPr>
          <w:p w14:paraId="371D261E" w14:textId="77777777" w:rsidR="005B1647" w:rsidRPr="00723B44" w:rsidRDefault="005B1647" w:rsidP="005B1647">
            <w:pPr>
              <w:pStyle w:val="Tabell"/>
            </w:pPr>
            <w:r w:rsidRPr="00723B44">
              <w:t>Polismyndigheten</w:t>
            </w:r>
          </w:p>
        </w:tc>
        <w:tc>
          <w:tcPr>
            <w:tcW w:w="1263" w:type="pct"/>
            <w:noWrap/>
            <w:hideMark/>
          </w:tcPr>
          <w:p w14:paraId="744C2ED4" w14:textId="77777777" w:rsidR="005B1647" w:rsidRPr="00723B4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23B44">
              <w:t>292</w:t>
            </w:r>
          </w:p>
        </w:tc>
        <w:tc>
          <w:tcPr>
            <w:tcW w:w="466" w:type="pct"/>
            <w:noWrap/>
            <w:hideMark/>
          </w:tcPr>
          <w:p w14:paraId="29AD645E" w14:textId="77777777" w:rsidR="005B1647" w:rsidRPr="00723B4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23B44">
              <w:t>246</w:t>
            </w:r>
          </w:p>
        </w:tc>
      </w:tr>
      <w:tr w:rsidR="00155607" w14:paraId="6C63624F"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271" w:type="pct"/>
            <w:noWrap/>
            <w:hideMark/>
          </w:tcPr>
          <w:p w14:paraId="47EC3AEE" w14:textId="77777777" w:rsidR="005B1647" w:rsidRPr="00723B44" w:rsidRDefault="005B1647" w:rsidP="005B1647">
            <w:pPr>
              <w:pStyle w:val="Tabell"/>
            </w:pPr>
            <w:r w:rsidRPr="00723B44">
              <w:t>Trafikverket</w:t>
            </w:r>
          </w:p>
        </w:tc>
        <w:tc>
          <w:tcPr>
            <w:tcW w:w="1263" w:type="pct"/>
            <w:noWrap/>
            <w:hideMark/>
          </w:tcPr>
          <w:p w14:paraId="4C9DA9C8" w14:textId="77777777" w:rsidR="005B1647" w:rsidRPr="00723B4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23B44">
              <w:t>238</w:t>
            </w:r>
          </w:p>
        </w:tc>
        <w:tc>
          <w:tcPr>
            <w:tcW w:w="466" w:type="pct"/>
            <w:noWrap/>
            <w:hideMark/>
          </w:tcPr>
          <w:p w14:paraId="57873805" w14:textId="77777777" w:rsidR="005B1647" w:rsidRPr="00723B4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23B44">
              <w:t>237</w:t>
            </w:r>
          </w:p>
        </w:tc>
      </w:tr>
      <w:tr w:rsidR="00155607" w14:paraId="3BBF6879"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271" w:type="pct"/>
            <w:noWrap/>
            <w:hideMark/>
          </w:tcPr>
          <w:p w14:paraId="49A5C7D3" w14:textId="77777777" w:rsidR="005B1647" w:rsidRPr="00723B44" w:rsidRDefault="005B1647" w:rsidP="005B1647">
            <w:pPr>
              <w:pStyle w:val="Tabell"/>
            </w:pPr>
            <w:r w:rsidRPr="00723B44">
              <w:t>Arbetsförmedlingen</w:t>
            </w:r>
          </w:p>
        </w:tc>
        <w:tc>
          <w:tcPr>
            <w:tcW w:w="1263" w:type="pct"/>
            <w:noWrap/>
            <w:hideMark/>
          </w:tcPr>
          <w:p w14:paraId="77EFBA7F" w14:textId="77777777" w:rsidR="005B1647" w:rsidRPr="00723B4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23B44">
              <w:t>123</w:t>
            </w:r>
          </w:p>
        </w:tc>
        <w:tc>
          <w:tcPr>
            <w:tcW w:w="466" w:type="pct"/>
            <w:noWrap/>
            <w:hideMark/>
          </w:tcPr>
          <w:p w14:paraId="42D299F7" w14:textId="77777777" w:rsidR="005B1647" w:rsidRPr="00723B4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23B44">
              <w:t>178</w:t>
            </w:r>
          </w:p>
        </w:tc>
      </w:tr>
      <w:tr w:rsidR="00155607" w14:paraId="3917BE41"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271" w:type="pct"/>
            <w:noWrap/>
            <w:hideMark/>
          </w:tcPr>
          <w:p w14:paraId="7BB0A478" w14:textId="77777777" w:rsidR="005B1647" w:rsidRPr="00723B44" w:rsidRDefault="005B1647" w:rsidP="005B1647">
            <w:pPr>
              <w:pStyle w:val="Tabell"/>
            </w:pPr>
            <w:r w:rsidRPr="00723B44">
              <w:t>Försäkringskassan</w:t>
            </w:r>
          </w:p>
        </w:tc>
        <w:tc>
          <w:tcPr>
            <w:tcW w:w="1263" w:type="pct"/>
            <w:noWrap/>
            <w:hideMark/>
          </w:tcPr>
          <w:p w14:paraId="42A27A11" w14:textId="77777777" w:rsidR="005B1647" w:rsidRPr="00723B4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23B44">
              <w:t>110</w:t>
            </w:r>
          </w:p>
        </w:tc>
        <w:tc>
          <w:tcPr>
            <w:tcW w:w="466" w:type="pct"/>
            <w:noWrap/>
            <w:hideMark/>
          </w:tcPr>
          <w:p w14:paraId="6E31BC5C" w14:textId="77777777" w:rsidR="005B1647" w:rsidRPr="00723B4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23B44">
              <w:t>107</w:t>
            </w:r>
          </w:p>
        </w:tc>
      </w:tr>
      <w:tr w:rsidR="00155607" w14:paraId="5EEA845A"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271" w:type="pct"/>
            <w:noWrap/>
            <w:hideMark/>
          </w:tcPr>
          <w:p w14:paraId="6AA8F9AC" w14:textId="77777777" w:rsidR="005B1647" w:rsidRPr="00723B44" w:rsidRDefault="005B1647" w:rsidP="005B1647">
            <w:pPr>
              <w:pStyle w:val="Tabell"/>
            </w:pPr>
            <w:r w:rsidRPr="00723B44">
              <w:t>Styrelsen för internationellt utvecklingssamarbete</w:t>
            </w:r>
          </w:p>
        </w:tc>
        <w:tc>
          <w:tcPr>
            <w:tcW w:w="1263" w:type="pct"/>
            <w:noWrap/>
            <w:hideMark/>
          </w:tcPr>
          <w:p w14:paraId="6F7F1F70" w14:textId="77777777" w:rsidR="005B1647" w:rsidRPr="00723B4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23B44">
              <w:t>113</w:t>
            </w:r>
          </w:p>
        </w:tc>
        <w:tc>
          <w:tcPr>
            <w:tcW w:w="466" w:type="pct"/>
            <w:noWrap/>
            <w:hideMark/>
          </w:tcPr>
          <w:p w14:paraId="7AE5F15D" w14:textId="77777777" w:rsidR="005B1647" w:rsidRPr="00723B4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23B44">
              <w:t>98</w:t>
            </w:r>
          </w:p>
        </w:tc>
      </w:tr>
      <w:tr w:rsidR="00155607" w14:paraId="65E44822"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271" w:type="pct"/>
            <w:noWrap/>
            <w:hideMark/>
          </w:tcPr>
          <w:p w14:paraId="00FBA98B" w14:textId="77777777" w:rsidR="005B1647" w:rsidRPr="00723B44" w:rsidRDefault="005B1647" w:rsidP="005B1647">
            <w:pPr>
              <w:pStyle w:val="Tabell"/>
            </w:pPr>
            <w:r w:rsidRPr="00723B44">
              <w:t>Kriminalvården</w:t>
            </w:r>
          </w:p>
        </w:tc>
        <w:tc>
          <w:tcPr>
            <w:tcW w:w="1263" w:type="pct"/>
            <w:noWrap/>
            <w:hideMark/>
          </w:tcPr>
          <w:p w14:paraId="51A3F909" w14:textId="77777777" w:rsidR="005B1647" w:rsidRPr="00723B4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23B44">
              <w:t>113</w:t>
            </w:r>
          </w:p>
        </w:tc>
        <w:tc>
          <w:tcPr>
            <w:tcW w:w="466" w:type="pct"/>
            <w:noWrap/>
            <w:hideMark/>
          </w:tcPr>
          <w:p w14:paraId="1A95A950" w14:textId="77777777" w:rsidR="005B1647" w:rsidRPr="00723B4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23B44">
              <w:t>135</w:t>
            </w:r>
          </w:p>
        </w:tc>
      </w:tr>
      <w:tr w:rsidR="00155607" w14:paraId="01B03F95"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271" w:type="pct"/>
            <w:noWrap/>
            <w:hideMark/>
          </w:tcPr>
          <w:p w14:paraId="1174A153" w14:textId="77777777" w:rsidR="005B1647" w:rsidRPr="00723B44" w:rsidRDefault="005B1647" w:rsidP="005B1647">
            <w:pPr>
              <w:pStyle w:val="Tabell"/>
            </w:pPr>
            <w:r w:rsidRPr="00723B44">
              <w:t>Uppsala universitet</w:t>
            </w:r>
          </w:p>
        </w:tc>
        <w:tc>
          <w:tcPr>
            <w:tcW w:w="1263" w:type="pct"/>
            <w:noWrap/>
            <w:hideMark/>
          </w:tcPr>
          <w:p w14:paraId="425DB0D0" w14:textId="77777777" w:rsidR="005B1647" w:rsidRPr="00723B4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23B44">
              <w:t>103</w:t>
            </w:r>
          </w:p>
        </w:tc>
        <w:tc>
          <w:tcPr>
            <w:tcW w:w="466" w:type="pct"/>
            <w:noWrap/>
            <w:hideMark/>
          </w:tcPr>
          <w:p w14:paraId="1F54F63A" w14:textId="77777777" w:rsidR="005B1647" w:rsidRPr="00723B4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23B44">
              <w:t>100</w:t>
            </w:r>
          </w:p>
        </w:tc>
      </w:tr>
      <w:tr w:rsidR="00155607" w14:paraId="6183FAF0"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271" w:type="pct"/>
            <w:noWrap/>
            <w:hideMark/>
          </w:tcPr>
          <w:p w14:paraId="08748031" w14:textId="77777777" w:rsidR="005B1647" w:rsidRPr="00C6079A" w:rsidRDefault="005B1647" w:rsidP="005B1647">
            <w:pPr>
              <w:pStyle w:val="Tabell"/>
              <w:rPr>
                <w:i/>
                <w:iCs/>
              </w:rPr>
            </w:pPr>
            <w:r w:rsidRPr="00C6079A">
              <w:rPr>
                <w:i/>
                <w:iCs/>
              </w:rPr>
              <w:t>Affärsverk</w:t>
            </w:r>
          </w:p>
        </w:tc>
        <w:tc>
          <w:tcPr>
            <w:tcW w:w="1263" w:type="pct"/>
            <w:noWrap/>
            <w:hideMark/>
          </w:tcPr>
          <w:p w14:paraId="78668AC0" w14:textId="77777777" w:rsidR="005B1647" w:rsidRPr="00C6079A"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p>
        </w:tc>
        <w:tc>
          <w:tcPr>
            <w:tcW w:w="466" w:type="pct"/>
            <w:noWrap/>
            <w:hideMark/>
          </w:tcPr>
          <w:p w14:paraId="10E5D560" w14:textId="77777777" w:rsidR="005B1647" w:rsidRPr="00C6079A"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p>
        </w:tc>
      </w:tr>
      <w:tr w:rsidR="00155607" w14:paraId="1F3EB1CB"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271" w:type="pct"/>
            <w:noWrap/>
            <w:hideMark/>
          </w:tcPr>
          <w:p w14:paraId="556F1A70" w14:textId="77777777" w:rsidR="005B1647" w:rsidRPr="00723B44" w:rsidRDefault="005B1647" w:rsidP="005B1647">
            <w:pPr>
              <w:pStyle w:val="Tabell"/>
            </w:pPr>
            <w:r w:rsidRPr="00723B44">
              <w:t>Sjöfartsverket</w:t>
            </w:r>
          </w:p>
        </w:tc>
        <w:tc>
          <w:tcPr>
            <w:tcW w:w="1263" w:type="pct"/>
            <w:noWrap/>
            <w:hideMark/>
          </w:tcPr>
          <w:p w14:paraId="22561AF9" w14:textId="77777777" w:rsidR="005B1647" w:rsidRPr="00723B4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23B44">
              <w:t>55</w:t>
            </w:r>
          </w:p>
        </w:tc>
        <w:tc>
          <w:tcPr>
            <w:tcW w:w="466" w:type="pct"/>
            <w:noWrap/>
            <w:hideMark/>
          </w:tcPr>
          <w:p w14:paraId="5C558597" w14:textId="77777777" w:rsidR="005B1647" w:rsidRPr="00723B4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23B44">
              <w:t>53</w:t>
            </w:r>
          </w:p>
        </w:tc>
      </w:tr>
      <w:tr w:rsidR="00155607" w14:paraId="433772BE"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271" w:type="pct"/>
            <w:noWrap/>
            <w:hideMark/>
          </w:tcPr>
          <w:p w14:paraId="1CCD0BAD" w14:textId="77777777" w:rsidR="005B1647" w:rsidRPr="00723B44" w:rsidRDefault="005B1647" w:rsidP="005B1647">
            <w:pPr>
              <w:pStyle w:val="Tabell"/>
            </w:pPr>
            <w:r w:rsidRPr="00723B44">
              <w:t>Svenska kraftnät</w:t>
            </w:r>
          </w:p>
        </w:tc>
        <w:tc>
          <w:tcPr>
            <w:tcW w:w="1263" w:type="pct"/>
            <w:noWrap/>
            <w:hideMark/>
          </w:tcPr>
          <w:p w14:paraId="0145BBA7" w14:textId="77777777" w:rsidR="005B1647" w:rsidRPr="00723B4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23B44">
              <w:t>34</w:t>
            </w:r>
          </w:p>
        </w:tc>
        <w:tc>
          <w:tcPr>
            <w:tcW w:w="466" w:type="pct"/>
            <w:noWrap/>
            <w:hideMark/>
          </w:tcPr>
          <w:p w14:paraId="6B3C93F0" w14:textId="77777777" w:rsidR="005B1647" w:rsidRPr="00723B4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23B44">
              <w:t>27</w:t>
            </w:r>
          </w:p>
        </w:tc>
      </w:tr>
      <w:tr w:rsidR="00155607" w14:paraId="4139AD21"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271" w:type="pct"/>
            <w:noWrap/>
            <w:hideMark/>
          </w:tcPr>
          <w:p w14:paraId="5519A87B" w14:textId="77777777" w:rsidR="005B1647" w:rsidRPr="00723B44" w:rsidRDefault="005B1647" w:rsidP="005B1647">
            <w:pPr>
              <w:pStyle w:val="Tabell"/>
            </w:pPr>
            <w:r w:rsidRPr="00723B44">
              <w:t>Svenska kraftnät</w:t>
            </w:r>
          </w:p>
        </w:tc>
        <w:tc>
          <w:tcPr>
            <w:tcW w:w="1263" w:type="pct"/>
            <w:noWrap/>
            <w:hideMark/>
          </w:tcPr>
          <w:p w14:paraId="546153E5" w14:textId="77777777" w:rsidR="005B1647" w:rsidRPr="00723B4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23B44">
              <w:t>31</w:t>
            </w:r>
          </w:p>
        </w:tc>
        <w:tc>
          <w:tcPr>
            <w:tcW w:w="466" w:type="pct"/>
            <w:noWrap/>
            <w:hideMark/>
          </w:tcPr>
          <w:p w14:paraId="34DC5088" w14:textId="77777777" w:rsidR="005B1647" w:rsidRPr="00723B4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23B44">
              <w:t>31</w:t>
            </w:r>
          </w:p>
        </w:tc>
      </w:tr>
      <w:tr w:rsidR="00155607" w14:paraId="5CB3971D"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271" w:type="pct"/>
            <w:noWrap/>
          </w:tcPr>
          <w:p w14:paraId="4D610AFF" w14:textId="12104614" w:rsidR="005B1647" w:rsidRPr="00723B44" w:rsidRDefault="005B1647" w:rsidP="005B1647">
            <w:pPr>
              <w:pStyle w:val="Tabell"/>
            </w:pPr>
            <w:r>
              <w:t>Övriga myndigheter</w:t>
            </w:r>
          </w:p>
        </w:tc>
        <w:tc>
          <w:tcPr>
            <w:tcW w:w="1263" w:type="pct"/>
            <w:noWrap/>
          </w:tcPr>
          <w:p w14:paraId="1EEFB566" w14:textId="35B49C45" w:rsidR="005B1647" w:rsidRPr="00723B44" w:rsidRDefault="005B1647" w:rsidP="005B1647">
            <w:pPr>
              <w:pStyle w:val="Tabell"/>
              <w:cnfStyle w:val="000000000000" w:firstRow="0" w:lastRow="0" w:firstColumn="0" w:lastColumn="0" w:oddVBand="0" w:evenVBand="0" w:oddHBand="0" w:evenHBand="0" w:firstRowFirstColumn="0" w:firstRowLastColumn="0" w:lastRowFirstColumn="0" w:lastRowLastColumn="0"/>
            </w:pPr>
            <w:r>
              <w:t>2150</w:t>
            </w:r>
          </w:p>
        </w:tc>
        <w:tc>
          <w:tcPr>
            <w:tcW w:w="466" w:type="pct"/>
            <w:noWrap/>
          </w:tcPr>
          <w:p w14:paraId="6D0EDEF2" w14:textId="3EC63D04" w:rsidR="005B1647" w:rsidRPr="00723B44" w:rsidRDefault="005B1647" w:rsidP="005B1647">
            <w:pPr>
              <w:pStyle w:val="Tabell"/>
              <w:cnfStyle w:val="000000000000" w:firstRow="0" w:lastRow="0" w:firstColumn="0" w:lastColumn="0" w:oddVBand="0" w:evenVBand="0" w:oddHBand="0" w:evenHBand="0" w:firstRowFirstColumn="0" w:firstRowLastColumn="0" w:lastRowFirstColumn="0" w:lastRowLastColumn="0"/>
            </w:pPr>
            <w:r>
              <w:t>2163</w:t>
            </w:r>
          </w:p>
        </w:tc>
      </w:tr>
      <w:tr w:rsidR="00155607" w14:paraId="70B9225A"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271" w:type="pct"/>
            <w:noWrap/>
            <w:hideMark/>
          </w:tcPr>
          <w:p w14:paraId="203A5490" w14:textId="77777777" w:rsidR="005B1647" w:rsidRPr="00723B44" w:rsidRDefault="005B1647" w:rsidP="005B1647">
            <w:pPr>
              <w:pStyle w:val="Tabell"/>
              <w:rPr>
                <w:b/>
                <w:bCs/>
              </w:rPr>
            </w:pPr>
            <w:r w:rsidRPr="00723B44">
              <w:rPr>
                <w:b/>
                <w:bCs/>
              </w:rPr>
              <w:t>Summa övriga personalkostnader</w:t>
            </w:r>
          </w:p>
        </w:tc>
        <w:tc>
          <w:tcPr>
            <w:tcW w:w="1263" w:type="pct"/>
            <w:noWrap/>
            <w:hideMark/>
          </w:tcPr>
          <w:p w14:paraId="78CAD680" w14:textId="77777777" w:rsidR="005B1647" w:rsidRPr="00723B44"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723B44">
              <w:rPr>
                <w:b/>
                <w:bCs/>
              </w:rPr>
              <w:t>4 275</w:t>
            </w:r>
          </w:p>
        </w:tc>
        <w:tc>
          <w:tcPr>
            <w:tcW w:w="466" w:type="pct"/>
            <w:noWrap/>
            <w:hideMark/>
          </w:tcPr>
          <w:p w14:paraId="1893E390" w14:textId="77777777" w:rsidR="005B1647" w:rsidRPr="00723B44"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723B44">
              <w:rPr>
                <w:b/>
                <w:bCs/>
              </w:rPr>
              <w:t>4 229</w:t>
            </w:r>
          </w:p>
        </w:tc>
      </w:tr>
      <w:tr w:rsidR="00155607" w:rsidRPr="007E5169" w14:paraId="0967C957" w14:textId="77777777" w:rsidTr="007E5169">
        <w:trPr>
          <w:cnfStyle w:val="010000000000" w:firstRow="0" w:lastRow="1" w:firstColumn="0" w:lastColumn="0" w:oddVBand="0" w:evenVBand="0" w:oddHBand="0" w:evenHBand="0" w:firstRowFirstColumn="0" w:firstRowLastColumn="0" w:lastRowFirstColumn="0" w:lastRowLastColumn="0"/>
          <w:trHeight w:val="170"/>
        </w:trPr>
        <w:tc>
          <w:tcPr>
            <w:cnfStyle w:val="001000000000" w:firstRow="0" w:lastRow="0" w:firstColumn="1" w:lastColumn="0" w:oddVBand="0" w:evenVBand="0" w:oddHBand="0" w:evenHBand="0" w:firstRowFirstColumn="0" w:firstRowLastColumn="0" w:lastRowFirstColumn="0" w:lastRowLastColumn="0"/>
            <w:tcW w:w="3271" w:type="pct"/>
            <w:noWrap/>
            <w:hideMark/>
          </w:tcPr>
          <w:p w14:paraId="687AB369" w14:textId="77777777" w:rsidR="005B1647" w:rsidRPr="007E5169" w:rsidRDefault="005B1647" w:rsidP="007E5169">
            <w:pPr>
              <w:pStyle w:val="Tabell"/>
              <w:rPr>
                <w:bCs/>
              </w:rPr>
            </w:pPr>
            <w:r w:rsidRPr="007E5169">
              <w:rPr>
                <w:bCs/>
              </w:rPr>
              <w:t>Total summa kostnader för personal</w:t>
            </w:r>
          </w:p>
        </w:tc>
        <w:tc>
          <w:tcPr>
            <w:tcW w:w="1263" w:type="pct"/>
            <w:noWrap/>
            <w:hideMark/>
          </w:tcPr>
          <w:p w14:paraId="4641AC45" w14:textId="77777777" w:rsidR="005B1647" w:rsidRPr="007E5169"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7E5169">
              <w:rPr>
                <w:bCs/>
              </w:rPr>
              <w:t>139 592</w:t>
            </w:r>
          </w:p>
        </w:tc>
        <w:tc>
          <w:tcPr>
            <w:tcW w:w="466" w:type="pct"/>
            <w:noWrap/>
            <w:hideMark/>
          </w:tcPr>
          <w:p w14:paraId="607AA6D6" w14:textId="77777777" w:rsidR="005B1647" w:rsidRPr="007E5169"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7E5169">
              <w:rPr>
                <w:bCs/>
              </w:rPr>
              <w:t>133 946</w:t>
            </w:r>
          </w:p>
        </w:tc>
      </w:tr>
    </w:tbl>
    <w:p w14:paraId="2CF600A9" w14:textId="1DBB0CE0" w:rsidR="005B1647" w:rsidRDefault="005B1647" w:rsidP="007E5169">
      <w:pPr>
        <w:pStyle w:val="Brdtext"/>
        <w:spacing w:before="160"/>
      </w:pPr>
      <w:r>
        <w:t>Statens kostnader för personal ökade med 5,6 miljarder kronor eller 4,2 procent. Löner, inklusive lagstadgade arbetsgivaravgifter ökade med 3,1 procent medan pensionskostnaderna ökade med 10,1 procent.</w:t>
      </w:r>
    </w:p>
    <w:p w14:paraId="74842C68" w14:textId="77777777" w:rsidR="005B1647" w:rsidRDefault="005B1647" w:rsidP="005B1647">
      <w:pPr>
        <w:pStyle w:val="Rubrik3utannumrering"/>
      </w:pPr>
      <w:r>
        <w:t>Lönerna ökade med 3,1 procent</w:t>
      </w:r>
    </w:p>
    <w:p w14:paraId="0DA889E5" w14:textId="77777777" w:rsidR="005B1647" w:rsidRDefault="005B1647" w:rsidP="005B1647">
      <w:pPr>
        <w:pStyle w:val="Brdtext"/>
      </w:pPr>
      <w:r>
        <w:t>Lönekostnader inklusive lagstadgade arbetsgivaravgifter ökade med 4,4 miljarder kronor, vilket motsvarar 3,1 procent. Lagstadgade arbetsgivaravgifter uppgick under 2019 till 31,42 procent av lönesumman, vilket är samma procentsats som för 2018. Myndigheternas inbetalda arbetsgivaravgifter, löneskatter m.m. är statsinterna transaktioner och därmed inga kostnader för staten och har därför eliminerats.</w:t>
      </w:r>
    </w:p>
    <w:p w14:paraId="15BED044" w14:textId="77777777" w:rsidR="005B1647" w:rsidRDefault="005B1647" w:rsidP="005B1647">
      <w:pPr>
        <w:pStyle w:val="Brdtext"/>
      </w:pPr>
      <w:r>
        <w:t>Försvarsmaktens lönekostnader ökade med 13,0 procent vilket beror på en omfattande verksamhetsövergång från Försvarets materielverk (FMV) enligt regeringens beslut. Även Försvarsmaktens tillväxt förklarar löneökningen. Samtidigt minskade FMV:s lönekostnader med 44 procent på grund av verksamhetsövergången.</w:t>
      </w:r>
    </w:p>
    <w:p w14:paraId="54486B69" w14:textId="2DB60D7F" w:rsidR="005B1647" w:rsidRDefault="005B1647" w:rsidP="005B1647">
      <w:pPr>
        <w:pStyle w:val="Brdtext"/>
      </w:pPr>
      <w:r>
        <w:t>Lönekostnaderna hos Trafikverket fortsatte att öka även under 2019, med 10,0 pro</w:t>
      </w:r>
      <w:r>
        <w:softHyphen/>
        <w:t>cent, vilket förklaras av att myndigheten är inne i en bemanningsmässig tillväxtfas.</w:t>
      </w:r>
    </w:p>
    <w:p w14:paraId="794D8983" w14:textId="77777777" w:rsidR="005B1647" w:rsidRDefault="005B1647" w:rsidP="005B1647">
      <w:pPr>
        <w:pStyle w:val="Brdtext"/>
      </w:pPr>
      <w:r>
        <w:t>Lönekostnaderna hos Polismyndigheten ökade med knappt 8 procent vilken huvudsakligen beror på att polisers löner har höjts med hjälp de av riksdagen extra tillskjutna medlen för detta syfte. De ökade lönekostnaderna beror också på ett ökat antal anställda.</w:t>
      </w:r>
    </w:p>
    <w:p w14:paraId="2EA155C9" w14:textId="77777777" w:rsidR="005B1647" w:rsidRDefault="005B1647" w:rsidP="005B1647">
      <w:pPr>
        <w:pStyle w:val="Brdtext"/>
      </w:pPr>
      <w:r>
        <w:lastRenderedPageBreak/>
        <w:t>Arbetsförmedlingens lönekostnader minskade med 12,5 procent vilket beror på att myndigheten tvingats säga upp ett stort antal personer på grund av en kraftig minskning av anslagstilldelningen. Detta har resulterat i nedläggning av ett antal kontor.</w:t>
      </w:r>
    </w:p>
    <w:p w14:paraId="7E64C8C5" w14:textId="77777777" w:rsidR="005B1647" w:rsidRDefault="005B1647" w:rsidP="005B1647">
      <w:pPr>
        <w:pStyle w:val="Brdtext"/>
      </w:pPr>
      <w:r>
        <w:t>Migrationsverkets lönekostnader fortsätter att minska, i år med 10,3 procent, vilket beror på minskade budgetmedel med krav på fortsatta nerdragningar av personal.</w:t>
      </w:r>
    </w:p>
    <w:p w14:paraId="7B773C14" w14:textId="77777777" w:rsidR="005B1647" w:rsidRDefault="005B1647" w:rsidP="005B1647">
      <w:pPr>
        <w:pStyle w:val="Rubrik3utannumrering"/>
      </w:pPr>
      <w:r>
        <w:t>Pensionskostnaderna ökade med 10,1 procent</w:t>
      </w:r>
    </w:p>
    <w:p w14:paraId="2848B7B0" w14:textId="156A7860" w:rsidR="005B1647" w:rsidRDefault="005B1647" w:rsidP="005B1647">
      <w:pPr>
        <w:pStyle w:val="Brdtext"/>
      </w:pPr>
      <w:r>
        <w:t xml:space="preserve">Pensionskostnaderna i staten ökade med 2,1 miljarder kronor till totalt 22,9 miljarder kronor. Statens tjänstepensionsverk (SPV) redovisar statens tjänstepensionsåtagande. Skulden för de förmånsbestämda tjänstepensionerna som SPV redovisar ökade med 17,9 miljarder kronor jämfört med 2018 då den ökade med 16,5 miljarder kronor. </w:t>
      </w:r>
    </w:p>
    <w:p w14:paraId="08BBAE7C" w14:textId="09692510" w:rsidR="005B1647" w:rsidRDefault="005B1647" w:rsidP="005B1647">
      <w:pPr>
        <w:pStyle w:val="Brdtext"/>
      </w:pPr>
      <w:r>
        <w:t>Av 17,9 miljarder kronor har endast 5,6 miljarder kronor påverkat årets pensions</w:t>
      </w:r>
      <w:r>
        <w:softHyphen/>
        <w:t>kostnader eftersom staten tillämpar redovisningsprincipen om att förändringar av pensionsskulden som avser försäkringstekniska omvärderingar inte redovisas i resultaträkningen utan i stället direkt mot nettoförmögenheten i balansräkningen. (Se redovisningsprinciper och tilläggsupplysningar). En mer detaljerad beskrivning av de faktorer som ingår i förändringen av statens pensionsavsättning finns i not 43.</w:t>
      </w:r>
    </w:p>
    <w:p w14:paraId="232192D5" w14:textId="3098ADAD" w:rsidR="005B1647" w:rsidRDefault="005B1647" w:rsidP="005B1647">
      <w:pPr>
        <w:pStyle w:val="Brdtext"/>
      </w:pPr>
      <w:r>
        <w:t>Riksdagsförvaltningen och de tre affärsverken är de myndigheter som vid sidan av SPV redovisar väsentliga pensionsåtaganden. Av förändringen av Riksdagsförvalt</w:t>
      </w:r>
      <w:r>
        <w:softHyphen/>
        <w:t>ningens och de tre affärsverkens pensionsskulder, sammantaget 972 miljoner kronor, har knappt hälften, 431 miljoner kronor, påverkat årets pensionskostnader. En närmare beskrivning av detta finns i avsnittet Redovisningsprinciper och tilläggs</w:t>
      </w:r>
      <w:r>
        <w:softHyphen/>
        <w:t>upplysningar och i not 43.</w:t>
      </w:r>
    </w:p>
    <w:p w14:paraId="5A0AA94E" w14:textId="5FDE2188" w:rsidR="005B1647" w:rsidRDefault="005B1647" w:rsidP="005B1647">
      <w:pPr>
        <w:pStyle w:val="Brdtext"/>
      </w:pPr>
      <w:r>
        <w:t>Myndigheternas pensionskostnader består främst av premier för statens avtalsenliga tjänstepensioner, vilket utöver premien till SPV för anställda födda före 1988 även innefattar premier till kompletterande ålderspension (Kåpan) och till valbar premie. Sedan 2016 finns ett nytt pensionsavtal i staten, PA 16, vilket innebär att tjänste</w:t>
      </w:r>
      <w:r>
        <w:softHyphen/>
        <w:t>pensionerna för anställda födda fr.o.m. 1988 är så gott som helt premiebestämda. Pensionspremiernas storlek för de förmånsbestämda tjänstepensionerna beror på åldersfördelningen och löneläget hos personalen vid respektive myndighet. Under 2019 har dessa pensionspremier, för många myndigheter, höjts relativt kraftigt vilket beror på de låga räntenivåerna. Premier för förmånsbestämda avtalsförsäkringar betalas till och hanteras till största delen av SPV och den delen har därför eliminerats i resultaträkningen. Däremot har särskilda organisationer som inte är myndigheter hand om den kompletterande och individuella ålderspensionen samt de nya premierna enligt PA 16. Myndigheternas premier för dessa elimineras därför inte. Detsamma gäller också för några myndigheter som gör egna pensionsavsättningar. Kostnaderna för dessa ingår i statens pensionskostnader och elimineras inte.</w:t>
      </w:r>
    </w:p>
    <w:p w14:paraId="660DEA74" w14:textId="77777777" w:rsidR="005B1647" w:rsidRDefault="005B1647" w:rsidP="005B1647">
      <w:pPr>
        <w:pStyle w:val="Rubrik3utannumrering"/>
      </w:pPr>
      <w:r>
        <w:t>Övriga personalkostnader ökade med 1,1 procent</w:t>
      </w:r>
    </w:p>
    <w:p w14:paraId="5ED2C415" w14:textId="3EE84B2B" w:rsidR="005B1647" w:rsidRDefault="005B1647" w:rsidP="005B1647">
      <w:pPr>
        <w:pStyle w:val="Brdtext"/>
      </w:pPr>
      <w:r>
        <w:t>Övriga personalkostnader består av kostnader för personalutbildning, traktamenten m.m.</w:t>
      </w:r>
    </w:p>
    <w:p w14:paraId="26617881" w14:textId="390DD7C3" w:rsidR="005B1647" w:rsidRDefault="005B1647" w:rsidP="005B1647">
      <w:pPr>
        <w:pStyle w:val="Rubrik4utannumrering"/>
      </w:pPr>
      <w:r>
        <w:t>Antal årsarbetskrafter</w:t>
      </w:r>
    </w:p>
    <w:tbl>
      <w:tblPr>
        <w:tblStyle w:val="RKBPTabell"/>
        <w:tblW w:w="5000" w:type="pct"/>
        <w:tblLook w:val="06E0" w:firstRow="1" w:lastRow="1" w:firstColumn="1" w:lastColumn="0" w:noHBand="1" w:noVBand="1"/>
      </w:tblPr>
      <w:tblGrid>
        <w:gridCol w:w="5027"/>
        <w:gridCol w:w="1304"/>
        <w:gridCol w:w="1039"/>
      </w:tblGrid>
      <w:tr w:rsidR="00155607" w14:paraId="6DA3BEC8" w14:textId="77777777" w:rsidTr="00D22B09">
        <w:trPr>
          <w:cnfStyle w:val="100000000000" w:firstRow="1" w:lastRow="0" w:firstColumn="0" w:lastColumn="0" w:oddVBand="0" w:evenVBand="0" w:oddHBand="0" w:evenHBand="0" w:firstRowFirstColumn="0" w:firstRowLastColumn="0" w:lastRowFirstColumn="0" w:lastRowLastColumn="0"/>
          <w:trHeight w:val="170"/>
        </w:trPr>
        <w:tc>
          <w:tcPr>
            <w:cnfStyle w:val="001000000000" w:firstRow="0" w:lastRow="0" w:firstColumn="1" w:lastColumn="0" w:oddVBand="0" w:evenVBand="0" w:oddHBand="0" w:evenHBand="0" w:firstRowFirstColumn="0" w:firstRowLastColumn="0" w:lastRowFirstColumn="0" w:lastRowLastColumn="0"/>
            <w:tcW w:w="3410" w:type="pct"/>
            <w:noWrap/>
            <w:hideMark/>
          </w:tcPr>
          <w:p w14:paraId="78467817" w14:textId="36D96F70" w:rsidR="005B1647" w:rsidRPr="009F118D" w:rsidRDefault="005B1647" w:rsidP="00D22B09">
            <w:pPr>
              <w:pStyle w:val="TabellHuvud"/>
            </w:pPr>
            <w:r w:rsidRPr="00C6079A">
              <w:t>Myndighet</w:t>
            </w:r>
          </w:p>
        </w:tc>
        <w:tc>
          <w:tcPr>
            <w:tcW w:w="885" w:type="pct"/>
            <w:noWrap/>
            <w:hideMark/>
          </w:tcPr>
          <w:p w14:paraId="4279F4FB" w14:textId="77777777" w:rsidR="005B1647" w:rsidRPr="009F118D" w:rsidRDefault="005B1647" w:rsidP="00D22B09">
            <w:pPr>
              <w:pStyle w:val="TabellHuvud"/>
              <w:cnfStyle w:val="100000000000" w:firstRow="1" w:lastRow="0" w:firstColumn="0" w:lastColumn="0" w:oddVBand="0" w:evenVBand="0" w:oddHBand="0" w:evenHBand="0" w:firstRowFirstColumn="0" w:firstRowLastColumn="0" w:lastRowFirstColumn="0" w:lastRowLastColumn="0"/>
            </w:pPr>
            <w:r w:rsidRPr="009F118D">
              <w:t>2019</w:t>
            </w:r>
          </w:p>
        </w:tc>
        <w:tc>
          <w:tcPr>
            <w:tcW w:w="705" w:type="pct"/>
            <w:noWrap/>
            <w:hideMark/>
          </w:tcPr>
          <w:p w14:paraId="5BB806F1" w14:textId="77777777" w:rsidR="005B1647" w:rsidRPr="009F118D" w:rsidRDefault="005B1647" w:rsidP="00D22B09">
            <w:pPr>
              <w:pStyle w:val="TabellHuvud"/>
              <w:cnfStyle w:val="100000000000" w:firstRow="1" w:lastRow="0" w:firstColumn="0" w:lastColumn="0" w:oddVBand="0" w:evenVBand="0" w:oddHBand="0" w:evenHBand="0" w:firstRowFirstColumn="0" w:firstRowLastColumn="0" w:lastRowFirstColumn="0" w:lastRowLastColumn="0"/>
            </w:pPr>
            <w:r w:rsidRPr="009F118D">
              <w:t>2018</w:t>
            </w:r>
          </w:p>
        </w:tc>
      </w:tr>
      <w:tr w:rsidR="00155607" w14:paraId="3DDAF6FE" w14:textId="77777777" w:rsidTr="00D22B09">
        <w:trPr>
          <w:trHeight w:val="170"/>
        </w:trPr>
        <w:tc>
          <w:tcPr>
            <w:cnfStyle w:val="001000000000" w:firstRow="0" w:lastRow="0" w:firstColumn="1" w:lastColumn="0" w:oddVBand="0" w:evenVBand="0" w:oddHBand="0" w:evenHBand="0" w:firstRowFirstColumn="0" w:firstRowLastColumn="0" w:lastRowFirstColumn="0" w:lastRowLastColumn="0"/>
            <w:tcW w:w="3410" w:type="pct"/>
            <w:noWrap/>
            <w:hideMark/>
          </w:tcPr>
          <w:p w14:paraId="1B1857E4" w14:textId="77777777" w:rsidR="005B1647" w:rsidRPr="009F118D" w:rsidRDefault="005B1647" w:rsidP="005B1647">
            <w:pPr>
              <w:pStyle w:val="Tabell"/>
            </w:pPr>
            <w:r w:rsidRPr="009F118D">
              <w:t>Polismyndigheten</w:t>
            </w:r>
          </w:p>
        </w:tc>
        <w:tc>
          <w:tcPr>
            <w:tcW w:w="885" w:type="pct"/>
            <w:noWrap/>
            <w:hideMark/>
          </w:tcPr>
          <w:p w14:paraId="0FF07C61" w14:textId="77777777" w:rsidR="005B1647" w:rsidRPr="009F118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F118D">
              <w:t>27 688</w:t>
            </w:r>
          </w:p>
        </w:tc>
        <w:tc>
          <w:tcPr>
            <w:tcW w:w="705" w:type="pct"/>
            <w:noWrap/>
            <w:hideMark/>
          </w:tcPr>
          <w:p w14:paraId="17E051B5" w14:textId="77777777" w:rsidR="005B1647" w:rsidRPr="009F118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F118D">
              <w:t>26 414</w:t>
            </w:r>
          </w:p>
        </w:tc>
      </w:tr>
      <w:tr w:rsidR="00155607" w14:paraId="14423D53" w14:textId="77777777" w:rsidTr="00D22B09">
        <w:trPr>
          <w:trHeight w:val="170"/>
        </w:trPr>
        <w:tc>
          <w:tcPr>
            <w:cnfStyle w:val="001000000000" w:firstRow="0" w:lastRow="0" w:firstColumn="1" w:lastColumn="0" w:oddVBand="0" w:evenVBand="0" w:oddHBand="0" w:evenHBand="0" w:firstRowFirstColumn="0" w:firstRowLastColumn="0" w:lastRowFirstColumn="0" w:lastRowLastColumn="0"/>
            <w:tcW w:w="3410" w:type="pct"/>
            <w:noWrap/>
            <w:hideMark/>
          </w:tcPr>
          <w:p w14:paraId="2F276270" w14:textId="77777777" w:rsidR="005B1647" w:rsidRPr="009F118D" w:rsidRDefault="005B1647" w:rsidP="005B1647">
            <w:pPr>
              <w:pStyle w:val="Tabell"/>
            </w:pPr>
            <w:r w:rsidRPr="009F118D">
              <w:t>Försvarsmakten</w:t>
            </w:r>
          </w:p>
        </w:tc>
        <w:tc>
          <w:tcPr>
            <w:tcW w:w="885" w:type="pct"/>
            <w:noWrap/>
            <w:hideMark/>
          </w:tcPr>
          <w:p w14:paraId="14F83782" w14:textId="77777777" w:rsidR="005B1647" w:rsidRPr="009F118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F118D">
              <w:t>21 333</w:t>
            </w:r>
          </w:p>
        </w:tc>
        <w:tc>
          <w:tcPr>
            <w:tcW w:w="705" w:type="pct"/>
            <w:noWrap/>
            <w:hideMark/>
          </w:tcPr>
          <w:p w14:paraId="11764162" w14:textId="77777777" w:rsidR="005B1647" w:rsidRPr="009F118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F118D">
              <w:t>18 822</w:t>
            </w:r>
          </w:p>
        </w:tc>
      </w:tr>
      <w:tr w:rsidR="00155607" w14:paraId="4C3764D4" w14:textId="77777777" w:rsidTr="00D22B09">
        <w:trPr>
          <w:trHeight w:val="170"/>
        </w:trPr>
        <w:tc>
          <w:tcPr>
            <w:cnfStyle w:val="001000000000" w:firstRow="0" w:lastRow="0" w:firstColumn="1" w:lastColumn="0" w:oddVBand="0" w:evenVBand="0" w:oddHBand="0" w:evenHBand="0" w:firstRowFirstColumn="0" w:firstRowLastColumn="0" w:lastRowFirstColumn="0" w:lastRowLastColumn="0"/>
            <w:tcW w:w="3410" w:type="pct"/>
            <w:noWrap/>
            <w:hideMark/>
          </w:tcPr>
          <w:p w14:paraId="089BE4A8" w14:textId="77777777" w:rsidR="005B1647" w:rsidRPr="009F118D" w:rsidRDefault="005B1647" w:rsidP="005B1647">
            <w:pPr>
              <w:pStyle w:val="Tabell"/>
            </w:pPr>
            <w:r w:rsidRPr="009F118D">
              <w:t>Försäkringskassan</w:t>
            </w:r>
          </w:p>
        </w:tc>
        <w:tc>
          <w:tcPr>
            <w:tcW w:w="885" w:type="pct"/>
            <w:noWrap/>
            <w:hideMark/>
          </w:tcPr>
          <w:p w14:paraId="5F9FAC31" w14:textId="77777777" w:rsidR="005B1647" w:rsidRPr="009F118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F118D">
              <w:t>12 341</w:t>
            </w:r>
          </w:p>
        </w:tc>
        <w:tc>
          <w:tcPr>
            <w:tcW w:w="705" w:type="pct"/>
            <w:noWrap/>
            <w:hideMark/>
          </w:tcPr>
          <w:p w14:paraId="0B9DAAC2" w14:textId="77777777" w:rsidR="005B1647" w:rsidRPr="009F118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F118D">
              <w:t>12 293</w:t>
            </w:r>
          </w:p>
        </w:tc>
      </w:tr>
      <w:tr w:rsidR="00155607" w14:paraId="04240464" w14:textId="77777777" w:rsidTr="00D22B09">
        <w:trPr>
          <w:trHeight w:val="170"/>
        </w:trPr>
        <w:tc>
          <w:tcPr>
            <w:cnfStyle w:val="001000000000" w:firstRow="0" w:lastRow="0" w:firstColumn="1" w:lastColumn="0" w:oddVBand="0" w:evenVBand="0" w:oddHBand="0" w:evenHBand="0" w:firstRowFirstColumn="0" w:firstRowLastColumn="0" w:lastRowFirstColumn="0" w:lastRowLastColumn="0"/>
            <w:tcW w:w="3410" w:type="pct"/>
            <w:noWrap/>
            <w:hideMark/>
          </w:tcPr>
          <w:p w14:paraId="099A79CA" w14:textId="77777777" w:rsidR="005B1647" w:rsidRPr="009F118D" w:rsidRDefault="005B1647" w:rsidP="00D22B09">
            <w:pPr>
              <w:pStyle w:val="Tabell"/>
            </w:pPr>
            <w:r w:rsidRPr="009F118D">
              <w:lastRenderedPageBreak/>
              <w:t>Arbetsförmedlingen</w:t>
            </w:r>
          </w:p>
        </w:tc>
        <w:tc>
          <w:tcPr>
            <w:tcW w:w="885" w:type="pct"/>
            <w:noWrap/>
            <w:hideMark/>
          </w:tcPr>
          <w:p w14:paraId="063EE4F2" w14:textId="77777777" w:rsidR="005B1647" w:rsidRPr="009F118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F118D">
              <w:t>10 705</w:t>
            </w:r>
          </w:p>
        </w:tc>
        <w:tc>
          <w:tcPr>
            <w:tcW w:w="705" w:type="pct"/>
            <w:noWrap/>
            <w:hideMark/>
          </w:tcPr>
          <w:p w14:paraId="35E1D1FC" w14:textId="77777777" w:rsidR="005B1647" w:rsidRPr="009F118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F118D">
              <w:t>12 726</w:t>
            </w:r>
          </w:p>
        </w:tc>
      </w:tr>
      <w:tr w:rsidR="00155607" w14:paraId="74C92EF7" w14:textId="77777777" w:rsidTr="00D22B09">
        <w:trPr>
          <w:trHeight w:val="170"/>
        </w:trPr>
        <w:tc>
          <w:tcPr>
            <w:cnfStyle w:val="001000000000" w:firstRow="0" w:lastRow="0" w:firstColumn="1" w:lastColumn="0" w:oddVBand="0" w:evenVBand="0" w:oddHBand="0" w:evenHBand="0" w:firstRowFirstColumn="0" w:firstRowLastColumn="0" w:lastRowFirstColumn="0" w:lastRowLastColumn="0"/>
            <w:tcW w:w="3410" w:type="pct"/>
            <w:noWrap/>
            <w:hideMark/>
          </w:tcPr>
          <w:p w14:paraId="731678C4" w14:textId="77777777" w:rsidR="005B1647" w:rsidRPr="009F118D" w:rsidRDefault="005B1647" w:rsidP="005B1647">
            <w:pPr>
              <w:pStyle w:val="Tabell"/>
            </w:pPr>
            <w:r w:rsidRPr="009F118D">
              <w:t>Kriminalvården</w:t>
            </w:r>
          </w:p>
        </w:tc>
        <w:tc>
          <w:tcPr>
            <w:tcW w:w="885" w:type="pct"/>
            <w:noWrap/>
            <w:hideMark/>
          </w:tcPr>
          <w:p w14:paraId="4023E666" w14:textId="77777777" w:rsidR="005B1647" w:rsidRPr="009F118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F118D">
              <w:t>9 937</w:t>
            </w:r>
          </w:p>
        </w:tc>
        <w:tc>
          <w:tcPr>
            <w:tcW w:w="705" w:type="pct"/>
            <w:noWrap/>
            <w:hideMark/>
          </w:tcPr>
          <w:p w14:paraId="3C4A9FD0" w14:textId="77777777" w:rsidR="005B1647" w:rsidRPr="009F118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F118D">
              <w:t>9 993</w:t>
            </w:r>
          </w:p>
        </w:tc>
      </w:tr>
      <w:tr w:rsidR="00155607" w14:paraId="651BB43C" w14:textId="77777777" w:rsidTr="00D22B09">
        <w:trPr>
          <w:trHeight w:val="170"/>
        </w:trPr>
        <w:tc>
          <w:tcPr>
            <w:cnfStyle w:val="001000000000" w:firstRow="0" w:lastRow="0" w:firstColumn="1" w:lastColumn="0" w:oddVBand="0" w:evenVBand="0" w:oddHBand="0" w:evenHBand="0" w:firstRowFirstColumn="0" w:firstRowLastColumn="0" w:lastRowFirstColumn="0" w:lastRowLastColumn="0"/>
            <w:tcW w:w="3410" w:type="pct"/>
            <w:noWrap/>
            <w:hideMark/>
          </w:tcPr>
          <w:p w14:paraId="0E37329B" w14:textId="77777777" w:rsidR="005B1647" w:rsidRPr="009F118D" w:rsidRDefault="005B1647" w:rsidP="005B1647">
            <w:pPr>
              <w:pStyle w:val="Tabell"/>
            </w:pPr>
            <w:r w:rsidRPr="009F118D">
              <w:t>Skatteverket</w:t>
            </w:r>
          </w:p>
        </w:tc>
        <w:tc>
          <w:tcPr>
            <w:tcW w:w="885" w:type="pct"/>
            <w:noWrap/>
            <w:hideMark/>
          </w:tcPr>
          <w:p w14:paraId="769D29D7" w14:textId="77777777" w:rsidR="005B1647" w:rsidRPr="009F118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F118D">
              <w:t>9 356</w:t>
            </w:r>
          </w:p>
        </w:tc>
        <w:tc>
          <w:tcPr>
            <w:tcW w:w="705" w:type="pct"/>
            <w:noWrap/>
            <w:hideMark/>
          </w:tcPr>
          <w:p w14:paraId="065B0C87" w14:textId="77777777" w:rsidR="005B1647" w:rsidRPr="009F118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F118D">
              <w:t>9 566</w:t>
            </w:r>
          </w:p>
        </w:tc>
      </w:tr>
      <w:tr w:rsidR="00155607" w14:paraId="72DE6166" w14:textId="77777777" w:rsidTr="00D22B09">
        <w:trPr>
          <w:trHeight w:val="170"/>
        </w:trPr>
        <w:tc>
          <w:tcPr>
            <w:cnfStyle w:val="001000000000" w:firstRow="0" w:lastRow="0" w:firstColumn="1" w:lastColumn="0" w:oddVBand="0" w:evenVBand="0" w:oddHBand="0" w:evenHBand="0" w:firstRowFirstColumn="0" w:firstRowLastColumn="0" w:lastRowFirstColumn="0" w:lastRowLastColumn="0"/>
            <w:tcW w:w="3410" w:type="pct"/>
            <w:noWrap/>
            <w:hideMark/>
          </w:tcPr>
          <w:p w14:paraId="03591B44" w14:textId="77777777" w:rsidR="005B1647" w:rsidRPr="009F118D" w:rsidRDefault="005B1647" w:rsidP="005B1647">
            <w:pPr>
              <w:pStyle w:val="Tabell"/>
            </w:pPr>
            <w:r w:rsidRPr="009F118D">
              <w:t>Trafikverket</w:t>
            </w:r>
          </w:p>
        </w:tc>
        <w:tc>
          <w:tcPr>
            <w:tcW w:w="885" w:type="pct"/>
            <w:noWrap/>
            <w:hideMark/>
          </w:tcPr>
          <w:p w14:paraId="0C77C2C4" w14:textId="77777777" w:rsidR="005B1647" w:rsidRPr="009F118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F118D">
              <w:t>8 296</w:t>
            </w:r>
          </w:p>
        </w:tc>
        <w:tc>
          <w:tcPr>
            <w:tcW w:w="705" w:type="pct"/>
            <w:noWrap/>
            <w:hideMark/>
          </w:tcPr>
          <w:p w14:paraId="6977A27B" w14:textId="77777777" w:rsidR="005B1647" w:rsidRPr="009F118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F118D">
              <w:t>7 845</w:t>
            </w:r>
          </w:p>
        </w:tc>
      </w:tr>
      <w:tr w:rsidR="00155607" w14:paraId="584B6CB5" w14:textId="77777777" w:rsidTr="00D22B09">
        <w:trPr>
          <w:trHeight w:val="170"/>
        </w:trPr>
        <w:tc>
          <w:tcPr>
            <w:cnfStyle w:val="001000000000" w:firstRow="0" w:lastRow="0" w:firstColumn="1" w:lastColumn="0" w:oddVBand="0" w:evenVBand="0" w:oddHBand="0" w:evenHBand="0" w:firstRowFirstColumn="0" w:firstRowLastColumn="0" w:lastRowFirstColumn="0" w:lastRowLastColumn="0"/>
            <w:tcW w:w="3410" w:type="pct"/>
            <w:noWrap/>
            <w:hideMark/>
          </w:tcPr>
          <w:p w14:paraId="1D6AD5AD" w14:textId="77777777" w:rsidR="005B1647" w:rsidRPr="009F118D" w:rsidRDefault="005B1647" w:rsidP="005B1647">
            <w:pPr>
              <w:pStyle w:val="Tabell"/>
            </w:pPr>
            <w:r w:rsidRPr="009F118D">
              <w:t>Lunds universitet</w:t>
            </w:r>
          </w:p>
        </w:tc>
        <w:tc>
          <w:tcPr>
            <w:tcW w:w="885" w:type="pct"/>
            <w:noWrap/>
            <w:hideMark/>
          </w:tcPr>
          <w:p w14:paraId="26941601" w14:textId="77777777" w:rsidR="005B1647" w:rsidRPr="009F118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F118D">
              <w:t>7 055</w:t>
            </w:r>
          </w:p>
        </w:tc>
        <w:tc>
          <w:tcPr>
            <w:tcW w:w="705" w:type="pct"/>
            <w:noWrap/>
            <w:hideMark/>
          </w:tcPr>
          <w:p w14:paraId="1A1CFB22" w14:textId="77777777" w:rsidR="005B1647" w:rsidRPr="009F118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F118D">
              <w:t>6 770</w:t>
            </w:r>
          </w:p>
        </w:tc>
      </w:tr>
      <w:tr w:rsidR="00155607" w14:paraId="60962FE6" w14:textId="77777777" w:rsidTr="00D22B09">
        <w:trPr>
          <w:trHeight w:val="170"/>
        </w:trPr>
        <w:tc>
          <w:tcPr>
            <w:cnfStyle w:val="001000000000" w:firstRow="0" w:lastRow="0" w:firstColumn="1" w:lastColumn="0" w:oddVBand="0" w:evenVBand="0" w:oddHBand="0" w:evenHBand="0" w:firstRowFirstColumn="0" w:firstRowLastColumn="0" w:lastRowFirstColumn="0" w:lastRowLastColumn="0"/>
            <w:tcW w:w="3410" w:type="pct"/>
            <w:noWrap/>
            <w:hideMark/>
          </w:tcPr>
          <w:p w14:paraId="41C9922F" w14:textId="77777777" w:rsidR="005B1647" w:rsidRPr="009F118D" w:rsidRDefault="005B1647" w:rsidP="005B1647">
            <w:pPr>
              <w:pStyle w:val="Tabell"/>
            </w:pPr>
            <w:r w:rsidRPr="009F118D">
              <w:t>Uppsala universitet</w:t>
            </w:r>
          </w:p>
        </w:tc>
        <w:tc>
          <w:tcPr>
            <w:tcW w:w="885" w:type="pct"/>
            <w:noWrap/>
            <w:hideMark/>
          </w:tcPr>
          <w:p w14:paraId="6CF9FA4D" w14:textId="77777777" w:rsidR="005B1647" w:rsidRPr="009F118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F118D">
              <w:t>6 251</w:t>
            </w:r>
          </w:p>
        </w:tc>
        <w:tc>
          <w:tcPr>
            <w:tcW w:w="705" w:type="pct"/>
            <w:noWrap/>
            <w:hideMark/>
          </w:tcPr>
          <w:p w14:paraId="4D044506" w14:textId="77777777" w:rsidR="005B1647" w:rsidRPr="009F118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F118D">
              <w:t>6 078</w:t>
            </w:r>
          </w:p>
        </w:tc>
      </w:tr>
      <w:tr w:rsidR="00155607" w14:paraId="7CB863B7" w14:textId="77777777" w:rsidTr="00D22B09">
        <w:trPr>
          <w:trHeight w:val="170"/>
        </w:trPr>
        <w:tc>
          <w:tcPr>
            <w:cnfStyle w:val="001000000000" w:firstRow="0" w:lastRow="0" w:firstColumn="1" w:lastColumn="0" w:oddVBand="0" w:evenVBand="0" w:oddHBand="0" w:evenHBand="0" w:firstRowFirstColumn="0" w:firstRowLastColumn="0" w:lastRowFirstColumn="0" w:lastRowLastColumn="0"/>
            <w:tcW w:w="3410" w:type="pct"/>
            <w:noWrap/>
            <w:hideMark/>
          </w:tcPr>
          <w:p w14:paraId="11E914BC" w14:textId="77777777" w:rsidR="005B1647" w:rsidRPr="009F118D" w:rsidRDefault="005B1647" w:rsidP="005B1647">
            <w:pPr>
              <w:pStyle w:val="Tabell"/>
            </w:pPr>
            <w:r w:rsidRPr="009F118D">
              <w:t>Domstolsverket</w:t>
            </w:r>
          </w:p>
        </w:tc>
        <w:tc>
          <w:tcPr>
            <w:tcW w:w="885" w:type="pct"/>
            <w:noWrap/>
            <w:hideMark/>
          </w:tcPr>
          <w:p w14:paraId="35CD359B" w14:textId="77777777" w:rsidR="005B1647" w:rsidRPr="009F118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F118D">
              <w:t>6 182</w:t>
            </w:r>
          </w:p>
        </w:tc>
        <w:tc>
          <w:tcPr>
            <w:tcW w:w="705" w:type="pct"/>
            <w:noWrap/>
            <w:hideMark/>
          </w:tcPr>
          <w:p w14:paraId="1C8E55D3" w14:textId="77777777" w:rsidR="005B1647" w:rsidRPr="009F118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F118D">
              <w:t>6 293</w:t>
            </w:r>
          </w:p>
        </w:tc>
      </w:tr>
      <w:tr w:rsidR="00155607" w14:paraId="48D66987" w14:textId="77777777" w:rsidTr="00D22B09">
        <w:trPr>
          <w:trHeight w:val="170"/>
        </w:trPr>
        <w:tc>
          <w:tcPr>
            <w:cnfStyle w:val="001000000000" w:firstRow="0" w:lastRow="0" w:firstColumn="1" w:lastColumn="0" w:oddVBand="0" w:evenVBand="0" w:oddHBand="0" w:evenHBand="0" w:firstRowFirstColumn="0" w:firstRowLastColumn="0" w:lastRowFirstColumn="0" w:lastRowLastColumn="0"/>
            <w:tcW w:w="3410" w:type="pct"/>
            <w:noWrap/>
            <w:hideMark/>
          </w:tcPr>
          <w:p w14:paraId="7C462EB9" w14:textId="77777777" w:rsidR="005B1647" w:rsidRPr="009F118D" w:rsidRDefault="005B1647" w:rsidP="005B1647">
            <w:pPr>
              <w:pStyle w:val="Tabell"/>
            </w:pPr>
            <w:r w:rsidRPr="009F118D">
              <w:t>Göteborgs universitet</w:t>
            </w:r>
          </w:p>
        </w:tc>
        <w:tc>
          <w:tcPr>
            <w:tcW w:w="885" w:type="pct"/>
            <w:noWrap/>
            <w:hideMark/>
          </w:tcPr>
          <w:p w14:paraId="2B7B672B" w14:textId="77777777" w:rsidR="005B1647" w:rsidRPr="009F118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F118D">
              <w:t>5 870</w:t>
            </w:r>
          </w:p>
        </w:tc>
        <w:tc>
          <w:tcPr>
            <w:tcW w:w="705" w:type="pct"/>
            <w:noWrap/>
            <w:hideMark/>
          </w:tcPr>
          <w:p w14:paraId="3831AF1E" w14:textId="77777777" w:rsidR="005B1647" w:rsidRPr="009F118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F118D">
              <w:t>5 825</w:t>
            </w:r>
          </w:p>
        </w:tc>
      </w:tr>
      <w:tr w:rsidR="00155607" w14:paraId="649B383B" w14:textId="77777777" w:rsidTr="00D22B09">
        <w:trPr>
          <w:trHeight w:val="170"/>
        </w:trPr>
        <w:tc>
          <w:tcPr>
            <w:cnfStyle w:val="001000000000" w:firstRow="0" w:lastRow="0" w:firstColumn="1" w:lastColumn="0" w:oddVBand="0" w:evenVBand="0" w:oddHBand="0" w:evenHBand="0" w:firstRowFirstColumn="0" w:firstRowLastColumn="0" w:lastRowFirstColumn="0" w:lastRowLastColumn="0"/>
            <w:tcW w:w="3410" w:type="pct"/>
            <w:noWrap/>
            <w:hideMark/>
          </w:tcPr>
          <w:p w14:paraId="61A7643C" w14:textId="77777777" w:rsidR="005B1647" w:rsidRPr="009F118D" w:rsidRDefault="005B1647" w:rsidP="005B1647">
            <w:pPr>
              <w:pStyle w:val="Tabell"/>
            </w:pPr>
            <w:r w:rsidRPr="009F118D">
              <w:t>Migrationsverket</w:t>
            </w:r>
          </w:p>
        </w:tc>
        <w:tc>
          <w:tcPr>
            <w:tcW w:w="885" w:type="pct"/>
            <w:noWrap/>
            <w:hideMark/>
          </w:tcPr>
          <w:p w14:paraId="6DBD4808" w14:textId="77777777" w:rsidR="005B1647" w:rsidRPr="009F118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F118D">
              <w:t>5 096</w:t>
            </w:r>
          </w:p>
        </w:tc>
        <w:tc>
          <w:tcPr>
            <w:tcW w:w="705" w:type="pct"/>
            <w:noWrap/>
            <w:hideMark/>
          </w:tcPr>
          <w:p w14:paraId="11814CE0" w14:textId="77777777" w:rsidR="005B1647" w:rsidRPr="009F118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F118D">
              <w:t>5 842</w:t>
            </w:r>
          </w:p>
        </w:tc>
      </w:tr>
      <w:tr w:rsidR="00155607" w14:paraId="31C9279F" w14:textId="77777777" w:rsidTr="00D22B09">
        <w:trPr>
          <w:trHeight w:val="170"/>
        </w:trPr>
        <w:tc>
          <w:tcPr>
            <w:cnfStyle w:val="001000000000" w:firstRow="0" w:lastRow="0" w:firstColumn="1" w:lastColumn="0" w:oddVBand="0" w:evenVBand="0" w:oddHBand="0" w:evenHBand="0" w:firstRowFirstColumn="0" w:firstRowLastColumn="0" w:lastRowFirstColumn="0" w:lastRowLastColumn="0"/>
            <w:tcW w:w="3410" w:type="pct"/>
            <w:noWrap/>
            <w:hideMark/>
          </w:tcPr>
          <w:p w14:paraId="424D0A81" w14:textId="77777777" w:rsidR="005B1647" w:rsidRPr="009F118D" w:rsidRDefault="005B1647" w:rsidP="005B1647">
            <w:pPr>
              <w:pStyle w:val="Tabell"/>
            </w:pPr>
            <w:r w:rsidRPr="009F118D">
              <w:t>Stockholms universitet</w:t>
            </w:r>
          </w:p>
        </w:tc>
        <w:tc>
          <w:tcPr>
            <w:tcW w:w="885" w:type="pct"/>
            <w:noWrap/>
            <w:hideMark/>
          </w:tcPr>
          <w:p w14:paraId="2098C684" w14:textId="77777777" w:rsidR="005B1647" w:rsidRPr="009F118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F118D">
              <w:t>4 908</w:t>
            </w:r>
          </w:p>
        </w:tc>
        <w:tc>
          <w:tcPr>
            <w:tcW w:w="705" w:type="pct"/>
            <w:noWrap/>
            <w:hideMark/>
          </w:tcPr>
          <w:p w14:paraId="20046CA7" w14:textId="77777777" w:rsidR="005B1647" w:rsidRPr="009F118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F118D">
              <w:t>4 814</w:t>
            </w:r>
          </w:p>
        </w:tc>
      </w:tr>
      <w:tr w:rsidR="00155607" w14:paraId="0D01BFBA" w14:textId="77777777" w:rsidTr="00D22B09">
        <w:trPr>
          <w:trHeight w:val="170"/>
        </w:trPr>
        <w:tc>
          <w:tcPr>
            <w:cnfStyle w:val="001000000000" w:firstRow="0" w:lastRow="0" w:firstColumn="1" w:lastColumn="0" w:oddVBand="0" w:evenVBand="0" w:oddHBand="0" w:evenHBand="0" w:firstRowFirstColumn="0" w:firstRowLastColumn="0" w:lastRowFirstColumn="0" w:lastRowLastColumn="0"/>
            <w:tcW w:w="3410" w:type="pct"/>
            <w:noWrap/>
            <w:hideMark/>
          </w:tcPr>
          <w:p w14:paraId="1007538B" w14:textId="77777777" w:rsidR="005B1647" w:rsidRPr="009F118D" w:rsidRDefault="005B1647" w:rsidP="005B1647">
            <w:pPr>
              <w:pStyle w:val="Tabell"/>
            </w:pPr>
            <w:r w:rsidRPr="009F118D">
              <w:t>Karolinska institutet</w:t>
            </w:r>
          </w:p>
        </w:tc>
        <w:tc>
          <w:tcPr>
            <w:tcW w:w="885" w:type="pct"/>
            <w:noWrap/>
            <w:hideMark/>
          </w:tcPr>
          <w:p w14:paraId="041CB379" w14:textId="77777777" w:rsidR="005B1647" w:rsidRPr="009F118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F118D">
              <w:t>4 549</w:t>
            </w:r>
          </w:p>
        </w:tc>
        <w:tc>
          <w:tcPr>
            <w:tcW w:w="705" w:type="pct"/>
            <w:noWrap/>
            <w:hideMark/>
          </w:tcPr>
          <w:p w14:paraId="5C1DD05E" w14:textId="77777777" w:rsidR="005B1647" w:rsidRPr="009F118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F118D">
              <w:t>4 654</w:t>
            </w:r>
          </w:p>
        </w:tc>
      </w:tr>
      <w:tr w:rsidR="00155607" w14:paraId="1725088E" w14:textId="77777777" w:rsidTr="00D22B09">
        <w:trPr>
          <w:trHeight w:val="170"/>
        </w:trPr>
        <w:tc>
          <w:tcPr>
            <w:cnfStyle w:val="001000000000" w:firstRow="0" w:lastRow="0" w:firstColumn="1" w:lastColumn="0" w:oddVBand="0" w:evenVBand="0" w:oddHBand="0" w:evenHBand="0" w:firstRowFirstColumn="0" w:firstRowLastColumn="0" w:lastRowFirstColumn="0" w:lastRowLastColumn="0"/>
            <w:tcW w:w="3410" w:type="pct"/>
            <w:noWrap/>
            <w:hideMark/>
          </w:tcPr>
          <w:p w14:paraId="7C8CFAA0" w14:textId="77777777" w:rsidR="005B1647" w:rsidRPr="009F118D" w:rsidRDefault="005B1647" w:rsidP="005B1647">
            <w:pPr>
              <w:pStyle w:val="Tabell"/>
            </w:pPr>
            <w:r w:rsidRPr="009F118D">
              <w:t>Regeringskansliet</w:t>
            </w:r>
          </w:p>
        </w:tc>
        <w:tc>
          <w:tcPr>
            <w:tcW w:w="885" w:type="pct"/>
            <w:noWrap/>
            <w:hideMark/>
          </w:tcPr>
          <w:p w14:paraId="4777D11F" w14:textId="77777777" w:rsidR="005B1647" w:rsidRPr="009F118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F118D">
              <w:t>4 446</w:t>
            </w:r>
          </w:p>
        </w:tc>
        <w:tc>
          <w:tcPr>
            <w:tcW w:w="705" w:type="pct"/>
            <w:noWrap/>
            <w:hideMark/>
          </w:tcPr>
          <w:p w14:paraId="5A9E7BFC" w14:textId="77777777" w:rsidR="005B1647" w:rsidRPr="009F118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F118D">
              <w:t>4 599</w:t>
            </w:r>
          </w:p>
        </w:tc>
      </w:tr>
      <w:tr w:rsidR="00155607" w14:paraId="02C5FC17" w14:textId="77777777" w:rsidTr="00D22B09">
        <w:trPr>
          <w:trHeight w:val="170"/>
        </w:trPr>
        <w:tc>
          <w:tcPr>
            <w:cnfStyle w:val="001000000000" w:firstRow="0" w:lastRow="0" w:firstColumn="1" w:lastColumn="0" w:oddVBand="0" w:evenVBand="0" w:oddHBand="0" w:evenHBand="0" w:firstRowFirstColumn="0" w:firstRowLastColumn="0" w:lastRowFirstColumn="0" w:lastRowLastColumn="0"/>
            <w:tcW w:w="3410" w:type="pct"/>
            <w:noWrap/>
            <w:hideMark/>
          </w:tcPr>
          <w:p w14:paraId="6DBC501B" w14:textId="77777777" w:rsidR="005B1647" w:rsidRPr="009F118D" w:rsidRDefault="005B1647" w:rsidP="005B1647">
            <w:pPr>
              <w:pStyle w:val="Tabell"/>
            </w:pPr>
            <w:r w:rsidRPr="009F118D">
              <w:t>Kungl. Tekniska högskolan</w:t>
            </w:r>
          </w:p>
        </w:tc>
        <w:tc>
          <w:tcPr>
            <w:tcW w:w="885" w:type="pct"/>
            <w:noWrap/>
            <w:hideMark/>
          </w:tcPr>
          <w:p w14:paraId="6C5A1318" w14:textId="77777777" w:rsidR="005B1647" w:rsidRPr="009F118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F118D">
              <w:t>3 760</w:t>
            </w:r>
          </w:p>
        </w:tc>
        <w:tc>
          <w:tcPr>
            <w:tcW w:w="705" w:type="pct"/>
            <w:noWrap/>
            <w:hideMark/>
          </w:tcPr>
          <w:p w14:paraId="569B6027" w14:textId="77777777" w:rsidR="005B1647" w:rsidRPr="009F118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F118D">
              <w:t>3 628</w:t>
            </w:r>
          </w:p>
        </w:tc>
      </w:tr>
      <w:tr w:rsidR="00155607" w14:paraId="0064C34B" w14:textId="77777777" w:rsidTr="00D22B09">
        <w:trPr>
          <w:trHeight w:val="170"/>
        </w:trPr>
        <w:tc>
          <w:tcPr>
            <w:cnfStyle w:val="001000000000" w:firstRow="0" w:lastRow="0" w:firstColumn="1" w:lastColumn="0" w:oddVBand="0" w:evenVBand="0" w:oddHBand="0" w:evenHBand="0" w:firstRowFirstColumn="0" w:firstRowLastColumn="0" w:lastRowFirstColumn="0" w:lastRowLastColumn="0"/>
            <w:tcW w:w="3410" w:type="pct"/>
            <w:noWrap/>
            <w:hideMark/>
          </w:tcPr>
          <w:p w14:paraId="0BD4B767" w14:textId="77777777" w:rsidR="005B1647" w:rsidRPr="009F118D" w:rsidRDefault="005B1647" w:rsidP="005B1647">
            <w:pPr>
              <w:pStyle w:val="Tabell"/>
            </w:pPr>
            <w:r w:rsidRPr="009F118D">
              <w:t>Statens institutionsstyrelse</w:t>
            </w:r>
          </w:p>
        </w:tc>
        <w:tc>
          <w:tcPr>
            <w:tcW w:w="885" w:type="pct"/>
            <w:noWrap/>
            <w:hideMark/>
          </w:tcPr>
          <w:p w14:paraId="7A8CAF20" w14:textId="77777777" w:rsidR="005B1647" w:rsidRPr="009F118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F118D">
              <w:t>3 620</w:t>
            </w:r>
          </w:p>
        </w:tc>
        <w:tc>
          <w:tcPr>
            <w:tcW w:w="705" w:type="pct"/>
            <w:noWrap/>
            <w:hideMark/>
          </w:tcPr>
          <w:p w14:paraId="02274E1F" w14:textId="77777777" w:rsidR="005B1647" w:rsidRPr="009F118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F118D">
              <w:t>3 568</w:t>
            </w:r>
          </w:p>
        </w:tc>
      </w:tr>
      <w:tr w:rsidR="00155607" w14:paraId="34A4CBEC" w14:textId="77777777" w:rsidTr="00D22B09">
        <w:trPr>
          <w:trHeight w:val="170"/>
        </w:trPr>
        <w:tc>
          <w:tcPr>
            <w:cnfStyle w:val="001000000000" w:firstRow="0" w:lastRow="0" w:firstColumn="1" w:lastColumn="0" w:oddVBand="0" w:evenVBand="0" w:oddHBand="0" w:evenHBand="0" w:firstRowFirstColumn="0" w:firstRowLastColumn="0" w:lastRowFirstColumn="0" w:lastRowLastColumn="0"/>
            <w:tcW w:w="3410" w:type="pct"/>
            <w:noWrap/>
            <w:hideMark/>
          </w:tcPr>
          <w:p w14:paraId="6C9647B6" w14:textId="77777777" w:rsidR="005B1647" w:rsidRPr="009F118D" w:rsidRDefault="005B1647" w:rsidP="005B1647">
            <w:pPr>
              <w:pStyle w:val="Tabell"/>
            </w:pPr>
            <w:r w:rsidRPr="009F118D">
              <w:t>Umeå universitet</w:t>
            </w:r>
          </w:p>
        </w:tc>
        <w:tc>
          <w:tcPr>
            <w:tcW w:w="885" w:type="pct"/>
            <w:noWrap/>
            <w:hideMark/>
          </w:tcPr>
          <w:p w14:paraId="5C49EF87" w14:textId="77777777" w:rsidR="005B1647" w:rsidRPr="009F118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F118D">
              <w:t>3 529</w:t>
            </w:r>
          </w:p>
        </w:tc>
        <w:tc>
          <w:tcPr>
            <w:tcW w:w="705" w:type="pct"/>
            <w:noWrap/>
            <w:hideMark/>
          </w:tcPr>
          <w:p w14:paraId="1B76E2CA" w14:textId="77777777" w:rsidR="005B1647" w:rsidRPr="009F118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F118D">
              <w:t>3 487</w:t>
            </w:r>
          </w:p>
        </w:tc>
      </w:tr>
      <w:tr w:rsidR="00155607" w14:paraId="312FE5A3" w14:textId="77777777" w:rsidTr="00D22B09">
        <w:trPr>
          <w:trHeight w:val="170"/>
        </w:trPr>
        <w:tc>
          <w:tcPr>
            <w:cnfStyle w:val="001000000000" w:firstRow="0" w:lastRow="0" w:firstColumn="1" w:lastColumn="0" w:oddVBand="0" w:evenVBand="0" w:oddHBand="0" w:evenHBand="0" w:firstRowFirstColumn="0" w:firstRowLastColumn="0" w:lastRowFirstColumn="0" w:lastRowLastColumn="0"/>
            <w:tcW w:w="3410" w:type="pct"/>
            <w:noWrap/>
            <w:hideMark/>
          </w:tcPr>
          <w:p w14:paraId="504C56C1" w14:textId="77777777" w:rsidR="005B1647" w:rsidRPr="009F118D" w:rsidRDefault="005B1647" w:rsidP="005B1647">
            <w:pPr>
              <w:pStyle w:val="Tabell"/>
            </w:pPr>
            <w:r w:rsidRPr="009F118D">
              <w:t>Linköpings universitet</w:t>
            </w:r>
          </w:p>
        </w:tc>
        <w:tc>
          <w:tcPr>
            <w:tcW w:w="885" w:type="pct"/>
            <w:noWrap/>
            <w:hideMark/>
          </w:tcPr>
          <w:p w14:paraId="1BA9053B" w14:textId="77777777" w:rsidR="005B1647" w:rsidRPr="009F118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F118D">
              <w:t>3 223</w:t>
            </w:r>
          </w:p>
        </w:tc>
        <w:tc>
          <w:tcPr>
            <w:tcW w:w="705" w:type="pct"/>
            <w:noWrap/>
            <w:hideMark/>
          </w:tcPr>
          <w:p w14:paraId="3E3A571D" w14:textId="77777777" w:rsidR="005B1647" w:rsidRPr="009F118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F118D">
              <w:t>3 156</w:t>
            </w:r>
          </w:p>
        </w:tc>
      </w:tr>
      <w:tr w:rsidR="00155607" w14:paraId="15895DAF" w14:textId="77777777" w:rsidTr="00D22B09">
        <w:trPr>
          <w:trHeight w:val="170"/>
        </w:trPr>
        <w:tc>
          <w:tcPr>
            <w:cnfStyle w:val="001000000000" w:firstRow="0" w:lastRow="0" w:firstColumn="1" w:lastColumn="0" w:oddVBand="0" w:evenVBand="0" w:oddHBand="0" w:evenHBand="0" w:firstRowFirstColumn="0" w:firstRowLastColumn="0" w:lastRowFirstColumn="0" w:lastRowLastColumn="0"/>
            <w:tcW w:w="3410" w:type="pct"/>
            <w:noWrap/>
            <w:hideMark/>
          </w:tcPr>
          <w:p w14:paraId="55BE42D0" w14:textId="77777777" w:rsidR="005B1647" w:rsidRPr="009F118D" w:rsidRDefault="005B1647" w:rsidP="005B1647">
            <w:pPr>
              <w:pStyle w:val="Tabell"/>
            </w:pPr>
            <w:r w:rsidRPr="009F118D">
              <w:t>Sveriges lantbruksuniversitet</w:t>
            </w:r>
          </w:p>
        </w:tc>
        <w:tc>
          <w:tcPr>
            <w:tcW w:w="885" w:type="pct"/>
            <w:noWrap/>
            <w:hideMark/>
          </w:tcPr>
          <w:p w14:paraId="7F16022C" w14:textId="77777777" w:rsidR="005B1647" w:rsidRPr="009F118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F118D">
              <w:t>3 062</w:t>
            </w:r>
          </w:p>
        </w:tc>
        <w:tc>
          <w:tcPr>
            <w:tcW w:w="705" w:type="pct"/>
            <w:noWrap/>
            <w:hideMark/>
          </w:tcPr>
          <w:p w14:paraId="0A5E3F4F" w14:textId="77777777" w:rsidR="005B1647" w:rsidRPr="009F118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F118D">
              <w:t>2 980</w:t>
            </w:r>
          </w:p>
        </w:tc>
      </w:tr>
      <w:tr w:rsidR="00155607" w14:paraId="51DBB048" w14:textId="77777777" w:rsidTr="00D22B09">
        <w:trPr>
          <w:trHeight w:val="170"/>
        </w:trPr>
        <w:tc>
          <w:tcPr>
            <w:cnfStyle w:val="001000000000" w:firstRow="0" w:lastRow="0" w:firstColumn="1" w:lastColumn="0" w:oddVBand="0" w:evenVBand="0" w:oddHBand="0" w:evenHBand="0" w:firstRowFirstColumn="0" w:firstRowLastColumn="0" w:lastRowFirstColumn="0" w:lastRowLastColumn="0"/>
            <w:tcW w:w="3410" w:type="pct"/>
            <w:noWrap/>
            <w:hideMark/>
          </w:tcPr>
          <w:p w14:paraId="511327FC" w14:textId="77777777" w:rsidR="005B1647" w:rsidRPr="009F118D" w:rsidRDefault="005B1647" w:rsidP="005B1647">
            <w:pPr>
              <w:pStyle w:val="Tabell"/>
            </w:pPr>
            <w:r w:rsidRPr="009F118D">
              <w:t>Kronofogdemyndigheten</w:t>
            </w:r>
          </w:p>
        </w:tc>
        <w:tc>
          <w:tcPr>
            <w:tcW w:w="885" w:type="pct"/>
            <w:noWrap/>
            <w:hideMark/>
          </w:tcPr>
          <w:p w14:paraId="66F1CD54" w14:textId="77777777" w:rsidR="005B1647" w:rsidRPr="009F118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F118D">
              <w:t>2 063</w:t>
            </w:r>
          </w:p>
        </w:tc>
        <w:tc>
          <w:tcPr>
            <w:tcW w:w="705" w:type="pct"/>
            <w:noWrap/>
            <w:hideMark/>
          </w:tcPr>
          <w:p w14:paraId="655F0719" w14:textId="77777777" w:rsidR="005B1647" w:rsidRPr="009F118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F118D">
              <w:t>2 005</w:t>
            </w:r>
          </w:p>
        </w:tc>
      </w:tr>
      <w:tr w:rsidR="00155607" w14:paraId="74068C5A" w14:textId="77777777" w:rsidTr="00D22B09">
        <w:trPr>
          <w:trHeight w:val="170"/>
        </w:trPr>
        <w:tc>
          <w:tcPr>
            <w:cnfStyle w:val="001000000000" w:firstRow="0" w:lastRow="0" w:firstColumn="1" w:lastColumn="0" w:oddVBand="0" w:evenVBand="0" w:oddHBand="0" w:evenHBand="0" w:firstRowFirstColumn="0" w:firstRowLastColumn="0" w:lastRowFirstColumn="0" w:lastRowLastColumn="0"/>
            <w:tcW w:w="3410" w:type="pct"/>
            <w:noWrap/>
            <w:hideMark/>
          </w:tcPr>
          <w:p w14:paraId="64B92AEA" w14:textId="77777777" w:rsidR="005B1647" w:rsidRPr="009F118D" w:rsidRDefault="005B1647" w:rsidP="005B1647">
            <w:pPr>
              <w:pStyle w:val="Tabell"/>
            </w:pPr>
            <w:r w:rsidRPr="009F118D">
              <w:t>Lantmäteriet</w:t>
            </w:r>
          </w:p>
        </w:tc>
        <w:tc>
          <w:tcPr>
            <w:tcW w:w="885" w:type="pct"/>
            <w:noWrap/>
            <w:hideMark/>
          </w:tcPr>
          <w:p w14:paraId="2EB042E1" w14:textId="77777777" w:rsidR="005B1647" w:rsidRPr="009F118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F118D">
              <w:t>1 992</w:t>
            </w:r>
          </w:p>
        </w:tc>
        <w:tc>
          <w:tcPr>
            <w:tcW w:w="705" w:type="pct"/>
            <w:noWrap/>
            <w:hideMark/>
          </w:tcPr>
          <w:p w14:paraId="3B026C7C" w14:textId="77777777" w:rsidR="005B1647" w:rsidRPr="009F118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F118D">
              <w:t>2 010</w:t>
            </w:r>
          </w:p>
        </w:tc>
      </w:tr>
      <w:tr w:rsidR="00155607" w14:paraId="3A433C80" w14:textId="77777777" w:rsidTr="00D22B09">
        <w:trPr>
          <w:trHeight w:val="170"/>
        </w:trPr>
        <w:tc>
          <w:tcPr>
            <w:cnfStyle w:val="001000000000" w:firstRow="0" w:lastRow="0" w:firstColumn="1" w:lastColumn="0" w:oddVBand="0" w:evenVBand="0" w:oddHBand="0" w:evenHBand="0" w:firstRowFirstColumn="0" w:firstRowLastColumn="0" w:lastRowFirstColumn="0" w:lastRowLastColumn="0"/>
            <w:tcW w:w="3410" w:type="pct"/>
            <w:noWrap/>
            <w:hideMark/>
          </w:tcPr>
          <w:p w14:paraId="4F26BF73" w14:textId="77777777" w:rsidR="005B1647" w:rsidRPr="009F118D" w:rsidRDefault="005B1647" w:rsidP="005B1647">
            <w:pPr>
              <w:pStyle w:val="Tabell"/>
            </w:pPr>
            <w:r w:rsidRPr="009F118D">
              <w:t>Tullverket</w:t>
            </w:r>
          </w:p>
        </w:tc>
        <w:tc>
          <w:tcPr>
            <w:tcW w:w="885" w:type="pct"/>
            <w:noWrap/>
            <w:hideMark/>
          </w:tcPr>
          <w:p w14:paraId="1C8B9158" w14:textId="77777777" w:rsidR="005B1647" w:rsidRPr="009F118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F118D">
              <w:t>1 895</w:t>
            </w:r>
          </w:p>
        </w:tc>
        <w:tc>
          <w:tcPr>
            <w:tcW w:w="705" w:type="pct"/>
            <w:noWrap/>
            <w:hideMark/>
          </w:tcPr>
          <w:p w14:paraId="3153AC65" w14:textId="77777777" w:rsidR="005B1647" w:rsidRPr="009F118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F118D">
              <w:t>1 828</w:t>
            </w:r>
          </w:p>
        </w:tc>
      </w:tr>
      <w:tr w:rsidR="00155607" w14:paraId="4074D23E" w14:textId="77777777" w:rsidTr="00D22B09">
        <w:trPr>
          <w:trHeight w:val="170"/>
        </w:trPr>
        <w:tc>
          <w:tcPr>
            <w:cnfStyle w:val="001000000000" w:firstRow="0" w:lastRow="0" w:firstColumn="1" w:lastColumn="0" w:oddVBand="0" w:evenVBand="0" w:oddHBand="0" w:evenHBand="0" w:firstRowFirstColumn="0" w:firstRowLastColumn="0" w:lastRowFirstColumn="0" w:lastRowLastColumn="0"/>
            <w:tcW w:w="3410" w:type="pct"/>
            <w:noWrap/>
            <w:hideMark/>
          </w:tcPr>
          <w:p w14:paraId="6DBB6999" w14:textId="77777777" w:rsidR="005B1647" w:rsidRPr="009F118D" w:rsidRDefault="005B1647" w:rsidP="005B1647">
            <w:pPr>
              <w:pStyle w:val="Tabell"/>
            </w:pPr>
            <w:r w:rsidRPr="009F118D">
              <w:t>Linnéuniversitetet</w:t>
            </w:r>
          </w:p>
        </w:tc>
        <w:tc>
          <w:tcPr>
            <w:tcW w:w="885" w:type="pct"/>
            <w:noWrap/>
            <w:hideMark/>
          </w:tcPr>
          <w:p w14:paraId="49CEF99C" w14:textId="77777777" w:rsidR="005B1647" w:rsidRPr="009F118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F118D">
              <w:t>1 809</w:t>
            </w:r>
          </w:p>
        </w:tc>
        <w:tc>
          <w:tcPr>
            <w:tcW w:w="705" w:type="pct"/>
            <w:noWrap/>
            <w:hideMark/>
          </w:tcPr>
          <w:p w14:paraId="244AA639" w14:textId="77777777" w:rsidR="005B1647" w:rsidRPr="009F118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F118D">
              <w:t>1 803</w:t>
            </w:r>
          </w:p>
        </w:tc>
      </w:tr>
      <w:tr w:rsidR="00155607" w14:paraId="5CB262E6" w14:textId="77777777" w:rsidTr="00D22B09">
        <w:trPr>
          <w:trHeight w:val="170"/>
        </w:trPr>
        <w:tc>
          <w:tcPr>
            <w:cnfStyle w:val="001000000000" w:firstRow="0" w:lastRow="0" w:firstColumn="1" w:lastColumn="0" w:oddVBand="0" w:evenVBand="0" w:oddHBand="0" w:evenHBand="0" w:firstRowFirstColumn="0" w:firstRowLastColumn="0" w:lastRowFirstColumn="0" w:lastRowLastColumn="0"/>
            <w:tcW w:w="3410" w:type="pct"/>
            <w:noWrap/>
            <w:hideMark/>
          </w:tcPr>
          <w:p w14:paraId="0FADC74A" w14:textId="77777777" w:rsidR="005B1647" w:rsidRPr="009F118D" w:rsidRDefault="005B1647" w:rsidP="005B1647">
            <w:pPr>
              <w:pStyle w:val="Tabell"/>
            </w:pPr>
            <w:r w:rsidRPr="009F118D">
              <w:t>Transportstyrelsen</w:t>
            </w:r>
          </w:p>
        </w:tc>
        <w:tc>
          <w:tcPr>
            <w:tcW w:w="885" w:type="pct"/>
            <w:noWrap/>
            <w:hideMark/>
          </w:tcPr>
          <w:p w14:paraId="18C32805" w14:textId="77777777" w:rsidR="005B1647" w:rsidRPr="009F118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F118D">
              <w:t>1 792</w:t>
            </w:r>
          </w:p>
        </w:tc>
        <w:tc>
          <w:tcPr>
            <w:tcW w:w="705" w:type="pct"/>
            <w:noWrap/>
            <w:hideMark/>
          </w:tcPr>
          <w:p w14:paraId="11E2FBE5" w14:textId="77777777" w:rsidR="005B1647" w:rsidRPr="009F118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F118D">
              <w:t>1 729</w:t>
            </w:r>
          </w:p>
        </w:tc>
      </w:tr>
      <w:tr w:rsidR="00155607" w14:paraId="4288EB3E" w14:textId="77777777" w:rsidTr="00D22B09">
        <w:trPr>
          <w:trHeight w:val="170"/>
        </w:trPr>
        <w:tc>
          <w:tcPr>
            <w:cnfStyle w:val="001000000000" w:firstRow="0" w:lastRow="0" w:firstColumn="1" w:lastColumn="0" w:oddVBand="0" w:evenVBand="0" w:oddHBand="0" w:evenHBand="0" w:firstRowFirstColumn="0" w:firstRowLastColumn="0" w:lastRowFirstColumn="0" w:lastRowLastColumn="0"/>
            <w:tcW w:w="3410" w:type="pct"/>
            <w:noWrap/>
            <w:hideMark/>
          </w:tcPr>
          <w:p w14:paraId="5ABA88E2" w14:textId="77777777" w:rsidR="005B1647" w:rsidRPr="009F118D" w:rsidRDefault="005B1647" w:rsidP="005B1647">
            <w:pPr>
              <w:pStyle w:val="Tabell"/>
            </w:pPr>
            <w:r w:rsidRPr="009F118D">
              <w:t>Försvarets materielverk</w:t>
            </w:r>
          </w:p>
        </w:tc>
        <w:tc>
          <w:tcPr>
            <w:tcW w:w="885" w:type="pct"/>
            <w:noWrap/>
            <w:hideMark/>
          </w:tcPr>
          <w:p w14:paraId="41223DB0" w14:textId="77777777" w:rsidR="005B1647" w:rsidRPr="009F118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F118D">
              <w:t>1 591</w:t>
            </w:r>
          </w:p>
        </w:tc>
        <w:tc>
          <w:tcPr>
            <w:tcW w:w="705" w:type="pct"/>
            <w:noWrap/>
            <w:hideMark/>
          </w:tcPr>
          <w:p w14:paraId="59A55EE1" w14:textId="77777777" w:rsidR="005B1647" w:rsidRPr="009F118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F118D">
              <w:t>3 462</w:t>
            </w:r>
          </w:p>
        </w:tc>
      </w:tr>
      <w:tr w:rsidR="00155607" w14:paraId="19B593A0" w14:textId="77777777" w:rsidTr="00D22B09">
        <w:trPr>
          <w:trHeight w:val="170"/>
        </w:trPr>
        <w:tc>
          <w:tcPr>
            <w:cnfStyle w:val="001000000000" w:firstRow="0" w:lastRow="0" w:firstColumn="1" w:lastColumn="0" w:oddVBand="0" w:evenVBand="0" w:oddHBand="0" w:evenHBand="0" w:firstRowFirstColumn="0" w:firstRowLastColumn="0" w:lastRowFirstColumn="0" w:lastRowLastColumn="0"/>
            <w:tcW w:w="3410" w:type="pct"/>
            <w:noWrap/>
            <w:hideMark/>
          </w:tcPr>
          <w:p w14:paraId="01C783CF" w14:textId="77777777" w:rsidR="005B1647" w:rsidRPr="009F118D" w:rsidRDefault="005B1647" w:rsidP="005B1647">
            <w:pPr>
              <w:pStyle w:val="Tabell"/>
            </w:pPr>
            <w:r w:rsidRPr="009F118D">
              <w:t>Malmö universitet</w:t>
            </w:r>
          </w:p>
        </w:tc>
        <w:tc>
          <w:tcPr>
            <w:tcW w:w="885" w:type="pct"/>
            <w:noWrap/>
            <w:hideMark/>
          </w:tcPr>
          <w:p w14:paraId="5E1856F1" w14:textId="77777777" w:rsidR="005B1647" w:rsidRPr="009F118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F118D">
              <w:t>1 485</w:t>
            </w:r>
          </w:p>
        </w:tc>
        <w:tc>
          <w:tcPr>
            <w:tcW w:w="705" w:type="pct"/>
            <w:noWrap/>
            <w:hideMark/>
          </w:tcPr>
          <w:p w14:paraId="66CC44FA" w14:textId="77777777" w:rsidR="005B1647" w:rsidRPr="009F118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F118D">
              <w:t>1 406</w:t>
            </w:r>
          </w:p>
        </w:tc>
      </w:tr>
      <w:tr w:rsidR="00155607" w14:paraId="65ED1C64" w14:textId="77777777" w:rsidTr="00D22B09">
        <w:trPr>
          <w:trHeight w:val="170"/>
        </w:trPr>
        <w:tc>
          <w:tcPr>
            <w:cnfStyle w:val="001000000000" w:firstRow="0" w:lastRow="0" w:firstColumn="1" w:lastColumn="0" w:oddVBand="0" w:evenVBand="0" w:oddHBand="0" w:evenHBand="0" w:firstRowFirstColumn="0" w:firstRowLastColumn="0" w:lastRowFirstColumn="0" w:lastRowLastColumn="0"/>
            <w:tcW w:w="3410" w:type="pct"/>
            <w:noWrap/>
            <w:hideMark/>
          </w:tcPr>
          <w:p w14:paraId="35D9CDF2" w14:textId="77777777" w:rsidR="005B1647" w:rsidRPr="009F118D" w:rsidRDefault="005B1647" w:rsidP="005B1647">
            <w:pPr>
              <w:pStyle w:val="Tabell"/>
            </w:pPr>
            <w:r w:rsidRPr="009F118D">
              <w:t>Statens jordbruksverk</w:t>
            </w:r>
          </w:p>
        </w:tc>
        <w:tc>
          <w:tcPr>
            <w:tcW w:w="885" w:type="pct"/>
            <w:noWrap/>
            <w:hideMark/>
          </w:tcPr>
          <w:p w14:paraId="7FBE8D29" w14:textId="77777777" w:rsidR="005B1647" w:rsidRPr="009F118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F118D">
              <w:t>1 461</w:t>
            </w:r>
          </w:p>
        </w:tc>
        <w:tc>
          <w:tcPr>
            <w:tcW w:w="705" w:type="pct"/>
            <w:noWrap/>
            <w:hideMark/>
          </w:tcPr>
          <w:p w14:paraId="4C3A4C57" w14:textId="77777777" w:rsidR="005B1647" w:rsidRPr="009F118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F118D">
              <w:t>1 424</w:t>
            </w:r>
          </w:p>
        </w:tc>
      </w:tr>
      <w:tr w:rsidR="00155607" w14:paraId="54671C2B" w14:textId="77777777" w:rsidTr="00D22B09">
        <w:trPr>
          <w:trHeight w:val="170"/>
        </w:trPr>
        <w:tc>
          <w:tcPr>
            <w:cnfStyle w:val="001000000000" w:firstRow="0" w:lastRow="0" w:firstColumn="1" w:lastColumn="0" w:oddVBand="0" w:evenVBand="0" w:oddHBand="0" w:evenHBand="0" w:firstRowFirstColumn="0" w:firstRowLastColumn="0" w:lastRowFirstColumn="0" w:lastRowLastColumn="0"/>
            <w:tcW w:w="3410" w:type="pct"/>
            <w:noWrap/>
            <w:hideMark/>
          </w:tcPr>
          <w:p w14:paraId="619D9B28" w14:textId="77777777" w:rsidR="005B1647" w:rsidRPr="009F118D" w:rsidRDefault="005B1647" w:rsidP="005B1647">
            <w:pPr>
              <w:pStyle w:val="Tabell"/>
            </w:pPr>
            <w:r w:rsidRPr="009F118D">
              <w:t>Luleå tekniska universitet</w:t>
            </w:r>
          </w:p>
        </w:tc>
        <w:tc>
          <w:tcPr>
            <w:tcW w:w="885" w:type="pct"/>
            <w:noWrap/>
            <w:hideMark/>
          </w:tcPr>
          <w:p w14:paraId="76562DF6" w14:textId="77777777" w:rsidR="005B1647" w:rsidRPr="009F118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F118D">
              <w:t>1 365</w:t>
            </w:r>
          </w:p>
        </w:tc>
        <w:tc>
          <w:tcPr>
            <w:tcW w:w="705" w:type="pct"/>
            <w:noWrap/>
            <w:hideMark/>
          </w:tcPr>
          <w:p w14:paraId="632E2DCD" w14:textId="77777777" w:rsidR="005B1647" w:rsidRPr="009F118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F118D">
              <w:t>1 341</w:t>
            </w:r>
          </w:p>
        </w:tc>
      </w:tr>
      <w:tr w:rsidR="00155607" w14:paraId="12B0706C" w14:textId="77777777" w:rsidTr="00D22B09">
        <w:trPr>
          <w:trHeight w:val="170"/>
        </w:trPr>
        <w:tc>
          <w:tcPr>
            <w:cnfStyle w:val="001000000000" w:firstRow="0" w:lastRow="0" w:firstColumn="1" w:lastColumn="0" w:oddVBand="0" w:evenVBand="0" w:oddHBand="0" w:evenHBand="0" w:firstRowFirstColumn="0" w:firstRowLastColumn="0" w:lastRowFirstColumn="0" w:lastRowLastColumn="0"/>
            <w:tcW w:w="3410" w:type="pct"/>
            <w:noWrap/>
            <w:hideMark/>
          </w:tcPr>
          <w:p w14:paraId="7E2C8A09" w14:textId="77777777" w:rsidR="005B1647" w:rsidRPr="009F118D" w:rsidRDefault="005B1647" w:rsidP="005B1647">
            <w:pPr>
              <w:pStyle w:val="Tabell"/>
            </w:pPr>
            <w:r w:rsidRPr="009F118D">
              <w:t>Örebro universitet</w:t>
            </w:r>
          </w:p>
        </w:tc>
        <w:tc>
          <w:tcPr>
            <w:tcW w:w="885" w:type="pct"/>
            <w:noWrap/>
            <w:hideMark/>
          </w:tcPr>
          <w:p w14:paraId="0DB888AA" w14:textId="77777777" w:rsidR="005B1647" w:rsidRPr="009F118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F118D">
              <w:t>1 313</w:t>
            </w:r>
          </w:p>
        </w:tc>
        <w:tc>
          <w:tcPr>
            <w:tcW w:w="705" w:type="pct"/>
            <w:noWrap/>
            <w:hideMark/>
          </w:tcPr>
          <w:p w14:paraId="7B5F8BF0" w14:textId="77777777" w:rsidR="005B1647" w:rsidRPr="009F118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F118D">
              <w:t>1 208</w:t>
            </w:r>
          </w:p>
        </w:tc>
      </w:tr>
      <w:tr w:rsidR="00155607" w14:paraId="15D587B3" w14:textId="77777777" w:rsidTr="00D22B09">
        <w:trPr>
          <w:trHeight w:val="170"/>
        </w:trPr>
        <w:tc>
          <w:tcPr>
            <w:cnfStyle w:val="001000000000" w:firstRow="0" w:lastRow="0" w:firstColumn="1" w:lastColumn="0" w:oddVBand="0" w:evenVBand="0" w:oddHBand="0" w:evenHBand="0" w:firstRowFirstColumn="0" w:firstRowLastColumn="0" w:lastRowFirstColumn="0" w:lastRowLastColumn="0"/>
            <w:tcW w:w="3410" w:type="pct"/>
            <w:noWrap/>
            <w:hideMark/>
          </w:tcPr>
          <w:p w14:paraId="5EB6BAB0" w14:textId="77777777" w:rsidR="005B1647" w:rsidRPr="009F118D" w:rsidRDefault="005B1647" w:rsidP="005B1647">
            <w:pPr>
              <w:pStyle w:val="Tabell"/>
            </w:pPr>
            <w:r w:rsidRPr="009F118D">
              <w:t>Åklagarmyndigheten</w:t>
            </w:r>
          </w:p>
        </w:tc>
        <w:tc>
          <w:tcPr>
            <w:tcW w:w="885" w:type="pct"/>
            <w:noWrap/>
            <w:hideMark/>
          </w:tcPr>
          <w:p w14:paraId="2324EC5F" w14:textId="77777777" w:rsidR="005B1647" w:rsidRPr="009F118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F118D">
              <w:t>1 264</w:t>
            </w:r>
          </w:p>
        </w:tc>
        <w:tc>
          <w:tcPr>
            <w:tcW w:w="705" w:type="pct"/>
            <w:noWrap/>
            <w:hideMark/>
          </w:tcPr>
          <w:p w14:paraId="5A8CCAB5" w14:textId="77777777" w:rsidR="005B1647" w:rsidRPr="009F118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F118D">
              <w:t>1 238</w:t>
            </w:r>
          </w:p>
        </w:tc>
      </w:tr>
      <w:tr w:rsidR="00155607" w14:paraId="3BC394CD" w14:textId="77777777" w:rsidTr="00D22B09">
        <w:trPr>
          <w:trHeight w:val="170"/>
        </w:trPr>
        <w:tc>
          <w:tcPr>
            <w:cnfStyle w:val="001000000000" w:firstRow="0" w:lastRow="0" w:firstColumn="1" w:lastColumn="0" w:oddVBand="0" w:evenVBand="0" w:oddHBand="0" w:evenHBand="0" w:firstRowFirstColumn="0" w:firstRowLastColumn="0" w:lastRowFirstColumn="0" w:lastRowLastColumn="0"/>
            <w:tcW w:w="3410" w:type="pct"/>
            <w:noWrap/>
            <w:hideMark/>
          </w:tcPr>
          <w:p w14:paraId="28C9F6B1" w14:textId="77777777" w:rsidR="005B1647" w:rsidRPr="009F118D" w:rsidRDefault="005B1647" w:rsidP="005B1647">
            <w:pPr>
              <w:pStyle w:val="Tabell"/>
            </w:pPr>
            <w:r w:rsidRPr="009F118D">
              <w:t>Pensionsmyndigheten</w:t>
            </w:r>
          </w:p>
        </w:tc>
        <w:tc>
          <w:tcPr>
            <w:tcW w:w="885" w:type="pct"/>
            <w:noWrap/>
            <w:hideMark/>
          </w:tcPr>
          <w:p w14:paraId="6709B2AC" w14:textId="77777777" w:rsidR="005B1647" w:rsidRPr="009F118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F118D">
              <w:t>1 180</w:t>
            </w:r>
          </w:p>
        </w:tc>
        <w:tc>
          <w:tcPr>
            <w:tcW w:w="705" w:type="pct"/>
            <w:noWrap/>
            <w:hideMark/>
          </w:tcPr>
          <w:p w14:paraId="7A187089" w14:textId="77777777" w:rsidR="005B1647" w:rsidRPr="009F118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F118D">
              <w:t>1 069</w:t>
            </w:r>
          </w:p>
        </w:tc>
      </w:tr>
      <w:tr w:rsidR="00155607" w14:paraId="59304DD8" w14:textId="77777777" w:rsidTr="00D22B09">
        <w:trPr>
          <w:trHeight w:val="170"/>
        </w:trPr>
        <w:tc>
          <w:tcPr>
            <w:cnfStyle w:val="001000000000" w:firstRow="0" w:lastRow="0" w:firstColumn="1" w:lastColumn="0" w:oddVBand="0" w:evenVBand="0" w:oddHBand="0" w:evenHBand="0" w:firstRowFirstColumn="0" w:firstRowLastColumn="0" w:lastRowFirstColumn="0" w:lastRowLastColumn="0"/>
            <w:tcW w:w="3410" w:type="pct"/>
            <w:noWrap/>
            <w:hideMark/>
          </w:tcPr>
          <w:p w14:paraId="64FA2347" w14:textId="77777777" w:rsidR="005B1647" w:rsidRPr="009F118D" w:rsidRDefault="005B1647" w:rsidP="005B1647">
            <w:pPr>
              <w:pStyle w:val="Tabell"/>
            </w:pPr>
            <w:r w:rsidRPr="009F118D">
              <w:t>Myndigheten för samhällsskydd och beredskap</w:t>
            </w:r>
          </w:p>
        </w:tc>
        <w:tc>
          <w:tcPr>
            <w:tcW w:w="885" w:type="pct"/>
            <w:noWrap/>
            <w:hideMark/>
          </w:tcPr>
          <w:p w14:paraId="6B284EA1" w14:textId="77777777" w:rsidR="005B1647" w:rsidRPr="009F118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F118D">
              <w:t>1 107</w:t>
            </w:r>
          </w:p>
        </w:tc>
        <w:tc>
          <w:tcPr>
            <w:tcW w:w="705" w:type="pct"/>
            <w:noWrap/>
            <w:hideMark/>
          </w:tcPr>
          <w:p w14:paraId="045D6FA7" w14:textId="77777777" w:rsidR="005B1647" w:rsidRPr="009F118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F118D">
              <w:t>1 051</w:t>
            </w:r>
          </w:p>
        </w:tc>
      </w:tr>
      <w:tr w:rsidR="00155607" w14:paraId="2D273B5A" w14:textId="77777777" w:rsidTr="00D22B09">
        <w:trPr>
          <w:trHeight w:val="170"/>
        </w:trPr>
        <w:tc>
          <w:tcPr>
            <w:cnfStyle w:val="001000000000" w:firstRow="0" w:lastRow="0" w:firstColumn="1" w:lastColumn="0" w:oddVBand="0" w:evenVBand="0" w:oddHBand="0" w:evenHBand="0" w:firstRowFirstColumn="0" w:firstRowLastColumn="0" w:lastRowFirstColumn="0" w:lastRowLastColumn="0"/>
            <w:tcW w:w="3410" w:type="pct"/>
            <w:noWrap/>
            <w:hideMark/>
          </w:tcPr>
          <w:p w14:paraId="490E68FF" w14:textId="77777777" w:rsidR="005B1647" w:rsidRPr="009F118D" w:rsidRDefault="005B1647" w:rsidP="005B1647">
            <w:pPr>
              <w:pStyle w:val="Tabell"/>
            </w:pPr>
            <w:r w:rsidRPr="009F118D">
              <w:t>Karlstads universitet</w:t>
            </w:r>
          </w:p>
        </w:tc>
        <w:tc>
          <w:tcPr>
            <w:tcW w:w="885" w:type="pct"/>
            <w:noWrap/>
            <w:hideMark/>
          </w:tcPr>
          <w:p w14:paraId="48DECBE3" w14:textId="77777777" w:rsidR="005B1647" w:rsidRPr="009F118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F118D">
              <w:t>1 065</w:t>
            </w:r>
          </w:p>
        </w:tc>
        <w:tc>
          <w:tcPr>
            <w:tcW w:w="705" w:type="pct"/>
            <w:noWrap/>
            <w:hideMark/>
          </w:tcPr>
          <w:p w14:paraId="2640A7B9" w14:textId="77777777" w:rsidR="005B1647" w:rsidRPr="009F118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F118D">
              <w:t>1 032</w:t>
            </w:r>
          </w:p>
        </w:tc>
      </w:tr>
      <w:tr w:rsidR="00155607" w14:paraId="551CA40A" w14:textId="77777777" w:rsidTr="00D22B09">
        <w:trPr>
          <w:trHeight w:val="170"/>
        </w:trPr>
        <w:tc>
          <w:tcPr>
            <w:cnfStyle w:val="001000000000" w:firstRow="0" w:lastRow="0" w:firstColumn="1" w:lastColumn="0" w:oddVBand="0" w:evenVBand="0" w:oddHBand="0" w:evenHBand="0" w:firstRowFirstColumn="0" w:firstRowLastColumn="0" w:lastRowFirstColumn="0" w:lastRowLastColumn="0"/>
            <w:tcW w:w="3410" w:type="pct"/>
            <w:noWrap/>
            <w:hideMark/>
          </w:tcPr>
          <w:p w14:paraId="562023EB" w14:textId="77777777" w:rsidR="005B1647" w:rsidRPr="009F118D" w:rsidRDefault="005B1647" w:rsidP="005B1647">
            <w:pPr>
              <w:pStyle w:val="Tabell"/>
            </w:pPr>
            <w:r w:rsidRPr="009F118D">
              <w:t>Specialpedagogiska skolmyndigheten</w:t>
            </w:r>
          </w:p>
        </w:tc>
        <w:tc>
          <w:tcPr>
            <w:tcW w:w="885" w:type="pct"/>
            <w:noWrap/>
            <w:hideMark/>
          </w:tcPr>
          <w:p w14:paraId="2A0ECA4F" w14:textId="77777777" w:rsidR="005B1647" w:rsidRPr="009F118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F118D">
              <w:t>1 045</w:t>
            </w:r>
          </w:p>
        </w:tc>
        <w:tc>
          <w:tcPr>
            <w:tcW w:w="705" w:type="pct"/>
            <w:noWrap/>
            <w:hideMark/>
          </w:tcPr>
          <w:p w14:paraId="14740DAC" w14:textId="77777777" w:rsidR="005B1647" w:rsidRPr="009F118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F118D">
              <w:t>917</w:t>
            </w:r>
          </w:p>
        </w:tc>
      </w:tr>
      <w:tr w:rsidR="00155607" w14:paraId="46CE0440" w14:textId="77777777" w:rsidTr="00D22B09">
        <w:trPr>
          <w:trHeight w:val="170"/>
        </w:trPr>
        <w:tc>
          <w:tcPr>
            <w:cnfStyle w:val="001000000000" w:firstRow="0" w:lastRow="0" w:firstColumn="1" w:lastColumn="0" w:oddVBand="0" w:evenVBand="0" w:oddHBand="0" w:evenHBand="0" w:firstRowFirstColumn="0" w:firstRowLastColumn="0" w:lastRowFirstColumn="0" w:lastRowLastColumn="0"/>
            <w:tcW w:w="3410" w:type="pct"/>
            <w:noWrap/>
            <w:hideMark/>
          </w:tcPr>
          <w:p w14:paraId="1DBC1A56" w14:textId="77777777" w:rsidR="005B1647" w:rsidRPr="009F118D" w:rsidRDefault="005B1647" w:rsidP="005B1647">
            <w:pPr>
              <w:pStyle w:val="Tabell"/>
            </w:pPr>
            <w:r w:rsidRPr="009F118D">
              <w:t>Statistiska centralbyrån</w:t>
            </w:r>
          </w:p>
        </w:tc>
        <w:tc>
          <w:tcPr>
            <w:tcW w:w="885" w:type="pct"/>
            <w:noWrap/>
            <w:hideMark/>
          </w:tcPr>
          <w:p w14:paraId="544B0B1D" w14:textId="77777777" w:rsidR="005B1647" w:rsidRPr="009F118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F118D">
              <w:t>1 044</w:t>
            </w:r>
          </w:p>
        </w:tc>
        <w:tc>
          <w:tcPr>
            <w:tcW w:w="705" w:type="pct"/>
            <w:noWrap/>
            <w:hideMark/>
          </w:tcPr>
          <w:p w14:paraId="5DF64860" w14:textId="77777777" w:rsidR="005B1647" w:rsidRPr="009F118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F118D">
              <w:t>1 059</w:t>
            </w:r>
          </w:p>
        </w:tc>
      </w:tr>
      <w:tr w:rsidR="00155607" w14:paraId="6885E550" w14:textId="77777777" w:rsidTr="00D22B09">
        <w:trPr>
          <w:trHeight w:val="170"/>
        </w:trPr>
        <w:tc>
          <w:tcPr>
            <w:cnfStyle w:val="001000000000" w:firstRow="0" w:lastRow="0" w:firstColumn="1" w:lastColumn="0" w:oddVBand="0" w:evenVBand="0" w:oddHBand="0" w:evenHBand="0" w:firstRowFirstColumn="0" w:firstRowLastColumn="0" w:lastRowFirstColumn="0" w:lastRowLastColumn="0"/>
            <w:tcW w:w="3410" w:type="pct"/>
            <w:noWrap/>
            <w:hideMark/>
          </w:tcPr>
          <w:p w14:paraId="53A62DAE" w14:textId="77777777" w:rsidR="005B1647" w:rsidRPr="009F118D" w:rsidRDefault="005B1647" w:rsidP="005B1647">
            <w:pPr>
              <w:pStyle w:val="Tabell"/>
            </w:pPr>
            <w:r w:rsidRPr="009F118D">
              <w:t>Skogsstyrelsen</w:t>
            </w:r>
          </w:p>
        </w:tc>
        <w:tc>
          <w:tcPr>
            <w:tcW w:w="885" w:type="pct"/>
            <w:noWrap/>
            <w:hideMark/>
          </w:tcPr>
          <w:p w14:paraId="293360BA" w14:textId="77777777" w:rsidR="005B1647" w:rsidRPr="009F118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F118D">
              <w:t>781</w:t>
            </w:r>
          </w:p>
        </w:tc>
        <w:tc>
          <w:tcPr>
            <w:tcW w:w="705" w:type="pct"/>
            <w:noWrap/>
            <w:hideMark/>
          </w:tcPr>
          <w:p w14:paraId="3312845B" w14:textId="77777777" w:rsidR="005B1647" w:rsidRPr="009F118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F118D">
              <w:t>1 703</w:t>
            </w:r>
          </w:p>
        </w:tc>
      </w:tr>
      <w:tr w:rsidR="00155607" w14:paraId="73BB14A3" w14:textId="77777777" w:rsidTr="00D22B09">
        <w:trPr>
          <w:trHeight w:val="170"/>
        </w:trPr>
        <w:tc>
          <w:tcPr>
            <w:cnfStyle w:val="001000000000" w:firstRow="0" w:lastRow="0" w:firstColumn="1" w:lastColumn="0" w:oddVBand="0" w:evenVBand="0" w:oddHBand="0" w:evenHBand="0" w:firstRowFirstColumn="0" w:firstRowLastColumn="0" w:lastRowFirstColumn="0" w:lastRowLastColumn="0"/>
            <w:tcW w:w="3410" w:type="pct"/>
            <w:noWrap/>
            <w:hideMark/>
          </w:tcPr>
          <w:p w14:paraId="0B0F681A" w14:textId="77777777" w:rsidR="005B1647" w:rsidRPr="00962A40" w:rsidRDefault="005B1647" w:rsidP="005B1647">
            <w:pPr>
              <w:pStyle w:val="Tabell"/>
              <w:rPr>
                <w:i/>
                <w:iCs/>
              </w:rPr>
            </w:pPr>
            <w:r w:rsidRPr="00962A40">
              <w:rPr>
                <w:i/>
                <w:iCs/>
              </w:rPr>
              <w:t>Affärsverk</w:t>
            </w:r>
          </w:p>
        </w:tc>
        <w:tc>
          <w:tcPr>
            <w:tcW w:w="885" w:type="pct"/>
            <w:noWrap/>
            <w:hideMark/>
          </w:tcPr>
          <w:p w14:paraId="69195AA0" w14:textId="77777777" w:rsidR="005B1647" w:rsidRPr="009F118D"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705" w:type="pct"/>
            <w:noWrap/>
            <w:hideMark/>
          </w:tcPr>
          <w:p w14:paraId="0CB69A46" w14:textId="77777777" w:rsidR="005B1647" w:rsidRPr="009F118D"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r>
      <w:tr w:rsidR="00155607" w14:paraId="6B13A49A" w14:textId="77777777" w:rsidTr="00D22B09">
        <w:trPr>
          <w:trHeight w:val="170"/>
        </w:trPr>
        <w:tc>
          <w:tcPr>
            <w:cnfStyle w:val="001000000000" w:firstRow="0" w:lastRow="0" w:firstColumn="1" w:lastColumn="0" w:oddVBand="0" w:evenVBand="0" w:oddHBand="0" w:evenHBand="0" w:firstRowFirstColumn="0" w:firstRowLastColumn="0" w:lastRowFirstColumn="0" w:lastRowLastColumn="0"/>
            <w:tcW w:w="3410" w:type="pct"/>
            <w:noWrap/>
            <w:hideMark/>
          </w:tcPr>
          <w:p w14:paraId="14DE2F2E" w14:textId="77777777" w:rsidR="005B1647" w:rsidRPr="009F118D" w:rsidRDefault="005B1647" w:rsidP="005B1647">
            <w:pPr>
              <w:pStyle w:val="Tabell"/>
            </w:pPr>
            <w:r w:rsidRPr="009F118D">
              <w:t>Sjöfartsverket</w:t>
            </w:r>
          </w:p>
        </w:tc>
        <w:tc>
          <w:tcPr>
            <w:tcW w:w="885" w:type="pct"/>
            <w:noWrap/>
            <w:hideMark/>
          </w:tcPr>
          <w:p w14:paraId="2AC4B860" w14:textId="77777777" w:rsidR="005B1647" w:rsidRPr="009F118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F118D">
              <w:t>1 109</w:t>
            </w:r>
          </w:p>
        </w:tc>
        <w:tc>
          <w:tcPr>
            <w:tcW w:w="705" w:type="pct"/>
            <w:noWrap/>
            <w:hideMark/>
          </w:tcPr>
          <w:p w14:paraId="57E20B59" w14:textId="77777777" w:rsidR="005B1647" w:rsidRPr="009F118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F118D">
              <w:t>1 080</w:t>
            </w:r>
          </w:p>
        </w:tc>
      </w:tr>
      <w:tr w:rsidR="00155607" w14:paraId="6B9E9DA8" w14:textId="77777777" w:rsidTr="00D22B09">
        <w:trPr>
          <w:trHeight w:val="170"/>
        </w:trPr>
        <w:tc>
          <w:tcPr>
            <w:cnfStyle w:val="001000000000" w:firstRow="0" w:lastRow="0" w:firstColumn="1" w:lastColumn="0" w:oddVBand="0" w:evenVBand="0" w:oddHBand="0" w:evenHBand="0" w:firstRowFirstColumn="0" w:firstRowLastColumn="0" w:lastRowFirstColumn="0" w:lastRowLastColumn="0"/>
            <w:tcW w:w="3410" w:type="pct"/>
            <w:noWrap/>
            <w:hideMark/>
          </w:tcPr>
          <w:p w14:paraId="6EC93739" w14:textId="77777777" w:rsidR="005B1647" w:rsidRPr="009F118D" w:rsidRDefault="005B1647" w:rsidP="005B1647">
            <w:pPr>
              <w:pStyle w:val="Tabell"/>
            </w:pPr>
            <w:r w:rsidRPr="009F118D">
              <w:t>Luftfartsverket</w:t>
            </w:r>
          </w:p>
        </w:tc>
        <w:tc>
          <w:tcPr>
            <w:tcW w:w="885" w:type="pct"/>
            <w:noWrap/>
            <w:hideMark/>
          </w:tcPr>
          <w:p w14:paraId="385871D4" w14:textId="77777777" w:rsidR="005B1647" w:rsidRPr="009F118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F118D">
              <w:t>992</w:t>
            </w:r>
          </w:p>
        </w:tc>
        <w:tc>
          <w:tcPr>
            <w:tcW w:w="705" w:type="pct"/>
            <w:noWrap/>
            <w:hideMark/>
          </w:tcPr>
          <w:p w14:paraId="3413B00D" w14:textId="77777777" w:rsidR="005B1647" w:rsidRPr="009F118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F118D">
              <w:t>982</w:t>
            </w:r>
          </w:p>
        </w:tc>
      </w:tr>
      <w:tr w:rsidR="00155607" w14:paraId="3F131DA8" w14:textId="77777777" w:rsidTr="00D22B09">
        <w:trPr>
          <w:trHeight w:val="170"/>
        </w:trPr>
        <w:tc>
          <w:tcPr>
            <w:cnfStyle w:val="001000000000" w:firstRow="0" w:lastRow="0" w:firstColumn="1" w:lastColumn="0" w:oddVBand="0" w:evenVBand="0" w:oddHBand="0" w:evenHBand="0" w:firstRowFirstColumn="0" w:firstRowLastColumn="0" w:lastRowFirstColumn="0" w:lastRowLastColumn="0"/>
            <w:tcW w:w="3410" w:type="pct"/>
            <w:noWrap/>
            <w:hideMark/>
          </w:tcPr>
          <w:p w14:paraId="5DF354B3" w14:textId="77777777" w:rsidR="005B1647" w:rsidRPr="009F118D" w:rsidRDefault="005B1647" w:rsidP="005B1647">
            <w:pPr>
              <w:pStyle w:val="Tabell"/>
            </w:pPr>
            <w:r w:rsidRPr="009F118D">
              <w:t>Svenska kraftnät</w:t>
            </w:r>
          </w:p>
        </w:tc>
        <w:tc>
          <w:tcPr>
            <w:tcW w:w="885" w:type="pct"/>
            <w:noWrap/>
            <w:hideMark/>
          </w:tcPr>
          <w:p w14:paraId="5B053A4E" w14:textId="77777777" w:rsidR="005B1647" w:rsidRPr="009F118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F118D">
              <w:t>638</w:t>
            </w:r>
          </w:p>
        </w:tc>
        <w:tc>
          <w:tcPr>
            <w:tcW w:w="705" w:type="pct"/>
            <w:noWrap/>
            <w:hideMark/>
          </w:tcPr>
          <w:p w14:paraId="729AB606" w14:textId="77777777" w:rsidR="005B1647" w:rsidRPr="009F118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F118D">
              <w:t>608</w:t>
            </w:r>
          </w:p>
        </w:tc>
      </w:tr>
      <w:tr w:rsidR="00155607" w14:paraId="5B6597F6" w14:textId="77777777" w:rsidTr="00D22B09">
        <w:trPr>
          <w:trHeight w:val="170"/>
        </w:trPr>
        <w:tc>
          <w:tcPr>
            <w:cnfStyle w:val="001000000000" w:firstRow="0" w:lastRow="0" w:firstColumn="1" w:lastColumn="0" w:oddVBand="0" w:evenVBand="0" w:oddHBand="0" w:evenHBand="0" w:firstRowFirstColumn="0" w:firstRowLastColumn="0" w:lastRowFirstColumn="0" w:lastRowLastColumn="0"/>
            <w:tcW w:w="3410" w:type="pct"/>
            <w:noWrap/>
            <w:hideMark/>
          </w:tcPr>
          <w:p w14:paraId="3D567914" w14:textId="77777777" w:rsidR="005B1647" w:rsidRPr="009F118D" w:rsidRDefault="005B1647" w:rsidP="005B1647">
            <w:pPr>
              <w:pStyle w:val="Tabell"/>
            </w:pPr>
            <w:r w:rsidRPr="009F118D">
              <w:t>Övriga myndigheter</w:t>
            </w:r>
          </w:p>
        </w:tc>
        <w:tc>
          <w:tcPr>
            <w:tcW w:w="885" w:type="pct"/>
            <w:noWrap/>
            <w:hideMark/>
          </w:tcPr>
          <w:p w14:paraId="396FCDE1" w14:textId="77777777" w:rsidR="005B1647" w:rsidRPr="009F118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F118D">
              <w:t>38 987</w:t>
            </w:r>
          </w:p>
        </w:tc>
        <w:tc>
          <w:tcPr>
            <w:tcW w:w="705" w:type="pct"/>
            <w:noWrap/>
            <w:hideMark/>
          </w:tcPr>
          <w:p w14:paraId="113A13DF" w14:textId="77777777" w:rsidR="005B1647" w:rsidRPr="009F118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F118D">
              <w:t>37 687</w:t>
            </w:r>
          </w:p>
        </w:tc>
      </w:tr>
      <w:tr w:rsidR="00155607" w:rsidRPr="00D22B09" w14:paraId="6383A1B7" w14:textId="77777777" w:rsidTr="00D22B09">
        <w:trPr>
          <w:cnfStyle w:val="010000000000" w:firstRow="0" w:lastRow="1" w:firstColumn="0" w:lastColumn="0" w:oddVBand="0" w:evenVBand="0" w:oddHBand="0" w:evenHBand="0" w:firstRowFirstColumn="0" w:firstRowLastColumn="0" w:lastRowFirstColumn="0" w:lastRowLastColumn="0"/>
          <w:trHeight w:val="170"/>
        </w:trPr>
        <w:tc>
          <w:tcPr>
            <w:cnfStyle w:val="001000000000" w:firstRow="0" w:lastRow="0" w:firstColumn="1" w:lastColumn="0" w:oddVBand="0" w:evenVBand="0" w:oddHBand="0" w:evenHBand="0" w:firstRowFirstColumn="0" w:firstRowLastColumn="0" w:lastRowFirstColumn="0" w:lastRowLastColumn="0"/>
            <w:tcW w:w="3410" w:type="pct"/>
            <w:noWrap/>
            <w:hideMark/>
          </w:tcPr>
          <w:p w14:paraId="68BD6984" w14:textId="77777777" w:rsidR="005B1647" w:rsidRPr="00D22B09" w:rsidRDefault="005B1647" w:rsidP="00D22B09">
            <w:pPr>
              <w:pStyle w:val="Tabell"/>
            </w:pPr>
            <w:r w:rsidRPr="00D22B09">
              <w:t>Totalt</w:t>
            </w:r>
          </w:p>
        </w:tc>
        <w:tc>
          <w:tcPr>
            <w:tcW w:w="885" w:type="pct"/>
            <w:noWrap/>
            <w:hideMark/>
          </w:tcPr>
          <w:p w14:paraId="4585E9B5" w14:textId="77777777" w:rsidR="005B1647" w:rsidRPr="00D22B09" w:rsidRDefault="005B1647" w:rsidP="005B1647">
            <w:pPr>
              <w:pStyle w:val="Tabell"/>
              <w:cnfStyle w:val="010000000000" w:firstRow="0" w:lastRow="1" w:firstColumn="0" w:lastColumn="0" w:oddVBand="0" w:evenVBand="0" w:oddHBand="0" w:evenHBand="0" w:firstRowFirstColumn="0" w:firstRowLastColumn="0" w:lastRowFirstColumn="0" w:lastRowLastColumn="0"/>
            </w:pPr>
            <w:r w:rsidRPr="00D22B09">
              <w:t>227 185</w:t>
            </w:r>
          </w:p>
        </w:tc>
        <w:tc>
          <w:tcPr>
            <w:tcW w:w="705" w:type="pct"/>
            <w:noWrap/>
            <w:hideMark/>
          </w:tcPr>
          <w:p w14:paraId="3D63AF27" w14:textId="77777777" w:rsidR="005B1647" w:rsidRPr="00D22B09" w:rsidRDefault="005B1647" w:rsidP="005B1647">
            <w:pPr>
              <w:pStyle w:val="Tabell"/>
              <w:cnfStyle w:val="010000000000" w:firstRow="0" w:lastRow="1" w:firstColumn="0" w:lastColumn="0" w:oddVBand="0" w:evenVBand="0" w:oddHBand="0" w:evenHBand="0" w:firstRowFirstColumn="0" w:firstRowLastColumn="0" w:lastRowFirstColumn="0" w:lastRowLastColumn="0"/>
            </w:pPr>
            <w:r w:rsidRPr="00D22B09">
              <w:t>225 995</w:t>
            </w:r>
          </w:p>
        </w:tc>
      </w:tr>
    </w:tbl>
    <w:p w14:paraId="6B2F0CF5" w14:textId="18D79637" w:rsidR="005B1647" w:rsidRDefault="005B1647" w:rsidP="005B1647">
      <w:pPr>
        <w:pStyle w:val="Brdtext"/>
        <w:spacing w:before="160"/>
      </w:pPr>
      <w:r>
        <w:t>Måttet årsarbetskrafter ska visa de anställdas arbetsvolym under ett räkenskapsår räknat i antalet heltidstjänster. Som anställd räknas inte den som är uppdragstagare (konsult) även om denna arbetar med samma uppgifter som anställda. Anställda i utlandet, vars löner betalas med myndighetens medel, ska ingå när antalet årsarbets</w:t>
      </w:r>
      <w:r>
        <w:softHyphen/>
        <w:t>krafter räknas fram. Den arbetstid som räknas in ska vara den tid som myndigheten utbetalt lön eller annan ersättning för i utbyte mot arbete. Omräkning till heltids</w:t>
      </w:r>
      <w:r>
        <w:softHyphen/>
        <w:t xml:space="preserve">tjänster innebär att deltidsanställd personal ingår i summa antal årsarbetskrafter med den procentandel av en heltidstjänst som deras tjänstgöring utgör. Uppgifterna i </w:t>
      </w:r>
      <w:r>
        <w:lastRenderedPageBreak/>
        <w:t>tabellen bygger på myndigheternas rapportering i statens informationssystem Hermes. Under 2019 ökade antalet årsarbetskrafter totalt med 1 190 vilket motsvarar 0,5 procent.</w:t>
      </w:r>
    </w:p>
    <w:p w14:paraId="0710F9E2" w14:textId="79F749BF" w:rsidR="005B1647" w:rsidRDefault="005B1647" w:rsidP="005B1647">
      <w:pPr>
        <w:pStyle w:val="Brdtext"/>
      </w:pPr>
      <w:r>
        <w:t>Hos Skogsstyrelsen minskade antal årsarbetskrafter från 1 703 till 781 vilket motsvarar 54,1 procent. Minskningen beror på att Skogsstyrelsens regeringsuppdrag har förändrats och de arbetsmarknadspolitiska åtgärderna har i huvudsak upphört. Därmed har anvisade medel till myndigheten minskat och drygt 1 400 anvisade medarbetare har under året fått lämna myndigheten.</w:t>
      </w:r>
    </w:p>
    <w:p w14:paraId="314F15B7" w14:textId="756879B6" w:rsidR="005B1647" w:rsidRDefault="005B1647" w:rsidP="005B1647">
      <w:pPr>
        <w:pStyle w:val="Brdtext"/>
      </w:pPr>
      <w:r>
        <w:t>Försvarsmakten och Försvarets materielverk har en stor ökning respektive minskning av årsarbetskrafter i år vilket beror på den av regeringen beslutade stora verksamhets</w:t>
      </w:r>
      <w:r>
        <w:softHyphen/>
        <w:t>övergången mellan myndigheterna. Årsarbetskrafterna hos FMV har genom verksamhetsövergången för drygt 1 800 årsarbetare minskat med 54,1 procent.</w:t>
      </w:r>
    </w:p>
    <w:p w14:paraId="482E1E09" w14:textId="4200D350" w:rsidR="005B1647" w:rsidRDefault="005B1647" w:rsidP="005B1647">
      <w:pPr>
        <w:pStyle w:val="Brdtext"/>
      </w:pPr>
      <w:r>
        <w:t>Migrationsverkets årsarbetskrafter har under 2019 fortsatt att minska med 746 årsarbetskrafter, vilket motsvarar 12,8 procent. Anledningen till minskningen är att verksamheten håller på att anpassas till en lägre nivå på grund av minskade antal asylärenden och ett lägre mottagande.</w:t>
      </w:r>
    </w:p>
    <w:p w14:paraId="067DB8CA" w14:textId="77777777" w:rsidR="005B1647" w:rsidRDefault="005B1647" w:rsidP="005B1647">
      <w:pPr>
        <w:pStyle w:val="Rubrik4utannumrering"/>
      </w:pPr>
      <w:r w:rsidRPr="008A37B4">
        <w:t>Not 7 Kostnader för lokaler</w:t>
      </w:r>
    </w:p>
    <w:p w14:paraId="2026BEBA" w14:textId="77777777" w:rsidR="005B1647" w:rsidRDefault="005B1647" w:rsidP="005B1647">
      <w:pPr>
        <w:pStyle w:val="TabellUnderrubrik"/>
      </w:pPr>
      <w:r>
        <w:t>Miljoner kronor</w:t>
      </w:r>
    </w:p>
    <w:tbl>
      <w:tblPr>
        <w:tblStyle w:val="RKBPTabell"/>
        <w:tblW w:w="5000" w:type="pct"/>
        <w:tblLook w:val="04E0" w:firstRow="1" w:lastRow="1" w:firstColumn="1" w:lastColumn="0" w:noHBand="0" w:noVBand="1"/>
      </w:tblPr>
      <w:tblGrid>
        <w:gridCol w:w="4426"/>
        <w:gridCol w:w="1452"/>
        <w:gridCol w:w="1492"/>
      </w:tblGrid>
      <w:tr w:rsidR="00155607" w14:paraId="4BDFD228" w14:textId="77777777" w:rsidTr="00155607">
        <w:trPr>
          <w:cnfStyle w:val="100000000000" w:firstRow="1" w:lastRow="0" w:firstColumn="0" w:lastColumn="0" w:oddVBand="0" w:evenVBand="0" w:oddHBand="0" w:evenHBand="0" w:firstRowFirstColumn="0" w:firstRowLastColumn="0" w:lastRowFirstColumn="0" w:lastRowLastColumn="0"/>
          <w:trHeight w:val="270"/>
          <w:tblHeader w:val="0"/>
        </w:trPr>
        <w:tc>
          <w:tcPr>
            <w:cnfStyle w:val="001000000000" w:firstRow="0" w:lastRow="0" w:firstColumn="1" w:lastColumn="0" w:oddVBand="0" w:evenVBand="0" w:oddHBand="0" w:evenHBand="0" w:firstRowFirstColumn="0" w:firstRowLastColumn="0" w:lastRowFirstColumn="0" w:lastRowLastColumn="0"/>
            <w:tcW w:w="3003"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096FB8E5" w14:textId="77777777" w:rsidR="005B1647" w:rsidRPr="008A37B4" w:rsidRDefault="005B1647" w:rsidP="005B1647">
            <w:pPr>
              <w:pStyle w:val="TabellHuvud"/>
            </w:pPr>
          </w:p>
        </w:tc>
        <w:tc>
          <w:tcPr>
            <w:tcW w:w="985"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1E14DC12" w14:textId="77777777" w:rsidR="005B1647" w:rsidRPr="008A37B4"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8A37B4">
              <w:t>2019</w:t>
            </w:r>
          </w:p>
        </w:tc>
        <w:tc>
          <w:tcPr>
            <w:tcW w:w="1012"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214B5ED4" w14:textId="77777777" w:rsidR="005B1647" w:rsidRPr="008A37B4"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8A37B4">
              <w:t>2018</w:t>
            </w:r>
          </w:p>
        </w:tc>
      </w:tr>
      <w:tr w:rsidR="00155607" w14:paraId="648E18DA"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003" w:type="pct"/>
            <w:tcBorders>
              <w:top w:val="single" w:sz="12" w:space="0" w:color="auto"/>
            </w:tcBorders>
            <w:noWrap/>
            <w:hideMark/>
          </w:tcPr>
          <w:p w14:paraId="0389A152" w14:textId="77777777" w:rsidR="005B1647" w:rsidRPr="008A37B4" w:rsidRDefault="005B1647" w:rsidP="005B1647">
            <w:pPr>
              <w:pStyle w:val="Tabell"/>
            </w:pPr>
            <w:r w:rsidRPr="008A37B4">
              <w:t>Polismyndigheten</w:t>
            </w:r>
          </w:p>
        </w:tc>
        <w:tc>
          <w:tcPr>
            <w:tcW w:w="985" w:type="pct"/>
            <w:tcBorders>
              <w:top w:val="single" w:sz="12" w:space="0" w:color="auto"/>
            </w:tcBorders>
            <w:noWrap/>
            <w:hideMark/>
          </w:tcPr>
          <w:p w14:paraId="51FE885A" w14:textId="77777777" w:rsidR="005B1647" w:rsidRPr="008A37B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A37B4">
              <w:t>2 548</w:t>
            </w:r>
          </w:p>
        </w:tc>
        <w:tc>
          <w:tcPr>
            <w:tcW w:w="1012" w:type="pct"/>
            <w:tcBorders>
              <w:top w:val="single" w:sz="12" w:space="0" w:color="auto"/>
            </w:tcBorders>
            <w:noWrap/>
            <w:hideMark/>
          </w:tcPr>
          <w:p w14:paraId="2CC1BC10" w14:textId="77777777" w:rsidR="005B1647" w:rsidRPr="008A37B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A37B4">
              <w:t>2 408</w:t>
            </w:r>
          </w:p>
        </w:tc>
      </w:tr>
      <w:tr w:rsidR="00155607" w14:paraId="3A5C589C"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003" w:type="pct"/>
            <w:noWrap/>
            <w:hideMark/>
          </w:tcPr>
          <w:p w14:paraId="21C1A50D" w14:textId="77777777" w:rsidR="005B1647" w:rsidRPr="008A37B4" w:rsidRDefault="005B1647" w:rsidP="005B1647">
            <w:pPr>
              <w:pStyle w:val="Tabell"/>
            </w:pPr>
            <w:r w:rsidRPr="008A37B4">
              <w:t>Försvarsmakten</w:t>
            </w:r>
          </w:p>
        </w:tc>
        <w:tc>
          <w:tcPr>
            <w:tcW w:w="985" w:type="pct"/>
            <w:noWrap/>
            <w:hideMark/>
          </w:tcPr>
          <w:p w14:paraId="1CE5A596" w14:textId="77777777" w:rsidR="005B1647" w:rsidRPr="008A37B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A37B4">
              <w:t>2 530</w:t>
            </w:r>
          </w:p>
        </w:tc>
        <w:tc>
          <w:tcPr>
            <w:tcW w:w="1012" w:type="pct"/>
            <w:noWrap/>
            <w:hideMark/>
          </w:tcPr>
          <w:p w14:paraId="310E385F" w14:textId="77777777" w:rsidR="005B1647" w:rsidRPr="008A37B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A37B4">
              <w:t>2 276</w:t>
            </w:r>
          </w:p>
        </w:tc>
      </w:tr>
      <w:tr w:rsidR="00155607" w14:paraId="03C0245A"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003" w:type="pct"/>
            <w:noWrap/>
            <w:hideMark/>
          </w:tcPr>
          <w:p w14:paraId="410E2E87" w14:textId="77777777" w:rsidR="005B1647" w:rsidRPr="008A37B4" w:rsidRDefault="005B1647" w:rsidP="005B1647">
            <w:pPr>
              <w:pStyle w:val="Tabell"/>
            </w:pPr>
            <w:r w:rsidRPr="008A37B4">
              <w:t>Regeringskansliet</w:t>
            </w:r>
          </w:p>
        </w:tc>
        <w:tc>
          <w:tcPr>
            <w:tcW w:w="985" w:type="pct"/>
            <w:noWrap/>
            <w:hideMark/>
          </w:tcPr>
          <w:p w14:paraId="581BCB2E" w14:textId="77777777" w:rsidR="005B1647" w:rsidRPr="008A37B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A37B4">
              <w:t>1 632</w:t>
            </w:r>
          </w:p>
        </w:tc>
        <w:tc>
          <w:tcPr>
            <w:tcW w:w="1012" w:type="pct"/>
            <w:noWrap/>
            <w:hideMark/>
          </w:tcPr>
          <w:p w14:paraId="3D4E9142" w14:textId="77777777" w:rsidR="005B1647" w:rsidRPr="008A37B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A37B4">
              <w:t>1 557</w:t>
            </w:r>
          </w:p>
        </w:tc>
      </w:tr>
      <w:tr w:rsidR="00155607" w14:paraId="7D3F55B3"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003" w:type="pct"/>
            <w:noWrap/>
            <w:hideMark/>
          </w:tcPr>
          <w:p w14:paraId="22B002D4" w14:textId="77777777" w:rsidR="005B1647" w:rsidRPr="008A37B4" w:rsidRDefault="005B1647" w:rsidP="005B1647">
            <w:pPr>
              <w:pStyle w:val="Tabell"/>
            </w:pPr>
            <w:r w:rsidRPr="008A37B4">
              <w:t>Kriminalvården</w:t>
            </w:r>
          </w:p>
        </w:tc>
        <w:tc>
          <w:tcPr>
            <w:tcW w:w="985" w:type="pct"/>
            <w:noWrap/>
            <w:hideMark/>
          </w:tcPr>
          <w:p w14:paraId="55693CAE" w14:textId="77777777" w:rsidR="005B1647" w:rsidRPr="008A37B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A37B4">
              <w:t>1 626</w:t>
            </w:r>
          </w:p>
        </w:tc>
        <w:tc>
          <w:tcPr>
            <w:tcW w:w="1012" w:type="pct"/>
            <w:noWrap/>
            <w:hideMark/>
          </w:tcPr>
          <w:p w14:paraId="4149CBDB" w14:textId="77777777" w:rsidR="005B1647" w:rsidRPr="008A37B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A37B4">
              <w:t>1 551</w:t>
            </w:r>
          </w:p>
        </w:tc>
      </w:tr>
      <w:tr w:rsidR="00155607" w14:paraId="01C7BF66"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003" w:type="pct"/>
            <w:noWrap/>
            <w:hideMark/>
          </w:tcPr>
          <w:p w14:paraId="771243A2" w14:textId="77777777" w:rsidR="005B1647" w:rsidRPr="008A37B4" w:rsidRDefault="005B1647" w:rsidP="005B1647">
            <w:pPr>
              <w:pStyle w:val="Tabell"/>
            </w:pPr>
            <w:r w:rsidRPr="008A37B4">
              <w:t>Migrationsverket</w:t>
            </w:r>
          </w:p>
        </w:tc>
        <w:tc>
          <w:tcPr>
            <w:tcW w:w="985" w:type="pct"/>
            <w:noWrap/>
            <w:hideMark/>
          </w:tcPr>
          <w:p w14:paraId="12B9A3C0" w14:textId="77777777" w:rsidR="005B1647" w:rsidRPr="008A37B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A37B4">
              <w:t>1 106</w:t>
            </w:r>
          </w:p>
        </w:tc>
        <w:tc>
          <w:tcPr>
            <w:tcW w:w="1012" w:type="pct"/>
            <w:noWrap/>
            <w:hideMark/>
          </w:tcPr>
          <w:p w14:paraId="76CBC700" w14:textId="77777777" w:rsidR="005B1647" w:rsidRPr="008A37B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A37B4">
              <w:t>1 531</w:t>
            </w:r>
          </w:p>
        </w:tc>
      </w:tr>
      <w:tr w:rsidR="00155607" w14:paraId="670659D5"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003" w:type="pct"/>
            <w:noWrap/>
            <w:hideMark/>
          </w:tcPr>
          <w:p w14:paraId="0DC07B54" w14:textId="77777777" w:rsidR="005B1647" w:rsidRPr="008A37B4" w:rsidRDefault="005B1647" w:rsidP="005B1647">
            <w:pPr>
              <w:pStyle w:val="Tabell"/>
            </w:pPr>
            <w:r w:rsidRPr="008A37B4">
              <w:t>Lunds universitet</w:t>
            </w:r>
          </w:p>
        </w:tc>
        <w:tc>
          <w:tcPr>
            <w:tcW w:w="985" w:type="pct"/>
            <w:noWrap/>
            <w:hideMark/>
          </w:tcPr>
          <w:p w14:paraId="2C47FA1F" w14:textId="77777777" w:rsidR="005B1647" w:rsidRPr="008A37B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A37B4">
              <w:t>1 083</w:t>
            </w:r>
          </w:p>
        </w:tc>
        <w:tc>
          <w:tcPr>
            <w:tcW w:w="1012" w:type="pct"/>
            <w:noWrap/>
            <w:hideMark/>
          </w:tcPr>
          <w:p w14:paraId="60532F02" w14:textId="77777777" w:rsidR="005B1647" w:rsidRPr="008A37B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A37B4">
              <w:t>1 042</w:t>
            </w:r>
          </w:p>
        </w:tc>
      </w:tr>
      <w:tr w:rsidR="00155607" w14:paraId="79B13FE8"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003" w:type="pct"/>
            <w:noWrap/>
            <w:hideMark/>
          </w:tcPr>
          <w:p w14:paraId="7F5F3808" w14:textId="77777777" w:rsidR="005B1647" w:rsidRPr="008A37B4" w:rsidRDefault="005B1647" w:rsidP="005B1647">
            <w:pPr>
              <w:pStyle w:val="Tabell"/>
            </w:pPr>
            <w:r w:rsidRPr="008A37B4">
              <w:t>Karolinska institutet</w:t>
            </w:r>
          </w:p>
        </w:tc>
        <w:tc>
          <w:tcPr>
            <w:tcW w:w="985" w:type="pct"/>
            <w:noWrap/>
            <w:hideMark/>
          </w:tcPr>
          <w:p w14:paraId="02F59501" w14:textId="77777777" w:rsidR="005B1647" w:rsidRPr="008A37B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A37B4">
              <w:t>970</w:t>
            </w:r>
          </w:p>
        </w:tc>
        <w:tc>
          <w:tcPr>
            <w:tcW w:w="1012" w:type="pct"/>
            <w:noWrap/>
            <w:hideMark/>
          </w:tcPr>
          <w:p w14:paraId="2261F1DA" w14:textId="77777777" w:rsidR="005B1647" w:rsidRPr="008A37B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A37B4">
              <w:t>931</w:t>
            </w:r>
          </w:p>
        </w:tc>
      </w:tr>
      <w:tr w:rsidR="00155607" w14:paraId="1FED9DF8"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003" w:type="pct"/>
            <w:noWrap/>
            <w:hideMark/>
          </w:tcPr>
          <w:p w14:paraId="535AAECE" w14:textId="77777777" w:rsidR="005B1647" w:rsidRPr="008A37B4" w:rsidRDefault="005B1647" w:rsidP="005B1647">
            <w:pPr>
              <w:pStyle w:val="Tabell"/>
            </w:pPr>
            <w:r w:rsidRPr="008A37B4">
              <w:t>Domstolsverket</w:t>
            </w:r>
          </w:p>
        </w:tc>
        <w:tc>
          <w:tcPr>
            <w:tcW w:w="985" w:type="pct"/>
            <w:noWrap/>
            <w:hideMark/>
          </w:tcPr>
          <w:p w14:paraId="58F0F9C3" w14:textId="77777777" w:rsidR="005B1647" w:rsidRPr="008A37B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A37B4">
              <w:t>967</w:t>
            </w:r>
          </w:p>
        </w:tc>
        <w:tc>
          <w:tcPr>
            <w:tcW w:w="1012" w:type="pct"/>
            <w:noWrap/>
            <w:hideMark/>
          </w:tcPr>
          <w:p w14:paraId="2FAAA161" w14:textId="77777777" w:rsidR="005B1647" w:rsidRPr="008A37B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A37B4">
              <w:t>919</w:t>
            </w:r>
          </w:p>
        </w:tc>
      </w:tr>
      <w:tr w:rsidR="00155607" w14:paraId="79D20224"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003" w:type="pct"/>
            <w:noWrap/>
            <w:hideMark/>
          </w:tcPr>
          <w:p w14:paraId="0A0E6AFE" w14:textId="77777777" w:rsidR="005B1647" w:rsidRPr="008A37B4" w:rsidRDefault="005B1647" w:rsidP="005B1647">
            <w:pPr>
              <w:pStyle w:val="Tabell"/>
            </w:pPr>
            <w:r w:rsidRPr="008A37B4">
              <w:t>Kungl. Tekniska högskolan</w:t>
            </w:r>
          </w:p>
        </w:tc>
        <w:tc>
          <w:tcPr>
            <w:tcW w:w="985" w:type="pct"/>
            <w:noWrap/>
            <w:hideMark/>
          </w:tcPr>
          <w:p w14:paraId="662B478C" w14:textId="77777777" w:rsidR="005B1647" w:rsidRPr="008A37B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A37B4">
              <w:t>945</w:t>
            </w:r>
          </w:p>
        </w:tc>
        <w:tc>
          <w:tcPr>
            <w:tcW w:w="1012" w:type="pct"/>
            <w:noWrap/>
            <w:hideMark/>
          </w:tcPr>
          <w:p w14:paraId="2564A552" w14:textId="77777777" w:rsidR="005B1647" w:rsidRPr="008A37B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A37B4">
              <w:t>881</w:t>
            </w:r>
          </w:p>
        </w:tc>
      </w:tr>
      <w:tr w:rsidR="00155607" w14:paraId="08A9111F"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003" w:type="pct"/>
            <w:noWrap/>
            <w:hideMark/>
          </w:tcPr>
          <w:p w14:paraId="6FEB1D37" w14:textId="77777777" w:rsidR="005B1647" w:rsidRPr="008A37B4" w:rsidRDefault="005B1647" w:rsidP="005B1647">
            <w:pPr>
              <w:pStyle w:val="Tabell"/>
            </w:pPr>
            <w:r w:rsidRPr="008A37B4">
              <w:t>Uppsala universitet</w:t>
            </w:r>
          </w:p>
        </w:tc>
        <w:tc>
          <w:tcPr>
            <w:tcW w:w="985" w:type="pct"/>
            <w:noWrap/>
            <w:hideMark/>
          </w:tcPr>
          <w:p w14:paraId="29CCB14E" w14:textId="77777777" w:rsidR="005B1647" w:rsidRPr="008A37B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A37B4">
              <w:t>782</w:t>
            </w:r>
          </w:p>
        </w:tc>
        <w:tc>
          <w:tcPr>
            <w:tcW w:w="1012" w:type="pct"/>
            <w:noWrap/>
            <w:hideMark/>
          </w:tcPr>
          <w:p w14:paraId="2CBACD96" w14:textId="77777777" w:rsidR="005B1647" w:rsidRPr="008A37B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A37B4">
              <w:t>772</w:t>
            </w:r>
          </w:p>
        </w:tc>
      </w:tr>
      <w:tr w:rsidR="00155607" w14:paraId="5902976B"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003" w:type="pct"/>
            <w:noWrap/>
            <w:hideMark/>
          </w:tcPr>
          <w:p w14:paraId="2DC1C634" w14:textId="77777777" w:rsidR="005B1647" w:rsidRPr="008A37B4" w:rsidRDefault="005B1647" w:rsidP="005B1647">
            <w:pPr>
              <w:pStyle w:val="Tabell"/>
            </w:pPr>
            <w:r w:rsidRPr="008A37B4">
              <w:t>Stockholms universitet</w:t>
            </w:r>
          </w:p>
        </w:tc>
        <w:tc>
          <w:tcPr>
            <w:tcW w:w="985" w:type="pct"/>
            <w:noWrap/>
            <w:hideMark/>
          </w:tcPr>
          <w:p w14:paraId="7DDD7D86" w14:textId="77777777" w:rsidR="005B1647" w:rsidRPr="008A37B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A37B4">
              <w:t>753</w:t>
            </w:r>
          </w:p>
        </w:tc>
        <w:tc>
          <w:tcPr>
            <w:tcW w:w="1012" w:type="pct"/>
            <w:noWrap/>
            <w:hideMark/>
          </w:tcPr>
          <w:p w14:paraId="35256635" w14:textId="77777777" w:rsidR="005B1647" w:rsidRPr="008A37B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A37B4">
              <w:t>757</w:t>
            </w:r>
          </w:p>
        </w:tc>
      </w:tr>
      <w:tr w:rsidR="00155607" w14:paraId="5377D6CF"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003" w:type="pct"/>
            <w:noWrap/>
            <w:hideMark/>
          </w:tcPr>
          <w:p w14:paraId="74EA67BD" w14:textId="77777777" w:rsidR="005B1647" w:rsidRPr="008A37B4" w:rsidRDefault="005B1647" w:rsidP="005B1647">
            <w:pPr>
              <w:pStyle w:val="Tabell"/>
            </w:pPr>
            <w:r w:rsidRPr="008A37B4">
              <w:t>Arbetsförmedlingen</w:t>
            </w:r>
          </w:p>
        </w:tc>
        <w:tc>
          <w:tcPr>
            <w:tcW w:w="985" w:type="pct"/>
            <w:noWrap/>
            <w:hideMark/>
          </w:tcPr>
          <w:p w14:paraId="5F9AAAFB" w14:textId="77777777" w:rsidR="005B1647" w:rsidRPr="008A37B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A37B4">
              <w:t>709</w:t>
            </w:r>
          </w:p>
        </w:tc>
        <w:tc>
          <w:tcPr>
            <w:tcW w:w="1012" w:type="pct"/>
            <w:noWrap/>
            <w:hideMark/>
          </w:tcPr>
          <w:p w14:paraId="4B9E399F" w14:textId="77777777" w:rsidR="005B1647" w:rsidRPr="008A37B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A37B4">
              <w:t>674</w:t>
            </w:r>
          </w:p>
        </w:tc>
      </w:tr>
      <w:tr w:rsidR="00155607" w14:paraId="3778B577"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003" w:type="pct"/>
            <w:noWrap/>
            <w:hideMark/>
          </w:tcPr>
          <w:p w14:paraId="20D60FB6" w14:textId="77777777" w:rsidR="005B1647" w:rsidRPr="008A37B4" w:rsidRDefault="005B1647" w:rsidP="005B1647">
            <w:pPr>
              <w:pStyle w:val="Tabell"/>
            </w:pPr>
            <w:r w:rsidRPr="008A37B4">
              <w:t>Försäkringskassan</w:t>
            </w:r>
          </w:p>
        </w:tc>
        <w:tc>
          <w:tcPr>
            <w:tcW w:w="985" w:type="pct"/>
            <w:noWrap/>
            <w:hideMark/>
          </w:tcPr>
          <w:p w14:paraId="4F258A57" w14:textId="77777777" w:rsidR="005B1647" w:rsidRPr="008A37B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A37B4">
              <w:t>628</w:t>
            </w:r>
          </w:p>
        </w:tc>
        <w:tc>
          <w:tcPr>
            <w:tcW w:w="1012" w:type="pct"/>
            <w:noWrap/>
            <w:hideMark/>
          </w:tcPr>
          <w:p w14:paraId="6E39018C" w14:textId="77777777" w:rsidR="005B1647" w:rsidRPr="008A37B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A37B4">
              <w:t>606</w:t>
            </w:r>
          </w:p>
        </w:tc>
      </w:tr>
      <w:tr w:rsidR="00155607" w14:paraId="2CD67025"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003" w:type="pct"/>
            <w:noWrap/>
            <w:hideMark/>
          </w:tcPr>
          <w:p w14:paraId="5D5F7B37" w14:textId="77777777" w:rsidR="005B1647" w:rsidRPr="008A37B4" w:rsidRDefault="005B1647" w:rsidP="005B1647">
            <w:pPr>
              <w:pStyle w:val="Tabell"/>
            </w:pPr>
            <w:r w:rsidRPr="008A37B4">
              <w:t>Göteborgs universitet</w:t>
            </w:r>
          </w:p>
        </w:tc>
        <w:tc>
          <w:tcPr>
            <w:tcW w:w="985" w:type="pct"/>
            <w:noWrap/>
            <w:hideMark/>
          </w:tcPr>
          <w:p w14:paraId="3306DC06" w14:textId="77777777" w:rsidR="005B1647" w:rsidRPr="008A37B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A37B4">
              <w:t>617</w:t>
            </w:r>
          </w:p>
        </w:tc>
        <w:tc>
          <w:tcPr>
            <w:tcW w:w="1012" w:type="pct"/>
            <w:noWrap/>
            <w:hideMark/>
          </w:tcPr>
          <w:p w14:paraId="2933B35D" w14:textId="77777777" w:rsidR="005B1647" w:rsidRPr="008A37B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A37B4">
              <w:t>607</w:t>
            </w:r>
          </w:p>
        </w:tc>
      </w:tr>
      <w:tr w:rsidR="00155607" w14:paraId="39991415"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003" w:type="pct"/>
            <w:noWrap/>
            <w:hideMark/>
          </w:tcPr>
          <w:p w14:paraId="7D15D715" w14:textId="77777777" w:rsidR="005B1647" w:rsidRPr="008A37B4" w:rsidRDefault="005B1647" w:rsidP="005B1647">
            <w:pPr>
              <w:pStyle w:val="Tabell"/>
            </w:pPr>
            <w:r w:rsidRPr="008A37B4">
              <w:t>Linköpings universitet</w:t>
            </w:r>
          </w:p>
        </w:tc>
        <w:tc>
          <w:tcPr>
            <w:tcW w:w="985" w:type="pct"/>
            <w:noWrap/>
            <w:hideMark/>
          </w:tcPr>
          <w:p w14:paraId="49E93392" w14:textId="77777777" w:rsidR="005B1647" w:rsidRPr="008A37B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A37B4">
              <w:t>545</w:t>
            </w:r>
          </w:p>
        </w:tc>
        <w:tc>
          <w:tcPr>
            <w:tcW w:w="1012" w:type="pct"/>
            <w:noWrap/>
            <w:hideMark/>
          </w:tcPr>
          <w:p w14:paraId="126C3418" w14:textId="77777777" w:rsidR="005B1647" w:rsidRPr="008A37B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A37B4">
              <w:t>519</w:t>
            </w:r>
          </w:p>
        </w:tc>
      </w:tr>
      <w:tr w:rsidR="00155607" w14:paraId="40A43EE6"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003" w:type="pct"/>
            <w:noWrap/>
            <w:hideMark/>
          </w:tcPr>
          <w:p w14:paraId="02BA47A8" w14:textId="77777777" w:rsidR="005B1647" w:rsidRPr="008A37B4" w:rsidRDefault="005B1647" w:rsidP="005B1647">
            <w:pPr>
              <w:pStyle w:val="Tabell"/>
            </w:pPr>
            <w:r w:rsidRPr="008A37B4">
              <w:t>Skatteverket</w:t>
            </w:r>
          </w:p>
        </w:tc>
        <w:tc>
          <w:tcPr>
            <w:tcW w:w="985" w:type="pct"/>
            <w:noWrap/>
            <w:hideMark/>
          </w:tcPr>
          <w:p w14:paraId="3F5BA7B0" w14:textId="77777777" w:rsidR="005B1647" w:rsidRPr="008A37B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A37B4">
              <w:t>514</w:t>
            </w:r>
          </w:p>
        </w:tc>
        <w:tc>
          <w:tcPr>
            <w:tcW w:w="1012" w:type="pct"/>
            <w:noWrap/>
            <w:hideMark/>
          </w:tcPr>
          <w:p w14:paraId="3A3CD27F" w14:textId="77777777" w:rsidR="005B1647" w:rsidRPr="008A37B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A37B4">
              <w:t>519</w:t>
            </w:r>
          </w:p>
        </w:tc>
      </w:tr>
      <w:tr w:rsidR="00155607" w14:paraId="780DCC27"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003" w:type="pct"/>
            <w:noWrap/>
            <w:hideMark/>
          </w:tcPr>
          <w:p w14:paraId="0059A319" w14:textId="77777777" w:rsidR="005B1647" w:rsidRPr="008A37B4" w:rsidRDefault="005B1647" w:rsidP="005B1647">
            <w:pPr>
              <w:pStyle w:val="Tabell"/>
            </w:pPr>
            <w:r w:rsidRPr="008A37B4">
              <w:t>Umeå universitet</w:t>
            </w:r>
          </w:p>
        </w:tc>
        <w:tc>
          <w:tcPr>
            <w:tcW w:w="985" w:type="pct"/>
            <w:noWrap/>
            <w:hideMark/>
          </w:tcPr>
          <w:p w14:paraId="09D2B673" w14:textId="77777777" w:rsidR="005B1647" w:rsidRPr="008A37B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A37B4">
              <w:t>458</w:t>
            </w:r>
          </w:p>
        </w:tc>
        <w:tc>
          <w:tcPr>
            <w:tcW w:w="1012" w:type="pct"/>
            <w:noWrap/>
            <w:hideMark/>
          </w:tcPr>
          <w:p w14:paraId="73AE0E60" w14:textId="77777777" w:rsidR="005B1647" w:rsidRPr="008A37B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A37B4">
              <w:t>435</w:t>
            </w:r>
          </w:p>
        </w:tc>
      </w:tr>
      <w:tr w:rsidR="00155607" w14:paraId="445DE2C3"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003" w:type="pct"/>
            <w:noWrap/>
            <w:hideMark/>
          </w:tcPr>
          <w:p w14:paraId="4A0CB180" w14:textId="77777777" w:rsidR="005B1647" w:rsidRPr="008A37B4" w:rsidRDefault="005B1647" w:rsidP="005B1647">
            <w:pPr>
              <w:pStyle w:val="Tabell"/>
            </w:pPr>
            <w:r w:rsidRPr="008A37B4">
              <w:t>Fortifikationsverket</w:t>
            </w:r>
          </w:p>
        </w:tc>
        <w:tc>
          <w:tcPr>
            <w:tcW w:w="985" w:type="pct"/>
            <w:noWrap/>
            <w:hideMark/>
          </w:tcPr>
          <w:p w14:paraId="640262AD" w14:textId="77777777" w:rsidR="005B1647" w:rsidRPr="008A37B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A37B4">
              <w:t>433</w:t>
            </w:r>
          </w:p>
        </w:tc>
        <w:tc>
          <w:tcPr>
            <w:tcW w:w="1012" w:type="pct"/>
            <w:noWrap/>
            <w:hideMark/>
          </w:tcPr>
          <w:p w14:paraId="4A906542" w14:textId="77777777" w:rsidR="005B1647" w:rsidRPr="008A37B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A37B4">
              <w:t>422</w:t>
            </w:r>
          </w:p>
        </w:tc>
      </w:tr>
      <w:tr w:rsidR="00155607" w14:paraId="60D13093"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003" w:type="pct"/>
            <w:noWrap/>
            <w:hideMark/>
          </w:tcPr>
          <w:p w14:paraId="52A9A264" w14:textId="77777777" w:rsidR="005B1647" w:rsidRPr="008A37B4" w:rsidRDefault="005B1647" w:rsidP="005B1647">
            <w:pPr>
              <w:pStyle w:val="Tabell"/>
            </w:pPr>
            <w:r w:rsidRPr="008A37B4">
              <w:t>Trafikverket</w:t>
            </w:r>
          </w:p>
        </w:tc>
        <w:tc>
          <w:tcPr>
            <w:tcW w:w="985" w:type="pct"/>
            <w:noWrap/>
            <w:hideMark/>
          </w:tcPr>
          <w:p w14:paraId="50C7BB68" w14:textId="77777777" w:rsidR="005B1647" w:rsidRPr="008A37B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A37B4">
              <w:t>432</w:t>
            </w:r>
          </w:p>
        </w:tc>
        <w:tc>
          <w:tcPr>
            <w:tcW w:w="1012" w:type="pct"/>
            <w:noWrap/>
            <w:hideMark/>
          </w:tcPr>
          <w:p w14:paraId="196D5FE6" w14:textId="77777777" w:rsidR="005B1647" w:rsidRPr="008A37B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A37B4">
              <w:t>392</w:t>
            </w:r>
          </w:p>
        </w:tc>
      </w:tr>
      <w:tr w:rsidR="00155607" w14:paraId="54415A28"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003" w:type="pct"/>
            <w:noWrap/>
            <w:hideMark/>
          </w:tcPr>
          <w:p w14:paraId="11DD42DC" w14:textId="77777777" w:rsidR="005B1647" w:rsidRPr="008A37B4" w:rsidRDefault="005B1647" w:rsidP="005B1647">
            <w:pPr>
              <w:pStyle w:val="Tabell"/>
            </w:pPr>
            <w:r w:rsidRPr="008A37B4">
              <w:t>Statens institutionsstyrelse</w:t>
            </w:r>
          </w:p>
        </w:tc>
        <w:tc>
          <w:tcPr>
            <w:tcW w:w="985" w:type="pct"/>
            <w:noWrap/>
            <w:hideMark/>
          </w:tcPr>
          <w:p w14:paraId="705AA026" w14:textId="77777777" w:rsidR="005B1647" w:rsidRPr="008A37B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A37B4">
              <w:t>398</w:t>
            </w:r>
          </w:p>
        </w:tc>
        <w:tc>
          <w:tcPr>
            <w:tcW w:w="1012" w:type="pct"/>
            <w:noWrap/>
            <w:hideMark/>
          </w:tcPr>
          <w:p w14:paraId="5FBED4C7" w14:textId="77777777" w:rsidR="005B1647" w:rsidRPr="008A37B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A37B4">
              <w:t>361</w:t>
            </w:r>
          </w:p>
        </w:tc>
      </w:tr>
      <w:tr w:rsidR="00155607" w14:paraId="6A2C99CE"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003" w:type="pct"/>
            <w:noWrap/>
            <w:hideMark/>
          </w:tcPr>
          <w:p w14:paraId="0D5E3867" w14:textId="77777777" w:rsidR="005B1647" w:rsidRPr="008A37B4" w:rsidRDefault="005B1647" w:rsidP="005B1647">
            <w:pPr>
              <w:pStyle w:val="Tabell"/>
            </w:pPr>
            <w:r w:rsidRPr="008A37B4">
              <w:t>Sveriges lantbruksuniversitet</w:t>
            </w:r>
          </w:p>
        </w:tc>
        <w:tc>
          <w:tcPr>
            <w:tcW w:w="985" w:type="pct"/>
            <w:noWrap/>
            <w:hideMark/>
          </w:tcPr>
          <w:p w14:paraId="72A67D24" w14:textId="77777777" w:rsidR="005B1647" w:rsidRPr="008A37B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A37B4">
              <w:t>396</w:t>
            </w:r>
          </w:p>
        </w:tc>
        <w:tc>
          <w:tcPr>
            <w:tcW w:w="1012" w:type="pct"/>
            <w:noWrap/>
            <w:hideMark/>
          </w:tcPr>
          <w:p w14:paraId="781BB0FB" w14:textId="77777777" w:rsidR="005B1647" w:rsidRPr="008A37B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A37B4">
              <w:t>407</w:t>
            </w:r>
          </w:p>
        </w:tc>
      </w:tr>
      <w:tr w:rsidR="00155607" w14:paraId="4C15558B"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003" w:type="pct"/>
            <w:noWrap/>
            <w:hideMark/>
          </w:tcPr>
          <w:p w14:paraId="0D20F03C" w14:textId="77777777" w:rsidR="005B1647" w:rsidRPr="007D1834" w:rsidRDefault="005B1647" w:rsidP="005B1647">
            <w:pPr>
              <w:pStyle w:val="Tabell"/>
              <w:rPr>
                <w:i/>
                <w:iCs/>
              </w:rPr>
            </w:pPr>
            <w:r w:rsidRPr="007D1834">
              <w:rPr>
                <w:i/>
                <w:iCs/>
              </w:rPr>
              <w:t>Affärsverk</w:t>
            </w:r>
          </w:p>
        </w:tc>
        <w:tc>
          <w:tcPr>
            <w:tcW w:w="985" w:type="pct"/>
            <w:noWrap/>
            <w:hideMark/>
          </w:tcPr>
          <w:p w14:paraId="43ACE398" w14:textId="77777777" w:rsidR="005B1647" w:rsidRPr="007D1834"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p>
        </w:tc>
        <w:tc>
          <w:tcPr>
            <w:tcW w:w="1012" w:type="pct"/>
            <w:noWrap/>
            <w:hideMark/>
          </w:tcPr>
          <w:p w14:paraId="5AA42817" w14:textId="77777777" w:rsidR="005B1647" w:rsidRPr="007D1834"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p>
        </w:tc>
      </w:tr>
      <w:tr w:rsidR="00155607" w14:paraId="697F89F0"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003" w:type="pct"/>
            <w:noWrap/>
            <w:hideMark/>
          </w:tcPr>
          <w:p w14:paraId="137C0842" w14:textId="77777777" w:rsidR="005B1647" w:rsidRPr="008A37B4" w:rsidRDefault="005B1647" w:rsidP="005B1647">
            <w:pPr>
              <w:pStyle w:val="Tabell"/>
            </w:pPr>
            <w:r w:rsidRPr="008A37B4">
              <w:t>Sjöfartsverket</w:t>
            </w:r>
          </w:p>
        </w:tc>
        <w:tc>
          <w:tcPr>
            <w:tcW w:w="985" w:type="pct"/>
            <w:noWrap/>
            <w:hideMark/>
          </w:tcPr>
          <w:p w14:paraId="1855774A" w14:textId="77777777" w:rsidR="005B1647" w:rsidRPr="008A37B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A37B4">
              <w:t>57</w:t>
            </w:r>
          </w:p>
        </w:tc>
        <w:tc>
          <w:tcPr>
            <w:tcW w:w="1012" w:type="pct"/>
            <w:noWrap/>
            <w:hideMark/>
          </w:tcPr>
          <w:p w14:paraId="21CE04E9" w14:textId="77777777" w:rsidR="005B1647" w:rsidRPr="008A37B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A37B4">
              <w:t>51</w:t>
            </w:r>
          </w:p>
        </w:tc>
      </w:tr>
      <w:tr w:rsidR="00155607" w14:paraId="5CDBB139"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003" w:type="pct"/>
            <w:noWrap/>
            <w:hideMark/>
          </w:tcPr>
          <w:p w14:paraId="308932C4" w14:textId="77777777" w:rsidR="005B1647" w:rsidRPr="008A37B4" w:rsidRDefault="005B1647" w:rsidP="005B1647">
            <w:pPr>
              <w:pStyle w:val="Tabell"/>
            </w:pPr>
            <w:r w:rsidRPr="008A37B4">
              <w:t>Svenska kraftnät</w:t>
            </w:r>
          </w:p>
        </w:tc>
        <w:tc>
          <w:tcPr>
            <w:tcW w:w="985" w:type="pct"/>
            <w:noWrap/>
            <w:hideMark/>
          </w:tcPr>
          <w:p w14:paraId="1A6D5542" w14:textId="77777777" w:rsidR="005B1647" w:rsidRPr="008A37B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A37B4">
              <w:t>46</w:t>
            </w:r>
          </w:p>
        </w:tc>
        <w:tc>
          <w:tcPr>
            <w:tcW w:w="1012" w:type="pct"/>
            <w:noWrap/>
            <w:hideMark/>
          </w:tcPr>
          <w:p w14:paraId="6F6C8676" w14:textId="77777777" w:rsidR="005B1647" w:rsidRPr="008A37B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A37B4">
              <w:t>44</w:t>
            </w:r>
          </w:p>
        </w:tc>
      </w:tr>
      <w:tr w:rsidR="00155607" w14:paraId="732ACD44"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003" w:type="pct"/>
            <w:noWrap/>
            <w:hideMark/>
          </w:tcPr>
          <w:p w14:paraId="16E81D95" w14:textId="77777777" w:rsidR="005B1647" w:rsidRPr="008A37B4" w:rsidRDefault="005B1647" w:rsidP="005B1647">
            <w:pPr>
              <w:pStyle w:val="Tabell"/>
            </w:pPr>
            <w:r w:rsidRPr="008A37B4">
              <w:t>Luftfartsverket</w:t>
            </w:r>
          </w:p>
        </w:tc>
        <w:tc>
          <w:tcPr>
            <w:tcW w:w="985" w:type="pct"/>
            <w:noWrap/>
            <w:hideMark/>
          </w:tcPr>
          <w:p w14:paraId="61C3ABA7" w14:textId="77777777" w:rsidR="005B1647" w:rsidRPr="008A37B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A37B4">
              <w:t>30</w:t>
            </w:r>
          </w:p>
        </w:tc>
        <w:tc>
          <w:tcPr>
            <w:tcW w:w="1012" w:type="pct"/>
            <w:noWrap/>
            <w:hideMark/>
          </w:tcPr>
          <w:p w14:paraId="2A9D0D4C" w14:textId="77777777" w:rsidR="005B1647" w:rsidRPr="008A37B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A37B4">
              <w:t>29</w:t>
            </w:r>
          </w:p>
        </w:tc>
      </w:tr>
      <w:tr w:rsidR="00155607" w14:paraId="4C11A9AE"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003" w:type="pct"/>
            <w:noWrap/>
            <w:hideMark/>
          </w:tcPr>
          <w:p w14:paraId="22563FD4" w14:textId="77777777" w:rsidR="005B1647" w:rsidRPr="008A37B4" w:rsidRDefault="005B1647" w:rsidP="005B1647">
            <w:pPr>
              <w:pStyle w:val="Tabell"/>
            </w:pPr>
            <w:r w:rsidRPr="008A37B4">
              <w:t>Övriga myndigheter</w:t>
            </w:r>
          </w:p>
        </w:tc>
        <w:tc>
          <w:tcPr>
            <w:tcW w:w="985" w:type="pct"/>
            <w:noWrap/>
            <w:hideMark/>
          </w:tcPr>
          <w:p w14:paraId="61DB6E72" w14:textId="77777777" w:rsidR="005B1647" w:rsidRPr="008A37B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A37B4">
              <w:t>6 941</w:t>
            </w:r>
          </w:p>
        </w:tc>
        <w:tc>
          <w:tcPr>
            <w:tcW w:w="1012" w:type="pct"/>
            <w:noWrap/>
            <w:hideMark/>
          </w:tcPr>
          <w:p w14:paraId="3A2901BA" w14:textId="77777777" w:rsidR="005B1647" w:rsidRPr="008A37B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A37B4">
              <w:t>6 688</w:t>
            </w:r>
          </w:p>
        </w:tc>
      </w:tr>
      <w:tr w:rsidR="00155607" w14:paraId="5CA75B57" w14:textId="77777777" w:rsidTr="00155607">
        <w:trPr>
          <w:trHeight w:val="270"/>
        </w:trPr>
        <w:tc>
          <w:tcPr>
            <w:cnfStyle w:val="001000000000" w:firstRow="0" w:lastRow="0" w:firstColumn="1" w:lastColumn="0" w:oddVBand="0" w:evenVBand="0" w:oddHBand="0" w:evenHBand="0" w:firstRowFirstColumn="0" w:firstRowLastColumn="0" w:lastRowFirstColumn="0" w:lastRowLastColumn="0"/>
            <w:tcW w:w="3003" w:type="pct"/>
            <w:noWrap/>
            <w:hideMark/>
          </w:tcPr>
          <w:p w14:paraId="2DA8764A" w14:textId="3C49D335" w:rsidR="005B1647" w:rsidRPr="008A37B4" w:rsidRDefault="005B1647" w:rsidP="005B1647">
            <w:pPr>
              <w:pStyle w:val="Tabell"/>
            </w:pPr>
            <w:r w:rsidRPr="008A37B4">
              <w:t>Eliminering av inomstatliga lokalkostnader</w:t>
            </w:r>
          </w:p>
        </w:tc>
        <w:tc>
          <w:tcPr>
            <w:tcW w:w="985" w:type="pct"/>
            <w:noWrap/>
            <w:hideMark/>
          </w:tcPr>
          <w:p w14:paraId="32CEB985" w14:textId="77777777" w:rsidR="005B1647" w:rsidRPr="008A37B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A37B4">
              <w:t>-4 795</w:t>
            </w:r>
          </w:p>
        </w:tc>
        <w:tc>
          <w:tcPr>
            <w:tcW w:w="1012" w:type="pct"/>
            <w:noWrap/>
            <w:hideMark/>
          </w:tcPr>
          <w:p w14:paraId="3FAFE57A" w14:textId="77777777" w:rsidR="005B1647" w:rsidRPr="008A37B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A37B4">
              <w:t>-4 532</w:t>
            </w:r>
          </w:p>
        </w:tc>
      </w:tr>
      <w:tr w:rsidR="00155607" w14:paraId="1B67FE5C" w14:textId="77777777" w:rsidTr="00155607">
        <w:trPr>
          <w:cnfStyle w:val="010000000000" w:firstRow="0" w:lastRow="1" w:firstColumn="0" w:lastColumn="0" w:oddVBand="0" w:evenVBand="0" w:oddHBand="0" w:evenHBand="0" w:firstRowFirstColumn="0" w:firstRowLastColumn="0" w:lastRowFirstColumn="0" w:lastRowLastColumn="0"/>
          <w:trHeight w:val="270"/>
        </w:trPr>
        <w:tc>
          <w:tcPr>
            <w:cnfStyle w:val="001000000000" w:firstRow="0" w:lastRow="0" w:firstColumn="1" w:lastColumn="0" w:oddVBand="0" w:evenVBand="0" w:oddHBand="0" w:evenHBand="0" w:firstRowFirstColumn="0" w:firstRowLastColumn="0" w:lastRowFirstColumn="0" w:lastRowLastColumn="0"/>
            <w:tcW w:w="3003" w:type="pct"/>
            <w:noWrap/>
            <w:hideMark/>
          </w:tcPr>
          <w:p w14:paraId="4ED623D4" w14:textId="77777777" w:rsidR="005B1647" w:rsidRPr="008A37B4" w:rsidRDefault="005B1647" w:rsidP="005B1647">
            <w:pPr>
              <w:pStyle w:val="Tabell"/>
            </w:pPr>
            <w:r w:rsidRPr="008A37B4">
              <w:t>Summa</w:t>
            </w:r>
          </w:p>
        </w:tc>
        <w:tc>
          <w:tcPr>
            <w:tcW w:w="985" w:type="pct"/>
            <w:noWrap/>
            <w:hideMark/>
          </w:tcPr>
          <w:p w14:paraId="08296D50" w14:textId="77777777" w:rsidR="005B1647" w:rsidRPr="008A37B4"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8A37B4">
              <w:rPr>
                <w:bCs/>
              </w:rPr>
              <w:t>22 351</w:t>
            </w:r>
          </w:p>
        </w:tc>
        <w:tc>
          <w:tcPr>
            <w:tcW w:w="1012" w:type="pct"/>
            <w:noWrap/>
            <w:hideMark/>
          </w:tcPr>
          <w:p w14:paraId="38533BC1" w14:textId="77777777" w:rsidR="005B1647" w:rsidRPr="008A37B4"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8A37B4">
              <w:rPr>
                <w:bCs/>
              </w:rPr>
              <w:t>21 847</w:t>
            </w:r>
          </w:p>
        </w:tc>
      </w:tr>
    </w:tbl>
    <w:p w14:paraId="419D82E7" w14:textId="77777777" w:rsidR="005B1647" w:rsidRDefault="005B1647" w:rsidP="005B1647">
      <w:pPr>
        <w:pStyle w:val="Brdtext"/>
        <w:spacing w:before="160"/>
      </w:pPr>
      <w:r>
        <w:lastRenderedPageBreak/>
        <w:t>Kostnader för lokaler avser myndigheternas kostnader för hyrda lokaler. Redovisningen per myndighet är brutto och inkluderar även hyra till andra statliga myndigheter. Elimineringar av inomstatliga lokalkostnader avser lokalkostnader för de myndigheter som hyr sina lokaler av Fortifikationsverket och Statens fastighetsverk.</w:t>
      </w:r>
    </w:p>
    <w:p w14:paraId="52B3A804" w14:textId="17C9D223" w:rsidR="005B1647" w:rsidRDefault="005B1647" w:rsidP="005B1647">
      <w:pPr>
        <w:pStyle w:val="Brdtext"/>
      </w:pPr>
      <w:r>
        <w:t>Migrationsverkets hyreskostnader minskade med 425 miljoner kronor eller 27,8 procent. Det beror framför allt på ett minskat behov av bostadsplatser, eftersom genomsnittligt antal inskrivna personer i Migrationsverkets mottagningssystem minskade med 18 000 personer. Dessutom minskade antalet anställda med 950 personer, vilket gör att lokalkostnaderna för administrativa lokaler också blev lägre.</w:t>
      </w:r>
    </w:p>
    <w:p w14:paraId="3725D610" w14:textId="514181F6" w:rsidR="005B1647" w:rsidRDefault="005B1647" w:rsidP="005B1647">
      <w:pPr>
        <w:pStyle w:val="Brdtext"/>
      </w:pPr>
      <w:r>
        <w:t>Försvarsmaktens kostnader för lokaler ökade med 254 miljoner kronor. Hyrorna ökade till följd av verksamhetsövergång från Försvarets materielverk.</w:t>
      </w:r>
    </w:p>
    <w:p w14:paraId="14656653" w14:textId="33E43564" w:rsidR="005B1647" w:rsidRDefault="005B1647" w:rsidP="005B1647">
      <w:pPr>
        <w:pStyle w:val="Rubrik4utannumrering"/>
      </w:pPr>
      <w:r w:rsidRPr="009F2B31">
        <w:t>Not 8 Vissa garanti- och kreditkostnader</w:t>
      </w:r>
    </w:p>
    <w:p w14:paraId="11133E12" w14:textId="216C3F19" w:rsidR="005B1647" w:rsidRDefault="005B1647" w:rsidP="005B1647">
      <w:pPr>
        <w:pStyle w:val="TabellUnderrubrik"/>
      </w:pPr>
      <w:r w:rsidRPr="009F2B31">
        <w:t>Miljoner kronor</w:t>
      </w:r>
    </w:p>
    <w:tbl>
      <w:tblPr>
        <w:tblStyle w:val="RKBPTabell"/>
        <w:tblW w:w="5000" w:type="pct"/>
        <w:tblLook w:val="04E0" w:firstRow="1" w:lastRow="1" w:firstColumn="1" w:lastColumn="0" w:noHBand="0" w:noVBand="1"/>
      </w:tblPr>
      <w:tblGrid>
        <w:gridCol w:w="5616"/>
        <w:gridCol w:w="877"/>
        <w:gridCol w:w="877"/>
      </w:tblGrid>
      <w:tr w:rsidR="00155607" w14:paraId="7F95DC85" w14:textId="77777777" w:rsidTr="00155607">
        <w:trPr>
          <w:cnfStyle w:val="100000000000" w:firstRow="1" w:lastRow="0" w:firstColumn="0" w:lastColumn="0" w:oddVBand="0" w:evenVBand="0" w:oddHBand="0" w:evenHBand="0" w:firstRowFirstColumn="0" w:firstRowLastColumn="0" w:lastRowFirstColumn="0" w:lastRowLastColumn="0"/>
          <w:trHeight w:val="170"/>
          <w:tblHeader w:val="0"/>
        </w:trPr>
        <w:tc>
          <w:tcPr>
            <w:cnfStyle w:val="001000000000" w:firstRow="0" w:lastRow="0" w:firstColumn="1" w:lastColumn="0" w:oddVBand="0" w:evenVBand="0" w:oddHBand="0" w:evenHBand="0" w:firstRowFirstColumn="0" w:firstRowLastColumn="0" w:lastRowFirstColumn="0" w:lastRowLastColumn="0"/>
            <w:tcW w:w="3810"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141EE281" w14:textId="4AC87157" w:rsidR="005B1647" w:rsidRPr="009F2B31" w:rsidRDefault="005B1647" w:rsidP="005B1647">
            <w:pPr>
              <w:pStyle w:val="TabellHuvud"/>
              <w:keepNext/>
            </w:pPr>
          </w:p>
        </w:tc>
        <w:tc>
          <w:tcPr>
            <w:tcW w:w="595"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7FE42170" w14:textId="77777777" w:rsidR="005B1647" w:rsidRPr="009F2B31" w:rsidRDefault="005B1647" w:rsidP="005B1647">
            <w:pPr>
              <w:pStyle w:val="TabellHuvud"/>
              <w:keepNext/>
              <w:cnfStyle w:val="100000000000" w:firstRow="1" w:lastRow="0" w:firstColumn="0" w:lastColumn="0" w:oddVBand="0" w:evenVBand="0" w:oddHBand="0" w:evenHBand="0" w:firstRowFirstColumn="0" w:firstRowLastColumn="0" w:lastRowFirstColumn="0" w:lastRowLastColumn="0"/>
            </w:pPr>
            <w:r w:rsidRPr="009F2B31">
              <w:t>2019</w:t>
            </w:r>
          </w:p>
        </w:tc>
        <w:tc>
          <w:tcPr>
            <w:tcW w:w="595"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6DE3B6D4" w14:textId="77777777" w:rsidR="005B1647" w:rsidRPr="009F2B31" w:rsidRDefault="005B1647" w:rsidP="005B1647">
            <w:pPr>
              <w:pStyle w:val="TabellHuvud"/>
              <w:keepNext/>
              <w:cnfStyle w:val="100000000000" w:firstRow="1" w:lastRow="0" w:firstColumn="0" w:lastColumn="0" w:oddVBand="0" w:evenVBand="0" w:oddHBand="0" w:evenHBand="0" w:firstRowFirstColumn="0" w:firstRowLastColumn="0" w:lastRowFirstColumn="0" w:lastRowLastColumn="0"/>
            </w:pPr>
            <w:r w:rsidRPr="009F2B31">
              <w:t>2018</w:t>
            </w:r>
          </w:p>
        </w:tc>
      </w:tr>
      <w:tr w:rsidR="00155607" w14:paraId="3339D700"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3810" w:type="pct"/>
            <w:tcBorders>
              <w:top w:val="single" w:sz="12" w:space="0" w:color="auto"/>
              <w:bottom w:val="single" w:sz="4" w:space="0" w:color="auto"/>
            </w:tcBorders>
            <w:noWrap/>
            <w:hideMark/>
          </w:tcPr>
          <w:p w14:paraId="4A9CDCAF" w14:textId="77777777" w:rsidR="005B1647" w:rsidRPr="009F2B31" w:rsidRDefault="005B1647" w:rsidP="005B1647">
            <w:pPr>
              <w:pStyle w:val="Tabell"/>
              <w:keepNext/>
            </w:pPr>
            <w:r w:rsidRPr="009F2B31">
              <w:t>Exportkreditnämnden</w:t>
            </w:r>
          </w:p>
        </w:tc>
        <w:tc>
          <w:tcPr>
            <w:tcW w:w="595" w:type="pct"/>
            <w:tcBorders>
              <w:top w:val="single" w:sz="12" w:space="0" w:color="auto"/>
              <w:bottom w:val="single" w:sz="4" w:space="0" w:color="auto"/>
            </w:tcBorders>
            <w:noWrap/>
            <w:hideMark/>
          </w:tcPr>
          <w:p w14:paraId="7ECAF3F2" w14:textId="73009A34" w:rsidR="005B1647" w:rsidRPr="009F2B31"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9F2B31">
              <w:t>384</w:t>
            </w:r>
          </w:p>
        </w:tc>
        <w:tc>
          <w:tcPr>
            <w:tcW w:w="595" w:type="pct"/>
            <w:tcBorders>
              <w:top w:val="single" w:sz="12" w:space="0" w:color="auto"/>
              <w:bottom w:val="single" w:sz="4" w:space="0" w:color="auto"/>
            </w:tcBorders>
            <w:noWrap/>
            <w:hideMark/>
          </w:tcPr>
          <w:p w14:paraId="4AFD8AF7" w14:textId="10ACC1CE" w:rsidR="005B1647" w:rsidRPr="009F2B31"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9F2B31">
              <w:t>411</w:t>
            </w:r>
          </w:p>
        </w:tc>
      </w:tr>
      <w:tr w:rsidR="00155607" w14:paraId="4CF9D811"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3810" w:type="pct"/>
            <w:tcBorders>
              <w:top w:val="single" w:sz="4" w:space="0" w:color="auto"/>
              <w:bottom w:val="single" w:sz="4" w:space="0" w:color="auto"/>
            </w:tcBorders>
            <w:shd w:val="clear" w:color="auto" w:fill="auto"/>
            <w:noWrap/>
            <w:hideMark/>
          </w:tcPr>
          <w:p w14:paraId="6B73F984" w14:textId="77777777" w:rsidR="005B1647" w:rsidRPr="009F2B31" w:rsidRDefault="005B1647" w:rsidP="005B1647">
            <w:pPr>
              <w:pStyle w:val="Tabell"/>
              <w:keepNext/>
            </w:pPr>
            <w:r w:rsidRPr="009F2B31">
              <w:t>Riksgäldskontoret</w:t>
            </w:r>
          </w:p>
        </w:tc>
        <w:tc>
          <w:tcPr>
            <w:tcW w:w="595" w:type="pct"/>
            <w:tcBorders>
              <w:top w:val="single" w:sz="4" w:space="0" w:color="auto"/>
              <w:bottom w:val="single" w:sz="4" w:space="0" w:color="auto"/>
            </w:tcBorders>
            <w:shd w:val="clear" w:color="auto" w:fill="auto"/>
            <w:noWrap/>
            <w:hideMark/>
          </w:tcPr>
          <w:p w14:paraId="5B382CAB" w14:textId="21C8AAA1" w:rsidR="005B1647" w:rsidRPr="009F2B31"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9F2B31">
              <w:t>-36</w:t>
            </w:r>
          </w:p>
        </w:tc>
        <w:tc>
          <w:tcPr>
            <w:tcW w:w="595" w:type="pct"/>
            <w:tcBorders>
              <w:top w:val="single" w:sz="4" w:space="0" w:color="auto"/>
              <w:bottom w:val="single" w:sz="4" w:space="0" w:color="auto"/>
            </w:tcBorders>
            <w:shd w:val="clear" w:color="auto" w:fill="auto"/>
            <w:noWrap/>
            <w:hideMark/>
          </w:tcPr>
          <w:p w14:paraId="151695BC" w14:textId="62C62E15" w:rsidR="005B1647" w:rsidRPr="009F2B31"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9F2B31">
              <w:t>266</w:t>
            </w:r>
          </w:p>
        </w:tc>
      </w:tr>
      <w:tr w:rsidR="00155607" w14:paraId="27E2DF71"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3810" w:type="pct"/>
            <w:tcBorders>
              <w:top w:val="single" w:sz="4" w:space="0" w:color="auto"/>
              <w:bottom w:val="single" w:sz="4" w:space="0" w:color="auto"/>
            </w:tcBorders>
            <w:shd w:val="clear" w:color="auto" w:fill="auto"/>
            <w:noWrap/>
            <w:hideMark/>
          </w:tcPr>
          <w:p w14:paraId="6EB72AA9" w14:textId="77777777" w:rsidR="005B1647" w:rsidRPr="009F2B31" w:rsidRDefault="005B1647" w:rsidP="005B1647">
            <w:pPr>
              <w:pStyle w:val="Tabell"/>
              <w:keepNext/>
            </w:pPr>
            <w:r w:rsidRPr="009F2B31">
              <w:t>Boverket</w:t>
            </w:r>
          </w:p>
        </w:tc>
        <w:tc>
          <w:tcPr>
            <w:tcW w:w="595" w:type="pct"/>
            <w:tcBorders>
              <w:top w:val="single" w:sz="4" w:space="0" w:color="auto"/>
              <w:bottom w:val="single" w:sz="4" w:space="0" w:color="auto"/>
            </w:tcBorders>
            <w:shd w:val="clear" w:color="auto" w:fill="auto"/>
            <w:noWrap/>
            <w:hideMark/>
          </w:tcPr>
          <w:p w14:paraId="03EC8F62" w14:textId="19DAA63D" w:rsidR="005B1647" w:rsidRPr="009F2B31"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9F2B31">
              <w:t>26</w:t>
            </w:r>
          </w:p>
        </w:tc>
        <w:tc>
          <w:tcPr>
            <w:tcW w:w="595" w:type="pct"/>
            <w:tcBorders>
              <w:top w:val="single" w:sz="4" w:space="0" w:color="auto"/>
              <w:bottom w:val="single" w:sz="4" w:space="0" w:color="auto"/>
            </w:tcBorders>
            <w:shd w:val="clear" w:color="auto" w:fill="auto"/>
            <w:noWrap/>
            <w:hideMark/>
          </w:tcPr>
          <w:p w14:paraId="25454AFD" w14:textId="7615A1D8" w:rsidR="005B1647" w:rsidRPr="009F2B31"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9F2B31">
              <w:t>-9</w:t>
            </w:r>
          </w:p>
        </w:tc>
      </w:tr>
      <w:tr w:rsidR="00155607" w14:paraId="45A2AEAB"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3810" w:type="pct"/>
            <w:tcBorders>
              <w:top w:val="single" w:sz="4" w:space="0" w:color="auto"/>
              <w:bottom w:val="single" w:sz="4" w:space="0" w:color="auto"/>
            </w:tcBorders>
            <w:shd w:val="clear" w:color="auto" w:fill="auto"/>
            <w:noWrap/>
            <w:hideMark/>
          </w:tcPr>
          <w:p w14:paraId="2608AEC3" w14:textId="77777777" w:rsidR="005B1647" w:rsidRPr="009F2B31" w:rsidRDefault="005B1647" w:rsidP="005B1647">
            <w:pPr>
              <w:pStyle w:val="Tabell"/>
              <w:keepNext/>
              <w:rPr>
                <w:b/>
                <w:bCs/>
              </w:rPr>
            </w:pPr>
            <w:r w:rsidRPr="009F2B31">
              <w:rPr>
                <w:b/>
                <w:bCs/>
              </w:rPr>
              <w:t>Summa</w:t>
            </w:r>
          </w:p>
        </w:tc>
        <w:tc>
          <w:tcPr>
            <w:tcW w:w="595" w:type="pct"/>
            <w:tcBorders>
              <w:top w:val="single" w:sz="4" w:space="0" w:color="auto"/>
              <w:bottom w:val="single" w:sz="4" w:space="0" w:color="auto"/>
            </w:tcBorders>
            <w:shd w:val="clear" w:color="auto" w:fill="auto"/>
            <w:noWrap/>
            <w:hideMark/>
          </w:tcPr>
          <w:p w14:paraId="36252C0F" w14:textId="21659E33" w:rsidR="005B1647" w:rsidRPr="009F2B31" w:rsidRDefault="005B1647" w:rsidP="005B1647">
            <w:pPr>
              <w:pStyle w:val="Tabell"/>
              <w:keepNext/>
              <w:cnfStyle w:val="000000000000" w:firstRow="0" w:lastRow="0" w:firstColumn="0" w:lastColumn="0" w:oddVBand="0" w:evenVBand="0" w:oddHBand="0" w:evenHBand="0" w:firstRowFirstColumn="0" w:firstRowLastColumn="0" w:lastRowFirstColumn="0" w:lastRowLastColumn="0"/>
              <w:rPr>
                <w:b/>
                <w:bCs/>
              </w:rPr>
            </w:pPr>
            <w:r w:rsidRPr="009F2B31">
              <w:rPr>
                <w:b/>
                <w:bCs/>
              </w:rPr>
              <w:t>374</w:t>
            </w:r>
          </w:p>
        </w:tc>
        <w:tc>
          <w:tcPr>
            <w:tcW w:w="595" w:type="pct"/>
            <w:tcBorders>
              <w:top w:val="single" w:sz="4" w:space="0" w:color="auto"/>
              <w:bottom w:val="single" w:sz="4" w:space="0" w:color="auto"/>
            </w:tcBorders>
            <w:shd w:val="clear" w:color="auto" w:fill="auto"/>
            <w:noWrap/>
            <w:hideMark/>
          </w:tcPr>
          <w:p w14:paraId="4B17FE49" w14:textId="1D48D950" w:rsidR="005B1647" w:rsidRPr="009F2B31" w:rsidRDefault="005B1647" w:rsidP="005B1647">
            <w:pPr>
              <w:pStyle w:val="Tabell"/>
              <w:keepNext/>
              <w:cnfStyle w:val="000000000000" w:firstRow="0" w:lastRow="0" w:firstColumn="0" w:lastColumn="0" w:oddVBand="0" w:evenVBand="0" w:oddHBand="0" w:evenHBand="0" w:firstRowFirstColumn="0" w:firstRowLastColumn="0" w:lastRowFirstColumn="0" w:lastRowLastColumn="0"/>
              <w:rPr>
                <w:b/>
                <w:bCs/>
              </w:rPr>
            </w:pPr>
            <w:r w:rsidRPr="009F2B31">
              <w:rPr>
                <w:b/>
                <w:bCs/>
              </w:rPr>
              <w:t>668</w:t>
            </w:r>
          </w:p>
        </w:tc>
      </w:tr>
      <w:tr w:rsidR="00155607" w14:paraId="0D13ADF1"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3810" w:type="pct"/>
            <w:tcBorders>
              <w:top w:val="single" w:sz="4" w:space="0" w:color="auto"/>
              <w:bottom w:val="single" w:sz="4" w:space="0" w:color="auto"/>
            </w:tcBorders>
            <w:shd w:val="clear" w:color="auto" w:fill="auto"/>
            <w:noWrap/>
            <w:hideMark/>
          </w:tcPr>
          <w:p w14:paraId="06A16D8A" w14:textId="34D6DC53" w:rsidR="005B1647" w:rsidRPr="009F2B31" w:rsidRDefault="005B1647" w:rsidP="005B1647">
            <w:pPr>
              <w:pStyle w:val="Tabell"/>
              <w:keepNext/>
              <w:rPr>
                <w:i/>
                <w:iCs/>
              </w:rPr>
            </w:pPr>
            <w:r>
              <w:rPr>
                <w:i/>
                <w:iCs/>
              </w:rPr>
              <w:t>v</w:t>
            </w:r>
            <w:r w:rsidRPr="009F2B31">
              <w:rPr>
                <w:i/>
                <w:iCs/>
              </w:rPr>
              <w:t>arav utbetalda skadeersättningar inklusive skaderelaterade kostnader*</w:t>
            </w:r>
          </w:p>
        </w:tc>
        <w:tc>
          <w:tcPr>
            <w:tcW w:w="595" w:type="pct"/>
            <w:tcBorders>
              <w:top w:val="single" w:sz="4" w:space="0" w:color="auto"/>
              <w:bottom w:val="single" w:sz="4" w:space="0" w:color="auto"/>
            </w:tcBorders>
            <w:shd w:val="clear" w:color="auto" w:fill="auto"/>
            <w:noWrap/>
            <w:hideMark/>
          </w:tcPr>
          <w:p w14:paraId="79F3F1B0" w14:textId="77777777" w:rsidR="005B1647" w:rsidRPr="009F2B31" w:rsidRDefault="005B1647" w:rsidP="005B1647">
            <w:pPr>
              <w:pStyle w:val="Tabell"/>
              <w:keepNext/>
              <w:cnfStyle w:val="000000000000" w:firstRow="0" w:lastRow="0" w:firstColumn="0" w:lastColumn="0" w:oddVBand="0" w:evenVBand="0" w:oddHBand="0" w:evenHBand="0" w:firstRowFirstColumn="0" w:firstRowLastColumn="0" w:lastRowFirstColumn="0" w:lastRowLastColumn="0"/>
              <w:rPr>
                <w:i/>
                <w:iCs/>
              </w:rPr>
            </w:pPr>
          </w:p>
        </w:tc>
        <w:tc>
          <w:tcPr>
            <w:tcW w:w="595" w:type="pct"/>
            <w:tcBorders>
              <w:top w:val="single" w:sz="4" w:space="0" w:color="auto"/>
              <w:bottom w:val="single" w:sz="4" w:space="0" w:color="auto"/>
            </w:tcBorders>
            <w:shd w:val="clear" w:color="auto" w:fill="auto"/>
            <w:noWrap/>
            <w:hideMark/>
          </w:tcPr>
          <w:p w14:paraId="1E8BF3BC" w14:textId="77777777" w:rsidR="005B1647" w:rsidRPr="009F2B31"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p>
        </w:tc>
      </w:tr>
      <w:tr w:rsidR="00155607" w14:paraId="4704A588"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3810" w:type="pct"/>
            <w:tcBorders>
              <w:top w:val="single" w:sz="4" w:space="0" w:color="auto"/>
              <w:bottom w:val="single" w:sz="4" w:space="0" w:color="auto"/>
            </w:tcBorders>
            <w:shd w:val="clear" w:color="auto" w:fill="auto"/>
            <w:noWrap/>
            <w:hideMark/>
          </w:tcPr>
          <w:p w14:paraId="29D89864" w14:textId="77777777" w:rsidR="005B1647" w:rsidRPr="009F2B31" w:rsidRDefault="005B1647" w:rsidP="005B1647">
            <w:pPr>
              <w:pStyle w:val="Tabell"/>
              <w:keepNext/>
            </w:pPr>
            <w:r w:rsidRPr="009F2B31">
              <w:t>Exportkreditnämnden</w:t>
            </w:r>
          </w:p>
        </w:tc>
        <w:tc>
          <w:tcPr>
            <w:tcW w:w="595" w:type="pct"/>
            <w:tcBorders>
              <w:top w:val="single" w:sz="4" w:space="0" w:color="auto"/>
              <w:bottom w:val="single" w:sz="4" w:space="0" w:color="auto"/>
            </w:tcBorders>
            <w:shd w:val="clear" w:color="auto" w:fill="auto"/>
            <w:noWrap/>
            <w:hideMark/>
          </w:tcPr>
          <w:p w14:paraId="755AF92F" w14:textId="2396EDC5" w:rsidR="005B1647" w:rsidRPr="009F2B31"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9F2B31">
              <w:t>1 861</w:t>
            </w:r>
          </w:p>
        </w:tc>
        <w:tc>
          <w:tcPr>
            <w:tcW w:w="595" w:type="pct"/>
            <w:tcBorders>
              <w:top w:val="single" w:sz="4" w:space="0" w:color="auto"/>
              <w:bottom w:val="single" w:sz="4" w:space="0" w:color="auto"/>
            </w:tcBorders>
            <w:shd w:val="clear" w:color="auto" w:fill="auto"/>
            <w:noWrap/>
            <w:hideMark/>
          </w:tcPr>
          <w:p w14:paraId="3E167D81" w14:textId="09F1ECF2" w:rsidR="005B1647" w:rsidRPr="009F2B31"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9F2B31">
              <w:t>1 737</w:t>
            </w:r>
          </w:p>
        </w:tc>
      </w:tr>
      <w:tr w:rsidR="00155607" w14:paraId="184F27FA"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3810" w:type="pct"/>
            <w:tcBorders>
              <w:top w:val="single" w:sz="4" w:space="0" w:color="auto"/>
              <w:bottom w:val="single" w:sz="4" w:space="0" w:color="auto"/>
            </w:tcBorders>
            <w:shd w:val="clear" w:color="auto" w:fill="auto"/>
            <w:noWrap/>
            <w:hideMark/>
          </w:tcPr>
          <w:p w14:paraId="5A052168" w14:textId="77777777" w:rsidR="005B1647" w:rsidRPr="009F2B31" w:rsidRDefault="005B1647" w:rsidP="005B1647">
            <w:pPr>
              <w:pStyle w:val="Tabell"/>
              <w:keepNext/>
            </w:pPr>
            <w:r w:rsidRPr="009F2B31">
              <w:t>Riksgäldskontoret</w:t>
            </w:r>
          </w:p>
        </w:tc>
        <w:tc>
          <w:tcPr>
            <w:tcW w:w="595" w:type="pct"/>
            <w:tcBorders>
              <w:top w:val="single" w:sz="4" w:space="0" w:color="auto"/>
              <w:bottom w:val="single" w:sz="4" w:space="0" w:color="auto"/>
            </w:tcBorders>
            <w:shd w:val="clear" w:color="auto" w:fill="auto"/>
            <w:noWrap/>
            <w:hideMark/>
          </w:tcPr>
          <w:p w14:paraId="11DF716B" w14:textId="12783C90" w:rsidR="005B1647" w:rsidRPr="009F2B31"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9F2B31">
              <w:t>33</w:t>
            </w:r>
          </w:p>
        </w:tc>
        <w:tc>
          <w:tcPr>
            <w:tcW w:w="595" w:type="pct"/>
            <w:tcBorders>
              <w:top w:val="single" w:sz="4" w:space="0" w:color="auto"/>
              <w:bottom w:val="single" w:sz="4" w:space="0" w:color="auto"/>
            </w:tcBorders>
            <w:shd w:val="clear" w:color="auto" w:fill="auto"/>
            <w:noWrap/>
            <w:hideMark/>
          </w:tcPr>
          <w:p w14:paraId="440ED928" w14:textId="2734652C" w:rsidR="005B1647" w:rsidRPr="009F2B31"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9F2B31">
              <w:t>-9</w:t>
            </w:r>
          </w:p>
        </w:tc>
      </w:tr>
      <w:tr w:rsidR="00155607" w14:paraId="2FBD65EE"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3810" w:type="pct"/>
            <w:tcBorders>
              <w:top w:val="single" w:sz="4" w:space="0" w:color="auto"/>
              <w:bottom w:val="single" w:sz="4" w:space="0" w:color="auto"/>
            </w:tcBorders>
            <w:shd w:val="clear" w:color="auto" w:fill="auto"/>
            <w:noWrap/>
            <w:hideMark/>
          </w:tcPr>
          <w:p w14:paraId="0A879FB0" w14:textId="77777777" w:rsidR="005B1647" w:rsidRPr="00E554A3" w:rsidRDefault="005B1647" w:rsidP="005B1647">
            <w:pPr>
              <w:pStyle w:val="Tabell"/>
              <w:keepNext/>
              <w:rPr>
                <w:b/>
                <w:bCs/>
              </w:rPr>
            </w:pPr>
            <w:r w:rsidRPr="00E554A3">
              <w:rPr>
                <w:b/>
                <w:bCs/>
              </w:rPr>
              <w:t>Summa</w:t>
            </w:r>
          </w:p>
        </w:tc>
        <w:tc>
          <w:tcPr>
            <w:tcW w:w="595" w:type="pct"/>
            <w:tcBorders>
              <w:top w:val="single" w:sz="4" w:space="0" w:color="auto"/>
              <w:bottom w:val="single" w:sz="4" w:space="0" w:color="auto"/>
            </w:tcBorders>
            <w:shd w:val="clear" w:color="auto" w:fill="auto"/>
            <w:noWrap/>
            <w:hideMark/>
          </w:tcPr>
          <w:p w14:paraId="1005CD20" w14:textId="1311EED1" w:rsidR="005B1647" w:rsidRPr="00E554A3" w:rsidRDefault="005B1647" w:rsidP="005B1647">
            <w:pPr>
              <w:pStyle w:val="Tabell"/>
              <w:keepNext/>
              <w:cnfStyle w:val="000000000000" w:firstRow="0" w:lastRow="0" w:firstColumn="0" w:lastColumn="0" w:oddVBand="0" w:evenVBand="0" w:oddHBand="0" w:evenHBand="0" w:firstRowFirstColumn="0" w:firstRowLastColumn="0" w:lastRowFirstColumn="0" w:lastRowLastColumn="0"/>
              <w:rPr>
                <w:b/>
                <w:bCs/>
              </w:rPr>
            </w:pPr>
            <w:r w:rsidRPr="00E554A3">
              <w:rPr>
                <w:b/>
                <w:bCs/>
              </w:rPr>
              <w:t>1 894</w:t>
            </w:r>
          </w:p>
        </w:tc>
        <w:tc>
          <w:tcPr>
            <w:tcW w:w="595" w:type="pct"/>
            <w:tcBorders>
              <w:top w:val="single" w:sz="4" w:space="0" w:color="auto"/>
              <w:bottom w:val="single" w:sz="4" w:space="0" w:color="auto"/>
            </w:tcBorders>
            <w:shd w:val="clear" w:color="auto" w:fill="auto"/>
            <w:noWrap/>
            <w:hideMark/>
          </w:tcPr>
          <w:p w14:paraId="499B0237" w14:textId="7BAFD0C9" w:rsidR="005B1647" w:rsidRPr="00E554A3" w:rsidRDefault="005B1647" w:rsidP="005B1647">
            <w:pPr>
              <w:pStyle w:val="Tabell"/>
              <w:keepNext/>
              <w:cnfStyle w:val="000000000000" w:firstRow="0" w:lastRow="0" w:firstColumn="0" w:lastColumn="0" w:oddVBand="0" w:evenVBand="0" w:oddHBand="0" w:evenHBand="0" w:firstRowFirstColumn="0" w:firstRowLastColumn="0" w:lastRowFirstColumn="0" w:lastRowLastColumn="0"/>
              <w:rPr>
                <w:b/>
                <w:bCs/>
              </w:rPr>
            </w:pPr>
            <w:r w:rsidRPr="00E554A3">
              <w:rPr>
                <w:b/>
                <w:bCs/>
              </w:rPr>
              <w:t>1 728</w:t>
            </w:r>
          </w:p>
        </w:tc>
      </w:tr>
      <w:tr w:rsidR="00155607" w14:paraId="0FFC3993"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3810" w:type="pct"/>
            <w:tcBorders>
              <w:top w:val="single" w:sz="4" w:space="0" w:color="auto"/>
              <w:bottom w:val="single" w:sz="4" w:space="0" w:color="auto"/>
            </w:tcBorders>
            <w:shd w:val="clear" w:color="auto" w:fill="auto"/>
            <w:hideMark/>
          </w:tcPr>
          <w:p w14:paraId="4AFDB7A3" w14:textId="31CF3E03" w:rsidR="005B1647" w:rsidRPr="009F2B31" w:rsidRDefault="005B1647" w:rsidP="005B1647">
            <w:pPr>
              <w:pStyle w:val="Tabell"/>
              <w:keepNext/>
              <w:rPr>
                <w:i/>
                <w:iCs/>
              </w:rPr>
            </w:pPr>
            <w:r>
              <w:rPr>
                <w:i/>
                <w:iCs/>
              </w:rPr>
              <w:t>v</w:t>
            </w:r>
            <w:r w:rsidRPr="009F2B31">
              <w:rPr>
                <w:i/>
                <w:iCs/>
              </w:rPr>
              <w:t>arav återvunna förluster för skadeersättningar inklusive skaderelaterade kostnader*</w:t>
            </w:r>
          </w:p>
        </w:tc>
        <w:tc>
          <w:tcPr>
            <w:tcW w:w="595" w:type="pct"/>
            <w:tcBorders>
              <w:top w:val="single" w:sz="4" w:space="0" w:color="auto"/>
              <w:bottom w:val="single" w:sz="4" w:space="0" w:color="auto"/>
            </w:tcBorders>
            <w:shd w:val="clear" w:color="auto" w:fill="auto"/>
            <w:noWrap/>
            <w:hideMark/>
          </w:tcPr>
          <w:p w14:paraId="027ABE29" w14:textId="77777777" w:rsidR="005B1647" w:rsidRPr="009F2B31" w:rsidRDefault="005B1647" w:rsidP="005B1647">
            <w:pPr>
              <w:pStyle w:val="Tabell"/>
              <w:keepNext/>
              <w:cnfStyle w:val="000000000000" w:firstRow="0" w:lastRow="0" w:firstColumn="0" w:lastColumn="0" w:oddVBand="0" w:evenVBand="0" w:oddHBand="0" w:evenHBand="0" w:firstRowFirstColumn="0" w:firstRowLastColumn="0" w:lastRowFirstColumn="0" w:lastRowLastColumn="0"/>
              <w:rPr>
                <w:i/>
                <w:iCs/>
              </w:rPr>
            </w:pPr>
          </w:p>
        </w:tc>
        <w:tc>
          <w:tcPr>
            <w:tcW w:w="595" w:type="pct"/>
            <w:tcBorders>
              <w:top w:val="single" w:sz="4" w:space="0" w:color="auto"/>
              <w:bottom w:val="single" w:sz="4" w:space="0" w:color="auto"/>
            </w:tcBorders>
            <w:shd w:val="clear" w:color="auto" w:fill="auto"/>
            <w:noWrap/>
            <w:hideMark/>
          </w:tcPr>
          <w:p w14:paraId="39DDEB7C" w14:textId="77777777" w:rsidR="005B1647" w:rsidRPr="009F2B31"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p>
        </w:tc>
      </w:tr>
      <w:tr w:rsidR="00155607" w14:paraId="5A397546"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3810" w:type="pct"/>
            <w:tcBorders>
              <w:top w:val="single" w:sz="4" w:space="0" w:color="auto"/>
              <w:bottom w:val="single" w:sz="4" w:space="0" w:color="auto"/>
            </w:tcBorders>
            <w:shd w:val="clear" w:color="auto" w:fill="auto"/>
            <w:hideMark/>
          </w:tcPr>
          <w:p w14:paraId="3837C255" w14:textId="77777777" w:rsidR="005B1647" w:rsidRPr="009F2B31" w:rsidRDefault="005B1647" w:rsidP="005B1647">
            <w:pPr>
              <w:pStyle w:val="Tabell"/>
              <w:keepNext/>
            </w:pPr>
            <w:r w:rsidRPr="009F2B31">
              <w:t xml:space="preserve">Exportkreditnämnden </w:t>
            </w:r>
          </w:p>
        </w:tc>
        <w:tc>
          <w:tcPr>
            <w:tcW w:w="595" w:type="pct"/>
            <w:tcBorders>
              <w:top w:val="single" w:sz="4" w:space="0" w:color="auto"/>
              <w:bottom w:val="single" w:sz="4" w:space="0" w:color="auto"/>
            </w:tcBorders>
            <w:shd w:val="clear" w:color="auto" w:fill="auto"/>
            <w:noWrap/>
            <w:hideMark/>
          </w:tcPr>
          <w:p w14:paraId="4E27173C" w14:textId="2C31C48E" w:rsidR="005B1647" w:rsidRPr="009F2B31"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9F2B31">
              <w:t>-613</w:t>
            </w:r>
          </w:p>
        </w:tc>
        <w:tc>
          <w:tcPr>
            <w:tcW w:w="595" w:type="pct"/>
            <w:tcBorders>
              <w:top w:val="single" w:sz="4" w:space="0" w:color="auto"/>
              <w:bottom w:val="single" w:sz="4" w:space="0" w:color="auto"/>
            </w:tcBorders>
            <w:shd w:val="clear" w:color="auto" w:fill="auto"/>
            <w:noWrap/>
            <w:hideMark/>
          </w:tcPr>
          <w:p w14:paraId="4CB34944" w14:textId="402EE5A5" w:rsidR="005B1647" w:rsidRPr="009F2B31"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9F2B31">
              <w:t>-391</w:t>
            </w:r>
          </w:p>
        </w:tc>
      </w:tr>
      <w:tr w:rsidR="00155607" w14:paraId="6954D319"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3810" w:type="pct"/>
            <w:tcBorders>
              <w:top w:val="single" w:sz="4" w:space="0" w:color="auto"/>
              <w:bottom w:val="single" w:sz="4" w:space="0" w:color="auto"/>
            </w:tcBorders>
            <w:shd w:val="clear" w:color="auto" w:fill="auto"/>
            <w:hideMark/>
          </w:tcPr>
          <w:p w14:paraId="689790D5" w14:textId="77777777" w:rsidR="005B1647" w:rsidRPr="009F2B31" w:rsidRDefault="005B1647" w:rsidP="005B1647">
            <w:pPr>
              <w:pStyle w:val="Tabell"/>
              <w:keepNext/>
            </w:pPr>
            <w:r w:rsidRPr="009F2B31">
              <w:t>Riksgäldskontoret</w:t>
            </w:r>
          </w:p>
        </w:tc>
        <w:tc>
          <w:tcPr>
            <w:tcW w:w="595" w:type="pct"/>
            <w:tcBorders>
              <w:top w:val="single" w:sz="4" w:space="0" w:color="auto"/>
              <w:bottom w:val="single" w:sz="4" w:space="0" w:color="auto"/>
            </w:tcBorders>
            <w:shd w:val="clear" w:color="auto" w:fill="auto"/>
            <w:noWrap/>
            <w:hideMark/>
          </w:tcPr>
          <w:p w14:paraId="199C2E06" w14:textId="0A152893" w:rsidR="005B1647" w:rsidRPr="009F2B31"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9F2B31">
              <w:t>-25</w:t>
            </w:r>
          </w:p>
        </w:tc>
        <w:tc>
          <w:tcPr>
            <w:tcW w:w="595" w:type="pct"/>
            <w:tcBorders>
              <w:top w:val="single" w:sz="4" w:space="0" w:color="auto"/>
              <w:bottom w:val="single" w:sz="4" w:space="0" w:color="auto"/>
            </w:tcBorders>
            <w:shd w:val="clear" w:color="auto" w:fill="auto"/>
            <w:noWrap/>
            <w:hideMark/>
          </w:tcPr>
          <w:p w14:paraId="179E4C36" w14:textId="26E9C3F9" w:rsidR="005B1647" w:rsidRPr="009F2B31"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9F2B31">
              <w:t>-50</w:t>
            </w:r>
          </w:p>
        </w:tc>
      </w:tr>
      <w:tr w:rsidR="00155607" w14:paraId="763349A9"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3810" w:type="pct"/>
            <w:tcBorders>
              <w:top w:val="single" w:sz="4" w:space="0" w:color="auto"/>
              <w:bottom w:val="single" w:sz="4" w:space="0" w:color="auto"/>
            </w:tcBorders>
            <w:shd w:val="clear" w:color="auto" w:fill="auto"/>
            <w:hideMark/>
          </w:tcPr>
          <w:p w14:paraId="27A118D0" w14:textId="77777777" w:rsidR="005B1647" w:rsidRPr="009F2B31" w:rsidRDefault="005B1647" w:rsidP="005B1647">
            <w:pPr>
              <w:pStyle w:val="Tabell"/>
              <w:keepNext/>
            </w:pPr>
            <w:r w:rsidRPr="009F2B31">
              <w:t>Boverket</w:t>
            </w:r>
          </w:p>
        </w:tc>
        <w:tc>
          <w:tcPr>
            <w:tcW w:w="595" w:type="pct"/>
            <w:tcBorders>
              <w:top w:val="single" w:sz="4" w:space="0" w:color="auto"/>
              <w:bottom w:val="single" w:sz="4" w:space="0" w:color="auto"/>
            </w:tcBorders>
            <w:shd w:val="clear" w:color="auto" w:fill="auto"/>
            <w:noWrap/>
            <w:hideMark/>
          </w:tcPr>
          <w:p w14:paraId="6A41A08D" w14:textId="44A1FC87" w:rsidR="005B1647" w:rsidRPr="009F2B31"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9F2B31">
              <w:t>-4</w:t>
            </w:r>
          </w:p>
        </w:tc>
        <w:tc>
          <w:tcPr>
            <w:tcW w:w="595" w:type="pct"/>
            <w:tcBorders>
              <w:top w:val="single" w:sz="4" w:space="0" w:color="auto"/>
              <w:bottom w:val="single" w:sz="4" w:space="0" w:color="auto"/>
            </w:tcBorders>
            <w:shd w:val="clear" w:color="auto" w:fill="auto"/>
            <w:noWrap/>
            <w:hideMark/>
          </w:tcPr>
          <w:p w14:paraId="72B93BE1" w14:textId="77777777" w:rsidR="005B1647" w:rsidRPr="009F2B31"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p>
        </w:tc>
      </w:tr>
      <w:tr w:rsidR="00155607" w14:paraId="289DC198"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3810" w:type="pct"/>
            <w:tcBorders>
              <w:top w:val="single" w:sz="4" w:space="0" w:color="auto"/>
              <w:bottom w:val="single" w:sz="4" w:space="0" w:color="auto"/>
            </w:tcBorders>
            <w:shd w:val="clear" w:color="auto" w:fill="auto"/>
            <w:hideMark/>
          </w:tcPr>
          <w:p w14:paraId="3F8EC88C" w14:textId="77777777" w:rsidR="005B1647" w:rsidRPr="002C2020" w:rsidRDefault="005B1647" w:rsidP="005B1647">
            <w:pPr>
              <w:pStyle w:val="Tabell"/>
              <w:keepNext/>
              <w:rPr>
                <w:b/>
                <w:bCs/>
              </w:rPr>
            </w:pPr>
            <w:r w:rsidRPr="002C2020">
              <w:rPr>
                <w:b/>
                <w:bCs/>
              </w:rPr>
              <w:t>Summa</w:t>
            </w:r>
          </w:p>
        </w:tc>
        <w:tc>
          <w:tcPr>
            <w:tcW w:w="595" w:type="pct"/>
            <w:tcBorders>
              <w:top w:val="single" w:sz="4" w:space="0" w:color="auto"/>
              <w:bottom w:val="single" w:sz="4" w:space="0" w:color="auto"/>
            </w:tcBorders>
            <w:shd w:val="clear" w:color="auto" w:fill="auto"/>
            <w:noWrap/>
            <w:hideMark/>
          </w:tcPr>
          <w:p w14:paraId="63B07BB9" w14:textId="2BAF768B" w:rsidR="005B1647" w:rsidRPr="002C2020" w:rsidRDefault="005B1647" w:rsidP="005B1647">
            <w:pPr>
              <w:pStyle w:val="Tabell"/>
              <w:keepNext/>
              <w:cnfStyle w:val="000000000000" w:firstRow="0" w:lastRow="0" w:firstColumn="0" w:lastColumn="0" w:oddVBand="0" w:evenVBand="0" w:oddHBand="0" w:evenHBand="0" w:firstRowFirstColumn="0" w:firstRowLastColumn="0" w:lastRowFirstColumn="0" w:lastRowLastColumn="0"/>
              <w:rPr>
                <w:b/>
                <w:bCs/>
              </w:rPr>
            </w:pPr>
            <w:r w:rsidRPr="002C2020">
              <w:rPr>
                <w:b/>
                <w:bCs/>
              </w:rPr>
              <w:t>-642</w:t>
            </w:r>
          </w:p>
        </w:tc>
        <w:tc>
          <w:tcPr>
            <w:tcW w:w="595" w:type="pct"/>
            <w:tcBorders>
              <w:top w:val="single" w:sz="4" w:space="0" w:color="auto"/>
              <w:bottom w:val="single" w:sz="4" w:space="0" w:color="auto"/>
            </w:tcBorders>
            <w:shd w:val="clear" w:color="auto" w:fill="auto"/>
            <w:noWrap/>
            <w:hideMark/>
          </w:tcPr>
          <w:p w14:paraId="04875262" w14:textId="1AD315BE" w:rsidR="005B1647" w:rsidRPr="002C2020" w:rsidRDefault="005B1647" w:rsidP="005B1647">
            <w:pPr>
              <w:pStyle w:val="Tabell"/>
              <w:keepNext/>
              <w:cnfStyle w:val="000000000000" w:firstRow="0" w:lastRow="0" w:firstColumn="0" w:lastColumn="0" w:oddVBand="0" w:evenVBand="0" w:oddHBand="0" w:evenHBand="0" w:firstRowFirstColumn="0" w:firstRowLastColumn="0" w:lastRowFirstColumn="0" w:lastRowLastColumn="0"/>
              <w:rPr>
                <w:b/>
                <w:bCs/>
              </w:rPr>
            </w:pPr>
            <w:r w:rsidRPr="002C2020">
              <w:rPr>
                <w:b/>
                <w:bCs/>
              </w:rPr>
              <w:t>-441</w:t>
            </w:r>
          </w:p>
        </w:tc>
      </w:tr>
      <w:tr w:rsidR="00155607" w14:paraId="4718BEF5"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3810" w:type="pct"/>
            <w:tcBorders>
              <w:top w:val="single" w:sz="4" w:space="0" w:color="auto"/>
              <w:bottom w:val="single" w:sz="4" w:space="0" w:color="auto"/>
            </w:tcBorders>
            <w:shd w:val="clear" w:color="auto" w:fill="auto"/>
            <w:hideMark/>
          </w:tcPr>
          <w:p w14:paraId="3299DD17" w14:textId="1939704B" w:rsidR="005B1647" w:rsidRPr="009F2B31" w:rsidRDefault="005B1647" w:rsidP="005B1647">
            <w:pPr>
              <w:pStyle w:val="Tabell"/>
              <w:keepNext/>
              <w:rPr>
                <w:i/>
                <w:iCs/>
              </w:rPr>
            </w:pPr>
            <w:r>
              <w:rPr>
                <w:i/>
                <w:iCs/>
              </w:rPr>
              <w:t>v</w:t>
            </w:r>
            <w:r w:rsidRPr="009F2B31">
              <w:rPr>
                <w:i/>
                <w:iCs/>
              </w:rPr>
              <w:t>arav förändring av skadeersättningar och regressfordringar</w:t>
            </w:r>
            <w:r w:rsidRPr="009F2B31">
              <w:rPr>
                <w:i/>
                <w:iCs/>
                <w:vertAlign w:val="superscript"/>
              </w:rPr>
              <w:t>1</w:t>
            </w:r>
          </w:p>
        </w:tc>
        <w:tc>
          <w:tcPr>
            <w:tcW w:w="595" w:type="pct"/>
            <w:tcBorders>
              <w:top w:val="single" w:sz="4" w:space="0" w:color="auto"/>
              <w:bottom w:val="single" w:sz="4" w:space="0" w:color="auto"/>
            </w:tcBorders>
            <w:shd w:val="clear" w:color="auto" w:fill="auto"/>
            <w:hideMark/>
          </w:tcPr>
          <w:p w14:paraId="53C38DB3" w14:textId="77777777" w:rsidR="005B1647" w:rsidRPr="009F2B31" w:rsidRDefault="005B1647" w:rsidP="005B1647">
            <w:pPr>
              <w:pStyle w:val="Tabell"/>
              <w:keepNext/>
              <w:cnfStyle w:val="000000000000" w:firstRow="0" w:lastRow="0" w:firstColumn="0" w:lastColumn="0" w:oddVBand="0" w:evenVBand="0" w:oddHBand="0" w:evenHBand="0" w:firstRowFirstColumn="0" w:firstRowLastColumn="0" w:lastRowFirstColumn="0" w:lastRowLastColumn="0"/>
              <w:rPr>
                <w:i/>
                <w:iCs/>
              </w:rPr>
            </w:pPr>
          </w:p>
        </w:tc>
        <w:tc>
          <w:tcPr>
            <w:tcW w:w="595" w:type="pct"/>
            <w:tcBorders>
              <w:top w:val="single" w:sz="4" w:space="0" w:color="auto"/>
              <w:bottom w:val="single" w:sz="4" w:space="0" w:color="auto"/>
            </w:tcBorders>
            <w:shd w:val="clear" w:color="auto" w:fill="auto"/>
            <w:hideMark/>
          </w:tcPr>
          <w:p w14:paraId="101FFDC6" w14:textId="77777777" w:rsidR="005B1647" w:rsidRPr="009F2B31"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p>
        </w:tc>
      </w:tr>
      <w:tr w:rsidR="00155607" w14:paraId="1B629592"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3810" w:type="pct"/>
            <w:tcBorders>
              <w:top w:val="single" w:sz="4" w:space="0" w:color="auto"/>
              <w:bottom w:val="single" w:sz="4" w:space="0" w:color="auto"/>
            </w:tcBorders>
            <w:shd w:val="clear" w:color="auto" w:fill="auto"/>
            <w:noWrap/>
            <w:hideMark/>
          </w:tcPr>
          <w:p w14:paraId="4BF4E14D" w14:textId="77777777" w:rsidR="005B1647" w:rsidRPr="009F2B31" w:rsidRDefault="005B1647" w:rsidP="005B1647">
            <w:pPr>
              <w:pStyle w:val="Tabell"/>
              <w:keepNext/>
            </w:pPr>
            <w:r w:rsidRPr="009F2B31">
              <w:t>Exportkreditnämnden</w:t>
            </w:r>
          </w:p>
        </w:tc>
        <w:tc>
          <w:tcPr>
            <w:tcW w:w="595" w:type="pct"/>
            <w:tcBorders>
              <w:top w:val="single" w:sz="4" w:space="0" w:color="auto"/>
              <w:bottom w:val="single" w:sz="4" w:space="0" w:color="auto"/>
            </w:tcBorders>
            <w:shd w:val="clear" w:color="auto" w:fill="auto"/>
            <w:noWrap/>
            <w:hideMark/>
          </w:tcPr>
          <w:p w14:paraId="0C74199F" w14:textId="302BC4E5" w:rsidR="005B1647" w:rsidRPr="009F2B31"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9F2B31">
              <w:t>-863</w:t>
            </w:r>
          </w:p>
        </w:tc>
        <w:tc>
          <w:tcPr>
            <w:tcW w:w="595" w:type="pct"/>
            <w:tcBorders>
              <w:top w:val="single" w:sz="4" w:space="0" w:color="auto"/>
              <w:bottom w:val="single" w:sz="4" w:space="0" w:color="auto"/>
            </w:tcBorders>
            <w:shd w:val="clear" w:color="auto" w:fill="auto"/>
            <w:noWrap/>
            <w:hideMark/>
          </w:tcPr>
          <w:p w14:paraId="5D07A9A6" w14:textId="5A6CBE86" w:rsidR="005B1647" w:rsidRPr="009F2B31"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9F2B31">
              <w:t>-935</w:t>
            </w:r>
          </w:p>
        </w:tc>
      </w:tr>
      <w:tr w:rsidR="00155607" w14:paraId="3010D057"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3810" w:type="pct"/>
            <w:tcBorders>
              <w:top w:val="single" w:sz="4" w:space="0" w:color="auto"/>
              <w:bottom w:val="single" w:sz="4" w:space="0" w:color="auto"/>
            </w:tcBorders>
            <w:shd w:val="clear" w:color="auto" w:fill="auto"/>
            <w:noWrap/>
            <w:hideMark/>
          </w:tcPr>
          <w:p w14:paraId="5CE64C32" w14:textId="77777777" w:rsidR="005B1647" w:rsidRPr="009F2B31" w:rsidRDefault="005B1647" w:rsidP="005B1647">
            <w:pPr>
              <w:pStyle w:val="Tabell"/>
              <w:keepNext/>
            </w:pPr>
            <w:r w:rsidRPr="009F2B31">
              <w:t>Riksgäldskontoret</w:t>
            </w:r>
          </w:p>
        </w:tc>
        <w:tc>
          <w:tcPr>
            <w:tcW w:w="595" w:type="pct"/>
            <w:tcBorders>
              <w:top w:val="single" w:sz="4" w:space="0" w:color="auto"/>
              <w:bottom w:val="single" w:sz="4" w:space="0" w:color="auto"/>
            </w:tcBorders>
            <w:shd w:val="clear" w:color="auto" w:fill="auto"/>
            <w:noWrap/>
            <w:hideMark/>
          </w:tcPr>
          <w:p w14:paraId="0A060517" w14:textId="1A2D6447" w:rsidR="005B1647" w:rsidRPr="009F2B31"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9F2B31">
              <w:t>-44</w:t>
            </w:r>
          </w:p>
        </w:tc>
        <w:tc>
          <w:tcPr>
            <w:tcW w:w="595" w:type="pct"/>
            <w:tcBorders>
              <w:top w:val="single" w:sz="4" w:space="0" w:color="auto"/>
              <w:bottom w:val="single" w:sz="4" w:space="0" w:color="auto"/>
            </w:tcBorders>
            <w:shd w:val="clear" w:color="auto" w:fill="auto"/>
            <w:noWrap/>
            <w:hideMark/>
          </w:tcPr>
          <w:p w14:paraId="23FDFE8D" w14:textId="6C32B686" w:rsidR="005B1647" w:rsidRPr="009F2B31"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9F2B31">
              <w:t>325</w:t>
            </w:r>
          </w:p>
        </w:tc>
      </w:tr>
      <w:tr w:rsidR="00155607" w14:paraId="10156C54"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3810" w:type="pct"/>
            <w:tcBorders>
              <w:top w:val="single" w:sz="4" w:space="0" w:color="auto"/>
              <w:bottom w:val="single" w:sz="4" w:space="0" w:color="auto"/>
            </w:tcBorders>
            <w:shd w:val="clear" w:color="auto" w:fill="auto"/>
            <w:noWrap/>
            <w:hideMark/>
          </w:tcPr>
          <w:p w14:paraId="47B635DA" w14:textId="77777777" w:rsidR="005B1647" w:rsidRPr="009F2B31" w:rsidRDefault="005B1647" w:rsidP="005B1647">
            <w:pPr>
              <w:pStyle w:val="Tabell"/>
              <w:keepNext/>
            </w:pPr>
            <w:r w:rsidRPr="009F2B31">
              <w:t>Boverket</w:t>
            </w:r>
          </w:p>
        </w:tc>
        <w:tc>
          <w:tcPr>
            <w:tcW w:w="595" w:type="pct"/>
            <w:tcBorders>
              <w:top w:val="single" w:sz="4" w:space="0" w:color="auto"/>
              <w:bottom w:val="single" w:sz="4" w:space="0" w:color="auto"/>
            </w:tcBorders>
            <w:shd w:val="clear" w:color="auto" w:fill="auto"/>
            <w:noWrap/>
            <w:hideMark/>
          </w:tcPr>
          <w:p w14:paraId="343CBAA5" w14:textId="3F9FC1F1" w:rsidR="005B1647" w:rsidRPr="009F2B31"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9F2B31">
              <w:t>29</w:t>
            </w:r>
          </w:p>
        </w:tc>
        <w:tc>
          <w:tcPr>
            <w:tcW w:w="595" w:type="pct"/>
            <w:tcBorders>
              <w:top w:val="single" w:sz="4" w:space="0" w:color="auto"/>
              <w:bottom w:val="single" w:sz="4" w:space="0" w:color="auto"/>
            </w:tcBorders>
            <w:shd w:val="clear" w:color="auto" w:fill="auto"/>
            <w:noWrap/>
            <w:hideMark/>
          </w:tcPr>
          <w:p w14:paraId="18D12C9A" w14:textId="18F685A5" w:rsidR="005B1647" w:rsidRPr="009F2B31"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9F2B31">
              <w:t>-9</w:t>
            </w:r>
          </w:p>
        </w:tc>
      </w:tr>
      <w:tr w:rsidR="00155607" w14:paraId="20E99A60"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3810" w:type="pct"/>
            <w:tcBorders>
              <w:top w:val="single" w:sz="4" w:space="0" w:color="auto"/>
              <w:bottom w:val="single" w:sz="4" w:space="0" w:color="auto"/>
            </w:tcBorders>
            <w:shd w:val="clear" w:color="auto" w:fill="auto"/>
            <w:noWrap/>
            <w:hideMark/>
          </w:tcPr>
          <w:p w14:paraId="062F82F6" w14:textId="77777777" w:rsidR="005B1647" w:rsidRPr="002C2020" w:rsidRDefault="005B1647" w:rsidP="005B1647">
            <w:pPr>
              <w:pStyle w:val="Tabell"/>
              <w:keepNext/>
              <w:rPr>
                <w:b/>
                <w:bCs/>
              </w:rPr>
            </w:pPr>
            <w:r w:rsidRPr="002C2020">
              <w:rPr>
                <w:b/>
                <w:bCs/>
              </w:rPr>
              <w:t>Summa</w:t>
            </w:r>
          </w:p>
        </w:tc>
        <w:tc>
          <w:tcPr>
            <w:tcW w:w="595" w:type="pct"/>
            <w:tcBorders>
              <w:top w:val="single" w:sz="4" w:space="0" w:color="auto"/>
              <w:bottom w:val="single" w:sz="4" w:space="0" w:color="auto"/>
            </w:tcBorders>
            <w:shd w:val="clear" w:color="auto" w:fill="auto"/>
            <w:noWrap/>
            <w:hideMark/>
          </w:tcPr>
          <w:p w14:paraId="67BFBAF5" w14:textId="380C170C" w:rsidR="005B1647" w:rsidRPr="002C2020" w:rsidRDefault="005B1647" w:rsidP="005B1647">
            <w:pPr>
              <w:pStyle w:val="Tabell"/>
              <w:keepNext/>
              <w:cnfStyle w:val="000000000000" w:firstRow="0" w:lastRow="0" w:firstColumn="0" w:lastColumn="0" w:oddVBand="0" w:evenVBand="0" w:oddHBand="0" w:evenHBand="0" w:firstRowFirstColumn="0" w:firstRowLastColumn="0" w:lastRowFirstColumn="0" w:lastRowLastColumn="0"/>
              <w:rPr>
                <w:b/>
                <w:bCs/>
              </w:rPr>
            </w:pPr>
            <w:r w:rsidRPr="002C2020">
              <w:rPr>
                <w:b/>
                <w:bCs/>
              </w:rPr>
              <w:t>-878</w:t>
            </w:r>
          </w:p>
        </w:tc>
        <w:tc>
          <w:tcPr>
            <w:tcW w:w="595" w:type="pct"/>
            <w:tcBorders>
              <w:top w:val="single" w:sz="4" w:space="0" w:color="auto"/>
              <w:bottom w:val="single" w:sz="4" w:space="0" w:color="auto"/>
            </w:tcBorders>
            <w:shd w:val="clear" w:color="auto" w:fill="auto"/>
            <w:noWrap/>
            <w:hideMark/>
          </w:tcPr>
          <w:p w14:paraId="41742D8F" w14:textId="54F5A4E0" w:rsidR="005B1647" w:rsidRPr="002C2020" w:rsidRDefault="005B1647" w:rsidP="005B1647">
            <w:pPr>
              <w:pStyle w:val="Tabell"/>
              <w:keepNext/>
              <w:cnfStyle w:val="000000000000" w:firstRow="0" w:lastRow="0" w:firstColumn="0" w:lastColumn="0" w:oddVBand="0" w:evenVBand="0" w:oddHBand="0" w:evenHBand="0" w:firstRowFirstColumn="0" w:firstRowLastColumn="0" w:lastRowFirstColumn="0" w:lastRowLastColumn="0"/>
              <w:rPr>
                <w:b/>
                <w:bCs/>
              </w:rPr>
            </w:pPr>
            <w:r w:rsidRPr="002C2020">
              <w:rPr>
                <w:b/>
                <w:bCs/>
              </w:rPr>
              <w:t>-619</w:t>
            </w:r>
          </w:p>
        </w:tc>
      </w:tr>
      <w:tr w:rsidR="00155607" w14:paraId="3CD40FC5"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3810" w:type="pct"/>
            <w:tcBorders>
              <w:top w:val="single" w:sz="4" w:space="0" w:color="auto"/>
              <w:bottom w:val="single" w:sz="4" w:space="0" w:color="auto"/>
            </w:tcBorders>
            <w:shd w:val="clear" w:color="auto" w:fill="auto"/>
            <w:noWrap/>
            <w:hideMark/>
          </w:tcPr>
          <w:p w14:paraId="6749456D" w14:textId="4B95BE65" w:rsidR="005B1647" w:rsidRPr="009F2B31" w:rsidRDefault="005B1647" w:rsidP="005B1647">
            <w:pPr>
              <w:pStyle w:val="Tabell"/>
              <w:keepNext/>
              <w:rPr>
                <w:i/>
                <w:iCs/>
              </w:rPr>
            </w:pPr>
            <w:r>
              <w:rPr>
                <w:i/>
                <w:iCs/>
              </w:rPr>
              <w:t>v</w:t>
            </w:r>
            <w:r w:rsidRPr="009F2B31">
              <w:rPr>
                <w:i/>
                <w:iCs/>
              </w:rPr>
              <w:t>arav Riksgäldskontorets nedskrivningar för förväntade låneförluster</w:t>
            </w:r>
          </w:p>
        </w:tc>
        <w:tc>
          <w:tcPr>
            <w:tcW w:w="595" w:type="pct"/>
            <w:tcBorders>
              <w:top w:val="single" w:sz="4" w:space="0" w:color="auto"/>
              <w:bottom w:val="single" w:sz="4" w:space="0" w:color="auto"/>
            </w:tcBorders>
            <w:shd w:val="clear" w:color="auto" w:fill="auto"/>
            <w:noWrap/>
            <w:hideMark/>
          </w:tcPr>
          <w:p w14:paraId="00F94922" w14:textId="79CF7AE4" w:rsidR="005B1647" w:rsidRPr="009F2B31" w:rsidRDefault="005B1647" w:rsidP="005B1647">
            <w:pPr>
              <w:pStyle w:val="Tabell"/>
              <w:keepNext/>
              <w:cnfStyle w:val="000000000000" w:firstRow="0" w:lastRow="0" w:firstColumn="0" w:lastColumn="0" w:oddVBand="0" w:evenVBand="0" w:oddHBand="0" w:evenHBand="0" w:firstRowFirstColumn="0" w:firstRowLastColumn="0" w:lastRowFirstColumn="0" w:lastRowLastColumn="0"/>
              <w:rPr>
                <w:i/>
                <w:iCs/>
              </w:rPr>
            </w:pPr>
            <w:r w:rsidRPr="009F2B31">
              <w:rPr>
                <w:i/>
                <w:iCs/>
              </w:rPr>
              <w:t>-</w:t>
            </w:r>
          </w:p>
        </w:tc>
        <w:tc>
          <w:tcPr>
            <w:tcW w:w="595" w:type="pct"/>
            <w:tcBorders>
              <w:top w:val="single" w:sz="4" w:space="0" w:color="auto"/>
              <w:bottom w:val="single" w:sz="4" w:space="0" w:color="auto"/>
            </w:tcBorders>
            <w:shd w:val="clear" w:color="auto" w:fill="auto"/>
            <w:noWrap/>
            <w:hideMark/>
          </w:tcPr>
          <w:p w14:paraId="76774B5B" w14:textId="569D17CB" w:rsidR="005B1647" w:rsidRPr="009F2B31" w:rsidRDefault="005B1647" w:rsidP="005B1647">
            <w:pPr>
              <w:pStyle w:val="Tabell"/>
              <w:keepNext/>
              <w:cnfStyle w:val="000000000000" w:firstRow="0" w:lastRow="0" w:firstColumn="0" w:lastColumn="0" w:oddVBand="0" w:evenVBand="0" w:oddHBand="0" w:evenHBand="0" w:firstRowFirstColumn="0" w:firstRowLastColumn="0" w:lastRowFirstColumn="0" w:lastRowLastColumn="0"/>
              <w:rPr>
                <w:i/>
                <w:iCs/>
              </w:rPr>
            </w:pPr>
            <w:r w:rsidRPr="009F2B31">
              <w:rPr>
                <w:i/>
                <w:iCs/>
              </w:rPr>
              <w:t>-</w:t>
            </w:r>
          </w:p>
        </w:tc>
      </w:tr>
      <w:tr w:rsidR="00155607" w14:paraId="2E6DC991" w14:textId="77777777" w:rsidTr="00155607">
        <w:trPr>
          <w:cnfStyle w:val="010000000000" w:firstRow="0" w:lastRow="1" w:firstColumn="0" w:lastColumn="0" w:oddVBand="0" w:evenVBand="0" w:oddHBand="0" w:evenHBand="0" w:firstRowFirstColumn="0" w:firstRowLastColumn="0" w:lastRowFirstColumn="0" w:lastRowLastColumn="0"/>
          <w:trHeight w:val="170"/>
        </w:trPr>
        <w:tc>
          <w:tcPr>
            <w:cnfStyle w:val="001000000000" w:firstRow="0" w:lastRow="0" w:firstColumn="1" w:lastColumn="0" w:oddVBand="0" w:evenVBand="0" w:oddHBand="0" w:evenHBand="0" w:firstRowFirstColumn="0" w:firstRowLastColumn="0" w:lastRowFirstColumn="0" w:lastRowLastColumn="0"/>
            <w:tcW w:w="3810" w:type="pct"/>
            <w:tcBorders>
              <w:top w:val="single" w:sz="4" w:space="0" w:color="auto"/>
            </w:tcBorders>
            <w:shd w:val="clear" w:color="auto" w:fill="auto"/>
            <w:noWrap/>
            <w:hideMark/>
          </w:tcPr>
          <w:p w14:paraId="64517B85" w14:textId="77777777" w:rsidR="005B1647" w:rsidRPr="009F2B31" w:rsidRDefault="005B1647" w:rsidP="005B1647">
            <w:pPr>
              <w:pStyle w:val="Tabell"/>
              <w:keepNext/>
              <w:rPr>
                <w:bCs/>
              </w:rPr>
            </w:pPr>
            <w:r w:rsidRPr="009F2B31">
              <w:rPr>
                <w:bCs/>
              </w:rPr>
              <w:t>Summa</w:t>
            </w:r>
          </w:p>
        </w:tc>
        <w:tc>
          <w:tcPr>
            <w:tcW w:w="595" w:type="pct"/>
            <w:tcBorders>
              <w:top w:val="single" w:sz="4" w:space="0" w:color="auto"/>
            </w:tcBorders>
            <w:shd w:val="clear" w:color="auto" w:fill="auto"/>
            <w:noWrap/>
            <w:hideMark/>
          </w:tcPr>
          <w:p w14:paraId="24FC7835" w14:textId="1F238180" w:rsidR="005B1647" w:rsidRPr="009F2B31" w:rsidRDefault="005B1647" w:rsidP="005B1647">
            <w:pPr>
              <w:pStyle w:val="Tabell"/>
              <w:keepNext/>
              <w:cnfStyle w:val="010000000000" w:firstRow="0" w:lastRow="1" w:firstColumn="0" w:lastColumn="0" w:oddVBand="0" w:evenVBand="0" w:oddHBand="0" w:evenHBand="0" w:firstRowFirstColumn="0" w:firstRowLastColumn="0" w:lastRowFirstColumn="0" w:lastRowLastColumn="0"/>
              <w:rPr>
                <w:bCs/>
              </w:rPr>
            </w:pPr>
            <w:r w:rsidRPr="009F2B31">
              <w:rPr>
                <w:bCs/>
              </w:rPr>
              <w:t>374</w:t>
            </w:r>
          </w:p>
        </w:tc>
        <w:tc>
          <w:tcPr>
            <w:tcW w:w="595" w:type="pct"/>
            <w:tcBorders>
              <w:top w:val="single" w:sz="4" w:space="0" w:color="auto"/>
            </w:tcBorders>
            <w:shd w:val="clear" w:color="auto" w:fill="auto"/>
            <w:noWrap/>
            <w:hideMark/>
          </w:tcPr>
          <w:p w14:paraId="049C4965" w14:textId="23694C67" w:rsidR="005B1647" w:rsidRPr="009F2B31" w:rsidRDefault="005B1647" w:rsidP="005B1647">
            <w:pPr>
              <w:pStyle w:val="Tabell"/>
              <w:keepNext/>
              <w:cnfStyle w:val="010000000000" w:firstRow="0" w:lastRow="1" w:firstColumn="0" w:lastColumn="0" w:oddVBand="0" w:evenVBand="0" w:oddHBand="0" w:evenHBand="0" w:firstRowFirstColumn="0" w:firstRowLastColumn="0" w:lastRowFirstColumn="0" w:lastRowLastColumn="0"/>
              <w:rPr>
                <w:bCs/>
              </w:rPr>
            </w:pPr>
            <w:r w:rsidRPr="009F2B31">
              <w:rPr>
                <w:bCs/>
              </w:rPr>
              <w:t>668</w:t>
            </w:r>
          </w:p>
        </w:tc>
      </w:tr>
    </w:tbl>
    <w:p w14:paraId="17520B23" w14:textId="3FEF8A4E" w:rsidR="005B1647" w:rsidRDefault="005B1647" w:rsidP="005B1647">
      <w:pPr>
        <w:pStyle w:val="Klla"/>
      </w:pPr>
      <w:r w:rsidRPr="009F2B31">
        <w:rPr>
          <w:i/>
          <w:iCs/>
          <w:vertAlign w:val="superscript"/>
        </w:rPr>
        <w:t>1</w:t>
      </w:r>
      <w:r w:rsidRPr="009F2B31">
        <w:rPr>
          <w:i/>
          <w:iCs/>
        </w:rPr>
        <w:t xml:space="preserve"> </w:t>
      </w:r>
      <w:r w:rsidRPr="009F2B31">
        <w:t>Med beaktande av återförsäkringar</w:t>
      </w:r>
      <w:r>
        <w:t>.</w:t>
      </w:r>
    </w:p>
    <w:p w14:paraId="09DEFDB4" w14:textId="77777777" w:rsidR="005B1647" w:rsidRDefault="005B1647" w:rsidP="005B1647">
      <w:pPr>
        <w:pStyle w:val="Brdtext"/>
      </w:pPr>
      <w:r>
        <w:t>Under posten vissa garanti- och kreditkostnader redovisas kostnader för statlig garanti- och utlåningsverksamhet som inte redovisas bland transfereringar. Bland transfereringar redovisas garanti- och utlåningskostnader där det finns ett väsentligt inslag av subventioner.</w:t>
      </w:r>
    </w:p>
    <w:p w14:paraId="4AB7A4ED" w14:textId="77777777" w:rsidR="005B1647" w:rsidRDefault="005B1647" w:rsidP="005B1647">
      <w:pPr>
        <w:pStyle w:val="Brdtext"/>
      </w:pPr>
      <w:r>
        <w:t>I avsnittet för statens verksamhet redovisas garanti- och kreditkostnader i en egen post eftersom de har annan karaktär än övriga driftkostnader och de kraftiga variationerna mellan åren är jämförelsestörande. Kostnaderna delas upp i utbetalade skadeersättningar, återvunna förluster för skadeersättningar som minskar kostnaderna samt värdeförändringar av oreglerade skador (skadeersättningar) och regressfordringar.</w:t>
      </w:r>
    </w:p>
    <w:p w14:paraId="023EFD54" w14:textId="77777777" w:rsidR="005B1647" w:rsidRDefault="005B1647" w:rsidP="005B1647">
      <w:pPr>
        <w:pStyle w:val="Brdtext"/>
      </w:pPr>
      <w:r>
        <w:lastRenderedPageBreak/>
        <w:t>Vissa garanti- och kreditkostnader uppgick till 374 miljoner kronor, vilket var en minskning med 294 miljoner kronor jämfört med 2018. Minskningen beror främst på att Riksgäldskontorets kostnader minskade med 302 miljoner kronor jämfört med 2018.</w:t>
      </w:r>
    </w:p>
    <w:p w14:paraId="45894234" w14:textId="758CD389" w:rsidR="005B1647" w:rsidRDefault="005B1647" w:rsidP="005B1647">
      <w:pPr>
        <w:pStyle w:val="Brdtext"/>
      </w:pPr>
      <w:r>
        <w:t>Kostnaderna för Exportkreditnämnden (EKN) uppgick till 384 miljoner kronor, vilket var en minskning med 27 miljoner kronor jämfört med 2018. EKN:s skadeutbetal</w:t>
      </w:r>
      <w:r>
        <w:softHyphen/>
        <w:t>ningar har ökat från 1 737 miljoner kronor 2018 till 1 861 miljoner kronor 2019. De största skadeutbetalningar 2019 avsåg affärer i Spanien, Iran, Chile och Saudiarabien. EKN:s återvunna förluster för skadeersättningar har ökat från 391 miljoner kronor 2018 till 613 miljoner kronor 2019. Av årets återvunna förluster för skadeersättningar svarade Pakistan, Irak och Argentina för huvuddelen. EKN:s värdeförändringar av oreglerade skador och regressfordringar har minskat kostnaderna från 935 miljoner kronor 2018 till 863 miljoner kronor 2019.</w:t>
      </w:r>
    </w:p>
    <w:p w14:paraId="3DBD91B2" w14:textId="465D44A1" w:rsidR="005B1647" w:rsidRDefault="005B1647" w:rsidP="005B1647">
      <w:pPr>
        <w:pStyle w:val="Brdtext"/>
      </w:pPr>
      <w:r>
        <w:t>Kostnader för Riksgäldskontorets uppgick till -36 miljoner kronor, vilket var en minskning med 302 miljoner kronor jämfört med 2018. Minskningen förklaras främst av värdeförändringar av tillgångar som uppkom i samband med infriande av den statliga garantin för Saab Automobile AB:s lån i Europeiska investeringsbanken. Riks</w:t>
      </w:r>
      <w:r>
        <w:softHyphen/>
        <w:t>gäldskontorets återvunna förluster för skadeersättningar har minskat från 50 miljoner kronor 2018 till 25 miljoner kronor 2019, vilka båda åren är hänförbara till utdelningar från Orio AB (tidigare Saab Automobile Parts AB). Skadeutbetalningar i garanti</w:t>
      </w:r>
      <w:r>
        <w:softHyphen/>
        <w:t>verksamheten uppgick till 33 miljoner kronor 2019. Riksgäldskontoret redovisade inga förändringar av nedskrivningar för förväntade låneförluster 2019 eller 2018.</w:t>
      </w:r>
    </w:p>
    <w:p w14:paraId="62882A9B" w14:textId="078F733E" w:rsidR="005B1647" w:rsidRDefault="005B1647" w:rsidP="005B1647">
      <w:pPr>
        <w:pStyle w:val="Brdtext"/>
      </w:pPr>
      <w:r>
        <w:t>Kostnaderna för Boverket uppgick till 26 miljoner kronor, vilket var en ökning med 35 miljoner kronor jämfört med 2018. Att kostnaderna ökade 2019 beror främst på värdeförändringar av utestående skadeersättningar och regressfordringar.</w:t>
      </w:r>
    </w:p>
    <w:p w14:paraId="04E65A35" w14:textId="0F409F3F" w:rsidR="005B1647" w:rsidRDefault="005B1647" w:rsidP="005B1647">
      <w:pPr>
        <w:pStyle w:val="Rubrik4utannumrering"/>
      </w:pPr>
      <w:r w:rsidRPr="00AD3249">
        <w:t>Not 9 Övriga driftkostnader</w:t>
      </w:r>
    </w:p>
    <w:p w14:paraId="141F6964" w14:textId="34C83F90" w:rsidR="005B1647" w:rsidRDefault="005B1647" w:rsidP="005B1647">
      <w:pPr>
        <w:pStyle w:val="TabellUnderrubrik"/>
      </w:pPr>
      <w:r w:rsidRPr="00AD3249">
        <w:t>Miljoner kronor</w:t>
      </w:r>
    </w:p>
    <w:tbl>
      <w:tblPr>
        <w:tblStyle w:val="RKBPTabell"/>
        <w:tblW w:w="5000" w:type="pct"/>
        <w:tblLook w:val="06E0" w:firstRow="1" w:lastRow="1" w:firstColumn="1" w:lastColumn="0" w:noHBand="1" w:noVBand="1"/>
      </w:tblPr>
      <w:tblGrid>
        <w:gridCol w:w="5158"/>
        <w:gridCol w:w="996"/>
        <w:gridCol w:w="1216"/>
      </w:tblGrid>
      <w:tr w:rsidR="00155607" w14:paraId="44DA80B7" w14:textId="77777777" w:rsidTr="007E5169">
        <w:trPr>
          <w:cnfStyle w:val="100000000000" w:firstRow="1" w:lastRow="0" w:firstColumn="0" w:lastColumn="0" w:oddVBand="0" w:evenVBand="0" w:oddHBand="0" w:evenHBand="0" w:firstRowFirstColumn="0" w:firstRowLastColumn="0" w:lastRowFirstColumn="0" w:lastRowLastColumn="0"/>
          <w:trHeight w:val="170"/>
        </w:trPr>
        <w:tc>
          <w:tcPr>
            <w:cnfStyle w:val="001000000000" w:firstRow="0" w:lastRow="0" w:firstColumn="1" w:lastColumn="0" w:oddVBand="0" w:evenVBand="0" w:oddHBand="0" w:evenHBand="0" w:firstRowFirstColumn="0" w:firstRowLastColumn="0" w:lastRowFirstColumn="0" w:lastRowLastColumn="0"/>
            <w:tcW w:w="3499" w:type="pct"/>
            <w:noWrap/>
            <w:hideMark/>
          </w:tcPr>
          <w:p w14:paraId="1361F258" w14:textId="02EE76B4" w:rsidR="005B1647" w:rsidRPr="00F468C2" w:rsidRDefault="005B1647" w:rsidP="007E5169">
            <w:pPr>
              <w:pStyle w:val="TabellHuvud"/>
            </w:pPr>
          </w:p>
        </w:tc>
        <w:tc>
          <w:tcPr>
            <w:tcW w:w="676" w:type="pct"/>
            <w:noWrap/>
            <w:hideMark/>
          </w:tcPr>
          <w:p w14:paraId="2F9AC547" w14:textId="77777777" w:rsidR="005B1647" w:rsidRPr="00F468C2" w:rsidRDefault="005B1647" w:rsidP="007E5169">
            <w:pPr>
              <w:pStyle w:val="TabellHuvud"/>
              <w:cnfStyle w:val="100000000000" w:firstRow="1" w:lastRow="0" w:firstColumn="0" w:lastColumn="0" w:oddVBand="0" w:evenVBand="0" w:oddHBand="0" w:evenHBand="0" w:firstRowFirstColumn="0" w:firstRowLastColumn="0" w:lastRowFirstColumn="0" w:lastRowLastColumn="0"/>
            </w:pPr>
            <w:r w:rsidRPr="00F468C2">
              <w:t>2019</w:t>
            </w:r>
          </w:p>
        </w:tc>
        <w:tc>
          <w:tcPr>
            <w:tcW w:w="825" w:type="pct"/>
            <w:noWrap/>
            <w:hideMark/>
          </w:tcPr>
          <w:p w14:paraId="5F8F0E2E" w14:textId="77777777" w:rsidR="005B1647" w:rsidRPr="00F468C2" w:rsidRDefault="005B1647" w:rsidP="007E5169">
            <w:pPr>
              <w:pStyle w:val="TabellHuvud"/>
              <w:cnfStyle w:val="100000000000" w:firstRow="1" w:lastRow="0" w:firstColumn="0" w:lastColumn="0" w:oddVBand="0" w:evenVBand="0" w:oddHBand="0" w:evenHBand="0" w:firstRowFirstColumn="0" w:firstRowLastColumn="0" w:lastRowFirstColumn="0" w:lastRowLastColumn="0"/>
            </w:pPr>
            <w:r w:rsidRPr="00F468C2">
              <w:t>2018</w:t>
            </w:r>
          </w:p>
        </w:tc>
      </w:tr>
      <w:tr w:rsidR="00155607" w14:paraId="0D88B96F"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499" w:type="pct"/>
            <w:noWrap/>
            <w:hideMark/>
          </w:tcPr>
          <w:p w14:paraId="7A2C28B9" w14:textId="77777777" w:rsidR="005B1647" w:rsidRPr="00F468C2" w:rsidRDefault="005B1647" w:rsidP="005B1647">
            <w:pPr>
              <w:pStyle w:val="Tabell"/>
              <w:rPr>
                <w:i/>
                <w:iCs/>
              </w:rPr>
            </w:pPr>
            <w:r w:rsidRPr="00F468C2">
              <w:rPr>
                <w:i/>
                <w:iCs/>
              </w:rPr>
              <w:t>Övriga driftkostnader - tjänster</w:t>
            </w:r>
          </w:p>
        </w:tc>
        <w:tc>
          <w:tcPr>
            <w:tcW w:w="676" w:type="pct"/>
            <w:noWrap/>
            <w:hideMark/>
          </w:tcPr>
          <w:p w14:paraId="0B23338D" w14:textId="77777777" w:rsidR="005B1647" w:rsidRPr="00F468C2"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p>
        </w:tc>
        <w:tc>
          <w:tcPr>
            <w:tcW w:w="825" w:type="pct"/>
            <w:noWrap/>
            <w:hideMark/>
          </w:tcPr>
          <w:p w14:paraId="607D62E4" w14:textId="77777777" w:rsidR="005B1647" w:rsidRPr="00F468C2"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p>
        </w:tc>
      </w:tr>
      <w:tr w:rsidR="00155607" w14:paraId="513E9FB4"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499" w:type="pct"/>
            <w:noWrap/>
            <w:hideMark/>
          </w:tcPr>
          <w:p w14:paraId="68E968EB" w14:textId="77777777" w:rsidR="005B1647" w:rsidRPr="00F468C2" w:rsidRDefault="005B1647" w:rsidP="005B1647">
            <w:pPr>
              <w:pStyle w:val="Tabell"/>
            </w:pPr>
            <w:r w:rsidRPr="00F468C2">
              <w:t>Trafikverket</w:t>
            </w:r>
          </w:p>
        </w:tc>
        <w:tc>
          <w:tcPr>
            <w:tcW w:w="676" w:type="pct"/>
            <w:noWrap/>
            <w:hideMark/>
          </w:tcPr>
          <w:p w14:paraId="5D6AF18F" w14:textId="77777777" w:rsidR="005B1647" w:rsidRPr="00F468C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468C2">
              <w:t>43 884</w:t>
            </w:r>
          </w:p>
        </w:tc>
        <w:tc>
          <w:tcPr>
            <w:tcW w:w="825" w:type="pct"/>
            <w:noWrap/>
            <w:hideMark/>
          </w:tcPr>
          <w:p w14:paraId="6AC1F441" w14:textId="77777777" w:rsidR="005B1647" w:rsidRPr="00F468C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468C2">
              <w:t>39 758</w:t>
            </w:r>
          </w:p>
        </w:tc>
      </w:tr>
      <w:tr w:rsidR="00155607" w14:paraId="6A81A80F"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499" w:type="pct"/>
            <w:noWrap/>
            <w:hideMark/>
          </w:tcPr>
          <w:p w14:paraId="62597B8D" w14:textId="77777777" w:rsidR="005B1647" w:rsidRPr="00F468C2" w:rsidRDefault="005B1647" w:rsidP="005B1647">
            <w:pPr>
              <w:pStyle w:val="Tabell"/>
            </w:pPr>
            <w:r w:rsidRPr="00F468C2">
              <w:t>Försvarsmakten</w:t>
            </w:r>
          </w:p>
        </w:tc>
        <w:tc>
          <w:tcPr>
            <w:tcW w:w="676" w:type="pct"/>
            <w:noWrap/>
            <w:hideMark/>
          </w:tcPr>
          <w:p w14:paraId="1DE5C8B6" w14:textId="77777777" w:rsidR="005B1647" w:rsidRPr="00F468C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468C2">
              <w:t>15 717</w:t>
            </w:r>
          </w:p>
        </w:tc>
        <w:tc>
          <w:tcPr>
            <w:tcW w:w="825" w:type="pct"/>
            <w:noWrap/>
            <w:hideMark/>
          </w:tcPr>
          <w:p w14:paraId="1351A498" w14:textId="77777777" w:rsidR="005B1647" w:rsidRPr="00F468C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468C2">
              <w:t>17 106</w:t>
            </w:r>
          </w:p>
        </w:tc>
      </w:tr>
      <w:tr w:rsidR="00155607" w14:paraId="0B194854"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499" w:type="pct"/>
            <w:noWrap/>
            <w:hideMark/>
          </w:tcPr>
          <w:p w14:paraId="08A230D9" w14:textId="77777777" w:rsidR="005B1647" w:rsidRPr="00F468C2" w:rsidRDefault="005B1647" w:rsidP="005B1647">
            <w:pPr>
              <w:pStyle w:val="Tabell"/>
            </w:pPr>
            <w:r w:rsidRPr="00F468C2">
              <w:t>Försvarets materielverk</w:t>
            </w:r>
          </w:p>
        </w:tc>
        <w:tc>
          <w:tcPr>
            <w:tcW w:w="676" w:type="pct"/>
            <w:noWrap/>
            <w:hideMark/>
          </w:tcPr>
          <w:p w14:paraId="5138ABAE" w14:textId="77777777" w:rsidR="005B1647" w:rsidRPr="00F468C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468C2">
              <w:t>5 673</w:t>
            </w:r>
          </w:p>
        </w:tc>
        <w:tc>
          <w:tcPr>
            <w:tcW w:w="825" w:type="pct"/>
            <w:noWrap/>
            <w:hideMark/>
          </w:tcPr>
          <w:p w14:paraId="061F0A8E" w14:textId="77777777" w:rsidR="005B1647" w:rsidRPr="00F468C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468C2">
              <w:t>6 286</w:t>
            </w:r>
          </w:p>
        </w:tc>
      </w:tr>
      <w:tr w:rsidR="00155607" w14:paraId="63F8822D"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499" w:type="pct"/>
            <w:noWrap/>
            <w:hideMark/>
          </w:tcPr>
          <w:p w14:paraId="314D5645" w14:textId="77777777" w:rsidR="005B1647" w:rsidRPr="00F468C2" w:rsidRDefault="005B1647" w:rsidP="005B1647">
            <w:pPr>
              <w:pStyle w:val="Tabell"/>
            </w:pPr>
            <w:r w:rsidRPr="00F468C2">
              <w:t>Polismyndigheten</w:t>
            </w:r>
          </w:p>
        </w:tc>
        <w:tc>
          <w:tcPr>
            <w:tcW w:w="676" w:type="pct"/>
            <w:noWrap/>
            <w:hideMark/>
          </w:tcPr>
          <w:p w14:paraId="7EF35BDF" w14:textId="77777777" w:rsidR="005B1647" w:rsidRPr="00F468C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468C2">
              <w:t>3 041</w:t>
            </w:r>
          </w:p>
        </w:tc>
        <w:tc>
          <w:tcPr>
            <w:tcW w:w="825" w:type="pct"/>
            <w:noWrap/>
            <w:hideMark/>
          </w:tcPr>
          <w:p w14:paraId="59186CCD" w14:textId="77777777" w:rsidR="005B1647" w:rsidRPr="00F468C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468C2">
              <w:t>2 713</w:t>
            </w:r>
          </w:p>
        </w:tc>
      </w:tr>
      <w:tr w:rsidR="00155607" w14:paraId="4FA6D303"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499" w:type="pct"/>
            <w:noWrap/>
            <w:hideMark/>
          </w:tcPr>
          <w:p w14:paraId="031412A2" w14:textId="77777777" w:rsidR="005B1647" w:rsidRPr="00F468C2" w:rsidRDefault="005B1647" w:rsidP="005B1647">
            <w:pPr>
              <w:pStyle w:val="Tabell"/>
            </w:pPr>
            <w:r w:rsidRPr="00F468C2">
              <w:t>Statens fastighetsverk</w:t>
            </w:r>
          </w:p>
        </w:tc>
        <w:tc>
          <w:tcPr>
            <w:tcW w:w="676" w:type="pct"/>
            <w:noWrap/>
            <w:hideMark/>
          </w:tcPr>
          <w:p w14:paraId="341B8261" w14:textId="77777777" w:rsidR="005B1647" w:rsidRPr="00F468C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468C2">
              <w:t>2 107</w:t>
            </w:r>
          </w:p>
        </w:tc>
        <w:tc>
          <w:tcPr>
            <w:tcW w:w="825" w:type="pct"/>
            <w:noWrap/>
            <w:hideMark/>
          </w:tcPr>
          <w:p w14:paraId="1E659F8E" w14:textId="77777777" w:rsidR="005B1647" w:rsidRPr="00F468C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468C2">
              <w:t>1 966</w:t>
            </w:r>
          </w:p>
        </w:tc>
      </w:tr>
      <w:tr w:rsidR="00155607" w14:paraId="4DF9EBB0"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499" w:type="pct"/>
            <w:noWrap/>
            <w:hideMark/>
          </w:tcPr>
          <w:p w14:paraId="0906C445" w14:textId="77777777" w:rsidR="005B1647" w:rsidRPr="00F468C2" w:rsidRDefault="005B1647" w:rsidP="005B1647">
            <w:pPr>
              <w:pStyle w:val="Tabell"/>
            </w:pPr>
            <w:r w:rsidRPr="00F468C2">
              <w:t>Karolinska institutet</w:t>
            </w:r>
          </w:p>
        </w:tc>
        <w:tc>
          <w:tcPr>
            <w:tcW w:w="676" w:type="pct"/>
            <w:noWrap/>
            <w:hideMark/>
          </w:tcPr>
          <w:p w14:paraId="63A4401D" w14:textId="77777777" w:rsidR="005B1647" w:rsidRPr="00F468C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468C2">
              <w:t>1 648</w:t>
            </w:r>
          </w:p>
        </w:tc>
        <w:tc>
          <w:tcPr>
            <w:tcW w:w="825" w:type="pct"/>
            <w:noWrap/>
            <w:hideMark/>
          </w:tcPr>
          <w:p w14:paraId="2F3C8974" w14:textId="77777777" w:rsidR="005B1647" w:rsidRPr="00F468C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468C2">
              <w:t>1 704</w:t>
            </w:r>
          </w:p>
        </w:tc>
      </w:tr>
      <w:tr w:rsidR="00155607" w14:paraId="07D3915D"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499" w:type="pct"/>
            <w:noWrap/>
            <w:hideMark/>
          </w:tcPr>
          <w:p w14:paraId="6F12A092" w14:textId="77777777" w:rsidR="005B1647" w:rsidRPr="00F468C2" w:rsidRDefault="005B1647" w:rsidP="005B1647">
            <w:pPr>
              <w:pStyle w:val="Tabell"/>
            </w:pPr>
            <w:r w:rsidRPr="00F468C2">
              <w:t>Skatteverket</w:t>
            </w:r>
          </w:p>
        </w:tc>
        <w:tc>
          <w:tcPr>
            <w:tcW w:w="676" w:type="pct"/>
            <w:noWrap/>
            <w:hideMark/>
          </w:tcPr>
          <w:p w14:paraId="38A6F5EE" w14:textId="77777777" w:rsidR="005B1647" w:rsidRPr="00F468C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468C2">
              <w:t>1 615</w:t>
            </w:r>
          </w:p>
        </w:tc>
        <w:tc>
          <w:tcPr>
            <w:tcW w:w="825" w:type="pct"/>
            <w:noWrap/>
            <w:hideMark/>
          </w:tcPr>
          <w:p w14:paraId="78356CB8" w14:textId="77777777" w:rsidR="005B1647" w:rsidRPr="00F468C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468C2">
              <w:t>1 703</w:t>
            </w:r>
          </w:p>
        </w:tc>
      </w:tr>
      <w:tr w:rsidR="00155607" w14:paraId="5A7C48C4"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499" w:type="pct"/>
            <w:noWrap/>
            <w:hideMark/>
          </w:tcPr>
          <w:p w14:paraId="667F6357" w14:textId="77777777" w:rsidR="005B1647" w:rsidRPr="00F468C2" w:rsidRDefault="005B1647" w:rsidP="005B1647">
            <w:pPr>
              <w:pStyle w:val="Tabell"/>
            </w:pPr>
            <w:r w:rsidRPr="00F468C2">
              <w:t>Göteborgs universitet</w:t>
            </w:r>
          </w:p>
        </w:tc>
        <w:tc>
          <w:tcPr>
            <w:tcW w:w="676" w:type="pct"/>
            <w:noWrap/>
            <w:hideMark/>
          </w:tcPr>
          <w:p w14:paraId="4012FB57" w14:textId="77777777" w:rsidR="005B1647" w:rsidRPr="00F468C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468C2">
              <w:t>1 378</w:t>
            </w:r>
          </w:p>
        </w:tc>
        <w:tc>
          <w:tcPr>
            <w:tcW w:w="825" w:type="pct"/>
            <w:noWrap/>
            <w:hideMark/>
          </w:tcPr>
          <w:p w14:paraId="33410050" w14:textId="77777777" w:rsidR="005B1647" w:rsidRPr="00F468C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468C2">
              <w:t>1 324</w:t>
            </w:r>
          </w:p>
        </w:tc>
      </w:tr>
      <w:tr w:rsidR="00155607" w14:paraId="6D0078F1"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499" w:type="pct"/>
            <w:noWrap/>
            <w:hideMark/>
          </w:tcPr>
          <w:p w14:paraId="5D0818D7" w14:textId="77777777" w:rsidR="005B1647" w:rsidRPr="00F468C2" w:rsidRDefault="005B1647" w:rsidP="007E5169">
            <w:pPr>
              <w:pStyle w:val="Tabell"/>
            </w:pPr>
            <w:r w:rsidRPr="00F468C2">
              <w:t>Naturvårdsverket</w:t>
            </w:r>
          </w:p>
        </w:tc>
        <w:tc>
          <w:tcPr>
            <w:tcW w:w="676" w:type="pct"/>
            <w:noWrap/>
            <w:hideMark/>
          </w:tcPr>
          <w:p w14:paraId="1AADD6C3" w14:textId="77777777" w:rsidR="005B1647" w:rsidRPr="00F468C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468C2">
              <w:t>1 314</w:t>
            </w:r>
          </w:p>
        </w:tc>
        <w:tc>
          <w:tcPr>
            <w:tcW w:w="825" w:type="pct"/>
            <w:noWrap/>
            <w:hideMark/>
          </w:tcPr>
          <w:p w14:paraId="1A14A479" w14:textId="77777777" w:rsidR="005B1647" w:rsidRPr="00F468C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468C2">
              <w:t>1 749</w:t>
            </w:r>
          </w:p>
        </w:tc>
      </w:tr>
      <w:tr w:rsidR="00155607" w14:paraId="462CAB6A"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499" w:type="pct"/>
            <w:noWrap/>
            <w:hideMark/>
          </w:tcPr>
          <w:p w14:paraId="1FC6D001" w14:textId="77777777" w:rsidR="005B1647" w:rsidRPr="00F468C2" w:rsidRDefault="005B1647" w:rsidP="005B1647">
            <w:pPr>
              <w:pStyle w:val="Tabell"/>
            </w:pPr>
            <w:r w:rsidRPr="00F468C2">
              <w:t>Arbetsförmedlingen</w:t>
            </w:r>
          </w:p>
        </w:tc>
        <w:tc>
          <w:tcPr>
            <w:tcW w:w="676" w:type="pct"/>
            <w:noWrap/>
            <w:hideMark/>
          </w:tcPr>
          <w:p w14:paraId="2926675E" w14:textId="77777777" w:rsidR="005B1647" w:rsidRPr="00F468C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468C2">
              <w:t>1 288</w:t>
            </w:r>
          </w:p>
        </w:tc>
        <w:tc>
          <w:tcPr>
            <w:tcW w:w="825" w:type="pct"/>
            <w:noWrap/>
            <w:hideMark/>
          </w:tcPr>
          <w:p w14:paraId="4158530C" w14:textId="77777777" w:rsidR="005B1647" w:rsidRPr="00F468C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468C2">
              <w:t>1 246</w:t>
            </w:r>
          </w:p>
        </w:tc>
      </w:tr>
      <w:tr w:rsidR="00155607" w14:paraId="3AB8D0B5"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499" w:type="pct"/>
            <w:noWrap/>
            <w:hideMark/>
          </w:tcPr>
          <w:p w14:paraId="09FBEE1D" w14:textId="77777777" w:rsidR="005B1647" w:rsidRPr="00F468C2" w:rsidRDefault="005B1647" w:rsidP="005B1647">
            <w:pPr>
              <w:pStyle w:val="Tabell"/>
            </w:pPr>
            <w:r w:rsidRPr="00F468C2">
              <w:t>Försäkringskassan</w:t>
            </w:r>
          </w:p>
        </w:tc>
        <w:tc>
          <w:tcPr>
            <w:tcW w:w="676" w:type="pct"/>
            <w:noWrap/>
            <w:hideMark/>
          </w:tcPr>
          <w:p w14:paraId="20EA7520" w14:textId="77777777" w:rsidR="005B1647" w:rsidRPr="00F468C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468C2">
              <w:t>1 204</w:t>
            </w:r>
          </w:p>
        </w:tc>
        <w:tc>
          <w:tcPr>
            <w:tcW w:w="825" w:type="pct"/>
            <w:noWrap/>
            <w:hideMark/>
          </w:tcPr>
          <w:p w14:paraId="5D9C1501" w14:textId="77777777" w:rsidR="005B1647" w:rsidRPr="00F468C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468C2">
              <w:t>1 220</w:t>
            </w:r>
          </w:p>
        </w:tc>
      </w:tr>
      <w:tr w:rsidR="00155607" w14:paraId="5F2B895E"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499" w:type="pct"/>
            <w:noWrap/>
            <w:hideMark/>
          </w:tcPr>
          <w:p w14:paraId="45873AC8" w14:textId="77777777" w:rsidR="005B1647" w:rsidRPr="00F468C2" w:rsidRDefault="005B1647" w:rsidP="005B1647">
            <w:pPr>
              <w:pStyle w:val="Tabell"/>
            </w:pPr>
            <w:r w:rsidRPr="00F468C2">
              <w:t>Lunds universitet</w:t>
            </w:r>
          </w:p>
        </w:tc>
        <w:tc>
          <w:tcPr>
            <w:tcW w:w="676" w:type="pct"/>
            <w:noWrap/>
            <w:hideMark/>
          </w:tcPr>
          <w:p w14:paraId="6FE6F4AD" w14:textId="77777777" w:rsidR="005B1647" w:rsidRPr="00F468C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468C2">
              <w:t>1 190</w:t>
            </w:r>
          </w:p>
        </w:tc>
        <w:tc>
          <w:tcPr>
            <w:tcW w:w="825" w:type="pct"/>
            <w:noWrap/>
            <w:hideMark/>
          </w:tcPr>
          <w:p w14:paraId="0A4591E1" w14:textId="77777777" w:rsidR="005B1647" w:rsidRPr="00F468C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468C2">
              <w:t>1 139</w:t>
            </w:r>
          </w:p>
        </w:tc>
      </w:tr>
      <w:tr w:rsidR="00155607" w14:paraId="2441BE48"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499" w:type="pct"/>
            <w:noWrap/>
            <w:hideMark/>
          </w:tcPr>
          <w:p w14:paraId="7949559E" w14:textId="77777777" w:rsidR="005B1647" w:rsidRPr="00F468C2" w:rsidRDefault="005B1647" w:rsidP="005B1647">
            <w:pPr>
              <w:pStyle w:val="Tabell"/>
            </w:pPr>
            <w:r w:rsidRPr="00F468C2">
              <w:t>Regeringskansliet</w:t>
            </w:r>
          </w:p>
        </w:tc>
        <w:tc>
          <w:tcPr>
            <w:tcW w:w="676" w:type="pct"/>
            <w:noWrap/>
            <w:hideMark/>
          </w:tcPr>
          <w:p w14:paraId="0D667EDF" w14:textId="77777777" w:rsidR="005B1647" w:rsidRPr="00F468C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468C2">
              <w:t>1 094</w:t>
            </w:r>
          </w:p>
        </w:tc>
        <w:tc>
          <w:tcPr>
            <w:tcW w:w="825" w:type="pct"/>
            <w:noWrap/>
            <w:hideMark/>
          </w:tcPr>
          <w:p w14:paraId="301DD6DA" w14:textId="77777777" w:rsidR="005B1647" w:rsidRPr="00F468C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468C2">
              <w:t>955</w:t>
            </w:r>
          </w:p>
        </w:tc>
      </w:tr>
      <w:tr w:rsidR="00155607" w14:paraId="092D8F8D"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499" w:type="pct"/>
            <w:noWrap/>
            <w:hideMark/>
          </w:tcPr>
          <w:p w14:paraId="3330F3EB" w14:textId="77777777" w:rsidR="005B1647" w:rsidRPr="00F468C2" w:rsidRDefault="005B1647" w:rsidP="005B1647">
            <w:pPr>
              <w:pStyle w:val="Tabell"/>
            </w:pPr>
            <w:r w:rsidRPr="00F468C2">
              <w:t>Fortifikationsverket</w:t>
            </w:r>
          </w:p>
        </w:tc>
        <w:tc>
          <w:tcPr>
            <w:tcW w:w="676" w:type="pct"/>
            <w:noWrap/>
            <w:hideMark/>
          </w:tcPr>
          <w:p w14:paraId="780A5523" w14:textId="77777777" w:rsidR="005B1647" w:rsidRPr="00F468C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468C2">
              <w:t>1 047</w:t>
            </w:r>
          </w:p>
        </w:tc>
        <w:tc>
          <w:tcPr>
            <w:tcW w:w="825" w:type="pct"/>
            <w:noWrap/>
            <w:hideMark/>
          </w:tcPr>
          <w:p w14:paraId="3F710697" w14:textId="77777777" w:rsidR="005B1647" w:rsidRPr="00F468C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468C2">
              <w:t>951</w:t>
            </w:r>
          </w:p>
        </w:tc>
      </w:tr>
      <w:tr w:rsidR="00155607" w14:paraId="33E8BAF6"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499" w:type="pct"/>
            <w:noWrap/>
            <w:hideMark/>
          </w:tcPr>
          <w:p w14:paraId="78972C35" w14:textId="77777777" w:rsidR="005B1647" w:rsidRPr="00F468C2" w:rsidRDefault="005B1647" w:rsidP="005B1647">
            <w:pPr>
              <w:pStyle w:val="Tabell"/>
            </w:pPr>
            <w:r w:rsidRPr="00F468C2">
              <w:t>Transportstyrelsen</w:t>
            </w:r>
          </w:p>
        </w:tc>
        <w:tc>
          <w:tcPr>
            <w:tcW w:w="676" w:type="pct"/>
            <w:noWrap/>
            <w:hideMark/>
          </w:tcPr>
          <w:p w14:paraId="5A87F88B" w14:textId="77777777" w:rsidR="005B1647" w:rsidRPr="00F468C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468C2">
              <w:t>1 008</w:t>
            </w:r>
          </w:p>
        </w:tc>
        <w:tc>
          <w:tcPr>
            <w:tcW w:w="825" w:type="pct"/>
            <w:noWrap/>
            <w:hideMark/>
          </w:tcPr>
          <w:p w14:paraId="2D56E01D" w14:textId="77777777" w:rsidR="005B1647" w:rsidRPr="00F468C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468C2">
              <w:t>933</w:t>
            </w:r>
          </w:p>
        </w:tc>
      </w:tr>
      <w:tr w:rsidR="00155607" w14:paraId="025945B0"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499" w:type="pct"/>
            <w:noWrap/>
            <w:hideMark/>
          </w:tcPr>
          <w:p w14:paraId="562C0EC9" w14:textId="77777777" w:rsidR="005B1647" w:rsidRPr="00F468C2" w:rsidRDefault="005B1647" w:rsidP="005B1647">
            <w:pPr>
              <w:pStyle w:val="Tabell"/>
            </w:pPr>
            <w:r w:rsidRPr="00F468C2">
              <w:t>Uppsala universitet</w:t>
            </w:r>
          </w:p>
        </w:tc>
        <w:tc>
          <w:tcPr>
            <w:tcW w:w="676" w:type="pct"/>
            <w:noWrap/>
            <w:hideMark/>
          </w:tcPr>
          <w:p w14:paraId="7340111B" w14:textId="77777777" w:rsidR="005B1647" w:rsidRPr="00F468C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468C2">
              <w:t>978</w:t>
            </w:r>
          </w:p>
        </w:tc>
        <w:tc>
          <w:tcPr>
            <w:tcW w:w="825" w:type="pct"/>
            <w:noWrap/>
            <w:hideMark/>
          </w:tcPr>
          <w:p w14:paraId="7BDD1BB6" w14:textId="77777777" w:rsidR="005B1647" w:rsidRPr="00F468C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468C2">
              <w:t>924</w:t>
            </w:r>
          </w:p>
        </w:tc>
      </w:tr>
      <w:tr w:rsidR="00155607" w14:paraId="35D32E01"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499" w:type="pct"/>
            <w:noWrap/>
            <w:hideMark/>
          </w:tcPr>
          <w:p w14:paraId="144ECC0F" w14:textId="77777777" w:rsidR="005B1647" w:rsidRPr="00F468C2" w:rsidRDefault="005B1647" w:rsidP="005B1647">
            <w:pPr>
              <w:pStyle w:val="Tabell"/>
            </w:pPr>
            <w:r w:rsidRPr="00F468C2">
              <w:t>Statens skolverk</w:t>
            </w:r>
          </w:p>
        </w:tc>
        <w:tc>
          <w:tcPr>
            <w:tcW w:w="676" w:type="pct"/>
            <w:noWrap/>
            <w:hideMark/>
          </w:tcPr>
          <w:p w14:paraId="2DF71153" w14:textId="77777777" w:rsidR="005B1647" w:rsidRPr="00F468C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468C2">
              <w:t>872</w:t>
            </w:r>
          </w:p>
        </w:tc>
        <w:tc>
          <w:tcPr>
            <w:tcW w:w="825" w:type="pct"/>
            <w:noWrap/>
            <w:hideMark/>
          </w:tcPr>
          <w:p w14:paraId="7A6067A1" w14:textId="77777777" w:rsidR="005B1647" w:rsidRPr="00F468C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468C2">
              <w:t>976</w:t>
            </w:r>
          </w:p>
        </w:tc>
      </w:tr>
      <w:tr w:rsidR="00155607" w14:paraId="0198B7A2"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499" w:type="pct"/>
            <w:noWrap/>
            <w:hideMark/>
          </w:tcPr>
          <w:p w14:paraId="128AB4CC" w14:textId="77777777" w:rsidR="005B1647" w:rsidRPr="00F468C2" w:rsidRDefault="005B1647" w:rsidP="005B1647">
            <w:pPr>
              <w:pStyle w:val="Tabell"/>
            </w:pPr>
            <w:r w:rsidRPr="00F468C2">
              <w:t>Umeå universitet</w:t>
            </w:r>
          </w:p>
        </w:tc>
        <w:tc>
          <w:tcPr>
            <w:tcW w:w="676" w:type="pct"/>
            <w:noWrap/>
            <w:hideMark/>
          </w:tcPr>
          <w:p w14:paraId="6E46A4DD" w14:textId="77777777" w:rsidR="005B1647" w:rsidRPr="00F468C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468C2">
              <w:t>853</w:t>
            </w:r>
          </w:p>
        </w:tc>
        <w:tc>
          <w:tcPr>
            <w:tcW w:w="825" w:type="pct"/>
            <w:noWrap/>
            <w:hideMark/>
          </w:tcPr>
          <w:p w14:paraId="272F9950" w14:textId="77777777" w:rsidR="005B1647" w:rsidRPr="00F468C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468C2">
              <w:t>812</w:t>
            </w:r>
          </w:p>
        </w:tc>
      </w:tr>
      <w:tr w:rsidR="00155607" w14:paraId="5AC96F1B"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499" w:type="pct"/>
            <w:noWrap/>
            <w:hideMark/>
          </w:tcPr>
          <w:p w14:paraId="30E8DEA1" w14:textId="77777777" w:rsidR="005B1647" w:rsidRPr="00F468C2" w:rsidRDefault="005B1647" w:rsidP="005B1647">
            <w:pPr>
              <w:pStyle w:val="Tabell"/>
            </w:pPr>
            <w:r w:rsidRPr="00F468C2">
              <w:t>Styrelsen för internationellt utvecklingssamarbete</w:t>
            </w:r>
          </w:p>
        </w:tc>
        <w:tc>
          <w:tcPr>
            <w:tcW w:w="676" w:type="pct"/>
            <w:noWrap/>
            <w:hideMark/>
          </w:tcPr>
          <w:p w14:paraId="70B185CD" w14:textId="77777777" w:rsidR="005B1647" w:rsidRPr="00F468C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468C2">
              <w:t>832</w:t>
            </w:r>
          </w:p>
        </w:tc>
        <w:tc>
          <w:tcPr>
            <w:tcW w:w="825" w:type="pct"/>
            <w:noWrap/>
            <w:hideMark/>
          </w:tcPr>
          <w:p w14:paraId="6566F5F8" w14:textId="77777777" w:rsidR="005B1647" w:rsidRPr="00F468C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468C2">
              <w:t>827</w:t>
            </w:r>
          </w:p>
        </w:tc>
      </w:tr>
      <w:tr w:rsidR="00155607" w14:paraId="7CB853EB"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499" w:type="pct"/>
            <w:noWrap/>
            <w:hideMark/>
          </w:tcPr>
          <w:p w14:paraId="549C1576" w14:textId="77777777" w:rsidR="005B1647" w:rsidRPr="00F468C2" w:rsidRDefault="005B1647" w:rsidP="005B1647">
            <w:pPr>
              <w:pStyle w:val="Tabell"/>
            </w:pPr>
            <w:r w:rsidRPr="00F468C2">
              <w:lastRenderedPageBreak/>
              <w:t>Kriminalvården</w:t>
            </w:r>
          </w:p>
        </w:tc>
        <w:tc>
          <w:tcPr>
            <w:tcW w:w="676" w:type="pct"/>
            <w:noWrap/>
            <w:hideMark/>
          </w:tcPr>
          <w:p w14:paraId="02F02EA8" w14:textId="77777777" w:rsidR="005B1647" w:rsidRPr="00F468C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468C2">
              <w:t>779</w:t>
            </w:r>
          </w:p>
        </w:tc>
        <w:tc>
          <w:tcPr>
            <w:tcW w:w="825" w:type="pct"/>
            <w:noWrap/>
            <w:hideMark/>
          </w:tcPr>
          <w:p w14:paraId="533A8DE4" w14:textId="77777777" w:rsidR="005B1647" w:rsidRPr="00F468C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468C2">
              <w:t>836</w:t>
            </w:r>
          </w:p>
        </w:tc>
      </w:tr>
      <w:tr w:rsidR="00155607" w14:paraId="4678665E"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499" w:type="pct"/>
            <w:noWrap/>
            <w:hideMark/>
          </w:tcPr>
          <w:p w14:paraId="3B4F3885" w14:textId="77777777" w:rsidR="005B1647" w:rsidRPr="00F468C2" w:rsidRDefault="005B1647" w:rsidP="005B1647">
            <w:pPr>
              <w:pStyle w:val="Tabell"/>
            </w:pPr>
            <w:r w:rsidRPr="00F468C2">
              <w:t>Migrationsverket</w:t>
            </w:r>
          </w:p>
        </w:tc>
        <w:tc>
          <w:tcPr>
            <w:tcW w:w="676" w:type="pct"/>
            <w:noWrap/>
            <w:hideMark/>
          </w:tcPr>
          <w:p w14:paraId="69382D1E" w14:textId="77777777" w:rsidR="005B1647" w:rsidRPr="00F468C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468C2">
              <w:t>676</w:t>
            </w:r>
          </w:p>
        </w:tc>
        <w:tc>
          <w:tcPr>
            <w:tcW w:w="825" w:type="pct"/>
            <w:noWrap/>
            <w:hideMark/>
          </w:tcPr>
          <w:p w14:paraId="2B27B9D5" w14:textId="77777777" w:rsidR="005B1647" w:rsidRPr="00F468C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468C2">
              <w:t>878</w:t>
            </w:r>
          </w:p>
        </w:tc>
      </w:tr>
      <w:tr w:rsidR="00155607" w14:paraId="13FBF1B4"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499" w:type="pct"/>
            <w:noWrap/>
            <w:hideMark/>
          </w:tcPr>
          <w:p w14:paraId="58EF4F75" w14:textId="77777777" w:rsidR="005B1647" w:rsidRPr="00F468C2" w:rsidRDefault="005B1647" w:rsidP="005B1647">
            <w:pPr>
              <w:pStyle w:val="Tabell"/>
            </w:pPr>
            <w:r w:rsidRPr="00F468C2">
              <w:t>Kronofogdemyndigheten</w:t>
            </w:r>
          </w:p>
        </w:tc>
        <w:tc>
          <w:tcPr>
            <w:tcW w:w="676" w:type="pct"/>
            <w:noWrap/>
            <w:hideMark/>
          </w:tcPr>
          <w:p w14:paraId="6FC83230" w14:textId="77777777" w:rsidR="005B1647" w:rsidRPr="00F468C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468C2">
              <w:t>600</w:t>
            </w:r>
          </w:p>
        </w:tc>
        <w:tc>
          <w:tcPr>
            <w:tcW w:w="825" w:type="pct"/>
            <w:noWrap/>
            <w:hideMark/>
          </w:tcPr>
          <w:p w14:paraId="6E3A50D9" w14:textId="77777777" w:rsidR="005B1647" w:rsidRPr="00F468C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468C2">
              <w:t>614</w:t>
            </w:r>
          </w:p>
        </w:tc>
      </w:tr>
      <w:tr w:rsidR="00155607" w14:paraId="437439CB"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499" w:type="pct"/>
            <w:noWrap/>
            <w:hideMark/>
          </w:tcPr>
          <w:p w14:paraId="0311E455" w14:textId="77777777" w:rsidR="005B1647" w:rsidRPr="00F468C2" w:rsidRDefault="005B1647" w:rsidP="005B1647">
            <w:pPr>
              <w:pStyle w:val="Tabell"/>
            </w:pPr>
            <w:r w:rsidRPr="00F468C2">
              <w:t>Övriga myndigheter</w:t>
            </w:r>
          </w:p>
        </w:tc>
        <w:tc>
          <w:tcPr>
            <w:tcW w:w="676" w:type="pct"/>
            <w:noWrap/>
            <w:hideMark/>
          </w:tcPr>
          <w:p w14:paraId="6071525D" w14:textId="77777777" w:rsidR="005B1647" w:rsidRPr="00F468C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468C2">
              <w:t>19 025</w:t>
            </w:r>
          </w:p>
        </w:tc>
        <w:tc>
          <w:tcPr>
            <w:tcW w:w="825" w:type="pct"/>
            <w:noWrap/>
            <w:hideMark/>
          </w:tcPr>
          <w:p w14:paraId="7671B08C" w14:textId="77777777" w:rsidR="005B1647" w:rsidRPr="00F468C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468C2">
              <w:t>18 760</w:t>
            </w:r>
          </w:p>
        </w:tc>
      </w:tr>
      <w:tr w:rsidR="00155607" w14:paraId="5CD9EB73"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499" w:type="pct"/>
            <w:noWrap/>
            <w:hideMark/>
          </w:tcPr>
          <w:p w14:paraId="3CFCB7AB" w14:textId="77777777" w:rsidR="005B1647" w:rsidRPr="00962A40" w:rsidRDefault="005B1647" w:rsidP="005B1647">
            <w:pPr>
              <w:pStyle w:val="Tabell"/>
              <w:rPr>
                <w:b/>
                <w:bCs/>
              </w:rPr>
            </w:pPr>
            <w:r w:rsidRPr="00962A40">
              <w:rPr>
                <w:b/>
                <w:bCs/>
              </w:rPr>
              <w:t>Summa tjänster</w:t>
            </w:r>
          </w:p>
        </w:tc>
        <w:tc>
          <w:tcPr>
            <w:tcW w:w="676" w:type="pct"/>
            <w:noWrap/>
            <w:hideMark/>
          </w:tcPr>
          <w:p w14:paraId="461EE84D" w14:textId="77777777" w:rsidR="005B1647" w:rsidRPr="00962A40"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962A40">
              <w:rPr>
                <w:b/>
                <w:bCs/>
              </w:rPr>
              <w:t>107 823</w:t>
            </w:r>
          </w:p>
        </w:tc>
        <w:tc>
          <w:tcPr>
            <w:tcW w:w="825" w:type="pct"/>
            <w:noWrap/>
            <w:hideMark/>
          </w:tcPr>
          <w:p w14:paraId="2AC29FE6" w14:textId="77777777" w:rsidR="005B1647" w:rsidRPr="00962A40"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962A40">
              <w:rPr>
                <w:b/>
                <w:bCs/>
              </w:rPr>
              <w:t>105 380</w:t>
            </w:r>
          </w:p>
        </w:tc>
      </w:tr>
      <w:tr w:rsidR="00155607" w14:paraId="2F2A784A"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499" w:type="pct"/>
            <w:noWrap/>
            <w:hideMark/>
          </w:tcPr>
          <w:p w14:paraId="159B7701" w14:textId="77777777" w:rsidR="005B1647" w:rsidRPr="00F468C2" w:rsidRDefault="005B1647" w:rsidP="005B1647">
            <w:pPr>
              <w:pStyle w:val="Tabell"/>
              <w:rPr>
                <w:i/>
                <w:iCs/>
              </w:rPr>
            </w:pPr>
            <w:r w:rsidRPr="00F468C2">
              <w:rPr>
                <w:i/>
                <w:iCs/>
              </w:rPr>
              <w:t>Övriga driftkostnader - varor</w:t>
            </w:r>
          </w:p>
        </w:tc>
        <w:tc>
          <w:tcPr>
            <w:tcW w:w="676" w:type="pct"/>
            <w:noWrap/>
            <w:hideMark/>
          </w:tcPr>
          <w:p w14:paraId="08310EB3" w14:textId="77777777" w:rsidR="005B1647" w:rsidRPr="00F468C2"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p>
        </w:tc>
        <w:tc>
          <w:tcPr>
            <w:tcW w:w="825" w:type="pct"/>
            <w:noWrap/>
            <w:hideMark/>
          </w:tcPr>
          <w:p w14:paraId="5D0D9861" w14:textId="77777777" w:rsidR="005B1647" w:rsidRPr="00F468C2"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p>
        </w:tc>
      </w:tr>
      <w:tr w:rsidR="00155607" w14:paraId="0B557CBD"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499" w:type="pct"/>
            <w:noWrap/>
            <w:hideMark/>
          </w:tcPr>
          <w:p w14:paraId="0A2DEB2D" w14:textId="77777777" w:rsidR="005B1647" w:rsidRPr="00F468C2" w:rsidRDefault="005B1647" w:rsidP="005B1647">
            <w:pPr>
              <w:pStyle w:val="Tabell"/>
            </w:pPr>
            <w:r w:rsidRPr="00F468C2">
              <w:t>Försvarets materielverk</w:t>
            </w:r>
          </w:p>
        </w:tc>
        <w:tc>
          <w:tcPr>
            <w:tcW w:w="676" w:type="pct"/>
            <w:noWrap/>
            <w:hideMark/>
          </w:tcPr>
          <w:p w14:paraId="1EA3D71F" w14:textId="77777777" w:rsidR="005B1647" w:rsidRPr="00F468C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468C2">
              <w:t>12 126</w:t>
            </w:r>
          </w:p>
        </w:tc>
        <w:tc>
          <w:tcPr>
            <w:tcW w:w="825" w:type="pct"/>
            <w:noWrap/>
            <w:hideMark/>
          </w:tcPr>
          <w:p w14:paraId="0E807577" w14:textId="77777777" w:rsidR="005B1647" w:rsidRPr="00F468C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468C2">
              <w:t>12 925</w:t>
            </w:r>
          </w:p>
        </w:tc>
      </w:tr>
      <w:tr w:rsidR="00155607" w14:paraId="699F0792"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499" w:type="pct"/>
            <w:noWrap/>
            <w:hideMark/>
          </w:tcPr>
          <w:p w14:paraId="017878C2" w14:textId="77777777" w:rsidR="005B1647" w:rsidRPr="00F468C2" w:rsidRDefault="005B1647" w:rsidP="005B1647">
            <w:pPr>
              <w:pStyle w:val="Tabell"/>
            </w:pPr>
            <w:r w:rsidRPr="00F468C2">
              <w:t>Trafikverket</w:t>
            </w:r>
          </w:p>
        </w:tc>
        <w:tc>
          <w:tcPr>
            <w:tcW w:w="676" w:type="pct"/>
            <w:noWrap/>
            <w:hideMark/>
          </w:tcPr>
          <w:p w14:paraId="05BD5AF6" w14:textId="77777777" w:rsidR="005B1647" w:rsidRPr="00F468C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468C2">
              <w:t>4 402</w:t>
            </w:r>
          </w:p>
        </w:tc>
        <w:tc>
          <w:tcPr>
            <w:tcW w:w="825" w:type="pct"/>
            <w:noWrap/>
            <w:hideMark/>
          </w:tcPr>
          <w:p w14:paraId="4C57307C" w14:textId="77777777" w:rsidR="005B1647" w:rsidRPr="00F468C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468C2">
              <w:t>4 147</w:t>
            </w:r>
          </w:p>
        </w:tc>
      </w:tr>
      <w:tr w:rsidR="00155607" w14:paraId="14F24CA0"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499" w:type="pct"/>
            <w:noWrap/>
            <w:hideMark/>
          </w:tcPr>
          <w:p w14:paraId="422F376F" w14:textId="77777777" w:rsidR="005B1647" w:rsidRPr="00F468C2" w:rsidRDefault="005B1647" w:rsidP="005B1647">
            <w:pPr>
              <w:pStyle w:val="Tabell"/>
            </w:pPr>
            <w:r w:rsidRPr="00F468C2">
              <w:t>Polismyndigheten</w:t>
            </w:r>
          </w:p>
        </w:tc>
        <w:tc>
          <w:tcPr>
            <w:tcW w:w="676" w:type="pct"/>
            <w:noWrap/>
            <w:hideMark/>
          </w:tcPr>
          <w:p w14:paraId="286E85B3" w14:textId="77777777" w:rsidR="005B1647" w:rsidRPr="00F468C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468C2">
              <w:t>1 613</w:t>
            </w:r>
          </w:p>
        </w:tc>
        <w:tc>
          <w:tcPr>
            <w:tcW w:w="825" w:type="pct"/>
            <w:noWrap/>
            <w:hideMark/>
          </w:tcPr>
          <w:p w14:paraId="330BFED7" w14:textId="77777777" w:rsidR="005B1647" w:rsidRPr="00F468C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468C2">
              <w:t>1 044</w:t>
            </w:r>
          </w:p>
        </w:tc>
      </w:tr>
      <w:tr w:rsidR="00155607" w14:paraId="2E724EC6"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499" w:type="pct"/>
            <w:noWrap/>
            <w:hideMark/>
          </w:tcPr>
          <w:p w14:paraId="1CE126C2" w14:textId="77777777" w:rsidR="005B1647" w:rsidRPr="00F468C2" w:rsidRDefault="005B1647" w:rsidP="005B1647">
            <w:pPr>
              <w:pStyle w:val="Tabell"/>
            </w:pPr>
            <w:r w:rsidRPr="00F468C2">
              <w:t>Försvarsmakten</w:t>
            </w:r>
          </w:p>
        </w:tc>
        <w:tc>
          <w:tcPr>
            <w:tcW w:w="676" w:type="pct"/>
            <w:noWrap/>
            <w:hideMark/>
          </w:tcPr>
          <w:p w14:paraId="0498B3BA" w14:textId="77777777" w:rsidR="005B1647" w:rsidRPr="00F468C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468C2">
              <w:t>688</w:t>
            </w:r>
          </w:p>
        </w:tc>
        <w:tc>
          <w:tcPr>
            <w:tcW w:w="825" w:type="pct"/>
            <w:noWrap/>
            <w:hideMark/>
          </w:tcPr>
          <w:p w14:paraId="7133927A" w14:textId="77777777" w:rsidR="005B1647" w:rsidRPr="00F468C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468C2">
              <w:t>2 930</w:t>
            </w:r>
          </w:p>
        </w:tc>
      </w:tr>
      <w:tr w:rsidR="00155607" w14:paraId="7244C1B1"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499" w:type="pct"/>
            <w:noWrap/>
            <w:hideMark/>
          </w:tcPr>
          <w:p w14:paraId="793F9569" w14:textId="77777777" w:rsidR="005B1647" w:rsidRPr="00F468C2" w:rsidRDefault="005B1647" w:rsidP="005B1647">
            <w:pPr>
              <w:pStyle w:val="Tabell"/>
            </w:pPr>
            <w:r w:rsidRPr="00F468C2">
              <w:t>Fortifikationsverket</w:t>
            </w:r>
          </w:p>
        </w:tc>
        <w:tc>
          <w:tcPr>
            <w:tcW w:w="676" w:type="pct"/>
            <w:noWrap/>
            <w:hideMark/>
          </w:tcPr>
          <w:p w14:paraId="1753D93B" w14:textId="77777777" w:rsidR="005B1647" w:rsidRPr="00F468C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468C2">
              <w:t>591</w:t>
            </w:r>
          </w:p>
        </w:tc>
        <w:tc>
          <w:tcPr>
            <w:tcW w:w="825" w:type="pct"/>
            <w:noWrap/>
            <w:hideMark/>
          </w:tcPr>
          <w:p w14:paraId="06C1581F" w14:textId="77777777" w:rsidR="005B1647" w:rsidRPr="00F468C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468C2">
              <w:t>575</w:t>
            </w:r>
          </w:p>
        </w:tc>
      </w:tr>
      <w:tr w:rsidR="00155607" w14:paraId="52C7933E"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499" w:type="pct"/>
            <w:noWrap/>
            <w:hideMark/>
          </w:tcPr>
          <w:p w14:paraId="36B3DB30" w14:textId="77777777" w:rsidR="005B1647" w:rsidRPr="00F468C2" w:rsidRDefault="005B1647" w:rsidP="005B1647">
            <w:pPr>
              <w:pStyle w:val="Tabell"/>
            </w:pPr>
            <w:r w:rsidRPr="00F468C2">
              <w:t>Karolinska institutet</w:t>
            </w:r>
          </w:p>
        </w:tc>
        <w:tc>
          <w:tcPr>
            <w:tcW w:w="676" w:type="pct"/>
            <w:noWrap/>
            <w:hideMark/>
          </w:tcPr>
          <w:p w14:paraId="2CEC8E11" w14:textId="77777777" w:rsidR="005B1647" w:rsidRPr="00F468C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468C2">
              <w:t>480</w:t>
            </w:r>
          </w:p>
        </w:tc>
        <w:tc>
          <w:tcPr>
            <w:tcW w:w="825" w:type="pct"/>
            <w:noWrap/>
            <w:hideMark/>
          </w:tcPr>
          <w:p w14:paraId="0A12DC8C" w14:textId="77777777" w:rsidR="005B1647" w:rsidRPr="00F468C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468C2">
              <w:t>455</w:t>
            </w:r>
          </w:p>
        </w:tc>
      </w:tr>
      <w:tr w:rsidR="00155607" w14:paraId="4D6899C0"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499" w:type="pct"/>
            <w:noWrap/>
            <w:hideMark/>
          </w:tcPr>
          <w:p w14:paraId="7241A5EF" w14:textId="77777777" w:rsidR="005B1647" w:rsidRPr="00F468C2" w:rsidRDefault="005B1647" w:rsidP="005B1647">
            <w:pPr>
              <w:pStyle w:val="Tabell"/>
            </w:pPr>
            <w:r w:rsidRPr="00F468C2">
              <w:t>Kriminalvården</w:t>
            </w:r>
          </w:p>
        </w:tc>
        <w:tc>
          <w:tcPr>
            <w:tcW w:w="676" w:type="pct"/>
            <w:noWrap/>
            <w:hideMark/>
          </w:tcPr>
          <w:p w14:paraId="5B87B284" w14:textId="77777777" w:rsidR="005B1647" w:rsidRPr="00F468C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468C2">
              <w:t>444</w:t>
            </w:r>
          </w:p>
        </w:tc>
        <w:tc>
          <w:tcPr>
            <w:tcW w:w="825" w:type="pct"/>
            <w:noWrap/>
            <w:hideMark/>
          </w:tcPr>
          <w:p w14:paraId="7FD852FB" w14:textId="77777777" w:rsidR="005B1647" w:rsidRPr="00F468C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468C2">
              <w:t>449</w:t>
            </w:r>
          </w:p>
        </w:tc>
      </w:tr>
      <w:tr w:rsidR="00155607" w14:paraId="40DF27A0"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499" w:type="pct"/>
            <w:noWrap/>
            <w:hideMark/>
          </w:tcPr>
          <w:p w14:paraId="4479A3EA" w14:textId="77777777" w:rsidR="005B1647" w:rsidRPr="00F468C2" w:rsidRDefault="005B1647" w:rsidP="005B1647">
            <w:pPr>
              <w:pStyle w:val="Tabell"/>
            </w:pPr>
            <w:r w:rsidRPr="00F468C2">
              <w:t>Lunds universitet</w:t>
            </w:r>
          </w:p>
        </w:tc>
        <w:tc>
          <w:tcPr>
            <w:tcW w:w="676" w:type="pct"/>
            <w:noWrap/>
            <w:hideMark/>
          </w:tcPr>
          <w:p w14:paraId="099221C7" w14:textId="77777777" w:rsidR="005B1647" w:rsidRPr="00F468C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468C2">
              <w:t>354</w:t>
            </w:r>
          </w:p>
        </w:tc>
        <w:tc>
          <w:tcPr>
            <w:tcW w:w="825" w:type="pct"/>
            <w:noWrap/>
            <w:hideMark/>
          </w:tcPr>
          <w:p w14:paraId="462673A2" w14:textId="77777777" w:rsidR="005B1647" w:rsidRPr="00F468C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468C2">
              <w:t>351</w:t>
            </w:r>
          </w:p>
        </w:tc>
      </w:tr>
      <w:tr w:rsidR="00155607" w14:paraId="4C000CE6"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499" w:type="pct"/>
            <w:noWrap/>
            <w:hideMark/>
          </w:tcPr>
          <w:p w14:paraId="3F081CA3" w14:textId="77777777" w:rsidR="005B1647" w:rsidRPr="00F468C2" w:rsidRDefault="005B1647" w:rsidP="005B1647">
            <w:pPr>
              <w:pStyle w:val="Tabell"/>
            </w:pPr>
            <w:r w:rsidRPr="00F468C2">
              <w:t>Uppsala universitet</w:t>
            </w:r>
          </w:p>
        </w:tc>
        <w:tc>
          <w:tcPr>
            <w:tcW w:w="676" w:type="pct"/>
            <w:noWrap/>
            <w:hideMark/>
          </w:tcPr>
          <w:p w14:paraId="353F687D" w14:textId="77777777" w:rsidR="005B1647" w:rsidRPr="00F468C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468C2">
              <w:t>334</w:t>
            </w:r>
          </w:p>
        </w:tc>
        <w:tc>
          <w:tcPr>
            <w:tcW w:w="825" w:type="pct"/>
            <w:noWrap/>
            <w:hideMark/>
          </w:tcPr>
          <w:p w14:paraId="5C9863FE" w14:textId="77777777" w:rsidR="005B1647" w:rsidRPr="00F468C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468C2">
              <w:t>340</w:t>
            </w:r>
          </w:p>
        </w:tc>
      </w:tr>
      <w:tr w:rsidR="00155607" w14:paraId="38FBC359"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499" w:type="pct"/>
            <w:noWrap/>
            <w:hideMark/>
          </w:tcPr>
          <w:p w14:paraId="1DCF3E49" w14:textId="77777777" w:rsidR="005B1647" w:rsidRPr="00F468C2" w:rsidRDefault="005B1647" w:rsidP="005B1647">
            <w:pPr>
              <w:pStyle w:val="Tabell"/>
            </w:pPr>
            <w:r w:rsidRPr="00F468C2">
              <w:t>Statens fastighetsverk</w:t>
            </w:r>
          </w:p>
        </w:tc>
        <w:tc>
          <w:tcPr>
            <w:tcW w:w="676" w:type="pct"/>
            <w:noWrap/>
            <w:hideMark/>
          </w:tcPr>
          <w:p w14:paraId="3295401A" w14:textId="77777777" w:rsidR="005B1647" w:rsidRPr="00F468C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468C2">
              <w:t>232</w:t>
            </w:r>
          </w:p>
        </w:tc>
        <w:tc>
          <w:tcPr>
            <w:tcW w:w="825" w:type="pct"/>
            <w:noWrap/>
            <w:hideMark/>
          </w:tcPr>
          <w:p w14:paraId="22C8E729" w14:textId="77777777" w:rsidR="005B1647" w:rsidRPr="00F468C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468C2">
              <w:t>229</w:t>
            </w:r>
          </w:p>
        </w:tc>
      </w:tr>
      <w:tr w:rsidR="00155607" w14:paraId="2D820779"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499" w:type="pct"/>
            <w:noWrap/>
            <w:hideMark/>
          </w:tcPr>
          <w:p w14:paraId="3A03B166" w14:textId="77777777" w:rsidR="005B1647" w:rsidRPr="00F468C2" w:rsidRDefault="005B1647" w:rsidP="005B1647">
            <w:pPr>
              <w:pStyle w:val="Tabell"/>
            </w:pPr>
            <w:r w:rsidRPr="00F468C2">
              <w:t>Kungl. Tekniska högskolan</w:t>
            </w:r>
          </w:p>
        </w:tc>
        <w:tc>
          <w:tcPr>
            <w:tcW w:w="676" w:type="pct"/>
            <w:noWrap/>
            <w:hideMark/>
          </w:tcPr>
          <w:p w14:paraId="3AB95EBC" w14:textId="77777777" w:rsidR="005B1647" w:rsidRPr="00F468C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468C2">
              <w:t>224</w:t>
            </w:r>
          </w:p>
        </w:tc>
        <w:tc>
          <w:tcPr>
            <w:tcW w:w="825" w:type="pct"/>
            <w:noWrap/>
            <w:hideMark/>
          </w:tcPr>
          <w:p w14:paraId="7474337A" w14:textId="77777777" w:rsidR="005B1647" w:rsidRPr="00F468C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468C2">
              <w:t>197</w:t>
            </w:r>
          </w:p>
        </w:tc>
      </w:tr>
      <w:tr w:rsidR="00155607" w14:paraId="70657423"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499" w:type="pct"/>
            <w:noWrap/>
            <w:hideMark/>
          </w:tcPr>
          <w:p w14:paraId="5DB294A3" w14:textId="77777777" w:rsidR="005B1647" w:rsidRPr="00F468C2" w:rsidRDefault="005B1647" w:rsidP="005B1647">
            <w:pPr>
              <w:pStyle w:val="Tabell"/>
            </w:pPr>
            <w:r w:rsidRPr="00F468C2">
              <w:t>Göteborgs universitet</w:t>
            </w:r>
          </w:p>
        </w:tc>
        <w:tc>
          <w:tcPr>
            <w:tcW w:w="676" w:type="pct"/>
            <w:noWrap/>
            <w:hideMark/>
          </w:tcPr>
          <w:p w14:paraId="26FD2428" w14:textId="77777777" w:rsidR="005B1647" w:rsidRPr="00F468C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468C2">
              <w:t>222</w:t>
            </w:r>
          </w:p>
        </w:tc>
        <w:tc>
          <w:tcPr>
            <w:tcW w:w="825" w:type="pct"/>
            <w:noWrap/>
            <w:hideMark/>
          </w:tcPr>
          <w:p w14:paraId="5860DE6F" w14:textId="77777777" w:rsidR="005B1647" w:rsidRPr="00F468C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468C2">
              <w:t>200</w:t>
            </w:r>
          </w:p>
        </w:tc>
      </w:tr>
      <w:tr w:rsidR="00155607" w14:paraId="7F2551FB"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499" w:type="pct"/>
            <w:noWrap/>
            <w:hideMark/>
          </w:tcPr>
          <w:p w14:paraId="5F2856CC" w14:textId="77777777" w:rsidR="005B1647" w:rsidRPr="00F468C2" w:rsidRDefault="005B1647" w:rsidP="005B1647">
            <w:pPr>
              <w:pStyle w:val="Tabell"/>
            </w:pPr>
            <w:r w:rsidRPr="00F468C2">
              <w:t>Stockholms universitet</w:t>
            </w:r>
          </w:p>
        </w:tc>
        <w:tc>
          <w:tcPr>
            <w:tcW w:w="676" w:type="pct"/>
            <w:noWrap/>
            <w:hideMark/>
          </w:tcPr>
          <w:p w14:paraId="2996CBBE" w14:textId="77777777" w:rsidR="005B1647" w:rsidRPr="00F468C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468C2">
              <w:t>192</w:t>
            </w:r>
          </w:p>
        </w:tc>
        <w:tc>
          <w:tcPr>
            <w:tcW w:w="825" w:type="pct"/>
            <w:noWrap/>
            <w:hideMark/>
          </w:tcPr>
          <w:p w14:paraId="191306A0" w14:textId="77777777" w:rsidR="005B1647" w:rsidRPr="00F468C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468C2">
              <w:t>201</w:t>
            </w:r>
          </w:p>
        </w:tc>
      </w:tr>
      <w:tr w:rsidR="00155607" w14:paraId="55C70058"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499" w:type="pct"/>
            <w:noWrap/>
            <w:hideMark/>
          </w:tcPr>
          <w:p w14:paraId="219EB0CC" w14:textId="77777777" w:rsidR="005B1647" w:rsidRPr="00F468C2" w:rsidRDefault="005B1647" w:rsidP="005B1647">
            <w:pPr>
              <w:pStyle w:val="Tabell"/>
            </w:pPr>
            <w:r w:rsidRPr="00F468C2">
              <w:t>Migrationsverket</w:t>
            </w:r>
          </w:p>
        </w:tc>
        <w:tc>
          <w:tcPr>
            <w:tcW w:w="676" w:type="pct"/>
            <w:noWrap/>
            <w:hideMark/>
          </w:tcPr>
          <w:p w14:paraId="5FF13E80" w14:textId="77777777" w:rsidR="005B1647" w:rsidRPr="00F468C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468C2">
              <w:t>189</w:t>
            </w:r>
          </w:p>
        </w:tc>
        <w:tc>
          <w:tcPr>
            <w:tcW w:w="825" w:type="pct"/>
            <w:noWrap/>
            <w:hideMark/>
          </w:tcPr>
          <w:p w14:paraId="44F79DC6" w14:textId="77777777" w:rsidR="005B1647" w:rsidRPr="00F468C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468C2">
              <w:t>314</w:t>
            </w:r>
          </w:p>
        </w:tc>
      </w:tr>
      <w:tr w:rsidR="00155607" w14:paraId="4E651B0A"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499" w:type="pct"/>
            <w:noWrap/>
            <w:hideMark/>
          </w:tcPr>
          <w:p w14:paraId="62DBBFA8" w14:textId="77777777" w:rsidR="005B1647" w:rsidRPr="00F468C2" w:rsidRDefault="005B1647" w:rsidP="005B1647">
            <w:pPr>
              <w:pStyle w:val="Tabell"/>
            </w:pPr>
            <w:r w:rsidRPr="00F468C2">
              <w:t>Sveriges lantbruksuniversitet</w:t>
            </w:r>
          </w:p>
        </w:tc>
        <w:tc>
          <w:tcPr>
            <w:tcW w:w="676" w:type="pct"/>
            <w:noWrap/>
            <w:hideMark/>
          </w:tcPr>
          <w:p w14:paraId="23548512" w14:textId="77777777" w:rsidR="005B1647" w:rsidRPr="00F468C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468C2">
              <w:t>176</w:t>
            </w:r>
          </w:p>
        </w:tc>
        <w:tc>
          <w:tcPr>
            <w:tcW w:w="825" w:type="pct"/>
            <w:noWrap/>
            <w:hideMark/>
          </w:tcPr>
          <w:p w14:paraId="7C81D2BC" w14:textId="77777777" w:rsidR="005B1647" w:rsidRPr="00F468C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468C2">
              <w:t>181</w:t>
            </w:r>
          </w:p>
        </w:tc>
      </w:tr>
      <w:tr w:rsidR="00155607" w14:paraId="17CB3E21"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499" w:type="pct"/>
            <w:noWrap/>
            <w:hideMark/>
          </w:tcPr>
          <w:p w14:paraId="5D8C3E8F" w14:textId="77777777" w:rsidR="005B1647" w:rsidRPr="00F468C2" w:rsidRDefault="005B1647" w:rsidP="005B1647">
            <w:pPr>
              <w:pStyle w:val="Tabell"/>
            </w:pPr>
            <w:r w:rsidRPr="00F468C2">
              <w:t>Övriga myndigheter</w:t>
            </w:r>
          </w:p>
        </w:tc>
        <w:tc>
          <w:tcPr>
            <w:tcW w:w="676" w:type="pct"/>
            <w:noWrap/>
            <w:hideMark/>
          </w:tcPr>
          <w:p w14:paraId="6848D9B3" w14:textId="77777777" w:rsidR="005B1647" w:rsidRPr="00F468C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468C2">
              <w:t>2 806</w:t>
            </w:r>
          </w:p>
        </w:tc>
        <w:tc>
          <w:tcPr>
            <w:tcW w:w="825" w:type="pct"/>
            <w:noWrap/>
            <w:hideMark/>
          </w:tcPr>
          <w:p w14:paraId="4DD49B7E" w14:textId="77777777" w:rsidR="005B1647" w:rsidRPr="00F468C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468C2">
              <w:t>2 855</w:t>
            </w:r>
          </w:p>
        </w:tc>
      </w:tr>
      <w:tr w:rsidR="00155607" w14:paraId="6B1B3640"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499" w:type="pct"/>
            <w:noWrap/>
            <w:hideMark/>
          </w:tcPr>
          <w:p w14:paraId="6242E0C9" w14:textId="77777777" w:rsidR="005B1647" w:rsidRPr="00962A40" w:rsidRDefault="005B1647" w:rsidP="005B1647">
            <w:pPr>
              <w:pStyle w:val="Tabell"/>
              <w:rPr>
                <w:b/>
                <w:bCs/>
              </w:rPr>
            </w:pPr>
            <w:r w:rsidRPr="00962A40">
              <w:rPr>
                <w:b/>
                <w:bCs/>
              </w:rPr>
              <w:t>Summa varor</w:t>
            </w:r>
          </w:p>
        </w:tc>
        <w:tc>
          <w:tcPr>
            <w:tcW w:w="676" w:type="pct"/>
            <w:noWrap/>
            <w:hideMark/>
          </w:tcPr>
          <w:p w14:paraId="3AB65A5C" w14:textId="77777777" w:rsidR="005B1647" w:rsidRPr="00962A40"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962A40">
              <w:rPr>
                <w:b/>
                <w:bCs/>
              </w:rPr>
              <w:t>25 073</w:t>
            </w:r>
          </w:p>
        </w:tc>
        <w:tc>
          <w:tcPr>
            <w:tcW w:w="825" w:type="pct"/>
            <w:noWrap/>
            <w:hideMark/>
          </w:tcPr>
          <w:p w14:paraId="00B53F03" w14:textId="77777777" w:rsidR="005B1647" w:rsidRPr="00962A40"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962A40">
              <w:rPr>
                <w:b/>
                <w:bCs/>
              </w:rPr>
              <w:t>27 393</w:t>
            </w:r>
          </w:p>
        </w:tc>
      </w:tr>
      <w:tr w:rsidR="00155607" w14:paraId="0DFD3348"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499" w:type="pct"/>
            <w:noWrap/>
            <w:hideMark/>
          </w:tcPr>
          <w:p w14:paraId="7026CCEF" w14:textId="77777777" w:rsidR="005B1647" w:rsidRPr="00F468C2" w:rsidRDefault="005B1647" w:rsidP="005B1647">
            <w:pPr>
              <w:pStyle w:val="Tabell"/>
              <w:rPr>
                <w:i/>
                <w:iCs/>
              </w:rPr>
            </w:pPr>
            <w:r w:rsidRPr="00F468C2">
              <w:rPr>
                <w:i/>
                <w:iCs/>
              </w:rPr>
              <w:t>Affärsverk, övrig drift – varor och tjänster</w:t>
            </w:r>
          </w:p>
        </w:tc>
        <w:tc>
          <w:tcPr>
            <w:tcW w:w="676" w:type="pct"/>
            <w:noWrap/>
            <w:hideMark/>
          </w:tcPr>
          <w:p w14:paraId="1B90F233" w14:textId="77777777" w:rsidR="005B1647" w:rsidRPr="00F468C2"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p>
        </w:tc>
        <w:tc>
          <w:tcPr>
            <w:tcW w:w="825" w:type="pct"/>
            <w:noWrap/>
            <w:hideMark/>
          </w:tcPr>
          <w:p w14:paraId="22A84E4B" w14:textId="77777777" w:rsidR="005B1647" w:rsidRPr="00F468C2"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p>
        </w:tc>
      </w:tr>
      <w:tr w:rsidR="00155607" w14:paraId="45A518B6"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499" w:type="pct"/>
            <w:noWrap/>
            <w:hideMark/>
          </w:tcPr>
          <w:p w14:paraId="2D85F2BB" w14:textId="77777777" w:rsidR="005B1647" w:rsidRPr="00F468C2" w:rsidRDefault="005B1647" w:rsidP="005B1647">
            <w:pPr>
              <w:pStyle w:val="Tabell"/>
            </w:pPr>
            <w:r w:rsidRPr="00F468C2">
              <w:t>Svenska kraftnät</w:t>
            </w:r>
          </w:p>
        </w:tc>
        <w:tc>
          <w:tcPr>
            <w:tcW w:w="676" w:type="pct"/>
            <w:noWrap/>
            <w:hideMark/>
          </w:tcPr>
          <w:p w14:paraId="06BDAEE1" w14:textId="77777777" w:rsidR="005B1647" w:rsidRPr="00F468C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468C2">
              <w:t>9 606</w:t>
            </w:r>
          </w:p>
        </w:tc>
        <w:tc>
          <w:tcPr>
            <w:tcW w:w="825" w:type="pct"/>
            <w:noWrap/>
            <w:hideMark/>
          </w:tcPr>
          <w:p w14:paraId="35EA9108" w14:textId="77777777" w:rsidR="005B1647" w:rsidRPr="00F468C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468C2">
              <w:t>9 773</w:t>
            </w:r>
          </w:p>
        </w:tc>
      </w:tr>
      <w:tr w:rsidR="00155607" w14:paraId="69B1E9DD"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499" w:type="pct"/>
            <w:noWrap/>
            <w:hideMark/>
          </w:tcPr>
          <w:p w14:paraId="33B263AD" w14:textId="77777777" w:rsidR="005B1647" w:rsidRPr="00F468C2" w:rsidRDefault="005B1647" w:rsidP="005B1647">
            <w:pPr>
              <w:pStyle w:val="Tabell"/>
            </w:pPr>
            <w:r w:rsidRPr="00F468C2">
              <w:t>Sjöfartsverket</w:t>
            </w:r>
          </w:p>
        </w:tc>
        <w:tc>
          <w:tcPr>
            <w:tcW w:w="676" w:type="pct"/>
            <w:noWrap/>
            <w:hideMark/>
          </w:tcPr>
          <w:p w14:paraId="5DA6ADE1" w14:textId="77777777" w:rsidR="005B1647" w:rsidRPr="00F468C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468C2">
              <w:t>1 627</w:t>
            </w:r>
          </w:p>
        </w:tc>
        <w:tc>
          <w:tcPr>
            <w:tcW w:w="825" w:type="pct"/>
            <w:noWrap/>
            <w:hideMark/>
          </w:tcPr>
          <w:p w14:paraId="5E696CE6" w14:textId="77777777" w:rsidR="005B1647" w:rsidRPr="00F468C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468C2">
              <w:t>1 474</w:t>
            </w:r>
          </w:p>
        </w:tc>
      </w:tr>
      <w:tr w:rsidR="00155607" w14:paraId="6965A4C4"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499" w:type="pct"/>
            <w:noWrap/>
            <w:hideMark/>
          </w:tcPr>
          <w:p w14:paraId="0D3B51B1" w14:textId="77777777" w:rsidR="005B1647" w:rsidRPr="00F468C2" w:rsidRDefault="005B1647" w:rsidP="005B1647">
            <w:pPr>
              <w:pStyle w:val="Tabell"/>
            </w:pPr>
            <w:r w:rsidRPr="00F468C2">
              <w:t>Luftfartsverket</w:t>
            </w:r>
          </w:p>
        </w:tc>
        <w:tc>
          <w:tcPr>
            <w:tcW w:w="676" w:type="pct"/>
            <w:noWrap/>
            <w:hideMark/>
          </w:tcPr>
          <w:p w14:paraId="37B9A6C7" w14:textId="77777777" w:rsidR="005B1647" w:rsidRPr="00F468C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468C2">
              <w:t>1 019</w:t>
            </w:r>
          </w:p>
        </w:tc>
        <w:tc>
          <w:tcPr>
            <w:tcW w:w="825" w:type="pct"/>
            <w:noWrap/>
            <w:hideMark/>
          </w:tcPr>
          <w:p w14:paraId="683FF1F6" w14:textId="77777777" w:rsidR="005B1647" w:rsidRPr="00F468C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468C2">
              <w:t>1 137</w:t>
            </w:r>
          </w:p>
        </w:tc>
      </w:tr>
      <w:tr w:rsidR="00155607" w14:paraId="7B6ED91A"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499" w:type="pct"/>
            <w:noWrap/>
            <w:hideMark/>
          </w:tcPr>
          <w:p w14:paraId="411DF57D" w14:textId="77777777" w:rsidR="005B1647" w:rsidRPr="00F468C2" w:rsidRDefault="005B1647" w:rsidP="005B1647">
            <w:pPr>
              <w:pStyle w:val="Tabell"/>
              <w:rPr>
                <w:b/>
                <w:bCs/>
              </w:rPr>
            </w:pPr>
            <w:r w:rsidRPr="00F468C2">
              <w:rPr>
                <w:b/>
                <w:bCs/>
              </w:rPr>
              <w:t>Summa affärsverk, övrig drift – varor och tjänster</w:t>
            </w:r>
          </w:p>
        </w:tc>
        <w:tc>
          <w:tcPr>
            <w:tcW w:w="676" w:type="pct"/>
            <w:hideMark/>
          </w:tcPr>
          <w:p w14:paraId="355F882A" w14:textId="77777777" w:rsidR="005B1647" w:rsidRPr="00F468C2"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F468C2">
              <w:rPr>
                <w:b/>
                <w:bCs/>
              </w:rPr>
              <w:t>12 252</w:t>
            </w:r>
          </w:p>
        </w:tc>
        <w:tc>
          <w:tcPr>
            <w:tcW w:w="825" w:type="pct"/>
            <w:hideMark/>
          </w:tcPr>
          <w:p w14:paraId="2CF77F3D" w14:textId="77777777" w:rsidR="005B1647" w:rsidRPr="00F468C2"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F468C2">
              <w:rPr>
                <w:b/>
                <w:bCs/>
              </w:rPr>
              <w:t>12 384</w:t>
            </w:r>
          </w:p>
        </w:tc>
      </w:tr>
      <w:tr w:rsidR="00155607" w14:paraId="668BBBD8"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499" w:type="pct"/>
            <w:noWrap/>
            <w:hideMark/>
          </w:tcPr>
          <w:p w14:paraId="15EC531D" w14:textId="77777777" w:rsidR="005B1647" w:rsidRPr="00F468C2" w:rsidRDefault="005B1647" w:rsidP="005B1647">
            <w:pPr>
              <w:pStyle w:val="Tabell"/>
              <w:rPr>
                <w:i/>
                <w:iCs/>
              </w:rPr>
            </w:pPr>
            <w:r w:rsidRPr="00F468C2">
              <w:rPr>
                <w:i/>
                <w:iCs/>
              </w:rPr>
              <w:t>Övriga driftkostnader - reparationer, diverse m.m.</w:t>
            </w:r>
          </w:p>
        </w:tc>
        <w:tc>
          <w:tcPr>
            <w:tcW w:w="676" w:type="pct"/>
            <w:noWrap/>
            <w:hideMark/>
          </w:tcPr>
          <w:p w14:paraId="263D2C45" w14:textId="77777777" w:rsidR="005B1647" w:rsidRPr="00F468C2"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p>
        </w:tc>
        <w:tc>
          <w:tcPr>
            <w:tcW w:w="825" w:type="pct"/>
            <w:noWrap/>
            <w:hideMark/>
          </w:tcPr>
          <w:p w14:paraId="13D81767" w14:textId="77777777" w:rsidR="005B1647" w:rsidRPr="00F468C2"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p>
        </w:tc>
      </w:tr>
      <w:tr w:rsidR="00155607" w14:paraId="19B241FC"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499" w:type="pct"/>
            <w:noWrap/>
            <w:hideMark/>
          </w:tcPr>
          <w:p w14:paraId="6BDE6068" w14:textId="77777777" w:rsidR="005B1647" w:rsidRPr="00F468C2" w:rsidRDefault="005B1647" w:rsidP="005B1647">
            <w:pPr>
              <w:pStyle w:val="Tabell"/>
            </w:pPr>
            <w:r w:rsidRPr="00F468C2">
              <w:t>Försvarsmakten</w:t>
            </w:r>
          </w:p>
        </w:tc>
        <w:tc>
          <w:tcPr>
            <w:tcW w:w="676" w:type="pct"/>
            <w:noWrap/>
            <w:hideMark/>
          </w:tcPr>
          <w:p w14:paraId="4D2571F0" w14:textId="77777777" w:rsidR="005B1647" w:rsidRPr="00F468C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468C2">
              <w:t>3 543</w:t>
            </w:r>
          </w:p>
        </w:tc>
        <w:tc>
          <w:tcPr>
            <w:tcW w:w="825" w:type="pct"/>
            <w:noWrap/>
            <w:hideMark/>
          </w:tcPr>
          <w:p w14:paraId="3090DD47" w14:textId="77777777" w:rsidR="005B1647" w:rsidRPr="00F468C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468C2">
              <w:t>3 071</w:t>
            </w:r>
          </w:p>
        </w:tc>
      </w:tr>
      <w:tr w:rsidR="00155607" w14:paraId="669A2554"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499" w:type="pct"/>
            <w:noWrap/>
            <w:hideMark/>
          </w:tcPr>
          <w:p w14:paraId="66F6E876" w14:textId="77777777" w:rsidR="005B1647" w:rsidRPr="00F468C2" w:rsidRDefault="005B1647" w:rsidP="005B1647">
            <w:pPr>
              <w:pStyle w:val="Tabell"/>
            </w:pPr>
            <w:r w:rsidRPr="00F468C2">
              <w:t>Trafikverket</w:t>
            </w:r>
          </w:p>
        </w:tc>
        <w:tc>
          <w:tcPr>
            <w:tcW w:w="676" w:type="pct"/>
            <w:noWrap/>
            <w:hideMark/>
          </w:tcPr>
          <w:p w14:paraId="2940E7B6" w14:textId="77777777" w:rsidR="005B1647" w:rsidRPr="00F468C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468C2">
              <w:t>821</w:t>
            </w:r>
          </w:p>
        </w:tc>
        <w:tc>
          <w:tcPr>
            <w:tcW w:w="825" w:type="pct"/>
            <w:noWrap/>
            <w:hideMark/>
          </w:tcPr>
          <w:p w14:paraId="3A05F9B9" w14:textId="77777777" w:rsidR="005B1647" w:rsidRPr="00F468C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468C2">
              <w:t>738</w:t>
            </w:r>
          </w:p>
        </w:tc>
      </w:tr>
      <w:tr w:rsidR="00155607" w14:paraId="4296FDFA"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499" w:type="pct"/>
            <w:noWrap/>
            <w:hideMark/>
          </w:tcPr>
          <w:p w14:paraId="3D31E563" w14:textId="77777777" w:rsidR="005B1647" w:rsidRPr="00F468C2" w:rsidRDefault="005B1647" w:rsidP="005B1647">
            <w:pPr>
              <w:pStyle w:val="Tabell"/>
            </w:pPr>
            <w:r w:rsidRPr="00F468C2">
              <w:t>Kriminalvården</w:t>
            </w:r>
          </w:p>
        </w:tc>
        <w:tc>
          <w:tcPr>
            <w:tcW w:w="676" w:type="pct"/>
            <w:noWrap/>
            <w:hideMark/>
          </w:tcPr>
          <w:p w14:paraId="3E39CBC0" w14:textId="77777777" w:rsidR="005B1647" w:rsidRPr="00F468C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468C2">
              <w:t>370</w:t>
            </w:r>
          </w:p>
        </w:tc>
        <w:tc>
          <w:tcPr>
            <w:tcW w:w="825" w:type="pct"/>
            <w:noWrap/>
            <w:hideMark/>
          </w:tcPr>
          <w:p w14:paraId="4A4A54D9" w14:textId="77777777" w:rsidR="005B1647" w:rsidRPr="00F468C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468C2">
              <w:t>349</w:t>
            </w:r>
          </w:p>
        </w:tc>
      </w:tr>
      <w:tr w:rsidR="00155607" w14:paraId="359A4054"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499" w:type="pct"/>
            <w:noWrap/>
            <w:hideMark/>
          </w:tcPr>
          <w:p w14:paraId="17F586A6" w14:textId="77777777" w:rsidR="005B1647" w:rsidRPr="00F468C2" w:rsidRDefault="005B1647" w:rsidP="005B1647">
            <w:pPr>
              <w:pStyle w:val="Tabell"/>
            </w:pPr>
            <w:r w:rsidRPr="00F468C2">
              <w:t>Polismyndigheten</w:t>
            </w:r>
          </w:p>
        </w:tc>
        <w:tc>
          <w:tcPr>
            <w:tcW w:w="676" w:type="pct"/>
            <w:noWrap/>
            <w:hideMark/>
          </w:tcPr>
          <w:p w14:paraId="413B5231" w14:textId="77777777" w:rsidR="005B1647" w:rsidRPr="00F468C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468C2">
              <w:t>338</w:t>
            </w:r>
          </w:p>
        </w:tc>
        <w:tc>
          <w:tcPr>
            <w:tcW w:w="825" w:type="pct"/>
            <w:noWrap/>
            <w:hideMark/>
          </w:tcPr>
          <w:p w14:paraId="1BCCEB02" w14:textId="77777777" w:rsidR="005B1647" w:rsidRPr="00F468C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468C2">
              <w:t>304</w:t>
            </w:r>
          </w:p>
        </w:tc>
      </w:tr>
      <w:tr w:rsidR="00155607" w14:paraId="79A2AE8E"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499" w:type="pct"/>
            <w:noWrap/>
            <w:hideMark/>
          </w:tcPr>
          <w:p w14:paraId="51DA60E9" w14:textId="77777777" w:rsidR="005B1647" w:rsidRPr="00F468C2" w:rsidRDefault="005B1647" w:rsidP="005B1647">
            <w:pPr>
              <w:pStyle w:val="Tabell"/>
            </w:pPr>
            <w:r w:rsidRPr="00F468C2">
              <w:t>Riksdagsförvaltningen</w:t>
            </w:r>
          </w:p>
        </w:tc>
        <w:tc>
          <w:tcPr>
            <w:tcW w:w="676" w:type="pct"/>
            <w:noWrap/>
            <w:hideMark/>
          </w:tcPr>
          <w:p w14:paraId="41C4B8CA" w14:textId="77777777" w:rsidR="005B1647" w:rsidRPr="00F468C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468C2">
              <w:t>265</w:t>
            </w:r>
          </w:p>
        </w:tc>
        <w:tc>
          <w:tcPr>
            <w:tcW w:w="825" w:type="pct"/>
            <w:noWrap/>
            <w:hideMark/>
          </w:tcPr>
          <w:p w14:paraId="32F1F7AC" w14:textId="77777777" w:rsidR="005B1647" w:rsidRPr="00F468C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468C2">
              <w:t>141</w:t>
            </w:r>
          </w:p>
        </w:tc>
      </w:tr>
      <w:tr w:rsidR="00155607" w14:paraId="710F67D5"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499" w:type="pct"/>
            <w:noWrap/>
            <w:hideMark/>
          </w:tcPr>
          <w:p w14:paraId="1F8238F9" w14:textId="77777777" w:rsidR="005B1647" w:rsidRPr="00F468C2" w:rsidRDefault="005B1647" w:rsidP="005B1647">
            <w:pPr>
              <w:pStyle w:val="Tabell"/>
            </w:pPr>
            <w:r w:rsidRPr="00F468C2">
              <w:t>Försvarets materielverk</w:t>
            </w:r>
          </w:p>
        </w:tc>
        <w:tc>
          <w:tcPr>
            <w:tcW w:w="676" w:type="pct"/>
            <w:noWrap/>
            <w:hideMark/>
          </w:tcPr>
          <w:p w14:paraId="61D078EE" w14:textId="77777777" w:rsidR="005B1647" w:rsidRPr="00F468C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468C2">
              <w:t>246</w:t>
            </w:r>
          </w:p>
        </w:tc>
        <w:tc>
          <w:tcPr>
            <w:tcW w:w="825" w:type="pct"/>
            <w:noWrap/>
            <w:hideMark/>
          </w:tcPr>
          <w:p w14:paraId="15BC1F73" w14:textId="77777777" w:rsidR="005B1647" w:rsidRPr="00F468C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468C2">
              <w:t>247</w:t>
            </w:r>
          </w:p>
        </w:tc>
      </w:tr>
      <w:tr w:rsidR="00155607" w14:paraId="770F4618"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499" w:type="pct"/>
            <w:noWrap/>
            <w:hideMark/>
          </w:tcPr>
          <w:p w14:paraId="7D6BFDBC" w14:textId="77777777" w:rsidR="005B1647" w:rsidRPr="00F468C2" w:rsidRDefault="005B1647" w:rsidP="005B1647">
            <w:pPr>
              <w:pStyle w:val="Tabell"/>
            </w:pPr>
            <w:r w:rsidRPr="00F468C2">
              <w:t>Kustbevakningen</w:t>
            </w:r>
          </w:p>
        </w:tc>
        <w:tc>
          <w:tcPr>
            <w:tcW w:w="676" w:type="pct"/>
            <w:noWrap/>
            <w:hideMark/>
          </w:tcPr>
          <w:p w14:paraId="32F219B2" w14:textId="77777777" w:rsidR="005B1647" w:rsidRPr="00F468C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468C2">
              <w:t>233</w:t>
            </w:r>
          </w:p>
        </w:tc>
        <w:tc>
          <w:tcPr>
            <w:tcW w:w="825" w:type="pct"/>
            <w:noWrap/>
            <w:hideMark/>
          </w:tcPr>
          <w:p w14:paraId="0CD09A02" w14:textId="77777777" w:rsidR="005B1647" w:rsidRPr="00F468C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468C2">
              <w:t>219</w:t>
            </w:r>
          </w:p>
        </w:tc>
      </w:tr>
      <w:tr w:rsidR="00155607" w14:paraId="20010054"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499" w:type="pct"/>
            <w:noWrap/>
            <w:hideMark/>
          </w:tcPr>
          <w:p w14:paraId="552B9C58" w14:textId="77777777" w:rsidR="005B1647" w:rsidRPr="00F468C2" w:rsidRDefault="005B1647" w:rsidP="005B1647">
            <w:pPr>
              <w:pStyle w:val="Tabell"/>
            </w:pPr>
            <w:r w:rsidRPr="00F468C2">
              <w:t>Myndigheten för samhällsskydd och beredskap</w:t>
            </w:r>
          </w:p>
        </w:tc>
        <w:tc>
          <w:tcPr>
            <w:tcW w:w="676" w:type="pct"/>
            <w:noWrap/>
            <w:hideMark/>
          </w:tcPr>
          <w:p w14:paraId="0519C911" w14:textId="77777777" w:rsidR="005B1647" w:rsidRPr="00F468C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468C2">
              <w:t>230</w:t>
            </w:r>
          </w:p>
        </w:tc>
        <w:tc>
          <w:tcPr>
            <w:tcW w:w="825" w:type="pct"/>
            <w:noWrap/>
            <w:hideMark/>
          </w:tcPr>
          <w:p w14:paraId="494356A2" w14:textId="77777777" w:rsidR="005B1647" w:rsidRPr="00F468C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468C2">
              <w:t>216</w:t>
            </w:r>
          </w:p>
        </w:tc>
      </w:tr>
      <w:tr w:rsidR="00155607" w14:paraId="617668DC"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499" w:type="pct"/>
            <w:noWrap/>
            <w:hideMark/>
          </w:tcPr>
          <w:p w14:paraId="62F104C1" w14:textId="77777777" w:rsidR="005B1647" w:rsidRPr="00F468C2" w:rsidRDefault="005B1647" w:rsidP="005B1647">
            <w:pPr>
              <w:pStyle w:val="Tabell"/>
            </w:pPr>
            <w:r w:rsidRPr="00F468C2">
              <w:t>Lunds universitet</w:t>
            </w:r>
          </w:p>
        </w:tc>
        <w:tc>
          <w:tcPr>
            <w:tcW w:w="676" w:type="pct"/>
            <w:noWrap/>
            <w:hideMark/>
          </w:tcPr>
          <w:p w14:paraId="53503B86" w14:textId="77777777" w:rsidR="005B1647" w:rsidRPr="00F468C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468C2">
              <w:t>160</w:t>
            </w:r>
          </w:p>
        </w:tc>
        <w:tc>
          <w:tcPr>
            <w:tcW w:w="825" w:type="pct"/>
            <w:noWrap/>
            <w:hideMark/>
          </w:tcPr>
          <w:p w14:paraId="48087499" w14:textId="77777777" w:rsidR="005B1647" w:rsidRPr="00F468C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468C2">
              <w:t>156</w:t>
            </w:r>
          </w:p>
        </w:tc>
      </w:tr>
      <w:tr w:rsidR="00155607" w14:paraId="16A1B1AA"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499" w:type="pct"/>
            <w:noWrap/>
            <w:hideMark/>
          </w:tcPr>
          <w:p w14:paraId="1D6391A0" w14:textId="77777777" w:rsidR="005B1647" w:rsidRPr="00F468C2" w:rsidRDefault="005B1647" w:rsidP="005B1647">
            <w:pPr>
              <w:pStyle w:val="Tabell"/>
            </w:pPr>
            <w:r w:rsidRPr="00F468C2">
              <w:t>Regeringskansliet</w:t>
            </w:r>
          </w:p>
        </w:tc>
        <w:tc>
          <w:tcPr>
            <w:tcW w:w="676" w:type="pct"/>
            <w:noWrap/>
            <w:hideMark/>
          </w:tcPr>
          <w:p w14:paraId="0FD675A7" w14:textId="77777777" w:rsidR="005B1647" w:rsidRPr="00F468C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468C2">
              <w:t>150</w:t>
            </w:r>
          </w:p>
        </w:tc>
        <w:tc>
          <w:tcPr>
            <w:tcW w:w="825" w:type="pct"/>
            <w:noWrap/>
            <w:hideMark/>
          </w:tcPr>
          <w:p w14:paraId="316C48EF" w14:textId="77777777" w:rsidR="005B1647" w:rsidRPr="00F468C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468C2">
              <w:t>160</w:t>
            </w:r>
          </w:p>
        </w:tc>
      </w:tr>
      <w:tr w:rsidR="00155607" w14:paraId="54299641"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499" w:type="pct"/>
            <w:noWrap/>
            <w:hideMark/>
          </w:tcPr>
          <w:p w14:paraId="27B069CF" w14:textId="77777777" w:rsidR="005B1647" w:rsidRPr="00F468C2" w:rsidRDefault="005B1647" w:rsidP="005B1647">
            <w:pPr>
              <w:pStyle w:val="Tabell"/>
            </w:pPr>
            <w:r w:rsidRPr="00F468C2">
              <w:t>Stockholms universitet</w:t>
            </w:r>
          </w:p>
        </w:tc>
        <w:tc>
          <w:tcPr>
            <w:tcW w:w="676" w:type="pct"/>
            <w:noWrap/>
            <w:hideMark/>
          </w:tcPr>
          <w:p w14:paraId="35D7F0A2" w14:textId="77777777" w:rsidR="005B1647" w:rsidRPr="00F468C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468C2">
              <w:t>150</w:t>
            </w:r>
          </w:p>
        </w:tc>
        <w:tc>
          <w:tcPr>
            <w:tcW w:w="825" w:type="pct"/>
            <w:noWrap/>
            <w:hideMark/>
          </w:tcPr>
          <w:p w14:paraId="383746CD" w14:textId="77777777" w:rsidR="005B1647" w:rsidRPr="00F468C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468C2">
              <w:t>139</w:t>
            </w:r>
          </w:p>
        </w:tc>
      </w:tr>
      <w:tr w:rsidR="00155607" w14:paraId="5A763119"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499" w:type="pct"/>
            <w:noWrap/>
            <w:hideMark/>
          </w:tcPr>
          <w:p w14:paraId="1C95FB48" w14:textId="77777777" w:rsidR="005B1647" w:rsidRPr="00F468C2" w:rsidRDefault="005B1647" w:rsidP="005B1647">
            <w:pPr>
              <w:pStyle w:val="Tabell"/>
            </w:pPr>
            <w:r w:rsidRPr="00F468C2">
              <w:t>Migrationsverket</w:t>
            </w:r>
          </w:p>
        </w:tc>
        <w:tc>
          <w:tcPr>
            <w:tcW w:w="676" w:type="pct"/>
            <w:noWrap/>
            <w:hideMark/>
          </w:tcPr>
          <w:p w14:paraId="40D5BC4B" w14:textId="77777777" w:rsidR="005B1647" w:rsidRPr="00F468C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468C2">
              <w:t>124</w:t>
            </w:r>
          </w:p>
        </w:tc>
        <w:tc>
          <w:tcPr>
            <w:tcW w:w="825" w:type="pct"/>
            <w:noWrap/>
            <w:hideMark/>
          </w:tcPr>
          <w:p w14:paraId="62A5597E" w14:textId="77777777" w:rsidR="005B1647" w:rsidRPr="00F468C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468C2">
              <w:t>176</w:t>
            </w:r>
          </w:p>
        </w:tc>
      </w:tr>
      <w:tr w:rsidR="00155607" w14:paraId="03468518"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499" w:type="pct"/>
            <w:noWrap/>
            <w:hideMark/>
          </w:tcPr>
          <w:p w14:paraId="1C0BA525" w14:textId="77777777" w:rsidR="005B1647" w:rsidRPr="00F468C2" w:rsidRDefault="005B1647" w:rsidP="005B1647">
            <w:pPr>
              <w:pStyle w:val="Tabell"/>
            </w:pPr>
            <w:r w:rsidRPr="00F468C2">
              <w:t>Karolinska institutet</w:t>
            </w:r>
          </w:p>
        </w:tc>
        <w:tc>
          <w:tcPr>
            <w:tcW w:w="676" w:type="pct"/>
            <w:noWrap/>
            <w:hideMark/>
          </w:tcPr>
          <w:p w14:paraId="05CB4128" w14:textId="77777777" w:rsidR="005B1647" w:rsidRPr="00F468C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468C2">
              <w:t>122</w:t>
            </w:r>
          </w:p>
        </w:tc>
        <w:tc>
          <w:tcPr>
            <w:tcW w:w="825" w:type="pct"/>
            <w:noWrap/>
            <w:hideMark/>
          </w:tcPr>
          <w:p w14:paraId="618F3E4C" w14:textId="77777777" w:rsidR="005B1647" w:rsidRPr="00F468C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468C2">
              <w:t>119</w:t>
            </w:r>
          </w:p>
        </w:tc>
      </w:tr>
      <w:tr w:rsidR="00155607" w14:paraId="436CAA9B"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499" w:type="pct"/>
            <w:noWrap/>
            <w:hideMark/>
          </w:tcPr>
          <w:p w14:paraId="29D5D1D4" w14:textId="77777777" w:rsidR="005B1647" w:rsidRPr="00F468C2" w:rsidRDefault="005B1647" w:rsidP="005B1647">
            <w:pPr>
              <w:pStyle w:val="Tabell"/>
            </w:pPr>
            <w:r w:rsidRPr="00F468C2">
              <w:t>Uppsala universitet</w:t>
            </w:r>
          </w:p>
        </w:tc>
        <w:tc>
          <w:tcPr>
            <w:tcW w:w="676" w:type="pct"/>
            <w:noWrap/>
            <w:hideMark/>
          </w:tcPr>
          <w:p w14:paraId="0ADF796D" w14:textId="77777777" w:rsidR="005B1647" w:rsidRPr="00F468C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468C2">
              <w:t>121</w:t>
            </w:r>
          </w:p>
        </w:tc>
        <w:tc>
          <w:tcPr>
            <w:tcW w:w="825" w:type="pct"/>
            <w:noWrap/>
            <w:hideMark/>
          </w:tcPr>
          <w:p w14:paraId="3A42020C" w14:textId="77777777" w:rsidR="005B1647" w:rsidRPr="00F468C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468C2">
              <w:t>146</w:t>
            </w:r>
          </w:p>
        </w:tc>
      </w:tr>
      <w:tr w:rsidR="00155607" w14:paraId="3AD9E1B1"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499" w:type="pct"/>
            <w:noWrap/>
            <w:hideMark/>
          </w:tcPr>
          <w:p w14:paraId="0FF9FD00" w14:textId="77777777" w:rsidR="005B1647" w:rsidRPr="00F468C2" w:rsidRDefault="005B1647" w:rsidP="005B1647">
            <w:pPr>
              <w:pStyle w:val="Tabell"/>
            </w:pPr>
            <w:r w:rsidRPr="00F468C2">
              <w:t>Arbetsförmedlingen</w:t>
            </w:r>
          </w:p>
        </w:tc>
        <w:tc>
          <w:tcPr>
            <w:tcW w:w="676" w:type="pct"/>
            <w:noWrap/>
            <w:hideMark/>
          </w:tcPr>
          <w:p w14:paraId="046BA4B9" w14:textId="77777777" w:rsidR="005B1647" w:rsidRPr="00F468C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468C2">
              <w:t>113</w:t>
            </w:r>
          </w:p>
        </w:tc>
        <w:tc>
          <w:tcPr>
            <w:tcW w:w="825" w:type="pct"/>
            <w:noWrap/>
            <w:hideMark/>
          </w:tcPr>
          <w:p w14:paraId="309AF7C4" w14:textId="77777777" w:rsidR="005B1647" w:rsidRPr="00F468C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468C2">
              <w:t>153</w:t>
            </w:r>
          </w:p>
        </w:tc>
      </w:tr>
      <w:tr w:rsidR="00155607" w14:paraId="53B40490"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499" w:type="pct"/>
            <w:noWrap/>
            <w:hideMark/>
          </w:tcPr>
          <w:p w14:paraId="19DF104A" w14:textId="77777777" w:rsidR="005B1647" w:rsidRPr="00F468C2" w:rsidRDefault="005B1647" w:rsidP="005B1647">
            <w:pPr>
              <w:pStyle w:val="Tabell"/>
            </w:pPr>
            <w:r w:rsidRPr="00F468C2">
              <w:t>Sveriges lantbruksuniversitet</w:t>
            </w:r>
          </w:p>
        </w:tc>
        <w:tc>
          <w:tcPr>
            <w:tcW w:w="676" w:type="pct"/>
            <w:noWrap/>
            <w:hideMark/>
          </w:tcPr>
          <w:p w14:paraId="1D80AEE4" w14:textId="77777777" w:rsidR="005B1647" w:rsidRPr="00F468C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468C2">
              <w:t>105</w:t>
            </w:r>
          </w:p>
        </w:tc>
        <w:tc>
          <w:tcPr>
            <w:tcW w:w="825" w:type="pct"/>
            <w:noWrap/>
            <w:hideMark/>
          </w:tcPr>
          <w:p w14:paraId="6CC229A8" w14:textId="77777777" w:rsidR="005B1647" w:rsidRPr="00F468C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468C2">
              <w:t>102</w:t>
            </w:r>
          </w:p>
        </w:tc>
      </w:tr>
      <w:tr w:rsidR="00155607" w14:paraId="3C1FEA2B"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499" w:type="pct"/>
            <w:noWrap/>
            <w:hideMark/>
          </w:tcPr>
          <w:p w14:paraId="73C9F707" w14:textId="77777777" w:rsidR="005B1647" w:rsidRPr="00F468C2" w:rsidRDefault="005B1647" w:rsidP="005B1647">
            <w:pPr>
              <w:pStyle w:val="Tabell"/>
            </w:pPr>
            <w:r w:rsidRPr="00F468C2">
              <w:t>Kungl. Tekniska högskolan</w:t>
            </w:r>
          </w:p>
        </w:tc>
        <w:tc>
          <w:tcPr>
            <w:tcW w:w="676" w:type="pct"/>
            <w:noWrap/>
            <w:hideMark/>
          </w:tcPr>
          <w:p w14:paraId="2616BADC" w14:textId="77777777" w:rsidR="005B1647" w:rsidRPr="00F468C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468C2">
              <w:t>103</w:t>
            </w:r>
          </w:p>
        </w:tc>
        <w:tc>
          <w:tcPr>
            <w:tcW w:w="825" w:type="pct"/>
            <w:noWrap/>
            <w:hideMark/>
          </w:tcPr>
          <w:p w14:paraId="510B5260" w14:textId="77777777" w:rsidR="005B1647" w:rsidRPr="00F468C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468C2">
              <w:t>109</w:t>
            </w:r>
          </w:p>
        </w:tc>
      </w:tr>
      <w:tr w:rsidR="00155607" w14:paraId="2F675601"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499" w:type="pct"/>
            <w:noWrap/>
            <w:hideMark/>
          </w:tcPr>
          <w:p w14:paraId="047F129C" w14:textId="77777777" w:rsidR="005B1647" w:rsidRPr="00F468C2" w:rsidRDefault="005B1647" w:rsidP="005B1647">
            <w:pPr>
              <w:pStyle w:val="Tabell"/>
              <w:rPr>
                <w:i/>
                <w:iCs/>
              </w:rPr>
            </w:pPr>
            <w:r w:rsidRPr="00F468C2">
              <w:rPr>
                <w:i/>
                <w:iCs/>
              </w:rPr>
              <w:t>Affärsverk</w:t>
            </w:r>
          </w:p>
        </w:tc>
        <w:tc>
          <w:tcPr>
            <w:tcW w:w="676" w:type="pct"/>
            <w:noWrap/>
            <w:hideMark/>
          </w:tcPr>
          <w:p w14:paraId="19F99310" w14:textId="77777777" w:rsidR="005B1647" w:rsidRPr="00F468C2"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p>
        </w:tc>
        <w:tc>
          <w:tcPr>
            <w:tcW w:w="825" w:type="pct"/>
            <w:noWrap/>
            <w:hideMark/>
          </w:tcPr>
          <w:p w14:paraId="168B7C9F" w14:textId="77777777" w:rsidR="005B1647" w:rsidRPr="00F468C2"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p>
        </w:tc>
      </w:tr>
      <w:tr w:rsidR="00155607" w14:paraId="2A5B2ACC"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499" w:type="pct"/>
            <w:noWrap/>
            <w:hideMark/>
          </w:tcPr>
          <w:p w14:paraId="14CEA456" w14:textId="77777777" w:rsidR="005B1647" w:rsidRPr="00F468C2" w:rsidRDefault="005B1647" w:rsidP="005B1647">
            <w:pPr>
              <w:pStyle w:val="Tabell"/>
            </w:pPr>
            <w:r w:rsidRPr="00F468C2">
              <w:t>Svenska kraftnät</w:t>
            </w:r>
          </w:p>
        </w:tc>
        <w:tc>
          <w:tcPr>
            <w:tcW w:w="676" w:type="pct"/>
            <w:noWrap/>
            <w:hideMark/>
          </w:tcPr>
          <w:p w14:paraId="5683331C" w14:textId="77777777" w:rsidR="005B1647" w:rsidRPr="00F468C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468C2">
              <w:t>460</w:t>
            </w:r>
          </w:p>
        </w:tc>
        <w:tc>
          <w:tcPr>
            <w:tcW w:w="825" w:type="pct"/>
            <w:noWrap/>
            <w:hideMark/>
          </w:tcPr>
          <w:p w14:paraId="024CA667" w14:textId="77777777" w:rsidR="005B1647" w:rsidRPr="00F468C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468C2">
              <w:t>375</w:t>
            </w:r>
          </w:p>
        </w:tc>
      </w:tr>
      <w:tr w:rsidR="00155607" w14:paraId="0685A410"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499" w:type="pct"/>
            <w:noWrap/>
            <w:hideMark/>
          </w:tcPr>
          <w:p w14:paraId="60667068" w14:textId="77777777" w:rsidR="005B1647" w:rsidRPr="00F468C2" w:rsidRDefault="005B1647" w:rsidP="005B1647">
            <w:pPr>
              <w:pStyle w:val="Tabell"/>
            </w:pPr>
            <w:r w:rsidRPr="00F468C2">
              <w:lastRenderedPageBreak/>
              <w:t>Luftfartsverket</w:t>
            </w:r>
          </w:p>
        </w:tc>
        <w:tc>
          <w:tcPr>
            <w:tcW w:w="676" w:type="pct"/>
            <w:noWrap/>
            <w:hideMark/>
          </w:tcPr>
          <w:p w14:paraId="54F33499" w14:textId="77777777" w:rsidR="005B1647" w:rsidRPr="00F468C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468C2">
              <w:t>90</w:t>
            </w:r>
          </w:p>
        </w:tc>
        <w:tc>
          <w:tcPr>
            <w:tcW w:w="825" w:type="pct"/>
            <w:noWrap/>
            <w:hideMark/>
          </w:tcPr>
          <w:p w14:paraId="1135C43A" w14:textId="77777777" w:rsidR="005B1647" w:rsidRPr="00F468C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468C2">
              <w:t>89</w:t>
            </w:r>
          </w:p>
        </w:tc>
      </w:tr>
      <w:tr w:rsidR="00155607" w14:paraId="4FF3A605"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499" w:type="pct"/>
            <w:noWrap/>
            <w:hideMark/>
          </w:tcPr>
          <w:p w14:paraId="0F25CA7C" w14:textId="77777777" w:rsidR="005B1647" w:rsidRPr="00F468C2" w:rsidRDefault="005B1647" w:rsidP="005B1647">
            <w:pPr>
              <w:pStyle w:val="Tabell"/>
            </w:pPr>
            <w:r w:rsidRPr="00F468C2">
              <w:t>Sjöfartsverket</w:t>
            </w:r>
          </w:p>
        </w:tc>
        <w:tc>
          <w:tcPr>
            <w:tcW w:w="676" w:type="pct"/>
            <w:noWrap/>
            <w:hideMark/>
          </w:tcPr>
          <w:p w14:paraId="37D5A7D3" w14:textId="77777777" w:rsidR="005B1647" w:rsidRPr="00F468C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468C2">
              <w:t>73</w:t>
            </w:r>
          </w:p>
        </w:tc>
        <w:tc>
          <w:tcPr>
            <w:tcW w:w="825" w:type="pct"/>
            <w:noWrap/>
            <w:hideMark/>
          </w:tcPr>
          <w:p w14:paraId="1A942D03" w14:textId="77777777" w:rsidR="005B1647" w:rsidRPr="00F468C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468C2">
              <w:t>69</w:t>
            </w:r>
          </w:p>
        </w:tc>
      </w:tr>
      <w:tr w:rsidR="00155607" w14:paraId="5134EE19"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499" w:type="pct"/>
            <w:noWrap/>
            <w:hideMark/>
          </w:tcPr>
          <w:p w14:paraId="08E2332C" w14:textId="77777777" w:rsidR="005B1647" w:rsidRPr="00F468C2" w:rsidRDefault="005B1647" w:rsidP="005B1647">
            <w:pPr>
              <w:pStyle w:val="Tabell"/>
            </w:pPr>
            <w:r w:rsidRPr="00F468C2">
              <w:t>Övriga myndigheter</w:t>
            </w:r>
          </w:p>
        </w:tc>
        <w:tc>
          <w:tcPr>
            <w:tcW w:w="676" w:type="pct"/>
            <w:noWrap/>
            <w:hideMark/>
          </w:tcPr>
          <w:p w14:paraId="68D1C1F9" w14:textId="77777777" w:rsidR="005B1647" w:rsidRPr="00F468C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468C2">
              <w:t>1 890</w:t>
            </w:r>
          </w:p>
        </w:tc>
        <w:tc>
          <w:tcPr>
            <w:tcW w:w="825" w:type="pct"/>
            <w:noWrap/>
            <w:hideMark/>
          </w:tcPr>
          <w:p w14:paraId="520B66FD" w14:textId="77777777" w:rsidR="005B1647" w:rsidRPr="00F468C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468C2">
              <w:t>1 916</w:t>
            </w:r>
          </w:p>
        </w:tc>
      </w:tr>
      <w:tr w:rsidR="00155607" w14:paraId="769F1E94"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499" w:type="pct"/>
            <w:noWrap/>
            <w:hideMark/>
          </w:tcPr>
          <w:p w14:paraId="2549CEF7" w14:textId="64AB2144" w:rsidR="005B1647" w:rsidRPr="00F468C2" w:rsidRDefault="005B1647" w:rsidP="005B1647">
            <w:pPr>
              <w:pStyle w:val="Tabell"/>
              <w:rPr>
                <w:b/>
                <w:bCs/>
              </w:rPr>
            </w:pPr>
            <w:r w:rsidRPr="00F468C2">
              <w:rPr>
                <w:b/>
                <w:bCs/>
              </w:rPr>
              <w:t>Summa övriga driftkostnader - reparationer, diverse m.m.</w:t>
            </w:r>
          </w:p>
        </w:tc>
        <w:tc>
          <w:tcPr>
            <w:tcW w:w="676" w:type="pct"/>
            <w:noWrap/>
            <w:hideMark/>
          </w:tcPr>
          <w:p w14:paraId="1B95A6D6" w14:textId="77777777" w:rsidR="005B1647" w:rsidRPr="00F468C2"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F468C2">
              <w:rPr>
                <w:b/>
                <w:bCs/>
              </w:rPr>
              <w:t>9 707</w:t>
            </w:r>
          </w:p>
        </w:tc>
        <w:tc>
          <w:tcPr>
            <w:tcW w:w="825" w:type="pct"/>
            <w:noWrap/>
            <w:hideMark/>
          </w:tcPr>
          <w:p w14:paraId="572E0FB2" w14:textId="77777777" w:rsidR="005B1647" w:rsidRPr="00F468C2"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F468C2">
              <w:rPr>
                <w:b/>
                <w:bCs/>
              </w:rPr>
              <w:t>8 994</w:t>
            </w:r>
          </w:p>
        </w:tc>
      </w:tr>
      <w:tr w:rsidR="00155607" w14:paraId="51650A60"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499" w:type="pct"/>
            <w:noWrap/>
            <w:hideMark/>
          </w:tcPr>
          <w:p w14:paraId="14AEBDAD" w14:textId="77777777" w:rsidR="005B1647" w:rsidRPr="00F468C2" w:rsidRDefault="005B1647" w:rsidP="005B1647">
            <w:pPr>
              <w:pStyle w:val="Tabell"/>
              <w:rPr>
                <w:i/>
                <w:iCs/>
              </w:rPr>
            </w:pPr>
            <w:r w:rsidRPr="00F468C2">
              <w:rPr>
                <w:i/>
                <w:iCs/>
              </w:rPr>
              <w:t>Aktivering utveckling av anläggningstillgångar i egen regi</w:t>
            </w:r>
          </w:p>
        </w:tc>
        <w:tc>
          <w:tcPr>
            <w:tcW w:w="676" w:type="pct"/>
            <w:noWrap/>
            <w:hideMark/>
          </w:tcPr>
          <w:p w14:paraId="0EAF4176" w14:textId="77777777" w:rsidR="005B1647" w:rsidRPr="00F468C2"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p>
        </w:tc>
        <w:tc>
          <w:tcPr>
            <w:tcW w:w="825" w:type="pct"/>
            <w:noWrap/>
            <w:hideMark/>
          </w:tcPr>
          <w:p w14:paraId="746EF467" w14:textId="77777777" w:rsidR="005B1647" w:rsidRPr="00F468C2"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p>
        </w:tc>
      </w:tr>
      <w:tr w:rsidR="00155607" w14:paraId="2C4BF365"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499" w:type="pct"/>
            <w:noWrap/>
            <w:hideMark/>
          </w:tcPr>
          <w:p w14:paraId="09FE9CEF" w14:textId="77777777" w:rsidR="005B1647" w:rsidRPr="00F468C2" w:rsidRDefault="005B1647" w:rsidP="005B1647">
            <w:pPr>
              <w:pStyle w:val="Tabell"/>
            </w:pPr>
            <w:r w:rsidRPr="00F468C2">
              <w:t>Trafikverket</w:t>
            </w:r>
          </w:p>
        </w:tc>
        <w:tc>
          <w:tcPr>
            <w:tcW w:w="676" w:type="pct"/>
            <w:noWrap/>
            <w:hideMark/>
          </w:tcPr>
          <w:p w14:paraId="07D73AB8" w14:textId="77777777" w:rsidR="005B1647" w:rsidRPr="00F468C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468C2">
              <w:t>-29 175</w:t>
            </w:r>
          </w:p>
        </w:tc>
        <w:tc>
          <w:tcPr>
            <w:tcW w:w="825" w:type="pct"/>
            <w:noWrap/>
            <w:hideMark/>
          </w:tcPr>
          <w:p w14:paraId="66F459AB" w14:textId="77777777" w:rsidR="005B1647" w:rsidRPr="00F468C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468C2">
              <w:t>-25 674</w:t>
            </w:r>
          </w:p>
        </w:tc>
      </w:tr>
      <w:tr w:rsidR="00155607" w14:paraId="78C54075"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499" w:type="pct"/>
            <w:noWrap/>
            <w:hideMark/>
          </w:tcPr>
          <w:p w14:paraId="5103E14A" w14:textId="77777777" w:rsidR="005B1647" w:rsidRPr="00F468C2" w:rsidRDefault="005B1647" w:rsidP="005B1647">
            <w:pPr>
              <w:pStyle w:val="Tabell"/>
            </w:pPr>
            <w:r w:rsidRPr="00F468C2">
              <w:t>Myndigheter i försvarssektorn</w:t>
            </w:r>
          </w:p>
        </w:tc>
        <w:tc>
          <w:tcPr>
            <w:tcW w:w="676" w:type="pct"/>
            <w:noWrap/>
            <w:hideMark/>
          </w:tcPr>
          <w:p w14:paraId="1CE6A8DB" w14:textId="77777777" w:rsidR="005B1647" w:rsidRPr="00F468C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468C2">
              <w:t>-12 058</w:t>
            </w:r>
          </w:p>
        </w:tc>
        <w:tc>
          <w:tcPr>
            <w:tcW w:w="825" w:type="pct"/>
            <w:noWrap/>
            <w:hideMark/>
          </w:tcPr>
          <w:p w14:paraId="57E88C49" w14:textId="77777777" w:rsidR="005B1647" w:rsidRPr="00F468C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468C2">
              <w:t>-8 149</w:t>
            </w:r>
          </w:p>
        </w:tc>
      </w:tr>
      <w:tr w:rsidR="00155607" w14:paraId="4246AF61"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499" w:type="pct"/>
            <w:noWrap/>
            <w:hideMark/>
          </w:tcPr>
          <w:p w14:paraId="2381CB09" w14:textId="77777777" w:rsidR="005B1647" w:rsidRPr="00F468C2" w:rsidRDefault="005B1647" w:rsidP="005B1647">
            <w:pPr>
              <w:pStyle w:val="Tabell"/>
            </w:pPr>
            <w:r w:rsidRPr="00F468C2">
              <w:t>Statens fastighetsverk</w:t>
            </w:r>
          </w:p>
        </w:tc>
        <w:tc>
          <w:tcPr>
            <w:tcW w:w="676" w:type="pct"/>
            <w:noWrap/>
            <w:hideMark/>
          </w:tcPr>
          <w:p w14:paraId="4556E2C0" w14:textId="77777777" w:rsidR="005B1647" w:rsidRPr="00F468C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468C2">
              <w:t>-1 077</w:t>
            </w:r>
          </w:p>
        </w:tc>
        <w:tc>
          <w:tcPr>
            <w:tcW w:w="825" w:type="pct"/>
            <w:noWrap/>
            <w:hideMark/>
          </w:tcPr>
          <w:p w14:paraId="3145A85B" w14:textId="77777777" w:rsidR="005B1647" w:rsidRPr="00F468C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468C2">
              <w:t>-1 061</w:t>
            </w:r>
          </w:p>
        </w:tc>
      </w:tr>
      <w:tr w:rsidR="00155607" w14:paraId="2CC30537"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499" w:type="pct"/>
            <w:noWrap/>
            <w:hideMark/>
          </w:tcPr>
          <w:p w14:paraId="56FD9C94" w14:textId="77777777" w:rsidR="005B1647" w:rsidRPr="00F468C2" w:rsidRDefault="005B1647" w:rsidP="005B1647">
            <w:pPr>
              <w:pStyle w:val="Tabell"/>
            </w:pPr>
            <w:r w:rsidRPr="00F468C2">
              <w:t>Försäkringskassan</w:t>
            </w:r>
          </w:p>
        </w:tc>
        <w:tc>
          <w:tcPr>
            <w:tcW w:w="676" w:type="pct"/>
            <w:noWrap/>
            <w:hideMark/>
          </w:tcPr>
          <w:p w14:paraId="5A6CC4E9" w14:textId="77777777" w:rsidR="005B1647" w:rsidRPr="00F468C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468C2">
              <w:t>-346</w:t>
            </w:r>
          </w:p>
        </w:tc>
        <w:tc>
          <w:tcPr>
            <w:tcW w:w="825" w:type="pct"/>
            <w:noWrap/>
            <w:hideMark/>
          </w:tcPr>
          <w:p w14:paraId="19CB151C" w14:textId="77777777" w:rsidR="005B1647" w:rsidRPr="00F468C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468C2">
              <w:t>-394</w:t>
            </w:r>
          </w:p>
        </w:tc>
      </w:tr>
      <w:tr w:rsidR="00155607" w14:paraId="50ABD4D0"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499" w:type="pct"/>
            <w:noWrap/>
            <w:hideMark/>
          </w:tcPr>
          <w:p w14:paraId="2BEFA73B" w14:textId="77777777" w:rsidR="005B1647" w:rsidRPr="00962A40" w:rsidRDefault="005B1647" w:rsidP="005B1647">
            <w:pPr>
              <w:pStyle w:val="Tabell"/>
              <w:rPr>
                <w:i/>
                <w:iCs/>
              </w:rPr>
            </w:pPr>
            <w:r w:rsidRPr="00962A40">
              <w:rPr>
                <w:i/>
                <w:iCs/>
              </w:rPr>
              <w:t>Affärsverk</w:t>
            </w:r>
          </w:p>
        </w:tc>
        <w:tc>
          <w:tcPr>
            <w:tcW w:w="676" w:type="pct"/>
            <w:noWrap/>
            <w:hideMark/>
          </w:tcPr>
          <w:p w14:paraId="23EF4619" w14:textId="77777777" w:rsidR="005B1647" w:rsidRPr="00F468C2"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825" w:type="pct"/>
            <w:noWrap/>
            <w:hideMark/>
          </w:tcPr>
          <w:p w14:paraId="2D60E162" w14:textId="77777777" w:rsidR="005B1647" w:rsidRPr="00F468C2"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r>
      <w:tr w:rsidR="00155607" w14:paraId="6B10147D"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499" w:type="pct"/>
            <w:noWrap/>
            <w:hideMark/>
          </w:tcPr>
          <w:p w14:paraId="0F65FCF4" w14:textId="77777777" w:rsidR="005B1647" w:rsidRPr="00F468C2" w:rsidRDefault="005B1647" w:rsidP="005B1647">
            <w:pPr>
              <w:pStyle w:val="Tabell"/>
            </w:pPr>
            <w:r w:rsidRPr="00F468C2">
              <w:t>Sjöfartsverket</w:t>
            </w:r>
          </w:p>
        </w:tc>
        <w:tc>
          <w:tcPr>
            <w:tcW w:w="676" w:type="pct"/>
            <w:noWrap/>
            <w:hideMark/>
          </w:tcPr>
          <w:p w14:paraId="56A5C89F" w14:textId="77777777" w:rsidR="005B1647" w:rsidRPr="00F468C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468C2">
              <w:t>-802</w:t>
            </w:r>
          </w:p>
        </w:tc>
        <w:tc>
          <w:tcPr>
            <w:tcW w:w="825" w:type="pct"/>
            <w:noWrap/>
            <w:hideMark/>
          </w:tcPr>
          <w:p w14:paraId="310E6D81" w14:textId="77777777" w:rsidR="005B1647" w:rsidRPr="00F468C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468C2">
              <w:t>-694</w:t>
            </w:r>
          </w:p>
        </w:tc>
      </w:tr>
      <w:tr w:rsidR="00155607" w14:paraId="62EEF2F3"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499" w:type="pct"/>
            <w:noWrap/>
            <w:hideMark/>
          </w:tcPr>
          <w:p w14:paraId="38EC67E9" w14:textId="77777777" w:rsidR="005B1647" w:rsidRPr="00F468C2" w:rsidRDefault="005B1647" w:rsidP="005B1647">
            <w:pPr>
              <w:pStyle w:val="Tabell"/>
            </w:pPr>
            <w:r w:rsidRPr="00F468C2">
              <w:t>Luftfartsverket</w:t>
            </w:r>
          </w:p>
        </w:tc>
        <w:tc>
          <w:tcPr>
            <w:tcW w:w="676" w:type="pct"/>
            <w:noWrap/>
            <w:hideMark/>
          </w:tcPr>
          <w:p w14:paraId="605B284A" w14:textId="77777777" w:rsidR="005B1647" w:rsidRPr="00F468C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468C2">
              <w:t>-18</w:t>
            </w:r>
          </w:p>
        </w:tc>
        <w:tc>
          <w:tcPr>
            <w:tcW w:w="825" w:type="pct"/>
            <w:noWrap/>
            <w:hideMark/>
          </w:tcPr>
          <w:p w14:paraId="24258623" w14:textId="77777777" w:rsidR="005B1647" w:rsidRPr="00F468C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468C2">
              <w:t>-10</w:t>
            </w:r>
          </w:p>
        </w:tc>
      </w:tr>
      <w:tr w:rsidR="00155607" w14:paraId="03EB31B8"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499" w:type="pct"/>
            <w:noWrap/>
            <w:hideMark/>
          </w:tcPr>
          <w:p w14:paraId="59317DF5" w14:textId="77777777" w:rsidR="005B1647" w:rsidRPr="00F468C2" w:rsidRDefault="005B1647" w:rsidP="005B1647">
            <w:pPr>
              <w:pStyle w:val="Tabell"/>
            </w:pPr>
            <w:r w:rsidRPr="00F468C2">
              <w:t>Övriga myndigheter</w:t>
            </w:r>
          </w:p>
        </w:tc>
        <w:tc>
          <w:tcPr>
            <w:tcW w:w="676" w:type="pct"/>
            <w:noWrap/>
            <w:hideMark/>
          </w:tcPr>
          <w:p w14:paraId="5ABA14D1" w14:textId="77777777" w:rsidR="005B1647" w:rsidRPr="00F468C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468C2">
              <w:t>-1 298</w:t>
            </w:r>
          </w:p>
        </w:tc>
        <w:tc>
          <w:tcPr>
            <w:tcW w:w="825" w:type="pct"/>
            <w:noWrap/>
            <w:hideMark/>
          </w:tcPr>
          <w:p w14:paraId="2FBD7696" w14:textId="77777777" w:rsidR="005B1647" w:rsidRPr="00F468C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468C2">
              <w:t>-1 242</w:t>
            </w:r>
          </w:p>
        </w:tc>
      </w:tr>
      <w:tr w:rsidR="00155607" w14:paraId="70DF005C"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499" w:type="pct"/>
            <w:noWrap/>
            <w:hideMark/>
          </w:tcPr>
          <w:p w14:paraId="41568071" w14:textId="1E31247D" w:rsidR="005B1647" w:rsidRPr="00F468C2" w:rsidRDefault="005B1647" w:rsidP="005B1647">
            <w:pPr>
              <w:pStyle w:val="Tabell"/>
              <w:rPr>
                <w:b/>
                <w:bCs/>
              </w:rPr>
            </w:pPr>
            <w:r w:rsidRPr="00F468C2">
              <w:rPr>
                <w:b/>
                <w:bCs/>
              </w:rPr>
              <w:t>Summa aktivering utveckling av anläggningstillgångar i egen regi</w:t>
            </w:r>
          </w:p>
        </w:tc>
        <w:tc>
          <w:tcPr>
            <w:tcW w:w="676" w:type="pct"/>
            <w:hideMark/>
          </w:tcPr>
          <w:p w14:paraId="2E8A4C7D" w14:textId="77777777" w:rsidR="005B1647" w:rsidRPr="00F468C2"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F468C2">
              <w:rPr>
                <w:b/>
                <w:bCs/>
              </w:rPr>
              <w:t>-44 774</w:t>
            </w:r>
          </w:p>
        </w:tc>
        <w:tc>
          <w:tcPr>
            <w:tcW w:w="825" w:type="pct"/>
            <w:hideMark/>
          </w:tcPr>
          <w:p w14:paraId="0AA51E4C" w14:textId="77777777" w:rsidR="005B1647" w:rsidRPr="00F468C2"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F468C2">
              <w:rPr>
                <w:b/>
                <w:bCs/>
              </w:rPr>
              <w:t>-37 224</w:t>
            </w:r>
          </w:p>
        </w:tc>
      </w:tr>
      <w:tr w:rsidR="00155607" w14:paraId="361DC32E"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499" w:type="pct"/>
            <w:noWrap/>
            <w:hideMark/>
          </w:tcPr>
          <w:p w14:paraId="60BCB029" w14:textId="77777777" w:rsidR="005B1647" w:rsidRPr="00F468C2" w:rsidRDefault="005B1647" w:rsidP="005B1647">
            <w:pPr>
              <w:pStyle w:val="Tabell"/>
            </w:pPr>
            <w:r w:rsidRPr="00F468C2">
              <w:t>Eliminering av inomstatliga transaktioner</w:t>
            </w:r>
          </w:p>
        </w:tc>
        <w:tc>
          <w:tcPr>
            <w:tcW w:w="676" w:type="pct"/>
            <w:noWrap/>
            <w:hideMark/>
          </w:tcPr>
          <w:p w14:paraId="41BEFCE5" w14:textId="77777777" w:rsidR="005B1647" w:rsidRPr="00F468C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468C2">
              <w:t>-16 657</w:t>
            </w:r>
          </w:p>
        </w:tc>
        <w:tc>
          <w:tcPr>
            <w:tcW w:w="825" w:type="pct"/>
            <w:noWrap/>
            <w:hideMark/>
          </w:tcPr>
          <w:p w14:paraId="56F8BB86" w14:textId="77777777" w:rsidR="005B1647" w:rsidRPr="00F468C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468C2">
              <w:t>-22 920</w:t>
            </w:r>
          </w:p>
        </w:tc>
      </w:tr>
      <w:tr w:rsidR="00155607" w:rsidRPr="007E5169" w14:paraId="2ED59BFF" w14:textId="77777777" w:rsidTr="007E5169">
        <w:trPr>
          <w:cnfStyle w:val="010000000000" w:firstRow="0" w:lastRow="1" w:firstColumn="0" w:lastColumn="0" w:oddVBand="0" w:evenVBand="0" w:oddHBand="0" w:evenHBand="0" w:firstRowFirstColumn="0" w:firstRowLastColumn="0" w:lastRowFirstColumn="0" w:lastRowLastColumn="0"/>
          <w:trHeight w:val="170"/>
        </w:trPr>
        <w:tc>
          <w:tcPr>
            <w:cnfStyle w:val="001000000000" w:firstRow="0" w:lastRow="0" w:firstColumn="1" w:lastColumn="0" w:oddVBand="0" w:evenVBand="0" w:oddHBand="0" w:evenHBand="0" w:firstRowFirstColumn="0" w:firstRowLastColumn="0" w:lastRowFirstColumn="0" w:lastRowLastColumn="0"/>
            <w:tcW w:w="3499" w:type="pct"/>
            <w:noWrap/>
            <w:hideMark/>
          </w:tcPr>
          <w:p w14:paraId="4DB5FB98" w14:textId="77777777" w:rsidR="005B1647" w:rsidRPr="007E5169" w:rsidRDefault="005B1647" w:rsidP="007E5169">
            <w:pPr>
              <w:pStyle w:val="Tabell"/>
              <w:rPr>
                <w:bCs/>
              </w:rPr>
            </w:pPr>
            <w:r w:rsidRPr="007E5169">
              <w:rPr>
                <w:bCs/>
              </w:rPr>
              <w:t>Total summa övriga driftkostnader</w:t>
            </w:r>
          </w:p>
        </w:tc>
        <w:tc>
          <w:tcPr>
            <w:tcW w:w="676" w:type="pct"/>
            <w:noWrap/>
            <w:hideMark/>
          </w:tcPr>
          <w:p w14:paraId="5981DAEC" w14:textId="77777777" w:rsidR="005B1647" w:rsidRPr="007E5169"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7E5169">
              <w:rPr>
                <w:bCs/>
              </w:rPr>
              <w:t>93 424</w:t>
            </w:r>
          </w:p>
        </w:tc>
        <w:tc>
          <w:tcPr>
            <w:tcW w:w="825" w:type="pct"/>
            <w:noWrap/>
            <w:hideMark/>
          </w:tcPr>
          <w:p w14:paraId="65B86E5E" w14:textId="77777777" w:rsidR="005B1647" w:rsidRPr="007E5169"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7E5169">
              <w:rPr>
                <w:bCs/>
              </w:rPr>
              <w:t>94 007</w:t>
            </w:r>
          </w:p>
        </w:tc>
      </w:tr>
    </w:tbl>
    <w:p w14:paraId="7D93CFC3" w14:textId="77777777" w:rsidR="005B1647" w:rsidRDefault="005B1647" w:rsidP="005B1647">
      <w:pPr>
        <w:pStyle w:val="Brdtext"/>
        <w:spacing w:before="160"/>
      </w:pPr>
      <w:r>
        <w:t>Övriga driftkostnader är myndigheternas köp av tjänster, varor, reparationer och diverse andra driftkostnader. Redovisning görs brutto under varje avsnitt och raden eliminering gäller köp av varor och tjänster mellan myndigheter. Totala övriga driftkostnader minskade med 0,6 miljarder kronor jämfört med föregående år.</w:t>
      </w:r>
    </w:p>
    <w:p w14:paraId="2A966261" w14:textId="7423A73F" w:rsidR="005B1647" w:rsidRDefault="005B1647" w:rsidP="005B1647">
      <w:pPr>
        <w:pStyle w:val="Brdtext"/>
      </w:pPr>
      <w:r>
        <w:t>Trafikverket upphandlar entreprenader och konsulter för byggande och underhåll av vägar och järnvägar samt för planering och projektering. Trafikverkets övriga drift</w:t>
      </w:r>
      <w:r>
        <w:softHyphen/>
        <w:t>kostnader påverkas av de aktiveringar som görs såväl för köp av tjänster som för köp av varor. Aktiveringarna gäller järnvägsanläggningar, produktionsanläggningar samt väganläggningar. Aktivering innebär att kostnader för köp av varor och tjänster förs bort från resultaträkningen och tas upp som investering i balansräkningen. Under året har Trafikverket aktiverat 3,5 miljarder kronor mer än föregående år för utveckling av anläggningstillgångar i egen regi vilket minskade driftkostnaderna. Samtidigt ökade kostnader för varor och tjänster med 4,4 miljarder kronor vilket medförde att de totala driftkostnaderna hos Trafikverket ökade med 0,9 miljarder kronor jämfört med föregående år.</w:t>
      </w:r>
    </w:p>
    <w:p w14:paraId="6648E480" w14:textId="77777777" w:rsidR="005B1647" w:rsidRDefault="005B1647" w:rsidP="005B1647">
      <w:pPr>
        <w:pStyle w:val="Brdtext"/>
      </w:pPr>
      <w:r>
        <w:t>Försvarsmaktens driftkostnader minskade med 3,6 miljarder kronor. Det beror i huvudsak på lagerförändringar av beredskapsvaror och en ny finansiell styrmodell mellan Försvarsmakten och Försvarets materielverk. Även kostnader för köpta tjänster minskade.</w:t>
      </w:r>
    </w:p>
    <w:p w14:paraId="1572E45C" w14:textId="1D07445D" w:rsidR="005B1647" w:rsidRDefault="005B1647" w:rsidP="005B1647">
      <w:pPr>
        <w:pStyle w:val="Brdtext"/>
      </w:pPr>
      <w:r>
        <w:t xml:space="preserve">Försvarets materielverks driftkostnader minskade med 1,4 miljarder kronor. </w:t>
      </w:r>
    </w:p>
    <w:p w14:paraId="73AF5970" w14:textId="77777777" w:rsidR="005B1647" w:rsidRDefault="005B1647" w:rsidP="005B1647">
      <w:pPr>
        <w:pStyle w:val="Brdtext"/>
      </w:pPr>
      <w:r>
        <w:t>De minskade driftkostnaderna beror huvudsakligen på den nya finansiella styrmodellen och av verksamhetsövergången till Försvarsmakten.</w:t>
      </w:r>
    </w:p>
    <w:p w14:paraId="29070A7C" w14:textId="7430F782" w:rsidR="005B1647" w:rsidRDefault="005B1647" w:rsidP="005B1647">
      <w:pPr>
        <w:pStyle w:val="Brdtext"/>
      </w:pPr>
      <w:r>
        <w:t>Polismyndighetens driftkostnader ökade med 0,9 miljarder kronor jämfört med föregående år. Det förklaras bl.a. av att Polismyndigheten tidigarelagt vissa inköp av varor och tjänster som enligt plan skulle ha genomförts under 2020.</w:t>
      </w:r>
    </w:p>
    <w:p w14:paraId="0E2A0700" w14:textId="16D415B9" w:rsidR="005B1647" w:rsidRDefault="005B1647" w:rsidP="005B1647">
      <w:pPr>
        <w:pStyle w:val="Brdtext"/>
      </w:pPr>
      <w:r>
        <w:t>Naturvårdsverkets minskade driftkostnader med 0,4 miljarder kronor är främst hänförliga till lägre kostnader för intrångsersättningar. Även köp av tjänster har minskat.</w:t>
      </w:r>
    </w:p>
    <w:p w14:paraId="7D5B3734" w14:textId="77777777" w:rsidR="005B1647" w:rsidRDefault="005B1647" w:rsidP="005B1647">
      <w:pPr>
        <w:pStyle w:val="Brdtext"/>
      </w:pPr>
      <w:r>
        <w:t>De totala övriga driftkostnaderna för reparationer, diverse m.m. för samtliga myndigheter ökade med 0,7 miljarder kronor.</w:t>
      </w:r>
    </w:p>
    <w:p w14:paraId="2F61CC8A" w14:textId="77777777" w:rsidR="005B1647" w:rsidRDefault="005B1647" w:rsidP="005B1647">
      <w:pPr>
        <w:pStyle w:val="Brdtext"/>
      </w:pPr>
      <w:r>
        <w:lastRenderedPageBreak/>
        <w:t>Under året har myndigheter i försvarssektorn aktiverat 3,9 miljarder kronor mer jämfört med föregående år.</w:t>
      </w:r>
    </w:p>
    <w:p w14:paraId="5A79E9D9" w14:textId="47A8327B" w:rsidR="005B1647" w:rsidRDefault="005B1647" w:rsidP="005B1647">
      <w:pPr>
        <w:pStyle w:val="Brdtext"/>
      </w:pPr>
      <w:r>
        <w:t>Eliminering av inomstatliga transaktioner har minskat 6,3 miljarder kronor.</w:t>
      </w:r>
    </w:p>
    <w:p w14:paraId="27B595BD" w14:textId="3B61C493" w:rsidR="005B1647" w:rsidRDefault="005B1647" w:rsidP="005B1647">
      <w:pPr>
        <w:pStyle w:val="Rubrik4utannumrering"/>
      </w:pPr>
      <w:r w:rsidRPr="00256C8E">
        <w:t>Not 10 Avskrivningar och nedskrivningar</w:t>
      </w:r>
    </w:p>
    <w:p w14:paraId="3EBC7616" w14:textId="39542D54" w:rsidR="005B1647" w:rsidRDefault="005B1647" w:rsidP="005B1647">
      <w:pPr>
        <w:pStyle w:val="TabellUnderrubrik"/>
      </w:pPr>
      <w:r>
        <w:t>Miljoner kronor</w:t>
      </w:r>
    </w:p>
    <w:tbl>
      <w:tblPr>
        <w:tblStyle w:val="RKBPTabell"/>
        <w:tblW w:w="5000" w:type="pct"/>
        <w:tblLook w:val="04E0" w:firstRow="1" w:lastRow="1" w:firstColumn="1" w:lastColumn="0" w:noHBand="0" w:noVBand="1"/>
      </w:tblPr>
      <w:tblGrid>
        <w:gridCol w:w="5104"/>
        <w:gridCol w:w="1203"/>
        <w:gridCol w:w="1063"/>
      </w:tblGrid>
      <w:tr w:rsidR="00155607" w14:paraId="53CE48C6" w14:textId="77777777" w:rsidTr="00155607">
        <w:trPr>
          <w:cnfStyle w:val="100000000000" w:firstRow="1" w:lastRow="0" w:firstColumn="0" w:lastColumn="0" w:oddVBand="0" w:evenVBand="0" w:oddHBand="0" w:evenHBand="0" w:firstRowFirstColumn="0" w:firstRowLastColumn="0" w:lastRowFirstColumn="0" w:lastRowLastColumn="0"/>
          <w:trHeight w:val="270"/>
          <w:tblHeader w:val="0"/>
        </w:trPr>
        <w:tc>
          <w:tcPr>
            <w:cnfStyle w:val="001000000000" w:firstRow="0" w:lastRow="0" w:firstColumn="1" w:lastColumn="0" w:oddVBand="0" w:evenVBand="0" w:oddHBand="0" w:evenHBand="0" w:firstRowFirstColumn="0" w:firstRowLastColumn="0" w:lastRowFirstColumn="0" w:lastRowLastColumn="0"/>
            <w:tcW w:w="3463"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4E2212B7" w14:textId="032A1DDA" w:rsidR="005B1647" w:rsidRPr="00E9527A" w:rsidRDefault="005B1647" w:rsidP="005B1647">
            <w:pPr>
              <w:pStyle w:val="TabellHuvud"/>
            </w:pPr>
          </w:p>
        </w:tc>
        <w:tc>
          <w:tcPr>
            <w:tcW w:w="816"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0C34DAF6" w14:textId="77777777" w:rsidR="005B1647" w:rsidRPr="00E9527A"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E9527A">
              <w:t>2019</w:t>
            </w:r>
          </w:p>
        </w:tc>
        <w:tc>
          <w:tcPr>
            <w:tcW w:w="721"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62C0D918" w14:textId="77777777" w:rsidR="005B1647" w:rsidRPr="00E9527A"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E9527A">
              <w:t>2018</w:t>
            </w:r>
          </w:p>
        </w:tc>
      </w:tr>
      <w:tr w:rsidR="00155607" w14:paraId="2BCAA42E"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463" w:type="pct"/>
            <w:tcBorders>
              <w:top w:val="single" w:sz="12" w:space="0" w:color="auto"/>
            </w:tcBorders>
            <w:noWrap/>
            <w:hideMark/>
          </w:tcPr>
          <w:p w14:paraId="35DFD9FF" w14:textId="77777777" w:rsidR="005B1647" w:rsidRPr="00E9527A" w:rsidRDefault="005B1647" w:rsidP="005B1647">
            <w:pPr>
              <w:pStyle w:val="Tabell"/>
            </w:pPr>
            <w:r w:rsidRPr="00E9527A">
              <w:t>Trafikverket</w:t>
            </w:r>
          </w:p>
        </w:tc>
        <w:tc>
          <w:tcPr>
            <w:tcW w:w="816" w:type="pct"/>
            <w:tcBorders>
              <w:top w:val="single" w:sz="12" w:space="0" w:color="auto"/>
            </w:tcBorders>
            <w:noWrap/>
            <w:hideMark/>
          </w:tcPr>
          <w:p w14:paraId="67BAD60A" w14:textId="77777777" w:rsidR="005B1647" w:rsidRPr="00E9527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9527A">
              <w:t>11 368</w:t>
            </w:r>
          </w:p>
        </w:tc>
        <w:tc>
          <w:tcPr>
            <w:tcW w:w="721" w:type="pct"/>
            <w:tcBorders>
              <w:top w:val="single" w:sz="12" w:space="0" w:color="auto"/>
            </w:tcBorders>
            <w:noWrap/>
            <w:hideMark/>
          </w:tcPr>
          <w:p w14:paraId="05B225A3" w14:textId="77777777" w:rsidR="005B1647" w:rsidRPr="00E9527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9527A">
              <w:t>10 909</w:t>
            </w:r>
          </w:p>
        </w:tc>
      </w:tr>
      <w:tr w:rsidR="00155607" w14:paraId="180940CB"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463" w:type="pct"/>
            <w:noWrap/>
            <w:hideMark/>
          </w:tcPr>
          <w:p w14:paraId="14407D37" w14:textId="77777777" w:rsidR="005B1647" w:rsidRPr="00E9527A" w:rsidRDefault="005B1647" w:rsidP="005B1647">
            <w:pPr>
              <w:pStyle w:val="Tabell"/>
            </w:pPr>
            <w:r w:rsidRPr="00E9527A">
              <w:t>Försvarsmakten</w:t>
            </w:r>
          </w:p>
        </w:tc>
        <w:tc>
          <w:tcPr>
            <w:tcW w:w="816" w:type="pct"/>
            <w:noWrap/>
            <w:hideMark/>
          </w:tcPr>
          <w:p w14:paraId="09106F4A" w14:textId="77777777" w:rsidR="005B1647" w:rsidRPr="00E9527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9527A">
              <w:t>7 931</w:t>
            </w:r>
          </w:p>
        </w:tc>
        <w:tc>
          <w:tcPr>
            <w:tcW w:w="721" w:type="pct"/>
            <w:noWrap/>
            <w:hideMark/>
          </w:tcPr>
          <w:p w14:paraId="568A2839" w14:textId="77777777" w:rsidR="005B1647" w:rsidRPr="00E9527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9527A">
              <w:t>7 926</w:t>
            </w:r>
          </w:p>
        </w:tc>
      </w:tr>
      <w:tr w:rsidR="00155607" w14:paraId="36077B8C"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463" w:type="pct"/>
            <w:noWrap/>
            <w:hideMark/>
          </w:tcPr>
          <w:p w14:paraId="69788041" w14:textId="77777777" w:rsidR="005B1647" w:rsidRPr="00E9527A" w:rsidRDefault="005B1647" w:rsidP="005B1647">
            <w:pPr>
              <w:pStyle w:val="Tabell"/>
            </w:pPr>
            <w:r w:rsidRPr="00E9527A">
              <w:t>Polismyndigheten</w:t>
            </w:r>
          </w:p>
        </w:tc>
        <w:tc>
          <w:tcPr>
            <w:tcW w:w="816" w:type="pct"/>
            <w:noWrap/>
            <w:hideMark/>
          </w:tcPr>
          <w:p w14:paraId="4EDD1BCC" w14:textId="77777777" w:rsidR="005B1647" w:rsidRPr="00E9527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9527A">
              <w:t>930</w:t>
            </w:r>
          </w:p>
        </w:tc>
        <w:tc>
          <w:tcPr>
            <w:tcW w:w="721" w:type="pct"/>
            <w:noWrap/>
            <w:hideMark/>
          </w:tcPr>
          <w:p w14:paraId="13804751" w14:textId="77777777" w:rsidR="005B1647" w:rsidRPr="00E9527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9527A">
              <w:t>818</w:t>
            </w:r>
          </w:p>
        </w:tc>
      </w:tr>
      <w:tr w:rsidR="00155607" w14:paraId="581B6E7E"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463" w:type="pct"/>
            <w:noWrap/>
            <w:hideMark/>
          </w:tcPr>
          <w:p w14:paraId="1EB77CA1" w14:textId="77777777" w:rsidR="005B1647" w:rsidRPr="00E9527A" w:rsidRDefault="005B1647" w:rsidP="005B1647">
            <w:pPr>
              <w:pStyle w:val="Tabell"/>
            </w:pPr>
            <w:r w:rsidRPr="00E9527A">
              <w:t>Fortifikationsverket</w:t>
            </w:r>
          </w:p>
        </w:tc>
        <w:tc>
          <w:tcPr>
            <w:tcW w:w="816" w:type="pct"/>
            <w:noWrap/>
            <w:hideMark/>
          </w:tcPr>
          <w:p w14:paraId="0034EBCF" w14:textId="77777777" w:rsidR="005B1647" w:rsidRPr="00E9527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9527A">
              <w:t>918</w:t>
            </w:r>
          </w:p>
        </w:tc>
        <w:tc>
          <w:tcPr>
            <w:tcW w:w="721" w:type="pct"/>
            <w:noWrap/>
            <w:hideMark/>
          </w:tcPr>
          <w:p w14:paraId="094703F9" w14:textId="77777777" w:rsidR="005B1647" w:rsidRPr="00E9527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9527A">
              <w:t>741</w:t>
            </w:r>
          </w:p>
        </w:tc>
      </w:tr>
      <w:tr w:rsidR="00155607" w14:paraId="2F6AC04D"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463" w:type="pct"/>
            <w:noWrap/>
            <w:hideMark/>
          </w:tcPr>
          <w:p w14:paraId="5BDD21D6" w14:textId="77777777" w:rsidR="005B1647" w:rsidRPr="00E9527A" w:rsidRDefault="005B1647" w:rsidP="005B1647">
            <w:pPr>
              <w:pStyle w:val="Tabell"/>
            </w:pPr>
            <w:r w:rsidRPr="00E9527A">
              <w:t>Försäkringskassan</w:t>
            </w:r>
          </w:p>
        </w:tc>
        <w:tc>
          <w:tcPr>
            <w:tcW w:w="816" w:type="pct"/>
            <w:noWrap/>
            <w:hideMark/>
          </w:tcPr>
          <w:p w14:paraId="4D67FFD6" w14:textId="77777777" w:rsidR="005B1647" w:rsidRPr="00E9527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9527A">
              <w:t>664</w:t>
            </w:r>
          </w:p>
        </w:tc>
        <w:tc>
          <w:tcPr>
            <w:tcW w:w="721" w:type="pct"/>
            <w:noWrap/>
            <w:hideMark/>
          </w:tcPr>
          <w:p w14:paraId="29CE99AC" w14:textId="77777777" w:rsidR="005B1647" w:rsidRPr="00E9527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9527A">
              <w:t>675</w:t>
            </w:r>
          </w:p>
        </w:tc>
      </w:tr>
      <w:tr w:rsidR="00155607" w14:paraId="2D600C5C"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463" w:type="pct"/>
            <w:noWrap/>
            <w:hideMark/>
          </w:tcPr>
          <w:p w14:paraId="3326B8AE" w14:textId="77777777" w:rsidR="005B1647" w:rsidRPr="00E9527A" w:rsidRDefault="005B1647" w:rsidP="005B1647">
            <w:pPr>
              <w:pStyle w:val="Tabell"/>
            </w:pPr>
            <w:r w:rsidRPr="00E9527A">
              <w:t>Statens fastighetsverk</w:t>
            </w:r>
          </w:p>
        </w:tc>
        <w:tc>
          <w:tcPr>
            <w:tcW w:w="816" w:type="pct"/>
            <w:noWrap/>
            <w:hideMark/>
          </w:tcPr>
          <w:p w14:paraId="6F87CA98" w14:textId="77777777" w:rsidR="005B1647" w:rsidRPr="00E9527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9527A">
              <w:t>559</w:t>
            </w:r>
          </w:p>
        </w:tc>
        <w:tc>
          <w:tcPr>
            <w:tcW w:w="721" w:type="pct"/>
            <w:noWrap/>
            <w:hideMark/>
          </w:tcPr>
          <w:p w14:paraId="47740BD3" w14:textId="77777777" w:rsidR="005B1647" w:rsidRPr="00E9527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9527A">
              <w:t>472</w:t>
            </w:r>
          </w:p>
        </w:tc>
      </w:tr>
      <w:tr w:rsidR="00155607" w14:paraId="58C6FCB6"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463" w:type="pct"/>
            <w:noWrap/>
            <w:hideMark/>
          </w:tcPr>
          <w:p w14:paraId="0F8C6BDD" w14:textId="77777777" w:rsidR="005B1647" w:rsidRPr="00E9527A" w:rsidRDefault="005B1647" w:rsidP="005B1647">
            <w:pPr>
              <w:pStyle w:val="Tabell"/>
            </w:pPr>
            <w:r w:rsidRPr="00E9527A">
              <w:t>Lunds universitet</w:t>
            </w:r>
          </w:p>
        </w:tc>
        <w:tc>
          <w:tcPr>
            <w:tcW w:w="816" w:type="pct"/>
            <w:noWrap/>
            <w:hideMark/>
          </w:tcPr>
          <w:p w14:paraId="1912AA9F" w14:textId="77777777" w:rsidR="005B1647" w:rsidRPr="00E9527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9527A">
              <w:t>536</w:t>
            </w:r>
          </w:p>
        </w:tc>
        <w:tc>
          <w:tcPr>
            <w:tcW w:w="721" w:type="pct"/>
            <w:noWrap/>
            <w:hideMark/>
          </w:tcPr>
          <w:p w14:paraId="7C28451D" w14:textId="77777777" w:rsidR="005B1647" w:rsidRPr="00E9527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9527A">
              <w:t>505</w:t>
            </w:r>
          </w:p>
        </w:tc>
      </w:tr>
      <w:tr w:rsidR="00155607" w14:paraId="64D9C368"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463" w:type="pct"/>
            <w:noWrap/>
            <w:hideMark/>
          </w:tcPr>
          <w:p w14:paraId="33EA56DC" w14:textId="77777777" w:rsidR="005B1647" w:rsidRPr="00E9527A" w:rsidRDefault="005B1647" w:rsidP="005B1647">
            <w:pPr>
              <w:pStyle w:val="Tabell"/>
            </w:pPr>
            <w:r w:rsidRPr="00E9527A">
              <w:t>Kriminalvården</w:t>
            </w:r>
          </w:p>
        </w:tc>
        <w:tc>
          <w:tcPr>
            <w:tcW w:w="816" w:type="pct"/>
            <w:noWrap/>
            <w:hideMark/>
          </w:tcPr>
          <w:p w14:paraId="4012F683" w14:textId="77777777" w:rsidR="005B1647" w:rsidRPr="00E9527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9527A">
              <w:t>385</w:t>
            </w:r>
          </w:p>
        </w:tc>
        <w:tc>
          <w:tcPr>
            <w:tcW w:w="721" w:type="pct"/>
            <w:noWrap/>
            <w:hideMark/>
          </w:tcPr>
          <w:p w14:paraId="3287C918" w14:textId="77777777" w:rsidR="005B1647" w:rsidRPr="00E9527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9527A">
              <w:t>379</w:t>
            </w:r>
          </w:p>
        </w:tc>
      </w:tr>
      <w:tr w:rsidR="00155607" w14:paraId="112A5F33"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463" w:type="pct"/>
            <w:noWrap/>
            <w:hideMark/>
          </w:tcPr>
          <w:p w14:paraId="45204E14" w14:textId="77777777" w:rsidR="005B1647" w:rsidRPr="00E9527A" w:rsidRDefault="005B1647" w:rsidP="005B1647">
            <w:pPr>
              <w:pStyle w:val="Tabell"/>
            </w:pPr>
            <w:r w:rsidRPr="00E9527A">
              <w:t>Karolinska institutet</w:t>
            </w:r>
          </w:p>
        </w:tc>
        <w:tc>
          <w:tcPr>
            <w:tcW w:w="816" w:type="pct"/>
            <w:noWrap/>
            <w:hideMark/>
          </w:tcPr>
          <w:p w14:paraId="03601E8D" w14:textId="77777777" w:rsidR="005B1647" w:rsidRPr="00E9527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9527A">
              <w:t>328</w:t>
            </w:r>
          </w:p>
        </w:tc>
        <w:tc>
          <w:tcPr>
            <w:tcW w:w="721" w:type="pct"/>
            <w:noWrap/>
            <w:hideMark/>
          </w:tcPr>
          <w:p w14:paraId="1980AD10" w14:textId="77777777" w:rsidR="005B1647" w:rsidRPr="00E9527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9527A">
              <w:t>315</w:t>
            </w:r>
          </w:p>
        </w:tc>
      </w:tr>
      <w:tr w:rsidR="00155607" w14:paraId="2192E904"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463" w:type="pct"/>
            <w:noWrap/>
            <w:hideMark/>
          </w:tcPr>
          <w:p w14:paraId="4A3B0251" w14:textId="77777777" w:rsidR="005B1647" w:rsidRPr="00E9527A" w:rsidRDefault="005B1647" w:rsidP="005B1647">
            <w:pPr>
              <w:pStyle w:val="Tabell"/>
            </w:pPr>
            <w:r w:rsidRPr="00E9527A">
              <w:t>Myndigheten för samhällsskydd och beredskap</w:t>
            </w:r>
          </w:p>
        </w:tc>
        <w:tc>
          <w:tcPr>
            <w:tcW w:w="816" w:type="pct"/>
            <w:noWrap/>
            <w:hideMark/>
          </w:tcPr>
          <w:p w14:paraId="54D4B444" w14:textId="77777777" w:rsidR="005B1647" w:rsidRPr="00E9527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9527A">
              <w:t>318</w:t>
            </w:r>
          </w:p>
        </w:tc>
        <w:tc>
          <w:tcPr>
            <w:tcW w:w="721" w:type="pct"/>
            <w:noWrap/>
            <w:hideMark/>
          </w:tcPr>
          <w:p w14:paraId="7F14828B" w14:textId="77777777" w:rsidR="005B1647" w:rsidRPr="00E9527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9527A">
              <w:t>353</w:t>
            </w:r>
          </w:p>
        </w:tc>
      </w:tr>
      <w:tr w:rsidR="00155607" w14:paraId="1C020EDB"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463" w:type="pct"/>
            <w:noWrap/>
            <w:hideMark/>
          </w:tcPr>
          <w:p w14:paraId="66A167E4" w14:textId="77777777" w:rsidR="005B1647" w:rsidRPr="00E9527A" w:rsidRDefault="005B1647" w:rsidP="005B1647">
            <w:pPr>
              <w:pStyle w:val="Tabell"/>
            </w:pPr>
            <w:r w:rsidRPr="00E9527A">
              <w:t>Uppsala universitet</w:t>
            </w:r>
          </w:p>
        </w:tc>
        <w:tc>
          <w:tcPr>
            <w:tcW w:w="816" w:type="pct"/>
            <w:noWrap/>
            <w:hideMark/>
          </w:tcPr>
          <w:p w14:paraId="591B8253" w14:textId="77777777" w:rsidR="005B1647" w:rsidRPr="00E9527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9527A">
              <w:t>298</w:t>
            </w:r>
          </w:p>
        </w:tc>
        <w:tc>
          <w:tcPr>
            <w:tcW w:w="721" w:type="pct"/>
            <w:noWrap/>
            <w:hideMark/>
          </w:tcPr>
          <w:p w14:paraId="0F638498" w14:textId="77777777" w:rsidR="005B1647" w:rsidRPr="00E9527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9527A">
              <w:t>298</w:t>
            </w:r>
          </w:p>
        </w:tc>
      </w:tr>
      <w:tr w:rsidR="00155607" w14:paraId="16009737"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463" w:type="pct"/>
            <w:noWrap/>
            <w:hideMark/>
          </w:tcPr>
          <w:p w14:paraId="461F046E" w14:textId="77777777" w:rsidR="005B1647" w:rsidRPr="00E9527A" w:rsidRDefault="005B1647" w:rsidP="005B1647">
            <w:pPr>
              <w:pStyle w:val="Tabell"/>
            </w:pPr>
            <w:r w:rsidRPr="00E9527A">
              <w:t>Regeringskansliet</w:t>
            </w:r>
          </w:p>
        </w:tc>
        <w:tc>
          <w:tcPr>
            <w:tcW w:w="816" w:type="pct"/>
            <w:noWrap/>
            <w:hideMark/>
          </w:tcPr>
          <w:p w14:paraId="2EF9C142" w14:textId="77777777" w:rsidR="005B1647" w:rsidRPr="00E9527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9527A">
              <w:t>279</w:t>
            </w:r>
          </w:p>
        </w:tc>
        <w:tc>
          <w:tcPr>
            <w:tcW w:w="721" w:type="pct"/>
            <w:noWrap/>
            <w:hideMark/>
          </w:tcPr>
          <w:p w14:paraId="3E77DDE3" w14:textId="77777777" w:rsidR="005B1647" w:rsidRPr="00E9527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9527A">
              <w:t>241</w:t>
            </w:r>
          </w:p>
        </w:tc>
      </w:tr>
      <w:tr w:rsidR="00155607" w14:paraId="2FB5E08A"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463" w:type="pct"/>
            <w:noWrap/>
            <w:hideMark/>
          </w:tcPr>
          <w:p w14:paraId="1838FCFE" w14:textId="77777777" w:rsidR="005B1647" w:rsidRPr="00E9527A" w:rsidRDefault="005B1647" w:rsidP="005B1647">
            <w:pPr>
              <w:pStyle w:val="Tabell"/>
              <w:rPr>
                <w:i/>
                <w:iCs/>
              </w:rPr>
            </w:pPr>
            <w:r w:rsidRPr="00E9527A">
              <w:rPr>
                <w:i/>
                <w:iCs/>
              </w:rPr>
              <w:t>Affärsverk</w:t>
            </w:r>
          </w:p>
        </w:tc>
        <w:tc>
          <w:tcPr>
            <w:tcW w:w="816" w:type="pct"/>
            <w:noWrap/>
            <w:hideMark/>
          </w:tcPr>
          <w:p w14:paraId="5D4E5165" w14:textId="77777777" w:rsidR="005B1647" w:rsidRPr="00E9527A"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p>
        </w:tc>
        <w:tc>
          <w:tcPr>
            <w:tcW w:w="721" w:type="pct"/>
            <w:noWrap/>
            <w:hideMark/>
          </w:tcPr>
          <w:p w14:paraId="20958794" w14:textId="77777777" w:rsidR="005B1647" w:rsidRPr="00E9527A"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p>
        </w:tc>
      </w:tr>
      <w:tr w:rsidR="00155607" w14:paraId="6F73D384"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463" w:type="pct"/>
            <w:noWrap/>
            <w:hideMark/>
          </w:tcPr>
          <w:p w14:paraId="5AD1AECF" w14:textId="77777777" w:rsidR="005B1647" w:rsidRPr="00E9527A" w:rsidRDefault="005B1647" w:rsidP="005B1647">
            <w:pPr>
              <w:pStyle w:val="Tabell"/>
            </w:pPr>
            <w:r w:rsidRPr="00E9527A">
              <w:t>Svenska kraftnät</w:t>
            </w:r>
          </w:p>
        </w:tc>
        <w:tc>
          <w:tcPr>
            <w:tcW w:w="816" w:type="pct"/>
            <w:noWrap/>
            <w:hideMark/>
          </w:tcPr>
          <w:p w14:paraId="392C2C91" w14:textId="77777777" w:rsidR="005B1647" w:rsidRPr="00E9527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9527A">
              <w:t>808</w:t>
            </w:r>
          </w:p>
        </w:tc>
        <w:tc>
          <w:tcPr>
            <w:tcW w:w="721" w:type="pct"/>
            <w:noWrap/>
            <w:hideMark/>
          </w:tcPr>
          <w:p w14:paraId="6EB689B2" w14:textId="77777777" w:rsidR="005B1647" w:rsidRPr="00E9527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9527A">
              <w:t>937</w:t>
            </w:r>
          </w:p>
        </w:tc>
      </w:tr>
      <w:tr w:rsidR="00155607" w14:paraId="4986506F"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463" w:type="pct"/>
            <w:noWrap/>
            <w:hideMark/>
          </w:tcPr>
          <w:p w14:paraId="3F51D48A" w14:textId="77777777" w:rsidR="005B1647" w:rsidRPr="00E9527A" w:rsidRDefault="005B1647" w:rsidP="005B1647">
            <w:pPr>
              <w:pStyle w:val="Tabell"/>
            </w:pPr>
            <w:r w:rsidRPr="00E9527A">
              <w:t>Sjöfartsverket</w:t>
            </w:r>
          </w:p>
        </w:tc>
        <w:tc>
          <w:tcPr>
            <w:tcW w:w="816" w:type="pct"/>
            <w:noWrap/>
            <w:hideMark/>
          </w:tcPr>
          <w:p w14:paraId="41538BAC" w14:textId="77777777" w:rsidR="005B1647" w:rsidRPr="00E9527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9527A">
              <w:t>189</w:t>
            </w:r>
          </w:p>
        </w:tc>
        <w:tc>
          <w:tcPr>
            <w:tcW w:w="721" w:type="pct"/>
            <w:noWrap/>
            <w:hideMark/>
          </w:tcPr>
          <w:p w14:paraId="3D2221A6" w14:textId="77777777" w:rsidR="005B1647" w:rsidRPr="00E9527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9527A">
              <w:t>207</w:t>
            </w:r>
          </w:p>
        </w:tc>
      </w:tr>
      <w:tr w:rsidR="00155607" w14:paraId="40C8984D"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463" w:type="pct"/>
            <w:noWrap/>
            <w:hideMark/>
          </w:tcPr>
          <w:p w14:paraId="5F333EA7" w14:textId="77777777" w:rsidR="005B1647" w:rsidRPr="00E9527A" w:rsidRDefault="005B1647" w:rsidP="005B1647">
            <w:pPr>
              <w:pStyle w:val="Tabell"/>
            </w:pPr>
            <w:r w:rsidRPr="00E9527A">
              <w:t>Luftfartsverket</w:t>
            </w:r>
          </w:p>
        </w:tc>
        <w:tc>
          <w:tcPr>
            <w:tcW w:w="816" w:type="pct"/>
            <w:noWrap/>
            <w:hideMark/>
          </w:tcPr>
          <w:p w14:paraId="4BF76682" w14:textId="77777777" w:rsidR="005B1647" w:rsidRPr="00E9527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9527A">
              <w:t>175</w:t>
            </w:r>
          </w:p>
        </w:tc>
        <w:tc>
          <w:tcPr>
            <w:tcW w:w="721" w:type="pct"/>
            <w:noWrap/>
            <w:hideMark/>
          </w:tcPr>
          <w:p w14:paraId="6D245AE5" w14:textId="77777777" w:rsidR="005B1647" w:rsidRPr="00E9527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9527A">
              <w:t>157</w:t>
            </w:r>
          </w:p>
        </w:tc>
      </w:tr>
      <w:tr w:rsidR="00155607" w14:paraId="6A87A3FA" w14:textId="77777777" w:rsidTr="00155607">
        <w:trPr>
          <w:trHeight w:val="270"/>
        </w:trPr>
        <w:tc>
          <w:tcPr>
            <w:cnfStyle w:val="001000000000" w:firstRow="0" w:lastRow="0" w:firstColumn="1" w:lastColumn="0" w:oddVBand="0" w:evenVBand="0" w:oddHBand="0" w:evenHBand="0" w:firstRowFirstColumn="0" w:firstRowLastColumn="0" w:lastRowFirstColumn="0" w:lastRowLastColumn="0"/>
            <w:tcW w:w="3463" w:type="pct"/>
            <w:noWrap/>
            <w:hideMark/>
          </w:tcPr>
          <w:p w14:paraId="07816B63" w14:textId="77777777" w:rsidR="005B1647" w:rsidRPr="00E9527A" w:rsidRDefault="005B1647" w:rsidP="005B1647">
            <w:pPr>
              <w:pStyle w:val="Tabell"/>
            </w:pPr>
            <w:r w:rsidRPr="00E9527A">
              <w:t>Övriga myndigheter</w:t>
            </w:r>
          </w:p>
        </w:tc>
        <w:tc>
          <w:tcPr>
            <w:tcW w:w="816" w:type="pct"/>
            <w:noWrap/>
            <w:hideMark/>
          </w:tcPr>
          <w:p w14:paraId="0B0178EE" w14:textId="77777777" w:rsidR="005B1647" w:rsidRPr="00E9527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9527A">
              <w:t>4 635</w:t>
            </w:r>
          </w:p>
        </w:tc>
        <w:tc>
          <w:tcPr>
            <w:tcW w:w="721" w:type="pct"/>
            <w:noWrap/>
            <w:hideMark/>
          </w:tcPr>
          <w:p w14:paraId="5288EC45" w14:textId="77777777" w:rsidR="005B1647" w:rsidRPr="00E9527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9527A">
              <w:t>4 385</w:t>
            </w:r>
          </w:p>
        </w:tc>
      </w:tr>
      <w:tr w:rsidR="00155607" w14:paraId="70AA9E23" w14:textId="77777777" w:rsidTr="00155607">
        <w:trPr>
          <w:cnfStyle w:val="010000000000" w:firstRow="0" w:lastRow="1" w:firstColumn="0" w:lastColumn="0" w:oddVBand="0" w:evenVBand="0" w:oddHBand="0" w:evenHBand="0" w:firstRowFirstColumn="0" w:firstRowLastColumn="0" w:lastRowFirstColumn="0" w:lastRowLastColumn="0"/>
          <w:trHeight w:val="270"/>
        </w:trPr>
        <w:tc>
          <w:tcPr>
            <w:cnfStyle w:val="001000000000" w:firstRow="0" w:lastRow="0" w:firstColumn="1" w:lastColumn="0" w:oddVBand="0" w:evenVBand="0" w:oddHBand="0" w:evenHBand="0" w:firstRowFirstColumn="0" w:firstRowLastColumn="0" w:lastRowFirstColumn="0" w:lastRowLastColumn="0"/>
            <w:tcW w:w="3463" w:type="pct"/>
            <w:noWrap/>
            <w:hideMark/>
          </w:tcPr>
          <w:p w14:paraId="5D847A6A" w14:textId="77777777" w:rsidR="005B1647" w:rsidRPr="00E9527A" w:rsidRDefault="005B1647" w:rsidP="005B1647">
            <w:pPr>
              <w:pStyle w:val="Tabell"/>
            </w:pPr>
            <w:r w:rsidRPr="00E9527A">
              <w:t>Summa</w:t>
            </w:r>
          </w:p>
        </w:tc>
        <w:tc>
          <w:tcPr>
            <w:tcW w:w="816" w:type="pct"/>
            <w:noWrap/>
            <w:hideMark/>
          </w:tcPr>
          <w:p w14:paraId="3E591F22" w14:textId="77777777" w:rsidR="005B1647" w:rsidRPr="00E9527A" w:rsidRDefault="005B1647" w:rsidP="005B1647">
            <w:pPr>
              <w:pStyle w:val="Tabell"/>
              <w:cnfStyle w:val="010000000000" w:firstRow="0" w:lastRow="1" w:firstColumn="0" w:lastColumn="0" w:oddVBand="0" w:evenVBand="0" w:oddHBand="0" w:evenHBand="0" w:firstRowFirstColumn="0" w:firstRowLastColumn="0" w:lastRowFirstColumn="0" w:lastRowLastColumn="0"/>
            </w:pPr>
            <w:r w:rsidRPr="00E9527A">
              <w:t>30 321</w:t>
            </w:r>
          </w:p>
        </w:tc>
        <w:tc>
          <w:tcPr>
            <w:tcW w:w="721" w:type="pct"/>
            <w:noWrap/>
            <w:hideMark/>
          </w:tcPr>
          <w:p w14:paraId="7C0C2108" w14:textId="77777777" w:rsidR="005B1647" w:rsidRPr="00E9527A" w:rsidRDefault="005B1647" w:rsidP="005B1647">
            <w:pPr>
              <w:pStyle w:val="Tabell"/>
              <w:cnfStyle w:val="010000000000" w:firstRow="0" w:lastRow="1" w:firstColumn="0" w:lastColumn="0" w:oddVBand="0" w:evenVBand="0" w:oddHBand="0" w:evenHBand="0" w:firstRowFirstColumn="0" w:firstRowLastColumn="0" w:lastRowFirstColumn="0" w:lastRowLastColumn="0"/>
            </w:pPr>
            <w:r w:rsidRPr="00E9527A">
              <w:t>29 318</w:t>
            </w:r>
          </w:p>
        </w:tc>
      </w:tr>
    </w:tbl>
    <w:p w14:paraId="5646D4B6" w14:textId="77777777" w:rsidR="005B1647" w:rsidRDefault="005B1647" w:rsidP="005B1647">
      <w:pPr>
        <w:pStyle w:val="Brdtext"/>
        <w:spacing w:before="160"/>
      </w:pPr>
      <w:r>
        <w:t>I posten ingår avskrivningar och nedskrivningar på anläggningstillgångar.</w:t>
      </w:r>
    </w:p>
    <w:p w14:paraId="765B2839" w14:textId="77777777" w:rsidR="005B1647" w:rsidRDefault="005B1647" w:rsidP="005B1647">
      <w:pPr>
        <w:pStyle w:val="Brdtext"/>
      </w:pPr>
      <w:r>
        <w:t>Trafikverkets av- och nedskrivningar ökade med 459 miljoner kronor jämfört med föregående år. Det beror främst på avskrivningar på väg- och järnvägsanläggningar (se not 18 och 19).</w:t>
      </w:r>
    </w:p>
    <w:p w14:paraId="40F6EA1D" w14:textId="77EC9663" w:rsidR="007E5169" w:rsidRDefault="005B1647" w:rsidP="005B1647">
      <w:pPr>
        <w:pStyle w:val="Brdtext"/>
      </w:pPr>
      <w:r>
        <w:t>Fortifikationsverkets avskrivningar ökade med 177 miljoner kronor vilket främst beror direktavskrivna byggnader och markanläggningar.</w:t>
      </w:r>
    </w:p>
    <w:p w14:paraId="4A5247D3" w14:textId="77777777" w:rsidR="007E5169" w:rsidRDefault="007E5169">
      <w:r>
        <w:br w:type="page"/>
      </w:r>
    </w:p>
    <w:p w14:paraId="5A9A21CA" w14:textId="365E6C41" w:rsidR="005B1647" w:rsidRDefault="005B1647" w:rsidP="005B1647">
      <w:pPr>
        <w:pStyle w:val="Rubrik4utannumrering"/>
      </w:pPr>
      <w:r w:rsidRPr="00E9527A">
        <w:lastRenderedPageBreak/>
        <w:t>Not 11 Resultat från andelar i hel- och delägda företag</w:t>
      </w:r>
    </w:p>
    <w:p w14:paraId="660F34F2" w14:textId="262BA952" w:rsidR="005B1647" w:rsidRDefault="005B1647" w:rsidP="005B1647">
      <w:pPr>
        <w:pStyle w:val="TabellUnderrubrik"/>
      </w:pPr>
      <w:r w:rsidRPr="00E9527A">
        <w:t>Miljoner kronor</w:t>
      </w:r>
    </w:p>
    <w:tbl>
      <w:tblPr>
        <w:tblStyle w:val="RKBPTabell"/>
        <w:tblW w:w="5000" w:type="pct"/>
        <w:tblLook w:val="06E0" w:firstRow="1" w:lastRow="1" w:firstColumn="1" w:lastColumn="0" w:noHBand="1" w:noVBand="1"/>
      </w:tblPr>
      <w:tblGrid>
        <w:gridCol w:w="6174"/>
        <w:gridCol w:w="598"/>
        <w:gridCol w:w="598"/>
      </w:tblGrid>
      <w:tr w:rsidR="00155607" w14:paraId="5C818944" w14:textId="77777777" w:rsidTr="007E5169">
        <w:trPr>
          <w:cnfStyle w:val="100000000000" w:firstRow="1" w:lastRow="0" w:firstColumn="0" w:lastColumn="0" w:oddVBand="0" w:evenVBand="0" w:oddHBand="0" w:evenHBand="0" w:firstRowFirstColumn="0" w:firstRowLastColumn="0" w:lastRowFirstColumn="0" w:lastRowLastColumn="0"/>
          <w:trHeight w:val="270"/>
        </w:trPr>
        <w:tc>
          <w:tcPr>
            <w:cnfStyle w:val="001000000000" w:firstRow="0" w:lastRow="0" w:firstColumn="1" w:lastColumn="0" w:oddVBand="0" w:evenVBand="0" w:oddHBand="0" w:evenHBand="0" w:firstRowFirstColumn="0" w:firstRowLastColumn="0" w:lastRowFirstColumn="0" w:lastRowLastColumn="0"/>
            <w:tcW w:w="4189" w:type="pct"/>
            <w:noWrap/>
            <w:hideMark/>
          </w:tcPr>
          <w:p w14:paraId="7DC98A99" w14:textId="77777777" w:rsidR="005B1647" w:rsidRPr="00E9527A" w:rsidRDefault="005B1647" w:rsidP="007E5169">
            <w:pPr>
              <w:pStyle w:val="TabellHuvud"/>
            </w:pPr>
            <w:r w:rsidRPr="00E9527A">
              <w:t> </w:t>
            </w:r>
          </w:p>
        </w:tc>
        <w:tc>
          <w:tcPr>
            <w:tcW w:w="406" w:type="pct"/>
            <w:noWrap/>
            <w:hideMark/>
          </w:tcPr>
          <w:p w14:paraId="37D6F88F" w14:textId="77777777" w:rsidR="005B1647" w:rsidRPr="00E9527A" w:rsidRDefault="005B1647" w:rsidP="007E5169">
            <w:pPr>
              <w:pStyle w:val="TabellHuvud"/>
              <w:cnfStyle w:val="100000000000" w:firstRow="1" w:lastRow="0" w:firstColumn="0" w:lastColumn="0" w:oddVBand="0" w:evenVBand="0" w:oddHBand="0" w:evenHBand="0" w:firstRowFirstColumn="0" w:firstRowLastColumn="0" w:lastRowFirstColumn="0" w:lastRowLastColumn="0"/>
            </w:pPr>
            <w:r w:rsidRPr="00E9527A">
              <w:t>2019</w:t>
            </w:r>
          </w:p>
        </w:tc>
        <w:tc>
          <w:tcPr>
            <w:tcW w:w="406" w:type="pct"/>
            <w:noWrap/>
            <w:hideMark/>
          </w:tcPr>
          <w:p w14:paraId="4D0A4BDB" w14:textId="77777777" w:rsidR="005B1647" w:rsidRPr="00E9527A" w:rsidRDefault="005B1647" w:rsidP="007E5169">
            <w:pPr>
              <w:pStyle w:val="TabellHuvud"/>
              <w:cnfStyle w:val="100000000000" w:firstRow="1" w:lastRow="0" w:firstColumn="0" w:lastColumn="0" w:oddVBand="0" w:evenVBand="0" w:oddHBand="0" w:evenHBand="0" w:firstRowFirstColumn="0" w:firstRowLastColumn="0" w:lastRowFirstColumn="0" w:lastRowLastColumn="0"/>
            </w:pPr>
            <w:r w:rsidRPr="00E9527A">
              <w:t>2018</w:t>
            </w:r>
          </w:p>
        </w:tc>
      </w:tr>
      <w:tr w:rsidR="00155607" w14:paraId="707BECE9" w14:textId="77777777" w:rsidTr="007E5169">
        <w:trPr>
          <w:trHeight w:val="255"/>
        </w:trPr>
        <w:tc>
          <w:tcPr>
            <w:cnfStyle w:val="001000000000" w:firstRow="0" w:lastRow="0" w:firstColumn="1" w:lastColumn="0" w:oddVBand="0" w:evenVBand="0" w:oddHBand="0" w:evenHBand="0" w:firstRowFirstColumn="0" w:firstRowLastColumn="0" w:lastRowFirstColumn="0" w:lastRowLastColumn="0"/>
            <w:tcW w:w="4189" w:type="pct"/>
            <w:noWrap/>
            <w:hideMark/>
          </w:tcPr>
          <w:p w14:paraId="780FB9C1" w14:textId="4502F488" w:rsidR="005B1647" w:rsidRPr="00E9527A" w:rsidRDefault="005B1647" w:rsidP="005B1647">
            <w:pPr>
              <w:pStyle w:val="Tabell"/>
              <w:rPr>
                <w:b/>
                <w:bCs/>
              </w:rPr>
            </w:pPr>
            <w:r w:rsidRPr="00E9527A">
              <w:rPr>
                <w:b/>
                <w:bCs/>
              </w:rPr>
              <w:t>Resultat från andelar i företag med bestämmande statligt inflytande</w:t>
            </w:r>
          </w:p>
        </w:tc>
        <w:tc>
          <w:tcPr>
            <w:tcW w:w="406" w:type="pct"/>
            <w:noWrap/>
            <w:hideMark/>
          </w:tcPr>
          <w:p w14:paraId="0E561B53" w14:textId="77777777" w:rsidR="005B1647" w:rsidRPr="00E9527A"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p>
        </w:tc>
        <w:tc>
          <w:tcPr>
            <w:tcW w:w="406" w:type="pct"/>
            <w:noWrap/>
            <w:hideMark/>
          </w:tcPr>
          <w:p w14:paraId="1862FC85" w14:textId="77777777" w:rsidR="005B1647" w:rsidRPr="00E9527A"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p>
        </w:tc>
      </w:tr>
      <w:tr w:rsidR="00155607" w14:paraId="5D3CA679" w14:textId="77777777" w:rsidTr="007E5169">
        <w:trPr>
          <w:trHeight w:val="255"/>
        </w:trPr>
        <w:tc>
          <w:tcPr>
            <w:cnfStyle w:val="001000000000" w:firstRow="0" w:lastRow="0" w:firstColumn="1" w:lastColumn="0" w:oddVBand="0" w:evenVBand="0" w:oddHBand="0" w:evenHBand="0" w:firstRowFirstColumn="0" w:firstRowLastColumn="0" w:lastRowFirstColumn="0" w:lastRowLastColumn="0"/>
            <w:tcW w:w="4189" w:type="pct"/>
            <w:noWrap/>
            <w:hideMark/>
          </w:tcPr>
          <w:p w14:paraId="101383DB" w14:textId="77777777" w:rsidR="005B1647" w:rsidRPr="00E9527A" w:rsidRDefault="005B1647" w:rsidP="005B1647">
            <w:pPr>
              <w:pStyle w:val="Tabell"/>
            </w:pPr>
            <w:r w:rsidRPr="00E9527A">
              <w:t>Vattenfall AB</w:t>
            </w:r>
          </w:p>
        </w:tc>
        <w:tc>
          <w:tcPr>
            <w:tcW w:w="406" w:type="pct"/>
            <w:noWrap/>
            <w:hideMark/>
          </w:tcPr>
          <w:p w14:paraId="57B61B82" w14:textId="77777777" w:rsidR="005B1647" w:rsidRPr="00E9527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9527A">
              <w:t>13 173</w:t>
            </w:r>
          </w:p>
        </w:tc>
        <w:tc>
          <w:tcPr>
            <w:tcW w:w="406" w:type="pct"/>
            <w:noWrap/>
            <w:hideMark/>
          </w:tcPr>
          <w:p w14:paraId="004A37DA" w14:textId="77777777" w:rsidR="005B1647" w:rsidRPr="00E9527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9527A">
              <w:t>10 157</w:t>
            </w:r>
          </w:p>
        </w:tc>
      </w:tr>
      <w:tr w:rsidR="00155607" w14:paraId="7ACB454C" w14:textId="77777777" w:rsidTr="007E5169">
        <w:trPr>
          <w:trHeight w:val="255"/>
        </w:trPr>
        <w:tc>
          <w:tcPr>
            <w:cnfStyle w:val="001000000000" w:firstRow="0" w:lastRow="0" w:firstColumn="1" w:lastColumn="0" w:oddVBand="0" w:evenVBand="0" w:oddHBand="0" w:evenHBand="0" w:firstRowFirstColumn="0" w:firstRowLastColumn="0" w:lastRowFirstColumn="0" w:lastRowLastColumn="0"/>
            <w:tcW w:w="4189" w:type="pct"/>
            <w:noWrap/>
            <w:hideMark/>
          </w:tcPr>
          <w:p w14:paraId="42F79E5C" w14:textId="77777777" w:rsidR="005B1647" w:rsidRPr="00E9527A" w:rsidRDefault="005B1647" w:rsidP="005B1647">
            <w:pPr>
              <w:pStyle w:val="Tabell"/>
            </w:pPr>
            <w:r w:rsidRPr="00E9527A">
              <w:t>Luossavaara-Kiirunavaara AB (LKAB)</w:t>
            </w:r>
          </w:p>
        </w:tc>
        <w:tc>
          <w:tcPr>
            <w:tcW w:w="406" w:type="pct"/>
            <w:noWrap/>
            <w:hideMark/>
          </w:tcPr>
          <w:p w14:paraId="3082FBDA" w14:textId="77777777" w:rsidR="005B1647" w:rsidRPr="00E9527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9527A">
              <w:t>10 173</w:t>
            </w:r>
          </w:p>
        </w:tc>
        <w:tc>
          <w:tcPr>
            <w:tcW w:w="406" w:type="pct"/>
            <w:noWrap/>
            <w:hideMark/>
          </w:tcPr>
          <w:p w14:paraId="2C04982A" w14:textId="77777777" w:rsidR="005B1647" w:rsidRPr="00E9527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9527A">
              <w:t>5 274</w:t>
            </w:r>
          </w:p>
        </w:tc>
      </w:tr>
      <w:tr w:rsidR="00155607" w14:paraId="632E708A" w14:textId="77777777" w:rsidTr="007E5169">
        <w:trPr>
          <w:trHeight w:val="255"/>
        </w:trPr>
        <w:tc>
          <w:tcPr>
            <w:cnfStyle w:val="001000000000" w:firstRow="0" w:lastRow="0" w:firstColumn="1" w:lastColumn="0" w:oddVBand="0" w:evenVBand="0" w:oddHBand="0" w:evenHBand="0" w:firstRowFirstColumn="0" w:firstRowLastColumn="0" w:lastRowFirstColumn="0" w:lastRowLastColumn="0"/>
            <w:tcW w:w="4189" w:type="pct"/>
            <w:noWrap/>
            <w:hideMark/>
          </w:tcPr>
          <w:p w14:paraId="1FD5AD9E" w14:textId="77777777" w:rsidR="005B1647" w:rsidRPr="00E9527A" w:rsidRDefault="005B1647" w:rsidP="005B1647">
            <w:pPr>
              <w:pStyle w:val="Tabell"/>
            </w:pPr>
            <w:r w:rsidRPr="00E9527A">
              <w:t>Akademiska Hus AB</w:t>
            </w:r>
          </w:p>
        </w:tc>
        <w:tc>
          <w:tcPr>
            <w:tcW w:w="406" w:type="pct"/>
            <w:noWrap/>
            <w:hideMark/>
          </w:tcPr>
          <w:p w14:paraId="63723C58" w14:textId="77777777" w:rsidR="005B1647" w:rsidRPr="00E9527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9527A">
              <w:t>5 658</w:t>
            </w:r>
          </w:p>
        </w:tc>
        <w:tc>
          <w:tcPr>
            <w:tcW w:w="406" w:type="pct"/>
            <w:noWrap/>
            <w:hideMark/>
          </w:tcPr>
          <w:p w14:paraId="3081F3C8" w14:textId="77777777" w:rsidR="005B1647" w:rsidRPr="00E9527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9527A">
              <w:t>5 314</w:t>
            </w:r>
          </w:p>
        </w:tc>
      </w:tr>
      <w:tr w:rsidR="00155607" w14:paraId="07A048C2" w14:textId="77777777" w:rsidTr="007E5169">
        <w:trPr>
          <w:trHeight w:val="255"/>
        </w:trPr>
        <w:tc>
          <w:tcPr>
            <w:cnfStyle w:val="001000000000" w:firstRow="0" w:lastRow="0" w:firstColumn="1" w:lastColumn="0" w:oddVBand="0" w:evenVBand="0" w:oddHBand="0" w:evenHBand="0" w:firstRowFirstColumn="0" w:firstRowLastColumn="0" w:lastRowFirstColumn="0" w:lastRowLastColumn="0"/>
            <w:tcW w:w="4189" w:type="pct"/>
            <w:hideMark/>
          </w:tcPr>
          <w:p w14:paraId="2515B3AB" w14:textId="77777777" w:rsidR="005B1647" w:rsidRPr="00E9527A" w:rsidRDefault="005B1647" w:rsidP="005B1647">
            <w:pPr>
              <w:pStyle w:val="Tabell"/>
            </w:pPr>
            <w:r w:rsidRPr="00E9527A">
              <w:t>SBAB Bank AB</w:t>
            </w:r>
          </w:p>
        </w:tc>
        <w:tc>
          <w:tcPr>
            <w:tcW w:w="406" w:type="pct"/>
            <w:noWrap/>
            <w:hideMark/>
          </w:tcPr>
          <w:p w14:paraId="4C9A71C0" w14:textId="77777777" w:rsidR="005B1647" w:rsidRPr="00E9527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9527A">
              <w:t>1 788</w:t>
            </w:r>
          </w:p>
        </w:tc>
        <w:tc>
          <w:tcPr>
            <w:tcW w:w="406" w:type="pct"/>
            <w:noWrap/>
            <w:hideMark/>
          </w:tcPr>
          <w:p w14:paraId="5C0AA94A" w14:textId="77777777" w:rsidR="005B1647" w:rsidRPr="00E9527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9527A">
              <w:t>1 726</w:t>
            </w:r>
          </w:p>
        </w:tc>
      </w:tr>
      <w:tr w:rsidR="00155607" w14:paraId="2B140029" w14:textId="77777777" w:rsidTr="007E5169">
        <w:trPr>
          <w:trHeight w:val="255"/>
        </w:trPr>
        <w:tc>
          <w:tcPr>
            <w:cnfStyle w:val="001000000000" w:firstRow="0" w:lastRow="0" w:firstColumn="1" w:lastColumn="0" w:oddVBand="0" w:evenVBand="0" w:oddHBand="0" w:evenHBand="0" w:firstRowFirstColumn="0" w:firstRowLastColumn="0" w:lastRowFirstColumn="0" w:lastRowLastColumn="0"/>
            <w:tcW w:w="4189" w:type="pct"/>
            <w:noWrap/>
            <w:hideMark/>
          </w:tcPr>
          <w:p w14:paraId="3F30573E" w14:textId="77777777" w:rsidR="005B1647" w:rsidRPr="00E9527A" w:rsidRDefault="005B1647" w:rsidP="005B1647">
            <w:pPr>
              <w:pStyle w:val="Tabell"/>
            </w:pPr>
            <w:r w:rsidRPr="00E9527A">
              <w:t>Specialfastigheter Sverige AB</w:t>
            </w:r>
          </w:p>
        </w:tc>
        <w:tc>
          <w:tcPr>
            <w:tcW w:w="406" w:type="pct"/>
            <w:noWrap/>
            <w:hideMark/>
          </w:tcPr>
          <w:p w14:paraId="3C8FC9A1" w14:textId="77777777" w:rsidR="005B1647" w:rsidRPr="00E9527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9527A">
              <w:t>1 717</w:t>
            </w:r>
          </w:p>
        </w:tc>
        <w:tc>
          <w:tcPr>
            <w:tcW w:w="406" w:type="pct"/>
            <w:noWrap/>
            <w:hideMark/>
          </w:tcPr>
          <w:p w14:paraId="7336F2BD" w14:textId="77777777" w:rsidR="005B1647" w:rsidRPr="00E9527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9527A">
              <w:t>2 423</w:t>
            </w:r>
          </w:p>
        </w:tc>
      </w:tr>
      <w:tr w:rsidR="00155607" w14:paraId="3956FBE3" w14:textId="77777777" w:rsidTr="007E5169">
        <w:trPr>
          <w:trHeight w:val="255"/>
        </w:trPr>
        <w:tc>
          <w:tcPr>
            <w:cnfStyle w:val="001000000000" w:firstRow="0" w:lastRow="0" w:firstColumn="1" w:lastColumn="0" w:oddVBand="0" w:evenVBand="0" w:oddHBand="0" w:evenHBand="0" w:firstRowFirstColumn="0" w:firstRowLastColumn="0" w:lastRowFirstColumn="0" w:lastRowLastColumn="0"/>
            <w:tcW w:w="4189" w:type="pct"/>
            <w:noWrap/>
            <w:hideMark/>
          </w:tcPr>
          <w:p w14:paraId="2BFA8C59" w14:textId="77777777" w:rsidR="005B1647" w:rsidRPr="00E9527A" w:rsidRDefault="005B1647" w:rsidP="005B1647">
            <w:pPr>
              <w:pStyle w:val="Tabell"/>
            </w:pPr>
            <w:r w:rsidRPr="00E9527A">
              <w:t xml:space="preserve">Sveaskog Holding AB </w:t>
            </w:r>
          </w:p>
        </w:tc>
        <w:tc>
          <w:tcPr>
            <w:tcW w:w="406" w:type="pct"/>
            <w:noWrap/>
            <w:hideMark/>
          </w:tcPr>
          <w:p w14:paraId="45E6F5EB" w14:textId="77777777" w:rsidR="005B1647" w:rsidRPr="00E9527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9527A">
              <w:t>1 558</w:t>
            </w:r>
          </w:p>
        </w:tc>
        <w:tc>
          <w:tcPr>
            <w:tcW w:w="406" w:type="pct"/>
            <w:noWrap/>
            <w:hideMark/>
          </w:tcPr>
          <w:p w14:paraId="48750C11" w14:textId="77777777" w:rsidR="005B1647" w:rsidRPr="00E9527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9527A">
              <w:t>3 168</w:t>
            </w:r>
          </w:p>
        </w:tc>
      </w:tr>
      <w:tr w:rsidR="00155607" w14:paraId="590A08E2" w14:textId="77777777" w:rsidTr="007E5169">
        <w:trPr>
          <w:trHeight w:val="255"/>
        </w:trPr>
        <w:tc>
          <w:tcPr>
            <w:cnfStyle w:val="001000000000" w:firstRow="0" w:lastRow="0" w:firstColumn="1" w:lastColumn="0" w:oddVBand="0" w:evenVBand="0" w:oddHBand="0" w:evenHBand="0" w:firstRowFirstColumn="0" w:firstRowLastColumn="0" w:lastRowFirstColumn="0" w:lastRowLastColumn="0"/>
            <w:tcW w:w="4189" w:type="pct"/>
            <w:noWrap/>
            <w:hideMark/>
          </w:tcPr>
          <w:p w14:paraId="79EDCC3C" w14:textId="77777777" w:rsidR="005B1647" w:rsidRPr="00E9527A" w:rsidRDefault="005B1647" w:rsidP="007E5169">
            <w:pPr>
              <w:pStyle w:val="Tabell"/>
            </w:pPr>
            <w:r w:rsidRPr="00E9527A">
              <w:t xml:space="preserve">Jernhusen AB </w:t>
            </w:r>
          </w:p>
        </w:tc>
        <w:tc>
          <w:tcPr>
            <w:tcW w:w="406" w:type="pct"/>
            <w:noWrap/>
            <w:hideMark/>
          </w:tcPr>
          <w:p w14:paraId="32C11607" w14:textId="77777777" w:rsidR="005B1647" w:rsidRPr="00E9527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9527A">
              <w:t>1 122</w:t>
            </w:r>
          </w:p>
        </w:tc>
        <w:tc>
          <w:tcPr>
            <w:tcW w:w="406" w:type="pct"/>
            <w:noWrap/>
            <w:hideMark/>
          </w:tcPr>
          <w:p w14:paraId="3476EAAD" w14:textId="77777777" w:rsidR="005B1647" w:rsidRPr="00E9527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9527A">
              <w:t>545</w:t>
            </w:r>
          </w:p>
        </w:tc>
      </w:tr>
      <w:tr w:rsidR="00155607" w14:paraId="7103A2A3" w14:textId="77777777" w:rsidTr="007E5169">
        <w:trPr>
          <w:trHeight w:val="255"/>
        </w:trPr>
        <w:tc>
          <w:tcPr>
            <w:cnfStyle w:val="001000000000" w:firstRow="0" w:lastRow="0" w:firstColumn="1" w:lastColumn="0" w:oddVBand="0" w:evenVBand="0" w:oddHBand="0" w:evenHBand="0" w:firstRowFirstColumn="0" w:firstRowLastColumn="0" w:lastRowFirstColumn="0" w:lastRowLastColumn="0"/>
            <w:tcW w:w="4189" w:type="pct"/>
            <w:noWrap/>
            <w:hideMark/>
          </w:tcPr>
          <w:p w14:paraId="4C02F6A2" w14:textId="77777777" w:rsidR="005B1647" w:rsidRPr="00E9527A" w:rsidRDefault="005B1647" w:rsidP="005B1647">
            <w:pPr>
              <w:pStyle w:val="Tabell"/>
            </w:pPr>
            <w:r w:rsidRPr="00E9527A">
              <w:t>AB Svensk Exportkredit</w:t>
            </w:r>
          </w:p>
        </w:tc>
        <w:tc>
          <w:tcPr>
            <w:tcW w:w="406" w:type="pct"/>
            <w:noWrap/>
            <w:hideMark/>
          </w:tcPr>
          <w:p w14:paraId="28BC928C" w14:textId="77777777" w:rsidR="005B1647" w:rsidRPr="00E9527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9527A">
              <w:t>1 027</w:t>
            </w:r>
          </w:p>
        </w:tc>
        <w:tc>
          <w:tcPr>
            <w:tcW w:w="406" w:type="pct"/>
            <w:noWrap/>
            <w:hideMark/>
          </w:tcPr>
          <w:p w14:paraId="654EDBB3" w14:textId="77777777" w:rsidR="005B1647" w:rsidRPr="00E9527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9527A">
              <w:t>648</w:t>
            </w:r>
          </w:p>
        </w:tc>
      </w:tr>
      <w:tr w:rsidR="00155607" w14:paraId="33832D91" w14:textId="77777777" w:rsidTr="007E5169">
        <w:trPr>
          <w:trHeight w:val="255"/>
        </w:trPr>
        <w:tc>
          <w:tcPr>
            <w:cnfStyle w:val="001000000000" w:firstRow="0" w:lastRow="0" w:firstColumn="1" w:lastColumn="0" w:oddVBand="0" w:evenVBand="0" w:oddHBand="0" w:evenHBand="0" w:firstRowFirstColumn="0" w:firstRowLastColumn="0" w:lastRowFirstColumn="0" w:lastRowLastColumn="0"/>
            <w:tcW w:w="4189" w:type="pct"/>
            <w:noWrap/>
            <w:hideMark/>
          </w:tcPr>
          <w:p w14:paraId="06B802CB" w14:textId="77777777" w:rsidR="005B1647" w:rsidRPr="00E9527A" w:rsidRDefault="005B1647" w:rsidP="005B1647">
            <w:pPr>
              <w:pStyle w:val="Tabell"/>
            </w:pPr>
            <w:r w:rsidRPr="00E9527A">
              <w:t>Svensk-Danska Broförbindelsen AB (SVEDAB)</w:t>
            </w:r>
          </w:p>
        </w:tc>
        <w:tc>
          <w:tcPr>
            <w:tcW w:w="406" w:type="pct"/>
            <w:noWrap/>
            <w:hideMark/>
          </w:tcPr>
          <w:p w14:paraId="5C4FE4FC" w14:textId="77777777" w:rsidR="005B1647" w:rsidRPr="00E9527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9527A">
              <w:t>653</w:t>
            </w:r>
          </w:p>
        </w:tc>
        <w:tc>
          <w:tcPr>
            <w:tcW w:w="406" w:type="pct"/>
            <w:noWrap/>
            <w:hideMark/>
          </w:tcPr>
          <w:p w14:paraId="00107D14" w14:textId="77777777" w:rsidR="005B1647" w:rsidRPr="00E9527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9527A">
              <w:t>347</w:t>
            </w:r>
          </w:p>
        </w:tc>
      </w:tr>
      <w:tr w:rsidR="00155607" w14:paraId="4A77F24F" w14:textId="77777777" w:rsidTr="007E5169">
        <w:trPr>
          <w:trHeight w:val="255"/>
        </w:trPr>
        <w:tc>
          <w:tcPr>
            <w:cnfStyle w:val="001000000000" w:firstRow="0" w:lastRow="0" w:firstColumn="1" w:lastColumn="0" w:oddVBand="0" w:evenVBand="0" w:oddHBand="0" w:evenHBand="0" w:firstRowFirstColumn="0" w:firstRowLastColumn="0" w:lastRowFirstColumn="0" w:lastRowLastColumn="0"/>
            <w:tcW w:w="4189" w:type="pct"/>
            <w:noWrap/>
            <w:hideMark/>
          </w:tcPr>
          <w:p w14:paraId="4139318D" w14:textId="77777777" w:rsidR="005B1647" w:rsidRPr="00E9527A" w:rsidRDefault="005B1647" w:rsidP="005B1647">
            <w:pPr>
              <w:pStyle w:val="Tabell"/>
            </w:pPr>
            <w:r w:rsidRPr="00E9527A">
              <w:t>SJ AB</w:t>
            </w:r>
          </w:p>
        </w:tc>
        <w:tc>
          <w:tcPr>
            <w:tcW w:w="406" w:type="pct"/>
            <w:noWrap/>
            <w:hideMark/>
          </w:tcPr>
          <w:p w14:paraId="4A2EB7D2" w14:textId="77777777" w:rsidR="005B1647" w:rsidRPr="00E9527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9527A">
              <w:t>619</w:t>
            </w:r>
          </w:p>
        </w:tc>
        <w:tc>
          <w:tcPr>
            <w:tcW w:w="406" w:type="pct"/>
            <w:noWrap/>
            <w:hideMark/>
          </w:tcPr>
          <w:p w14:paraId="7D4ED37E" w14:textId="77777777" w:rsidR="005B1647" w:rsidRPr="00E9527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9527A">
              <w:t>389</w:t>
            </w:r>
          </w:p>
        </w:tc>
      </w:tr>
      <w:tr w:rsidR="00155607" w14:paraId="7697AA58" w14:textId="77777777" w:rsidTr="007E5169">
        <w:trPr>
          <w:trHeight w:val="255"/>
        </w:trPr>
        <w:tc>
          <w:tcPr>
            <w:cnfStyle w:val="001000000000" w:firstRow="0" w:lastRow="0" w:firstColumn="1" w:lastColumn="0" w:oddVBand="0" w:evenVBand="0" w:oddHBand="0" w:evenHBand="0" w:firstRowFirstColumn="0" w:firstRowLastColumn="0" w:lastRowFirstColumn="0" w:lastRowLastColumn="0"/>
            <w:tcW w:w="4189" w:type="pct"/>
            <w:noWrap/>
            <w:hideMark/>
          </w:tcPr>
          <w:p w14:paraId="34252191" w14:textId="77777777" w:rsidR="005B1647" w:rsidRPr="00E9527A" w:rsidRDefault="005B1647" w:rsidP="005B1647">
            <w:pPr>
              <w:pStyle w:val="Tabell"/>
            </w:pPr>
            <w:r w:rsidRPr="00E9527A">
              <w:t>Swedavia AB</w:t>
            </w:r>
          </w:p>
        </w:tc>
        <w:tc>
          <w:tcPr>
            <w:tcW w:w="406" w:type="pct"/>
            <w:noWrap/>
            <w:hideMark/>
          </w:tcPr>
          <w:p w14:paraId="0F85865B" w14:textId="77777777" w:rsidR="005B1647" w:rsidRPr="00E9527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9527A">
              <w:t>583</w:t>
            </w:r>
          </w:p>
        </w:tc>
        <w:tc>
          <w:tcPr>
            <w:tcW w:w="406" w:type="pct"/>
            <w:noWrap/>
            <w:hideMark/>
          </w:tcPr>
          <w:p w14:paraId="107FF9E6" w14:textId="77777777" w:rsidR="005B1647" w:rsidRPr="00E9527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9527A">
              <w:t>517</w:t>
            </w:r>
          </w:p>
        </w:tc>
      </w:tr>
      <w:tr w:rsidR="00155607" w14:paraId="336EF685" w14:textId="77777777" w:rsidTr="007E5169">
        <w:trPr>
          <w:trHeight w:val="255"/>
        </w:trPr>
        <w:tc>
          <w:tcPr>
            <w:cnfStyle w:val="001000000000" w:firstRow="0" w:lastRow="0" w:firstColumn="1" w:lastColumn="0" w:oddVBand="0" w:evenVBand="0" w:oddHBand="0" w:evenHBand="0" w:firstRowFirstColumn="0" w:firstRowLastColumn="0" w:lastRowFirstColumn="0" w:lastRowLastColumn="0"/>
            <w:tcW w:w="4189" w:type="pct"/>
            <w:noWrap/>
            <w:hideMark/>
          </w:tcPr>
          <w:p w14:paraId="31D984F8" w14:textId="77777777" w:rsidR="005B1647" w:rsidRPr="00E9527A" w:rsidRDefault="005B1647" w:rsidP="005B1647">
            <w:pPr>
              <w:pStyle w:val="Tabell"/>
            </w:pPr>
            <w:r w:rsidRPr="00E9527A">
              <w:t>Saminvest AB</w:t>
            </w:r>
          </w:p>
        </w:tc>
        <w:tc>
          <w:tcPr>
            <w:tcW w:w="406" w:type="pct"/>
            <w:noWrap/>
            <w:hideMark/>
          </w:tcPr>
          <w:p w14:paraId="00CEDD7D" w14:textId="77777777" w:rsidR="005B1647" w:rsidRPr="00E9527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9527A">
              <w:t>566</w:t>
            </w:r>
          </w:p>
        </w:tc>
        <w:tc>
          <w:tcPr>
            <w:tcW w:w="406" w:type="pct"/>
            <w:noWrap/>
            <w:hideMark/>
          </w:tcPr>
          <w:p w14:paraId="1B13AB27" w14:textId="77777777" w:rsidR="005B1647" w:rsidRPr="00E9527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9527A">
              <w:t>2</w:t>
            </w:r>
          </w:p>
        </w:tc>
      </w:tr>
      <w:tr w:rsidR="00155607" w14:paraId="42F40C3B" w14:textId="77777777" w:rsidTr="007E5169">
        <w:trPr>
          <w:trHeight w:val="255"/>
        </w:trPr>
        <w:tc>
          <w:tcPr>
            <w:cnfStyle w:val="001000000000" w:firstRow="0" w:lastRow="0" w:firstColumn="1" w:lastColumn="0" w:oddVBand="0" w:evenVBand="0" w:oddHBand="0" w:evenHBand="0" w:firstRowFirstColumn="0" w:firstRowLastColumn="0" w:lastRowFirstColumn="0" w:lastRowLastColumn="0"/>
            <w:tcW w:w="4189" w:type="pct"/>
            <w:noWrap/>
            <w:hideMark/>
          </w:tcPr>
          <w:p w14:paraId="0DAD3F32" w14:textId="77777777" w:rsidR="005B1647" w:rsidRPr="00E9527A" w:rsidRDefault="005B1647" w:rsidP="005B1647">
            <w:pPr>
              <w:pStyle w:val="Tabell"/>
            </w:pPr>
            <w:r w:rsidRPr="00E9527A">
              <w:t>Apoteket AB</w:t>
            </w:r>
          </w:p>
        </w:tc>
        <w:tc>
          <w:tcPr>
            <w:tcW w:w="406" w:type="pct"/>
            <w:noWrap/>
            <w:hideMark/>
          </w:tcPr>
          <w:p w14:paraId="4A5E24C0" w14:textId="77777777" w:rsidR="005B1647" w:rsidRPr="00E9527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9527A">
              <w:t>332</w:t>
            </w:r>
          </w:p>
        </w:tc>
        <w:tc>
          <w:tcPr>
            <w:tcW w:w="406" w:type="pct"/>
            <w:noWrap/>
            <w:hideMark/>
          </w:tcPr>
          <w:p w14:paraId="18B4AD73" w14:textId="77777777" w:rsidR="005B1647" w:rsidRPr="00E9527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9527A">
              <w:t>457</w:t>
            </w:r>
          </w:p>
        </w:tc>
      </w:tr>
      <w:tr w:rsidR="00155607" w14:paraId="27860AF4" w14:textId="77777777" w:rsidTr="007E5169">
        <w:trPr>
          <w:trHeight w:val="255"/>
        </w:trPr>
        <w:tc>
          <w:tcPr>
            <w:cnfStyle w:val="001000000000" w:firstRow="0" w:lastRow="0" w:firstColumn="1" w:lastColumn="0" w:oddVBand="0" w:evenVBand="0" w:oddHBand="0" w:evenHBand="0" w:firstRowFirstColumn="0" w:firstRowLastColumn="0" w:lastRowFirstColumn="0" w:lastRowLastColumn="0"/>
            <w:tcW w:w="4189" w:type="pct"/>
            <w:noWrap/>
            <w:hideMark/>
          </w:tcPr>
          <w:p w14:paraId="42671E66" w14:textId="77777777" w:rsidR="005B1647" w:rsidRPr="00E9527A" w:rsidRDefault="005B1647" w:rsidP="005B1647">
            <w:pPr>
              <w:pStyle w:val="Tabell"/>
            </w:pPr>
            <w:r w:rsidRPr="00E9527A">
              <w:t>Svevia AB</w:t>
            </w:r>
          </w:p>
        </w:tc>
        <w:tc>
          <w:tcPr>
            <w:tcW w:w="406" w:type="pct"/>
            <w:noWrap/>
            <w:hideMark/>
          </w:tcPr>
          <w:p w14:paraId="090604ED" w14:textId="77777777" w:rsidR="005B1647" w:rsidRPr="00E9527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9527A">
              <w:t>172</w:t>
            </w:r>
          </w:p>
        </w:tc>
        <w:tc>
          <w:tcPr>
            <w:tcW w:w="406" w:type="pct"/>
            <w:noWrap/>
            <w:hideMark/>
          </w:tcPr>
          <w:p w14:paraId="46F7B1B8" w14:textId="77777777" w:rsidR="005B1647" w:rsidRPr="00E9527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9527A">
              <w:t>459</w:t>
            </w:r>
          </w:p>
        </w:tc>
      </w:tr>
      <w:tr w:rsidR="00155607" w14:paraId="5C5EEC1C" w14:textId="77777777" w:rsidTr="007E5169">
        <w:trPr>
          <w:trHeight w:val="255"/>
        </w:trPr>
        <w:tc>
          <w:tcPr>
            <w:cnfStyle w:val="001000000000" w:firstRow="0" w:lastRow="0" w:firstColumn="1" w:lastColumn="0" w:oddVBand="0" w:evenVBand="0" w:oddHBand="0" w:evenHBand="0" w:firstRowFirstColumn="0" w:firstRowLastColumn="0" w:lastRowFirstColumn="0" w:lastRowLastColumn="0"/>
            <w:tcW w:w="4189" w:type="pct"/>
            <w:noWrap/>
            <w:hideMark/>
          </w:tcPr>
          <w:p w14:paraId="1C30B554" w14:textId="77777777" w:rsidR="005B1647" w:rsidRPr="00E9527A" w:rsidRDefault="005B1647" w:rsidP="005B1647">
            <w:pPr>
              <w:pStyle w:val="Tabell"/>
            </w:pPr>
            <w:r w:rsidRPr="00E9527A">
              <w:t>Teracom Group AB</w:t>
            </w:r>
          </w:p>
        </w:tc>
        <w:tc>
          <w:tcPr>
            <w:tcW w:w="406" w:type="pct"/>
            <w:noWrap/>
            <w:hideMark/>
          </w:tcPr>
          <w:p w14:paraId="13A91E1A" w14:textId="77777777" w:rsidR="005B1647" w:rsidRPr="00E9527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9527A">
              <w:t>85</w:t>
            </w:r>
          </w:p>
        </w:tc>
        <w:tc>
          <w:tcPr>
            <w:tcW w:w="406" w:type="pct"/>
            <w:noWrap/>
            <w:hideMark/>
          </w:tcPr>
          <w:p w14:paraId="59F482F7" w14:textId="77777777" w:rsidR="005B1647" w:rsidRPr="00E9527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9527A">
              <w:t>387</w:t>
            </w:r>
          </w:p>
        </w:tc>
      </w:tr>
      <w:tr w:rsidR="00155607" w14:paraId="4094D439" w14:textId="77777777" w:rsidTr="007E5169">
        <w:trPr>
          <w:trHeight w:val="255"/>
        </w:trPr>
        <w:tc>
          <w:tcPr>
            <w:cnfStyle w:val="001000000000" w:firstRow="0" w:lastRow="0" w:firstColumn="1" w:lastColumn="0" w:oddVBand="0" w:evenVBand="0" w:oddHBand="0" w:evenHBand="0" w:firstRowFirstColumn="0" w:firstRowLastColumn="0" w:lastRowFirstColumn="0" w:lastRowLastColumn="0"/>
            <w:tcW w:w="4189" w:type="pct"/>
            <w:noWrap/>
            <w:hideMark/>
          </w:tcPr>
          <w:p w14:paraId="096EC645" w14:textId="77777777" w:rsidR="005B1647" w:rsidRPr="00E9527A" w:rsidRDefault="005B1647" w:rsidP="005B1647">
            <w:pPr>
              <w:pStyle w:val="Tabell"/>
            </w:pPr>
            <w:r w:rsidRPr="00E9527A">
              <w:t>Samhall AB</w:t>
            </w:r>
          </w:p>
        </w:tc>
        <w:tc>
          <w:tcPr>
            <w:tcW w:w="406" w:type="pct"/>
            <w:noWrap/>
            <w:hideMark/>
          </w:tcPr>
          <w:p w14:paraId="79B90128" w14:textId="77777777" w:rsidR="005B1647" w:rsidRPr="00E9527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9527A">
              <w:t>74</w:t>
            </w:r>
          </w:p>
        </w:tc>
        <w:tc>
          <w:tcPr>
            <w:tcW w:w="406" w:type="pct"/>
            <w:noWrap/>
            <w:hideMark/>
          </w:tcPr>
          <w:p w14:paraId="496E4F4C" w14:textId="77777777" w:rsidR="005B1647" w:rsidRPr="00E9527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9527A">
              <w:t>93</w:t>
            </w:r>
          </w:p>
        </w:tc>
      </w:tr>
      <w:tr w:rsidR="00155607" w14:paraId="289E77AF" w14:textId="77777777" w:rsidTr="007E5169">
        <w:trPr>
          <w:trHeight w:val="255"/>
        </w:trPr>
        <w:tc>
          <w:tcPr>
            <w:cnfStyle w:val="001000000000" w:firstRow="0" w:lastRow="0" w:firstColumn="1" w:lastColumn="0" w:oddVBand="0" w:evenVBand="0" w:oddHBand="0" w:evenHBand="0" w:firstRowFirstColumn="0" w:firstRowLastColumn="0" w:lastRowFirstColumn="0" w:lastRowLastColumn="0"/>
            <w:tcW w:w="4189" w:type="pct"/>
            <w:noWrap/>
            <w:hideMark/>
          </w:tcPr>
          <w:p w14:paraId="12D29582" w14:textId="77777777" w:rsidR="005B1647" w:rsidRPr="00E9527A" w:rsidRDefault="005B1647" w:rsidP="005B1647">
            <w:pPr>
              <w:pStyle w:val="Tabell"/>
            </w:pPr>
            <w:r w:rsidRPr="00E9527A">
              <w:t>Almi Företagspartner AB</w:t>
            </w:r>
          </w:p>
        </w:tc>
        <w:tc>
          <w:tcPr>
            <w:tcW w:w="406" w:type="pct"/>
            <w:noWrap/>
            <w:hideMark/>
          </w:tcPr>
          <w:p w14:paraId="33BE4E81" w14:textId="77777777" w:rsidR="005B1647" w:rsidRPr="00E9527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9527A">
              <w:t>70</w:t>
            </w:r>
          </w:p>
        </w:tc>
        <w:tc>
          <w:tcPr>
            <w:tcW w:w="406" w:type="pct"/>
            <w:noWrap/>
            <w:hideMark/>
          </w:tcPr>
          <w:p w14:paraId="26D68022" w14:textId="77777777" w:rsidR="005B1647" w:rsidRPr="00E9527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9527A">
              <w:t>106</w:t>
            </w:r>
          </w:p>
        </w:tc>
      </w:tr>
      <w:tr w:rsidR="00155607" w14:paraId="62623A68" w14:textId="77777777" w:rsidTr="007E5169">
        <w:trPr>
          <w:trHeight w:val="255"/>
        </w:trPr>
        <w:tc>
          <w:tcPr>
            <w:cnfStyle w:val="001000000000" w:firstRow="0" w:lastRow="0" w:firstColumn="1" w:lastColumn="0" w:oddVBand="0" w:evenVBand="0" w:oddHBand="0" w:evenHBand="0" w:firstRowFirstColumn="0" w:firstRowLastColumn="0" w:lastRowFirstColumn="0" w:lastRowLastColumn="0"/>
            <w:tcW w:w="4189" w:type="pct"/>
            <w:noWrap/>
            <w:hideMark/>
          </w:tcPr>
          <w:p w14:paraId="73C066DE" w14:textId="77777777" w:rsidR="005B1647" w:rsidRPr="00E9527A" w:rsidRDefault="005B1647" w:rsidP="005B1647">
            <w:pPr>
              <w:pStyle w:val="Tabell"/>
            </w:pPr>
            <w:r w:rsidRPr="00E9527A">
              <w:t>Systembolaget AB</w:t>
            </w:r>
          </w:p>
        </w:tc>
        <w:tc>
          <w:tcPr>
            <w:tcW w:w="406" w:type="pct"/>
            <w:noWrap/>
            <w:hideMark/>
          </w:tcPr>
          <w:p w14:paraId="373756BF" w14:textId="77777777" w:rsidR="005B1647" w:rsidRPr="00E9527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9527A">
              <w:t>60</w:t>
            </w:r>
          </w:p>
        </w:tc>
        <w:tc>
          <w:tcPr>
            <w:tcW w:w="406" w:type="pct"/>
            <w:noWrap/>
            <w:hideMark/>
          </w:tcPr>
          <w:p w14:paraId="6107C037" w14:textId="77777777" w:rsidR="005B1647" w:rsidRPr="00E9527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9527A">
              <w:t>-107</w:t>
            </w:r>
          </w:p>
        </w:tc>
      </w:tr>
      <w:tr w:rsidR="00155607" w14:paraId="6D678CB5" w14:textId="77777777" w:rsidTr="007E5169">
        <w:trPr>
          <w:trHeight w:val="255"/>
        </w:trPr>
        <w:tc>
          <w:tcPr>
            <w:cnfStyle w:val="001000000000" w:firstRow="0" w:lastRow="0" w:firstColumn="1" w:lastColumn="0" w:oddVBand="0" w:evenVBand="0" w:oddHBand="0" w:evenHBand="0" w:firstRowFirstColumn="0" w:firstRowLastColumn="0" w:lastRowFirstColumn="0" w:lastRowLastColumn="0"/>
            <w:tcW w:w="4189" w:type="pct"/>
            <w:noWrap/>
            <w:hideMark/>
          </w:tcPr>
          <w:p w14:paraId="3E70DE4B" w14:textId="77777777" w:rsidR="005B1647" w:rsidRPr="00E9527A" w:rsidRDefault="005B1647" w:rsidP="005B1647">
            <w:pPr>
              <w:pStyle w:val="Tabell"/>
            </w:pPr>
            <w:r w:rsidRPr="00E9527A">
              <w:t>Swedfund International AB</w:t>
            </w:r>
          </w:p>
        </w:tc>
        <w:tc>
          <w:tcPr>
            <w:tcW w:w="406" w:type="pct"/>
            <w:noWrap/>
            <w:hideMark/>
          </w:tcPr>
          <w:p w14:paraId="0B0CB812" w14:textId="77777777" w:rsidR="005B1647" w:rsidRPr="00E9527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9527A">
              <w:t>41</w:t>
            </w:r>
          </w:p>
        </w:tc>
        <w:tc>
          <w:tcPr>
            <w:tcW w:w="406" w:type="pct"/>
            <w:noWrap/>
            <w:hideMark/>
          </w:tcPr>
          <w:p w14:paraId="01FE3ACC" w14:textId="77777777" w:rsidR="005B1647" w:rsidRPr="00E9527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9527A">
              <w:t>-65</w:t>
            </w:r>
          </w:p>
        </w:tc>
      </w:tr>
      <w:tr w:rsidR="00155607" w14:paraId="388DEF4B" w14:textId="77777777" w:rsidTr="007E5169">
        <w:trPr>
          <w:trHeight w:val="255"/>
        </w:trPr>
        <w:tc>
          <w:tcPr>
            <w:cnfStyle w:val="001000000000" w:firstRow="0" w:lastRow="0" w:firstColumn="1" w:lastColumn="0" w:oddVBand="0" w:evenVBand="0" w:oddHBand="0" w:evenHBand="0" w:firstRowFirstColumn="0" w:firstRowLastColumn="0" w:lastRowFirstColumn="0" w:lastRowLastColumn="0"/>
            <w:tcW w:w="4189" w:type="pct"/>
            <w:hideMark/>
          </w:tcPr>
          <w:p w14:paraId="6D6468B7" w14:textId="77777777" w:rsidR="005B1647" w:rsidRPr="00E9527A" w:rsidRDefault="005B1647" w:rsidP="005B1647">
            <w:pPr>
              <w:pStyle w:val="Tabell"/>
              <w:rPr>
                <w:lang w:val="en-US"/>
              </w:rPr>
            </w:pPr>
            <w:r w:rsidRPr="00E9527A">
              <w:rPr>
                <w:lang w:val="en-US"/>
              </w:rPr>
              <w:t>RISE Research Institutes of Sweden AB</w:t>
            </w:r>
          </w:p>
        </w:tc>
        <w:tc>
          <w:tcPr>
            <w:tcW w:w="406" w:type="pct"/>
            <w:noWrap/>
            <w:hideMark/>
          </w:tcPr>
          <w:p w14:paraId="40122FF6" w14:textId="77777777" w:rsidR="005B1647" w:rsidRPr="00E9527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9527A">
              <w:t>38</w:t>
            </w:r>
          </w:p>
        </w:tc>
        <w:tc>
          <w:tcPr>
            <w:tcW w:w="406" w:type="pct"/>
            <w:noWrap/>
            <w:hideMark/>
          </w:tcPr>
          <w:p w14:paraId="14C6D766" w14:textId="77777777" w:rsidR="005B1647" w:rsidRPr="00E9527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9527A">
              <w:t>2</w:t>
            </w:r>
          </w:p>
        </w:tc>
      </w:tr>
      <w:tr w:rsidR="00155607" w14:paraId="3821EDAF" w14:textId="77777777" w:rsidTr="007E5169">
        <w:trPr>
          <w:trHeight w:val="255"/>
        </w:trPr>
        <w:tc>
          <w:tcPr>
            <w:cnfStyle w:val="001000000000" w:firstRow="0" w:lastRow="0" w:firstColumn="1" w:lastColumn="0" w:oddVBand="0" w:evenVBand="0" w:oddHBand="0" w:evenHBand="0" w:firstRowFirstColumn="0" w:firstRowLastColumn="0" w:lastRowFirstColumn="0" w:lastRowLastColumn="0"/>
            <w:tcW w:w="4189" w:type="pct"/>
            <w:noWrap/>
            <w:hideMark/>
          </w:tcPr>
          <w:p w14:paraId="20263E3F" w14:textId="77777777" w:rsidR="005B1647" w:rsidRPr="00E9527A" w:rsidRDefault="005B1647" w:rsidP="005B1647">
            <w:pPr>
              <w:pStyle w:val="Tabell"/>
            </w:pPr>
            <w:r w:rsidRPr="00E9527A">
              <w:t>Statens Bostadsomvandling AB</w:t>
            </w:r>
          </w:p>
        </w:tc>
        <w:tc>
          <w:tcPr>
            <w:tcW w:w="406" w:type="pct"/>
            <w:noWrap/>
            <w:hideMark/>
          </w:tcPr>
          <w:p w14:paraId="762EBA52" w14:textId="77777777" w:rsidR="005B1647" w:rsidRPr="00E9527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9527A">
              <w:t>26</w:t>
            </w:r>
          </w:p>
        </w:tc>
        <w:tc>
          <w:tcPr>
            <w:tcW w:w="406" w:type="pct"/>
            <w:noWrap/>
            <w:hideMark/>
          </w:tcPr>
          <w:p w14:paraId="79AEC7E8" w14:textId="77777777" w:rsidR="005B1647" w:rsidRPr="00E9527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9527A">
              <w:t>31</w:t>
            </w:r>
          </w:p>
        </w:tc>
      </w:tr>
      <w:tr w:rsidR="00155607" w14:paraId="08A81976" w14:textId="77777777" w:rsidTr="007E5169">
        <w:trPr>
          <w:trHeight w:val="255"/>
        </w:trPr>
        <w:tc>
          <w:tcPr>
            <w:cnfStyle w:val="001000000000" w:firstRow="0" w:lastRow="0" w:firstColumn="1" w:lastColumn="0" w:oddVBand="0" w:evenVBand="0" w:oddHBand="0" w:evenHBand="0" w:firstRowFirstColumn="0" w:firstRowLastColumn="0" w:lastRowFirstColumn="0" w:lastRowLastColumn="0"/>
            <w:tcW w:w="4189" w:type="pct"/>
            <w:noWrap/>
            <w:hideMark/>
          </w:tcPr>
          <w:p w14:paraId="1F57D28E" w14:textId="77777777" w:rsidR="005B1647" w:rsidRPr="00E9527A" w:rsidRDefault="005B1647" w:rsidP="005B1647">
            <w:pPr>
              <w:pStyle w:val="Tabell"/>
            </w:pPr>
            <w:r w:rsidRPr="00E9527A">
              <w:t>AB Svensk Bilprovning</w:t>
            </w:r>
          </w:p>
        </w:tc>
        <w:tc>
          <w:tcPr>
            <w:tcW w:w="406" w:type="pct"/>
            <w:noWrap/>
            <w:hideMark/>
          </w:tcPr>
          <w:p w14:paraId="07354AFC" w14:textId="77777777" w:rsidR="005B1647" w:rsidRPr="00E9527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9527A">
              <w:t>19</w:t>
            </w:r>
          </w:p>
        </w:tc>
        <w:tc>
          <w:tcPr>
            <w:tcW w:w="406" w:type="pct"/>
            <w:noWrap/>
            <w:hideMark/>
          </w:tcPr>
          <w:p w14:paraId="228A5E45" w14:textId="77777777" w:rsidR="005B1647" w:rsidRPr="00E9527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9527A">
              <w:t>13</w:t>
            </w:r>
          </w:p>
        </w:tc>
      </w:tr>
      <w:tr w:rsidR="00155607" w14:paraId="33E570E6" w14:textId="77777777" w:rsidTr="007E5169">
        <w:trPr>
          <w:trHeight w:val="255"/>
        </w:trPr>
        <w:tc>
          <w:tcPr>
            <w:cnfStyle w:val="001000000000" w:firstRow="0" w:lastRow="0" w:firstColumn="1" w:lastColumn="0" w:oddVBand="0" w:evenVBand="0" w:oddHBand="0" w:evenHBand="0" w:firstRowFirstColumn="0" w:firstRowLastColumn="0" w:lastRowFirstColumn="0" w:lastRowLastColumn="0"/>
            <w:tcW w:w="4189" w:type="pct"/>
            <w:noWrap/>
            <w:hideMark/>
          </w:tcPr>
          <w:p w14:paraId="48E8D4EE" w14:textId="77777777" w:rsidR="005B1647" w:rsidRPr="00E9527A" w:rsidRDefault="005B1647" w:rsidP="005B1647">
            <w:pPr>
              <w:pStyle w:val="Tabell"/>
            </w:pPr>
            <w:r w:rsidRPr="00E9527A">
              <w:t>Svenska Rymdaktiebolaget</w:t>
            </w:r>
          </w:p>
        </w:tc>
        <w:tc>
          <w:tcPr>
            <w:tcW w:w="406" w:type="pct"/>
            <w:noWrap/>
            <w:hideMark/>
          </w:tcPr>
          <w:p w14:paraId="273D96EA" w14:textId="77777777" w:rsidR="005B1647" w:rsidRPr="00E9527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9527A">
              <w:t>10</w:t>
            </w:r>
          </w:p>
        </w:tc>
        <w:tc>
          <w:tcPr>
            <w:tcW w:w="406" w:type="pct"/>
            <w:noWrap/>
            <w:hideMark/>
          </w:tcPr>
          <w:p w14:paraId="00D34A6E" w14:textId="77777777" w:rsidR="005B1647" w:rsidRPr="00E9527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9527A">
              <w:t>17</w:t>
            </w:r>
          </w:p>
        </w:tc>
      </w:tr>
      <w:tr w:rsidR="00155607" w14:paraId="042907C4" w14:textId="77777777" w:rsidTr="007E5169">
        <w:trPr>
          <w:trHeight w:val="255"/>
        </w:trPr>
        <w:tc>
          <w:tcPr>
            <w:cnfStyle w:val="001000000000" w:firstRow="0" w:lastRow="0" w:firstColumn="1" w:lastColumn="0" w:oddVBand="0" w:evenVBand="0" w:oddHBand="0" w:evenHBand="0" w:firstRowFirstColumn="0" w:firstRowLastColumn="0" w:lastRowFirstColumn="0" w:lastRowLastColumn="0"/>
            <w:tcW w:w="4189" w:type="pct"/>
            <w:noWrap/>
            <w:hideMark/>
          </w:tcPr>
          <w:p w14:paraId="237524A6" w14:textId="77777777" w:rsidR="005B1647" w:rsidRPr="00E9527A" w:rsidRDefault="005B1647" w:rsidP="005B1647">
            <w:pPr>
              <w:pStyle w:val="Tabell"/>
            </w:pPr>
            <w:r w:rsidRPr="00E9527A">
              <w:t>Arlandabanan Infrastructure AB</w:t>
            </w:r>
          </w:p>
        </w:tc>
        <w:tc>
          <w:tcPr>
            <w:tcW w:w="406" w:type="pct"/>
            <w:noWrap/>
            <w:hideMark/>
          </w:tcPr>
          <w:p w14:paraId="600BA8FA" w14:textId="77777777" w:rsidR="005B1647" w:rsidRPr="00E9527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9527A">
              <w:t>6</w:t>
            </w:r>
          </w:p>
        </w:tc>
        <w:tc>
          <w:tcPr>
            <w:tcW w:w="406" w:type="pct"/>
            <w:noWrap/>
            <w:hideMark/>
          </w:tcPr>
          <w:p w14:paraId="3A5E7342" w14:textId="77777777" w:rsidR="005B1647" w:rsidRPr="00E9527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9527A">
              <w:t>0</w:t>
            </w:r>
          </w:p>
        </w:tc>
      </w:tr>
      <w:tr w:rsidR="00155607" w14:paraId="351BA65F" w14:textId="77777777" w:rsidTr="007E5169">
        <w:trPr>
          <w:trHeight w:val="255"/>
        </w:trPr>
        <w:tc>
          <w:tcPr>
            <w:cnfStyle w:val="001000000000" w:firstRow="0" w:lastRow="0" w:firstColumn="1" w:lastColumn="0" w:oddVBand="0" w:evenVBand="0" w:oddHBand="0" w:evenHBand="0" w:firstRowFirstColumn="0" w:firstRowLastColumn="0" w:lastRowFirstColumn="0" w:lastRowLastColumn="0"/>
            <w:tcW w:w="4189" w:type="pct"/>
            <w:noWrap/>
            <w:hideMark/>
          </w:tcPr>
          <w:p w14:paraId="3018C5C0" w14:textId="77777777" w:rsidR="005B1647" w:rsidRPr="00E9527A" w:rsidRDefault="005B1647" w:rsidP="005B1647">
            <w:pPr>
              <w:pStyle w:val="Tabell"/>
            </w:pPr>
            <w:r w:rsidRPr="00E9527A">
              <w:t>Kungliga Operan AB</w:t>
            </w:r>
          </w:p>
        </w:tc>
        <w:tc>
          <w:tcPr>
            <w:tcW w:w="406" w:type="pct"/>
            <w:noWrap/>
            <w:hideMark/>
          </w:tcPr>
          <w:p w14:paraId="416736E2" w14:textId="77777777" w:rsidR="005B1647" w:rsidRPr="00E9527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9527A">
              <w:t>5</w:t>
            </w:r>
          </w:p>
        </w:tc>
        <w:tc>
          <w:tcPr>
            <w:tcW w:w="406" w:type="pct"/>
            <w:noWrap/>
            <w:hideMark/>
          </w:tcPr>
          <w:p w14:paraId="2FB157AA" w14:textId="77777777" w:rsidR="005B1647" w:rsidRPr="00E9527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9527A">
              <w:t>9</w:t>
            </w:r>
          </w:p>
        </w:tc>
      </w:tr>
      <w:tr w:rsidR="00155607" w14:paraId="00CA5EE3" w14:textId="77777777" w:rsidTr="007E5169">
        <w:trPr>
          <w:trHeight w:val="255"/>
        </w:trPr>
        <w:tc>
          <w:tcPr>
            <w:cnfStyle w:val="001000000000" w:firstRow="0" w:lastRow="0" w:firstColumn="1" w:lastColumn="0" w:oddVBand="0" w:evenVBand="0" w:oddHBand="0" w:evenHBand="0" w:firstRowFirstColumn="0" w:firstRowLastColumn="0" w:lastRowFirstColumn="0" w:lastRowLastColumn="0"/>
            <w:tcW w:w="4189" w:type="pct"/>
            <w:noWrap/>
            <w:hideMark/>
          </w:tcPr>
          <w:p w14:paraId="70A67794" w14:textId="77777777" w:rsidR="005B1647" w:rsidRPr="00E9527A" w:rsidRDefault="005B1647" w:rsidP="005B1647">
            <w:pPr>
              <w:pStyle w:val="Tabell"/>
            </w:pPr>
            <w:r w:rsidRPr="00E9527A">
              <w:t>AB Göta Kanalbolag</w:t>
            </w:r>
          </w:p>
        </w:tc>
        <w:tc>
          <w:tcPr>
            <w:tcW w:w="406" w:type="pct"/>
            <w:noWrap/>
            <w:hideMark/>
          </w:tcPr>
          <w:p w14:paraId="3D4665F9" w14:textId="77777777" w:rsidR="005B1647" w:rsidRPr="00E9527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9527A">
              <w:t>0</w:t>
            </w:r>
          </w:p>
        </w:tc>
        <w:tc>
          <w:tcPr>
            <w:tcW w:w="406" w:type="pct"/>
            <w:noWrap/>
            <w:hideMark/>
          </w:tcPr>
          <w:p w14:paraId="50C2C903" w14:textId="77777777" w:rsidR="005B1647" w:rsidRPr="00E9527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9527A">
              <w:t>0</w:t>
            </w:r>
          </w:p>
        </w:tc>
      </w:tr>
      <w:tr w:rsidR="00155607" w14:paraId="6EA6CBCE" w14:textId="77777777" w:rsidTr="007E5169">
        <w:trPr>
          <w:trHeight w:val="255"/>
        </w:trPr>
        <w:tc>
          <w:tcPr>
            <w:cnfStyle w:val="001000000000" w:firstRow="0" w:lastRow="0" w:firstColumn="1" w:lastColumn="0" w:oddVBand="0" w:evenVBand="0" w:oddHBand="0" w:evenHBand="0" w:firstRowFirstColumn="0" w:firstRowLastColumn="0" w:lastRowFirstColumn="0" w:lastRowLastColumn="0"/>
            <w:tcW w:w="4189" w:type="pct"/>
            <w:noWrap/>
            <w:hideMark/>
          </w:tcPr>
          <w:p w14:paraId="1950EA3A" w14:textId="77777777" w:rsidR="005B1647" w:rsidRPr="00E9527A" w:rsidRDefault="005B1647" w:rsidP="005B1647">
            <w:pPr>
              <w:pStyle w:val="Tabell"/>
            </w:pPr>
            <w:r w:rsidRPr="00E9527A">
              <w:t>Svenska spel AB</w:t>
            </w:r>
          </w:p>
        </w:tc>
        <w:tc>
          <w:tcPr>
            <w:tcW w:w="406" w:type="pct"/>
            <w:noWrap/>
            <w:hideMark/>
          </w:tcPr>
          <w:p w14:paraId="5036729C" w14:textId="77777777" w:rsidR="005B1647" w:rsidRPr="00E9527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9527A">
              <w:t xml:space="preserve"> - </w:t>
            </w:r>
          </w:p>
        </w:tc>
        <w:tc>
          <w:tcPr>
            <w:tcW w:w="406" w:type="pct"/>
            <w:noWrap/>
            <w:hideMark/>
          </w:tcPr>
          <w:p w14:paraId="53D7A5B5" w14:textId="77777777" w:rsidR="005B1647" w:rsidRPr="00E9527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9527A">
              <w:t xml:space="preserve"> - </w:t>
            </w:r>
          </w:p>
        </w:tc>
      </w:tr>
      <w:tr w:rsidR="00155607" w14:paraId="0FE59786" w14:textId="77777777" w:rsidTr="007E5169">
        <w:trPr>
          <w:trHeight w:val="255"/>
        </w:trPr>
        <w:tc>
          <w:tcPr>
            <w:cnfStyle w:val="001000000000" w:firstRow="0" w:lastRow="0" w:firstColumn="1" w:lastColumn="0" w:oddVBand="0" w:evenVBand="0" w:oddHBand="0" w:evenHBand="0" w:firstRowFirstColumn="0" w:firstRowLastColumn="0" w:lastRowFirstColumn="0" w:lastRowLastColumn="0"/>
            <w:tcW w:w="4189" w:type="pct"/>
            <w:noWrap/>
            <w:hideMark/>
          </w:tcPr>
          <w:p w14:paraId="0FBD0CFC" w14:textId="77777777" w:rsidR="005B1647" w:rsidRPr="00E9527A" w:rsidRDefault="005B1647" w:rsidP="005B1647">
            <w:pPr>
              <w:pStyle w:val="Tabell"/>
            </w:pPr>
            <w:r w:rsidRPr="00E9527A">
              <w:t>Swedesurvey AB</w:t>
            </w:r>
          </w:p>
        </w:tc>
        <w:tc>
          <w:tcPr>
            <w:tcW w:w="406" w:type="pct"/>
            <w:noWrap/>
            <w:hideMark/>
          </w:tcPr>
          <w:p w14:paraId="62A7CD67" w14:textId="77777777" w:rsidR="005B1647" w:rsidRPr="00E9527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9527A">
              <w:t xml:space="preserve"> - </w:t>
            </w:r>
          </w:p>
        </w:tc>
        <w:tc>
          <w:tcPr>
            <w:tcW w:w="406" w:type="pct"/>
            <w:noWrap/>
            <w:hideMark/>
          </w:tcPr>
          <w:p w14:paraId="5A7FC88D" w14:textId="77777777" w:rsidR="005B1647" w:rsidRPr="00E9527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9527A">
              <w:t>-2</w:t>
            </w:r>
          </w:p>
        </w:tc>
      </w:tr>
      <w:tr w:rsidR="00155607" w14:paraId="75F2AE18" w14:textId="77777777" w:rsidTr="007E5169">
        <w:trPr>
          <w:trHeight w:val="255"/>
        </w:trPr>
        <w:tc>
          <w:tcPr>
            <w:cnfStyle w:val="001000000000" w:firstRow="0" w:lastRow="0" w:firstColumn="1" w:lastColumn="0" w:oddVBand="0" w:evenVBand="0" w:oddHBand="0" w:evenHBand="0" w:firstRowFirstColumn="0" w:firstRowLastColumn="0" w:lastRowFirstColumn="0" w:lastRowLastColumn="0"/>
            <w:tcW w:w="4189" w:type="pct"/>
            <w:noWrap/>
            <w:hideMark/>
          </w:tcPr>
          <w:p w14:paraId="1EE78B83" w14:textId="77777777" w:rsidR="005B1647" w:rsidRPr="00E9527A" w:rsidRDefault="005B1647" w:rsidP="005B1647">
            <w:pPr>
              <w:pStyle w:val="Tabell"/>
            </w:pPr>
            <w:r w:rsidRPr="00E9527A">
              <w:t>Voksenåsen A/S</w:t>
            </w:r>
          </w:p>
        </w:tc>
        <w:tc>
          <w:tcPr>
            <w:tcW w:w="406" w:type="pct"/>
            <w:noWrap/>
            <w:hideMark/>
          </w:tcPr>
          <w:p w14:paraId="33DFE7FF" w14:textId="77777777" w:rsidR="005B1647" w:rsidRPr="00E9527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9527A">
              <w:t>-2</w:t>
            </w:r>
          </w:p>
        </w:tc>
        <w:tc>
          <w:tcPr>
            <w:tcW w:w="406" w:type="pct"/>
            <w:noWrap/>
            <w:hideMark/>
          </w:tcPr>
          <w:p w14:paraId="2FD3FF73" w14:textId="77777777" w:rsidR="005B1647" w:rsidRPr="00E9527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9527A">
              <w:t>0</w:t>
            </w:r>
          </w:p>
        </w:tc>
      </w:tr>
      <w:tr w:rsidR="00155607" w14:paraId="7A0DB451" w14:textId="77777777" w:rsidTr="007E5169">
        <w:trPr>
          <w:trHeight w:val="255"/>
        </w:trPr>
        <w:tc>
          <w:tcPr>
            <w:cnfStyle w:val="001000000000" w:firstRow="0" w:lastRow="0" w:firstColumn="1" w:lastColumn="0" w:oddVBand="0" w:evenVBand="0" w:oddHBand="0" w:evenHBand="0" w:firstRowFirstColumn="0" w:firstRowLastColumn="0" w:lastRowFirstColumn="0" w:lastRowLastColumn="0"/>
            <w:tcW w:w="4189" w:type="pct"/>
            <w:noWrap/>
            <w:hideMark/>
          </w:tcPr>
          <w:p w14:paraId="3A87FDDE" w14:textId="77777777" w:rsidR="005B1647" w:rsidRPr="00E9527A" w:rsidRDefault="005B1647" w:rsidP="005B1647">
            <w:pPr>
              <w:pStyle w:val="Tabell"/>
            </w:pPr>
            <w:r w:rsidRPr="00E9527A">
              <w:t>Miljömärkning Sverige AB</w:t>
            </w:r>
          </w:p>
        </w:tc>
        <w:tc>
          <w:tcPr>
            <w:tcW w:w="406" w:type="pct"/>
            <w:noWrap/>
            <w:hideMark/>
          </w:tcPr>
          <w:p w14:paraId="0E230FE2" w14:textId="77777777" w:rsidR="005B1647" w:rsidRPr="00E9527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9527A">
              <w:t>-3</w:t>
            </w:r>
          </w:p>
        </w:tc>
        <w:tc>
          <w:tcPr>
            <w:tcW w:w="406" w:type="pct"/>
            <w:noWrap/>
            <w:hideMark/>
          </w:tcPr>
          <w:p w14:paraId="72250998" w14:textId="77777777" w:rsidR="005B1647" w:rsidRPr="00E9527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9527A">
              <w:t>-1</w:t>
            </w:r>
          </w:p>
        </w:tc>
      </w:tr>
      <w:tr w:rsidR="00155607" w14:paraId="7ACB9350" w14:textId="77777777" w:rsidTr="007E5169">
        <w:trPr>
          <w:trHeight w:val="255"/>
        </w:trPr>
        <w:tc>
          <w:tcPr>
            <w:cnfStyle w:val="001000000000" w:firstRow="0" w:lastRow="0" w:firstColumn="1" w:lastColumn="0" w:oddVBand="0" w:evenVBand="0" w:oddHBand="0" w:evenHBand="0" w:firstRowFirstColumn="0" w:firstRowLastColumn="0" w:lastRowFirstColumn="0" w:lastRowLastColumn="0"/>
            <w:tcW w:w="4189" w:type="pct"/>
            <w:noWrap/>
            <w:hideMark/>
          </w:tcPr>
          <w:p w14:paraId="74201FD3" w14:textId="77777777" w:rsidR="005B1647" w:rsidRPr="00E9527A" w:rsidRDefault="005B1647" w:rsidP="005B1647">
            <w:pPr>
              <w:pStyle w:val="Tabell"/>
            </w:pPr>
            <w:r w:rsidRPr="00E9527A">
              <w:t>Kungliga Dramatiska Teatern AB</w:t>
            </w:r>
          </w:p>
        </w:tc>
        <w:tc>
          <w:tcPr>
            <w:tcW w:w="406" w:type="pct"/>
            <w:noWrap/>
            <w:hideMark/>
          </w:tcPr>
          <w:p w14:paraId="0F71CFF3" w14:textId="77777777" w:rsidR="005B1647" w:rsidRPr="00E9527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9527A">
              <w:t>-9</w:t>
            </w:r>
          </w:p>
        </w:tc>
        <w:tc>
          <w:tcPr>
            <w:tcW w:w="406" w:type="pct"/>
            <w:noWrap/>
            <w:hideMark/>
          </w:tcPr>
          <w:p w14:paraId="1C435F24" w14:textId="77777777" w:rsidR="005B1647" w:rsidRPr="00E9527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9527A">
              <w:t>-2</w:t>
            </w:r>
          </w:p>
        </w:tc>
      </w:tr>
      <w:tr w:rsidR="00155607" w14:paraId="6EDF690F" w14:textId="77777777" w:rsidTr="007E5169">
        <w:trPr>
          <w:trHeight w:val="255"/>
        </w:trPr>
        <w:tc>
          <w:tcPr>
            <w:cnfStyle w:val="001000000000" w:firstRow="0" w:lastRow="0" w:firstColumn="1" w:lastColumn="0" w:oddVBand="0" w:evenVBand="0" w:oddHBand="0" w:evenHBand="0" w:firstRowFirstColumn="0" w:firstRowLastColumn="0" w:lastRowFirstColumn="0" w:lastRowLastColumn="0"/>
            <w:tcW w:w="4189" w:type="pct"/>
            <w:noWrap/>
            <w:hideMark/>
          </w:tcPr>
          <w:p w14:paraId="731BDC6A" w14:textId="77777777" w:rsidR="005B1647" w:rsidRPr="00E9527A" w:rsidRDefault="005B1647" w:rsidP="005B1647">
            <w:pPr>
              <w:pStyle w:val="Tabell"/>
            </w:pPr>
            <w:r w:rsidRPr="00E9527A">
              <w:t>Vasallen AB</w:t>
            </w:r>
          </w:p>
        </w:tc>
        <w:tc>
          <w:tcPr>
            <w:tcW w:w="406" w:type="pct"/>
            <w:noWrap/>
            <w:hideMark/>
          </w:tcPr>
          <w:p w14:paraId="0EE3BE4E" w14:textId="77777777" w:rsidR="005B1647" w:rsidRPr="00E9527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9527A">
              <w:t>-12</w:t>
            </w:r>
          </w:p>
        </w:tc>
        <w:tc>
          <w:tcPr>
            <w:tcW w:w="406" w:type="pct"/>
            <w:noWrap/>
            <w:hideMark/>
          </w:tcPr>
          <w:p w14:paraId="52086A1C" w14:textId="77777777" w:rsidR="005B1647" w:rsidRPr="00E9527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9527A">
              <w:t>-17</w:t>
            </w:r>
          </w:p>
        </w:tc>
      </w:tr>
      <w:tr w:rsidR="00155607" w14:paraId="0BCE4E2D" w14:textId="77777777" w:rsidTr="007E5169">
        <w:trPr>
          <w:trHeight w:val="255"/>
        </w:trPr>
        <w:tc>
          <w:tcPr>
            <w:cnfStyle w:val="001000000000" w:firstRow="0" w:lastRow="0" w:firstColumn="1" w:lastColumn="0" w:oddVBand="0" w:evenVBand="0" w:oddHBand="0" w:evenHBand="0" w:firstRowFirstColumn="0" w:firstRowLastColumn="0" w:lastRowFirstColumn="0" w:lastRowLastColumn="0"/>
            <w:tcW w:w="4189" w:type="pct"/>
            <w:noWrap/>
            <w:hideMark/>
          </w:tcPr>
          <w:p w14:paraId="2FD7D8C0" w14:textId="77777777" w:rsidR="005B1647" w:rsidRPr="00E9527A" w:rsidRDefault="005B1647" w:rsidP="005B1647">
            <w:pPr>
              <w:pStyle w:val="Tabell"/>
            </w:pPr>
            <w:r w:rsidRPr="00E9527A">
              <w:t>Metria AB</w:t>
            </w:r>
          </w:p>
        </w:tc>
        <w:tc>
          <w:tcPr>
            <w:tcW w:w="406" w:type="pct"/>
            <w:noWrap/>
            <w:hideMark/>
          </w:tcPr>
          <w:p w14:paraId="06A30D7A" w14:textId="77777777" w:rsidR="005B1647" w:rsidRPr="00E9527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9527A">
              <w:t>-19</w:t>
            </w:r>
          </w:p>
        </w:tc>
        <w:tc>
          <w:tcPr>
            <w:tcW w:w="406" w:type="pct"/>
            <w:noWrap/>
            <w:hideMark/>
          </w:tcPr>
          <w:p w14:paraId="3848BEFD" w14:textId="77777777" w:rsidR="005B1647" w:rsidRPr="00E9527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9527A">
              <w:t>-17</w:t>
            </w:r>
          </w:p>
        </w:tc>
      </w:tr>
      <w:tr w:rsidR="00155607" w14:paraId="0499D337" w14:textId="77777777" w:rsidTr="007E5169">
        <w:trPr>
          <w:trHeight w:val="255"/>
        </w:trPr>
        <w:tc>
          <w:tcPr>
            <w:cnfStyle w:val="001000000000" w:firstRow="0" w:lastRow="0" w:firstColumn="1" w:lastColumn="0" w:oddVBand="0" w:evenVBand="0" w:oddHBand="0" w:evenHBand="0" w:firstRowFirstColumn="0" w:firstRowLastColumn="0" w:lastRowFirstColumn="0" w:lastRowLastColumn="0"/>
            <w:tcW w:w="4189" w:type="pct"/>
            <w:noWrap/>
            <w:hideMark/>
          </w:tcPr>
          <w:p w14:paraId="2A015E2D" w14:textId="77777777" w:rsidR="005B1647" w:rsidRPr="00E9527A" w:rsidRDefault="005B1647" w:rsidP="005B1647">
            <w:pPr>
              <w:pStyle w:val="Tabell"/>
            </w:pPr>
            <w:r w:rsidRPr="00E9527A">
              <w:t>Infranord AB</w:t>
            </w:r>
          </w:p>
        </w:tc>
        <w:tc>
          <w:tcPr>
            <w:tcW w:w="406" w:type="pct"/>
            <w:noWrap/>
            <w:hideMark/>
          </w:tcPr>
          <w:p w14:paraId="1186BF2A" w14:textId="77777777" w:rsidR="005B1647" w:rsidRPr="00E9527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9527A">
              <w:t>-57</w:t>
            </w:r>
          </w:p>
        </w:tc>
        <w:tc>
          <w:tcPr>
            <w:tcW w:w="406" w:type="pct"/>
            <w:noWrap/>
            <w:hideMark/>
          </w:tcPr>
          <w:p w14:paraId="7960676D" w14:textId="77777777" w:rsidR="005B1647" w:rsidRPr="00E9527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9527A">
              <w:t>82</w:t>
            </w:r>
          </w:p>
        </w:tc>
      </w:tr>
      <w:tr w:rsidR="00155607" w14:paraId="1C48A7AB" w14:textId="77777777" w:rsidTr="007E5169">
        <w:trPr>
          <w:trHeight w:val="255"/>
        </w:trPr>
        <w:tc>
          <w:tcPr>
            <w:cnfStyle w:val="001000000000" w:firstRow="0" w:lastRow="0" w:firstColumn="1" w:lastColumn="0" w:oddVBand="0" w:evenVBand="0" w:oddHBand="0" w:evenHBand="0" w:firstRowFirstColumn="0" w:firstRowLastColumn="0" w:lastRowFirstColumn="0" w:lastRowLastColumn="0"/>
            <w:tcW w:w="4189" w:type="pct"/>
            <w:noWrap/>
            <w:hideMark/>
          </w:tcPr>
          <w:p w14:paraId="1ED48553" w14:textId="77777777" w:rsidR="005B1647" w:rsidRPr="00E9527A" w:rsidRDefault="005B1647" w:rsidP="005B1647">
            <w:pPr>
              <w:pStyle w:val="Tabell"/>
            </w:pPr>
            <w:r w:rsidRPr="00E9527A">
              <w:t xml:space="preserve">Lernia AB </w:t>
            </w:r>
          </w:p>
        </w:tc>
        <w:tc>
          <w:tcPr>
            <w:tcW w:w="406" w:type="pct"/>
            <w:noWrap/>
            <w:hideMark/>
          </w:tcPr>
          <w:p w14:paraId="5A0B936D" w14:textId="77777777" w:rsidR="005B1647" w:rsidRPr="00E9527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9527A">
              <w:t>-82</w:t>
            </w:r>
          </w:p>
        </w:tc>
        <w:tc>
          <w:tcPr>
            <w:tcW w:w="406" w:type="pct"/>
            <w:noWrap/>
            <w:hideMark/>
          </w:tcPr>
          <w:p w14:paraId="09239804" w14:textId="77777777" w:rsidR="005B1647" w:rsidRPr="00E9527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9527A">
              <w:t>-108</w:t>
            </w:r>
          </w:p>
        </w:tc>
      </w:tr>
      <w:tr w:rsidR="00155607" w14:paraId="2A5517ED" w14:textId="77777777" w:rsidTr="007E5169">
        <w:trPr>
          <w:trHeight w:val="255"/>
        </w:trPr>
        <w:tc>
          <w:tcPr>
            <w:cnfStyle w:val="001000000000" w:firstRow="0" w:lastRow="0" w:firstColumn="1" w:lastColumn="0" w:oddVBand="0" w:evenVBand="0" w:oddHBand="0" w:evenHBand="0" w:firstRowFirstColumn="0" w:firstRowLastColumn="0" w:lastRowFirstColumn="0" w:lastRowLastColumn="0"/>
            <w:tcW w:w="4189" w:type="pct"/>
            <w:noWrap/>
            <w:hideMark/>
          </w:tcPr>
          <w:p w14:paraId="422D0A84" w14:textId="77777777" w:rsidR="005B1647" w:rsidRPr="00E9527A" w:rsidRDefault="005B1647" w:rsidP="005B1647">
            <w:pPr>
              <w:pStyle w:val="Tabell"/>
            </w:pPr>
            <w:r w:rsidRPr="00E9527A">
              <w:t>Apotek Produktion &amp; Laboratorier AB</w:t>
            </w:r>
          </w:p>
        </w:tc>
        <w:tc>
          <w:tcPr>
            <w:tcW w:w="406" w:type="pct"/>
            <w:noWrap/>
            <w:hideMark/>
          </w:tcPr>
          <w:p w14:paraId="54F9400B" w14:textId="77777777" w:rsidR="005B1647" w:rsidRPr="00E9527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9527A">
              <w:t>-83</w:t>
            </w:r>
          </w:p>
        </w:tc>
        <w:tc>
          <w:tcPr>
            <w:tcW w:w="406" w:type="pct"/>
            <w:noWrap/>
            <w:hideMark/>
          </w:tcPr>
          <w:p w14:paraId="791ADAE2" w14:textId="77777777" w:rsidR="005B1647" w:rsidRPr="00E9527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9527A">
              <w:t>-80</w:t>
            </w:r>
          </w:p>
        </w:tc>
      </w:tr>
      <w:tr w:rsidR="00155607" w14:paraId="1D83998B" w14:textId="77777777" w:rsidTr="007E5169">
        <w:trPr>
          <w:trHeight w:val="255"/>
        </w:trPr>
        <w:tc>
          <w:tcPr>
            <w:cnfStyle w:val="001000000000" w:firstRow="0" w:lastRow="0" w:firstColumn="1" w:lastColumn="0" w:oddVBand="0" w:evenVBand="0" w:oddHBand="0" w:evenHBand="0" w:firstRowFirstColumn="0" w:firstRowLastColumn="0" w:lastRowFirstColumn="0" w:lastRowLastColumn="0"/>
            <w:tcW w:w="4189" w:type="pct"/>
            <w:noWrap/>
            <w:hideMark/>
          </w:tcPr>
          <w:p w14:paraId="7B6B7C80" w14:textId="77777777" w:rsidR="005B1647" w:rsidRPr="00E9527A" w:rsidRDefault="005B1647" w:rsidP="005B1647">
            <w:pPr>
              <w:pStyle w:val="Tabell"/>
            </w:pPr>
            <w:r w:rsidRPr="00E9527A">
              <w:t>Green Cargo AB</w:t>
            </w:r>
          </w:p>
        </w:tc>
        <w:tc>
          <w:tcPr>
            <w:tcW w:w="406" w:type="pct"/>
            <w:noWrap/>
            <w:hideMark/>
          </w:tcPr>
          <w:p w14:paraId="659423D9" w14:textId="77777777" w:rsidR="005B1647" w:rsidRPr="00E9527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9527A">
              <w:t>-129</w:t>
            </w:r>
          </w:p>
        </w:tc>
        <w:tc>
          <w:tcPr>
            <w:tcW w:w="406" w:type="pct"/>
            <w:noWrap/>
            <w:hideMark/>
          </w:tcPr>
          <w:p w14:paraId="7F3024A7" w14:textId="77777777" w:rsidR="005B1647" w:rsidRPr="00E9527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9527A">
              <w:t>-179</w:t>
            </w:r>
          </w:p>
        </w:tc>
      </w:tr>
      <w:tr w:rsidR="00155607" w14:paraId="5CA6370C" w14:textId="77777777" w:rsidTr="007E5169">
        <w:trPr>
          <w:trHeight w:val="255"/>
        </w:trPr>
        <w:tc>
          <w:tcPr>
            <w:cnfStyle w:val="001000000000" w:firstRow="0" w:lastRow="0" w:firstColumn="1" w:lastColumn="0" w:oddVBand="0" w:evenVBand="0" w:oddHBand="0" w:evenHBand="0" w:firstRowFirstColumn="0" w:firstRowLastColumn="0" w:lastRowFirstColumn="0" w:lastRowLastColumn="0"/>
            <w:tcW w:w="4189" w:type="pct"/>
            <w:noWrap/>
            <w:hideMark/>
          </w:tcPr>
          <w:p w14:paraId="60EC4734" w14:textId="77777777" w:rsidR="005B1647" w:rsidRPr="00E9527A" w:rsidRDefault="005B1647" w:rsidP="005B1647">
            <w:pPr>
              <w:pStyle w:val="Tabell"/>
            </w:pPr>
            <w:r w:rsidRPr="00E9527A">
              <w:t>PostNord AB</w:t>
            </w:r>
          </w:p>
        </w:tc>
        <w:tc>
          <w:tcPr>
            <w:tcW w:w="406" w:type="pct"/>
            <w:noWrap/>
            <w:hideMark/>
          </w:tcPr>
          <w:p w14:paraId="63747054" w14:textId="77777777" w:rsidR="005B1647" w:rsidRPr="00E9527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9527A">
              <w:t>-146</w:t>
            </w:r>
          </w:p>
        </w:tc>
        <w:tc>
          <w:tcPr>
            <w:tcW w:w="406" w:type="pct"/>
            <w:noWrap/>
            <w:hideMark/>
          </w:tcPr>
          <w:p w14:paraId="05062993" w14:textId="77777777" w:rsidR="005B1647" w:rsidRPr="00E9527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9527A">
              <w:t>-648</w:t>
            </w:r>
          </w:p>
        </w:tc>
      </w:tr>
      <w:tr w:rsidR="00155607" w14:paraId="6F9AA11F" w14:textId="77777777" w:rsidTr="007E5169">
        <w:trPr>
          <w:trHeight w:val="255"/>
        </w:trPr>
        <w:tc>
          <w:tcPr>
            <w:cnfStyle w:val="001000000000" w:firstRow="0" w:lastRow="0" w:firstColumn="1" w:lastColumn="0" w:oddVBand="0" w:evenVBand="0" w:oddHBand="0" w:evenHBand="0" w:firstRowFirstColumn="0" w:firstRowLastColumn="0" w:lastRowFirstColumn="0" w:lastRowLastColumn="0"/>
            <w:tcW w:w="4189" w:type="pct"/>
            <w:noWrap/>
            <w:hideMark/>
          </w:tcPr>
          <w:p w14:paraId="559674A8" w14:textId="77777777" w:rsidR="005B1647" w:rsidRPr="00E9527A" w:rsidRDefault="005B1647" w:rsidP="005B1647">
            <w:pPr>
              <w:pStyle w:val="Tabell"/>
              <w:rPr>
                <w:b/>
                <w:bCs/>
              </w:rPr>
            </w:pPr>
            <w:r w:rsidRPr="00E9527A">
              <w:rPr>
                <w:b/>
                <w:bCs/>
              </w:rPr>
              <w:t>Summa Kammarkollegiet</w:t>
            </w:r>
          </w:p>
        </w:tc>
        <w:tc>
          <w:tcPr>
            <w:tcW w:w="406" w:type="pct"/>
            <w:noWrap/>
            <w:hideMark/>
          </w:tcPr>
          <w:p w14:paraId="08063776" w14:textId="77777777" w:rsidR="005B1647" w:rsidRPr="00E9527A"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E9527A">
              <w:rPr>
                <w:b/>
                <w:bCs/>
              </w:rPr>
              <w:t>39 033</w:t>
            </w:r>
          </w:p>
        </w:tc>
        <w:tc>
          <w:tcPr>
            <w:tcW w:w="406" w:type="pct"/>
            <w:noWrap/>
            <w:hideMark/>
          </w:tcPr>
          <w:p w14:paraId="718A68F4" w14:textId="77777777" w:rsidR="005B1647" w:rsidRPr="00E9527A"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E9527A">
              <w:rPr>
                <w:b/>
                <w:bCs/>
              </w:rPr>
              <w:t>30 940</w:t>
            </w:r>
          </w:p>
        </w:tc>
      </w:tr>
      <w:tr w:rsidR="00155607" w14:paraId="1A241355" w14:textId="77777777" w:rsidTr="007E5169">
        <w:trPr>
          <w:trHeight w:val="255"/>
        </w:trPr>
        <w:tc>
          <w:tcPr>
            <w:cnfStyle w:val="001000000000" w:firstRow="0" w:lastRow="0" w:firstColumn="1" w:lastColumn="0" w:oddVBand="0" w:evenVBand="0" w:oddHBand="0" w:evenHBand="0" w:firstRowFirstColumn="0" w:firstRowLastColumn="0" w:lastRowFirstColumn="0" w:lastRowLastColumn="0"/>
            <w:tcW w:w="4189" w:type="pct"/>
            <w:noWrap/>
            <w:hideMark/>
          </w:tcPr>
          <w:p w14:paraId="6DB1E5D4" w14:textId="77777777" w:rsidR="005B1647" w:rsidRPr="00E9527A" w:rsidRDefault="005B1647" w:rsidP="005B1647">
            <w:pPr>
              <w:pStyle w:val="Tabell"/>
              <w:rPr>
                <w:i/>
                <w:iCs/>
              </w:rPr>
            </w:pPr>
            <w:r w:rsidRPr="00E9527A">
              <w:rPr>
                <w:i/>
                <w:iCs/>
              </w:rPr>
              <w:t>Affärsverk</w:t>
            </w:r>
          </w:p>
        </w:tc>
        <w:tc>
          <w:tcPr>
            <w:tcW w:w="406" w:type="pct"/>
            <w:noWrap/>
            <w:hideMark/>
          </w:tcPr>
          <w:p w14:paraId="5CCAE176" w14:textId="77777777" w:rsidR="005B1647" w:rsidRPr="00E9527A"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p>
        </w:tc>
        <w:tc>
          <w:tcPr>
            <w:tcW w:w="406" w:type="pct"/>
            <w:noWrap/>
            <w:hideMark/>
          </w:tcPr>
          <w:p w14:paraId="6E3857FC" w14:textId="77777777" w:rsidR="005B1647" w:rsidRPr="00E9527A"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r>
      <w:tr w:rsidR="00155607" w14:paraId="75065B19" w14:textId="77777777" w:rsidTr="007E5169">
        <w:trPr>
          <w:trHeight w:val="255"/>
        </w:trPr>
        <w:tc>
          <w:tcPr>
            <w:cnfStyle w:val="001000000000" w:firstRow="0" w:lastRow="0" w:firstColumn="1" w:lastColumn="0" w:oddVBand="0" w:evenVBand="0" w:oddHBand="0" w:evenHBand="0" w:firstRowFirstColumn="0" w:firstRowLastColumn="0" w:lastRowFirstColumn="0" w:lastRowLastColumn="0"/>
            <w:tcW w:w="4189" w:type="pct"/>
            <w:noWrap/>
            <w:hideMark/>
          </w:tcPr>
          <w:p w14:paraId="11A1D676" w14:textId="77777777" w:rsidR="005B1647" w:rsidRPr="00E9527A" w:rsidRDefault="005B1647" w:rsidP="005B1647">
            <w:pPr>
              <w:pStyle w:val="Tabell"/>
            </w:pPr>
            <w:r w:rsidRPr="00E9527A">
              <w:t>Luftfartsverket - LFV Holding AB</w:t>
            </w:r>
          </w:p>
        </w:tc>
        <w:tc>
          <w:tcPr>
            <w:tcW w:w="406" w:type="pct"/>
            <w:noWrap/>
            <w:hideMark/>
          </w:tcPr>
          <w:p w14:paraId="08AD315C" w14:textId="77777777" w:rsidR="005B1647" w:rsidRPr="00E9527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9527A">
              <w:t>22</w:t>
            </w:r>
          </w:p>
        </w:tc>
        <w:tc>
          <w:tcPr>
            <w:tcW w:w="406" w:type="pct"/>
            <w:noWrap/>
            <w:hideMark/>
          </w:tcPr>
          <w:p w14:paraId="774B3B49" w14:textId="77777777" w:rsidR="005B1647" w:rsidRPr="00E9527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9527A">
              <w:t>40</w:t>
            </w:r>
          </w:p>
        </w:tc>
      </w:tr>
      <w:tr w:rsidR="00155607" w14:paraId="0FE1C944" w14:textId="77777777" w:rsidTr="007E5169">
        <w:trPr>
          <w:trHeight w:val="300"/>
        </w:trPr>
        <w:tc>
          <w:tcPr>
            <w:cnfStyle w:val="001000000000" w:firstRow="0" w:lastRow="0" w:firstColumn="1" w:lastColumn="0" w:oddVBand="0" w:evenVBand="0" w:oddHBand="0" w:evenHBand="0" w:firstRowFirstColumn="0" w:firstRowLastColumn="0" w:lastRowFirstColumn="0" w:lastRowLastColumn="0"/>
            <w:tcW w:w="4189" w:type="pct"/>
            <w:hideMark/>
          </w:tcPr>
          <w:p w14:paraId="3677B7DB" w14:textId="77777777" w:rsidR="005B1647" w:rsidRPr="00E9527A" w:rsidRDefault="005B1647" w:rsidP="005B1647">
            <w:pPr>
              <w:pStyle w:val="Tabell"/>
            </w:pPr>
            <w:r w:rsidRPr="00E9527A">
              <w:t>Svenska kraftnät - Svenska Kraftnät Gasturbiner AB</w:t>
            </w:r>
          </w:p>
        </w:tc>
        <w:tc>
          <w:tcPr>
            <w:tcW w:w="406" w:type="pct"/>
            <w:noWrap/>
            <w:hideMark/>
          </w:tcPr>
          <w:p w14:paraId="29D5256D" w14:textId="77777777" w:rsidR="005B1647" w:rsidRPr="00E9527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9527A">
              <w:t>15</w:t>
            </w:r>
          </w:p>
        </w:tc>
        <w:tc>
          <w:tcPr>
            <w:tcW w:w="406" w:type="pct"/>
            <w:noWrap/>
            <w:hideMark/>
          </w:tcPr>
          <w:p w14:paraId="71098A68" w14:textId="77777777" w:rsidR="005B1647" w:rsidRPr="00E9527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9527A">
              <w:t>13</w:t>
            </w:r>
          </w:p>
        </w:tc>
      </w:tr>
      <w:tr w:rsidR="00155607" w14:paraId="63F300DB" w14:textId="77777777" w:rsidTr="007E5169">
        <w:trPr>
          <w:trHeight w:val="255"/>
        </w:trPr>
        <w:tc>
          <w:tcPr>
            <w:cnfStyle w:val="001000000000" w:firstRow="0" w:lastRow="0" w:firstColumn="1" w:lastColumn="0" w:oddVBand="0" w:evenVBand="0" w:oddHBand="0" w:evenHBand="0" w:firstRowFirstColumn="0" w:firstRowLastColumn="0" w:lastRowFirstColumn="0" w:lastRowLastColumn="0"/>
            <w:tcW w:w="4189" w:type="pct"/>
            <w:noWrap/>
            <w:hideMark/>
          </w:tcPr>
          <w:p w14:paraId="708898F4" w14:textId="77777777" w:rsidR="005B1647" w:rsidRPr="00E9527A" w:rsidRDefault="005B1647" w:rsidP="005B1647">
            <w:pPr>
              <w:pStyle w:val="Tabell"/>
            </w:pPr>
            <w:r w:rsidRPr="00E9527A">
              <w:t>Sjöfartsverket - Sjöfartsverket Holding AB</w:t>
            </w:r>
          </w:p>
        </w:tc>
        <w:tc>
          <w:tcPr>
            <w:tcW w:w="406" w:type="pct"/>
            <w:noWrap/>
            <w:hideMark/>
          </w:tcPr>
          <w:p w14:paraId="4360C22D" w14:textId="77777777" w:rsidR="005B1647" w:rsidRPr="00E9527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9527A">
              <w:t>-12</w:t>
            </w:r>
          </w:p>
        </w:tc>
        <w:tc>
          <w:tcPr>
            <w:tcW w:w="406" w:type="pct"/>
            <w:noWrap/>
            <w:hideMark/>
          </w:tcPr>
          <w:p w14:paraId="720603CC" w14:textId="77777777" w:rsidR="005B1647" w:rsidRPr="00E9527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9527A">
              <w:t>3</w:t>
            </w:r>
          </w:p>
        </w:tc>
      </w:tr>
      <w:tr w:rsidR="00155607" w14:paraId="7C74B283" w14:textId="77777777" w:rsidTr="007E5169">
        <w:trPr>
          <w:trHeight w:val="255"/>
        </w:trPr>
        <w:tc>
          <w:tcPr>
            <w:cnfStyle w:val="001000000000" w:firstRow="0" w:lastRow="0" w:firstColumn="1" w:lastColumn="0" w:oddVBand="0" w:evenVBand="0" w:oddHBand="0" w:evenHBand="0" w:firstRowFirstColumn="0" w:firstRowLastColumn="0" w:lastRowFirstColumn="0" w:lastRowLastColumn="0"/>
            <w:tcW w:w="4189" w:type="pct"/>
            <w:noWrap/>
            <w:hideMark/>
          </w:tcPr>
          <w:p w14:paraId="311FB038" w14:textId="77777777" w:rsidR="005B1647" w:rsidRPr="00E9527A" w:rsidRDefault="005B1647" w:rsidP="005B1647">
            <w:pPr>
              <w:pStyle w:val="Tabell"/>
            </w:pPr>
            <w:r w:rsidRPr="00E9527A">
              <w:t>Övriga myndigheter</w:t>
            </w:r>
          </w:p>
        </w:tc>
        <w:tc>
          <w:tcPr>
            <w:tcW w:w="406" w:type="pct"/>
            <w:noWrap/>
            <w:hideMark/>
          </w:tcPr>
          <w:p w14:paraId="27B8274B" w14:textId="77777777" w:rsidR="005B1647" w:rsidRPr="00E9527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9527A">
              <w:t>48</w:t>
            </w:r>
          </w:p>
        </w:tc>
        <w:tc>
          <w:tcPr>
            <w:tcW w:w="406" w:type="pct"/>
            <w:noWrap/>
            <w:hideMark/>
          </w:tcPr>
          <w:p w14:paraId="5EC81EA4" w14:textId="77777777" w:rsidR="005B1647" w:rsidRPr="00E9527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9527A">
              <w:t>59</w:t>
            </w:r>
          </w:p>
        </w:tc>
      </w:tr>
      <w:tr w:rsidR="00155607" w14:paraId="23F14D71" w14:textId="77777777" w:rsidTr="007E5169">
        <w:trPr>
          <w:trHeight w:val="99"/>
        </w:trPr>
        <w:tc>
          <w:tcPr>
            <w:cnfStyle w:val="001000000000" w:firstRow="0" w:lastRow="0" w:firstColumn="1" w:lastColumn="0" w:oddVBand="0" w:evenVBand="0" w:oddHBand="0" w:evenHBand="0" w:firstRowFirstColumn="0" w:firstRowLastColumn="0" w:lastRowFirstColumn="0" w:lastRowLastColumn="0"/>
            <w:tcW w:w="4189" w:type="pct"/>
            <w:hideMark/>
          </w:tcPr>
          <w:p w14:paraId="162B07DE" w14:textId="77777777" w:rsidR="005B1647" w:rsidRPr="00E9527A" w:rsidRDefault="005B1647" w:rsidP="005B1647">
            <w:pPr>
              <w:pStyle w:val="Tabell"/>
              <w:rPr>
                <w:b/>
                <w:bCs/>
              </w:rPr>
            </w:pPr>
            <w:r w:rsidRPr="00E9527A">
              <w:rPr>
                <w:b/>
                <w:bCs/>
              </w:rPr>
              <w:t>Summa resultat från andelar i företag med bestämmande statligt inflytande</w:t>
            </w:r>
          </w:p>
        </w:tc>
        <w:tc>
          <w:tcPr>
            <w:tcW w:w="406" w:type="pct"/>
            <w:noWrap/>
            <w:hideMark/>
          </w:tcPr>
          <w:p w14:paraId="0BD98620" w14:textId="77777777" w:rsidR="005B1647" w:rsidRPr="00E9527A"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E9527A">
              <w:rPr>
                <w:b/>
                <w:bCs/>
              </w:rPr>
              <w:t>39 106</w:t>
            </w:r>
          </w:p>
        </w:tc>
        <w:tc>
          <w:tcPr>
            <w:tcW w:w="406" w:type="pct"/>
            <w:noWrap/>
            <w:hideMark/>
          </w:tcPr>
          <w:p w14:paraId="32FB2F20" w14:textId="77777777" w:rsidR="005B1647" w:rsidRPr="00E9527A"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E9527A">
              <w:rPr>
                <w:b/>
                <w:bCs/>
              </w:rPr>
              <w:t>31 055</w:t>
            </w:r>
          </w:p>
        </w:tc>
      </w:tr>
      <w:tr w:rsidR="00155607" w14:paraId="7B34B9A5" w14:textId="77777777" w:rsidTr="007E5169">
        <w:trPr>
          <w:trHeight w:val="283"/>
        </w:trPr>
        <w:tc>
          <w:tcPr>
            <w:cnfStyle w:val="001000000000" w:firstRow="0" w:lastRow="0" w:firstColumn="1" w:lastColumn="0" w:oddVBand="0" w:evenVBand="0" w:oddHBand="0" w:evenHBand="0" w:firstRowFirstColumn="0" w:firstRowLastColumn="0" w:lastRowFirstColumn="0" w:lastRowLastColumn="0"/>
            <w:tcW w:w="4189" w:type="pct"/>
            <w:hideMark/>
          </w:tcPr>
          <w:p w14:paraId="3152DBAB" w14:textId="77777777" w:rsidR="005B1647" w:rsidRPr="00E9527A" w:rsidRDefault="005B1647" w:rsidP="005B1647">
            <w:pPr>
              <w:pStyle w:val="Tabell"/>
              <w:rPr>
                <w:b/>
                <w:bCs/>
              </w:rPr>
            </w:pPr>
            <w:r w:rsidRPr="00E9527A">
              <w:rPr>
                <w:b/>
                <w:bCs/>
              </w:rPr>
              <w:lastRenderedPageBreak/>
              <w:t>Resultat från andelar i företag med väsentligt statligt inflytande</w:t>
            </w:r>
          </w:p>
        </w:tc>
        <w:tc>
          <w:tcPr>
            <w:tcW w:w="406" w:type="pct"/>
            <w:noWrap/>
            <w:hideMark/>
          </w:tcPr>
          <w:p w14:paraId="52C1F9AD" w14:textId="77777777" w:rsidR="005B1647" w:rsidRPr="00E9527A"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p>
        </w:tc>
        <w:tc>
          <w:tcPr>
            <w:tcW w:w="406" w:type="pct"/>
            <w:noWrap/>
            <w:hideMark/>
          </w:tcPr>
          <w:p w14:paraId="7694316B" w14:textId="77777777" w:rsidR="005B1647" w:rsidRPr="00E9527A"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p>
        </w:tc>
      </w:tr>
      <w:tr w:rsidR="00155607" w14:paraId="30C2E7BA" w14:textId="77777777" w:rsidTr="007E5169">
        <w:trPr>
          <w:trHeight w:val="255"/>
        </w:trPr>
        <w:tc>
          <w:tcPr>
            <w:cnfStyle w:val="001000000000" w:firstRow="0" w:lastRow="0" w:firstColumn="1" w:lastColumn="0" w:oddVBand="0" w:evenVBand="0" w:oddHBand="0" w:evenHBand="0" w:firstRowFirstColumn="0" w:firstRowLastColumn="0" w:lastRowFirstColumn="0" w:lastRowLastColumn="0"/>
            <w:tcW w:w="4189" w:type="pct"/>
            <w:noWrap/>
            <w:hideMark/>
          </w:tcPr>
          <w:p w14:paraId="54E9AF1D" w14:textId="77777777" w:rsidR="005B1647" w:rsidRPr="00E9527A" w:rsidRDefault="005B1647" w:rsidP="005B1647">
            <w:pPr>
              <w:pStyle w:val="Tabell"/>
            </w:pPr>
            <w:r w:rsidRPr="00E9527A">
              <w:t>Telia Company AB</w:t>
            </w:r>
          </w:p>
        </w:tc>
        <w:tc>
          <w:tcPr>
            <w:tcW w:w="406" w:type="pct"/>
            <w:noWrap/>
            <w:hideMark/>
          </w:tcPr>
          <w:p w14:paraId="23EFDA22" w14:textId="77777777" w:rsidR="005B1647" w:rsidRPr="00E9527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9527A">
              <w:t>2 783</w:t>
            </w:r>
          </w:p>
        </w:tc>
        <w:tc>
          <w:tcPr>
            <w:tcW w:w="406" w:type="pct"/>
            <w:noWrap/>
            <w:hideMark/>
          </w:tcPr>
          <w:p w14:paraId="439001B9" w14:textId="77777777" w:rsidR="005B1647" w:rsidRPr="00E9527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9527A">
              <w:t>1 212</w:t>
            </w:r>
          </w:p>
        </w:tc>
      </w:tr>
      <w:tr w:rsidR="00155607" w14:paraId="40409CEB" w14:textId="77777777" w:rsidTr="007E5169">
        <w:trPr>
          <w:trHeight w:val="255"/>
        </w:trPr>
        <w:tc>
          <w:tcPr>
            <w:cnfStyle w:val="001000000000" w:firstRow="0" w:lastRow="0" w:firstColumn="1" w:lastColumn="0" w:oddVBand="0" w:evenVBand="0" w:oddHBand="0" w:evenHBand="0" w:firstRowFirstColumn="0" w:firstRowLastColumn="0" w:lastRowFirstColumn="0" w:lastRowLastColumn="0"/>
            <w:tcW w:w="4189" w:type="pct"/>
            <w:noWrap/>
            <w:hideMark/>
          </w:tcPr>
          <w:p w14:paraId="1BC1DEA5" w14:textId="77777777" w:rsidR="005B1647" w:rsidRPr="00E9527A" w:rsidRDefault="005B1647" w:rsidP="005B1647">
            <w:pPr>
              <w:pStyle w:val="Tabell"/>
            </w:pPr>
            <w:r w:rsidRPr="00E9527A">
              <w:t>Nordiska Investeringsbanken NIB</w:t>
            </w:r>
          </w:p>
        </w:tc>
        <w:tc>
          <w:tcPr>
            <w:tcW w:w="406" w:type="pct"/>
            <w:noWrap/>
            <w:hideMark/>
          </w:tcPr>
          <w:p w14:paraId="77871B48" w14:textId="77777777" w:rsidR="005B1647" w:rsidRPr="00E9527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9527A">
              <w:t>602</w:t>
            </w:r>
          </w:p>
        </w:tc>
        <w:tc>
          <w:tcPr>
            <w:tcW w:w="406" w:type="pct"/>
            <w:noWrap/>
            <w:hideMark/>
          </w:tcPr>
          <w:p w14:paraId="152E93F7" w14:textId="77777777" w:rsidR="005B1647" w:rsidRPr="00E9527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9527A">
              <w:t>633</w:t>
            </w:r>
          </w:p>
        </w:tc>
      </w:tr>
      <w:tr w:rsidR="00155607" w14:paraId="09D0AEC1" w14:textId="77777777" w:rsidTr="007E5169">
        <w:trPr>
          <w:trHeight w:val="255"/>
        </w:trPr>
        <w:tc>
          <w:tcPr>
            <w:cnfStyle w:val="001000000000" w:firstRow="0" w:lastRow="0" w:firstColumn="1" w:lastColumn="0" w:oddVBand="0" w:evenVBand="0" w:oddHBand="0" w:evenHBand="0" w:firstRowFirstColumn="0" w:firstRowLastColumn="0" w:lastRowFirstColumn="0" w:lastRowLastColumn="0"/>
            <w:tcW w:w="4189" w:type="pct"/>
            <w:noWrap/>
            <w:hideMark/>
          </w:tcPr>
          <w:p w14:paraId="127CF9DB" w14:textId="77777777" w:rsidR="005B1647" w:rsidRPr="00E9527A" w:rsidRDefault="005B1647" w:rsidP="005B1647">
            <w:pPr>
              <w:pStyle w:val="Tabell"/>
            </w:pPr>
            <w:r w:rsidRPr="00E9527A">
              <w:t>SOS Alarm Sverige AB (SOSAB)</w:t>
            </w:r>
          </w:p>
        </w:tc>
        <w:tc>
          <w:tcPr>
            <w:tcW w:w="406" w:type="pct"/>
            <w:noWrap/>
            <w:hideMark/>
          </w:tcPr>
          <w:p w14:paraId="5F89F5B0" w14:textId="77777777" w:rsidR="005B1647" w:rsidRPr="00E9527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9527A">
              <w:t>13</w:t>
            </w:r>
          </w:p>
        </w:tc>
        <w:tc>
          <w:tcPr>
            <w:tcW w:w="406" w:type="pct"/>
            <w:noWrap/>
            <w:hideMark/>
          </w:tcPr>
          <w:p w14:paraId="4AA34471" w14:textId="77777777" w:rsidR="005B1647" w:rsidRPr="00E9527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9527A">
              <w:t>32</w:t>
            </w:r>
          </w:p>
        </w:tc>
      </w:tr>
      <w:tr w:rsidR="00155607" w14:paraId="25CCCB40" w14:textId="77777777" w:rsidTr="007E5169">
        <w:trPr>
          <w:trHeight w:val="255"/>
        </w:trPr>
        <w:tc>
          <w:tcPr>
            <w:cnfStyle w:val="001000000000" w:firstRow="0" w:lastRow="0" w:firstColumn="1" w:lastColumn="0" w:oddVBand="0" w:evenVBand="0" w:oddHBand="0" w:evenHBand="0" w:firstRowFirstColumn="0" w:firstRowLastColumn="0" w:lastRowFirstColumn="0" w:lastRowLastColumn="0"/>
            <w:tcW w:w="4189" w:type="pct"/>
            <w:noWrap/>
            <w:hideMark/>
          </w:tcPr>
          <w:p w14:paraId="4156FA04" w14:textId="77777777" w:rsidR="005B1647" w:rsidRPr="00E9527A" w:rsidRDefault="005B1647" w:rsidP="005B1647">
            <w:pPr>
              <w:pStyle w:val="Tabell"/>
            </w:pPr>
            <w:r w:rsidRPr="00E9527A">
              <w:t>Sweden House</w:t>
            </w:r>
          </w:p>
        </w:tc>
        <w:tc>
          <w:tcPr>
            <w:tcW w:w="406" w:type="pct"/>
            <w:noWrap/>
            <w:hideMark/>
          </w:tcPr>
          <w:p w14:paraId="40C243CB" w14:textId="77777777" w:rsidR="005B1647" w:rsidRPr="00E9527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9527A">
              <w:t>2</w:t>
            </w:r>
          </w:p>
        </w:tc>
        <w:tc>
          <w:tcPr>
            <w:tcW w:w="406" w:type="pct"/>
            <w:noWrap/>
            <w:hideMark/>
          </w:tcPr>
          <w:p w14:paraId="77AFA280" w14:textId="77777777" w:rsidR="005B1647" w:rsidRPr="00E9527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9527A">
              <w:t>1</w:t>
            </w:r>
          </w:p>
        </w:tc>
      </w:tr>
      <w:tr w:rsidR="00155607" w14:paraId="3C9E2560" w14:textId="77777777" w:rsidTr="007E5169">
        <w:trPr>
          <w:trHeight w:val="255"/>
        </w:trPr>
        <w:tc>
          <w:tcPr>
            <w:cnfStyle w:val="001000000000" w:firstRow="0" w:lastRow="0" w:firstColumn="1" w:lastColumn="0" w:oddVBand="0" w:evenVBand="0" w:oddHBand="0" w:evenHBand="0" w:firstRowFirstColumn="0" w:firstRowLastColumn="0" w:lastRowFirstColumn="0" w:lastRowLastColumn="0"/>
            <w:tcW w:w="4189" w:type="pct"/>
            <w:noWrap/>
            <w:hideMark/>
          </w:tcPr>
          <w:p w14:paraId="3EF5EA16" w14:textId="77777777" w:rsidR="005B1647" w:rsidRPr="00E9527A" w:rsidRDefault="005B1647" w:rsidP="005B1647">
            <w:pPr>
              <w:pStyle w:val="Tabell"/>
            </w:pPr>
            <w:r w:rsidRPr="00E9527A">
              <w:t>AB Bostadsgaranti</w:t>
            </w:r>
          </w:p>
        </w:tc>
        <w:tc>
          <w:tcPr>
            <w:tcW w:w="406" w:type="pct"/>
            <w:noWrap/>
            <w:hideMark/>
          </w:tcPr>
          <w:p w14:paraId="7B221A6A" w14:textId="77777777" w:rsidR="005B1647" w:rsidRPr="00E9527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9527A">
              <w:t>-1</w:t>
            </w:r>
          </w:p>
        </w:tc>
        <w:tc>
          <w:tcPr>
            <w:tcW w:w="406" w:type="pct"/>
            <w:noWrap/>
            <w:hideMark/>
          </w:tcPr>
          <w:p w14:paraId="665C5F33" w14:textId="77777777" w:rsidR="005B1647" w:rsidRPr="00E9527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9527A">
              <w:t>0</w:t>
            </w:r>
          </w:p>
        </w:tc>
      </w:tr>
      <w:tr w:rsidR="00155607" w14:paraId="1A0CA686" w14:textId="77777777" w:rsidTr="007E5169">
        <w:trPr>
          <w:trHeight w:val="255"/>
        </w:trPr>
        <w:tc>
          <w:tcPr>
            <w:cnfStyle w:val="001000000000" w:firstRow="0" w:lastRow="0" w:firstColumn="1" w:lastColumn="0" w:oddVBand="0" w:evenVBand="0" w:oddHBand="0" w:evenHBand="0" w:firstRowFirstColumn="0" w:firstRowLastColumn="0" w:lastRowFirstColumn="0" w:lastRowLastColumn="0"/>
            <w:tcW w:w="4189" w:type="pct"/>
            <w:noWrap/>
            <w:hideMark/>
          </w:tcPr>
          <w:p w14:paraId="6F2C3655" w14:textId="77777777" w:rsidR="005B1647" w:rsidRPr="00E9527A" w:rsidRDefault="005B1647" w:rsidP="005B1647">
            <w:pPr>
              <w:pStyle w:val="Tabell"/>
            </w:pPr>
            <w:r w:rsidRPr="00E9527A">
              <w:t>VisitSweden AB</w:t>
            </w:r>
          </w:p>
        </w:tc>
        <w:tc>
          <w:tcPr>
            <w:tcW w:w="406" w:type="pct"/>
            <w:noWrap/>
            <w:hideMark/>
          </w:tcPr>
          <w:p w14:paraId="0E2D5970" w14:textId="77777777" w:rsidR="005B1647" w:rsidRPr="00E9527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9527A">
              <w:t>-2</w:t>
            </w:r>
          </w:p>
        </w:tc>
        <w:tc>
          <w:tcPr>
            <w:tcW w:w="406" w:type="pct"/>
            <w:noWrap/>
            <w:hideMark/>
          </w:tcPr>
          <w:p w14:paraId="7CCCD4C2" w14:textId="77777777" w:rsidR="005B1647" w:rsidRPr="00E9527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9527A">
              <w:t>0</w:t>
            </w:r>
          </w:p>
        </w:tc>
      </w:tr>
      <w:tr w:rsidR="00155607" w14:paraId="725D2391" w14:textId="77777777" w:rsidTr="007E5169">
        <w:trPr>
          <w:trHeight w:val="255"/>
        </w:trPr>
        <w:tc>
          <w:tcPr>
            <w:cnfStyle w:val="001000000000" w:firstRow="0" w:lastRow="0" w:firstColumn="1" w:lastColumn="0" w:oddVBand="0" w:evenVBand="0" w:oddHBand="0" w:evenHBand="0" w:firstRowFirstColumn="0" w:firstRowLastColumn="0" w:lastRowFirstColumn="0" w:lastRowLastColumn="0"/>
            <w:tcW w:w="4189" w:type="pct"/>
            <w:noWrap/>
            <w:hideMark/>
          </w:tcPr>
          <w:p w14:paraId="09BD4B81" w14:textId="77777777" w:rsidR="005B1647" w:rsidRPr="00E9527A" w:rsidRDefault="005B1647" w:rsidP="005B1647">
            <w:pPr>
              <w:pStyle w:val="Tabell"/>
              <w:rPr>
                <w:i/>
                <w:iCs/>
              </w:rPr>
            </w:pPr>
            <w:r w:rsidRPr="00E9527A">
              <w:rPr>
                <w:i/>
                <w:iCs/>
              </w:rPr>
              <w:t>Affärsverk</w:t>
            </w:r>
          </w:p>
        </w:tc>
        <w:tc>
          <w:tcPr>
            <w:tcW w:w="406" w:type="pct"/>
            <w:noWrap/>
            <w:hideMark/>
          </w:tcPr>
          <w:p w14:paraId="3E063DF9" w14:textId="77777777" w:rsidR="005B1647" w:rsidRPr="00E9527A"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p>
        </w:tc>
        <w:tc>
          <w:tcPr>
            <w:tcW w:w="406" w:type="pct"/>
            <w:noWrap/>
            <w:hideMark/>
          </w:tcPr>
          <w:p w14:paraId="10845672" w14:textId="77777777" w:rsidR="005B1647" w:rsidRPr="00E9527A"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r>
      <w:tr w:rsidR="00155607" w14:paraId="7A2A570D" w14:textId="77777777" w:rsidTr="007E5169">
        <w:trPr>
          <w:trHeight w:val="255"/>
        </w:trPr>
        <w:tc>
          <w:tcPr>
            <w:cnfStyle w:val="001000000000" w:firstRow="0" w:lastRow="0" w:firstColumn="1" w:lastColumn="0" w:oddVBand="0" w:evenVBand="0" w:oddHBand="0" w:evenHBand="0" w:firstRowFirstColumn="0" w:firstRowLastColumn="0" w:lastRowFirstColumn="0" w:lastRowLastColumn="0"/>
            <w:tcW w:w="4189" w:type="pct"/>
            <w:noWrap/>
            <w:hideMark/>
          </w:tcPr>
          <w:p w14:paraId="387A6EF4" w14:textId="77777777" w:rsidR="005B1647" w:rsidRPr="00E9527A" w:rsidRDefault="005B1647" w:rsidP="005B1647">
            <w:pPr>
              <w:pStyle w:val="Tabell"/>
            </w:pPr>
            <w:r w:rsidRPr="00E9527A">
              <w:t>Svenska kraftnät - Nord Pool ASA m.fl.</w:t>
            </w:r>
          </w:p>
        </w:tc>
        <w:tc>
          <w:tcPr>
            <w:tcW w:w="406" w:type="pct"/>
            <w:noWrap/>
            <w:hideMark/>
          </w:tcPr>
          <w:p w14:paraId="4BFF649A" w14:textId="77777777" w:rsidR="005B1647" w:rsidRPr="00E9527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9527A">
              <w:t>7</w:t>
            </w:r>
          </w:p>
        </w:tc>
        <w:tc>
          <w:tcPr>
            <w:tcW w:w="406" w:type="pct"/>
            <w:noWrap/>
            <w:hideMark/>
          </w:tcPr>
          <w:p w14:paraId="1FC3393F" w14:textId="77777777" w:rsidR="005B1647" w:rsidRPr="00E9527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9527A">
              <w:t>34</w:t>
            </w:r>
          </w:p>
        </w:tc>
      </w:tr>
      <w:tr w:rsidR="00155607" w14:paraId="455A84C9" w14:textId="77777777" w:rsidTr="007E5169">
        <w:trPr>
          <w:trHeight w:val="201"/>
        </w:trPr>
        <w:tc>
          <w:tcPr>
            <w:cnfStyle w:val="001000000000" w:firstRow="0" w:lastRow="0" w:firstColumn="1" w:lastColumn="0" w:oddVBand="0" w:evenVBand="0" w:oddHBand="0" w:evenHBand="0" w:firstRowFirstColumn="0" w:firstRowLastColumn="0" w:lastRowFirstColumn="0" w:lastRowLastColumn="0"/>
            <w:tcW w:w="4189" w:type="pct"/>
            <w:hideMark/>
          </w:tcPr>
          <w:p w14:paraId="54507127" w14:textId="77777777" w:rsidR="005B1647" w:rsidRPr="00E9527A" w:rsidRDefault="005B1647" w:rsidP="005B1647">
            <w:pPr>
              <w:pStyle w:val="Tabell"/>
              <w:rPr>
                <w:b/>
                <w:bCs/>
              </w:rPr>
            </w:pPr>
            <w:r w:rsidRPr="00E9527A">
              <w:rPr>
                <w:b/>
                <w:bCs/>
              </w:rPr>
              <w:t>Summa resultat från andelar i företag med väsentligt statligt inflytande</w:t>
            </w:r>
          </w:p>
        </w:tc>
        <w:tc>
          <w:tcPr>
            <w:tcW w:w="406" w:type="pct"/>
            <w:noWrap/>
            <w:hideMark/>
          </w:tcPr>
          <w:p w14:paraId="2D11D569" w14:textId="77777777" w:rsidR="005B1647" w:rsidRPr="00E9527A"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E9527A">
              <w:rPr>
                <w:b/>
                <w:bCs/>
              </w:rPr>
              <w:t>3 404</w:t>
            </w:r>
          </w:p>
        </w:tc>
        <w:tc>
          <w:tcPr>
            <w:tcW w:w="406" w:type="pct"/>
            <w:noWrap/>
            <w:hideMark/>
          </w:tcPr>
          <w:p w14:paraId="2034FABB" w14:textId="77777777" w:rsidR="005B1647" w:rsidRPr="00E9527A"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E9527A">
              <w:rPr>
                <w:b/>
                <w:bCs/>
              </w:rPr>
              <w:t>1 912</w:t>
            </w:r>
          </w:p>
        </w:tc>
      </w:tr>
      <w:tr w:rsidR="00155607" w14:paraId="3CA4DE9F" w14:textId="77777777" w:rsidTr="007E5169">
        <w:trPr>
          <w:trHeight w:val="255"/>
        </w:trPr>
        <w:tc>
          <w:tcPr>
            <w:cnfStyle w:val="001000000000" w:firstRow="0" w:lastRow="0" w:firstColumn="1" w:lastColumn="0" w:oddVBand="0" w:evenVBand="0" w:oddHBand="0" w:evenHBand="0" w:firstRowFirstColumn="0" w:firstRowLastColumn="0" w:lastRowFirstColumn="0" w:lastRowLastColumn="0"/>
            <w:tcW w:w="4189" w:type="pct"/>
            <w:noWrap/>
            <w:hideMark/>
          </w:tcPr>
          <w:p w14:paraId="2DF4C300" w14:textId="77777777" w:rsidR="005B1647" w:rsidRPr="00E9527A" w:rsidRDefault="005B1647" w:rsidP="005B1647">
            <w:pPr>
              <w:pStyle w:val="Tabell"/>
              <w:rPr>
                <w:b/>
                <w:bCs/>
              </w:rPr>
            </w:pPr>
            <w:r w:rsidRPr="00E9527A">
              <w:rPr>
                <w:b/>
                <w:bCs/>
              </w:rPr>
              <w:t>Resultat från andelar i hel- och delägda företag - totalt</w:t>
            </w:r>
          </w:p>
        </w:tc>
        <w:tc>
          <w:tcPr>
            <w:tcW w:w="406" w:type="pct"/>
          </w:tcPr>
          <w:p w14:paraId="409EAED0" w14:textId="5A3B3F35" w:rsidR="005B1647" w:rsidRPr="00E9527A"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p>
        </w:tc>
        <w:tc>
          <w:tcPr>
            <w:tcW w:w="406" w:type="pct"/>
            <w:noWrap/>
            <w:hideMark/>
          </w:tcPr>
          <w:p w14:paraId="22A5357C" w14:textId="77777777" w:rsidR="005B1647" w:rsidRPr="00E9527A"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p>
        </w:tc>
      </w:tr>
      <w:tr w:rsidR="00155607" w14:paraId="1BFD5E2B" w14:textId="77777777" w:rsidTr="007E5169">
        <w:trPr>
          <w:trHeight w:val="261"/>
        </w:trPr>
        <w:tc>
          <w:tcPr>
            <w:cnfStyle w:val="001000000000" w:firstRow="0" w:lastRow="0" w:firstColumn="1" w:lastColumn="0" w:oddVBand="0" w:evenVBand="0" w:oddHBand="0" w:evenHBand="0" w:firstRowFirstColumn="0" w:firstRowLastColumn="0" w:lastRowFirstColumn="0" w:lastRowLastColumn="0"/>
            <w:tcW w:w="4189" w:type="pct"/>
            <w:hideMark/>
          </w:tcPr>
          <w:p w14:paraId="53898E62" w14:textId="77777777" w:rsidR="005B1647" w:rsidRPr="00E9527A" w:rsidRDefault="005B1647" w:rsidP="005B1647">
            <w:pPr>
              <w:pStyle w:val="Tabell"/>
            </w:pPr>
            <w:r w:rsidRPr="00E9527A">
              <w:t>Resultat från andelar i företag med bestämmande statligt inflytande</w:t>
            </w:r>
          </w:p>
        </w:tc>
        <w:tc>
          <w:tcPr>
            <w:tcW w:w="406" w:type="pct"/>
            <w:noWrap/>
            <w:hideMark/>
          </w:tcPr>
          <w:p w14:paraId="5F281C97" w14:textId="77777777" w:rsidR="005B1647" w:rsidRPr="00E9527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9527A">
              <w:t>39 106</w:t>
            </w:r>
          </w:p>
        </w:tc>
        <w:tc>
          <w:tcPr>
            <w:tcW w:w="406" w:type="pct"/>
            <w:noWrap/>
            <w:hideMark/>
          </w:tcPr>
          <w:p w14:paraId="20DDC8A4" w14:textId="77777777" w:rsidR="005B1647" w:rsidRPr="00E9527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9527A">
              <w:t>31 055</w:t>
            </w:r>
          </w:p>
        </w:tc>
      </w:tr>
      <w:tr w:rsidR="00155607" w14:paraId="62125A61" w14:textId="77777777" w:rsidTr="007E5169">
        <w:trPr>
          <w:trHeight w:val="265"/>
        </w:trPr>
        <w:tc>
          <w:tcPr>
            <w:cnfStyle w:val="001000000000" w:firstRow="0" w:lastRow="0" w:firstColumn="1" w:lastColumn="0" w:oddVBand="0" w:evenVBand="0" w:oddHBand="0" w:evenHBand="0" w:firstRowFirstColumn="0" w:firstRowLastColumn="0" w:lastRowFirstColumn="0" w:lastRowLastColumn="0"/>
            <w:tcW w:w="4189" w:type="pct"/>
            <w:hideMark/>
          </w:tcPr>
          <w:p w14:paraId="4355391A" w14:textId="77777777" w:rsidR="005B1647" w:rsidRPr="00E9527A" w:rsidRDefault="005B1647" w:rsidP="005B1647">
            <w:pPr>
              <w:pStyle w:val="Tabell"/>
            </w:pPr>
            <w:r w:rsidRPr="00E9527A">
              <w:t>Resultat från andelar i företag med väsentligt statligt inflytande</w:t>
            </w:r>
          </w:p>
        </w:tc>
        <w:tc>
          <w:tcPr>
            <w:tcW w:w="406" w:type="pct"/>
            <w:noWrap/>
            <w:hideMark/>
          </w:tcPr>
          <w:p w14:paraId="377C7915" w14:textId="77777777" w:rsidR="005B1647" w:rsidRPr="00E9527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9527A">
              <w:t>3 404</w:t>
            </w:r>
          </w:p>
        </w:tc>
        <w:tc>
          <w:tcPr>
            <w:tcW w:w="406" w:type="pct"/>
            <w:noWrap/>
            <w:hideMark/>
          </w:tcPr>
          <w:p w14:paraId="3D3DDDEA" w14:textId="77777777" w:rsidR="005B1647" w:rsidRPr="00E9527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9527A">
              <w:t>1 912</w:t>
            </w:r>
          </w:p>
        </w:tc>
      </w:tr>
      <w:tr w:rsidR="00155607" w:rsidRPr="007E5169" w14:paraId="7522355E" w14:textId="77777777" w:rsidTr="007E5169">
        <w:trPr>
          <w:cnfStyle w:val="010000000000" w:firstRow="0" w:lastRow="1" w:firstColumn="0" w:lastColumn="0" w:oddVBand="0" w:evenVBand="0" w:oddHBand="0" w:evenHBand="0" w:firstRowFirstColumn="0" w:firstRowLastColumn="0" w:lastRowFirstColumn="0" w:lastRowLastColumn="0"/>
          <w:trHeight w:val="270"/>
        </w:trPr>
        <w:tc>
          <w:tcPr>
            <w:cnfStyle w:val="001000000000" w:firstRow="0" w:lastRow="0" w:firstColumn="1" w:lastColumn="0" w:oddVBand="0" w:evenVBand="0" w:oddHBand="0" w:evenHBand="0" w:firstRowFirstColumn="0" w:firstRowLastColumn="0" w:lastRowFirstColumn="0" w:lastRowLastColumn="0"/>
            <w:tcW w:w="4189" w:type="pct"/>
            <w:noWrap/>
            <w:hideMark/>
          </w:tcPr>
          <w:p w14:paraId="3DB39601" w14:textId="77777777" w:rsidR="005B1647" w:rsidRPr="007E5169" w:rsidRDefault="005B1647" w:rsidP="007E5169">
            <w:pPr>
              <w:pStyle w:val="Tabell"/>
              <w:rPr>
                <w:bCs/>
              </w:rPr>
            </w:pPr>
            <w:r w:rsidRPr="007E5169">
              <w:rPr>
                <w:bCs/>
              </w:rPr>
              <w:t>Total summa</w:t>
            </w:r>
          </w:p>
        </w:tc>
        <w:tc>
          <w:tcPr>
            <w:tcW w:w="406" w:type="pct"/>
            <w:noWrap/>
            <w:hideMark/>
          </w:tcPr>
          <w:p w14:paraId="2D8E74EA" w14:textId="77777777" w:rsidR="005B1647" w:rsidRPr="007E5169"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7E5169">
              <w:rPr>
                <w:bCs/>
              </w:rPr>
              <w:t>42 510</w:t>
            </w:r>
          </w:p>
        </w:tc>
        <w:tc>
          <w:tcPr>
            <w:tcW w:w="406" w:type="pct"/>
            <w:noWrap/>
            <w:hideMark/>
          </w:tcPr>
          <w:p w14:paraId="4D27F299" w14:textId="77777777" w:rsidR="005B1647" w:rsidRPr="007E5169"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7E5169">
              <w:rPr>
                <w:bCs/>
              </w:rPr>
              <w:t>32 967</w:t>
            </w:r>
          </w:p>
        </w:tc>
      </w:tr>
    </w:tbl>
    <w:p w14:paraId="4FF4A0A8" w14:textId="68703425" w:rsidR="005B1647" w:rsidRPr="00BF0982" w:rsidRDefault="005B1647" w:rsidP="005B1647">
      <w:pPr>
        <w:pStyle w:val="Klla"/>
      </w:pPr>
      <w:r>
        <w:t>Anm.: Med bestämmande statligt inflytande avses när statens ägarandel överstiger 50 procent.</w:t>
      </w:r>
      <w:r>
        <w:br/>
        <w:t>Med väsentligt statligt inflytande avses när statens ägarandel uppgår till högst 50 och lägst 20 procent.</w:t>
      </w:r>
    </w:p>
    <w:p w14:paraId="2B943AF9" w14:textId="77777777" w:rsidR="005B1647" w:rsidRDefault="005B1647" w:rsidP="005B1647">
      <w:pPr>
        <w:pStyle w:val="Brdtext"/>
      </w:pPr>
      <w:r>
        <w:t>Det resultat som redovisas ovan baseras på det redovisade nettoresultatet hos bolagen enligt årsbokslut för respektive år, utom i några fall då ett tidigare delårsbokslut använts. Resultatandelarna har ökat med 9,5 miljarder kronor jämfört med 2018 och uppvisar ett totalt resultat på 42,5 miljarder kronor.</w:t>
      </w:r>
    </w:p>
    <w:p w14:paraId="00187DFE" w14:textId="70B09622" w:rsidR="005B1647" w:rsidRDefault="005B1647" w:rsidP="005B1647">
      <w:pPr>
        <w:pStyle w:val="Brdtext"/>
      </w:pPr>
      <w:r>
        <w:t>Vattenfalls resultat förbättrades med 3,0 miljarder kronor till en vinst på 13,2 miljarder kronor. Förbättringen avser främst ett högre resultat från den operativa verksamheten. Detta resultat dämpades till stor del av högre avsättningar för kärnkraften och högre skattekostnader, men stöddes av positiva engångseffekter från försäljningar av verksamhet i Tyskland och produktionsrätter för kärnkraften i Tyskland.</w:t>
      </w:r>
    </w:p>
    <w:p w14:paraId="68F6ED92" w14:textId="77777777" w:rsidR="005B1647" w:rsidRDefault="005B1647" w:rsidP="005B1647">
      <w:pPr>
        <w:pStyle w:val="Brdtext"/>
      </w:pPr>
      <w:r>
        <w:t>Resultatet för LKAB förbättrades med 4,9 miljarder kronor. Förbättringen avser främst högre marknadspriser på järnmalm, en starkare dollarkurs och minskade kostnader för avsättningar till samhällsomvandling.</w:t>
      </w:r>
    </w:p>
    <w:p w14:paraId="6404F598" w14:textId="77777777" w:rsidR="005B1647" w:rsidRDefault="005B1647" w:rsidP="005B1647">
      <w:pPr>
        <w:pStyle w:val="Brdtext"/>
      </w:pPr>
      <w:r>
        <w:t>Akademiska hus AB visade ett ökat resultat med 0,3 miljarder kronor jämfört med föregående år. Högre positiva värdeförändringar i fastigheter påverkade resultatet positivt medan effekten reducerades av ökade kostnader relaterade till finansiella poster samt av högre skattekostnader.</w:t>
      </w:r>
    </w:p>
    <w:p w14:paraId="2D4EB637" w14:textId="77777777" w:rsidR="005B1647" w:rsidRDefault="005B1647" w:rsidP="005B1647">
      <w:pPr>
        <w:pStyle w:val="Brdtext"/>
      </w:pPr>
      <w:r>
        <w:t>SBAB Bank AB redovisade ett i stort sett oförändrat resultat, med ett förbättrat räntenetto på 0,1 miljarder kronor och lika stora kostnadsökningar.</w:t>
      </w:r>
    </w:p>
    <w:p w14:paraId="3FB12855" w14:textId="77777777" w:rsidR="005B1647" w:rsidRDefault="005B1647" w:rsidP="005B1647">
      <w:pPr>
        <w:pStyle w:val="Brdtext"/>
      </w:pPr>
      <w:r>
        <w:t>Specialfastigheter Sverige AB visade ett minskat resultat med 0,7 miljarder kronor jämfört med föregående år, vilket främst beror på en lägre orealiserad värdeförändring på förvaltningsfastigheter.</w:t>
      </w:r>
    </w:p>
    <w:p w14:paraId="0A65223E" w14:textId="77777777" w:rsidR="005B1647" w:rsidRDefault="005B1647" w:rsidP="005B1647">
      <w:pPr>
        <w:pStyle w:val="Brdtext"/>
      </w:pPr>
      <w:r>
        <w:t>Sveaskog AB redovisade ett minskat resultat med 1,6 miljarder kronor främst hänförlig till en lägre värdeökning för växande skog.</w:t>
      </w:r>
    </w:p>
    <w:p w14:paraId="64DF646F" w14:textId="759096CF" w:rsidR="005B1647" w:rsidRDefault="005B1647" w:rsidP="005B1647">
      <w:pPr>
        <w:pStyle w:val="Brdtext"/>
      </w:pPr>
      <w:r>
        <w:t>Resultatandelarna från Systembolaget har reducerats med betald utdelning, som 2019 uppgår till 0,2 miljarder kronor och 2018 till 0,3 miljarder kronor. Utdelningen redovisas i stället som skatteintäkt. Resultatet före denna omföring uppgick till 0,2 miljarder kronor för bägge åren.</w:t>
      </w:r>
    </w:p>
    <w:p w14:paraId="691CF434" w14:textId="1C383139" w:rsidR="005B1647" w:rsidRDefault="005B1647" w:rsidP="005B1647">
      <w:pPr>
        <w:pStyle w:val="Brdtext"/>
      </w:pPr>
      <w:r>
        <w:t>Resultatet i Svenska Spel AB uppgick till 2,7 miljarder kronor, vilket är 1,8 miljarder kronor sämre än föregående år. Resultatet behandlas inte som resultat från andelar i årsredovisningen för staten. I stället redovisas utdelade belopp som skatteintäkt.</w:t>
      </w:r>
    </w:p>
    <w:p w14:paraId="16D14EBA" w14:textId="77777777" w:rsidR="005B1647" w:rsidRDefault="005B1647" w:rsidP="005B1647">
      <w:pPr>
        <w:pStyle w:val="Brdtext"/>
      </w:pPr>
      <w:r>
        <w:lastRenderedPageBreak/>
        <w:t>Telia Company AB redovisade en 1,6 miljarder kronor högre resultatandel jämfört med 2018. Föregående år var negativt påverkat av bl.a. realisationsförluster av avyttrad verksamhet.</w:t>
      </w:r>
    </w:p>
    <w:p w14:paraId="3D310561" w14:textId="091E4E7F" w:rsidR="005B1647" w:rsidRDefault="005B1647" w:rsidP="005B1647">
      <w:pPr>
        <w:pStyle w:val="Brdtext"/>
      </w:pPr>
      <w:r>
        <w:t>Resultatet för Nordiska Investeringsbanken NIB avser perioden 1 september 2018 till 30 september 2019.</w:t>
      </w:r>
    </w:p>
    <w:p w14:paraId="519EA019" w14:textId="77777777" w:rsidR="005B1647" w:rsidRDefault="005B1647" w:rsidP="005B1647">
      <w:pPr>
        <w:pStyle w:val="Rubrik4utannumrering"/>
      </w:pPr>
      <w:r w:rsidRPr="00BF0982">
        <w:t>Not 12 Nettokostnad för statsskulden</w:t>
      </w:r>
    </w:p>
    <w:p w14:paraId="1BDAA11A" w14:textId="2CEAF562" w:rsidR="005B1647" w:rsidRDefault="005B1647" w:rsidP="005B1647">
      <w:pPr>
        <w:pStyle w:val="TabellUnderrubrik"/>
      </w:pPr>
      <w:r w:rsidRPr="00BF0982">
        <w:t>Miljoner kronor</w:t>
      </w:r>
    </w:p>
    <w:tbl>
      <w:tblPr>
        <w:tblStyle w:val="RKBPTabell"/>
        <w:tblW w:w="5000" w:type="pct"/>
        <w:tblLook w:val="04E0" w:firstRow="1" w:lastRow="1" w:firstColumn="1" w:lastColumn="0" w:noHBand="0" w:noVBand="1"/>
      </w:tblPr>
      <w:tblGrid>
        <w:gridCol w:w="5240"/>
        <w:gridCol w:w="1066"/>
        <w:gridCol w:w="1064"/>
      </w:tblGrid>
      <w:tr w:rsidR="00155607" w14:paraId="3C665A33" w14:textId="77777777" w:rsidTr="00155607">
        <w:trPr>
          <w:cnfStyle w:val="100000000000" w:firstRow="1" w:lastRow="0" w:firstColumn="0" w:lastColumn="0" w:oddVBand="0" w:evenVBand="0" w:oddHBand="0" w:evenHBand="0" w:firstRowFirstColumn="0" w:firstRowLastColumn="0" w:lastRowFirstColumn="0" w:lastRowLastColumn="0"/>
          <w:trHeight w:val="270"/>
          <w:tblHeader w:val="0"/>
        </w:trPr>
        <w:tc>
          <w:tcPr>
            <w:cnfStyle w:val="001000000000" w:firstRow="0" w:lastRow="0" w:firstColumn="1" w:lastColumn="0" w:oddVBand="0" w:evenVBand="0" w:oddHBand="0" w:evenHBand="0" w:firstRowFirstColumn="0" w:firstRowLastColumn="0" w:lastRowFirstColumn="0" w:lastRowLastColumn="0"/>
            <w:tcW w:w="3555"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77843F54" w14:textId="77777777" w:rsidR="005B1647" w:rsidRPr="00BF0982" w:rsidRDefault="005B1647" w:rsidP="005B1647">
            <w:pPr>
              <w:pStyle w:val="TabellHuvud"/>
            </w:pPr>
            <w:r w:rsidRPr="00BF0982">
              <w:t> </w:t>
            </w:r>
          </w:p>
        </w:tc>
        <w:tc>
          <w:tcPr>
            <w:tcW w:w="723"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277E7DB1" w14:textId="77777777" w:rsidR="005B1647" w:rsidRPr="00BF0982"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BF0982">
              <w:t>2019</w:t>
            </w:r>
          </w:p>
        </w:tc>
        <w:tc>
          <w:tcPr>
            <w:tcW w:w="722"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3AA8B2A9" w14:textId="77777777" w:rsidR="005B1647" w:rsidRPr="00BF0982"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BF0982">
              <w:t>2018</w:t>
            </w:r>
          </w:p>
        </w:tc>
      </w:tr>
      <w:tr w:rsidR="00155607" w14:paraId="3D9F2487"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555" w:type="pct"/>
            <w:tcBorders>
              <w:top w:val="single" w:sz="12" w:space="0" w:color="auto"/>
            </w:tcBorders>
            <w:noWrap/>
            <w:hideMark/>
          </w:tcPr>
          <w:p w14:paraId="006B0EA2" w14:textId="77777777" w:rsidR="005B1647" w:rsidRPr="00BF0982" w:rsidRDefault="005B1647" w:rsidP="005B1647">
            <w:pPr>
              <w:pStyle w:val="Tabell"/>
              <w:rPr>
                <w:b/>
                <w:bCs/>
              </w:rPr>
            </w:pPr>
            <w:r w:rsidRPr="00BF0982">
              <w:rPr>
                <w:b/>
                <w:bCs/>
              </w:rPr>
              <w:t>Finansiella intäkter och kostnader för förvaltning av statsskulden</w:t>
            </w:r>
          </w:p>
        </w:tc>
        <w:tc>
          <w:tcPr>
            <w:tcW w:w="723" w:type="pct"/>
            <w:tcBorders>
              <w:top w:val="single" w:sz="12" w:space="0" w:color="auto"/>
            </w:tcBorders>
            <w:noWrap/>
            <w:hideMark/>
          </w:tcPr>
          <w:p w14:paraId="261CFBCD" w14:textId="77777777" w:rsidR="005B1647" w:rsidRPr="00BF0982"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p>
        </w:tc>
        <w:tc>
          <w:tcPr>
            <w:tcW w:w="722" w:type="pct"/>
            <w:tcBorders>
              <w:top w:val="single" w:sz="12" w:space="0" w:color="auto"/>
            </w:tcBorders>
            <w:noWrap/>
            <w:hideMark/>
          </w:tcPr>
          <w:p w14:paraId="40F49BA0" w14:textId="77777777" w:rsidR="005B1647" w:rsidRPr="00BF0982"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p>
        </w:tc>
      </w:tr>
      <w:tr w:rsidR="00155607" w14:paraId="1D492C42" w14:textId="77777777" w:rsidTr="00155607">
        <w:trPr>
          <w:trHeight w:val="265"/>
        </w:trPr>
        <w:tc>
          <w:tcPr>
            <w:cnfStyle w:val="001000000000" w:firstRow="0" w:lastRow="0" w:firstColumn="1" w:lastColumn="0" w:oddVBand="0" w:evenVBand="0" w:oddHBand="0" w:evenHBand="0" w:firstRowFirstColumn="0" w:firstRowLastColumn="0" w:lastRowFirstColumn="0" w:lastRowLastColumn="0"/>
            <w:tcW w:w="3555" w:type="pct"/>
            <w:tcBorders>
              <w:bottom w:val="single" w:sz="4" w:space="0" w:color="auto"/>
            </w:tcBorders>
            <w:hideMark/>
          </w:tcPr>
          <w:p w14:paraId="64A7E19F" w14:textId="77777777" w:rsidR="005B1647" w:rsidRPr="00BF0982" w:rsidRDefault="005B1647" w:rsidP="005B1647">
            <w:pPr>
              <w:pStyle w:val="Tabell"/>
            </w:pPr>
            <w:r w:rsidRPr="00BF0982">
              <w:t>Ränteintäkter avseende upplåning i svenska kronor</w:t>
            </w:r>
          </w:p>
        </w:tc>
        <w:tc>
          <w:tcPr>
            <w:tcW w:w="723" w:type="pct"/>
            <w:tcBorders>
              <w:bottom w:val="single" w:sz="4" w:space="0" w:color="auto"/>
            </w:tcBorders>
            <w:noWrap/>
            <w:hideMark/>
          </w:tcPr>
          <w:p w14:paraId="17877C23" w14:textId="77777777" w:rsidR="005B1647" w:rsidRPr="00BF098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F0982">
              <w:t>13 515</w:t>
            </w:r>
          </w:p>
        </w:tc>
        <w:tc>
          <w:tcPr>
            <w:tcW w:w="722" w:type="pct"/>
            <w:tcBorders>
              <w:bottom w:val="single" w:sz="4" w:space="0" w:color="auto"/>
            </w:tcBorders>
            <w:noWrap/>
            <w:hideMark/>
          </w:tcPr>
          <w:p w14:paraId="43B2095B" w14:textId="77777777" w:rsidR="005B1647" w:rsidRPr="00BF098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F0982">
              <w:t>13 010</w:t>
            </w:r>
          </w:p>
        </w:tc>
      </w:tr>
      <w:tr w:rsidR="00155607" w14:paraId="1B3391F5" w14:textId="77777777" w:rsidTr="00155607">
        <w:trPr>
          <w:trHeight w:val="256"/>
        </w:trPr>
        <w:tc>
          <w:tcPr>
            <w:cnfStyle w:val="001000000000" w:firstRow="0" w:lastRow="0" w:firstColumn="1" w:lastColumn="0" w:oddVBand="0" w:evenVBand="0" w:oddHBand="0" w:evenHBand="0" w:firstRowFirstColumn="0" w:firstRowLastColumn="0" w:lastRowFirstColumn="0" w:lastRowLastColumn="0"/>
            <w:tcW w:w="3555" w:type="pct"/>
            <w:tcBorders>
              <w:top w:val="single" w:sz="4" w:space="0" w:color="auto"/>
              <w:bottom w:val="single" w:sz="4" w:space="0" w:color="auto"/>
            </w:tcBorders>
            <w:shd w:val="clear" w:color="auto" w:fill="auto"/>
            <w:hideMark/>
          </w:tcPr>
          <w:p w14:paraId="2FC9F00E" w14:textId="77777777" w:rsidR="005B1647" w:rsidRPr="00BF0982" w:rsidRDefault="005B1647" w:rsidP="005B1647">
            <w:pPr>
              <w:pStyle w:val="Tabell"/>
            </w:pPr>
            <w:r w:rsidRPr="00BF0982">
              <w:t>Ränteintäkter avseende upplåning i utländsk valuta</w:t>
            </w:r>
          </w:p>
        </w:tc>
        <w:tc>
          <w:tcPr>
            <w:tcW w:w="723" w:type="pct"/>
            <w:tcBorders>
              <w:top w:val="single" w:sz="4" w:space="0" w:color="auto"/>
              <w:bottom w:val="single" w:sz="4" w:space="0" w:color="auto"/>
            </w:tcBorders>
            <w:shd w:val="clear" w:color="auto" w:fill="auto"/>
            <w:noWrap/>
            <w:hideMark/>
          </w:tcPr>
          <w:p w14:paraId="710B28C4" w14:textId="77777777" w:rsidR="005B1647" w:rsidRPr="00BF098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F0982">
              <w:t>1 393</w:t>
            </w:r>
          </w:p>
        </w:tc>
        <w:tc>
          <w:tcPr>
            <w:tcW w:w="722" w:type="pct"/>
            <w:tcBorders>
              <w:top w:val="single" w:sz="4" w:space="0" w:color="auto"/>
              <w:bottom w:val="single" w:sz="4" w:space="0" w:color="auto"/>
            </w:tcBorders>
            <w:shd w:val="clear" w:color="auto" w:fill="auto"/>
            <w:noWrap/>
            <w:hideMark/>
          </w:tcPr>
          <w:p w14:paraId="5427E5AE" w14:textId="77777777" w:rsidR="005B1647" w:rsidRPr="00BF098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F0982">
              <w:t>1 497</w:t>
            </w:r>
          </w:p>
        </w:tc>
      </w:tr>
      <w:tr w:rsidR="00155607" w14:paraId="24731D67"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555" w:type="pct"/>
            <w:tcBorders>
              <w:top w:val="single" w:sz="4" w:space="0" w:color="auto"/>
              <w:bottom w:val="single" w:sz="4" w:space="0" w:color="auto"/>
            </w:tcBorders>
            <w:shd w:val="clear" w:color="auto" w:fill="auto"/>
            <w:hideMark/>
          </w:tcPr>
          <w:p w14:paraId="2545820C" w14:textId="77777777" w:rsidR="005B1647" w:rsidRPr="00BF0982" w:rsidRDefault="005B1647" w:rsidP="005B1647">
            <w:pPr>
              <w:pStyle w:val="Tabell"/>
              <w:rPr>
                <w:b/>
                <w:bCs/>
              </w:rPr>
            </w:pPr>
            <w:r w:rsidRPr="00BF0982">
              <w:rPr>
                <w:b/>
                <w:bCs/>
              </w:rPr>
              <w:t>Summa ränteintäkter</w:t>
            </w:r>
          </w:p>
        </w:tc>
        <w:tc>
          <w:tcPr>
            <w:tcW w:w="723" w:type="pct"/>
            <w:tcBorders>
              <w:top w:val="single" w:sz="4" w:space="0" w:color="auto"/>
              <w:bottom w:val="single" w:sz="4" w:space="0" w:color="auto"/>
            </w:tcBorders>
            <w:shd w:val="clear" w:color="auto" w:fill="auto"/>
            <w:noWrap/>
            <w:hideMark/>
          </w:tcPr>
          <w:p w14:paraId="769ACBF7" w14:textId="77777777" w:rsidR="005B1647" w:rsidRPr="00BF0982"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i/>
                <w:iCs/>
              </w:rPr>
            </w:pPr>
            <w:r w:rsidRPr="00BF0982">
              <w:rPr>
                <w:b/>
                <w:bCs/>
                <w:i/>
                <w:iCs/>
              </w:rPr>
              <w:t>14 908</w:t>
            </w:r>
          </w:p>
        </w:tc>
        <w:tc>
          <w:tcPr>
            <w:tcW w:w="722" w:type="pct"/>
            <w:tcBorders>
              <w:top w:val="single" w:sz="4" w:space="0" w:color="auto"/>
              <w:bottom w:val="single" w:sz="4" w:space="0" w:color="auto"/>
            </w:tcBorders>
            <w:shd w:val="clear" w:color="auto" w:fill="auto"/>
            <w:noWrap/>
            <w:hideMark/>
          </w:tcPr>
          <w:p w14:paraId="2B8FB91E" w14:textId="77777777" w:rsidR="005B1647" w:rsidRPr="00BF0982"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i/>
                <w:iCs/>
              </w:rPr>
            </w:pPr>
            <w:r w:rsidRPr="00BF0982">
              <w:rPr>
                <w:b/>
                <w:bCs/>
                <w:i/>
                <w:iCs/>
              </w:rPr>
              <w:t>14 507</w:t>
            </w:r>
          </w:p>
        </w:tc>
      </w:tr>
      <w:tr w:rsidR="00155607" w14:paraId="6F3BB123" w14:textId="77777777" w:rsidTr="00155607">
        <w:trPr>
          <w:trHeight w:val="250"/>
        </w:trPr>
        <w:tc>
          <w:tcPr>
            <w:cnfStyle w:val="001000000000" w:firstRow="0" w:lastRow="0" w:firstColumn="1" w:lastColumn="0" w:oddVBand="0" w:evenVBand="0" w:oddHBand="0" w:evenHBand="0" w:firstRowFirstColumn="0" w:firstRowLastColumn="0" w:lastRowFirstColumn="0" w:lastRowLastColumn="0"/>
            <w:tcW w:w="3555" w:type="pct"/>
            <w:tcBorders>
              <w:top w:val="single" w:sz="4" w:space="0" w:color="auto"/>
              <w:bottom w:val="single" w:sz="4" w:space="0" w:color="auto"/>
            </w:tcBorders>
            <w:shd w:val="clear" w:color="auto" w:fill="auto"/>
            <w:hideMark/>
          </w:tcPr>
          <w:p w14:paraId="79CBED59" w14:textId="77777777" w:rsidR="005B1647" w:rsidRPr="00BF0982" w:rsidRDefault="005B1647" w:rsidP="005B1647">
            <w:pPr>
              <w:pStyle w:val="Tabell"/>
            </w:pPr>
            <w:r w:rsidRPr="00BF0982">
              <w:t>Räntekostnader avseende upplåning i svenska kronor</w:t>
            </w:r>
          </w:p>
        </w:tc>
        <w:tc>
          <w:tcPr>
            <w:tcW w:w="723" w:type="pct"/>
            <w:tcBorders>
              <w:top w:val="single" w:sz="4" w:space="0" w:color="auto"/>
              <w:bottom w:val="single" w:sz="4" w:space="0" w:color="auto"/>
            </w:tcBorders>
            <w:shd w:val="clear" w:color="auto" w:fill="auto"/>
            <w:noWrap/>
            <w:hideMark/>
          </w:tcPr>
          <w:p w14:paraId="1F5D6F16" w14:textId="77777777" w:rsidR="005B1647" w:rsidRPr="00BF098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F0982">
              <w:t>-26 379</w:t>
            </w:r>
          </w:p>
        </w:tc>
        <w:tc>
          <w:tcPr>
            <w:tcW w:w="722" w:type="pct"/>
            <w:tcBorders>
              <w:top w:val="single" w:sz="4" w:space="0" w:color="auto"/>
              <w:bottom w:val="single" w:sz="4" w:space="0" w:color="auto"/>
            </w:tcBorders>
            <w:shd w:val="clear" w:color="auto" w:fill="auto"/>
            <w:noWrap/>
            <w:hideMark/>
          </w:tcPr>
          <w:p w14:paraId="5E7B6D4A" w14:textId="77777777" w:rsidR="005B1647" w:rsidRPr="00BF098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F0982">
              <w:t>-29 745</w:t>
            </w:r>
          </w:p>
        </w:tc>
      </w:tr>
      <w:tr w:rsidR="00155607" w14:paraId="600778CF" w14:textId="77777777" w:rsidTr="00155607">
        <w:trPr>
          <w:trHeight w:val="239"/>
        </w:trPr>
        <w:tc>
          <w:tcPr>
            <w:cnfStyle w:val="001000000000" w:firstRow="0" w:lastRow="0" w:firstColumn="1" w:lastColumn="0" w:oddVBand="0" w:evenVBand="0" w:oddHBand="0" w:evenHBand="0" w:firstRowFirstColumn="0" w:firstRowLastColumn="0" w:lastRowFirstColumn="0" w:lastRowLastColumn="0"/>
            <w:tcW w:w="3555" w:type="pct"/>
            <w:tcBorders>
              <w:top w:val="single" w:sz="4" w:space="0" w:color="auto"/>
              <w:bottom w:val="single" w:sz="4" w:space="0" w:color="auto"/>
            </w:tcBorders>
            <w:shd w:val="clear" w:color="auto" w:fill="auto"/>
            <w:hideMark/>
          </w:tcPr>
          <w:p w14:paraId="268AF9F4" w14:textId="77777777" w:rsidR="005B1647" w:rsidRPr="00BF0982" w:rsidRDefault="005B1647" w:rsidP="005B1647">
            <w:pPr>
              <w:pStyle w:val="Tabell"/>
            </w:pPr>
            <w:r w:rsidRPr="00BF0982">
              <w:t>Räntekostnader avseende upplåning i utländsk valuta</w:t>
            </w:r>
          </w:p>
        </w:tc>
        <w:tc>
          <w:tcPr>
            <w:tcW w:w="723" w:type="pct"/>
            <w:tcBorders>
              <w:top w:val="single" w:sz="4" w:space="0" w:color="auto"/>
              <w:bottom w:val="single" w:sz="4" w:space="0" w:color="auto"/>
            </w:tcBorders>
            <w:shd w:val="clear" w:color="auto" w:fill="auto"/>
            <w:noWrap/>
            <w:hideMark/>
          </w:tcPr>
          <w:p w14:paraId="3CA3C089" w14:textId="77777777" w:rsidR="005B1647" w:rsidRPr="00BF098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F0982">
              <w:t>-4 879</w:t>
            </w:r>
          </w:p>
        </w:tc>
        <w:tc>
          <w:tcPr>
            <w:tcW w:w="722" w:type="pct"/>
            <w:tcBorders>
              <w:top w:val="single" w:sz="4" w:space="0" w:color="auto"/>
              <w:bottom w:val="single" w:sz="4" w:space="0" w:color="auto"/>
            </w:tcBorders>
            <w:shd w:val="clear" w:color="auto" w:fill="auto"/>
            <w:noWrap/>
            <w:hideMark/>
          </w:tcPr>
          <w:p w14:paraId="711E18C4" w14:textId="77777777" w:rsidR="005B1647" w:rsidRPr="00BF098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F0982">
              <w:t>-4 806</w:t>
            </w:r>
          </w:p>
        </w:tc>
      </w:tr>
      <w:tr w:rsidR="00155607" w14:paraId="19B28906"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555" w:type="pct"/>
            <w:tcBorders>
              <w:top w:val="single" w:sz="4" w:space="0" w:color="auto"/>
              <w:bottom w:val="single" w:sz="4" w:space="0" w:color="auto"/>
            </w:tcBorders>
            <w:shd w:val="clear" w:color="auto" w:fill="auto"/>
            <w:hideMark/>
          </w:tcPr>
          <w:p w14:paraId="303C4D43" w14:textId="77777777" w:rsidR="005B1647" w:rsidRPr="00BF0982" w:rsidRDefault="005B1647" w:rsidP="005B1647">
            <w:pPr>
              <w:pStyle w:val="Tabell"/>
              <w:rPr>
                <w:b/>
                <w:bCs/>
              </w:rPr>
            </w:pPr>
            <w:r w:rsidRPr="00BF0982">
              <w:rPr>
                <w:b/>
                <w:bCs/>
              </w:rPr>
              <w:t>Summa räntekostnader</w:t>
            </w:r>
          </w:p>
        </w:tc>
        <w:tc>
          <w:tcPr>
            <w:tcW w:w="723" w:type="pct"/>
            <w:tcBorders>
              <w:top w:val="single" w:sz="4" w:space="0" w:color="auto"/>
              <w:bottom w:val="single" w:sz="4" w:space="0" w:color="auto"/>
            </w:tcBorders>
            <w:shd w:val="clear" w:color="auto" w:fill="auto"/>
            <w:noWrap/>
            <w:hideMark/>
          </w:tcPr>
          <w:p w14:paraId="146CCBB9" w14:textId="77777777" w:rsidR="005B1647" w:rsidRPr="00BF0982"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BF0982">
              <w:rPr>
                <w:b/>
                <w:bCs/>
              </w:rPr>
              <w:t>-31 258</w:t>
            </w:r>
          </w:p>
        </w:tc>
        <w:tc>
          <w:tcPr>
            <w:tcW w:w="722" w:type="pct"/>
            <w:tcBorders>
              <w:top w:val="single" w:sz="4" w:space="0" w:color="auto"/>
              <w:bottom w:val="single" w:sz="4" w:space="0" w:color="auto"/>
            </w:tcBorders>
            <w:shd w:val="clear" w:color="auto" w:fill="auto"/>
            <w:noWrap/>
            <w:hideMark/>
          </w:tcPr>
          <w:p w14:paraId="2CD03D84" w14:textId="77777777" w:rsidR="005B1647" w:rsidRPr="00BF0982"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BF0982">
              <w:rPr>
                <w:b/>
                <w:bCs/>
              </w:rPr>
              <w:t>-34 551</w:t>
            </w:r>
          </w:p>
        </w:tc>
      </w:tr>
      <w:tr w:rsidR="00155607" w14:paraId="713F6D44"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555" w:type="pct"/>
            <w:tcBorders>
              <w:top w:val="single" w:sz="4" w:space="0" w:color="auto"/>
              <w:bottom w:val="single" w:sz="4" w:space="0" w:color="auto"/>
            </w:tcBorders>
            <w:shd w:val="clear" w:color="auto" w:fill="auto"/>
            <w:hideMark/>
          </w:tcPr>
          <w:p w14:paraId="42DB2119" w14:textId="77777777" w:rsidR="005B1647" w:rsidRPr="00BF0982" w:rsidRDefault="005B1647" w:rsidP="005B1647">
            <w:pPr>
              <w:pStyle w:val="Tabell"/>
            </w:pPr>
            <w:r w:rsidRPr="00BF0982">
              <w:t>Realiserade valutakursförändringar (netto)</w:t>
            </w:r>
          </w:p>
        </w:tc>
        <w:tc>
          <w:tcPr>
            <w:tcW w:w="723" w:type="pct"/>
            <w:tcBorders>
              <w:top w:val="single" w:sz="4" w:space="0" w:color="auto"/>
              <w:bottom w:val="single" w:sz="4" w:space="0" w:color="auto"/>
            </w:tcBorders>
            <w:shd w:val="clear" w:color="auto" w:fill="auto"/>
            <w:noWrap/>
            <w:hideMark/>
          </w:tcPr>
          <w:p w14:paraId="6B918775" w14:textId="77777777" w:rsidR="005B1647" w:rsidRPr="00BF098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F0982">
              <w:t>-5 562</w:t>
            </w:r>
          </w:p>
        </w:tc>
        <w:tc>
          <w:tcPr>
            <w:tcW w:w="722" w:type="pct"/>
            <w:tcBorders>
              <w:top w:val="single" w:sz="4" w:space="0" w:color="auto"/>
              <w:bottom w:val="single" w:sz="4" w:space="0" w:color="auto"/>
            </w:tcBorders>
            <w:shd w:val="clear" w:color="auto" w:fill="auto"/>
            <w:noWrap/>
            <w:hideMark/>
          </w:tcPr>
          <w:p w14:paraId="4906895E" w14:textId="77777777" w:rsidR="005B1647" w:rsidRPr="00BF098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F0982">
              <w:t>-772</w:t>
            </w:r>
          </w:p>
        </w:tc>
      </w:tr>
      <w:tr w:rsidR="00155607" w14:paraId="294FAB7C"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555" w:type="pct"/>
            <w:tcBorders>
              <w:top w:val="single" w:sz="4" w:space="0" w:color="auto"/>
              <w:bottom w:val="single" w:sz="4" w:space="0" w:color="auto"/>
            </w:tcBorders>
            <w:shd w:val="clear" w:color="auto" w:fill="auto"/>
            <w:hideMark/>
          </w:tcPr>
          <w:p w14:paraId="5223F1F2" w14:textId="77777777" w:rsidR="005B1647" w:rsidRPr="00BF0982" w:rsidRDefault="005B1647" w:rsidP="005B1647">
            <w:pPr>
              <w:pStyle w:val="Tabell"/>
            </w:pPr>
            <w:r w:rsidRPr="00BF0982">
              <w:t>Orealiserade valutakursförändringar (netto)</w:t>
            </w:r>
          </w:p>
        </w:tc>
        <w:tc>
          <w:tcPr>
            <w:tcW w:w="723" w:type="pct"/>
            <w:tcBorders>
              <w:top w:val="single" w:sz="4" w:space="0" w:color="auto"/>
              <w:bottom w:val="single" w:sz="4" w:space="0" w:color="auto"/>
            </w:tcBorders>
            <w:shd w:val="clear" w:color="auto" w:fill="auto"/>
            <w:noWrap/>
            <w:hideMark/>
          </w:tcPr>
          <w:p w14:paraId="4805B40B" w14:textId="77777777" w:rsidR="005B1647" w:rsidRPr="00BF098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F0982">
              <w:t>2 142</w:t>
            </w:r>
          </w:p>
        </w:tc>
        <w:tc>
          <w:tcPr>
            <w:tcW w:w="722" w:type="pct"/>
            <w:tcBorders>
              <w:top w:val="single" w:sz="4" w:space="0" w:color="auto"/>
              <w:bottom w:val="single" w:sz="4" w:space="0" w:color="auto"/>
            </w:tcBorders>
            <w:shd w:val="clear" w:color="auto" w:fill="auto"/>
            <w:noWrap/>
            <w:hideMark/>
          </w:tcPr>
          <w:p w14:paraId="1DD8EFC0" w14:textId="77777777" w:rsidR="005B1647" w:rsidRPr="00BF098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F0982">
              <w:t>-6 913</w:t>
            </w:r>
          </w:p>
        </w:tc>
      </w:tr>
      <w:tr w:rsidR="00155607" w14:paraId="70728F88"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555" w:type="pct"/>
            <w:tcBorders>
              <w:top w:val="single" w:sz="4" w:space="0" w:color="auto"/>
              <w:bottom w:val="single" w:sz="4" w:space="0" w:color="auto"/>
            </w:tcBorders>
            <w:shd w:val="clear" w:color="auto" w:fill="auto"/>
            <w:hideMark/>
          </w:tcPr>
          <w:p w14:paraId="0DBA3284" w14:textId="77777777" w:rsidR="005B1647" w:rsidRPr="00BF0982" w:rsidRDefault="005B1647" w:rsidP="005B1647">
            <w:pPr>
              <w:pStyle w:val="Tabell"/>
            </w:pPr>
            <w:r w:rsidRPr="00BF0982">
              <w:t>Överkurs vid emission (netto)</w:t>
            </w:r>
          </w:p>
        </w:tc>
        <w:tc>
          <w:tcPr>
            <w:tcW w:w="723" w:type="pct"/>
            <w:tcBorders>
              <w:top w:val="single" w:sz="4" w:space="0" w:color="auto"/>
              <w:bottom w:val="single" w:sz="4" w:space="0" w:color="auto"/>
            </w:tcBorders>
            <w:shd w:val="clear" w:color="auto" w:fill="auto"/>
            <w:noWrap/>
            <w:hideMark/>
          </w:tcPr>
          <w:p w14:paraId="3B30AF05" w14:textId="77777777" w:rsidR="005B1647" w:rsidRPr="00BF098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F0982">
              <w:t>10 781</w:t>
            </w:r>
          </w:p>
        </w:tc>
        <w:tc>
          <w:tcPr>
            <w:tcW w:w="722" w:type="pct"/>
            <w:tcBorders>
              <w:top w:val="single" w:sz="4" w:space="0" w:color="auto"/>
              <w:bottom w:val="single" w:sz="4" w:space="0" w:color="auto"/>
            </w:tcBorders>
            <w:shd w:val="clear" w:color="auto" w:fill="auto"/>
            <w:noWrap/>
            <w:hideMark/>
          </w:tcPr>
          <w:p w14:paraId="55B72E14" w14:textId="77777777" w:rsidR="005B1647" w:rsidRPr="00BF098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F0982">
              <w:t>11 282</w:t>
            </w:r>
          </w:p>
        </w:tc>
      </w:tr>
      <w:tr w:rsidR="00155607" w14:paraId="75F94C4A"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555" w:type="pct"/>
            <w:tcBorders>
              <w:top w:val="single" w:sz="4" w:space="0" w:color="auto"/>
              <w:bottom w:val="single" w:sz="4" w:space="0" w:color="auto"/>
            </w:tcBorders>
            <w:shd w:val="clear" w:color="auto" w:fill="auto"/>
            <w:hideMark/>
          </w:tcPr>
          <w:p w14:paraId="273080B4" w14:textId="77777777" w:rsidR="005B1647" w:rsidRPr="00BF0982" w:rsidRDefault="005B1647" w:rsidP="005B1647">
            <w:pPr>
              <w:pStyle w:val="Tabell"/>
            </w:pPr>
            <w:r w:rsidRPr="00BF0982">
              <w:t>Intäktsförda, preskriberade obligationer m.m.</w:t>
            </w:r>
          </w:p>
        </w:tc>
        <w:tc>
          <w:tcPr>
            <w:tcW w:w="723" w:type="pct"/>
            <w:tcBorders>
              <w:top w:val="single" w:sz="4" w:space="0" w:color="auto"/>
              <w:bottom w:val="single" w:sz="4" w:space="0" w:color="auto"/>
            </w:tcBorders>
            <w:shd w:val="clear" w:color="auto" w:fill="auto"/>
            <w:noWrap/>
            <w:hideMark/>
          </w:tcPr>
          <w:p w14:paraId="0AC64EBD" w14:textId="77777777" w:rsidR="005B1647" w:rsidRPr="00BF098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F0982">
              <w:t>0</w:t>
            </w:r>
          </w:p>
        </w:tc>
        <w:tc>
          <w:tcPr>
            <w:tcW w:w="722" w:type="pct"/>
            <w:tcBorders>
              <w:top w:val="single" w:sz="4" w:space="0" w:color="auto"/>
              <w:bottom w:val="single" w:sz="4" w:space="0" w:color="auto"/>
            </w:tcBorders>
            <w:shd w:val="clear" w:color="auto" w:fill="auto"/>
            <w:noWrap/>
            <w:hideMark/>
          </w:tcPr>
          <w:p w14:paraId="74C757DD" w14:textId="77777777" w:rsidR="005B1647" w:rsidRPr="00BF098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F0982">
              <w:t>1</w:t>
            </w:r>
          </w:p>
        </w:tc>
      </w:tr>
      <w:tr w:rsidR="00155607" w14:paraId="77F0A4B2"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555" w:type="pct"/>
            <w:tcBorders>
              <w:top w:val="single" w:sz="4" w:space="0" w:color="auto"/>
              <w:bottom w:val="single" w:sz="4" w:space="0" w:color="auto"/>
            </w:tcBorders>
            <w:shd w:val="clear" w:color="auto" w:fill="auto"/>
            <w:hideMark/>
          </w:tcPr>
          <w:p w14:paraId="14D127AA" w14:textId="77777777" w:rsidR="005B1647" w:rsidRPr="00BF0982" w:rsidRDefault="005B1647" w:rsidP="005B1647">
            <w:pPr>
              <w:pStyle w:val="Tabell"/>
            </w:pPr>
            <w:r w:rsidRPr="00BF0982">
              <w:t>Realiserade kursförändringar (netto)</w:t>
            </w:r>
          </w:p>
        </w:tc>
        <w:tc>
          <w:tcPr>
            <w:tcW w:w="723" w:type="pct"/>
            <w:tcBorders>
              <w:top w:val="single" w:sz="4" w:space="0" w:color="auto"/>
              <w:bottom w:val="single" w:sz="4" w:space="0" w:color="auto"/>
            </w:tcBorders>
            <w:shd w:val="clear" w:color="auto" w:fill="auto"/>
            <w:noWrap/>
            <w:hideMark/>
          </w:tcPr>
          <w:p w14:paraId="36EB6499" w14:textId="77777777" w:rsidR="005B1647" w:rsidRPr="00BF098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F0982">
              <w:t>-4 482</w:t>
            </w:r>
          </w:p>
        </w:tc>
        <w:tc>
          <w:tcPr>
            <w:tcW w:w="722" w:type="pct"/>
            <w:tcBorders>
              <w:top w:val="single" w:sz="4" w:space="0" w:color="auto"/>
              <w:bottom w:val="single" w:sz="4" w:space="0" w:color="auto"/>
            </w:tcBorders>
            <w:shd w:val="clear" w:color="auto" w:fill="auto"/>
            <w:noWrap/>
            <w:hideMark/>
          </w:tcPr>
          <w:p w14:paraId="7F7F1220" w14:textId="77777777" w:rsidR="005B1647" w:rsidRPr="00BF098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F0982">
              <w:t>-3 358</w:t>
            </w:r>
          </w:p>
        </w:tc>
      </w:tr>
      <w:tr w:rsidR="00155607" w14:paraId="65EB3D91"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555" w:type="pct"/>
            <w:tcBorders>
              <w:top w:val="single" w:sz="4" w:space="0" w:color="auto"/>
              <w:bottom w:val="single" w:sz="4" w:space="0" w:color="auto"/>
            </w:tcBorders>
            <w:shd w:val="clear" w:color="auto" w:fill="auto"/>
            <w:hideMark/>
          </w:tcPr>
          <w:p w14:paraId="6F588660" w14:textId="77777777" w:rsidR="005B1647" w:rsidRPr="00BF0982" w:rsidRDefault="005B1647" w:rsidP="005B1647">
            <w:pPr>
              <w:pStyle w:val="Tabell"/>
            </w:pPr>
            <w:r w:rsidRPr="00BF0982">
              <w:t>Provisioner till banker m.fl.</w:t>
            </w:r>
          </w:p>
        </w:tc>
        <w:tc>
          <w:tcPr>
            <w:tcW w:w="723" w:type="pct"/>
            <w:tcBorders>
              <w:top w:val="single" w:sz="4" w:space="0" w:color="auto"/>
              <w:bottom w:val="single" w:sz="4" w:space="0" w:color="auto"/>
            </w:tcBorders>
            <w:shd w:val="clear" w:color="auto" w:fill="auto"/>
            <w:noWrap/>
            <w:hideMark/>
          </w:tcPr>
          <w:p w14:paraId="32280B4F" w14:textId="77777777" w:rsidR="005B1647" w:rsidRPr="00BF098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F0982">
              <w:t>-94</w:t>
            </w:r>
          </w:p>
        </w:tc>
        <w:tc>
          <w:tcPr>
            <w:tcW w:w="722" w:type="pct"/>
            <w:tcBorders>
              <w:top w:val="single" w:sz="4" w:space="0" w:color="auto"/>
              <w:bottom w:val="single" w:sz="4" w:space="0" w:color="auto"/>
            </w:tcBorders>
            <w:shd w:val="clear" w:color="auto" w:fill="auto"/>
            <w:noWrap/>
            <w:hideMark/>
          </w:tcPr>
          <w:p w14:paraId="4546A80C" w14:textId="77777777" w:rsidR="005B1647" w:rsidRPr="00BF098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F0982">
              <w:t>-56</w:t>
            </w:r>
          </w:p>
        </w:tc>
      </w:tr>
      <w:tr w:rsidR="00155607" w14:paraId="0CA5DC17" w14:textId="77777777" w:rsidTr="00155607">
        <w:trPr>
          <w:cnfStyle w:val="010000000000" w:firstRow="0" w:lastRow="1" w:firstColumn="0" w:lastColumn="0" w:oddVBand="0" w:evenVBand="0" w:oddHBand="0" w:evenHBand="0" w:firstRowFirstColumn="0" w:firstRowLastColumn="0" w:lastRowFirstColumn="0" w:lastRowLastColumn="0"/>
          <w:trHeight w:val="270"/>
        </w:trPr>
        <w:tc>
          <w:tcPr>
            <w:cnfStyle w:val="001000000000" w:firstRow="0" w:lastRow="0" w:firstColumn="1" w:lastColumn="0" w:oddVBand="0" w:evenVBand="0" w:oddHBand="0" w:evenHBand="0" w:firstRowFirstColumn="0" w:firstRowLastColumn="0" w:lastRowFirstColumn="0" w:lastRowLastColumn="0"/>
            <w:tcW w:w="3555" w:type="pct"/>
            <w:tcBorders>
              <w:top w:val="single" w:sz="4" w:space="0" w:color="auto"/>
            </w:tcBorders>
            <w:noWrap/>
            <w:hideMark/>
          </w:tcPr>
          <w:p w14:paraId="77192471" w14:textId="77777777" w:rsidR="005B1647" w:rsidRPr="00BF0982" w:rsidRDefault="005B1647" w:rsidP="005B1647">
            <w:pPr>
              <w:pStyle w:val="Tabell"/>
              <w:rPr>
                <w:bCs/>
              </w:rPr>
            </w:pPr>
            <w:r w:rsidRPr="00BF0982">
              <w:rPr>
                <w:bCs/>
              </w:rPr>
              <w:t>Nettokostnad för förvaltning av statsskulden</w:t>
            </w:r>
          </w:p>
        </w:tc>
        <w:tc>
          <w:tcPr>
            <w:tcW w:w="723" w:type="pct"/>
            <w:tcBorders>
              <w:top w:val="single" w:sz="4" w:space="0" w:color="auto"/>
            </w:tcBorders>
            <w:noWrap/>
            <w:hideMark/>
          </w:tcPr>
          <w:p w14:paraId="1A980880" w14:textId="77777777" w:rsidR="005B1647" w:rsidRPr="00BF0982"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BF0982">
              <w:rPr>
                <w:bCs/>
              </w:rPr>
              <w:t>-13 565</w:t>
            </w:r>
          </w:p>
        </w:tc>
        <w:tc>
          <w:tcPr>
            <w:tcW w:w="722" w:type="pct"/>
            <w:tcBorders>
              <w:top w:val="single" w:sz="4" w:space="0" w:color="auto"/>
            </w:tcBorders>
            <w:noWrap/>
            <w:hideMark/>
          </w:tcPr>
          <w:p w14:paraId="558ADD4E" w14:textId="77777777" w:rsidR="005B1647" w:rsidRPr="00BF0982"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BF0982">
              <w:rPr>
                <w:bCs/>
              </w:rPr>
              <w:t>-19 860</w:t>
            </w:r>
          </w:p>
        </w:tc>
      </w:tr>
    </w:tbl>
    <w:p w14:paraId="2AF27E6E" w14:textId="2596B9CD" w:rsidR="005B1647" w:rsidRDefault="005B1647" w:rsidP="00D164A7">
      <w:pPr>
        <w:pStyle w:val="Brdtext"/>
        <w:spacing w:before="160"/>
      </w:pPr>
      <w:r>
        <w:t>Riksgäldskontoret redovisar finansiella intäkter och kostnader för förvaltning av statsskulden. De innefattar även intäkter och kostnader för skuldskötselåtgärder.</w:t>
      </w:r>
    </w:p>
    <w:p w14:paraId="05C1AF31" w14:textId="6892B98B" w:rsidR="005B1647" w:rsidRDefault="005B1647" w:rsidP="005B1647">
      <w:pPr>
        <w:pStyle w:val="Brdtext"/>
      </w:pPr>
      <w:r>
        <w:t>Under 2019 uppgick nettokostnaden för statsskulden (räntor, över- och underkurser och valutakursförändringar m.m.) till 13,6 miljarder kronor, vilket innebär att netto</w:t>
      </w:r>
      <w:r>
        <w:softHyphen/>
        <w:t>kostnaden minskade med 6,3 miljarder kronor från föregående år. Påverkan från valutakursförändringar har förbättrats med 4,3 miljarder kronor och räntekostnaderna har minskat med 3,3 miljarder kronor. Den största kostnadsökningen avser realiserade kursförändringar som försämrats med 1,2 miljarder kronor.</w:t>
      </w:r>
    </w:p>
    <w:p w14:paraId="2D7412BB" w14:textId="6E24597A" w:rsidR="005B1647" w:rsidRDefault="005B1647" w:rsidP="005B1647">
      <w:pPr>
        <w:pStyle w:val="Rubrik4utannumrering"/>
      </w:pPr>
      <w:r w:rsidRPr="00BF0982">
        <w:t>Not 13 Övriga finansiella intäkter</w:t>
      </w:r>
    </w:p>
    <w:p w14:paraId="58FF6400" w14:textId="1DF147DB" w:rsidR="005B1647" w:rsidRDefault="005B1647" w:rsidP="005B1647">
      <w:pPr>
        <w:pStyle w:val="TabellUnderrubrik"/>
      </w:pPr>
      <w:r>
        <w:t>Miljoner kronor</w:t>
      </w:r>
    </w:p>
    <w:tbl>
      <w:tblPr>
        <w:tblStyle w:val="RKBPTabell"/>
        <w:tblW w:w="5000" w:type="pct"/>
        <w:tblLook w:val="06E0" w:firstRow="1" w:lastRow="1" w:firstColumn="1" w:lastColumn="0" w:noHBand="1" w:noVBand="1"/>
      </w:tblPr>
      <w:tblGrid>
        <w:gridCol w:w="4962"/>
        <w:gridCol w:w="1229"/>
        <w:gridCol w:w="1179"/>
      </w:tblGrid>
      <w:tr w:rsidR="00155607" w14:paraId="51F90DDC" w14:textId="77777777" w:rsidTr="007E5169">
        <w:trPr>
          <w:cnfStyle w:val="100000000000" w:firstRow="1" w:lastRow="0" w:firstColumn="0" w:lastColumn="0" w:oddVBand="0" w:evenVBand="0" w:oddHBand="0" w:evenHBand="0" w:firstRowFirstColumn="0" w:firstRowLastColumn="0" w:lastRowFirstColumn="0" w:lastRowLastColumn="0"/>
          <w:trHeight w:val="170"/>
        </w:trPr>
        <w:tc>
          <w:tcPr>
            <w:cnfStyle w:val="001000000000" w:firstRow="0" w:lastRow="0" w:firstColumn="1" w:lastColumn="0" w:oddVBand="0" w:evenVBand="0" w:oddHBand="0" w:evenHBand="0" w:firstRowFirstColumn="0" w:firstRowLastColumn="0" w:lastRowFirstColumn="0" w:lastRowLastColumn="0"/>
            <w:tcW w:w="3366" w:type="pct"/>
            <w:noWrap/>
            <w:hideMark/>
          </w:tcPr>
          <w:p w14:paraId="5D9760BC" w14:textId="714E7077" w:rsidR="005B1647" w:rsidRPr="00BF0982" w:rsidRDefault="005B1647" w:rsidP="007E5169">
            <w:pPr>
              <w:pStyle w:val="TabellHuvud"/>
            </w:pPr>
          </w:p>
        </w:tc>
        <w:tc>
          <w:tcPr>
            <w:tcW w:w="834" w:type="pct"/>
            <w:noWrap/>
            <w:hideMark/>
          </w:tcPr>
          <w:p w14:paraId="13670336" w14:textId="77777777" w:rsidR="005B1647" w:rsidRPr="00BF0982" w:rsidRDefault="005B1647" w:rsidP="007E5169">
            <w:pPr>
              <w:pStyle w:val="TabellHuvud"/>
              <w:cnfStyle w:val="100000000000" w:firstRow="1" w:lastRow="0" w:firstColumn="0" w:lastColumn="0" w:oddVBand="0" w:evenVBand="0" w:oddHBand="0" w:evenHBand="0" w:firstRowFirstColumn="0" w:firstRowLastColumn="0" w:lastRowFirstColumn="0" w:lastRowLastColumn="0"/>
            </w:pPr>
            <w:r w:rsidRPr="00BF0982">
              <w:t>2019</w:t>
            </w:r>
          </w:p>
        </w:tc>
        <w:tc>
          <w:tcPr>
            <w:tcW w:w="800" w:type="pct"/>
            <w:noWrap/>
            <w:hideMark/>
          </w:tcPr>
          <w:p w14:paraId="71F2EC35" w14:textId="77777777" w:rsidR="005B1647" w:rsidRPr="00BF0982" w:rsidRDefault="005B1647" w:rsidP="007E5169">
            <w:pPr>
              <w:pStyle w:val="TabellHuvud"/>
              <w:cnfStyle w:val="100000000000" w:firstRow="1" w:lastRow="0" w:firstColumn="0" w:lastColumn="0" w:oddVBand="0" w:evenVBand="0" w:oddHBand="0" w:evenHBand="0" w:firstRowFirstColumn="0" w:firstRowLastColumn="0" w:lastRowFirstColumn="0" w:lastRowLastColumn="0"/>
            </w:pPr>
            <w:r w:rsidRPr="00BF0982">
              <w:t>2018</w:t>
            </w:r>
          </w:p>
        </w:tc>
      </w:tr>
      <w:tr w:rsidR="00155607" w14:paraId="5A9590E7"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366" w:type="pct"/>
            <w:noWrap/>
            <w:hideMark/>
          </w:tcPr>
          <w:p w14:paraId="2948C8D0" w14:textId="77777777" w:rsidR="005B1647" w:rsidRPr="00BF0982" w:rsidRDefault="005B1647" w:rsidP="005B1647">
            <w:pPr>
              <w:pStyle w:val="Tabell"/>
            </w:pPr>
            <w:r w:rsidRPr="00BF0982">
              <w:t>Kärnavfallsfonden</w:t>
            </w:r>
          </w:p>
        </w:tc>
        <w:tc>
          <w:tcPr>
            <w:tcW w:w="834" w:type="pct"/>
            <w:hideMark/>
          </w:tcPr>
          <w:p w14:paraId="684C94E6" w14:textId="77777777" w:rsidR="005B1647" w:rsidRPr="00BF098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F0982">
              <w:t>2 102</w:t>
            </w:r>
          </w:p>
        </w:tc>
        <w:tc>
          <w:tcPr>
            <w:tcW w:w="800" w:type="pct"/>
            <w:hideMark/>
          </w:tcPr>
          <w:p w14:paraId="5CF92461" w14:textId="77777777" w:rsidR="005B1647" w:rsidRPr="00BF098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F0982">
              <w:t>2 200</w:t>
            </w:r>
          </w:p>
        </w:tc>
      </w:tr>
      <w:tr w:rsidR="00155607" w14:paraId="36E4E1E8"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366" w:type="pct"/>
            <w:hideMark/>
          </w:tcPr>
          <w:p w14:paraId="508FA44E" w14:textId="77777777" w:rsidR="005B1647" w:rsidRPr="00BF0982" w:rsidRDefault="005B1647" w:rsidP="005B1647">
            <w:pPr>
              <w:pStyle w:val="Tabell"/>
            </w:pPr>
            <w:r w:rsidRPr="00BF0982">
              <w:t>Riksbankens inlevererade överskott</w:t>
            </w:r>
          </w:p>
        </w:tc>
        <w:tc>
          <w:tcPr>
            <w:tcW w:w="834" w:type="pct"/>
            <w:hideMark/>
          </w:tcPr>
          <w:p w14:paraId="319F3721" w14:textId="77777777" w:rsidR="005B1647" w:rsidRPr="00BF098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F0982">
              <w:t>3 800</w:t>
            </w:r>
          </w:p>
        </w:tc>
        <w:tc>
          <w:tcPr>
            <w:tcW w:w="800" w:type="pct"/>
            <w:hideMark/>
          </w:tcPr>
          <w:p w14:paraId="4412AAF4" w14:textId="77777777" w:rsidR="005B1647" w:rsidRPr="00BF098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F0982">
              <w:t>2 300</w:t>
            </w:r>
          </w:p>
        </w:tc>
      </w:tr>
      <w:tr w:rsidR="00155607" w14:paraId="05BB6204"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366" w:type="pct"/>
            <w:noWrap/>
            <w:hideMark/>
          </w:tcPr>
          <w:p w14:paraId="63374E00" w14:textId="77777777" w:rsidR="005B1647" w:rsidRPr="00BF0982" w:rsidRDefault="005B1647" w:rsidP="005B1647">
            <w:pPr>
              <w:pStyle w:val="Tabell"/>
            </w:pPr>
            <w:r w:rsidRPr="00BF0982">
              <w:t>Skatteverket</w:t>
            </w:r>
          </w:p>
        </w:tc>
        <w:tc>
          <w:tcPr>
            <w:tcW w:w="834" w:type="pct"/>
            <w:hideMark/>
          </w:tcPr>
          <w:p w14:paraId="5BB8324F" w14:textId="77777777" w:rsidR="005B1647" w:rsidRPr="00BF098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F0982">
              <w:t>1 910</w:t>
            </w:r>
          </w:p>
        </w:tc>
        <w:tc>
          <w:tcPr>
            <w:tcW w:w="800" w:type="pct"/>
            <w:hideMark/>
          </w:tcPr>
          <w:p w14:paraId="446EF882" w14:textId="77777777" w:rsidR="005B1647" w:rsidRPr="00BF098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F0982">
              <w:t>2 274</w:t>
            </w:r>
          </w:p>
        </w:tc>
      </w:tr>
      <w:tr w:rsidR="00155607" w14:paraId="00ABFA0A"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366" w:type="pct"/>
            <w:noWrap/>
            <w:hideMark/>
          </w:tcPr>
          <w:p w14:paraId="7531797D" w14:textId="77777777" w:rsidR="005B1647" w:rsidRPr="00BF0982" w:rsidRDefault="005B1647" w:rsidP="005B1647">
            <w:pPr>
              <w:pStyle w:val="Tabell"/>
            </w:pPr>
            <w:r w:rsidRPr="00BF0982">
              <w:t>Exportkreditnämnden</w:t>
            </w:r>
          </w:p>
        </w:tc>
        <w:tc>
          <w:tcPr>
            <w:tcW w:w="834" w:type="pct"/>
            <w:hideMark/>
          </w:tcPr>
          <w:p w14:paraId="060EA17B" w14:textId="77777777" w:rsidR="005B1647" w:rsidRPr="00BF098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F0982">
              <w:t>1 113</w:t>
            </w:r>
          </w:p>
        </w:tc>
        <w:tc>
          <w:tcPr>
            <w:tcW w:w="800" w:type="pct"/>
            <w:hideMark/>
          </w:tcPr>
          <w:p w14:paraId="7A55A2E7" w14:textId="77777777" w:rsidR="005B1647" w:rsidRPr="00BF098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F0982">
              <w:t>2 717</w:t>
            </w:r>
          </w:p>
        </w:tc>
      </w:tr>
      <w:tr w:rsidR="00155607" w14:paraId="60A40927"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366" w:type="pct"/>
            <w:noWrap/>
            <w:hideMark/>
          </w:tcPr>
          <w:p w14:paraId="2FE7779A" w14:textId="77777777" w:rsidR="005B1647" w:rsidRPr="00BF0982" w:rsidRDefault="005B1647" w:rsidP="005B1647">
            <w:pPr>
              <w:pStyle w:val="Tabell"/>
            </w:pPr>
            <w:r w:rsidRPr="00BF0982">
              <w:t>Centrala studiestödsnämnden</w:t>
            </w:r>
          </w:p>
        </w:tc>
        <w:tc>
          <w:tcPr>
            <w:tcW w:w="834" w:type="pct"/>
            <w:hideMark/>
          </w:tcPr>
          <w:p w14:paraId="5DE4098A" w14:textId="77777777" w:rsidR="005B1647" w:rsidRPr="00BF098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F0982">
              <w:t>432</w:t>
            </w:r>
          </w:p>
        </w:tc>
        <w:tc>
          <w:tcPr>
            <w:tcW w:w="800" w:type="pct"/>
            <w:hideMark/>
          </w:tcPr>
          <w:p w14:paraId="104ECEA0" w14:textId="77777777" w:rsidR="005B1647" w:rsidRPr="00BF098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F0982">
              <w:t>364</w:t>
            </w:r>
          </w:p>
        </w:tc>
      </w:tr>
      <w:tr w:rsidR="00155607" w14:paraId="10000DDD"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366" w:type="pct"/>
            <w:hideMark/>
          </w:tcPr>
          <w:p w14:paraId="15DB6AFA" w14:textId="77777777" w:rsidR="005B1647" w:rsidRPr="00BF0982" w:rsidRDefault="005B1647" w:rsidP="005B1647">
            <w:pPr>
              <w:pStyle w:val="Tabell"/>
            </w:pPr>
            <w:r w:rsidRPr="00BF0982">
              <w:t>Försäkringskassan</w:t>
            </w:r>
          </w:p>
        </w:tc>
        <w:tc>
          <w:tcPr>
            <w:tcW w:w="834" w:type="pct"/>
            <w:hideMark/>
          </w:tcPr>
          <w:p w14:paraId="1DA3A8ED" w14:textId="77777777" w:rsidR="005B1647" w:rsidRPr="00BF098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F0982">
              <w:t>131</w:t>
            </w:r>
          </w:p>
        </w:tc>
        <w:tc>
          <w:tcPr>
            <w:tcW w:w="800" w:type="pct"/>
            <w:hideMark/>
          </w:tcPr>
          <w:p w14:paraId="2A94571A" w14:textId="77777777" w:rsidR="005B1647" w:rsidRPr="00BF098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F0982">
              <w:t>138</w:t>
            </w:r>
          </w:p>
        </w:tc>
      </w:tr>
      <w:tr w:rsidR="00155607" w14:paraId="6D209D6A"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366" w:type="pct"/>
            <w:noWrap/>
            <w:hideMark/>
          </w:tcPr>
          <w:p w14:paraId="4734DFF6" w14:textId="77777777" w:rsidR="005B1647" w:rsidRPr="00BF0982" w:rsidRDefault="005B1647" w:rsidP="005B1647">
            <w:pPr>
              <w:pStyle w:val="Tabell"/>
            </w:pPr>
            <w:r w:rsidRPr="00BF0982">
              <w:t>Försvarets materielverk</w:t>
            </w:r>
          </w:p>
        </w:tc>
        <w:tc>
          <w:tcPr>
            <w:tcW w:w="834" w:type="pct"/>
            <w:hideMark/>
          </w:tcPr>
          <w:p w14:paraId="5280B124" w14:textId="77777777" w:rsidR="005B1647" w:rsidRPr="00BF098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F0982">
              <w:t>74</w:t>
            </w:r>
          </w:p>
        </w:tc>
        <w:tc>
          <w:tcPr>
            <w:tcW w:w="800" w:type="pct"/>
            <w:hideMark/>
          </w:tcPr>
          <w:p w14:paraId="2E188493" w14:textId="77777777" w:rsidR="005B1647" w:rsidRPr="00BF098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F0982">
              <w:t>35</w:t>
            </w:r>
          </w:p>
        </w:tc>
      </w:tr>
      <w:tr w:rsidR="00155607" w14:paraId="1743EC50"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366" w:type="pct"/>
            <w:noWrap/>
            <w:hideMark/>
          </w:tcPr>
          <w:p w14:paraId="6AC75E19" w14:textId="77777777" w:rsidR="005B1647" w:rsidRPr="00BF0982" w:rsidRDefault="005B1647" w:rsidP="005B1647">
            <w:pPr>
              <w:pStyle w:val="Tabell"/>
            </w:pPr>
            <w:r w:rsidRPr="00BF0982">
              <w:t>Karolinska Institutet</w:t>
            </w:r>
          </w:p>
        </w:tc>
        <w:tc>
          <w:tcPr>
            <w:tcW w:w="834" w:type="pct"/>
            <w:hideMark/>
          </w:tcPr>
          <w:p w14:paraId="7D71DB64" w14:textId="77777777" w:rsidR="005B1647" w:rsidRPr="00BF098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F0982">
              <w:t>25</w:t>
            </w:r>
          </w:p>
        </w:tc>
        <w:tc>
          <w:tcPr>
            <w:tcW w:w="800" w:type="pct"/>
            <w:hideMark/>
          </w:tcPr>
          <w:p w14:paraId="13FA8457" w14:textId="77777777" w:rsidR="005B1647" w:rsidRPr="00BF098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F0982">
              <w:t>31</w:t>
            </w:r>
          </w:p>
        </w:tc>
      </w:tr>
      <w:tr w:rsidR="00155607" w14:paraId="23CD75D5"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366" w:type="pct"/>
            <w:noWrap/>
            <w:hideMark/>
          </w:tcPr>
          <w:p w14:paraId="66A2AD05" w14:textId="77777777" w:rsidR="005B1647" w:rsidRPr="00BF0982" w:rsidRDefault="005B1647" w:rsidP="005B1647">
            <w:pPr>
              <w:pStyle w:val="Tabell"/>
            </w:pPr>
            <w:r w:rsidRPr="00BF0982">
              <w:t>Kammarkollegiet</w:t>
            </w:r>
          </w:p>
        </w:tc>
        <w:tc>
          <w:tcPr>
            <w:tcW w:w="834" w:type="pct"/>
            <w:hideMark/>
          </w:tcPr>
          <w:p w14:paraId="09D48BAF" w14:textId="77777777" w:rsidR="005B1647" w:rsidRPr="00BF098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F0982">
              <w:t>33</w:t>
            </w:r>
          </w:p>
        </w:tc>
        <w:tc>
          <w:tcPr>
            <w:tcW w:w="800" w:type="pct"/>
            <w:hideMark/>
          </w:tcPr>
          <w:p w14:paraId="39FF7D82" w14:textId="77777777" w:rsidR="005B1647" w:rsidRPr="00BF098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F0982">
              <w:t>154</w:t>
            </w:r>
          </w:p>
        </w:tc>
      </w:tr>
      <w:tr w:rsidR="00155607" w14:paraId="1C2E2BC5"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366" w:type="pct"/>
            <w:noWrap/>
            <w:hideMark/>
          </w:tcPr>
          <w:p w14:paraId="62330980" w14:textId="77777777" w:rsidR="005B1647" w:rsidRPr="00BF0982" w:rsidRDefault="005B1647" w:rsidP="007E5169">
            <w:pPr>
              <w:pStyle w:val="Tabell"/>
            </w:pPr>
            <w:r w:rsidRPr="00BF0982">
              <w:t>Orealiserade värdeförändringar finansiella instrument</w:t>
            </w:r>
          </w:p>
        </w:tc>
        <w:tc>
          <w:tcPr>
            <w:tcW w:w="834" w:type="pct"/>
            <w:noWrap/>
            <w:hideMark/>
          </w:tcPr>
          <w:p w14:paraId="5B00708E" w14:textId="77777777" w:rsidR="005B1647" w:rsidRPr="00BF0982"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p>
        </w:tc>
        <w:tc>
          <w:tcPr>
            <w:tcW w:w="800" w:type="pct"/>
            <w:noWrap/>
            <w:hideMark/>
          </w:tcPr>
          <w:p w14:paraId="3AEAD77F" w14:textId="77777777" w:rsidR="005B1647" w:rsidRPr="00BF0982"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r>
      <w:tr w:rsidR="00155607" w14:paraId="3251F1AB"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366" w:type="pct"/>
            <w:noWrap/>
            <w:hideMark/>
          </w:tcPr>
          <w:p w14:paraId="3A6AF59A" w14:textId="77777777" w:rsidR="005B1647" w:rsidRPr="00BF0982" w:rsidRDefault="005B1647" w:rsidP="005B1647">
            <w:pPr>
              <w:pStyle w:val="Tabell"/>
            </w:pPr>
            <w:r w:rsidRPr="00BF0982">
              <w:t>Kärnavfallsfonden</w:t>
            </w:r>
          </w:p>
        </w:tc>
        <w:tc>
          <w:tcPr>
            <w:tcW w:w="834" w:type="pct"/>
            <w:hideMark/>
          </w:tcPr>
          <w:p w14:paraId="345CDB27" w14:textId="77777777" w:rsidR="005B1647" w:rsidRPr="00BF098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F0982">
              <w:t>1 763</w:t>
            </w:r>
          </w:p>
        </w:tc>
        <w:tc>
          <w:tcPr>
            <w:tcW w:w="800" w:type="pct"/>
            <w:hideMark/>
          </w:tcPr>
          <w:p w14:paraId="69504893" w14:textId="77777777" w:rsidR="005B1647" w:rsidRPr="00BF098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F0982">
              <w:t>-</w:t>
            </w:r>
          </w:p>
        </w:tc>
      </w:tr>
      <w:tr w:rsidR="00155607" w14:paraId="0CB10371"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366" w:type="pct"/>
            <w:noWrap/>
            <w:hideMark/>
          </w:tcPr>
          <w:p w14:paraId="521BD866" w14:textId="77777777" w:rsidR="005B1647" w:rsidRPr="00BF0982" w:rsidRDefault="005B1647" w:rsidP="005B1647">
            <w:pPr>
              <w:pStyle w:val="Tabell"/>
            </w:pPr>
            <w:r w:rsidRPr="00BF0982">
              <w:t>Riksgäldskontoret</w:t>
            </w:r>
          </w:p>
        </w:tc>
        <w:tc>
          <w:tcPr>
            <w:tcW w:w="834" w:type="pct"/>
            <w:hideMark/>
          </w:tcPr>
          <w:p w14:paraId="1149B51F" w14:textId="77777777" w:rsidR="005B1647" w:rsidRPr="00BF098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F0982">
              <w:t>588</w:t>
            </w:r>
          </w:p>
        </w:tc>
        <w:tc>
          <w:tcPr>
            <w:tcW w:w="800" w:type="pct"/>
            <w:hideMark/>
          </w:tcPr>
          <w:p w14:paraId="53B62799" w14:textId="77777777" w:rsidR="005B1647" w:rsidRPr="00BF098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F0982">
              <w:t>208</w:t>
            </w:r>
          </w:p>
        </w:tc>
      </w:tr>
      <w:tr w:rsidR="00155607" w14:paraId="7DDDC31D"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366" w:type="pct"/>
            <w:hideMark/>
          </w:tcPr>
          <w:p w14:paraId="16B4D10B" w14:textId="77777777" w:rsidR="005B1647" w:rsidRPr="00BF0982" w:rsidRDefault="005B1647" w:rsidP="005B1647">
            <w:pPr>
              <w:pStyle w:val="Tabell"/>
            </w:pPr>
            <w:r w:rsidRPr="00BF0982">
              <w:t>Pensionsmyndigheten, Försäkringskassan, Karolinska institutet m.fl.</w:t>
            </w:r>
          </w:p>
        </w:tc>
        <w:tc>
          <w:tcPr>
            <w:tcW w:w="834" w:type="pct"/>
            <w:noWrap/>
            <w:hideMark/>
          </w:tcPr>
          <w:p w14:paraId="31C459CE" w14:textId="77777777" w:rsidR="005B1647" w:rsidRPr="00BF098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F0982">
              <w:t>167</w:t>
            </w:r>
          </w:p>
        </w:tc>
        <w:tc>
          <w:tcPr>
            <w:tcW w:w="800" w:type="pct"/>
            <w:noWrap/>
            <w:hideMark/>
          </w:tcPr>
          <w:p w14:paraId="54B60043" w14:textId="77777777" w:rsidR="005B1647" w:rsidRPr="00BF098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F0982">
              <w:t>18</w:t>
            </w:r>
          </w:p>
        </w:tc>
      </w:tr>
      <w:tr w:rsidR="00155607" w14:paraId="3F933129"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366" w:type="pct"/>
            <w:hideMark/>
          </w:tcPr>
          <w:p w14:paraId="4415927E" w14:textId="77777777" w:rsidR="005B1647" w:rsidRPr="00BF0982" w:rsidRDefault="005B1647" w:rsidP="005B1647">
            <w:pPr>
              <w:pStyle w:val="Tabell"/>
              <w:rPr>
                <w:i/>
                <w:iCs/>
              </w:rPr>
            </w:pPr>
            <w:r w:rsidRPr="00BF0982">
              <w:rPr>
                <w:i/>
                <w:iCs/>
              </w:rPr>
              <w:lastRenderedPageBreak/>
              <w:t>Affärsverk</w:t>
            </w:r>
          </w:p>
        </w:tc>
        <w:tc>
          <w:tcPr>
            <w:tcW w:w="834" w:type="pct"/>
            <w:hideMark/>
          </w:tcPr>
          <w:p w14:paraId="0AA1C65E" w14:textId="77777777" w:rsidR="005B1647" w:rsidRPr="00BF0982"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p>
        </w:tc>
        <w:tc>
          <w:tcPr>
            <w:tcW w:w="800" w:type="pct"/>
            <w:hideMark/>
          </w:tcPr>
          <w:p w14:paraId="7B43A869" w14:textId="77777777" w:rsidR="005B1647" w:rsidRPr="00BF0982"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r>
      <w:tr w:rsidR="00155607" w14:paraId="0CD1D507"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366" w:type="pct"/>
            <w:hideMark/>
          </w:tcPr>
          <w:p w14:paraId="4B1AE1C5" w14:textId="77777777" w:rsidR="005B1647" w:rsidRPr="00BF0982" w:rsidRDefault="005B1647" w:rsidP="005B1647">
            <w:pPr>
              <w:pStyle w:val="Tabell"/>
            </w:pPr>
            <w:r w:rsidRPr="00BF0982">
              <w:t>Svenska kraftnät</w:t>
            </w:r>
          </w:p>
        </w:tc>
        <w:tc>
          <w:tcPr>
            <w:tcW w:w="834" w:type="pct"/>
            <w:hideMark/>
          </w:tcPr>
          <w:p w14:paraId="61541882" w14:textId="77777777" w:rsidR="005B1647" w:rsidRPr="00BF098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F0982">
              <w:t>27</w:t>
            </w:r>
          </w:p>
        </w:tc>
        <w:tc>
          <w:tcPr>
            <w:tcW w:w="800" w:type="pct"/>
            <w:hideMark/>
          </w:tcPr>
          <w:p w14:paraId="723D1A2D" w14:textId="77777777" w:rsidR="005B1647" w:rsidRPr="00BF098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F0982">
              <w:t>49</w:t>
            </w:r>
          </w:p>
        </w:tc>
      </w:tr>
      <w:tr w:rsidR="00155607" w14:paraId="68E62CEE"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366" w:type="pct"/>
            <w:hideMark/>
          </w:tcPr>
          <w:p w14:paraId="113ABF2A" w14:textId="77777777" w:rsidR="005B1647" w:rsidRPr="00BF0982" w:rsidRDefault="005B1647" w:rsidP="005B1647">
            <w:pPr>
              <w:pStyle w:val="Tabell"/>
            </w:pPr>
            <w:r w:rsidRPr="00BF0982">
              <w:t>Sjöfartsverket</w:t>
            </w:r>
          </w:p>
        </w:tc>
        <w:tc>
          <w:tcPr>
            <w:tcW w:w="834" w:type="pct"/>
            <w:hideMark/>
          </w:tcPr>
          <w:p w14:paraId="15C4784A" w14:textId="77777777" w:rsidR="005B1647" w:rsidRPr="00BF098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F0982">
              <w:t>15</w:t>
            </w:r>
          </w:p>
        </w:tc>
        <w:tc>
          <w:tcPr>
            <w:tcW w:w="800" w:type="pct"/>
            <w:hideMark/>
          </w:tcPr>
          <w:p w14:paraId="2D47740B" w14:textId="77777777" w:rsidR="005B1647" w:rsidRPr="00BF098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F0982">
              <w:t>0</w:t>
            </w:r>
          </w:p>
        </w:tc>
      </w:tr>
      <w:tr w:rsidR="00155607" w14:paraId="615699EC"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366" w:type="pct"/>
            <w:hideMark/>
          </w:tcPr>
          <w:p w14:paraId="6E0C514D" w14:textId="77777777" w:rsidR="005B1647" w:rsidRPr="00BF0982" w:rsidRDefault="005B1647" w:rsidP="005B1647">
            <w:pPr>
              <w:pStyle w:val="Tabell"/>
            </w:pPr>
            <w:r w:rsidRPr="00BF0982">
              <w:t>Luftfartsverket</w:t>
            </w:r>
          </w:p>
        </w:tc>
        <w:tc>
          <w:tcPr>
            <w:tcW w:w="834" w:type="pct"/>
            <w:noWrap/>
            <w:hideMark/>
          </w:tcPr>
          <w:p w14:paraId="6997F73F" w14:textId="77777777" w:rsidR="005B1647" w:rsidRPr="00BF098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F0982">
              <w:t>13</w:t>
            </w:r>
          </w:p>
        </w:tc>
        <w:tc>
          <w:tcPr>
            <w:tcW w:w="800" w:type="pct"/>
            <w:noWrap/>
            <w:hideMark/>
          </w:tcPr>
          <w:p w14:paraId="05F52AE5" w14:textId="77777777" w:rsidR="005B1647" w:rsidRPr="00BF098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F0982">
              <w:t>1</w:t>
            </w:r>
          </w:p>
        </w:tc>
      </w:tr>
      <w:tr w:rsidR="00155607" w14:paraId="525BEF6A"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3366" w:type="pct"/>
            <w:hideMark/>
          </w:tcPr>
          <w:p w14:paraId="7F3E042B" w14:textId="77777777" w:rsidR="005B1647" w:rsidRPr="00BF0982" w:rsidRDefault="005B1647" w:rsidP="005B1647">
            <w:pPr>
              <w:pStyle w:val="Tabell"/>
            </w:pPr>
            <w:r w:rsidRPr="00BF0982">
              <w:t>Övriga myndigheter</w:t>
            </w:r>
          </w:p>
        </w:tc>
        <w:tc>
          <w:tcPr>
            <w:tcW w:w="834" w:type="pct"/>
            <w:hideMark/>
          </w:tcPr>
          <w:p w14:paraId="0932D545" w14:textId="77777777" w:rsidR="005B1647" w:rsidRPr="00BF098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F0982">
              <w:t>238</w:t>
            </w:r>
          </w:p>
        </w:tc>
        <w:tc>
          <w:tcPr>
            <w:tcW w:w="800" w:type="pct"/>
            <w:hideMark/>
          </w:tcPr>
          <w:p w14:paraId="7E2C5E0D" w14:textId="77777777" w:rsidR="005B1647" w:rsidRPr="00BF098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F0982">
              <w:t>240</w:t>
            </w:r>
          </w:p>
        </w:tc>
      </w:tr>
      <w:tr w:rsidR="00155607" w:rsidRPr="007E5169" w14:paraId="2BFC98F0" w14:textId="77777777" w:rsidTr="007E5169">
        <w:trPr>
          <w:cnfStyle w:val="010000000000" w:firstRow="0" w:lastRow="1" w:firstColumn="0" w:lastColumn="0" w:oddVBand="0" w:evenVBand="0" w:oddHBand="0" w:evenHBand="0" w:firstRowFirstColumn="0" w:firstRowLastColumn="0" w:lastRowFirstColumn="0" w:lastRowLastColumn="0"/>
          <w:trHeight w:val="170"/>
        </w:trPr>
        <w:tc>
          <w:tcPr>
            <w:cnfStyle w:val="001000000000" w:firstRow="0" w:lastRow="0" w:firstColumn="1" w:lastColumn="0" w:oddVBand="0" w:evenVBand="0" w:oddHBand="0" w:evenHBand="0" w:firstRowFirstColumn="0" w:firstRowLastColumn="0" w:lastRowFirstColumn="0" w:lastRowLastColumn="0"/>
            <w:tcW w:w="3366" w:type="pct"/>
            <w:noWrap/>
            <w:hideMark/>
          </w:tcPr>
          <w:p w14:paraId="1C4D27D8" w14:textId="77777777" w:rsidR="005B1647" w:rsidRPr="007E5169" w:rsidRDefault="005B1647" w:rsidP="007E5169">
            <w:pPr>
              <w:pStyle w:val="Tabell"/>
              <w:rPr>
                <w:bCs/>
              </w:rPr>
            </w:pPr>
            <w:r w:rsidRPr="007E5169">
              <w:rPr>
                <w:bCs/>
              </w:rPr>
              <w:t>Summa</w:t>
            </w:r>
            <w:r w:rsidRPr="007E5169">
              <w:rPr>
                <w:bCs/>
                <w:vertAlign w:val="superscript"/>
              </w:rPr>
              <w:t xml:space="preserve"> </w:t>
            </w:r>
          </w:p>
        </w:tc>
        <w:tc>
          <w:tcPr>
            <w:tcW w:w="834" w:type="pct"/>
            <w:noWrap/>
            <w:hideMark/>
          </w:tcPr>
          <w:p w14:paraId="56FE488F" w14:textId="77777777" w:rsidR="005B1647" w:rsidRPr="007E5169"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7E5169">
              <w:rPr>
                <w:bCs/>
              </w:rPr>
              <w:t>12 431</w:t>
            </w:r>
          </w:p>
        </w:tc>
        <w:tc>
          <w:tcPr>
            <w:tcW w:w="800" w:type="pct"/>
            <w:noWrap/>
            <w:hideMark/>
          </w:tcPr>
          <w:p w14:paraId="74326D8A" w14:textId="77777777" w:rsidR="005B1647" w:rsidRPr="007E5169"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7E5169">
              <w:rPr>
                <w:bCs/>
              </w:rPr>
              <w:t>10 728</w:t>
            </w:r>
          </w:p>
        </w:tc>
      </w:tr>
    </w:tbl>
    <w:p w14:paraId="1BDD53B5" w14:textId="77777777" w:rsidR="005B1647" w:rsidRDefault="005B1647" w:rsidP="005B1647">
      <w:pPr>
        <w:pStyle w:val="Brdtext"/>
        <w:spacing w:before="160"/>
      </w:pPr>
      <w:r>
        <w:t>Övriga finansiella intäkter ökade med 1 703 miljoner kronor jämfört med 2018 främst på grund av positiv värdeförändring på finansiella instrument.</w:t>
      </w:r>
    </w:p>
    <w:p w14:paraId="14E11189" w14:textId="77777777" w:rsidR="005B1647" w:rsidRDefault="005B1647" w:rsidP="005B1647">
      <w:pPr>
        <w:pStyle w:val="Brdtext"/>
      </w:pPr>
      <w:r>
        <w:t>Kärnavfallsfondens intäkter omfattar främst orealiserade värdeförändringar hänförliga till utländska och svenska aktier samt ränteintäkter för nominella placeringar. Föregående år redovisades negativa värdeförändringar under övriga finansiella kostnader.</w:t>
      </w:r>
    </w:p>
    <w:p w14:paraId="196A72E3" w14:textId="25D4C76D" w:rsidR="005B1647" w:rsidRDefault="005B1647" w:rsidP="005B1647">
      <w:pPr>
        <w:pStyle w:val="Brdtext"/>
      </w:pPr>
      <w:r>
        <w:t>Riksbanken levererade in ett överskott på 3,8 miljarder kronor vilket är en ökning med 1,5 miljarder kronor.</w:t>
      </w:r>
    </w:p>
    <w:p w14:paraId="23C63832" w14:textId="77777777" w:rsidR="005B1647" w:rsidRDefault="005B1647" w:rsidP="005B1647">
      <w:pPr>
        <w:pStyle w:val="Brdtext"/>
      </w:pPr>
      <w:r>
        <w:t>Skatteverket redovisar främst räntor i skattekontosystemet.</w:t>
      </w:r>
    </w:p>
    <w:p w14:paraId="2C62F6FC" w14:textId="65B611D1" w:rsidR="005B1647" w:rsidRDefault="005B1647" w:rsidP="005B1647">
      <w:pPr>
        <w:pStyle w:val="Brdtext"/>
      </w:pPr>
      <w:r>
        <w:t>Exportkreditnämndens (EKN) finansiella intäkter minskade med 1 604 miljoner kronor. Regeringen har beslutat att EKN ska placera medel från garantiverksamheten i räntebärande konton i Riksgäldskontoret, vilket har inneburit att intäkterna är interna i staten och elimineras i årsredovisningen för staten.</w:t>
      </w:r>
    </w:p>
    <w:p w14:paraId="493CE7D1" w14:textId="256ABE0A" w:rsidR="005B1647" w:rsidRDefault="005B1647" w:rsidP="005B1647">
      <w:pPr>
        <w:pStyle w:val="Brdtext"/>
      </w:pPr>
      <w:r w:rsidRPr="00BF0982">
        <w:t>Centrala studiestödsnämndens finansiella intäkter består av räntor på studielån och ränteintäkter på återkrav gällande hemutrustningslån m.m. Dessa har ökat med 68</w:t>
      </w:r>
      <w:r>
        <w:t> </w:t>
      </w:r>
      <w:r w:rsidRPr="00BF0982">
        <w:t>miljoner kronor netto till följd av ett något högre ränteläge</w:t>
      </w:r>
      <w:r>
        <w:t>.</w:t>
      </w:r>
    </w:p>
    <w:p w14:paraId="1779D01B" w14:textId="3AC68296" w:rsidR="005B1647" w:rsidRDefault="005B1647" w:rsidP="005B1647">
      <w:pPr>
        <w:pStyle w:val="Rubrik4utannumrering"/>
      </w:pPr>
      <w:r w:rsidRPr="00BF0982">
        <w:t>Not 14 Övriga finansiella kostnader</w:t>
      </w:r>
    </w:p>
    <w:p w14:paraId="3731489E" w14:textId="2690C510" w:rsidR="005B1647" w:rsidRDefault="005B1647" w:rsidP="005B1647">
      <w:pPr>
        <w:pStyle w:val="TabellUnderrubrik"/>
      </w:pPr>
      <w:r w:rsidRPr="00050EAF">
        <w:t>Miljoner kronor</w:t>
      </w:r>
    </w:p>
    <w:tbl>
      <w:tblPr>
        <w:tblStyle w:val="RKBPTabell"/>
        <w:tblW w:w="5000" w:type="pct"/>
        <w:tblLook w:val="04E0" w:firstRow="1" w:lastRow="1" w:firstColumn="1" w:lastColumn="0" w:noHBand="0" w:noVBand="1"/>
      </w:tblPr>
      <w:tblGrid>
        <w:gridCol w:w="4730"/>
        <w:gridCol w:w="1240"/>
        <w:gridCol w:w="1400"/>
      </w:tblGrid>
      <w:tr w:rsidR="00155607" w14:paraId="14840A74" w14:textId="77777777" w:rsidTr="00155607">
        <w:trPr>
          <w:cnfStyle w:val="100000000000" w:firstRow="1" w:lastRow="0" w:firstColumn="0" w:lastColumn="0" w:oddVBand="0" w:evenVBand="0" w:oddHBand="0" w:evenHBand="0" w:firstRowFirstColumn="0" w:firstRowLastColumn="0" w:lastRowFirstColumn="0" w:lastRowLastColumn="0"/>
          <w:trHeight w:val="170"/>
          <w:tblHeader w:val="0"/>
        </w:trPr>
        <w:tc>
          <w:tcPr>
            <w:cnfStyle w:val="001000000000" w:firstRow="0" w:lastRow="0" w:firstColumn="1" w:lastColumn="0" w:oddVBand="0" w:evenVBand="0" w:oddHBand="0" w:evenHBand="0" w:firstRowFirstColumn="0" w:firstRowLastColumn="0" w:lastRowFirstColumn="0" w:lastRowLastColumn="0"/>
            <w:tcW w:w="3209"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19576E99" w14:textId="5FCC13BF" w:rsidR="005B1647" w:rsidRPr="00050EAF" w:rsidRDefault="005B1647" w:rsidP="005B1647">
            <w:pPr>
              <w:pStyle w:val="TabellHuvud"/>
            </w:pPr>
          </w:p>
        </w:tc>
        <w:tc>
          <w:tcPr>
            <w:tcW w:w="841"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4A3A9842" w14:textId="77777777" w:rsidR="005B1647" w:rsidRPr="00050EAF"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050EAF">
              <w:t>2019</w:t>
            </w:r>
          </w:p>
        </w:tc>
        <w:tc>
          <w:tcPr>
            <w:tcW w:w="950"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44EFEA0D" w14:textId="77777777" w:rsidR="005B1647" w:rsidRPr="00050EAF"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050EAF">
              <w:t>2018</w:t>
            </w:r>
          </w:p>
        </w:tc>
      </w:tr>
      <w:tr w:rsidR="00155607" w14:paraId="2891C0C2"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3209" w:type="pct"/>
            <w:tcBorders>
              <w:top w:val="single" w:sz="12" w:space="0" w:color="auto"/>
            </w:tcBorders>
            <w:noWrap/>
            <w:hideMark/>
          </w:tcPr>
          <w:p w14:paraId="7977EA22" w14:textId="77777777" w:rsidR="005B1647" w:rsidRPr="00050EAF" w:rsidRDefault="005B1647" w:rsidP="005B1647">
            <w:pPr>
              <w:pStyle w:val="Tabell"/>
            </w:pPr>
            <w:r w:rsidRPr="00050EAF">
              <w:t>Exportkreditnämnden</w:t>
            </w:r>
          </w:p>
        </w:tc>
        <w:tc>
          <w:tcPr>
            <w:tcW w:w="841" w:type="pct"/>
            <w:tcBorders>
              <w:top w:val="single" w:sz="12" w:space="0" w:color="auto"/>
            </w:tcBorders>
            <w:noWrap/>
            <w:hideMark/>
          </w:tcPr>
          <w:p w14:paraId="085E20DA" w14:textId="77777777" w:rsidR="005B1647" w:rsidRPr="00050EA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50EAF">
              <w:t>1 096</w:t>
            </w:r>
          </w:p>
        </w:tc>
        <w:tc>
          <w:tcPr>
            <w:tcW w:w="950" w:type="pct"/>
            <w:tcBorders>
              <w:top w:val="single" w:sz="12" w:space="0" w:color="auto"/>
            </w:tcBorders>
            <w:noWrap/>
            <w:hideMark/>
          </w:tcPr>
          <w:p w14:paraId="1E1F0079" w14:textId="77777777" w:rsidR="005B1647" w:rsidRPr="00050EA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50EAF">
              <w:t>2 553</w:t>
            </w:r>
          </w:p>
        </w:tc>
      </w:tr>
      <w:tr w:rsidR="00155607" w14:paraId="7A9CAA4A"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3209" w:type="pct"/>
            <w:noWrap/>
            <w:hideMark/>
          </w:tcPr>
          <w:p w14:paraId="131D6B4D" w14:textId="77777777" w:rsidR="005B1647" w:rsidRPr="00050EAF" w:rsidRDefault="005B1647" w:rsidP="005B1647">
            <w:pPr>
              <w:pStyle w:val="Tabell"/>
            </w:pPr>
            <w:r w:rsidRPr="00050EAF">
              <w:t>Kärnavfallsfonden</w:t>
            </w:r>
          </w:p>
        </w:tc>
        <w:tc>
          <w:tcPr>
            <w:tcW w:w="841" w:type="pct"/>
            <w:noWrap/>
            <w:hideMark/>
          </w:tcPr>
          <w:p w14:paraId="6AAA19D3" w14:textId="77777777" w:rsidR="005B1647" w:rsidRPr="00050EA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50EAF">
              <w:t>242</w:t>
            </w:r>
          </w:p>
        </w:tc>
        <w:tc>
          <w:tcPr>
            <w:tcW w:w="950" w:type="pct"/>
            <w:noWrap/>
            <w:hideMark/>
          </w:tcPr>
          <w:p w14:paraId="1AAD9DFA" w14:textId="77777777" w:rsidR="005B1647" w:rsidRPr="00050EA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50EAF">
              <w:t>1</w:t>
            </w:r>
          </w:p>
        </w:tc>
      </w:tr>
      <w:tr w:rsidR="00155607" w14:paraId="673DD496"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3209" w:type="pct"/>
            <w:noWrap/>
            <w:hideMark/>
          </w:tcPr>
          <w:p w14:paraId="3513AAC0" w14:textId="77777777" w:rsidR="005B1647" w:rsidRPr="00050EAF" w:rsidRDefault="005B1647" w:rsidP="005B1647">
            <w:pPr>
              <w:pStyle w:val="Tabell"/>
            </w:pPr>
            <w:r w:rsidRPr="00050EAF">
              <w:t>Trafikverket</w:t>
            </w:r>
          </w:p>
        </w:tc>
        <w:tc>
          <w:tcPr>
            <w:tcW w:w="841" w:type="pct"/>
            <w:noWrap/>
            <w:hideMark/>
          </w:tcPr>
          <w:p w14:paraId="4E8A5BAB" w14:textId="77777777" w:rsidR="005B1647" w:rsidRPr="00050EA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50EAF">
              <w:t>38</w:t>
            </w:r>
          </w:p>
        </w:tc>
        <w:tc>
          <w:tcPr>
            <w:tcW w:w="950" w:type="pct"/>
            <w:noWrap/>
            <w:hideMark/>
          </w:tcPr>
          <w:p w14:paraId="2CEB99BF" w14:textId="77777777" w:rsidR="005B1647" w:rsidRPr="00050EA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50EAF">
              <w:t>53</w:t>
            </w:r>
          </w:p>
        </w:tc>
      </w:tr>
      <w:tr w:rsidR="00155607" w14:paraId="4A117A80"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3209" w:type="pct"/>
            <w:noWrap/>
            <w:hideMark/>
          </w:tcPr>
          <w:p w14:paraId="7A075B87" w14:textId="77777777" w:rsidR="005B1647" w:rsidRPr="00050EAF" w:rsidRDefault="005B1647" w:rsidP="005B1647">
            <w:pPr>
              <w:pStyle w:val="Tabell"/>
            </w:pPr>
            <w:r w:rsidRPr="00050EAF">
              <w:t>Styrelsen för internationellt utvecklingssamarbete</w:t>
            </w:r>
          </w:p>
        </w:tc>
        <w:tc>
          <w:tcPr>
            <w:tcW w:w="841" w:type="pct"/>
            <w:noWrap/>
            <w:hideMark/>
          </w:tcPr>
          <w:p w14:paraId="074F45D4" w14:textId="77777777" w:rsidR="005B1647" w:rsidRPr="00050EA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50EAF">
              <w:t>27</w:t>
            </w:r>
          </w:p>
        </w:tc>
        <w:tc>
          <w:tcPr>
            <w:tcW w:w="950" w:type="pct"/>
            <w:noWrap/>
            <w:hideMark/>
          </w:tcPr>
          <w:p w14:paraId="07368C31" w14:textId="77777777" w:rsidR="005B1647" w:rsidRPr="00050EA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50EAF">
              <w:t>58</w:t>
            </w:r>
          </w:p>
        </w:tc>
      </w:tr>
      <w:tr w:rsidR="00155607" w14:paraId="1B954B95"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3209" w:type="pct"/>
            <w:noWrap/>
            <w:hideMark/>
          </w:tcPr>
          <w:p w14:paraId="50116ADE" w14:textId="77777777" w:rsidR="005B1647" w:rsidRPr="00050EAF" w:rsidRDefault="005B1647" w:rsidP="005B1647">
            <w:pPr>
              <w:pStyle w:val="Tabell"/>
            </w:pPr>
            <w:r w:rsidRPr="00050EAF">
              <w:t>Försäkringskassan</w:t>
            </w:r>
          </w:p>
        </w:tc>
        <w:tc>
          <w:tcPr>
            <w:tcW w:w="841" w:type="pct"/>
            <w:noWrap/>
            <w:hideMark/>
          </w:tcPr>
          <w:p w14:paraId="473DA25C" w14:textId="77777777" w:rsidR="005B1647" w:rsidRPr="00050EA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50EAF">
              <w:t>11</w:t>
            </w:r>
          </w:p>
        </w:tc>
        <w:tc>
          <w:tcPr>
            <w:tcW w:w="950" w:type="pct"/>
            <w:noWrap/>
            <w:hideMark/>
          </w:tcPr>
          <w:p w14:paraId="228A89DA" w14:textId="77777777" w:rsidR="005B1647" w:rsidRPr="00050EA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50EAF">
              <w:t>19</w:t>
            </w:r>
          </w:p>
        </w:tc>
      </w:tr>
      <w:tr w:rsidR="00155607" w14:paraId="498146C1"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3209" w:type="pct"/>
            <w:noWrap/>
            <w:hideMark/>
          </w:tcPr>
          <w:p w14:paraId="4E8CCDE3" w14:textId="77777777" w:rsidR="005B1647" w:rsidRPr="00050EAF" w:rsidRDefault="005B1647" w:rsidP="005B1647">
            <w:pPr>
              <w:pStyle w:val="Tabell"/>
              <w:rPr>
                <w:i/>
                <w:iCs/>
              </w:rPr>
            </w:pPr>
            <w:r w:rsidRPr="00050EAF">
              <w:rPr>
                <w:i/>
                <w:iCs/>
              </w:rPr>
              <w:t>Orealiserade värdeförändringar finansiella instrument</w:t>
            </w:r>
          </w:p>
        </w:tc>
        <w:tc>
          <w:tcPr>
            <w:tcW w:w="841" w:type="pct"/>
            <w:noWrap/>
            <w:hideMark/>
          </w:tcPr>
          <w:p w14:paraId="0AC35BBA" w14:textId="77777777" w:rsidR="005B1647" w:rsidRPr="00050EAF"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p>
        </w:tc>
        <w:tc>
          <w:tcPr>
            <w:tcW w:w="950" w:type="pct"/>
            <w:noWrap/>
            <w:hideMark/>
          </w:tcPr>
          <w:p w14:paraId="03A2B562" w14:textId="77777777" w:rsidR="005B1647" w:rsidRPr="00050EAF"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p>
        </w:tc>
      </w:tr>
      <w:tr w:rsidR="00155607" w14:paraId="7F8439B8"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3209" w:type="pct"/>
            <w:noWrap/>
            <w:hideMark/>
          </w:tcPr>
          <w:p w14:paraId="08135C17" w14:textId="77777777" w:rsidR="005B1647" w:rsidRPr="00050EAF" w:rsidRDefault="005B1647" w:rsidP="005B1647">
            <w:pPr>
              <w:pStyle w:val="Tabell"/>
            </w:pPr>
            <w:r w:rsidRPr="00050EAF">
              <w:t>Riksgäldskontoret</w:t>
            </w:r>
          </w:p>
        </w:tc>
        <w:tc>
          <w:tcPr>
            <w:tcW w:w="841" w:type="pct"/>
            <w:noWrap/>
            <w:hideMark/>
          </w:tcPr>
          <w:p w14:paraId="69C09A25" w14:textId="77777777" w:rsidR="005B1647" w:rsidRPr="00050EA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50EAF">
              <w:t>282</w:t>
            </w:r>
          </w:p>
        </w:tc>
        <w:tc>
          <w:tcPr>
            <w:tcW w:w="950" w:type="pct"/>
            <w:noWrap/>
            <w:hideMark/>
          </w:tcPr>
          <w:p w14:paraId="1CE67BB3" w14:textId="77777777" w:rsidR="005B1647" w:rsidRPr="00050EA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50EAF">
              <w:t>318</w:t>
            </w:r>
          </w:p>
        </w:tc>
      </w:tr>
      <w:tr w:rsidR="00155607" w14:paraId="0EA73F5C"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3209" w:type="pct"/>
            <w:hideMark/>
          </w:tcPr>
          <w:p w14:paraId="75844344" w14:textId="77777777" w:rsidR="005B1647" w:rsidRPr="00050EAF" w:rsidRDefault="005B1647" w:rsidP="005B1647">
            <w:pPr>
              <w:pStyle w:val="Tabell"/>
            </w:pPr>
            <w:r w:rsidRPr="00050EAF">
              <w:t>Göteborgs universitet, Karolinska institutet m.fl.</w:t>
            </w:r>
          </w:p>
        </w:tc>
        <w:tc>
          <w:tcPr>
            <w:tcW w:w="841" w:type="pct"/>
            <w:noWrap/>
            <w:hideMark/>
          </w:tcPr>
          <w:p w14:paraId="6E15728C" w14:textId="77777777" w:rsidR="005B1647" w:rsidRPr="00050EA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50EAF">
              <w:t>4</w:t>
            </w:r>
          </w:p>
        </w:tc>
        <w:tc>
          <w:tcPr>
            <w:tcW w:w="950" w:type="pct"/>
            <w:noWrap/>
            <w:hideMark/>
          </w:tcPr>
          <w:p w14:paraId="47D865F6" w14:textId="77777777" w:rsidR="005B1647" w:rsidRPr="00050EA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50EAF">
              <w:t>59</w:t>
            </w:r>
          </w:p>
        </w:tc>
      </w:tr>
      <w:tr w:rsidR="00155607" w14:paraId="4136551C"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3209" w:type="pct"/>
            <w:hideMark/>
          </w:tcPr>
          <w:p w14:paraId="63988CFE" w14:textId="77777777" w:rsidR="005B1647" w:rsidRPr="00050EAF" w:rsidRDefault="005B1647" w:rsidP="005B1647">
            <w:pPr>
              <w:pStyle w:val="Tabell"/>
            </w:pPr>
            <w:r w:rsidRPr="00050EAF">
              <w:t>Kärnavfallsfonden</w:t>
            </w:r>
          </w:p>
        </w:tc>
        <w:tc>
          <w:tcPr>
            <w:tcW w:w="841" w:type="pct"/>
            <w:noWrap/>
            <w:hideMark/>
          </w:tcPr>
          <w:p w14:paraId="6E65E13C" w14:textId="77777777" w:rsidR="005B1647" w:rsidRPr="00050EA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50EAF">
              <w:t>0</w:t>
            </w:r>
          </w:p>
        </w:tc>
        <w:tc>
          <w:tcPr>
            <w:tcW w:w="950" w:type="pct"/>
            <w:noWrap/>
            <w:hideMark/>
          </w:tcPr>
          <w:p w14:paraId="557EA964" w14:textId="77777777" w:rsidR="005B1647" w:rsidRPr="00050EA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50EAF">
              <w:t>1 206</w:t>
            </w:r>
          </w:p>
        </w:tc>
      </w:tr>
      <w:tr w:rsidR="00155607" w14:paraId="5C6BDED9"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3209" w:type="pct"/>
            <w:noWrap/>
            <w:hideMark/>
          </w:tcPr>
          <w:p w14:paraId="50C12B91" w14:textId="77777777" w:rsidR="005B1647" w:rsidRPr="00050EAF" w:rsidRDefault="005B1647" w:rsidP="005B1647">
            <w:pPr>
              <w:pStyle w:val="Tabell"/>
            </w:pPr>
            <w:r w:rsidRPr="00050EAF">
              <w:t>Kammarkollegiet</w:t>
            </w:r>
          </w:p>
        </w:tc>
        <w:tc>
          <w:tcPr>
            <w:tcW w:w="841" w:type="pct"/>
            <w:noWrap/>
            <w:hideMark/>
          </w:tcPr>
          <w:p w14:paraId="1DB1431A" w14:textId="77777777" w:rsidR="005B1647" w:rsidRPr="00050EA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50EAF">
              <w:t>0</w:t>
            </w:r>
          </w:p>
        </w:tc>
        <w:tc>
          <w:tcPr>
            <w:tcW w:w="950" w:type="pct"/>
            <w:noWrap/>
            <w:hideMark/>
          </w:tcPr>
          <w:p w14:paraId="346805BA" w14:textId="77777777" w:rsidR="005B1647" w:rsidRPr="00050EA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50EAF">
              <w:t>32</w:t>
            </w:r>
          </w:p>
        </w:tc>
      </w:tr>
      <w:tr w:rsidR="00155607" w14:paraId="31511635"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3209" w:type="pct"/>
            <w:hideMark/>
          </w:tcPr>
          <w:p w14:paraId="5B1BA33D" w14:textId="77777777" w:rsidR="005B1647" w:rsidRPr="00050EAF" w:rsidRDefault="005B1647" w:rsidP="005B1647">
            <w:pPr>
              <w:pStyle w:val="Tabell"/>
              <w:rPr>
                <w:i/>
                <w:iCs/>
              </w:rPr>
            </w:pPr>
            <w:r w:rsidRPr="00050EAF">
              <w:rPr>
                <w:i/>
                <w:iCs/>
              </w:rPr>
              <w:t>Affärsverk</w:t>
            </w:r>
          </w:p>
        </w:tc>
        <w:tc>
          <w:tcPr>
            <w:tcW w:w="841" w:type="pct"/>
            <w:hideMark/>
          </w:tcPr>
          <w:p w14:paraId="4E524064" w14:textId="77777777" w:rsidR="005B1647" w:rsidRPr="00050EAF"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p>
        </w:tc>
        <w:tc>
          <w:tcPr>
            <w:tcW w:w="950" w:type="pct"/>
            <w:hideMark/>
          </w:tcPr>
          <w:p w14:paraId="447D0A7A" w14:textId="77777777" w:rsidR="005B1647" w:rsidRPr="00050EAF"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p>
        </w:tc>
      </w:tr>
      <w:tr w:rsidR="00155607" w14:paraId="0ECDADE6"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3209" w:type="pct"/>
            <w:hideMark/>
          </w:tcPr>
          <w:p w14:paraId="23952CB2" w14:textId="77777777" w:rsidR="005B1647" w:rsidRPr="00050EAF" w:rsidRDefault="005B1647" w:rsidP="005B1647">
            <w:pPr>
              <w:pStyle w:val="Tabell"/>
            </w:pPr>
            <w:r w:rsidRPr="00050EAF">
              <w:t xml:space="preserve">Sjöfartsverket </w:t>
            </w:r>
          </w:p>
        </w:tc>
        <w:tc>
          <w:tcPr>
            <w:tcW w:w="841" w:type="pct"/>
            <w:hideMark/>
          </w:tcPr>
          <w:p w14:paraId="2CE062CF" w14:textId="77777777" w:rsidR="005B1647" w:rsidRPr="00050EA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50EAF">
              <w:t>31</w:t>
            </w:r>
          </w:p>
        </w:tc>
        <w:tc>
          <w:tcPr>
            <w:tcW w:w="950" w:type="pct"/>
            <w:hideMark/>
          </w:tcPr>
          <w:p w14:paraId="373B773E" w14:textId="77777777" w:rsidR="005B1647" w:rsidRPr="00050EA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50EAF">
              <w:t>19</w:t>
            </w:r>
          </w:p>
        </w:tc>
      </w:tr>
      <w:tr w:rsidR="00155607" w14:paraId="0394FE57"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3209" w:type="pct"/>
            <w:hideMark/>
          </w:tcPr>
          <w:p w14:paraId="45BF0A59" w14:textId="77777777" w:rsidR="005B1647" w:rsidRPr="00050EAF" w:rsidRDefault="005B1647" w:rsidP="005B1647">
            <w:pPr>
              <w:pStyle w:val="Tabell"/>
            </w:pPr>
            <w:r w:rsidRPr="00050EAF">
              <w:t xml:space="preserve">Luftfartsverket </w:t>
            </w:r>
          </w:p>
        </w:tc>
        <w:tc>
          <w:tcPr>
            <w:tcW w:w="841" w:type="pct"/>
            <w:hideMark/>
          </w:tcPr>
          <w:p w14:paraId="4CFCE401" w14:textId="77777777" w:rsidR="005B1647" w:rsidRPr="00050EA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50EAF">
              <w:t>13</w:t>
            </w:r>
          </w:p>
        </w:tc>
        <w:tc>
          <w:tcPr>
            <w:tcW w:w="950" w:type="pct"/>
            <w:hideMark/>
          </w:tcPr>
          <w:p w14:paraId="1CC3D4E1" w14:textId="77777777" w:rsidR="005B1647" w:rsidRPr="00050EA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50EAF">
              <w:t>2</w:t>
            </w:r>
          </w:p>
        </w:tc>
      </w:tr>
      <w:tr w:rsidR="00155607" w14:paraId="05EE0269"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3209" w:type="pct"/>
            <w:hideMark/>
          </w:tcPr>
          <w:p w14:paraId="368646B8" w14:textId="77777777" w:rsidR="005B1647" w:rsidRPr="00050EAF" w:rsidRDefault="005B1647" w:rsidP="005B1647">
            <w:pPr>
              <w:pStyle w:val="Tabell"/>
            </w:pPr>
            <w:r w:rsidRPr="00050EAF">
              <w:t>Svenska kraftnät</w:t>
            </w:r>
          </w:p>
        </w:tc>
        <w:tc>
          <w:tcPr>
            <w:tcW w:w="841" w:type="pct"/>
            <w:hideMark/>
          </w:tcPr>
          <w:p w14:paraId="5853D271" w14:textId="77777777" w:rsidR="005B1647" w:rsidRPr="00050EA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50EAF">
              <w:t>12</w:t>
            </w:r>
          </w:p>
        </w:tc>
        <w:tc>
          <w:tcPr>
            <w:tcW w:w="950" w:type="pct"/>
            <w:hideMark/>
          </w:tcPr>
          <w:p w14:paraId="22BD0B79" w14:textId="77777777" w:rsidR="005B1647" w:rsidRPr="00050EA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50EAF">
              <w:t>46</w:t>
            </w:r>
          </w:p>
        </w:tc>
      </w:tr>
      <w:tr w:rsidR="00155607" w14:paraId="16DF2F78"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3209" w:type="pct"/>
            <w:hideMark/>
          </w:tcPr>
          <w:p w14:paraId="1710D139" w14:textId="77777777" w:rsidR="005B1647" w:rsidRPr="00050EAF" w:rsidRDefault="005B1647" w:rsidP="005B1647">
            <w:pPr>
              <w:pStyle w:val="Tabell"/>
            </w:pPr>
            <w:r w:rsidRPr="00050EAF">
              <w:t>Övriga myndigheter</w:t>
            </w:r>
          </w:p>
        </w:tc>
        <w:tc>
          <w:tcPr>
            <w:tcW w:w="841" w:type="pct"/>
            <w:noWrap/>
            <w:hideMark/>
          </w:tcPr>
          <w:p w14:paraId="7B3736B8" w14:textId="77777777" w:rsidR="005B1647" w:rsidRPr="00050EA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50EAF">
              <w:t>92</w:t>
            </w:r>
          </w:p>
        </w:tc>
        <w:tc>
          <w:tcPr>
            <w:tcW w:w="950" w:type="pct"/>
            <w:noWrap/>
            <w:hideMark/>
          </w:tcPr>
          <w:p w14:paraId="103B27D5" w14:textId="77777777" w:rsidR="005B1647" w:rsidRPr="00050EA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50EAF">
              <w:t>88</w:t>
            </w:r>
          </w:p>
        </w:tc>
      </w:tr>
      <w:tr w:rsidR="00155607" w14:paraId="0B2CC05A"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3209" w:type="pct"/>
            <w:tcBorders>
              <w:bottom w:val="single" w:sz="4" w:space="0" w:color="auto"/>
            </w:tcBorders>
            <w:hideMark/>
          </w:tcPr>
          <w:p w14:paraId="41B83F6B" w14:textId="77777777" w:rsidR="005B1647" w:rsidRPr="00050EAF" w:rsidRDefault="005B1647" w:rsidP="005B1647">
            <w:pPr>
              <w:pStyle w:val="Tabell"/>
            </w:pPr>
            <w:r w:rsidRPr="00050EAF">
              <w:t>Aktivering av finansiella kostnader</w:t>
            </w:r>
          </w:p>
        </w:tc>
        <w:tc>
          <w:tcPr>
            <w:tcW w:w="841" w:type="pct"/>
            <w:tcBorders>
              <w:bottom w:val="single" w:sz="4" w:space="0" w:color="auto"/>
            </w:tcBorders>
            <w:hideMark/>
          </w:tcPr>
          <w:p w14:paraId="5465D1FF" w14:textId="77777777" w:rsidR="005B1647" w:rsidRPr="00050EA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50EAF">
              <w:t>-230</w:t>
            </w:r>
          </w:p>
        </w:tc>
        <w:tc>
          <w:tcPr>
            <w:tcW w:w="950" w:type="pct"/>
            <w:tcBorders>
              <w:bottom w:val="single" w:sz="4" w:space="0" w:color="auto"/>
            </w:tcBorders>
            <w:hideMark/>
          </w:tcPr>
          <w:p w14:paraId="61361394" w14:textId="77777777" w:rsidR="005B1647" w:rsidRPr="00050EA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50EAF">
              <w:t>-130</w:t>
            </w:r>
          </w:p>
        </w:tc>
      </w:tr>
      <w:tr w:rsidR="00155607" w14:paraId="4EDBE12F" w14:textId="77777777" w:rsidTr="00155607">
        <w:trPr>
          <w:cnfStyle w:val="010000000000" w:firstRow="0" w:lastRow="1" w:firstColumn="0" w:lastColumn="0" w:oddVBand="0" w:evenVBand="0" w:oddHBand="0" w:evenHBand="0" w:firstRowFirstColumn="0" w:firstRowLastColumn="0" w:lastRowFirstColumn="0" w:lastRowLastColumn="0"/>
          <w:trHeight w:val="170"/>
        </w:trPr>
        <w:tc>
          <w:tcPr>
            <w:cnfStyle w:val="001000000000" w:firstRow="0" w:lastRow="0" w:firstColumn="1" w:lastColumn="0" w:oddVBand="0" w:evenVBand="0" w:oddHBand="0" w:evenHBand="0" w:firstRowFirstColumn="0" w:firstRowLastColumn="0" w:lastRowFirstColumn="0" w:lastRowLastColumn="0"/>
            <w:tcW w:w="3209" w:type="pct"/>
            <w:tcBorders>
              <w:top w:val="single" w:sz="4" w:space="0" w:color="auto"/>
            </w:tcBorders>
            <w:shd w:val="clear" w:color="auto" w:fill="auto"/>
            <w:noWrap/>
            <w:hideMark/>
          </w:tcPr>
          <w:p w14:paraId="1885A969" w14:textId="77777777" w:rsidR="005B1647" w:rsidRPr="00050EAF" w:rsidRDefault="005B1647" w:rsidP="005B1647">
            <w:pPr>
              <w:pStyle w:val="Tabell"/>
              <w:rPr>
                <w:bCs/>
              </w:rPr>
            </w:pPr>
            <w:r w:rsidRPr="00050EAF">
              <w:rPr>
                <w:bCs/>
              </w:rPr>
              <w:t>Summa</w:t>
            </w:r>
          </w:p>
        </w:tc>
        <w:tc>
          <w:tcPr>
            <w:tcW w:w="841" w:type="pct"/>
            <w:tcBorders>
              <w:top w:val="single" w:sz="4" w:space="0" w:color="auto"/>
            </w:tcBorders>
            <w:shd w:val="clear" w:color="auto" w:fill="auto"/>
            <w:noWrap/>
            <w:hideMark/>
          </w:tcPr>
          <w:p w14:paraId="5AC0EACC" w14:textId="77777777" w:rsidR="005B1647" w:rsidRPr="00050EAF"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050EAF">
              <w:rPr>
                <w:bCs/>
              </w:rPr>
              <w:t>1 618</w:t>
            </w:r>
          </w:p>
        </w:tc>
        <w:tc>
          <w:tcPr>
            <w:tcW w:w="950" w:type="pct"/>
            <w:tcBorders>
              <w:top w:val="single" w:sz="4" w:space="0" w:color="auto"/>
            </w:tcBorders>
            <w:shd w:val="clear" w:color="auto" w:fill="auto"/>
            <w:noWrap/>
            <w:hideMark/>
          </w:tcPr>
          <w:p w14:paraId="35FC8327" w14:textId="77777777" w:rsidR="005B1647" w:rsidRPr="00050EAF"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050EAF">
              <w:rPr>
                <w:bCs/>
              </w:rPr>
              <w:t>4 325</w:t>
            </w:r>
          </w:p>
        </w:tc>
      </w:tr>
    </w:tbl>
    <w:p w14:paraId="65371429" w14:textId="5A5072E9" w:rsidR="005B1647" w:rsidRDefault="005B1647" w:rsidP="005B1647">
      <w:pPr>
        <w:pStyle w:val="Brdtext"/>
      </w:pPr>
    </w:p>
    <w:p w14:paraId="1A08C24F" w14:textId="77777777" w:rsidR="005B1647" w:rsidRDefault="005B1647" w:rsidP="005B1647">
      <w:pPr>
        <w:pStyle w:val="Brdtext"/>
      </w:pPr>
      <w:r>
        <w:lastRenderedPageBreak/>
        <w:t>Övriga finansiella kostnader minskade med 2 707 miljoner kronor jämfört med föregående år främst på grund av positiv värdeförändring på finansiella instrument.</w:t>
      </w:r>
    </w:p>
    <w:p w14:paraId="5D1318DB" w14:textId="77777777" w:rsidR="005B1647" w:rsidRDefault="005B1647" w:rsidP="005B1647">
      <w:pPr>
        <w:pStyle w:val="Brdtext"/>
      </w:pPr>
      <w:r>
        <w:t>Exportkreditnämndens finansiella kostnader avser främst beräknade och realiserade kursförluster för premier och skadefordringar.</w:t>
      </w:r>
    </w:p>
    <w:p w14:paraId="40AD6053" w14:textId="77777777" w:rsidR="005B1647" w:rsidRDefault="005B1647" w:rsidP="005B1647">
      <w:pPr>
        <w:pStyle w:val="Brdtext"/>
      </w:pPr>
      <w:r>
        <w:t>Kärnavfallsfonden redovisar 2019 orealiserade värdeökningar på finansiella instrument medan värdeförändringarna var negativa under 2018.</w:t>
      </w:r>
    </w:p>
    <w:p w14:paraId="56553707" w14:textId="77777777" w:rsidR="005B1647" w:rsidRDefault="005B1647" w:rsidP="005B1647">
      <w:pPr>
        <w:pStyle w:val="Brdtext"/>
      </w:pPr>
      <w:r>
        <w:t>Trafikverkets finansiella kostnader består främst av räntekostnader hänförliga till ansvarsförbindelsen gentemot Svensk-Danska Broförbindelsen AB samt valutakursförluster på fordringar och skulder.</w:t>
      </w:r>
    </w:p>
    <w:p w14:paraId="1E2CF072" w14:textId="77777777" w:rsidR="005B1647" w:rsidRDefault="005B1647" w:rsidP="005B1647">
      <w:pPr>
        <w:pStyle w:val="Brdtext"/>
      </w:pPr>
      <w:r>
        <w:t>Styrelsen för internationellt utvecklingssamarbete (Sidas) finansiella kostnader avser främst valutakursförluster som beräknas på Sidas skulder i garantiverksamheten.</w:t>
      </w:r>
    </w:p>
    <w:p w14:paraId="3D110448" w14:textId="77777777" w:rsidR="005B1647" w:rsidRDefault="005B1647" w:rsidP="005B1647">
      <w:pPr>
        <w:pStyle w:val="Brdtext"/>
      </w:pPr>
      <w:r>
        <w:t xml:space="preserve">Försäkringskassans finansiella kostnader består av valutakursförluster hänförliga till obligationer. </w:t>
      </w:r>
    </w:p>
    <w:p w14:paraId="5B553B38" w14:textId="2D531CED" w:rsidR="005B1647" w:rsidRDefault="005B1647" w:rsidP="005B1647">
      <w:pPr>
        <w:pStyle w:val="Brdtext"/>
      </w:pPr>
      <w:r>
        <w:t>I noten redovisas finansiella kostnader per myndighet brutto. Några myndigheter har aktiverat räntekostnader i samband med anläggningsprojekt, eftersom räntan är en del av de utgifter myndigheten tar upp som tillgång för att bygga anläggningen.</w:t>
      </w:r>
    </w:p>
    <w:p w14:paraId="026EFC90" w14:textId="6C674331" w:rsidR="005B1647" w:rsidRDefault="005B1647" w:rsidP="005B1647">
      <w:pPr>
        <w:pStyle w:val="Rubrik2"/>
      </w:pPr>
      <w:bookmarkStart w:id="250" w:name="_Toc37350659"/>
      <w:r w:rsidRPr="00050EAF">
        <w:t>Noter till balansräkningen</w:t>
      </w:r>
      <w:bookmarkEnd w:id="250"/>
    </w:p>
    <w:p w14:paraId="0F8C7F56" w14:textId="0DFA4347" w:rsidR="005B1647" w:rsidRDefault="005B1647" w:rsidP="005B1647">
      <w:pPr>
        <w:pStyle w:val="Rubrik4utannumrering"/>
      </w:pPr>
      <w:r w:rsidRPr="00050EAF">
        <w:t>Not 15 Balanserade utgifter för utveckling</w:t>
      </w:r>
    </w:p>
    <w:p w14:paraId="1BFDB0F4" w14:textId="026F3AA6" w:rsidR="005B1647" w:rsidRDefault="005B1647" w:rsidP="005B1647">
      <w:pPr>
        <w:pStyle w:val="TabellUnderrubrik"/>
      </w:pPr>
      <w:r w:rsidRPr="00050EAF">
        <w:t>Miljoner kronor</w:t>
      </w:r>
    </w:p>
    <w:tbl>
      <w:tblPr>
        <w:tblStyle w:val="RKBPTabell"/>
        <w:tblW w:w="5000" w:type="pct"/>
        <w:tblLook w:val="04E0" w:firstRow="1" w:lastRow="1" w:firstColumn="1" w:lastColumn="0" w:noHBand="0" w:noVBand="1"/>
      </w:tblPr>
      <w:tblGrid>
        <w:gridCol w:w="4722"/>
        <w:gridCol w:w="1184"/>
        <w:gridCol w:w="1464"/>
      </w:tblGrid>
      <w:tr w:rsidR="00155607" w14:paraId="645AB385" w14:textId="77777777" w:rsidTr="00155607">
        <w:trPr>
          <w:cnfStyle w:val="100000000000" w:firstRow="1" w:lastRow="0" w:firstColumn="0" w:lastColumn="0" w:oddVBand="0" w:evenVBand="0" w:oddHBand="0" w:evenHBand="0" w:firstRowFirstColumn="0" w:firstRowLastColumn="0" w:lastRowFirstColumn="0" w:lastRowLastColumn="0"/>
          <w:trHeight w:val="270"/>
          <w:tblHeader w:val="0"/>
        </w:trPr>
        <w:tc>
          <w:tcPr>
            <w:cnfStyle w:val="001000000000" w:firstRow="0" w:lastRow="0" w:firstColumn="1" w:lastColumn="0" w:oddVBand="0" w:evenVBand="0" w:oddHBand="0" w:evenHBand="0" w:firstRowFirstColumn="0" w:firstRowLastColumn="0" w:lastRowFirstColumn="0" w:lastRowLastColumn="0"/>
            <w:tcW w:w="3204"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12037C03" w14:textId="6DF26483" w:rsidR="005B1647" w:rsidRPr="00050EAF" w:rsidRDefault="005B1647" w:rsidP="005B1647">
            <w:pPr>
              <w:pStyle w:val="TabellHuvud"/>
            </w:pPr>
          </w:p>
        </w:tc>
        <w:tc>
          <w:tcPr>
            <w:tcW w:w="803"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2AB932DE" w14:textId="77777777" w:rsidR="005B1647" w:rsidRPr="00050EAF"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050EAF">
              <w:t>2019</w:t>
            </w:r>
          </w:p>
        </w:tc>
        <w:tc>
          <w:tcPr>
            <w:tcW w:w="993"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1DE135D5" w14:textId="77777777" w:rsidR="005B1647" w:rsidRPr="00050EAF"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050EAF">
              <w:t>2018</w:t>
            </w:r>
          </w:p>
        </w:tc>
      </w:tr>
      <w:tr w:rsidR="00155607" w14:paraId="06A5E14B"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204" w:type="pct"/>
            <w:tcBorders>
              <w:top w:val="single" w:sz="12" w:space="0" w:color="auto"/>
            </w:tcBorders>
            <w:noWrap/>
            <w:hideMark/>
          </w:tcPr>
          <w:p w14:paraId="6200C13E" w14:textId="77777777" w:rsidR="005B1647" w:rsidRPr="00050EAF" w:rsidRDefault="005B1647" w:rsidP="005B1647">
            <w:pPr>
              <w:pStyle w:val="Tabell"/>
            </w:pPr>
            <w:r w:rsidRPr="00050EAF">
              <w:t>Ingående ackumulerade anskaffningsvärden</w:t>
            </w:r>
          </w:p>
        </w:tc>
        <w:tc>
          <w:tcPr>
            <w:tcW w:w="803" w:type="pct"/>
            <w:tcBorders>
              <w:top w:val="single" w:sz="12" w:space="0" w:color="auto"/>
            </w:tcBorders>
            <w:noWrap/>
            <w:hideMark/>
          </w:tcPr>
          <w:p w14:paraId="52024B8D" w14:textId="77777777" w:rsidR="005B1647" w:rsidRPr="00050EA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50EAF">
              <w:t>28 891</w:t>
            </w:r>
          </w:p>
        </w:tc>
        <w:tc>
          <w:tcPr>
            <w:tcW w:w="993" w:type="pct"/>
            <w:tcBorders>
              <w:top w:val="single" w:sz="12" w:space="0" w:color="auto"/>
            </w:tcBorders>
            <w:noWrap/>
            <w:hideMark/>
          </w:tcPr>
          <w:p w14:paraId="3D194CDF" w14:textId="77777777" w:rsidR="005B1647" w:rsidRPr="00050EA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50EAF">
              <w:t>26 838</w:t>
            </w:r>
          </w:p>
        </w:tc>
      </w:tr>
      <w:tr w:rsidR="00155607" w14:paraId="24C0A3E9"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204" w:type="pct"/>
            <w:noWrap/>
            <w:hideMark/>
          </w:tcPr>
          <w:p w14:paraId="2F7AC5FE" w14:textId="77777777" w:rsidR="005B1647" w:rsidRPr="00050EAF" w:rsidRDefault="005B1647" w:rsidP="005B1647">
            <w:pPr>
              <w:pStyle w:val="Tabell"/>
            </w:pPr>
            <w:r w:rsidRPr="00050EAF">
              <w:t>Årets investeringar, anskaffningsutgifter</w:t>
            </w:r>
          </w:p>
        </w:tc>
        <w:tc>
          <w:tcPr>
            <w:tcW w:w="803" w:type="pct"/>
            <w:noWrap/>
            <w:hideMark/>
          </w:tcPr>
          <w:p w14:paraId="140A80CF" w14:textId="77777777" w:rsidR="005B1647" w:rsidRPr="00050EA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50EAF">
              <w:t>612</w:t>
            </w:r>
          </w:p>
        </w:tc>
        <w:tc>
          <w:tcPr>
            <w:tcW w:w="993" w:type="pct"/>
            <w:noWrap/>
            <w:hideMark/>
          </w:tcPr>
          <w:p w14:paraId="71FC4F60" w14:textId="77777777" w:rsidR="005B1647" w:rsidRPr="00050EA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50EAF">
              <w:t>593</w:t>
            </w:r>
          </w:p>
        </w:tc>
      </w:tr>
      <w:tr w:rsidR="00155607" w14:paraId="0D5CD4D3"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204" w:type="pct"/>
            <w:tcBorders>
              <w:bottom w:val="single" w:sz="4" w:space="0" w:color="auto"/>
            </w:tcBorders>
            <w:noWrap/>
            <w:hideMark/>
          </w:tcPr>
          <w:p w14:paraId="3A1F1AA7" w14:textId="77777777" w:rsidR="005B1647" w:rsidRPr="00050EAF" w:rsidRDefault="005B1647" w:rsidP="005B1647">
            <w:pPr>
              <w:pStyle w:val="Tabell"/>
            </w:pPr>
            <w:r w:rsidRPr="00050EAF">
              <w:t>Årets investeringar, egen utveckling</w:t>
            </w:r>
          </w:p>
        </w:tc>
        <w:tc>
          <w:tcPr>
            <w:tcW w:w="803" w:type="pct"/>
            <w:tcBorders>
              <w:bottom w:val="single" w:sz="4" w:space="0" w:color="auto"/>
            </w:tcBorders>
            <w:noWrap/>
            <w:hideMark/>
          </w:tcPr>
          <w:p w14:paraId="564E4C5D" w14:textId="77777777" w:rsidR="005B1647" w:rsidRPr="00050EA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50EAF">
              <w:t>1 978</w:t>
            </w:r>
          </w:p>
        </w:tc>
        <w:tc>
          <w:tcPr>
            <w:tcW w:w="993" w:type="pct"/>
            <w:tcBorders>
              <w:bottom w:val="single" w:sz="4" w:space="0" w:color="auto"/>
            </w:tcBorders>
            <w:noWrap/>
            <w:hideMark/>
          </w:tcPr>
          <w:p w14:paraId="14D46182" w14:textId="77777777" w:rsidR="005B1647" w:rsidRPr="00050EA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50EAF">
              <w:t>2 170</w:t>
            </w:r>
          </w:p>
        </w:tc>
      </w:tr>
      <w:tr w:rsidR="00155607" w14:paraId="3D5D5874"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204" w:type="pct"/>
            <w:tcBorders>
              <w:top w:val="single" w:sz="4" w:space="0" w:color="auto"/>
              <w:bottom w:val="single" w:sz="4" w:space="0" w:color="auto"/>
            </w:tcBorders>
            <w:shd w:val="clear" w:color="auto" w:fill="auto"/>
            <w:noWrap/>
            <w:hideMark/>
          </w:tcPr>
          <w:p w14:paraId="40DEB783" w14:textId="77777777" w:rsidR="005B1647" w:rsidRPr="00050EAF" w:rsidRDefault="005B1647" w:rsidP="005B1647">
            <w:pPr>
              <w:pStyle w:val="Tabell"/>
            </w:pPr>
            <w:r w:rsidRPr="00050EAF">
              <w:t>Försäljning/utrangering</w:t>
            </w:r>
          </w:p>
        </w:tc>
        <w:tc>
          <w:tcPr>
            <w:tcW w:w="803" w:type="pct"/>
            <w:tcBorders>
              <w:top w:val="single" w:sz="4" w:space="0" w:color="auto"/>
              <w:bottom w:val="single" w:sz="4" w:space="0" w:color="auto"/>
            </w:tcBorders>
            <w:shd w:val="clear" w:color="auto" w:fill="auto"/>
            <w:noWrap/>
            <w:hideMark/>
          </w:tcPr>
          <w:p w14:paraId="3B32FC93" w14:textId="77777777" w:rsidR="005B1647" w:rsidRPr="00050EA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50EAF">
              <w:t>-823</w:t>
            </w:r>
          </w:p>
        </w:tc>
        <w:tc>
          <w:tcPr>
            <w:tcW w:w="993" w:type="pct"/>
            <w:tcBorders>
              <w:top w:val="single" w:sz="4" w:space="0" w:color="auto"/>
              <w:bottom w:val="single" w:sz="4" w:space="0" w:color="auto"/>
            </w:tcBorders>
            <w:shd w:val="clear" w:color="auto" w:fill="auto"/>
            <w:noWrap/>
            <w:hideMark/>
          </w:tcPr>
          <w:p w14:paraId="2E106108" w14:textId="77777777" w:rsidR="005B1647" w:rsidRPr="00050EA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50EAF">
              <w:t>-696</w:t>
            </w:r>
          </w:p>
        </w:tc>
      </w:tr>
      <w:tr w:rsidR="00155607" w14:paraId="41171DA7"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204" w:type="pct"/>
            <w:tcBorders>
              <w:top w:val="single" w:sz="4" w:space="0" w:color="auto"/>
              <w:bottom w:val="single" w:sz="4" w:space="0" w:color="auto"/>
            </w:tcBorders>
            <w:shd w:val="clear" w:color="auto" w:fill="auto"/>
            <w:noWrap/>
            <w:hideMark/>
          </w:tcPr>
          <w:p w14:paraId="21CDAC61" w14:textId="77777777" w:rsidR="005B1647" w:rsidRPr="00050EAF" w:rsidRDefault="005B1647" w:rsidP="005B1647">
            <w:pPr>
              <w:pStyle w:val="Tabell"/>
              <w:rPr>
                <w:b/>
                <w:bCs/>
              </w:rPr>
            </w:pPr>
            <w:r w:rsidRPr="00050EAF">
              <w:rPr>
                <w:b/>
                <w:bCs/>
              </w:rPr>
              <w:t>Utgående ackumulerade anskaffningsvärden</w:t>
            </w:r>
          </w:p>
        </w:tc>
        <w:tc>
          <w:tcPr>
            <w:tcW w:w="803" w:type="pct"/>
            <w:tcBorders>
              <w:top w:val="single" w:sz="4" w:space="0" w:color="auto"/>
              <w:bottom w:val="single" w:sz="4" w:space="0" w:color="auto"/>
            </w:tcBorders>
            <w:shd w:val="clear" w:color="auto" w:fill="auto"/>
            <w:noWrap/>
            <w:hideMark/>
          </w:tcPr>
          <w:p w14:paraId="6A5ABCC2" w14:textId="77777777" w:rsidR="005B1647" w:rsidRPr="00050EAF"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050EAF">
              <w:rPr>
                <w:b/>
                <w:bCs/>
              </w:rPr>
              <w:t>30 658</w:t>
            </w:r>
          </w:p>
        </w:tc>
        <w:tc>
          <w:tcPr>
            <w:tcW w:w="993" w:type="pct"/>
            <w:tcBorders>
              <w:top w:val="single" w:sz="4" w:space="0" w:color="auto"/>
              <w:bottom w:val="single" w:sz="4" w:space="0" w:color="auto"/>
            </w:tcBorders>
            <w:shd w:val="clear" w:color="auto" w:fill="auto"/>
            <w:noWrap/>
            <w:hideMark/>
          </w:tcPr>
          <w:p w14:paraId="36084F2B" w14:textId="77777777" w:rsidR="005B1647" w:rsidRPr="00050EAF"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050EAF">
              <w:rPr>
                <w:b/>
                <w:bCs/>
              </w:rPr>
              <w:t>28 905</w:t>
            </w:r>
          </w:p>
        </w:tc>
      </w:tr>
      <w:tr w:rsidR="00155607" w14:paraId="2ED95C65"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204" w:type="pct"/>
            <w:tcBorders>
              <w:top w:val="single" w:sz="4" w:space="0" w:color="auto"/>
              <w:bottom w:val="single" w:sz="4" w:space="0" w:color="auto"/>
            </w:tcBorders>
            <w:shd w:val="clear" w:color="auto" w:fill="auto"/>
            <w:noWrap/>
            <w:hideMark/>
          </w:tcPr>
          <w:p w14:paraId="18CEA76A" w14:textId="77777777" w:rsidR="005B1647" w:rsidRPr="00050EAF" w:rsidRDefault="005B1647" w:rsidP="005B1647">
            <w:pPr>
              <w:pStyle w:val="Tabell"/>
            </w:pPr>
            <w:r w:rsidRPr="00050EAF">
              <w:t>Ingående ackumulerade avskrivningar</w:t>
            </w:r>
          </w:p>
        </w:tc>
        <w:tc>
          <w:tcPr>
            <w:tcW w:w="803" w:type="pct"/>
            <w:tcBorders>
              <w:top w:val="single" w:sz="4" w:space="0" w:color="auto"/>
              <w:bottom w:val="single" w:sz="4" w:space="0" w:color="auto"/>
            </w:tcBorders>
            <w:shd w:val="clear" w:color="auto" w:fill="auto"/>
            <w:noWrap/>
            <w:hideMark/>
          </w:tcPr>
          <w:p w14:paraId="4AF9531E" w14:textId="77777777" w:rsidR="005B1647" w:rsidRPr="00050EA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50EAF">
              <w:t>-20 503</w:t>
            </w:r>
          </w:p>
        </w:tc>
        <w:tc>
          <w:tcPr>
            <w:tcW w:w="993" w:type="pct"/>
            <w:tcBorders>
              <w:top w:val="single" w:sz="4" w:space="0" w:color="auto"/>
              <w:bottom w:val="single" w:sz="4" w:space="0" w:color="auto"/>
            </w:tcBorders>
            <w:shd w:val="clear" w:color="auto" w:fill="auto"/>
            <w:noWrap/>
            <w:hideMark/>
          </w:tcPr>
          <w:p w14:paraId="59F675EC" w14:textId="77777777" w:rsidR="005B1647" w:rsidRPr="00050EA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50EAF">
              <w:t>-18 994</w:t>
            </w:r>
          </w:p>
        </w:tc>
      </w:tr>
      <w:tr w:rsidR="00155607" w14:paraId="63BA6887"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204" w:type="pct"/>
            <w:tcBorders>
              <w:top w:val="single" w:sz="4" w:space="0" w:color="auto"/>
              <w:bottom w:val="single" w:sz="4" w:space="0" w:color="auto"/>
            </w:tcBorders>
            <w:shd w:val="clear" w:color="auto" w:fill="auto"/>
            <w:noWrap/>
            <w:hideMark/>
          </w:tcPr>
          <w:p w14:paraId="05A83198" w14:textId="77777777" w:rsidR="005B1647" w:rsidRPr="00050EAF" w:rsidRDefault="005B1647" w:rsidP="005B1647">
            <w:pPr>
              <w:pStyle w:val="Tabell"/>
            </w:pPr>
            <w:r w:rsidRPr="00050EAF">
              <w:t>Årets avskrivningar och nedskrivningar</w:t>
            </w:r>
          </w:p>
        </w:tc>
        <w:tc>
          <w:tcPr>
            <w:tcW w:w="803" w:type="pct"/>
            <w:tcBorders>
              <w:top w:val="single" w:sz="4" w:space="0" w:color="auto"/>
              <w:bottom w:val="single" w:sz="4" w:space="0" w:color="auto"/>
            </w:tcBorders>
            <w:shd w:val="clear" w:color="auto" w:fill="auto"/>
            <w:noWrap/>
            <w:hideMark/>
          </w:tcPr>
          <w:p w14:paraId="208357BB" w14:textId="77777777" w:rsidR="005B1647" w:rsidRPr="00050EA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50EAF">
              <w:t>-2 208</w:t>
            </w:r>
          </w:p>
        </w:tc>
        <w:tc>
          <w:tcPr>
            <w:tcW w:w="993" w:type="pct"/>
            <w:tcBorders>
              <w:top w:val="single" w:sz="4" w:space="0" w:color="auto"/>
              <w:bottom w:val="single" w:sz="4" w:space="0" w:color="auto"/>
            </w:tcBorders>
            <w:shd w:val="clear" w:color="auto" w:fill="auto"/>
            <w:noWrap/>
            <w:hideMark/>
          </w:tcPr>
          <w:p w14:paraId="69C96DA8" w14:textId="77777777" w:rsidR="005B1647" w:rsidRPr="00050EA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50EAF">
              <w:t>-2 186</w:t>
            </w:r>
          </w:p>
        </w:tc>
      </w:tr>
      <w:tr w:rsidR="00155607" w14:paraId="0148FB15"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204" w:type="pct"/>
            <w:tcBorders>
              <w:top w:val="single" w:sz="4" w:space="0" w:color="auto"/>
              <w:bottom w:val="single" w:sz="4" w:space="0" w:color="auto"/>
            </w:tcBorders>
            <w:shd w:val="clear" w:color="auto" w:fill="auto"/>
            <w:noWrap/>
            <w:hideMark/>
          </w:tcPr>
          <w:p w14:paraId="3A41BD78" w14:textId="357B8E9C" w:rsidR="005B1647" w:rsidRPr="00050EAF" w:rsidRDefault="005B1647" w:rsidP="005B1647">
            <w:pPr>
              <w:pStyle w:val="Tabell"/>
            </w:pPr>
            <w:r w:rsidRPr="00050EAF">
              <w:t>Minskning av ack avskrivn</w:t>
            </w:r>
            <w:r>
              <w:t>ingar</w:t>
            </w:r>
            <w:r w:rsidRPr="00050EAF">
              <w:t xml:space="preserve"> vid utrangering/försäljning</w:t>
            </w:r>
          </w:p>
        </w:tc>
        <w:tc>
          <w:tcPr>
            <w:tcW w:w="803" w:type="pct"/>
            <w:tcBorders>
              <w:top w:val="single" w:sz="4" w:space="0" w:color="auto"/>
              <w:bottom w:val="single" w:sz="4" w:space="0" w:color="auto"/>
            </w:tcBorders>
            <w:shd w:val="clear" w:color="auto" w:fill="auto"/>
            <w:noWrap/>
            <w:hideMark/>
          </w:tcPr>
          <w:p w14:paraId="070E7E23" w14:textId="77777777" w:rsidR="005B1647" w:rsidRPr="00050EA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50EAF">
              <w:t>761</w:t>
            </w:r>
          </w:p>
        </w:tc>
        <w:tc>
          <w:tcPr>
            <w:tcW w:w="993" w:type="pct"/>
            <w:tcBorders>
              <w:top w:val="single" w:sz="4" w:space="0" w:color="auto"/>
              <w:bottom w:val="single" w:sz="4" w:space="0" w:color="auto"/>
            </w:tcBorders>
            <w:shd w:val="clear" w:color="auto" w:fill="auto"/>
            <w:noWrap/>
            <w:hideMark/>
          </w:tcPr>
          <w:p w14:paraId="5209BA83" w14:textId="77777777" w:rsidR="005B1647" w:rsidRPr="00050EA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50EAF">
              <w:t>671</w:t>
            </w:r>
          </w:p>
        </w:tc>
      </w:tr>
      <w:tr w:rsidR="00155607" w14:paraId="67D507A7"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204" w:type="pct"/>
            <w:tcBorders>
              <w:top w:val="single" w:sz="4" w:space="0" w:color="auto"/>
              <w:bottom w:val="single" w:sz="4" w:space="0" w:color="auto"/>
            </w:tcBorders>
            <w:shd w:val="clear" w:color="auto" w:fill="auto"/>
            <w:noWrap/>
            <w:hideMark/>
          </w:tcPr>
          <w:p w14:paraId="28882AF5" w14:textId="77777777" w:rsidR="005B1647" w:rsidRPr="00050EAF" w:rsidRDefault="005B1647" w:rsidP="005B1647">
            <w:pPr>
              <w:pStyle w:val="Tabell"/>
              <w:rPr>
                <w:b/>
                <w:bCs/>
              </w:rPr>
            </w:pPr>
            <w:r w:rsidRPr="00050EAF">
              <w:rPr>
                <w:b/>
                <w:bCs/>
              </w:rPr>
              <w:t>Utgående ackumulerade avskrivningar</w:t>
            </w:r>
          </w:p>
        </w:tc>
        <w:tc>
          <w:tcPr>
            <w:tcW w:w="803" w:type="pct"/>
            <w:tcBorders>
              <w:top w:val="single" w:sz="4" w:space="0" w:color="auto"/>
              <w:bottom w:val="single" w:sz="4" w:space="0" w:color="auto"/>
            </w:tcBorders>
            <w:shd w:val="clear" w:color="auto" w:fill="auto"/>
            <w:noWrap/>
            <w:hideMark/>
          </w:tcPr>
          <w:p w14:paraId="0AE4D2D9" w14:textId="77777777" w:rsidR="005B1647" w:rsidRPr="00050EAF"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050EAF">
              <w:rPr>
                <w:b/>
                <w:bCs/>
              </w:rPr>
              <w:t>-21 950</w:t>
            </w:r>
          </w:p>
        </w:tc>
        <w:tc>
          <w:tcPr>
            <w:tcW w:w="993" w:type="pct"/>
            <w:tcBorders>
              <w:top w:val="single" w:sz="4" w:space="0" w:color="auto"/>
              <w:bottom w:val="single" w:sz="4" w:space="0" w:color="auto"/>
            </w:tcBorders>
            <w:shd w:val="clear" w:color="auto" w:fill="auto"/>
            <w:noWrap/>
            <w:hideMark/>
          </w:tcPr>
          <w:p w14:paraId="07797A25" w14:textId="77777777" w:rsidR="005B1647" w:rsidRPr="00050EAF"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050EAF">
              <w:rPr>
                <w:b/>
                <w:bCs/>
              </w:rPr>
              <w:t>-20 509</w:t>
            </w:r>
          </w:p>
        </w:tc>
      </w:tr>
      <w:tr w:rsidR="00155607" w14:paraId="72938641" w14:textId="77777777" w:rsidTr="00155607">
        <w:trPr>
          <w:cnfStyle w:val="010000000000" w:firstRow="0" w:lastRow="1" w:firstColumn="0" w:lastColumn="0" w:oddVBand="0" w:evenVBand="0" w:oddHBand="0" w:evenHBand="0" w:firstRowFirstColumn="0" w:firstRowLastColumn="0" w:lastRowFirstColumn="0" w:lastRowLastColumn="0"/>
          <w:trHeight w:val="270"/>
        </w:trPr>
        <w:tc>
          <w:tcPr>
            <w:cnfStyle w:val="001000000000" w:firstRow="0" w:lastRow="0" w:firstColumn="1" w:lastColumn="0" w:oddVBand="0" w:evenVBand="0" w:oddHBand="0" w:evenHBand="0" w:firstRowFirstColumn="0" w:firstRowLastColumn="0" w:lastRowFirstColumn="0" w:lastRowLastColumn="0"/>
            <w:tcW w:w="3204" w:type="pct"/>
            <w:tcBorders>
              <w:top w:val="single" w:sz="4" w:space="0" w:color="auto"/>
            </w:tcBorders>
            <w:shd w:val="clear" w:color="auto" w:fill="auto"/>
            <w:noWrap/>
            <w:hideMark/>
          </w:tcPr>
          <w:p w14:paraId="5FC6211F" w14:textId="77777777" w:rsidR="005B1647" w:rsidRPr="00050EAF" w:rsidRDefault="005B1647" w:rsidP="005B1647">
            <w:pPr>
              <w:pStyle w:val="Tabell"/>
              <w:rPr>
                <w:bCs/>
              </w:rPr>
            </w:pPr>
            <w:r w:rsidRPr="00050EAF">
              <w:rPr>
                <w:bCs/>
              </w:rPr>
              <w:t xml:space="preserve">Summa </w:t>
            </w:r>
          </w:p>
        </w:tc>
        <w:tc>
          <w:tcPr>
            <w:tcW w:w="803" w:type="pct"/>
            <w:tcBorders>
              <w:top w:val="single" w:sz="4" w:space="0" w:color="auto"/>
            </w:tcBorders>
            <w:shd w:val="clear" w:color="auto" w:fill="auto"/>
            <w:noWrap/>
            <w:hideMark/>
          </w:tcPr>
          <w:p w14:paraId="4EF19E44" w14:textId="77777777" w:rsidR="005B1647" w:rsidRPr="00050EAF"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050EAF">
              <w:rPr>
                <w:bCs/>
              </w:rPr>
              <w:t>8 708</w:t>
            </w:r>
          </w:p>
        </w:tc>
        <w:tc>
          <w:tcPr>
            <w:tcW w:w="993" w:type="pct"/>
            <w:tcBorders>
              <w:top w:val="single" w:sz="4" w:space="0" w:color="auto"/>
            </w:tcBorders>
            <w:shd w:val="clear" w:color="auto" w:fill="auto"/>
            <w:noWrap/>
            <w:hideMark/>
          </w:tcPr>
          <w:p w14:paraId="26518825" w14:textId="77777777" w:rsidR="005B1647" w:rsidRPr="00050EAF"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050EAF">
              <w:rPr>
                <w:bCs/>
              </w:rPr>
              <w:t>8 396</w:t>
            </w:r>
          </w:p>
        </w:tc>
      </w:tr>
    </w:tbl>
    <w:p w14:paraId="4C00F478" w14:textId="50DF2CFD" w:rsidR="005B1647" w:rsidRDefault="005B1647" w:rsidP="005B1647">
      <w:pPr>
        <w:pStyle w:val="Klla"/>
      </w:pPr>
      <w:r>
        <w:t>Beloppen för ingående balans för ackumulerat anskaffningsvärde och ackumulerade avskrivningar kan skilja sig något från utgående balans, beroende på att det förekommer justeringar av ingående balans eller överföringar mellan myndigheter direkt mot det ackumulerade värdet</w:t>
      </w:r>
    </w:p>
    <w:p w14:paraId="2B3D3CF8" w14:textId="3EB003FB" w:rsidR="005B1647" w:rsidRDefault="005B1647" w:rsidP="005B1647">
      <w:pPr>
        <w:pStyle w:val="TabellUnderrubrik"/>
      </w:pPr>
      <w:r w:rsidRPr="00050EAF">
        <w:t>Miljoner kronor</w:t>
      </w:r>
    </w:p>
    <w:tbl>
      <w:tblPr>
        <w:tblStyle w:val="RKBPTabell"/>
        <w:tblW w:w="5000" w:type="pct"/>
        <w:tblLook w:val="06E0" w:firstRow="1" w:lastRow="1" w:firstColumn="1" w:lastColumn="0" w:noHBand="1" w:noVBand="1"/>
      </w:tblPr>
      <w:tblGrid>
        <w:gridCol w:w="4722"/>
        <w:gridCol w:w="1184"/>
        <w:gridCol w:w="1464"/>
      </w:tblGrid>
      <w:tr w:rsidR="00155607" w14:paraId="20926932" w14:textId="77777777" w:rsidTr="007E5169">
        <w:trPr>
          <w:cnfStyle w:val="100000000000" w:firstRow="1" w:lastRow="0" w:firstColumn="0" w:lastColumn="0" w:oddVBand="0" w:evenVBand="0" w:oddHBand="0" w:evenHBand="0" w:firstRowFirstColumn="0" w:firstRowLastColumn="0" w:lastRowFirstColumn="0" w:lastRowLastColumn="0"/>
          <w:trHeight w:val="270"/>
        </w:trPr>
        <w:tc>
          <w:tcPr>
            <w:cnfStyle w:val="001000000000" w:firstRow="0" w:lastRow="0" w:firstColumn="1" w:lastColumn="0" w:oddVBand="0" w:evenVBand="0" w:oddHBand="0" w:evenHBand="0" w:firstRowFirstColumn="0" w:firstRowLastColumn="0" w:lastRowFirstColumn="0" w:lastRowLastColumn="0"/>
            <w:tcW w:w="3204" w:type="pct"/>
            <w:noWrap/>
            <w:hideMark/>
          </w:tcPr>
          <w:p w14:paraId="67B16234" w14:textId="6B7B8E5C" w:rsidR="005B1647" w:rsidRPr="00050EAF" w:rsidRDefault="005B1647" w:rsidP="007E5169">
            <w:pPr>
              <w:pStyle w:val="TabellHuvud"/>
            </w:pPr>
          </w:p>
        </w:tc>
        <w:tc>
          <w:tcPr>
            <w:tcW w:w="803" w:type="pct"/>
            <w:noWrap/>
            <w:hideMark/>
          </w:tcPr>
          <w:p w14:paraId="1B11458D" w14:textId="77777777" w:rsidR="005B1647" w:rsidRPr="00050EAF" w:rsidRDefault="005B1647" w:rsidP="007E5169">
            <w:pPr>
              <w:pStyle w:val="TabellHuvud"/>
              <w:cnfStyle w:val="100000000000" w:firstRow="1" w:lastRow="0" w:firstColumn="0" w:lastColumn="0" w:oddVBand="0" w:evenVBand="0" w:oddHBand="0" w:evenHBand="0" w:firstRowFirstColumn="0" w:firstRowLastColumn="0" w:lastRowFirstColumn="0" w:lastRowLastColumn="0"/>
            </w:pPr>
            <w:r w:rsidRPr="00050EAF">
              <w:t>2019</w:t>
            </w:r>
          </w:p>
        </w:tc>
        <w:tc>
          <w:tcPr>
            <w:tcW w:w="993" w:type="pct"/>
            <w:noWrap/>
            <w:hideMark/>
          </w:tcPr>
          <w:p w14:paraId="00A5F1D7" w14:textId="77777777" w:rsidR="005B1647" w:rsidRPr="00050EAF" w:rsidRDefault="005B1647" w:rsidP="007E5169">
            <w:pPr>
              <w:pStyle w:val="TabellHuvud"/>
              <w:cnfStyle w:val="100000000000" w:firstRow="1" w:lastRow="0" w:firstColumn="0" w:lastColumn="0" w:oddVBand="0" w:evenVBand="0" w:oddHBand="0" w:evenHBand="0" w:firstRowFirstColumn="0" w:firstRowLastColumn="0" w:lastRowFirstColumn="0" w:lastRowLastColumn="0"/>
            </w:pPr>
            <w:r w:rsidRPr="00050EAF">
              <w:t>2018</w:t>
            </w:r>
          </w:p>
        </w:tc>
      </w:tr>
      <w:tr w:rsidR="00155607" w14:paraId="2BDA6720" w14:textId="77777777" w:rsidTr="007E5169">
        <w:trPr>
          <w:trHeight w:val="255"/>
        </w:trPr>
        <w:tc>
          <w:tcPr>
            <w:cnfStyle w:val="001000000000" w:firstRow="0" w:lastRow="0" w:firstColumn="1" w:lastColumn="0" w:oddVBand="0" w:evenVBand="0" w:oddHBand="0" w:evenHBand="0" w:firstRowFirstColumn="0" w:firstRowLastColumn="0" w:lastRowFirstColumn="0" w:lastRowLastColumn="0"/>
            <w:tcW w:w="3204" w:type="pct"/>
            <w:noWrap/>
            <w:hideMark/>
          </w:tcPr>
          <w:p w14:paraId="7AC70FB4" w14:textId="77777777" w:rsidR="005B1647" w:rsidRPr="00050EAF" w:rsidRDefault="005B1647" w:rsidP="005B1647">
            <w:pPr>
              <w:pStyle w:val="Tabell"/>
            </w:pPr>
            <w:r w:rsidRPr="00050EAF">
              <w:t>Försäkringskassan</w:t>
            </w:r>
          </w:p>
        </w:tc>
        <w:tc>
          <w:tcPr>
            <w:tcW w:w="803" w:type="pct"/>
            <w:noWrap/>
            <w:hideMark/>
          </w:tcPr>
          <w:p w14:paraId="41B25C8F" w14:textId="77777777" w:rsidR="005B1647" w:rsidRPr="00050EA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50EAF">
              <w:t>1 453</w:t>
            </w:r>
          </w:p>
        </w:tc>
        <w:tc>
          <w:tcPr>
            <w:tcW w:w="993" w:type="pct"/>
            <w:noWrap/>
            <w:hideMark/>
          </w:tcPr>
          <w:p w14:paraId="7295B0A3" w14:textId="77777777" w:rsidR="005B1647" w:rsidRPr="00050EA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50EAF">
              <w:t>1 450</w:t>
            </w:r>
          </w:p>
        </w:tc>
      </w:tr>
      <w:tr w:rsidR="00155607" w14:paraId="74B306CC" w14:textId="77777777" w:rsidTr="007E5169">
        <w:trPr>
          <w:trHeight w:val="255"/>
        </w:trPr>
        <w:tc>
          <w:tcPr>
            <w:cnfStyle w:val="001000000000" w:firstRow="0" w:lastRow="0" w:firstColumn="1" w:lastColumn="0" w:oddVBand="0" w:evenVBand="0" w:oddHBand="0" w:evenHBand="0" w:firstRowFirstColumn="0" w:firstRowLastColumn="0" w:lastRowFirstColumn="0" w:lastRowLastColumn="0"/>
            <w:tcW w:w="3204" w:type="pct"/>
            <w:noWrap/>
            <w:hideMark/>
          </w:tcPr>
          <w:p w14:paraId="51437911" w14:textId="77777777" w:rsidR="005B1647" w:rsidRPr="00050EAF" w:rsidRDefault="005B1647" w:rsidP="005B1647">
            <w:pPr>
              <w:pStyle w:val="Tabell"/>
            </w:pPr>
            <w:r w:rsidRPr="00050EAF">
              <w:t>Trafikverket</w:t>
            </w:r>
          </w:p>
        </w:tc>
        <w:tc>
          <w:tcPr>
            <w:tcW w:w="803" w:type="pct"/>
            <w:noWrap/>
            <w:hideMark/>
          </w:tcPr>
          <w:p w14:paraId="2488661B" w14:textId="77777777" w:rsidR="005B1647" w:rsidRPr="00050EA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50EAF">
              <w:t>1 052</w:t>
            </w:r>
          </w:p>
        </w:tc>
        <w:tc>
          <w:tcPr>
            <w:tcW w:w="993" w:type="pct"/>
            <w:noWrap/>
            <w:hideMark/>
          </w:tcPr>
          <w:p w14:paraId="1FC1E6FD" w14:textId="77777777" w:rsidR="005B1647" w:rsidRPr="00050EA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50EAF">
              <w:t>820</w:t>
            </w:r>
          </w:p>
        </w:tc>
      </w:tr>
      <w:tr w:rsidR="00155607" w14:paraId="1318A797" w14:textId="77777777" w:rsidTr="007E5169">
        <w:trPr>
          <w:trHeight w:val="255"/>
        </w:trPr>
        <w:tc>
          <w:tcPr>
            <w:cnfStyle w:val="001000000000" w:firstRow="0" w:lastRow="0" w:firstColumn="1" w:lastColumn="0" w:oddVBand="0" w:evenVBand="0" w:oddHBand="0" w:evenHBand="0" w:firstRowFirstColumn="0" w:firstRowLastColumn="0" w:lastRowFirstColumn="0" w:lastRowLastColumn="0"/>
            <w:tcW w:w="3204" w:type="pct"/>
            <w:noWrap/>
            <w:hideMark/>
          </w:tcPr>
          <w:p w14:paraId="305C80B0" w14:textId="77777777" w:rsidR="005B1647" w:rsidRPr="00050EAF" w:rsidRDefault="005B1647" w:rsidP="005B1647">
            <w:pPr>
              <w:pStyle w:val="Tabell"/>
            </w:pPr>
            <w:r w:rsidRPr="00050EAF">
              <w:t>Skatteverket</w:t>
            </w:r>
          </w:p>
        </w:tc>
        <w:tc>
          <w:tcPr>
            <w:tcW w:w="803" w:type="pct"/>
            <w:noWrap/>
            <w:hideMark/>
          </w:tcPr>
          <w:p w14:paraId="67C1BB93" w14:textId="77777777" w:rsidR="005B1647" w:rsidRPr="00050EA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50EAF">
              <w:t>537</w:t>
            </w:r>
          </w:p>
        </w:tc>
        <w:tc>
          <w:tcPr>
            <w:tcW w:w="993" w:type="pct"/>
            <w:noWrap/>
            <w:hideMark/>
          </w:tcPr>
          <w:p w14:paraId="0E45D5DD" w14:textId="77777777" w:rsidR="005B1647" w:rsidRPr="00050EA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50EAF">
              <w:t>511</w:t>
            </w:r>
          </w:p>
        </w:tc>
      </w:tr>
      <w:tr w:rsidR="00155607" w14:paraId="33E1F97D" w14:textId="77777777" w:rsidTr="007E5169">
        <w:trPr>
          <w:trHeight w:val="255"/>
        </w:trPr>
        <w:tc>
          <w:tcPr>
            <w:cnfStyle w:val="001000000000" w:firstRow="0" w:lastRow="0" w:firstColumn="1" w:lastColumn="0" w:oddVBand="0" w:evenVBand="0" w:oddHBand="0" w:evenHBand="0" w:firstRowFirstColumn="0" w:firstRowLastColumn="0" w:lastRowFirstColumn="0" w:lastRowLastColumn="0"/>
            <w:tcW w:w="3204" w:type="pct"/>
            <w:noWrap/>
            <w:hideMark/>
          </w:tcPr>
          <w:p w14:paraId="7845D95A" w14:textId="77777777" w:rsidR="005B1647" w:rsidRPr="00050EAF" w:rsidRDefault="005B1647" w:rsidP="005B1647">
            <w:pPr>
              <w:pStyle w:val="Tabell"/>
            </w:pPr>
            <w:r w:rsidRPr="00050EAF">
              <w:t>Polismyndigheten</w:t>
            </w:r>
          </w:p>
        </w:tc>
        <w:tc>
          <w:tcPr>
            <w:tcW w:w="803" w:type="pct"/>
            <w:noWrap/>
            <w:hideMark/>
          </w:tcPr>
          <w:p w14:paraId="2AB03C05" w14:textId="77777777" w:rsidR="005B1647" w:rsidRPr="00050EA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50EAF">
              <w:t>519</w:t>
            </w:r>
          </w:p>
        </w:tc>
        <w:tc>
          <w:tcPr>
            <w:tcW w:w="993" w:type="pct"/>
            <w:noWrap/>
            <w:hideMark/>
          </w:tcPr>
          <w:p w14:paraId="45FB5C11" w14:textId="77777777" w:rsidR="005B1647" w:rsidRPr="00050EA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50EAF">
              <w:t>465</w:t>
            </w:r>
          </w:p>
        </w:tc>
      </w:tr>
      <w:tr w:rsidR="00155607" w14:paraId="7F2CFBA2" w14:textId="77777777" w:rsidTr="007E5169">
        <w:trPr>
          <w:trHeight w:val="255"/>
        </w:trPr>
        <w:tc>
          <w:tcPr>
            <w:cnfStyle w:val="001000000000" w:firstRow="0" w:lastRow="0" w:firstColumn="1" w:lastColumn="0" w:oddVBand="0" w:evenVBand="0" w:oddHBand="0" w:evenHBand="0" w:firstRowFirstColumn="0" w:firstRowLastColumn="0" w:lastRowFirstColumn="0" w:lastRowLastColumn="0"/>
            <w:tcW w:w="3204" w:type="pct"/>
            <w:noWrap/>
            <w:hideMark/>
          </w:tcPr>
          <w:p w14:paraId="5F6773C6" w14:textId="77777777" w:rsidR="005B1647" w:rsidRPr="00050EAF" w:rsidRDefault="005B1647" w:rsidP="005B1647">
            <w:pPr>
              <w:pStyle w:val="Tabell"/>
            </w:pPr>
            <w:r w:rsidRPr="00050EAF">
              <w:t>Kronofogdemyndigheten</w:t>
            </w:r>
          </w:p>
        </w:tc>
        <w:tc>
          <w:tcPr>
            <w:tcW w:w="803" w:type="pct"/>
            <w:noWrap/>
            <w:hideMark/>
          </w:tcPr>
          <w:p w14:paraId="1ED15DEE" w14:textId="77777777" w:rsidR="005B1647" w:rsidRPr="00050EA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50EAF">
              <w:t>479</w:t>
            </w:r>
          </w:p>
        </w:tc>
        <w:tc>
          <w:tcPr>
            <w:tcW w:w="993" w:type="pct"/>
            <w:noWrap/>
            <w:hideMark/>
          </w:tcPr>
          <w:p w14:paraId="610D359F" w14:textId="77777777" w:rsidR="005B1647" w:rsidRPr="00050EA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50EAF">
              <w:t>438</w:t>
            </w:r>
          </w:p>
        </w:tc>
      </w:tr>
      <w:tr w:rsidR="00155607" w14:paraId="7BBE8423" w14:textId="77777777" w:rsidTr="007E5169">
        <w:trPr>
          <w:trHeight w:val="255"/>
        </w:trPr>
        <w:tc>
          <w:tcPr>
            <w:cnfStyle w:val="001000000000" w:firstRow="0" w:lastRow="0" w:firstColumn="1" w:lastColumn="0" w:oddVBand="0" w:evenVBand="0" w:oddHBand="0" w:evenHBand="0" w:firstRowFirstColumn="0" w:firstRowLastColumn="0" w:lastRowFirstColumn="0" w:lastRowLastColumn="0"/>
            <w:tcW w:w="3204" w:type="pct"/>
            <w:noWrap/>
            <w:hideMark/>
          </w:tcPr>
          <w:p w14:paraId="69E061E1" w14:textId="77777777" w:rsidR="005B1647" w:rsidRPr="00050EAF" w:rsidRDefault="005B1647" w:rsidP="005B1647">
            <w:pPr>
              <w:pStyle w:val="Tabell"/>
            </w:pPr>
            <w:r w:rsidRPr="00050EAF">
              <w:t>Arbetsförmedlingen</w:t>
            </w:r>
          </w:p>
        </w:tc>
        <w:tc>
          <w:tcPr>
            <w:tcW w:w="803" w:type="pct"/>
            <w:noWrap/>
            <w:hideMark/>
          </w:tcPr>
          <w:p w14:paraId="6017E607" w14:textId="77777777" w:rsidR="005B1647" w:rsidRPr="00050EA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50EAF">
              <w:t>342</w:t>
            </w:r>
          </w:p>
        </w:tc>
        <w:tc>
          <w:tcPr>
            <w:tcW w:w="993" w:type="pct"/>
            <w:noWrap/>
            <w:hideMark/>
          </w:tcPr>
          <w:p w14:paraId="0FE08CF6" w14:textId="77777777" w:rsidR="005B1647" w:rsidRPr="00050EA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50EAF">
              <w:t>436</w:t>
            </w:r>
          </w:p>
        </w:tc>
      </w:tr>
      <w:tr w:rsidR="00155607" w14:paraId="56E03085" w14:textId="77777777" w:rsidTr="007E5169">
        <w:trPr>
          <w:trHeight w:val="255"/>
        </w:trPr>
        <w:tc>
          <w:tcPr>
            <w:cnfStyle w:val="001000000000" w:firstRow="0" w:lastRow="0" w:firstColumn="1" w:lastColumn="0" w:oddVBand="0" w:evenVBand="0" w:oddHBand="0" w:evenHBand="0" w:firstRowFirstColumn="0" w:firstRowLastColumn="0" w:lastRowFirstColumn="0" w:lastRowLastColumn="0"/>
            <w:tcW w:w="3204" w:type="pct"/>
            <w:noWrap/>
            <w:hideMark/>
          </w:tcPr>
          <w:p w14:paraId="0C51F3F6" w14:textId="77777777" w:rsidR="005B1647" w:rsidRPr="00050EAF" w:rsidRDefault="005B1647" w:rsidP="005B1647">
            <w:pPr>
              <w:pStyle w:val="Tabell"/>
            </w:pPr>
            <w:r w:rsidRPr="00050EAF">
              <w:t>Migrationsverket</w:t>
            </w:r>
          </w:p>
        </w:tc>
        <w:tc>
          <w:tcPr>
            <w:tcW w:w="803" w:type="pct"/>
            <w:noWrap/>
            <w:hideMark/>
          </w:tcPr>
          <w:p w14:paraId="3F08D406" w14:textId="77777777" w:rsidR="005B1647" w:rsidRPr="00050EA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50EAF">
              <w:t>256</w:t>
            </w:r>
          </w:p>
        </w:tc>
        <w:tc>
          <w:tcPr>
            <w:tcW w:w="993" w:type="pct"/>
            <w:noWrap/>
            <w:hideMark/>
          </w:tcPr>
          <w:p w14:paraId="50BAB1BC" w14:textId="77777777" w:rsidR="005B1647" w:rsidRPr="00050EA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50EAF">
              <w:t>228</w:t>
            </w:r>
          </w:p>
        </w:tc>
      </w:tr>
      <w:tr w:rsidR="00155607" w14:paraId="71B23741" w14:textId="77777777" w:rsidTr="007E5169">
        <w:trPr>
          <w:trHeight w:val="255"/>
        </w:trPr>
        <w:tc>
          <w:tcPr>
            <w:cnfStyle w:val="001000000000" w:firstRow="0" w:lastRow="0" w:firstColumn="1" w:lastColumn="0" w:oddVBand="0" w:evenVBand="0" w:oddHBand="0" w:evenHBand="0" w:firstRowFirstColumn="0" w:firstRowLastColumn="0" w:lastRowFirstColumn="0" w:lastRowLastColumn="0"/>
            <w:tcW w:w="3204" w:type="pct"/>
            <w:hideMark/>
          </w:tcPr>
          <w:p w14:paraId="5028F6EB" w14:textId="77777777" w:rsidR="005B1647" w:rsidRPr="00050EAF" w:rsidRDefault="005B1647" w:rsidP="005B1647">
            <w:pPr>
              <w:pStyle w:val="Tabell"/>
              <w:rPr>
                <w:i/>
                <w:iCs/>
              </w:rPr>
            </w:pPr>
            <w:r w:rsidRPr="00050EAF">
              <w:rPr>
                <w:i/>
                <w:iCs/>
              </w:rPr>
              <w:t>Affärsverk</w:t>
            </w:r>
          </w:p>
        </w:tc>
        <w:tc>
          <w:tcPr>
            <w:tcW w:w="803" w:type="pct"/>
            <w:noWrap/>
            <w:hideMark/>
          </w:tcPr>
          <w:p w14:paraId="4E956578" w14:textId="77777777" w:rsidR="005B1647" w:rsidRPr="00050EAF"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p>
        </w:tc>
        <w:tc>
          <w:tcPr>
            <w:tcW w:w="993" w:type="pct"/>
            <w:noWrap/>
            <w:hideMark/>
          </w:tcPr>
          <w:p w14:paraId="54628D1A" w14:textId="77777777" w:rsidR="005B1647" w:rsidRPr="00050EAF"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p>
        </w:tc>
      </w:tr>
      <w:tr w:rsidR="00155607" w14:paraId="5CFEA9C1" w14:textId="77777777" w:rsidTr="007E5169">
        <w:trPr>
          <w:trHeight w:val="255"/>
        </w:trPr>
        <w:tc>
          <w:tcPr>
            <w:cnfStyle w:val="001000000000" w:firstRow="0" w:lastRow="0" w:firstColumn="1" w:lastColumn="0" w:oddVBand="0" w:evenVBand="0" w:oddHBand="0" w:evenHBand="0" w:firstRowFirstColumn="0" w:firstRowLastColumn="0" w:lastRowFirstColumn="0" w:lastRowLastColumn="0"/>
            <w:tcW w:w="3204" w:type="pct"/>
            <w:noWrap/>
            <w:hideMark/>
          </w:tcPr>
          <w:p w14:paraId="22BBDD4C" w14:textId="77777777" w:rsidR="005B1647" w:rsidRPr="00050EAF" w:rsidRDefault="005B1647" w:rsidP="007E5169">
            <w:pPr>
              <w:pStyle w:val="Tabell"/>
            </w:pPr>
            <w:r w:rsidRPr="00050EAF">
              <w:t>Svenska kraftnät</w:t>
            </w:r>
          </w:p>
        </w:tc>
        <w:tc>
          <w:tcPr>
            <w:tcW w:w="803" w:type="pct"/>
            <w:noWrap/>
            <w:hideMark/>
          </w:tcPr>
          <w:p w14:paraId="1C2575D1" w14:textId="77777777" w:rsidR="005B1647" w:rsidRPr="00050EA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50EAF">
              <w:t>460</w:t>
            </w:r>
          </w:p>
        </w:tc>
        <w:tc>
          <w:tcPr>
            <w:tcW w:w="993" w:type="pct"/>
            <w:noWrap/>
            <w:hideMark/>
          </w:tcPr>
          <w:p w14:paraId="64259828" w14:textId="77777777" w:rsidR="005B1647" w:rsidRPr="00050EA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50EAF">
              <w:t>363</w:t>
            </w:r>
          </w:p>
        </w:tc>
      </w:tr>
      <w:tr w:rsidR="00155607" w14:paraId="30C335BE" w14:textId="77777777" w:rsidTr="007E5169">
        <w:trPr>
          <w:trHeight w:val="255"/>
        </w:trPr>
        <w:tc>
          <w:tcPr>
            <w:cnfStyle w:val="001000000000" w:firstRow="0" w:lastRow="0" w:firstColumn="1" w:lastColumn="0" w:oddVBand="0" w:evenVBand="0" w:oddHBand="0" w:evenHBand="0" w:firstRowFirstColumn="0" w:firstRowLastColumn="0" w:lastRowFirstColumn="0" w:lastRowLastColumn="0"/>
            <w:tcW w:w="3204" w:type="pct"/>
            <w:noWrap/>
            <w:hideMark/>
          </w:tcPr>
          <w:p w14:paraId="0C8E26D6" w14:textId="77777777" w:rsidR="005B1647" w:rsidRPr="00050EAF" w:rsidRDefault="005B1647" w:rsidP="005B1647">
            <w:pPr>
              <w:pStyle w:val="Tabell"/>
            </w:pPr>
            <w:r w:rsidRPr="00050EAF">
              <w:t>Sjöfartsverket</w:t>
            </w:r>
          </w:p>
        </w:tc>
        <w:tc>
          <w:tcPr>
            <w:tcW w:w="803" w:type="pct"/>
            <w:noWrap/>
            <w:hideMark/>
          </w:tcPr>
          <w:p w14:paraId="447493AB" w14:textId="77777777" w:rsidR="005B1647" w:rsidRPr="00050EA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50EAF">
              <w:t>57</w:t>
            </w:r>
          </w:p>
        </w:tc>
        <w:tc>
          <w:tcPr>
            <w:tcW w:w="993" w:type="pct"/>
            <w:noWrap/>
            <w:hideMark/>
          </w:tcPr>
          <w:p w14:paraId="4751DC3D" w14:textId="77777777" w:rsidR="005B1647" w:rsidRPr="00050EA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50EAF">
              <w:t>58</w:t>
            </w:r>
          </w:p>
        </w:tc>
      </w:tr>
      <w:tr w:rsidR="00155607" w14:paraId="4BF191B0" w14:textId="77777777" w:rsidTr="007E5169">
        <w:trPr>
          <w:trHeight w:val="255"/>
        </w:trPr>
        <w:tc>
          <w:tcPr>
            <w:cnfStyle w:val="001000000000" w:firstRow="0" w:lastRow="0" w:firstColumn="1" w:lastColumn="0" w:oddVBand="0" w:evenVBand="0" w:oddHBand="0" w:evenHBand="0" w:firstRowFirstColumn="0" w:firstRowLastColumn="0" w:lastRowFirstColumn="0" w:lastRowLastColumn="0"/>
            <w:tcW w:w="3204" w:type="pct"/>
            <w:noWrap/>
            <w:hideMark/>
          </w:tcPr>
          <w:p w14:paraId="474C968A" w14:textId="77777777" w:rsidR="005B1647" w:rsidRPr="00050EAF" w:rsidRDefault="005B1647" w:rsidP="005B1647">
            <w:pPr>
              <w:pStyle w:val="Tabell"/>
            </w:pPr>
            <w:r w:rsidRPr="00050EAF">
              <w:lastRenderedPageBreak/>
              <w:t>Övriga myndigheter</w:t>
            </w:r>
          </w:p>
        </w:tc>
        <w:tc>
          <w:tcPr>
            <w:tcW w:w="803" w:type="pct"/>
            <w:noWrap/>
            <w:hideMark/>
          </w:tcPr>
          <w:p w14:paraId="6037FD6E" w14:textId="77777777" w:rsidR="005B1647" w:rsidRPr="00050EA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50EAF">
              <w:t>3 553</w:t>
            </w:r>
          </w:p>
        </w:tc>
        <w:tc>
          <w:tcPr>
            <w:tcW w:w="993" w:type="pct"/>
            <w:noWrap/>
            <w:hideMark/>
          </w:tcPr>
          <w:p w14:paraId="5F0241DF" w14:textId="77777777" w:rsidR="005B1647" w:rsidRPr="00050EA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50EAF">
              <w:t>3 627</w:t>
            </w:r>
          </w:p>
        </w:tc>
      </w:tr>
      <w:tr w:rsidR="00155607" w:rsidRPr="007E5169" w14:paraId="0D6EFAB6" w14:textId="77777777" w:rsidTr="007E5169">
        <w:trPr>
          <w:cnfStyle w:val="010000000000" w:firstRow="0" w:lastRow="1" w:firstColumn="0" w:lastColumn="0" w:oddVBand="0" w:evenVBand="0" w:oddHBand="0" w:evenHBand="0" w:firstRowFirstColumn="0" w:firstRowLastColumn="0" w:lastRowFirstColumn="0" w:lastRowLastColumn="0"/>
          <w:trHeight w:val="270"/>
        </w:trPr>
        <w:tc>
          <w:tcPr>
            <w:cnfStyle w:val="001000000000" w:firstRow="0" w:lastRow="0" w:firstColumn="1" w:lastColumn="0" w:oddVBand="0" w:evenVBand="0" w:oddHBand="0" w:evenHBand="0" w:firstRowFirstColumn="0" w:firstRowLastColumn="0" w:lastRowFirstColumn="0" w:lastRowLastColumn="0"/>
            <w:tcW w:w="3204" w:type="pct"/>
            <w:noWrap/>
            <w:hideMark/>
          </w:tcPr>
          <w:p w14:paraId="1C2F2A5A" w14:textId="77777777" w:rsidR="005B1647" w:rsidRPr="007E5169" w:rsidRDefault="005B1647" w:rsidP="007E5169">
            <w:pPr>
              <w:pStyle w:val="Tabell"/>
              <w:rPr>
                <w:bCs/>
              </w:rPr>
            </w:pPr>
            <w:r w:rsidRPr="007E5169">
              <w:rPr>
                <w:bCs/>
              </w:rPr>
              <w:t>Summa</w:t>
            </w:r>
          </w:p>
        </w:tc>
        <w:tc>
          <w:tcPr>
            <w:tcW w:w="803" w:type="pct"/>
            <w:noWrap/>
            <w:hideMark/>
          </w:tcPr>
          <w:p w14:paraId="58787611" w14:textId="77777777" w:rsidR="005B1647" w:rsidRPr="007E5169"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7E5169">
              <w:rPr>
                <w:bCs/>
              </w:rPr>
              <w:t>8 708</w:t>
            </w:r>
          </w:p>
        </w:tc>
        <w:tc>
          <w:tcPr>
            <w:tcW w:w="993" w:type="pct"/>
            <w:noWrap/>
            <w:hideMark/>
          </w:tcPr>
          <w:p w14:paraId="20564CEF" w14:textId="77777777" w:rsidR="005B1647" w:rsidRPr="007E5169"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7E5169">
              <w:rPr>
                <w:bCs/>
              </w:rPr>
              <w:t>8 396</w:t>
            </w:r>
          </w:p>
        </w:tc>
      </w:tr>
    </w:tbl>
    <w:p w14:paraId="1AD89E1C" w14:textId="3172B53B" w:rsidR="005B1647" w:rsidRDefault="005B1647" w:rsidP="005B1647">
      <w:pPr>
        <w:pStyle w:val="Brdtext"/>
      </w:pPr>
    </w:p>
    <w:p w14:paraId="665A2220" w14:textId="4EF506C1" w:rsidR="005B1647" w:rsidRDefault="005B1647" w:rsidP="005B1647">
      <w:pPr>
        <w:pStyle w:val="Brdtext"/>
      </w:pPr>
      <w:r>
        <w:t>I posten Balanserade utgifter för utveckling ingår främst egenutvecklade it-system och program. Totalt ökade tillgångarna för balanserade utgifter för utveckling med 312 miljoner kronor 2019. De största tillgångarna finns hos Försäkringskassan, Trafikverket, Skatteverket och Polismyndigheten.</w:t>
      </w:r>
    </w:p>
    <w:p w14:paraId="2ADC1126" w14:textId="3F6614EA" w:rsidR="005B1647" w:rsidRDefault="005B1647" w:rsidP="005B1647">
      <w:pPr>
        <w:pStyle w:val="Brdtext"/>
      </w:pPr>
      <w:r>
        <w:t xml:space="preserve">Försäkringskassan har balanserade utgifter för utveckling av it-system om 1 453 miljoner kronor. Den största delen avser it-stöd för ärendehantering, självbetjäning och automatisering. Försäkringskassan förvaltar it-system för pensionshantering för Pensionsmyndighetens räkning. På uppdrag av </w:t>
      </w:r>
      <w:r w:rsidRPr="00C25155">
        <w:t>Pensionsmyndigheten</w:t>
      </w:r>
      <w:r>
        <w:t xml:space="preserve"> vidareutvecklar Försäkringskassan dessa system och fakturerar för kostnader för avskrivningar på dessa tillgångar.</w:t>
      </w:r>
    </w:p>
    <w:p w14:paraId="578AAB61" w14:textId="48E5052B" w:rsidR="005B1647" w:rsidRDefault="005B1647" w:rsidP="005B1647">
      <w:pPr>
        <w:pStyle w:val="Brdtext"/>
      </w:pPr>
      <w:r>
        <w:t>Trafikverket och Skatteverket har balanserade utgifter för utveckling av it-system om 1 052 miljoner kronor respektive 537 miljoner kronor.</w:t>
      </w:r>
    </w:p>
    <w:p w14:paraId="189F6DA1" w14:textId="32CA8818" w:rsidR="005B1647" w:rsidRDefault="005B1647" w:rsidP="005B1647">
      <w:pPr>
        <w:pStyle w:val="Brdtext"/>
      </w:pPr>
      <w:r>
        <w:t>Av de totala investeringarna under 2019 på 2 590 miljoner kronor står Försäkringskassan för 481 miljoner kronor, Trafikverket för 245 miljoner kronor och Skatteverket för 196 miljoner kronor.</w:t>
      </w:r>
    </w:p>
    <w:p w14:paraId="1ED3CF52" w14:textId="5900D478" w:rsidR="005B1647" w:rsidRDefault="005B1647" w:rsidP="005B1647">
      <w:pPr>
        <w:pStyle w:val="Rubrik4utannumrering"/>
      </w:pPr>
      <w:r>
        <w:t>N</w:t>
      </w:r>
      <w:r w:rsidRPr="00050EAF">
        <w:t>ot 16 Rättigheter och andra immateriella anläggningstillgångar</w:t>
      </w:r>
    </w:p>
    <w:p w14:paraId="33010DBF" w14:textId="4393898E" w:rsidR="005B1647" w:rsidRDefault="005B1647" w:rsidP="005B1647">
      <w:pPr>
        <w:pStyle w:val="TabellUnderrubrik"/>
      </w:pPr>
      <w:r w:rsidRPr="00585FB5">
        <w:t>Miljoner kronor</w:t>
      </w:r>
    </w:p>
    <w:tbl>
      <w:tblPr>
        <w:tblStyle w:val="RKBPTabell"/>
        <w:tblW w:w="5000" w:type="pct"/>
        <w:tblLook w:val="04E0" w:firstRow="1" w:lastRow="1" w:firstColumn="1" w:lastColumn="0" w:noHBand="0" w:noVBand="1"/>
      </w:tblPr>
      <w:tblGrid>
        <w:gridCol w:w="5104"/>
        <w:gridCol w:w="1044"/>
        <w:gridCol w:w="1222"/>
      </w:tblGrid>
      <w:tr w:rsidR="00155607" w14:paraId="7594CF90" w14:textId="77777777" w:rsidTr="00155607">
        <w:trPr>
          <w:cnfStyle w:val="100000000000" w:firstRow="1" w:lastRow="0" w:firstColumn="0" w:lastColumn="0" w:oddVBand="0" w:evenVBand="0" w:oddHBand="0" w:evenHBand="0" w:firstRowFirstColumn="0" w:firstRowLastColumn="0" w:lastRowFirstColumn="0" w:lastRowLastColumn="0"/>
          <w:trHeight w:val="270"/>
          <w:tblHeader w:val="0"/>
        </w:trPr>
        <w:tc>
          <w:tcPr>
            <w:cnfStyle w:val="001000000000" w:firstRow="0" w:lastRow="0" w:firstColumn="1" w:lastColumn="0" w:oddVBand="0" w:evenVBand="0" w:oddHBand="0" w:evenHBand="0" w:firstRowFirstColumn="0" w:firstRowLastColumn="0" w:lastRowFirstColumn="0" w:lastRowLastColumn="0"/>
            <w:tcW w:w="3463"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689DF26C" w14:textId="68D7DCAA" w:rsidR="005B1647" w:rsidRPr="00585FB5" w:rsidRDefault="005B1647" w:rsidP="005B1647">
            <w:pPr>
              <w:pStyle w:val="TabellHuvud"/>
            </w:pPr>
          </w:p>
        </w:tc>
        <w:tc>
          <w:tcPr>
            <w:tcW w:w="708"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0E6A0F1A" w14:textId="77777777" w:rsidR="005B1647" w:rsidRPr="00585FB5"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585FB5">
              <w:t>2019</w:t>
            </w:r>
          </w:p>
        </w:tc>
        <w:tc>
          <w:tcPr>
            <w:tcW w:w="829"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15D20136" w14:textId="77777777" w:rsidR="005B1647" w:rsidRPr="00585FB5"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585FB5">
              <w:t>2018</w:t>
            </w:r>
          </w:p>
        </w:tc>
      </w:tr>
      <w:tr w:rsidR="00155607" w14:paraId="68EBB109"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463" w:type="pct"/>
            <w:tcBorders>
              <w:top w:val="single" w:sz="12" w:space="0" w:color="auto"/>
            </w:tcBorders>
            <w:noWrap/>
            <w:hideMark/>
          </w:tcPr>
          <w:p w14:paraId="724BFECE" w14:textId="77777777" w:rsidR="005B1647" w:rsidRPr="00585FB5" w:rsidRDefault="005B1647" w:rsidP="005B1647">
            <w:pPr>
              <w:pStyle w:val="Tabell"/>
            </w:pPr>
            <w:r w:rsidRPr="00585FB5">
              <w:t>Ingående ackumulerade anskaffningsvärden</w:t>
            </w:r>
          </w:p>
        </w:tc>
        <w:tc>
          <w:tcPr>
            <w:tcW w:w="708" w:type="pct"/>
            <w:tcBorders>
              <w:top w:val="single" w:sz="12" w:space="0" w:color="auto"/>
            </w:tcBorders>
            <w:noWrap/>
            <w:hideMark/>
          </w:tcPr>
          <w:p w14:paraId="687B0A36" w14:textId="77777777" w:rsidR="005B1647" w:rsidRPr="00585FB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85FB5">
              <w:t>5 010</w:t>
            </w:r>
          </w:p>
        </w:tc>
        <w:tc>
          <w:tcPr>
            <w:tcW w:w="829" w:type="pct"/>
            <w:tcBorders>
              <w:top w:val="single" w:sz="12" w:space="0" w:color="auto"/>
            </w:tcBorders>
            <w:noWrap/>
            <w:hideMark/>
          </w:tcPr>
          <w:p w14:paraId="5343B0AD" w14:textId="77777777" w:rsidR="005B1647" w:rsidRPr="00585FB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85FB5">
              <w:t>4 887</w:t>
            </w:r>
          </w:p>
        </w:tc>
      </w:tr>
      <w:tr w:rsidR="00155607" w14:paraId="34F38B80"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463" w:type="pct"/>
            <w:noWrap/>
            <w:hideMark/>
          </w:tcPr>
          <w:p w14:paraId="66510618" w14:textId="77777777" w:rsidR="005B1647" w:rsidRPr="00585FB5" w:rsidRDefault="005B1647" w:rsidP="005B1647">
            <w:pPr>
              <w:pStyle w:val="Tabell"/>
            </w:pPr>
            <w:r w:rsidRPr="00585FB5">
              <w:t>Årets investeringar, anskaffningsutgifter</w:t>
            </w:r>
          </w:p>
        </w:tc>
        <w:tc>
          <w:tcPr>
            <w:tcW w:w="708" w:type="pct"/>
            <w:noWrap/>
            <w:hideMark/>
          </w:tcPr>
          <w:p w14:paraId="4D63B3F7" w14:textId="77777777" w:rsidR="005B1647" w:rsidRPr="00585FB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85FB5">
              <w:t>707</w:t>
            </w:r>
          </w:p>
        </w:tc>
        <w:tc>
          <w:tcPr>
            <w:tcW w:w="829" w:type="pct"/>
            <w:noWrap/>
            <w:hideMark/>
          </w:tcPr>
          <w:p w14:paraId="04FBDE21" w14:textId="77777777" w:rsidR="005B1647" w:rsidRPr="00585FB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85FB5">
              <w:t>609</w:t>
            </w:r>
          </w:p>
        </w:tc>
      </w:tr>
      <w:tr w:rsidR="00155607" w14:paraId="7E3B702F"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463" w:type="pct"/>
            <w:tcBorders>
              <w:bottom w:val="single" w:sz="4" w:space="0" w:color="auto"/>
            </w:tcBorders>
            <w:noWrap/>
            <w:hideMark/>
          </w:tcPr>
          <w:p w14:paraId="0EA13AEA" w14:textId="77777777" w:rsidR="005B1647" w:rsidRPr="00585FB5" w:rsidRDefault="005B1647" w:rsidP="005B1647">
            <w:pPr>
              <w:pStyle w:val="Tabell"/>
            </w:pPr>
            <w:r w:rsidRPr="00585FB5">
              <w:t>Årets investeringar, egen utveckling</w:t>
            </w:r>
          </w:p>
        </w:tc>
        <w:tc>
          <w:tcPr>
            <w:tcW w:w="708" w:type="pct"/>
            <w:tcBorders>
              <w:bottom w:val="single" w:sz="4" w:space="0" w:color="auto"/>
            </w:tcBorders>
            <w:noWrap/>
            <w:hideMark/>
          </w:tcPr>
          <w:p w14:paraId="5A5DD103" w14:textId="77777777" w:rsidR="005B1647" w:rsidRPr="00585FB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85FB5">
              <w:t>44</w:t>
            </w:r>
          </w:p>
        </w:tc>
        <w:tc>
          <w:tcPr>
            <w:tcW w:w="829" w:type="pct"/>
            <w:tcBorders>
              <w:bottom w:val="single" w:sz="4" w:space="0" w:color="auto"/>
            </w:tcBorders>
            <w:noWrap/>
            <w:hideMark/>
          </w:tcPr>
          <w:p w14:paraId="5C284E28" w14:textId="77777777" w:rsidR="005B1647" w:rsidRPr="00585FB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85FB5">
              <w:t>2</w:t>
            </w:r>
          </w:p>
        </w:tc>
      </w:tr>
      <w:tr w:rsidR="00155607" w14:paraId="494BAE3D"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463" w:type="pct"/>
            <w:tcBorders>
              <w:top w:val="single" w:sz="4" w:space="0" w:color="auto"/>
              <w:bottom w:val="single" w:sz="4" w:space="0" w:color="auto"/>
            </w:tcBorders>
            <w:shd w:val="clear" w:color="auto" w:fill="auto"/>
            <w:noWrap/>
            <w:hideMark/>
          </w:tcPr>
          <w:p w14:paraId="11046D39" w14:textId="77777777" w:rsidR="005B1647" w:rsidRPr="00585FB5" w:rsidRDefault="005B1647" w:rsidP="005B1647">
            <w:pPr>
              <w:pStyle w:val="Tabell"/>
            </w:pPr>
            <w:r w:rsidRPr="00585FB5">
              <w:t>Försäljning/utrangering</w:t>
            </w:r>
          </w:p>
        </w:tc>
        <w:tc>
          <w:tcPr>
            <w:tcW w:w="708" w:type="pct"/>
            <w:tcBorders>
              <w:top w:val="single" w:sz="4" w:space="0" w:color="auto"/>
              <w:bottom w:val="single" w:sz="4" w:space="0" w:color="auto"/>
            </w:tcBorders>
            <w:shd w:val="clear" w:color="auto" w:fill="auto"/>
            <w:noWrap/>
            <w:hideMark/>
          </w:tcPr>
          <w:p w14:paraId="71DEE3FE" w14:textId="77777777" w:rsidR="005B1647" w:rsidRPr="00585FB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85FB5">
              <w:t>-249</w:t>
            </w:r>
          </w:p>
        </w:tc>
        <w:tc>
          <w:tcPr>
            <w:tcW w:w="829" w:type="pct"/>
            <w:tcBorders>
              <w:top w:val="single" w:sz="4" w:space="0" w:color="auto"/>
              <w:bottom w:val="single" w:sz="4" w:space="0" w:color="auto"/>
            </w:tcBorders>
            <w:shd w:val="clear" w:color="auto" w:fill="auto"/>
            <w:noWrap/>
            <w:hideMark/>
          </w:tcPr>
          <w:p w14:paraId="0EDD81A2" w14:textId="77777777" w:rsidR="005B1647" w:rsidRPr="00585FB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85FB5">
              <w:t>-372</w:t>
            </w:r>
          </w:p>
        </w:tc>
      </w:tr>
      <w:tr w:rsidR="00155607" w14:paraId="77683B0A"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463" w:type="pct"/>
            <w:tcBorders>
              <w:top w:val="single" w:sz="4" w:space="0" w:color="auto"/>
              <w:bottom w:val="single" w:sz="4" w:space="0" w:color="auto"/>
            </w:tcBorders>
            <w:shd w:val="clear" w:color="auto" w:fill="auto"/>
            <w:noWrap/>
            <w:hideMark/>
          </w:tcPr>
          <w:p w14:paraId="6B5D9A0F" w14:textId="77777777" w:rsidR="005B1647" w:rsidRPr="00585FB5" w:rsidRDefault="005B1647" w:rsidP="005B1647">
            <w:pPr>
              <w:pStyle w:val="Tabell"/>
              <w:rPr>
                <w:b/>
                <w:bCs/>
              </w:rPr>
            </w:pPr>
            <w:r w:rsidRPr="00585FB5">
              <w:rPr>
                <w:b/>
                <w:bCs/>
              </w:rPr>
              <w:t>Utgående ackumulerade anskaffningsvärden</w:t>
            </w:r>
          </w:p>
        </w:tc>
        <w:tc>
          <w:tcPr>
            <w:tcW w:w="708" w:type="pct"/>
            <w:tcBorders>
              <w:top w:val="single" w:sz="4" w:space="0" w:color="auto"/>
              <w:bottom w:val="single" w:sz="4" w:space="0" w:color="auto"/>
            </w:tcBorders>
            <w:shd w:val="clear" w:color="auto" w:fill="auto"/>
            <w:noWrap/>
            <w:hideMark/>
          </w:tcPr>
          <w:p w14:paraId="00EC2B10" w14:textId="77777777" w:rsidR="005B1647" w:rsidRPr="00585FB5"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585FB5">
              <w:rPr>
                <w:b/>
                <w:bCs/>
              </w:rPr>
              <w:t>5 512</w:t>
            </w:r>
          </w:p>
        </w:tc>
        <w:tc>
          <w:tcPr>
            <w:tcW w:w="829" w:type="pct"/>
            <w:tcBorders>
              <w:top w:val="single" w:sz="4" w:space="0" w:color="auto"/>
              <w:bottom w:val="single" w:sz="4" w:space="0" w:color="auto"/>
            </w:tcBorders>
            <w:shd w:val="clear" w:color="auto" w:fill="auto"/>
            <w:noWrap/>
            <w:hideMark/>
          </w:tcPr>
          <w:p w14:paraId="7F3CB0CB" w14:textId="77777777" w:rsidR="005B1647" w:rsidRPr="00585FB5"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585FB5">
              <w:rPr>
                <w:b/>
                <w:bCs/>
              </w:rPr>
              <w:t>5 126</w:t>
            </w:r>
          </w:p>
        </w:tc>
      </w:tr>
      <w:tr w:rsidR="00155607" w14:paraId="74ADE983"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463" w:type="pct"/>
            <w:tcBorders>
              <w:top w:val="single" w:sz="4" w:space="0" w:color="auto"/>
              <w:bottom w:val="single" w:sz="4" w:space="0" w:color="auto"/>
            </w:tcBorders>
            <w:shd w:val="clear" w:color="auto" w:fill="auto"/>
            <w:noWrap/>
            <w:hideMark/>
          </w:tcPr>
          <w:p w14:paraId="6A227AA1" w14:textId="77777777" w:rsidR="005B1647" w:rsidRPr="00585FB5" w:rsidRDefault="005B1647" w:rsidP="005B1647">
            <w:pPr>
              <w:pStyle w:val="Tabell"/>
            </w:pPr>
            <w:r w:rsidRPr="00585FB5">
              <w:t>Ingående ackumulerade avskrivningar</w:t>
            </w:r>
          </w:p>
        </w:tc>
        <w:tc>
          <w:tcPr>
            <w:tcW w:w="708" w:type="pct"/>
            <w:tcBorders>
              <w:top w:val="single" w:sz="4" w:space="0" w:color="auto"/>
              <w:bottom w:val="single" w:sz="4" w:space="0" w:color="auto"/>
            </w:tcBorders>
            <w:shd w:val="clear" w:color="auto" w:fill="auto"/>
            <w:noWrap/>
            <w:hideMark/>
          </w:tcPr>
          <w:p w14:paraId="47C7752A" w14:textId="77777777" w:rsidR="005B1647" w:rsidRPr="00585FB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85FB5">
              <w:t>-3 484</w:t>
            </w:r>
          </w:p>
        </w:tc>
        <w:tc>
          <w:tcPr>
            <w:tcW w:w="829" w:type="pct"/>
            <w:tcBorders>
              <w:top w:val="single" w:sz="4" w:space="0" w:color="auto"/>
              <w:bottom w:val="single" w:sz="4" w:space="0" w:color="auto"/>
            </w:tcBorders>
            <w:shd w:val="clear" w:color="auto" w:fill="auto"/>
            <w:noWrap/>
            <w:hideMark/>
          </w:tcPr>
          <w:p w14:paraId="49E6AC17" w14:textId="77777777" w:rsidR="005B1647" w:rsidRPr="00585FB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85FB5">
              <w:t>-3 493</w:t>
            </w:r>
          </w:p>
        </w:tc>
      </w:tr>
      <w:tr w:rsidR="00155607" w14:paraId="4EE44298"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463" w:type="pct"/>
            <w:tcBorders>
              <w:top w:val="single" w:sz="4" w:space="0" w:color="auto"/>
              <w:bottom w:val="single" w:sz="4" w:space="0" w:color="auto"/>
            </w:tcBorders>
            <w:shd w:val="clear" w:color="auto" w:fill="auto"/>
            <w:noWrap/>
            <w:hideMark/>
          </w:tcPr>
          <w:p w14:paraId="043582C2" w14:textId="77777777" w:rsidR="005B1647" w:rsidRPr="00585FB5" w:rsidRDefault="005B1647" w:rsidP="005B1647">
            <w:pPr>
              <w:pStyle w:val="Tabell"/>
            </w:pPr>
            <w:r w:rsidRPr="00585FB5">
              <w:t>Årets avskrivningar och nedskrivningar</w:t>
            </w:r>
          </w:p>
        </w:tc>
        <w:tc>
          <w:tcPr>
            <w:tcW w:w="708" w:type="pct"/>
            <w:tcBorders>
              <w:top w:val="single" w:sz="4" w:space="0" w:color="auto"/>
              <w:bottom w:val="single" w:sz="4" w:space="0" w:color="auto"/>
            </w:tcBorders>
            <w:shd w:val="clear" w:color="auto" w:fill="auto"/>
            <w:noWrap/>
            <w:hideMark/>
          </w:tcPr>
          <w:p w14:paraId="13E61250" w14:textId="77777777" w:rsidR="005B1647" w:rsidRPr="00585FB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85FB5">
              <w:t>-426</w:t>
            </w:r>
          </w:p>
        </w:tc>
        <w:tc>
          <w:tcPr>
            <w:tcW w:w="829" w:type="pct"/>
            <w:tcBorders>
              <w:top w:val="single" w:sz="4" w:space="0" w:color="auto"/>
              <w:bottom w:val="single" w:sz="4" w:space="0" w:color="auto"/>
            </w:tcBorders>
            <w:shd w:val="clear" w:color="auto" w:fill="auto"/>
            <w:noWrap/>
            <w:hideMark/>
          </w:tcPr>
          <w:p w14:paraId="7C5945A0" w14:textId="77777777" w:rsidR="005B1647" w:rsidRPr="00585FB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85FB5">
              <w:t>-404</w:t>
            </w:r>
          </w:p>
        </w:tc>
      </w:tr>
      <w:tr w:rsidR="00155607" w14:paraId="25DBB2BD"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463" w:type="pct"/>
            <w:tcBorders>
              <w:top w:val="single" w:sz="4" w:space="0" w:color="auto"/>
              <w:bottom w:val="single" w:sz="4" w:space="0" w:color="auto"/>
            </w:tcBorders>
            <w:shd w:val="clear" w:color="auto" w:fill="auto"/>
            <w:noWrap/>
            <w:hideMark/>
          </w:tcPr>
          <w:p w14:paraId="77C69D31" w14:textId="2940613F" w:rsidR="005B1647" w:rsidRPr="00585FB5" w:rsidRDefault="005B1647" w:rsidP="005B1647">
            <w:pPr>
              <w:pStyle w:val="Tabell"/>
            </w:pPr>
            <w:r w:rsidRPr="00585FB5">
              <w:t>Minskning av ack avskrivn</w:t>
            </w:r>
            <w:r>
              <w:t>ingar</w:t>
            </w:r>
            <w:r w:rsidRPr="00585FB5">
              <w:t xml:space="preserve"> vid utrangering/försäljning</w:t>
            </w:r>
          </w:p>
        </w:tc>
        <w:tc>
          <w:tcPr>
            <w:tcW w:w="708" w:type="pct"/>
            <w:tcBorders>
              <w:top w:val="single" w:sz="4" w:space="0" w:color="auto"/>
              <w:bottom w:val="single" w:sz="4" w:space="0" w:color="auto"/>
            </w:tcBorders>
            <w:shd w:val="clear" w:color="auto" w:fill="auto"/>
            <w:noWrap/>
            <w:hideMark/>
          </w:tcPr>
          <w:p w14:paraId="19894E0D" w14:textId="77777777" w:rsidR="005B1647" w:rsidRPr="00585FB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85FB5">
              <w:t>220</w:t>
            </w:r>
          </w:p>
        </w:tc>
        <w:tc>
          <w:tcPr>
            <w:tcW w:w="829" w:type="pct"/>
            <w:tcBorders>
              <w:top w:val="single" w:sz="4" w:space="0" w:color="auto"/>
              <w:bottom w:val="single" w:sz="4" w:space="0" w:color="auto"/>
            </w:tcBorders>
            <w:shd w:val="clear" w:color="auto" w:fill="auto"/>
            <w:noWrap/>
            <w:hideMark/>
          </w:tcPr>
          <w:p w14:paraId="4383F5E8" w14:textId="77777777" w:rsidR="005B1647" w:rsidRPr="00585FB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85FB5">
              <w:t>371</w:t>
            </w:r>
          </w:p>
        </w:tc>
      </w:tr>
      <w:tr w:rsidR="00155607" w14:paraId="7864B740"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463" w:type="pct"/>
            <w:tcBorders>
              <w:top w:val="single" w:sz="4" w:space="0" w:color="auto"/>
              <w:bottom w:val="single" w:sz="4" w:space="0" w:color="auto"/>
            </w:tcBorders>
            <w:shd w:val="clear" w:color="auto" w:fill="auto"/>
            <w:noWrap/>
            <w:hideMark/>
          </w:tcPr>
          <w:p w14:paraId="4399791A" w14:textId="77777777" w:rsidR="005B1647" w:rsidRPr="00585FB5" w:rsidRDefault="005B1647" w:rsidP="005B1647">
            <w:pPr>
              <w:pStyle w:val="Tabell"/>
              <w:rPr>
                <w:b/>
                <w:bCs/>
              </w:rPr>
            </w:pPr>
            <w:r w:rsidRPr="00585FB5">
              <w:rPr>
                <w:b/>
                <w:bCs/>
              </w:rPr>
              <w:t>Utgående ackumulerade avskrivningar</w:t>
            </w:r>
          </w:p>
        </w:tc>
        <w:tc>
          <w:tcPr>
            <w:tcW w:w="708" w:type="pct"/>
            <w:tcBorders>
              <w:top w:val="single" w:sz="4" w:space="0" w:color="auto"/>
              <w:bottom w:val="single" w:sz="4" w:space="0" w:color="auto"/>
            </w:tcBorders>
            <w:shd w:val="clear" w:color="auto" w:fill="auto"/>
            <w:noWrap/>
            <w:hideMark/>
          </w:tcPr>
          <w:p w14:paraId="71C7AF90" w14:textId="77777777" w:rsidR="005B1647" w:rsidRPr="00585FB5"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585FB5">
              <w:rPr>
                <w:b/>
                <w:bCs/>
              </w:rPr>
              <w:t>-3 690</w:t>
            </w:r>
          </w:p>
        </w:tc>
        <w:tc>
          <w:tcPr>
            <w:tcW w:w="829" w:type="pct"/>
            <w:tcBorders>
              <w:top w:val="single" w:sz="4" w:space="0" w:color="auto"/>
              <w:bottom w:val="single" w:sz="4" w:space="0" w:color="auto"/>
            </w:tcBorders>
            <w:shd w:val="clear" w:color="auto" w:fill="auto"/>
            <w:noWrap/>
            <w:hideMark/>
          </w:tcPr>
          <w:p w14:paraId="14A70E58" w14:textId="77777777" w:rsidR="005B1647" w:rsidRPr="00585FB5"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585FB5">
              <w:rPr>
                <w:b/>
                <w:bCs/>
              </w:rPr>
              <w:t>-3 526</w:t>
            </w:r>
          </w:p>
        </w:tc>
      </w:tr>
      <w:tr w:rsidR="00155607" w14:paraId="4AD7141A" w14:textId="77777777" w:rsidTr="00155607">
        <w:trPr>
          <w:cnfStyle w:val="010000000000" w:firstRow="0" w:lastRow="1" w:firstColumn="0" w:lastColumn="0" w:oddVBand="0" w:evenVBand="0" w:oddHBand="0" w:evenHBand="0" w:firstRowFirstColumn="0" w:firstRowLastColumn="0" w:lastRowFirstColumn="0" w:lastRowLastColumn="0"/>
          <w:trHeight w:val="270"/>
        </w:trPr>
        <w:tc>
          <w:tcPr>
            <w:cnfStyle w:val="001000000000" w:firstRow="0" w:lastRow="0" w:firstColumn="1" w:lastColumn="0" w:oddVBand="0" w:evenVBand="0" w:oddHBand="0" w:evenHBand="0" w:firstRowFirstColumn="0" w:firstRowLastColumn="0" w:lastRowFirstColumn="0" w:lastRowLastColumn="0"/>
            <w:tcW w:w="3463" w:type="pct"/>
            <w:tcBorders>
              <w:top w:val="single" w:sz="4" w:space="0" w:color="auto"/>
            </w:tcBorders>
            <w:noWrap/>
            <w:hideMark/>
          </w:tcPr>
          <w:p w14:paraId="74FF3324" w14:textId="77777777" w:rsidR="005B1647" w:rsidRPr="00585FB5" w:rsidRDefault="005B1647" w:rsidP="005B1647">
            <w:pPr>
              <w:pStyle w:val="Tabell"/>
              <w:rPr>
                <w:bCs/>
              </w:rPr>
            </w:pPr>
            <w:r w:rsidRPr="00585FB5">
              <w:rPr>
                <w:bCs/>
              </w:rPr>
              <w:t xml:space="preserve">Summa </w:t>
            </w:r>
          </w:p>
        </w:tc>
        <w:tc>
          <w:tcPr>
            <w:tcW w:w="708" w:type="pct"/>
            <w:tcBorders>
              <w:top w:val="single" w:sz="4" w:space="0" w:color="auto"/>
            </w:tcBorders>
            <w:noWrap/>
            <w:hideMark/>
          </w:tcPr>
          <w:p w14:paraId="7D59F139" w14:textId="77777777" w:rsidR="005B1647" w:rsidRPr="00585FB5"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585FB5">
              <w:rPr>
                <w:bCs/>
              </w:rPr>
              <w:t>1 822</w:t>
            </w:r>
          </w:p>
        </w:tc>
        <w:tc>
          <w:tcPr>
            <w:tcW w:w="829" w:type="pct"/>
            <w:tcBorders>
              <w:top w:val="single" w:sz="4" w:space="0" w:color="auto"/>
            </w:tcBorders>
            <w:noWrap/>
            <w:hideMark/>
          </w:tcPr>
          <w:p w14:paraId="7E880F5D" w14:textId="77777777" w:rsidR="005B1647" w:rsidRPr="00585FB5"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585FB5">
              <w:rPr>
                <w:bCs/>
              </w:rPr>
              <w:t>1 600</w:t>
            </w:r>
          </w:p>
        </w:tc>
      </w:tr>
    </w:tbl>
    <w:p w14:paraId="0DDCFE26" w14:textId="55143304" w:rsidR="005B1647" w:rsidRDefault="005B1647" w:rsidP="005B1647">
      <w:pPr>
        <w:pStyle w:val="Klla"/>
      </w:pPr>
      <w:r>
        <w:t>Beloppen för ingående balans för ackumulerat anskaffningsvärde och ackumulerade avskrivningar kan skilja sig något från utgående balans, beroende på att det förekommer justeringar av ingående balans eller överföringar mellan myndigheter direkt mot det ackumulerade värdet.</w:t>
      </w:r>
    </w:p>
    <w:p w14:paraId="1365AD46" w14:textId="0AE4BBDC" w:rsidR="005B1647" w:rsidRDefault="005B1647" w:rsidP="005B1647">
      <w:pPr>
        <w:pStyle w:val="TabellUnderrubrik"/>
      </w:pPr>
      <w:r w:rsidRPr="000F7999">
        <w:t>Miljoner kronor</w:t>
      </w:r>
    </w:p>
    <w:tbl>
      <w:tblPr>
        <w:tblStyle w:val="RKBPTabell"/>
        <w:tblW w:w="5000" w:type="pct"/>
        <w:tblLook w:val="06E0" w:firstRow="1" w:lastRow="1" w:firstColumn="1" w:lastColumn="0" w:noHBand="1" w:noVBand="1"/>
      </w:tblPr>
      <w:tblGrid>
        <w:gridCol w:w="5104"/>
        <w:gridCol w:w="1044"/>
        <w:gridCol w:w="1222"/>
      </w:tblGrid>
      <w:tr w:rsidR="00155607" w14:paraId="382AFB0B" w14:textId="77777777" w:rsidTr="007E5169">
        <w:trPr>
          <w:cnfStyle w:val="100000000000" w:firstRow="1" w:lastRow="0" w:firstColumn="0" w:lastColumn="0" w:oddVBand="0" w:evenVBand="0" w:oddHBand="0" w:evenHBand="0" w:firstRowFirstColumn="0" w:firstRowLastColumn="0" w:lastRowFirstColumn="0" w:lastRowLastColumn="0"/>
          <w:trHeight w:val="270"/>
        </w:trPr>
        <w:tc>
          <w:tcPr>
            <w:cnfStyle w:val="001000000000" w:firstRow="0" w:lastRow="0" w:firstColumn="1" w:lastColumn="0" w:oddVBand="0" w:evenVBand="0" w:oddHBand="0" w:evenHBand="0" w:firstRowFirstColumn="0" w:firstRowLastColumn="0" w:lastRowFirstColumn="0" w:lastRowLastColumn="0"/>
            <w:tcW w:w="3463" w:type="pct"/>
            <w:noWrap/>
            <w:hideMark/>
          </w:tcPr>
          <w:p w14:paraId="1CA28F4F" w14:textId="7A1D9874" w:rsidR="005B1647" w:rsidRPr="000F7999" w:rsidRDefault="005B1647" w:rsidP="007E5169">
            <w:pPr>
              <w:pStyle w:val="TabellHuvud"/>
            </w:pPr>
          </w:p>
        </w:tc>
        <w:tc>
          <w:tcPr>
            <w:tcW w:w="708" w:type="pct"/>
            <w:noWrap/>
            <w:hideMark/>
          </w:tcPr>
          <w:p w14:paraId="236079CE" w14:textId="77777777" w:rsidR="005B1647" w:rsidRPr="000F7999" w:rsidRDefault="005B1647" w:rsidP="007E5169">
            <w:pPr>
              <w:pStyle w:val="TabellHuvud"/>
              <w:cnfStyle w:val="100000000000" w:firstRow="1" w:lastRow="0" w:firstColumn="0" w:lastColumn="0" w:oddVBand="0" w:evenVBand="0" w:oddHBand="0" w:evenHBand="0" w:firstRowFirstColumn="0" w:firstRowLastColumn="0" w:lastRowFirstColumn="0" w:lastRowLastColumn="0"/>
            </w:pPr>
            <w:r w:rsidRPr="000F7999">
              <w:t>2019</w:t>
            </w:r>
          </w:p>
        </w:tc>
        <w:tc>
          <w:tcPr>
            <w:tcW w:w="829" w:type="pct"/>
            <w:noWrap/>
            <w:hideMark/>
          </w:tcPr>
          <w:p w14:paraId="472D9ED7" w14:textId="77777777" w:rsidR="005B1647" w:rsidRPr="000F7999" w:rsidRDefault="005B1647" w:rsidP="007E5169">
            <w:pPr>
              <w:pStyle w:val="TabellHuvud"/>
              <w:cnfStyle w:val="100000000000" w:firstRow="1" w:lastRow="0" w:firstColumn="0" w:lastColumn="0" w:oddVBand="0" w:evenVBand="0" w:oddHBand="0" w:evenHBand="0" w:firstRowFirstColumn="0" w:firstRowLastColumn="0" w:lastRowFirstColumn="0" w:lastRowLastColumn="0"/>
            </w:pPr>
            <w:r w:rsidRPr="000F7999">
              <w:t>2018</w:t>
            </w:r>
          </w:p>
        </w:tc>
      </w:tr>
      <w:tr w:rsidR="00155607" w14:paraId="63EDA76A" w14:textId="77777777" w:rsidTr="007E5169">
        <w:trPr>
          <w:trHeight w:val="255"/>
        </w:trPr>
        <w:tc>
          <w:tcPr>
            <w:cnfStyle w:val="001000000000" w:firstRow="0" w:lastRow="0" w:firstColumn="1" w:lastColumn="0" w:oddVBand="0" w:evenVBand="0" w:oddHBand="0" w:evenHBand="0" w:firstRowFirstColumn="0" w:firstRowLastColumn="0" w:lastRowFirstColumn="0" w:lastRowLastColumn="0"/>
            <w:tcW w:w="3463" w:type="pct"/>
            <w:noWrap/>
            <w:hideMark/>
          </w:tcPr>
          <w:p w14:paraId="1C87BC5B" w14:textId="77777777" w:rsidR="005B1647" w:rsidRPr="000F7999" w:rsidRDefault="005B1647" w:rsidP="005B1647">
            <w:pPr>
              <w:pStyle w:val="Tabell"/>
            </w:pPr>
            <w:r w:rsidRPr="000F7999">
              <w:t>Myndigheten för samhällsskydd och beredskap</w:t>
            </w:r>
          </w:p>
        </w:tc>
        <w:tc>
          <w:tcPr>
            <w:tcW w:w="708" w:type="pct"/>
            <w:noWrap/>
            <w:hideMark/>
          </w:tcPr>
          <w:p w14:paraId="1E51BFD5" w14:textId="77777777" w:rsidR="005B1647" w:rsidRPr="000F799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F7999">
              <w:t>355</w:t>
            </w:r>
          </w:p>
        </w:tc>
        <w:tc>
          <w:tcPr>
            <w:tcW w:w="829" w:type="pct"/>
            <w:noWrap/>
            <w:hideMark/>
          </w:tcPr>
          <w:p w14:paraId="413920E0" w14:textId="77777777" w:rsidR="005B1647" w:rsidRPr="000F799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F7999">
              <w:t>338</w:t>
            </w:r>
          </w:p>
        </w:tc>
      </w:tr>
      <w:tr w:rsidR="00155607" w14:paraId="2F3C8638" w14:textId="77777777" w:rsidTr="007E5169">
        <w:trPr>
          <w:trHeight w:val="255"/>
        </w:trPr>
        <w:tc>
          <w:tcPr>
            <w:cnfStyle w:val="001000000000" w:firstRow="0" w:lastRow="0" w:firstColumn="1" w:lastColumn="0" w:oddVBand="0" w:evenVBand="0" w:oddHBand="0" w:evenHBand="0" w:firstRowFirstColumn="0" w:firstRowLastColumn="0" w:lastRowFirstColumn="0" w:lastRowLastColumn="0"/>
            <w:tcW w:w="3463" w:type="pct"/>
            <w:noWrap/>
            <w:hideMark/>
          </w:tcPr>
          <w:p w14:paraId="2139EF8F" w14:textId="77777777" w:rsidR="005B1647" w:rsidRPr="000F7999" w:rsidRDefault="005B1647" w:rsidP="005B1647">
            <w:pPr>
              <w:pStyle w:val="Tabell"/>
            </w:pPr>
            <w:r w:rsidRPr="000F7999">
              <w:t>Arbetsförmedlingen</w:t>
            </w:r>
          </w:p>
        </w:tc>
        <w:tc>
          <w:tcPr>
            <w:tcW w:w="708" w:type="pct"/>
            <w:noWrap/>
            <w:hideMark/>
          </w:tcPr>
          <w:p w14:paraId="46A810D3" w14:textId="77777777" w:rsidR="005B1647" w:rsidRPr="000F799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F7999">
              <w:t>118</w:t>
            </w:r>
          </w:p>
        </w:tc>
        <w:tc>
          <w:tcPr>
            <w:tcW w:w="829" w:type="pct"/>
            <w:noWrap/>
            <w:hideMark/>
          </w:tcPr>
          <w:p w14:paraId="389A3A41" w14:textId="77777777" w:rsidR="005B1647" w:rsidRPr="000F799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F7999">
              <w:t>105</w:t>
            </w:r>
          </w:p>
        </w:tc>
      </w:tr>
      <w:tr w:rsidR="00155607" w14:paraId="3FF5DDB9" w14:textId="77777777" w:rsidTr="007E5169">
        <w:trPr>
          <w:trHeight w:val="255"/>
        </w:trPr>
        <w:tc>
          <w:tcPr>
            <w:cnfStyle w:val="001000000000" w:firstRow="0" w:lastRow="0" w:firstColumn="1" w:lastColumn="0" w:oddVBand="0" w:evenVBand="0" w:oddHBand="0" w:evenHBand="0" w:firstRowFirstColumn="0" w:firstRowLastColumn="0" w:lastRowFirstColumn="0" w:lastRowLastColumn="0"/>
            <w:tcW w:w="3463" w:type="pct"/>
            <w:noWrap/>
            <w:hideMark/>
          </w:tcPr>
          <w:p w14:paraId="623BE693" w14:textId="77777777" w:rsidR="005B1647" w:rsidRPr="000F7999" w:rsidRDefault="005B1647" w:rsidP="005B1647">
            <w:pPr>
              <w:pStyle w:val="Tabell"/>
            </w:pPr>
            <w:r w:rsidRPr="000F7999">
              <w:t>Polismyndigheten</w:t>
            </w:r>
          </w:p>
        </w:tc>
        <w:tc>
          <w:tcPr>
            <w:tcW w:w="708" w:type="pct"/>
            <w:noWrap/>
            <w:hideMark/>
          </w:tcPr>
          <w:p w14:paraId="2F098F89" w14:textId="77777777" w:rsidR="005B1647" w:rsidRPr="000F799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F7999">
              <w:t>110</w:t>
            </w:r>
          </w:p>
        </w:tc>
        <w:tc>
          <w:tcPr>
            <w:tcW w:w="829" w:type="pct"/>
            <w:noWrap/>
            <w:hideMark/>
          </w:tcPr>
          <w:p w14:paraId="1CD45775" w14:textId="77777777" w:rsidR="005B1647" w:rsidRPr="000F799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F7999">
              <w:t>95</w:t>
            </w:r>
          </w:p>
        </w:tc>
      </w:tr>
      <w:tr w:rsidR="00155607" w14:paraId="5647D1B4" w14:textId="77777777" w:rsidTr="007E5169">
        <w:trPr>
          <w:trHeight w:val="255"/>
        </w:trPr>
        <w:tc>
          <w:tcPr>
            <w:cnfStyle w:val="001000000000" w:firstRow="0" w:lastRow="0" w:firstColumn="1" w:lastColumn="0" w:oddVBand="0" w:evenVBand="0" w:oddHBand="0" w:evenHBand="0" w:firstRowFirstColumn="0" w:firstRowLastColumn="0" w:lastRowFirstColumn="0" w:lastRowLastColumn="0"/>
            <w:tcW w:w="3463" w:type="pct"/>
            <w:noWrap/>
            <w:hideMark/>
          </w:tcPr>
          <w:p w14:paraId="45D9DF34" w14:textId="77777777" w:rsidR="005B1647" w:rsidRPr="000F7999" w:rsidRDefault="005B1647" w:rsidP="005B1647">
            <w:pPr>
              <w:pStyle w:val="Tabell"/>
            </w:pPr>
            <w:r w:rsidRPr="000F7999">
              <w:t>Trafikverket</w:t>
            </w:r>
          </w:p>
        </w:tc>
        <w:tc>
          <w:tcPr>
            <w:tcW w:w="708" w:type="pct"/>
            <w:noWrap/>
            <w:hideMark/>
          </w:tcPr>
          <w:p w14:paraId="5254AA5A" w14:textId="77777777" w:rsidR="005B1647" w:rsidRPr="000F799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F7999">
              <w:t>39</w:t>
            </w:r>
          </w:p>
        </w:tc>
        <w:tc>
          <w:tcPr>
            <w:tcW w:w="829" w:type="pct"/>
            <w:noWrap/>
            <w:hideMark/>
          </w:tcPr>
          <w:p w14:paraId="15181E15" w14:textId="77777777" w:rsidR="005B1647" w:rsidRPr="000F799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F7999">
              <w:t>1</w:t>
            </w:r>
          </w:p>
        </w:tc>
      </w:tr>
      <w:tr w:rsidR="00155607" w14:paraId="1C44DBE1" w14:textId="77777777" w:rsidTr="007E5169">
        <w:trPr>
          <w:trHeight w:val="255"/>
        </w:trPr>
        <w:tc>
          <w:tcPr>
            <w:cnfStyle w:val="001000000000" w:firstRow="0" w:lastRow="0" w:firstColumn="1" w:lastColumn="0" w:oddVBand="0" w:evenVBand="0" w:oddHBand="0" w:evenHBand="0" w:firstRowFirstColumn="0" w:firstRowLastColumn="0" w:lastRowFirstColumn="0" w:lastRowLastColumn="0"/>
            <w:tcW w:w="3463" w:type="pct"/>
            <w:noWrap/>
            <w:hideMark/>
          </w:tcPr>
          <w:p w14:paraId="0B6E915A" w14:textId="77777777" w:rsidR="005B1647" w:rsidRPr="000F7999" w:rsidRDefault="005B1647" w:rsidP="005B1647">
            <w:pPr>
              <w:pStyle w:val="Tabell"/>
            </w:pPr>
            <w:r w:rsidRPr="000F7999">
              <w:t>Skatteverket</w:t>
            </w:r>
          </w:p>
        </w:tc>
        <w:tc>
          <w:tcPr>
            <w:tcW w:w="708" w:type="pct"/>
            <w:noWrap/>
            <w:hideMark/>
          </w:tcPr>
          <w:p w14:paraId="2BCAED48" w14:textId="77777777" w:rsidR="005B1647" w:rsidRPr="000F799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F7999">
              <w:t>36</w:t>
            </w:r>
          </w:p>
        </w:tc>
        <w:tc>
          <w:tcPr>
            <w:tcW w:w="829" w:type="pct"/>
            <w:noWrap/>
            <w:hideMark/>
          </w:tcPr>
          <w:p w14:paraId="22FDB6DA" w14:textId="77777777" w:rsidR="005B1647" w:rsidRPr="000F799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F7999">
              <w:t>54</w:t>
            </w:r>
          </w:p>
        </w:tc>
      </w:tr>
      <w:tr w:rsidR="00155607" w14:paraId="18B41963" w14:textId="77777777" w:rsidTr="007E5169">
        <w:trPr>
          <w:trHeight w:val="255"/>
        </w:trPr>
        <w:tc>
          <w:tcPr>
            <w:cnfStyle w:val="001000000000" w:firstRow="0" w:lastRow="0" w:firstColumn="1" w:lastColumn="0" w:oddVBand="0" w:evenVBand="0" w:oddHBand="0" w:evenHBand="0" w:firstRowFirstColumn="0" w:firstRowLastColumn="0" w:lastRowFirstColumn="0" w:lastRowLastColumn="0"/>
            <w:tcW w:w="3463" w:type="pct"/>
            <w:noWrap/>
            <w:hideMark/>
          </w:tcPr>
          <w:p w14:paraId="4E49490E" w14:textId="77777777" w:rsidR="005B1647" w:rsidRPr="000F7999" w:rsidRDefault="005B1647" w:rsidP="005B1647">
            <w:pPr>
              <w:pStyle w:val="Tabell"/>
            </w:pPr>
            <w:r w:rsidRPr="000F7999">
              <w:t>Kriminalvården</w:t>
            </w:r>
          </w:p>
        </w:tc>
        <w:tc>
          <w:tcPr>
            <w:tcW w:w="708" w:type="pct"/>
            <w:noWrap/>
            <w:hideMark/>
          </w:tcPr>
          <w:p w14:paraId="6C847407" w14:textId="77777777" w:rsidR="005B1647" w:rsidRPr="000F799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F7999">
              <w:t>34</w:t>
            </w:r>
          </w:p>
        </w:tc>
        <w:tc>
          <w:tcPr>
            <w:tcW w:w="829" w:type="pct"/>
            <w:noWrap/>
            <w:hideMark/>
          </w:tcPr>
          <w:p w14:paraId="3064177F" w14:textId="77777777" w:rsidR="005B1647" w:rsidRPr="000F799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F7999">
              <w:t>41</w:t>
            </w:r>
          </w:p>
        </w:tc>
      </w:tr>
      <w:tr w:rsidR="00155607" w14:paraId="503EABDA" w14:textId="77777777" w:rsidTr="007E5169">
        <w:trPr>
          <w:trHeight w:val="255"/>
        </w:trPr>
        <w:tc>
          <w:tcPr>
            <w:cnfStyle w:val="001000000000" w:firstRow="0" w:lastRow="0" w:firstColumn="1" w:lastColumn="0" w:oddVBand="0" w:evenVBand="0" w:oddHBand="0" w:evenHBand="0" w:firstRowFirstColumn="0" w:firstRowLastColumn="0" w:lastRowFirstColumn="0" w:lastRowLastColumn="0"/>
            <w:tcW w:w="3463" w:type="pct"/>
            <w:hideMark/>
          </w:tcPr>
          <w:p w14:paraId="5EED8CA8" w14:textId="77777777" w:rsidR="005B1647" w:rsidRPr="000F7999" w:rsidRDefault="005B1647" w:rsidP="005B1647">
            <w:pPr>
              <w:pStyle w:val="Tabell"/>
              <w:rPr>
                <w:i/>
                <w:iCs/>
              </w:rPr>
            </w:pPr>
            <w:r w:rsidRPr="000F7999">
              <w:rPr>
                <w:i/>
                <w:iCs/>
              </w:rPr>
              <w:t>Affärsverk</w:t>
            </w:r>
          </w:p>
        </w:tc>
        <w:tc>
          <w:tcPr>
            <w:tcW w:w="708" w:type="pct"/>
            <w:hideMark/>
          </w:tcPr>
          <w:p w14:paraId="5A39FB4C" w14:textId="77777777" w:rsidR="005B1647" w:rsidRPr="000F7999"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p>
        </w:tc>
        <w:tc>
          <w:tcPr>
            <w:tcW w:w="829" w:type="pct"/>
            <w:hideMark/>
          </w:tcPr>
          <w:p w14:paraId="7D6A6C85" w14:textId="77777777" w:rsidR="005B1647" w:rsidRPr="000F7999"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p>
        </w:tc>
      </w:tr>
      <w:tr w:rsidR="00155607" w14:paraId="0F53AF94" w14:textId="77777777" w:rsidTr="007E5169">
        <w:trPr>
          <w:trHeight w:val="255"/>
        </w:trPr>
        <w:tc>
          <w:tcPr>
            <w:cnfStyle w:val="001000000000" w:firstRow="0" w:lastRow="0" w:firstColumn="1" w:lastColumn="0" w:oddVBand="0" w:evenVBand="0" w:oddHBand="0" w:evenHBand="0" w:firstRowFirstColumn="0" w:firstRowLastColumn="0" w:lastRowFirstColumn="0" w:lastRowLastColumn="0"/>
            <w:tcW w:w="3463" w:type="pct"/>
            <w:noWrap/>
            <w:hideMark/>
          </w:tcPr>
          <w:p w14:paraId="77880421" w14:textId="77777777" w:rsidR="005B1647" w:rsidRPr="000F7999" w:rsidRDefault="005B1647" w:rsidP="007E5169">
            <w:pPr>
              <w:pStyle w:val="Tabell"/>
            </w:pPr>
            <w:r w:rsidRPr="000F7999">
              <w:t>Luftfartsverket</w:t>
            </w:r>
          </w:p>
        </w:tc>
        <w:tc>
          <w:tcPr>
            <w:tcW w:w="708" w:type="pct"/>
            <w:noWrap/>
            <w:hideMark/>
          </w:tcPr>
          <w:p w14:paraId="381361FF" w14:textId="77777777" w:rsidR="005B1647" w:rsidRPr="000F799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F7999">
              <w:t>488</w:t>
            </w:r>
          </w:p>
        </w:tc>
        <w:tc>
          <w:tcPr>
            <w:tcW w:w="829" w:type="pct"/>
            <w:noWrap/>
            <w:hideMark/>
          </w:tcPr>
          <w:p w14:paraId="5AA33ECA" w14:textId="77777777" w:rsidR="005B1647" w:rsidRPr="000F799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F7999">
              <w:t>442</w:t>
            </w:r>
          </w:p>
        </w:tc>
      </w:tr>
      <w:tr w:rsidR="00155607" w14:paraId="18836B07" w14:textId="77777777" w:rsidTr="007E5169">
        <w:trPr>
          <w:trHeight w:val="255"/>
        </w:trPr>
        <w:tc>
          <w:tcPr>
            <w:cnfStyle w:val="001000000000" w:firstRow="0" w:lastRow="0" w:firstColumn="1" w:lastColumn="0" w:oddVBand="0" w:evenVBand="0" w:oddHBand="0" w:evenHBand="0" w:firstRowFirstColumn="0" w:firstRowLastColumn="0" w:lastRowFirstColumn="0" w:lastRowLastColumn="0"/>
            <w:tcW w:w="3463" w:type="pct"/>
            <w:noWrap/>
            <w:hideMark/>
          </w:tcPr>
          <w:p w14:paraId="525C6118" w14:textId="77777777" w:rsidR="005B1647" w:rsidRPr="000F7999" w:rsidRDefault="005B1647" w:rsidP="005B1647">
            <w:pPr>
              <w:pStyle w:val="Tabell"/>
            </w:pPr>
            <w:r w:rsidRPr="000F7999">
              <w:t>Svenska kraftnät</w:t>
            </w:r>
          </w:p>
        </w:tc>
        <w:tc>
          <w:tcPr>
            <w:tcW w:w="708" w:type="pct"/>
            <w:noWrap/>
            <w:hideMark/>
          </w:tcPr>
          <w:p w14:paraId="3D05A73E" w14:textId="77777777" w:rsidR="005B1647" w:rsidRPr="000F799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F7999">
              <w:t>239</w:t>
            </w:r>
          </w:p>
        </w:tc>
        <w:tc>
          <w:tcPr>
            <w:tcW w:w="829" w:type="pct"/>
            <w:noWrap/>
            <w:hideMark/>
          </w:tcPr>
          <w:p w14:paraId="1CEDC0FB" w14:textId="77777777" w:rsidR="005B1647" w:rsidRPr="000F799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F7999">
              <w:t>145</w:t>
            </w:r>
          </w:p>
        </w:tc>
      </w:tr>
      <w:tr w:rsidR="00155607" w14:paraId="04ADB01B" w14:textId="77777777" w:rsidTr="007E5169">
        <w:trPr>
          <w:trHeight w:val="255"/>
        </w:trPr>
        <w:tc>
          <w:tcPr>
            <w:cnfStyle w:val="001000000000" w:firstRow="0" w:lastRow="0" w:firstColumn="1" w:lastColumn="0" w:oddVBand="0" w:evenVBand="0" w:oddHBand="0" w:evenHBand="0" w:firstRowFirstColumn="0" w:firstRowLastColumn="0" w:lastRowFirstColumn="0" w:lastRowLastColumn="0"/>
            <w:tcW w:w="3463" w:type="pct"/>
            <w:noWrap/>
            <w:hideMark/>
          </w:tcPr>
          <w:p w14:paraId="71379AE2" w14:textId="77777777" w:rsidR="005B1647" w:rsidRPr="000F7999" w:rsidRDefault="005B1647" w:rsidP="005B1647">
            <w:pPr>
              <w:pStyle w:val="Tabell"/>
            </w:pPr>
            <w:r w:rsidRPr="000F7999">
              <w:t>Sjöfartsverket</w:t>
            </w:r>
          </w:p>
        </w:tc>
        <w:tc>
          <w:tcPr>
            <w:tcW w:w="708" w:type="pct"/>
            <w:noWrap/>
            <w:hideMark/>
          </w:tcPr>
          <w:p w14:paraId="7D3DC97B" w14:textId="77777777" w:rsidR="005B1647" w:rsidRPr="000F799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F7999">
              <w:t>12</w:t>
            </w:r>
          </w:p>
        </w:tc>
        <w:tc>
          <w:tcPr>
            <w:tcW w:w="829" w:type="pct"/>
            <w:noWrap/>
            <w:hideMark/>
          </w:tcPr>
          <w:p w14:paraId="46677DC7" w14:textId="77777777" w:rsidR="005B1647" w:rsidRPr="000F799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F7999">
              <w:t>15</w:t>
            </w:r>
          </w:p>
        </w:tc>
      </w:tr>
      <w:tr w:rsidR="00155607" w14:paraId="1649B701" w14:textId="77777777" w:rsidTr="007E5169">
        <w:trPr>
          <w:trHeight w:val="255"/>
        </w:trPr>
        <w:tc>
          <w:tcPr>
            <w:cnfStyle w:val="001000000000" w:firstRow="0" w:lastRow="0" w:firstColumn="1" w:lastColumn="0" w:oddVBand="0" w:evenVBand="0" w:oddHBand="0" w:evenHBand="0" w:firstRowFirstColumn="0" w:firstRowLastColumn="0" w:lastRowFirstColumn="0" w:lastRowLastColumn="0"/>
            <w:tcW w:w="3463" w:type="pct"/>
            <w:noWrap/>
            <w:hideMark/>
          </w:tcPr>
          <w:p w14:paraId="721E20B5" w14:textId="77777777" w:rsidR="005B1647" w:rsidRPr="000F7999" w:rsidRDefault="005B1647" w:rsidP="005B1647">
            <w:pPr>
              <w:pStyle w:val="Tabell"/>
            </w:pPr>
            <w:r w:rsidRPr="000F7999">
              <w:lastRenderedPageBreak/>
              <w:t>Övriga myndigheter</w:t>
            </w:r>
          </w:p>
        </w:tc>
        <w:tc>
          <w:tcPr>
            <w:tcW w:w="708" w:type="pct"/>
            <w:noWrap/>
            <w:hideMark/>
          </w:tcPr>
          <w:p w14:paraId="08D9A609" w14:textId="77777777" w:rsidR="005B1647" w:rsidRPr="000F799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F7999">
              <w:t>391</w:t>
            </w:r>
          </w:p>
        </w:tc>
        <w:tc>
          <w:tcPr>
            <w:tcW w:w="829" w:type="pct"/>
            <w:noWrap/>
            <w:hideMark/>
          </w:tcPr>
          <w:p w14:paraId="20C35880" w14:textId="77777777" w:rsidR="005B1647" w:rsidRPr="000F799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F7999">
              <w:t>364</w:t>
            </w:r>
          </w:p>
        </w:tc>
      </w:tr>
      <w:tr w:rsidR="00155607" w:rsidRPr="007E5169" w14:paraId="24FE67DF" w14:textId="77777777" w:rsidTr="007E5169">
        <w:trPr>
          <w:cnfStyle w:val="010000000000" w:firstRow="0" w:lastRow="1" w:firstColumn="0" w:lastColumn="0" w:oddVBand="0" w:evenVBand="0" w:oddHBand="0" w:evenHBand="0" w:firstRowFirstColumn="0" w:firstRowLastColumn="0" w:lastRowFirstColumn="0" w:lastRowLastColumn="0"/>
          <w:trHeight w:val="270"/>
        </w:trPr>
        <w:tc>
          <w:tcPr>
            <w:cnfStyle w:val="001000000000" w:firstRow="0" w:lastRow="0" w:firstColumn="1" w:lastColumn="0" w:oddVBand="0" w:evenVBand="0" w:oddHBand="0" w:evenHBand="0" w:firstRowFirstColumn="0" w:firstRowLastColumn="0" w:lastRowFirstColumn="0" w:lastRowLastColumn="0"/>
            <w:tcW w:w="3463" w:type="pct"/>
            <w:noWrap/>
            <w:hideMark/>
          </w:tcPr>
          <w:p w14:paraId="4C76671E" w14:textId="77777777" w:rsidR="005B1647" w:rsidRPr="007E5169" w:rsidRDefault="005B1647" w:rsidP="007E5169">
            <w:pPr>
              <w:pStyle w:val="Tabell"/>
              <w:rPr>
                <w:bCs/>
              </w:rPr>
            </w:pPr>
            <w:r w:rsidRPr="007E5169">
              <w:rPr>
                <w:bCs/>
              </w:rPr>
              <w:t>Summa</w:t>
            </w:r>
          </w:p>
        </w:tc>
        <w:tc>
          <w:tcPr>
            <w:tcW w:w="708" w:type="pct"/>
            <w:noWrap/>
            <w:hideMark/>
          </w:tcPr>
          <w:p w14:paraId="755ED33F" w14:textId="77777777" w:rsidR="005B1647" w:rsidRPr="007E5169"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7E5169">
              <w:rPr>
                <w:bCs/>
              </w:rPr>
              <w:t>1 822</w:t>
            </w:r>
          </w:p>
        </w:tc>
        <w:tc>
          <w:tcPr>
            <w:tcW w:w="829" w:type="pct"/>
            <w:noWrap/>
            <w:hideMark/>
          </w:tcPr>
          <w:p w14:paraId="51DB0C06" w14:textId="77777777" w:rsidR="005B1647" w:rsidRPr="007E5169"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7E5169">
              <w:rPr>
                <w:bCs/>
              </w:rPr>
              <w:t>1 600</w:t>
            </w:r>
          </w:p>
        </w:tc>
      </w:tr>
    </w:tbl>
    <w:p w14:paraId="60E5B33A" w14:textId="672F50ED" w:rsidR="005B1647" w:rsidRDefault="005B1647" w:rsidP="005B1647">
      <w:pPr>
        <w:pStyle w:val="Brdtext"/>
      </w:pPr>
    </w:p>
    <w:p w14:paraId="79361F90" w14:textId="4F27AF8A" w:rsidR="005B1647" w:rsidRDefault="005B1647" w:rsidP="005B1647">
      <w:pPr>
        <w:pStyle w:val="Brdtext"/>
      </w:pPr>
      <w:r>
        <w:t>Under posten Rättigheter och andra immateriella anläggningstillgångar redovisas i första hand köpta it-system och program. Posten ökade med 222 miljoner kronor jämfört med föregående år.</w:t>
      </w:r>
    </w:p>
    <w:p w14:paraId="2C65BE0A" w14:textId="24F18A2A" w:rsidR="005B1647" w:rsidRDefault="005B1647" w:rsidP="005B1647">
      <w:pPr>
        <w:pStyle w:val="Brdtext"/>
      </w:pPr>
      <w:r>
        <w:t>Den största ökningen, 94 miljoner kronor, avser framförallt Affärsverket svenska kraftnäts investering av ett nytt driftplaneringssystem för driften, elmarknadshubb och systemlösningar som behövs i det framtida kraftsystemet. Affärsverket svenska kraftnäts rättigheter och andra immateriella anläggningstillgångar uppgår till 239 miljoner kronor och består främst av markrättigheter i form av servitut och ledningsrätter samt nyttjanderättigheter för optoförbindelser, licenser och balanserade utgifter för dataprogram.</w:t>
      </w:r>
    </w:p>
    <w:p w14:paraId="563860AB" w14:textId="3218EA45" w:rsidR="005B1647" w:rsidRDefault="005B1647" w:rsidP="005B1647">
      <w:pPr>
        <w:pStyle w:val="Brdtext"/>
      </w:pPr>
      <w:r>
        <w:t>Myndigheten för samhällsskydd och beredskap (MSB) har tillgångar på 355 miljoner kronor. Tillgångarna avser främst investeringar i det nationella radiokommunikationssystemet Rakel.</w:t>
      </w:r>
    </w:p>
    <w:p w14:paraId="77958781" w14:textId="1D406F23" w:rsidR="005B1647" w:rsidRDefault="005B1647" w:rsidP="005B1647">
      <w:pPr>
        <w:pStyle w:val="Brdtext"/>
      </w:pPr>
      <w:r>
        <w:t>Luftfartsverket har under året gjort investeringar för att stärka kapacitet, kontinuitet och robusthet i driften för kontrollcentralerna respektive tal- och kommunikationssystem. Investeringar har bl.a. gjorts i ett flygtrafikledningssystem.</w:t>
      </w:r>
    </w:p>
    <w:p w14:paraId="0373D923" w14:textId="058A9ED2" w:rsidR="005B1647" w:rsidRDefault="005B1647" w:rsidP="005B1647">
      <w:pPr>
        <w:pStyle w:val="Rubrik4utannumrering"/>
      </w:pPr>
      <w:r w:rsidRPr="000F7999">
        <w:t>Not 17 Förskott avseende immateriella anläggningstillgångar</w:t>
      </w:r>
    </w:p>
    <w:p w14:paraId="073BF3C5" w14:textId="3C7A3B7C" w:rsidR="005B1647" w:rsidRDefault="005B1647" w:rsidP="005B1647">
      <w:pPr>
        <w:pStyle w:val="TabellUnderrubrik"/>
      </w:pPr>
      <w:r w:rsidRPr="000F7999">
        <w:t>Miljoner kronor</w:t>
      </w:r>
    </w:p>
    <w:tbl>
      <w:tblPr>
        <w:tblStyle w:val="RKBPTabell"/>
        <w:tblW w:w="5000" w:type="pct"/>
        <w:tblLook w:val="04E0" w:firstRow="1" w:lastRow="1" w:firstColumn="1" w:lastColumn="0" w:noHBand="0" w:noVBand="1"/>
      </w:tblPr>
      <w:tblGrid>
        <w:gridCol w:w="5286"/>
        <w:gridCol w:w="974"/>
        <w:gridCol w:w="1110"/>
      </w:tblGrid>
      <w:tr w:rsidR="00155607" w14:paraId="4EE3ACEE" w14:textId="77777777" w:rsidTr="00155607">
        <w:trPr>
          <w:cnfStyle w:val="100000000000" w:firstRow="1" w:lastRow="0" w:firstColumn="0" w:lastColumn="0" w:oddVBand="0" w:evenVBand="0" w:oddHBand="0" w:evenHBand="0" w:firstRowFirstColumn="0" w:firstRowLastColumn="0" w:lastRowFirstColumn="0" w:lastRowLastColumn="0"/>
          <w:trHeight w:val="270"/>
          <w:tblHeader w:val="0"/>
        </w:trPr>
        <w:tc>
          <w:tcPr>
            <w:cnfStyle w:val="001000000000" w:firstRow="0" w:lastRow="0" w:firstColumn="1" w:lastColumn="0" w:oddVBand="0" w:evenVBand="0" w:oddHBand="0" w:evenHBand="0" w:firstRowFirstColumn="0" w:firstRowLastColumn="0" w:lastRowFirstColumn="0" w:lastRowLastColumn="0"/>
            <w:tcW w:w="3586"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50A5EF81" w14:textId="488F2D37" w:rsidR="005B1647" w:rsidRPr="000F7999" w:rsidRDefault="005B1647" w:rsidP="005B1647">
            <w:pPr>
              <w:pStyle w:val="TabellHuvud"/>
            </w:pPr>
          </w:p>
        </w:tc>
        <w:tc>
          <w:tcPr>
            <w:tcW w:w="661"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08E206BA" w14:textId="77777777" w:rsidR="005B1647" w:rsidRPr="000F7999"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0F7999">
              <w:t>2019</w:t>
            </w:r>
          </w:p>
        </w:tc>
        <w:tc>
          <w:tcPr>
            <w:tcW w:w="753"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6228BF65" w14:textId="77777777" w:rsidR="005B1647" w:rsidRPr="000F7999"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0F7999">
              <w:t>2018</w:t>
            </w:r>
          </w:p>
        </w:tc>
      </w:tr>
      <w:tr w:rsidR="00155607" w14:paraId="0F6DF4EA"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586" w:type="pct"/>
            <w:tcBorders>
              <w:top w:val="single" w:sz="12" w:space="0" w:color="auto"/>
              <w:bottom w:val="single" w:sz="4" w:space="0" w:color="auto"/>
            </w:tcBorders>
            <w:noWrap/>
            <w:hideMark/>
          </w:tcPr>
          <w:p w14:paraId="4840E1B3" w14:textId="77777777" w:rsidR="005B1647" w:rsidRPr="000F7999" w:rsidRDefault="005B1647" w:rsidP="005B1647">
            <w:pPr>
              <w:pStyle w:val="Tabell"/>
            </w:pPr>
            <w:r w:rsidRPr="000F7999">
              <w:t>Mittuniversitetet</w:t>
            </w:r>
          </w:p>
        </w:tc>
        <w:tc>
          <w:tcPr>
            <w:tcW w:w="661" w:type="pct"/>
            <w:tcBorders>
              <w:top w:val="single" w:sz="12" w:space="0" w:color="auto"/>
              <w:bottom w:val="single" w:sz="4" w:space="0" w:color="auto"/>
            </w:tcBorders>
            <w:noWrap/>
            <w:hideMark/>
          </w:tcPr>
          <w:p w14:paraId="7C1F7C5F" w14:textId="77777777" w:rsidR="005B1647" w:rsidRPr="000F799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F7999">
              <w:t>1</w:t>
            </w:r>
          </w:p>
        </w:tc>
        <w:tc>
          <w:tcPr>
            <w:tcW w:w="753" w:type="pct"/>
            <w:tcBorders>
              <w:top w:val="single" w:sz="12" w:space="0" w:color="auto"/>
              <w:bottom w:val="single" w:sz="4" w:space="0" w:color="auto"/>
            </w:tcBorders>
            <w:noWrap/>
            <w:hideMark/>
          </w:tcPr>
          <w:p w14:paraId="5EF33B60" w14:textId="77777777" w:rsidR="005B1647" w:rsidRPr="000F799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F7999">
              <w:t>1</w:t>
            </w:r>
          </w:p>
        </w:tc>
      </w:tr>
      <w:tr w:rsidR="00155607" w14:paraId="08596F4E"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586" w:type="pct"/>
            <w:tcBorders>
              <w:top w:val="single" w:sz="4" w:space="0" w:color="auto"/>
              <w:bottom w:val="single" w:sz="4" w:space="0" w:color="auto"/>
            </w:tcBorders>
            <w:shd w:val="clear" w:color="auto" w:fill="auto"/>
            <w:noWrap/>
            <w:hideMark/>
          </w:tcPr>
          <w:p w14:paraId="261DFEE4" w14:textId="77777777" w:rsidR="005B1647" w:rsidRPr="000F7999" w:rsidRDefault="005B1647" w:rsidP="005B1647">
            <w:pPr>
              <w:pStyle w:val="Tabell"/>
            </w:pPr>
            <w:r w:rsidRPr="000F7999">
              <w:t>Regionala etikprövningsnämnden i Uppsala</w:t>
            </w:r>
          </w:p>
        </w:tc>
        <w:tc>
          <w:tcPr>
            <w:tcW w:w="661" w:type="pct"/>
            <w:tcBorders>
              <w:top w:val="single" w:sz="4" w:space="0" w:color="auto"/>
              <w:bottom w:val="single" w:sz="4" w:space="0" w:color="auto"/>
            </w:tcBorders>
            <w:shd w:val="clear" w:color="auto" w:fill="auto"/>
            <w:noWrap/>
            <w:hideMark/>
          </w:tcPr>
          <w:p w14:paraId="67C844F8" w14:textId="77777777" w:rsidR="005B1647" w:rsidRPr="000F799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F7999">
              <w:t>-</w:t>
            </w:r>
          </w:p>
        </w:tc>
        <w:tc>
          <w:tcPr>
            <w:tcW w:w="753" w:type="pct"/>
            <w:tcBorders>
              <w:top w:val="single" w:sz="4" w:space="0" w:color="auto"/>
              <w:bottom w:val="single" w:sz="4" w:space="0" w:color="auto"/>
            </w:tcBorders>
            <w:shd w:val="clear" w:color="auto" w:fill="auto"/>
            <w:noWrap/>
            <w:hideMark/>
          </w:tcPr>
          <w:p w14:paraId="090ADDA0" w14:textId="77777777" w:rsidR="005B1647" w:rsidRPr="000F799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F7999">
              <w:t>0</w:t>
            </w:r>
          </w:p>
        </w:tc>
      </w:tr>
      <w:tr w:rsidR="00155607" w14:paraId="6A0FC2F3" w14:textId="77777777" w:rsidTr="00155607">
        <w:trPr>
          <w:cnfStyle w:val="010000000000" w:firstRow="0" w:lastRow="1" w:firstColumn="0" w:lastColumn="0" w:oddVBand="0" w:evenVBand="0" w:oddHBand="0" w:evenHBand="0" w:firstRowFirstColumn="0" w:firstRowLastColumn="0" w:lastRowFirstColumn="0" w:lastRowLastColumn="0"/>
          <w:trHeight w:val="270"/>
        </w:trPr>
        <w:tc>
          <w:tcPr>
            <w:cnfStyle w:val="001000000000" w:firstRow="0" w:lastRow="0" w:firstColumn="1" w:lastColumn="0" w:oddVBand="0" w:evenVBand="0" w:oddHBand="0" w:evenHBand="0" w:firstRowFirstColumn="0" w:firstRowLastColumn="0" w:lastRowFirstColumn="0" w:lastRowLastColumn="0"/>
            <w:tcW w:w="3586" w:type="pct"/>
            <w:tcBorders>
              <w:top w:val="single" w:sz="4" w:space="0" w:color="auto"/>
            </w:tcBorders>
            <w:shd w:val="clear" w:color="auto" w:fill="auto"/>
            <w:noWrap/>
            <w:hideMark/>
          </w:tcPr>
          <w:p w14:paraId="6BB57987" w14:textId="77777777" w:rsidR="005B1647" w:rsidRPr="000F7999" w:rsidRDefault="005B1647" w:rsidP="005B1647">
            <w:pPr>
              <w:pStyle w:val="Tabell"/>
              <w:rPr>
                <w:bCs/>
              </w:rPr>
            </w:pPr>
            <w:r w:rsidRPr="000F7999">
              <w:rPr>
                <w:bCs/>
              </w:rPr>
              <w:t>Summa</w:t>
            </w:r>
          </w:p>
        </w:tc>
        <w:tc>
          <w:tcPr>
            <w:tcW w:w="661" w:type="pct"/>
            <w:tcBorders>
              <w:top w:val="single" w:sz="4" w:space="0" w:color="auto"/>
            </w:tcBorders>
            <w:shd w:val="clear" w:color="auto" w:fill="auto"/>
            <w:noWrap/>
            <w:hideMark/>
          </w:tcPr>
          <w:p w14:paraId="2C042143" w14:textId="77777777" w:rsidR="005B1647" w:rsidRPr="000F7999"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0F7999">
              <w:rPr>
                <w:bCs/>
              </w:rPr>
              <w:t>1</w:t>
            </w:r>
          </w:p>
        </w:tc>
        <w:tc>
          <w:tcPr>
            <w:tcW w:w="753" w:type="pct"/>
            <w:tcBorders>
              <w:top w:val="single" w:sz="4" w:space="0" w:color="auto"/>
            </w:tcBorders>
            <w:shd w:val="clear" w:color="auto" w:fill="auto"/>
            <w:noWrap/>
            <w:hideMark/>
          </w:tcPr>
          <w:p w14:paraId="357CD80A" w14:textId="77777777" w:rsidR="005B1647" w:rsidRPr="000F7999"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0F7999">
              <w:rPr>
                <w:bCs/>
              </w:rPr>
              <w:t>1</w:t>
            </w:r>
          </w:p>
        </w:tc>
      </w:tr>
    </w:tbl>
    <w:p w14:paraId="6837F8AE" w14:textId="77777777" w:rsidR="005B1647" w:rsidRDefault="005B1647" w:rsidP="005B1647">
      <w:pPr>
        <w:pStyle w:val="Brdtext"/>
      </w:pPr>
    </w:p>
    <w:p w14:paraId="1B1717B3" w14:textId="2E3FFF75" w:rsidR="005B1647" w:rsidRDefault="005B1647" w:rsidP="005B1647">
      <w:pPr>
        <w:pStyle w:val="Brdtext"/>
      </w:pPr>
      <w:r>
        <w:t>Förskott avseende immateriella anläggningstillgångar förekommer i mycket liten utsträckning.</w:t>
      </w:r>
    </w:p>
    <w:p w14:paraId="42C15EF7" w14:textId="5FF4EFE3" w:rsidR="005B1647" w:rsidRDefault="005B1647" w:rsidP="005B1647">
      <w:pPr>
        <w:pStyle w:val="Rubrik4utannumrering"/>
      </w:pPr>
      <w:r>
        <w:t>Not 18 Statliga väganläggningar</w:t>
      </w:r>
    </w:p>
    <w:p w14:paraId="163F3E13" w14:textId="77777777" w:rsidR="005B1647" w:rsidRDefault="005B1647" w:rsidP="005B1647">
      <w:pPr>
        <w:pStyle w:val="TabellUnderrubrik"/>
      </w:pPr>
      <w:r w:rsidRPr="000F7999">
        <w:t>Miljoner kronor</w:t>
      </w:r>
    </w:p>
    <w:tbl>
      <w:tblPr>
        <w:tblStyle w:val="RKBPTabell"/>
        <w:tblW w:w="5000" w:type="pct"/>
        <w:tblLook w:val="04E0" w:firstRow="1" w:lastRow="1" w:firstColumn="1" w:lastColumn="0" w:noHBand="0" w:noVBand="1"/>
      </w:tblPr>
      <w:tblGrid>
        <w:gridCol w:w="4453"/>
        <w:gridCol w:w="1375"/>
        <w:gridCol w:w="1542"/>
      </w:tblGrid>
      <w:tr w:rsidR="00155607" w14:paraId="79B6C648" w14:textId="77777777" w:rsidTr="00155607">
        <w:trPr>
          <w:cnfStyle w:val="100000000000" w:firstRow="1" w:lastRow="0" w:firstColumn="0" w:lastColumn="0" w:oddVBand="0" w:evenVBand="0" w:oddHBand="0" w:evenHBand="0" w:firstRowFirstColumn="0" w:firstRowLastColumn="0" w:lastRowFirstColumn="0" w:lastRowLastColumn="0"/>
          <w:trHeight w:val="270"/>
          <w:tblHeader w:val="0"/>
        </w:trPr>
        <w:tc>
          <w:tcPr>
            <w:cnfStyle w:val="001000000000" w:firstRow="0" w:lastRow="0" w:firstColumn="1" w:lastColumn="0" w:oddVBand="0" w:evenVBand="0" w:oddHBand="0" w:evenHBand="0" w:firstRowFirstColumn="0" w:firstRowLastColumn="0" w:lastRowFirstColumn="0" w:lastRowLastColumn="0"/>
            <w:tcW w:w="3021"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6BA6888C" w14:textId="77777777" w:rsidR="005B1647" w:rsidRPr="000F7999" w:rsidRDefault="005B1647" w:rsidP="005B1647">
            <w:pPr>
              <w:pStyle w:val="TabellHuvud"/>
            </w:pPr>
            <w:r w:rsidRPr="000F7999">
              <w:t> </w:t>
            </w:r>
          </w:p>
        </w:tc>
        <w:tc>
          <w:tcPr>
            <w:tcW w:w="933"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6ED15114" w14:textId="77777777" w:rsidR="005B1647" w:rsidRPr="000F7999"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0F7999">
              <w:t>2019</w:t>
            </w:r>
          </w:p>
        </w:tc>
        <w:tc>
          <w:tcPr>
            <w:tcW w:w="1046"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6F204D98" w14:textId="77777777" w:rsidR="005B1647" w:rsidRPr="000F7999"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0F7999">
              <w:t>2018</w:t>
            </w:r>
          </w:p>
        </w:tc>
      </w:tr>
      <w:tr w:rsidR="00155607" w14:paraId="73E1A879"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021" w:type="pct"/>
            <w:tcBorders>
              <w:top w:val="single" w:sz="12" w:space="0" w:color="auto"/>
            </w:tcBorders>
            <w:noWrap/>
            <w:hideMark/>
          </w:tcPr>
          <w:p w14:paraId="5296C416" w14:textId="77777777" w:rsidR="005B1647" w:rsidRPr="000F7999" w:rsidRDefault="005B1647" w:rsidP="005B1647">
            <w:pPr>
              <w:pStyle w:val="Tabell"/>
            </w:pPr>
            <w:r w:rsidRPr="000F7999">
              <w:t>Ingående anskaffningsvärde</w:t>
            </w:r>
          </w:p>
        </w:tc>
        <w:tc>
          <w:tcPr>
            <w:tcW w:w="933" w:type="pct"/>
            <w:tcBorders>
              <w:top w:val="single" w:sz="12" w:space="0" w:color="auto"/>
            </w:tcBorders>
            <w:noWrap/>
            <w:hideMark/>
          </w:tcPr>
          <w:p w14:paraId="7CED5029" w14:textId="77777777" w:rsidR="005B1647" w:rsidRPr="000F799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F7999">
              <w:t>241 336</w:t>
            </w:r>
          </w:p>
        </w:tc>
        <w:tc>
          <w:tcPr>
            <w:tcW w:w="1046" w:type="pct"/>
            <w:tcBorders>
              <w:top w:val="single" w:sz="12" w:space="0" w:color="auto"/>
            </w:tcBorders>
            <w:noWrap/>
            <w:hideMark/>
          </w:tcPr>
          <w:p w14:paraId="372942BC" w14:textId="77777777" w:rsidR="005B1647" w:rsidRPr="000F799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F7999">
              <w:t>236 916</w:t>
            </w:r>
          </w:p>
        </w:tc>
      </w:tr>
      <w:tr w:rsidR="00155607" w14:paraId="33090E96"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021" w:type="pct"/>
            <w:tcBorders>
              <w:bottom w:val="single" w:sz="4" w:space="0" w:color="auto"/>
            </w:tcBorders>
            <w:noWrap/>
            <w:hideMark/>
          </w:tcPr>
          <w:p w14:paraId="121BDA7A" w14:textId="77777777" w:rsidR="005B1647" w:rsidRPr="000F7999" w:rsidRDefault="005B1647" w:rsidP="005B1647">
            <w:pPr>
              <w:pStyle w:val="Tabell"/>
            </w:pPr>
            <w:r w:rsidRPr="000F7999">
              <w:t>Årets anskaffning</w:t>
            </w:r>
          </w:p>
        </w:tc>
        <w:tc>
          <w:tcPr>
            <w:tcW w:w="933" w:type="pct"/>
            <w:tcBorders>
              <w:bottom w:val="single" w:sz="4" w:space="0" w:color="auto"/>
            </w:tcBorders>
            <w:noWrap/>
            <w:hideMark/>
          </w:tcPr>
          <w:p w14:paraId="51993BE2" w14:textId="77777777" w:rsidR="005B1647" w:rsidRPr="000F799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F7999">
              <w:t>31</w:t>
            </w:r>
          </w:p>
        </w:tc>
        <w:tc>
          <w:tcPr>
            <w:tcW w:w="1046" w:type="pct"/>
            <w:tcBorders>
              <w:bottom w:val="single" w:sz="4" w:space="0" w:color="auto"/>
            </w:tcBorders>
            <w:noWrap/>
            <w:hideMark/>
          </w:tcPr>
          <w:p w14:paraId="7E9B2477" w14:textId="77777777" w:rsidR="005B1647" w:rsidRPr="000F799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F7999">
              <w:t>6</w:t>
            </w:r>
          </w:p>
        </w:tc>
      </w:tr>
      <w:tr w:rsidR="00155607" w14:paraId="7D81683B"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021" w:type="pct"/>
            <w:tcBorders>
              <w:top w:val="single" w:sz="4" w:space="0" w:color="auto"/>
              <w:bottom w:val="single" w:sz="4" w:space="0" w:color="auto"/>
            </w:tcBorders>
            <w:shd w:val="clear" w:color="auto" w:fill="auto"/>
            <w:noWrap/>
            <w:hideMark/>
          </w:tcPr>
          <w:p w14:paraId="552166C7" w14:textId="77777777" w:rsidR="005B1647" w:rsidRPr="000F7999" w:rsidRDefault="005B1647" w:rsidP="005B1647">
            <w:pPr>
              <w:pStyle w:val="Tabell"/>
            </w:pPr>
            <w:r w:rsidRPr="000F7999">
              <w:t>Årets färdigställande från pågående investering</w:t>
            </w:r>
          </w:p>
        </w:tc>
        <w:tc>
          <w:tcPr>
            <w:tcW w:w="933" w:type="pct"/>
            <w:tcBorders>
              <w:top w:val="single" w:sz="4" w:space="0" w:color="auto"/>
              <w:bottom w:val="single" w:sz="4" w:space="0" w:color="auto"/>
            </w:tcBorders>
            <w:shd w:val="clear" w:color="auto" w:fill="auto"/>
            <w:noWrap/>
            <w:hideMark/>
          </w:tcPr>
          <w:p w14:paraId="7D70CF7C" w14:textId="77777777" w:rsidR="005B1647" w:rsidRPr="000F799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F7999">
              <w:t>8 307</w:t>
            </w:r>
          </w:p>
        </w:tc>
        <w:tc>
          <w:tcPr>
            <w:tcW w:w="1046" w:type="pct"/>
            <w:tcBorders>
              <w:top w:val="single" w:sz="4" w:space="0" w:color="auto"/>
              <w:bottom w:val="single" w:sz="4" w:space="0" w:color="auto"/>
            </w:tcBorders>
            <w:shd w:val="clear" w:color="auto" w:fill="auto"/>
            <w:noWrap/>
            <w:hideMark/>
          </w:tcPr>
          <w:p w14:paraId="6BD4B72A" w14:textId="77777777" w:rsidR="005B1647" w:rsidRPr="000F799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F7999">
              <w:t>4 414</w:t>
            </w:r>
          </w:p>
        </w:tc>
      </w:tr>
      <w:tr w:rsidR="00155607" w14:paraId="6888942B"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021" w:type="pct"/>
            <w:tcBorders>
              <w:top w:val="single" w:sz="4" w:space="0" w:color="auto"/>
              <w:bottom w:val="single" w:sz="4" w:space="0" w:color="auto"/>
            </w:tcBorders>
            <w:shd w:val="clear" w:color="auto" w:fill="auto"/>
            <w:noWrap/>
            <w:hideMark/>
          </w:tcPr>
          <w:p w14:paraId="08C99800" w14:textId="77777777" w:rsidR="005B1647" w:rsidRPr="000F7999" w:rsidRDefault="005B1647" w:rsidP="005B1647">
            <w:pPr>
              <w:pStyle w:val="Tabell"/>
              <w:rPr>
                <w:b/>
                <w:bCs/>
              </w:rPr>
            </w:pPr>
            <w:r w:rsidRPr="000F7999">
              <w:rPr>
                <w:b/>
                <w:bCs/>
              </w:rPr>
              <w:t>Utgående ackumulerat anskaffningsvärde</w:t>
            </w:r>
          </w:p>
        </w:tc>
        <w:tc>
          <w:tcPr>
            <w:tcW w:w="933" w:type="pct"/>
            <w:tcBorders>
              <w:top w:val="single" w:sz="4" w:space="0" w:color="auto"/>
              <w:bottom w:val="single" w:sz="4" w:space="0" w:color="auto"/>
            </w:tcBorders>
            <w:shd w:val="clear" w:color="auto" w:fill="auto"/>
            <w:noWrap/>
            <w:hideMark/>
          </w:tcPr>
          <w:p w14:paraId="38D90062" w14:textId="77777777" w:rsidR="005B1647" w:rsidRPr="000F7999"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0F7999">
              <w:rPr>
                <w:b/>
                <w:bCs/>
              </w:rPr>
              <w:t>249 674</w:t>
            </w:r>
          </w:p>
        </w:tc>
        <w:tc>
          <w:tcPr>
            <w:tcW w:w="1046" w:type="pct"/>
            <w:tcBorders>
              <w:top w:val="single" w:sz="4" w:space="0" w:color="auto"/>
              <w:bottom w:val="single" w:sz="4" w:space="0" w:color="auto"/>
            </w:tcBorders>
            <w:shd w:val="clear" w:color="auto" w:fill="auto"/>
            <w:noWrap/>
            <w:hideMark/>
          </w:tcPr>
          <w:p w14:paraId="77F074E8" w14:textId="77777777" w:rsidR="005B1647" w:rsidRPr="000F7999"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0F7999">
              <w:rPr>
                <w:b/>
                <w:bCs/>
              </w:rPr>
              <w:t>241 336</w:t>
            </w:r>
          </w:p>
        </w:tc>
      </w:tr>
      <w:tr w:rsidR="00155607" w14:paraId="5AA935D2"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021" w:type="pct"/>
            <w:tcBorders>
              <w:top w:val="single" w:sz="4" w:space="0" w:color="auto"/>
              <w:bottom w:val="single" w:sz="4" w:space="0" w:color="auto"/>
            </w:tcBorders>
            <w:shd w:val="clear" w:color="auto" w:fill="auto"/>
            <w:noWrap/>
            <w:hideMark/>
          </w:tcPr>
          <w:p w14:paraId="097B99F7" w14:textId="77777777" w:rsidR="005B1647" w:rsidRPr="000F7999" w:rsidRDefault="005B1647" w:rsidP="005B1647">
            <w:pPr>
              <w:pStyle w:val="Tabell"/>
            </w:pPr>
            <w:r w:rsidRPr="000F7999">
              <w:t>Ingående ackumulerade avskrivningar</w:t>
            </w:r>
          </w:p>
        </w:tc>
        <w:tc>
          <w:tcPr>
            <w:tcW w:w="933" w:type="pct"/>
            <w:tcBorders>
              <w:top w:val="single" w:sz="4" w:space="0" w:color="auto"/>
              <w:bottom w:val="single" w:sz="4" w:space="0" w:color="auto"/>
            </w:tcBorders>
            <w:shd w:val="clear" w:color="auto" w:fill="auto"/>
            <w:noWrap/>
            <w:hideMark/>
          </w:tcPr>
          <w:p w14:paraId="65CE3DBE" w14:textId="77777777" w:rsidR="005B1647" w:rsidRPr="000F799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F7999">
              <w:t>-100 754</w:t>
            </w:r>
          </w:p>
        </w:tc>
        <w:tc>
          <w:tcPr>
            <w:tcW w:w="1046" w:type="pct"/>
            <w:tcBorders>
              <w:top w:val="single" w:sz="4" w:space="0" w:color="auto"/>
              <w:bottom w:val="single" w:sz="4" w:space="0" w:color="auto"/>
            </w:tcBorders>
            <w:shd w:val="clear" w:color="auto" w:fill="auto"/>
            <w:noWrap/>
            <w:hideMark/>
          </w:tcPr>
          <w:p w14:paraId="342397E3" w14:textId="77777777" w:rsidR="005B1647" w:rsidRPr="000F799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F7999">
              <w:t>-95 188</w:t>
            </w:r>
          </w:p>
        </w:tc>
      </w:tr>
      <w:tr w:rsidR="00155607" w14:paraId="2882B153"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021" w:type="pct"/>
            <w:tcBorders>
              <w:top w:val="single" w:sz="4" w:space="0" w:color="auto"/>
              <w:bottom w:val="single" w:sz="4" w:space="0" w:color="auto"/>
            </w:tcBorders>
            <w:shd w:val="clear" w:color="auto" w:fill="auto"/>
            <w:noWrap/>
            <w:hideMark/>
          </w:tcPr>
          <w:p w14:paraId="4DE4A980" w14:textId="77777777" w:rsidR="005B1647" w:rsidRPr="000F7999" w:rsidRDefault="005B1647" w:rsidP="005B1647">
            <w:pPr>
              <w:pStyle w:val="Tabell"/>
            </w:pPr>
            <w:r w:rsidRPr="000F7999">
              <w:t xml:space="preserve">Årets avskrivningar </w:t>
            </w:r>
          </w:p>
        </w:tc>
        <w:tc>
          <w:tcPr>
            <w:tcW w:w="933" w:type="pct"/>
            <w:tcBorders>
              <w:top w:val="single" w:sz="4" w:space="0" w:color="auto"/>
              <w:bottom w:val="single" w:sz="4" w:space="0" w:color="auto"/>
            </w:tcBorders>
            <w:shd w:val="clear" w:color="auto" w:fill="auto"/>
            <w:noWrap/>
            <w:hideMark/>
          </w:tcPr>
          <w:p w14:paraId="58477AC0" w14:textId="77777777" w:rsidR="005B1647" w:rsidRPr="000F799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F7999">
              <w:t>-5 743</w:t>
            </w:r>
          </w:p>
        </w:tc>
        <w:tc>
          <w:tcPr>
            <w:tcW w:w="1046" w:type="pct"/>
            <w:tcBorders>
              <w:top w:val="single" w:sz="4" w:space="0" w:color="auto"/>
              <w:bottom w:val="single" w:sz="4" w:space="0" w:color="auto"/>
            </w:tcBorders>
            <w:shd w:val="clear" w:color="auto" w:fill="auto"/>
            <w:noWrap/>
            <w:hideMark/>
          </w:tcPr>
          <w:p w14:paraId="493CFD21" w14:textId="77777777" w:rsidR="005B1647" w:rsidRPr="000F799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F7999">
              <w:t>-5 566</w:t>
            </w:r>
          </w:p>
        </w:tc>
      </w:tr>
      <w:tr w:rsidR="00155607" w14:paraId="38D9968B"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021" w:type="pct"/>
            <w:tcBorders>
              <w:top w:val="single" w:sz="4" w:space="0" w:color="auto"/>
              <w:bottom w:val="single" w:sz="4" w:space="0" w:color="auto"/>
            </w:tcBorders>
            <w:shd w:val="clear" w:color="auto" w:fill="auto"/>
            <w:noWrap/>
            <w:hideMark/>
          </w:tcPr>
          <w:p w14:paraId="5E0F6A98" w14:textId="77777777" w:rsidR="005B1647" w:rsidRPr="000F7999" w:rsidRDefault="005B1647" w:rsidP="005B1647">
            <w:pPr>
              <w:pStyle w:val="Tabell"/>
              <w:rPr>
                <w:b/>
                <w:bCs/>
              </w:rPr>
            </w:pPr>
            <w:r w:rsidRPr="000F7999">
              <w:rPr>
                <w:b/>
                <w:bCs/>
              </w:rPr>
              <w:t>Utgående ackumulerade avskrivningar</w:t>
            </w:r>
          </w:p>
        </w:tc>
        <w:tc>
          <w:tcPr>
            <w:tcW w:w="933" w:type="pct"/>
            <w:tcBorders>
              <w:top w:val="single" w:sz="4" w:space="0" w:color="auto"/>
              <w:bottom w:val="single" w:sz="4" w:space="0" w:color="auto"/>
            </w:tcBorders>
            <w:shd w:val="clear" w:color="auto" w:fill="auto"/>
            <w:noWrap/>
            <w:hideMark/>
          </w:tcPr>
          <w:p w14:paraId="10792AC7" w14:textId="77777777" w:rsidR="005B1647" w:rsidRPr="000F7999"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0F7999">
              <w:rPr>
                <w:b/>
                <w:bCs/>
              </w:rPr>
              <w:t>-106 497</w:t>
            </w:r>
          </w:p>
        </w:tc>
        <w:tc>
          <w:tcPr>
            <w:tcW w:w="1046" w:type="pct"/>
            <w:tcBorders>
              <w:top w:val="single" w:sz="4" w:space="0" w:color="auto"/>
              <w:bottom w:val="single" w:sz="4" w:space="0" w:color="auto"/>
            </w:tcBorders>
            <w:shd w:val="clear" w:color="auto" w:fill="auto"/>
            <w:noWrap/>
            <w:hideMark/>
          </w:tcPr>
          <w:p w14:paraId="136ADACE" w14:textId="77777777" w:rsidR="005B1647" w:rsidRPr="000F7999"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0F7999">
              <w:rPr>
                <w:b/>
                <w:bCs/>
              </w:rPr>
              <w:t>-100 754</w:t>
            </w:r>
          </w:p>
        </w:tc>
      </w:tr>
      <w:tr w:rsidR="00155607" w14:paraId="0E7120B9" w14:textId="77777777" w:rsidTr="00155607">
        <w:trPr>
          <w:cnfStyle w:val="010000000000" w:firstRow="0" w:lastRow="1" w:firstColumn="0" w:lastColumn="0" w:oddVBand="0" w:evenVBand="0" w:oddHBand="0" w:evenHBand="0" w:firstRowFirstColumn="0" w:firstRowLastColumn="0" w:lastRowFirstColumn="0" w:lastRowLastColumn="0"/>
          <w:trHeight w:val="270"/>
        </w:trPr>
        <w:tc>
          <w:tcPr>
            <w:cnfStyle w:val="001000000000" w:firstRow="0" w:lastRow="0" w:firstColumn="1" w:lastColumn="0" w:oddVBand="0" w:evenVBand="0" w:oddHBand="0" w:evenHBand="0" w:firstRowFirstColumn="0" w:firstRowLastColumn="0" w:lastRowFirstColumn="0" w:lastRowLastColumn="0"/>
            <w:tcW w:w="3021" w:type="pct"/>
            <w:tcBorders>
              <w:top w:val="single" w:sz="4" w:space="0" w:color="auto"/>
            </w:tcBorders>
            <w:noWrap/>
            <w:hideMark/>
          </w:tcPr>
          <w:p w14:paraId="03F98934" w14:textId="77777777" w:rsidR="005B1647" w:rsidRPr="000F7999" w:rsidRDefault="005B1647" w:rsidP="005B1647">
            <w:pPr>
              <w:pStyle w:val="Tabell"/>
              <w:rPr>
                <w:bCs/>
              </w:rPr>
            </w:pPr>
            <w:r w:rsidRPr="000F7999">
              <w:rPr>
                <w:bCs/>
              </w:rPr>
              <w:t>Summa</w:t>
            </w:r>
          </w:p>
        </w:tc>
        <w:tc>
          <w:tcPr>
            <w:tcW w:w="933" w:type="pct"/>
            <w:tcBorders>
              <w:top w:val="single" w:sz="4" w:space="0" w:color="auto"/>
            </w:tcBorders>
            <w:noWrap/>
            <w:hideMark/>
          </w:tcPr>
          <w:p w14:paraId="1711306A" w14:textId="77777777" w:rsidR="005B1647" w:rsidRPr="000F7999"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0F7999">
              <w:rPr>
                <w:bCs/>
              </w:rPr>
              <w:t>143 177</w:t>
            </w:r>
          </w:p>
        </w:tc>
        <w:tc>
          <w:tcPr>
            <w:tcW w:w="1046" w:type="pct"/>
            <w:tcBorders>
              <w:top w:val="single" w:sz="4" w:space="0" w:color="auto"/>
            </w:tcBorders>
            <w:noWrap/>
            <w:hideMark/>
          </w:tcPr>
          <w:p w14:paraId="097AFF8B" w14:textId="77777777" w:rsidR="005B1647" w:rsidRPr="000F7999"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0F7999">
              <w:rPr>
                <w:bCs/>
              </w:rPr>
              <w:t>140 582</w:t>
            </w:r>
          </w:p>
        </w:tc>
      </w:tr>
    </w:tbl>
    <w:p w14:paraId="2FCABB89" w14:textId="7C7B5BF2" w:rsidR="005B1647" w:rsidRDefault="005B1647" w:rsidP="005B1647">
      <w:pPr>
        <w:pStyle w:val="Brdtext"/>
      </w:pPr>
    </w:p>
    <w:p w14:paraId="6A49A1EE" w14:textId="77777777" w:rsidR="005B1647" w:rsidRDefault="005B1647" w:rsidP="005B1647">
      <w:pPr>
        <w:pStyle w:val="Brdtext"/>
      </w:pPr>
      <w:r>
        <w:t>Trafikverket redovisar investeringar i statliga väganläggningar. Anskaffningskostnad för mark för väganläggningsändamål ingår i redovisat värde för väganläggningar. Komponentavskrivning tillämpas för samtliga väganläggningar och avskrivningstiden är mellan 10 och 95 år.</w:t>
      </w:r>
    </w:p>
    <w:p w14:paraId="25D6178E" w14:textId="425F6AFE" w:rsidR="005B1647" w:rsidRDefault="005B1647" w:rsidP="005B1647">
      <w:pPr>
        <w:pStyle w:val="Brdtext"/>
      </w:pPr>
      <w:r>
        <w:lastRenderedPageBreak/>
        <w:t>Värdet av väganläggningar som färdigställdes under 2019 var 8 307 miljoner kronor (överfört från Pågående nyanläggningar).</w:t>
      </w:r>
    </w:p>
    <w:p w14:paraId="23835CB6" w14:textId="2152723D" w:rsidR="005B1647" w:rsidRDefault="005B1647" w:rsidP="005B1647">
      <w:pPr>
        <w:pStyle w:val="Brdtext"/>
      </w:pPr>
      <w:r>
        <w:t>Bland färdigställda projekt ingår t.ex. Riksväg 26/47 Månseryd-Mullsjö, E18 Norrtälje-Kapellskär och Förbifart Lidköping sträckan Lidköping-Källby.</w:t>
      </w:r>
    </w:p>
    <w:p w14:paraId="28A02620" w14:textId="6FCA6DFA" w:rsidR="005B1647" w:rsidRDefault="005B1647" w:rsidP="005B1647">
      <w:pPr>
        <w:pStyle w:val="Rubrik4utannumrering"/>
      </w:pPr>
      <w:r w:rsidRPr="000F7999">
        <w:t>Not 19 Statliga järnvägsanläggningar</w:t>
      </w:r>
    </w:p>
    <w:p w14:paraId="3729BD5A" w14:textId="20EBB94B" w:rsidR="005B1647" w:rsidRDefault="005B1647" w:rsidP="005B1647">
      <w:pPr>
        <w:pStyle w:val="TabellUnderrubrik"/>
      </w:pPr>
      <w:r>
        <w:t>Miljoner kronor</w:t>
      </w:r>
    </w:p>
    <w:tbl>
      <w:tblPr>
        <w:tblStyle w:val="RKBPTabell"/>
        <w:tblW w:w="5000" w:type="pct"/>
        <w:tblLook w:val="04E0" w:firstRow="1" w:lastRow="1" w:firstColumn="1" w:lastColumn="0" w:noHBand="0" w:noVBand="1"/>
      </w:tblPr>
      <w:tblGrid>
        <w:gridCol w:w="4191"/>
        <w:gridCol w:w="1531"/>
        <w:gridCol w:w="1648"/>
      </w:tblGrid>
      <w:tr w:rsidR="00155607" w14:paraId="250124F6" w14:textId="77777777" w:rsidTr="00155607">
        <w:trPr>
          <w:cnfStyle w:val="100000000000" w:firstRow="1" w:lastRow="0" w:firstColumn="0" w:lastColumn="0" w:oddVBand="0" w:evenVBand="0" w:oddHBand="0" w:evenHBand="0" w:firstRowFirstColumn="0" w:firstRowLastColumn="0" w:lastRowFirstColumn="0" w:lastRowLastColumn="0"/>
          <w:trHeight w:val="270"/>
          <w:tblHeader w:val="0"/>
        </w:trPr>
        <w:tc>
          <w:tcPr>
            <w:cnfStyle w:val="001000000000" w:firstRow="0" w:lastRow="0" w:firstColumn="1" w:lastColumn="0" w:oddVBand="0" w:evenVBand="0" w:oddHBand="0" w:evenHBand="0" w:firstRowFirstColumn="0" w:firstRowLastColumn="0" w:lastRowFirstColumn="0" w:lastRowLastColumn="0"/>
            <w:tcW w:w="2843"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05144161" w14:textId="77777777" w:rsidR="005B1647" w:rsidRPr="000F7999" w:rsidRDefault="005B1647" w:rsidP="005B1647">
            <w:pPr>
              <w:pStyle w:val="TabellHuvud"/>
              <w:keepNext/>
            </w:pPr>
            <w:r w:rsidRPr="000F7999">
              <w:t> </w:t>
            </w:r>
          </w:p>
        </w:tc>
        <w:tc>
          <w:tcPr>
            <w:tcW w:w="1039"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751CD8E3" w14:textId="77777777" w:rsidR="005B1647" w:rsidRPr="000F7999" w:rsidRDefault="005B1647" w:rsidP="005B1647">
            <w:pPr>
              <w:pStyle w:val="TabellHuvud"/>
              <w:keepNext/>
              <w:cnfStyle w:val="100000000000" w:firstRow="1" w:lastRow="0" w:firstColumn="0" w:lastColumn="0" w:oddVBand="0" w:evenVBand="0" w:oddHBand="0" w:evenHBand="0" w:firstRowFirstColumn="0" w:firstRowLastColumn="0" w:lastRowFirstColumn="0" w:lastRowLastColumn="0"/>
            </w:pPr>
            <w:r w:rsidRPr="000F7999">
              <w:t>2019</w:t>
            </w:r>
          </w:p>
        </w:tc>
        <w:tc>
          <w:tcPr>
            <w:tcW w:w="1118"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6EB97493" w14:textId="77777777" w:rsidR="005B1647" w:rsidRPr="000F7999" w:rsidRDefault="005B1647" w:rsidP="005B1647">
            <w:pPr>
              <w:pStyle w:val="TabellHuvud"/>
              <w:keepNext/>
              <w:cnfStyle w:val="100000000000" w:firstRow="1" w:lastRow="0" w:firstColumn="0" w:lastColumn="0" w:oddVBand="0" w:evenVBand="0" w:oddHBand="0" w:evenHBand="0" w:firstRowFirstColumn="0" w:firstRowLastColumn="0" w:lastRowFirstColumn="0" w:lastRowLastColumn="0"/>
            </w:pPr>
            <w:r w:rsidRPr="000F7999">
              <w:t>2018</w:t>
            </w:r>
          </w:p>
        </w:tc>
      </w:tr>
      <w:tr w:rsidR="00155607" w14:paraId="37F3BD58"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2843" w:type="pct"/>
            <w:tcBorders>
              <w:top w:val="single" w:sz="12" w:space="0" w:color="auto"/>
            </w:tcBorders>
            <w:noWrap/>
            <w:hideMark/>
          </w:tcPr>
          <w:p w14:paraId="0B64E1E5" w14:textId="77777777" w:rsidR="005B1647" w:rsidRPr="000F7999" w:rsidRDefault="005B1647" w:rsidP="005B1647">
            <w:pPr>
              <w:pStyle w:val="Tabell"/>
              <w:keepNext/>
            </w:pPr>
            <w:r w:rsidRPr="000F7999">
              <w:t>Ingående anskaffningsvärde</w:t>
            </w:r>
          </w:p>
        </w:tc>
        <w:tc>
          <w:tcPr>
            <w:tcW w:w="1039" w:type="pct"/>
            <w:tcBorders>
              <w:top w:val="single" w:sz="12" w:space="0" w:color="auto"/>
            </w:tcBorders>
            <w:noWrap/>
            <w:hideMark/>
          </w:tcPr>
          <w:p w14:paraId="383AB6CE" w14:textId="77777777" w:rsidR="005B1647" w:rsidRPr="000F7999"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0F7999">
              <w:t>240 946</w:t>
            </w:r>
          </w:p>
        </w:tc>
        <w:tc>
          <w:tcPr>
            <w:tcW w:w="1118" w:type="pct"/>
            <w:tcBorders>
              <w:top w:val="single" w:sz="12" w:space="0" w:color="auto"/>
            </w:tcBorders>
            <w:noWrap/>
            <w:hideMark/>
          </w:tcPr>
          <w:p w14:paraId="3F83C18C" w14:textId="77777777" w:rsidR="005B1647" w:rsidRPr="000F7999"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0F7999">
              <w:t>233 895</w:t>
            </w:r>
          </w:p>
        </w:tc>
      </w:tr>
      <w:tr w:rsidR="00155607" w14:paraId="1CB3B9DA"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2843" w:type="pct"/>
            <w:noWrap/>
            <w:hideMark/>
          </w:tcPr>
          <w:p w14:paraId="1C582E8B" w14:textId="77777777" w:rsidR="005B1647" w:rsidRPr="000F7999" w:rsidRDefault="005B1647" w:rsidP="005B1647">
            <w:pPr>
              <w:pStyle w:val="Tabell"/>
              <w:keepNext/>
            </w:pPr>
            <w:r w:rsidRPr="000F7999">
              <w:t>Årets anskaffning</w:t>
            </w:r>
          </w:p>
        </w:tc>
        <w:tc>
          <w:tcPr>
            <w:tcW w:w="1039" w:type="pct"/>
            <w:noWrap/>
            <w:hideMark/>
          </w:tcPr>
          <w:p w14:paraId="7DFE3BCC" w14:textId="77777777" w:rsidR="005B1647" w:rsidRPr="000F7999"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0F7999">
              <w:t>42</w:t>
            </w:r>
          </w:p>
        </w:tc>
        <w:tc>
          <w:tcPr>
            <w:tcW w:w="1118" w:type="pct"/>
            <w:noWrap/>
            <w:hideMark/>
          </w:tcPr>
          <w:p w14:paraId="1D48EEE2" w14:textId="77777777" w:rsidR="005B1647" w:rsidRPr="000F7999"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0F7999">
              <w:t>-172</w:t>
            </w:r>
          </w:p>
        </w:tc>
      </w:tr>
      <w:tr w:rsidR="00155607" w14:paraId="35EDB4B7"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2843" w:type="pct"/>
            <w:tcBorders>
              <w:bottom w:val="single" w:sz="4" w:space="0" w:color="auto"/>
            </w:tcBorders>
            <w:noWrap/>
            <w:hideMark/>
          </w:tcPr>
          <w:p w14:paraId="4D27C374" w14:textId="77777777" w:rsidR="005B1647" w:rsidRPr="000F7999" w:rsidRDefault="005B1647" w:rsidP="005B1647">
            <w:pPr>
              <w:pStyle w:val="Tabell"/>
              <w:keepNext/>
            </w:pPr>
            <w:r w:rsidRPr="000F7999">
              <w:t>Årets färdigställande från pågående investering</w:t>
            </w:r>
          </w:p>
        </w:tc>
        <w:tc>
          <w:tcPr>
            <w:tcW w:w="1039" w:type="pct"/>
            <w:tcBorders>
              <w:bottom w:val="single" w:sz="4" w:space="0" w:color="auto"/>
            </w:tcBorders>
            <w:noWrap/>
            <w:hideMark/>
          </w:tcPr>
          <w:p w14:paraId="09821A2D" w14:textId="77777777" w:rsidR="005B1647" w:rsidRPr="000F7999"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0F7999">
              <w:t>6 048</w:t>
            </w:r>
          </w:p>
        </w:tc>
        <w:tc>
          <w:tcPr>
            <w:tcW w:w="1118" w:type="pct"/>
            <w:tcBorders>
              <w:bottom w:val="single" w:sz="4" w:space="0" w:color="auto"/>
            </w:tcBorders>
            <w:noWrap/>
            <w:hideMark/>
          </w:tcPr>
          <w:p w14:paraId="5F32EC70" w14:textId="77777777" w:rsidR="005B1647" w:rsidRPr="000F7999"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0F7999">
              <w:t>7 229</w:t>
            </w:r>
          </w:p>
        </w:tc>
      </w:tr>
      <w:tr w:rsidR="00155607" w14:paraId="7B3AA61F"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2843" w:type="pct"/>
            <w:tcBorders>
              <w:top w:val="single" w:sz="4" w:space="0" w:color="auto"/>
              <w:bottom w:val="single" w:sz="4" w:space="0" w:color="auto"/>
            </w:tcBorders>
            <w:shd w:val="clear" w:color="auto" w:fill="auto"/>
            <w:noWrap/>
            <w:hideMark/>
          </w:tcPr>
          <w:p w14:paraId="4A0AC5F8" w14:textId="77777777" w:rsidR="005B1647" w:rsidRPr="000F7999" w:rsidRDefault="005B1647" w:rsidP="005B1647">
            <w:pPr>
              <w:pStyle w:val="Tabell"/>
              <w:keepNext/>
            </w:pPr>
            <w:r w:rsidRPr="000F7999">
              <w:t>Försäljning/utrangering</w:t>
            </w:r>
          </w:p>
        </w:tc>
        <w:tc>
          <w:tcPr>
            <w:tcW w:w="1039" w:type="pct"/>
            <w:tcBorders>
              <w:top w:val="single" w:sz="4" w:space="0" w:color="auto"/>
              <w:bottom w:val="single" w:sz="4" w:space="0" w:color="auto"/>
            </w:tcBorders>
            <w:shd w:val="clear" w:color="auto" w:fill="auto"/>
            <w:noWrap/>
            <w:hideMark/>
          </w:tcPr>
          <w:p w14:paraId="1A598E0B" w14:textId="77777777" w:rsidR="005B1647" w:rsidRPr="000F7999"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0F7999">
              <w:t>-9</w:t>
            </w:r>
          </w:p>
        </w:tc>
        <w:tc>
          <w:tcPr>
            <w:tcW w:w="1118" w:type="pct"/>
            <w:tcBorders>
              <w:top w:val="single" w:sz="4" w:space="0" w:color="auto"/>
              <w:bottom w:val="single" w:sz="4" w:space="0" w:color="auto"/>
            </w:tcBorders>
            <w:shd w:val="clear" w:color="auto" w:fill="auto"/>
            <w:noWrap/>
            <w:hideMark/>
          </w:tcPr>
          <w:p w14:paraId="78AAF264" w14:textId="77777777" w:rsidR="005B1647" w:rsidRPr="000F7999"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0F7999">
              <w:t>-6</w:t>
            </w:r>
          </w:p>
        </w:tc>
      </w:tr>
      <w:tr w:rsidR="00155607" w14:paraId="1403E4B5"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2843" w:type="pct"/>
            <w:tcBorders>
              <w:top w:val="single" w:sz="4" w:space="0" w:color="auto"/>
              <w:bottom w:val="single" w:sz="4" w:space="0" w:color="auto"/>
            </w:tcBorders>
            <w:shd w:val="clear" w:color="auto" w:fill="auto"/>
            <w:noWrap/>
            <w:hideMark/>
          </w:tcPr>
          <w:p w14:paraId="1BD809B1" w14:textId="77777777" w:rsidR="005B1647" w:rsidRPr="000F7999" w:rsidRDefault="005B1647" w:rsidP="005B1647">
            <w:pPr>
              <w:pStyle w:val="Tabell"/>
              <w:keepNext/>
              <w:rPr>
                <w:b/>
                <w:bCs/>
              </w:rPr>
            </w:pPr>
            <w:r w:rsidRPr="000F7999">
              <w:rPr>
                <w:b/>
                <w:bCs/>
              </w:rPr>
              <w:t>Utgående ackumulerat anskaffningsvärde</w:t>
            </w:r>
          </w:p>
        </w:tc>
        <w:tc>
          <w:tcPr>
            <w:tcW w:w="1039" w:type="pct"/>
            <w:tcBorders>
              <w:top w:val="single" w:sz="4" w:space="0" w:color="auto"/>
              <w:bottom w:val="single" w:sz="4" w:space="0" w:color="auto"/>
            </w:tcBorders>
            <w:shd w:val="clear" w:color="auto" w:fill="auto"/>
            <w:noWrap/>
            <w:hideMark/>
          </w:tcPr>
          <w:p w14:paraId="49F888BE" w14:textId="77777777" w:rsidR="005B1647" w:rsidRPr="000F7999" w:rsidRDefault="005B1647" w:rsidP="005B1647">
            <w:pPr>
              <w:pStyle w:val="Tabell"/>
              <w:keepNext/>
              <w:cnfStyle w:val="000000000000" w:firstRow="0" w:lastRow="0" w:firstColumn="0" w:lastColumn="0" w:oddVBand="0" w:evenVBand="0" w:oddHBand="0" w:evenHBand="0" w:firstRowFirstColumn="0" w:firstRowLastColumn="0" w:lastRowFirstColumn="0" w:lastRowLastColumn="0"/>
              <w:rPr>
                <w:b/>
                <w:bCs/>
              </w:rPr>
            </w:pPr>
            <w:r w:rsidRPr="000F7999">
              <w:rPr>
                <w:b/>
                <w:bCs/>
              </w:rPr>
              <w:t>247 027</w:t>
            </w:r>
          </w:p>
        </w:tc>
        <w:tc>
          <w:tcPr>
            <w:tcW w:w="1118" w:type="pct"/>
            <w:tcBorders>
              <w:top w:val="single" w:sz="4" w:space="0" w:color="auto"/>
              <w:bottom w:val="single" w:sz="4" w:space="0" w:color="auto"/>
            </w:tcBorders>
            <w:shd w:val="clear" w:color="auto" w:fill="auto"/>
            <w:noWrap/>
            <w:hideMark/>
          </w:tcPr>
          <w:p w14:paraId="5EA2B8C3" w14:textId="77777777" w:rsidR="005B1647" w:rsidRPr="000F7999" w:rsidRDefault="005B1647" w:rsidP="005B1647">
            <w:pPr>
              <w:pStyle w:val="Tabell"/>
              <w:keepNext/>
              <w:cnfStyle w:val="000000000000" w:firstRow="0" w:lastRow="0" w:firstColumn="0" w:lastColumn="0" w:oddVBand="0" w:evenVBand="0" w:oddHBand="0" w:evenHBand="0" w:firstRowFirstColumn="0" w:firstRowLastColumn="0" w:lastRowFirstColumn="0" w:lastRowLastColumn="0"/>
              <w:rPr>
                <w:b/>
                <w:bCs/>
              </w:rPr>
            </w:pPr>
            <w:r w:rsidRPr="000F7999">
              <w:rPr>
                <w:b/>
                <w:bCs/>
              </w:rPr>
              <w:t>240 946</w:t>
            </w:r>
          </w:p>
        </w:tc>
      </w:tr>
      <w:tr w:rsidR="00155607" w14:paraId="7469A787"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2843" w:type="pct"/>
            <w:tcBorders>
              <w:top w:val="single" w:sz="4" w:space="0" w:color="auto"/>
              <w:bottom w:val="single" w:sz="4" w:space="0" w:color="auto"/>
            </w:tcBorders>
            <w:shd w:val="clear" w:color="auto" w:fill="auto"/>
            <w:noWrap/>
            <w:hideMark/>
          </w:tcPr>
          <w:p w14:paraId="5C16D380" w14:textId="77777777" w:rsidR="005B1647" w:rsidRPr="000F7999" w:rsidRDefault="005B1647" w:rsidP="005B1647">
            <w:pPr>
              <w:pStyle w:val="Tabell"/>
              <w:keepNext/>
            </w:pPr>
            <w:r w:rsidRPr="000F7999">
              <w:t>Ingående avskrivningar</w:t>
            </w:r>
          </w:p>
        </w:tc>
        <w:tc>
          <w:tcPr>
            <w:tcW w:w="1039" w:type="pct"/>
            <w:tcBorders>
              <w:top w:val="single" w:sz="4" w:space="0" w:color="auto"/>
              <w:bottom w:val="single" w:sz="4" w:space="0" w:color="auto"/>
            </w:tcBorders>
            <w:shd w:val="clear" w:color="auto" w:fill="auto"/>
            <w:noWrap/>
            <w:hideMark/>
          </w:tcPr>
          <w:p w14:paraId="72BCCAAF" w14:textId="77777777" w:rsidR="005B1647" w:rsidRPr="000F7999"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0F7999">
              <w:t>-72 589</w:t>
            </w:r>
          </w:p>
        </w:tc>
        <w:tc>
          <w:tcPr>
            <w:tcW w:w="1118" w:type="pct"/>
            <w:tcBorders>
              <w:top w:val="single" w:sz="4" w:space="0" w:color="auto"/>
              <w:bottom w:val="single" w:sz="4" w:space="0" w:color="auto"/>
            </w:tcBorders>
            <w:shd w:val="clear" w:color="auto" w:fill="auto"/>
            <w:noWrap/>
            <w:hideMark/>
          </w:tcPr>
          <w:p w14:paraId="4FB89F13" w14:textId="77777777" w:rsidR="005B1647" w:rsidRPr="000F7999"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0F7999">
              <w:t>-67 523</w:t>
            </w:r>
          </w:p>
        </w:tc>
      </w:tr>
      <w:tr w:rsidR="00155607" w14:paraId="144CD397"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2843" w:type="pct"/>
            <w:tcBorders>
              <w:top w:val="single" w:sz="4" w:space="0" w:color="auto"/>
              <w:bottom w:val="single" w:sz="4" w:space="0" w:color="auto"/>
            </w:tcBorders>
            <w:shd w:val="clear" w:color="auto" w:fill="auto"/>
            <w:noWrap/>
            <w:hideMark/>
          </w:tcPr>
          <w:p w14:paraId="495EDA2E" w14:textId="77777777" w:rsidR="005B1647" w:rsidRPr="000F7999" w:rsidRDefault="005B1647" w:rsidP="005B1647">
            <w:pPr>
              <w:pStyle w:val="Tabell"/>
              <w:keepNext/>
            </w:pPr>
            <w:r w:rsidRPr="000F7999">
              <w:t xml:space="preserve">Årets avskrivningar </w:t>
            </w:r>
          </w:p>
        </w:tc>
        <w:tc>
          <w:tcPr>
            <w:tcW w:w="1039" w:type="pct"/>
            <w:tcBorders>
              <w:top w:val="single" w:sz="4" w:space="0" w:color="auto"/>
              <w:bottom w:val="single" w:sz="4" w:space="0" w:color="auto"/>
            </w:tcBorders>
            <w:shd w:val="clear" w:color="auto" w:fill="auto"/>
            <w:noWrap/>
            <w:hideMark/>
          </w:tcPr>
          <w:p w14:paraId="56E4F173" w14:textId="77777777" w:rsidR="005B1647" w:rsidRPr="000F7999"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0F7999">
              <w:t>-5 200</w:t>
            </w:r>
          </w:p>
        </w:tc>
        <w:tc>
          <w:tcPr>
            <w:tcW w:w="1118" w:type="pct"/>
            <w:tcBorders>
              <w:top w:val="single" w:sz="4" w:space="0" w:color="auto"/>
              <w:bottom w:val="single" w:sz="4" w:space="0" w:color="auto"/>
            </w:tcBorders>
            <w:shd w:val="clear" w:color="auto" w:fill="auto"/>
            <w:noWrap/>
            <w:hideMark/>
          </w:tcPr>
          <w:p w14:paraId="280FA158" w14:textId="77777777" w:rsidR="005B1647" w:rsidRPr="000F7999"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0F7999">
              <w:t>-5 066</w:t>
            </w:r>
          </w:p>
        </w:tc>
      </w:tr>
      <w:tr w:rsidR="00155607" w14:paraId="625E10E9"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2843" w:type="pct"/>
            <w:tcBorders>
              <w:top w:val="single" w:sz="4" w:space="0" w:color="auto"/>
              <w:bottom w:val="single" w:sz="4" w:space="0" w:color="auto"/>
            </w:tcBorders>
            <w:shd w:val="clear" w:color="auto" w:fill="auto"/>
            <w:noWrap/>
            <w:hideMark/>
          </w:tcPr>
          <w:p w14:paraId="6C5ED8C9" w14:textId="77777777" w:rsidR="005B1647" w:rsidRPr="000F7999" w:rsidRDefault="005B1647" w:rsidP="005B1647">
            <w:pPr>
              <w:pStyle w:val="Tabell"/>
              <w:keepNext/>
            </w:pPr>
            <w:r w:rsidRPr="000F7999">
              <w:t>Försäljning/utrangering</w:t>
            </w:r>
          </w:p>
        </w:tc>
        <w:tc>
          <w:tcPr>
            <w:tcW w:w="1039" w:type="pct"/>
            <w:tcBorders>
              <w:top w:val="single" w:sz="4" w:space="0" w:color="auto"/>
              <w:bottom w:val="single" w:sz="4" w:space="0" w:color="auto"/>
            </w:tcBorders>
            <w:shd w:val="clear" w:color="auto" w:fill="auto"/>
            <w:noWrap/>
            <w:hideMark/>
          </w:tcPr>
          <w:p w14:paraId="0DAF853E" w14:textId="77777777" w:rsidR="005B1647" w:rsidRPr="000F7999"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0F7999">
              <w:t>-</w:t>
            </w:r>
          </w:p>
        </w:tc>
        <w:tc>
          <w:tcPr>
            <w:tcW w:w="1118" w:type="pct"/>
            <w:tcBorders>
              <w:top w:val="single" w:sz="4" w:space="0" w:color="auto"/>
              <w:bottom w:val="single" w:sz="4" w:space="0" w:color="auto"/>
            </w:tcBorders>
            <w:shd w:val="clear" w:color="auto" w:fill="auto"/>
            <w:noWrap/>
            <w:hideMark/>
          </w:tcPr>
          <w:p w14:paraId="2197567F" w14:textId="77777777" w:rsidR="005B1647" w:rsidRPr="000F7999"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0F7999">
              <w:t>-</w:t>
            </w:r>
          </w:p>
        </w:tc>
      </w:tr>
      <w:tr w:rsidR="00155607" w14:paraId="4DBB984E"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2843" w:type="pct"/>
            <w:tcBorders>
              <w:top w:val="single" w:sz="4" w:space="0" w:color="auto"/>
              <w:bottom w:val="single" w:sz="4" w:space="0" w:color="auto"/>
            </w:tcBorders>
            <w:shd w:val="clear" w:color="auto" w:fill="auto"/>
            <w:noWrap/>
            <w:hideMark/>
          </w:tcPr>
          <w:p w14:paraId="6F75F0F0" w14:textId="77777777" w:rsidR="005B1647" w:rsidRPr="000F7999" w:rsidRDefault="005B1647" w:rsidP="005B1647">
            <w:pPr>
              <w:pStyle w:val="Tabell"/>
              <w:keepNext/>
              <w:rPr>
                <w:b/>
                <w:bCs/>
              </w:rPr>
            </w:pPr>
            <w:r w:rsidRPr="000F7999">
              <w:rPr>
                <w:b/>
                <w:bCs/>
              </w:rPr>
              <w:t>Utgående ackumulerade avskrivningar</w:t>
            </w:r>
          </w:p>
        </w:tc>
        <w:tc>
          <w:tcPr>
            <w:tcW w:w="1039" w:type="pct"/>
            <w:tcBorders>
              <w:top w:val="single" w:sz="4" w:space="0" w:color="auto"/>
              <w:bottom w:val="single" w:sz="4" w:space="0" w:color="auto"/>
            </w:tcBorders>
            <w:shd w:val="clear" w:color="auto" w:fill="auto"/>
            <w:noWrap/>
            <w:hideMark/>
          </w:tcPr>
          <w:p w14:paraId="1AA91AE1" w14:textId="77777777" w:rsidR="005B1647" w:rsidRPr="000F7999" w:rsidRDefault="005B1647" w:rsidP="005B1647">
            <w:pPr>
              <w:pStyle w:val="Tabell"/>
              <w:keepNext/>
              <w:cnfStyle w:val="000000000000" w:firstRow="0" w:lastRow="0" w:firstColumn="0" w:lastColumn="0" w:oddVBand="0" w:evenVBand="0" w:oddHBand="0" w:evenHBand="0" w:firstRowFirstColumn="0" w:firstRowLastColumn="0" w:lastRowFirstColumn="0" w:lastRowLastColumn="0"/>
              <w:rPr>
                <w:b/>
                <w:bCs/>
              </w:rPr>
            </w:pPr>
            <w:r w:rsidRPr="000F7999">
              <w:rPr>
                <w:b/>
                <w:bCs/>
              </w:rPr>
              <w:t>-77 789</w:t>
            </w:r>
          </w:p>
        </w:tc>
        <w:tc>
          <w:tcPr>
            <w:tcW w:w="1118" w:type="pct"/>
            <w:tcBorders>
              <w:top w:val="single" w:sz="4" w:space="0" w:color="auto"/>
              <w:bottom w:val="single" w:sz="4" w:space="0" w:color="auto"/>
            </w:tcBorders>
            <w:shd w:val="clear" w:color="auto" w:fill="auto"/>
            <w:noWrap/>
            <w:hideMark/>
          </w:tcPr>
          <w:p w14:paraId="6478EE98" w14:textId="77777777" w:rsidR="005B1647" w:rsidRPr="000F7999" w:rsidRDefault="005B1647" w:rsidP="005B1647">
            <w:pPr>
              <w:pStyle w:val="Tabell"/>
              <w:keepNext/>
              <w:cnfStyle w:val="000000000000" w:firstRow="0" w:lastRow="0" w:firstColumn="0" w:lastColumn="0" w:oddVBand="0" w:evenVBand="0" w:oddHBand="0" w:evenHBand="0" w:firstRowFirstColumn="0" w:firstRowLastColumn="0" w:lastRowFirstColumn="0" w:lastRowLastColumn="0"/>
              <w:rPr>
                <w:b/>
                <w:bCs/>
              </w:rPr>
            </w:pPr>
            <w:r w:rsidRPr="000F7999">
              <w:rPr>
                <w:b/>
                <w:bCs/>
              </w:rPr>
              <w:t>-72 589</w:t>
            </w:r>
          </w:p>
        </w:tc>
      </w:tr>
      <w:tr w:rsidR="00155607" w14:paraId="30CEC420" w14:textId="77777777" w:rsidTr="00155607">
        <w:trPr>
          <w:cnfStyle w:val="010000000000" w:firstRow="0" w:lastRow="1" w:firstColumn="0" w:lastColumn="0" w:oddVBand="0" w:evenVBand="0" w:oddHBand="0" w:evenHBand="0" w:firstRowFirstColumn="0" w:firstRowLastColumn="0" w:lastRowFirstColumn="0" w:lastRowLastColumn="0"/>
          <w:trHeight w:val="270"/>
        </w:trPr>
        <w:tc>
          <w:tcPr>
            <w:cnfStyle w:val="001000000000" w:firstRow="0" w:lastRow="0" w:firstColumn="1" w:lastColumn="0" w:oddVBand="0" w:evenVBand="0" w:oddHBand="0" w:evenHBand="0" w:firstRowFirstColumn="0" w:firstRowLastColumn="0" w:lastRowFirstColumn="0" w:lastRowLastColumn="0"/>
            <w:tcW w:w="2843" w:type="pct"/>
            <w:tcBorders>
              <w:top w:val="single" w:sz="4" w:space="0" w:color="auto"/>
            </w:tcBorders>
            <w:noWrap/>
            <w:hideMark/>
          </w:tcPr>
          <w:p w14:paraId="7F30EEBE" w14:textId="77777777" w:rsidR="005B1647" w:rsidRPr="000F7999" w:rsidRDefault="005B1647" w:rsidP="005B1647">
            <w:pPr>
              <w:pStyle w:val="Tabell"/>
              <w:keepNext/>
            </w:pPr>
            <w:r w:rsidRPr="000F7999">
              <w:t>Summa</w:t>
            </w:r>
          </w:p>
        </w:tc>
        <w:tc>
          <w:tcPr>
            <w:tcW w:w="1039" w:type="pct"/>
            <w:tcBorders>
              <w:top w:val="single" w:sz="4" w:space="0" w:color="auto"/>
            </w:tcBorders>
            <w:noWrap/>
            <w:hideMark/>
          </w:tcPr>
          <w:p w14:paraId="1343FE84" w14:textId="77777777" w:rsidR="005B1647" w:rsidRPr="000F7999" w:rsidRDefault="005B1647" w:rsidP="005B1647">
            <w:pPr>
              <w:pStyle w:val="Tabell"/>
              <w:keepNext/>
              <w:cnfStyle w:val="010000000000" w:firstRow="0" w:lastRow="1" w:firstColumn="0" w:lastColumn="0" w:oddVBand="0" w:evenVBand="0" w:oddHBand="0" w:evenHBand="0" w:firstRowFirstColumn="0" w:firstRowLastColumn="0" w:lastRowFirstColumn="0" w:lastRowLastColumn="0"/>
              <w:rPr>
                <w:bCs/>
              </w:rPr>
            </w:pPr>
            <w:r w:rsidRPr="000F7999">
              <w:rPr>
                <w:bCs/>
              </w:rPr>
              <w:t>169 238</w:t>
            </w:r>
          </w:p>
        </w:tc>
        <w:tc>
          <w:tcPr>
            <w:tcW w:w="1118" w:type="pct"/>
            <w:tcBorders>
              <w:top w:val="single" w:sz="4" w:space="0" w:color="auto"/>
            </w:tcBorders>
            <w:noWrap/>
            <w:hideMark/>
          </w:tcPr>
          <w:p w14:paraId="3287BB70" w14:textId="77777777" w:rsidR="005B1647" w:rsidRPr="000F7999" w:rsidRDefault="005B1647" w:rsidP="005B1647">
            <w:pPr>
              <w:pStyle w:val="Tabell"/>
              <w:keepNext/>
              <w:cnfStyle w:val="010000000000" w:firstRow="0" w:lastRow="1" w:firstColumn="0" w:lastColumn="0" w:oddVBand="0" w:evenVBand="0" w:oddHBand="0" w:evenHBand="0" w:firstRowFirstColumn="0" w:firstRowLastColumn="0" w:lastRowFirstColumn="0" w:lastRowLastColumn="0"/>
              <w:rPr>
                <w:bCs/>
              </w:rPr>
            </w:pPr>
            <w:r w:rsidRPr="000F7999">
              <w:rPr>
                <w:bCs/>
              </w:rPr>
              <w:t>168 357</w:t>
            </w:r>
          </w:p>
        </w:tc>
      </w:tr>
    </w:tbl>
    <w:p w14:paraId="55E6FBBB" w14:textId="17AF11A3" w:rsidR="005B1647" w:rsidRDefault="005B1647" w:rsidP="005B1647">
      <w:pPr>
        <w:pStyle w:val="Brdtext"/>
      </w:pPr>
    </w:p>
    <w:p w14:paraId="168176D4" w14:textId="52A9B477" w:rsidR="005B1647" w:rsidRDefault="005B1647" w:rsidP="005B1647">
      <w:pPr>
        <w:pStyle w:val="Brdtext"/>
      </w:pPr>
      <w:r>
        <w:t>Trafikverket redovisar investeringar i järnvägsanläggningar. Anskaffningskostnad för mark för järnvägsändamål ingår i redovisat värde. Trafikverket tillämpar differentie</w:t>
      </w:r>
      <w:r>
        <w:softHyphen/>
        <w:t>rade avskrivningstider, mellan 25 och 110 år, på samtliga järnvägsanläggningar.</w:t>
      </w:r>
    </w:p>
    <w:p w14:paraId="32444F44" w14:textId="74F2D499" w:rsidR="005B1647" w:rsidRDefault="005B1647" w:rsidP="005B1647">
      <w:pPr>
        <w:pStyle w:val="Brdtext"/>
      </w:pPr>
      <w:r>
        <w:t>Värdet av järnvägsanläggningar som färdigställdes under 2019 var 6 048 miljoner kronor (överfört från Pågående nyanläggningar). I objekt som färdigställts under 2019 ingår bl.a. Hallsberg-Degerön, sträckan Stenkumla-Dunsjö, ytterligare plattformsspår spår 0 i Flemingsberg och kontaktledningsupprustning Hässleholm-Lund.</w:t>
      </w:r>
    </w:p>
    <w:p w14:paraId="02960721" w14:textId="21E17A24" w:rsidR="005B1647" w:rsidRDefault="005B1647" w:rsidP="005B1647">
      <w:pPr>
        <w:pStyle w:val="Rubrik4utannumrering"/>
      </w:pPr>
      <w:r w:rsidRPr="005D3DF2">
        <w:t>Not 20 Byggnader, mark och annan fast egendom</w:t>
      </w:r>
    </w:p>
    <w:p w14:paraId="3B1AB9D6" w14:textId="680173C0" w:rsidR="005B1647" w:rsidRDefault="005B1647" w:rsidP="005B1647">
      <w:pPr>
        <w:pStyle w:val="TabellUnderrubrik"/>
      </w:pPr>
      <w:r w:rsidRPr="005D3DF2">
        <w:t>Miljoner kronor</w:t>
      </w:r>
    </w:p>
    <w:tbl>
      <w:tblPr>
        <w:tblStyle w:val="RKBPTabell"/>
        <w:tblW w:w="5000" w:type="pct"/>
        <w:tblLook w:val="04E0" w:firstRow="1" w:lastRow="1" w:firstColumn="1" w:lastColumn="0" w:noHBand="0" w:noVBand="1"/>
      </w:tblPr>
      <w:tblGrid>
        <w:gridCol w:w="4585"/>
        <w:gridCol w:w="1128"/>
        <w:gridCol w:w="1657"/>
      </w:tblGrid>
      <w:tr w:rsidR="00155607" w14:paraId="0746C6A9" w14:textId="77777777" w:rsidTr="00155607">
        <w:trPr>
          <w:cnfStyle w:val="100000000000" w:firstRow="1" w:lastRow="0" w:firstColumn="0" w:lastColumn="0" w:oddVBand="0" w:evenVBand="0" w:oddHBand="0" w:evenHBand="0" w:firstRowFirstColumn="0" w:firstRowLastColumn="0" w:lastRowFirstColumn="0" w:lastRowLastColumn="0"/>
          <w:trHeight w:val="255"/>
          <w:tblHeader w:val="0"/>
        </w:trPr>
        <w:tc>
          <w:tcPr>
            <w:cnfStyle w:val="001000000000" w:firstRow="0" w:lastRow="0" w:firstColumn="1" w:lastColumn="0" w:oddVBand="0" w:evenVBand="0" w:oddHBand="0" w:evenHBand="0" w:firstRowFirstColumn="0" w:firstRowLastColumn="0" w:lastRowFirstColumn="0" w:lastRowLastColumn="0"/>
            <w:tcW w:w="3111"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1F750432" w14:textId="1C8CA33C" w:rsidR="005B1647" w:rsidRPr="005D3DF2" w:rsidRDefault="005B1647" w:rsidP="005B1647">
            <w:pPr>
              <w:pStyle w:val="TabellHuvud"/>
            </w:pPr>
          </w:p>
        </w:tc>
        <w:tc>
          <w:tcPr>
            <w:tcW w:w="765"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672EBA78" w14:textId="77777777" w:rsidR="005B1647" w:rsidRPr="005D3DF2"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5D3DF2">
              <w:t>2019</w:t>
            </w:r>
          </w:p>
        </w:tc>
        <w:tc>
          <w:tcPr>
            <w:tcW w:w="1124"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06B4724D" w14:textId="77777777" w:rsidR="005B1647" w:rsidRPr="005D3DF2"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5D3DF2">
              <w:t>2018</w:t>
            </w:r>
          </w:p>
        </w:tc>
      </w:tr>
      <w:tr w:rsidR="00155607" w14:paraId="413FFC5D"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111" w:type="pct"/>
            <w:tcBorders>
              <w:top w:val="single" w:sz="12" w:space="0" w:color="auto"/>
            </w:tcBorders>
            <w:noWrap/>
            <w:hideMark/>
          </w:tcPr>
          <w:p w14:paraId="1689B02D" w14:textId="77777777" w:rsidR="005B1647" w:rsidRPr="005D3DF2" w:rsidRDefault="005B1647" w:rsidP="005B1647">
            <w:pPr>
              <w:pStyle w:val="Tabell"/>
            </w:pPr>
            <w:r w:rsidRPr="005D3DF2">
              <w:t>Ingående ackumulerade anskaffningsvärden</w:t>
            </w:r>
          </w:p>
        </w:tc>
        <w:tc>
          <w:tcPr>
            <w:tcW w:w="765" w:type="pct"/>
            <w:tcBorders>
              <w:top w:val="single" w:sz="12" w:space="0" w:color="auto"/>
            </w:tcBorders>
            <w:noWrap/>
            <w:hideMark/>
          </w:tcPr>
          <w:p w14:paraId="3B38662B" w14:textId="77777777" w:rsidR="005B1647" w:rsidRPr="005D3DF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D3DF2">
              <w:t>72 543</w:t>
            </w:r>
          </w:p>
        </w:tc>
        <w:tc>
          <w:tcPr>
            <w:tcW w:w="1124" w:type="pct"/>
            <w:tcBorders>
              <w:top w:val="single" w:sz="12" w:space="0" w:color="auto"/>
            </w:tcBorders>
            <w:noWrap/>
            <w:hideMark/>
          </w:tcPr>
          <w:p w14:paraId="7DB465D2" w14:textId="77777777" w:rsidR="005B1647" w:rsidRPr="005D3DF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D3DF2">
              <w:t>67 571</w:t>
            </w:r>
          </w:p>
        </w:tc>
      </w:tr>
      <w:tr w:rsidR="00155607" w14:paraId="4EC153C0"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111" w:type="pct"/>
            <w:noWrap/>
            <w:hideMark/>
          </w:tcPr>
          <w:p w14:paraId="4EE7288E" w14:textId="77777777" w:rsidR="005B1647" w:rsidRPr="005D3DF2" w:rsidRDefault="005B1647" w:rsidP="005B1647">
            <w:pPr>
              <w:pStyle w:val="Tabell"/>
            </w:pPr>
            <w:r w:rsidRPr="005D3DF2">
              <w:t>Årets investeringar, anskaffningsutgifter</w:t>
            </w:r>
          </w:p>
        </w:tc>
        <w:tc>
          <w:tcPr>
            <w:tcW w:w="765" w:type="pct"/>
            <w:noWrap/>
            <w:hideMark/>
          </w:tcPr>
          <w:p w14:paraId="150BBC3C" w14:textId="77777777" w:rsidR="005B1647" w:rsidRPr="005D3DF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D3DF2">
              <w:t>1 918</w:t>
            </w:r>
          </w:p>
        </w:tc>
        <w:tc>
          <w:tcPr>
            <w:tcW w:w="1124" w:type="pct"/>
            <w:noWrap/>
            <w:hideMark/>
          </w:tcPr>
          <w:p w14:paraId="7E410BCE" w14:textId="77777777" w:rsidR="005B1647" w:rsidRPr="005D3DF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D3DF2">
              <w:t>1 308</w:t>
            </w:r>
          </w:p>
        </w:tc>
      </w:tr>
      <w:tr w:rsidR="00155607" w14:paraId="69B6D007"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111" w:type="pct"/>
            <w:noWrap/>
            <w:hideMark/>
          </w:tcPr>
          <w:p w14:paraId="586E559F" w14:textId="77777777" w:rsidR="005B1647" w:rsidRPr="005D3DF2" w:rsidRDefault="005B1647" w:rsidP="005B1647">
            <w:pPr>
              <w:pStyle w:val="Tabell"/>
            </w:pPr>
            <w:r w:rsidRPr="005D3DF2">
              <w:t>Årets investeringar, egen utveckling</w:t>
            </w:r>
          </w:p>
        </w:tc>
        <w:tc>
          <w:tcPr>
            <w:tcW w:w="765" w:type="pct"/>
            <w:noWrap/>
            <w:hideMark/>
          </w:tcPr>
          <w:p w14:paraId="1BD7A54E" w14:textId="77777777" w:rsidR="005B1647" w:rsidRPr="005D3DF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D3DF2">
              <w:t>2</w:t>
            </w:r>
          </w:p>
        </w:tc>
        <w:tc>
          <w:tcPr>
            <w:tcW w:w="1124" w:type="pct"/>
            <w:noWrap/>
            <w:hideMark/>
          </w:tcPr>
          <w:p w14:paraId="3AED746F" w14:textId="77777777" w:rsidR="005B1647" w:rsidRPr="005D3DF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D3DF2">
              <w:t>3</w:t>
            </w:r>
          </w:p>
        </w:tc>
      </w:tr>
      <w:tr w:rsidR="00155607" w14:paraId="2557903C"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111" w:type="pct"/>
            <w:tcBorders>
              <w:bottom w:val="single" w:sz="4" w:space="0" w:color="auto"/>
            </w:tcBorders>
            <w:noWrap/>
            <w:hideMark/>
          </w:tcPr>
          <w:p w14:paraId="710C420B" w14:textId="77777777" w:rsidR="005B1647" w:rsidRPr="005D3DF2" w:rsidRDefault="005B1647" w:rsidP="005B1647">
            <w:pPr>
              <w:pStyle w:val="Tabell"/>
            </w:pPr>
            <w:r w:rsidRPr="005D3DF2">
              <w:t xml:space="preserve">Färdigställande av pågående nyanläggningar </w:t>
            </w:r>
          </w:p>
        </w:tc>
        <w:tc>
          <w:tcPr>
            <w:tcW w:w="765" w:type="pct"/>
            <w:tcBorders>
              <w:bottom w:val="single" w:sz="4" w:space="0" w:color="auto"/>
            </w:tcBorders>
            <w:noWrap/>
            <w:hideMark/>
          </w:tcPr>
          <w:p w14:paraId="7E4E993A" w14:textId="77777777" w:rsidR="005B1647" w:rsidRPr="005D3DF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D3DF2">
              <w:t>2 016</w:t>
            </w:r>
          </w:p>
        </w:tc>
        <w:tc>
          <w:tcPr>
            <w:tcW w:w="1124" w:type="pct"/>
            <w:tcBorders>
              <w:bottom w:val="single" w:sz="4" w:space="0" w:color="auto"/>
            </w:tcBorders>
            <w:noWrap/>
            <w:hideMark/>
          </w:tcPr>
          <w:p w14:paraId="28594261" w14:textId="77777777" w:rsidR="005B1647" w:rsidRPr="005D3DF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D3DF2">
              <w:t>3 782</w:t>
            </w:r>
          </w:p>
        </w:tc>
      </w:tr>
      <w:tr w:rsidR="00155607" w14:paraId="2B4512A8"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111" w:type="pct"/>
            <w:tcBorders>
              <w:top w:val="single" w:sz="4" w:space="0" w:color="auto"/>
              <w:bottom w:val="single" w:sz="4" w:space="0" w:color="auto"/>
            </w:tcBorders>
            <w:shd w:val="clear" w:color="auto" w:fill="auto"/>
            <w:noWrap/>
            <w:hideMark/>
          </w:tcPr>
          <w:p w14:paraId="52BDC564" w14:textId="77777777" w:rsidR="005B1647" w:rsidRPr="005D3DF2" w:rsidRDefault="005B1647" w:rsidP="005B1647">
            <w:pPr>
              <w:pStyle w:val="Tabell"/>
            </w:pPr>
            <w:r w:rsidRPr="005D3DF2">
              <w:t>Försäljning/utrangering</w:t>
            </w:r>
          </w:p>
        </w:tc>
        <w:tc>
          <w:tcPr>
            <w:tcW w:w="765" w:type="pct"/>
            <w:tcBorders>
              <w:top w:val="single" w:sz="4" w:space="0" w:color="auto"/>
              <w:bottom w:val="single" w:sz="4" w:space="0" w:color="auto"/>
            </w:tcBorders>
            <w:shd w:val="clear" w:color="auto" w:fill="auto"/>
            <w:noWrap/>
            <w:hideMark/>
          </w:tcPr>
          <w:p w14:paraId="554A6A51" w14:textId="77777777" w:rsidR="005B1647" w:rsidRPr="005D3DF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D3DF2">
              <w:t>-149</w:t>
            </w:r>
          </w:p>
        </w:tc>
        <w:tc>
          <w:tcPr>
            <w:tcW w:w="1124" w:type="pct"/>
            <w:tcBorders>
              <w:top w:val="single" w:sz="4" w:space="0" w:color="auto"/>
              <w:bottom w:val="single" w:sz="4" w:space="0" w:color="auto"/>
            </w:tcBorders>
            <w:shd w:val="clear" w:color="auto" w:fill="auto"/>
            <w:noWrap/>
            <w:hideMark/>
          </w:tcPr>
          <w:p w14:paraId="22DD7FDE" w14:textId="77777777" w:rsidR="005B1647" w:rsidRPr="005D3DF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D3DF2">
              <w:t>-122</w:t>
            </w:r>
          </w:p>
        </w:tc>
      </w:tr>
      <w:tr w:rsidR="00155607" w14:paraId="13E98E1A"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111" w:type="pct"/>
            <w:tcBorders>
              <w:top w:val="single" w:sz="4" w:space="0" w:color="auto"/>
              <w:bottom w:val="single" w:sz="4" w:space="0" w:color="auto"/>
            </w:tcBorders>
            <w:shd w:val="clear" w:color="auto" w:fill="auto"/>
            <w:noWrap/>
            <w:hideMark/>
          </w:tcPr>
          <w:p w14:paraId="76A1FC63" w14:textId="77777777" w:rsidR="005B1647" w:rsidRPr="005D3DF2" w:rsidRDefault="005B1647" w:rsidP="005B1647">
            <w:pPr>
              <w:pStyle w:val="Tabell"/>
              <w:rPr>
                <w:b/>
                <w:bCs/>
              </w:rPr>
            </w:pPr>
            <w:r w:rsidRPr="005D3DF2">
              <w:rPr>
                <w:b/>
                <w:bCs/>
              </w:rPr>
              <w:t>Utgående ackumulerade anskaffningsvärden</w:t>
            </w:r>
          </w:p>
        </w:tc>
        <w:tc>
          <w:tcPr>
            <w:tcW w:w="765" w:type="pct"/>
            <w:tcBorders>
              <w:top w:val="single" w:sz="4" w:space="0" w:color="auto"/>
              <w:bottom w:val="single" w:sz="4" w:space="0" w:color="auto"/>
            </w:tcBorders>
            <w:shd w:val="clear" w:color="auto" w:fill="auto"/>
            <w:noWrap/>
            <w:hideMark/>
          </w:tcPr>
          <w:p w14:paraId="3F5C598D" w14:textId="77777777" w:rsidR="005B1647" w:rsidRPr="005D3DF2"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5D3DF2">
              <w:rPr>
                <w:b/>
                <w:bCs/>
              </w:rPr>
              <w:t>76 330</w:t>
            </w:r>
          </w:p>
        </w:tc>
        <w:tc>
          <w:tcPr>
            <w:tcW w:w="1124" w:type="pct"/>
            <w:tcBorders>
              <w:top w:val="single" w:sz="4" w:space="0" w:color="auto"/>
              <w:bottom w:val="single" w:sz="4" w:space="0" w:color="auto"/>
            </w:tcBorders>
            <w:shd w:val="clear" w:color="auto" w:fill="auto"/>
            <w:noWrap/>
            <w:hideMark/>
          </w:tcPr>
          <w:p w14:paraId="54E44C2A" w14:textId="77777777" w:rsidR="005B1647" w:rsidRPr="005D3DF2"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5D3DF2">
              <w:rPr>
                <w:b/>
                <w:bCs/>
              </w:rPr>
              <w:t>72 543</w:t>
            </w:r>
          </w:p>
        </w:tc>
      </w:tr>
      <w:tr w:rsidR="00155607" w14:paraId="01FD3179"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111" w:type="pct"/>
            <w:tcBorders>
              <w:top w:val="single" w:sz="4" w:space="0" w:color="auto"/>
              <w:bottom w:val="single" w:sz="4" w:space="0" w:color="auto"/>
            </w:tcBorders>
            <w:shd w:val="clear" w:color="auto" w:fill="auto"/>
            <w:noWrap/>
            <w:hideMark/>
          </w:tcPr>
          <w:p w14:paraId="4F47B1B9" w14:textId="77777777" w:rsidR="005B1647" w:rsidRPr="005D3DF2" w:rsidRDefault="005B1647" w:rsidP="005B1647">
            <w:pPr>
              <w:pStyle w:val="Tabell"/>
            </w:pPr>
            <w:r w:rsidRPr="005D3DF2">
              <w:t>Ingående ackumulerade avskrivningar</w:t>
            </w:r>
          </w:p>
        </w:tc>
        <w:tc>
          <w:tcPr>
            <w:tcW w:w="765" w:type="pct"/>
            <w:tcBorders>
              <w:top w:val="single" w:sz="4" w:space="0" w:color="auto"/>
              <w:bottom w:val="single" w:sz="4" w:space="0" w:color="auto"/>
            </w:tcBorders>
            <w:shd w:val="clear" w:color="auto" w:fill="auto"/>
            <w:noWrap/>
            <w:hideMark/>
          </w:tcPr>
          <w:p w14:paraId="0C79D87B" w14:textId="77777777" w:rsidR="005B1647" w:rsidRPr="005D3DF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D3DF2">
              <w:t>-28 837</w:t>
            </w:r>
          </w:p>
        </w:tc>
        <w:tc>
          <w:tcPr>
            <w:tcW w:w="1124" w:type="pct"/>
            <w:tcBorders>
              <w:top w:val="single" w:sz="4" w:space="0" w:color="auto"/>
              <w:bottom w:val="single" w:sz="4" w:space="0" w:color="auto"/>
            </w:tcBorders>
            <w:shd w:val="clear" w:color="auto" w:fill="auto"/>
            <w:noWrap/>
            <w:hideMark/>
          </w:tcPr>
          <w:p w14:paraId="3972AB18" w14:textId="77777777" w:rsidR="005B1647" w:rsidRPr="005D3DF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D3DF2">
              <w:t>-27 446</w:t>
            </w:r>
          </w:p>
        </w:tc>
      </w:tr>
      <w:tr w:rsidR="00155607" w14:paraId="695FA102"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111" w:type="pct"/>
            <w:tcBorders>
              <w:top w:val="single" w:sz="4" w:space="0" w:color="auto"/>
              <w:bottom w:val="single" w:sz="4" w:space="0" w:color="auto"/>
            </w:tcBorders>
            <w:shd w:val="clear" w:color="auto" w:fill="auto"/>
            <w:noWrap/>
            <w:hideMark/>
          </w:tcPr>
          <w:p w14:paraId="3860575B" w14:textId="77777777" w:rsidR="005B1647" w:rsidRPr="005D3DF2" w:rsidRDefault="005B1647" w:rsidP="005B1647">
            <w:pPr>
              <w:pStyle w:val="Tabell"/>
            </w:pPr>
            <w:r w:rsidRPr="005D3DF2">
              <w:t>Årets avskrivningar och nedskrivningar</w:t>
            </w:r>
          </w:p>
        </w:tc>
        <w:tc>
          <w:tcPr>
            <w:tcW w:w="765" w:type="pct"/>
            <w:tcBorders>
              <w:top w:val="single" w:sz="4" w:space="0" w:color="auto"/>
              <w:bottom w:val="single" w:sz="4" w:space="0" w:color="auto"/>
            </w:tcBorders>
            <w:shd w:val="clear" w:color="auto" w:fill="auto"/>
            <w:noWrap/>
            <w:hideMark/>
          </w:tcPr>
          <w:p w14:paraId="6304144D" w14:textId="77777777" w:rsidR="005B1647" w:rsidRPr="005D3DF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D3DF2">
              <w:t>-1 798</w:t>
            </w:r>
          </w:p>
        </w:tc>
        <w:tc>
          <w:tcPr>
            <w:tcW w:w="1124" w:type="pct"/>
            <w:tcBorders>
              <w:top w:val="single" w:sz="4" w:space="0" w:color="auto"/>
              <w:bottom w:val="single" w:sz="4" w:space="0" w:color="auto"/>
            </w:tcBorders>
            <w:shd w:val="clear" w:color="auto" w:fill="auto"/>
            <w:noWrap/>
            <w:hideMark/>
          </w:tcPr>
          <w:p w14:paraId="2E8BAA70" w14:textId="77777777" w:rsidR="005B1647" w:rsidRPr="005D3DF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D3DF2">
              <w:t>-1 503</w:t>
            </w:r>
          </w:p>
        </w:tc>
      </w:tr>
      <w:tr w:rsidR="00155607" w14:paraId="14B0B075"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111" w:type="pct"/>
            <w:tcBorders>
              <w:top w:val="single" w:sz="4" w:space="0" w:color="auto"/>
              <w:bottom w:val="single" w:sz="4" w:space="0" w:color="auto"/>
            </w:tcBorders>
            <w:shd w:val="clear" w:color="auto" w:fill="auto"/>
            <w:noWrap/>
            <w:hideMark/>
          </w:tcPr>
          <w:p w14:paraId="5430595C" w14:textId="77777777" w:rsidR="005B1647" w:rsidRPr="005D3DF2" w:rsidRDefault="005B1647" w:rsidP="005B1647">
            <w:pPr>
              <w:pStyle w:val="Tabell"/>
            </w:pPr>
            <w:r w:rsidRPr="005D3DF2">
              <w:t>Minskning av ack avskrivningar vid utrangering/försäljning</w:t>
            </w:r>
          </w:p>
        </w:tc>
        <w:tc>
          <w:tcPr>
            <w:tcW w:w="765" w:type="pct"/>
            <w:tcBorders>
              <w:top w:val="single" w:sz="4" w:space="0" w:color="auto"/>
              <w:bottom w:val="single" w:sz="4" w:space="0" w:color="auto"/>
            </w:tcBorders>
            <w:shd w:val="clear" w:color="auto" w:fill="auto"/>
            <w:noWrap/>
            <w:hideMark/>
          </w:tcPr>
          <w:p w14:paraId="5DE0F9C2" w14:textId="77777777" w:rsidR="005B1647" w:rsidRPr="005D3DF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D3DF2">
              <w:t>67</w:t>
            </w:r>
          </w:p>
        </w:tc>
        <w:tc>
          <w:tcPr>
            <w:tcW w:w="1124" w:type="pct"/>
            <w:tcBorders>
              <w:top w:val="single" w:sz="4" w:space="0" w:color="auto"/>
              <w:bottom w:val="single" w:sz="4" w:space="0" w:color="auto"/>
            </w:tcBorders>
            <w:shd w:val="clear" w:color="auto" w:fill="auto"/>
            <w:noWrap/>
            <w:hideMark/>
          </w:tcPr>
          <w:p w14:paraId="1ADA716E" w14:textId="77777777" w:rsidR="005B1647" w:rsidRPr="005D3DF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D3DF2">
              <w:t>113</w:t>
            </w:r>
          </w:p>
        </w:tc>
      </w:tr>
      <w:tr w:rsidR="00155607" w14:paraId="596E441B"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111" w:type="pct"/>
            <w:tcBorders>
              <w:top w:val="single" w:sz="4" w:space="0" w:color="auto"/>
              <w:bottom w:val="single" w:sz="4" w:space="0" w:color="auto"/>
            </w:tcBorders>
            <w:shd w:val="clear" w:color="auto" w:fill="auto"/>
            <w:noWrap/>
            <w:hideMark/>
          </w:tcPr>
          <w:p w14:paraId="72B5B0F6" w14:textId="77777777" w:rsidR="005B1647" w:rsidRPr="005D3DF2" w:rsidRDefault="005B1647" w:rsidP="005B1647">
            <w:pPr>
              <w:pStyle w:val="Tabell"/>
              <w:rPr>
                <w:b/>
                <w:bCs/>
              </w:rPr>
            </w:pPr>
            <w:r w:rsidRPr="005D3DF2">
              <w:rPr>
                <w:b/>
                <w:bCs/>
              </w:rPr>
              <w:t>Utgående ackumulerade avskrivningar</w:t>
            </w:r>
          </w:p>
        </w:tc>
        <w:tc>
          <w:tcPr>
            <w:tcW w:w="765" w:type="pct"/>
            <w:tcBorders>
              <w:top w:val="single" w:sz="4" w:space="0" w:color="auto"/>
              <w:bottom w:val="single" w:sz="4" w:space="0" w:color="auto"/>
            </w:tcBorders>
            <w:shd w:val="clear" w:color="auto" w:fill="auto"/>
            <w:noWrap/>
            <w:hideMark/>
          </w:tcPr>
          <w:p w14:paraId="3F52C5C7" w14:textId="77777777" w:rsidR="005B1647" w:rsidRPr="005D3DF2"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5D3DF2">
              <w:rPr>
                <w:b/>
                <w:bCs/>
              </w:rPr>
              <w:t>-30 568</w:t>
            </w:r>
          </w:p>
        </w:tc>
        <w:tc>
          <w:tcPr>
            <w:tcW w:w="1124" w:type="pct"/>
            <w:tcBorders>
              <w:top w:val="single" w:sz="4" w:space="0" w:color="auto"/>
              <w:bottom w:val="single" w:sz="4" w:space="0" w:color="auto"/>
            </w:tcBorders>
            <w:shd w:val="clear" w:color="auto" w:fill="auto"/>
            <w:noWrap/>
            <w:hideMark/>
          </w:tcPr>
          <w:p w14:paraId="657A393C" w14:textId="77777777" w:rsidR="005B1647" w:rsidRPr="005D3DF2"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5D3DF2">
              <w:rPr>
                <w:b/>
                <w:bCs/>
              </w:rPr>
              <w:t>-28 836</w:t>
            </w:r>
          </w:p>
        </w:tc>
      </w:tr>
      <w:tr w:rsidR="00155607" w14:paraId="7637A436"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111" w:type="pct"/>
            <w:tcBorders>
              <w:top w:val="single" w:sz="4" w:space="0" w:color="auto"/>
              <w:bottom w:val="single" w:sz="4" w:space="0" w:color="auto"/>
            </w:tcBorders>
            <w:shd w:val="clear" w:color="auto" w:fill="auto"/>
            <w:noWrap/>
            <w:hideMark/>
          </w:tcPr>
          <w:p w14:paraId="40E19889" w14:textId="77777777" w:rsidR="005B1647" w:rsidRPr="005D3DF2" w:rsidRDefault="005B1647" w:rsidP="005B1647">
            <w:pPr>
              <w:pStyle w:val="Tabell"/>
            </w:pPr>
            <w:r w:rsidRPr="005D3DF2">
              <w:t>Ingående ackumulerade uppskrivningar</w:t>
            </w:r>
          </w:p>
        </w:tc>
        <w:tc>
          <w:tcPr>
            <w:tcW w:w="765" w:type="pct"/>
            <w:tcBorders>
              <w:top w:val="single" w:sz="4" w:space="0" w:color="auto"/>
              <w:bottom w:val="single" w:sz="4" w:space="0" w:color="auto"/>
            </w:tcBorders>
            <w:shd w:val="clear" w:color="auto" w:fill="auto"/>
            <w:noWrap/>
            <w:hideMark/>
          </w:tcPr>
          <w:p w14:paraId="29A58F32" w14:textId="77777777" w:rsidR="005B1647" w:rsidRPr="005D3DF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D3DF2">
              <w:t>80</w:t>
            </w:r>
          </w:p>
        </w:tc>
        <w:tc>
          <w:tcPr>
            <w:tcW w:w="1124" w:type="pct"/>
            <w:tcBorders>
              <w:top w:val="single" w:sz="4" w:space="0" w:color="auto"/>
              <w:bottom w:val="single" w:sz="4" w:space="0" w:color="auto"/>
            </w:tcBorders>
            <w:shd w:val="clear" w:color="auto" w:fill="auto"/>
            <w:noWrap/>
            <w:hideMark/>
          </w:tcPr>
          <w:p w14:paraId="4F733952" w14:textId="77777777" w:rsidR="005B1647" w:rsidRPr="005D3DF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D3DF2">
              <w:t>80</w:t>
            </w:r>
          </w:p>
        </w:tc>
      </w:tr>
      <w:tr w:rsidR="00155607" w14:paraId="4FA394BE"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111" w:type="pct"/>
            <w:tcBorders>
              <w:top w:val="single" w:sz="4" w:space="0" w:color="auto"/>
              <w:bottom w:val="single" w:sz="4" w:space="0" w:color="auto"/>
            </w:tcBorders>
            <w:shd w:val="clear" w:color="auto" w:fill="auto"/>
            <w:noWrap/>
            <w:hideMark/>
          </w:tcPr>
          <w:p w14:paraId="278F8F77" w14:textId="77777777" w:rsidR="005B1647" w:rsidRPr="005D3DF2" w:rsidRDefault="005B1647" w:rsidP="005B1647">
            <w:pPr>
              <w:pStyle w:val="Tabell"/>
              <w:rPr>
                <w:b/>
                <w:bCs/>
              </w:rPr>
            </w:pPr>
            <w:r w:rsidRPr="005D3DF2">
              <w:rPr>
                <w:b/>
                <w:bCs/>
              </w:rPr>
              <w:t>Utgående ackumulerade uppskrivningar</w:t>
            </w:r>
          </w:p>
        </w:tc>
        <w:tc>
          <w:tcPr>
            <w:tcW w:w="765" w:type="pct"/>
            <w:tcBorders>
              <w:top w:val="single" w:sz="4" w:space="0" w:color="auto"/>
              <w:bottom w:val="single" w:sz="4" w:space="0" w:color="auto"/>
            </w:tcBorders>
            <w:shd w:val="clear" w:color="auto" w:fill="auto"/>
            <w:noWrap/>
            <w:hideMark/>
          </w:tcPr>
          <w:p w14:paraId="497F8AC4" w14:textId="77777777" w:rsidR="005B1647" w:rsidRPr="005D3DF2"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5D3DF2">
              <w:rPr>
                <w:b/>
                <w:bCs/>
              </w:rPr>
              <w:t>80</w:t>
            </w:r>
          </w:p>
        </w:tc>
        <w:tc>
          <w:tcPr>
            <w:tcW w:w="1124" w:type="pct"/>
            <w:tcBorders>
              <w:top w:val="single" w:sz="4" w:space="0" w:color="auto"/>
              <w:bottom w:val="single" w:sz="4" w:space="0" w:color="auto"/>
            </w:tcBorders>
            <w:shd w:val="clear" w:color="auto" w:fill="auto"/>
            <w:noWrap/>
            <w:hideMark/>
          </w:tcPr>
          <w:p w14:paraId="3CFB666F" w14:textId="77777777" w:rsidR="005B1647" w:rsidRPr="005D3DF2"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5D3DF2">
              <w:rPr>
                <w:b/>
                <w:bCs/>
              </w:rPr>
              <w:t>80</w:t>
            </w:r>
          </w:p>
        </w:tc>
      </w:tr>
      <w:tr w:rsidR="00155607" w14:paraId="518E10DE" w14:textId="77777777" w:rsidTr="00155607">
        <w:trPr>
          <w:cnfStyle w:val="010000000000" w:firstRow="0" w:lastRow="1" w:firstColumn="0" w:lastColumn="0" w:oddVBand="0" w:evenVBand="0" w:oddHBand="0" w:evenHBand="0" w:firstRowFirstColumn="0" w:firstRowLastColumn="0" w:lastRowFirstColumn="0" w:lastRowLastColumn="0"/>
          <w:trHeight w:val="270"/>
        </w:trPr>
        <w:tc>
          <w:tcPr>
            <w:cnfStyle w:val="001000000000" w:firstRow="0" w:lastRow="0" w:firstColumn="1" w:lastColumn="0" w:oddVBand="0" w:evenVBand="0" w:oddHBand="0" w:evenHBand="0" w:firstRowFirstColumn="0" w:firstRowLastColumn="0" w:lastRowFirstColumn="0" w:lastRowLastColumn="0"/>
            <w:tcW w:w="3111" w:type="pct"/>
            <w:tcBorders>
              <w:top w:val="single" w:sz="4" w:space="0" w:color="auto"/>
            </w:tcBorders>
            <w:noWrap/>
            <w:hideMark/>
          </w:tcPr>
          <w:p w14:paraId="7F60F3CB" w14:textId="77777777" w:rsidR="005B1647" w:rsidRPr="005D3DF2" w:rsidRDefault="005B1647" w:rsidP="005B1647">
            <w:pPr>
              <w:pStyle w:val="Tabell"/>
              <w:rPr>
                <w:bCs/>
              </w:rPr>
            </w:pPr>
            <w:r w:rsidRPr="005D3DF2">
              <w:rPr>
                <w:bCs/>
              </w:rPr>
              <w:t xml:space="preserve">Summa </w:t>
            </w:r>
          </w:p>
        </w:tc>
        <w:tc>
          <w:tcPr>
            <w:tcW w:w="765" w:type="pct"/>
            <w:tcBorders>
              <w:top w:val="single" w:sz="4" w:space="0" w:color="auto"/>
            </w:tcBorders>
            <w:noWrap/>
            <w:hideMark/>
          </w:tcPr>
          <w:p w14:paraId="4575B69F" w14:textId="77777777" w:rsidR="005B1647" w:rsidRPr="005D3DF2"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5D3DF2">
              <w:rPr>
                <w:bCs/>
              </w:rPr>
              <w:t>45 842</w:t>
            </w:r>
          </w:p>
        </w:tc>
        <w:tc>
          <w:tcPr>
            <w:tcW w:w="1124" w:type="pct"/>
            <w:tcBorders>
              <w:top w:val="single" w:sz="4" w:space="0" w:color="auto"/>
            </w:tcBorders>
            <w:noWrap/>
            <w:hideMark/>
          </w:tcPr>
          <w:p w14:paraId="4FEBBF9D" w14:textId="77777777" w:rsidR="005B1647" w:rsidRPr="005D3DF2"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5D3DF2">
              <w:rPr>
                <w:bCs/>
              </w:rPr>
              <w:t>43 786</w:t>
            </w:r>
          </w:p>
        </w:tc>
      </w:tr>
    </w:tbl>
    <w:p w14:paraId="17D99BDE" w14:textId="73CD5866" w:rsidR="005B1647" w:rsidRDefault="005B1647" w:rsidP="005B1647">
      <w:pPr>
        <w:pStyle w:val="Klla"/>
      </w:pPr>
      <w:r w:rsidRPr="005D3DF2">
        <w:t>Beloppen för ingående balans för ackumulerat anskaffningsvärde och ackumulerade avskrivningar kan skilja sig något från utgående balans, beroende på att det förekommer justeringar av ingående balans eller överföringar mellan myndigheter direkt mot det ackumulerade värdet.</w:t>
      </w:r>
    </w:p>
    <w:p w14:paraId="2E38A6D8" w14:textId="724B8F85" w:rsidR="005B1647" w:rsidRDefault="005B1647" w:rsidP="005B1647">
      <w:pPr>
        <w:pStyle w:val="TabellUnderrubrik"/>
      </w:pPr>
      <w:r w:rsidRPr="005D3DF2">
        <w:lastRenderedPageBreak/>
        <w:t>Miljoner kronor</w:t>
      </w:r>
    </w:p>
    <w:tbl>
      <w:tblPr>
        <w:tblStyle w:val="RKBPTabell"/>
        <w:tblW w:w="5000" w:type="pct"/>
        <w:tblLook w:val="04E0" w:firstRow="1" w:lastRow="1" w:firstColumn="1" w:lastColumn="0" w:noHBand="0" w:noVBand="1"/>
      </w:tblPr>
      <w:tblGrid>
        <w:gridCol w:w="4585"/>
        <w:gridCol w:w="1128"/>
        <w:gridCol w:w="1657"/>
      </w:tblGrid>
      <w:tr w:rsidR="00155607" w14:paraId="5229F84D" w14:textId="77777777" w:rsidTr="00155607">
        <w:trPr>
          <w:cnfStyle w:val="100000000000" w:firstRow="1" w:lastRow="0" w:firstColumn="0" w:lastColumn="0" w:oddVBand="0" w:evenVBand="0" w:oddHBand="0" w:evenHBand="0" w:firstRowFirstColumn="0" w:firstRowLastColumn="0" w:lastRowFirstColumn="0" w:lastRowLastColumn="0"/>
          <w:trHeight w:val="255"/>
          <w:tblHeader w:val="0"/>
        </w:trPr>
        <w:tc>
          <w:tcPr>
            <w:cnfStyle w:val="001000000000" w:firstRow="0" w:lastRow="0" w:firstColumn="1" w:lastColumn="0" w:oddVBand="0" w:evenVBand="0" w:oddHBand="0" w:evenHBand="0" w:firstRowFirstColumn="0" w:firstRowLastColumn="0" w:lastRowFirstColumn="0" w:lastRowLastColumn="0"/>
            <w:tcW w:w="3111" w:type="pct"/>
            <w:tcBorders>
              <w:top w:val="none" w:sz="0" w:space="0" w:color="auto"/>
              <w:left w:val="none" w:sz="0" w:space="0" w:color="auto"/>
              <w:bottom w:val="none" w:sz="0" w:space="0" w:color="auto"/>
              <w:right w:val="none" w:sz="0" w:space="0" w:color="auto"/>
              <w:tl2br w:val="none" w:sz="0" w:space="0" w:color="auto"/>
              <w:tr2bl w:val="none" w:sz="0" w:space="0" w:color="auto"/>
            </w:tcBorders>
            <w:noWrap/>
            <w:hideMark/>
          </w:tcPr>
          <w:p w14:paraId="416B9794" w14:textId="41D748B8" w:rsidR="005B1647" w:rsidRPr="005D3DF2" w:rsidRDefault="005B1647" w:rsidP="005B1647">
            <w:pPr>
              <w:pStyle w:val="TabellHuvud"/>
              <w:keepNext/>
            </w:pPr>
          </w:p>
        </w:tc>
        <w:tc>
          <w:tcPr>
            <w:tcW w:w="765" w:type="pct"/>
            <w:tcBorders>
              <w:top w:val="none" w:sz="0" w:space="0" w:color="auto"/>
              <w:left w:val="none" w:sz="0" w:space="0" w:color="auto"/>
              <w:bottom w:val="none" w:sz="0" w:space="0" w:color="auto"/>
              <w:right w:val="none" w:sz="0" w:space="0" w:color="auto"/>
              <w:tl2br w:val="none" w:sz="0" w:space="0" w:color="auto"/>
              <w:tr2bl w:val="none" w:sz="0" w:space="0" w:color="auto"/>
            </w:tcBorders>
            <w:noWrap/>
            <w:hideMark/>
          </w:tcPr>
          <w:p w14:paraId="57A2DFC2" w14:textId="77777777" w:rsidR="005B1647" w:rsidRPr="005D3DF2" w:rsidRDefault="005B1647" w:rsidP="005B1647">
            <w:pPr>
              <w:pStyle w:val="TabellHuvud"/>
              <w:keepNext/>
              <w:cnfStyle w:val="100000000000" w:firstRow="1" w:lastRow="0" w:firstColumn="0" w:lastColumn="0" w:oddVBand="0" w:evenVBand="0" w:oddHBand="0" w:evenHBand="0" w:firstRowFirstColumn="0" w:firstRowLastColumn="0" w:lastRowFirstColumn="0" w:lastRowLastColumn="0"/>
            </w:pPr>
            <w:r w:rsidRPr="005D3DF2">
              <w:t>2019</w:t>
            </w:r>
          </w:p>
        </w:tc>
        <w:tc>
          <w:tcPr>
            <w:tcW w:w="1124" w:type="pct"/>
            <w:tcBorders>
              <w:top w:val="none" w:sz="0" w:space="0" w:color="auto"/>
              <w:left w:val="none" w:sz="0" w:space="0" w:color="auto"/>
              <w:bottom w:val="none" w:sz="0" w:space="0" w:color="auto"/>
              <w:right w:val="none" w:sz="0" w:space="0" w:color="auto"/>
              <w:tl2br w:val="none" w:sz="0" w:space="0" w:color="auto"/>
              <w:tr2bl w:val="none" w:sz="0" w:space="0" w:color="auto"/>
            </w:tcBorders>
            <w:noWrap/>
            <w:hideMark/>
          </w:tcPr>
          <w:p w14:paraId="1E6EEAE6" w14:textId="77777777" w:rsidR="005B1647" w:rsidRPr="005D3DF2" w:rsidRDefault="005B1647" w:rsidP="005B1647">
            <w:pPr>
              <w:pStyle w:val="TabellHuvud"/>
              <w:keepNext/>
              <w:cnfStyle w:val="100000000000" w:firstRow="1" w:lastRow="0" w:firstColumn="0" w:lastColumn="0" w:oddVBand="0" w:evenVBand="0" w:oddHBand="0" w:evenHBand="0" w:firstRowFirstColumn="0" w:firstRowLastColumn="0" w:lastRowFirstColumn="0" w:lastRowLastColumn="0"/>
            </w:pPr>
            <w:r w:rsidRPr="005D3DF2">
              <w:t>2018</w:t>
            </w:r>
          </w:p>
        </w:tc>
      </w:tr>
      <w:tr w:rsidR="00155607" w14:paraId="2F279224"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111" w:type="pct"/>
            <w:noWrap/>
            <w:hideMark/>
          </w:tcPr>
          <w:p w14:paraId="59D1D8EC" w14:textId="77777777" w:rsidR="005B1647" w:rsidRPr="005D3DF2" w:rsidRDefault="005B1647" w:rsidP="005B1647">
            <w:pPr>
              <w:pStyle w:val="Tabell"/>
              <w:keepNext/>
            </w:pPr>
            <w:r w:rsidRPr="005D3DF2">
              <w:t>Statens fastighetsverk</w:t>
            </w:r>
          </w:p>
        </w:tc>
        <w:tc>
          <w:tcPr>
            <w:tcW w:w="765" w:type="pct"/>
            <w:noWrap/>
            <w:hideMark/>
          </w:tcPr>
          <w:p w14:paraId="627BB438" w14:textId="77777777" w:rsidR="005B1647" w:rsidRPr="005D3DF2"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5D3DF2">
              <w:t>16 783</w:t>
            </w:r>
          </w:p>
        </w:tc>
        <w:tc>
          <w:tcPr>
            <w:tcW w:w="1124" w:type="pct"/>
            <w:noWrap/>
            <w:hideMark/>
          </w:tcPr>
          <w:p w14:paraId="3EBDA40E" w14:textId="77777777" w:rsidR="005B1647" w:rsidRPr="005D3DF2"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5D3DF2">
              <w:t>16 083</w:t>
            </w:r>
          </w:p>
        </w:tc>
      </w:tr>
      <w:tr w:rsidR="00155607" w14:paraId="1C1E45B3"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111" w:type="pct"/>
            <w:noWrap/>
            <w:hideMark/>
          </w:tcPr>
          <w:p w14:paraId="4A66EE0B" w14:textId="77777777" w:rsidR="005B1647" w:rsidRPr="005D3DF2" w:rsidRDefault="005B1647" w:rsidP="005B1647">
            <w:pPr>
              <w:pStyle w:val="Tabell"/>
              <w:keepNext/>
            </w:pPr>
            <w:r w:rsidRPr="005D3DF2">
              <w:t>Naturvårdsverket</w:t>
            </w:r>
          </w:p>
        </w:tc>
        <w:tc>
          <w:tcPr>
            <w:tcW w:w="765" w:type="pct"/>
            <w:noWrap/>
            <w:hideMark/>
          </w:tcPr>
          <w:p w14:paraId="69C6F396" w14:textId="77777777" w:rsidR="005B1647" w:rsidRPr="005D3DF2"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5D3DF2">
              <w:t>11 945</w:t>
            </w:r>
          </w:p>
        </w:tc>
        <w:tc>
          <w:tcPr>
            <w:tcW w:w="1124" w:type="pct"/>
            <w:noWrap/>
            <w:hideMark/>
          </w:tcPr>
          <w:p w14:paraId="107BA84C" w14:textId="77777777" w:rsidR="005B1647" w:rsidRPr="005D3DF2"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5D3DF2">
              <w:t>11 739</w:t>
            </w:r>
          </w:p>
        </w:tc>
      </w:tr>
      <w:tr w:rsidR="00155607" w14:paraId="5064969A"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111" w:type="pct"/>
            <w:noWrap/>
            <w:hideMark/>
          </w:tcPr>
          <w:p w14:paraId="1B8FD2B3" w14:textId="77777777" w:rsidR="005B1647" w:rsidRPr="005D3DF2" w:rsidRDefault="005B1647" w:rsidP="005B1647">
            <w:pPr>
              <w:pStyle w:val="Tabell"/>
              <w:keepNext/>
            </w:pPr>
            <w:r w:rsidRPr="005D3DF2">
              <w:t>Fortifikationsverket</w:t>
            </w:r>
          </w:p>
        </w:tc>
        <w:tc>
          <w:tcPr>
            <w:tcW w:w="765" w:type="pct"/>
            <w:noWrap/>
            <w:hideMark/>
          </w:tcPr>
          <w:p w14:paraId="7792DF7C" w14:textId="77777777" w:rsidR="005B1647" w:rsidRPr="005D3DF2"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5D3DF2">
              <w:t>11 709</w:t>
            </w:r>
          </w:p>
        </w:tc>
        <w:tc>
          <w:tcPr>
            <w:tcW w:w="1124" w:type="pct"/>
            <w:noWrap/>
            <w:hideMark/>
          </w:tcPr>
          <w:p w14:paraId="58949CAB" w14:textId="77777777" w:rsidR="005B1647" w:rsidRPr="005D3DF2"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5D3DF2">
              <w:t>10 997</w:t>
            </w:r>
          </w:p>
        </w:tc>
      </w:tr>
      <w:tr w:rsidR="00155607" w14:paraId="3DF28316"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111" w:type="pct"/>
            <w:noWrap/>
            <w:hideMark/>
          </w:tcPr>
          <w:p w14:paraId="58E77E6A" w14:textId="77777777" w:rsidR="005B1647" w:rsidRPr="005D3DF2" w:rsidRDefault="005B1647" w:rsidP="005B1647">
            <w:pPr>
              <w:pStyle w:val="Tabell"/>
              <w:keepNext/>
            </w:pPr>
            <w:r w:rsidRPr="005D3DF2">
              <w:t>Riksdagsförvaltningen</w:t>
            </w:r>
          </w:p>
        </w:tc>
        <w:tc>
          <w:tcPr>
            <w:tcW w:w="765" w:type="pct"/>
            <w:noWrap/>
            <w:hideMark/>
          </w:tcPr>
          <w:p w14:paraId="43E98498" w14:textId="77777777" w:rsidR="005B1647" w:rsidRPr="005D3DF2"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5D3DF2">
              <w:t>1 180</w:t>
            </w:r>
          </w:p>
        </w:tc>
        <w:tc>
          <w:tcPr>
            <w:tcW w:w="1124" w:type="pct"/>
            <w:noWrap/>
            <w:hideMark/>
          </w:tcPr>
          <w:p w14:paraId="70909E1F" w14:textId="77777777" w:rsidR="005B1647" w:rsidRPr="005D3DF2"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5D3DF2">
              <w:t>1 179</w:t>
            </w:r>
          </w:p>
        </w:tc>
      </w:tr>
      <w:tr w:rsidR="00155607" w14:paraId="1B9BC779"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111" w:type="pct"/>
            <w:noWrap/>
            <w:hideMark/>
          </w:tcPr>
          <w:p w14:paraId="15DEB580" w14:textId="77777777" w:rsidR="005B1647" w:rsidRPr="005D3DF2" w:rsidRDefault="005B1647" w:rsidP="005B1647">
            <w:pPr>
              <w:pStyle w:val="Tabell"/>
              <w:keepNext/>
            </w:pPr>
            <w:r w:rsidRPr="005D3DF2">
              <w:t>Sveriges lantbruksuniversitet</w:t>
            </w:r>
          </w:p>
        </w:tc>
        <w:tc>
          <w:tcPr>
            <w:tcW w:w="765" w:type="pct"/>
            <w:noWrap/>
            <w:hideMark/>
          </w:tcPr>
          <w:p w14:paraId="1BE5A560" w14:textId="77777777" w:rsidR="005B1647" w:rsidRPr="005D3DF2"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5D3DF2">
              <w:t>1 053</w:t>
            </w:r>
          </w:p>
        </w:tc>
        <w:tc>
          <w:tcPr>
            <w:tcW w:w="1124" w:type="pct"/>
            <w:noWrap/>
            <w:hideMark/>
          </w:tcPr>
          <w:p w14:paraId="54061E5A" w14:textId="77777777" w:rsidR="005B1647" w:rsidRPr="005D3DF2"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5D3DF2">
              <w:t>708</w:t>
            </w:r>
          </w:p>
        </w:tc>
      </w:tr>
      <w:tr w:rsidR="00155607" w14:paraId="424036B0"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111" w:type="pct"/>
            <w:noWrap/>
            <w:hideMark/>
          </w:tcPr>
          <w:p w14:paraId="3E94C0F9" w14:textId="77777777" w:rsidR="005B1647" w:rsidRPr="005D3DF2" w:rsidRDefault="005B1647" w:rsidP="005B1647">
            <w:pPr>
              <w:pStyle w:val="Tabell"/>
              <w:keepNext/>
            </w:pPr>
            <w:r w:rsidRPr="005D3DF2">
              <w:t>Trafikverket</w:t>
            </w:r>
          </w:p>
        </w:tc>
        <w:tc>
          <w:tcPr>
            <w:tcW w:w="765" w:type="pct"/>
            <w:noWrap/>
            <w:hideMark/>
          </w:tcPr>
          <w:p w14:paraId="6BBBDE9B" w14:textId="77777777" w:rsidR="005B1647" w:rsidRPr="005D3DF2"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5D3DF2">
              <w:t>897</w:t>
            </w:r>
          </w:p>
        </w:tc>
        <w:tc>
          <w:tcPr>
            <w:tcW w:w="1124" w:type="pct"/>
            <w:noWrap/>
            <w:hideMark/>
          </w:tcPr>
          <w:p w14:paraId="2157CB75" w14:textId="77777777" w:rsidR="005B1647" w:rsidRPr="005D3DF2"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5D3DF2">
              <w:t>925</w:t>
            </w:r>
          </w:p>
        </w:tc>
      </w:tr>
      <w:tr w:rsidR="00155607" w14:paraId="347ECD96"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111" w:type="pct"/>
            <w:noWrap/>
            <w:hideMark/>
          </w:tcPr>
          <w:p w14:paraId="52E6FF73" w14:textId="77777777" w:rsidR="005B1647" w:rsidRPr="005D3DF2" w:rsidRDefault="005B1647" w:rsidP="005B1647">
            <w:pPr>
              <w:pStyle w:val="Tabell"/>
              <w:keepNext/>
              <w:rPr>
                <w:i/>
                <w:iCs/>
              </w:rPr>
            </w:pPr>
            <w:r w:rsidRPr="005D3DF2">
              <w:rPr>
                <w:i/>
                <w:iCs/>
              </w:rPr>
              <w:t>Affärsverk</w:t>
            </w:r>
          </w:p>
        </w:tc>
        <w:tc>
          <w:tcPr>
            <w:tcW w:w="765" w:type="pct"/>
            <w:noWrap/>
            <w:hideMark/>
          </w:tcPr>
          <w:p w14:paraId="02E2B613" w14:textId="77777777" w:rsidR="005B1647" w:rsidRPr="005D3DF2" w:rsidRDefault="005B1647" w:rsidP="005B1647">
            <w:pPr>
              <w:pStyle w:val="Tabell"/>
              <w:keepNext/>
              <w:cnfStyle w:val="000000000000" w:firstRow="0" w:lastRow="0" w:firstColumn="0" w:lastColumn="0" w:oddVBand="0" w:evenVBand="0" w:oddHBand="0" w:evenHBand="0" w:firstRowFirstColumn="0" w:firstRowLastColumn="0" w:lastRowFirstColumn="0" w:lastRowLastColumn="0"/>
              <w:rPr>
                <w:i/>
                <w:iCs/>
              </w:rPr>
            </w:pPr>
          </w:p>
        </w:tc>
        <w:tc>
          <w:tcPr>
            <w:tcW w:w="1124" w:type="pct"/>
            <w:noWrap/>
            <w:hideMark/>
          </w:tcPr>
          <w:p w14:paraId="4E6F9B78" w14:textId="77777777" w:rsidR="005B1647" w:rsidRPr="005D3DF2" w:rsidRDefault="005B1647" w:rsidP="005B1647">
            <w:pPr>
              <w:pStyle w:val="Tabell"/>
              <w:keepNext/>
              <w:cnfStyle w:val="000000000000" w:firstRow="0" w:lastRow="0" w:firstColumn="0" w:lastColumn="0" w:oddVBand="0" w:evenVBand="0" w:oddHBand="0" w:evenHBand="0" w:firstRowFirstColumn="0" w:firstRowLastColumn="0" w:lastRowFirstColumn="0" w:lastRowLastColumn="0"/>
              <w:rPr>
                <w:i/>
                <w:iCs/>
              </w:rPr>
            </w:pPr>
          </w:p>
        </w:tc>
      </w:tr>
      <w:tr w:rsidR="00155607" w14:paraId="7FA1D08D"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111" w:type="pct"/>
            <w:noWrap/>
            <w:hideMark/>
          </w:tcPr>
          <w:p w14:paraId="26EDB6CC" w14:textId="77777777" w:rsidR="005B1647" w:rsidRPr="005D3DF2" w:rsidRDefault="005B1647" w:rsidP="005B1647">
            <w:pPr>
              <w:pStyle w:val="Tabell"/>
              <w:keepNext/>
            </w:pPr>
            <w:r w:rsidRPr="005D3DF2">
              <w:t>Svenska kraftnät</w:t>
            </w:r>
          </w:p>
        </w:tc>
        <w:tc>
          <w:tcPr>
            <w:tcW w:w="765" w:type="pct"/>
            <w:noWrap/>
            <w:hideMark/>
          </w:tcPr>
          <w:p w14:paraId="088A7772" w14:textId="77777777" w:rsidR="005B1647" w:rsidRPr="005D3DF2"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5D3DF2">
              <w:t>855</w:t>
            </w:r>
          </w:p>
        </w:tc>
        <w:tc>
          <w:tcPr>
            <w:tcW w:w="1124" w:type="pct"/>
            <w:noWrap/>
            <w:hideMark/>
          </w:tcPr>
          <w:p w14:paraId="431500E5" w14:textId="77777777" w:rsidR="005B1647" w:rsidRPr="005D3DF2"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5D3DF2">
              <w:t>764</w:t>
            </w:r>
          </w:p>
        </w:tc>
      </w:tr>
      <w:tr w:rsidR="00155607" w14:paraId="7DCAA1FC"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111" w:type="pct"/>
            <w:noWrap/>
            <w:hideMark/>
          </w:tcPr>
          <w:p w14:paraId="254F6344" w14:textId="77777777" w:rsidR="005B1647" w:rsidRPr="005D3DF2" w:rsidRDefault="005B1647" w:rsidP="005B1647">
            <w:pPr>
              <w:pStyle w:val="Tabell"/>
              <w:keepNext/>
            </w:pPr>
            <w:r w:rsidRPr="005D3DF2">
              <w:t>Sjöfartsverket</w:t>
            </w:r>
          </w:p>
        </w:tc>
        <w:tc>
          <w:tcPr>
            <w:tcW w:w="765" w:type="pct"/>
            <w:noWrap/>
            <w:hideMark/>
          </w:tcPr>
          <w:p w14:paraId="719FE6F1" w14:textId="77777777" w:rsidR="005B1647" w:rsidRPr="005D3DF2"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5D3DF2">
              <w:t>761</w:t>
            </w:r>
          </w:p>
        </w:tc>
        <w:tc>
          <w:tcPr>
            <w:tcW w:w="1124" w:type="pct"/>
            <w:noWrap/>
            <w:hideMark/>
          </w:tcPr>
          <w:p w14:paraId="1E6B9115" w14:textId="77777777" w:rsidR="005B1647" w:rsidRPr="005D3DF2"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5D3DF2">
              <w:t>817</w:t>
            </w:r>
          </w:p>
        </w:tc>
      </w:tr>
      <w:tr w:rsidR="00155607" w14:paraId="61B54EFC"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111" w:type="pct"/>
            <w:noWrap/>
            <w:hideMark/>
          </w:tcPr>
          <w:p w14:paraId="46428334" w14:textId="77777777" w:rsidR="005B1647" w:rsidRPr="005D3DF2" w:rsidRDefault="005B1647" w:rsidP="005B1647">
            <w:pPr>
              <w:pStyle w:val="Tabell"/>
              <w:keepNext/>
            </w:pPr>
            <w:r w:rsidRPr="005D3DF2">
              <w:t>Luftfartsverket</w:t>
            </w:r>
          </w:p>
        </w:tc>
        <w:tc>
          <w:tcPr>
            <w:tcW w:w="765" w:type="pct"/>
            <w:noWrap/>
            <w:hideMark/>
          </w:tcPr>
          <w:p w14:paraId="00B04014" w14:textId="77777777" w:rsidR="005B1647" w:rsidRPr="005D3DF2"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5D3DF2">
              <w:t>609</w:t>
            </w:r>
          </w:p>
        </w:tc>
        <w:tc>
          <w:tcPr>
            <w:tcW w:w="1124" w:type="pct"/>
            <w:noWrap/>
            <w:hideMark/>
          </w:tcPr>
          <w:p w14:paraId="0496FF1C" w14:textId="77777777" w:rsidR="005B1647" w:rsidRPr="005D3DF2"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5D3DF2">
              <w:t>528</w:t>
            </w:r>
          </w:p>
        </w:tc>
      </w:tr>
      <w:tr w:rsidR="00155607" w14:paraId="03A3FEEE"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111" w:type="pct"/>
            <w:noWrap/>
            <w:hideMark/>
          </w:tcPr>
          <w:p w14:paraId="646CF1F2" w14:textId="77777777" w:rsidR="005B1647" w:rsidRPr="005D3DF2" w:rsidRDefault="005B1647" w:rsidP="005B1647">
            <w:pPr>
              <w:pStyle w:val="Tabell"/>
              <w:keepNext/>
            </w:pPr>
            <w:r w:rsidRPr="005D3DF2">
              <w:t>Övriga myndigheter</w:t>
            </w:r>
          </w:p>
        </w:tc>
        <w:tc>
          <w:tcPr>
            <w:tcW w:w="765" w:type="pct"/>
            <w:noWrap/>
            <w:hideMark/>
          </w:tcPr>
          <w:p w14:paraId="428AC6DA" w14:textId="77777777" w:rsidR="005B1647" w:rsidRPr="005D3DF2"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5D3DF2">
              <w:t>50</w:t>
            </w:r>
          </w:p>
        </w:tc>
        <w:tc>
          <w:tcPr>
            <w:tcW w:w="1124" w:type="pct"/>
            <w:noWrap/>
            <w:hideMark/>
          </w:tcPr>
          <w:p w14:paraId="60FB6F49" w14:textId="77777777" w:rsidR="005B1647" w:rsidRPr="005D3DF2"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5D3DF2">
              <w:t>46</w:t>
            </w:r>
          </w:p>
        </w:tc>
      </w:tr>
      <w:tr w:rsidR="00155607" w14:paraId="45779AB8" w14:textId="77777777" w:rsidTr="00155607">
        <w:trPr>
          <w:cnfStyle w:val="010000000000" w:firstRow="0" w:lastRow="1" w:firstColumn="0" w:lastColumn="0" w:oddVBand="0" w:evenVBand="0" w:oddHBand="0" w:evenHBand="0" w:firstRowFirstColumn="0" w:firstRowLastColumn="0" w:lastRowFirstColumn="0" w:lastRowLastColumn="0"/>
          <w:trHeight w:val="270"/>
        </w:trPr>
        <w:tc>
          <w:tcPr>
            <w:cnfStyle w:val="001000000000" w:firstRow="0" w:lastRow="0" w:firstColumn="1" w:lastColumn="0" w:oddVBand="0" w:evenVBand="0" w:oddHBand="0" w:evenHBand="0" w:firstRowFirstColumn="0" w:firstRowLastColumn="0" w:lastRowFirstColumn="0" w:lastRowLastColumn="0"/>
            <w:tcW w:w="3111" w:type="pct"/>
            <w:noWrap/>
            <w:hideMark/>
          </w:tcPr>
          <w:p w14:paraId="1625D569" w14:textId="77777777" w:rsidR="005B1647" w:rsidRPr="005D3DF2" w:rsidRDefault="005B1647" w:rsidP="005B1647">
            <w:pPr>
              <w:pStyle w:val="Tabell"/>
              <w:keepNext/>
              <w:rPr>
                <w:bCs/>
              </w:rPr>
            </w:pPr>
            <w:r w:rsidRPr="005D3DF2">
              <w:rPr>
                <w:bCs/>
              </w:rPr>
              <w:t>Summa</w:t>
            </w:r>
          </w:p>
        </w:tc>
        <w:tc>
          <w:tcPr>
            <w:tcW w:w="765" w:type="pct"/>
            <w:noWrap/>
            <w:hideMark/>
          </w:tcPr>
          <w:p w14:paraId="4478D8A3" w14:textId="77777777" w:rsidR="005B1647" w:rsidRPr="005D3DF2" w:rsidRDefault="005B1647" w:rsidP="005B1647">
            <w:pPr>
              <w:pStyle w:val="Tabell"/>
              <w:keepNext/>
              <w:cnfStyle w:val="010000000000" w:firstRow="0" w:lastRow="1" w:firstColumn="0" w:lastColumn="0" w:oddVBand="0" w:evenVBand="0" w:oddHBand="0" w:evenHBand="0" w:firstRowFirstColumn="0" w:firstRowLastColumn="0" w:lastRowFirstColumn="0" w:lastRowLastColumn="0"/>
              <w:rPr>
                <w:bCs/>
              </w:rPr>
            </w:pPr>
            <w:r w:rsidRPr="005D3DF2">
              <w:rPr>
                <w:bCs/>
              </w:rPr>
              <w:t>45 842</w:t>
            </w:r>
          </w:p>
        </w:tc>
        <w:tc>
          <w:tcPr>
            <w:tcW w:w="1124" w:type="pct"/>
            <w:noWrap/>
            <w:hideMark/>
          </w:tcPr>
          <w:p w14:paraId="6B1BC798" w14:textId="77777777" w:rsidR="005B1647" w:rsidRPr="005D3DF2" w:rsidRDefault="005B1647" w:rsidP="005B1647">
            <w:pPr>
              <w:pStyle w:val="Tabell"/>
              <w:keepNext/>
              <w:cnfStyle w:val="010000000000" w:firstRow="0" w:lastRow="1" w:firstColumn="0" w:lastColumn="0" w:oddVBand="0" w:evenVBand="0" w:oddHBand="0" w:evenHBand="0" w:firstRowFirstColumn="0" w:firstRowLastColumn="0" w:lastRowFirstColumn="0" w:lastRowLastColumn="0"/>
              <w:rPr>
                <w:bCs/>
              </w:rPr>
            </w:pPr>
            <w:r w:rsidRPr="005D3DF2">
              <w:rPr>
                <w:bCs/>
              </w:rPr>
              <w:t>43 786</w:t>
            </w:r>
          </w:p>
        </w:tc>
      </w:tr>
    </w:tbl>
    <w:p w14:paraId="06CF6411" w14:textId="77777777" w:rsidR="005B1647" w:rsidRDefault="005B1647" w:rsidP="005B1647">
      <w:pPr>
        <w:pStyle w:val="Brdtext"/>
      </w:pPr>
    </w:p>
    <w:p w14:paraId="009D1262" w14:textId="7E4DB96C" w:rsidR="005B1647" w:rsidRDefault="005B1647" w:rsidP="005B1647">
      <w:pPr>
        <w:pStyle w:val="Brdtext"/>
      </w:pPr>
      <w:r>
        <w:t xml:space="preserve">Cirka 15 myndigheter förvaltar byggnader, mark och annan fast egendom för statens räkning. </w:t>
      </w:r>
    </w:p>
    <w:p w14:paraId="24D6EC54" w14:textId="77777777" w:rsidR="005B1647" w:rsidRDefault="005B1647" w:rsidP="005B1647">
      <w:pPr>
        <w:pStyle w:val="Brdtext"/>
      </w:pPr>
      <w:r>
        <w:t>Statens fastighetsverk förvaltar den del av statens fasta egendom som regeringen bestämmer. Större delen av fastigheterna tillhör det nationella kulturarvet. Exempel på fastigheter är de kungliga slotten, fästningar, nationalteatrarna, museerna, regeringens byggnader, landshövdingarnas residens och ambassadbyggnader i utlandet samt ett antal kungsgårdar och vissa markområden. Naturvårdsverket redovisar främst nationalparker och naturreservat. Många markområden är bokförda till ett värde som är långt under marknadsvärdet.</w:t>
      </w:r>
    </w:p>
    <w:p w14:paraId="64352B3B" w14:textId="77777777" w:rsidR="005B1647" w:rsidRDefault="005B1647" w:rsidP="005B1647">
      <w:pPr>
        <w:pStyle w:val="Brdtext"/>
      </w:pPr>
      <w:r>
        <w:t>Fortifikationsverket förvaltar fastigheter avsedda för försvarsändamål samt ett antal byggnader klassade som statliga byggnadsminnen.</w:t>
      </w:r>
    </w:p>
    <w:p w14:paraId="66C85E2B" w14:textId="4FE7E488" w:rsidR="005B1647" w:rsidRDefault="005B1647" w:rsidP="005B1647">
      <w:pPr>
        <w:pStyle w:val="Brdtext"/>
      </w:pPr>
      <w:r>
        <w:t>Riksdagsförvaltningen förvaltar bl.a. riksdagsbyggnaderna.</w:t>
      </w:r>
    </w:p>
    <w:p w14:paraId="2FD19726" w14:textId="2F3130BD" w:rsidR="005B1647" w:rsidRDefault="005B1647" w:rsidP="005B1647">
      <w:pPr>
        <w:pStyle w:val="Brdtext"/>
      </w:pPr>
      <w:r>
        <w:t>Det bokförda värdet för statens byggnader, mark och annan fast egendom är 45 842 miljoner kronor vilket är en ökning med 2 056 miljoner kronor jämfört med 2018.</w:t>
      </w:r>
    </w:p>
    <w:p w14:paraId="16A06C7E" w14:textId="445BD1E2" w:rsidR="005B1647" w:rsidRDefault="005B1647" w:rsidP="005B1647">
      <w:pPr>
        <w:pStyle w:val="Brdtext"/>
      </w:pPr>
      <w:r>
        <w:t>Det bokförda värdet för Statens fastighetsverks byggnader, mark och annan fast egendom ökade med 700 miljoner kronor under 2019 till 16 783 miljoner kronor.</w:t>
      </w:r>
    </w:p>
    <w:p w14:paraId="236ECF87" w14:textId="45FCA923" w:rsidR="005B1647" w:rsidRDefault="005B1647" w:rsidP="005B1647">
      <w:pPr>
        <w:pStyle w:val="Brdtext"/>
      </w:pPr>
      <w:r>
        <w:t>Det ackumulerade anskaffningsvärdet var 23 651 miljoner kronor. Ökningen av bokfört värde beror främst aktivering av projekt under året samt köpet av fastigheten Lejonet 4 och Tommarp 1:1. Av årets totala av- och nedskrivningar på 1 798 miljoner kronor står Statens fastighetsverk för 548 miljoner kronor.</w:t>
      </w:r>
    </w:p>
    <w:p w14:paraId="64A98457" w14:textId="0C9CD777" w:rsidR="005B1647" w:rsidRDefault="005B1647" w:rsidP="005B1647">
      <w:pPr>
        <w:pStyle w:val="Brdtext"/>
      </w:pPr>
      <w:r>
        <w:t>Fortifikationsverkets bokförda värde ökade med 712 miljoner kronor till 11 709 mil</w:t>
      </w:r>
      <w:r>
        <w:softHyphen/>
        <w:t>joner kronor. Värdet av nyanskaffningar uppgick 2019 till 1 601 miljoner kronor inklusive direktavskrivna anläggningar. Fortifikationsverkets av- och nedskrivningar för 2019 uppgick till 887 miljoner kronor.</w:t>
      </w:r>
    </w:p>
    <w:p w14:paraId="665A19FC" w14:textId="7081B27B" w:rsidR="005B1647" w:rsidRDefault="005B1647" w:rsidP="005B1647">
      <w:pPr>
        <w:pStyle w:val="Rubrik4utannumrering"/>
      </w:pPr>
      <w:r w:rsidRPr="005D3DF2">
        <w:lastRenderedPageBreak/>
        <w:t>Not 21 Förbättringsutgifter på annans fastighet</w:t>
      </w:r>
    </w:p>
    <w:p w14:paraId="4DB2E6E6" w14:textId="43D2BA82" w:rsidR="005B1647" w:rsidRDefault="005B1647" w:rsidP="005B1647">
      <w:pPr>
        <w:pStyle w:val="TabellUnderrubrik"/>
      </w:pPr>
      <w:r w:rsidRPr="005D3DF2">
        <w:t>Miljoner kronor</w:t>
      </w:r>
    </w:p>
    <w:tbl>
      <w:tblPr>
        <w:tblStyle w:val="RKBPTabell"/>
        <w:tblW w:w="5000" w:type="pct"/>
        <w:tblLook w:val="04E0" w:firstRow="1" w:lastRow="1" w:firstColumn="1" w:lastColumn="0" w:noHBand="0" w:noVBand="1"/>
      </w:tblPr>
      <w:tblGrid>
        <w:gridCol w:w="4397"/>
        <w:gridCol w:w="1159"/>
        <w:gridCol w:w="1814"/>
      </w:tblGrid>
      <w:tr w:rsidR="00155607" w14:paraId="18776FC5" w14:textId="77777777" w:rsidTr="00155607">
        <w:trPr>
          <w:cnfStyle w:val="100000000000" w:firstRow="1" w:lastRow="0" w:firstColumn="0" w:lastColumn="0" w:oddVBand="0" w:evenVBand="0" w:oddHBand="0" w:evenHBand="0" w:firstRowFirstColumn="0" w:firstRowLastColumn="0" w:lastRowFirstColumn="0" w:lastRowLastColumn="0"/>
          <w:trHeight w:val="255"/>
          <w:tblHeader w:val="0"/>
        </w:trPr>
        <w:tc>
          <w:tcPr>
            <w:cnfStyle w:val="001000000000" w:firstRow="0" w:lastRow="0" w:firstColumn="1" w:lastColumn="0" w:oddVBand="0" w:evenVBand="0" w:oddHBand="0" w:evenHBand="0" w:firstRowFirstColumn="0" w:firstRowLastColumn="0" w:lastRowFirstColumn="0" w:lastRowLastColumn="0"/>
            <w:tcW w:w="2983"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7354E6EB" w14:textId="116DACF2" w:rsidR="005B1647" w:rsidRPr="005D3DF2" w:rsidRDefault="005B1647" w:rsidP="005B1647">
            <w:pPr>
              <w:pStyle w:val="TabellHuvud"/>
              <w:keepNext/>
            </w:pPr>
          </w:p>
        </w:tc>
        <w:tc>
          <w:tcPr>
            <w:tcW w:w="786"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1B2BCAD2" w14:textId="77777777" w:rsidR="005B1647" w:rsidRPr="005D3DF2" w:rsidRDefault="005B1647" w:rsidP="005B1647">
            <w:pPr>
              <w:pStyle w:val="TabellHuvud"/>
              <w:keepNext/>
              <w:cnfStyle w:val="100000000000" w:firstRow="1" w:lastRow="0" w:firstColumn="0" w:lastColumn="0" w:oddVBand="0" w:evenVBand="0" w:oddHBand="0" w:evenHBand="0" w:firstRowFirstColumn="0" w:firstRowLastColumn="0" w:lastRowFirstColumn="0" w:lastRowLastColumn="0"/>
            </w:pPr>
            <w:r w:rsidRPr="005D3DF2">
              <w:t>2019</w:t>
            </w:r>
          </w:p>
        </w:tc>
        <w:tc>
          <w:tcPr>
            <w:tcW w:w="1231"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7A10A118" w14:textId="77777777" w:rsidR="005B1647" w:rsidRPr="005D3DF2" w:rsidRDefault="005B1647" w:rsidP="005B1647">
            <w:pPr>
              <w:pStyle w:val="TabellHuvud"/>
              <w:keepNext/>
              <w:cnfStyle w:val="100000000000" w:firstRow="1" w:lastRow="0" w:firstColumn="0" w:lastColumn="0" w:oddVBand="0" w:evenVBand="0" w:oddHBand="0" w:evenHBand="0" w:firstRowFirstColumn="0" w:firstRowLastColumn="0" w:lastRowFirstColumn="0" w:lastRowLastColumn="0"/>
            </w:pPr>
            <w:r w:rsidRPr="005D3DF2">
              <w:t>2018</w:t>
            </w:r>
          </w:p>
        </w:tc>
      </w:tr>
      <w:tr w:rsidR="00155607" w14:paraId="390793C3"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2983" w:type="pct"/>
            <w:tcBorders>
              <w:top w:val="single" w:sz="12" w:space="0" w:color="auto"/>
            </w:tcBorders>
            <w:noWrap/>
            <w:hideMark/>
          </w:tcPr>
          <w:p w14:paraId="21B0478F" w14:textId="77777777" w:rsidR="005B1647" w:rsidRPr="005D3DF2" w:rsidRDefault="005B1647" w:rsidP="005B1647">
            <w:pPr>
              <w:pStyle w:val="Tabell"/>
              <w:keepNext/>
            </w:pPr>
            <w:r w:rsidRPr="005D3DF2">
              <w:t>Ingående ackumulerade anskaffningsvärden</w:t>
            </w:r>
          </w:p>
        </w:tc>
        <w:tc>
          <w:tcPr>
            <w:tcW w:w="786" w:type="pct"/>
            <w:tcBorders>
              <w:top w:val="single" w:sz="12" w:space="0" w:color="auto"/>
            </w:tcBorders>
            <w:noWrap/>
            <w:hideMark/>
          </w:tcPr>
          <w:p w14:paraId="02B5F4D2" w14:textId="77777777" w:rsidR="005B1647" w:rsidRPr="005D3DF2"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5D3DF2">
              <w:t>14 906</w:t>
            </w:r>
          </w:p>
        </w:tc>
        <w:tc>
          <w:tcPr>
            <w:tcW w:w="1231" w:type="pct"/>
            <w:tcBorders>
              <w:top w:val="single" w:sz="12" w:space="0" w:color="auto"/>
            </w:tcBorders>
            <w:noWrap/>
            <w:hideMark/>
          </w:tcPr>
          <w:p w14:paraId="197DD4CA" w14:textId="77777777" w:rsidR="005B1647" w:rsidRPr="005D3DF2"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5D3DF2">
              <w:t>13 768</w:t>
            </w:r>
          </w:p>
        </w:tc>
      </w:tr>
      <w:tr w:rsidR="00155607" w14:paraId="72BC6658"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2983" w:type="pct"/>
            <w:noWrap/>
            <w:hideMark/>
          </w:tcPr>
          <w:p w14:paraId="6FAA2F70" w14:textId="77777777" w:rsidR="005B1647" w:rsidRPr="005D3DF2" w:rsidRDefault="005B1647" w:rsidP="005B1647">
            <w:pPr>
              <w:pStyle w:val="Tabell"/>
              <w:keepNext/>
            </w:pPr>
            <w:r w:rsidRPr="005D3DF2">
              <w:t>Årets investeringar, anskaffningsutgifter</w:t>
            </w:r>
          </w:p>
        </w:tc>
        <w:tc>
          <w:tcPr>
            <w:tcW w:w="786" w:type="pct"/>
            <w:noWrap/>
            <w:hideMark/>
          </w:tcPr>
          <w:p w14:paraId="6EEAE04F" w14:textId="77777777" w:rsidR="005B1647" w:rsidRPr="005D3DF2"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5D3DF2">
              <w:t>1 632</w:t>
            </w:r>
          </w:p>
        </w:tc>
        <w:tc>
          <w:tcPr>
            <w:tcW w:w="1231" w:type="pct"/>
            <w:noWrap/>
            <w:hideMark/>
          </w:tcPr>
          <w:p w14:paraId="43AC2405" w14:textId="77777777" w:rsidR="005B1647" w:rsidRPr="005D3DF2"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5D3DF2">
              <w:t>1 489</w:t>
            </w:r>
          </w:p>
        </w:tc>
      </w:tr>
      <w:tr w:rsidR="00155607" w14:paraId="40AF3B40"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2983" w:type="pct"/>
            <w:tcBorders>
              <w:bottom w:val="single" w:sz="4" w:space="0" w:color="auto"/>
            </w:tcBorders>
            <w:noWrap/>
            <w:hideMark/>
          </w:tcPr>
          <w:p w14:paraId="089FD6AC" w14:textId="77777777" w:rsidR="005B1647" w:rsidRPr="005D3DF2" w:rsidRDefault="005B1647" w:rsidP="005B1647">
            <w:pPr>
              <w:pStyle w:val="Tabell"/>
              <w:keepNext/>
            </w:pPr>
            <w:r w:rsidRPr="005D3DF2">
              <w:t>Årets investeringar, egen utveckling</w:t>
            </w:r>
          </w:p>
        </w:tc>
        <w:tc>
          <w:tcPr>
            <w:tcW w:w="786" w:type="pct"/>
            <w:tcBorders>
              <w:bottom w:val="single" w:sz="4" w:space="0" w:color="auto"/>
            </w:tcBorders>
            <w:noWrap/>
            <w:hideMark/>
          </w:tcPr>
          <w:p w14:paraId="76FB3CE7" w14:textId="77777777" w:rsidR="005B1647" w:rsidRPr="005D3DF2"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5D3DF2">
              <w:t>12</w:t>
            </w:r>
          </w:p>
        </w:tc>
        <w:tc>
          <w:tcPr>
            <w:tcW w:w="1231" w:type="pct"/>
            <w:tcBorders>
              <w:bottom w:val="single" w:sz="4" w:space="0" w:color="auto"/>
            </w:tcBorders>
            <w:noWrap/>
            <w:hideMark/>
          </w:tcPr>
          <w:p w14:paraId="1F5C6181" w14:textId="77777777" w:rsidR="005B1647" w:rsidRPr="005D3DF2"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5D3DF2">
              <w:t>11</w:t>
            </w:r>
          </w:p>
        </w:tc>
      </w:tr>
      <w:tr w:rsidR="00155607" w14:paraId="1D80D4B4"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2983" w:type="pct"/>
            <w:tcBorders>
              <w:top w:val="single" w:sz="4" w:space="0" w:color="auto"/>
              <w:bottom w:val="single" w:sz="4" w:space="0" w:color="auto"/>
            </w:tcBorders>
            <w:shd w:val="clear" w:color="auto" w:fill="auto"/>
            <w:noWrap/>
            <w:hideMark/>
          </w:tcPr>
          <w:p w14:paraId="6E3C30C9" w14:textId="77777777" w:rsidR="005B1647" w:rsidRPr="005D3DF2" w:rsidRDefault="005B1647" w:rsidP="005B1647">
            <w:pPr>
              <w:pStyle w:val="Tabell"/>
              <w:keepNext/>
            </w:pPr>
            <w:r w:rsidRPr="005D3DF2">
              <w:t>Försäljning/utrangering</w:t>
            </w:r>
          </w:p>
        </w:tc>
        <w:tc>
          <w:tcPr>
            <w:tcW w:w="786" w:type="pct"/>
            <w:tcBorders>
              <w:top w:val="single" w:sz="4" w:space="0" w:color="auto"/>
              <w:bottom w:val="single" w:sz="4" w:space="0" w:color="auto"/>
            </w:tcBorders>
            <w:shd w:val="clear" w:color="auto" w:fill="auto"/>
            <w:noWrap/>
            <w:hideMark/>
          </w:tcPr>
          <w:p w14:paraId="16287EE4" w14:textId="77777777" w:rsidR="005B1647" w:rsidRPr="005D3DF2"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5D3DF2">
              <w:t>-698</w:t>
            </w:r>
          </w:p>
        </w:tc>
        <w:tc>
          <w:tcPr>
            <w:tcW w:w="1231" w:type="pct"/>
            <w:tcBorders>
              <w:top w:val="single" w:sz="4" w:space="0" w:color="auto"/>
              <w:bottom w:val="single" w:sz="4" w:space="0" w:color="auto"/>
            </w:tcBorders>
            <w:shd w:val="clear" w:color="auto" w:fill="auto"/>
            <w:noWrap/>
            <w:hideMark/>
          </w:tcPr>
          <w:p w14:paraId="2A98ABA6" w14:textId="77777777" w:rsidR="005B1647" w:rsidRPr="005D3DF2"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5D3DF2">
              <w:t>-402</w:t>
            </w:r>
          </w:p>
        </w:tc>
      </w:tr>
      <w:tr w:rsidR="00155607" w14:paraId="726CB7AF"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2983" w:type="pct"/>
            <w:tcBorders>
              <w:top w:val="single" w:sz="4" w:space="0" w:color="auto"/>
              <w:bottom w:val="single" w:sz="4" w:space="0" w:color="auto"/>
            </w:tcBorders>
            <w:shd w:val="clear" w:color="auto" w:fill="auto"/>
            <w:noWrap/>
            <w:hideMark/>
          </w:tcPr>
          <w:p w14:paraId="4C21AD67" w14:textId="77777777" w:rsidR="005B1647" w:rsidRPr="005D3DF2" w:rsidRDefault="005B1647" w:rsidP="005B1647">
            <w:pPr>
              <w:pStyle w:val="Tabell"/>
              <w:keepNext/>
              <w:rPr>
                <w:b/>
                <w:bCs/>
              </w:rPr>
            </w:pPr>
            <w:r w:rsidRPr="005D3DF2">
              <w:rPr>
                <w:b/>
                <w:bCs/>
              </w:rPr>
              <w:t>Utgående ackumulerade anskaffningsvärden</w:t>
            </w:r>
          </w:p>
        </w:tc>
        <w:tc>
          <w:tcPr>
            <w:tcW w:w="786" w:type="pct"/>
            <w:tcBorders>
              <w:top w:val="single" w:sz="4" w:space="0" w:color="auto"/>
              <w:bottom w:val="single" w:sz="4" w:space="0" w:color="auto"/>
            </w:tcBorders>
            <w:shd w:val="clear" w:color="auto" w:fill="auto"/>
            <w:noWrap/>
            <w:hideMark/>
          </w:tcPr>
          <w:p w14:paraId="430614FF" w14:textId="77777777" w:rsidR="005B1647" w:rsidRPr="005D3DF2" w:rsidRDefault="005B1647" w:rsidP="005B1647">
            <w:pPr>
              <w:pStyle w:val="Tabell"/>
              <w:keepNext/>
              <w:cnfStyle w:val="000000000000" w:firstRow="0" w:lastRow="0" w:firstColumn="0" w:lastColumn="0" w:oddVBand="0" w:evenVBand="0" w:oddHBand="0" w:evenHBand="0" w:firstRowFirstColumn="0" w:firstRowLastColumn="0" w:lastRowFirstColumn="0" w:lastRowLastColumn="0"/>
              <w:rPr>
                <w:b/>
                <w:bCs/>
              </w:rPr>
            </w:pPr>
            <w:r w:rsidRPr="005D3DF2">
              <w:rPr>
                <w:b/>
                <w:bCs/>
              </w:rPr>
              <w:t>15 852</w:t>
            </w:r>
          </w:p>
        </w:tc>
        <w:tc>
          <w:tcPr>
            <w:tcW w:w="1231" w:type="pct"/>
            <w:tcBorders>
              <w:top w:val="single" w:sz="4" w:space="0" w:color="auto"/>
              <w:bottom w:val="single" w:sz="4" w:space="0" w:color="auto"/>
            </w:tcBorders>
            <w:shd w:val="clear" w:color="auto" w:fill="auto"/>
            <w:noWrap/>
            <w:hideMark/>
          </w:tcPr>
          <w:p w14:paraId="5B60468A" w14:textId="77777777" w:rsidR="005B1647" w:rsidRPr="005D3DF2" w:rsidRDefault="005B1647" w:rsidP="005B1647">
            <w:pPr>
              <w:pStyle w:val="Tabell"/>
              <w:keepNext/>
              <w:cnfStyle w:val="000000000000" w:firstRow="0" w:lastRow="0" w:firstColumn="0" w:lastColumn="0" w:oddVBand="0" w:evenVBand="0" w:oddHBand="0" w:evenHBand="0" w:firstRowFirstColumn="0" w:firstRowLastColumn="0" w:lastRowFirstColumn="0" w:lastRowLastColumn="0"/>
              <w:rPr>
                <w:b/>
                <w:bCs/>
              </w:rPr>
            </w:pPr>
            <w:r w:rsidRPr="005D3DF2">
              <w:rPr>
                <w:b/>
                <w:bCs/>
              </w:rPr>
              <w:t>14 866</w:t>
            </w:r>
          </w:p>
        </w:tc>
      </w:tr>
      <w:tr w:rsidR="00155607" w14:paraId="4FCF9A8D"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2983" w:type="pct"/>
            <w:tcBorders>
              <w:top w:val="single" w:sz="4" w:space="0" w:color="auto"/>
              <w:bottom w:val="single" w:sz="4" w:space="0" w:color="auto"/>
            </w:tcBorders>
            <w:shd w:val="clear" w:color="auto" w:fill="auto"/>
            <w:noWrap/>
            <w:hideMark/>
          </w:tcPr>
          <w:p w14:paraId="67B99F36" w14:textId="77777777" w:rsidR="005B1647" w:rsidRPr="005D3DF2" w:rsidRDefault="005B1647" w:rsidP="005B1647">
            <w:pPr>
              <w:pStyle w:val="Tabell"/>
              <w:keepNext/>
            </w:pPr>
            <w:r w:rsidRPr="005D3DF2">
              <w:t>Ingående ackumulerade avskrivningar</w:t>
            </w:r>
          </w:p>
        </w:tc>
        <w:tc>
          <w:tcPr>
            <w:tcW w:w="786" w:type="pct"/>
            <w:tcBorders>
              <w:top w:val="single" w:sz="4" w:space="0" w:color="auto"/>
              <w:bottom w:val="single" w:sz="4" w:space="0" w:color="auto"/>
            </w:tcBorders>
            <w:shd w:val="clear" w:color="auto" w:fill="auto"/>
            <w:noWrap/>
            <w:hideMark/>
          </w:tcPr>
          <w:p w14:paraId="571DBE32" w14:textId="77777777" w:rsidR="005B1647" w:rsidRPr="005D3DF2"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5D3DF2">
              <w:t>-8 892</w:t>
            </w:r>
          </w:p>
        </w:tc>
        <w:tc>
          <w:tcPr>
            <w:tcW w:w="1231" w:type="pct"/>
            <w:tcBorders>
              <w:top w:val="single" w:sz="4" w:space="0" w:color="auto"/>
              <w:bottom w:val="single" w:sz="4" w:space="0" w:color="auto"/>
            </w:tcBorders>
            <w:shd w:val="clear" w:color="auto" w:fill="auto"/>
            <w:noWrap/>
            <w:hideMark/>
          </w:tcPr>
          <w:p w14:paraId="2B166D5D" w14:textId="77777777" w:rsidR="005B1647" w:rsidRPr="005D3DF2"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5D3DF2">
              <w:t>-8 206</w:t>
            </w:r>
          </w:p>
        </w:tc>
      </w:tr>
      <w:tr w:rsidR="00155607" w14:paraId="6A68F54D"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2983" w:type="pct"/>
            <w:tcBorders>
              <w:top w:val="single" w:sz="4" w:space="0" w:color="auto"/>
              <w:bottom w:val="single" w:sz="4" w:space="0" w:color="auto"/>
            </w:tcBorders>
            <w:shd w:val="clear" w:color="auto" w:fill="auto"/>
            <w:noWrap/>
            <w:hideMark/>
          </w:tcPr>
          <w:p w14:paraId="23ECE43F" w14:textId="77777777" w:rsidR="005B1647" w:rsidRPr="005D3DF2" w:rsidRDefault="005B1647" w:rsidP="005B1647">
            <w:pPr>
              <w:pStyle w:val="Tabell"/>
              <w:keepNext/>
            </w:pPr>
            <w:r w:rsidRPr="005D3DF2">
              <w:t>Årets avskrivningar och nedskrivningar</w:t>
            </w:r>
          </w:p>
        </w:tc>
        <w:tc>
          <w:tcPr>
            <w:tcW w:w="786" w:type="pct"/>
            <w:tcBorders>
              <w:top w:val="single" w:sz="4" w:space="0" w:color="auto"/>
              <w:bottom w:val="single" w:sz="4" w:space="0" w:color="auto"/>
            </w:tcBorders>
            <w:shd w:val="clear" w:color="auto" w:fill="auto"/>
            <w:noWrap/>
            <w:hideMark/>
          </w:tcPr>
          <w:p w14:paraId="51FD1330" w14:textId="77777777" w:rsidR="005B1647" w:rsidRPr="005D3DF2"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5D3DF2">
              <w:t>-1 159</w:t>
            </w:r>
          </w:p>
        </w:tc>
        <w:tc>
          <w:tcPr>
            <w:tcW w:w="1231" w:type="pct"/>
            <w:tcBorders>
              <w:top w:val="single" w:sz="4" w:space="0" w:color="auto"/>
              <w:bottom w:val="single" w:sz="4" w:space="0" w:color="auto"/>
            </w:tcBorders>
            <w:shd w:val="clear" w:color="auto" w:fill="auto"/>
            <w:noWrap/>
            <w:hideMark/>
          </w:tcPr>
          <w:p w14:paraId="74D5EB28" w14:textId="77777777" w:rsidR="005B1647" w:rsidRPr="005D3DF2"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5D3DF2">
              <w:t>-1 033</w:t>
            </w:r>
          </w:p>
        </w:tc>
      </w:tr>
      <w:tr w:rsidR="00155607" w14:paraId="57978242"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2983" w:type="pct"/>
            <w:tcBorders>
              <w:top w:val="single" w:sz="4" w:space="0" w:color="auto"/>
              <w:bottom w:val="single" w:sz="4" w:space="0" w:color="auto"/>
            </w:tcBorders>
            <w:shd w:val="clear" w:color="auto" w:fill="auto"/>
            <w:noWrap/>
            <w:hideMark/>
          </w:tcPr>
          <w:p w14:paraId="3F85E615" w14:textId="27ED08CD" w:rsidR="005B1647" w:rsidRPr="005D3DF2" w:rsidRDefault="005B1647" w:rsidP="005B1647">
            <w:pPr>
              <w:pStyle w:val="Tabell"/>
              <w:keepNext/>
            </w:pPr>
            <w:r w:rsidRPr="005D3DF2">
              <w:t>Minskning av ack avskrivn</w:t>
            </w:r>
            <w:r>
              <w:t>ingar</w:t>
            </w:r>
            <w:r w:rsidRPr="005D3DF2">
              <w:t xml:space="preserve"> vid utrangering/försäljning</w:t>
            </w:r>
          </w:p>
        </w:tc>
        <w:tc>
          <w:tcPr>
            <w:tcW w:w="786" w:type="pct"/>
            <w:tcBorders>
              <w:top w:val="single" w:sz="4" w:space="0" w:color="auto"/>
              <w:bottom w:val="single" w:sz="4" w:space="0" w:color="auto"/>
            </w:tcBorders>
            <w:shd w:val="clear" w:color="auto" w:fill="auto"/>
            <w:noWrap/>
            <w:hideMark/>
          </w:tcPr>
          <w:p w14:paraId="0ED88B99" w14:textId="77777777" w:rsidR="005B1647" w:rsidRPr="005D3DF2"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5D3DF2">
              <w:t>604</w:t>
            </w:r>
          </w:p>
        </w:tc>
        <w:tc>
          <w:tcPr>
            <w:tcW w:w="1231" w:type="pct"/>
            <w:tcBorders>
              <w:top w:val="single" w:sz="4" w:space="0" w:color="auto"/>
              <w:bottom w:val="single" w:sz="4" w:space="0" w:color="auto"/>
            </w:tcBorders>
            <w:shd w:val="clear" w:color="auto" w:fill="auto"/>
            <w:noWrap/>
            <w:hideMark/>
          </w:tcPr>
          <w:p w14:paraId="24702980" w14:textId="77777777" w:rsidR="005B1647" w:rsidRPr="005D3DF2"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5D3DF2">
              <w:t>351</w:t>
            </w:r>
          </w:p>
        </w:tc>
      </w:tr>
      <w:tr w:rsidR="00155607" w14:paraId="6A6CFE68"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2983" w:type="pct"/>
            <w:tcBorders>
              <w:top w:val="single" w:sz="4" w:space="0" w:color="auto"/>
              <w:bottom w:val="single" w:sz="4" w:space="0" w:color="auto"/>
            </w:tcBorders>
            <w:shd w:val="clear" w:color="auto" w:fill="auto"/>
            <w:noWrap/>
            <w:hideMark/>
          </w:tcPr>
          <w:p w14:paraId="3661E9E0" w14:textId="77777777" w:rsidR="005B1647" w:rsidRPr="005D3DF2" w:rsidRDefault="005B1647" w:rsidP="005B1647">
            <w:pPr>
              <w:pStyle w:val="Tabell"/>
              <w:keepNext/>
              <w:rPr>
                <w:b/>
                <w:bCs/>
              </w:rPr>
            </w:pPr>
            <w:r w:rsidRPr="005D3DF2">
              <w:rPr>
                <w:b/>
                <w:bCs/>
              </w:rPr>
              <w:t>Utgående ackumulerade avskrivningar</w:t>
            </w:r>
          </w:p>
        </w:tc>
        <w:tc>
          <w:tcPr>
            <w:tcW w:w="786" w:type="pct"/>
            <w:tcBorders>
              <w:top w:val="single" w:sz="4" w:space="0" w:color="auto"/>
              <w:bottom w:val="single" w:sz="4" w:space="0" w:color="auto"/>
            </w:tcBorders>
            <w:shd w:val="clear" w:color="auto" w:fill="auto"/>
            <w:noWrap/>
            <w:hideMark/>
          </w:tcPr>
          <w:p w14:paraId="65560D84" w14:textId="77777777" w:rsidR="005B1647" w:rsidRPr="005D3DF2" w:rsidRDefault="005B1647" w:rsidP="005B1647">
            <w:pPr>
              <w:pStyle w:val="Tabell"/>
              <w:keepNext/>
              <w:cnfStyle w:val="000000000000" w:firstRow="0" w:lastRow="0" w:firstColumn="0" w:lastColumn="0" w:oddVBand="0" w:evenVBand="0" w:oddHBand="0" w:evenHBand="0" w:firstRowFirstColumn="0" w:firstRowLastColumn="0" w:lastRowFirstColumn="0" w:lastRowLastColumn="0"/>
              <w:rPr>
                <w:b/>
                <w:bCs/>
              </w:rPr>
            </w:pPr>
            <w:r w:rsidRPr="005D3DF2">
              <w:rPr>
                <w:b/>
                <w:bCs/>
              </w:rPr>
              <w:t>-9 447</w:t>
            </w:r>
          </w:p>
        </w:tc>
        <w:tc>
          <w:tcPr>
            <w:tcW w:w="1231" w:type="pct"/>
            <w:tcBorders>
              <w:top w:val="single" w:sz="4" w:space="0" w:color="auto"/>
              <w:bottom w:val="single" w:sz="4" w:space="0" w:color="auto"/>
            </w:tcBorders>
            <w:shd w:val="clear" w:color="auto" w:fill="auto"/>
            <w:noWrap/>
            <w:hideMark/>
          </w:tcPr>
          <w:p w14:paraId="3151644F" w14:textId="77777777" w:rsidR="005B1647" w:rsidRPr="005D3DF2" w:rsidRDefault="005B1647" w:rsidP="005B1647">
            <w:pPr>
              <w:pStyle w:val="Tabell"/>
              <w:keepNext/>
              <w:cnfStyle w:val="000000000000" w:firstRow="0" w:lastRow="0" w:firstColumn="0" w:lastColumn="0" w:oddVBand="0" w:evenVBand="0" w:oddHBand="0" w:evenHBand="0" w:firstRowFirstColumn="0" w:firstRowLastColumn="0" w:lastRowFirstColumn="0" w:lastRowLastColumn="0"/>
              <w:rPr>
                <w:b/>
                <w:bCs/>
              </w:rPr>
            </w:pPr>
            <w:r w:rsidRPr="005D3DF2">
              <w:rPr>
                <w:b/>
                <w:bCs/>
              </w:rPr>
              <w:t>-8 888</w:t>
            </w:r>
          </w:p>
        </w:tc>
      </w:tr>
      <w:tr w:rsidR="00155607" w14:paraId="7268D337" w14:textId="77777777" w:rsidTr="00155607">
        <w:trPr>
          <w:cnfStyle w:val="010000000000" w:firstRow="0" w:lastRow="1" w:firstColumn="0" w:lastColumn="0" w:oddVBand="0" w:evenVBand="0" w:oddHBand="0" w:evenHBand="0" w:firstRowFirstColumn="0" w:firstRowLastColumn="0" w:lastRowFirstColumn="0" w:lastRowLastColumn="0"/>
          <w:trHeight w:val="270"/>
        </w:trPr>
        <w:tc>
          <w:tcPr>
            <w:cnfStyle w:val="001000000000" w:firstRow="0" w:lastRow="0" w:firstColumn="1" w:lastColumn="0" w:oddVBand="0" w:evenVBand="0" w:oddHBand="0" w:evenHBand="0" w:firstRowFirstColumn="0" w:firstRowLastColumn="0" w:lastRowFirstColumn="0" w:lastRowLastColumn="0"/>
            <w:tcW w:w="2983" w:type="pct"/>
            <w:tcBorders>
              <w:top w:val="single" w:sz="4" w:space="0" w:color="auto"/>
            </w:tcBorders>
            <w:noWrap/>
            <w:hideMark/>
          </w:tcPr>
          <w:p w14:paraId="154C29B0" w14:textId="77777777" w:rsidR="005B1647" w:rsidRPr="005D3DF2" w:rsidRDefault="005B1647" w:rsidP="005B1647">
            <w:pPr>
              <w:pStyle w:val="Tabell"/>
              <w:keepNext/>
              <w:rPr>
                <w:bCs/>
              </w:rPr>
            </w:pPr>
            <w:r w:rsidRPr="005D3DF2">
              <w:rPr>
                <w:bCs/>
              </w:rPr>
              <w:t xml:space="preserve">Summa </w:t>
            </w:r>
          </w:p>
        </w:tc>
        <w:tc>
          <w:tcPr>
            <w:tcW w:w="786" w:type="pct"/>
            <w:tcBorders>
              <w:top w:val="single" w:sz="4" w:space="0" w:color="auto"/>
            </w:tcBorders>
            <w:noWrap/>
            <w:hideMark/>
          </w:tcPr>
          <w:p w14:paraId="25E80E4B" w14:textId="77777777" w:rsidR="005B1647" w:rsidRPr="005D3DF2" w:rsidRDefault="005B1647" w:rsidP="005B1647">
            <w:pPr>
              <w:pStyle w:val="Tabell"/>
              <w:keepNext/>
              <w:cnfStyle w:val="010000000000" w:firstRow="0" w:lastRow="1" w:firstColumn="0" w:lastColumn="0" w:oddVBand="0" w:evenVBand="0" w:oddHBand="0" w:evenHBand="0" w:firstRowFirstColumn="0" w:firstRowLastColumn="0" w:lastRowFirstColumn="0" w:lastRowLastColumn="0"/>
              <w:rPr>
                <w:bCs/>
              </w:rPr>
            </w:pPr>
            <w:r w:rsidRPr="005D3DF2">
              <w:rPr>
                <w:bCs/>
              </w:rPr>
              <w:t>6 405</w:t>
            </w:r>
          </w:p>
        </w:tc>
        <w:tc>
          <w:tcPr>
            <w:tcW w:w="1231" w:type="pct"/>
            <w:tcBorders>
              <w:top w:val="single" w:sz="4" w:space="0" w:color="auto"/>
            </w:tcBorders>
            <w:noWrap/>
            <w:hideMark/>
          </w:tcPr>
          <w:p w14:paraId="5279266A" w14:textId="77777777" w:rsidR="005B1647" w:rsidRPr="005D3DF2" w:rsidRDefault="005B1647" w:rsidP="005B1647">
            <w:pPr>
              <w:pStyle w:val="Tabell"/>
              <w:keepNext/>
              <w:cnfStyle w:val="010000000000" w:firstRow="0" w:lastRow="1" w:firstColumn="0" w:lastColumn="0" w:oddVBand="0" w:evenVBand="0" w:oddHBand="0" w:evenHBand="0" w:firstRowFirstColumn="0" w:firstRowLastColumn="0" w:lastRowFirstColumn="0" w:lastRowLastColumn="0"/>
              <w:rPr>
                <w:bCs/>
              </w:rPr>
            </w:pPr>
            <w:r w:rsidRPr="005D3DF2">
              <w:rPr>
                <w:bCs/>
              </w:rPr>
              <w:t>5 978</w:t>
            </w:r>
          </w:p>
        </w:tc>
      </w:tr>
    </w:tbl>
    <w:p w14:paraId="0580AE1C" w14:textId="7F49D5ED" w:rsidR="005B1647" w:rsidRDefault="005B1647" w:rsidP="005B1647">
      <w:pPr>
        <w:pStyle w:val="Klla"/>
      </w:pPr>
      <w:r w:rsidRPr="005D3DF2">
        <w:t>Beloppen för ingående balans för ackumulerat anskaffningsvärde och ackumulerade avskrivningar kan skilja sig något från utgående balans, beroende på att det förekommer justeringar av ingående balans eller överföringar mellan myndigheter direkt mot det ackumulerade värdet.</w:t>
      </w:r>
    </w:p>
    <w:p w14:paraId="5CECEE69" w14:textId="157CC55D" w:rsidR="005B1647" w:rsidRDefault="005B1647" w:rsidP="005B1647">
      <w:pPr>
        <w:pStyle w:val="TabellUnderrubrik"/>
      </w:pPr>
      <w:r w:rsidRPr="005D3DF2">
        <w:t>Miljoner kronor</w:t>
      </w:r>
    </w:p>
    <w:tbl>
      <w:tblPr>
        <w:tblStyle w:val="RKBPTabell"/>
        <w:tblW w:w="5000" w:type="pct"/>
        <w:tblLook w:val="04E0" w:firstRow="1" w:lastRow="1" w:firstColumn="1" w:lastColumn="0" w:noHBand="0" w:noVBand="1"/>
      </w:tblPr>
      <w:tblGrid>
        <w:gridCol w:w="4397"/>
        <w:gridCol w:w="1159"/>
        <w:gridCol w:w="1814"/>
      </w:tblGrid>
      <w:tr w:rsidR="00155607" w14:paraId="3A7BD35A" w14:textId="77777777" w:rsidTr="00BE1FEE">
        <w:trPr>
          <w:cnfStyle w:val="100000000000" w:firstRow="1" w:lastRow="0" w:firstColumn="0" w:lastColumn="0" w:oddVBand="0" w:evenVBand="0" w:oddHBand="0" w:evenHBand="0" w:firstRowFirstColumn="0" w:firstRowLastColumn="0" w:lastRowFirstColumn="0" w:lastRowLastColumn="0"/>
          <w:trHeight w:val="255"/>
          <w:tblHeader w:val="0"/>
        </w:trPr>
        <w:tc>
          <w:tcPr>
            <w:cnfStyle w:val="001000000000" w:firstRow="0" w:lastRow="0" w:firstColumn="1" w:lastColumn="0" w:oddVBand="0" w:evenVBand="0" w:oddHBand="0" w:evenHBand="0" w:firstRowFirstColumn="0" w:firstRowLastColumn="0" w:lastRowFirstColumn="0" w:lastRowLastColumn="0"/>
            <w:tcW w:w="2983"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1AF17562" w14:textId="6006E1AE" w:rsidR="005B1647" w:rsidRPr="005D3DF2" w:rsidRDefault="005B1647" w:rsidP="005B1647">
            <w:pPr>
              <w:pStyle w:val="TabellHuvud"/>
            </w:pPr>
          </w:p>
        </w:tc>
        <w:tc>
          <w:tcPr>
            <w:tcW w:w="786"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3C30FA68" w14:textId="77777777" w:rsidR="005B1647" w:rsidRPr="005D3DF2"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5D3DF2">
              <w:t>2019</w:t>
            </w:r>
          </w:p>
        </w:tc>
        <w:tc>
          <w:tcPr>
            <w:tcW w:w="1231"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3E033E66" w14:textId="77777777" w:rsidR="005B1647" w:rsidRPr="005D3DF2"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5D3DF2">
              <w:t>2018</w:t>
            </w:r>
          </w:p>
        </w:tc>
      </w:tr>
      <w:tr w:rsidR="00155607" w14:paraId="3B67EC9A"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2983" w:type="pct"/>
            <w:tcBorders>
              <w:top w:val="single" w:sz="12" w:space="0" w:color="auto"/>
            </w:tcBorders>
            <w:noWrap/>
            <w:hideMark/>
          </w:tcPr>
          <w:p w14:paraId="78A2AC69" w14:textId="77777777" w:rsidR="005B1647" w:rsidRPr="005D3DF2" w:rsidRDefault="005B1647" w:rsidP="005B1647">
            <w:pPr>
              <w:pStyle w:val="Tabell"/>
            </w:pPr>
            <w:r w:rsidRPr="005D3DF2">
              <w:t>Polismyndigheten</w:t>
            </w:r>
          </w:p>
        </w:tc>
        <w:tc>
          <w:tcPr>
            <w:tcW w:w="786" w:type="pct"/>
            <w:tcBorders>
              <w:top w:val="single" w:sz="12" w:space="0" w:color="auto"/>
            </w:tcBorders>
            <w:noWrap/>
            <w:hideMark/>
          </w:tcPr>
          <w:p w14:paraId="13BD42FD" w14:textId="77777777" w:rsidR="005B1647" w:rsidRPr="005D3DF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D3DF2">
              <w:t>933</w:t>
            </w:r>
          </w:p>
        </w:tc>
        <w:tc>
          <w:tcPr>
            <w:tcW w:w="1231" w:type="pct"/>
            <w:tcBorders>
              <w:top w:val="single" w:sz="12" w:space="0" w:color="auto"/>
            </w:tcBorders>
            <w:noWrap/>
            <w:hideMark/>
          </w:tcPr>
          <w:p w14:paraId="5EBFADB7" w14:textId="77777777" w:rsidR="005B1647" w:rsidRPr="005D3DF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D3DF2">
              <w:t>876</w:t>
            </w:r>
          </w:p>
        </w:tc>
      </w:tr>
      <w:tr w:rsidR="00155607" w14:paraId="1CEC9FAC"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2983" w:type="pct"/>
            <w:noWrap/>
            <w:hideMark/>
          </w:tcPr>
          <w:p w14:paraId="6CDAC405" w14:textId="77777777" w:rsidR="005B1647" w:rsidRPr="005D3DF2" w:rsidRDefault="005B1647" w:rsidP="005B1647">
            <w:pPr>
              <w:pStyle w:val="Tabell"/>
            </w:pPr>
            <w:r w:rsidRPr="005D3DF2">
              <w:t>Regeringskansliet</w:t>
            </w:r>
          </w:p>
        </w:tc>
        <w:tc>
          <w:tcPr>
            <w:tcW w:w="786" w:type="pct"/>
            <w:noWrap/>
            <w:hideMark/>
          </w:tcPr>
          <w:p w14:paraId="1F9EE509" w14:textId="77777777" w:rsidR="005B1647" w:rsidRPr="005D3DF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D3DF2">
              <w:t>801</w:t>
            </w:r>
          </w:p>
        </w:tc>
        <w:tc>
          <w:tcPr>
            <w:tcW w:w="1231" w:type="pct"/>
            <w:noWrap/>
            <w:hideMark/>
          </w:tcPr>
          <w:p w14:paraId="2DC54F6E" w14:textId="77777777" w:rsidR="005B1647" w:rsidRPr="005D3DF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D3DF2">
              <w:t>701</w:t>
            </w:r>
          </w:p>
        </w:tc>
      </w:tr>
      <w:tr w:rsidR="00155607" w14:paraId="3CB64727"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2983" w:type="pct"/>
            <w:noWrap/>
            <w:hideMark/>
          </w:tcPr>
          <w:p w14:paraId="59B2A909" w14:textId="77777777" w:rsidR="005B1647" w:rsidRPr="005D3DF2" w:rsidRDefault="005B1647" w:rsidP="005B1647">
            <w:pPr>
              <w:pStyle w:val="Tabell"/>
            </w:pPr>
            <w:r w:rsidRPr="005D3DF2">
              <w:t>Domstolsverket</w:t>
            </w:r>
          </w:p>
        </w:tc>
        <w:tc>
          <w:tcPr>
            <w:tcW w:w="786" w:type="pct"/>
            <w:noWrap/>
            <w:hideMark/>
          </w:tcPr>
          <w:p w14:paraId="360B982F" w14:textId="77777777" w:rsidR="005B1647" w:rsidRPr="005D3DF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D3DF2">
              <w:t>360</w:t>
            </w:r>
          </w:p>
        </w:tc>
        <w:tc>
          <w:tcPr>
            <w:tcW w:w="1231" w:type="pct"/>
            <w:noWrap/>
            <w:hideMark/>
          </w:tcPr>
          <w:p w14:paraId="75DA1BB6" w14:textId="77777777" w:rsidR="005B1647" w:rsidRPr="005D3DF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D3DF2">
              <w:t>299</w:t>
            </w:r>
          </w:p>
        </w:tc>
      </w:tr>
      <w:tr w:rsidR="00155607" w14:paraId="37D46974"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2983" w:type="pct"/>
            <w:noWrap/>
            <w:hideMark/>
          </w:tcPr>
          <w:p w14:paraId="259D6480" w14:textId="77777777" w:rsidR="005B1647" w:rsidRPr="005D3DF2" w:rsidRDefault="005B1647" w:rsidP="005B1647">
            <w:pPr>
              <w:pStyle w:val="Tabell"/>
            </w:pPr>
            <w:r w:rsidRPr="005D3DF2">
              <w:t>Försvarsmakten</w:t>
            </w:r>
          </w:p>
        </w:tc>
        <w:tc>
          <w:tcPr>
            <w:tcW w:w="786" w:type="pct"/>
            <w:noWrap/>
            <w:hideMark/>
          </w:tcPr>
          <w:p w14:paraId="222558AB" w14:textId="77777777" w:rsidR="005B1647" w:rsidRPr="005D3DF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D3DF2">
              <w:t>356</w:t>
            </w:r>
          </w:p>
        </w:tc>
        <w:tc>
          <w:tcPr>
            <w:tcW w:w="1231" w:type="pct"/>
            <w:noWrap/>
            <w:hideMark/>
          </w:tcPr>
          <w:p w14:paraId="0DC76D9E" w14:textId="77777777" w:rsidR="005B1647" w:rsidRPr="005D3DF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D3DF2">
              <w:t>352</w:t>
            </w:r>
          </w:p>
        </w:tc>
      </w:tr>
      <w:tr w:rsidR="00155607" w14:paraId="6ADE4926"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2983" w:type="pct"/>
            <w:noWrap/>
            <w:hideMark/>
          </w:tcPr>
          <w:p w14:paraId="3F25A75D" w14:textId="77777777" w:rsidR="005B1647" w:rsidRPr="005D3DF2" w:rsidRDefault="005B1647" w:rsidP="005B1647">
            <w:pPr>
              <w:pStyle w:val="Tabell"/>
            </w:pPr>
            <w:r w:rsidRPr="005D3DF2">
              <w:t>Kungl. Tekniska högskolan</w:t>
            </w:r>
          </w:p>
        </w:tc>
        <w:tc>
          <w:tcPr>
            <w:tcW w:w="786" w:type="pct"/>
            <w:noWrap/>
            <w:hideMark/>
          </w:tcPr>
          <w:p w14:paraId="229279A6" w14:textId="77777777" w:rsidR="005B1647" w:rsidRPr="005D3DF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D3DF2">
              <w:t>293</w:t>
            </w:r>
          </w:p>
        </w:tc>
        <w:tc>
          <w:tcPr>
            <w:tcW w:w="1231" w:type="pct"/>
            <w:noWrap/>
            <w:hideMark/>
          </w:tcPr>
          <w:p w14:paraId="68518721" w14:textId="77777777" w:rsidR="005B1647" w:rsidRPr="005D3DF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D3DF2">
              <w:t>246</w:t>
            </w:r>
          </w:p>
        </w:tc>
      </w:tr>
      <w:tr w:rsidR="00155607" w14:paraId="6CA937FB"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2983" w:type="pct"/>
            <w:noWrap/>
            <w:hideMark/>
          </w:tcPr>
          <w:p w14:paraId="6AFF804F" w14:textId="77777777" w:rsidR="005B1647" w:rsidRPr="005D3DF2" w:rsidRDefault="005B1647" w:rsidP="005B1647">
            <w:pPr>
              <w:pStyle w:val="Tabell"/>
            </w:pPr>
            <w:r w:rsidRPr="005D3DF2">
              <w:t>Lunds universitet</w:t>
            </w:r>
          </w:p>
        </w:tc>
        <w:tc>
          <w:tcPr>
            <w:tcW w:w="786" w:type="pct"/>
            <w:noWrap/>
            <w:hideMark/>
          </w:tcPr>
          <w:p w14:paraId="66EA430B" w14:textId="77777777" w:rsidR="005B1647" w:rsidRPr="005D3DF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D3DF2">
              <w:t>249</w:t>
            </w:r>
          </w:p>
        </w:tc>
        <w:tc>
          <w:tcPr>
            <w:tcW w:w="1231" w:type="pct"/>
            <w:noWrap/>
            <w:hideMark/>
          </w:tcPr>
          <w:p w14:paraId="441AF003" w14:textId="77777777" w:rsidR="005B1647" w:rsidRPr="005D3DF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D3DF2">
              <w:t>270</w:t>
            </w:r>
          </w:p>
        </w:tc>
      </w:tr>
      <w:tr w:rsidR="00155607" w14:paraId="32D577B8"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2983" w:type="pct"/>
            <w:noWrap/>
            <w:hideMark/>
          </w:tcPr>
          <w:p w14:paraId="53983429" w14:textId="77777777" w:rsidR="005B1647" w:rsidRPr="005D3DF2" w:rsidRDefault="005B1647" w:rsidP="005B1647">
            <w:pPr>
              <w:pStyle w:val="Tabell"/>
            </w:pPr>
            <w:r w:rsidRPr="005D3DF2">
              <w:t>Uppsala universitet</w:t>
            </w:r>
          </w:p>
        </w:tc>
        <w:tc>
          <w:tcPr>
            <w:tcW w:w="786" w:type="pct"/>
            <w:noWrap/>
            <w:hideMark/>
          </w:tcPr>
          <w:p w14:paraId="1115E1EA" w14:textId="77777777" w:rsidR="005B1647" w:rsidRPr="005D3DF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D3DF2">
              <w:t>244</w:t>
            </w:r>
          </w:p>
        </w:tc>
        <w:tc>
          <w:tcPr>
            <w:tcW w:w="1231" w:type="pct"/>
            <w:noWrap/>
            <w:hideMark/>
          </w:tcPr>
          <w:p w14:paraId="0F887965" w14:textId="77777777" w:rsidR="005B1647" w:rsidRPr="005D3DF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D3DF2">
              <w:t>260</w:t>
            </w:r>
          </w:p>
        </w:tc>
      </w:tr>
      <w:tr w:rsidR="00155607" w14:paraId="425E9819"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2983" w:type="pct"/>
            <w:noWrap/>
            <w:hideMark/>
          </w:tcPr>
          <w:p w14:paraId="516A170A" w14:textId="77777777" w:rsidR="005B1647" w:rsidRPr="005D3DF2" w:rsidRDefault="005B1647" w:rsidP="005B1647">
            <w:pPr>
              <w:pStyle w:val="Tabell"/>
            </w:pPr>
            <w:r w:rsidRPr="005D3DF2">
              <w:t>Försvarets materielverk</w:t>
            </w:r>
          </w:p>
        </w:tc>
        <w:tc>
          <w:tcPr>
            <w:tcW w:w="786" w:type="pct"/>
            <w:noWrap/>
            <w:hideMark/>
          </w:tcPr>
          <w:p w14:paraId="6E02CD1F" w14:textId="77777777" w:rsidR="005B1647" w:rsidRPr="005D3DF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D3DF2">
              <w:t>232</w:t>
            </w:r>
          </w:p>
        </w:tc>
        <w:tc>
          <w:tcPr>
            <w:tcW w:w="1231" w:type="pct"/>
            <w:noWrap/>
            <w:hideMark/>
          </w:tcPr>
          <w:p w14:paraId="7C84188B" w14:textId="77777777" w:rsidR="005B1647" w:rsidRPr="005D3DF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D3DF2">
              <w:t>226</w:t>
            </w:r>
          </w:p>
        </w:tc>
      </w:tr>
      <w:tr w:rsidR="00155607" w14:paraId="41FDD125"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2983" w:type="pct"/>
            <w:noWrap/>
            <w:hideMark/>
          </w:tcPr>
          <w:p w14:paraId="2A1CA606" w14:textId="77777777" w:rsidR="005B1647" w:rsidRPr="005D3DF2" w:rsidRDefault="005B1647" w:rsidP="005B1647">
            <w:pPr>
              <w:pStyle w:val="Tabell"/>
            </w:pPr>
            <w:r w:rsidRPr="005D3DF2">
              <w:t>Karolinska institutet</w:t>
            </w:r>
          </w:p>
        </w:tc>
        <w:tc>
          <w:tcPr>
            <w:tcW w:w="786" w:type="pct"/>
            <w:noWrap/>
            <w:hideMark/>
          </w:tcPr>
          <w:p w14:paraId="2819EBDA" w14:textId="77777777" w:rsidR="005B1647" w:rsidRPr="005D3DF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D3DF2">
              <w:t>218</w:t>
            </w:r>
          </w:p>
        </w:tc>
        <w:tc>
          <w:tcPr>
            <w:tcW w:w="1231" w:type="pct"/>
            <w:noWrap/>
            <w:hideMark/>
          </w:tcPr>
          <w:p w14:paraId="0579E277" w14:textId="77777777" w:rsidR="005B1647" w:rsidRPr="005D3DF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D3DF2">
              <w:t>206</w:t>
            </w:r>
          </w:p>
        </w:tc>
      </w:tr>
      <w:tr w:rsidR="00155607" w14:paraId="414D5F05"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2983" w:type="pct"/>
            <w:noWrap/>
            <w:hideMark/>
          </w:tcPr>
          <w:p w14:paraId="63D38D3C" w14:textId="77777777" w:rsidR="005B1647" w:rsidRPr="005D3DF2" w:rsidRDefault="005B1647" w:rsidP="005B1647">
            <w:pPr>
              <w:pStyle w:val="Tabell"/>
            </w:pPr>
            <w:r w:rsidRPr="005D3DF2">
              <w:t>Kriminalvården</w:t>
            </w:r>
          </w:p>
        </w:tc>
        <w:tc>
          <w:tcPr>
            <w:tcW w:w="786" w:type="pct"/>
            <w:noWrap/>
            <w:hideMark/>
          </w:tcPr>
          <w:p w14:paraId="45DE2385" w14:textId="77777777" w:rsidR="005B1647" w:rsidRPr="005D3DF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D3DF2">
              <w:t>199</w:t>
            </w:r>
          </w:p>
        </w:tc>
        <w:tc>
          <w:tcPr>
            <w:tcW w:w="1231" w:type="pct"/>
            <w:noWrap/>
            <w:hideMark/>
          </w:tcPr>
          <w:p w14:paraId="76056E4B" w14:textId="77777777" w:rsidR="005B1647" w:rsidRPr="005D3DF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D3DF2">
              <w:t>167</w:t>
            </w:r>
          </w:p>
        </w:tc>
      </w:tr>
      <w:tr w:rsidR="00155607" w14:paraId="50430FD8"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2983" w:type="pct"/>
            <w:hideMark/>
          </w:tcPr>
          <w:p w14:paraId="72D8E7C4" w14:textId="77777777" w:rsidR="005B1647" w:rsidRPr="005D3DF2" w:rsidRDefault="005B1647" w:rsidP="005B1647">
            <w:pPr>
              <w:pStyle w:val="Tabell"/>
              <w:rPr>
                <w:i/>
                <w:iCs/>
              </w:rPr>
            </w:pPr>
            <w:r w:rsidRPr="005D3DF2">
              <w:rPr>
                <w:i/>
                <w:iCs/>
              </w:rPr>
              <w:t>Affärsverk</w:t>
            </w:r>
          </w:p>
        </w:tc>
        <w:tc>
          <w:tcPr>
            <w:tcW w:w="786" w:type="pct"/>
            <w:noWrap/>
            <w:hideMark/>
          </w:tcPr>
          <w:p w14:paraId="06403AE6" w14:textId="77777777" w:rsidR="005B1647" w:rsidRPr="005D3DF2"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p>
        </w:tc>
        <w:tc>
          <w:tcPr>
            <w:tcW w:w="1231" w:type="pct"/>
            <w:noWrap/>
            <w:hideMark/>
          </w:tcPr>
          <w:p w14:paraId="69204439" w14:textId="77777777" w:rsidR="005B1647" w:rsidRPr="005D3DF2"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p>
        </w:tc>
      </w:tr>
      <w:tr w:rsidR="00155607" w14:paraId="37C3A0D2"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2983" w:type="pct"/>
            <w:tcBorders>
              <w:bottom w:val="single" w:sz="4" w:space="0" w:color="auto"/>
            </w:tcBorders>
            <w:noWrap/>
            <w:hideMark/>
          </w:tcPr>
          <w:p w14:paraId="389315A9" w14:textId="77777777" w:rsidR="005B1647" w:rsidRPr="005D3DF2" w:rsidRDefault="005B1647" w:rsidP="005B1647">
            <w:pPr>
              <w:pStyle w:val="Tabell"/>
            </w:pPr>
            <w:r w:rsidRPr="005D3DF2">
              <w:t xml:space="preserve">Luftfartsverket </w:t>
            </w:r>
          </w:p>
        </w:tc>
        <w:tc>
          <w:tcPr>
            <w:tcW w:w="786" w:type="pct"/>
            <w:tcBorders>
              <w:bottom w:val="single" w:sz="4" w:space="0" w:color="auto"/>
            </w:tcBorders>
            <w:noWrap/>
            <w:hideMark/>
          </w:tcPr>
          <w:p w14:paraId="7DB2C038" w14:textId="77777777" w:rsidR="005B1647" w:rsidRPr="005D3DF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D3DF2">
              <w:t>1</w:t>
            </w:r>
          </w:p>
        </w:tc>
        <w:tc>
          <w:tcPr>
            <w:tcW w:w="1231" w:type="pct"/>
            <w:tcBorders>
              <w:bottom w:val="single" w:sz="4" w:space="0" w:color="auto"/>
            </w:tcBorders>
            <w:noWrap/>
            <w:hideMark/>
          </w:tcPr>
          <w:p w14:paraId="4D851DA7" w14:textId="77777777" w:rsidR="005B1647" w:rsidRPr="005D3DF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D3DF2">
              <w:t>-</w:t>
            </w:r>
          </w:p>
        </w:tc>
      </w:tr>
      <w:tr w:rsidR="00155607" w14:paraId="66FD597A"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2983" w:type="pct"/>
            <w:tcBorders>
              <w:top w:val="single" w:sz="4" w:space="0" w:color="auto"/>
              <w:bottom w:val="single" w:sz="4" w:space="0" w:color="auto"/>
            </w:tcBorders>
            <w:shd w:val="clear" w:color="auto" w:fill="auto"/>
            <w:noWrap/>
            <w:hideMark/>
          </w:tcPr>
          <w:p w14:paraId="05328E9E" w14:textId="77777777" w:rsidR="005B1647" w:rsidRPr="005D3DF2" w:rsidRDefault="005B1647" w:rsidP="005B1647">
            <w:pPr>
              <w:pStyle w:val="Tabell"/>
            </w:pPr>
            <w:r w:rsidRPr="005D3DF2">
              <w:t>Övriga myndigheter</w:t>
            </w:r>
          </w:p>
        </w:tc>
        <w:tc>
          <w:tcPr>
            <w:tcW w:w="786" w:type="pct"/>
            <w:tcBorders>
              <w:top w:val="single" w:sz="4" w:space="0" w:color="auto"/>
              <w:bottom w:val="single" w:sz="4" w:space="0" w:color="auto"/>
            </w:tcBorders>
            <w:shd w:val="clear" w:color="auto" w:fill="auto"/>
            <w:noWrap/>
            <w:hideMark/>
          </w:tcPr>
          <w:p w14:paraId="7F95FC1E" w14:textId="77777777" w:rsidR="005B1647" w:rsidRPr="005D3DF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D3DF2">
              <w:t>2 519</w:t>
            </w:r>
          </w:p>
        </w:tc>
        <w:tc>
          <w:tcPr>
            <w:tcW w:w="1231" w:type="pct"/>
            <w:tcBorders>
              <w:top w:val="single" w:sz="4" w:space="0" w:color="auto"/>
              <w:bottom w:val="single" w:sz="4" w:space="0" w:color="auto"/>
            </w:tcBorders>
            <w:shd w:val="clear" w:color="auto" w:fill="auto"/>
            <w:noWrap/>
            <w:hideMark/>
          </w:tcPr>
          <w:p w14:paraId="37F5F7FF" w14:textId="77777777" w:rsidR="005B1647" w:rsidRPr="005D3DF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D3DF2">
              <w:t>2 375</w:t>
            </w:r>
          </w:p>
        </w:tc>
      </w:tr>
      <w:tr w:rsidR="00155607" w14:paraId="205E7836" w14:textId="77777777" w:rsidTr="00155607">
        <w:trPr>
          <w:cnfStyle w:val="010000000000" w:firstRow="0" w:lastRow="1" w:firstColumn="0" w:lastColumn="0" w:oddVBand="0" w:evenVBand="0" w:oddHBand="0" w:evenHBand="0" w:firstRowFirstColumn="0" w:firstRowLastColumn="0" w:lastRowFirstColumn="0" w:lastRowLastColumn="0"/>
          <w:trHeight w:val="270"/>
        </w:trPr>
        <w:tc>
          <w:tcPr>
            <w:cnfStyle w:val="001000000000" w:firstRow="0" w:lastRow="0" w:firstColumn="1" w:lastColumn="0" w:oddVBand="0" w:evenVBand="0" w:oddHBand="0" w:evenHBand="0" w:firstRowFirstColumn="0" w:firstRowLastColumn="0" w:lastRowFirstColumn="0" w:lastRowLastColumn="0"/>
            <w:tcW w:w="2983" w:type="pct"/>
            <w:tcBorders>
              <w:top w:val="single" w:sz="4" w:space="0" w:color="auto"/>
            </w:tcBorders>
            <w:noWrap/>
            <w:hideMark/>
          </w:tcPr>
          <w:p w14:paraId="5E77FC2B" w14:textId="77777777" w:rsidR="005B1647" w:rsidRPr="005D3DF2" w:rsidRDefault="005B1647" w:rsidP="005B1647">
            <w:pPr>
              <w:pStyle w:val="Tabell"/>
              <w:rPr>
                <w:bCs/>
              </w:rPr>
            </w:pPr>
            <w:r w:rsidRPr="005D3DF2">
              <w:rPr>
                <w:bCs/>
              </w:rPr>
              <w:t>Summa</w:t>
            </w:r>
          </w:p>
        </w:tc>
        <w:tc>
          <w:tcPr>
            <w:tcW w:w="786" w:type="pct"/>
            <w:tcBorders>
              <w:top w:val="single" w:sz="4" w:space="0" w:color="auto"/>
            </w:tcBorders>
            <w:noWrap/>
            <w:hideMark/>
          </w:tcPr>
          <w:p w14:paraId="3C11DF8E" w14:textId="77777777" w:rsidR="005B1647" w:rsidRPr="005D3DF2"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5D3DF2">
              <w:rPr>
                <w:bCs/>
              </w:rPr>
              <w:t>6 405</w:t>
            </w:r>
          </w:p>
        </w:tc>
        <w:tc>
          <w:tcPr>
            <w:tcW w:w="1231" w:type="pct"/>
            <w:tcBorders>
              <w:top w:val="single" w:sz="4" w:space="0" w:color="auto"/>
            </w:tcBorders>
            <w:noWrap/>
            <w:hideMark/>
          </w:tcPr>
          <w:p w14:paraId="14BA0D93" w14:textId="77777777" w:rsidR="005B1647" w:rsidRPr="005D3DF2"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5D3DF2">
              <w:rPr>
                <w:bCs/>
              </w:rPr>
              <w:t>5 978</w:t>
            </w:r>
          </w:p>
        </w:tc>
      </w:tr>
    </w:tbl>
    <w:p w14:paraId="6A8D1F36" w14:textId="77777777" w:rsidR="005B1647" w:rsidRDefault="005B1647" w:rsidP="005B1647">
      <w:pPr>
        <w:pStyle w:val="Brdtext"/>
      </w:pPr>
    </w:p>
    <w:p w14:paraId="4406C719" w14:textId="01CE833B" w:rsidR="005B1647" w:rsidRDefault="005B1647" w:rsidP="005B1647">
      <w:pPr>
        <w:pStyle w:val="Brdtext"/>
      </w:pPr>
      <w:r w:rsidRPr="005D3DF2">
        <w:t>Förbättringsutgifter på annans fastighet avser sådana utgifter som myndigheten har haft för att anpassa hyrda lokaler till den egna verksamheten, exempelvis om- och tillbyggnationer, kabeldragningar för nätverk, larmanordningar samt reparationer och underhåll i fall där utgifterna uppgått till väsentliga belopp. Totalt ökade statens förbättringsutgifter på annans fastighet med 427 miljoner kronor 2019.</w:t>
      </w:r>
    </w:p>
    <w:p w14:paraId="0E2B09E5" w14:textId="3F703DD4" w:rsidR="007E5169" w:rsidRDefault="005B1647" w:rsidP="005B1647">
      <w:pPr>
        <w:pStyle w:val="Brdtext"/>
      </w:pPr>
      <w:r>
        <w:t>Balanspostens ökning har varit störst hos Regeringskansliet som har ökat med 100 miljoner kronor och hos Domstolsverket som har ökat med 61 miljoner kronor. Ökningen hos Regeringskansliet består främst av hyresgästanpassningar av lokalerna i Stockholm. För Domstolsverkets del förklaras ökningen av säkerhetshöjande åtgärder som t.ex. ombyggnation av entréer, säkerhetssalar och häktesrum. Det har även skett ombyggnation av befintliga lokaler. Förbättringsarbeten har gjorts av bl.a. lokalerna i Varbergs tingsrätt, Umeå tingsrätt och Förvaltningsrätten Stockholm.</w:t>
      </w:r>
    </w:p>
    <w:p w14:paraId="5000C7C7" w14:textId="77777777" w:rsidR="007E5169" w:rsidRDefault="007E5169">
      <w:r>
        <w:br w:type="page"/>
      </w:r>
    </w:p>
    <w:p w14:paraId="6F439C39" w14:textId="24275CDA" w:rsidR="005B1647" w:rsidRDefault="005B1647" w:rsidP="005B1647">
      <w:pPr>
        <w:pStyle w:val="Rubrik4utannumrering"/>
      </w:pPr>
      <w:r>
        <w:lastRenderedPageBreak/>
        <w:t>Not 22 Maskiner, inventarier, installationer m.m.</w:t>
      </w:r>
    </w:p>
    <w:p w14:paraId="732B5AD8" w14:textId="7757348F" w:rsidR="005B1647" w:rsidRDefault="005B1647" w:rsidP="005B1647">
      <w:pPr>
        <w:pStyle w:val="TabellUnderrubrik"/>
      </w:pPr>
      <w:r w:rsidRPr="005D3DF2">
        <w:t>Miljoner kronor</w:t>
      </w:r>
    </w:p>
    <w:tbl>
      <w:tblPr>
        <w:tblStyle w:val="RKBPTabell"/>
        <w:tblW w:w="5000" w:type="pct"/>
        <w:tblLook w:val="04E0" w:firstRow="1" w:lastRow="1" w:firstColumn="1" w:lastColumn="0" w:noHBand="0" w:noVBand="1"/>
      </w:tblPr>
      <w:tblGrid>
        <w:gridCol w:w="4280"/>
        <w:gridCol w:w="1330"/>
        <w:gridCol w:w="1760"/>
      </w:tblGrid>
      <w:tr w:rsidR="00155607" w14:paraId="63366FC1" w14:textId="77777777" w:rsidTr="00155607">
        <w:trPr>
          <w:cnfStyle w:val="100000000000" w:firstRow="1" w:lastRow="0" w:firstColumn="0" w:lastColumn="0" w:oddVBand="0" w:evenVBand="0" w:oddHBand="0" w:evenHBand="0" w:firstRowFirstColumn="0" w:firstRowLastColumn="0" w:lastRowFirstColumn="0" w:lastRowLastColumn="0"/>
          <w:trHeight w:val="270"/>
          <w:tblHeader w:val="0"/>
        </w:trPr>
        <w:tc>
          <w:tcPr>
            <w:cnfStyle w:val="001000000000" w:firstRow="0" w:lastRow="0" w:firstColumn="1" w:lastColumn="0" w:oddVBand="0" w:evenVBand="0" w:oddHBand="0" w:evenHBand="0" w:firstRowFirstColumn="0" w:firstRowLastColumn="0" w:lastRowFirstColumn="0" w:lastRowLastColumn="0"/>
            <w:tcW w:w="2904"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6E5275DC" w14:textId="3C439E39" w:rsidR="005B1647" w:rsidRPr="005D3DF2" w:rsidRDefault="005B1647" w:rsidP="005B1647">
            <w:pPr>
              <w:pStyle w:val="TabellHuvud"/>
            </w:pPr>
          </w:p>
        </w:tc>
        <w:tc>
          <w:tcPr>
            <w:tcW w:w="902"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6C807A9F" w14:textId="77777777" w:rsidR="005B1647" w:rsidRPr="005D3DF2"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5D3DF2">
              <w:t>2019</w:t>
            </w:r>
          </w:p>
        </w:tc>
        <w:tc>
          <w:tcPr>
            <w:tcW w:w="1194"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17ED0FCA" w14:textId="77777777" w:rsidR="005B1647" w:rsidRPr="005D3DF2"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5D3DF2">
              <w:t>2018</w:t>
            </w:r>
          </w:p>
        </w:tc>
      </w:tr>
      <w:tr w:rsidR="00155607" w14:paraId="3A6A2B89"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2904" w:type="pct"/>
            <w:tcBorders>
              <w:top w:val="single" w:sz="12" w:space="0" w:color="auto"/>
            </w:tcBorders>
            <w:noWrap/>
            <w:hideMark/>
          </w:tcPr>
          <w:p w14:paraId="58F0270A" w14:textId="77777777" w:rsidR="005B1647" w:rsidRPr="005D3DF2" w:rsidRDefault="005B1647" w:rsidP="005B1647">
            <w:pPr>
              <w:pStyle w:val="Tabell"/>
            </w:pPr>
            <w:r w:rsidRPr="005D3DF2">
              <w:t>Ingående ackumulerade anskaffningsvärden</w:t>
            </w:r>
          </w:p>
        </w:tc>
        <w:tc>
          <w:tcPr>
            <w:tcW w:w="902" w:type="pct"/>
            <w:tcBorders>
              <w:top w:val="single" w:sz="12" w:space="0" w:color="auto"/>
            </w:tcBorders>
            <w:noWrap/>
            <w:hideMark/>
          </w:tcPr>
          <w:p w14:paraId="10169F73" w14:textId="77777777" w:rsidR="005B1647" w:rsidRPr="005D3DF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D3DF2">
              <w:t>100 254</w:t>
            </w:r>
          </w:p>
        </w:tc>
        <w:tc>
          <w:tcPr>
            <w:tcW w:w="1194" w:type="pct"/>
            <w:tcBorders>
              <w:top w:val="single" w:sz="12" w:space="0" w:color="auto"/>
            </w:tcBorders>
            <w:noWrap/>
            <w:hideMark/>
          </w:tcPr>
          <w:p w14:paraId="4EEFB912" w14:textId="77777777" w:rsidR="005B1647" w:rsidRPr="005D3DF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D3DF2">
              <w:t>97 592</w:t>
            </w:r>
          </w:p>
        </w:tc>
      </w:tr>
      <w:tr w:rsidR="00155607" w14:paraId="1614FA3E"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2904" w:type="pct"/>
            <w:noWrap/>
            <w:hideMark/>
          </w:tcPr>
          <w:p w14:paraId="3D2822F6" w14:textId="77777777" w:rsidR="005B1647" w:rsidRPr="005D3DF2" w:rsidRDefault="005B1647" w:rsidP="005B1647">
            <w:pPr>
              <w:pStyle w:val="Tabell"/>
            </w:pPr>
            <w:r w:rsidRPr="005D3DF2">
              <w:t>Årets investeringar, anskaffningsutgifter</w:t>
            </w:r>
          </w:p>
        </w:tc>
        <w:tc>
          <w:tcPr>
            <w:tcW w:w="902" w:type="pct"/>
            <w:noWrap/>
            <w:hideMark/>
          </w:tcPr>
          <w:p w14:paraId="47D20152" w14:textId="77777777" w:rsidR="005B1647" w:rsidRPr="005D3DF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D3DF2">
              <w:t>5 286</w:t>
            </w:r>
          </w:p>
        </w:tc>
        <w:tc>
          <w:tcPr>
            <w:tcW w:w="1194" w:type="pct"/>
            <w:noWrap/>
            <w:hideMark/>
          </w:tcPr>
          <w:p w14:paraId="5E898B57" w14:textId="77777777" w:rsidR="005B1647" w:rsidRPr="005D3DF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D3DF2">
              <w:t>4 718</w:t>
            </w:r>
          </w:p>
        </w:tc>
      </w:tr>
      <w:tr w:rsidR="00155607" w14:paraId="3DD0DD56"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2904" w:type="pct"/>
            <w:noWrap/>
            <w:hideMark/>
          </w:tcPr>
          <w:p w14:paraId="4A358EA6" w14:textId="77777777" w:rsidR="005B1647" w:rsidRPr="005D3DF2" w:rsidRDefault="005B1647" w:rsidP="005B1647">
            <w:pPr>
              <w:pStyle w:val="Tabell"/>
            </w:pPr>
            <w:r w:rsidRPr="005D3DF2">
              <w:t>Årets investeringar, egen utveckling</w:t>
            </w:r>
          </w:p>
        </w:tc>
        <w:tc>
          <w:tcPr>
            <w:tcW w:w="902" w:type="pct"/>
            <w:noWrap/>
            <w:hideMark/>
          </w:tcPr>
          <w:p w14:paraId="03AE53BF" w14:textId="77777777" w:rsidR="005B1647" w:rsidRPr="005D3DF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D3DF2">
              <w:t>8</w:t>
            </w:r>
          </w:p>
        </w:tc>
        <w:tc>
          <w:tcPr>
            <w:tcW w:w="1194" w:type="pct"/>
            <w:noWrap/>
            <w:hideMark/>
          </w:tcPr>
          <w:p w14:paraId="51CF66E8" w14:textId="77777777" w:rsidR="005B1647" w:rsidRPr="005D3DF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D3DF2">
              <w:t>6</w:t>
            </w:r>
          </w:p>
        </w:tc>
      </w:tr>
      <w:tr w:rsidR="00155607" w14:paraId="10C80AA8"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2904" w:type="pct"/>
            <w:tcBorders>
              <w:bottom w:val="single" w:sz="4" w:space="0" w:color="auto"/>
            </w:tcBorders>
            <w:noWrap/>
            <w:hideMark/>
          </w:tcPr>
          <w:p w14:paraId="7FFFBE0D" w14:textId="57D41066" w:rsidR="005B1647" w:rsidRPr="005D3DF2" w:rsidRDefault="005B1647" w:rsidP="005B1647">
            <w:pPr>
              <w:pStyle w:val="Tabell"/>
            </w:pPr>
            <w:r w:rsidRPr="005D3DF2">
              <w:t>Årets överföringar från Pågående nyanläggningar</w:t>
            </w:r>
          </w:p>
        </w:tc>
        <w:tc>
          <w:tcPr>
            <w:tcW w:w="902" w:type="pct"/>
            <w:tcBorders>
              <w:bottom w:val="single" w:sz="4" w:space="0" w:color="auto"/>
            </w:tcBorders>
            <w:noWrap/>
            <w:hideMark/>
          </w:tcPr>
          <w:p w14:paraId="112B019F" w14:textId="77777777" w:rsidR="005B1647" w:rsidRPr="005D3DF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D3DF2">
              <w:t>2 566</w:t>
            </w:r>
          </w:p>
        </w:tc>
        <w:tc>
          <w:tcPr>
            <w:tcW w:w="1194" w:type="pct"/>
            <w:tcBorders>
              <w:bottom w:val="single" w:sz="4" w:space="0" w:color="auto"/>
            </w:tcBorders>
            <w:noWrap/>
            <w:hideMark/>
          </w:tcPr>
          <w:p w14:paraId="39E9DED8" w14:textId="77777777" w:rsidR="005B1647" w:rsidRPr="005D3DF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D3DF2">
              <w:t>2 348</w:t>
            </w:r>
          </w:p>
        </w:tc>
      </w:tr>
      <w:tr w:rsidR="00155607" w14:paraId="654D7D69"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2904" w:type="pct"/>
            <w:tcBorders>
              <w:top w:val="single" w:sz="4" w:space="0" w:color="auto"/>
              <w:bottom w:val="single" w:sz="4" w:space="0" w:color="auto"/>
            </w:tcBorders>
            <w:shd w:val="clear" w:color="auto" w:fill="auto"/>
            <w:noWrap/>
            <w:hideMark/>
          </w:tcPr>
          <w:p w14:paraId="72AF01A3" w14:textId="77777777" w:rsidR="005B1647" w:rsidRPr="005D3DF2" w:rsidRDefault="005B1647" w:rsidP="005B1647">
            <w:pPr>
              <w:pStyle w:val="Tabell"/>
            </w:pPr>
            <w:r w:rsidRPr="005D3DF2">
              <w:t>Försäljning/utrangering</w:t>
            </w:r>
          </w:p>
        </w:tc>
        <w:tc>
          <w:tcPr>
            <w:tcW w:w="902" w:type="pct"/>
            <w:tcBorders>
              <w:top w:val="single" w:sz="4" w:space="0" w:color="auto"/>
              <w:bottom w:val="single" w:sz="4" w:space="0" w:color="auto"/>
            </w:tcBorders>
            <w:shd w:val="clear" w:color="auto" w:fill="auto"/>
            <w:noWrap/>
            <w:hideMark/>
          </w:tcPr>
          <w:p w14:paraId="3EDECA31" w14:textId="77777777" w:rsidR="005B1647" w:rsidRPr="005D3DF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D3DF2">
              <w:t>-3 493</w:t>
            </w:r>
          </w:p>
        </w:tc>
        <w:tc>
          <w:tcPr>
            <w:tcW w:w="1194" w:type="pct"/>
            <w:tcBorders>
              <w:top w:val="single" w:sz="4" w:space="0" w:color="auto"/>
              <w:bottom w:val="single" w:sz="4" w:space="0" w:color="auto"/>
            </w:tcBorders>
            <w:shd w:val="clear" w:color="auto" w:fill="auto"/>
            <w:noWrap/>
            <w:hideMark/>
          </w:tcPr>
          <w:p w14:paraId="03FF9CEF" w14:textId="77777777" w:rsidR="005B1647" w:rsidRPr="005D3DF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D3DF2">
              <w:t>-4 389</w:t>
            </w:r>
          </w:p>
        </w:tc>
      </w:tr>
      <w:tr w:rsidR="00155607" w14:paraId="68D10FB1"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2904" w:type="pct"/>
            <w:tcBorders>
              <w:top w:val="single" w:sz="4" w:space="0" w:color="auto"/>
              <w:bottom w:val="single" w:sz="4" w:space="0" w:color="auto"/>
            </w:tcBorders>
            <w:shd w:val="clear" w:color="auto" w:fill="auto"/>
            <w:noWrap/>
            <w:hideMark/>
          </w:tcPr>
          <w:p w14:paraId="6EF6D714" w14:textId="77777777" w:rsidR="005B1647" w:rsidRPr="005D3DF2" w:rsidRDefault="005B1647" w:rsidP="005B1647">
            <w:pPr>
              <w:pStyle w:val="Tabell"/>
              <w:rPr>
                <w:b/>
                <w:bCs/>
              </w:rPr>
            </w:pPr>
            <w:r w:rsidRPr="005D3DF2">
              <w:rPr>
                <w:b/>
                <w:bCs/>
              </w:rPr>
              <w:t>Utgående ackumulerade anskaffningsvärden</w:t>
            </w:r>
          </w:p>
        </w:tc>
        <w:tc>
          <w:tcPr>
            <w:tcW w:w="902" w:type="pct"/>
            <w:tcBorders>
              <w:top w:val="single" w:sz="4" w:space="0" w:color="auto"/>
              <w:bottom w:val="single" w:sz="4" w:space="0" w:color="auto"/>
            </w:tcBorders>
            <w:shd w:val="clear" w:color="auto" w:fill="auto"/>
            <w:noWrap/>
            <w:hideMark/>
          </w:tcPr>
          <w:p w14:paraId="0EA616F3" w14:textId="77777777" w:rsidR="005B1647" w:rsidRPr="005D3DF2"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5D3DF2">
              <w:rPr>
                <w:b/>
                <w:bCs/>
              </w:rPr>
              <w:t>104 621</w:t>
            </w:r>
          </w:p>
        </w:tc>
        <w:tc>
          <w:tcPr>
            <w:tcW w:w="1194" w:type="pct"/>
            <w:tcBorders>
              <w:top w:val="single" w:sz="4" w:space="0" w:color="auto"/>
              <w:bottom w:val="single" w:sz="4" w:space="0" w:color="auto"/>
            </w:tcBorders>
            <w:shd w:val="clear" w:color="auto" w:fill="auto"/>
            <w:noWrap/>
            <w:hideMark/>
          </w:tcPr>
          <w:p w14:paraId="14CB33BC" w14:textId="77777777" w:rsidR="005B1647" w:rsidRPr="005D3DF2"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5D3DF2">
              <w:rPr>
                <w:b/>
                <w:bCs/>
              </w:rPr>
              <w:t>100 275</w:t>
            </w:r>
          </w:p>
        </w:tc>
      </w:tr>
      <w:tr w:rsidR="00155607" w14:paraId="3753DE61"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2904" w:type="pct"/>
            <w:tcBorders>
              <w:top w:val="single" w:sz="4" w:space="0" w:color="auto"/>
              <w:bottom w:val="single" w:sz="4" w:space="0" w:color="auto"/>
            </w:tcBorders>
            <w:shd w:val="clear" w:color="auto" w:fill="auto"/>
            <w:noWrap/>
            <w:hideMark/>
          </w:tcPr>
          <w:p w14:paraId="4B6D9F64" w14:textId="77777777" w:rsidR="005B1647" w:rsidRPr="005D3DF2" w:rsidRDefault="005B1647" w:rsidP="005B1647">
            <w:pPr>
              <w:pStyle w:val="Tabell"/>
            </w:pPr>
            <w:r w:rsidRPr="005D3DF2">
              <w:t>Ingående ackumulerade avskrivningar</w:t>
            </w:r>
          </w:p>
        </w:tc>
        <w:tc>
          <w:tcPr>
            <w:tcW w:w="902" w:type="pct"/>
            <w:tcBorders>
              <w:top w:val="single" w:sz="4" w:space="0" w:color="auto"/>
              <w:bottom w:val="single" w:sz="4" w:space="0" w:color="auto"/>
            </w:tcBorders>
            <w:shd w:val="clear" w:color="auto" w:fill="auto"/>
            <w:noWrap/>
            <w:hideMark/>
          </w:tcPr>
          <w:p w14:paraId="47889485" w14:textId="77777777" w:rsidR="005B1647" w:rsidRPr="005D3DF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D3DF2">
              <w:t>-62 687</w:t>
            </w:r>
          </w:p>
        </w:tc>
        <w:tc>
          <w:tcPr>
            <w:tcW w:w="1194" w:type="pct"/>
            <w:tcBorders>
              <w:top w:val="single" w:sz="4" w:space="0" w:color="auto"/>
              <w:bottom w:val="single" w:sz="4" w:space="0" w:color="auto"/>
            </w:tcBorders>
            <w:shd w:val="clear" w:color="auto" w:fill="auto"/>
            <w:noWrap/>
            <w:hideMark/>
          </w:tcPr>
          <w:p w14:paraId="5DB6A04F" w14:textId="77777777" w:rsidR="005B1647" w:rsidRPr="005D3DF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D3DF2">
              <w:t>-61 097</w:t>
            </w:r>
          </w:p>
        </w:tc>
      </w:tr>
      <w:tr w:rsidR="00155607" w14:paraId="27870A5A"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2904" w:type="pct"/>
            <w:tcBorders>
              <w:top w:val="single" w:sz="4" w:space="0" w:color="auto"/>
              <w:bottom w:val="single" w:sz="4" w:space="0" w:color="auto"/>
            </w:tcBorders>
            <w:shd w:val="clear" w:color="auto" w:fill="auto"/>
            <w:noWrap/>
            <w:hideMark/>
          </w:tcPr>
          <w:p w14:paraId="697764DE" w14:textId="77777777" w:rsidR="005B1647" w:rsidRPr="005D3DF2" w:rsidRDefault="005B1647" w:rsidP="005B1647">
            <w:pPr>
              <w:pStyle w:val="Tabell"/>
            </w:pPr>
            <w:r w:rsidRPr="005D3DF2">
              <w:t>Årets avskrivningar och nedskrivningar</w:t>
            </w:r>
          </w:p>
        </w:tc>
        <w:tc>
          <w:tcPr>
            <w:tcW w:w="902" w:type="pct"/>
            <w:tcBorders>
              <w:top w:val="single" w:sz="4" w:space="0" w:color="auto"/>
              <w:bottom w:val="single" w:sz="4" w:space="0" w:color="auto"/>
            </w:tcBorders>
            <w:shd w:val="clear" w:color="auto" w:fill="auto"/>
            <w:noWrap/>
            <w:hideMark/>
          </w:tcPr>
          <w:p w14:paraId="24657EED" w14:textId="77777777" w:rsidR="005B1647" w:rsidRPr="005D3DF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D3DF2">
              <w:t>-6 134</w:t>
            </w:r>
          </w:p>
        </w:tc>
        <w:tc>
          <w:tcPr>
            <w:tcW w:w="1194" w:type="pct"/>
            <w:tcBorders>
              <w:top w:val="single" w:sz="4" w:space="0" w:color="auto"/>
              <w:bottom w:val="single" w:sz="4" w:space="0" w:color="auto"/>
            </w:tcBorders>
            <w:shd w:val="clear" w:color="auto" w:fill="auto"/>
            <w:noWrap/>
            <w:hideMark/>
          </w:tcPr>
          <w:p w14:paraId="64C3219D" w14:textId="77777777" w:rsidR="005B1647" w:rsidRPr="005D3DF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D3DF2">
              <w:t>-6 013</w:t>
            </w:r>
          </w:p>
        </w:tc>
      </w:tr>
      <w:tr w:rsidR="00155607" w14:paraId="02A4F3BE"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2904" w:type="pct"/>
            <w:tcBorders>
              <w:top w:val="single" w:sz="4" w:space="0" w:color="auto"/>
              <w:bottom w:val="single" w:sz="4" w:space="0" w:color="auto"/>
            </w:tcBorders>
            <w:shd w:val="clear" w:color="auto" w:fill="auto"/>
            <w:noWrap/>
            <w:hideMark/>
          </w:tcPr>
          <w:p w14:paraId="2A1D21B4" w14:textId="2E096EBC" w:rsidR="005B1647" w:rsidRPr="005D3DF2" w:rsidRDefault="005B1647" w:rsidP="005B1647">
            <w:pPr>
              <w:pStyle w:val="Tabell"/>
            </w:pPr>
            <w:r w:rsidRPr="005D3DF2">
              <w:t>Minskning av ack avskrivn</w:t>
            </w:r>
            <w:r>
              <w:t>ingar</w:t>
            </w:r>
            <w:r w:rsidRPr="005D3DF2">
              <w:t xml:space="preserve"> vid utrangering/försäljning</w:t>
            </w:r>
          </w:p>
        </w:tc>
        <w:tc>
          <w:tcPr>
            <w:tcW w:w="902" w:type="pct"/>
            <w:tcBorders>
              <w:top w:val="single" w:sz="4" w:space="0" w:color="auto"/>
              <w:bottom w:val="single" w:sz="4" w:space="0" w:color="auto"/>
            </w:tcBorders>
            <w:shd w:val="clear" w:color="auto" w:fill="auto"/>
            <w:noWrap/>
            <w:hideMark/>
          </w:tcPr>
          <w:p w14:paraId="3AA2B901" w14:textId="77777777" w:rsidR="005B1647" w:rsidRPr="005D3DF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D3DF2">
              <w:t>3 253</w:t>
            </w:r>
          </w:p>
        </w:tc>
        <w:tc>
          <w:tcPr>
            <w:tcW w:w="1194" w:type="pct"/>
            <w:tcBorders>
              <w:top w:val="single" w:sz="4" w:space="0" w:color="auto"/>
              <w:bottom w:val="single" w:sz="4" w:space="0" w:color="auto"/>
            </w:tcBorders>
            <w:shd w:val="clear" w:color="auto" w:fill="auto"/>
            <w:noWrap/>
            <w:hideMark/>
          </w:tcPr>
          <w:p w14:paraId="0FA02133" w14:textId="77777777" w:rsidR="005B1647" w:rsidRPr="005D3DF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D3DF2">
              <w:t>4 404</w:t>
            </w:r>
          </w:p>
        </w:tc>
      </w:tr>
      <w:tr w:rsidR="00155607" w14:paraId="0D2779B9"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2904" w:type="pct"/>
            <w:tcBorders>
              <w:top w:val="single" w:sz="4" w:space="0" w:color="auto"/>
              <w:bottom w:val="single" w:sz="4" w:space="0" w:color="auto"/>
            </w:tcBorders>
            <w:shd w:val="clear" w:color="auto" w:fill="auto"/>
            <w:noWrap/>
            <w:hideMark/>
          </w:tcPr>
          <w:p w14:paraId="144145E6" w14:textId="77777777" w:rsidR="005B1647" w:rsidRPr="005D3DF2" w:rsidRDefault="005B1647" w:rsidP="005B1647">
            <w:pPr>
              <w:pStyle w:val="Tabell"/>
              <w:rPr>
                <w:b/>
                <w:bCs/>
              </w:rPr>
            </w:pPr>
            <w:r w:rsidRPr="005D3DF2">
              <w:rPr>
                <w:b/>
                <w:bCs/>
              </w:rPr>
              <w:t>Utgående ackumulerade avskrivningar</w:t>
            </w:r>
          </w:p>
        </w:tc>
        <w:tc>
          <w:tcPr>
            <w:tcW w:w="902" w:type="pct"/>
            <w:tcBorders>
              <w:top w:val="single" w:sz="4" w:space="0" w:color="auto"/>
              <w:bottom w:val="single" w:sz="4" w:space="0" w:color="auto"/>
            </w:tcBorders>
            <w:shd w:val="clear" w:color="auto" w:fill="auto"/>
            <w:noWrap/>
            <w:hideMark/>
          </w:tcPr>
          <w:p w14:paraId="27233F7B" w14:textId="77777777" w:rsidR="005B1647" w:rsidRPr="005D3DF2"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5D3DF2">
              <w:rPr>
                <w:b/>
                <w:bCs/>
              </w:rPr>
              <w:t>-65 568</w:t>
            </w:r>
          </w:p>
        </w:tc>
        <w:tc>
          <w:tcPr>
            <w:tcW w:w="1194" w:type="pct"/>
            <w:tcBorders>
              <w:top w:val="single" w:sz="4" w:space="0" w:color="auto"/>
              <w:bottom w:val="single" w:sz="4" w:space="0" w:color="auto"/>
            </w:tcBorders>
            <w:shd w:val="clear" w:color="auto" w:fill="auto"/>
            <w:noWrap/>
            <w:hideMark/>
          </w:tcPr>
          <w:p w14:paraId="0E470AA2" w14:textId="77777777" w:rsidR="005B1647" w:rsidRPr="005D3DF2"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5D3DF2">
              <w:rPr>
                <w:b/>
                <w:bCs/>
              </w:rPr>
              <w:t>-62 706</w:t>
            </w:r>
          </w:p>
        </w:tc>
      </w:tr>
      <w:tr w:rsidR="00155607" w14:paraId="3E755C71" w14:textId="77777777" w:rsidTr="00155607">
        <w:trPr>
          <w:cnfStyle w:val="010000000000" w:firstRow="0" w:lastRow="1" w:firstColumn="0" w:lastColumn="0" w:oddVBand="0" w:evenVBand="0" w:oddHBand="0" w:evenHBand="0" w:firstRowFirstColumn="0" w:firstRowLastColumn="0" w:lastRowFirstColumn="0" w:lastRowLastColumn="0"/>
          <w:trHeight w:val="270"/>
        </w:trPr>
        <w:tc>
          <w:tcPr>
            <w:cnfStyle w:val="001000000000" w:firstRow="0" w:lastRow="0" w:firstColumn="1" w:lastColumn="0" w:oddVBand="0" w:evenVBand="0" w:oddHBand="0" w:evenHBand="0" w:firstRowFirstColumn="0" w:firstRowLastColumn="0" w:lastRowFirstColumn="0" w:lastRowLastColumn="0"/>
            <w:tcW w:w="2904" w:type="pct"/>
            <w:tcBorders>
              <w:top w:val="single" w:sz="4" w:space="0" w:color="auto"/>
            </w:tcBorders>
            <w:noWrap/>
            <w:hideMark/>
          </w:tcPr>
          <w:p w14:paraId="382BA487" w14:textId="77777777" w:rsidR="005B1647" w:rsidRPr="005D3DF2" w:rsidRDefault="005B1647" w:rsidP="005B1647">
            <w:pPr>
              <w:pStyle w:val="Tabell"/>
              <w:rPr>
                <w:bCs/>
              </w:rPr>
            </w:pPr>
            <w:r w:rsidRPr="005D3DF2">
              <w:rPr>
                <w:bCs/>
              </w:rPr>
              <w:t xml:space="preserve">Summa </w:t>
            </w:r>
          </w:p>
        </w:tc>
        <w:tc>
          <w:tcPr>
            <w:tcW w:w="902" w:type="pct"/>
            <w:tcBorders>
              <w:top w:val="single" w:sz="4" w:space="0" w:color="auto"/>
            </w:tcBorders>
            <w:noWrap/>
            <w:hideMark/>
          </w:tcPr>
          <w:p w14:paraId="7D539027" w14:textId="77777777" w:rsidR="005B1647" w:rsidRPr="005D3DF2"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5D3DF2">
              <w:rPr>
                <w:bCs/>
              </w:rPr>
              <w:t>39 053</w:t>
            </w:r>
          </w:p>
        </w:tc>
        <w:tc>
          <w:tcPr>
            <w:tcW w:w="1194" w:type="pct"/>
            <w:tcBorders>
              <w:top w:val="single" w:sz="4" w:space="0" w:color="auto"/>
            </w:tcBorders>
            <w:noWrap/>
            <w:hideMark/>
          </w:tcPr>
          <w:p w14:paraId="09CE2274" w14:textId="77777777" w:rsidR="005B1647" w:rsidRPr="005D3DF2"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5D3DF2">
              <w:rPr>
                <w:bCs/>
              </w:rPr>
              <w:t>37 569</w:t>
            </w:r>
          </w:p>
        </w:tc>
      </w:tr>
    </w:tbl>
    <w:p w14:paraId="313382DF" w14:textId="68DC1291" w:rsidR="005B1647" w:rsidRDefault="005B1647" w:rsidP="005B1647">
      <w:pPr>
        <w:pStyle w:val="Klla"/>
      </w:pPr>
      <w:r w:rsidRPr="00CB16F9">
        <w:t>Beloppen för ingående balans för ackumulerat anskaffningsvärde och ackumulerade avskrivningar kan skilja sig något från utgående balans, beroende på att det förekommer justeringar av ingående balans eller överföringar mellan myndigheter direkt mot det ackumulerade värdet.</w:t>
      </w:r>
    </w:p>
    <w:p w14:paraId="2B95555A" w14:textId="55DD2246" w:rsidR="005B1647" w:rsidRDefault="005B1647" w:rsidP="005B1647">
      <w:pPr>
        <w:pStyle w:val="TabellUnderrubrik"/>
      </w:pPr>
      <w:r w:rsidRPr="00CB16F9">
        <w:t>Miljoner kronor</w:t>
      </w:r>
    </w:p>
    <w:tbl>
      <w:tblPr>
        <w:tblStyle w:val="RKBPTabell"/>
        <w:tblW w:w="5000" w:type="pct"/>
        <w:tblLook w:val="06E0" w:firstRow="1" w:lastRow="1" w:firstColumn="1" w:lastColumn="0" w:noHBand="1" w:noVBand="1"/>
      </w:tblPr>
      <w:tblGrid>
        <w:gridCol w:w="4280"/>
        <w:gridCol w:w="1330"/>
        <w:gridCol w:w="1760"/>
      </w:tblGrid>
      <w:tr w:rsidR="00155607" w14:paraId="3768284B" w14:textId="77777777" w:rsidTr="00BE1FEE">
        <w:trPr>
          <w:cnfStyle w:val="100000000000" w:firstRow="1" w:lastRow="0" w:firstColumn="0" w:lastColumn="0" w:oddVBand="0" w:evenVBand="0" w:oddHBand="0" w:evenHBand="0" w:firstRowFirstColumn="0" w:firstRowLastColumn="0" w:lastRowFirstColumn="0" w:lastRowLastColumn="0"/>
          <w:trHeight w:val="255"/>
          <w:tblHeader w:val="0"/>
        </w:trPr>
        <w:tc>
          <w:tcPr>
            <w:cnfStyle w:val="001000000000" w:firstRow="0" w:lastRow="0" w:firstColumn="1" w:lastColumn="0" w:oddVBand="0" w:evenVBand="0" w:oddHBand="0" w:evenHBand="0" w:firstRowFirstColumn="0" w:firstRowLastColumn="0" w:lastRowFirstColumn="0" w:lastRowLastColumn="0"/>
            <w:tcW w:w="2904" w:type="pct"/>
            <w:tcBorders>
              <w:top w:val="none" w:sz="0" w:space="0" w:color="auto"/>
              <w:left w:val="none" w:sz="0" w:space="0" w:color="auto"/>
              <w:bottom w:val="none" w:sz="0" w:space="0" w:color="auto"/>
              <w:right w:val="none" w:sz="0" w:space="0" w:color="auto"/>
              <w:tl2br w:val="none" w:sz="0" w:space="0" w:color="auto"/>
              <w:tr2bl w:val="none" w:sz="0" w:space="0" w:color="auto"/>
            </w:tcBorders>
            <w:noWrap/>
            <w:hideMark/>
          </w:tcPr>
          <w:p w14:paraId="77984356" w14:textId="2DFD1CE3" w:rsidR="005B1647" w:rsidRPr="00CB16F9" w:rsidRDefault="005B1647" w:rsidP="005B1647">
            <w:pPr>
              <w:pStyle w:val="TabellHuvud"/>
            </w:pPr>
          </w:p>
        </w:tc>
        <w:tc>
          <w:tcPr>
            <w:tcW w:w="902" w:type="pct"/>
            <w:tcBorders>
              <w:top w:val="none" w:sz="0" w:space="0" w:color="auto"/>
              <w:left w:val="none" w:sz="0" w:space="0" w:color="auto"/>
              <w:bottom w:val="none" w:sz="0" w:space="0" w:color="auto"/>
              <w:right w:val="none" w:sz="0" w:space="0" w:color="auto"/>
              <w:tl2br w:val="none" w:sz="0" w:space="0" w:color="auto"/>
              <w:tr2bl w:val="none" w:sz="0" w:space="0" w:color="auto"/>
            </w:tcBorders>
            <w:noWrap/>
            <w:hideMark/>
          </w:tcPr>
          <w:p w14:paraId="275C3D98" w14:textId="77777777" w:rsidR="005B1647" w:rsidRPr="00CB16F9"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CB16F9">
              <w:t>2019</w:t>
            </w:r>
          </w:p>
        </w:tc>
        <w:tc>
          <w:tcPr>
            <w:tcW w:w="1194" w:type="pct"/>
            <w:tcBorders>
              <w:top w:val="none" w:sz="0" w:space="0" w:color="auto"/>
              <w:left w:val="none" w:sz="0" w:space="0" w:color="auto"/>
              <w:bottom w:val="none" w:sz="0" w:space="0" w:color="auto"/>
              <w:right w:val="none" w:sz="0" w:space="0" w:color="auto"/>
              <w:tl2br w:val="none" w:sz="0" w:space="0" w:color="auto"/>
              <w:tr2bl w:val="none" w:sz="0" w:space="0" w:color="auto"/>
            </w:tcBorders>
            <w:noWrap/>
            <w:hideMark/>
          </w:tcPr>
          <w:p w14:paraId="18B3B3BB" w14:textId="77777777" w:rsidR="005B1647" w:rsidRPr="00CB16F9"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CB16F9">
              <w:t>2018</w:t>
            </w:r>
          </w:p>
        </w:tc>
      </w:tr>
      <w:tr w:rsidR="00155607" w14:paraId="31DE9A37"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2904" w:type="pct"/>
            <w:noWrap/>
            <w:hideMark/>
          </w:tcPr>
          <w:p w14:paraId="2565023C" w14:textId="77777777" w:rsidR="005B1647" w:rsidRPr="00CB16F9" w:rsidRDefault="005B1647" w:rsidP="005B1647">
            <w:pPr>
              <w:pStyle w:val="Tabell"/>
            </w:pPr>
            <w:r w:rsidRPr="00CB16F9">
              <w:t>Kustbevakningen</w:t>
            </w:r>
          </w:p>
        </w:tc>
        <w:tc>
          <w:tcPr>
            <w:tcW w:w="902" w:type="pct"/>
            <w:noWrap/>
            <w:hideMark/>
          </w:tcPr>
          <w:p w14:paraId="2F138978" w14:textId="77777777" w:rsidR="005B1647" w:rsidRPr="00CB16F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B16F9">
              <w:t>2 106</w:t>
            </w:r>
          </w:p>
        </w:tc>
        <w:tc>
          <w:tcPr>
            <w:tcW w:w="1194" w:type="pct"/>
            <w:noWrap/>
            <w:hideMark/>
          </w:tcPr>
          <w:p w14:paraId="1B8D99FC" w14:textId="77777777" w:rsidR="005B1647" w:rsidRPr="00CB16F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B16F9">
              <w:t>2 246</w:t>
            </w:r>
          </w:p>
        </w:tc>
      </w:tr>
      <w:tr w:rsidR="00155607" w14:paraId="43CF0912"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2904" w:type="pct"/>
            <w:noWrap/>
            <w:hideMark/>
          </w:tcPr>
          <w:p w14:paraId="513145AE" w14:textId="77777777" w:rsidR="005B1647" w:rsidRPr="00CB16F9" w:rsidRDefault="005B1647" w:rsidP="005B1647">
            <w:pPr>
              <w:pStyle w:val="Tabell"/>
            </w:pPr>
            <w:r w:rsidRPr="00CB16F9">
              <w:t>Polismyndigheten</w:t>
            </w:r>
          </w:p>
        </w:tc>
        <w:tc>
          <w:tcPr>
            <w:tcW w:w="902" w:type="pct"/>
            <w:noWrap/>
            <w:hideMark/>
          </w:tcPr>
          <w:p w14:paraId="6A4B168D" w14:textId="77777777" w:rsidR="005B1647" w:rsidRPr="00CB16F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B16F9">
              <w:t>1 889</w:t>
            </w:r>
          </w:p>
        </w:tc>
        <w:tc>
          <w:tcPr>
            <w:tcW w:w="1194" w:type="pct"/>
            <w:noWrap/>
            <w:hideMark/>
          </w:tcPr>
          <w:p w14:paraId="5DAD001A" w14:textId="77777777" w:rsidR="005B1647" w:rsidRPr="00CB16F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B16F9">
              <w:t>1 538</w:t>
            </w:r>
          </w:p>
        </w:tc>
      </w:tr>
      <w:tr w:rsidR="00155607" w14:paraId="789BD040"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2904" w:type="pct"/>
            <w:noWrap/>
            <w:hideMark/>
          </w:tcPr>
          <w:p w14:paraId="374FCC29" w14:textId="77777777" w:rsidR="005B1647" w:rsidRPr="00CB16F9" w:rsidRDefault="005B1647" w:rsidP="005B1647">
            <w:pPr>
              <w:pStyle w:val="Tabell"/>
            </w:pPr>
            <w:r w:rsidRPr="00CB16F9">
              <w:t>Försvarsmakten</w:t>
            </w:r>
          </w:p>
        </w:tc>
        <w:tc>
          <w:tcPr>
            <w:tcW w:w="902" w:type="pct"/>
            <w:noWrap/>
            <w:hideMark/>
          </w:tcPr>
          <w:p w14:paraId="0B580BFA" w14:textId="77777777" w:rsidR="005B1647" w:rsidRPr="00CB16F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B16F9">
              <w:t>1 766</w:t>
            </w:r>
          </w:p>
        </w:tc>
        <w:tc>
          <w:tcPr>
            <w:tcW w:w="1194" w:type="pct"/>
            <w:noWrap/>
            <w:hideMark/>
          </w:tcPr>
          <w:p w14:paraId="4BD02972" w14:textId="77777777" w:rsidR="005B1647" w:rsidRPr="00CB16F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B16F9">
              <w:t>1 277</w:t>
            </w:r>
          </w:p>
        </w:tc>
      </w:tr>
      <w:tr w:rsidR="00155607" w14:paraId="0C9129DA"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2904" w:type="pct"/>
            <w:noWrap/>
            <w:hideMark/>
          </w:tcPr>
          <w:p w14:paraId="3302E954" w14:textId="77777777" w:rsidR="005B1647" w:rsidRPr="00CB16F9" w:rsidRDefault="005B1647" w:rsidP="005B1647">
            <w:pPr>
              <w:pStyle w:val="Tabell"/>
            </w:pPr>
            <w:r w:rsidRPr="00CB16F9">
              <w:t>Lunds universitet</w:t>
            </w:r>
          </w:p>
        </w:tc>
        <w:tc>
          <w:tcPr>
            <w:tcW w:w="902" w:type="pct"/>
            <w:noWrap/>
            <w:hideMark/>
          </w:tcPr>
          <w:p w14:paraId="11BE0A7E" w14:textId="77777777" w:rsidR="005B1647" w:rsidRPr="00CB16F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B16F9">
              <w:t>1 703</w:t>
            </w:r>
          </w:p>
        </w:tc>
        <w:tc>
          <w:tcPr>
            <w:tcW w:w="1194" w:type="pct"/>
            <w:noWrap/>
            <w:hideMark/>
          </w:tcPr>
          <w:p w14:paraId="42A5487C" w14:textId="77777777" w:rsidR="005B1647" w:rsidRPr="00CB16F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B16F9">
              <w:t>1 737</w:t>
            </w:r>
          </w:p>
        </w:tc>
      </w:tr>
      <w:tr w:rsidR="00155607" w14:paraId="37FF5AC0"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2904" w:type="pct"/>
            <w:noWrap/>
            <w:hideMark/>
          </w:tcPr>
          <w:p w14:paraId="2F5A50FA" w14:textId="77777777" w:rsidR="005B1647" w:rsidRPr="00CB16F9" w:rsidRDefault="005B1647" w:rsidP="005B1647">
            <w:pPr>
              <w:pStyle w:val="Tabell"/>
            </w:pPr>
            <w:r w:rsidRPr="00CB16F9">
              <w:t>Trafikverket</w:t>
            </w:r>
          </w:p>
        </w:tc>
        <w:tc>
          <w:tcPr>
            <w:tcW w:w="902" w:type="pct"/>
            <w:noWrap/>
            <w:hideMark/>
          </w:tcPr>
          <w:p w14:paraId="36E15E7D" w14:textId="77777777" w:rsidR="005B1647" w:rsidRPr="00CB16F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B16F9">
              <w:t>1 214</w:t>
            </w:r>
          </w:p>
        </w:tc>
        <w:tc>
          <w:tcPr>
            <w:tcW w:w="1194" w:type="pct"/>
            <w:noWrap/>
            <w:hideMark/>
          </w:tcPr>
          <w:p w14:paraId="7EF2A8D0" w14:textId="77777777" w:rsidR="005B1647" w:rsidRPr="00CB16F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B16F9">
              <w:t>1 158</w:t>
            </w:r>
          </w:p>
        </w:tc>
      </w:tr>
      <w:tr w:rsidR="00155607" w14:paraId="5A494753"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2904" w:type="pct"/>
            <w:noWrap/>
            <w:hideMark/>
          </w:tcPr>
          <w:p w14:paraId="33BE1106" w14:textId="77777777" w:rsidR="005B1647" w:rsidRPr="00CB16F9" w:rsidRDefault="005B1647" w:rsidP="005B1647">
            <w:pPr>
              <w:pStyle w:val="Tabell"/>
            </w:pPr>
            <w:r w:rsidRPr="00CB16F9">
              <w:t>Karolinska institutet</w:t>
            </w:r>
          </w:p>
        </w:tc>
        <w:tc>
          <w:tcPr>
            <w:tcW w:w="902" w:type="pct"/>
            <w:noWrap/>
            <w:hideMark/>
          </w:tcPr>
          <w:p w14:paraId="1D9FD1F9" w14:textId="77777777" w:rsidR="005B1647" w:rsidRPr="00CB16F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B16F9">
              <w:t>1 117</w:t>
            </w:r>
          </w:p>
        </w:tc>
        <w:tc>
          <w:tcPr>
            <w:tcW w:w="1194" w:type="pct"/>
            <w:noWrap/>
            <w:hideMark/>
          </w:tcPr>
          <w:p w14:paraId="1746F92D" w14:textId="77777777" w:rsidR="005B1647" w:rsidRPr="00CB16F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B16F9">
              <w:t>1 107</w:t>
            </w:r>
          </w:p>
        </w:tc>
      </w:tr>
      <w:tr w:rsidR="00155607" w14:paraId="4842113F"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2904" w:type="pct"/>
            <w:noWrap/>
            <w:hideMark/>
          </w:tcPr>
          <w:p w14:paraId="4BFAAB80" w14:textId="77777777" w:rsidR="005B1647" w:rsidRPr="00CB16F9" w:rsidRDefault="005B1647" w:rsidP="005B1647">
            <w:pPr>
              <w:pStyle w:val="Tabell"/>
            </w:pPr>
            <w:r w:rsidRPr="00CB16F9">
              <w:t>Myndigheten för samhällsskydd och beredskap</w:t>
            </w:r>
          </w:p>
        </w:tc>
        <w:tc>
          <w:tcPr>
            <w:tcW w:w="902" w:type="pct"/>
            <w:noWrap/>
            <w:hideMark/>
          </w:tcPr>
          <w:p w14:paraId="6A921E92" w14:textId="77777777" w:rsidR="005B1647" w:rsidRPr="00CB16F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B16F9">
              <w:t>1 095</w:t>
            </w:r>
          </w:p>
        </w:tc>
        <w:tc>
          <w:tcPr>
            <w:tcW w:w="1194" w:type="pct"/>
            <w:noWrap/>
            <w:hideMark/>
          </w:tcPr>
          <w:p w14:paraId="02ABB56A" w14:textId="77777777" w:rsidR="005B1647" w:rsidRPr="00CB16F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B16F9">
              <w:t>1 165</w:t>
            </w:r>
          </w:p>
        </w:tc>
      </w:tr>
      <w:tr w:rsidR="00155607" w14:paraId="299C6C6A"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2904" w:type="pct"/>
            <w:noWrap/>
            <w:hideMark/>
          </w:tcPr>
          <w:p w14:paraId="72EB66C9" w14:textId="77777777" w:rsidR="005B1647" w:rsidRPr="00CB16F9" w:rsidRDefault="005B1647" w:rsidP="005B1647">
            <w:pPr>
              <w:pStyle w:val="Tabell"/>
              <w:rPr>
                <w:i/>
                <w:iCs/>
              </w:rPr>
            </w:pPr>
            <w:r w:rsidRPr="00CB16F9">
              <w:rPr>
                <w:i/>
                <w:iCs/>
              </w:rPr>
              <w:t>Affärsverk</w:t>
            </w:r>
          </w:p>
        </w:tc>
        <w:tc>
          <w:tcPr>
            <w:tcW w:w="902" w:type="pct"/>
            <w:noWrap/>
            <w:hideMark/>
          </w:tcPr>
          <w:p w14:paraId="4BD32A13" w14:textId="77777777" w:rsidR="005B1647" w:rsidRPr="00CB16F9"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p>
        </w:tc>
        <w:tc>
          <w:tcPr>
            <w:tcW w:w="1194" w:type="pct"/>
            <w:noWrap/>
            <w:hideMark/>
          </w:tcPr>
          <w:p w14:paraId="7F01FAE2" w14:textId="77777777" w:rsidR="005B1647" w:rsidRPr="00CB16F9"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p>
        </w:tc>
      </w:tr>
      <w:tr w:rsidR="00155607" w14:paraId="70F7DFC5"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2904" w:type="pct"/>
            <w:noWrap/>
            <w:hideMark/>
          </w:tcPr>
          <w:p w14:paraId="225DE717" w14:textId="77777777" w:rsidR="005B1647" w:rsidRPr="00CB16F9" w:rsidRDefault="005B1647" w:rsidP="005B1647">
            <w:pPr>
              <w:pStyle w:val="Tabell"/>
            </w:pPr>
            <w:r w:rsidRPr="00CB16F9">
              <w:t>Svenska kraftnät</w:t>
            </w:r>
          </w:p>
        </w:tc>
        <w:tc>
          <w:tcPr>
            <w:tcW w:w="902" w:type="pct"/>
            <w:noWrap/>
            <w:hideMark/>
          </w:tcPr>
          <w:p w14:paraId="077723F1" w14:textId="77777777" w:rsidR="005B1647" w:rsidRPr="00CB16F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B16F9">
              <w:t>14 983</w:t>
            </w:r>
          </w:p>
        </w:tc>
        <w:tc>
          <w:tcPr>
            <w:tcW w:w="1194" w:type="pct"/>
            <w:noWrap/>
            <w:hideMark/>
          </w:tcPr>
          <w:p w14:paraId="00AA8C14" w14:textId="77777777" w:rsidR="005B1647" w:rsidRPr="00CB16F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B16F9">
              <w:t>14 928</w:t>
            </w:r>
          </w:p>
        </w:tc>
      </w:tr>
      <w:tr w:rsidR="00155607" w14:paraId="70506A6C"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2904" w:type="pct"/>
            <w:noWrap/>
            <w:hideMark/>
          </w:tcPr>
          <w:p w14:paraId="2539DB78" w14:textId="77777777" w:rsidR="005B1647" w:rsidRPr="00CB16F9" w:rsidRDefault="005B1647" w:rsidP="005B1647">
            <w:pPr>
              <w:pStyle w:val="Tabell"/>
            </w:pPr>
            <w:r w:rsidRPr="00CB16F9">
              <w:t>Sjöfartsverket</w:t>
            </w:r>
          </w:p>
        </w:tc>
        <w:tc>
          <w:tcPr>
            <w:tcW w:w="902" w:type="pct"/>
            <w:noWrap/>
            <w:hideMark/>
          </w:tcPr>
          <w:p w14:paraId="37A55230" w14:textId="77777777" w:rsidR="005B1647" w:rsidRPr="00CB16F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B16F9">
              <w:t>1 289</w:t>
            </w:r>
          </w:p>
        </w:tc>
        <w:tc>
          <w:tcPr>
            <w:tcW w:w="1194" w:type="pct"/>
            <w:noWrap/>
            <w:hideMark/>
          </w:tcPr>
          <w:p w14:paraId="5C4ED77C" w14:textId="77777777" w:rsidR="005B1647" w:rsidRPr="00CB16F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B16F9">
              <w:t>1 343</w:t>
            </w:r>
          </w:p>
        </w:tc>
      </w:tr>
      <w:tr w:rsidR="00155607" w14:paraId="580F93C4"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2904" w:type="pct"/>
            <w:noWrap/>
            <w:hideMark/>
          </w:tcPr>
          <w:p w14:paraId="3B471055" w14:textId="77777777" w:rsidR="005B1647" w:rsidRPr="00CB16F9" w:rsidRDefault="005B1647" w:rsidP="005B1647">
            <w:pPr>
              <w:pStyle w:val="Tabell"/>
            </w:pPr>
            <w:r w:rsidRPr="00CB16F9">
              <w:t>Luftfartsverket</w:t>
            </w:r>
          </w:p>
        </w:tc>
        <w:tc>
          <w:tcPr>
            <w:tcW w:w="902" w:type="pct"/>
            <w:noWrap/>
            <w:hideMark/>
          </w:tcPr>
          <w:p w14:paraId="304A50EA" w14:textId="77777777" w:rsidR="005B1647" w:rsidRPr="00CB16F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B16F9">
              <w:t>6</w:t>
            </w:r>
          </w:p>
        </w:tc>
        <w:tc>
          <w:tcPr>
            <w:tcW w:w="1194" w:type="pct"/>
            <w:noWrap/>
            <w:hideMark/>
          </w:tcPr>
          <w:p w14:paraId="2E0EF827" w14:textId="77777777" w:rsidR="005B1647" w:rsidRPr="00CB16F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B16F9">
              <w:t>7</w:t>
            </w:r>
          </w:p>
        </w:tc>
      </w:tr>
      <w:tr w:rsidR="00155607" w14:paraId="68A49AA5"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2904" w:type="pct"/>
            <w:tcBorders>
              <w:bottom w:val="single" w:sz="4" w:space="0" w:color="auto"/>
            </w:tcBorders>
            <w:noWrap/>
            <w:hideMark/>
          </w:tcPr>
          <w:p w14:paraId="46EBD207" w14:textId="77777777" w:rsidR="005B1647" w:rsidRPr="00CB16F9" w:rsidRDefault="005B1647" w:rsidP="005B1647">
            <w:pPr>
              <w:pStyle w:val="Tabell"/>
            </w:pPr>
            <w:r w:rsidRPr="00CB16F9">
              <w:t>Övriga myndigheter</w:t>
            </w:r>
          </w:p>
        </w:tc>
        <w:tc>
          <w:tcPr>
            <w:tcW w:w="902" w:type="pct"/>
            <w:tcBorders>
              <w:bottom w:val="single" w:sz="4" w:space="0" w:color="auto"/>
            </w:tcBorders>
            <w:noWrap/>
            <w:hideMark/>
          </w:tcPr>
          <w:p w14:paraId="5FE526CA" w14:textId="77777777" w:rsidR="005B1647" w:rsidRPr="00CB16F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B16F9">
              <w:t>11 885</w:t>
            </w:r>
          </w:p>
        </w:tc>
        <w:tc>
          <w:tcPr>
            <w:tcW w:w="1194" w:type="pct"/>
            <w:tcBorders>
              <w:bottom w:val="single" w:sz="4" w:space="0" w:color="auto"/>
            </w:tcBorders>
            <w:noWrap/>
            <w:hideMark/>
          </w:tcPr>
          <w:p w14:paraId="750E01D3" w14:textId="77777777" w:rsidR="005B1647" w:rsidRPr="00CB16F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B16F9">
              <w:t>11 063</w:t>
            </w:r>
          </w:p>
        </w:tc>
      </w:tr>
      <w:tr w:rsidR="00155607" w14:paraId="0DCDA0FC" w14:textId="77777777" w:rsidTr="00155607">
        <w:trPr>
          <w:cnfStyle w:val="010000000000" w:firstRow="0" w:lastRow="1" w:firstColumn="0" w:lastColumn="0" w:oddVBand="0" w:evenVBand="0" w:oddHBand="0" w:evenHBand="0" w:firstRowFirstColumn="0" w:firstRowLastColumn="0" w:lastRowFirstColumn="0" w:lastRowLastColumn="0"/>
          <w:trHeight w:val="270"/>
        </w:trPr>
        <w:tc>
          <w:tcPr>
            <w:cnfStyle w:val="001000000000" w:firstRow="0" w:lastRow="0" w:firstColumn="1" w:lastColumn="0" w:oddVBand="0" w:evenVBand="0" w:oddHBand="0" w:evenHBand="0" w:firstRowFirstColumn="0" w:firstRowLastColumn="0" w:lastRowFirstColumn="0" w:lastRowLastColumn="0"/>
            <w:tcW w:w="2904" w:type="pct"/>
            <w:tcBorders>
              <w:top w:val="single" w:sz="4" w:space="0" w:color="auto"/>
            </w:tcBorders>
            <w:shd w:val="clear" w:color="auto" w:fill="auto"/>
            <w:noWrap/>
            <w:hideMark/>
          </w:tcPr>
          <w:p w14:paraId="1611A3A3" w14:textId="77777777" w:rsidR="005B1647" w:rsidRPr="006A086D" w:rsidRDefault="005B1647" w:rsidP="005B1647">
            <w:pPr>
              <w:pStyle w:val="Tabell"/>
              <w:keepLines/>
              <w:rPr>
                <w:bCs/>
              </w:rPr>
            </w:pPr>
            <w:r w:rsidRPr="006A086D">
              <w:rPr>
                <w:bCs/>
              </w:rPr>
              <w:t>Summa</w:t>
            </w:r>
          </w:p>
        </w:tc>
        <w:tc>
          <w:tcPr>
            <w:tcW w:w="902" w:type="pct"/>
            <w:tcBorders>
              <w:top w:val="single" w:sz="4" w:space="0" w:color="auto"/>
            </w:tcBorders>
            <w:shd w:val="clear" w:color="auto" w:fill="auto"/>
            <w:noWrap/>
            <w:hideMark/>
          </w:tcPr>
          <w:p w14:paraId="3DBF6D58" w14:textId="77777777" w:rsidR="005B1647" w:rsidRPr="006A086D"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6A086D">
              <w:rPr>
                <w:bCs/>
              </w:rPr>
              <w:t>39 053</w:t>
            </w:r>
          </w:p>
        </w:tc>
        <w:tc>
          <w:tcPr>
            <w:tcW w:w="1194" w:type="pct"/>
            <w:tcBorders>
              <w:top w:val="single" w:sz="4" w:space="0" w:color="auto"/>
            </w:tcBorders>
            <w:shd w:val="clear" w:color="auto" w:fill="auto"/>
            <w:noWrap/>
            <w:hideMark/>
          </w:tcPr>
          <w:p w14:paraId="73D2AD98" w14:textId="77777777" w:rsidR="005B1647" w:rsidRPr="006A086D"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6A086D">
              <w:rPr>
                <w:bCs/>
              </w:rPr>
              <w:t>37 569</w:t>
            </w:r>
          </w:p>
        </w:tc>
      </w:tr>
    </w:tbl>
    <w:p w14:paraId="3C0DC7B9" w14:textId="16E6BC38" w:rsidR="005B1647" w:rsidRDefault="005B1647" w:rsidP="005B1647">
      <w:pPr>
        <w:pStyle w:val="Brdtext"/>
        <w:spacing w:before="160"/>
      </w:pPr>
      <w:r>
        <w:t>Datorer och kringutrustning, möbler, maskiner, installationer, bilar, fartyg, flyg och transportmedel är exempel på tillgångar som myndigheterna redovisar under denna post. Även tillgångar som innehas genom finansiell leasing ingår. Årets totala investeringar uppgår till 5 294 miljoner kronor.</w:t>
      </w:r>
    </w:p>
    <w:p w14:paraId="77B3C731" w14:textId="1689D6A5" w:rsidR="005B1647" w:rsidRDefault="005B1647" w:rsidP="005B1647">
      <w:pPr>
        <w:pStyle w:val="Brdtext"/>
      </w:pPr>
      <w:r>
        <w:t>Affärsverket svenska kraftnäts tillgångar består främst av kraftledningar, stationer, byggnader och mark, sjökablar, kontrollanläggningsdelar, optoförbindelser och tele- och informationssystem. Årets investeringar uppgår till 9 miljoner kronor.</w:t>
      </w:r>
    </w:p>
    <w:p w14:paraId="46ED8B7A" w14:textId="604374DA" w:rsidR="005B1647" w:rsidRDefault="005B1647" w:rsidP="005B1647">
      <w:pPr>
        <w:pStyle w:val="Brdtext"/>
      </w:pPr>
      <w:r>
        <w:t>Innehavet för Kustbevakningen består bl.a. av övervakningsfartyg, vattenskotrar och flygplan och årets investeringar uppgår till 34 miljoner kronor.</w:t>
      </w:r>
    </w:p>
    <w:p w14:paraId="220C97B8" w14:textId="0778C4B0" w:rsidR="005B1647" w:rsidRDefault="005B1647" w:rsidP="005B1647">
      <w:pPr>
        <w:pStyle w:val="Brdtext"/>
      </w:pPr>
      <w:r>
        <w:t>Lunds universitet investeringar uppgår till 290 miljoner kronor.</w:t>
      </w:r>
    </w:p>
    <w:p w14:paraId="582543DC" w14:textId="77777777" w:rsidR="005B1647" w:rsidRDefault="005B1647" w:rsidP="005B1647">
      <w:pPr>
        <w:pStyle w:val="Brdtext"/>
      </w:pPr>
      <w:r>
        <w:t>Polismyndighetens investeringar uppgår till 906 miljoner kronor. Det förklaras främst av inköp av två helikoptrar och en sjöpolisbåt. Även ett stort antal övriga fordon har anskaffats. Under året har även anskaffning skett av ytterligare videokonferensutrustning.</w:t>
      </w:r>
    </w:p>
    <w:p w14:paraId="401144A3" w14:textId="28A93CD8" w:rsidR="005B1647" w:rsidRDefault="005B1647" w:rsidP="005B1647">
      <w:pPr>
        <w:pStyle w:val="Brdtext"/>
      </w:pPr>
      <w:r>
        <w:lastRenderedPageBreak/>
        <w:t>Försvarsmakten investeringar uppgår till 400 miljoner kronor vilket avser bl.a. maskiner och tekniska anläggningar, datorer och kringutrustningar samt standardfordon.</w:t>
      </w:r>
    </w:p>
    <w:p w14:paraId="0E0C704F" w14:textId="3E49AE14" w:rsidR="005B1647" w:rsidRDefault="005B1647" w:rsidP="005B1647">
      <w:pPr>
        <w:pStyle w:val="Rubrik4utannumrering"/>
      </w:pPr>
      <w:r w:rsidRPr="00CB16F9">
        <w:t>Not 23 Pågående nyanläggningar</w:t>
      </w:r>
    </w:p>
    <w:p w14:paraId="0EDCED34" w14:textId="548A294D" w:rsidR="005B1647" w:rsidRDefault="005B1647" w:rsidP="005B1647">
      <w:pPr>
        <w:pStyle w:val="TabellUnderrubrik"/>
      </w:pPr>
      <w:r w:rsidRPr="00CB16F9">
        <w:t>Miljoner kronor</w:t>
      </w:r>
    </w:p>
    <w:tbl>
      <w:tblPr>
        <w:tblStyle w:val="RKBPTabell"/>
        <w:tblW w:w="5000" w:type="pct"/>
        <w:tblLook w:val="04E0" w:firstRow="1" w:lastRow="1" w:firstColumn="1" w:lastColumn="0" w:noHBand="0" w:noVBand="1"/>
      </w:tblPr>
      <w:tblGrid>
        <w:gridCol w:w="3528"/>
        <w:gridCol w:w="1873"/>
        <w:gridCol w:w="1969"/>
      </w:tblGrid>
      <w:tr w:rsidR="00155607" w14:paraId="24A58C63" w14:textId="77777777" w:rsidTr="00155607">
        <w:trPr>
          <w:cnfStyle w:val="100000000000" w:firstRow="1" w:lastRow="0" w:firstColumn="0" w:lastColumn="0" w:oddVBand="0" w:evenVBand="0" w:oddHBand="0" w:evenHBand="0" w:firstRowFirstColumn="0" w:firstRowLastColumn="0" w:lastRowFirstColumn="0" w:lastRowLastColumn="0"/>
          <w:trHeight w:val="315"/>
          <w:tblHeader w:val="0"/>
        </w:trPr>
        <w:tc>
          <w:tcPr>
            <w:cnfStyle w:val="001000000000" w:firstRow="0" w:lastRow="0" w:firstColumn="1" w:lastColumn="0" w:oddVBand="0" w:evenVBand="0" w:oddHBand="0" w:evenHBand="0" w:firstRowFirstColumn="0" w:firstRowLastColumn="0" w:lastRowFirstColumn="0" w:lastRowLastColumn="0"/>
            <w:tcW w:w="2393"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50C21D9A" w14:textId="72D9F257" w:rsidR="005B1647" w:rsidRPr="00CB16F9" w:rsidRDefault="005B1647" w:rsidP="005B1647">
            <w:pPr>
              <w:pStyle w:val="TabellHuvud"/>
            </w:pPr>
          </w:p>
        </w:tc>
        <w:tc>
          <w:tcPr>
            <w:tcW w:w="1271"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41F66CF8" w14:textId="77777777" w:rsidR="005B1647" w:rsidRPr="00CB16F9"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CB16F9">
              <w:t>2019</w:t>
            </w:r>
          </w:p>
        </w:tc>
        <w:tc>
          <w:tcPr>
            <w:tcW w:w="1336"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25BF3FA3" w14:textId="77777777" w:rsidR="005B1647" w:rsidRPr="00CB16F9"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CB16F9">
              <w:t>2018</w:t>
            </w:r>
          </w:p>
        </w:tc>
      </w:tr>
      <w:tr w:rsidR="00155607" w14:paraId="7E076536" w14:textId="77777777" w:rsidTr="00155607">
        <w:trPr>
          <w:trHeight w:val="300"/>
        </w:trPr>
        <w:tc>
          <w:tcPr>
            <w:cnfStyle w:val="001000000000" w:firstRow="0" w:lastRow="0" w:firstColumn="1" w:lastColumn="0" w:oddVBand="0" w:evenVBand="0" w:oddHBand="0" w:evenHBand="0" w:firstRowFirstColumn="0" w:firstRowLastColumn="0" w:lastRowFirstColumn="0" w:lastRowLastColumn="0"/>
            <w:tcW w:w="2393" w:type="pct"/>
            <w:tcBorders>
              <w:top w:val="single" w:sz="12" w:space="0" w:color="auto"/>
            </w:tcBorders>
            <w:noWrap/>
            <w:hideMark/>
          </w:tcPr>
          <w:p w14:paraId="50688AF6" w14:textId="77777777" w:rsidR="005B1647" w:rsidRPr="00CB16F9" w:rsidRDefault="005B1647" w:rsidP="005B1647">
            <w:pPr>
              <w:pStyle w:val="Tabell"/>
            </w:pPr>
            <w:r w:rsidRPr="00CB16F9">
              <w:t>Ingående ackumulerade anskaffningsvärden</w:t>
            </w:r>
          </w:p>
        </w:tc>
        <w:tc>
          <w:tcPr>
            <w:tcW w:w="1271" w:type="pct"/>
            <w:tcBorders>
              <w:top w:val="single" w:sz="12" w:space="0" w:color="auto"/>
            </w:tcBorders>
            <w:noWrap/>
            <w:hideMark/>
          </w:tcPr>
          <w:p w14:paraId="55A7F275" w14:textId="77777777" w:rsidR="005B1647" w:rsidRPr="00CB16F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B16F9">
              <w:t>90 266</w:t>
            </w:r>
          </w:p>
        </w:tc>
        <w:tc>
          <w:tcPr>
            <w:tcW w:w="1336" w:type="pct"/>
            <w:tcBorders>
              <w:top w:val="single" w:sz="12" w:space="0" w:color="auto"/>
            </w:tcBorders>
            <w:noWrap/>
            <w:hideMark/>
          </w:tcPr>
          <w:p w14:paraId="270D4C58" w14:textId="77777777" w:rsidR="005B1647" w:rsidRPr="00CB16F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B16F9">
              <w:t>75 975</w:t>
            </w:r>
          </w:p>
        </w:tc>
      </w:tr>
      <w:tr w:rsidR="00155607" w14:paraId="7CC2D21B" w14:textId="77777777" w:rsidTr="00155607">
        <w:trPr>
          <w:trHeight w:val="300"/>
        </w:trPr>
        <w:tc>
          <w:tcPr>
            <w:cnfStyle w:val="001000000000" w:firstRow="0" w:lastRow="0" w:firstColumn="1" w:lastColumn="0" w:oddVBand="0" w:evenVBand="0" w:oddHBand="0" w:evenHBand="0" w:firstRowFirstColumn="0" w:firstRowLastColumn="0" w:lastRowFirstColumn="0" w:lastRowLastColumn="0"/>
            <w:tcW w:w="2393" w:type="pct"/>
            <w:noWrap/>
            <w:hideMark/>
          </w:tcPr>
          <w:p w14:paraId="7E4A75F7" w14:textId="77777777" w:rsidR="005B1647" w:rsidRPr="00CB16F9" w:rsidRDefault="005B1647" w:rsidP="005B1647">
            <w:pPr>
              <w:pStyle w:val="Tabell"/>
            </w:pPr>
            <w:r w:rsidRPr="00CB16F9">
              <w:t>Årets investeringar, anskaffningsutgifter</w:t>
            </w:r>
          </w:p>
        </w:tc>
        <w:tc>
          <w:tcPr>
            <w:tcW w:w="1271" w:type="pct"/>
            <w:noWrap/>
            <w:hideMark/>
          </w:tcPr>
          <w:p w14:paraId="099C7953" w14:textId="77777777" w:rsidR="005B1647" w:rsidRPr="00CB16F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B16F9">
              <w:t>6 642</w:t>
            </w:r>
          </w:p>
        </w:tc>
        <w:tc>
          <w:tcPr>
            <w:tcW w:w="1336" w:type="pct"/>
            <w:noWrap/>
            <w:hideMark/>
          </w:tcPr>
          <w:p w14:paraId="52E70A8A" w14:textId="77777777" w:rsidR="005B1647" w:rsidRPr="00CB16F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B16F9">
              <w:t>6 474</w:t>
            </w:r>
          </w:p>
        </w:tc>
      </w:tr>
      <w:tr w:rsidR="00155607" w14:paraId="59036200" w14:textId="77777777" w:rsidTr="00155607">
        <w:trPr>
          <w:trHeight w:val="300"/>
        </w:trPr>
        <w:tc>
          <w:tcPr>
            <w:cnfStyle w:val="001000000000" w:firstRow="0" w:lastRow="0" w:firstColumn="1" w:lastColumn="0" w:oddVBand="0" w:evenVBand="0" w:oddHBand="0" w:evenHBand="0" w:firstRowFirstColumn="0" w:firstRowLastColumn="0" w:lastRowFirstColumn="0" w:lastRowLastColumn="0"/>
            <w:tcW w:w="2393" w:type="pct"/>
            <w:noWrap/>
            <w:hideMark/>
          </w:tcPr>
          <w:p w14:paraId="13DEFCD8" w14:textId="77777777" w:rsidR="005B1647" w:rsidRPr="00CB16F9" w:rsidRDefault="005B1647" w:rsidP="005B1647">
            <w:pPr>
              <w:pStyle w:val="Tabell"/>
            </w:pPr>
            <w:r w:rsidRPr="00CB16F9">
              <w:t>Årets investeringar, egen utveckling</w:t>
            </w:r>
          </w:p>
        </w:tc>
        <w:tc>
          <w:tcPr>
            <w:tcW w:w="1271" w:type="pct"/>
            <w:noWrap/>
            <w:hideMark/>
          </w:tcPr>
          <w:p w14:paraId="6C96989F" w14:textId="77777777" w:rsidR="005B1647" w:rsidRPr="00CB16F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B16F9">
              <w:t>28 969</w:t>
            </w:r>
          </w:p>
        </w:tc>
        <w:tc>
          <w:tcPr>
            <w:tcW w:w="1336" w:type="pct"/>
            <w:noWrap/>
            <w:hideMark/>
          </w:tcPr>
          <w:p w14:paraId="686A07C4" w14:textId="77777777" w:rsidR="005B1647" w:rsidRPr="00CB16F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B16F9">
              <w:t>25 762</w:t>
            </w:r>
          </w:p>
        </w:tc>
      </w:tr>
      <w:tr w:rsidR="00155607" w14:paraId="71D36E24" w14:textId="77777777" w:rsidTr="00155607">
        <w:trPr>
          <w:trHeight w:val="300"/>
        </w:trPr>
        <w:tc>
          <w:tcPr>
            <w:cnfStyle w:val="001000000000" w:firstRow="0" w:lastRow="0" w:firstColumn="1" w:lastColumn="0" w:oddVBand="0" w:evenVBand="0" w:oddHBand="0" w:evenHBand="0" w:firstRowFirstColumn="0" w:firstRowLastColumn="0" w:lastRowFirstColumn="0" w:lastRowLastColumn="0"/>
            <w:tcW w:w="2393" w:type="pct"/>
            <w:noWrap/>
            <w:hideMark/>
          </w:tcPr>
          <w:p w14:paraId="3CD202CD" w14:textId="77777777" w:rsidR="005B1647" w:rsidRPr="00CB16F9" w:rsidRDefault="005B1647" w:rsidP="005B1647">
            <w:pPr>
              <w:pStyle w:val="Tabell"/>
            </w:pPr>
            <w:r w:rsidRPr="00CB16F9">
              <w:t>Årets överföring till färdig tillgång</w:t>
            </w:r>
          </w:p>
        </w:tc>
        <w:tc>
          <w:tcPr>
            <w:tcW w:w="1271" w:type="pct"/>
            <w:noWrap/>
            <w:hideMark/>
          </w:tcPr>
          <w:p w14:paraId="5FC24DF5" w14:textId="77777777" w:rsidR="005B1647" w:rsidRPr="00CB16F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B16F9">
              <w:t>-19 300</w:t>
            </w:r>
          </w:p>
        </w:tc>
        <w:tc>
          <w:tcPr>
            <w:tcW w:w="1336" w:type="pct"/>
            <w:noWrap/>
            <w:hideMark/>
          </w:tcPr>
          <w:p w14:paraId="3C35A7E4" w14:textId="77777777" w:rsidR="005B1647" w:rsidRPr="00CB16F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B16F9">
              <w:t>-17 890</w:t>
            </w:r>
          </w:p>
        </w:tc>
      </w:tr>
      <w:tr w:rsidR="00155607" w14:paraId="57355A9B" w14:textId="77777777" w:rsidTr="00155607">
        <w:trPr>
          <w:trHeight w:val="300"/>
        </w:trPr>
        <w:tc>
          <w:tcPr>
            <w:cnfStyle w:val="001000000000" w:firstRow="0" w:lastRow="0" w:firstColumn="1" w:lastColumn="0" w:oddVBand="0" w:evenVBand="0" w:oddHBand="0" w:evenHBand="0" w:firstRowFirstColumn="0" w:firstRowLastColumn="0" w:lastRowFirstColumn="0" w:lastRowLastColumn="0"/>
            <w:tcW w:w="2393" w:type="pct"/>
            <w:tcBorders>
              <w:bottom w:val="single" w:sz="4" w:space="0" w:color="auto"/>
            </w:tcBorders>
            <w:noWrap/>
            <w:hideMark/>
          </w:tcPr>
          <w:p w14:paraId="6F161D9F" w14:textId="77777777" w:rsidR="005B1647" w:rsidRPr="00CB16F9" w:rsidRDefault="005B1647" w:rsidP="005B1647">
            <w:pPr>
              <w:pStyle w:val="Tabell"/>
            </w:pPr>
            <w:r w:rsidRPr="00CB16F9">
              <w:t>Försäljning/utrangering</w:t>
            </w:r>
          </w:p>
        </w:tc>
        <w:tc>
          <w:tcPr>
            <w:tcW w:w="1271" w:type="pct"/>
            <w:tcBorders>
              <w:bottom w:val="single" w:sz="4" w:space="0" w:color="auto"/>
            </w:tcBorders>
            <w:noWrap/>
            <w:hideMark/>
          </w:tcPr>
          <w:p w14:paraId="3E7B4E47" w14:textId="77777777" w:rsidR="005B1647" w:rsidRPr="00CB16F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B16F9">
              <w:t>-9</w:t>
            </w:r>
          </w:p>
        </w:tc>
        <w:tc>
          <w:tcPr>
            <w:tcW w:w="1336" w:type="pct"/>
            <w:tcBorders>
              <w:bottom w:val="single" w:sz="4" w:space="0" w:color="auto"/>
            </w:tcBorders>
            <w:noWrap/>
            <w:hideMark/>
          </w:tcPr>
          <w:p w14:paraId="1B76DAD4" w14:textId="77777777" w:rsidR="005B1647" w:rsidRPr="00CB16F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B16F9">
              <w:t>-3</w:t>
            </w:r>
          </w:p>
        </w:tc>
      </w:tr>
      <w:tr w:rsidR="00155607" w14:paraId="34E1CC25" w14:textId="77777777" w:rsidTr="00155607">
        <w:trPr>
          <w:trHeight w:val="300"/>
        </w:trPr>
        <w:tc>
          <w:tcPr>
            <w:cnfStyle w:val="001000000000" w:firstRow="0" w:lastRow="0" w:firstColumn="1" w:lastColumn="0" w:oddVBand="0" w:evenVBand="0" w:oddHBand="0" w:evenHBand="0" w:firstRowFirstColumn="0" w:firstRowLastColumn="0" w:lastRowFirstColumn="0" w:lastRowLastColumn="0"/>
            <w:tcW w:w="2393" w:type="pct"/>
            <w:tcBorders>
              <w:top w:val="single" w:sz="4" w:space="0" w:color="auto"/>
              <w:bottom w:val="single" w:sz="4" w:space="0" w:color="auto"/>
            </w:tcBorders>
            <w:shd w:val="clear" w:color="auto" w:fill="auto"/>
            <w:noWrap/>
            <w:hideMark/>
          </w:tcPr>
          <w:p w14:paraId="0AA50694" w14:textId="77777777" w:rsidR="005B1647" w:rsidRPr="00CB16F9" w:rsidRDefault="005B1647" w:rsidP="005B1647">
            <w:pPr>
              <w:pStyle w:val="Tabell"/>
            </w:pPr>
            <w:r w:rsidRPr="00CB16F9">
              <w:t>Årets nedskrivningar</w:t>
            </w:r>
          </w:p>
        </w:tc>
        <w:tc>
          <w:tcPr>
            <w:tcW w:w="1271" w:type="pct"/>
            <w:tcBorders>
              <w:top w:val="single" w:sz="4" w:space="0" w:color="auto"/>
              <w:bottom w:val="single" w:sz="4" w:space="0" w:color="auto"/>
            </w:tcBorders>
            <w:shd w:val="clear" w:color="auto" w:fill="auto"/>
            <w:noWrap/>
            <w:hideMark/>
          </w:tcPr>
          <w:p w14:paraId="77FA013A" w14:textId="77777777" w:rsidR="005B1647" w:rsidRPr="00CB16F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B16F9">
              <w:t>-206</w:t>
            </w:r>
          </w:p>
        </w:tc>
        <w:tc>
          <w:tcPr>
            <w:tcW w:w="1336" w:type="pct"/>
            <w:tcBorders>
              <w:top w:val="single" w:sz="4" w:space="0" w:color="auto"/>
              <w:bottom w:val="single" w:sz="4" w:space="0" w:color="auto"/>
            </w:tcBorders>
            <w:shd w:val="clear" w:color="auto" w:fill="auto"/>
            <w:noWrap/>
            <w:hideMark/>
          </w:tcPr>
          <w:p w14:paraId="4D0E0761" w14:textId="77777777" w:rsidR="005B1647" w:rsidRPr="00CB16F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B16F9">
              <w:t>-57</w:t>
            </w:r>
          </w:p>
        </w:tc>
      </w:tr>
      <w:tr w:rsidR="00155607" w14:paraId="55616721" w14:textId="77777777" w:rsidTr="00155607">
        <w:trPr>
          <w:trHeight w:val="300"/>
        </w:trPr>
        <w:tc>
          <w:tcPr>
            <w:cnfStyle w:val="001000000000" w:firstRow="0" w:lastRow="0" w:firstColumn="1" w:lastColumn="0" w:oddVBand="0" w:evenVBand="0" w:oddHBand="0" w:evenHBand="0" w:firstRowFirstColumn="0" w:firstRowLastColumn="0" w:lastRowFirstColumn="0" w:lastRowLastColumn="0"/>
            <w:tcW w:w="2393" w:type="pct"/>
            <w:tcBorders>
              <w:top w:val="single" w:sz="4" w:space="0" w:color="auto"/>
              <w:bottom w:val="single" w:sz="4" w:space="0" w:color="auto"/>
            </w:tcBorders>
            <w:shd w:val="clear" w:color="auto" w:fill="auto"/>
            <w:noWrap/>
            <w:hideMark/>
          </w:tcPr>
          <w:p w14:paraId="195641C4" w14:textId="77777777" w:rsidR="005B1647" w:rsidRPr="00CB16F9" w:rsidRDefault="005B1647" w:rsidP="005B1647">
            <w:pPr>
              <w:pStyle w:val="Tabell"/>
              <w:rPr>
                <w:b/>
                <w:bCs/>
              </w:rPr>
            </w:pPr>
            <w:r w:rsidRPr="00CB16F9">
              <w:rPr>
                <w:b/>
                <w:bCs/>
              </w:rPr>
              <w:t>Utgående ackumulerade anskaffningsvärden</w:t>
            </w:r>
          </w:p>
        </w:tc>
        <w:tc>
          <w:tcPr>
            <w:tcW w:w="1271" w:type="pct"/>
            <w:tcBorders>
              <w:top w:val="single" w:sz="4" w:space="0" w:color="auto"/>
              <w:bottom w:val="single" w:sz="4" w:space="0" w:color="auto"/>
            </w:tcBorders>
            <w:shd w:val="clear" w:color="auto" w:fill="auto"/>
            <w:noWrap/>
            <w:hideMark/>
          </w:tcPr>
          <w:p w14:paraId="1D25CA35" w14:textId="77777777" w:rsidR="005B1647" w:rsidRPr="00CB16F9"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CB16F9">
              <w:rPr>
                <w:b/>
                <w:bCs/>
              </w:rPr>
              <w:t>106 362</w:t>
            </w:r>
          </w:p>
        </w:tc>
        <w:tc>
          <w:tcPr>
            <w:tcW w:w="1336" w:type="pct"/>
            <w:tcBorders>
              <w:top w:val="single" w:sz="4" w:space="0" w:color="auto"/>
              <w:bottom w:val="single" w:sz="4" w:space="0" w:color="auto"/>
            </w:tcBorders>
            <w:shd w:val="clear" w:color="auto" w:fill="auto"/>
            <w:noWrap/>
            <w:hideMark/>
          </w:tcPr>
          <w:p w14:paraId="4DCB0A1A" w14:textId="77777777" w:rsidR="005B1647" w:rsidRPr="00CB16F9"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CB16F9">
              <w:rPr>
                <w:b/>
                <w:bCs/>
              </w:rPr>
              <w:t>90 261</w:t>
            </w:r>
          </w:p>
        </w:tc>
      </w:tr>
      <w:tr w:rsidR="00155607" w14:paraId="14BE45F7" w14:textId="77777777" w:rsidTr="00155607">
        <w:trPr>
          <w:cnfStyle w:val="010000000000" w:firstRow="0" w:lastRow="1" w:firstColumn="0" w:lastColumn="0" w:oddVBand="0" w:evenVBand="0" w:oddHBand="0" w:evenHBand="0" w:firstRowFirstColumn="0" w:firstRowLastColumn="0" w:lastRowFirstColumn="0" w:lastRowLastColumn="0"/>
          <w:trHeight w:val="315"/>
        </w:trPr>
        <w:tc>
          <w:tcPr>
            <w:cnfStyle w:val="001000000000" w:firstRow="0" w:lastRow="0" w:firstColumn="1" w:lastColumn="0" w:oddVBand="0" w:evenVBand="0" w:oddHBand="0" w:evenHBand="0" w:firstRowFirstColumn="0" w:firstRowLastColumn="0" w:lastRowFirstColumn="0" w:lastRowLastColumn="0"/>
            <w:tcW w:w="2393" w:type="pct"/>
            <w:tcBorders>
              <w:top w:val="single" w:sz="4" w:space="0" w:color="auto"/>
            </w:tcBorders>
            <w:noWrap/>
            <w:hideMark/>
          </w:tcPr>
          <w:p w14:paraId="1BC20B72" w14:textId="77777777" w:rsidR="005B1647" w:rsidRPr="00CB16F9" w:rsidRDefault="005B1647" w:rsidP="005B1647">
            <w:pPr>
              <w:pStyle w:val="Tabell"/>
              <w:rPr>
                <w:bCs/>
              </w:rPr>
            </w:pPr>
            <w:r w:rsidRPr="00CB16F9">
              <w:rPr>
                <w:bCs/>
              </w:rPr>
              <w:t xml:space="preserve">Summa </w:t>
            </w:r>
          </w:p>
        </w:tc>
        <w:tc>
          <w:tcPr>
            <w:tcW w:w="1271" w:type="pct"/>
            <w:tcBorders>
              <w:top w:val="single" w:sz="4" w:space="0" w:color="auto"/>
            </w:tcBorders>
            <w:noWrap/>
            <w:hideMark/>
          </w:tcPr>
          <w:p w14:paraId="7E3DE1E3" w14:textId="77777777" w:rsidR="005B1647" w:rsidRPr="00CB16F9"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CB16F9">
              <w:rPr>
                <w:bCs/>
              </w:rPr>
              <w:t>106 362</w:t>
            </w:r>
          </w:p>
        </w:tc>
        <w:tc>
          <w:tcPr>
            <w:tcW w:w="1336" w:type="pct"/>
            <w:tcBorders>
              <w:top w:val="single" w:sz="4" w:space="0" w:color="auto"/>
            </w:tcBorders>
            <w:noWrap/>
            <w:hideMark/>
          </w:tcPr>
          <w:p w14:paraId="270FBAA0" w14:textId="77777777" w:rsidR="005B1647" w:rsidRPr="00CB16F9"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CB16F9">
              <w:rPr>
                <w:bCs/>
              </w:rPr>
              <w:t>90 261</w:t>
            </w:r>
          </w:p>
        </w:tc>
      </w:tr>
    </w:tbl>
    <w:p w14:paraId="457C1868" w14:textId="44D4CAAC" w:rsidR="005B1647" w:rsidRDefault="005B1647" w:rsidP="005B1647">
      <w:pPr>
        <w:pStyle w:val="Klla"/>
      </w:pPr>
      <w:r w:rsidRPr="00CB16F9">
        <w:t>Beloppen för ingående balans för ackumulerat anskaffningsvärde kan skilja sig något från utgående balans, beroende på att det förekommer justeringar av ingående balans eller överföringar mellan myndigheter direkt mot det ackumulerade värdet.</w:t>
      </w:r>
    </w:p>
    <w:p w14:paraId="3637C083" w14:textId="0B9D77F7" w:rsidR="005B1647" w:rsidRDefault="005B1647" w:rsidP="005B1647">
      <w:pPr>
        <w:pStyle w:val="TabellUnderrubrik"/>
      </w:pPr>
      <w:r w:rsidRPr="00CB16F9">
        <w:t>Miljoner kronor</w:t>
      </w:r>
    </w:p>
    <w:tbl>
      <w:tblPr>
        <w:tblStyle w:val="RKBPTabell"/>
        <w:tblW w:w="5000" w:type="pct"/>
        <w:tblLook w:val="04E0" w:firstRow="1" w:lastRow="1" w:firstColumn="1" w:lastColumn="0" w:noHBand="0" w:noVBand="1"/>
      </w:tblPr>
      <w:tblGrid>
        <w:gridCol w:w="3528"/>
        <w:gridCol w:w="1873"/>
        <w:gridCol w:w="1969"/>
      </w:tblGrid>
      <w:tr w:rsidR="00155607" w14:paraId="628EDA90" w14:textId="77777777" w:rsidTr="00155607">
        <w:trPr>
          <w:cnfStyle w:val="100000000000" w:firstRow="1" w:lastRow="0" w:firstColumn="0" w:lastColumn="0" w:oddVBand="0" w:evenVBand="0" w:oddHBand="0" w:evenHBand="0" w:firstRowFirstColumn="0" w:firstRowLastColumn="0" w:lastRowFirstColumn="0" w:lastRowLastColumn="0"/>
          <w:trHeight w:val="315"/>
          <w:tblHeader w:val="0"/>
        </w:trPr>
        <w:tc>
          <w:tcPr>
            <w:cnfStyle w:val="001000000000" w:firstRow="0" w:lastRow="0" w:firstColumn="1" w:lastColumn="0" w:oddVBand="0" w:evenVBand="0" w:oddHBand="0" w:evenHBand="0" w:firstRowFirstColumn="0" w:firstRowLastColumn="0" w:lastRowFirstColumn="0" w:lastRowLastColumn="0"/>
            <w:tcW w:w="2393"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68B0EF87" w14:textId="5AD5E368" w:rsidR="005B1647" w:rsidRPr="00D36DCF" w:rsidRDefault="005B1647" w:rsidP="005B1647">
            <w:pPr>
              <w:pStyle w:val="TabellHuvud"/>
              <w:keepNext/>
            </w:pPr>
          </w:p>
        </w:tc>
        <w:tc>
          <w:tcPr>
            <w:tcW w:w="1271"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66E1F9B6" w14:textId="77777777" w:rsidR="005B1647" w:rsidRPr="00D36DCF" w:rsidRDefault="005B1647" w:rsidP="005B1647">
            <w:pPr>
              <w:pStyle w:val="TabellHuvud"/>
              <w:keepNext/>
              <w:cnfStyle w:val="100000000000" w:firstRow="1" w:lastRow="0" w:firstColumn="0" w:lastColumn="0" w:oddVBand="0" w:evenVBand="0" w:oddHBand="0" w:evenHBand="0" w:firstRowFirstColumn="0" w:firstRowLastColumn="0" w:lastRowFirstColumn="0" w:lastRowLastColumn="0"/>
            </w:pPr>
            <w:r w:rsidRPr="00D36DCF">
              <w:t>2019</w:t>
            </w:r>
          </w:p>
        </w:tc>
        <w:tc>
          <w:tcPr>
            <w:tcW w:w="1336"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0635BBFF" w14:textId="77777777" w:rsidR="005B1647" w:rsidRPr="00D36DCF" w:rsidRDefault="005B1647" w:rsidP="005B1647">
            <w:pPr>
              <w:pStyle w:val="TabellHuvud"/>
              <w:keepNext/>
              <w:cnfStyle w:val="100000000000" w:firstRow="1" w:lastRow="0" w:firstColumn="0" w:lastColumn="0" w:oddVBand="0" w:evenVBand="0" w:oddHBand="0" w:evenHBand="0" w:firstRowFirstColumn="0" w:firstRowLastColumn="0" w:lastRowFirstColumn="0" w:lastRowLastColumn="0"/>
            </w:pPr>
            <w:r w:rsidRPr="00D36DCF">
              <w:t>2018</w:t>
            </w:r>
          </w:p>
        </w:tc>
      </w:tr>
      <w:tr w:rsidR="00155607" w14:paraId="1D63AB3E" w14:textId="77777777" w:rsidTr="00155607">
        <w:trPr>
          <w:trHeight w:val="300"/>
        </w:trPr>
        <w:tc>
          <w:tcPr>
            <w:cnfStyle w:val="001000000000" w:firstRow="0" w:lastRow="0" w:firstColumn="1" w:lastColumn="0" w:oddVBand="0" w:evenVBand="0" w:oddHBand="0" w:evenHBand="0" w:firstRowFirstColumn="0" w:firstRowLastColumn="0" w:lastRowFirstColumn="0" w:lastRowLastColumn="0"/>
            <w:tcW w:w="2393" w:type="pct"/>
            <w:tcBorders>
              <w:top w:val="single" w:sz="12" w:space="0" w:color="auto"/>
            </w:tcBorders>
            <w:noWrap/>
            <w:hideMark/>
          </w:tcPr>
          <w:p w14:paraId="1DF7E346" w14:textId="77777777" w:rsidR="005B1647" w:rsidRPr="00CB16F9" w:rsidRDefault="005B1647" w:rsidP="005B1647">
            <w:pPr>
              <w:pStyle w:val="Tabell"/>
              <w:keepNext/>
            </w:pPr>
            <w:r w:rsidRPr="00CB16F9">
              <w:t>Trafikverket</w:t>
            </w:r>
          </w:p>
        </w:tc>
        <w:tc>
          <w:tcPr>
            <w:tcW w:w="1271" w:type="pct"/>
            <w:tcBorders>
              <w:top w:val="single" w:sz="12" w:space="0" w:color="auto"/>
            </w:tcBorders>
            <w:noWrap/>
            <w:hideMark/>
          </w:tcPr>
          <w:p w14:paraId="49D6C607" w14:textId="77777777" w:rsidR="005B1647" w:rsidRPr="00CB16F9"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CB16F9">
              <w:t>89 037</w:t>
            </w:r>
          </w:p>
        </w:tc>
        <w:tc>
          <w:tcPr>
            <w:tcW w:w="1336" w:type="pct"/>
            <w:tcBorders>
              <w:top w:val="single" w:sz="12" w:space="0" w:color="auto"/>
            </w:tcBorders>
            <w:noWrap/>
            <w:hideMark/>
          </w:tcPr>
          <w:p w14:paraId="4F77CCF7" w14:textId="77777777" w:rsidR="005B1647" w:rsidRPr="00CB16F9"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CB16F9">
              <w:t>74 979</w:t>
            </w:r>
          </w:p>
        </w:tc>
      </w:tr>
      <w:tr w:rsidR="00155607" w14:paraId="13AD36B4" w14:textId="77777777" w:rsidTr="00155607">
        <w:trPr>
          <w:trHeight w:val="300"/>
        </w:trPr>
        <w:tc>
          <w:tcPr>
            <w:cnfStyle w:val="001000000000" w:firstRow="0" w:lastRow="0" w:firstColumn="1" w:lastColumn="0" w:oddVBand="0" w:evenVBand="0" w:oddHBand="0" w:evenHBand="0" w:firstRowFirstColumn="0" w:firstRowLastColumn="0" w:lastRowFirstColumn="0" w:lastRowLastColumn="0"/>
            <w:tcW w:w="2393" w:type="pct"/>
            <w:noWrap/>
            <w:hideMark/>
          </w:tcPr>
          <w:p w14:paraId="6C99B4A4" w14:textId="77777777" w:rsidR="005B1647" w:rsidRPr="00CB16F9" w:rsidRDefault="005B1647" w:rsidP="005B1647">
            <w:pPr>
              <w:pStyle w:val="Tabell"/>
              <w:keepNext/>
            </w:pPr>
            <w:r w:rsidRPr="00CB16F9">
              <w:t>Fortifikationsverket</w:t>
            </w:r>
          </w:p>
        </w:tc>
        <w:tc>
          <w:tcPr>
            <w:tcW w:w="1271" w:type="pct"/>
            <w:noWrap/>
            <w:hideMark/>
          </w:tcPr>
          <w:p w14:paraId="5FB3ED70" w14:textId="77777777" w:rsidR="005B1647" w:rsidRPr="00CB16F9"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CB16F9">
              <w:t>3 071</w:t>
            </w:r>
          </w:p>
        </w:tc>
        <w:tc>
          <w:tcPr>
            <w:tcW w:w="1336" w:type="pct"/>
            <w:noWrap/>
            <w:hideMark/>
          </w:tcPr>
          <w:p w14:paraId="14A8D741" w14:textId="77777777" w:rsidR="005B1647" w:rsidRPr="00CB16F9"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CB16F9">
              <w:t>2 539</w:t>
            </w:r>
          </w:p>
        </w:tc>
      </w:tr>
      <w:tr w:rsidR="00155607" w14:paraId="77184E4F" w14:textId="77777777" w:rsidTr="00155607">
        <w:trPr>
          <w:trHeight w:val="300"/>
        </w:trPr>
        <w:tc>
          <w:tcPr>
            <w:cnfStyle w:val="001000000000" w:firstRow="0" w:lastRow="0" w:firstColumn="1" w:lastColumn="0" w:oddVBand="0" w:evenVBand="0" w:oddHBand="0" w:evenHBand="0" w:firstRowFirstColumn="0" w:firstRowLastColumn="0" w:lastRowFirstColumn="0" w:lastRowLastColumn="0"/>
            <w:tcW w:w="2393" w:type="pct"/>
            <w:noWrap/>
            <w:hideMark/>
          </w:tcPr>
          <w:p w14:paraId="0F40806B" w14:textId="77777777" w:rsidR="005B1647" w:rsidRPr="00CB16F9" w:rsidRDefault="005B1647" w:rsidP="005B1647">
            <w:pPr>
              <w:pStyle w:val="Tabell"/>
              <w:keepNext/>
            </w:pPr>
            <w:r w:rsidRPr="00CB16F9">
              <w:t>Statens fastighetsverk</w:t>
            </w:r>
          </w:p>
        </w:tc>
        <w:tc>
          <w:tcPr>
            <w:tcW w:w="1271" w:type="pct"/>
            <w:noWrap/>
            <w:hideMark/>
          </w:tcPr>
          <w:p w14:paraId="388B4843" w14:textId="77777777" w:rsidR="005B1647" w:rsidRPr="00CB16F9"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CB16F9">
              <w:t>1 334</w:t>
            </w:r>
          </w:p>
        </w:tc>
        <w:tc>
          <w:tcPr>
            <w:tcW w:w="1336" w:type="pct"/>
            <w:noWrap/>
            <w:hideMark/>
          </w:tcPr>
          <w:p w14:paraId="525FFF71" w14:textId="77777777" w:rsidR="005B1647" w:rsidRPr="00CB16F9"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CB16F9">
              <w:t>955</w:t>
            </w:r>
          </w:p>
        </w:tc>
      </w:tr>
      <w:tr w:rsidR="00155607" w14:paraId="7A81325E" w14:textId="77777777" w:rsidTr="00155607">
        <w:trPr>
          <w:trHeight w:val="300"/>
        </w:trPr>
        <w:tc>
          <w:tcPr>
            <w:cnfStyle w:val="001000000000" w:firstRow="0" w:lastRow="0" w:firstColumn="1" w:lastColumn="0" w:oddVBand="0" w:evenVBand="0" w:oddHBand="0" w:evenHBand="0" w:firstRowFirstColumn="0" w:firstRowLastColumn="0" w:lastRowFirstColumn="0" w:lastRowLastColumn="0"/>
            <w:tcW w:w="2393" w:type="pct"/>
            <w:noWrap/>
            <w:hideMark/>
          </w:tcPr>
          <w:p w14:paraId="2DCBC194" w14:textId="77777777" w:rsidR="005B1647" w:rsidRPr="00CB16F9" w:rsidRDefault="005B1647" w:rsidP="005B1647">
            <w:pPr>
              <w:pStyle w:val="Tabell"/>
              <w:keepNext/>
            </w:pPr>
            <w:r w:rsidRPr="00CB16F9">
              <w:t>Domstolsverket</w:t>
            </w:r>
          </w:p>
        </w:tc>
        <w:tc>
          <w:tcPr>
            <w:tcW w:w="1271" w:type="pct"/>
            <w:noWrap/>
            <w:hideMark/>
          </w:tcPr>
          <w:p w14:paraId="7CCE2606" w14:textId="77777777" w:rsidR="005B1647" w:rsidRPr="00CB16F9"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CB16F9">
              <w:t>286</w:t>
            </w:r>
          </w:p>
        </w:tc>
        <w:tc>
          <w:tcPr>
            <w:tcW w:w="1336" w:type="pct"/>
            <w:noWrap/>
            <w:hideMark/>
          </w:tcPr>
          <w:p w14:paraId="0B95BD87" w14:textId="77777777" w:rsidR="005B1647" w:rsidRPr="00CB16F9"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CB16F9">
              <w:t>322</w:t>
            </w:r>
          </w:p>
        </w:tc>
      </w:tr>
      <w:tr w:rsidR="00155607" w14:paraId="49764226" w14:textId="77777777" w:rsidTr="00155607">
        <w:trPr>
          <w:trHeight w:val="300"/>
        </w:trPr>
        <w:tc>
          <w:tcPr>
            <w:cnfStyle w:val="001000000000" w:firstRow="0" w:lastRow="0" w:firstColumn="1" w:lastColumn="0" w:oddVBand="0" w:evenVBand="0" w:oddHBand="0" w:evenHBand="0" w:firstRowFirstColumn="0" w:firstRowLastColumn="0" w:lastRowFirstColumn="0" w:lastRowLastColumn="0"/>
            <w:tcW w:w="2393" w:type="pct"/>
            <w:noWrap/>
            <w:hideMark/>
          </w:tcPr>
          <w:p w14:paraId="013ADE5B" w14:textId="77777777" w:rsidR="005B1647" w:rsidRPr="00CB16F9" w:rsidRDefault="005B1647" w:rsidP="005B1647">
            <w:pPr>
              <w:pStyle w:val="Tabell"/>
              <w:keepNext/>
            </w:pPr>
            <w:r w:rsidRPr="00CB16F9">
              <w:t>Riksdagsförvaltningen</w:t>
            </w:r>
          </w:p>
        </w:tc>
        <w:tc>
          <w:tcPr>
            <w:tcW w:w="1271" w:type="pct"/>
            <w:noWrap/>
            <w:hideMark/>
          </w:tcPr>
          <w:p w14:paraId="4A70F424" w14:textId="77777777" w:rsidR="005B1647" w:rsidRPr="00CB16F9"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CB16F9">
              <w:t>261</w:t>
            </w:r>
          </w:p>
        </w:tc>
        <w:tc>
          <w:tcPr>
            <w:tcW w:w="1336" w:type="pct"/>
            <w:noWrap/>
            <w:hideMark/>
          </w:tcPr>
          <w:p w14:paraId="6A52F3ED" w14:textId="77777777" w:rsidR="005B1647" w:rsidRPr="00CB16F9"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CB16F9">
              <w:t>89</w:t>
            </w:r>
          </w:p>
        </w:tc>
      </w:tr>
      <w:tr w:rsidR="00155607" w14:paraId="58D48B56" w14:textId="77777777" w:rsidTr="00155607">
        <w:trPr>
          <w:trHeight w:val="300"/>
        </w:trPr>
        <w:tc>
          <w:tcPr>
            <w:cnfStyle w:val="001000000000" w:firstRow="0" w:lastRow="0" w:firstColumn="1" w:lastColumn="0" w:oddVBand="0" w:evenVBand="0" w:oddHBand="0" w:evenHBand="0" w:firstRowFirstColumn="0" w:firstRowLastColumn="0" w:lastRowFirstColumn="0" w:lastRowLastColumn="0"/>
            <w:tcW w:w="2393" w:type="pct"/>
            <w:noWrap/>
            <w:hideMark/>
          </w:tcPr>
          <w:p w14:paraId="76E58117" w14:textId="77777777" w:rsidR="005B1647" w:rsidRPr="00CB16F9" w:rsidRDefault="005B1647" w:rsidP="005B1647">
            <w:pPr>
              <w:pStyle w:val="Tabell"/>
              <w:keepNext/>
              <w:rPr>
                <w:i/>
                <w:iCs/>
              </w:rPr>
            </w:pPr>
            <w:r w:rsidRPr="00CB16F9">
              <w:rPr>
                <w:i/>
                <w:iCs/>
              </w:rPr>
              <w:t>Affärsverk</w:t>
            </w:r>
          </w:p>
        </w:tc>
        <w:tc>
          <w:tcPr>
            <w:tcW w:w="1271" w:type="pct"/>
            <w:noWrap/>
            <w:hideMark/>
          </w:tcPr>
          <w:p w14:paraId="5D963C99" w14:textId="77777777" w:rsidR="005B1647" w:rsidRPr="00CB16F9" w:rsidRDefault="005B1647" w:rsidP="005B1647">
            <w:pPr>
              <w:pStyle w:val="Tabell"/>
              <w:keepNext/>
              <w:cnfStyle w:val="000000000000" w:firstRow="0" w:lastRow="0" w:firstColumn="0" w:lastColumn="0" w:oddVBand="0" w:evenVBand="0" w:oddHBand="0" w:evenHBand="0" w:firstRowFirstColumn="0" w:firstRowLastColumn="0" w:lastRowFirstColumn="0" w:lastRowLastColumn="0"/>
              <w:rPr>
                <w:i/>
                <w:iCs/>
              </w:rPr>
            </w:pPr>
          </w:p>
        </w:tc>
        <w:tc>
          <w:tcPr>
            <w:tcW w:w="1336" w:type="pct"/>
            <w:noWrap/>
            <w:hideMark/>
          </w:tcPr>
          <w:p w14:paraId="679FB37D" w14:textId="77777777" w:rsidR="005B1647" w:rsidRPr="00CB16F9" w:rsidRDefault="005B1647" w:rsidP="005B1647">
            <w:pPr>
              <w:pStyle w:val="Tabell"/>
              <w:keepNext/>
              <w:cnfStyle w:val="000000000000" w:firstRow="0" w:lastRow="0" w:firstColumn="0" w:lastColumn="0" w:oddVBand="0" w:evenVBand="0" w:oddHBand="0" w:evenHBand="0" w:firstRowFirstColumn="0" w:firstRowLastColumn="0" w:lastRowFirstColumn="0" w:lastRowLastColumn="0"/>
              <w:rPr>
                <w:i/>
                <w:iCs/>
              </w:rPr>
            </w:pPr>
          </w:p>
        </w:tc>
      </w:tr>
      <w:tr w:rsidR="00155607" w14:paraId="6CF252C8" w14:textId="77777777" w:rsidTr="00155607">
        <w:trPr>
          <w:trHeight w:val="300"/>
        </w:trPr>
        <w:tc>
          <w:tcPr>
            <w:cnfStyle w:val="001000000000" w:firstRow="0" w:lastRow="0" w:firstColumn="1" w:lastColumn="0" w:oddVBand="0" w:evenVBand="0" w:oddHBand="0" w:evenHBand="0" w:firstRowFirstColumn="0" w:firstRowLastColumn="0" w:lastRowFirstColumn="0" w:lastRowLastColumn="0"/>
            <w:tcW w:w="2393" w:type="pct"/>
            <w:noWrap/>
            <w:hideMark/>
          </w:tcPr>
          <w:p w14:paraId="794311DF" w14:textId="77777777" w:rsidR="005B1647" w:rsidRPr="00CB16F9" w:rsidRDefault="005B1647" w:rsidP="005B1647">
            <w:pPr>
              <w:pStyle w:val="Tabell"/>
              <w:keepNext/>
            </w:pPr>
            <w:r w:rsidRPr="00CB16F9">
              <w:t>Svenska kraftnät</w:t>
            </w:r>
          </w:p>
        </w:tc>
        <w:tc>
          <w:tcPr>
            <w:tcW w:w="1271" w:type="pct"/>
            <w:noWrap/>
            <w:hideMark/>
          </w:tcPr>
          <w:p w14:paraId="1D119392" w14:textId="77777777" w:rsidR="005B1647" w:rsidRPr="00CB16F9"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CB16F9">
              <w:t>8 860</w:t>
            </w:r>
          </w:p>
        </w:tc>
        <w:tc>
          <w:tcPr>
            <w:tcW w:w="1336" w:type="pct"/>
            <w:noWrap/>
            <w:hideMark/>
          </w:tcPr>
          <w:p w14:paraId="46570FBF" w14:textId="77777777" w:rsidR="005B1647" w:rsidRPr="00CB16F9"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CB16F9">
              <w:t>8 015</w:t>
            </w:r>
          </w:p>
        </w:tc>
      </w:tr>
      <w:tr w:rsidR="00155607" w14:paraId="275EBC1E" w14:textId="77777777" w:rsidTr="00155607">
        <w:trPr>
          <w:trHeight w:val="300"/>
        </w:trPr>
        <w:tc>
          <w:tcPr>
            <w:cnfStyle w:val="001000000000" w:firstRow="0" w:lastRow="0" w:firstColumn="1" w:lastColumn="0" w:oddVBand="0" w:evenVBand="0" w:oddHBand="0" w:evenHBand="0" w:firstRowFirstColumn="0" w:firstRowLastColumn="0" w:lastRowFirstColumn="0" w:lastRowLastColumn="0"/>
            <w:tcW w:w="2393" w:type="pct"/>
            <w:noWrap/>
            <w:hideMark/>
          </w:tcPr>
          <w:p w14:paraId="519029FE" w14:textId="77777777" w:rsidR="005B1647" w:rsidRPr="00CB16F9" w:rsidRDefault="005B1647" w:rsidP="005B1647">
            <w:pPr>
              <w:pStyle w:val="Tabell"/>
              <w:keepNext/>
            </w:pPr>
            <w:r w:rsidRPr="00CB16F9">
              <w:t>Sjöfartsverket</w:t>
            </w:r>
          </w:p>
        </w:tc>
        <w:tc>
          <w:tcPr>
            <w:tcW w:w="1271" w:type="pct"/>
            <w:noWrap/>
            <w:hideMark/>
          </w:tcPr>
          <w:p w14:paraId="22A7DBED" w14:textId="77777777" w:rsidR="005B1647" w:rsidRPr="00CB16F9"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CB16F9">
              <w:t>1 879</w:t>
            </w:r>
          </w:p>
        </w:tc>
        <w:tc>
          <w:tcPr>
            <w:tcW w:w="1336" w:type="pct"/>
            <w:noWrap/>
            <w:hideMark/>
          </w:tcPr>
          <w:p w14:paraId="1CACE718" w14:textId="77777777" w:rsidR="005B1647" w:rsidRPr="00CB16F9"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CB16F9">
              <w:t>1 162</w:t>
            </w:r>
          </w:p>
        </w:tc>
      </w:tr>
      <w:tr w:rsidR="00155607" w14:paraId="78638F4E" w14:textId="77777777" w:rsidTr="00155607">
        <w:trPr>
          <w:trHeight w:val="300"/>
        </w:trPr>
        <w:tc>
          <w:tcPr>
            <w:cnfStyle w:val="001000000000" w:firstRow="0" w:lastRow="0" w:firstColumn="1" w:lastColumn="0" w:oddVBand="0" w:evenVBand="0" w:oddHBand="0" w:evenHBand="0" w:firstRowFirstColumn="0" w:firstRowLastColumn="0" w:lastRowFirstColumn="0" w:lastRowLastColumn="0"/>
            <w:tcW w:w="2393" w:type="pct"/>
            <w:tcBorders>
              <w:bottom w:val="single" w:sz="4" w:space="0" w:color="auto"/>
            </w:tcBorders>
            <w:noWrap/>
            <w:hideMark/>
          </w:tcPr>
          <w:p w14:paraId="622381D6" w14:textId="77777777" w:rsidR="005B1647" w:rsidRPr="00CB16F9" w:rsidRDefault="005B1647" w:rsidP="005B1647">
            <w:pPr>
              <w:pStyle w:val="Tabell"/>
              <w:keepNext/>
            </w:pPr>
            <w:r w:rsidRPr="00CB16F9">
              <w:t>Luftfartsverket</w:t>
            </w:r>
          </w:p>
        </w:tc>
        <w:tc>
          <w:tcPr>
            <w:tcW w:w="1271" w:type="pct"/>
            <w:tcBorders>
              <w:bottom w:val="single" w:sz="4" w:space="0" w:color="auto"/>
            </w:tcBorders>
            <w:noWrap/>
            <w:hideMark/>
          </w:tcPr>
          <w:p w14:paraId="0738EC7A" w14:textId="77777777" w:rsidR="005B1647" w:rsidRPr="00CB16F9"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CB16F9">
              <w:t>526</w:t>
            </w:r>
          </w:p>
        </w:tc>
        <w:tc>
          <w:tcPr>
            <w:tcW w:w="1336" w:type="pct"/>
            <w:tcBorders>
              <w:bottom w:val="single" w:sz="4" w:space="0" w:color="auto"/>
            </w:tcBorders>
            <w:noWrap/>
            <w:hideMark/>
          </w:tcPr>
          <w:p w14:paraId="2DD4AFDB" w14:textId="77777777" w:rsidR="005B1647" w:rsidRPr="00CB16F9"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CB16F9">
              <w:t>331</w:t>
            </w:r>
          </w:p>
        </w:tc>
      </w:tr>
      <w:tr w:rsidR="00155607" w14:paraId="1E7D9D52" w14:textId="77777777" w:rsidTr="00155607">
        <w:trPr>
          <w:trHeight w:val="300"/>
        </w:trPr>
        <w:tc>
          <w:tcPr>
            <w:cnfStyle w:val="001000000000" w:firstRow="0" w:lastRow="0" w:firstColumn="1" w:lastColumn="0" w:oddVBand="0" w:evenVBand="0" w:oddHBand="0" w:evenHBand="0" w:firstRowFirstColumn="0" w:firstRowLastColumn="0" w:lastRowFirstColumn="0" w:lastRowLastColumn="0"/>
            <w:tcW w:w="2393" w:type="pct"/>
            <w:tcBorders>
              <w:top w:val="single" w:sz="4" w:space="0" w:color="auto"/>
              <w:bottom w:val="single" w:sz="4" w:space="0" w:color="auto"/>
            </w:tcBorders>
            <w:shd w:val="clear" w:color="auto" w:fill="auto"/>
            <w:noWrap/>
            <w:hideMark/>
          </w:tcPr>
          <w:p w14:paraId="4D3676DB" w14:textId="77777777" w:rsidR="005B1647" w:rsidRPr="00CB16F9" w:rsidRDefault="005B1647" w:rsidP="005B1647">
            <w:pPr>
              <w:pStyle w:val="Tabell"/>
              <w:keepNext/>
            </w:pPr>
            <w:r w:rsidRPr="00CB16F9">
              <w:t>Övriga myndigheter</w:t>
            </w:r>
          </w:p>
        </w:tc>
        <w:tc>
          <w:tcPr>
            <w:tcW w:w="1271" w:type="pct"/>
            <w:tcBorders>
              <w:top w:val="single" w:sz="4" w:space="0" w:color="auto"/>
              <w:bottom w:val="single" w:sz="4" w:space="0" w:color="auto"/>
            </w:tcBorders>
            <w:shd w:val="clear" w:color="auto" w:fill="auto"/>
            <w:noWrap/>
            <w:hideMark/>
          </w:tcPr>
          <w:p w14:paraId="3D7A9C35" w14:textId="77777777" w:rsidR="005B1647" w:rsidRPr="00CB16F9"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CB16F9">
              <w:t>1 108</w:t>
            </w:r>
          </w:p>
        </w:tc>
        <w:tc>
          <w:tcPr>
            <w:tcW w:w="1336" w:type="pct"/>
            <w:tcBorders>
              <w:top w:val="single" w:sz="4" w:space="0" w:color="auto"/>
              <w:bottom w:val="single" w:sz="4" w:space="0" w:color="auto"/>
            </w:tcBorders>
            <w:shd w:val="clear" w:color="auto" w:fill="auto"/>
            <w:noWrap/>
            <w:hideMark/>
          </w:tcPr>
          <w:p w14:paraId="23C75F45" w14:textId="77777777" w:rsidR="005B1647" w:rsidRPr="00CB16F9"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CB16F9">
              <w:t>1 869</w:t>
            </w:r>
          </w:p>
        </w:tc>
      </w:tr>
      <w:tr w:rsidR="00155607" w14:paraId="5409218A" w14:textId="77777777" w:rsidTr="00155607">
        <w:trPr>
          <w:cnfStyle w:val="010000000000" w:firstRow="0" w:lastRow="1" w:firstColumn="0" w:lastColumn="0" w:oddVBand="0" w:evenVBand="0" w:oddHBand="0" w:evenHBand="0" w:firstRowFirstColumn="0" w:firstRowLastColumn="0" w:lastRowFirstColumn="0" w:lastRowLastColumn="0"/>
          <w:trHeight w:val="315"/>
        </w:trPr>
        <w:tc>
          <w:tcPr>
            <w:cnfStyle w:val="001000000000" w:firstRow="0" w:lastRow="0" w:firstColumn="1" w:lastColumn="0" w:oddVBand="0" w:evenVBand="0" w:oddHBand="0" w:evenHBand="0" w:firstRowFirstColumn="0" w:firstRowLastColumn="0" w:lastRowFirstColumn="0" w:lastRowLastColumn="0"/>
            <w:tcW w:w="2393" w:type="pct"/>
            <w:tcBorders>
              <w:top w:val="single" w:sz="4" w:space="0" w:color="auto"/>
            </w:tcBorders>
            <w:noWrap/>
            <w:hideMark/>
          </w:tcPr>
          <w:p w14:paraId="07CE3D7E" w14:textId="77777777" w:rsidR="005B1647" w:rsidRPr="00CB16F9" w:rsidRDefault="005B1647" w:rsidP="005B1647">
            <w:pPr>
              <w:pStyle w:val="Tabell"/>
              <w:keepNext/>
              <w:rPr>
                <w:bCs/>
              </w:rPr>
            </w:pPr>
            <w:r w:rsidRPr="00CB16F9">
              <w:rPr>
                <w:bCs/>
              </w:rPr>
              <w:t>Summa</w:t>
            </w:r>
          </w:p>
        </w:tc>
        <w:tc>
          <w:tcPr>
            <w:tcW w:w="1271" w:type="pct"/>
            <w:tcBorders>
              <w:top w:val="single" w:sz="4" w:space="0" w:color="auto"/>
            </w:tcBorders>
            <w:noWrap/>
            <w:hideMark/>
          </w:tcPr>
          <w:p w14:paraId="0E19AE98" w14:textId="77777777" w:rsidR="005B1647" w:rsidRPr="00CB16F9" w:rsidRDefault="005B1647" w:rsidP="005B1647">
            <w:pPr>
              <w:pStyle w:val="Tabell"/>
              <w:keepNext/>
              <w:cnfStyle w:val="010000000000" w:firstRow="0" w:lastRow="1" w:firstColumn="0" w:lastColumn="0" w:oddVBand="0" w:evenVBand="0" w:oddHBand="0" w:evenHBand="0" w:firstRowFirstColumn="0" w:firstRowLastColumn="0" w:lastRowFirstColumn="0" w:lastRowLastColumn="0"/>
              <w:rPr>
                <w:bCs/>
              </w:rPr>
            </w:pPr>
            <w:r w:rsidRPr="00CB16F9">
              <w:rPr>
                <w:bCs/>
              </w:rPr>
              <w:t>106 362</w:t>
            </w:r>
          </w:p>
        </w:tc>
        <w:tc>
          <w:tcPr>
            <w:tcW w:w="1336" w:type="pct"/>
            <w:tcBorders>
              <w:top w:val="single" w:sz="4" w:space="0" w:color="auto"/>
            </w:tcBorders>
            <w:noWrap/>
            <w:hideMark/>
          </w:tcPr>
          <w:p w14:paraId="0A4BA9F4" w14:textId="77777777" w:rsidR="005B1647" w:rsidRPr="00CB16F9" w:rsidRDefault="005B1647" w:rsidP="005B1647">
            <w:pPr>
              <w:pStyle w:val="Tabell"/>
              <w:keepNext/>
              <w:cnfStyle w:val="010000000000" w:firstRow="0" w:lastRow="1" w:firstColumn="0" w:lastColumn="0" w:oddVBand="0" w:evenVBand="0" w:oddHBand="0" w:evenHBand="0" w:firstRowFirstColumn="0" w:firstRowLastColumn="0" w:lastRowFirstColumn="0" w:lastRowLastColumn="0"/>
              <w:rPr>
                <w:bCs/>
              </w:rPr>
            </w:pPr>
            <w:r w:rsidRPr="00CB16F9">
              <w:rPr>
                <w:bCs/>
              </w:rPr>
              <w:t>90 261</w:t>
            </w:r>
          </w:p>
        </w:tc>
      </w:tr>
    </w:tbl>
    <w:p w14:paraId="45EB0612" w14:textId="566CCB79" w:rsidR="005B1647" w:rsidRDefault="005B1647" w:rsidP="005B1647">
      <w:pPr>
        <w:pStyle w:val="Brdtext"/>
        <w:spacing w:before="160"/>
      </w:pPr>
      <w:r>
        <w:t>Av det totala bokförda värdet på 106,4 miljarder kronor för Pågående nyanläggningar, finns 89 miljarder kronor hos Trafikverket, 8,9 miljarder kronor hos Affärsverket svenska kraftnät och 3 miljarder kronor hos Fortifikationsverket.</w:t>
      </w:r>
    </w:p>
    <w:p w14:paraId="6454BAFA" w14:textId="26C6C1FE" w:rsidR="005B1647" w:rsidRDefault="005B1647" w:rsidP="005B1647">
      <w:pPr>
        <w:pStyle w:val="Brdtext"/>
      </w:pPr>
      <w:r>
        <w:t>Årets investeringar uppgår totalt till 35,6 miljarder kronor. Trafikverkets investeringar uppgår till 28,8 miljarder kronor. Här ingår många mycket stora väg- och järnvägsprojekt som t.ex. E4 Förbifart Stockholm, Västsvenska väg- och järnvägspaketet, ökad kapacitet järnväg Tomteboda-Kallhäll, nytt dubbelspår Järna-Linköping och projektet ERTMS som avser nytt signalsystem i hela Sverige. Affärs</w:t>
      </w:r>
      <w:r>
        <w:softHyphen/>
        <w:t>verket svenska kraftnät har 8,9 miljarder kronor som pågående nyanläggningar och årets investeringar på 2,6 miljarder kronor avser främst projekten Stockholms ström, Sydvästlänken och stationsförnyelser i Rätan och Midskog. Fortifikationsverkets pågående nyanläggningar på 3 miljarder kronor avser bl.a. nybyggnation på Tofta på Gotland enligt regeringsbeslut.</w:t>
      </w:r>
    </w:p>
    <w:p w14:paraId="7AF30E08" w14:textId="0EF20FCE" w:rsidR="005B1647" w:rsidRDefault="005B1647" w:rsidP="005B1647">
      <w:pPr>
        <w:pStyle w:val="Brdtext"/>
      </w:pPr>
      <w:r>
        <w:t>Under 2019 har Trafikverket färdigställt projekt på totalt 14,6 miljarder kronor som har överförts till färdig tillgång. Dessa avser bl.a. järnväg Hallsberg-Degerön, ytterligare plattformsspår Flemingsberg, kontaktledningsupprustning Hässleholm-</w:t>
      </w:r>
      <w:r>
        <w:lastRenderedPageBreak/>
        <w:t>Lund och vägprojekt såsom E18 Norrtälje-Kapellskär, förbifart Lidköping, riksväg 26/47 Månseryd-Mullsjö samt utbyggnad av automatiska trafiksäkerhetskontroller (ATK).</w:t>
      </w:r>
    </w:p>
    <w:p w14:paraId="07525BDA" w14:textId="0C7C882C" w:rsidR="005B1647" w:rsidRDefault="005B1647" w:rsidP="005B1647">
      <w:pPr>
        <w:pStyle w:val="Rubrik4utannumrering"/>
      </w:pPr>
      <w:r w:rsidRPr="00121D5E">
        <w:t>Not 24 Beredskapstillgångar</w:t>
      </w:r>
    </w:p>
    <w:p w14:paraId="6263C650" w14:textId="4C512AF3" w:rsidR="005B1647" w:rsidRDefault="005B1647" w:rsidP="005B1647">
      <w:pPr>
        <w:pStyle w:val="TabellUnderrubrik"/>
      </w:pPr>
      <w:r w:rsidRPr="00121D5E">
        <w:t>Miljoner kronor</w:t>
      </w:r>
    </w:p>
    <w:tbl>
      <w:tblPr>
        <w:tblStyle w:val="RKBPTabell"/>
        <w:tblW w:w="5000" w:type="pct"/>
        <w:tblLook w:val="06E0" w:firstRow="1" w:lastRow="1" w:firstColumn="1" w:lastColumn="0" w:noHBand="1" w:noVBand="1"/>
      </w:tblPr>
      <w:tblGrid>
        <w:gridCol w:w="4287"/>
        <w:gridCol w:w="1358"/>
        <w:gridCol w:w="1725"/>
      </w:tblGrid>
      <w:tr w:rsidR="00155607" w14:paraId="7D58814C" w14:textId="77777777" w:rsidTr="00BE1FEE">
        <w:trPr>
          <w:cnfStyle w:val="100000000000" w:firstRow="1" w:lastRow="0" w:firstColumn="0" w:lastColumn="0" w:oddVBand="0" w:evenVBand="0" w:oddHBand="0" w:evenHBand="0" w:firstRowFirstColumn="0" w:firstRowLastColumn="0" w:lastRowFirstColumn="0" w:lastRowLastColumn="0"/>
          <w:trHeight w:val="270"/>
          <w:tblHeader w:val="0"/>
        </w:trPr>
        <w:tc>
          <w:tcPr>
            <w:cnfStyle w:val="001000000000" w:firstRow="0" w:lastRow="0" w:firstColumn="1" w:lastColumn="0" w:oddVBand="0" w:evenVBand="0" w:oddHBand="0" w:evenHBand="0" w:firstRowFirstColumn="0" w:firstRowLastColumn="0" w:lastRowFirstColumn="0" w:lastRowLastColumn="0"/>
            <w:tcW w:w="2908" w:type="pct"/>
            <w:tcBorders>
              <w:top w:val="none" w:sz="0" w:space="0" w:color="auto"/>
              <w:left w:val="none" w:sz="0" w:space="0" w:color="auto"/>
              <w:bottom w:val="none" w:sz="0" w:space="0" w:color="auto"/>
              <w:right w:val="none" w:sz="0" w:space="0" w:color="auto"/>
              <w:tl2br w:val="none" w:sz="0" w:space="0" w:color="auto"/>
              <w:tr2bl w:val="none" w:sz="0" w:space="0" w:color="auto"/>
            </w:tcBorders>
            <w:noWrap/>
            <w:hideMark/>
          </w:tcPr>
          <w:p w14:paraId="4F69BD0C" w14:textId="2FBCC2A7" w:rsidR="005B1647" w:rsidRPr="00121D5E" w:rsidRDefault="005B1647" w:rsidP="005B1647">
            <w:pPr>
              <w:pStyle w:val="TabellHuvud"/>
            </w:pPr>
          </w:p>
        </w:tc>
        <w:tc>
          <w:tcPr>
            <w:tcW w:w="921" w:type="pct"/>
            <w:tcBorders>
              <w:top w:val="none" w:sz="0" w:space="0" w:color="auto"/>
              <w:left w:val="none" w:sz="0" w:space="0" w:color="auto"/>
              <w:bottom w:val="none" w:sz="0" w:space="0" w:color="auto"/>
              <w:right w:val="none" w:sz="0" w:space="0" w:color="auto"/>
              <w:tl2br w:val="none" w:sz="0" w:space="0" w:color="auto"/>
              <w:tr2bl w:val="none" w:sz="0" w:space="0" w:color="auto"/>
            </w:tcBorders>
            <w:noWrap/>
            <w:hideMark/>
          </w:tcPr>
          <w:p w14:paraId="268662C2" w14:textId="77777777" w:rsidR="005B1647" w:rsidRPr="00121D5E"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121D5E">
              <w:t>2019</w:t>
            </w:r>
          </w:p>
        </w:tc>
        <w:tc>
          <w:tcPr>
            <w:tcW w:w="1170" w:type="pct"/>
            <w:tcBorders>
              <w:top w:val="none" w:sz="0" w:space="0" w:color="auto"/>
              <w:left w:val="none" w:sz="0" w:space="0" w:color="auto"/>
              <w:bottom w:val="none" w:sz="0" w:space="0" w:color="auto"/>
              <w:right w:val="none" w:sz="0" w:space="0" w:color="auto"/>
              <w:tl2br w:val="none" w:sz="0" w:space="0" w:color="auto"/>
              <w:tr2bl w:val="none" w:sz="0" w:space="0" w:color="auto"/>
            </w:tcBorders>
            <w:noWrap/>
            <w:hideMark/>
          </w:tcPr>
          <w:p w14:paraId="0C8775D6" w14:textId="77777777" w:rsidR="005B1647" w:rsidRPr="00121D5E"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121D5E">
              <w:t>2018</w:t>
            </w:r>
          </w:p>
        </w:tc>
      </w:tr>
      <w:tr w:rsidR="00155607" w14:paraId="47653C77"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2908" w:type="pct"/>
            <w:hideMark/>
          </w:tcPr>
          <w:p w14:paraId="4152CF87" w14:textId="77777777" w:rsidR="005B1647" w:rsidRPr="00121D5E" w:rsidRDefault="005B1647" w:rsidP="005B1647">
            <w:pPr>
              <w:pStyle w:val="Tabell"/>
            </w:pPr>
            <w:r w:rsidRPr="00121D5E">
              <w:t>Ingående ackumulerade anskaffningsvärden</w:t>
            </w:r>
          </w:p>
        </w:tc>
        <w:tc>
          <w:tcPr>
            <w:tcW w:w="921" w:type="pct"/>
            <w:noWrap/>
            <w:hideMark/>
          </w:tcPr>
          <w:p w14:paraId="20F03693" w14:textId="77777777" w:rsidR="005B1647" w:rsidRPr="00121D5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121D5E">
              <w:t>183 121</w:t>
            </w:r>
          </w:p>
        </w:tc>
        <w:tc>
          <w:tcPr>
            <w:tcW w:w="1170" w:type="pct"/>
            <w:noWrap/>
            <w:hideMark/>
          </w:tcPr>
          <w:p w14:paraId="3A6A78A6" w14:textId="77777777" w:rsidR="005B1647" w:rsidRPr="00121D5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121D5E">
              <w:t>176 251</w:t>
            </w:r>
          </w:p>
        </w:tc>
      </w:tr>
      <w:tr w:rsidR="00155607" w14:paraId="11CD84D0"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2908" w:type="pct"/>
            <w:hideMark/>
          </w:tcPr>
          <w:p w14:paraId="1070D42E" w14:textId="77777777" w:rsidR="005B1647" w:rsidRPr="00121D5E" w:rsidRDefault="005B1647" w:rsidP="005B1647">
            <w:pPr>
              <w:pStyle w:val="Tabell"/>
            </w:pPr>
            <w:r w:rsidRPr="00121D5E">
              <w:t>Förändring IB på grund av omklassificering</w:t>
            </w:r>
          </w:p>
        </w:tc>
        <w:tc>
          <w:tcPr>
            <w:tcW w:w="921" w:type="pct"/>
            <w:noWrap/>
            <w:hideMark/>
          </w:tcPr>
          <w:p w14:paraId="538895F7" w14:textId="77777777" w:rsidR="005B1647" w:rsidRPr="00121D5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121D5E">
              <w:t>2 366</w:t>
            </w:r>
          </w:p>
        </w:tc>
        <w:tc>
          <w:tcPr>
            <w:tcW w:w="1170" w:type="pct"/>
            <w:hideMark/>
          </w:tcPr>
          <w:p w14:paraId="39EE19D8" w14:textId="3B27F4DA" w:rsidR="005B1647" w:rsidRPr="00121D5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121D5E">
              <w:t>82</w:t>
            </w:r>
          </w:p>
        </w:tc>
      </w:tr>
      <w:tr w:rsidR="00155607" w14:paraId="146CE267"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2908" w:type="pct"/>
            <w:noWrap/>
            <w:hideMark/>
          </w:tcPr>
          <w:p w14:paraId="1BAFC7B6" w14:textId="77777777" w:rsidR="005B1647" w:rsidRPr="00121D5E" w:rsidRDefault="005B1647" w:rsidP="005B1647">
            <w:pPr>
              <w:pStyle w:val="Tabell"/>
            </w:pPr>
            <w:r w:rsidRPr="00121D5E">
              <w:t>Årets anskaffning</w:t>
            </w:r>
          </w:p>
        </w:tc>
        <w:tc>
          <w:tcPr>
            <w:tcW w:w="921" w:type="pct"/>
            <w:noWrap/>
            <w:hideMark/>
          </w:tcPr>
          <w:p w14:paraId="418D4E55" w14:textId="77777777" w:rsidR="005B1647" w:rsidRPr="00121D5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121D5E">
              <w:t>11 979</w:t>
            </w:r>
          </w:p>
        </w:tc>
        <w:tc>
          <w:tcPr>
            <w:tcW w:w="1170" w:type="pct"/>
            <w:noWrap/>
            <w:hideMark/>
          </w:tcPr>
          <w:p w14:paraId="6502FC14" w14:textId="77777777" w:rsidR="005B1647" w:rsidRPr="00121D5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121D5E">
              <w:t>7 340</w:t>
            </w:r>
          </w:p>
        </w:tc>
      </w:tr>
      <w:tr w:rsidR="00155607" w14:paraId="30363DCB"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2908" w:type="pct"/>
            <w:noWrap/>
            <w:hideMark/>
          </w:tcPr>
          <w:p w14:paraId="518F0CEE" w14:textId="77777777" w:rsidR="005B1647" w:rsidRPr="00121D5E" w:rsidRDefault="005B1647" w:rsidP="005B1647">
            <w:pPr>
              <w:pStyle w:val="Tabell"/>
            </w:pPr>
            <w:r w:rsidRPr="00121D5E">
              <w:t>Årets försäljningar/utrangeringar</w:t>
            </w:r>
          </w:p>
        </w:tc>
        <w:tc>
          <w:tcPr>
            <w:tcW w:w="921" w:type="pct"/>
            <w:noWrap/>
            <w:hideMark/>
          </w:tcPr>
          <w:p w14:paraId="77EFD4C2" w14:textId="77777777" w:rsidR="005B1647" w:rsidRPr="00121D5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121D5E">
              <w:t>-</w:t>
            </w:r>
          </w:p>
        </w:tc>
        <w:tc>
          <w:tcPr>
            <w:tcW w:w="1170" w:type="pct"/>
            <w:noWrap/>
            <w:hideMark/>
          </w:tcPr>
          <w:p w14:paraId="46C20F90" w14:textId="77777777" w:rsidR="005B1647" w:rsidRPr="00121D5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121D5E">
              <w:t>-552</w:t>
            </w:r>
          </w:p>
        </w:tc>
      </w:tr>
      <w:tr w:rsidR="00155607" w14:paraId="2BED6D50" w14:textId="77777777" w:rsidTr="00155607">
        <w:trPr>
          <w:trHeight w:val="247"/>
        </w:trPr>
        <w:tc>
          <w:tcPr>
            <w:cnfStyle w:val="001000000000" w:firstRow="0" w:lastRow="0" w:firstColumn="1" w:lastColumn="0" w:oddVBand="0" w:evenVBand="0" w:oddHBand="0" w:evenHBand="0" w:firstRowFirstColumn="0" w:firstRowLastColumn="0" w:lastRowFirstColumn="0" w:lastRowLastColumn="0"/>
            <w:tcW w:w="2908" w:type="pct"/>
            <w:hideMark/>
          </w:tcPr>
          <w:p w14:paraId="14A785E2" w14:textId="77777777" w:rsidR="005B1647" w:rsidRPr="00121D5E" w:rsidRDefault="005B1647" w:rsidP="005B1647">
            <w:pPr>
              <w:pStyle w:val="Tabell"/>
              <w:rPr>
                <w:b/>
                <w:bCs/>
              </w:rPr>
            </w:pPr>
            <w:r w:rsidRPr="00121D5E">
              <w:rPr>
                <w:b/>
                <w:bCs/>
              </w:rPr>
              <w:t>UB Anskaffningsvärde beredskapsinventarier</w:t>
            </w:r>
          </w:p>
        </w:tc>
        <w:tc>
          <w:tcPr>
            <w:tcW w:w="921" w:type="pct"/>
            <w:noWrap/>
            <w:hideMark/>
          </w:tcPr>
          <w:p w14:paraId="79C7D9BC" w14:textId="77777777" w:rsidR="005B1647" w:rsidRPr="00121D5E"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121D5E">
              <w:rPr>
                <w:b/>
                <w:bCs/>
              </w:rPr>
              <w:t>197 466</w:t>
            </w:r>
          </w:p>
        </w:tc>
        <w:tc>
          <w:tcPr>
            <w:tcW w:w="1170" w:type="pct"/>
            <w:noWrap/>
            <w:hideMark/>
          </w:tcPr>
          <w:p w14:paraId="02F8E8B4" w14:textId="77777777" w:rsidR="005B1647" w:rsidRPr="00121D5E"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121D5E">
              <w:rPr>
                <w:b/>
                <w:bCs/>
              </w:rPr>
              <w:t>183 121</w:t>
            </w:r>
          </w:p>
        </w:tc>
      </w:tr>
      <w:tr w:rsidR="00155607" w14:paraId="4E87645D"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2908" w:type="pct"/>
            <w:noWrap/>
            <w:hideMark/>
          </w:tcPr>
          <w:p w14:paraId="0AE75092" w14:textId="77777777" w:rsidR="005B1647" w:rsidRPr="00121D5E" w:rsidRDefault="005B1647" w:rsidP="005B1647">
            <w:pPr>
              <w:pStyle w:val="Tabell"/>
            </w:pPr>
            <w:r w:rsidRPr="00121D5E">
              <w:t>IB Beredskapsvaror i lager</w:t>
            </w:r>
          </w:p>
        </w:tc>
        <w:tc>
          <w:tcPr>
            <w:tcW w:w="921" w:type="pct"/>
            <w:noWrap/>
            <w:hideMark/>
          </w:tcPr>
          <w:p w14:paraId="670AA6FC" w14:textId="77777777" w:rsidR="005B1647" w:rsidRPr="00121D5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121D5E">
              <w:t>26 229</w:t>
            </w:r>
          </w:p>
        </w:tc>
        <w:tc>
          <w:tcPr>
            <w:tcW w:w="1170" w:type="pct"/>
            <w:noWrap/>
            <w:hideMark/>
          </w:tcPr>
          <w:p w14:paraId="1EB5095C" w14:textId="77777777" w:rsidR="005B1647" w:rsidRPr="00121D5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121D5E">
              <w:t>25 452</w:t>
            </w:r>
          </w:p>
        </w:tc>
      </w:tr>
      <w:tr w:rsidR="00155607" w14:paraId="3B221682"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2908" w:type="pct"/>
            <w:hideMark/>
          </w:tcPr>
          <w:p w14:paraId="5F8BE8DE" w14:textId="77777777" w:rsidR="005B1647" w:rsidRPr="00121D5E" w:rsidRDefault="005B1647" w:rsidP="005B1647">
            <w:pPr>
              <w:pStyle w:val="Tabell"/>
            </w:pPr>
            <w:r w:rsidRPr="00121D5E">
              <w:t>Förändring IB på grund av omklassificering</w:t>
            </w:r>
          </w:p>
        </w:tc>
        <w:tc>
          <w:tcPr>
            <w:tcW w:w="921" w:type="pct"/>
            <w:noWrap/>
            <w:hideMark/>
          </w:tcPr>
          <w:p w14:paraId="15717DA5" w14:textId="77777777" w:rsidR="005B1647" w:rsidRPr="00121D5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121D5E">
              <w:t>-16</w:t>
            </w:r>
          </w:p>
        </w:tc>
        <w:tc>
          <w:tcPr>
            <w:tcW w:w="1170" w:type="pct"/>
            <w:noWrap/>
            <w:hideMark/>
          </w:tcPr>
          <w:p w14:paraId="3DEDD31F" w14:textId="77777777" w:rsidR="005B1647" w:rsidRPr="00121D5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121D5E">
              <w:t>427</w:t>
            </w:r>
          </w:p>
        </w:tc>
      </w:tr>
      <w:tr w:rsidR="00155607" w14:paraId="25C64116"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2908" w:type="pct"/>
            <w:noWrap/>
            <w:hideMark/>
          </w:tcPr>
          <w:p w14:paraId="2999B2B3" w14:textId="77777777" w:rsidR="005B1647" w:rsidRPr="00121D5E" w:rsidRDefault="005B1647" w:rsidP="005B1647">
            <w:pPr>
              <w:pStyle w:val="Tabell"/>
            </w:pPr>
            <w:r w:rsidRPr="00121D5E">
              <w:t>Årets anskaffning</w:t>
            </w:r>
          </w:p>
        </w:tc>
        <w:tc>
          <w:tcPr>
            <w:tcW w:w="921" w:type="pct"/>
            <w:noWrap/>
            <w:hideMark/>
          </w:tcPr>
          <w:p w14:paraId="08693AC6" w14:textId="77777777" w:rsidR="005B1647" w:rsidRPr="00121D5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121D5E">
              <w:t>1 152</w:t>
            </w:r>
          </w:p>
        </w:tc>
        <w:tc>
          <w:tcPr>
            <w:tcW w:w="1170" w:type="pct"/>
            <w:noWrap/>
            <w:hideMark/>
          </w:tcPr>
          <w:p w14:paraId="480064D1" w14:textId="77777777" w:rsidR="005B1647" w:rsidRPr="00121D5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121D5E">
              <w:t>886</w:t>
            </w:r>
          </w:p>
        </w:tc>
      </w:tr>
      <w:tr w:rsidR="00155607" w14:paraId="41BBA3E3"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2908" w:type="pct"/>
            <w:noWrap/>
            <w:hideMark/>
          </w:tcPr>
          <w:p w14:paraId="7849E1E5" w14:textId="77777777" w:rsidR="005B1647" w:rsidRPr="00121D5E" w:rsidRDefault="005B1647" w:rsidP="005B1647">
            <w:pPr>
              <w:pStyle w:val="Tabell"/>
            </w:pPr>
            <w:r w:rsidRPr="00121D5E">
              <w:t>Årets övriga förändring</w:t>
            </w:r>
          </w:p>
        </w:tc>
        <w:tc>
          <w:tcPr>
            <w:tcW w:w="921" w:type="pct"/>
            <w:noWrap/>
            <w:hideMark/>
          </w:tcPr>
          <w:p w14:paraId="456C1091" w14:textId="77777777" w:rsidR="005B1647" w:rsidRPr="00121D5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121D5E">
              <w:t>1 007</w:t>
            </w:r>
          </w:p>
        </w:tc>
        <w:tc>
          <w:tcPr>
            <w:tcW w:w="1170" w:type="pct"/>
            <w:noWrap/>
            <w:hideMark/>
          </w:tcPr>
          <w:p w14:paraId="5DC4669C" w14:textId="77777777" w:rsidR="005B1647" w:rsidRPr="00121D5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121D5E">
              <w:t>-536</w:t>
            </w:r>
          </w:p>
        </w:tc>
      </w:tr>
      <w:tr w:rsidR="00155607" w14:paraId="568B0C76"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2908" w:type="pct"/>
            <w:noWrap/>
            <w:hideMark/>
          </w:tcPr>
          <w:p w14:paraId="156C8175" w14:textId="77777777" w:rsidR="005B1647" w:rsidRPr="00121D5E" w:rsidRDefault="005B1647" w:rsidP="005B1647">
            <w:pPr>
              <w:pStyle w:val="Tabell"/>
              <w:rPr>
                <w:b/>
                <w:bCs/>
              </w:rPr>
            </w:pPr>
            <w:r w:rsidRPr="00121D5E">
              <w:rPr>
                <w:b/>
                <w:bCs/>
              </w:rPr>
              <w:t>UB Beredskapsvaror i lager</w:t>
            </w:r>
          </w:p>
        </w:tc>
        <w:tc>
          <w:tcPr>
            <w:tcW w:w="921" w:type="pct"/>
            <w:noWrap/>
            <w:hideMark/>
          </w:tcPr>
          <w:p w14:paraId="7EAF17DA" w14:textId="77777777" w:rsidR="005B1647" w:rsidRPr="00121D5E"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121D5E">
              <w:rPr>
                <w:b/>
                <w:bCs/>
              </w:rPr>
              <w:t>28 372</w:t>
            </w:r>
          </w:p>
        </w:tc>
        <w:tc>
          <w:tcPr>
            <w:tcW w:w="1170" w:type="pct"/>
            <w:noWrap/>
            <w:hideMark/>
          </w:tcPr>
          <w:p w14:paraId="1E3308CC" w14:textId="77777777" w:rsidR="005B1647" w:rsidRPr="00121D5E"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121D5E">
              <w:rPr>
                <w:b/>
                <w:bCs/>
              </w:rPr>
              <w:t>26 229</w:t>
            </w:r>
          </w:p>
        </w:tc>
      </w:tr>
      <w:tr w:rsidR="00155607" w14:paraId="2F69F245"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2908" w:type="pct"/>
            <w:noWrap/>
            <w:hideMark/>
          </w:tcPr>
          <w:p w14:paraId="4487FD55" w14:textId="77777777" w:rsidR="005B1647" w:rsidRPr="00121D5E" w:rsidRDefault="005B1647" w:rsidP="005B1647">
            <w:pPr>
              <w:pStyle w:val="Tabell"/>
              <w:rPr>
                <w:b/>
                <w:bCs/>
              </w:rPr>
            </w:pPr>
            <w:r w:rsidRPr="00121D5E">
              <w:rPr>
                <w:b/>
                <w:bCs/>
              </w:rPr>
              <w:t>UB Anskaffningsvärde beredskapstillgångar</w:t>
            </w:r>
          </w:p>
        </w:tc>
        <w:tc>
          <w:tcPr>
            <w:tcW w:w="921" w:type="pct"/>
            <w:noWrap/>
            <w:hideMark/>
          </w:tcPr>
          <w:p w14:paraId="300E7BF9" w14:textId="77777777" w:rsidR="005B1647" w:rsidRPr="00121D5E"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121D5E">
              <w:rPr>
                <w:b/>
                <w:bCs/>
              </w:rPr>
              <w:t>225 838</w:t>
            </w:r>
          </w:p>
        </w:tc>
        <w:tc>
          <w:tcPr>
            <w:tcW w:w="1170" w:type="pct"/>
            <w:noWrap/>
            <w:hideMark/>
          </w:tcPr>
          <w:p w14:paraId="36B6CDFC" w14:textId="77777777" w:rsidR="005B1647" w:rsidRPr="00121D5E"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121D5E">
              <w:rPr>
                <w:b/>
                <w:bCs/>
              </w:rPr>
              <w:t>209 350</w:t>
            </w:r>
          </w:p>
        </w:tc>
      </w:tr>
      <w:tr w:rsidR="00155607" w14:paraId="0E800E05"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2908" w:type="pct"/>
            <w:noWrap/>
            <w:hideMark/>
          </w:tcPr>
          <w:p w14:paraId="59FDD00E" w14:textId="77777777" w:rsidR="005B1647" w:rsidRPr="00121D5E" w:rsidRDefault="005B1647" w:rsidP="005B1647">
            <w:pPr>
              <w:pStyle w:val="Tabell"/>
            </w:pPr>
            <w:r w:rsidRPr="00121D5E">
              <w:t>IB Ackumulerade avskrivningar</w:t>
            </w:r>
          </w:p>
        </w:tc>
        <w:tc>
          <w:tcPr>
            <w:tcW w:w="921" w:type="pct"/>
            <w:noWrap/>
            <w:hideMark/>
          </w:tcPr>
          <w:p w14:paraId="79238B77" w14:textId="77777777" w:rsidR="005B1647" w:rsidRPr="00121D5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121D5E">
              <w:t>-107 957</w:t>
            </w:r>
          </w:p>
        </w:tc>
        <w:tc>
          <w:tcPr>
            <w:tcW w:w="1170" w:type="pct"/>
            <w:noWrap/>
            <w:hideMark/>
          </w:tcPr>
          <w:p w14:paraId="63AA4106" w14:textId="77777777" w:rsidR="005B1647" w:rsidRPr="00121D5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121D5E">
              <w:t>-101 083</w:t>
            </w:r>
          </w:p>
        </w:tc>
      </w:tr>
      <w:tr w:rsidR="00155607" w14:paraId="61A69E32"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2908" w:type="pct"/>
            <w:hideMark/>
          </w:tcPr>
          <w:p w14:paraId="6F7AA958" w14:textId="77777777" w:rsidR="005B1647" w:rsidRPr="00121D5E" w:rsidRDefault="005B1647" w:rsidP="005B1647">
            <w:pPr>
              <w:pStyle w:val="Tabell"/>
            </w:pPr>
            <w:r w:rsidRPr="00121D5E">
              <w:t>Förändring IB på grund av omklassificering</w:t>
            </w:r>
          </w:p>
        </w:tc>
        <w:tc>
          <w:tcPr>
            <w:tcW w:w="921" w:type="pct"/>
            <w:noWrap/>
            <w:hideMark/>
          </w:tcPr>
          <w:p w14:paraId="4FBF7540" w14:textId="77777777" w:rsidR="005B1647" w:rsidRPr="00121D5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121D5E">
              <w:t>5</w:t>
            </w:r>
          </w:p>
        </w:tc>
        <w:tc>
          <w:tcPr>
            <w:tcW w:w="1170" w:type="pct"/>
            <w:noWrap/>
            <w:hideMark/>
          </w:tcPr>
          <w:p w14:paraId="7F0201D2" w14:textId="77777777" w:rsidR="005B1647" w:rsidRPr="00121D5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121D5E">
              <w:t>-11</w:t>
            </w:r>
          </w:p>
        </w:tc>
      </w:tr>
      <w:tr w:rsidR="00155607" w14:paraId="500FCFD6"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2908" w:type="pct"/>
            <w:noWrap/>
            <w:hideMark/>
          </w:tcPr>
          <w:p w14:paraId="060278FA" w14:textId="77777777" w:rsidR="005B1647" w:rsidRPr="00121D5E" w:rsidRDefault="005B1647" w:rsidP="005B1647">
            <w:pPr>
              <w:pStyle w:val="Tabell"/>
            </w:pPr>
            <w:r w:rsidRPr="00121D5E">
              <w:t>Årets avskrivningar/nedskrivningar</w:t>
            </w:r>
          </w:p>
        </w:tc>
        <w:tc>
          <w:tcPr>
            <w:tcW w:w="921" w:type="pct"/>
            <w:noWrap/>
            <w:hideMark/>
          </w:tcPr>
          <w:p w14:paraId="27E7B8A2" w14:textId="77777777" w:rsidR="005B1647" w:rsidRPr="00121D5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121D5E">
              <w:t>-7 330</w:t>
            </w:r>
          </w:p>
        </w:tc>
        <w:tc>
          <w:tcPr>
            <w:tcW w:w="1170" w:type="pct"/>
            <w:noWrap/>
            <w:hideMark/>
          </w:tcPr>
          <w:p w14:paraId="7FA2DFF6" w14:textId="77777777" w:rsidR="005B1647" w:rsidRPr="00121D5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121D5E">
              <w:t>-7 384</w:t>
            </w:r>
          </w:p>
        </w:tc>
      </w:tr>
      <w:tr w:rsidR="00155607" w14:paraId="09A51F42"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2908" w:type="pct"/>
            <w:noWrap/>
            <w:hideMark/>
          </w:tcPr>
          <w:p w14:paraId="38AEFCEE" w14:textId="77777777" w:rsidR="005B1647" w:rsidRPr="00121D5E" w:rsidRDefault="005B1647" w:rsidP="005B1647">
            <w:pPr>
              <w:pStyle w:val="Tabell"/>
            </w:pPr>
            <w:r w:rsidRPr="00121D5E">
              <w:t>Årets försäljningar/utrangeringar</w:t>
            </w:r>
          </w:p>
        </w:tc>
        <w:tc>
          <w:tcPr>
            <w:tcW w:w="921" w:type="pct"/>
            <w:noWrap/>
            <w:hideMark/>
          </w:tcPr>
          <w:p w14:paraId="2C29FC25" w14:textId="77777777" w:rsidR="005B1647" w:rsidRPr="00121D5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121D5E">
              <w:t>-</w:t>
            </w:r>
          </w:p>
        </w:tc>
        <w:tc>
          <w:tcPr>
            <w:tcW w:w="1170" w:type="pct"/>
            <w:noWrap/>
            <w:hideMark/>
          </w:tcPr>
          <w:p w14:paraId="61BAEE6E" w14:textId="77777777" w:rsidR="005B1647" w:rsidRPr="00121D5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121D5E">
              <w:t>521</w:t>
            </w:r>
          </w:p>
        </w:tc>
      </w:tr>
      <w:tr w:rsidR="00155607" w14:paraId="1EACEAA4" w14:textId="77777777" w:rsidTr="00155607">
        <w:trPr>
          <w:trHeight w:val="510"/>
        </w:trPr>
        <w:tc>
          <w:tcPr>
            <w:cnfStyle w:val="001000000000" w:firstRow="0" w:lastRow="0" w:firstColumn="1" w:lastColumn="0" w:oddVBand="0" w:evenVBand="0" w:oddHBand="0" w:evenHBand="0" w:firstRowFirstColumn="0" w:firstRowLastColumn="0" w:lastRowFirstColumn="0" w:lastRowLastColumn="0"/>
            <w:tcW w:w="2908" w:type="pct"/>
            <w:hideMark/>
          </w:tcPr>
          <w:p w14:paraId="24026E90" w14:textId="77777777" w:rsidR="005B1647" w:rsidRPr="00121D5E" w:rsidRDefault="005B1647" w:rsidP="005B1647">
            <w:pPr>
              <w:pStyle w:val="Tabell"/>
              <w:rPr>
                <w:b/>
                <w:bCs/>
              </w:rPr>
            </w:pPr>
            <w:r w:rsidRPr="00121D5E">
              <w:rPr>
                <w:b/>
                <w:bCs/>
              </w:rPr>
              <w:t>UB Ackumulerade avskrivningar (avser beredskapsinventarier)</w:t>
            </w:r>
          </w:p>
        </w:tc>
        <w:tc>
          <w:tcPr>
            <w:tcW w:w="921" w:type="pct"/>
            <w:noWrap/>
            <w:hideMark/>
          </w:tcPr>
          <w:p w14:paraId="0C584A4E" w14:textId="77777777" w:rsidR="005B1647" w:rsidRPr="00121D5E"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121D5E">
              <w:rPr>
                <w:b/>
                <w:bCs/>
              </w:rPr>
              <w:t>-115 282</w:t>
            </w:r>
          </w:p>
        </w:tc>
        <w:tc>
          <w:tcPr>
            <w:tcW w:w="1170" w:type="pct"/>
            <w:noWrap/>
            <w:hideMark/>
          </w:tcPr>
          <w:p w14:paraId="32274A75" w14:textId="77777777" w:rsidR="005B1647" w:rsidRPr="00121D5E"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121D5E">
              <w:rPr>
                <w:b/>
                <w:bCs/>
              </w:rPr>
              <w:t>-107 957</w:t>
            </w:r>
          </w:p>
        </w:tc>
      </w:tr>
      <w:tr w:rsidR="00155607" w14:paraId="6AB249E0" w14:textId="77777777" w:rsidTr="00155607">
        <w:trPr>
          <w:cnfStyle w:val="010000000000" w:firstRow="0" w:lastRow="1" w:firstColumn="0" w:lastColumn="0" w:oddVBand="0" w:evenVBand="0" w:oddHBand="0" w:evenHBand="0" w:firstRowFirstColumn="0" w:firstRowLastColumn="0" w:lastRowFirstColumn="0" w:lastRowLastColumn="0"/>
          <w:trHeight w:val="270"/>
        </w:trPr>
        <w:tc>
          <w:tcPr>
            <w:cnfStyle w:val="001000000000" w:firstRow="0" w:lastRow="0" w:firstColumn="1" w:lastColumn="0" w:oddVBand="0" w:evenVBand="0" w:oddHBand="0" w:evenHBand="0" w:firstRowFirstColumn="0" w:firstRowLastColumn="0" w:lastRowFirstColumn="0" w:lastRowLastColumn="0"/>
            <w:tcW w:w="2908" w:type="pct"/>
            <w:noWrap/>
            <w:hideMark/>
          </w:tcPr>
          <w:p w14:paraId="10729269" w14:textId="77777777" w:rsidR="005B1647" w:rsidRPr="006A086D" w:rsidRDefault="005B1647" w:rsidP="005B1647">
            <w:pPr>
              <w:pStyle w:val="Tabell"/>
              <w:rPr>
                <w:bCs/>
              </w:rPr>
            </w:pPr>
            <w:r w:rsidRPr="006A086D">
              <w:rPr>
                <w:bCs/>
              </w:rPr>
              <w:t>Summa</w:t>
            </w:r>
          </w:p>
        </w:tc>
        <w:tc>
          <w:tcPr>
            <w:tcW w:w="921" w:type="pct"/>
            <w:noWrap/>
            <w:hideMark/>
          </w:tcPr>
          <w:p w14:paraId="1667853D" w14:textId="77777777" w:rsidR="005B1647" w:rsidRPr="006A086D"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6A086D">
              <w:rPr>
                <w:bCs/>
              </w:rPr>
              <w:t>110 555</w:t>
            </w:r>
          </w:p>
        </w:tc>
        <w:tc>
          <w:tcPr>
            <w:tcW w:w="1170" w:type="pct"/>
            <w:noWrap/>
            <w:hideMark/>
          </w:tcPr>
          <w:p w14:paraId="1C6F2664" w14:textId="77777777" w:rsidR="005B1647" w:rsidRPr="006A086D"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6A086D">
              <w:rPr>
                <w:bCs/>
              </w:rPr>
              <w:t>101 393</w:t>
            </w:r>
          </w:p>
        </w:tc>
      </w:tr>
    </w:tbl>
    <w:p w14:paraId="33D0E4A8" w14:textId="77777777" w:rsidR="005B1647" w:rsidRDefault="005B1647" w:rsidP="005B1647">
      <w:pPr>
        <w:pStyle w:val="Brdtext"/>
        <w:spacing w:before="160"/>
      </w:pPr>
      <w:r>
        <w:t>Beredskapstillgångar består av tillgångar både för civil och militär beredskap. Posten omfattar främst Försvarsmaktens tillgångar för militär beredskap. Tillgångar för civil beredskap är t.ex. läkemedel, fordon samt medicinsk utrustning.</w:t>
      </w:r>
    </w:p>
    <w:p w14:paraId="6FE0DB9E" w14:textId="30C514FF" w:rsidR="005B1647" w:rsidRDefault="005B1647" w:rsidP="005B1647">
      <w:pPr>
        <w:pStyle w:val="Brdtext"/>
      </w:pPr>
      <w:r>
        <w:t>Försvarsmakten delar in sina beredskapstillgångar i beredskapsinventarier och beredskapsvaror. Statens totala beredskapsinventarier uppgår till 82,2 miljarder kronor och består av t.ex. flygplan, fartyg och stridsvagnar. En invärdering av beredskaps</w:t>
      </w:r>
      <w:r>
        <w:softHyphen/>
        <w:t>inventarier på 2,4 miljarder kronor är en övergångseffekt utifrån att ny finansiell styrmodell införts under året. Beredskapsvaror som t.ex. ammunition, reserv- och beklädnadsmateriel uppgår till 28,4 miljarder kronor. I posten ingår även tillgångar under uppbyggnad i Försvarets materielverk. Sammanlagt är 110,2 miljarder kronor av det utgående värdet militära beredskapstillgångar inklusive tillgångar under uppbyggnad.</w:t>
      </w:r>
    </w:p>
    <w:p w14:paraId="4BD04A28" w14:textId="178DDBF8" w:rsidR="005B1647" w:rsidRDefault="005B1647" w:rsidP="005B1647">
      <w:pPr>
        <w:pStyle w:val="Brdtext"/>
      </w:pPr>
      <w:r>
        <w:t>Nyanskaffning av militära beredskapsinventarier uppgår till 11,9 miljarder kronor och av- och nedskrivningar uppgår till 7,3 miljarder kronor under 2019. Årets nyanskaff</w:t>
      </w:r>
      <w:r>
        <w:softHyphen/>
        <w:t>ning har ökat med 4,6 miljarder kronor under året och beror främst på utveckling och anskaffning JAS 39E och anskaffning ubåt, helikopter, sjöstrids- och fordonssystem.</w:t>
      </w:r>
    </w:p>
    <w:p w14:paraId="24E5F0E0" w14:textId="5271F608" w:rsidR="005B1647" w:rsidRDefault="005B1647" w:rsidP="005B1647">
      <w:pPr>
        <w:pStyle w:val="Brdtext"/>
      </w:pPr>
      <w:r>
        <w:t>Beredskapsvarulagrets värde ökade med 2,1 miljarder kronor under året. Beredskaps</w:t>
      </w:r>
      <w:r>
        <w:softHyphen/>
        <w:t>varulagrets ökning beror bl.a. på inleveranser av ammunition, reservdelsmateriel och livsmedel. Ökningen beror även på förändrad prissättning av förnödenheter som är ett resultat av genomfört kvalitetssäkringsarbete.</w:t>
      </w:r>
    </w:p>
    <w:p w14:paraId="24568F4D" w14:textId="77777777" w:rsidR="005B1647" w:rsidRDefault="005B1647" w:rsidP="005B1647">
      <w:pPr>
        <w:pStyle w:val="Brdtext"/>
      </w:pPr>
      <w:r>
        <w:t>Myndigheten för samhällsskydd och beredskap (MSB) har beredskapstillgångar som till stor del består av varningsmateriel och ledningsplatser. Av det utgående värdet är MSB:s del knappt 0,2 miljarder kronor.</w:t>
      </w:r>
    </w:p>
    <w:p w14:paraId="0256798B" w14:textId="27C45338" w:rsidR="005B1647" w:rsidRDefault="005B1647" w:rsidP="005B1647">
      <w:pPr>
        <w:pStyle w:val="Rubrik4utannumrering"/>
      </w:pPr>
      <w:r>
        <w:lastRenderedPageBreak/>
        <w:t>Not 25 Förskott avseende materiella anläggningstillgångar</w:t>
      </w:r>
    </w:p>
    <w:p w14:paraId="674C3BCE" w14:textId="168B5823" w:rsidR="005B1647" w:rsidRDefault="005B1647" w:rsidP="005B1647">
      <w:pPr>
        <w:pStyle w:val="TabellUnderrubrik"/>
      </w:pPr>
      <w:r w:rsidRPr="00121D5E">
        <w:t>Miljoner kronor</w:t>
      </w:r>
    </w:p>
    <w:tbl>
      <w:tblPr>
        <w:tblStyle w:val="RKBPTabell"/>
        <w:tblW w:w="5000" w:type="pct"/>
        <w:tblLook w:val="04E0" w:firstRow="1" w:lastRow="1" w:firstColumn="1" w:lastColumn="0" w:noHBand="0" w:noVBand="1"/>
      </w:tblPr>
      <w:tblGrid>
        <w:gridCol w:w="3364"/>
        <w:gridCol w:w="2003"/>
        <w:gridCol w:w="2003"/>
      </w:tblGrid>
      <w:tr w:rsidR="00155607" w14:paraId="54C90E56" w14:textId="77777777" w:rsidTr="00155607">
        <w:trPr>
          <w:cnfStyle w:val="100000000000" w:firstRow="1" w:lastRow="0" w:firstColumn="0" w:lastColumn="0" w:oddVBand="0" w:evenVBand="0" w:oddHBand="0" w:evenHBand="0" w:firstRowFirstColumn="0" w:firstRowLastColumn="0" w:lastRowFirstColumn="0" w:lastRowLastColumn="0"/>
          <w:trHeight w:val="270"/>
          <w:tblHeader w:val="0"/>
        </w:trPr>
        <w:tc>
          <w:tcPr>
            <w:cnfStyle w:val="001000000000" w:firstRow="0" w:lastRow="0" w:firstColumn="1" w:lastColumn="0" w:oddVBand="0" w:evenVBand="0" w:oddHBand="0" w:evenHBand="0" w:firstRowFirstColumn="0" w:firstRowLastColumn="0" w:lastRowFirstColumn="0" w:lastRowLastColumn="0"/>
            <w:tcW w:w="2282"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54951AB2" w14:textId="6BD16332" w:rsidR="005B1647" w:rsidRPr="00121D5E" w:rsidRDefault="005B1647" w:rsidP="005B1647">
            <w:pPr>
              <w:pStyle w:val="TabellHuvud"/>
            </w:pPr>
          </w:p>
        </w:tc>
        <w:tc>
          <w:tcPr>
            <w:tcW w:w="1359"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772E02EA" w14:textId="77777777" w:rsidR="005B1647" w:rsidRPr="00121D5E"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121D5E">
              <w:t>2019</w:t>
            </w:r>
          </w:p>
        </w:tc>
        <w:tc>
          <w:tcPr>
            <w:tcW w:w="1359"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3B32CC8F" w14:textId="77777777" w:rsidR="005B1647" w:rsidRPr="00121D5E"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121D5E">
              <w:t>2018</w:t>
            </w:r>
          </w:p>
        </w:tc>
      </w:tr>
      <w:tr w:rsidR="00155607" w14:paraId="4037CBAA"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2282" w:type="pct"/>
            <w:tcBorders>
              <w:top w:val="single" w:sz="12" w:space="0" w:color="auto"/>
            </w:tcBorders>
            <w:noWrap/>
            <w:hideMark/>
          </w:tcPr>
          <w:p w14:paraId="3CFD4A2D" w14:textId="77777777" w:rsidR="005B1647" w:rsidRPr="00121D5E" w:rsidRDefault="005B1647" w:rsidP="005B1647">
            <w:pPr>
              <w:pStyle w:val="Tabell"/>
            </w:pPr>
            <w:r w:rsidRPr="00121D5E">
              <w:t>Trafikverket</w:t>
            </w:r>
          </w:p>
        </w:tc>
        <w:tc>
          <w:tcPr>
            <w:tcW w:w="1359" w:type="pct"/>
            <w:tcBorders>
              <w:top w:val="single" w:sz="12" w:space="0" w:color="auto"/>
            </w:tcBorders>
            <w:noWrap/>
            <w:hideMark/>
          </w:tcPr>
          <w:p w14:paraId="5C137132" w14:textId="77777777" w:rsidR="005B1647" w:rsidRPr="00121D5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121D5E">
              <w:t>1 970</w:t>
            </w:r>
          </w:p>
        </w:tc>
        <w:tc>
          <w:tcPr>
            <w:tcW w:w="1359" w:type="pct"/>
            <w:tcBorders>
              <w:top w:val="single" w:sz="12" w:space="0" w:color="auto"/>
            </w:tcBorders>
            <w:noWrap/>
            <w:hideMark/>
          </w:tcPr>
          <w:p w14:paraId="70EA64A0" w14:textId="77777777" w:rsidR="005B1647" w:rsidRPr="00121D5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121D5E">
              <w:t>1 538</w:t>
            </w:r>
          </w:p>
        </w:tc>
      </w:tr>
      <w:tr w:rsidR="00155607" w14:paraId="378D0B1B"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2282" w:type="pct"/>
            <w:tcBorders>
              <w:bottom w:val="single" w:sz="4" w:space="0" w:color="auto"/>
            </w:tcBorders>
            <w:noWrap/>
            <w:hideMark/>
          </w:tcPr>
          <w:p w14:paraId="43CE8648" w14:textId="77777777" w:rsidR="005B1647" w:rsidRPr="00121D5E" w:rsidRDefault="005B1647" w:rsidP="005B1647">
            <w:pPr>
              <w:pStyle w:val="Tabell"/>
            </w:pPr>
            <w:r w:rsidRPr="00121D5E">
              <w:t>Försvarets materielverk</w:t>
            </w:r>
          </w:p>
        </w:tc>
        <w:tc>
          <w:tcPr>
            <w:tcW w:w="1359" w:type="pct"/>
            <w:tcBorders>
              <w:bottom w:val="single" w:sz="4" w:space="0" w:color="auto"/>
            </w:tcBorders>
            <w:noWrap/>
            <w:hideMark/>
          </w:tcPr>
          <w:p w14:paraId="65024B8D" w14:textId="77777777" w:rsidR="005B1647" w:rsidRPr="00121D5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121D5E">
              <w:t>1 517</w:t>
            </w:r>
          </w:p>
        </w:tc>
        <w:tc>
          <w:tcPr>
            <w:tcW w:w="1359" w:type="pct"/>
            <w:tcBorders>
              <w:bottom w:val="single" w:sz="4" w:space="0" w:color="auto"/>
            </w:tcBorders>
            <w:noWrap/>
            <w:hideMark/>
          </w:tcPr>
          <w:p w14:paraId="2419406F" w14:textId="77777777" w:rsidR="005B1647" w:rsidRPr="00121D5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121D5E">
              <w:t>3 632</w:t>
            </w:r>
          </w:p>
        </w:tc>
      </w:tr>
      <w:tr w:rsidR="00155607" w14:paraId="38EFD630"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2282" w:type="pct"/>
            <w:tcBorders>
              <w:top w:val="single" w:sz="4" w:space="0" w:color="auto"/>
              <w:bottom w:val="single" w:sz="4" w:space="0" w:color="auto"/>
            </w:tcBorders>
            <w:shd w:val="clear" w:color="auto" w:fill="auto"/>
            <w:noWrap/>
            <w:hideMark/>
          </w:tcPr>
          <w:p w14:paraId="0048E117" w14:textId="77777777" w:rsidR="005B1647" w:rsidRPr="00121D5E" w:rsidRDefault="005B1647" w:rsidP="005B1647">
            <w:pPr>
              <w:pStyle w:val="Tabell"/>
            </w:pPr>
            <w:r w:rsidRPr="00121D5E">
              <w:t>Övriga myndigheter</w:t>
            </w:r>
          </w:p>
        </w:tc>
        <w:tc>
          <w:tcPr>
            <w:tcW w:w="1359" w:type="pct"/>
            <w:tcBorders>
              <w:top w:val="single" w:sz="4" w:space="0" w:color="auto"/>
              <w:bottom w:val="single" w:sz="4" w:space="0" w:color="auto"/>
            </w:tcBorders>
            <w:shd w:val="clear" w:color="auto" w:fill="auto"/>
            <w:noWrap/>
            <w:hideMark/>
          </w:tcPr>
          <w:p w14:paraId="06EFCDB5" w14:textId="77777777" w:rsidR="005B1647" w:rsidRPr="00121D5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121D5E">
              <w:t>5</w:t>
            </w:r>
          </w:p>
        </w:tc>
        <w:tc>
          <w:tcPr>
            <w:tcW w:w="1359" w:type="pct"/>
            <w:tcBorders>
              <w:top w:val="single" w:sz="4" w:space="0" w:color="auto"/>
              <w:bottom w:val="single" w:sz="4" w:space="0" w:color="auto"/>
            </w:tcBorders>
            <w:shd w:val="clear" w:color="auto" w:fill="auto"/>
            <w:noWrap/>
            <w:hideMark/>
          </w:tcPr>
          <w:p w14:paraId="38B33B86" w14:textId="77777777" w:rsidR="005B1647" w:rsidRPr="00121D5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121D5E">
              <w:t>50</w:t>
            </w:r>
          </w:p>
        </w:tc>
      </w:tr>
      <w:tr w:rsidR="00155607" w14:paraId="63F8BEEF" w14:textId="77777777" w:rsidTr="00155607">
        <w:trPr>
          <w:cnfStyle w:val="010000000000" w:firstRow="0" w:lastRow="1" w:firstColumn="0" w:lastColumn="0" w:oddVBand="0" w:evenVBand="0" w:oddHBand="0" w:evenHBand="0" w:firstRowFirstColumn="0" w:firstRowLastColumn="0" w:lastRowFirstColumn="0" w:lastRowLastColumn="0"/>
          <w:trHeight w:val="270"/>
        </w:trPr>
        <w:tc>
          <w:tcPr>
            <w:cnfStyle w:val="001000000000" w:firstRow="0" w:lastRow="0" w:firstColumn="1" w:lastColumn="0" w:oddVBand="0" w:evenVBand="0" w:oddHBand="0" w:evenHBand="0" w:firstRowFirstColumn="0" w:firstRowLastColumn="0" w:lastRowFirstColumn="0" w:lastRowLastColumn="0"/>
            <w:tcW w:w="2282" w:type="pct"/>
            <w:tcBorders>
              <w:top w:val="single" w:sz="4" w:space="0" w:color="auto"/>
            </w:tcBorders>
            <w:noWrap/>
            <w:hideMark/>
          </w:tcPr>
          <w:p w14:paraId="33B943BD" w14:textId="77777777" w:rsidR="005B1647" w:rsidRPr="00121D5E" w:rsidRDefault="005B1647" w:rsidP="005B1647">
            <w:pPr>
              <w:pStyle w:val="Tabell"/>
              <w:rPr>
                <w:bCs/>
              </w:rPr>
            </w:pPr>
            <w:r w:rsidRPr="00121D5E">
              <w:rPr>
                <w:bCs/>
              </w:rPr>
              <w:t>Summa</w:t>
            </w:r>
          </w:p>
        </w:tc>
        <w:tc>
          <w:tcPr>
            <w:tcW w:w="1359" w:type="pct"/>
            <w:tcBorders>
              <w:top w:val="single" w:sz="4" w:space="0" w:color="auto"/>
            </w:tcBorders>
            <w:noWrap/>
            <w:hideMark/>
          </w:tcPr>
          <w:p w14:paraId="65687D5A" w14:textId="77777777" w:rsidR="005B1647" w:rsidRPr="00121D5E"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121D5E">
              <w:rPr>
                <w:bCs/>
              </w:rPr>
              <w:t>3 492</w:t>
            </w:r>
          </w:p>
        </w:tc>
        <w:tc>
          <w:tcPr>
            <w:tcW w:w="1359" w:type="pct"/>
            <w:tcBorders>
              <w:top w:val="single" w:sz="4" w:space="0" w:color="auto"/>
            </w:tcBorders>
            <w:noWrap/>
            <w:hideMark/>
          </w:tcPr>
          <w:p w14:paraId="749DE1C6" w14:textId="77777777" w:rsidR="005B1647" w:rsidRPr="00121D5E"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121D5E">
              <w:rPr>
                <w:bCs/>
              </w:rPr>
              <w:t>5 220</w:t>
            </w:r>
          </w:p>
        </w:tc>
      </w:tr>
    </w:tbl>
    <w:p w14:paraId="6937555C" w14:textId="77777777" w:rsidR="005B1647" w:rsidRDefault="005B1647" w:rsidP="005B1647">
      <w:pPr>
        <w:pStyle w:val="Brdtext"/>
        <w:spacing w:before="160"/>
      </w:pPr>
      <w:r>
        <w:t>Under denna post redovisas förskott som myndigheten lämnat vid anskaffning av materiella anläggningstillgångar.</w:t>
      </w:r>
    </w:p>
    <w:p w14:paraId="0AD2A17D" w14:textId="77777777" w:rsidR="005B1647" w:rsidRDefault="005B1647" w:rsidP="005B1647">
      <w:pPr>
        <w:pStyle w:val="Brdtext"/>
      </w:pPr>
      <w:r>
        <w:t>Posten hos Försvarets materielverk består av förskott till både utländska och svenska leverantörer. Förskotten till svenska leverantörer uppgår till 0,8 miljarder kronor och förändringen avser framförallt avräkning av förskott JAS Gripen och ubåt A26. Förskotten till utländska leverantörer uppgår till 0,7 miljarder kronor och förändringen avser främst förskott för inköp av försvarsmateriel från försvarsmyndigheter i USA.</w:t>
      </w:r>
    </w:p>
    <w:p w14:paraId="4D89DD93" w14:textId="77777777" w:rsidR="005B1647" w:rsidRDefault="005B1647" w:rsidP="005B1647">
      <w:pPr>
        <w:pStyle w:val="Brdtext"/>
      </w:pPr>
      <w:r>
        <w:t>Trafikverkets förskott avser byggande av väg- och järnvägsanläggningar. Större förskott hos myndigheten är järnvägsprojekten Varbergstunneln, Getingmidjan i Stockholm, Olskroken, Västlänken och Hamnbanan i Göteborg samt vägprojektet Förbifart Stockholm.</w:t>
      </w:r>
    </w:p>
    <w:p w14:paraId="4A99DC5D" w14:textId="3D062DD7" w:rsidR="005B1647" w:rsidRDefault="005B1647" w:rsidP="005B1647">
      <w:pPr>
        <w:pStyle w:val="Rubrik4utannumrering"/>
      </w:pPr>
      <w:r>
        <w:t>Not 26 Andelar i hel- och delägda företag</w:t>
      </w:r>
    </w:p>
    <w:p w14:paraId="6CD5845A" w14:textId="1DED0095" w:rsidR="005B1647" w:rsidRDefault="005B1647" w:rsidP="005B1647">
      <w:pPr>
        <w:pStyle w:val="TabellUnderrubrik"/>
      </w:pPr>
      <w:r>
        <w:t>Miljoner kronor</w:t>
      </w:r>
    </w:p>
    <w:tbl>
      <w:tblPr>
        <w:tblStyle w:val="RKBPTabell"/>
        <w:tblW w:w="5000" w:type="pct"/>
        <w:tblLook w:val="04E0" w:firstRow="1" w:lastRow="1" w:firstColumn="1" w:lastColumn="0" w:noHBand="0" w:noVBand="1"/>
      </w:tblPr>
      <w:tblGrid>
        <w:gridCol w:w="4781"/>
        <w:gridCol w:w="1447"/>
        <w:gridCol w:w="1142"/>
      </w:tblGrid>
      <w:tr w:rsidR="00155607" w14:paraId="58C1CC50" w14:textId="77777777" w:rsidTr="00155607">
        <w:trPr>
          <w:cnfStyle w:val="100000000000" w:firstRow="1" w:lastRow="0" w:firstColumn="0" w:lastColumn="0" w:oddVBand="0" w:evenVBand="0" w:oddHBand="0" w:evenHBand="0" w:firstRowFirstColumn="0" w:firstRowLastColumn="0" w:lastRowFirstColumn="0" w:lastRowLastColumn="0"/>
          <w:trHeight w:val="255"/>
          <w:tblHeader w:val="0"/>
        </w:trPr>
        <w:tc>
          <w:tcPr>
            <w:cnfStyle w:val="001000000000" w:firstRow="0" w:lastRow="0" w:firstColumn="1" w:lastColumn="0" w:oddVBand="0" w:evenVBand="0" w:oddHBand="0" w:evenHBand="0" w:firstRowFirstColumn="0" w:firstRowLastColumn="0" w:lastRowFirstColumn="0" w:lastRowLastColumn="0"/>
            <w:tcW w:w="3243"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69EF649E" w14:textId="77777777" w:rsidR="005B1647" w:rsidRPr="00121D5E" w:rsidRDefault="005B1647" w:rsidP="005B1647">
            <w:pPr>
              <w:pStyle w:val="TabellHuvud"/>
            </w:pPr>
            <w:r w:rsidRPr="00121D5E">
              <w:t> </w:t>
            </w:r>
          </w:p>
        </w:tc>
        <w:tc>
          <w:tcPr>
            <w:tcW w:w="982"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1FF3EFC5" w14:textId="77777777" w:rsidR="005B1647" w:rsidRPr="00121D5E"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121D5E">
              <w:t>2019</w:t>
            </w:r>
          </w:p>
        </w:tc>
        <w:tc>
          <w:tcPr>
            <w:tcW w:w="775"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6C422165" w14:textId="77777777" w:rsidR="005B1647" w:rsidRPr="00121D5E"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121D5E">
              <w:t>2018</w:t>
            </w:r>
          </w:p>
        </w:tc>
      </w:tr>
      <w:tr w:rsidR="00155607" w14:paraId="1DC7EBB6" w14:textId="77777777" w:rsidTr="00155607">
        <w:trPr>
          <w:trHeight w:val="293"/>
        </w:trPr>
        <w:tc>
          <w:tcPr>
            <w:cnfStyle w:val="001000000000" w:firstRow="0" w:lastRow="0" w:firstColumn="1" w:lastColumn="0" w:oddVBand="0" w:evenVBand="0" w:oddHBand="0" w:evenHBand="0" w:firstRowFirstColumn="0" w:firstRowLastColumn="0" w:lastRowFirstColumn="0" w:lastRowLastColumn="0"/>
            <w:tcW w:w="3243" w:type="pct"/>
            <w:tcBorders>
              <w:top w:val="single" w:sz="12" w:space="0" w:color="auto"/>
            </w:tcBorders>
            <w:hideMark/>
          </w:tcPr>
          <w:p w14:paraId="102D036D" w14:textId="77777777" w:rsidR="005B1647" w:rsidRPr="00121D5E" w:rsidRDefault="005B1647" w:rsidP="005B1647">
            <w:pPr>
              <w:pStyle w:val="Tabell"/>
            </w:pPr>
            <w:r w:rsidRPr="00121D5E">
              <w:t>Summa andelar i företag med bestämmande statligt inflytande</w:t>
            </w:r>
          </w:p>
        </w:tc>
        <w:tc>
          <w:tcPr>
            <w:tcW w:w="982" w:type="pct"/>
            <w:tcBorders>
              <w:top w:val="single" w:sz="12" w:space="0" w:color="auto"/>
            </w:tcBorders>
            <w:noWrap/>
            <w:hideMark/>
          </w:tcPr>
          <w:p w14:paraId="29E9397A" w14:textId="77777777" w:rsidR="005B1647" w:rsidRPr="00121D5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121D5E">
              <w:t>319 930</w:t>
            </w:r>
          </w:p>
        </w:tc>
        <w:tc>
          <w:tcPr>
            <w:tcW w:w="775" w:type="pct"/>
            <w:tcBorders>
              <w:top w:val="single" w:sz="12" w:space="0" w:color="auto"/>
            </w:tcBorders>
            <w:noWrap/>
            <w:hideMark/>
          </w:tcPr>
          <w:p w14:paraId="734EBEBB" w14:textId="77777777" w:rsidR="005B1647" w:rsidRPr="00121D5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121D5E">
              <w:t>297 229</w:t>
            </w:r>
          </w:p>
        </w:tc>
      </w:tr>
      <w:tr w:rsidR="00155607" w14:paraId="19AA6602" w14:textId="77777777" w:rsidTr="00155607">
        <w:trPr>
          <w:trHeight w:val="275"/>
        </w:trPr>
        <w:tc>
          <w:tcPr>
            <w:cnfStyle w:val="001000000000" w:firstRow="0" w:lastRow="0" w:firstColumn="1" w:lastColumn="0" w:oddVBand="0" w:evenVBand="0" w:oddHBand="0" w:evenHBand="0" w:firstRowFirstColumn="0" w:firstRowLastColumn="0" w:lastRowFirstColumn="0" w:lastRowLastColumn="0"/>
            <w:tcW w:w="3243" w:type="pct"/>
            <w:tcBorders>
              <w:bottom w:val="single" w:sz="4" w:space="0" w:color="auto"/>
            </w:tcBorders>
            <w:hideMark/>
          </w:tcPr>
          <w:p w14:paraId="7A80E8B5" w14:textId="77777777" w:rsidR="005B1647" w:rsidRPr="00121D5E" w:rsidRDefault="005B1647" w:rsidP="005B1647">
            <w:pPr>
              <w:pStyle w:val="Tabell"/>
            </w:pPr>
            <w:r w:rsidRPr="00121D5E">
              <w:t>Summa andelar i företag med väsentligt statligt inflytande</w:t>
            </w:r>
          </w:p>
        </w:tc>
        <w:tc>
          <w:tcPr>
            <w:tcW w:w="982" w:type="pct"/>
            <w:tcBorders>
              <w:bottom w:val="single" w:sz="4" w:space="0" w:color="auto"/>
            </w:tcBorders>
            <w:noWrap/>
            <w:hideMark/>
          </w:tcPr>
          <w:p w14:paraId="3E6C554D" w14:textId="77777777" w:rsidR="005B1647" w:rsidRPr="00121D5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121D5E">
              <w:t>49 307</w:t>
            </w:r>
          </w:p>
        </w:tc>
        <w:tc>
          <w:tcPr>
            <w:tcW w:w="775" w:type="pct"/>
            <w:tcBorders>
              <w:bottom w:val="single" w:sz="4" w:space="0" w:color="auto"/>
            </w:tcBorders>
            <w:noWrap/>
            <w:hideMark/>
          </w:tcPr>
          <w:p w14:paraId="5D113407" w14:textId="77777777" w:rsidR="005B1647" w:rsidRPr="00121D5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121D5E">
              <w:t>49 984</w:t>
            </w:r>
          </w:p>
        </w:tc>
      </w:tr>
      <w:tr w:rsidR="00155607" w14:paraId="391819BE"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243" w:type="pct"/>
            <w:tcBorders>
              <w:top w:val="single" w:sz="4" w:space="0" w:color="auto"/>
              <w:bottom w:val="single" w:sz="4" w:space="0" w:color="auto"/>
            </w:tcBorders>
            <w:shd w:val="clear" w:color="auto" w:fill="auto"/>
            <w:noWrap/>
            <w:hideMark/>
          </w:tcPr>
          <w:p w14:paraId="11C47CAE" w14:textId="77777777" w:rsidR="005B1647" w:rsidRPr="00121D5E" w:rsidRDefault="005B1647" w:rsidP="005B1647">
            <w:pPr>
              <w:pStyle w:val="Tabell"/>
            </w:pPr>
            <w:r w:rsidRPr="00121D5E">
              <w:t>Riksbankens grundfond</w:t>
            </w:r>
          </w:p>
        </w:tc>
        <w:tc>
          <w:tcPr>
            <w:tcW w:w="982" w:type="pct"/>
            <w:tcBorders>
              <w:top w:val="single" w:sz="4" w:space="0" w:color="auto"/>
              <w:bottom w:val="single" w:sz="4" w:space="0" w:color="auto"/>
            </w:tcBorders>
            <w:shd w:val="clear" w:color="auto" w:fill="auto"/>
            <w:noWrap/>
            <w:hideMark/>
          </w:tcPr>
          <w:p w14:paraId="39EFE652" w14:textId="77777777" w:rsidR="005B1647" w:rsidRPr="00121D5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121D5E">
              <w:t>1 000</w:t>
            </w:r>
          </w:p>
        </w:tc>
        <w:tc>
          <w:tcPr>
            <w:tcW w:w="775" w:type="pct"/>
            <w:tcBorders>
              <w:top w:val="single" w:sz="4" w:space="0" w:color="auto"/>
              <w:bottom w:val="single" w:sz="4" w:space="0" w:color="auto"/>
            </w:tcBorders>
            <w:shd w:val="clear" w:color="auto" w:fill="auto"/>
            <w:noWrap/>
            <w:hideMark/>
          </w:tcPr>
          <w:p w14:paraId="436399BA" w14:textId="77777777" w:rsidR="005B1647" w:rsidRPr="00121D5E"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121D5E">
              <w:t>1 000</w:t>
            </w:r>
          </w:p>
        </w:tc>
      </w:tr>
      <w:tr w:rsidR="00155607" w14:paraId="6CA05EA5" w14:textId="77777777" w:rsidTr="00155607">
        <w:trPr>
          <w:cnfStyle w:val="010000000000" w:firstRow="0" w:lastRow="1" w:firstColumn="0" w:lastColumn="0" w:oddVBand="0" w:evenVBand="0" w:oddHBand="0" w:evenHBand="0" w:firstRowFirstColumn="0" w:firstRowLastColumn="0" w:lastRowFirstColumn="0" w:lastRowLastColumn="0"/>
          <w:trHeight w:val="255"/>
        </w:trPr>
        <w:tc>
          <w:tcPr>
            <w:cnfStyle w:val="001000000000" w:firstRow="0" w:lastRow="0" w:firstColumn="1" w:lastColumn="0" w:oddVBand="0" w:evenVBand="0" w:oddHBand="0" w:evenHBand="0" w:firstRowFirstColumn="0" w:firstRowLastColumn="0" w:lastRowFirstColumn="0" w:lastRowLastColumn="0"/>
            <w:tcW w:w="3243" w:type="pct"/>
            <w:tcBorders>
              <w:top w:val="single" w:sz="4" w:space="0" w:color="auto"/>
            </w:tcBorders>
            <w:shd w:val="clear" w:color="auto" w:fill="auto"/>
            <w:noWrap/>
            <w:hideMark/>
          </w:tcPr>
          <w:p w14:paraId="1B9FEE2A" w14:textId="77777777" w:rsidR="005B1647" w:rsidRPr="00121D5E" w:rsidRDefault="005B1647" w:rsidP="005B1647">
            <w:pPr>
              <w:pStyle w:val="Tabell"/>
              <w:rPr>
                <w:bCs/>
              </w:rPr>
            </w:pPr>
            <w:r w:rsidRPr="00121D5E">
              <w:rPr>
                <w:bCs/>
              </w:rPr>
              <w:t xml:space="preserve">Summa </w:t>
            </w:r>
          </w:p>
        </w:tc>
        <w:tc>
          <w:tcPr>
            <w:tcW w:w="982" w:type="pct"/>
            <w:tcBorders>
              <w:top w:val="single" w:sz="4" w:space="0" w:color="auto"/>
            </w:tcBorders>
            <w:shd w:val="clear" w:color="auto" w:fill="auto"/>
            <w:noWrap/>
            <w:hideMark/>
          </w:tcPr>
          <w:p w14:paraId="61808B0F" w14:textId="77777777" w:rsidR="005B1647" w:rsidRPr="00121D5E"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121D5E">
              <w:rPr>
                <w:bCs/>
              </w:rPr>
              <w:t>370 237</w:t>
            </w:r>
          </w:p>
        </w:tc>
        <w:tc>
          <w:tcPr>
            <w:tcW w:w="775" w:type="pct"/>
            <w:tcBorders>
              <w:top w:val="single" w:sz="4" w:space="0" w:color="auto"/>
            </w:tcBorders>
            <w:shd w:val="clear" w:color="auto" w:fill="auto"/>
            <w:noWrap/>
            <w:hideMark/>
          </w:tcPr>
          <w:p w14:paraId="1B63BB6F" w14:textId="77777777" w:rsidR="005B1647" w:rsidRPr="00121D5E"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121D5E">
              <w:rPr>
                <w:bCs/>
              </w:rPr>
              <w:t>348 213</w:t>
            </w:r>
          </w:p>
        </w:tc>
      </w:tr>
    </w:tbl>
    <w:p w14:paraId="2C81253F" w14:textId="12107FA2" w:rsidR="005B1647" w:rsidRDefault="005B1647" w:rsidP="005B1647">
      <w:pPr>
        <w:pStyle w:val="Brdtext"/>
        <w:spacing w:before="160"/>
      </w:pPr>
      <w:r>
        <w:t>Andelar i hel- och delägda företag är uppdelad på de företag där staten har ett bestämmande inflytande (när statens ägarandel överstiger 50 procent) och på väsentligt statligt inflytande (när statens ägarandel uppgår till högst 50 och lägst 20 procent).</w:t>
      </w:r>
    </w:p>
    <w:p w14:paraId="717EB4C1" w14:textId="77777777" w:rsidR="005B1647" w:rsidRDefault="005B1647" w:rsidP="005B1647">
      <w:pPr>
        <w:pStyle w:val="Brdtext"/>
      </w:pPr>
      <w:r>
        <w:t>Förutom de förändringar vilka specificeras nedan är postens totala förändring en följd av förändringar i företagens justerade egna kapital, utbetalda utdelningar samt förvärv och avyttringar.</w:t>
      </w:r>
    </w:p>
    <w:p w14:paraId="64823C74" w14:textId="24E94C45" w:rsidR="005B1647" w:rsidRDefault="005B1647" w:rsidP="005B1647">
      <w:pPr>
        <w:pStyle w:val="Rubrik4utannumrering"/>
      </w:pPr>
      <w:r>
        <w:lastRenderedPageBreak/>
        <w:t>Andelar i företag med bestämmande statligt inflytande</w:t>
      </w:r>
    </w:p>
    <w:p w14:paraId="1098BE95" w14:textId="7A87AD3D" w:rsidR="005B1647" w:rsidRDefault="005B1647" w:rsidP="005B1647">
      <w:pPr>
        <w:pStyle w:val="TabellUnderrubrik"/>
      </w:pPr>
      <w:r>
        <w:t>Miljoner kronor</w:t>
      </w:r>
    </w:p>
    <w:tbl>
      <w:tblPr>
        <w:tblStyle w:val="RKBPTabell"/>
        <w:tblW w:w="5000" w:type="pct"/>
        <w:tblLook w:val="04E0" w:firstRow="1" w:lastRow="1" w:firstColumn="1" w:lastColumn="0" w:noHBand="0" w:noVBand="1"/>
      </w:tblPr>
      <w:tblGrid>
        <w:gridCol w:w="4084"/>
        <w:gridCol w:w="1246"/>
        <w:gridCol w:w="988"/>
        <w:gridCol w:w="1052"/>
      </w:tblGrid>
      <w:tr w:rsidR="00155607" w14:paraId="5F5BCADD" w14:textId="77777777" w:rsidTr="00155607">
        <w:trPr>
          <w:cnfStyle w:val="100000000000" w:firstRow="1" w:lastRow="0" w:firstColumn="0" w:lastColumn="0" w:oddVBand="0" w:evenVBand="0" w:oddHBand="0" w:evenHBand="0" w:firstRowFirstColumn="0" w:firstRowLastColumn="0" w:lastRowFirstColumn="0" w:lastRowLastColumn="0"/>
          <w:trHeight w:val="402"/>
          <w:tblHeader w:val="0"/>
        </w:trPr>
        <w:tc>
          <w:tcPr>
            <w:cnfStyle w:val="001000000000" w:firstRow="0" w:lastRow="0" w:firstColumn="1" w:lastColumn="0" w:oddVBand="0" w:evenVBand="0" w:oddHBand="0" w:evenHBand="0" w:firstRowFirstColumn="0" w:firstRowLastColumn="0" w:lastRowFirstColumn="0" w:lastRowLastColumn="0"/>
            <w:tcW w:w="2771"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6B231BC3" w14:textId="77777777" w:rsidR="005B1647" w:rsidRPr="00D36DCF" w:rsidRDefault="005B1647" w:rsidP="005B1647">
            <w:pPr>
              <w:pStyle w:val="TabellHuvud"/>
              <w:keepNext/>
            </w:pPr>
            <w:r w:rsidRPr="00D36DCF">
              <w:t>Miljoner kronor</w:t>
            </w:r>
          </w:p>
        </w:tc>
        <w:tc>
          <w:tcPr>
            <w:tcW w:w="845"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3CECEFD7" w14:textId="77777777" w:rsidR="005B1647" w:rsidRPr="00D36DCF" w:rsidRDefault="005B1647" w:rsidP="005B1647">
            <w:pPr>
              <w:pStyle w:val="TabellHuvud"/>
              <w:keepNext/>
              <w:cnfStyle w:val="100000000000" w:firstRow="1" w:lastRow="0" w:firstColumn="0" w:lastColumn="0" w:oddVBand="0" w:evenVBand="0" w:oddHBand="0" w:evenHBand="0" w:firstRowFirstColumn="0" w:firstRowLastColumn="0" w:lastRowFirstColumn="0" w:lastRowLastColumn="0"/>
            </w:pPr>
            <w:r w:rsidRPr="00D36DCF">
              <w:t>2019</w:t>
            </w:r>
          </w:p>
        </w:tc>
        <w:tc>
          <w:tcPr>
            <w:tcW w:w="670"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68B9E970" w14:textId="77777777" w:rsidR="005B1647" w:rsidRPr="00D36DCF" w:rsidRDefault="005B1647" w:rsidP="005B1647">
            <w:pPr>
              <w:pStyle w:val="TabellHuvud"/>
              <w:keepNext/>
              <w:cnfStyle w:val="100000000000" w:firstRow="1" w:lastRow="0" w:firstColumn="0" w:lastColumn="0" w:oddVBand="0" w:evenVBand="0" w:oddHBand="0" w:evenHBand="0" w:firstRowFirstColumn="0" w:firstRowLastColumn="0" w:lastRowFirstColumn="0" w:lastRowLastColumn="0"/>
            </w:pPr>
            <w:r w:rsidRPr="00D36DCF">
              <w:t>2018</w:t>
            </w:r>
          </w:p>
        </w:tc>
        <w:tc>
          <w:tcPr>
            <w:tcW w:w="714"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hideMark/>
          </w:tcPr>
          <w:p w14:paraId="3F3D61D4" w14:textId="77777777" w:rsidR="005B1647" w:rsidRPr="00D36DCF" w:rsidRDefault="005B1647" w:rsidP="005B1647">
            <w:pPr>
              <w:pStyle w:val="TabellHuvud"/>
              <w:keepNext/>
              <w:cnfStyle w:val="100000000000" w:firstRow="1" w:lastRow="0" w:firstColumn="0" w:lastColumn="0" w:oddVBand="0" w:evenVBand="0" w:oddHBand="0" w:evenHBand="0" w:firstRowFirstColumn="0" w:firstRowLastColumn="0" w:lastRowFirstColumn="0" w:lastRowLastColumn="0"/>
            </w:pPr>
            <w:r w:rsidRPr="00D36DCF">
              <w:t>Statens ägarandel</w:t>
            </w:r>
          </w:p>
        </w:tc>
      </w:tr>
      <w:tr w:rsidR="00155607" w14:paraId="5F8261EA"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2771" w:type="pct"/>
            <w:tcBorders>
              <w:top w:val="single" w:sz="12" w:space="0" w:color="auto"/>
            </w:tcBorders>
            <w:noWrap/>
            <w:hideMark/>
          </w:tcPr>
          <w:p w14:paraId="43541CB1" w14:textId="77777777" w:rsidR="005B1647" w:rsidRPr="00D36DCF" w:rsidRDefault="005B1647" w:rsidP="005B1647">
            <w:pPr>
              <w:pStyle w:val="Tabell"/>
              <w:keepNext/>
            </w:pPr>
            <w:r w:rsidRPr="00D36DCF">
              <w:t>Vattenfall AB</w:t>
            </w:r>
          </w:p>
        </w:tc>
        <w:tc>
          <w:tcPr>
            <w:tcW w:w="845" w:type="pct"/>
            <w:tcBorders>
              <w:top w:val="single" w:sz="12" w:space="0" w:color="auto"/>
            </w:tcBorders>
            <w:noWrap/>
            <w:hideMark/>
          </w:tcPr>
          <w:p w14:paraId="0CDD92BD" w14:textId="77777777" w:rsidR="005B1647" w:rsidRPr="00D36DCF"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D36DCF">
              <w:t>93 631</w:t>
            </w:r>
          </w:p>
        </w:tc>
        <w:tc>
          <w:tcPr>
            <w:tcW w:w="670" w:type="pct"/>
            <w:tcBorders>
              <w:top w:val="single" w:sz="12" w:space="0" w:color="auto"/>
            </w:tcBorders>
            <w:noWrap/>
            <w:hideMark/>
          </w:tcPr>
          <w:p w14:paraId="2B53075F" w14:textId="77777777" w:rsidR="005B1647" w:rsidRPr="00D36DCF"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D36DCF">
              <w:t>88 096</w:t>
            </w:r>
          </w:p>
        </w:tc>
        <w:tc>
          <w:tcPr>
            <w:tcW w:w="714" w:type="pct"/>
            <w:tcBorders>
              <w:top w:val="single" w:sz="12" w:space="0" w:color="auto"/>
            </w:tcBorders>
            <w:noWrap/>
            <w:hideMark/>
          </w:tcPr>
          <w:p w14:paraId="2B4E8F85" w14:textId="77777777" w:rsidR="005B1647" w:rsidRPr="00D36DCF"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D36DCF">
              <w:t>100,0%</w:t>
            </w:r>
          </w:p>
        </w:tc>
      </w:tr>
      <w:tr w:rsidR="00155607" w14:paraId="27F341D9"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2771" w:type="pct"/>
            <w:noWrap/>
            <w:hideMark/>
          </w:tcPr>
          <w:p w14:paraId="02603C90" w14:textId="77777777" w:rsidR="005B1647" w:rsidRPr="00D36DCF" w:rsidRDefault="005B1647" w:rsidP="005B1647">
            <w:pPr>
              <w:pStyle w:val="Tabell"/>
              <w:keepNext/>
            </w:pPr>
            <w:r w:rsidRPr="00D36DCF">
              <w:t>Akademiska Hus AB</w:t>
            </w:r>
          </w:p>
        </w:tc>
        <w:tc>
          <w:tcPr>
            <w:tcW w:w="845" w:type="pct"/>
            <w:noWrap/>
            <w:hideMark/>
          </w:tcPr>
          <w:p w14:paraId="4100222D" w14:textId="77777777" w:rsidR="005B1647" w:rsidRPr="00D36DCF"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D36DCF">
              <w:t>46 760</w:t>
            </w:r>
          </w:p>
        </w:tc>
        <w:tc>
          <w:tcPr>
            <w:tcW w:w="670" w:type="pct"/>
            <w:noWrap/>
            <w:hideMark/>
          </w:tcPr>
          <w:p w14:paraId="3D2BE53A" w14:textId="77777777" w:rsidR="005B1647" w:rsidRPr="00D36DCF"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D36DCF">
              <w:t>42 832</w:t>
            </w:r>
          </w:p>
        </w:tc>
        <w:tc>
          <w:tcPr>
            <w:tcW w:w="714" w:type="pct"/>
            <w:noWrap/>
            <w:hideMark/>
          </w:tcPr>
          <w:p w14:paraId="5805BA7C" w14:textId="77777777" w:rsidR="005B1647" w:rsidRPr="00D36DCF"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D36DCF">
              <w:t>100,0%</w:t>
            </w:r>
          </w:p>
        </w:tc>
      </w:tr>
      <w:tr w:rsidR="00155607" w14:paraId="3A31F4A1" w14:textId="77777777" w:rsidTr="00155607">
        <w:trPr>
          <w:trHeight w:val="270"/>
        </w:trPr>
        <w:tc>
          <w:tcPr>
            <w:cnfStyle w:val="001000000000" w:firstRow="0" w:lastRow="0" w:firstColumn="1" w:lastColumn="0" w:oddVBand="0" w:evenVBand="0" w:oddHBand="0" w:evenHBand="0" w:firstRowFirstColumn="0" w:firstRowLastColumn="0" w:lastRowFirstColumn="0" w:lastRowLastColumn="0"/>
            <w:tcW w:w="2771" w:type="pct"/>
            <w:noWrap/>
            <w:hideMark/>
          </w:tcPr>
          <w:p w14:paraId="3EAD3FE5" w14:textId="77777777" w:rsidR="005B1647" w:rsidRPr="00D36DCF" w:rsidRDefault="005B1647" w:rsidP="005B1647">
            <w:pPr>
              <w:pStyle w:val="Tabell"/>
              <w:keepNext/>
            </w:pPr>
            <w:r w:rsidRPr="00D36DCF">
              <w:t>Luossavaara-Kiirunavaara AB (LKAB)</w:t>
            </w:r>
          </w:p>
        </w:tc>
        <w:tc>
          <w:tcPr>
            <w:tcW w:w="845" w:type="pct"/>
            <w:noWrap/>
            <w:hideMark/>
          </w:tcPr>
          <w:p w14:paraId="1778FB73" w14:textId="77777777" w:rsidR="005B1647" w:rsidRPr="00D36DCF"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D36DCF">
              <w:t>45 528</w:t>
            </w:r>
          </w:p>
        </w:tc>
        <w:tc>
          <w:tcPr>
            <w:tcW w:w="670" w:type="pct"/>
            <w:noWrap/>
            <w:hideMark/>
          </w:tcPr>
          <w:p w14:paraId="17533AA7" w14:textId="77777777" w:rsidR="005B1647" w:rsidRPr="00D36DCF"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D36DCF">
              <w:t>38 573</w:t>
            </w:r>
          </w:p>
        </w:tc>
        <w:tc>
          <w:tcPr>
            <w:tcW w:w="714" w:type="pct"/>
            <w:noWrap/>
            <w:hideMark/>
          </w:tcPr>
          <w:p w14:paraId="6EFDE445" w14:textId="77777777" w:rsidR="005B1647" w:rsidRPr="00D36DCF"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D36DCF">
              <w:t>100,0%</w:t>
            </w:r>
          </w:p>
        </w:tc>
      </w:tr>
      <w:tr w:rsidR="00155607" w14:paraId="29829351"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2771" w:type="pct"/>
            <w:noWrap/>
            <w:hideMark/>
          </w:tcPr>
          <w:p w14:paraId="17FD57B9" w14:textId="77777777" w:rsidR="005B1647" w:rsidRPr="00D36DCF" w:rsidRDefault="005B1647" w:rsidP="005B1647">
            <w:pPr>
              <w:pStyle w:val="Tabell"/>
              <w:keepNext/>
            </w:pPr>
            <w:r w:rsidRPr="00D36DCF">
              <w:t>Sveaskog Holding AB</w:t>
            </w:r>
          </w:p>
        </w:tc>
        <w:tc>
          <w:tcPr>
            <w:tcW w:w="845" w:type="pct"/>
            <w:noWrap/>
            <w:hideMark/>
          </w:tcPr>
          <w:p w14:paraId="6D1B019C" w14:textId="77777777" w:rsidR="005B1647" w:rsidRPr="00D36DCF"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D36DCF">
              <w:t>23 574</w:t>
            </w:r>
          </w:p>
        </w:tc>
        <w:tc>
          <w:tcPr>
            <w:tcW w:w="670" w:type="pct"/>
            <w:noWrap/>
            <w:hideMark/>
          </w:tcPr>
          <w:p w14:paraId="4019C0B9" w14:textId="77777777" w:rsidR="005B1647" w:rsidRPr="00D36DCF"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D36DCF">
              <w:t>23 110</w:t>
            </w:r>
          </w:p>
        </w:tc>
        <w:tc>
          <w:tcPr>
            <w:tcW w:w="714" w:type="pct"/>
            <w:noWrap/>
            <w:hideMark/>
          </w:tcPr>
          <w:p w14:paraId="37034735" w14:textId="77777777" w:rsidR="005B1647" w:rsidRPr="00D36DCF"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D36DCF">
              <w:t>100,0%</w:t>
            </w:r>
          </w:p>
        </w:tc>
      </w:tr>
      <w:tr w:rsidR="00155607" w14:paraId="115A4134"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2771" w:type="pct"/>
            <w:noWrap/>
            <w:hideMark/>
          </w:tcPr>
          <w:p w14:paraId="1E3F4293" w14:textId="77777777" w:rsidR="005B1647" w:rsidRPr="00D36DCF" w:rsidRDefault="005B1647" w:rsidP="005B1647">
            <w:pPr>
              <w:pStyle w:val="Tabell"/>
              <w:keepNext/>
            </w:pPr>
            <w:r w:rsidRPr="00D36DCF">
              <w:t>AB Svensk Exportkredit</w:t>
            </w:r>
          </w:p>
        </w:tc>
        <w:tc>
          <w:tcPr>
            <w:tcW w:w="845" w:type="pct"/>
            <w:noWrap/>
            <w:hideMark/>
          </w:tcPr>
          <w:p w14:paraId="7BE9BACB" w14:textId="77777777" w:rsidR="005B1647" w:rsidRPr="00D36DCF"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D36DCF">
              <w:t>19 082</w:t>
            </w:r>
          </w:p>
        </w:tc>
        <w:tc>
          <w:tcPr>
            <w:tcW w:w="670" w:type="pct"/>
            <w:noWrap/>
            <w:hideMark/>
          </w:tcPr>
          <w:p w14:paraId="50B00331" w14:textId="77777777" w:rsidR="005B1647" w:rsidRPr="00D36DCF"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D36DCF">
              <w:t>18 239</w:t>
            </w:r>
          </w:p>
        </w:tc>
        <w:tc>
          <w:tcPr>
            <w:tcW w:w="714" w:type="pct"/>
            <w:noWrap/>
            <w:hideMark/>
          </w:tcPr>
          <w:p w14:paraId="0B775BFA" w14:textId="77777777" w:rsidR="005B1647" w:rsidRPr="00D36DCF"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D36DCF">
              <w:t>100,0%</w:t>
            </w:r>
          </w:p>
        </w:tc>
      </w:tr>
      <w:tr w:rsidR="00155607" w14:paraId="4E8412E6"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2771" w:type="pct"/>
            <w:hideMark/>
          </w:tcPr>
          <w:p w14:paraId="7070616E" w14:textId="77777777" w:rsidR="005B1647" w:rsidRPr="00D36DCF" w:rsidRDefault="005B1647" w:rsidP="005B1647">
            <w:pPr>
              <w:pStyle w:val="Tabell"/>
              <w:keepNext/>
            </w:pPr>
            <w:r w:rsidRPr="00D36DCF">
              <w:t>SBAB Bank AB</w:t>
            </w:r>
          </w:p>
        </w:tc>
        <w:tc>
          <w:tcPr>
            <w:tcW w:w="845" w:type="pct"/>
            <w:noWrap/>
            <w:hideMark/>
          </w:tcPr>
          <w:p w14:paraId="22569B32" w14:textId="77777777" w:rsidR="005B1647" w:rsidRPr="00D36DCF"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D36DCF">
              <w:t>18 081</w:t>
            </w:r>
          </w:p>
        </w:tc>
        <w:tc>
          <w:tcPr>
            <w:tcW w:w="670" w:type="pct"/>
            <w:noWrap/>
            <w:hideMark/>
          </w:tcPr>
          <w:p w14:paraId="6F8C85BB" w14:textId="77777777" w:rsidR="005B1647" w:rsidRPr="00D36DCF"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D36DCF">
              <w:t>15 736</w:t>
            </w:r>
          </w:p>
        </w:tc>
        <w:tc>
          <w:tcPr>
            <w:tcW w:w="714" w:type="pct"/>
            <w:noWrap/>
            <w:hideMark/>
          </w:tcPr>
          <w:p w14:paraId="7CF35C74" w14:textId="77777777" w:rsidR="005B1647" w:rsidRPr="00D36DCF"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D36DCF">
              <w:t>100,0%</w:t>
            </w:r>
          </w:p>
        </w:tc>
      </w:tr>
      <w:tr w:rsidR="00155607" w14:paraId="3BD5E56F"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2771" w:type="pct"/>
            <w:noWrap/>
            <w:hideMark/>
          </w:tcPr>
          <w:p w14:paraId="5FE2EC68" w14:textId="77777777" w:rsidR="005B1647" w:rsidRPr="00D36DCF" w:rsidRDefault="005B1647" w:rsidP="005B1647">
            <w:pPr>
              <w:pStyle w:val="Tabell"/>
              <w:keepNext/>
            </w:pPr>
            <w:r w:rsidRPr="00D36DCF">
              <w:t>Specialfastigheter Sverige AB</w:t>
            </w:r>
          </w:p>
        </w:tc>
        <w:tc>
          <w:tcPr>
            <w:tcW w:w="845" w:type="pct"/>
            <w:noWrap/>
            <w:hideMark/>
          </w:tcPr>
          <w:p w14:paraId="1F943956" w14:textId="77777777" w:rsidR="005B1647" w:rsidRPr="00D36DCF"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D36DCF">
              <w:t>12 091</w:t>
            </w:r>
          </w:p>
        </w:tc>
        <w:tc>
          <w:tcPr>
            <w:tcW w:w="670" w:type="pct"/>
            <w:noWrap/>
            <w:hideMark/>
          </w:tcPr>
          <w:p w14:paraId="14684CC5" w14:textId="77777777" w:rsidR="005B1647" w:rsidRPr="00D36DCF"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D36DCF">
              <w:t>10 929</w:t>
            </w:r>
          </w:p>
        </w:tc>
        <w:tc>
          <w:tcPr>
            <w:tcW w:w="714" w:type="pct"/>
            <w:noWrap/>
            <w:hideMark/>
          </w:tcPr>
          <w:p w14:paraId="0055E1B6" w14:textId="77777777" w:rsidR="005B1647" w:rsidRPr="00D36DCF"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D36DCF">
              <w:t>100,0%</w:t>
            </w:r>
          </w:p>
        </w:tc>
      </w:tr>
      <w:tr w:rsidR="00155607" w14:paraId="17CFB209"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2771" w:type="pct"/>
            <w:noWrap/>
            <w:hideMark/>
          </w:tcPr>
          <w:p w14:paraId="6E32D908" w14:textId="77777777" w:rsidR="005B1647" w:rsidRPr="00D36DCF" w:rsidRDefault="005B1647" w:rsidP="005B1647">
            <w:pPr>
              <w:pStyle w:val="Tabell"/>
              <w:keepNext/>
            </w:pPr>
            <w:r w:rsidRPr="00D36DCF">
              <w:t>Swedavia AB</w:t>
            </w:r>
          </w:p>
        </w:tc>
        <w:tc>
          <w:tcPr>
            <w:tcW w:w="845" w:type="pct"/>
            <w:noWrap/>
            <w:hideMark/>
          </w:tcPr>
          <w:p w14:paraId="2FBCFD78" w14:textId="77777777" w:rsidR="005B1647" w:rsidRPr="00D36DCF"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D36DCF">
              <w:t>8 444</w:t>
            </w:r>
          </w:p>
        </w:tc>
        <w:tc>
          <w:tcPr>
            <w:tcW w:w="670" w:type="pct"/>
            <w:noWrap/>
            <w:hideMark/>
          </w:tcPr>
          <w:p w14:paraId="0054BE4A" w14:textId="77777777" w:rsidR="005B1647" w:rsidRPr="00D36DCF"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D36DCF">
              <w:t>8 066</w:t>
            </w:r>
          </w:p>
        </w:tc>
        <w:tc>
          <w:tcPr>
            <w:tcW w:w="714" w:type="pct"/>
            <w:noWrap/>
            <w:hideMark/>
          </w:tcPr>
          <w:p w14:paraId="4E14BA41" w14:textId="77777777" w:rsidR="005B1647" w:rsidRPr="00D36DCF"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D36DCF">
              <w:t>100,0%</w:t>
            </w:r>
          </w:p>
        </w:tc>
      </w:tr>
      <w:tr w:rsidR="00155607" w14:paraId="15EDCD87"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2771" w:type="pct"/>
            <w:noWrap/>
            <w:hideMark/>
          </w:tcPr>
          <w:p w14:paraId="2F8019C0" w14:textId="77777777" w:rsidR="005B1647" w:rsidRPr="00D36DCF" w:rsidRDefault="005B1647" w:rsidP="005B1647">
            <w:pPr>
              <w:pStyle w:val="Tabell"/>
              <w:keepNext/>
            </w:pPr>
            <w:r w:rsidRPr="00D36DCF">
              <w:t>Jernhusen AB</w:t>
            </w:r>
          </w:p>
        </w:tc>
        <w:tc>
          <w:tcPr>
            <w:tcW w:w="845" w:type="pct"/>
            <w:noWrap/>
            <w:hideMark/>
          </w:tcPr>
          <w:p w14:paraId="6068A8C0" w14:textId="77777777" w:rsidR="005B1647" w:rsidRPr="00D36DCF"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D36DCF">
              <w:t>8 070</w:t>
            </w:r>
          </w:p>
        </w:tc>
        <w:tc>
          <w:tcPr>
            <w:tcW w:w="670" w:type="pct"/>
            <w:noWrap/>
            <w:hideMark/>
          </w:tcPr>
          <w:p w14:paraId="2A1EAAF6" w14:textId="77777777" w:rsidR="005B1647" w:rsidRPr="00D36DCF"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D36DCF">
              <w:t>7 648</w:t>
            </w:r>
          </w:p>
        </w:tc>
        <w:tc>
          <w:tcPr>
            <w:tcW w:w="714" w:type="pct"/>
            <w:noWrap/>
            <w:hideMark/>
          </w:tcPr>
          <w:p w14:paraId="759177B4" w14:textId="77777777" w:rsidR="005B1647" w:rsidRPr="00D36DCF"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D36DCF">
              <w:t>100,0%</w:t>
            </w:r>
          </w:p>
        </w:tc>
      </w:tr>
      <w:tr w:rsidR="00155607" w14:paraId="5EF267BE"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2771" w:type="pct"/>
            <w:noWrap/>
            <w:hideMark/>
          </w:tcPr>
          <w:p w14:paraId="659392D2" w14:textId="77777777" w:rsidR="005B1647" w:rsidRPr="00D36DCF" w:rsidRDefault="005B1647" w:rsidP="005B1647">
            <w:pPr>
              <w:pStyle w:val="Tabell"/>
              <w:keepNext/>
            </w:pPr>
            <w:r w:rsidRPr="00D36DCF">
              <w:t>Almi Företagspartner AB</w:t>
            </w:r>
          </w:p>
        </w:tc>
        <w:tc>
          <w:tcPr>
            <w:tcW w:w="845" w:type="pct"/>
            <w:noWrap/>
            <w:hideMark/>
          </w:tcPr>
          <w:p w14:paraId="69747D52" w14:textId="77777777" w:rsidR="005B1647" w:rsidRPr="00D36DCF"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D36DCF">
              <w:t>7 440</w:t>
            </w:r>
          </w:p>
        </w:tc>
        <w:tc>
          <w:tcPr>
            <w:tcW w:w="670" w:type="pct"/>
            <w:noWrap/>
            <w:hideMark/>
          </w:tcPr>
          <w:p w14:paraId="34F8965F" w14:textId="77777777" w:rsidR="005B1647" w:rsidRPr="00D36DCF"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D36DCF">
              <w:t>7 371</w:t>
            </w:r>
          </w:p>
        </w:tc>
        <w:tc>
          <w:tcPr>
            <w:tcW w:w="714" w:type="pct"/>
            <w:noWrap/>
            <w:hideMark/>
          </w:tcPr>
          <w:p w14:paraId="3FAD7D59" w14:textId="77777777" w:rsidR="005B1647" w:rsidRPr="00D36DCF"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D36DCF">
              <w:t>100,0%</w:t>
            </w:r>
          </w:p>
        </w:tc>
      </w:tr>
      <w:tr w:rsidR="00155607" w14:paraId="1482CA9A"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2771" w:type="pct"/>
            <w:noWrap/>
            <w:hideMark/>
          </w:tcPr>
          <w:p w14:paraId="2E597D1B" w14:textId="77777777" w:rsidR="005B1647" w:rsidRPr="00D36DCF" w:rsidRDefault="005B1647" w:rsidP="005B1647">
            <w:pPr>
              <w:pStyle w:val="Tabell"/>
              <w:keepNext/>
            </w:pPr>
            <w:r w:rsidRPr="00D36DCF">
              <w:t>Swedfund International AB</w:t>
            </w:r>
          </w:p>
        </w:tc>
        <w:tc>
          <w:tcPr>
            <w:tcW w:w="845" w:type="pct"/>
            <w:noWrap/>
            <w:hideMark/>
          </w:tcPr>
          <w:p w14:paraId="3A214342" w14:textId="77777777" w:rsidR="005B1647" w:rsidRPr="00D36DCF"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D36DCF">
              <w:t>5 669</w:t>
            </w:r>
          </w:p>
        </w:tc>
        <w:tc>
          <w:tcPr>
            <w:tcW w:w="670" w:type="pct"/>
            <w:noWrap/>
            <w:hideMark/>
          </w:tcPr>
          <w:p w14:paraId="291E1BA3" w14:textId="77777777" w:rsidR="005B1647" w:rsidRPr="00D36DCF"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D36DCF">
              <w:t>5 028</w:t>
            </w:r>
          </w:p>
        </w:tc>
        <w:tc>
          <w:tcPr>
            <w:tcW w:w="714" w:type="pct"/>
            <w:noWrap/>
            <w:hideMark/>
          </w:tcPr>
          <w:p w14:paraId="0316FBD5" w14:textId="77777777" w:rsidR="005B1647" w:rsidRPr="00D36DCF"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D36DCF">
              <w:t>100,0%</w:t>
            </w:r>
          </w:p>
        </w:tc>
      </w:tr>
      <w:tr w:rsidR="00155607" w14:paraId="78A342F8" w14:textId="77777777" w:rsidTr="00155607">
        <w:trPr>
          <w:trHeight w:val="285"/>
        </w:trPr>
        <w:tc>
          <w:tcPr>
            <w:cnfStyle w:val="001000000000" w:firstRow="0" w:lastRow="0" w:firstColumn="1" w:lastColumn="0" w:oddVBand="0" w:evenVBand="0" w:oddHBand="0" w:evenHBand="0" w:firstRowFirstColumn="0" w:firstRowLastColumn="0" w:lastRowFirstColumn="0" w:lastRowLastColumn="0"/>
            <w:tcW w:w="2771" w:type="pct"/>
            <w:noWrap/>
            <w:hideMark/>
          </w:tcPr>
          <w:p w14:paraId="446A6E23" w14:textId="77777777" w:rsidR="005B1647" w:rsidRPr="00D36DCF" w:rsidRDefault="005B1647" w:rsidP="005B1647">
            <w:pPr>
              <w:pStyle w:val="Tabell"/>
              <w:keepNext/>
            </w:pPr>
            <w:r w:rsidRPr="00D36DCF">
              <w:t>Saminvest AB</w:t>
            </w:r>
          </w:p>
        </w:tc>
        <w:tc>
          <w:tcPr>
            <w:tcW w:w="845" w:type="pct"/>
            <w:noWrap/>
            <w:hideMark/>
          </w:tcPr>
          <w:p w14:paraId="421009E9" w14:textId="77777777" w:rsidR="005B1647" w:rsidRPr="00D36DCF"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D36DCF">
              <w:t>5 558</w:t>
            </w:r>
          </w:p>
        </w:tc>
        <w:tc>
          <w:tcPr>
            <w:tcW w:w="670" w:type="pct"/>
            <w:noWrap/>
            <w:hideMark/>
          </w:tcPr>
          <w:p w14:paraId="7C58F746" w14:textId="77777777" w:rsidR="005B1647" w:rsidRPr="00D36DCF"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D36DCF">
              <w:t>4 992</w:t>
            </w:r>
          </w:p>
        </w:tc>
        <w:tc>
          <w:tcPr>
            <w:tcW w:w="714" w:type="pct"/>
            <w:noWrap/>
            <w:hideMark/>
          </w:tcPr>
          <w:p w14:paraId="7C132B24" w14:textId="77777777" w:rsidR="005B1647" w:rsidRPr="00D36DCF"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D36DCF">
              <w:t>100,0%</w:t>
            </w:r>
          </w:p>
        </w:tc>
      </w:tr>
      <w:tr w:rsidR="00155607" w14:paraId="2A4D19CF"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2771" w:type="pct"/>
            <w:noWrap/>
            <w:hideMark/>
          </w:tcPr>
          <w:p w14:paraId="531A09B2" w14:textId="77777777" w:rsidR="005B1647" w:rsidRPr="00D36DCF" w:rsidRDefault="005B1647" w:rsidP="005B1647">
            <w:pPr>
              <w:pStyle w:val="Tabell"/>
              <w:keepNext/>
            </w:pPr>
            <w:r w:rsidRPr="00D36DCF">
              <w:t>SJ AB</w:t>
            </w:r>
          </w:p>
        </w:tc>
        <w:tc>
          <w:tcPr>
            <w:tcW w:w="845" w:type="pct"/>
            <w:noWrap/>
            <w:hideMark/>
          </w:tcPr>
          <w:p w14:paraId="28F2CC08" w14:textId="77777777" w:rsidR="005B1647" w:rsidRPr="00D36DCF"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D36DCF">
              <w:t>5 170</w:t>
            </w:r>
          </w:p>
        </w:tc>
        <w:tc>
          <w:tcPr>
            <w:tcW w:w="670" w:type="pct"/>
            <w:noWrap/>
            <w:hideMark/>
          </w:tcPr>
          <w:p w14:paraId="058A04A2" w14:textId="77777777" w:rsidR="005B1647" w:rsidRPr="00D36DCF"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D36DCF">
              <w:t>4 740</w:t>
            </w:r>
          </w:p>
        </w:tc>
        <w:tc>
          <w:tcPr>
            <w:tcW w:w="714" w:type="pct"/>
            <w:noWrap/>
            <w:hideMark/>
          </w:tcPr>
          <w:p w14:paraId="1AE07765" w14:textId="77777777" w:rsidR="005B1647" w:rsidRPr="00D36DCF"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D36DCF">
              <w:t>100,0%</w:t>
            </w:r>
          </w:p>
        </w:tc>
      </w:tr>
      <w:tr w:rsidR="00155607" w14:paraId="6AE3DB76"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2771" w:type="pct"/>
            <w:noWrap/>
            <w:hideMark/>
          </w:tcPr>
          <w:p w14:paraId="35733D99" w14:textId="77777777" w:rsidR="005B1647" w:rsidRPr="00D36DCF" w:rsidRDefault="005B1647" w:rsidP="005B1647">
            <w:pPr>
              <w:pStyle w:val="Tabell"/>
              <w:keepNext/>
            </w:pPr>
            <w:r w:rsidRPr="00D36DCF">
              <w:t>Apoteket AB</w:t>
            </w:r>
          </w:p>
        </w:tc>
        <w:tc>
          <w:tcPr>
            <w:tcW w:w="845" w:type="pct"/>
            <w:noWrap/>
            <w:hideMark/>
          </w:tcPr>
          <w:p w14:paraId="210EEBC7" w14:textId="77777777" w:rsidR="005B1647" w:rsidRPr="00D36DCF"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D36DCF">
              <w:t>4 291</w:t>
            </w:r>
          </w:p>
        </w:tc>
        <w:tc>
          <w:tcPr>
            <w:tcW w:w="670" w:type="pct"/>
            <w:noWrap/>
            <w:hideMark/>
          </w:tcPr>
          <w:p w14:paraId="5477F8EC" w14:textId="77777777" w:rsidR="005B1647" w:rsidRPr="00D36DCF"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D36DCF">
              <w:t>4 453</w:t>
            </w:r>
          </w:p>
        </w:tc>
        <w:tc>
          <w:tcPr>
            <w:tcW w:w="714" w:type="pct"/>
            <w:noWrap/>
            <w:hideMark/>
          </w:tcPr>
          <w:p w14:paraId="19956874" w14:textId="77777777" w:rsidR="005B1647" w:rsidRPr="00D36DCF"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D36DCF">
              <w:t>100,0%</w:t>
            </w:r>
          </w:p>
        </w:tc>
      </w:tr>
      <w:tr w:rsidR="00155607" w14:paraId="42671FB9"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2771" w:type="pct"/>
            <w:noWrap/>
            <w:hideMark/>
          </w:tcPr>
          <w:p w14:paraId="68CDE1FD" w14:textId="77777777" w:rsidR="005B1647" w:rsidRPr="00D36DCF" w:rsidRDefault="005B1647" w:rsidP="005B1647">
            <w:pPr>
              <w:pStyle w:val="Tabell"/>
              <w:keepNext/>
            </w:pPr>
            <w:r w:rsidRPr="00D36DCF">
              <w:t>Teracom Group AB</w:t>
            </w:r>
          </w:p>
        </w:tc>
        <w:tc>
          <w:tcPr>
            <w:tcW w:w="845" w:type="pct"/>
            <w:noWrap/>
            <w:hideMark/>
          </w:tcPr>
          <w:p w14:paraId="3D63A4CA" w14:textId="77777777" w:rsidR="005B1647" w:rsidRPr="00D36DCF"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D36DCF">
              <w:t>3 571</w:t>
            </w:r>
          </w:p>
        </w:tc>
        <w:tc>
          <w:tcPr>
            <w:tcW w:w="670" w:type="pct"/>
            <w:noWrap/>
            <w:hideMark/>
          </w:tcPr>
          <w:p w14:paraId="32B5B938" w14:textId="77777777" w:rsidR="005B1647" w:rsidRPr="00D36DCF"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D36DCF">
              <w:t>3 765</w:t>
            </w:r>
          </w:p>
        </w:tc>
        <w:tc>
          <w:tcPr>
            <w:tcW w:w="714" w:type="pct"/>
            <w:noWrap/>
            <w:hideMark/>
          </w:tcPr>
          <w:p w14:paraId="008F5909" w14:textId="77777777" w:rsidR="005B1647" w:rsidRPr="00D36DCF"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D36DCF">
              <w:t>100,0%</w:t>
            </w:r>
          </w:p>
        </w:tc>
      </w:tr>
      <w:tr w:rsidR="00155607" w14:paraId="0938DEBE"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2771" w:type="pct"/>
            <w:noWrap/>
            <w:hideMark/>
          </w:tcPr>
          <w:p w14:paraId="339253F0" w14:textId="77777777" w:rsidR="005B1647" w:rsidRPr="00D36DCF" w:rsidRDefault="005B1647" w:rsidP="005B1647">
            <w:pPr>
              <w:pStyle w:val="Tabell"/>
              <w:keepNext/>
            </w:pPr>
            <w:r w:rsidRPr="00D36DCF">
              <w:t xml:space="preserve">PostNord AB </w:t>
            </w:r>
          </w:p>
        </w:tc>
        <w:tc>
          <w:tcPr>
            <w:tcW w:w="845" w:type="pct"/>
            <w:noWrap/>
            <w:hideMark/>
          </w:tcPr>
          <w:p w14:paraId="0FAAE842" w14:textId="77777777" w:rsidR="005B1647" w:rsidRPr="00D36DCF"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D36DCF">
              <w:t>2 216</w:t>
            </w:r>
          </w:p>
        </w:tc>
        <w:tc>
          <w:tcPr>
            <w:tcW w:w="670" w:type="pct"/>
            <w:noWrap/>
            <w:hideMark/>
          </w:tcPr>
          <w:p w14:paraId="2A9CE171" w14:textId="77777777" w:rsidR="005B1647" w:rsidRPr="00D36DCF"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D36DCF">
              <w:t>3 120</w:t>
            </w:r>
          </w:p>
        </w:tc>
        <w:tc>
          <w:tcPr>
            <w:tcW w:w="714" w:type="pct"/>
            <w:noWrap/>
            <w:hideMark/>
          </w:tcPr>
          <w:p w14:paraId="5F816362" w14:textId="77777777" w:rsidR="005B1647" w:rsidRPr="00D36DCF"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D36DCF">
              <w:t>60,7%</w:t>
            </w:r>
          </w:p>
        </w:tc>
      </w:tr>
      <w:tr w:rsidR="00155607" w14:paraId="65C5CD07" w14:textId="77777777" w:rsidTr="00155607">
        <w:trPr>
          <w:trHeight w:val="171"/>
        </w:trPr>
        <w:tc>
          <w:tcPr>
            <w:cnfStyle w:val="001000000000" w:firstRow="0" w:lastRow="0" w:firstColumn="1" w:lastColumn="0" w:oddVBand="0" w:evenVBand="0" w:oddHBand="0" w:evenHBand="0" w:firstRowFirstColumn="0" w:firstRowLastColumn="0" w:lastRowFirstColumn="0" w:lastRowLastColumn="0"/>
            <w:tcW w:w="2771" w:type="pct"/>
            <w:noWrap/>
            <w:hideMark/>
          </w:tcPr>
          <w:p w14:paraId="6DD28633" w14:textId="77777777" w:rsidR="005B1647" w:rsidRPr="00D36DCF" w:rsidRDefault="005B1647" w:rsidP="005B1647">
            <w:pPr>
              <w:pStyle w:val="Tabell"/>
              <w:keepNext/>
            </w:pPr>
            <w:r w:rsidRPr="00D36DCF">
              <w:t>Systembolaget AB</w:t>
            </w:r>
          </w:p>
        </w:tc>
        <w:tc>
          <w:tcPr>
            <w:tcW w:w="845" w:type="pct"/>
            <w:noWrap/>
            <w:hideMark/>
          </w:tcPr>
          <w:p w14:paraId="407343BF" w14:textId="77777777" w:rsidR="005B1647" w:rsidRPr="00D36DCF"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D36DCF">
              <w:t>1 583</w:t>
            </w:r>
          </w:p>
        </w:tc>
        <w:tc>
          <w:tcPr>
            <w:tcW w:w="670" w:type="pct"/>
            <w:noWrap/>
            <w:hideMark/>
          </w:tcPr>
          <w:p w14:paraId="20FAD27A" w14:textId="77777777" w:rsidR="005B1647" w:rsidRPr="00D36DCF"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D36DCF">
              <w:t>1 522</w:t>
            </w:r>
          </w:p>
        </w:tc>
        <w:tc>
          <w:tcPr>
            <w:tcW w:w="714" w:type="pct"/>
            <w:noWrap/>
            <w:hideMark/>
          </w:tcPr>
          <w:p w14:paraId="51694EDD" w14:textId="77777777" w:rsidR="005B1647" w:rsidRPr="00D36DCF"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D36DCF">
              <w:t>100,0%</w:t>
            </w:r>
          </w:p>
        </w:tc>
      </w:tr>
      <w:tr w:rsidR="00155607" w14:paraId="7057739C"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2771" w:type="pct"/>
            <w:noWrap/>
            <w:hideMark/>
          </w:tcPr>
          <w:p w14:paraId="288002D1" w14:textId="77777777" w:rsidR="005B1647" w:rsidRPr="00D36DCF" w:rsidRDefault="005B1647" w:rsidP="005B1647">
            <w:pPr>
              <w:pStyle w:val="Tabell"/>
              <w:keepNext/>
            </w:pPr>
            <w:r w:rsidRPr="00D36DCF">
              <w:t>Svevia AB</w:t>
            </w:r>
          </w:p>
        </w:tc>
        <w:tc>
          <w:tcPr>
            <w:tcW w:w="845" w:type="pct"/>
            <w:noWrap/>
            <w:hideMark/>
          </w:tcPr>
          <w:p w14:paraId="51F8E11E" w14:textId="77777777" w:rsidR="005B1647" w:rsidRPr="00D36DCF"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D36DCF">
              <w:t>1 353</w:t>
            </w:r>
          </w:p>
        </w:tc>
        <w:tc>
          <w:tcPr>
            <w:tcW w:w="670" w:type="pct"/>
            <w:noWrap/>
            <w:hideMark/>
          </w:tcPr>
          <w:p w14:paraId="53E129E4" w14:textId="77777777" w:rsidR="005B1647" w:rsidRPr="00D36DCF"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D36DCF">
              <w:t>1 508</w:t>
            </w:r>
          </w:p>
        </w:tc>
        <w:tc>
          <w:tcPr>
            <w:tcW w:w="714" w:type="pct"/>
            <w:noWrap/>
            <w:hideMark/>
          </w:tcPr>
          <w:p w14:paraId="0011028C" w14:textId="77777777" w:rsidR="005B1647" w:rsidRPr="00D36DCF"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D36DCF">
              <w:t>100,0%</w:t>
            </w:r>
          </w:p>
        </w:tc>
      </w:tr>
      <w:tr w:rsidR="00155607" w14:paraId="65FB215A"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2771" w:type="pct"/>
            <w:noWrap/>
            <w:hideMark/>
          </w:tcPr>
          <w:p w14:paraId="108596D7" w14:textId="77777777" w:rsidR="005B1647" w:rsidRPr="00D36DCF" w:rsidRDefault="005B1647" w:rsidP="005B1647">
            <w:pPr>
              <w:pStyle w:val="Tabell"/>
              <w:keepNext/>
            </w:pPr>
            <w:r w:rsidRPr="00D36DCF">
              <w:t>Samhall AB</w:t>
            </w:r>
          </w:p>
        </w:tc>
        <w:tc>
          <w:tcPr>
            <w:tcW w:w="845" w:type="pct"/>
            <w:noWrap/>
            <w:hideMark/>
          </w:tcPr>
          <w:p w14:paraId="6FF874E5" w14:textId="77777777" w:rsidR="005B1647" w:rsidRPr="00D36DCF"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D36DCF">
              <w:t>1 346</w:t>
            </w:r>
          </w:p>
        </w:tc>
        <w:tc>
          <w:tcPr>
            <w:tcW w:w="670" w:type="pct"/>
            <w:noWrap/>
            <w:hideMark/>
          </w:tcPr>
          <w:p w14:paraId="29A95746" w14:textId="77777777" w:rsidR="005B1647" w:rsidRPr="00D36DCF"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D36DCF">
              <w:t>1 274</w:t>
            </w:r>
          </w:p>
        </w:tc>
        <w:tc>
          <w:tcPr>
            <w:tcW w:w="714" w:type="pct"/>
            <w:noWrap/>
            <w:hideMark/>
          </w:tcPr>
          <w:p w14:paraId="6085E96D" w14:textId="77777777" w:rsidR="005B1647" w:rsidRPr="00D36DCF"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D36DCF">
              <w:t>100,0%</w:t>
            </w:r>
          </w:p>
        </w:tc>
      </w:tr>
      <w:tr w:rsidR="00155607" w14:paraId="6E3B794C"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2771" w:type="pct"/>
            <w:noWrap/>
            <w:hideMark/>
          </w:tcPr>
          <w:p w14:paraId="48E2E6F3" w14:textId="77777777" w:rsidR="005B1647" w:rsidRPr="00D36DCF" w:rsidRDefault="005B1647" w:rsidP="005B1647">
            <w:pPr>
              <w:pStyle w:val="Tabell"/>
              <w:keepNext/>
            </w:pPr>
            <w:r w:rsidRPr="00D36DCF">
              <w:t>Svensk-Danska Broförbindelsen AB (SVEDAB)</w:t>
            </w:r>
          </w:p>
        </w:tc>
        <w:tc>
          <w:tcPr>
            <w:tcW w:w="845" w:type="pct"/>
            <w:noWrap/>
            <w:hideMark/>
          </w:tcPr>
          <w:p w14:paraId="43C2E705" w14:textId="77777777" w:rsidR="005B1647" w:rsidRPr="00D36DCF"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D36DCF">
              <w:t>1 341</w:t>
            </w:r>
          </w:p>
        </w:tc>
        <w:tc>
          <w:tcPr>
            <w:tcW w:w="670" w:type="pct"/>
            <w:noWrap/>
            <w:hideMark/>
          </w:tcPr>
          <w:p w14:paraId="2725967D" w14:textId="77777777" w:rsidR="005B1647" w:rsidRPr="00D36DCF"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D36DCF">
              <w:t>996</w:t>
            </w:r>
          </w:p>
        </w:tc>
        <w:tc>
          <w:tcPr>
            <w:tcW w:w="714" w:type="pct"/>
            <w:noWrap/>
            <w:hideMark/>
          </w:tcPr>
          <w:p w14:paraId="680B13EC" w14:textId="77777777" w:rsidR="005B1647" w:rsidRPr="00D36DCF"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D36DCF">
              <w:t>100,0%</w:t>
            </w:r>
          </w:p>
        </w:tc>
      </w:tr>
      <w:tr w:rsidR="00155607" w14:paraId="7AA93F42"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2771" w:type="pct"/>
            <w:hideMark/>
          </w:tcPr>
          <w:p w14:paraId="30F6A324" w14:textId="77777777" w:rsidR="005B1647" w:rsidRPr="00D36DCF" w:rsidRDefault="005B1647" w:rsidP="005B1647">
            <w:pPr>
              <w:pStyle w:val="Tabell"/>
              <w:keepNext/>
              <w:rPr>
                <w:lang w:val="en-US"/>
              </w:rPr>
            </w:pPr>
            <w:r w:rsidRPr="00D36DCF">
              <w:rPr>
                <w:lang w:val="en-US"/>
              </w:rPr>
              <w:t>RISE Research Institutes of Sweden AB</w:t>
            </w:r>
          </w:p>
        </w:tc>
        <w:tc>
          <w:tcPr>
            <w:tcW w:w="845" w:type="pct"/>
            <w:noWrap/>
            <w:hideMark/>
          </w:tcPr>
          <w:p w14:paraId="00DD6DAE" w14:textId="77777777" w:rsidR="005B1647" w:rsidRPr="00D36DCF"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D36DCF">
              <w:t>971</w:t>
            </w:r>
          </w:p>
        </w:tc>
        <w:tc>
          <w:tcPr>
            <w:tcW w:w="670" w:type="pct"/>
            <w:noWrap/>
            <w:hideMark/>
          </w:tcPr>
          <w:p w14:paraId="49C55845" w14:textId="77777777" w:rsidR="005B1647" w:rsidRPr="00D36DCF"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D36DCF">
              <w:t>932</w:t>
            </w:r>
          </w:p>
        </w:tc>
        <w:tc>
          <w:tcPr>
            <w:tcW w:w="714" w:type="pct"/>
            <w:noWrap/>
            <w:hideMark/>
          </w:tcPr>
          <w:p w14:paraId="32D8216A" w14:textId="77777777" w:rsidR="005B1647" w:rsidRPr="00D36DCF"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D36DCF">
              <w:t>100,0%</w:t>
            </w:r>
          </w:p>
        </w:tc>
      </w:tr>
      <w:tr w:rsidR="00155607" w14:paraId="49ECC17C"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2771" w:type="pct"/>
            <w:noWrap/>
            <w:hideMark/>
          </w:tcPr>
          <w:p w14:paraId="530E622D" w14:textId="77777777" w:rsidR="005B1647" w:rsidRPr="00D36DCF" w:rsidRDefault="005B1647" w:rsidP="005B1647">
            <w:pPr>
              <w:pStyle w:val="Tabell"/>
              <w:keepNext/>
            </w:pPr>
            <w:r w:rsidRPr="00D36DCF">
              <w:t>Infranord AB</w:t>
            </w:r>
          </w:p>
        </w:tc>
        <w:tc>
          <w:tcPr>
            <w:tcW w:w="845" w:type="pct"/>
            <w:noWrap/>
            <w:hideMark/>
          </w:tcPr>
          <w:p w14:paraId="69D93D20" w14:textId="77777777" w:rsidR="005B1647" w:rsidRPr="00D36DCF"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D36DCF">
              <w:t>736</w:t>
            </w:r>
          </w:p>
        </w:tc>
        <w:tc>
          <w:tcPr>
            <w:tcW w:w="670" w:type="pct"/>
            <w:noWrap/>
            <w:hideMark/>
          </w:tcPr>
          <w:p w14:paraId="4E0ADA3A" w14:textId="77777777" w:rsidR="005B1647" w:rsidRPr="00D36DCF"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D36DCF">
              <w:t>839</w:t>
            </w:r>
          </w:p>
        </w:tc>
        <w:tc>
          <w:tcPr>
            <w:tcW w:w="714" w:type="pct"/>
            <w:noWrap/>
            <w:hideMark/>
          </w:tcPr>
          <w:p w14:paraId="1162C89A" w14:textId="77777777" w:rsidR="005B1647" w:rsidRPr="00D36DCF"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D36DCF">
              <w:t>100,0%</w:t>
            </w:r>
          </w:p>
        </w:tc>
      </w:tr>
      <w:tr w:rsidR="00155607" w14:paraId="1AC78B4A"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2771" w:type="pct"/>
            <w:noWrap/>
            <w:hideMark/>
          </w:tcPr>
          <w:p w14:paraId="13926BC3" w14:textId="77777777" w:rsidR="005B1647" w:rsidRPr="00D36DCF" w:rsidRDefault="005B1647" w:rsidP="005B1647">
            <w:pPr>
              <w:pStyle w:val="Tabell"/>
              <w:keepNext/>
            </w:pPr>
            <w:r w:rsidRPr="00D36DCF">
              <w:t>Statens Bostadsomvandling AB</w:t>
            </w:r>
          </w:p>
        </w:tc>
        <w:tc>
          <w:tcPr>
            <w:tcW w:w="845" w:type="pct"/>
            <w:noWrap/>
            <w:hideMark/>
          </w:tcPr>
          <w:p w14:paraId="733CD3C8" w14:textId="77777777" w:rsidR="005B1647" w:rsidRPr="00D36DCF"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D36DCF">
              <w:t>532</w:t>
            </w:r>
          </w:p>
        </w:tc>
        <w:tc>
          <w:tcPr>
            <w:tcW w:w="670" w:type="pct"/>
            <w:noWrap/>
            <w:hideMark/>
          </w:tcPr>
          <w:p w14:paraId="7F95857B" w14:textId="77777777" w:rsidR="005B1647" w:rsidRPr="00D36DCF"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D36DCF">
              <w:t>507</w:t>
            </w:r>
          </w:p>
        </w:tc>
        <w:tc>
          <w:tcPr>
            <w:tcW w:w="714" w:type="pct"/>
            <w:noWrap/>
            <w:hideMark/>
          </w:tcPr>
          <w:p w14:paraId="262EBA31" w14:textId="77777777" w:rsidR="005B1647" w:rsidRPr="00D36DCF"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D36DCF">
              <w:t>100,0%</w:t>
            </w:r>
          </w:p>
        </w:tc>
      </w:tr>
      <w:tr w:rsidR="00155607" w14:paraId="7437562B"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2771" w:type="pct"/>
            <w:noWrap/>
            <w:hideMark/>
          </w:tcPr>
          <w:p w14:paraId="30AC3D49" w14:textId="77777777" w:rsidR="005B1647" w:rsidRPr="00D36DCF" w:rsidRDefault="005B1647" w:rsidP="005B1647">
            <w:pPr>
              <w:pStyle w:val="Tabell"/>
              <w:keepNext/>
            </w:pPr>
            <w:r w:rsidRPr="00D36DCF">
              <w:t>Svenska Rymdaktiebolaget</w:t>
            </w:r>
          </w:p>
        </w:tc>
        <w:tc>
          <w:tcPr>
            <w:tcW w:w="845" w:type="pct"/>
            <w:noWrap/>
            <w:hideMark/>
          </w:tcPr>
          <w:p w14:paraId="5AB7ED83" w14:textId="77777777" w:rsidR="005B1647" w:rsidRPr="00D36DCF"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D36DCF">
              <w:t>475</w:t>
            </w:r>
          </w:p>
        </w:tc>
        <w:tc>
          <w:tcPr>
            <w:tcW w:w="670" w:type="pct"/>
            <w:noWrap/>
            <w:hideMark/>
          </w:tcPr>
          <w:p w14:paraId="5D1FAC2E" w14:textId="77777777" w:rsidR="005B1647" w:rsidRPr="00D36DCF"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D36DCF">
              <w:t>464</w:t>
            </w:r>
          </w:p>
        </w:tc>
        <w:tc>
          <w:tcPr>
            <w:tcW w:w="714" w:type="pct"/>
            <w:noWrap/>
            <w:hideMark/>
          </w:tcPr>
          <w:p w14:paraId="231D48A3" w14:textId="77777777" w:rsidR="005B1647" w:rsidRPr="00D36DCF"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D36DCF">
              <w:t>100,0%</w:t>
            </w:r>
          </w:p>
        </w:tc>
      </w:tr>
      <w:tr w:rsidR="00155607" w14:paraId="09F1A9FC"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2771" w:type="pct"/>
            <w:noWrap/>
            <w:hideMark/>
          </w:tcPr>
          <w:p w14:paraId="67EA6206" w14:textId="77777777" w:rsidR="005B1647" w:rsidRPr="00D36DCF" w:rsidRDefault="005B1647" w:rsidP="005B1647">
            <w:pPr>
              <w:pStyle w:val="Tabell"/>
              <w:keepNext/>
            </w:pPr>
            <w:r w:rsidRPr="00D36DCF">
              <w:t>Green Cargo AB</w:t>
            </w:r>
          </w:p>
        </w:tc>
        <w:tc>
          <w:tcPr>
            <w:tcW w:w="845" w:type="pct"/>
            <w:noWrap/>
            <w:hideMark/>
          </w:tcPr>
          <w:p w14:paraId="25BF6E7A" w14:textId="77777777" w:rsidR="005B1647" w:rsidRPr="00D36DCF"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D36DCF">
              <w:t>473</w:t>
            </w:r>
          </w:p>
        </w:tc>
        <w:tc>
          <w:tcPr>
            <w:tcW w:w="670" w:type="pct"/>
            <w:noWrap/>
            <w:hideMark/>
          </w:tcPr>
          <w:p w14:paraId="3BFE002F" w14:textId="77777777" w:rsidR="005B1647" w:rsidRPr="00D36DCF"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D36DCF">
              <w:t>596</w:t>
            </w:r>
          </w:p>
        </w:tc>
        <w:tc>
          <w:tcPr>
            <w:tcW w:w="714" w:type="pct"/>
            <w:noWrap/>
            <w:hideMark/>
          </w:tcPr>
          <w:p w14:paraId="1A59D7F4" w14:textId="77777777" w:rsidR="005B1647" w:rsidRPr="00D36DCF"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D36DCF">
              <w:t>100,0%</w:t>
            </w:r>
          </w:p>
        </w:tc>
      </w:tr>
      <w:tr w:rsidR="00155607" w14:paraId="1712CD7D"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2771" w:type="pct"/>
            <w:noWrap/>
            <w:hideMark/>
          </w:tcPr>
          <w:p w14:paraId="3B6A7B84" w14:textId="77777777" w:rsidR="005B1647" w:rsidRPr="00D36DCF" w:rsidRDefault="005B1647" w:rsidP="005B1647">
            <w:pPr>
              <w:pStyle w:val="Tabell"/>
              <w:keepNext/>
            </w:pPr>
            <w:r w:rsidRPr="00D36DCF">
              <w:t>Vasallen AB</w:t>
            </w:r>
          </w:p>
        </w:tc>
        <w:tc>
          <w:tcPr>
            <w:tcW w:w="845" w:type="pct"/>
            <w:noWrap/>
            <w:hideMark/>
          </w:tcPr>
          <w:p w14:paraId="7F115117" w14:textId="77777777" w:rsidR="005B1647" w:rsidRPr="00D36DCF"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D36DCF">
              <w:t>366</w:t>
            </w:r>
          </w:p>
        </w:tc>
        <w:tc>
          <w:tcPr>
            <w:tcW w:w="670" w:type="pct"/>
            <w:noWrap/>
            <w:hideMark/>
          </w:tcPr>
          <w:p w14:paraId="5660CCE6" w14:textId="77777777" w:rsidR="005B1647" w:rsidRPr="00D36DCF"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D36DCF">
              <w:t>409</w:t>
            </w:r>
          </w:p>
        </w:tc>
        <w:tc>
          <w:tcPr>
            <w:tcW w:w="714" w:type="pct"/>
            <w:noWrap/>
            <w:hideMark/>
          </w:tcPr>
          <w:p w14:paraId="5AA182F9" w14:textId="77777777" w:rsidR="005B1647" w:rsidRPr="00D36DCF"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D36DCF">
              <w:t>100,0%</w:t>
            </w:r>
          </w:p>
        </w:tc>
      </w:tr>
      <w:tr w:rsidR="00155607" w14:paraId="4761FCF1"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2771" w:type="pct"/>
            <w:noWrap/>
            <w:hideMark/>
          </w:tcPr>
          <w:p w14:paraId="52E922AF" w14:textId="77777777" w:rsidR="005B1647" w:rsidRPr="00D36DCF" w:rsidRDefault="005B1647" w:rsidP="005B1647">
            <w:pPr>
              <w:pStyle w:val="Tabell"/>
              <w:keepNext/>
            </w:pPr>
            <w:r w:rsidRPr="00D36DCF">
              <w:t>Apotek Produktion &amp; Laboratorier AB</w:t>
            </w:r>
          </w:p>
        </w:tc>
        <w:tc>
          <w:tcPr>
            <w:tcW w:w="845" w:type="pct"/>
            <w:noWrap/>
            <w:hideMark/>
          </w:tcPr>
          <w:p w14:paraId="54E480F8" w14:textId="77777777" w:rsidR="005B1647" w:rsidRPr="00D36DCF"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D36DCF">
              <w:t>180</w:t>
            </w:r>
          </w:p>
        </w:tc>
        <w:tc>
          <w:tcPr>
            <w:tcW w:w="670" w:type="pct"/>
            <w:noWrap/>
            <w:hideMark/>
          </w:tcPr>
          <w:p w14:paraId="5D3496E3" w14:textId="77777777" w:rsidR="005B1647" w:rsidRPr="00D36DCF"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D36DCF">
              <w:t>113</w:t>
            </w:r>
          </w:p>
        </w:tc>
        <w:tc>
          <w:tcPr>
            <w:tcW w:w="714" w:type="pct"/>
            <w:noWrap/>
            <w:hideMark/>
          </w:tcPr>
          <w:p w14:paraId="458D78C7" w14:textId="77777777" w:rsidR="005B1647" w:rsidRPr="00D36DCF"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D36DCF">
              <w:t>100,0%</w:t>
            </w:r>
          </w:p>
        </w:tc>
      </w:tr>
      <w:tr w:rsidR="00155607" w14:paraId="15317CCD"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2771" w:type="pct"/>
            <w:noWrap/>
            <w:hideMark/>
          </w:tcPr>
          <w:p w14:paraId="63AECA91" w14:textId="77777777" w:rsidR="005B1647" w:rsidRPr="00D36DCF" w:rsidRDefault="005B1647" w:rsidP="005B1647">
            <w:pPr>
              <w:pStyle w:val="Tabell"/>
              <w:keepNext/>
            </w:pPr>
            <w:r w:rsidRPr="00D36DCF">
              <w:t>Lernia AB</w:t>
            </w:r>
          </w:p>
        </w:tc>
        <w:tc>
          <w:tcPr>
            <w:tcW w:w="845" w:type="pct"/>
            <w:noWrap/>
            <w:hideMark/>
          </w:tcPr>
          <w:p w14:paraId="439E062D" w14:textId="77777777" w:rsidR="005B1647" w:rsidRPr="00D36DCF"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D36DCF">
              <w:t>169</w:t>
            </w:r>
          </w:p>
        </w:tc>
        <w:tc>
          <w:tcPr>
            <w:tcW w:w="670" w:type="pct"/>
            <w:noWrap/>
            <w:hideMark/>
          </w:tcPr>
          <w:p w14:paraId="205FBC99" w14:textId="77777777" w:rsidR="005B1647" w:rsidRPr="00D36DCF"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D36DCF">
              <w:t>241</w:t>
            </w:r>
          </w:p>
        </w:tc>
        <w:tc>
          <w:tcPr>
            <w:tcW w:w="714" w:type="pct"/>
            <w:noWrap/>
            <w:hideMark/>
          </w:tcPr>
          <w:p w14:paraId="13D301AB" w14:textId="77777777" w:rsidR="005B1647" w:rsidRPr="00D36DCF"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D36DCF">
              <w:t>100,0%</w:t>
            </w:r>
          </w:p>
        </w:tc>
      </w:tr>
      <w:tr w:rsidR="00155607" w14:paraId="268D7062"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2771" w:type="pct"/>
            <w:noWrap/>
            <w:hideMark/>
          </w:tcPr>
          <w:p w14:paraId="3E498095" w14:textId="77777777" w:rsidR="005B1647" w:rsidRPr="00D36DCF" w:rsidRDefault="005B1647" w:rsidP="005B1647">
            <w:pPr>
              <w:pStyle w:val="Tabell"/>
              <w:keepNext/>
            </w:pPr>
            <w:r w:rsidRPr="00D36DCF">
              <w:t>AB Svensk Bilprovning</w:t>
            </w:r>
          </w:p>
        </w:tc>
        <w:tc>
          <w:tcPr>
            <w:tcW w:w="845" w:type="pct"/>
            <w:noWrap/>
            <w:hideMark/>
          </w:tcPr>
          <w:p w14:paraId="24D6BCA8" w14:textId="77777777" w:rsidR="005B1647" w:rsidRPr="00D36DCF"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D36DCF">
              <w:t>108</w:t>
            </w:r>
          </w:p>
        </w:tc>
        <w:tc>
          <w:tcPr>
            <w:tcW w:w="670" w:type="pct"/>
            <w:noWrap/>
            <w:hideMark/>
          </w:tcPr>
          <w:p w14:paraId="5D103B6B" w14:textId="77777777" w:rsidR="005B1647" w:rsidRPr="00D36DCF"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D36DCF">
              <w:t>119</w:t>
            </w:r>
          </w:p>
        </w:tc>
        <w:tc>
          <w:tcPr>
            <w:tcW w:w="714" w:type="pct"/>
            <w:noWrap/>
            <w:hideMark/>
          </w:tcPr>
          <w:p w14:paraId="52C44F29" w14:textId="77777777" w:rsidR="005B1647" w:rsidRPr="00D36DCF"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D36DCF">
              <w:t>100,0%</w:t>
            </w:r>
          </w:p>
        </w:tc>
      </w:tr>
      <w:tr w:rsidR="00155607" w14:paraId="1B1D2404"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2771" w:type="pct"/>
            <w:noWrap/>
            <w:hideMark/>
          </w:tcPr>
          <w:p w14:paraId="21BC027E" w14:textId="77777777" w:rsidR="005B1647" w:rsidRPr="00D36DCF" w:rsidRDefault="005B1647" w:rsidP="005B1647">
            <w:pPr>
              <w:pStyle w:val="Tabell"/>
              <w:keepNext/>
            </w:pPr>
            <w:r w:rsidRPr="00D36DCF">
              <w:t>Metria AB</w:t>
            </w:r>
          </w:p>
        </w:tc>
        <w:tc>
          <w:tcPr>
            <w:tcW w:w="845" w:type="pct"/>
            <w:noWrap/>
            <w:hideMark/>
          </w:tcPr>
          <w:p w14:paraId="44B85D43" w14:textId="77777777" w:rsidR="005B1647" w:rsidRPr="00D36DCF"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D36DCF">
              <w:t>87</w:t>
            </w:r>
          </w:p>
        </w:tc>
        <w:tc>
          <w:tcPr>
            <w:tcW w:w="670" w:type="pct"/>
            <w:noWrap/>
            <w:hideMark/>
          </w:tcPr>
          <w:p w14:paraId="6FDEA3BC" w14:textId="77777777" w:rsidR="005B1647" w:rsidRPr="00D36DCF"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D36DCF">
              <w:t>106</w:t>
            </w:r>
          </w:p>
        </w:tc>
        <w:tc>
          <w:tcPr>
            <w:tcW w:w="714" w:type="pct"/>
            <w:noWrap/>
            <w:hideMark/>
          </w:tcPr>
          <w:p w14:paraId="4B3C5FAD" w14:textId="77777777" w:rsidR="005B1647" w:rsidRPr="00D36DCF"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D36DCF">
              <w:t>100,0%</w:t>
            </w:r>
          </w:p>
        </w:tc>
      </w:tr>
      <w:tr w:rsidR="00155607" w14:paraId="47FB5AB6"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2771" w:type="pct"/>
            <w:noWrap/>
            <w:hideMark/>
          </w:tcPr>
          <w:p w14:paraId="422D13F3" w14:textId="77777777" w:rsidR="005B1647" w:rsidRPr="00D36DCF" w:rsidRDefault="005B1647" w:rsidP="005B1647">
            <w:pPr>
              <w:pStyle w:val="Tabell"/>
              <w:keepNext/>
            </w:pPr>
            <w:r w:rsidRPr="00D36DCF">
              <w:t>AB Göta Kanalbolag</w:t>
            </w:r>
          </w:p>
        </w:tc>
        <w:tc>
          <w:tcPr>
            <w:tcW w:w="845" w:type="pct"/>
            <w:noWrap/>
            <w:hideMark/>
          </w:tcPr>
          <w:p w14:paraId="566332C2" w14:textId="77777777" w:rsidR="005B1647" w:rsidRPr="00D36DCF"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D36DCF">
              <w:t>39</w:t>
            </w:r>
          </w:p>
        </w:tc>
        <w:tc>
          <w:tcPr>
            <w:tcW w:w="670" w:type="pct"/>
            <w:noWrap/>
            <w:hideMark/>
          </w:tcPr>
          <w:p w14:paraId="369F2261" w14:textId="77777777" w:rsidR="005B1647" w:rsidRPr="00D36DCF"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D36DCF">
              <w:t>39</w:t>
            </w:r>
          </w:p>
        </w:tc>
        <w:tc>
          <w:tcPr>
            <w:tcW w:w="714" w:type="pct"/>
            <w:noWrap/>
            <w:hideMark/>
          </w:tcPr>
          <w:p w14:paraId="11F6BE47" w14:textId="77777777" w:rsidR="005B1647" w:rsidRPr="00D36DCF"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D36DCF">
              <w:t>100,0%</w:t>
            </w:r>
          </w:p>
        </w:tc>
      </w:tr>
      <w:tr w:rsidR="00155607" w14:paraId="10D3C6DF"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2771" w:type="pct"/>
            <w:noWrap/>
            <w:hideMark/>
          </w:tcPr>
          <w:p w14:paraId="747963D3" w14:textId="77777777" w:rsidR="005B1647" w:rsidRPr="00D36DCF" w:rsidRDefault="005B1647" w:rsidP="005B1647">
            <w:pPr>
              <w:pStyle w:val="Tabell"/>
              <w:keepNext/>
            </w:pPr>
            <w:r w:rsidRPr="00D36DCF">
              <w:t>Kungliga Operan AB</w:t>
            </w:r>
          </w:p>
        </w:tc>
        <w:tc>
          <w:tcPr>
            <w:tcW w:w="845" w:type="pct"/>
            <w:noWrap/>
            <w:hideMark/>
          </w:tcPr>
          <w:p w14:paraId="6FF7903C" w14:textId="77777777" w:rsidR="005B1647" w:rsidRPr="00D36DCF"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D36DCF">
              <w:t>39</w:t>
            </w:r>
          </w:p>
        </w:tc>
        <w:tc>
          <w:tcPr>
            <w:tcW w:w="670" w:type="pct"/>
            <w:noWrap/>
            <w:hideMark/>
          </w:tcPr>
          <w:p w14:paraId="07652DEF" w14:textId="77777777" w:rsidR="005B1647" w:rsidRPr="00D36DCF"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D36DCF">
              <w:t>35</w:t>
            </w:r>
          </w:p>
        </w:tc>
        <w:tc>
          <w:tcPr>
            <w:tcW w:w="714" w:type="pct"/>
            <w:noWrap/>
            <w:hideMark/>
          </w:tcPr>
          <w:p w14:paraId="4F9FDF19" w14:textId="77777777" w:rsidR="005B1647" w:rsidRPr="00D36DCF"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D36DCF">
              <w:t>100,0%</w:t>
            </w:r>
          </w:p>
        </w:tc>
      </w:tr>
      <w:tr w:rsidR="00155607" w14:paraId="278108D1"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2771" w:type="pct"/>
            <w:noWrap/>
            <w:hideMark/>
          </w:tcPr>
          <w:p w14:paraId="54C814B5" w14:textId="77777777" w:rsidR="005B1647" w:rsidRPr="00D36DCF" w:rsidRDefault="005B1647" w:rsidP="005B1647">
            <w:pPr>
              <w:pStyle w:val="Tabell"/>
              <w:keepNext/>
            </w:pPr>
            <w:r w:rsidRPr="00D36DCF">
              <w:t>Kungliga Dramatiska Teatern AB</w:t>
            </w:r>
          </w:p>
        </w:tc>
        <w:tc>
          <w:tcPr>
            <w:tcW w:w="845" w:type="pct"/>
            <w:noWrap/>
            <w:hideMark/>
          </w:tcPr>
          <w:p w14:paraId="1ACF3AF9" w14:textId="77777777" w:rsidR="005B1647" w:rsidRPr="00D36DCF"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D36DCF">
              <w:t>22</w:t>
            </w:r>
          </w:p>
        </w:tc>
        <w:tc>
          <w:tcPr>
            <w:tcW w:w="670" w:type="pct"/>
            <w:noWrap/>
            <w:hideMark/>
          </w:tcPr>
          <w:p w14:paraId="1B16266B" w14:textId="77777777" w:rsidR="005B1647" w:rsidRPr="00D36DCF"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D36DCF">
              <w:t>31</w:t>
            </w:r>
          </w:p>
        </w:tc>
        <w:tc>
          <w:tcPr>
            <w:tcW w:w="714" w:type="pct"/>
            <w:noWrap/>
            <w:hideMark/>
          </w:tcPr>
          <w:p w14:paraId="3BCCA70C" w14:textId="77777777" w:rsidR="005B1647" w:rsidRPr="00D36DCF"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D36DCF">
              <w:t>100,0%</w:t>
            </w:r>
          </w:p>
        </w:tc>
      </w:tr>
      <w:tr w:rsidR="00155607" w14:paraId="1C3C0F6C"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2771" w:type="pct"/>
            <w:noWrap/>
            <w:hideMark/>
          </w:tcPr>
          <w:p w14:paraId="3C504DE1" w14:textId="77777777" w:rsidR="005B1647" w:rsidRPr="00D36DCF" w:rsidRDefault="005B1647" w:rsidP="005B1647">
            <w:pPr>
              <w:pStyle w:val="Tabell"/>
              <w:keepNext/>
            </w:pPr>
            <w:r w:rsidRPr="00D36DCF">
              <w:t>Miljömärkning i Sverige AB</w:t>
            </w:r>
          </w:p>
        </w:tc>
        <w:tc>
          <w:tcPr>
            <w:tcW w:w="845" w:type="pct"/>
            <w:noWrap/>
            <w:hideMark/>
          </w:tcPr>
          <w:p w14:paraId="6FC874FF" w14:textId="77777777" w:rsidR="005B1647" w:rsidRPr="00D36DCF"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D36DCF">
              <w:t>17</w:t>
            </w:r>
          </w:p>
        </w:tc>
        <w:tc>
          <w:tcPr>
            <w:tcW w:w="670" w:type="pct"/>
            <w:noWrap/>
            <w:hideMark/>
          </w:tcPr>
          <w:p w14:paraId="783D46AE" w14:textId="77777777" w:rsidR="005B1647" w:rsidRPr="00D36DCF"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D36DCF">
              <w:t>20</w:t>
            </w:r>
          </w:p>
        </w:tc>
        <w:tc>
          <w:tcPr>
            <w:tcW w:w="714" w:type="pct"/>
            <w:noWrap/>
            <w:hideMark/>
          </w:tcPr>
          <w:p w14:paraId="61CD7EB7" w14:textId="77777777" w:rsidR="005B1647" w:rsidRPr="00D36DCF"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D36DCF">
              <w:t>100,0%</w:t>
            </w:r>
          </w:p>
        </w:tc>
      </w:tr>
      <w:tr w:rsidR="00155607" w14:paraId="47285F60"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2771" w:type="pct"/>
            <w:noWrap/>
            <w:hideMark/>
          </w:tcPr>
          <w:p w14:paraId="76EC66E7" w14:textId="77777777" w:rsidR="005B1647" w:rsidRPr="00D36DCF" w:rsidRDefault="005B1647" w:rsidP="005B1647">
            <w:pPr>
              <w:pStyle w:val="Tabell"/>
              <w:keepNext/>
            </w:pPr>
            <w:r w:rsidRPr="00D36DCF">
              <w:t>Arlandabanan Infrastructure AB</w:t>
            </w:r>
          </w:p>
        </w:tc>
        <w:tc>
          <w:tcPr>
            <w:tcW w:w="845" w:type="pct"/>
            <w:noWrap/>
            <w:hideMark/>
          </w:tcPr>
          <w:p w14:paraId="6634B542" w14:textId="77777777" w:rsidR="005B1647" w:rsidRPr="00D36DCF"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D36DCF">
              <w:t>16</w:t>
            </w:r>
          </w:p>
        </w:tc>
        <w:tc>
          <w:tcPr>
            <w:tcW w:w="670" w:type="pct"/>
            <w:noWrap/>
            <w:hideMark/>
          </w:tcPr>
          <w:p w14:paraId="0F1AA33C" w14:textId="77777777" w:rsidR="005B1647" w:rsidRPr="00D36DCF"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D36DCF">
              <w:t>10</w:t>
            </w:r>
          </w:p>
        </w:tc>
        <w:tc>
          <w:tcPr>
            <w:tcW w:w="714" w:type="pct"/>
            <w:noWrap/>
            <w:hideMark/>
          </w:tcPr>
          <w:p w14:paraId="0BF4EAC0" w14:textId="77777777" w:rsidR="005B1647" w:rsidRPr="00D36DCF"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D36DCF">
              <w:t>100,0%</w:t>
            </w:r>
          </w:p>
        </w:tc>
      </w:tr>
      <w:tr w:rsidR="00155607" w14:paraId="72DFC81A"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2771" w:type="pct"/>
            <w:noWrap/>
            <w:hideMark/>
          </w:tcPr>
          <w:p w14:paraId="69E84039" w14:textId="77777777" w:rsidR="005B1647" w:rsidRPr="00D36DCF" w:rsidRDefault="005B1647" w:rsidP="005B1647">
            <w:pPr>
              <w:pStyle w:val="Tabell"/>
              <w:keepNext/>
            </w:pPr>
            <w:r w:rsidRPr="00D36DCF">
              <w:t>Voksenåsen A/S</w:t>
            </w:r>
          </w:p>
        </w:tc>
        <w:tc>
          <w:tcPr>
            <w:tcW w:w="845" w:type="pct"/>
            <w:noWrap/>
            <w:hideMark/>
          </w:tcPr>
          <w:p w14:paraId="0DF4CBA9" w14:textId="6200DFD0" w:rsidR="005B1647" w:rsidRPr="00D36DCF"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t>3</w:t>
            </w:r>
          </w:p>
        </w:tc>
        <w:tc>
          <w:tcPr>
            <w:tcW w:w="670" w:type="pct"/>
            <w:noWrap/>
            <w:hideMark/>
          </w:tcPr>
          <w:p w14:paraId="0335DD07" w14:textId="77777777" w:rsidR="005B1647" w:rsidRPr="00D36DCF"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D36DCF">
              <w:t>5</w:t>
            </w:r>
          </w:p>
        </w:tc>
        <w:tc>
          <w:tcPr>
            <w:tcW w:w="714" w:type="pct"/>
            <w:noWrap/>
            <w:hideMark/>
          </w:tcPr>
          <w:p w14:paraId="446D05B9" w14:textId="77777777" w:rsidR="005B1647" w:rsidRPr="00D36DCF"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D36DCF">
              <w:t>100,0%</w:t>
            </w:r>
          </w:p>
        </w:tc>
      </w:tr>
      <w:tr w:rsidR="00155607" w14:paraId="0E0C92AC"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2771" w:type="pct"/>
            <w:noWrap/>
            <w:hideMark/>
          </w:tcPr>
          <w:p w14:paraId="6EBA369C" w14:textId="77777777" w:rsidR="005B1647" w:rsidRPr="00D36DCF" w:rsidRDefault="005B1647" w:rsidP="005B1647">
            <w:pPr>
              <w:pStyle w:val="Tabell"/>
              <w:keepNext/>
            </w:pPr>
            <w:r w:rsidRPr="00D36DCF">
              <w:t>Swedesurvey AB</w:t>
            </w:r>
          </w:p>
        </w:tc>
        <w:tc>
          <w:tcPr>
            <w:tcW w:w="845" w:type="pct"/>
            <w:noWrap/>
            <w:hideMark/>
          </w:tcPr>
          <w:p w14:paraId="78CE0012" w14:textId="77777777" w:rsidR="005B1647" w:rsidRPr="00D36DCF"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D36DCF">
              <w:t>1</w:t>
            </w:r>
          </w:p>
        </w:tc>
        <w:tc>
          <w:tcPr>
            <w:tcW w:w="670" w:type="pct"/>
            <w:noWrap/>
            <w:hideMark/>
          </w:tcPr>
          <w:p w14:paraId="11E5A70E" w14:textId="77777777" w:rsidR="005B1647" w:rsidRPr="00D36DCF"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D36DCF">
              <w:t>1</w:t>
            </w:r>
          </w:p>
        </w:tc>
        <w:tc>
          <w:tcPr>
            <w:tcW w:w="714" w:type="pct"/>
            <w:noWrap/>
            <w:hideMark/>
          </w:tcPr>
          <w:p w14:paraId="324688F2" w14:textId="77777777" w:rsidR="005B1647" w:rsidRPr="00D36DCF"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D36DCF">
              <w:t>100,0%</w:t>
            </w:r>
          </w:p>
        </w:tc>
      </w:tr>
      <w:tr w:rsidR="00155607" w14:paraId="13638277"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2771" w:type="pct"/>
            <w:noWrap/>
            <w:hideMark/>
          </w:tcPr>
          <w:p w14:paraId="49ADB392" w14:textId="77777777" w:rsidR="005B1647" w:rsidRPr="00D36DCF" w:rsidRDefault="005B1647" w:rsidP="005B1647">
            <w:pPr>
              <w:pStyle w:val="Tabell"/>
              <w:keepNext/>
            </w:pPr>
            <w:r w:rsidRPr="00D36DCF">
              <w:t>Svenska Spel AB</w:t>
            </w:r>
          </w:p>
        </w:tc>
        <w:tc>
          <w:tcPr>
            <w:tcW w:w="845" w:type="pct"/>
            <w:noWrap/>
            <w:hideMark/>
          </w:tcPr>
          <w:p w14:paraId="27CEC075" w14:textId="77777777" w:rsidR="005B1647" w:rsidRPr="00D36DCF"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D36DCF">
              <w:t>0</w:t>
            </w:r>
          </w:p>
        </w:tc>
        <w:tc>
          <w:tcPr>
            <w:tcW w:w="670" w:type="pct"/>
            <w:noWrap/>
            <w:hideMark/>
          </w:tcPr>
          <w:p w14:paraId="41BA08DE" w14:textId="77777777" w:rsidR="005B1647" w:rsidRPr="00D36DCF"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D36DCF">
              <w:t>0</w:t>
            </w:r>
          </w:p>
        </w:tc>
        <w:tc>
          <w:tcPr>
            <w:tcW w:w="714" w:type="pct"/>
            <w:noWrap/>
            <w:hideMark/>
          </w:tcPr>
          <w:p w14:paraId="18F3079D" w14:textId="77777777" w:rsidR="005B1647" w:rsidRPr="00D36DCF"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D36DCF">
              <w:t>100,0%</w:t>
            </w:r>
          </w:p>
        </w:tc>
      </w:tr>
      <w:tr w:rsidR="00155607" w14:paraId="6B90C8A0"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2771" w:type="pct"/>
            <w:noWrap/>
            <w:hideMark/>
          </w:tcPr>
          <w:p w14:paraId="0E4E4A61" w14:textId="77777777" w:rsidR="005B1647" w:rsidRPr="00D36DCF" w:rsidRDefault="005B1647" w:rsidP="005B1647">
            <w:pPr>
              <w:pStyle w:val="Tabell"/>
              <w:keepNext/>
              <w:rPr>
                <w:i/>
                <w:iCs/>
              </w:rPr>
            </w:pPr>
            <w:r w:rsidRPr="00D36DCF">
              <w:rPr>
                <w:i/>
                <w:iCs/>
              </w:rPr>
              <w:t>Affärsverk</w:t>
            </w:r>
          </w:p>
        </w:tc>
        <w:tc>
          <w:tcPr>
            <w:tcW w:w="845" w:type="pct"/>
            <w:noWrap/>
            <w:hideMark/>
          </w:tcPr>
          <w:p w14:paraId="6C8831E5" w14:textId="77777777" w:rsidR="005B1647" w:rsidRPr="00D36DCF" w:rsidRDefault="005B1647" w:rsidP="005B1647">
            <w:pPr>
              <w:pStyle w:val="Tabell"/>
              <w:keepNext/>
              <w:cnfStyle w:val="000000000000" w:firstRow="0" w:lastRow="0" w:firstColumn="0" w:lastColumn="0" w:oddVBand="0" w:evenVBand="0" w:oddHBand="0" w:evenHBand="0" w:firstRowFirstColumn="0" w:firstRowLastColumn="0" w:lastRowFirstColumn="0" w:lastRowLastColumn="0"/>
              <w:rPr>
                <w:i/>
                <w:iCs/>
              </w:rPr>
            </w:pPr>
          </w:p>
        </w:tc>
        <w:tc>
          <w:tcPr>
            <w:tcW w:w="670" w:type="pct"/>
            <w:noWrap/>
            <w:hideMark/>
          </w:tcPr>
          <w:p w14:paraId="3FEF030C" w14:textId="77777777" w:rsidR="005B1647" w:rsidRPr="00D36DCF" w:rsidRDefault="005B1647" w:rsidP="005B1647">
            <w:pPr>
              <w:pStyle w:val="Tabell"/>
              <w:keepNext/>
              <w:cnfStyle w:val="000000000000" w:firstRow="0" w:lastRow="0" w:firstColumn="0" w:lastColumn="0" w:oddVBand="0" w:evenVBand="0" w:oddHBand="0" w:evenHBand="0" w:firstRowFirstColumn="0" w:firstRowLastColumn="0" w:lastRowFirstColumn="0" w:lastRowLastColumn="0"/>
              <w:rPr>
                <w:i/>
                <w:iCs/>
              </w:rPr>
            </w:pPr>
          </w:p>
        </w:tc>
        <w:tc>
          <w:tcPr>
            <w:tcW w:w="714" w:type="pct"/>
            <w:noWrap/>
            <w:hideMark/>
          </w:tcPr>
          <w:p w14:paraId="4F54A9B7" w14:textId="77777777" w:rsidR="005B1647" w:rsidRPr="00D36DCF" w:rsidRDefault="005B1647" w:rsidP="005B1647">
            <w:pPr>
              <w:pStyle w:val="Tabell"/>
              <w:keepNext/>
              <w:cnfStyle w:val="000000000000" w:firstRow="0" w:lastRow="0" w:firstColumn="0" w:lastColumn="0" w:oddVBand="0" w:evenVBand="0" w:oddHBand="0" w:evenHBand="0" w:firstRowFirstColumn="0" w:firstRowLastColumn="0" w:lastRowFirstColumn="0" w:lastRowLastColumn="0"/>
              <w:rPr>
                <w:i/>
                <w:iCs/>
              </w:rPr>
            </w:pPr>
          </w:p>
        </w:tc>
      </w:tr>
      <w:tr w:rsidR="00155607" w14:paraId="2C6D8136"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2771" w:type="pct"/>
            <w:hideMark/>
          </w:tcPr>
          <w:p w14:paraId="57953558" w14:textId="77777777" w:rsidR="005B1647" w:rsidRPr="00D36DCF" w:rsidRDefault="005B1647" w:rsidP="005B1647">
            <w:pPr>
              <w:pStyle w:val="Tabell"/>
              <w:keepNext/>
            </w:pPr>
            <w:r w:rsidRPr="00D36DCF">
              <w:t>Svenska kraftnät - Svenska Kraftnät Gasturbiner AB</w:t>
            </w:r>
          </w:p>
        </w:tc>
        <w:tc>
          <w:tcPr>
            <w:tcW w:w="845" w:type="pct"/>
            <w:noWrap/>
            <w:hideMark/>
          </w:tcPr>
          <w:p w14:paraId="122C50F4" w14:textId="77777777" w:rsidR="005B1647" w:rsidRPr="00D36DCF"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D36DCF">
              <w:t>247</w:t>
            </w:r>
          </w:p>
        </w:tc>
        <w:tc>
          <w:tcPr>
            <w:tcW w:w="670" w:type="pct"/>
            <w:noWrap/>
            <w:hideMark/>
          </w:tcPr>
          <w:p w14:paraId="492A6E44" w14:textId="77777777" w:rsidR="005B1647" w:rsidRPr="00D36DCF"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D36DCF">
              <w:t>190</w:t>
            </w:r>
          </w:p>
        </w:tc>
        <w:tc>
          <w:tcPr>
            <w:tcW w:w="714" w:type="pct"/>
            <w:noWrap/>
            <w:hideMark/>
          </w:tcPr>
          <w:p w14:paraId="7BD5076F" w14:textId="77777777" w:rsidR="005B1647" w:rsidRPr="00D36DCF"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D36DCF">
              <w:t>100,0%</w:t>
            </w:r>
          </w:p>
        </w:tc>
      </w:tr>
      <w:tr w:rsidR="00155607" w14:paraId="0002BB6E"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2771" w:type="pct"/>
            <w:noWrap/>
            <w:hideMark/>
          </w:tcPr>
          <w:p w14:paraId="117BA71B" w14:textId="77777777" w:rsidR="005B1647" w:rsidRPr="00D36DCF" w:rsidRDefault="005B1647" w:rsidP="005B1647">
            <w:pPr>
              <w:pStyle w:val="Tabell"/>
              <w:keepNext/>
            </w:pPr>
            <w:r w:rsidRPr="00D36DCF">
              <w:t>Luftfartsverket - LFV Holding AB</w:t>
            </w:r>
          </w:p>
        </w:tc>
        <w:tc>
          <w:tcPr>
            <w:tcW w:w="845" w:type="pct"/>
            <w:noWrap/>
            <w:hideMark/>
          </w:tcPr>
          <w:p w14:paraId="4FC668B6" w14:textId="77777777" w:rsidR="005B1647" w:rsidRPr="00D36DCF"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D36DCF">
              <w:t>152</w:t>
            </w:r>
          </w:p>
        </w:tc>
        <w:tc>
          <w:tcPr>
            <w:tcW w:w="670" w:type="pct"/>
            <w:noWrap/>
            <w:hideMark/>
          </w:tcPr>
          <w:p w14:paraId="09ABE6E9" w14:textId="77777777" w:rsidR="005B1647" w:rsidRPr="00D36DCF"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D36DCF">
              <w:t>130</w:t>
            </w:r>
          </w:p>
        </w:tc>
        <w:tc>
          <w:tcPr>
            <w:tcW w:w="714" w:type="pct"/>
            <w:noWrap/>
            <w:hideMark/>
          </w:tcPr>
          <w:p w14:paraId="22C6357D" w14:textId="77777777" w:rsidR="005B1647" w:rsidRPr="00D36DCF"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D36DCF">
              <w:t>100,0%</w:t>
            </w:r>
          </w:p>
        </w:tc>
      </w:tr>
      <w:tr w:rsidR="00155607" w14:paraId="03DD1107"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2771" w:type="pct"/>
            <w:tcBorders>
              <w:bottom w:val="single" w:sz="4" w:space="0" w:color="auto"/>
            </w:tcBorders>
            <w:noWrap/>
            <w:hideMark/>
          </w:tcPr>
          <w:p w14:paraId="5082C88C" w14:textId="77777777" w:rsidR="005B1647" w:rsidRPr="00D36DCF" w:rsidRDefault="005B1647" w:rsidP="005B1647">
            <w:pPr>
              <w:pStyle w:val="Tabell"/>
              <w:keepNext/>
            </w:pPr>
            <w:r w:rsidRPr="00D36DCF">
              <w:t>Sjöfartsverket - Sjöfartsverket Holding AB</w:t>
            </w:r>
          </w:p>
        </w:tc>
        <w:tc>
          <w:tcPr>
            <w:tcW w:w="845" w:type="pct"/>
            <w:tcBorders>
              <w:bottom w:val="single" w:sz="4" w:space="0" w:color="auto"/>
            </w:tcBorders>
            <w:noWrap/>
            <w:hideMark/>
          </w:tcPr>
          <w:p w14:paraId="4454798D" w14:textId="77777777" w:rsidR="005B1647" w:rsidRPr="00D36DCF"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D36DCF">
              <w:t>9</w:t>
            </w:r>
          </w:p>
        </w:tc>
        <w:tc>
          <w:tcPr>
            <w:tcW w:w="670" w:type="pct"/>
            <w:tcBorders>
              <w:bottom w:val="single" w:sz="4" w:space="0" w:color="auto"/>
            </w:tcBorders>
            <w:noWrap/>
            <w:hideMark/>
          </w:tcPr>
          <w:p w14:paraId="77C7F621" w14:textId="77777777" w:rsidR="005B1647" w:rsidRPr="00D36DCF"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D36DCF">
              <w:t>21</w:t>
            </w:r>
          </w:p>
        </w:tc>
        <w:tc>
          <w:tcPr>
            <w:tcW w:w="714" w:type="pct"/>
            <w:tcBorders>
              <w:bottom w:val="single" w:sz="4" w:space="0" w:color="auto"/>
            </w:tcBorders>
            <w:noWrap/>
            <w:hideMark/>
          </w:tcPr>
          <w:p w14:paraId="4D3A3D02" w14:textId="77777777" w:rsidR="005B1647" w:rsidRPr="00D36DCF"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D36DCF">
              <w:t>100,0%</w:t>
            </w:r>
          </w:p>
        </w:tc>
      </w:tr>
      <w:tr w:rsidR="00155607" w14:paraId="52E2F782"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2771" w:type="pct"/>
            <w:tcBorders>
              <w:top w:val="single" w:sz="4" w:space="0" w:color="auto"/>
              <w:bottom w:val="single" w:sz="4" w:space="0" w:color="auto"/>
            </w:tcBorders>
            <w:shd w:val="clear" w:color="auto" w:fill="auto"/>
            <w:noWrap/>
            <w:hideMark/>
          </w:tcPr>
          <w:p w14:paraId="0B5FB445" w14:textId="77777777" w:rsidR="005B1647" w:rsidRPr="00D36DCF" w:rsidRDefault="005B1647" w:rsidP="005B1647">
            <w:pPr>
              <w:pStyle w:val="Tabell"/>
              <w:keepNext/>
            </w:pPr>
            <w:r w:rsidRPr="00D36DCF">
              <w:t>Övriga andelar</w:t>
            </w:r>
          </w:p>
        </w:tc>
        <w:tc>
          <w:tcPr>
            <w:tcW w:w="845" w:type="pct"/>
            <w:tcBorders>
              <w:top w:val="single" w:sz="4" w:space="0" w:color="auto"/>
              <w:bottom w:val="single" w:sz="4" w:space="0" w:color="auto"/>
            </w:tcBorders>
            <w:shd w:val="clear" w:color="auto" w:fill="auto"/>
            <w:noWrap/>
            <w:hideMark/>
          </w:tcPr>
          <w:p w14:paraId="71936BEB" w14:textId="0D54E997" w:rsidR="005B1647" w:rsidRPr="00D36DCF"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D36DCF">
              <w:t>48</w:t>
            </w:r>
            <w:r>
              <w:t>9</w:t>
            </w:r>
          </w:p>
        </w:tc>
        <w:tc>
          <w:tcPr>
            <w:tcW w:w="670" w:type="pct"/>
            <w:tcBorders>
              <w:top w:val="single" w:sz="4" w:space="0" w:color="auto"/>
              <w:bottom w:val="single" w:sz="4" w:space="0" w:color="auto"/>
            </w:tcBorders>
            <w:shd w:val="clear" w:color="auto" w:fill="auto"/>
            <w:noWrap/>
            <w:hideMark/>
          </w:tcPr>
          <w:p w14:paraId="3FA00C32" w14:textId="77777777" w:rsidR="005B1647" w:rsidRPr="00D36DCF"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D36DCF">
              <w:t>423</w:t>
            </w:r>
          </w:p>
        </w:tc>
        <w:tc>
          <w:tcPr>
            <w:tcW w:w="714" w:type="pct"/>
            <w:tcBorders>
              <w:top w:val="single" w:sz="4" w:space="0" w:color="auto"/>
              <w:bottom w:val="single" w:sz="4" w:space="0" w:color="auto"/>
            </w:tcBorders>
            <w:shd w:val="clear" w:color="auto" w:fill="auto"/>
            <w:noWrap/>
            <w:hideMark/>
          </w:tcPr>
          <w:p w14:paraId="7A00B918" w14:textId="77777777" w:rsidR="005B1647" w:rsidRPr="00D36DCF"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D36DCF">
              <w:t xml:space="preserve"> - </w:t>
            </w:r>
          </w:p>
        </w:tc>
      </w:tr>
      <w:tr w:rsidR="00155607" w14:paraId="683E2637" w14:textId="77777777" w:rsidTr="00155607">
        <w:trPr>
          <w:cnfStyle w:val="010000000000" w:firstRow="0" w:lastRow="1" w:firstColumn="0" w:lastColumn="0" w:oddVBand="0" w:evenVBand="0" w:oddHBand="0" w:evenHBand="0" w:firstRowFirstColumn="0" w:firstRowLastColumn="0" w:lastRowFirstColumn="0" w:lastRowLastColumn="0"/>
          <w:trHeight w:val="255"/>
        </w:trPr>
        <w:tc>
          <w:tcPr>
            <w:cnfStyle w:val="001000000000" w:firstRow="0" w:lastRow="0" w:firstColumn="1" w:lastColumn="0" w:oddVBand="0" w:evenVBand="0" w:oddHBand="0" w:evenHBand="0" w:firstRowFirstColumn="0" w:firstRowLastColumn="0" w:lastRowFirstColumn="0" w:lastRowLastColumn="0"/>
            <w:tcW w:w="2771" w:type="pct"/>
            <w:tcBorders>
              <w:top w:val="single" w:sz="4" w:space="0" w:color="auto"/>
            </w:tcBorders>
            <w:noWrap/>
            <w:hideMark/>
          </w:tcPr>
          <w:p w14:paraId="41B9BF60" w14:textId="77777777" w:rsidR="005B1647" w:rsidRPr="00D36DCF" w:rsidRDefault="005B1647" w:rsidP="005B1647">
            <w:pPr>
              <w:pStyle w:val="Tabell"/>
              <w:keepNext/>
              <w:rPr>
                <w:bCs/>
              </w:rPr>
            </w:pPr>
            <w:r w:rsidRPr="00D36DCF">
              <w:rPr>
                <w:bCs/>
              </w:rPr>
              <w:t xml:space="preserve">Summa </w:t>
            </w:r>
          </w:p>
        </w:tc>
        <w:tc>
          <w:tcPr>
            <w:tcW w:w="845" w:type="pct"/>
            <w:tcBorders>
              <w:top w:val="single" w:sz="4" w:space="0" w:color="auto"/>
            </w:tcBorders>
            <w:noWrap/>
            <w:hideMark/>
          </w:tcPr>
          <w:p w14:paraId="0DEF9527" w14:textId="77777777" w:rsidR="005B1647" w:rsidRPr="00D36DCF" w:rsidRDefault="005B1647" w:rsidP="005B1647">
            <w:pPr>
              <w:pStyle w:val="Tabell"/>
              <w:keepNext/>
              <w:cnfStyle w:val="010000000000" w:firstRow="0" w:lastRow="1" w:firstColumn="0" w:lastColumn="0" w:oddVBand="0" w:evenVBand="0" w:oddHBand="0" w:evenHBand="0" w:firstRowFirstColumn="0" w:firstRowLastColumn="0" w:lastRowFirstColumn="0" w:lastRowLastColumn="0"/>
              <w:rPr>
                <w:bCs/>
              </w:rPr>
            </w:pPr>
            <w:r w:rsidRPr="00D36DCF">
              <w:rPr>
                <w:bCs/>
              </w:rPr>
              <w:t>319 930</w:t>
            </w:r>
          </w:p>
        </w:tc>
        <w:tc>
          <w:tcPr>
            <w:tcW w:w="670" w:type="pct"/>
            <w:tcBorders>
              <w:top w:val="single" w:sz="4" w:space="0" w:color="auto"/>
            </w:tcBorders>
            <w:noWrap/>
            <w:hideMark/>
          </w:tcPr>
          <w:p w14:paraId="3B39B363" w14:textId="77777777" w:rsidR="005B1647" w:rsidRPr="00D36DCF" w:rsidRDefault="005B1647" w:rsidP="005B1647">
            <w:pPr>
              <w:pStyle w:val="Tabell"/>
              <w:keepNext/>
              <w:cnfStyle w:val="010000000000" w:firstRow="0" w:lastRow="1" w:firstColumn="0" w:lastColumn="0" w:oddVBand="0" w:evenVBand="0" w:oddHBand="0" w:evenHBand="0" w:firstRowFirstColumn="0" w:firstRowLastColumn="0" w:lastRowFirstColumn="0" w:lastRowLastColumn="0"/>
              <w:rPr>
                <w:bCs/>
              </w:rPr>
            </w:pPr>
            <w:r w:rsidRPr="00D36DCF">
              <w:rPr>
                <w:bCs/>
              </w:rPr>
              <w:t>297 229</w:t>
            </w:r>
          </w:p>
        </w:tc>
        <w:tc>
          <w:tcPr>
            <w:tcW w:w="714" w:type="pct"/>
            <w:tcBorders>
              <w:top w:val="single" w:sz="4" w:space="0" w:color="auto"/>
            </w:tcBorders>
            <w:noWrap/>
            <w:hideMark/>
          </w:tcPr>
          <w:p w14:paraId="2FA3BBFA" w14:textId="77777777" w:rsidR="005B1647" w:rsidRPr="00D36DCF" w:rsidRDefault="005B1647" w:rsidP="005B1647">
            <w:pPr>
              <w:pStyle w:val="Tabell"/>
              <w:keepNext/>
              <w:cnfStyle w:val="010000000000" w:firstRow="0" w:lastRow="1" w:firstColumn="0" w:lastColumn="0" w:oddVBand="0" w:evenVBand="0" w:oddHBand="0" w:evenHBand="0" w:firstRowFirstColumn="0" w:firstRowLastColumn="0" w:lastRowFirstColumn="0" w:lastRowLastColumn="0"/>
              <w:rPr>
                <w:bCs/>
              </w:rPr>
            </w:pPr>
            <w:r w:rsidRPr="00D36DCF">
              <w:rPr>
                <w:bCs/>
              </w:rPr>
              <w:t> </w:t>
            </w:r>
          </w:p>
        </w:tc>
      </w:tr>
    </w:tbl>
    <w:p w14:paraId="06D54DC6" w14:textId="7F45CACA" w:rsidR="005B1647" w:rsidRDefault="005B1647" w:rsidP="005B1647">
      <w:pPr>
        <w:pStyle w:val="Brdtext"/>
      </w:pPr>
    </w:p>
    <w:p w14:paraId="6140A8E3" w14:textId="18D91CC0" w:rsidR="005B1647" w:rsidRDefault="005B1647" w:rsidP="005B1647">
      <w:pPr>
        <w:pStyle w:val="Brdtext"/>
      </w:pPr>
      <w:r>
        <w:lastRenderedPageBreak/>
        <w:t>Andelsvärdet ovan är baserat på det justerade egna kapitalet hos företagen enligt bokslut per den 31 december, utom i några fall då senaste delårsbokslutet använts.</w:t>
      </w:r>
    </w:p>
    <w:p w14:paraId="089BFCC9" w14:textId="27758225" w:rsidR="005B1647" w:rsidRDefault="005B1647">
      <w:pPr>
        <w:pStyle w:val="Brdtext"/>
      </w:pPr>
      <w:r>
        <w:t xml:space="preserve">Andelar i företag med bestämmande statligt inflytande ökade med 22,7 miljarder kronor. </w:t>
      </w:r>
    </w:p>
    <w:p w14:paraId="633D6935" w14:textId="11C44D96" w:rsidR="005B1647" w:rsidRDefault="005B1647" w:rsidP="005B1647">
      <w:pPr>
        <w:pStyle w:val="Brdtext"/>
      </w:pPr>
      <w:r>
        <w:t>Vattenfalls andelsvärde ökade med 5,5 miljarder kronor, vilket främst förklaras av årets vinst på 13,2 miljarder kronor och poster redovisade direkt mot eget kapital på - 5,6 miljarder kronor. Främst består posterna av negativa effekter av kassaflödessäkringar på 1,4 miljarder kronor, positivt netto av omräkningsdifferenser och valutasäkringar på 1,1 miljarder kronor och negativa omvärderingar relaterade till pensionsskulden på 4,4 miljarder kronor. Utdelningen till staten uppgick till 2,0 miljarder kronor.</w:t>
      </w:r>
    </w:p>
    <w:p w14:paraId="45FA0D51" w14:textId="3577D386" w:rsidR="005B1647" w:rsidRDefault="005B1647" w:rsidP="005B1647">
      <w:pPr>
        <w:pStyle w:val="Brdtext"/>
      </w:pPr>
      <w:r>
        <w:t>Andelsvärdet för Akademiska hus ökade med 3,9 miljarder kronor, vilket beror på årets resultat på 5,6 miljarder kronor och en minskning genom utdelning av 1,7 miljarder kronor.</w:t>
      </w:r>
    </w:p>
    <w:p w14:paraId="24DDA7F5" w14:textId="53BC0E34" w:rsidR="005B1647" w:rsidRDefault="005B1647" w:rsidP="005B1647">
      <w:pPr>
        <w:pStyle w:val="Brdtext"/>
      </w:pPr>
      <w:r>
        <w:t>LKAB:s andelsvärde ökade med 7,0 miljarder kronor, vilket främst avser nettot av årets vinst på 10,2 miljarder kronor och årets utdelning på 3,2 miljarder kronor.</w:t>
      </w:r>
    </w:p>
    <w:p w14:paraId="66811913" w14:textId="30D6D6D2" w:rsidR="005B1647" w:rsidRDefault="005B1647" w:rsidP="005B1647">
      <w:pPr>
        <w:pStyle w:val="Brdtext"/>
      </w:pPr>
      <w:r>
        <w:t>Andelsvärdet för Sveaskog AB ökade med 0,5 miljarder kronor. Förändringen förklaras av årets resultat på 1,6 miljarder kronor samt utdelning till staten på 1,1 miljarder kronor.</w:t>
      </w:r>
    </w:p>
    <w:p w14:paraId="3381A1F7" w14:textId="68C84236" w:rsidR="005B1647" w:rsidRDefault="005B1647" w:rsidP="005B1647">
      <w:pPr>
        <w:pStyle w:val="Brdtext"/>
      </w:pPr>
      <w:r>
        <w:t>AB Svensk Exportkredit ökade med 0,8 miljarder kronor, vilket i huvudsak förklaras av årets resultat på 1,0 miljarder kronor och betald utdelning till staten på 0,2 miljarder kronor.</w:t>
      </w:r>
    </w:p>
    <w:p w14:paraId="3AD14975" w14:textId="643A1138" w:rsidR="005B1647" w:rsidRDefault="005B1647" w:rsidP="005B1647">
      <w:pPr>
        <w:pStyle w:val="Brdtext"/>
      </w:pPr>
      <w:r>
        <w:t>SBAB Bank AB ökade i värde med 2,3 miljarder kronor, främst som en följd av årets resultat på 1,8 miljarder kronor minskat med utdelning till staten av 0,7 miljarder kronor samt en direkt ökning av eget kapital med 1,2 miljarder kronor som framför allt avser kassaflödessäkringar.</w:t>
      </w:r>
    </w:p>
    <w:p w14:paraId="09FBF270" w14:textId="0FFD301D" w:rsidR="005B1647" w:rsidRDefault="005B1647" w:rsidP="005B1647">
      <w:pPr>
        <w:pStyle w:val="Brdtext"/>
      </w:pPr>
      <w:r>
        <w:t>Specialfastigheter i Sverige AB redovisade en ökning med 1,2 miljarder kronor, som består av årets resultat på 1,7 miljarder kronor minskat med 0,5 miljarder kronor i betald utdelning</w:t>
      </w:r>
    </w:p>
    <w:p w14:paraId="21905981" w14:textId="32EE5F41" w:rsidR="005B1647" w:rsidRDefault="005B1647" w:rsidP="005B1647">
      <w:pPr>
        <w:pStyle w:val="Brdtext"/>
      </w:pPr>
      <w:r>
        <w:t>Swedfund International AB ökade med 0,6 miljarder kronor genom ett kapitaltillskott på 0,6 miljarder kronor.</w:t>
      </w:r>
    </w:p>
    <w:p w14:paraId="39C660C9" w14:textId="77777777" w:rsidR="005B1647" w:rsidRDefault="005B1647" w:rsidP="005B1647">
      <w:pPr>
        <w:pStyle w:val="Brdtext"/>
      </w:pPr>
      <w:r>
        <w:t>Innehavet i SVEDAB ökade med 0,3 miljarder kronor, vilket främst förklaras av utdelning i form av återgivna betalningsutfästelser med 0,3 miljarder kronor och årets vinst på 0,7 miljarder kronor.</w:t>
      </w:r>
    </w:p>
    <w:p w14:paraId="0A7BDE55" w14:textId="7F0EAD0A" w:rsidR="005B1647" w:rsidRDefault="005B1647" w:rsidP="005B1647">
      <w:pPr>
        <w:pStyle w:val="Brdtext"/>
      </w:pPr>
      <w:r>
        <w:t>Andelen i PostNord AB minskade med 0,9 miljarder kronor. Detta förklaras främst av andelen av årets förlust, som uppgick till 0,1 miljarder kronor och negativ påverkan med 0,8 miljarder kronor avseende omräknad pensionsskuld.</w:t>
      </w:r>
    </w:p>
    <w:p w14:paraId="43E655DC" w14:textId="4EFE1505" w:rsidR="005B1647" w:rsidRDefault="005B1647" w:rsidP="005B1647">
      <w:pPr>
        <w:pStyle w:val="Brdtext"/>
      </w:pPr>
      <w:r>
        <w:t>Svenska Spel AB är redovisat till värdet av aktiekapital och reservfond (värdet uppgår till 260 000 kronor som i tabellen avrundats till noll miljoner kronor). Resultatet uppgick till 2,7 miljarder kronor och 4,5 miljarder kronor utdelades till staten. Utdelningen är redovisad som skatteintäkt. Företagets egna kapital uppgick till 2,8 miljarder kronor vid årsskiftet.</w:t>
      </w:r>
    </w:p>
    <w:p w14:paraId="789AE3FE" w14:textId="10B997C5" w:rsidR="005B1647" w:rsidRDefault="005B1647" w:rsidP="005B1647">
      <w:pPr>
        <w:pStyle w:val="Rubrik4utannumrering"/>
      </w:pPr>
      <w:r w:rsidRPr="00C21B94">
        <w:lastRenderedPageBreak/>
        <w:t>Andelar i företag med väsentligt statligt inflytande</w:t>
      </w:r>
    </w:p>
    <w:p w14:paraId="3642D477" w14:textId="685842E4" w:rsidR="005B1647" w:rsidRDefault="005B1647" w:rsidP="005B1647">
      <w:pPr>
        <w:pStyle w:val="TabellUnderrubrik"/>
      </w:pPr>
      <w:r w:rsidRPr="00C21B94">
        <w:t>Miljoner kronor</w:t>
      </w:r>
    </w:p>
    <w:tbl>
      <w:tblPr>
        <w:tblStyle w:val="RKBPTabell"/>
        <w:tblW w:w="5000" w:type="pct"/>
        <w:tblLook w:val="04E0" w:firstRow="1" w:lastRow="1" w:firstColumn="1" w:lastColumn="0" w:noHBand="0" w:noVBand="1"/>
      </w:tblPr>
      <w:tblGrid>
        <w:gridCol w:w="4084"/>
        <w:gridCol w:w="1246"/>
        <w:gridCol w:w="988"/>
        <w:gridCol w:w="1052"/>
      </w:tblGrid>
      <w:tr w:rsidR="00155607" w14:paraId="334CF39B" w14:textId="77777777" w:rsidTr="00155607">
        <w:trPr>
          <w:cnfStyle w:val="100000000000" w:firstRow="1" w:lastRow="0" w:firstColumn="0" w:lastColumn="0" w:oddVBand="0" w:evenVBand="0" w:oddHBand="0" w:evenHBand="0" w:firstRowFirstColumn="0" w:firstRowLastColumn="0" w:lastRowFirstColumn="0" w:lastRowLastColumn="0"/>
          <w:trHeight w:val="185"/>
          <w:tblHeader w:val="0"/>
        </w:trPr>
        <w:tc>
          <w:tcPr>
            <w:cnfStyle w:val="001000000000" w:firstRow="0" w:lastRow="0" w:firstColumn="1" w:lastColumn="0" w:oddVBand="0" w:evenVBand="0" w:oddHBand="0" w:evenHBand="0" w:firstRowFirstColumn="0" w:firstRowLastColumn="0" w:lastRowFirstColumn="0" w:lastRowLastColumn="0"/>
            <w:tcW w:w="2771"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24BCC714" w14:textId="20C7F31A" w:rsidR="005B1647" w:rsidRPr="00C21B94" w:rsidRDefault="005B1647" w:rsidP="005B1647">
            <w:pPr>
              <w:pStyle w:val="TabellHuvud"/>
            </w:pPr>
          </w:p>
        </w:tc>
        <w:tc>
          <w:tcPr>
            <w:tcW w:w="845"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792E1E42" w14:textId="77777777" w:rsidR="005B1647" w:rsidRPr="00C21B94"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C21B94">
              <w:t>2019</w:t>
            </w:r>
          </w:p>
        </w:tc>
        <w:tc>
          <w:tcPr>
            <w:tcW w:w="670"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794BBB91" w14:textId="77777777" w:rsidR="005B1647" w:rsidRPr="00C21B94"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C21B94">
              <w:t>2018</w:t>
            </w:r>
          </w:p>
        </w:tc>
        <w:tc>
          <w:tcPr>
            <w:tcW w:w="714"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hideMark/>
          </w:tcPr>
          <w:p w14:paraId="69679199" w14:textId="77777777" w:rsidR="005B1647" w:rsidRPr="00C21B94"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C21B94">
              <w:t>Statens ägarandel</w:t>
            </w:r>
          </w:p>
        </w:tc>
      </w:tr>
      <w:tr w:rsidR="00155607" w14:paraId="2A2A632B"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2771" w:type="pct"/>
            <w:tcBorders>
              <w:top w:val="single" w:sz="12" w:space="0" w:color="auto"/>
            </w:tcBorders>
            <w:noWrap/>
            <w:hideMark/>
          </w:tcPr>
          <w:p w14:paraId="3367E6D5" w14:textId="77777777" w:rsidR="005B1647" w:rsidRPr="00C21B94" w:rsidRDefault="005B1647" w:rsidP="005B1647">
            <w:pPr>
              <w:pStyle w:val="Tabell"/>
            </w:pPr>
            <w:r w:rsidRPr="00C21B94">
              <w:t>Telia Company AB</w:t>
            </w:r>
          </w:p>
        </w:tc>
        <w:tc>
          <w:tcPr>
            <w:tcW w:w="845" w:type="pct"/>
            <w:tcBorders>
              <w:top w:val="single" w:sz="12" w:space="0" w:color="auto"/>
            </w:tcBorders>
            <w:noWrap/>
            <w:hideMark/>
          </w:tcPr>
          <w:p w14:paraId="340F3D31" w14:textId="77777777" w:rsidR="005B1647" w:rsidRPr="00C21B9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21B94">
              <w:t>35 727</w:t>
            </w:r>
          </w:p>
        </w:tc>
        <w:tc>
          <w:tcPr>
            <w:tcW w:w="670" w:type="pct"/>
            <w:tcBorders>
              <w:top w:val="single" w:sz="12" w:space="0" w:color="auto"/>
            </w:tcBorders>
            <w:noWrap/>
            <w:hideMark/>
          </w:tcPr>
          <w:p w14:paraId="47AB430A" w14:textId="77777777" w:rsidR="005B1647" w:rsidRPr="00C21B9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21B94">
              <w:t>37 127</w:t>
            </w:r>
          </w:p>
        </w:tc>
        <w:tc>
          <w:tcPr>
            <w:tcW w:w="714" w:type="pct"/>
            <w:tcBorders>
              <w:top w:val="single" w:sz="12" w:space="0" w:color="auto"/>
            </w:tcBorders>
            <w:noWrap/>
            <w:hideMark/>
          </w:tcPr>
          <w:p w14:paraId="10379FFE" w14:textId="77777777" w:rsidR="005B1647" w:rsidRPr="00C21B9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21B94">
              <w:t>39,2%</w:t>
            </w:r>
          </w:p>
        </w:tc>
      </w:tr>
      <w:tr w:rsidR="00155607" w14:paraId="372B24A4"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2771" w:type="pct"/>
            <w:noWrap/>
            <w:hideMark/>
          </w:tcPr>
          <w:p w14:paraId="719B70EE" w14:textId="77777777" w:rsidR="005B1647" w:rsidRPr="00C21B94" w:rsidRDefault="005B1647" w:rsidP="005B1647">
            <w:pPr>
              <w:pStyle w:val="Tabell"/>
            </w:pPr>
            <w:r w:rsidRPr="00C21B94">
              <w:t>Nordiska Investeringsbanken (NIB)</w:t>
            </w:r>
          </w:p>
        </w:tc>
        <w:tc>
          <w:tcPr>
            <w:tcW w:w="845" w:type="pct"/>
            <w:noWrap/>
            <w:hideMark/>
          </w:tcPr>
          <w:p w14:paraId="7348495A" w14:textId="77777777" w:rsidR="005B1647" w:rsidRPr="00C21B9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21B94">
              <w:t>13 258</w:t>
            </w:r>
          </w:p>
        </w:tc>
        <w:tc>
          <w:tcPr>
            <w:tcW w:w="670" w:type="pct"/>
            <w:noWrap/>
            <w:hideMark/>
          </w:tcPr>
          <w:p w14:paraId="3732FB4E" w14:textId="77777777" w:rsidR="005B1647" w:rsidRPr="00C21B9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21B94">
              <w:t>12 525</w:t>
            </w:r>
          </w:p>
        </w:tc>
        <w:tc>
          <w:tcPr>
            <w:tcW w:w="714" w:type="pct"/>
            <w:noWrap/>
            <w:hideMark/>
          </w:tcPr>
          <w:p w14:paraId="39DFB1AF" w14:textId="77777777" w:rsidR="005B1647" w:rsidRPr="00C21B9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21B94">
              <w:t>34,6%</w:t>
            </w:r>
          </w:p>
        </w:tc>
      </w:tr>
      <w:tr w:rsidR="00155607" w14:paraId="0D296E04"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2771" w:type="pct"/>
            <w:noWrap/>
            <w:hideMark/>
          </w:tcPr>
          <w:p w14:paraId="6844CD23" w14:textId="77777777" w:rsidR="005B1647" w:rsidRPr="00C21B94" w:rsidRDefault="005B1647" w:rsidP="005B1647">
            <w:pPr>
              <w:pStyle w:val="Tabell"/>
            </w:pPr>
            <w:r w:rsidRPr="00C21B94">
              <w:t>SOS Alarm Sverige AB (SOSAB)</w:t>
            </w:r>
          </w:p>
        </w:tc>
        <w:tc>
          <w:tcPr>
            <w:tcW w:w="845" w:type="pct"/>
            <w:noWrap/>
            <w:hideMark/>
          </w:tcPr>
          <w:p w14:paraId="327EAD34" w14:textId="77777777" w:rsidR="005B1647" w:rsidRPr="00C21B9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21B94">
              <w:t>165</w:t>
            </w:r>
          </w:p>
        </w:tc>
        <w:tc>
          <w:tcPr>
            <w:tcW w:w="670" w:type="pct"/>
            <w:noWrap/>
            <w:hideMark/>
          </w:tcPr>
          <w:p w14:paraId="40C77689" w14:textId="77777777" w:rsidR="005B1647" w:rsidRPr="00C21B9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21B94">
              <w:t>168</w:t>
            </w:r>
          </w:p>
        </w:tc>
        <w:tc>
          <w:tcPr>
            <w:tcW w:w="714" w:type="pct"/>
            <w:noWrap/>
            <w:hideMark/>
          </w:tcPr>
          <w:p w14:paraId="3F1B4D05" w14:textId="77777777" w:rsidR="005B1647" w:rsidRPr="00C21B9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21B94">
              <w:t>50,0%</w:t>
            </w:r>
          </w:p>
        </w:tc>
      </w:tr>
      <w:tr w:rsidR="00155607" w14:paraId="096E390B"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2771" w:type="pct"/>
            <w:noWrap/>
            <w:hideMark/>
          </w:tcPr>
          <w:p w14:paraId="1CCFB4CA" w14:textId="77777777" w:rsidR="005B1647" w:rsidRPr="00C21B94" w:rsidRDefault="005B1647" w:rsidP="005B1647">
            <w:pPr>
              <w:pStyle w:val="Tabell"/>
            </w:pPr>
            <w:r w:rsidRPr="00C21B94">
              <w:t>Sweden House</w:t>
            </w:r>
          </w:p>
        </w:tc>
        <w:tc>
          <w:tcPr>
            <w:tcW w:w="845" w:type="pct"/>
            <w:noWrap/>
            <w:hideMark/>
          </w:tcPr>
          <w:p w14:paraId="67576DF1" w14:textId="77777777" w:rsidR="005B1647" w:rsidRPr="00C21B9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21B94">
              <w:t>9</w:t>
            </w:r>
          </w:p>
        </w:tc>
        <w:tc>
          <w:tcPr>
            <w:tcW w:w="670" w:type="pct"/>
            <w:noWrap/>
            <w:hideMark/>
          </w:tcPr>
          <w:p w14:paraId="2021981C" w14:textId="77777777" w:rsidR="005B1647" w:rsidRPr="00C21B9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21B94">
              <w:t>7</w:t>
            </w:r>
          </w:p>
        </w:tc>
        <w:tc>
          <w:tcPr>
            <w:tcW w:w="714" w:type="pct"/>
            <w:noWrap/>
            <w:hideMark/>
          </w:tcPr>
          <w:p w14:paraId="43D530AE" w14:textId="77777777" w:rsidR="005B1647" w:rsidRPr="00C21B9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21B94">
              <w:t>36,0%</w:t>
            </w:r>
          </w:p>
        </w:tc>
      </w:tr>
      <w:tr w:rsidR="00155607" w14:paraId="648F0734"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2771" w:type="pct"/>
            <w:noWrap/>
            <w:hideMark/>
          </w:tcPr>
          <w:p w14:paraId="35C37270" w14:textId="77777777" w:rsidR="005B1647" w:rsidRPr="00C21B94" w:rsidRDefault="005B1647" w:rsidP="005B1647">
            <w:pPr>
              <w:pStyle w:val="Tabell"/>
            </w:pPr>
            <w:r w:rsidRPr="00C21B94">
              <w:t>VisitSweden AB</w:t>
            </w:r>
          </w:p>
        </w:tc>
        <w:tc>
          <w:tcPr>
            <w:tcW w:w="845" w:type="pct"/>
            <w:noWrap/>
            <w:hideMark/>
          </w:tcPr>
          <w:p w14:paraId="260A1359" w14:textId="77777777" w:rsidR="005B1647" w:rsidRPr="00C21B9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21B94">
              <w:t>7</w:t>
            </w:r>
          </w:p>
        </w:tc>
        <w:tc>
          <w:tcPr>
            <w:tcW w:w="670" w:type="pct"/>
            <w:noWrap/>
            <w:hideMark/>
          </w:tcPr>
          <w:p w14:paraId="6B94FCF2" w14:textId="77777777" w:rsidR="005B1647" w:rsidRPr="00C21B9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21B94">
              <w:t>9</w:t>
            </w:r>
          </w:p>
        </w:tc>
        <w:tc>
          <w:tcPr>
            <w:tcW w:w="714" w:type="pct"/>
            <w:noWrap/>
            <w:hideMark/>
          </w:tcPr>
          <w:p w14:paraId="4DB8B1EB" w14:textId="77777777" w:rsidR="005B1647" w:rsidRPr="00C21B9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21B94">
              <w:t>50,0%</w:t>
            </w:r>
          </w:p>
        </w:tc>
      </w:tr>
      <w:tr w:rsidR="00155607" w14:paraId="5E14362C"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2771" w:type="pct"/>
            <w:noWrap/>
            <w:hideMark/>
          </w:tcPr>
          <w:p w14:paraId="111F687F" w14:textId="77777777" w:rsidR="005B1647" w:rsidRPr="00C21B94" w:rsidRDefault="005B1647" w:rsidP="005B1647">
            <w:pPr>
              <w:pStyle w:val="Tabell"/>
            </w:pPr>
            <w:r w:rsidRPr="00C21B94">
              <w:t>AB Bostadsgaranti</w:t>
            </w:r>
          </w:p>
        </w:tc>
        <w:tc>
          <w:tcPr>
            <w:tcW w:w="845" w:type="pct"/>
            <w:noWrap/>
            <w:hideMark/>
          </w:tcPr>
          <w:p w14:paraId="7CF87A78" w14:textId="77777777" w:rsidR="005B1647" w:rsidRPr="00C21B9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21B94">
              <w:t xml:space="preserve"> -</w:t>
            </w:r>
          </w:p>
        </w:tc>
        <w:tc>
          <w:tcPr>
            <w:tcW w:w="670" w:type="pct"/>
            <w:noWrap/>
            <w:hideMark/>
          </w:tcPr>
          <w:p w14:paraId="637F3F7C" w14:textId="77777777" w:rsidR="005B1647" w:rsidRPr="00C21B9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21B94">
              <w:t>9</w:t>
            </w:r>
          </w:p>
        </w:tc>
        <w:tc>
          <w:tcPr>
            <w:tcW w:w="714" w:type="pct"/>
            <w:noWrap/>
            <w:hideMark/>
          </w:tcPr>
          <w:p w14:paraId="23B3557C" w14:textId="77777777" w:rsidR="005B1647" w:rsidRPr="00C21B9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21B94">
              <w:t>50,0%</w:t>
            </w:r>
          </w:p>
        </w:tc>
      </w:tr>
      <w:tr w:rsidR="00155607" w14:paraId="486F1F7C"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2771" w:type="pct"/>
            <w:noWrap/>
            <w:hideMark/>
          </w:tcPr>
          <w:p w14:paraId="7D5B5E68" w14:textId="77777777" w:rsidR="005B1647" w:rsidRPr="00C21B94" w:rsidRDefault="005B1647" w:rsidP="005B1647">
            <w:pPr>
              <w:pStyle w:val="Tabell"/>
              <w:rPr>
                <w:i/>
                <w:iCs/>
              </w:rPr>
            </w:pPr>
            <w:r w:rsidRPr="00C21B94">
              <w:rPr>
                <w:i/>
                <w:iCs/>
              </w:rPr>
              <w:t>Affärsverk</w:t>
            </w:r>
          </w:p>
        </w:tc>
        <w:tc>
          <w:tcPr>
            <w:tcW w:w="845" w:type="pct"/>
            <w:noWrap/>
            <w:hideMark/>
          </w:tcPr>
          <w:p w14:paraId="3541C25A" w14:textId="77777777" w:rsidR="005B1647" w:rsidRPr="00C21B94"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p>
        </w:tc>
        <w:tc>
          <w:tcPr>
            <w:tcW w:w="670" w:type="pct"/>
            <w:noWrap/>
            <w:hideMark/>
          </w:tcPr>
          <w:p w14:paraId="36C9D93A" w14:textId="77777777" w:rsidR="005B1647" w:rsidRPr="00C21B94"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p>
        </w:tc>
        <w:tc>
          <w:tcPr>
            <w:tcW w:w="714" w:type="pct"/>
            <w:noWrap/>
            <w:hideMark/>
          </w:tcPr>
          <w:p w14:paraId="789F5A70" w14:textId="77777777" w:rsidR="005B1647" w:rsidRPr="00C21B94"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p>
        </w:tc>
      </w:tr>
      <w:tr w:rsidR="00155607" w14:paraId="6A17A84B"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2771" w:type="pct"/>
            <w:noWrap/>
            <w:hideMark/>
          </w:tcPr>
          <w:p w14:paraId="5E88ADDF" w14:textId="77777777" w:rsidR="005B1647" w:rsidRPr="00C21B94" w:rsidRDefault="005B1647" w:rsidP="005B1647">
            <w:pPr>
              <w:pStyle w:val="Tabell"/>
            </w:pPr>
            <w:r w:rsidRPr="00C21B94">
              <w:t>Svenska kraftnät - Nord Pool Spot As m.fl.</w:t>
            </w:r>
          </w:p>
        </w:tc>
        <w:tc>
          <w:tcPr>
            <w:tcW w:w="845" w:type="pct"/>
            <w:noWrap/>
            <w:hideMark/>
          </w:tcPr>
          <w:p w14:paraId="3C832438" w14:textId="77777777" w:rsidR="005B1647" w:rsidRPr="00C21B9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21B94">
              <w:t>141</w:t>
            </w:r>
          </w:p>
        </w:tc>
        <w:tc>
          <w:tcPr>
            <w:tcW w:w="670" w:type="pct"/>
            <w:noWrap/>
            <w:hideMark/>
          </w:tcPr>
          <w:p w14:paraId="0E115AE1" w14:textId="77777777" w:rsidR="005B1647" w:rsidRPr="00C21B9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21B94">
              <w:t>139</w:t>
            </w:r>
          </w:p>
        </w:tc>
        <w:tc>
          <w:tcPr>
            <w:tcW w:w="714" w:type="pct"/>
            <w:noWrap/>
            <w:hideMark/>
          </w:tcPr>
          <w:p w14:paraId="4AD817BE" w14:textId="77777777" w:rsidR="005B1647" w:rsidRPr="00C21B9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21B94">
              <w:t xml:space="preserve"> - </w:t>
            </w:r>
          </w:p>
        </w:tc>
      </w:tr>
      <w:tr w:rsidR="00155607" w14:paraId="28A033B1" w14:textId="77777777" w:rsidTr="00155607">
        <w:trPr>
          <w:cnfStyle w:val="010000000000" w:firstRow="0" w:lastRow="1" w:firstColumn="0" w:lastColumn="0" w:oddVBand="0" w:evenVBand="0" w:oddHBand="0" w:evenHBand="0" w:firstRowFirstColumn="0" w:firstRowLastColumn="0" w:lastRowFirstColumn="0" w:lastRowLastColumn="0"/>
          <w:trHeight w:val="255"/>
        </w:trPr>
        <w:tc>
          <w:tcPr>
            <w:cnfStyle w:val="001000000000" w:firstRow="0" w:lastRow="0" w:firstColumn="1" w:lastColumn="0" w:oddVBand="0" w:evenVBand="0" w:oddHBand="0" w:evenHBand="0" w:firstRowFirstColumn="0" w:firstRowLastColumn="0" w:lastRowFirstColumn="0" w:lastRowLastColumn="0"/>
            <w:tcW w:w="2771" w:type="pct"/>
            <w:noWrap/>
            <w:hideMark/>
          </w:tcPr>
          <w:p w14:paraId="31B63C88" w14:textId="77777777" w:rsidR="005B1647" w:rsidRPr="00C21B94" w:rsidRDefault="005B1647" w:rsidP="005B1647">
            <w:pPr>
              <w:pStyle w:val="Tabell"/>
              <w:rPr>
                <w:bCs/>
              </w:rPr>
            </w:pPr>
            <w:r w:rsidRPr="00C21B94">
              <w:rPr>
                <w:bCs/>
              </w:rPr>
              <w:t xml:space="preserve">Summa </w:t>
            </w:r>
          </w:p>
        </w:tc>
        <w:tc>
          <w:tcPr>
            <w:tcW w:w="845" w:type="pct"/>
            <w:noWrap/>
            <w:hideMark/>
          </w:tcPr>
          <w:p w14:paraId="373D04D9" w14:textId="77777777" w:rsidR="005B1647" w:rsidRPr="00C21B94"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C21B94">
              <w:rPr>
                <w:bCs/>
              </w:rPr>
              <w:t>49 307</w:t>
            </w:r>
          </w:p>
        </w:tc>
        <w:tc>
          <w:tcPr>
            <w:tcW w:w="670" w:type="pct"/>
            <w:noWrap/>
            <w:hideMark/>
          </w:tcPr>
          <w:p w14:paraId="3AEFD1B3" w14:textId="77777777" w:rsidR="005B1647" w:rsidRPr="00C21B94"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C21B94">
              <w:rPr>
                <w:bCs/>
              </w:rPr>
              <w:t>49 984</w:t>
            </w:r>
          </w:p>
        </w:tc>
        <w:tc>
          <w:tcPr>
            <w:tcW w:w="714" w:type="pct"/>
            <w:noWrap/>
            <w:hideMark/>
          </w:tcPr>
          <w:p w14:paraId="1D4C83D7" w14:textId="77777777" w:rsidR="005B1647" w:rsidRPr="00C21B94"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C21B94">
              <w:rPr>
                <w:bCs/>
              </w:rPr>
              <w:t> </w:t>
            </w:r>
          </w:p>
        </w:tc>
      </w:tr>
    </w:tbl>
    <w:p w14:paraId="7BB55F30" w14:textId="6A83038E" w:rsidR="005B1647" w:rsidRDefault="005B1647" w:rsidP="005B1647">
      <w:pPr>
        <w:pStyle w:val="Brdtext"/>
      </w:pPr>
    </w:p>
    <w:p w14:paraId="0B1BC18A" w14:textId="722EACAC" w:rsidR="005B1647" w:rsidRDefault="005B1647" w:rsidP="005B1647">
      <w:pPr>
        <w:pStyle w:val="Brdtext"/>
      </w:pPr>
      <w:r>
        <w:t>Andelar i företag med väsentligt statligt inflytande minskade med 0,7 miljarder kronor jämfört med 2018. Andelen i Telia Company AB minskade i värde med 1,4 miljarder kronor. Andelen av årets resultat uppgick till 2,8 miljarder kronor och till staten betald utdelning uppgick till 3,8 miljarder kronor. Staten har ökat ägarandelen i samband med företagets återköp av aktier vilket ökade andelsvärdet med 1,0 miljarder kronor. Marknadsvärdet på statens aktier i Telia Company AB uppgick vid årsskiftet till 65 miljarder kronor.</w:t>
      </w:r>
    </w:p>
    <w:p w14:paraId="42DC6EE0" w14:textId="36DC0CD9" w:rsidR="005B1647" w:rsidRDefault="005B1647" w:rsidP="005B1647">
      <w:pPr>
        <w:pStyle w:val="Brdtext"/>
      </w:pPr>
      <w:r>
        <w:t>Nordiska Investeringsbanken ökade med 0,7 miljarder kronor. Periodens resultatandel uppgick till 0,6 miljarder kronor och ändrad valutakurs medförde en ökning av andelsvärdet med 0,2 miljarder kronor. En utdelning till staten på 0,1 miljarder kronor reducerade andelsvärdet. Uppgifterna avser värdet enligt delårsbokslut per den 30 september för 2019 respektive per den 31 augusti för 2018.</w:t>
      </w:r>
    </w:p>
    <w:p w14:paraId="3F2C3D99" w14:textId="1D965381" w:rsidR="005B1647" w:rsidRDefault="005B1647" w:rsidP="005B1647">
      <w:pPr>
        <w:pStyle w:val="Brdtext"/>
      </w:pPr>
      <w:r>
        <w:t>AB Bostadsgaranti har likviderats under året.</w:t>
      </w:r>
    </w:p>
    <w:p w14:paraId="16E97686" w14:textId="3D37F4A3" w:rsidR="005B1647" w:rsidRDefault="005B1647" w:rsidP="005B1647">
      <w:pPr>
        <w:pStyle w:val="Rubrik4utannumrering"/>
      </w:pPr>
      <w:r w:rsidRPr="00C21B94">
        <w:t>Not 27 Andra långfristiga värdepappersinnehav</w:t>
      </w:r>
    </w:p>
    <w:p w14:paraId="4E4FCA27" w14:textId="00CCB562" w:rsidR="005B1647" w:rsidRDefault="005B1647" w:rsidP="005B1647">
      <w:pPr>
        <w:pStyle w:val="TabellUnderrubrik"/>
      </w:pPr>
      <w:r w:rsidRPr="00C21B94">
        <w:t>Miljoner kronor</w:t>
      </w:r>
    </w:p>
    <w:tbl>
      <w:tblPr>
        <w:tblStyle w:val="RKBPTabell"/>
        <w:tblW w:w="5000" w:type="pct"/>
        <w:tblLook w:val="06E0" w:firstRow="1" w:lastRow="1" w:firstColumn="1" w:lastColumn="0" w:noHBand="1" w:noVBand="1"/>
      </w:tblPr>
      <w:tblGrid>
        <w:gridCol w:w="5524"/>
        <w:gridCol w:w="967"/>
        <w:gridCol w:w="879"/>
      </w:tblGrid>
      <w:tr w:rsidR="00155607" w14:paraId="24EBDD1A" w14:textId="77777777" w:rsidTr="007E5169">
        <w:trPr>
          <w:cnfStyle w:val="100000000000" w:firstRow="1" w:lastRow="0" w:firstColumn="0" w:lastColumn="0" w:oddVBand="0" w:evenVBand="0" w:oddHBand="0" w:evenHBand="0" w:firstRowFirstColumn="0" w:firstRowLastColumn="0" w:lastRowFirstColumn="0" w:lastRowLastColumn="0"/>
          <w:trHeight w:val="270"/>
        </w:trPr>
        <w:tc>
          <w:tcPr>
            <w:cnfStyle w:val="001000000000" w:firstRow="0" w:lastRow="0" w:firstColumn="1" w:lastColumn="0" w:oddVBand="0" w:evenVBand="0" w:oddHBand="0" w:evenHBand="0" w:firstRowFirstColumn="0" w:firstRowLastColumn="0" w:lastRowFirstColumn="0" w:lastRowLastColumn="0"/>
            <w:tcW w:w="3748" w:type="pct"/>
            <w:noWrap/>
            <w:hideMark/>
          </w:tcPr>
          <w:p w14:paraId="37C5F75E" w14:textId="449ED825" w:rsidR="005B1647" w:rsidRPr="00C21B94" w:rsidRDefault="005B1647" w:rsidP="007E5169">
            <w:pPr>
              <w:pStyle w:val="TabellHuvud"/>
            </w:pPr>
          </w:p>
        </w:tc>
        <w:tc>
          <w:tcPr>
            <w:tcW w:w="656" w:type="pct"/>
            <w:noWrap/>
            <w:hideMark/>
          </w:tcPr>
          <w:p w14:paraId="40AF9FE6" w14:textId="77777777" w:rsidR="005B1647" w:rsidRPr="00C21B94" w:rsidRDefault="005B1647" w:rsidP="007E5169">
            <w:pPr>
              <w:pStyle w:val="TabellHuvud"/>
              <w:cnfStyle w:val="100000000000" w:firstRow="1" w:lastRow="0" w:firstColumn="0" w:lastColumn="0" w:oddVBand="0" w:evenVBand="0" w:oddHBand="0" w:evenHBand="0" w:firstRowFirstColumn="0" w:firstRowLastColumn="0" w:lastRowFirstColumn="0" w:lastRowLastColumn="0"/>
            </w:pPr>
            <w:r w:rsidRPr="00C21B94">
              <w:t>2019</w:t>
            </w:r>
          </w:p>
        </w:tc>
        <w:tc>
          <w:tcPr>
            <w:tcW w:w="596" w:type="pct"/>
            <w:noWrap/>
            <w:hideMark/>
          </w:tcPr>
          <w:p w14:paraId="2C9610B9" w14:textId="77777777" w:rsidR="005B1647" w:rsidRPr="00C21B94" w:rsidRDefault="005B1647" w:rsidP="007E5169">
            <w:pPr>
              <w:pStyle w:val="TabellHuvud"/>
              <w:cnfStyle w:val="100000000000" w:firstRow="1" w:lastRow="0" w:firstColumn="0" w:lastColumn="0" w:oddVBand="0" w:evenVBand="0" w:oddHBand="0" w:evenHBand="0" w:firstRowFirstColumn="0" w:firstRowLastColumn="0" w:lastRowFirstColumn="0" w:lastRowLastColumn="0"/>
            </w:pPr>
            <w:r w:rsidRPr="00C21B94">
              <w:t>2018</w:t>
            </w:r>
          </w:p>
        </w:tc>
      </w:tr>
      <w:tr w:rsidR="00155607" w14:paraId="078DF315" w14:textId="77777777" w:rsidTr="007E5169">
        <w:trPr>
          <w:trHeight w:val="255"/>
        </w:trPr>
        <w:tc>
          <w:tcPr>
            <w:cnfStyle w:val="001000000000" w:firstRow="0" w:lastRow="0" w:firstColumn="1" w:lastColumn="0" w:oddVBand="0" w:evenVBand="0" w:oddHBand="0" w:evenHBand="0" w:firstRowFirstColumn="0" w:firstRowLastColumn="0" w:lastRowFirstColumn="0" w:lastRowLastColumn="0"/>
            <w:tcW w:w="3748" w:type="pct"/>
            <w:noWrap/>
            <w:hideMark/>
          </w:tcPr>
          <w:p w14:paraId="7C8D4E89" w14:textId="77777777" w:rsidR="005B1647" w:rsidRPr="00C21B94" w:rsidRDefault="005B1647" w:rsidP="005B1647">
            <w:pPr>
              <w:pStyle w:val="Tabell"/>
              <w:rPr>
                <w:i/>
                <w:iCs/>
              </w:rPr>
            </w:pPr>
            <w:r w:rsidRPr="00C21B94">
              <w:rPr>
                <w:i/>
                <w:iCs/>
              </w:rPr>
              <w:t>Kärnavfallsfonden</w:t>
            </w:r>
          </w:p>
        </w:tc>
        <w:tc>
          <w:tcPr>
            <w:tcW w:w="656" w:type="pct"/>
            <w:noWrap/>
            <w:hideMark/>
          </w:tcPr>
          <w:p w14:paraId="540AEB76" w14:textId="77777777" w:rsidR="005B1647" w:rsidRPr="00C21B94"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p>
        </w:tc>
        <w:tc>
          <w:tcPr>
            <w:tcW w:w="596" w:type="pct"/>
            <w:noWrap/>
            <w:hideMark/>
          </w:tcPr>
          <w:p w14:paraId="41F7DF77" w14:textId="77777777" w:rsidR="005B1647" w:rsidRPr="00C21B94"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r>
      <w:tr w:rsidR="00155607" w14:paraId="6BB32ECA" w14:textId="77777777" w:rsidTr="007E5169">
        <w:trPr>
          <w:trHeight w:val="255"/>
        </w:trPr>
        <w:tc>
          <w:tcPr>
            <w:cnfStyle w:val="001000000000" w:firstRow="0" w:lastRow="0" w:firstColumn="1" w:lastColumn="0" w:oddVBand="0" w:evenVBand="0" w:oddHBand="0" w:evenHBand="0" w:firstRowFirstColumn="0" w:firstRowLastColumn="0" w:lastRowFirstColumn="0" w:lastRowLastColumn="0"/>
            <w:tcW w:w="3748" w:type="pct"/>
            <w:noWrap/>
            <w:hideMark/>
          </w:tcPr>
          <w:p w14:paraId="2E539B04" w14:textId="77777777" w:rsidR="005B1647" w:rsidRPr="00C21B94" w:rsidRDefault="005B1647" w:rsidP="005B1647">
            <w:pPr>
              <w:pStyle w:val="Tabell"/>
            </w:pPr>
            <w:r w:rsidRPr="00C21B94">
              <w:t>Bostadsobligationer</w:t>
            </w:r>
          </w:p>
        </w:tc>
        <w:tc>
          <w:tcPr>
            <w:tcW w:w="656" w:type="pct"/>
            <w:noWrap/>
            <w:hideMark/>
          </w:tcPr>
          <w:p w14:paraId="586EB3D4" w14:textId="77777777" w:rsidR="005B1647" w:rsidRPr="00C21B9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21B94">
              <w:t>27 805</w:t>
            </w:r>
          </w:p>
        </w:tc>
        <w:tc>
          <w:tcPr>
            <w:tcW w:w="596" w:type="pct"/>
            <w:noWrap/>
            <w:hideMark/>
          </w:tcPr>
          <w:p w14:paraId="29F5C1E1" w14:textId="77777777" w:rsidR="005B1647" w:rsidRPr="00C21B9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21B94">
              <w:t>30 142</w:t>
            </w:r>
          </w:p>
        </w:tc>
      </w:tr>
      <w:tr w:rsidR="00155607" w14:paraId="5416E422" w14:textId="77777777" w:rsidTr="007E5169">
        <w:trPr>
          <w:trHeight w:val="255"/>
        </w:trPr>
        <w:tc>
          <w:tcPr>
            <w:cnfStyle w:val="001000000000" w:firstRow="0" w:lastRow="0" w:firstColumn="1" w:lastColumn="0" w:oddVBand="0" w:evenVBand="0" w:oddHBand="0" w:evenHBand="0" w:firstRowFirstColumn="0" w:firstRowLastColumn="0" w:lastRowFirstColumn="0" w:lastRowLastColumn="0"/>
            <w:tcW w:w="3748" w:type="pct"/>
            <w:noWrap/>
            <w:hideMark/>
          </w:tcPr>
          <w:p w14:paraId="436A27EE" w14:textId="3C487D9B" w:rsidR="005B1647" w:rsidRPr="00C21B94" w:rsidRDefault="005B1647" w:rsidP="005B1647">
            <w:pPr>
              <w:pStyle w:val="Tabell"/>
            </w:pPr>
            <w:r w:rsidRPr="00C21B94">
              <w:t>Företagsobligationer, aktier, värdepappersfonder</w:t>
            </w:r>
          </w:p>
        </w:tc>
        <w:tc>
          <w:tcPr>
            <w:tcW w:w="656" w:type="pct"/>
            <w:noWrap/>
            <w:hideMark/>
          </w:tcPr>
          <w:p w14:paraId="5A8ABCB6" w14:textId="77777777" w:rsidR="005B1647" w:rsidRPr="00C21B9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21B94">
              <w:t>19 529</w:t>
            </w:r>
          </w:p>
        </w:tc>
        <w:tc>
          <w:tcPr>
            <w:tcW w:w="596" w:type="pct"/>
            <w:noWrap/>
            <w:hideMark/>
          </w:tcPr>
          <w:p w14:paraId="1776777F" w14:textId="77777777" w:rsidR="005B1647" w:rsidRPr="00C21B9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21B94">
              <w:t>4 947</w:t>
            </w:r>
          </w:p>
        </w:tc>
      </w:tr>
      <w:tr w:rsidR="00155607" w14:paraId="0D3AC3CC" w14:textId="77777777" w:rsidTr="007E5169">
        <w:trPr>
          <w:trHeight w:val="255"/>
        </w:trPr>
        <w:tc>
          <w:tcPr>
            <w:cnfStyle w:val="001000000000" w:firstRow="0" w:lastRow="0" w:firstColumn="1" w:lastColumn="0" w:oddVBand="0" w:evenVBand="0" w:oddHBand="0" w:evenHBand="0" w:firstRowFirstColumn="0" w:firstRowLastColumn="0" w:lastRowFirstColumn="0" w:lastRowLastColumn="0"/>
            <w:tcW w:w="3748" w:type="pct"/>
            <w:noWrap/>
            <w:hideMark/>
          </w:tcPr>
          <w:p w14:paraId="0ADF3AF6" w14:textId="77777777" w:rsidR="005B1647" w:rsidRPr="00C21B94" w:rsidRDefault="005B1647" w:rsidP="005B1647">
            <w:pPr>
              <w:pStyle w:val="Tabell"/>
              <w:rPr>
                <w:i/>
                <w:iCs/>
              </w:rPr>
            </w:pPr>
            <w:r w:rsidRPr="00C21B94">
              <w:rPr>
                <w:i/>
                <w:iCs/>
              </w:rPr>
              <w:t>Investerings- och utvecklingsbanker,</w:t>
            </w:r>
          </w:p>
        </w:tc>
        <w:tc>
          <w:tcPr>
            <w:tcW w:w="656" w:type="pct"/>
            <w:noWrap/>
            <w:hideMark/>
          </w:tcPr>
          <w:p w14:paraId="30E5A9AA" w14:textId="77777777" w:rsidR="005B1647" w:rsidRPr="00C21B94"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p>
        </w:tc>
        <w:tc>
          <w:tcPr>
            <w:tcW w:w="596" w:type="pct"/>
            <w:noWrap/>
            <w:hideMark/>
          </w:tcPr>
          <w:p w14:paraId="75AA9E5E" w14:textId="77777777" w:rsidR="005B1647" w:rsidRPr="00C21B94"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r>
      <w:tr w:rsidR="00155607" w14:paraId="22761B9D" w14:textId="77777777" w:rsidTr="007E5169">
        <w:trPr>
          <w:trHeight w:val="255"/>
        </w:trPr>
        <w:tc>
          <w:tcPr>
            <w:cnfStyle w:val="001000000000" w:firstRow="0" w:lastRow="0" w:firstColumn="1" w:lastColumn="0" w:oddVBand="0" w:evenVBand="0" w:oddHBand="0" w:evenHBand="0" w:firstRowFirstColumn="0" w:firstRowLastColumn="0" w:lastRowFirstColumn="0" w:lastRowLastColumn="0"/>
            <w:tcW w:w="3748" w:type="pct"/>
            <w:noWrap/>
            <w:hideMark/>
          </w:tcPr>
          <w:p w14:paraId="360AAC46" w14:textId="77777777" w:rsidR="005B1647" w:rsidRPr="00C21B94" w:rsidRDefault="005B1647" w:rsidP="005B1647">
            <w:pPr>
              <w:pStyle w:val="Tabell"/>
              <w:rPr>
                <w:i/>
                <w:iCs/>
              </w:rPr>
            </w:pPr>
            <w:r w:rsidRPr="00C21B94">
              <w:rPr>
                <w:i/>
                <w:iCs/>
              </w:rPr>
              <w:t>Kammarkollegiet och Sida</w:t>
            </w:r>
          </w:p>
        </w:tc>
        <w:tc>
          <w:tcPr>
            <w:tcW w:w="656" w:type="pct"/>
            <w:noWrap/>
            <w:hideMark/>
          </w:tcPr>
          <w:p w14:paraId="527FB79F" w14:textId="77777777" w:rsidR="005B1647" w:rsidRPr="00C21B94"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p>
        </w:tc>
        <w:tc>
          <w:tcPr>
            <w:tcW w:w="596" w:type="pct"/>
            <w:noWrap/>
            <w:hideMark/>
          </w:tcPr>
          <w:p w14:paraId="08B41F77" w14:textId="77777777" w:rsidR="005B1647" w:rsidRPr="00C21B94"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r>
      <w:tr w:rsidR="00155607" w14:paraId="280E19D9" w14:textId="77777777" w:rsidTr="007E5169">
        <w:trPr>
          <w:trHeight w:val="300"/>
        </w:trPr>
        <w:tc>
          <w:tcPr>
            <w:cnfStyle w:val="001000000000" w:firstRow="0" w:lastRow="0" w:firstColumn="1" w:lastColumn="0" w:oddVBand="0" w:evenVBand="0" w:oddHBand="0" w:evenHBand="0" w:firstRowFirstColumn="0" w:firstRowLastColumn="0" w:lastRowFirstColumn="0" w:lastRowLastColumn="0"/>
            <w:tcW w:w="3748" w:type="pct"/>
            <w:noWrap/>
            <w:hideMark/>
          </w:tcPr>
          <w:p w14:paraId="6C99A920" w14:textId="77777777" w:rsidR="005B1647" w:rsidRPr="00C21B94" w:rsidRDefault="005B1647" w:rsidP="005B1647">
            <w:pPr>
              <w:pStyle w:val="Tabell"/>
            </w:pPr>
            <w:r w:rsidRPr="00C21B94">
              <w:t xml:space="preserve">Europeiska investeringsbanken EIB </w:t>
            </w:r>
          </w:p>
        </w:tc>
        <w:tc>
          <w:tcPr>
            <w:tcW w:w="656" w:type="pct"/>
            <w:noWrap/>
            <w:hideMark/>
          </w:tcPr>
          <w:p w14:paraId="5DFA1DDF" w14:textId="77777777" w:rsidR="005B1647" w:rsidRPr="00C21B9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21B94">
              <w:t>3 856</w:t>
            </w:r>
          </w:p>
        </w:tc>
        <w:tc>
          <w:tcPr>
            <w:tcW w:w="596" w:type="pct"/>
            <w:noWrap/>
            <w:hideMark/>
          </w:tcPr>
          <w:p w14:paraId="5F58D2F2" w14:textId="77777777" w:rsidR="005B1647" w:rsidRPr="00C21B9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21B94">
              <w:t>3 856</w:t>
            </w:r>
          </w:p>
        </w:tc>
      </w:tr>
      <w:tr w:rsidR="00155607" w14:paraId="40025C12" w14:textId="77777777" w:rsidTr="007E5169">
        <w:trPr>
          <w:trHeight w:val="255"/>
        </w:trPr>
        <w:tc>
          <w:tcPr>
            <w:cnfStyle w:val="001000000000" w:firstRow="0" w:lastRow="0" w:firstColumn="1" w:lastColumn="0" w:oddVBand="0" w:evenVBand="0" w:oddHBand="0" w:evenHBand="0" w:firstRowFirstColumn="0" w:firstRowLastColumn="0" w:lastRowFirstColumn="0" w:lastRowLastColumn="0"/>
            <w:tcW w:w="3748" w:type="pct"/>
            <w:noWrap/>
            <w:hideMark/>
          </w:tcPr>
          <w:p w14:paraId="64E23F9A" w14:textId="77777777" w:rsidR="005B1647" w:rsidRPr="00C21B94" w:rsidRDefault="005B1647" w:rsidP="005B1647">
            <w:pPr>
              <w:pStyle w:val="Tabell"/>
            </w:pPr>
            <w:r w:rsidRPr="00C21B94">
              <w:t xml:space="preserve">Europeiska utvecklingsbanken EBRD </w:t>
            </w:r>
          </w:p>
        </w:tc>
        <w:tc>
          <w:tcPr>
            <w:tcW w:w="656" w:type="pct"/>
            <w:noWrap/>
            <w:hideMark/>
          </w:tcPr>
          <w:p w14:paraId="56AEDEB8" w14:textId="77777777" w:rsidR="005B1647" w:rsidRPr="00C21B9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21B94">
              <w:t>1 040</w:t>
            </w:r>
          </w:p>
        </w:tc>
        <w:tc>
          <w:tcPr>
            <w:tcW w:w="596" w:type="pct"/>
            <w:noWrap/>
            <w:hideMark/>
          </w:tcPr>
          <w:p w14:paraId="0DA328A4" w14:textId="77777777" w:rsidR="005B1647" w:rsidRPr="00C21B9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21B94">
              <w:t>1 040</w:t>
            </w:r>
          </w:p>
        </w:tc>
      </w:tr>
      <w:tr w:rsidR="00155607" w14:paraId="3592E7E5" w14:textId="77777777" w:rsidTr="007E5169">
        <w:trPr>
          <w:trHeight w:val="255"/>
        </w:trPr>
        <w:tc>
          <w:tcPr>
            <w:cnfStyle w:val="001000000000" w:firstRow="0" w:lastRow="0" w:firstColumn="1" w:lastColumn="0" w:oddVBand="0" w:evenVBand="0" w:oddHBand="0" w:evenHBand="0" w:firstRowFirstColumn="0" w:firstRowLastColumn="0" w:lastRowFirstColumn="0" w:lastRowLastColumn="0"/>
            <w:tcW w:w="3748" w:type="pct"/>
            <w:noWrap/>
            <w:hideMark/>
          </w:tcPr>
          <w:p w14:paraId="01D19D3F" w14:textId="77777777" w:rsidR="005B1647" w:rsidRPr="00C21B94" w:rsidRDefault="005B1647" w:rsidP="005B1647">
            <w:pPr>
              <w:pStyle w:val="Tabell"/>
            </w:pPr>
            <w:r w:rsidRPr="00C21B94">
              <w:t xml:space="preserve">Internationella återuppbyggnads- och utvecklingsbanken, IBRD </w:t>
            </w:r>
          </w:p>
        </w:tc>
        <w:tc>
          <w:tcPr>
            <w:tcW w:w="656" w:type="pct"/>
            <w:noWrap/>
            <w:hideMark/>
          </w:tcPr>
          <w:p w14:paraId="618A1C6D" w14:textId="77777777" w:rsidR="005B1647" w:rsidRPr="00C21B9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21B94">
              <w:t>846</w:t>
            </w:r>
          </w:p>
        </w:tc>
        <w:tc>
          <w:tcPr>
            <w:tcW w:w="596" w:type="pct"/>
            <w:noWrap/>
            <w:hideMark/>
          </w:tcPr>
          <w:p w14:paraId="0A7177B1" w14:textId="77777777" w:rsidR="005B1647" w:rsidRPr="00C21B9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21B94">
              <w:t>846</w:t>
            </w:r>
          </w:p>
        </w:tc>
      </w:tr>
      <w:tr w:rsidR="00155607" w14:paraId="5FD70F5C" w14:textId="77777777" w:rsidTr="007E5169">
        <w:trPr>
          <w:trHeight w:val="255"/>
        </w:trPr>
        <w:tc>
          <w:tcPr>
            <w:cnfStyle w:val="001000000000" w:firstRow="0" w:lastRow="0" w:firstColumn="1" w:lastColumn="0" w:oddVBand="0" w:evenVBand="0" w:oddHBand="0" w:evenHBand="0" w:firstRowFirstColumn="0" w:firstRowLastColumn="0" w:lastRowFirstColumn="0" w:lastRowLastColumn="0"/>
            <w:tcW w:w="3748" w:type="pct"/>
            <w:noWrap/>
            <w:hideMark/>
          </w:tcPr>
          <w:p w14:paraId="0B0B70E4" w14:textId="77777777" w:rsidR="005B1647" w:rsidRPr="00C21B94" w:rsidRDefault="005B1647" w:rsidP="005B1647">
            <w:pPr>
              <w:pStyle w:val="Tabell"/>
            </w:pPr>
            <w:r w:rsidRPr="00C21B94">
              <w:t xml:space="preserve">Afrikanska utvecklingsbanken, AfDB </w:t>
            </w:r>
          </w:p>
        </w:tc>
        <w:tc>
          <w:tcPr>
            <w:tcW w:w="656" w:type="pct"/>
            <w:noWrap/>
            <w:hideMark/>
          </w:tcPr>
          <w:p w14:paraId="50F69DAA" w14:textId="77777777" w:rsidR="005B1647" w:rsidRPr="00C21B9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21B94">
              <w:t>698</w:t>
            </w:r>
          </w:p>
        </w:tc>
        <w:tc>
          <w:tcPr>
            <w:tcW w:w="596" w:type="pct"/>
            <w:noWrap/>
            <w:hideMark/>
          </w:tcPr>
          <w:p w14:paraId="200B5D80" w14:textId="77777777" w:rsidR="005B1647" w:rsidRPr="00C21B9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21B94">
              <w:t>696</w:t>
            </w:r>
          </w:p>
        </w:tc>
      </w:tr>
      <w:tr w:rsidR="00155607" w14:paraId="58752E16" w14:textId="77777777" w:rsidTr="007E5169">
        <w:trPr>
          <w:trHeight w:val="255"/>
        </w:trPr>
        <w:tc>
          <w:tcPr>
            <w:cnfStyle w:val="001000000000" w:firstRow="0" w:lastRow="0" w:firstColumn="1" w:lastColumn="0" w:oddVBand="0" w:evenVBand="0" w:oddHBand="0" w:evenHBand="0" w:firstRowFirstColumn="0" w:firstRowLastColumn="0" w:lastRowFirstColumn="0" w:lastRowLastColumn="0"/>
            <w:tcW w:w="3748" w:type="pct"/>
            <w:noWrap/>
            <w:hideMark/>
          </w:tcPr>
          <w:p w14:paraId="20912CB1" w14:textId="77777777" w:rsidR="005B1647" w:rsidRPr="00C21B94" w:rsidRDefault="005B1647" w:rsidP="005B1647">
            <w:pPr>
              <w:pStyle w:val="Tabell"/>
            </w:pPr>
            <w:r w:rsidRPr="00C21B94">
              <w:t xml:space="preserve">Asiatiska banken infrastrukturinvest, AIIB* </w:t>
            </w:r>
          </w:p>
        </w:tc>
        <w:tc>
          <w:tcPr>
            <w:tcW w:w="656" w:type="pct"/>
            <w:noWrap/>
            <w:hideMark/>
          </w:tcPr>
          <w:p w14:paraId="7C6C5518" w14:textId="77777777" w:rsidR="005B1647" w:rsidRPr="00C21B9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21B94">
              <w:t>872</w:t>
            </w:r>
          </w:p>
        </w:tc>
        <w:tc>
          <w:tcPr>
            <w:tcW w:w="596" w:type="pct"/>
            <w:noWrap/>
            <w:hideMark/>
          </w:tcPr>
          <w:p w14:paraId="63096EE8" w14:textId="77777777" w:rsidR="005B1647" w:rsidRPr="00C21B9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21B94">
              <w:t>644</w:t>
            </w:r>
          </w:p>
        </w:tc>
      </w:tr>
      <w:tr w:rsidR="00155607" w14:paraId="2275F0E3" w14:textId="77777777" w:rsidTr="007E5169">
        <w:trPr>
          <w:trHeight w:val="255"/>
        </w:trPr>
        <w:tc>
          <w:tcPr>
            <w:cnfStyle w:val="001000000000" w:firstRow="0" w:lastRow="0" w:firstColumn="1" w:lastColumn="0" w:oddVBand="0" w:evenVBand="0" w:oddHBand="0" w:evenHBand="0" w:firstRowFirstColumn="0" w:firstRowLastColumn="0" w:lastRowFirstColumn="0" w:lastRowLastColumn="0"/>
            <w:tcW w:w="3748" w:type="pct"/>
            <w:noWrap/>
            <w:hideMark/>
          </w:tcPr>
          <w:p w14:paraId="57EDB53E" w14:textId="77777777" w:rsidR="005B1647" w:rsidRPr="00C21B94" w:rsidRDefault="005B1647" w:rsidP="005B1647">
            <w:pPr>
              <w:pStyle w:val="Tabell"/>
            </w:pPr>
            <w:r w:rsidRPr="00C21B94">
              <w:t xml:space="preserve">Internationella finansbolaget, IFC </w:t>
            </w:r>
          </w:p>
        </w:tc>
        <w:tc>
          <w:tcPr>
            <w:tcW w:w="656" w:type="pct"/>
            <w:noWrap/>
            <w:hideMark/>
          </w:tcPr>
          <w:p w14:paraId="554EEF8D" w14:textId="77777777" w:rsidR="005B1647" w:rsidRPr="00C21B9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21B94">
              <w:t>181</w:t>
            </w:r>
          </w:p>
        </w:tc>
        <w:tc>
          <w:tcPr>
            <w:tcW w:w="596" w:type="pct"/>
            <w:noWrap/>
            <w:hideMark/>
          </w:tcPr>
          <w:p w14:paraId="5048E0DE" w14:textId="77777777" w:rsidR="005B1647" w:rsidRPr="00C21B9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21B94">
              <w:t>181</w:t>
            </w:r>
          </w:p>
        </w:tc>
      </w:tr>
      <w:tr w:rsidR="00155607" w14:paraId="21A707B6" w14:textId="77777777" w:rsidTr="007E5169">
        <w:trPr>
          <w:trHeight w:val="255"/>
        </w:trPr>
        <w:tc>
          <w:tcPr>
            <w:cnfStyle w:val="001000000000" w:firstRow="0" w:lastRow="0" w:firstColumn="1" w:lastColumn="0" w:oddVBand="0" w:evenVBand="0" w:oddHBand="0" w:evenHBand="0" w:firstRowFirstColumn="0" w:firstRowLastColumn="0" w:lastRowFirstColumn="0" w:lastRowLastColumn="0"/>
            <w:tcW w:w="3748" w:type="pct"/>
            <w:noWrap/>
            <w:hideMark/>
          </w:tcPr>
          <w:p w14:paraId="4C19F9FE" w14:textId="77777777" w:rsidR="005B1647" w:rsidRPr="00C21B94" w:rsidRDefault="005B1647" w:rsidP="005B1647">
            <w:pPr>
              <w:pStyle w:val="Tabell"/>
            </w:pPr>
            <w:r w:rsidRPr="00C21B94">
              <w:t xml:space="preserve">Interamerikanska utvecklingsbanken IDB </w:t>
            </w:r>
          </w:p>
        </w:tc>
        <w:tc>
          <w:tcPr>
            <w:tcW w:w="656" w:type="pct"/>
            <w:noWrap/>
            <w:hideMark/>
          </w:tcPr>
          <w:p w14:paraId="1B9864CF" w14:textId="77777777" w:rsidR="005B1647" w:rsidRPr="00C21B9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21B94">
              <w:t>147</w:t>
            </w:r>
          </w:p>
        </w:tc>
        <w:tc>
          <w:tcPr>
            <w:tcW w:w="596" w:type="pct"/>
            <w:noWrap/>
            <w:hideMark/>
          </w:tcPr>
          <w:p w14:paraId="40602361" w14:textId="77777777" w:rsidR="005B1647" w:rsidRPr="00C21B9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21B94">
              <w:t>147</w:t>
            </w:r>
          </w:p>
        </w:tc>
      </w:tr>
      <w:tr w:rsidR="00155607" w14:paraId="1FDFA364" w14:textId="77777777" w:rsidTr="007E5169">
        <w:trPr>
          <w:trHeight w:val="255"/>
        </w:trPr>
        <w:tc>
          <w:tcPr>
            <w:cnfStyle w:val="001000000000" w:firstRow="0" w:lastRow="0" w:firstColumn="1" w:lastColumn="0" w:oddVBand="0" w:evenVBand="0" w:oddHBand="0" w:evenHBand="0" w:firstRowFirstColumn="0" w:firstRowLastColumn="0" w:lastRowFirstColumn="0" w:lastRowLastColumn="0"/>
            <w:tcW w:w="3748" w:type="pct"/>
            <w:noWrap/>
            <w:hideMark/>
          </w:tcPr>
          <w:p w14:paraId="26048E94" w14:textId="77777777" w:rsidR="005B1647" w:rsidRPr="00C21B94" w:rsidRDefault="005B1647" w:rsidP="005B1647">
            <w:pPr>
              <w:pStyle w:val="Tabell"/>
            </w:pPr>
            <w:r w:rsidRPr="00C21B94">
              <w:t xml:space="preserve">Asiatiska utvecklingsbanken, AsDB </w:t>
            </w:r>
          </w:p>
        </w:tc>
        <w:tc>
          <w:tcPr>
            <w:tcW w:w="656" w:type="pct"/>
            <w:noWrap/>
            <w:hideMark/>
          </w:tcPr>
          <w:p w14:paraId="17DE906C" w14:textId="77777777" w:rsidR="005B1647" w:rsidRPr="00C21B9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21B94">
              <w:t>136</w:t>
            </w:r>
          </w:p>
        </w:tc>
        <w:tc>
          <w:tcPr>
            <w:tcW w:w="596" w:type="pct"/>
            <w:noWrap/>
            <w:hideMark/>
          </w:tcPr>
          <w:p w14:paraId="50572BBE" w14:textId="77777777" w:rsidR="005B1647" w:rsidRPr="00C21B9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21B94">
              <w:t>136</w:t>
            </w:r>
          </w:p>
        </w:tc>
      </w:tr>
      <w:tr w:rsidR="00155607" w14:paraId="618BF7BC" w14:textId="77777777" w:rsidTr="007E5169">
        <w:trPr>
          <w:trHeight w:val="255"/>
        </w:trPr>
        <w:tc>
          <w:tcPr>
            <w:cnfStyle w:val="001000000000" w:firstRow="0" w:lastRow="0" w:firstColumn="1" w:lastColumn="0" w:oddVBand="0" w:evenVBand="0" w:oddHBand="0" w:evenHBand="0" w:firstRowFirstColumn="0" w:firstRowLastColumn="0" w:lastRowFirstColumn="0" w:lastRowLastColumn="0"/>
            <w:tcW w:w="3748" w:type="pct"/>
            <w:noWrap/>
            <w:hideMark/>
          </w:tcPr>
          <w:p w14:paraId="1EF143F1" w14:textId="122DFA5B" w:rsidR="005B1647" w:rsidRPr="00C21B94" w:rsidRDefault="005B1647" w:rsidP="007E5169">
            <w:pPr>
              <w:pStyle w:val="Tabell"/>
            </w:pPr>
            <w:r w:rsidRPr="00C21B94">
              <w:t>Interamerikanska investeringsbolaget,</w:t>
            </w:r>
            <w:r>
              <w:t xml:space="preserve"> </w:t>
            </w:r>
            <w:r w:rsidRPr="00C21B94">
              <w:t xml:space="preserve">IIC </w:t>
            </w:r>
          </w:p>
        </w:tc>
        <w:tc>
          <w:tcPr>
            <w:tcW w:w="656" w:type="pct"/>
            <w:noWrap/>
            <w:hideMark/>
          </w:tcPr>
          <w:p w14:paraId="28C8464D" w14:textId="77777777" w:rsidR="005B1647" w:rsidRPr="00C21B9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21B94">
              <w:t>99</w:t>
            </w:r>
          </w:p>
        </w:tc>
        <w:tc>
          <w:tcPr>
            <w:tcW w:w="596" w:type="pct"/>
            <w:noWrap/>
            <w:hideMark/>
          </w:tcPr>
          <w:p w14:paraId="263DB1F8" w14:textId="77777777" w:rsidR="005B1647" w:rsidRPr="00C21B9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21B94">
              <w:t>83</w:t>
            </w:r>
          </w:p>
        </w:tc>
      </w:tr>
      <w:tr w:rsidR="00155607" w14:paraId="51ABE148" w14:textId="77777777" w:rsidTr="007E5169">
        <w:trPr>
          <w:trHeight w:val="255"/>
        </w:trPr>
        <w:tc>
          <w:tcPr>
            <w:cnfStyle w:val="001000000000" w:firstRow="0" w:lastRow="0" w:firstColumn="1" w:lastColumn="0" w:oddVBand="0" w:evenVBand="0" w:oddHBand="0" w:evenHBand="0" w:firstRowFirstColumn="0" w:firstRowLastColumn="0" w:lastRowFirstColumn="0" w:lastRowLastColumn="0"/>
            <w:tcW w:w="3748" w:type="pct"/>
            <w:noWrap/>
            <w:hideMark/>
          </w:tcPr>
          <w:p w14:paraId="078F0DA9" w14:textId="77777777" w:rsidR="005B1647" w:rsidRPr="00C21B94" w:rsidRDefault="005B1647" w:rsidP="005B1647">
            <w:pPr>
              <w:pStyle w:val="Tabell"/>
            </w:pPr>
            <w:r w:rsidRPr="00C21B94">
              <w:t xml:space="preserve">Multilaterala investeringsgarantiorganet, MIGA </w:t>
            </w:r>
          </w:p>
        </w:tc>
        <w:tc>
          <w:tcPr>
            <w:tcW w:w="656" w:type="pct"/>
            <w:noWrap/>
            <w:hideMark/>
          </w:tcPr>
          <w:p w14:paraId="160BAE7D" w14:textId="77777777" w:rsidR="005B1647" w:rsidRPr="00C21B9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21B94">
              <w:t>22</w:t>
            </w:r>
          </w:p>
        </w:tc>
        <w:tc>
          <w:tcPr>
            <w:tcW w:w="596" w:type="pct"/>
            <w:noWrap/>
            <w:hideMark/>
          </w:tcPr>
          <w:p w14:paraId="5931BDB0" w14:textId="77777777" w:rsidR="005B1647" w:rsidRPr="00C21B9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21B94">
              <w:t>22</w:t>
            </w:r>
          </w:p>
        </w:tc>
      </w:tr>
      <w:tr w:rsidR="00155607" w14:paraId="49EE55E8" w14:textId="77777777" w:rsidTr="007E5169">
        <w:trPr>
          <w:trHeight w:val="255"/>
        </w:trPr>
        <w:tc>
          <w:tcPr>
            <w:cnfStyle w:val="001000000000" w:firstRow="0" w:lastRow="0" w:firstColumn="1" w:lastColumn="0" w:oddVBand="0" w:evenVBand="0" w:oddHBand="0" w:evenHBand="0" w:firstRowFirstColumn="0" w:firstRowLastColumn="0" w:lastRowFirstColumn="0" w:lastRowLastColumn="0"/>
            <w:tcW w:w="3748" w:type="pct"/>
            <w:noWrap/>
            <w:hideMark/>
          </w:tcPr>
          <w:p w14:paraId="0DF283EB" w14:textId="77777777" w:rsidR="005B1647" w:rsidRPr="00C21B94" w:rsidRDefault="005B1647" w:rsidP="005B1647">
            <w:pPr>
              <w:pStyle w:val="Tabell"/>
            </w:pPr>
            <w:r w:rsidRPr="00C21B94">
              <w:t xml:space="preserve">Europarådets utvecklingsbank CEB </w:t>
            </w:r>
          </w:p>
        </w:tc>
        <w:tc>
          <w:tcPr>
            <w:tcW w:w="656" w:type="pct"/>
            <w:noWrap/>
            <w:hideMark/>
          </w:tcPr>
          <w:p w14:paraId="2BBB7F27" w14:textId="77777777" w:rsidR="005B1647" w:rsidRPr="00C21B9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21B94">
              <w:t>7</w:t>
            </w:r>
          </w:p>
        </w:tc>
        <w:tc>
          <w:tcPr>
            <w:tcW w:w="596" w:type="pct"/>
            <w:noWrap/>
            <w:hideMark/>
          </w:tcPr>
          <w:p w14:paraId="5309B829" w14:textId="77777777" w:rsidR="005B1647" w:rsidRPr="00C21B9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21B94">
              <w:t>7</w:t>
            </w:r>
          </w:p>
        </w:tc>
      </w:tr>
      <w:tr w:rsidR="00155607" w14:paraId="57627B73" w14:textId="77777777" w:rsidTr="007E5169">
        <w:trPr>
          <w:trHeight w:val="255"/>
        </w:trPr>
        <w:tc>
          <w:tcPr>
            <w:cnfStyle w:val="001000000000" w:firstRow="0" w:lastRow="0" w:firstColumn="1" w:lastColumn="0" w:oddVBand="0" w:evenVBand="0" w:oddHBand="0" w:evenHBand="0" w:firstRowFirstColumn="0" w:firstRowLastColumn="0" w:lastRowFirstColumn="0" w:lastRowLastColumn="0"/>
            <w:tcW w:w="3748" w:type="pct"/>
            <w:noWrap/>
            <w:hideMark/>
          </w:tcPr>
          <w:p w14:paraId="69680589" w14:textId="77777777" w:rsidR="005B1647" w:rsidRPr="007C3618" w:rsidRDefault="005B1647" w:rsidP="005B1647">
            <w:pPr>
              <w:pStyle w:val="Tabell"/>
              <w:rPr>
                <w:b/>
                <w:bCs/>
              </w:rPr>
            </w:pPr>
            <w:r w:rsidRPr="007C3618">
              <w:rPr>
                <w:b/>
                <w:bCs/>
              </w:rPr>
              <w:t>Summa investerings- och utvecklingsbanker</w:t>
            </w:r>
          </w:p>
        </w:tc>
        <w:tc>
          <w:tcPr>
            <w:tcW w:w="656" w:type="pct"/>
            <w:noWrap/>
            <w:hideMark/>
          </w:tcPr>
          <w:p w14:paraId="56A95693" w14:textId="77777777" w:rsidR="005B1647" w:rsidRPr="007C3618"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7C3618">
              <w:rPr>
                <w:b/>
                <w:bCs/>
              </w:rPr>
              <w:t>7 904</w:t>
            </w:r>
          </w:p>
        </w:tc>
        <w:tc>
          <w:tcPr>
            <w:tcW w:w="596" w:type="pct"/>
            <w:noWrap/>
            <w:hideMark/>
          </w:tcPr>
          <w:p w14:paraId="396B1E45" w14:textId="77777777" w:rsidR="005B1647" w:rsidRPr="007C3618"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7C3618">
              <w:rPr>
                <w:b/>
                <w:bCs/>
              </w:rPr>
              <w:t>7 658</w:t>
            </w:r>
          </w:p>
        </w:tc>
      </w:tr>
      <w:tr w:rsidR="00155607" w14:paraId="7826C044" w14:textId="77777777" w:rsidTr="007E5169">
        <w:trPr>
          <w:trHeight w:val="255"/>
        </w:trPr>
        <w:tc>
          <w:tcPr>
            <w:cnfStyle w:val="001000000000" w:firstRow="0" w:lastRow="0" w:firstColumn="1" w:lastColumn="0" w:oddVBand="0" w:evenVBand="0" w:oddHBand="0" w:evenHBand="0" w:firstRowFirstColumn="0" w:firstRowLastColumn="0" w:lastRowFirstColumn="0" w:lastRowLastColumn="0"/>
            <w:tcW w:w="3748" w:type="pct"/>
            <w:noWrap/>
            <w:hideMark/>
          </w:tcPr>
          <w:p w14:paraId="221A1D2F" w14:textId="77777777" w:rsidR="005B1647" w:rsidRPr="00C21B94" w:rsidRDefault="005B1647" w:rsidP="005B1647">
            <w:pPr>
              <w:pStyle w:val="Tabell"/>
            </w:pPr>
            <w:r w:rsidRPr="00C21B94">
              <w:t>Riksgäldskontoret, obligationer m.m.</w:t>
            </w:r>
          </w:p>
        </w:tc>
        <w:tc>
          <w:tcPr>
            <w:tcW w:w="656" w:type="pct"/>
            <w:noWrap/>
            <w:hideMark/>
          </w:tcPr>
          <w:p w14:paraId="5EDE67C4" w14:textId="77777777" w:rsidR="005B1647" w:rsidRPr="00C21B9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21B94">
              <w:t>1 837</w:t>
            </w:r>
          </w:p>
        </w:tc>
        <w:tc>
          <w:tcPr>
            <w:tcW w:w="596" w:type="pct"/>
            <w:noWrap/>
            <w:hideMark/>
          </w:tcPr>
          <w:p w14:paraId="153FC64A" w14:textId="77777777" w:rsidR="005B1647" w:rsidRPr="00C21B9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21B94">
              <w:t>2 499</w:t>
            </w:r>
          </w:p>
        </w:tc>
      </w:tr>
      <w:tr w:rsidR="00155607" w14:paraId="01AAFA93" w14:textId="77777777" w:rsidTr="007E5169">
        <w:trPr>
          <w:trHeight w:val="255"/>
        </w:trPr>
        <w:tc>
          <w:tcPr>
            <w:cnfStyle w:val="001000000000" w:firstRow="0" w:lastRow="0" w:firstColumn="1" w:lastColumn="0" w:oddVBand="0" w:evenVBand="0" w:oddHBand="0" w:evenHBand="0" w:firstRowFirstColumn="0" w:firstRowLastColumn="0" w:lastRowFirstColumn="0" w:lastRowLastColumn="0"/>
            <w:tcW w:w="3748" w:type="pct"/>
            <w:noWrap/>
            <w:hideMark/>
          </w:tcPr>
          <w:p w14:paraId="185B6DCD" w14:textId="77777777" w:rsidR="005B1647" w:rsidRPr="00C21B94" w:rsidRDefault="005B1647" w:rsidP="005B1647">
            <w:pPr>
              <w:pStyle w:val="Tabell"/>
              <w:rPr>
                <w:i/>
                <w:iCs/>
              </w:rPr>
            </w:pPr>
            <w:r w:rsidRPr="00C21B94">
              <w:rPr>
                <w:i/>
                <w:iCs/>
              </w:rPr>
              <w:lastRenderedPageBreak/>
              <w:t>Kammarkollegiet, övrigt</w:t>
            </w:r>
          </w:p>
        </w:tc>
        <w:tc>
          <w:tcPr>
            <w:tcW w:w="656" w:type="pct"/>
            <w:noWrap/>
            <w:hideMark/>
          </w:tcPr>
          <w:p w14:paraId="0690095F" w14:textId="77777777" w:rsidR="005B1647" w:rsidRPr="00C21B94"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p>
        </w:tc>
        <w:tc>
          <w:tcPr>
            <w:tcW w:w="596" w:type="pct"/>
            <w:noWrap/>
            <w:hideMark/>
          </w:tcPr>
          <w:p w14:paraId="5EC44851" w14:textId="77777777" w:rsidR="005B1647" w:rsidRPr="00C21B94"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r>
      <w:tr w:rsidR="00155607" w14:paraId="175B9546" w14:textId="77777777" w:rsidTr="007E5169">
        <w:trPr>
          <w:trHeight w:val="255"/>
        </w:trPr>
        <w:tc>
          <w:tcPr>
            <w:cnfStyle w:val="001000000000" w:firstRow="0" w:lastRow="0" w:firstColumn="1" w:lastColumn="0" w:oddVBand="0" w:evenVBand="0" w:oddHBand="0" w:evenHBand="0" w:firstRowFirstColumn="0" w:firstRowLastColumn="0" w:lastRowFirstColumn="0" w:lastRowLastColumn="0"/>
            <w:tcW w:w="3748" w:type="pct"/>
            <w:noWrap/>
            <w:hideMark/>
          </w:tcPr>
          <w:p w14:paraId="35BAA84F" w14:textId="77777777" w:rsidR="005B1647" w:rsidRPr="00C21B94" w:rsidRDefault="005B1647" w:rsidP="005B1647">
            <w:pPr>
              <w:pStyle w:val="Tabell"/>
              <w:rPr>
                <w:lang w:val="de-DE"/>
              </w:rPr>
            </w:pPr>
            <w:r w:rsidRPr="00C21B94">
              <w:rPr>
                <w:lang w:val="de-DE"/>
              </w:rPr>
              <w:t>Orio AB (Saab Automobile Parts AB)</w:t>
            </w:r>
          </w:p>
        </w:tc>
        <w:tc>
          <w:tcPr>
            <w:tcW w:w="656" w:type="pct"/>
            <w:noWrap/>
            <w:hideMark/>
          </w:tcPr>
          <w:p w14:paraId="54D7C0DB" w14:textId="77777777" w:rsidR="005B1647" w:rsidRPr="00C21B9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21B94">
              <w:t>430</w:t>
            </w:r>
          </w:p>
        </w:tc>
        <w:tc>
          <w:tcPr>
            <w:tcW w:w="596" w:type="pct"/>
            <w:noWrap/>
            <w:hideMark/>
          </w:tcPr>
          <w:p w14:paraId="740E6972" w14:textId="77777777" w:rsidR="005B1647" w:rsidRPr="00C21B9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21B94">
              <w:t>453</w:t>
            </w:r>
          </w:p>
        </w:tc>
      </w:tr>
      <w:tr w:rsidR="00155607" w14:paraId="2F7A56EE" w14:textId="77777777" w:rsidTr="007E5169">
        <w:trPr>
          <w:trHeight w:val="255"/>
        </w:trPr>
        <w:tc>
          <w:tcPr>
            <w:cnfStyle w:val="001000000000" w:firstRow="0" w:lastRow="0" w:firstColumn="1" w:lastColumn="0" w:oddVBand="0" w:evenVBand="0" w:oddHBand="0" w:evenHBand="0" w:firstRowFirstColumn="0" w:firstRowLastColumn="0" w:lastRowFirstColumn="0" w:lastRowLastColumn="0"/>
            <w:tcW w:w="3748" w:type="pct"/>
            <w:noWrap/>
            <w:hideMark/>
          </w:tcPr>
          <w:p w14:paraId="06646CCE" w14:textId="77777777" w:rsidR="005B1647" w:rsidRPr="00C21B94" w:rsidRDefault="005B1647" w:rsidP="005B1647">
            <w:pPr>
              <w:pStyle w:val="Tabell"/>
            </w:pPr>
            <w:r w:rsidRPr="00C21B94">
              <w:t>SAS</w:t>
            </w:r>
          </w:p>
        </w:tc>
        <w:tc>
          <w:tcPr>
            <w:tcW w:w="656" w:type="pct"/>
            <w:noWrap/>
            <w:hideMark/>
          </w:tcPr>
          <w:p w14:paraId="55AEDF52" w14:textId="77777777" w:rsidR="005B1647" w:rsidRPr="00C21B9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21B94">
              <w:t>203</w:t>
            </w:r>
          </w:p>
        </w:tc>
        <w:tc>
          <w:tcPr>
            <w:tcW w:w="596" w:type="pct"/>
            <w:noWrap/>
            <w:hideMark/>
          </w:tcPr>
          <w:p w14:paraId="30BA2761" w14:textId="77777777" w:rsidR="005B1647" w:rsidRPr="00C21B9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21B94">
              <w:t>203</w:t>
            </w:r>
          </w:p>
        </w:tc>
      </w:tr>
      <w:tr w:rsidR="00155607" w14:paraId="0365B14C" w14:textId="77777777" w:rsidTr="007E5169">
        <w:trPr>
          <w:trHeight w:val="255"/>
        </w:trPr>
        <w:tc>
          <w:tcPr>
            <w:cnfStyle w:val="001000000000" w:firstRow="0" w:lastRow="0" w:firstColumn="1" w:lastColumn="0" w:oddVBand="0" w:evenVBand="0" w:oddHBand="0" w:evenHBand="0" w:firstRowFirstColumn="0" w:firstRowLastColumn="0" w:lastRowFirstColumn="0" w:lastRowLastColumn="0"/>
            <w:tcW w:w="3748" w:type="pct"/>
            <w:noWrap/>
            <w:hideMark/>
          </w:tcPr>
          <w:p w14:paraId="4C60E131" w14:textId="77777777" w:rsidR="005B1647" w:rsidRPr="00C21B94" w:rsidRDefault="005B1647" w:rsidP="005B1647">
            <w:pPr>
              <w:pStyle w:val="Tabell"/>
            </w:pPr>
            <w:r w:rsidRPr="00C21B94">
              <w:t>Andelar i aktie- och räntekonsortiet m.m.</w:t>
            </w:r>
          </w:p>
        </w:tc>
        <w:tc>
          <w:tcPr>
            <w:tcW w:w="656" w:type="pct"/>
            <w:noWrap/>
            <w:hideMark/>
          </w:tcPr>
          <w:p w14:paraId="3BABE6D9" w14:textId="77777777" w:rsidR="005B1647" w:rsidRPr="00C21B9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21B94">
              <w:t>230</w:t>
            </w:r>
          </w:p>
        </w:tc>
        <w:tc>
          <w:tcPr>
            <w:tcW w:w="596" w:type="pct"/>
            <w:noWrap/>
            <w:hideMark/>
          </w:tcPr>
          <w:p w14:paraId="4CC3E8B3" w14:textId="77777777" w:rsidR="005B1647" w:rsidRPr="00C21B9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21B94">
              <w:t>197</w:t>
            </w:r>
          </w:p>
        </w:tc>
      </w:tr>
      <w:tr w:rsidR="00155607" w14:paraId="6F4F5300" w14:textId="77777777" w:rsidTr="007E5169">
        <w:trPr>
          <w:trHeight w:val="285"/>
        </w:trPr>
        <w:tc>
          <w:tcPr>
            <w:cnfStyle w:val="001000000000" w:firstRow="0" w:lastRow="0" w:firstColumn="1" w:lastColumn="0" w:oddVBand="0" w:evenVBand="0" w:oddHBand="0" w:evenHBand="0" w:firstRowFirstColumn="0" w:firstRowLastColumn="0" w:lastRowFirstColumn="0" w:lastRowLastColumn="0"/>
            <w:tcW w:w="3748" w:type="pct"/>
            <w:noWrap/>
            <w:hideMark/>
          </w:tcPr>
          <w:p w14:paraId="65511CDB" w14:textId="77777777" w:rsidR="005B1647" w:rsidRPr="00C21B94" w:rsidRDefault="005B1647" w:rsidP="005B1647">
            <w:pPr>
              <w:pStyle w:val="Tabell"/>
            </w:pPr>
            <w:r w:rsidRPr="00C21B94">
              <w:t>Karolinska institutet, aktier, andelar och obligationer</w:t>
            </w:r>
          </w:p>
        </w:tc>
        <w:tc>
          <w:tcPr>
            <w:tcW w:w="656" w:type="pct"/>
            <w:noWrap/>
            <w:hideMark/>
          </w:tcPr>
          <w:p w14:paraId="73CCDE97" w14:textId="77777777" w:rsidR="005B1647" w:rsidRPr="00C21B9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21B94">
              <w:t>498</w:t>
            </w:r>
          </w:p>
        </w:tc>
        <w:tc>
          <w:tcPr>
            <w:tcW w:w="596" w:type="pct"/>
            <w:noWrap/>
            <w:hideMark/>
          </w:tcPr>
          <w:p w14:paraId="15842950" w14:textId="77777777" w:rsidR="005B1647" w:rsidRPr="00C21B9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21B94">
              <w:t>504</w:t>
            </w:r>
          </w:p>
        </w:tc>
      </w:tr>
      <w:tr w:rsidR="00155607" w14:paraId="51300F26" w14:textId="77777777" w:rsidTr="007E5169">
        <w:trPr>
          <w:trHeight w:val="255"/>
        </w:trPr>
        <w:tc>
          <w:tcPr>
            <w:cnfStyle w:val="001000000000" w:firstRow="0" w:lastRow="0" w:firstColumn="1" w:lastColumn="0" w:oddVBand="0" w:evenVBand="0" w:oddHBand="0" w:evenHBand="0" w:firstRowFirstColumn="0" w:firstRowLastColumn="0" w:lastRowFirstColumn="0" w:lastRowLastColumn="0"/>
            <w:tcW w:w="3748" w:type="pct"/>
            <w:noWrap/>
            <w:hideMark/>
          </w:tcPr>
          <w:p w14:paraId="4FE3B147" w14:textId="77777777" w:rsidR="005B1647" w:rsidRPr="00C21B94" w:rsidRDefault="005B1647" w:rsidP="005B1647">
            <w:pPr>
              <w:pStyle w:val="Tabell"/>
            </w:pPr>
            <w:r w:rsidRPr="00C21B94">
              <w:t>Övriga myndigheter</w:t>
            </w:r>
          </w:p>
        </w:tc>
        <w:tc>
          <w:tcPr>
            <w:tcW w:w="656" w:type="pct"/>
            <w:noWrap/>
            <w:hideMark/>
          </w:tcPr>
          <w:p w14:paraId="6D14D857" w14:textId="77777777" w:rsidR="005B1647" w:rsidRPr="00C21B9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21B94">
              <w:t>769</w:t>
            </w:r>
          </w:p>
        </w:tc>
        <w:tc>
          <w:tcPr>
            <w:tcW w:w="596" w:type="pct"/>
            <w:noWrap/>
            <w:hideMark/>
          </w:tcPr>
          <w:p w14:paraId="53BC82DB" w14:textId="77777777" w:rsidR="005B1647" w:rsidRPr="00C21B9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21B94">
              <w:t>632</w:t>
            </w:r>
          </w:p>
        </w:tc>
      </w:tr>
      <w:tr w:rsidR="00155607" w:rsidRPr="007E5169" w14:paraId="3BC2113A" w14:textId="77777777" w:rsidTr="007E5169">
        <w:trPr>
          <w:cnfStyle w:val="010000000000" w:firstRow="0" w:lastRow="1" w:firstColumn="0" w:lastColumn="0" w:oddVBand="0" w:evenVBand="0" w:oddHBand="0" w:evenHBand="0" w:firstRowFirstColumn="0" w:firstRowLastColumn="0" w:lastRowFirstColumn="0" w:lastRowLastColumn="0"/>
          <w:trHeight w:val="270"/>
        </w:trPr>
        <w:tc>
          <w:tcPr>
            <w:cnfStyle w:val="001000000000" w:firstRow="0" w:lastRow="0" w:firstColumn="1" w:lastColumn="0" w:oddVBand="0" w:evenVBand="0" w:oddHBand="0" w:evenHBand="0" w:firstRowFirstColumn="0" w:firstRowLastColumn="0" w:lastRowFirstColumn="0" w:lastRowLastColumn="0"/>
            <w:tcW w:w="3748" w:type="pct"/>
            <w:noWrap/>
            <w:hideMark/>
          </w:tcPr>
          <w:p w14:paraId="2CF9F5BE" w14:textId="77777777" w:rsidR="005B1647" w:rsidRPr="007E5169" w:rsidRDefault="005B1647" w:rsidP="007E5169">
            <w:pPr>
              <w:pStyle w:val="Tabell"/>
              <w:rPr>
                <w:bCs/>
              </w:rPr>
            </w:pPr>
            <w:r w:rsidRPr="007E5169">
              <w:rPr>
                <w:bCs/>
              </w:rPr>
              <w:t>Summa</w:t>
            </w:r>
          </w:p>
        </w:tc>
        <w:tc>
          <w:tcPr>
            <w:tcW w:w="656" w:type="pct"/>
            <w:noWrap/>
            <w:hideMark/>
          </w:tcPr>
          <w:p w14:paraId="0C554961" w14:textId="77777777" w:rsidR="005B1647" w:rsidRPr="007E5169"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7E5169">
              <w:rPr>
                <w:bCs/>
              </w:rPr>
              <w:t>59 205</w:t>
            </w:r>
          </w:p>
        </w:tc>
        <w:tc>
          <w:tcPr>
            <w:tcW w:w="596" w:type="pct"/>
            <w:noWrap/>
            <w:hideMark/>
          </w:tcPr>
          <w:p w14:paraId="3EECC011" w14:textId="77777777" w:rsidR="005B1647" w:rsidRPr="007E5169"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7E5169">
              <w:rPr>
                <w:bCs/>
              </w:rPr>
              <w:t>47 235</w:t>
            </w:r>
          </w:p>
        </w:tc>
      </w:tr>
    </w:tbl>
    <w:p w14:paraId="11BF957A" w14:textId="77777777" w:rsidR="005B1647" w:rsidRDefault="005B1647" w:rsidP="005B1647">
      <w:pPr>
        <w:pStyle w:val="Brdtext"/>
      </w:pPr>
    </w:p>
    <w:p w14:paraId="4214648A" w14:textId="54245AE3" w:rsidR="005B1647" w:rsidRDefault="005B1647" w:rsidP="005B1647">
      <w:pPr>
        <w:pStyle w:val="Brdtext"/>
      </w:pPr>
      <w:r>
        <w:t>Det största innehavet av långfristiga värdepapper avser Kärnavfallsfondens innehav av bostadsobligationer (säkerställda obligationer). Under året fortsatte Kärnavfallsfonden den övergång till ny placeringsmodell som påbörjades 2018. Under 2019 har finansiella instrument i den s.k. basportföljen sålts för att möjliggöra placeringar i en s.k. långsiktig portfölj bestående av företagsobligationer, aktier och värdepappersfonder. Basportföljen består främst av statsobligationer som elimineras i Årsredovisning för staten samt bostadsobligationer. För 2019 uppgick statsobligationerna som eliminerades till 25 307 miljoner kronor, vilket är en minskning med 6 336 miljoner kronor jämfört med 2018.</w:t>
      </w:r>
    </w:p>
    <w:p w14:paraId="2361D18F" w14:textId="77777777" w:rsidR="005B1647" w:rsidRDefault="005B1647" w:rsidP="005B1647">
      <w:pPr>
        <w:pStyle w:val="Brdtext"/>
      </w:pPr>
      <w:r>
        <w:t>Kärnavfallsfondens finansiella instrument värderas till verkligt värde eftersom syftet med innehavet är att ge avkastning och värdeökning. Det utökade placeringsmandatet har sammanfallit med en stark börsutveckling och en därmed hög avkastning i den långsiktiga portföljen. Den orealiserade värdeökningen hänförlig till dessa innehav uppgick till 1 923 miljoner kronor per balansdagen.</w:t>
      </w:r>
    </w:p>
    <w:p w14:paraId="7AB1231A" w14:textId="1E303758" w:rsidR="005B1647" w:rsidRDefault="005B1647" w:rsidP="005B1647">
      <w:pPr>
        <w:pStyle w:val="Brdtext"/>
      </w:pPr>
      <w:r>
        <w:t>Sveriges andelar i internationella investeringsbanker och utvecklingsbanker redovisas av Kammarkollegiet och Styrelsen för internationellt utvecklingssamarbete (Sida), så att den myndighet som gör utbetalningar av kapitaltillskott och eventuella bidrag till respektive bank också tar upp andelsvärdet. Under året har Sida redovisat kapitaltillskott till utvecklingsbanker med 19 miljoner kronor. Kammarkollegiet har redovisat ett kapitaltillskott till Asiatiska banken för infrastrukturinvesteringar (AllB) om 228 miljoner kronor.</w:t>
      </w:r>
    </w:p>
    <w:p w14:paraId="789C9993" w14:textId="77777777" w:rsidR="005B1647" w:rsidRDefault="005B1647" w:rsidP="005B1647">
      <w:pPr>
        <w:pStyle w:val="Brdtext"/>
      </w:pPr>
      <w:r>
        <w:t>Riksgäldskontorets innehav består till största delen av nollkupongobligationer som övertogs i samband med avvecklingen av affärsverket Statens järnvägar. Syftet med obligationerna är att återbetala resterande lån som ursprungligen avsåg finansiering av anläggningstillgångar uthyrda till SJ AB och Green Cargo AB.</w:t>
      </w:r>
    </w:p>
    <w:p w14:paraId="2ABC836E" w14:textId="7E8D44F0" w:rsidR="005B1647" w:rsidRDefault="005B1647" w:rsidP="005B1647">
      <w:pPr>
        <w:pStyle w:val="Brdtext"/>
      </w:pPr>
      <w:r>
        <w:t>Kammarkollegiet redovisar innehavet i Orio AB och SAS som Andra långfristiga värdepappersinnehav eftersom statens andel i dessa bolag understiger 20 procent. Marknadsvärdet för statens ägarandel i SAS uppgick till 866 miljoner kronor vid utgången av 2019.</w:t>
      </w:r>
    </w:p>
    <w:p w14:paraId="71B803D2" w14:textId="1D0AE383" w:rsidR="005B1647" w:rsidRDefault="005B1647" w:rsidP="005B1647">
      <w:pPr>
        <w:pStyle w:val="Brdtext"/>
      </w:pPr>
      <w:r>
        <w:t>Kammarkollegiets övriga värdepapper är främst de andelar i Kammarkollegiets aktiekonsortium och räntekonsortium som innehas av fonder som Kammarkollegiet redovisar.</w:t>
      </w:r>
    </w:p>
    <w:p w14:paraId="6FC38EC2" w14:textId="763092FF" w:rsidR="005B1647" w:rsidRDefault="005B1647" w:rsidP="005B1647">
      <w:pPr>
        <w:pStyle w:val="Rubrik4utannumrering"/>
      </w:pPr>
      <w:r w:rsidRPr="00C21B94">
        <w:lastRenderedPageBreak/>
        <w:t>Not 28 Långfristiga fordringar</w:t>
      </w:r>
    </w:p>
    <w:p w14:paraId="0526192F" w14:textId="04F42271" w:rsidR="005B1647" w:rsidRDefault="005B1647" w:rsidP="005B1647">
      <w:pPr>
        <w:pStyle w:val="TabellUnderrubrik"/>
      </w:pPr>
      <w:r w:rsidRPr="00C21B94">
        <w:t>Miljoner kronor</w:t>
      </w:r>
    </w:p>
    <w:tbl>
      <w:tblPr>
        <w:tblStyle w:val="RKBPTabell"/>
        <w:tblW w:w="5000" w:type="pct"/>
        <w:tblLook w:val="04E0" w:firstRow="1" w:lastRow="1" w:firstColumn="1" w:lastColumn="0" w:noHBand="0" w:noVBand="1"/>
      </w:tblPr>
      <w:tblGrid>
        <w:gridCol w:w="5761"/>
        <w:gridCol w:w="828"/>
        <w:gridCol w:w="781"/>
      </w:tblGrid>
      <w:tr w:rsidR="00155607" w14:paraId="1F1BB18B" w14:textId="77777777" w:rsidTr="00155607">
        <w:trPr>
          <w:cnfStyle w:val="100000000000" w:firstRow="1" w:lastRow="0" w:firstColumn="0" w:lastColumn="0" w:oddVBand="0" w:evenVBand="0" w:oddHBand="0" w:evenHBand="0" w:firstRowFirstColumn="0" w:firstRowLastColumn="0" w:lastRowFirstColumn="0" w:lastRowLastColumn="0"/>
          <w:trHeight w:val="255"/>
          <w:tblHeader w:val="0"/>
        </w:trPr>
        <w:tc>
          <w:tcPr>
            <w:cnfStyle w:val="001000000000" w:firstRow="0" w:lastRow="0" w:firstColumn="1" w:lastColumn="0" w:oddVBand="0" w:evenVBand="0" w:oddHBand="0" w:evenHBand="0" w:firstRowFirstColumn="0" w:firstRowLastColumn="0" w:lastRowFirstColumn="0" w:lastRowLastColumn="0"/>
            <w:tcW w:w="3908"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412EB576" w14:textId="6FE18F89" w:rsidR="005B1647" w:rsidRPr="00C21B94" w:rsidRDefault="005B1647" w:rsidP="005B1647">
            <w:pPr>
              <w:pStyle w:val="TabellHuvud"/>
              <w:keepNext/>
            </w:pPr>
          </w:p>
        </w:tc>
        <w:tc>
          <w:tcPr>
            <w:tcW w:w="562"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37F4473C" w14:textId="77777777" w:rsidR="005B1647" w:rsidRPr="00C21B94" w:rsidRDefault="005B1647" w:rsidP="005B1647">
            <w:pPr>
              <w:pStyle w:val="TabellHuvud"/>
              <w:keepNext/>
              <w:cnfStyle w:val="100000000000" w:firstRow="1" w:lastRow="0" w:firstColumn="0" w:lastColumn="0" w:oddVBand="0" w:evenVBand="0" w:oddHBand="0" w:evenHBand="0" w:firstRowFirstColumn="0" w:firstRowLastColumn="0" w:lastRowFirstColumn="0" w:lastRowLastColumn="0"/>
            </w:pPr>
            <w:r w:rsidRPr="00C21B94">
              <w:t>2019</w:t>
            </w:r>
          </w:p>
        </w:tc>
        <w:tc>
          <w:tcPr>
            <w:tcW w:w="530"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315D9AB2" w14:textId="77777777" w:rsidR="005B1647" w:rsidRPr="00C21B94" w:rsidRDefault="005B1647" w:rsidP="005B1647">
            <w:pPr>
              <w:pStyle w:val="TabellHuvud"/>
              <w:keepNext/>
              <w:cnfStyle w:val="100000000000" w:firstRow="1" w:lastRow="0" w:firstColumn="0" w:lastColumn="0" w:oddVBand="0" w:evenVBand="0" w:oddHBand="0" w:evenHBand="0" w:firstRowFirstColumn="0" w:firstRowLastColumn="0" w:lastRowFirstColumn="0" w:lastRowLastColumn="0"/>
            </w:pPr>
            <w:r w:rsidRPr="00C21B94">
              <w:t>2018</w:t>
            </w:r>
          </w:p>
        </w:tc>
      </w:tr>
      <w:tr w:rsidR="00155607" w14:paraId="0476E250"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908" w:type="pct"/>
            <w:tcBorders>
              <w:top w:val="single" w:sz="12" w:space="0" w:color="auto"/>
            </w:tcBorders>
            <w:noWrap/>
            <w:hideMark/>
          </w:tcPr>
          <w:p w14:paraId="16E0BD72" w14:textId="77777777" w:rsidR="005B1647" w:rsidRPr="00C21B94" w:rsidRDefault="005B1647" w:rsidP="005B1647">
            <w:pPr>
              <w:pStyle w:val="Tabell"/>
              <w:keepNext/>
              <w:rPr>
                <w:i/>
                <w:iCs/>
              </w:rPr>
            </w:pPr>
            <w:r w:rsidRPr="00C21B94">
              <w:rPr>
                <w:i/>
                <w:iCs/>
              </w:rPr>
              <w:t xml:space="preserve">Exportkreditnämnden </w:t>
            </w:r>
          </w:p>
        </w:tc>
        <w:tc>
          <w:tcPr>
            <w:tcW w:w="562" w:type="pct"/>
            <w:tcBorders>
              <w:top w:val="single" w:sz="12" w:space="0" w:color="auto"/>
            </w:tcBorders>
            <w:noWrap/>
            <w:hideMark/>
          </w:tcPr>
          <w:p w14:paraId="46D08B5E" w14:textId="77777777" w:rsidR="005B1647" w:rsidRPr="00C21B94" w:rsidRDefault="005B1647" w:rsidP="005B1647">
            <w:pPr>
              <w:pStyle w:val="Tabell"/>
              <w:keepNext/>
              <w:cnfStyle w:val="000000000000" w:firstRow="0" w:lastRow="0" w:firstColumn="0" w:lastColumn="0" w:oddVBand="0" w:evenVBand="0" w:oddHBand="0" w:evenHBand="0" w:firstRowFirstColumn="0" w:firstRowLastColumn="0" w:lastRowFirstColumn="0" w:lastRowLastColumn="0"/>
              <w:rPr>
                <w:i/>
                <w:iCs/>
              </w:rPr>
            </w:pPr>
          </w:p>
        </w:tc>
        <w:tc>
          <w:tcPr>
            <w:tcW w:w="530" w:type="pct"/>
            <w:tcBorders>
              <w:top w:val="single" w:sz="12" w:space="0" w:color="auto"/>
            </w:tcBorders>
            <w:noWrap/>
            <w:hideMark/>
          </w:tcPr>
          <w:p w14:paraId="497F5D87" w14:textId="77777777" w:rsidR="005B1647" w:rsidRPr="00C21B94" w:rsidRDefault="005B1647" w:rsidP="005B1647">
            <w:pPr>
              <w:pStyle w:val="Tabell"/>
              <w:keepNext/>
              <w:cnfStyle w:val="000000000000" w:firstRow="0" w:lastRow="0" w:firstColumn="0" w:lastColumn="0" w:oddVBand="0" w:evenVBand="0" w:oddHBand="0" w:evenHBand="0" w:firstRowFirstColumn="0" w:firstRowLastColumn="0" w:lastRowFirstColumn="0" w:lastRowLastColumn="0"/>
              <w:rPr>
                <w:i/>
                <w:iCs/>
              </w:rPr>
            </w:pPr>
          </w:p>
        </w:tc>
      </w:tr>
      <w:tr w:rsidR="00155607" w14:paraId="5FD4CF1B"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908" w:type="pct"/>
            <w:hideMark/>
          </w:tcPr>
          <w:p w14:paraId="018019FF" w14:textId="57834BC8" w:rsidR="005B1647" w:rsidRPr="00C21B94" w:rsidRDefault="005B1647" w:rsidP="005B1647">
            <w:pPr>
              <w:pStyle w:val="Tabell"/>
              <w:keepNext/>
            </w:pPr>
            <w:r w:rsidRPr="00C21B94">
              <w:t>Fordringar efterskottspremier garantiavgifter</w:t>
            </w:r>
          </w:p>
        </w:tc>
        <w:tc>
          <w:tcPr>
            <w:tcW w:w="562" w:type="pct"/>
            <w:noWrap/>
            <w:hideMark/>
          </w:tcPr>
          <w:p w14:paraId="2A720F4C" w14:textId="77777777" w:rsidR="005B1647" w:rsidRPr="00C21B94"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C21B94">
              <w:t>4 318</w:t>
            </w:r>
          </w:p>
        </w:tc>
        <w:tc>
          <w:tcPr>
            <w:tcW w:w="530" w:type="pct"/>
            <w:noWrap/>
            <w:hideMark/>
          </w:tcPr>
          <w:p w14:paraId="74C1B145" w14:textId="77777777" w:rsidR="005B1647" w:rsidRPr="00C21B94"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C21B94">
              <w:t>4 265</w:t>
            </w:r>
          </w:p>
        </w:tc>
      </w:tr>
      <w:tr w:rsidR="00155607" w14:paraId="021A39EB"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908" w:type="pct"/>
            <w:hideMark/>
          </w:tcPr>
          <w:p w14:paraId="24B9C73A" w14:textId="62FF2AD2" w:rsidR="005B1647" w:rsidRPr="00C21B94" w:rsidRDefault="005B1647" w:rsidP="005B1647">
            <w:pPr>
              <w:pStyle w:val="Tabell"/>
              <w:keepNext/>
            </w:pPr>
            <w:r w:rsidRPr="00C21B94">
              <w:t>Skadefordringar</w:t>
            </w:r>
          </w:p>
        </w:tc>
        <w:tc>
          <w:tcPr>
            <w:tcW w:w="562" w:type="pct"/>
            <w:noWrap/>
            <w:hideMark/>
          </w:tcPr>
          <w:p w14:paraId="061CC61A" w14:textId="77777777" w:rsidR="005B1647" w:rsidRPr="00C21B94"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C21B94">
              <w:t>1 859</w:t>
            </w:r>
          </w:p>
        </w:tc>
        <w:tc>
          <w:tcPr>
            <w:tcW w:w="530" w:type="pct"/>
            <w:noWrap/>
            <w:hideMark/>
          </w:tcPr>
          <w:p w14:paraId="18E8989B" w14:textId="77777777" w:rsidR="005B1647" w:rsidRPr="00C21B94"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C21B94">
              <w:t>1 769</w:t>
            </w:r>
          </w:p>
        </w:tc>
      </w:tr>
      <w:tr w:rsidR="00155607" w14:paraId="432CB08E"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908" w:type="pct"/>
            <w:noWrap/>
            <w:hideMark/>
          </w:tcPr>
          <w:p w14:paraId="7F00565D" w14:textId="721A9B18" w:rsidR="005B1647" w:rsidRPr="00C21B94" w:rsidRDefault="005B1647" w:rsidP="005B1647">
            <w:pPr>
              <w:pStyle w:val="Tabell"/>
              <w:keepNext/>
            </w:pPr>
            <w:r w:rsidRPr="00C21B94">
              <w:t>Återförsäkrares andel av försäkringstekniska avsättningar och skadefordringar</w:t>
            </w:r>
          </w:p>
        </w:tc>
        <w:tc>
          <w:tcPr>
            <w:tcW w:w="562" w:type="pct"/>
            <w:noWrap/>
            <w:hideMark/>
          </w:tcPr>
          <w:p w14:paraId="4AFE2E10" w14:textId="77777777" w:rsidR="005B1647" w:rsidRPr="00C21B94"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C21B94">
              <w:t>507</w:t>
            </w:r>
          </w:p>
        </w:tc>
        <w:tc>
          <w:tcPr>
            <w:tcW w:w="530" w:type="pct"/>
            <w:hideMark/>
          </w:tcPr>
          <w:p w14:paraId="1439F475" w14:textId="77777777" w:rsidR="005B1647" w:rsidRPr="00C21B94"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C21B94">
              <w:t>715</w:t>
            </w:r>
          </w:p>
        </w:tc>
      </w:tr>
      <w:tr w:rsidR="00155607" w14:paraId="247E1CAB"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908" w:type="pct"/>
            <w:noWrap/>
            <w:hideMark/>
          </w:tcPr>
          <w:p w14:paraId="27E519BF" w14:textId="77777777" w:rsidR="005B1647" w:rsidRPr="00C21B94" w:rsidRDefault="005B1647" w:rsidP="005B1647">
            <w:pPr>
              <w:pStyle w:val="Tabell"/>
              <w:keepNext/>
              <w:rPr>
                <w:b/>
                <w:bCs/>
              </w:rPr>
            </w:pPr>
            <w:r w:rsidRPr="00C21B94">
              <w:rPr>
                <w:b/>
                <w:bCs/>
              </w:rPr>
              <w:t>Summa Exportkreditnämnden</w:t>
            </w:r>
          </w:p>
        </w:tc>
        <w:tc>
          <w:tcPr>
            <w:tcW w:w="562" w:type="pct"/>
            <w:hideMark/>
          </w:tcPr>
          <w:p w14:paraId="1B197C9F" w14:textId="77777777" w:rsidR="005B1647" w:rsidRPr="00C21B94" w:rsidRDefault="005B1647" w:rsidP="005B1647">
            <w:pPr>
              <w:pStyle w:val="Tabell"/>
              <w:keepNext/>
              <w:cnfStyle w:val="000000000000" w:firstRow="0" w:lastRow="0" w:firstColumn="0" w:lastColumn="0" w:oddVBand="0" w:evenVBand="0" w:oddHBand="0" w:evenHBand="0" w:firstRowFirstColumn="0" w:firstRowLastColumn="0" w:lastRowFirstColumn="0" w:lastRowLastColumn="0"/>
              <w:rPr>
                <w:b/>
                <w:bCs/>
              </w:rPr>
            </w:pPr>
            <w:r w:rsidRPr="00C21B94">
              <w:rPr>
                <w:b/>
                <w:bCs/>
              </w:rPr>
              <w:t>6 684</w:t>
            </w:r>
          </w:p>
        </w:tc>
        <w:tc>
          <w:tcPr>
            <w:tcW w:w="530" w:type="pct"/>
            <w:hideMark/>
          </w:tcPr>
          <w:p w14:paraId="3BCE9722" w14:textId="77777777" w:rsidR="005B1647" w:rsidRPr="00C21B94" w:rsidRDefault="005B1647" w:rsidP="005B1647">
            <w:pPr>
              <w:pStyle w:val="Tabell"/>
              <w:keepNext/>
              <w:cnfStyle w:val="000000000000" w:firstRow="0" w:lastRow="0" w:firstColumn="0" w:lastColumn="0" w:oddVBand="0" w:evenVBand="0" w:oddHBand="0" w:evenHBand="0" w:firstRowFirstColumn="0" w:firstRowLastColumn="0" w:lastRowFirstColumn="0" w:lastRowLastColumn="0"/>
              <w:rPr>
                <w:b/>
                <w:bCs/>
              </w:rPr>
            </w:pPr>
            <w:r w:rsidRPr="00C21B94">
              <w:rPr>
                <w:b/>
                <w:bCs/>
              </w:rPr>
              <w:t>6 749</w:t>
            </w:r>
          </w:p>
        </w:tc>
      </w:tr>
      <w:tr w:rsidR="00155607" w14:paraId="151E97E0"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908" w:type="pct"/>
            <w:noWrap/>
            <w:hideMark/>
          </w:tcPr>
          <w:p w14:paraId="78D5516F" w14:textId="77777777" w:rsidR="005B1647" w:rsidRPr="00C21B94" w:rsidRDefault="005B1647" w:rsidP="005B1647">
            <w:pPr>
              <w:pStyle w:val="Tabell"/>
              <w:keepNext/>
            </w:pPr>
            <w:r w:rsidRPr="00C21B94">
              <w:t>Styrelsen för internationellt utvecklingssamarbete</w:t>
            </w:r>
          </w:p>
        </w:tc>
        <w:tc>
          <w:tcPr>
            <w:tcW w:w="562" w:type="pct"/>
            <w:noWrap/>
            <w:hideMark/>
          </w:tcPr>
          <w:p w14:paraId="2AA20BC8" w14:textId="77777777" w:rsidR="005B1647" w:rsidRPr="00C21B94"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C21B94">
              <w:t>251</w:t>
            </w:r>
          </w:p>
        </w:tc>
        <w:tc>
          <w:tcPr>
            <w:tcW w:w="530" w:type="pct"/>
            <w:noWrap/>
            <w:hideMark/>
          </w:tcPr>
          <w:p w14:paraId="25AAC642" w14:textId="77777777" w:rsidR="005B1647" w:rsidRPr="00C21B94"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C21B94">
              <w:t>242</w:t>
            </w:r>
          </w:p>
        </w:tc>
      </w:tr>
      <w:tr w:rsidR="00155607" w14:paraId="51B5385A"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908" w:type="pct"/>
            <w:noWrap/>
            <w:hideMark/>
          </w:tcPr>
          <w:p w14:paraId="311CC0FE" w14:textId="77777777" w:rsidR="005B1647" w:rsidRPr="00C21B94" w:rsidRDefault="005B1647" w:rsidP="005B1647">
            <w:pPr>
              <w:pStyle w:val="Tabell"/>
              <w:keepNext/>
            </w:pPr>
            <w:r w:rsidRPr="00C21B94">
              <w:t>Riksgäldskontoret</w:t>
            </w:r>
          </w:p>
        </w:tc>
        <w:tc>
          <w:tcPr>
            <w:tcW w:w="562" w:type="pct"/>
            <w:noWrap/>
            <w:hideMark/>
          </w:tcPr>
          <w:p w14:paraId="37248CAB" w14:textId="77777777" w:rsidR="005B1647" w:rsidRPr="00C21B94"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C21B94">
              <w:t>178</w:t>
            </w:r>
          </w:p>
        </w:tc>
        <w:tc>
          <w:tcPr>
            <w:tcW w:w="530" w:type="pct"/>
            <w:noWrap/>
            <w:hideMark/>
          </w:tcPr>
          <w:p w14:paraId="10353F09" w14:textId="77777777" w:rsidR="005B1647" w:rsidRPr="00C21B94"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C21B94">
              <w:t>144</w:t>
            </w:r>
          </w:p>
        </w:tc>
      </w:tr>
      <w:tr w:rsidR="00155607" w14:paraId="303FB594"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908" w:type="pct"/>
            <w:noWrap/>
            <w:hideMark/>
          </w:tcPr>
          <w:p w14:paraId="108B167C" w14:textId="77777777" w:rsidR="005B1647" w:rsidRPr="00C21B94" w:rsidRDefault="005B1647" w:rsidP="005B1647">
            <w:pPr>
              <w:pStyle w:val="Tabell"/>
              <w:keepNext/>
            </w:pPr>
            <w:r w:rsidRPr="00C21B94">
              <w:t>Trafikverket</w:t>
            </w:r>
          </w:p>
        </w:tc>
        <w:tc>
          <w:tcPr>
            <w:tcW w:w="562" w:type="pct"/>
            <w:noWrap/>
            <w:hideMark/>
          </w:tcPr>
          <w:p w14:paraId="42EA3B5C" w14:textId="77777777" w:rsidR="005B1647" w:rsidRPr="00C21B94"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C21B94">
              <w:t>125</w:t>
            </w:r>
          </w:p>
        </w:tc>
        <w:tc>
          <w:tcPr>
            <w:tcW w:w="530" w:type="pct"/>
            <w:noWrap/>
            <w:hideMark/>
          </w:tcPr>
          <w:p w14:paraId="2EF4079F" w14:textId="77777777" w:rsidR="005B1647" w:rsidRPr="00C21B94"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C21B94">
              <w:t>90</w:t>
            </w:r>
          </w:p>
        </w:tc>
      </w:tr>
      <w:tr w:rsidR="00155607" w14:paraId="1725C34A"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908" w:type="pct"/>
            <w:noWrap/>
            <w:hideMark/>
          </w:tcPr>
          <w:p w14:paraId="28E09E02" w14:textId="77777777" w:rsidR="005B1647" w:rsidRPr="00C21B94" w:rsidRDefault="005B1647" w:rsidP="005B1647">
            <w:pPr>
              <w:pStyle w:val="Tabell"/>
              <w:keepNext/>
            </w:pPr>
            <w:r w:rsidRPr="00C21B94">
              <w:t>Göteborgs universitet</w:t>
            </w:r>
          </w:p>
        </w:tc>
        <w:tc>
          <w:tcPr>
            <w:tcW w:w="562" w:type="pct"/>
            <w:noWrap/>
            <w:hideMark/>
          </w:tcPr>
          <w:p w14:paraId="4C1A721E" w14:textId="77777777" w:rsidR="005B1647" w:rsidRPr="00C21B94"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C21B94">
              <w:t>81</w:t>
            </w:r>
          </w:p>
        </w:tc>
        <w:tc>
          <w:tcPr>
            <w:tcW w:w="530" w:type="pct"/>
            <w:noWrap/>
            <w:hideMark/>
          </w:tcPr>
          <w:p w14:paraId="2D98B600" w14:textId="77777777" w:rsidR="005B1647" w:rsidRPr="00C21B94"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C21B94">
              <w:t>86</w:t>
            </w:r>
          </w:p>
        </w:tc>
      </w:tr>
      <w:tr w:rsidR="00155607" w14:paraId="1EC19D2A"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908" w:type="pct"/>
            <w:noWrap/>
            <w:hideMark/>
          </w:tcPr>
          <w:p w14:paraId="4A610272" w14:textId="77777777" w:rsidR="005B1647" w:rsidRPr="00C21B94" w:rsidRDefault="005B1647" w:rsidP="005B1647">
            <w:pPr>
              <w:pStyle w:val="Tabell"/>
              <w:keepNext/>
              <w:rPr>
                <w:i/>
                <w:iCs/>
              </w:rPr>
            </w:pPr>
            <w:r w:rsidRPr="00C21B94">
              <w:rPr>
                <w:i/>
                <w:iCs/>
              </w:rPr>
              <w:t>Affärsverk</w:t>
            </w:r>
          </w:p>
        </w:tc>
        <w:tc>
          <w:tcPr>
            <w:tcW w:w="562" w:type="pct"/>
            <w:noWrap/>
            <w:hideMark/>
          </w:tcPr>
          <w:p w14:paraId="06A7A4FC" w14:textId="77777777" w:rsidR="005B1647" w:rsidRPr="00C21B94" w:rsidRDefault="005B1647" w:rsidP="005B1647">
            <w:pPr>
              <w:pStyle w:val="Tabell"/>
              <w:keepNext/>
              <w:cnfStyle w:val="000000000000" w:firstRow="0" w:lastRow="0" w:firstColumn="0" w:lastColumn="0" w:oddVBand="0" w:evenVBand="0" w:oddHBand="0" w:evenHBand="0" w:firstRowFirstColumn="0" w:firstRowLastColumn="0" w:lastRowFirstColumn="0" w:lastRowLastColumn="0"/>
              <w:rPr>
                <w:i/>
                <w:iCs/>
              </w:rPr>
            </w:pPr>
          </w:p>
        </w:tc>
        <w:tc>
          <w:tcPr>
            <w:tcW w:w="530" w:type="pct"/>
            <w:hideMark/>
          </w:tcPr>
          <w:p w14:paraId="68711BA8" w14:textId="77777777" w:rsidR="005B1647" w:rsidRPr="00C21B94" w:rsidRDefault="005B1647" w:rsidP="005B1647">
            <w:pPr>
              <w:pStyle w:val="Tabell"/>
              <w:keepNext/>
              <w:cnfStyle w:val="000000000000" w:firstRow="0" w:lastRow="0" w:firstColumn="0" w:lastColumn="0" w:oddVBand="0" w:evenVBand="0" w:oddHBand="0" w:evenHBand="0" w:firstRowFirstColumn="0" w:firstRowLastColumn="0" w:lastRowFirstColumn="0" w:lastRowLastColumn="0"/>
              <w:rPr>
                <w:i/>
                <w:iCs/>
              </w:rPr>
            </w:pPr>
          </w:p>
        </w:tc>
      </w:tr>
      <w:tr w:rsidR="00155607" w14:paraId="04B71F57"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908" w:type="pct"/>
            <w:noWrap/>
            <w:hideMark/>
          </w:tcPr>
          <w:p w14:paraId="44437650" w14:textId="77777777" w:rsidR="005B1647" w:rsidRPr="00C21B94" w:rsidRDefault="005B1647" w:rsidP="005B1647">
            <w:pPr>
              <w:pStyle w:val="Tabell"/>
              <w:keepNext/>
            </w:pPr>
            <w:r w:rsidRPr="00C21B94">
              <w:t>Luftfartsverket</w:t>
            </w:r>
          </w:p>
        </w:tc>
        <w:tc>
          <w:tcPr>
            <w:tcW w:w="562" w:type="pct"/>
            <w:noWrap/>
            <w:hideMark/>
          </w:tcPr>
          <w:p w14:paraId="6B1EAFBB" w14:textId="77777777" w:rsidR="005B1647" w:rsidRPr="00C21B94"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C21B94">
              <w:t>1 395</w:t>
            </w:r>
          </w:p>
        </w:tc>
        <w:tc>
          <w:tcPr>
            <w:tcW w:w="530" w:type="pct"/>
            <w:noWrap/>
            <w:hideMark/>
          </w:tcPr>
          <w:p w14:paraId="13487C84" w14:textId="77777777" w:rsidR="005B1647" w:rsidRPr="00C21B94"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C21B94">
              <w:t>1 286</w:t>
            </w:r>
          </w:p>
        </w:tc>
      </w:tr>
      <w:tr w:rsidR="00155607" w14:paraId="003A003C"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908" w:type="pct"/>
            <w:noWrap/>
            <w:hideMark/>
          </w:tcPr>
          <w:p w14:paraId="75F17DFD" w14:textId="77777777" w:rsidR="005B1647" w:rsidRPr="00C21B94" w:rsidRDefault="005B1647" w:rsidP="005B1647">
            <w:pPr>
              <w:pStyle w:val="Tabell"/>
              <w:keepNext/>
            </w:pPr>
            <w:r w:rsidRPr="00C21B94">
              <w:t>Svenska kraftnät</w:t>
            </w:r>
          </w:p>
        </w:tc>
        <w:tc>
          <w:tcPr>
            <w:tcW w:w="562" w:type="pct"/>
            <w:noWrap/>
            <w:hideMark/>
          </w:tcPr>
          <w:p w14:paraId="4C7B4DB8" w14:textId="77777777" w:rsidR="005B1647" w:rsidRPr="00C21B94"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C21B94">
              <w:t>439</w:t>
            </w:r>
          </w:p>
        </w:tc>
        <w:tc>
          <w:tcPr>
            <w:tcW w:w="530" w:type="pct"/>
            <w:noWrap/>
            <w:hideMark/>
          </w:tcPr>
          <w:p w14:paraId="31615A98" w14:textId="77777777" w:rsidR="005B1647" w:rsidRPr="00C21B94"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C21B94">
              <w:t>422</w:t>
            </w:r>
          </w:p>
        </w:tc>
      </w:tr>
      <w:tr w:rsidR="00155607" w14:paraId="4C27B70B"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908" w:type="pct"/>
            <w:noWrap/>
            <w:hideMark/>
          </w:tcPr>
          <w:p w14:paraId="0B3B5E76" w14:textId="77777777" w:rsidR="005B1647" w:rsidRPr="00C21B94" w:rsidRDefault="005B1647" w:rsidP="005B1647">
            <w:pPr>
              <w:pStyle w:val="Tabell"/>
              <w:keepNext/>
            </w:pPr>
            <w:r w:rsidRPr="00C21B94">
              <w:t>Sjöfartsverket</w:t>
            </w:r>
          </w:p>
        </w:tc>
        <w:tc>
          <w:tcPr>
            <w:tcW w:w="562" w:type="pct"/>
            <w:noWrap/>
            <w:hideMark/>
          </w:tcPr>
          <w:p w14:paraId="7FA39214" w14:textId="77777777" w:rsidR="005B1647" w:rsidRPr="00C21B94"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C21B94">
              <w:t>16</w:t>
            </w:r>
          </w:p>
        </w:tc>
        <w:tc>
          <w:tcPr>
            <w:tcW w:w="530" w:type="pct"/>
            <w:noWrap/>
            <w:hideMark/>
          </w:tcPr>
          <w:p w14:paraId="412818D4" w14:textId="77777777" w:rsidR="005B1647" w:rsidRPr="00C21B94"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C21B94">
              <w:t>14</w:t>
            </w:r>
          </w:p>
        </w:tc>
      </w:tr>
      <w:tr w:rsidR="00155607" w14:paraId="2AA5F226"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908" w:type="pct"/>
            <w:noWrap/>
            <w:hideMark/>
          </w:tcPr>
          <w:p w14:paraId="2B6354A1" w14:textId="77777777" w:rsidR="005B1647" w:rsidRPr="00C21B94" w:rsidRDefault="005B1647" w:rsidP="005B1647">
            <w:pPr>
              <w:pStyle w:val="Tabell"/>
              <w:keepNext/>
            </w:pPr>
            <w:r w:rsidRPr="00C21B94">
              <w:t>Övriga myndigheter</w:t>
            </w:r>
          </w:p>
        </w:tc>
        <w:tc>
          <w:tcPr>
            <w:tcW w:w="562" w:type="pct"/>
            <w:noWrap/>
            <w:hideMark/>
          </w:tcPr>
          <w:p w14:paraId="1CB275A3" w14:textId="77777777" w:rsidR="005B1647" w:rsidRPr="00C21B94"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C21B94">
              <w:t>67</w:t>
            </w:r>
          </w:p>
        </w:tc>
        <w:tc>
          <w:tcPr>
            <w:tcW w:w="530" w:type="pct"/>
            <w:noWrap/>
            <w:hideMark/>
          </w:tcPr>
          <w:p w14:paraId="0557BD31" w14:textId="77777777" w:rsidR="005B1647" w:rsidRPr="00C21B94"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C21B94">
              <w:t>70</w:t>
            </w:r>
          </w:p>
        </w:tc>
      </w:tr>
      <w:tr w:rsidR="00155607" w14:paraId="3B4752CD" w14:textId="77777777" w:rsidTr="00155607">
        <w:trPr>
          <w:cnfStyle w:val="010000000000" w:firstRow="0" w:lastRow="1" w:firstColumn="0" w:lastColumn="0" w:oddVBand="0" w:evenVBand="0" w:oddHBand="0" w:evenHBand="0" w:firstRowFirstColumn="0" w:firstRowLastColumn="0" w:lastRowFirstColumn="0" w:lastRowLastColumn="0"/>
          <w:trHeight w:val="270"/>
        </w:trPr>
        <w:tc>
          <w:tcPr>
            <w:cnfStyle w:val="001000000000" w:firstRow="0" w:lastRow="0" w:firstColumn="1" w:lastColumn="0" w:oddVBand="0" w:evenVBand="0" w:oddHBand="0" w:evenHBand="0" w:firstRowFirstColumn="0" w:firstRowLastColumn="0" w:lastRowFirstColumn="0" w:lastRowLastColumn="0"/>
            <w:tcW w:w="3908" w:type="pct"/>
            <w:noWrap/>
            <w:hideMark/>
          </w:tcPr>
          <w:p w14:paraId="6902FBB8" w14:textId="77777777" w:rsidR="005B1647" w:rsidRPr="00C21B94" w:rsidRDefault="005B1647" w:rsidP="005B1647">
            <w:pPr>
              <w:pStyle w:val="Tabell"/>
              <w:keepNext/>
              <w:rPr>
                <w:bCs/>
              </w:rPr>
            </w:pPr>
            <w:r w:rsidRPr="00C21B94">
              <w:rPr>
                <w:bCs/>
              </w:rPr>
              <w:t>Summa</w:t>
            </w:r>
          </w:p>
        </w:tc>
        <w:tc>
          <w:tcPr>
            <w:tcW w:w="562" w:type="pct"/>
            <w:hideMark/>
          </w:tcPr>
          <w:p w14:paraId="327FA679" w14:textId="77777777" w:rsidR="005B1647" w:rsidRPr="002876BB" w:rsidRDefault="005B1647" w:rsidP="005B1647">
            <w:pPr>
              <w:pStyle w:val="Tabell"/>
              <w:keepNext/>
              <w:cnfStyle w:val="010000000000" w:firstRow="0" w:lastRow="1" w:firstColumn="0" w:lastColumn="0" w:oddVBand="0" w:evenVBand="0" w:oddHBand="0" w:evenHBand="0" w:firstRowFirstColumn="0" w:firstRowLastColumn="0" w:lastRowFirstColumn="0" w:lastRowLastColumn="0"/>
            </w:pPr>
            <w:r w:rsidRPr="002876BB">
              <w:t xml:space="preserve">   9 235    </w:t>
            </w:r>
          </w:p>
        </w:tc>
        <w:tc>
          <w:tcPr>
            <w:tcW w:w="530" w:type="pct"/>
            <w:hideMark/>
          </w:tcPr>
          <w:p w14:paraId="6622479F" w14:textId="77777777" w:rsidR="005B1647" w:rsidRPr="002876BB" w:rsidRDefault="005B1647" w:rsidP="005B1647">
            <w:pPr>
              <w:pStyle w:val="Tabell"/>
              <w:keepNext/>
              <w:cnfStyle w:val="010000000000" w:firstRow="0" w:lastRow="1" w:firstColumn="0" w:lastColumn="0" w:oddVBand="0" w:evenVBand="0" w:oddHBand="0" w:evenHBand="0" w:firstRowFirstColumn="0" w:firstRowLastColumn="0" w:lastRowFirstColumn="0" w:lastRowLastColumn="0"/>
            </w:pPr>
            <w:r w:rsidRPr="002876BB">
              <w:t xml:space="preserve"> 9 103    </w:t>
            </w:r>
          </w:p>
        </w:tc>
      </w:tr>
    </w:tbl>
    <w:p w14:paraId="1DDC758F" w14:textId="4941A9FF" w:rsidR="005B1647" w:rsidRDefault="005B1647" w:rsidP="005B1647">
      <w:pPr>
        <w:pStyle w:val="Brdtext"/>
      </w:pPr>
    </w:p>
    <w:p w14:paraId="11D13B50" w14:textId="77777777" w:rsidR="005B1647" w:rsidRDefault="005B1647" w:rsidP="005B1647">
      <w:pPr>
        <w:pStyle w:val="Brdtext"/>
      </w:pPr>
      <w:r>
        <w:t>Långfristiga fordringar ökade med 132 miljoner kronor och den största ökningen är hänförlig till Luftfartsverket, 109 miljoner kronor.</w:t>
      </w:r>
    </w:p>
    <w:p w14:paraId="22DD17E6" w14:textId="77777777" w:rsidR="005B1647" w:rsidRDefault="005B1647" w:rsidP="005B1647">
      <w:pPr>
        <w:pStyle w:val="Brdtext"/>
      </w:pPr>
      <w:r>
        <w:t>Exportkreditnämndens (EKN) fordringar minskade med 65 miljoner kronor, varav EKN:s fordran för återförsäkrares andel av försäkringstekniska avsättningar och skadefordringar minskade med 208 miljoner kronor. Återförsäkringskostnaden har minskat till följd av naturlig omsättning av återförsäkringsportföljen.</w:t>
      </w:r>
    </w:p>
    <w:p w14:paraId="672C617E" w14:textId="60041E11" w:rsidR="005B1647" w:rsidRDefault="005B1647" w:rsidP="005B1647">
      <w:pPr>
        <w:pStyle w:val="Brdtext"/>
      </w:pPr>
      <w:r>
        <w:t>4 318 miljoner kronor av EKN:s långfristiga fordringar avser efterskottspremier. Fordringarna för efterskottspremier avser till helt övervägande del JAS Brasilien. Ännu ej fakturerade garantiavgifter uppgår till 307 miljoner kronor. EKN värderar sina skadefordringar till 1 859 miljoner kronor vilket motsvarar EKN:s förväntade återvinningsmöjligheter av fordringarna som nominellt uppgår till 12 710 miljoner kronor. EKN kan minska risker genom att teckna återförsäkringar. Återförsäkrares andel av försäkringstekniska avsättningar och skadefordringar uppgår till 507 miljoner kronor och består av fordringar för återförsäkrares andel av ej intjänade garantiavgifter och kvardröjande risker samt återförsäkrares andel av avsättning för skador med avdrag för återförsäkrares andel av skadefordringar.</w:t>
      </w:r>
    </w:p>
    <w:p w14:paraId="2E115063" w14:textId="77777777" w:rsidR="005B1647" w:rsidRDefault="005B1647" w:rsidP="005B1647">
      <w:pPr>
        <w:pStyle w:val="Brdtext"/>
      </w:pPr>
      <w:r>
        <w:t>Sidas fordringar gäller garantiverksamheten och uppgår till 251 miljoner kronor, varav största delen är skadefordringar. I posten ingår även fordringar mot Miga som är en organisation inom Världsbanken, och fordran utifrån fastställda premieplaner i de fall det är tillämpligt för Sidas garantier.</w:t>
      </w:r>
    </w:p>
    <w:p w14:paraId="6945BF34" w14:textId="36C43431" w:rsidR="005B1647" w:rsidRDefault="005B1647" w:rsidP="005B1647">
      <w:pPr>
        <w:pStyle w:val="Brdtext"/>
      </w:pPr>
      <w:r>
        <w:t>Riksgäldskontorets regressfodringar ökade med 34 miljoner kronor och uppgick till 178 miljoner kronor som en följd av en värdereglering av fordran på Saab Automobil AB i konkurs.</w:t>
      </w:r>
    </w:p>
    <w:p w14:paraId="33C52B8C" w14:textId="4B518BA0" w:rsidR="005B1647" w:rsidRDefault="005B1647" w:rsidP="005B1647">
      <w:pPr>
        <w:pStyle w:val="Brdtext"/>
      </w:pPr>
      <w:r>
        <w:t>Trafikverkets fordringar har ökat med 35 miljoner kronor till 125 miljoner kronor, vilket beror på att fordran som utgörs av depositionen som Trafikverket har hos Nasdaq som säkerhet för elderivathandel, är högre än föregående år.</w:t>
      </w:r>
    </w:p>
    <w:p w14:paraId="2E2464CA" w14:textId="77777777" w:rsidR="005B1647" w:rsidRDefault="005B1647" w:rsidP="005B1647">
      <w:pPr>
        <w:pStyle w:val="Brdtext"/>
      </w:pPr>
      <w:r>
        <w:t>Göteborgs universitets fordringar uppgår till 81 miljoner kronor och avser placering av donationsmedel i Akademiska Hus AB.</w:t>
      </w:r>
    </w:p>
    <w:p w14:paraId="453B656F" w14:textId="4B6DB4A6" w:rsidR="005B1647" w:rsidRDefault="005B1647" w:rsidP="005B1647">
      <w:pPr>
        <w:pStyle w:val="Brdtext"/>
      </w:pPr>
      <w:r>
        <w:lastRenderedPageBreak/>
        <w:t>Luftfartsverkets fordringar, vilka huvudsakligen avser tidigare års och årets återvinningsbara underskott för en route-verksamheten, har ökat med 109 miljoner kronor till 1 395 miljoner kronor främst till följd av riskdelningen mellan LFV och flygbolagen enligt vad som är fastställt i prestationsplanen.</w:t>
      </w:r>
    </w:p>
    <w:p w14:paraId="12AF3B2E" w14:textId="77777777" w:rsidR="005B1647" w:rsidRDefault="005B1647" w:rsidP="005B1647">
      <w:pPr>
        <w:pStyle w:val="Brdtext"/>
      </w:pPr>
      <w:r>
        <w:t>Affärsverket svenska kraftnäts fordringar uppgår till 439 miljoner kronor och består bl.a. av lånefordringar på dotter- och intresseföretag samt depositionen som Affärsverket svenska kraftnät har hos Nasdaq som säkerhet för elterminhandel. Posten inkluderar också långfristiga förutbetalda kostnader som avser lämnade investeringsbidrag.</w:t>
      </w:r>
    </w:p>
    <w:p w14:paraId="772375FF" w14:textId="677DFDBE" w:rsidR="005B1647" w:rsidRDefault="005B1647" w:rsidP="005B1647">
      <w:pPr>
        <w:pStyle w:val="Brdtext"/>
      </w:pPr>
      <w:r>
        <w:t>Sjöfartsverkets fordringar uppgår till 16 miljoner kronor och avser kapitalförsäkringar för pensioner för vissa lotsar.</w:t>
      </w:r>
    </w:p>
    <w:p w14:paraId="10BC18B1" w14:textId="2240EB43" w:rsidR="005B1647" w:rsidRDefault="005B1647" w:rsidP="005B1647">
      <w:pPr>
        <w:pStyle w:val="Rubrik4utannumrering"/>
      </w:pPr>
      <w:r w:rsidRPr="002A5294">
        <w:t>Not 29 Utlåning</w:t>
      </w:r>
    </w:p>
    <w:p w14:paraId="10B2D83F" w14:textId="179EF6BD" w:rsidR="005B1647" w:rsidRDefault="005B1647" w:rsidP="005B1647">
      <w:pPr>
        <w:pStyle w:val="TabellUnderrubrik"/>
      </w:pPr>
      <w:r w:rsidRPr="002A5294">
        <w:t>Miljoner kronor</w:t>
      </w:r>
    </w:p>
    <w:tbl>
      <w:tblPr>
        <w:tblStyle w:val="RKBPTabell"/>
        <w:tblW w:w="5000" w:type="pct"/>
        <w:tblLook w:val="06E0" w:firstRow="1" w:lastRow="1" w:firstColumn="1" w:lastColumn="0" w:noHBand="1" w:noVBand="1"/>
      </w:tblPr>
      <w:tblGrid>
        <w:gridCol w:w="4461"/>
        <w:gridCol w:w="1515"/>
        <w:gridCol w:w="1394"/>
      </w:tblGrid>
      <w:tr w:rsidR="00155607" w14:paraId="3A4068C0" w14:textId="77777777" w:rsidTr="007E5169">
        <w:trPr>
          <w:cnfStyle w:val="100000000000" w:firstRow="1" w:lastRow="0" w:firstColumn="0" w:lastColumn="0" w:oddVBand="0" w:evenVBand="0" w:oddHBand="0" w:evenHBand="0" w:firstRowFirstColumn="0" w:firstRowLastColumn="0" w:lastRowFirstColumn="0" w:lastRowLastColumn="0"/>
          <w:trHeight w:val="270"/>
        </w:trPr>
        <w:tc>
          <w:tcPr>
            <w:cnfStyle w:val="001000000000" w:firstRow="0" w:lastRow="0" w:firstColumn="1" w:lastColumn="0" w:oddVBand="0" w:evenVBand="0" w:oddHBand="0" w:evenHBand="0" w:firstRowFirstColumn="0" w:firstRowLastColumn="0" w:lastRowFirstColumn="0" w:lastRowLastColumn="0"/>
            <w:tcW w:w="3026" w:type="pct"/>
            <w:noWrap/>
            <w:hideMark/>
          </w:tcPr>
          <w:p w14:paraId="40B813C9" w14:textId="34F7C947" w:rsidR="005B1647" w:rsidRPr="002A5294" w:rsidRDefault="005B1647" w:rsidP="007E5169">
            <w:pPr>
              <w:pStyle w:val="TabellHuvud"/>
            </w:pPr>
          </w:p>
        </w:tc>
        <w:tc>
          <w:tcPr>
            <w:tcW w:w="1028" w:type="pct"/>
            <w:noWrap/>
            <w:hideMark/>
          </w:tcPr>
          <w:p w14:paraId="70DBEACC" w14:textId="77777777" w:rsidR="005B1647" w:rsidRPr="002A5294" w:rsidRDefault="005B1647" w:rsidP="007E5169">
            <w:pPr>
              <w:pStyle w:val="TabellHuvud"/>
              <w:cnfStyle w:val="100000000000" w:firstRow="1" w:lastRow="0" w:firstColumn="0" w:lastColumn="0" w:oddVBand="0" w:evenVBand="0" w:oddHBand="0" w:evenHBand="0" w:firstRowFirstColumn="0" w:firstRowLastColumn="0" w:lastRowFirstColumn="0" w:lastRowLastColumn="0"/>
            </w:pPr>
            <w:r w:rsidRPr="002A5294">
              <w:t>2019</w:t>
            </w:r>
          </w:p>
        </w:tc>
        <w:tc>
          <w:tcPr>
            <w:tcW w:w="946" w:type="pct"/>
            <w:noWrap/>
            <w:hideMark/>
          </w:tcPr>
          <w:p w14:paraId="3FCB79B6" w14:textId="77777777" w:rsidR="005B1647" w:rsidRPr="002A5294" w:rsidRDefault="005B1647" w:rsidP="007E5169">
            <w:pPr>
              <w:pStyle w:val="TabellHuvud"/>
              <w:cnfStyle w:val="100000000000" w:firstRow="1" w:lastRow="0" w:firstColumn="0" w:lastColumn="0" w:oddVBand="0" w:evenVBand="0" w:oddHBand="0" w:evenHBand="0" w:firstRowFirstColumn="0" w:firstRowLastColumn="0" w:lastRowFirstColumn="0" w:lastRowLastColumn="0"/>
            </w:pPr>
            <w:r w:rsidRPr="002A5294">
              <w:t>2018</w:t>
            </w:r>
          </w:p>
        </w:tc>
      </w:tr>
      <w:tr w:rsidR="00155607" w14:paraId="53FF6544" w14:textId="77777777" w:rsidTr="007E5169">
        <w:trPr>
          <w:trHeight w:val="255"/>
        </w:trPr>
        <w:tc>
          <w:tcPr>
            <w:cnfStyle w:val="001000000000" w:firstRow="0" w:lastRow="0" w:firstColumn="1" w:lastColumn="0" w:oddVBand="0" w:evenVBand="0" w:oddHBand="0" w:evenHBand="0" w:firstRowFirstColumn="0" w:firstRowLastColumn="0" w:lastRowFirstColumn="0" w:lastRowLastColumn="0"/>
            <w:tcW w:w="3026" w:type="pct"/>
            <w:noWrap/>
            <w:hideMark/>
          </w:tcPr>
          <w:p w14:paraId="7597ADA1" w14:textId="77777777" w:rsidR="005B1647" w:rsidRPr="002A5294" w:rsidRDefault="005B1647" w:rsidP="005B1647">
            <w:pPr>
              <w:pStyle w:val="Tabell"/>
              <w:rPr>
                <w:i/>
                <w:iCs/>
              </w:rPr>
            </w:pPr>
            <w:r w:rsidRPr="002A5294">
              <w:rPr>
                <w:i/>
                <w:iCs/>
              </w:rPr>
              <w:t>Centrala studiestödsnämnden</w:t>
            </w:r>
          </w:p>
        </w:tc>
        <w:tc>
          <w:tcPr>
            <w:tcW w:w="1028" w:type="pct"/>
            <w:noWrap/>
            <w:hideMark/>
          </w:tcPr>
          <w:p w14:paraId="56ECEB02" w14:textId="77777777" w:rsidR="005B1647" w:rsidRPr="002A5294"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p>
        </w:tc>
        <w:tc>
          <w:tcPr>
            <w:tcW w:w="946" w:type="pct"/>
            <w:noWrap/>
            <w:hideMark/>
          </w:tcPr>
          <w:p w14:paraId="5A007D52" w14:textId="77777777" w:rsidR="005B1647" w:rsidRPr="002A5294"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p>
        </w:tc>
      </w:tr>
      <w:tr w:rsidR="00155607" w14:paraId="07DCC18A" w14:textId="77777777" w:rsidTr="007E5169">
        <w:trPr>
          <w:trHeight w:val="255"/>
        </w:trPr>
        <w:tc>
          <w:tcPr>
            <w:cnfStyle w:val="001000000000" w:firstRow="0" w:lastRow="0" w:firstColumn="1" w:lastColumn="0" w:oddVBand="0" w:evenVBand="0" w:oddHBand="0" w:evenHBand="0" w:firstRowFirstColumn="0" w:firstRowLastColumn="0" w:lastRowFirstColumn="0" w:lastRowLastColumn="0"/>
            <w:tcW w:w="3026" w:type="pct"/>
            <w:noWrap/>
            <w:hideMark/>
          </w:tcPr>
          <w:p w14:paraId="7CC6F8BF" w14:textId="77777777" w:rsidR="005B1647" w:rsidRPr="002A5294" w:rsidRDefault="005B1647" w:rsidP="005B1647">
            <w:pPr>
              <w:pStyle w:val="Tabell"/>
            </w:pPr>
            <w:r w:rsidRPr="002A5294">
              <w:t>Annuitetslån (beviljade efter 30 juni 2001), brutto</w:t>
            </w:r>
          </w:p>
        </w:tc>
        <w:tc>
          <w:tcPr>
            <w:tcW w:w="1028" w:type="pct"/>
            <w:noWrap/>
            <w:hideMark/>
          </w:tcPr>
          <w:p w14:paraId="7841A920" w14:textId="77777777" w:rsidR="005B1647" w:rsidRPr="002A529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A5294">
              <w:t>194 388</w:t>
            </w:r>
          </w:p>
        </w:tc>
        <w:tc>
          <w:tcPr>
            <w:tcW w:w="946" w:type="pct"/>
            <w:noWrap/>
            <w:hideMark/>
          </w:tcPr>
          <w:p w14:paraId="0A0226A4" w14:textId="77777777" w:rsidR="005B1647" w:rsidRPr="002A529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A5294">
              <w:t>182 991</w:t>
            </w:r>
          </w:p>
        </w:tc>
      </w:tr>
      <w:tr w:rsidR="00155607" w14:paraId="3AF98AD3" w14:textId="77777777" w:rsidTr="007E5169">
        <w:trPr>
          <w:trHeight w:val="255"/>
        </w:trPr>
        <w:tc>
          <w:tcPr>
            <w:cnfStyle w:val="001000000000" w:firstRow="0" w:lastRow="0" w:firstColumn="1" w:lastColumn="0" w:oddVBand="0" w:evenVBand="0" w:oddHBand="0" w:evenHBand="0" w:firstRowFirstColumn="0" w:firstRowLastColumn="0" w:lastRowFirstColumn="0" w:lastRowLastColumn="0"/>
            <w:tcW w:w="3026" w:type="pct"/>
            <w:noWrap/>
            <w:hideMark/>
          </w:tcPr>
          <w:p w14:paraId="4C600611" w14:textId="77777777" w:rsidR="005B1647" w:rsidRPr="002A5294" w:rsidRDefault="005B1647" w:rsidP="005B1647">
            <w:pPr>
              <w:pStyle w:val="Tabell"/>
            </w:pPr>
            <w:r w:rsidRPr="002A5294">
              <w:t>Reserveringar för låneförluster</w:t>
            </w:r>
          </w:p>
        </w:tc>
        <w:tc>
          <w:tcPr>
            <w:tcW w:w="1028" w:type="pct"/>
            <w:noWrap/>
            <w:hideMark/>
          </w:tcPr>
          <w:p w14:paraId="1AD59E0F" w14:textId="77777777" w:rsidR="005B1647" w:rsidRPr="002A529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A5294">
              <w:t>-11 844</w:t>
            </w:r>
          </w:p>
        </w:tc>
        <w:tc>
          <w:tcPr>
            <w:tcW w:w="946" w:type="pct"/>
            <w:noWrap/>
            <w:hideMark/>
          </w:tcPr>
          <w:p w14:paraId="101D5DCC" w14:textId="77777777" w:rsidR="005B1647" w:rsidRPr="002A529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A5294">
              <w:t>-11 733</w:t>
            </w:r>
          </w:p>
        </w:tc>
      </w:tr>
      <w:tr w:rsidR="00155607" w14:paraId="124F8344" w14:textId="77777777" w:rsidTr="007E5169">
        <w:trPr>
          <w:trHeight w:val="255"/>
        </w:trPr>
        <w:tc>
          <w:tcPr>
            <w:cnfStyle w:val="001000000000" w:firstRow="0" w:lastRow="0" w:firstColumn="1" w:lastColumn="0" w:oddVBand="0" w:evenVBand="0" w:oddHBand="0" w:evenHBand="0" w:firstRowFirstColumn="0" w:firstRowLastColumn="0" w:lastRowFirstColumn="0" w:lastRowLastColumn="0"/>
            <w:tcW w:w="3026" w:type="pct"/>
            <w:noWrap/>
            <w:hideMark/>
          </w:tcPr>
          <w:p w14:paraId="213A3ADA" w14:textId="77777777" w:rsidR="005B1647" w:rsidRPr="002A5294" w:rsidRDefault="005B1647" w:rsidP="005B1647">
            <w:pPr>
              <w:pStyle w:val="Tabell"/>
            </w:pPr>
            <w:r w:rsidRPr="002A5294">
              <w:t>Netto, bokfört värde Annuitetslån</w:t>
            </w:r>
          </w:p>
        </w:tc>
        <w:tc>
          <w:tcPr>
            <w:tcW w:w="1028" w:type="pct"/>
            <w:noWrap/>
            <w:hideMark/>
          </w:tcPr>
          <w:p w14:paraId="51F07D68" w14:textId="77777777" w:rsidR="005B1647" w:rsidRPr="002A529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A5294">
              <w:t>182 544</w:t>
            </w:r>
          </w:p>
        </w:tc>
        <w:tc>
          <w:tcPr>
            <w:tcW w:w="946" w:type="pct"/>
            <w:noWrap/>
            <w:hideMark/>
          </w:tcPr>
          <w:p w14:paraId="1207F22D" w14:textId="77777777" w:rsidR="005B1647" w:rsidRPr="002A529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A5294">
              <w:t>171 258</w:t>
            </w:r>
          </w:p>
        </w:tc>
      </w:tr>
      <w:tr w:rsidR="00155607" w14:paraId="0F6B8D8A" w14:textId="77777777" w:rsidTr="007E5169">
        <w:trPr>
          <w:trHeight w:val="255"/>
        </w:trPr>
        <w:tc>
          <w:tcPr>
            <w:cnfStyle w:val="001000000000" w:firstRow="0" w:lastRow="0" w:firstColumn="1" w:lastColumn="0" w:oddVBand="0" w:evenVBand="0" w:oddHBand="0" w:evenHBand="0" w:firstRowFirstColumn="0" w:firstRowLastColumn="0" w:lastRowFirstColumn="0" w:lastRowLastColumn="0"/>
            <w:tcW w:w="3026" w:type="pct"/>
            <w:hideMark/>
          </w:tcPr>
          <w:p w14:paraId="7FD75470" w14:textId="45B50E6A" w:rsidR="005B1647" w:rsidRPr="002A5294" w:rsidRDefault="005B1647" w:rsidP="005B1647">
            <w:pPr>
              <w:pStyle w:val="Tabell"/>
            </w:pPr>
            <w:r w:rsidRPr="002A5294">
              <w:t>Studielån (beviljade 1989</w:t>
            </w:r>
            <w:r>
              <w:t>–</w:t>
            </w:r>
            <w:r w:rsidRPr="002A5294">
              <w:t>30 juni 2001), brutto</w:t>
            </w:r>
          </w:p>
        </w:tc>
        <w:tc>
          <w:tcPr>
            <w:tcW w:w="1028" w:type="pct"/>
            <w:hideMark/>
          </w:tcPr>
          <w:p w14:paraId="02CF5A3B" w14:textId="77777777" w:rsidR="005B1647" w:rsidRPr="002A529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A5294">
              <w:t>34 174</w:t>
            </w:r>
          </w:p>
        </w:tc>
        <w:tc>
          <w:tcPr>
            <w:tcW w:w="946" w:type="pct"/>
            <w:noWrap/>
            <w:hideMark/>
          </w:tcPr>
          <w:p w14:paraId="67C5418E" w14:textId="77777777" w:rsidR="005B1647" w:rsidRPr="002A529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A5294">
              <w:t>38 582</w:t>
            </w:r>
          </w:p>
        </w:tc>
      </w:tr>
      <w:tr w:rsidR="00155607" w14:paraId="2C21A5B3" w14:textId="77777777" w:rsidTr="007E5169">
        <w:trPr>
          <w:trHeight w:val="255"/>
        </w:trPr>
        <w:tc>
          <w:tcPr>
            <w:cnfStyle w:val="001000000000" w:firstRow="0" w:lastRow="0" w:firstColumn="1" w:lastColumn="0" w:oddVBand="0" w:evenVBand="0" w:oddHBand="0" w:evenHBand="0" w:firstRowFirstColumn="0" w:firstRowLastColumn="0" w:lastRowFirstColumn="0" w:lastRowLastColumn="0"/>
            <w:tcW w:w="3026" w:type="pct"/>
            <w:noWrap/>
            <w:hideMark/>
          </w:tcPr>
          <w:p w14:paraId="218E210B" w14:textId="77777777" w:rsidR="005B1647" w:rsidRPr="002A5294" w:rsidRDefault="005B1647" w:rsidP="005B1647">
            <w:pPr>
              <w:pStyle w:val="Tabell"/>
            </w:pPr>
            <w:r w:rsidRPr="002A5294">
              <w:t>Reserveringar för låneförluster</w:t>
            </w:r>
          </w:p>
        </w:tc>
        <w:tc>
          <w:tcPr>
            <w:tcW w:w="1028" w:type="pct"/>
            <w:noWrap/>
            <w:hideMark/>
          </w:tcPr>
          <w:p w14:paraId="64965904" w14:textId="77777777" w:rsidR="005B1647" w:rsidRPr="002A529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A5294">
              <w:t>-11 669</w:t>
            </w:r>
          </w:p>
        </w:tc>
        <w:tc>
          <w:tcPr>
            <w:tcW w:w="946" w:type="pct"/>
            <w:noWrap/>
            <w:hideMark/>
          </w:tcPr>
          <w:p w14:paraId="76E1ED3B" w14:textId="77777777" w:rsidR="005B1647" w:rsidRPr="002A529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A5294">
              <w:t>-12 311</w:t>
            </w:r>
          </w:p>
        </w:tc>
      </w:tr>
      <w:tr w:rsidR="00155607" w14:paraId="21DE9135" w14:textId="77777777" w:rsidTr="007E5169">
        <w:trPr>
          <w:trHeight w:val="255"/>
        </w:trPr>
        <w:tc>
          <w:tcPr>
            <w:cnfStyle w:val="001000000000" w:firstRow="0" w:lastRow="0" w:firstColumn="1" w:lastColumn="0" w:oddVBand="0" w:evenVBand="0" w:oddHBand="0" w:evenHBand="0" w:firstRowFirstColumn="0" w:firstRowLastColumn="0" w:lastRowFirstColumn="0" w:lastRowLastColumn="0"/>
            <w:tcW w:w="3026" w:type="pct"/>
            <w:hideMark/>
          </w:tcPr>
          <w:p w14:paraId="22891AEF" w14:textId="77777777" w:rsidR="005B1647" w:rsidRPr="002A5294" w:rsidRDefault="005B1647" w:rsidP="005B1647">
            <w:pPr>
              <w:pStyle w:val="Tabell"/>
            </w:pPr>
            <w:r w:rsidRPr="002A5294">
              <w:t>Netto, bokfört värde Studielån</w:t>
            </w:r>
          </w:p>
        </w:tc>
        <w:tc>
          <w:tcPr>
            <w:tcW w:w="1028" w:type="pct"/>
            <w:hideMark/>
          </w:tcPr>
          <w:p w14:paraId="00DB10E7" w14:textId="77777777" w:rsidR="005B1647" w:rsidRPr="002A529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A5294">
              <w:t>22 505</w:t>
            </w:r>
          </w:p>
        </w:tc>
        <w:tc>
          <w:tcPr>
            <w:tcW w:w="946" w:type="pct"/>
            <w:noWrap/>
            <w:hideMark/>
          </w:tcPr>
          <w:p w14:paraId="6F242BBB" w14:textId="77777777" w:rsidR="005B1647" w:rsidRPr="002A529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A5294">
              <w:t>26 271</w:t>
            </w:r>
          </w:p>
        </w:tc>
      </w:tr>
      <w:tr w:rsidR="00155607" w14:paraId="7275552C" w14:textId="77777777" w:rsidTr="007E5169">
        <w:trPr>
          <w:trHeight w:val="255"/>
        </w:trPr>
        <w:tc>
          <w:tcPr>
            <w:cnfStyle w:val="001000000000" w:firstRow="0" w:lastRow="0" w:firstColumn="1" w:lastColumn="0" w:oddVBand="0" w:evenVBand="0" w:oddHBand="0" w:evenHBand="0" w:firstRowFirstColumn="0" w:firstRowLastColumn="0" w:lastRowFirstColumn="0" w:lastRowLastColumn="0"/>
            <w:tcW w:w="3026" w:type="pct"/>
            <w:noWrap/>
            <w:hideMark/>
          </w:tcPr>
          <w:p w14:paraId="0CE67F41" w14:textId="77777777" w:rsidR="005B1647" w:rsidRPr="002A5294" w:rsidRDefault="005B1647" w:rsidP="005B1647">
            <w:pPr>
              <w:pStyle w:val="Tabell"/>
            </w:pPr>
            <w:r w:rsidRPr="002A5294">
              <w:t>Studiemedel (beviljade före 1989), brutto</w:t>
            </w:r>
          </w:p>
        </w:tc>
        <w:tc>
          <w:tcPr>
            <w:tcW w:w="1028" w:type="pct"/>
            <w:noWrap/>
            <w:hideMark/>
          </w:tcPr>
          <w:p w14:paraId="01AC8CAD" w14:textId="77777777" w:rsidR="005B1647" w:rsidRPr="002A529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A5294">
              <w:t>1 170</w:t>
            </w:r>
          </w:p>
        </w:tc>
        <w:tc>
          <w:tcPr>
            <w:tcW w:w="946" w:type="pct"/>
            <w:noWrap/>
            <w:hideMark/>
          </w:tcPr>
          <w:p w14:paraId="539D74D4" w14:textId="77777777" w:rsidR="005B1647" w:rsidRPr="002A529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A5294">
              <w:t>1 441</w:t>
            </w:r>
          </w:p>
        </w:tc>
      </w:tr>
      <w:tr w:rsidR="00155607" w14:paraId="1A517EA9" w14:textId="77777777" w:rsidTr="007E5169">
        <w:trPr>
          <w:trHeight w:val="255"/>
        </w:trPr>
        <w:tc>
          <w:tcPr>
            <w:cnfStyle w:val="001000000000" w:firstRow="0" w:lastRow="0" w:firstColumn="1" w:lastColumn="0" w:oddVBand="0" w:evenVBand="0" w:oddHBand="0" w:evenHBand="0" w:firstRowFirstColumn="0" w:firstRowLastColumn="0" w:lastRowFirstColumn="0" w:lastRowLastColumn="0"/>
            <w:tcW w:w="3026" w:type="pct"/>
            <w:noWrap/>
            <w:hideMark/>
          </w:tcPr>
          <w:p w14:paraId="0EB02AFB" w14:textId="77777777" w:rsidR="005B1647" w:rsidRPr="002A5294" w:rsidRDefault="005B1647" w:rsidP="005B1647">
            <w:pPr>
              <w:pStyle w:val="Tabell"/>
            </w:pPr>
            <w:r w:rsidRPr="002A5294">
              <w:t>Reserveringar för låneförluster</w:t>
            </w:r>
          </w:p>
        </w:tc>
        <w:tc>
          <w:tcPr>
            <w:tcW w:w="1028" w:type="pct"/>
            <w:noWrap/>
            <w:hideMark/>
          </w:tcPr>
          <w:p w14:paraId="176DA53F" w14:textId="77777777" w:rsidR="005B1647" w:rsidRPr="002A529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A5294">
              <w:t>-598</w:t>
            </w:r>
          </w:p>
        </w:tc>
        <w:tc>
          <w:tcPr>
            <w:tcW w:w="946" w:type="pct"/>
            <w:noWrap/>
            <w:hideMark/>
          </w:tcPr>
          <w:p w14:paraId="64690EFE" w14:textId="77777777" w:rsidR="005B1647" w:rsidRPr="002A529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A5294">
              <w:t>-691</w:t>
            </w:r>
          </w:p>
        </w:tc>
      </w:tr>
      <w:tr w:rsidR="00155607" w14:paraId="4374CEAB" w14:textId="77777777" w:rsidTr="007E5169">
        <w:trPr>
          <w:trHeight w:val="255"/>
        </w:trPr>
        <w:tc>
          <w:tcPr>
            <w:cnfStyle w:val="001000000000" w:firstRow="0" w:lastRow="0" w:firstColumn="1" w:lastColumn="0" w:oddVBand="0" w:evenVBand="0" w:oddHBand="0" w:evenHBand="0" w:firstRowFirstColumn="0" w:firstRowLastColumn="0" w:lastRowFirstColumn="0" w:lastRowLastColumn="0"/>
            <w:tcW w:w="3026" w:type="pct"/>
            <w:hideMark/>
          </w:tcPr>
          <w:p w14:paraId="651DD32F" w14:textId="77777777" w:rsidR="005B1647" w:rsidRPr="002A5294" w:rsidRDefault="005B1647" w:rsidP="005B1647">
            <w:pPr>
              <w:pStyle w:val="Tabell"/>
            </w:pPr>
            <w:r w:rsidRPr="002A5294">
              <w:t>Netto, bokfört värde Studiemedel</w:t>
            </w:r>
          </w:p>
        </w:tc>
        <w:tc>
          <w:tcPr>
            <w:tcW w:w="1028" w:type="pct"/>
            <w:hideMark/>
          </w:tcPr>
          <w:p w14:paraId="443BAD2E" w14:textId="77777777" w:rsidR="005B1647" w:rsidRPr="002A529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A5294">
              <w:t>572</w:t>
            </w:r>
          </w:p>
        </w:tc>
        <w:tc>
          <w:tcPr>
            <w:tcW w:w="946" w:type="pct"/>
            <w:noWrap/>
            <w:hideMark/>
          </w:tcPr>
          <w:p w14:paraId="406FA842" w14:textId="77777777" w:rsidR="005B1647" w:rsidRPr="002A529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A5294">
              <w:t>750</w:t>
            </w:r>
          </w:p>
        </w:tc>
      </w:tr>
      <w:tr w:rsidR="00155607" w14:paraId="73295594" w14:textId="77777777" w:rsidTr="007E5169">
        <w:trPr>
          <w:trHeight w:val="255"/>
        </w:trPr>
        <w:tc>
          <w:tcPr>
            <w:cnfStyle w:val="001000000000" w:firstRow="0" w:lastRow="0" w:firstColumn="1" w:lastColumn="0" w:oddVBand="0" w:evenVBand="0" w:oddHBand="0" w:evenHBand="0" w:firstRowFirstColumn="0" w:firstRowLastColumn="0" w:lastRowFirstColumn="0" w:lastRowLastColumn="0"/>
            <w:tcW w:w="3026" w:type="pct"/>
            <w:noWrap/>
            <w:hideMark/>
          </w:tcPr>
          <w:p w14:paraId="712FC775" w14:textId="77777777" w:rsidR="005B1647" w:rsidRPr="002A5294" w:rsidRDefault="005B1647" w:rsidP="005B1647">
            <w:pPr>
              <w:pStyle w:val="Tabell"/>
            </w:pPr>
            <w:r w:rsidRPr="002A5294">
              <w:t>Hemutrustningslån, brutto</w:t>
            </w:r>
          </w:p>
        </w:tc>
        <w:tc>
          <w:tcPr>
            <w:tcW w:w="1028" w:type="pct"/>
            <w:noWrap/>
            <w:hideMark/>
          </w:tcPr>
          <w:p w14:paraId="5103C0D3" w14:textId="77777777" w:rsidR="005B1647" w:rsidRPr="002A529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A5294">
              <w:t>1 309</w:t>
            </w:r>
          </w:p>
        </w:tc>
        <w:tc>
          <w:tcPr>
            <w:tcW w:w="946" w:type="pct"/>
            <w:noWrap/>
            <w:hideMark/>
          </w:tcPr>
          <w:p w14:paraId="18093918" w14:textId="77777777" w:rsidR="005B1647" w:rsidRPr="002A529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A5294">
              <w:t>1 464</w:t>
            </w:r>
          </w:p>
        </w:tc>
      </w:tr>
      <w:tr w:rsidR="00155607" w14:paraId="13C4F858" w14:textId="77777777" w:rsidTr="007E5169">
        <w:trPr>
          <w:trHeight w:val="255"/>
        </w:trPr>
        <w:tc>
          <w:tcPr>
            <w:cnfStyle w:val="001000000000" w:firstRow="0" w:lastRow="0" w:firstColumn="1" w:lastColumn="0" w:oddVBand="0" w:evenVBand="0" w:oddHBand="0" w:evenHBand="0" w:firstRowFirstColumn="0" w:firstRowLastColumn="0" w:lastRowFirstColumn="0" w:lastRowLastColumn="0"/>
            <w:tcW w:w="3026" w:type="pct"/>
            <w:noWrap/>
            <w:hideMark/>
          </w:tcPr>
          <w:p w14:paraId="11FC3CEF" w14:textId="77777777" w:rsidR="005B1647" w:rsidRPr="002A5294" w:rsidRDefault="005B1647" w:rsidP="005B1647">
            <w:pPr>
              <w:pStyle w:val="Tabell"/>
            </w:pPr>
            <w:r w:rsidRPr="002A5294">
              <w:t>Reserveringar för låneförluster</w:t>
            </w:r>
          </w:p>
        </w:tc>
        <w:tc>
          <w:tcPr>
            <w:tcW w:w="1028" w:type="pct"/>
            <w:noWrap/>
            <w:hideMark/>
          </w:tcPr>
          <w:p w14:paraId="14BA47B0" w14:textId="77777777" w:rsidR="005B1647" w:rsidRPr="002A529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A5294">
              <w:t>-891</w:t>
            </w:r>
          </w:p>
        </w:tc>
        <w:tc>
          <w:tcPr>
            <w:tcW w:w="946" w:type="pct"/>
            <w:noWrap/>
            <w:hideMark/>
          </w:tcPr>
          <w:p w14:paraId="495CDA84" w14:textId="77777777" w:rsidR="005B1647" w:rsidRPr="002A529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A5294">
              <w:t>-907</w:t>
            </w:r>
          </w:p>
        </w:tc>
      </w:tr>
      <w:tr w:rsidR="00155607" w14:paraId="0677F8E7" w14:textId="77777777" w:rsidTr="007E5169">
        <w:trPr>
          <w:trHeight w:val="255"/>
        </w:trPr>
        <w:tc>
          <w:tcPr>
            <w:cnfStyle w:val="001000000000" w:firstRow="0" w:lastRow="0" w:firstColumn="1" w:lastColumn="0" w:oddVBand="0" w:evenVBand="0" w:oddHBand="0" w:evenHBand="0" w:firstRowFirstColumn="0" w:firstRowLastColumn="0" w:lastRowFirstColumn="0" w:lastRowLastColumn="0"/>
            <w:tcW w:w="3026" w:type="pct"/>
            <w:hideMark/>
          </w:tcPr>
          <w:p w14:paraId="1CBBEDCA" w14:textId="77777777" w:rsidR="005B1647" w:rsidRPr="002A5294" w:rsidRDefault="005B1647" w:rsidP="005B1647">
            <w:pPr>
              <w:pStyle w:val="Tabell"/>
            </w:pPr>
            <w:r w:rsidRPr="002A5294">
              <w:t>Netto, bokfört värde Hemutrustningslån</w:t>
            </w:r>
          </w:p>
        </w:tc>
        <w:tc>
          <w:tcPr>
            <w:tcW w:w="1028" w:type="pct"/>
            <w:hideMark/>
          </w:tcPr>
          <w:p w14:paraId="709E1920" w14:textId="77777777" w:rsidR="005B1647" w:rsidRPr="002A529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A5294">
              <w:t>418</w:t>
            </w:r>
          </w:p>
        </w:tc>
        <w:tc>
          <w:tcPr>
            <w:tcW w:w="946" w:type="pct"/>
            <w:noWrap/>
            <w:hideMark/>
          </w:tcPr>
          <w:p w14:paraId="7C36CA0C" w14:textId="77777777" w:rsidR="005B1647" w:rsidRPr="002A529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A5294">
              <w:t>557</w:t>
            </w:r>
          </w:p>
        </w:tc>
      </w:tr>
      <w:tr w:rsidR="00155607" w14:paraId="43945A7C" w14:textId="77777777" w:rsidTr="007E5169">
        <w:trPr>
          <w:trHeight w:val="255"/>
        </w:trPr>
        <w:tc>
          <w:tcPr>
            <w:cnfStyle w:val="001000000000" w:firstRow="0" w:lastRow="0" w:firstColumn="1" w:lastColumn="0" w:oddVBand="0" w:evenVBand="0" w:oddHBand="0" w:evenHBand="0" w:firstRowFirstColumn="0" w:firstRowLastColumn="0" w:lastRowFirstColumn="0" w:lastRowLastColumn="0"/>
            <w:tcW w:w="3026" w:type="pct"/>
            <w:hideMark/>
          </w:tcPr>
          <w:p w14:paraId="48622845" w14:textId="77777777" w:rsidR="005B1647" w:rsidRPr="002A5294" w:rsidRDefault="005B1647" w:rsidP="005B1647">
            <w:pPr>
              <w:pStyle w:val="Tabell"/>
            </w:pPr>
            <w:r w:rsidRPr="002A5294">
              <w:t>Körkortslån, brutto</w:t>
            </w:r>
          </w:p>
        </w:tc>
        <w:tc>
          <w:tcPr>
            <w:tcW w:w="1028" w:type="pct"/>
            <w:hideMark/>
          </w:tcPr>
          <w:p w14:paraId="78AFB53B" w14:textId="77777777" w:rsidR="005B1647" w:rsidRPr="002A529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A5294">
              <w:t>76</w:t>
            </w:r>
          </w:p>
        </w:tc>
        <w:tc>
          <w:tcPr>
            <w:tcW w:w="946" w:type="pct"/>
            <w:noWrap/>
            <w:hideMark/>
          </w:tcPr>
          <w:p w14:paraId="07C8944B" w14:textId="77777777" w:rsidR="005B1647" w:rsidRPr="002A529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A5294">
              <w:t>17</w:t>
            </w:r>
          </w:p>
        </w:tc>
      </w:tr>
      <w:tr w:rsidR="00155607" w14:paraId="2D60131A" w14:textId="77777777" w:rsidTr="007E5169">
        <w:trPr>
          <w:trHeight w:val="255"/>
        </w:trPr>
        <w:tc>
          <w:tcPr>
            <w:cnfStyle w:val="001000000000" w:firstRow="0" w:lastRow="0" w:firstColumn="1" w:lastColumn="0" w:oddVBand="0" w:evenVBand="0" w:oddHBand="0" w:evenHBand="0" w:firstRowFirstColumn="0" w:firstRowLastColumn="0" w:lastRowFirstColumn="0" w:lastRowLastColumn="0"/>
            <w:tcW w:w="3026" w:type="pct"/>
            <w:noWrap/>
            <w:hideMark/>
          </w:tcPr>
          <w:p w14:paraId="1FB09E12" w14:textId="77777777" w:rsidR="005B1647" w:rsidRPr="002A5294" w:rsidRDefault="005B1647" w:rsidP="005B1647">
            <w:pPr>
              <w:pStyle w:val="Tabell"/>
            </w:pPr>
            <w:r w:rsidRPr="002A5294">
              <w:t>Reserveringar för låneförluster</w:t>
            </w:r>
          </w:p>
        </w:tc>
        <w:tc>
          <w:tcPr>
            <w:tcW w:w="1028" w:type="pct"/>
            <w:noWrap/>
            <w:hideMark/>
          </w:tcPr>
          <w:p w14:paraId="55ACCCEA" w14:textId="77777777" w:rsidR="005B1647" w:rsidRPr="002A529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A5294">
              <w:t>-15</w:t>
            </w:r>
          </w:p>
        </w:tc>
        <w:tc>
          <w:tcPr>
            <w:tcW w:w="946" w:type="pct"/>
            <w:noWrap/>
            <w:hideMark/>
          </w:tcPr>
          <w:p w14:paraId="613E0592" w14:textId="77777777" w:rsidR="005B1647" w:rsidRPr="002A529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A5294">
              <w:t>-3</w:t>
            </w:r>
          </w:p>
        </w:tc>
      </w:tr>
      <w:tr w:rsidR="00155607" w14:paraId="59C98DEE" w14:textId="77777777" w:rsidTr="007E5169">
        <w:trPr>
          <w:trHeight w:val="255"/>
        </w:trPr>
        <w:tc>
          <w:tcPr>
            <w:cnfStyle w:val="001000000000" w:firstRow="0" w:lastRow="0" w:firstColumn="1" w:lastColumn="0" w:oddVBand="0" w:evenVBand="0" w:oddHBand="0" w:evenHBand="0" w:firstRowFirstColumn="0" w:firstRowLastColumn="0" w:lastRowFirstColumn="0" w:lastRowLastColumn="0"/>
            <w:tcW w:w="3026" w:type="pct"/>
            <w:hideMark/>
          </w:tcPr>
          <w:p w14:paraId="00D01A1E" w14:textId="77777777" w:rsidR="005B1647" w:rsidRPr="002A5294" w:rsidRDefault="005B1647" w:rsidP="005B1647">
            <w:pPr>
              <w:pStyle w:val="Tabell"/>
            </w:pPr>
            <w:r w:rsidRPr="002A5294">
              <w:t>Netto, bokfört värde Körkortslån</w:t>
            </w:r>
          </w:p>
        </w:tc>
        <w:tc>
          <w:tcPr>
            <w:tcW w:w="1028" w:type="pct"/>
            <w:hideMark/>
          </w:tcPr>
          <w:p w14:paraId="4A869264" w14:textId="77777777" w:rsidR="005B1647" w:rsidRPr="002A529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A5294">
              <w:t>61</w:t>
            </w:r>
          </w:p>
        </w:tc>
        <w:tc>
          <w:tcPr>
            <w:tcW w:w="946" w:type="pct"/>
            <w:noWrap/>
            <w:hideMark/>
          </w:tcPr>
          <w:p w14:paraId="27AAE797" w14:textId="77777777" w:rsidR="005B1647" w:rsidRPr="002A529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A5294">
              <w:t>14</w:t>
            </w:r>
          </w:p>
        </w:tc>
      </w:tr>
      <w:tr w:rsidR="00155607" w14:paraId="2456DA39" w14:textId="77777777" w:rsidTr="007E5169">
        <w:trPr>
          <w:trHeight w:val="271"/>
        </w:trPr>
        <w:tc>
          <w:tcPr>
            <w:cnfStyle w:val="001000000000" w:firstRow="0" w:lastRow="0" w:firstColumn="1" w:lastColumn="0" w:oddVBand="0" w:evenVBand="0" w:oddHBand="0" w:evenHBand="0" w:firstRowFirstColumn="0" w:firstRowLastColumn="0" w:lastRowFirstColumn="0" w:lastRowLastColumn="0"/>
            <w:tcW w:w="3026" w:type="pct"/>
            <w:hideMark/>
          </w:tcPr>
          <w:p w14:paraId="7A212891" w14:textId="77777777" w:rsidR="005B1647" w:rsidRPr="002A5294" w:rsidRDefault="005B1647" w:rsidP="005B1647">
            <w:pPr>
              <w:pStyle w:val="Tabell"/>
            </w:pPr>
            <w:r w:rsidRPr="002A5294">
              <w:t>Övriga lån (Skuldsaneringslån och äldre lån), brutto</w:t>
            </w:r>
          </w:p>
        </w:tc>
        <w:tc>
          <w:tcPr>
            <w:tcW w:w="1028" w:type="pct"/>
            <w:hideMark/>
          </w:tcPr>
          <w:p w14:paraId="651E4CB1" w14:textId="77777777" w:rsidR="005B1647" w:rsidRPr="002A529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A5294">
              <w:t>297</w:t>
            </w:r>
          </w:p>
        </w:tc>
        <w:tc>
          <w:tcPr>
            <w:tcW w:w="946" w:type="pct"/>
            <w:noWrap/>
            <w:hideMark/>
          </w:tcPr>
          <w:p w14:paraId="5671129E" w14:textId="77777777" w:rsidR="005B1647" w:rsidRPr="002A529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A5294">
              <w:t>244</w:t>
            </w:r>
          </w:p>
        </w:tc>
      </w:tr>
      <w:tr w:rsidR="00155607" w14:paraId="32FE92BA" w14:textId="77777777" w:rsidTr="007E5169">
        <w:trPr>
          <w:trHeight w:val="255"/>
        </w:trPr>
        <w:tc>
          <w:tcPr>
            <w:cnfStyle w:val="001000000000" w:firstRow="0" w:lastRow="0" w:firstColumn="1" w:lastColumn="0" w:oddVBand="0" w:evenVBand="0" w:oddHBand="0" w:evenHBand="0" w:firstRowFirstColumn="0" w:firstRowLastColumn="0" w:lastRowFirstColumn="0" w:lastRowLastColumn="0"/>
            <w:tcW w:w="3026" w:type="pct"/>
            <w:noWrap/>
            <w:hideMark/>
          </w:tcPr>
          <w:p w14:paraId="2C113057" w14:textId="77777777" w:rsidR="005B1647" w:rsidRPr="002A5294" w:rsidRDefault="005B1647" w:rsidP="005B1647">
            <w:pPr>
              <w:pStyle w:val="Tabell"/>
            </w:pPr>
            <w:r w:rsidRPr="002A5294">
              <w:t>Reserveringar för låneförluster</w:t>
            </w:r>
          </w:p>
        </w:tc>
        <w:tc>
          <w:tcPr>
            <w:tcW w:w="1028" w:type="pct"/>
            <w:noWrap/>
            <w:hideMark/>
          </w:tcPr>
          <w:p w14:paraId="2A784523" w14:textId="77777777" w:rsidR="005B1647" w:rsidRPr="002A529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A5294">
              <w:t>-277</w:t>
            </w:r>
          </w:p>
        </w:tc>
        <w:tc>
          <w:tcPr>
            <w:tcW w:w="946" w:type="pct"/>
            <w:noWrap/>
            <w:hideMark/>
          </w:tcPr>
          <w:p w14:paraId="630106C9" w14:textId="77777777" w:rsidR="005B1647" w:rsidRPr="002A529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A5294">
              <w:t>-227</w:t>
            </w:r>
          </w:p>
        </w:tc>
      </w:tr>
      <w:tr w:rsidR="00155607" w14:paraId="6B4FB120" w14:textId="77777777" w:rsidTr="007E5169">
        <w:trPr>
          <w:trHeight w:val="255"/>
        </w:trPr>
        <w:tc>
          <w:tcPr>
            <w:cnfStyle w:val="001000000000" w:firstRow="0" w:lastRow="0" w:firstColumn="1" w:lastColumn="0" w:oddVBand="0" w:evenVBand="0" w:oddHBand="0" w:evenHBand="0" w:firstRowFirstColumn="0" w:firstRowLastColumn="0" w:lastRowFirstColumn="0" w:lastRowLastColumn="0"/>
            <w:tcW w:w="3026" w:type="pct"/>
            <w:hideMark/>
          </w:tcPr>
          <w:p w14:paraId="54BE1619" w14:textId="77777777" w:rsidR="005B1647" w:rsidRPr="002A5294" w:rsidRDefault="005B1647" w:rsidP="005B1647">
            <w:pPr>
              <w:pStyle w:val="Tabell"/>
            </w:pPr>
            <w:r w:rsidRPr="002A5294">
              <w:t>Netto, bokfört värde, Övriga lån</w:t>
            </w:r>
          </w:p>
        </w:tc>
        <w:tc>
          <w:tcPr>
            <w:tcW w:w="1028" w:type="pct"/>
            <w:noWrap/>
            <w:hideMark/>
          </w:tcPr>
          <w:p w14:paraId="1B629D4B" w14:textId="77777777" w:rsidR="005B1647" w:rsidRPr="002A529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A5294">
              <w:t>20</w:t>
            </w:r>
          </w:p>
        </w:tc>
        <w:tc>
          <w:tcPr>
            <w:tcW w:w="946" w:type="pct"/>
            <w:noWrap/>
            <w:hideMark/>
          </w:tcPr>
          <w:p w14:paraId="3139026A" w14:textId="77777777" w:rsidR="005B1647" w:rsidRPr="002A529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A5294">
              <w:t>17</w:t>
            </w:r>
          </w:p>
        </w:tc>
      </w:tr>
      <w:tr w:rsidR="00155607" w14:paraId="6B4B045F" w14:textId="77777777" w:rsidTr="007E5169">
        <w:trPr>
          <w:trHeight w:val="255"/>
        </w:trPr>
        <w:tc>
          <w:tcPr>
            <w:cnfStyle w:val="001000000000" w:firstRow="0" w:lastRow="0" w:firstColumn="1" w:lastColumn="0" w:oddVBand="0" w:evenVBand="0" w:oddHBand="0" w:evenHBand="0" w:firstRowFirstColumn="0" w:firstRowLastColumn="0" w:lastRowFirstColumn="0" w:lastRowLastColumn="0"/>
            <w:tcW w:w="3026" w:type="pct"/>
            <w:noWrap/>
            <w:hideMark/>
          </w:tcPr>
          <w:p w14:paraId="25608753" w14:textId="77777777" w:rsidR="005B1647" w:rsidRPr="002A5294" w:rsidRDefault="005B1647" w:rsidP="005B1647">
            <w:pPr>
              <w:pStyle w:val="Tabell"/>
              <w:rPr>
                <w:b/>
                <w:bCs/>
              </w:rPr>
            </w:pPr>
            <w:r w:rsidRPr="002A5294">
              <w:rPr>
                <w:b/>
                <w:bCs/>
              </w:rPr>
              <w:t>Summa Centrala studiestödsnämnden</w:t>
            </w:r>
          </w:p>
        </w:tc>
        <w:tc>
          <w:tcPr>
            <w:tcW w:w="1028" w:type="pct"/>
            <w:noWrap/>
            <w:hideMark/>
          </w:tcPr>
          <w:p w14:paraId="0334433D" w14:textId="77777777" w:rsidR="005B1647" w:rsidRPr="002A5294"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2A5294">
              <w:rPr>
                <w:b/>
                <w:bCs/>
              </w:rPr>
              <w:t>206 120</w:t>
            </w:r>
          </w:p>
        </w:tc>
        <w:tc>
          <w:tcPr>
            <w:tcW w:w="946" w:type="pct"/>
            <w:noWrap/>
            <w:hideMark/>
          </w:tcPr>
          <w:p w14:paraId="07042499" w14:textId="77777777" w:rsidR="005B1647" w:rsidRPr="002A5294"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2A5294">
              <w:rPr>
                <w:b/>
                <w:bCs/>
              </w:rPr>
              <w:t>198 867</w:t>
            </w:r>
          </w:p>
        </w:tc>
      </w:tr>
      <w:tr w:rsidR="00155607" w14:paraId="37F39225" w14:textId="77777777" w:rsidTr="007E5169">
        <w:trPr>
          <w:trHeight w:val="255"/>
        </w:trPr>
        <w:tc>
          <w:tcPr>
            <w:cnfStyle w:val="001000000000" w:firstRow="0" w:lastRow="0" w:firstColumn="1" w:lastColumn="0" w:oddVBand="0" w:evenVBand="0" w:oddHBand="0" w:evenHBand="0" w:firstRowFirstColumn="0" w:firstRowLastColumn="0" w:lastRowFirstColumn="0" w:lastRowLastColumn="0"/>
            <w:tcW w:w="3026" w:type="pct"/>
            <w:noWrap/>
            <w:hideMark/>
          </w:tcPr>
          <w:p w14:paraId="13C3FEC1" w14:textId="77777777" w:rsidR="005B1647" w:rsidRPr="002A5294" w:rsidRDefault="005B1647" w:rsidP="005B1647">
            <w:pPr>
              <w:pStyle w:val="Tabell"/>
              <w:rPr>
                <w:i/>
                <w:iCs/>
              </w:rPr>
            </w:pPr>
            <w:r w:rsidRPr="002A5294">
              <w:rPr>
                <w:i/>
                <w:iCs/>
              </w:rPr>
              <w:t>Riksgäldskontoret</w:t>
            </w:r>
          </w:p>
        </w:tc>
        <w:tc>
          <w:tcPr>
            <w:tcW w:w="1028" w:type="pct"/>
            <w:noWrap/>
            <w:hideMark/>
          </w:tcPr>
          <w:p w14:paraId="6110ED3B" w14:textId="77777777" w:rsidR="005B1647" w:rsidRPr="002A5294"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p>
        </w:tc>
        <w:tc>
          <w:tcPr>
            <w:tcW w:w="946" w:type="pct"/>
            <w:noWrap/>
            <w:hideMark/>
          </w:tcPr>
          <w:p w14:paraId="6169D656" w14:textId="77777777" w:rsidR="005B1647" w:rsidRPr="002A5294"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p>
        </w:tc>
      </w:tr>
      <w:tr w:rsidR="00155607" w14:paraId="163A62FF" w14:textId="77777777" w:rsidTr="007E5169">
        <w:trPr>
          <w:trHeight w:val="255"/>
        </w:trPr>
        <w:tc>
          <w:tcPr>
            <w:cnfStyle w:val="001000000000" w:firstRow="0" w:lastRow="0" w:firstColumn="1" w:lastColumn="0" w:oddVBand="0" w:evenVBand="0" w:oddHBand="0" w:evenHBand="0" w:firstRowFirstColumn="0" w:firstRowLastColumn="0" w:lastRowFirstColumn="0" w:lastRowLastColumn="0"/>
            <w:tcW w:w="3026" w:type="pct"/>
            <w:noWrap/>
            <w:hideMark/>
          </w:tcPr>
          <w:p w14:paraId="0EBCA43C" w14:textId="77777777" w:rsidR="005B1647" w:rsidRPr="002A5294" w:rsidRDefault="005B1647" w:rsidP="005B1647">
            <w:pPr>
              <w:pStyle w:val="Tabell"/>
            </w:pPr>
            <w:r w:rsidRPr="002A5294">
              <w:t>Riksbanken</w:t>
            </w:r>
          </w:p>
        </w:tc>
        <w:tc>
          <w:tcPr>
            <w:tcW w:w="1028" w:type="pct"/>
            <w:noWrap/>
            <w:hideMark/>
          </w:tcPr>
          <w:p w14:paraId="75F54F9C" w14:textId="77777777" w:rsidR="005B1647" w:rsidRPr="002A529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A5294">
              <w:t>192 560</w:t>
            </w:r>
          </w:p>
        </w:tc>
        <w:tc>
          <w:tcPr>
            <w:tcW w:w="946" w:type="pct"/>
            <w:noWrap/>
            <w:hideMark/>
          </w:tcPr>
          <w:p w14:paraId="5EFC0E41" w14:textId="77777777" w:rsidR="005B1647" w:rsidRPr="002A529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A5294">
              <w:t>258 511</w:t>
            </w:r>
          </w:p>
        </w:tc>
      </w:tr>
      <w:tr w:rsidR="00155607" w14:paraId="58F48409" w14:textId="77777777" w:rsidTr="007E5169">
        <w:trPr>
          <w:trHeight w:val="255"/>
        </w:trPr>
        <w:tc>
          <w:tcPr>
            <w:cnfStyle w:val="001000000000" w:firstRow="0" w:lastRow="0" w:firstColumn="1" w:lastColumn="0" w:oddVBand="0" w:evenVBand="0" w:oddHBand="0" w:evenHBand="0" w:firstRowFirstColumn="0" w:firstRowLastColumn="0" w:lastRowFirstColumn="0" w:lastRowLastColumn="0"/>
            <w:tcW w:w="3026" w:type="pct"/>
            <w:noWrap/>
            <w:hideMark/>
          </w:tcPr>
          <w:p w14:paraId="69EB81F2" w14:textId="77777777" w:rsidR="005B1647" w:rsidRPr="002A5294" w:rsidRDefault="005B1647" w:rsidP="005B1647">
            <w:pPr>
              <w:pStyle w:val="Tabell"/>
            </w:pPr>
            <w:r w:rsidRPr="002A5294">
              <w:t xml:space="preserve">Svensk-Danska Broförbindelsen AB </w:t>
            </w:r>
          </w:p>
        </w:tc>
        <w:tc>
          <w:tcPr>
            <w:tcW w:w="1028" w:type="pct"/>
            <w:noWrap/>
            <w:hideMark/>
          </w:tcPr>
          <w:p w14:paraId="0AE51FC5" w14:textId="77777777" w:rsidR="005B1647" w:rsidRPr="002A529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A5294">
              <w:t>5 051</w:t>
            </w:r>
          </w:p>
        </w:tc>
        <w:tc>
          <w:tcPr>
            <w:tcW w:w="946" w:type="pct"/>
            <w:noWrap/>
            <w:hideMark/>
          </w:tcPr>
          <w:p w14:paraId="13008FE7" w14:textId="77777777" w:rsidR="005B1647" w:rsidRPr="002A529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A5294">
              <w:t>4 981</w:t>
            </w:r>
          </w:p>
        </w:tc>
      </w:tr>
      <w:tr w:rsidR="00155607" w14:paraId="377A3E56" w14:textId="77777777" w:rsidTr="007E5169">
        <w:trPr>
          <w:trHeight w:val="255"/>
        </w:trPr>
        <w:tc>
          <w:tcPr>
            <w:cnfStyle w:val="001000000000" w:firstRow="0" w:lastRow="0" w:firstColumn="1" w:lastColumn="0" w:oddVBand="0" w:evenVBand="0" w:oddHBand="0" w:evenHBand="0" w:firstRowFirstColumn="0" w:firstRowLastColumn="0" w:lastRowFirstColumn="0" w:lastRowLastColumn="0"/>
            <w:tcW w:w="3026" w:type="pct"/>
            <w:noWrap/>
            <w:hideMark/>
          </w:tcPr>
          <w:p w14:paraId="06E2AD8A" w14:textId="77777777" w:rsidR="005B1647" w:rsidRPr="002A5294" w:rsidRDefault="005B1647" w:rsidP="005B1647">
            <w:pPr>
              <w:pStyle w:val="Tabell"/>
            </w:pPr>
            <w:r w:rsidRPr="002A5294">
              <w:t>A-train AB</w:t>
            </w:r>
          </w:p>
        </w:tc>
        <w:tc>
          <w:tcPr>
            <w:tcW w:w="1028" w:type="pct"/>
            <w:noWrap/>
            <w:hideMark/>
          </w:tcPr>
          <w:p w14:paraId="4128458C" w14:textId="77777777" w:rsidR="005B1647" w:rsidRPr="002A529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A5294">
              <w:t>865</w:t>
            </w:r>
          </w:p>
        </w:tc>
        <w:tc>
          <w:tcPr>
            <w:tcW w:w="946" w:type="pct"/>
            <w:noWrap/>
            <w:hideMark/>
          </w:tcPr>
          <w:p w14:paraId="4100F176" w14:textId="77777777" w:rsidR="005B1647" w:rsidRPr="002A529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A5294">
              <w:t>911</w:t>
            </w:r>
          </w:p>
        </w:tc>
      </w:tr>
      <w:tr w:rsidR="00155607" w14:paraId="67B646C0" w14:textId="77777777" w:rsidTr="007E5169">
        <w:trPr>
          <w:trHeight w:val="255"/>
        </w:trPr>
        <w:tc>
          <w:tcPr>
            <w:cnfStyle w:val="001000000000" w:firstRow="0" w:lastRow="0" w:firstColumn="1" w:lastColumn="0" w:oddVBand="0" w:evenVBand="0" w:oddHBand="0" w:evenHBand="0" w:firstRowFirstColumn="0" w:firstRowLastColumn="0" w:lastRowFirstColumn="0" w:lastRowLastColumn="0"/>
            <w:tcW w:w="3026" w:type="pct"/>
            <w:noWrap/>
            <w:hideMark/>
          </w:tcPr>
          <w:p w14:paraId="09D9FE41" w14:textId="77777777" w:rsidR="005B1647" w:rsidRPr="002A5294" w:rsidRDefault="005B1647" w:rsidP="005B1647">
            <w:pPr>
              <w:pStyle w:val="Tabell"/>
            </w:pPr>
            <w:r w:rsidRPr="002A5294">
              <w:t>Premiepensionssystemet</w:t>
            </w:r>
          </w:p>
        </w:tc>
        <w:tc>
          <w:tcPr>
            <w:tcW w:w="1028" w:type="pct"/>
            <w:noWrap/>
            <w:hideMark/>
          </w:tcPr>
          <w:p w14:paraId="0AFBBFEF" w14:textId="77777777" w:rsidR="005B1647" w:rsidRPr="002A529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A5294">
              <w:t>2 362</w:t>
            </w:r>
          </w:p>
        </w:tc>
        <w:tc>
          <w:tcPr>
            <w:tcW w:w="946" w:type="pct"/>
            <w:noWrap/>
            <w:hideMark/>
          </w:tcPr>
          <w:p w14:paraId="76FEEFC4" w14:textId="77777777" w:rsidR="005B1647" w:rsidRPr="002A529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A5294">
              <w:t>1 958</w:t>
            </w:r>
          </w:p>
        </w:tc>
      </w:tr>
      <w:tr w:rsidR="00155607" w14:paraId="56C527F6" w14:textId="77777777" w:rsidTr="007E5169">
        <w:trPr>
          <w:trHeight w:val="255"/>
        </w:trPr>
        <w:tc>
          <w:tcPr>
            <w:cnfStyle w:val="001000000000" w:firstRow="0" w:lastRow="0" w:firstColumn="1" w:lastColumn="0" w:oddVBand="0" w:evenVBand="0" w:oddHBand="0" w:evenHBand="0" w:firstRowFirstColumn="0" w:firstRowLastColumn="0" w:lastRowFirstColumn="0" w:lastRowLastColumn="0"/>
            <w:tcW w:w="3026" w:type="pct"/>
            <w:noWrap/>
            <w:hideMark/>
          </w:tcPr>
          <w:p w14:paraId="3543BF0D" w14:textId="77777777" w:rsidR="005B1647" w:rsidRPr="002A5294" w:rsidRDefault="005B1647" w:rsidP="005B1647">
            <w:pPr>
              <w:pStyle w:val="Tabell"/>
            </w:pPr>
            <w:r w:rsidRPr="002A5294">
              <w:t>Kungliga Operan</w:t>
            </w:r>
          </w:p>
        </w:tc>
        <w:tc>
          <w:tcPr>
            <w:tcW w:w="1028" w:type="pct"/>
            <w:noWrap/>
            <w:hideMark/>
          </w:tcPr>
          <w:p w14:paraId="03052EE4" w14:textId="77777777" w:rsidR="005B1647" w:rsidRPr="002A529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A5294">
              <w:t>91</w:t>
            </w:r>
          </w:p>
        </w:tc>
        <w:tc>
          <w:tcPr>
            <w:tcW w:w="946" w:type="pct"/>
            <w:noWrap/>
            <w:hideMark/>
          </w:tcPr>
          <w:p w14:paraId="78E49A25" w14:textId="77777777" w:rsidR="005B1647" w:rsidRPr="002A529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A5294">
              <w:t>96</w:t>
            </w:r>
          </w:p>
        </w:tc>
      </w:tr>
      <w:tr w:rsidR="00155607" w14:paraId="649AFE01" w14:textId="77777777" w:rsidTr="007E5169">
        <w:trPr>
          <w:trHeight w:val="255"/>
        </w:trPr>
        <w:tc>
          <w:tcPr>
            <w:cnfStyle w:val="001000000000" w:firstRow="0" w:lastRow="0" w:firstColumn="1" w:lastColumn="0" w:oddVBand="0" w:evenVBand="0" w:oddHBand="0" w:evenHBand="0" w:firstRowFirstColumn="0" w:firstRowLastColumn="0" w:lastRowFirstColumn="0" w:lastRowLastColumn="0"/>
            <w:tcW w:w="3026" w:type="pct"/>
            <w:noWrap/>
            <w:hideMark/>
          </w:tcPr>
          <w:p w14:paraId="4870EEAA" w14:textId="77777777" w:rsidR="005B1647" w:rsidRPr="002A5294" w:rsidRDefault="005B1647" w:rsidP="005B1647">
            <w:pPr>
              <w:pStyle w:val="Tabell"/>
            </w:pPr>
            <w:r w:rsidRPr="002A5294">
              <w:t>Royaltylån till flygindustrin</w:t>
            </w:r>
          </w:p>
        </w:tc>
        <w:tc>
          <w:tcPr>
            <w:tcW w:w="1028" w:type="pct"/>
            <w:noWrap/>
            <w:hideMark/>
          </w:tcPr>
          <w:p w14:paraId="2F80D92F" w14:textId="77777777" w:rsidR="005B1647" w:rsidRPr="002A529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A5294">
              <w:t>83</w:t>
            </w:r>
          </w:p>
        </w:tc>
        <w:tc>
          <w:tcPr>
            <w:tcW w:w="946" w:type="pct"/>
            <w:noWrap/>
            <w:hideMark/>
          </w:tcPr>
          <w:p w14:paraId="7D18A95A" w14:textId="77777777" w:rsidR="005B1647" w:rsidRPr="002A529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A5294">
              <w:t>95</w:t>
            </w:r>
          </w:p>
        </w:tc>
      </w:tr>
      <w:tr w:rsidR="00155607" w14:paraId="290F4CF3" w14:textId="77777777" w:rsidTr="007E5169">
        <w:trPr>
          <w:trHeight w:val="255"/>
        </w:trPr>
        <w:tc>
          <w:tcPr>
            <w:cnfStyle w:val="001000000000" w:firstRow="0" w:lastRow="0" w:firstColumn="1" w:lastColumn="0" w:oddVBand="0" w:evenVBand="0" w:oddHBand="0" w:evenHBand="0" w:firstRowFirstColumn="0" w:firstRowLastColumn="0" w:lastRowFirstColumn="0" w:lastRowLastColumn="0"/>
            <w:tcW w:w="3026" w:type="pct"/>
            <w:noWrap/>
            <w:hideMark/>
          </w:tcPr>
          <w:p w14:paraId="644CDDD6" w14:textId="77777777" w:rsidR="005B1647" w:rsidRPr="002A5294" w:rsidRDefault="005B1647" w:rsidP="005B1647">
            <w:pPr>
              <w:pStyle w:val="Tabell"/>
            </w:pPr>
            <w:r w:rsidRPr="002A5294">
              <w:t>Övriga</w:t>
            </w:r>
          </w:p>
        </w:tc>
        <w:tc>
          <w:tcPr>
            <w:tcW w:w="1028" w:type="pct"/>
            <w:noWrap/>
            <w:hideMark/>
          </w:tcPr>
          <w:p w14:paraId="73E7503A" w14:textId="77777777" w:rsidR="005B1647" w:rsidRPr="002A529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A5294">
              <w:t>65</w:t>
            </w:r>
          </w:p>
        </w:tc>
        <w:tc>
          <w:tcPr>
            <w:tcW w:w="946" w:type="pct"/>
            <w:noWrap/>
            <w:hideMark/>
          </w:tcPr>
          <w:p w14:paraId="0BFDBA15" w14:textId="77777777" w:rsidR="005B1647" w:rsidRPr="002A529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A5294">
              <w:t>41</w:t>
            </w:r>
          </w:p>
        </w:tc>
      </w:tr>
      <w:tr w:rsidR="00155607" w14:paraId="4B07BEEC" w14:textId="77777777" w:rsidTr="007E5169">
        <w:trPr>
          <w:trHeight w:val="255"/>
        </w:trPr>
        <w:tc>
          <w:tcPr>
            <w:cnfStyle w:val="001000000000" w:firstRow="0" w:lastRow="0" w:firstColumn="1" w:lastColumn="0" w:oddVBand="0" w:evenVBand="0" w:oddHBand="0" w:evenHBand="0" w:firstRowFirstColumn="0" w:firstRowLastColumn="0" w:lastRowFirstColumn="0" w:lastRowLastColumn="0"/>
            <w:tcW w:w="3026" w:type="pct"/>
            <w:noWrap/>
            <w:hideMark/>
          </w:tcPr>
          <w:p w14:paraId="4E972534" w14:textId="77777777" w:rsidR="005B1647" w:rsidRPr="002A5294" w:rsidRDefault="005B1647" w:rsidP="005B1647">
            <w:pPr>
              <w:pStyle w:val="Tabell"/>
              <w:rPr>
                <w:b/>
                <w:bCs/>
              </w:rPr>
            </w:pPr>
            <w:r w:rsidRPr="002A5294">
              <w:rPr>
                <w:b/>
                <w:bCs/>
              </w:rPr>
              <w:t>Summa Riksgäldskontoret</w:t>
            </w:r>
          </w:p>
        </w:tc>
        <w:tc>
          <w:tcPr>
            <w:tcW w:w="1028" w:type="pct"/>
            <w:noWrap/>
            <w:hideMark/>
          </w:tcPr>
          <w:p w14:paraId="177B0865" w14:textId="77777777" w:rsidR="005B1647" w:rsidRPr="002A5294"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2A5294">
              <w:rPr>
                <w:b/>
                <w:bCs/>
              </w:rPr>
              <w:t>201 077</w:t>
            </w:r>
          </w:p>
        </w:tc>
        <w:tc>
          <w:tcPr>
            <w:tcW w:w="946" w:type="pct"/>
            <w:noWrap/>
            <w:hideMark/>
          </w:tcPr>
          <w:p w14:paraId="65FDCFA0" w14:textId="77777777" w:rsidR="005B1647" w:rsidRPr="002A5294"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2A5294">
              <w:rPr>
                <w:b/>
                <w:bCs/>
              </w:rPr>
              <w:t>266 593</w:t>
            </w:r>
          </w:p>
        </w:tc>
      </w:tr>
      <w:tr w:rsidR="00155607" w14:paraId="033449DE" w14:textId="77777777" w:rsidTr="007E5169">
        <w:trPr>
          <w:trHeight w:val="255"/>
        </w:trPr>
        <w:tc>
          <w:tcPr>
            <w:cnfStyle w:val="001000000000" w:firstRow="0" w:lastRow="0" w:firstColumn="1" w:lastColumn="0" w:oddVBand="0" w:evenVBand="0" w:oddHBand="0" w:evenHBand="0" w:firstRowFirstColumn="0" w:firstRowLastColumn="0" w:lastRowFirstColumn="0" w:lastRowLastColumn="0"/>
            <w:tcW w:w="3026" w:type="pct"/>
            <w:noWrap/>
            <w:hideMark/>
          </w:tcPr>
          <w:p w14:paraId="62576E6E" w14:textId="77777777" w:rsidR="005B1647" w:rsidRPr="002A5294" w:rsidRDefault="005B1647" w:rsidP="005B1647">
            <w:pPr>
              <w:pStyle w:val="Tabell"/>
            </w:pPr>
            <w:r w:rsidRPr="002A5294">
              <w:t>Statens energimyndighet, utlånat belopp</w:t>
            </w:r>
          </w:p>
        </w:tc>
        <w:tc>
          <w:tcPr>
            <w:tcW w:w="1028" w:type="pct"/>
            <w:noWrap/>
            <w:hideMark/>
          </w:tcPr>
          <w:p w14:paraId="4F346F04" w14:textId="77777777" w:rsidR="005B1647" w:rsidRPr="002A529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A5294">
              <w:t>563</w:t>
            </w:r>
          </w:p>
        </w:tc>
        <w:tc>
          <w:tcPr>
            <w:tcW w:w="946" w:type="pct"/>
            <w:noWrap/>
            <w:hideMark/>
          </w:tcPr>
          <w:p w14:paraId="2993CC5D" w14:textId="77777777" w:rsidR="005B1647" w:rsidRPr="002A529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A5294">
              <w:t>597</w:t>
            </w:r>
          </w:p>
        </w:tc>
      </w:tr>
      <w:tr w:rsidR="00155607" w14:paraId="08026CDE" w14:textId="77777777" w:rsidTr="007E5169">
        <w:trPr>
          <w:trHeight w:val="255"/>
        </w:trPr>
        <w:tc>
          <w:tcPr>
            <w:cnfStyle w:val="001000000000" w:firstRow="0" w:lastRow="0" w:firstColumn="1" w:lastColumn="0" w:oddVBand="0" w:evenVBand="0" w:oddHBand="0" w:evenHBand="0" w:firstRowFirstColumn="0" w:firstRowLastColumn="0" w:lastRowFirstColumn="0" w:lastRowLastColumn="0"/>
            <w:tcW w:w="3026" w:type="pct"/>
            <w:noWrap/>
            <w:hideMark/>
          </w:tcPr>
          <w:p w14:paraId="617D1DE7" w14:textId="77777777" w:rsidR="005B1647" w:rsidRPr="002A5294" w:rsidRDefault="005B1647" w:rsidP="005B1647">
            <w:pPr>
              <w:pStyle w:val="Tabell"/>
            </w:pPr>
            <w:r w:rsidRPr="002A5294">
              <w:t>Reserveringar för låneförluster</w:t>
            </w:r>
          </w:p>
        </w:tc>
        <w:tc>
          <w:tcPr>
            <w:tcW w:w="1028" w:type="pct"/>
            <w:noWrap/>
            <w:hideMark/>
          </w:tcPr>
          <w:p w14:paraId="17F1137E" w14:textId="77777777" w:rsidR="005B1647" w:rsidRPr="002A529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A5294">
              <w:t>-385</w:t>
            </w:r>
          </w:p>
        </w:tc>
        <w:tc>
          <w:tcPr>
            <w:tcW w:w="946" w:type="pct"/>
            <w:noWrap/>
            <w:hideMark/>
          </w:tcPr>
          <w:p w14:paraId="168583D2" w14:textId="77777777" w:rsidR="005B1647" w:rsidRPr="002A529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A5294">
              <w:t>-406</w:t>
            </w:r>
          </w:p>
        </w:tc>
      </w:tr>
      <w:tr w:rsidR="00155607" w14:paraId="6017425C" w14:textId="77777777" w:rsidTr="007E5169">
        <w:trPr>
          <w:trHeight w:val="255"/>
        </w:trPr>
        <w:tc>
          <w:tcPr>
            <w:cnfStyle w:val="001000000000" w:firstRow="0" w:lastRow="0" w:firstColumn="1" w:lastColumn="0" w:oddVBand="0" w:evenVBand="0" w:oddHBand="0" w:evenHBand="0" w:firstRowFirstColumn="0" w:firstRowLastColumn="0" w:lastRowFirstColumn="0" w:lastRowLastColumn="0"/>
            <w:tcW w:w="3026" w:type="pct"/>
            <w:noWrap/>
            <w:hideMark/>
          </w:tcPr>
          <w:p w14:paraId="06E62216" w14:textId="77777777" w:rsidR="005B1647" w:rsidRPr="002A5294" w:rsidRDefault="005B1647" w:rsidP="005B1647">
            <w:pPr>
              <w:pStyle w:val="Tabell"/>
            </w:pPr>
            <w:r w:rsidRPr="002A5294">
              <w:t>Netto, bokfört värde, Statens energimyndighet</w:t>
            </w:r>
          </w:p>
        </w:tc>
        <w:tc>
          <w:tcPr>
            <w:tcW w:w="1028" w:type="pct"/>
            <w:noWrap/>
            <w:hideMark/>
          </w:tcPr>
          <w:p w14:paraId="45B64D54" w14:textId="77777777" w:rsidR="005B1647" w:rsidRPr="002A529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A5294">
              <w:t>178</w:t>
            </w:r>
          </w:p>
        </w:tc>
        <w:tc>
          <w:tcPr>
            <w:tcW w:w="946" w:type="pct"/>
            <w:noWrap/>
            <w:hideMark/>
          </w:tcPr>
          <w:p w14:paraId="7DC17737" w14:textId="77777777" w:rsidR="005B1647" w:rsidRPr="002A529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A5294">
              <w:t>191</w:t>
            </w:r>
          </w:p>
        </w:tc>
      </w:tr>
      <w:tr w:rsidR="00155607" w14:paraId="7759BFB7" w14:textId="77777777" w:rsidTr="007E5169">
        <w:trPr>
          <w:trHeight w:val="255"/>
        </w:trPr>
        <w:tc>
          <w:tcPr>
            <w:cnfStyle w:val="001000000000" w:firstRow="0" w:lastRow="0" w:firstColumn="1" w:lastColumn="0" w:oddVBand="0" w:evenVBand="0" w:oddHBand="0" w:evenHBand="0" w:firstRowFirstColumn="0" w:firstRowLastColumn="0" w:lastRowFirstColumn="0" w:lastRowLastColumn="0"/>
            <w:tcW w:w="3026" w:type="pct"/>
            <w:noWrap/>
          </w:tcPr>
          <w:p w14:paraId="5ECA545C" w14:textId="77777777" w:rsidR="005B1647" w:rsidRPr="002A5294" w:rsidRDefault="005B1647" w:rsidP="005B1647">
            <w:pPr>
              <w:pStyle w:val="Tabell"/>
            </w:pPr>
          </w:p>
        </w:tc>
        <w:tc>
          <w:tcPr>
            <w:tcW w:w="1028" w:type="pct"/>
            <w:noWrap/>
          </w:tcPr>
          <w:p w14:paraId="13133ECB" w14:textId="77777777" w:rsidR="005B1647" w:rsidRPr="002A5294"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946" w:type="pct"/>
            <w:noWrap/>
          </w:tcPr>
          <w:p w14:paraId="645C9E67" w14:textId="77777777" w:rsidR="005B1647" w:rsidRPr="002A5294"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r>
      <w:tr w:rsidR="00155607" w:rsidRPr="007E5169" w14:paraId="491CCD82" w14:textId="77777777" w:rsidTr="007E5169">
        <w:trPr>
          <w:trHeight w:val="255"/>
        </w:trPr>
        <w:tc>
          <w:tcPr>
            <w:cnfStyle w:val="001000000000" w:firstRow="0" w:lastRow="0" w:firstColumn="1" w:lastColumn="0" w:oddVBand="0" w:evenVBand="0" w:oddHBand="0" w:evenHBand="0" w:firstRowFirstColumn="0" w:firstRowLastColumn="0" w:lastRowFirstColumn="0" w:lastRowLastColumn="0"/>
            <w:tcW w:w="3026" w:type="pct"/>
            <w:noWrap/>
            <w:hideMark/>
          </w:tcPr>
          <w:p w14:paraId="7EEE5C66" w14:textId="77777777" w:rsidR="005B1647" w:rsidRPr="007E5169" w:rsidRDefault="005B1647" w:rsidP="007E5169">
            <w:pPr>
              <w:pStyle w:val="Tabell"/>
              <w:rPr>
                <w:i/>
                <w:iCs/>
              </w:rPr>
            </w:pPr>
            <w:r w:rsidRPr="007E5169">
              <w:rPr>
                <w:i/>
                <w:iCs/>
              </w:rPr>
              <w:lastRenderedPageBreak/>
              <w:t>Affärsverk</w:t>
            </w:r>
          </w:p>
        </w:tc>
        <w:tc>
          <w:tcPr>
            <w:tcW w:w="1028" w:type="pct"/>
            <w:noWrap/>
            <w:hideMark/>
          </w:tcPr>
          <w:p w14:paraId="195B9F02" w14:textId="77777777" w:rsidR="005B1647" w:rsidRPr="007E5169"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p>
        </w:tc>
        <w:tc>
          <w:tcPr>
            <w:tcW w:w="946" w:type="pct"/>
            <w:noWrap/>
            <w:hideMark/>
          </w:tcPr>
          <w:p w14:paraId="6AEFBD35" w14:textId="77777777" w:rsidR="005B1647" w:rsidRPr="007E5169"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p>
        </w:tc>
      </w:tr>
      <w:tr w:rsidR="00155607" w14:paraId="7104E225" w14:textId="77777777" w:rsidTr="007E5169">
        <w:trPr>
          <w:trHeight w:val="255"/>
        </w:trPr>
        <w:tc>
          <w:tcPr>
            <w:cnfStyle w:val="001000000000" w:firstRow="0" w:lastRow="0" w:firstColumn="1" w:lastColumn="0" w:oddVBand="0" w:evenVBand="0" w:oddHBand="0" w:evenHBand="0" w:firstRowFirstColumn="0" w:firstRowLastColumn="0" w:lastRowFirstColumn="0" w:lastRowLastColumn="0"/>
            <w:tcW w:w="3026" w:type="pct"/>
            <w:noWrap/>
            <w:hideMark/>
          </w:tcPr>
          <w:p w14:paraId="00FD1D9A" w14:textId="77777777" w:rsidR="005B1647" w:rsidRPr="002A5294" w:rsidRDefault="005B1647" w:rsidP="005B1647">
            <w:pPr>
              <w:pStyle w:val="Tabell"/>
            </w:pPr>
            <w:r w:rsidRPr="002A5294">
              <w:t>Svenska kraftnät</w:t>
            </w:r>
          </w:p>
        </w:tc>
        <w:tc>
          <w:tcPr>
            <w:tcW w:w="1028" w:type="pct"/>
            <w:noWrap/>
            <w:hideMark/>
          </w:tcPr>
          <w:p w14:paraId="09655B24" w14:textId="77777777" w:rsidR="005B1647" w:rsidRPr="002A529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A5294">
              <w:t>93</w:t>
            </w:r>
          </w:p>
        </w:tc>
        <w:tc>
          <w:tcPr>
            <w:tcW w:w="946" w:type="pct"/>
            <w:noWrap/>
            <w:hideMark/>
          </w:tcPr>
          <w:p w14:paraId="10661E6B" w14:textId="77777777" w:rsidR="005B1647" w:rsidRPr="002A529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A5294">
              <w:t>110</w:t>
            </w:r>
          </w:p>
        </w:tc>
      </w:tr>
      <w:tr w:rsidR="00155607" w14:paraId="63649130" w14:textId="77777777" w:rsidTr="007E5169">
        <w:trPr>
          <w:trHeight w:val="270"/>
        </w:trPr>
        <w:tc>
          <w:tcPr>
            <w:cnfStyle w:val="001000000000" w:firstRow="0" w:lastRow="0" w:firstColumn="1" w:lastColumn="0" w:oddVBand="0" w:evenVBand="0" w:oddHBand="0" w:evenHBand="0" w:firstRowFirstColumn="0" w:firstRowLastColumn="0" w:lastRowFirstColumn="0" w:lastRowLastColumn="0"/>
            <w:tcW w:w="3026" w:type="pct"/>
            <w:noWrap/>
            <w:hideMark/>
          </w:tcPr>
          <w:p w14:paraId="7DC9F881" w14:textId="77777777" w:rsidR="005B1647" w:rsidRPr="002A5294" w:rsidRDefault="005B1647" w:rsidP="005B1647">
            <w:pPr>
              <w:pStyle w:val="Tabell"/>
            </w:pPr>
            <w:r w:rsidRPr="002A5294">
              <w:t>Övriga myndigheter</w:t>
            </w:r>
          </w:p>
        </w:tc>
        <w:tc>
          <w:tcPr>
            <w:tcW w:w="1028" w:type="pct"/>
            <w:noWrap/>
            <w:hideMark/>
          </w:tcPr>
          <w:p w14:paraId="484F78D4" w14:textId="77777777" w:rsidR="005B1647" w:rsidRPr="002A529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A5294">
              <w:t>45</w:t>
            </w:r>
          </w:p>
        </w:tc>
        <w:tc>
          <w:tcPr>
            <w:tcW w:w="946" w:type="pct"/>
            <w:noWrap/>
            <w:hideMark/>
          </w:tcPr>
          <w:p w14:paraId="2BDB428C" w14:textId="77777777" w:rsidR="005B1647" w:rsidRPr="002A529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A5294">
              <w:t>39</w:t>
            </w:r>
          </w:p>
        </w:tc>
      </w:tr>
      <w:tr w:rsidR="00155607" w:rsidRPr="007E5169" w14:paraId="2422C012" w14:textId="77777777" w:rsidTr="007E5169">
        <w:trPr>
          <w:cnfStyle w:val="010000000000" w:firstRow="0" w:lastRow="1" w:firstColumn="0" w:lastColumn="0" w:oddVBand="0" w:evenVBand="0" w:oddHBand="0" w:evenHBand="0" w:firstRowFirstColumn="0" w:firstRowLastColumn="0" w:lastRowFirstColumn="0" w:lastRowLastColumn="0"/>
          <w:trHeight w:val="270"/>
        </w:trPr>
        <w:tc>
          <w:tcPr>
            <w:cnfStyle w:val="001000000000" w:firstRow="0" w:lastRow="0" w:firstColumn="1" w:lastColumn="0" w:oddVBand="0" w:evenVBand="0" w:oddHBand="0" w:evenHBand="0" w:firstRowFirstColumn="0" w:firstRowLastColumn="0" w:lastRowFirstColumn="0" w:lastRowLastColumn="0"/>
            <w:tcW w:w="3026" w:type="pct"/>
            <w:noWrap/>
            <w:hideMark/>
          </w:tcPr>
          <w:p w14:paraId="03BFD4C5" w14:textId="77777777" w:rsidR="005B1647" w:rsidRPr="007E5169" w:rsidRDefault="005B1647" w:rsidP="007E5169">
            <w:pPr>
              <w:pStyle w:val="Tabell"/>
            </w:pPr>
            <w:r w:rsidRPr="007E5169">
              <w:t>Summa</w:t>
            </w:r>
          </w:p>
        </w:tc>
        <w:tc>
          <w:tcPr>
            <w:tcW w:w="1028" w:type="pct"/>
            <w:noWrap/>
            <w:hideMark/>
          </w:tcPr>
          <w:p w14:paraId="71524582" w14:textId="77777777" w:rsidR="005B1647" w:rsidRPr="007E5169" w:rsidRDefault="005B1647" w:rsidP="005B1647">
            <w:pPr>
              <w:pStyle w:val="Tabell"/>
              <w:cnfStyle w:val="010000000000" w:firstRow="0" w:lastRow="1" w:firstColumn="0" w:lastColumn="0" w:oddVBand="0" w:evenVBand="0" w:oddHBand="0" w:evenHBand="0" w:firstRowFirstColumn="0" w:firstRowLastColumn="0" w:lastRowFirstColumn="0" w:lastRowLastColumn="0"/>
            </w:pPr>
            <w:r w:rsidRPr="007E5169">
              <w:t>407 514</w:t>
            </w:r>
          </w:p>
        </w:tc>
        <w:tc>
          <w:tcPr>
            <w:tcW w:w="946" w:type="pct"/>
            <w:noWrap/>
            <w:hideMark/>
          </w:tcPr>
          <w:p w14:paraId="7C41720D" w14:textId="77777777" w:rsidR="005B1647" w:rsidRPr="007E5169" w:rsidRDefault="005B1647" w:rsidP="005B1647">
            <w:pPr>
              <w:pStyle w:val="Tabell"/>
              <w:cnfStyle w:val="010000000000" w:firstRow="0" w:lastRow="1" w:firstColumn="0" w:lastColumn="0" w:oddVBand="0" w:evenVBand="0" w:oddHBand="0" w:evenHBand="0" w:firstRowFirstColumn="0" w:firstRowLastColumn="0" w:lastRowFirstColumn="0" w:lastRowLastColumn="0"/>
            </w:pPr>
            <w:r w:rsidRPr="007E5169">
              <w:t>465 801</w:t>
            </w:r>
          </w:p>
        </w:tc>
      </w:tr>
    </w:tbl>
    <w:p w14:paraId="24436D6C" w14:textId="77777777" w:rsidR="005B1647" w:rsidRDefault="005B1647" w:rsidP="005B1647">
      <w:pPr>
        <w:pStyle w:val="Brdtext"/>
      </w:pPr>
    </w:p>
    <w:p w14:paraId="025A3512" w14:textId="20E6C192" w:rsidR="005B1647" w:rsidRDefault="005B1647" w:rsidP="005B1647">
      <w:pPr>
        <w:pStyle w:val="Brdtext"/>
      </w:pPr>
      <w:r>
        <w:t>Statens utlåningsfordringar minskade med 58 287 miljoner kronor eller 13 procent.</w:t>
      </w:r>
    </w:p>
    <w:p w14:paraId="59B29508" w14:textId="7B5F4A31" w:rsidR="005B1647" w:rsidRDefault="005B1647" w:rsidP="005B1647">
      <w:pPr>
        <w:pStyle w:val="Brdtext"/>
      </w:pPr>
      <w:r>
        <w:t>CSN:s utlåningsfordringar uppgår till 206 120 miljoner kronor efter avdrag för reservering för förväntade förluster, vilket är 7 253 miljoner kronor mer än föregående år. Det är 51 procent av statens utlåningsfordringar och består främst av annuitetslån, som är benämningen på CSN:s lån till studenter sedan 2001.</w:t>
      </w:r>
    </w:p>
    <w:p w14:paraId="330C352B" w14:textId="11FC2545" w:rsidR="005B1647" w:rsidRDefault="005B1647" w:rsidP="005B1647">
      <w:pPr>
        <w:pStyle w:val="Brdtext"/>
      </w:pPr>
      <w:r>
        <w:t>CSN administrerar ett flertal lånetyper; annuitetslån, studielån, studiemedel, hemutrustningslån, skuldsaneringslån och äldre lån samt körkortslån som infördes under 2018. Hemutrustningslån är lån till utländska medborgare, främst flyktingar, som genom dessa lån ges möjlighet att köpa möbler och köksutrustning. I tabellen fördelas reserveringarna på respektive lånetyp. Ökningen av CSN:s utlåningsfordringar beror i allt väsentligt på att nyutlåningen var större än amorteringarna. Nyutlåningen uppgår till 20 miljarder kronor vilket är en ökning med 1 388 miljoner kronor jämfört med föregående år, som främst beror på att nyutlåningen för lånetypen annuitetslån ökat. Amorteringarna som uppgår till 13 miljarder kronor har ökat med 508 miljoner kronor jämfört med tidigare år. Ökningen beror bl. a. på att antalet återbetalningsskyldiga för lånetypen annuitetslån blivit fler. CSN:s reservering för låneförluster är drygt 500 miljoner kronor lägre än föregående år och uppgår vid utgången av 2019 till drygt 25 miljarder kronor, vilket utgör 12 procent av CSN:s totala utlåning.</w:t>
      </w:r>
    </w:p>
    <w:p w14:paraId="068858EB" w14:textId="78AE792E" w:rsidR="005B1647" w:rsidRDefault="005B1647" w:rsidP="005B1647">
      <w:pPr>
        <w:pStyle w:val="Brdtext"/>
      </w:pPr>
      <w:r>
        <w:t>Riksgäldskontoret redovisar 201 077 miljoner kronor i utlåningsfordringar, vilket är 65 516 miljoner kronor mindre än föregående år. Det är 49 procent av statens utlåningsfordringar och består främst av fordran på Riksbanken för utlåning i dollar och euro, som minskade med 65 951 miljoner kronor. Det beror huvudsakligen på en amortering på 8 miljarder dollar, men också på valutakursförändringar vid omsättning av delar av lånet jämfört med den kurs till vilken lånet ursprungligen gavs ut och värderingen av hela det utestående beloppet till balansdagens kurs. Som en del av finansieringen av Öresundsförbindelsen har Riksgäldskontoret även lånat ut medel till det statliga bolaget Svensk-Danska Broförbindelsen AB (Svedab). Det lånet har ökat med 70 miljoner kronor jämfört med föregående år. I Riksgäldskontorets utlåning ingår också utlåning till premiepensionssystemet eftersom pensionssystemets tillgångar och skulder inte konsolideras i årsredovisningen för staten. Ökningen med 404 miljoner kronor jämfört med föregående år rör främst lånet för att tillgodose behovet av likviditet i handel med fondandelar. Riksgäldskontoret redovisar också utlåning till Kungliga Operan för renovering och ombyggnation till ett belopp om 91 miljoner kronor.</w:t>
      </w:r>
    </w:p>
    <w:p w14:paraId="37C7D85C" w14:textId="77777777" w:rsidR="005B1647" w:rsidRDefault="005B1647" w:rsidP="005B1647">
      <w:pPr>
        <w:pStyle w:val="Brdtext"/>
      </w:pPr>
      <w:r>
        <w:t>Statens energimyndighets utlåningsfordringar avser villkorslån, tillväxtlån och utvecklingskapital/royaltylån till företag inom energiområdet för att främja affärsutveckling och kommersialisering.</w:t>
      </w:r>
    </w:p>
    <w:p w14:paraId="08C4029D" w14:textId="7D65D6B8" w:rsidR="005B1647" w:rsidRDefault="005B1647" w:rsidP="005B1647">
      <w:pPr>
        <w:pStyle w:val="Brdtext"/>
      </w:pPr>
      <w:r>
        <w:t>Affärsverket svenska kraftnäts utlåningsfordringar avser lån till nätföretag för att underlätta att anläggningar för produktion av förnybar el ansluts till elnätet.</w:t>
      </w:r>
    </w:p>
    <w:p w14:paraId="326B7035" w14:textId="28AAD709" w:rsidR="005B1647" w:rsidRDefault="005B1647" w:rsidP="005B1647">
      <w:pPr>
        <w:pStyle w:val="Brdtext"/>
      </w:pPr>
      <w:r>
        <w:t>I posten Övriga myndigheter ingår bl.a. Tillväxtverket, Sida och några länsstyrelser.</w:t>
      </w:r>
    </w:p>
    <w:p w14:paraId="31A582AF" w14:textId="5EBC7A58" w:rsidR="005B1647" w:rsidRDefault="005B1647" w:rsidP="005B1647">
      <w:pPr>
        <w:pStyle w:val="Rubrik4utannumrering"/>
      </w:pPr>
      <w:r>
        <w:lastRenderedPageBreak/>
        <w:t>Not 30 Varulager och förråd</w:t>
      </w:r>
    </w:p>
    <w:p w14:paraId="018FCDFD" w14:textId="491789FA" w:rsidR="005B1647" w:rsidRDefault="005B1647" w:rsidP="005B1647">
      <w:pPr>
        <w:pStyle w:val="TabellUnderrubrik"/>
      </w:pPr>
      <w:r w:rsidRPr="002A5294">
        <w:t>Miljoner kronor</w:t>
      </w:r>
    </w:p>
    <w:tbl>
      <w:tblPr>
        <w:tblStyle w:val="RKBPTabell"/>
        <w:tblW w:w="5000" w:type="pct"/>
        <w:tblLook w:val="04E0" w:firstRow="1" w:lastRow="1" w:firstColumn="1" w:lastColumn="0" w:noHBand="0" w:noVBand="1"/>
      </w:tblPr>
      <w:tblGrid>
        <w:gridCol w:w="4056"/>
        <w:gridCol w:w="1657"/>
        <w:gridCol w:w="1657"/>
      </w:tblGrid>
      <w:tr w:rsidR="00155607" w14:paraId="642F4003" w14:textId="77777777" w:rsidTr="00155607">
        <w:trPr>
          <w:cnfStyle w:val="100000000000" w:firstRow="1" w:lastRow="0" w:firstColumn="0" w:lastColumn="0" w:oddVBand="0" w:evenVBand="0" w:oddHBand="0" w:evenHBand="0" w:firstRowFirstColumn="0" w:firstRowLastColumn="0" w:lastRowFirstColumn="0" w:lastRowLastColumn="0"/>
          <w:trHeight w:val="270"/>
          <w:tblHeader w:val="0"/>
        </w:trPr>
        <w:tc>
          <w:tcPr>
            <w:cnfStyle w:val="001000000000" w:firstRow="0" w:lastRow="0" w:firstColumn="1" w:lastColumn="0" w:oddVBand="0" w:evenVBand="0" w:oddHBand="0" w:evenHBand="0" w:firstRowFirstColumn="0" w:firstRowLastColumn="0" w:lastRowFirstColumn="0" w:lastRowLastColumn="0"/>
            <w:tcW w:w="2752"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218483C1" w14:textId="34334586" w:rsidR="005B1647" w:rsidRPr="002A5294" w:rsidRDefault="005B1647" w:rsidP="005B1647">
            <w:pPr>
              <w:pStyle w:val="TabellHuvud"/>
            </w:pPr>
          </w:p>
        </w:tc>
        <w:tc>
          <w:tcPr>
            <w:tcW w:w="1124"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73BF47F8" w14:textId="77777777" w:rsidR="005B1647" w:rsidRPr="002A5294"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2A5294">
              <w:t>2019</w:t>
            </w:r>
          </w:p>
        </w:tc>
        <w:tc>
          <w:tcPr>
            <w:tcW w:w="1124"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0C38F287" w14:textId="77777777" w:rsidR="005B1647" w:rsidRPr="002A5294"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2A5294">
              <w:t>2018</w:t>
            </w:r>
          </w:p>
        </w:tc>
      </w:tr>
      <w:tr w:rsidR="00155607" w14:paraId="03B7AC41"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2752" w:type="pct"/>
            <w:tcBorders>
              <w:top w:val="single" w:sz="12" w:space="0" w:color="auto"/>
            </w:tcBorders>
            <w:noWrap/>
            <w:hideMark/>
          </w:tcPr>
          <w:p w14:paraId="0B32B356" w14:textId="77777777" w:rsidR="005B1647" w:rsidRPr="002A5294" w:rsidRDefault="005B1647" w:rsidP="005B1647">
            <w:pPr>
              <w:pStyle w:val="Tabell"/>
            </w:pPr>
            <w:r w:rsidRPr="002A5294">
              <w:t>Trafikverket</w:t>
            </w:r>
          </w:p>
        </w:tc>
        <w:tc>
          <w:tcPr>
            <w:tcW w:w="1124" w:type="pct"/>
            <w:tcBorders>
              <w:top w:val="single" w:sz="12" w:space="0" w:color="auto"/>
            </w:tcBorders>
            <w:noWrap/>
            <w:hideMark/>
          </w:tcPr>
          <w:p w14:paraId="3316A284" w14:textId="77777777" w:rsidR="005B1647" w:rsidRPr="002A529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A5294">
              <w:t>1 010</w:t>
            </w:r>
          </w:p>
        </w:tc>
        <w:tc>
          <w:tcPr>
            <w:tcW w:w="1124" w:type="pct"/>
            <w:tcBorders>
              <w:top w:val="single" w:sz="12" w:space="0" w:color="auto"/>
            </w:tcBorders>
            <w:noWrap/>
            <w:hideMark/>
          </w:tcPr>
          <w:p w14:paraId="0665653E" w14:textId="77777777" w:rsidR="005B1647" w:rsidRPr="002A529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A5294">
              <w:t>899</w:t>
            </w:r>
          </w:p>
        </w:tc>
      </w:tr>
      <w:tr w:rsidR="00155607" w14:paraId="3857E213"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2752" w:type="pct"/>
            <w:noWrap/>
            <w:hideMark/>
          </w:tcPr>
          <w:p w14:paraId="72921D2B" w14:textId="77777777" w:rsidR="005B1647" w:rsidRPr="002A5294" w:rsidRDefault="005B1647" w:rsidP="005B1647">
            <w:pPr>
              <w:pStyle w:val="Tabell"/>
            </w:pPr>
            <w:r w:rsidRPr="002A5294">
              <w:t>Försvarsmakten</w:t>
            </w:r>
          </w:p>
        </w:tc>
        <w:tc>
          <w:tcPr>
            <w:tcW w:w="1124" w:type="pct"/>
            <w:noWrap/>
            <w:hideMark/>
          </w:tcPr>
          <w:p w14:paraId="6A75F188" w14:textId="77777777" w:rsidR="005B1647" w:rsidRPr="002A529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A5294">
              <w:t>511</w:t>
            </w:r>
          </w:p>
        </w:tc>
        <w:tc>
          <w:tcPr>
            <w:tcW w:w="1124" w:type="pct"/>
            <w:noWrap/>
            <w:hideMark/>
          </w:tcPr>
          <w:p w14:paraId="49BFD26F" w14:textId="77777777" w:rsidR="005B1647" w:rsidRPr="002A529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A5294">
              <w:t>475</w:t>
            </w:r>
          </w:p>
        </w:tc>
      </w:tr>
      <w:tr w:rsidR="00155607" w14:paraId="1E88D00A"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2752" w:type="pct"/>
            <w:noWrap/>
            <w:hideMark/>
          </w:tcPr>
          <w:p w14:paraId="0BA88A79" w14:textId="77777777" w:rsidR="005B1647" w:rsidRPr="002A5294" w:rsidRDefault="005B1647" w:rsidP="005B1647">
            <w:pPr>
              <w:pStyle w:val="Tabell"/>
            </w:pPr>
            <w:r w:rsidRPr="002A5294">
              <w:t>Polismyndigheten</w:t>
            </w:r>
          </w:p>
        </w:tc>
        <w:tc>
          <w:tcPr>
            <w:tcW w:w="1124" w:type="pct"/>
            <w:noWrap/>
            <w:hideMark/>
          </w:tcPr>
          <w:p w14:paraId="5BD4F868" w14:textId="77777777" w:rsidR="005B1647" w:rsidRPr="002A529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A5294">
              <w:t>172</w:t>
            </w:r>
          </w:p>
        </w:tc>
        <w:tc>
          <w:tcPr>
            <w:tcW w:w="1124" w:type="pct"/>
            <w:noWrap/>
            <w:hideMark/>
          </w:tcPr>
          <w:p w14:paraId="144A8D51" w14:textId="77777777" w:rsidR="005B1647" w:rsidRPr="002A529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A5294">
              <w:t>149</w:t>
            </w:r>
          </w:p>
        </w:tc>
      </w:tr>
      <w:tr w:rsidR="00155607" w14:paraId="01A1E102" w14:textId="77777777" w:rsidTr="00155607">
        <w:trPr>
          <w:trHeight w:val="109"/>
        </w:trPr>
        <w:tc>
          <w:tcPr>
            <w:cnfStyle w:val="001000000000" w:firstRow="0" w:lastRow="0" w:firstColumn="1" w:lastColumn="0" w:oddVBand="0" w:evenVBand="0" w:oddHBand="0" w:evenHBand="0" w:firstRowFirstColumn="0" w:firstRowLastColumn="0" w:lastRowFirstColumn="0" w:lastRowLastColumn="0"/>
            <w:tcW w:w="2752" w:type="pct"/>
            <w:hideMark/>
          </w:tcPr>
          <w:p w14:paraId="5201DB67" w14:textId="77777777" w:rsidR="005B1647" w:rsidRPr="002A5294" w:rsidRDefault="005B1647" w:rsidP="005B1647">
            <w:pPr>
              <w:pStyle w:val="Tabell"/>
            </w:pPr>
            <w:r w:rsidRPr="002A5294">
              <w:t>Myndigheten för samhällsskydd och beredskap</w:t>
            </w:r>
          </w:p>
        </w:tc>
        <w:tc>
          <w:tcPr>
            <w:tcW w:w="1124" w:type="pct"/>
            <w:noWrap/>
            <w:hideMark/>
          </w:tcPr>
          <w:p w14:paraId="2C4AE91E" w14:textId="77777777" w:rsidR="005B1647" w:rsidRPr="002A529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A5294">
              <w:t>86</w:t>
            </w:r>
          </w:p>
        </w:tc>
        <w:tc>
          <w:tcPr>
            <w:tcW w:w="1124" w:type="pct"/>
            <w:noWrap/>
            <w:hideMark/>
          </w:tcPr>
          <w:p w14:paraId="50DDF08D" w14:textId="77777777" w:rsidR="005B1647" w:rsidRPr="002A529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A5294">
              <w:t>58</w:t>
            </w:r>
          </w:p>
        </w:tc>
      </w:tr>
      <w:tr w:rsidR="00155607" w14:paraId="3A41C73E"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2752" w:type="pct"/>
            <w:noWrap/>
            <w:hideMark/>
          </w:tcPr>
          <w:p w14:paraId="690F8282" w14:textId="77777777" w:rsidR="005B1647" w:rsidRPr="002A5294" w:rsidRDefault="005B1647" w:rsidP="005B1647">
            <w:pPr>
              <w:pStyle w:val="Tabell"/>
            </w:pPr>
            <w:r w:rsidRPr="002A5294">
              <w:t>Försvarets materielverk</w:t>
            </w:r>
          </w:p>
        </w:tc>
        <w:tc>
          <w:tcPr>
            <w:tcW w:w="1124" w:type="pct"/>
            <w:noWrap/>
            <w:hideMark/>
          </w:tcPr>
          <w:p w14:paraId="130EB4AF" w14:textId="77777777" w:rsidR="005B1647" w:rsidRPr="002A529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A5294">
              <w:t>72</w:t>
            </w:r>
          </w:p>
        </w:tc>
        <w:tc>
          <w:tcPr>
            <w:tcW w:w="1124" w:type="pct"/>
            <w:noWrap/>
            <w:hideMark/>
          </w:tcPr>
          <w:p w14:paraId="36364FED" w14:textId="77777777" w:rsidR="005B1647" w:rsidRPr="002A529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A5294">
              <w:t>164</w:t>
            </w:r>
          </w:p>
        </w:tc>
      </w:tr>
      <w:tr w:rsidR="00155607" w14:paraId="0885743D"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2752" w:type="pct"/>
            <w:noWrap/>
            <w:hideMark/>
          </w:tcPr>
          <w:p w14:paraId="43E394B9" w14:textId="77777777" w:rsidR="005B1647" w:rsidRPr="002A5294" w:rsidRDefault="005B1647" w:rsidP="005B1647">
            <w:pPr>
              <w:pStyle w:val="Tabell"/>
            </w:pPr>
            <w:r w:rsidRPr="002A5294">
              <w:t>Kriminalvården</w:t>
            </w:r>
          </w:p>
        </w:tc>
        <w:tc>
          <w:tcPr>
            <w:tcW w:w="1124" w:type="pct"/>
            <w:noWrap/>
            <w:hideMark/>
          </w:tcPr>
          <w:p w14:paraId="0CCD45D1" w14:textId="77777777" w:rsidR="005B1647" w:rsidRPr="002A529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A5294">
              <w:t>51</w:t>
            </w:r>
          </w:p>
        </w:tc>
        <w:tc>
          <w:tcPr>
            <w:tcW w:w="1124" w:type="pct"/>
            <w:noWrap/>
            <w:hideMark/>
          </w:tcPr>
          <w:p w14:paraId="39FC16C7" w14:textId="77777777" w:rsidR="005B1647" w:rsidRPr="002A529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A5294">
              <w:t>49</w:t>
            </w:r>
          </w:p>
        </w:tc>
      </w:tr>
      <w:tr w:rsidR="00155607" w14:paraId="02C8F785"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2752" w:type="pct"/>
            <w:noWrap/>
            <w:hideMark/>
          </w:tcPr>
          <w:p w14:paraId="468FA914" w14:textId="77777777" w:rsidR="005B1647" w:rsidRPr="002A5294" w:rsidRDefault="005B1647" w:rsidP="005B1647">
            <w:pPr>
              <w:pStyle w:val="Tabell"/>
              <w:rPr>
                <w:i/>
                <w:iCs/>
              </w:rPr>
            </w:pPr>
            <w:r w:rsidRPr="002A5294">
              <w:rPr>
                <w:i/>
                <w:iCs/>
              </w:rPr>
              <w:t>Affärsverk</w:t>
            </w:r>
          </w:p>
        </w:tc>
        <w:tc>
          <w:tcPr>
            <w:tcW w:w="1124" w:type="pct"/>
            <w:noWrap/>
            <w:hideMark/>
          </w:tcPr>
          <w:p w14:paraId="10562DA0" w14:textId="77777777" w:rsidR="005B1647" w:rsidRPr="002A5294"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p>
        </w:tc>
        <w:tc>
          <w:tcPr>
            <w:tcW w:w="1124" w:type="pct"/>
            <w:noWrap/>
            <w:hideMark/>
          </w:tcPr>
          <w:p w14:paraId="5520FFEE" w14:textId="77777777" w:rsidR="005B1647" w:rsidRPr="002A5294"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p>
        </w:tc>
      </w:tr>
      <w:tr w:rsidR="00155607" w14:paraId="72CC54FF"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2752" w:type="pct"/>
            <w:noWrap/>
            <w:hideMark/>
          </w:tcPr>
          <w:p w14:paraId="270D9D85" w14:textId="77777777" w:rsidR="005B1647" w:rsidRPr="002A5294" w:rsidRDefault="005B1647" w:rsidP="005B1647">
            <w:pPr>
              <w:pStyle w:val="Tabell"/>
            </w:pPr>
            <w:r w:rsidRPr="002A5294">
              <w:t>Sjöfartsverket</w:t>
            </w:r>
          </w:p>
        </w:tc>
        <w:tc>
          <w:tcPr>
            <w:tcW w:w="1124" w:type="pct"/>
            <w:noWrap/>
            <w:hideMark/>
          </w:tcPr>
          <w:p w14:paraId="5060CA90" w14:textId="77777777" w:rsidR="005B1647" w:rsidRPr="002A529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A5294">
              <w:t>67</w:t>
            </w:r>
          </w:p>
        </w:tc>
        <w:tc>
          <w:tcPr>
            <w:tcW w:w="1124" w:type="pct"/>
            <w:noWrap/>
            <w:hideMark/>
          </w:tcPr>
          <w:p w14:paraId="2C47C896" w14:textId="77777777" w:rsidR="005B1647" w:rsidRPr="002A529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A5294">
              <w:t>89</w:t>
            </w:r>
          </w:p>
        </w:tc>
      </w:tr>
      <w:tr w:rsidR="00155607" w14:paraId="23E5B6DF"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2752" w:type="pct"/>
            <w:noWrap/>
            <w:hideMark/>
          </w:tcPr>
          <w:p w14:paraId="2D34FF8A" w14:textId="77777777" w:rsidR="005B1647" w:rsidRPr="002A5294" w:rsidRDefault="005B1647" w:rsidP="005B1647">
            <w:pPr>
              <w:pStyle w:val="Tabell"/>
            </w:pPr>
            <w:r w:rsidRPr="002A5294">
              <w:t>Svenska kraftnät</w:t>
            </w:r>
          </w:p>
        </w:tc>
        <w:tc>
          <w:tcPr>
            <w:tcW w:w="1124" w:type="pct"/>
            <w:noWrap/>
            <w:hideMark/>
          </w:tcPr>
          <w:p w14:paraId="653C1FE1" w14:textId="77777777" w:rsidR="005B1647" w:rsidRPr="002A529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A5294">
              <w:t>-</w:t>
            </w:r>
          </w:p>
        </w:tc>
        <w:tc>
          <w:tcPr>
            <w:tcW w:w="1124" w:type="pct"/>
            <w:noWrap/>
            <w:hideMark/>
          </w:tcPr>
          <w:p w14:paraId="4E9FF745" w14:textId="77777777" w:rsidR="005B1647" w:rsidRPr="002A529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A5294">
              <w:t>9</w:t>
            </w:r>
          </w:p>
        </w:tc>
      </w:tr>
      <w:tr w:rsidR="00155607" w14:paraId="3EA559B6" w14:textId="77777777" w:rsidTr="00155607">
        <w:trPr>
          <w:trHeight w:val="270"/>
        </w:trPr>
        <w:tc>
          <w:tcPr>
            <w:cnfStyle w:val="001000000000" w:firstRow="0" w:lastRow="0" w:firstColumn="1" w:lastColumn="0" w:oddVBand="0" w:evenVBand="0" w:oddHBand="0" w:evenHBand="0" w:firstRowFirstColumn="0" w:firstRowLastColumn="0" w:lastRowFirstColumn="0" w:lastRowLastColumn="0"/>
            <w:tcW w:w="2752" w:type="pct"/>
            <w:noWrap/>
            <w:hideMark/>
          </w:tcPr>
          <w:p w14:paraId="334A5E6D" w14:textId="77777777" w:rsidR="005B1647" w:rsidRPr="002A5294" w:rsidRDefault="005B1647" w:rsidP="005B1647">
            <w:pPr>
              <w:pStyle w:val="Tabell"/>
            </w:pPr>
            <w:r w:rsidRPr="002A5294">
              <w:t>Övriga myndigheter</w:t>
            </w:r>
          </w:p>
        </w:tc>
        <w:tc>
          <w:tcPr>
            <w:tcW w:w="1124" w:type="pct"/>
            <w:noWrap/>
            <w:hideMark/>
          </w:tcPr>
          <w:p w14:paraId="47155237" w14:textId="77777777" w:rsidR="005B1647" w:rsidRPr="002A529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A5294">
              <w:t>198</w:t>
            </w:r>
          </w:p>
        </w:tc>
        <w:tc>
          <w:tcPr>
            <w:tcW w:w="1124" w:type="pct"/>
            <w:noWrap/>
            <w:hideMark/>
          </w:tcPr>
          <w:p w14:paraId="17FFE0EC" w14:textId="77777777" w:rsidR="005B1647" w:rsidRPr="002A529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A5294">
              <w:t>178</w:t>
            </w:r>
          </w:p>
        </w:tc>
      </w:tr>
      <w:tr w:rsidR="00155607" w14:paraId="686F66A5" w14:textId="77777777" w:rsidTr="00155607">
        <w:trPr>
          <w:cnfStyle w:val="010000000000" w:firstRow="0" w:lastRow="1" w:firstColumn="0" w:lastColumn="0" w:oddVBand="0" w:evenVBand="0" w:oddHBand="0" w:evenHBand="0" w:firstRowFirstColumn="0" w:firstRowLastColumn="0" w:lastRowFirstColumn="0" w:lastRowLastColumn="0"/>
          <w:trHeight w:val="270"/>
        </w:trPr>
        <w:tc>
          <w:tcPr>
            <w:cnfStyle w:val="001000000000" w:firstRow="0" w:lastRow="0" w:firstColumn="1" w:lastColumn="0" w:oddVBand="0" w:evenVBand="0" w:oddHBand="0" w:evenHBand="0" w:firstRowFirstColumn="0" w:firstRowLastColumn="0" w:lastRowFirstColumn="0" w:lastRowLastColumn="0"/>
            <w:tcW w:w="2752" w:type="pct"/>
            <w:noWrap/>
            <w:hideMark/>
          </w:tcPr>
          <w:p w14:paraId="01D5EE13" w14:textId="77777777" w:rsidR="005B1647" w:rsidRPr="002A5294" w:rsidRDefault="005B1647" w:rsidP="005B1647">
            <w:pPr>
              <w:pStyle w:val="Tabell"/>
            </w:pPr>
            <w:r w:rsidRPr="002A5294">
              <w:t>Summa</w:t>
            </w:r>
          </w:p>
        </w:tc>
        <w:tc>
          <w:tcPr>
            <w:tcW w:w="1124" w:type="pct"/>
            <w:noWrap/>
            <w:hideMark/>
          </w:tcPr>
          <w:p w14:paraId="071AF246" w14:textId="77777777" w:rsidR="005B1647" w:rsidRPr="002A5294"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2A5294">
              <w:rPr>
                <w:bCs/>
              </w:rPr>
              <w:t>2 167</w:t>
            </w:r>
          </w:p>
        </w:tc>
        <w:tc>
          <w:tcPr>
            <w:tcW w:w="1124" w:type="pct"/>
            <w:noWrap/>
            <w:hideMark/>
          </w:tcPr>
          <w:p w14:paraId="2FCD10B8" w14:textId="77777777" w:rsidR="005B1647" w:rsidRPr="002A5294"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2A5294">
              <w:rPr>
                <w:bCs/>
              </w:rPr>
              <w:t>2 070</w:t>
            </w:r>
          </w:p>
        </w:tc>
      </w:tr>
    </w:tbl>
    <w:p w14:paraId="42D27EE4" w14:textId="77777777" w:rsidR="005B1647" w:rsidRDefault="005B1647" w:rsidP="005B1647">
      <w:pPr>
        <w:pStyle w:val="Brdtext"/>
        <w:spacing w:before="160"/>
      </w:pPr>
      <w:r>
        <w:t>Varulager och förråd är råmaterial, råvaror, halvfabrikat och färdiga produkter samt förnödenheter som förbruknings- och tillsatsmaterial. Ökningen av varulagervärdet beror främst på att materiallagret för underhåll och reparation av järnvägsanläggningar har ökat.</w:t>
      </w:r>
    </w:p>
    <w:p w14:paraId="205ACD71" w14:textId="5FE28E19" w:rsidR="005B1647" w:rsidRDefault="005B1647" w:rsidP="005B1647">
      <w:pPr>
        <w:pStyle w:val="Brdtext"/>
      </w:pPr>
      <w:r>
        <w:t>Trafikverkets post består främst av material för underhåll och reparation av järnvägsanläggningar.</w:t>
      </w:r>
    </w:p>
    <w:p w14:paraId="56882F02" w14:textId="77777777" w:rsidR="005B1647" w:rsidRDefault="005B1647" w:rsidP="005B1647">
      <w:pPr>
        <w:pStyle w:val="Brdtext"/>
      </w:pPr>
      <w:r>
        <w:t>Försvarsmaktens varulager och förråd är till största delen drivmedelslager som används till Försvarsmaktens fordon. Varulagret består även av trycksaker.</w:t>
      </w:r>
    </w:p>
    <w:p w14:paraId="41803A17" w14:textId="77777777" w:rsidR="005B1647" w:rsidRDefault="005B1647" w:rsidP="005B1647">
      <w:pPr>
        <w:pStyle w:val="Brdtext"/>
      </w:pPr>
      <w:r>
        <w:t>Polismyndighetens varulager innehåller huvudsakligen vapen och ammunition samt beklädnad.</w:t>
      </w:r>
    </w:p>
    <w:p w14:paraId="6F416071" w14:textId="77777777" w:rsidR="005B1647" w:rsidRDefault="005B1647" w:rsidP="005B1647">
      <w:pPr>
        <w:pStyle w:val="Brdtext"/>
      </w:pPr>
      <w:r>
        <w:t>Myndigheten för samhällsskydd och beredskaps varulager består huvudsakligen av ett internationellt lager (bistånd) och ett lager som är ett stöd till EU:s strategiska lager för civila krishanteringsinsatser (Strategic Warehouse II).</w:t>
      </w:r>
    </w:p>
    <w:p w14:paraId="3A1DB1F5" w14:textId="77777777" w:rsidR="005B1647" w:rsidRDefault="005B1647" w:rsidP="005B1647">
      <w:pPr>
        <w:pStyle w:val="Brdtext"/>
      </w:pPr>
      <w:r>
        <w:t>Vaulager och förråd hos Försvarets materielverk består främst av reservdelar till målrobotsystem.</w:t>
      </w:r>
    </w:p>
    <w:p w14:paraId="2040D4DB" w14:textId="77777777" w:rsidR="005B1647" w:rsidRDefault="005B1647" w:rsidP="005B1647">
      <w:pPr>
        <w:pStyle w:val="Brdtext"/>
      </w:pPr>
      <w:r>
        <w:t>Sjöfartsverkets varulager och förråd innehåller främst drivmedel och reservdelar till räddningshelikoptrar.</w:t>
      </w:r>
    </w:p>
    <w:p w14:paraId="3B8F865D" w14:textId="723288A8" w:rsidR="005B1647" w:rsidRDefault="005B1647" w:rsidP="005B1647">
      <w:pPr>
        <w:pStyle w:val="Rubrik4utannumrering"/>
      </w:pPr>
      <w:r>
        <w:t>Not 31 Pågående arbeten</w:t>
      </w:r>
    </w:p>
    <w:p w14:paraId="4C50C0AB" w14:textId="194B51F5" w:rsidR="005B1647" w:rsidRDefault="005B1647" w:rsidP="005B1647">
      <w:pPr>
        <w:pStyle w:val="TabellUnderrubrik"/>
      </w:pPr>
      <w:r w:rsidRPr="002A5294">
        <w:t>Miljoner kronor</w:t>
      </w:r>
    </w:p>
    <w:tbl>
      <w:tblPr>
        <w:tblStyle w:val="RKBPTabell"/>
        <w:tblW w:w="5000" w:type="pct"/>
        <w:tblLook w:val="04E0" w:firstRow="1" w:lastRow="1" w:firstColumn="1" w:lastColumn="0" w:noHBand="0" w:noVBand="1"/>
      </w:tblPr>
      <w:tblGrid>
        <w:gridCol w:w="5357"/>
        <w:gridCol w:w="993"/>
        <w:gridCol w:w="1020"/>
      </w:tblGrid>
      <w:tr w:rsidR="00155607" w14:paraId="14C1A561" w14:textId="77777777" w:rsidTr="00155607">
        <w:trPr>
          <w:cnfStyle w:val="100000000000" w:firstRow="1" w:lastRow="0" w:firstColumn="0" w:lastColumn="0" w:oddVBand="0" w:evenVBand="0" w:oddHBand="0" w:evenHBand="0" w:firstRowFirstColumn="0" w:firstRowLastColumn="0" w:lastRowFirstColumn="0" w:lastRowLastColumn="0"/>
          <w:trHeight w:val="270"/>
          <w:tblHeader w:val="0"/>
        </w:trPr>
        <w:tc>
          <w:tcPr>
            <w:cnfStyle w:val="001000000000" w:firstRow="0" w:lastRow="0" w:firstColumn="1" w:lastColumn="0" w:oddVBand="0" w:evenVBand="0" w:oddHBand="0" w:evenHBand="0" w:firstRowFirstColumn="0" w:firstRowLastColumn="0" w:lastRowFirstColumn="0" w:lastRowLastColumn="0"/>
            <w:tcW w:w="3634"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7B60D645" w14:textId="50DAE7FA" w:rsidR="005B1647" w:rsidRPr="002A5294" w:rsidRDefault="005B1647" w:rsidP="005B1647">
            <w:pPr>
              <w:pStyle w:val="TabellHuvud"/>
            </w:pPr>
          </w:p>
        </w:tc>
        <w:tc>
          <w:tcPr>
            <w:tcW w:w="674"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4D0900AA" w14:textId="77777777" w:rsidR="005B1647" w:rsidRPr="002A5294"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2A5294">
              <w:t>2019</w:t>
            </w:r>
          </w:p>
        </w:tc>
        <w:tc>
          <w:tcPr>
            <w:tcW w:w="692"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6D6B4D4D" w14:textId="77777777" w:rsidR="005B1647" w:rsidRPr="002A5294"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2A5294">
              <w:t>2018</w:t>
            </w:r>
          </w:p>
        </w:tc>
      </w:tr>
      <w:tr w:rsidR="00155607" w14:paraId="63F2411E"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634" w:type="pct"/>
            <w:tcBorders>
              <w:top w:val="single" w:sz="12" w:space="0" w:color="auto"/>
            </w:tcBorders>
            <w:noWrap/>
            <w:hideMark/>
          </w:tcPr>
          <w:p w14:paraId="28DD6657" w14:textId="77777777" w:rsidR="005B1647" w:rsidRPr="002A5294" w:rsidRDefault="005B1647" w:rsidP="005B1647">
            <w:pPr>
              <w:pStyle w:val="Tabell"/>
            </w:pPr>
            <w:r w:rsidRPr="002A5294">
              <w:t>Lantmäteriet</w:t>
            </w:r>
          </w:p>
        </w:tc>
        <w:tc>
          <w:tcPr>
            <w:tcW w:w="674" w:type="pct"/>
            <w:tcBorders>
              <w:top w:val="single" w:sz="12" w:space="0" w:color="auto"/>
            </w:tcBorders>
            <w:noWrap/>
            <w:hideMark/>
          </w:tcPr>
          <w:p w14:paraId="50ABD44C" w14:textId="77777777" w:rsidR="005B1647" w:rsidRPr="002A529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A5294">
              <w:t>238</w:t>
            </w:r>
          </w:p>
        </w:tc>
        <w:tc>
          <w:tcPr>
            <w:tcW w:w="692" w:type="pct"/>
            <w:tcBorders>
              <w:top w:val="single" w:sz="12" w:space="0" w:color="auto"/>
            </w:tcBorders>
            <w:noWrap/>
            <w:hideMark/>
          </w:tcPr>
          <w:p w14:paraId="6AFC4664" w14:textId="77777777" w:rsidR="005B1647" w:rsidRPr="002A529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A5294">
              <w:t>198</w:t>
            </w:r>
          </w:p>
        </w:tc>
      </w:tr>
      <w:tr w:rsidR="00155607" w14:paraId="5FB915A8"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634" w:type="pct"/>
            <w:noWrap/>
            <w:hideMark/>
          </w:tcPr>
          <w:p w14:paraId="142A23F4" w14:textId="77777777" w:rsidR="005B1647" w:rsidRPr="002A5294" w:rsidRDefault="005B1647" w:rsidP="005B1647">
            <w:pPr>
              <w:pStyle w:val="Tabell"/>
            </w:pPr>
            <w:r w:rsidRPr="002A5294">
              <w:t>Försvarets materielverk</w:t>
            </w:r>
          </w:p>
        </w:tc>
        <w:tc>
          <w:tcPr>
            <w:tcW w:w="674" w:type="pct"/>
            <w:noWrap/>
            <w:hideMark/>
          </w:tcPr>
          <w:p w14:paraId="2FB2084E" w14:textId="77777777" w:rsidR="005B1647" w:rsidRPr="002A529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A5294">
              <w:t>208</w:t>
            </w:r>
          </w:p>
        </w:tc>
        <w:tc>
          <w:tcPr>
            <w:tcW w:w="692" w:type="pct"/>
            <w:noWrap/>
            <w:hideMark/>
          </w:tcPr>
          <w:p w14:paraId="5BF568CF" w14:textId="77777777" w:rsidR="005B1647" w:rsidRPr="002A529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A5294">
              <w:t>63</w:t>
            </w:r>
          </w:p>
        </w:tc>
      </w:tr>
      <w:tr w:rsidR="00155607" w14:paraId="5A80AE3D" w14:textId="77777777" w:rsidTr="00155607">
        <w:trPr>
          <w:trHeight w:val="270"/>
        </w:trPr>
        <w:tc>
          <w:tcPr>
            <w:cnfStyle w:val="001000000000" w:firstRow="0" w:lastRow="0" w:firstColumn="1" w:lastColumn="0" w:oddVBand="0" w:evenVBand="0" w:oddHBand="0" w:evenHBand="0" w:firstRowFirstColumn="0" w:firstRowLastColumn="0" w:lastRowFirstColumn="0" w:lastRowLastColumn="0"/>
            <w:tcW w:w="3634" w:type="pct"/>
            <w:noWrap/>
            <w:hideMark/>
          </w:tcPr>
          <w:p w14:paraId="16183519" w14:textId="77777777" w:rsidR="005B1647" w:rsidRPr="002A5294" w:rsidRDefault="005B1647" w:rsidP="005B1647">
            <w:pPr>
              <w:pStyle w:val="Tabell"/>
            </w:pPr>
            <w:r w:rsidRPr="002A5294">
              <w:t>Övriga myndigheter</w:t>
            </w:r>
          </w:p>
        </w:tc>
        <w:tc>
          <w:tcPr>
            <w:tcW w:w="674" w:type="pct"/>
            <w:noWrap/>
            <w:hideMark/>
          </w:tcPr>
          <w:p w14:paraId="39B9B8F4" w14:textId="77777777" w:rsidR="005B1647" w:rsidRPr="002A529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A5294">
              <w:t>15</w:t>
            </w:r>
          </w:p>
        </w:tc>
        <w:tc>
          <w:tcPr>
            <w:tcW w:w="692" w:type="pct"/>
            <w:noWrap/>
            <w:hideMark/>
          </w:tcPr>
          <w:p w14:paraId="24F93D50" w14:textId="77777777" w:rsidR="005B1647" w:rsidRPr="002A529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A5294">
              <w:t>18</w:t>
            </w:r>
          </w:p>
        </w:tc>
      </w:tr>
      <w:tr w:rsidR="00155607" w14:paraId="15A93CB2" w14:textId="77777777" w:rsidTr="00155607">
        <w:trPr>
          <w:cnfStyle w:val="010000000000" w:firstRow="0" w:lastRow="1" w:firstColumn="0" w:lastColumn="0" w:oddVBand="0" w:evenVBand="0" w:oddHBand="0" w:evenHBand="0" w:firstRowFirstColumn="0" w:firstRowLastColumn="0" w:lastRowFirstColumn="0" w:lastRowLastColumn="0"/>
          <w:trHeight w:val="270"/>
        </w:trPr>
        <w:tc>
          <w:tcPr>
            <w:cnfStyle w:val="001000000000" w:firstRow="0" w:lastRow="0" w:firstColumn="1" w:lastColumn="0" w:oddVBand="0" w:evenVBand="0" w:oddHBand="0" w:evenHBand="0" w:firstRowFirstColumn="0" w:firstRowLastColumn="0" w:lastRowFirstColumn="0" w:lastRowLastColumn="0"/>
            <w:tcW w:w="3634" w:type="pct"/>
            <w:noWrap/>
            <w:hideMark/>
          </w:tcPr>
          <w:p w14:paraId="2B6903FE" w14:textId="77777777" w:rsidR="005B1647" w:rsidRPr="002A5294" w:rsidRDefault="005B1647" w:rsidP="005B1647">
            <w:pPr>
              <w:pStyle w:val="Tabell"/>
              <w:rPr>
                <w:bCs/>
              </w:rPr>
            </w:pPr>
            <w:r w:rsidRPr="002A5294">
              <w:rPr>
                <w:bCs/>
              </w:rPr>
              <w:t>Summa</w:t>
            </w:r>
          </w:p>
        </w:tc>
        <w:tc>
          <w:tcPr>
            <w:tcW w:w="674" w:type="pct"/>
            <w:noWrap/>
            <w:hideMark/>
          </w:tcPr>
          <w:p w14:paraId="76CB0202" w14:textId="77777777" w:rsidR="005B1647" w:rsidRPr="002A5294"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2A5294">
              <w:rPr>
                <w:bCs/>
              </w:rPr>
              <w:t>461</w:t>
            </w:r>
          </w:p>
        </w:tc>
        <w:tc>
          <w:tcPr>
            <w:tcW w:w="692" w:type="pct"/>
            <w:noWrap/>
            <w:hideMark/>
          </w:tcPr>
          <w:p w14:paraId="651905A7" w14:textId="77777777" w:rsidR="005B1647" w:rsidRPr="002A5294"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2A5294">
              <w:rPr>
                <w:bCs/>
              </w:rPr>
              <w:t>279</w:t>
            </w:r>
          </w:p>
        </w:tc>
      </w:tr>
    </w:tbl>
    <w:p w14:paraId="42247677" w14:textId="77777777" w:rsidR="005B1647" w:rsidRDefault="005B1647" w:rsidP="005B1647">
      <w:pPr>
        <w:pStyle w:val="Brdtext"/>
        <w:spacing w:before="160"/>
      </w:pPr>
      <w:r>
        <w:t>Pågående arbeten hos Lantmäteriet har ökat jämfört tidigare år. Förändringen beror främst på att antalet faktureringstillfällen har minskat.</w:t>
      </w:r>
    </w:p>
    <w:p w14:paraId="0BE19551" w14:textId="77777777" w:rsidR="005B1647" w:rsidRDefault="005B1647" w:rsidP="005B1647">
      <w:pPr>
        <w:pStyle w:val="Brdtext"/>
      </w:pPr>
      <w:r>
        <w:t>Pågående arbeten hos Försvarets materielverk består av uppdragsbeställningar som ännu inte levererats till kund. Större uppdrag hos myndigheten gäller upparbetade kostnader i exportaffärer samt försäljning av ubåtar till Singapore.</w:t>
      </w:r>
    </w:p>
    <w:p w14:paraId="3A1FBFF0" w14:textId="6829EEFC" w:rsidR="005B1647" w:rsidRDefault="005B1647" w:rsidP="005B1647">
      <w:pPr>
        <w:pStyle w:val="Rubrik4utannumrering"/>
      </w:pPr>
      <w:r>
        <w:lastRenderedPageBreak/>
        <w:t>Not 32 Fastigheter</w:t>
      </w:r>
    </w:p>
    <w:p w14:paraId="71C1BD94" w14:textId="49848D5B" w:rsidR="005B1647" w:rsidRDefault="005B1647" w:rsidP="005B1647">
      <w:pPr>
        <w:pStyle w:val="TabellUnderrubrik"/>
      </w:pPr>
      <w:r w:rsidRPr="002A5294">
        <w:t>Miljoner kronor</w:t>
      </w:r>
    </w:p>
    <w:tbl>
      <w:tblPr>
        <w:tblStyle w:val="RKBPTabell"/>
        <w:tblW w:w="5000" w:type="pct"/>
        <w:tblLook w:val="04E0" w:firstRow="1" w:lastRow="1" w:firstColumn="1" w:lastColumn="0" w:noHBand="0" w:noVBand="1"/>
      </w:tblPr>
      <w:tblGrid>
        <w:gridCol w:w="4064"/>
        <w:gridCol w:w="1418"/>
        <w:gridCol w:w="1888"/>
      </w:tblGrid>
      <w:tr w:rsidR="00155607" w14:paraId="188A26AC" w14:textId="77777777" w:rsidTr="00155607">
        <w:trPr>
          <w:cnfStyle w:val="100000000000" w:firstRow="1" w:lastRow="0" w:firstColumn="0" w:lastColumn="0" w:oddVBand="0" w:evenVBand="0" w:oddHBand="0" w:evenHBand="0" w:firstRowFirstColumn="0" w:firstRowLastColumn="0" w:lastRowFirstColumn="0" w:lastRowLastColumn="0"/>
          <w:trHeight w:val="270"/>
          <w:tblHeader w:val="0"/>
        </w:trPr>
        <w:tc>
          <w:tcPr>
            <w:cnfStyle w:val="001000000000" w:firstRow="0" w:lastRow="0" w:firstColumn="1" w:lastColumn="0" w:oddVBand="0" w:evenVBand="0" w:oddHBand="0" w:evenHBand="0" w:firstRowFirstColumn="0" w:firstRowLastColumn="0" w:lastRowFirstColumn="0" w:lastRowLastColumn="0"/>
            <w:tcW w:w="2757"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46762BF1" w14:textId="6ED5A9E0" w:rsidR="005B1647" w:rsidRPr="002A5294" w:rsidRDefault="005B1647" w:rsidP="005B1647">
            <w:pPr>
              <w:pStyle w:val="TabellHuvud"/>
            </w:pPr>
          </w:p>
        </w:tc>
        <w:tc>
          <w:tcPr>
            <w:tcW w:w="962"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3E808C5A" w14:textId="77777777" w:rsidR="005B1647" w:rsidRPr="002A5294"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2A5294">
              <w:t>2019</w:t>
            </w:r>
          </w:p>
        </w:tc>
        <w:tc>
          <w:tcPr>
            <w:tcW w:w="1281"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64951D54" w14:textId="77777777" w:rsidR="005B1647" w:rsidRPr="002A5294"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2A5294">
              <w:t>2018</w:t>
            </w:r>
          </w:p>
        </w:tc>
      </w:tr>
      <w:tr w:rsidR="00155607" w14:paraId="06FA5C32"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2757" w:type="pct"/>
            <w:tcBorders>
              <w:top w:val="single" w:sz="12" w:space="0" w:color="auto"/>
            </w:tcBorders>
            <w:noWrap/>
            <w:hideMark/>
          </w:tcPr>
          <w:p w14:paraId="6EA85061" w14:textId="77777777" w:rsidR="005B1647" w:rsidRPr="002A5294" w:rsidRDefault="005B1647" w:rsidP="005B1647">
            <w:pPr>
              <w:pStyle w:val="Tabell"/>
            </w:pPr>
            <w:r w:rsidRPr="002A5294">
              <w:t>Länsstyrelsen i Dalarnas län</w:t>
            </w:r>
          </w:p>
        </w:tc>
        <w:tc>
          <w:tcPr>
            <w:tcW w:w="962" w:type="pct"/>
            <w:tcBorders>
              <w:top w:val="single" w:sz="12" w:space="0" w:color="auto"/>
            </w:tcBorders>
            <w:noWrap/>
            <w:hideMark/>
          </w:tcPr>
          <w:p w14:paraId="4A2096E5" w14:textId="77777777" w:rsidR="005B1647" w:rsidRPr="002A529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A5294">
              <w:t>151</w:t>
            </w:r>
          </w:p>
        </w:tc>
        <w:tc>
          <w:tcPr>
            <w:tcW w:w="1281" w:type="pct"/>
            <w:tcBorders>
              <w:top w:val="single" w:sz="12" w:space="0" w:color="auto"/>
            </w:tcBorders>
            <w:noWrap/>
            <w:hideMark/>
          </w:tcPr>
          <w:p w14:paraId="5F499A31" w14:textId="77777777" w:rsidR="005B1647" w:rsidRPr="002A529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A5294">
              <w:t>148</w:t>
            </w:r>
          </w:p>
        </w:tc>
      </w:tr>
      <w:tr w:rsidR="00155607" w14:paraId="4DAF971F"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2757" w:type="pct"/>
            <w:noWrap/>
            <w:hideMark/>
          </w:tcPr>
          <w:p w14:paraId="02F745CF" w14:textId="77777777" w:rsidR="005B1647" w:rsidRPr="002A5294" w:rsidRDefault="005B1647" w:rsidP="005B1647">
            <w:pPr>
              <w:pStyle w:val="Tabell"/>
            </w:pPr>
            <w:r w:rsidRPr="002A5294">
              <w:t>Länsstyrelsen i Värmlands län</w:t>
            </w:r>
          </w:p>
        </w:tc>
        <w:tc>
          <w:tcPr>
            <w:tcW w:w="962" w:type="pct"/>
            <w:noWrap/>
            <w:hideMark/>
          </w:tcPr>
          <w:p w14:paraId="633DC09B" w14:textId="77777777" w:rsidR="005B1647" w:rsidRPr="002A529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A5294">
              <w:t>21</w:t>
            </w:r>
          </w:p>
        </w:tc>
        <w:tc>
          <w:tcPr>
            <w:tcW w:w="1281" w:type="pct"/>
            <w:noWrap/>
            <w:hideMark/>
          </w:tcPr>
          <w:p w14:paraId="5312F32B" w14:textId="77777777" w:rsidR="005B1647" w:rsidRPr="002A529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A5294">
              <w:t>21</w:t>
            </w:r>
          </w:p>
        </w:tc>
      </w:tr>
      <w:tr w:rsidR="00155607" w14:paraId="64455980"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2757" w:type="pct"/>
            <w:noWrap/>
            <w:hideMark/>
          </w:tcPr>
          <w:p w14:paraId="55E8E3BE" w14:textId="77777777" w:rsidR="005B1647" w:rsidRPr="002A5294" w:rsidRDefault="005B1647" w:rsidP="005B1647">
            <w:pPr>
              <w:pStyle w:val="Tabell"/>
            </w:pPr>
            <w:r w:rsidRPr="002A5294">
              <w:t>Länsstyrelsen i Västra Götalands län</w:t>
            </w:r>
          </w:p>
        </w:tc>
        <w:tc>
          <w:tcPr>
            <w:tcW w:w="962" w:type="pct"/>
            <w:noWrap/>
            <w:hideMark/>
          </w:tcPr>
          <w:p w14:paraId="6275C0B8" w14:textId="77777777" w:rsidR="005B1647" w:rsidRPr="002A529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A5294">
              <w:t>1</w:t>
            </w:r>
          </w:p>
        </w:tc>
        <w:tc>
          <w:tcPr>
            <w:tcW w:w="1281" w:type="pct"/>
            <w:noWrap/>
            <w:hideMark/>
          </w:tcPr>
          <w:p w14:paraId="5A6F44BC" w14:textId="77777777" w:rsidR="005B1647" w:rsidRPr="002A529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A5294">
              <w:t>2</w:t>
            </w:r>
          </w:p>
        </w:tc>
      </w:tr>
      <w:tr w:rsidR="00155607" w14:paraId="53876A27"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2757" w:type="pct"/>
            <w:noWrap/>
            <w:hideMark/>
          </w:tcPr>
          <w:p w14:paraId="72F79C2D" w14:textId="77777777" w:rsidR="005B1647" w:rsidRPr="002A5294" w:rsidRDefault="005B1647" w:rsidP="005B1647">
            <w:pPr>
              <w:pStyle w:val="Tabell"/>
            </w:pPr>
            <w:r w:rsidRPr="002A5294">
              <w:t>Övriga myndigheter</w:t>
            </w:r>
          </w:p>
        </w:tc>
        <w:tc>
          <w:tcPr>
            <w:tcW w:w="962" w:type="pct"/>
            <w:noWrap/>
            <w:hideMark/>
          </w:tcPr>
          <w:p w14:paraId="202F6442" w14:textId="77777777" w:rsidR="005B1647" w:rsidRPr="002A529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A5294">
              <w:t>0</w:t>
            </w:r>
          </w:p>
        </w:tc>
        <w:tc>
          <w:tcPr>
            <w:tcW w:w="1281" w:type="pct"/>
            <w:noWrap/>
            <w:hideMark/>
          </w:tcPr>
          <w:p w14:paraId="5525FFD5" w14:textId="77777777" w:rsidR="005B1647" w:rsidRPr="002A529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A5294">
              <w:t>0</w:t>
            </w:r>
          </w:p>
        </w:tc>
      </w:tr>
      <w:tr w:rsidR="00155607" w14:paraId="0D002E2B" w14:textId="77777777" w:rsidTr="00155607">
        <w:trPr>
          <w:cnfStyle w:val="010000000000" w:firstRow="0" w:lastRow="1" w:firstColumn="0" w:lastColumn="0" w:oddVBand="0" w:evenVBand="0" w:oddHBand="0" w:evenHBand="0" w:firstRowFirstColumn="0" w:firstRowLastColumn="0" w:lastRowFirstColumn="0" w:lastRowLastColumn="0"/>
          <w:trHeight w:val="270"/>
        </w:trPr>
        <w:tc>
          <w:tcPr>
            <w:cnfStyle w:val="001000000000" w:firstRow="0" w:lastRow="0" w:firstColumn="1" w:lastColumn="0" w:oddVBand="0" w:evenVBand="0" w:oddHBand="0" w:evenHBand="0" w:firstRowFirstColumn="0" w:firstRowLastColumn="0" w:lastRowFirstColumn="0" w:lastRowLastColumn="0"/>
            <w:tcW w:w="2757" w:type="pct"/>
            <w:noWrap/>
            <w:hideMark/>
          </w:tcPr>
          <w:p w14:paraId="552570BC" w14:textId="77777777" w:rsidR="005B1647" w:rsidRPr="002A5294" w:rsidRDefault="005B1647" w:rsidP="005B1647">
            <w:pPr>
              <w:pStyle w:val="Tabell"/>
              <w:rPr>
                <w:bCs/>
              </w:rPr>
            </w:pPr>
            <w:r w:rsidRPr="002A5294">
              <w:rPr>
                <w:bCs/>
              </w:rPr>
              <w:t>Summa</w:t>
            </w:r>
          </w:p>
        </w:tc>
        <w:tc>
          <w:tcPr>
            <w:tcW w:w="962" w:type="pct"/>
            <w:noWrap/>
            <w:hideMark/>
          </w:tcPr>
          <w:p w14:paraId="1862C4D3" w14:textId="77777777" w:rsidR="005B1647" w:rsidRPr="002A5294"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2A5294">
              <w:rPr>
                <w:bCs/>
              </w:rPr>
              <w:t>173</w:t>
            </w:r>
          </w:p>
        </w:tc>
        <w:tc>
          <w:tcPr>
            <w:tcW w:w="1281" w:type="pct"/>
            <w:noWrap/>
            <w:hideMark/>
          </w:tcPr>
          <w:p w14:paraId="2025950B" w14:textId="77777777" w:rsidR="005B1647" w:rsidRPr="002A5294"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2A5294">
              <w:rPr>
                <w:bCs/>
              </w:rPr>
              <w:t>171</w:t>
            </w:r>
          </w:p>
        </w:tc>
      </w:tr>
    </w:tbl>
    <w:p w14:paraId="2637766C" w14:textId="77777777" w:rsidR="005B1647" w:rsidRDefault="005B1647" w:rsidP="005B1647">
      <w:pPr>
        <w:pStyle w:val="Brdtext"/>
        <w:spacing w:before="160"/>
      </w:pPr>
      <w:r>
        <w:t>Länsstyrelsen i Dalarnas län har ett stort antal fastigheter lokaliserade till omarronderingsområden i den s.k. Jordfonden, där byggnadsprojekt pågår eller är planerade. Fastigheterna ska användas för att främja utveckling av företag inom jordbruket, skogsbruket och trädgårdsnäringen samt främja bosättning och sysselsättning i glesbygd.</w:t>
      </w:r>
    </w:p>
    <w:p w14:paraId="29608E31" w14:textId="38C6D17F" w:rsidR="005B1647" w:rsidRDefault="005B1647" w:rsidP="005B1647">
      <w:pPr>
        <w:pStyle w:val="Brdtext"/>
      </w:pPr>
      <w:r>
        <w:t>Även posterna hos de andra länsstyrelserna gäller jordfondsfastigheter.</w:t>
      </w:r>
    </w:p>
    <w:p w14:paraId="2375E928" w14:textId="46DC6278" w:rsidR="005B1647" w:rsidRDefault="005B1647" w:rsidP="005B1647">
      <w:pPr>
        <w:pStyle w:val="Rubrik4utannumrering"/>
      </w:pPr>
      <w:r w:rsidRPr="002A5294">
        <w:t>Not 33 Förskott till leverantörer</w:t>
      </w:r>
    </w:p>
    <w:p w14:paraId="683EE254" w14:textId="4DE32859" w:rsidR="005B1647" w:rsidRDefault="005B1647" w:rsidP="005B1647">
      <w:pPr>
        <w:pStyle w:val="TabellUnderrubrik"/>
      </w:pPr>
      <w:r w:rsidRPr="002A5294">
        <w:t>Miljoner kronor</w:t>
      </w:r>
    </w:p>
    <w:tbl>
      <w:tblPr>
        <w:tblStyle w:val="RKBPTabell"/>
        <w:tblW w:w="5000" w:type="pct"/>
        <w:tblLook w:val="04E0" w:firstRow="1" w:lastRow="1" w:firstColumn="1" w:lastColumn="0" w:noHBand="0" w:noVBand="1"/>
      </w:tblPr>
      <w:tblGrid>
        <w:gridCol w:w="3594"/>
        <w:gridCol w:w="1829"/>
        <w:gridCol w:w="1947"/>
      </w:tblGrid>
      <w:tr w:rsidR="00155607" w14:paraId="5AF7CC7C" w14:textId="77777777" w:rsidTr="00155607">
        <w:trPr>
          <w:cnfStyle w:val="100000000000" w:firstRow="1" w:lastRow="0" w:firstColumn="0" w:lastColumn="0" w:oddVBand="0" w:evenVBand="0" w:oddHBand="0" w:evenHBand="0" w:firstRowFirstColumn="0" w:firstRowLastColumn="0" w:lastRowFirstColumn="0" w:lastRowLastColumn="0"/>
          <w:trHeight w:val="270"/>
          <w:tblHeader w:val="0"/>
        </w:trPr>
        <w:tc>
          <w:tcPr>
            <w:cnfStyle w:val="001000000000" w:firstRow="0" w:lastRow="0" w:firstColumn="1" w:lastColumn="0" w:oddVBand="0" w:evenVBand="0" w:oddHBand="0" w:evenHBand="0" w:firstRowFirstColumn="0" w:firstRowLastColumn="0" w:lastRowFirstColumn="0" w:lastRowLastColumn="0"/>
            <w:tcW w:w="2438"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19715CD8" w14:textId="21D5E542" w:rsidR="005B1647" w:rsidRPr="002A5294" w:rsidRDefault="005B1647" w:rsidP="005B1647">
            <w:pPr>
              <w:pStyle w:val="TabellHuvud"/>
            </w:pPr>
          </w:p>
        </w:tc>
        <w:tc>
          <w:tcPr>
            <w:tcW w:w="1241"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2D037DCC" w14:textId="77777777" w:rsidR="005B1647" w:rsidRPr="002A5294"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2A5294">
              <w:t>2019</w:t>
            </w:r>
          </w:p>
        </w:tc>
        <w:tc>
          <w:tcPr>
            <w:tcW w:w="1321"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79FDBED7" w14:textId="77777777" w:rsidR="005B1647" w:rsidRPr="002A5294"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2A5294">
              <w:t>2018</w:t>
            </w:r>
          </w:p>
        </w:tc>
      </w:tr>
      <w:tr w:rsidR="00155607" w14:paraId="6F6C98F8"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2438" w:type="pct"/>
            <w:tcBorders>
              <w:top w:val="single" w:sz="12" w:space="0" w:color="auto"/>
            </w:tcBorders>
            <w:noWrap/>
            <w:hideMark/>
          </w:tcPr>
          <w:p w14:paraId="4A98ADC8" w14:textId="77777777" w:rsidR="005B1647" w:rsidRPr="002A5294" w:rsidRDefault="005B1647" w:rsidP="005B1647">
            <w:pPr>
              <w:pStyle w:val="Tabell"/>
            </w:pPr>
            <w:r w:rsidRPr="002A5294">
              <w:t xml:space="preserve">Trafikverket </w:t>
            </w:r>
          </w:p>
        </w:tc>
        <w:tc>
          <w:tcPr>
            <w:tcW w:w="1241" w:type="pct"/>
            <w:tcBorders>
              <w:top w:val="single" w:sz="12" w:space="0" w:color="auto"/>
            </w:tcBorders>
            <w:noWrap/>
            <w:hideMark/>
          </w:tcPr>
          <w:p w14:paraId="5E4FA0EE" w14:textId="77777777" w:rsidR="005B1647" w:rsidRPr="002A529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A5294">
              <w:t>0</w:t>
            </w:r>
          </w:p>
        </w:tc>
        <w:tc>
          <w:tcPr>
            <w:tcW w:w="1321" w:type="pct"/>
            <w:tcBorders>
              <w:top w:val="single" w:sz="12" w:space="0" w:color="auto"/>
            </w:tcBorders>
            <w:noWrap/>
            <w:hideMark/>
          </w:tcPr>
          <w:p w14:paraId="2FDDAB0B" w14:textId="77777777" w:rsidR="005B1647" w:rsidRPr="002A529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A5294">
              <w:t>2</w:t>
            </w:r>
          </w:p>
        </w:tc>
      </w:tr>
      <w:tr w:rsidR="00155607" w14:paraId="34355FD3"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2438" w:type="pct"/>
            <w:noWrap/>
            <w:hideMark/>
          </w:tcPr>
          <w:p w14:paraId="6B4331AA" w14:textId="77777777" w:rsidR="005B1647" w:rsidRPr="006F4E36" w:rsidRDefault="005B1647" w:rsidP="005B1647">
            <w:pPr>
              <w:pStyle w:val="Tabell"/>
              <w:rPr>
                <w:i/>
                <w:iCs/>
              </w:rPr>
            </w:pPr>
            <w:r w:rsidRPr="006F4E36">
              <w:rPr>
                <w:i/>
                <w:iCs/>
              </w:rPr>
              <w:t>Affärsverk</w:t>
            </w:r>
          </w:p>
        </w:tc>
        <w:tc>
          <w:tcPr>
            <w:tcW w:w="1241" w:type="pct"/>
            <w:noWrap/>
            <w:hideMark/>
          </w:tcPr>
          <w:p w14:paraId="0BD535CE" w14:textId="77777777" w:rsidR="005B1647" w:rsidRPr="006F4E36"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p>
        </w:tc>
        <w:tc>
          <w:tcPr>
            <w:tcW w:w="1321" w:type="pct"/>
            <w:noWrap/>
            <w:hideMark/>
          </w:tcPr>
          <w:p w14:paraId="0D7DDACF" w14:textId="77777777" w:rsidR="005B1647" w:rsidRPr="006F4E36"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p>
        </w:tc>
      </w:tr>
      <w:tr w:rsidR="00155607" w14:paraId="7EA9F3B2"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2438" w:type="pct"/>
            <w:noWrap/>
            <w:hideMark/>
          </w:tcPr>
          <w:p w14:paraId="1ED2E3C1" w14:textId="77777777" w:rsidR="005B1647" w:rsidRPr="002A5294" w:rsidRDefault="005B1647" w:rsidP="005B1647">
            <w:pPr>
              <w:pStyle w:val="Tabell"/>
            </w:pPr>
            <w:r w:rsidRPr="002A5294">
              <w:t>Sjöfartsverket</w:t>
            </w:r>
          </w:p>
        </w:tc>
        <w:tc>
          <w:tcPr>
            <w:tcW w:w="1241" w:type="pct"/>
            <w:noWrap/>
            <w:hideMark/>
          </w:tcPr>
          <w:p w14:paraId="1B783071" w14:textId="77777777" w:rsidR="005B1647" w:rsidRPr="006F4E3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F4E36">
              <w:t>0</w:t>
            </w:r>
          </w:p>
        </w:tc>
        <w:tc>
          <w:tcPr>
            <w:tcW w:w="1321" w:type="pct"/>
            <w:noWrap/>
            <w:hideMark/>
          </w:tcPr>
          <w:p w14:paraId="6CE723E8" w14:textId="77777777" w:rsidR="005B1647" w:rsidRPr="006F4E3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F4E36">
              <w:t>11</w:t>
            </w:r>
          </w:p>
        </w:tc>
      </w:tr>
      <w:tr w:rsidR="00155607" w14:paraId="58F6EFE5"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2438" w:type="pct"/>
            <w:noWrap/>
            <w:hideMark/>
          </w:tcPr>
          <w:p w14:paraId="5CF0AA34" w14:textId="77777777" w:rsidR="005B1647" w:rsidRPr="002A5294" w:rsidRDefault="005B1647" w:rsidP="005B1647">
            <w:pPr>
              <w:pStyle w:val="Tabell"/>
            </w:pPr>
            <w:r w:rsidRPr="002A5294">
              <w:t>Övriga myndigheter</w:t>
            </w:r>
          </w:p>
        </w:tc>
        <w:tc>
          <w:tcPr>
            <w:tcW w:w="1241" w:type="pct"/>
            <w:noWrap/>
            <w:hideMark/>
          </w:tcPr>
          <w:p w14:paraId="17BE6ED3" w14:textId="77777777" w:rsidR="005B1647" w:rsidRPr="002A529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A5294">
              <w:t>1</w:t>
            </w:r>
          </w:p>
        </w:tc>
        <w:tc>
          <w:tcPr>
            <w:tcW w:w="1321" w:type="pct"/>
            <w:noWrap/>
            <w:hideMark/>
          </w:tcPr>
          <w:p w14:paraId="7FAE57A2" w14:textId="77777777" w:rsidR="005B1647" w:rsidRPr="002A529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A5294">
              <w:t>1</w:t>
            </w:r>
          </w:p>
        </w:tc>
      </w:tr>
      <w:tr w:rsidR="00155607" w14:paraId="145E0454" w14:textId="77777777" w:rsidTr="00155607">
        <w:trPr>
          <w:cnfStyle w:val="010000000000" w:firstRow="0" w:lastRow="1" w:firstColumn="0" w:lastColumn="0" w:oddVBand="0" w:evenVBand="0" w:oddHBand="0" w:evenHBand="0" w:firstRowFirstColumn="0" w:firstRowLastColumn="0" w:lastRowFirstColumn="0" w:lastRowLastColumn="0"/>
          <w:trHeight w:val="270"/>
        </w:trPr>
        <w:tc>
          <w:tcPr>
            <w:cnfStyle w:val="001000000000" w:firstRow="0" w:lastRow="0" w:firstColumn="1" w:lastColumn="0" w:oddVBand="0" w:evenVBand="0" w:oddHBand="0" w:evenHBand="0" w:firstRowFirstColumn="0" w:firstRowLastColumn="0" w:lastRowFirstColumn="0" w:lastRowLastColumn="0"/>
            <w:tcW w:w="2438" w:type="pct"/>
            <w:noWrap/>
            <w:hideMark/>
          </w:tcPr>
          <w:p w14:paraId="617A2B39" w14:textId="77777777" w:rsidR="005B1647" w:rsidRPr="002A5294" w:rsidRDefault="005B1647" w:rsidP="005B1647">
            <w:pPr>
              <w:pStyle w:val="Tabell"/>
              <w:rPr>
                <w:bCs/>
              </w:rPr>
            </w:pPr>
            <w:r w:rsidRPr="002A5294">
              <w:rPr>
                <w:bCs/>
              </w:rPr>
              <w:t>Summa</w:t>
            </w:r>
          </w:p>
        </w:tc>
        <w:tc>
          <w:tcPr>
            <w:tcW w:w="1241" w:type="pct"/>
            <w:noWrap/>
            <w:hideMark/>
          </w:tcPr>
          <w:p w14:paraId="26D92617" w14:textId="77777777" w:rsidR="005B1647" w:rsidRPr="002A5294"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2A5294">
              <w:rPr>
                <w:bCs/>
              </w:rPr>
              <w:t>1</w:t>
            </w:r>
          </w:p>
        </w:tc>
        <w:tc>
          <w:tcPr>
            <w:tcW w:w="1321" w:type="pct"/>
            <w:noWrap/>
            <w:hideMark/>
          </w:tcPr>
          <w:p w14:paraId="739707E9" w14:textId="77777777" w:rsidR="005B1647" w:rsidRPr="002A5294"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2A5294">
              <w:rPr>
                <w:bCs/>
              </w:rPr>
              <w:t>14</w:t>
            </w:r>
          </w:p>
        </w:tc>
      </w:tr>
    </w:tbl>
    <w:p w14:paraId="5BA7A7F8" w14:textId="20FC6C84" w:rsidR="005B1647" w:rsidRDefault="005B1647" w:rsidP="005B1647">
      <w:pPr>
        <w:pStyle w:val="Brdtext"/>
        <w:spacing w:before="160"/>
      </w:pPr>
      <w:r>
        <w:t>Det är endast några få myndigheter som redovisar förskott till leverantörer. Förskott 2019 avser huvudsakligen Sveriges geologiska undersöknings anskaffning av propelleraxelsystem till Ocean Surveyor med leveranstid på 6–8 månader.</w:t>
      </w:r>
    </w:p>
    <w:p w14:paraId="7FA39938" w14:textId="49E3AD0F" w:rsidR="005B1647" w:rsidRDefault="005B1647" w:rsidP="005B1647">
      <w:pPr>
        <w:pStyle w:val="Rubrik4utannumrering"/>
      </w:pPr>
      <w:r>
        <w:t>Not 34 Kundfordringar</w:t>
      </w:r>
    </w:p>
    <w:p w14:paraId="6E904929" w14:textId="5E72B565" w:rsidR="005B1647" w:rsidRDefault="005B1647" w:rsidP="005B1647">
      <w:pPr>
        <w:pStyle w:val="TabellUnderrubrik"/>
      </w:pPr>
      <w:r w:rsidRPr="006F4E36">
        <w:t>Miljoner kronor</w:t>
      </w:r>
    </w:p>
    <w:tbl>
      <w:tblPr>
        <w:tblStyle w:val="RKBPTabell"/>
        <w:tblW w:w="5000" w:type="pct"/>
        <w:tblLook w:val="04E0" w:firstRow="1" w:lastRow="1" w:firstColumn="1" w:lastColumn="0" w:noHBand="0" w:noVBand="1"/>
      </w:tblPr>
      <w:tblGrid>
        <w:gridCol w:w="3371"/>
        <w:gridCol w:w="1904"/>
        <w:gridCol w:w="2095"/>
      </w:tblGrid>
      <w:tr w:rsidR="00155607" w14:paraId="75D8BFB6" w14:textId="77777777" w:rsidTr="00155607">
        <w:trPr>
          <w:cnfStyle w:val="100000000000" w:firstRow="1" w:lastRow="0" w:firstColumn="0" w:lastColumn="0" w:oddVBand="0" w:evenVBand="0" w:oddHBand="0" w:evenHBand="0" w:firstRowFirstColumn="0" w:firstRowLastColumn="0" w:lastRowFirstColumn="0" w:lastRowLastColumn="0"/>
          <w:trHeight w:val="270"/>
          <w:tblHeader w:val="0"/>
        </w:trPr>
        <w:tc>
          <w:tcPr>
            <w:cnfStyle w:val="001000000000" w:firstRow="0" w:lastRow="0" w:firstColumn="1" w:lastColumn="0" w:oddVBand="0" w:evenVBand="0" w:oddHBand="0" w:evenHBand="0" w:firstRowFirstColumn="0" w:firstRowLastColumn="0" w:lastRowFirstColumn="0" w:lastRowLastColumn="0"/>
            <w:tcW w:w="2287"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6A206F4C" w14:textId="5ABE7121" w:rsidR="005B1647" w:rsidRPr="006F4E36" w:rsidRDefault="005B1647" w:rsidP="005B1647">
            <w:pPr>
              <w:pStyle w:val="TabellHuvud"/>
            </w:pPr>
          </w:p>
        </w:tc>
        <w:tc>
          <w:tcPr>
            <w:tcW w:w="1292"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795AA62D" w14:textId="77777777" w:rsidR="005B1647" w:rsidRPr="006F4E36"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6F4E36">
              <w:t>2019</w:t>
            </w:r>
          </w:p>
        </w:tc>
        <w:tc>
          <w:tcPr>
            <w:tcW w:w="1421"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25A5F7F2" w14:textId="77777777" w:rsidR="005B1647" w:rsidRPr="006F4E36"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6F4E36">
              <w:t>2018</w:t>
            </w:r>
          </w:p>
        </w:tc>
      </w:tr>
      <w:tr w:rsidR="00155607" w14:paraId="173FA7F9"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2287" w:type="pct"/>
            <w:tcBorders>
              <w:top w:val="single" w:sz="12" w:space="0" w:color="auto"/>
            </w:tcBorders>
            <w:noWrap/>
            <w:hideMark/>
          </w:tcPr>
          <w:p w14:paraId="2507C0A7" w14:textId="77777777" w:rsidR="005B1647" w:rsidRPr="006F4E36" w:rsidRDefault="005B1647" w:rsidP="005B1647">
            <w:pPr>
              <w:pStyle w:val="Tabell"/>
            </w:pPr>
            <w:r w:rsidRPr="006F4E36">
              <w:t>Trafikverket</w:t>
            </w:r>
          </w:p>
        </w:tc>
        <w:tc>
          <w:tcPr>
            <w:tcW w:w="1292" w:type="pct"/>
            <w:tcBorders>
              <w:top w:val="single" w:sz="12" w:space="0" w:color="auto"/>
            </w:tcBorders>
            <w:noWrap/>
            <w:hideMark/>
          </w:tcPr>
          <w:p w14:paraId="35767ABE" w14:textId="77777777" w:rsidR="005B1647" w:rsidRPr="006F4E3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F4E36">
              <w:t>1 787</w:t>
            </w:r>
          </w:p>
        </w:tc>
        <w:tc>
          <w:tcPr>
            <w:tcW w:w="1421" w:type="pct"/>
            <w:tcBorders>
              <w:top w:val="single" w:sz="12" w:space="0" w:color="auto"/>
            </w:tcBorders>
            <w:noWrap/>
            <w:hideMark/>
          </w:tcPr>
          <w:p w14:paraId="1D4FAE15" w14:textId="77777777" w:rsidR="005B1647" w:rsidRPr="006F4E3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F4E36">
              <w:t>1 129</w:t>
            </w:r>
          </w:p>
        </w:tc>
      </w:tr>
      <w:tr w:rsidR="00155607" w14:paraId="001BC2DE"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2287" w:type="pct"/>
            <w:noWrap/>
            <w:hideMark/>
          </w:tcPr>
          <w:p w14:paraId="73CC07F1" w14:textId="77777777" w:rsidR="005B1647" w:rsidRPr="006F4E36" w:rsidRDefault="005B1647" w:rsidP="005B1647">
            <w:pPr>
              <w:pStyle w:val="Tabell"/>
            </w:pPr>
            <w:r w:rsidRPr="006F4E36">
              <w:t>Försvarets materielverk</w:t>
            </w:r>
          </w:p>
        </w:tc>
        <w:tc>
          <w:tcPr>
            <w:tcW w:w="1292" w:type="pct"/>
            <w:noWrap/>
            <w:hideMark/>
          </w:tcPr>
          <w:p w14:paraId="7559A4DB" w14:textId="77777777" w:rsidR="005B1647" w:rsidRPr="006F4E3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F4E36">
              <w:t>932</w:t>
            </w:r>
          </w:p>
        </w:tc>
        <w:tc>
          <w:tcPr>
            <w:tcW w:w="1421" w:type="pct"/>
            <w:noWrap/>
            <w:hideMark/>
          </w:tcPr>
          <w:p w14:paraId="0B164C97" w14:textId="77777777" w:rsidR="005B1647" w:rsidRPr="006F4E3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F4E36">
              <w:t>1 022</w:t>
            </w:r>
          </w:p>
        </w:tc>
      </w:tr>
      <w:tr w:rsidR="00155607" w14:paraId="440F7618"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2287" w:type="pct"/>
            <w:noWrap/>
            <w:hideMark/>
          </w:tcPr>
          <w:p w14:paraId="12A04E97" w14:textId="77777777" w:rsidR="005B1647" w:rsidRPr="006F4E36" w:rsidRDefault="005B1647" w:rsidP="005B1647">
            <w:pPr>
              <w:pStyle w:val="Tabell"/>
            </w:pPr>
            <w:r w:rsidRPr="006F4E36">
              <w:t>Livsmedelsverket</w:t>
            </w:r>
          </w:p>
        </w:tc>
        <w:tc>
          <w:tcPr>
            <w:tcW w:w="1292" w:type="pct"/>
            <w:noWrap/>
            <w:hideMark/>
          </w:tcPr>
          <w:p w14:paraId="2AF3B652" w14:textId="77777777" w:rsidR="005B1647" w:rsidRPr="006F4E3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F4E36">
              <w:t>323</w:t>
            </w:r>
          </w:p>
        </w:tc>
        <w:tc>
          <w:tcPr>
            <w:tcW w:w="1421" w:type="pct"/>
            <w:noWrap/>
            <w:hideMark/>
          </w:tcPr>
          <w:p w14:paraId="62A63BDB" w14:textId="77777777" w:rsidR="005B1647" w:rsidRPr="006F4E3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F4E36">
              <w:t>200</w:t>
            </w:r>
          </w:p>
        </w:tc>
      </w:tr>
      <w:tr w:rsidR="00155607" w14:paraId="20326072"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2287" w:type="pct"/>
            <w:noWrap/>
            <w:hideMark/>
          </w:tcPr>
          <w:p w14:paraId="79C317B3" w14:textId="77777777" w:rsidR="005B1647" w:rsidRPr="006F4E36" w:rsidRDefault="005B1647" w:rsidP="005B1647">
            <w:pPr>
              <w:pStyle w:val="Tabell"/>
            </w:pPr>
            <w:r w:rsidRPr="006F4E36">
              <w:t>Statens institutionsstyrelse</w:t>
            </w:r>
          </w:p>
        </w:tc>
        <w:tc>
          <w:tcPr>
            <w:tcW w:w="1292" w:type="pct"/>
            <w:noWrap/>
            <w:hideMark/>
          </w:tcPr>
          <w:p w14:paraId="4C712C22" w14:textId="77777777" w:rsidR="005B1647" w:rsidRPr="006F4E3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F4E36">
              <w:t>296</w:t>
            </w:r>
          </w:p>
        </w:tc>
        <w:tc>
          <w:tcPr>
            <w:tcW w:w="1421" w:type="pct"/>
            <w:noWrap/>
            <w:hideMark/>
          </w:tcPr>
          <w:p w14:paraId="2CB6E2CE" w14:textId="77777777" w:rsidR="005B1647" w:rsidRPr="006F4E3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F4E36">
              <w:t>290</w:t>
            </w:r>
          </w:p>
        </w:tc>
      </w:tr>
      <w:tr w:rsidR="00155607" w14:paraId="47AAC297"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2287" w:type="pct"/>
            <w:noWrap/>
            <w:hideMark/>
          </w:tcPr>
          <w:p w14:paraId="310FDEF8" w14:textId="77777777" w:rsidR="005B1647" w:rsidRPr="006F4E36" w:rsidRDefault="005B1647" w:rsidP="005B1647">
            <w:pPr>
              <w:pStyle w:val="Tabell"/>
            </w:pPr>
            <w:r w:rsidRPr="006F4E36">
              <w:t>Karolinska institutet</w:t>
            </w:r>
          </w:p>
        </w:tc>
        <w:tc>
          <w:tcPr>
            <w:tcW w:w="1292" w:type="pct"/>
            <w:noWrap/>
            <w:hideMark/>
          </w:tcPr>
          <w:p w14:paraId="48E98BD0" w14:textId="77777777" w:rsidR="005B1647" w:rsidRPr="006F4E3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F4E36">
              <w:t>207</w:t>
            </w:r>
          </w:p>
        </w:tc>
        <w:tc>
          <w:tcPr>
            <w:tcW w:w="1421" w:type="pct"/>
            <w:noWrap/>
            <w:hideMark/>
          </w:tcPr>
          <w:p w14:paraId="42A57B7C" w14:textId="77777777" w:rsidR="005B1647" w:rsidRPr="006F4E3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F4E36">
              <w:t>207</w:t>
            </w:r>
          </w:p>
        </w:tc>
      </w:tr>
      <w:tr w:rsidR="00155607" w14:paraId="7CF7F823"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2287" w:type="pct"/>
            <w:noWrap/>
            <w:hideMark/>
          </w:tcPr>
          <w:p w14:paraId="65A753C1" w14:textId="77777777" w:rsidR="005B1647" w:rsidRPr="006F4E36" w:rsidRDefault="005B1647" w:rsidP="005B1647">
            <w:pPr>
              <w:pStyle w:val="Tabell"/>
            </w:pPr>
            <w:r w:rsidRPr="006F4E36">
              <w:t>Kammarkollegiet</w:t>
            </w:r>
          </w:p>
        </w:tc>
        <w:tc>
          <w:tcPr>
            <w:tcW w:w="1292" w:type="pct"/>
            <w:noWrap/>
            <w:hideMark/>
          </w:tcPr>
          <w:p w14:paraId="5F45017B" w14:textId="77777777" w:rsidR="005B1647" w:rsidRPr="006F4E3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F4E36">
              <w:t>191</w:t>
            </w:r>
          </w:p>
        </w:tc>
        <w:tc>
          <w:tcPr>
            <w:tcW w:w="1421" w:type="pct"/>
            <w:noWrap/>
            <w:hideMark/>
          </w:tcPr>
          <w:p w14:paraId="7556BAE0" w14:textId="77777777" w:rsidR="005B1647" w:rsidRPr="006F4E3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F4E36">
              <w:t>21</w:t>
            </w:r>
          </w:p>
        </w:tc>
      </w:tr>
      <w:tr w:rsidR="00155607" w14:paraId="4FF75C63"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2287" w:type="pct"/>
            <w:noWrap/>
            <w:hideMark/>
          </w:tcPr>
          <w:p w14:paraId="506E53FF" w14:textId="77777777" w:rsidR="005B1647" w:rsidRPr="006F4E36" w:rsidRDefault="005B1647" w:rsidP="005B1647">
            <w:pPr>
              <w:pStyle w:val="Tabell"/>
            </w:pPr>
            <w:r w:rsidRPr="006F4E36">
              <w:t>Exportkreditnämnden</w:t>
            </w:r>
          </w:p>
        </w:tc>
        <w:tc>
          <w:tcPr>
            <w:tcW w:w="1292" w:type="pct"/>
            <w:noWrap/>
            <w:hideMark/>
          </w:tcPr>
          <w:p w14:paraId="339950E1" w14:textId="77777777" w:rsidR="005B1647" w:rsidRPr="006F4E3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F4E36">
              <w:t>179</w:t>
            </w:r>
          </w:p>
        </w:tc>
        <w:tc>
          <w:tcPr>
            <w:tcW w:w="1421" w:type="pct"/>
            <w:noWrap/>
            <w:hideMark/>
          </w:tcPr>
          <w:p w14:paraId="1BC08927" w14:textId="77777777" w:rsidR="005B1647" w:rsidRPr="006F4E3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F4E36">
              <w:t>204</w:t>
            </w:r>
          </w:p>
        </w:tc>
      </w:tr>
      <w:tr w:rsidR="00155607" w14:paraId="5FA01D9A"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2287" w:type="pct"/>
            <w:noWrap/>
            <w:hideMark/>
          </w:tcPr>
          <w:p w14:paraId="5B1ED5B8" w14:textId="77777777" w:rsidR="005B1647" w:rsidRPr="006F4E36" w:rsidRDefault="005B1647" w:rsidP="005B1647">
            <w:pPr>
              <w:pStyle w:val="Tabell"/>
            </w:pPr>
            <w:r w:rsidRPr="006F4E36">
              <w:t>Transportstyrelsen</w:t>
            </w:r>
          </w:p>
        </w:tc>
        <w:tc>
          <w:tcPr>
            <w:tcW w:w="1292" w:type="pct"/>
            <w:noWrap/>
            <w:hideMark/>
          </w:tcPr>
          <w:p w14:paraId="48F9E164" w14:textId="77777777" w:rsidR="005B1647" w:rsidRPr="006F4E3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F4E36">
              <w:t>161</w:t>
            </w:r>
          </w:p>
        </w:tc>
        <w:tc>
          <w:tcPr>
            <w:tcW w:w="1421" w:type="pct"/>
            <w:noWrap/>
            <w:hideMark/>
          </w:tcPr>
          <w:p w14:paraId="3548823C" w14:textId="77777777" w:rsidR="005B1647" w:rsidRPr="006F4E3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F4E36">
              <w:t>159</w:t>
            </w:r>
          </w:p>
        </w:tc>
      </w:tr>
      <w:tr w:rsidR="00155607" w14:paraId="1C9C7C68"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2287" w:type="pct"/>
            <w:noWrap/>
            <w:hideMark/>
          </w:tcPr>
          <w:p w14:paraId="0A625D59" w14:textId="77777777" w:rsidR="005B1647" w:rsidRPr="006F4E36" w:rsidRDefault="005B1647" w:rsidP="005B1647">
            <w:pPr>
              <w:pStyle w:val="Tabell"/>
            </w:pPr>
            <w:r w:rsidRPr="006F4E36">
              <w:t>Lantmäteriet</w:t>
            </w:r>
          </w:p>
        </w:tc>
        <w:tc>
          <w:tcPr>
            <w:tcW w:w="1292" w:type="pct"/>
            <w:noWrap/>
            <w:hideMark/>
          </w:tcPr>
          <w:p w14:paraId="7AA3E59D" w14:textId="77777777" w:rsidR="005B1647" w:rsidRPr="006F4E3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F4E36">
              <w:t>127</w:t>
            </w:r>
          </w:p>
        </w:tc>
        <w:tc>
          <w:tcPr>
            <w:tcW w:w="1421" w:type="pct"/>
            <w:noWrap/>
            <w:hideMark/>
          </w:tcPr>
          <w:p w14:paraId="7CACA068" w14:textId="77777777" w:rsidR="005B1647" w:rsidRPr="006F4E3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F4E36">
              <w:t>145</w:t>
            </w:r>
          </w:p>
        </w:tc>
      </w:tr>
      <w:tr w:rsidR="00155607" w14:paraId="3A5D64FE"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2287" w:type="pct"/>
            <w:noWrap/>
            <w:hideMark/>
          </w:tcPr>
          <w:p w14:paraId="6D53FF82" w14:textId="77777777" w:rsidR="005B1647" w:rsidRPr="006F4E36" w:rsidRDefault="005B1647" w:rsidP="005B1647">
            <w:pPr>
              <w:pStyle w:val="Tabell"/>
              <w:rPr>
                <w:i/>
                <w:iCs/>
              </w:rPr>
            </w:pPr>
            <w:r w:rsidRPr="006F4E36">
              <w:rPr>
                <w:i/>
                <w:iCs/>
              </w:rPr>
              <w:t>Affärsverk</w:t>
            </w:r>
          </w:p>
        </w:tc>
        <w:tc>
          <w:tcPr>
            <w:tcW w:w="1292" w:type="pct"/>
            <w:noWrap/>
            <w:hideMark/>
          </w:tcPr>
          <w:p w14:paraId="4A7E12BD" w14:textId="77777777" w:rsidR="005B1647" w:rsidRPr="006F4E36"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p>
        </w:tc>
        <w:tc>
          <w:tcPr>
            <w:tcW w:w="1421" w:type="pct"/>
            <w:noWrap/>
            <w:hideMark/>
          </w:tcPr>
          <w:p w14:paraId="61A1C7E1" w14:textId="77777777" w:rsidR="005B1647" w:rsidRPr="006F4E36"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p>
        </w:tc>
      </w:tr>
      <w:tr w:rsidR="00155607" w14:paraId="2BF83B7E"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2287" w:type="pct"/>
            <w:noWrap/>
            <w:hideMark/>
          </w:tcPr>
          <w:p w14:paraId="7AD94E01" w14:textId="77777777" w:rsidR="005B1647" w:rsidRPr="006F4E36" w:rsidRDefault="005B1647" w:rsidP="005B1647">
            <w:pPr>
              <w:pStyle w:val="Tabell"/>
            </w:pPr>
            <w:r w:rsidRPr="006F4E36">
              <w:t>Svenska kraftnät</w:t>
            </w:r>
          </w:p>
        </w:tc>
        <w:tc>
          <w:tcPr>
            <w:tcW w:w="1292" w:type="pct"/>
            <w:noWrap/>
            <w:hideMark/>
          </w:tcPr>
          <w:p w14:paraId="7D927B23" w14:textId="77777777" w:rsidR="005B1647" w:rsidRPr="006F4E3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F4E36">
              <w:t>910</w:t>
            </w:r>
          </w:p>
        </w:tc>
        <w:tc>
          <w:tcPr>
            <w:tcW w:w="1421" w:type="pct"/>
            <w:noWrap/>
            <w:hideMark/>
          </w:tcPr>
          <w:p w14:paraId="778AFACD" w14:textId="77777777" w:rsidR="005B1647" w:rsidRPr="006F4E3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F4E36">
              <w:t>632</w:t>
            </w:r>
          </w:p>
        </w:tc>
      </w:tr>
      <w:tr w:rsidR="00155607" w14:paraId="6D0F14BB"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2287" w:type="pct"/>
            <w:noWrap/>
            <w:hideMark/>
          </w:tcPr>
          <w:p w14:paraId="7436DE86" w14:textId="77777777" w:rsidR="005B1647" w:rsidRPr="006F4E36" w:rsidRDefault="005B1647" w:rsidP="005B1647">
            <w:pPr>
              <w:pStyle w:val="Tabell"/>
            </w:pPr>
            <w:r w:rsidRPr="006F4E36">
              <w:t>Sjöfartsverket</w:t>
            </w:r>
          </w:p>
        </w:tc>
        <w:tc>
          <w:tcPr>
            <w:tcW w:w="1292" w:type="pct"/>
            <w:noWrap/>
            <w:hideMark/>
          </w:tcPr>
          <w:p w14:paraId="7803A5D3" w14:textId="77777777" w:rsidR="005B1647" w:rsidRPr="006F4E3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F4E36">
              <w:t>187</w:t>
            </w:r>
          </w:p>
        </w:tc>
        <w:tc>
          <w:tcPr>
            <w:tcW w:w="1421" w:type="pct"/>
            <w:noWrap/>
            <w:hideMark/>
          </w:tcPr>
          <w:p w14:paraId="3EFD8644" w14:textId="77777777" w:rsidR="005B1647" w:rsidRPr="006F4E3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F4E36">
              <w:t>182</w:t>
            </w:r>
          </w:p>
        </w:tc>
      </w:tr>
      <w:tr w:rsidR="00155607" w14:paraId="769B4078"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2287" w:type="pct"/>
            <w:noWrap/>
            <w:hideMark/>
          </w:tcPr>
          <w:p w14:paraId="76521CB0" w14:textId="77777777" w:rsidR="005B1647" w:rsidRPr="006F4E36" w:rsidRDefault="005B1647" w:rsidP="005B1647">
            <w:pPr>
              <w:pStyle w:val="Tabell"/>
            </w:pPr>
            <w:r w:rsidRPr="006F4E36">
              <w:t>Luftfartsverket</w:t>
            </w:r>
          </w:p>
        </w:tc>
        <w:tc>
          <w:tcPr>
            <w:tcW w:w="1292" w:type="pct"/>
            <w:noWrap/>
            <w:hideMark/>
          </w:tcPr>
          <w:p w14:paraId="472372D0" w14:textId="77777777" w:rsidR="005B1647" w:rsidRPr="006F4E3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F4E36">
              <w:t>63</w:t>
            </w:r>
          </w:p>
        </w:tc>
        <w:tc>
          <w:tcPr>
            <w:tcW w:w="1421" w:type="pct"/>
            <w:noWrap/>
            <w:hideMark/>
          </w:tcPr>
          <w:p w14:paraId="35F87E8A" w14:textId="77777777" w:rsidR="005B1647" w:rsidRPr="006F4E3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F4E36">
              <w:t>117</w:t>
            </w:r>
          </w:p>
        </w:tc>
      </w:tr>
      <w:tr w:rsidR="00155607" w14:paraId="3D052338" w14:textId="77777777" w:rsidTr="00155607">
        <w:trPr>
          <w:trHeight w:val="270"/>
        </w:trPr>
        <w:tc>
          <w:tcPr>
            <w:cnfStyle w:val="001000000000" w:firstRow="0" w:lastRow="0" w:firstColumn="1" w:lastColumn="0" w:oddVBand="0" w:evenVBand="0" w:oddHBand="0" w:evenHBand="0" w:firstRowFirstColumn="0" w:firstRowLastColumn="0" w:lastRowFirstColumn="0" w:lastRowLastColumn="0"/>
            <w:tcW w:w="2287" w:type="pct"/>
            <w:noWrap/>
            <w:hideMark/>
          </w:tcPr>
          <w:p w14:paraId="5E7C3881" w14:textId="77777777" w:rsidR="005B1647" w:rsidRPr="006F4E36" w:rsidRDefault="005B1647" w:rsidP="005B1647">
            <w:pPr>
              <w:pStyle w:val="Tabell"/>
            </w:pPr>
            <w:r w:rsidRPr="006F4E36">
              <w:t>Övriga myndigheter</w:t>
            </w:r>
          </w:p>
        </w:tc>
        <w:tc>
          <w:tcPr>
            <w:tcW w:w="1292" w:type="pct"/>
            <w:noWrap/>
            <w:hideMark/>
          </w:tcPr>
          <w:p w14:paraId="5E908C52" w14:textId="77777777" w:rsidR="005B1647" w:rsidRPr="006F4E3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F4E36">
              <w:t>1 199</w:t>
            </w:r>
          </w:p>
        </w:tc>
        <w:tc>
          <w:tcPr>
            <w:tcW w:w="1421" w:type="pct"/>
            <w:noWrap/>
            <w:hideMark/>
          </w:tcPr>
          <w:p w14:paraId="6A640F5C" w14:textId="77777777" w:rsidR="005B1647" w:rsidRPr="006F4E3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F4E36">
              <w:t>1 316</w:t>
            </w:r>
          </w:p>
        </w:tc>
      </w:tr>
      <w:tr w:rsidR="00155607" w14:paraId="0924FD47" w14:textId="77777777" w:rsidTr="00155607">
        <w:trPr>
          <w:cnfStyle w:val="010000000000" w:firstRow="0" w:lastRow="1" w:firstColumn="0" w:lastColumn="0" w:oddVBand="0" w:evenVBand="0" w:oddHBand="0" w:evenHBand="0" w:firstRowFirstColumn="0" w:firstRowLastColumn="0" w:lastRowFirstColumn="0" w:lastRowLastColumn="0"/>
          <w:trHeight w:val="270"/>
        </w:trPr>
        <w:tc>
          <w:tcPr>
            <w:cnfStyle w:val="001000000000" w:firstRow="0" w:lastRow="0" w:firstColumn="1" w:lastColumn="0" w:oddVBand="0" w:evenVBand="0" w:oddHBand="0" w:evenHBand="0" w:firstRowFirstColumn="0" w:firstRowLastColumn="0" w:lastRowFirstColumn="0" w:lastRowLastColumn="0"/>
            <w:tcW w:w="2287" w:type="pct"/>
            <w:noWrap/>
            <w:hideMark/>
          </w:tcPr>
          <w:p w14:paraId="05F3FC54" w14:textId="77777777" w:rsidR="005B1647" w:rsidRPr="006F4E36" w:rsidRDefault="005B1647" w:rsidP="005B1647">
            <w:pPr>
              <w:pStyle w:val="Tabell"/>
              <w:rPr>
                <w:bCs/>
              </w:rPr>
            </w:pPr>
            <w:r w:rsidRPr="006F4E36">
              <w:rPr>
                <w:bCs/>
              </w:rPr>
              <w:t>Summa</w:t>
            </w:r>
          </w:p>
        </w:tc>
        <w:tc>
          <w:tcPr>
            <w:tcW w:w="1292" w:type="pct"/>
            <w:noWrap/>
            <w:hideMark/>
          </w:tcPr>
          <w:p w14:paraId="7C23CC53" w14:textId="77777777" w:rsidR="005B1647" w:rsidRPr="006F4E36"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6F4E36">
              <w:rPr>
                <w:bCs/>
              </w:rPr>
              <w:t>6 563</w:t>
            </w:r>
          </w:p>
        </w:tc>
        <w:tc>
          <w:tcPr>
            <w:tcW w:w="1421" w:type="pct"/>
            <w:noWrap/>
            <w:hideMark/>
          </w:tcPr>
          <w:p w14:paraId="046273A2" w14:textId="77777777" w:rsidR="005B1647" w:rsidRPr="006F4E36"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6F4E36">
              <w:rPr>
                <w:bCs/>
              </w:rPr>
              <w:t>5 624</w:t>
            </w:r>
          </w:p>
        </w:tc>
      </w:tr>
    </w:tbl>
    <w:p w14:paraId="5ED45028" w14:textId="77777777" w:rsidR="005B1647" w:rsidRDefault="005B1647" w:rsidP="005B1647">
      <w:pPr>
        <w:pStyle w:val="Brdtext"/>
        <w:spacing w:before="160"/>
      </w:pPr>
      <w:r>
        <w:t>Myndigheternas kundfordringar avser främst försäljning av tjänster. Postens storlek varierar över tid beroende på fordringarnas kortfristiga karaktär.</w:t>
      </w:r>
    </w:p>
    <w:p w14:paraId="660D2FC1" w14:textId="1214042C" w:rsidR="005B1647" w:rsidRDefault="005B1647" w:rsidP="005B1647">
      <w:pPr>
        <w:pStyle w:val="Brdtext"/>
      </w:pPr>
      <w:r>
        <w:lastRenderedPageBreak/>
        <w:t>Jämfört med föregående år har posten ökat med 939 miljoner kronor. Trafikverket står för en ökning på 658 miljoner kronor som avser ett fåtal stora fakturor som gäller infrastrukturprojekt.</w:t>
      </w:r>
    </w:p>
    <w:p w14:paraId="07EDC1CC" w14:textId="673DFF8F" w:rsidR="005B1647" w:rsidRDefault="005B1647" w:rsidP="005B1647">
      <w:pPr>
        <w:pStyle w:val="Brdtext"/>
      </w:pPr>
      <w:r>
        <w:t>Kammarkollegiet har övertagit kundfordringar från Radiotjänst i Kiruna AB, 157 miljoner kronor.</w:t>
      </w:r>
    </w:p>
    <w:p w14:paraId="47306D3A" w14:textId="593585BA" w:rsidR="005B1647" w:rsidRDefault="005B1647" w:rsidP="005B1647">
      <w:pPr>
        <w:pStyle w:val="Brdtext"/>
      </w:pPr>
      <w:r>
        <w:t>Kundfordringar som redovisas av Livsmedelsverket ökade med 123 miljoner kronor. Det beror på att fakturerade kontrollavgifter har överklagats.</w:t>
      </w:r>
    </w:p>
    <w:p w14:paraId="6F356646" w14:textId="27DB13CD" w:rsidR="005B1647" w:rsidRDefault="005B1647" w:rsidP="005B1647">
      <w:pPr>
        <w:pStyle w:val="Brdtext"/>
      </w:pPr>
      <w:r>
        <w:t>Förändringarna hos övriga myndigheter är av mer begränsad omfattning.</w:t>
      </w:r>
    </w:p>
    <w:p w14:paraId="17A267DB" w14:textId="5A360B55" w:rsidR="005B1647" w:rsidRDefault="005B1647" w:rsidP="005B1647">
      <w:pPr>
        <w:pStyle w:val="Rubrik4utannumrering"/>
      </w:pPr>
      <w:r w:rsidRPr="0076741C">
        <w:t>Not 35 Övriga kortfristiga fordringar</w:t>
      </w:r>
    </w:p>
    <w:p w14:paraId="19219B79" w14:textId="2283666C" w:rsidR="005B1647" w:rsidRDefault="005B1647" w:rsidP="005B1647">
      <w:pPr>
        <w:pStyle w:val="TabellUnderrubrik"/>
      </w:pPr>
      <w:r w:rsidRPr="0076741C">
        <w:t>Miljoner kronor</w:t>
      </w:r>
    </w:p>
    <w:tbl>
      <w:tblPr>
        <w:tblStyle w:val="RKBPTabell"/>
        <w:tblW w:w="5000" w:type="pct"/>
        <w:tblLook w:val="04E0" w:firstRow="1" w:lastRow="1" w:firstColumn="1" w:lastColumn="0" w:noHBand="0" w:noVBand="1"/>
      </w:tblPr>
      <w:tblGrid>
        <w:gridCol w:w="5485"/>
        <w:gridCol w:w="942"/>
        <w:gridCol w:w="943"/>
      </w:tblGrid>
      <w:tr w:rsidR="00155607" w14:paraId="6B154FC7" w14:textId="77777777" w:rsidTr="00155607">
        <w:trPr>
          <w:cnfStyle w:val="100000000000" w:firstRow="1" w:lastRow="0" w:firstColumn="0" w:lastColumn="0" w:oddVBand="0" w:evenVBand="0" w:oddHBand="0" w:evenHBand="0" w:firstRowFirstColumn="0" w:firstRowLastColumn="0" w:lastRowFirstColumn="0" w:lastRowLastColumn="0"/>
          <w:trHeight w:val="270"/>
          <w:tblHeader w:val="0"/>
        </w:trPr>
        <w:tc>
          <w:tcPr>
            <w:cnfStyle w:val="001000000000" w:firstRow="0" w:lastRow="0" w:firstColumn="1" w:lastColumn="0" w:oddVBand="0" w:evenVBand="0" w:oddHBand="0" w:evenHBand="0" w:firstRowFirstColumn="0" w:firstRowLastColumn="0" w:lastRowFirstColumn="0" w:lastRowLastColumn="0"/>
            <w:tcW w:w="3721"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3F126625" w14:textId="2E4E2728" w:rsidR="005B1647" w:rsidRPr="0076741C" w:rsidRDefault="005B1647" w:rsidP="005B1647">
            <w:pPr>
              <w:pStyle w:val="TabellHuvud"/>
            </w:pPr>
          </w:p>
        </w:tc>
        <w:tc>
          <w:tcPr>
            <w:tcW w:w="639"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3FE578AD" w14:textId="77777777" w:rsidR="005B1647" w:rsidRPr="0076741C"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76741C">
              <w:t>2019</w:t>
            </w:r>
          </w:p>
        </w:tc>
        <w:tc>
          <w:tcPr>
            <w:tcW w:w="640"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61535984" w14:textId="77777777" w:rsidR="005B1647" w:rsidRPr="0076741C"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76741C">
              <w:t>2018</w:t>
            </w:r>
          </w:p>
        </w:tc>
      </w:tr>
      <w:tr w:rsidR="00155607" w14:paraId="2BA26DF8"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721" w:type="pct"/>
            <w:tcBorders>
              <w:top w:val="single" w:sz="12" w:space="0" w:color="auto"/>
            </w:tcBorders>
            <w:noWrap/>
            <w:hideMark/>
          </w:tcPr>
          <w:p w14:paraId="2EBE7CC7" w14:textId="77777777" w:rsidR="005B1647" w:rsidRPr="0076741C" w:rsidRDefault="005B1647" w:rsidP="005B1647">
            <w:pPr>
              <w:pStyle w:val="Tabell"/>
              <w:rPr>
                <w:i/>
                <w:iCs/>
              </w:rPr>
            </w:pPr>
            <w:r w:rsidRPr="0076741C">
              <w:rPr>
                <w:i/>
                <w:iCs/>
              </w:rPr>
              <w:t>Riksgäldskontoret</w:t>
            </w:r>
          </w:p>
        </w:tc>
        <w:tc>
          <w:tcPr>
            <w:tcW w:w="639" w:type="pct"/>
            <w:tcBorders>
              <w:top w:val="single" w:sz="12" w:space="0" w:color="auto"/>
            </w:tcBorders>
            <w:noWrap/>
            <w:hideMark/>
          </w:tcPr>
          <w:p w14:paraId="5CC5A626" w14:textId="77777777" w:rsidR="005B1647" w:rsidRPr="0076741C"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p>
        </w:tc>
        <w:tc>
          <w:tcPr>
            <w:tcW w:w="640" w:type="pct"/>
            <w:tcBorders>
              <w:top w:val="single" w:sz="12" w:space="0" w:color="auto"/>
            </w:tcBorders>
            <w:noWrap/>
            <w:hideMark/>
          </w:tcPr>
          <w:p w14:paraId="2583E110" w14:textId="77777777" w:rsidR="005B1647" w:rsidRPr="0076741C"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p>
        </w:tc>
      </w:tr>
      <w:tr w:rsidR="00155607" w14:paraId="1161937F"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721" w:type="pct"/>
            <w:noWrap/>
            <w:hideMark/>
          </w:tcPr>
          <w:p w14:paraId="625F3399" w14:textId="26814A5A" w:rsidR="005B1647" w:rsidRPr="0076741C" w:rsidRDefault="005B1647" w:rsidP="005B1647">
            <w:pPr>
              <w:pStyle w:val="Tabell"/>
            </w:pPr>
            <w:r w:rsidRPr="0076741C">
              <w:t>Affärsdagsredovisning</w:t>
            </w:r>
          </w:p>
        </w:tc>
        <w:tc>
          <w:tcPr>
            <w:tcW w:w="639" w:type="pct"/>
            <w:noWrap/>
            <w:hideMark/>
          </w:tcPr>
          <w:p w14:paraId="794B67E5" w14:textId="77777777" w:rsidR="005B1647" w:rsidRPr="0076741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6741C">
              <w:t>68 231</w:t>
            </w:r>
          </w:p>
        </w:tc>
        <w:tc>
          <w:tcPr>
            <w:tcW w:w="640" w:type="pct"/>
            <w:noWrap/>
            <w:hideMark/>
          </w:tcPr>
          <w:p w14:paraId="5CDDAAEF" w14:textId="77777777" w:rsidR="005B1647" w:rsidRPr="0076741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6741C">
              <w:t>91 574</w:t>
            </w:r>
          </w:p>
        </w:tc>
      </w:tr>
      <w:tr w:rsidR="00155607" w14:paraId="67641ECA"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721" w:type="pct"/>
            <w:noWrap/>
            <w:hideMark/>
          </w:tcPr>
          <w:p w14:paraId="1E4E6865" w14:textId="490E31F1" w:rsidR="005B1647" w:rsidRPr="0076741C" w:rsidRDefault="005B1647" w:rsidP="005B1647">
            <w:pPr>
              <w:pStyle w:val="Tabell"/>
            </w:pPr>
            <w:r w:rsidRPr="0076741C">
              <w:t>OMX-säkerheter</w:t>
            </w:r>
          </w:p>
        </w:tc>
        <w:tc>
          <w:tcPr>
            <w:tcW w:w="639" w:type="pct"/>
            <w:noWrap/>
            <w:hideMark/>
          </w:tcPr>
          <w:p w14:paraId="4107A61C" w14:textId="77777777" w:rsidR="005B1647" w:rsidRPr="0076741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6741C">
              <w:t>1 433</w:t>
            </w:r>
          </w:p>
        </w:tc>
        <w:tc>
          <w:tcPr>
            <w:tcW w:w="640" w:type="pct"/>
            <w:noWrap/>
            <w:hideMark/>
          </w:tcPr>
          <w:p w14:paraId="5D7C5B95" w14:textId="77777777" w:rsidR="005B1647" w:rsidRPr="0076741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6741C">
              <w:t>1 906</w:t>
            </w:r>
          </w:p>
        </w:tc>
      </w:tr>
      <w:tr w:rsidR="00155607" w14:paraId="06FE194E"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721" w:type="pct"/>
            <w:noWrap/>
            <w:hideMark/>
          </w:tcPr>
          <w:p w14:paraId="4DEF1FEF" w14:textId="409EBCD3" w:rsidR="005B1647" w:rsidRPr="0076741C" w:rsidRDefault="005B1647" w:rsidP="005B1647">
            <w:pPr>
              <w:pStyle w:val="Tabell"/>
            </w:pPr>
            <w:r w:rsidRPr="0076741C">
              <w:t>CSA-avtal</w:t>
            </w:r>
          </w:p>
        </w:tc>
        <w:tc>
          <w:tcPr>
            <w:tcW w:w="639" w:type="pct"/>
            <w:noWrap/>
            <w:hideMark/>
          </w:tcPr>
          <w:p w14:paraId="69A8E9EA" w14:textId="77777777" w:rsidR="005B1647" w:rsidRPr="0076741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6741C">
              <w:t>2 726</w:t>
            </w:r>
          </w:p>
        </w:tc>
        <w:tc>
          <w:tcPr>
            <w:tcW w:w="640" w:type="pct"/>
            <w:noWrap/>
            <w:hideMark/>
          </w:tcPr>
          <w:p w14:paraId="1022AAE6" w14:textId="77777777" w:rsidR="005B1647" w:rsidRPr="0076741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6741C">
              <w:t>1 259</w:t>
            </w:r>
          </w:p>
        </w:tc>
      </w:tr>
      <w:tr w:rsidR="00155607" w14:paraId="5D1D8AB8"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721" w:type="pct"/>
            <w:noWrap/>
            <w:hideMark/>
          </w:tcPr>
          <w:p w14:paraId="165D05C9" w14:textId="4401E812" w:rsidR="005B1647" w:rsidRPr="0076741C" w:rsidRDefault="005B1647" w:rsidP="005B1647">
            <w:pPr>
              <w:pStyle w:val="Tabell"/>
            </w:pPr>
            <w:r w:rsidRPr="0076741C">
              <w:t>Övrigt</w:t>
            </w:r>
          </w:p>
        </w:tc>
        <w:tc>
          <w:tcPr>
            <w:tcW w:w="639" w:type="pct"/>
            <w:noWrap/>
            <w:hideMark/>
          </w:tcPr>
          <w:p w14:paraId="09B3AC0A" w14:textId="77777777" w:rsidR="005B1647" w:rsidRPr="0076741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6741C">
              <w:t>159</w:t>
            </w:r>
          </w:p>
        </w:tc>
        <w:tc>
          <w:tcPr>
            <w:tcW w:w="640" w:type="pct"/>
            <w:noWrap/>
            <w:hideMark/>
          </w:tcPr>
          <w:p w14:paraId="4CDBC211" w14:textId="77777777" w:rsidR="005B1647" w:rsidRPr="0076741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6741C">
              <w:t>136</w:t>
            </w:r>
          </w:p>
        </w:tc>
      </w:tr>
      <w:tr w:rsidR="00155607" w14:paraId="515F9653"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721" w:type="pct"/>
            <w:noWrap/>
            <w:hideMark/>
          </w:tcPr>
          <w:p w14:paraId="0C135C33" w14:textId="77777777" w:rsidR="005B1647" w:rsidRPr="0076741C" w:rsidRDefault="005B1647" w:rsidP="005B1647">
            <w:pPr>
              <w:pStyle w:val="Tabell"/>
              <w:rPr>
                <w:b/>
                <w:bCs/>
              </w:rPr>
            </w:pPr>
            <w:r w:rsidRPr="0076741C">
              <w:rPr>
                <w:b/>
                <w:bCs/>
              </w:rPr>
              <w:t>Summa Riksgäldskontoret</w:t>
            </w:r>
          </w:p>
        </w:tc>
        <w:tc>
          <w:tcPr>
            <w:tcW w:w="639" w:type="pct"/>
            <w:noWrap/>
            <w:hideMark/>
          </w:tcPr>
          <w:p w14:paraId="5DC4CA72" w14:textId="77777777" w:rsidR="005B1647" w:rsidRPr="0076741C"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76741C">
              <w:rPr>
                <w:b/>
                <w:bCs/>
              </w:rPr>
              <w:t>72 549</w:t>
            </w:r>
          </w:p>
        </w:tc>
        <w:tc>
          <w:tcPr>
            <w:tcW w:w="640" w:type="pct"/>
            <w:noWrap/>
            <w:hideMark/>
          </w:tcPr>
          <w:p w14:paraId="619760E9" w14:textId="77777777" w:rsidR="005B1647" w:rsidRPr="0076741C"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76741C">
              <w:rPr>
                <w:b/>
                <w:bCs/>
              </w:rPr>
              <w:t>94 875</w:t>
            </w:r>
          </w:p>
        </w:tc>
      </w:tr>
      <w:tr w:rsidR="00155607" w14:paraId="5B16D40E" w14:textId="77777777" w:rsidTr="00155607">
        <w:trPr>
          <w:trHeight w:val="53"/>
        </w:trPr>
        <w:tc>
          <w:tcPr>
            <w:cnfStyle w:val="001000000000" w:firstRow="0" w:lastRow="0" w:firstColumn="1" w:lastColumn="0" w:oddVBand="0" w:evenVBand="0" w:oddHBand="0" w:evenHBand="0" w:firstRowFirstColumn="0" w:firstRowLastColumn="0" w:lastRowFirstColumn="0" w:lastRowLastColumn="0"/>
            <w:tcW w:w="3721" w:type="pct"/>
            <w:hideMark/>
          </w:tcPr>
          <w:p w14:paraId="2454A7F4" w14:textId="77777777" w:rsidR="005B1647" w:rsidRPr="0076741C" w:rsidRDefault="005B1647" w:rsidP="005B1647">
            <w:pPr>
              <w:pStyle w:val="Tabell"/>
            </w:pPr>
            <w:r w:rsidRPr="0076741C">
              <w:t>Fordringar på skattekonto, inkl. restförda samt värdereglering (Skatteverket)</w:t>
            </w:r>
          </w:p>
        </w:tc>
        <w:tc>
          <w:tcPr>
            <w:tcW w:w="639" w:type="pct"/>
            <w:noWrap/>
            <w:hideMark/>
          </w:tcPr>
          <w:p w14:paraId="5EBBF389" w14:textId="77777777" w:rsidR="005B1647" w:rsidRPr="0076741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6741C">
              <w:t>39 790</w:t>
            </w:r>
          </w:p>
        </w:tc>
        <w:tc>
          <w:tcPr>
            <w:tcW w:w="640" w:type="pct"/>
            <w:noWrap/>
            <w:hideMark/>
          </w:tcPr>
          <w:p w14:paraId="6B7ABBF0" w14:textId="77777777" w:rsidR="005B1647" w:rsidRPr="0076741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6741C">
              <w:t>42 718</w:t>
            </w:r>
          </w:p>
        </w:tc>
      </w:tr>
      <w:tr w:rsidR="00155607" w14:paraId="15D1F820" w14:textId="77777777" w:rsidTr="00155607">
        <w:trPr>
          <w:trHeight w:val="54"/>
        </w:trPr>
        <w:tc>
          <w:tcPr>
            <w:cnfStyle w:val="001000000000" w:firstRow="0" w:lastRow="0" w:firstColumn="1" w:lastColumn="0" w:oddVBand="0" w:evenVBand="0" w:oddHBand="0" w:evenHBand="0" w:firstRowFirstColumn="0" w:firstRowLastColumn="0" w:lastRowFirstColumn="0" w:lastRowLastColumn="0"/>
            <w:tcW w:w="3721" w:type="pct"/>
            <w:hideMark/>
          </w:tcPr>
          <w:p w14:paraId="42F8D326" w14:textId="77777777" w:rsidR="005B1647" w:rsidRPr="0076741C" w:rsidRDefault="005B1647" w:rsidP="005B1647">
            <w:pPr>
              <w:pStyle w:val="Tabell"/>
              <w:rPr>
                <w:i/>
                <w:iCs/>
              </w:rPr>
            </w:pPr>
            <w:r w:rsidRPr="0076741C">
              <w:rPr>
                <w:i/>
                <w:iCs/>
              </w:rPr>
              <w:t>Reglering av skatter till andra sektorer för äldre år</w:t>
            </w:r>
          </w:p>
        </w:tc>
        <w:tc>
          <w:tcPr>
            <w:tcW w:w="639" w:type="pct"/>
            <w:noWrap/>
            <w:hideMark/>
          </w:tcPr>
          <w:p w14:paraId="5EC93AF6" w14:textId="77777777" w:rsidR="005B1647" w:rsidRPr="0076741C"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p>
        </w:tc>
        <w:tc>
          <w:tcPr>
            <w:tcW w:w="640" w:type="pct"/>
            <w:noWrap/>
            <w:hideMark/>
          </w:tcPr>
          <w:p w14:paraId="68E7C742" w14:textId="77777777" w:rsidR="005B1647" w:rsidRPr="0076741C"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p>
        </w:tc>
      </w:tr>
      <w:tr w:rsidR="00155607" w14:paraId="3328B1B4"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721" w:type="pct"/>
            <w:noWrap/>
            <w:hideMark/>
          </w:tcPr>
          <w:p w14:paraId="47C1E754" w14:textId="77777777" w:rsidR="005B1647" w:rsidRPr="0076741C" w:rsidRDefault="005B1647" w:rsidP="005B1647">
            <w:pPr>
              <w:pStyle w:val="Tabell"/>
            </w:pPr>
            <w:r w:rsidRPr="0076741C">
              <w:t>Skatt till kommuner och landsting (Skatteverket)</w:t>
            </w:r>
          </w:p>
        </w:tc>
        <w:tc>
          <w:tcPr>
            <w:tcW w:w="639" w:type="pct"/>
            <w:noWrap/>
            <w:hideMark/>
          </w:tcPr>
          <w:p w14:paraId="74D46C5C" w14:textId="77777777" w:rsidR="005B1647" w:rsidRPr="0076741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6741C">
              <w:t>-</w:t>
            </w:r>
          </w:p>
        </w:tc>
        <w:tc>
          <w:tcPr>
            <w:tcW w:w="640" w:type="pct"/>
            <w:noWrap/>
            <w:hideMark/>
          </w:tcPr>
          <w:p w14:paraId="144E0660" w14:textId="77777777" w:rsidR="005B1647" w:rsidRPr="0076741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6741C">
              <w:t>5 278</w:t>
            </w:r>
          </w:p>
        </w:tc>
      </w:tr>
      <w:tr w:rsidR="00155607" w14:paraId="3B360435" w14:textId="77777777" w:rsidTr="00155607">
        <w:trPr>
          <w:trHeight w:val="175"/>
        </w:trPr>
        <w:tc>
          <w:tcPr>
            <w:cnfStyle w:val="001000000000" w:firstRow="0" w:lastRow="0" w:firstColumn="1" w:lastColumn="0" w:oddVBand="0" w:evenVBand="0" w:oddHBand="0" w:evenHBand="0" w:firstRowFirstColumn="0" w:firstRowLastColumn="0" w:lastRowFirstColumn="0" w:lastRowLastColumn="0"/>
            <w:tcW w:w="3721" w:type="pct"/>
            <w:hideMark/>
          </w:tcPr>
          <w:p w14:paraId="02611A48" w14:textId="77777777" w:rsidR="005B1647" w:rsidRPr="0076741C" w:rsidRDefault="005B1647" w:rsidP="005B1647">
            <w:pPr>
              <w:pStyle w:val="Tabell"/>
            </w:pPr>
            <w:r w:rsidRPr="0076741C">
              <w:t>Kommunal fastighetsavgift och avgifter till trossamfund</w:t>
            </w:r>
          </w:p>
        </w:tc>
        <w:tc>
          <w:tcPr>
            <w:tcW w:w="639" w:type="pct"/>
            <w:noWrap/>
            <w:hideMark/>
          </w:tcPr>
          <w:p w14:paraId="6239E3A4" w14:textId="77777777" w:rsidR="005B1647" w:rsidRPr="0076741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6741C">
              <w:t>-</w:t>
            </w:r>
          </w:p>
        </w:tc>
        <w:tc>
          <w:tcPr>
            <w:tcW w:w="640" w:type="pct"/>
            <w:noWrap/>
            <w:hideMark/>
          </w:tcPr>
          <w:p w14:paraId="61DF0037" w14:textId="77777777" w:rsidR="005B1647" w:rsidRPr="0076741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6741C">
              <w:t>-2 086</w:t>
            </w:r>
          </w:p>
        </w:tc>
      </w:tr>
      <w:tr w:rsidR="00155607" w14:paraId="224C397A"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721" w:type="pct"/>
            <w:noWrap/>
            <w:hideMark/>
          </w:tcPr>
          <w:p w14:paraId="12CBD19F" w14:textId="77777777" w:rsidR="005B1647" w:rsidRPr="0076741C" w:rsidRDefault="005B1647" w:rsidP="005B1647">
            <w:pPr>
              <w:pStyle w:val="Tabell"/>
              <w:rPr>
                <w:b/>
                <w:bCs/>
              </w:rPr>
            </w:pPr>
            <w:r w:rsidRPr="0076741C">
              <w:rPr>
                <w:b/>
                <w:bCs/>
              </w:rPr>
              <w:t>Summa reglering till andra sektorer</w:t>
            </w:r>
          </w:p>
        </w:tc>
        <w:tc>
          <w:tcPr>
            <w:tcW w:w="639" w:type="pct"/>
            <w:noWrap/>
            <w:hideMark/>
          </w:tcPr>
          <w:p w14:paraId="3035815A" w14:textId="77777777" w:rsidR="005B1647" w:rsidRPr="0076741C"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76741C">
              <w:rPr>
                <w:b/>
                <w:bCs/>
              </w:rPr>
              <w:t>-</w:t>
            </w:r>
          </w:p>
        </w:tc>
        <w:tc>
          <w:tcPr>
            <w:tcW w:w="640" w:type="pct"/>
            <w:noWrap/>
            <w:hideMark/>
          </w:tcPr>
          <w:p w14:paraId="0FB02334" w14:textId="77777777" w:rsidR="005B1647" w:rsidRPr="0076741C"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76741C">
              <w:rPr>
                <w:b/>
                <w:bCs/>
              </w:rPr>
              <w:t>3 192</w:t>
            </w:r>
          </w:p>
        </w:tc>
      </w:tr>
      <w:tr w:rsidR="00155607" w14:paraId="6145B717"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721" w:type="pct"/>
            <w:noWrap/>
            <w:hideMark/>
          </w:tcPr>
          <w:p w14:paraId="71FB790B" w14:textId="77777777" w:rsidR="005B1647" w:rsidRPr="0076741C" w:rsidRDefault="005B1647" w:rsidP="005B1647">
            <w:pPr>
              <w:pStyle w:val="Tabell"/>
            </w:pPr>
            <w:r w:rsidRPr="0076741C">
              <w:t>Statens jordbruksverk</w:t>
            </w:r>
          </w:p>
        </w:tc>
        <w:tc>
          <w:tcPr>
            <w:tcW w:w="639" w:type="pct"/>
            <w:noWrap/>
            <w:hideMark/>
          </w:tcPr>
          <w:p w14:paraId="575F94FA" w14:textId="77777777" w:rsidR="005B1647" w:rsidRPr="0076741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6741C">
              <w:t>9 140</w:t>
            </w:r>
          </w:p>
        </w:tc>
        <w:tc>
          <w:tcPr>
            <w:tcW w:w="640" w:type="pct"/>
            <w:noWrap/>
            <w:hideMark/>
          </w:tcPr>
          <w:p w14:paraId="08E32FF0" w14:textId="77777777" w:rsidR="005B1647" w:rsidRPr="0076741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6741C">
              <w:t>8 357</w:t>
            </w:r>
          </w:p>
        </w:tc>
      </w:tr>
      <w:tr w:rsidR="00155607" w14:paraId="4A8DC8EB"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721" w:type="pct"/>
            <w:noWrap/>
            <w:hideMark/>
          </w:tcPr>
          <w:p w14:paraId="79961AC3" w14:textId="77777777" w:rsidR="005B1647" w:rsidRPr="0076741C" w:rsidRDefault="005B1647" w:rsidP="005B1647">
            <w:pPr>
              <w:pStyle w:val="Tabell"/>
            </w:pPr>
            <w:r w:rsidRPr="0076741C">
              <w:t>Försäkringskassan</w:t>
            </w:r>
          </w:p>
        </w:tc>
        <w:tc>
          <w:tcPr>
            <w:tcW w:w="639" w:type="pct"/>
            <w:noWrap/>
            <w:hideMark/>
          </w:tcPr>
          <w:p w14:paraId="0E8DB4B6" w14:textId="77777777" w:rsidR="005B1647" w:rsidRPr="0076741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6741C">
              <w:t>3 266</w:t>
            </w:r>
          </w:p>
        </w:tc>
        <w:tc>
          <w:tcPr>
            <w:tcW w:w="640" w:type="pct"/>
            <w:noWrap/>
            <w:hideMark/>
          </w:tcPr>
          <w:p w14:paraId="6D5A65FC" w14:textId="77777777" w:rsidR="005B1647" w:rsidRPr="0076741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6741C">
              <w:t>3 207</w:t>
            </w:r>
          </w:p>
        </w:tc>
      </w:tr>
      <w:tr w:rsidR="00155607" w14:paraId="3C61B7DD"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721" w:type="pct"/>
            <w:noWrap/>
            <w:hideMark/>
          </w:tcPr>
          <w:p w14:paraId="7417951E" w14:textId="77777777" w:rsidR="005B1647" w:rsidRPr="0076741C" w:rsidRDefault="005B1647" w:rsidP="005B1647">
            <w:pPr>
              <w:pStyle w:val="Tabell"/>
            </w:pPr>
            <w:r w:rsidRPr="0076741C">
              <w:t>E-hälsomyndigheten</w:t>
            </w:r>
          </w:p>
        </w:tc>
        <w:tc>
          <w:tcPr>
            <w:tcW w:w="639" w:type="pct"/>
            <w:noWrap/>
            <w:hideMark/>
          </w:tcPr>
          <w:p w14:paraId="47C0A605" w14:textId="77777777" w:rsidR="005B1647" w:rsidRPr="0076741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6741C">
              <w:t>2 446</w:t>
            </w:r>
          </w:p>
        </w:tc>
        <w:tc>
          <w:tcPr>
            <w:tcW w:w="640" w:type="pct"/>
            <w:noWrap/>
            <w:hideMark/>
          </w:tcPr>
          <w:p w14:paraId="44ADED0D" w14:textId="77777777" w:rsidR="005B1647" w:rsidRPr="0076741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6741C">
              <w:t>2 410</w:t>
            </w:r>
          </w:p>
        </w:tc>
      </w:tr>
      <w:tr w:rsidR="00155607" w14:paraId="0BD7609F"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721" w:type="pct"/>
            <w:noWrap/>
            <w:hideMark/>
          </w:tcPr>
          <w:p w14:paraId="488C3FE8" w14:textId="77777777" w:rsidR="005B1647" w:rsidRPr="0076741C" w:rsidRDefault="005B1647" w:rsidP="005B1647">
            <w:pPr>
              <w:pStyle w:val="Tabell"/>
            </w:pPr>
            <w:r w:rsidRPr="0076741C">
              <w:t>Transportstyrelsen</w:t>
            </w:r>
          </w:p>
        </w:tc>
        <w:tc>
          <w:tcPr>
            <w:tcW w:w="639" w:type="pct"/>
            <w:noWrap/>
            <w:hideMark/>
          </w:tcPr>
          <w:p w14:paraId="477C907B" w14:textId="77777777" w:rsidR="005B1647" w:rsidRPr="0076741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6741C">
              <w:t>1 382</w:t>
            </w:r>
          </w:p>
        </w:tc>
        <w:tc>
          <w:tcPr>
            <w:tcW w:w="640" w:type="pct"/>
            <w:noWrap/>
            <w:hideMark/>
          </w:tcPr>
          <w:p w14:paraId="10BF996D" w14:textId="77777777" w:rsidR="005B1647" w:rsidRPr="0076741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6741C">
              <w:t>1 431</w:t>
            </w:r>
          </w:p>
        </w:tc>
      </w:tr>
      <w:tr w:rsidR="00155607" w14:paraId="60A2643D"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721" w:type="pct"/>
            <w:noWrap/>
            <w:hideMark/>
          </w:tcPr>
          <w:p w14:paraId="052532C7" w14:textId="77777777" w:rsidR="005B1647" w:rsidRPr="0076741C" w:rsidRDefault="005B1647" w:rsidP="005B1647">
            <w:pPr>
              <w:pStyle w:val="Tabell"/>
            </w:pPr>
            <w:r w:rsidRPr="0076741C">
              <w:t>Centrala studiestödsnämnden</w:t>
            </w:r>
          </w:p>
        </w:tc>
        <w:tc>
          <w:tcPr>
            <w:tcW w:w="639" w:type="pct"/>
            <w:noWrap/>
            <w:hideMark/>
          </w:tcPr>
          <w:p w14:paraId="7F19A8A6" w14:textId="77777777" w:rsidR="005B1647" w:rsidRPr="0076741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6741C">
              <w:t>1 231</w:t>
            </w:r>
          </w:p>
        </w:tc>
        <w:tc>
          <w:tcPr>
            <w:tcW w:w="640" w:type="pct"/>
            <w:noWrap/>
            <w:hideMark/>
          </w:tcPr>
          <w:p w14:paraId="1667D687" w14:textId="77777777" w:rsidR="005B1647" w:rsidRPr="0076741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6741C">
              <w:t>1 225</w:t>
            </w:r>
          </w:p>
        </w:tc>
      </w:tr>
      <w:tr w:rsidR="00155607" w14:paraId="50EC6601"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721" w:type="pct"/>
            <w:noWrap/>
            <w:hideMark/>
          </w:tcPr>
          <w:p w14:paraId="450FAF0E" w14:textId="77777777" w:rsidR="005B1647" w:rsidRPr="0076741C" w:rsidRDefault="005B1647" w:rsidP="005B1647">
            <w:pPr>
              <w:pStyle w:val="Tabell"/>
            </w:pPr>
            <w:r w:rsidRPr="0076741C">
              <w:t>Kronofogdemyndigheten</w:t>
            </w:r>
          </w:p>
        </w:tc>
        <w:tc>
          <w:tcPr>
            <w:tcW w:w="639" w:type="pct"/>
            <w:noWrap/>
            <w:hideMark/>
          </w:tcPr>
          <w:p w14:paraId="05BB8F5F" w14:textId="77777777" w:rsidR="005B1647" w:rsidRPr="0076741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6741C">
              <w:t>1 117</w:t>
            </w:r>
          </w:p>
        </w:tc>
        <w:tc>
          <w:tcPr>
            <w:tcW w:w="640" w:type="pct"/>
            <w:noWrap/>
            <w:hideMark/>
          </w:tcPr>
          <w:p w14:paraId="0777D67A" w14:textId="77777777" w:rsidR="005B1647" w:rsidRPr="0076741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6741C">
              <w:t>1 132</w:t>
            </w:r>
          </w:p>
        </w:tc>
      </w:tr>
      <w:tr w:rsidR="00155607" w14:paraId="18121925"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721" w:type="pct"/>
            <w:noWrap/>
            <w:hideMark/>
          </w:tcPr>
          <w:p w14:paraId="115E7AC8" w14:textId="77777777" w:rsidR="005B1647" w:rsidRPr="0076741C" w:rsidRDefault="005B1647" w:rsidP="005B1647">
            <w:pPr>
              <w:pStyle w:val="Tabell"/>
            </w:pPr>
            <w:r w:rsidRPr="0076741C">
              <w:t>Post- och telestyrelsen</w:t>
            </w:r>
          </w:p>
        </w:tc>
        <w:tc>
          <w:tcPr>
            <w:tcW w:w="639" w:type="pct"/>
            <w:noWrap/>
            <w:hideMark/>
          </w:tcPr>
          <w:p w14:paraId="709900AD" w14:textId="77777777" w:rsidR="005B1647" w:rsidRPr="0076741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6741C">
              <w:t>101</w:t>
            </w:r>
          </w:p>
        </w:tc>
        <w:tc>
          <w:tcPr>
            <w:tcW w:w="640" w:type="pct"/>
            <w:noWrap/>
            <w:hideMark/>
          </w:tcPr>
          <w:p w14:paraId="38BBEBA1" w14:textId="77777777" w:rsidR="005B1647" w:rsidRPr="0076741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6741C">
              <w:t>2 551</w:t>
            </w:r>
          </w:p>
        </w:tc>
      </w:tr>
      <w:tr w:rsidR="00155607" w14:paraId="095B5FAF"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721" w:type="pct"/>
            <w:noWrap/>
            <w:hideMark/>
          </w:tcPr>
          <w:p w14:paraId="47FE9295" w14:textId="77777777" w:rsidR="005B1647" w:rsidRPr="0076741C" w:rsidRDefault="005B1647" w:rsidP="005B1647">
            <w:pPr>
              <w:pStyle w:val="Tabell"/>
              <w:rPr>
                <w:i/>
                <w:iCs/>
              </w:rPr>
            </w:pPr>
            <w:r w:rsidRPr="0076741C">
              <w:rPr>
                <w:i/>
                <w:iCs/>
              </w:rPr>
              <w:t>Affärsverk</w:t>
            </w:r>
          </w:p>
        </w:tc>
        <w:tc>
          <w:tcPr>
            <w:tcW w:w="639" w:type="pct"/>
            <w:noWrap/>
            <w:hideMark/>
          </w:tcPr>
          <w:p w14:paraId="0C4A454F" w14:textId="77777777" w:rsidR="005B1647" w:rsidRPr="0076741C"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p>
        </w:tc>
        <w:tc>
          <w:tcPr>
            <w:tcW w:w="640" w:type="pct"/>
            <w:noWrap/>
            <w:hideMark/>
          </w:tcPr>
          <w:p w14:paraId="18519FC0" w14:textId="77777777" w:rsidR="005B1647" w:rsidRPr="0076741C"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p>
        </w:tc>
      </w:tr>
      <w:tr w:rsidR="00155607" w14:paraId="11727BBE"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721" w:type="pct"/>
            <w:noWrap/>
            <w:hideMark/>
          </w:tcPr>
          <w:p w14:paraId="1BD1D78A" w14:textId="77777777" w:rsidR="005B1647" w:rsidRPr="0076741C" w:rsidRDefault="005B1647" w:rsidP="005B1647">
            <w:pPr>
              <w:pStyle w:val="Tabell"/>
            </w:pPr>
            <w:r w:rsidRPr="0076741C">
              <w:t>Sjöfartsverket</w:t>
            </w:r>
          </w:p>
        </w:tc>
        <w:tc>
          <w:tcPr>
            <w:tcW w:w="639" w:type="pct"/>
            <w:noWrap/>
            <w:hideMark/>
          </w:tcPr>
          <w:p w14:paraId="5C4687D9" w14:textId="77777777" w:rsidR="005B1647" w:rsidRPr="0076741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6741C">
              <w:t>165</w:t>
            </w:r>
          </w:p>
        </w:tc>
        <w:tc>
          <w:tcPr>
            <w:tcW w:w="640" w:type="pct"/>
            <w:noWrap/>
            <w:hideMark/>
          </w:tcPr>
          <w:p w14:paraId="18D66AF3" w14:textId="77777777" w:rsidR="005B1647" w:rsidRPr="0076741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6741C">
              <w:t>36</w:t>
            </w:r>
          </w:p>
        </w:tc>
      </w:tr>
      <w:tr w:rsidR="00155607" w14:paraId="7001E038"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721" w:type="pct"/>
            <w:noWrap/>
            <w:hideMark/>
          </w:tcPr>
          <w:p w14:paraId="28328910" w14:textId="77777777" w:rsidR="005B1647" w:rsidRPr="0076741C" w:rsidRDefault="005B1647" w:rsidP="005B1647">
            <w:pPr>
              <w:pStyle w:val="Tabell"/>
            </w:pPr>
            <w:r w:rsidRPr="0076741C">
              <w:t>Luftfartsverket</w:t>
            </w:r>
          </w:p>
        </w:tc>
        <w:tc>
          <w:tcPr>
            <w:tcW w:w="639" w:type="pct"/>
            <w:noWrap/>
            <w:hideMark/>
          </w:tcPr>
          <w:p w14:paraId="35C0FF8F" w14:textId="77777777" w:rsidR="005B1647" w:rsidRPr="0076741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6741C">
              <w:t>153</w:t>
            </w:r>
          </w:p>
        </w:tc>
        <w:tc>
          <w:tcPr>
            <w:tcW w:w="640" w:type="pct"/>
            <w:noWrap/>
            <w:hideMark/>
          </w:tcPr>
          <w:p w14:paraId="4818D522" w14:textId="77777777" w:rsidR="005B1647" w:rsidRPr="0076741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6741C">
              <w:t>325</w:t>
            </w:r>
          </w:p>
        </w:tc>
      </w:tr>
      <w:tr w:rsidR="00155607" w14:paraId="1303A707"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721" w:type="pct"/>
            <w:noWrap/>
            <w:hideMark/>
          </w:tcPr>
          <w:p w14:paraId="77F47D12" w14:textId="77777777" w:rsidR="005B1647" w:rsidRPr="0076741C" w:rsidRDefault="005B1647" w:rsidP="005B1647">
            <w:pPr>
              <w:pStyle w:val="Tabell"/>
            </w:pPr>
            <w:r w:rsidRPr="0076741C">
              <w:t>Svenska kraftnät</w:t>
            </w:r>
          </w:p>
        </w:tc>
        <w:tc>
          <w:tcPr>
            <w:tcW w:w="639" w:type="pct"/>
            <w:noWrap/>
            <w:hideMark/>
          </w:tcPr>
          <w:p w14:paraId="796F16F1" w14:textId="77777777" w:rsidR="005B1647" w:rsidRPr="0076741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6741C">
              <w:t>60</w:t>
            </w:r>
          </w:p>
        </w:tc>
        <w:tc>
          <w:tcPr>
            <w:tcW w:w="640" w:type="pct"/>
            <w:noWrap/>
            <w:hideMark/>
          </w:tcPr>
          <w:p w14:paraId="35D0220C" w14:textId="77777777" w:rsidR="005B1647" w:rsidRPr="0076741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6741C">
              <w:t>70</w:t>
            </w:r>
          </w:p>
        </w:tc>
      </w:tr>
      <w:tr w:rsidR="00155607" w14:paraId="0E2B7390"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721" w:type="pct"/>
            <w:noWrap/>
            <w:hideMark/>
          </w:tcPr>
          <w:p w14:paraId="662CDE0C" w14:textId="77777777" w:rsidR="005B1647" w:rsidRPr="0076741C" w:rsidRDefault="005B1647" w:rsidP="005B1647">
            <w:pPr>
              <w:pStyle w:val="Tabell"/>
            </w:pPr>
            <w:r w:rsidRPr="0076741C">
              <w:t>Övriga myndigheter</w:t>
            </w:r>
          </w:p>
        </w:tc>
        <w:tc>
          <w:tcPr>
            <w:tcW w:w="639" w:type="pct"/>
            <w:noWrap/>
            <w:hideMark/>
          </w:tcPr>
          <w:p w14:paraId="624F60CD" w14:textId="77777777" w:rsidR="005B1647" w:rsidRPr="0076741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6741C">
              <w:t>3 038</w:t>
            </w:r>
          </w:p>
        </w:tc>
        <w:tc>
          <w:tcPr>
            <w:tcW w:w="640" w:type="pct"/>
            <w:noWrap/>
            <w:hideMark/>
          </w:tcPr>
          <w:p w14:paraId="1A418EA3" w14:textId="77777777" w:rsidR="005B1647" w:rsidRPr="0076741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6741C">
              <w:t>4 046</w:t>
            </w:r>
          </w:p>
        </w:tc>
      </w:tr>
      <w:tr w:rsidR="00155607" w14:paraId="33FD21BF" w14:textId="77777777" w:rsidTr="00155607">
        <w:trPr>
          <w:cnfStyle w:val="010000000000" w:firstRow="0" w:lastRow="1" w:firstColumn="0" w:lastColumn="0" w:oddVBand="0" w:evenVBand="0" w:oddHBand="0" w:evenHBand="0" w:firstRowFirstColumn="0" w:firstRowLastColumn="0" w:lastRowFirstColumn="0" w:lastRowLastColumn="0"/>
          <w:trHeight w:val="270"/>
        </w:trPr>
        <w:tc>
          <w:tcPr>
            <w:cnfStyle w:val="001000000000" w:firstRow="0" w:lastRow="0" w:firstColumn="1" w:lastColumn="0" w:oddVBand="0" w:evenVBand="0" w:oddHBand="0" w:evenHBand="0" w:firstRowFirstColumn="0" w:firstRowLastColumn="0" w:lastRowFirstColumn="0" w:lastRowLastColumn="0"/>
            <w:tcW w:w="3721" w:type="pct"/>
            <w:noWrap/>
            <w:hideMark/>
          </w:tcPr>
          <w:p w14:paraId="7244B85B" w14:textId="77777777" w:rsidR="005B1647" w:rsidRPr="0076741C" w:rsidRDefault="005B1647" w:rsidP="005B1647">
            <w:pPr>
              <w:pStyle w:val="Tabell"/>
              <w:rPr>
                <w:bCs/>
              </w:rPr>
            </w:pPr>
            <w:r w:rsidRPr="0076741C">
              <w:rPr>
                <w:bCs/>
              </w:rPr>
              <w:t>Summa</w:t>
            </w:r>
          </w:p>
        </w:tc>
        <w:tc>
          <w:tcPr>
            <w:tcW w:w="639" w:type="pct"/>
            <w:noWrap/>
            <w:hideMark/>
          </w:tcPr>
          <w:p w14:paraId="516163CF" w14:textId="77777777" w:rsidR="005B1647" w:rsidRPr="0076741C"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76741C">
              <w:rPr>
                <w:bCs/>
              </w:rPr>
              <w:t>134 439</w:t>
            </w:r>
          </w:p>
        </w:tc>
        <w:tc>
          <w:tcPr>
            <w:tcW w:w="640" w:type="pct"/>
            <w:noWrap/>
            <w:hideMark/>
          </w:tcPr>
          <w:p w14:paraId="203ED3A5" w14:textId="77777777" w:rsidR="005B1647" w:rsidRPr="0076741C"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76741C">
              <w:rPr>
                <w:bCs/>
              </w:rPr>
              <w:t>165 575</w:t>
            </w:r>
          </w:p>
        </w:tc>
      </w:tr>
    </w:tbl>
    <w:p w14:paraId="4EA875CD" w14:textId="5081F0EF" w:rsidR="005B1647" w:rsidRDefault="005B1647" w:rsidP="005B1647">
      <w:pPr>
        <w:pStyle w:val="Brdtext"/>
        <w:spacing w:before="160"/>
      </w:pPr>
      <w:r>
        <w:t>Övriga kortfristiga fordringar uppgick till knappt 134 miljarder kronor vilket var en minskning med 31 miljarder kronor jämfört med föregående år.</w:t>
      </w:r>
    </w:p>
    <w:p w14:paraId="2FBC0F0B" w14:textId="7255F63D" w:rsidR="005B1647" w:rsidRDefault="005B1647" w:rsidP="005B1647">
      <w:pPr>
        <w:pStyle w:val="Brdtext"/>
      </w:pPr>
      <w:r>
        <w:t>Effekten av Riksgäldskontorets affärsdagsredovisning minskade med 23 miljarder kronor. Det är normalt att det är stora fluktuationer i effekten av affärsdagsredovisningen, eftersom avtal om försäljning av värdepapper genererar en fordran som sedan nollställs några dagar senare när betalningen görs.</w:t>
      </w:r>
    </w:p>
    <w:p w14:paraId="5C99DD1B" w14:textId="76E18295" w:rsidR="005B1647" w:rsidRDefault="005B1647" w:rsidP="005B1647">
      <w:pPr>
        <w:pStyle w:val="Brdtext"/>
      </w:pPr>
      <w:r>
        <w:t xml:space="preserve">Skatteverkets fordringar på skattekontot minskade med 2,9 miljarder kronor till 39,8 miljarder kronor. I princip alla debiteringar av skatter och avgifter som Skatteverket gör ingår i skattekontosystemet. Preliminära medel som Skatteverket betalar ut till kommuner och landsting under inkomståret slutavräknas i januari månad andra året efter inkomståret. Då justeras de totala slutliga kommunalskattemedel mot </w:t>
      </w:r>
      <w:r>
        <w:lastRenderedPageBreak/>
        <w:t>de preliminära utbetalningar som Skatteverket har gjort till kommuner och landsting. Posten varierar mellan åren beroende på hur väl förskottsutbetalningarna till kommunerna stämmer med slutliga skatter till kommunsektorn. Slutavräkning av kommunalskatt avseende 2018 resulterade i en skuld på 1 miljard kronor, till skillnad från slutavräkning avseende 2017 då en fordran på 3,2 miljarder kronor redovisades vid årsskiftet 2018.</w:t>
      </w:r>
    </w:p>
    <w:p w14:paraId="15C432EC" w14:textId="3E80E279" w:rsidR="005B1647" w:rsidRDefault="005B1647" w:rsidP="005B1647">
      <w:pPr>
        <w:pStyle w:val="Brdtext"/>
      </w:pPr>
      <w:r>
        <w:t>Post- och telestyrelsens uppbördsfordringar för spektrumauktioner 2018, som uppgick till 2 565 miljoner kronor, reglerades i januari 2019.</w:t>
      </w:r>
    </w:p>
    <w:p w14:paraId="36594B59" w14:textId="0EDBD76D" w:rsidR="005B1647" w:rsidRDefault="005B1647" w:rsidP="005B1647">
      <w:pPr>
        <w:pStyle w:val="Brdtext"/>
      </w:pPr>
      <w:r>
        <w:t>Statens jordbruksverk redovisar huvudsakligen fordringar på EU för bidrag myndig</w:t>
      </w:r>
      <w:r>
        <w:softHyphen/>
        <w:t>heten betalat ut inom jordbruksfonderna. Utbetalningar av jordbruksstöd ökade 2019 jämfört med föregående år, vilket ledde till att fordringarna ökade. Framförallt ökade fordringarna på jordbruksfonden för landsbygdsutveckling med 647 miljoner kronor.</w:t>
      </w:r>
    </w:p>
    <w:p w14:paraId="04A425A9" w14:textId="06F86265" w:rsidR="005B1647" w:rsidRDefault="005B1647" w:rsidP="005B1647">
      <w:pPr>
        <w:pStyle w:val="Rubrik4utannumrering"/>
      </w:pPr>
      <w:r w:rsidRPr="0076741C">
        <w:t>Not 36 Förutbetalda kostnader</w:t>
      </w:r>
    </w:p>
    <w:p w14:paraId="27BB74A7" w14:textId="3D614F47" w:rsidR="005B1647" w:rsidRDefault="005B1647" w:rsidP="005B1647">
      <w:pPr>
        <w:pStyle w:val="TabellUnderrubrik"/>
      </w:pPr>
      <w:r>
        <w:t>Miljoner kronor</w:t>
      </w:r>
    </w:p>
    <w:tbl>
      <w:tblPr>
        <w:tblStyle w:val="RKBPTabell"/>
        <w:tblW w:w="5000" w:type="pct"/>
        <w:tblLook w:val="04E0" w:firstRow="1" w:lastRow="1" w:firstColumn="1" w:lastColumn="0" w:noHBand="0" w:noVBand="1"/>
      </w:tblPr>
      <w:tblGrid>
        <w:gridCol w:w="4978"/>
        <w:gridCol w:w="958"/>
        <w:gridCol w:w="1434"/>
      </w:tblGrid>
      <w:tr w:rsidR="00155607" w14:paraId="11046C57" w14:textId="77777777" w:rsidTr="00155607">
        <w:trPr>
          <w:cnfStyle w:val="100000000000" w:firstRow="1" w:lastRow="0" w:firstColumn="0" w:lastColumn="0" w:oddVBand="0" w:evenVBand="0" w:oddHBand="0" w:evenHBand="0" w:firstRowFirstColumn="0" w:firstRowLastColumn="0" w:lastRowFirstColumn="0" w:lastRowLastColumn="0"/>
          <w:trHeight w:val="270"/>
          <w:tblHeader w:val="0"/>
        </w:trPr>
        <w:tc>
          <w:tcPr>
            <w:cnfStyle w:val="001000000000" w:firstRow="0" w:lastRow="0" w:firstColumn="1" w:lastColumn="0" w:oddVBand="0" w:evenVBand="0" w:oddHBand="0" w:evenHBand="0" w:firstRowFirstColumn="0" w:firstRowLastColumn="0" w:lastRowFirstColumn="0" w:lastRowLastColumn="0"/>
            <w:tcW w:w="3377"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75F50BB4" w14:textId="77777777" w:rsidR="005B1647" w:rsidRPr="0076741C" w:rsidRDefault="005B1647" w:rsidP="005B1647">
            <w:pPr>
              <w:pStyle w:val="TabellHuvud"/>
            </w:pPr>
            <w:r w:rsidRPr="0076741C">
              <w:t> </w:t>
            </w:r>
          </w:p>
        </w:tc>
        <w:tc>
          <w:tcPr>
            <w:tcW w:w="650"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54CEE962" w14:textId="77777777" w:rsidR="005B1647" w:rsidRPr="0076741C"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76741C">
              <w:t>2019</w:t>
            </w:r>
          </w:p>
        </w:tc>
        <w:tc>
          <w:tcPr>
            <w:tcW w:w="973"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20DC2B25" w14:textId="77777777" w:rsidR="005B1647" w:rsidRPr="0076741C"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76741C">
              <w:t>2018</w:t>
            </w:r>
          </w:p>
        </w:tc>
      </w:tr>
      <w:tr w:rsidR="00155607" w14:paraId="71BCF1CF"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377" w:type="pct"/>
            <w:tcBorders>
              <w:top w:val="single" w:sz="12" w:space="0" w:color="auto"/>
            </w:tcBorders>
            <w:noWrap/>
            <w:hideMark/>
          </w:tcPr>
          <w:p w14:paraId="4C3365FB" w14:textId="77777777" w:rsidR="005B1647" w:rsidRPr="0076741C" w:rsidRDefault="005B1647" w:rsidP="005B1647">
            <w:pPr>
              <w:pStyle w:val="Tabell"/>
            </w:pPr>
            <w:r w:rsidRPr="0076741C">
              <w:t>Polismyndigheten</w:t>
            </w:r>
          </w:p>
        </w:tc>
        <w:tc>
          <w:tcPr>
            <w:tcW w:w="650" w:type="pct"/>
            <w:tcBorders>
              <w:top w:val="single" w:sz="12" w:space="0" w:color="auto"/>
            </w:tcBorders>
            <w:noWrap/>
            <w:hideMark/>
          </w:tcPr>
          <w:p w14:paraId="6ADC313D" w14:textId="77777777" w:rsidR="005B1647" w:rsidRPr="0076741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6741C">
              <w:t>808</w:t>
            </w:r>
          </w:p>
        </w:tc>
        <w:tc>
          <w:tcPr>
            <w:tcW w:w="973" w:type="pct"/>
            <w:tcBorders>
              <w:top w:val="single" w:sz="12" w:space="0" w:color="auto"/>
            </w:tcBorders>
            <w:noWrap/>
            <w:hideMark/>
          </w:tcPr>
          <w:p w14:paraId="1C59CFF2" w14:textId="77777777" w:rsidR="005B1647" w:rsidRPr="0076741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6741C">
              <w:t>717</w:t>
            </w:r>
          </w:p>
        </w:tc>
      </w:tr>
      <w:tr w:rsidR="00155607" w14:paraId="789598D8"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377" w:type="pct"/>
            <w:hideMark/>
          </w:tcPr>
          <w:p w14:paraId="465E1C87" w14:textId="77777777" w:rsidR="005B1647" w:rsidRPr="0076741C" w:rsidRDefault="005B1647" w:rsidP="005B1647">
            <w:pPr>
              <w:pStyle w:val="Tabell"/>
            </w:pPr>
            <w:r w:rsidRPr="0076741C">
              <w:t>Försvarets materielverk</w:t>
            </w:r>
          </w:p>
        </w:tc>
        <w:tc>
          <w:tcPr>
            <w:tcW w:w="650" w:type="pct"/>
            <w:noWrap/>
            <w:hideMark/>
          </w:tcPr>
          <w:p w14:paraId="237949E0" w14:textId="77777777" w:rsidR="005B1647" w:rsidRPr="0076741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6741C">
              <w:t>599</w:t>
            </w:r>
          </w:p>
        </w:tc>
        <w:tc>
          <w:tcPr>
            <w:tcW w:w="973" w:type="pct"/>
            <w:noWrap/>
            <w:hideMark/>
          </w:tcPr>
          <w:p w14:paraId="7F13E040" w14:textId="77777777" w:rsidR="005B1647" w:rsidRPr="0076741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6741C">
              <w:t>388</w:t>
            </w:r>
          </w:p>
        </w:tc>
      </w:tr>
      <w:tr w:rsidR="00155607" w14:paraId="1E15800C"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377" w:type="pct"/>
            <w:noWrap/>
            <w:hideMark/>
          </w:tcPr>
          <w:p w14:paraId="6047A86B" w14:textId="77777777" w:rsidR="005B1647" w:rsidRPr="0076741C" w:rsidRDefault="005B1647" w:rsidP="005B1647">
            <w:pPr>
              <w:pStyle w:val="Tabell"/>
            </w:pPr>
            <w:r w:rsidRPr="0076741C">
              <w:t>Kriminalvården</w:t>
            </w:r>
          </w:p>
        </w:tc>
        <w:tc>
          <w:tcPr>
            <w:tcW w:w="650" w:type="pct"/>
            <w:noWrap/>
            <w:hideMark/>
          </w:tcPr>
          <w:p w14:paraId="3815095B" w14:textId="77777777" w:rsidR="005B1647" w:rsidRPr="0076741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6741C">
              <w:t>463</w:t>
            </w:r>
          </w:p>
        </w:tc>
        <w:tc>
          <w:tcPr>
            <w:tcW w:w="973" w:type="pct"/>
            <w:noWrap/>
            <w:hideMark/>
          </w:tcPr>
          <w:p w14:paraId="1A14C4E6" w14:textId="77777777" w:rsidR="005B1647" w:rsidRPr="0076741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6741C">
              <w:t>429</w:t>
            </w:r>
          </w:p>
        </w:tc>
      </w:tr>
      <w:tr w:rsidR="00155607" w14:paraId="39DDFD4A"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377" w:type="pct"/>
            <w:noWrap/>
            <w:hideMark/>
          </w:tcPr>
          <w:p w14:paraId="06E22417" w14:textId="77777777" w:rsidR="005B1647" w:rsidRPr="0076741C" w:rsidRDefault="005B1647" w:rsidP="005B1647">
            <w:pPr>
              <w:pStyle w:val="Tabell"/>
            </w:pPr>
            <w:r w:rsidRPr="0076741C">
              <w:t>Försäkringskassan</w:t>
            </w:r>
          </w:p>
        </w:tc>
        <w:tc>
          <w:tcPr>
            <w:tcW w:w="650" w:type="pct"/>
            <w:noWrap/>
            <w:hideMark/>
          </w:tcPr>
          <w:p w14:paraId="2C8F3D34" w14:textId="77777777" w:rsidR="005B1647" w:rsidRPr="0076741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6741C">
              <w:t>365</w:t>
            </w:r>
          </w:p>
        </w:tc>
        <w:tc>
          <w:tcPr>
            <w:tcW w:w="973" w:type="pct"/>
            <w:noWrap/>
            <w:hideMark/>
          </w:tcPr>
          <w:p w14:paraId="0E2BCC3C" w14:textId="77777777" w:rsidR="005B1647" w:rsidRPr="0076741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6741C">
              <w:t>300</w:t>
            </w:r>
          </w:p>
        </w:tc>
      </w:tr>
      <w:tr w:rsidR="00155607" w14:paraId="144ACAD0"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377" w:type="pct"/>
            <w:noWrap/>
            <w:hideMark/>
          </w:tcPr>
          <w:p w14:paraId="5520DDE2" w14:textId="77777777" w:rsidR="005B1647" w:rsidRPr="0076741C" w:rsidRDefault="005B1647" w:rsidP="005B1647">
            <w:pPr>
              <w:pStyle w:val="Tabell"/>
            </w:pPr>
            <w:r w:rsidRPr="0076741C">
              <w:t>Trafikverket</w:t>
            </w:r>
          </w:p>
        </w:tc>
        <w:tc>
          <w:tcPr>
            <w:tcW w:w="650" w:type="pct"/>
            <w:noWrap/>
            <w:hideMark/>
          </w:tcPr>
          <w:p w14:paraId="68ED1432" w14:textId="77777777" w:rsidR="005B1647" w:rsidRPr="0076741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6741C">
              <w:t>321</w:t>
            </w:r>
          </w:p>
        </w:tc>
        <w:tc>
          <w:tcPr>
            <w:tcW w:w="973" w:type="pct"/>
            <w:noWrap/>
            <w:hideMark/>
          </w:tcPr>
          <w:p w14:paraId="6A2CADFC" w14:textId="77777777" w:rsidR="005B1647" w:rsidRPr="0076741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6741C">
              <w:t>324</w:t>
            </w:r>
          </w:p>
        </w:tc>
      </w:tr>
      <w:tr w:rsidR="00155607" w14:paraId="1453599E"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377" w:type="pct"/>
            <w:noWrap/>
            <w:hideMark/>
          </w:tcPr>
          <w:p w14:paraId="04EB194A" w14:textId="77777777" w:rsidR="005B1647" w:rsidRPr="0076741C" w:rsidRDefault="005B1647" w:rsidP="005B1647">
            <w:pPr>
              <w:pStyle w:val="Tabell"/>
              <w:rPr>
                <w:i/>
                <w:iCs/>
              </w:rPr>
            </w:pPr>
            <w:r w:rsidRPr="0076741C">
              <w:rPr>
                <w:i/>
                <w:iCs/>
              </w:rPr>
              <w:t>Riksgäldskontoret</w:t>
            </w:r>
          </w:p>
        </w:tc>
        <w:tc>
          <w:tcPr>
            <w:tcW w:w="650" w:type="pct"/>
            <w:noWrap/>
            <w:hideMark/>
          </w:tcPr>
          <w:p w14:paraId="4A35CFEC" w14:textId="77777777" w:rsidR="005B1647" w:rsidRPr="0076741C"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p>
        </w:tc>
        <w:tc>
          <w:tcPr>
            <w:tcW w:w="973" w:type="pct"/>
            <w:noWrap/>
            <w:hideMark/>
          </w:tcPr>
          <w:p w14:paraId="0D7678BD" w14:textId="77777777" w:rsidR="005B1647" w:rsidRPr="0076741C"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p>
        </w:tc>
      </w:tr>
      <w:tr w:rsidR="00155607" w14:paraId="5CA1C3E2"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377" w:type="pct"/>
            <w:noWrap/>
            <w:hideMark/>
          </w:tcPr>
          <w:p w14:paraId="2125EEA1" w14:textId="662408FB" w:rsidR="005B1647" w:rsidRPr="0076741C" w:rsidRDefault="005B1647" w:rsidP="005B1647">
            <w:pPr>
              <w:pStyle w:val="Tabell"/>
            </w:pPr>
            <w:r w:rsidRPr="0076741C">
              <w:t>underkurser, upplåning i svenska kronor</w:t>
            </w:r>
          </w:p>
        </w:tc>
        <w:tc>
          <w:tcPr>
            <w:tcW w:w="650" w:type="pct"/>
            <w:noWrap/>
            <w:hideMark/>
          </w:tcPr>
          <w:p w14:paraId="47405ECB" w14:textId="77777777" w:rsidR="005B1647" w:rsidRPr="0076741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6741C">
              <w:t>103</w:t>
            </w:r>
          </w:p>
        </w:tc>
        <w:tc>
          <w:tcPr>
            <w:tcW w:w="973" w:type="pct"/>
            <w:noWrap/>
            <w:hideMark/>
          </w:tcPr>
          <w:p w14:paraId="0B817674" w14:textId="77777777" w:rsidR="005B1647" w:rsidRPr="0076741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6741C">
              <w:t>374</w:t>
            </w:r>
          </w:p>
        </w:tc>
      </w:tr>
      <w:tr w:rsidR="00155607" w14:paraId="44E4ABDD"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377" w:type="pct"/>
            <w:noWrap/>
            <w:hideMark/>
          </w:tcPr>
          <w:p w14:paraId="13ABBDCC" w14:textId="43B71BDF" w:rsidR="005B1647" w:rsidRPr="0076741C" w:rsidRDefault="005B1647" w:rsidP="005B1647">
            <w:pPr>
              <w:pStyle w:val="Tabell"/>
            </w:pPr>
            <w:r w:rsidRPr="0076741C">
              <w:t>underkurser, upplåning i utländsk valuta</w:t>
            </w:r>
          </w:p>
        </w:tc>
        <w:tc>
          <w:tcPr>
            <w:tcW w:w="650" w:type="pct"/>
            <w:noWrap/>
            <w:hideMark/>
          </w:tcPr>
          <w:p w14:paraId="3E9CF2EF" w14:textId="77777777" w:rsidR="005B1647" w:rsidRPr="0076741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6741C">
              <w:t>169</w:t>
            </w:r>
          </w:p>
        </w:tc>
        <w:tc>
          <w:tcPr>
            <w:tcW w:w="973" w:type="pct"/>
            <w:noWrap/>
            <w:hideMark/>
          </w:tcPr>
          <w:p w14:paraId="2620862B" w14:textId="77777777" w:rsidR="005B1647" w:rsidRPr="0076741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6741C">
              <w:t>253</w:t>
            </w:r>
          </w:p>
        </w:tc>
      </w:tr>
      <w:tr w:rsidR="00155607" w14:paraId="13A2134E"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377" w:type="pct"/>
            <w:noWrap/>
            <w:hideMark/>
          </w:tcPr>
          <w:p w14:paraId="35C64E93" w14:textId="55E75977" w:rsidR="005B1647" w:rsidRPr="0076741C" w:rsidRDefault="005B1647" w:rsidP="005B1647">
            <w:pPr>
              <w:pStyle w:val="Tabell"/>
            </w:pPr>
            <w:r w:rsidRPr="0076741C">
              <w:t>övrigt</w:t>
            </w:r>
          </w:p>
        </w:tc>
        <w:tc>
          <w:tcPr>
            <w:tcW w:w="650" w:type="pct"/>
            <w:noWrap/>
            <w:hideMark/>
          </w:tcPr>
          <w:p w14:paraId="13C11EBE" w14:textId="77777777" w:rsidR="005B1647" w:rsidRPr="0076741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6741C">
              <w:t>13</w:t>
            </w:r>
          </w:p>
        </w:tc>
        <w:tc>
          <w:tcPr>
            <w:tcW w:w="973" w:type="pct"/>
            <w:noWrap/>
            <w:hideMark/>
          </w:tcPr>
          <w:p w14:paraId="72C5217B" w14:textId="77777777" w:rsidR="005B1647" w:rsidRPr="0076741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6741C">
              <w:t>17</w:t>
            </w:r>
          </w:p>
        </w:tc>
      </w:tr>
      <w:tr w:rsidR="00155607" w14:paraId="4BCB5EE4"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377" w:type="pct"/>
            <w:noWrap/>
            <w:hideMark/>
          </w:tcPr>
          <w:p w14:paraId="65BB4DA8" w14:textId="77777777" w:rsidR="005B1647" w:rsidRPr="0076741C" w:rsidRDefault="005B1647" w:rsidP="005B1647">
            <w:pPr>
              <w:pStyle w:val="Tabell"/>
              <w:rPr>
                <w:b/>
                <w:bCs/>
              </w:rPr>
            </w:pPr>
            <w:r w:rsidRPr="0076741C">
              <w:rPr>
                <w:b/>
                <w:bCs/>
              </w:rPr>
              <w:t>Summa Riksgäldskontoret</w:t>
            </w:r>
          </w:p>
        </w:tc>
        <w:tc>
          <w:tcPr>
            <w:tcW w:w="650" w:type="pct"/>
            <w:noWrap/>
            <w:hideMark/>
          </w:tcPr>
          <w:p w14:paraId="5D9F0065" w14:textId="77777777" w:rsidR="005B1647" w:rsidRPr="0076741C"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76741C">
              <w:rPr>
                <w:b/>
                <w:bCs/>
              </w:rPr>
              <w:t>285</w:t>
            </w:r>
          </w:p>
        </w:tc>
        <w:tc>
          <w:tcPr>
            <w:tcW w:w="973" w:type="pct"/>
            <w:noWrap/>
            <w:hideMark/>
          </w:tcPr>
          <w:p w14:paraId="37DEFEC7" w14:textId="77777777" w:rsidR="005B1647" w:rsidRPr="0076741C"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76741C">
              <w:rPr>
                <w:b/>
                <w:bCs/>
              </w:rPr>
              <w:t>644</w:t>
            </w:r>
          </w:p>
        </w:tc>
      </w:tr>
      <w:tr w:rsidR="00155607" w14:paraId="54043C93"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377" w:type="pct"/>
            <w:noWrap/>
            <w:hideMark/>
          </w:tcPr>
          <w:p w14:paraId="34F3FF6F" w14:textId="77777777" w:rsidR="005B1647" w:rsidRPr="0076741C" w:rsidRDefault="005B1647" w:rsidP="005B1647">
            <w:pPr>
              <w:pStyle w:val="Tabell"/>
            </w:pPr>
            <w:r w:rsidRPr="0076741C">
              <w:t>Lunds universitet</w:t>
            </w:r>
          </w:p>
        </w:tc>
        <w:tc>
          <w:tcPr>
            <w:tcW w:w="650" w:type="pct"/>
            <w:noWrap/>
            <w:hideMark/>
          </w:tcPr>
          <w:p w14:paraId="0F9B0F49" w14:textId="77777777" w:rsidR="005B1647" w:rsidRPr="0076741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6741C">
              <w:t>265</w:t>
            </w:r>
          </w:p>
        </w:tc>
        <w:tc>
          <w:tcPr>
            <w:tcW w:w="973" w:type="pct"/>
            <w:noWrap/>
            <w:hideMark/>
          </w:tcPr>
          <w:p w14:paraId="4AA61259" w14:textId="77777777" w:rsidR="005B1647" w:rsidRPr="0076741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6741C">
              <w:t>253</w:t>
            </w:r>
          </w:p>
        </w:tc>
      </w:tr>
      <w:tr w:rsidR="00155607" w14:paraId="4194B4E2"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377" w:type="pct"/>
            <w:noWrap/>
            <w:hideMark/>
          </w:tcPr>
          <w:p w14:paraId="7F6A38DD" w14:textId="77777777" w:rsidR="005B1647" w:rsidRPr="0076741C" w:rsidRDefault="005B1647" w:rsidP="005B1647">
            <w:pPr>
              <w:pStyle w:val="Tabell"/>
            </w:pPr>
            <w:r w:rsidRPr="0076741C">
              <w:t>Myndigheten för samhällsskydd och beredskap</w:t>
            </w:r>
          </w:p>
        </w:tc>
        <w:tc>
          <w:tcPr>
            <w:tcW w:w="650" w:type="pct"/>
            <w:noWrap/>
            <w:hideMark/>
          </w:tcPr>
          <w:p w14:paraId="29147A03" w14:textId="77777777" w:rsidR="005B1647" w:rsidRPr="0076741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6741C">
              <w:t>258</w:t>
            </w:r>
          </w:p>
        </w:tc>
        <w:tc>
          <w:tcPr>
            <w:tcW w:w="973" w:type="pct"/>
            <w:noWrap/>
            <w:hideMark/>
          </w:tcPr>
          <w:p w14:paraId="11998528" w14:textId="77777777" w:rsidR="005B1647" w:rsidRPr="0076741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6741C">
              <w:t>271</w:t>
            </w:r>
          </w:p>
        </w:tc>
      </w:tr>
      <w:tr w:rsidR="00155607" w14:paraId="00EC2802"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377" w:type="pct"/>
            <w:noWrap/>
            <w:hideMark/>
          </w:tcPr>
          <w:p w14:paraId="1CBBC15B" w14:textId="77777777" w:rsidR="005B1647" w:rsidRPr="0076741C" w:rsidRDefault="005B1647" w:rsidP="005B1647">
            <w:pPr>
              <w:pStyle w:val="Tabell"/>
            </w:pPr>
            <w:r w:rsidRPr="0076741C">
              <w:t>Domstolsverket</w:t>
            </w:r>
          </w:p>
        </w:tc>
        <w:tc>
          <w:tcPr>
            <w:tcW w:w="650" w:type="pct"/>
            <w:noWrap/>
            <w:hideMark/>
          </w:tcPr>
          <w:p w14:paraId="69F5807F" w14:textId="77777777" w:rsidR="005B1647" w:rsidRPr="0076741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6741C">
              <w:t>258</w:t>
            </w:r>
          </w:p>
        </w:tc>
        <w:tc>
          <w:tcPr>
            <w:tcW w:w="973" w:type="pct"/>
            <w:noWrap/>
            <w:hideMark/>
          </w:tcPr>
          <w:p w14:paraId="0A4F6A12" w14:textId="77777777" w:rsidR="005B1647" w:rsidRPr="0076741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6741C">
              <w:t>250</w:t>
            </w:r>
          </w:p>
        </w:tc>
      </w:tr>
      <w:tr w:rsidR="00155607" w14:paraId="7EC78966"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377" w:type="pct"/>
            <w:noWrap/>
            <w:hideMark/>
          </w:tcPr>
          <w:p w14:paraId="0AB8B85C" w14:textId="77777777" w:rsidR="005B1647" w:rsidRPr="0076741C" w:rsidRDefault="005B1647" w:rsidP="005B1647">
            <w:pPr>
              <w:pStyle w:val="Tabell"/>
            </w:pPr>
            <w:r w:rsidRPr="0076741C">
              <w:t>Migrationsverket</w:t>
            </w:r>
          </w:p>
        </w:tc>
        <w:tc>
          <w:tcPr>
            <w:tcW w:w="650" w:type="pct"/>
            <w:noWrap/>
            <w:hideMark/>
          </w:tcPr>
          <w:p w14:paraId="6B854B61" w14:textId="77777777" w:rsidR="005B1647" w:rsidRPr="0076741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6741C">
              <w:t>239</w:t>
            </w:r>
          </w:p>
        </w:tc>
        <w:tc>
          <w:tcPr>
            <w:tcW w:w="973" w:type="pct"/>
            <w:noWrap/>
            <w:hideMark/>
          </w:tcPr>
          <w:p w14:paraId="73A9BDA6" w14:textId="77777777" w:rsidR="005B1647" w:rsidRPr="0076741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6741C">
              <w:t>271</w:t>
            </w:r>
          </w:p>
        </w:tc>
      </w:tr>
      <w:tr w:rsidR="00155607" w14:paraId="47EF027F"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377" w:type="pct"/>
            <w:noWrap/>
            <w:hideMark/>
          </w:tcPr>
          <w:p w14:paraId="38D4AA4A" w14:textId="77777777" w:rsidR="005B1647" w:rsidRPr="0076741C" w:rsidRDefault="005B1647" w:rsidP="005B1647">
            <w:pPr>
              <w:pStyle w:val="Tabell"/>
            </w:pPr>
            <w:r w:rsidRPr="0076741C">
              <w:t>Karolinska institutet</w:t>
            </w:r>
          </w:p>
        </w:tc>
        <w:tc>
          <w:tcPr>
            <w:tcW w:w="650" w:type="pct"/>
            <w:noWrap/>
            <w:hideMark/>
          </w:tcPr>
          <w:p w14:paraId="51959A5F" w14:textId="77777777" w:rsidR="005B1647" w:rsidRPr="0076741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6741C">
              <w:t>235</w:t>
            </w:r>
          </w:p>
        </w:tc>
        <w:tc>
          <w:tcPr>
            <w:tcW w:w="973" w:type="pct"/>
            <w:noWrap/>
            <w:hideMark/>
          </w:tcPr>
          <w:p w14:paraId="734FFEE8" w14:textId="77777777" w:rsidR="005B1647" w:rsidRPr="0076741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6741C">
              <w:t>233</w:t>
            </w:r>
          </w:p>
        </w:tc>
      </w:tr>
      <w:tr w:rsidR="00155607" w14:paraId="373F8B7E"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377" w:type="pct"/>
            <w:noWrap/>
            <w:hideMark/>
          </w:tcPr>
          <w:p w14:paraId="2C536F51" w14:textId="77777777" w:rsidR="005B1647" w:rsidRPr="0076741C" w:rsidRDefault="005B1647" w:rsidP="005B1647">
            <w:pPr>
              <w:pStyle w:val="Tabell"/>
            </w:pPr>
            <w:r w:rsidRPr="0076741C">
              <w:t>Försvarsmakten</w:t>
            </w:r>
          </w:p>
        </w:tc>
        <w:tc>
          <w:tcPr>
            <w:tcW w:w="650" w:type="pct"/>
            <w:noWrap/>
            <w:hideMark/>
          </w:tcPr>
          <w:p w14:paraId="17E23BD0" w14:textId="77777777" w:rsidR="005B1647" w:rsidRPr="0076741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6741C">
              <w:t>233</w:t>
            </w:r>
          </w:p>
        </w:tc>
        <w:tc>
          <w:tcPr>
            <w:tcW w:w="973" w:type="pct"/>
            <w:noWrap/>
            <w:hideMark/>
          </w:tcPr>
          <w:p w14:paraId="5D1D55AE" w14:textId="77777777" w:rsidR="005B1647" w:rsidRPr="0076741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6741C">
              <w:t>229</w:t>
            </w:r>
          </w:p>
        </w:tc>
      </w:tr>
      <w:tr w:rsidR="00155607" w14:paraId="1BD733F2"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377" w:type="pct"/>
            <w:noWrap/>
            <w:hideMark/>
          </w:tcPr>
          <w:p w14:paraId="6FF86592" w14:textId="39465CEB" w:rsidR="005B1647" w:rsidRPr="0076741C" w:rsidRDefault="005B1647" w:rsidP="005B1647">
            <w:pPr>
              <w:pStyle w:val="Tabell"/>
            </w:pPr>
            <w:r w:rsidRPr="0076741C">
              <w:t>Kungl.</w:t>
            </w:r>
            <w:r>
              <w:t xml:space="preserve"> </w:t>
            </w:r>
            <w:r w:rsidRPr="0076741C">
              <w:t>Tekniska högskolan</w:t>
            </w:r>
          </w:p>
        </w:tc>
        <w:tc>
          <w:tcPr>
            <w:tcW w:w="650" w:type="pct"/>
            <w:noWrap/>
            <w:hideMark/>
          </w:tcPr>
          <w:p w14:paraId="275D867B" w14:textId="77777777" w:rsidR="005B1647" w:rsidRPr="0076741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6741C">
              <w:t>226</w:t>
            </w:r>
          </w:p>
        </w:tc>
        <w:tc>
          <w:tcPr>
            <w:tcW w:w="973" w:type="pct"/>
            <w:noWrap/>
            <w:hideMark/>
          </w:tcPr>
          <w:p w14:paraId="49FCDAA6" w14:textId="77777777" w:rsidR="005B1647" w:rsidRPr="0076741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6741C">
              <w:t>213</w:t>
            </w:r>
          </w:p>
        </w:tc>
      </w:tr>
      <w:tr w:rsidR="00155607" w14:paraId="29F09638"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377" w:type="pct"/>
            <w:hideMark/>
          </w:tcPr>
          <w:p w14:paraId="7D1B2AC1" w14:textId="77777777" w:rsidR="005B1647" w:rsidRPr="0076741C" w:rsidRDefault="005B1647" w:rsidP="005B1647">
            <w:pPr>
              <w:pStyle w:val="Tabell"/>
            </w:pPr>
            <w:r w:rsidRPr="0076741C">
              <w:t>Skatteverket</w:t>
            </w:r>
          </w:p>
        </w:tc>
        <w:tc>
          <w:tcPr>
            <w:tcW w:w="650" w:type="pct"/>
            <w:noWrap/>
            <w:hideMark/>
          </w:tcPr>
          <w:p w14:paraId="164430CB" w14:textId="77777777" w:rsidR="005B1647" w:rsidRPr="0076741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6741C">
              <w:t>224</w:t>
            </w:r>
          </w:p>
        </w:tc>
        <w:tc>
          <w:tcPr>
            <w:tcW w:w="973" w:type="pct"/>
            <w:noWrap/>
            <w:hideMark/>
          </w:tcPr>
          <w:p w14:paraId="511086D4" w14:textId="77777777" w:rsidR="005B1647" w:rsidRPr="0076741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6741C">
              <w:t>232</w:t>
            </w:r>
          </w:p>
        </w:tc>
      </w:tr>
      <w:tr w:rsidR="00155607" w14:paraId="0DBFAAE1"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377" w:type="pct"/>
            <w:noWrap/>
            <w:hideMark/>
          </w:tcPr>
          <w:p w14:paraId="6F4AC1DF" w14:textId="77777777" w:rsidR="005B1647" w:rsidRPr="0076741C" w:rsidRDefault="005B1647" w:rsidP="005B1647">
            <w:pPr>
              <w:pStyle w:val="Tabell"/>
            </w:pPr>
            <w:r w:rsidRPr="0076741C">
              <w:t>Stockholms universitet</w:t>
            </w:r>
          </w:p>
        </w:tc>
        <w:tc>
          <w:tcPr>
            <w:tcW w:w="650" w:type="pct"/>
            <w:noWrap/>
            <w:hideMark/>
          </w:tcPr>
          <w:p w14:paraId="21FC7902" w14:textId="77777777" w:rsidR="005B1647" w:rsidRPr="0076741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6741C">
              <w:t>218</w:t>
            </w:r>
          </w:p>
        </w:tc>
        <w:tc>
          <w:tcPr>
            <w:tcW w:w="973" w:type="pct"/>
            <w:noWrap/>
            <w:hideMark/>
          </w:tcPr>
          <w:p w14:paraId="6DBB08FB" w14:textId="77777777" w:rsidR="005B1647" w:rsidRPr="0076741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6741C">
              <w:t>181</w:t>
            </w:r>
          </w:p>
        </w:tc>
      </w:tr>
      <w:tr w:rsidR="00155607" w14:paraId="0D0B26A0"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377" w:type="pct"/>
            <w:noWrap/>
            <w:hideMark/>
          </w:tcPr>
          <w:p w14:paraId="330FA9FD" w14:textId="77777777" w:rsidR="005B1647" w:rsidRPr="0076741C" w:rsidRDefault="005B1647" w:rsidP="005B1647">
            <w:pPr>
              <w:pStyle w:val="Tabell"/>
            </w:pPr>
            <w:r w:rsidRPr="0076741C">
              <w:t>Arbetsförmedlingen</w:t>
            </w:r>
          </w:p>
        </w:tc>
        <w:tc>
          <w:tcPr>
            <w:tcW w:w="650" w:type="pct"/>
            <w:noWrap/>
            <w:hideMark/>
          </w:tcPr>
          <w:p w14:paraId="7AF91AE2" w14:textId="77777777" w:rsidR="005B1647" w:rsidRPr="0076741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6741C">
              <w:t>204</w:t>
            </w:r>
          </w:p>
        </w:tc>
        <w:tc>
          <w:tcPr>
            <w:tcW w:w="973" w:type="pct"/>
            <w:noWrap/>
            <w:hideMark/>
          </w:tcPr>
          <w:p w14:paraId="41895759" w14:textId="77777777" w:rsidR="005B1647" w:rsidRPr="0076741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6741C">
              <w:t>219</w:t>
            </w:r>
          </w:p>
        </w:tc>
      </w:tr>
      <w:tr w:rsidR="00155607" w14:paraId="7FD57408"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377" w:type="pct"/>
            <w:noWrap/>
            <w:hideMark/>
          </w:tcPr>
          <w:p w14:paraId="7E061149" w14:textId="77777777" w:rsidR="005B1647" w:rsidRPr="0076741C" w:rsidRDefault="005B1647" w:rsidP="005B1647">
            <w:pPr>
              <w:pStyle w:val="Tabell"/>
              <w:rPr>
                <w:i/>
                <w:iCs/>
              </w:rPr>
            </w:pPr>
            <w:r w:rsidRPr="0076741C">
              <w:rPr>
                <w:i/>
                <w:iCs/>
              </w:rPr>
              <w:t>Affärsverk</w:t>
            </w:r>
          </w:p>
        </w:tc>
        <w:tc>
          <w:tcPr>
            <w:tcW w:w="650" w:type="pct"/>
            <w:noWrap/>
            <w:hideMark/>
          </w:tcPr>
          <w:p w14:paraId="49D214BB" w14:textId="77777777" w:rsidR="005B1647" w:rsidRPr="0076741C"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p>
        </w:tc>
        <w:tc>
          <w:tcPr>
            <w:tcW w:w="973" w:type="pct"/>
            <w:noWrap/>
            <w:hideMark/>
          </w:tcPr>
          <w:p w14:paraId="1B72237A" w14:textId="77777777" w:rsidR="005B1647" w:rsidRPr="0076741C"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p>
        </w:tc>
      </w:tr>
      <w:tr w:rsidR="00155607" w14:paraId="3AD141AE"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377" w:type="pct"/>
            <w:noWrap/>
            <w:hideMark/>
          </w:tcPr>
          <w:p w14:paraId="7C7C29C5" w14:textId="77777777" w:rsidR="005B1647" w:rsidRPr="0076741C" w:rsidRDefault="005B1647" w:rsidP="005B1647">
            <w:pPr>
              <w:pStyle w:val="Tabell"/>
            </w:pPr>
            <w:r w:rsidRPr="0076741C">
              <w:t>Luftfartsverket</w:t>
            </w:r>
          </w:p>
        </w:tc>
        <w:tc>
          <w:tcPr>
            <w:tcW w:w="650" w:type="pct"/>
            <w:noWrap/>
            <w:hideMark/>
          </w:tcPr>
          <w:p w14:paraId="425B5DA8" w14:textId="77777777" w:rsidR="005B1647" w:rsidRPr="0076741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6741C">
              <w:t>62</w:t>
            </w:r>
          </w:p>
        </w:tc>
        <w:tc>
          <w:tcPr>
            <w:tcW w:w="973" w:type="pct"/>
            <w:noWrap/>
            <w:hideMark/>
          </w:tcPr>
          <w:p w14:paraId="4624CFDF" w14:textId="77777777" w:rsidR="005B1647" w:rsidRPr="0076741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6741C">
              <w:t>42</w:t>
            </w:r>
          </w:p>
        </w:tc>
      </w:tr>
      <w:tr w:rsidR="00155607" w14:paraId="08D183E9"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377" w:type="pct"/>
            <w:noWrap/>
            <w:hideMark/>
          </w:tcPr>
          <w:p w14:paraId="089465F8" w14:textId="77777777" w:rsidR="005B1647" w:rsidRPr="0076741C" w:rsidRDefault="005B1647" w:rsidP="005B1647">
            <w:pPr>
              <w:pStyle w:val="Tabell"/>
            </w:pPr>
            <w:r w:rsidRPr="0076741C">
              <w:t>Svenska kraftnät</w:t>
            </w:r>
          </w:p>
        </w:tc>
        <w:tc>
          <w:tcPr>
            <w:tcW w:w="650" w:type="pct"/>
            <w:noWrap/>
            <w:hideMark/>
          </w:tcPr>
          <w:p w14:paraId="401882F5" w14:textId="77777777" w:rsidR="005B1647" w:rsidRPr="0076741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6741C">
              <w:t>54</w:t>
            </w:r>
          </w:p>
        </w:tc>
        <w:tc>
          <w:tcPr>
            <w:tcW w:w="973" w:type="pct"/>
            <w:noWrap/>
            <w:hideMark/>
          </w:tcPr>
          <w:p w14:paraId="0764BCC3" w14:textId="77777777" w:rsidR="005B1647" w:rsidRPr="0076741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6741C">
              <w:t>49</w:t>
            </w:r>
          </w:p>
        </w:tc>
      </w:tr>
      <w:tr w:rsidR="00155607" w14:paraId="68BE30FF"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377" w:type="pct"/>
            <w:noWrap/>
            <w:hideMark/>
          </w:tcPr>
          <w:p w14:paraId="212B8506" w14:textId="77777777" w:rsidR="005B1647" w:rsidRPr="0076741C" w:rsidRDefault="005B1647" w:rsidP="005B1647">
            <w:pPr>
              <w:pStyle w:val="Tabell"/>
            </w:pPr>
            <w:r w:rsidRPr="0076741C">
              <w:t>Sjöfartsverket</w:t>
            </w:r>
          </w:p>
        </w:tc>
        <w:tc>
          <w:tcPr>
            <w:tcW w:w="650" w:type="pct"/>
            <w:noWrap/>
            <w:hideMark/>
          </w:tcPr>
          <w:p w14:paraId="1D9B0BB4" w14:textId="77777777" w:rsidR="005B1647" w:rsidRPr="0076741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6741C">
              <w:t>41</w:t>
            </w:r>
          </w:p>
        </w:tc>
        <w:tc>
          <w:tcPr>
            <w:tcW w:w="973" w:type="pct"/>
            <w:noWrap/>
            <w:hideMark/>
          </w:tcPr>
          <w:p w14:paraId="601CA7AB" w14:textId="77777777" w:rsidR="005B1647" w:rsidRPr="0076741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6741C">
              <w:t>31</w:t>
            </w:r>
          </w:p>
        </w:tc>
      </w:tr>
      <w:tr w:rsidR="00155607" w14:paraId="636A9F0B"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377" w:type="pct"/>
            <w:noWrap/>
            <w:hideMark/>
          </w:tcPr>
          <w:p w14:paraId="20130826" w14:textId="77777777" w:rsidR="005B1647" w:rsidRPr="0076741C" w:rsidRDefault="005B1647" w:rsidP="005B1647">
            <w:pPr>
              <w:pStyle w:val="Tabell"/>
            </w:pPr>
            <w:r w:rsidRPr="0076741C">
              <w:t>Övriga myndigheter</w:t>
            </w:r>
          </w:p>
        </w:tc>
        <w:tc>
          <w:tcPr>
            <w:tcW w:w="650" w:type="pct"/>
            <w:noWrap/>
            <w:hideMark/>
          </w:tcPr>
          <w:p w14:paraId="152C5ED1" w14:textId="77777777" w:rsidR="005B1647" w:rsidRPr="0076741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6741C">
              <w:t>3 182</w:t>
            </w:r>
          </w:p>
        </w:tc>
        <w:tc>
          <w:tcPr>
            <w:tcW w:w="973" w:type="pct"/>
            <w:noWrap/>
            <w:hideMark/>
          </w:tcPr>
          <w:p w14:paraId="623E3690" w14:textId="77777777" w:rsidR="005B1647" w:rsidRPr="0076741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6741C">
              <w:t>3 014</w:t>
            </w:r>
          </w:p>
        </w:tc>
      </w:tr>
      <w:tr w:rsidR="00155607" w14:paraId="0C64653B" w14:textId="77777777" w:rsidTr="00155607">
        <w:trPr>
          <w:cnfStyle w:val="010000000000" w:firstRow="0" w:lastRow="1" w:firstColumn="0" w:lastColumn="0" w:oddVBand="0" w:evenVBand="0" w:oddHBand="0" w:evenHBand="0" w:firstRowFirstColumn="0" w:firstRowLastColumn="0" w:lastRowFirstColumn="0" w:lastRowLastColumn="0"/>
          <w:trHeight w:val="270"/>
        </w:trPr>
        <w:tc>
          <w:tcPr>
            <w:cnfStyle w:val="001000000000" w:firstRow="0" w:lastRow="0" w:firstColumn="1" w:lastColumn="0" w:oddVBand="0" w:evenVBand="0" w:oddHBand="0" w:evenHBand="0" w:firstRowFirstColumn="0" w:firstRowLastColumn="0" w:lastRowFirstColumn="0" w:lastRowLastColumn="0"/>
            <w:tcW w:w="3377" w:type="pct"/>
            <w:noWrap/>
            <w:hideMark/>
          </w:tcPr>
          <w:p w14:paraId="72844D73" w14:textId="77777777" w:rsidR="005B1647" w:rsidRPr="0076741C" w:rsidRDefault="005B1647" w:rsidP="005B1647">
            <w:pPr>
              <w:pStyle w:val="Tabell"/>
              <w:rPr>
                <w:bCs/>
              </w:rPr>
            </w:pPr>
            <w:r w:rsidRPr="0076741C">
              <w:rPr>
                <w:bCs/>
              </w:rPr>
              <w:t>Summa</w:t>
            </w:r>
          </w:p>
        </w:tc>
        <w:tc>
          <w:tcPr>
            <w:tcW w:w="650" w:type="pct"/>
            <w:noWrap/>
            <w:hideMark/>
          </w:tcPr>
          <w:p w14:paraId="589C3AD3" w14:textId="77777777" w:rsidR="005B1647" w:rsidRPr="0076741C"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76741C">
              <w:rPr>
                <w:bCs/>
              </w:rPr>
              <w:t>8 540</w:t>
            </w:r>
          </w:p>
        </w:tc>
        <w:tc>
          <w:tcPr>
            <w:tcW w:w="973" w:type="pct"/>
            <w:noWrap/>
            <w:hideMark/>
          </w:tcPr>
          <w:p w14:paraId="7C8988D7" w14:textId="77777777" w:rsidR="005B1647" w:rsidRPr="0076741C"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76741C">
              <w:rPr>
                <w:bCs/>
              </w:rPr>
              <w:t>8 290</w:t>
            </w:r>
          </w:p>
        </w:tc>
      </w:tr>
    </w:tbl>
    <w:p w14:paraId="48A4F326" w14:textId="77777777" w:rsidR="005B1647" w:rsidRDefault="005B1647" w:rsidP="005B1647">
      <w:pPr>
        <w:pStyle w:val="Brdtext"/>
        <w:spacing w:before="160"/>
      </w:pPr>
      <w:r>
        <w:t>En förutbetald kostnad är en utgift som har betalats under året men som avser outnyttjade resurser eller tjänster. Normalt blir det en kostnad kommande år. Syftet med att periodisera förutbetalda kostnader är att resultaträkningen enbart ska visa årets kostnader för förbrukade resurser och utnyttjade tjänster.</w:t>
      </w:r>
    </w:p>
    <w:p w14:paraId="7B10E034" w14:textId="632F3C46" w:rsidR="005B1647" w:rsidRDefault="005B1647" w:rsidP="005B1647">
      <w:pPr>
        <w:pStyle w:val="Brdtext"/>
      </w:pPr>
      <w:r>
        <w:lastRenderedPageBreak/>
        <w:t>Förutbetalda kostnader i övrigt är exempelvis hyror eller licensavgifter för kommande kvartal eller år. Förutbetalda lokalhyror uppgår totalt till 4 240 miljoner kronor, dvs. omkring hälften av det totala beloppet.</w:t>
      </w:r>
    </w:p>
    <w:p w14:paraId="51761E34" w14:textId="3AE395FC" w:rsidR="005B1647" w:rsidRDefault="005B1647" w:rsidP="005B1647">
      <w:pPr>
        <w:pStyle w:val="Brdtext"/>
      </w:pPr>
      <w:r>
        <w:t>Polismyndigheten redovisar förutbetalda kostnader främst för hyror på 565 miljoner kronor men även andra förutbetalda kostnader om 243 miljoner kronor.</w:t>
      </w:r>
    </w:p>
    <w:p w14:paraId="3B719FB6" w14:textId="77777777" w:rsidR="005B1647" w:rsidRDefault="005B1647" w:rsidP="005B1647">
      <w:pPr>
        <w:pStyle w:val="Brdtext"/>
      </w:pPr>
      <w:r>
        <w:t>Hos Försvarets materielverk har de förutbetalda kostnaderna ökat avseende Ubåt A26.</w:t>
      </w:r>
    </w:p>
    <w:p w14:paraId="1108D566" w14:textId="77777777" w:rsidR="005B1647" w:rsidRDefault="005B1647" w:rsidP="005B1647">
      <w:pPr>
        <w:pStyle w:val="Brdtext"/>
      </w:pPr>
      <w:r>
        <w:t>Posten förutbetalda kostnader vid Kriminalvården utgörs huvudsakligen av förutbetalda lokalhyror. Beloppet har ökat beroende på nya hyresavtal och årlig indexuppräkning.</w:t>
      </w:r>
    </w:p>
    <w:p w14:paraId="1AEF5A16" w14:textId="43FA9D6F" w:rsidR="005B1647" w:rsidRDefault="005B1647" w:rsidP="005B1647">
      <w:pPr>
        <w:pStyle w:val="Brdtext"/>
      </w:pPr>
      <w:r>
        <w:t>Försäkringskassans förutbetalda kostnader utgörs till stor del av förutbetalda hyror med 123 miljoner kronor.</w:t>
      </w:r>
    </w:p>
    <w:p w14:paraId="6B5FC206" w14:textId="77777777" w:rsidR="005B1647" w:rsidRDefault="005B1647" w:rsidP="005B1647">
      <w:pPr>
        <w:pStyle w:val="Brdtext"/>
      </w:pPr>
      <w:r>
        <w:t>I posten förutbetalda kostnader för Trafikverket ingår bl.a. förutbetalda it-kostnader och licenser, förutbetalda hyror och förutbetalda investeringar i järnvägar och vägar.</w:t>
      </w:r>
    </w:p>
    <w:p w14:paraId="53A35DAF" w14:textId="77777777" w:rsidR="005B1647" w:rsidRDefault="005B1647" w:rsidP="005B1647">
      <w:pPr>
        <w:pStyle w:val="Brdtext"/>
      </w:pPr>
      <w:r>
        <w:t>Hos Riksgäldskontoret uppstår underkurser när myndigheten emitterar obligationer och marknadsvärdet är lägre än det nominella värdet. Mellanskillnaden utgör underkurs och bokförs som en förutbetald kostnad som periodiseras över lånets löptid. För 2019 är underkurserna lägre än föregående år både för upplåning i svensk och utländsk valuta.</w:t>
      </w:r>
    </w:p>
    <w:p w14:paraId="3D4DE601" w14:textId="49B42A6F" w:rsidR="005B1647" w:rsidRDefault="005B1647" w:rsidP="005B1647">
      <w:pPr>
        <w:pStyle w:val="Brdtext"/>
      </w:pPr>
      <w:r>
        <w:t>Lunds universitet redovisar bl.a. förutbetalda hyreskostnader på 222 miljoner kronor.</w:t>
      </w:r>
    </w:p>
    <w:p w14:paraId="707D8FA0" w14:textId="6EF1C5B7" w:rsidR="005B1647" w:rsidRDefault="005B1647" w:rsidP="005B1647">
      <w:pPr>
        <w:pStyle w:val="Brdtext"/>
      </w:pPr>
      <w:r>
        <w:t>Myndigheten för samhällsskydd och beredskap redovisar 179 miljoner kronor i förutbetalda leasingavgifter för Rakelverksamheten samt 52 miljoner kronor i förutbetalda hyror.</w:t>
      </w:r>
    </w:p>
    <w:p w14:paraId="4C7CF31D" w14:textId="1BFBD01C" w:rsidR="005B1647" w:rsidRDefault="005B1647" w:rsidP="005B1647">
      <w:pPr>
        <w:pStyle w:val="Rubrik4utannumrering"/>
      </w:pPr>
      <w:r>
        <w:t>Not 37 Upplupna bidragsintäkter</w:t>
      </w:r>
    </w:p>
    <w:p w14:paraId="196CD14F" w14:textId="515C8728" w:rsidR="005B1647" w:rsidRDefault="005B1647" w:rsidP="005B1647">
      <w:pPr>
        <w:pStyle w:val="TabellUnderrubrik"/>
      </w:pPr>
      <w:r w:rsidRPr="00692273">
        <w:t>Miljoner kronor</w:t>
      </w:r>
    </w:p>
    <w:tbl>
      <w:tblPr>
        <w:tblStyle w:val="RKBPTabell"/>
        <w:tblW w:w="5000" w:type="pct"/>
        <w:tblLook w:val="04E0" w:firstRow="1" w:lastRow="1" w:firstColumn="1" w:lastColumn="0" w:noHBand="0" w:noVBand="1"/>
      </w:tblPr>
      <w:tblGrid>
        <w:gridCol w:w="3520"/>
        <w:gridCol w:w="1736"/>
        <w:gridCol w:w="2114"/>
      </w:tblGrid>
      <w:tr w:rsidR="00155607" w14:paraId="028C420F" w14:textId="77777777" w:rsidTr="00155607">
        <w:trPr>
          <w:cnfStyle w:val="100000000000" w:firstRow="1" w:lastRow="0" w:firstColumn="0" w:lastColumn="0" w:oddVBand="0" w:evenVBand="0" w:oddHBand="0" w:evenHBand="0" w:firstRowFirstColumn="0" w:firstRowLastColumn="0" w:lastRowFirstColumn="0" w:lastRowLastColumn="0"/>
          <w:trHeight w:val="270"/>
          <w:tblHeader w:val="0"/>
        </w:trPr>
        <w:tc>
          <w:tcPr>
            <w:cnfStyle w:val="001000000000" w:firstRow="0" w:lastRow="0" w:firstColumn="1" w:lastColumn="0" w:oddVBand="0" w:evenVBand="0" w:oddHBand="0" w:evenHBand="0" w:firstRowFirstColumn="0" w:firstRowLastColumn="0" w:lastRowFirstColumn="0" w:lastRowLastColumn="0"/>
            <w:tcW w:w="2388"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0325D7C8" w14:textId="31DC1E2A" w:rsidR="005B1647" w:rsidRPr="00692273" w:rsidRDefault="005B1647" w:rsidP="005B1647">
            <w:pPr>
              <w:pStyle w:val="TabellHuvud"/>
            </w:pPr>
          </w:p>
        </w:tc>
        <w:tc>
          <w:tcPr>
            <w:tcW w:w="1178"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5DD3CB8D" w14:textId="77777777" w:rsidR="005B1647" w:rsidRPr="00692273"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692273">
              <w:t>2019</w:t>
            </w:r>
          </w:p>
        </w:tc>
        <w:tc>
          <w:tcPr>
            <w:tcW w:w="1434"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2134CD66" w14:textId="77777777" w:rsidR="005B1647" w:rsidRPr="00692273"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692273">
              <w:t>2018</w:t>
            </w:r>
          </w:p>
        </w:tc>
      </w:tr>
      <w:tr w:rsidR="00155607" w14:paraId="59CEE0B6"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2388" w:type="pct"/>
            <w:tcBorders>
              <w:top w:val="single" w:sz="12" w:space="0" w:color="auto"/>
            </w:tcBorders>
            <w:noWrap/>
            <w:hideMark/>
          </w:tcPr>
          <w:p w14:paraId="1DF1A387" w14:textId="77777777" w:rsidR="005B1647" w:rsidRPr="00692273" w:rsidRDefault="005B1647" w:rsidP="005B1647">
            <w:pPr>
              <w:pStyle w:val="Tabell"/>
            </w:pPr>
            <w:r w:rsidRPr="00692273">
              <w:t>Trafikverket</w:t>
            </w:r>
          </w:p>
        </w:tc>
        <w:tc>
          <w:tcPr>
            <w:tcW w:w="1178" w:type="pct"/>
            <w:tcBorders>
              <w:top w:val="single" w:sz="12" w:space="0" w:color="auto"/>
            </w:tcBorders>
            <w:noWrap/>
            <w:hideMark/>
          </w:tcPr>
          <w:p w14:paraId="5A1B2EA9" w14:textId="77777777" w:rsidR="005B1647" w:rsidRPr="0069227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92273">
              <w:t>568</w:t>
            </w:r>
          </w:p>
        </w:tc>
        <w:tc>
          <w:tcPr>
            <w:tcW w:w="1434" w:type="pct"/>
            <w:tcBorders>
              <w:top w:val="single" w:sz="12" w:space="0" w:color="auto"/>
            </w:tcBorders>
            <w:noWrap/>
            <w:hideMark/>
          </w:tcPr>
          <w:p w14:paraId="5FD9F836" w14:textId="77777777" w:rsidR="005B1647" w:rsidRPr="0069227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92273">
              <w:t>551</w:t>
            </w:r>
          </w:p>
        </w:tc>
      </w:tr>
      <w:tr w:rsidR="00155607" w14:paraId="708F86D9"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2388" w:type="pct"/>
            <w:noWrap/>
            <w:hideMark/>
          </w:tcPr>
          <w:p w14:paraId="4773145E" w14:textId="77777777" w:rsidR="005B1647" w:rsidRPr="00692273" w:rsidRDefault="005B1647" w:rsidP="005B1647">
            <w:pPr>
              <w:pStyle w:val="Tabell"/>
            </w:pPr>
            <w:r w:rsidRPr="00692273">
              <w:t>Kungl. Tekniska högskolan</w:t>
            </w:r>
          </w:p>
        </w:tc>
        <w:tc>
          <w:tcPr>
            <w:tcW w:w="1178" w:type="pct"/>
            <w:noWrap/>
            <w:hideMark/>
          </w:tcPr>
          <w:p w14:paraId="24E1448C" w14:textId="77777777" w:rsidR="005B1647" w:rsidRPr="0069227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92273">
              <w:t>462</w:t>
            </w:r>
          </w:p>
        </w:tc>
        <w:tc>
          <w:tcPr>
            <w:tcW w:w="1434" w:type="pct"/>
            <w:noWrap/>
            <w:hideMark/>
          </w:tcPr>
          <w:p w14:paraId="710F8600" w14:textId="77777777" w:rsidR="005B1647" w:rsidRPr="0069227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92273">
              <w:t>515</w:t>
            </w:r>
          </w:p>
        </w:tc>
      </w:tr>
      <w:tr w:rsidR="00155607" w14:paraId="4D3536C8"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2388" w:type="pct"/>
            <w:noWrap/>
            <w:hideMark/>
          </w:tcPr>
          <w:p w14:paraId="0D992482" w14:textId="77777777" w:rsidR="005B1647" w:rsidRPr="00692273" w:rsidRDefault="005B1647" w:rsidP="005B1647">
            <w:pPr>
              <w:pStyle w:val="Tabell"/>
            </w:pPr>
            <w:r w:rsidRPr="00692273">
              <w:t>Karolinska institutet</w:t>
            </w:r>
          </w:p>
        </w:tc>
        <w:tc>
          <w:tcPr>
            <w:tcW w:w="1178" w:type="pct"/>
            <w:noWrap/>
            <w:hideMark/>
          </w:tcPr>
          <w:p w14:paraId="471A379D" w14:textId="77777777" w:rsidR="005B1647" w:rsidRPr="0069227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92273">
              <w:t>433</w:t>
            </w:r>
          </w:p>
        </w:tc>
        <w:tc>
          <w:tcPr>
            <w:tcW w:w="1434" w:type="pct"/>
            <w:noWrap/>
            <w:hideMark/>
          </w:tcPr>
          <w:p w14:paraId="53D45834" w14:textId="77777777" w:rsidR="005B1647" w:rsidRPr="0069227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92273">
              <w:t>526</w:t>
            </w:r>
          </w:p>
        </w:tc>
      </w:tr>
      <w:tr w:rsidR="00155607" w14:paraId="0D836B8E"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2388" w:type="pct"/>
            <w:noWrap/>
            <w:hideMark/>
          </w:tcPr>
          <w:p w14:paraId="400ACB1B" w14:textId="77777777" w:rsidR="005B1647" w:rsidRPr="00692273" w:rsidRDefault="005B1647" w:rsidP="005B1647">
            <w:pPr>
              <w:pStyle w:val="Tabell"/>
            </w:pPr>
            <w:r w:rsidRPr="00692273">
              <w:t>Lunds universitet</w:t>
            </w:r>
          </w:p>
        </w:tc>
        <w:tc>
          <w:tcPr>
            <w:tcW w:w="1178" w:type="pct"/>
            <w:noWrap/>
            <w:hideMark/>
          </w:tcPr>
          <w:p w14:paraId="791EAD09" w14:textId="77777777" w:rsidR="005B1647" w:rsidRPr="0069227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92273">
              <w:t>399</w:t>
            </w:r>
          </w:p>
        </w:tc>
        <w:tc>
          <w:tcPr>
            <w:tcW w:w="1434" w:type="pct"/>
            <w:noWrap/>
            <w:hideMark/>
          </w:tcPr>
          <w:p w14:paraId="28E1377E" w14:textId="77777777" w:rsidR="005B1647" w:rsidRPr="0069227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92273">
              <w:t>363</w:t>
            </w:r>
          </w:p>
        </w:tc>
      </w:tr>
      <w:tr w:rsidR="00155607" w14:paraId="05C1D259"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2388" w:type="pct"/>
            <w:noWrap/>
            <w:hideMark/>
          </w:tcPr>
          <w:p w14:paraId="12A2F94C" w14:textId="77777777" w:rsidR="005B1647" w:rsidRPr="00692273" w:rsidRDefault="005B1647" w:rsidP="005B1647">
            <w:pPr>
              <w:pStyle w:val="Tabell"/>
            </w:pPr>
            <w:r w:rsidRPr="00692273">
              <w:t>Uppsala universitet</w:t>
            </w:r>
          </w:p>
        </w:tc>
        <w:tc>
          <w:tcPr>
            <w:tcW w:w="1178" w:type="pct"/>
            <w:noWrap/>
            <w:hideMark/>
          </w:tcPr>
          <w:p w14:paraId="11429155" w14:textId="77777777" w:rsidR="005B1647" w:rsidRPr="0069227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92273">
              <w:t>316</w:t>
            </w:r>
          </w:p>
        </w:tc>
        <w:tc>
          <w:tcPr>
            <w:tcW w:w="1434" w:type="pct"/>
            <w:noWrap/>
            <w:hideMark/>
          </w:tcPr>
          <w:p w14:paraId="41CE309D" w14:textId="77777777" w:rsidR="005B1647" w:rsidRPr="0069227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92273">
              <w:t>268</w:t>
            </w:r>
          </w:p>
        </w:tc>
      </w:tr>
      <w:tr w:rsidR="00155607" w14:paraId="77AF56CD"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2388" w:type="pct"/>
            <w:noWrap/>
            <w:hideMark/>
          </w:tcPr>
          <w:p w14:paraId="0EEB163A" w14:textId="77777777" w:rsidR="005B1647" w:rsidRPr="00692273" w:rsidRDefault="005B1647" w:rsidP="005B1647">
            <w:pPr>
              <w:pStyle w:val="Tabell"/>
            </w:pPr>
            <w:r w:rsidRPr="00692273">
              <w:t>Göteborgs universitet</w:t>
            </w:r>
          </w:p>
        </w:tc>
        <w:tc>
          <w:tcPr>
            <w:tcW w:w="1178" w:type="pct"/>
            <w:noWrap/>
            <w:hideMark/>
          </w:tcPr>
          <w:p w14:paraId="6BC06A7C" w14:textId="77777777" w:rsidR="005B1647" w:rsidRPr="0069227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92273">
              <w:t>303</w:t>
            </w:r>
          </w:p>
        </w:tc>
        <w:tc>
          <w:tcPr>
            <w:tcW w:w="1434" w:type="pct"/>
            <w:noWrap/>
            <w:hideMark/>
          </w:tcPr>
          <w:p w14:paraId="4FC218D2" w14:textId="77777777" w:rsidR="005B1647" w:rsidRPr="0069227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92273">
              <w:t>265</w:t>
            </w:r>
          </w:p>
        </w:tc>
      </w:tr>
      <w:tr w:rsidR="00155607" w14:paraId="1CA1F8B3"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2388" w:type="pct"/>
            <w:noWrap/>
            <w:hideMark/>
          </w:tcPr>
          <w:p w14:paraId="64E9BDD3" w14:textId="77777777" w:rsidR="005B1647" w:rsidRPr="00692273" w:rsidRDefault="005B1647" w:rsidP="005B1647">
            <w:pPr>
              <w:pStyle w:val="Tabell"/>
            </w:pPr>
            <w:r w:rsidRPr="00692273">
              <w:t>Försäkringskassan</w:t>
            </w:r>
          </w:p>
        </w:tc>
        <w:tc>
          <w:tcPr>
            <w:tcW w:w="1178" w:type="pct"/>
            <w:noWrap/>
            <w:hideMark/>
          </w:tcPr>
          <w:p w14:paraId="7624441B" w14:textId="77777777" w:rsidR="005B1647" w:rsidRPr="0069227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92273">
              <w:t>280</w:t>
            </w:r>
          </w:p>
        </w:tc>
        <w:tc>
          <w:tcPr>
            <w:tcW w:w="1434" w:type="pct"/>
            <w:noWrap/>
            <w:hideMark/>
          </w:tcPr>
          <w:p w14:paraId="6855B4B2" w14:textId="77777777" w:rsidR="005B1647" w:rsidRPr="0069227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92273">
              <w:t>153</w:t>
            </w:r>
          </w:p>
        </w:tc>
      </w:tr>
      <w:tr w:rsidR="00155607" w14:paraId="0CCEB92E"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2388" w:type="pct"/>
            <w:noWrap/>
            <w:hideMark/>
          </w:tcPr>
          <w:p w14:paraId="559F10BD" w14:textId="77777777" w:rsidR="005B1647" w:rsidRPr="00692273" w:rsidRDefault="005B1647" w:rsidP="005B1647">
            <w:pPr>
              <w:pStyle w:val="Tabell"/>
            </w:pPr>
            <w:r w:rsidRPr="00692273">
              <w:t>Stockholms universitet</w:t>
            </w:r>
          </w:p>
        </w:tc>
        <w:tc>
          <w:tcPr>
            <w:tcW w:w="1178" w:type="pct"/>
            <w:noWrap/>
            <w:hideMark/>
          </w:tcPr>
          <w:p w14:paraId="5252050A" w14:textId="77777777" w:rsidR="005B1647" w:rsidRPr="0069227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92273">
              <w:t>235</w:t>
            </w:r>
          </w:p>
        </w:tc>
        <w:tc>
          <w:tcPr>
            <w:tcW w:w="1434" w:type="pct"/>
            <w:noWrap/>
            <w:hideMark/>
          </w:tcPr>
          <w:p w14:paraId="2F983D6E" w14:textId="77777777" w:rsidR="005B1647" w:rsidRPr="0069227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92273">
              <w:t>226</w:t>
            </w:r>
          </w:p>
        </w:tc>
      </w:tr>
      <w:tr w:rsidR="00155607" w14:paraId="71A2DE7E"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2388" w:type="pct"/>
            <w:noWrap/>
            <w:hideMark/>
          </w:tcPr>
          <w:p w14:paraId="1486E138" w14:textId="77777777" w:rsidR="005B1647" w:rsidRPr="00692273" w:rsidRDefault="005B1647" w:rsidP="005B1647">
            <w:pPr>
              <w:pStyle w:val="Tabell"/>
            </w:pPr>
            <w:r w:rsidRPr="00692273">
              <w:t>Linköpings universitet</w:t>
            </w:r>
          </w:p>
        </w:tc>
        <w:tc>
          <w:tcPr>
            <w:tcW w:w="1178" w:type="pct"/>
            <w:noWrap/>
            <w:hideMark/>
          </w:tcPr>
          <w:p w14:paraId="157ADB6B" w14:textId="77777777" w:rsidR="005B1647" w:rsidRPr="0069227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92273">
              <w:t>177</w:t>
            </w:r>
          </w:p>
        </w:tc>
        <w:tc>
          <w:tcPr>
            <w:tcW w:w="1434" w:type="pct"/>
            <w:noWrap/>
            <w:hideMark/>
          </w:tcPr>
          <w:p w14:paraId="25404295" w14:textId="77777777" w:rsidR="005B1647" w:rsidRPr="0069227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92273">
              <w:t>169</w:t>
            </w:r>
          </w:p>
        </w:tc>
      </w:tr>
      <w:tr w:rsidR="00155607" w14:paraId="103E7E3D"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2388" w:type="pct"/>
            <w:noWrap/>
            <w:hideMark/>
          </w:tcPr>
          <w:p w14:paraId="5D13E1DD" w14:textId="77777777" w:rsidR="005B1647" w:rsidRPr="00692273" w:rsidRDefault="005B1647" w:rsidP="005B1647">
            <w:pPr>
              <w:pStyle w:val="Tabell"/>
            </w:pPr>
            <w:r w:rsidRPr="00692273">
              <w:t>Övriga myndigheter</w:t>
            </w:r>
          </w:p>
        </w:tc>
        <w:tc>
          <w:tcPr>
            <w:tcW w:w="1178" w:type="pct"/>
            <w:noWrap/>
            <w:hideMark/>
          </w:tcPr>
          <w:p w14:paraId="5ECCCAB4" w14:textId="77777777" w:rsidR="005B1647" w:rsidRPr="0069227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92273">
              <w:t>823</w:t>
            </w:r>
          </w:p>
        </w:tc>
        <w:tc>
          <w:tcPr>
            <w:tcW w:w="1434" w:type="pct"/>
            <w:noWrap/>
            <w:hideMark/>
          </w:tcPr>
          <w:p w14:paraId="7189390C" w14:textId="77777777" w:rsidR="005B1647" w:rsidRPr="0069227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92273">
              <w:t>709</w:t>
            </w:r>
          </w:p>
        </w:tc>
      </w:tr>
      <w:tr w:rsidR="00155607" w14:paraId="487DA461" w14:textId="77777777" w:rsidTr="00155607">
        <w:trPr>
          <w:cnfStyle w:val="010000000000" w:firstRow="0" w:lastRow="1" w:firstColumn="0" w:lastColumn="0" w:oddVBand="0" w:evenVBand="0" w:oddHBand="0" w:evenHBand="0" w:firstRowFirstColumn="0" w:firstRowLastColumn="0" w:lastRowFirstColumn="0" w:lastRowLastColumn="0"/>
          <w:trHeight w:val="255"/>
        </w:trPr>
        <w:tc>
          <w:tcPr>
            <w:cnfStyle w:val="001000000000" w:firstRow="0" w:lastRow="0" w:firstColumn="1" w:lastColumn="0" w:oddVBand="0" w:evenVBand="0" w:oddHBand="0" w:evenHBand="0" w:firstRowFirstColumn="0" w:firstRowLastColumn="0" w:lastRowFirstColumn="0" w:lastRowLastColumn="0"/>
            <w:tcW w:w="2388" w:type="pct"/>
            <w:noWrap/>
            <w:hideMark/>
          </w:tcPr>
          <w:p w14:paraId="1CE7FFB3" w14:textId="77777777" w:rsidR="005B1647" w:rsidRPr="00692273" w:rsidRDefault="005B1647" w:rsidP="005B1647">
            <w:pPr>
              <w:pStyle w:val="Tabell"/>
              <w:rPr>
                <w:bCs/>
              </w:rPr>
            </w:pPr>
            <w:r w:rsidRPr="00692273">
              <w:rPr>
                <w:bCs/>
              </w:rPr>
              <w:t>Summa</w:t>
            </w:r>
          </w:p>
        </w:tc>
        <w:tc>
          <w:tcPr>
            <w:tcW w:w="1178" w:type="pct"/>
            <w:noWrap/>
            <w:hideMark/>
          </w:tcPr>
          <w:p w14:paraId="0B4937F8" w14:textId="77777777" w:rsidR="005B1647" w:rsidRPr="00692273"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692273">
              <w:rPr>
                <w:bCs/>
              </w:rPr>
              <w:t>3 996</w:t>
            </w:r>
          </w:p>
        </w:tc>
        <w:tc>
          <w:tcPr>
            <w:tcW w:w="1434" w:type="pct"/>
            <w:noWrap/>
            <w:hideMark/>
          </w:tcPr>
          <w:p w14:paraId="12F4D294" w14:textId="77777777" w:rsidR="005B1647" w:rsidRPr="00692273"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692273">
              <w:rPr>
                <w:bCs/>
              </w:rPr>
              <w:t>3 745</w:t>
            </w:r>
          </w:p>
        </w:tc>
      </w:tr>
    </w:tbl>
    <w:p w14:paraId="5313FFAB" w14:textId="77777777" w:rsidR="005B1647" w:rsidRDefault="005B1647" w:rsidP="005B1647">
      <w:pPr>
        <w:pStyle w:val="Brdtext"/>
        <w:spacing w:before="160"/>
      </w:pPr>
      <w:r>
        <w:t>Upplupna bidragsintäkter är överenskommen ersättning för genomförd verksamhet som ännu inte betalats till myndigheten.</w:t>
      </w:r>
    </w:p>
    <w:p w14:paraId="4144340A" w14:textId="77777777" w:rsidR="005B1647" w:rsidRDefault="005B1647" w:rsidP="005B1647">
      <w:pPr>
        <w:pStyle w:val="Brdtext"/>
      </w:pPr>
      <w:r>
        <w:t>Upplupna bidragsintäkter vid universitet och andra lärosäten gäller främst pågående forskningsprojekt.</w:t>
      </w:r>
    </w:p>
    <w:p w14:paraId="708D3334" w14:textId="77777777" w:rsidR="005B1647" w:rsidRDefault="005B1647" w:rsidP="005B1647">
      <w:pPr>
        <w:pStyle w:val="Brdtext"/>
      </w:pPr>
      <w:r>
        <w:t>Trafikverkets upplupna bidragsintäkter är främst bidrag för investeringar som till största delen medfinansieras av kommuner.</w:t>
      </w:r>
    </w:p>
    <w:p w14:paraId="2DA0B09F" w14:textId="73F24E58" w:rsidR="005B1647" w:rsidRDefault="005B1647" w:rsidP="005B1647">
      <w:pPr>
        <w:pStyle w:val="Rubrik4utannumrering"/>
      </w:pPr>
      <w:r>
        <w:lastRenderedPageBreak/>
        <w:t>Not 38 Övriga upplupna intäkter</w:t>
      </w:r>
    </w:p>
    <w:p w14:paraId="714B5659" w14:textId="48C95C99" w:rsidR="005B1647" w:rsidRDefault="005B1647" w:rsidP="005B1647">
      <w:pPr>
        <w:pStyle w:val="TabellUnderrubrik"/>
      </w:pPr>
      <w:r w:rsidRPr="00692273">
        <w:t>Miljoner kronor</w:t>
      </w:r>
    </w:p>
    <w:tbl>
      <w:tblPr>
        <w:tblStyle w:val="RKBPTabell"/>
        <w:tblW w:w="5000" w:type="pct"/>
        <w:tblLook w:val="04E0" w:firstRow="1" w:lastRow="1" w:firstColumn="1" w:lastColumn="0" w:noHBand="0" w:noVBand="1"/>
      </w:tblPr>
      <w:tblGrid>
        <w:gridCol w:w="4334"/>
        <w:gridCol w:w="1335"/>
        <w:gridCol w:w="1701"/>
      </w:tblGrid>
      <w:tr w:rsidR="00155607" w14:paraId="1717FC40" w14:textId="77777777" w:rsidTr="00155607">
        <w:trPr>
          <w:cnfStyle w:val="100000000000" w:firstRow="1" w:lastRow="0" w:firstColumn="0" w:lastColumn="0" w:oddVBand="0" w:evenVBand="0" w:oddHBand="0" w:evenHBand="0" w:firstRowFirstColumn="0" w:firstRowLastColumn="0" w:lastRowFirstColumn="0" w:lastRowLastColumn="0"/>
          <w:trHeight w:val="270"/>
          <w:tblHeader w:val="0"/>
        </w:trPr>
        <w:tc>
          <w:tcPr>
            <w:cnfStyle w:val="001000000000" w:firstRow="0" w:lastRow="0" w:firstColumn="1" w:lastColumn="0" w:oddVBand="0" w:evenVBand="0" w:oddHBand="0" w:evenHBand="0" w:firstRowFirstColumn="0" w:firstRowLastColumn="0" w:lastRowFirstColumn="0" w:lastRowLastColumn="0"/>
            <w:tcW w:w="2940"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36556364" w14:textId="7B6D563B" w:rsidR="005B1647" w:rsidRPr="00692273" w:rsidRDefault="005B1647" w:rsidP="005B1647">
            <w:pPr>
              <w:pStyle w:val="TabellHuvud"/>
            </w:pPr>
          </w:p>
        </w:tc>
        <w:tc>
          <w:tcPr>
            <w:tcW w:w="906"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04D2CF58" w14:textId="77777777" w:rsidR="005B1647" w:rsidRPr="00692273"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692273">
              <w:t>2019</w:t>
            </w:r>
          </w:p>
        </w:tc>
        <w:tc>
          <w:tcPr>
            <w:tcW w:w="1154"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2669188B" w14:textId="77777777" w:rsidR="005B1647" w:rsidRPr="00692273"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692273">
              <w:t>2018</w:t>
            </w:r>
          </w:p>
        </w:tc>
      </w:tr>
      <w:tr w:rsidR="00155607" w14:paraId="0E34E304"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2940" w:type="pct"/>
            <w:tcBorders>
              <w:top w:val="single" w:sz="12" w:space="0" w:color="auto"/>
            </w:tcBorders>
            <w:noWrap/>
            <w:hideMark/>
          </w:tcPr>
          <w:p w14:paraId="1CAAEB53" w14:textId="77777777" w:rsidR="005B1647" w:rsidRPr="00692273" w:rsidRDefault="005B1647" w:rsidP="005B1647">
            <w:pPr>
              <w:pStyle w:val="Tabell"/>
            </w:pPr>
            <w:r w:rsidRPr="00692273">
              <w:t>Upplupna skatteintäkter</w:t>
            </w:r>
          </w:p>
        </w:tc>
        <w:tc>
          <w:tcPr>
            <w:tcW w:w="906" w:type="pct"/>
            <w:tcBorders>
              <w:top w:val="single" w:sz="12" w:space="0" w:color="auto"/>
            </w:tcBorders>
            <w:noWrap/>
            <w:hideMark/>
          </w:tcPr>
          <w:p w14:paraId="64128181" w14:textId="15B7A5A3" w:rsidR="005B1647" w:rsidRPr="0069227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92273">
              <w:t>25</w:t>
            </w:r>
            <w:r>
              <w:t>2</w:t>
            </w:r>
            <w:r w:rsidRPr="00692273">
              <w:t xml:space="preserve"> </w:t>
            </w:r>
            <w:r>
              <w:t>879</w:t>
            </w:r>
          </w:p>
        </w:tc>
        <w:tc>
          <w:tcPr>
            <w:tcW w:w="1154" w:type="pct"/>
            <w:tcBorders>
              <w:top w:val="single" w:sz="12" w:space="0" w:color="auto"/>
            </w:tcBorders>
            <w:noWrap/>
            <w:hideMark/>
          </w:tcPr>
          <w:p w14:paraId="34FF0E1A" w14:textId="77777777" w:rsidR="005B1647" w:rsidRPr="0069227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92273">
              <w:t>261 107</w:t>
            </w:r>
          </w:p>
        </w:tc>
      </w:tr>
      <w:tr w:rsidR="00155607" w14:paraId="1DF5DA09"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2940" w:type="pct"/>
            <w:noWrap/>
            <w:hideMark/>
          </w:tcPr>
          <w:p w14:paraId="795971C3" w14:textId="097B441C" w:rsidR="005B1647" w:rsidRPr="00692273" w:rsidRDefault="005B1647" w:rsidP="005B1647">
            <w:pPr>
              <w:pStyle w:val="Tabell"/>
            </w:pPr>
            <w:r w:rsidRPr="00692273">
              <w:t>Upplupna intäkter</w:t>
            </w:r>
            <w:r>
              <w:t>,</w:t>
            </w:r>
            <w:r w:rsidRPr="00692273">
              <w:t xml:space="preserve"> regl</w:t>
            </w:r>
            <w:r>
              <w:t>eringar</w:t>
            </w:r>
            <w:r w:rsidRPr="00692273">
              <w:t xml:space="preserve"> kommuner o trossamfund</w:t>
            </w:r>
          </w:p>
        </w:tc>
        <w:tc>
          <w:tcPr>
            <w:tcW w:w="906" w:type="pct"/>
            <w:noWrap/>
            <w:hideMark/>
          </w:tcPr>
          <w:p w14:paraId="776E4CC8" w14:textId="0023D7A6" w:rsidR="005B1647" w:rsidRPr="00692273" w:rsidRDefault="005B1647" w:rsidP="005B1647">
            <w:pPr>
              <w:pStyle w:val="Tabell"/>
              <w:cnfStyle w:val="000000000000" w:firstRow="0" w:lastRow="0" w:firstColumn="0" w:lastColumn="0" w:oddVBand="0" w:evenVBand="0" w:oddHBand="0" w:evenHBand="0" w:firstRowFirstColumn="0" w:firstRowLastColumn="0" w:lastRowFirstColumn="0" w:lastRowLastColumn="0"/>
            </w:pPr>
            <w:r>
              <w:t>14 772</w:t>
            </w:r>
          </w:p>
        </w:tc>
        <w:tc>
          <w:tcPr>
            <w:tcW w:w="1154" w:type="pct"/>
            <w:noWrap/>
            <w:hideMark/>
          </w:tcPr>
          <w:p w14:paraId="5D849A1A" w14:textId="77777777" w:rsidR="005B1647" w:rsidRPr="0069227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92273">
              <w:t>-</w:t>
            </w:r>
          </w:p>
        </w:tc>
      </w:tr>
      <w:tr w:rsidR="00155607" w14:paraId="7BBA4CFA"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2940" w:type="pct"/>
            <w:noWrap/>
            <w:hideMark/>
          </w:tcPr>
          <w:p w14:paraId="1D171F73" w14:textId="77777777" w:rsidR="005B1647" w:rsidRPr="00692273" w:rsidRDefault="005B1647" w:rsidP="005B1647">
            <w:pPr>
              <w:pStyle w:val="Tabell"/>
              <w:rPr>
                <w:i/>
                <w:iCs/>
              </w:rPr>
            </w:pPr>
            <w:r w:rsidRPr="00692273">
              <w:rPr>
                <w:i/>
                <w:iCs/>
              </w:rPr>
              <w:t>Riksgäldskontoret</w:t>
            </w:r>
          </w:p>
        </w:tc>
        <w:tc>
          <w:tcPr>
            <w:tcW w:w="906" w:type="pct"/>
            <w:noWrap/>
            <w:hideMark/>
          </w:tcPr>
          <w:p w14:paraId="1B1E503A" w14:textId="77777777" w:rsidR="005B1647" w:rsidRPr="00692273"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p>
        </w:tc>
        <w:tc>
          <w:tcPr>
            <w:tcW w:w="1154" w:type="pct"/>
            <w:noWrap/>
            <w:hideMark/>
          </w:tcPr>
          <w:p w14:paraId="74F8858D" w14:textId="77777777" w:rsidR="005B1647" w:rsidRPr="00692273"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p>
        </w:tc>
      </w:tr>
      <w:tr w:rsidR="00155607" w14:paraId="35281E7D"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2940" w:type="pct"/>
            <w:noWrap/>
            <w:hideMark/>
          </w:tcPr>
          <w:p w14:paraId="13D7500E" w14:textId="77777777" w:rsidR="005B1647" w:rsidRPr="00692273" w:rsidRDefault="005B1647" w:rsidP="005B1647">
            <w:pPr>
              <w:pStyle w:val="Tabell"/>
            </w:pPr>
            <w:r w:rsidRPr="00692273">
              <w:t>Upplupna ränteintäkter, svenska kronor</w:t>
            </w:r>
          </w:p>
        </w:tc>
        <w:tc>
          <w:tcPr>
            <w:tcW w:w="906" w:type="pct"/>
            <w:noWrap/>
            <w:hideMark/>
          </w:tcPr>
          <w:p w14:paraId="4626E04F" w14:textId="77777777" w:rsidR="005B1647" w:rsidRPr="0069227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92273">
              <w:t>1 666</w:t>
            </w:r>
          </w:p>
        </w:tc>
        <w:tc>
          <w:tcPr>
            <w:tcW w:w="1154" w:type="pct"/>
            <w:noWrap/>
            <w:hideMark/>
          </w:tcPr>
          <w:p w14:paraId="5C780B84" w14:textId="77777777" w:rsidR="005B1647" w:rsidRPr="0069227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92273">
              <w:t>2 329</w:t>
            </w:r>
          </w:p>
        </w:tc>
      </w:tr>
      <w:tr w:rsidR="00155607" w14:paraId="5F266B10"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2940" w:type="pct"/>
            <w:noWrap/>
            <w:hideMark/>
          </w:tcPr>
          <w:p w14:paraId="40D7B48D" w14:textId="77777777" w:rsidR="005B1647" w:rsidRPr="00692273" w:rsidRDefault="005B1647" w:rsidP="005B1647">
            <w:pPr>
              <w:pStyle w:val="Tabell"/>
            </w:pPr>
            <w:r w:rsidRPr="00692273">
              <w:t>Upplupna ränteintäkter, utländsk valuta</w:t>
            </w:r>
          </w:p>
        </w:tc>
        <w:tc>
          <w:tcPr>
            <w:tcW w:w="906" w:type="pct"/>
            <w:noWrap/>
            <w:hideMark/>
          </w:tcPr>
          <w:p w14:paraId="2E3660B6" w14:textId="77777777" w:rsidR="005B1647" w:rsidRPr="0069227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92273">
              <w:t>124</w:t>
            </w:r>
          </w:p>
        </w:tc>
        <w:tc>
          <w:tcPr>
            <w:tcW w:w="1154" w:type="pct"/>
            <w:noWrap/>
            <w:hideMark/>
          </w:tcPr>
          <w:p w14:paraId="7728F7A3" w14:textId="77777777" w:rsidR="005B1647" w:rsidRPr="0069227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92273">
              <w:t>261</w:t>
            </w:r>
          </w:p>
        </w:tc>
      </w:tr>
      <w:tr w:rsidR="00155607" w14:paraId="5FE633DB"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2940" w:type="pct"/>
            <w:noWrap/>
            <w:hideMark/>
          </w:tcPr>
          <w:p w14:paraId="1A407B73" w14:textId="77777777" w:rsidR="005B1647" w:rsidRPr="00692273" w:rsidRDefault="005B1647" w:rsidP="005B1647">
            <w:pPr>
              <w:pStyle w:val="Tabell"/>
            </w:pPr>
            <w:r w:rsidRPr="00692273">
              <w:t>Övriga upplupna intäkter</w:t>
            </w:r>
          </w:p>
        </w:tc>
        <w:tc>
          <w:tcPr>
            <w:tcW w:w="906" w:type="pct"/>
            <w:noWrap/>
            <w:hideMark/>
          </w:tcPr>
          <w:p w14:paraId="36CCBCD3" w14:textId="77777777" w:rsidR="005B1647" w:rsidRPr="0069227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92273">
              <w:t>1 354</w:t>
            </w:r>
          </w:p>
        </w:tc>
        <w:tc>
          <w:tcPr>
            <w:tcW w:w="1154" w:type="pct"/>
            <w:noWrap/>
            <w:hideMark/>
          </w:tcPr>
          <w:p w14:paraId="6774C085" w14:textId="77777777" w:rsidR="005B1647" w:rsidRPr="0069227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92273">
              <w:t>1 414</w:t>
            </w:r>
          </w:p>
        </w:tc>
      </w:tr>
      <w:tr w:rsidR="00155607" w14:paraId="1D6039BE"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2940" w:type="pct"/>
            <w:noWrap/>
            <w:hideMark/>
          </w:tcPr>
          <w:p w14:paraId="0101ED9A" w14:textId="77777777" w:rsidR="005B1647" w:rsidRPr="00692273" w:rsidRDefault="005B1647" w:rsidP="005B1647">
            <w:pPr>
              <w:pStyle w:val="Tabell"/>
              <w:rPr>
                <w:b/>
                <w:bCs/>
              </w:rPr>
            </w:pPr>
            <w:r w:rsidRPr="00692273">
              <w:rPr>
                <w:b/>
                <w:bCs/>
              </w:rPr>
              <w:t>Summa Riksgäldskontoret</w:t>
            </w:r>
          </w:p>
        </w:tc>
        <w:tc>
          <w:tcPr>
            <w:tcW w:w="906" w:type="pct"/>
            <w:noWrap/>
            <w:hideMark/>
          </w:tcPr>
          <w:p w14:paraId="4204E751" w14:textId="77777777" w:rsidR="005B1647" w:rsidRPr="00692273"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692273">
              <w:rPr>
                <w:b/>
                <w:bCs/>
              </w:rPr>
              <w:t>3 144</w:t>
            </w:r>
          </w:p>
        </w:tc>
        <w:tc>
          <w:tcPr>
            <w:tcW w:w="1154" w:type="pct"/>
            <w:noWrap/>
            <w:hideMark/>
          </w:tcPr>
          <w:p w14:paraId="512AD502" w14:textId="77777777" w:rsidR="005B1647" w:rsidRPr="00692273"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692273">
              <w:rPr>
                <w:b/>
                <w:bCs/>
              </w:rPr>
              <w:t>4 004</w:t>
            </w:r>
          </w:p>
        </w:tc>
      </w:tr>
      <w:tr w:rsidR="00155607" w14:paraId="0F93F80E"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2940" w:type="pct"/>
            <w:noWrap/>
            <w:hideMark/>
          </w:tcPr>
          <w:p w14:paraId="09A45C15" w14:textId="77777777" w:rsidR="005B1647" w:rsidRPr="00692273" w:rsidRDefault="005B1647" w:rsidP="005B1647">
            <w:pPr>
              <w:pStyle w:val="Tabell"/>
            </w:pPr>
            <w:r w:rsidRPr="00692273">
              <w:t>Kärnavfallsfonden</w:t>
            </w:r>
          </w:p>
        </w:tc>
        <w:tc>
          <w:tcPr>
            <w:tcW w:w="906" w:type="pct"/>
            <w:noWrap/>
            <w:hideMark/>
          </w:tcPr>
          <w:p w14:paraId="016D4CC0" w14:textId="77777777" w:rsidR="005B1647" w:rsidRPr="0069227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92273">
              <w:t>1 015</w:t>
            </w:r>
          </w:p>
        </w:tc>
        <w:tc>
          <w:tcPr>
            <w:tcW w:w="1154" w:type="pct"/>
            <w:noWrap/>
            <w:hideMark/>
          </w:tcPr>
          <w:p w14:paraId="5926214A" w14:textId="77777777" w:rsidR="005B1647" w:rsidRPr="0069227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92273">
              <w:t>1 164</w:t>
            </w:r>
          </w:p>
        </w:tc>
      </w:tr>
      <w:tr w:rsidR="00155607" w14:paraId="3A9FF63F"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2940" w:type="pct"/>
            <w:noWrap/>
            <w:hideMark/>
          </w:tcPr>
          <w:p w14:paraId="44F5AD46" w14:textId="77777777" w:rsidR="005B1647" w:rsidRPr="00692273" w:rsidRDefault="005B1647" w:rsidP="005B1647">
            <w:pPr>
              <w:pStyle w:val="Tabell"/>
            </w:pPr>
            <w:r w:rsidRPr="00692273">
              <w:t>Försäkringskassan</w:t>
            </w:r>
          </w:p>
        </w:tc>
        <w:tc>
          <w:tcPr>
            <w:tcW w:w="906" w:type="pct"/>
            <w:noWrap/>
            <w:hideMark/>
          </w:tcPr>
          <w:p w14:paraId="20053298" w14:textId="77777777" w:rsidR="005B1647" w:rsidRPr="0069227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92273">
              <w:t>510</w:t>
            </w:r>
          </w:p>
        </w:tc>
        <w:tc>
          <w:tcPr>
            <w:tcW w:w="1154" w:type="pct"/>
            <w:noWrap/>
            <w:hideMark/>
          </w:tcPr>
          <w:p w14:paraId="0272B4BC" w14:textId="77777777" w:rsidR="005B1647" w:rsidRPr="0069227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92273">
              <w:t>381</w:t>
            </w:r>
          </w:p>
        </w:tc>
      </w:tr>
      <w:tr w:rsidR="00155607" w14:paraId="25B69B77"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2940" w:type="pct"/>
            <w:noWrap/>
            <w:hideMark/>
          </w:tcPr>
          <w:p w14:paraId="6F19CB3C" w14:textId="77777777" w:rsidR="005B1647" w:rsidRPr="00692273" w:rsidRDefault="005B1647" w:rsidP="005B1647">
            <w:pPr>
              <w:pStyle w:val="Tabell"/>
            </w:pPr>
            <w:r w:rsidRPr="00692273">
              <w:t>Rådet för europeiska socialfonden i Sverige</w:t>
            </w:r>
          </w:p>
        </w:tc>
        <w:tc>
          <w:tcPr>
            <w:tcW w:w="906" w:type="pct"/>
            <w:noWrap/>
            <w:hideMark/>
          </w:tcPr>
          <w:p w14:paraId="4B96A576" w14:textId="77777777" w:rsidR="005B1647" w:rsidRPr="0069227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92273">
              <w:t>493</w:t>
            </w:r>
          </w:p>
        </w:tc>
        <w:tc>
          <w:tcPr>
            <w:tcW w:w="1154" w:type="pct"/>
            <w:noWrap/>
            <w:hideMark/>
          </w:tcPr>
          <w:p w14:paraId="6D568757" w14:textId="77777777" w:rsidR="005B1647" w:rsidRPr="0069227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92273">
              <w:t>9</w:t>
            </w:r>
          </w:p>
        </w:tc>
      </w:tr>
      <w:tr w:rsidR="00155607" w14:paraId="6976F021"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2940" w:type="pct"/>
            <w:noWrap/>
            <w:hideMark/>
          </w:tcPr>
          <w:p w14:paraId="43AF0517" w14:textId="77777777" w:rsidR="005B1647" w:rsidRPr="00692273" w:rsidRDefault="005B1647" w:rsidP="005B1647">
            <w:pPr>
              <w:pStyle w:val="Tabell"/>
            </w:pPr>
            <w:r w:rsidRPr="00692273">
              <w:t>Migrationsverket</w:t>
            </w:r>
          </w:p>
        </w:tc>
        <w:tc>
          <w:tcPr>
            <w:tcW w:w="906" w:type="pct"/>
            <w:noWrap/>
            <w:hideMark/>
          </w:tcPr>
          <w:p w14:paraId="2C63090A" w14:textId="77777777" w:rsidR="005B1647" w:rsidRPr="0069227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92273">
              <w:t>465</w:t>
            </w:r>
          </w:p>
        </w:tc>
        <w:tc>
          <w:tcPr>
            <w:tcW w:w="1154" w:type="pct"/>
            <w:noWrap/>
            <w:hideMark/>
          </w:tcPr>
          <w:p w14:paraId="6E5E9B9F" w14:textId="77777777" w:rsidR="005B1647" w:rsidRPr="0069227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92273">
              <w:t>410</w:t>
            </w:r>
          </w:p>
        </w:tc>
      </w:tr>
      <w:tr w:rsidR="00155607" w14:paraId="12E72245"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2940" w:type="pct"/>
            <w:noWrap/>
            <w:hideMark/>
          </w:tcPr>
          <w:p w14:paraId="13F19709" w14:textId="77777777" w:rsidR="005B1647" w:rsidRPr="00692273" w:rsidRDefault="005B1647" w:rsidP="005B1647">
            <w:pPr>
              <w:pStyle w:val="Tabell"/>
            </w:pPr>
            <w:r w:rsidRPr="00692273">
              <w:t>Inspektionen för arbetslöshetsförsäkringen</w:t>
            </w:r>
          </w:p>
        </w:tc>
        <w:tc>
          <w:tcPr>
            <w:tcW w:w="906" w:type="pct"/>
            <w:noWrap/>
            <w:hideMark/>
          </w:tcPr>
          <w:p w14:paraId="363BF442" w14:textId="77777777" w:rsidR="005B1647" w:rsidRPr="0069227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92273">
              <w:t>299</w:t>
            </w:r>
          </w:p>
        </w:tc>
        <w:tc>
          <w:tcPr>
            <w:tcW w:w="1154" w:type="pct"/>
            <w:noWrap/>
            <w:hideMark/>
          </w:tcPr>
          <w:p w14:paraId="35166676" w14:textId="77777777" w:rsidR="005B1647" w:rsidRPr="0069227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92273">
              <w:t>293</w:t>
            </w:r>
          </w:p>
        </w:tc>
      </w:tr>
      <w:tr w:rsidR="00155607" w14:paraId="481A6358"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2940" w:type="pct"/>
            <w:noWrap/>
            <w:hideMark/>
          </w:tcPr>
          <w:p w14:paraId="4F9B4C31" w14:textId="77777777" w:rsidR="005B1647" w:rsidRPr="00692273" w:rsidRDefault="005B1647" w:rsidP="005B1647">
            <w:pPr>
              <w:pStyle w:val="Tabell"/>
            </w:pPr>
            <w:r w:rsidRPr="00692273">
              <w:t>Tillväxtverket</w:t>
            </w:r>
          </w:p>
        </w:tc>
        <w:tc>
          <w:tcPr>
            <w:tcW w:w="906" w:type="pct"/>
            <w:noWrap/>
            <w:hideMark/>
          </w:tcPr>
          <w:p w14:paraId="13C6D942" w14:textId="77777777" w:rsidR="005B1647" w:rsidRPr="0069227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92273">
              <w:t>292</w:t>
            </w:r>
          </w:p>
        </w:tc>
        <w:tc>
          <w:tcPr>
            <w:tcW w:w="1154" w:type="pct"/>
            <w:noWrap/>
            <w:hideMark/>
          </w:tcPr>
          <w:p w14:paraId="4E896A34" w14:textId="77777777" w:rsidR="005B1647" w:rsidRPr="0069227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92273">
              <w:t>1</w:t>
            </w:r>
          </w:p>
        </w:tc>
      </w:tr>
      <w:tr w:rsidR="00155607" w14:paraId="3761FC3D"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2940" w:type="pct"/>
            <w:noWrap/>
            <w:hideMark/>
          </w:tcPr>
          <w:p w14:paraId="3717EF3C" w14:textId="77777777" w:rsidR="005B1647" w:rsidRPr="00692273" w:rsidRDefault="005B1647" w:rsidP="005B1647">
            <w:pPr>
              <w:pStyle w:val="Tabell"/>
            </w:pPr>
            <w:r w:rsidRPr="00692273">
              <w:t>Trafikverket</w:t>
            </w:r>
          </w:p>
        </w:tc>
        <w:tc>
          <w:tcPr>
            <w:tcW w:w="906" w:type="pct"/>
            <w:noWrap/>
            <w:hideMark/>
          </w:tcPr>
          <w:p w14:paraId="2C4193C9" w14:textId="77777777" w:rsidR="005B1647" w:rsidRPr="0069227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92273">
              <w:t>237</w:t>
            </w:r>
          </w:p>
        </w:tc>
        <w:tc>
          <w:tcPr>
            <w:tcW w:w="1154" w:type="pct"/>
            <w:noWrap/>
            <w:hideMark/>
          </w:tcPr>
          <w:p w14:paraId="6ACF4854" w14:textId="77777777" w:rsidR="005B1647" w:rsidRPr="0069227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92273">
              <w:t>241</w:t>
            </w:r>
          </w:p>
        </w:tc>
      </w:tr>
      <w:tr w:rsidR="00155607" w14:paraId="45167EC3"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2940" w:type="pct"/>
            <w:noWrap/>
            <w:hideMark/>
          </w:tcPr>
          <w:p w14:paraId="5B325AF0" w14:textId="77777777" w:rsidR="005B1647" w:rsidRPr="00692273" w:rsidRDefault="005B1647" w:rsidP="005B1647">
            <w:pPr>
              <w:pStyle w:val="Tabell"/>
            </w:pPr>
            <w:r w:rsidRPr="00692273">
              <w:t>Transportstyrelsen</w:t>
            </w:r>
          </w:p>
        </w:tc>
        <w:tc>
          <w:tcPr>
            <w:tcW w:w="906" w:type="pct"/>
            <w:noWrap/>
            <w:hideMark/>
          </w:tcPr>
          <w:p w14:paraId="35D79B3B" w14:textId="77777777" w:rsidR="005B1647" w:rsidRPr="0069227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92273">
              <w:t>243</w:t>
            </w:r>
          </w:p>
        </w:tc>
        <w:tc>
          <w:tcPr>
            <w:tcW w:w="1154" w:type="pct"/>
            <w:noWrap/>
            <w:hideMark/>
          </w:tcPr>
          <w:p w14:paraId="2B6AEB72" w14:textId="77777777" w:rsidR="005B1647" w:rsidRPr="0069227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92273">
              <w:t>240</w:t>
            </w:r>
          </w:p>
        </w:tc>
      </w:tr>
      <w:tr w:rsidR="00155607" w14:paraId="0B09C713"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2940" w:type="pct"/>
            <w:noWrap/>
            <w:hideMark/>
          </w:tcPr>
          <w:p w14:paraId="1D544425" w14:textId="77777777" w:rsidR="005B1647" w:rsidRPr="00692273" w:rsidRDefault="005B1647" w:rsidP="005B1647">
            <w:pPr>
              <w:pStyle w:val="Tabell"/>
              <w:rPr>
                <w:i/>
                <w:iCs/>
              </w:rPr>
            </w:pPr>
            <w:r w:rsidRPr="00692273">
              <w:rPr>
                <w:i/>
                <w:iCs/>
              </w:rPr>
              <w:t>Affärsverk</w:t>
            </w:r>
          </w:p>
        </w:tc>
        <w:tc>
          <w:tcPr>
            <w:tcW w:w="906" w:type="pct"/>
            <w:noWrap/>
            <w:hideMark/>
          </w:tcPr>
          <w:p w14:paraId="44C7049A" w14:textId="77777777" w:rsidR="005B1647" w:rsidRPr="00692273"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p>
        </w:tc>
        <w:tc>
          <w:tcPr>
            <w:tcW w:w="1154" w:type="pct"/>
            <w:noWrap/>
            <w:hideMark/>
          </w:tcPr>
          <w:p w14:paraId="22085486" w14:textId="77777777" w:rsidR="005B1647" w:rsidRPr="00692273"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p>
        </w:tc>
      </w:tr>
      <w:tr w:rsidR="00155607" w14:paraId="1126DB47"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2940" w:type="pct"/>
            <w:noWrap/>
            <w:hideMark/>
          </w:tcPr>
          <w:p w14:paraId="61E2820B" w14:textId="77777777" w:rsidR="005B1647" w:rsidRPr="00692273" w:rsidRDefault="005B1647" w:rsidP="005B1647">
            <w:pPr>
              <w:pStyle w:val="Tabell"/>
            </w:pPr>
            <w:r w:rsidRPr="00692273">
              <w:t>Svenska kraftnät</w:t>
            </w:r>
          </w:p>
        </w:tc>
        <w:tc>
          <w:tcPr>
            <w:tcW w:w="906" w:type="pct"/>
            <w:noWrap/>
            <w:hideMark/>
          </w:tcPr>
          <w:p w14:paraId="49A3B8A3" w14:textId="77777777" w:rsidR="005B1647" w:rsidRPr="0069227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92273">
              <w:t>513</w:t>
            </w:r>
          </w:p>
        </w:tc>
        <w:tc>
          <w:tcPr>
            <w:tcW w:w="1154" w:type="pct"/>
            <w:noWrap/>
            <w:hideMark/>
          </w:tcPr>
          <w:p w14:paraId="28EF1A7C" w14:textId="77777777" w:rsidR="005B1647" w:rsidRPr="0069227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92273">
              <w:t>803</w:t>
            </w:r>
          </w:p>
        </w:tc>
      </w:tr>
      <w:tr w:rsidR="00155607" w14:paraId="1AB6EF30"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2940" w:type="pct"/>
            <w:noWrap/>
            <w:hideMark/>
          </w:tcPr>
          <w:p w14:paraId="2E2C0989" w14:textId="77777777" w:rsidR="005B1647" w:rsidRPr="00692273" w:rsidRDefault="005B1647" w:rsidP="005B1647">
            <w:pPr>
              <w:pStyle w:val="Tabell"/>
            </w:pPr>
            <w:r w:rsidRPr="00692273">
              <w:t>Luftfartsverket</w:t>
            </w:r>
          </w:p>
        </w:tc>
        <w:tc>
          <w:tcPr>
            <w:tcW w:w="906" w:type="pct"/>
            <w:noWrap/>
            <w:hideMark/>
          </w:tcPr>
          <w:p w14:paraId="6A76AA81" w14:textId="77777777" w:rsidR="005B1647" w:rsidRPr="0069227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92273">
              <w:t>224</w:t>
            </w:r>
          </w:p>
        </w:tc>
        <w:tc>
          <w:tcPr>
            <w:tcW w:w="1154" w:type="pct"/>
            <w:noWrap/>
            <w:hideMark/>
          </w:tcPr>
          <w:p w14:paraId="6577F99E" w14:textId="77777777" w:rsidR="005B1647" w:rsidRPr="0069227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92273">
              <w:t>209</w:t>
            </w:r>
          </w:p>
        </w:tc>
      </w:tr>
      <w:tr w:rsidR="00155607" w14:paraId="7702C758"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2940" w:type="pct"/>
            <w:noWrap/>
            <w:hideMark/>
          </w:tcPr>
          <w:p w14:paraId="6ABCA730" w14:textId="77777777" w:rsidR="005B1647" w:rsidRPr="00692273" w:rsidRDefault="005B1647" w:rsidP="005B1647">
            <w:pPr>
              <w:pStyle w:val="Tabell"/>
            </w:pPr>
            <w:r w:rsidRPr="00692273">
              <w:t>Sjöfartsverket</w:t>
            </w:r>
          </w:p>
        </w:tc>
        <w:tc>
          <w:tcPr>
            <w:tcW w:w="906" w:type="pct"/>
            <w:noWrap/>
            <w:hideMark/>
          </w:tcPr>
          <w:p w14:paraId="6266D73E" w14:textId="77777777" w:rsidR="005B1647" w:rsidRPr="0069227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92273">
              <w:t>53</w:t>
            </w:r>
          </w:p>
        </w:tc>
        <w:tc>
          <w:tcPr>
            <w:tcW w:w="1154" w:type="pct"/>
            <w:noWrap/>
            <w:hideMark/>
          </w:tcPr>
          <w:p w14:paraId="1E5C5A90" w14:textId="77777777" w:rsidR="005B1647" w:rsidRPr="0069227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92273">
              <w:t>92</w:t>
            </w:r>
          </w:p>
        </w:tc>
      </w:tr>
      <w:tr w:rsidR="00155607" w14:paraId="40A6830A"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2940" w:type="pct"/>
            <w:noWrap/>
            <w:hideMark/>
          </w:tcPr>
          <w:p w14:paraId="240E4066" w14:textId="77777777" w:rsidR="005B1647" w:rsidRPr="00692273" w:rsidRDefault="005B1647" w:rsidP="005B1647">
            <w:pPr>
              <w:pStyle w:val="Tabell"/>
            </w:pPr>
            <w:r w:rsidRPr="00692273">
              <w:t>Övriga myndigheter</w:t>
            </w:r>
          </w:p>
        </w:tc>
        <w:tc>
          <w:tcPr>
            <w:tcW w:w="906" w:type="pct"/>
            <w:noWrap/>
            <w:hideMark/>
          </w:tcPr>
          <w:p w14:paraId="51C9461F" w14:textId="77777777" w:rsidR="005B1647" w:rsidRPr="0069227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92273">
              <w:t>816</w:t>
            </w:r>
          </w:p>
        </w:tc>
        <w:tc>
          <w:tcPr>
            <w:tcW w:w="1154" w:type="pct"/>
            <w:noWrap/>
            <w:hideMark/>
          </w:tcPr>
          <w:p w14:paraId="3193EE87" w14:textId="77777777" w:rsidR="005B1647" w:rsidRPr="0069227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92273">
              <w:t>649</w:t>
            </w:r>
          </w:p>
        </w:tc>
      </w:tr>
      <w:tr w:rsidR="00155607" w14:paraId="4EFDEB14" w14:textId="77777777" w:rsidTr="00155607">
        <w:trPr>
          <w:cnfStyle w:val="010000000000" w:firstRow="0" w:lastRow="1" w:firstColumn="0" w:lastColumn="0" w:oddVBand="0" w:evenVBand="0" w:oddHBand="0" w:evenHBand="0" w:firstRowFirstColumn="0" w:firstRowLastColumn="0" w:lastRowFirstColumn="0" w:lastRowLastColumn="0"/>
          <w:trHeight w:val="270"/>
        </w:trPr>
        <w:tc>
          <w:tcPr>
            <w:cnfStyle w:val="001000000000" w:firstRow="0" w:lastRow="0" w:firstColumn="1" w:lastColumn="0" w:oddVBand="0" w:evenVBand="0" w:oddHBand="0" w:evenHBand="0" w:firstRowFirstColumn="0" w:firstRowLastColumn="0" w:lastRowFirstColumn="0" w:lastRowLastColumn="0"/>
            <w:tcW w:w="2940" w:type="pct"/>
            <w:noWrap/>
            <w:hideMark/>
          </w:tcPr>
          <w:p w14:paraId="10A5C437" w14:textId="77777777" w:rsidR="005B1647" w:rsidRPr="00692273" w:rsidRDefault="005B1647" w:rsidP="005B1647">
            <w:pPr>
              <w:pStyle w:val="Tabell"/>
              <w:rPr>
                <w:bCs/>
              </w:rPr>
            </w:pPr>
            <w:r w:rsidRPr="00692273">
              <w:rPr>
                <w:bCs/>
              </w:rPr>
              <w:t xml:space="preserve">Summa </w:t>
            </w:r>
          </w:p>
        </w:tc>
        <w:tc>
          <w:tcPr>
            <w:tcW w:w="906" w:type="pct"/>
            <w:noWrap/>
            <w:hideMark/>
          </w:tcPr>
          <w:p w14:paraId="426520F6" w14:textId="0D25EE06" w:rsidR="005B1647" w:rsidRPr="00692273"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692273">
              <w:rPr>
                <w:bCs/>
              </w:rPr>
              <w:t>27</w:t>
            </w:r>
            <w:r>
              <w:rPr>
                <w:bCs/>
              </w:rPr>
              <w:t>5</w:t>
            </w:r>
            <w:r w:rsidRPr="00692273">
              <w:rPr>
                <w:bCs/>
              </w:rPr>
              <w:t xml:space="preserve"> </w:t>
            </w:r>
            <w:r>
              <w:rPr>
                <w:bCs/>
              </w:rPr>
              <w:t>955</w:t>
            </w:r>
          </w:p>
        </w:tc>
        <w:tc>
          <w:tcPr>
            <w:tcW w:w="1154" w:type="pct"/>
            <w:noWrap/>
            <w:hideMark/>
          </w:tcPr>
          <w:p w14:paraId="3CAE52F0" w14:textId="77777777" w:rsidR="005B1647" w:rsidRPr="00692273"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692273">
              <w:rPr>
                <w:bCs/>
              </w:rPr>
              <w:t>269 603</w:t>
            </w:r>
          </w:p>
        </w:tc>
      </w:tr>
    </w:tbl>
    <w:p w14:paraId="7CF60877" w14:textId="77777777" w:rsidR="005B1647" w:rsidRDefault="005B1647" w:rsidP="005B1647">
      <w:pPr>
        <w:spacing w:before="160"/>
      </w:pPr>
      <w:r>
        <w:br w:type="page"/>
      </w:r>
    </w:p>
    <w:p w14:paraId="549D4C2C" w14:textId="084A0988" w:rsidR="005B1647" w:rsidRPr="001C14F6" w:rsidRDefault="005B1647" w:rsidP="005B1647">
      <w:pPr>
        <w:pStyle w:val="Brdtext"/>
      </w:pPr>
      <w:r w:rsidRPr="00692273">
        <w:lastRenderedPageBreak/>
        <w:t xml:space="preserve">Den upplupna </w:t>
      </w:r>
      <w:r>
        <w:t>skatte</w:t>
      </w:r>
      <w:r w:rsidRPr="00692273">
        <w:t xml:space="preserve">intäkten </w:t>
      </w:r>
      <w:r>
        <w:t xml:space="preserve">specificeras i </w:t>
      </w:r>
      <w:r w:rsidRPr="00692273">
        <w:t xml:space="preserve">tabellen nedan </w:t>
      </w:r>
      <w:r>
        <w:t xml:space="preserve">och </w:t>
      </w:r>
      <w:r w:rsidRPr="00692273">
        <w:t>utgörs av skillnaden mellan de totala skatteintäkterna för inkomståret och de debiterade (preliminära) skatterna avseende samma inkomstår som redovisats t.o.m. december månad</w:t>
      </w:r>
    </w:p>
    <w:p w14:paraId="16F1FA23" w14:textId="35A9759C" w:rsidR="005B1647" w:rsidRDefault="005B1647" w:rsidP="007E5169">
      <w:pPr>
        <w:pStyle w:val="TabellRubrik"/>
        <w:ind w:left="0"/>
      </w:pPr>
      <w:bookmarkStart w:id="251" w:name="_Toc37340138"/>
      <w:r>
        <w:t xml:space="preserve">Tabell </w:t>
      </w:r>
      <w:r>
        <w:fldChar w:fldCharType="begin"/>
      </w:r>
      <w:r>
        <w:instrText xml:space="preserve"> STYLEREF  "Rubrik 1" \n</w:instrText>
      </w:r>
      <w:r>
        <w:fldChar w:fldCharType="separate"/>
      </w:r>
      <w:r w:rsidR="00301022">
        <w:rPr>
          <w:noProof/>
        </w:rPr>
        <w:t>3</w:t>
      </w:r>
      <w:r>
        <w:rPr>
          <w:noProof/>
        </w:rPr>
        <w:fldChar w:fldCharType="end"/>
      </w:r>
      <w:r>
        <w:t>.</w:t>
      </w:r>
      <w:fldSimple w:instr=" SEQ Tabell \* ARABIC \s 1 ">
        <w:r w:rsidR="00301022">
          <w:rPr>
            <w:noProof/>
          </w:rPr>
          <w:t>6</w:t>
        </w:r>
      </w:fldSimple>
      <w:r>
        <w:tab/>
        <w:t>Specifikation av upplupna skatteintäkter</w:t>
      </w:r>
      <w:bookmarkEnd w:id="251"/>
    </w:p>
    <w:p w14:paraId="5C15E023" w14:textId="1A04FEC6" w:rsidR="005B1647" w:rsidRDefault="005B1647" w:rsidP="007E5169">
      <w:pPr>
        <w:pStyle w:val="TabellUnderrubrik"/>
        <w:ind w:left="-1134"/>
      </w:pPr>
      <w:r w:rsidRPr="001C14F6">
        <w:t>Miljoner kronor</w:t>
      </w:r>
    </w:p>
    <w:tbl>
      <w:tblPr>
        <w:tblStyle w:val="RKBPTabell"/>
        <w:tblW w:w="9637" w:type="dxa"/>
        <w:tblInd w:w="-1134" w:type="dxa"/>
        <w:tblLook w:val="04E0" w:firstRow="1" w:lastRow="1" w:firstColumn="1" w:lastColumn="0" w:noHBand="0" w:noVBand="1"/>
      </w:tblPr>
      <w:tblGrid>
        <w:gridCol w:w="2551"/>
        <w:gridCol w:w="1417"/>
        <w:gridCol w:w="995"/>
        <w:gridCol w:w="1983"/>
        <w:gridCol w:w="1272"/>
        <w:gridCol w:w="1419"/>
      </w:tblGrid>
      <w:tr w:rsidR="00155607" w14:paraId="7E302CF0" w14:textId="77777777" w:rsidTr="007E5169">
        <w:trPr>
          <w:cnfStyle w:val="100000000000" w:firstRow="1" w:lastRow="0" w:firstColumn="0" w:lastColumn="0" w:oddVBand="0" w:evenVBand="0" w:oddHBand="0" w:evenHBand="0" w:firstRowFirstColumn="0" w:firstRowLastColumn="0" w:lastRowFirstColumn="0" w:lastRowLastColumn="0"/>
          <w:trHeight w:val="170"/>
          <w:tblHeader w:val="0"/>
        </w:trPr>
        <w:tc>
          <w:tcPr>
            <w:cnfStyle w:val="001000000000" w:firstRow="0" w:lastRow="0" w:firstColumn="1" w:lastColumn="0" w:oddVBand="0" w:evenVBand="0" w:oddHBand="0" w:evenHBand="0" w:firstRowFirstColumn="0" w:firstRowLastColumn="0" w:lastRowFirstColumn="0" w:lastRowLastColumn="0"/>
            <w:tcW w:w="1324" w:type="pct"/>
            <w:tcBorders>
              <w:top w:val="none" w:sz="0" w:space="0" w:color="auto"/>
              <w:left w:val="none" w:sz="0" w:space="0" w:color="auto"/>
              <w:bottom w:val="none" w:sz="0" w:space="0" w:color="auto"/>
              <w:right w:val="none" w:sz="0" w:space="0" w:color="auto"/>
              <w:tl2br w:val="none" w:sz="0" w:space="0" w:color="auto"/>
              <w:tr2bl w:val="none" w:sz="0" w:space="0" w:color="auto"/>
            </w:tcBorders>
            <w:noWrap/>
            <w:hideMark/>
          </w:tcPr>
          <w:p w14:paraId="7BDE1FDF" w14:textId="77777777" w:rsidR="005B1647" w:rsidRPr="001C14F6" w:rsidRDefault="005B1647" w:rsidP="005B1647">
            <w:pPr>
              <w:pStyle w:val="TabellHuvud"/>
            </w:pPr>
            <w:r w:rsidRPr="001C14F6">
              <w:t>Skattskyldig/skatteslag</w:t>
            </w:r>
          </w:p>
        </w:tc>
        <w:tc>
          <w:tcPr>
            <w:tcW w:w="735" w:type="pct"/>
            <w:tcBorders>
              <w:top w:val="none" w:sz="0" w:space="0" w:color="auto"/>
              <w:left w:val="none" w:sz="0" w:space="0" w:color="auto"/>
              <w:bottom w:val="none" w:sz="0" w:space="0" w:color="auto"/>
              <w:right w:val="none" w:sz="0" w:space="0" w:color="auto"/>
              <w:tl2br w:val="none" w:sz="0" w:space="0" w:color="auto"/>
              <w:tr2bl w:val="none" w:sz="0" w:space="0" w:color="auto"/>
            </w:tcBorders>
            <w:hideMark/>
          </w:tcPr>
          <w:p w14:paraId="13799F15" w14:textId="77777777" w:rsidR="005B1647" w:rsidRPr="001C14F6"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1C14F6">
              <w:t>Upplupen intäkt 2019</w:t>
            </w:r>
          </w:p>
        </w:tc>
        <w:tc>
          <w:tcPr>
            <w:tcW w:w="516" w:type="pct"/>
            <w:tcBorders>
              <w:top w:val="none" w:sz="0" w:space="0" w:color="auto"/>
              <w:left w:val="none" w:sz="0" w:space="0" w:color="auto"/>
              <w:bottom w:val="none" w:sz="0" w:space="0" w:color="auto"/>
              <w:right w:val="none" w:sz="0" w:space="0" w:color="auto"/>
              <w:tl2br w:val="none" w:sz="0" w:space="0" w:color="auto"/>
              <w:tr2bl w:val="none" w:sz="0" w:space="0" w:color="auto"/>
            </w:tcBorders>
            <w:noWrap/>
            <w:hideMark/>
          </w:tcPr>
          <w:p w14:paraId="3BD89FDA" w14:textId="77777777" w:rsidR="005B1647" w:rsidRPr="001C14F6"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1C14F6">
              <w:t> </w:t>
            </w:r>
          </w:p>
        </w:tc>
        <w:tc>
          <w:tcPr>
            <w:tcW w:w="1029" w:type="pct"/>
            <w:tcBorders>
              <w:top w:val="none" w:sz="0" w:space="0" w:color="auto"/>
              <w:left w:val="none" w:sz="0" w:space="0" w:color="auto"/>
              <w:bottom w:val="none" w:sz="0" w:space="0" w:color="auto"/>
              <w:right w:val="none" w:sz="0" w:space="0" w:color="auto"/>
              <w:tl2br w:val="none" w:sz="0" w:space="0" w:color="auto"/>
              <w:tr2bl w:val="none" w:sz="0" w:space="0" w:color="auto"/>
            </w:tcBorders>
            <w:hideMark/>
          </w:tcPr>
          <w:p w14:paraId="00794305" w14:textId="77777777" w:rsidR="005B1647" w:rsidRPr="001C14F6"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1C14F6">
              <w:t>Upplupen intäkt som kvarstår efter uppbörden i jan 2020</w:t>
            </w:r>
          </w:p>
        </w:tc>
        <w:tc>
          <w:tcPr>
            <w:tcW w:w="660" w:type="pct"/>
            <w:tcBorders>
              <w:top w:val="none" w:sz="0" w:space="0" w:color="auto"/>
              <w:left w:val="none" w:sz="0" w:space="0" w:color="auto"/>
              <w:bottom w:val="none" w:sz="0" w:space="0" w:color="auto"/>
              <w:right w:val="none" w:sz="0" w:space="0" w:color="auto"/>
              <w:tl2br w:val="none" w:sz="0" w:space="0" w:color="auto"/>
              <w:tr2bl w:val="none" w:sz="0" w:space="0" w:color="auto"/>
            </w:tcBorders>
            <w:hideMark/>
          </w:tcPr>
          <w:p w14:paraId="470CBB9B" w14:textId="77777777" w:rsidR="005B1647" w:rsidRPr="001C14F6"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1C14F6">
              <w:t>Upplupen intäkt 2018</w:t>
            </w:r>
          </w:p>
        </w:tc>
        <w:tc>
          <w:tcPr>
            <w:tcW w:w="736" w:type="pct"/>
            <w:tcBorders>
              <w:top w:val="none" w:sz="0" w:space="0" w:color="auto"/>
              <w:left w:val="none" w:sz="0" w:space="0" w:color="auto"/>
              <w:bottom w:val="none" w:sz="0" w:space="0" w:color="auto"/>
              <w:right w:val="none" w:sz="0" w:space="0" w:color="auto"/>
              <w:tl2br w:val="none" w:sz="0" w:space="0" w:color="auto"/>
              <w:tr2bl w:val="none" w:sz="0" w:space="0" w:color="auto"/>
            </w:tcBorders>
            <w:hideMark/>
          </w:tcPr>
          <w:p w14:paraId="4E860A44" w14:textId="77777777" w:rsidR="005B1647" w:rsidRPr="001C14F6"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1C14F6">
              <w:t>Förändring 2019/2018</w:t>
            </w:r>
          </w:p>
        </w:tc>
      </w:tr>
      <w:tr w:rsidR="00155607" w14:paraId="1938E8C1"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1324" w:type="pct"/>
            <w:noWrap/>
            <w:hideMark/>
          </w:tcPr>
          <w:p w14:paraId="72932B88" w14:textId="77777777" w:rsidR="005B1647" w:rsidRPr="001C14F6" w:rsidRDefault="005B1647" w:rsidP="005B1647">
            <w:pPr>
              <w:pStyle w:val="Tabell"/>
            </w:pPr>
          </w:p>
        </w:tc>
        <w:tc>
          <w:tcPr>
            <w:tcW w:w="735" w:type="pct"/>
            <w:noWrap/>
            <w:hideMark/>
          </w:tcPr>
          <w:p w14:paraId="12FA07E1" w14:textId="77777777" w:rsidR="005B1647" w:rsidRPr="001C14F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1C14F6">
              <w:t>Belopp</w:t>
            </w:r>
          </w:p>
        </w:tc>
        <w:tc>
          <w:tcPr>
            <w:tcW w:w="516" w:type="pct"/>
            <w:noWrap/>
            <w:hideMark/>
          </w:tcPr>
          <w:p w14:paraId="1D0D05CD" w14:textId="77777777" w:rsidR="005B1647" w:rsidRPr="001C14F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1C14F6">
              <w:t>Andel</w:t>
            </w:r>
          </w:p>
        </w:tc>
        <w:tc>
          <w:tcPr>
            <w:tcW w:w="1029" w:type="pct"/>
            <w:noWrap/>
            <w:hideMark/>
          </w:tcPr>
          <w:p w14:paraId="17A452C1" w14:textId="77777777" w:rsidR="005B1647" w:rsidRPr="001C14F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1C14F6">
              <w:t>Belopp</w:t>
            </w:r>
          </w:p>
        </w:tc>
        <w:tc>
          <w:tcPr>
            <w:tcW w:w="660" w:type="pct"/>
            <w:noWrap/>
            <w:hideMark/>
          </w:tcPr>
          <w:p w14:paraId="16078251" w14:textId="77777777" w:rsidR="005B1647" w:rsidRPr="001C14F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1C14F6">
              <w:t>Belopp</w:t>
            </w:r>
          </w:p>
        </w:tc>
        <w:tc>
          <w:tcPr>
            <w:tcW w:w="736" w:type="pct"/>
            <w:noWrap/>
            <w:hideMark/>
          </w:tcPr>
          <w:p w14:paraId="391F2CDA" w14:textId="77777777" w:rsidR="005B1647" w:rsidRPr="001C14F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1C14F6">
              <w:t>Belopp</w:t>
            </w:r>
          </w:p>
        </w:tc>
      </w:tr>
      <w:tr w:rsidR="00155607" w14:paraId="3745E771"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1324" w:type="pct"/>
            <w:noWrap/>
            <w:hideMark/>
          </w:tcPr>
          <w:p w14:paraId="6AA4A676" w14:textId="77777777" w:rsidR="005B1647" w:rsidRPr="001C14F6" w:rsidRDefault="005B1647" w:rsidP="005B1647">
            <w:pPr>
              <w:pStyle w:val="Tabell"/>
            </w:pPr>
            <w:r w:rsidRPr="001C14F6">
              <w:t>Fysiska personers skatter</w:t>
            </w:r>
          </w:p>
        </w:tc>
        <w:tc>
          <w:tcPr>
            <w:tcW w:w="735" w:type="pct"/>
            <w:noWrap/>
            <w:hideMark/>
          </w:tcPr>
          <w:p w14:paraId="4992E3E5" w14:textId="77777777" w:rsidR="005B1647" w:rsidRPr="001C14F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1C14F6">
              <w:t>119 507</w:t>
            </w:r>
          </w:p>
        </w:tc>
        <w:tc>
          <w:tcPr>
            <w:tcW w:w="516" w:type="pct"/>
            <w:noWrap/>
            <w:hideMark/>
          </w:tcPr>
          <w:p w14:paraId="233D98AB" w14:textId="77777777" w:rsidR="005B1647" w:rsidRPr="001C14F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1C14F6">
              <w:t>47</w:t>
            </w:r>
          </w:p>
        </w:tc>
        <w:tc>
          <w:tcPr>
            <w:tcW w:w="1029" w:type="pct"/>
            <w:noWrap/>
            <w:hideMark/>
          </w:tcPr>
          <w:p w14:paraId="0D168EBF" w14:textId="77777777" w:rsidR="005B1647" w:rsidRPr="001C14F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1C14F6">
              <w:t>55 039</w:t>
            </w:r>
          </w:p>
        </w:tc>
        <w:tc>
          <w:tcPr>
            <w:tcW w:w="660" w:type="pct"/>
            <w:noWrap/>
            <w:hideMark/>
          </w:tcPr>
          <w:p w14:paraId="356EF8D3" w14:textId="77777777" w:rsidR="005B1647" w:rsidRPr="001C14F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1C14F6">
              <w:t>132 061</w:t>
            </w:r>
          </w:p>
        </w:tc>
        <w:tc>
          <w:tcPr>
            <w:tcW w:w="736" w:type="pct"/>
            <w:noWrap/>
            <w:hideMark/>
          </w:tcPr>
          <w:p w14:paraId="7D4C7C68" w14:textId="77777777" w:rsidR="005B1647" w:rsidRPr="001C14F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1C14F6">
              <w:t>-12 554</w:t>
            </w:r>
          </w:p>
        </w:tc>
      </w:tr>
      <w:tr w:rsidR="00155607" w14:paraId="0FCC9DCA"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1324" w:type="pct"/>
            <w:noWrap/>
            <w:hideMark/>
          </w:tcPr>
          <w:p w14:paraId="0FEA2B42" w14:textId="77777777" w:rsidR="005B1647" w:rsidRPr="001C14F6" w:rsidRDefault="005B1647" w:rsidP="005B1647">
            <w:pPr>
              <w:pStyle w:val="Tabell"/>
            </w:pPr>
            <w:r w:rsidRPr="001C14F6">
              <w:t>Juridiska personer skatter</w:t>
            </w:r>
          </w:p>
        </w:tc>
        <w:tc>
          <w:tcPr>
            <w:tcW w:w="735" w:type="pct"/>
            <w:noWrap/>
            <w:hideMark/>
          </w:tcPr>
          <w:p w14:paraId="258A478A" w14:textId="77777777" w:rsidR="005B1647" w:rsidRPr="001C14F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1C14F6">
              <w:t>8 307</w:t>
            </w:r>
          </w:p>
        </w:tc>
        <w:tc>
          <w:tcPr>
            <w:tcW w:w="516" w:type="pct"/>
            <w:noWrap/>
            <w:hideMark/>
          </w:tcPr>
          <w:p w14:paraId="44E73454" w14:textId="77777777" w:rsidR="005B1647" w:rsidRPr="001C14F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1C14F6">
              <w:t>3</w:t>
            </w:r>
          </w:p>
        </w:tc>
        <w:tc>
          <w:tcPr>
            <w:tcW w:w="1029" w:type="pct"/>
            <w:noWrap/>
            <w:hideMark/>
          </w:tcPr>
          <w:p w14:paraId="74CF4105" w14:textId="77777777" w:rsidR="005B1647" w:rsidRPr="001C14F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1C14F6">
              <w:t>-9 468</w:t>
            </w:r>
          </w:p>
        </w:tc>
        <w:tc>
          <w:tcPr>
            <w:tcW w:w="660" w:type="pct"/>
            <w:noWrap/>
            <w:hideMark/>
          </w:tcPr>
          <w:p w14:paraId="4DFE5A19" w14:textId="77777777" w:rsidR="005B1647" w:rsidRPr="001C14F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1C14F6">
              <w:t>8 410</w:t>
            </w:r>
          </w:p>
        </w:tc>
        <w:tc>
          <w:tcPr>
            <w:tcW w:w="736" w:type="pct"/>
            <w:noWrap/>
            <w:hideMark/>
          </w:tcPr>
          <w:p w14:paraId="31D33F88" w14:textId="77777777" w:rsidR="005B1647" w:rsidRPr="001C14F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1C14F6">
              <w:t>-103</w:t>
            </w:r>
          </w:p>
        </w:tc>
      </w:tr>
      <w:tr w:rsidR="00155607" w14:paraId="37CE09A7"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1324" w:type="pct"/>
            <w:noWrap/>
            <w:hideMark/>
          </w:tcPr>
          <w:p w14:paraId="7B4FBCC9" w14:textId="77777777" w:rsidR="005B1647" w:rsidRPr="001C14F6" w:rsidRDefault="005B1647" w:rsidP="005B1647">
            <w:pPr>
              <w:pStyle w:val="Tabell"/>
            </w:pPr>
            <w:r w:rsidRPr="001C14F6">
              <w:t>Arbetsgivaravgifter m.m.</w:t>
            </w:r>
          </w:p>
        </w:tc>
        <w:tc>
          <w:tcPr>
            <w:tcW w:w="735" w:type="pct"/>
            <w:noWrap/>
            <w:hideMark/>
          </w:tcPr>
          <w:p w14:paraId="3D0A7364" w14:textId="77777777" w:rsidR="005B1647" w:rsidRPr="001C14F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1C14F6">
              <w:t>51 907</w:t>
            </w:r>
          </w:p>
        </w:tc>
        <w:tc>
          <w:tcPr>
            <w:tcW w:w="516" w:type="pct"/>
            <w:noWrap/>
            <w:hideMark/>
          </w:tcPr>
          <w:p w14:paraId="54F98D48" w14:textId="77777777" w:rsidR="005B1647" w:rsidRPr="001C14F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1C14F6">
              <w:t>21</w:t>
            </w:r>
          </w:p>
        </w:tc>
        <w:tc>
          <w:tcPr>
            <w:tcW w:w="1029" w:type="pct"/>
            <w:noWrap/>
            <w:hideMark/>
          </w:tcPr>
          <w:p w14:paraId="04ADE7B7" w14:textId="77777777" w:rsidR="005B1647" w:rsidRPr="001C14F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1C14F6">
              <w:t>836</w:t>
            </w:r>
          </w:p>
        </w:tc>
        <w:tc>
          <w:tcPr>
            <w:tcW w:w="660" w:type="pct"/>
            <w:noWrap/>
            <w:hideMark/>
          </w:tcPr>
          <w:p w14:paraId="1E9F01D1" w14:textId="77777777" w:rsidR="005B1647" w:rsidRPr="001C14F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1C14F6">
              <w:t>50 682</w:t>
            </w:r>
          </w:p>
        </w:tc>
        <w:tc>
          <w:tcPr>
            <w:tcW w:w="736" w:type="pct"/>
            <w:noWrap/>
            <w:hideMark/>
          </w:tcPr>
          <w:p w14:paraId="55157A74" w14:textId="77777777" w:rsidR="005B1647" w:rsidRPr="001C14F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1C14F6">
              <w:t>1 225</w:t>
            </w:r>
          </w:p>
        </w:tc>
      </w:tr>
      <w:tr w:rsidR="00155607" w14:paraId="76551924"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1324" w:type="pct"/>
            <w:noWrap/>
            <w:hideMark/>
          </w:tcPr>
          <w:p w14:paraId="2168A1A6" w14:textId="77777777" w:rsidR="005B1647" w:rsidRPr="001C14F6" w:rsidRDefault="005B1647" w:rsidP="005B1647">
            <w:pPr>
              <w:pStyle w:val="Tabell"/>
            </w:pPr>
            <w:r w:rsidRPr="001C14F6">
              <w:t>Mervärdesskatt</w:t>
            </w:r>
          </w:p>
        </w:tc>
        <w:tc>
          <w:tcPr>
            <w:tcW w:w="735" w:type="pct"/>
            <w:noWrap/>
            <w:hideMark/>
          </w:tcPr>
          <w:p w14:paraId="460E30B3" w14:textId="77777777" w:rsidR="005B1647" w:rsidRPr="001C14F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1C14F6">
              <w:t>74 929</w:t>
            </w:r>
          </w:p>
        </w:tc>
        <w:tc>
          <w:tcPr>
            <w:tcW w:w="516" w:type="pct"/>
            <w:noWrap/>
            <w:hideMark/>
          </w:tcPr>
          <w:p w14:paraId="296F233D" w14:textId="77777777" w:rsidR="005B1647" w:rsidRPr="001C14F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1C14F6">
              <w:t>30</w:t>
            </w:r>
          </w:p>
        </w:tc>
        <w:tc>
          <w:tcPr>
            <w:tcW w:w="1029" w:type="pct"/>
            <w:noWrap/>
            <w:hideMark/>
          </w:tcPr>
          <w:p w14:paraId="27A79754" w14:textId="77777777" w:rsidR="005B1647" w:rsidRPr="001C14F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1C14F6">
              <w:t>41 794</w:t>
            </w:r>
          </w:p>
        </w:tc>
        <w:tc>
          <w:tcPr>
            <w:tcW w:w="660" w:type="pct"/>
            <w:noWrap/>
            <w:hideMark/>
          </w:tcPr>
          <w:p w14:paraId="636545E2" w14:textId="77777777" w:rsidR="005B1647" w:rsidRPr="001C14F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1C14F6">
              <w:t>71 594</w:t>
            </w:r>
          </w:p>
        </w:tc>
        <w:tc>
          <w:tcPr>
            <w:tcW w:w="736" w:type="pct"/>
            <w:noWrap/>
            <w:hideMark/>
          </w:tcPr>
          <w:p w14:paraId="3F36DD2C" w14:textId="77777777" w:rsidR="005B1647" w:rsidRPr="001C14F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1C14F6">
              <w:t>3 335</w:t>
            </w:r>
          </w:p>
        </w:tc>
      </w:tr>
      <w:tr w:rsidR="00155607" w14:paraId="39B2733D"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1324" w:type="pct"/>
            <w:noWrap/>
            <w:hideMark/>
          </w:tcPr>
          <w:p w14:paraId="5944ED93" w14:textId="77777777" w:rsidR="005B1647" w:rsidRPr="001C14F6" w:rsidRDefault="005B1647" w:rsidP="005B1647">
            <w:pPr>
              <w:pStyle w:val="Tabell"/>
            </w:pPr>
            <w:r w:rsidRPr="001C14F6">
              <w:t>Övriga skatter</w:t>
            </w:r>
          </w:p>
        </w:tc>
        <w:tc>
          <w:tcPr>
            <w:tcW w:w="735" w:type="pct"/>
            <w:noWrap/>
            <w:hideMark/>
          </w:tcPr>
          <w:p w14:paraId="445B070E" w14:textId="77777777" w:rsidR="005B1647" w:rsidRPr="001C14F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1C14F6">
              <w:t>20 944</w:t>
            </w:r>
          </w:p>
        </w:tc>
        <w:tc>
          <w:tcPr>
            <w:tcW w:w="516" w:type="pct"/>
            <w:noWrap/>
            <w:hideMark/>
          </w:tcPr>
          <w:p w14:paraId="732A7814" w14:textId="77777777" w:rsidR="005B1647" w:rsidRPr="001C14F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1C14F6">
              <w:t>8</w:t>
            </w:r>
          </w:p>
        </w:tc>
        <w:tc>
          <w:tcPr>
            <w:tcW w:w="1029" w:type="pct"/>
            <w:noWrap/>
            <w:hideMark/>
          </w:tcPr>
          <w:p w14:paraId="3F4D88DB" w14:textId="77777777" w:rsidR="005B1647" w:rsidRPr="001C14F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1C14F6">
              <w:t>10 864</w:t>
            </w:r>
          </w:p>
        </w:tc>
        <w:tc>
          <w:tcPr>
            <w:tcW w:w="660" w:type="pct"/>
            <w:noWrap/>
            <w:hideMark/>
          </w:tcPr>
          <w:p w14:paraId="1C88217D" w14:textId="77777777" w:rsidR="005B1647" w:rsidRPr="001C14F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1C14F6">
              <w:t>17 415</w:t>
            </w:r>
          </w:p>
        </w:tc>
        <w:tc>
          <w:tcPr>
            <w:tcW w:w="736" w:type="pct"/>
            <w:noWrap/>
            <w:hideMark/>
          </w:tcPr>
          <w:p w14:paraId="2D79696A" w14:textId="77777777" w:rsidR="005B1647" w:rsidRPr="001C14F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1C14F6">
              <w:t>3 529</w:t>
            </w:r>
          </w:p>
        </w:tc>
      </w:tr>
      <w:tr w:rsidR="00155607" w14:paraId="0DFBBA10"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1324" w:type="pct"/>
            <w:noWrap/>
            <w:hideMark/>
          </w:tcPr>
          <w:p w14:paraId="651A32B6" w14:textId="77777777" w:rsidR="005B1647" w:rsidRPr="001C14F6" w:rsidRDefault="005B1647" w:rsidP="005B1647">
            <w:pPr>
              <w:pStyle w:val="Tabell"/>
            </w:pPr>
            <w:r w:rsidRPr="001C14F6">
              <w:t>Förskottsdebiteringar</w:t>
            </w:r>
          </w:p>
        </w:tc>
        <w:tc>
          <w:tcPr>
            <w:tcW w:w="735" w:type="pct"/>
            <w:noWrap/>
            <w:hideMark/>
          </w:tcPr>
          <w:p w14:paraId="39185858" w14:textId="77777777" w:rsidR="005B1647" w:rsidRPr="001C14F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1C14F6">
              <w:t>-13 363</w:t>
            </w:r>
          </w:p>
        </w:tc>
        <w:tc>
          <w:tcPr>
            <w:tcW w:w="516" w:type="pct"/>
            <w:noWrap/>
            <w:hideMark/>
          </w:tcPr>
          <w:p w14:paraId="7601F4D8" w14:textId="77777777" w:rsidR="005B1647" w:rsidRPr="001C14F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1C14F6">
              <w:t>-5</w:t>
            </w:r>
          </w:p>
        </w:tc>
        <w:tc>
          <w:tcPr>
            <w:tcW w:w="1029" w:type="pct"/>
            <w:noWrap/>
            <w:hideMark/>
          </w:tcPr>
          <w:p w14:paraId="441AEA3F" w14:textId="77777777" w:rsidR="005B1647" w:rsidRPr="001C14F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1C14F6">
              <w:t>-13 363</w:t>
            </w:r>
          </w:p>
        </w:tc>
        <w:tc>
          <w:tcPr>
            <w:tcW w:w="660" w:type="pct"/>
            <w:noWrap/>
            <w:hideMark/>
          </w:tcPr>
          <w:p w14:paraId="57993C64" w14:textId="77777777" w:rsidR="005B1647" w:rsidRPr="001C14F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1C14F6">
              <w:t>-12 883</w:t>
            </w:r>
          </w:p>
        </w:tc>
        <w:tc>
          <w:tcPr>
            <w:tcW w:w="736" w:type="pct"/>
            <w:noWrap/>
            <w:hideMark/>
          </w:tcPr>
          <w:p w14:paraId="2CAEA970" w14:textId="77777777" w:rsidR="005B1647" w:rsidRPr="001C14F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1C14F6">
              <w:t>-480</w:t>
            </w:r>
          </w:p>
        </w:tc>
      </w:tr>
      <w:tr w:rsidR="00155607" w14:paraId="0D1DB58F" w14:textId="77777777" w:rsidTr="007E5169">
        <w:trPr>
          <w:trHeight w:val="170"/>
        </w:trPr>
        <w:tc>
          <w:tcPr>
            <w:cnfStyle w:val="001000000000" w:firstRow="0" w:lastRow="0" w:firstColumn="1" w:lastColumn="0" w:oddVBand="0" w:evenVBand="0" w:oddHBand="0" w:evenHBand="0" w:firstRowFirstColumn="0" w:firstRowLastColumn="0" w:lastRowFirstColumn="0" w:lastRowLastColumn="0"/>
            <w:tcW w:w="1324" w:type="pct"/>
            <w:noWrap/>
            <w:hideMark/>
          </w:tcPr>
          <w:p w14:paraId="766EBF07" w14:textId="77777777" w:rsidR="005B1647" w:rsidRPr="001C14F6" w:rsidRDefault="005B1647" w:rsidP="005B1647">
            <w:pPr>
              <w:pStyle w:val="Tabell"/>
            </w:pPr>
            <w:r w:rsidRPr="001C14F6">
              <w:t>Elimineringar m.m.</w:t>
            </w:r>
          </w:p>
        </w:tc>
        <w:tc>
          <w:tcPr>
            <w:tcW w:w="735" w:type="pct"/>
            <w:noWrap/>
            <w:hideMark/>
          </w:tcPr>
          <w:p w14:paraId="11A3621D" w14:textId="77777777" w:rsidR="005B1647" w:rsidRPr="001C14F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1C14F6">
              <w:t>-9 352</w:t>
            </w:r>
          </w:p>
        </w:tc>
        <w:tc>
          <w:tcPr>
            <w:tcW w:w="516" w:type="pct"/>
            <w:noWrap/>
            <w:hideMark/>
          </w:tcPr>
          <w:p w14:paraId="43F79BAC" w14:textId="77777777" w:rsidR="005B1647" w:rsidRPr="001C14F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1C14F6">
              <w:t>-4</w:t>
            </w:r>
          </w:p>
        </w:tc>
        <w:tc>
          <w:tcPr>
            <w:tcW w:w="1029" w:type="pct"/>
            <w:noWrap/>
            <w:hideMark/>
          </w:tcPr>
          <w:p w14:paraId="0D1BE49D" w14:textId="77777777" w:rsidR="005B1647" w:rsidRPr="001C14F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1C14F6">
              <w:t>-9 352</w:t>
            </w:r>
          </w:p>
        </w:tc>
        <w:tc>
          <w:tcPr>
            <w:tcW w:w="660" w:type="pct"/>
            <w:noWrap/>
            <w:hideMark/>
          </w:tcPr>
          <w:p w14:paraId="021E0752" w14:textId="77777777" w:rsidR="005B1647" w:rsidRPr="001C14F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1C14F6">
              <w:t>-6 172</w:t>
            </w:r>
          </w:p>
        </w:tc>
        <w:tc>
          <w:tcPr>
            <w:tcW w:w="736" w:type="pct"/>
            <w:noWrap/>
            <w:hideMark/>
          </w:tcPr>
          <w:p w14:paraId="550B95AD" w14:textId="77777777" w:rsidR="005B1647" w:rsidRPr="001C14F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1C14F6">
              <w:t>-3 180</w:t>
            </w:r>
          </w:p>
        </w:tc>
      </w:tr>
      <w:tr w:rsidR="00155607" w14:paraId="47CAD5D6" w14:textId="77777777" w:rsidTr="007E5169">
        <w:trPr>
          <w:cnfStyle w:val="010000000000" w:firstRow="0" w:lastRow="1" w:firstColumn="0" w:lastColumn="0" w:oddVBand="0" w:evenVBand="0" w:oddHBand="0" w:evenHBand="0" w:firstRowFirstColumn="0" w:firstRowLastColumn="0" w:lastRowFirstColumn="0" w:lastRowLastColumn="0"/>
          <w:trHeight w:val="170"/>
        </w:trPr>
        <w:tc>
          <w:tcPr>
            <w:cnfStyle w:val="001000000000" w:firstRow="0" w:lastRow="0" w:firstColumn="1" w:lastColumn="0" w:oddVBand="0" w:evenVBand="0" w:oddHBand="0" w:evenHBand="0" w:firstRowFirstColumn="0" w:firstRowLastColumn="0" w:lastRowFirstColumn="0" w:lastRowLastColumn="0"/>
            <w:tcW w:w="1324" w:type="pct"/>
            <w:noWrap/>
            <w:hideMark/>
          </w:tcPr>
          <w:p w14:paraId="3974DFB2" w14:textId="77777777" w:rsidR="005B1647" w:rsidRPr="001C14F6" w:rsidRDefault="005B1647" w:rsidP="005B1647">
            <w:pPr>
              <w:pStyle w:val="Tabell"/>
              <w:rPr>
                <w:bCs/>
              </w:rPr>
            </w:pPr>
            <w:r w:rsidRPr="001C14F6">
              <w:rPr>
                <w:bCs/>
              </w:rPr>
              <w:t>Totalt upplupna skatteintäkter</w:t>
            </w:r>
          </w:p>
        </w:tc>
        <w:tc>
          <w:tcPr>
            <w:tcW w:w="735" w:type="pct"/>
            <w:noWrap/>
            <w:hideMark/>
          </w:tcPr>
          <w:p w14:paraId="53B69185" w14:textId="77777777" w:rsidR="005B1647" w:rsidRPr="001C14F6"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1C14F6">
              <w:rPr>
                <w:bCs/>
              </w:rPr>
              <w:t>252 879</w:t>
            </w:r>
          </w:p>
        </w:tc>
        <w:tc>
          <w:tcPr>
            <w:tcW w:w="516" w:type="pct"/>
            <w:noWrap/>
            <w:hideMark/>
          </w:tcPr>
          <w:p w14:paraId="1DF97DB3" w14:textId="77777777" w:rsidR="005B1647" w:rsidRPr="001C14F6"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1C14F6">
              <w:rPr>
                <w:bCs/>
              </w:rPr>
              <w:t>100</w:t>
            </w:r>
          </w:p>
        </w:tc>
        <w:tc>
          <w:tcPr>
            <w:tcW w:w="1029" w:type="pct"/>
            <w:noWrap/>
            <w:hideMark/>
          </w:tcPr>
          <w:p w14:paraId="07580277" w14:textId="77777777" w:rsidR="005B1647" w:rsidRPr="001C14F6"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1C14F6">
              <w:rPr>
                <w:bCs/>
              </w:rPr>
              <w:t>76 350</w:t>
            </w:r>
          </w:p>
        </w:tc>
        <w:tc>
          <w:tcPr>
            <w:tcW w:w="660" w:type="pct"/>
            <w:noWrap/>
            <w:hideMark/>
          </w:tcPr>
          <w:p w14:paraId="566338D1" w14:textId="77777777" w:rsidR="005B1647" w:rsidRPr="001C14F6"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1C14F6">
              <w:rPr>
                <w:bCs/>
              </w:rPr>
              <w:t>261 107</w:t>
            </w:r>
          </w:p>
        </w:tc>
        <w:tc>
          <w:tcPr>
            <w:tcW w:w="736" w:type="pct"/>
            <w:noWrap/>
            <w:hideMark/>
          </w:tcPr>
          <w:p w14:paraId="37877C7F" w14:textId="77777777" w:rsidR="005B1647" w:rsidRPr="001C14F6"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1C14F6">
              <w:rPr>
                <w:bCs/>
              </w:rPr>
              <w:t>-8 228</w:t>
            </w:r>
          </w:p>
        </w:tc>
      </w:tr>
    </w:tbl>
    <w:p w14:paraId="46E27152" w14:textId="23D7744C" w:rsidR="005B1647" w:rsidRDefault="005B1647" w:rsidP="005B1647">
      <w:pPr>
        <w:pStyle w:val="Brdtext"/>
        <w:spacing w:before="160"/>
      </w:pPr>
      <w:r>
        <w:t>Den upplupna skatteintäkten vid utgången av 2019 uppgår till knappt 253 miljarder kronor, vilket är en minskning med drygt 8 miljarder kronor jämfört med 2018.</w:t>
      </w:r>
    </w:p>
    <w:p w14:paraId="78221F2B" w14:textId="77777777" w:rsidR="005B1647" w:rsidRDefault="005B1647" w:rsidP="005B1647">
      <w:pPr>
        <w:pStyle w:val="Brdtext"/>
      </w:pPr>
      <w:r>
        <w:t>Den enskilt största upplupna intäkten avser fysiska personers skatter. Jämfört med 2018 har den upplupna intäkten för fysiska personer minskat medan de upplupna intäkterna för mervärdesskatt och övriga skatter har ökat.</w:t>
      </w:r>
    </w:p>
    <w:p w14:paraId="5012A04B" w14:textId="77777777" w:rsidR="005B1647" w:rsidRDefault="005B1647" w:rsidP="005B1647">
      <w:pPr>
        <w:pStyle w:val="Brdtext"/>
      </w:pPr>
      <w:r>
        <w:t>Större delen av den upplupna intäkten förklaras av att de debiterade (preliminära) skatterna som avräknas endast omfattar elva månader. Efter avräkning av uppbörden i januari, som avser verksamhetsmånad december, minskar den upplupna intäkten avseende 2019 till 80 miljarder kronor. Det är framför allt fysiska personers skatter och mervärdesskatten som förklarar det återstående beloppet. För fysiska personer förklaras det av inkomster som inte preliminärbeskattas, exempelvis vinster vid försäljning av bostäder och värdepapper (kapitalvinster), schablonintäkter för sparande på investeringssparkonto, och fastighetsskatt.</w:t>
      </w:r>
    </w:p>
    <w:p w14:paraId="759C37D5" w14:textId="03EBA194" w:rsidR="005B1647" w:rsidRDefault="005B1647" w:rsidP="005B1647">
      <w:pPr>
        <w:pStyle w:val="Brdtext"/>
      </w:pPr>
      <w:r>
        <w:t>Medan den slutliga skatten för fysiska personer har ökat med 10 miljarder kronor jämfört med 2018, varav 9 miljarder kronor avser public service-avgiften, har den upplupna intäkten minskat med knappt 13 miljarder kronor. Minskningen förklaras till största delen av att preliminärskattekvoten (preliminärskatt dividerat med summan av lön, pension och övriga skattepliktiga transfereringar) har ökat och till en mindre del av att kapitalvinsterna, som inte preliminärbeskattas, har minskat något mellan åren.</w:t>
      </w:r>
    </w:p>
    <w:p w14:paraId="0516D760" w14:textId="37CF6914" w:rsidR="005B1647" w:rsidRDefault="005B1647" w:rsidP="005B1647">
      <w:pPr>
        <w:pStyle w:val="Brdtext"/>
      </w:pPr>
      <w:r>
        <w:t xml:space="preserve">Även för mervärdesskatten kvarstår ett relativt stort belopp när uppbörden i januari är beaktad. Det förklaras av att företag med en omsättning upp till 40 miljoner kronor har kvartalsvis i stället för månatlig uppbörd. Skattskyldiga med kvartalsuppbörd redovisar den mervärdesskatt som avser årets sista kvartal i februari månad. Efter den uppbörden har den upplupna intäkten minskat till drygt 20 miljarder kronor. </w:t>
      </w:r>
    </w:p>
    <w:p w14:paraId="58512E0E" w14:textId="6D397027" w:rsidR="005B1647" w:rsidRDefault="005B1647" w:rsidP="005B1647">
      <w:pPr>
        <w:pStyle w:val="Brdtext"/>
      </w:pPr>
      <w:r>
        <w:t>Det resterande beloppet förklaras av skattskyldiga som redovisar mervärdesskatten en gång per år. Jämfört med förra året har intäkterna från mervärdesskatt ökat med 15 miljarder kronor medan den upplupna intäkten ökat med drygt 3 miljarder kronor.</w:t>
      </w:r>
    </w:p>
    <w:p w14:paraId="3D60A10F" w14:textId="77777777" w:rsidR="005B1647" w:rsidRDefault="005B1647" w:rsidP="005B1647">
      <w:pPr>
        <w:pStyle w:val="Brdtext"/>
      </w:pPr>
      <w:r>
        <w:t xml:space="preserve">Juridiska personers upplupna intäkt är i princip oförändrad mellan åren, medan den slutliga skatten har ökat med 13 miljarder kronor. Över tid varierar den upplupna intäkten betydligt mer, för både juridiska och fysiska personer. För juridiska personer beror variationen på att företagens inkomstskatter är volatila och att de löpande debiteringarna baseras på företagens slutliga skatt två år tillbaka i tiden. För fysiska </w:t>
      </w:r>
      <w:r>
        <w:lastRenderedPageBreak/>
        <w:t>personers skatter förklaras variationen i den upplupna intäkten främst av variationen i kapitalinkomsterna.</w:t>
      </w:r>
    </w:p>
    <w:p w14:paraId="3F0F8B59" w14:textId="7D8FE61E" w:rsidR="005B1647" w:rsidRDefault="005B1647" w:rsidP="005B1647">
      <w:pPr>
        <w:pStyle w:val="Brdtext"/>
      </w:pPr>
      <w:r>
        <w:t>Staten ansvarar även för uppbörden av kommunal inkomstskatt samt avgifter till trossamfund. Då utfallet för dessa skatter och avgifter fastställs vid den årliga inkomstbeskattningsprocessen sker betalningen med förskott och slutregleringar. Vid utgången av året hade staten en fordran på kommuner och regioner på knappt 15 miljarder kronor och en marginell skuld till trossamfunden. Föregående år var motsvarande belopp negativt och redovisades bland Övriga förutbetalda intäkter.</w:t>
      </w:r>
    </w:p>
    <w:p w14:paraId="5261B96F" w14:textId="77777777" w:rsidR="005B1647" w:rsidRDefault="005B1647" w:rsidP="005B1647">
      <w:pPr>
        <w:pStyle w:val="Rubrik3utannumrering"/>
      </w:pPr>
      <w:r>
        <w:t>Resterande övriga upplupna intäkter</w:t>
      </w:r>
    </w:p>
    <w:p w14:paraId="0A13CAF1" w14:textId="77777777" w:rsidR="005B1647" w:rsidRDefault="005B1647" w:rsidP="005B1647">
      <w:pPr>
        <w:pStyle w:val="Brdtext"/>
      </w:pPr>
      <w:r>
        <w:t>Riksgäldskontorets upplupna ränteintäkter i svenska kronor och utländsk valuta är ränteintäkter förknippade med statsskulden som är intjänade under året men som ännu inte är inbetalda till Riksgäldskontoret. Raden Övriga upplupna intäkter innehåller till största delen upplupna ränteintäkter på utlåning till Riksbanken.</w:t>
      </w:r>
    </w:p>
    <w:p w14:paraId="345D3D71" w14:textId="401887B0" w:rsidR="005B1647" w:rsidRDefault="005B1647" w:rsidP="005B1647">
      <w:pPr>
        <w:pStyle w:val="Brdtext"/>
      </w:pPr>
      <w:r>
        <w:t>Kärnavfallsfondens upplupna intäkter är i huvudsak upplupna avgifter på 798 miljoner kronor som reaktorinnehavarna betalar i efterskott. Resterande del är upplupna ränteintäkter på placeringar.</w:t>
      </w:r>
    </w:p>
    <w:p w14:paraId="780AF33C" w14:textId="67997678" w:rsidR="005B1647" w:rsidRDefault="005B1647" w:rsidP="005B1647">
      <w:pPr>
        <w:pStyle w:val="Brdtext"/>
      </w:pPr>
      <w:r>
        <w:t>Försäkringskassan redovisar upplupna intäkter för vård inom EU på 242 miljoner kronor, vilka har ökat med 86 miljoner kronor. Beloppet varierar mellan åren beroende på när krav på ersättning framställs till respektive berört land. I övrigt består beloppet främst av upplupna ränteintäkter för återkrav på 223 miljoner kronor.</w:t>
      </w:r>
    </w:p>
    <w:p w14:paraId="5722472C" w14:textId="77777777" w:rsidR="005B1647" w:rsidRDefault="005B1647" w:rsidP="005B1647">
      <w:pPr>
        <w:pStyle w:val="Brdtext"/>
      </w:pPr>
      <w:r>
        <w:t>Rådet för europeiska socialfonden i Sverige har upplupna intäkter för EU-medel från Socialfonden med 477 miljoner kronor. Föregående år gjordes rekvisition i december månad och motsvarande belopp togs därför upp som Övrig kortfristig fordran.</w:t>
      </w:r>
    </w:p>
    <w:p w14:paraId="59113EEC" w14:textId="34D85D4E" w:rsidR="005B1647" w:rsidRDefault="005B1647" w:rsidP="005B1647">
      <w:pPr>
        <w:pStyle w:val="Brdtext"/>
      </w:pPr>
      <w:r>
        <w:t>Migrationsverket redovisar upplupna intäkter som i allt väsentligt avser EU-medel från asyl-, migrations- och integrationsfonden för vidarebosättning på 459 miljoner kronor.</w:t>
      </w:r>
    </w:p>
    <w:p w14:paraId="05A7B8B5" w14:textId="77777777" w:rsidR="005B1647" w:rsidRDefault="005B1647" w:rsidP="005B1647">
      <w:pPr>
        <w:pStyle w:val="Brdtext"/>
      </w:pPr>
      <w:r>
        <w:t>Upplupna intäkter hos Inspektionen för arbetslöshetsförsäkringen består av finansieringsavgifter från arbetslöshetskassor.</w:t>
      </w:r>
    </w:p>
    <w:p w14:paraId="0E65AA7C" w14:textId="3953C214" w:rsidR="005B1647" w:rsidRDefault="005B1647" w:rsidP="005B1647">
      <w:pPr>
        <w:pStyle w:val="Brdtext"/>
      </w:pPr>
      <w:r>
        <w:t>Affärsverket svenska kraftnät redovisar upplupna intäkter från balans- och systemansvariga på 326 miljoner kronor och upplupna nätintäkter på 185 miljoner kronor.</w:t>
      </w:r>
    </w:p>
    <w:p w14:paraId="1C0C1F3B" w14:textId="6D4A0965" w:rsidR="005B1647" w:rsidRDefault="005B1647" w:rsidP="005B1647">
      <w:pPr>
        <w:pStyle w:val="Rubrik4utannumrering"/>
      </w:pPr>
      <w:r>
        <w:t>Not 39 Värdepapper och andelar</w:t>
      </w:r>
    </w:p>
    <w:p w14:paraId="1D76E8DA" w14:textId="62CA227F" w:rsidR="005B1647" w:rsidRDefault="005B1647" w:rsidP="005B1647">
      <w:pPr>
        <w:pStyle w:val="TabellUnderrubrik"/>
      </w:pPr>
      <w:r>
        <w:t>Miljoner kronor</w:t>
      </w:r>
    </w:p>
    <w:tbl>
      <w:tblPr>
        <w:tblStyle w:val="RKBPTabell"/>
        <w:tblW w:w="5000" w:type="pct"/>
        <w:tblLook w:val="04E0" w:firstRow="1" w:lastRow="1" w:firstColumn="1" w:lastColumn="0" w:noHBand="0" w:noVBand="1"/>
      </w:tblPr>
      <w:tblGrid>
        <w:gridCol w:w="4409"/>
        <w:gridCol w:w="1481"/>
        <w:gridCol w:w="1480"/>
      </w:tblGrid>
      <w:tr w:rsidR="00155607" w14:paraId="4B7A56FF" w14:textId="77777777" w:rsidTr="00155607">
        <w:trPr>
          <w:cnfStyle w:val="100000000000" w:firstRow="1" w:lastRow="0" w:firstColumn="0" w:lastColumn="0" w:oddVBand="0" w:evenVBand="0" w:oddHBand="0" w:evenHBand="0" w:firstRowFirstColumn="0" w:firstRowLastColumn="0" w:lastRowFirstColumn="0" w:lastRowLastColumn="0"/>
          <w:trHeight w:val="270"/>
          <w:tblHeader w:val="0"/>
        </w:trPr>
        <w:tc>
          <w:tcPr>
            <w:cnfStyle w:val="001000000000" w:firstRow="0" w:lastRow="0" w:firstColumn="1" w:lastColumn="0" w:oddVBand="0" w:evenVBand="0" w:oddHBand="0" w:evenHBand="0" w:firstRowFirstColumn="0" w:firstRowLastColumn="0" w:lastRowFirstColumn="0" w:lastRowLastColumn="0"/>
            <w:tcW w:w="2991"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0EB4C763" w14:textId="77777777" w:rsidR="005B1647" w:rsidRPr="00692273" w:rsidRDefault="005B1647" w:rsidP="005B1647">
            <w:pPr>
              <w:pStyle w:val="TabellHuvud"/>
            </w:pPr>
            <w:r w:rsidRPr="00692273">
              <w:t> </w:t>
            </w:r>
          </w:p>
        </w:tc>
        <w:tc>
          <w:tcPr>
            <w:tcW w:w="1005"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4851D5DD" w14:textId="77777777" w:rsidR="005B1647" w:rsidRPr="00692273"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692273">
              <w:t>2019</w:t>
            </w:r>
          </w:p>
        </w:tc>
        <w:tc>
          <w:tcPr>
            <w:tcW w:w="1004"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06866245" w14:textId="77777777" w:rsidR="005B1647" w:rsidRPr="00692273"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692273">
              <w:t>2018</w:t>
            </w:r>
          </w:p>
        </w:tc>
      </w:tr>
      <w:tr w:rsidR="00155607" w14:paraId="2F684FD3"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2991" w:type="pct"/>
            <w:tcBorders>
              <w:top w:val="single" w:sz="12" w:space="0" w:color="auto"/>
            </w:tcBorders>
            <w:noWrap/>
            <w:hideMark/>
          </w:tcPr>
          <w:p w14:paraId="518B9DA9" w14:textId="77777777" w:rsidR="005B1647" w:rsidRPr="00692273" w:rsidRDefault="005B1647" w:rsidP="005B1647">
            <w:pPr>
              <w:pStyle w:val="Tabell"/>
            </w:pPr>
            <w:r w:rsidRPr="00692273">
              <w:t>Riksgäldskontoret</w:t>
            </w:r>
          </w:p>
        </w:tc>
        <w:tc>
          <w:tcPr>
            <w:tcW w:w="1005" w:type="pct"/>
            <w:tcBorders>
              <w:top w:val="single" w:sz="12" w:space="0" w:color="auto"/>
            </w:tcBorders>
            <w:noWrap/>
            <w:hideMark/>
          </w:tcPr>
          <w:p w14:paraId="742C3209" w14:textId="77777777" w:rsidR="005B1647" w:rsidRPr="0069227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92273">
              <w:t>23 207</w:t>
            </w:r>
          </w:p>
        </w:tc>
        <w:tc>
          <w:tcPr>
            <w:tcW w:w="1004" w:type="pct"/>
            <w:tcBorders>
              <w:top w:val="single" w:sz="12" w:space="0" w:color="auto"/>
            </w:tcBorders>
            <w:noWrap/>
            <w:hideMark/>
          </w:tcPr>
          <w:p w14:paraId="5E8874B6" w14:textId="77777777" w:rsidR="005B1647" w:rsidRPr="0069227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92273">
              <w:t>43 981</w:t>
            </w:r>
          </w:p>
        </w:tc>
      </w:tr>
      <w:tr w:rsidR="00155607" w14:paraId="4FCB2DAA"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2991" w:type="pct"/>
            <w:hideMark/>
          </w:tcPr>
          <w:p w14:paraId="70315F28" w14:textId="77777777" w:rsidR="005B1647" w:rsidRPr="00692273" w:rsidRDefault="005B1647" w:rsidP="005B1647">
            <w:pPr>
              <w:pStyle w:val="Tabell"/>
            </w:pPr>
            <w:r w:rsidRPr="00692273">
              <w:t>Försäkringskassan</w:t>
            </w:r>
          </w:p>
        </w:tc>
        <w:tc>
          <w:tcPr>
            <w:tcW w:w="1005" w:type="pct"/>
            <w:noWrap/>
            <w:hideMark/>
          </w:tcPr>
          <w:p w14:paraId="311C70CD" w14:textId="77777777" w:rsidR="005B1647" w:rsidRPr="0069227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92273">
              <w:t>1 197</w:t>
            </w:r>
          </w:p>
        </w:tc>
        <w:tc>
          <w:tcPr>
            <w:tcW w:w="1004" w:type="pct"/>
            <w:noWrap/>
            <w:hideMark/>
          </w:tcPr>
          <w:p w14:paraId="2B203846" w14:textId="77777777" w:rsidR="005B1647" w:rsidRPr="0069227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92273">
              <w:t>1 159</w:t>
            </w:r>
          </w:p>
        </w:tc>
      </w:tr>
      <w:tr w:rsidR="00155607" w14:paraId="40A3AEB2"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2991" w:type="pct"/>
            <w:noWrap/>
            <w:hideMark/>
          </w:tcPr>
          <w:p w14:paraId="53F24056" w14:textId="77777777" w:rsidR="005B1647" w:rsidRPr="00692273" w:rsidRDefault="005B1647" w:rsidP="005B1647">
            <w:pPr>
              <w:pStyle w:val="Tabell"/>
            </w:pPr>
            <w:r w:rsidRPr="00692273">
              <w:t>Pensionsmyndigheten</w:t>
            </w:r>
          </w:p>
        </w:tc>
        <w:tc>
          <w:tcPr>
            <w:tcW w:w="1005" w:type="pct"/>
            <w:noWrap/>
            <w:hideMark/>
          </w:tcPr>
          <w:p w14:paraId="0F9B0BFF" w14:textId="77777777" w:rsidR="005B1647" w:rsidRPr="0069227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92273">
              <w:t>359</w:t>
            </w:r>
          </w:p>
        </w:tc>
        <w:tc>
          <w:tcPr>
            <w:tcW w:w="1004" w:type="pct"/>
            <w:noWrap/>
            <w:hideMark/>
          </w:tcPr>
          <w:p w14:paraId="4A27E691" w14:textId="77777777" w:rsidR="005B1647" w:rsidRPr="0069227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92273">
              <w:t>365</w:t>
            </w:r>
          </w:p>
        </w:tc>
      </w:tr>
      <w:tr w:rsidR="00155607" w14:paraId="6271B7A2"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2991" w:type="pct"/>
            <w:noWrap/>
            <w:hideMark/>
          </w:tcPr>
          <w:p w14:paraId="39BC2708" w14:textId="77777777" w:rsidR="005B1647" w:rsidRPr="00692273" w:rsidRDefault="005B1647" w:rsidP="005B1647">
            <w:pPr>
              <w:pStyle w:val="Tabell"/>
              <w:rPr>
                <w:i/>
                <w:iCs/>
              </w:rPr>
            </w:pPr>
            <w:r w:rsidRPr="00692273">
              <w:rPr>
                <w:i/>
                <w:iCs/>
              </w:rPr>
              <w:t>Affärsverk</w:t>
            </w:r>
          </w:p>
        </w:tc>
        <w:tc>
          <w:tcPr>
            <w:tcW w:w="1005" w:type="pct"/>
            <w:noWrap/>
            <w:hideMark/>
          </w:tcPr>
          <w:p w14:paraId="02321FC6" w14:textId="77777777" w:rsidR="005B1647" w:rsidRPr="00692273"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p>
        </w:tc>
        <w:tc>
          <w:tcPr>
            <w:tcW w:w="1004" w:type="pct"/>
            <w:noWrap/>
            <w:hideMark/>
          </w:tcPr>
          <w:p w14:paraId="57F99571" w14:textId="77777777" w:rsidR="005B1647" w:rsidRPr="00692273"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r>
      <w:tr w:rsidR="00155607" w14:paraId="3F9E9AF1"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2991" w:type="pct"/>
            <w:hideMark/>
          </w:tcPr>
          <w:p w14:paraId="63BE6072" w14:textId="77777777" w:rsidR="005B1647" w:rsidRPr="00692273" w:rsidRDefault="005B1647" w:rsidP="005B1647">
            <w:pPr>
              <w:pStyle w:val="Tabell"/>
            </w:pPr>
            <w:r w:rsidRPr="00692273">
              <w:t>Luftfartsverket</w:t>
            </w:r>
          </w:p>
        </w:tc>
        <w:tc>
          <w:tcPr>
            <w:tcW w:w="1005" w:type="pct"/>
            <w:noWrap/>
            <w:hideMark/>
          </w:tcPr>
          <w:p w14:paraId="1986ECDA" w14:textId="77777777" w:rsidR="005B1647" w:rsidRPr="0069227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92273">
              <w:t>2 534</w:t>
            </w:r>
          </w:p>
        </w:tc>
        <w:tc>
          <w:tcPr>
            <w:tcW w:w="1004" w:type="pct"/>
            <w:noWrap/>
            <w:hideMark/>
          </w:tcPr>
          <w:p w14:paraId="68392F33" w14:textId="77777777" w:rsidR="005B1647" w:rsidRPr="0069227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92273">
              <w:t>520</w:t>
            </w:r>
          </w:p>
        </w:tc>
      </w:tr>
      <w:tr w:rsidR="00155607" w14:paraId="42AAE844"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2991" w:type="pct"/>
            <w:noWrap/>
            <w:hideMark/>
          </w:tcPr>
          <w:p w14:paraId="69F05D90" w14:textId="77777777" w:rsidR="005B1647" w:rsidRPr="00692273" w:rsidRDefault="005B1647" w:rsidP="005B1647">
            <w:pPr>
              <w:pStyle w:val="Tabell"/>
            </w:pPr>
            <w:r w:rsidRPr="00692273">
              <w:t>Övriga myndigheter</w:t>
            </w:r>
          </w:p>
        </w:tc>
        <w:tc>
          <w:tcPr>
            <w:tcW w:w="1005" w:type="pct"/>
            <w:noWrap/>
            <w:hideMark/>
          </w:tcPr>
          <w:p w14:paraId="45425DD1" w14:textId="77777777" w:rsidR="005B1647" w:rsidRPr="0069227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92273">
              <w:t>17</w:t>
            </w:r>
          </w:p>
        </w:tc>
        <w:tc>
          <w:tcPr>
            <w:tcW w:w="1004" w:type="pct"/>
            <w:noWrap/>
            <w:hideMark/>
          </w:tcPr>
          <w:p w14:paraId="1E15F91D" w14:textId="77777777" w:rsidR="005B1647" w:rsidRPr="0069227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92273">
              <w:t>4</w:t>
            </w:r>
          </w:p>
        </w:tc>
      </w:tr>
      <w:tr w:rsidR="00155607" w14:paraId="319D54F1" w14:textId="77777777" w:rsidTr="00155607">
        <w:trPr>
          <w:cnfStyle w:val="010000000000" w:firstRow="0" w:lastRow="1" w:firstColumn="0" w:lastColumn="0" w:oddVBand="0" w:evenVBand="0" w:oddHBand="0" w:evenHBand="0" w:firstRowFirstColumn="0" w:firstRowLastColumn="0" w:lastRowFirstColumn="0" w:lastRowLastColumn="0"/>
          <w:trHeight w:val="270"/>
        </w:trPr>
        <w:tc>
          <w:tcPr>
            <w:cnfStyle w:val="001000000000" w:firstRow="0" w:lastRow="0" w:firstColumn="1" w:lastColumn="0" w:oddVBand="0" w:evenVBand="0" w:oddHBand="0" w:evenHBand="0" w:firstRowFirstColumn="0" w:firstRowLastColumn="0" w:lastRowFirstColumn="0" w:lastRowLastColumn="0"/>
            <w:tcW w:w="2991" w:type="pct"/>
            <w:noWrap/>
            <w:hideMark/>
          </w:tcPr>
          <w:p w14:paraId="18F66C6D" w14:textId="77777777" w:rsidR="005B1647" w:rsidRPr="00692273" w:rsidRDefault="005B1647" w:rsidP="005B1647">
            <w:pPr>
              <w:pStyle w:val="Tabell"/>
              <w:rPr>
                <w:bCs/>
              </w:rPr>
            </w:pPr>
            <w:r w:rsidRPr="00692273">
              <w:rPr>
                <w:bCs/>
              </w:rPr>
              <w:t>Summa</w:t>
            </w:r>
          </w:p>
        </w:tc>
        <w:tc>
          <w:tcPr>
            <w:tcW w:w="1005" w:type="pct"/>
            <w:noWrap/>
            <w:hideMark/>
          </w:tcPr>
          <w:p w14:paraId="40AA4F30" w14:textId="77777777" w:rsidR="005B1647" w:rsidRPr="00692273"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692273">
              <w:rPr>
                <w:bCs/>
              </w:rPr>
              <w:t>27 314</w:t>
            </w:r>
          </w:p>
        </w:tc>
        <w:tc>
          <w:tcPr>
            <w:tcW w:w="1004" w:type="pct"/>
            <w:noWrap/>
            <w:hideMark/>
          </w:tcPr>
          <w:p w14:paraId="60ACCA1D" w14:textId="77777777" w:rsidR="005B1647" w:rsidRPr="00692273"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692273">
              <w:rPr>
                <w:bCs/>
              </w:rPr>
              <w:t>46 029</w:t>
            </w:r>
          </w:p>
        </w:tc>
      </w:tr>
    </w:tbl>
    <w:p w14:paraId="2606199E" w14:textId="6434DFD0" w:rsidR="005B1647" w:rsidRDefault="005B1647" w:rsidP="005B1647">
      <w:pPr>
        <w:pStyle w:val="Brdtext"/>
      </w:pPr>
      <w:r>
        <w:t>Riksgäldskontorets värdepapper och andelar är pågående affärer med återköpsavtal (repor) i egna statspapper och kortfristiga placeringar. Affärerna har marknads</w:t>
      </w:r>
      <w:r w:rsidR="007E5169">
        <w:softHyphen/>
      </w:r>
      <w:r>
        <w:t>vårdande syfte och är också ett sätt Matt hantera tillfälliga likvida överskott och varierar därför mellan åren.</w:t>
      </w:r>
    </w:p>
    <w:p w14:paraId="531191E6" w14:textId="77777777" w:rsidR="005B1647" w:rsidRDefault="005B1647" w:rsidP="005B1647">
      <w:pPr>
        <w:pStyle w:val="Brdtext"/>
      </w:pPr>
      <w:r>
        <w:lastRenderedPageBreak/>
        <w:t>Försäkringskassans värdepapper och andelar är huvudsakligen hypoteksobligationer i de fonder Försäkringskassan redovisar, främst Trafiklivräntefonden.</w:t>
      </w:r>
    </w:p>
    <w:p w14:paraId="6416F3AD" w14:textId="77777777" w:rsidR="005B1647" w:rsidRDefault="005B1647" w:rsidP="005B1647">
      <w:pPr>
        <w:pStyle w:val="Brdtext"/>
      </w:pPr>
      <w:r>
        <w:t>Pensionsmyndigheten redovisar värdepapper, främst i form av andelar i värdepappersfonder hos Kammarkollegiet, som hör till den frivilliga pensionsförsäkringen.</w:t>
      </w:r>
    </w:p>
    <w:p w14:paraId="3E632671" w14:textId="5F8F2CDB" w:rsidR="005B1647" w:rsidRDefault="005B1647" w:rsidP="005B1647">
      <w:pPr>
        <w:pStyle w:val="Brdtext"/>
      </w:pPr>
      <w:r>
        <w:t>Luftfartsverket redovisar kortfristiga placeringar i företagscertifikat som värdepapper och andelar.</w:t>
      </w:r>
    </w:p>
    <w:p w14:paraId="23953217" w14:textId="6707AFDD" w:rsidR="005B1647" w:rsidRDefault="005B1647" w:rsidP="005B1647">
      <w:pPr>
        <w:pStyle w:val="Rubrik4utannumrering"/>
      </w:pPr>
      <w:r w:rsidRPr="00692273">
        <w:t>Not 40 Kassa och bank</w:t>
      </w:r>
    </w:p>
    <w:p w14:paraId="316CE85D" w14:textId="1AB2D8C8" w:rsidR="005B1647" w:rsidRDefault="005B1647" w:rsidP="005B1647">
      <w:pPr>
        <w:pStyle w:val="TabellUnderrubrik"/>
      </w:pPr>
      <w:r w:rsidRPr="00692273">
        <w:t>Miljoner kronor</w:t>
      </w:r>
    </w:p>
    <w:tbl>
      <w:tblPr>
        <w:tblStyle w:val="RKBPTabell"/>
        <w:tblW w:w="5000" w:type="pct"/>
        <w:tblLook w:val="04E0" w:firstRow="1" w:lastRow="1" w:firstColumn="1" w:lastColumn="0" w:noHBand="0" w:noVBand="1"/>
      </w:tblPr>
      <w:tblGrid>
        <w:gridCol w:w="4833"/>
        <w:gridCol w:w="1175"/>
        <w:gridCol w:w="1362"/>
      </w:tblGrid>
      <w:tr w:rsidR="00155607" w14:paraId="7BD06C07" w14:textId="77777777" w:rsidTr="00155607">
        <w:trPr>
          <w:cnfStyle w:val="100000000000" w:firstRow="1" w:lastRow="0" w:firstColumn="0" w:lastColumn="0" w:oddVBand="0" w:evenVBand="0" w:oddHBand="0" w:evenHBand="0" w:firstRowFirstColumn="0" w:firstRowLastColumn="0" w:lastRowFirstColumn="0" w:lastRowLastColumn="0"/>
          <w:trHeight w:val="170"/>
          <w:tblHeader w:val="0"/>
        </w:trPr>
        <w:tc>
          <w:tcPr>
            <w:cnfStyle w:val="001000000000" w:firstRow="0" w:lastRow="0" w:firstColumn="1" w:lastColumn="0" w:oddVBand="0" w:evenVBand="0" w:oddHBand="0" w:evenHBand="0" w:firstRowFirstColumn="0" w:firstRowLastColumn="0" w:lastRowFirstColumn="0" w:lastRowLastColumn="0"/>
            <w:tcW w:w="3279"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78BB2EAB" w14:textId="2CAB20A2" w:rsidR="005B1647" w:rsidRPr="00692273" w:rsidRDefault="005B1647" w:rsidP="005B1647">
            <w:pPr>
              <w:pStyle w:val="TabellHuvud"/>
            </w:pPr>
          </w:p>
        </w:tc>
        <w:tc>
          <w:tcPr>
            <w:tcW w:w="797"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3FFA4205" w14:textId="77777777" w:rsidR="005B1647" w:rsidRPr="00692273"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692273">
              <w:t>2019</w:t>
            </w:r>
          </w:p>
        </w:tc>
        <w:tc>
          <w:tcPr>
            <w:tcW w:w="924"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7EC382DE" w14:textId="77777777" w:rsidR="005B1647" w:rsidRPr="00692273"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692273">
              <w:t>2018</w:t>
            </w:r>
          </w:p>
        </w:tc>
      </w:tr>
      <w:tr w:rsidR="00155607" w14:paraId="05CD3784"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3279" w:type="pct"/>
            <w:tcBorders>
              <w:top w:val="single" w:sz="12" w:space="0" w:color="auto"/>
            </w:tcBorders>
            <w:noWrap/>
            <w:hideMark/>
          </w:tcPr>
          <w:p w14:paraId="3621DC6C" w14:textId="77777777" w:rsidR="005B1647" w:rsidRPr="00692273" w:rsidRDefault="005B1647" w:rsidP="005B1647">
            <w:pPr>
              <w:pStyle w:val="Tabell"/>
            </w:pPr>
            <w:r w:rsidRPr="00692273">
              <w:t>Universitets- och högskolerådet</w:t>
            </w:r>
          </w:p>
        </w:tc>
        <w:tc>
          <w:tcPr>
            <w:tcW w:w="797" w:type="pct"/>
            <w:tcBorders>
              <w:top w:val="single" w:sz="12" w:space="0" w:color="auto"/>
            </w:tcBorders>
            <w:noWrap/>
            <w:hideMark/>
          </w:tcPr>
          <w:p w14:paraId="4C11F034" w14:textId="77777777" w:rsidR="005B1647" w:rsidRPr="0069227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92273">
              <w:t>354</w:t>
            </w:r>
          </w:p>
        </w:tc>
        <w:tc>
          <w:tcPr>
            <w:tcW w:w="924" w:type="pct"/>
            <w:tcBorders>
              <w:top w:val="single" w:sz="12" w:space="0" w:color="auto"/>
            </w:tcBorders>
            <w:noWrap/>
            <w:hideMark/>
          </w:tcPr>
          <w:p w14:paraId="6738D3FA" w14:textId="77777777" w:rsidR="005B1647" w:rsidRPr="0069227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92273">
              <w:t>310</w:t>
            </w:r>
          </w:p>
        </w:tc>
      </w:tr>
      <w:tr w:rsidR="00155607" w14:paraId="2CD776E1"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3279" w:type="pct"/>
            <w:noWrap/>
            <w:hideMark/>
          </w:tcPr>
          <w:p w14:paraId="66467FCA" w14:textId="77777777" w:rsidR="005B1647" w:rsidRPr="00692273" w:rsidRDefault="005B1647" w:rsidP="005B1647">
            <w:pPr>
              <w:pStyle w:val="Tabell"/>
            </w:pPr>
            <w:r w:rsidRPr="00692273">
              <w:t>Skatteverket</w:t>
            </w:r>
          </w:p>
        </w:tc>
        <w:tc>
          <w:tcPr>
            <w:tcW w:w="797" w:type="pct"/>
            <w:noWrap/>
            <w:hideMark/>
          </w:tcPr>
          <w:p w14:paraId="39A1593A" w14:textId="77777777" w:rsidR="005B1647" w:rsidRPr="0069227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92273">
              <w:t>331</w:t>
            </w:r>
          </w:p>
        </w:tc>
        <w:tc>
          <w:tcPr>
            <w:tcW w:w="924" w:type="pct"/>
            <w:noWrap/>
            <w:hideMark/>
          </w:tcPr>
          <w:p w14:paraId="7DE8CEAC" w14:textId="77777777" w:rsidR="005B1647" w:rsidRPr="0069227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92273">
              <w:t>343</w:t>
            </w:r>
          </w:p>
        </w:tc>
      </w:tr>
      <w:tr w:rsidR="00155607" w14:paraId="60F86ADB"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3279" w:type="pct"/>
            <w:noWrap/>
            <w:hideMark/>
          </w:tcPr>
          <w:p w14:paraId="278F3CF7" w14:textId="77777777" w:rsidR="005B1647" w:rsidRPr="00692273" w:rsidRDefault="005B1647" w:rsidP="005B1647">
            <w:pPr>
              <w:pStyle w:val="Tabell"/>
            </w:pPr>
            <w:r w:rsidRPr="00692273">
              <w:t>Styrelsen för internationellt utvecklingssamarbete</w:t>
            </w:r>
          </w:p>
        </w:tc>
        <w:tc>
          <w:tcPr>
            <w:tcW w:w="797" w:type="pct"/>
            <w:noWrap/>
            <w:hideMark/>
          </w:tcPr>
          <w:p w14:paraId="3D229484" w14:textId="77777777" w:rsidR="005B1647" w:rsidRPr="0069227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92273">
              <w:t>245</w:t>
            </w:r>
          </w:p>
        </w:tc>
        <w:tc>
          <w:tcPr>
            <w:tcW w:w="924" w:type="pct"/>
            <w:noWrap/>
            <w:hideMark/>
          </w:tcPr>
          <w:p w14:paraId="72A85C0C" w14:textId="77777777" w:rsidR="005B1647" w:rsidRPr="0069227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92273">
              <w:t>124</w:t>
            </w:r>
          </w:p>
        </w:tc>
      </w:tr>
      <w:tr w:rsidR="00155607" w14:paraId="35283A96"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3279" w:type="pct"/>
            <w:noWrap/>
            <w:hideMark/>
          </w:tcPr>
          <w:p w14:paraId="18E6927A" w14:textId="77777777" w:rsidR="005B1647" w:rsidRPr="00692273" w:rsidRDefault="005B1647" w:rsidP="005B1647">
            <w:pPr>
              <w:pStyle w:val="Tabell"/>
            </w:pPr>
            <w:r w:rsidRPr="00692273">
              <w:t>Regeringskansliet</w:t>
            </w:r>
          </w:p>
        </w:tc>
        <w:tc>
          <w:tcPr>
            <w:tcW w:w="797" w:type="pct"/>
            <w:noWrap/>
            <w:hideMark/>
          </w:tcPr>
          <w:p w14:paraId="608E1634" w14:textId="77777777" w:rsidR="005B1647" w:rsidRPr="0069227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92273">
              <w:t>202</w:t>
            </w:r>
          </w:p>
        </w:tc>
        <w:tc>
          <w:tcPr>
            <w:tcW w:w="924" w:type="pct"/>
            <w:noWrap/>
            <w:hideMark/>
          </w:tcPr>
          <w:p w14:paraId="45F6B875" w14:textId="77777777" w:rsidR="005B1647" w:rsidRPr="0069227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92273">
              <w:t>174</w:t>
            </w:r>
          </w:p>
        </w:tc>
      </w:tr>
      <w:tr w:rsidR="00155607" w14:paraId="635C5CF7"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3279" w:type="pct"/>
            <w:noWrap/>
            <w:hideMark/>
          </w:tcPr>
          <w:p w14:paraId="56E754FD" w14:textId="77777777" w:rsidR="005B1647" w:rsidRPr="00692273" w:rsidRDefault="005B1647" w:rsidP="005B1647">
            <w:pPr>
              <w:pStyle w:val="Tabell"/>
            </w:pPr>
            <w:r w:rsidRPr="00692273">
              <w:t>Försvarets materielverk</w:t>
            </w:r>
          </w:p>
        </w:tc>
        <w:tc>
          <w:tcPr>
            <w:tcW w:w="797" w:type="pct"/>
            <w:noWrap/>
            <w:hideMark/>
          </w:tcPr>
          <w:p w14:paraId="03B45C0F" w14:textId="77777777" w:rsidR="005B1647" w:rsidRPr="0069227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92273">
              <w:t>194</w:t>
            </w:r>
          </w:p>
        </w:tc>
        <w:tc>
          <w:tcPr>
            <w:tcW w:w="924" w:type="pct"/>
            <w:noWrap/>
            <w:hideMark/>
          </w:tcPr>
          <w:p w14:paraId="393C5F60" w14:textId="77777777" w:rsidR="005B1647" w:rsidRPr="0069227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92273">
              <w:t>55</w:t>
            </w:r>
          </w:p>
        </w:tc>
      </w:tr>
      <w:tr w:rsidR="00155607" w14:paraId="69674CB7"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3279" w:type="pct"/>
            <w:noWrap/>
            <w:hideMark/>
          </w:tcPr>
          <w:p w14:paraId="61C9894C" w14:textId="77777777" w:rsidR="005B1647" w:rsidRPr="00692273" w:rsidRDefault="005B1647" w:rsidP="005B1647">
            <w:pPr>
              <w:pStyle w:val="Tabell"/>
            </w:pPr>
            <w:r w:rsidRPr="00692273">
              <w:t>Lunds universitet</w:t>
            </w:r>
          </w:p>
        </w:tc>
        <w:tc>
          <w:tcPr>
            <w:tcW w:w="797" w:type="pct"/>
            <w:noWrap/>
            <w:hideMark/>
          </w:tcPr>
          <w:p w14:paraId="0BA51F73" w14:textId="77777777" w:rsidR="005B1647" w:rsidRPr="0069227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92273">
              <w:t>185</w:t>
            </w:r>
          </w:p>
        </w:tc>
        <w:tc>
          <w:tcPr>
            <w:tcW w:w="924" w:type="pct"/>
            <w:noWrap/>
            <w:hideMark/>
          </w:tcPr>
          <w:p w14:paraId="58B43566" w14:textId="77777777" w:rsidR="005B1647" w:rsidRPr="0069227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92273">
              <w:t>71</w:t>
            </w:r>
          </w:p>
        </w:tc>
      </w:tr>
      <w:tr w:rsidR="00155607" w14:paraId="3AF6F248"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3279" w:type="pct"/>
            <w:noWrap/>
            <w:hideMark/>
          </w:tcPr>
          <w:p w14:paraId="5F765E51" w14:textId="77777777" w:rsidR="005B1647" w:rsidRPr="00692273" w:rsidRDefault="005B1647" w:rsidP="005B1647">
            <w:pPr>
              <w:pStyle w:val="Tabell"/>
            </w:pPr>
            <w:r w:rsidRPr="00692273">
              <w:t>Länsstyrelsen i Västerbottens län</w:t>
            </w:r>
          </w:p>
        </w:tc>
        <w:tc>
          <w:tcPr>
            <w:tcW w:w="797" w:type="pct"/>
            <w:noWrap/>
            <w:hideMark/>
          </w:tcPr>
          <w:p w14:paraId="5B0D2762" w14:textId="77777777" w:rsidR="005B1647" w:rsidRPr="0069227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92273">
              <w:t>174</w:t>
            </w:r>
          </w:p>
        </w:tc>
        <w:tc>
          <w:tcPr>
            <w:tcW w:w="924" w:type="pct"/>
            <w:noWrap/>
            <w:hideMark/>
          </w:tcPr>
          <w:p w14:paraId="22ACD244" w14:textId="77777777" w:rsidR="005B1647" w:rsidRPr="0069227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92273">
              <w:t>171</w:t>
            </w:r>
          </w:p>
        </w:tc>
      </w:tr>
      <w:tr w:rsidR="00155607" w14:paraId="2EB979EA"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3279" w:type="pct"/>
            <w:noWrap/>
            <w:hideMark/>
          </w:tcPr>
          <w:p w14:paraId="576D4714" w14:textId="77777777" w:rsidR="005B1647" w:rsidRPr="00692273" w:rsidRDefault="005B1647" w:rsidP="005B1647">
            <w:pPr>
              <w:pStyle w:val="Tabell"/>
            </w:pPr>
            <w:r w:rsidRPr="00692273">
              <w:t>Länsstyrelsen i Norrbottens län</w:t>
            </w:r>
          </w:p>
        </w:tc>
        <w:tc>
          <w:tcPr>
            <w:tcW w:w="797" w:type="pct"/>
            <w:noWrap/>
            <w:hideMark/>
          </w:tcPr>
          <w:p w14:paraId="164CBA83" w14:textId="77777777" w:rsidR="005B1647" w:rsidRPr="0069227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92273">
              <w:t>144</w:t>
            </w:r>
          </w:p>
        </w:tc>
        <w:tc>
          <w:tcPr>
            <w:tcW w:w="924" w:type="pct"/>
            <w:noWrap/>
            <w:hideMark/>
          </w:tcPr>
          <w:p w14:paraId="189BEAD1" w14:textId="77777777" w:rsidR="005B1647" w:rsidRPr="0069227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92273">
              <w:t>115</w:t>
            </w:r>
          </w:p>
        </w:tc>
      </w:tr>
      <w:tr w:rsidR="00155607" w14:paraId="1C86E3F8"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3279" w:type="pct"/>
            <w:noWrap/>
            <w:hideMark/>
          </w:tcPr>
          <w:p w14:paraId="064434C2" w14:textId="77777777" w:rsidR="005B1647" w:rsidRPr="00692273" w:rsidRDefault="005B1647" w:rsidP="005B1647">
            <w:pPr>
              <w:pStyle w:val="Tabell"/>
            </w:pPr>
            <w:r w:rsidRPr="00692273">
              <w:t>Trafikverket</w:t>
            </w:r>
          </w:p>
        </w:tc>
        <w:tc>
          <w:tcPr>
            <w:tcW w:w="797" w:type="pct"/>
            <w:noWrap/>
            <w:hideMark/>
          </w:tcPr>
          <w:p w14:paraId="01A8B113" w14:textId="77777777" w:rsidR="005B1647" w:rsidRPr="0069227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92273">
              <w:t>137</w:t>
            </w:r>
          </w:p>
        </w:tc>
        <w:tc>
          <w:tcPr>
            <w:tcW w:w="924" w:type="pct"/>
            <w:noWrap/>
            <w:hideMark/>
          </w:tcPr>
          <w:p w14:paraId="3F9DDB07" w14:textId="77777777" w:rsidR="005B1647" w:rsidRPr="0069227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92273">
              <w:t>78</w:t>
            </w:r>
          </w:p>
        </w:tc>
      </w:tr>
      <w:tr w:rsidR="00155607" w14:paraId="7DE47263"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3279" w:type="pct"/>
            <w:noWrap/>
            <w:hideMark/>
          </w:tcPr>
          <w:p w14:paraId="60ACFC17" w14:textId="77777777" w:rsidR="005B1647" w:rsidRPr="00692273" w:rsidRDefault="005B1647" w:rsidP="005B1647">
            <w:pPr>
              <w:pStyle w:val="Tabell"/>
            </w:pPr>
            <w:r w:rsidRPr="00692273">
              <w:t>Försäkringskassan</w:t>
            </w:r>
          </w:p>
        </w:tc>
        <w:tc>
          <w:tcPr>
            <w:tcW w:w="797" w:type="pct"/>
            <w:noWrap/>
            <w:hideMark/>
          </w:tcPr>
          <w:p w14:paraId="674FF32B" w14:textId="77777777" w:rsidR="005B1647" w:rsidRPr="0069227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92273">
              <w:t>132</w:t>
            </w:r>
          </w:p>
        </w:tc>
        <w:tc>
          <w:tcPr>
            <w:tcW w:w="924" w:type="pct"/>
            <w:noWrap/>
            <w:hideMark/>
          </w:tcPr>
          <w:p w14:paraId="01309948" w14:textId="77777777" w:rsidR="005B1647" w:rsidRPr="0069227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92273">
              <w:t>126</w:t>
            </w:r>
          </w:p>
        </w:tc>
      </w:tr>
      <w:tr w:rsidR="00155607" w14:paraId="4005433D"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3279" w:type="pct"/>
            <w:noWrap/>
            <w:hideMark/>
          </w:tcPr>
          <w:p w14:paraId="682A4D92" w14:textId="77777777" w:rsidR="005B1647" w:rsidRPr="00692273" w:rsidRDefault="005B1647" w:rsidP="005B1647">
            <w:pPr>
              <w:pStyle w:val="Tabell"/>
            </w:pPr>
            <w:r w:rsidRPr="00692273">
              <w:t>Uppsala universitet</w:t>
            </w:r>
          </w:p>
        </w:tc>
        <w:tc>
          <w:tcPr>
            <w:tcW w:w="797" w:type="pct"/>
            <w:noWrap/>
            <w:hideMark/>
          </w:tcPr>
          <w:p w14:paraId="39EED5D2" w14:textId="77777777" w:rsidR="005B1647" w:rsidRPr="0069227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92273">
              <w:t>132</w:t>
            </w:r>
          </w:p>
        </w:tc>
        <w:tc>
          <w:tcPr>
            <w:tcW w:w="924" w:type="pct"/>
            <w:noWrap/>
            <w:hideMark/>
          </w:tcPr>
          <w:p w14:paraId="1A8DB5D4" w14:textId="77777777" w:rsidR="005B1647" w:rsidRPr="0069227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92273">
              <w:t>160</w:t>
            </w:r>
          </w:p>
        </w:tc>
      </w:tr>
      <w:tr w:rsidR="00155607" w14:paraId="24F15DFE"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3279" w:type="pct"/>
            <w:noWrap/>
            <w:hideMark/>
          </w:tcPr>
          <w:p w14:paraId="18DB72DA" w14:textId="77777777" w:rsidR="005B1647" w:rsidRPr="00692273" w:rsidRDefault="005B1647" w:rsidP="005B1647">
            <w:pPr>
              <w:pStyle w:val="Tabell"/>
            </w:pPr>
            <w:r w:rsidRPr="00692273">
              <w:t>Karolinska institutet</w:t>
            </w:r>
          </w:p>
        </w:tc>
        <w:tc>
          <w:tcPr>
            <w:tcW w:w="797" w:type="pct"/>
            <w:noWrap/>
            <w:hideMark/>
          </w:tcPr>
          <w:p w14:paraId="35D1CA8C" w14:textId="77777777" w:rsidR="005B1647" w:rsidRPr="0069227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92273">
              <w:t>118</w:t>
            </w:r>
          </w:p>
        </w:tc>
        <w:tc>
          <w:tcPr>
            <w:tcW w:w="924" w:type="pct"/>
            <w:noWrap/>
            <w:hideMark/>
          </w:tcPr>
          <w:p w14:paraId="4C541CEC" w14:textId="77777777" w:rsidR="005B1647" w:rsidRPr="0069227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92273">
              <w:t>180</w:t>
            </w:r>
          </w:p>
        </w:tc>
      </w:tr>
      <w:tr w:rsidR="00155607" w14:paraId="5AAFA327"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3279" w:type="pct"/>
            <w:noWrap/>
            <w:hideMark/>
          </w:tcPr>
          <w:p w14:paraId="10445C08" w14:textId="77777777" w:rsidR="005B1647" w:rsidRPr="00692273" w:rsidRDefault="005B1647" w:rsidP="005B1647">
            <w:pPr>
              <w:pStyle w:val="Tabell"/>
            </w:pPr>
            <w:r w:rsidRPr="00692273">
              <w:t xml:space="preserve">Exportkreditnämnden </w:t>
            </w:r>
          </w:p>
        </w:tc>
        <w:tc>
          <w:tcPr>
            <w:tcW w:w="797" w:type="pct"/>
            <w:noWrap/>
            <w:hideMark/>
          </w:tcPr>
          <w:p w14:paraId="298B5F59" w14:textId="77777777" w:rsidR="005B1647" w:rsidRPr="0069227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92273">
              <w:t>5</w:t>
            </w:r>
          </w:p>
        </w:tc>
        <w:tc>
          <w:tcPr>
            <w:tcW w:w="924" w:type="pct"/>
            <w:noWrap/>
            <w:hideMark/>
          </w:tcPr>
          <w:p w14:paraId="62D594E6" w14:textId="77777777" w:rsidR="005B1647" w:rsidRPr="0069227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92273">
              <w:t>487</w:t>
            </w:r>
          </w:p>
        </w:tc>
      </w:tr>
      <w:tr w:rsidR="00155607" w14:paraId="1F12ECC1"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3279" w:type="pct"/>
            <w:hideMark/>
          </w:tcPr>
          <w:p w14:paraId="5D62094A" w14:textId="77777777" w:rsidR="005B1647" w:rsidRPr="00BE3614" w:rsidRDefault="005B1647" w:rsidP="005B1647">
            <w:pPr>
              <w:pStyle w:val="Tabell"/>
              <w:rPr>
                <w:i/>
                <w:iCs/>
              </w:rPr>
            </w:pPr>
            <w:r w:rsidRPr="00BE3614">
              <w:rPr>
                <w:i/>
                <w:iCs/>
              </w:rPr>
              <w:t>Affärsverk</w:t>
            </w:r>
          </w:p>
        </w:tc>
        <w:tc>
          <w:tcPr>
            <w:tcW w:w="797" w:type="pct"/>
            <w:noWrap/>
            <w:hideMark/>
          </w:tcPr>
          <w:p w14:paraId="150B4EE7" w14:textId="77777777" w:rsidR="005B1647" w:rsidRPr="00BE3614"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p>
        </w:tc>
        <w:tc>
          <w:tcPr>
            <w:tcW w:w="924" w:type="pct"/>
            <w:noWrap/>
            <w:hideMark/>
          </w:tcPr>
          <w:p w14:paraId="6DDEA06C" w14:textId="77777777" w:rsidR="005B1647" w:rsidRPr="00BE3614"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p>
        </w:tc>
      </w:tr>
      <w:tr w:rsidR="00155607" w14:paraId="34117CEF"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3279" w:type="pct"/>
            <w:noWrap/>
            <w:hideMark/>
          </w:tcPr>
          <w:p w14:paraId="4902146B" w14:textId="77777777" w:rsidR="005B1647" w:rsidRPr="00692273" w:rsidRDefault="005B1647" w:rsidP="005B1647">
            <w:pPr>
              <w:pStyle w:val="Tabell"/>
            </w:pPr>
            <w:r w:rsidRPr="00692273">
              <w:t>Luftfartsverket</w:t>
            </w:r>
          </w:p>
        </w:tc>
        <w:tc>
          <w:tcPr>
            <w:tcW w:w="797" w:type="pct"/>
            <w:noWrap/>
            <w:hideMark/>
          </w:tcPr>
          <w:p w14:paraId="6FD62595" w14:textId="77777777" w:rsidR="005B1647" w:rsidRPr="0069227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92273">
              <w:t>3 105</w:t>
            </w:r>
          </w:p>
        </w:tc>
        <w:tc>
          <w:tcPr>
            <w:tcW w:w="924" w:type="pct"/>
            <w:noWrap/>
            <w:hideMark/>
          </w:tcPr>
          <w:p w14:paraId="056CC7BC" w14:textId="77777777" w:rsidR="005B1647" w:rsidRPr="0069227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92273">
              <w:t>5 009</w:t>
            </w:r>
          </w:p>
        </w:tc>
      </w:tr>
      <w:tr w:rsidR="00155607" w14:paraId="1DF2A7FB"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3279" w:type="pct"/>
            <w:noWrap/>
            <w:hideMark/>
          </w:tcPr>
          <w:p w14:paraId="122659FD" w14:textId="77777777" w:rsidR="005B1647" w:rsidRPr="00692273" w:rsidRDefault="005B1647" w:rsidP="005B1647">
            <w:pPr>
              <w:pStyle w:val="Tabell"/>
            </w:pPr>
            <w:r w:rsidRPr="00692273">
              <w:t>Sjöfartsverket</w:t>
            </w:r>
          </w:p>
        </w:tc>
        <w:tc>
          <w:tcPr>
            <w:tcW w:w="797" w:type="pct"/>
            <w:noWrap/>
            <w:hideMark/>
          </w:tcPr>
          <w:p w14:paraId="6456EEA3" w14:textId="77777777" w:rsidR="005B1647" w:rsidRPr="0069227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92273">
              <w:t>419</w:t>
            </w:r>
          </w:p>
        </w:tc>
        <w:tc>
          <w:tcPr>
            <w:tcW w:w="924" w:type="pct"/>
            <w:noWrap/>
            <w:hideMark/>
          </w:tcPr>
          <w:p w14:paraId="760DD81A" w14:textId="77777777" w:rsidR="005B1647" w:rsidRPr="0069227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92273">
              <w:t>477</w:t>
            </w:r>
          </w:p>
        </w:tc>
      </w:tr>
      <w:tr w:rsidR="00155607" w14:paraId="012302C8"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3279" w:type="pct"/>
            <w:noWrap/>
            <w:hideMark/>
          </w:tcPr>
          <w:p w14:paraId="7FEEA577" w14:textId="77777777" w:rsidR="005B1647" w:rsidRPr="00692273" w:rsidRDefault="005B1647" w:rsidP="005B1647">
            <w:pPr>
              <w:pStyle w:val="Tabell"/>
            </w:pPr>
            <w:r w:rsidRPr="00692273">
              <w:t>Svenska kraftnät</w:t>
            </w:r>
          </w:p>
        </w:tc>
        <w:tc>
          <w:tcPr>
            <w:tcW w:w="797" w:type="pct"/>
            <w:noWrap/>
            <w:hideMark/>
          </w:tcPr>
          <w:p w14:paraId="014ED5F2" w14:textId="77777777" w:rsidR="005B1647" w:rsidRPr="0069227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92273">
              <w:t>86</w:t>
            </w:r>
          </w:p>
        </w:tc>
        <w:tc>
          <w:tcPr>
            <w:tcW w:w="924" w:type="pct"/>
            <w:noWrap/>
            <w:hideMark/>
          </w:tcPr>
          <w:p w14:paraId="48726760" w14:textId="77777777" w:rsidR="005B1647" w:rsidRPr="0069227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92273">
              <w:t>39</w:t>
            </w:r>
          </w:p>
        </w:tc>
      </w:tr>
      <w:tr w:rsidR="00155607" w14:paraId="372E67C8"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3279" w:type="pct"/>
            <w:hideMark/>
          </w:tcPr>
          <w:p w14:paraId="6119C06F" w14:textId="77777777" w:rsidR="005B1647" w:rsidRPr="00692273" w:rsidRDefault="005B1647" w:rsidP="005B1647">
            <w:pPr>
              <w:pStyle w:val="Tabell"/>
            </w:pPr>
            <w:r w:rsidRPr="00692273">
              <w:t>Övriga myndigheter</w:t>
            </w:r>
          </w:p>
        </w:tc>
        <w:tc>
          <w:tcPr>
            <w:tcW w:w="797" w:type="pct"/>
            <w:noWrap/>
            <w:hideMark/>
          </w:tcPr>
          <w:p w14:paraId="33F83EC9" w14:textId="77777777" w:rsidR="005B1647" w:rsidRPr="0069227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92273">
              <w:t>960</w:t>
            </w:r>
          </w:p>
        </w:tc>
        <w:tc>
          <w:tcPr>
            <w:tcW w:w="924" w:type="pct"/>
            <w:noWrap/>
            <w:hideMark/>
          </w:tcPr>
          <w:p w14:paraId="558D8467" w14:textId="77777777" w:rsidR="005B1647" w:rsidRPr="0069227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692273">
              <w:t>980</w:t>
            </w:r>
          </w:p>
        </w:tc>
      </w:tr>
      <w:tr w:rsidR="00155607" w14:paraId="0A50352F" w14:textId="77777777" w:rsidTr="00155607">
        <w:trPr>
          <w:cnfStyle w:val="010000000000" w:firstRow="0" w:lastRow="1" w:firstColumn="0" w:lastColumn="0" w:oddVBand="0" w:evenVBand="0" w:oddHBand="0" w:evenHBand="0" w:firstRowFirstColumn="0" w:firstRowLastColumn="0" w:lastRowFirstColumn="0" w:lastRowLastColumn="0"/>
          <w:trHeight w:val="170"/>
        </w:trPr>
        <w:tc>
          <w:tcPr>
            <w:cnfStyle w:val="001000000000" w:firstRow="0" w:lastRow="0" w:firstColumn="1" w:lastColumn="0" w:oddVBand="0" w:evenVBand="0" w:oddHBand="0" w:evenHBand="0" w:firstRowFirstColumn="0" w:firstRowLastColumn="0" w:lastRowFirstColumn="0" w:lastRowLastColumn="0"/>
            <w:tcW w:w="3279" w:type="pct"/>
            <w:noWrap/>
            <w:hideMark/>
          </w:tcPr>
          <w:p w14:paraId="4B142F84" w14:textId="77777777" w:rsidR="005B1647" w:rsidRPr="00692273" w:rsidRDefault="005B1647" w:rsidP="005B1647">
            <w:pPr>
              <w:pStyle w:val="Tabell"/>
              <w:rPr>
                <w:bCs/>
              </w:rPr>
            </w:pPr>
            <w:r w:rsidRPr="00692273">
              <w:rPr>
                <w:bCs/>
              </w:rPr>
              <w:t>Summa</w:t>
            </w:r>
          </w:p>
        </w:tc>
        <w:tc>
          <w:tcPr>
            <w:tcW w:w="797" w:type="pct"/>
            <w:noWrap/>
            <w:hideMark/>
          </w:tcPr>
          <w:p w14:paraId="606FC4E6" w14:textId="77777777" w:rsidR="005B1647" w:rsidRPr="00692273"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692273">
              <w:rPr>
                <w:bCs/>
              </w:rPr>
              <w:t>6 923</w:t>
            </w:r>
          </w:p>
        </w:tc>
        <w:tc>
          <w:tcPr>
            <w:tcW w:w="924" w:type="pct"/>
            <w:noWrap/>
            <w:hideMark/>
          </w:tcPr>
          <w:p w14:paraId="3AE1A59D" w14:textId="77777777" w:rsidR="005B1647" w:rsidRPr="00692273"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692273">
              <w:rPr>
                <w:bCs/>
              </w:rPr>
              <w:t>8 899</w:t>
            </w:r>
          </w:p>
        </w:tc>
      </w:tr>
    </w:tbl>
    <w:p w14:paraId="3836FA6E" w14:textId="6810EB3A" w:rsidR="005B1647" w:rsidRDefault="005B1647" w:rsidP="005B1647">
      <w:pPr>
        <w:pStyle w:val="Brdtext"/>
      </w:pPr>
    </w:p>
    <w:p w14:paraId="1178A05D" w14:textId="2F8BAF30" w:rsidR="005B1647" w:rsidRDefault="005B1647" w:rsidP="005B1647">
      <w:pPr>
        <w:pStyle w:val="Brdtext"/>
      </w:pPr>
      <w:r w:rsidRPr="00BE3614">
        <w:t xml:space="preserve">Luftfartsverkets likvida medel består av banktillgodohavanden i transaktionskonton </w:t>
      </w:r>
      <w:r>
        <w:t>men även olika fastränteplaceringar. Likvida medel har minskat med 1 904 miljoner kronor. En del av minskningen beror på att medel överförts från banktillgodo</w:t>
      </w:r>
      <w:r>
        <w:softHyphen/>
        <w:t>havanden till kortfristiga placeringar.</w:t>
      </w:r>
    </w:p>
    <w:p w14:paraId="6C1CFC31" w14:textId="05B4D9D9" w:rsidR="007E5169" w:rsidRDefault="005B1647" w:rsidP="005B1647">
      <w:pPr>
        <w:pStyle w:val="Brdtext"/>
      </w:pPr>
      <w:r>
        <w:t>Exportkreditnämnden redovisar banktillgodohavanden som är placerade i svenska affärsbanker i utländsk valuta till värdet av 4 miljoner kronor samt banktillgodo</w:t>
      </w:r>
      <w:r>
        <w:softHyphen/>
        <w:t>havanden i svenska kronor på 1 miljon kronor, totalt 5 miljoner kronor. Likvida medel har minskat med 482 miljoner kronor.</w:t>
      </w:r>
    </w:p>
    <w:p w14:paraId="061613FB" w14:textId="77777777" w:rsidR="007E5169" w:rsidRDefault="007E5169">
      <w:r>
        <w:br w:type="page"/>
      </w:r>
    </w:p>
    <w:p w14:paraId="47C9046D" w14:textId="4E2B1543" w:rsidR="005B1647" w:rsidRDefault="005B1647" w:rsidP="005B1647">
      <w:pPr>
        <w:pStyle w:val="Rubrik4utannumrering"/>
      </w:pPr>
      <w:r w:rsidRPr="00293D55">
        <w:lastRenderedPageBreak/>
        <w:t>Not 41 Nettoförmögenheten</w:t>
      </w:r>
    </w:p>
    <w:p w14:paraId="22A08EC7" w14:textId="19BB0731" w:rsidR="005B1647" w:rsidRDefault="005B1647" w:rsidP="005B1647">
      <w:pPr>
        <w:pStyle w:val="TabellUnderrubrik"/>
      </w:pPr>
      <w:r w:rsidRPr="00293D55">
        <w:t>Miljoner kronor</w:t>
      </w:r>
    </w:p>
    <w:tbl>
      <w:tblPr>
        <w:tblStyle w:val="RKBPTabell"/>
        <w:tblW w:w="5000" w:type="pct"/>
        <w:tblLook w:val="06E0" w:firstRow="1" w:lastRow="1" w:firstColumn="1" w:lastColumn="0" w:noHBand="1" w:noVBand="1"/>
      </w:tblPr>
      <w:tblGrid>
        <w:gridCol w:w="4379"/>
        <w:gridCol w:w="1595"/>
        <w:gridCol w:w="1396"/>
      </w:tblGrid>
      <w:tr w:rsidR="00155607" w14:paraId="4214FCA1" w14:textId="77777777" w:rsidTr="007E5169">
        <w:trPr>
          <w:cnfStyle w:val="100000000000" w:firstRow="1" w:lastRow="0" w:firstColumn="0" w:lastColumn="0" w:oddVBand="0" w:evenVBand="0" w:oddHBand="0" w:evenHBand="0" w:firstRowFirstColumn="0" w:firstRowLastColumn="0" w:lastRowFirstColumn="0" w:lastRowLastColumn="0"/>
          <w:trHeight w:val="270"/>
        </w:trPr>
        <w:tc>
          <w:tcPr>
            <w:cnfStyle w:val="001000000000" w:firstRow="0" w:lastRow="0" w:firstColumn="1" w:lastColumn="0" w:oddVBand="0" w:evenVBand="0" w:oddHBand="0" w:evenHBand="0" w:firstRowFirstColumn="0" w:firstRowLastColumn="0" w:lastRowFirstColumn="0" w:lastRowLastColumn="0"/>
            <w:tcW w:w="2971" w:type="pct"/>
            <w:noWrap/>
            <w:hideMark/>
          </w:tcPr>
          <w:p w14:paraId="7AF15A88" w14:textId="77777777" w:rsidR="005B1647" w:rsidRPr="00293D55" w:rsidRDefault="005B1647" w:rsidP="007E5169">
            <w:pPr>
              <w:pStyle w:val="TabellHuvud"/>
            </w:pPr>
            <w:r w:rsidRPr="00293D55">
              <w:t> </w:t>
            </w:r>
          </w:p>
        </w:tc>
        <w:tc>
          <w:tcPr>
            <w:tcW w:w="1082" w:type="pct"/>
            <w:noWrap/>
            <w:hideMark/>
          </w:tcPr>
          <w:p w14:paraId="182B0ED1" w14:textId="77777777" w:rsidR="005B1647" w:rsidRPr="00293D55" w:rsidRDefault="005B1647" w:rsidP="007E5169">
            <w:pPr>
              <w:pStyle w:val="TabellHuvud"/>
              <w:cnfStyle w:val="100000000000" w:firstRow="1" w:lastRow="0" w:firstColumn="0" w:lastColumn="0" w:oddVBand="0" w:evenVBand="0" w:oddHBand="0" w:evenHBand="0" w:firstRowFirstColumn="0" w:firstRowLastColumn="0" w:lastRowFirstColumn="0" w:lastRowLastColumn="0"/>
            </w:pPr>
            <w:r w:rsidRPr="00293D55">
              <w:t>2019</w:t>
            </w:r>
          </w:p>
        </w:tc>
        <w:tc>
          <w:tcPr>
            <w:tcW w:w="947" w:type="pct"/>
            <w:noWrap/>
            <w:hideMark/>
          </w:tcPr>
          <w:p w14:paraId="46E421B2" w14:textId="77777777" w:rsidR="005B1647" w:rsidRPr="00293D55" w:rsidRDefault="005B1647" w:rsidP="007E5169">
            <w:pPr>
              <w:pStyle w:val="TabellHuvud"/>
              <w:cnfStyle w:val="100000000000" w:firstRow="1" w:lastRow="0" w:firstColumn="0" w:lastColumn="0" w:oddVBand="0" w:evenVBand="0" w:oddHBand="0" w:evenHBand="0" w:firstRowFirstColumn="0" w:firstRowLastColumn="0" w:lastRowFirstColumn="0" w:lastRowLastColumn="0"/>
            </w:pPr>
            <w:r w:rsidRPr="00293D55">
              <w:t>2018</w:t>
            </w:r>
          </w:p>
        </w:tc>
      </w:tr>
      <w:tr w:rsidR="00155607" w14:paraId="3A2C7AF0" w14:textId="77777777" w:rsidTr="007E5169">
        <w:trPr>
          <w:trHeight w:val="255"/>
        </w:trPr>
        <w:tc>
          <w:tcPr>
            <w:cnfStyle w:val="001000000000" w:firstRow="0" w:lastRow="0" w:firstColumn="1" w:lastColumn="0" w:oddVBand="0" w:evenVBand="0" w:oddHBand="0" w:evenHBand="0" w:firstRowFirstColumn="0" w:firstRowLastColumn="0" w:lastRowFirstColumn="0" w:lastRowLastColumn="0"/>
            <w:tcW w:w="2971" w:type="pct"/>
            <w:noWrap/>
            <w:hideMark/>
          </w:tcPr>
          <w:p w14:paraId="0B1CDA90" w14:textId="77777777" w:rsidR="005B1647" w:rsidRPr="00293D55" w:rsidRDefault="005B1647" w:rsidP="005B1647">
            <w:pPr>
              <w:pStyle w:val="Tabell"/>
            </w:pPr>
            <w:r w:rsidRPr="00293D55">
              <w:t>Uppskrivningskapital</w:t>
            </w:r>
          </w:p>
        </w:tc>
        <w:tc>
          <w:tcPr>
            <w:tcW w:w="1082" w:type="pct"/>
            <w:noWrap/>
            <w:hideMark/>
          </w:tcPr>
          <w:p w14:paraId="6CF98DA4" w14:textId="77777777" w:rsidR="005B1647" w:rsidRPr="00293D5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93D55">
              <w:t>54</w:t>
            </w:r>
          </w:p>
        </w:tc>
        <w:tc>
          <w:tcPr>
            <w:tcW w:w="947" w:type="pct"/>
            <w:noWrap/>
            <w:hideMark/>
          </w:tcPr>
          <w:p w14:paraId="3CBBC9C9" w14:textId="77777777" w:rsidR="005B1647" w:rsidRPr="00293D5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93D55">
              <w:t>55</w:t>
            </w:r>
          </w:p>
        </w:tc>
      </w:tr>
      <w:tr w:rsidR="00155607" w14:paraId="577529D8" w14:textId="77777777" w:rsidTr="007E5169">
        <w:trPr>
          <w:trHeight w:val="255"/>
        </w:trPr>
        <w:tc>
          <w:tcPr>
            <w:cnfStyle w:val="001000000000" w:firstRow="0" w:lastRow="0" w:firstColumn="1" w:lastColumn="0" w:oddVBand="0" w:evenVBand="0" w:oddHBand="0" w:evenHBand="0" w:firstRowFirstColumn="0" w:firstRowLastColumn="0" w:lastRowFirstColumn="0" w:lastRowLastColumn="0"/>
            <w:tcW w:w="2971" w:type="pct"/>
            <w:noWrap/>
            <w:hideMark/>
          </w:tcPr>
          <w:p w14:paraId="21B25227" w14:textId="77777777" w:rsidR="005B1647" w:rsidRPr="00293D55" w:rsidRDefault="005B1647" w:rsidP="007E5169">
            <w:pPr>
              <w:pStyle w:val="Tabell"/>
            </w:pPr>
            <w:r w:rsidRPr="00293D55">
              <w:t>Donationskapital</w:t>
            </w:r>
          </w:p>
        </w:tc>
        <w:tc>
          <w:tcPr>
            <w:tcW w:w="1082" w:type="pct"/>
            <w:noWrap/>
            <w:hideMark/>
          </w:tcPr>
          <w:p w14:paraId="51065D49" w14:textId="77777777" w:rsidR="005B1647" w:rsidRPr="00293D5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93D55">
              <w:t>1 200</w:t>
            </w:r>
          </w:p>
        </w:tc>
        <w:tc>
          <w:tcPr>
            <w:tcW w:w="947" w:type="pct"/>
            <w:noWrap/>
            <w:hideMark/>
          </w:tcPr>
          <w:p w14:paraId="7C359F6B" w14:textId="77777777" w:rsidR="005B1647" w:rsidRPr="00293D5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93D55">
              <w:t>1 063</w:t>
            </w:r>
          </w:p>
        </w:tc>
      </w:tr>
      <w:tr w:rsidR="00155607" w14:paraId="44D32972" w14:textId="77777777" w:rsidTr="007E5169">
        <w:trPr>
          <w:trHeight w:val="255"/>
        </w:trPr>
        <w:tc>
          <w:tcPr>
            <w:cnfStyle w:val="001000000000" w:firstRow="0" w:lastRow="0" w:firstColumn="1" w:lastColumn="0" w:oddVBand="0" w:evenVBand="0" w:oddHBand="0" w:evenHBand="0" w:firstRowFirstColumn="0" w:firstRowLastColumn="0" w:lastRowFirstColumn="0" w:lastRowLastColumn="0"/>
            <w:tcW w:w="2971" w:type="pct"/>
            <w:hideMark/>
          </w:tcPr>
          <w:p w14:paraId="019CC496" w14:textId="77777777" w:rsidR="005B1647" w:rsidRPr="00293D55" w:rsidRDefault="005B1647" w:rsidP="005B1647">
            <w:pPr>
              <w:pStyle w:val="Tabell"/>
            </w:pPr>
            <w:r w:rsidRPr="00293D55">
              <w:t>Resultatandelar i hel- och delägda företag</w:t>
            </w:r>
          </w:p>
        </w:tc>
        <w:tc>
          <w:tcPr>
            <w:tcW w:w="1082" w:type="pct"/>
            <w:noWrap/>
            <w:hideMark/>
          </w:tcPr>
          <w:p w14:paraId="762E4CE9" w14:textId="77777777" w:rsidR="005B1647" w:rsidRPr="00293D5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93D55">
              <w:t>247 468</w:t>
            </w:r>
          </w:p>
        </w:tc>
        <w:tc>
          <w:tcPr>
            <w:tcW w:w="947" w:type="pct"/>
            <w:noWrap/>
            <w:hideMark/>
          </w:tcPr>
          <w:p w14:paraId="69497D1B" w14:textId="77777777" w:rsidR="005B1647" w:rsidRPr="00293D5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93D55">
              <w:t>234 566</w:t>
            </w:r>
          </w:p>
        </w:tc>
      </w:tr>
      <w:tr w:rsidR="00155607" w14:paraId="73E9DC6B" w14:textId="77777777" w:rsidTr="007E5169">
        <w:trPr>
          <w:trHeight w:val="255"/>
        </w:trPr>
        <w:tc>
          <w:tcPr>
            <w:cnfStyle w:val="001000000000" w:firstRow="0" w:lastRow="0" w:firstColumn="1" w:lastColumn="0" w:oddVBand="0" w:evenVBand="0" w:oddHBand="0" w:evenHBand="0" w:firstRowFirstColumn="0" w:firstRowLastColumn="0" w:lastRowFirstColumn="0" w:lastRowLastColumn="0"/>
            <w:tcW w:w="2971" w:type="pct"/>
            <w:noWrap/>
            <w:hideMark/>
          </w:tcPr>
          <w:p w14:paraId="2400686C" w14:textId="77777777" w:rsidR="005B1647" w:rsidRPr="00293D55" w:rsidRDefault="005B1647" w:rsidP="005B1647">
            <w:pPr>
              <w:pStyle w:val="Tabell"/>
            </w:pPr>
            <w:r w:rsidRPr="00293D55">
              <w:t>Balanserad kapitalförändring</w:t>
            </w:r>
          </w:p>
        </w:tc>
        <w:tc>
          <w:tcPr>
            <w:tcW w:w="1082" w:type="pct"/>
            <w:noWrap/>
            <w:hideMark/>
          </w:tcPr>
          <w:p w14:paraId="3EB2C888" w14:textId="3BFFD01D" w:rsidR="005B1647" w:rsidRPr="00293D5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93D55">
              <w:t>-284 7</w:t>
            </w:r>
            <w:r>
              <w:t>55</w:t>
            </w:r>
          </w:p>
        </w:tc>
        <w:tc>
          <w:tcPr>
            <w:tcW w:w="947" w:type="pct"/>
            <w:noWrap/>
            <w:hideMark/>
          </w:tcPr>
          <w:p w14:paraId="6BC3E651" w14:textId="77777777" w:rsidR="005B1647" w:rsidRPr="00293D5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93D55">
              <w:t>-360 477</w:t>
            </w:r>
          </w:p>
        </w:tc>
      </w:tr>
      <w:tr w:rsidR="00155607" w14:paraId="6DB9E530" w14:textId="77777777" w:rsidTr="007E5169">
        <w:trPr>
          <w:trHeight w:val="255"/>
        </w:trPr>
        <w:tc>
          <w:tcPr>
            <w:cnfStyle w:val="001000000000" w:firstRow="0" w:lastRow="0" w:firstColumn="1" w:lastColumn="0" w:oddVBand="0" w:evenVBand="0" w:oddHBand="0" w:evenHBand="0" w:firstRowFirstColumn="0" w:firstRowLastColumn="0" w:lastRowFirstColumn="0" w:lastRowLastColumn="0"/>
            <w:tcW w:w="2971" w:type="pct"/>
            <w:noWrap/>
            <w:hideMark/>
          </w:tcPr>
          <w:p w14:paraId="5EB87F65" w14:textId="3C03C823" w:rsidR="005B1647" w:rsidRPr="00293D55" w:rsidRDefault="005B1647" w:rsidP="005B1647">
            <w:pPr>
              <w:pStyle w:val="Tabell"/>
            </w:pPr>
            <w:r w:rsidRPr="00293D55">
              <w:t>Årets överskott enligt resultaträkningen</w:t>
            </w:r>
          </w:p>
        </w:tc>
        <w:tc>
          <w:tcPr>
            <w:tcW w:w="1082" w:type="pct"/>
            <w:noWrap/>
            <w:hideMark/>
          </w:tcPr>
          <w:p w14:paraId="66FC33C2" w14:textId="56B1F5EB" w:rsidR="005B1647" w:rsidRPr="00293D5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93D55">
              <w:t>11</w:t>
            </w:r>
            <w:r>
              <w:t>5</w:t>
            </w:r>
            <w:r w:rsidRPr="00293D55">
              <w:t xml:space="preserve"> </w:t>
            </w:r>
            <w:r>
              <w:t>798</w:t>
            </w:r>
          </w:p>
        </w:tc>
        <w:tc>
          <w:tcPr>
            <w:tcW w:w="947" w:type="pct"/>
            <w:noWrap/>
            <w:hideMark/>
          </w:tcPr>
          <w:p w14:paraId="745A9328" w14:textId="77777777" w:rsidR="005B1647" w:rsidRPr="00293D5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93D55">
              <w:t>107 107</w:t>
            </w:r>
          </w:p>
        </w:tc>
      </w:tr>
      <w:tr w:rsidR="00155607" w:rsidRPr="007E5169" w14:paraId="0F9A4712" w14:textId="77777777" w:rsidTr="007E5169">
        <w:trPr>
          <w:cnfStyle w:val="010000000000" w:firstRow="0" w:lastRow="1" w:firstColumn="0" w:lastColumn="0" w:oddVBand="0" w:evenVBand="0" w:oddHBand="0" w:evenHBand="0" w:firstRowFirstColumn="0" w:firstRowLastColumn="0" w:lastRowFirstColumn="0" w:lastRowLastColumn="0"/>
          <w:trHeight w:val="270"/>
        </w:trPr>
        <w:tc>
          <w:tcPr>
            <w:cnfStyle w:val="001000000000" w:firstRow="0" w:lastRow="0" w:firstColumn="1" w:lastColumn="0" w:oddVBand="0" w:evenVBand="0" w:oddHBand="0" w:evenHBand="0" w:firstRowFirstColumn="0" w:firstRowLastColumn="0" w:lastRowFirstColumn="0" w:lastRowLastColumn="0"/>
            <w:tcW w:w="2971" w:type="pct"/>
            <w:noWrap/>
            <w:hideMark/>
          </w:tcPr>
          <w:p w14:paraId="2950B014" w14:textId="77777777" w:rsidR="005B1647" w:rsidRPr="007E5169" w:rsidRDefault="005B1647" w:rsidP="007E5169">
            <w:pPr>
              <w:pStyle w:val="Tabell"/>
              <w:rPr>
                <w:bCs/>
              </w:rPr>
            </w:pPr>
            <w:r w:rsidRPr="007E5169">
              <w:rPr>
                <w:bCs/>
              </w:rPr>
              <w:t>Summa</w:t>
            </w:r>
          </w:p>
        </w:tc>
        <w:tc>
          <w:tcPr>
            <w:tcW w:w="1082" w:type="pct"/>
            <w:noWrap/>
            <w:hideMark/>
          </w:tcPr>
          <w:p w14:paraId="177FCA3B" w14:textId="5B59A5E2" w:rsidR="005B1647" w:rsidRPr="007E5169"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7E5169">
              <w:rPr>
                <w:bCs/>
              </w:rPr>
              <w:t>79 765</w:t>
            </w:r>
          </w:p>
        </w:tc>
        <w:tc>
          <w:tcPr>
            <w:tcW w:w="947" w:type="pct"/>
            <w:noWrap/>
            <w:hideMark/>
          </w:tcPr>
          <w:p w14:paraId="1C7E008B" w14:textId="77777777" w:rsidR="005B1647" w:rsidRPr="007E5169"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7E5169">
              <w:rPr>
                <w:bCs/>
              </w:rPr>
              <w:t>-17 686</w:t>
            </w:r>
          </w:p>
        </w:tc>
      </w:tr>
    </w:tbl>
    <w:p w14:paraId="1D08B4BA" w14:textId="758975EC" w:rsidR="005B1647" w:rsidRDefault="005B1647" w:rsidP="005B1647">
      <w:pPr>
        <w:pStyle w:val="Brdtext"/>
        <w:spacing w:before="160"/>
      </w:pPr>
      <w:r>
        <w:t>Nettoförmögenheten är skillnaden mellan tillgångar och skulder. En positiv nettoförmögenhet innebär att statens tillgångar är större än statens skulder. Förändringen av nettoförmögenheten mellan två år samvarierar i huvudsak med statsskuldens förändring. Nettoförmögenheten påverkas i första hand av resultaträkningens överskott. Därutöver påverkas nettoförmögenheten av andra transaktioner som förändrar tillgångarnas eller skuldernas värde utan att de redovisas i resultaträkningen. Utgående balansen från 2018 uppgick till -17,7 miljarder kronor. Under 2019 ökade nettoförmögenheten med 97,5 miljarder kronor och uppgick vid årets slut till 79,8 miljarder kronor och har därmed övergått från en negativ till en positiv nettoförmögenhet. Nedan redogörs för förändringar av poster som ingår i nettoförmögenheten. Vissa händelser som i sig inte innebär att nettoförmögenheten påverkas utgör ändå förklaringar till förändringar av ingående delposter.</w:t>
      </w:r>
    </w:p>
    <w:p w14:paraId="720A1158" w14:textId="77777777" w:rsidR="005B1647" w:rsidRDefault="005B1647" w:rsidP="005B1647">
      <w:pPr>
        <w:pStyle w:val="Rubrik3utannumrering"/>
      </w:pPr>
      <w:r>
        <w:t>Ändringar av utgående balansen 2018</w:t>
      </w:r>
    </w:p>
    <w:p w14:paraId="07484BA4" w14:textId="77777777" w:rsidR="005B1647" w:rsidRDefault="005B1647" w:rsidP="005B1647">
      <w:pPr>
        <w:pStyle w:val="Brdtext"/>
      </w:pPr>
      <w:r>
        <w:t>För att få jämförbarhet mellan åren ändras i vissa fall den utgående balansen från föregående år. Detta gäller främst vid införande av nya redovisningsprinciper.</w:t>
      </w:r>
    </w:p>
    <w:p w14:paraId="7B8A90FD" w14:textId="77777777" w:rsidR="005B1647" w:rsidRDefault="005B1647" w:rsidP="005B1647">
      <w:pPr>
        <w:pStyle w:val="Brdtext"/>
      </w:pPr>
      <w:r>
        <w:t>Metoden för beräkning av periodiserade skatteintäkter har kompletterats, vilket vid tillämpande på föregående års skatteintäkter har medfört en omföring mellan balanserad kapitalförändring och årets överskott med 0,7 miljarder kronor.</w:t>
      </w:r>
    </w:p>
    <w:p w14:paraId="0DE945E1" w14:textId="484B4AAF" w:rsidR="005B1647" w:rsidRDefault="005B1647" w:rsidP="005B1647">
      <w:pPr>
        <w:pStyle w:val="Brdtext"/>
      </w:pPr>
      <w:r>
        <w:t xml:space="preserve">Ändrade redovisningsprinciper för val av valutakurs vid redovisning av förskott från EU har medfört en minskning av föregående års överskott med -24 miljoner kronor. </w:t>
      </w:r>
    </w:p>
    <w:p w14:paraId="492A87E7" w14:textId="77777777" w:rsidR="005B1647" w:rsidRDefault="005B1647" w:rsidP="005B1647">
      <w:pPr>
        <w:pStyle w:val="Rubrik3utannumrering"/>
      </w:pPr>
      <w:r>
        <w:t>Uppskrivningskapital</w:t>
      </w:r>
    </w:p>
    <w:p w14:paraId="7FAC8779" w14:textId="77777777" w:rsidR="005B1647" w:rsidRDefault="005B1647" w:rsidP="005B1647">
      <w:pPr>
        <w:pStyle w:val="Brdtext"/>
      </w:pPr>
      <w:r>
        <w:t>Uppskrivningskapitalet har minskat med 1 miljon kronor under året. Kapitalet minskar med avskrivningsbeloppen på uppvärderade anläggningar samt med omföring till balanserad kapitalförändring vid försäljning av tillgångar.</w:t>
      </w:r>
    </w:p>
    <w:p w14:paraId="18D63601" w14:textId="77777777" w:rsidR="005B1647" w:rsidRDefault="005B1647" w:rsidP="005B1647">
      <w:pPr>
        <w:pStyle w:val="Rubrik3utannumrering"/>
      </w:pPr>
      <w:r>
        <w:t>Donationskapital</w:t>
      </w:r>
    </w:p>
    <w:p w14:paraId="6CE28061" w14:textId="77777777" w:rsidR="005B1647" w:rsidRDefault="005B1647" w:rsidP="005B1647">
      <w:pPr>
        <w:pStyle w:val="Brdtext"/>
      </w:pPr>
      <w:r>
        <w:t>Donationskapitalet har ökat med 137 miljoner kronor under året. Ökningen beror till största delen på invärdering av konst av Stockholms universitet samt donationer av konst och likvida medel till Nationalmuseet och Moderna museet.</w:t>
      </w:r>
    </w:p>
    <w:p w14:paraId="4863F609" w14:textId="77777777" w:rsidR="005B1647" w:rsidRDefault="005B1647" w:rsidP="005B1647">
      <w:pPr>
        <w:pStyle w:val="Rubrik3utannumrering"/>
      </w:pPr>
      <w:r>
        <w:t>Resultatandelar i hel- och delägda företag</w:t>
      </w:r>
    </w:p>
    <w:p w14:paraId="3DE28738" w14:textId="009CEB46" w:rsidR="005B1647" w:rsidRDefault="005B1647" w:rsidP="005B1647">
      <w:pPr>
        <w:pStyle w:val="Brdtext"/>
      </w:pPr>
      <w:r>
        <w:t>Kammarkollegiet svarar för merparten av posten. Andelsvärdet är vid årets beräkning till största delen baserat på företagens egna kapital enligt årsbokslut. Ökningen på 12,9 miljarder kronor under året består av föregående års resultatandelar (33,0 miljarder kronor), utdelningar betalda under 2019 (-15,3 miljarder kronor), samt övriga förändringar av eget kapital i företagen (-6,2 miljarder kronor).</w:t>
      </w:r>
    </w:p>
    <w:p w14:paraId="366A41EA" w14:textId="3E18DE6A" w:rsidR="005B1647" w:rsidRDefault="005B1647" w:rsidP="005B1647">
      <w:pPr>
        <w:pStyle w:val="Brdtext"/>
      </w:pPr>
      <w:r>
        <w:lastRenderedPageBreak/>
        <w:t>Svedab AB har i utdelning gett tillbaka betalningsutfästelser till Trafikverket under 2018 och 2019, vilket ökat resultatandelen med 1,1 miljarder kronor.</w:t>
      </w:r>
    </w:p>
    <w:p w14:paraId="256F8E4B" w14:textId="77777777" w:rsidR="005B1647" w:rsidRDefault="005B1647" w:rsidP="005B1647">
      <w:pPr>
        <w:pStyle w:val="Brdtext"/>
      </w:pPr>
      <w:r>
        <w:t>Den del av Systembolaget AB:s resultat, motsvarande årets utdelning, och som redovisas som skatteintäkt förs om från balanserad kapitalförändring till resultatandel påföljande år (0,3 miljarder kronor).</w:t>
      </w:r>
    </w:p>
    <w:p w14:paraId="43B29662" w14:textId="77777777" w:rsidR="005B1647" w:rsidRDefault="005B1647" w:rsidP="005B1647">
      <w:pPr>
        <w:pStyle w:val="Brdtext"/>
      </w:pPr>
      <w:r>
        <w:t>Vattenfall AB har redovisat en minskning med 5,6 miljarder kronor av det egna kapitalet vid sidan av resultatet. Förändringen består till största delen av negativa omvärderingar av pensionsskulden på 4,4 miljarder kronor.</w:t>
      </w:r>
    </w:p>
    <w:p w14:paraId="353FFDDA" w14:textId="77777777" w:rsidR="005B1647" w:rsidRDefault="005B1647" w:rsidP="005B1647">
      <w:pPr>
        <w:pStyle w:val="Brdtext"/>
      </w:pPr>
      <w:r>
        <w:t>SBAB har rapporterat 1,2 miljarder kronor i ökning av eget kapital vid sidan av resultatet, vilket främst avser effekter av kassaflödessäkringar.</w:t>
      </w:r>
    </w:p>
    <w:p w14:paraId="72FA5C46" w14:textId="6444CC94" w:rsidR="005B1647" w:rsidRPr="00C30E6A" w:rsidRDefault="005B1647" w:rsidP="005B1647">
      <w:pPr>
        <w:pStyle w:val="Rubrik3utannumrering"/>
      </w:pPr>
      <w:r w:rsidRPr="00C30E6A">
        <w:t>Balanserad kapitalförändring</w:t>
      </w:r>
    </w:p>
    <w:p w14:paraId="09B2DF98" w14:textId="77777777" w:rsidR="005B1647" w:rsidRDefault="005B1647" w:rsidP="005B1647">
      <w:pPr>
        <w:pStyle w:val="Brdtext"/>
      </w:pPr>
      <w:r>
        <w:t>Den balanserade kapitalförändringen ökade med 75,7 miljarder kronor under året. Den del av föregående års underskott som inte är hänförligt till resultatandelar har ökat kapitalförändringen med 74,1 miljarder kronor.</w:t>
      </w:r>
    </w:p>
    <w:p w14:paraId="2E388EEE" w14:textId="77777777" w:rsidR="005B1647" w:rsidRDefault="005B1647" w:rsidP="005B1647">
      <w:pPr>
        <w:pStyle w:val="Brdtext"/>
      </w:pPr>
      <w:r>
        <w:t>Utdelningar från hel- och delägda företag enligt föregående stycke har ökat denna delpost med motsvarande belopp d.v.s. 15,3 miljarder kronor.</w:t>
      </w:r>
    </w:p>
    <w:p w14:paraId="4AD00997" w14:textId="739DE462" w:rsidR="005B1647" w:rsidRDefault="005B1647" w:rsidP="005B1647">
      <w:pPr>
        <w:pStyle w:val="Brdtext"/>
      </w:pPr>
      <w:r>
        <w:t>Den del av förändrad avsättning för pensionsskuld som avser försäkringstekniska omvärderingar redovisas direkt mot nettoförmögenheten och medför en minskning med 12,7 miljarder kronor.</w:t>
      </w:r>
    </w:p>
    <w:p w14:paraId="2A0CCA7C" w14:textId="57120813" w:rsidR="005B1647" w:rsidRDefault="005B1647" w:rsidP="005B1647">
      <w:pPr>
        <w:pStyle w:val="Brdtext"/>
      </w:pPr>
      <w:r>
        <w:t>Svedab har under 2018 i utdelning återgett betalningsutfästelser till Trafikverket, vilket under 2019 omförts till resultatandelar i hel- och delägda företag (-0,8 miljarder kronor).</w:t>
      </w:r>
    </w:p>
    <w:p w14:paraId="47C0CEB6" w14:textId="3BEF6A03" w:rsidR="005B1647" w:rsidRDefault="005B1647" w:rsidP="005B1647">
      <w:pPr>
        <w:pStyle w:val="Brdtext"/>
      </w:pPr>
      <w:r>
        <w:t>Systembolaget AB:s resultat förs till en del som skatteintäkt, vilket påföljande år omförs till resultatandel från kapitalförändring (-0,3 miljarder kronor).</w:t>
      </w:r>
    </w:p>
    <w:p w14:paraId="4AC709E3" w14:textId="77777777" w:rsidR="005B1647" w:rsidRDefault="005B1647" w:rsidP="005B1647">
      <w:pPr>
        <w:pStyle w:val="Brdtext"/>
      </w:pPr>
      <w:r>
        <w:t>Försvarets materielverk har i samband med införande av ny styrmodell och invärdering av icke färdigställda beredskapsvaror och materiel anskaffade tidigare år redovisat en kapitalökning med 0,7 miljarder kronor.</w:t>
      </w:r>
    </w:p>
    <w:p w14:paraId="50D32746" w14:textId="3E66F279" w:rsidR="005B1647" w:rsidRDefault="005B1647" w:rsidP="005B1647">
      <w:pPr>
        <w:pStyle w:val="Brdtext"/>
      </w:pPr>
      <w:r>
        <w:t>Skilda principer vid värdering av inomstatliga värdepapper medför en utjämningspost på 0,5 miljarder kronor som redovisas som balanserad kapitalminskning.</w:t>
      </w:r>
    </w:p>
    <w:p w14:paraId="4F969227" w14:textId="77777777" w:rsidR="005B1647" w:rsidRDefault="005B1647" w:rsidP="005B1647">
      <w:pPr>
        <w:pStyle w:val="Brdtext"/>
      </w:pPr>
      <w:r>
        <w:t>Eliminering av inomstatliga ensidiga periodiseringar samt diverse fordringar och skulder medför ett saldo på 0,3 miljarder kronor som ökar nettoförmögenheten.</w:t>
      </w:r>
    </w:p>
    <w:p w14:paraId="2BDA2B73" w14:textId="642C344A" w:rsidR="008079C7" w:rsidRDefault="005B1647" w:rsidP="005B1647">
      <w:pPr>
        <w:pStyle w:val="Brdtext"/>
      </w:pPr>
      <w:r>
        <w:t>Nedanstående tabell visar de poster som lett fram till nettoförmögenhetens förändring.</w:t>
      </w:r>
    </w:p>
    <w:p w14:paraId="0EDEDFAA" w14:textId="77777777" w:rsidR="008079C7" w:rsidRDefault="008079C7">
      <w:r>
        <w:br w:type="page"/>
      </w:r>
    </w:p>
    <w:p w14:paraId="03A2277E" w14:textId="4C03257F" w:rsidR="005B1647" w:rsidRDefault="005B1647" w:rsidP="005B1647">
      <w:pPr>
        <w:pStyle w:val="Rubrik4utannumrering"/>
        <w:ind w:left="-1134"/>
      </w:pPr>
      <w:r w:rsidRPr="00293D55">
        <w:lastRenderedPageBreak/>
        <w:t>Nettoförmögenhetens förändring</w:t>
      </w:r>
    </w:p>
    <w:p w14:paraId="0FE0C018" w14:textId="397C6F1C" w:rsidR="005B1647" w:rsidRDefault="005B1647" w:rsidP="005B1647">
      <w:pPr>
        <w:pStyle w:val="TabellUnderrubrik"/>
        <w:ind w:left="-1134"/>
      </w:pPr>
      <w:r w:rsidRPr="00262E92">
        <w:t>Miljoner kronor</w:t>
      </w:r>
    </w:p>
    <w:tbl>
      <w:tblPr>
        <w:tblStyle w:val="RKBPTabell"/>
        <w:tblW w:w="9637" w:type="dxa"/>
        <w:tblInd w:w="-1134" w:type="dxa"/>
        <w:tblLayout w:type="fixed"/>
        <w:tblLook w:val="06E0" w:firstRow="1" w:lastRow="1" w:firstColumn="1" w:lastColumn="0" w:noHBand="1" w:noVBand="1"/>
      </w:tblPr>
      <w:tblGrid>
        <w:gridCol w:w="3545"/>
        <w:gridCol w:w="1133"/>
        <w:gridCol w:w="1133"/>
        <w:gridCol w:w="1278"/>
        <w:gridCol w:w="848"/>
        <w:gridCol w:w="852"/>
        <w:gridCol w:w="848"/>
      </w:tblGrid>
      <w:tr w:rsidR="00DA2664" w14:paraId="2CA52EEB" w14:textId="77777777" w:rsidTr="00DA2664">
        <w:trPr>
          <w:cnfStyle w:val="100000000000" w:firstRow="1" w:lastRow="0" w:firstColumn="0" w:lastColumn="0" w:oddVBand="0" w:evenVBand="0" w:oddHBand="0" w:evenHBand="0" w:firstRowFirstColumn="0" w:firstRowLastColumn="0" w:lastRowFirstColumn="0" w:lastRowLastColumn="0"/>
          <w:trHeight w:val="170"/>
        </w:trPr>
        <w:tc>
          <w:tcPr>
            <w:cnfStyle w:val="001000000000" w:firstRow="0" w:lastRow="0" w:firstColumn="1" w:lastColumn="0" w:oddVBand="0" w:evenVBand="0" w:oddHBand="0" w:evenHBand="0" w:firstRowFirstColumn="0" w:firstRowLastColumn="0" w:lastRowFirstColumn="0" w:lastRowLastColumn="0"/>
            <w:tcW w:w="1839" w:type="pct"/>
            <w:noWrap/>
            <w:hideMark/>
          </w:tcPr>
          <w:p w14:paraId="04E83E33" w14:textId="77777777" w:rsidR="005B1647" w:rsidRPr="00293D55" w:rsidRDefault="005B1647" w:rsidP="007E5169">
            <w:pPr>
              <w:pStyle w:val="TabellHuvud"/>
            </w:pPr>
            <w:r w:rsidRPr="00293D55">
              <w:t> </w:t>
            </w:r>
          </w:p>
        </w:tc>
        <w:tc>
          <w:tcPr>
            <w:tcW w:w="588" w:type="pct"/>
            <w:hideMark/>
          </w:tcPr>
          <w:p w14:paraId="5CA6EBB7" w14:textId="77777777" w:rsidR="005B1647" w:rsidRPr="00293D55" w:rsidRDefault="005B1647" w:rsidP="007E5169">
            <w:pPr>
              <w:pStyle w:val="TabellHuvud"/>
              <w:cnfStyle w:val="100000000000" w:firstRow="1" w:lastRow="0" w:firstColumn="0" w:lastColumn="0" w:oddVBand="0" w:evenVBand="0" w:oddHBand="0" w:evenHBand="0" w:firstRowFirstColumn="0" w:firstRowLastColumn="0" w:lastRowFirstColumn="0" w:lastRowLastColumn="0"/>
            </w:pPr>
            <w:r w:rsidRPr="00293D55">
              <w:t>Uppskrivnings- kapital</w:t>
            </w:r>
          </w:p>
        </w:tc>
        <w:tc>
          <w:tcPr>
            <w:tcW w:w="588" w:type="pct"/>
            <w:hideMark/>
          </w:tcPr>
          <w:p w14:paraId="0AADA65F" w14:textId="77777777" w:rsidR="005B1647" w:rsidRPr="00293D55" w:rsidRDefault="005B1647" w:rsidP="007E5169">
            <w:pPr>
              <w:pStyle w:val="TabellHuvud"/>
              <w:cnfStyle w:val="100000000000" w:firstRow="1" w:lastRow="0" w:firstColumn="0" w:lastColumn="0" w:oddVBand="0" w:evenVBand="0" w:oddHBand="0" w:evenHBand="0" w:firstRowFirstColumn="0" w:firstRowLastColumn="0" w:lastRowFirstColumn="0" w:lastRowLastColumn="0"/>
            </w:pPr>
            <w:r w:rsidRPr="00293D55">
              <w:t>Donations- kapital</w:t>
            </w:r>
          </w:p>
        </w:tc>
        <w:tc>
          <w:tcPr>
            <w:tcW w:w="663" w:type="pct"/>
            <w:hideMark/>
          </w:tcPr>
          <w:p w14:paraId="42D44AA7" w14:textId="77777777" w:rsidR="005B1647" w:rsidRPr="00293D55" w:rsidRDefault="005B1647" w:rsidP="007E5169">
            <w:pPr>
              <w:pStyle w:val="TabellHuvud"/>
              <w:cnfStyle w:val="100000000000" w:firstRow="1" w:lastRow="0" w:firstColumn="0" w:lastColumn="0" w:oddVBand="0" w:evenVBand="0" w:oddHBand="0" w:evenHBand="0" w:firstRowFirstColumn="0" w:firstRowLastColumn="0" w:lastRowFirstColumn="0" w:lastRowLastColumn="0"/>
            </w:pPr>
            <w:r w:rsidRPr="00293D55">
              <w:t>Resultat- andelar i hel och delägda företag</w:t>
            </w:r>
          </w:p>
        </w:tc>
        <w:tc>
          <w:tcPr>
            <w:tcW w:w="440" w:type="pct"/>
            <w:hideMark/>
          </w:tcPr>
          <w:p w14:paraId="6540AEB9" w14:textId="77777777" w:rsidR="005B1647" w:rsidRPr="00293D55" w:rsidRDefault="005B1647" w:rsidP="007E5169">
            <w:pPr>
              <w:pStyle w:val="TabellHuvud"/>
              <w:cnfStyle w:val="100000000000" w:firstRow="1" w:lastRow="0" w:firstColumn="0" w:lastColumn="0" w:oddVBand="0" w:evenVBand="0" w:oddHBand="0" w:evenHBand="0" w:firstRowFirstColumn="0" w:firstRowLastColumn="0" w:lastRowFirstColumn="0" w:lastRowLastColumn="0"/>
            </w:pPr>
            <w:r w:rsidRPr="00293D55">
              <w:t>Balanserad kapital- förändring</w:t>
            </w:r>
          </w:p>
        </w:tc>
        <w:tc>
          <w:tcPr>
            <w:tcW w:w="442" w:type="pct"/>
            <w:hideMark/>
          </w:tcPr>
          <w:p w14:paraId="7D7BE909" w14:textId="77777777" w:rsidR="005B1647" w:rsidRPr="00293D55" w:rsidRDefault="005B1647" w:rsidP="007E5169">
            <w:pPr>
              <w:pStyle w:val="TabellHuvud"/>
              <w:cnfStyle w:val="100000000000" w:firstRow="1" w:lastRow="0" w:firstColumn="0" w:lastColumn="0" w:oddVBand="0" w:evenVBand="0" w:oddHBand="0" w:evenHBand="0" w:firstRowFirstColumn="0" w:firstRowLastColumn="0" w:lastRowFirstColumn="0" w:lastRowLastColumn="0"/>
            </w:pPr>
            <w:r w:rsidRPr="00293D55">
              <w:t xml:space="preserve">Årets över-/underskott </w:t>
            </w:r>
          </w:p>
        </w:tc>
        <w:tc>
          <w:tcPr>
            <w:tcW w:w="440" w:type="pct"/>
            <w:hideMark/>
          </w:tcPr>
          <w:p w14:paraId="15A80BD0" w14:textId="77777777" w:rsidR="005B1647" w:rsidRPr="00293D55" w:rsidRDefault="005B1647" w:rsidP="007E5169">
            <w:pPr>
              <w:pStyle w:val="TabellHuvud"/>
              <w:cnfStyle w:val="100000000000" w:firstRow="1" w:lastRow="0" w:firstColumn="0" w:lastColumn="0" w:oddVBand="0" w:evenVBand="0" w:oddHBand="0" w:evenHBand="0" w:firstRowFirstColumn="0" w:firstRowLastColumn="0" w:lastRowFirstColumn="0" w:lastRowLastColumn="0"/>
            </w:pPr>
            <w:r w:rsidRPr="00293D55">
              <w:t>Summa</w:t>
            </w:r>
          </w:p>
        </w:tc>
      </w:tr>
      <w:tr w:rsidR="00DA2664" w14:paraId="5805BBBF" w14:textId="77777777" w:rsidTr="00DA2664">
        <w:trPr>
          <w:trHeight w:val="170"/>
        </w:trPr>
        <w:tc>
          <w:tcPr>
            <w:cnfStyle w:val="001000000000" w:firstRow="0" w:lastRow="0" w:firstColumn="1" w:lastColumn="0" w:oddVBand="0" w:evenVBand="0" w:oddHBand="0" w:evenHBand="0" w:firstRowFirstColumn="0" w:firstRowLastColumn="0" w:lastRowFirstColumn="0" w:lastRowLastColumn="0"/>
            <w:tcW w:w="1839" w:type="pct"/>
            <w:noWrap/>
            <w:hideMark/>
          </w:tcPr>
          <w:p w14:paraId="43DA2F49" w14:textId="77777777" w:rsidR="005B1647" w:rsidRPr="00293D55" w:rsidRDefault="005B1647" w:rsidP="005B1647">
            <w:pPr>
              <w:pStyle w:val="Tabell"/>
              <w:rPr>
                <w:b/>
                <w:bCs/>
              </w:rPr>
            </w:pPr>
            <w:r w:rsidRPr="00293D55">
              <w:rPr>
                <w:b/>
                <w:bCs/>
              </w:rPr>
              <w:t>Utgående balans 2018</w:t>
            </w:r>
          </w:p>
        </w:tc>
        <w:tc>
          <w:tcPr>
            <w:tcW w:w="588" w:type="pct"/>
            <w:noWrap/>
            <w:hideMark/>
          </w:tcPr>
          <w:p w14:paraId="2454E9F3" w14:textId="77777777" w:rsidR="005B1647" w:rsidRPr="00293D55"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293D55">
              <w:rPr>
                <w:b/>
                <w:bCs/>
              </w:rPr>
              <w:t>55</w:t>
            </w:r>
          </w:p>
        </w:tc>
        <w:tc>
          <w:tcPr>
            <w:tcW w:w="588" w:type="pct"/>
            <w:noWrap/>
            <w:hideMark/>
          </w:tcPr>
          <w:p w14:paraId="689FCE5D" w14:textId="77777777" w:rsidR="005B1647" w:rsidRPr="00293D55"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293D55">
              <w:rPr>
                <w:b/>
                <w:bCs/>
              </w:rPr>
              <w:t>1 063</w:t>
            </w:r>
          </w:p>
        </w:tc>
        <w:tc>
          <w:tcPr>
            <w:tcW w:w="663" w:type="pct"/>
            <w:noWrap/>
            <w:hideMark/>
          </w:tcPr>
          <w:p w14:paraId="55BCC3BD" w14:textId="77777777" w:rsidR="005B1647" w:rsidRPr="00293D55"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293D55">
              <w:rPr>
                <w:b/>
                <w:bCs/>
              </w:rPr>
              <w:t>234 566</w:t>
            </w:r>
          </w:p>
        </w:tc>
        <w:tc>
          <w:tcPr>
            <w:tcW w:w="440" w:type="pct"/>
            <w:noWrap/>
            <w:hideMark/>
          </w:tcPr>
          <w:p w14:paraId="45AE1076" w14:textId="77777777" w:rsidR="005B1647" w:rsidRPr="00293D55"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293D55">
              <w:rPr>
                <w:b/>
                <w:bCs/>
              </w:rPr>
              <w:t>-359 741</w:t>
            </w:r>
          </w:p>
        </w:tc>
        <w:tc>
          <w:tcPr>
            <w:tcW w:w="442" w:type="pct"/>
            <w:noWrap/>
            <w:hideMark/>
          </w:tcPr>
          <w:p w14:paraId="41BA60CC" w14:textId="77777777" w:rsidR="005B1647" w:rsidRPr="00293D55"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293D55">
              <w:rPr>
                <w:b/>
                <w:bCs/>
              </w:rPr>
              <w:t>106 395</w:t>
            </w:r>
          </w:p>
        </w:tc>
        <w:tc>
          <w:tcPr>
            <w:tcW w:w="440" w:type="pct"/>
            <w:noWrap/>
            <w:hideMark/>
          </w:tcPr>
          <w:p w14:paraId="26205B76" w14:textId="77777777" w:rsidR="005B1647" w:rsidRPr="00293D55"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293D55">
              <w:rPr>
                <w:b/>
                <w:bCs/>
              </w:rPr>
              <w:t>-17 662</w:t>
            </w:r>
          </w:p>
        </w:tc>
      </w:tr>
      <w:tr w:rsidR="00DA2664" w14:paraId="6F006813" w14:textId="77777777" w:rsidTr="00DA2664">
        <w:trPr>
          <w:trHeight w:val="170"/>
        </w:trPr>
        <w:tc>
          <w:tcPr>
            <w:cnfStyle w:val="001000000000" w:firstRow="0" w:lastRow="0" w:firstColumn="1" w:lastColumn="0" w:oddVBand="0" w:evenVBand="0" w:oddHBand="0" w:evenHBand="0" w:firstRowFirstColumn="0" w:firstRowLastColumn="0" w:lastRowFirstColumn="0" w:lastRowLastColumn="0"/>
            <w:tcW w:w="1839" w:type="pct"/>
            <w:noWrap/>
            <w:hideMark/>
          </w:tcPr>
          <w:p w14:paraId="317F3509" w14:textId="77777777" w:rsidR="005B1647" w:rsidRPr="00293D55" w:rsidRDefault="005B1647" w:rsidP="005B1647">
            <w:pPr>
              <w:pStyle w:val="Tabell"/>
            </w:pPr>
            <w:r w:rsidRPr="00293D55">
              <w:t>Kompletterad metod för beräkning av skatteperiodiseringar</w:t>
            </w:r>
          </w:p>
        </w:tc>
        <w:tc>
          <w:tcPr>
            <w:tcW w:w="588" w:type="pct"/>
            <w:noWrap/>
            <w:hideMark/>
          </w:tcPr>
          <w:p w14:paraId="78226951" w14:textId="77777777" w:rsidR="005B1647" w:rsidRPr="00293D55"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588" w:type="pct"/>
            <w:noWrap/>
            <w:hideMark/>
          </w:tcPr>
          <w:p w14:paraId="5B2F3A77" w14:textId="77777777" w:rsidR="005B1647" w:rsidRPr="00293D55"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663" w:type="pct"/>
            <w:noWrap/>
            <w:hideMark/>
          </w:tcPr>
          <w:p w14:paraId="3DE2D2C1" w14:textId="77777777" w:rsidR="005B1647" w:rsidRPr="00293D55"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440" w:type="pct"/>
            <w:noWrap/>
            <w:hideMark/>
          </w:tcPr>
          <w:p w14:paraId="41BC02B1" w14:textId="77777777" w:rsidR="005B1647" w:rsidRPr="00293D5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93D55">
              <w:t>-736</w:t>
            </w:r>
          </w:p>
        </w:tc>
        <w:tc>
          <w:tcPr>
            <w:tcW w:w="442" w:type="pct"/>
            <w:noWrap/>
            <w:hideMark/>
          </w:tcPr>
          <w:p w14:paraId="64C00C34" w14:textId="77777777" w:rsidR="005B1647" w:rsidRPr="00293D5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93D55">
              <w:t>736</w:t>
            </w:r>
          </w:p>
        </w:tc>
        <w:tc>
          <w:tcPr>
            <w:tcW w:w="440" w:type="pct"/>
            <w:noWrap/>
            <w:hideMark/>
          </w:tcPr>
          <w:p w14:paraId="36A100CE" w14:textId="77777777" w:rsidR="005B1647" w:rsidRPr="00293D5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93D55">
              <w:t>0</w:t>
            </w:r>
          </w:p>
        </w:tc>
      </w:tr>
      <w:tr w:rsidR="00DA2664" w14:paraId="7DA58AFF" w14:textId="77777777" w:rsidTr="00DA2664">
        <w:trPr>
          <w:trHeight w:val="170"/>
        </w:trPr>
        <w:tc>
          <w:tcPr>
            <w:cnfStyle w:val="001000000000" w:firstRow="0" w:lastRow="0" w:firstColumn="1" w:lastColumn="0" w:oddVBand="0" w:evenVBand="0" w:oddHBand="0" w:evenHBand="0" w:firstRowFirstColumn="0" w:firstRowLastColumn="0" w:lastRowFirstColumn="0" w:lastRowLastColumn="0"/>
            <w:tcW w:w="1839" w:type="pct"/>
            <w:hideMark/>
          </w:tcPr>
          <w:p w14:paraId="38939897" w14:textId="77777777" w:rsidR="005B1647" w:rsidRPr="00293D55" w:rsidRDefault="005B1647" w:rsidP="005B1647">
            <w:pPr>
              <w:pStyle w:val="Tabell"/>
            </w:pPr>
            <w:r w:rsidRPr="00293D55">
              <w:t>Ändrad redovisningsprincip för förskott från EU, Tillväxtverket</w:t>
            </w:r>
          </w:p>
        </w:tc>
        <w:tc>
          <w:tcPr>
            <w:tcW w:w="588" w:type="pct"/>
            <w:noWrap/>
            <w:hideMark/>
          </w:tcPr>
          <w:p w14:paraId="1151A775" w14:textId="77777777" w:rsidR="005B1647" w:rsidRPr="00293D55"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293D55">
              <w:rPr>
                <w:b/>
                <w:bCs/>
              </w:rPr>
              <w:t> </w:t>
            </w:r>
          </w:p>
        </w:tc>
        <w:tc>
          <w:tcPr>
            <w:tcW w:w="588" w:type="pct"/>
            <w:noWrap/>
            <w:hideMark/>
          </w:tcPr>
          <w:p w14:paraId="0491FBBD" w14:textId="77777777" w:rsidR="005B1647" w:rsidRPr="00293D55"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293D55">
              <w:rPr>
                <w:b/>
                <w:bCs/>
              </w:rPr>
              <w:t> </w:t>
            </w:r>
          </w:p>
        </w:tc>
        <w:tc>
          <w:tcPr>
            <w:tcW w:w="663" w:type="pct"/>
            <w:noWrap/>
            <w:hideMark/>
          </w:tcPr>
          <w:p w14:paraId="6F733908" w14:textId="77777777" w:rsidR="005B1647" w:rsidRPr="00293D55"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293D55">
              <w:rPr>
                <w:b/>
                <w:bCs/>
              </w:rPr>
              <w:t> </w:t>
            </w:r>
          </w:p>
        </w:tc>
        <w:tc>
          <w:tcPr>
            <w:tcW w:w="440" w:type="pct"/>
            <w:noWrap/>
            <w:hideMark/>
          </w:tcPr>
          <w:p w14:paraId="325FCAAA" w14:textId="77777777" w:rsidR="005B1647" w:rsidRPr="00293D5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93D55">
              <w:t> </w:t>
            </w:r>
          </w:p>
        </w:tc>
        <w:tc>
          <w:tcPr>
            <w:tcW w:w="442" w:type="pct"/>
            <w:noWrap/>
            <w:hideMark/>
          </w:tcPr>
          <w:p w14:paraId="1FEE9ED2" w14:textId="77777777" w:rsidR="005B1647" w:rsidRPr="00293D5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93D55">
              <w:t>-24</w:t>
            </w:r>
          </w:p>
        </w:tc>
        <w:tc>
          <w:tcPr>
            <w:tcW w:w="440" w:type="pct"/>
            <w:noWrap/>
            <w:hideMark/>
          </w:tcPr>
          <w:p w14:paraId="204FA792" w14:textId="77777777" w:rsidR="005B1647" w:rsidRPr="00293D5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93D55">
              <w:t>-24</w:t>
            </w:r>
          </w:p>
        </w:tc>
      </w:tr>
      <w:tr w:rsidR="00DA2664" w14:paraId="52D260A1" w14:textId="77777777" w:rsidTr="00DA2664">
        <w:trPr>
          <w:trHeight w:val="170"/>
        </w:trPr>
        <w:tc>
          <w:tcPr>
            <w:cnfStyle w:val="001000000000" w:firstRow="0" w:lastRow="0" w:firstColumn="1" w:lastColumn="0" w:oddVBand="0" w:evenVBand="0" w:oddHBand="0" w:evenHBand="0" w:firstRowFirstColumn="0" w:firstRowLastColumn="0" w:lastRowFirstColumn="0" w:lastRowLastColumn="0"/>
            <w:tcW w:w="1839" w:type="pct"/>
            <w:noWrap/>
            <w:hideMark/>
          </w:tcPr>
          <w:p w14:paraId="623211F2" w14:textId="77777777" w:rsidR="005B1647" w:rsidRPr="00293D55" w:rsidRDefault="005B1647" w:rsidP="005B1647">
            <w:pPr>
              <w:pStyle w:val="Tabell"/>
              <w:rPr>
                <w:b/>
                <w:bCs/>
              </w:rPr>
            </w:pPr>
            <w:r w:rsidRPr="00293D55">
              <w:rPr>
                <w:b/>
                <w:bCs/>
              </w:rPr>
              <w:t>Ingående balans 2019</w:t>
            </w:r>
          </w:p>
        </w:tc>
        <w:tc>
          <w:tcPr>
            <w:tcW w:w="588" w:type="pct"/>
            <w:noWrap/>
            <w:hideMark/>
          </w:tcPr>
          <w:p w14:paraId="35E75F6F" w14:textId="77777777" w:rsidR="005B1647" w:rsidRPr="00293D55"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293D55">
              <w:rPr>
                <w:b/>
                <w:bCs/>
              </w:rPr>
              <w:t>55</w:t>
            </w:r>
          </w:p>
        </w:tc>
        <w:tc>
          <w:tcPr>
            <w:tcW w:w="588" w:type="pct"/>
            <w:noWrap/>
            <w:hideMark/>
          </w:tcPr>
          <w:p w14:paraId="0844FC18" w14:textId="77777777" w:rsidR="005B1647" w:rsidRPr="00293D55"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293D55">
              <w:rPr>
                <w:b/>
                <w:bCs/>
              </w:rPr>
              <w:t>1 063</w:t>
            </w:r>
          </w:p>
        </w:tc>
        <w:tc>
          <w:tcPr>
            <w:tcW w:w="663" w:type="pct"/>
            <w:noWrap/>
            <w:hideMark/>
          </w:tcPr>
          <w:p w14:paraId="5987E53B" w14:textId="77777777" w:rsidR="005B1647" w:rsidRPr="00293D55"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293D55">
              <w:rPr>
                <w:b/>
                <w:bCs/>
              </w:rPr>
              <w:t>234 566</w:t>
            </w:r>
          </w:p>
        </w:tc>
        <w:tc>
          <w:tcPr>
            <w:tcW w:w="440" w:type="pct"/>
            <w:noWrap/>
            <w:hideMark/>
          </w:tcPr>
          <w:p w14:paraId="4D71F155" w14:textId="77777777" w:rsidR="005B1647" w:rsidRPr="00293D55"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293D55">
              <w:rPr>
                <w:b/>
                <w:bCs/>
              </w:rPr>
              <w:t>-360 477</w:t>
            </w:r>
          </w:p>
        </w:tc>
        <w:tc>
          <w:tcPr>
            <w:tcW w:w="442" w:type="pct"/>
            <w:noWrap/>
            <w:hideMark/>
          </w:tcPr>
          <w:p w14:paraId="27442F1C" w14:textId="77777777" w:rsidR="005B1647" w:rsidRPr="00293D55"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293D55">
              <w:rPr>
                <w:b/>
                <w:bCs/>
              </w:rPr>
              <w:t>107 107</w:t>
            </w:r>
          </w:p>
        </w:tc>
        <w:tc>
          <w:tcPr>
            <w:tcW w:w="440" w:type="pct"/>
            <w:noWrap/>
            <w:hideMark/>
          </w:tcPr>
          <w:p w14:paraId="7DD007DB" w14:textId="77777777" w:rsidR="005B1647" w:rsidRPr="00293D55"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293D55">
              <w:rPr>
                <w:b/>
                <w:bCs/>
              </w:rPr>
              <w:t>-17 686</w:t>
            </w:r>
          </w:p>
        </w:tc>
      </w:tr>
      <w:tr w:rsidR="00DA2664" w14:paraId="6BD1F466" w14:textId="77777777" w:rsidTr="00DA2664">
        <w:trPr>
          <w:trHeight w:val="170"/>
        </w:trPr>
        <w:tc>
          <w:tcPr>
            <w:cnfStyle w:val="001000000000" w:firstRow="0" w:lastRow="0" w:firstColumn="1" w:lastColumn="0" w:oddVBand="0" w:evenVBand="0" w:oddHBand="0" w:evenHBand="0" w:firstRowFirstColumn="0" w:firstRowLastColumn="0" w:lastRowFirstColumn="0" w:lastRowLastColumn="0"/>
            <w:tcW w:w="1839" w:type="pct"/>
            <w:noWrap/>
            <w:hideMark/>
          </w:tcPr>
          <w:p w14:paraId="5C614D17" w14:textId="77777777" w:rsidR="005B1647" w:rsidRPr="00293D55" w:rsidRDefault="005B1647" w:rsidP="005B1647">
            <w:pPr>
              <w:pStyle w:val="Tabell"/>
            </w:pPr>
            <w:r w:rsidRPr="00293D55">
              <w:t>Föreg. års kapitalförändring</w:t>
            </w:r>
          </w:p>
        </w:tc>
        <w:tc>
          <w:tcPr>
            <w:tcW w:w="588" w:type="pct"/>
            <w:noWrap/>
            <w:hideMark/>
          </w:tcPr>
          <w:p w14:paraId="1BD73FE1" w14:textId="77777777" w:rsidR="005B1647" w:rsidRPr="00293D5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93D55">
              <w:t>-1</w:t>
            </w:r>
          </w:p>
        </w:tc>
        <w:tc>
          <w:tcPr>
            <w:tcW w:w="588" w:type="pct"/>
            <w:noWrap/>
            <w:hideMark/>
          </w:tcPr>
          <w:p w14:paraId="2BBA4A05" w14:textId="77777777" w:rsidR="005B1647" w:rsidRPr="00293D55"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663" w:type="pct"/>
            <w:noWrap/>
            <w:hideMark/>
          </w:tcPr>
          <w:p w14:paraId="24B66CE6" w14:textId="77777777" w:rsidR="005B1647" w:rsidRPr="00293D5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93D55">
              <w:t>32 967</w:t>
            </w:r>
          </w:p>
        </w:tc>
        <w:tc>
          <w:tcPr>
            <w:tcW w:w="440" w:type="pct"/>
            <w:noWrap/>
            <w:hideMark/>
          </w:tcPr>
          <w:p w14:paraId="057C672F" w14:textId="77777777" w:rsidR="005B1647" w:rsidRPr="00293D5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93D55">
              <w:t>74 141</w:t>
            </w:r>
          </w:p>
        </w:tc>
        <w:tc>
          <w:tcPr>
            <w:tcW w:w="442" w:type="pct"/>
            <w:noWrap/>
            <w:hideMark/>
          </w:tcPr>
          <w:p w14:paraId="108F2F53" w14:textId="77777777" w:rsidR="005B1647" w:rsidRPr="00293D5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93D55">
              <w:t>-107 107</w:t>
            </w:r>
          </w:p>
        </w:tc>
        <w:tc>
          <w:tcPr>
            <w:tcW w:w="440" w:type="pct"/>
            <w:noWrap/>
            <w:hideMark/>
          </w:tcPr>
          <w:p w14:paraId="60172DEF" w14:textId="77777777" w:rsidR="005B1647" w:rsidRPr="00293D5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93D55">
              <w:t>0</w:t>
            </w:r>
          </w:p>
        </w:tc>
      </w:tr>
      <w:tr w:rsidR="00DA2664" w14:paraId="7099ED2E" w14:textId="77777777" w:rsidTr="00DA2664">
        <w:trPr>
          <w:trHeight w:val="170"/>
        </w:trPr>
        <w:tc>
          <w:tcPr>
            <w:cnfStyle w:val="001000000000" w:firstRow="0" w:lastRow="0" w:firstColumn="1" w:lastColumn="0" w:oddVBand="0" w:evenVBand="0" w:oddHBand="0" w:evenHBand="0" w:firstRowFirstColumn="0" w:firstRowLastColumn="0" w:lastRowFirstColumn="0" w:lastRowLastColumn="0"/>
            <w:tcW w:w="1839" w:type="pct"/>
            <w:noWrap/>
            <w:hideMark/>
          </w:tcPr>
          <w:p w14:paraId="5A9A52F7" w14:textId="77777777" w:rsidR="005B1647" w:rsidRPr="00293D55" w:rsidRDefault="005B1647" w:rsidP="005B1647">
            <w:pPr>
              <w:pStyle w:val="Tabell"/>
            </w:pPr>
            <w:r w:rsidRPr="00293D55">
              <w:t>Utdelning från hel- och delägda företag</w:t>
            </w:r>
          </w:p>
        </w:tc>
        <w:tc>
          <w:tcPr>
            <w:tcW w:w="588" w:type="pct"/>
            <w:noWrap/>
            <w:hideMark/>
          </w:tcPr>
          <w:p w14:paraId="6D6DBD4C" w14:textId="77777777" w:rsidR="005B1647" w:rsidRPr="00293D55"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588" w:type="pct"/>
            <w:noWrap/>
            <w:hideMark/>
          </w:tcPr>
          <w:p w14:paraId="2603F835" w14:textId="77777777" w:rsidR="005B1647" w:rsidRPr="00293D55"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663" w:type="pct"/>
            <w:noWrap/>
            <w:hideMark/>
          </w:tcPr>
          <w:p w14:paraId="0155DCCE" w14:textId="77777777" w:rsidR="005B1647" w:rsidRPr="00293D5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93D55">
              <w:t>-15 293</w:t>
            </w:r>
          </w:p>
        </w:tc>
        <w:tc>
          <w:tcPr>
            <w:tcW w:w="440" w:type="pct"/>
            <w:noWrap/>
            <w:hideMark/>
          </w:tcPr>
          <w:p w14:paraId="56046C41" w14:textId="77777777" w:rsidR="005B1647" w:rsidRPr="00293D5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93D55">
              <w:t>15 293</w:t>
            </w:r>
          </w:p>
        </w:tc>
        <w:tc>
          <w:tcPr>
            <w:tcW w:w="442" w:type="pct"/>
            <w:noWrap/>
            <w:hideMark/>
          </w:tcPr>
          <w:p w14:paraId="02B9D3E8" w14:textId="77777777" w:rsidR="005B1647" w:rsidRPr="00293D55"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440" w:type="pct"/>
            <w:noWrap/>
            <w:hideMark/>
          </w:tcPr>
          <w:p w14:paraId="2E032581" w14:textId="77777777" w:rsidR="005B1647" w:rsidRPr="00293D5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93D55">
              <w:t>0</w:t>
            </w:r>
          </w:p>
        </w:tc>
      </w:tr>
      <w:tr w:rsidR="00DA2664" w14:paraId="5C2CEEED" w14:textId="77777777" w:rsidTr="00DA2664">
        <w:trPr>
          <w:trHeight w:val="170"/>
        </w:trPr>
        <w:tc>
          <w:tcPr>
            <w:cnfStyle w:val="001000000000" w:firstRow="0" w:lastRow="0" w:firstColumn="1" w:lastColumn="0" w:oddVBand="0" w:evenVBand="0" w:oddHBand="0" w:evenHBand="0" w:firstRowFirstColumn="0" w:firstRowLastColumn="0" w:lastRowFirstColumn="0" w:lastRowLastColumn="0"/>
            <w:tcW w:w="1839" w:type="pct"/>
            <w:hideMark/>
          </w:tcPr>
          <w:p w14:paraId="457C3E5B" w14:textId="77777777" w:rsidR="005B1647" w:rsidRPr="00293D55" w:rsidRDefault="005B1647" w:rsidP="005B1647">
            <w:pPr>
              <w:pStyle w:val="Tabell"/>
            </w:pPr>
            <w:r w:rsidRPr="00293D55">
              <w:t>Förändrad avsättning till tjänstepensioner</w:t>
            </w:r>
          </w:p>
        </w:tc>
        <w:tc>
          <w:tcPr>
            <w:tcW w:w="588" w:type="pct"/>
            <w:noWrap/>
            <w:hideMark/>
          </w:tcPr>
          <w:p w14:paraId="4A710FEF" w14:textId="77777777" w:rsidR="005B1647" w:rsidRPr="00293D55"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588" w:type="pct"/>
            <w:noWrap/>
            <w:hideMark/>
          </w:tcPr>
          <w:p w14:paraId="6E7D2CB9" w14:textId="77777777" w:rsidR="005B1647" w:rsidRPr="00293D55"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663" w:type="pct"/>
            <w:noWrap/>
            <w:hideMark/>
          </w:tcPr>
          <w:p w14:paraId="53299A6F" w14:textId="77777777" w:rsidR="005B1647" w:rsidRPr="00293D55"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440" w:type="pct"/>
            <w:noWrap/>
            <w:hideMark/>
          </w:tcPr>
          <w:p w14:paraId="7E167D72" w14:textId="77777777" w:rsidR="005B1647" w:rsidRPr="00293D5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93D55">
              <w:t>-12 658</w:t>
            </w:r>
          </w:p>
        </w:tc>
        <w:tc>
          <w:tcPr>
            <w:tcW w:w="442" w:type="pct"/>
            <w:noWrap/>
            <w:hideMark/>
          </w:tcPr>
          <w:p w14:paraId="3FD7788C" w14:textId="77777777" w:rsidR="005B1647" w:rsidRPr="00293D55"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440" w:type="pct"/>
            <w:noWrap/>
            <w:hideMark/>
          </w:tcPr>
          <w:p w14:paraId="48386FB2" w14:textId="77777777" w:rsidR="005B1647" w:rsidRPr="00293D5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93D55">
              <w:t>-12 658</w:t>
            </w:r>
          </w:p>
        </w:tc>
      </w:tr>
      <w:tr w:rsidR="00DA2664" w14:paraId="42D6E59F" w14:textId="77777777" w:rsidTr="00DA2664">
        <w:trPr>
          <w:trHeight w:val="170"/>
        </w:trPr>
        <w:tc>
          <w:tcPr>
            <w:cnfStyle w:val="001000000000" w:firstRow="0" w:lastRow="0" w:firstColumn="1" w:lastColumn="0" w:oddVBand="0" w:evenVBand="0" w:oddHBand="0" w:evenHBand="0" w:firstRowFirstColumn="0" w:firstRowLastColumn="0" w:lastRowFirstColumn="0" w:lastRowLastColumn="0"/>
            <w:tcW w:w="1839" w:type="pct"/>
            <w:noWrap/>
            <w:hideMark/>
          </w:tcPr>
          <w:p w14:paraId="05EF980C" w14:textId="77777777" w:rsidR="005B1647" w:rsidRPr="00293D55" w:rsidRDefault="005B1647" w:rsidP="005B1647">
            <w:pPr>
              <w:pStyle w:val="Tabell"/>
            </w:pPr>
            <w:r w:rsidRPr="00293D55">
              <w:t>Förändring av eget kapital hos hel- och delägda företag</w:t>
            </w:r>
          </w:p>
        </w:tc>
        <w:tc>
          <w:tcPr>
            <w:tcW w:w="588" w:type="pct"/>
            <w:noWrap/>
            <w:hideMark/>
          </w:tcPr>
          <w:p w14:paraId="53A8BB35" w14:textId="77777777" w:rsidR="005B1647" w:rsidRPr="00293D55"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588" w:type="pct"/>
            <w:noWrap/>
            <w:hideMark/>
          </w:tcPr>
          <w:p w14:paraId="0B22B899" w14:textId="77777777" w:rsidR="005B1647" w:rsidRPr="00293D55"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663" w:type="pct"/>
            <w:noWrap/>
            <w:hideMark/>
          </w:tcPr>
          <w:p w14:paraId="4E107EFA" w14:textId="77777777" w:rsidR="005B1647" w:rsidRPr="00293D5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93D55">
              <w:t>-6 167</w:t>
            </w:r>
          </w:p>
        </w:tc>
        <w:tc>
          <w:tcPr>
            <w:tcW w:w="440" w:type="pct"/>
            <w:noWrap/>
            <w:hideMark/>
          </w:tcPr>
          <w:p w14:paraId="69E41BE7" w14:textId="77777777" w:rsidR="005B1647" w:rsidRPr="00293D55"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442" w:type="pct"/>
            <w:noWrap/>
            <w:hideMark/>
          </w:tcPr>
          <w:p w14:paraId="6F0F5A03" w14:textId="77777777" w:rsidR="005B1647" w:rsidRPr="00293D55"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440" w:type="pct"/>
            <w:noWrap/>
            <w:hideMark/>
          </w:tcPr>
          <w:p w14:paraId="3AFD10EA" w14:textId="77777777" w:rsidR="005B1647" w:rsidRPr="00293D5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93D55">
              <w:t>-6 167</w:t>
            </w:r>
          </w:p>
        </w:tc>
      </w:tr>
      <w:tr w:rsidR="00DA2664" w14:paraId="4933D157" w14:textId="77777777" w:rsidTr="00DA2664">
        <w:trPr>
          <w:trHeight w:val="170"/>
        </w:trPr>
        <w:tc>
          <w:tcPr>
            <w:cnfStyle w:val="001000000000" w:firstRow="0" w:lastRow="0" w:firstColumn="1" w:lastColumn="0" w:oddVBand="0" w:evenVBand="0" w:oddHBand="0" w:evenHBand="0" w:firstRowFirstColumn="0" w:firstRowLastColumn="0" w:lastRowFirstColumn="0" w:lastRowLastColumn="0"/>
            <w:tcW w:w="1839" w:type="pct"/>
            <w:hideMark/>
          </w:tcPr>
          <w:p w14:paraId="2A46915F" w14:textId="2CAF449E" w:rsidR="005B1647" w:rsidRPr="00293D55" w:rsidRDefault="005B1647" w:rsidP="005B1647">
            <w:pPr>
              <w:pStyle w:val="Tabell"/>
            </w:pPr>
            <w:r>
              <w:t>Utdelning i form av b</w:t>
            </w:r>
            <w:r w:rsidRPr="00293D55">
              <w:t>etalningsutfästelser som har återgetts från Svensk-Danska Broförbindelsen AB, Trafikverket</w:t>
            </w:r>
          </w:p>
        </w:tc>
        <w:tc>
          <w:tcPr>
            <w:tcW w:w="588" w:type="pct"/>
            <w:noWrap/>
            <w:hideMark/>
          </w:tcPr>
          <w:p w14:paraId="7043C0CD" w14:textId="77777777" w:rsidR="005B1647" w:rsidRPr="00293D55"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588" w:type="pct"/>
            <w:noWrap/>
            <w:hideMark/>
          </w:tcPr>
          <w:p w14:paraId="724869C3" w14:textId="77777777" w:rsidR="005B1647" w:rsidRPr="00293D55"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663" w:type="pct"/>
            <w:noWrap/>
            <w:hideMark/>
          </w:tcPr>
          <w:p w14:paraId="5F0E5041" w14:textId="77777777" w:rsidR="005B1647" w:rsidRPr="00293D5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93D55">
              <w:t>1 118</w:t>
            </w:r>
          </w:p>
        </w:tc>
        <w:tc>
          <w:tcPr>
            <w:tcW w:w="440" w:type="pct"/>
            <w:noWrap/>
            <w:hideMark/>
          </w:tcPr>
          <w:p w14:paraId="4329B58A" w14:textId="77777777" w:rsidR="005B1647" w:rsidRPr="00293D5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93D55">
              <w:t>-793</w:t>
            </w:r>
          </w:p>
        </w:tc>
        <w:tc>
          <w:tcPr>
            <w:tcW w:w="442" w:type="pct"/>
            <w:noWrap/>
            <w:hideMark/>
          </w:tcPr>
          <w:p w14:paraId="32264680" w14:textId="77777777" w:rsidR="005B1647" w:rsidRPr="00293D55"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440" w:type="pct"/>
            <w:noWrap/>
            <w:hideMark/>
          </w:tcPr>
          <w:p w14:paraId="016B6E67" w14:textId="77777777" w:rsidR="005B1647" w:rsidRPr="00293D5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93D55">
              <w:t>325</w:t>
            </w:r>
          </w:p>
        </w:tc>
      </w:tr>
      <w:tr w:rsidR="00DA2664" w14:paraId="63F2C282" w14:textId="77777777" w:rsidTr="00DA2664">
        <w:trPr>
          <w:trHeight w:val="170"/>
        </w:trPr>
        <w:tc>
          <w:tcPr>
            <w:cnfStyle w:val="001000000000" w:firstRow="0" w:lastRow="0" w:firstColumn="1" w:lastColumn="0" w:oddVBand="0" w:evenVBand="0" w:oddHBand="0" w:evenHBand="0" w:firstRowFirstColumn="0" w:firstRowLastColumn="0" w:lastRowFirstColumn="0" w:lastRowLastColumn="0"/>
            <w:tcW w:w="1839" w:type="pct"/>
            <w:hideMark/>
          </w:tcPr>
          <w:p w14:paraId="1E53D9C7" w14:textId="77777777" w:rsidR="005B1647" w:rsidRPr="00293D55" w:rsidRDefault="005B1647" w:rsidP="005B1647">
            <w:pPr>
              <w:pStyle w:val="Tabell"/>
            </w:pPr>
            <w:r w:rsidRPr="00293D55">
              <w:t>Omföring av resultatandel från Systembolaget redovisad som skatteintäkt</w:t>
            </w:r>
          </w:p>
        </w:tc>
        <w:tc>
          <w:tcPr>
            <w:tcW w:w="588" w:type="pct"/>
            <w:noWrap/>
            <w:hideMark/>
          </w:tcPr>
          <w:p w14:paraId="11D65950" w14:textId="77777777" w:rsidR="005B1647" w:rsidRPr="00293D55"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588" w:type="pct"/>
            <w:noWrap/>
            <w:hideMark/>
          </w:tcPr>
          <w:p w14:paraId="672CFBC2" w14:textId="77777777" w:rsidR="005B1647" w:rsidRPr="00293D55"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663" w:type="pct"/>
            <w:noWrap/>
            <w:hideMark/>
          </w:tcPr>
          <w:p w14:paraId="43C331AF" w14:textId="77777777" w:rsidR="005B1647" w:rsidRPr="00293D5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93D55">
              <w:t>282</w:t>
            </w:r>
          </w:p>
        </w:tc>
        <w:tc>
          <w:tcPr>
            <w:tcW w:w="440" w:type="pct"/>
            <w:noWrap/>
            <w:hideMark/>
          </w:tcPr>
          <w:p w14:paraId="3255CD75" w14:textId="77777777" w:rsidR="005B1647" w:rsidRPr="00293D5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93D55">
              <w:t>-282</w:t>
            </w:r>
          </w:p>
        </w:tc>
        <w:tc>
          <w:tcPr>
            <w:tcW w:w="442" w:type="pct"/>
            <w:noWrap/>
            <w:hideMark/>
          </w:tcPr>
          <w:p w14:paraId="20B7D4E7" w14:textId="77777777" w:rsidR="005B1647" w:rsidRPr="00293D55"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440" w:type="pct"/>
            <w:noWrap/>
            <w:hideMark/>
          </w:tcPr>
          <w:p w14:paraId="476F5BC3" w14:textId="77777777" w:rsidR="005B1647" w:rsidRPr="00293D5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93D55">
              <w:t>0</w:t>
            </w:r>
          </w:p>
        </w:tc>
      </w:tr>
      <w:tr w:rsidR="00DA2664" w14:paraId="731CCF23" w14:textId="77777777" w:rsidTr="00DA2664">
        <w:trPr>
          <w:trHeight w:val="170"/>
        </w:trPr>
        <w:tc>
          <w:tcPr>
            <w:cnfStyle w:val="001000000000" w:firstRow="0" w:lastRow="0" w:firstColumn="1" w:lastColumn="0" w:oddVBand="0" w:evenVBand="0" w:oddHBand="0" w:evenHBand="0" w:firstRowFirstColumn="0" w:firstRowLastColumn="0" w:lastRowFirstColumn="0" w:lastRowLastColumn="0"/>
            <w:tcW w:w="1839" w:type="pct"/>
            <w:hideMark/>
          </w:tcPr>
          <w:p w14:paraId="6B0652E1" w14:textId="77777777" w:rsidR="005B1647" w:rsidRPr="00293D55" w:rsidRDefault="005B1647" w:rsidP="005B1647">
            <w:pPr>
              <w:pStyle w:val="Tabell"/>
            </w:pPr>
            <w:r w:rsidRPr="00293D55">
              <w:t xml:space="preserve">Försäljning, likvidering och justering av innehav i hel- och delägda företag </w:t>
            </w:r>
          </w:p>
        </w:tc>
        <w:tc>
          <w:tcPr>
            <w:tcW w:w="588" w:type="pct"/>
            <w:noWrap/>
            <w:hideMark/>
          </w:tcPr>
          <w:p w14:paraId="6CA66FCE" w14:textId="77777777" w:rsidR="005B1647" w:rsidRPr="00293D55"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588" w:type="pct"/>
            <w:noWrap/>
            <w:hideMark/>
          </w:tcPr>
          <w:p w14:paraId="481C2B98" w14:textId="77777777" w:rsidR="005B1647" w:rsidRPr="00293D55"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663" w:type="pct"/>
            <w:noWrap/>
            <w:hideMark/>
          </w:tcPr>
          <w:p w14:paraId="7BC14680" w14:textId="77777777" w:rsidR="005B1647" w:rsidRPr="00293D5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93D55">
              <w:t>-8</w:t>
            </w:r>
          </w:p>
        </w:tc>
        <w:tc>
          <w:tcPr>
            <w:tcW w:w="440" w:type="pct"/>
            <w:noWrap/>
            <w:hideMark/>
          </w:tcPr>
          <w:p w14:paraId="40BA8600" w14:textId="77777777" w:rsidR="005B1647" w:rsidRPr="00293D5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93D55">
              <w:t>8</w:t>
            </w:r>
          </w:p>
        </w:tc>
        <w:tc>
          <w:tcPr>
            <w:tcW w:w="442" w:type="pct"/>
            <w:noWrap/>
            <w:hideMark/>
          </w:tcPr>
          <w:p w14:paraId="4EB37E3F" w14:textId="77777777" w:rsidR="005B1647" w:rsidRPr="00293D55"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440" w:type="pct"/>
            <w:noWrap/>
            <w:hideMark/>
          </w:tcPr>
          <w:p w14:paraId="56FF2554" w14:textId="77777777" w:rsidR="005B1647" w:rsidRPr="00293D5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93D55">
              <w:t>0</w:t>
            </w:r>
          </w:p>
        </w:tc>
      </w:tr>
      <w:tr w:rsidR="00DA2664" w14:paraId="334370B8" w14:textId="77777777" w:rsidTr="00DA2664">
        <w:trPr>
          <w:trHeight w:val="170"/>
        </w:trPr>
        <w:tc>
          <w:tcPr>
            <w:cnfStyle w:val="001000000000" w:firstRow="0" w:lastRow="0" w:firstColumn="1" w:lastColumn="0" w:oddVBand="0" w:evenVBand="0" w:oddHBand="0" w:evenHBand="0" w:firstRowFirstColumn="0" w:firstRowLastColumn="0" w:lastRowFirstColumn="0" w:lastRowLastColumn="0"/>
            <w:tcW w:w="1839" w:type="pct"/>
            <w:hideMark/>
          </w:tcPr>
          <w:p w14:paraId="05DBC0D9" w14:textId="77777777" w:rsidR="005B1647" w:rsidRPr="00293D55" w:rsidRDefault="005B1647" w:rsidP="005B1647">
            <w:pPr>
              <w:pStyle w:val="Tabell"/>
            </w:pPr>
            <w:r w:rsidRPr="00293D55">
              <w:t>Kapitalökning i samband med införande av ny styrmodell och invärdering av ej färdigställda beredskapsvaror m.m., Försvarets materielverk</w:t>
            </w:r>
          </w:p>
        </w:tc>
        <w:tc>
          <w:tcPr>
            <w:tcW w:w="588" w:type="pct"/>
            <w:noWrap/>
            <w:hideMark/>
          </w:tcPr>
          <w:p w14:paraId="5A8206FE" w14:textId="77777777" w:rsidR="005B1647" w:rsidRPr="00293D55"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588" w:type="pct"/>
            <w:noWrap/>
            <w:hideMark/>
          </w:tcPr>
          <w:p w14:paraId="49532706" w14:textId="77777777" w:rsidR="005B1647" w:rsidRPr="00293D55"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663" w:type="pct"/>
            <w:noWrap/>
            <w:hideMark/>
          </w:tcPr>
          <w:p w14:paraId="160CE879" w14:textId="77777777" w:rsidR="005B1647" w:rsidRPr="00293D55"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440" w:type="pct"/>
            <w:noWrap/>
            <w:hideMark/>
          </w:tcPr>
          <w:p w14:paraId="083F34E4" w14:textId="77777777" w:rsidR="005B1647" w:rsidRPr="00293D5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93D55">
              <w:t>663</w:t>
            </w:r>
          </w:p>
        </w:tc>
        <w:tc>
          <w:tcPr>
            <w:tcW w:w="442" w:type="pct"/>
            <w:noWrap/>
            <w:hideMark/>
          </w:tcPr>
          <w:p w14:paraId="7BDCB484" w14:textId="77777777" w:rsidR="005B1647" w:rsidRPr="00293D55"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440" w:type="pct"/>
            <w:noWrap/>
            <w:hideMark/>
          </w:tcPr>
          <w:p w14:paraId="5D0613CD" w14:textId="77777777" w:rsidR="005B1647" w:rsidRPr="00293D5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93D55">
              <w:t>663</w:t>
            </w:r>
          </w:p>
        </w:tc>
      </w:tr>
      <w:tr w:rsidR="00DA2664" w14:paraId="3D481830" w14:textId="77777777" w:rsidTr="00DA2664">
        <w:trPr>
          <w:trHeight w:val="170"/>
        </w:trPr>
        <w:tc>
          <w:tcPr>
            <w:cnfStyle w:val="001000000000" w:firstRow="0" w:lastRow="0" w:firstColumn="1" w:lastColumn="0" w:oddVBand="0" w:evenVBand="0" w:oddHBand="0" w:evenHBand="0" w:firstRowFirstColumn="0" w:firstRowLastColumn="0" w:lastRowFirstColumn="0" w:lastRowLastColumn="0"/>
            <w:tcW w:w="1839" w:type="pct"/>
            <w:noWrap/>
            <w:hideMark/>
          </w:tcPr>
          <w:p w14:paraId="28C0118F" w14:textId="77777777" w:rsidR="005B1647" w:rsidRPr="00293D55" w:rsidRDefault="005B1647" w:rsidP="005B1647">
            <w:pPr>
              <w:pStyle w:val="Tabell"/>
            </w:pPr>
            <w:r w:rsidRPr="00293D55">
              <w:t>Utjämningspost vid eliminering av statspapper</w:t>
            </w:r>
          </w:p>
        </w:tc>
        <w:tc>
          <w:tcPr>
            <w:tcW w:w="588" w:type="pct"/>
            <w:noWrap/>
            <w:hideMark/>
          </w:tcPr>
          <w:p w14:paraId="6B6E5A43" w14:textId="77777777" w:rsidR="005B1647" w:rsidRPr="00293D55"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588" w:type="pct"/>
            <w:noWrap/>
            <w:hideMark/>
          </w:tcPr>
          <w:p w14:paraId="0389A8D7" w14:textId="77777777" w:rsidR="005B1647" w:rsidRPr="00293D55"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663" w:type="pct"/>
            <w:noWrap/>
            <w:hideMark/>
          </w:tcPr>
          <w:p w14:paraId="531EF42E" w14:textId="77777777" w:rsidR="005B1647" w:rsidRPr="00293D55"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440" w:type="pct"/>
            <w:noWrap/>
            <w:hideMark/>
          </w:tcPr>
          <w:p w14:paraId="658A6BC4" w14:textId="77777777" w:rsidR="005B1647" w:rsidRPr="00293D5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93D55">
              <w:t>-514</w:t>
            </w:r>
          </w:p>
        </w:tc>
        <w:tc>
          <w:tcPr>
            <w:tcW w:w="442" w:type="pct"/>
            <w:noWrap/>
            <w:hideMark/>
          </w:tcPr>
          <w:p w14:paraId="0A551CFE" w14:textId="77777777" w:rsidR="005B1647" w:rsidRPr="00293D55"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440" w:type="pct"/>
            <w:noWrap/>
            <w:hideMark/>
          </w:tcPr>
          <w:p w14:paraId="7E45E721" w14:textId="77777777" w:rsidR="005B1647" w:rsidRPr="00293D5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93D55">
              <w:t>-514</w:t>
            </w:r>
          </w:p>
        </w:tc>
      </w:tr>
      <w:tr w:rsidR="00DA2664" w14:paraId="11D4BF02" w14:textId="77777777" w:rsidTr="00DA2664">
        <w:trPr>
          <w:trHeight w:val="170"/>
        </w:trPr>
        <w:tc>
          <w:tcPr>
            <w:cnfStyle w:val="001000000000" w:firstRow="0" w:lastRow="0" w:firstColumn="1" w:lastColumn="0" w:oddVBand="0" w:evenVBand="0" w:oddHBand="0" w:evenHBand="0" w:firstRowFirstColumn="0" w:firstRowLastColumn="0" w:lastRowFirstColumn="0" w:lastRowLastColumn="0"/>
            <w:tcW w:w="1839" w:type="pct"/>
            <w:hideMark/>
          </w:tcPr>
          <w:p w14:paraId="335CF946" w14:textId="77777777" w:rsidR="005B1647" w:rsidRPr="00293D55" w:rsidRDefault="005B1647" w:rsidP="005B1647">
            <w:pPr>
              <w:pStyle w:val="Tabell"/>
            </w:pPr>
            <w:r w:rsidRPr="00293D55">
              <w:t>Saldo vid eliminering av ensidiga inomstatliga periodavgränsningsposter samt diverse fordringar och skulder</w:t>
            </w:r>
          </w:p>
        </w:tc>
        <w:tc>
          <w:tcPr>
            <w:tcW w:w="588" w:type="pct"/>
            <w:noWrap/>
            <w:hideMark/>
          </w:tcPr>
          <w:p w14:paraId="10D3C2E8" w14:textId="77777777" w:rsidR="005B1647" w:rsidRPr="00293D55"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588" w:type="pct"/>
            <w:noWrap/>
            <w:hideMark/>
          </w:tcPr>
          <w:p w14:paraId="26E8F4E8" w14:textId="77777777" w:rsidR="005B1647" w:rsidRPr="00293D55"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663" w:type="pct"/>
            <w:noWrap/>
            <w:hideMark/>
          </w:tcPr>
          <w:p w14:paraId="52082BB7" w14:textId="77777777" w:rsidR="005B1647" w:rsidRPr="00293D55"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440" w:type="pct"/>
            <w:noWrap/>
            <w:hideMark/>
          </w:tcPr>
          <w:p w14:paraId="1E81F79B" w14:textId="77777777" w:rsidR="005B1647" w:rsidRPr="00293D5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93D55">
              <w:t>251</w:t>
            </w:r>
          </w:p>
        </w:tc>
        <w:tc>
          <w:tcPr>
            <w:tcW w:w="442" w:type="pct"/>
            <w:noWrap/>
            <w:hideMark/>
          </w:tcPr>
          <w:p w14:paraId="7B04ACE7" w14:textId="77777777" w:rsidR="005B1647" w:rsidRPr="00293D55"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440" w:type="pct"/>
            <w:noWrap/>
            <w:hideMark/>
          </w:tcPr>
          <w:p w14:paraId="7D6A1193" w14:textId="77777777" w:rsidR="005B1647" w:rsidRPr="00293D5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93D55">
              <w:t>251</w:t>
            </w:r>
          </w:p>
        </w:tc>
      </w:tr>
      <w:tr w:rsidR="00DA2664" w14:paraId="29B073D7" w14:textId="77777777" w:rsidTr="00DA2664">
        <w:trPr>
          <w:trHeight w:val="170"/>
        </w:trPr>
        <w:tc>
          <w:tcPr>
            <w:cnfStyle w:val="001000000000" w:firstRow="0" w:lastRow="0" w:firstColumn="1" w:lastColumn="0" w:oddVBand="0" w:evenVBand="0" w:oddHBand="0" w:evenHBand="0" w:firstRowFirstColumn="0" w:firstRowLastColumn="0" w:lastRowFirstColumn="0" w:lastRowLastColumn="0"/>
            <w:tcW w:w="1839" w:type="pct"/>
            <w:noWrap/>
            <w:hideMark/>
          </w:tcPr>
          <w:p w14:paraId="2034AAA0" w14:textId="77777777" w:rsidR="005B1647" w:rsidRPr="00293D55" w:rsidRDefault="005B1647" w:rsidP="005B1647">
            <w:pPr>
              <w:pStyle w:val="Tabell"/>
            </w:pPr>
            <w:r w:rsidRPr="00293D55">
              <w:t xml:space="preserve">Saldo inomstatlig betalningsavräkning </w:t>
            </w:r>
          </w:p>
        </w:tc>
        <w:tc>
          <w:tcPr>
            <w:tcW w:w="588" w:type="pct"/>
            <w:noWrap/>
            <w:hideMark/>
          </w:tcPr>
          <w:p w14:paraId="1F8288DB" w14:textId="77777777" w:rsidR="005B1647" w:rsidRPr="00293D55"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588" w:type="pct"/>
            <w:noWrap/>
            <w:hideMark/>
          </w:tcPr>
          <w:p w14:paraId="6DC8ED08" w14:textId="77777777" w:rsidR="005B1647" w:rsidRPr="00293D55"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663" w:type="pct"/>
            <w:noWrap/>
            <w:hideMark/>
          </w:tcPr>
          <w:p w14:paraId="503A43F1" w14:textId="77777777" w:rsidR="005B1647" w:rsidRPr="00293D55"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440" w:type="pct"/>
            <w:noWrap/>
            <w:hideMark/>
          </w:tcPr>
          <w:p w14:paraId="664D4E17" w14:textId="77777777" w:rsidR="005B1647" w:rsidRPr="00293D5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93D55">
              <w:t>-110</w:t>
            </w:r>
          </w:p>
        </w:tc>
        <w:tc>
          <w:tcPr>
            <w:tcW w:w="442" w:type="pct"/>
            <w:noWrap/>
            <w:hideMark/>
          </w:tcPr>
          <w:p w14:paraId="3EB9A485" w14:textId="77777777" w:rsidR="005B1647" w:rsidRPr="00293D55"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440" w:type="pct"/>
            <w:noWrap/>
            <w:hideMark/>
          </w:tcPr>
          <w:p w14:paraId="72E945D3" w14:textId="77777777" w:rsidR="005B1647" w:rsidRPr="00293D5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93D55">
              <w:t>-110</w:t>
            </w:r>
          </w:p>
        </w:tc>
      </w:tr>
      <w:tr w:rsidR="00DA2664" w14:paraId="7158B6D9" w14:textId="77777777" w:rsidTr="00DA2664">
        <w:trPr>
          <w:trHeight w:val="170"/>
        </w:trPr>
        <w:tc>
          <w:tcPr>
            <w:cnfStyle w:val="001000000000" w:firstRow="0" w:lastRow="0" w:firstColumn="1" w:lastColumn="0" w:oddVBand="0" w:evenVBand="0" w:oddHBand="0" w:evenHBand="0" w:firstRowFirstColumn="0" w:firstRowLastColumn="0" w:lastRowFirstColumn="0" w:lastRowLastColumn="0"/>
            <w:tcW w:w="1839" w:type="pct"/>
            <w:noWrap/>
            <w:hideMark/>
          </w:tcPr>
          <w:p w14:paraId="03F82CDE" w14:textId="77777777" w:rsidR="005B1647" w:rsidRPr="00293D55" w:rsidRDefault="005B1647" w:rsidP="005B1647">
            <w:pPr>
              <w:pStyle w:val="Tabell"/>
            </w:pPr>
            <w:r w:rsidRPr="00293D55">
              <w:t>Eliminering av inomstatliga balansposter avseende moms</w:t>
            </w:r>
          </w:p>
        </w:tc>
        <w:tc>
          <w:tcPr>
            <w:tcW w:w="588" w:type="pct"/>
            <w:noWrap/>
            <w:hideMark/>
          </w:tcPr>
          <w:p w14:paraId="62DDEC08" w14:textId="77777777" w:rsidR="005B1647" w:rsidRPr="00293D55"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588" w:type="pct"/>
            <w:noWrap/>
            <w:hideMark/>
          </w:tcPr>
          <w:p w14:paraId="76B4CF43" w14:textId="77777777" w:rsidR="005B1647" w:rsidRPr="00293D55"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663" w:type="pct"/>
            <w:noWrap/>
            <w:hideMark/>
          </w:tcPr>
          <w:p w14:paraId="11802DCF" w14:textId="77777777" w:rsidR="005B1647" w:rsidRPr="00293D55"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440" w:type="pct"/>
            <w:noWrap/>
            <w:hideMark/>
          </w:tcPr>
          <w:p w14:paraId="7D6A2A66" w14:textId="77777777" w:rsidR="005B1647" w:rsidRPr="00293D5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93D55">
              <w:t>-31</w:t>
            </w:r>
          </w:p>
        </w:tc>
        <w:tc>
          <w:tcPr>
            <w:tcW w:w="442" w:type="pct"/>
            <w:noWrap/>
            <w:hideMark/>
          </w:tcPr>
          <w:p w14:paraId="6CE980D7" w14:textId="77777777" w:rsidR="005B1647" w:rsidRPr="00293D55"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440" w:type="pct"/>
            <w:noWrap/>
            <w:hideMark/>
          </w:tcPr>
          <w:p w14:paraId="5500A6A0" w14:textId="77777777" w:rsidR="005B1647" w:rsidRPr="00293D5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93D55">
              <w:t>-31</w:t>
            </w:r>
          </w:p>
        </w:tc>
      </w:tr>
      <w:tr w:rsidR="00DA2664" w14:paraId="736BA86D" w14:textId="77777777" w:rsidTr="00DA2664">
        <w:trPr>
          <w:trHeight w:val="170"/>
        </w:trPr>
        <w:tc>
          <w:tcPr>
            <w:cnfStyle w:val="001000000000" w:firstRow="0" w:lastRow="0" w:firstColumn="1" w:lastColumn="0" w:oddVBand="0" w:evenVBand="0" w:oddHBand="0" w:evenHBand="0" w:firstRowFirstColumn="0" w:firstRowLastColumn="0" w:lastRowFirstColumn="0" w:lastRowLastColumn="0"/>
            <w:tcW w:w="1839" w:type="pct"/>
            <w:noWrap/>
            <w:hideMark/>
          </w:tcPr>
          <w:p w14:paraId="0081D794" w14:textId="77777777" w:rsidR="005B1647" w:rsidRPr="00293D55" w:rsidRDefault="005B1647" w:rsidP="005B1647">
            <w:pPr>
              <w:pStyle w:val="Tabell"/>
            </w:pPr>
            <w:r w:rsidRPr="00293D55">
              <w:t>Övriga förändringar</w:t>
            </w:r>
          </w:p>
        </w:tc>
        <w:tc>
          <w:tcPr>
            <w:tcW w:w="588" w:type="pct"/>
            <w:noWrap/>
            <w:hideMark/>
          </w:tcPr>
          <w:p w14:paraId="1038072F" w14:textId="77777777" w:rsidR="005B1647" w:rsidRPr="00293D55"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588" w:type="pct"/>
            <w:noWrap/>
            <w:hideMark/>
          </w:tcPr>
          <w:p w14:paraId="50785550" w14:textId="77777777" w:rsidR="005B1647" w:rsidRPr="00293D5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93D55">
              <w:t>137</w:t>
            </w:r>
          </w:p>
        </w:tc>
        <w:tc>
          <w:tcPr>
            <w:tcW w:w="663" w:type="pct"/>
            <w:noWrap/>
            <w:hideMark/>
          </w:tcPr>
          <w:p w14:paraId="336DCF18" w14:textId="77777777" w:rsidR="005B1647" w:rsidRPr="00293D5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93D55">
              <w:t>3</w:t>
            </w:r>
          </w:p>
        </w:tc>
        <w:tc>
          <w:tcPr>
            <w:tcW w:w="440" w:type="pct"/>
            <w:noWrap/>
            <w:hideMark/>
          </w:tcPr>
          <w:p w14:paraId="16AE929B" w14:textId="5C7BE647" w:rsidR="005B1647" w:rsidRPr="00293D5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93D55">
              <w:t>-2</w:t>
            </w:r>
            <w:r>
              <w:t>46</w:t>
            </w:r>
          </w:p>
        </w:tc>
        <w:tc>
          <w:tcPr>
            <w:tcW w:w="442" w:type="pct"/>
            <w:noWrap/>
            <w:hideMark/>
          </w:tcPr>
          <w:p w14:paraId="423AF157" w14:textId="77777777" w:rsidR="005B1647" w:rsidRPr="00293D55"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440" w:type="pct"/>
            <w:noWrap/>
            <w:hideMark/>
          </w:tcPr>
          <w:p w14:paraId="6A4976D0" w14:textId="4569C2B0" w:rsidR="005B1647" w:rsidRPr="00293D5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93D55">
              <w:t>-1</w:t>
            </w:r>
            <w:r>
              <w:t>06</w:t>
            </w:r>
          </w:p>
        </w:tc>
      </w:tr>
      <w:tr w:rsidR="00DA2664" w14:paraId="042958B5" w14:textId="77777777" w:rsidTr="00DA2664">
        <w:trPr>
          <w:trHeight w:val="170"/>
        </w:trPr>
        <w:tc>
          <w:tcPr>
            <w:cnfStyle w:val="001000000000" w:firstRow="0" w:lastRow="0" w:firstColumn="1" w:lastColumn="0" w:oddVBand="0" w:evenVBand="0" w:oddHBand="0" w:evenHBand="0" w:firstRowFirstColumn="0" w:firstRowLastColumn="0" w:lastRowFirstColumn="0" w:lastRowLastColumn="0"/>
            <w:tcW w:w="1839" w:type="pct"/>
            <w:noWrap/>
            <w:hideMark/>
          </w:tcPr>
          <w:p w14:paraId="3DF12917" w14:textId="77777777" w:rsidR="005B1647" w:rsidRPr="00293D55" w:rsidRDefault="005B1647" w:rsidP="005B1647">
            <w:pPr>
              <w:pStyle w:val="Tabell"/>
            </w:pPr>
            <w:r w:rsidRPr="00293D55">
              <w:t xml:space="preserve">Årets över-/underskott </w:t>
            </w:r>
          </w:p>
        </w:tc>
        <w:tc>
          <w:tcPr>
            <w:tcW w:w="588" w:type="pct"/>
            <w:noWrap/>
            <w:hideMark/>
          </w:tcPr>
          <w:p w14:paraId="67C21F0F" w14:textId="77777777" w:rsidR="005B1647" w:rsidRPr="00293D55"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293D55">
              <w:rPr>
                <w:b/>
                <w:bCs/>
              </w:rPr>
              <w:t> </w:t>
            </w:r>
          </w:p>
        </w:tc>
        <w:tc>
          <w:tcPr>
            <w:tcW w:w="588" w:type="pct"/>
            <w:noWrap/>
            <w:hideMark/>
          </w:tcPr>
          <w:p w14:paraId="1D2E7C23" w14:textId="77777777" w:rsidR="005B1647" w:rsidRPr="00293D5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93D55">
              <w:t> </w:t>
            </w:r>
          </w:p>
        </w:tc>
        <w:tc>
          <w:tcPr>
            <w:tcW w:w="663" w:type="pct"/>
            <w:noWrap/>
            <w:hideMark/>
          </w:tcPr>
          <w:p w14:paraId="1B5CFD98" w14:textId="77777777" w:rsidR="005B1647" w:rsidRPr="00293D5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93D55">
              <w:t> </w:t>
            </w:r>
          </w:p>
        </w:tc>
        <w:tc>
          <w:tcPr>
            <w:tcW w:w="440" w:type="pct"/>
            <w:noWrap/>
            <w:hideMark/>
          </w:tcPr>
          <w:p w14:paraId="59797082" w14:textId="77777777" w:rsidR="005B1647" w:rsidRPr="00293D5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93D55">
              <w:t> </w:t>
            </w:r>
          </w:p>
        </w:tc>
        <w:tc>
          <w:tcPr>
            <w:tcW w:w="442" w:type="pct"/>
            <w:noWrap/>
            <w:hideMark/>
          </w:tcPr>
          <w:p w14:paraId="22DDFF39" w14:textId="4E6FE2EE" w:rsidR="005B1647" w:rsidRPr="00293D5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93D55">
              <w:t>11</w:t>
            </w:r>
            <w:r>
              <w:t>5</w:t>
            </w:r>
            <w:r w:rsidRPr="00293D55">
              <w:t xml:space="preserve"> </w:t>
            </w:r>
            <w:r>
              <w:t>798</w:t>
            </w:r>
          </w:p>
        </w:tc>
        <w:tc>
          <w:tcPr>
            <w:tcW w:w="440" w:type="pct"/>
            <w:noWrap/>
            <w:hideMark/>
          </w:tcPr>
          <w:p w14:paraId="3994F8F0" w14:textId="70ECB4A2" w:rsidR="005B1647" w:rsidRPr="00293D5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93D55">
              <w:t>11</w:t>
            </w:r>
            <w:r>
              <w:t>5 798</w:t>
            </w:r>
          </w:p>
        </w:tc>
      </w:tr>
      <w:tr w:rsidR="00DA2664" w14:paraId="413CDC04" w14:textId="77777777" w:rsidTr="00DA2664">
        <w:trPr>
          <w:trHeight w:val="170"/>
        </w:trPr>
        <w:tc>
          <w:tcPr>
            <w:cnfStyle w:val="001000000000" w:firstRow="0" w:lastRow="0" w:firstColumn="1" w:lastColumn="0" w:oddVBand="0" w:evenVBand="0" w:oddHBand="0" w:evenHBand="0" w:firstRowFirstColumn="0" w:firstRowLastColumn="0" w:lastRowFirstColumn="0" w:lastRowLastColumn="0"/>
            <w:tcW w:w="1839" w:type="pct"/>
            <w:noWrap/>
            <w:hideMark/>
          </w:tcPr>
          <w:p w14:paraId="703B2D1D" w14:textId="77777777" w:rsidR="005B1647" w:rsidRPr="00262E92" w:rsidRDefault="005B1647" w:rsidP="005B1647">
            <w:pPr>
              <w:pStyle w:val="Tabell"/>
            </w:pPr>
            <w:r w:rsidRPr="00262E92">
              <w:t>Summa årets förändring</w:t>
            </w:r>
          </w:p>
        </w:tc>
        <w:tc>
          <w:tcPr>
            <w:tcW w:w="588" w:type="pct"/>
            <w:noWrap/>
            <w:hideMark/>
          </w:tcPr>
          <w:p w14:paraId="293EA9CC" w14:textId="77777777" w:rsidR="005B1647" w:rsidRPr="00262E9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62E92">
              <w:t>-1</w:t>
            </w:r>
          </w:p>
        </w:tc>
        <w:tc>
          <w:tcPr>
            <w:tcW w:w="588" w:type="pct"/>
            <w:noWrap/>
            <w:hideMark/>
          </w:tcPr>
          <w:p w14:paraId="6404BF1D" w14:textId="77777777" w:rsidR="005B1647" w:rsidRPr="00262E9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62E92">
              <w:t>137</w:t>
            </w:r>
          </w:p>
        </w:tc>
        <w:tc>
          <w:tcPr>
            <w:tcW w:w="663" w:type="pct"/>
            <w:noWrap/>
            <w:hideMark/>
          </w:tcPr>
          <w:p w14:paraId="2524AABB" w14:textId="77777777" w:rsidR="005B1647" w:rsidRPr="00262E9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62E92">
              <w:t>12 902</w:t>
            </w:r>
          </w:p>
        </w:tc>
        <w:tc>
          <w:tcPr>
            <w:tcW w:w="440" w:type="pct"/>
            <w:noWrap/>
            <w:hideMark/>
          </w:tcPr>
          <w:p w14:paraId="0AB690B1" w14:textId="1307CDA3" w:rsidR="005B1647" w:rsidRPr="00262E9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62E92">
              <w:t xml:space="preserve">75 </w:t>
            </w:r>
            <w:r>
              <w:t>722</w:t>
            </w:r>
          </w:p>
        </w:tc>
        <w:tc>
          <w:tcPr>
            <w:tcW w:w="442" w:type="pct"/>
            <w:noWrap/>
            <w:hideMark/>
          </w:tcPr>
          <w:p w14:paraId="18D99817" w14:textId="2E4E2088" w:rsidR="005B1647" w:rsidRPr="00262E92" w:rsidRDefault="005B1647" w:rsidP="005B1647">
            <w:pPr>
              <w:pStyle w:val="Tabell"/>
              <w:cnfStyle w:val="000000000000" w:firstRow="0" w:lastRow="0" w:firstColumn="0" w:lastColumn="0" w:oddVBand="0" w:evenVBand="0" w:oddHBand="0" w:evenHBand="0" w:firstRowFirstColumn="0" w:firstRowLastColumn="0" w:lastRowFirstColumn="0" w:lastRowLastColumn="0"/>
            </w:pPr>
            <w:r>
              <w:t>8 691</w:t>
            </w:r>
          </w:p>
        </w:tc>
        <w:tc>
          <w:tcPr>
            <w:tcW w:w="440" w:type="pct"/>
            <w:noWrap/>
            <w:hideMark/>
          </w:tcPr>
          <w:p w14:paraId="6EAC7043" w14:textId="7D6C203A" w:rsidR="005B1647" w:rsidRPr="00262E9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62E92">
              <w:t>9</w:t>
            </w:r>
            <w:r>
              <w:t>7 451</w:t>
            </w:r>
          </w:p>
        </w:tc>
      </w:tr>
      <w:tr w:rsidR="00DA2664" w:rsidRPr="007E5169" w14:paraId="56D14B23" w14:textId="77777777" w:rsidTr="00DA2664">
        <w:trPr>
          <w:cnfStyle w:val="010000000000" w:firstRow="0" w:lastRow="1" w:firstColumn="0" w:lastColumn="0" w:oddVBand="0" w:evenVBand="0" w:oddHBand="0" w:evenHBand="0" w:firstRowFirstColumn="0" w:firstRowLastColumn="0" w:lastRowFirstColumn="0" w:lastRowLastColumn="0"/>
          <w:trHeight w:val="170"/>
        </w:trPr>
        <w:tc>
          <w:tcPr>
            <w:cnfStyle w:val="001000000000" w:firstRow="0" w:lastRow="0" w:firstColumn="1" w:lastColumn="0" w:oddVBand="0" w:evenVBand="0" w:oddHBand="0" w:evenHBand="0" w:firstRowFirstColumn="0" w:firstRowLastColumn="0" w:lastRowFirstColumn="0" w:lastRowLastColumn="0"/>
            <w:tcW w:w="1839" w:type="pct"/>
            <w:noWrap/>
            <w:hideMark/>
          </w:tcPr>
          <w:p w14:paraId="1F053B38" w14:textId="77777777" w:rsidR="005B1647" w:rsidRPr="007E5169" w:rsidRDefault="005B1647" w:rsidP="007E5169">
            <w:pPr>
              <w:pStyle w:val="Tabell"/>
            </w:pPr>
            <w:r w:rsidRPr="007E5169">
              <w:t>Utgående balans</w:t>
            </w:r>
          </w:p>
        </w:tc>
        <w:tc>
          <w:tcPr>
            <w:tcW w:w="588" w:type="pct"/>
            <w:noWrap/>
            <w:hideMark/>
          </w:tcPr>
          <w:p w14:paraId="26BD8AA5" w14:textId="77777777" w:rsidR="005B1647" w:rsidRPr="007E5169"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7E5169">
              <w:rPr>
                <w:bCs/>
              </w:rPr>
              <w:t>54</w:t>
            </w:r>
          </w:p>
        </w:tc>
        <w:tc>
          <w:tcPr>
            <w:tcW w:w="588" w:type="pct"/>
            <w:noWrap/>
            <w:hideMark/>
          </w:tcPr>
          <w:p w14:paraId="507C915D" w14:textId="77777777" w:rsidR="005B1647" w:rsidRPr="007E5169"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7E5169">
              <w:rPr>
                <w:bCs/>
              </w:rPr>
              <w:t>1 200</w:t>
            </w:r>
          </w:p>
        </w:tc>
        <w:tc>
          <w:tcPr>
            <w:tcW w:w="663" w:type="pct"/>
            <w:noWrap/>
            <w:hideMark/>
          </w:tcPr>
          <w:p w14:paraId="55E18A2E" w14:textId="77777777" w:rsidR="005B1647" w:rsidRPr="007E5169"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7E5169">
              <w:rPr>
                <w:bCs/>
              </w:rPr>
              <w:t>247 468</w:t>
            </w:r>
          </w:p>
        </w:tc>
        <w:tc>
          <w:tcPr>
            <w:tcW w:w="440" w:type="pct"/>
            <w:noWrap/>
            <w:hideMark/>
          </w:tcPr>
          <w:p w14:paraId="487EE80B" w14:textId="71FFB064" w:rsidR="005B1647" w:rsidRPr="007E5169"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7E5169">
              <w:rPr>
                <w:bCs/>
              </w:rPr>
              <w:t>-284 755</w:t>
            </w:r>
          </w:p>
        </w:tc>
        <w:tc>
          <w:tcPr>
            <w:tcW w:w="442" w:type="pct"/>
            <w:noWrap/>
            <w:hideMark/>
          </w:tcPr>
          <w:p w14:paraId="4798C5F6" w14:textId="6450377D" w:rsidR="005B1647" w:rsidRPr="007E5169"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7E5169">
              <w:rPr>
                <w:bCs/>
              </w:rPr>
              <w:t>115 798</w:t>
            </w:r>
          </w:p>
        </w:tc>
        <w:tc>
          <w:tcPr>
            <w:tcW w:w="440" w:type="pct"/>
            <w:noWrap/>
            <w:hideMark/>
          </w:tcPr>
          <w:p w14:paraId="4AEF51A6" w14:textId="675F8008" w:rsidR="005B1647" w:rsidRPr="007E5169"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7E5169">
              <w:rPr>
                <w:bCs/>
              </w:rPr>
              <w:t>79 765</w:t>
            </w:r>
          </w:p>
        </w:tc>
      </w:tr>
    </w:tbl>
    <w:p w14:paraId="157970EF" w14:textId="57E4FBF4" w:rsidR="005B1647" w:rsidRPr="005C0F55" w:rsidRDefault="005B1647" w:rsidP="005B1647">
      <w:pPr>
        <w:pStyle w:val="Brdtext"/>
      </w:pPr>
      <w:r>
        <w:br w:type="page"/>
      </w:r>
    </w:p>
    <w:p w14:paraId="44C29776" w14:textId="6F55DC6A" w:rsidR="005B1647" w:rsidRDefault="005B1647" w:rsidP="005B1647">
      <w:pPr>
        <w:pStyle w:val="Brdtext"/>
      </w:pPr>
      <w:r w:rsidRPr="008529BC">
        <w:lastRenderedPageBreak/>
        <w:t>I tabellen nedan redovisas en beräkning av skillnaderna mellan balansräkningens nettoförmögenhet för 201</w:t>
      </w:r>
      <w:r>
        <w:t>8</w:t>
      </w:r>
      <w:r w:rsidRPr="008529BC">
        <w:t xml:space="preserve"> och 201</w:t>
      </w:r>
      <w:r>
        <w:t>7</w:t>
      </w:r>
      <w:r w:rsidRPr="008529BC">
        <w:t xml:space="preserve"> jämfört med statens nettoförmögenhet beräknad enligt nationalräkenskapernas (NR) principer. NR:s beräkningar finns ännu inte framställda för 201</w:t>
      </w:r>
      <w:r>
        <w:t>9</w:t>
      </w:r>
      <w:r w:rsidRPr="008529BC">
        <w:t xml:space="preserve"> och jämförelsen görs därför mellan 201</w:t>
      </w:r>
      <w:r>
        <w:t>8</w:t>
      </w:r>
      <w:r w:rsidRPr="008529BC">
        <w:t xml:space="preserve"> och 2017.</w:t>
      </w:r>
    </w:p>
    <w:p w14:paraId="6AE4AD8E" w14:textId="50465D65" w:rsidR="005B1647" w:rsidRDefault="005B1647" w:rsidP="005B1647">
      <w:pPr>
        <w:pStyle w:val="TabellRubrik"/>
      </w:pPr>
      <w:bookmarkStart w:id="252" w:name="_Toc37340139"/>
      <w:r>
        <w:t xml:space="preserve">Tabell </w:t>
      </w:r>
      <w:r>
        <w:fldChar w:fldCharType="begin"/>
      </w:r>
      <w:r>
        <w:instrText xml:space="preserve"> STYLEREF  "Rubrik 1" \n</w:instrText>
      </w:r>
      <w:r>
        <w:fldChar w:fldCharType="separate"/>
      </w:r>
      <w:r w:rsidR="00301022">
        <w:rPr>
          <w:noProof/>
        </w:rPr>
        <w:t>3</w:t>
      </w:r>
      <w:r>
        <w:rPr>
          <w:noProof/>
        </w:rPr>
        <w:fldChar w:fldCharType="end"/>
      </w:r>
      <w:r>
        <w:t>.</w:t>
      </w:r>
      <w:fldSimple w:instr=" SEQ Tabell \* ARABIC \s 1 ">
        <w:r w:rsidR="00301022">
          <w:rPr>
            <w:noProof/>
          </w:rPr>
          <w:t>7</w:t>
        </w:r>
      </w:fldSimple>
      <w:r>
        <w:tab/>
        <w:t>Skillnad mellan nettoförmögenhet enligt årsredovisningen för staten och nationalräkenskaperna</w:t>
      </w:r>
      <w:bookmarkEnd w:id="252"/>
    </w:p>
    <w:p w14:paraId="61E31087" w14:textId="6C509AE1" w:rsidR="005B1647" w:rsidRDefault="005B1647" w:rsidP="005B1647">
      <w:pPr>
        <w:pStyle w:val="TabellUnderrubrik"/>
      </w:pPr>
      <w:r w:rsidRPr="005C0F55">
        <w:t>Miljarder kronor</w:t>
      </w:r>
    </w:p>
    <w:tbl>
      <w:tblPr>
        <w:tblStyle w:val="RKBPTabell"/>
        <w:tblW w:w="5000" w:type="pct"/>
        <w:tblLook w:val="04E0" w:firstRow="1" w:lastRow="1" w:firstColumn="1" w:lastColumn="0" w:noHBand="0" w:noVBand="1"/>
      </w:tblPr>
      <w:tblGrid>
        <w:gridCol w:w="5624"/>
        <w:gridCol w:w="876"/>
        <w:gridCol w:w="870"/>
      </w:tblGrid>
      <w:tr w:rsidR="00155607" w14:paraId="363C54B5" w14:textId="77777777" w:rsidTr="00155607">
        <w:trPr>
          <w:cnfStyle w:val="100000000000" w:firstRow="1" w:lastRow="0" w:firstColumn="0" w:lastColumn="0" w:oddVBand="0" w:evenVBand="0" w:oddHBand="0" w:evenHBand="0" w:firstRowFirstColumn="0" w:firstRowLastColumn="0" w:lastRowFirstColumn="0" w:lastRowLastColumn="0"/>
          <w:trHeight w:val="315"/>
          <w:tblHeader w:val="0"/>
        </w:trPr>
        <w:tc>
          <w:tcPr>
            <w:cnfStyle w:val="001000000000" w:firstRow="0" w:lastRow="0" w:firstColumn="1" w:lastColumn="0" w:oddVBand="0" w:evenVBand="0" w:oddHBand="0" w:evenHBand="0" w:firstRowFirstColumn="0" w:firstRowLastColumn="0" w:lastRowFirstColumn="0" w:lastRowLastColumn="0"/>
            <w:tcW w:w="3816"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hideMark/>
          </w:tcPr>
          <w:p w14:paraId="6E2404D8" w14:textId="77777777" w:rsidR="005B1647" w:rsidRPr="005C0F55" w:rsidRDefault="005B1647" w:rsidP="005B1647">
            <w:pPr>
              <w:pStyle w:val="TabellHuvud"/>
            </w:pPr>
            <w:r w:rsidRPr="005C0F55">
              <w:t> </w:t>
            </w:r>
          </w:p>
        </w:tc>
        <w:tc>
          <w:tcPr>
            <w:tcW w:w="594"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hideMark/>
          </w:tcPr>
          <w:p w14:paraId="76DACC60" w14:textId="77777777" w:rsidR="005B1647" w:rsidRPr="005C0F55"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5C0F55">
              <w:t>2018</w:t>
            </w:r>
          </w:p>
        </w:tc>
        <w:tc>
          <w:tcPr>
            <w:tcW w:w="590"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hideMark/>
          </w:tcPr>
          <w:p w14:paraId="42DF6D18" w14:textId="77777777" w:rsidR="005B1647" w:rsidRPr="005C0F55"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5C0F55">
              <w:t>2017</w:t>
            </w:r>
          </w:p>
        </w:tc>
      </w:tr>
      <w:tr w:rsidR="00155607" w14:paraId="438A792C" w14:textId="77777777" w:rsidTr="00155607">
        <w:trPr>
          <w:trHeight w:val="300"/>
        </w:trPr>
        <w:tc>
          <w:tcPr>
            <w:cnfStyle w:val="001000000000" w:firstRow="0" w:lastRow="0" w:firstColumn="1" w:lastColumn="0" w:oddVBand="0" w:evenVBand="0" w:oddHBand="0" w:evenHBand="0" w:firstRowFirstColumn="0" w:firstRowLastColumn="0" w:lastRowFirstColumn="0" w:lastRowLastColumn="0"/>
            <w:tcW w:w="3816" w:type="pct"/>
            <w:tcBorders>
              <w:top w:val="single" w:sz="12" w:space="0" w:color="auto"/>
            </w:tcBorders>
            <w:hideMark/>
          </w:tcPr>
          <w:p w14:paraId="2A0CB1B1" w14:textId="77777777" w:rsidR="005B1647" w:rsidRPr="005C0F55" w:rsidRDefault="005B1647" w:rsidP="005B1647">
            <w:pPr>
              <w:pStyle w:val="Tabell"/>
              <w:rPr>
                <w:b/>
                <w:bCs/>
              </w:rPr>
            </w:pPr>
            <w:r w:rsidRPr="005C0F55">
              <w:rPr>
                <w:b/>
                <w:bCs/>
              </w:rPr>
              <w:t>Statens nettoförmögenhet enligt ÅRS</w:t>
            </w:r>
          </w:p>
        </w:tc>
        <w:tc>
          <w:tcPr>
            <w:tcW w:w="594" w:type="pct"/>
            <w:tcBorders>
              <w:top w:val="single" w:sz="12" w:space="0" w:color="auto"/>
            </w:tcBorders>
            <w:hideMark/>
          </w:tcPr>
          <w:p w14:paraId="44099038" w14:textId="77777777" w:rsidR="005B1647" w:rsidRPr="005C0F55"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5C0F55">
              <w:rPr>
                <w:b/>
                <w:bCs/>
              </w:rPr>
              <w:t>-18</w:t>
            </w:r>
          </w:p>
        </w:tc>
        <w:tc>
          <w:tcPr>
            <w:tcW w:w="590" w:type="pct"/>
            <w:tcBorders>
              <w:top w:val="single" w:sz="12" w:space="0" w:color="auto"/>
            </w:tcBorders>
            <w:hideMark/>
          </w:tcPr>
          <w:p w14:paraId="3DEE81AC" w14:textId="77777777" w:rsidR="005B1647" w:rsidRPr="005C0F55"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5C0F55">
              <w:rPr>
                <w:b/>
                <w:bCs/>
              </w:rPr>
              <w:t>-114</w:t>
            </w:r>
          </w:p>
        </w:tc>
      </w:tr>
      <w:tr w:rsidR="00155607" w14:paraId="32576986" w14:textId="77777777" w:rsidTr="00155607">
        <w:trPr>
          <w:trHeight w:val="300"/>
        </w:trPr>
        <w:tc>
          <w:tcPr>
            <w:cnfStyle w:val="001000000000" w:firstRow="0" w:lastRow="0" w:firstColumn="1" w:lastColumn="0" w:oddVBand="0" w:evenVBand="0" w:oddHBand="0" w:evenHBand="0" w:firstRowFirstColumn="0" w:firstRowLastColumn="0" w:lastRowFirstColumn="0" w:lastRowLastColumn="0"/>
            <w:tcW w:w="3816" w:type="pct"/>
          </w:tcPr>
          <w:p w14:paraId="66B0F260" w14:textId="77777777" w:rsidR="005B1647" w:rsidRPr="005C0F55" w:rsidRDefault="005B1647" w:rsidP="005B1647">
            <w:pPr>
              <w:pStyle w:val="Tabell"/>
              <w:rPr>
                <w:b/>
                <w:bCs/>
              </w:rPr>
            </w:pPr>
          </w:p>
        </w:tc>
        <w:tc>
          <w:tcPr>
            <w:tcW w:w="594" w:type="pct"/>
          </w:tcPr>
          <w:p w14:paraId="2D4F3DF1" w14:textId="77777777" w:rsidR="005B1647" w:rsidRPr="005C0F55"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p>
        </w:tc>
        <w:tc>
          <w:tcPr>
            <w:tcW w:w="590" w:type="pct"/>
          </w:tcPr>
          <w:p w14:paraId="5408240F" w14:textId="77777777" w:rsidR="005B1647" w:rsidRPr="005C0F55"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p>
        </w:tc>
      </w:tr>
      <w:tr w:rsidR="00155607" w14:paraId="5E77F9AB" w14:textId="77777777" w:rsidTr="00155607">
        <w:trPr>
          <w:trHeight w:val="300"/>
        </w:trPr>
        <w:tc>
          <w:tcPr>
            <w:cnfStyle w:val="001000000000" w:firstRow="0" w:lastRow="0" w:firstColumn="1" w:lastColumn="0" w:oddVBand="0" w:evenVBand="0" w:oddHBand="0" w:evenHBand="0" w:firstRowFirstColumn="0" w:firstRowLastColumn="0" w:lastRowFirstColumn="0" w:lastRowLastColumn="0"/>
            <w:tcW w:w="3816" w:type="pct"/>
            <w:hideMark/>
          </w:tcPr>
          <w:p w14:paraId="253CCF0A" w14:textId="2C06C61C" w:rsidR="005B1647" w:rsidRPr="00ED6CB3" w:rsidRDefault="005B1647" w:rsidP="005B1647">
            <w:pPr>
              <w:pStyle w:val="Tabell"/>
              <w:rPr>
                <w:i/>
              </w:rPr>
            </w:pPr>
            <w:r w:rsidRPr="00ED6CB3">
              <w:rPr>
                <w:i/>
              </w:rPr>
              <w:t>Avgående poster ur Nettoförmögenheten</w:t>
            </w:r>
          </w:p>
        </w:tc>
        <w:tc>
          <w:tcPr>
            <w:tcW w:w="594" w:type="pct"/>
            <w:hideMark/>
          </w:tcPr>
          <w:p w14:paraId="28DF68A9" w14:textId="77777777" w:rsidR="005B1647" w:rsidRPr="005C0F55"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p>
        </w:tc>
        <w:tc>
          <w:tcPr>
            <w:tcW w:w="590" w:type="pct"/>
            <w:hideMark/>
          </w:tcPr>
          <w:p w14:paraId="1DBEE474" w14:textId="77777777" w:rsidR="005B1647" w:rsidRPr="005C0F55"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r>
      <w:tr w:rsidR="00155607" w14:paraId="3BB1F39B" w14:textId="77777777" w:rsidTr="00155607">
        <w:trPr>
          <w:trHeight w:val="300"/>
        </w:trPr>
        <w:tc>
          <w:tcPr>
            <w:cnfStyle w:val="001000000000" w:firstRow="0" w:lastRow="0" w:firstColumn="1" w:lastColumn="0" w:oddVBand="0" w:evenVBand="0" w:oddHBand="0" w:evenHBand="0" w:firstRowFirstColumn="0" w:firstRowLastColumn="0" w:lastRowFirstColumn="0" w:lastRowLastColumn="0"/>
            <w:tcW w:w="3816" w:type="pct"/>
            <w:hideMark/>
          </w:tcPr>
          <w:p w14:paraId="51F7BD79" w14:textId="77777777" w:rsidR="005B1647" w:rsidRPr="005C0F55" w:rsidRDefault="005B1647" w:rsidP="005B1647">
            <w:pPr>
              <w:pStyle w:val="Tabell"/>
            </w:pPr>
            <w:r w:rsidRPr="005C0F55">
              <w:t>Affärsverkens anläggningstillgångar</w:t>
            </w:r>
          </w:p>
        </w:tc>
        <w:tc>
          <w:tcPr>
            <w:tcW w:w="594" w:type="pct"/>
            <w:hideMark/>
          </w:tcPr>
          <w:p w14:paraId="282CB85B" w14:textId="77777777" w:rsidR="005B1647" w:rsidRPr="005C0F5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C0F55">
              <w:t>-29</w:t>
            </w:r>
          </w:p>
        </w:tc>
        <w:tc>
          <w:tcPr>
            <w:tcW w:w="590" w:type="pct"/>
            <w:hideMark/>
          </w:tcPr>
          <w:p w14:paraId="56A93607" w14:textId="77777777" w:rsidR="005B1647" w:rsidRPr="005C0F5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C0F55">
              <w:t>-27</w:t>
            </w:r>
          </w:p>
        </w:tc>
      </w:tr>
      <w:tr w:rsidR="00155607" w14:paraId="34DB5D06" w14:textId="77777777" w:rsidTr="00155607">
        <w:trPr>
          <w:trHeight w:val="300"/>
        </w:trPr>
        <w:tc>
          <w:tcPr>
            <w:cnfStyle w:val="001000000000" w:firstRow="0" w:lastRow="0" w:firstColumn="1" w:lastColumn="0" w:oddVBand="0" w:evenVBand="0" w:oddHBand="0" w:evenHBand="0" w:firstRowFirstColumn="0" w:firstRowLastColumn="0" w:lastRowFirstColumn="0" w:lastRowLastColumn="0"/>
            <w:tcW w:w="3816" w:type="pct"/>
            <w:hideMark/>
          </w:tcPr>
          <w:p w14:paraId="40BD9882" w14:textId="77777777" w:rsidR="005B1647" w:rsidRPr="005C0F55" w:rsidRDefault="005B1647" w:rsidP="005B1647">
            <w:pPr>
              <w:pStyle w:val="Tabell"/>
            </w:pPr>
            <w:r w:rsidRPr="005C0F55">
              <w:t>Fordringar och skulder endast i den statliga balansräkningen</w:t>
            </w:r>
          </w:p>
        </w:tc>
        <w:tc>
          <w:tcPr>
            <w:tcW w:w="594" w:type="pct"/>
            <w:hideMark/>
          </w:tcPr>
          <w:p w14:paraId="4490808D" w14:textId="77777777" w:rsidR="005B1647" w:rsidRPr="005C0F5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C0F55">
              <w:t>143</w:t>
            </w:r>
          </w:p>
        </w:tc>
        <w:tc>
          <w:tcPr>
            <w:tcW w:w="590" w:type="pct"/>
            <w:hideMark/>
          </w:tcPr>
          <w:p w14:paraId="76A08C71" w14:textId="77777777" w:rsidR="005B1647" w:rsidRPr="005C0F5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C0F55">
              <w:t>138</w:t>
            </w:r>
          </w:p>
        </w:tc>
      </w:tr>
      <w:tr w:rsidR="00155607" w14:paraId="5E8C6F3E" w14:textId="77777777" w:rsidTr="00155607">
        <w:trPr>
          <w:trHeight w:val="300"/>
        </w:trPr>
        <w:tc>
          <w:tcPr>
            <w:cnfStyle w:val="001000000000" w:firstRow="0" w:lastRow="0" w:firstColumn="1" w:lastColumn="0" w:oddVBand="0" w:evenVBand="0" w:oddHBand="0" w:evenHBand="0" w:firstRowFirstColumn="0" w:firstRowLastColumn="0" w:lastRowFirstColumn="0" w:lastRowLastColumn="0"/>
            <w:tcW w:w="3816" w:type="pct"/>
            <w:hideMark/>
          </w:tcPr>
          <w:p w14:paraId="056FF339" w14:textId="77777777" w:rsidR="005B1647" w:rsidRPr="005C0F55" w:rsidRDefault="005B1647" w:rsidP="005B1647">
            <w:pPr>
              <w:pStyle w:val="Tabell"/>
            </w:pPr>
            <w:r w:rsidRPr="005C0F55">
              <w:t>Upplupna skatteintäkter och övriga periodiseringar</w:t>
            </w:r>
          </w:p>
        </w:tc>
        <w:tc>
          <w:tcPr>
            <w:tcW w:w="594" w:type="pct"/>
            <w:hideMark/>
          </w:tcPr>
          <w:p w14:paraId="32D291B2" w14:textId="77777777" w:rsidR="005B1647" w:rsidRPr="005C0F5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C0F55">
              <w:t>-75</w:t>
            </w:r>
          </w:p>
        </w:tc>
        <w:tc>
          <w:tcPr>
            <w:tcW w:w="590" w:type="pct"/>
            <w:hideMark/>
          </w:tcPr>
          <w:p w14:paraId="532C3826" w14:textId="77777777" w:rsidR="005B1647" w:rsidRPr="005C0F5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C0F55">
              <w:t>-65</w:t>
            </w:r>
          </w:p>
        </w:tc>
      </w:tr>
      <w:tr w:rsidR="00155607" w14:paraId="4C9482FA" w14:textId="77777777" w:rsidTr="00155607">
        <w:trPr>
          <w:trHeight w:val="300"/>
        </w:trPr>
        <w:tc>
          <w:tcPr>
            <w:cnfStyle w:val="001000000000" w:firstRow="0" w:lastRow="0" w:firstColumn="1" w:lastColumn="0" w:oddVBand="0" w:evenVBand="0" w:oddHBand="0" w:evenHBand="0" w:firstRowFirstColumn="0" w:firstRowLastColumn="0" w:lastRowFirstColumn="0" w:lastRowLastColumn="0"/>
            <w:tcW w:w="3816" w:type="pct"/>
            <w:hideMark/>
          </w:tcPr>
          <w:p w14:paraId="6CDBDF61" w14:textId="77777777" w:rsidR="005B1647" w:rsidRPr="005C0F55" w:rsidRDefault="005B1647" w:rsidP="005B1647">
            <w:pPr>
              <w:pStyle w:val="Tabell"/>
            </w:pPr>
            <w:r w:rsidRPr="005C0F55">
              <w:t>Värdejusteringar, Centrala studiestödsnämnden</w:t>
            </w:r>
          </w:p>
        </w:tc>
        <w:tc>
          <w:tcPr>
            <w:tcW w:w="594" w:type="pct"/>
            <w:hideMark/>
          </w:tcPr>
          <w:p w14:paraId="4A1571B1" w14:textId="77777777" w:rsidR="005B1647" w:rsidRPr="005C0F5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C0F55">
              <w:t>26</w:t>
            </w:r>
          </w:p>
        </w:tc>
        <w:tc>
          <w:tcPr>
            <w:tcW w:w="590" w:type="pct"/>
            <w:hideMark/>
          </w:tcPr>
          <w:p w14:paraId="33B76B0B" w14:textId="77777777" w:rsidR="005B1647" w:rsidRPr="005C0F5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C0F55">
              <w:t>25</w:t>
            </w:r>
          </w:p>
        </w:tc>
      </w:tr>
      <w:tr w:rsidR="00155607" w14:paraId="78718869" w14:textId="77777777" w:rsidTr="00155607">
        <w:trPr>
          <w:trHeight w:val="300"/>
        </w:trPr>
        <w:tc>
          <w:tcPr>
            <w:cnfStyle w:val="001000000000" w:firstRow="0" w:lastRow="0" w:firstColumn="1" w:lastColumn="0" w:oddVBand="0" w:evenVBand="0" w:oddHBand="0" w:evenHBand="0" w:firstRowFirstColumn="0" w:firstRowLastColumn="0" w:lastRowFirstColumn="0" w:lastRowLastColumn="0"/>
            <w:tcW w:w="3816" w:type="pct"/>
            <w:hideMark/>
          </w:tcPr>
          <w:p w14:paraId="6E953D33" w14:textId="77777777" w:rsidR="005B1647" w:rsidRPr="005C0F55" w:rsidRDefault="005B1647" w:rsidP="005B1647">
            <w:pPr>
              <w:pStyle w:val="Tabell"/>
            </w:pPr>
          </w:p>
        </w:tc>
        <w:tc>
          <w:tcPr>
            <w:tcW w:w="594" w:type="pct"/>
            <w:hideMark/>
          </w:tcPr>
          <w:p w14:paraId="6E59B7A0" w14:textId="77777777" w:rsidR="005B1647" w:rsidRPr="005C0F55"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590" w:type="pct"/>
            <w:hideMark/>
          </w:tcPr>
          <w:p w14:paraId="02E656C3" w14:textId="77777777" w:rsidR="005B1647" w:rsidRPr="005C0F55"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r>
      <w:tr w:rsidR="00155607" w14:paraId="368B0AF2" w14:textId="77777777" w:rsidTr="00155607">
        <w:trPr>
          <w:trHeight w:val="300"/>
        </w:trPr>
        <w:tc>
          <w:tcPr>
            <w:cnfStyle w:val="001000000000" w:firstRow="0" w:lastRow="0" w:firstColumn="1" w:lastColumn="0" w:oddVBand="0" w:evenVBand="0" w:oddHBand="0" w:evenHBand="0" w:firstRowFirstColumn="0" w:firstRowLastColumn="0" w:lastRowFirstColumn="0" w:lastRowLastColumn="0"/>
            <w:tcW w:w="3816" w:type="pct"/>
            <w:hideMark/>
          </w:tcPr>
          <w:p w14:paraId="2EDBCC50" w14:textId="27B00C4E" w:rsidR="005B1647" w:rsidRPr="00ED6CB3" w:rsidRDefault="005B1647" w:rsidP="005B1647">
            <w:pPr>
              <w:pStyle w:val="Tabell"/>
              <w:rPr>
                <w:i/>
              </w:rPr>
            </w:pPr>
            <w:r w:rsidRPr="00ED6CB3">
              <w:rPr>
                <w:i/>
              </w:rPr>
              <w:t>Tillkommande poster i Statens förmögenhet enligt NR-principer</w:t>
            </w:r>
          </w:p>
        </w:tc>
        <w:tc>
          <w:tcPr>
            <w:tcW w:w="594" w:type="pct"/>
            <w:hideMark/>
          </w:tcPr>
          <w:p w14:paraId="4139D468" w14:textId="77777777" w:rsidR="005B1647" w:rsidRPr="005C0F55"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p>
        </w:tc>
        <w:tc>
          <w:tcPr>
            <w:tcW w:w="590" w:type="pct"/>
            <w:hideMark/>
          </w:tcPr>
          <w:p w14:paraId="62966E39" w14:textId="77777777" w:rsidR="005B1647" w:rsidRPr="005C0F55"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r>
      <w:tr w:rsidR="00155607" w14:paraId="0F2FC7D9" w14:textId="77777777" w:rsidTr="00155607">
        <w:trPr>
          <w:trHeight w:val="300"/>
        </w:trPr>
        <w:tc>
          <w:tcPr>
            <w:cnfStyle w:val="001000000000" w:firstRow="0" w:lastRow="0" w:firstColumn="1" w:lastColumn="0" w:oddVBand="0" w:evenVBand="0" w:oddHBand="0" w:evenHBand="0" w:firstRowFirstColumn="0" w:firstRowLastColumn="0" w:lastRowFirstColumn="0" w:lastRowLastColumn="0"/>
            <w:tcW w:w="3816" w:type="pct"/>
            <w:hideMark/>
          </w:tcPr>
          <w:p w14:paraId="2C24EF96" w14:textId="77777777" w:rsidR="005B1647" w:rsidRPr="005C0F55" w:rsidRDefault="005B1647" w:rsidP="005B1647">
            <w:pPr>
              <w:pStyle w:val="Tabell"/>
            </w:pPr>
            <w:r w:rsidRPr="005C0F55">
              <w:t>Uppvärdering av aktier till marknadsvärde</w:t>
            </w:r>
          </w:p>
        </w:tc>
        <w:tc>
          <w:tcPr>
            <w:tcW w:w="594" w:type="pct"/>
            <w:hideMark/>
          </w:tcPr>
          <w:p w14:paraId="2008271C" w14:textId="77777777" w:rsidR="005B1647" w:rsidRPr="005C0F5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C0F55">
              <w:t>257</w:t>
            </w:r>
          </w:p>
        </w:tc>
        <w:tc>
          <w:tcPr>
            <w:tcW w:w="590" w:type="pct"/>
            <w:hideMark/>
          </w:tcPr>
          <w:p w14:paraId="73D119F0" w14:textId="77777777" w:rsidR="005B1647" w:rsidRPr="005C0F5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C0F55">
              <w:t>219</w:t>
            </w:r>
          </w:p>
        </w:tc>
      </w:tr>
      <w:tr w:rsidR="00155607" w14:paraId="371292D2" w14:textId="77777777" w:rsidTr="00155607">
        <w:trPr>
          <w:trHeight w:val="675"/>
        </w:trPr>
        <w:tc>
          <w:tcPr>
            <w:cnfStyle w:val="001000000000" w:firstRow="0" w:lastRow="0" w:firstColumn="1" w:lastColumn="0" w:oddVBand="0" w:evenVBand="0" w:oddHBand="0" w:evenHBand="0" w:firstRowFirstColumn="0" w:firstRowLastColumn="0" w:lastRowFirstColumn="0" w:lastRowLastColumn="0"/>
            <w:tcW w:w="3816" w:type="pct"/>
            <w:hideMark/>
          </w:tcPr>
          <w:p w14:paraId="323A77CE" w14:textId="77777777" w:rsidR="005B1647" w:rsidRPr="005C0F55" w:rsidRDefault="005B1647" w:rsidP="005B1647">
            <w:pPr>
              <w:pStyle w:val="Tabell"/>
            </w:pPr>
            <w:r w:rsidRPr="005C0F55">
              <w:t>Pålägg av moms och indexuppräkning till aktuell prisnivå av anläggningstillgångar/förbrukningsinventarier samt utökad aktivering av forskning och utveckling</w:t>
            </w:r>
          </w:p>
        </w:tc>
        <w:tc>
          <w:tcPr>
            <w:tcW w:w="594" w:type="pct"/>
            <w:hideMark/>
          </w:tcPr>
          <w:p w14:paraId="0812D7BB" w14:textId="23626CEA" w:rsidR="005B1647" w:rsidRPr="005C0F5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C0F55">
              <w:t>1</w:t>
            </w:r>
            <w:r>
              <w:t xml:space="preserve"> </w:t>
            </w:r>
            <w:r w:rsidRPr="005C0F55">
              <w:t>079</w:t>
            </w:r>
          </w:p>
        </w:tc>
        <w:tc>
          <w:tcPr>
            <w:tcW w:w="590" w:type="pct"/>
            <w:hideMark/>
          </w:tcPr>
          <w:p w14:paraId="55EAD5C2" w14:textId="77777777" w:rsidR="005B1647" w:rsidRPr="005C0F5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C0F55">
              <w:t>1 011</w:t>
            </w:r>
          </w:p>
        </w:tc>
      </w:tr>
      <w:tr w:rsidR="00155607" w14:paraId="5E974499" w14:textId="77777777" w:rsidTr="00155607">
        <w:trPr>
          <w:trHeight w:val="300"/>
        </w:trPr>
        <w:tc>
          <w:tcPr>
            <w:cnfStyle w:val="001000000000" w:firstRow="0" w:lastRow="0" w:firstColumn="1" w:lastColumn="0" w:oddVBand="0" w:evenVBand="0" w:oddHBand="0" w:evenHBand="0" w:firstRowFirstColumn="0" w:firstRowLastColumn="0" w:lastRowFirstColumn="0" w:lastRowLastColumn="0"/>
            <w:tcW w:w="3816" w:type="pct"/>
            <w:hideMark/>
          </w:tcPr>
          <w:p w14:paraId="72514A58" w14:textId="77777777" w:rsidR="005B1647" w:rsidRPr="005C0F55" w:rsidRDefault="005B1647" w:rsidP="005B1647">
            <w:pPr>
              <w:pStyle w:val="Tabell"/>
            </w:pPr>
            <w:r w:rsidRPr="005C0F55">
              <w:t>Omvärdering av statsskuld och övriga finansiella poster till marknadsvärde</w:t>
            </w:r>
          </w:p>
        </w:tc>
        <w:tc>
          <w:tcPr>
            <w:tcW w:w="594" w:type="pct"/>
            <w:hideMark/>
          </w:tcPr>
          <w:p w14:paraId="339E0D4D" w14:textId="77777777" w:rsidR="005B1647" w:rsidRPr="005C0F5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C0F55">
              <w:t>-58</w:t>
            </w:r>
          </w:p>
        </w:tc>
        <w:tc>
          <w:tcPr>
            <w:tcW w:w="590" w:type="pct"/>
            <w:hideMark/>
          </w:tcPr>
          <w:p w14:paraId="51711C36" w14:textId="77777777" w:rsidR="005B1647" w:rsidRPr="005C0F5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C0F55">
              <w:t>-63</w:t>
            </w:r>
          </w:p>
        </w:tc>
      </w:tr>
      <w:tr w:rsidR="00155607" w14:paraId="6C2F9844" w14:textId="77777777" w:rsidTr="00155607">
        <w:trPr>
          <w:trHeight w:val="300"/>
        </w:trPr>
        <w:tc>
          <w:tcPr>
            <w:cnfStyle w:val="001000000000" w:firstRow="0" w:lastRow="0" w:firstColumn="1" w:lastColumn="0" w:oddVBand="0" w:evenVBand="0" w:oddHBand="0" w:evenHBand="0" w:firstRowFirstColumn="0" w:firstRowLastColumn="0" w:lastRowFirstColumn="0" w:lastRowLastColumn="0"/>
            <w:tcW w:w="3816" w:type="pct"/>
            <w:hideMark/>
          </w:tcPr>
          <w:p w14:paraId="66E66D0F" w14:textId="77777777" w:rsidR="005B1647" w:rsidRPr="005C0F55" w:rsidRDefault="005B1647" w:rsidP="005B1647">
            <w:pPr>
              <w:pStyle w:val="Tabell"/>
            </w:pPr>
            <w:r w:rsidRPr="005C0F55">
              <w:t>Riksbankens egna kapital utöver grundfond</w:t>
            </w:r>
          </w:p>
        </w:tc>
        <w:tc>
          <w:tcPr>
            <w:tcW w:w="594" w:type="pct"/>
            <w:hideMark/>
          </w:tcPr>
          <w:p w14:paraId="30F2CA1E" w14:textId="77777777" w:rsidR="005B1647" w:rsidRPr="005C0F5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C0F55">
              <w:t>127</w:t>
            </w:r>
          </w:p>
        </w:tc>
        <w:tc>
          <w:tcPr>
            <w:tcW w:w="590" w:type="pct"/>
            <w:hideMark/>
          </w:tcPr>
          <w:p w14:paraId="6D40A96D" w14:textId="77777777" w:rsidR="005B1647" w:rsidRPr="005C0F5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C0F55">
              <w:t>115</w:t>
            </w:r>
          </w:p>
        </w:tc>
      </w:tr>
      <w:tr w:rsidR="00155607" w14:paraId="78F15E1D" w14:textId="77777777" w:rsidTr="00155607">
        <w:trPr>
          <w:trHeight w:val="300"/>
        </w:trPr>
        <w:tc>
          <w:tcPr>
            <w:cnfStyle w:val="001000000000" w:firstRow="0" w:lastRow="0" w:firstColumn="1" w:lastColumn="0" w:oddVBand="0" w:evenVBand="0" w:oddHBand="0" w:evenHBand="0" w:firstRowFirstColumn="0" w:firstRowLastColumn="0" w:lastRowFirstColumn="0" w:lastRowLastColumn="0"/>
            <w:tcW w:w="3816" w:type="pct"/>
            <w:hideMark/>
          </w:tcPr>
          <w:p w14:paraId="69FE2799" w14:textId="77777777" w:rsidR="005B1647" w:rsidRPr="005C0F55" w:rsidRDefault="005B1647" w:rsidP="005B1647">
            <w:pPr>
              <w:pStyle w:val="Tabell"/>
            </w:pPr>
            <w:r w:rsidRPr="005C0F55">
              <w:t>Löneskatt på kommunsektorns pensionsskuld</w:t>
            </w:r>
          </w:p>
        </w:tc>
        <w:tc>
          <w:tcPr>
            <w:tcW w:w="594" w:type="pct"/>
            <w:hideMark/>
          </w:tcPr>
          <w:p w14:paraId="56420A52" w14:textId="77777777" w:rsidR="005B1647" w:rsidRPr="005C0F5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C0F55">
              <w:t>88</w:t>
            </w:r>
          </w:p>
        </w:tc>
        <w:tc>
          <w:tcPr>
            <w:tcW w:w="590" w:type="pct"/>
            <w:hideMark/>
          </w:tcPr>
          <w:p w14:paraId="3E92E1A7" w14:textId="77777777" w:rsidR="005B1647" w:rsidRPr="005C0F5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C0F55">
              <w:t>88</w:t>
            </w:r>
          </w:p>
        </w:tc>
      </w:tr>
      <w:tr w:rsidR="00155607" w14:paraId="5EB470A6" w14:textId="77777777" w:rsidTr="00155607">
        <w:trPr>
          <w:trHeight w:val="450"/>
        </w:trPr>
        <w:tc>
          <w:tcPr>
            <w:cnfStyle w:val="001000000000" w:firstRow="0" w:lastRow="0" w:firstColumn="1" w:lastColumn="0" w:oddVBand="0" w:evenVBand="0" w:oddHBand="0" w:evenHBand="0" w:firstRowFirstColumn="0" w:firstRowLastColumn="0" w:lastRowFirstColumn="0" w:lastRowLastColumn="0"/>
            <w:tcW w:w="3816" w:type="pct"/>
            <w:hideMark/>
          </w:tcPr>
          <w:p w14:paraId="05F74865" w14:textId="77777777" w:rsidR="005B1647" w:rsidRPr="005C0F55" w:rsidRDefault="005B1647" w:rsidP="005B1647">
            <w:pPr>
              <w:pStyle w:val="Tabell"/>
            </w:pPr>
            <w:r w:rsidRPr="005C0F55">
              <w:t>Värdepapper hos Riksbankens jubileumsfond, Allmänna arvsfonden, Östersjöstiftelsen m.fl.</w:t>
            </w:r>
          </w:p>
        </w:tc>
        <w:tc>
          <w:tcPr>
            <w:tcW w:w="594" w:type="pct"/>
            <w:hideMark/>
          </w:tcPr>
          <w:p w14:paraId="7AA10B93" w14:textId="77777777" w:rsidR="005B1647" w:rsidRPr="005C0F5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C0F55">
              <w:t>48</w:t>
            </w:r>
          </w:p>
        </w:tc>
        <w:tc>
          <w:tcPr>
            <w:tcW w:w="590" w:type="pct"/>
            <w:hideMark/>
          </w:tcPr>
          <w:p w14:paraId="0F461226" w14:textId="77777777" w:rsidR="005B1647" w:rsidRPr="005C0F5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C0F55">
              <w:t>45</w:t>
            </w:r>
          </w:p>
        </w:tc>
      </w:tr>
      <w:tr w:rsidR="00155607" w14:paraId="4B5282B8" w14:textId="77777777" w:rsidTr="00155607">
        <w:trPr>
          <w:trHeight w:val="315"/>
        </w:trPr>
        <w:tc>
          <w:tcPr>
            <w:cnfStyle w:val="001000000000" w:firstRow="0" w:lastRow="0" w:firstColumn="1" w:lastColumn="0" w:oddVBand="0" w:evenVBand="0" w:oddHBand="0" w:evenHBand="0" w:firstRowFirstColumn="0" w:firstRowLastColumn="0" w:lastRowFirstColumn="0" w:lastRowLastColumn="0"/>
            <w:tcW w:w="3816" w:type="pct"/>
            <w:hideMark/>
          </w:tcPr>
          <w:p w14:paraId="51B3BE9B" w14:textId="77777777" w:rsidR="005B1647" w:rsidRPr="005C0F55" w:rsidRDefault="005B1647" w:rsidP="005B1647">
            <w:pPr>
              <w:pStyle w:val="Tabell"/>
            </w:pPr>
            <w:r w:rsidRPr="005C0F55">
              <w:t>Övrigt</w:t>
            </w:r>
          </w:p>
        </w:tc>
        <w:tc>
          <w:tcPr>
            <w:tcW w:w="594" w:type="pct"/>
            <w:hideMark/>
          </w:tcPr>
          <w:p w14:paraId="77A41DBE" w14:textId="77777777" w:rsidR="005B1647" w:rsidRPr="005C0F5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C0F55">
              <w:t>20</w:t>
            </w:r>
          </w:p>
        </w:tc>
        <w:tc>
          <w:tcPr>
            <w:tcW w:w="590" w:type="pct"/>
            <w:hideMark/>
          </w:tcPr>
          <w:p w14:paraId="6E15EF44" w14:textId="77777777" w:rsidR="005B1647" w:rsidRPr="005C0F5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C0F55">
              <w:t>30</w:t>
            </w:r>
          </w:p>
        </w:tc>
      </w:tr>
      <w:tr w:rsidR="00155607" w14:paraId="376DB4B2" w14:textId="77777777" w:rsidTr="00155607">
        <w:trPr>
          <w:cnfStyle w:val="010000000000" w:firstRow="0" w:lastRow="1" w:firstColumn="0" w:lastColumn="0" w:oddVBand="0" w:evenVBand="0" w:oddHBand="0" w:evenHBand="0" w:firstRowFirstColumn="0" w:firstRowLastColumn="0" w:lastRowFirstColumn="0" w:lastRowLastColumn="0"/>
          <w:trHeight w:val="315"/>
        </w:trPr>
        <w:tc>
          <w:tcPr>
            <w:cnfStyle w:val="001000000000" w:firstRow="0" w:lastRow="0" w:firstColumn="1" w:lastColumn="0" w:oddVBand="0" w:evenVBand="0" w:oddHBand="0" w:evenHBand="0" w:firstRowFirstColumn="0" w:firstRowLastColumn="0" w:lastRowFirstColumn="0" w:lastRowLastColumn="0"/>
            <w:tcW w:w="3816" w:type="pct"/>
            <w:hideMark/>
          </w:tcPr>
          <w:p w14:paraId="547637E4" w14:textId="77777777" w:rsidR="005B1647" w:rsidRPr="005C0F55" w:rsidRDefault="005B1647" w:rsidP="005B1647">
            <w:pPr>
              <w:pStyle w:val="Tabell"/>
              <w:rPr>
                <w:bCs/>
              </w:rPr>
            </w:pPr>
            <w:r w:rsidRPr="005C0F55">
              <w:rPr>
                <w:bCs/>
              </w:rPr>
              <w:t>Statens förmögenhet enligt NR-principer</w:t>
            </w:r>
          </w:p>
        </w:tc>
        <w:tc>
          <w:tcPr>
            <w:tcW w:w="594" w:type="pct"/>
            <w:hideMark/>
          </w:tcPr>
          <w:p w14:paraId="564B0716" w14:textId="77777777" w:rsidR="005B1647" w:rsidRPr="005C0F55"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5C0F55">
              <w:rPr>
                <w:bCs/>
              </w:rPr>
              <w:t>1 608</w:t>
            </w:r>
          </w:p>
        </w:tc>
        <w:tc>
          <w:tcPr>
            <w:tcW w:w="590" w:type="pct"/>
            <w:hideMark/>
          </w:tcPr>
          <w:p w14:paraId="175BA7FE" w14:textId="77777777" w:rsidR="005B1647" w:rsidRPr="005C0F55"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5C0F55">
              <w:rPr>
                <w:bCs/>
              </w:rPr>
              <w:t>1 402</w:t>
            </w:r>
          </w:p>
        </w:tc>
      </w:tr>
    </w:tbl>
    <w:p w14:paraId="40958754" w14:textId="6BE4BE7F" w:rsidR="005B1647" w:rsidRDefault="005B1647" w:rsidP="005B1647">
      <w:pPr>
        <w:pStyle w:val="Brdtext"/>
      </w:pPr>
    </w:p>
    <w:p w14:paraId="2905285D" w14:textId="5E590FF2" w:rsidR="005B1647" w:rsidRDefault="005B1647" w:rsidP="005B1647">
      <w:r w:rsidRPr="005C0F55">
        <w:t xml:space="preserve">Skillnaden mellan balansräkningens nettoförmögenhet vid utgången av 2018 på </w:t>
      </w:r>
      <w:r>
        <w:noBreakHyphen/>
      </w:r>
      <w:r w:rsidRPr="005C0F55">
        <w:t>18</w:t>
      </w:r>
      <w:r>
        <w:t> </w:t>
      </w:r>
      <w:r w:rsidRPr="005C0F55">
        <w:t>miljarder kronor och den beräkning i anslutning till NR som gjorts i 2020 års ekonomiska vårproposition på 1 608 miljarder kronor innebär att NR-beräkningen visar en positiv nettoförmögenhet som är 1 626 miljarder kronor högre än vad som redovisas i balansräkningen.</w:t>
      </w:r>
    </w:p>
    <w:p w14:paraId="183B511C" w14:textId="4E1BECCF" w:rsidR="005B1647" w:rsidRPr="005C0F55" w:rsidRDefault="005B1647" w:rsidP="005B1647">
      <w:r w:rsidRPr="005C0F55">
        <w:t>Skillnaderna beror dels på olika värderingsprinciper, dels på olika avgränsning av staten. Den enskilt största skillnaden beror på att fasta realtillgångar i NR värderas till åter-anskaffningsvärdet, dvs. restvärdet efter avskrivningar räknas upp med prisindex samt med moms medan fasta realtillgångars värdering i balansräkningen utgår från ursprungligt anskaffningsvärde. Dessutom tillgångsförs forskning och utveckling i högre grad i NR. Detta står för 66 procent av skillnaden i förmögenheten. En annan stor del beror på att NR använder marknadsprisvärdering där sådan finns tillgänglig, t.ex. för aktieinnehav och för skulder i form av bl.a. statsobligationer. I fråga om avgränsning ingår Riksbanken som kapitalandel i NR och inte endast med grund</w:t>
      </w:r>
      <w:r>
        <w:softHyphen/>
      </w:r>
      <w:r w:rsidRPr="005C0F55">
        <w:t>fonden. Beräkningen av upplupna skatteintäkter sker med andra metoder i NR, vilket tillsamman med en annan tillämpning vid fastställandet av periodiseringar ger ett lägre värde på tillgången. Dessutom finns andra mindre skillnader. För tillgångar och skulder i övrigt består skillnaden främst av fonder och avsättningar, som endast ingår i balansräkningen. För att balansera den särskilda löneskatt som ingår i kommunernas pensionsskuld tar NR upp en fordran i staten på motsvarande belopp.</w:t>
      </w:r>
    </w:p>
    <w:p w14:paraId="5A2218CF" w14:textId="43EBED1F" w:rsidR="005B1647" w:rsidRDefault="005B1647" w:rsidP="005B1647">
      <w:pPr>
        <w:pStyle w:val="Rubrik4utannumrering"/>
      </w:pPr>
      <w:r w:rsidRPr="00262E92">
        <w:lastRenderedPageBreak/>
        <w:t>Not 42 Fonder</w:t>
      </w:r>
    </w:p>
    <w:p w14:paraId="0F3EC69E" w14:textId="6BFFF061" w:rsidR="005B1647" w:rsidRDefault="005B1647" w:rsidP="005B1647">
      <w:pPr>
        <w:pStyle w:val="TabellUnderrubrik"/>
      </w:pPr>
      <w:r w:rsidRPr="00262E92">
        <w:t>Miljoner kronor</w:t>
      </w:r>
    </w:p>
    <w:tbl>
      <w:tblPr>
        <w:tblStyle w:val="RKBPTabell"/>
        <w:tblW w:w="5000" w:type="pct"/>
        <w:tblLook w:val="04E0" w:firstRow="1" w:lastRow="1" w:firstColumn="1" w:lastColumn="0" w:noHBand="0" w:noVBand="1"/>
      </w:tblPr>
      <w:tblGrid>
        <w:gridCol w:w="5030"/>
        <w:gridCol w:w="1304"/>
        <w:gridCol w:w="1036"/>
      </w:tblGrid>
      <w:tr w:rsidR="00155607" w14:paraId="06B9E111" w14:textId="77777777" w:rsidTr="00155607">
        <w:trPr>
          <w:cnfStyle w:val="100000000000" w:firstRow="1" w:lastRow="0" w:firstColumn="0" w:lastColumn="0" w:oddVBand="0" w:evenVBand="0" w:oddHBand="0" w:evenHBand="0" w:firstRowFirstColumn="0" w:firstRowLastColumn="0" w:lastRowFirstColumn="0" w:lastRowLastColumn="0"/>
          <w:trHeight w:val="315"/>
          <w:tblHeader w:val="0"/>
        </w:trPr>
        <w:tc>
          <w:tcPr>
            <w:cnfStyle w:val="001000000000" w:firstRow="0" w:lastRow="0" w:firstColumn="1" w:lastColumn="0" w:oddVBand="0" w:evenVBand="0" w:oddHBand="0" w:evenHBand="0" w:firstRowFirstColumn="0" w:firstRowLastColumn="0" w:lastRowFirstColumn="0" w:lastRowLastColumn="0"/>
            <w:tcW w:w="3412"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328F3143" w14:textId="5D0CD630" w:rsidR="005B1647" w:rsidRPr="00262E92" w:rsidRDefault="005B1647" w:rsidP="005B1647">
            <w:pPr>
              <w:pStyle w:val="TabellHuvud"/>
            </w:pPr>
          </w:p>
        </w:tc>
        <w:tc>
          <w:tcPr>
            <w:tcW w:w="885"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3A619442" w14:textId="77777777" w:rsidR="005B1647" w:rsidRPr="00262E92"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262E92">
              <w:t>2019</w:t>
            </w:r>
          </w:p>
        </w:tc>
        <w:tc>
          <w:tcPr>
            <w:tcW w:w="703"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4C81754D" w14:textId="77777777" w:rsidR="005B1647" w:rsidRPr="00262E92"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262E92">
              <w:t>2018</w:t>
            </w:r>
          </w:p>
        </w:tc>
      </w:tr>
      <w:tr w:rsidR="00155607" w14:paraId="23FBF8D5" w14:textId="77777777" w:rsidTr="00155607">
        <w:trPr>
          <w:trHeight w:val="300"/>
        </w:trPr>
        <w:tc>
          <w:tcPr>
            <w:cnfStyle w:val="001000000000" w:firstRow="0" w:lastRow="0" w:firstColumn="1" w:lastColumn="0" w:oddVBand="0" w:evenVBand="0" w:oddHBand="0" w:evenHBand="0" w:firstRowFirstColumn="0" w:firstRowLastColumn="0" w:lastRowFirstColumn="0" w:lastRowLastColumn="0"/>
            <w:tcW w:w="3412" w:type="pct"/>
            <w:tcBorders>
              <w:top w:val="single" w:sz="12" w:space="0" w:color="auto"/>
            </w:tcBorders>
            <w:noWrap/>
            <w:hideMark/>
          </w:tcPr>
          <w:p w14:paraId="10FE2BDD" w14:textId="77777777" w:rsidR="005B1647" w:rsidRPr="00262E92" w:rsidRDefault="005B1647" w:rsidP="005B1647">
            <w:pPr>
              <w:pStyle w:val="Tabell"/>
            </w:pPr>
            <w:r w:rsidRPr="00262E92">
              <w:t>Kärnavfallsfonden</w:t>
            </w:r>
          </w:p>
        </w:tc>
        <w:tc>
          <w:tcPr>
            <w:tcW w:w="885" w:type="pct"/>
            <w:tcBorders>
              <w:top w:val="single" w:sz="12" w:space="0" w:color="auto"/>
            </w:tcBorders>
            <w:noWrap/>
            <w:hideMark/>
          </w:tcPr>
          <w:p w14:paraId="01E58465" w14:textId="77777777" w:rsidR="005B1647" w:rsidRPr="00262E9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62E92">
              <w:t>74 594</w:t>
            </w:r>
          </w:p>
        </w:tc>
        <w:tc>
          <w:tcPr>
            <w:tcW w:w="703" w:type="pct"/>
            <w:tcBorders>
              <w:top w:val="single" w:sz="12" w:space="0" w:color="auto"/>
            </w:tcBorders>
            <w:noWrap/>
            <w:hideMark/>
          </w:tcPr>
          <w:p w14:paraId="5D14D8A0" w14:textId="77777777" w:rsidR="005B1647" w:rsidRPr="00262E9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62E92">
              <w:t>69 649</w:t>
            </w:r>
          </w:p>
        </w:tc>
      </w:tr>
      <w:tr w:rsidR="00155607" w14:paraId="1485CAF0" w14:textId="77777777" w:rsidTr="00155607">
        <w:trPr>
          <w:trHeight w:val="300"/>
        </w:trPr>
        <w:tc>
          <w:tcPr>
            <w:cnfStyle w:val="001000000000" w:firstRow="0" w:lastRow="0" w:firstColumn="1" w:lastColumn="0" w:oddVBand="0" w:evenVBand="0" w:oddHBand="0" w:evenHBand="0" w:firstRowFirstColumn="0" w:firstRowLastColumn="0" w:lastRowFirstColumn="0" w:lastRowLastColumn="0"/>
            <w:tcW w:w="3412" w:type="pct"/>
            <w:noWrap/>
            <w:hideMark/>
          </w:tcPr>
          <w:p w14:paraId="1493F38A" w14:textId="77777777" w:rsidR="005B1647" w:rsidRPr="00262E92" w:rsidRDefault="005B1647" w:rsidP="005B1647">
            <w:pPr>
              <w:pStyle w:val="Tabell"/>
            </w:pPr>
            <w:r w:rsidRPr="00262E92">
              <w:t>Insättningsgarantifonden (Riksgäldskontoret)</w:t>
            </w:r>
          </w:p>
        </w:tc>
        <w:tc>
          <w:tcPr>
            <w:tcW w:w="885" w:type="pct"/>
            <w:noWrap/>
            <w:hideMark/>
          </w:tcPr>
          <w:p w14:paraId="0AF2B5E0" w14:textId="77777777" w:rsidR="005B1647" w:rsidRPr="00262E9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62E92">
              <w:t>44 290</w:t>
            </w:r>
          </w:p>
        </w:tc>
        <w:tc>
          <w:tcPr>
            <w:tcW w:w="703" w:type="pct"/>
            <w:noWrap/>
            <w:hideMark/>
          </w:tcPr>
          <w:p w14:paraId="1C380375" w14:textId="77777777" w:rsidR="005B1647" w:rsidRPr="00262E9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62E92">
              <w:t>41 780</w:t>
            </w:r>
          </w:p>
        </w:tc>
      </w:tr>
      <w:tr w:rsidR="00155607" w14:paraId="6BC71E92" w14:textId="77777777" w:rsidTr="00155607">
        <w:trPr>
          <w:trHeight w:val="300"/>
        </w:trPr>
        <w:tc>
          <w:tcPr>
            <w:cnfStyle w:val="001000000000" w:firstRow="0" w:lastRow="0" w:firstColumn="1" w:lastColumn="0" w:oddVBand="0" w:evenVBand="0" w:oddHBand="0" w:evenHBand="0" w:firstRowFirstColumn="0" w:firstRowLastColumn="0" w:lastRowFirstColumn="0" w:lastRowLastColumn="0"/>
            <w:tcW w:w="3412" w:type="pct"/>
            <w:noWrap/>
            <w:hideMark/>
          </w:tcPr>
          <w:p w14:paraId="30FBDA8A" w14:textId="77777777" w:rsidR="005B1647" w:rsidRPr="00262E92" w:rsidRDefault="005B1647" w:rsidP="005B1647">
            <w:pPr>
              <w:pStyle w:val="Tabell"/>
            </w:pPr>
            <w:r w:rsidRPr="00262E92">
              <w:t>Resolutionsreserven (Riksgäldskontoret)</w:t>
            </w:r>
          </w:p>
        </w:tc>
        <w:tc>
          <w:tcPr>
            <w:tcW w:w="885" w:type="pct"/>
            <w:noWrap/>
            <w:hideMark/>
          </w:tcPr>
          <w:p w14:paraId="48FBA25F" w14:textId="77777777" w:rsidR="005B1647" w:rsidRPr="00262E9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62E92">
              <w:t>43 498</w:t>
            </w:r>
          </w:p>
        </w:tc>
        <w:tc>
          <w:tcPr>
            <w:tcW w:w="703" w:type="pct"/>
            <w:noWrap/>
            <w:hideMark/>
          </w:tcPr>
          <w:p w14:paraId="7890DFDD" w14:textId="77777777" w:rsidR="005B1647" w:rsidRPr="00262E9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62E92">
              <w:t>37 757</w:t>
            </w:r>
          </w:p>
        </w:tc>
      </w:tr>
      <w:tr w:rsidR="00155607" w14:paraId="50ECA885" w14:textId="77777777" w:rsidTr="00155607">
        <w:trPr>
          <w:trHeight w:val="300"/>
        </w:trPr>
        <w:tc>
          <w:tcPr>
            <w:cnfStyle w:val="001000000000" w:firstRow="0" w:lastRow="0" w:firstColumn="1" w:lastColumn="0" w:oddVBand="0" w:evenVBand="0" w:oddHBand="0" w:evenHBand="0" w:firstRowFirstColumn="0" w:firstRowLastColumn="0" w:lastRowFirstColumn="0" w:lastRowLastColumn="0"/>
            <w:tcW w:w="3412" w:type="pct"/>
            <w:noWrap/>
            <w:hideMark/>
          </w:tcPr>
          <w:p w14:paraId="51B6B5BE" w14:textId="77777777" w:rsidR="005B1647" w:rsidRPr="00262E92" w:rsidRDefault="005B1647" w:rsidP="005B1647">
            <w:pPr>
              <w:pStyle w:val="Tabell"/>
            </w:pPr>
            <w:r w:rsidRPr="00262E92">
              <w:t xml:space="preserve">Stabilitetsfonden (Riksgäldskontoret) </w:t>
            </w:r>
          </w:p>
        </w:tc>
        <w:tc>
          <w:tcPr>
            <w:tcW w:w="885" w:type="pct"/>
            <w:noWrap/>
            <w:hideMark/>
          </w:tcPr>
          <w:p w14:paraId="6967107D" w14:textId="77777777" w:rsidR="005B1647" w:rsidRPr="00262E9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62E92">
              <w:t>39 927</w:t>
            </w:r>
          </w:p>
        </w:tc>
        <w:tc>
          <w:tcPr>
            <w:tcW w:w="703" w:type="pct"/>
            <w:noWrap/>
            <w:hideMark/>
          </w:tcPr>
          <w:p w14:paraId="31F07CC7" w14:textId="77777777" w:rsidR="005B1647" w:rsidRPr="00262E9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62E92">
              <w:t>40 036</w:t>
            </w:r>
          </w:p>
        </w:tc>
      </w:tr>
      <w:tr w:rsidR="00155607" w14:paraId="2209DC4C" w14:textId="77777777" w:rsidTr="00155607">
        <w:trPr>
          <w:trHeight w:val="300"/>
        </w:trPr>
        <w:tc>
          <w:tcPr>
            <w:cnfStyle w:val="001000000000" w:firstRow="0" w:lastRow="0" w:firstColumn="1" w:lastColumn="0" w:oddVBand="0" w:evenVBand="0" w:oddHBand="0" w:evenHBand="0" w:firstRowFirstColumn="0" w:firstRowLastColumn="0" w:lastRowFirstColumn="0" w:lastRowLastColumn="0"/>
            <w:tcW w:w="3412" w:type="pct"/>
            <w:noWrap/>
            <w:hideMark/>
          </w:tcPr>
          <w:p w14:paraId="7390EC32" w14:textId="77777777" w:rsidR="005B1647" w:rsidRPr="00262E92" w:rsidRDefault="005B1647" w:rsidP="005B1647">
            <w:pPr>
              <w:pStyle w:val="Tabell"/>
            </w:pPr>
            <w:r w:rsidRPr="00262E92">
              <w:t>Trafiklivräntefonden (Försäkringskassan)</w:t>
            </w:r>
          </w:p>
        </w:tc>
        <w:tc>
          <w:tcPr>
            <w:tcW w:w="885" w:type="pct"/>
            <w:noWrap/>
            <w:hideMark/>
          </w:tcPr>
          <w:p w14:paraId="19C22CE2" w14:textId="77777777" w:rsidR="005B1647" w:rsidRPr="00262E9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62E92">
              <w:t>1 077</w:t>
            </w:r>
          </w:p>
        </w:tc>
        <w:tc>
          <w:tcPr>
            <w:tcW w:w="703" w:type="pct"/>
            <w:noWrap/>
            <w:hideMark/>
          </w:tcPr>
          <w:p w14:paraId="4940912C" w14:textId="77777777" w:rsidR="005B1647" w:rsidRPr="00262E9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62E92">
              <w:t>1 050</w:t>
            </w:r>
          </w:p>
        </w:tc>
      </w:tr>
      <w:tr w:rsidR="00155607" w14:paraId="6F550B40" w14:textId="77777777" w:rsidTr="00155607">
        <w:trPr>
          <w:trHeight w:val="300"/>
        </w:trPr>
        <w:tc>
          <w:tcPr>
            <w:cnfStyle w:val="001000000000" w:firstRow="0" w:lastRow="0" w:firstColumn="1" w:lastColumn="0" w:oddVBand="0" w:evenVBand="0" w:oddHBand="0" w:evenHBand="0" w:firstRowFirstColumn="0" w:firstRowLastColumn="0" w:lastRowFirstColumn="0" w:lastRowLastColumn="0"/>
            <w:tcW w:w="3412" w:type="pct"/>
            <w:noWrap/>
            <w:hideMark/>
          </w:tcPr>
          <w:p w14:paraId="34A9D4D4" w14:textId="54B5AAAE" w:rsidR="005B1647" w:rsidRPr="00262E92" w:rsidRDefault="005B1647" w:rsidP="005B1647">
            <w:pPr>
              <w:pStyle w:val="Tabell"/>
            </w:pPr>
            <w:r w:rsidRPr="00262E92">
              <w:t>Kammarkollegiet, försäkringsverksamheten m.m.</w:t>
            </w:r>
          </w:p>
        </w:tc>
        <w:tc>
          <w:tcPr>
            <w:tcW w:w="885" w:type="pct"/>
            <w:noWrap/>
            <w:hideMark/>
          </w:tcPr>
          <w:p w14:paraId="7256A939" w14:textId="77777777" w:rsidR="005B1647" w:rsidRPr="00262E9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62E92">
              <w:t>471</w:t>
            </w:r>
          </w:p>
        </w:tc>
        <w:tc>
          <w:tcPr>
            <w:tcW w:w="703" w:type="pct"/>
            <w:noWrap/>
            <w:hideMark/>
          </w:tcPr>
          <w:p w14:paraId="01A6D23E" w14:textId="77777777" w:rsidR="005B1647" w:rsidRPr="00262E9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62E92">
              <w:t>459</w:t>
            </w:r>
          </w:p>
        </w:tc>
      </w:tr>
      <w:tr w:rsidR="00155607" w14:paraId="2C9D8692" w14:textId="77777777" w:rsidTr="00155607">
        <w:trPr>
          <w:trHeight w:val="300"/>
        </w:trPr>
        <w:tc>
          <w:tcPr>
            <w:cnfStyle w:val="001000000000" w:firstRow="0" w:lastRow="0" w:firstColumn="1" w:lastColumn="0" w:oddVBand="0" w:evenVBand="0" w:oddHBand="0" w:evenHBand="0" w:firstRowFirstColumn="0" w:firstRowLastColumn="0" w:lastRowFirstColumn="0" w:lastRowLastColumn="0"/>
            <w:tcW w:w="3412" w:type="pct"/>
            <w:noWrap/>
            <w:hideMark/>
          </w:tcPr>
          <w:p w14:paraId="57F402FC" w14:textId="77777777" w:rsidR="005B1647" w:rsidRPr="00262E92" w:rsidRDefault="005B1647" w:rsidP="005B1647">
            <w:pPr>
              <w:pStyle w:val="Tabell"/>
            </w:pPr>
            <w:r w:rsidRPr="00262E92">
              <w:t>Bygdemedel m.m. (länsstyrelser)</w:t>
            </w:r>
          </w:p>
        </w:tc>
        <w:tc>
          <w:tcPr>
            <w:tcW w:w="885" w:type="pct"/>
            <w:noWrap/>
            <w:hideMark/>
          </w:tcPr>
          <w:p w14:paraId="47235849" w14:textId="77777777" w:rsidR="005B1647" w:rsidRPr="00262E9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62E92">
              <w:t>416</w:t>
            </w:r>
          </w:p>
        </w:tc>
        <w:tc>
          <w:tcPr>
            <w:tcW w:w="703" w:type="pct"/>
            <w:noWrap/>
            <w:hideMark/>
          </w:tcPr>
          <w:p w14:paraId="31FEC116" w14:textId="77777777" w:rsidR="005B1647" w:rsidRPr="00262E9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62E92">
              <w:t>445</w:t>
            </w:r>
          </w:p>
        </w:tc>
      </w:tr>
      <w:tr w:rsidR="00155607" w14:paraId="32404D4E" w14:textId="77777777" w:rsidTr="00155607">
        <w:trPr>
          <w:trHeight w:val="300"/>
        </w:trPr>
        <w:tc>
          <w:tcPr>
            <w:cnfStyle w:val="001000000000" w:firstRow="0" w:lastRow="0" w:firstColumn="1" w:lastColumn="0" w:oddVBand="0" w:evenVBand="0" w:oddHBand="0" w:evenHBand="0" w:firstRowFirstColumn="0" w:firstRowLastColumn="0" w:lastRowFirstColumn="0" w:lastRowLastColumn="0"/>
            <w:tcW w:w="3412" w:type="pct"/>
            <w:noWrap/>
            <w:hideMark/>
          </w:tcPr>
          <w:p w14:paraId="28500AF8" w14:textId="77777777" w:rsidR="005B1647" w:rsidRPr="00262E92" w:rsidRDefault="005B1647" w:rsidP="005B1647">
            <w:pPr>
              <w:pStyle w:val="Tabell"/>
            </w:pPr>
            <w:r w:rsidRPr="00262E92">
              <w:t>Försäkringskassans övriga fonder</w:t>
            </w:r>
          </w:p>
        </w:tc>
        <w:tc>
          <w:tcPr>
            <w:tcW w:w="885" w:type="pct"/>
            <w:noWrap/>
            <w:hideMark/>
          </w:tcPr>
          <w:p w14:paraId="21C193F4" w14:textId="77777777" w:rsidR="005B1647" w:rsidRPr="00262E9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62E92">
              <w:t>280</w:t>
            </w:r>
          </w:p>
        </w:tc>
        <w:tc>
          <w:tcPr>
            <w:tcW w:w="703" w:type="pct"/>
            <w:noWrap/>
            <w:hideMark/>
          </w:tcPr>
          <w:p w14:paraId="1A55B289" w14:textId="77777777" w:rsidR="005B1647" w:rsidRPr="00262E9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62E92">
              <w:t>276</w:t>
            </w:r>
          </w:p>
        </w:tc>
      </w:tr>
      <w:tr w:rsidR="00155607" w14:paraId="67E28100" w14:textId="77777777" w:rsidTr="00155607">
        <w:trPr>
          <w:trHeight w:val="300"/>
        </w:trPr>
        <w:tc>
          <w:tcPr>
            <w:cnfStyle w:val="001000000000" w:firstRow="0" w:lastRow="0" w:firstColumn="1" w:lastColumn="0" w:oddVBand="0" w:evenVBand="0" w:oddHBand="0" w:evenHBand="0" w:firstRowFirstColumn="0" w:firstRowLastColumn="0" w:lastRowFirstColumn="0" w:lastRowLastColumn="0"/>
            <w:tcW w:w="3412" w:type="pct"/>
            <w:noWrap/>
            <w:hideMark/>
          </w:tcPr>
          <w:p w14:paraId="290A009B" w14:textId="77777777" w:rsidR="005B1647" w:rsidRPr="00262E92" w:rsidRDefault="005B1647" w:rsidP="005B1647">
            <w:pPr>
              <w:pStyle w:val="Tabell"/>
            </w:pPr>
            <w:r w:rsidRPr="00262E92">
              <w:t>Batterifonden (Naturvårdsverket)</w:t>
            </w:r>
          </w:p>
        </w:tc>
        <w:tc>
          <w:tcPr>
            <w:tcW w:w="885" w:type="pct"/>
            <w:noWrap/>
            <w:hideMark/>
          </w:tcPr>
          <w:p w14:paraId="7FC60742" w14:textId="77777777" w:rsidR="005B1647" w:rsidRPr="00262E9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62E92">
              <w:t>256</w:t>
            </w:r>
          </w:p>
        </w:tc>
        <w:tc>
          <w:tcPr>
            <w:tcW w:w="703" w:type="pct"/>
            <w:noWrap/>
            <w:hideMark/>
          </w:tcPr>
          <w:p w14:paraId="6B115DB8" w14:textId="77777777" w:rsidR="005B1647" w:rsidRPr="00262E9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62E92">
              <w:t>335</w:t>
            </w:r>
          </w:p>
        </w:tc>
      </w:tr>
      <w:tr w:rsidR="00155607" w14:paraId="777BCAC4" w14:textId="77777777" w:rsidTr="00155607">
        <w:trPr>
          <w:trHeight w:val="300"/>
        </w:trPr>
        <w:tc>
          <w:tcPr>
            <w:cnfStyle w:val="001000000000" w:firstRow="0" w:lastRow="0" w:firstColumn="1" w:lastColumn="0" w:oddVBand="0" w:evenVBand="0" w:oddHBand="0" w:evenHBand="0" w:firstRowFirstColumn="0" w:firstRowLastColumn="0" w:lastRowFirstColumn="0" w:lastRowLastColumn="0"/>
            <w:tcW w:w="3412" w:type="pct"/>
            <w:noWrap/>
            <w:hideMark/>
          </w:tcPr>
          <w:p w14:paraId="474CBCEE" w14:textId="77777777" w:rsidR="005B1647" w:rsidRPr="00262E92" w:rsidRDefault="005B1647" w:rsidP="005B1647">
            <w:pPr>
              <w:pStyle w:val="Tabell"/>
            </w:pPr>
            <w:r w:rsidRPr="00262E92">
              <w:t>Övriga</w:t>
            </w:r>
          </w:p>
        </w:tc>
        <w:tc>
          <w:tcPr>
            <w:tcW w:w="885" w:type="pct"/>
            <w:noWrap/>
            <w:hideMark/>
          </w:tcPr>
          <w:p w14:paraId="65F8DE4F" w14:textId="77777777" w:rsidR="005B1647" w:rsidRPr="00262E9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62E92">
              <w:t>355</w:t>
            </w:r>
          </w:p>
        </w:tc>
        <w:tc>
          <w:tcPr>
            <w:tcW w:w="703" w:type="pct"/>
            <w:noWrap/>
            <w:hideMark/>
          </w:tcPr>
          <w:p w14:paraId="17757377" w14:textId="77777777" w:rsidR="005B1647" w:rsidRPr="00262E9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62E92">
              <w:t>196</w:t>
            </w:r>
          </w:p>
        </w:tc>
      </w:tr>
      <w:tr w:rsidR="00155607" w14:paraId="631EC560" w14:textId="77777777" w:rsidTr="00155607">
        <w:trPr>
          <w:cnfStyle w:val="010000000000" w:firstRow="0" w:lastRow="1" w:firstColumn="0" w:lastColumn="0" w:oddVBand="0" w:evenVBand="0" w:oddHBand="0" w:evenHBand="0" w:firstRowFirstColumn="0" w:firstRowLastColumn="0" w:lastRowFirstColumn="0" w:lastRowLastColumn="0"/>
          <w:trHeight w:val="330"/>
        </w:trPr>
        <w:tc>
          <w:tcPr>
            <w:cnfStyle w:val="001000000000" w:firstRow="0" w:lastRow="0" w:firstColumn="1" w:lastColumn="0" w:oddVBand="0" w:evenVBand="0" w:oddHBand="0" w:evenHBand="0" w:firstRowFirstColumn="0" w:firstRowLastColumn="0" w:lastRowFirstColumn="0" w:lastRowLastColumn="0"/>
            <w:tcW w:w="3412" w:type="pct"/>
            <w:noWrap/>
            <w:hideMark/>
          </w:tcPr>
          <w:p w14:paraId="6AFB0B05" w14:textId="77777777" w:rsidR="005B1647" w:rsidRPr="00262E92" w:rsidRDefault="005B1647" w:rsidP="005B1647">
            <w:pPr>
              <w:pStyle w:val="Tabell"/>
              <w:rPr>
                <w:bCs/>
              </w:rPr>
            </w:pPr>
            <w:r w:rsidRPr="00262E92">
              <w:rPr>
                <w:bCs/>
              </w:rPr>
              <w:t>Total summa</w:t>
            </w:r>
          </w:p>
        </w:tc>
        <w:tc>
          <w:tcPr>
            <w:tcW w:w="885" w:type="pct"/>
            <w:noWrap/>
            <w:hideMark/>
          </w:tcPr>
          <w:p w14:paraId="3BE2AA90" w14:textId="77777777" w:rsidR="005B1647" w:rsidRPr="00262E92"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262E92">
              <w:rPr>
                <w:bCs/>
              </w:rPr>
              <w:t>205 164</w:t>
            </w:r>
          </w:p>
        </w:tc>
        <w:tc>
          <w:tcPr>
            <w:tcW w:w="703" w:type="pct"/>
            <w:noWrap/>
            <w:hideMark/>
          </w:tcPr>
          <w:p w14:paraId="01B637F3" w14:textId="77777777" w:rsidR="005B1647" w:rsidRPr="00262E92"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262E92">
              <w:rPr>
                <w:bCs/>
              </w:rPr>
              <w:t>191 983</w:t>
            </w:r>
          </w:p>
        </w:tc>
      </w:tr>
    </w:tbl>
    <w:p w14:paraId="5F97DD49" w14:textId="77777777" w:rsidR="005B1647" w:rsidRDefault="005B1647" w:rsidP="005B1647">
      <w:pPr>
        <w:pStyle w:val="Brdtext"/>
      </w:pPr>
    </w:p>
    <w:p w14:paraId="4B454AA6" w14:textId="706EA409" w:rsidR="005B1647" w:rsidRDefault="005B1647" w:rsidP="005B1647">
      <w:pPr>
        <w:pStyle w:val="Brdtext"/>
      </w:pPr>
      <w:r>
        <w:t xml:space="preserve">Som fonder i staten redovisas medel som är reserverade för särskilda ändamål, men där det reserverade beloppet inte beror direkt på en fastställd skuld eller en försäkringstekniskt beräknad risk. De viktigaste förändringarna i fondkapitalet beskrivs i </w:t>
      </w:r>
      <w:r w:rsidRPr="00A46F98">
        <w:t>not 5</w:t>
      </w:r>
      <w:r>
        <w:t xml:space="preserve"> Avsättning till/upplösning av fonder.</w:t>
      </w:r>
    </w:p>
    <w:p w14:paraId="3C4DA0CA" w14:textId="19F3C028" w:rsidR="005B1647" w:rsidRDefault="005B1647" w:rsidP="005B1647">
      <w:pPr>
        <w:pStyle w:val="Brdtext"/>
      </w:pPr>
      <w:r>
        <w:t>Kärnavfallsfonden redovisas av myndigheten Kärnavfallsfonden och förvaltas av Kammarkollegiet. Fonden består av avgifter från kärnkraftsföretagen, baserade på produktionen av elektrisk kraft. Avgifterna ska täcka alla kostnader nu och i framtiden för hantering och slutförvaring av använt kärnbränsle och annat avfall. Kärnavfallsfonden har fortsatt att öka under 2019 liksom de senaste åren. Fondmedlen har historiskt varit placerade i statsobligationer och reala placeringar, men sedan många år även i s.k. säkerställda obligationer utgivna av bostadsfinansieringsinstitut, och till en mindre del på konto i Riksgäldskontoret. Efter utvidgning av placeringsmandatet har sedan 2018 även något som benämns en långsiktig portfölj med företagsobligationer, aktier och andelar i värdepappersfonder börjat byggas upp, vid sidan av den tidigare s.k. basportföljen. Den nya delen av fondens tillgångar har ökat kraftigt under 2019 och fondens reala avkastning har ökat och uppgick till 3,47 procent. Vid utgången av 2018 utgörs ca 37 procent av tillgångarnas bokförda värde av säkerställda obligationer och ca 26 procent av den långsiktiga portföljen.</w:t>
      </w:r>
    </w:p>
    <w:p w14:paraId="091E4119" w14:textId="77777777" w:rsidR="005B1647" w:rsidRDefault="005B1647" w:rsidP="005B1647">
      <w:pPr>
        <w:pStyle w:val="Brdtext"/>
      </w:pPr>
      <w:r>
        <w:t>Riksgäldskontoret förvaltar tre stora fonder inom ramen för krishantering inom det finansiella systemet. Ramverket för krishantering ska säkerställa att den finansiella sektorn står för de direkta kostnaderna för finansiella kriser. Om ett instituts egna resurser inte räcker till finns medel avsatta i förväg som staten kan använda om den finansiella stabiliteten är hotad. Medlen har finansierats genom avgifter och är uppdelade på resolutionsreserven, insättningsgarantifonden och stabilitetsfonden.</w:t>
      </w:r>
    </w:p>
    <w:p w14:paraId="68B41C25" w14:textId="1E6EC6CF" w:rsidR="005B1647" w:rsidRDefault="005B1647" w:rsidP="005B1647">
      <w:pPr>
        <w:pStyle w:val="Brdtext"/>
      </w:pPr>
      <w:r>
        <w:t>Insättningsgarantifonden är i nuläget den största. Den har byggts upp av avgifter från institut som omfattas av garantin. Avgiftens används till att bygga upp en fond för att kunna betala ut ersättning till kunder i kreditinstitut eller värdepappersbolag som går i konkurs. Insättningsgarantin gäller för såväl privatpersoner som företag och andra juridiska personer. Insättningsgarantimedlen är placerade i statspapper och till mindre del på konto i Riksgäldskontoret. Fonden uppgick vid utgången av 2019 till drygt 44 miljarder kronor. Insättningsgarantin totalt uppgår till 1 631 miljarder kronor (</w:t>
      </w:r>
      <w:r w:rsidRPr="00A46F98">
        <w:t>se not 56).</w:t>
      </w:r>
    </w:p>
    <w:p w14:paraId="60A89CE5" w14:textId="21EEE69F" w:rsidR="005B1647" w:rsidRDefault="005B1647" w:rsidP="005B1647">
      <w:pPr>
        <w:pStyle w:val="Brdtext"/>
      </w:pPr>
      <w:r>
        <w:lastRenderedPageBreak/>
        <w:t>Sedan 2016 gäller lagstiftning som innebär att ett resolutionsförfarande ska användas för institut som bedöms viktiga för den finansiella stabiliteten och som därför inte bör försättas i konkurs. Resolution innebär att staten tar kontroll över ett institut som är drabbat av problem för att rekonstruera det eller avveckla det under ordnade former. För detta ändamål bildades 2016 Resolutionsreserven som då tillfördes 19 miljarder kronor genom överföring från Stabilitetsfonden och därefter har tillförts resolutions</w:t>
      </w:r>
      <w:r>
        <w:softHyphen/>
        <w:t>avgifter samt avkastning på fondens medel. Resolutionsavgifter ska betalas så länge Resolutionsreservens behållning är lägre än tre procent av de berörda institutens sammanlagda garanterade insättningar. I slutet av 2019 uppgick reserven till 43,5 mil</w:t>
      </w:r>
      <w:r>
        <w:softHyphen/>
        <w:t>jarder kronor, vilket motsvarar ca 2,7 procent av de garanterade insättningarna.</w:t>
      </w:r>
    </w:p>
    <w:p w14:paraId="3F97D4C8" w14:textId="145E511D" w:rsidR="005B1647" w:rsidRDefault="005B1647" w:rsidP="005B1647">
      <w:pPr>
        <w:pStyle w:val="Brdtext"/>
      </w:pPr>
      <w:r>
        <w:t>Stabilitetsfonden inrättades enligt riksdagens beslut i samband med finanskrisen 2008 för att finansiera framtida stödåtgärder. Inledningsvis tillfördes den 15 miljarder kronor genom särskilt anslag på statens budget. Avsikten var tidigare att fonden genom avgifter och avkastning skulle öka upp till motsvarande 2,5 procent av BNP. Stabilitetsavgiften har tagits bort efter införandet av Resolutionsreserven, men fonden finns kvar och kan användas för stödåtgärder i vissa fall.</w:t>
      </w:r>
    </w:p>
    <w:p w14:paraId="3ECAE375" w14:textId="77777777" w:rsidR="005B1647" w:rsidRDefault="005B1647" w:rsidP="005B1647">
      <w:pPr>
        <w:pStyle w:val="Brdtext"/>
      </w:pPr>
      <w:r>
        <w:t>Försäkringskassan redovisar ett antal fonder som förvaltas av Kammarkollegiet och från vilka bl.a. vissa livräntor enligt äldre bestämmelser betalas ut. Den största är Trafiklivräntefonden och utöver den finns bl.a. Frivilliga yrkesskadefonden och Affärsverksfonden.</w:t>
      </w:r>
    </w:p>
    <w:p w14:paraId="0884E170" w14:textId="77777777" w:rsidR="005B1647" w:rsidRDefault="005B1647" w:rsidP="005B1647">
      <w:pPr>
        <w:pStyle w:val="Brdtext"/>
      </w:pPr>
      <w:r>
        <w:t>Kammarkollegiets fonder avser främst kollegiets försäkringsverksamhet och Kulturfonden för Sverige och Finland, men även Viltvårdsfonden samt Författarfonden.</w:t>
      </w:r>
    </w:p>
    <w:p w14:paraId="6CC948AC" w14:textId="77777777" w:rsidR="005B1647" w:rsidRDefault="005B1647" w:rsidP="005B1647">
      <w:pPr>
        <w:pStyle w:val="Brdtext"/>
      </w:pPr>
      <w:r>
        <w:t>Länsstyrelserna redovisar s.k. bygdemedel (vattenregleringsmedel) och älgvårdsfonder med den övervägande delen hos länsstyrelserna i Norrbottens och Västerbottens län.</w:t>
      </w:r>
    </w:p>
    <w:p w14:paraId="00F5D72A" w14:textId="77777777" w:rsidR="005B1647" w:rsidRDefault="005B1647" w:rsidP="005B1647">
      <w:pPr>
        <w:pStyle w:val="Brdtext"/>
      </w:pPr>
      <w:r>
        <w:t>Batterifonden redovisas av Naturvårdsverket och har byggts upp av miljöavgifter på batterier. Sedan många år gäller numera producentansvar för batterier och fonden tar inte in några avgifter. Återstående medel används till batteriforskning och fonden minskar successivt.</w:t>
      </w:r>
    </w:p>
    <w:p w14:paraId="724C104A" w14:textId="77777777" w:rsidR="005B1647" w:rsidRDefault="005B1647" w:rsidP="005B1647">
      <w:pPr>
        <w:pStyle w:val="Brdtext"/>
      </w:pPr>
      <w:r>
        <w:t>Bland fonder som inte specificeras i tabellen finns främst medel från vattendomar m.m. hos Havs- och vattenmyndigheten och Brottsofferfonden.</w:t>
      </w:r>
    </w:p>
    <w:p w14:paraId="15F4AC57" w14:textId="6B19E343" w:rsidR="005B1647" w:rsidRDefault="005B1647" w:rsidP="005B1647">
      <w:pPr>
        <w:pStyle w:val="Rubrik4utannumrering"/>
      </w:pPr>
      <w:r>
        <w:t>Not 43 Avsättningar för pensioner och liknande förpliktelser</w:t>
      </w:r>
    </w:p>
    <w:p w14:paraId="3449FF34" w14:textId="5A98E3DC" w:rsidR="005B1647" w:rsidRDefault="005B1647" w:rsidP="005B1647">
      <w:pPr>
        <w:pStyle w:val="TabellUnderrubrik"/>
      </w:pPr>
      <w:bookmarkStart w:id="253" w:name="TableKeepStart"/>
      <w:bookmarkEnd w:id="253"/>
      <w:r w:rsidRPr="00262E92">
        <w:t>Miljoner kronor</w:t>
      </w:r>
    </w:p>
    <w:tbl>
      <w:tblPr>
        <w:tblStyle w:val="RKBPTabell"/>
        <w:tblW w:w="5000" w:type="pct"/>
        <w:tblLook w:val="06E0" w:firstRow="1" w:lastRow="1" w:firstColumn="1" w:lastColumn="0" w:noHBand="1" w:noVBand="1"/>
      </w:tblPr>
      <w:tblGrid>
        <w:gridCol w:w="3961"/>
        <w:gridCol w:w="1266"/>
        <w:gridCol w:w="2143"/>
      </w:tblGrid>
      <w:tr w:rsidR="00155607" w14:paraId="2E86DD9A" w14:textId="77777777" w:rsidTr="007E5169">
        <w:trPr>
          <w:cnfStyle w:val="100000000000" w:firstRow="1" w:lastRow="0" w:firstColumn="0" w:lastColumn="0" w:oddVBand="0" w:evenVBand="0" w:oddHBand="0" w:evenHBand="0" w:firstRowFirstColumn="0" w:firstRowLastColumn="0" w:lastRowFirstColumn="0" w:lastRowLastColumn="0"/>
          <w:trHeight w:val="315"/>
        </w:trPr>
        <w:tc>
          <w:tcPr>
            <w:cnfStyle w:val="001000000000" w:firstRow="0" w:lastRow="0" w:firstColumn="1" w:lastColumn="0" w:oddVBand="0" w:evenVBand="0" w:oddHBand="0" w:evenHBand="0" w:firstRowFirstColumn="0" w:firstRowLastColumn="0" w:lastRowFirstColumn="0" w:lastRowLastColumn="0"/>
            <w:tcW w:w="2687" w:type="pct"/>
            <w:noWrap/>
            <w:hideMark/>
          </w:tcPr>
          <w:p w14:paraId="61DB2E8D" w14:textId="0E9D5322" w:rsidR="005B1647" w:rsidRPr="00262E92" w:rsidRDefault="005B1647" w:rsidP="007E5169">
            <w:pPr>
              <w:pStyle w:val="TabellHuvud"/>
            </w:pPr>
          </w:p>
        </w:tc>
        <w:tc>
          <w:tcPr>
            <w:tcW w:w="859" w:type="pct"/>
            <w:noWrap/>
            <w:hideMark/>
          </w:tcPr>
          <w:p w14:paraId="3095BE1A" w14:textId="77777777" w:rsidR="005B1647" w:rsidRPr="00262E92" w:rsidRDefault="005B1647" w:rsidP="007E5169">
            <w:pPr>
              <w:pStyle w:val="TabellHuvud"/>
              <w:cnfStyle w:val="100000000000" w:firstRow="1" w:lastRow="0" w:firstColumn="0" w:lastColumn="0" w:oddVBand="0" w:evenVBand="0" w:oddHBand="0" w:evenHBand="0" w:firstRowFirstColumn="0" w:firstRowLastColumn="0" w:lastRowFirstColumn="0" w:lastRowLastColumn="0"/>
            </w:pPr>
            <w:r w:rsidRPr="00262E92">
              <w:t>2019</w:t>
            </w:r>
          </w:p>
        </w:tc>
        <w:tc>
          <w:tcPr>
            <w:tcW w:w="1454" w:type="pct"/>
            <w:noWrap/>
            <w:hideMark/>
          </w:tcPr>
          <w:p w14:paraId="7BAAADFA" w14:textId="77777777" w:rsidR="005B1647" w:rsidRPr="00262E92" w:rsidRDefault="005B1647" w:rsidP="007E5169">
            <w:pPr>
              <w:pStyle w:val="TabellHuvud"/>
              <w:cnfStyle w:val="100000000000" w:firstRow="1" w:lastRow="0" w:firstColumn="0" w:lastColumn="0" w:oddVBand="0" w:evenVBand="0" w:oddHBand="0" w:evenHBand="0" w:firstRowFirstColumn="0" w:firstRowLastColumn="0" w:lastRowFirstColumn="0" w:lastRowLastColumn="0"/>
            </w:pPr>
            <w:r w:rsidRPr="00262E92">
              <w:t>2018</w:t>
            </w:r>
          </w:p>
        </w:tc>
      </w:tr>
      <w:tr w:rsidR="00155607" w14:paraId="06F01BBD" w14:textId="77777777" w:rsidTr="007E5169">
        <w:trPr>
          <w:trHeight w:val="300"/>
        </w:trPr>
        <w:tc>
          <w:tcPr>
            <w:cnfStyle w:val="001000000000" w:firstRow="0" w:lastRow="0" w:firstColumn="1" w:lastColumn="0" w:oddVBand="0" w:evenVBand="0" w:oddHBand="0" w:evenHBand="0" w:firstRowFirstColumn="0" w:firstRowLastColumn="0" w:lastRowFirstColumn="0" w:lastRowLastColumn="0"/>
            <w:tcW w:w="2687" w:type="pct"/>
            <w:noWrap/>
            <w:hideMark/>
          </w:tcPr>
          <w:p w14:paraId="297CB445" w14:textId="77777777" w:rsidR="005B1647" w:rsidRPr="00262E92" w:rsidRDefault="005B1647" w:rsidP="005B1647">
            <w:pPr>
              <w:pStyle w:val="Tabell"/>
            </w:pPr>
            <w:r w:rsidRPr="00262E92">
              <w:t>Statens tjänstepensionsverk</w:t>
            </w:r>
          </w:p>
        </w:tc>
        <w:tc>
          <w:tcPr>
            <w:tcW w:w="859" w:type="pct"/>
            <w:noWrap/>
            <w:hideMark/>
          </w:tcPr>
          <w:p w14:paraId="301C8ED6" w14:textId="77777777" w:rsidR="005B1647" w:rsidRPr="00262E9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62E92">
              <w:t>294 655</w:t>
            </w:r>
          </w:p>
        </w:tc>
        <w:tc>
          <w:tcPr>
            <w:tcW w:w="1454" w:type="pct"/>
            <w:noWrap/>
            <w:hideMark/>
          </w:tcPr>
          <w:p w14:paraId="52A0846D" w14:textId="77777777" w:rsidR="005B1647" w:rsidRPr="00262E9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62E92">
              <w:t>276 793</w:t>
            </w:r>
          </w:p>
        </w:tc>
      </w:tr>
      <w:tr w:rsidR="00155607" w14:paraId="4464DD61" w14:textId="77777777" w:rsidTr="007E5169">
        <w:trPr>
          <w:trHeight w:val="300"/>
        </w:trPr>
        <w:tc>
          <w:tcPr>
            <w:cnfStyle w:val="001000000000" w:firstRow="0" w:lastRow="0" w:firstColumn="1" w:lastColumn="0" w:oddVBand="0" w:evenVBand="0" w:oddHBand="0" w:evenHBand="0" w:firstRowFirstColumn="0" w:firstRowLastColumn="0" w:lastRowFirstColumn="0" w:lastRowLastColumn="0"/>
            <w:tcW w:w="2687" w:type="pct"/>
            <w:noWrap/>
            <w:hideMark/>
          </w:tcPr>
          <w:p w14:paraId="2B2403B5" w14:textId="77777777" w:rsidR="005B1647" w:rsidRPr="00262E92" w:rsidRDefault="005B1647" w:rsidP="005B1647">
            <w:pPr>
              <w:pStyle w:val="Tabell"/>
            </w:pPr>
            <w:r w:rsidRPr="00262E92">
              <w:t>Riksdagsförvaltningen</w:t>
            </w:r>
          </w:p>
        </w:tc>
        <w:tc>
          <w:tcPr>
            <w:tcW w:w="859" w:type="pct"/>
            <w:noWrap/>
            <w:hideMark/>
          </w:tcPr>
          <w:p w14:paraId="1FAF134B" w14:textId="77777777" w:rsidR="005B1647" w:rsidRPr="00262E9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62E92">
              <w:t>4 585</w:t>
            </w:r>
          </w:p>
        </w:tc>
        <w:tc>
          <w:tcPr>
            <w:tcW w:w="1454" w:type="pct"/>
            <w:noWrap/>
            <w:hideMark/>
          </w:tcPr>
          <w:p w14:paraId="1A83E43D" w14:textId="77777777" w:rsidR="005B1647" w:rsidRPr="00262E9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62E92">
              <w:t>4 346</w:t>
            </w:r>
          </w:p>
        </w:tc>
      </w:tr>
      <w:tr w:rsidR="00155607" w14:paraId="6C8DA329" w14:textId="77777777" w:rsidTr="007E5169">
        <w:trPr>
          <w:trHeight w:val="300"/>
        </w:trPr>
        <w:tc>
          <w:tcPr>
            <w:cnfStyle w:val="001000000000" w:firstRow="0" w:lastRow="0" w:firstColumn="1" w:lastColumn="0" w:oddVBand="0" w:evenVBand="0" w:oddHBand="0" w:evenHBand="0" w:firstRowFirstColumn="0" w:firstRowLastColumn="0" w:lastRowFirstColumn="0" w:lastRowLastColumn="0"/>
            <w:tcW w:w="2687" w:type="pct"/>
            <w:noWrap/>
            <w:hideMark/>
          </w:tcPr>
          <w:p w14:paraId="7D9295DD" w14:textId="77777777" w:rsidR="005B1647" w:rsidRPr="00262E92" w:rsidRDefault="005B1647" w:rsidP="005B1647">
            <w:pPr>
              <w:pStyle w:val="Tabell"/>
            </w:pPr>
            <w:r w:rsidRPr="00262E92">
              <w:t>Försvarsmakten</w:t>
            </w:r>
          </w:p>
        </w:tc>
        <w:tc>
          <w:tcPr>
            <w:tcW w:w="859" w:type="pct"/>
            <w:noWrap/>
            <w:hideMark/>
          </w:tcPr>
          <w:p w14:paraId="7B8C4C12" w14:textId="77777777" w:rsidR="005B1647" w:rsidRPr="00262E9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62E92">
              <w:t>184</w:t>
            </w:r>
          </w:p>
        </w:tc>
        <w:tc>
          <w:tcPr>
            <w:tcW w:w="1454" w:type="pct"/>
            <w:noWrap/>
            <w:hideMark/>
          </w:tcPr>
          <w:p w14:paraId="504F5A6E" w14:textId="77777777" w:rsidR="005B1647" w:rsidRPr="00262E9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62E92">
              <w:t>173</w:t>
            </w:r>
          </w:p>
        </w:tc>
      </w:tr>
      <w:tr w:rsidR="00155607" w14:paraId="10B93C55" w14:textId="77777777" w:rsidTr="007E5169">
        <w:trPr>
          <w:trHeight w:val="300"/>
        </w:trPr>
        <w:tc>
          <w:tcPr>
            <w:cnfStyle w:val="001000000000" w:firstRow="0" w:lastRow="0" w:firstColumn="1" w:lastColumn="0" w:oddVBand="0" w:evenVBand="0" w:oddHBand="0" w:evenHBand="0" w:firstRowFirstColumn="0" w:firstRowLastColumn="0" w:lastRowFirstColumn="0" w:lastRowLastColumn="0"/>
            <w:tcW w:w="2687" w:type="pct"/>
            <w:noWrap/>
            <w:hideMark/>
          </w:tcPr>
          <w:p w14:paraId="19E90CDF" w14:textId="77777777" w:rsidR="005B1647" w:rsidRPr="00262E92" w:rsidRDefault="005B1647" w:rsidP="005B1647">
            <w:pPr>
              <w:pStyle w:val="Tabell"/>
            </w:pPr>
            <w:r w:rsidRPr="00262E92">
              <w:t>Regeringskansliet</w:t>
            </w:r>
          </w:p>
        </w:tc>
        <w:tc>
          <w:tcPr>
            <w:tcW w:w="859" w:type="pct"/>
            <w:noWrap/>
            <w:hideMark/>
          </w:tcPr>
          <w:p w14:paraId="1C9F7ED6" w14:textId="77777777" w:rsidR="005B1647" w:rsidRPr="00262E9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62E92">
              <w:t>63</w:t>
            </w:r>
          </w:p>
        </w:tc>
        <w:tc>
          <w:tcPr>
            <w:tcW w:w="1454" w:type="pct"/>
            <w:noWrap/>
            <w:hideMark/>
          </w:tcPr>
          <w:p w14:paraId="2DD19795" w14:textId="77777777" w:rsidR="005B1647" w:rsidRPr="00262E9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62E92">
              <w:t>56</w:t>
            </w:r>
          </w:p>
        </w:tc>
      </w:tr>
      <w:tr w:rsidR="00155607" w14:paraId="2D4C33AA" w14:textId="77777777" w:rsidTr="007E5169">
        <w:trPr>
          <w:trHeight w:val="300"/>
        </w:trPr>
        <w:tc>
          <w:tcPr>
            <w:cnfStyle w:val="001000000000" w:firstRow="0" w:lastRow="0" w:firstColumn="1" w:lastColumn="0" w:oddVBand="0" w:evenVBand="0" w:oddHBand="0" w:evenHBand="0" w:firstRowFirstColumn="0" w:firstRowLastColumn="0" w:lastRowFirstColumn="0" w:lastRowLastColumn="0"/>
            <w:tcW w:w="2687" w:type="pct"/>
            <w:noWrap/>
            <w:hideMark/>
          </w:tcPr>
          <w:p w14:paraId="0D4D73CE" w14:textId="77777777" w:rsidR="005B1647" w:rsidRPr="00262E92" w:rsidRDefault="005B1647" w:rsidP="005B1647">
            <w:pPr>
              <w:pStyle w:val="Tabell"/>
            </w:pPr>
            <w:r w:rsidRPr="00262E92">
              <w:t>Polismyndigheten</w:t>
            </w:r>
          </w:p>
        </w:tc>
        <w:tc>
          <w:tcPr>
            <w:tcW w:w="859" w:type="pct"/>
            <w:noWrap/>
            <w:hideMark/>
          </w:tcPr>
          <w:p w14:paraId="6F606526" w14:textId="77777777" w:rsidR="005B1647" w:rsidRPr="00262E9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62E92">
              <w:t>47</w:t>
            </w:r>
          </w:p>
        </w:tc>
        <w:tc>
          <w:tcPr>
            <w:tcW w:w="1454" w:type="pct"/>
            <w:noWrap/>
            <w:hideMark/>
          </w:tcPr>
          <w:p w14:paraId="60154F4D" w14:textId="77777777" w:rsidR="005B1647" w:rsidRPr="00262E9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62E92">
              <w:t>44</w:t>
            </w:r>
          </w:p>
        </w:tc>
      </w:tr>
      <w:tr w:rsidR="00155607" w14:paraId="5F66CFBB" w14:textId="77777777" w:rsidTr="007E5169">
        <w:trPr>
          <w:trHeight w:val="300"/>
        </w:trPr>
        <w:tc>
          <w:tcPr>
            <w:cnfStyle w:val="001000000000" w:firstRow="0" w:lastRow="0" w:firstColumn="1" w:lastColumn="0" w:oddVBand="0" w:evenVBand="0" w:oddHBand="0" w:evenHBand="0" w:firstRowFirstColumn="0" w:firstRowLastColumn="0" w:lastRowFirstColumn="0" w:lastRowLastColumn="0"/>
            <w:tcW w:w="2687" w:type="pct"/>
            <w:noWrap/>
            <w:hideMark/>
          </w:tcPr>
          <w:p w14:paraId="2EDEFA33" w14:textId="77777777" w:rsidR="005B1647" w:rsidRPr="00262E92" w:rsidRDefault="005B1647" w:rsidP="005B1647">
            <w:pPr>
              <w:pStyle w:val="Tabell"/>
            </w:pPr>
            <w:r w:rsidRPr="00262E92">
              <w:t>Lunds universitet</w:t>
            </w:r>
          </w:p>
        </w:tc>
        <w:tc>
          <w:tcPr>
            <w:tcW w:w="859" w:type="pct"/>
            <w:noWrap/>
            <w:hideMark/>
          </w:tcPr>
          <w:p w14:paraId="3B315550" w14:textId="77777777" w:rsidR="005B1647" w:rsidRPr="00262E9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62E92">
              <w:t>33</w:t>
            </w:r>
          </w:p>
        </w:tc>
        <w:tc>
          <w:tcPr>
            <w:tcW w:w="1454" w:type="pct"/>
            <w:noWrap/>
            <w:hideMark/>
          </w:tcPr>
          <w:p w14:paraId="6EA2AF48" w14:textId="77777777" w:rsidR="005B1647" w:rsidRPr="00262E9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62E92">
              <w:t>32</w:t>
            </w:r>
          </w:p>
        </w:tc>
      </w:tr>
      <w:tr w:rsidR="00155607" w14:paraId="063C2403" w14:textId="77777777" w:rsidTr="007E5169">
        <w:trPr>
          <w:trHeight w:val="300"/>
        </w:trPr>
        <w:tc>
          <w:tcPr>
            <w:cnfStyle w:val="001000000000" w:firstRow="0" w:lastRow="0" w:firstColumn="1" w:lastColumn="0" w:oddVBand="0" w:evenVBand="0" w:oddHBand="0" w:evenHBand="0" w:firstRowFirstColumn="0" w:firstRowLastColumn="0" w:lastRowFirstColumn="0" w:lastRowLastColumn="0"/>
            <w:tcW w:w="2687" w:type="pct"/>
            <w:noWrap/>
            <w:hideMark/>
          </w:tcPr>
          <w:p w14:paraId="0413EAE6" w14:textId="77777777" w:rsidR="005B1647" w:rsidRPr="00262E92" w:rsidRDefault="005B1647" w:rsidP="007E5169">
            <w:pPr>
              <w:pStyle w:val="Tabell"/>
            </w:pPr>
            <w:r w:rsidRPr="00262E92">
              <w:t>Umeå universitet</w:t>
            </w:r>
          </w:p>
        </w:tc>
        <w:tc>
          <w:tcPr>
            <w:tcW w:w="859" w:type="pct"/>
            <w:noWrap/>
            <w:hideMark/>
          </w:tcPr>
          <w:p w14:paraId="0B2723BE" w14:textId="77777777" w:rsidR="005B1647" w:rsidRPr="00262E9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62E92">
              <w:t>28</w:t>
            </w:r>
          </w:p>
        </w:tc>
        <w:tc>
          <w:tcPr>
            <w:tcW w:w="1454" w:type="pct"/>
            <w:noWrap/>
            <w:hideMark/>
          </w:tcPr>
          <w:p w14:paraId="7792ED9D" w14:textId="77777777" w:rsidR="005B1647" w:rsidRPr="00262E9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62E92">
              <w:t>29</w:t>
            </w:r>
          </w:p>
        </w:tc>
      </w:tr>
      <w:tr w:rsidR="00155607" w14:paraId="4C3E29DB" w14:textId="77777777" w:rsidTr="007E5169">
        <w:trPr>
          <w:trHeight w:val="300"/>
        </w:trPr>
        <w:tc>
          <w:tcPr>
            <w:cnfStyle w:val="001000000000" w:firstRow="0" w:lastRow="0" w:firstColumn="1" w:lastColumn="0" w:oddVBand="0" w:evenVBand="0" w:oddHBand="0" w:evenHBand="0" w:firstRowFirstColumn="0" w:firstRowLastColumn="0" w:lastRowFirstColumn="0" w:lastRowLastColumn="0"/>
            <w:tcW w:w="2687" w:type="pct"/>
            <w:noWrap/>
            <w:hideMark/>
          </w:tcPr>
          <w:p w14:paraId="0DC083B1" w14:textId="77777777" w:rsidR="005B1647" w:rsidRPr="00262E92" w:rsidRDefault="005B1647" w:rsidP="005B1647">
            <w:pPr>
              <w:pStyle w:val="Tabell"/>
            </w:pPr>
            <w:r w:rsidRPr="00262E92">
              <w:t>Trafikverket</w:t>
            </w:r>
          </w:p>
        </w:tc>
        <w:tc>
          <w:tcPr>
            <w:tcW w:w="859" w:type="pct"/>
            <w:noWrap/>
            <w:hideMark/>
          </w:tcPr>
          <w:p w14:paraId="2D88D859" w14:textId="77777777" w:rsidR="005B1647" w:rsidRPr="00262E9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62E92">
              <w:t>25</w:t>
            </w:r>
          </w:p>
        </w:tc>
        <w:tc>
          <w:tcPr>
            <w:tcW w:w="1454" w:type="pct"/>
            <w:noWrap/>
            <w:hideMark/>
          </w:tcPr>
          <w:p w14:paraId="75E086E6" w14:textId="77777777" w:rsidR="005B1647" w:rsidRPr="00262E9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62E92">
              <w:t>24</w:t>
            </w:r>
          </w:p>
        </w:tc>
      </w:tr>
      <w:tr w:rsidR="00155607" w14:paraId="07D89B31" w14:textId="77777777" w:rsidTr="007E5169">
        <w:trPr>
          <w:trHeight w:val="300"/>
        </w:trPr>
        <w:tc>
          <w:tcPr>
            <w:cnfStyle w:val="001000000000" w:firstRow="0" w:lastRow="0" w:firstColumn="1" w:lastColumn="0" w:oddVBand="0" w:evenVBand="0" w:oddHBand="0" w:evenHBand="0" w:firstRowFirstColumn="0" w:firstRowLastColumn="0" w:lastRowFirstColumn="0" w:lastRowLastColumn="0"/>
            <w:tcW w:w="2687" w:type="pct"/>
            <w:noWrap/>
            <w:hideMark/>
          </w:tcPr>
          <w:p w14:paraId="3B879EB4" w14:textId="77777777" w:rsidR="005B1647" w:rsidRPr="00262E92" w:rsidRDefault="005B1647" w:rsidP="005B1647">
            <w:pPr>
              <w:pStyle w:val="Tabell"/>
              <w:rPr>
                <w:i/>
                <w:iCs/>
              </w:rPr>
            </w:pPr>
            <w:r w:rsidRPr="00262E92">
              <w:rPr>
                <w:i/>
                <w:iCs/>
              </w:rPr>
              <w:t>Affärsverk</w:t>
            </w:r>
          </w:p>
        </w:tc>
        <w:tc>
          <w:tcPr>
            <w:tcW w:w="859" w:type="pct"/>
            <w:noWrap/>
            <w:hideMark/>
          </w:tcPr>
          <w:p w14:paraId="5CE028F8" w14:textId="77777777" w:rsidR="005B1647" w:rsidRPr="00262E92"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p>
        </w:tc>
        <w:tc>
          <w:tcPr>
            <w:tcW w:w="1454" w:type="pct"/>
            <w:noWrap/>
            <w:hideMark/>
          </w:tcPr>
          <w:p w14:paraId="1E909A2C" w14:textId="77777777" w:rsidR="005B1647" w:rsidRPr="00262E92"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p>
        </w:tc>
      </w:tr>
      <w:tr w:rsidR="00155607" w14:paraId="1BC6581B" w14:textId="77777777" w:rsidTr="007E5169">
        <w:trPr>
          <w:trHeight w:val="300"/>
        </w:trPr>
        <w:tc>
          <w:tcPr>
            <w:cnfStyle w:val="001000000000" w:firstRow="0" w:lastRow="0" w:firstColumn="1" w:lastColumn="0" w:oddVBand="0" w:evenVBand="0" w:oddHBand="0" w:evenHBand="0" w:firstRowFirstColumn="0" w:firstRowLastColumn="0" w:lastRowFirstColumn="0" w:lastRowLastColumn="0"/>
            <w:tcW w:w="2687" w:type="pct"/>
            <w:noWrap/>
            <w:hideMark/>
          </w:tcPr>
          <w:p w14:paraId="773575C0" w14:textId="77777777" w:rsidR="005B1647" w:rsidRPr="00262E92" w:rsidRDefault="005B1647" w:rsidP="005B1647">
            <w:pPr>
              <w:pStyle w:val="Tabell"/>
            </w:pPr>
            <w:r w:rsidRPr="00262E92">
              <w:t>Luftfartsverket</w:t>
            </w:r>
          </w:p>
        </w:tc>
        <w:tc>
          <w:tcPr>
            <w:tcW w:w="859" w:type="pct"/>
            <w:noWrap/>
            <w:hideMark/>
          </w:tcPr>
          <w:p w14:paraId="58F335CB" w14:textId="77777777" w:rsidR="005B1647" w:rsidRPr="00262E9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62E92">
              <w:t>5 743</w:t>
            </w:r>
          </w:p>
        </w:tc>
        <w:tc>
          <w:tcPr>
            <w:tcW w:w="1454" w:type="pct"/>
            <w:noWrap/>
            <w:hideMark/>
          </w:tcPr>
          <w:p w14:paraId="05638E15" w14:textId="77777777" w:rsidR="005B1647" w:rsidRPr="00262E9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62E92">
              <w:t>5 273</w:t>
            </w:r>
          </w:p>
        </w:tc>
      </w:tr>
      <w:tr w:rsidR="00155607" w14:paraId="232ECB38" w14:textId="77777777" w:rsidTr="007E5169">
        <w:trPr>
          <w:trHeight w:val="300"/>
        </w:trPr>
        <w:tc>
          <w:tcPr>
            <w:cnfStyle w:val="001000000000" w:firstRow="0" w:lastRow="0" w:firstColumn="1" w:lastColumn="0" w:oddVBand="0" w:evenVBand="0" w:oddHBand="0" w:evenHBand="0" w:firstRowFirstColumn="0" w:firstRowLastColumn="0" w:lastRowFirstColumn="0" w:lastRowLastColumn="0"/>
            <w:tcW w:w="2687" w:type="pct"/>
            <w:noWrap/>
            <w:hideMark/>
          </w:tcPr>
          <w:p w14:paraId="76C153B6" w14:textId="77777777" w:rsidR="005B1647" w:rsidRPr="00262E92" w:rsidRDefault="005B1647" w:rsidP="005B1647">
            <w:pPr>
              <w:pStyle w:val="Tabell"/>
            </w:pPr>
            <w:r w:rsidRPr="00262E92">
              <w:t>Sjöfartsverket</w:t>
            </w:r>
          </w:p>
        </w:tc>
        <w:tc>
          <w:tcPr>
            <w:tcW w:w="859" w:type="pct"/>
            <w:noWrap/>
            <w:hideMark/>
          </w:tcPr>
          <w:p w14:paraId="71B560CE" w14:textId="77777777" w:rsidR="005B1647" w:rsidRPr="00262E9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62E92">
              <w:t>2 372</w:t>
            </w:r>
          </w:p>
        </w:tc>
        <w:tc>
          <w:tcPr>
            <w:tcW w:w="1454" w:type="pct"/>
            <w:noWrap/>
            <w:hideMark/>
          </w:tcPr>
          <w:p w14:paraId="564FAA0F" w14:textId="77777777" w:rsidR="005B1647" w:rsidRPr="00262E9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62E92">
              <w:t>2 212</w:t>
            </w:r>
          </w:p>
        </w:tc>
      </w:tr>
      <w:tr w:rsidR="00155607" w14:paraId="5536DACA" w14:textId="77777777" w:rsidTr="007E5169">
        <w:trPr>
          <w:trHeight w:val="300"/>
        </w:trPr>
        <w:tc>
          <w:tcPr>
            <w:cnfStyle w:val="001000000000" w:firstRow="0" w:lastRow="0" w:firstColumn="1" w:lastColumn="0" w:oddVBand="0" w:evenVBand="0" w:oddHBand="0" w:evenHBand="0" w:firstRowFirstColumn="0" w:firstRowLastColumn="0" w:lastRowFirstColumn="0" w:lastRowLastColumn="0"/>
            <w:tcW w:w="2687" w:type="pct"/>
            <w:noWrap/>
            <w:hideMark/>
          </w:tcPr>
          <w:p w14:paraId="17F0FC37" w14:textId="77777777" w:rsidR="005B1647" w:rsidRPr="00262E92" w:rsidRDefault="005B1647" w:rsidP="005B1647">
            <w:pPr>
              <w:pStyle w:val="Tabell"/>
            </w:pPr>
            <w:r w:rsidRPr="00262E92">
              <w:t>Svenska kraftnät</w:t>
            </w:r>
          </w:p>
        </w:tc>
        <w:tc>
          <w:tcPr>
            <w:tcW w:w="859" w:type="pct"/>
            <w:noWrap/>
            <w:hideMark/>
          </w:tcPr>
          <w:p w14:paraId="130877EA" w14:textId="77777777" w:rsidR="005B1647" w:rsidRPr="00262E9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62E92">
              <w:t>918</w:t>
            </w:r>
          </w:p>
        </w:tc>
        <w:tc>
          <w:tcPr>
            <w:tcW w:w="1454" w:type="pct"/>
            <w:noWrap/>
            <w:hideMark/>
          </w:tcPr>
          <w:p w14:paraId="46ED0CBF" w14:textId="77777777" w:rsidR="005B1647" w:rsidRPr="00262E9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62E92">
              <w:t>815</w:t>
            </w:r>
          </w:p>
        </w:tc>
      </w:tr>
      <w:tr w:rsidR="00155607" w14:paraId="3474611C" w14:textId="77777777" w:rsidTr="007E5169">
        <w:trPr>
          <w:trHeight w:val="300"/>
        </w:trPr>
        <w:tc>
          <w:tcPr>
            <w:cnfStyle w:val="001000000000" w:firstRow="0" w:lastRow="0" w:firstColumn="1" w:lastColumn="0" w:oddVBand="0" w:evenVBand="0" w:oddHBand="0" w:evenHBand="0" w:firstRowFirstColumn="0" w:firstRowLastColumn="0" w:lastRowFirstColumn="0" w:lastRowLastColumn="0"/>
            <w:tcW w:w="2687" w:type="pct"/>
            <w:noWrap/>
            <w:hideMark/>
          </w:tcPr>
          <w:p w14:paraId="4D5196B1" w14:textId="77777777" w:rsidR="005B1647" w:rsidRPr="00262E92" w:rsidRDefault="005B1647" w:rsidP="005B1647">
            <w:pPr>
              <w:pStyle w:val="Tabell"/>
            </w:pPr>
            <w:r w:rsidRPr="00262E92">
              <w:lastRenderedPageBreak/>
              <w:t>Övriga myndigheter</w:t>
            </w:r>
          </w:p>
        </w:tc>
        <w:tc>
          <w:tcPr>
            <w:tcW w:w="859" w:type="pct"/>
            <w:noWrap/>
            <w:hideMark/>
          </w:tcPr>
          <w:p w14:paraId="4E0EF5F7" w14:textId="75152599" w:rsidR="005B1647" w:rsidRPr="00262E9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62E92">
              <w:t>26</w:t>
            </w:r>
            <w:r>
              <w:t>5</w:t>
            </w:r>
          </w:p>
        </w:tc>
        <w:tc>
          <w:tcPr>
            <w:tcW w:w="1454" w:type="pct"/>
            <w:noWrap/>
            <w:hideMark/>
          </w:tcPr>
          <w:p w14:paraId="2EFEF3A0" w14:textId="77777777" w:rsidR="005B1647" w:rsidRPr="00262E9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62E92">
              <w:t>268</w:t>
            </w:r>
          </w:p>
        </w:tc>
      </w:tr>
      <w:tr w:rsidR="00155607" w:rsidRPr="007E5169" w14:paraId="6FBE2DF6" w14:textId="77777777" w:rsidTr="007E5169">
        <w:trPr>
          <w:cnfStyle w:val="010000000000" w:firstRow="0" w:lastRow="1" w:firstColumn="0" w:lastColumn="0" w:oddVBand="0" w:evenVBand="0" w:oddHBand="0"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2687" w:type="pct"/>
            <w:noWrap/>
            <w:hideMark/>
          </w:tcPr>
          <w:p w14:paraId="5A7B52C8" w14:textId="77777777" w:rsidR="005B1647" w:rsidRPr="007E5169" w:rsidRDefault="005B1647" w:rsidP="007E5169">
            <w:pPr>
              <w:pStyle w:val="Tabell"/>
            </w:pPr>
            <w:r w:rsidRPr="007E5169">
              <w:t>Summa</w:t>
            </w:r>
          </w:p>
        </w:tc>
        <w:tc>
          <w:tcPr>
            <w:tcW w:w="859" w:type="pct"/>
            <w:noWrap/>
            <w:hideMark/>
          </w:tcPr>
          <w:p w14:paraId="4823AD6E" w14:textId="7EBD8790" w:rsidR="005B1647" w:rsidRPr="007E5169"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7E5169">
              <w:rPr>
                <w:bCs/>
              </w:rPr>
              <w:t>308 918</w:t>
            </w:r>
          </w:p>
        </w:tc>
        <w:tc>
          <w:tcPr>
            <w:tcW w:w="1454" w:type="pct"/>
            <w:noWrap/>
            <w:hideMark/>
          </w:tcPr>
          <w:p w14:paraId="1BC12895" w14:textId="77777777" w:rsidR="005B1647" w:rsidRPr="007E5169"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7E5169">
              <w:rPr>
                <w:bCs/>
              </w:rPr>
              <w:t>290 065</w:t>
            </w:r>
          </w:p>
        </w:tc>
      </w:tr>
    </w:tbl>
    <w:p w14:paraId="6C1219BB" w14:textId="015A7F02" w:rsidR="005B1647" w:rsidRDefault="005B1647" w:rsidP="005B1647">
      <w:pPr>
        <w:pStyle w:val="Rubrik3utannumrering"/>
      </w:pPr>
      <w:r>
        <w:t>Statens pensionsåtagande</w:t>
      </w:r>
    </w:p>
    <w:p w14:paraId="3B0F4568" w14:textId="214A029D" w:rsidR="005B1647" w:rsidRDefault="005B1647" w:rsidP="005B1647">
      <w:pPr>
        <w:pStyle w:val="Brdtext"/>
      </w:pPr>
      <w:r>
        <w:t>SPV ansvarar och gör avsättningar för de förmånsbestämda tjänstepensionerna och de övriga avtalsförsäkringar som myndigheterna har betalat premier för, vilket utgör merparten av statens pensionsåtagande. Undantag från denna ordning är de myndigheter som gör egna avsättningar för pensioner, främst affärsverken och Riksdagsförvaltningen. Skulden för de förmånsbestämda tjänstepensionerna som SPV redovisar ökade med 17,9 miljarder kronor jämfört med 2018 då den ökade med 16,5 miljarder kronor.</w:t>
      </w:r>
    </w:p>
    <w:p w14:paraId="385C8C32" w14:textId="3CE9550F" w:rsidR="005B1647" w:rsidRDefault="005B1647" w:rsidP="005B1647">
      <w:pPr>
        <w:pStyle w:val="Rubrik4utannumrering"/>
      </w:pPr>
      <w:r w:rsidRPr="000567C0">
        <w:t>Förklaring till förändring av den försäkringstekniska avsättningen i SPV:s tjänstepensionsverksamhet</w:t>
      </w:r>
    </w:p>
    <w:p w14:paraId="706E52FB" w14:textId="07A0AC52" w:rsidR="005B1647" w:rsidRDefault="005B1647" w:rsidP="005B1647">
      <w:pPr>
        <w:pStyle w:val="TabellUnderrubrik"/>
      </w:pPr>
      <w:r w:rsidRPr="000567C0">
        <w:t>Miljoner kronor</w:t>
      </w:r>
    </w:p>
    <w:tbl>
      <w:tblPr>
        <w:tblStyle w:val="RKBPTabell"/>
        <w:tblW w:w="5000" w:type="pct"/>
        <w:tblLook w:val="04E0" w:firstRow="1" w:lastRow="1" w:firstColumn="1" w:lastColumn="0" w:noHBand="0" w:noVBand="1"/>
      </w:tblPr>
      <w:tblGrid>
        <w:gridCol w:w="5010"/>
        <w:gridCol w:w="876"/>
        <w:gridCol w:w="1484"/>
      </w:tblGrid>
      <w:tr w:rsidR="00155607" w14:paraId="6DF61872" w14:textId="77777777" w:rsidTr="00155607">
        <w:trPr>
          <w:cnfStyle w:val="100000000000" w:firstRow="1" w:lastRow="0" w:firstColumn="0" w:lastColumn="0" w:oddVBand="0" w:evenVBand="0" w:oddHBand="0" w:evenHBand="0" w:firstRowFirstColumn="0" w:firstRowLastColumn="0" w:lastRowFirstColumn="0" w:lastRowLastColumn="0"/>
          <w:trHeight w:val="315"/>
          <w:tblHeader w:val="0"/>
        </w:trPr>
        <w:tc>
          <w:tcPr>
            <w:cnfStyle w:val="001000000000" w:firstRow="0" w:lastRow="0" w:firstColumn="1" w:lastColumn="0" w:oddVBand="0" w:evenVBand="0" w:oddHBand="0" w:evenHBand="0" w:firstRowFirstColumn="0" w:firstRowLastColumn="0" w:lastRowFirstColumn="0" w:lastRowLastColumn="0"/>
            <w:tcW w:w="3399"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108AFC86" w14:textId="0DD6E07B" w:rsidR="005B1647" w:rsidRPr="000567C0" w:rsidRDefault="005B1647" w:rsidP="005B1647">
            <w:pPr>
              <w:pStyle w:val="TabellHuvud"/>
            </w:pPr>
          </w:p>
        </w:tc>
        <w:tc>
          <w:tcPr>
            <w:tcW w:w="594"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3F066C5C" w14:textId="77777777" w:rsidR="005B1647" w:rsidRPr="000567C0"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0567C0">
              <w:t>2019</w:t>
            </w:r>
          </w:p>
        </w:tc>
        <w:tc>
          <w:tcPr>
            <w:tcW w:w="1007"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7477CA6E" w14:textId="77777777" w:rsidR="005B1647" w:rsidRPr="000567C0"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0567C0">
              <w:t>2018</w:t>
            </w:r>
          </w:p>
        </w:tc>
      </w:tr>
      <w:tr w:rsidR="00155607" w14:paraId="1514C4C7" w14:textId="77777777" w:rsidTr="00155607">
        <w:trPr>
          <w:trHeight w:val="300"/>
        </w:trPr>
        <w:tc>
          <w:tcPr>
            <w:cnfStyle w:val="001000000000" w:firstRow="0" w:lastRow="0" w:firstColumn="1" w:lastColumn="0" w:oddVBand="0" w:evenVBand="0" w:oddHBand="0" w:evenHBand="0" w:firstRowFirstColumn="0" w:firstRowLastColumn="0" w:lastRowFirstColumn="0" w:lastRowLastColumn="0"/>
            <w:tcW w:w="3399" w:type="pct"/>
            <w:tcBorders>
              <w:top w:val="single" w:sz="12" w:space="0" w:color="auto"/>
            </w:tcBorders>
            <w:noWrap/>
            <w:hideMark/>
          </w:tcPr>
          <w:p w14:paraId="694D51DF" w14:textId="77777777" w:rsidR="005B1647" w:rsidRPr="000567C0" w:rsidRDefault="005B1647" w:rsidP="005B1647">
            <w:pPr>
              <w:pStyle w:val="Tabell"/>
            </w:pPr>
            <w:r w:rsidRPr="000567C0">
              <w:t>Ingående skuld</w:t>
            </w:r>
          </w:p>
        </w:tc>
        <w:tc>
          <w:tcPr>
            <w:tcW w:w="594" w:type="pct"/>
            <w:tcBorders>
              <w:top w:val="single" w:sz="12" w:space="0" w:color="auto"/>
            </w:tcBorders>
            <w:noWrap/>
            <w:hideMark/>
          </w:tcPr>
          <w:p w14:paraId="564AD78A" w14:textId="77777777" w:rsidR="005B1647" w:rsidRPr="000567C0"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567C0">
              <w:t>276 250</w:t>
            </w:r>
          </w:p>
        </w:tc>
        <w:tc>
          <w:tcPr>
            <w:tcW w:w="1007" w:type="pct"/>
            <w:tcBorders>
              <w:top w:val="single" w:sz="12" w:space="0" w:color="auto"/>
            </w:tcBorders>
            <w:noWrap/>
            <w:hideMark/>
          </w:tcPr>
          <w:p w14:paraId="103BA8D2" w14:textId="77777777" w:rsidR="005B1647" w:rsidRPr="000567C0"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567C0">
              <w:t>259 804</w:t>
            </w:r>
          </w:p>
        </w:tc>
      </w:tr>
      <w:tr w:rsidR="00155607" w14:paraId="58CDC768" w14:textId="77777777" w:rsidTr="00155607">
        <w:trPr>
          <w:trHeight w:val="300"/>
        </w:trPr>
        <w:tc>
          <w:tcPr>
            <w:cnfStyle w:val="001000000000" w:firstRow="0" w:lastRow="0" w:firstColumn="1" w:lastColumn="0" w:oddVBand="0" w:evenVBand="0" w:oddHBand="0" w:evenHBand="0" w:firstRowFirstColumn="0" w:firstRowLastColumn="0" w:lastRowFirstColumn="0" w:lastRowLastColumn="0"/>
            <w:tcW w:w="3399" w:type="pct"/>
            <w:noWrap/>
            <w:hideMark/>
          </w:tcPr>
          <w:p w14:paraId="2A349ADA" w14:textId="77777777" w:rsidR="005B1647" w:rsidRPr="000567C0" w:rsidRDefault="005B1647" w:rsidP="005B1647">
            <w:pPr>
              <w:pStyle w:val="Tabell"/>
            </w:pPr>
            <w:r w:rsidRPr="000567C0">
              <w:t>Justering av ingående skuld</w:t>
            </w:r>
          </w:p>
        </w:tc>
        <w:tc>
          <w:tcPr>
            <w:tcW w:w="594" w:type="pct"/>
            <w:noWrap/>
            <w:hideMark/>
          </w:tcPr>
          <w:p w14:paraId="3F256248" w14:textId="77777777" w:rsidR="005B1647" w:rsidRPr="000567C0"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567C0">
              <w:t>37</w:t>
            </w:r>
          </w:p>
        </w:tc>
        <w:tc>
          <w:tcPr>
            <w:tcW w:w="1007" w:type="pct"/>
            <w:noWrap/>
            <w:hideMark/>
          </w:tcPr>
          <w:p w14:paraId="183829C4" w14:textId="77777777" w:rsidR="005B1647" w:rsidRPr="000567C0"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567C0">
              <w:t>1 478</w:t>
            </w:r>
          </w:p>
        </w:tc>
      </w:tr>
      <w:tr w:rsidR="00155607" w14:paraId="6967B4B3" w14:textId="77777777" w:rsidTr="00155607">
        <w:trPr>
          <w:trHeight w:val="300"/>
        </w:trPr>
        <w:tc>
          <w:tcPr>
            <w:cnfStyle w:val="001000000000" w:firstRow="0" w:lastRow="0" w:firstColumn="1" w:lastColumn="0" w:oddVBand="0" w:evenVBand="0" w:oddHBand="0" w:evenHBand="0" w:firstRowFirstColumn="0" w:firstRowLastColumn="0" w:lastRowFirstColumn="0" w:lastRowLastColumn="0"/>
            <w:tcW w:w="3399" w:type="pct"/>
            <w:noWrap/>
            <w:hideMark/>
          </w:tcPr>
          <w:p w14:paraId="4DBFCE9C" w14:textId="77777777" w:rsidR="005B1647" w:rsidRPr="000567C0" w:rsidRDefault="005B1647" w:rsidP="005B1647">
            <w:pPr>
              <w:pStyle w:val="Tabell"/>
            </w:pPr>
            <w:r w:rsidRPr="000567C0">
              <w:t>Ändrade beräkningsgrunder, bruttoränta</w:t>
            </w:r>
          </w:p>
        </w:tc>
        <w:tc>
          <w:tcPr>
            <w:tcW w:w="594" w:type="pct"/>
            <w:noWrap/>
            <w:hideMark/>
          </w:tcPr>
          <w:p w14:paraId="526612D5" w14:textId="77777777" w:rsidR="005B1647" w:rsidRPr="000567C0"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567C0">
              <w:t>4 331</w:t>
            </w:r>
          </w:p>
        </w:tc>
        <w:tc>
          <w:tcPr>
            <w:tcW w:w="1007" w:type="pct"/>
            <w:noWrap/>
            <w:hideMark/>
          </w:tcPr>
          <w:p w14:paraId="30ED5F41" w14:textId="77777777" w:rsidR="005B1647" w:rsidRPr="000567C0"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567C0">
              <w:t>12 264</w:t>
            </w:r>
          </w:p>
        </w:tc>
      </w:tr>
      <w:tr w:rsidR="00155607" w14:paraId="4A8C21A6" w14:textId="77777777" w:rsidTr="00155607">
        <w:trPr>
          <w:trHeight w:val="300"/>
        </w:trPr>
        <w:tc>
          <w:tcPr>
            <w:cnfStyle w:val="001000000000" w:firstRow="0" w:lastRow="0" w:firstColumn="1" w:lastColumn="0" w:oddVBand="0" w:evenVBand="0" w:oddHBand="0" w:evenHBand="0" w:firstRowFirstColumn="0" w:firstRowLastColumn="0" w:lastRowFirstColumn="0" w:lastRowLastColumn="0"/>
            <w:tcW w:w="3399" w:type="pct"/>
            <w:noWrap/>
            <w:hideMark/>
          </w:tcPr>
          <w:p w14:paraId="55489C72" w14:textId="77777777" w:rsidR="005B1647" w:rsidRPr="000567C0" w:rsidRDefault="005B1647" w:rsidP="005B1647">
            <w:pPr>
              <w:pStyle w:val="Tabell"/>
            </w:pPr>
            <w:r w:rsidRPr="000567C0">
              <w:t>Ändrade beräkningsgrunder, övrigt</w:t>
            </w:r>
          </w:p>
        </w:tc>
        <w:tc>
          <w:tcPr>
            <w:tcW w:w="594" w:type="pct"/>
            <w:noWrap/>
            <w:hideMark/>
          </w:tcPr>
          <w:p w14:paraId="5DA69316" w14:textId="77777777" w:rsidR="005B1647" w:rsidRPr="000567C0"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567C0">
              <w:t>7 891</w:t>
            </w:r>
          </w:p>
        </w:tc>
        <w:tc>
          <w:tcPr>
            <w:tcW w:w="1007" w:type="pct"/>
            <w:noWrap/>
            <w:hideMark/>
          </w:tcPr>
          <w:p w14:paraId="5A658C61" w14:textId="77777777" w:rsidR="005B1647" w:rsidRPr="000567C0"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567C0">
              <w:t>0</w:t>
            </w:r>
          </w:p>
        </w:tc>
      </w:tr>
      <w:tr w:rsidR="00155607" w14:paraId="7CF3C959" w14:textId="77777777" w:rsidTr="00155607">
        <w:trPr>
          <w:trHeight w:val="300"/>
        </w:trPr>
        <w:tc>
          <w:tcPr>
            <w:cnfStyle w:val="001000000000" w:firstRow="0" w:lastRow="0" w:firstColumn="1" w:lastColumn="0" w:oddVBand="0" w:evenVBand="0" w:oddHBand="0" w:evenHBand="0" w:firstRowFirstColumn="0" w:firstRowLastColumn="0" w:lastRowFirstColumn="0" w:lastRowLastColumn="0"/>
            <w:tcW w:w="3399" w:type="pct"/>
            <w:noWrap/>
            <w:hideMark/>
          </w:tcPr>
          <w:p w14:paraId="6ECDE5C4" w14:textId="77777777" w:rsidR="005B1647" w:rsidRPr="000567C0" w:rsidRDefault="005B1647" w:rsidP="005B1647">
            <w:pPr>
              <w:pStyle w:val="Tabell"/>
            </w:pPr>
            <w:r w:rsidRPr="000567C0">
              <w:t>Nyintjänande</w:t>
            </w:r>
          </w:p>
        </w:tc>
        <w:tc>
          <w:tcPr>
            <w:tcW w:w="594" w:type="pct"/>
            <w:noWrap/>
            <w:hideMark/>
          </w:tcPr>
          <w:p w14:paraId="6BF4828B" w14:textId="77777777" w:rsidR="005B1647" w:rsidRPr="000567C0"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567C0">
              <w:t>11 640</w:t>
            </w:r>
          </w:p>
        </w:tc>
        <w:tc>
          <w:tcPr>
            <w:tcW w:w="1007" w:type="pct"/>
            <w:noWrap/>
            <w:hideMark/>
          </w:tcPr>
          <w:p w14:paraId="1E40EF88" w14:textId="77777777" w:rsidR="005B1647" w:rsidRPr="000567C0"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567C0">
              <w:t>9 791</w:t>
            </w:r>
          </w:p>
        </w:tc>
      </w:tr>
      <w:tr w:rsidR="00155607" w14:paraId="2F8058B0" w14:textId="77777777" w:rsidTr="00155607">
        <w:trPr>
          <w:trHeight w:val="300"/>
        </w:trPr>
        <w:tc>
          <w:tcPr>
            <w:cnfStyle w:val="001000000000" w:firstRow="0" w:lastRow="0" w:firstColumn="1" w:lastColumn="0" w:oddVBand="0" w:evenVBand="0" w:oddHBand="0" w:evenHBand="0" w:firstRowFirstColumn="0" w:firstRowLastColumn="0" w:lastRowFirstColumn="0" w:lastRowLastColumn="0"/>
            <w:tcW w:w="3399" w:type="pct"/>
            <w:noWrap/>
            <w:hideMark/>
          </w:tcPr>
          <w:p w14:paraId="62E70BC5" w14:textId="77777777" w:rsidR="005B1647" w:rsidRPr="000567C0" w:rsidRDefault="005B1647" w:rsidP="005B1647">
            <w:pPr>
              <w:pStyle w:val="Tabell"/>
            </w:pPr>
            <w:r w:rsidRPr="000567C0">
              <w:t>Utbetald pension</w:t>
            </w:r>
          </w:p>
        </w:tc>
        <w:tc>
          <w:tcPr>
            <w:tcW w:w="594" w:type="pct"/>
            <w:noWrap/>
            <w:hideMark/>
          </w:tcPr>
          <w:p w14:paraId="54BB72A3" w14:textId="77777777" w:rsidR="005B1647" w:rsidRPr="000567C0"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567C0">
              <w:t>-10 363</w:t>
            </w:r>
          </w:p>
        </w:tc>
        <w:tc>
          <w:tcPr>
            <w:tcW w:w="1007" w:type="pct"/>
            <w:noWrap/>
            <w:hideMark/>
          </w:tcPr>
          <w:p w14:paraId="3629AA89" w14:textId="77777777" w:rsidR="005B1647" w:rsidRPr="000567C0"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567C0">
              <w:t>-10 075</w:t>
            </w:r>
          </w:p>
        </w:tc>
      </w:tr>
      <w:tr w:rsidR="00155607" w14:paraId="69D72D6E" w14:textId="77777777" w:rsidTr="00155607">
        <w:trPr>
          <w:trHeight w:val="300"/>
        </w:trPr>
        <w:tc>
          <w:tcPr>
            <w:cnfStyle w:val="001000000000" w:firstRow="0" w:lastRow="0" w:firstColumn="1" w:lastColumn="0" w:oddVBand="0" w:evenVBand="0" w:oddHBand="0" w:evenHBand="0" w:firstRowFirstColumn="0" w:firstRowLastColumn="0" w:lastRowFirstColumn="0" w:lastRowLastColumn="0"/>
            <w:tcW w:w="3399" w:type="pct"/>
            <w:noWrap/>
            <w:hideMark/>
          </w:tcPr>
          <w:p w14:paraId="09CBEA62" w14:textId="77777777" w:rsidR="005B1647" w:rsidRPr="000567C0" w:rsidRDefault="005B1647" w:rsidP="005B1647">
            <w:pPr>
              <w:pStyle w:val="Tabell"/>
            </w:pPr>
            <w:r w:rsidRPr="000567C0">
              <w:t>Indexering</w:t>
            </w:r>
          </w:p>
        </w:tc>
        <w:tc>
          <w:tcPr>
            <w:tcW w:w="594" w:type="pct"/>
            <w:noWrap/>
            <w:hideMark/>
          </w:tcPr>
          <w:p w14:paraId="6EEB5F61" w14:textId="77777777" w:rsidR="005B1647" w:rsidRPr="000567C0"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567C0">
              <w:t>6 189</w:t>
            </w:r>
          </w:p>
        </w:tc>
        <w:tc>
          <w:tcPr>
            <w:tcW w:w="1007" w:type="pct"/>
            <w:noWrap/>
            <w:hideMark/>
          </w:tcPr>
          <w:p w14:paraId="56B70BC4" w14:textId="77777777" w:rsidR="005B1647" w:rsidRPr="000567C0"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567C0">
              <w:t>4 156</w:t>
            </w:r>
          </w:p>
        </w:tc>
      </w:tr>
      <w:tr w:rsidR="00155607" w14:paraId="7EF6B876" w14:textId="77777777" w:rsidTr="00155607">
        <w:trPr>
          <w:trHeight w:val="300"/>
        </w:trPr>
        <w:tc>
          <w:tcPr>
            <w:cnfStyle w:val="001000000000" w:firstRow="0" w:lastRow="0" w:firstColumn="1" w:lastColumn="0" w:oddVBand="0" w:evenVBand="0" w:oddHBand="0" w:evenHBand="0" w:firstRowFirstColumn="0" w:firstRowLastColumn="0" w:lastRowFirstColumn="0" w:lastRowLastColumn="0"/>
            <w:tcW w:w="3399" w:type="pct"/>
            <w:noWrap/>
            <w:hideMark/>
          </w:tcPr>
          <w:p w14:paraId="2C97C553" w14:textId="77777777" w:rsidR="005B1647" w:rsidRPr="000567C0" w:rsidRDefault="005B1647" w:rsidP="005B1647">
            <w:pPr>
              <w:pStyle w:val="Tabell"/>
            </w:pPr>
            <w:r w:rsidRPr="000567C0">
              <w:t>Grundränta, brutto</w:t>
            </w:r>
          </w:p>
        </w:tc>
        <w:tc>
          <w:tcPr>
            <w:tcW w:w="594" w:type="pct"/>
            <w:noWrap/>
            <w:hideMark/>
          </w:tcPr>
          <w:p w14:paraId="5579C3C3" w14:textId="77777777" w:rsidR="005B1647" w:rsidRPr="000567C0"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567C0">
              <w:t>-2 071</w:t>
            </w:r>
          </w:p>
        </w:tc>
        <w:tc>
          <w:tcPr>
            <w:tcW w:w="1007" w:type="pct"/>
            <w:noWrap/>
            <w:hideMark/>
          </w:tcPr>
          <w:p w14:paraId="3B57FC09" w14:textId="77777777" w:rsidR="005B1647" w:rsidRPr="000567C0"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567C0">
              <w:t>-1 670</w:t>
            </w:r>
          </w:p>
        </w:tc>
      </w:tr>
      <w:tr w:rsidR="00155607" w14:paraId="5A0F8F76" w14:textId="77777777" w:rsidTr="00155607">
        <w:trPr>
          <w:trHeight w:val="300"/>
        </w:trPr>
        <w:tc>
          <w:tcPr>
            <w:cnfStyle w:val="001000000000" w:firstRow="0" w:lastRow="0" w:firstColumn="1" w:lastColumn="0" w:oddVBand="0" w:evenVBand="0" w:oddHBand="0" w:evenHBand="0" w:firstRowFirstColumn="0" w:firstRowLastColumn="0" w:lastRowFirstColumn="0" w:lastRowLastColumn="0"/>
            <w:tcW w:w="3399" w:type="pct"/>
            <w:noWrap/>
            <w:hideMark/>
          </w:tcPr>
          <w:p w14:paraId="1D95D3B5" w14:textId="77777777" w:rsidR="005B1647" w:rsidRPr="000567C0" w:rsidRDefault="005B1647" w:rsidP="005B1647">
            <w:pPr>
              <w:pStyle w:val="Tabell"/>
            </w:pPr>
            <w:r w:rsidRPr="000567C0">
              <w:t>Grundränta, frigjorda driftkostnader</w:t>
            </w:r>
          </w:p>
        </w:tc>
        <w:tc>
          <w:tcPr>
            <w:tcW w:w="594" w:type="pct"/>
            <w:noWrap/>
            <w:hideMark/>
          </w:tcPr>
          <w:p w14:paraId="17E77DAE" w14:textId="77777777" w:rsidR="005B1647" w:rsidRPr="000567C0"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567C0">
              <w:t>-295</w:t>
            </w:r>
          </w:p>
        </w:tc>
        <w:tc>
          <w:tcPr>
            <w:tcW w:w="1007" w:type="pct"/>
            <w:noWrap/>
            <w:hideMark/>
          </w:tcPr>
          <w:p w14:paraId="26CD3529" w14:textId="77777777" w:rsidR="005B1647" w:rsidRPr="000567C0"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567C0">
              <w:t>-278</w:t>
            </w:r>
          </w:p>
        </w:tc>
      </w:tr>
      <w:tr w:rsidR="00155607" w14:paraId="21FF80CE" w14:textId="77777777" w:rsidTr="00155607">
        <w:trPr>
          <w:trHeight w:val="300"/>
        </w:trPr>
        <w:tc>
          <w:tcPr>
            <w:cnfStyle w:val="001000000000" w:firstRow="0" w:lastRow="0" w:firstColumn="1" w:lastColumn="0" w:oddVBand="0" w:evenVBand="0" w:oddHBand="0" w:evenHBand="0" w:firstRowFirstColumn="0" w:firstRowLastColumn="0" w:lastRowFirstColumn="0" w:lastRowLastColumn="0"/>
            <w:tcW w:w="3399" w:type="pct"/>
            <w:noWrap/>
            <w:hideMark/>
          </w:tcPr>
          <w:p w14:paraId="3F882015" w14:textId="77777777" w:rsidR="005B1647" w:rsidRPr="000567C0" w:rsidRDefault="005B1647" w:rsidP="005B1647">
            <w:pPr>
              <w:pStyle w:val="Tabell"/>
            </w:pPr>
            <w:r w:rsidRPr="000567C0">
              <w:t>Utfall av antaganden om livslängd</w:t>
            </w:r>
          </w:p>
        </w:tc>
        <w:tc>
          <w:tcPr>
            <w:tcW w:w="594" w:type="pct"/>
            <w:noWrap/>
            <w:hideMark/>
          </w:tcPr>
          <w:p w14:paraId="644388D6" w14:textId="77777777" w:rsidR="005B1647" w:rsidRPr="000567C0"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567C0">
              <w:t>59</w:t>
            </w:r>
          </w:p>
        </w:tc>
        <w:tc>
          <w:tcPr>
            <w:tcW w:w="1007" w:type="pct"/>
            <w:noWrap/>
            <w:hideMark/>
          </w:tcPr>
          <w:p w14:paraId="0DE57753" w14:textId="77777777" w:rsidR="005B1647" w:rsidRPr="000567C0"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567C0">
              <w:t>184</w:t>
            </w:r>
          </w:p>
        </w:tc>
      </w:tr>
      <w:tr w:rsidR="00155607" w14:paraId="61FD17A1" w14:textId="77777777" w:rsidTr="00155607">
        <w:trPr>
          <w:trHeight w:val="300"/>
        </w:trPr>
        <w:tc>
          <w:tcPr>
            <w:cnfStyle w:val="001000000000" w:firstRow="0" w:lastRow="0" w:firstColumn="1" w:lastColumn="0" w:oddVBand="0" w:evenVBand="0" w:oddHBand="0" w:evenHBand="0" w:firstRowFirstColumn="0" w:firstRowLastColumn="0" w:lastRowFirstColumn="0" w:lastRowLastColumn="0"/>
            <w:tcW w:w="3399" w:type="pct"/>
            <w:noWrap/>
            <w:hideMark/>
          </w:tcPr>
          <w:p w14:paraId="4BF67BB5" w14:textId="7F1C65B8" w:rsidR="005B1647" w:rsidRPr="000567C0" w:rsidRDefault="005B1647" w:rsidP="005B1647">
            <w:pPr>
              <w:pStyle w:val="Tabell"/>
            </w:pPr>
            <w:r w:rsidRPr="000567C0">
              <w:t xml:space="preserve">Nya </w:t>
            </w:r>
            <w:r>
              <w:t xml:space="preserve">sjukpensioner </w:t>
            </w:r>
            <w:r w:rsidRPr="000567C0">
              <w:t xml:space="preserve">och tillfälliga sjukpensioner </w:t>
            </w:r>
          </w:p>
        </w:tc>
        <w:tc>
          <w:tcPr>
            <w:tcW w:w="594" w:type="pct"/>
            <w:noWrap/>
            <w:hideMark/>
          </w:tcPr>
          <w:p w14:paraId="49F4B63B" w14:textId="77777777" w:rsidR="005B1647" w:rsidRPr="000567C0"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567C0">
              <w:t>86</w:t>
            </w:r>
          </w:p>
        </w:tc>
        <w:tc>
          <w:tcPr>
            <w:tcW w:w="1007" w:type="pct"/>
            <w:noWrap/>
            <w:hideMark/>
          </w:tcPr>
          <w:p w14:paraId="4BFFC95A" w14:textId="77777777" w:rsidR="005B1647" w:rsidRPr="000567C0"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567C0">
              <w:t>71</w:t>
            </w:r>
          </w:p>
        </w:tc>
      </w:tr>
      <w:tr w:rsidR="00155607" w14:paraId="45806F8D" w14:textId="77777777" w:rsidTr="00155607">
        <w:trPr>
          <w:trHeight w:val="300"/>
        </w:trPr>
        <w:tc>
          <w:tcPr>
            <w:cnfStyle w:val="001000000000" w:firstRow="0" w:lastRow="0" w:firstColumn="1" w:lastColumn="0" w:oddVBand="0" w:evenVBand="0" w:oddHBand="0" w:evenHBand="0" w:firstRowFirstColumn="0" w:firstRowLastColumn="0" w:lastRowFirstColumn="0" w:lastRowLastColumn="0"/>
            <w:tcW w:w="3399" w:type="pct"/>
            <w:noWrap/>
            <w:hideMark/>
          </w:tcPr>
          <w:p w14:paraId="59344B79" w14:textId="77777777" w:rsidR="005B1647" w:rsidRPr="000567C0" w:rsidRDefault="005B1647" w:rsidP="005B1647">
            <w:pPr>
              <w:pStyle w:val="Tabell"/>
            </w:pPr>
            <w:r w:rsidRPr="000567C0">
              <w:t>Förändrad avsättning för premiebefrielse</w:t>
            </w:r>
          </w:p>
        </w:tc>
        <w:tc>
          <w:tcPr>
            <w:tcW w:w="594" w:type="pct"/>
            <w:noWrap/>
            <w:hideMark/>
          </w:tcPr>
          <w:p w14:paraId="464037F3" w14:textId="77777777" w:rsidR="005B1647" w:rsidRPr="000567C0"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567C0">
              <w:t>120</w:t>
            </w:r>
          </w:p>
        </w:tc>
        <w:tc>
          <w:tcPr>
            <w:tcW w:w="1007" w:type="pct"/>
            <w:noWrap/>
            <w:hideMark/>
          </w:tcPr>
          <w:p w14:paraId="28AF3AB3" w14:textId="77777777" w:rsidR="005B1647" w:rsidRPr="000567C0"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567C0">
              <w:t>-32</w:t>
            </w:r>
          </w:p>
        </w:tc>
      </w:tr>
      <w:tr w:rsidR="00155607" w14:paraId="6B445BEC" w14:textId="77777777" w:rsidTr="00155607">
        <w:trPr>
          <w:trHeight w:val="300"/>
        </w:trPr>
        <w:tc>
          <w:tcPr>
            <w:cnfStyle w:val="001000000000" w:firstRow="0" w:lastRow="0" w:firstColumn="1" w:lastColumn="0" w:oddVBand="0" w:evenVBand="0" w:oddHBand="0" w:evenHBand="0" w:firstRowFirstColumn="0" w:firstRowLastColumn="0" w:lastRowFirstColumn="0" w:lastRowLastColumn="0"/>
            <w:tcW w:w="3399" w:type="pct"/>
            <w:noWrap/>
            <w:hideMark/>
          </w:tcPr>
          <w:p w14:paraId="6C2DD9E1" w14:textId="77777777" w:rsidR="005B1647" w:rsidRPr="000567C0" w:rsidRDefault="005B1647" w:rsidP="005B1647">
            <w:pPr>
              <w:pStyle w:val="Tabell"/>
            </w:pPr>
            <w:r w:rsidRPr="000567C0">
              <w:t>Nya icke aktuella, temporära efterlevandepensioner</w:t>
            </w:r>
          </w:p>
        </w:tc>
        <w:tc>
          <w:tcPr>
            <w:tcW w:w="594" w:type="pct"/>
            <w:noWrap/>
            <w:hideMark/>
          </w:tcPr>
          <w:p w14:paraId="360C6B39" w14:textId="77777777" w:rsidR="005B1647" w:rsidRPr="000567C0"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567C0">
              <w:t>135</w:t>
            </w:r>
          </w:p>
        </w:tc>
        <w:tc>
          <w:tcPr>
            <w:tcW w:w="1007" w:type="pct"/>
            <w:noWrap/>
            <w:hideMark/>
          </w:tcPr>
          <w:p w14:paraId="157A457F" w14:textId="77777777" w:rsidR="005B1647" w:rsidRPr="000567C0"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567C0">
              <w:t>241</w:t>
            </w:r>
          </w:p>
        </w:tc>
      </w:tr>
      <w:tr w:rsidR="00155607" w14:paraId="3887558F" w14:textId="77777777" w:rsidTr="00155607">
        <w:trPr>
          <w:trHeight w:val="300"/>
        </w:trPr>
        <w:tc>
          <w:tcPr>
            <w:cnfStyle w:val="001000000000" w:firstRow="0" w:lastRow="0" w:firstColumn="1" w:lastColumn="0" w:oddVBand="0" w:evenVBand="0" w:oddHBand="0" w:evenHBand="0" w:firstRowFirstColumn="0" w:firstRowLastColumn="0" w:lastRowFirstColumn="0" w:lastRowLastColumn="0"/>
            <w:tcW w:w="3399" w:type="pct"/>
            <w:noWrap/>
            <w:hideMark/>
          </w:tcPr>
          <w:p w14:paraId="4B4CB2F4" w14:textId="77777777" w:rsidR="005B1647" w:rsidRPr="000567C0" w:rsidRDefault="005B1647" w:rsidP="005B1647">
            <w:pPr>
              <w:pStyle w:val="Tabell"/>
            </w:pPr>
            <w:r w:rsidRPr="000567C0">
              <w:t>Förändring av antastbar förmån</w:t>
            </w:r>
          </w:p>
        </w:tc>
        <w:tc>
          <w:tcPr>
            <w:tcW w:w="594" w:type="pct"/>
            <w:noWrap/>
            <w:hideMark/>
          </w:tcPr>
          <w:p w14:paraId="587A129B" w14:textId="77777777" w:rsidR="005B1647" w:rsidRPr="000567C0"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567C0">
              <w:t>65</w:t>
            </w:r>
          </w:p>
        </w:tc>
        <w:tc>
          <w:tcPr>
            <w:tcW w:w="1007" w:type="pct"/>
            <w:noWrap/>
            <w:hideMark/>
          </w:tcPr>
          <w:p w14:paraId="5E28A796" w14:textId="77777777" w:rsidR="005B1647" w:rsidRPr="000567C0"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567C0">
              <w:t>77</w:t>
            </w:r>
          </w:p>
        </w:tc>
      </w:tr>
      <w:tr w:rsidR="00155607" w14:paraId="3AEA2D49" w14:textId="77777777" w:rsidTr="00155607">
        <w:trPr>
          <w:trHeight w:val="300"/>
        </w:trPr>
        <w:tc>
          <w:tcPr>
            <w:cnfStyle w:val="001000000000" w:firstRow="0" w:lastRow="0" w:firstColumn="1" w:lastColumn="0" w:oddVBand="0" w:evenVBand="0" w:oddHBand="0" w:evenHBand="0" w:firstRowFirstColumn="0" w:firstRowLastColumn="0" w:lastRowFirstColumn="0" w:lastRowLastColumn="0"/>
            <w:tcW w:w="3399" w:type="pct"/>
            <w:noWrap/>
            <w:hideMark/>
          </w:tcPr>
          <w:p w14:paraId="437CE4EF" w14:textId="77777777" w:rsidR="005B1647" w:rsidRPr="000567C0" w:rsidRDefault="005B1647" w:rsidP="005B1647">
            <w:pPr>
              <w:pStyle w:val="Tabell"/>
            </w:pPr>
            <w:r w:rsidRPr="000567C0">
              <w:t>Nya temporära efterlevandepensioner</w:t>
            </w:r>
          </w:p>
        </w:tc>
        <w:tc>
          <w:tcPr>
            <w:tcW w:w="594" w:type="pct"/>
            <w:noWrap/>
            <w:hideMark/>
          </w:tcPr>
          <w:p w14:paraId="29677BE5" w14:textId="77777777" w:rsidR="005B1647" w:rsidRPr="000567C0"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567C0">
              <w:t>111</w:t>
            </w:r>
          </w:p>
        </w:tc>
        <w:tc>
          <w:tcPr>
            <w:tcW w:w="1007" w:type="pct"/>
            <w:noWrap/>
            <w:hideMark/>
          </w:tcPr>
          <w:p w14:paraId="0208B638" w14:textId="77777777" w:rsidR="005B1647" w:rsidRPr="000567C0"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567C0">
              <w:t>97</w:t>
            </w:r>
          </w:p>
        </w:tc>
      </w:tr>
      <w:tr w:rsidR="00155607" w14:paraId="44D8174C" w14:textId="77777777" w:rsidTr="00155607">
        <w:trPr>
          <w:trHeight w:val="300"/>
        </w:trPr>
        <w:tc>
          <w:tcPr>
            <w:cnfStyle w:val="001000000000" w:firstRow="0" w:lastRow="0" w:firstColumn="1" w:lastColumn="0" w:oddVBand="0" w:evenVBand="0" w:oddHBand="0" w:evenHBand="0" w:firstRowFirstColumn="0" w:firstRowLastColumn="0" w:lastRowFirstColumn="0" w:lastRowLastColumn="0"/>
            <w:tcW w:w="3399" w:type="pct"/>
            <w:noWrap/>
            <w:hideMark/>
          </w:tcPr>
          <w:p w14:paraId="643DED6B" w14:textId="77777777" w:rsidR="005B1647" w:rsidRPr="000567C0" w:rsidRDefault="005B1647" w:rsidP="005B1647">
            <w:pPr>
              <w:pStyle w:val="Tabell"/>
            </w:pPr>
            <w:r w:rsidRPr="000567C0">
              <w:t>Utbetalning, frigjorda driftkostnader</w:t>
            </w:r>
          </w:p>
        </w:tc>
        <w:tc>
          <w:tcPr>
            <w:tcW w:w="594" w:type="pct"/>
            <w:noWrap/>
            <w:hideMark/>
          </w:tcPr>
          <w:p w14:paraId="36CA13D7" w14:textId="77777777" w:rsidR="005B1647" w:rsidRPr="000567C0"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567C0">
              <w:t>-81</w:t>
            </w:r>
          </w:p>
        </w:tc>
        <w:tc>
          <w:tcPr>
            <w:tcW w:w="1007" w:type="pct"/>
            <w:noWrap/>
            <w:hideMark/>
          </w:tcPr>
          <w:p w14:paraId="0167DD26" w14:textId="77777777" w:rsidR="005B1647" w:rsidRPr="000567C0"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567C0">
              <w:t>-79</w:t>
            </w:r>
          </w:p>
        </w:tc>
      </w:tr>
      <w:tr w:rsidR="00155607" w14:paraId="310286EB" w14:textId="77777777" w:rsidTr="00155607">
        <w:trPr>
          <w:trHeight w:val="300"/>
        </w:trPr>
        <w:tc>
          <w:tcPr>
            <w:cnfStyle w:val="001000000000" w:firstRow="0" w:lastRow="0" w:firstColumn="1" w:lastColumn="0" w:oddVBand="0" w:evenVBand="0" w:oddHBand="0" w:evenHBand="0" w:firstRowFirstColumn="0" w:firstRowLastColumn="0" w:lastRowFirstColumn="0" w:lastRowLastColumn="0"/>
            <w:tcW w:w="3399" w:type="pct"/>
            <w:noWrap/>
            <w:hideMark/>
          </w:tcPr>
          <w:p w14:paraId="59C43772" w14:textId="77777777" w:rsidR="005B1647" w:rsidRPr="000567C0" w:rsidRDefault="005B1647" w:rsidP="005B1647">
            <w:pPr>
              <w:pStyle w:val="Tabell"/>
            </w:pPr>
            <w:r w:rsidRPr="000567C0">
              <w:t>Aktualisering</w:t>
            </w:r>
          </w:p>
        </w:tc>
        <w:tc>
          <w:tcPr>
            <w:tcW w:w="594" w:type="pct"/>
            <w:noWrap/>
            <w:hideMark/>
          </w:tcPr>
          <w:p w14:paraId="578FF89A" w14:textId="77777777" w:rsidR="005B1647" w:rsidRPr="000567C0"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567C0">
              <w:t>-101</w:t>
            </w:r>
          </w:p>
        </w:tc>
        <w:tc>
          <w:tcPr>
            <w:tcW w:w="1007" w:type="pct"/>
            <w:noWrap/>
            <w:hideMark/>
          </w:tcPr>
          <w:p w14:paraId="4941088E" w14:textId="77777777" w:rsidR="005B1647" w:rsidRPr="000567C0"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567C0">
              <w:t>-128</w:t>
            </w:r>
          </w:p>
        </w:tc>
      </w:tr>
      <w:tr w:rsidR="00155607" w14:paraId="48FEA3B6" w14:textId="77777777" w:rsidTr="00155607">
        <w:trPr>
          <w:trHeight w:val="300"/>
        </w:trPr>
        <w:tc>
          <w:tcPr>
            <w:cnfStyle w:val="001000000000" w:firstRow="0" w:lastRow="0" w:firstColumn="1" w:lastColumn="0" w:oddVBand="0" w:evenVBand="0" w:oddHBand="0" w:evenHBand="0" w:firstRowFirstColumn="0" w:firstRowLastColumn="0" w:lastRowFirstColumn="0" w:lastRowLastColumn="0"/>
            <w:tcW w:w="3399" w:type="pct"/>
            <w:noWrap/>
            <w:hideMark/>
          </w:tcPr>
          <w:p w14:paraId="094BCAA6" w14:textId="77777777" w:rsidR="005B1647" w:rsidRPr="000567C0" w:rsidRDefault="005B1647" w:rsidP="005B1647">
            <w:pPr>
              <w:pStyle w:val="Tabell"/>
            </w:pPr>
            <w:r w:rsidRPr="000567C0">
              <w:t>Övrigt</w:t>
            </w:r>
          </w:p>
        </w:tc>
        <w:tc>
          <w:tcPr>
            <w:tcW w:w="594" w:type="pct"/>
            <w:noWrap/>
            <w:hideMark/>
          </w:tcPr>
          <w:p w14:paraId="3BA9F807" w14:textId="77777777" w:rsidR="005B1647" w:rsidRPr="000567C0"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567C0">
              <w:t>34</w:t>
            </w:r>
          </w:p>
        </w:tc>
        <w:tc>
          <w:tcPr>
            <w:tcW w:w="1007" w:type="pct"/>
            <w:noWrap/>
            <w:hideMark/>
          </w:tcPr>
          <w:p w14:paraId="029D0774" w14:textId="77777777" w:rsidR="005B1647" w:rsidRPr="000567C0"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567C0">
              <w:t>349</w:t>
            </w:r>
          </w:p>
        </w:tc>
      </w:tr>
      <w:tr w:rsidR="00155607" w14:paraId="6BDB5BC0" w14:textId="77777777" w:rsidTr="00155607">
        <w:trPr>
          <w:cnfStyle w:val="010000000000" w:firstRow="0" w:lastRow="1" w:firstColumn="0" w:lastColumn="0" w:oddVBand="0" w:evenVBand="0" w:oddHBand="0" w:evenHBand="0" w:firstRowFirstColumn="0" w:firstRowLastColumn="0" w:lastRowFirstColumn="0" w:lastRowLastColumn="0"/>
          <w:trHeight w:val="330"/>
        </w:trPr>
        <w:tc>
          <w:tcPr>
            <w:cnfStyle w:val="001000000000" w:firstRow="0" w:lastRow="0" w:firstColumn="1" w:lastColumn="0" w:oddVBand="0" w:evenVBand="0" w:oddHBand="0" w:evenHBand="0" w:firstRowFirstColumn="0" w:firstRowLastColumn="0" w:lastRowFirstColumn="0" w:lastRowLastColumn="0"/>
            <w:tcW w:w="3399" w:type="pct"/>
            <w:noWrap/>
            <w:hideMark/>
          </w:tcPr>
          <w:p w14:paraId="1F4CAE98" w14:textId="39FF7FA2" w:rsidR="005B1647" w:rsidRPr="000567C0" w:rsidRDefault="005B1647" w:rsidP="005B1647">
            <w:pPr>
              <w:pStyle w:val="Tabell"/>
            </w:pPr>
            <w:r w:rsidRPr="000567C0">
              <w:t>Summa utgående skuld</w:t>
            </w:r>
            <w:r w:rsidRPr="000567C0">
              <w:rPr>
                <w:b w:val="0"/>
                <w:vertAlign w:val="superscript"/>
              </w:rPr>
              <w:t>1</w:t>
            </w:r>
          </w:p>
        </w:tc>
        <w:tc>
          <w:tcPr>
            <w:tcW w:w="594" w:type="pct"/>
            <w:noWrap/>
            <w:hideMark/>
          </w:tcPr>
          <w:p w14:paraId="5BD2C30D" w14:textId="77777777" w:rsidR="005B1647" w:rsidRPr="000567C0"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0567C0">
              <w:rPr>
                <w:bCs/>
              </w:rPr>
              <w:t>294 037</w:t>
            </w:r>
          </w:p>
        </w:tc>
        <w:tc>
          <w:tcPr>
            <w:tcW w:w="1007" w:type="pct"/>
            <w:noWrap/>
            <w:hideMark/>
          </w:tcPr>
          <w:p w14:paraId="3F91AEA7" w14:textId="77777777" w:rsidR="005B1647" w:rsidRPr="000567C0"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0567C0">
              <w:rPr>
                <w:bCs/>
              </w:rPr>
              <w:t>276 250</w:t>
            </w:r>
          </w:p>
        </w:tc>
      </w:tr>
    </w:tbl>
    <w:p w14:paraId="653A66A0" w14:textId="488B9978" w:rsidR="005B1647" w:rsidRDefault="005B1647" w:rsidP="005B1647">
      <w:pPr>
        <w:pStyle w:val="TabellFotnot"/>
      </w:pPr>
      <w:r w:rsidRPr="000567C0">
        <w:rPr>
          <w:b/>
          <w:vertAlign w:val="superscript"/>
        </w:rPr>
        <w:t>1</w:t>
      </w:r>
      <w:r w:rsidRPr="000567C0">
        <w:rPr>
          <w:b/>
        </w:rPr>
        <w:t xml:space="preserve"> </w:t>
      </w:r>
      <w:r w:rsidRPr="000567C0">
        <w:t>Till detta kommer tjänstegruppliv- och personskadeersättningar med 618 miljoner kronor</w:t>
      </w:r>
      <w:r>
        <w:t xml:space="preserve">. </w:t>
      </w:r>
      <w:r w:rsidRPr="000567C0">
        <w:t xml:space="preserve">(543 miljoner kronor föregående år) vilket förklarar avvikelsen mot beloppet i </w:t>
      </w:r>
      <w:r w:rsidRPr="00A33C57">
        <w:t>not 43</w:t>
      </w:r>
      <w:r w:rsidRPr="000567C0">
        <w:t>.</w:t>
      </w:r>
    </w:p>
    <w:p w14:paraId="7F7DD707" w14:textId="2B79177A" w:rsidR="005B1647" w:rsidRDefault="005B1647" w:rsidP="005B1647">
      <w:pPr>
        <w:pStyle w:val="Brdtext"/>
      </w:pPr>
    </w:p>
    <w:p w14:paraId="22085FB7" w14:textId="73937D3D" w:rsidR="005B1647" w:rsidRDefault="005B1647" w:rsidP="005B1647">
      <w:pPr>
        <w:pStyle w:val="Brdtext"/>
      </w:pPr>
      <w:r>
        <w:t>Ändrade beräkningsgrunder visar den skuldeffekt som uppstår när de försäkrings</w:t>
      </w:r>
      <w:r>
        <w:softHyphen/>
        <w:t>tekniska beräkningsgrunderna ändras. Från och med 2018 har redovisningsprincipen anpassats till den internationella redovisningsstandarden IPSAS 39 vilket innebär att resultateffekten av försäkringstekniska omvärderingar redovisas direkt mot nettoförmögenheten och inte i resultaträkningen (se redovisningsprinciper och tilläggsupplysningar).</w:t>
      </w:r>
    </w:p>
    <w:p w14:paraId="364CB7F0" w14:textId="164CF31F" w:rsidR="005B1647" w:rsidRDefault="005B1647" w:rsidP="005B1647">
      <w:pPr>
        <w:pStyle w:val="Brdtext"/>
      </w:pPr>
      <w:r>
        <w:t xml:space="preserve">De ändrade beräkningsgrunderna i tabellen ovan, 12,2 miljarder kronor, har därför inte påverkat årets pensionskostnader. Effekten av de ändrade beräkningsgrunderna, </w:t>
      </w:r>
      <w:r>
        <w:lastRenderedPageBreak/>
        <w:t>12,2 miljarder, beror dels på att räntan i beräkningsgrunderna sänkts till -0,</w:t>
      </w:r>
      <w:r w:rsidRPr="00536A44">
        <w:t>7</w:t>
      </w:r>
      <w:r>
        <w:t> </w:t>
      </w:r>
      <w:r w:rsidRPr="00536A44">
        <w:t>procent</w:t>
      </w:r>
      <w:r>
        <w:t xml:space="preserve"> från -0,6 procent föregående år vilket gav en effekt på 4,3 miljarder kronor. Under 2019 ändrade SPV även antaganden om dödlighet, antaganden om s.k. dolda livräntor och antagande om nyttjandegraden av förmånen icke aktuell temporär efterlevandepension vilket gav en effekt på 7,9 miljarder kronor. Nyintjänande består av den skuldförändring som beror på att de aktiva har tjänat in ytterligare rätt till ålderspension och kompletterande efterlevandepension/familjepension under året. Utbetald pension motsvarar den skuldminskning som utbetalningarna medfört. Posten är en beräkning utifrån tillgängliga data och det kan finnas avvikelser mellan postens värde och bokförda betalningar exempelvis när retroaktiva utbetalningar gjorts. Indexering avser omräkning med förändringen av prisbasbeloppet som görs av pensioner som betalas ut och av fribrev. Mellan 2018 och 2019 höjdes prisbasbeloppet med 2,20 procent vilket gav en ökning av skulden med 6,2 miljarder kronor. Grundränta visar den uppräkning av skulden som enligt de försäkringstekniska riktlinjerna ska göras med antagen ränta, som under 2019 var -0,7 procent. I Övrigt ingår effekter som uppstår i skulden när förmånsbelopp förändras under utbetalningsperioden t.ex. på grund av samordning. Under 2019 har SPV fortsatt sitt arbete med att pröva rätten till livränta för personer som slutat sin anställning under perioden 1992–2002. Detta har resulterat i att ytterligare livräntor har fastställts för dessa personer och det har ökat skulden med 77 miljoner kronor som ingår i posten Övrigt. Posten Övrigt redovisar nettot av både positiva och negativa förändringar av skulden och uppgår till 34 miljoner kronor.</w:t>
      </w:r>
    </w:p>
    <w:p w14:paraId="38393E77" w14:textId="49DD26F0" w:rsidR="005B1647" w:rsidRDefault="005B1647" w:rsidP="005B1647">
      <w:pPr>
        <w:pStyle w:val="Rubrik3utannumrering"/>
      </w:pPr>
      <w:r>
        <w:t>Övriga avsättningar för pensioner och liknande förpliktelser</w:t>
      </w:r>
    </w:p>
    <w:p w14:paraId="071E31A0" w14:textId="28430D21" w:rsidR="005B1647" w:rsidRDefault="005B1647" w:rsidP="005B1647">
      <w:pPr>
        <w:pStyle w:val="Brdtext"/>
      </w:pPr>
      <w:r>
        <w:t>Riksdagsförvaltningen tar upp avsättning för pensioner och inkomstgarantier och omställningsstöd till tidigare och nuvarande ledamöter. Riksdagsförvaltningen tillämpar sedan 2018 i princip samma försäkringstekniska grunder som de SPV tillämpar för försäkringsrörelsen och redovisningsprincipen har anpassats till den internationella redovisningsstandarden IPSAS 39. Det innebär att resultateffekten av försäkringstekniska omvärderingar redovisas direkt mot myndighetskapitalet och inte i resultaträkningen. Av Riksdagsförvaltningens förändring av pensionsskulden, 239 miljoner kronor, avser 155 miljoner kronor försäkringstekniska omvärderingar som enbart redovisats i balansräkningen och 84 miljoner kronor har påverkat årets resultat. Av Riksdagsförvaltningens totala skuld avser 573 miljoner kronor inkomstgarantier och omställningsstöd. Cirka 69 procent av den totala pensionsavsättningen avser avgångna ledamöter, medan återstoden avser aktiva ledamöter.</w:t>
      </w:r>
    </w:p>
    <w:p w14:paraId="5F867A76" w14:textId="04E822BD" w:rsidR="005B1647" w:rsidRDefault="005B1647" w:rsidP="005B1647">
      <w:pPr>
        <w:pStyle w:val="Brdtext"/>
      </w:pPr>
      <w:r>
        <w:t>Pensionsskulderna för Luftfartsverket, Sjöfartsverket och Affärsverket svenska kraftnät har räknats om enligt samma beräkningsgrunder som de SPV använder. Förändringen av affärsverkens skulder avser skillnaden mellan deras skuld i årsredovisningen för staten 2018, beräknad enligt SPV:s beräkningsgrunder, och deras skulder i år beräknade med SPV:s beräkningsgrunder. Av förändringen av affärsverkens pensionsskulder, totalt ca 733 miljoner kronor, avser ca 276 miljoner kronor försäkringstekniska omvärderingar som enbart redovisats i balansräkningen och 457 miljoner kronor har påverkat årets resultat.</w:t>
      </w:r>
    </w:p>
    <w:p w14:paraId="29088BB1" w14:textId="5291256B" w:rsidR="005B1647" w:rsidRDefault="005B1647" w:rsidP="005B1647">
      <w:pPr>
        <w:pStyle w:val="Rubrik4utannumrering"/>
      </w:pPr>
      <w:r w:rsidRPr="000567C0">
        <w:lastRenderedPageBreak/>
        <w:t>Not 44 Avsättningar för garantier</w:t>
      </w:r>
    </w:p>
    <w:p w14:paraId="7934E2C3" w14:textId="742B81DA" w:rsidR="005B1647" w:rsidRDefault="005B1647" w:rsidP="005B1647">
      <w:pPr>
        <w:pStyle w:val="TabellUnderrubrik"/>
      </w:pPr>
      <w:r w:rsidRPr="000567C0">
        <w:t>Miljoner kronor</w:t>
      </w:r>
    </w:p>
    <w:tbl>
      <w:tblPr>
        <w:tblStyle w:val="RKBPTabell"/>
        <w:tblW w:w="5000" w:type="pct"/>
        <w:tblLook w:val="04E0" w:firstRow="1" w:lastRow="1" w:firstColumn="1" w:lastColumn="0" w:noHBand="0" w:noVBand="1"/>
      </w:tblPr>
      <w:tblGrid>
        <w:gridCol w:w="5130"/>
        <w:gridCol w:w="1120"/>
        <w:gridCol w:w="1120"/>
      </w:tblGrid>
      <w:tr w:rsidR="00155607" w14:paraId="595BBE66" w14:textId="77777777" w:rsidTr="00155607">
        <w:trPr>
          <w:cnfStyle w:val="100000000000" w:firstRow="1" w:lastRow="0" w:firstColumn="0" w:lastColumn="0" w:oddVBand="0" w:evenVBand="0" w:oddHBand="0" w:evenHBand="0" w:firstRowFirstColumn="0" w:firstRowLastColumn="0" w:lastRowFirstColumn="0" w:lastRowLastColumn="0"/>
          <w:trHeight w:val="270"/>
          <w:tblHeader w:val="0"/>
        </w:trPr>
        <w:tc>
          <w:tcPr>
            <w:cnfStyle w:val="001000000000" w:firstRow="0" w:lastRow="0" w:firstColumn="1" w:lastColumn="0" w:oddVBand="0" w:evenVBand="0" w:oddHBand="0" w:evenHBand="0" w:firstRowFirstColumn="0" w:firstRowLastColumn="0" w:lastRowFirstColumn="0" w:lastRowLastColumn="0"/>
            <w:tcW w:w="3480"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60DDA16B" w14:textId="3E43CAFA" w:rsidR="005B1647" w:rsidRPr="000567C0" w:rsidRDefault="005B1647" w:rsidP="005B1647">
            <w:pPr>
              <w:pStyle w:val="TabellHuvud"/>
              <w:keepNext/>
            </w:pPr>
          </w:p>
        </w:tc>
        <w:tc>
          <w:tcPr>
            <w:tcW w:w="760"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31865F09" w14:textId="77777777" w:rsidR="005B1647" w:rsidRPr="000567C0" w:rsidRDefault="005B1647" w:rsidP="005B1647">
            <w:pPr>
              <w:pStyle w:val="TabellHuvud"/>
              <w:keepNext/>
              <w:cnfStyle w:val="100000000000" w:firstRow="1" w:lastRow="0" w:firstColumn="0" w:lastColumn="0" w:oddVBand="0" w:evenVBand="0" w:oddHBand="0" w:evenHBand="0" w:firstRowFirstColumn="0" w:firstRowLastColumn="0" w:lastRowFirstColumn="0" w:lastRowLastColumn="0"/>
            </w:pPr>
            <w:r w:rsidRPr="000567C0">
              <w:t>2019</w:t>
            </w:r>
          </w:p>
        </w:tc>
        <w:tc>
          <w:tcPr>
            <w:tcW w:w="760"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0AF8BBF5" w14:textId="77777777" w:rsidR="005B1647" w:rsidRPr="000567C0" w:rsidRDefault="005B1647" w:rsidP="005B1647">
            <w:pPr>
              <w:pStyle w:val="TabellHuvud"/>
              <w:keepNext/>
              <w:cnfStyle w:val="100000000000" w:firstRow="1" w:lastRow="0" w:firstColumn="0" w:lastColumn="0" w:oddVBand="0" w:evenVBand="0" w:oddHBand="0" w:evenHBand="0" w:firstRowFirstColumn="0" w:firstRowLastColumn="0" w:lastRowFirstColumn="0" w:lastRowLastColumn="0"/>
            </w:pPr>
            <w:r w:rsidRPr="000567C0">
              <w:t>2018</w:t>
            </w:r>
          </w:p>
        </w:tc>
      </w:tr>
      <w:tr w:rsidR="00155607" w14:paraId="2FA42D64"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480" w:type="pct"/>
            <w:tcBorders>
              <w:top w:val="single" w:sz="12" w:space="0" w:color="auto"/>
            </w:tcBorders>
            <w:noWrap/>
            <w:hideMark/>
          </w:tcPr>
          <w:p w14:paraId="15E67855" w14:textId="77777777" w:rsidR="005B1647" w:rsidRPr="000567C0" w:rsidRDefault="005B1647" w:rsidP="005B1647">
            <w:pPr>
              <w:pStyle w:val="Tabell"/>
              <w:keepNext/>
              <w:rPr>
                <w:i/>
                <w:iCs/>
              </w:rPr>
            </w:pPr>
            <w:r w:rsidRPr="000567C0">
              <w:rPr>
                <w:i/>
                <w:iCs/>
              </w:rPr>
              <w:t>Avsättningar för garantier</w:t>
            </w:r>
          </w:p>
        </w:tc>
        <w:tc>
          <w:tcPr>
            <w:tcW w:w="760" w:type="pct"/>
            <w:tcBorders>
              <w:top w:val="single" w:sz="12" w:space="0" w:color="auto"/>
            </w:tcBorders>
            <w:noWrap/>
            <w:hideMark/>
          </w:tcPr>
          <w:p w14:paraId="45A319F7" w14:textId="77777777" w:rsidR="005B1647" w:rsidRPr="000567C0" w:rsidRDefault="005B1647" w:rsidP="005B1647">
            <w:pPr>
              <w:pStyle w:val="Tabell"/>
              <w:keepNext/>
              <w:cnfStyle w:val="000000000000" w:firstRow="0" w:lastRow="0" w:firstColumn="0" w:lastColumn="0" w:oddVBand="0" w:evenVBand="0" w:oddHBand="0" w:evenHBand="0" w:firstRowFirstColumn="0" w:firstRowLastColumn="0" w:lastRowFirstColumn="0" w:lastRowLastColumn="0"/>
              <w:rPr>
                <w:i/>
                <w:iCs/>
              </w:rPr>
            </w:pPr>
          </w:p>
        </w:tc>
        <w:tc>
          <w:tcPr>
            <w:tcW w:w="760" w:type="pct"/>
            <w:tcBorders>
              <w:top w:val="single" w:sz="12" w:space="0" w:color="auto"/>
            </w:tcBorders>
            <w:noWrap/>
            <w:hideMark/>
          </w:tcPr>
          <w:p w14:paraId="1D27F558" w14:textId="77777777" w:rsidR="005B1647" w:rsidRPr="000567C0" w:rsidRDefault="005B1647" w:rsidP="005B1647">
            <w:pPr>
              <w:pStyle w:val="Tabell"/>
              <w:keepNext/>
              <w:cnfStyle w:val="000000000000" w:firstRow="0" w:lastRow="0" w:firstColumn="0" w:lastColumn="0" w:oddVBand="0" w:evenVBand="0" w:oddHBand="0" w:evenHBand="0" w:firstRowFirstColumn="0" w:firstRowLastColumn="0" w:lastRowFirstColumn="0" w:lastRowLastColumn="0"/>
              <w:rPr>
                <w:i/>
                <w:iCs/>
              </w:rPr>
            </w:pPr>
          </w:p>
        </w:tc>
      </w:tr>
      <w:tr w:rsidR="00155607" w14:paraId="486E231A"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480" w:type="pct"/>
            <w:noWrap/>
            <w:hideMark/>
          </w:tcPr>
          <w:p w14:paraId="7D631975" w14:textId="562CBAC8" w:rsidR="005B1647" w:rsidRPr="000567C0" w:rsidRDefault="005B1647" w:rsidP="005B1647">
            <w:pPr>
              <w:pStyle w:val="Tabell"/>
              <w:keepNext/>
            </w:pPr>
            <w:r w:rsidRPr="000567C0">
              <w:t>risker som kan finansieras av garantiavgifter</w:t>
            </w:r>
          </w:p>
        </w:tc>
        <w:tc>
          <w:tcPr>
            <w:tcW w:w="760" w:type="pct"/>
            <w:noWrap/>
            <w:hideMark/>
          </w:tcPr>
          <w:p w14:paraId="5DD49FF4" w14:textId="77777777" w:rsidR="005B1647" w:rsidRPr="000567C0"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0567C0">
              <w:t>7 214</w:t>
            </w:r>
          </w:p>
        </w:tc>
        <w:tc>
          <w:tcPr>
            <w:tcW w:w="760" w:type="pct"/>
            <w:noWrap/>
            <w:hideMark/>
          </w:tcPr>
          <w:p w14:paraId="4109369F" w14:textId="77777777" w:rsidR="005B1647" w:rsidRPr="000567C0"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0567C0">
              <w:t>7 365</w:t>
            </w:r>
          </w:p>
        </w:tc>
      </w:tr>
      <w:tr w:rsidR="00155607" w14:paraId="44458B1D"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480" w:type="pct"/>
            <w:noWrap/>
            <w:hideMark/>
          </w:tcPr>
          <w:p w14:paraId="0FF0881D" w14:textId="4C386C0E" w:rsidR="005B1647" w:rsidRPr="000567C0" w:rsidRDefault="005B1647" w:rsidP="005B1647">
            <w:pPr>
              <w:pStyle w:val="Tabell"/>
              <w:keepNext/>
            </w:pPr>
            <w:r w:rsidRPr="000567C0">
              <w:t>kvardröjande risker</w:t>
            </w:r>
          </w:p>
        </w:tc>
        <w:tc>
          <w:tcPr>
            <w:tcW w:w="760" w:type="pct"/>
            <w:noWrap/>
            <w:hideMark/>
          </w:tcPr>
          <w:p w14:paraId="19A26FBE" w14:textId="77777777" w:rsidR="005B1647" w:rsidRPr="000567C0"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0567C0">
              <w:t>857</w:t>
            </w:r>
          </w:p>
        </w:tc>
        <w:tc>
          <w:tcPr>
            <w:tcW w:w="760" w:type="pct"/>
            <w:noWrap/>
            <w:hideMark/>
          </w:tcPr>
          <w:p w14:paraId="07A59023" w14:textId="77777777" w:rsidR="005B1647" w:rsidRPr="000567C0"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0567C0">
              <w:t>968</w:t>
            </w:r>
          </w:p>
        </w:tc>
      </w:tr>
      <w:tr w:rsidR="00155607" w14:paraId="3AF6BC3D"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480" w:type="pct"/>
            <w:noWrap/>
            <w:hideMark/>
          </w:tcPr>
          <w:p w14:paraId="4776FC1A" w14:textId="3B4B2F01" w:rsidR="005B1647" w:rsidRPr="000567C0" w:rsidRDefault="005B1647" w:rsidP="005B1647">
            <w:pPr>
              <w:pStyle w:val="Tabell"/>
              <w:keepNext/>
            </w:pPr>
            <w:r w:rsidRPr="000567C0">
              <w:t>oreglerade skador</w:t>
            </w:r>
          </w:p>
        </w:tc>
        <w:tc>
          <w:tcPr>
            <w:tcW w:w="760" w:type="pct"/>
            <w:noWrap/>
            <w:hideMark/>
          </w:tcPr>
          <w:p w14:paraId="3AB24631" w14:textId="77777777" w:rsidR="005B1647" w:rsidRPr="000567C0"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0567C0">
              <w:t>2 024</w:t>
            </w:r>
          </w:p>
        </w:tc>
        <w:tc>
          <w:tcPr>
            <w:tcW w:w="760" w:type="pct"/>
            <w:noWrap/>
            <w:hideMark/>
          </w:tcPr>
          <w:p w14:paraId="643B89FC" w14:textId="77777777" w:rsidR="005B1647" w:rsidRPr="000567C0"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0567C0">
              <w:t>2 804</w:t>
            </w:r>
          </w:p>
        </w:tc>
      </w:tr>
      <w:tr w:rsidR="00155607" w14:paraId="26A04ECC" w14:textId="77777777" w:rsidTr="00155607">
        <w:trPr>
          <w:cnfStyle w:val="010000000000" w:firstRow="0" w:lastRow="1" w:firstColumn="0" w:lastColumn="0" w:oddVBand="0" w:evenVBand="0" w:oddHBand="0" w:evenHBand="0" w:firstRowFirstColumn="0" w:firstRowLastColumn="0" w:lastRowFirstColumn="0" w:lastRowLastColumn="0"/>
          <w:trHeight w:val="270"/>
        </w:trPr>
        <w:tc>
          <w:tcPr>
            <w:cnfStyle w:val="001000000000" w:firstRow="0" w:lastRow="0" w:firstColumn="1" w:lastColumn="0" w:oddVBand="0" w:evenVBand="0" w:oddHBand="0" w:evenHBand="0" w:firstRowFirstColumn="0" w:firstRowLastColumn="0" w:lastRowFirstColumn="0" w:lastRowLastColumn="0"/>
            <w:tcW w:w="3480" w:type="pct"/>
            <w:noWrap/>
            <w:hideMark/>
          </w:tcPr>
          <w:p w14:paraId="5F5F6E3C" w14:textId="77777777" w:rsidR="005B1647" w:rsidRPr="000567C0" w:rsidRDefault="005B1647" w:rsidP="005B1647">
            <w:pPr>
              <w:pStyle w:val="Tabell"/>
              <w:keepNext/>
              <w:rPr>
                <w:bCs/>
              </w:rPr>
            </w:pPr>
            <w:r w:rsidRPr="000567C0">
              <w:rPr>
                <w:bCs/>
              </w:rPr>
              <w:t xml:space="preserve">Summa </w:t>
            </w:r>
          </w:p>
        </w:tc>
        <w:tc>
          <w:tcPr>
            <w:tcW w:w="760" w:type="pct"/>
            <w:noWrap/>
            <w:hideMark/>
          </w:tcPr>
          <w:p w14:paraId="6B14EF34" w14:textId="77777777" w:rsidR="005B1647" w:rsidRPr="000567C0" w:rsidRDefault="005B1647" w:rsidP="005B1647">
            <w:pPr>
              <w:pStyle w:val="Tabell"/>
              <w:keepNext/>
              <w:cnfStyle w:val="010000000000" w:firstRow="0" w:lastRow="1" w:firstColumn="0" w:lastColumn="0" w:oddVBand="0" w:evenVBand="0" w:oddHBand="0" w:evenHBand="0" w:firstRowFirstColumn="0" w:firstRowLastColumn="0" w:lastRowFirstColumn="0" w:lastRowLastColumn="0"/>
              <w:rPr>
                <w:bCs/>
              </w:rPr>
            </w:pPr>
            <w:r w:rsidRPr="000567C0">
              <w:rPr>
                <w:bCs/>
              </w:rPr>
              <w:t>10 095</w:t>
            </w:r>
          </w:p>
        </w:tc>
        <w:tc>
          <w:tcPr>
            <w:tcW w:w="760" w:type="pct"/>
            <w:noWrap/>
            <w:hideMark/>
          </w:tcPr>
          <w:p w14:paraId="1D297DF3" w14:textId="77777777" w:rsidR="005B1647" w:rsidRPr="000567C0" w:rsidRDefault="005B1647" w:rsidP="005B1647">
            <w:pPr>
              <w:pStyle w:val="Tabell"/>
              <w:keepNext/>
              <w:cnfStyle w:val="010000000000" w:firstRow="0" w:lastRow="1" w:firstColumn="0" w:lastColumn="0" w:oddVBand="0" w:evenVBand="0" w:oddHBand="0" w:evenHBand="0" w:firstRowFirstColumn="0" w:firstRowLastColumn="0" w:lastRowFirstColumn="0" w:lastRowLastColumn="0"/>
              <w:rPr>
                <w:bCs/>
              </w:rPr>
            </w:pPr>
            <w:r w:rsidRPr="000567C0">
              <w:rPr>
                <w:bCs/>
              </w:rPr>
              <w:t>11 137</w:t>
            </w:r>
          </w:p>
        </w:tc>
      </w:tr>
    </w:tbl>
    <w:p w14:paraId="7BD3BCCE" w14:textId="79090425" w:rsidR="005B1647" w:rsidRDefault="005B1647" w:rsidP="005B1647">
      <w:pPr>
        <w:pStyle w:val="Brdtext"/>
      </w:pPr>
    </w:p>
    <w:p w14:paraId="418335EF" w14:textId="68CF191A" w:rsidR="005B1647" w:rsidRDefault="005B1647" w:rsidP="005B1647">
      <w:pPr>
        <w:pStyle w:val="TabellUnderrubrik"/>
      </w:pPr>
      <w:r w:rsidRPr="000567C0">
        <w:t>Miljoner kronor</w:t>
      </w:r>
    </w:p>
    <w:tbl>
      <w:tblPr>
        <w:tblStyle w:val="RKBPTabell"/>
        <w:tblW w:w="5000" w:type="pct"/>
        <w:tblLook w:val="04E0" w:firstRow="1" w:lastRow="1" w:firstColumn="1" w:lastColumn="0" w:noHBand="0" w:noVBand="1"/>
      </w:tblPr>
      <w:tblGrid>
        <w:gridCol w:w="5130"/>
        <w:gridCol w:w="1120"/>
        <w:gridCol w:w="1120"/>
      </w:tblGrid>
      <w:tr w:rsidR="00155607" w14:paraId="6EFBAB64" w14:textId="77777777" w:rsidTr="00155607">
        <w:trPr>
          <w:cnfStyle w:val="100000000000" w:firstRow="1" w:lastRow="0" w:firstColumn="0" w:lastColumn="0" w:oddVBand="0" w:evenVBand="0" w:oddHBand="0" w:evenHBand="0" w:firstRowFirstColumn="0" w:firstRowLastColumn="0" w:lastRowFirstColumn="0" w:lastRowLastColumn="0"/>
          <w:trHeight w:val="270"/>
          <w:tblHeader w:val="0"/>
        </w:trPr>
        <w:tc>
          <w:tcPr>
            <w:cnfStyle w:val="001000000000" w:firstRow="0" w:lastRow="0" w:firstColumn="1" w:lastColumn="0" w:oddVBand="0" w:evenVBand="0" w:oddHBand="0" w:evenHBand="0" w:firstRowFirstColumn="0" w:firstRowLastColumn="0" w:lastRowFirstColumn="0" w:lastRowLastColumn="0"/>
            <w:tcW w:w="3480"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13D16E62" w14:textId="221BC5B2" w:rsidR="005B1647" w:rsidRPr="000567C0" w:rsidRDefault="005B1647" w:rsidP="005B1647">
            <w:pPr>
              <w:pStyle w:val="TabellHuvud"/>
            </w:pPr>
          </w:p>
        </w:tc>
        <w:tc>
          <w:tcPr>
            <w:tcW w:w="760"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6484728D" w14:textId="77777777" w:rsidR="005B1647" w:rsidRPr="000567C0"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0567C0">
              <w:t>2019</w:t>
            </w:r>
          </w:p>
        </w:tc>
        <w:tc>
          <w:tcPr>
            <w:tcW w:w="760"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482B79F7" w14:textId="77777777" w:rsidR="005B1647" w:rsidRPr="000567C0"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0567C0">
              <w:t>2018</w:t>
            </w:r>
          </w:p>
        </w:tc>
      </w:tr>
      <w:tr w:rsidR="00155607" w14:paraId="47EB1FE0"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480" w:type="pct"/>
            <w:tcBorders>
              <w:top w:val="single" w:sz="12" w:space="0" w:color="auto"/>
            </w:tcBorders>
            <w:noWrap/>
            <w:hideMark/>
          </w:tcPr>
          <w:p w14:paraId="6F311DEE" w14:textId="77777777" w:rsidR="005B1647" w:rsidRPr="000567C0" w:rsidRDefault="005B1647" w:rsidP="005B1647">
            <w:pPr>
              <w:pStyle w:val="Tabell"/>
            </w:pPr>
            <w:r w:rsidRPr="000567C0">
              <w:t>Exportkreditnämnden</w:t>
            </w:r>
          </w:p>
        </w:tc>
        <w:tc>
          <w:tcPr>
            <w:tcW w:w="760" w:type="pct"/>
            <w:tcBorders>
              <w:top w:val="single" w:sz="12" w:space="0" w:color="auto"/>
            </w:tcBorders>
            <w:noWrap/>
            <w:hideMark/>
          </w:tcPr>
          <w:p w14:paraId="4A561D7C" w14:textId="77777777" w:rsidR="005B1647" w:rsidRPr="000567C0"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567C0">
              <w:t>8 689</w:t>
            </w:r>
          </w:p>
        </w:tc>
        <w:tc>
          <w:tcPr>
            <w:tcW w:w="760" w:type="pct"/>
            <w:tcBorders>
              <w:top w:val="single" w:sz="12" w:space="0" w:color="auto"/>
            </w:tcBorders>
            <w:noWrap/>
            <w:hideMark/>
          </w:tcPr>
          <w:p w14:paraId="64B5F8C8" w14:textId="77777777" w:rsidR="005B1647" w:rsidRPr="000567C0"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567C0">
              <w:t>9 788</w:t>
            </w:r>
          </w:p>
        </w:tc>
      </w:tr>
      <w:tr w:rsidR="00155607" w14:paraId="2232BAA7"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480" w:type="pct"/>
            <w:noWrap/>
            <w:hideMark/>
          </w:tcPr>
          <w:p w14:paraId="4D60BBCB" w14:textId="77777777" w:rsidR="005B1647" w:rsidRPr="000567C0" w:rsidRDefault="005B1647" w:rsidP="005B1647">
            <w:pPr>
              <w:pStyle w:val="Tabell"/>
            </w:pPr>
            <w:r w:rsidRPr="000567C0">
              <w:t>Riksgäldskontoret</w:t>
            </w:r>
          </w:p>
        </w:tc>
        <w:tc>
          <w:tcPr>
            <w:tcW w:w="760" w:type="pct"/>
            <w:noWrap/>
            <w:hideMark/>
          </w:tcPr>
          <w:p w14:paraId="13112D78" w14:textId="77777777" w:rsidR="005B1647" w:rsidRPr="000567C0"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567C0">
              <w:t>985</w:t>
            </w:r>
          </w:p>
        </w:tc>
        <w:tc>
          <w:tcPr>
            <w:tcW w:w="760" w:type="pct"/>
            <w:noWrap/>
            <w:hideMark/>
          </w:tcPr>
          <w:p w14:paraId="150A1C74" w14:textId="77777777" w:rsidR="005B1647" w:rsidRPr="000567C0"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567C0">
              <w:t>1 028</w:t>
            </w:r>
          </w:p>
        </w:tc>
      </w:tr>
      <w:tr w:rsidR="00155607" w14:paraId="0F2F7030"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480" w:type="pct"/>
            <w:noWrap/>
            <w:hideMark/>
          </w:tcPr>
          <w:p w14:paraId="4CE8AF44" w14:textId="77777777" w:rsidR="005B1647" w:rsidRPr="000567C0" w:rsidRDefault="005B1647" w:rsidP="005B1647">
            <w:pPr>
              <w:pStyle w:val="Tabell"/>
            </w:pPr>
            <w:r w:rsidRPr="000567C0">
              <w:t>Styrelsen för internationellt utvecklingssamarbete</w:t>
            </w:r>
          </w:p>
        </w:tc>
        <w:tc>
          <w:tcPr>
            <w:tcW w:w="760" w:type="pct"/>
            <w:noWrap/>
            <w:hideMark/>
          </w:tcPr>
          <w:p w14:paraId="1598AB1B" w14:textId="77777777" w:rsidR="005B1647" w:rsidRPr="000567C0"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567C0">
              <w:t>291</w:t>
            </w:r>
          </w:p>
        </w:tc>
        <w:tc>
          <w:tcPr>
            <w:tcW w:w="760" w:type="pct"/>
            <w:noWrap/>
            <w:hideMark/>
          </w:tcPr>
          <w:p w14:paraId="1CE8F7C3" w14:textId="77777777" w:rsidR="005B1647" w:rsidRPr="000567C0"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567C0">
              <w:t>185</w:t>
            </w:r>
          </w:p>
        </w:tc>
      </w:tr>
      <w:tr w:rsidR="00155607" w14:paraId="29EF9AE9"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480" w:type="pct"/>
            <w:noWrap/>
            <w:hideMark/>
          </w:tcPr>
          <w:p w14:paraId="2FC29C04" w14:textId="77777777" w:rsidR="005B1647" w:rsidRPr="000567C0" w:rsidRDefault="005B1647" w:rsidP="005B1647">
            <w:pPr>
              <w:pStyle w:val="Tabell"/>
            </w:pPr>
            <w:r w:rsidRPr="000567C0">
              <w:t>Boverket</w:t>
            </w:r>
          </w:p>
        </w:tc>
        <w:tc>
          <w:tcPr>
            <w:tcW w:w="760" w:type="pct"/>
            <w:noWrap/>
            <w:hideMark/>
          </w:tcPr>
          <w:p w14:paraId="57E81FF7" w14:textId="77777777" w:rsidR="005B1647" w:rsidRPr="000567C0"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567C0">
              <w:t>130</w:t>
            </w:r>
          </w:p>
        </w:tc>
        <w:tc>
          <w:tcPr>
            <w:tcW w:w="760" w:type="pct"/>
            <w:noWrap/>
            <w:hideMark/>
          </w:tcPr>
          <w:p w14:paraId="7F1F30C0" w14:textId="77777777" w:rsidR="005B1647" w:rsidRPr="000567C0"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567C0">
              <w:t>136</w:t>
            </w:r>
          </w:p>
        </w:tc>
      </w:tr>
      <w:tr w:rsidR="00155607" w14:paraId="68169C55" w14:textId="77777777" w:rsidTr="00155607">
        <w:trPr>
          <w:cnfStyle w:val="010000000000" w:firstRow="0" w:lastRow="1" w:firstColumn="0" w:lastColumn="0" w:oddVBand="0" w:evenVBand="0" w:oddHBand="0" w:evenHBand="0" w:firstRowFirstColumn="0" w:firstRowLastColumn="0" w:lastRowFirstColumn="0" w:lastRowLastColumn="0"/>
          <w:trHeight w:val="270"/>
        </w:trPr>
        <w:tc>
          <w:tcPr>
            <w:cnfStyle w:val="001000000000" w:firstRow="0" w:lastRow="0" w:firstColumn="1" w:lastColumn="0" w:oddVBand="0" w:evenVBand="0" w:oddHBand="0" w:evenHBand="0" w:firstRowFirstColumn="0" w:firstRowLastColumn="0" w:lastRowFirstColumn="0" w:lastRowLastColumn="0"/>
            <w:tcW w:w="3480" w:type="pct"/>
            <w:noWrap/>
            <w:hideMark/>
          </w:tcPr>
          <w:p w14:paraId="52A8420A" w14:textId="77777777" w:rsidR="005B1647" w:rsidRPr="000567C0" w:rsidRDefault="005B1647" w:rsidP="005B1647">
            <w:pPr>
              <w:pStyle w:val="Tabell"/>
              <w:rPr>
                <w:bCs/>
              </w:rPr>
            </w:pPr>
            <w:r w:rsidRPr="000567C0">
              <w:rPr>
                <w:bCs/>
              </w:rPr>
              <w:t xml:space="preserve">Summa </w:t>
            </w:r>
          </w:p>
        </w:tc>
        <w:tc>
          <w:tcPr>
            <w:tcW w:w="760" w:type="pct"/>
            <w:noWrap/>
            <w:hideMark/>
          </w:tcPr>
          <w:p w14:paraId="1BFA59FE" w14:textId="77777777" w:rsidR="005B1647" w:rsidRPr="000567C0"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0567C0">
              <w:rPr>
                <w:bCs/>
              </w:rPr>
              <w:t>10 095</w:t>
            </w:r>
          </w:p>
        </w:tc>
        <w:tc>
          <w:tcPr>
            <w:tcW w:w="760" w:type="pct"/>
            <w:noWrap/>
            <w:hideMark/>
          </w:tcPr>
          <w:p w14:paraId="6E5B2F60" w14:textId="77777777" w:rsidR="005B1647" w:rsidRPr="000567C0"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0567C0">
              <w:rPr>
                <w:bCs/>
              </w:rPr>
              <w:t>11 137</w:t>
            </w:r>
          </w:p>
        </w:tc>
      </w:tr>
    </w:tbl>
    <w:p w14:paraId="508F6A6B" w14:textId="77777777" w:rsidR="005B1647" w:rsidRDefault="005B1647" w:rsidP="005B1647">
      <w:pPr>
        <w:pStyle w:val="Brdtext"/>
      </w:pPr>
    </w:p>
    <w:p w14:paraId="659DABC3" w14:textId="16EAA957" w:rsidR="005B1647" w:rsidRDefault="005B1647" w:rsidP="005B1647">
      <w:pPr>
        <w:pStyle w:val="Brdtext"/>
      </w:pPr>
      <w:r>
        <w:t xml:space="preserve">Under posten avsättningar för garantier redovisas reserveringar för förväntade garantiförluster där det finns ett krav att värdera garantier. I </w:t>
      </w:r>
      <w:r w:rsidRPr="00A33C57">
        <w:t>not 56</w:t>
      </w:r>
      <w:r>
        <w:t xml:space="preserve"> Garanti</w:t>
      </w:r>
      <w:r>
        <w:softHyphen/>
        <w:t>förbindelser finns en sammanställning av statens totala garantiåtaganden fördelat på de åtaganden för vilka avsättningar görs och de åtaganden för vilka avsättningar inte görs.</w:t>
      </w:r>
    </w:p>
    <w:p w14:paraId="6CD34AED" w14:textId="77777777" w:rsidR="005B1647" w:rsidRDefault="005B1647" w:rsidP="005B1647">
      <w:pPr>
        <w:pStyle w:val="Brdtext"/>
      </w:pPr>
      <w:r>
        <w:t>Avsättningar för garantier är uppdelat på risker som kan finansieras av garantiavgifter, kvardröjande risker som inte kan finansieras från garantiavgifter och skadeersättningar som inte är utbetalade vid bokslut (oreglerade skador).</w:t>
      </w:r>
    </w:p>
    <w:p w14:paraId="69F0F766" w14:textId="17B0FFC1" w:rsidR="005B1647" w:rsidRDefault="005B1647" w:rsidP="005B1647">
      <w:pPr>
        <w:pStyle w:val="Brdtext"/>
      </w:pPr>
      <w:r>
        <w:t>Avsättningar för garantier uppgick till 10 095 miljoner kronor 2019 jämfört med 11 137 miljoner kronor 2018. Det innebär att avsättningar för garantier minskade med 1 042 miljoner kronor jämfört med 2018. Den främsta orsaken är att oreglerade skador har minskat från 2 804 miljoner kronor 2018 till 2 024 miljoner kronor 2019. Kvardröjande risker minskade med 111 miljoner kronor jämfört med 2018.</w:t>
      </w:r>
    </w:p>
    <w:p w14:paraId="3D96FED4" w14:textId="77777777" w:rsidR="005B1647" w:rsidRDefault="005B1647" w:rsidP="005B1647">
      <w:pPr>
        <w:pStyle w:val="Brdtext"/>
      </w:pPr>
      <w:r>
        <w:t>Det är Exportkreditnämnden (EKN), Riksgäldskontoret, Sida och Boverket som har ingått finansiella garantiavtal där det finns ett krav att redovisa avsättningar för garantier.</w:t>
      </w:r>
    </w:p>
    <w:p w14:paraId="64BADA83" w14:textId="06BE5808" w:rsidR="005B1647" w:rsidRDefault="005B1647" w:rsidP="005B1647">
      <w:pPr>
        <w:pStyle w:val="Brdtext"/>
      </w:pPr>
      <w:r>
        <w:t>EKN redovisar 86 procent av statens totala avsättningar för garantier. Vid utgången av 2019 hade EKN utestående garantier i 140 länder och avsättningar uppgick till 8 689 miljoner kronor, vilket var en minskning med 1 099 miljoner kronor jämfört med 2018. Av EKN:s avsättningar för garantier 2019 var 6 328 miljoner kronor hänförbara till risker som kan finansieras av garantiavgifter. Avsättningar i förhållande till det EKN:s totala garantiengagemang uppgick till 4,4 procent 2019 jämfört med drygt 5 procent 2018.</w:t>
      </w:r>
    </w:p>
    <w:p w14:paraId="6F5DC913" w14:textId="14FDB088" w:rsidR="005B1647" w:rsidRDefault="005B1647" w:rsidP="005B1647">
      <w:pPr>
        <w:pStyle w:val="Brdtext"/>
      </w:pPr>
      <w:r>
        <w:t>Riksgäldskontorets avsättningar för garantier uppgick till 985 miljoner kronor, vilket var en minskning med 43 miljoner kronor jämfört med 2018. Minskningen förklaras främst av minskade förväntade förluster i garantiåtagandet till Öresundsbrokonsortiet. Av Riksgäldskontorets avsättningar för garantier 2019 var 704 miljoner kronor hänförbara till risker som kan finansieras med garantiavgifter.</w:t>
      </w:r>
    </w:p>
    <w:p w14:paraId="7BF7D6E9" w14:textId="2601020B" w:rsidR="005B1647" w:rsidRDefault="005B1647" w:rsidP="005B1647">
      <w:pPr>
        <w:pStyle w:val="Brdtext"/>
      </w:pPr>
      <w:r>
        <w:t xml:space="preserve">Sidas avsättningar för garantier uppgick till 291 miljoner kronor, vilket var en ökning med 106 miljoner kronor jämfört med 2018. Ökningen kan i huvudsak härledas till att </w:t>
      </w:r>
      <w:r>
        <w:lastRenderedPageBreak/>
        <w:t>oreglerade skador ökade med 70 miljoner kronor. Av Sidas avsättningar för garantier 2019 var 83 miljoner kronor hänförbara till risker som kan finansieras med garantiavgifter.</w:t>
      </w:r>
    </w:p>
    <w:p w14:paraId="0646C15B" w14:textId="6DFC8FF8" w:rsidR="005B1647" w:rsidRDefault="005B1647" w:rsidP="005B1647">
      <w:pPr>
        <w:pStyle w:val="Brdtext"/>
      </w:pPr>
      <w:r>
        <w:t>Boverkets avsättningar för garantier uppgick till 130 miljoner kronor, vilket var en minskning med 6 miljoner kronor jämfört med 2018. Av Boverkets avsättningar för garantier 2019 var 99 miljoner kronor hänförbara till risker som kan finansieras med garantiavgifter.</w:t>
      </w:r>
    </w:p>
    <w:p w14:paraId="43181128" w14:textId="57FEDB65" w:rsidR="005B1647" w:rsidRDefault="005B1647" w:rsidP="005B1647">
      <w:pPr>
        <w:pStyle w:val="Rubrik4utannumrering"/>
      </w:pPr>
      <w:r w:rsidRPr="009E0ED8">
        <w:t>Not 45 Avsättningar för avhjälpande av miljöskador</w:t>
      </w:r>
    </w:p>
    <w:p w14:paraId="4C572A42" w14:textId="48DD40B1" w:rsidR="005B1647" w:rsidRDefault="005B1647" w:rsidP="005B1647">
      <w:pPr>
        <w:pStyle w:val="TabellUnderrubrik"/>
      </w:pPr>
      <w:r w:rsidRPr="009E0ED8">
        <w:t>Miljoner kronor</w:t>
      </w:r>
    </w:p>
    <w:tbl>
      <w:tblPr>
        <w:tblStyle w:val="RKBPTabell"/>
        <w:tblW w:w="5000" w:type="pct"/>
        <w:tblLook w:val="04E0" w:firstRow="1" w:lastRow="1" w:firstColumn="1" w:lastColumn="0" w:noHBand="0" w:noVBand="1"/>
      </w:tblPr>
      <w:tblGrid>
        <w:gridCol w:w="5350"/>
        <w:gridCol w:w="1010"/>
        <w:gridCol w:w="1010"/>
      </w:tblGrid>
      <w:tr w:rsidR="00155607" w14:paraId="467851DA" w14:textId="77777777" w:rsidTr="00155607">
        <w:trPr>
          <w:cnfStyle w:val="100000000000" w:firstRow="1" w:lastRow="0" w:firstColumn="0" w:lastColumn="0" w:oddVBand="0" w:evenVBand="0" w:oddHBand="0" w:evenHBand="0" w:firstRowFirstColumn="0" w:firstRowLastColumn="0" w:lastRowFirstColumn="0" w:lastRowLastColumn="0"/>
          <w:trHeight w:val="270"/>
          <w:tblHeader w:val="0"/>
        </w:trPr>
        <w:tc>
          <w:tcPr>
            <w:cnfStyle w:val="001000000000" w:firstRow="0" w:lastRow="0" w:firstColumn="1" w:lastColumn="0" w:oddVBand="0" w:evenVBand="0" w:oddHBand="0" w:evenHBand="0" w:firstRowFirstColumn="0" w:firstRowLastColumn="0" w:lastRowFirstColumn="0" w:lastRowLastColumn="0"/>
            <w:tcW w:w="3630"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5BCF9803" w14:textId="1D6D91C5" w:rsidR="005B1647" w:rsidRPr="009E0ED8" w:rsidRDefault="005B1647" w:rsidP="005B1647">
            <w:pPr>
              <w:pStyle w:val="TabellHuvud"/>
            </w:pPr>
          </w:p>
        </w:tc>
        <w:tc>
          <w:tcPr>
            <w:tcW w:w="685"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46078D8C" w14:textId="77777777" w:rsidR="005B1647" w:rsidRPr="009E0ED8"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9E0ED8">
              <w:t>2019</w:t>
            </w:r>
          </w:p>
        </w:tc>
        <w:tc>
          <w:tcPr>
            <w:tcW w:w="685"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2ACE0143" w14:textId="77777777" w:rsidR="005B1647" w:rsidRPr="009E0ED8"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9E0ED8">
              <w:t>2018</w:t>
            </w:r>
          </w:p>
        </w:tc>
      </w:tr>
      <w:tr w:rsidR="00155607" w14:paraId="10E90465"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630" w:type="pct"/>
            <w:tcBorders>
              <w:top w:val="single" w:sz="12" w:space="0" w:color="auto"/>
            </w:tcBorders>
            <w:noWrap/>
            <w:hideMark/>
          </w:tcPr>
          <w:p w14:paraId="479ECB91" w14:textId="77777777" w:rsidR="005B1647" w:rsidRPr="009E0ED8" w:rsidRDefault="005B1647" w:rsidP="005B1647">
            <w:pPr>
              <w:pStyle w:val="Tabell"/>
              <w:rPr>
                <w:i/>
                <w:iCs/>
              </w:rPr>
            </w:pPr>
            <w:r w:rsidRPr="009E0ED8">
              <w:rPr>
                <w:i/>
                <w:iCs/>
              </w:rPr>
              <w:t>Trafikverket</w:t>
            </w:r>
          </w:p>
        </w:tc>
        <w:tc>
          <w:tcPr>
            <w:tcW w:w="685" w:type="pct"/>
            <w:tcBorders>
              <w:top w:val="single" w:sz="12" w:space="0" w:color="auto"/>
            </w:tcBorders>
            <w:noWrap/>
            <w:hideMark/>
          </w:tcPr>
          <w:p w14:paraId="31F45670" w14:textId="77777777" w:rsidR="005B1647" w:rsidRPr="009E0ED8"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p>
        </w:tc>
        <w:tc>
          <w:tcPr>
            <w:tcW w:w="685" w:type="pct"/>
            <w:tcBorders>
              <w:top w:val="single" w:sz="12" w:space="0" w:color="auto"/>
            </w:tcBorders>
            <w:noWrap/>
            <w:hideMark/>
          </w:tcPr>
          <w:p w14:paraId="05A4DB96" w14:textId="77777777" w:rsidR="005B1647" w:rsidRPr="009E0ED8"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p>
        </w:tc>
      </w:tr>
      <w:tr w:rsidR="00155607" w14:paraId="565A5541"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630" w:type="pct"/>
            <w:noWrap/>
            <w:hideMark/>
          </w:tcPr>
          <w:p w14:paraId="379E3516" w14:textId="6B07A2C3" w:rsidR="005B1647" w:rsidRPr="009E0ED8" w:rsidRDefault="005B1647" w:rsidP="005B1647">
            <w:pPr>
              <w:pStyle w:val="Tabell"/>
            </w:pPr>
            <w:r w:rsidRPr="009E0ED8">
              <w:t>Impregneringsplatser</w:t>
            </w:r>
          </w:p>
        </w:tc>
        <w:tc>
          <w:tcPr>
            <w:tcW w:w="685" w:type="pct"/>
            <w:noWrap/>
            <w:hideMark/>
          </w:tcPr>
          <w:p w14:paraId="4B6768DB" w14:textId="77777777" w:rsidR="005B1647" w:rsidRPr="009E0ED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E0ED8">
              <w:t>240</w:t>
            </w:r>
          </w:p>
        </w:tc>
        <w:tc>
          <w:tcPr>
            <w:tcW w:w="685" w:type="pct"/>
            <w:noWrap/>
            <w:hideMark/>
          </w:tcPr>
          <w:p w14:paraId="592E678F" w14:textId="77777777" w:rsidR="005B1647" w:rsidRPr="009E0ED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E0ED8">
              <w:t>174</w:t>
            </w:r>
          </w:p>
        </w:tc>
      </w:tr>
      <w:tr w:rsidR="00155607" w14:paraId="62859227"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630" w:type="pct"/>
            <w:noWrap/>
            <w:hideMark/>
          </w:tcPr>
          <w:p w14:paraId="2E241B3D" w14:textId="1EFBF23A" w:rsidR="005B1647" w:rsidRPr="009E0ED8" w:rsidRDefault="005B1647" w:rsidP="005B1647">
            <w:pPr>
              <w:pStyle w:val="Tabell"/>
            </w:pPr>
            <w:r w:rsidRPr="009E0ED8">
              <w:t>Bangårdar och stationsområden</w:t>
            </w:r>
          </w:p>
        </w:tc>
        <w:tc>
          <w:tcPr>
            <w:tcW w:w="685" w:type="pct"/>
            <w:noWrap/>
            <w:hideMark/>
          </w:tcPr>
          <w:p w14:paraId="3A35AC8E" w14:textId="77777777" w:rsidR="005B1647" w:rsidRPr="009E0ED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E0ED8">
              <w:t>123</w:t>
            </w:r>
          </w:p>
        </w:tc>
        <w:tc>
          <w:tcPr>
            <w:tcW w:w="685" w:type="pct"/>
            <w:noWrap/>
            <w:hideMark/>
          </w:tcPr>
          <w:p w14:paraId="3829A2AC" w14:textId="77777777" w:rsidR="005B1647" w:rsidRPr="009E0ED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E0ED8">
              <w:t>121</w:t>
            </w:r>
          </w:p>
        </w:tc>
      </w:tr>
      <w:tr w:rsidR="00155607" w14:paraId="3944BF74"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630" w:type="pct"/>
            <w:noWrap/>
            <w:hideMark/>
          </w:tcPr>
          <w:p w14:paraId="644E94CD" w14:textId="42885763" w:rsidR="005B1647" w:rsidRPr="009E0ED8" w:rsidRDefault="005B1647" w:rsidP="005B1647">
            <w:pPr>
              <w:pStyle w:val="Tabell"/>
            </w:pPr>
            <w:r w:rsidRPr="009E0ED8">
              <w:t>Brandövningsskum</w:t>
            </w:r>
          </w:p>
        </w:tc>
        <w:tc>
          <w:tcPr>
            <w:tcW w:w="685" w:type="pct"/>
            <w:noWrap/>
            <w:hideMark/>
          </w:tcPr>
          <w:p w14:paraId="35AF64EC" w14:textId="77777777" w:rsidR="005B1647" w:rsidRPr="009E0ED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E0ED8">
              <w:t>-</w:t>
            </w:r>
          </w:p>
        </w:tc>
        <w:tc>
          <w:tcPr>
            <w:tcW w:w="685" w:type="pct"/>
            <w:noWrap/>
            <w:hideMark/>
          </w:tcPr>
          <w:p w14:paraId="24BF9385" w14:textId="77777777" w:rsidR="005B1647" w:rsidRPr="009E0ED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E0ED8">
              <w:t>47</w:t>
            </w:r>
          </w:p>
        </w:tc>
      </w:tr>
      <w:tr w:rsidR="00155607" w14:paraId="1D71A474"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630" w:type="pct"/>
            <w:noWrap/>
            <w:hideMark/>
          </w:tcPr>
          <w:p w14:paraId="451982B4" w14:textId="038D5346" w:rsidR="005B1647" w:rsidRPr="009E0ED8" w:rsidRDefault="005B1647" w:rsidP="005B1647">
            <w:pPr>
              <w:pStyle w:val="Tabell"/>
            </w:pPr>
            <w:r w:rsidRPr="009E0ED8">
              <w:t>Tankställen</w:t>
            </w:r>
          </w:p>
        </w:tc>
        <w:tc>
          <w:tcPr>
            <w:tcW w:w="685" w:type="pct"/>
            <w:noWrap/>
            <w:hideMark/>
          </w:tcPr>
          <w:p w14:paraId="7EB802F6" w14:textId="77777777" w:rsidR="005B1647" w:rsidRPr="009E0ED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E0ED8">
              <w:t>2</w:t>
            </w:r>
          </w:p>
        </w:tc>
        <w:tc>
          <w:tcPr>
            <w:tcW w:w="685" w:type="pct"/>
            <w:noWrap/>
            <w:hideMark/>
          </w:tcPr>
          <w:p w14:paraId="745693D2" w14:textId="77777777" w:rsidR="005B1647" w:rsidRPr="009E0ED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E0ED8">
              <w:t>1</w:t>
            </w:r>
          </w:p>
        </w:tc>
      </w:tr>
      <w:tr w:rsidR="00155607" w14:paraId="2BBEAB6B"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630" w:type="pct"/>
            <w:noWrap/>
            <w:hideMark/>
          </w:tcPr>
          <w:p w14:paraId="01E889EC" w14:textId="5FC063E4" w:rsidR="005B1647" w:rsidRPr="009E0ED8" w:rsidRDefault="005B1647" w:rsidP="005B1647">
            <w:pPr>
              <w:pStyle w:val="Tabell"/>
            </w:pPr>
            <w:r w:rsidRPr="009E0ED8">
              <w:t>Övrigt</w:t>
            </w:r>
          </w:p>
        </w:tc>
        <w:tc>
          <w:tcPr>
            <w:tcW w:w="685" w:type="pct"/>
            <w:noWrap/>
            <w:hideMark/>
          </w:tcPr>
          <w:p w14:paraId="50FFE113" w14:textId="77777777" w:rsidR="005B1647" w:rsidRPr="009E0ED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E0ED8">
              <w:t>6</w:t>
            </w:r>
          </w:p>
        </w:tc>
        <w:tc>
          <w:tcPr>
            <w:tcW w:w="685" w:type="pct"/>
            <w:noWrap/>
            <w:hideMark/>
          </w:tcPr>
          <w:p w14:paraId="036A748B" w14:textId="77777777" w:rsidR="005B1647" w:rsidRPr="009E0ED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E0ED8">
              <w:t>10</w:t>
            </w:r>
          </w:p>
        </w:tc>
      </w:tr>
      <w:tr w:rsidR="00155607" w14:paraId="4CC2E0F7"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630" w:type="pct"/>
            <w:noWrap/>
            <w:hideMark/>
          </w:tcPr>
          <w:p w14:paraId="42B4805A" w14:textId="72C51C42" w:rsidR="005B1647" w:rsidRPr="009E0ED8" w:rsidRDefault="005B1647" w:rsidP="005B1647">
            <w:pPr>
              <w:pStyle w:val="Tabell"/>
            </w:pPr>
            <w:r w:rsidRPr="009E0ED8">
              <w:t>Miljöansvar för miljögaranti statliga bolag</w:t>
            </w:r>
          </w:p>
        </w:tc>
        <w:tc>
          <w:tcPr>
            <w:tcW w:w="685" w:type="pct"/>
            <w:noWrap/>
            <w:hideMark/>
          </w:tcPr>
          <w:p w14:paraId="21ACE3B9" w14:textId="77777777" w:rsidR="005B1647" w:rsidRPr="009E0ED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E0ED8">
              <w:t>611</w:t>
            </w:r>
          </w:p>
        </w:tc>
        <w:tc>
          <w:tcPr>
            <w:tcW w:w="685" w:type="pct"/>
            <w:noWrap/>
            <w:hideMark/>
          </w:tcPr>
          <w:p w14:paraId="00A900AF" w14:textId="77777777" w:rsidR="005B1647" w:rsidRPr="009E0ED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E0ED8">
              <w:t>474</w:t>
            </w:r>
          </w:p>
        </w:tc>
      </w:tr>
      <w:tr w:rsidR="00155607" w14:paraId="6B3D4D4D"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630" w:type="pct"/>
            <w:noWrap/>
            <w:hideMark/>
          </w:tcPr>
          <w:p w14:paraId="098A97F8" w14:textId="77777777" w:rsidR="005B1647" w:rsidRPr="009E0ED8" w:rsidRDefault="005B1647" w:rsidP="005B1647">
            <w:pPr>
              <w:pStyle w:val="Tabell"/>
              <w:rPr>
                <w:b/>
                <w:bCs/>
              </w:rPr>
            </w:pPr>
            <w:r w:rsidRPr="009E0ED8">
              <w:rPr>
                <w:b/>
                <w:bCs/>
              </w:rPr>
              <w:t xml:space="preserve">Summa Trafikverket </w:t>
            </w:r>
          </w:p>
        </w:tc>
        <w:tc>
          <w:tcPr>
            <w:tcW w:w="685" w:type="pct"/>
            <w:noWrap/>
            <w:hideMark/>
          </w:tcPr>
          <w:p w14:paraId="24F4B008" w14:textId="77777777" w:rsidR="005B1647" w:rsidRPr="009E0ED8"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9E0ED8">
              <w:rPr>
                <w:b/>
                <w:bCs/>
              </w:rPr>
              <w:t>982</w:t>
            </w:r>
          </w:p>
        </w:tc>
        <w:tc>
          <w:tcPr>
            <w:tcW w:w="685" w:type="pct"/>
            <w:noWrap/>
            <w:hideMark/>
          </w:tcPr>
          <w:p w14:paraId="5A11D974" w14:textId="77777777" w:rsidR="005B1647" w:rsidRPr="009E0ED8"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9E0ED8">
              <w:rPr>
                <w:b/>
                <w:bCs/>
              </w:rPr>
              <w:t>828</w:t>
            </w:r>
          </w:p>
        </w:tc>
      </w:tr>
      <w:tr w:rsidR="00155607" w14:paraId="29CB808E"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630" w:type="pct"/>
            <w:noWrap/>
            <w:hideMark/>
          </w:tcPr>
          <w:p w14:paraId="2B95FE8E" w14:textId="77777777" w:rsidR="005B1647" w:rsidRPr="009E0ED8" w:rsidRDefault="005B1647" w:rsidP="005B1647">
            <w:pPr>
              <w:pStyle w:val="Tabell"/>
              <w:rPr>
                <w:i/>
                <w:iCs/>
              </w:rPr>
            </w:pPr>
            <w:r w:rsidRPr="009E0ED8">
              <w:rPr>
                <w:i/>
                <w:iCs/>
              </w:rPr>
              <w:t>Försvarsmakten</w:t>
            </w:r>
          </w:p>
        </w:tc>
        <w:tc>
          <w:tcPr>
            <w:tcW w:w="685" w:type="pct"/>
            <w:noWrap/>
            <w:hideMark/>
          </w:tcPr>
          <w:p w14:paraId="34536208" w14:textId="77777777" w:rsidR="005B1647" w:rsidRPr="009E0ED8"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p>
        </w:tc>
        <w:tc>
          <w:tcPr>
            <w:tcW w:w="685" w:type="pct"/>
            <w:noWrap/>
            <w:hideMark/>
          </w:tcPr>
          <w:p w14:paraId="7DE49B94" w14:textId="77777777" w:rsidR="005B1647" w:rsidRPr="009E0ED8"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p>
        </w:tc>
      </w:tr>
      <w:tr w:rsidR="00155607" w14:paraId="7F0F8B8B"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630" w:type="pct"/>
            <w:noWrap/>
            <w:hideMark/>
          </w:tcPr>
          <w:p w14:paraId="71FBDA34" w14:textId="0EDA088A" w:rsidR="005B1647" w:rsidRPr="009E0ED8" w:rsidRDefault="005B1647" w:rsidP="005B1647">
            <w:pPr>
              <w:pStyle w:val="Tabell"/>
            </w:pPr>
            <w:r w:rsidRPr="009E0ED8">
              <w:t>Ammunitionsrester</w:t>
            </w:r>
          </w:p>
        </w:tc>
        <w:tc>
          <w:tcPr>
            <w:tcW w:w="685" w:type="pct"/>
            <w:noWrap/>
            <w:hideMark/>
          </w:tcPr>
          <w:p w14:paraId="65EEE6FD" w14:textId="77777777" w:rsidR="005B1647" w:rsidRPr="009E0ED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E0ED8">
              <w:t>77</w:t>
            </w:r>
          </w:p>
        </w:tc>
        <w:tc>
          <w:tcPr>
            <w:tcW w:w="685" w:type="pct"/>
            <w:noWrap/>
            <w:hideMark/>
          </w:tcPr>
          <w:p w14:paraId="1920598B" w14:textId="77777777" w:rsidR="005B1647" w:rsidRPr="009E0ED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E0ED8">
              <w:t>-</w:t>
            </w:r>
          </w:p>
        </w:tc>
      </w:tr>
      <w:tr w:rsidR="00155607" w14:paraId="12694A09"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630" w:type="pct"/>
            <w:noWrap/>
            <w:hideMark/>
          </w:tcPr>
          <w:p w14:paraId="776A8140" w14:textId="5D8653A6" w:rsidR="005B1647" w:rsidRPr="009E0ED8" w:rsidRDefault="005B1647" w:rsidP="005B1647">
            <w:pPr>
              <w:pStyle w:val="Tabell"/>
            </w:pPr>
            <w:r w:rsidRPr="009E0ED8">
              <w:t>Deponier och vrak</w:t>
            </w:r>
          </w:p>
        </w:tc>
        <w:tc>
          <w:tcPr>
            <w:tcW w:w="685" w:type="pct"/>
            <w:noWrap/>
            <w:hideMark/>
          </w:tcPr>
          <w:p w14:paraId="4BED6970" w14:textId="77777777" w:rsidR="005B1647" w:rsidRPr="009E0ED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E0ED8">
              <w:t>66</w:t>
            </w:r>
          </w:p>
        </w:tc>
        <w:tc>
          <w:tcPr>
            <w:tcW w:w="685" w:type="pct"/>
            <w:noWrap/>
            <w:hideMark/>
          </w:tcPr>
          <w:p w14:paraId="6DF2CAD2" w14:textId="77777777" w:rsidR="005B1647" w:rsidRPr="009E0ED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E0ED8">
              <w:t>-</w:t>
            </w:r>
          </w:p>
        </w:tc>
      </w:tr>
      <w:tr w:rsidR="00155607" w14:paraId="6C49FC88"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630" w:type="pct"/>
            <w:noWrap/>
            <w:hideMark/>
          </w:tcPr>
          <w:p w14:paraId="5B951435" w14:textId="0543E605" w:rsidR="005B1647" w:rsidRPr="009E0ED8" w:rsidRDefault="005B1647" w:rsidP="005B1647">
            <w:pPr>
              <w:pStyle w:val="Tabell"/>
            </w:pPr>
            <w:r w:rsidRPr="009E0ED8">
              <w:t>Övrigt, avhjälpande verksamhet</w:t>
            </w:r>
          </w:p>
        </w:tc>
        <w:tc>
          <w:tcPr>
            <w:tcW w:w="685" w:type="pct"/>
            <w:noWrap/>
            <w:hideMark/>
          </w:tcPr>
          <w:p w14:paraId="013521E7" w14:textId="77777777" w:rsidR="005B1647" w:rsidRPr="009E0ED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E0ED8">
              <w:t>39</w:t>
            </w:r>
          </w:p>
        </w:tc>
        <w:tc>
          <w:tcPr>
            <w:tcW w:w="685" w:type="pct"/>
            <w:noWrap/>
            <w:hideMark/>
          </w:tcPr>
          <w:p w14:paraId="6E625CED" w14:textId="77777777" w:rsidR="005B1647" w:rsidRPr="009E0ED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E0ED8">
              <w:t>-</w:t>
            </w:r>
          </w:p>
        </w:tc>
      </w:tr>
      <w:tr w:rsidR="00155607" w14:paraId="6D69CF43"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630" w:type="pct"/>
            <w:noWrap/>
            <w:hideMark/>
          </w:tcPr>
          <w:p w14:paraId="1C9BF581" w14:textId="18DBF1B6" w:rsidR="005B1647" w:rsidRPr="009E0ED8" w:rsidRDefault="005B1647" w:rsidP="005B1647">
            <w:pPr>
              <w:pStyle w:val="Tabell"/>
            </w:pPr>
            <w:r w:rsidRPr="009E0ED8">
              <w:t>Drivmedel och olja</w:t>
            </w:r>
          </w:p>
        </w:tc>
        <w:tc>
          <w:tcPr>
            <w:tcW w:w="685" w:type="pct"/>
            <w:noWrap/>
            <w:hideMark/>
          </w:tcPr>
          <w:p w14:paraId="26261EFF" w14:textId="77777777" w:rsidR="005B1647" w:rsidRPr="009E0ED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E0ED8">
              <w:t>26</w:t>
            </w:r>
          </w:p>
        </w:tc>
        <w:tc>
          <w:tcPr>
            <w:tcW w:w="685" w:type="pct"/>
            <w:noWrap/>
            <w:hideMark/>
          </w:tcPr>
          <w:p w14:paraId="1F7FDAE8" w14:textId="77777777" w:rsidR="005B1647" w:rsidRPr="009E0ED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E0ED8">
              <w:t>113</w:t>
            </w:r>
          </w:p>
        </w:tc>
      </w:tr>
      <w:tr w:rsidR="00155607" w14:paraId="0F411FE0"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630" w:type="pct"/>
            <w:noWrap/>
            <w:hideMark/>
          </w:tcPr>
          <w:p w14:paraId="4C12ECE6" w14:textId="48D486D1" w:rsidR="005B1647" w:rsidRPr="009E0ED8" w:rsidRDefault="005B1647" w:rsidP="005B1647">
            <w:pPr>
              <w:pStyle w:val="Tabell"/>
            </w:pPr>
            <w:r w:rsidRPr="009E0ED8">
              <w:t>Pågående rättsliga tvister miljöärenden</w:t>
            </w:r>
          </w:p>
        </w:tc>
        <w:tc>
          <w:tcPr>
            <w:tcW w:w="685" w:type="pct"/>
            <w:noWrap/>
            <w:hideMark/>
          </w:tcPr>
          <w:p w14:paraId="0D17115E" w14:textId="77777777" w:rsidR="005B1647" w:rsidRPr="009E0ED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E0ED8">
              <w:t>345</w:t>
            </w:r>
          </w:p>
        </w:tc>
        <w:tc>
          <w:tcPr>
            <w:tcW w:w="685" w:type="pct"/>
            <w:noWrap/>
            <w:hideMark/>
          </w:tcPr>
          <w:p w14:paraId="49020682" w14:textId="77777777" w:rsidR="005B1647" w:rsidRPr="009E0ED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E0ED8">
              <w:t>73</w:t>
            </w:r>
          </w:p>
        </w:tc>
      </w:tr>
      <w:tr w:rsidR="00155607" w14:paraId="50708275"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630" w:type="pct"/>
            <w:noWrap/>
            <w:hideMark/>
          </w:tcPr>
          <w:p w14:paraId="0F230153" w14:textId="77777777" w:rsidR="005B1647" w:rsidRPr="009E0ED8" w:rsidRDefault="005B1647" w:rsidP="005B1647">
            <w:pPr>
              <w:pStyle w:val="Tabell"/>
              <w:rPr>
                <w:b/>
                <w:bCs/>
              </w:rPr>
            </w:pPr>
            <w:r w:rsidRPr="009E0ED8">
              <w:rPr>
                <w:b/>
                <w:bCs/>
              </w:rPr>
              <w:t>Summa Försvarsmakten</w:t>
            </w:r>
          </w:p>
        </w:tc>
        <w:tc>
          <w:tcPr>
            <w:tcW w:w="685" w:type="pct"/>
            <w:noWrap/>
            <w:hideMark/>
          </w:tcPr>
          <w:p w14:paraId="4CF677C9" w14:textId="77777777" w:rsidR="005B1647" w:rsidRPr="009E0ED8"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9E0ED8">
              <w:rPr>
                <w:b/>
                <w:bCs/>
              </w:rPr>
              <w:t>553</w:t>
            </w:r>
          </w:p>
        </w:tc>
        <w:tc>
          <w:tcPr>
            <w:tcW w:w="685" w:type="pct"/>
            <w:noWrap/>
            <w:hideMark/>
          </w:tcPr>
          <w:p w14:paraId="265E416C" w14:textId="77777777" w:rsidR="005B1647" w:rsidRPr="009E0ED8"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9E0ED8">
              <w:rPr>
                <w:b/>
                <w:bCs/>
              </w:rPr>
              <w:t>186</w:t>
            </w:r>
          </w:p>
        </w:tc>
      </w:tr>
      <w:tr w:rsidR="00155607" w14:paraId="0749912F"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630" w:type="pct"/>
            <w:noWrap/>
            <w:hideMark/>
          </w:tcPr>
          <w:p w14:paraId="2A671E94" w14:textId="77777777" w:rsidR="005B1647" w:rsidRPr="009E0ED8" w:rsidRDefault="005B1647" w:rsidP="005B1647">
            <w:pPr>
              <w:pStyle w:val="Tabell"/>
              <w:rPr>
                <w:i/>
                <w:iCs/>
              </w:rPr>
            </w:pPr>
            <w:r w:rsidRPr="009E0ED8">
              <w:rPr>
                <w:i/>
                <w:iCs/>
              </w:rPr>
              <w:t>Naturvårdsverket</w:t>
            </w:r>
          </w:p>
        </w:tc>
        <w:tc>
          <w:tcPr>
            <w:tcW w:w="685" w:type="pct"/>
            <w:noWrap/>
            <w:hideMark/>
          </w:tcPr>
          <w:p w14:paraId="510CE5BD" w14:textId="77777777" w:rsidR="005B1647" w:rsidRPr="009E0ED8"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p>
        </w:tc>
        <w:tc>
          <w:tcPr>
            <w:tcW w:w="685" w:type="pct"/>
            <w:noWrap/>
            <w:hideMark/>
          </w:tcPr>
          <w:p w14:paraId="76D6528E" w14:textId="77777777" w:rsidR="005B1647" w:rsidRPr="009E0ED8"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p>
        </w:tc>
      </w:tr>
      <w:tr w:rsidR="00155607" w14:paraId="2C5360E9"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630" w:type="pct"/>
            <w:noWrap/>
            <w:hideMark/>
          </w:tcPr>
          <w:p w14:paraId="45831256" w14:textId="1C44E681" w:rsidR="005B1647" w:rsidRPr="009E0ED8" w:rsidRDefault="005B1647" w:rsidP="005B1647">
            <w:pPr>
              <w:pStyle w:val="Tabell"/>
            </w:pPr>
            <w:r w:rsidRPr="009E0ED8">
              <w:t>Avfallsdeponier - icke farligt, farligt avfall</w:t>
            </w:r>
          </w:p>
        </w:tc>
        <w:tc>
          <w:tcPr>
            <w:tcW w:w="685" w:type="pct"/>
            <w:noWrap/>
            <w:hideMark/>
          </w:tcPr>
          <w:p w14:paraId="5063517F" w14:textId="77777777" w:rsidR="005B1647" w:rsidRPr="009E0ED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E0ED8">
              <w:t>18</w:t>
            </w:r>
          </w:p>
        </w:tc>
        <w:tc>
          <w:tcPr>
            <w:tcW w:w="685" w:type="pct"/>
            <w:noWrap/>
            <w:hideMark/>
          </w:tcPr>
          <w:p w14:paraId="0D3A5054" w14:textId="77777777" w:rsidR="005B1647" w:rsidRPr="009E0ED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E0ED8">
              <w:t>18</w:t>
            </w:r>
          </w:p>
        </w:tc>
      </w:tr>
      <w:tr w:rsidR="00155607" w14:paraId="15B9A443"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630" w:type="pct"/>
            <w:noWrap/>
            <w:hideMark/>
          </w:tcPr>
          <w:p w14:paraId="54649332" w14:textId="1A4BAFE4" w:rsidR="005B1647" w:rsidRPr="009E0ED8" w:rsidRDefault="005B1647" w:rsidP="005B1647">
            <w:pPr>
              <w:pStyle w:val="Tabell"/>
            </w:pPr>
            <w:r w:rsidRPr="009E0ED8">
              <w:t>Industrideponier</w:t>
            </w:r>
          </w:p>
        </w:tc>
        <w:tc>
          <w:tcPr>
            <w:tcW w:w="685" w:type="pct"/>
            <w:noWrap/>
            <w:hideMark/>
          </w:tcPr>
          <w:p w14:paraId="316FBA22" w14:textId="77777777" w:rsidR="005B1647" w:rsidRPr="009E0ED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E0ED8">
              <w:t>25</w:t>
            </w:r>
          </w:p>
        </w:tc>
        <w:tc>
          <w:tcPr>
            <w:tcW w:w="685" w:type="pct"/>
            <w:noWrap/>
            <w:hideMark/>
          </w:tcPr>
          <w:p w14:paraId="26448371" w14:textId="77777777" w:rsidR="005B1647" w:rsidRPr="009E0ED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E0ED8">
              <w:t>25</w:t>
            </w:r>
          </w:p>
        </w:tc>
      </w:tr>
      <w:tr w:rsidR="00155607" w14:paraId="0DDF5B1C"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630" w:type="pct"/>
            <w:noWrap/>
            <w:hideMark/>
          </w:tcPr>
          <w:p w14:paraId="3E076171" w14:textId="64A78D2D" w:rsidR="005B1647" w:rsidRPr="009E0ED8" w:rsidRDefault="005B1647" w:rsidP="005B1647">
            <w:pPr>
              <w:pStyle w:val="Tabell"/>
            </w:pPr>
            <w:r w:rsidRPr="009E0ED8">
              <w:t>Gruva och upplag - silfidmalm, rödfyr</w:t>
            </w:r>
          </w:p>
        </w:tc>
        <w:tc>
          <w:tcPr>
            <w:tcW w:w="685" w:type="pct"/>
            <w:noWrap/>
            <w:hideMark/>
          </w:tcPr>
          <w:p w14:paraId="3C31F688" w14:textId="77777777" w:rsidR="005B1647" w:rsidRPr="009E0ED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E0ED8">
              <w:t>23</w:t>
            </w:r>
          </w:p>
        </w:tc>
        <w:tc>
          <w:tcPr>
            <w:tcW w:w="685" w:type="pct"/>
            <w:noWrap/>
            <w:hideMark/>
          </w:tcPr>
          <w:p w14:paraId="63CB8803" w14:textId="77777777" w:rsidR="005B1647" w:rsidRPr="009E0ED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E0ED8">
              <w:t>23</w:t>
            </w:r>
          </w:p>
        </w:tc>
      </w:tr>
      <w:tr w:rsidR="00155607" w14:paraId="4CB70090"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630" w:type="pct"/>
            <w:noWrap/>
            <w:hideMark/>
          </w:tcPr>
          <w:p w14:paraId="7E913F7C" w14:textId="0ADFDEE7" w:rsidR="005B1647" w:rsidRPr="009E0ED8" w:rsidRDefault="005B1647" w:rsidP="005B1647">
            <w:pPr>
              <w:pStyle w:val="Tabell"/>
            </w:pPr>
            <w:r w:rsidRPr="009E0ED8">
              <w:t>Flygplats</w:t>
            </w:r>
          </w:p>
        </w:tc>
        <w:tc>
          <w:tcPr>
            <w:tcW w:w="685" w:type="pct"/>
            <w:noWrap/>
            <w:hideMark/>
          </w:tcPr>
          <w:p w14:paraId="253D6332" w14:textId="77777777" w:rsidR="005B1647" w:rsidRPr="009E0ED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E0ED8">
              <w:t>2</w:t>
            </w:r>
          </w:p>
        </w:tc>
        <w:tc>
          <w:tcPr>
            <w:tcW w:w="685" w:type="pct"/>
            <w:noWrap/>
            <w:hideMark/>
          </w:tcPr>
          <w:p w14:paraId="3F13456A" w14:textId="77777777" w:rsidR="005B1647" w:rsidRPr="009E0ED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E0ED8">
              <w:t>2</w:t>
            </w:r>
          </w:p>
        </w:tc>
      </w:tr>
      <w:tr w:rsidR="00155607" w14:paraId="239D616A"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630" w:type="pct"/>
            <w:noWrap/>
            <w:hideMark/>
          </w:tcPr>
          <w:p w14:paraId="70DB5FA7" w14:textId="77777777" w:rsidR="005B1647" w:rsidRPr="009E0ED8" w:rsidRDefault="005B1647" w:rsidP="005B1647">
            <w:pPr>
              <w:pStyle w:val="Tabell"/>
              <w:rPr>
                <w:b/>
                <w:bCs/>
              </w:rPr>
            </w:pPr>
            <w:r w:rsidRPr="009E0ED8">
              <w:rPr>
                <w:b/>
                <w:bCs/>
              </w:rPr>
              <w:t>Summa Naturvårdsverket</w:t>
            </w:r>
          </w:p>
        </w:tc>
        <w:tc>
          <w:tcPr>
            <w:tcW w:w="685" w:type="pct"/>
            <w:noWrap/>
            <w:hideMark/>
          </w:tcPr>
          <w:p w14:paraId="2AF174AB" w14:textId="77777777" w:rsidR="005B1647" w:rsidRPr="009E0ED8"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9E0ED8">
              <w:rPr>
                <w:b/>
                <w:bCs/>
              </w:rPr>
              <w:t>68</w:t>
            </w:r>
          </w:p>
        </w:tc>
        <w:tc>
          <w:tcPr>
            <w:tcW w:w="685" w:type="pct"/>
            <w:noWrap/>
            <w:hideMark/>
          </w:tcPr>
          <w:p w14:paraId="0C158649" w14:textId="77777777" w:rsidR="005B1647" w:rsidRPr="009E0ED8"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9E0ED8">
              <w:rPr>
                <w:b/>
                <w:bCs/>
              </w:rPr>
              <w:t>68</w:t>
            </w:r>
          </w:p>
        </w:tc>
      </w:tr>
      <w:tr w:rsidR="00155607" w14:paraId="67AEF5D3"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630" w:type="pct"/>
            <w:noWrap/>
            <w:hideMark/>
          </w:tcPr>
          <w:p w14:paraId="15782477" w14:textId="77777777" w:rsidR="005B1647" w:rsidRPr="009E0ED8" w:rsidRDefault="005B1647" w:rsidP="005B1647">
            <w:pPr>
              <w:pStyle w:val="Tabell"/>
              <w:rPr>
                <w:i/>
                <w:iCs/>
              </w:rPr>
            </w:pPr>
            <w:r w:rsidRPr="009E0ED8">
              <w:rPr>
                <w:i/>
                <w:iCs/>
              </w:rPr>
              <w:t>Affärsverk</w:t>
            </w:r>
          </w:p>
        </w:tc>
        <w:tc>
          <w:tcPr>
            <w:tcW w:w="685" w:type="pct"/>
            <w:noWrap/>
            <w:hideMark/>
          </w:tcPr>
          <w:p w14:paraId="3D1B98E3" w14:textId="77777777" w:rsidR="005B1647" w:rsidRPr="009E0ED8"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p>
        </w:tc>
        <w:tc>
          <w:tcPr>
            <w:tcW w:w="685" w:type="pct"/>
            <w:noWrap/>
            <w:hideMark/>
          </w:tcPr>
          <w:p w14:paraId="66C50405" w14:textId="77777777" w:rsidR="005B1647" w:rsidRPr="009E0ED8"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p>
        </w:tc>
      </w:tr>
      <w:tr w:rsidR="00155607" w14:paraId="3E198315"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630" w:type="pct"/>
            <w:noWrap/>
            <w:hideMark/>
          </w:tcPr>
          <w:p w14:paraId="171FB8CC" w14:textId="77777777" w:rsidR="005B1647" w:rsidRPr="009E0ED8" w:rsidRDefault="005B1647" w:rsidP="005B1647">
            <w:pPr>
              <w:pStyle w:val="Tabell"/>
              <w:rPr>
                <w:i/>
                <w:iCs/>
              </w:rPr>
            </w:pPr>
            <w:r w:rsidRPr="009E0ED8">
              <w:rPr>
                <w:i/>
                <w:iCs/>
              </w:rPr>
              <w:t>Svenska kraftnät</w:t>
            </w:r>
          </w:p>
        </w:tc>
        <w:tc>
          <w:tcPr>
            <w:tcW w:w="685" w:type="pct"/>
            <w:noWrap/>
            <w:hideMark/>
          </w:tcPr>
          <w:p w14:paraId="370129A6" w14:textId="77777777" w:rsidR="005B1647" w:rsidRPr="009E0ED8"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p>
        </w:tc>
        <w:tc>
          <w:tcPr>
            <w:tcW w:w="685" w:type="pct"/>
            <w:noWrap/>
            <w:hideMark/>
          </w:tcPr>
          <w:p w14:paraId="42A7A058" w14:textId="77777777" w:rsidR="005B1647" w:rsidRPr="009E0ED8"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p>
        </w:tc>
      </w:tr>
      <w:tr w:rsidR="00155607" w14:paraId="73C697E4"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630" w:type="pct"/>
            <w:noWrap/>
            <w:hideMark/>
          </w:tcPr>
          <w:p w14:paraId="45F0702D" w14:textId="5A739B1E" w:rsidR="005B1647" w:rsidRPr="009E0ED8" w:rsidRDefault="005B1647" w:rsidP="005B1647">
            <w:pPr>
              <w:pStyle w:val="Tabell"/>
            </w:pPr>
            <w:r w:rsidRPr="009E0ED8">
              <w:t>Sanering av kreosot- eller saltimpregnerade fundament</w:t>
            </w:r>
          </w:p>
        </w:tc>
        <w:tc>
          <w:tcPr>
            <w:tcW w:w="685" w:type="pct"/>
            <w:noWrap/>
            <w:hideMark/>
          </w:tcPr>
          <w:p w14:paraId="340C4291" w14:textId="77777777" w:rsidR="005B1647" w:rsidRPr="009E0ED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E0ED8">
              <w:t>130</w:t>
            </w:r>
          </w:p>
        </w:tc>
        <w:tc>
          <w:tcPr>
            <w:tcW w:w="685" w:type="pct"/>
            <w:noWrap/>
            <w:hideMark/>
          </w:tcPr>
          <w:p w14:paraId="556294CF" w14:textId="77777777" w:rsidR="005B1647" w:rsidRPr="009E0ED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E0ED8">
              <w:t>43</w:t>
            </w:r>
          </w:p>
        </w:tc>
      </w:tr>
      <w:tr w:rsidR="00155607" w14:paraId="24BDE8CF"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630" w:type="pct"/>
            <w:noWrap/>
            <w:hideMark/>
          </w:tcPr>
          <w:p w14:paraId="3B04A555" w14:textId="77777777" w:rsidR="005B1647" w:rsidRPr="00BD7353" w:rsidRDefault="005B1647" w:rsidP="005B1647">
            <w:pPr>
              <w:pStyle w:val="Tabell"/>
              <w:rPr>
                <w:b/>
                <w:bCs/>
              </w:rPr>
            </w:pPr>
            <w:r w:rsidRPr="00BD7353">
              <w:rPr>
                <w:b/>
                <w:bCs/>
              </w:rPr>
              <w:t>Summa Svenska Kraftnät</w:t>
            </w:r>
          </w:p>
        </w:tc>
        <w:tc>
          <w:tcPr>
            <w:tcW w:w="685" w:type="pct"/>
            <w:noWrap/>
            <w:hideMark/>
          </w:tcPr>
          <w:p w14:paraId="3C477536" w14:textId="77777777" w:rsidR="005B1647" w:rsidRPr="00BD7353"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BD7353">
              <w:rPr>
                <w:b/>
                <w:bCs/>
              </w:rPr>
              <w:t>130</w:t>
            </w:r>
          </w:p>
        </w:tc>
        <w:tc>
          <w:tcPr>
            <w:tcW w:w="685" w:type="pct"/>
            <w:noWrap/>
            <w:hideMark/>
          </w:tcPr>
          <w:p w14:paraId="1C686F76" w14:textId="77777777" w:rsidR="005B1647" w:rsidRPr="00BD7353"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BD7353">
              <w:rPr>
                <w:b/>
                <w:bCs/>
              </w:rPr>
              <w:t>43</w:t>
            </w:r>
          </w:p>
        </w:tc>
      </w:tr>
      <w:tr w:rsidR="00155607" w14:paraId="24992518"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630" w:type="pct"/>
            <w:noWrap/>
            <w:hideMark/>
          </w:tcPr>
          <w:p w14:paraId="33A1401D" w14:textId="77777777" w:rsidR="005B1647" w:rsidRPr="009E0ED8" w:rsidRDefault="005B1647" w:rsidP="005B1647">
            <w:pPr>
              <w:pStyle w:val="Tabell"/>
            </w:pPr>
            <w:r w:rsidRPr="009E0ED8">
              <w:t>Sjöfartsverket</w:t>
            </w:r>
          </w:p>
        </w:tc>
        <w:tc>
          <w:tcPr>
            <w:tcW w:w="685" w:type="pct"/>
            <w:noWrap/>
            <w:hideMark/>
          </w:tcPr>
          <w:p w14:paraId="4C2557D9" w14:textId="77777777" w:rsidR="005B1647" w:rsidRPr="009E0ED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E0ED8">
              <w:t>3</w:t>
            </w:r>
          </w:p>
        </w:tc>
        <w:tc>
          <w:tcPr>
            <w:tcW w:w="685" w:type="pct"/>
            <w:noWrap/>
            <w:hideMark/>
          </w:tcPr>
          <w:p w14:paraId="4FA80C54" w14:textId="77777777" w:rsidR="005B1647" w:rsidRPr="009E0ED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E0ED8">
              <w:t>3</w:t>
            </w:r>
          </w:p>
        </w:tc>
      </w:tr>
      <w:tr w:rsidR="00155607" w14:paraId="2230BFAB"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630" w:type="pct"/>
            <w:noWrap/>
            <w:hideMark/>
          </w:tcPr>
          <w:p w14:paraId="7239B0E8" w14:textId="77777777" w:rsidR="005B1647" w:rsidRPr="009E0ED8" w:rsidRDefault="005B1647" w:rsidP="005B1647">
            <w:pPr>
              <w:pStyle w:val="Tabell"/>
            </w:pPr>
            <w:r w:rsidRPr="009E0ED8">
              <w:t>Övriga myndigheter</w:t>
            </w:r>
          </w:p>
        </w:tc>
        <w:tc>
          <w:tcPr>
            <w:tcW w:w="685" w:type="pct"/>
            <w:noWrap/>
            <w:hideMark/>
          </w:tcPr>
          <w:p w14:paraId="2A449D1C" w14:textId="77777777" w:rsidR="005B1647" w:rsidRPr="009E0ED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E0ED8">
              <w:t>19</w:t>
            </w:r>
          </w:p>
        </w:tc>
        <w:tc>
          <w:tcPr>
            <w:tcW w:w="685" w:type="pct"/>
            <w:noWrap/>
            <w:hideMark/>
          </w:tcPr>
          <w:p w14:paraId="254BF325" w14:textId="77777777" w:rsidR="005B1647" w:rsidRPr="009E0ED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E0ED8">
              <w:t>29</w:t>
            </w:r>
          </w:p>
        </w:tc>
      </w:tr>
      <w:tr w:rsidR="00155607" w14:paraId="4335D491" w14:textId="77777777" w:rsidTr="00155607">
        <w:trPr>
          <w:cnfStyle w:val="010000000000" w:firstRow="0" w:lastRow="1" w:firstColumn="0" w:lastColumn="0" w:oddVBand="0" w:evenVBand="0" w:oddHBand="0" w:evenHBand="0" w:firstRowFirstColumn="0" w:firstRowLastColumn="0" w:lastRowFirstColumn="0" w:lastRowLastColumn="0"/>
          <w:trHeight w:val="270"/>
        </w:trPr>
        <w:tc>
          <w:tcPr>
            <w:cnfStyle w:val="001000000000" w:firstRow="0" w:lastRow="0" w:firstColumn="1" w:lastColumn="0" w:oddVBand="0" w:evenVBand="0" w:oddHBand="0" w:evenHBand="0" w:firstRowFirstColumn="0" w:firstRowLastColumn="0" w:lastRowFirstColumn="0" w:lastRowLastColumn="0"/>
            <w:tcW w:w="3630" w:type="pct"/>
            <w:noWrap/>
            <w:hideMark/>
          </w:tcPr>
          <w:p w14:paraId="51FE4CA6" w14:textId="77777777" w:rsidR="005B1647" w:rsidRPr="009E0ED8" w:rsidRDefault="005B1647" w:rsidP="005B1647">
            <w:pPr>
              <w:pStyle w:val="Tabell"/>
              <w:rPr>
                <w:bCs/>
              </w:rPr>
            </w:pPr>
            <w:r w:rsidRPr="009E0ED8">
              <w:rPr>
                <w:bCs/>
              </w:rPr>
              <w:t xml:space="preserve">Summa </w:t>
            </w:r>
          </w:p>
        </w:tc>
        <w:tc>
          <w:tcPr>
            <w:tcW w:w="685" w:type="pct"/>
            <w:noWrap/>
            <w:hideMark/>
          </w:tcPr>
          <w:p w14:paraId="23CF6116" w14:textId="77777777" w:rsidR="005B1647" w:rsidRPr="009E0ED8"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9E0ED8">
              <w:rPr>
                <w:bCs/>
              </w:rPr>
              <w:t>1 755</w:t>
            </w:r>
          </w:p>
        </w:tc>
        <w:tc>
          <w:tcPr>
            <w:tcW w:w="685" w:type="pct"/>
            <w:noWrap/>
            <w:hideMark/>
          </w:tcPr>
          <w:p w14:paraId="65CC483B" w14:textId="77777777" w:rsidR="005B1647" w:rsidRPr="009E0ED8"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9E0ED8">
              <w:rPr>
                <w:bCs/>
              </w:rPr>
              <w:t>1 156</w:t>
            </w:r>
          </w:p>
        </w:tc>
      </w:tr>
    </w:tbl>
    <w:p w14:paraId="0A8106A7" w14:textId="64C33608" w:rsidR="005B1647" w:rsidRDefault="005B1647" w:rsidP="005B1647">
      <w:pPr>
        <w:pStyle w:val="Brdtext"/>
      </w:pPr>
    </w:p>
    <w:p w14:paraId="05464813" w14:textId="5141E364" w:rsidR="005B1647" w:rsidRDefault="005B1647" w:rsidP="005B1647">
      <w:pPr>
        <w:pStyle w:val="Brdtext"/>
      </w:pPr>
      <w:r w:rsidRPr="009E0ED8">
        <w:t>Avsättningar för avhjälpande av miljöskador avser framtida utgifter för avhjälpande av en föroreningsskada eller en allvarlig miljöskada enligt miljöbalken. Posten består i huvudsak av Trafikverkets och Försvarsmaktens avsättningar.</w:t>
      </w:r>
    </w:p>
    <w:p w14:paraId="72DACAEE" w14:textId="75B77007" w:rsidR="005B1647" w:rsidRDefault="005B1647" w:rsidP="005B1647">
      <w:pPr>
        <w:pStyle w:val="Rubrik4utannumrering"/>
      </w:pPr>
      <w:r w:rsidRPr="009E0ED8">
        <w:lastRenderedPageBreak/>
        <w:t>Not 46 Övriga avsättningar</w:t>
      </w:r>
    </w:p>
    <w:p w14:paraId="2D9B3C56" w14:textId="622B30AB" w:rsidR="005B1647" w:rsidRDefault="005B1647" w:rsidP="005B1647">
      <w:pPr>
        <w:pStyle w:val="TabellUnderrubrik"/>
      </w:pPr>
      <w:r w:rsidRPr="009E0ED8">
        <w:t>Miljoner kronor</w:t>
      </w:r>
    </w:p>
    <w:tbl>
      <w:tblPr>
        <w:tblStyle w:val="RKBPTabell"/>
        <w:tblW w:w="5000" w:type="pct"/>
        <w:tblLook w:val="04E0" w:firstRow="1" w:lastRow="1" w:firstColumn="1" w:lastColumn="0" w:noHBand="0" w:noVBand="1"/>
      </w:tblPr>
      <w:tblGrid>
        <w:gridCol w:w="3864"/>
        <w:gridCol w:w="1714"/>
        <w:gridCol w:w="1792"/>
      </w:tblGrid>
      <w:tr w:rsidR="00155607" w14:paraId="0328A987" w14:textId="77777777" w:rsidTr="00155607">
        <w:trPr>
          <w:cnfStyle w:val="100000000000" w:firstRow="1" w:lastRow="0" w:firstColumn="0" w:lastColumn="0" w:oddVBand="0" w:evenVBand="0" w:oddHBand="0" w:evenHBand="0" w:firstRowFirstColumn="0" w:firstRowLastColumn="0" w:lastRowFirstColumn="0" w:lastRowLastColumn="0"/>
          <w:trHeight w:val="270"/>
          <w:tblHeader w:val="0"/>
        </w:trPr>
        <w:tc>
          <w:tcPr>
            <w:cnfStyle w:val="001000000000" w:firstRow="0" w:lastRow="0" w:firstColumn="1" w:lastColumn="0" w:oddVBand="0" w:evenVBand="0" w:oddHBand="0" w:evenHBand="0" w:firstRowFirstColumn="0" w:firstRowLastColumn="0" w:lastRowFirstColumn="0" w:lastRowLastColumn="0"/>
            <w:tcW w:w="2621"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1B6CE901" w14:textId="798F2DC9" w:rsidR="005B1647" w:rsidRPr="009E0ED8" w:rsidRDefault="005B1647" w:rsidP="005B1647">
            <w:pPr>
              <w:pStyle w:val="TabellHuvud"/>
              <w:keepNext/>
            </w:pPr>
          </w:p>
        </w:tc>
        <w:tc>
          <w:tcPr>
            <w:tcW w:w="1163"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3C337EB1" w14:textId="77777777" w:rsidR="005B1647" w:rsidRPr="009E0ED8" w:rsidRDefault="005B1647" w:rsidP="005B1647">
            <w:pPr>
              <w:pStyle w:val="TabellHuvud"/>
              <w:keepNext/>
              <w:cnfStyle w:val="100000000000" w:firstRow="1" w:lastRow="0" w:firstColumn="0" w:lastColumn="0" w:oddVBand="0" w:evenVBand="0" w:oddHBand="0" w:evenHBand="0" w:firstRowFirstColumn="0" w:firstRowLastColumn="0" w:lastRowFirstColumn="0" w:lastRowLastColumn="0"/>
            </w:pPr>
            <w:r w:rsidRPr="009E0ED8">
              <w:t>2019</w:t>
            </w:r>
          </w:p>
        </w:tc>
        <w:tc>
          <w:tcPr>
            <w:tcW w:w="1216"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1E90100A" w14:textId="77777777" w:rsidR="005B1647" w:rsidRPr="009E0ED8" w:rsidRDefault="005B1647" w:rsidP="005B1647">
            <w:pPr>
              <w:pStyle w:val="TabellHuvud"/>
              <w:keepNext/>
              <w:cnfStyle w:val="100000000000" w:firstRow="1" w:lastRow="0" w:firstColumn="0" w:lastColumn="0" w:oddVBand="0" w:evenVBand="0" w:oddHBand="0" w:evenHBand="0" w:firstRowFirstColumn="0" w:firstRowLastColumn="0" w:lastRowFirstColumn="0" w:lastRowLastColumn="0"/>
            </w:pPr>
            <w:r w:rsidRPr="009E0ED8">
              <w:t>2018</w:t>
            </w:r>
          </w:p>
        </w:tc>
      </w:tr>
      <w:tr w:rsidR="00155607" w14:paraId="49FC5445"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2621" w:type="pct"/>
            <w:tcBorders>
              <w:top w:val="single" w:sz="12" w:space="0" w:color="auto"/>
            </w:tcBorders>
            <w:noWrap/>
            <w:hideMark/>
          </w:tcPr>
          <w:p w14:paraId="56E30D65" w14:textId="77777777" w:rsidR="005B1647" w:rsidRPr="009E0ED8" w:rsidRDefault="005B1647" w:rsidP="005B1647">
            <w:pPr>
              <w:pStyle w:val="Tabell"/>
              <w:keepNext/>
            </w:pPr>
            <w:r w:rsidRPr="009E0ED8">
              <w:t>Statens jordbruksverk</w:t>
            </w:r>
          </w:p>
        </w:tc>
        <w:tc>
          <w:tcPr>
            <w:tcW w:w="1163" w:type="pct"/>
            <w:tcBorders>
              <w:top w:val="single" w:sz="12" w:space="0" w:color="auto"/>
            </w:tcBorders>
            <w:noWrap/>
            <w:hideMark/>
          </w:tcPr>
          <w:p w14:paraId="5F85AE7C" w14:textId="77777777" w:rsidR="005B1647" w:rsidRPr="009E0ED8"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9E0ED8">
              <w:t>713</w:t>
            </w:r>
          </w:p>
        </w:tc>
        <w:tc>
          <w:tcPr>
            <w:tcW w:w="1216" w:type="pct"/>
            <w:tcBorders>
              <w:top w:val="single" w:sz="12" w:space="0" w:color="auto"/>
            </w:tcBorders>
            <w:noWrap/>
            <w:hideMark/>
          </w:tcPr>
          <w:p w14:paraId="2683C03D" w14:textId="77777777" w:rsidR="005B1647" w:rsidRPr="009E0ED8"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9E0ED8">
              <w:t>80</w:t>
            </w:r>
          </w:p>
        </w:tc>
      </w:tr>
      <w:tr w:rsidR="00155607" w14:paraId="7039A5B2"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2621" w:type="pct"/>
            <w:noWrap/>
            <w:hideMark/>
          </w:tcPr>
          <w:p w14:paraId="72AE9432" w14:textId="77777777" w:rsidR="005B1647" w:rsidRPr="009E0ED8" w:rsidRDefault="005B1647" w:rsidP="005B1647">
            <w:pPr>
              <w:pStyle w:val="Tabell"/>
              <w:keepNext/>
            </w:pPr>
            <w:r w:rsidRPr="009E0ED8">
              <w:t>Trafikverket</w:t>
            </w:r>
          </w:p>
        </w:tc>
        <w:tc>
          <w:tcPr>
            <w:tcW w:w="1163" w:type="pct"/>
            <w:noWrap/>
            <w:hideMark/>
          </w:tcPr>
          <w:p w14:paraId="2E78260B" w14:textId="77777777" w:rsidR="005B1647" w:rsidRPr="009E0ED8"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9E0ED8">
              <w:t>507</w:t>
            </w:r>
          </w:p>
        </w:tc>
        <w:tc>
          <w:tcPr>
            <w:tcW w:w="1216" w:type="pct"/>
            <w:noWrap/>
            <w:hideMark/>
          </w:tcPr>
          <w:p w14:paraId="525852C8" w14:textId="77777777" w:rsidR="005B1647" w:rsidRPr="009E0ED8"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9E0ED8">
              <w:t>602</w:t>
            </w:r>
          </w:p>
        </w:tc>
      </w:tr>
      <w:tr w:rsidR="00155607" w14:paraId="6E968B35"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2621" w:type="pct"/>
            <w:noWrap/>
            <w:hideMark/>
          </w:tcPr>
          <w:p w14:paraId="5D71F4AE" w14:textId="77777777" w:rsidR="005B1647" w:rsidRPr="009E0ED8" w:rsidRDefault="005B1647" w:rsidP="005B1647">
            <w:pPr>
              <w:pStyle w:val="Tabell"/>
              <w:keepNext/>
            </w:pPr>
            <w:r w:rsidRPr="009E0ED8">
              <w:t>Försvarsmakten</w:t>
            </w:r>
          </w:p>
        </w:tc>
        <w:tc>
          <w:tcPr>
            <w:tcW w:w="1163" w:type="pct"/>
            <w:noWrap/>
            <w:hideMark/>
          </w:tcPr>
          <w:p w14:paraId="77C49E29" w14:textId="77777777" w:rsidR="005B1647" w:rsidRPr="009E0ED8"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9E0ED8">
              <w:t>450</w:t>
            </w:r>
          </w:p>
        </w:tc>
        <w:tc>
          <w:tcPr>
            <w:tcW w:w="1216" w:type="pct"/>
            <w:noWrap/>
            <w:hideMark/>
          </w:tcPr>
          <w:p w14:paraId="4CF47AC3" w14:textId="77777777" w:rsidR="005B1647" w:rsidRPr="009E0ED8"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9E0ED8">
              <w:t>166</w:t>
            </w:r>
          </w:p>
        </w:tc>
      </w:tr>
      <w:tr w:rsidR="00155607" w14:paraId="20675FAD"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2621" w:type="pct"/>
            <w:noWrap/>
            <w:hideMark/>
          </w:tcPr>
          <w:p w14:paraId="293AEC36" w14:textId="77777777" w:rsidR="005B1647" w:rsidRPr="009E0ED8" w:rsidRDefault="005B1647" w:rsidP="005B1647">
            <w:pPr>
              <w:pStyle w:val="Tabell"/>
              <w:keepNext/>
            </w:pPr>
            <w:r w:rsidRPr="009E0ED8">
              <w:t>Pensionsmyndigheten</w:t>
            </w:r>
          </w:p>
        </w:tc>
        <w:tc>
          <w:tcPr>
            <w:tcW w:w="1163" w:type="pct"/>
            <w:noWrap/>
            <w:hideMark/>
          </w:tcPr>
          <w:p w14:paraId="548498C6" w14:textId="77777777" w:rsidR="005B1647" w:rsidRPr="009E0ED8"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9E0ED8">
              <w:t>364</w:t>
            </w:r>
          </w:p>
        </w:tc>
        <w:tc>
          <w:tcPr>
            <w:tcW w:w="1216" w:type="pct"/>
            <w:noWrap/>
            <w:hideMark/>
          </w:tcPr>
          <w:p w14:paraId="7DE5D6DE" w14:textId="77777777" w:rsidR="005B1647" w:rsidRPr="009E0ED8"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9E0ED8">
              <w:t>373</w:t>
            </w:r>
          </w:p>
        </w:tc>
      </w:tr>
      <w:tr w:rsidR="00155607" w14:paraId="38CE2738"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2621" w:type="pct"/>
            <w:noWrap/>
            <w:hideMark/>
          </w:tcPr>
          <w:p w14:paraId="09708F00" w14:textId="77777777" w:rsidR="005B1647" w:rsidRPr="009E0ED8" w:rsidRDefault="005B1647" w:rsidP="005B1647">
            <w:pPr>
              <w:pStyle w:val="Tabell"/>
              <w:keepNext/>
            </w:pPr>
            <w:r w:rsidRPr="009E0ED8">
              <w:t>Migrationsverket</w:t>
            </w:r>
          </w:p>
        </w:tc>
        <w:tc>
          <w:tcPr>
            <w:tcW w:w="1163" w:type="pct"/>
            <w:noWrap/>
            <w:hideMark/>
          </w:tcPr>
          <w:p w14:paraId="3E2AAC52" w14:textId="77777777" w:rsidR="005B1647" w:rsidRPr="009E0ED8"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9E0ED8">
              <w:t>265</w:t>
            </w:r>
          </w:p>
        </w:tc>
        <w:tc>
          <w:tcPr>
            <w:tcW w:w="1216" w:type="pct"/>
            <w:noWrap/>
            <w:hideMark/>
          </w:tcPr>
          <w:p w14:paraId="06219DE9" w14:textId="77777777" w:rsidR="005B1647" w:rsidRPr="009E0ED8"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9E0ED8">
              <w:t>339</w:t>
            </w:r>
          </w:p>
        </w:tc>
      </w:tr>
      <w:tr w:rsidR="00155607" w14:paraId="57C37219"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2621" w:type="pct"/>
            <w:noWrap/>
            <w:hideMark/>
          </w:tcPr>
          <w:p w14:paraId="4EE03BCC" w14:textId="77777777" w:rsidR="005B1647" w:rsidRPr="009E0ED8" w:rsidRDefault="005B1647" w:rsidP="005B1647">
            <w:pPr>
              <w:pStyle w:val="Tabell"/>
              <w:keepNext/>
            </w:pPr>
            <w:r w:rsidRPr="009E0ED8">
              <w:t>Polismyndigheten</w:t>
            </w:r>
          </w:p>
        </w:tc>
        <w:tc>
          <w:tcPr>
            <w:tcW w:w="1163" w:type="pct"/>
            <w:noWrap/>
            <w:hideMark/>
          </w:tcPr>
          <w:p w14:paraId="0B62ED16" w14:textId="77777777" w:rsidR="005B1647" w:rsidRPr="009E0ED8"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9E0ED8">
              <w:t>209</w:t>
            </w:r>
          </w:p>
        </w:tc>
        <w:tc>
          <w:tcPr>
            <w:tcW w:w="1216" w:type="pct"/>
            <w:noWrap/>
            <w:hideMark/>
          </w:tcPr>
          <w:p w14:paraId="6D2E0EA6" w14:textId="77777777" w:rsidR="005B1647" w:rsidRPr="009E0ED8"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9E0ED8">
              <w:t>252</w:t>
            </w:r>
          </w:p>
        </w:tc>
      </w:tr>
      <w:tr w:rsidR="00155607" w14:paraId="7FFD125A"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2621" w:type="pct"/>
            <w:noWrap/>
            <w:hideMark/>
          </w:tcPr>
          <w:p w14:paraId="42962B7E" w14:textId="77777777" w:rsidR="005B1647" w:rsidRPr="009E0ED8" w:rsidRDefault="005B1647" w:rsidP="005B1647">
            <w:pPr>
              <w:pStyle w:val="Tabell"/>
              <w:keepNext/>
            </w:pPr>
            <w:r w:rsidRPr="009E0ED8">
              <w:t>Arbetsförmedlingen</w:t>
            </w:r>
          </w:p>
        </w:tc>
        <w:tc>
          <w:tcPr>
            <w:tcW w:w="1163" w:type="pct"/>
            <w:noWrap/>
            <w:hideMark/>
          </w:tcPr>
          <w:p w14:paraId="160F4B41" w14:textId="77777777" w:rsidR="005B1647" w:rsidRPr="009E0ED8"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9E0ED8">
              <w:t>124</w:t>
            </w:r>
          </w:p>
        </w:tc>
        <w:tc>
          <w:tcPr>
            <w:tcW w:w="1216" w:type="pct"/>
            <w:noWrap/>
            <w:hideMark/>
          </w:tcPr>
          <w:p w14:paraId="63C6C538" w14:textId="77777777" w:rsidR="005B1647" w:rsidRPr="009E0ED8"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9E0ED8">
              <w:t>130</w:t>
            </w:r>
          </w:p>
        </w:tc>
      </w:tr>
      <w:tr w:rsidR="00155607" w14:paraId="2AB60EC4"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2621" w:type="pct"/>
            <w:noWrap/>
            <w:hideMark/>
          </w:tcPr>
          <w:p w14:paraId="3E1B960D" w14:textId="77777777" w:rsidR="005B1647" w:rsidRPr="009E0ED8" w:rsidRDefault="005B1647" w:rsidP="005B1647">
            <w:pPr>
              <w:pStyle w:val="Tabell"/>
              <w:keepNext/>
              <w:rPr>
                <w:i/>
                <w:iCs/>
              </w:rPr>
            </w:pPr>
            <w:r w:rsidRPr="009E0ED8">
              <w:rPr>
                <w:i/>
                <w:iCs/>
              </w:rPr>
              <w:t>Affärsverk</w:t>
            </w:r>
          </w:p>
        </w:tc>
        <w:tc>
          <w:tcPr>
            <w:tcW w:w="1163" w:type="pct"/>
            <w:noWrap/>
            <w:hideMark/>
          </w:tcPr>
          <w:p w14:paraId="435834AF" w14:textId="77777777" w:rsidR="005B1647" w:rsidRPr="009E0ED8" w:rsidRDefault="005B1647" w:rsidP="005B1647">
            <w:pPr>
              <w:pStyle w:val="Tabell"/>
              <w:keepNext/>
              <w:cnfStyle w:val="000000000000" w:firstRow="0" w:lastRow="0" w:firstColumn="0" w:lastColumn="0" w:oddVBand="0" w:evenVBand="0" w:oddHBand="0" w:evenHBand="0" w:firstRowFirstColumn="0" w:firstRowLastColumn="0" w:lastRowFirstColumn="0" w:lastRowLastColumn="0"/>
              <w:rPr>
                <w:i/>
                <w:iCs/>
              </w:rPr>
            </w:pPr>
          </w:p>
        </w:tc>
        <w:tc>
          <w:tcPr>
            <w:tcW w:w="1216" w:type="pct"/>
            <w:noWrap/>
            <w:hideMark/>
          </w:tcPr>
          <w:p w14:paraId="29E9EDC0" w14:textId="77777777" w:rsidR="005B1647" w:rsidRPr="009E0ED8" w:rsidRDefault="005B1647" w:rsidP="005B1647">
            <w:pPr>
              <w:pStyle w:val="Tabell"/>
              <w:keepNext/>
              <w:cnfStyle w:val="000000000000" w:firstRow="0" w:lastRow="0" w:firstColumn="0" w:lastColumn="0" w:oddVBand="0" w:evenVBand="0" w:oddHBand="0" w:evenHBand="0" w:firstRowFirstColumn="0" w:firstRowLastColumn="0" w:lastRowFirstColumn="0" w:lastRowLastColumn="0"/>
              <w:rPr>
                <w:i/>
                <w:iCs/>
              </w:rPr>
            </w:pPr>
          </w:p>
        </w:tc>
      </w:tr>
      <w:tr w:rsidR="00155607" w14:paraId="256149A6"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2621" w:type="pct"/>
            <w:noWrap/>
            <w:hideMark/>
          </w:tcPr>
          <w:p w14:paraId="12CBB535" w14:textId="77777777" w:rsidR="005B1647" w:rsidRPr="009E0ED8" w:rsidRDefault="005B1647" w:rsidP="005B1647">
            <w:pPr>
              <w:pStyle w:val="Tabell"/>
              <w:keepNext/>
            </w:pPr>
            <w:r w:rsidRPr="009E0ED8">
              <w:t>Sjöfartsverket</w:t>
            </w:r>
          </w:p>
        </w:tc>
        <w:tc>
          <w:tcPr>
            <w:tcW w:w="1163" w:type="pct"/>
            <w:noWrap/>
            <w:hideMark/>
          </w:tcPr>
          <w:p w14:paraId="2BF37684" w14:textId="77777777" w:rsidR="005B1647" w:rsidRPr="009E0ED8"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9E0ED8">
              <w:t>132</w:t>
            </w:r>
          </w:p>
        </w:tc>
        <w:tc>
          <w:tcPr>
            <w:tcW w:w="1216" w:type="pct"/>
            <w:noWrap/>
            <w:hideMark/>
          </w:tcPr>
          <w:p w14:paraId="36166BA3" w14:textId="77777777" w:rsidR="005B1647" w:rsidRPr="009E0ED8"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9E0ED8">
              <w:t>11</w:t>
            </w:r>
          </w:p>
        </w:tc>
      </w:tr>
      <w:tr w:rsidR="00155607" w14:paraId="205333FB"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2621" w:type="pct"/>
            <w:noWrap/>
            <w:hideMark/>
          </w:tcPr>
          <w:p w14:paraId="594F7DAC" w14:textId="77777777" w:rsidR="005B1647" w:rsidRPr="009E0ED8" w:rsidRDefault="005B1647" w:rsidP="005B1647">
            <w:pPr>
              <w:pStyle w:val="Tabell"/>
              <w:keepNext/>
            </w:pPr>
            <w:r w:rsidRPr="009E0ED8">
              <w:t>Luftfartsverket</w:t>
            </w:r>
          </w:p>
        </w:tc>
        <w:tc>
          <w:tcPr>
            <w:tcW w:w="1163" w:type="pct"/>
            <w:noWrap/>
            <w:hideMark/>
          </w:tcPr>
          <w:p w14:paraId="59950C05" w14:textId="77777777" w:rsidR="005B1647" w:rsidRPr="009E0ED8"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9E0ED8">
              <w:t>35</w:t>
            </w:r>
          </w:p>
        </w:tc>
        <w:tc>
          <w:tcPr>
            <w:tcW w:w="1216" w:type="pct"/>
            <w:noWrap/>
            <w:hideMark/>
          </w:tcPr>
          <w:p w14:paraId="45FB022B" w14:textId="77777777" w:rsidR="005B1647" w:rsidRPr="009E0ED8"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9E0ED8">
              <w:t>36</w:t>
            </w:r>
          </w:p>
        </w:tc>
      </w:tr>
      <w:tr w:rsidR="00155607" w14:paraId="32FDF362"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2621" w:type="pct"/>
            <w:noWrap/>
            <w:hideMark/>
          </w:tcPr>
          <w:p w14:paraId="0F838986" w14:textId="77777777" w:rsidR="005B1647" w:rsidRPr="009E0ED8" w:rsidRDefault="005B1647" w:rsidP="005B1647">
            <w:pPr>
              <w:pStyle w:val="Tabell"/>
              <w:keepNext/>
            </w:pPr>
            <w:r w:rsidRPr="009E0ED8">
              <w:t>Svenska kraftnät</w:t>
            </w:r>
          </w:p>
        </w:tc>
        <w:tc>
          <w:tcPr>
            <w:tcW w:w="1163" w:type="pct"/>
            <w:noWrap/>
            <w:hideMark/>
          </w:tcPr>
          <w:p w14:paraId="443F99BE" w14:textId="77777777" w:rsidR="005B1647" w:rsidRPr="009E0ED8"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9E0ED8">
              <w:t>13</w:t>
            </w:r>
          </w:p>
        </w:tc>
        <w:tc>
          <w:tcPr>
            <w:tcW w:w="1216" w:type="pct"/>
            <w:noWrap/>
            <w:hideMark/>
          </w:tcPr>
          <w:p w14:paraId="56F9F37A" w14:textId="77777777" w:rsidR="005B1647" w:rsidRPr="009E0ED8"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9E0ED8">
              <w:t>15</w:t>
            </w:r>
          </w:p>
        </w:tc>
      </w:tr>
      <w:tr w:rsidR="00155607" w14:paraId="536ED037"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2621" w:type="pct"/>
            <w:noWrap/>
            <w:hideMark/>
          </w:tcPr>
          <w:p w14:paraId="4DFF94C5" w14:textId="77777777" w:rsidR="005B1647" w:rsidRPr="009E0ED8" w:rsidRDefault="005B1647" w:rsidP="005B1647">
            <w:pPr>
              <w:pStyle w:val="Tabell"/>
              <w:keepNext/>
            </w:pPr>
            <w:r w:rsidRPr="009E0ED8">
              <w:t>Övriga myndigheter</w:t>
            </w:r>
          </w:p>
        </w:tc>
        <w:tc>
          <w:tcPr>
            <w:tcW w:w="1163" w:type="pct"/>
            <w:noWrap/>
            <w:hideMark/>
          </w:tcPr>
          <w:p w14:paraId="60FB189D" w14:textId="77777777" w:rsidR="005B1647" w:rsidRPr="009E0ED8"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9E0ED8">
              <w:t>1 364</w:t>
            </w:r>
          </w:p>
        </w:tc>
        <w:tc>
          <w:tcPr>
            <w:tcW w:w="1216" w:type="pct"/>
            <w:noWrap/>
            <w:hideMark/>
          </w:tcPr>
          <w:p w14:paraId="1BEC3114" w14:textId="77777777" w:rsidR="005B1647" w:rsidRPr="009E0ED8"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9E0ED8">
              <w:t>1 420</w:t>
            </w:r>
          </w:p>
        </w:tc>
      </w:tr>
      <w:tr w:rsidR="00155607" w14:paraId="5D36B11C" w14:textId="77777777" w:rsidTr="00155607">
        <w:trPr>
          <w:cnfStyle w:val="010000000000" w:firstRow="0" w:lastRow="1" w:firstColumn="0" w:lastColumn="0" w:oddVBand="0" w:evenVBand="0" w:oddHBand="0" w:evenHBand="0" w:firstRowFirstColumn="0" w:firstRowLastColumn="0" w:lastRowFirstColumn="0" w:lastRowLastColumn="0"/>
          <w:trHeight w:val="270"/>
        </w:trPr>
        <w:tc>
          <w:tcPr>
            <w:cnfStyle w:val="001000000000" w:firstRow="0" w:lastRow="0" w:firstColumn="1" w:lastColumn="0" w:oddVBand="0" w:evenVBand="0" w:oddHBand="0" w:evenHBand="0" w:firstRowFirstColumn="0" w:firstRowLastColumn="0" w:lastRowFirstColumn="0" w:lastRowLastColumn="0"/>
            <w:tcW w:w="2621" w:type="pct"/>
            <w:noWrap/>
            <w:hideMark/>
          </w:tcPr>
          <w:p w14:paraId="22890F6F" w14:textId="77777777" w:rsidR="005B1647" w:rsidRPr="009E0ED8" w:rsidRDefault="005B1647" w:rsidP="005B1647">
            <w:pPr>
              <w:pStyle w:val="Tabell"/>
              <w:keepNext/>
              <w:rPr>
                <w:bCs/>
              </w:rPr>
            </w:pPr>
            <w:r w:rsidRPr="009E0ED8">
              <w:rPr>
                <w:bCs/>
              </w:rPr>
              <w:t xml:space="preserve">Summa </w:t>
            </w:r>
          </w:p>
        </w:tc>
        <w:tc>
          <w:tcPr>
            <w:tcW w:w="1163" w:type="pct"/>
            <w:noWrap/>
            <w:hideMark/>
          </w:tcPr>
          <w:p w14:paraId="7F21E977" w14:textId="77777777" w:rsidR="005B1647" w:rsidRPr="009E0ED8" w:rsidRDefault="005B1647" w:rsidP="005B1647">
            <w:pPr>
              <w:pStyle w:val="Tabell"/>
              <w:keepNext/>
              <w:cnfStyle w:val="010000000000" w:firstRow="0" w:lastRow="1" w:firstColumn="0" w:lastColumn="0" w:oddVBand="0" w:evenVBand="0" w:oddHBand="0" w:evenHBand="0" w:firstRowFirstColumn="0" w:firstRowLastColumn="0" w:lastRowFirstColumn="0" w:lastRowLastColumn="0"/>
              <w:rPr>
                <w:bCs/>
              </w:rPr>
            </w:pPr>
            <w:r w:rsidRPr="009E0ED8">
              <w:rPr>
                <w:bCs/>
              </w:rPr>
              <w:t>4 176</w:t>
            </w:r>
          </w:p>
        </w:tc>
        <w:tc>
          <w:tcPr>
            <w:tcW w:w="1216" w:type="pct"/>
            <w:noWrap/>
            <w:hideMark/>
          </w:tcPr>
          <w:p w14:paraId="530679C2" w14:textId="77777777" w:rsidR="005B1647" w:rsidRPr="009E0ED8" w:rsidRDefault="005B1647" w:rsidP="005B1647">
            <w:pPr>
              <w:pStyle w:val="Tabell"/>
              <w:keepNext/>
              <w:cnfStyle w:val="010000000000" w:firstRow="0" w:lastRow="1" w:firstColumn="0" w:lastColumn="0" w:oddVBand="0" w:evenVBand="0" w:oddHBand="0" w:evenHBand="0" w:firstRowFirstColumn="0" w:firstRowLastColumn="0" w:lastRowFirstColumn="0" w:lastRowLastColumn="0"/>
              <w:rPr>
                <w:bCs/>
              </w:rPr>
            </w:pPr>
            <w:r w:rsidRPr="009E0ED8">
              <w:rPr>
                <w:bCs/>
              </w:rPr>
              <w:t>3 424</w:t>
            </w:r>
          </w:p>
        </w:tc>
      </w:tr>
    </w:tbl>
    <w:p w14:paraId="1F796706" w14:textId="0F5D70F7" w:rsidR="005B1647" w:rsidRDefault="005B1647" w:rsidP="005B1647">
      <w:pPr>
        <w:pStyle w:val="Brdtext"/>
      </w:pPr>
    </w:p>
    <w:p w14:paraId="507C9FE4" w14:textId="4A2D0CEC" w:rsidR="005B1647" w:rsidRDefault="005B1647" w:rsidP="005B1647">
      <w:pPr>
        <w:pStyle w:val="Brdtext"/>
      </w:pPr>
      <w:r>
        <w:t>Övriga avsättningar består bl.a. av omstruktureringskostnader.</w:t>
      </w:r>
    </w:p>
    <w:p w14:paraId="580EDF91" w14:textId="77777777" w:rsidR="005B1647" w:rsidRDefault="005B1647" w:rsidP="005B1647">
      <w:pPr>
        <w:pStyle w:val="Brdtext"/>
      </w:pPr>
      <w:r>
        <w:t>En omstrukturering kan avse försäljning, avveckling eller omlokalisering av en verksamhet, förändringar i ledningsstruktur eller genomgripande omorganisation.</w:t>
      </w:r>
    </w:p>
    <w:p w14:paraId="4DA3B38A" w14:textId="6B8D73A3" w:rsidR="005B1647" w:rsidRDefault="005B1647" w:rsidP="005B1647">
      <w:pPr>
        <w:pStyle w:val="Brdtext"/>
      </w:pPr>
      <w:r>
        <w:t>Statens jordbruksverks avsättningar består till stor del av avsättningar för EU:s garantifond för jordbruket (EGFJ)och EU:s landsbygdsfond 2014–2020 (EJFLU).</w:t>
      </w:r>
    </w:p>
    <w:p w14:paraId="1C2B8442" w14:textId="77777777" w:rsidR="005B1647" w:rsidRDefault="005B1647" w:rsidP="005B1647">
      <w:pPr>
        <w:pStyle w:val="Brdtext"/>
      </w:pPr>
      <w:r>
        <w:t>Trafikverkets avsättningar består främst av skadestånd och regress.</w:t>
      </w:r>
    </w:p>
    <w:p w14:paraId="4C7DAA9F" w14:textId="77777777" w:rsidR="005B1647" w:rsidRDefault="005B1647" w:rsidP="005B1647">
      <w:pPr>
        <w:pStyle w:val="Brdtext"/>
      </w:pPr>
      <w:r>
        <w:t>Pensionsmyndigheten har en avsättning för frivillig pensionsförsäkring som är en verksamhet enligt äldre lagstiftning. Nyteckning till försäkringen upphörde i början av 1980-talet och avsättningen minskar successivt, eftersom inga premier inbetalas, med skillnaden mellan kapitalavkastning och pensionsutbetalningar.</w:t>
      </w:r>
    </w:p>
    <w:p w14:paraId="0EC37A3E" w14:textId="0A6026D5" w:rsidR="005B1647" w:rsidRDefault="005B1647" w:rsidP="005B1647">
      <w:pPr>
        <w:pStyle w:val="Brdtext"/>
      </w:pPr>
      <w:r>
        <w:t>Försvarsmakten har bl.a. avsättningar för avveckling och återställande av materiel.</w:t>
      </w:r>
    </w:p>
    <w:p w14:paraId="4403EEE9" w14:textId="77777777" w:rsidR="005B1647" w:rsidRDefault="005B1647" w:rsidP="005B1647">
      <w:pPr>
        <w:pStyle w:val="Rubrik4utannumrering"/>
      </w:pPr>
      <w:r>
        <w:t>Not 47 Statsskulden</w:t>
      </w:r>
    </w:p>
    <w:p w14:paraId="112C135C" w14:textId="50387359" w:rsidR="005B1647" w:rsidRDefault="005B1647" w:rsidP="005B1647">
      <w:pPr>
        <w:pStyle w:val="TabellRubrik"/>
        <w:spacing w:before="0"/>
      </w:pPr>
      <w:bookmarkStart w:id="254" w:name="_Toc37340140"/>
      <w:r w:rsidRPr="009E0ED8">
        <w:t>Lån i svenska kronor</w:t>
      </w:r>
      <w:bookmarkEnd w:id="254"/>
    </w:p>
    <w:p w14:paraId="20ADF154" w14:textId="1FFB50BC" w:rsidR="005B1647" w:rsidRPr="009E0ED8" w:rsidRDefault="005B1647" w:rsidP="005B1647">
      <w:pPr>
        <w:pStyle w:val="TabellUnderrubrik"/>
      </w:pPr>
      <w:r>
        <w:t>Miljoner kronor</w:t>
      </w:r>
    </w:p>
    <w:tbl>
      <w:tblPr>
        <w:tblStyle w:val="RKBPTabell"/>
        <w:tblW w:w="5000" w:type="pct"/>
        <w:tblLook w:val="04E0" w:firstRow="1" w:lastRow="1" w:firstColumn="1" w:lastColumn="0" w:noHBand="0" w:noVBand="1"/>
      </w:tblPr>
      <w:tblGrid>
        <w:gridCol w:w="4390"/>
        <w:gridCol w:w="1736"/>
        <w:gridCol w:w="1244"/>
      </w:tblGrid>
      <w:tr w:rsidR="00155607" w14:paraId="163564ED" w14:textId="77777777" w:rsidTr="00155607">
        <w:trPr>
          <w:cnfStyle w:val="100000000000" w:firstRow="1" w:lastRow="0" w:firstColumn="0" w:lastColumn="0" w:oddVBand="0" w:evenVBand="0" w:oddHBand="0" w:evenHBand="0" w:firstRowFirstColumn="0" w:firstRowLastColumn="0" w:lastRowFirstColumn="0" w:lastRowLastColumn="0"/>
          <w:trHeight w:val="270"/>
          <w:tblHeader w:val="0"/>
        </w:trPr>
        <w:tc>
          <w:tcPr>
            <w:cnfStyle w:val="001000000000" w:firstRow="0" w:lastRow="0" w:firstColumn="1" w:lastColumn="0" w:oddVBand="0" w:evenVBand="0" w:oddHBand="0" w:evenHBand="0" w:firstRowFirstColumn="0" w:firstRowLastColumn="0" w:lastRowFirstColumn="0" w:lastRowLastColumn="0"/>
            <w:tcW w:w="2978"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7960873A" w14:textId="04F43F62" w:rsidR="005B1647" w:rsidRPr="009E0ED8" w:rsidRDefault="005B1647" w:rsidP="005B1647">
            <w:pPr>
              <w:pStyle w:val="TabellHuvud"/>
            </w:pPr>
          </w:p>
        </w:tc>
        <w:tc>
          <w:tcPr>
            <w:tcW w:w="1178"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0730C5F1" w14:textId="77777777" w:rsidR="005B1647" w:rsidRPr="009E0ED8"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9E0ED8">
              <w:t>2019</w:t>
            </w:r>
          </w:p>
        </w:tc>
        <w:tc>
          <w:tcPr>
            <w:tcW w:w="844"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75266A6A" w14:textId="77777777" w:rsidR="005B1647" w:rsidRPr="009E0ED8"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9E0ED8">
              <w:t>2018</w:t>
            </w:r>
          </w:p>
        </w:tc>
      </w:tr>
      <w:tr w:rsidR="00155607" w14:paraId="196DA534"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2978" w:type="pct"/>
            <w:tcBorders>
              <w:top w:val="single" w:sz="12" w:space="0" w:color="auto"/>
            </w:tcBorders>
            <w:hideMark/>
          </w:tcPr>
          <w:p w14:paraId="2C5E0347" w14:textId="77777777" w:rsidR="005B1647" w:rsidRPr="009E0ED8" w:rsidRDefault="005B1647" w:rsidP="005B1647">
            <w:pPr>
              <w:pStyle w:val="Tabell"/>
            </w:pPr>
            <w:r w:rsidRPr="009E0ED8">
              <w:t>Nominella statsobligationer</w:t>
            </w:r>
          </w:p>
        </w:tc>
        <w:tc>
          <w:tcPr>
            <w:tcW w:w="1178" w:type="pct"/>
            <w:tcBorders>
              <w:top w:val="single" w:sz="12" w:space="0" w:color="auto"/>
            </w:tcBorders>
            <w:noWrap/>
            <w:hideMark/>
          </w:tcPr>
          <w:p w14:paraId="2DB07431" w14:textId="77777777" w:rsidR="005B1647" w:rsidRPr="009E0ED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E0ED8">
              <w:t>569 773</w:t>
            </w:r>
          </w:p>
        </w:tc>
        <w:tc>
          <w:tcPr>
            <w:tcW w:w="844" w:type="pct"/>
            <w:tcBorders>
              <w:top w:val="single" w:sz="12" w:space="0" w:color="auto"/>
            </w:tcBorders>
            <w:noWrap/>
            <w:hideMark/>
          </w:tcPr>
          <w:p w14:paraId="65663485" w14:textId="77777777" w:rsidR="005B1647" w:rsidRPr="009E0ED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E0ED8">
              <w:t>638 323</w:t>
            </w:r>
          </w:p>
        </w:tc>
      </w:tr>
      <w:tr w:rsidR="00155607" w14:paraId="1E676BD9"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2978" w:type="pct"/>
            <w:hideMark/>
          </w:tcPr>
          <w:p w14:paraId="34310AF8" w14:textId="77777777" w:rsidR="005B1647" w:rsidRPr="009E0ED8" w:rsidRDefault="005B1647" w:rsidP="005B1647">
            <w:pPr>
              <w:pStyle w:val="Tabell"/>
            </w:pPr>
            <w:r w:rsidRPr="009E0ED8">
              <w:t>Real skuld i svenska kronor</w:t>
            </w:r>
          </w:p>
        </w:tc>
        <w:tc>
          <w:tcPr>
            <w:tcW w:w="1178" w:type="pct"/>
            <w:noWrap/>
            <w:hideMark/>
          </w:tcPr>
          <w:p w14:paraId="587E8E2E" w14:textId="77777777" w:rsidR="005B1647" w:rsidRPr="009E0ED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E0ED8">
              <w:t>192 419</w:t>
            </w:r>
          </w:p>
        </w:tc>
        <w:tc>
          <w:tcPr>
            <w:tcW w:w="844" w:type="pct"/>
            <w:noWrap/>
            <w:hideMark/>
          </w:tcPr>
          <w:p w14:paraId="0A215C7F" w14:textId="77777777" w:rsidR="005B1647" w:rsidRPr="009E0ED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E0ED8">
              <w:t>211 762</w:t>
            </w:r>
          </w:p>
        </w:tc>
      </w:tr>
      <w:tr w:rsidR="00155607" w14:paraId="00A120E7"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2978" w:type="pct"/>
            <w:hideMark/>
          </w:tcPr>
          <w:p w14:paraId="64C6E0FD" w14:textId="77777777" w:rsidR="005B1647" w:rsidRPr="009E0ED8" w:rsidRDefault="005B1647" w:rsidP="005B1647">
            <w:pPr>
              <w:pStyle w:val="Tabell"/>
            </w:pPr>
            <w:r w:rsidRPr="009E0ED8">
              <w:t>Statsskuldväxlar</w:t>
            </w:r>
          </w:p>
        </w:tc>
        <w:tc>
          <w:tcPr>
            <w:tcW w:w="1178" w:type="pct"/>
            <w:noWrap/>
            <w:hideMark/>
          </w:tcPr>
          <w:p w14:paraId="3CB23FD9" w14:textId="77777777" w:rsidR="005B1647" w:rsidRPr="009E0ED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E0ED8">
              <w:t>20 000</w:t>
            </w:r>
          </w:p>
        </w:tc>
        <w:tc>
          <w:tcPr>
            <w:tcW w:w="844" w:type="pct"/>
            <w:noWrap/>
            <w:hideMark/>
          </w:tcPr>
          <w:p w14:paraId="1D483DED" w14:textId="77777777" w:rsidR="005B1647" w:rsidRPr="009E0ED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E0ED8">
              <w:t>20 000</w:t>
            </w:r>
          </w:p>
        </w:tc>
      </w:tr>
      <w:tr w:rsidR="00155607" w14:paraId="4077F2D1"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2978" w:type="pct"/>
            <w:hideMark/>
          </w:tcPr>
          <w:p w14:paraId="7D9F6A62" w14:textId="77777777" w:rsidR="005B1647" w:rsidRPr="009E0ED8" w:rsidRDefault="005B1647" w:rsidP="005B1647">
            <w:pPr>
              <w:pStyle w:val="Tabell"/>
            </w:pPr>
            <w:r w:rsidRPr="009E0ED8">
              <w:t>Likviditetsförvaltningsinstrument</w:t>
            </w:r>
          </w:p>
        </w:tc>
        <w:tc>
          <w:tcPr>
            <w:tcW w:w="1178" w:type="pct"/>
            <w:noWrap/>
            <w:hideMark/>
          </w:tcPr>
          <w:p w14:paraId="67C139E5" w14:textId="77777777" w:rsidR="005B1647" w:rsidRPr="009E0ED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E0ED8">
              <w:t>104 795</w:t>
            </w:r>
          </w:p>
        </w:tc>
        <w:tc>
          <w:tcPr>
            <w:tcW w:w="844" w:type="pct"/>
            <w:noWrap/>
            <w:hideMark/>
          </w:tcPr>
          <w:p w14:paraId="7AD6EF9D" w14:textId="77777777" w:rsidR="005B1647" w:rsidRPr="009E0ED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E0ED8">
              <w:t>94 193</w:t>
            </w:r>
          </w:p>
        </w:tc>
      </w:tr>
      <w:tr w:rsidR="00155607" w14:paraId="54AB1EE8"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2978" w:type="pct"/>
            <w:hideMark/>
          </w:tcPr>
          <w:p w14:paraId="531E6490" w14:textId="77777777" w:rsidR="005B1647" w:rsidRPr="009E0ED8" w:rsidRDefault="005B1647" w:rsidP="005B1647">
            <w:pPr>
              <w:pStyle w:val="Tabell"/>
            </w:pPr>
            <w:r w:rsidRPr="009E0ED8">
              <w:t>Privatmarknadslån</w:t>
            </w:r>
          </w:p>
        </w:tc>
        <w:tc>
          <w:tcPr>
            <w:tcW w:w="1178" w:type="pct"/>
            <w:noWrap/>
            <w:hideMark/>
          </w:tcPr>
          <w:p w14:paraId="5004C5AC" w14:textId="77777777" w:rsidR="005B1647" w:rsidRPr="009E0ED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E0ED8">
              <w:t>2 919</w:t>
            </w:r>
          </w:p>
        </w:tc>
        <w:tc>
          <w:tcPr>
            <w:tcW w:w="844" w:type="pct"/>
            <w:noWrap/>
            <w:hideMark/>
          </w:tcPr>
          <w:p w14:paraId="62203DC2" w14:textId="77777777" w:rsidR="005B1647" w:rsidRPr="009E0ED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E0ED8">
              <w:t>4 990</w:t>
            </w:r>
          </w:p>
        </w:tc>
      </w:tr>
      <w:tr w:rsidR="00155607" w14:paraId="43CD8D90"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2978" w:type="pct"/>
            <w:hideMark/>
          </w:tcPr>
          <w:p w14:paraId="131B37E5" w14:textId="77777777" w:rsidR="005B1647" w:rsidRPr="009E0ED8" w:rsidRDefault="005B1647" w:rsidP="005B1647">
            <w:pPr>
              <w:pStyle w:val="Tabell"/>
            </w:pPr>
            <w:r w:rsidRPr="009E0ED8">
              <w:t>Säkerheter i svenska kronor</w:t>
            </w:r>
          </w:p>
        </w:tc>
        <w:tc>
          <w:tcPr>
            <w:tcW w:w="1178" w:type="pct"/>
            <w:noWrap/>
            <w:hideMark/>
          </w:tcPr>
          <w:p w14:paraId="163C0BE2" w14:textId="77777777" w:rsidR="005B1647" w:rsidRPr="009E0ED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E0ED8">
              <w:t>3 142</w:t>
            </w:r>
          </w:p>
        </w:tc>
        <w:tc>
          <w:tcPr>
            <w:tcW w:w="844" w:type="pct"/>
            <w:noWrap/>
            <w:hideMark/>
          </w:tcPr>
          <w:p w14:paraId="18A09FB7" w14:textId="77777777" w:rsidR="005B1647" w:rsidRPr="009E0ED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E0ED8">
              <w:t>4 380</w:t>
            </w:r>
          </w:p>
        </w:tc>
      </w:tr>
      <w:tr w:rsidR="00155607" w14:paraId="3FBC9AA4"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2978" w:type="pct"/>
            <w:hideMark/>
          </w:tcPr>
          <w:p w14:paraId="7C9EE2FD" w14:textId="77777777" w:rsidR="005B1647" w:rsidRPr="009E0ED8" w:rsidRDefault="005B1647" w:rsidP="005B1647">
            <w:pPr>
              <w:pStyle w:val="Tabell"/>
            </w:pPr>
            <w:r w:rsidRPr="009E0ED8">
              <w:t>Valutaderivat</w:t>
            </w:r>
          </w:p>
        </w:tc>
        <w:tc>
          <w:tcPr>
            <w:tcW w:w="1178" w:type="pct"/>
            <w:noWrap/>
            <w:hideMark/>
          </w:tcPr>
          <w:p w14:paraId="7676F772" w14:textId="77777777" w:rsidR="005B1647" w:rsidRPr="009E0ED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E0ED8">
              <w:t>-61 251</w:t>
            </w:r>
          </w:p>
        </w:tc>
        <w:tc>
          <w:tcPr>
            <w:tcW w:w="844" w:type="pct"/>
            <w:noWrap/>
            <w:hideMark/>
          </w:tcPr>
          <w:p w14:paraId="4CFFD436" w14:textId="77777777" w:rsidR="005B1647" w:rsidRPr="009E0ED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E0ED8">
              <w:t>-82 139</w:t>
            </w:r>
          </w:p>
        </w:tc>
      </w:tr>
      <w:tr w:rsidR="00155607" w14:paraId="41854A70"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2978" w:type="pct"/>
            <w:hideMark/>
          </w:tcPr>
          <w:p w14:paraId="10CCB98E" w14:textId="77777777" w:rsidR="005B1647" w:rsidRPr="009E0ED8" w:rsidRDefault="005B1647" w:rsidP="005B1647">
            <w:pPr>
              <w:pStyle w:val="Tabell"/>
            </w:pPr>
            <w:r w:rsidRPr="009E0ED8">
              <w:t>Summa</w:t>
            </w:r>
          </w:p>
        </w:tc>
        <w:tc>
          <w:tcPr>
            <w:tcW w:w="1178" w:type="pct"/>
            <w:noWrap/>
            <w:hideMark/>
          </w:tcPr>
          <w:p w14:paraId="18F73250" w14:textId="77777777" w:rsidR="005B1647" w:rsidRPr="009E0ED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E0ED8">
              <w:t>831 797</w:t>
            </w:r>
          </w:p>
        </w:tc>
        <w:tc>
          <w:tcPr>
            <w:tcW w:w="844" w:type="pct"/>
            <w:noWrap/>
            <w:hideMark/>
          </w:tcPr>
          <w:p w14:paraId="5E51E39A" w14:textId="77777777" w:rsidR="005B1647" w:rsidRPr="009E0ED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E0ED8">
              <w:t>891 509</w:t>
            </w:r>
          </w:p>
        </w:tc>
      </w:tr>
      <w:tr w:rsidR="00155607" w14:paraId="318581C1" w14:textId="77777777" w:rsidTr="00155607">
        <w:trPr>
          <w:trHeight w:val="53"/>
        </w:trPr>
        <w:tc>
          <w:tcPr>
            <w:cnfStyle w:val="001000000000" w:firstRow="0" w:lastRow="0" w:firstColumn="1" w:lastColumn="0" w:oddVBand="0" w:evenVBand="0" w:oddHBand="0" w:evenHBand="0" w:firstRowFirstColumn="0" w:firstRowLastColumn="0" w:lastRowFirstColumn="0" w:lastRowLastColumn="0"/>
            <w:tcW w:w="2978" w:type="pct"/>
            <w:hideMark/>
          </w:tcPr>
          <w:p w14:paraId="11E2526A" w14:textId="77777777" w:rsidR="005B1647" w:rsidRPr="009E0ED8" w:rsidRDefault="005B1647" w:rsidP="005B1647">
            <w:pPr>
              <w:pStyle w:val="Tabell"/>
            </w:pPr>
            <w:r w:rsidRPr="009E0ED8">
              <w:t>Eliminering, myndigheters innehav av statspapper</w:t>
            </w:r>
          </w:p>
        </w:tc>
        <w:tc>
          <w:tcPr>
            <w:tcW w:w="1178" w:type="pct"/>
            <w:noWrap/>
            <w:hideMark/>
          </w:tcPr>
          <w:p w14:paraId="32806C6C" w14:textId="77777777" w:rsidR="005B1647" w:rsidRPr="009E0ED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E0ED8">
              <w:t>-58 762</w:t>
            </w:r>
          </w:p>
        </w:tc>
        <w:tc>
          <w:tcPr>
            <w:tcW w:w="844" w:type="pct"/>
            <w:noWrap/>
            <w:hideMark/>
          </w:tcPr>
          <w:p w14:paraId="03CC42C1" w14:textId="77777777" w:rsidR="005B1647" w:rsidRPr="009E0ED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E0ED8">
              <w:t>-65 057</w:t>
            </w:r>
          </w:p>
        </w:tc>
      </w:tr>
      <w:tr w:rsidR="00155607" w14:paraId="69CFA57F" w14:textId="77777777" w:rsidTr="00155607">
        <w:trPr>
          <w:cnfStyle w:val="010000000000" w:firstRow="0" w:lastRow="1" w:firstColumn="0" w:lastColumn="0" w:oddVBand="0" w:evenVBand="0" w:oddHBand="0" w:evenHBand="0" w:firstRowFirstColumn="0" w:firstRowLastColumn="0" w:lastRowFirstColumn="0" w:lastRowLastColumn="0"/>
          <w:trHeight w:val="270"/>
        </w:trPr>
        <w:tc>
          <w:tcPr>
            <w:cnfStyle w:val="001000000000" w:firstRow="0" w:lastRow="0" w:firstColumn="1" w:lastColumn="0" w:oddVBand="0" w:evenVBand="0" w:oddHBand="0" w:evenHBand="0" w:firstRowFirstColumn="0" w:firstRowLastColumn="0" w:lastRowFirstColumn="0" w:lastRowLastColumn="0"/>
            <w:tcW w:w="2978" w:type="pct"/>
            <w:noWrap/>
            <w:hideMark/>
          </w:tcPr>
          <w:p w14:paraId="2DDBFD2F" w14:textId="77777777" w:rsidR="005B1647" w:rsidRPr="009E0ED8" w:rsidRDefault="005B1647" w:rsidP="005B1647">
            <w:pPr>
              <w:pStyle w:val="Tabell"/>
              <w:rPr>
                <w:bCs/>
              </w:rPr>
            </w:pPr>
            <w:r w:rsidRPr="009E0ED8">
              <w:rPr>
                <w:bCs/>
              </w:rPr>
              <w:t>Summa</w:t>
            </w:r>
          </w:p>
        </w:tc>
        <w:tc>
          <w:tcPr>
            <w:tcW w:w="1178" w:type="pct"/>
            <w:noWrap/>
            <w:hideMark/>
          </w:tcPr>
          <w:p w14:paraId="6B8CB6AF" w14:textId="77777777" w:rsidR="005B1647" w:rsidRPr="009E0ED8"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9E0ED8">
              <w:rPr>
                <w:bCs/>
              </w:rPr>
              <w:t>773 035</w:t>
            </w:r>
          </w:p>
        </w:tc>
        <w:tc>
          <w:tcPr>
            <w:tcW w:w="844" w:type="pct"/>
            <w:noWrap/>
            <w:hideMark/>
          </w:tcPr>
          <w:p w14:paraId="104943C6" w14:textId="77777777" w:rsidR="005B1647" w:rsidRPr="009E0ED8"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9E0ED8">
              <w:rPr>
                <w:bCs/>
              </w:rPr>
              <w:t>826 452</w:t>
            </w:r>
          </w:p>
        </w:tc>
      </w:tr>
    </w:tbl>
    <w:p w14:paraId="713845E8" w14:textId="77777777" w:rsidR="005B1647" w:rsidRDefault="005B1647" w:rsidP="005B1647">
      <w:pPr>
        <w:pStyle w:val="Brdtext"/>
      </w:pPr>
    </w:p>
    <w:p w14:paraId="1E49C6B7" w14:textId="77777777" w:rsidR="005B1647" w:rsidRDefault="005B1647" w:rsidP="005B1647">
      <w:pPr>
        <w:pStyle w:val="Brdtext"/>
      </w:pPr>
      <w:r>
        <w:t xml:space="preserve">I Riksgäldskontorets definition av den svenska statsskulden ingår de låneinstrument som Riksgäldskontoret använder i sin finansiering av statens lånebehov </w:t>
      </w:r>
    </w:p>
    <w:p w14:paraId="0F591F58" w14:textId="4D0A61D3" w:rsidR="005B1647" w:rsidRDefault="005B1647" w:rsidP="005B1647">
      <w:pPr>
        <w:pStyle w:val="Brdtext"/>
      </w:pPr>
      <w:r>
        <w:lastRenderedPageBreak/>
        <w:t>(se Redovisningsprinciper och tilläggsupplysningar). Lån i svenska kronor redovisas till nominellt slutvärde, dvs. de marknadsvärderas inte med hänsyn till förändringar i marknadsräntorna.</w:t>
      </w:r>
    </w:p>
    <w:p w14:paraId="691423AC" w14:textId="740F68D8" w:rsidR="005B1647" w:rsidRDefault="005B1647" w:rsidP="005B1647">
      <w:pPr>
        <w:pStyle w:val="Brdtext"/>
      </w:pPr>
      <w:r>
        <w:t>I årsredovisningen för staten används Riksgäldskontorets definition av statsskulden minskad med elimineringar av de statliga myndigheternas innehav av statliga obligationer.</w:t>
      </w:r>
    </w:p>
    <w:p w14:paraId="44A959DF" w14:textId="0DF39902" w:rsidR="005B1647" w:rsidRDefault="005B1647" w:rsidP="005B1647">
      <w:pPr>
        <w:pStyle w:val="Brdtext"/>
      </w:pPr>
      <w:r>
        <w:t>Det är endast ett fåtal myndigheter som har statsobligationer. Kärnavfallsfondens innehav var vid årsskiftet 21,3 miljarder kronor och Riksgäldskontorets innehav för Insättningsgarantifonden var 37,4 miljarder kronor värderade till nominellt värde samt upplupen inflationskompensation.</w:t>
      </w:r>
    </w:p>
    <w:p w14:paraId="5A4BDF56" w14:textId="2FE9986E" w:rsidR="005B1647" w:rsidRDefault="005B1647" w:rsidP="005B1647">
      <w:pPr>
        <w:pStyle w:val="TabellRubrik"/>
      </w:pPr>
      <w:bookmarkStart w:id="255" w:name="_Toc37340141"/>
      <w:r>
        <w:t>Lån i utländsk valuta</w:t>
      </w:r>
      <w:bookmarkEnd w:id="255"/>
    </w:p>
    <w:p w14:paraId="405C51B5" w14:textId="3E7F8F7C" w:rsidR="005B1647" w:rsidRDefault="005B1647" w:rsidP="005B1647">
      <w:pPr>
        <w:pStyle w:val="TabellUnderrubrik"/>
      </w:pPr>
      <w:r w:rsidRPr="002975DB">
        <w:t>Miljoner kronor</w:t>
      </w:r>
    </w:p>
    <w:tbl>
      <w:tblPr>
        <w:tblStyle w:val="RKBPTabell"/>
        <w:tblW w:w="5000" w:type="pct"/>
        <w:tblLook w:val="04E0" w:firstRow="1" w:lastRow="1" w:firstColumn="1" w:lastColumn="0" w:noHBand="0" w:noVBand="1"/>
      </w:tblPr>
      <w:tblGrid>
        <w:gridCol w:w="4390"/>
        <w:gridCol w:w="1736"/>
        <w:gridCol w:w="1244"/>
      </w:tblGrid>
      <w:tr w:rsidR="00155607" w14:paraId="5E0CF7EA" w14:textId="77777777" w:rsidTr="00155607">
        <w:trPr>
          <w:cnfStyle w:val="100000000000" w:firstRow="1" w:lastRow="0" w:firstColumn="0" w:lastColumn="0" w:oddVBand="0" w:evenVBand="0" w:oddHBand="0" w:evenHBand="0" w:firstRowFirstColumn="0" w:firstRowLastColumn="0" w:lastRowFirstColumn="0" w:lastRowLastColumn="0"/>
          <w:trHeight w:val="270"/>
          <w:tblHeader w:val="0"/>
        </w:trPr>
        <w:tc>
          <w:tcPr>
            <w:cnfStyle w:val="001000000000" w:firstRow="0" w:lastRow="0" w:firstColumn="1" w:lastColumn="0" w:oddVBand="0" w:evenVBand="0" w:oddHBand="0" w:evenHBand="0" w:firstRowFirstColumn="0" w:firstRowLastColumn="0" w:lastRowFirstColumn="0" w:lastRowLastColumn="0"/>
            <w:tcW w:w="2978"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0635691E" w14:textId="7539C325" w:rsidR="005B1647" w:rsidRPr="002975DB" w:rsidRDefault="005B1647" w:rsidP="005B1647">
            <w:pPr>
              <w:pStyle w:val="TabellHuvud"/>
            </w:pPr>
          </w:p>
        </w:tc>
        <w:tc>
          <w:tcPr>
            <w:tcW w:w="1178"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4A0E6815" w14:textId="77777777" w:rsidR="005B1647" w:rsidRPr="002975DB"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2975DB">
              <w:t>2019</w:t>
            </w:r>
          </w:p>
        </w:tc>
        <w:tc>
          <w:tcPr>
            <w:tcW w:w="844"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25BBD2B6" w14:textId="77777777" w:rsidR="005B1647" w:rsidRPr="002975DB"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2975DB">
              <w:t>2018</w:t>
            </w:r>
          </w:p>
        </w:tc>
      </w:tr>
      <w:tr w:rsidR="00155607" w14:paraId="328FB2BC" w14:textId="77777777" w:rsidTr="00155607">
        <w:trPr>
          <w:trHeight w:val="107"/>
        </w:trPr>
        <w:tc>
          <w:tcPr>
            <w:cnfStyle w:val="001000000000" w:firstRow="0" w:lastRow="0" w:firstColumn="1" w:lastColumn="0" w:oddVBand="0" w:evenVBand="0" w:oddHBand="0" w:evenHBand="0" w:firstRowFirstColumn="0" w:firstRowLastColumn="0" w:lastRowFirstColumn="0" w:lastRowLastColumn="0"/>
            <w:tcW w:w="2978" w:type="pct"/>
            <w:tcBorders>
              <w:top w:val="single" w:sz="12" w:space="0" w:color="auto"/>
            </w:tcBorders>
            <w:hideMark/>
          </w:tcPr>
          <w:p w14:paraId="6051CDB1" w14:textId="77777777" w:rsidR="005B1647" w:rsidRPr="002975DB" w:rsidRDefault="005B1647" w:rsidP="005B1647">
            <w:pPr>
              <w:pStyle w:val="Tabell"/>
            </w:pPr>
            <w:r w:rsidRPr="002975DB">
              <w:t>Obligationer m.m. i utländsk valuta</w:t>
            </w:r>
          </w:p>
        </w:tc>
        <w:tc>
          <w:tcPr>
            <w:tcW w:w="1178" w:type="pct"/>
            <w:tcBorders>
              <w:top w:val="single" w:sz="12" w:space="0" w:color="auto"/>
            </w:tcBorders>
            <w:noWrap/>
            <w:hideMark/>
          </w:tcPr>
          <w:p w14:paraId="3D4CDF5C" w14:textId="77777777" w:rsidR="005B1647" w:rsidRPr="002975D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975DB">
              <w:t>211 549</w:t>
            </w:r>
          </w:p>
        </w:tc>
        <w:tc>
          <w:tcPr>
            <w:tcW w:w="844" w:type="pct"/>
            <w:tcBorders>
              <w:top w:val="single" w:sz="12" w:space="0" w:color="auto"/>
            </w:tcBorders>
            <w:noWrap/>
            <w:hideMark/>
          </w:tcPr>
          <w:p w14:paraId="4921A104" w14:textId="77777777" w:rsidR="005B1647" w:rsidRPr="002975D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975DB">
              <w:t>280 156</w:t>
            </w:r>
          </w:p>
        </w:tc>
      </w:tr>
      <w:tr w:rsidR="00155607" w14:paraId="4DC8B142"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2978" w:type="pct"/>
            <w:hideMark/>
          </w:tcPr>
          <w:p w14:paraId="4CBB9A22" w14:textId="77777777" w:rsidR="005B1647" w:rsidRPr="002975DB" w:rsidRDefault="005B1647" w:rsidP="005B1647">
            <w:pPr>
              <w:pStyle w:val="Tabell"/>
            </w:pPr>
            <w:r w:rsidRPr="002975DB">
              <w:t>Valutaderivat</w:t>
            </w:r>
          </w:p>
        </w:tc>
        <w:tc>
          <w:tcPr>
            <w:tcW w:w="1178" w:type="pct"/>
            <w:noWrap/>
            <w:hideMark/>
          </w:tcPr>
          <w:p w14:paraId="5414E4B7" w14:textId="77777777" w:rsidR="005B1647" w:rsidRPr="002975D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975DB">
              <w:t>69 172</w:t>
            </w:r>
          </w:p>
        </w:tc>
        <w:tc>
          <w:tcPr>
            <w:tcW w:w="844" w:type="pct"/>
            <w:noWrap/>
            <w:hideMark/>
          </w:tcPr>
          <w:p w14:paraId="40971C91" w14:textId="77777777" w:rsidR="005B1647" w:rsidRPr="002975D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975DB">
              <w:t>90 339</w:t>
            </w:r>
          </w:p>
        </w:tc>
      </w:tr>
      <w:tr w:rsidR="00155607" w14:paraId="27451E73"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2978" w:type="pct"/>
            <w:hideMark/>
          </w:tcPr>
          <w:p w14:paraId="445529FA" w14:textId="77777777" w:rsidR="005B1647" w:rsidRPr="002975DB" w:rsidRDefault="005B1647" w:rsidP="005B1647">
            <w:pPr>
              <w:pStyle w:val="Tabell"/>
            </w:pPr>
            <w:r w:rsidRPr="002975DB">
              <w:t>Säkerheter i utländsk valuta</w:t>
            </w:r>
          </w:p>
        </w:tc>
        <w:tc>
          <w:tcPr>
            <w:tcW w:w="1178" w:type="pct"/>
            <w:noWrap/>
            <w:hideMark/>
          </w:tcPr>
          <w:p w14:paraId="1238354A" w14:textId="77777777" w:rsidR="005B1647" w:rsidRPr="002975D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975DB">
              <w:t>278</w:t>
            </w:r>
          </w:p>
        </w:tc>
        <w:tc>
          <w:tcPr>
            <w:tcW w:w="844" w:type="pct"/>
            <w:noWrap/>
            <w:hideMark/>
          </w:tcPr>
          <w:p w14:paraId="1161151A" w14:textId="77777777" w:rsidR="005B1647" w:rsidRPr="002975D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975DB">
              <w:t>87</w:t>
            </w:r>
          </w:p>
        </w:tc>
      </w:tr>
      <w:tr w:rsidR="00155607" w14:paraId="21ADE3B7" w14:textId="77777777" w:rsidTr="00155607">
        <w:trPr>
          <w:cnfStyle w:val="010000000000" w:firstRow="0" w:lastRow="1" w:firstColumn="0" w:lastColumn="0" w:oddVBand="0" w:evenVBand="0" w:oddHBand="0" w:evenHBand="0" w:firstRowFirstColumn="0" w:firstRowLastColumn="0" w:lastRowFirstColumn="0" w:lastRowLastColumn="0"/>
          <w:trHeight w:val="270"/>
        </w:trPr>
        <w:tc>
          <w:tcPr>
            <w:cnfStyle w:val="001000000000" w:firstRow="0" w:lastRow="0" w:firstColumn="1" w:lastColumn="0" w:oddVBand="0" w:evenVBand="0" w:oddHBand="0" w:evenHBand="0" w:firstRowFirstColumn="0" w:firstRowLastColumn="0" w:lastRowFirstColumn="0" w:lastRowLastColumn="0"/>
            <w:tcW w:w="2978" w:type="pct"/>
            <w:noWrap/>
            <w:hideMark/>
          </w:tcPr>
          <w:p w14:paraId="65CF29E4" w14:textId="77777777" w:rsidR="005B1647" w:rsidRPr="002975DB" w:rsidRDefault="005B1647" w:rsidP="005B1647">
            <w:pPr>
              <w:pStyle w:val="Tabell"/>
              <w:rPr>
                <w:bCs/>
              </w:rPr>
            </w:pPr>
            <w:r w:rsidRPr="002975DB">
              <w:rPr>
                <w:bCs/>
              </w:rPr>
              <w:t>Summa</w:t>
            </w:r>
          </w:p>
        </w:tc>
        <w:tc>
          <w:tcPr>
            <w:tcW w:w="1178" w:type="pct"/>
            <w:noWrap/>
            <w:hideMark/>
          </w:tcPr>
          <w:p w14:paraId="57870EC1" w14:textId="77777777" w:rsidR="005B1647" w:rsidRPr="002975DB"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2975DB">
              <w:rPr>
                <w:bCs/>
              </w:rPr>
              <w:t>280 999</w:t>
            </w:r>
          </w:p>
        </w:tc>
        <w:tc>
          <w:tcPr>
            <w:tcW w:w="844" w:type="pct"/>
            <w:noWrap/>
            <w:hideMark/>
          </w:tcPr>
          <w:p w14:paraId="734DF6C6" w14:textId="77777777" w:rsidR="005B1647" w:rsidRPr="002975DB"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2975DB">
              <w:rPr>
                <w:bCs/>
              </w:rPr>
              <w:t>370 582</w:t>
            </w:r>
          </w:p>
        </w:tc>
      </w:tr>
    </w:tbl>
    <w:p w14:paraId="7A51DA49" w14:textId="4DEAE165" w:rsidR="005B1647" w:rsidRDefault="005B1647" w:rsidP="005B1647">
      <w:pPr>
        <w:pStyle w:val="Brdtext"/>
      </w:pPr>
    </w:p>
    <w:p w14:paraId="46D5B988" w14:textId="4A4C7032" w:rsidR="005B1647" w:rsidRDefault="005B1647" w:rsidP="005B1647">
      <w:pPr>
        <w:pStyle w:val="Brdtext"/>
      </w:pPr>
      <w:r w:rsidRPr="002975DB">
        <w:t>Lån i utländsk valuta upptas i balansräkningen till sitt aktuella värde, dvs. de räknas om till de valutakurser som gällde på bokslutsdagen. De redovisade lånen i utländsk valuta har under året minskat med 89,6 miljarder kronor.</w:t>
      </w:r>
    </w:p>
    <w:p w14:paraId="53BAE2CE" w14:textId="12957013" w:rsidR="005B1647" w:rsidRDefault="005B1647" w:rsidP="005B1647">
      <w:pPr>
        <w:pStyle w:val="TabellRubrik"/>
      </w:pPr>
      <w:bookmarkStart w:id="256" w:name="_Toc37340142"/>
      <w:r w:rsidRPr="002975DB">
        <w:t>Statsskulden totalt</w:t>
      </w:r>
      <w:bookmarkEnd w:id="256"/>
    </w:p>
    <w:p w14:paraId="148F12C5" w14:textId="2E702752" w:rsidR="005B1647" w:rsidRDefault="005B1647" w:rsidP="005B1647">
      <w:pPr>
        <w:pStyle w:val="TabellUnderrubrik"/>
      </w:pPr>
      <w:r w:rsidRPr="002975DB">
        <w:t>Miljoner kronor</w:t>
      </w:r>
    </w:p>
    <w:tbl>
      <w:tblPr>
        <w:tblStyle w:val="RKBPTabell"/>
        <w:tblW w:w="5000" w:type="pct"/>
        <w:tblLook w:val="04E0" w:firstRow="1" w:lastRow="1" w:firstColumn="1" w:lastColumn="0" w:noHBand="0" w:noVBand="1"/>
      </w:tblPr>
      <w:tblGrid>
        <w:gridCol w:w="4390"/>
        <w:gridCol w:w="1736"/>
        <w:gridCol w:w="1244"/>
      </w:tblGrid>
      <w:tr w:rsidR="00155607" w14:paraId="2705B754" w14:textId="77777777" w:rsidTr="00155607">
        <w:trPr>
          <w:cnfStyle w:val="100000000000" w:firstRow="1" w:lastRow="0" w:firstColumn="0" w:lastColumn="0" w:oddVBand="0" w:evenVBand="0" w:oddHBand="0" w:evenHBand="0" w:firstRowFirstColumn="0" w:firstRowLastColumn="0" w:lastRowFirstColumn="0" w:lastRowLastColumn="0"/>
          <w:trHeight w:val="270"/>
          <w:tblHeader w:val="0"/>
        </w:trPr>
        <w:tc>
          <w:tcPr>
            <w:cnfStyle w:val="001000000000" w:firstRow="0" w:lastRow="0" w:firstColumn="1" w:lastColumn="0" w:oddVBand="0" w:evenVBand="0" w:oddHBand="0" w:evenHBand="0" w:firstRowFirstColumn="0" w:firstRowLastColumn="0" w:lastRowFirstColumn="0" w:lastRowLastColumn="0"/>
            <w:tcW w:w="2978"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750B25F2" w14:textId="544E5088" w:rsidR="005B1647" w:rsidRPr="002975DB" w:rsidRDefault="005B1647" w:rsidP="005B1647">
            <w:pPr>
              <w:pStyle w:val="TabellHuvud"/>
            </w:pPr>
          </w:p>
        </w:tc>
        <w:tc>
          <w:tcPr>
            <w:tcW w:w="1178"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47BBB617" w14:textId="77777777" w:rsidR="005B1647" w:rsidRPr="002975DB"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2975DB">
              <w:t>2019</w:t>
            </w:r>
          </w:p>
        </w:tc>
        <w:tc>
          <w:tcPr>
            <w:tcW w:w="844"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07456FE5" w14:textId="77777777" w:rsidR="005B1647" w:rsidRPr="002975DB"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2975DB">
              <w:t>2018</w:t>
            </w:r>
          </w:p>
        </w:tc>
      </w:tr>
      <w:tr w:rsidR="00155607" w14:paraId="2156CECF"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2978" w:type="pct"/>
            <w:tcBorders>
              <w:top w:val="single" w:sz="12" w:space="0" w:color="auto"/>
            </w:tcBorders>
            <w:hideMark/>
          </w:tcPr>
          <w:p w14:paraId="3CF147D3" w14:textId="77777777" w:rsidR="005B1647" w:rsidRPr="002975DB" w:rsidRDefault="005B1647" w:rsidP="005B1647">
            <w:pPr>
              <w:pStyle w:val="Tabell"/>
            </w:pPr>
            <w:r w:rsidRPr="002975DB">
              <w:t>Lån i svenska kronor</w:t>
            </w:r>
          </w:p>
        </w:tc>
        <w:tc>
          <w:tcPr>
            <w:tcW w:w="1178" w:type="pct"/>
            <w:tcBorders>
              <w:top w:val="single" w:sz="12" w:space="0" w:color="auto"/>
            </w:tcBorders>
            <w:noWrap/>
            <w:hideMark/>
          </w:tcPr>
          <w:p w14:paraId="0F5D2DFE" w14:textId="77777777" w:rsidR="005B1647" w:rsidRPr="002975D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975DB">
              <w:t>773 035</w:t>
            </w:r>
          </w:p>
        </w:tc>
        <w:tc>
          <w:tcPr>
            <w:tcW w:w="844" w:type="pct"/>
            <w:tcBorders>
              <w:top w:val="single" w:sz="12" w:space="0" w:color="auto"/>
            </w:tcBorders>
            <w:noWrap/>
            <w:hideMark/>
          </w:tcPr>
          <w:p w14:paraId="04BA0F91" w14:textId="77777777" w:rsidR="005B1647" w:rsidRPr="002975D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975DB">
              <w:t>826 452</w:t>
            </w:r>
          </w:p>
        </w:tc>
      </w:tr>
      <w:tr w:rsidR="00155607" w14:paraId="1A48A502"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2978" w:type="pct"/>
            <w:hideMark/>
          </w:tcPr>
          <w:p w14:paraId="560612DE" w14:textId="77777777" w:rsidR="005B1647" w:rsidRPr="002975DB" w:rsidRDefault="005B1647" w:rsidP="005B1647">
            <w:pPr>
              <w:pStyle w:val="Tabell"/>
            </w:pPr>
            <w:r w:rsidRPr="002975DB">
              <w:t>Lån i utländsk valuta</w:t>
            </w:r>
          </w:p>
        </w:tc>
        <w:tc>
          <w:tcPr>
            <w:tcW w:w="1178" w:type="pct"/>
            <w:noWrap/>
            <w:hideMark/>
          </w:tcPr>
          <w:p w14:paraId="420EA7BD" w14:textId="77777777" w:rsidR="005B1647" w:rsidRPr="002975D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975DB">
              <w:t>280 999</w:t>
            </w:r>
          </w:p>
        </w:tc>
        <w:tc>
          <w:tcPr>
            <w:tcW w:w="844" w:type="pct"/>
            <w:noWrap/>
            <w:hideMark/>
          </w:tcPr>
          <w:p w14:paraId="4745D660" w14:textId="77777777" w:rsidR="005B1647" w:rsidRPr="002975D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975DB">
              <w:t>370 582</w:t>
            </w:r>
          </w:p>
        </w:tc>
      </w:tr>
      <w:tr w:rsidR="00155607" w14:paraId="6FEEEDFA" w14:textId="77777777" w:rsidTr="00155607">
        <w:trPr>
          <w:cnfStyle w:val="010000000000" w:firstRow="0" w:lastRow="1" w:firstColumn="0" w:lastColumn="0" w:oddVBand="0" w:evenVBand="0" w:oddHBand="0" w:evenHBand="0" w:firstRowFirstColumn="0" w:firstRowLastColumn="0" w:lastRowFirstColumn="0" w:lastRowLastColumn="0"/>
          <w:trHeight w:val="270"/>
        </w:trPr>
        <w:tc>
          <w:tcPr>
            <w:cnfStyle w:val="001000000000" w:firstRow="0" w:lastRow="0" w:firstColumn="1" w:lastColumn="0" w:oddVBand="0" w:evenVBand="0" w:oddHBand="0" w:evenHBand="0" w:firstRowFirstColumn="0" w:firstRowLastColumn="0" w:lastRowFirstColumn="0" w:lastRowLastColumn="0"/>
            <w:tcW w:w="2978" w:type="pct"/>
            <w:noWrap/>
            <w:hideMark/>
          </w:tcPr>
          <w:p w14:paraId="2E240C04" w14:textId="77777777" w:rsidR="005B1647" w:rsidRPr="002975DB" w:rsidRDefault="005B1647" w:rsidP="005B1647">
            <w:pPr>
              <w:pStyle w:val="Tabell"/>
              <w:rPr>
                <w:bCs/>
              </w:rPr>
            </w:pPr>
            <w:r w:rsidRPr="002975DB">
              <w:rPr>
                <w:bCs/>
              </w:rPr>
              <w:t>Summa</w:t>
            </w:r>
          </w:p>
        </w:tc>
        <w:tc>
          <w:tcPr>
            <w:tcW w:w="1178" w:type="pct"/>
            <w:noWrap/>
            <w:hideMark/>
          </w:tcPr>
          <w:p w14:paraId="37EDBE0F" w14:textId="77777777" w:rsidR="005B1647" w:rsidRPr="002975DB"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2975DB">
              <w:rPr>
                <w:bCs/>
              </w:rPr>
              <w:t>1 054 034</w:t>
            </w:r>
          </w:p>
        </w:tc>
        <w:tc>
          <w:tcPr>
            <w:tcW w:w="844" w:type="pct"/>
            <w:noWrap/>
            <w:hideMark/>
          </w:tcPr>
          <w:p w14:paraId="36A11FAA" w14:textId="77777777" w:rsidR="005B1647" w:rsidRPr="002975DB"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2975DB">
              <w:rPr>
                <w:bCs/>
              </w:rPr>
              <w:t>1 197 034</w:t>
            </w:r>
          </w:p>
        </w:tc>
      </w:tr>
    </w:tbl>
    <w:p w14:paraId="038F2E48" w14:textId="2C422D11" w:rsidR="005B1647" w:rsidRDefault="005B1647" w:rsidP="005B1647">
      <w:pPr>
        <w:pStyle w:val="Brdtext"/>
      </w:pPr>
    </w:p>
    <w:p w14:paraId="4EFF9AC3" w14:textId="6000D89A" w:rsidR="005B1647" w:rsidRDefault="005B1647" w:rsidP="005B1647">
      <w:pPr>
        <w:pStyle w:val="Brdtext"/>
      </w:pPr>
      <w:r>
        <w:t>Statsskulden har minskat med 143,0 miljarder kronor totalt jämfört med 2018. Statens budgetsaldo för 2019 blev ett överskott på 111,9 miljarder kronor, vilket har medfört ett minskat lånebehov. En stor del av överskottet består av att Riksbanken har återbetalt delar av de lån som har tagits upp för att förstärka valutareserven. Lån i form av nominella och reala statsobligationer i svenska kronor svarar för den största minskningen med tillsammans 87,9 miljarder kronor. Dessutom har lån i form av obligationer i utländsk valuta minskat med 68,6 miljarder kronor, vilket väsentligen avser den upplåning som gjorts för vidareutlåning till Riksbanken. Den största ökningen gäller likviditetsförvaltningsinstrument i svenska kronor som har ökat med 10,6 miljarder kronor.</w:t>
      </w:r>
    </w:p>
    <w:p w14:paraId="01C7AF0F" w14:textId="3EE0FB3D" w:rsidR="005B1647" w:rsidRDefault="005B1647" w:rsidP="005B1647">
      <w:pPr>
        <w:pStyle w:val="Rubrik4utannumrering"/>
      </w:pPr>
      <w:r>
        <w:lastRenderedPageBreak/>
        <w:t>Not 48 Långfristiga skulder</w:t>
      </w:r>
    </w:p>
    <w:p w14:paraId="0DDA6740" w14:textId="4B9E00BF" w:rsidR="005B1647" w:rsidRDefault="005B1647" w:rsidP="005B1647">
      <w:pPr>
        <w:pStyle w:val="TabellUnderrubrik"/>
      </w:pPr>
      <w:r w:rsidRPr="002975DB">
        <w:t>Miljoner kronor</w:t>
      </w:r>
    </w:p>
    <w:tbl>
      <w:tblPr>
        <w:tblStyle w:val="RKBPTabell"/>
        <w:tblW w:w="5000" w:type="pct"/>
        <w:tblLook w:val="04E0" w:firstRow="1" w:lastRow="1" w:firstColumn="1" w:lastColumn="0" w:noHBand="0" w:noVBand="1"/>
      </w:tblPr>
      <w:tblGrid>
        <w:gridCol w:w="4310"/>
        <w:gridCol w:w="1573"/>
        <w:gridCol w:w="1487"/>
      </w:tblGrid>
      <w:tr w:rsidR="00155607" w14:paraId="3C2C8F20" w14:textId="77777777" w:rsidTr="00155607">
        <w:trPr>
          <w:cnfStyle w:val="100000000000" w:firstRow="1" w:lastRow="0" w:firstColumn="0" w:lastColumn="0" w:oddVBand="0" w:evenVBand="0" w:oddHBand="0" w:evenHBand="0" w:firstRowFirstColumn="0" w:firstRowLastColumn="0" w:lastRowFirstColumn="0" w:lastRowLastColumn="0"/>
          <w:trHeight w:val="315"/>
          <w:tblHeader w:val="0"/>
        </w:trPr>
        <w:tc>
          <w:tcPr>
            <w:cnfStyle w:val="001000000000" w:firstRow="0" w:lastRow="0" w:firstColumn="1" w:lastColumn="0" w:oddVBand="0" w:evenVBand="0" w:oddHBand="0" w:evenHBand="0" w:firstRowFirstColumn="0" w:firstRowLastColumn="0" w:lastRowFirstColumn="0" w:lastRowLastColumn="0"/>
            <w:tcW w:w="2924"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07983301" w14:textId="67F0A2BE" w:rsidR="005B1647" w:rsidRPr="002975DB" w:rsidRDefault="005B1647" w:rsidP="005B1647">
            <w:pPr>
              <w:pStyle w:val="TabellHuvud"/>
              <w:keepNext/>
            </w:pPr>
          </w:p>
        </w:tc>
        <w:tc>
          <w:tcPr>
            <w:tcW w:w="1067"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74E954FF" w14:textId="77777777" w:rsidR="005B1647" w:rsidRPr="002975DB" w:rsidRDefault="005B1647" w:rsidP="005B1647">
            <w:pPr>
              <w:pStyle w:val="TabellHuvud"/>
              <w:keepNext/>
              <w:cnfStyle w:val="100000000000" w:firstRow="1" w:lastRow="0" w:firstColumn="0" w:lastColumn="0" w:oddVBand="0" w:evenVBand="0" w:oddHBand="0" w:evenHBand="0" w:firstRowFirstColumn="0" w:firstRowLastColumn="0" w:lastRowFirstColumn="0" w:lastRowLastColumn="0"/>
            </w:pPr>
            <w:r w:rsidRPr="002975DB">
              <w:t>2019</w:t>
            </w:r>
          </w:p>
        </w:tc>
        <w:tc>
          <w:tcPr>
            <w:tcW w:w="1009"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366EBE36" w14:textId="77777777" w:rsidR="005B1647" w:rsidRPr="002975DB" w:rsidRDefault="005B1647" w:rsidP="005B1647">
            <w:pPr>
              <w:pStyle w:val="TabellHuvud"/>
              <w:keepNext/>
              <w:cnfStyle w:val="100000000000" w:firstRow="1" w:lastRow="0" w:firstColumn="0" w:lastColumn="0" w:oddVBand="0" w:evenVBand="0" w:oddHBand="0" w:evenHBand="0" w:firstRowFirstColumn="0" w:firstRowLastColumn="0" w:lastRowFirstColumn="0" w:lastRowLastColumn="0"/>
            </w:pPr>
            <w:r w:rsidRPr="002975DB">
              <w:t>2018</w:t>
            </w:r>
          </w:p>
        </w:tc>
      </w:tr>
      <w:tr w:rsidR="00155607" w14:paraId="147B897B" w14:textId="77777777" w:rsidTr="00155607">
        <w:trPr>
          <w:trHeight w:val="285"/>
        </w:trPr>
        <w:tc>
          <w:tcPr>
            <w:cnfStyle w:val="001000000000" w:firstRow="0" w:lastRow="0" w:firstColumn="1" w:lastColumn="0" w:oddVBand="0" w:evenVBand="0" w:oddHBand="0" w:evenHBand="0" w:firstRowFirstColumn="0" w:firstRowLastColumn="0" w:lastRowFirstColumn="0" w:lastRowLastColumn="0"/>
            <w:tcW w:w="2924" w:type="pct"/>
            <w:tcBorders>
              <w:top w:val="single" w:sz="12" w:space="0" w:color="auto"/>
            </w:tcBorders>
            <w:noWrap/>
            <w:hideMark/>
          </w:tcPr>
          <w:p w14:paraId="7CCABE30" w14:textId="77777777" w:rsidR="005B1647" w:rsidRPr="002975DB" w:rsidRDefault="005B1647" w:rsidP="005B1647">
            <w:pPr>
              <w:pStyle w:val="Tabell"/>
              <w:keepNext/>
            </w:pPr>
            <w:r w:rsidRPr="002975DB">
              <w:t>Trafikverket</w:t>
            </w:r>
          </w:p>
        </w:tc>
        <w:tc>
          <w:tcPr>
            <w:tcW w:w="1067" w:type="pct"/>
            <w:tcBorders>
              <w:top w:val="single" w:sz="12" w:space="0" w:color="auto"/>
            </w:tcBorders>
            <w:noWrap/>
            <w:hideMark/>
          </w:tcPr>
          <w:p w14:paraId="08EF3F96" w14:textId="77777777" w:rsidR="005B1647" w:rsidRPr="002975DB"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2975DB">
              <w:t>1 601</w:t>
            </w:r>
          </w:p>
        </w:tc>
        <w:tc>
          <w:tcPr>
            <w:tcW w:w="1009" w:type="pct"/>
            <w:tcBorders>
              <w:top w:val="single" w:sz="12" w:space="0" w:color="auto"/>
            </w:tcBorders>
            <w:noWrap/>
            <w:hideMark/>
          </w:tcPr>
          <w:p w14:paraId="5D67129D" w14:textId="77777777" w:rsidR="005B1647" w:rsidRPr="002975DB"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2975DB">
              <w:t>1 982</w:t>
            </w:r>
          </w:p>
        </w:tc>
      </w:tr>
      <w:tr w:rsidR="00155607" w14:paraId="6255F8C4" w14:textId="77777777" w:rsidTr="00155607">
        <w:trPr>
          <w:trHeight w:val="285"/>
        </w:trPr>
        <w:tc>
          <w:tcPr>
            <w:cnfStyle w:val="001000000000" w:firstRow="0" w:lastRow="0" w:firstColumn="1" w:lastColumn="0" w:oddVBand="0" w:evenVBand="0" w:oddHBand="0" w:evenHBand="0" w:firstRowFirstColumn="0" w:firstRowLastColumn="0" w:lastRowFirstColumn="0" w:lastRowLastColumn="0"/>
            <w:tcW w:w="2924" w:type="pct"/>
            <w:noWrap/>
            <w:hideMark/>
          </w:tcPr>
          <w:p w14:paraId="3E5D1130" w14:textId="77777777" w:rsidR="005B1647" w:rsidRPr="002975DB" w:rsidRDefault="005B1647" w:rsidP="005B1647">
            <w:pPr>
              <w:pStyle w:val="Tabell"/>
              <w:keepNext/>
            </w:pPr>
            <w:r w:rsidRPr="002975DB">
              <w:t>Riksgäldskontoret</w:t>
            </w:r>
          </w:p>
        </w:tc>
        <w:tc>
          <w:tcPr>
            <w:tcW w:w="1067" w:type="pct"/>
            <w:noWrap/>
            <w:hideMark/>
          </w:tcPr>
          <w:p w14:paraId="136934E8" w14:textId="77777777" w:rsidR="005B1647" w:rsidRPr="002975DB"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2975DB">
              <w:t>1 226</w:t>
            </w:r>
          </w:p>
        </w:tc>
        <w:tc>
          <w:tcPr>
            <w:tcW w:w="1009" w:type="pct"/>
            <w:noWrap/>
            <w:hideMark/>
          </w:tcPr>
          <w:p w14:paraId="461F7349" w14:textId="77777777" w:rsidR="005B1647" w:rsidRPr="002975DB"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2975DB">
              <w:t>1 046</w:t>
            </w:r>
          </w:p>
        </w:tc>
      </w:tr>
      <w:tr w:rsidR="00155607" w14:paraId="1735632D" w14:textId="77777777" w:rsidTr="00155607">
        <w:trPr>
          <w:trHeight w:val="285"/>
        </w:trPr>
        <w:tc>
          <w:tcPr>
            <w:cnfStyle w:val="001000000000" w:firstRow="0" w:lastRow="0" w:firstColumn="1" w:lastColumn="0" w:oddVBand="0" w:evenVBand="0" w:oddHBand="0" w:evenHBand="0" w:firstRowFirstColumn="0" w:firstRowLastColumn="0" w:lastRowFirstColumn="0" w:lastRowLastColumn="0"/>
            <w:tcW w:w="2924" w:type="pct"/>
            <w:noWrap/>
            <w:hideMark/>
          </w:tcPr>
          <w:p w14:paraId="3AB12E90" w14:textId="77777777" w:rsidR="005B1647" w:rsidRPr="002975DB" w:rsidRDefault="005B1647" w:rsidP="005B1647">
            <w:pPr>
              <w:pStyle w:val="Tabell"/>
              <w:keepNext/>
              <w:rPr>
                <w:i/>
                <w:iCs/>
              </w:rPr>
            </w:pPr>
            <w:r w:rsidRPr="002975DB">
              <w:rPr>
                <w:i/>
                <w:iCs/>
              </w:rPr>
              <w:t>Affärsverk</w:t>
            </w:r>
          </w:p>
        </w:tc>
        <w:tc>
          <w:tcPr>
            <w:tcW w:w="1067" w:type="pct"/>
            <w:noWrap/>
            <w:hideMark/>
          </w:tcPr>
          <w:p w14:paraId="3A541611" w14:textId="77777777" w:rsidR="005B1647" w:rsidRPr="002975DB" w:rsidRDefault="005B1647" w:rsidP="005B1647">
            <w:pPr>
              <w:pStyle w:val="Tabell"/>
              <w:keepNext/>
              <w:cnfStyle w:val="000000000000" w:firstRow="0" w:lastRow="0" w:firstColumn="0" w:lastColumn="0" w:oddVBand="0" w:evenVBand="0" w:oddHBand="0" w:evenHBand="0" w:firstRowFirstColumn="0" w:firstRowLastColumn="0" w:lastRowFirstColumn="0" w:lastRowLastColumn="0"/>
              <w:rPr>
                <w:i/>
                <w:iCs/>
              </w:rPr>
            </w:pPr>
          </w:p>
        </w:tc>
        <w:tc>
          <w:tcPr>
            <w:tcW w:w="1009" w:type="pct"/>
            <w:noWrap/>
            <w:hideMark/>
          </w:tcPr>
          <w:p w14:paraId="46DF5627" w14:textId="77777777" w:rsidR="005B1647" w:rsidRPr="002975DB" w:rsidRDefault="005B1647" w:rsidP="005B1647">
            <w:pPr>
              <w:pStyle w:val="Tabell"/>
              <w:keepNext/>
              <w:cnfStyle w:val="000000000000" w:firstRow="0" w:lastRow="0" w:firstColumn="0" w:lastColumn="0" w:oddVBand="0" w:evenVBand="0" w:oddHBand="0" w:evenHBand="0" w:firstRowFirstColumn="0" w:firstRowLastColumn="0" w:lastRowFirstColumn="0" w:lastRowLastColumn="0"/>
              <w:rPr>
                <w:i/>
                <w:iCs/>
              </w:rPr>
            </w:pPr>
          </w:p>
        </w:tc>
      </w:tr>
      <w:tr w:rsidR="00155607" w14:paraId="762A855E" w14:textId="77777777" w:rsidTr="00155607">
        <w:trPr>
          <w:trHeight w:val="285"/>
        </w:trPr>
        <w:tc>
          <w:tcPr>
            <w:cnfStyle w:val="001000000000" w:firstRow="0" w:lastRow="0" w:firstColumn="1" w:lastColumn="0" w:oddVBand="0" w:evenVBand="0" w:oddHBand="0" w:evenHBand="0" w:firstRowFirstColumn="0" w:firstRowLastColumn="0" w:lastRowFirstColumn="0" w:lastRowLastColumn="0"/>
            <w:tcW w:w="2924" w:type="pct"/>
            <w:noWrap/>
            <w:hideMark/>
          </w:tcPr>
          <w:p w14:paraId="6A2A823D" w14:textId="77777777" w:rsidR="005B1647" w:rsidRPr="002975DB" w:rsidRDefault="005B1647" w:rsidP="005B1647">
            <w:pPr>
              <w:pStyle w:val="Tabell"/>
              <w:keepNext/>
            </w:pPr>
            <w:r w:rsidRPr="002975DB">
              <w:t>Svenska kraftnät</w:t>
            </w:r>
          </w:p>
        </w:tc>
        <w:tc>
          <w:tcPr>
            <w:tcW w:w="1067" w:type="pct"/>
            <w:noWrap/>
            <w:hideMark/>
          </w:tcPr>
          <w:p w14:paraId="7BD35A2A" w14:textId="77777777" w:rsidR="005B1647" w:rsidRPr="002975DB"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2975DB">
              <w:t>11 113</w:t>
            </w:r>
          </w:p>
        </w:tc>
        <w:tc>
          <w:tcPr>
            <w:tcW w:w="1009" w:type="pct"/>
            <w:noWrap/>
            <w:hideMark/>
          </w:tcPr>
          <w:p w14:paraId="7636FA29" w14:textId="77777777" w:rsidR="005B1647" w:rsidRPr="002975DB"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2975DB">
              <w:t>9 133</w:t>
            </w:r>
          </w:p>
        </w:tc>
      </w:tr>
      <w:tr w:rsidR="00155607" w14:paraId="584B670D" w14:textId="77777777" w:rsidTr="00155607">
        <w:trPr>
          <w:trHeight w:val="285"/>
        </w:trPr>
        <w:tc>
          <w:tcPr>
            <w:cnfStyle w:val="001000000000" w:firstRow="0" w:lastRow="0" w:firstColumn="1" w:lastColumn="0" w:oddVBand="0" w:evenVBand="0" w:oddHBand="0" w:evenHBand="0" w:firstRowFirstColumn="0" w:firstRowLastColumn="0" w:lastRowFirstColumn="0" w:lastRowLastColumn="0"/>
            <w:tcW w:w="2924" w:type="pct"/>
            <w:noWrap/>
            <w:hideMark/>
          </w:tcPr>
          <w:p w14:paraId="35145948" w14:textId="77777777" w:rsidR="005B1647" w:rsidRPr="002975DB" w:rsidRDefault="005B1647" w:rsidP="005B1647">
            <w:pPr>
              <w:pStyle w:val="Tabell"/>
              <w:keepNext/>
            </w:pPr>
            <w:r w:rsidRPr="002975DB">
              <w:t>Luftfartsverket</w:t>
            </w:r>
          </w:p>
        </w:tc>
        <w:tc>
          <w:tcPr>
            <w:tcW w:w="1067" w:type="pct"/>
            <w:noWrap/>
            <w:hideMark/>
          </w:tcPr>
          <w:p w14:paraId="68B1DFBE" w14:textId="77777777" w:rsidR="005B1647" w:rsidRPr="002975DB"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2975DB">
              <w:t>215</w:t>
            </w:r>
          </w:p>
        </w:tc>
        <w:tc>
          <w:tcPr>
            <w:tcW w:w="1009" w:type="pct"/>
            <w:noWrap/>
            <w:hideMark/>
          </w:tcPr>
          <w:p w14:paraId="0AE16BE5" w14:textId="77777777" w:rsidR="005B1647" w:rsidRPr="002975DB"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2975DB">
              <w:t>286</w:t>
            </w:r>
          </w:p>
        </w:tc>
      </w:tr>
      <w:tr w:rsidR="00155607" w14:paraId="5FBD39F5" w14:textId="77777777" w:rsidTr="00155607">
        <w:trPr>
          <w:trHeight w:val="285"/>
        </w:trPr>
        <w:tc>
          <w:tcPr>
            <w:cnfStyle w:val="001000000000" w:firstRow="0" w:lastRow="0" w:firstColumn="1" w:lastColumn="0" w:oddVBand="0" w:evenVBand="0" w:oddHBand="0" w:evenHBand="0" w:firstRowFirstColumn="0" w:firstRowLastColumn="0" w:lastRowFirstColumn="0" w:lastRowLastColumn="0"/>
            <w:tcW w:w="2924" w:type="pct"/>
            <w:noWrap/>
            <w:hideMark/>
          </w:tcPr>
          <w:p w14:paraId="633DBF3D" w14:textId="7BF65E93" w:rsidR="005B1647" w:rsidRPr="002975DB" w:rsidRDefault="005B1647" w:rsidP="005B1647">
            <w:pPr>
              <w:pStyle w:val="Tabell"/>
              <w:keepNext/>
            </w:pPr>
            <w:r w:rsidRPr="002975DB">
              <w:t>Övriga</w:t>
            </w:r>
            <w:r>
              <w:t xml:space="preserve"> myndigheter</w:t>
            </w:r>
          </w:p>
        </w:tc>
        <w:tc>
          <w:tcPr>
            <w:tcW w:w="1067" w:type="pct"/>
            <w:noWrap/>
            <w:hideMark/>
          </w:tcPr>
          <w:p w14:paraId="52DE7B39" w14:textId="77777777" w:rsidR="005B1647" w:rsidRPr="002975DB"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2975DB">
              <w:t>2</w:t>
            </w:r>
          </w:p>
        </w:tc>
        <w:tc>
          <w:tcPr>
            <w:tcW w:w="1009" w:type="pct"/>
            <w:noWrap/>
            <w:hideMark/>
          </w:tcPr>
          <w:p w14:paraId="3C2A2169" w14:textId="77777777" w:rsidR="005B1647" w:rsidRPr="002975DB"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2975DB">
              <w:t>3</w:t>
            </w:r>
          </w:p>
        </w:tc>
      </w:tr>
      <w:tr w:rsidR="00155607" w14:paraId="79655CD8" w14:textId="77777777" w:rsidTr="00155607">
        <w:trPr>
          <w:cnfStyle w:val="010000000000" w:firstRow="0" w:lastRow="1" w:firstColumn="0" w:lastColumn="0" w:oddVBand="0" w:evenVBand="0" w:oddHBand="0" w:evenHBand="0" w:firstRowFirstColumn="0" w:firstRowLastColumn="0" w:lastRowFirstColumn="0" w:lastRowLastColumn="0"/>
          <w:trHeight w:val="315"/>
        </w:trPr>
        <w:tc>
          <w:tcPr>
            <w:cnfStyle w:val="001000000000" w:firstRow="0" w:lastRow="0" w:firstColumn="1" w:lastColumn="0" w:oddVBand="0" w:evenVBand="0" w:oddHBand="0" w:evenHBand="0" w:firstRowFirstColumn="0" w:firstRowLastColumn="0" w:lastRowFirstColumn="0" w:lastRowLastColumn="0"/>
            <w:tcW w:w="2924" w:type="pct"/>
            <w:noWrap/>
            <w:hideMark/>
          </w:tcPr>
          <w:p w14:paraId="25A2C792" w14:textId="77777777" w:rsidR="005B1647" w:rsidRPr="002975DB" w:rsidRDefault="005B1647" w:rsidP="005B1647">
            <w:pPr>
              <w:pStyle w:val="Tabell"/>
              <w:keepNext/>
              <w:rPr>
                <w:bCs/>
              </w:rPr>
            </w:pPr>
            <w:r w:rsidRPr="002975DB">
              <w:rPr>
                <w:bCs/>
              </w:rPr>
              <w:t>Total summa</w:t>
            </w:r>
          </w:p>
        </w:tc>
        <w:tc>
          <w:tcPr>
            <w:tcW w:w="1067" w:type="pct"/>
            <w:noWrap/>
            <w:hideMark/>
          </w:tcPr>
          <w:p w14:paraId="70CEF2D8" w14:textId="77777777" w:rsidR="005B1647" w:rsidRPr="002975DB" w:rsidRDefault="005B1647" w:rsidP="005B1647">
            <w:pPr>
              <w:pStyle w:val="Tabell"/>
              <w:keepNext/>
              <w:cnfStyle w:val="010000000000" w:firstRow="0" w:lastRow="1" w:firstColumn="0" w:lastColumn="0" w:oddVBand="0" w:evenVBand="0" w:oddHBand="0" w:evenHBand="0" w:firstRowFirstColumn="0" w:firstRowLastColumn="0" w:lastRowFirstColumn="0" w:lastRowLastColumn="0"/>
              <w:rPr>
                <w:bCs/>
              </w:rPr>
            </w:pPr>
            <w:r w:rsidRPr="002975DB">
              <w:rPr>
                <w:bCs/>
              </w:rPr>
              <w:t>14 157</w:t>
            </w:r>
          </w:p>
        </w:tc>
        <w:tc>
          <w:tcPr>
            <w:tcW w:w="1009" w:type="pct"/>
            <w:noWrap/>
            <w:hideMark/>
          </w:tcPr>
          <w:p w14:paraId="4E473B42" w14:textId="77777777" w:rsidR="005B1647" w:rsidRPr="002975DB" w:rsidRDefault="005B1647" w:rsidP="005B1647">
            <w:pPr>
              <w:pStyle w:val="Tabell"/>
              <w:keepNext/>
              <w:cnfStyle w:val="010000000000" w:firstRow="0" w:lastRow="1" w:firstColumn="0" w:lastColumn="0" w:oddVBand="0" w:evenVBand="0" w:oddHBand="0" w:evenHBand="0" w:firstRowFirstColumn="0" w:firstRowLastColumn="0" w:lastRowFirstColumn="0" w:lastRowLastColumn="0"/>
              <w:rPr>
                <w:bCs/>
              </w:rPr>
            </w:pPr>
            <w:r w:rsidRPr="002975DB">
              <w:rPr>
                <w:bCs/>
              </w:rPr>
              <w:t>12 450</w:t>
            </w:r>
          </w:p>
        </w:tc>
      </w:tr>
    </w:tbl>
    <w:p w14:paraId="1CDC3CFD" w14:textId="746C2648" w:rsidR="005B1647" w:rsidRDefault="005B1647" w:rsidP="005B1647">
      <w:pPr>
        <w:pStyle w:val="Brdtext"/>
      </w:pPr>
    </w:p>
    <w:p w14:paraId="4488E6B5" w14:textId="77777777" w:rsidR="005B1647" w:rsidRDefault="005B1647" w:rsidP="005B1647">
      <w:pPr>
        <w:pStyle w:val="Brdtext"/>
      </w:pPr>
      <w:r>
        <w:t>Långfristiga skulder vid sidan av statsskulden förekommer endast hos ett litet antal statliga myndigheter, förutom de lån i Riksgäldskontoret som är interna i staten och därför elimineras i årsredovisningen för staten.</w:t>
      </w:r>
    </w:p>
    <w:p w14:paraId="53077EC0" w14:textId="03D3DC03" w:rsidR="005B1647" w:rsidRDefault="005B1647" w:rsidP="005B1647">
      <w:pPr>
        <w:pStyle w:val="Brdtext"/>
      </w:pPr>
      <w:r>
        <w:t>Trafikverket redovisar en betalningsutfästelse till Svensk-Danska Broförbindelsen AB med 1 524 miljoner kronor och därutöver innehållna garantibelopp på 77 miljoner kronor.</w:t>
      </w:r>
    </w:p>
    <w:p w14:paraId="61967326" w14:textId="0F168518" w:rsidR="005B1647" w:rsidRDefault="005B1647" w:rsidP="005B1647">
      <w:pPr>
        <w:pStyle w:val="Brdtext"/>
      </w:pPr>
      <w:r>
        <w:t>Riksgäldskontoret redovisar skulder knutna till terminskontrakt hos Statens internbank på 937 miljoner kronor. Därutöver redovisar Riksgäldskontoret skulder om 289 miljoner kronor knutna till tillgångar som övertogs från affärsverket Statens järnvägar i samband med att affärsverket upphörde.</w:t>
      </w:r>
    </w:p>
    <w:p w14:paraId="63CC6C1E" w14:textId="4B45DD11" w:rsidR="005B1647" w:rsidRDefault="005B1647" w:rsidP="005B1647">
      <w:pPr>
        <w:pStyle w:val="Brdtext"/>
      </w:pPr>
      <w:r>
        <w:t>Långfristiga skulder hos Affärsverket svenska kraftnät består av skuldförda kapacitetsavgifter och uppgår till 11 113 miljoner kronor. Kapacitetsavgifter uppkommer som en följd av överföringsbegränsningar i stamnätet. Kapacitetsavgifterna använder Affärsverket svenska kraftnät till mothandel eller till att finansiera investeringar som förstärker eller bibehåller överföringskapaciteten i stamnätet.</w:t>
      </w:r>
    </w:p>
    <w:p w14:paraId="345CA9A5" w14:textId="77777777" w:rsidR="005B1647" w:rsidRDefault="005B1647" w:rsidP="005B1647">
      <w:pPr>
        <w:pStyle w:val="Brdtext"/>
      </w:pPr>
      <w:r>
        <w:t>Luftfartsverkets långfristiga skulder består främst av skulder till Eurocontrol, en europeisk organisation som arbetar med flygtrafikledning och flygsäkerhetsfrågor. Skulden till Eurocontrol uppgår till 176 miljoner kronor.</w:t>
      </w:r>
    </w:p>
    <w:p w14:paraId="74058D6B" w14:textId="61E4E440" w:rsidR="005B1647" w:rsidRDefault="005B1647" w:rsidP="005B1647">
      <w:pPr>
        <w:pStyle w:val="Rubrik4utannumrering"/>
      </w:pPr>
      <w:r>
        <w:t>Not 49 Leverantörsskulder</w:t>
      </w:r>
    </w:p>
    <w:p w14:paraId="78BE65A9" w14:textId="0C815003" w:rsidR="005B1647" w:rsidRDefault="005B1647" w:rsidP="005B1647">
      <w:pPr>
        <w:pStyle w:val="TabellUnderrubrik"/>
      </w:pPr>
      <w:r w:rsidRPr="002975DB">
        <w:t>Miljoner kronor</w:t>
      </w:r>
    </w:p>
    <w:tbl>
      <w:tblPr>
        <w:tblStyle w:val="RKBPTabell"/>
        <w:tblW w:w="5000" w:type="pct"/>
        <w:tblLook w:val="06E0" w:firstRow="1" w:lastRow="1" w:firstColumn="1" w:lastColumn="0" w:noHBand="1" w:noVBand="1"/>
      </w:tblPr>
      <w:tblGrid>
        <w:gridCol w:w="4631"/>
        <w:gridCol w:w="1327"/>
        <w:gridCol w:w="1412"/>
      </w:tblGrid>
      <w:tr w:rsidR="00155607" w14:paraId="40A7B970" w14:textId="77777777" w:rsidTr="007E5169">
        <w:trPr>
          <w:cnfStyle w:val="100000000000" w:firstRow="1" w:lastRow="0" w:firstColumn="0" w:lastColumn="0" w:oddVBand="0" w:evenVBand="0" w:oddHBand="0" w:evenHBand="0" w:firstRowFirstColumn="0" w:firstRowLastColumn="0" w:lastRowFirstColumn="0" w:lastRowLastColumn="0"/>
          <w:trHeight w:val="270"/>
        </w:trPr>
        <w:tc>
          <w:tcPr>
            <w:cnfStyle w:val="001000000000" w:firstRow="0" w:lastRow="0" w:firstColumn="1" w:lastColumn="0" w:oddVBand="0" w:evenVBand="0" w:oddHBand="0" w:evenHBand="0" w:firstRowFirstColumn="0" w:firstRowLastColumn="0" w:lastRowFirstColumn="0" w:lastRowLastColumn="0"/>
            <w:tcW w:w="3142" w:type="pct"/>
            <w:noWrap/>
            <w:hideMark/>
          </w:tcPr>
          <w:p w14:paraId="1A85C419" w14:textId="11C7EF1E" w:rsidR="005B1647" w:rsidRPr="002975DB" w:rsidRDefault="005B1647" w:rsidP="007E5169">
            <w:pPr>
              <w:pStyle w:val="TabellHuvud"/>
            </w:pPr>
          </w:p>
        </w:tc>
        <w:tc>
          <w:tcPr>
            <w:tcW w:w="900" w:type="pct"/>
            <w:noWrap/>
            <w:hideMark/>
          </w:tcPr>
          <w:p w14:paraId="18C0B16D" w14:textId="77777777" w:rsidR="005B1647" w:rsidRPr="002975DB" w:rsidRDefault="005B1647" w:rsidP="007E5169">
            <w:pPr>
              <w:pStyle w:val="TabellHuvud"/>
              <w:cnfStyle w:val="100000000000" w:firstRow="1" w:lastRow="0" w:firstColumn="0" w:lastColumn="0" w:oddVBand="0" w:evenVBand="0" w:oddHBand="0" w:evenHBand="0" w:firstRowFirstColumn="0" w:firstRowLastColumn="0" w:lastRowFirstColumn="0" w:lastRowLastColumn="0"/>
            </w:pPr>
            <w:r w:rsidRPr="002975DB">
              <w:t>2019</w:t>
            </w:r>
          </w:p>
        </w:tc>
        <w:tc>
          <w:tcPr>
            <w:tcW w:w="958" w:type="pct"/>
            <w:noWrap/>
            <w:hideMark/>
          </w:tcPr>
          <w:p w14:paraId="33635ADF" w14:textId="77777777" w:rsidR="005B1647" w:rsidRPr="002975DB" w:rsidRDefault="005B1647" w:rsidP="007E5169">
            <w:pPr>
              <w:pStyle w:val="TabellHuvud"/>
              <w:cnfStyle w:val="100000000000" w:firstRow="1" w:lastRow="0" w:firstColumn="0" w:lastColumn="0" w:oddVBand="0" w:evenVBand="0" w:oddHBand="0" w:evenHBand="0" w:firstRowFirstColumn="0" w:firstRowLastColumn="0" w:lastRowFirstColumn="0" w:lastRowLastColumn="0"/>
            </w:pPr>
            <w:r w:rsidRPr="002975DB">
              <w:t>2018</w:t>
            </w:r>
          </w:p>
        </w:tc>
      </w:tr>
      <w:tr w:rsidR="00155607" w14:paraId="7D81D7F9" w14:textId="77777777" w:rsidTr="007E5169">
        <w:trPr>
          <w:trHeight w:val="255"/>
        </w:trPr>
        <w:tc>
          <w:tcPr>
            <w:cnfStyle w:val="001000000000" w:firstRow="0" w:lastRow="0" w:firstColumn="1" w:lastColumn="0" w:oddVBand="0" w:evenVBand="0" w:oddHBand="0" w:evenHBand="0" w:firstRowFirstColumn="0" w:firstRowLastColumn="0" w:lastRowFirstColumn="0" w:lastRowLastColumn="0"/>
            <w:tcW w:w="3142" w:type="pct"/>
            <w:noWrap/>
            <w:hideMark/>
          </w:tcPr>
          <w:p w14:paraId="2E26A1CC" w14:textId="77777777" w:rsidR="005B1647" w:rsidRPr="002975DB" w:rsidRDefault="005B1647" w:rsidP="005B1647">
            <w:pPr>
              <w:pStyle w:val="Tabell"/>
            </w:pPr>
            <w:r w:rsidRPr="002975DB">
              <w:t>Trafikverket</w:t>
            </w:r>
          </w:p>
        </w:tc>
        <w:tc>
          <w:tcPr>
            <w:tcW w:w="900" w:type="pct"/>
            <w:noWrap/>
            <w:hideMark/>
          </w:tcPr>
          <w:p w14:paraId="1B19CEF3" w14:textId="77777777" w:rsidR="005B1647" w:rsidRPr="002975D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975DB">
              <w:t>8 008</w:t>
            </w:r>
          </w:p>
        </w:tc>
        <w:tc>
          <w:tcPr>
            <w:tcW w:w="958" w:type="pct"/>
            <w:noWrap/>
            <w:hideMark/>
          </w:tcPr>
          <w:p w14:paraId="482510D3" w14:textId="77777777" w:rsidR="005B1647" w:rsidRPr="002975D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975DB">
              <w:t>7 681</w:t>
            </w:r>
          </w:p>
        </w:tc>
      </w:tr>
      <w:tr w:rsidR="00155607" w14:paraId="794766F0" w14:textId="77777777" w:rsidTr="007E5169">
        <w:trPr>
          <w:trHeight w:val="255"/>
        </w:trPr>
        <w:tc>
          <w:tcPr>
            <w:cnfStyle w:val="001000000000" w:firstRow="0" w:lastRow="0" w:firstColumn="1" w:lastColumn="0" w:oddVBand="0" w:evenVBand="0" w:oddHBand="0" w:evenHBand="0" w:firstRowFirstColumn="0" w:firstRowLastColumn="0" w:lastRowFirstColumn="0" w:lastRowLastColumn="0"/>
            <w:tcW w:w="3142" w:type="pct"/>
            <w:noWrap/>
            <w:hideMark/>
          </w:tcPr>
          <w:p w14:paraId="0784E9FD" w14:textId="77777777" w:rsidR="005B1647" w:rsidRPr="002975DB" w:rsidRDefault="005B1647" w:rsidP="005B1647">
            <w:pPr>
              <w:pStyle w:val="Tabell"/>
            </w:pPr>
            <w:r w:rsidRPr="002975DB">
              <w:t>Försvarsmakten</w:t>
            </w:r>
          </w:p>
        </w:tc>
        <w:tc>
          <w:tcPr>
            <w:tcW w:w="900" w:type="pct"/>
            <w:noWrap/>
            <w:hideMark/>
          </w:tcPr>
          <w:p w14:paraId="1111550C" w14:textId="77777777" w:rsidR="005B1647" w:rsidRPr="002975D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975DB">
              <w:t>3 151</w:t>
            </w:r>
          </w:p>
        </w:tc>
        <w:tc>
          <w:tcPr>
            <w:tcW w:w="958" w:type="pct"/>
            <w:noWrap/>
            <w:hideMark/>
          </w:tcPr>
          <w:p w14:paraId="60F8616F" w14:textId="77777777" w:rsidR="005B1647" w:rsidRPr="002975D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975DB">
              <w:t>1 585</w:t>
            </w:r>
          </w:p>
        </w:tc>
      </w:tr>
      <w:tr w:rsidR="00155607" w14:paraId="4344EC37" w14:textId="77777777" w:rsidTr="007E5169">
        <w:trPr>
          <w:trHeight w:val="255"/>
        </w:trPr>
        <w:tc>
          <w:tcPr>
            <w:cnfStyle w:val="001000000000" w:firstRow="0" w:lastRow="0" w:firstColumn="1" w:lastColumn="0" w:oddVBand="0" w:evenVBand="0" w:oddHBand="0" w:evenHBand="0" w:firstRowFirstColumn="0" w:firstRowLastColumn="0" w:lastRowFirstColumn="0" w:lastRowLastColumn="0"/>
            <w:tcW w:w="3142" w:type="pct"/>
            <w:noWrap/>
            <w:hideMark/>
          </w:tcPr>
          <w:p w14:paraId="3833E206" w14:textId="77777777" w:rsidR="005B1647" w:rsidRPr="002975DB" w:rsidRDefault="005B1647" w:rsidP="005B1647">
            <w:pPr>
              <w:pStyle w:val="Tabell"/>
            </w:pPr>
            <w:r w:rsidRPr="002975DB">
              <w:t>Försvarets materielverk</w:t>
            </w:r>
          </w:p>
        </w:tc>
        <w:tc>
          <w:tcPr>
            <w:tcW w:w="900" w:type="pct"/>
            <w:noWrap/>
            <w:hideMark/>
          </w:tcPr>
          <w:p w14:paraId="3972D167" w14:textId="77777777" w:rsidR="005B1647" w:rsidRPr="002975D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975DB">
              <w:t>2 313</w:t>
            </w:r>
          </w:p>
        </w:tc>
        <w:tc>
          <w:tcPr>
            <w:tcW w:w="958" w:type="pct"/>
            <w:noWrap/>
            <w:hideMark/>
          </w:tcPr>
          <w:p w14:paraId="04D8325D" w14:textId="77777777" w:rsidR="005B1647" w:rsidRPr="002975D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975DB">
              <w:t>2 838</w:t>
            </w:r>
          </w:p>
        </w:tc>
      </w:tr>
      <w:tr w:rsidR="00155607" w14:paraId="4626CA87" w14:textId="77777777" w:rsidTr="007E5169">
        <w:trPr>
          <w:trHeight w:val="255"/>
        </w:trPr>
        <w:tc>
          <w:tcPr>
            <w:cnfStyle w:val="001000000000" w:firstRow="0" w:lastRow="0" w:firstColumn="1" w:lastColumn="0" w:oddVBand="0" w:evenVBand="0" w:oddHBand="0" w:evenHBand="0" w:firstRowFirstColumn="0" w:firstRowLastColumn="0" w:lastRowFirstColumn="0" w:lastRowLastColumn="0"/>
            <w:tcW w:w="3142" w:type="pct"/>
            <w:noWrap/>
            <w:hideMark/>
          </w:tcPr>
          <w:p w14:paraId="22965E62" w14:textId="77777777" w:rsidR="005B1647" w:rsidRPr="002975DB" w:rsidRDefault="005B1647" w:rsidP="005B1647">
            <w:pPr>
              <w:pStyle w:val="Tabell"/>
            </w:pPr>
            <w:r w:rsidRPr="002975DB">
              <w:t>Polismyndigheten</w:t>
            </w:r>
          </w:p>
        </w:tc>
        <w:tc>
          <w:tcPr>
            <w:tcW w:w="900" w:type="pct"/>
            <w:noWrap/>
            <w:hideMark/>
          </w:tcPr>
          <w:p w14:paraId="7DAF906B" w14:textId="77777777" w:rsidR="005B1647" w:rsidRPr="002975D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975DB">
              <w:t>1 036</w:t>
            </w:r>
          </w:p>
        </w:tc>
        <w:tc>
          <w:tcPr>
            <w:tcW w:w="958" w:type="pct"/>
            <w:noWrap/>
            <w:hideMark/>
          </w:tcPr>
          <w:p w14:paraId="53444943" w14:textId="77777777" w:rsidR="005B1647" w:rsidRPr="002975D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975DB">
              <w:t>599</w:t>
            </w:r>
          </w:p>
        </w:tc>
      </w:tr>
      <w:tr w:rsidR="00155607" w14:paraId="593480FF" w14:textId="77777777" w:rsidTr="007E5169">
        <w:trPr>
          <w:trHeight w:val="255"/>
        </w:trPr>
        <w:tc>
          <w:tcPr>
            <w:cnfStyle w:val="001000000000" w:firstRow="0" w:lastRow="0" w:firstColumn="1" w:lastColumn="0" w:oddVBand="0" w:evenVBand="0" w:oddHBand="0" w:evenHBand="0" w:firstRowFirstColumn="0" w:firstRowLastColumn="0" w:lastRowFirstColumn="0" w:lastRowLastColumn="0"/>
            <w:tcW w:w="3142" w:type="pct"/>
            <w:noWrap/>
            <w:hideMark/>
          </w:tcPr>
          <w:p w14:paraId="1C653CDD" w14:textId="77777777" w:rsidR="005B1647" w:rsidRPr="002975DB" w:rsidRDefault="005B1647" w:rsidP="005B1647">
            <w:pPr>
              <w:pStyle w:val="Tabell"/>
            </w:pPr>
            <w:r w:rsidRPr="002975DB">
              <w:t>Kriminalvården</w:t>
            </w:r>
          </w:p>
        </w:tc>
        <w:tc>
          <w:tcPr>
            <w:tcW w:w="900" w:type="pct"/>
            <w:noWrap/>
            <w:hideMark/>
          </w:tcPr>
          <w:p w14:paraId="72DCB656" w14:textId="77777777" w:rsidR="005B1647" w:rsidRPr="002975D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975DB">
              <w:t>621</w:t>
            </w:r>
          </w:p>
        </w:tc>
        <w:tc>
          <w:tcPr>
            <w:tcW w:w="958" w:type="pct"/>
            <w:noWrap/>
            <w:hideMark/>
          </w:tcPr>
          <w:p w14:paraId="184BE918" w14:textId="77777777" w:rsidR="005B1647" w:rsidRPr="002975D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975DB">
              <w:t>339</w:t>
            </w:r>
          </w:p>
        </w:tc>
      </w:tr>
      <w:tr w:rsidR="00155607" w14:paraId="4E459C50" w14:textId="77777777" w:rsidTr="007E5169">
        <w:trPr>
          <w:trHeight w:val="255"/>
        </w:trPr>
        <w:tc>
          <w:tcPr>
            <w:cnfStyle w:val="001000000000" w:firstRow="0" w:lastRow="0" w:firstColumn="1" w:lastColumn="0" w:oddVBand="0" w:evenVBand="0" w:oddHBand="0" w:evenHBand="0" w:firstRowFirstColumn="0" w:firstRowLastColumn="0" w:lastRowFirstColumn="0" w:lastRowLastColumn="0"/>
            <w:tcW w:w="3142" w:type="pct"/>
            <w:noWrap/>
            <w:hideMark/>
          </w:tcPr>
          <w:p w14:paraId="55422AA8" w14:textId="77777777" w:rsidR="005B1647" w:rsidRPr="002975DB" w:rsidRDefault="005B1647" w:rsidP="005B1647">
            <w:pPr>
              <w:pStyle w:val="Tabell"/>
            </w:pPr>
            <w:r w:rsidRPr="002975DB">
              <w:t>Fortifikationsverket</w:t>
            </w:r>
          </w:p>
        </w:tc>
        <w:tc>
          <w:tcPr>
            <w:tcW w:w="900" w:type="pct"/>
            <w:noWrap/>
            <w:hideMark/>
          </w:tcPr>
          <w:p w14:paraId="666B54B5" w14:textId="77777777" w:rsidR="005B1647" w:rsidRPr="002975D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975DB">
              <w:t>532</w:t>
            </w:r>
          </w:p>
        </w:tc>
        <w:tc>
          <w:tcPr>
            <w:tcW w:w="958" w:type="pct"/>
            <w:noWrap/>
            <w:hideMark/>
          </w:tcPr>
          <w:p w14:paraId="3E9D9040" w14:textId="77777777" w:rsidR="005B1647" w:rsidRPr="002975D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975DB">
              <w:t>467</w:t>
            </w:r>
          </w:p>
        </w:tc>
      </w:tr>
      <w:tr w:rsidR="00155607" w14:paraId="5F8A958F" w14:textId="77777777" w:rsidTr="007E5169">
        <w:trPr>
          <w:trHeight w:val="255"/>
        </w:trPr>
        <w:tc>
          <w:tcPr>
            <w:cnfStyle w:val="001000000000" w:firstRow="0" w:lastRow="0" w:firstColumn="1" w:lastColumn="0" w:oddVBand="0" w:evenVBand="0" w:oddHBand="0" w:evenHBand="0" w:firstRowFirstColumn="0" w:firstRowLastColumn="0" w:lastRowFirstColumn="0" w:lastRowLastColumn="0"/>
            <w:tcW w:w="3142" w:type="pct"/>
            <w:noWrap/>
            <w:hideMark/>
          </w:tcPr>
          <w:p w14:paraId="341A5FFE" w14:textId="77777777" w:rsidR="005B1647" w:rsidRPr="002975DB" w:rsidRDefault="005B1647" w:rsidP="005B1647">
            <w:pPr>
              <w:pStyle w:val="Tabell"/>
            </w:pPr>
            <w:r w:rsidRPr="002975DB">
              <w:t>Statens fastighetsverk</w:t>
            </w:r>
          </w:p>
        </w:tc>
        <w:tc>
          <w:tcPr>
            <w:tcW w:w="900" w:type="pct"/>
            <w:noWrap/>
            <w:hideMark/>
          </w:tcPr>
          <w:p w14:paraId="72E1720E" w14:textId="77777777" w:rsidR="005B1647" w:rsidRPr="002975D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975DB">
              <w:t>351</w:t>
            </w:r>
          </w:p>
        </w:tc>
        <w:tc>
          <w:tcPr>
            <w:tcW w:w="958" w:type="pct"/>
            <w:noWrap/>
            <w:hideMark/>
          </w:tcPr>
          <w:p w14:paraId="4DE17AAC" w14:textId="77777777" w:rsidR="005B1647" w:rsidRPr="002975D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975DB">
              <w:t>308</w:t>
            </w:r>
          </w:p>
        </w:tc>
      </w:tr>
      <w:tr w:rsidR="00155607" w14:paraId="62986963" w14:textId="77777777" w:rsidTr="007E5169">
        <w:trPr>
          <w:trHeight w:val="255"/>
        </w:trPr>
        <w:tc>
          <w:tcPr>
            <w:cnfStyle w:val="001000000000" w:firstRow="0" w:lastRow="0" w:firstColumn="1" w:lastColumn="0" w:oddVBand="0" w:evenVBand="0" w:oddHBand="0" w:evenHBand="0" w:firstRowFirstColumn="0" w:firstRowLastColumn="0" w:lastRowFirstColumn="0" w:lastRowLastColumn="0"/>
            <w:tcW w:w="3142" w:type="pct"/>
            <w:noWrap/>
            <w:hideMark/>
          </w:tcPr>
          <w:p w14:paraId="5666B28C" w14:textId="77777777" w:rsidR="005B1647" w:rsidRPr="002975DB" w:rsidRDefault="005B1647" w:rsidP="005B1647">
            <w:pPr>
              <w:pStyle w:val="Tabell"/>
            </w:pPr>
            <w:r w:rsidRPr="002975DB">
              <w:t>Myndigheten för samhällsskydd och beredskap</w:t>
            </w:r>
          </w:p>
        </w:tc>
        <w:tc>
          <w:tcPr>
            <w:tcW w:w="900" w:type="pct"/>
            <w:noWrap/>
            <w:hideMark/>
          </w:tcPr>
          <w:p w14:paraId="3CDC94BA" w14:textId="77777777" w:rsidR="005B1647" w:rsidRPr="002975D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975DB">
              <w:t>341</w:t>
            </w:r>
          </w:p>
        </w:tc>
        <w:tc>
          <w:tcPr>
            <w:tcW w:w="958" w:type="pct"/>
            <w:noWrap/>
            <w:hideMark/>
          </w:tcPr>
          <w:p w14:paraId="754284AD" w14:textId="77777777" w:rsidR="005B1647" w:rsidRPr="002975D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975DB">
              <w:t>306</w:t>
            </w:r>
          </w:p>
        </w:tc>
      </w:tr>
      <w:tr w:rsidR="00155607" w14:paraId="0C0FDE06" w14:textId="77777777" w:rsidTr="007E5169">
        <w:trPr>
          <w:trHeight w:val="255"/>
        </w:trPr>
        <w:tc>
          <w:tcPr>
            <w:cnfStyle w:val="001000000000" w:firstRow="0" w:lastRow="0" w:firstColumn="1" w:lastColumn="0" w:oddVBand="0" w:evenVBand="0" w:oddHBand="0" w:evenHBand="0" w:firstRowFirstColumn="0" w:firstRowLastColumn="0" w:lastRowFirstColumn="0" w:lastRowLastColumn="0"/>
            <w:tcW w:w="3142" w:type="pct"/>
            <w:noWrap/>
            <w:hideMark/>
          </w:tcPr>
          <w:p w14:paraId="64A4A8C8" w14:textId="77777777" w:rsidR="005B1647" w:rsidRPr="002975DB" w:rsidRDefault="005B1647" w:rsidP="005B1647">
            <w:pPr>
              <w:pStyle w:val="Tabell"/>
            </w:pPr>
            <w:r w:rsidRPr="002975DB">
              <w:t>Karolinska institutet</w:t>
            </w:r>
          </w:p>
        </w:tc>
        <w:tc>
          <w:tcPr>
            <w:tcW w:w="900" w:type="pct"/>
            <w:noWrap/>
            <w:hideMark/>
          </w:tcPr>
          <w:p w14:paraId="1BEBFA31" w14:textId="77777777" w:rsidR="005B1647" w:rsidRPr="002975D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975DB">
              <w:t>314</w:t>
            </w:r>
          </w:p>
        </w:tc>
        <w:tc>
          <w:tcPr>
            <w:tcW w:w="958" w:type="pct"/>
            <w:noWrap/>
            <w:hideMark/>
          </w:tcPr>
          <w:p w14:paraId="46E9F51B" w14:textId="77777777" w:rsidR="005B1647" w:rsidRPr="002975D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975DB">
              <w:t>499</w:t>
            </w:r>
          </w:p>
        </w:tc>
      </w:tr>
      <w:tr w:rsidR="00155607" w14:paraId="57C54499" w14:textId="77777777" w:rsidTr="007E5169">
        <w:trPr>
          <w:trHeight w:val="255"/>
        </w:trPr>
        <w:tc>
          <w:tcPr>
            <w:cnfStyle w:val="001000000000" w:firstRow="0" w:lastRow="0" w:firstColumn="1" w:lastColumn="0" w:oddVBand="0" w:evenVBand="0" w:oddHBand="0" w:evenHBand="0" w:firstRowFirstColumn="0" w:firstRowLastColumn="0" w:lastRowFirstColumn="0" w:lastRowLastColumn="0"/>
            <w:tcW w:w="3142" w:type="pct"/>
            <w:noWrap/>
            <w:hideMark/>
          </w:tcPr>
          <w:p w14:paraId="22413DDA" w14:textId="77777777" w:rsidR="005B1647" w:rsidRPr="002975DB" w:rsidRDefault="005B1647" w:rsidP="005B1647">
            <w:pPr>
              <w:pStyle w:val="Tabell"/>
            </w:pPr>
            <w:r w:rsidRPr="002975DB">
              <w:t>Försäkringskassan</w:t>
            </w:r>
          </w:p>
        </w:tc>
        <w:tc>
          <w:tcPr>
            <w:tcW w:w="900" w:type="pct"/>
            <w:noWrap/>
            <w:hideMark/>
          </w:tcPr>
          <w:p w14:paraId="3BEEA678" w14:textId="77777777" w:rsidR="005B1647" w:rsidRPr="002975D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975DB">
              <w:t>288</w:t>
            </w:r>
          </w:p>
        </w:tc>
        <w:tc>
          <w:tcPr>
            <w:tcW w:w="958" w:type="pct"/>
            <w:noWrap/>
            <w:hideMark/>
          </w:tcPr>
          <w:p w14:paraId="4D750E01" w14:textId="77777777" w:rsidR="005B1647" w:rsidRPr="002975D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975DB">
              <w:t>333</w:t>
            </w:r>
          </w:p>
        </w:tc>
      </w:tr>
      <w:tr w:rsidR="00155607" w14:paraId="45E5992B" w14:textId="77777777" w:rsidTr="007E5169">
        <w:trPr>
          <w:trHeight w:val="255"/>
        </w:trPr>
        <w:tc>
          <w:tcPr>
            <w:cnfStyle w:val="001000000000" w:firstRow="0" w:lastRow="0" w:firstColumn="1" w:lastColumn="0" w:oddVBand="0" w:evenVBand="0" w:oddHBand="0" w:evenHBand="0" w:firstRowFirstColumn="0" w:firstRowLastColumn="0" w:lastRowFirstColumn="0" w:lastRowLastColumn="0"/>
            <w:tcW w:w="3142" w:type="pct"/>
            <w:noWrap/>
            <w:hideMark/>
          </w:tcPr>
          <w:p w14:paraId="0A1D054D" w14:textId="77777777" w:rsidR="005B1647" w:rsidRPr="002975DB" w:rsidRDefault="005B1647" w:rsidP="005B1647">
            <w:pPr>
              <w:pStyle w:val="Tabell"/>
            </w:pPr>
            <w:r w:rsidRPr="002975DB">
              <w:t>Arbetsförmedlingen</w:t>
            </w:r>
          </w:p>
        </w:tc>
        <w:tc>
          <w:tcPr>
            <w:tcW w:w="900" w:type="pct"/>
            <w:noWrap/>
            <w:hideMark/>
          </w:tcPr>
          <w:p w14:paraId="16610AC8" w14:textId="77777777" w:rsidR="005B1647" w:rsidRPr="002975D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975DB">
              <w:t>242</w:t>
            </w:r>
          </w:p>
        </w:tc>
        <w:tc>
          <w:tcPr>
            <w:tcW w:w="958" w:type="pct"/>
            <w:noWrap/>
            <w:hideMark/>
          </w:tcPr>
          <w:p w14:paraId="23E749CA" w14:textId="77777777" w:rsidR="005B1647" w:rsidRPr="002975D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975DB">
              <w:t>376</w:t>
            </w:r>
          </w:p>
        </w:tc>
      </w:tr>
      <w:tr w:rsidR="00155607" w14:paraId="1431DC91" w14:textId="77777777" w:rsidTr="007E5169">
        <w:trPr>
          <w:trHeight w:val="255"/>
        </w:trPr>
        <w:tc>
          <w:tcPr>
            <w:cnfStyle w:val="001000000000" w:firstRow="0" w:lastRow="0" w:firstColumn="1" w:lastColumn="0" w:oddVBand="0" w:evenVBand="0" w:oddHBand="0" w:evenHBand="0" w:firstRowFirstColumn="0" w:firstRowLastColumn="0" w:lastRowFirstColumn="0" w:lastRowLastColumn="0"/>
            <w:tcW w:w="3142" w:type="pct"/>
            <w:noWrap/>
            <w:hideMark/>
          </w:tcPr>
          <w:p w14:paraId="448A01E9" w14:textId="77777777" w:rsidR="005B1647" w:rsidRPr="002975DB" w:rsidRDefault="005B1647" w:rsidP="005B1647">
            <w:pPr>
              <w:pStyle w:val="Tabell"/>
            </w:pPr>
            <w:r w:rsidRPr="002975DB">
              <w:t>Lunds universitet</w:t>
            </w:r>
          </w:p>
        </w:tc>
        <w:tc>
          <w:tcPr>
            <w:tcW w:w="900" w:type="pct"/>
            <w:noWrap/>
            <w:hideMark/>
          </w:tcPr>
          <w:p w14:paraId="7D782693" w14:textId="77777777" w:rsidR="005B1647" w:rsidRPr="002975D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975DB">
              <w:t>238</w:t>
            </w:r>
          </w:p>
        </w:tc>
        <w:tc>
          <w:tcPr>
            <w:tcW w:w="958" w:type="pct"/>
            <w:noWrap/>
            <w:hideMark/>
          </w:tcPr>
          <w:p w14:paraId="056CDAEE" w14:textId="77777777" w:rsidR="005B1647" w:rsidRPr="002975D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975DB">
              <w:t>466</w:t>
            </w:r>
          </w:p>
        </w:tc>
      </w:tr>
      <w:tr w:rsidR="00155607" w14:paraId="57E76743" w14:textId="77777777" w:rsidTr="007E5169">
        <w:trPr>
          <w:trHeight w:val="255"/>
        </w:trPr>
        <w:tc>
          <w:tcPr>
            <w:cnfStyle w:val="001000000000" w:firstRow="0" w:lastRow="0" w:firstColumn="1" w:lastColumn="0" w:oddVBand="0" w:evenVBand="0" w:oddHBand="0" w:evenHBand="0" w:firstRowFirstColumn="0" w:firstRowLastColumn="0" w:lastRowFirstColumn="0" w:lastRowLastColumn="0"/>
            <w:tcW w:w="3142" w:type="pct"/>
            <w:noWrap/>
            <w:hideMark/>
          </w:tcPr>
          <w:p w14:paraId="6D2DD08D" w14:textId="77777777" w:rsidR="005B1647" w:rsidRPr="002975DB" w:rsidRDefault="005B1647" w:rsidP="007E5169">
            <w:pPr>
              <w:pStyle w:val="Tabell"/>
            </w:pPr>
            <w:r w:rsidRPr="002975DB">
              <w:t>Göteborgs universitet</w:t>
            </w:r>
          </w:p>
        </w:tc>
        <w:tc>
          <w:tcPr>
            <w:tcW w:w="900" w:type="pct"/>
            <w:noWrap/>
            <w:hideMark/>
          </w:tcPr>
          <w:p w14:paraId="11A691CF" w14:textId="77777777" w:rsidR="005B1647" w:rsidRPr="002975D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975DB">
              <w:t>229</w:t>
            </w:r>
          </w:p>
        </w:tc>
        <w:tc>
          <w:tcPr>
            <w:tcW w:w="958" w:type="pct"/>
            <w:noWrap/>
            <w:hideMark/>
          </w:tcPr>
          <w:p w14:paraId="3E346AEC" w14:textId="77777777" w:rsidR="005B1647" w:rsidRPr="002975D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975DB">
              <w:t>222</w:t>
            </w:r>
          </w:p>
        </w:tc>
      </w:tr>
      <w:tr w:rsidR="00155607" w14:paraId="63716535" w14:textId="77777777" w:rsidTr="007E5169">
        <w:trPr>
          <w:trHeight w:val="255"/>
        </w:trPr>
        <w:tc>
          <w:tcPr>
            <w:cnfStyle w:val="001000000000" w:firstRow="0" w:lastRow="0" w:firstColumn="1" w:lastColumn="0" w:oddVBand="0" w:evenVBand="0" w:oddHBand="0" w:evenHBand="0" w:firstRowFirstColumn="0" w:firstRowLastColumn="0" w:lastRowFirstColumn="0" w:lastRowLastColumn="0"/>
            <w:tcW w:w="3142" w:type="pct"/>
            <w:noWrap/>
            <w:hideMark/>
          </w:tcPr>
          <w:p w14:paraId="405D0F0D" w14:textId="77777777" w:rsidR="005B1647" w:rsidRPr="002975DB" w:rsidRDefault="005B1647" w:rsidP="005B1647">
            <w:pPr>
              <w:pStyle w:val="Tabell"/>
            </w:pPr>
            <w:r w:rsidRPr="002975DB">
              <w:lastRenderedPageBreak/>
              <w:t>Domstolsverket</w:t>
            </w:r>
          </w:p>
        </w:tc>
        <w:tc>
          <w:tcPr>
            <w:tcW w:w="900" w:type="pct"/>
            <w:noWrap/>
            <w:hideMark/>
          </w:tcPr>
          <w:p w14:paraId="4D174E3F" w14:textId="77777777" w:rsidR="005B1647" w:rsidRPr="002975D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975DB">
              <w:t>214</w:t>
            </w:r>
          </w:p>
        </w:tc>
        <w:tc>
          <w:tcPr>
            <w:tcW w:w="958" w:type="pct"/>
            <w:noWrap/>
            <w:hideMark/>
          </w:tcPr>
          <w:p w14:paraId="1221AFA4" w14:textId="77777777" w:rsidR="005B1647" w:rsidRPr="002975D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975DB">
              <w:t>317</w:t>
            </w:r>
          </w:p>
        </w:tc>
      </w:tr>
      <w:tr w:rsidR="00155607" w14:paraId="1044835D" w14:textId="77777777" w:rsidTr="007E5169">
        <w:trPr>
          <w:trHeight w:val="255"/>
        </w:trPr>
        <w:tc>
          <w:tcPr>
            <w:cnfStyle w:val="001000000000" w:firstRow="0" w:lastRow="0" w:firstColumn="1" w:lastColumn="0" w:oddVBand="0" w:evenVBand="0" w:oddHBand="0" w:evenHBand="0" w:firstRowFirstColumn="0" w:firstRowLastColumn="0" w:lastRowFirstColumn="0" w:lastRowLastColumn="0"/>
            <w:tcW w:w="3142" w:type="pct"/>
            <w:noWrap/>
            <w:hideMark/>
          </w:tcPr>
          <w:p w14:paraId="2B676128" w14:textId="77777777" w:rsidR="005B1647" w:rsidRPr="002975DB" w:rsidRDefault="005B1647" w:rsidP="005B1647">
            <w:pPr>
              <w:pStyle w:val="Tabell"/>
            </w:pPr>
            <w:r w:rsidRPr="002975DB">
              <w:t>Migrationsverket</w:t>
            </w:r>
          </w:p>
        </w:tc>
        <w:tc>
          <w:tcPr>
            <w:tcW w:w="900" w:type="pct"/>
            <w:noWrap/>
            <w:hideMark/>
          </w:tcPr>
          <w:p w14:paraId="38070796" w14:textId="77777777" w:rsidR="005B1647" w:rsidRPr="002975D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975DB">
              <w:t>191</w:t>
            </w:r>
          </w:p>
        </w:tc>
        <w:tc>
          <w:tcPr>
            <w:tcW w:w="958" w:type="pct"/>
            <w:noWrap/>
            <w:hideMark/>
          </w:tcPr>
          <w:p w14:paraId="00BAC6FC" w14:textId="77777777" w:rsidR="005B1647" w:rsidRPr="002975D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975DB">
              <w:t>244</w:t>
            </w:r>
          </w:p>
        </w:tc>
      </w:tr>
      <w:tr w:rsidR="00155607" w14:paraId="2F7049D9" w14:textId="77777777" w:rsidTr="007E5169">
        <w:trPr>
          <w:trHeight w:val="255"/>
        </w:trPr>
        <w:tc>
          <w:tcPr>
            <w:cnfStyle w:val="001000000000" w:firstRow="0" w:lastRow="0" w:firstColumn="1" w:lastColumn="0" w:oddVBand="0" w:evenVBand="0" w:oddHBand="0" w:evenHBand="0" w:firstRowFirstColumn="0" w:firstRowLastColumn="0" w:lastRowFirstColumn="0" w:lastRowLastColumn="0"/>
            <w:tcW w:w="3142" w:type="pct"/>
            <w:noWrap/>
            <w:hideMark/>
          </w:tcPr>
          <w:p w14:paraId="29763926" w14:textId="77777777" w:rsidR="005B1647" w:rsidRPr="002975DB" w:rsidRDefault="005B1647" w:rsidP="005B1647">
            <w:pPr>
              <w:pStyle w:val="Tabell"/>
            </w:pPr>
            <w:r w:rsidRPr="002975DB">
              <w:t>Transportstyrelsen</w:t>
            </w:r>
          </w:p>
        </w:tc>
        <w:tc>
          <w:tcPr>
            <w:tcW w:w="900" w:type="pct"/>
            <w:noWrap/>
            <w:hideMark/>
          </w:tcPr>
          <w:p w14:paraId="377B39DD" w14:textId="77777777" w:rsidR="005B1647" w:rsidRPr="002975D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975DB">
              <w:t>186</w:t>
            </w:r>
          </w:p>
        </w:tc>
        <w:tc>
          <w:tcPr>
            <w:tcW w:w="958" w:type="pct"/>
            <w:noWrap/>
            <w:hideMark/>
          </w:tcPr>
          <w:p w14:paraId="0D67A752" w14:textId="77777777" w:rsidR="005B1647" w:rsidRPr="002975D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975DB">
              <w:t>190</w:t>
            </w:r>
          </w:p>
        </w:tc>
      </w:tr>
      <w:tr w:rsidR="00155607" w14:paraId="01CDD31E" w14:textId="77777777" w:rsidTr="007E5169">
        <w:trPr>
          <w:trHeight w:val="255"/>
        </w:trPr>
        <w:tc>
          <w:tcPr>
            <w:cnfStyle w:val="001000000000" w:firstRow="0" w:lastRow="0" w:firstColumn="1" w:lastColumn="0" w:oddVBand="0" w:evenVBand="0" w:oddHBand="0" w:evenHBand="0" w:firstRowFirstColumn="0" w:firstRowLastColumn="0" w:lastRowFirstColumn="0" w:lastRowLastColumn="0"/>
            <w:tcW w:w="3142" w:type="pct"/>
            <w:noWrap/>
            <w:hideMark/>
          </w:tcPr>
          <w:p w14:paraId="4F999C89" w14:textId="77777777" w:rsidR="005B1647" w:rsidRPr="002975DB" w:rsidRDefault="005B1647" w:rsidP="005B1647">
            <w:pPr>
              <w:pStyle w:val="Tabell"/>
            </w:pPr>
            <w:r w:rsidRPr="002975DB">
              <w:t>Sveriges lantbruksuniversitet</w:t>
            </w:r>
          </w:p>
        </w:tc>
        <w:tc>
          <w:tcPr>
            <w:tcW w:w="900" w:type="pct"/>
            <w:noWrap/>
            <w:hideMark/>
          </w:tcPr>
          <w:p w14:paraId="53172091" w14:textId="77777777" w:rsidR="005B1647" w:rsidRPr="002975D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975DB">
              <w:t>183</w:t>
            </w:r>
          </w:p>
        </w:tc>
        <w:tc>
          <w:tcPr>
            <w:tcW w:w="958" w:type="pct"/>
            <w:noWrap/>
            <w:hideMark/>
          </w:tcPr>
          <w:p w14:paraId="39492AA0" w14:textId="77777777" w:rsidR="005B1647" w:rsidRPr="002975D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975DB">
              <w:t>214</w:t>
            </w:r>
          </w:p>
        </w:tc>
      </w:tr>
      <w:tr w:rsidR="00155607" w14:paraId="5028CBBD" w14:textId="77777777" w:rsidTr="007E5169">
        <w:trPr>
          <w:trHeight w:val="255"/>
        </w:trPr>
        <w:tc>
          <w:tcPr>
            <w:cnfStyle w:val="001000000000" w:firstRow="0" w:lastRow="0" w:firstColumn="1" w:lastColumn="0" w:oddVBand="0" w:evenVBand="0" w:oddHBand="0" w:evenHBand="0" w:firstRowFirstColumn="0" w:firstRowLastColumn="0" w:lastRowFirstColumn="0" w:lastRowLastColumn="0"/>
            <w:tcW w:w="3142" w:type="pct"/>
            <w:noWrap/>
            <w:hideMark/>
          </w:tcPr>
          <w:p w14:paraId="4241A2F2" w14:textId="77777777" w:rsidR="005B1647" w:rsidRPr="002975DB" w:rsidRDefault="005B1647" w:rsidP="005B1647">
            <w:pPr>
              <w:pStyle w:val="Tabell"/>
            </w:pPr>
            <w:r w:rsidRPr="002975DB">
              <w:t>Stockholms universitet</w:t>
            </w:r>
          </w:p>
        </w:tc>
        <w:tc>
          <w:tcPr>
            <w:tcW w:w="900" w:type="pct"/>
            <w:noWrap/>
            <w:hideMark/>
          </w:tcPr>
          <w:p w14:paraId="6B150769" w14:textId="77777777" w:rsidR="005B1647" w:rsidRPr="002975D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975DB">
              <w:t>179</w:t>
            </w:r>
          </w:p>
        </w:tc>
        <w:tc>
          <w:tcPr>
            <w:tcW w:w="958" w:type="pct"/>
            <w:noWrap/>
            <w:hideMark/>
          </w:tcPr>
          <w:p w14:paraId="20CA3DC2" w14:textId="77777777" w:rsidR="005B1647" w:rsidRPr="002975D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975DB">
              <w:t>124</w:t>
            </w:r>
          </w:p>
        </w:tc>
      </w:tr>
      <w:tr w:rsidR="00155607" w14:paraId="481CE116" w14:textId="77777777" w:rsidTr="007E5169">
        <w:trPr>
          <w:trHeight w:val="255"/>
        </w:trPr>
        <w:tc>
          <w:tcPr>
            <w:cnfStyle w:val="001000000000" w:firstRow="0" w:lastRow="0" w:firstColumn="1" w:lastColumn="0" w:oddVBand="0" w:evenVBand="0" w:oddHBand="0" w:evenHBand="0" w:firstRowFirstColumn="0" w:firstRowLastColumn="0" w:lastRowFirstColumn="0" w:lastRowLastColumn="0"/>
            <w:tcW w:w="3142" w:type="pct"/>
            <w:noWrap/>
            <w:hideMark/>
          </w:tcPr>
          <w:p w14:paraId="4088349E" w14:textId="77777777" w:rsidR="005B1647" w:rsidRPr="002975DB" w:rsidRDefault="005B1647" w:rsidP="005B1647">
            <w:pPr>
              <w:pStyle w:val="Tabell"/>
            </w:pPr>
            <w:r w:rsidRPr="002975DB">
              <w:t>Skatteverket</w:t>
            </w:r>
          </w:p>
        </w:tc>
        <w:tc>
          <w:tcPr>
            <w:tcW w:w="900" w:type="pct"/>
            <w:noWrap/>
            <w:hideMark/>
          </w:tcPr>
          <w:p w14:paraId="44577846" w14:textId="77777777" w:rsidR="005B1647" w:rsidRPr="002975D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975DB">
              <w:t>177</w:t>
            </w:r>
          </w:p>
        </w:tc>
        <w:tc>
          <w:tcPr>
            <w:tcW w:w="958" w:type="pct"/>
            <w:noWrap/>
            <w:hideMark/>
          </w:tcPr>
          <w:p w14:paraId="6AADFE54" w14:textId="77777777" w:rsidR="005B1647" w:rsidRPr="002975D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975DB">
              <w:t>239</w:t>
            </w:r>
          </w:p>
        </w:tc>
      </w:tr>
      <w:tr w:rsidR="00155607" w14:paraId="16F3E827" w14:textId="77777777" w:rsidTr="007E5169">
        <w:trPr>
          <w:trHeight w:val="255"/>
        </w:trPr>
        <w:tc>
          <w:tcPr>
            <w:cnfStyle w:val="001000000000" w:firstRow="0" w:lastRow="0" w:firstColumn="1" w:lastColumn="0" w:oddVBand="0" w:evenVBand="0" w:oddHBand="0" w:evenHBand="0" w:firstRowFirstColumn="0" w:firstRowLastColumn="0" w:lastRowFirstColumn="0" w:lastRowLastColumn="0"/>
            <w:tcW w:w="3142" w:type="pct"/>
            <w:noWrap/>
            <w:hideMark/>
          </w:tcPr>
          <w:p w14:paraId="74CF7F12" w14:textId="77777777" w:rsidR="005B1647" w:rsidRPr="002975DB" w:rsidRDefault="005B1647" w:rsidP="005B1647">
            <w:pPr>
              <w:pStyle w:val="Tabell"/>
            </w:pPr>
            <w:r w:rsidRPr="002975DB">
              <w:t>Uppsala universitet</w:t>
            </w:r>
          </w:p>
        </w:tc>
        <w:tc>
          <w:tcPr>
            <w:tcW w:w="900" w:type="pct"/>
            <w:noWrap/>
            <w:hideMark/>
          </w:tcPr>
          <w:p w14:paraId="574AC8B4" w14:textId="77777777" w:rsidR="005B1647" w:rsidRPr="002975D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975DB">
              <w:t>176</w:t>
            </w:r>
          </w:p>
        </w:tc>
        <w:tc>
          <w:tcPr>
            <w:tcW w:w="958" w:type="pct"/>
            <w:noWrap/>
            <w:hideMark/>
          </w:tcPr>
          <w:p w14:paraId="6B028245" w14:textId="77777777" w:rsidR="005B1647" w:rsidRPr="002975D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975DB">
              <w:t>173</w:t>
            </w:r>
          </w:p>
        </w:tc>
      </w:tr>
      <w:tr w:rsidR="00155607" w14:paraId="261DEDDF" w14:textId="77777777" w:rsidTr="007E5169">
        <w:trPr>
          <w:trHeight w:val="255"/>
        </w:trPr>
        <w:tc>
          <w:tcPr>
            <w:cnfStyle w:val="001000000000" w:firstRow="0" w:lastRow="0" w:firstColumn="1" w:lastColumn="0" w:oddVBand="0" w:evenVBand="0" w:oddHBand="0" w:evenHBand="0" w:firstRowFirstColumn="0" w:firstRowLastColumn="0" w:lastRowFirstColumn="0" w:lastRowLastColumn="0"/>
            <w:tcW w:w="3142" w:type="pct"/>
            <w:noWrap/>
            <w:hideMark/>
          </w:tcPr>
          <w:p w14:paraId="45A1BEEC" w14:textId="77777777" w:rsidR="005B1647" w:rsidRPr="002975DB" w:rsidRDefault="005B1647" w:rsidP="005B1647">
            <w:pPr>
              <w:pStyle w:val="Tabell"/>
            </w:pPr>
            <w:r w:rsidRPr="002975DB">
              <w:t>Naturvårdsverket</w:t>
            </w:r>
          </w:p>
        </w:tc>
        <w:tc>
          <w:tcPr>
            <w:tcW w:w="900" w:type="pct"/>
            <w:noWrap/>
            <w:hideMark/>
          </w:tcPr>
          <w:p w14:paraId="69262ECF" w14:textId="77777777" w:rsidR="005B1647" w:rsidRPr="002975D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975DB">
              <w:t>170</w:t>
            </w:r>
          </w:p>
        </w:tc>
        <w:tc>
          <w:tcPr>
            <w:tcW w:w="958" w:type="pct"/>
            <w:noWrap/>
            <w:hideMark/>
          </w:tcPr>
          <w:p w14:paraId="78DEBB8C" w14:textId="77777777" w:rsidR="005B1647" w:rsidRPr="002975D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975DB">
              <w:t>139</w:t>
            </w:r>
          </w:p>
        </w:tc>
      </w:tr>
      <w:tr w:rsidR="00155607" w14:paraId="653B4559" w14:textId="77777777" w:rsidTr="007E5169">
        <w:trPr>
          <w:trHeight w:val="255"/>
        </w:trPr>
        <w:tc>
          <w:tcPr>
            <w:cnfStyle w:val="001000000000" w:firstRow="0" w:lastRow="0" w:firstColumn="1" w:lastColumn="0" w:oddVBand="0" w:evenVBand="0" w:oddHBand="0" w:evenHBand="0" w:firstRowFirstColumn="0" w:firstRowLastColumn="0" w:lastRowFirstColumn="0" w:lastRowLastColumn="0"/>
            <w:tcW w:w="3142" w:type="pct"/>
            <w:noWrap/>
            <w:hideMark/>
          </w:tcPr>
          <w:p w14:paraId="5E768F86" w14:textId="77777777" w:rsidR="005B1647" w:rsidRPr="002975DB" w:rsidRDefault="005B1647" w:rsidP="005B1647">
            <w:pPr>
              <w:pStyle w:val="Tabell"/>
            </w:pPr>
            <w:r w:rsidRPr="002975DB">
              <w:t>Regeringskansliet</w:t>
            </w:r>
          </w:p>
        </w:tc>
        <w:tc>
          <w:tcPr>
            <w:tcW w:w="900" w:type="pct"/>
            <w:noWrap/>
            <w:hideMark/>
          </w:tcPr>
          <w:p w14:paraId="056CFD05" w14:textId="77777777" w:rsidR="005B1647" w:rsidRPr="002975D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975DB">
              <w:t>165</w:t>
            </w:r>
          </w:p>
        </w:tc>
        <w:tc>
          <w:tcPr>
            <w:tcW w:w="958" w:type="pct"/>
            <w:noWrap/>
            <w:hideMark/>
          </w:tcPr>
          <w:p w14:paraId="41336D87" w14:textId="77777777" w:rsidR="005B1647" w:rsidRPr="002975D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975DB">
              <w:t>167</w:t>
            </w:r>
          </w:p>
        </w:tc>
      </w:tr>
      <w:tr w:rsidR="00155607" w14:paraId="2DE05028" w14:textId="77777777" w:rsidTr="007E5169">
        <w:trPr>
          <w:trHeight w:val="255"/>
        </w:trPr>
        <w:tc>
          <w:tcPr>
            <w:cnfStyle w:val="001000000000" w:firstRow="0" w:lastRow="0" w:firstColumn="1" w:lastColumn="0" w:oddVBand="0" w:evenVBand="0" w:oddHBand="0" w:evenHBand="0" w:firstRowFirstColumn="0" w:firstRowLastColumn="0" w:lastRowFirstColumn="0" w:lastRowLastColumn="0"/>
            <w:tcW w:w="3142" w:type="pct"/>
            <w:noWrap/>
            <w:hideMark/>
          </w:tcPr>
          <w:p w14:paraId="5883859D" w14:textId="77777777" w:rsidR="005B1647" w:rsidRPr="002975DB" w:rsidRDefault="005B1647" w:rsidP="005B1647">
            <w:pPr>
              <w:pStyle w:val="Tabell"/>
            </w:pPr>
            <w:r w:rsidRPr="002975DB">
              <w:t>Umeå universitet</w:t>
            </w:r>
          </w:p>
        </w:tc>
        <w:tc>
          <w:tcPr>
            <w:tcW w:w="900" w:type="pct"/>
            <w:noWrap/>
            <w:hideMark/>
          </w:tcPr>
          <w:p w14:paraId="48A9AFC7" w14:textId="77777777" w:rsidR="005B1647" w:rsidRPr="002975D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975DB">
              <w:t>146</w:t>
            </w:r>
          </w:p>
        </w:tc>
        <w:tc>
          <w:tcPr>
            <w:tcW w:w="958" w:type="pct"/>
            <w:noWrap/>
            <w:hideMark/>
          </w:tcPr>
          <w:p w14:paraId="30C933AB" w14:textId="77777777" w:rsidR="005B1647" w:rsidRPr="002975D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975DB">
              <w:t>98</w:t>
            </w:r>
          </w:p>
        </w:tc>
      </w:tr>
      <w:tr w:rsidR="00155607" w14:paraId="116FECCB" w14:textId="77777777" w:rsidTr="007E5169">
        <w:trPr>
          <w:trHeight w:val="255"/>
        </w:trPr>
        <w:tc>
          <w:tcPr>
            <w:cnfStyle w:val="001000000000" w:firstRow="0" w:lastRow="0" w:firstColumn="1" w:lastColumn="0" w:oddVBand="0" w:evenVBand="0" w:oddHBand="0" w:evenHBand="0" w:firstRowFirstColumn="0" w:firstRowLastColumn="0" w:lastRowFirstColumn="0" w:lastRowLastColumn="0"/>
            <w:tcW w:w="3142" w:type="pct"/>
            <w:noWrap/>
            <w:hideMark/>
          </w:tcPr>
          <w:p w14:paraId="4808FAEF" w14:textId="77777777" w:rsidR="005B1647" w:rsidRPr="002975DB" w:rsidRDefault="005B1647" w:rsidP="005B1647">
            <w:pPr>
              <w:pStyle w:val="Tabell"/>
              <w:rPr>
                <w:i/>
                <w:iCs/>
              </w:rPr>
            </w:pPr>
            <w:r w:rsidRPr="002975DB">
              <w:rPr>
                <w:i/>
                <w:iCs/>
              </w:rPr>
              <w:t>Affärsverk</w:t>
            </w:r>
          </w:p>
        </w:tc>
        <w:tc>
          <w:tcPr>
            <w:tcW w:w="900" w:type="pct"/>
            <w:noWrap/>
            <w:hideMark/>
          </w:tcPr>
          <w:p w14:paraId="1B8F7FF6" w14:textId="77777777" w:rsidR="005B1647" w:rsidRPr="002975DB"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p>
        </w:tc>
        <w:tc>
          <w:tcPr>
            <w:tcW w:w="958" w:type="pct"/>
            <w:noWrap/>
            <w:hideMark/>
          </w:tcPr>
          <w:p w14:paraId="6B2CD1BD" w14:textId="77777777" w:rsidR="005B1647" w:rsidRPr="002975DB"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p>
        </w:tc>
      </w:tr>
      <w:tr w:rsidR="00155607" w14:paraId="0DDBEE8F" w14:textId="77777777" w:rsidTr="007E5169">
        <w:trPr>
          <w:trHeight w:val="255"/>
        </w:trPr>
        <w:tc>
          <w:tcPr>
            <w:cnfStyle w:val="001000000000" w:firstRow="0" w:lastRow="0" w:firstColumn="1" w:lastColumn="0" w:oddVBand="0" w:evenVBand="0" w:oddHBand="0" w:evenHBand="0" w:firstRowFirstColumn="0" w:firstRowLastColumn="0" w:lastRowFirstColumn="0" w:lastRowLastColumn="0"/>
            <w:tcW w:w="3142" w:type="pct"/>
            <w:noWrap/>
            <w:hideMark/>
          </w:tcPr>
          <w:p w14:paraId="429B43EB" w14:textId="77777777" w:rsidR="005B1647" w:rsidRPr="002975DB" w:rsidRDefault="005B1647" w:rsidP="005B1647">
            <w:pPr>
              <w:pStyle w:val="Tabell"/>
            </w:pPr>
            <w:r w:rsidRPr="002975DB">
              <w:t>Svenska kraftnät</w:t>
            </w:r>
          </w:p>
        </w:tc>
        <w:tc>
          <w:tcPr>
            <w:tcW w:w="900" w:type="pct"/>
            <w:noWrap/>
            <w:hideMark/>
          </w:tcPr>
          <w:p w14:paraId="59895F98" w14:textId="77777777" w:rsidR="005B1647" w:rsidRPr="002975D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975DB">
              <w:t>773</w:t>
            </w:r>
          </w:p>
        </w:tc>
        <w:tc>
          <w:tcPr>
            <w:tcW w:w="958" w:type="pct"/>
            <w:noWrap/>
            <w:hideMark/>
          </w:tcPr>
          <w:p w14:paraId="0625202A" w14:textId="77777777" w:rsidR="005B1647" w:rsidRPr="002975D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975DB">
              <w:t>671</w:t>
            </w:r>
          </w:p>
        </w:tc>
      </w:tr>
      <w:tr w:rsidR="00155607" w14:paraId="495B8A03" w14:textId="77777777" w:rsidTr="007E5169">
        <w:trPr>
          <w:trHeight w:val="255"/>
        </w:trPr>
        <w:tc>
          <w:tcPr>
            <w:cnfStyle w:val="001000000000" w:firstRow="0" w:lastRow="0" w:firstColumn="1" w:lastColumn="0" w:oddVBand="0" w:evenVBand="0" w:oddHBand="0" w:evenHBand="0" w:firstRowFirstColumn="0" w:firstRowLastColumn="0" w:lastRowFirstColumn="0" w:lastRowLastColumn="0"/>
            <w:tcW w:w="3142" w:type="pct"/>
            <w:noWrap/>
            <w:hideMark/>
          </w:tcPr>
          <w:p w14:paraId="60806D56" w14:textId="77777777" w:rsidR="005B1647" w:rsidRPr="002975DB" w:rsidRDefault="005B1647" w:rsidP="005B1647">
            <w:pPr>
              <w:pStyle w:val="Tabell"/>
            </w:pPr>
            <w:r w:rsidRPr="002975DB">
              <w:t>Sjöfartsverket</w:t>
            </w:r>
          </w:p>
        </w:tc>
        <w:tc>
          <w:tcPr>
            <w:tcW w:w="900" w:type="pct"/>
            <w:noWrap/>
            <w:hideMark/>
          </w:tcPr>
          <w:p w14:paraId="39EF5D5A" w14:textId="77777777" w:rsidR="005B1647" w:rsidRPr="002975D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975DB">
              <w:t>365</w:t>
            </w:r>
          </w:p>
        </w:tc>
        <w:tc>
          <w:tcPr>
            <w:tcW w:w="958" w:type="pct"/>
            <w:noWrap/>
            <w:hideMark/>
          </w:tcPr>
          <w:p w14:paraId="2EDD08C2" w14:textId="77777777" w:rsidR="005B1647" w:rsidRPr="002975D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975DB">
              <w:t>156</w:t>
            </w:r>
          </w:p>
        </w:tc>
      </w:tr>
      <w:tr w:rsidR="00155607" w14:paraId="57CA796B" w14:textId="77777777" w:rsidTr="007E5169">
        <w:trPr>
          <w:trHeight w:val="255"/>
        </w:trPr>
        <w:tc>
          <w:tcPr>
            <w:cnfStyle w:val="001000000000" w:firstRow="0" w:lastRow="0" w:firstColumn="1" w:lastColumn="0" w:oddVBand="0" w:evenVBand="0" w:oddHBand="0" w:evenHBand="0" w:firstRowFirstColumn="0" w:firstRowLastColumn="0" w:lastRowFirstColumn="0" w:lastRowLastColumn="0"/>
            <w:tcW w:w="3142" w:type="pct"/>
            <w:noWrap/>
            <w:hideMark/>
          </w:tcPr>
          <w:p w14:paraId="2253B5AE" w14:textId="77777777" w:rsidR="005B1647" w:rsidRPr="002975DB" w:rsidRDefault="005B1647" w:rsidP="005B1647">
            <w:pPr>
              <w:pStyle w:val="Tabell"/>
            </w:pPr>
            <w:r w:rsidRPr="002975DB">
              <w:t>Luftfartsverket</w:t>
            </w:r>
          </w:p>
        </w:tc>
        <w:tc>
          <w:tcPr>
            <w:tcW w:w="900" w:type="pct"/>
            <w:noWrap/>
            <w:hideMark/>
          </w:tcPr>
          <w:p w14:paraId="006DA3B7" w14:textId="77777777" w:rsidR="005B1647" w:rsidRPr="002975D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975DB">
              <w:t>210</w:t>
            </w:r>
          </w:p>
        </w:tc>
        <w:tc>
          <w:tcPr>
            <w:tcW w:w="958" w:type="pct"/>
            <w:noWrap/>
            <w:hideMark/>
          </w:tcPr>
          <w:p w14:paraId="092E4C3F" w14:textId="77777777" w:rsidR="005B1647" w:rsidRPr="002975D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975DB">
              <w:t>167</w:t>
            </w:r>
          </w:p>
        </w:tc>
      </w:tr>
      <w:tr w:rsidR="00155607" w14:paraId="0DA0E008" w14:textId="77777777" w:rsidTr="007E5169">
        <w:trPr>
          <w:trHeight w:val="270"/>
        </w:trPr>
        <w:tc>
          <w:tcPr>
            <w:cnfStyle w:val="001000000000" w:firstRow="0" w:lastRow="0" w:firstColumn="1" w:lastColumn="0" w:oddVBand="0" w:evenVBand="0" w:oddHBand="0" w:evenHBand="0" w:firstRowFirstColumn="0" w:firstRowLastColumn="0" w:lastRowFirstColumn="0" w:lastRowLastColumn="0"/>
            <w:tcW w:w="3142" w:type="pct"/>
            <w:noWrap/>
            <w:hideMark/>
          </w:tcPr>
          <w:p w14:paraId="187D3B21" w14:textId="77777777" w:rsidR="005B1647" w:rsidRPr="002975DB" w:rsidRDefault="005B1647" w:rsidP="005B1647">
            <w:pPr>
              <w:pStyle w:val="Tabell"/>
            </w:pPr>
            <w:r w:rsidRPr="002975DB">
              <w:t>Övriga myndigheter</w:t>
            </w:r>
          </w:p>
        </w:tc>
        <w:tc>
          <w:tcPr>
            <w:tcW w:w="900" w:type="pct"/>
            <w:noWrap/>
            <w:hideMark/>
          </w:tcPr>
          <w:p w14:paraId="1752106C" w14:textId="77777777" w:rsidR="005B1647" w:rsidRPr="002975D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975DB">
              <w:t>3 299</w:t>
            </w:r>
          </w:p>
        </w:tc>
        <w:tc>
          <w:tcPr>
            <w:tcW w:w="958" w:type="pct"/>
            <w:noWrap/>
            <w:hideMark/>
          </w:tcPr>
          <w:p w14:paraId="424CB1E3" w14:textId="77777777" w:rsidR="005B1647" w:rsidRPr="002975D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975DB">
              <w:t>3 668</w:t>
            </w:r>
          </w:p>
        </w:tc>
      </w:tr>
      <w:tr w:rsidR="00155607" w:rsidRPr="007E5169" w14:paraId="6FBF446E" w14:textId="77777777" w:rsidTr="007E5169">
        <w:trPr>
          <w:cnfStyle w:val="010000000000" w:firstRow="0" w:lastRow="1" w:firstColumn="0" w:lastColumn="0" w:oddVBand="0" w:evenVBand="0" w:oddHBand="0" w:evenHBand="0" w:firstRowFirstColumn="0" w:firstRowLastColumn="0" w:lastRowFirstColumn="0" w:lastRowLastColumn="0"/>
          <w:trHeight w:val="270"/>
        </w:trPr>
        <w:tc>
          <w:tcPr>
            <w:cnfStyle w:val="001000000000" w:firstRow="0" w:lastRow="0" w:firstColumn="1" w:lastColumn="0" w:oddVBand="0" w:evenVBand="0" w:oddHBand="0" w:evenHBand="0" w:firstRowFirstColumn="0" w:firstRowLastColumn="0" w:lastRowFirstColumn="0" w:lastRowLastColumn="0"/>
            <w:tcW w:w="3142" w:type="pct"/>
            <w:noWrap/>
            <w:hideMark/>
          </w:tcPr>
          <w:p w14:paraId="2AC0AEFA" w14:textId="77777777" w:rsidR="005B1647" w:rsidRPr="007E5169" w:rsidRDefault="005B1647" w:rsidP="007E5169">
            <w:pPr>
              <w:pStyle w:val="Tabell"/>
              <w:rPr>
                <w:bCs/>
              </w:rPr>
            </w:pPr>
            <w:r w:rsidRPr="007E5169">
              <w:rPr>
                <w:bCs/>
              </w:rPr>
              <w:t>Summa</w:t>
            </w:r>
          </w:p>
        </w:tc>
        <w:tc>
          <w:tcPr>
            <w:tcW w:w="900" w:type="pct"/>
            <w:noWrap/>
            <w:hideMark/>
          </w:tcPr>
          <w:p w14:paraId="3D0576ED" w14:textId="77777777" w:rsidR="005B1647" w:rsidRPr="007E5169"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7E5169">
              <w:rPr>
                <w:bCs/>
              </w:rPr>
              <w:t>24 098</w:t>
            </w:r>
          </w:p>
        </w:tc>
        <w:tc>
          <w:tcPr>
            <w:tcW w:w="958" w:type="pct"/>
            <w:noWrap/>
            <w:hideMark/>
          </w:tcPr>
          <w:p w14:paraId="15B02E3A" w14:textId="77777777" w:rsidR="005B1647" w:rsidRPr="007E5169"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7E5169">
              <w:rPr>
                <w:bCs/>
              </w:rPr>
              <w:t>22 586</w:t>
            </w:r>
          </w:p>
        </w:tc>
      </w:tr>
    </w:tbl>
    <w:p w14:paraId="51522D17" w14:textId="77777777" w:rsidR="005B1647" w:rsidRDefault="005B1647" w:rsidP="005B1647">
      <w:pPr>
        <w:pStyle w:val="Brdtext"/>
      </w:pPr>
    </w:p>
    <w:p w14:paraId="05606A4F" w14:textId="699D444D" w:rsidR="005B1647" w:rsidRDefault="005B1647" w:rsidP="005B1647">
      <w:pPr>
        <w:pStyle w:val="Brdtext"/>
      </w:pPr>
      <w:r>
        <w:t>Leverantörsskulder är skulder som uppkommer vid köp av varor och tjänster. Posten kan variera mycket på grund av skuldernas kortfristiga karaktär.</w:t>
      </w:r>
    </w:p>
    <w:p w14:paraId="2FFCC26D" w14:textId="5EDB04C1" w:rsidR="005B1647" w:rsidRDefault="005B1647" w:rsidP="005B1647">
      <w:pPr>
        <w:pStyle w:val="Rubrik4utannumrering"/>
      </w:pPr>
      <w:r>
        <w:t>Not 50 Övriga kortfristiga skulder</w:t>
      </w:r>
    </w:p>
    <w:p w14:paraId="7280E208" w14:textId="7CE39C2D" w:rsidR="005B1647" w:rsidRDefault="005B1647" w:rsidP="005B1647">
      <w:pPr>
        <w:pStyle w:val="TabellUnderrubrik"/>
      </w:pPr>
      <w:r w:rsidRPr="002975DB">
        <w:t>Miljoner kronor</w:t>
      </w:r>
    </w:p>
    <w:tbl>
      <w:tblPr>
        <w:tblStyle w:val="RKBPTabell"/>
        <w:tblW w:w="5000" w:type="pct"/>
        <w:tblLook w:val="06E0" w:firstRow="1" w:lastRow="1" w:firstColumn="1" w:lastColumn="0" w:noHBand="1" w:noVBand="1"/>
      </w:tblPr>
      <w:tblGrid>
        <w:gridCol w:w="4828"/>
        <w:gridCol w:w="1271"/>
        <w:gridCol w:w="1271"/>
      </w:tblGrid>
      <w:tr w:rsidR="00155607" w14:paraId="17B132A3" w14:textId="77777777" w:rsidTr="007E5169">
        <w:trPr>
          <w:cnfStyle w:val="100000000000" w:firstRow="1" w:lastRow="0" w:firstColumn="0" w:lastColumn="0" w:oddVBand="0" w:evenVBand="0" w:oddHBand="0" w:evenHBand="0" w:firstRowFirstColumn="0" w:firstRowLastColumn="0" w:lastRowFirstColumn="0" w:lastRowLastColumn="0"/>
          <w:trHeight w:val="252"/>
        </w:trPr>
        <w:tc>
          <w:tcPr>
            <w:cnfStyle w:val="001000000000" w:firstRow="0" w:lastRow="0" w:firstColumn="1" w:lastColumn="0" w:oddVBand="0" w:evenVBand="0" w:oddHBand="0" w:evenHBand="0" w:firstRowFirstColumn="0" w:firstRowLastColumn="0" w:lastRowFirstColumn="0" w:lastRowLastColumn="0"/>
            <w:tcW w:w="3275" w:type="pct"/>
            <w:noWrap/>
            <w:hideMark/>
          </w:tcPr>
          <w:p w14:paraId="3F36EEC7" w14:textId="49FE2C06" w:rsidR="005B1647" w:rsidRPr="002975DB" w:rsidRDefault="005B1647" w:rsidP="007E5169">
            <w:pPr>
              <w:pStyle w:val="TabellHuvud"/>
            </w:pPr>
          </w:p>
        </w:tc>
        <w:tc>
          <w:tcPr>
            <w:tcW w:w="862" w:type="pct"/>
            <w:noWrap/>
            <w:hideMark/>
          </w:tcPr>
          <w:p w14:paraId="397320EF" w14:textId="77777777" w:rsidR="005B1647" w:rsidRPr="002975DB" w:rsidRDefault="005B1647" w:rsidP="007E5169">
            <w:pPr>
              <w:pStyle w:val="TabellHuvud"/>
              <w:cnfStyle w:val="100000000000" w:firstRow="1" w:lastRow="0" w:firstColumn="0" w:lastColumn="0" w:oddVBand="0" w:evenVBand="0" w:oddHBand="0" w:evenHBand="0" w:firstRowFirstColumn="0" w:firstRowLastColumn="0" w:lastRowFirstColumn="0" w:lastRowLastColumn="0"/>
            </w:pPr>
            <w:r w:rsidRPr="002975DB">
              <w:t>2019</w:t>
            </w:r>
          </w:p>
        </w:tc>
        <w:tc>
          <w:tcPr>
            <w:tcW w:w="862" w:type="pct"/>
            <w:noWrap/>
            <w:hideMark/>
          </w:tcPr>
          <w:p w14:paraId="10C34619" w14:textId="77777777" w:rsidR="005B1647" w:rsidRPr="002975DB" w:rsidRDefault="005B1647" w:rsidP="007E5169">
            <w:pPr>
              <w:pStyle w:val="TabellHuvud"/>
              <w:cnfStyle w:val="100000000000" w:firstRow="1" w:lastRow="0" w:firstColumn="0" w:lastColumn="0" w:oddVBand="0" w:evenVBand="0" w:oddHBand="0" w:evenHBand="0" w:firstRowFirstColumn="0" w:firstRowLastColumn="0" w:lastRowFirstColumn="0" w:lastRowLastColumn="0"/>
            </w:pPr>
            <w:r w:rsidRPr="002975DB">
              <w:t>2018</w:t>
            </w:r>
          </w:p>
        </w:tc>
      </w:tr>
      <w:tr w:rsidR="00155607" w14:paraId="03F068AA" w14:textId="77777777" w:rsidTr="007E5169">
        <w:trPr>
          <w:trHeight w:val="252"/>
        </w:trPr>
        <w:tc>
          <w:tcPr>
            <w:cnfStyle w:val="001000000000" w:firstRow="0" w:lastRow="0" w:firstColumn="1" w:lastColumn="0" w:oddVBand="0" w:evenVBand="0" w:oddHBand="0" w:evenHBand="0" w:firstRowFirstColumn="0" w:firstRowLastColumn="0" w:lastRowFirstColumn="0" w:lastRowLastColumn="0"/>
            <w:tcW w:w="3275" w:type="pct"/>
            <w:noWrap/>
            <w:hideMark/>
          </w:tcPr>
          <w:p w14:paraId="5838F32F" w14:textId="77777777" w:rsidR="005B1647" w:rsidRPr="00FC5D30" w:rsidRDefault="005B1647" w:rsidP="005B1647">
            <w:pPr>
              <w:pStyle w:val="Tabell"/>
              <w:rPr>
                <w:i/>
                <w:iCs/>
              </w:rPr>
            </w:pPr>
            <w:r w:rsidRPr="00FC5D30">
              <w:rPr>
                <w:i/>
                <w:iCs/>
              </w:rPr>
              <w:t>Skatteverket</w:t>
            </w:r>
          </w:p>
        </w:tc>
        <w:tc>
          <w:tcPr>
            <w:tcW w:w="862" w:type="pct"/>
            <w:noWrap/>
            <w:hideMark/>
          </w:tcPr>
          <w:p w14:paraId="1BD6494A" w14:textId="77777777" w:rsidR="005B1647" w:rsidRPr="00FC5D30"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p>
        </w:tc>
        <w:tc>
          <w:tcPr>
            <w:tcW w:w="862" w:type="pct"/>
            <w:noWrap/>
            <w:hideMark/>
          </w:tcPr>
          <w:p w14:paraId="06C64EFD" w14:textId="77777777" w:rsidR="005B1647" w:rsidRPr="00FC5D30"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p>
        </w:tc>
      </w:tr>
      <w:tr w:rsidR="00155607" w14:paraId="38EC063E" w14:textId="77777777" w:rsidTr="007E5169">
        <w:trPr>
          <w:trHeight w:val="252"/>
        </w:trPr>
        <w:tc>
          <w:tcPr>
            <w:cnfStyle w:val="001000000000" w:firstRow="0" w:lastRow="0" w:firstColumn="1" w:lastColumn="0" w:oddVBand="0" w:evenVBand="0" w:oddHBand="0" w:evenHBand="0" w:firstRowFirstColumn="0" w:firstRowLastColumn="0" w:lastRowFirstColumn="0" w:lastRowLastColumn="0"/>
            <w:tcW w:w="3275" w:type="pct"/>
            <w:noWrap/>
            <w:hideMark/>
          </w:tcPr>
          <w:p w14:paraId="6A63B6A7" w14:textId="5CA871DD" w:rsidR="005B1647" w:rsidRPr="002975DB" w:rsidRDefault="005B1647" w:rsidP="005B1647">
            <w:pPr>
              <w:pStyle w:val="Tabell"/>
            </w:pPr>
            <w:r w:rsidRPr="002975DB">
              <w:t>Kontoöverskott, skattekonto</w:t>
            </w:r>
          </w:p>
        </w:tc>
        <w:tc>
          <w:tcPr>
            <w:tcW w:w="862" w:type="pct"/>
            <w:noWrap/>
            <w:hideMark/>
          </w:tcPr>
          <w:p w14:paraId="0E631763" w14:textId="77777777" w:rsidR="005B1647" w:rsidRPr="002975D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975DB">
              <w:t>78 074</w:t>
            </w:r>
          </w:p>
        </w:tc>
        <w:tc>
          <w:tcPr>
            <w:tcW w:w="862" w:type="pct"/>
            <w:noWrap/>
            <w:hideMark/>
          </w:tcPr>
          <w:p w14:paraId="0A84F36E" w14:textId="77777777" w:rsidR="005B1647" w:rsidRPr="002975D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975DB">
              <w:t>85 757</w:t>
            </w:r>
          </w:p>
        </w:tc>
      </w:tr>
      <w:tr w:rsidR="00155607" w14:paraId="51B8531C" w14:textId="77777777" w:rsidTr="007E5169">
        <w:trPr>
          <w:trHeight w:val="252"/>
        </w:trPr>
        <w:tc>
          <w:tcPr>
            <w:cnfStyle w:val="001000000000" w:firstRow="0" w:lastRow="0" w:firstColumn="1" w:lastColumn="0" w:oddVBand="0" w:evenVBand="0" w:oddHBand="0" w:evenHBand="0" w:firstRowFirstColumn="0" w:firstRowLastColumn="0" w:lastRowFirstColumn="0" w:lastRowLastColumn="0"/>
            <w:tcW w:w="3275" w:type="pct"/>
            <w:noWrap/>
            <w:hideMark/>
          </w:tcPr>
          <w:p w14:paraId="012510BC" w14:textId="7D6874EE" w:rsidR="005B1647" w:rsidRPr="002975DB" w:rsidRDefault="005B1647" w:rsidP="005B1647">
            <w:pPr>
              <w:pStyle w:val="Tabell"/>
            </w:pPr>
            <w:r w:rsidRPr="002975DB">
              <w:t>Övrigt, Skatteverket</w:t>
            </w:r>
          </w:p>
        </w:tc>
        <w:tc>
          <w:tcPr>
            <w:tcW w:w="862" w:type="pct"/>
            <w:noWrap/>
            <w:hideMark/>
          </w:tcPr>
          <w:p w14:paraId="05FFA25D" w14:textId="77777777" w:rsidR="005B1647" w:rsidRPr="002975D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975DB">
              <w:t>651</w:t>
            </w:r>
          </w:p>
        </w:tc>
        <w:tc>
          <w:tcPr>
            <w:tcW w:w="862" w:type="pct"/>
            <w:noWrap/>
            <w:hideMark/>
          </w:tcPr>
          <w:p w14:paraId="3B0487C1" w14:textId="77777777" w:rsidR="005B1647" w:rsidRPr="002975D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975DB">
              <w:t>648</w:t>
            </w:r>
          </w:p>
        </w:tc>
      </w:tr>
      <w:tr w:rsidR="00155607" w14:paraId="27594A2A" w14:textId="77777777" w:rsidTr="007E5169">
        <w:trPr>
          <w:trHeight w:val="252"/>
        </w:trPr>
        <w:tc>
          <w:tcPr>
            <w:cnfStyle w:val="001000000000" w:firstRow="0" w:lastRow="0" w:firstColumn="1" w:lastColumn="0" w:oddVBand="0" w:evenVBand="0" w:oddHBand="0" w:evenHBand="0" w:firstRowFirstColumn="0" w:firstRowLastColumn="0" w:lastRowFirstColumn="0" w:lastRowLastColumn="0"/>
            <w:tcW w:w="3275" w:type="pct"/>
            <w:noWrap/>
            <w:hideMark/>
          </w:tcPr>
          <w:p w14:paraId="110D545B" w14:textId="77777777" w:rsidR="005B1647" w:rsidRPr="00087FDF" w:rsidRDefault="005B1647" w:rsidP="005B1647">
            <w:pPr>
              <w:pStyle w:val="Tabell"/>
              <w:rPr>
                <w:b/>
                <w:bCs/>
              </w:rPr>
            </w:pPr>
            <w:r w:rsidRPr="00087FDF">
              <w:rPr>
                <w:b/>
                <w:bCs/>
              </w:rPr>
              <w:t>Summa Skatteverket</w:t>
            </w:r>
          </w:p>
        </w:tc>
        <w:tc>
          <w:tcPr>
            <w:tcW w:w="862" w:type="pct"/>
            <w:noWrap/>
            <w:hideMark/>
          </w:tcPr>
          <w:p w14:paraId="4769DFDB" w14:textId="77777777" w:rsidR="005B1647" w:rsidRPr="00087FDF"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087FDF">
              <w:rPr>
                <w:b/>
                <w:bCs/>
              </w:rPr>
              <w:t>78 725</w:t>
            </w:r>
          </w:p>
        </w:tc>
        <w:tc>
          <w:tcPr>
            <w:tcW w:w="862" w:type="pct"/>
            <w:noWrap/>
            <w:hideMark/>
          </w:tcPr>
          <w:p w14:paraId="43BDA242" w14:textId="77777777" w:rsidR="005B1647" w:rsidRPr="00087FDF"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087FDF">
              <w:rPr>
                <w:b/>
                <w:bCs/>
              </w:rPr>
              <w:t>86 405</w:t>
            </w:r>
          </w:p>
        </w:tc>
      </w:tr>
      <w:tr w:rsidR="00155607" w14:paraId="277F03CD" w14:textId="77777777" w:rsidTr="007E5169">
        <w:trPr>
          <w:trHeight w:val="252"/>
        </w:trPr>
        <w:tc>
          <w:tcPr>
            <w:cnfStyle w:val="001000000000" w:firstRow="0" w:lastRow="0" w:firstColumn="1" w:lastColumn="0" w:oddVBand="0" w:evenVBand="0" w:oddHBand="0" w:evenHBand="0" w:firstRowFirstColumn="0" w:firstRowLastColumn="0" w:lastRowFirstColumn="0" w:lastRowLastColumn="0"/>
            <w:tcW w:w="3275" w:type="pct"/>
            <w:noWrap/>
            <w:hideMark/>
          </w:tcPr>
          <w:p w14:paraId="66E8572F" w14:textId="77777777" w:rsidR="005B1647" w:rsidRPr="00FC5D30" w:rsidRDefault="005B1647" w:rsidP="005B1647">
            <w:pPr>
              <w:pStyle w:val="Tabell"/>
              <w:rPr>
                <w:i/>
                <w:iCs/>
              </w:rPr>
            </w:pPr>
            <w:r w:rsidRPr="00FC5D30">
              <w:rPr>
                <w:i/>
                <w:iCs/>
              </w:rPr>
              <w:t>Reglering av skatter till andra sektorer för tidigare år</w:t>
            </w:r>
          </w:p>
        </w:tc>
        <w:tc>
          <w:tcPr>
            <w:tcW w:w="862" w:type="pct"/>
            <w:noWrap/>
            <w:hideMark/>
          </w:tcPr>
          <w:p w14:paraId="7A65884D" w14:textId="77777777" w:rsidR="005B1647" w:rsidRPr="00FC5D30"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p>
        </w:tc>
        <w:tc>
          <w:tcPr>
            <w:tcW w:w="862" w:type="pct"/>
            <w:noWrap/>
            <w:hideMark/>
          </w:tcPr>
          <w:p w14:paraId="242AF732" w14:textId="77777777" w:rsidR="005B1647" w:rsidRPr="00FC5D30"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p>
        </w:tc>
      </w:tr>
      <w:tr w:rsidR="00155607" w14:paraId="4EC1A172" w14:textId="77777777" w:rsidTr="007E5169">
        <w:trPr>
          <w:trHeight w:val="107"/>
        </w:trPr>
        <w:tc>
          <w:tcPr>
            <w:cnfStyle w:val="001000000000" w:firstRow="0" w:lastRow="0" w:firstColumn="1" w:lastColumn="0" w:oddVBand="0" w:evenVBand="0" w:oddHBand="0" w:evenHBand="0" w:firstRowFirstColumn="0" w:firstRowLastColumn="0" w:lastRowFirstColumn="0" w:lastRowLastColumn="0"/>
            <w:tcW w:w="3275" w:type="pct"/>
            <w:hideMark/>
          </w:tcPr>
          <w:p w14:paraId="5D5E619F" w14:textId="288DBDD9" w:rsidR="005B1647" w:rsidRPr="002975DB" w:rsidRDefault="005B1647" w:rsidP="005B1647">
            <w:pPr>
              <w:pStyle w:val="Tabell"/>
            </w:pPr>
            <w:r w:rsidRPr="002975DB">
              <w:t>Skatt till kommuner och landsting och kommunal fastighetsavgift</w:t>
            </w:r>
          </w:p>
        </w:tc>
        <w:tc>
          <w:tcPr>
            <w:tcW w:w="862" w:type="pct"/>
            <w:noWrap/>
            <w:hideMark/>
          </w:tcPr>
          <w:p w14:paraId="08D3EFD9" w14:textId="77777777" w:rsidR="005B1647" w:rsidRPr="002975D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975DB">
              <w:t>340</w:t>
            </w:r>
          </w:p>
        </w:tc>
        <w:tc>
          <w:tcPr>
            <w:tcW w:w="862" w:type="pct"/>
            <w:noWrap/>
            <w:hideMark/>
          </w:tcPr>
          <w:p w14:paraId="45A51E90" w14:textId="77777777" w:rsidR="005B1647" w:rsidRPr="002975D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975DB">
              <w:t>-</w:t>
            </w:r>
          </w:p>
        </w:tc>
      </w:tr>
      <w:tr w:rsidR="00155607" w14:paraId="755B6150" w14:textId="77777777" w:rsidTr="007E5169">
        <w:trPr>
          <w:trHeight w:val="252"/>
        </w:trPr>
        <w:tc>
          <w:tcPr>
            <w:cnfStyle w:val="001000000000" w:firstRow="0" w:lastRow="0" w:firstColumn="1" w:lastColumn="0" w:oddVBand="0" w:evenVBand="0" w:oddHBand="0" w:evenHBand="0" w:firstRowFirstColumn="0" w:firstRowLastColumn="0" w:lastRowFirstColumn="0" w:lastRowLastColumn="0"/>
            <w:tcW w:w="3275" w:type="pct"/>
            <w:noWrap/>
            <w:hideMark/>
          </w:tcPr>
          <w:p w14:paraId="0D650ECE" w14:textId="3FD336E8" w:rsidR="005B1647" w:rsidRPr="002975DB" w:rsidRDefault="005B1647" w:rsidP="005B1647">
            <w:pPr>
              <w:pStyle w:val="Tabell"/>
            </w:pPr>
            <w:r w:rsidRPr="002975DB">
              <w:t>Avgifter till trossamfund</w:t>
            </w:r>
          </w:p>
        </w:tc>
        <w:tc>
          <w:tcPr>
            <w:tcW w:w="862" w:type="pct"/>
            <w:noWrap/>
            <w:hideMark/>
          </w:tcPr>
          <w:p w14:paraId="78F5B040" w14:textId="77777777" w:rsidR="005B1647" w:rsidRPr="002975D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975DB">
              <w:t>662</w:t>
            </w:r>
          </w:p>
        </w:tc>
        <w:tc>
          <w:tcPr>
            <w:tcW w:w="862" w:type="pct"/>
            <w:noWrap/>
            <w:hideMark/>
          </w:tcPr>
          <w:p w14:paraId="04778908" w14:textId="77777777" w:rsidR="005B1647" w:rsidRPr="002975D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975DB">
              <w:t>-</w:t>
            </w:r>
          </w:p>
        </w:tc>
      </w:tr>
      <w:tr w:rsidR="00155607" w14:paraId="4DB11E2B" w14:textId="77777777" w:rsidTr="007E5169">
        <w:trPr>
          <w:trHeight w:val="252"/>
        </w:trPr>
        <w:tc>
          <w:tcPr>
            <w:cnfStyle w:val="001000000000" w:firstRow="0" w:lastRow="0" w:firstColumn="1" w:lastColumn="0" w:oddVBand="0" w:evenVBand="0" w:oddHBand="0" w:evenHBand="0" w:firstRowFirstColumn="0" w:firstRowLastColumn="0" w:lastRowFirstColumn="0" w:lastRowLastColumn="0"/>
            <w:tcW w:w="3275" w:type="pct"/>
            <w:noWrap/>
            <w:hideMark/>
          </w:tcPr>
          <w:p w14:paraId="76013AA7" w14:textId="77777777" w:rsidR="005B1647" w:rsidRPr="00FC5D30" w:rsidRDefault="005B1647" w:rsidP="005B1647">
            <w:pPr>
              <w:pStyle w:val="Tabell"/>
              <w:rPr>
                <w:b/>
                <w:bCs/>
              </w:rPr>
            </w:pPr>
            <w:r w:rsidRPr="00FC5D30">
              <w:rPr>
                <w:b/>
                <w:bCs/>
              </w:rPr>
              <w:t>Summa reglering till andra sektorer</w:t>
            </w:r>
          </w:p>
        </w:tc>
        <w:tc>
          <w:tcPr>
            <w:tcW w:w="862" w:type="pct"/>
            <w:noWrap/>
            <w:hideMark/>
          </w:tcPr>
          <w:p w14:paraId="28341547" w14:textId="77777777" w:rsidR="005B1647" w:rsidRPr="00FC5D30"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FC5D30">
              <w:rPr>
                <w:b/>
                <w:bCs/>
              </w:rPr>
              <w:t>1 002</w:t>
            </w:r>
          </w:p>
        </w:tc>
        <w:tc>
          <w:tcPr>
            <w:tcW w:w="862" w:type="pct"/>
            <w:noWrap/>
            <w:hideMark/>
          </w:tcPr>
          <w:p w14:paraId="7120FAF7" w14:textId="77777777" w:rsidR="005B1647" w:rsidRPr="00FC5D30"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FC5D30">
              <w:rPr>
                <w:b/>
                <w:bCs/>
              </w:rPr>
              <w:t>-</w:t>
            </w:r>
          </w:p>
        </w:tc>
      </w:tr>
      <w:tr w:rsidR="00155607" w14:paraId="1EDF24E0" w14:textId="77777777" w:rsidTr="007E5169">
        <w:trPr>
          <w:trHeight w:val="252"/>
        </w:trPr>
        <w:tc>
          <w:tcPr>
            <w:cnfStyle w:val="001000000000" w:firstRow="0" w:lastRow="0" w:firstColumn="1" w:lastColumn="0" w:oddVBand="0" w:evenVBand="0" w:oddHBand="0" w:evenHBand="0" w:firstRowFirstColumn="0" w:firstRowLastColumn="0" w:lastRowFirstColumn="0" w:lastRowLastColumn="0"/>
            <w:tcW w:w="3275" w:type="pct"/>
            <w:noWrap/>
            <w:hideMark/>
          </w:tcPr>
          <w:p w14:paraId="55C90B48" w14:textId="77777777" w:rsidR="005B1647" w:rsidRPr="00FC5D30" w:rsidRDefault="005B1647" w:rsidP="005B1647">
            <w:pPr>
              <w:pStyle w:val="Tabell"/>
              <w:rPr>
                <w:i/>
                <w:iCs/>
              </w:rPr>
            </w:pPr>
            <w:r w:rsidRPr="00FC5D30">
              <w:rPr>
                <w:i/>
                <w:iCs/>
              </w:rPr>
              <w:t>Riksgäldskontoret</w:t>
            </w:r>
          </w:p>
        </w:tc>
        <w:tc>
          <w:tcPr>
            <w:tcW w:w="862" w:type="pct"/>
            <w:noWrap/>
            <w:hideMark/>
          </w:tcPr>
          <w:p w14:paraId="1CC2AD1D" w14:textId="77777777" w:rsidR="005B1647" w:rsidRPr="00FC5D30"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p>
        </w:tc>
        <w:tc>
          <w:tcPr>
            <w:tcW w:w="862" w:type="pct"/>
            <w:noWrap/>
            <w:hideMark/>
          </w:tcPr>
          <w:p w14:paraId="7377F0D9" w14:textId="77777777" w:rsidR="005B1647" w:rsidRPr="00FC5D30"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p>
        </w:tc>
      </w:tr>
      <w:tr w:rsidR="00155607" w14:paraId="71966343" w14:textId="77777777" w:rsidTr="007E5169">
        <w:trPr>
          <w:trHeight w:val="252"/>
        </w:trPr>
        <w:tc>
          <w:tcPr>
            <w:cnfStyle w:val="001000000000" w:firstRow="0" w:lastRow="0" w:firstColumn="1" w:lastColumn="0" w:oddVBand="0" w:evenVBand="0" w:oddHBand="0" w:evenHBand="0" w:firstRowFirstColumn="0" w:firstRowLastColumn="0" w:lastRowFirstColumn="0" w:lastRowLastColumn="0"/>
            <w:tcW w:w="3275" w:type="pct"/>
            <w:noWrap/>
            <w:hideMark/>
          </w:tcPr>
          <w:p w14:paraId="7EBCEDF3" w14:textId="62404609" w:rsidR="005B1647" w:rsidRPr="002975DB" w:rsidRDefault="005B1647" w:rsidP="005B1647">
            <w:pPr>
              <w:pStyle w:val="Tabell"/>
            </w:pPr>
            <w:r w:rsidRPr="002975DB">
              <w:t>Affärsdagsredovisning</w:t>
            </w:r>
          </w:p>
        </w:tc>
        <w:tc>
          <w:tcPr>
            <w:tcW w:w="862" w:type="pct"/>
            <w:noWrap/>
            <w:hideMark/>
          </w:tcPr>
          <w:p w14:paraId="31018CB2" w14:textId="77777777" w:rsidR="005B1647" w:rsidRPr="002975D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975DB">
              <w:t>49 213</w:t>
            </w:r>
          </w:p>
        </w:tc>
        <w:tc>
          <w:tcPr>
            <w:tcW w:w="862" w:type="pct"/>
            <w:noWrap/>
            <w:hideMark/>
          </w:tcPr>
          <w:p w14:paraId="237F679A" w14:textId="77777777" w:rsidR="005B1647" w:rsidRPr="002975D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975DB">
              <w:t>58 013</w:t>
            </w:r>
          </w:p>
        </w:tc>
      </w:tr>
      <w:tr w:rsidR="00155607" w14:paraId="316B02E4" w14:textId="77777777" w:rsidTr="007E5169">
        <w:trPr>
          <w:trHeight w:val="252"/>
        </w:trPr>
        <w:tc>
          <w:tcPr>
            <w:cnfStyle w:val="001000000000" w:firstRow="0" w:lastRow="0" w:firstColumn="1" w:lastColumn="0" w:oddVBand="0" w:evenVBand="0" w:oddHBand="0" w:evenHBand="0" w:firstRowFirstColumn="0" w:firstRowLastColumn="0" w:lastRowFirstColumn="0" w:lastRowLastColumn="0"/>
            <w:tcW w:w="3275" w:type="pct"/>
            <w:noWrap/>
            <w:hideMark/>
          </w:tcPr>
          <w:p w14:paraId="0E8541BA" w14:textId="60321B56" w:rsidR="005B1647" w:rsidRPr="002975DB" w:rsidRDefault="005B1647" w:rsidP="005B1647">
            <w:pPr>
              <w:pStyle w:val="Tabell"/>
            </w:pPr>
            <w:r w:rsidRPr="002975DB">
              <w:t>Skuld till premiepensionssystemet</w:t>
            </w:r>
          </w:p>
        </w:tc>
        <w:tc>
          <w:tcPr>
            <w:tcW w:w="862" w:type="pct"/>
            <w:noWrap/>
            <w:hideMark/>
          </w:tcPr>
          <w:p w14:paraId="29373DE9" w14:textId="77777777" w:rsidR="005B1647" w:rsidRPr="002975D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975DB">
              <w:t>13 674</w:t>
            </w:r>
          </w:p>
        </w:tc>
        <w:tc>
          <w:tcPr>
            <w:tcW w:w="862" w:type="pct"/>
            <w:noWrap/>
            <w:hideMark/>
          </w:tcPr>
          <w:p w14:paraId="474ED61B" w14:textId="77777777" w:rsidR="005B1647" w:rsidRPr="002975D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975DB">
              <w:t>14 150</w:t>
            </w:r>
          </w:p>
        </w:tc>
      </w:tr>
      <w:tr w:rsidR="00155607" w14:paraId="715AC0EA" w14:textId="77777777" w:rsidTr="007E5169">
        <w:trPr>
          <w:trHeight w:val="252"/>
        </w:trPr>
        <w:tc>
          <w:tcPr>
            <w:cnfStyle w:val="001000000000" w:firstRow="0" w:lastRow="0" w:firstColumn="1" w:lastColumn="0" w:oddVBand="0" w:evenVBand="0" w:oddHBand="0" w:evenHBand="0" w:firstRowFirstColumn="0" w:firstRowLastColumn="0" w:lastRowFirstColumn="0" w:lastRowLastColumn="0"/>
            <w:tcW w:w="3275" w:type="pct"/>
            <w:noWrap/>
            <w:hideMark/>
          </w:tcPr>
          <w:p w14:paraId="4DD48159" w14:textId="748C1BF2" w:rsidR="005B1647" w:rsidRPr="002975DB" w:rsidRDefault="005B1647" w:rsidP="005B1647">
            <w:pPr>
              <w:pStyle w:val="Tabell"/>
            </w:pPr>
            <w:r w:rsidRPr="002975DB">
              <w:t>EU-avgifter</w:t>
            </w:r>
          </w:p>
        </w:tc>
        <w:tc>
          <w:tcPr>
            <w:tcW w:w="862" w:type="pct"/>
            <w:noWrap/>
            <w:hideMark/>
          </w:tcPr>
          <w:p w14:paraId="6C72FFC2" w14:textId="77777777" w:rsidR="005B1647" w:rsidRPr="002975D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975DB">
              <w:t>4 091</w:t>
            </w:r>
          </w:p>
        </w:tc>
        <w:tc>
          <w:tcPr>
            <w:tcW w:w="862" w:type="pct"/>
            <w:noWrap/>
            <w:hideMark/>
          </w:tcPr>
          <w:p w14:paraId="12CA99CF" w14:textId="77777777" w:rsidR="005B1647" w:rsidRPr="002975D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975DB">
              <w:t>3 775</w:t>
            </w:r>
          </w:p>
        </w:tc>
      </w:tr>
      <w:tr w:rsidR="00155607" w14:paraId="41A7B3EA" w14:textId="77777777" w:rsidTr="007E5169">
        <w:trPr>
          <w:trHeight w:val="252"/>
        </w:trPr>
        <w:tc>
          <w:tcPr>
            <w:cnfStyle w:val="001000000000" w:firstRow="0" w:lastRow="0" w:firstColumn="1" w:lastColumn="0" w:oddVBand="0" w:evenVBand="0" w:oddHBand="0" w:evenHBand="0" w:firstRowFirstColumn="0" w:firstRowLastColumn="0" w:lastRowFirstColumn="0" w:lastRowLastColumn="0"/>
            <w:tcW w:w="3275" w:type="pct"/>
            <w:noWrap/>
            <w:hideMark/>
          </w:tcPr>
          <w:p w14:paraId="73A1A908" w14:textId="6316369C" w:rsidR="005B1647" w:rsidRPr="002975DB" w:rsidRDefault="005B1647" w:rsidP="005B1647">
            <w:pPr>
              <w:pStyle w:val="Tabell"/>
            </w:pPr>
            <w:r w:rsidRPr="002975DB">
              <w:t>Övrigt, Riksgäldskontoret</w:t>
            </w:r>
          </w:p>
        </w:tc>
        <w:tc>
          <w:tcPr>
            <w:tcW w:w="862" w:type="pct"/>
            <w:noWrap/>
            <w:hideMark/>
          </w:tcPr>
          <w:p w14:paraId="1BDE9677" w14:textId="77777777" w:rsidR="005B1647" w:rsidRPr="002975D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975DB">
              <w:t>241</w:t>
            </w:r>
          </w:p>
        </w:tc>
        <w:tc>
          <w:tcPr>
            <w:tcW w:w="862" w:type="pct"/>
            <w:noWrap/>
            <w:hideMark/>
          </w:tcPr>
          <w:p w14:paraId="453F0A4E" w14:textId="77777777" w:rsidR="005B1647" w:rsidRPr="002975D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975DB">
              <w:t>153</w:t>
            </w:r>
          </w:p>
        </w:tc>
      </w:tr>
      <w:tr w:rsidR="00155607" w14:paraId="59ADE8DB" w14:textId="77777777" w:rsidTr="007E5169">
        <w:trPr>
          <w:trHeight w:val="252"/>
        </w:trPr>
        <w:tc>
          <w:tcPr>
            <w:cnfStyle w:val="001000000000" w:firstRow="0" w:lastRow="0" w:firstColumn="1" w:lastColumn="0" w:oddVBand="0" w:evenVBand="0" w:oddHBand="0" w:evenHBand="0" w:firstRowFirstColumn="0" w:firstRowLastColumn="0" w:lastRowFirstColumn="0" w:lastRowLastColumn="0"/>
            <w:tcW w:w="3275" w:type="pct"/>
            <w:noWrap/>
            <w:hideMark/>
          </w:tcPr>
          <w:p w14:paraId="73834CBC" w14:textId="77777777" w:rsidR="005B1647" w:rsidRPr="00FC5D30" w:rsidRDefault="005B1647" w:rsidP="005B1647">
            <w:pPr>
              <w:pStyle w:val="Tabell"/>
              <w:rPr>
                <w:b/>
                <w:bCs/>
              </w:rPr>
            </w:pPr>
            <w:r w:rsidRPr="00FC5D30">
              <w:rPr>
                <w:b/>
                <w:bCs/>
              </w:rPr>
              <w:t>Summa Riksgäldskontoret</w:t>
            </w:r>
          </w:p>
        </w:tc>
        <w:tc>
          <w:tcPr>
            <w:tcW w:w="862" w:type="pct"/>
            <w:noWrap/>
            <w:hideMark/>
          </w:tcPr>
          <w:p w14:paraId="0F23CEDF" w14:textId="77777777" w:rsidR="005B1647" w:rsidRPr="00FC5D30"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FC5D30">
              <w:rPr>
                <w:b/>
                <w:bCs/>
              </w:rPr>
              <w:t>67 219</w:t>
            </w:r>
          </w:p>
        </w:tc>
        <w:tc>
          <w:tcPr>
            <w:tcW w:w="862" w:type="pct"/>
            <w:noWrap/>
            <w:hideMark/>
          </w:tcPr>
          <w:p w14:paraId="6BC3FD2D" w14:textId="77777777" w:rsidR="005B1647" w:rsidRPr="00FC5D30"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FC5D30">
              <w:rPr>
                <w:b/>
                <w:bCs/>
              </w:rPr>
              <w:t>76 091</w:t>
            </w:r>
          </w:p>
        </w:tc>
      </w:tr>
      <w:tr w:rsidR="00155607" w14:paraId="7FCAF305" w14:textId="77777777" w:rsidTr="007E5169">
        <w:trPr>
          <w:trHeight w:val="252"/>
        </w:trPr>
        <w:tc>
          <w:tcPr>
            <w:cnfStyle w:val="001000000000" w:firstRow="0" w:lastRow="0" w:firstColumn="1" w:lastColumn="0" w:oddVBand="0" w:evenVBand="0" w:oddHBand="0" w:evenHBand="0" w:firstRowFirstColumn="0" w:firstRowLastColumn="0" w:lastRowFirstColumn="0" w:lastRowLastColumn="0"/>
            <w:tcW w:w="3275" w:type="pct"/>
            <w:noWrap/>
            <w:hideMark/>
          </w:tcPr>
          <w:p w14:paraId="38C20CE4" w14:textId="77777777" w:rsidR="005B1647" w:rsidRPr="002975DB" w:rsidRDefault="005B1647" w:rsidP="005B1647">
            <w:pPr>
              <w:pStyle w:val="Tabell"/>
            </w:pPr>
            <w:r w:rsidRPr="002975DB">
              <w:t>Pensionsmyndigheten</w:t>
            </w:r>
          </w:p>
        </w:tc>
        <w:tc>
          <w:tcPr>
            <w:tcW w:w="862" w:type="pct"/>
            <w:noWrap/>
            <w:hideMark/>
          </w:tcPr>
          <w:p w14:paraId="07754FF6" w14:textId="77777777" w:rsidR="005B1647" w:rsidRPr="002975D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975DB">
              <w:t>6 252</w:t>
            </w:r>
          </w:p>
        </w:tc>
        <w:tc>
          <w:tcPr>
            <w:tcW w:w="862" w:type="pct"/>
            <w:noWrap/>
            <w:hideMark/>
          </w:tcPr>
          <w:p w14:paraId="3A894EA2" w14:textId="77777777" w:rsidR="005B1647" w:rsidRPr="002975D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975DB">
              <w:t>6 000</w:t>
            </w:r>
          </w:p>
        </w:tc>
      </w:tr>
      <w:tr w:rsidR="00155607" w14:paraId="27DA0260" w14:textId="77777777" w:rsidTr="007E5169">
        <w:trPr>
          <w:trHeight w:val="252"/>
        </w:trPr>
        <w:tc>
          <w:tcPr>
            <w:cnfStyle w:val="001000000000" w:firstRow="0" w:lastRow="0" w:firstColumn="1" w:lastColumn="0" w:oddVBand="0" w:evenVBand="0" w:oddHBand="0" w:evenHBand="0" w:firstRowFirstColumn="0" w:firstRowLastColumn="0" w:lastRowFirstColumn="0" w:lastRowLastColumn="0"/>
            <w:tcW w:w="3275" w:type="pct"/>
            <w:noWrap/>
            <w:hideMark/>
          </w:tcPr>
          <w:p w14:paraId="0074D9BA" w14:textId="77777777" w:rsidR="005B1647" w:rsidRPr="002975DB" w:rsidRDefault="005B1647" w:rsidP="005B1647">
            <w:pPr>
              <w:pStyle w:val="Tabell"/>
            </w:pPr>
            <w:r w:rsidRPr="002975DB">
              <w:t>Försäkringskassan</w:t>
            </w:r>
          </w:p>
        </w:tc>
        <w:tc>
          <w:tcPr>
            <w:tcW w:w="862" w:type="pct"/>
            <w:noWrap/>
            <w:hideMark/>
          </w:tcPr>
          <w:p w14:paraId="1DD16C05" w14:textId="77777777" w:rsidR="005B1647" w:rsidRPr="002975D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975DB">
              <w:t>3 352</w:t>
            </w:r>
          </w:p>
        </w:tc>
        <w:tc>
          <w:tcPr>
            <w:tcW w:w="862" w:type="pct"/>
            <w:noWrap/>
            <w:hideMark/>
          </w:tcPr>
          <w:p w14:paraId="0629BF2F" w14:textId="77777777" w:rsidR="005B1647" w:rsidRPr="002975D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975DB">
              <w:t>3 189</w:t>
            </w:r>
          </w:p>
        </w:tc>
      </w:tr>
      <w:tr w:rsidR="00155607" w14:paraId="7199E494" w14:textId="77777777" w:rsidTr="007E5169">
        <w:trPr>
          <w:trHeight w:val="252"/>
        </w:trPr>
        <w:tc>
          <w:tcPr>
            <w:cnfStyle w:val="001000000000" w:firstRow="0" w:lastRow="0" w:firstColumn="1" w:lastColumn="0" w:oddVBand="0" w:evenVBand="0" w:oddHBand="0" w:evenHBand="0" w:firstRowFirstColumn="0" w:firstRowLastColumn="0" w:lastRowFirstColumn="0" w:lastRowLastColumn="0"/>
            <w:tcW w:w="3275" w:type="pct"/>
            <w:noWrap/>
            <w:hideMark/>
          </w:tcPr>
          <w:p w14:paraId="06F77ABC" w14:textId="77777777" w:rsidR="005B1647" w:rsidRPr="002975DB" w:rsidRDefault="005B1647" w:rsidP="005B1647">
            <w:pPr>
              <w:pStyle w:val="Tabell"/>
            </w:pPr>
            <w:r w:rsidRPr="002975DB">
              <w:t>E-hälsomyndigheten</w:t>
            </w:r>
          </w:p>
        </w:tc>
        <w:tc>
          <w:tcPr>
            <w:tcW w:w="862" w:type="pct"/>
            <w:noWrap/>
            <w:hideMark/>
          </w:tcPr>
          <w:p w14:paraId="5F2C2944" w14:textId="77777777" w:rsidR="005B1647" w:rsidRPr="002975D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975DB">
              <w:t>2 520</w:t>
            </w:r>
          </w:p>
        </w:tc>
        <w:tc>
          <w:tcPr>
            <w:tcW w:w="862" w:type="pct"/>
            <w:noWrap/>
            <w:hideMark/>
          </w:tcPr>
          <w:p w14:paraId="3C380948" w14:textId="77777777" w:rsidR="005B1647" w:rsidRPr="002975D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975DB">
              <w:t>2 485</w:t>
            </w:r>
          </w:p>
        </w:tc>
      </w:tr>
      <w:tr w:rsidR="00155607" w14:paraId="37E2FB73" w14:textId="77777777" w:rsidTr="007E5169">
        <w:trPr>
          <w:trHeight w:val="252"/>
        </w:trPr>
        <w:tc>
          <w:tcPr>
            <w:cnfStyle w:val="001000000000" w:firstRow="0" w:lastRow="0" w:firstColumn="1" w:lastColumn="0" w:oddVBand="0" w:evenVBand="0" w:oddHBand="0" w:evenHBand="0" w:firstRowFirstColumn="0" w:firstRowLastColumn="0" w:lastRowFirstColumn="0" w:lastRowLastColumn="0"/>
            <w:tcW w:w="3275" w:type="pct"/>
            <w:noWrap/>
            <w:hideMark/>
          </w:tcPr>
          <w:p w14:paraId="50CAC563" w14:textId="77777777" w:rsidR="005B1647" w:rsidRPr="002975DB" w:rsidRDefault="005B1647" w:rsidP="005B1647">
            <w:pPr>
              <w:pStyle w:val="Tabell"/>
            </w:pPr>
            <w:r w:rsidRPr="002975DB">
              <w:t>Trafikverket</w:t>
            </w:r>
          </w:p>
        </w:tc>
        <w:tc>
          <w:tcPr>
            <w:tcW w:w="862" w:type="pct"/>
            <w:noWrap/>
            <w:hideMark/>
          </w:tcPr>
          <w:p w14:paraId="0E0353EA" w14:textId="77777777" w:rsidR="005B1647" w:rsidRPr="002975D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975DB">
              <w:t>912</w:t>
            </w:r>
          </w:p>
        </w:tc>
        <w:tc>
          <w:tcPr>
            <w:tcW w:w="862" w:type="pct"/>
            <w:noWrap/>
            <w:hideMark/>
          </w:tcPr>
          <w:p w14:paraId="30B6EF88" w14:textId="77777777" w:rsidR="005B1647" w:rsidRPr="002975D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975DB">
              <w:t>790</w:t>
            </w:r>
          </w:p>
        </w:tc>
      </w:tr>
      <w:tr w:rsidR="00155607" w14:paraId="19D54405" w14:textId="77777777" w:rsidTr="007E5169">
        <w:trPr>
          <w:trHeight w:val="252"/>
        </w:trPr>
        <w:tc>
          <w:tcPr>
            <w:cnfStyle w:val="001000000000" w:firstRow="0" w:lastRow="0" w:firstColumn="1" w:lastColumn="0" w:oddVBand="0" w:evenVBand="0" w:oddHBand="0" w:evenHBand="0" w:firstRowFirstColumn="0" w:firstRowLastColumn="0" w:lastRowFirstColumn="0" w:lastRowLastColumn="0"/>
            <w:tcW w:w="3275" w:type="pct"/>
            <w:noWrap/>
            <w:hideMark/>
          </w:tcPr>
          <w:p w14:paraId="01AC5355" w14:textId="77777777" w:rsidR="005B1647" w:rsidRPr="002975DB" w:rsidRDefault="005B1647" w:rsidP="005B1647">
            <w:pPr>
              <w:pStyle w:val="Tabell"/>
            </w:pPr>
            <w:r w:rsidRPr="002975DB">
              <w:t>Exportkreditnämnden</w:t>
            </w:r>
          </w:p>
        </w:tc>
        <w:tc>
          <w:tcPr>
            <w:tcW w:w="862" w:type="pct"/>
            <w:noWrap/>
            <w:hideMark/>
          </w:tcPr>
          <w:p w14:paraId="4B05A00C" w14:textId="77777777" w:rsidR="005B1647" w:rsidRPr="002975D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975DB">
              <w:t>887</w:t>
            </w:r>
          </w:p>
        </w:tc>
        <w:tc>
          <w:tcPr>
            <w:tcW w:w="862" w:type="pct"/>
            <w:noWrap/>
            <w:hideMark/>
          </w:tcPr>
          <w:p w14:paraId="31D9C0BB" w14:textId="77777777" w:rsidR="005B1647" w:rsidRPr="002975D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975DB">
              <w:t>953</w:t>
            </w:r>
          </w:p>
        </w:tc>
      </w:tr>
      <w:tr w:rsidR="00155607" w14:paraId="259F341B" w14:textId="77777777" w:rsidTr="007E5169">
        <w:trPr>
          <w:trHeight w:val="252"/>
        </w:trPr>
        <w:tc>
          <w:tcPr>
            <w:cnfStyle w:val="001000000000" w:firstRow="0" w:lastRow="0" w:firstColumn="1" w:lastColumn="0" w:oddVBand="0" w:evenVBand="0" w:oddHBand="0" w:evenHBand="0" w:firstRowFirstColumn="0" w:firstRowLastColumn="0" w:lastRowFirstColumn="0" w:lastRowLastColumn="0"/>
            <w:tcW w:w="3275" w:type="pct"/>
            <w:noWrap/>
            <w:hideMark/>
          </w:tcPr>
          <w:p w14:paraId="31901832" w14:textId="77777777" w:rsidR="005B1647" w:rsidRPr="002975DB" w:rsidRDefault="005B1647" w:rsidP="005B1647">
            <w:pPr>
              <w:pStyle w:val="Tabell"/>
            </w:pPr>
            <w:r w:rsidRPr="002975DB">
              <w:t>Polismyndigheten</w:t>
            </w:r>
          </w:p>
        </w:tc>
        <w:tc>
          <w:tcPr>
            <w:tcW w:w="862" w:type="pct"/>
            <w:noWrap/>
            <w:hideMark/>
          </w:tcPr>
          <w:p w14:paraId="7FFD1039" w14:textId="77777777" w:rsidR="005B1647" w:rsidRPr="002975D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975DB">
              <w:t>523</w:t>
            </w:r>
          </w:p>
        </w:tc>
        <w:tc>
          <w:tcPr>
            <w:tcW w:w="862" w:type="pct"/>
            <w:noWrap/>
            <w:hideMark/>
          </w:tcPr>
          <w:p w14:paraId="2A6467A6" w14:textId="77777777" w:rsidR="005B1647" w:rsidRPr="002975D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975DB">
              <w:t>436</w:t>
            </w:r>
          </w:p>
        </w:tc>
      </w:tr>
      <w:tr w:rsidR="00155607" w14:paraId="679EC3CD" w14:textId="77777777" w:rsidTr="007E5169">
        <w:trPr>
          <w:trHeight w:val="252"/>
        </w:trPr>
        <w:tc>
          <w:tcPr>
            <w:cnfStyle w:val="001000000000" w:firstRow="0" w:lastRow="0" w:firstColumn="1" w:lastColumn="0" w:oddVBand="0" w:evenVBand="0" w:oddHBand="0" w:evenHBand="0" w:firstRowFirstColumn="0" w:firstRowLastColumn="0" w:lastRowFirstColumn="0" w:lastRowLastColumn="0"/>
            <w:tcW w:w="3275" w:type="pct"/>
            <w:noWrap/>
            <w:hideMark/>
          </w:tcPr>
          <w:p w14:paraId="515A2419" w14:textId="77777777" w:rsidR="005B1647" w:rsidRPr="002975DB" w:rsidRDefault="005B1647" w:rsidP="005B1647">
            <w:pPr>
              <w:pStyle w:val="Tabell"/>
            </w:pPr>
            <w:r w:rsidRPr="002975DB">
              <w:t>Statens tjänstepensionsverk</w:t>
            </w:r>
          </w:p>
        </w:tc>
        <w:tc>
          <w:tcPr>
            <w:tcW w:w="862" w:type="pct"/>
            <w:noWrap/>
            <w:hideMark/>
          </w:tcPr>
          <w:p w14:paraId="0A27B684" w14:textId="77777777" w:rsidR="005B1647" w:rsidRPr="002975D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975DB">
              <w:t>428</w:t>
            </w:r>
          </w:p>
        </w:tc>
        <w:tc>
          <w:tcPr>
            <w:tcW w:w="862" w:type="pct"/>
            <w:noWrap/>
            <w:hideMark/>
          </w:tcPr>
          <w:p w14:paraId="30919ADB" w14:textId="77777777" w:rsidR="005B1647" w:rsidRPr="002975D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975DB">
              <w:t>421</w:t>
            </w:r>
          </w:p>
        </w:tc>
      </w:tr>
      <w:tr w:rsidR="00155607" w14:paraId="50CA8110" w14:textId="77777777" w:rsidTr="007E5169">
        <w:trPr>
          <w:trHeight w:val="252"/>
        </w:trPr>
        <w:tc>
          <w:tcPr>
            <w:cnfStyle w:val="001000000000" w:firstRow="0" w:lastRow="0" w:firstColumn="1" w:lastColumn="0" w:oddVBand="0" w:evenVBand="0" w:oddHBand="0" w:evenHBand="0" w:firstRowFirstColumn="0" w:firstRowLastColumn="0" w:lastRowFirstColumn="0" w:lastRowLastColumn="0"/>
            <w:tcW w:w="3275" w:type="pct"/>
            <w:noWrap/>
            <w:hideMark/>
          </w:tcPr>
          <w:p w14:paraId="44B8162A" w14:textId="77777777" w:rsidR="005B1647" w:rsidRPr="002975DB" w:rsidRDefault="005B1647" w:rsidP="005B1647">
            <w:pPr>
              <w:pStyle w:val="Tabell"/>
            </w:pPr>
            <w:r w:rsidRPr="002975DB">
              <w:t>Lunds universitet</w:t>
            </w:r>
          </w:p>
        </w:tc>
        <w:tc>
          <w:tcPr>
            <w:tcW w:w="862" w:type="pct"/>
            <w:noWrap/>
            <w:hideMark/>
          </w:tcPr>
          <w:p w14:paraId="65371E99" w14:textId="77777777" w:rsidR="005B1647" w:rsidRPr="002975D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975DB">
              <w:t>279</w:t>
            </w:r>
          </w:p>
        </w:tc>
        <w:tc>
          <w:tcPr>
            <w:tcW w:w="862" w:type="pct"/>
            <w:noWrap/>
            <w:hideMark/>
          </w:tcPr>
          <w:p w14:paraId="0E9DCF84" w14:textId="77777777" w:rsidR="005B1647" w:rsidRPr="002975D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975DB">
              <w:t>181</w:t>
            </w:r>
          </w:p>
        </w:tc>
      </w:tr>
      <w:tr w:rsidR="00155607" w14:paraId="03C62ABE" w14:textId="77777777" w:rsidTr="007E5169">
        <w:trPr>
          <w:trHeight w:val="252"/>
        </w:trPr>
        <w:tc>
          <w:tcPr>
            <w:cnfStyle w:val="001000000000" w:firstRow="0" w:lastRow="0" w:firstColumn="1" w:lastColumn="0" w:oddVBand="0" w:evenVBand="0" w:oddHBand="0" w:evenHBand="0" w:firstRowFirstColumn="0" w:firstRowLastColumn="0" w:lastRowFirstColumn="0" w:lastRowLastColumn="0"/>
            <w:tcW w:w="3275" w:type="pct"/>
            <w:noWrap/>
            <w:hideMark/>
          </w:tcPr>
          <w:p w14:paraId="3764A6EC" w14:textId="77777777" w:rsidR="005B1647" w:rsidRPr="002975DB" w:rsidRDefault="005B1647" w:rsidP="005B1647">
            <w:pPr>
              <w:pStyle w:val="Tabell"/>
            </w:pPr>
            <w:r w:rsidRPr="002975DB">
              <w:t>Kronofogdemyndigheten</w:t>
            </w:r>
          </w:p>
        </w:tc>
        <w:tc>
          <w:tcPr>
            <w:tcW w:w="862" w:type="pct"/>
            <w:noWrap/>
            <w:hideMark/>
          </w:tcPr>
          <w:p w14:paraId="2B648AF8" w14:textId="77777777" w:rsidR="005B1647" w:rsidRPr="002975D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975DB">
              <w:t>272</w:t>
            </w:r>
          </w:p>
        </w:tc>
        <w:tc>
          <w:tcPr>
            <w:tcW w:w="862" w:type="pct"/>
            <w:noWrap/>
            <w:hideMark/>
          </w:tcPr>
          <w:p w14:paraId="4B3420C3" w14:textId="77777777" w:rsidR="005B1647" w:rsidRPr="002975D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975DB">
              <w:t>369</w:t>
            </w:r>
          </w:p>
        </w:tc>
      </w:tr>
      <w:tr w:rsidR="00155607" w14:paraId="64626C06" w14:textId="77777777" w:rsidTr="007E5169">
        <w:trPr>
          <w:trHeight w:val="252"/>
        </w:trPr>
        <w:tc>
          <w:tcPr>
            <w:cnfStyle w:val="001000000000" w:firstRow="0" w:lastRow="0" w:firstColumn="1" w:lastColumn="0" w:oddVBand="0" w:evenVBand="0" w:oddHBand="0" w:evenHBand="0" w:firstRowFirstColumn="0" w:firstRowLastColumn="0" w:lastRowFirstColumn="0" w:lastRowLastColumn="0"/>
            <w:tcW w:w="3275" w:type="pct"/>
            <w:noWrap/>
            <w:hideMark/>
          </w:tcPr>
          <w:p w14:paraId="5F5021ED" w14:textId="77777777" w:rsidR="005B1647" w:rsidRPr="00FC5D30" w:rsidRDefault="005B1647" w:rsidP="007E5169">
            <w:pPr>
              <w:pStyle w:val="Tabell"/>
            </w:pPr>
            <w:r w:rsidRPr="00FC5D30">
              <w:t>Affärsverk</w:t>
            </w:r>
          </w:p>
        </w:tc>
        <w:tc>
          <w:tcPr>
            <w:tcW w:w="862" w:type="pct"/>
            <w:noWrap/>
            <w:hideMark/>
          </w:tcPr>
          <w:p w14:paraId="20326F52" w14:textId="77777777" w:rsidR="005B1647" w:rsidRPr="00FC5D30"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p>
        </w:tc>
        <w:tc>
          <w:tcPr>
            <w:tcW w:w="862" w:type="pct"/>
            <w:noWrap/>
            <w:hideMark/>
          </w:tcPr>
          <w:p w14:paraId="49E557AF" w14:textId="77777777" w:rsidR="005B1647" w:rsidRPr="00FC5D30"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p>
        </w:tc>
      </w:tr>
      <w:tr w:rsidR="00155607" w14:paraId="2ED71A71" w14:textId="77777777" w:rsidTr="007E5169">
        <w:trPr>
          <w:trHeight w:val="252"/>
        </w:trPr>
        <w:tc>
          <w:tcPr>
            <w:cnfStyle w:val="001000000000" w:firstRow="0" w:lastRow="0" w:firstColumn="1" w:lastColumn="0" w:oddVBand="0" w:evenVBand="0" w:oddHBand="0" w:evenHBand="0" w:firstRowFirstColumn="0" w:firstRowLastColumn="0" w:lastRowFirstColumn="0" w:lastRowLastColumn="0"/>
            <w:tcW w:w="3275" w:type="pct"/>
            <w:noWrap/>
            <w:hideMark/>
          </w:tcPr>
          <w:p w14:paraId="0319B972" w14:textId="77777777" w:rsidR="005B1647" w:rsidRPr="002975DB" w:rsidRDefault="005B1647" w:rsidP="005B1647">
            <w:pPr>
              <w:pStyle w:val="Tabell"/>
            </w:pPr>
            <w:r w:rsidRPr="002975DB">
              <w:lastRenderedPageBreak/>
              <w:t>Luftfartsverket</w:t>
            </w:r>
          </w:p>
        </w:tc>
        <w:tc>
          <w:tcPr>
            <w:tcW w:w="862" w:type="pct"/>
            <w:noWrap/>
            <w:hideMark/>
          </w:tcPr>
          <w:p w14:paraId="0CEBF101" w14:textId="77777777" w:rsidR="005B1647" w:rsidRPr="002975D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975DB">
              <w:t>441</w:t>
            </w:r>
          </w:p>
        </w:tc>
        <w:tc>
          <w:tcPr>
            <w:tcW w:w="862" w:type="pct"/>
            <w:noWrap/>
            <w:hideMark/>
          </w:tcPr>
          <w:p w14:paraId="52897BBF" w14:textId="77777777" w:rsidR="005B1647" w:rsidRPr="002975D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975DB">
              <w:t>420</w:t>
            </w:r>
          </w:p>
        </w:tc>
      </w:tr>
      <w:tr w:rsidR="00155607" w14:paraId="0D1E28FC" w14:textId="77777777" w:rsidTr="007E5169">
        <w:trPr>
          <w:trHeight w:val="252"/>
        </w:trPr>
        <w:tc>
          <w:tcPr>
            <w:cnfStyle w:val="001000000000" w:firstRow="0" w:lastRow="0" w:firstColumn="1" w:lastColumn="0" w:oddVBand="0" w:evenVBand="0" w:oddHBand="0" w:evenHBand="0" w:firstRowFirstColumn="0" w:firstRowLastColumn="0" w:lastRowFirstColumn="0" w:lastRowLastColumn="0"/>
            <w:tcW w:w="3275" w:type="pct"/>
            <w:noWrap/>
            <w:hideMark/>
          </w:tcPr>
          <w:p w14:paraId="343B8A77" w14:textId="77777777" w:rsidR="005B1647" w:rsidRPr="002975DB" w:rsidRDefault="005B1647" w:rsidP="005B1647">
            <w:pPr>
              <w:pStyle w:val="Tabell"/>
            </w:pPr>
            <w:r w:rsidRPr="002975DB">
              <w:t>Svenska kraftnät</w:t>
            </w:r>
          </w:p>
        </w:tc>
        <w:tc>
          <w:tcPr>
            <w:tcW w:w="862" w:type="pct"/>
            <w:noWrap/>
            <w:hideMark/>
          </w:tcPr>
          <w:p w14:paraId="6B3BB9B1" w14:textId="77777777" w:rsidR="005B1647" w:rsidRPr="002975D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975DB">
              <w:t>35</w:t>
            </w:r>
          </w:p>
        </w:tc>
        <w:tc>
          <w:tcPr>
            <w:tcW w:w="862" w:type="pct"/>
            <w:noWrap/>
            <w:hideMark/>
          </w:tcPr>
          <w:p w14:paraId="6D4F998F" w14:textId="77777777" w:rsidR="005B1647" w:rsidRPr="002975D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975DB">
              <w:t>46</w:t>
            </w:r>
          </w:p>
        </w:tc>
      </w:tr>
      <w:tr w:rsidR="00155607" w14:paraId="59170D68" w14:textId="77777777" w:rsidTr="007E5169">
        <w:trPr>
          <w:trHeight w:val="252"/>
        </w:trPr>
        <w:tc>
          <w:tcPr>
            <w:cnfStyle w:val="001000000000" w:firstRow="0" w:lastRow="0" w:firstColumn="1" w:lastColumn="0" w:oddVBand="0" w:evenVBand="0" w:oddHBand="0" w:evenHBand="0" w:firstRowFirstColumn="0" w:firstRowLastColumn="0" w:lastRowFirstColumn="0" w:lastRowLastColumn="0"/>
            <w:tcW w:w="3275" w:type="pct"/>
            <w:noWrap/>
            <w:hideMark/>
          </w:tcPr>
          <w:p w14:paraId="4E886181" w14:textId="77777777" w:rsidR="005B1647" w:rsidRPr="002975DB" w:rsidRDefault="005B1647" w:rsidP="005B1647">
            <w:pPr>
              <w:pStyle w:val="Tabell"/>
            </w:pPr>
            <w:r w:rsidRPr="002975DB">
              <w:t>Sjöfartsverket</w:t>
            </w:r>
          </w:p>
        </w:tc>
        <w:tc>
          <w:tcPr>
            <w:tcW w:w="862" w:type="pct"/>
            <w:noWrap/>
            <w:hideMark/>
          </w:tcPr>
          <w:p w14:paraId="611174EB" w14:textId="77777777" w:rsidR="005B1647" w:rsidRPr="002975D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975DB">
              <w:t>30</w:t>
            </w:r>
          </w:p>
        </w:tc>
        <w:tc>
          <w:tcPr>
            <w:tcW w:w="862" w:type="pct"/>
            <w:noWrap/>
            <w:hideMark/>
          </w:tcPr>
          <w:p w14:paraId="75BF3A27" w14:textId="77777777" w:rsidR="005B1647" w:rsidRPr="002975D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975DB">
              <w:t>27</w:t>
            </w:r>
          </w:p>
        </w:tc>
      </w:tr>
      <w:tr w:rsidR="00155607" w14:paraId="646A4205" w14:textId="77777777" w:rsidTr="007E5169">
        <w:trPr>
          <w:trHeight w:val="252"/>
        </w:trPr>
        <w:tc>
          <w:tcPr>
            <w:cnfStyle w:val="001000000000" w:firstRow="0" w:lastRow="0" w:firstColumn="1" w:lastColumn="0" w:oddVBand="0" w:evenVBand="0" w:oddHBand="0" w:evenHBand="0" w:firstRowFirstColumn="0" w:firstRowLastColumn="0" w:lastRowFirstColumn="0" w:lastRowLastColumn="0"/>
            <w:tcW w:w="3275" w:type="pct"/>
            <w:noWrap/>
            <w:hideMark/>
          </w:tcPr>
          <w:p w14:paraId="6F22A4B6" w14:textId="77777777" w:rsidR="005B1647" w:rsidRPr="002975DB" w:rsidRDefault="005B1647" w:rsidP="005B1647">
            <w:pPr>
              <w:pStyle w:val="Tabell"/>
            </w:pPr>
            <w:r w:rsidRPr="002975DB">
              <w:t>Övriga myndigheter</w:t>
            </w:r>
          </w:p>
        </w:tc>
        <w:tc>
          <w:tcPr>
            <w:tcW w:w="862" w:type="pct"/>
            <w:noWrap/>
            <w:hideMark/>
          </w:tcPr>
          <w:p w14:paraId="1F15C9C3" w14:textId="77777777" w:rsidR="005B1647" w:rsidRPr="002975D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975DB">
              <w:t>3 708</w:t>
            </w:r>
          </w:p>
        </w:tc>
        <w:tc>
          <w:tcPr>
            <w:tcW w:w="862" w:type="pct"/>
            <w:noWrap/>
            <w:hideMark/>
          </w:tcPr>
          <w:p w14:paraId="21EA0A32" w14:textId="77777777" w:rsidR="005B1647" w:rsidRPr="002975D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975DB">
              <w:t>4 037</w:t>
            </w:r>
          </w:p>
        </w:tc>
      </w:tr>
      <w:tr w:rsidR="00155607" w:rsidRPr="007E5169" w14:paraId="5B73A197" w14:textId="77777777" w:rsidTr="007E5169">
        <w:trPr>
          <w:cnfStyle w:val="010000000000" w:firstRow="0" w:lastRow="1" w:firstColumn="0" w:lastColumn="0" w:oddVBand="0" w:evenVBand="0" w:oddHBand="0" w:evenHBand="0" w:firstRowFirstColumn="0" w:firstRowLastColumn="0" w:lastRowFirstColumn="0" w:lastRowLastColumn="0"/>
          <w:trHeight w:val="252"/>
        </w:trPr>
        <w:tc>
          <w:tcPr>
            <w:cnfStyle w:val="001000000000" w:firstRow="0" w:lastRow="0" w:firstColumn="1" w:lastColumn="0" w:oddVBand="0" w:evenVBand="0" w:oddHBand="0" w:evenHBand="0" w:firstRowFirstColumn="0" w:firstRowLastColumn="0" w:lastRowFirstColumn="0" w:lastRowLastColumn="0"/>
            <w:tcW w:w="3275" w:type="pct"/>
            <w:noWrap/>
            <w:hideMark/>
          </w:tcPr>
          <w:p w14:paraId="516C262C" w14:textId="77777777" w:rsidR="005B1647" w:rsidRPr="007E5169" w:rsidRDefault="005B1647" w:rsidP="007E5169">
            <w:pPr>
              <w:pStyle w:val="Tabell"/>
              <w:rPr>
                <w:bCs/>
              </w:rPr>
            </w:pPr>
            <w:r w:rsidRPr="007E5169">
              <w:rPr>
                <w:bCs/>
              </w:rPr>
              <w:t xml:space="preserve">Summa </w:t>
            </w:r>
          </w:p>
        </w:tc>
        <w:tc>
          <w:tcPr>
            <w:tcW w:w="862" w:type="pct"/>
            <w:noWrap/>
            <w:hideMark/>
          </w:tcPr>
          <w:p w14:paraId="3D013D80" w14:textId="77777777" w:rsidR="005B1647" w:rsidRPr="007E5169"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7E5169">
              <w:rPr>
                <w:bCs/>
              </w:rPr>
              <w:t>166 585</w:t>
            </w:r>
          </w:p>
        </w:tc>
        <w:tc>
          <w:tcPr>
            <w:tcW w:w="862" w:type="pct"/>
            <w:noWrap/>
            <w:hideMark/>
          </w:tcPr>
          <w:p w14:paraId="73A13755" w14:textId="77777777" w:rsidR="005B1647" w:rsidRPr="007E5169"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7E5169">
              <w:rPr>
                <w:bCs/>
              </w:rPr>
              <w:t>181 850</w:t>
            </w:r>
          </w:p>
        </w:tc>
      </w:tr>
    </w:tbl>
    <w:p w14:paraId="7D15F593" w14:textId="57AE2E92" w:rsidR="005B1647" w:rsidRDefault="005B1647" w:rsidP="005B1647">
      <w:pPr>
        <w:pStyle w:val="Brdtext"/>
      </w:pPr>
    </w:p>
    <w:p w14:paraId="6B30C5F4" w14:textId="760A9D97" w:rsidR="005B1647" w:rsidRDefault="005B1647" w:rsidP="005B1647">
      <w:pPr>
        <w:pStyle w:val="Brdtext"/>
      </w:pPr>
      <w:r>
        <w:t>Övriga skulder minskade med 15 miljarder kronor till 167 miljarder kronor.</w:t>
      </w:r>
    </w:p>
    <w:p w14:paraId="4927199A" w14:textId="3D55A6D5" w:rsidR="005B1647" w:rsidRDefault="005B1647" w:rsidP="005B1647">
      <w:pPr>
        <w:pStyle w:val="Brdtext"/>
      </w:pPr>
      <w:r>
        <w:t>Minskningen består bl.a. av en förändring av kontoöverskott på skattekonto hos Skatteverket på 7,7 miljarder kronor. En del av Skatteverkets skuld för kontoöverskott på skattekonto utgörs av skattebetalares kompletteringsinbetalningar för att täcka den slutliga skatten, vilken avräknas först 2020. En annan del är oreglerade skulder avseende överskjutande ingående mervärdesskatt eller andra återbetalningar som inte hunnit göras per balansdagen.</w:t>
      </w:r>
    </w:p>
    <w:p w14:paraId="7C0DFB70" w14:textId="626A1AE6" w:rsidR="005B1647" w:rsidRDefault="005B1647" w:rsidP="005B1647">
      <w:pPr>
        <w:pStyle w:val="Brdtext"/>
      </w:pPr>
      <w:r>
        <w:t>Skulden för slutavräkning av kommunal fastighetsavgift och avgifter till trossamfund avseende 2018 uppgick vid slutet av 2019 till 1,3 miljarder kronor. Skatteverket gör slutavräkning andra året efter inkomståret. Då justeras de totala slutliga skattemedlen mot de preliminära medel som Skatteverket har betalat ut till sektorerna under inkomståret. Posten varierar mellan åren beroende på hur väl förskottsutbetalningarna stämmer med de slutliga skatterna. Motsvarande reglering av kommunalskatt till kommuner och landsting (regioner fr.o.m. 2020) för tidigare år är en fordran på 0,3 miljarder kronor. Netto att reglera med andra sektorer för tidigare år uppgår därmed till 1,0 miljarder kronor.</w:t>
      </w:r>
    </w:p>
    <w:p w14:paraId="3F73F75E" w14:textId="77777777" w:rsidR="005B1647" w:rsidRDefault="005B1647" w:rsidP="005B1647">
      <w:pPr>
        <w:pStyle w:val="Brdtext"/>
      </w:pPr>
      <w:r>
        <w:t>Minskningen besår även av en minskad effekt av Riksgäldskontorets affärsdagsredovisning på 8,8 miljarder kronor. Vid affärsdagsredovisning uppstår en skuld när ett avtal om köp av värdepapper ingås, som sedan nollställs några dagar senare när betalningen görs. Det är normalt att det är stora fluktuationer i effekten av affärsdagsredovisningen. Motsvarande effekt förekommer på fordringssidan i samband med försäljning av värdepapper, se not 35 Övriga kortfristiga fordringar.</w:t>
      </w:r>
    </w:p>
    <w:p w14:paraId="5EE59867" w14:textId="77777777" w:rsidR="005B1647" w:rsidRDefault="005B1647" w:rsidP="005B1647">
      <w:pPr>
        <w:pStyle w:val="Brdtext"/>
      </w:pPr>
      <w:r>
        <w:t>Riksgäldskontorets skuld till premiepensionssystemet består huvudsakligen av inbetalda ålderspensionsavgifter som övergångsvis har placerats på konto i Riksgäldskontoret för finansiering av framtida pensioner.</w:t>
      </w:r>
    </w:p>
    <w:p w14:paraId="29149DA8" w14:textId="77777777" w:rsidR="005B1647" w:rsidRDefault="005B1647" w:rsidP="005B1647">
      <w:pPr>
        <w:pStyle w:val="Brdtext"/>
      </w:pPr>
      <w:r>
        <w:t>Medel för EU-avgiften består av medel som har satts in på EU-kommissionens konto i Riksgäldskontoret, men som ännu inte har rekvirerats av kommissionen och betalats från statens centralkonto i Riksbanken. Beloppet varierar över tid beroende på EU-kommissionens aktuella likviditetsbehov.</w:t>
      </w:r>
    </w:p>
    <w:p w14:paraId="16F101A3" w14:textId="77777777" w:rsidR="005B1647" w:rsidRDefault="005B1647" w:rsidP="005B1647">
      <w:pPr>
        <w:pStyle w:val="Brdtext"/>
      </w:pPr>
      <w:r>
        <w:t>Pensionsmyndigheten redovisar en skuld för innehållen skatt på pensionsförmåner.</w:t>
      </w:r>
    </w:p>
    <w:p w14:paraId="36D88842" w14:textId="77777777" w:rsidR="005B1647" w:rsidRDefault="005B1647" w:rsidP="005B1647">
      <w:pPr>
        <w:pStyle w:val="Brdtext"/>
      </w:pPr>
      <w:r>
        <w:t>Skulderna hos Försäkringskassan består av innehållen skatt på sjukpenning, sjuk- och aktivitetsersättning, föräldrapenning m.fl. skattepliktiga socialförsäkringsförmåner.</w:t>
      </w:r>
    </w:p>
    <w:p w14:paraId="2BF00EBD" w14:textId="77777777" w:rsidR="005B1647" w:rsidRDefault="005B1647" w:rsidP="005B1647">
      <w:pPr>
        <w:pStyle w:val="Brdtext"/>
      </w:pPr>
      <w:r>
        <w:t>E-hälsomyndighetens övriga skulder består främst av en skuld till apoteksaktörer avseende den läkemedelsförmån som E-hälsomyndigheten har i uppdrag att förmedla till apoteksaktörer.</w:t>
      </w:r>
    </w:p>
    <w:p w14:paraId="503D6F87" w14:textId="5EC6DAA3" w:rsidR="005B1647" w:rsidRDefault="005B1647" w:rsidP="005B1647">
      <w:pPr>
        <w:pStyle w:val="Rubrik4utannumrering"/>
      </w:pPr>
      <w:r>
        <w:lastRenderedPageBreak/>
        <w:t>Not 51 Depositioner</w:t>
      </w:r>
    </w:p>
    <w:p w14:paraId="4A743E98" w14:textId="2889C3BE" w:rsidR="005B1647" w:rsidRDefault="005B1647" w:rsidP="005B1647">
      <w:pPr>
        <w:pStyle w:val="TabellUnderrubrik"/>
      </w:pPr>
      <w:r w:rsidRPr="00FC5D30">
        <w:t>Miljoner kronor</w:t>
      </w:r>
    </w:p>
    <w:tbl>
      <w:tblPr>
        <w:tblStyle w:val="RKBPTabell"/>
        <w:tblW w:w="5000" w:type="pct"/>
        <w:tblLook w:val="04E0" w:firstRow="1" w:lastRow="1" w:firstColumn="1" w:lastColumn="0" w:noHBand="0" w:noVBand="1"/>
      </w:tblPr>
      <w:tblGrid>
        <w:gridCol w:w="4672"/>
        <w:gridCol w:w="1349"/>
        <w:gridCol w:w="1349"/>
      </w:tblGrid>
      <w:tr w:rsidR="00155607" w14:paraId="7E0B0DA5" w14:textId="77777777" w:rsidTr="00155607">
        <w:trPr>
          <w:cnfStyle w:val="100000000000" w:firstRow="1" w:lastRow="0" w:firstColumn="0" w:lastColumn="0" w:oddVBand="0" w:evenVBand="0" w:oddHBand="0" w:evenHBand="0" w:firstRowFirstColumn="0" w:firstRowLastColumn="0" w:lastRowFirstColumn="0" w:lastRowLastColumn="0"/>
          <w:trHeight w:val="255"/>
          <w:tblHeader w:val="0"/>
        </w:trPr>
        <w:tc>
          <w:tcPr>
            <w:cnfStyle w:val="001000000000" w:firstRow="0" w:lastRow="0" w:firstColumn="1" w:lastColumn="0" w:oddVBand="0" w:evenVBand="0" w:oddHBand="0" w:evenHBand="0" w:firstRowFirstColumn="0" w:firstRowLastColumn="0" w:lastRowFirstColumn="0" w:lastRowLastColumn="0"/>
            <w:tcW w:w="3170"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63FF089D" w14:textId="340F21FE" w:rsidR="005B1647" w:rsidRPr="00FC5D30" w:rsidRDefault="005B1647" w:rsidP="005B1647">
            <w:pPr>
              <w:pStyle w:val="TabellHuvud"/>
              <w:keepNext/>
            </w:pPr>
          </w:p>
        </w:tc>
        <w:tc>
          <w:tcPr>
            <w:tcW w:w="915"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49FA5DEE" w14:textId="77777777" w:rsidR="005B1647" w:rsidRPr="00FC5D30" w:rsidRDefault="005B1647" w:rsidP="005B1647">
            <w:pPr>
              <w:pStyle w:val="TabellHuvud"/>
              <w:keepNext/>
              <w:cnfStyle w:val="100000000000" w:firstRow="1" w:lastRow="0" w:firstColumn="0" w:lastColumn="0" w:oddVBand="0" w:evenVBand="0" w:oddHBand="0" w:evenHBand="0" w:firstRowFirstColumn="0" w:firstRowLastColumn="0" w:lastRowFirstColumn="0" w:lastRowLastColumn="0"/>
            </w:pPr>
            <w:r w:rsidRPr="00FC5D30">
              <w:t>2019</w:t>
            </w:r>
          </w:p>
        </w:tc>
        <w:tc>
          <w:tcPr>
            <w:tcW w:w="915"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24F246B5" w14:textId="77777777" w:rsidR="005B1647" w:rsidRPr="00FC5D30" w:rsidRDefault="005B1647" w:rsidP="005B1647">
            <w:pPr>
              <w:pStyle w:val="TabellHuvud"/>
              <w:keepNext/>
              <w:cnfStyle w:val="100000000000" w:firstRow="1" w:lastRow="0" w:firstColumn="0" w:lastColumn="0" w:oddVBand="0" w:evenVBand="0" w:oddHBand="0" w:evenHBand="0" w:firstRowFirstColumn="0" w:firstRowLastColumn="0" w:lastRowFirstColumn="0" w:lastRowLastColumn="0"/>
            </w:pPr>
            <w:r w:rsidRPr="00FC5D30">
              <w:t>2018</w:t>
            </w:r>
          </w:p>
        </w:tc>
      </w:tr>
      <w:tr w:rsidR="00155607" w14:paraId="09177372"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170" w:type="pct"/>
            <w:tcBorders>
              <w:top w:val="single" w:sz="12" w:space="0" w:color="auto"/>
            </w:tcBorders>
            <w:noWrap/>
            <w:hideMark/>
          </w:tcPr>
          <w:p w14:paraId="0063B0F5" w14:textId="77777777" w:rsidR="005B1647" w:rsidRPr="00FC5D30" w:rsidRDefault="005B1647" w:rsidP="005B1647">
            <w:pPr>
              <w:pStyle w:val="Tabell"/>
              <w:keepNext/>
            </w:pPr>
            <w:r w:rsidRPr="00FC5D30">
              <w:t>Kronofogdemyndigheten</w:t>
            </w:r>
          </w:p>
        </w:tc>
        <w:tc>
          <w:tcPr>
            <w:tcW w:w="915" w:type="pct"/>
            <w:tcBorders>
              <w:top w:val="single" w:sz="12" w:space="0" w:color="auto"/>
            </w:tcBorders>
            <w:noWrap/>
            <w:hideMark/>
          </w:tcPr>
          <w:p w14:paraId="0B885457" w14:textId="77777777" w:rsidR="005B1647" w:rsidRPr="00FC5D30"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FC5D30">
              <w:t>1832</w:t>
            </w:r>
          </w:p>
        </w:tc>
        <w:tc>
          <w:tcPr>
            <w:tcW w:w="915" w:type="pct"/>
            <w:tcBorders>
              <w:top w:val="single" w:sz="12" w:space="0" w:color="auto"/>
            </w:tcBorders>
            <w:noWrap/>
            <w:hideMark/>
          </w:tcPr>
          <w:p w14:paraId="08183CF7" w14:textId="77777777" w:rsidR="005B1647" w:rsidRPr="00FC5D30"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FC5D30">
              <w:t>1557</w:t>
            </w:r>
          </w:p>
        </w:tc>
      </w:tr>
      <w:tr w:rsidR="00155607" w14:paraId="63B4A3AB"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170" w:type="pct"/>
            <w:noWrap/>
            <w:hideMark/>
          </w:tcPr>
          <w:p w14:paraId="619DF28F" w14:textId="77777777" w:rsidR="005B1647" w:rsidRPr="00FC5D30" w:rsidRDefault="005B1647" w:rsidP="005B1647">
            <w:pPr>
              <w:pStyle w:val="Tabell"/>
              <w:keepNext/>
            </w:pPr>
            <w:r w:rsidRPr="00FC5D30">
              <w:t>Länsstyrelserna</w:t>
            </w:r>
          </w:p>
        </w:tc>
        <w:tc>
          <w:tcPr>
            <w:tcW w:w="915" w:type="pct"/>
            <w:noWrap/>
            <w:hideMark/>
          </w:tcPr>
          <w:p w14:paraId="036F4BA4" w14:textId="77777777" w:rsidR="005B1647" w:rsidRPr="00FC5D30"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FC5D30">
              <w:t>509</w:t>
            </w:r>
          </w:p>
        </w:tc>
        <w:tc>
          <w:tcPr>
            <w:tcW w:w="915" w:type="pct"/>
            <w:noWrap/>
            <w:hideMark/>
          </w:tcPr>
          <w:p w14:paraId="5FB59770" w14:textId="77777777" w:rsidR="005B1647" w:rsidRPr="00FC5D30"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FC5D30">
              <w:t>444</w:t>
            </w:r>
          </w:p>
        </w:tc>
      </w:tr>
      <w:tr w:rsidR="00155607" w14:paraId="23F7CD5C"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170" w:type="pct"/>
            <w:noWrap/>
            <w:hideMark/>
          </w:tcPr>
          <w:p w14:paraId="39951A80" w14:textId="77777777" w:rsidR="005B1647" w:rsidRPr="00FC5D30" w:rsidRDefault="005B1647" w:rsidP="005B1647">
            <w:pPr>
              <w:pStyle w:val="Tabell"/>
              <w:keepNext/>
            </w:pPr>
            <w:r w:rsidRPr="00FC5D30">
              <w:t>Tullverket</w:t>
            </w:r>
          </w:p>
        </w:tc>
        <w:tc>
          <w:tcPr>
            <w:tcW w:w="915" w:type="pct"/>
            <w:noWrap/>
            <w:hideMark/>
          </w:tcPr>
          <w:p w14:paraId="282678EB" w14:textId="77777777" w:rsidR="005B1647" w:rsidRPr="00FC5D30"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FC5D30">
              <w:t>379</w:t>
            </w:r>
          </w:p>
        </w:tc>
        <w:tc>
          <w:tcPr>
            <w:tcW w:w="915" w:type="pct"/>
            <w:noWrap/>
            <w:hideMark/>
          </w:tcPr>
          <w:p w14:paraId="66F98FBC" w14:textId="77777777" w:rsidR="005B1647" w:rsidRPr="00FC5D30"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FC5D30">
              <w:t>314</w:t>
            </w:r>
          </w:p>
        </w:tc>
      </w:tr>
      <w:tr w:rsidR="00155607" w14:paraId="748E0E06"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170" w:type="pct"/>
            <w:noWrap/>
            <w:hideMark/>
          </w:tcPr>
          <w:p w14:paraId="0D2F3A02" w14:textId="77777777" w:rsidR="005B1647" w:rsidRPr="00FC5D30" w:rsidRDefault="005B1647" w:rsidP="005B1647">
            <w:pPr>
              <w:pStyle w:val="Tabell"/>
              <w:keepNext/>
            </w:pPr>
            <w:r w:rsidRPr="00FC5D30">
              <w:t>Övriga myndigheter</w:t>
            </w:r>
          </w:p>
        </w:tc>
        <w:tc>
          <w:tcPr>
            <w:tcW w:w="915" w:type="pct"/>
            <w:noWrap/>
            <w:hideMark/>
          </w:tcPr>
          <w:p w14:paraId="67D10EFA" w14:textId="77777777" w:rsidR="005B1647" w:rsidRPr="00FC5D30"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FC5D30">
              <w:t>93</w:t>
            </w:r>
          </w:p>
        </w:tc>
        <w:tc>
          <w:tcPr>
            <w:tcW w:w="915" w:type="pct"/>
            <w:noWrap/>
            <w:hideMark/>
          </w:tcPr>
          <w:p w14:paraId="5A388C1F" w14:textId="77777777" w:rsidR="005B1647" w:rsidRPr="00FC5D30"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FC5D30">
              <w:t>59</w:t>
            </w:r>
          </w:p>
        </w:tc>
      </w:tr>
      <w:tr w:rsidR="00155607" w14:paraId="08BCE096" w14:textId="77777777" w:rsidTr="00155607">
        <w:trPr>
          <w:cnfStyle w:val="010000000000" w:firstRow="0" w:lastRow="1" w:firstColumn="0" w:lastColumn="0" w:oddVBand="0" w:evenVBand="0" w:oddHBand="0" w:evenHBand="0" w:firstRowFirstColumn="0" w:firstRowLastColumn="0" w:lastRowFirstColumn="0" w:lastRowLastColumn="0"/>
          <w:trHeight w:val="270"/>
        </w:trPr>
        <w:tc>
          <w:tcPr>
            <w:cnfStyle w:val="001000000000" w:firstRow="0" w:lastRow="0" w:firstColumn="1" w:lastColumn="0" w:oddVBand="0" w:evenVBand="0" w:oddHBand="0" w:evenHBand="0" w:firstRowFirstColumn="0" w:firstRowLastColumn="0" w:lastRowFirstColumn="0" w:lastRowLastColumn="0"/>
            <w:tcW w:w="3170" w:type="pct"/>
            <w:noWrap/>
            <w:hideMark/>
          </w:tcPr>
          <w:p w14:paraId="1685BDE6" w14:textId="77777777" w:rsidR="005B1647" w:rsidRPr="00FC5D30" w:rsidRDefault="005B1647" w:rsidP="005B1647">
            <w:pPr>
              <w:pStyle w:val="Tabell"/>
              <w:keepNext/>
              <w:rPr>
                <w:bCs/>
              </w:rPr>
            </w:pPr>
            <w:r w:rsidRPr="00FC5D30">
              <w:rPr>
                <w:bCs/>
              </w:rPr>
              <w:t>Summa</w:t>
            </w:r>
          </w:p>
        </w:tc>
        <w:tc>
          <w:tcPr>
            <w:tcW w:w="915" w:type="pct"/>
            <w:noWrap/>
            <w:hideMark/>
          </w:tcPr>
          <w:p w14:paraId="23D2EA49" w14:textId="77777777" w:rsidR="005B1647" w:rsidRPr="00FC5D30" w:rsidRDefault="005B1647" w:rsidP="005B1647">
            <w:pPr>
              <w:pStyle w:val="Tabell"/>
              <w:keepNext/>
              <w:cnfStyle w:val="010000000000" w:firstRow="0" w:lastRow="1" w:firstColumn="0" w:lastColumn="0" w:oddVBand="0" w:evenVBand="0" w:oddHBand="0" w:evenHBand="0" w:firstRowFirstColumn="0" w:firstRowLastColumn="0" w:lastRowFirstColumn="0" w:lastRowLastColumn="0"/>
              <w:rPr>
                <w:bCs/>
              </w:rPr>
            </w:pPr>
            <w:r w:rsidRPr="00FC5D30">
              <w:rPr>
                <w:bCs/>
              </w:rPr>
              <w:t>2 813</w:t>
            </w:r>
          </w:p>
        </w:tc>
        <w:tc>
          <w:tcPr>
            <w:tcW w:w="915" w:type="pct"/>
            <w:noWrap/>
            <w:hideMark/>
          </w:tcPr>
          <w:p w14:paraId="6D72C22A" w14:textId="77777777" w:rsidR="005B1647" w:rsidRPr="00FC5D30" w:rsidRDefault="005B1647" w:rsidP="005B1647">
            <w:pPr>
              <w:pStyle w:val="Tabell"/>
              <w:keepNext/>
              <w:cnfStyle w:val="010000000000" w:firstRow="0" w:lastRow="1" w:firstColumn="0" w:lastColumn="0" w:oddVBand="0" w:evenVBand="0" w:oddHBand="0" w:evenHBand="0" w:firstRowFirstColumn="0" w:firstRowLastColumn="0" w:lastRowFirstColumn="0" w:lastRowLastColumn="0"/>
              <w:rPr>
                <w:bCs/>
              </w:rPr>
            </w:pPr>
            <w:r w:rsidRPr="00FC5D30">
              <w:rPr>
                <w:bCs/>
              </w:rPr>
              <w:t>2 374</w:t>
            </w:r>
          </w:p>
        </w:tc>
      </w:tr>
    </w:tbl>
    <w:p w14:paraId="36F95B70" w14:textId="77777777" w:rsidR="005B1647" w:rsidRDefault="005B1647" w:rsidP="005B1647">
      <w:pPr>
        <w:pStyle w:val="Brdtext"/>
      </w:pPr>
    </w:p>
    <w:p w14:paraId="3D696AE6" w14:textId="79F72E6D" w:rsidR="005B1647" w:rsidRDefault="005B1647" w:rsidP="005B1647">
      <w:pPr>
        <w:pStyle w:val="Brdtext"/>
      </w:pPr>
      <w:r>
        <w:t>Depositioner består bl.a. av indrivna medel hos Kronofogdemyndigheten och av hyror som privatpersoner deponerat hos länsstyrelserna i samband med tvist med fastighetsägare. Av Länsstyrelsernas depositioner finns ungefär 71 procent hos Länsstyrelsen i Stockholms län. Tullverkets depositioner är i huvudsak ställda säkerheter för kredittillstånd för tullärenden och liknande kontanta säkerheter i uppbördsverksamheten.</w:t>
      </w:r>
    </w:p>
    <w:p w14:paraId="0982C787" w14:textId="1036BFC4" w:rsidR="005B1647" w:rsidRDefault="005B1647" w:rsidP="005B1647">
      <w:pPr>
        <w:pStyle w:val="Rubrik4utannumrering"/>
      </w:pPr>
      <w:r>
        <w:t>Not 52 Förskott från uppdragsgivare och kunder</w:t>
      </w:r>
    </w:p>
    <w:p w14:paraId="6EBF3688" w14:textId="2EC737A8" w:rsidR="005B1647" w:rsidRDefault="005B1647" w:rsidP="005B1647">
      <w:pPr>
        <w:pStyle w:val="TabellUnderrubrik"/>
      </w:pPr>
      <w:r w:rsidRPr="00AA63ED">
        <w:t>Miljoner kronor</w:t>
      </w:r>
    </w:p>
    <w:tbl>
      <w:tblPr>
        <w:tblStyle w:val="RKBPTabell"/>
        <w:tblW w:w="5000" w:type="pct"/>
        <w:tblLook w:val="04E0" w:firstRow="1" w:lastRow="1" w:firstColumn="1" w:lastColumn="0" w:noHBand="0" w:noVBand="1"/>
      </w:tblPr>
      <w:tblGrid>
        <w:gridCol w:w="4928"/>
        <w:gridCol w:w="1222"/>
        <w:gridCol w:w="1220"/>
      </w:tblGrid>
      <w:tr w:rsidR="00155607" w14:paraId="51009D41" w14:textId="77777777" w:rsidTr="00155607">
        <w:trPr>
          <w:cnfStyle w:val="100000000000" w:firstRow="1" w:lastRow="0" w:firstColumn="0" w:lastColumn="0" w:oddVBand="0" w:evenVBand="0" w:oddHBand="0" w:evenHBand="0" w:firstRowFirstColumn="0" w:firstRowLastColumn="0" w:lastRowFirstColumn="0" w:lastRowLastColumn="0"/>
          <w:trHeight w:val="255"/>
          <w:tblHeader w:val="0"/>
        </w:trPr>
        <w:tc>
          <w:tcPr>
            <w:cnfStyle w:val="001000000000" w:firstRow="0" w:lastRow="0" w:firstColumn="1" w:lastColumn="0" w:oddVBand="0" w:evenVBand="0" w:oddHBand="0" w:evenHBand="0" w:firstRowFirstColumn="0" w:firstRowLastColumn="0" w:lastRowFirstColumn="0" w:lastRowLastColumn="0"/>
            <w:tcW w:w="3343"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608EE0B7" w14:textId="0BAB8965" w:rsidR="005B1647" w:rsidRPr="00AA63ED" w:rsidRDefault="005B1647" w:rsidP="005B1647">
            <w:pPr>
              <w:pStyle w:val="TabellHuvud"/>
            </w:pPr>
          </w:p>
        </w:tc>
        <w:tc>
          <w:tcPr>
            <w:tcW w:w="829"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644FA4AB" w14:textId="77777777" w:rsidR="005B1647" w:rsidRPr="00AA63ED"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AA63ED">
              <w:t>2019</w:t>
            </w:r>
          </w:p>
        </w:tc>
        <w:tc>
          <w:tcPr>
            <w:tcW w:w="828"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5E6D2C4E" w14:textId="77777777" w:rsidR="005B1647" w:rsidRPr="00AA63ED"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AA63ED">
              <w:t>2018</w:t>
            </w:r>
          </w:p>
        </w:tc>
      </w:tr>
      <w:tr w:rsidR="00155607" w14:paraId="1F9D9A63"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343" w:type="pct"/>
            <w:tcBorders>
              <w:top w:val="single" w:sz="12" w:space="0" w:color="auto"/>
            </w:tcBorders>
            <w:noWrap/>
            <w:hideMark/>
          </w:tcPr>
          <w:p w14:paraId="2AB2A6BE" w14:textId="77777777" w:rsidR="005B1647" w:rsidRPr="00AA63ED" w:rsidRDefault="005B1647" w:rsidP="005B1647">
            <w:pPr>
              <w:pStyle w:val="Tabell"/>
            </w:pPr>
            <w:r w:rsidRPr="00AA63ED">
              <w:t>Sveriges lantbruksuniversitet</w:t>
            </w:r>
          </w:p>
        </w:tc>
        <w:tc>
          <w:tcPr>
            <w:tcW w:w="829" w:type="pct"/>
            <w:tcBorders>
              <w:top w:val="single" w:sz="12" w:space="0" w:color="auto"/>
            </w:tcBorders>
            <w:noWrap/>
            <w:hideMark/>
          </w:tcPr>
          <w:p w14:paraId="22B39387" w14:textId="77777777" w:rsidR="005B1647" w:rsidRPr="00AA63E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A63ED">
              <w:t>30</w:t>
            </w:r>
          </w:p>
        </w:tc>
        <w:tc>
          <w:tcPr>
            <w:tcW w:w="828" w:type="pct"/>
            <w:tcBorders>
              <w:top w:val="single" w:sz="12" w:space="0" w:color="auto"/>
            </w:tcBorders>
            <w:noWrap/>
            <w:hideMark/>
          </w:tcPr>
          <w:p w14:paraId="5E2F66FA" w14:textId="77777777" w:rsidR="005B1647" w:rsidRPr="00AA63E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A63ED">
              <w:t>30</w:t>
            </w:r>
          </w:p>
        </w:tc>
      </w:tr>
      <w:tr w:rsidR="00155607" w14:paraId="7C387E49"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343" w:type="pct"/>
            <w:noWrap/>
            <w:hideMark/>
          </w:tcPr>
          <w:p w14:paraId="007343D4" w14:textId="77777777" w:rsidR="005B1647" w:rsidRPr="00AA63ED" w:rsidRDefault="005B1647" w:rsidP="005B1647">
            <w:pPr>
              <w:pStyle w:val="Tabell"/>
            </w:pPr>
            <w:r w:rsidRPr="00AA63ED">
              <w:t>Kemikalieinspektionen</w:t>
            </w:r>
          </w:p>
        </w:tc>
        <w:tc>
          <w:tcPr>
            <w:tcW w:w="829" w:type="pct"/>
            <w:noWrap/>
            <w:hideMark/>
          </w:tcPr>
          <w:p w14:paraId="60FDCE71" w14:textId="77777777" w:rsidR="005B1647" w:rsidRPr="00AA63E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A63ED">
              <w:t>21</w:t>
            </w:r>
          </w:p>
        </w:tc>
        <w:tc>
          <w:tcPr>
            <w:tcW w:w="828" w:type="pct"/>
            <w:noWrap/>
            <w:hideMark/>
          </w:tcPr>
          <w:p w14:paraId="03E5A843" w14:textId="77777777" w:rsidR="005B1647" w:rsidRPr="00AA63E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A63ED">
              <w:t>22</w:t>
            </w:r>
          </w:p>
        </w:tc>
      </w:tr>
      <w:tr w:rsidR="00155607" w14:paraId="1E51AAD0"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343" w:type="pct"/>
            <w:noWrap/>
            <w:hideMark/>
          </w:tcPr>
          <w:p w14:paraId="45A2226F" w14:textId="77777777" w:rsidR="005B1647" w:rsidRPr="00AA63ED" w:rsidRDefault="005B1647" w:rsidP="005B1647">
            <w:pPr>
              <w:pStyle w:val="Tabell"/>
            </w:pPr>
            <w:r w:rsidRPr="00AA63ED">
              <w:t>Patent- och registreringsverket</w:t>
            </w:r>
          </w:p>
        </w:tc>
        <w:tc>
          <w:tcPr>
            <w:tcW w:w="829" w:type="pct"/>
            <w:noWrap/>
            <w:hideMark/>
          </w:tcPr>
          <w:p w14:paraId="780FE8AB" w14:textId="77777777" w:rsidR="005B1647" w:rsidRPr="00AA63E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A63ED">
              <w:t>18</w:t>
            </w:r>
          </w:p>
        </w:tc>
        <w:tc>
          <w:tcPr>
            <w:tcW w:w="828" w:type="pct"/>
            <w:noWrap/>
            <w:hideMark/>
          </w:tcPr>
          <w:p w14:paraId="155DDAFD" w14:textId="77777777" w:rsidR="005B1647" w:rsidRPr="00AA63E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A63ED">
              <w:t>21</w:t>
            </w:r>
          </w:p>
        </w:tc>
      </w:tr>
      <w:tr w:rsidR="00155607" w14:paraId="3E129D71"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343" w:type="pct"/>
            <w:noWrap/>
            <w:hideMark/>
          </w:tcPr>
          <w:p w14:paraId="390F7C60" w14:textId="77777777" w:rsidR="005B1647" w:rsidRPr="00AA63ED" w:rsidRDefault="005B1647" w:rsidP="005B1647">
            <w:pPr>
              <w:pStyle w:val="Tabell"/>
            </w:pPr>
            <w:r w:rsidRPr="00AA63ED">
              <w:t>Bolagsverket</w:t>
            </w:r>
          </w:p>
        </w:tc>
        <w:tc>
          <w:tcPr>
            <w:tcW w:w="829" w:type="pct"/>
            <w:noWrap/>
            <w:hideMark/>
          </w:tcPr>
          <w:p w14:paraId="22234306" w14:textId="77777777" w:rsidR="005B1647" w:rsidRPr="00AA63E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A63ED">
              <w:t>18</w:t>
            </w:r>
          </w:p>
        </w:tc>
        <w:tc>
          <w:tcPr>
            <w:tcW w:w="828" w:type="pct"/>
            <w:noWrap/>
            <w:hideMark/>
          </w:tcPr>
          <w:p w14:paraId="3DCEEFFB" w14:textId="77777777" w:rsidR="005B1647" w:rsidRPr="00AA63E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A63ED">
              <w:t>15</w:t>
            </w:r>
          </w:p>
        </w:tc>
      </w:tr>
      <w:tr w:rsidR="00155607" w14:paraId="6B2ED483"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343" w:type="pct"/>
            <w:noWrap/>
            <w:hideMark/>
          </w:tcPr>
          <w:p w14:paraId="19D9CFC4" w14:textId="77777777" w:rsidR="005B1647" w:rsidRPr="00AA63ED" w:rsidRDefault="005B1647" w:rsidP="005B1647">
            <w:pPr>
              <w:pStyle w:val="Tabell"/>
            </w:pPr>
            <w:r w:rsidRPr="00AA63ED">
              <w:t>Högskolan i Gävle</w:t>
            </w:r>
          </w:p>
        </w:tc>
        <w:tc>
          <w:tcPr>
            <w:tcW w:w="829" w:type="pct"/>
            <w:noWrap/>
            <w:hideMark/>
          </w:tcPr>
          <w:p w14:paraId="54045D0E" w14:textId="77777777" w:rsidR="005B1647" w:rsidRPr="00AA63E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A63ED">
              <w:t>13</w:t>
            </w:r>
          </w:p>
        </w:tc>
        <w:tc>
          <w:tcPr>
            <w:tcW w:w="828" w:type="pct"/>
            <w:noWrap/>
            <w:hideMark/>
          </w:tcPr>
          <w:p w14:paraId="4672CD88" w14:textId="77777777" w:rsidR="005B1647" w:rsidRPr="00AA63E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A63ED">
              <w:t>12</w:t>
            </w:r>
          </w:p>
        </w:tc>
      </w:tr>
      <w:tr w:rsidR="00155607" w14:paraId="7E9B84F8"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343" w:type="pct"/>
            <w:noWrap/>
            <w:hideMark/>
          </w:tcPr>
          <w:p w14:paraId="6C1E4742" w14:textId="77777777" w:rsidR="005B1647" w:rsidRPr="00AA63ED" w:rsidRDefault="005B1647" w:rsidP="005B1647">
            <w:pPr>
              <w:pStyle w:val="Tabell"/>
            </w:pPr>
            <w:r w:rsidRPr="00AA63ED">
              <w:t>Högskolan i Dalarna</w:t>
            </w:r>
          </w:p>
        </w:tc>
        <w:tc>
          <w:tcPr>
            <w:tcW w:w="829" w:type="pct"/>
            <w:noWrap/>
            <w:hideMark/>
          </w:tcPr>
          <w:p w14:paraId="60A0AEE1" w14:textId="77777777" w:rsidR="005B1647" w:rsidRPr="00AA63E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A63ED">
              <w:t>12</w:t>
            </w:r>
          </w:p>
        </w:tc>
        <w:tc>
          <w:tcPr>
            <w:tcW w:w="828" w:type="pct"/>
            <w:noWrap/>
            <w:hideMark/>
          </w:tcPr>
          <w:p w14:paraId="0F61C9FA" w14:textId="77777777" w:rsidR="005B1647" w:rsidRPr="00AA63E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A63ED">
              <w:t>10</w:t>
            </w:r>
          </w:p>
        </w:tc>
      </w:tr>
      <w:tr w:rsidR="00155607" w14:paraId="2F492724"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343" w:type="pct"/>
            <w:noWrap/>
            <w:hideMark/>
          </w:tcPr>
          <w:p w14:paraId="2103CACB" w14:textId="77777777" w:rsidR="005B1647" w:rsidRPr="00AA63ED" w:rsidRDefault="005B1647" w:rsidP="005B1647">
            <w:pPr>
              <w:pStyle w:val="Tabell"/>
              <w:rPr>
                <w:i/>
                <w:iCs/>
              </w:rPr>
            </w:pPr>
            <w:r w:rsidRPr="00AA63ED">
              <w:rPr>
                <w:i/>
                <w:iCs/>
              </w:rPr>
              <w:t>Affärsverk</w:t>
            </w:r>
          </w:p>
        </w:tc>
        <w:tc>
          <w:tcPr>
            <w:tcW w:w="829" w:type="pct"/>
            <w:noWrap/>
            <w:hideMark/>
          </w:tcPr>
          <w:p w14:paraId="298795D4" w14:textId="77777777" w:rsidR="005B1647" w:rsidRPr="00AA63ED"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p>
        </w:tc>
        <w:tc>
          <w:tcPr>
            <w:tcW w:w="828" w:type="pct"/>
            <w:noWrap/>
            <w:hideMark/>
          </w:tcPr>
          <w:p w14:paraId="518BB5D0" w14:textId="77777777" w:rsidR="005B1647" w:rsidRPr="00AA63ED"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p>
        </w:tc>
      </w:tr>
      <w:tr w:rsidR="00155607" w14:paraId="246F4C19"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343" w:type="pct"/>
            <w:noWrap/>
            <w:hideMark/>
          </w:tcPr>
          <w:p w14:paraId="3BBC717A" w14:textId="77777777" w:rsidR="005B1647" w:rsidRPr="00AA63ED" w:rsidRDefault="005B1647" w:rsidP="005B1647">
            <w:pPr>
              <w:pStyle w:val="Tabell"/>
            </w:pPr>
            <w:r w:rsidRPr="00AA63ED">
              <w:t>Svenska kraftnät</w:t>
            </w:r>
          </w:p>
        </w:tc>
        <w:tc>
          <w:tcPr>
            <w:tcW w:w="829" w:type="pct"/>
            <w:noWrap/>
            <w:hideMark/>
          </w:tcPr>
          <w:p w14:paraId="475A17C8" w14:textId="77777777" w:rsidR="005B1647" w:rsidRPr="00AA63E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A63ED">
              <w:t>50</w:t>
            </w:r>
          </w:p>
        </w:tc>
        <w:tc>
          <w:tcPr>
            <w:tcW w:w="828" w:type="pct"/>
            <w:noWrap/>
            <w:hideMark/>
          </w:tcPr>
          <w:p w14:paraId="664F31EA" w14:textId="77777777" w:rsidR="005B1647" w:rsidRPr="00AA63E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A63ED">
              <w:t>38</w:t>
            </w:r>
          </w:p>
        </w:tc>
      </w:tr>
      <w:tr w:rsidR="00155607" w14:paraId="5CC72183"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343" w:type="pct"/>
            <w:tcBorders>
              <w:bottom w:val="single" w:sz="4" w:space="0" w:color="auto"/>
            </w:tcBorders>
            <w:noWrap/>
            <w:hideMark/>
          </w:tcPr>
          <w:p w14:paraId="218F5CA7" w14:textId="77777777" w:rsidR="005B1647" w:rsidRPr="00AA63ED" w:rsidRDefault="005B1647" w:rsidP="005B1647">
            <w:pPr>
              <w:pStyle w:val="Tabell"/>
            </w:pPr>
            <w:r w:rsidRPr="00AA63ED">
              <w:t>Övriga myndigheter</w:t>
            </w:r>
          </w:p>
        </w:tc>
        <w:tc>
          <w:tcPr>
            <w:tcW w:w="829" w:type="pct"/>
            <w:tcBorders>
              <w:bottom w:val="single" w:sz="4" w:space="0" w:color="auto"/>
            </w:tcBorders>
            <w:noWrap/>
            <w:hideMark/>
          </w:tcPr>
          <w:p w14:paraId="13E2447E" w14:textId="77777777" w:rsidR="005B1647" w:rsidRPr="00AA63E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A63ED">
              <w:t>3</w:t>
            </w:r>
          </w:p>
        </w:tc>
        <w:tc>
          <w:tcPr>
            <w:tcW w:w="828" w:type="pct"/>
            <w:tcBorders>
              <w:bottom w:val="single" w:sz="4" w:space="0" w:color="auto"/>
            </w:tcBorders>
            <w:noWrap/>
            <w:hideMark/>
          </w:tcPr>
          <w:p w14:paraId="6A6A56BC" w14:textId="77777777" w:rsidR="005B1647" w:rsidRPr="00AA63E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A63ED">
              <w:t>4</w:t>
            </w:r>
          </w:p>
        </w:tc>
      </w:tr>
      <w:tr w:rsidR="00155607" w14:paraId="5E5D94E6" w14:textId="77777777" w:rsidTr="00155607">
        <w:trPr>
          <w:cnfStyle w:val="010000000000" w:firstRow="0" w:lastRow="1" w:firstColumn="0" w:lastColumn="0" w:oddVBand="0" w:evenVBand="0" w:oddHBand="0" w:evenHBand="0" w:firstRowFirstColumn="0" w:firstRowLastColumn="0" w:lastRowFirstColumn="0" w:lastRowLastColumn="0"/>
          <w:trHeight w:val="255"/>
        </w:trPr>
        <w:tc>
          <w:tcPr>
            <w:cnfStyle w:val="001000000000" w:firstRow="0" w:lastRow="0" w:firstColumn="1" w:lastColumn="0" w:oddVBand="0" w:evenVBand="0" w:oddHBand="0" w:evenHBand="0" w:firstRowFirstColumn="0" w:firstRowLastColumn="0" w:lastRowFirstColumn="0" w:lastRowLastColumn="0"/>
            <w:tcW w:w="3343" w:type="pct"/>
            <w:tcBorders>
              <w:top w:val="single" w:sz="4" w:space="0" w:color="auto"/>
            </w:tcBorders>
            <w:shd w:val="clear" w:color="auto" w:fill="auto"/>
            <w:noWrap/>
            <w:hideMark/>
          </w:tcPr>
          <w:p w14:paraId="4B9EC471" w14:textId="77777777" w:rsidR="005B1647" w:rsidRPr="00AA63ED" w:rsidRDefault="005B1647" w:rsidP="005B1647">
            <w:pPr>
              <w:pStyle w:val="Tabell"/>
            </w:pPr>
            <w:r w:rsidRPr="00AA63ED">
              <w:t>Summa</w:t>
            </w:r>
          </w:p>
        </w:tc>
        <w:tc>
          <w:tcPr>
            <w:tcW w:w="829" w:type="pct"/>
            <w:tcBorders>
              <w:top w:val="single" w:sz="4" w:space="0" w:color="auto"/>
            </w:tcBorders>
            <w:shd w:val="clear" w:color="auto" w:fill="auto"/>
            <w:noWrap/>
            <w:hideMark/>
          </w:tcPr>
          <w:p w14:paraId="24E30E5A" w14:textId="77777777" w:rsidR="005B1647" w:rsidRPr="00AA63ED"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AA63ED">
              <w:rPr>
                <w:bCs/>
              </w:rPr>
              <w:t>165</w:t>
            </w:r>
          </w:p>
        </w:tc>
        <w:tc>
          <w:tcPr>
            <w:tcW w:w="828" w:type="pct"/>
            <w:tcBorders>
              <w:top w:val="single" w:sz="4" w:space="0" w:color="auto"/>
            </w:tcBorders>
            <w:shd w:val="clear" w:color="auto" w:fill="auto"/>
            <w:noWrap/>
            <w:hideMark/>
          </w:tcPr>
          <w:p w14:paraId="35AA4A5E" w14:textId="77777777" w:rsidR="005B1647" w:rsidRPr="00AA63ED"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AA63ED">
              <w:rPr>
                <w:bCs/>
              </w:rPr>
              <w:t>152</w:t>
            </w:r>
          </w:p>
        </w:tc>
      </w:tr>
    </w:tbl>
    <w:p w14:paraId="0CA3212C" w14:textId="4F4334B0" w:rsidR="005B1647" w:rsidRDefault="005B1647" w:rsidP="005B1647">
      <w:pPr>
        <w:pStyle w:val="Brdtext"/>
      </w:pPr>
    </w:p>
    <w:p w14:paraId="097D9C0B" w14:textId="77777777" w:rsidR="005B1647" w:rsidRDefault="005B1647" w:rsidP="005B1647">
      <w:pPr>
        <w:pStyle w:val="Brdtext"/>
      </w:pPr>
      <w:r>
        <w:t>Uppdragsgivare och kunder lämnar medel till myndigheter i förskott för finansiering av större projekt, t.ex. infrastrukturprojekt eller forsknings- och utvecklingsprojekt. Dessa projekt pågår under en längre tid och arbetet är ännu inte avslutat eller projektet slutavräknat. Myndigheterna redovisar medlen som förskott från uppdragsgivare och kunder. Förskott från kunder kan även avse förskott i samband med pågående försäljning.</w:t>
      </w:r>
    </w:p>
    <w:p w14:paraId="32D7FFDA" w14:textId="77777777" w:rsidR="005B1647" w:rsidRDefault="005B1647" w:rsidP="005B1647">
      <w:pPr>
        <w:pStyle w:val="Brdtext"/>
      </w:pPr>
      <w:r>
        <w:t>Sveriges lantbruksuniversitets förskott består av handpenning från Uppsala kommun vid försäljning av fastighet.</w:t>
      </w:r>
    </w:p>
    <w:p w14:paraId="237F2E55" w14:textId="77777777" w:rsidR="005B1647" w:rsidRDefault="005B1647" w:rsidP="005B1647">
      <w:pPr>
        <w:pStyle w:val="Brdtext"/>
      </w:pPr>
      <w:r>
        <w:t>Affärsverkets svenska kraftnäts förskott består av avtal med kunder inom optoverksamheten, dvs. infrastruktur för tele- och datakommunikation. Avtalstiden varierar mellan 15 och 25 år. Affärsverket svenska kraftnät redovisar intäkten i takt med att tjänsten tillhandahålls.</w:t>
      </w:r>
    </w:p>
    <w:p w14:paraId="60492F15" w14:textId="61212814" w:rsidR="005B1647" w:rsidRDefault="005B1647" w:rsidP="005B1647">
      <w:pPr>
        <w:pStyle w:val="Rubrik4utannumrering"/>
      </w:pPr>
      <w:r>
        <w:t>Not 53 Upplupna kostnader</w:t>
      </w:r>
    </w:p>
    <w:p w14:paraId="6D01566A" w14:textId="11C76CB5" w:rsidR="005B1647" w:rsidRDefault="005B1647" w:rsidP="005B1647">
      <w:pPr>
        <w:pStyle w:val="TabellUnderrubrik"/>
      </w:pPr>
      <w:r w:rsidRPr="00AA63ED">
        <w:t>Miljoner kronor</w:t>
      </w:r>
    </w:p>
    <w:tbl>
      <w:tblPr>
        <w:tblStyle w:val="RKBPTabell"/>
        <w:tblW w:w="5000" w:type="pct"/>
        <w:tblLook w:val="04E0" w:firstRow="1" w:lastRow="1" w:firstColumn="1" w:lastColumn="0" w:noHBand="0" w:noVBand="1"/>
      </w:tblPr>
      <w:tblGrid>
        <w:gridCol w:w="3368"/>
        <w:gridCol w:w="1891"/>
        <w:gridCol w:w="2111"/>
      </w:tblGrid>
      <w:tr w:rsidR="00155607" w14:paraId="4726347D" w14:textId="77777777" w:rsidTr="00155607">
        <w:trPr>
          <w:cnfStyle w:val="100000000000" w:firstRow="1" w:lastRow="0" w:firstColumn="0" w:lastColumn="0" w:oddVBand="0" w:evenVBand="0" w:oddHBand="0" w:evenHBand="0" w:firstRowFirstColumn="0" w:firstRowLastColumn="0" w:lastRowFirstColumn="0" w:lastRowLastColumn="0"/>
          <w:trHeight w:val="255"/>
          <w:tblHeader w:val="0"/>
        </w:trPr>
        <w:tc>
          <w:tcPr>
            <w:cnfStyle w:val="001000000000" w:firstRow="0" w:lastRow="0" w:firstColumn="1" w:lastColumn="0" w:oddVBand="0" w:evenVBand="0" w:oddHBand="0" w:evenHBand="0" w:firstRowFirstColumn="0" w:firstRowLastColumn="0" w:lastRowFirstColumn="0" w:lastRowLastColumn="0"/>
            <w:tcW w:w="2285"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2D94A439" w14:textId="22F20269" w:rsidR="005B1647" w:rsidRPr="00AA63ED" w:rsidRDefault="005B1647" w:rsidP="005B1647">
            <w:pPr>
              <w:pStyle w:val="TabellHuvud"/>
              <w:keepNext/>
            </w:pPr>
          </w:p>
        </w:tc>
        <w:tc>
          <w:tcPr>
            <w:tcW w:w="1283"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3A6CDC39" w14:textId="77777777" w:rsidR="005B1647" w:rsidRPr="00AA63ED" w:rsidRDefault="005B1647" w:rsidP="005B1647">
            <w:pPr>
              <w:pStyle w:val="TabellHuvud"/>
              <w:keepNext/>
              <w:cnfStyle w:val="100000000000" w:firstRow="1" w:lastRow="0" w:firstColumn="0" w:lastColumn="0" w:oddVBand="0" w:evenVBand="0" w:oddHBand="0" w:evenHBand="0" w:firstRowFirstColumn="0" w:firstRowLastColumn="0" w:lastRowFirstColumn="0" w:lastRowLastColumn="0"/>
            </w:pPr>
            <w:r w:rsidRPr="00AA63ED">
              <w:t>2019</w:t>
            </w:r>
          </w:p>
        </w:tc>
        <w:tc>
          <w:tcPr>
            <w:tcW w:w="1432"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7D49556A" w14:textId="77777777" w:rsidR="005B1647" w:rsidRPr="00AA63ED" w:rsidRDefault="005B1647" w:rsidP="005B1647">
            <w:pPr>
              <w:pStyle w:val="TabellHuvud"/>
              <w:keepNext/>
              <w:cnfStyle w:val="100000000000" w:firstRow="1" w:lastRow="0" w:firstColumn="0" w:lastColumn="0" w:oddVBand="0" w:evenVBand="0" w:oddHBand="0" w:evenHBand="0" w:firstRowFirstColumn="0" w:firstRowLastColumn="0" w:lastRowFirstColumn="0" w:lastRowLastColumn="0"/>
            </w:pPr>
            <w:r w:rsidRPr="00AA63ED">
              <w:t>2018</w:t>
            </w:r>
          </w:p>
        </w:tc>
      </w:tr>
      <w:tr w:rsidR="00155607" w14:paraId="1FB87FB2"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2285" w:type="pct"/>
            <w:tcBorders>
              <w:top w:val="single" w:sz="12" w:space="0" w:color="auto"/>
            </w:tcBorders>
            <w:noWrap/>
            <w:hideMark/>
          </w:tcPr>
          <w:p w14:paraId="293109C4" w14:textId="77777777" w:rsidR="005B1647" w:rsidRPr="00AA63ED" w:rsidRDefault="005B1647" w:rsidP="005B1647">
            <w:pPr>
              <w:pStyle w:val="Tabell"/>
              <w:keepNext/>
            </w:pPr>
            <w:r w:rsidRPr="00AA63ED">
              <w:t>Riksgäldskontoret</w:t>
            </w:r>
          </w:p>
        </w:tc>
        <w:tc>
          <w:tcPr>
            <w:tcW w:w="1283" w:type="pct"/>
            <w:tcBorders>
              <w:top w:val="single" w:sz="12" w:space="0" w:color="auto"/>
            </w:tcBorders>
            <w:noWrap/>
            <w:hideMark/>
          </w:tcPr>
          <w:p w14:paraId="59506B63" w14:textId="77777777" w:rsidR="005B1647" w:rsidRPr="00AA63ED"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AA63ED">
              <w:t>7 976</w:t>
            </w:r>
          </w:p>
        </w:tc>
        <w:tc>
          <w:tcPr>
            <w:tcW w:w="1432" w:type="pct"/>
            <w:tcBorders>
              <w:top w:val="single" w:sz="12" w:space="0" w:color="auto"/>
            </w:tcBorders>
            <w:noWrap/>
            <w:hideMark/>
          </w:tcPr>
          <w:p w14:paraId="7D34895E" w14:textId="77777777" w:rsidR="005B1647" w:rsidRPr="00AA63ED"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AA63ED">
              <w:t>11 153</w:t>
            </w:r>
          </w:p>
        </w:tc>
      </w:tr>
      <w:tr w:rsidR="00155607" w14:paraId="040792CE"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2285" w:type="pct"/>
            <w:noWrap/>
            <w:hideMark/>
          </w:tcPr>
          <w:p w14:paraId="4849357A" w14:textId="77777777" w:rsidR="005B1647" w:rsidRPr="00AA63ED" w:rsidRDefault="005B1647" w:rsidP="005B1647">
            <w:pPr>
              <w:pStyle w:val="Tabell"/>
              <w:keepNext/>
            </w:pPr>
            <w:r w:rsidRPr="00AA63ED">
              <w:t>Trafikverket</w:t>
            </w:r>
          </w:p>
        </w:tc>
        <w:tc>
          <w:tcPr>
            <w:tcW w:w="1283" w:type="pct"/>
            <w:noWrap/>
            <w:hideMark/>
          </w:tcPr>
          <w:p w14:paraId="3B9573DE" w14:textId="77777777" w:rsidR="005B1647" w:rsidRPr="00AA63ED"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AA63ED">
              <w:t>2 577</w:t>
            </w:r>
          </w:p>
        </w:tc>
        <w:tc>
          <w:tcPr>
            <w:tcW w:w="1432" w:type="pct"/>
            <w:noWrap/>
            <w:hideMark/>
          </w:tcPr>
          <w:p w14:paraId="6F8AF0B9" w14:textId="77777777" w:rsidR="005B1647" w:rsidRPr="00AA63ED"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AA63ED">
              <w:t>2 600</w:t>
            </w:r>
          </w:p>
        </w:tc>
      </w:tr>
      <w:tr w:rsidR="00155607" w14:paraId="319792B9"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2285" w:type="pct"/>
            <w:noWrap/>
            <w:hideMark/>
          </w:tcPr>
          <w:p w14:paraId="3BD5109E" w14:textId="77777777" w:rsidR="005B1647" w:rsidRPr="00AA63ED" w:rsidRDefault="005B1647" w:rsidP="005B1647">
            <w:pPr>
              <w:pStyle w:val="Tabell"/>
              <w:keepNext/>
            </w:pPr>
            <w:r w:rsidRPr="00AA63ED">
              <w:t>Migrationsverket</w:t>
            </w:r>
          </w:p>
        </w:tc>
        <w:tc>
          <w:tcPr>
            <w:tcW w:w="1283" w:type="pct"/>
            <w:noWrap/>
            <w:hideMark/>
          </w:tcPr>
          <w:p w14:paraId="77EB5D74" w14:textId="77777777" w:rsidR="005B1647" w:rsidRPr="00AA63ED"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AA63ED">
              <w:t>2 476</w:t>
            </w:r>
          </w:p>
        </w:tc>
        <w:tc>
          <w:tcPr>
            <w:tcW w:w="1432" w:type="pct"/>
            <w:noWrap/>
            <w:hideMark/>
          </w:tcPr>
          <w:p w14:paraId="1B6D261A" w14:textId="77777777" w:rsidR="005B1647" w:rsidRPr="00AA63ED"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AA63ED">
              <w:t>3 809</w:t>
            </w:r>
          </w:p>
        </w:tc>
      </w:tr>
      <w:tr w:rsidR="00155607" w14:paraId="1EE48B4A"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2285" w:type="pct"/>
            <w:noWrap/>
            <w:hideMark/>
          </w:tcPr>
          <w:p w14:paraId="5EF5787E" w14:textId="77777777" w:rsidR="005B1647" w:rsidRPr="00AA63ED" w:rsidRDefault="005B1647" w:rsidP="005B1647">
            <w:pPr>
              <w:pStyle w:val="Tabell"/>
              <w:keepNext/>
            </w:pPr>
            <w:r w:rsidRPr="00AA63ED">
              <w:t>Försvarsmakten</w:t>
            </w:r>
          </w:p>
        </w:tc>
        <w:tc>
          <w:tcPr>
            <w:tcW w:w="1283" w:type="pct"/>
            <w:noWrap/>
            <w:hideMark/>
          </w:tcPr>
          <w:p w14:paraId="0A1C5005" w14:textId="77777777" w:rsidR="005B1647" w:rsidRPr="00AA63ED"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AA63ED">
              <w:t>1 513</w:t>
            </w:r>
          </w:p>
        </w:tc>
        <w:tc>
          <w:tcPr>
            <w:tcW w:w="1432" w:type="pct"/>
            <w:noWrap/>
            <w:hideMark/>
          </w:tcPr>
          <w:p w14:paraId="7B3685E9" w14:textId="77777777" w:rsidR="005B1647" w:rsidRPr="00AA63ED"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AA63ED">
              <w:t>1 263</w:t>
            </w:r>
          </w:p>
        </w:tc>
      </w:tr>
      <w:tr w:rsidR="00155607" w14:paraId="40C065AF"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2285" w:type="pct"/>
            <w:noWrap/>
            <w:hideMark/>
          </w:tcPr>
          <w:p w14:paraId="52257C02" w14:textId="77777777" w:rsidR="005B1647" w:rsidRPr="00AA63ED" w:rsidRDefault="005B1647" w:rsidP="005B1647">
            <w:pPr>
              <w:pStyle w:val="Tabell"/>
              <w:keepNext/>
            </w:pPr>
            <w:r w:rsidRPr="00AA63ED">
              <w:t>Polismyndigheten</w:t>
            </w:r>
          </w:p>
        </w:tc>
        <w:tc>
          <w:tcPr>
            <w:tcW w:w="1283" w:type="pct"/>
            <w:noWrap/>
            <w:hideMark/>
          </w:tcPr>
          <w:p w14:paraId="03133B1D" w14:textId="77777777" w:rsidR="005B1647" w:rsidRPr="00AA63ED"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AA63ED">
              <w:t>1 371</w:t>
            </w:r>
          </w:p>
        </w:tc>
        <w:tc>
          <w:tcPr>
            <w:tcW w:w="1432" w:type="pct"/>
            <w:noWrap/>
            <w:hideMark/>
          </w:tcPr>
          <w:p w14:paraId="13CF679C" w14:textId="77777777" w:rsidR="005B1647" w:rsidRPr="00AA63ED"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AA63ED">
              <w:t>1 070</w:t>
            </w:r>
          </w:p>
        </w:tc>
      </w:tr>
      <w:tr w:rsidR="00155607" w14:paraId="3009AF36"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2285" w:type="pct"/>
            <w:noWrap/>
            <w:hideMark/>
          </w:tcPr>
          <w:p w14:paraId="568D4E8D" w14:textId="77777777" w:rsidR="005B1647" w:rsidRPr="00AA63ED" w:rsidRDefault="005B1647" w:rsidP="005B1647">
            <w:pPr>
              <w:pStyle w:val="Tabell"/>
              <w:keepNext/>
            </w:pPr>
            <w:r w:rsidRPr="00AA63ED">
              <w:t>Försvarets materielverk</w:t>
            </w:r>
          </w:p>
        </w:tc>
        <w:tc>
          <w:tcPr>
            <w:tcW w:w="1283" w:type="pct"/>
            <w:noWrap/>
            <w:hideMark/>
          </w:tcPr>
          <w:p w14:paraId="060B4E71" w14:textId="77777777" w:rsidR="005B1647" w:rsidRPr="00AA63ED"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AA63ED">
              <w:t>1 123</w:t>
            </w:r>
          </w:p>
        </w:tc>
        <w:tc>
          <w:tcPr>
            <w:tcW w:w="1432" w:type="pct"/>
            <w:noWrap/>
            <w:hideMark/>
          </w:tcPr>
          <w:p w14:paraId="7ACD0902" w14:textId="77777777" w:rsidR="005B1647" w:rsidRPr="00AA63ED"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AA63ED">
              <w:t>1 321</w:t>
            </w:r>
          </w:p>
        </w:tc>
      </w:tr>
      <w:tr w:rsidR="00155607" w14:paraId="7E936CC6"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2285" w:type="pct"/>
            <w:noWrap/>
            <w:hideMark/>
          </w:tcPr>
          <w:p w14:paraId="687B59F7" w14:textId="77777777" w:rsidR="005B1647" w:rsidRPr="00AA63ED" w:rsidRDefault="005B1647" w:rsidP="005B1647">
            <w:pPr>
              <w:pStyle w:val="Tabell"/>
              <w:keepNext/>
            </w:pPr>
            <w:r w:rsidRPr="00AA63ED">
              <w:t>Försäkringskassan</w:t>
            </w:r>
          </w:p>
        </w:tc>
        <w:tc>
          <w:tcPr>
            <w:tcW w:w="1283" w:type="pct"/>
            <w:noWrap/>
            <w:hideMark/>
          </w:tcPr>
          <w:p w14:paraId="5F373A96" w14:textId="77777777" w:rsidR="005B1647" w:rsidRPr="00AA63ED"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AA63ED">
              <w:t>765</w:t>
            </w:r>
          </w:p>
        </w:tc>
        <w:tc>
          <w:tcPr>
            <w:tcW w:w="1432" w:type="pct"/>
            <w:noWrap/>
            <w:hideMark/>
          </w:tcPr>
          <w:p w14:paraId="64CF6EDF" w14:textId="77777777" w:rsidR="005B1647" w:rsidRPr="00AA63ED"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AA63ED">
              <w:t>826</w:t>
            </w:r>
          </w:p>
        </w:tc>
      </w:tr>
      <w:tr w:rsidR="00155607" w14:paraId="78C0F70A"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2285" w:type="pct"/>
            <w:noWrap/>
            <w:hideMark/>
          </w:tcPr>
          <w:p w14:paraId="38FECE26" w14:textId="77777777" w:rsidR="005B1647" w:rsidRPr="00AA63ED" w:rsidRDefault="005B1647" w:rsidP="005B1647">
            <w:pPr>
              <w:pStyle w:val="Tabell"/>
              <w:keepNext/>
            </w:pPr>
            <w:r w:rsidRPr="00AA63ED">
              <w:t>Arbetsförmedlingen</w:t>
            </w:r>
          </w:p>
        </w:tc>
        <w:tc>
          <w:tcPr>
            <w:tcW w:w="1283" w:type="pct"/>
            <w:noWrap/>
            <w:hideMark/>
          </w:tcPr>
          <w:p w14:paraId="22375A61" w14:textId="77777777" w:rsidR="005B1647" w:rsidRPr="00AA63ED"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AA63ED">
              <w:t>487</w:t>
            </w:r>
          </w:p>
        </w:tc>
        <w:tc>
          <w:tcPr>
            <w:tcW w:w="1432" w:type="pct"/>
            <w:noWrap/>
            <w:hideMark/>
          </w:tcPr>
          <w:p w14:paraId="4092F528" w14:textId="77777777" w:rsidR="005B1647" w:rsidRPr="00AA63ED"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AA63ED">
              <w:t>638</w:t>
            </w:r>
          </w:p>
        </w:tc>
      </w:tr>
      <w:tr w:rsidR="00155607" w14:paraId="1DD23871"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2285" w:type="pct"/>
            <w:noWrap/>
            <w:hideMark/>
          </w:tcPr>
          <w:p w14:paraId="3C9FA828" w14:textId="77777777" w:rsidR="005B1647" w:rsidRPr="00AA63ED" w:rsidRDefault="005B1647" w:rsidP="005B1647">
            <w:pPr>
              <w:pStyle w:val="Tabell"/>
              <w:keepNext/>
            </w:pPr>
            <w:r w:rsidRPr="00AA63ED">
              <w:t>Skatteverket</w:t>
            </w:r>
          </w:p>
        </w:tc>
        <w:tc>
          <w:tcPr>
            <w:tcW w:w="1283" w:type="pct"/>
            <w:noWrap/>
            <w:hideMark/>
          </w:tcPr>
          <w:p w14:paraId="5402CE9D" w14:textId="77777777" w:rsidR="005B1647" w:rsidRPr="00AA63ED"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AA63ED">
              <w:t>381</w:t>
            </w:r>
          </w:p>
        </w:tc>
        <w:tc>
          <w:tcPr>
            <w:tcW w:w="1432" w:type="pct"/>
            <w:noWrap/>
            <w:hideMark/>
          </w:tcPr>
          <w:p w14:paraId="0ABD2CD6" w14:textId="77777777" w:rsidR="005B1647" w:rsidRPr="00AA63ED"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AA63ED">
              <w:t>378</w:t>
            </w:r>
          </w:p>
        </w:tc>
      </w:tr>
      <w:tr w:rsidR="00155607" w14:paraId="24CBF9A1"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2285" w:type="pct"/>
            <w:noWrap/>
            <w:hideMark/>
          </w:tcPr>
          <w:p w14:paraId="0E2C9567" w14:textId="77777777" w:rsidR="005B1647" w:rsidRPr="00AA63ED" w:rsidRDefault="005B1647" w:rsidP="005B1647">
            <w:pPr>
              <w:pStyle w:val="Tabell"/>
              <w:keepNext/>
            </w:pPr>
            <w:r w:rsidRPr="00AA63ED">
              <w:t>Kriminalvården</w:t>
            </w:r>
          </w:p>
        </w:tc>
        <w:tc>
          <w:tcPr>
            <w:tcW w:w="1283" w:type="pct"/>
            <w:noWrap/>
            <w:hideMark/>
          </w:tcPr>
          <w:p w14:paraId="5F6C52CE" w14:textId="77777777" w:rsidR="005B1647" w:rsidRPr="00AA63ED"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AA63ED">
              <w:t>313</w:t>
            </w:r>
          </w:p>
        </w:tc>
        <w:tc>
          <w:tcPr>
            <w:tcW w:w="1432" w:type="pct"/>
            <w:noWrap/>
            <w:hideMark/>
          </w:tcPr>
          <w:p w14:paraId="59B18020" w14:textId="77777777" w:rsidR="005B1647" w:rsidRPr="00AA63ED"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AA63ED">
              <w:t>294</w:t>
            </w:r>
          </w:p>
        </w:tc>
      </w:tr>
      <w:tr w:rsidR="00155607" w14:paraId="40346044"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2285" w:type="pct"/>
            <w:noWrap/>
            <w:hideMark/>
          </w:tcPr>
          <w:p w14:paraId="0A66CF6D" w14:textId="77777777" w:rsidR="005B1647" w:rsidRPr="00AA63ED" w:rsidRDefault="005B1647" w:rsidP="005B1647">
            <w:pPr>
              <w:pStyle w:val="Tabell"/>
              <w:keepNext/>
            </w:pPr>
            <w:r w:rsidRPr="00AA63ED">
              <w:t>Kammarkollegiet</w:t>
            </w:r>
          </w:p>
        </w:tc>
        <w:tc>
          <w:tcPr>
            <w:tcW w:w="1283" w:type="pct"/>
            <w:noWrap/>
            <w:hideMark/>
          </w:tcPr>
          <w:p w14:paraId="25304A16" w14:textId="77777777" w:rsidR="005B1647" w:rsidRPr="00AA63ED"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AA63ED">
              <w:t>287</w:t>
            </w:r>
          </w:p>
        </w:tc>
        <w:tc>
          <w:tcPr>
            <w:tcW w:w="1432" w:type="pct"/>
            <w:noWrap/>
            <w:hideMark/>
          </w:tcPr>
          <w:p w14:paraId="4896FE64" w14:textId="77777777" w:rsidR="005B1647" w:rsidRPr="00AA63ED"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AA63ED">
              <w:t>426</w:t>
            </w:r>
          </w:p>
        </w:tc>
      </w:tr>
      <w:tr w:rsidR="00155607" w14:paraId="345DF52F"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2285" w:type="pct"/>
            <w:noWrap/>
            <w:hideMark/>
          </w:tcPr>
          <w:p w14:paraId="0F74D5E4" w14:textId="77777777" w:rsidR="005B1647" w:rsidRPr="00AA63ED" w:rsidRDefault="005B1647" w:rsidP="005B1647">
            <w:pPr>
              <w:pStyle w:val="Tabell"/>
              <w:keepNext/>
            </w:pPr>
            <w:r w:rsidRPr="00AA63ED">
              <w:t>Göteborgs universitet</w:t>
            </w:r>
          </w:p>
        </w:tc>
        <w:tc>
          <w:tcPr>
            <w:tcW w:w="1283" w:type="pct"/>
            <w:noWrap/>
            <w:hideMark/>
          </w:tcPr>
          <w:p w14:paraId="103E5137" w14:textId="77777777" w:rsidR="005B1647" w:rsidRPr="00AA63ED"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AA63ED">
              <w:t>266</w:t>
            </w:r>
          </w:p>
        </w:tc>
        <w:tc>
          <w:tcPr>
            <w:tcW w:w="1432" w:type="pct"/>
            <w:noWrap/>
            <w:hideMark/>
          </w:tcPr>
          <w:p w14:paraId="41BE6619" w14:textId="77777777" w:rsidR="005B1647" w:rsidRPr="00AA63ED"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AA63ED">
              <w:t>275</w:t>
            </w:r>
          </w:p>
        </w:tc>
      </w:tr>
      <w:tr w:rsidR="00155607" w14:paraId="1393D5CF"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2285" w:type="pct"/>
            <w:noWrap/>
            <w:hideMark/>
          </w:tcPr>
          <w:p w14:paraId="32624896" w14:textId="77777777" w:rsidR="005B1647" w:rsidRPr="00AA63ED" w:rsidRDefault="005B1647" w:rsidP="005B1647">
            <w:pPr>
              <w:pStyle w:val="Tabell"/>
              <w:keepNext/>
            </w:pPr>
            <w:r w:rsidRPr="00AA63ED">
              <w:t>Statens jordbruksverk</w:t>
            </w:r>
          </w:p>
        </w:tc>
        <w:tc>
          <w:tcPr>
            <w:tcW w:w="1283" w:type="pct"/>
            <w:noWrap/>
            <w:hideMark/>
          </w:tcPr>
          <w:p w14:paraId="7F877090" w14:textId="77777777" w:rsidR="005B1647" w:rsidRPr="00AA63ED"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AA63ED">
              <w:t>258</w:t>
            </w:r>
          </w:p>
        </w:tc>
        <w:tc>
          <w:tcPr>
            <w:tcW w:w="1432" w:type="pct"/>
            <w:noWrap/>
            <w:hideMark/>
          </w:tcPr>
          <w:p w14:paraId="09F64EDC" w14:textId="77777777" w:rsidR="005B1647" w:rsidRPr="00AA63ED"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AA63ED">
              <w:t>436</w:t>
            </w:r>
          </w:p>
        </w:tc>
      </w:tr>
      <w:tr w:rsidR="00155607" w14:paraId="297E0F7D"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2285" w:type="pct"/>
            <w:noWrap/>
            <w:hideMark/>
          </w:tcPr>
          <w:p w14:paraId="1D39C14D" w14:textId="77777777" w:rsidR="005B1647" w:rsidRPr="00AA63ED" w:rsidRDefault="005B1647" w:rsidP="005B1647">
            <w:pPr>
              <w:pStyle w:val="Tabell"/>
              <w:keepNext/>
            </w:pPr>
            <w:r w:rsidRPr="00AA63ED">
              <w:t>Regeringskansliet</w:t>
            </w:r>
          </w:p>
        </w:tc>
        <w:tc>
          <w:tcPr>
            <w:tcW w:w="1283" w:type="pct"/>
            <w:noWrap/>
            <w:hideMark/>
          </w:tcPr>
          <w:p w14:paraId="4BB9580D" w14:textId="77777777" w:rsidR="005B1647" w:rsidRPr="00AA63ED"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AA63ED">
              <w:t>245</w:t>
            </w:r>
          </w:p>
        </w:tc>
        <w:tc>
          <w:tcPr>
            <w:tcW w:w="1432" w:type="pct"/>
            <w:noWrap/>
            <w:hideMark/>
          </w:tcPr>
          <w:p w14:paraId="2073C397" w14:textId="77777777" w:rsidR="005B1647" w:rsidRPr="00AA63ED"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AA63ED">
              <w:t>251</w:t>
            </w:r>
          </w:p>
        </w:tc>
      </w:tr>
      <w:tr w:rsidR="00155607" w14:paraId="6424E51B"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2285" w:type="pct"/>
            <w:noWrap/>
            <w:hideMark/>
          </w:tcPr>
          <w:p w14:paraId="26B4D15C" w14:textId="77777777" w:rsidR="005B1647" w:rsidRPr="00AA63ED" w:rsidRDefault="005B1647" w:rsidP="005B1647">
            <w:pPr>
              <w:pStyle w:val="Tabell"/>
              <w:keepNext/>
            </w:pPr>
            <w:r w:rsidRPr="00AA63ED">
              <w:t>Lunds universitet</w:t>
            </w:r>
          </w:p>
        </w:tc>
        <w:tc>
          <w:tcPr>
            <w:tcW w:w="1283" w:type="pct"/>
            <w:noWrap/>
            <w:hideMark/>
          </w:tcPr>
          <w:p w14:paraId="01D07FC8" w14:textId="77777777" w:rsidR="005B1647" w:rsidRPr="00AA63ED"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AA63ED">
              <w:t>237</w:t>
            </w:r>
          </w:p>
        </w:tc>
        <w:tc>
          <w:tcPr>
            <w:tcW w:w="1432" w:type="pct"/>
            <w:noWrap/>
            <w:hideMark/>
          </w:tcPr>
          <w:p w14:paraId="36C2C877" w14:textId="77777777" w:rsidR="005B1647" w:rsidRPr="00AA63ED"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AA63ED">
              <w:t>253</w:t>
            </w:r>
          </w:p>
        </w:tc>
      </w:tr>
      <w:tr w:rsidR="00155607" w14:paraId="76762D93"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2285" w:type="pct"/>
            <w:noWrap/>
            <w:hideMark/>
          </w:tcPr>
          <w:p w14:paraId="05988F4F" w14:textId="77777777" w:rsidR="005B1647" w:rsidRPr="00AA63ED" w:rsidRDefault="005B1647" w:rsidP="005B1647">
            <w:pPr>
              <w:pStyle w:val="Tabell"/>
              <w:keepNext/>
            </w:pPr>
            <w:r w:rsidRPr="00AA63ED">
              <w:t>Transportstyrelsen</w:t>
            </w:r>
          </w:p>
        </w:tc>
        <w:tc>
          <w:tcPr>
            <w:tcW w:w="1283" w:type="pct"/>
            <w:noWrap/>
            <w:hideMark/>
          </w:tcPr>
          <w:p w14:paraId="48BE6D84" w14:textId="77777777" w:rsidR="005B1647" w:rsidRPr="00AA63ED"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AA63ED">
              <w:t>167</w:t>
            </w:r>
          </w:p>
        </w:tc>
        <w:tc>
          <w:tcPr>
            <w:tcW w:w="1432" w:type="pct"/>
            <w:noWrap/>
            <w:hideMark/>
          </w:tcPr>
          <w:p w14:paraId="4C7C340C" w14:textId="77777777" w:rsidR="005B1647" w:rsidRPr="00AA63ED"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AA63ED">
              <w:t>241</w:t>
            </w:r>
          </w:p>
        </w:tc>
      </w:tr>
      <w:tr w:rsidR="00155607" w14:paraId="2EBF4867"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2285" w:type="pct"/>
            <w:noWrap/>
            <w:hideMark/>
          </w:tcPr>
          <w:p w14:paraId="1DE5282C" w14:textId="77777777" w:rsidR="005B1647" w:rsidRPr="00AA63ED" w:rsidRDefault="005B1647" w:rsidP="005B1647">
            <w:pPr>
              <w:pStyle w:val="Tabell"/>
              <w:keepNext/>
              <w:rPr>
                <w:i/>
                <w:iCs/>
              </w:rPr>
            </w:pPr>
            <w:r w:rsidRPr="00AA63ED">
              <w:rPr>
                <w:i/>
                <w:iCs/>
              </w:rPr>
              <w:t>Affärsverk</w:t>
            </w:r>
          </w:p>
        </w:tc>
        <w:tc>
          <w:tcPr>
            <w:tcW w:w="1283" w:type="pct"/>
            <w:noWrap/>
            <w:hideMark/>
          </w:tcPr>
          <w:p w14:paraId="7B42DA0D" w14:textId="77777777" w:rsidR="005B1647" w:rsidRPr="00AA63ED" w:rsidRDefault="005B1647" w:rsidP="005B1647">
            <w:pPr>
              <w:pStyle w:val="Tabell"/>
              <w:keepNext/>
              <w:cnfStyle w:val="000000000000" w:firstRow="0" w:lastRow="0" w:firstColumn="0" w:lastColumn="0" w:oddVBand="0" w:evenVBand="0" w:oddHBand="0" w:evenHBand="0" w:firstRowFirstColumn="0" w:firstRowLastColumn="0" w:lastRowFirstColumn="0" w:lastRowLastColumn="0"/>
              <w:rPr>
                <w:i/>
                <w:iCs/>
              </w:rPr>
            </w:pPr>
          </w:p>
        </w:tc>
        <w:tc>
          <w:tcPr>
            <w:tcW w:w="1432" w:type="pct"/>
            <w:noWrap/>
            <w:hideMark/>
          </w:tcPr>
          <w:p w14:paraId="4EB41C28" w14:textId="77777777" w:rsidR="005B1647" w:rsidRPr="00AA63ED" w:rsidRDefault="005B1647" w:rsidP="005B1647">
            <w:pPr>
              <w:pStyle w:val="Tabell"/>
              <w:keepNext/>
              <w:cnfStyle w:val="000000000000" w:firstRow="0" w:lastRow="0" w:firstColumn="0" w:lastColumn="0" w:oddVBand="0" w:evenVBand="0" w:oddHBand="0" w:evenHBand="0" w:firstRowFirstColumn="0" w:firstRowLastColumn="0" w:lastRowFirstColumn="0" w:lastRowLastColumn="0"/>
              <w:rPr>
                <w:i/>
                <w:iCs/>
              </w:rPr>
            </w:pPr>
          </w:p>
        </w:tc>
      </w:tr>
      <w:tr w:rsidR="00155607" w14:paraId="7B4975C0"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2285" w:type="pct"/>
            <w:noWrap/>
            <w:hideMark/>
          </w:tcPr>
          <w:p w14:paraId="6832DE7D" w14:textId="77777777" w:rsidR="005B1647" w:rsidRPr="00AA63ED" w:rsidRDefault="005B1647" w:rsidP="005B1647">
            <w:pPr>
              <w:pStyle w:val="Tabell"/>
              <w:keepNext/>
            </w:pPr>
            <w:r w:rsidRPr="00AA63ED">
              <w:t>Svenska kraftnät</w:t>
            </w:r>
          </w:p>
        </w:tc>
        <w:tc>
          <w:tcPr>
            <w:tcW w:w="1283" w:type="pct"/>
            <w:noWrap/>
            <w:hideMark/>
          </w:tcPr>
          <w:p w14:paraId="028E4871" w14:textId="77777777" w:rsidR="005B1647" w:rsidRPr="00AA63ED"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AA63ED">
              <w:t>932</w:t>
            </w:r>
          </w:p>
        </w:tc>
        <w:tc>
          <w:tcPr>
            <w:tcW w:w="1432" w:type="pct"/>
            <w:noWrap/>
            <w:hideMark/>
          </w:tcPr>
          <w:p w14:paraId="277DC12A" w14:textId="77777777" w:rsidR="005B1647" w:rsidRPr="00AA63ED"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AA63ED">
              <w:t>1 290</w:t>
            </w:r>
          </w:p>
        </w:tc>
      </w:tr>
      <w:tr w:rsidR="00155607" w14:paraId="4C373AE3"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2285" w:type="pct"/>
            <w:noWrap/>
            <w:hideMark/>
          </w:tcPr>
          <w:p w14:paraId="1B759E8B" w14:textId="77777777" w:rsidR="005B1647" w:rsidRPr="00AA63ED" w:rsidRDefault="005B1647" w:rsidP="005B1647">
            <w:pPr>
              <w:pStyle w:val="Tabell"/>
              <w:keepNext/>
            </w:pPr>
            <w:r w:rsidRPr="00AA63ED">
              <w:t>Sjöfartsverket</w:t>
            </w:r>
          </w:p>
        </w:tc>
        <w:tc>
          <w:tcPr>
            <w:tcW w:w="1283" w:type="pct"/>
            <w:noWrap/>
            <w:hideMark/>
          </w:tcPr>
          <w:p w14:paraId="0A4FF731" w14:textId="77777777" w:rsidR="005B1647" w:rsidRPr="00AA63ED"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AA63ED">
              <w:t>137</w:t>
            </w:r>
          </w:p>
        </w:tc>
        <w:tc>
          <w:tcPr>
            <w:tcW w:w="1432" w:type="pct"/>
            <w:noWrap/>
            <w:hideMark/>
          </w:tcPr>
          <w:p w14:paraId="38CACB39" w14:textId="77777777" w:rsidR="005B1647" w:rsidRPr="00AA63ED"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AA63ED">
              <w:t>135</w:t>
            </w:r>
          </w:p>
        </w:tc>
      </w:tr>
      <w:tr w:rsidR="00155607" w14:paraId="7DDB0548"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2285" w:type="pct"/>
            <w:noWrap/>
            <w:hideMark/>
          </w:tcPr>
          <w:p w14:paraId="618CF267" w14:textId="77777777" w:rsidR="005B1647" w:rsidRPr="00AA63ED" w:rsidRDefault="005B1647" w:rsidP="005B1647">
            <w:pPr>
              <w:pStyle w:val="Tabell"/>
              <w:keepNext/>
            </w:pPr>
            <w:r w:rsidRPr="00AA63ED">
              <w:t>Luftfartsverket</w:t>
            </w:r>
          </w:p>
        </w:tc>
        <w:tc>
          <w:tcPr>
            <w:tcW w:w="1283" w:type="pct"/>
            <w:noWrap/>
            <w:hideMark/>
          </w:tcPr>
          <w:p w14:paraId="773C405E" w14:textId="77777777" w:rsidR="005B1647" w:rsidRPr="00AA63ED"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AA63ED">
              <w:t>105</w:t>
            </w:r>
          </w:p>
        </w:tc>
        <w:tc>
          <w:tcPr>
            <w:tcW w:w="1432" w:type="pct"/>
            <w:noWrap/>
            <w:hideMark/>
          </w:tcPr>
          <w:p w14:paraId="5D7E4604" w14:textId="77777777" w:rsidR="005B1647" w:rsidRPr="00AA63ED"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AA63ED">
              <w:t>107</w:t>
            </w:r>
          </w:p>
        </w:tc>
      </w:tr>
      <w:tr w:rsidR="00155607" w14:paraId="56668DCC"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2285" w:type="pct"/>
            <w:noWrap/>
            <w:hideMark/>
          </w:tcPr>
          <w:p w14:paraId="00CF3846" w14:textId="77777777" w:rsidR="005B1647" w:rsidRPr="00AA63ED" w:rsidRDefault="005B1647" w:rsidP="005B1647">
            <w:pPr>
              <w:pStyle w:val="Tabell"/>
              <w:keepNext/>
            </w:pPr>
            <w:r w:rsidRPr="00AA63ED">
              <w:t>Övriga myndigheter</w:t>
            </w:r>
          </w:p>
        </w:tc>
        <w:tc>
          <w:tcPr>
            <w:tcW w:w="1283" w:type="pct"/>
            <w:noWrap/>
            <w:hideMark/>
          </w:tcPr>
          <w:p w14:paraId="28AE87B5" w14:textId="77777777" w:rsidR="005B1647" w:rsidRPr="00AA63ED"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AA63ED">
              <w:t>4 151</w:t>
            </w:r>
          </w:p>
        </w:tc>
        <w:tc>
          <w:tcPr>
            <w:tcW w:w="1432" w:type="pct"/>
            <w:noWrap/>
            <w:hideMark/>
          </w:tcPr>
          <w:p w14:paraId="4A990006" w14:textId="77777777" w:rsidR="005B1647" w:rsidRPr="00AA63ED"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AA63ED">
              <w:t>4 053</w:t>
            </w:r>
          </w:p>
        </w:tc>
      </w:tr>
      <w:tr w:rsidR="00155607" w14:paraId="375AA1A7" w14:textId="77777777" w:rsidTr="00155607">
        <w:trPr>
          <w:cnfStyle w:val="010000000000" w:firstRow="0" w:lastRow="1" w:firstColumn="0" w:lastColumn="0" w:oddVBand="0" w:evenVBand="0" w:oddHBand="0" w:evenHBand="0" w:firstRowFirstColumn="0" w:firstRowLastColumn="0" w:lastRowFirstColumn="0" w:lastRowLastColumn="0"/>
          <w:trHeight w:val="270"/>
        </w:trPr>
        <w:tc>
          <w:tcPr>
            <w:cnfStyle w:val="001000000000" w:firstRow="0" w:lastRow="0" w:firstColumn="1" w:lastColumn="0" w:oddVBand="0" w:evenVBand="0" w:oddHBand="0" w:evenHBand="0" w:firstRowFirstColumn="0" w:firstRowLastColumn="0" w:lastRowFirstColumn="0" w:lastRowLastColumn="0"/>
            <w:tcW w:w="2285" w:type="pct"/>
            <w:noWrap/>
            <w:hideMark/>
          </w:tcPr>
          <w:p w14:paraId="00B76114" w14:textId="62DCEE65" w:rsidR="005B1647" w:rsidRPr="00AA63ED" w:rsidRDefault="005B1647" w:rsidP="005B1647">
            <w:pPr>
              <w:pStyle w:val="Tabell"/>
              <w:keepNext/>
              <w:rPr>
                <w:bCs/>
              </w:rPr>
            </w:pPr>
            <w:r w:rsidRPr="00AA63ED">
              <w:rPr>
                <w:bCs/>
              </w:rPr>
              <w:t>Summa</w:t>
            </w:r>
          </w:p>
        </w:tc>
        <w:tc>
          <w:tcPr>
            <w:tcW w:w="1283" w:type="pct"/>
            <w:noWrap/>
            <w:hideMark/>
          </w:tcPr>
          <w:p w14:paraId="1613E45B" w14:textId="77777777" w:rsidR="005B1647" w:rsidRPr="00AA63ED" w:rsidRDefault="005B1647" w:rsidP="005B1647">
            <w:pPr>
              <w:pStyle w:val="Tabell"/>
              <w:keepNext/>
              <w:cnfStyle w:val="010000000000" w:firstRow="0" w:lastRow="1" w:firstColumn="0" w:lastColumn="0" w:oddVBand="0" w:evenVBand="0" w:oddHBand="0" w:evenHBand="0" w:firstRowFirstColumn="0" w:firstRowLastColumn="0" w:lastRowFirstColumn="0" w:lastRowLastColumn="0"/>
              <w:rPr>
                <w:bCs/>
              </w:rPr>
            </w:pPr>
            <w:r w:rsidRPr="00AA63ED">
              <w:rPr>
                <w:bCs/>
              </w:rPr>
              <w:t>25 767</w:t>
            </w:r>
          </w:p>
        </w:tc>
        <w:tc>
          <w:tcPr>
            <w:tcW w:w="1432" w:type="pct"/>
            <w:noWrap/>
            <w:hideMark/>
          </w:tcPr>
          <w:p w14:paraId="142C315B" w14:textId="77777777" w:rsidR="005B1647" w:rsidRPr="00AA63ED" w:rsidRDefault="005B1647" w:rsidP="005B1647">
            <w:pPr>
              <w:pStyle w:val="Tabell"/>
              <w:keepNext/>
              <w:cnfStyle w:val="010000000000" w:firstRow="0" w:lastRow="1" w:firstColumn="0" w:lastColumn="0" w:oddVBand="0" w:evenVBand="0" w:oddHBand="0" w:evenHBand="0" w:firstRowFirstColumn="0" w:firstRowLastColumn="0" w:lastRowFirstColumn="0" w:lastRowLastColumn="0"/>
              <w:rPr>
                <w:bCs/>
              </w:rPr>
            </w:pPr>
            <w:r w:rsidRPr="00AA63ED">
              <w:rPr>
                <w:bCs/>
              </w:rPr>
              <w:t>30 819</w:t>
            </w:r>
          </w:p>
        </w:tc>
      </w:tr>
    </w:tbl>
    <w:p w14:paraId="1745045D" w14:textId="4C0EFAD7" w:rsidR="005B1647" w:rsidRDefault="005B1647" w:rsidP="005B1647">
      <w:pPr>
        <w:pStyle w:val="Brdtext"/>
      </w:pPr>
    </w:p>
    <w:p w14:paraId="7C9FDBB1" w14:textId="77777777" w:rsidR="005B1647" w:rsidRDefault="005B1647" w:rsidP="005B1647">
      <w:pPr>
        <w:pStyle w:val="Brdtext"/>
      </w:pPr>
      <w:r>
        <w:t>Upplupna kostnader i staten har till stor del med statsskuldsförvaltningen att göra, men redovisas i övrigt för tjänster som utförts under redovisningsperioden och för varor som levererats men faktureras eller betalas först under nästkommande räkenskapsår. Upplupna kostnader består även av semester- och löneskulder, konsult- och revisionsarvoden m.m. som redovisas av de flesta myndigheter.</w:t>
      </w:r>
    </w:p>
    <w:p w14:paraId="75B9EE35" w14:textId="1BBBFD14" w:rsidR="005B1647" w:rsidRDefault="005B1647" w:rsidP="005B1647">
      <w:pPr>
        <w:pStyle w:val="Brdtext"/>
      </w:pPr>
      <w:r>
        <w:t>Riksgäldskontorets upplupna kostnader är räntekostnader för upplåning i svenska kronor och utländsk valuta samt skuldskötselinstrument som kostnadsförts men ännu inte betalats ut.</w:t>
      </w:r>
    </w:p>
    <w:p w14:paraId="7968D1F9" w14:textId="77777777" w:rsidR="005B1647" w:rsidRDefault="005B1647" w:rsidP="005B1647">
      <w:pPr>
        <w:pStyle w:val="Brdtext"/>
      </w:pPr>
      <w:r>
        <w:t>Migrationsverkets upplupna kostnader gäller till stor del upplupna kostnader för placering av barn och ensamkommande barn men även för skolkostnader och organiserad verksamhet, sjuk- och hälsovård samt schablonersättningar. Beloppet har minskat främst i fråga om ersättning för ensamkommande barn och för placering av barn, men den delen utgör fortfarande mer än 900 miljoner kronor, medan de övriga nämnda posterna sammanlagt uppgår till drygt 1 000 miljoner kronor. Till detta kommer bl.a. olika ersättningar till invandrares etablering samt myndighetens semesterlöneskuld.</w:t>
      </w:r>
    </w:p>
    <w:p w14:paraId="454C2588" w14:textId="77F2B793" w:rsidR="005B1647" w:rsidRDefault="005B1647" w:rsidP="005B1647">
      <w:pPr>
        <w:pStyle w:val="Brdtext"/>
      </w:pPr>
      <w:r>
        <w:t>Trafikverkets största delposter under upplupna kostnader gäller markinlösen samt investeringar i väg och järnväg med vardera ca 700 miljoner kronor. Semesterlöneskuld och andra personalrelaterade kostnader utgör nära 600 miljoner kronor.</w:t>
      </w:r>
    </w:p>
    <w:p w14:paraId="1548B7CA" w14:textId="5DB543E8" w:rsidR="005B1647" w:rsidRDefault="005B1647" w:rsidP="005B1647">
      <w:pPr>
        <w:pStyle w:val="Brdtext"/>
      </w:pPr>
      <w:r>
        <w:t>Affärsverket svenska kraftnäts upplupna kostnader har minskat till 932 miljoner kronor. Det är främst upplupna kostnader för balans- och systemansvariga som har minskat från 565 till 338 miljoner kronor. Upplupna utgifter för investeringar uppgår till 262 miljoner kronor.</w:t>
      </w:r>
    </w:p>
    <w:p w14:paraId="60F0E79C" w14:textId="21BF6AA5" w:rsidR="005B1647" w:rsidRDefault="005B1647" w:rsidP="005B1647">
      <w:pPr>
        <w:pStyle w:val="Rubrik4utannumrering"/>
      </w:pPr>
      <w:r>
        <w:t>Not 54 Oförbrukade bidrag</w:t>
      </w:r>
    </w:p>
    <w:p w14:paraId="0CB6F350" w14:textId="38B07A40" w:rsidR="005B1647" w:rsidRDefault="005B1647" w:rsidP="005B1647">
      <w:pPr>
        <w:pStyle w:val="TabellUnderrubrik"/>
      </w:pPr>
      <w:r w:rsidRPr="00DC0D48">
        <w:t>Miljoner kronor</w:t>
      </w:r>
    </w:p>
    <w:tbl>
      <w:tblPr>
        <w:tblStyle w:val="RKBPTabell"/>
        <w:tblW w:w="5000" w:type="pct"/>
        <w:tblLook w:val="04E0" w:firstRow="1" w:lastRow="1" w:firstColumn="1" w:lastColumn="0" w:noHBand="0" w:noVBand="1"/>
      </w:tblPr>
      <w:tblGrid>
        <w:gridCol w:w="4790"/>
        <w:gridCol w:w="1212"/>
        <w:gridCol w:w="1368"/>
      </w:tblGrid>
      <w:tr w:rsidR="00155607" w14:paraId="2AF855A4" w14:textId="77777777" w:rsidTr="00155607">
        <w:trPr>
          <w:cnfStyle w:val="100000000000" w:firstRow="1" w:lastRow="0" w:firstColumn="0" w:lastColumn="0" w:oddVBand="0" w:evenVBand="0" w:oddHBand="0" w:evenHBand="0" w:firstRowFirstColumn="0" w:firstRowLastColumn="0" w:lastRowFirstColumn="0" w:lastRowLastColumn="0"/>
          <w:trHeight w:val="300"/>
          <w:tblHeader w:val="0"/>
        </w:trPr>
        <w:tc>
          <w:tcPr>
            <w:cnfStyle w:val="001000000000" w:firstRow="0" w:lastRow="0" w:firstColumn="1" w:lastColumn="0" w:oddVBand="0" w:evenVBand="0" w:oddHBand="0" w:evenHBand="0" w:firstRowFirstColumn="0" w:firstRowLastColumn="0" w:lastRowFirstColumn="0" w:lastRowLastColumn="0"/>
            <w:tcW w:w="3250"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0970BAA9" w14:textId="19BE0926" w:rsidR="005B1647" w:rsidRPr="00DC0D48" w:rsidRDefault="005B1647" w:rsidP="005B1647">
            <w:pPr>
              <w:pStyle w:val="TabellHuvud"/>
            </w:pPr>
          </w:p>
        </w:tc>
        <w:tc>
          <w:tcPr>
            <w:tcW w:w="822"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44B590B4" w14:textId="77777777" w:rsidR="005B1647" w:rsidRPr="00DC0D48"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DC0D48">
              <w:t>2019</w:t>
            </w:r>
          </w:p>
        </w:tc>
        <w:tc>
          <w:tcPr>
            <w:tcW w:w="928"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047D22C9" w14:textId="77777777" w:rsidR="005B1647" w:rsidRPr="00DC0D48"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DC0D48">
              <w:t>2018</w:t>
            </w:r>
          </w:p>
        </w:tc>
      </w:tr>
      <w:tr w:rsidR="00155607" w14:paraId="13FA437B" w14:textId="77777777" w:rsidTr="00155607">
        <w:trPr>
          <w:trHeight w:val="285"/>
        </w:trPr>
        <w:tc>
          <w:tcPr>
            <w:cnfStyle w:val="001000000000" w:firstRow="0" w:lastRow="0" w:firstColumn="1" w:lastColumn="0" w:oddVBand="0" w:evenVBand="0" w:oddHBand="0" w:evenHBand="0" w:firstRowFirstColumn="0" w:firstRowLastColumn="0" w:lastRowFirstColumn="0" w:lastRowLastColumn="0"/>
            <w:tcW w:w="3250" w:type="pct"/>
            <w:tcBorders>
              <w:top w:val="single" w:sz="12" w:space="0" w:color="auto"/>
            </w:tcBorders>
            <w:noWrap/>
            <w:hideMark/>
          </w:tcPr>
          <w:p w14:paraId="197649DB" w14:textId="77777777" w:rsidR="005B1647" w:rsidRPr="00DC0D48" w:rsidRDefault="005B1647" w:rsidP="005B1647">
            <w:pPr>
              <w:pStyle w:val="Tabell"/>
            </w:pPr>
            <w:r w:rsidRPr="00DC0D48">
              <w:t>Lunds universitet</w:t>
            </w:r>
          </w:p>
        </w:tc>
        <w:tc>
          <w:tcPr>
            <w:tcW w:w="822" w:type="pct"/>
            <w:tcBorders>
              <w:top w:val="single" w:sz="12" w:space="0" w:color="auto"/>
            </w:tcBorders>
            <w:noWrap/>
            <w:hideMark/>
          </w:tcPr>
          <w:p w14:paraId="69FC2289" w14:textId="77777777" w:rsidR="005B1647" w:rsidRPr="00DC0D4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C0D48">
              <w:t>2 038</w:t>
            </w:r>
          </w:p>
        </w:tc>
        <w:tc>
          <w:tcPr>
            <w:tcW w:w="928" w:type="pct"/>
            <w:tcBorders>
              <w:top w:val="single" w:sz="12" w:space="0" w:color="auto"/>
            </w:tcBorders>
            <w:noWrap/>
            <w:hideMark/>
          </w:tcPr>
          <w:p w14:paraId="08C5C2A8" w14:textId="77777777" w:rsidR="005B1647" w:rsidRPr="00DC0D4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C0D48">
              <w:t>1 875</w:t>
            </w:r>
          </w:p>
        </w:tc>
      </w:tr>
      <w:tr w:rsidR="00155607" w14:paraId="02FB836E" w14:textId="77777777" w:rsidTr="00155607">
        <w:trPr>
          <w:trHeight w:val="285"/>
        </w:trPr>
        <w:tc>
          <w:tcPr>
            <w:cnfStyle w:val="001000000000" w:firstRow="0" w:lastRow="0" w:firstColumn="1" w:lastColumn="0" w:oddVBand="0" w:evenVBand="0" w:oddHBand="0" w:evenHBand="0" w:firstRowFirstColumn="0" w:firstRowLastColumn="0" w:lastRowFirstColumn="0" w:lastRowLastColumn="0"/>
            <w:tcW w:w="3250" w:type="pct"/>
            <w:noWrap/>
            <w:hideMark/>
          </w:tcPr>
          <w:p w14:paraId="37D5E815" w14:textId="77777777" w:rsidR="005B1647" w:rsidRPr="00DC0D48" w:rsidRDefault="005B1647" w:rsidP="005B1647">
            <w:pPr>
              <w:pStyle w:val="Tabell"/>
            </w:pPr>
            <w:r w:rsidRPr="00DC0D48">
              <w:t>Karolinska institutet</w:t>
            </w:r>
          </w:p>
        </w:tc>
        <w:tc>
          <w:tcPr>
            <w:tcW w:w="822" w:type="pct"/>
            <w:noWrap/>
            <w:hideMark/>
          </w:tcPr>
          <w:p w14:paraId="243538B6" w14:textId="77777777" w:rsidR="005B1647" w:rsidRPr="00DC0D4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C0D48">
              <w:t>1 942</w:t>
            </w:r>
          </w:p>
        </w:tc>
        <w:tc>
          <w:tcPr>
            <w:tcW w:w="928" w:type="pct"/>
            <w:noWrap/>
            <w:hideMark/>
          </w:tcPr>
          <w:p w14:paraId="28CD51BF" w14:textId="77777777" w:rsidR="005B1647" w:rsidRPr="00DC0D4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C0D48">
              <w:t>1 910</w:t>
            </w:r>
          </w:p>
        </w:tc>
      </w:tr>
      <w:tr w:rsidR="00155607" w14:paraId="05EDB9DA" w14:textId="77777777" w:rsidTr="00155607">
        <w:trPr>
          <w:trHeight w:val="285"/>
        </w:trPr>
        <w:tc>
          <w:tcPr>
            <w:cnfStyle w:val="001000000000" w:firstRow="0" w:lastRow="0" w:firstColumn="1" w:lastColumn="0" w:oddVBand="0" w:evenVBand="0" w:oddHBand="0" w:evenHBand="0" w:firstRowFirstColumn="0" w:firstRowLastColumn="0" w:lastRowFirstColumn="0" w:lastRowLastColumn="0"/>
            <w:tcW w:w="3250" w:type="pct"/>
            <w:noWrap/>
            <w:hideMark/>
          </w:tcPr>
          <w:p w14:paraId="293BA900" w14:textId="77777777" w:rsidR="005B1647" w:rsidRPr="00DC0D48" w:rsidRDefault="005B1647" w:rsidP="005B1647">
            <w:pPr>
              <w:pStyle w:val="Tabell"/>
            </w:pPr>
            <w:r w:rsidRPr="00DC0D48">
              <w:t>Göteborgs universitet</w:t>
            </w:r>
          </w:p>
        </w:tc>
        <w:tc>
          <w:tcPr>
            <w:tcW w:w="822" w:type="pct"/>
            <w:noWrap/>
            <w:hideMark/>
          </w:tcPr>
          <w:p w14:paraId="70CF33F9" w14:textId="77777777" w:rsidR="005B1647" w:rsidRPr="00DC0D4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C0D48">
              <w:t>1 443</w:t>
            </w:r>
          </w:p>
        </w:tc>
        <w:tc>
          <w:tcPr>
            <w:tcW w:w="928" w:type="pct"/>
            <w:noWrap/>
            <w:hideMark/>
          </w:tcPr>
          <w:p w14:paraId="5809C287" w14:textId="77777777" w:rsidR="005B1647" w:rsidRPr="00DC0D4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C0D48">
              <w:t>1 354</w:t>
            </w:r>
          </w:p>
        </w:tc>
      </w:tr>
      <w:tr w:rsidR="00155607" w14:paraId="0BFF9E18" w14:textId="77777777" w:rsidTr="00155607">
        <w:trPr>
          <w:trHeight w:val="285"/>
        </w:trPr>
        <w:tc>
          <w:tcPr>
            <w:cnfStyle w:val="001000000000" w:firstRow="0" w:lastRow="0" w:firstColumn="1" w:lastColumn="0" w:oddVBand="0" w:evenVBand="0" w:oddHBand="0" w:evenHBand="0" w:firstRowFirstColumn="0" w:firstRowLastColumn="0" w:lastRowFirstColumn="0" w:lastRowLastColumn="0"/>
            <w:tcW w:w="3250" w:type="pct"/>
            <w:noWrap/>
            <w:hideMark/>
          </w:tcPr>
          <w:p w14:paraId="744FE044" w14:textId="77777777" w:rsidR="005B1647" w:rsidRPr="00DC0D48" w:rsidRDefault="005B1647" w:rsidP="005B1647">
            <w:pPr>
              <w:pStyle w:val="Tabell"/>
            </w:pPr>
            <w:r w:rsidRPr="00DC0D48">
              <w:t>Uppsala universitet</w:t>
            </w:r>
          </w:p>
        </w:tc>
        <w:tc>
          <w:tcPr>
            <w:tcW w:w="822" w:type="pct"/>
            <w:noWrap/>
            <w:hideMark/>
          </w:tcPr>
          <w:p w14:paraId="375B8A9D" w14:textId="77777777" w:rsidR="005B1647" w:rsidRPr="00DC0D4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C0D48">
              <w:t>829</w:t>
            </w:r>
          </w:p>
        </w:tc>
        <w:tc>
          <w:tcPr>
            <w:tcW w:w="928" w:type="pct"/>
            <w:noWrap/>
            <w:hideMark/>
          </w:tcPr>
          <w:p w14:paraId="4DE170E4" w14:textId="77777777" w:rsidR="005B1647" w:rsidRPr="00DC0D4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C0D48">
              <w:t>788</w:t>
            </w:r>
          </w:p>
        </w:tc>
      </w:tr>
      <w:tr w:rsidR="00155607" w14:paraId="6860A42C" w14:textId="77777777" w:rsidTr="00155607">
        <w:trPr>
          <w:trHeight w:val="285"/>
        </w:trPr>
        <w:tc>
          <w:tcPr>
            <w:cnfStyle w:val="001000000000" w:firstRow="0" w:lastRow="0" w:firstColumn="1" w:lastColumn="0" w:oddVBand="0" w:evenVBand="0" w:oddHBand="0" w:evenHBand="0" w:firstRowFirstColumn="0" w:firstRowLastColumn="0" w:lastRowFirstColumn="0" w:lastRowLastColumn="0"/>
            <w:tcW w:w="3250" w:type="pct"/>
            <w:noWrap/>
            <w:hideMark/>
          </w:tcPr>
          <w:p w14:paraId="1CA068FE" w14:textId="77777777" w:rsidR="005B1647" w:rsidRPr="00DC0D48" w:rsidRDefault="005B1647" w:rsidP="005B1647">
            <w:pPr>
              <w:pStyle w:val="Tabell"/>
            </w:pPr>
            <w:r w:rsidRPr="00DC0D48">
              <w:t>Kungl. Tekniska högskolan</w:t>
            </w:r>
          </w:p>
        </w:tc>
        <w:tc>
          <w:tcPr>
            <w:tcW w:w="822" w:type="pct"/>
            <w:noWrap/>
            <w:hideMark/>
          </w:tcPr>
          <w:p w14:paraId="50E8994F" w14:textId="77777777" w:rsidR="005B1647" w:rsidRPr="00DC0D4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C0D48">
              <w:t>546</w:t>
            </w:r>
          </w:p>
        </w:tc>
        <w:tc>
          <w:tcPr>
            <w:tcW w:w="928" w:type="pct"/>
            <w:noWrap/>
            <w:hideMark/>
          </w:tcPr>
          <w:p w14:paraId="064E5F05" w14:textId="77777777" w:rsidR="005B1647" w:rsidRPr="00DC0D4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C0D48">
              <w:t>475</w:t>
            </w:r>
          </w:p>
        </w:tc>
      </w:tr>
      <w:tr w:rsidR="00155607" w14:paraId="5E871609" w14:textId="77777777" w:rsidTr="00155607">
        <w:trPr>
          <w:trHeight w:val="285"/>
        </w:trPr>
        <w:tc>
          <w:tcPr>
            <w:cnfStyle w:val="001000000000" w:firstRow="0" w:lastRow="0" w:firstColumn="1" w:lastColumn="0" w:oddVBand="0" w:evenVBand="0" w:oddHBand="0" w:evenHBand="0" w:firstRowFirstColumn="0" w:firstRowLastColumn="0" w:lastRowFirstColumn="0" w:lastRowLastColumn="0"/>
            <w:tcW w:w="3250" w:type="pct"/>
            <w:noWrap/>
            <w:hideMark/>
          </w:tcPr>
          <w:p w14:paraId="1C1AAB0E" w14:textId="77777777" w:rsidR="005B1647" w:rsidRPr="00DC0D48" w:rsidRDefault="005B1647" w:rsidP="005B1647">
            <w:pPr>
              <w:pStyle w:val="Tabell"/>
            </w:pPr>
            <w:r w:rsidRPr="00DC0D48">
              <w:t>Sveriges lantbruksuniversitet</w:t>
            </w:r>
          </w:p>
        </w:tc>
        <w:tc>
          <w:tcPr>
            <w:tcW w:w="822" w:type="pct"/>
            <w:noWrap/>
            <w:hideMark/>
          </w:tcPr>
          <w:p w14:paraId="4620EC3C" w14:textId="77777777" w:rsidR="005B1647" w:rsidRPr="00DC0D4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C0D48">
              <w:t>454</w:t>
            </w:r>
          </w:p>
        </w:tc>
        <w:tc>
          <w:tcPr>
            <w:tcW w:w="928" w:type="pct"/>
            <w:noWrap/>
            <w:hideMark/>
          </w:tcPr>
          <w:p w14:paraId="7813A3D1" w14:textId="77777777" w:rsidR="005B1647" w:rsidRPr="00DC0D4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C0D48">
              <w:t>336</w:t>
            </w:r>
          </w:p>
        </w:tc>
      </w:tr>
      <w:tr w:rsidR="00155607" w14:paraId="7F653959" w14:textId="77777777" w:rsidTr="00155607">
        <w:trPr>
          <w:trHeight w:val="285"/>
        </w:trPr>
        <w:tc>
          <w:tcPr>
            <w:cnfStyle w:val="001000000000" w:firstRow="0" w:lastRow="0" w:firstColumn="1" w:lastColumn="0" w:oddVBand="0" w:evenVBand="0" w:oddHBand="0" w:evenHBand="0" w:firstRowFirstColumn="0" w:firstRowLastColumn="0" w:lastRowFirstColumn="0" w:lastRowLastColumn="0"/>
            <w:tcW w:w="3250" w:type="pct"/>
            <w:noWrap/>
            <w:hideMark/>
          </w:tcPr>
          <w:p w14:paraId="72392762" w14:textId="77777777" w:rsidR="005B1647" w:rsidRPr="00DC0D48" w:rsidRDefault="005B1647" w:rsidP="005B1647">
            <w:pPr>
              <w:pStyle w:val="Tabell"/>
            </w:pPr>
            <w:r w:rsidRPr="00DC0D48">
              <w:t>Stockholms universitet</w:t>
            </w:r>
          </w:p>
        </w:tc>
        <w:tc>
          <w:tcPr>
            <w:tcW w:w="822" w:type="pct"/>
            <w:noWrap/>
            <w:hideMark/>
          </w:tcPr>
          <w:p w14:paraId="15A8E153" w14:textId="77777777" w:rsidR="005B1647" w:rsidRPr="00DC0D4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C0D48">
              <w:t>386</w:t>
            </w:r>
          </w:p>
        </w:tc>
        <w:tc>
          <w:tcPr>
            <w:tcW w:w="928" w:type="pct"/>
            <w:noWrap/>
            <w:hideMark/>
          </w:tcPr>
          <w:p w14:paraId="0AD8F769" w14:textId="77777777" w:rsidR="005B1647" w:rsidRPr="00DC0D4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C0D48">
              <w:t>362</w:t>
            </w:r>
          </w:p>
        </w:tc>
      </w:tr>
      <w:tr w:rsidR="00155607" w14:paraId="6956029E" w14:textId="77777777" w:rsidTr="00155607">
        <w:trPr>
          <w:trHeight w:val="285"/>
        </w:trPr>
        <w:tc>
          <w:tcPr>
            <w:cnfStyle w:val="001000000000" w:firstRow="0" w:lastRow="0" w:firstColumn="1" w:lastColumn="0" w:oddVBand="0" w:evenVBand="0" w:oddHBand="0" w:evenHBand="0" w:firstRowFirstColumn="0" w:firstRowLastColumn="0" w:lastRowFirstColumn="0" w:lastRowLastColumn="0"/>
            <w:tcW w:w="3250" w:type="pct"/>
            <w:noWrap/>
            <w:hideMark/>
          </w:tcPr>
          <w:p w14:paraId="28B0870C" w14:textId="77777777" w:rsidR="005B1647" w:rsidRPr="00DC0D48" w:rsidRDefault="005B1647" w:rsidP="005B1647">
            <w:pPr>
              <w:pStyle w:val="Tabell"/>
            </w:pPr>
            <w:r w:rsidRPr="00DC0D48">
              <w:t>Universitets- och högskolerådet</w:t>
            </w:r>
          </w:p>
        </w:tc>
        <w:tc>
          <w:tcPr>
            <w:tcW w:w="822" w:type="pct"/>
            <w:noWrap/>
            <w:hideMark/>
          </w:tcPr>
          <w:p w14:paraId="1739A463" w14:textId="77777777" w:rsidR="005B1647" w:rsidRPr="00DC0D4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C0D48">
              <w:t>364</w:t>
            </w:r>
          </w:p>
        </w:tc>
        <w:tc>
          <w:tcPr>
            <w:tcW w:w="928" w:type="pct"/>
            <w:noWrap/>
            <w:hideMark/>
          </w:tcPr>
          <w:p w14:paraId="19643951" w14:textId="77777777" w:rsidR="005B1647" w:rsidRPr="00DC0D4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C0D48">
              <w:t>316</w:t>
            </w:r>
          </w:p>
        </w:tc>
      </w:tr>
      <w:tr w:rsidR="00155607" w14:paraId="23AF47D5" w14:textId="77777777" w:rsidTr="00155607">
        <w:trPr>
          <w:trHeight w:val="285"/>
        </w:trPr>
        <w:tc>
          <w:tcPr>
            <w:cnfStyle w:val="001000000000" w:firstRow="0" w:lastRow="0" w:firstColumn="1" w:lastColumn="0" w:oddVBand="0" w:evenVBand="0" w:oddHBand="0" w:evenHBand="0" w:firstRowFirstColumn="0" w:firstRowLastColumn="0" w:lastRowFirstColumn="0" w:lastRowLastColumn="0"/>
            <w:tcW w:w="3250" w:type="pct"/>
            <w:noWrap/>
            <w:hideMark/>
          </w:tcPr>
          <w:p w14:paraId="19CCF6ED" w14:textId="77777777" w:rsidR="005B1647" w:rsidRPr="00DC0D48" w:rsidRDefault="005B1647" w:rsidP="005B1647">
            <w:pPr>
              <w:pStyle w:val="Tabell"/>
            </w:pPr>
            <w:r w:rsidRPr="00DC0D48">
              <w:t>Umeå universitet</w:t>
            </w:r>
          </w:p>
        </w:tc>
        <w:tc>
          <w:tcPr>
            <w:tcW w:w="822" w:type="pct"/>
            <w:noWrap/>
            <w:hideMark/>
          </w:tcPr>
          <w:p w14:paraId="6729A23C" w14:textId="77777777" w:rsidR="005B1647" w:rsidRPr="00DC0D4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C0D48">
              <w:t>328</w:t>
            </w:r>
          </w:p>
        </w:tc>
        <w:tc>
          <w:tcPr>
            <w:tcW w:w="928" w:type="pct"/>
            <w:noWrap/>
            <w:hideMark/>
          </w:tcPr>
          <w:p w14:paraId="4341C438" w14:textId="77777777" w:rsidR="005B1647" w:rsidRPr="00DC0D4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C0D48">
              <w:t>307</w:t>
            </w:r>
          </w:p>
        </w:tc>
      </w:tr>
      <w:tr w:rsidR="00155607" w14:paraId="16638774" w14:textId="77777777" w:rsidTr="00155607">
        <w:trPr>
          <w:trHeight w:val="285"/>
        </w:trPr>
        <w:tc>
          <w:tcPr>
            <w:cnfStyle w:val="001000000000" w:firstRow="0" w:lastRow="0" w:firstColumn="1" w:lastColumn="0" w:oddVBand="0" w:evenVBand="0" w:oddHBand="0" w:evenHBand="0" w:firstRowFirstColumn="0" w:firstRowLastColumn="0" w:lastRowFirstColumn="0" w:lastRowLastColumn="0"/>
            <w:tcW w:w="3250" w:type="pct"/>
            <w:noWrap/>
            <w:hideMark/>
          </w:tcPr>
          <w:p w14:paraId="3061F1BD" w14:textId="77777777" w:rsidR="005B1647" w:rsidRPr="00DC0D48" w:rsidRDefault="005B1647" w:rsidP="005B1647">
            <w:pPr>
              <w:pStyle w:val="Tabell"/>
            </w:pPr>
            <w:r w:rsidRPr="00DC0D48">
              <w:t>Linköpings universitet</w:t>
            </w:r>
          </w:p>
        </w:tc>
        <w:tc>
          <w:tcPr>
            <w:tcW w:w="822" w:type="pct"/>
            <w:noWrap/>
            <w:hideMark/>
          </w:tcPr>
          <w:p w14:paraId="3883BE12" w14:textId="77777777" w:rsidR="005B1647" w:rsidRPr="00DC0D4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C0D48">
              <w:t>256</w:t>
            </w:r>
          </w:p>
        </w:tc>
        <w:tc>
          <w:tcPr>
            <w:tcW w:w="928" w:type="pct"/>
            <w:noWrap/>
            <w:hideMark/>
          </w:tcPr>
          <w:p w14:paraId="311F8D49" w14:textId="77777777" w:rsidR="005B1647" w:rsidRPr="00DC0D4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C0D48">
              <w:t>242</w:t>
            </w:r>
          </w:p>
        </w:tc>
      </w:tr>
      <w:tr w:rsidR="00155607" w14:paraId="03503527" w14:textId="77777777" w:rsidTr="00155607">
        <w:trPr>
          <w:trHeight w:val="285"/>
        </w:trPr>
        <w:tc>
          <w:tcPr>
            <w:cnfStyle w:val="001000000000" w:firstRow="0" w:lastRow="0" w:firstColumn="1" w:lastColumn="0" w:oddVBand="0" w:evenVBand="0" w:oddHBand="0" w:evenHBand="0" w:firstRowFirstColumn="0" w:firstRowLastColumn="0" w:lastRowFirstColumn="0" w:lastRowLastColumn="0"/>
            <w:tcW w:w="3250" w:type="pct"/>
            <w:noWrap/>
            <w:hideMark/>
          </w:tcPr>
          <w:p w14:paraId="075AF779" w14:textId="77777777" w:rsidR="005B1647" w:rsidRPr="00DC0D48" w:rsidRDefault="005B1647" w:rsidP="005B1647">
            <w:pPr>
              <w:pStyle w:val="Tabell"/>
            </w:pPr>
            <w:r w:rsidRPr="00DC0D48">
              <w:t>Södertörns högskola</w:t>
            </w:r>
          </w:p>
        </w:tc>
        <w:tc>
          <w:tcPr>
            <w:tcW w:w="822" w:type="pct"/>
            <w:noWrap/>
            <w:hideMark/>
          </w:tcPr>
          <w:p w14:paraId="47D491B5" w14:textId="77777777" w:rsidR="005B1647" w:rsidRPr="00DC0D4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C0D48">
              <w:t>166</w:t>
            </w:r>
          </w:p>
        </w:tc>
        <w:tc>
          <w:tcPr>
            <w:tcW w:w="928" w:type="pct"/>
            <w:noWrap/>
            <w:hideMark/>
          </w:tcPr>
          <w:p w14:paraId="40E6A1CC" w14:textId="77777777" w:rsidR="005B1647" w:rsidRPr="00DC0D4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C0D48">
              <w:t>175</w:t>
            </w:r>
          </w:p>
        </w:tc>
      </w:tr>
      <w:tr w:rsidR="00155607" w14:paraId="3713BBA3" w14:textId="77777777" w:rsidTr="00155607">
        <w:trPr>
          <w:trHeight w:val="285"/>
        </w:trPr>
        <w:tc>
          <w:tcPr>
            <w:cnfStyle w:val="001000000000" w:firstRow="0" w:lastRow="0" w:firstColumn="1" w:lastColumn="0" w:oddVBand="0" w:evenVBand="0" w:oddHBand="0" w:evenHBand="0" w:firstRowFirstColumn="0" w:firstRowLastColumn="0" w:lastRowFirstColumn="0" w:lastRowLastColumn="0"/>
            <w:tcW w:w="3250" w:type="pct"/>
            <w:noWrap/>
            <w:hideMark/>
          </w:tcPr>
          <w:p w14:paraId="45B91937" w14:textId="77777777" w:rsidR="005B1647" w:rsidRPr="00DC0D48" w:rsidRDefault="005B1647" w:rsidP="005B1647">
            <w:pPr>
              <w:pStyle w:val="Tabell"/>
            </w:pPr>
            <w:r w:rsidRPr="00DC0D48">
              <w:t>Trafikverket</w:t>
            </w:r>
          </w:p>
        </w:tc>
        <w:tc>
          <w:tcPr>
            <w:tcW w:w="822" w:type="pct"/>
            <w:noWrap/>
            <w:hideMark/>
          </w:tcPr>
          <w:p w14:paraId="69092FAA" w14:textId="77777777" w:rsidR="005B1647" w:rsidRPr="00DC0D4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C0D48">
              <w:t>142</w:t>
            </w:r>
          </w:p>
        </w:tc>
        <w:tc>
          <w:tcPr>
            <w:tcW w:w="928" w:type="pct"/>
            <w:noWrap/>
            <w:hideMark/>
          </w:tcPr>
          <w:p w14:paraId="2076810C" w14:textId="77777777" w:rsidR="005B1647" w:rsidRPr="00DC0D4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C0D48">
              <w:t>221</w:t>
            </w:r>
          </w:p>
        </w:tc>
      </w:tr>
      <w:tr w:rsidR="00155607" w14:paraId="0B1224FA" w14:textId="77777777" w:rsidTr="00155607">
        <w:trPr>
          <w:trHeight w:val="285"/>
        </w:trPr>
        <w:tc>
          <w:tcPr>
            <w:cnfStyle w:val="001000000000" w:firstRow="0" w:lastRow="0" w:firstColumn="1" w:lastColumn="0" w:oddVBand="0" w:evenVBand="0" w:oddHBand="0" w:evenHBand="0" w:firstRowFirstColumn="0" w:firstRowLastColumn="0" w:lastRowFirstColumn="0" w:lastRowLastColumn="0"/>
            <w:tcW w:w="3250" w:type="pct"/>
            <w:noWrap/>
            <w:hideMark/>
          </w:tcPr>
          <w:p w14:paraId="54C91368" w14:textId="77777777" w:rsidR="005B1647" w:rsidRPr="00DC0D48" w:rsidRDefault="005B1647" w:rsidP="005B1647">
            <w:pPr>
              <w:pStyle w:val="Tabell"/>
            </w:pPr>
            <w:r w:rsidRPr="00DC0D48">
              <w:t>Kustbevakningen</w:t>
            </w:r>
          </w:p>
        </w:tc>
        <w:tc>
          <w:tcPr>
            <w:tcW w:w="822" w:type="pct"/>
            <w:noWrap/>
            <w:hideMark/>
          </w:tcPr>
          <w:p w14:paraId="40FA5C51" w14:textId="77777777" w:rsidR="005B1647" w:rsidRPr="00DC0D4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C0D48">
              <w:t>140</w:t>
            </w:r>
          </w:p>
        </w:tc>
        <w:tc>
          <w:tcPr>
            <w:tcW w:w="928" w:type="pct"/>
            <w:noWrap/>
            <w:hideMark/>
          </w:tcPr>
          <w:p w14:paraId="5FB4599A" w14:textId="77777777" w:rsidR="005B1647" w:rsidRPr="00DC0D4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C0D48">
              <w:t>147</w:t>
            </w:r>
          </w:p>
        </w:tc>
      </w:tr>
      <w:tr w:rsidR="00155607" w14:paraId="52213D3F" w14:textId="77777777" w:rsidTr="00155607">
        <w:trPr>
          <w:trHeight w:val="285"/>
        </w:trPr>
        <w:tc>
          <w:tcPr>
            <w:cnfStyle w:val="001000000000" w:firstRow="0" w:lastRow="0" w:firstColumn="1" w:lastColumn="0" w:oddVBand="0" w:evenVBand="0" w:oddHBand="0" w:evenHBand="0" w:firstRowFirstColumn="0" w:firstRowLastColumn="0" w:lastRowFirstColumn="0" w:lastRowLastColumn="0"/>
            <w:tcW w:w="3250" w:type="pct"/>
            <w:noWrap/>
            <w:hideMark/>
          </w:tcPr>
          <w:p w14:paraId="0271F41F" w14:textId="77777777" w:rsidR="005B1647" w:rsidRPr="00DC0D48" w:rsidRDefault="005B1647" w:rsidP="005B1647">
            <w:pPr>
              <w:pStyle w:val="Tabell"/>
            </w:pPr>
            <w:r w:rsidRPr="00DC0D48">
              <w:t>Örebro universitet</w:t>
            </w:r>
          </w:p>
        </w:tc>
        <w:tc>
          <w:tcPr>
            <w:tcW w:w="822" w:type="pct"/>
            <w:noWrap/>
            <w:hideMark/>
          </w:tcPr>
          <w:p w14:paraId="68AEEF8C" w14:textId="77777777" w:rsidR="005B1647" w:rsidRPr="00DC0D4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C0D48">
              <w:t>122</w:t>
            </w:r>
          </w:p>
        </w:tc>
        <w:tc>
          <w:tcPr>
            <w:tcW w:w="928" w:type="pct"/>
            <w:noWrap/>
            <w:hideMark/>
          </w:tcPr>
          <w:p w14:paraId="1A28C719" w14:textId="77777777" w:rsidR="005B1647" w:rsidRPr="00DC0D4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C0D48">
              <w:t>138</w:t>
            </w:r>
          </w:p>
        </w:tc>
      </w:tr>
      <w:tr w:rsidR="00155607" w14:paraId="60377D17" w14:textId="77777777" w:rsidTr="00155607">
        <w:trPr>
          <w:trHeight w:val="285"/>
        </w:trPr>
        <w:tc>
          <w:tcPr>
            <w:cnfStyle w:val="001000000000" w:firstRow="0" w:lastRow="0" w:firstColumn="1" w:lastColumn="0" w:oddVBand="0" w:evenVBand="0" w:oddHBand="0" w:evenHBand="0" w:firstRowFirstColumn="0" w:firstRowLastColumn="0" w:lastRowFirstColumn="0" w:lastRowLastColumn="0"/>
            <w:tcW w:w="3250" w:type="pct"/>
            <w:noWrap/>
            <w:hideMark/>
          </w:tcPr>
          <w:p w14:paraId="01CE27E8" w14:textId="77777777" w:rsidR="005B1647" w:rsidRPr="00DC0D48" w:rsidRDefault="005B1647" w:rsidP="005B1647">
            <w:pPr>
              <w:pStyle w:val="Tabell"/>
            </w:pPr>
            <w:r w:rsidRPr="00DC0D48">
              <w:t>Luleå tekniska universitet</w:t>
            </w:r>
          </w:p>
        </w:tc>
        <w:tc>
          <w:tcPr>
            <w:tcW w:w="822" w:type="pct"/>
            <w:noWrap/>
            <w:hideMark/>
          </w:tcPr>
          <w:p w14:paraId="5CDD9B7D" w14:textId="77777777" w:rsidR="005B1647" w:rsidRPr="00DC0D4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C0D48">
              <w:t>115</w:t>
            </w:r>
          </w:p>
        </w:tc>
        <w:tc>
          <w:tcPr>
            <w:tcW w:w="928" w:type="pct"/>
            <w:noWrap/>
            <w:hideMark/>
          </w:tcPr>
          <w:p w14:paraId="3CA2EAB2" w14:textId="77777777" w:rsidR="005B1647" w:rsidRPr="00DC0D4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C0D48">
              <w:t>110</w:t>
            </w:r>
          </w:p>
        </w:tc>
      </w:tr>
      <w:tr w:rsidR="00155607" w14:paraId="4BC6C813" w14:textId="77777777" w:rsidTr="00155607">
        <w:trPr>
          <w:trHeight w:val="285"/>
        </w:trPr>
        <w:tc>
          <w:tcPr>
            <w:cnfStyle w:val="001000000000" w:firstRow="0" w:lastRow="0" w:firstColumn="1" w:lastColumn="0" w:oddVBand="0" w:evenVBand="0" w:oddHBand="0" w:evenHBand="0" w:firstRowFirstColumn="0" w:firstRowLastColumn="0" w:lastRowFirstColumn="0" w:lastRowLastColumn="0"/>
            <w:tcW w:w="3250" w:type="pct"/>
            <w:noWrap/>
            <w:hideMark/>
          </w:tcPr>
          <w:p w14:paraId="4F170E04" w14:textId="77777777" w:rsidR="005B1647" w:rsidRPr="00DC0D48" w:rsidRDefault="005B1647" w:rsidP="005B1647">
            <w:pPr>
              <w:pStyle w:val="Tabell"/>
            </w:pPr>
            <w:r w:rsidRPr="00DC0D48">
              <w:t>Linnéuniversitetet</w:t>
            </w:r>
          </w:p>
        </w:tc>
        <w:tc>
          <w:tcPr>
            <w:tcW w:w="822" w:type="pct"/>
            <w:noWrap/>
            <w:hideMark/>
          </w:tcPr>
          <w:p w14:paraId="42819EB9" w14:textId="77777777" w:rsidR="005B1647" w:rsidRPr="00DC0D4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C0D48">
              <w:t>114</w:t>
            </w:r>
          </w:p>
        </w:tc>
        <w:tc>
          <w:tcPr>
            <w:tcW w:w="928" w:type="pct"/>
            <w:noWrap/>
            <w:hideMark/>
          </w:tcPr>
          <w:p w14:paraId="01B2EEEF" w14:textId="77777777" w:rsidR="005B1647" w:rsidRPr="00DC0D4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C0D48">
              <w:t>120</w:t>
            </w:r>
          </w:p>
        </w:tc>
      </w:tr>
      <w:tr w:rsidR="00155607" w14:paraId="23F6703F" w14:textId="77777777" w:rsidTr="00155607">
        <w:trPr>
          <w:trHeight w:val="285"/>
        </w:trPr>
        <w:tc>
          <w:tcPr>
            <w:cnfStyle w:val="001000000000" w:firstRow="0" w:lastRow="0" w:firstColumn="1" w:lastColumn="0" w:oddVBand="0" w:evenVBand="0" w:oddHBand="0" w:evenHBand="0" w:firstRowFirstColumn="0" w:firstRowLastColumn="0" w:lastRowFirstColumn="0" w:lastRowLastColumn="0"/>
            <w:tcW w:w="3250" w:type="pct"/>
            <w:noWrap/>
            <w:hideMark/>
          </w:tcPr>
          <w:p w14:paraId="320A1C0F" w14:textId="77777777" w:rsidR="005B1647" w:rsidRPr="00DC0D48" w:rsidRDefault="005B1647" w:rsidP="005B1647">
            <w:pPr>
              <w:pStyle w:val="Tabell"/>
            </w:pPr>
            <w:r w:rsidRPr="00DC0D48">
              <w:t>Mälardalens högskola</w:t>
            </w:r>
          </w:p>
        </w:tc>
        <w:tc>
          <w:tcPr>
            <w:tcW w:w="822" w:type="pct"/>
            <w:noWrap/>
            <w:hideMark/>
          </w:tcPr>
          <w:p w14:paraId="48E34477" w14:textId="77777777" w:rsidR="005B1647" w:rsidRPr="00DC0D4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C0D48">
              <w:t>112</w:t>
            </w:r>
          </w:p>
        </w:tc>
        <w:tc>
          <w:tcPr>
            <w:tcW w:w="928" w:type="pct"/>
            <w:noWrap/>
            <w:hideMark/>
          </w:tcPr>
          <w:p w14:paraId="51C65AFA" w14:textId="77777777" w:rsidR="005B1647" w:rsidRPr="00DC0D4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C0D48">
              <w:t>113</w:t>
            </w:r>
          </w:p>
        </w:tc>
      </w:tr>
      <w:tr w:rsidR="00155607" w14:paraId="403CF794"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250" w:type="pct"/>
            <w:noWrap/>
            <w:hideMark/>
          </w:tcPr>
          <w:p w14:paraId="3C4A4453" w14:textId="77777777" w:rsidR="005B1647" w:rsidRPr="00DC0D48" w:rsidRDefault="005B1647" w:rsidP="005B1647">
            <w:pPr>
              <w:pStyle w:val="Tabell"/>
              <w:rPr>
                <w:i/>
                <w:iCs/>
              </w:rPr>
            </w:pPr>
            <w:r w:rsidRPr="00DC0D48">
              <w:rPr>
                <w:i/>
                <w:iCs/>
              </w:rPr>
              <w:t>Affärsverk</w:t>
            </w:r>
          </w:p>
        </w:tc>
        <w:tc>
          <w:tcPr>
            <w:tcW w:w="822" w:type="pct"/>
            <w:noWrap/>
            <w:hideMark/>
          </w:tcPr>
          <w:p w14:paraId="082BE831" w14:textId="77777777" w:rsidR="005B1647" w:rsidRPr="00DC0D48"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p>
        </w:tc>
        <w:tc>
          <w:tcPr>
            <w:tcW w:w="928" w:type="pct"/>
            <w:noWrap/>
            <w:hideMark/>
          </w:tcPr>
          <w:p w14:paraId="17775095" w14:textId="77777777" w:rsidR="005B1647" w:rsidRPr="00DC0D48"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p>
        </w:tc>
      </w:tr>
      <w:tr w:rsidR="00155607" w14:paraId="7DF2C8AC"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250" w:type="pct"/>
            <w:noWrap/>
            <w:hideMark/>
          </w:tcPr>
          <w:p w14:paraId="5E12768E" w14:textId="77777777" w:rsidR="005B1647" w:rsidRPr="00DC0D48" w:rsidRDefault="005B1647" w:rsidP="005B1647">
            <w:pPr>
              <w:pStyle w:val="Tabell"/>
            </w:pPr>
            <w:r w:rsidRPr="00DC0D48">
              <w:t>Svenska kraftnät</w:t>
            </w:r>
          </w:p>
        </w:tc>
        <w:tc>
          <w:tcPr>
            <w:tcW w:w="822" w:type="pct"/>
            <w:noWrap/>
            <w:hideMark/>
          </w:tcPr>
          <w:p w14:paraId="055B0CB1" w14:textId="77777777" w:rsidR="005B1647" w:rsidRPr="00DC0D4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C0D48">
              <w:t>1 542</w:t>
            </w:r>
          </w:p>
        </w:tc>
        <w:tc>
          <w:tcPr>
            <w:tcW w:w="928" w:type="pct"/>
            <w:noWrap/>
            <w:hideMark/>
          </w:tcPr>
          <w:p w14:paraId="11029362" w14:textId="77777777" w:rsidR="005B1647" w:rsidRPr="00DC0D4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C0D48">
              <w:t>1 567</w:t>
            </w:r>
          </w:p>
        </w:tc>
      </w:tr>
      <w:tr w:rsidR="00155607" w14:paraId="66095B81"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250" w:type="pct"/>
            <w:noWrap/>
            <w:hideMark/>
          </w:tcPr>
          <w:p w14:paraId="731BD49E" w14:textId="77777777" w:rsidR="005B1647" w:rsidRPr="00DC0D48" w:rsidRDefault="005B1647" w:rsidP="005B1647">
            <w:pPr>
              <w:pStyle w:val="Tabell"/>
            </w:pPr>
            <w:r w:rsidRPr="00DC0D48">
              <w:t>Sjöfartsverket</w:t>
            </w:r>
          </w:p>
        </w:tc>
        <w:tc>
          <w:tcPr>
            <w:tcW w:w="822" w:type="pct"/>
            <w:noWrap/>
            <w:hideMark/>
          </w:tcPr>
          <w:p w14:paraId="0DB89A00" w14:textId="77777777" w:rsidR="005B1647" w:rsidRPr="00DC0D4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C0D48">
              <w:t>33</w:t>
            </w:r>
          </w:p>
        </w:tc>
        <w:tc>
          <w:tcPr>
            <w:tcW w:w="928" w:type="pct"/>
            <w:noWrap/>
            <w:hideMark/>
          </w:tcPr>
          <w:p w14:paraId="7DF8BB5A" w14:textId="77777777" w:rsidR="005B1647" w:rsidRPr="00DC0D4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C0D48">
              <w:t>38</w:t>
            </w:r>
          </w:p>
        </w:tc>
      </w:tr>
      <w:tr w:rsidR="00155607" w14:paraId="100848CC" w14:textId="77777777" w:rsidTr="00155607">
        <w:trPr>
          <w:trHeight w:val="285"/>
        </w:trPr>
        <w:tc>
          <w:tcPr>
            <w:cnfStyle w:val="001000000000" w:firstRow="0" w:lastRow="0" w:firstColumn="1" w:lastColumn="0" w:oddVBand="0" w:evenVBand="0" w:oddHBand="0" w:evenHBand="0" w:firstRowFirstColumn="0" w:firstRowLastColumn="0" w:lastRowFirstColumn="0" w:lastRowLastColumn="0"/>
            <w:tcW w:w="3250" w:type="pct"/>
            <w:noWrap/>
            <w:hideMark/>
          </w:tcPr>
          <w:p w14:paraId="7D6CE0A6" w14:textId="77777777" w:rsidR="005B1647" w:rsidRPr="00DC0D48" w:rsidRDefault="005B1647" w:rsidP="005B1647">
            <w:pPr>
              <w:pStyle w:val="Tabell"/>
            </w:pPr>
            <w:r w:rsidRPr="00DC0D48">
              <w:t xml:space="preserve">Övriga myndigheter </w:t>
            </w:r>
          </w:p>
        </w:tc>
        <w:tc>
          <w:tcPr>
            <w:tcW w:w="822" w:type="pct"/>
            <w:noWrap/>
            <w:hideMark/>
          </w:tcPr>
          <w:p w14:paraId="54F33411" w14:textId="77777777" w:rsidR="005B1647" w:rsidRPr="00DC0D4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C0D48">
              <w:t>1 117</w:t>
            </w:r>
          </w:p>
        </w:tc>
        <w:tc>
          <w:tcPr>
            <w:tcW w:w="928" w:type="pct"/>
            <w:noWrap/>
            <w:hideMark/>
          </w:tcPr>
          <w:p w14:paraId="11216272" w14:textId="77777777" w:rsidR="005B1647" w:rsidRPr="00DC0D4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C0D48">
              <w:t>1 233</w:t>
            </w:r>
          </w:p>
        </w:tc>
      </w:tr>
      <w:tr w:rsidR="00155607" w14:paraId="28DD60ED" w14:textId="77777777" w:rsidTr="00155607">
        <w:trPr>
          <w:cnfStyle w:val="010000000000" w:firstRow="0" w:lastRow="1" w:firstColumn="0" w:lastColumn="0" w:oddVBand="0" w:evenVBand="0" w:oddHBand="0" w:evenHBand="0" w:firstRowFirstColumn="0" w:firstRowLastColumn="0" w:lastRowFirstColumn="0" w:lastRowLastColumn="0"/>
          <w:trHeight w:val="315"/>
        </w:trPr>
        <w:tc>
          <w:tcPr>
            <w:cnfStyle w:val="001000000000" w:firstRow="0" w:lastRow="0" w:firstColumn="1" w:lastColumn="0" w:oddVBand="0" w:evenVBand="0" w:oddHBand="0" w:evenHBand="0" w:firstRowFirstColumn="0" w:firstRowLastColumn="0" w:lastRowFirstColumn="0" w:lastRowLastColumn="0"/>
            <w:tcW w:w="3250" w:type="pct"/>
            <w:noWrap/>
            <w:hideMark/>
          </w:tcPr>
          <w:p w14:paraId="17437660" w14:textId="654EC1AA" w:rsidR="005B1647" w:rsidRPr="00DC0D48" w:rsidRDefault="005B1647" w:rsidP="005B1647">
            <w:pPr>
              <w:pStyle w:val="Tabell"/>
              <w:rPr>
                <w:bCs/>
              </w:rPr>
            </w:pPr>
            <w:r w:rsidRPr="00DC0D48">
              <w:rPr>
                <w:bCs/>
              </w:rPr>
              <w:t>Summa</w:t>
            </w:r>
          </w:p>
        </w:tc>
        <w:tc>
          <w:tcPr>
            <w:tcW w:w="822" w:type="pct"/>
            <w:noWrap/>
            <w:hideMark/>
          </w:tcPr>
          <w:p w14:paraId="1220EFC9" w14:textId="77777777" w:rsidR="005B1647" w:rsidRPr="00DC0D48"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DC0D48">
              <w:rPr>
                <w:bCs/>
              </w:rPr>
              <w:t>12 189</w:t>
            </w:r>
          </w:p>
        </w:tc>
        <w:tc>
          <w:tcPr>
            <w:tcW w:w="928" w:type="pct"/>
            <w:noWrap/>
            <w:hideMark/>
          </w:tcPr>
          <w:p w14:paraId="149B9A42" w14:textId="77777777" w:rsidR="005B1647" w:rsidRPr="00DC0D48"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DC0D48">
              <w:rPr>
                <w:bCs/>
              </w:rPr>
              <w:t>11 827</w:t>
            </w:r>
          </w:p>
        </w:tc>
      </w:tr>
    </w:tbl>
    <w:p w14:paraId="6FD0B522" w14:textId="34A1DB4F" w:rsidR="005B1647" w:rsidRDefault="005B1647" w:rsidP="005B1647">
      <w:pPr>
        <w:pStyle w:val="Rubrik4utannumrering"/>
      </w:pPr>
      <w:r w:rsidRPr="00DC0D48">
        <w:t>Totalt oförbrukade bidrag</w:t>
      </w:r>
    </w:p>
    <w:p w14:paraId="7CDDF298" w14:textId="370BCB7A" w:rsidR="005B1647" w:rsidRDefault="005B1647" w:rsidP="005B1647">
      <w:pPr>
        <w:pStyle w:val="TabellUnderrubrik"/>
      </w:pPr>
      <w:r w:rsidRPr="00DC0D48">
        <w:t>Miljoner kronor</w:t>
      </w:r>
    </w:p>
    <w:tbl>
      <w:tblPr>
        <w:tblStyle w:val="RKBPTabell"/>
        <w:tblW w:w="5000" w:type="pct"/>
        <w:tblLook w:val="04E0" w:firstRow="1" w:lastRow="1" w:firstColumn="1" w:lastColumn="0" w:noHBand="0" w:noVBand="1"/>
      </w:tblPr>
      <w:tblGrid>
        <w:gridCol w:w="4790"/>
        <w:gridCol w:w="1212"/>
        <w:gridCol w:w="1368"/>
      </w:tblGrid>
      <w:tr w:rsidR="00155607" w14:paraId="4FDC1B05" w14:textId="77777777" w:rsidTr="00155607">
        <w:trPr>
          <w:cnfStyle w:val="100000000000" w:firstRow="1" w:lastRow="0" w:firstColumn="0" w:lastColumn="0" w:oddVBand="0" w:evenVBand="0" w:oddHBand="0" w:evenHBand="0" w:firstRowFirstColumn="0" w:firstRowLastColumn="0" w:lastRowFirstColumn="0" w:lastRowLastColumn="0"/>
          <w:trHeight w:val="300"/>
          <w:tblHeader w:val="0"/>
        </w:trPr>
        <w:tc>
          <w:tcPr>
            <w:cnfStyle w:val="001000000000" w:firstRow="0" w:lastRow="0" w:firstColumn="1" w:lastColumn="0" w:oddVBand="0" w:evenVBand="0" w:oddHBand="0" w:evenHBand="0" w:firstRowFirstColumn="0" w:firstRowLastColumn="0" w:lastRowFirstColumn="0" w:lastRowLastColumn="0"/>
            <w:tcW w:w="3250"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0161E51D" w14:textId="1C583D25" w:rsidR="005B1647" w:rsidRPr="00DC0D48" w:rsidRDefault="005B1647" w:rsidP="005B1647">
            <w:pPr>
              <w:pStyle w:val="TabellHuvud"/>
            </w:pPr>
          </w:p>
        </w:tc>
        <w:tc>
          <w:tcPr>
            <w:tcW w:w="822"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239F421C" w14:textId="77777777" w:rsidR="005B1647" w:rsidRPr="00DC0D48"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DC0D48">
              <w:t>2019</w:t>
            </w:r>
          </w:p>
        </w:tc>
        <w:tc>
          <w:tcPr>
            <w:tcW w:w="928"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2FB7E4F8" w14:textId="77777777" w:rsidR="005B1647" w:rsidRPr="00DC0D48"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DC0D48">
              <w:t>2018</w:t>
            </w:r>
          </w:p>
        </w:tc>
      </w:tr>
      <w:tr w:rsidR="00155607" w14:paraId="4A056E20" w14:textId="77777777" w:rsidTr="00155607">
        <w:trPr>
          <w:trHeight w:val="285"/>
        </w:trPr>
        <w:tc>
          <w:tcPr>
            <w:cnfStyle w:val="001000000000" w:firstRow="0" w:lastRow="0" w:firstColumn="1" w:lastColumn="0" w:oddVBand="0" w:evenVBand="0" w:oddHBand="0" w:evenHBand="0" w:firstRowFirstColumn="0" w:firstRowLastColumn="0" w:lastRowFirstColumn="0" w:lastRowLastColumn="0"/>
            <w:tcW w:w="3250" w:type="pct"/>
            <w:tcBorders>
              <w:top w:val="single" w:sz="12" w:space="0" w:color="auto"/>
            </w:tcBorders>
            <w:noWrap/>
            <w:hideMark/>
          </w:tcPr>
          <w:p w14:paraId="3F6B4E98" w14:textId="77777777" w:rsidR="005B1647" w:rsidRPr="00DC0D48" w:rsidRDefault="005B1647" w:rsidP="005B1647">
            <w:pPr>
              <w:pStyle w:val="Tabell"/>
              <w:rPr>
                <w:i/>
                <w:iCs/>
              </w:rPr>
            </w:pPr>
            <w:r w:rsidRPr="00DC0D48">
              <w:rPr>
                <w:i/>
                <w:iCs/>
              </w:rPr>
              <w:t>Universitet och högskolor</w:t>
            </w:r>
          </w:p>
        </w:tc>
        <w:tc>
          <w:tcPr>
            <w:tcW w:w="822" w:type="pct"/>
            <w:tcBorders>
              <w:top w:val="single" w:sz="12" w:space="0" w:color="auto"/>
            </w:tcBorders>
            <w:noWrap/>
            <w:hideMark/>
          </w:tcPr>
          <w:p w14:paraId="12B3066C" w14:textId="77777777" w:rsidR="005B1647" w:rsidRPr="00DC0D48"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r w:rsidRPr="00DC0D48">
              <w:rPr>
                <w:i/>
                <w:iCs/>
              </w:rPr>
              <w:t>19 191</w:t>
            </w:r>
          </w:p>
        </w:tc>
        <w:tc>
          <w:tcPr>
            <w:tcW w:w="928" w:type="pct"/>
            <w:tcBorders>
              <w:top w:val="single" w:sz="12" w:space="0" w:color="auto"/>
            </w:tcBorders>
            <w:noWrap/>
            <w:hideMark/>
          </w:tcPr>
          <w:p w14:paraId="790A119B" w14:textId="77777777" w:rsidR="005B1647" w:rsidRPr="00DC0D48"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r w:rsidRPr="00DC0D48">
              <w:rPr>
                <w:i/>
                <w:iCs/>
              </w:rPr>
              <w:t>18 523</w:t>
            </w:r>
          </w:p>
        </w:tc>
      </w:tr>
      <w:tr w:rsidR="00155607" w14:paraId="4D5E9D43" w14:textId="77777777" w:rsidTr="00155607">
        <w:trPr>
          <w:trHeight w:val="285"/>
        </w:trPr>
        <w:tc>
          <w:tcPr>
            <w:cnfStyle w:val="001000000000" w:firstRow="0" w:lastRow="0" w:firstColumn="1" w:lastColumn="0" w:oddVBand="0" w:evenVBand="0" w:oddHBand="0" w:evenHBand="0" w:firstRowFirstColumn="0" w:firstRowLastColumn="0" w:lastRowFirstColumn="0" w:lastRowLastColumn="0"/>
            <w:tcW w:w="3250" w:type="pct"/>
            <w:noWrap/>
            <w:hideMark/>
          </w:tcPr>
          <w:p w14:paraId="7E29009B" w14:textId="1A3FE1F5" w:rsidR="005B1647" w:rsidRPr="00DC0D48" w:rsidRDefault="005B1647" w:rsidP="005B1647">
            <w:pPr>
              <w:pStyle w:val="Tabell"/>
            </w:pPr>
            <w:r w:rsidRPr="00DC0D48">
              <w:t>Inomstatlig</w:t>
            </w:r>
            <w:r>
              <w:t>a</w:t>
            </w:r>
          </w:p>
        </w:tc>
        <w:tc>
          <w:tcPr>
            <w:tcW w:w="822" w:type="pct"/>
            <w:noWrap/>
            <w:hideMark/>
          </w:tcPr>
          <w:p w14:paraId="06094155" w14:textId="77777777" w:rsidR="005B1647" w:rsidRPr="00DC0D4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C0D48">
              <w:t>10 000</w:t>
            </w:r>
          </w:p>
        </w:tc>
        <w:tc>
          <w:tcPr>
            <w:tcW w:w="928" w:type="pct"/>
            <w:noWrap/>
            <w:hideMark/>
          </w:tcPr>
          <w:p w14:paraId="2C1C19A5" w14:textId="77777777" w:rsidR="005B1647" w:rsidRPr="00DC0D4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C0D48">
              <w:t>9 772</w:t>
            </w:r>
          </w:p>
        </w:tc>
      </w:tr>
      <w:tr w:rsidR="00155607" w14:paraId="41C3F2CC" w14:textId="77777777" w:rsidTr="00155607">
        <w:trPr>
          <w:trHeight w:val="285"/>
        </w:trPr>
        <w:tc>
          <w:tcPr>
            <w:cnfStyle w:val="001000000000" w:firstRow="0" w:lastRow="0" w:firstColumn="1" w:lastColumn="0" w:oddVBand="0" w:evenVBand="0" w:oddHBand="0" w:evenHBand="0" w:firstRowFirstColumn="0" w:firstRowLastColumn="0" w:lastRowFirstColumn="0" w:lastRowLastColumn="0"/>
            <w:tcW w:w="3250" w:type="pct"/>
            <w:noWrap/>
            <w:hideMark/>
          </w:tcPr>
          <w:p w14:paraId="10B80E65" w14:textId="134C8207" w:rsidR="005B1647" w:rsidRPr="00DC0D48" w:rsidRDefault="005B1647" w:rsidP="005B1647">
            <w:pPr>
              <w:pStyle w:val="Tabell"/>
            </w:pPr>
            <w:r w:rsidRPr="00DC0D48">
              <w:t>Utomstatlig</w:t>
            </w:r>
            <w:r>
              <w:t>a</w:t>
            </w:r>
          </w:p>
        </w:tc>
        <w:tc>
          <w:tcPr>
            <w:tcW w:w="822" w:type="pct"/>
            <w:noWrap/>
            <w:hideMark/>
          </w:tcPr>
          <w:p w14:paraId="000CF7A3" w14:textId="77777777" w:rsidR="005B1647" w:rsidRPr="00DC0D4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C0D48">
              <w:t>9 191</w:t>
            </w:r>
          </w:p>
        </w:tc>
        <w:tc>
          <w:tcPr>
            <w:tcW w:w="928" w:type="pct"/>
            <w:noWrap/>
            <w:hideMark/>
          </w:tcPr>
          <w:p w14:paraId="0C84CB82" w14:textId="77777777" w:rsidR="005B1647" w:rsidRPr="00DC0D4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C0D48">
              <w:t>8 751</w:t>
            </w:r>
          </w:p>
        </w:tc>
      </w:tr>
      <w:tr w:rsidR="00155607" w14:paraId="154665B0" w14:textId="77777777" w:rsidTr="00155607">
        <w:trPr>
          <w:trHeight w:val="285"/>
        </w:trPr>
        <w:tc>
          <w:tcPr>
            <w:cnfStyle w:val="001000000000" w:firstRow="0" w:lastRow="0" w:firstColumn="1" w:lastColumn="0" w:oddVBand="0" w:evenVBand="0" w:oddHBand="0" w:evenHBand="0" w:firstRowFirstColumn="0" w:firstRowLastColumn="0" w:lastRowFirstColumn="0" w:lastRowLastColumn="0"/>
            <w:tcW w:w="3250" w:type="pct"/>
            <w:noWrap/>
            <w:hideMark/>
          </w:tcPr>
          <w:p w14:paraId="03ED6A1F" w14:textId="77777777" w:rsidR="005B1647" w:rsidRPr="00DC0D48" w:rsidRDefault="005B1647" w:rsidP="005B1647">
            <w:pPr>
              <w:pStyle w:val="Tabell"/>
              <w:rPr>
                <w:i/>
                <w:iCs/>
              </w:rPr>
            </w:pPr>
            <w:r w:rsidRPr="00DC0D48">
              <w:rPr>
                <w:i/>
                <w:iCs/>
              </w:rPr>
              <w:t>Länsstyrelser</w:t>
            </w:r>
          </w:p>
        </w:tc>
        <w:tc>
          <w:tcPr>
            <w:tcW w:w="822" w:type="pct"/>
            <w:noWrap/>
            <w:hideMark/>
          </w:tcPr>
          <w:p w14:paraId="460CD664" w14:textId="77777777" w:rsidR="005B1647" w:rsidRPr="00DC0D48"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r w:rsidRPr="00DC0D48">
              <w:rPr>
                <w:i/>
                <w:iCs/>
              </w:rPr>
              <w:t>1 414</w:t>
            </w:r>
          </w:p>
        </w:tc>
        <w:tc>
          <w:tcPr>
            <w:tcW w:w="928" w:type="pct"/>
            <w:noWrap/>
            <w:hideMark/>
          </w:tcPr>
          <w:p w14:paraId="75899DD4" w14:textId="77777777" w:rsidR="005B1647" w:rsidRPr="00DC0D48"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r w:rsidRPr="00DC0D48">
              <w:rPr>
                <w:i/>
                <w:iCs/>
              </w:rPr>
              <w:t>1 468</w:t>
            </w:r>
          </w:p>
        </w:tc>
      </w:tr>
      <w:tr w:rsidR="00155607" w14:paraId="48B7C1CA" w14:textId="77777777" w:rsidTr="00155607">
        <w:trPr>
          <w:trHeight w:val="285"/>
        </w:trPr>
        <w:tc>
          <w:tcPr>
            <w:cnfStyle w:val="001000000000" w:firstRow="0" w:lastRow="0" w:firstColumn="1" w:lastColumn="0" w:oddVBand="0" w:evenVBand="0" w:oddHBand="0" w:evenHBand="0" w:firstRowFirstColumn="0" w:firstRowLastColumn="0" w:lastRowFirstColumn="0" w:lastRowLastColumn="0"/>
            <w:tcW w:w="3250" w:type="pct"/>
            <w:noWrap/>
            <w:hideMark/>
          </w:tcPr>
          <w:p w14:paraId="25CDFD9C" w14:textId="77777777" w:rsidR="005B1647" w:rsidRPr="00DC0D48" w:rsidRDefault="005B1647" w:rsidP="005B1647">
            <w:pPr>
              <w:pStyle w:val="Tabell"/>
            </w:pPr>
            <w:r w:rsidRPr="00DC0D48">
              <w:t>Inomstatliga</w:t>
            </w:r>
          </w:p>
        </w:tc>
        <w:tc>
          <w:tcPr>
            <w:tcW w:w="822" w:type="pct"/>
            <w:noWrap/>
            <w:hideMark/>
          </w:tcPr>
          <w:p w14:paraId="6A870277" w14:textId="77777777" w:rsidR="005B1647" w:rsidRPr="00DC0D4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C0D48">
              <w:t>1 235</w:t>
            </w:r>
          </w:p>
        </w:tc>
        <w:tc>
          <w:tcPr>
            <w:tcW w:w="928" w:type="pct"/>
            <w:noWrap/>
            <w:hideMark/>
          </w:tcPr>
          <w:p w14:paraId="5876834B" w14:textId="77777777" w:rsidR="005B1647" w:rsidRPr="00DC0D4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C0D48">
              <w:t>1 245</w:t>
            </w:r>
          </w:p>
        </w:tc>
      </w:tr>
      <w:tr w:rsidR="00155607" w14:paraId="4C924CB5" w14:textId="77777777" w:rsidTr="00155607">
        <w:trPr>
          <w:trHeight w:val="285"/>
        </w:trPr>
        <w:tc>
          <w:tcPr>
            <w:cnfStyle w:val="001000000000" w:firstRow="0" w:lastRow="0" w:firstColumn="1" w:lastColumn="0" w:oddVBand="0" w:evenVBand="0" w:oddHBand="0" w:evenHBand="0" w:firstRowFirstColumn="0" w:firstRowLastColumn="0" w:lastRowFirstColumn="0" w:lastRowLastColumn="0"/>
            <w:tcW w:w="3250" w:type="pct"/>
            <w:noWrap/>
            <w:hideMark/>
          </w:tcPr>
          <w:p w14:paraId="39121BBD" w14:textId="77777777" w:rsidR="005B1647" w:rsidRPr="00DC0D48" w:rsidRDefault="005B1647" w:rsidP="005B1647">
            <w:pPr>
              <w:pStyle w:val="Tabell"/>
            </w:pPr>
            <w:r w:rsidRPr="00DC0D48">
              <w:t>Utomstatliga</w:t>
            </w:r>
          </w:p>
        </w:tc>
        <w:tc>
          <w:tcPr>
            <w:tcW w:w="822" w:type="pct"/>
            <w:noWrap/>
            <w:hideMark/>
          </w:tcPr>
          <w:p w14:paraId="06BEFFEC" w14:textId="77777777" w:rsidR="005B1647" w:rsidRPr="00DC0D4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C0D48">
              <w:t>179</w:t>
            </w:r>
          </w:p>
        </w:tc>
        <w:tc>
          <w:tcPr>
            <w:tcW w:w="928" w:type="pct"/>
            <w:noWrap/>
            <w:hideMark/>
          </w:tcPr>
          <w:p w14:paraId="686CC78A" w14:textId="77777777" w:rsidR="005B1647" w:rsidRPr="00DC0D4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C0D48">
              <w:t>223</w:t>
            </w:r>
          </w:p>
        </w:tc>
      </w:tr>
      <w:tr w:rsidR="00155607" w14:paraId="23958BEE" w14:textId="77777777" w:rsidTr="00155607">
        <w:trPr>
          <w:trHeight w:val="285"/>
        </w:trPr>
        <w:tc>
          <w:tcPr>
            <w:cnfStyle w:val="001000000000" w:firstRow="0" w:lastRow="0" w:firstColumn="1" w:lastColumn="0" w:oddVBand="0" w:evenVBand="0" w:oddHBand="0" w:evenHBand="0" w:firstRowFirstColumn="0" w:firstRowLastColumn="0" w:lastRowFirstColumn="0" w:lastRowLastColumn="0"/>
            <w:tcW w:w="3250" w:type="pct"/>
            <w:noWrap/>
            <w:hideMark/>
          </w:tcPr>
          <w:p w14:paraId="63D4295E" w14:textId="77777777" w:rsidR="005B1647" w:rsidRPr="00DC0D48" w:rsidRDefault="005B1647" w:rsidP="005B1647">
            <w:pPr>
              <w:pStyle w:val="Tabell"/>
              <w:rPr>
                <w:i/>
                <w:iCs/>
              </w:rPr>
            </w:pPr>
            <w:r w:rsidRPr="00DC0D48">
              <w:rPr>
                <w:i/>
                <w:iCs/>
              </w:rPr>
              <w:t>Övriga</w:t>
            </w:r>
          </w:p>
        </w:tc>
        <w:tc>
          <w:tcPr>
            <w:tcW w:w="822" w:type="pct"/>
            <w:noWrap/>
            <w:hideMark/>
          </w:tcPr>
          <w:p w14:paraId="5D43E5FF" w14:textId="77777777" w:rsidR="005B1647" w:rsidRPr="00DC0D48"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r w:rsidRPr="00DC0D48">
              <w:rPr>
                <w:i/>
                <w:iCs/>
              </w:rPr>
              <w:t>5 744</w:t>
            </w:r>
          </w:p>
        </w:tc>
        <w:tc>
          <w:tcPr>
            <w:tcW w:w="928" w:type="pct"/>
            <w:noWrap/>
            <w:hideMark/>
          </w:tcPr>
          <w:p w14:paraId="10DB423A" w14:textId="77777777" w:rsidR="005B1647" w:rsidRPr="00DC0D48"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r w:rsidRPr="00DC0D48">
              <w:rPr>
                <w:i/>
                <w:iCs/>
              </w:rPr>
              <w:t>6 561</w:t>
            </w:r>
          </w:p>
        </w:tc>
      </w:tr>
      <w:tr w:rsidR="00155607" w14:paraId="3B25EA93" w14:textId="77777777" w:rsidTr="00155607">
        <w:trPr>
          <w:trHeight w:val="285"/>
        </w:trPr>
        <w:tc>
          <w:tcPr>
            <w:cnfStyle w:val="001000000000" w:firstRow="0" w:lastRow="0" w:firstColumn="1" w:lastColumn="0" w:oddVBand="0" w:evenVBand="0" w:oddHBand="0" w:evenHBand="0" w:firstRowFirstColumn="0" w:firstRowLastColumn="0" w:lastRowFirstColumn="0" w:lastRowLastColumn="0"/>
            <w:tcW w:w="3250" w:type="pct"/>
            <w:noWrap/>
            <w:hideMark/>
          </w:tcPr>
          <w:p w14:paraId="7C182A91" w14:textId="77777777" w:rsidR="005B1647" w:rsidRPr="00DC0D48" w:rsidRDefault="005B1647" w:rsidP="005B1647">
            <w:pPr>
              <w:pStyle w:val="Tabell"/>
            </w:pPr>
            <w:r w:rsidRPr="00DC0D48">
              <w:t>Inomstatliga</w:t>
            </w:r>
          </w:p>
        </w:tc>
        <w:tc>
          <w:tcPr>
            <w:tcW w:w="822" w:type="pct"/>
            <w:noWrap/>
            <w:hideMark/>
          </w:tcPr>
          <w:p w14:paraId="4625F503" w14:textId="77777777" w:rsidR="005B1647" w:rsidRPr="00DC0D4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C0D48">
              <w:t>2 925</w:t>
            </w:r>
          </w:p>
        </w:tc>
        <w:tc>
          <w:tcPr>
            <w:tcW w:w="928" w:type="pct"/>
            <w:noWrap/>
            <w:hideMark/>
          </w:tcPr>
          <w:p w14:paraId="39354324" w14:textId="77777777" w:rsidR="005B1647" w:rsidRPr="00DC0D4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C0D48">
              <w:t>3 708</w:t>
            </w:r>
          </w:p>
        </w:tc>
      </w:tr>
      <w:tr w:rsidR="00155607" w14:paraId="38A4DD53" w14:textId="77777777" w:rsidTr="00155607">
        <w:trPr>
          <w:trHeight w:val="285"/>
        </w:trPr>
        <w:tc>
          <w:tcPr>
            <w:cnfStyle w:val="001000000000" w:firstRow="0" w:lastRow="0" w:firstColumn="1" w:lastColumn="0" w:oddVBand="0" w:evenVBand="0" w:oddHBand="0" w:evenHBand="0" w:firstRowFirstColumn="0" w:firstRowLastColumn="0" w:lastRowFirstColumn="0" w:lastRowLastColumn="0"/>
            <w:tcW w:w="3250" w:type="pct"/>
            <w:noWrap/>
            <w:hideMark/>
          </w:tcPr>
          <w:p w14:paraId="5E2DE27C" w14:textId="77777777" w:rsidR="005B1647" w:rsidRPr="00DC0D48" w:rsidRDefault="005B1647" w:rsidP="005B1647">
            <w:pPr>
              <w:pStyle w:val="Tabell"/>
            </w:pPr>
            <w:r w:rsidRPr="00DC0D48">
              <w:t>Utomstatliga</w:t>
            </w:r>
          </w:p>
        </w:tc>
        <w:tc>
          <w:tcPr>
            <w:tcW w:w="822" w:type="pct"/>
            <w:noWrap/>
            <w:hideMark/>
          </w:tcPr>
          <w:p w14:paraId="2156940D" w14:textId="77777777" w:rsidR="005B1647" w:rsidRPr="00DC0D4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C0D48">
              <w:t>2 819</w:t>
            </w:r>
          </w:p>
        </w:tc>
        <w:tc>
          <w:tcPr>
            <w:tcW w:w="928" w:type="pct"/>
            <w:noWrap/>
            <w:hideMark/>
          </w:tcPr>
          <w:p w14:paraId="117A8ADF" w14:textId="77777777" w:rsidR="005B1647" w:rsidRPr="00DC0D4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C0D48">
              <w:t>2 853</w:t>
            </w:r>
          </w:p>
        </w:tc>
      </w:tr>
      <w:tr w:rsidR="00155607" w14:paraId="27CB7D6A" w14:textId="77777777" w:rsidTr="00155607">
        <w:trPr>
          <w:trHeight w:val="118"/>
        </w:trPr>
        <w:tc>
          <w:tcPr>
            <w:cnfStyle w:val="001000000000" w:firstRow="0" w:lastRow="0" w:firstColumn="1" w:lastColumn="0" w:oddVBand="0" w:evenVBand="0" w:oddHBand="0" w:evenHBand="0" w:firstRowFirstColumn="0" w:firstRowLastColumn="0" w:lastRowFirstColumn="0" w:lastRowLastColumn="0"/>
            <w:tcW w:w="3250" w:type="pct"/>
            <w:noWrap/>
            <w:hideMark/>
          </w:tcPr>
          <w:p w14:paraId="46E71A92" w14:textId="783E9592" w:rsidR="005B1647" w:rsidRPr="00DC0D48" w:rsidRDefault="005B1647" w:rsidP="005B1647">
            <w:pPr>
              <w:pStyle w:val="Tabell"/>
            </w:pPr>
            <w:r w:rsidRPr="00DC0D48">
              <w:t>Totala inomstatliga</w:t>
            </w:r>
            <w:r w:rsidRPr="00DC0D48">
              <w:rPr>
                <w:vertAlign w:val="superscript"/>
              </w:rPr>
              <w:t>1</w:t>
            </w:r>
          </w:p>
        </w:tc>
        <w:tc>
          <w:tcPr>
            <w:tcW w:w="822" w:type="pct"/>
            <w:noWrap/>
            <w:hideMark/>
          </w:tcPr>
          <w:p w14:paraId="2AF32310" w14:textId="77777777" w:rsidR="005B1647" w:rsidRPr="00DC0D4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C0D48">
              <w:t>14 160</w:t>
            </w:r>
          </w:p>
        </w:tc>
        <w:tc>
          <w:tcPr>
            <w:tcW w:w="928" w:type="pct"/>
            <w:noWrap/>
            <w:hideMark/>
          </w:tcPr>
          <w:p w14:paraId="4C94F65A" w14:textId="77777777" w:rsidR="005B1647" w:rsidRPr="00DC0D4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C0D48">
              <w:t>14 725</w:t>
            </w:r>
          </w:p>
        </w:tc>
      </w:tr>
      <w:tr w:rsidR="00155607" w14:paraId="44971131" w14:textId="77777777" w:rsidTr="00155607">
        <w:trPr>
          <w:trHeight w:val="285"/>
        </w:trPr>
        <w:tc>
          <w:tcPr>
            <w:cnfStyle w:val="001000000000" w:firstRow="0" w:lastRow="0" w:firstColumn="1" w:lastColumn="0" w:oddVBand="0" w:evenVBand="0" w:oddHBand="0" w:evenHBand="0" w:firstRowFirstColumn="0" w:firstRowLastColumn="0" w:lastRowFirstColumn="0" w:lastRowLastColumn="0"/>
            <w:tcW w:w="3250" w:type="pct"/>
            <w:noWrap/>
            <w:hideMark/>
          </w:tcPr>
          <w:p w14:paraId="0162D970" w14:textId="77777777" w:rsidR="005B1647" w:rsidRPr="00DC0D48" w:rsidRDefault="005B1647" w:rsidP="005B1647">
            <w:pPr>
              <w:pStyle w:val="Tabell"/>
            </w:pPr>
            <w:r w:rsidRPr="00DC0D48">
              <w:t>Totala utomstatliga</w:t>
            </w:r>
          </w:p>
        </w:tc>
        <w:tc>
          <w:tcPr>
            <w:tcW w:w="822" w:type="pct"/>
            <w:noWrap/>
            <w:hideMark/>
          </w:tcPr>
          <w:p w14:paraId="483C440D" w14:textId="77777777" w:rsidR="005B1647" w:rsidRPr="00DC0D4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C0D48">
              <w:t>12 189</w:t>
            </w:r>
          </w:p>
        </w:tc>
        <w:tc>
          <w:tcPr>
            <w:tcW w:w="928" w:type="pct"/>
            <w:noWrap/>
            <w:hideMark/>
          </w:tcPr>
          <w:p w14:paraId="4B0B8090" w14:textId="77777777" w:rsidR="005B1647" w:rsidRPr="00DC0D4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C0D48">
              <w:t>11 827</w:t>
            </w:r>
          </w:p>
        </w:tc>
      </w:tr>
      <w:tr w:rsidR="00155607" w14:paraId="727B5BCA" w14:textId="77777777" w:rsidTr="00155607">
        <w:trPr>
          <w:cnfStyle w:val="010000000000" w:firstRow="0" w:lastRow="1" w:firstColumn="0" w:lastColumn="0" w:oddVBand="0" w:evenVBand="0" w:oddHBand="0" w:evenHBand="0" w:firstRowFirstColumn="0" w:firstRowLastColumn="0" w:lastRowFirstColumn="0" w:lastRowLastColumn="0"/>
          <w:trHeight w:val="315"/>
        </w:trPr>
        <w:tc>
          <w:tcPr>
            <w:cnfStyle w:val="001000000000" w:firstRow="0" w:lastRow="0" w:firstColumn="1" w:lastColumn="0" w:oddVBand="0" w:evenVBand="0" w:oddHBand="0" w:evenHBand="0" w:firstRowFirstColumn="0" w:firstRowLastColumn="0" w:lastRowFirstColumn="0" w:lastRowLastColumn="0"/>
            <w:tcW w:w="3250" w:type="pct"/>
            <w:noWrap/>
            <w:hideMark/>
          </w:tcPr>
          <w:p w14:paraId="7CEE9A25" w14:textId="77777777" w:rsidR="005B1647" w:rsidRPr="00DC0D48" w:rsidRDefault="005B1647" w:rsidP="005B1647">
            <w:pPr>
              <w:pStyle w:val="Tabell"/>
              <w:rPr>
                <w:bCs/>
              </w:rPr>
            </w:pPr>
            <w:r w:rsidRPr="00DC0D48">
              <w:rPr>
                <w:bCs/>
              </w:rPr>
              <w:t>Summa</w:t>
            </w:r>
          </w:p>
        </w:tc>
        <w:tc>
          <w:tcPr>
            <w:tcW w:w="822" w:type="pct"/>
            <w:noWrap/>
            <w:hideMark/>
          </w:tcPr>
          <w:p w14:paraId="689C87AF" w14:textId="77777777" w:rsidR="005B1647" w:rsidRPr="00DC0D48"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DC0D48">
              <w:rPr>
                <w:bCs/>
              </w:rPr>
              <w:t>26 349</w:t>
            </w:r>
          </w:p>
        </w:tc>
        <w:tc>
          <w:tcPr>
            <w:tcW w:w="928" w:type="pct"/>
            <w:noWrap/>
            <w:hideMark/>
          </w:tcPr>
          <w:p w14:paraId="580E235B" w14:textId="77777777" w:rsidR="005B1647" w:rsidRPr="00DC0D48"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DC0D48">
              <w:rPr>
                <w:bCs/>
              </w:rPr>
              <w:t>26 552</w:t>
            </w:r>
          </w:p>
        </w:tc>
      </w:tr>
    </w:tbl>
    <w:p w14:paraId="377FB16B" w14:textId="2191A7AD" w:rsidR="005B1647" w:rsidRDefault="005B1647" w:rsidP="005B1647">
      <w:pPr>
        <w:pStyle w:val="TabellFotnot"/>
      </w:pPr>
      <w:r w:rsidRPr="00DC0D48">
        <w:rPr>
          <w:vertAlign w:val="superscript"/>
        </w:rPr>
        <w:t>1</w:t>
      </w:r>
      <w:r w:rsidRPr="00DC0D48">
        <w:t xml:space="preserve"> Därutöver finns ett inomstatligt oförbrukat bidrag hos Kammarkollegiet på 480 miljoner kronor som är hänförligt till public servicebolag.</w:t>
      </w:r>
    </w:p>
    <w:p w14:paraId="353C7419" w14:textId="409661B2" w:rsidR="005B1647" w:rsidRDefault="005B1647" w:rsidP="005B1647">
      <w:pPr>
        <w:pStyle w:val="Brdtext"/>
      </w:pPr>
    </w:p>
    <w:p w14:paraId="642ECF6A" w14:textId="01D7E5D6" w:rsidR="005B1647" w:rsidRDefault="005B1647" w:rsidP="005B1647">
      <w:pPr>
        <w:pStyle w:val="Brdtext"/>
      </w:pPr>
      <w:r w:rsidRPr="005A1E73">
        <w:t>Oförbrukade inomstatliga bidrag, dvs. bidrag som myndigheter har fått från andra statliga myndigheter, elimineras i årsredovisningen för staten, men redovisas här som tilläggsinformation. Dessa bidrag har i de flesta fall redovisats mot anslag hos den givande myndigheten.</w:t>
      </w:r>
    </w:p>
    <w:p w14:paraId="4D6E6997" w14:textId="57A449AC" w:rsidR="005B1647" w:rsidRDefault="005B1647" w:rsidP="005B1647">
      <w:pPr>
        <w:pStyle w:val="Brdtext"/>
      </w:pPr>
      <w:r>
        <w:t>De totala oförbrukade bidragen minskade marginellt med 0,3 miljarder kronor. De utomstatliga oförbrukade bidragen ökade något, medan inomstatliga oförbrukade bidrag har minskat med 0,6 miljarder kronor.</w:t>
      </w:r>
    </w:p>
    <w:p w14:paraId="1FD59DD3" w14:textId="77777777" w:rsidR="005B1647" w:rsidRDefault="005B1647" w:rsidP="005B1647">
      <w:pPr>
        <w:pStyle w:val="Brdtext"/>
      </w:pPr>
      <w:r>
        <w:t>Högskolesektorn står för 68 procent av inomstatliga oförbrukade bidrag, vilket är i stort sett samma andel som föregående år. Det är vanligtvis fråga om forskningsmedel, ofta från Vetenskapsrådet, andra forskningsråd eller myndigheter med uppgift att fördela sådana medel.</w:t>
      </w:r>
    </w:p>
    <w:p w14:paraId="61146491" w14:textId="3DDEAC74" w:rsidR="005B1647" w:rsidRDefault="005B1647" w:rsidP="005B1647">
      <w:pPr>
        <w:pStyle w:val="Brdtext"/>
      </w:pPr>
      <w:r>
        <w:t xml:space="preserve">Lunds universitet redovisade högst belopp för oförbrukade inomstatliga bidrag vid utgången av 2019. Beloppet uppgick till 2,0 miljarder kronor vilket var 20 procent av de totala inomstatliga oförbrukade bidragen för universitet och högskolor på 10 miljarder kronor. Karolinska institutet redovisar drygt 13 och Uppsala universitet ca 12 procent av detta totala belopp. </w:t>
      </w:r>
    </w:p>
    <w:p w14:paraId="6663025D" w14:textId="77777777" w:rsidR="005B1647" w:rsidRDefault="005B1647" w:rsidP="005B1647">
      <w:pPr>
        <w:pStyle w:val="Brdtext"/>
      </w:pPr>
      <w:r>
        <w:t>Bland övriga myndigheter redovisar Sjöfartsverket 1,4 miljarder kronor, vilket avser oförbrukade bidrag för farledsprojekt som finansieras med bidrag från Trafikverket.</w:t>
      </w:r>
    </w:p>
    <w:p w14:paraId="7F5E9501" w14:textId="77777777" w:rsidR="005B1647" w:rsidRDefault="005B1647" w:rsidP="005B1647">
      <w:pPr>
        <w:pStyle w:val="Brdtext"/>
      </w:pPr>
      <w:r>
        <w:t>Inomstatliga bidrag hos länsstyrelserna avser vanligen medel från centrala myndigheter som ska förmedlas till olika regionala projekt.</w:t>
      </w:r>
    </w:p>
    <w:p w14:paraId="6A8744CA" w14:textId="77777777" w:rsidR="005B1647" w:rsidRDefault="005B1647" w:rsidP="005B1647">
      <w:pPr>
        <w:pStyle w:val="Rubrik3utannumrering"/>
      </w:pPr>
      <w:r>
        <w:t>Oförbrukade inomstatliga bidrag</w:t>
      </w:r>
    </w:p>
    <w:p w14:paraId="6266FC48" w14:textId="77777777" w:rsidR="005B1647" w:rsidRDefault="005B1647" w:rsidP="005B1647">
      <w:pPr>
        <w:pStyle w:val="Brdtext"/>
      </w:pPr>
      <w:r>
        <w:t>Inomstatliga oförbrukade bidrag uppgick till totalt 14,2 miljarder kronor.</w:t>
      </w:r>
    </w:p>
    <w:p w14:paraId="5298F8EA" w14:textId="23E93C83" w:rsidR="005B1647" w:rsidRDefault="005B1647" w:rsidP="005B1647">
      <w:pPr>
        <w:pStyle w:val="Rubrik4utannumrering"/>
      </w:pPr>
      <w:r>
        <w:t>Oförbrukade inomstatliga bidrag</w:t>
      </w:r>
    </w:p>
    <w:p w14:paraId="3C00F3CD" w14:textId="5038BDAA" w:rsidR="005B1647" w:rsidRDefault="005B1647" w:rsidP="005B1647">
      <w:pPr>
        <w:pStyle w:val="TabellUnderrubrik"/>
      </w:pPr>
      <w:r>
        <w:t>Miljoner kronor</w:t>
      </w:r>
    </w:p>
    <w:tbl>
      <w:tblPr>
        <w:tblStyle w:val="RKBPTabell"/>
        <w:tblW w:w="5000" w:type="pct"/>
        <w:tblLayout w:type="fixed"/>
        <w:tblLook w:val="04E0" w:firstRow="1" w:lastRow="1" w:firstColumn="1" w:lastColumn="0" w:noHBand="0" w:noVBand="1"/>
      </w:tblPr>
      <w:tblGrid>
        <w:gridCol w:w="3261"/>
        <w:gridCol w:w="822"/>
        <w:gridCol w:w="822"/>
        <w:gridCol w:w="822"/>
        <w:gridCol w:w="822"/>
        <w:gridCol w:w="821"/>
      </w:tblGrid>
      <w:tr w:rsidR="00155607" w14:paraId="017D502B" w14:textId="77777777" w:rsidTr="00155607">
        <w:trPr>
          <w:cnfStyle w:val="100000000000" w:firstRow="1" w:lastRow="0" w:firstColumn="0" w:lastColumn="0" w:oddVBand="0" w:evenVBand="0" w:oddHBand="0" w:evenHBand="0" w:firstRowFirstColumn="0" w:firstRowLastColumn="0" w:lastRowFirstColumn="0" w:lastRowLastColumn="0"/>
          <w:trHeight w:val="285"/>
          <w:tblHeader w:val="0"/>
        </w:trPr>
        <w:tc>
          <w:tcPr>
            <w:cnfStyle w:val="001000000000" w:firstRow="0" w:lastRow="0" w:firstColumn="1" w:lastColumn="0" w:oddVBand="0" w:evenVBand="0" w:oddHBand="0" w:evenHBand="0" w:firstRowFirstColumn="0" w:firstRowLastColumn="0" w:lastRowFirstColumn="0" w:lastRowLastColumn="0"/>
            <w:tcW w:w="2212"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322400D8" w14:textId="18169F20" w:rsidR="005B1647" w:rsidRPr="00F515FF" w:rsidRDefault="005B1647" w:rsidP="005B1647">
            <w:pPr>
              <w:pStyle w:val="TabellHuvud"/>
            </w:pPr>
            <w:r w:rsidRPr="00F515FF">
              <w:t>Förväntad förbrukningstakt</w:t>
            </w:r>
            <w:r>
              <w:t xml:space="preserve"> </w:t>
            </w:r>
            <w:r w:rsidRPr="00F515FF">
              <w:t>inomstatliga oförbrukade bidrag</w:t>
            </w:r>
          </w:p>
        </w:tc>
        <w:tc>
          <w:tcPr>
            <w:tcW w:w="557"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2A41395C" w14:textId="77777777" w:rsidR="005B1647" w:rsidRPr="00F515FF"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F515FF">
              <w:t>Totalt</w:t>
            </w:r>
          </w:p>
        </w:tc>
        <w:tc>
          <w:tcPr>
            <w:tcW w:w="558"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23423E90" w14:textId="0DE050CF" w:rsidR="005B1647" w:rsidRPr="00F515FF"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F515FF">
              <w:t>Inom 3</w:t>
            </w:r>
            <w:r>
              <w:t xml:space="preserve"> </w:t>
            </w:r>
            <w:r w:rsidRPr="00F515FF">
              <w:t>månader</w:t>
            </w:r>
          </w:p>
        </w:tc>
        <w:tc>
          <w:tcPr>
            <w:tcW w:w="558"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3F66E05F" w14:textId="40C8CC0C" w:rsidR="005B1647" w:rsidRPr="00F515FF"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F515FF">
              <w:t>Mer än 3 månader</w:t>
            </w:r>
            <w:r>
              <w:t xml:space="preserve"> </w:t>
            </w:r>
            <w:r w:rsidRPr="00F515FF">
              <w:t>till ett år</w:t>
            </w:r>
          </w:p>
        </w:tc>
        <w:tc>
          <w:tcPr>
            <w:tcW w:w="558"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68BA6FFB" w14:textId="706EDD47" w:rsidR="005B1647" w:rsidRPr="00F515FF"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F515FF">
              <w:t>Mer än 1 år</w:t>
            </w:r>
            <w:r>
              <w:t xml:space="preserve"> </w:t>
            </w:r>
            <w:r w:rsidRPr="00F515FF">
              <w:t>till 3 år</w:t>
            </w:r>
          </w:p>
        </w:tc>
        <w:tc>
          <w:tcPr>
            <w:tcW w:w="558"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5366D75C" w14:textId="77777777" w:rsidR="005B1647" w:rsidRPr="00F515FF"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F515FF">
              <w:t>Mer än 3 år</w:t>
            </w:r>
          </w:p>
        </w:tc>
      </w:tr>
      <w:tr w:rsidR="00155607" w14:paraId="3F7937CB"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2212" w:type="pct"/>
            <w:tcBorders>
              <w:top w:val="single" w:sz="12" w:space="0" w:color="auto"/>
            </w:tcBorders>
            <w:noWrap/>
            <w:hideMark/>
          </w:tcPr>
          <w:p w14:paraId="7A77F4D9" w14:textId="77777777" w:rsidR="005B1647" w:rsidRPr="00F515FF" w:rsidRDefault="005B1647" w:rsidP="005B1647">
            <w:pPr>
              <w:pStyle w:val="Tabell"/>
            </w:pPr>
            <w:r w:rsidRPr="00F515FF">
              <w:t>Inomstatliga oförbrukade bidrag (med förbrukningstakt)</w:t>
            </w:r>
          </w:p>
        </w:tc>
        <w:tc>
          <w:tcPr>
            <w:tcW w:w="557" w:type="pct"/>
            <w:tcBorders>
              <w:top w:val="single" w:sz="12" w:space="0" w:color="auto"/>
            </w:tcBorders>
            <w:noWrap/>
            <w:hideMark/>
          </w:tcPr>
          <w:p w14:paraId="66F92031" w14:textId="77777777" w:rsidR="005B1647" w:rsidRPr="00F515FF"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F515FF">
              <w:rPr>
                <w:b/>
                <w:bCs/>
              </w:rPr>
              <w:t>11 779</w:t>
            </w:r>
          </w:p>
        </w:tc>
        <w:tc>
          <w:tcPr>
            <w:tcW w:w="558" w:type="pct"/>
            <w:tcBorders>
              <w:top w:val="single" w:sz="12" w:space="0" w:color="auto"/>
            </w:tcBorders>
            <w:noWrap/>
            <w:hideMark/>
          </w:tcPr>
          <w:p w14:paraId="7E54DF46" w14:textId="77777777" w:rsidR="005B1647" w:rsidRPr="00F515FF"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F515FF">
              <w:rPr>
                <w:b/>
                <w:bCs/>
              </w:rPr>
              <w:t>2 867</w:t>
            </w:r>
          </w:p>
        </w:tc>
        <w:tc>
          <w:tcPr>
            <w:tcW w:w="558" w:type="pct"/>
            <w:tcBorders>
              <w:top w:val="single" w:sz="12" w:space="0" w:color="auto"/>
            </w:tcBorders>
            <w:noWrap/>
            <w:hideMark/>
          </w:tcPr>
          <w:p w14:paraId="19067AB7" w14:textId="77777777" w:rsidR="005B1647" w:rsidRPr="00F515FF"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F515FF">
              <w:rPr>
                <w:b/>
                <w:bCs/>
              </w:rPr>
              <w:t>7 094</w:t>
            </w:r>
          </w:p>
        </w:tc>
        <w:tc>
          <w:tcPr>
            <w:tcW w:w="558" w:type="pct"/>
            <w:tcBorders>
              <w:top w:val="single" w:sz="12" w:space="0" w:color="auto"/>
            </w:tcBorders>
            <w:noWrap/>
            <w:hideMark/>
          </w:tcPr>
          <w:p w14:paraId="289E82BE" w14:textId="77777777" w:rsidR="005B1647" w:rsidRPr="00F515FF"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F515FF">
              <w:rPr>
                <w:b/>
                <w:bCs/>
              </w:rPr>
              <w:t>1 423</w:t>
            </w:r>
          </w:p>
        </w:tc>
        <w:tc>
          <w:tcPr>
            <w:tcW w:w="558" w:type="pct"/>
            <w:tcBorders>
              <w:top w:val="single" w:sz="12" w:space="0" w:color="auto"/>
            </w:tcBorders>
            <w:noWrap/>
            <w:hideMark/>
          </w:tcPr>
          <w:p w14:paraId="640A78B4" w14:textId="77777777" w:rsidR="005B1647" w:rsidRPr="00F515FF"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F515FF">
              <w:rPr>
                <w:b/>
                <w:bCs/>
              </w:rPr>
              <w:t>394</w:t>
            </w:r>
          </w:p>
        </w:tc>
      </w:tr>
      <w:tr w:rsidR="00155607" w14:paraId="285E4D1A"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2212" w:type="pct"/>
            <w:noWrap/>
            <w:hideMark/>
          </w:tcPr>
          <w:p w14:paraId="36020ACE" w14:textId="77777777" w:rsidR="005B1647" w:rsidRPr="00F515FF" w:rsidRDefault="005B1647" w:rsidP="005B1647">
            <w:pPr>
              <w:pStyle w:val="Tabell"/>
            </w:pPr>
            <w:r w:rsidRPr="00F515FF">
              <w:t>varav Universitet och högskolor</w:t>
            </w:r>
          </w:p>
        </w:tc>
        <w:tc>
          <w:tcPr>
            <w:tcW w:w="557" w:type="pct"/>
            <w:noWrap/>
            <w:hideMark/>
          </w:tcPr>
          <w:p w14:paraId="07655D61" w14:textId="77777777" w:rsidR="005B1647" w:rsidRPr="00F515F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515FF">
              <w:t>9 681</w:t>
            </w:r>
          </w:p>
        </w:tc>
        <w:tc>
          <w:tcPr>
            <w:tcW w:w="558" w:type="pct"/>
            <w:noWrap/>
            <w:hideMark/>
          </w:tcPr>
          <w:p w14:paraId="56BBF754" w14:textId="77777777" w:rsidR="005B1647" w:rsidRPr="00F515F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515FF">
              <w:t>2 429</w:t>
            </w:r>
          </w:p>
        </w:tc>
        <w:tc>
          <w:tcPr>
            <w:tcW w:w="558" w:type="pct"/>
            <w:noWrap/>
            <w:hideMark/>
          </w:tcPr>
          <w:p w14:paraId="040C27FD" w14:textId="77777777" w:rsidR="005B1647" w:rsidRPr="00F515F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515FF">
              <w:t>6 237</w:t>
            </w:r>
          </w:p>
        </w:tc>
        <w:tc>
          <w:tcPr>
            <w:tcW w:w="558" w:type="pct"/>
            <w:noWrap/>
            <w:hideMark/>
          </w:tcPr>
          <w:p w14:paraId="6166B98C" w14:textId="77777777" w:rsidR="005B1647" w:rsidRPr="00F515F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515FF">
              <w:t>895</w:t>
            </w:r>
          </w:p>
        </w:tc>
        <w:tc>
          <w:tcPr>
            <w:tcW w:w="558" w:type="pct"/>
            <w:noWrap/>
            <w:hideMark/>
          </w:tcPr>
          <w:p w14:paraId="3CE9293E" w14:textId="77777777" w:rsidR="005B1647" w:rsidRPr="00F515F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515FF">
              <w:t>119</w:t>
            </w:r>
          </w:p>
        </w:tc>
      </w:tr>
      <w:tr w:rsidR="00155607" w14:paraId="44C0A208"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2212" w:type="pct"/>
            <w:noWrap/>
            <w:hideMark/>
          </w:tcPr>
          <w:p w14:paraId="4A4F7563" w14:textId="77777777" w:rsidR="005B1647" w:rsidRPr="00F515FF" w:rsidRDefault="005B1647" w:rsidP="005B1647">
            <w:pPr>
              <w:pStyle w:val="Tabell"/>
            </w:pPr>
            <w:r w:rsidRPr="00F515FF">
              <w:t>varav Länsstyrelser</w:t>
            </w:r>
          </w:p>
        </w:tc>
        <w:tc>
          <w:tcPr>
            <w:tcW w:w="557" w:type="pct"/>
            <w:noWrap/>
            <w:hideMark/>
          </w:tcPr>
          <w:p w14:paraId="65572975" w14:textId="77777777" w:rsidR="005B1647" w:rsidRPr="00F515F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515FF">
              <w:t>1 060</w:t>
            </w:r>
          </w:p>
        </w:tc>
        <w:tc>
          <w:tcPr>
            <w:tcW w:w="558" w:type="pct"/>
            <w:noWrap/>
            <w:hideMark/>
          </w:tcPr>
          <w:p w14:paraId="5BDE6D2E" w14:textId="77777777" w:rsidR="005B1647" w:rsidRPr="00F515F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515FF">
              <w:t>158</w:t>
            </w:r>
          </w:p>
        </w:tc>
        <w:tc>
          <w:tcPr>
            <w:tcW w:w="558" w:type="pct"/>
            <w:noWrap/>
            <w:hideMark/>
          </w:tcPr>
          <w:p w14:paraId="7F0F6B54" w14:textId="77777777" w:rsidR="005B1647" w:rsidRPr="00F515F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515FF">
              <w:t>451</w:t>
            </w:r>
          </w:p>
        </w:tc>
        <w:tc>
          <w:tcPr>
            <w:tcW w:w="558" w:type="pct"/>
            <w:noWrap/>
            <w:hideMark/>
          </w:tcPr>
          <w:p w14:paraId="0D956BC2" w14:textId="77777777" w:rsidR="005B1647" w:rsidRPr="00F515F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515FF">
              <w:t>356</w:t>
            </w:r>
          </w:p>
        </w:tc>
        <w:tc>
          <w:tcPr>
            <w:tcW w:w="558" w:type="pct"/>
            <w:noWrap/>
            <w:hideMark/>
          </w:tcPr>
          <w:p w14:paraId="385396DE" w14:textId="77777777" w:rsidR="005B1647" w:rsidRPr="00F515F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515FF">
              <w:t>95</w:t>
            </w:r>
          </w:p>
        </w:tc>
      </w:tr>
      <w:tr w:rsidR="00155607" w14:paraId="2D14E09A"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2212" w:type="pct"/>
            <w:noWrap/>
            <w:hideMark/>
          </w:tcPr>
          <w:p w14:paraId="2A9F7102" w14:textId="77777777" w:rsidR="005B1647" w:rsidRPr="00F515FF" w:rsidRDefault="005B1647" w:rsidP="005B1647">
            <w:pPr>
              <w:pStyle w:val="Tabell"/>
            </w:pPr>
            <w:r w:rsidRPr="00F515FF">
              <w:t>varav Övriga</w:t>
            </w:r>
          </w:p>
        </w:tc>
        <w:tc>
          <w:tcPr>
            <w:tcW w:w="557" w:type="pct"/>
            <w:noWrap/>
            <w:hideMark/>
          </w:tcPr>
          <w:p w14:paraId="41BF2E52" w14:textId="77777777" w:rsidR="005B1647" w:rsidRPr="00F515F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515FF">
              <w:t>1 038</w:t>
            </w:r>
          </w:p>
        </w:tc>
        <w:tc>
          <w:tcPr>
            <w:tcW w:w="558" w:type="pct"/>
            <w:noWrap/>
            <w:hideMark/>
          </w:tcPr>
          <w:p w14:paraId="5E60DC66" w14:textId="77777777" w:rsidR="005B1647" w:rsidRPr="00F515F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515FF">
              <w:t>280</w:t>
            </w:r>
          </w:p>
        </w:tc>
        <w:tc>
          <w:tcPr>
            <w:tcW w:w="558" w:type="pct"/>
            <w:noWrap/>
            <w:hideMark/>
          </w:tcPr>
          <w:p w14:paraId="44F42260" w14:textId="77777777" w:rsidR="005B1647" w:rsidRPr="00F515F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515FF">
              <w:t>406</w:t>
            </w:r>
          </w:p>
        </w:tc>
        <w:tc>
          <w:tcPr>
            <w:tcW w:w="558" w:type="pct"/>
            <w:noWrap/>
            <w:hideMark/>
          </w:tcPr>
          <w:p w14:paraId="64D7973D" w14:textId="77777777" w:rsidR="005B1647" w:rsidRPr="00F515F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515FF">
              <w:t>172</w:t>
            </w:r>
          </w:p>
        </w:tc>
        <w:tc>
          <w:tcPr>
            <w:tcW w:w="558" w:type="pct"/>
            <w:noWrap/>
            <w:hideMark/>
          </w:tcPr>
          <w:p w14:paraId="3DD1DB3F" w14:textId="77777777" w:rsidR="005B1647" w:rsidRPr="00F515F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515FF">
              <w:t>180</w:t>
            </w:r>
          </w:p>
        </w:tc>
      </w:tr>
      <w:tr w:rsidR="00155607" w14:paraId="14F949AB"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2212" w:type="pct"/>
            <w:noWrap/>
            <w:hideMark/>
          </w:tcPr>
          <w:p w14:paraId="3D2F4003" w14:textId="77777777" w:rsidR="005B1647" w:rsidRPr="00F515FF" w:rsidRDefault="005B1647" w:rsidP="005B1647">
            <w:pPr>
              <w:pStyle w:val="Tabell"/>
            </w:pPr>
            <w:r w:rsidRPr="00F515FF">
              <w:t>Övriga (utan uppgift om förbrukningstakt)</w:t>
            </w:r>
          </w:p>
        </w:tc>
        <w:tc>
          <w:tcPr>
            <w:tcW w:w="557" w:type="pct"/>
            <w:noWrap/>
            <w:hideMark/>
          </w:tcPr>
          <w:p w14:paraId="58B799E4" w14:textId="77777777" w:rsidR="005B1647" w:rsidRPr="00F515F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515FF">
              <w:t>2 381</w:t>
            </w:r>
          </w:p>
        </w:tc>
        <w:tc>
          <w:tcPr>
            <w:tcW w:w="558" w:type="pct"/>
            <w:noWrap/>
            <w:hideMark/>
          </w:tcPr>
          <w:p w14:paraId="1697A1C3" w14:textId="77777777" w:rsidR="005B1647" w:rsidRPr="00F515FF"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558" w:type="pct"/>
            <w:noWrap/>
            <w:hideMark/>
          </w:tcPr>
          <w:p w14:paraId="522578D3" w14:textId="77777777" w:rsidR="005B1647" w:rsidRPr="00F515FF"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558" w:type="pct"/>
            <w:noWrap/>
            <w:hideMark/>
          </w:tcPr>
          <w:p w14:paraId="02991F55" w14:textId="77777777" w:rsidR="005B1647" w:rsidRPr="00F515FF"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558" w:type="pct"/>
            <w:noWrap/>
            <w:hideMark/>
          </w:tcPr>
          <w:p w14:paraId="4753A9D7" w14:textId="77777777" w:rsidR="005B1647" w:rsidRPr="00F515FF"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r>
      <w:tr w:rsidR="00155607" w14:paraId="3A8BD0CE" w14:textId="77777777" w:rsidTr="00155607">
        <w:trPr>
          <w:cnfStyle w:val="010000000000" w:firstRow="0" w:lastRow="1" w:firstColumn="0" w:lastColumn="0" w:oddVBand="0" w:evenVBand="0" w:oddHBand="0" w:evenHBand="0" w:firstRowFirstColumn="0" w:firstRowLastColumn="0" w:lastRowFirstColumn="0" w:lastRowLastColumn="0"/>
          <w:trHeight w:val="285"/>
        </w:trPr>
        <w:tc>
          <w:tcPr>
            <w:cnfStyle w:val="001000000000" w:firstRow="0" w:lastRow="0" w:firstColumn="1" w:lastColumn="0" w:oddVBand="0" w:evenVBand="0" w:oddHBand="0" w:evenHBand="0" w:firstRowFirstColumn="0" w:firstRowLastColumn="0" w:lastRowFirstColumn="0" w:lastRowLastColumn="0"/>
            <w:tcW w:w="2212" w:type="pct"/>
            <w:noWrap/>
            <w:hideMark/>
          </w:tcPr>
          <w:p w14:paraId="657A9F47" w14:textId="682BDF35" w:rsidR="005B1647" w:rsidRPr="00F515FF" w:rsidRDefault="005B1647" w:rsidP="005B1647">
            <w:pPr>
              <w:pStyle w:val="Tabell"/>
            </w:pPr>
            <w:r w:rsidRPr="00F515FF">
              <w:t>Totala inomstatliga oförbrukade bidrag</w:t>
            </w:r>
            <w:r w:rsidRPr="00F515FF">
              <w:rPr>
                <w:b w:val="0"/>
                <w:bCs/>
                <w:vertAlign w:val="superscript"/>
              </w:rPr>
              <w:t>1</w:t>
            </w:r>
          </w:p>
        </w:tc>
        <w:tc>
          <w:tcPr>
            <w:tcW w:w="557" w:type="pct"/>
            <w:noWrap/>
            <w:hideMark/>
          </w:tcPr>
          <w:p w14:paraId="2C3D553D" w14:textId="77777777" w:rsidR="005B1647" w:rsidRPr="00F515FF"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F515FF">
              <w:rPr>
                <w:bCs/>
              </w:rPr>
              <w:t>14 160</w:t>
            </w:r>
          </w:p>
        </w:tc>
        <w:tc>
          <w:tcPr>
            <w:tcW w:w="558" w:type="pct"/>
            <w:noWrap/>
          </w:tcPr>
          <w:p w14:paraId="47FBD4F5" w14:textId="6F106166" w:rsidR="005B1647" w:rsidRPr="00F515FF" w:rsidRDefault="005B1647" w:rsidP="005B1647">
            <w:pPr>
              <w:pStyle w:val="Tabell"/>
              <w:cnfStyle w:val="010000000000" w:firstRow="0" w:lastRow="1" w:firstColumn="0" w:lastColumn="0" w:oddVBand="0" w:evenVBand="0" w:oddHBand="0" w:evenHBand="0" w:firstRowFirstColumn="0" w:firstRowLastColumn="0" w:lastRowFirstColumn="0" w:lastRowLastColumn="0"/>
            </w:pPr>
          </w:p>
        </w:tc>
        <w:tc>
          <w:tcPr>
            <w:tcW w:w="558" w:type="pct"/>
            <w:noWrap/>
          </w:tcPr>
          <w:p w14:paraId="2325A601" w14:textId="23181CAA" w:rsidR="005B1647" w:rsidRPr="00F515FF" w:rsidRDefault="005B1647" w:rsidP="005B1647">
            <w:pPr>
              <w:pStyle w:val="Tabell"/>
              <w:cnfStyle w:val="010000000000" w:firstRow="0" w:lastRow="1" w:firstColumn="0" w:lastColumn="0" w:oddVBand="0" w:evenVBand="0" w:oddHBand="0" w:evenHBand="0" w:firstRowFirstColumn="0" w:firstRowLastColumn="0" w:lastRowFirstColumn="0" w:lastRowLastColumn="0"/>
            </w:pPr>
          </w:p>
        </w:tc>
        <w:tc>
          <w:tcPr>
            <w:tcW w:w="558" w:type="pct"/>
            <w:noWrap/>
          </w:tcPr>
          <w:p w14:paraId="765E3686" w14:textId="2DBF687C" w:rsidR="005B1647" w:rsidRPr="00F515FF" w:rsidRDefault="005B1647" w:rsidP="005B1647">
            <w:pPr>
              <w:pStyle w:val="Tabell"/>
              <w:cnfStyle w:val="010000000000" w:firstRow="0" w:lastRow="1" w:firstColumn="0" w:lastColumn="0" w:oddVBand="0" w:evenVBand="0" w:oddHBand="0" w:evenHBand="0" w:firstRowFirstColumn="0" w:firstRowLastColumn="0" w:lastRowFirstColumn="0" w:lastRowLastColumn="0"/>
            </w:pPr>
          </w:p>
        </w:tc>
        <w:tc>
          <w:tcPr>
            <w:tcW w:w="558" w:type="pct"/>
            <w:noWrap/>
          </w:tcPr>
          <w:p w14:paraId="175E9B6F" w14:textId="4D9023EF" w:rsidR="005B1647" w:rsidRPr="00F515FF" w:rsidRDefault="005B1647" w:rsidP="005B1647">
            <w:pPr>
              <w:pStyle w:val="Tabell"/>
              <w:cnfStyle w:val="010000000000" w:firstRow="0" w:lastRow="1" w:firstColumn="0" w:lastColumn="0" w:oddVBand="0" w:evenVBand="0" w:oddHBand="0" w:evenHBand="0" w:firstRowFirstColumn="0" w:firstRowLastColumn="0" w:lastRowFirstColumn="0" w:lastRowLastColumn="0"/>
            </w:pPr>
          </w:p>
        </w:tc>
      </w:tr>
    </w:tbl>
    <w:p w14:paraId="0DD00E79" w14:textId="7C32A0B8" w:rsidR="005B1647" w:rsidRDefault="005B1647" w:rsidP="005B1647">
      <w:pPr>
        <w:pStyle w:val="TabellFotnot"/>
      </w:pPr>
      <w:r w:rsidRPr="00F515FF">
        <w:rPr>
          <w:vertAlign w:val="superscript"/>
        </w:rPr>
        <w:t>1</w:t>
      </w:r>
      <w:r>
        <w:t xml:space="preserve"> </w:t>
      </w:r>
      <w:r w:rsidRPr="00F515FF">
        <w:t>Därutöver finns ett inomstatligt oförbrukat bidrag hos Kammarkollegiet på 480 miljoner kronor som är hänförligt till public servicebolag.</w:t>
      </w:r>
    </w:p>
    <w:p w14:paraId="5EC17DAC" w14:textId="26728B06" w:rsidR="005B1647" w:rsidRDefault="005B1647" w:rsidP="005B1647">
      <w:pPr>
        <w:pStyle w:val="Brdtext"/>
      </w:pPr>
    </w:p>
    <w:p w14:paraId="77FE06A5" w14:textId="77777777" w:rsidR="005B1647" w:rsidRDefault="005B1647" w:rsidP="005B1647">
      <w:pPr>
        <w:pStyle w:val="Brdtext"/>
      </w:pPr>
      <w:r>
        <w:t>I tabellen ovan visas hur 83 procent av inomstatliga oförbrukade bidrag förväntas tas i anspråk inom angivna tidsintervaller. Redovisade belopp bygger på uppgifter som berörda myndigheter lämnat utifrån gjorda uppskattningar om förväntad förbrukningstakt.</w:t>
      </w:r>
    </w:p>
    <w:p w14:paraId="134C23E6" w14:textId="6751EA3D" w:rsidR="005B1647" w:rsidRDefault="005B1647" w:rsidP="005B1647">
      <w:pPr>
        <w:pStyle w:val="Rubrik4utannumrering"/>
      </w:pPr>
      <w:r>
        <w:t>Not 55 Övriga förutbetalda intäkter</w:t>
      </w:r>
    </w:p>
    <w:p w14:paraId="2AC4493C" w14:textId="0176B7A8" w:rsidR="005B1647" w:rsidRDefault="005B1647" w:rsidP="005B1647">
      <w:pPr>
        <w:pStyle w:val="TabellUnderrubrik"/>
      </w:pPr>
      <w:r w:rsidRPr="008008ED">
        <w:t>Miljoner kronor</w:t>
      </w:r>
    </w:p>
    <w:tbl>
      <w:tblPr>
        <w:tblStyle w:val="RKBPTabell"/>
        <w:tblW w:w="5000" w:type="pct"/>
        <w:tblLook w:val="04E0" w:firstRow="1" w:lastRow="1" w:firstColumn="1" w:lastColumn="0" w:noHBand="0" w:noVBand="1"/>
      </w:tblPr>
      <w:tblGrid>
        <w:gridCol w:w="5516"/>
        <w:gridCol w:w="927"/>
        <w:gridCol w:w="927"/>
      </w:tblGrid>
      <w:tr w:rsidR="00155607" w14:paraId="20D644B5" w14:textId="77777777" w:rsidTr="00155607">
        <w:trPr>
          <w:cnfStyle w:val="100000000000" w:firstRow="1" w:lastRow="0" w:firstColumn="0" w:lastColumn="0" w:oddVBand="0" w:evenVBand="0" w:oddHBand="0" w:evenHBand="0" w:firstRowFirstColumn="0" w:firstRowLastColumn="0" w:lastRowFirstColumn="0" w:lastRowLastColumn="0"/>
          <w:trHeight w:val="270"/>
          <w:tblHeader w:val="0"/>
        </w:trPr>
        <w:tc>
          <w:tcPr>
            <w:cnfStyle w:val="001000000000" w:firstRow="0" w:lastRow="0" w:firstColumn="1" w:lastColumn="0" w:oddVBand="0" w:evenVBand="0" w:oddHBand="0" w:evenHBand="0" w:firstRowFirstColumn="0" w:firstRowLastColumn="0" w:lastRowFirstColumn="0" w:lastRowLastColumn="0"/>
            <w:tcW w:w="3742"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69D2C400" w14:textId="4648EA1F" w:rsidR="005B1647" w:rsidRPr="008008ED" w:rsidRDefault="005B1647" w:rsidP="005B1647">
            <w:pPr>
              <w:pStyle w:val="TabellHuvud"/>
              <w:keepNext/>
            </w:pPr>
          </w:p>
        </w:tc>
        <w:tc>
          <w:tcPr>
            <w:tcW w:w="629"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55B625E4" w14:textId="77777777" w:rsidR="005B1647" w:rsidRPr="008008ED" w:rsidRDefault="005B1647" w:rsidP="005B1647">
            <w:pPr>
              <w:pStyle w:val="TabellHuvud"/>
              <w:keepNext/>
              <w:cnfStyle w:val="100000000000" w:firstRow="1" w:lastRow="0" w:firstColumn="0" w:lastColumn="0" w:oddVBand="0" w:evenVBand="0" w:oddHBand="0" w:evenHBand="0" w:firstRowFirstColumn="0" w:firstRowLastColumn="0" w:lastRowFirstColumn="0" w:lastRowLastColumn="0"/>
            </w:pPr>
            <w:r w:rsidRPr="008008ED">
              <w:t>2019</w:t>
            </w:r>
          </w:p>
        </w:tc>
        <w:tc>
          <w:tcPr>
            <w:tcW w:w="629"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47D87943" w14:textId="77777777" w:rsidR="005B1647" w:rsidRPr="008008ED" w:rsidRDefault="005B1647" w:rsidP="005B1647">
            <w:pPr>
              <w:pStyle w:val="TabellHuvud"/>
              <w:keepNext/>
              <w:cnfStyle w:val="100000000000" w:firstRow="1" w:lastRow="0" w:firstColumn="0" w:lastColumn="0" w:oddVBand="0" w:evenVBand="0" w:oddHBand="0" w:evenHBand="0" w:firstRowFirstColumn="0" w:firstRowLastColumn="0" w:lastRowFirstColumn="0" w:lastRowLastColumn="0"/>
            </w:pPr>
            <w:r w:rsidRPr="008008ED">
              <w:t>2018</w:t>
            </w:r>
          </w:p>
        </w:tc>
      </w:tr>
      <w:tr w:rsidR="00155607" w14:paraId="57168D5F"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742" w:type="pct"/>
            <w:tcBorders>
              <w:top w:val="single" w:sz="12" w:space="0" w:color="auto"/>
            </w:tcBorders>
            <w:noWrap/>
            <w:hideMark/>
          </w:tcPr>
          <w:p w14:paraId="5C7109E3" w14:textId="77777777" w:rsidR="005B1647" w:rsidRPr="008008ED" w:rsidRDefault="005B1647" w:rsidP="005B1647">
            <w:pPr>
              <w:pStyle w:val="Tabell"/>
              <w:keepNext/>
            </w:pPr>
            <w:r w:rsidRPr="008008ED">
              <w:t>Riksgäldskontoret</w:t>
            </w:r>
          </w:p>
        </w:tc>
        <w:tc>
          <w:tcPr>
            <w:tcW w:w="629" w:type="pct"/>
            <w:tcBorders>
              <w:top w:val="single" w:sz="12" w:space="0" w:color="auto"/>
            </w:tcBorders>
            <w:noWrap/>
            <w:hideMark/>
          </w:tcPr>
          <w:p w14:paraId="779529AB" w14:textId="77777777" w:rsidR="005B1647" w:rsidRPr="008008ED"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8008ED">
              <w:t>31 205</w:t>
            </w:r>
          </w:p>
        </w:tc>
        <w:tc>
          <w:tcPr>
            <w:tcW w:w="629" w:type="pct"/>
            <w:tcBorders>
              <w:top w:val="single" w:sz="12" w:space="0" w:color="auto"/>
            </w:tcBorders>
            <w:noWrap/>
            <w:hideMark/>
          </w:tcPr>
          <w:p w14:paraId="306C8E04" w14:textId="77777777" w:rsidR="005B1647" w:rsidRPr="008008ED"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8008ED">
              <w:t>31 801</w:t>
            </w:r>
          </w:p>
        </w:tc>
      </w:tr>
      <w:tr w:rsidR="00155607" w14:paraId="173A6981" w14:textId="77777777" w:rsidTr="00155607">
        <w:trPr>
          <w:trHeight w:val="300"/>
        </w:trPr>
        <w:tc>
          <w:tcPr>
            <w:cnfStyle w:val="001000000000" w:firstRow="0" w:lastRow="0" w:firstColumn="1" w:lastColumn="0" w:oddVBand="0" w:evenVBand="0" w:oddHBand="0" w:evenHBand="0" w:firstRowFirstColumn="0" w:firstRowLastColumn="0" w:lastRowFirstColumn="0" w:lastRowLastColumn="0"/>
            <w:tcW w:w="3742" w:type="pct"/>
            <w:hideMark/>
          </w:tcPr>
          <w:p w14:paraId="08ABD241" w14:textId="77777777" w:rsidR="005B1647" w:rsidRPr="008008ED" w:rsidRDefault="005B1647" w:rsidP="005B1647">
            <w:pPr>
              <w:pStyle w:val="Tabell"/>
              <w:keepNext/>
            </w:pPr>
            <w:r w:rsidRPr="008008ED">
              <w:t>Reglering av skatter till andra sektorer för aktuellt år</w:t>
            </w:r>
          </w:p>
        </w:tc>
        <w:tc>
          <w:tcPr>
            <w:tcW w:w="629" w:type="pct"/>
            <w:noWrap/>
            <w:hideMark/>
          </w:tcPr>
          <w:p w14:paraId="42ADB552" w14:textId="77777777" w:rsidR="005B1647" w:rsidRPr="008008ED"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8008ED">
              <w:t>-</w:t>
            </w:r>
          </w:p>
        </w:tc>
        <w:tc>
          <w:tcPr>
            <w:tcW w:w="629" w:type="pct"/>
            <w:noWrap/>
            <w:hideMark/>
          </w:tcPr>
          <w:p w14:paraId="1D11DCFD" w14:textId="77777777" w:rsidR="005B1647" w:rsidRPr="008008ED"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8008ED">
              <w:t>4 419</w:t>
            </w:r>
          </w:p>
        </w:tc>
      </w:tr>
      <w:tr w:rsidR="00155607" w14:paraId="36EE343C"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742" w:type="pct"/>
            <w:noWrap/>
            <w:hideMark/>
          </w:tcPr>
          <w:p w14:paraId="15B59C37" w14:textId="77777777" w:rsidR="005B1647" w:rsidRPr="008008ED" w:rsidRDefault="005B1647" w:rsidP="005B1647">
            <w:pPr>
              <w:pStyle w:val="Tabell"/>
              <w:keepNext/>
            </w:pPr>
            <w:r w:rsidRPr="008008ED">
              <w:t>Post- och telestyrelsen</w:t>
            </w:r>
          </w:p>
        </w:tc>
        <w:tc>
          <w:tcPr>
            <w:tcW w:w="629" w:type="pct"/>
            <w:noWrap/>
            <w:hideMark/>
          </w:tcPr>
          <w:p w14:paraId="7336B774" w14:textId="77777777" w:rsidR="005B1647" w:rsidRPr="008008ED"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8008ED">
              <w:t>2 446</w:t>
            </w:r>
          </w:p>
        </w:tc>
        <w:tc>
          <w:tcPr>
            <w:tcW w:w="629" w:type="pct"/>
            <w:noWrap/>
            <w:hideMark/>
          </w:tcPr>
          <w:p w14:paraId="1528D64D" w14:textId="77777777" w:rsidR="005B1647" w:rsidRPr="008008ED"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8008ED">
              <w:t>2 560</w:t>
            </w:r>
          </w:p>
        </w:tc>
      </w:tr>
      <w:tr w:rsidR="00155607" w14:paraId="6B56A861"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742" w:type="pct"/>
            <w:noWrap/>
            <w:hideMark/>
          </w:tcPr>
          <w:p w14:paraId="7D244D1D" w14:textId="77777777" w:rsidR="005B1647" w:rsidRPr="008008ED" w:rsidRDefault="005B1647" w:rsidP="005B1647">
            <w:pPr>
              <w:pStyle w:val="Tabell"/>
              <w:keepNext/>
            </w:pPr>
            <w:r w:rsidRPr="008008ED">
              <w:t>Myndigheten för press, radio och TV</w:t>
            </w:r>
          </w:p>
        </w:tc>
        <w:tc>
          <w:tcPr>
            <w:tcW w:w="629" w:type="pct"/>
            <w:noWrap/>
            <w:hideMark/>
          </w:tcPr>
          <w:p w14:paraId="74AF4526" w14:textId="77777777" w:rsidR="005B1647" w:rsidRPr="008008ED"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8008ED">
              <w:t>1 075</w:t>
            </w:r>
          </w:p>
        </w:tc>
        <w:tc>
          <w:tcPr>
            <w:tcW w:w="629" w:type="pct"/>
            <w:noWrap/>
            <w:hideMark/>
          </w:tcPr>
          <w:p w14:paraId="02FCA723" w14:textId="77777777" w:rsidR="005B1647" w:rsidRPr="008008ED"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8008ED">
              <w:t>1 238</w:t>
            </w:r>
          </w:p>
        </w:tc>
      </w:tr>
      <w:tr w:rsidR="00155607" w14:paraId="76866F1F"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742" w:type="pct"/>
            <w:noWrap/>
            <w:hideMark/>
          </w:tcPr>
          <w:p w14:paraId="147123FE" w14:textId="77777777" w:rsidR="005B1647" w:rsidRPr="008008ED" w:rsidRDefault="005B1647" w:rsidP="005B1647">
            <w:pPr>
              <w:pStyle w:val="Tabell"/>
              <w:keepNext/>
            </w:pPr>
            <w:r w:rsidRPr="008008ED">
              <w:t>Statens jordbruksverk</w:t>
            </w:r>
          </w:p>
        </w:tc>
        <w:tc>
          <w:tcPr>
            <w:tcW w:w="629" w:type="pct"/>
            <w:noWrap/>
            <w:hideMark/>
          </w:tcPr>
          <w:p w14:paraId="537E901A" w14:textId="77777777" w:rsidR="005B1647" w:rsidRPr="008008ED"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8008ED">
              <w:t>666</w:t>
            </w:r>
          </w:p>
        </w:tc>
        <w:tc>
          <w:tcPr>
            <w:tcW w:w="629" w:type="pct"/>
            <w:noWrap/>
            <w:hideMark/>
          </w:tcPr>
          <w:p w14:paraId="396B2491" w14:textId="77777777" w:rsidR="005B1647" w:rsidRPr="008008ED"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8008ED">
              <w:t>653</w:t>
            </w:r>
          </w:p>
        </w:tc>
      </w:tr>
      <w:tr w:rsidR="00155607" w14:paraId="1E61E908"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742" w:type="pct"/>
            <w:noWrap/>
            <w:hideMark/>
          </w:tcPr>
          <w:p w14:paraId="1FC0EB24" w14:textId="77777777" w:rsidR="005B1647" w:rsidRPr="008008ED" w:rsidRDefault="005B1647" w:rsidP="005B1647">
            <w:pPr>
              <w:pStyle w:val="Tabell"/>
              <w:keepNext/>
            </w:pPr>
            <w:r w:rsidRPr="008008ED">
              <w:t>Kärnavfallsfonden</w:t>
            </w:r>
          </w:p>
        </w:tc>
        <w:tc>
          <w:tcPr>
            <w:tcW w:w="629" w:type="pct"/>
            <w:noWrap/>
            <w:hideMark/>
          </w:tcPr>
          <w:p w14:paraId="4709899D" w14:textId="77777777" w:rsidR="005B1647" w:rsidRPr="008008ED"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8008ED">
              <w:t>543</w:t>
            </w:r>
          </w:p>
        </w:tc>
        <w:tc>
          <w:tcPr>
            <w:tcW w:w="629" w:type="pct"/>
            <w:noWrap/>
            <w:hideMark/>
          </w:tcPr>
          <w:p w14:paraId="53F11517" w14:textId="77777777" w:rsidR="005B1647" w:rsidRPr="008008ED"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8008ED">
              <w:t>1 086</w:t>
            </w:r>
          </w:p>
        </w:tc>
      </w:tr>
      <w:tr w:rsidR="00155607" w14:paraId="2D35999F"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742" w:type="pct"/>
            <w:noWrap/>
            <w:hideMark/>
          </w:tcPr>
          <w:p w14:paraId="6BA5023D" w14:textId="77777777" w:rsidR="005B1647" w:rsidRPr="008008ED" w:rsidRDefault="005B1647" w:rsidP="005B1647">
            <w:pPr>
              <w:pStyle w:val="Tabell"/>
              <w:keepNext/>
            </w:pPr>
            <w:r w:rsidRPr="008008ED">
              <w:t>Rådet för Europeiska socialfonden i Sverige</w:t>
            </w:r>
          </w:p>
        </w:tc>
        <w:tc>
          <w:tcPr>
            <w:tcW w:w="629" w:type="pct"/>
            <w:noWrap/>
            <w:hideMark/>
          </w:tcPr>
          <w:p w14:paraId="3453CB8E" w14:textId="77777777" w:rsidR="005B1647" w:rsidRPr="008008ED"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8008ED">
              <w:t>345</w:t>
            </w:r>
          </w:p>
        </w:tc>
        <w:tc>
          <w:tcPr>
            <w:tcW w:w="629" w:type="pct"/>
            <w:noWrap/>
            <w:hideMark/>
          </w:tcPr>
          <w:p w14:paraId="0DB4E7EC" w14:textId="77777777" w:rsidR="005B1647" w:rsidRPr="008008ED"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8008ED">
              <w:t>375</w:t>
            </w:r>
          </w:p>
        </w:tc>
      </w:tr>
      <w:tr w:rsidR="00155607" w14:paraId="7C5327B3"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742" w:type="pct"/>
            <w:noWrap/>
            <w:hideMark/>
          </w:tcPr>
          <w:p w14:paraId="485D9886" w14:textId="77777777" w:rsidR="005B1647" w:rsidRPr="008008ED" w:rsidRDefault="005B1647" w:rsidP="005B1647">
            <w:pPr>
              <w:pStyle w:val="Tabell"/>
              <w:keepNext/>
            </w:pPr>
            <w:r w:rsidRPr="008008ED">
              <w:t>Karolinska institutet</w:t>
            </w:r>
          </w:p>
        </w:tc>
        <w:tc>
          <w:tcPr>
            <w:tcW w:w="629" w:type="pct"/>
            <w:noWrap/>
            <w:hideMark/>
          </w:tcPr>
          <w:p w14:paraId="49B11A15" w14:textId="77777777" w:rsidR="005B1647" w:rsidRPr="008008ED"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8008ED">
              <w:t>234</w:t>
            </w:r>
          </w:p>
        </w:tc>
        <w:tc>
          <w:tcPr>
            <w:tcW w:w="629" w:type="pct"/>
            <w:noWrap/>
            <w:hideMark/>
          </w:tcPr>
          <w:p w14:paraId="2A426375" w14:textId="77777777" w:rsidR="005B1647" w:rsidRPr="008008ED"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8008ED">
              <w:t>221</w:t>
            </w:r>
          </w:p>
        </w:tc>
      </w:tr>
      <w:tr w:rsidR="00155607" w14:paraId="1D26EE0C"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742" w:type="pct"/>
            <w:noWrap/>
            <w:hideMark/>
          </w:tcPr>
          <w:p w14:paraId="04DDE28B" w14:textId="77777777" w:rsidR="005B1647" w:rsidRPr="008008ED" w:rsidRDefault="005B1647" w:rsidP="005B1647">
            <w:pPr>
              <w:pStyle w:val="Tabell"/>
              <w:keepNext/>
            </w:pPr>
            <w:r w:rsidRPr="008008ED">
              <w:t>Lunds universitet</w:t>
            </w:r>
          </w:p>
        </w:tc>
        <w:tc>
          <w:tcPr>
            <w:tcW w:w="629" w:type="pct"/>
            <w:noWrap/>
            <w:hideMark/>
          </w:tcPr>
          <w:p w14:paraId="4F489D07" w14:textId="77777777" w:rsidR="005B1647" w:rsidRPr="008008ED"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8008ED">
              <w:t>188</w:t>
            </w:r>
          </w:p>
        </w:tc>
        <w:tc>
          <w:tcPr>
            <w:tcW w:w="629" w:type="pct"/>
            <w:noWrap/>
            <w:hideMark/>
          </w:tcPr>
          <w:p w14:paraId="2FBCE7AA" w14:textId="77777777" w:rsidR="005B1647" w:rsidRPr="008008ED"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8008ED">
              <w:t>176</w:t>
            </w:r>
          </w:p>
        </w:tc>
      </w:tr>
      <w:tr w:rsidR="00155607" w14:paraId="79870B1D"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742" w:type="pct"/>
            <w:noWrap/>
            <w:hideMark/>
          </w:tcPr>
          <w:p w14:paraId="73B14014" w14:textId="77777777" w:rsidR="005B1647" w:rsidRPr="008008ED" w:rsidRDefault="005B1647" w:rsidP="005B1647">
            <w:pPr>
              <w:pStyle w:val="Tabell"/>
              <w:keepNext/>
            </w:pPr>
            <w:r w:rsidRPr="008008ED">
              <w:t>Statens fastighetsverk</w:t>
            </w:r>
          </w:p>
        </w:tc>
        <w:tc>
          <w:tcPr>
            <w:tcW w:w="629" w:type="pct"/>
            <w:noWrap/>
            <w:hideMark/>
          </w:tcPr>
          <w:p w14:paraId="71F433C7" w14:textId="77777777" w:rsidR="005B1647" w:rsidRPr="008008ED"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8008ED">
              <w:t>168</w:t>
            </w:r>
          </w:p>
        </w:tc>
        <w:tc>
          <w:tcPr>
            <w:tcW w:w="629" w:type="pct"/>
            <w:noWrap/>
            <w:hideMark/>
          </w:tcPr>
          <w:p w14:paraId="40734484" w14:textId="77777777" w:rsidR="005B1647" w:rsidRPr="008008ED"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8008ED">
              <w:t>160</w:t>
            </w:r>
          </w:p>
        </w:tc>
      </w:tr>
      <w:tr w:rsidR="00155607" w14:paraId="4CC23FAF"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742" w:type="pct"/>
            <w:noWrap/>
            <w:hideMark/>
          </w:tcPr>
          <w:p w14:paraId="0C7D0D4F" w14:textId="77777777" w:rsidR="005B1647" w:rsidRPr="008008ED" w:rsidRDefault="005B1647" w:rsidP="005B1647">
            <w:pPr>
              <w:pStyle w:val="Tabell"/>
              <w:keepNext/>
              <w:rPr>
                <w:i/>
                <w:iCs/>
              </w:rPr>
            </w:pPr>
            <w:r w:rsidRPr="008008ED">
              <w:rPr>
                <w:i/>
                <w:iCs/>
              </w:rPr>
              <w:t>Affärsverk</w:t>
            </w:r>
          </w:p>
        </w:tc>
        <w:tc>
          <w:tcPr>
            <w:tcW w:w="629" w:type="pct"/>
            <w:noWrap/>
            <w:hideMark/>
          </w:tcPr>
          <w:p w14:paraId="34745383" w14:textId="77777777" w:rsidR="005B1647" w:rsidRPr="008008ED" w:rsidRDefault="005B1647" w:rsidP="005B1647">
            <w:pPr>
              <w:pStyle w:val="Tabell"/>
              <w:keepNext/>
              <w:cnfStyle w:val="000000000000" w:firstRow="0" w:lastRow="0" w:firstColumn="0" w:lastColumn="0" w:oddVBand="0" w:evenVBand="0" w:oddHBand="0" w:evenHBand="0" w:firstRowFirstColumn="0" w:firstRowLastColumn="0" w:lastRowFirstColumn="0" w:lastRowLastColumn="0"/>
              <w:rPr>
                <w:i/>
                <w:iCs/>
              </w:rPr>
            </w:pPr>
          </w:p>
        </w:tc>
        <w:tc>
          <w:tcPr>
            <w:tcW w:w="629" w:type="pct"/>
            <w:noWrap/>
            <w:hideMark/>
          </w:tcPr>
          <w:p w14:paraId="6DB48AD3" w14:textId="77777777" w:rsidR="005B1647" w:rsidRPr="008008ED" w:rsidRDefault="005B1647" w:rsidP="005B1647">
            <w:pPr>
              <w:pStyle w:val="Tabell"/>
              <w:keepNext/>
              <w:cnfStyle w:val="000000000000" w:firstRow="0" w:lastRow="0" w:firstColumn="0" w:lastColumn="0" w:oddVBand="0" w:evenVBand="0" w:oddHBand="0" w:evenHBand="0" w:firstRowFirstColumn="0" w:firstRowLastColumn="0" w:lastRowFirstColumn="0" w:lastRowLastColumn="0"/>
              <w:rPr>
                <w:i/>
                <w:iCs/>
              </w:rPr>
            </w:pPr>
          </w:p>
        </w:tc>
      </w:tr>
      <w:tr w:rsidR="00155607" w14:paraId="531208FF"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742" w:type="pct"/>
            <w:noWrap/>
            <w:hideMark/>
          </w:tcPr>
          <w:p w14:paraId="7A00FFC1" w14:textId="77777777" w:rsidR="005B1647" w:rsidRPr="008008ED" w:rsidRDefault="005B1647" w:rsidP="005B1647">
            <w:pPr>
              <w:pStyle w:val="Tabell"/>
              <w:keepNext/>
            </w:pPr>
            <w:r w:rsidRPr="008008ED">
              <w:t>Svenska kraftnät</w:t>
            </w:r>
          </w:p>
        </w:tc>
        <w:tc>
          <w:tcPr>
            <w:tcW w:w="629" w:type="pct"/>
            <w:noWrap/>
            <w:hideMark/>
          </w:tcPr>
          <w:p w14:paraId="136087C0" w14:textId="77777777" w:rsidR="005B1647" w:rsidRPr="008008ED"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8008ED">
              <w:t>24</w:t>
            </w:r>
          </w:p>
        </w:tc>
        <w:tc>
          <w:tcPr>
            <w:tcW w:w="629" w:type="pct"/>
            <w:noWrap/>
            <w:hideMark/>
          </w:tcPr>
          <w:p w14:paraId="7944954E" w14:textId="77777777" w:rsidR="005B1647" w:rsidRPr="008008ED"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8008ED">
              <w:t>23</w:t>
            </w:r>
          </w:p>
        </w:tc>
      </w:tr>
      <w:tr w:rsidR="00155607" w14:paraId="75EFF21B"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742" w:type="pct"/>
            <w:noWrap/>
            <w:hideMark/>
          </w:tcPr>
          <w:p w14:paraId="223B7FA3" w14:textId="77777777" w:rsidR="005B1647" w:rsidRPr="008008ED" w:rsidRDefault="005B1647" w:rsidP="005B1647">
            <w:pPr>
              <w:pStyle w:val="Tabell"/>
              <w:keepNext/>
            </w:pPr>
            <w:r w:rsidRPr="008008ED">
              <w:t>Sjöfartsverket</w:t>
            </w:r>
          </w:p>
        </w:tc>
        <w:tc>
          <w:tcPr>
            <w:tcW w:w="629" w:type="pct"/>
            <w:noWrap/>
            <w:hideMark/>
          </w:tcPr>
          <w:p w14:paraId="5F9C4EB4" w14:textId="77777777" w:rsidR="005B1647" w:rsidRPr="008008ED"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8008ED">
              <w:t>2</w:t>
            </w:r>
          </w:p>
        </w:tc>
        <w:tc>
          <w:tcPr>
            <w:tcW w:w="629" w:type="pct"/>
            <w:noWrap/>
            <w:hideMark/>
          </w:tcPr>
          <w:p w14:paraId="0A843BF7" w14:textId="77777777" w:rsidR="005B1647" w:rsidRPr="008008ED"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8008ED">
              <w:t>8</w:t>
            </w:r>
          </w:p>
        </w:tc>
      </w:tr>
      <w:tr w:rsidR="00155607" w14:paraId="1127DCFD"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742" w:type="pct"/>
            <w:noWrap/>
            <w:hideMark/>
          </w:tcPr>
          <w:p w14:paraId="44D1E3DD" w14:textId="77777777" w:rsidR="005B1647" w:rsidRPr="008008ED" w:rsidRDefault="005B1647" w:rsidP="005B1647">
            <w:pPr>
              <w:pStyle w:val="Tabell"/>
              <w:keepNext/>
            </w:pPr>
            <w:r w:rsidRPr="008008ED">
              <w:t>Luftfartsverket</w:t>
            </w:r>
          </w:p>
        </w:tc>
        <w:tc>
          <w:tcPr>
            <w:tcW w:w="629" w:type="pct"/>
            <w:noWrap/>
            <w:hideMark/>
          </w:tcPr>
          <w:p w14:paraId="431F7472" w14:textId="77777777" w:rsidR="005B1647" w:rsidRPr="008008ED"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8008ED">
              <w:t>12</w:t>
            </w:r>
          </w:p>
        </w:tc>
        <w:tc>
          <w:tcPr>
            <w:tcW w:w="629" w:type="pct"/>
            <w:noWrap/>
            <w:hideMark/>
          </w:tcPr>
          <w:p w14:paraId="28C3071E" w14:textId="77777777" w:rsidR="005B1647" w:rsidRPr="008008ED"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8008ED">
              <w:t>10</w:t>
            </w:r>
          </w:p>
        </w:tc>
      </w:tr>
      <w:tr w:rsidR="00155607" w14:paraId="41558E08" w14:textId="77777777" w:rsidTr="00155607">
        <w:trPr>
          <w:trHeight w:val="270"/>
        </w:trPr>
        <w:tc>
          <w:tcPr>
            <w:cnfStyle w:val="001000000000" w:firstRow="0" w:lastRow="0" w:firstColumn="1" w:lastColumn="0" w:oddVBand="0" w:evenVBand="0" w:oddHBand="0" w:evenHBand="0" w:firstRowFirstColumn="0" w:firstRowLastColumn="0" w:lastRowFirstColumn="0" w:lastRowLastColumn="0"/>
            <w:tcW w:w="3742" w:type="pct"/>
            <w:noWrap/>
            <w:hideMark/>
          </w:tcPr>
          <w:p w14:paraId="10282093" w14:textId="77777777" w:rsidR="005B1647" w:rsidRPr="008008ED" w:rsidRDefault="005B1647" w:rsidP="005B1647">
            <w:pPr>
              <w:pStyle w:val="Tabell"/>
              <w:keepNext/>
            </w:pPr>
            <w:r w:rsidRPr="008008ED">
              <w:t>Övriga myndigheter</w:t>
            </w:r>
          </w:p>
        </w:tc>
        <w:tc>
          <w:tcPr>
            <w:tcW w:w="629" w:type="pct"/>
            <w:noWrap/>
            <w:hideMark/>
          </w:tcPr>
          <w:p w14:paraId="6E766331" w14:textId="77777777" w:rsidR="005B1647" w:rsidRPr="008008ED"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8008ED">
              <w:t>789</w:t>
            </w:r>
          </w:p>
        </w:tc>
        <w:tc>
          <w:tcPr>
            <w:tcW w:w="629" w:type="pct"/>
            <w:noWrap/>
            <w:hideMark/>
          </w:tcPr>
          <w:p w14:paraId="4EC84D0E" w14:textId="77777777" w:rsidR="005B1647" w:rsidRPr="008008ED"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8008ED">
              <w:t>1 893</w:t>
            </w:r>
          </w:p>
        </w:tc>
      </w:tr>
      <w:tr w:rsidR="00155607" w14:paraId="0A36A49F" w14:textId="77777777" w:rsidTr="00155607">
        <w:trPr>
          <w:cnfStyle w:val="010000000000" w:firstRow="0" w:lastRow="1" w:firstColumn="0" w:lastColumn="0" w:oddVBand="0" w:evenVBand="0" w:oddHBand="0" w:evenHBand="0" w:firstRowFirstColumn="0" w:firstRowLastColumn="0" w:lastRowFirstColumn="0" w:lastRowLastColumn="0"/>
          <w:trHeight w:val="270"/>
        </w:trPr>
        <w:tc>
          <w:tcPr>
            <w:cnfStyle w:val="001000000000" w:firstRow="0" w:lastRow="0" w:firstColumn="1" w:lastColumn="0" w:oddVBand="0" w:evenVBand="0" w:oddHBand="0" w:evenHBand="0" w:firstRowFirstColumn="0" w:firstRowLastColumn="0" w:lastRowFirstColumn="0" w:lastRowLastColumn="0"/>
            <w:tcW w:w="3742" w:type="pct"/>
            <w:noWrap/>
            <w:hideMark/>
          </w:tcPr>
          <w:p w14:paraId="5709705F" w14:textId="77777777" w:rsidR="005B1647" w:rsidRPr="008008ED" w:rsidRDefault="005B1647" w:rsidP="005B1647">
            <w:pPr>
              <w:pStyle w:val="Tabell"/>
              <w:keepNext/>
              <w:rPr>
                <w:bCs/>
              </w:rPr>
            </w:pPr>
            <w:r w:rsidRPr="008008ED">
              <w:rPr>
                <w:bCs/>
              </w:rPr>
              <w:t>Summa</w:t>
            </w:r>
          </w:p>
        </w:tc>
        <w:tc>
          <w:tcPr>
            <w:tcW w:w="629" w:type="pct"/>
            <w:noWrap/>
            <w:hideMark/>
          </w:tcPr>
          <w:p w14:paraId="2028D33E" w14:textId="77777777" w:rsidR="005B1647" w:rsidRPr="008008ED" w:rsidRDefault="005B1647" w:rsidP="005B1647">
            <w:pPr>
              <w:pStyle w:val="Tabell"/>
              <w:keepNext/>
              <w:cnfStyle w:val="010000000000" w:firstRow="0" w:lastRow="1" w:firstColumn="0" w:lastColumn="0" w:oddVBand="0" w:evenVBand="0" w:oddHBand="0" w:evenHBand="0" w:firstRowFirstColumn="0" w:firstRowLastColumn="0" w:lastRowFirstColumn="0" w:lastRowLastColumn="0"/>
              <w:rPr>
                <w:bCs/>
              </w:rPr>
            </w:pPr>
            <w:r w:rsidRPr="008008ED">
              <w:rPr>
                <w:bCs/>
              </w:rPr>
              <w:t>37 697</w:t>
            </w:r>
          </w:p>
        </w:tc>
        <w:tc>
          <w:tcPr>
            <w:tcW w:w="629" w:type="pct"/>
            <w:noWrap/>
            <w:hideMark/>
          </w:tcPr>
          <w:p w14:paraId="593CA61F" w14:textId="77777777" w:rsidR="005B1647" w:rsidRPr="008008ED" w:rsidRDefault="005B1647" w:rsidP="005B1647">
            <w:pPr>
              <w:pStyle w:val="Tabell"/>
              <w:keepNext/>
              <w:cnfStyle w:val="010000000000" w:firstRow="0" w:lastRow="1" w:firstColumn="0" w:lastColumn="0" w:oddVBand="0" w:evenVBand="0" w:oddHBand="0" w:evenHBand="0" w:firstRowFirstColumn="0" w:firstRowLastColumn="0" w:lastRowFirstColumn="0" w:lastRowLastColumn="0"/>
              <w:rPr>
                <w:bCs/>
              </w:rPr>
            </w:pPr>
            <w:r w:rsidRPr="008008ED">
              <w:rPr>
                <w:bCs/>
              </w:rPr>
              <w:t>44 623</w:t>
            </w:r>
          </w:p>
        </w:tc>
      </w:tr>
    </w:tbl>
    <w:p w14:paraId="21B095B0" w14:textId="62D76241" w:rsidR="005B1647" w:rsidRDefault="005B1647" w:rsidP="005B1647">
      <w:pPr>
        <w:pStyle w:val="Brdtext"/>
      </w:pPr>
    </w:p>
    <w:p w14:paraId="6B548970" w14:textId="77777777" w:rsidR="005B1647" w:rsidRDefault="005B1647" w:rsidP="005B1647">
      <w:pPr>
        <w:pStyle w:val="Brdtext"/>
      </w:pPr>
      <w:r>
        <w:t>Övriga förutbetalda intäkter är till stor del poster som uppkommer i statsskuldsförvaltningen och poster som hänger ihop med modellen för periodisering av skatteintäkter. Förutbetalda intäkter i övrigt uppstår på grund av att varor och tjänster faktureras i förskott eller förskottsbetalas innan prestationer har utförts.</w:t>
      </w:r>
    </w:p>
    <w:p w14:paraId="2529837A" w14:textId="1497EDCE" w:rsidR="005B1647" w:rsidRDefault="005B1647" w:rsidP="005B1647">
      <w:pPr>
        <w:pStyle w:val="Brdtext"/>
      </w:pPr>
      <w:r>
        <w:t>Den största posten gäller överkurser som uppstår när Riksgäldskontoret emitterar obligationer och marknadsvärdet är högre än det nominella värdet. Mellanskillnaden är överkurs och bokförs som förutbetald intäkt som periodiseras över lånets löptid. Den har sjunkit jämfört med föregående år med drygt 2,7 miljarder kronor och uppgår till 30,9 miljarder kronor. Riksgäldskontorets förutbetalda intäkter innehåller även underkurser och förutbetalda avgifter.</w:t>
      </w:r>
    </w:p>
    <w:p w14:paraId="44A5A77A" w14:textId="77777777" w:rsidR="005B1647" w:rsidRDefault="005B1647" w:rsidP="005B1647">
      <w:pPr>
        <w:pStyle w:val="Brdtext"/>
      </w:pPr>
      <w:r>
        <w:t>Reglering av skatter och avgifter till andra sektorer för aktuellt år avsåg föregående år det belopp som beräknades komma att regleras till kommuner och trossamfund för 2018. För 2019 är det i stället fråga om ett positivt belopp som ska regleras från dessa sektorer till staten. Det redovisas i not 38.</w:t>
      </w:r>
    </w:p>
    <w:p w14:paraId="2216CA17" w14:textId="77777777" w:rsidR="005B1647" w:rsidRDefault="005B1647" w:rsidP="005B1647">
      <w:pPr>
        <w:pStyle w:val="Brdtext"/>
      </w:pPr>
      <w:r>
        <w:t>Post- och telestyrelsen har under året genomfört spektrumauktion för tilldelning av radiospektrum i 700 MHz-bandet. Regeringen beslutade 2017 att en stor del av sändningsutrymmet är tillgängligt för andra ändamål än marksänd TV. Förutbetalda auktionsintäkter uppgick vid årsskiftet till drygt 2,4 miljarder kronor.</w:t>
      </w:r>
    </w:p>
    <w:p w14:paraId="5F5394DE" w14:textId="238AA146" w:rsidR="005B1647" w:rsidRDefault="005B1647" w:rsidP="005B1647">
      <w:pPr>
        <w:pStyle w:val="Brdtext"/>
      </w:pPr>
      <w:r>
        <w:t>Myndigheten för press-, radio och TV har fått in avgifter för tillstånd att sända analog kommersiell radio som betalats i förskott för hela tillståndsperioden 2018–2026.</w:t>
      </w:r>
    </w:p>
    <w:p w14:paraId="2482F18D" w14:textId="77777777" w:rsidR="005B1647" w:rsidRDefault="005B1647" w:rsidP="005B1647">
      <w:pPr>
        <w:pStyle w:val="Brdtext"/>
      </w:pPr>
      <w:r>
        <w:t>De avgifter som avser kommande år tas upp som förutbetalda intäkter och uppgick vid årsskiftet till knappt 1,1 miljarder kronor.</w:t>
      </w:r>
    </w:p>
    <w:p w14:paraId="4E796D16" w14:textId="23422E5D" w:rsidR="005B1647" w:rsidRDefault="005B1647" w:rsidP="005B1647">
      <w:pPr>
        <w:pStyle w:val="Brdtext"/>
      </w:pPr>
      <w:r>
        <w:t>Statens jordbruksverk redovisar förutbetalda intäkter från EU:s fonder med knappt 0.7 miljarder kronor, i första hand från EU:s landsbygdsfond 2014–2020.</w:t>
      </w:r>
    </w:p>
    <w:p w14:paraId="235ACE0B" w14:textId="77777777" w:rsidR="005B1647" w:rsidRDefault="005B1647" w:rsidP="005B1647">
      <w:pPr>
        <w:pStyle w:val="Brdtext"/>
      </w:pPr>
      <w:r>
        <w:t>Kärnavfallsfonden hade föregående år en förutbetald intäkt från en av reaktorinnehavarna för belopp som i vanliga fall betalas efter årsskiftet.</w:t>
      </w:r>
    </w:p>
    <w:p w14:paraId="7BE135B8" w14:textId="6D9F48CC" w:rsidR="005B1647" w:rsidRDefault="005B1647" w:rsidP="005B1647">
      <w:pPr>
        <w:pStyle w:val="Rubrik4utannumrering"/>
      </w:pPr>
      <w:r>
        <w:t>Not 56 Garantiförbindelser</w:t>
      </w:r>
    </w:p>
    <w:p w14:paraId="038D20F1" w14:textId="428921BE" w:rsidR="005B1647" w:rsidRDefault="005B1647" w:rsidP="005B1647">
      <w:pPr>
        <w:pStyle w:val="TabellUnderrubrik"/>
      </w:pPr>
      <w:r w:rsidRPr="008008ED">
        <w:t>Miljoner kronor</w:t>
      </w:r>
    </w:p>
    <w:tbl>
      <w:tblPr>
        <w:tblStyle w:val="RKBPTabell"/>
        <w:tblW w:w="5000" w:type="pct"/>
        <w:tblLook w:val="04E0" w:firstRow="1" w:lastRow="1" w:firstColumn="1" w:lastColumn="0" w:noHBand="0" w:noVBand="1"/>
      </w:tblPr>
      <w:tblGrid>
        <w:gridCol w:w="4958"/>
        <w:gridCol w:w="1206"/>
        <w:gridCol w:w="1206"/>
      </w:tblGrid>
      <w:tr w:rsidR="00155607" w14:paraId="6D5627D3" w14:textId="77777777" w:rsidTr="00155607">
        <w:trPr>
          <w:cnfStyle w:val="100000000000" w:firstRow="1" w:lastRow="0" w:firstColumn="0" w:lastColumn="0" w:oddVBand="0" w:evenVBand="0" w:oddHBand="0" w:evenHBand="0" w:firstRowFirstColumn="0" w:firstRowLastColumn="0" w:lastRowFirstColumn="0" w:lastRowLastColumn="0"/>
          <w:trHeight w:val="270"/>
          <w:tblHeader w:val="0"/>
        </w:trPr>
        <w:tc>
          <w:tcPr>
            <w:cnfStyle w:val="001000000000" w:firstRow="0" w:lastRow="0" w:firstColumn="1" w:lastColumn="0" w:oddVBand="0" w:evenVBand="0" w:oddHBand="0" w:evenHBand="0" w:firstRowFirstColumn="0" w:firstRowLastColumn="0" w:lastRowFirstColumn="0" w:lastRowLastColumn="0"/>
            <w:tcW w:w="3364"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60BD77E8" w14:textId="04CC12A3" w:rsidR="005B1647" w:rsidRPr="008008ED" w:rsidRDefault="005B1647" w:rsidP="005B1647">
            <w:pPr>
              <w:pStyle w:val="TabellHuvud"/>
            </w:pPr>
          </w:p>
        </w:tc>
        <w:tc>
          <w:tcPr>
            <w:tcW w:w="818"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5FADDEAA" w14:textId="77777777" w:rsidR="005B1647" w:rsidRPr="008008ED"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8008ED">
              <w:t>2019</w:t>
            </w:r>
          </w:p>
        </w:tc>
        <w:tc>
          <w:tcPr>
            <w:tcW w:w="818"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2C44025D" w14:textId="77777777" w:rsidR="005B1647" w:rsidRPr="008008ED"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8008ED">
              <w:t>2018</w:t>
            </w:r>
          </w:p>
        </w:tc>
      </w:tr>
      <w:tr w:rsidR="00155607" w14:paraId="1D42AF1C"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364" w:type="pct"/>
            <w:tcBorders>
              <w:top w:val="single" w:sz="12" w:space="0" w:color="auto"/>
            </w:tcBorders>
            <w:noWrap/>
            <w:hideMark/>
          </w:tcPr>
          <w:p w14:paraId="123B8A56" w14:textId="77777777" w:rsidR="005B1647" w:rsidRPr="008008ED" w:rsidRDefault="005B1647" w:rsidP="005B1647">
            <w:pPr>
              <w:pStyle w:val="Tabell"/>
              <w:rPr>
                <w:i/>
                <w:iCs/>
              </w:rPr>
            </w:pPr>
            <w:r w:rsidRPr="008008ED">
              <w:rPr>
                <w:i/>
                <w:iCs/>
              </w:rPr>
              <w:t>Trafikverket</w:t>
            </w:r>
          </w:p>
        </w:tc>
        <w:tc>
          <w:tcPr>
            <w:tcW w:w="818" w:type="pct"/>
            <w:tcBorders>
              <w:top w:val="single" w:sz="12" w:space="0" w:color="auto"/>
            </w:tcBorders>
            <w:noWrap/>
            <w:hideMark/>
          </w:tcPr>
          <w:p w14:paraId="1136C5D5" w14:textId="77777777" w:rsidR="005B1647" w:rsidRPr="008008ED"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p>
        </w:tc>
        <w:tc>
          <w:tcPr>
            <w:tcW w:w="818" w:type="pct"/>
            <w:tcBorders>
              <w:top w:val="single" w:sz="12" w:space="0" w:color="auto"/>
            </w:tcBorders>
            <w:noWrap/>
            <w:hideMark/>
          </w:tcPr>
          <w:p w14:paraId="7D5045E1" w14:textId="77777777" w:rsidR="005B1647" w:rsidRPr="008008ED"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p>
        </w:tc>
      </w:tr>
      <w:tr w:rsidR="00155607" w14:paraId="2244768D"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364" w:type="pct"/>
            <w:noWrap/>
            <w:hideMark/>
          </w:tcPr>
          <w:p w14:paraId="0D616AAE" w14:textId="77777777" w:rsidR="005B1647" w:rsidRPr="008008ED" w:rsidRDefault="005B1647" w:rsidP="005B1647">
            <w:pPr>
              <w:pStyle w:val="Tabell"/>
            </w:pPr>
            <w:r w:rsidRPr="008008ED">
              <w:t>Svensk-Danska Broförbindelsen AB</w:t>
            </w:r>
          </w:p>
        </w:tc>
        <w:tc>
          <w:tcPr>
            <w:tcW w:w="818" w:type="pct"/>
            <w:noWrap/>
            <w:hideMark/>
          </w:tcPr>
          <w:p w14:paraId="6D465E7D" w14:textId="77777777" w:rsidR="005B1647" w:rsidRPr="008008E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008ED">
              <w:t>3 527</w:t>
            </w:r>
          </w:p>
        </w:tc>
        <w:tc>
          <w:tcPr>
            <w:tcW w:w="818" w:type="pct"/>
            <w:noWrap/>
            <w:hideMark/>
          </w:tcPr>
          <w:p w14:paraId="3FA3D3FA" w14:textId="77777777" w:rsidR="005B1647" w:rsidRPr="008008E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008ED">
              <w:t>3 149</w:t>
            </w:r>
          </w:p>
        </w:tc>
      </w:tr>
      <w:tr w:rsidR="00155607" w14:paraId="3784CD99"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364" w:type="pct"/>
            <w:hideMark/>
          </w:tcPr>
          <w:p w14:paraId="4A2831EA" w14:textId="77777777" w:rsidR="005B1647" w:rsidRPr="008008ED" w:rsidRDefault="005B1647" w:rsidP="005B1647">
            <w:pPr>
              <w:pStyle w:val="Tabell"/>
            </w:pPr>
            <w:r w:rsidRPr="008008ED">
              <w:t>Arlandabanan Infrastructure AB</w:t>
            </w:r>
          </w:p>
        </w:tc>
        <w:tc>
          <w:tcPr>
            <w:tcW w:w="818" w:type="pct"/>
            <w:noWrap/>
            <w:hideMark/>
          </w:tcPr>
          <w:p w14:paraId="030FB0A8" w14:textId="77777777" w:rsidR="005B1647" w:rsidRPr="008008E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008ED">
              <w:t>1 836</w:t>
            </w:r>
          </w:p>
        </w:tc>
        <w:tc>
          <w:tcPr>
            <w:tcW w:w="818" w:type="pct"/>
            <w:hideMark/>
          </w:tcPr>
          <w:p w14:paraId="0BF8DDEC" w14:textId="77777777" w:rsidR="005B1647" w:rsidRPr="008008E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008ED">
              <w:t>1 211</w:t>
            </w:r>
          </w:p>
        </w:tc>
      </w:tr>
      <w:tr w:rsidR="00155607" w14:paraId="7CD04045" w14:textId="77777777" w:rsidTr="00155607">
        <w:trPr>
          <w:cnfStyle w:val="010000000000" w:firstRow="0" w:lastRow="1" w:firstColumn="0" w:lastColumn="0" w:oddVBand="0" w:evenVBand="0" w:oddHBand="0" w:evenHBand="0" w:firstRowFirstColumn="0" w:firstRowLastColumn="0" w:lastRowFirstColumn="0" w:lastRowLastColumn="0"/>
          <w:trHeight w:val="270"/>
        </w:trPr>
        <w:tc>
          <w:tcPr>
            <w:cnfStyle w:val="001000000000" w:firstRow="0" w:lastRow="0" w:firstColumn="1" w:lastColumn="0" w:oddVBand="0" w:evenVBand="0" w:oddHBand="0" w:evenHBand="0" w:firstRowFirstColumn="0" w:firstRowLastColumn="0" w:lastRowFirstColumn="0" w:lastRowLastColumn="0"/>
            <w:tcW w:w="3364" w:type="pct"/>
            <w:hideMark/>
          </w:tcPr>
          <w:p w14:paraId="1C66EDE0" w14:textId="77777777" w:rsidR="005B1647" w:rsidRPr="008008ED" w:rsidRDefault="005B1647" w:rsidP="005B1647">
            <w:pPr>
              <w:pStyle w:val="Tabell"/>
              <w:rPr>
                <w:bCs/>
              </w:rPr>
            </w:pPr>
            <w:r w:rsidRPr="008008ED">
              <w:rPr>
                <w:bCs/>
              </w:rPr>
              <w:t>Summa</w:t>
            </w:r>
          </w:p>
        </w:tc>
        <w:tc>
          <w:tcPr>
            <w:tcW w:w="818" w:type="pct"/>
            <w:noWrap/>
            <w:hideMark/>
          </w:tcPr>
          <w:p w14:paraId="33C07275" w14:textId="77777777" w:rsidR="005B1647" w:rsidRPr="008008ED"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8008ED">
              <w:rPr>
                <w:bCs/>
              </w:rPr>
              <w:t>5 363</w:t>
            </w:r>
          </w:p>
        </w:tc>
        <w:tc>
          <w:tcPr>
            <w:tcW w:w="818" w:type="pct"/>
            <w:noWrap/>
            <w:hideMark/>
          </w:tcPr>
          <w:p w14:paraId="78F3CDCD" w14:textId="77777777" w:rsidR="005B1647" w:rsidRPr="008008ED"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8008ED">
              <w:rPr>
                <w:bCs/>
              </w:rPr>
              <w:t>4 360</w:t>
            </w:r>
          </w:p>
        </w:tc>
      </w:tr>
    </w:tbl>
    <w:p w14:paraId="4C82BCBF" w14:textId="76747CAC" w:rsidR="005B1647" w:rsidRDefault="005B1647" w:rsidP="005B1647">
      <w:pPr>
        <w:pStyle w:val="Brdtext"/>
      </w:pPr>
    </w:p>
    <w:p w14:paraId="6DDFD4EF" w14:textId="5F3C7DF5" w:rsidR="005B1647" w:rsidRDefault="005B1647" w:rsidP="005B1647">
      <w:pPr>
        <w:pStyle w:val="Brdtext"/>
      </w:pPr>
      <w:r w:rsidRPr="008008ED">
        <w:t xml:space="preserve">Trafikverket har för statens räkning förbundit sig att när så behövs lämna villkorat aktieägartillskott till Svensk-Danska Broförbindelsen AB för att bolagets egna kapital vid varje tillfälle ska uppgå till det registrerade aktiekapitalet. Det finns även en kapitaltäckningsgaranti till Arlandabanan Infrastructure AB som i första hand belastar Riksgäldskontorets garantireserv, men som under vissa förutsättningar kan belasta Trafikverket. Trafikverket redovisar också långfristiga skulder som kopplar till dessa garantiförbindelser på 1,6 miljarder kronor, se även </w:t>
      </w:r>
      <w:r w:rsidRPr="00A33C57">
        <w:t>not 48</w:t>
      </w:r>
      <w:r w:rsidRPr="008008ED">
        <w:t>.</w:t>
      </w:r>
    </w:p>
    <w:p w14:paraId="63F912DC" w14:textId="77777777" w:rsidR="005B1647" w:rsidRDefault="005B1647" w:rsidP="005B1647">
      <w:pPr>
        <w:pStyle w:val="Brdtext"/>
      </w:pPr>
      <w:r>
        <w:t xml:space="preserve">Bland garantiförbindelser inom linjen finns inte de garantier med där förlustrisken har värderats och avsättning för förväntade förluster görs. Årets tillkommande avsättningar för garantier uppgick till sammanlagt 10 miljarder kronor varav huvuddelen rör Exportkreditnämndens garantier. Avsättningarna kommenteras i viss mån i </w:t>
      </w:r>
      <w:r w:rsidRPr="00A33C57">
        <w:t>not 44</w:t>
      </w:r>
      <w:r>
        <w:t>, avsättningar för garantier.</w:t>
      </w:r>
    </w:p>
    <w:p w14:paraId="6555638D" w14:textId="77777777" w:rsidR="005B1647" w:rsidRDefault="005B1647" w:rsidP="005B1647">
      <w:pPr>
        <w:pStyle w:val="Brdtext"/>
      </w:pPr>
      <w:r>
        <w:t>Förutom garantiförbindelser görs inte heller avsättningar för insättningsgarantifonden, investerarskyddet eller garantikapital.</w:t>
      </w:r>
    </w:p>
    <w:p w14:paraId="17D90C11" w14:textId="77777777" w:rsidR="005B1647" w:rsidRDefault="005B1647" w:rsidP="005B1647">
      <w:pPr>
        <w:pStyle w:val="Brdtext"/>
      </w:pPr>
      <w:r>
        <w:t>I nedanstående tabell redovisas statens totala garantiåtaganden fördelat på de åtaganden för vilka avsättningar görs och de åtaganden för vilka avsättningar inte görs.</w:t>
      </w:r>
    </w:p>
    <w:p w14:paraId="2EB9193D" w14:textId="7CB0949B" w:rsidR="005B1647" w:rsidRDefault="005B1647" w:rsidP="005B1647">
      <w:pPr>
        <w:pStyle w:val="Rubrik4utannumrering"/>
      </w:pPr>
      <w:r>
        <w:t>Garantier för vilka avsättningar görs</w:t>
      </w:r>
    </w:p>
    <w:p w14:paraId="2EFFFCDB" w14:textId="2D58E668" w:rsidR="005B1647" w:rsidRDefault="005B1647" w:rsidP="005B1647">
      <w:pPr>
        <w:pStyle w:val="TabellUnderrubrik"/>
      </w:pPr>
      <w:r w:rsidRPr="008008ED">
        <w:t>Miljoner kronor</w:t>
      </w:r>
    </w:p>
    <w:tbl>
      <w:tblPr>
        <w:tblStyle w:val="RKBPTabell"/>
        <w:tblW w:w="5000" w:type="pct"/>
        <w:tblLook w:val="04E0" w:firstRow="1" w:lastRow="1" w:firstColumn="1" w:lastColumn="0" w:noHBand="0" w:noVBand="1"/>
      </w:tblPr>
      <w:tblGrid>
        <w:gridCol w:w="4958"/>
        <w:gridCol w:w="1206"/>
        <w:gridCol w:w="1206"/>
      </w:tblGrid>
      <w:tr w:rsidR="00155607" w14:paraId="5C3E812A" w14:textId="77777777" w:rsidTr="00155607">
        <w:trPr>
          <w:cnfStyle w:val="100000000000" w:firstRow="1" w:lastRow="0" w:firstColumn="0" w:lastColumn="0" w:oddVBand="0" w:evenVBand="0" w:oddHBand="0" w:evenHBand="0" w:firstRowFirstColumn="0" w:firstRowLastColumn="0" w:lastRowFirstColumn="0" w:lastRowLastColumn="0"/>
          <w:trHeight w:val="255"/>
          <w:tblHeader w:val="0"/>
        </w:trPr>
        <w:tc>
          <w:tcPr>
            <w:cnfStyle w:val="001000000000" w:firstRow="0" w:lastRow="0" w:firstColumn="1" w:lastColumn="0" w:oddVBand="0" w:evenVBand="0" w:oddHBand="0" w:evenHBand="0" w:firstRowFirstColumn="0" w:firstRowLastColumn="0" w:lastRowFirstColumn="0" w:lastRowLastColumn="0"/>
            <w:tcW w:w="3364"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62B16F16" w14:textId="6EDFFB73" w:rsidR="005B1647" w:rsidRPr="008008ED" w:rsidRDefault="005B1647" w:rsidP="005B1647">
            <w:pPr>
              <w:pStyle w:val="TabellHuvud"/>
            </w:pPr>
          </w:p>
        </w:tc>
        <w:tc>
          <w:tcPr>
            <w:tcW w:w="818"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4BFF84BF" w14:textId="77777777" w:rsidR="005B1647" w:rsidRPr="008008ED"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8008ED">
              <w:t>2019</w:t>
            </w:r>
          </w:p>
        </w:tc>
        <w:tc>
          <w:tcPr>
            <w:tcW w:w="818"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2494607D" w14:textId="77777777" w:rsidR="005B1647" w:rsidRPr="008008ED"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8008ED">
              <w:t>2018</w:t>
            </w:r>
          </w:p>
        </w:tc>
      </w:tr>
      <w:tr w:rsidR="00155607" w14:paraId="64EE09E3"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364" w:type="pct"/>
            <w:tcBorders>
              <w:top w:val="single" w:sz="12" w:space="0" w:color="auto"/>
            </w:tcBorders>
            <w:hideMark/>
          </w:tcPr>
          <w:p w14:paraId="0885D001" w14:textId="77777777" w:rsidR="005B1647" w:rsidRPr="008008ED" w:rsidRDefault="005B1647" w:rsidP="005B1647">
            <w:pPr>
              <w:pStyle w:val="Tabell"/>
              <w:rPr>
                <w:i/>
                <w:iCs/>
              </w:rPr>
            </w:pPr>
            <w:r w:rsidRPr="008008ED">
              <w:rPr>
                <w:i/>
                <w:iCs/>
              </w:rPr>
              <w:t>Garantier om tillförsel av kapital</w:t>
            </w:r>
          </w:p>
        </w:tc>
        <w:tc>
          <w:tcPr>
            <w:tcW w:w="818" w:type="pct"/>
            <w:tcBorders>
              <w:top w:val="single" w:sz="12" w:space="0" w:color="auto"/>
            </w:tcBorders>
          </w:tcPr>
          <w:p w14:paraId="10896B57" w14:textId="03233339" w:rsidR="005B1647" w:rsidRPr="008008ED"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p>
        </w:tc>
        <w:tc>
          <w:tcPr>
            <w:tcW w:w="818" w:type="pct"/>
            <w:tcBorders>
              <w:top w:val="single" w:sz="12" w:space="0" w:color="auto"/>
            </w:tcBorders>
          </w:tcPr>
          <w:p w14:paraId="02E7AC32" w14:textId="468BFAD9" w:rsidR="005B1647" w:rsidRPr="008008ED"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p>
        </w:tc>
      </w:tr>
      <w:tr w:rsidR="00155607" w14:paraId="1AFE3D4E"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364" w:type="pct"/>
            <w:hideMark/>
          </w:tcPr>
          <w:p w14:paraId="15B788DC" w14:textId="77777777" w:rsidR="005B1647" w:rsidRPr="008008ED" w:rsidRDefault="005B1647" w:rsidP="005B1647">
            <w:pPr>
              <w:pStyle w:val="Tabell"/>
            </w:pPr>
            <w:r w:rsidRPr="008008ED">
              <w:t>Grundfondsförbindelser, Riksgäldskontoret</w:t>
            </w:r>
          </w:p>
        </w:tc>
        <w:tc>
          <w:tcPr>
            <w:tcW w:w="818" w:type="pct"/>
            <w:hideMark/>
          </w:tcPr>
          <w:p w14:paraId="3D0A2299" w14:textId="77777777" w:rsidR="005B1647" w:rsidRPr="008008E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008ED">
              <w:t>405</w:t>
            </w:r>
          </w:p>
        </w:tc>
        <w:tc>
          <w:tcPr>
            <w:tcW w:w="818" w:type="pct"/>
            <w:hideMark/>
          </w:tcPr>
          <w:p w14:paraId="48DE2B80" w14:textId="77777777" w:rsidR="005B1647" w:rsidRPr="008008E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008ED">
              <w:t>405</w:t>
            </w:r>
          </w:p>
        </w:tc>
      </w:tr>
      <w:tr w:rsidR="00155607" w14:paraId="2682AC22"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364" w:type="pct"/>
            <w:hideMark/>
          </w:tcPr>
          <w:p w14:paraId="37FBDF1D" w14:textId="77777777" w:rsidR="005B1647" w:rsidRPr="008008ED" w:rsidRDefault="005B1647" w:rsidP="005B1647">
            <w:pPr>
              <w:pStyle w:val="Tabell"/>
              <w:rPr>
                <w:i/>
                <w:iCs/>
              </w:rPr>
            </w:pPr>
            <w:r w:rsidRPr="008008ED">
              <w:rPr>
                <w:i/>
                <w:iCs/>
              </w:rPr>
              <w:t>Exportgarantier m.m.</w:t>
            </w:r>
          </w:p>
        </w:tc>
        <w:tc>
          <w:tcPr>
            <w:tcW w:w="818" w:type="pct"/>
            <w:hideMark/>
          </w:tcPr>
          <w:p w14:paraId="54AB3958" w14:textId="77777777" w:rsidR="005B1647" w:rsidRPr="008008ED"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p>
        </w:tc>
        <w:tc>
          <w:tcPr>
            <w:tcW w:w="818" w:type="pct"/>
            <w:hideMark/>
          </w:tcPr>
          <w:p w14:paraId="47C3CEB1" w14:textId="77777777" w:rsidR="005B1647" w:rsidRPr="008008ED"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p>
        </w:tc>
      </w:tr>
      <w:tr w:rsidR="00155607" w14:paraId="7E12632C"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364" w:type="pct"/>
            <w:hideMark/>
          </w:tcPr>
          <w:p w14:paraId="6C24E138" w14:textId="77777777" w:rsidR="005B1647" w:rsidRPr="008008ED" w:rsidRDefault="005B1647" w:rsidP="005B1647">
            <w:pPr>
              <w:pStyle w:val="Tabell"/>
            </w:pPr>
            <w:r w:rsidRPr="008008ED">
              <w:t>Exportgarantier m.m., Exportkreditnämnden</w:t>
            </w:r>
          </w:p>
        </w:tc>
        <w:tc>
          <w:tcPr>
            <w:tcW w:w="818" w:type="pct"/>
            <w:hideMark/>
          </w:tcPr>
          <w:p w14:paraId="5DE118A1" w14:textId="77777777" w:rsidR="005B1647" w:rsidRPr="008008E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008ED">
              <w:t>195 862</w:t>
            </w:r>
          </w:p>
        </w:tc>
        <w:tc>
          <w:tcPr>
            <w:tcW w:w="818" w:type="pct"/>
            <w:hideMark/>
          </w:tcPr>
          <w:p w14:paraId="1F7AB8EC" w14:textId="77777777" w:rsidR="005B1647" w:rsidRPr="008008E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008ED">
              <w:t>193 295</w:t>
            </w:r>
          </w:p>
        </w:tc>
      </w:tr>
      <w:tr w:rsidR="00155607" w14:paraId="2273927C"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364" w:type="pct"/>
            <w:hideMark/>
          </w:tcPr>
          <w:p w14:paraId="3BB2FB35" w14:textId="77777777" w:rsidR="005B1647" w:rsidRPr="008008ED" w:rsidRDefault="005B1647" w:rsidP="005B1647">
            <w:pPr>
              <w:pStyle w:val="Tabell"/>
            </w:pPr>
            <w:r w:rsidRPr="008008ED">
              <w:t>U-kreditgarantier, Sida</w:t>
            </w:r>
          </w:p>
        </w:tc>
        <w:tc>
          <w:tcPr>
            <w:tcW w:w="818" w:type="pct"/>
            <w:hideMark/>
          </w:tcPr>
          <w:p w14:paraId="5C5BE915" w14:textId="77777777" w:rsidR="005B1647" w:rsidRPr="008008E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008ED">
              <w:t>683</w:t>
            </w:r>
          </w:p>
        </w:tc>
        <w:tc>
          <w:tcPr>
            <w:tcW w:w="818" w:type="pct"/>
            <w:hideMark/>
          </w:tcPr>
          <w:p w14:paraId="4D09B9BF" w14:textId="77777777" w:rsidR="005B1647" w:rsidRPr="008008E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008ED">
              <w:t>803</w:t>
            </w:r>
          </w:p>
        </w:tc>
      </w:tr>
      <w:tr w:rsidR="00155607" w14:paraId="46C7707E"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364" w:type="pct"/>
            <w:hideMark/>
          </w:tcPr>
          <w:p w14:paraId="5478C00A" w14:textId="77777777" w:rsidR="005B1647" w:rsidRPr="008008ED" w:rsidRDefault="005B1647" w:rsidP="005B1647">
            <w:pPr>
              <w:pStyle w:val="Tabell"/>
            </w:pPr>
            <w:r w:rsidRPr="008008ED">
              <w:t>Fristående krediter, Sida</w:t>
            </w:r>
          </w:p>
        </w:tc>
        <w:tc>
          <w:tcPr>
            <w:tcW w:w="818" w:type="pct"/>
            <w:hideMark/>
          </w:tcPr>
          <w:p w14:paraId="376C2B88" w14:textId="77777777" w:rsidR="005B1647" w:rsidRPr="008008E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008ED">
              <w:t>4 871</w:t>
            </w:r>
          </w:p>
        </w:tc>
        <w:tc>
          <w:tcPr>
            <w:tcW w:w="818" w:type="pct"/>
            <w:noWrap/>
            <w:hideMark/>
          </w:tcPr>
          <w:p w14:paraId="4BCEC976" w14:textId="77777777" w:rsidR="005B1647" w:rsidRPr="008008E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008ED">
              <w:t>4 395</w:t>
            </w:r>
          </w:p>
        </w:tc>
      </w:tr>
      <w:tr w:rsidR="00155607" w14:paraId="6C337C9E"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364" w:type="pct"/>
            <w:hideMark/>
          </w:tcPr>
          <w:p w14:paraId="08EC65CE" w14:textId="77777777" w:rsidR="005B1647" w:rsidRPr="008008ED" w:rsidRDefault="005B1647" w:rsidP="005B1647">
            <w:pPr>
              <w:pStyle w:val="Tabell"/>
              <w:rPr>
                <w:i/>
                <w:iCs/>
              </w:rPr>
            </w:pPr>
            <w:r w:rsidRPr="008008ED">
              <w:rPr>
                <w:i/>
                <w:iCs/>
              </w:rPr>
              <w:t>Kreditgarantier</w:t>
            </w:r>
          </w:p>
        </w:tc>
        <w:tc>
          <w:tcPr>
            <w:tcW w:w="818" w:type="pct"/>
            <w:hideMark/>
          </w:tcPr>
          <w:p w14:paraId="700A36DF" w14:textId="77777777" w:rsidR="005B1647" w:rsidRPr="008008ED"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p>
        </w:tc>
        <w:tc>
          <w:tcPr>
            <w:tcW w:w="818" w:type="pct"/>
            <w:hideMark/>
          </w:tcPr>
          <w:p w14:paraId="52E7FB34" w14:textId="77777777" w:rsidR="005B1647" w:rsidRPr="008008ED"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p>
        </w:tc>
      </w:tr>
      <w:tr w:rsidR="00155607" w14:paraId="0E40BA5A"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364" w:type="pct"/>
            <w:hideMark/>
          </w:tcPr>
          <w:p w14:paraId="226B0A81" w14:textId="77777777" w:rsidR="005B1647" w:rsidRPr="008008ED" w:rsidRDefault="005B1647" w:rsidP="005B1647">
            <w:pPr>
              <w:pStyle w:val="Tabell"/>
            </w:pPr>
            <w:r w:rsidRPr="008008ED">
              <w:t>Infrastruktur, Riksgäldskontoret</w:t>
            </w:r>
          </w:p>
        </w:tc>
        <w:tc>
          <w:tcPr>
            <w:tcW w:w="818" w:type="pct"/>
            <w:noWrap/>
            <w:hideMark/>
          </w:tcPr>
          <w:p w14:paraId="7F7ECBC1" w14:textId="77777777" w:rsidR="005B1647" w:rsidRPr="008008E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008ED">
              <w:t>15 716</w:t>
            </w:r>
          </w:p>
        </w:tc>
        <w:tc>
          <w:tcPr>
            <w:tcW w:w="818" w:type="pct"/>
            <w:noWrap/>
            <w:hideMark/>
          </w:tcPr>
          <w:p w14:paraId="3E5BA399" w14:textId="77777777" w:rsidR="005B1647" w:rsidRPr="008008E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008ED">
              <w:t>18 314</w:t>
            </w:r>
          </w:p>
        </w:tc>
      </w:tr>
      <w:tr w:rsidR="00155607" w14:paraId="6439D966" w14:textId="77777777" w:rsidTr="00155607">
        <w:trPr>
          <w:trHeight w:val="53"/>
        </w:trPr>
        <w:tc>
          <w:tcPr>
            <w:cnfStyle w:val="001000000000" w:firstRow="0" w:lastRow="0" w:firstColumn="1" w:lastColumn="0" w:oddVBand="0" w:evenVBand="0" w:oddHBand="0" w:evenHBand="0" w:firstRowFirstColumn="0" w:firstRowLastColumn="0" w:lastRowFirstColumn="0" w:lastRowLastColumn="0"/>
            <w:tcW w:w="3364" w:type="pct"/>
            <w:hideMark/>
          </w:tcPr>
          <w:p w14:paraId="016341BD" w14:textId="77777777" w:rsidR="005B1647" w:rsidRPr="008008ED" w:rsidRDefault="005B1647" w:rsidP="005B1647">
            <w:pPr>
              <w:pStyle w:val="Tabell"/>
            </w:pPr>
            <w:r w:rsidRPr="008008ED">
              <w:t>Internationella åtaganden, Riksgäldskontoret</w:t>
            </w:r>
          </w:p>
        </w:tc>
        <w:tc>
          <w:tcPr>
            <w:tcW w:w="818" w:type="pct"/>
            <w:noWrap/>
            <w:hideMark/>
          </w:tcPr>
          <w:p w14:paraId="57DD974C" w14:textId="77777777" w:rsidR="005B1647" w:rsidRPr="008008E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008ED">
              <w:t>2 911</w:t>
            </w:r>
          </w:p>
        </w:tc>
        <w:tc>
          <w:tcPr>
            <w:tcW w:w="818" w:type="pct"/>
            <w:noWrap/>
            <w:hideMark/>
          </w:tcPr>
          <w:p w14:paraId="6B021BD2" w14:textId="77777777" w:rsidR="005B1647" w:rsidRPr="008008E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008ED">
              <w:t>3 355</w:t>
            </w:r>
          </w:p>
        </w:tc>
      </w:tr>
      <w:tr w:rsidR="00155607" w14:paraId="1A55FB91"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364" w:type="pct"/>
            <w:hideMark/>
          </w:tcPr>
          <w:p w14:paraId="476C0F76" w14:textId="77777777" w:rsidR="005B1647" w:rsidRPr="008008ED" w:rsidRDefault="005B1647" w:rsidP="005B1647">
            <w:pPr>
              <w:pStyle w:val="Tabell"/>
            </w:pPr>
            <w:r w:rsidRPr="008008ED">
              <w:t>Internationella åtaganden, Sida</w:t>
            </w:r>
          </w:p>
        </w:tc>
        <w:tc>
          <w:tcPr>
            <w:tcW w:w="818" w:type="pct"/>
            <w:hideMark/>
          </w:tcPr>
          <w:p w14:paraId="1799F03F" w14:textId="77777777" w:rsidR="005B1647" w:rsidRPr="008008E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008ED">
              <w:t>943</w:t>
            </w:r>
          </w:p>
        </w:tc>
        <w:tc>
          <w:tcPr>
            <w:tcW w:w="818" w:type="pct"/>
            <w:hideMark/>
          </w:tcPr>
          <w:p w14:paraId="07A25437" w14:textId="77777777" w:rsidR="005B1647" w:rsidRPr="008008E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008ED">
              <w:t>1 155</w:t>
            </w:r>
          </w:p>
        </w:tc>
      </w:tr>
      <w:tr w:rsidR="00155607" w14:paraId="6FA0B786"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364" w:type="pct"/>
            <w:hideMark/>
          </w:tcPr>
          <w:p w14:paraId="12679F1D" w14:textId="77777777" w:rsidR="005B1647" w:rsidRPr="008008ED" w:rsidRDefault="005B1647" w:rsidP="005B1647">
            <w:pPr>
              <w:pStyle w:val="Tabell"/>
            </w:pPr>
            <w:r w:rsidRPr="008008ED">
              <w:t>Bostadskrediter, Boverket</w:t>
            </w:r>
          </w:p>
        </w:tc>
        <w:tc>
          <w:tcPr>
            <w:tcW w:w="818" w:type="pct"/>
            <w:hideMark/>
          </w:tcPr>
          <w:p w14:paraId="2C4FE916" w14:textId="77777777" w:rsidR="005B1647" w:rsidRPr="008008E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008ED">
              <w:t>3028</w:t>
            </w:r>
          </w:p>
        </w:tc>
        <w:tc>
          <w:tcPr>
            <w:tcW w:w="818" w:type="pct"/>
            <w:hideMark/>
          </w:tcPr>
          <w:p w14:paraId="10ADCAC2" w14:textId="77777777" w:rsidR="005B1647" w:rsidRPr="008008E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008ED">
              <w:t>3 096</w:t>
            </w:r>
          </w:p>
        </w:tc>
      </w:tr>
      <w:tr w:rsidR="00155607" w14:paraId="03AD8552"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364" w:type="pct"/>
            <w:hideMark/>
          </w:tcPr>
          <w:p w14:paraId="4CACA539" w14:textId="77777777" w:rsidR="005B1647" w:rsidRPr="008008ED" w:rsidRDefault="005B1647" w:rsidP="005B1647">
            <w:pPr>
              <w:pStyle w:val="Tabell"/>
            </w:pPr>
            <w:r w:rsidRPr="008008ED">
              <w:t>Övrigt, Riksgäldskontoret</w:t>
            </w:r>
          </w:p>
        </w:tc>
        <w:tc>
          <w:tcPr>
            <w:tcW w:w="818" w:type="pct"/>
            <w:hideMark/>
          </w:tcPr>
          <w:p w14:paraId="164B498F" w14:textId="77777777" w:rsidR="005B1647" w:rsidRPr="008008E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008ED">
              <w:t>7</w:t>
            </w:r>
          </w:p>
        </w:tc>
        <w:tc>
          <w:tcPr>
            <w:tcW w:w="818" w:type="pct"/>
            <w:hideMark/>
          </w:tcPr>
          <w:p w14:paraId="6151C239" w14:textId="77777777" w:rsidR="005B1647" w:rsidRPr="008008E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008ED">
              <w:t>8</w:t>
            </w:r>
          </w:p>
        </w:tc>
      </w:tr>
      <w:tr w:rsidR="00155607" w14:paraId="32E05529"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364" w:type="pct"/>
            <w:hideMark/>
          </w:tcPr>
          <w:p w14:paraId="35B85232" w14:textId="77777777" w:rsidR="005B1647" w:rsidRPr="008008ED" w:rsidRDefault="005B1647" w:rsidP="005B1647">
            <w:pPr>
              <w:pStyle w:val="Tabell"/>
              <w:rPr>
                <w:i/>
                <w:iCs/>
              </w:rPr>
            </w:pPr>
            <w:r w:rsidRPr="008008ED">
              <w:rPr>
                <w:i/>
                <w:iCs/>
              </w:rPr>
              <w:t>Övriga garantier</w:t>
            </w:r>
          </w:p>
        </w:tc>
        <w:tc>
          <w:tcPr>
            <w:tcW w:w="818" w:type="pct"/>
            <w:hideMark/>
          </w:tcPr>
          <w:p w14:paraId="7B3611D1" w14:textId="77777777" w:rsidR="005B1647" w:rsidRPr="008008ED"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p>
        </w:tc>
        <w:tc>
          <w:tcPr>
            <w:tcW w:w="818" w:type="pct"/>
            <w:hideMark/>
          </w:tcPr>
          <w:p w14:paraId="64566DF8" w14:textId="77777777" w:rsidR="005B1647" w:rsidRPr="008008ED"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p>
        </w:tc>
      </w:tr>
      <w:tr w:rsidR="00155607" w14:paraId="632FCC7A"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364" w:type="pct"/>
            <w:hideMark/>
          </w:tcPr>
          <w:p w14:paraId="5341C190" w14:textId="77777777" w:rsidR="005B1647" w:rsidRPr="008008ED" w:rsidRDefault="005B1647" w:rsidP="005B1647">
            <w:pPr>
              <w:pStyle w:val="Tabell"/>
            </w:pPr>
            <w:r w:rsidRPr="008008ED">
              <w:t>Pensionsgarantier, Riksgäldskontoret</w:t>
            </w:r>
          </w:p>
        </w:tc>
        <w:tc>
          <w:tcPr>
            <w:tcW w:w="818" w:type="pct"/>
            <w:hideMark/>
          </w:tcPr>
          <w:p w14:paraId="1CAB9498" w14:textId="77777777" w:rsidR="005B1647" w:rsidRPr="008008E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008ED">
              <w:t>7 674</w:t>
            </w:r>
          </w:p>
        </w:tc>
        <w:tc>
          <w:tcPr>
            <w:tcW w:w="818" w:type="pct"/>
            <w:hideMark/>
          </w:tcPr>
          <w:p w14:paraId="7D70588B" w14:textId="77777777" w:rsidR="005B1647" w:rsidRPr="008008ED"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008ED">
              <w:t>7 969</w:t>
            </w:r>
          </w:p>
        </w:tc>
      </w:tr>
      <w:tr w:rsidR="00155607" w14:paraId="3BC44235" w14:textId="77777777" w:rsidTr="00155607">
        <w:trPr>
          <w:cnfStyle w:val="010000000000" w:firstRow="0" w:lastRow="1" w:firstColumn="0" w:lastColumn="0" w:oddVBand="0" w:evenVBand="0" w:oddHBand="0" w:evenHBand="0" w:firstRowFirstColumn="0" w:firstRowLastColumn="0" w:lastRowFirstColumn="0" w:lastRowLastColumn="0"/>
          <w:trHeight w:val="270"/>
        </w:trPr>
        <w:tc>
          <w:tcPr>
            <w:cnfStyle w:val="001000000000" w:firstRow="0" w:lastRow="0" w:firstColumn="1" w:lastColumn="0" w:oddVBand="0" w:evenVBand="0" w:oddHBand="0" w:evenHBand="0" w:firstRowFirstColumn="0" w:firstRowLastColumn="0" w:lastRowFirstColumn="0" w:lastRowLastColumn="0"/>
            <w:tcW w:w="3364" w:type="pct"/>
            <w:hideMark/>
          </w:tcPr>
          <w:p w14:paraId="0EF1E4FD" w14:textId="1C31FD36" w:rsidR="005B1647" w:rsidRPr="008008ED" w:rsidRDefault="005B1647" w:rsidP="005B1647">
            <w:pPr>
              <w:pStyle w:val="Tabell"/>
              <w:rPr>
                <w:bCs/>
              </w:rPr>
            </w:pPr>
            <w:r w:rsidRPr="008008ED">
              <w:rPr>
                <w:bCs/>
              </w:rPr>
              <w:t>Summa</w:t>
            </w:r>
          </w:p>
        </w:tc>
        <w:tc>
          <w:tcPr>
            <w:tcW w:w="818" w:type="pct"/>
            <w:noWrap/>
            <w:hideMark/>
          </w:tcPr>
          <w:p w14:paraId="70EA7AE6" w14:textId="77777777" w:rsidR="005B1647" w:rsidRPr="008008ED"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8008ED">
              <w:rPr>
                <w:bCs/>
              </w:rPr>
              <w:t>232 100</w:t>
            </w:r>
          </w:p>
        </w:tc>
        <w:tc>
          <w:tcPr>
            <w:tcW w:w="818" w:type="pct"/>
            <w:noWrap/>
            <w:hideMark/>
          </w:tcPr>
          <w:p w14:paraId="6E79C436" w14:textId="77777777" w:rsidR="005B1647" w:rsidRPr="008008ED"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8008ED">
              <w:rPr>
                <w:bCs/>
              </w:rPr>
              <w:t>232 794</w:t>
            </w:r>
          </w:p>
        </w:tc>
      </w:tr>
    </w:tbl>
    <w:p w14:paraId="1E4563C6" w14:textId="77777777" w:rsidR="005B1647" w:rsidRDefault="005B1647" w:rsidP="005B1647">
      <w:pPr>
        <w:pStyle w:val="Brdtext"/>
      </w:pPr>
    </w:p>
    <w:p w14:paraId="32C33A58" w14:textId="7850ABE9" w:rsidR="005B1647" w:rsidRDefault="005B1647" w:rsidP="005B1647">
      <w:pPr>
        <w:pStyle w:val="Rubrik4utannumrering"/>
      </w:pPr>
      <w:r w:rsidRPr="00150B23">
        <w:t>Garantier för vilka avsättningar inte görs</w:t>
      </w:r>
    </w:p>
    <w:p w14:paraId="471BF209" w14:textId="6DF98F46" w:rsidR="005B1647" w:rsidRDefault="005B1647" w:rsidP="005B1647">
      <w:pPr>
        <w:pStyle w:val="TabellUnderrubrik"/>
      </w:pPr>
      <w:r w:rsidRPr="00D76758">
        <w:t>Miljoner kronor</w:t>
      </w:r>
    </w:p>
    <w:tbl>
      <w:tblPr>
        <w:tblStyle w:val="RKBPTabell"/>
        <w:tblW w:w="5000" w:type="pct"/>
        <w:tblLook w:val="04E0" w:firstRow="1" w:lastRow="1" w:firstColumn="1" w:lastColumn="0" w:noHBand="0" w:noVBand="1"/>
      </w:tblPr>
      <w:tblGrid>
        <w:gridCol w:w="4958"/>
        <w:gridCol w:w="1206"/>
        <w:gridCol w:w="1206"/>
      </w:tblGrid>
      <w:tr w:rsidR="00155607" w14:paraId="732CB594" w14:textId="77777777" w:rsidTr="00155607">
        <w:trPr>
          <w:cnfStyle w:val="100000000000" w:firstRow="1" w:lastRow="0" w:firstColumn="0" w:lastColumn="0" w:oddVBand="0" w:evenVBand="0" w:oddHBand="0" w:evenHBand="0" w:firstRowFirstColumn="0" w:firstRowLastColumn="0" w:lastRowFirstColumn="0" w:lastRowLastColumn="0"/>
          <w:trHeight w:val="255"/>
          <w:tblHeader w:val="0"/>
        </w:trPr>
        <w:tc>
          <w:tcPr>
            <w:cnfStyle w:val="001000000000" w:firstRow="0" w:lastRow="0" w:firstColumn="1" w:lastColumn="0" w:oddVBand="0" w:evenVBand="0" w:oddHBand="0" w:evenHBand="0" w:firstRowFirstColumn="0" w:firstRowLastColumn="0" w:lastRowFirstColumn="0" w:lastRowLastColumn="0"/>
            <w:tcW w:w="3364"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55FFD05F" w14:textId="282880E3" w:rsidR="005B1647" w:rsidRPr="00D76758" w:rsidRDefault="005B1647" w:rsidP="005B1647">
            <w:pPr>
              <w:pStyle w:val="TabellHuvud"/>
              <w:keepNext/>
            </w:pPr>
          </w:p>
        </w:tc>
        <w:tc>
          <w:tcPr>
            <w:tcW w:w="818"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51E9BCAE" w14:textId="77777777" w:rsidR="005B1647" w:rsidRPr="00D76758" w:rsidRDefault="005B1647" w:rsidP="005B1647">
            <w:pPr>
              <w:pStyle w:val="TabellHuvud"/>
              <w:keepNext/>
              <w:cnfStyle w:val="100000000000" w:firstRow="1" w:lastRow="0" w:firstColumn="0" w:lastColumn="0" w:oddVBand="0" w:evenVBand="0" w:oddHBand="0" w:evenHBand="0" w:firstRowFirstColumn="0" w:firstRowLastColumn="0" w:lastRowFirstColumn="0" w:lastRowLastColumn="0"/>
            </w:pPr>
            <w:r w:rsidRPr="00D76758">
              <w:t>2019</w:t>
            </w:r>
          </w:p>
        </w:tc>
        <w:tc>
          <w:tcPr>
            <w:tcW w:w="818"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0EF835D5" w14:textId="77777777" w:rsidR="005B1647" w:rsidRPr="00D76758" w:rsidRDefault="005B1647" w:rsidP="005B1647">
            <w:pPr>
              <w:pStyle w:val="TabellHuvud"/>
              <w:keepNext/>
              <w:cnfStyle w:val="100000000000" w:firstRow="1" w:lastRow="0" w:firstColumn="0" w:lastColumn="0" w:oddVBand="0" w:evenVBand="0" w:oddHBand="0" w:evenHBand="0" w:firstRowFirstColumn="0" w:firstRowLastColumn="0" w:lastRowFirstColumn="0" w:lastRowLastColumn="0"/>
            </w:pPr>
            <w:r w:rsidRPr="00D76758">
              <w:t>2018</w:t>
            </w:r>
          </w:p>
        </w:tc>
      </w:tr>
      <w:tr w:rsidR="00155607" w14:paraId="153EF62A"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364" w:type="pct"/>
            <w:tcBorders>
              <w:top w:val="single" w:sz="12" w:space="0" w:color="auto"/>
            </w:tcBorders>
            <w:noWrap/>
            <w:hideMark/>
          </w:tcPr>
          <w:p w14:paraId="23AFE3F3" w14:textId="77777777" w:rsidR="005B1647" w:rsidRPr="00D76758" w:rsidRDefault="005B1647" w:rsidP="005B1647">
            <w:pPr>
              <w:pStyle w:val="Tabell"/>
            </w:pPr>
            <w:r w:rsidRPr="00D76758">
              <w:t>Insättningsgarantin och investerarskyddet</w:t>
            </w:r>
          </w:p>
        </w:tc>
        <w:tc>
          <w:tcPr>
            <w:tcW w:w="818" w:type="pct"/>
            <w:tcBorders>
              <w:top w:val="single" w:sz="12" w:space="0" w:color="auto"/>
            </w:tcBorders>
            <w:noWrap/>
            <w:hideMark/>
          </w:tcPr>
          <w:p w14:paraId="2DC8B2BA" w14:textId="77777777" w:rsidR="005B1647" w:rsidRPr="00D7675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76758">
              <w:t>1 631 359</w:t>
            </w:r>
          </w:p>
        </w:tc>
        <w:tc>
          <w:tcPr>
            <w:tcW w:w="818" w:type="pct"/>
            <w:tcBorders>
              <w:top w:val="single" w:sz="12" w:space="0" w:color="auto"/>
            </w:tcBorders>
            <w:noWrap/>
            <w:hideMark/>
          </w:tcPr>
          <w:p w14:paraId="077D4E0F" w14:textId="77777777" w:rsidR="005B1647" w:rsidRPr="00D7675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76758">
              <w:t>2 280 000</w:t>
            </w:r>
          </w:p>
        </w:tc>
      </w:tr>
      <w:tr w:rsidR="00155607" w14:paraId="2B76656D"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364" w:type="pct"/>
            <w:noWrap/>
            <w:hideMark/>
          </w:tcPr>
          <w:p w14:paraId="134A217B" w14:textId="77777777" w:rsidR="005B1647" w:rsidRPr="00D76758" w:rsidRDefault="005B1647" w:rsidP="005B1647">
            <w:pPr>
              <w:pStyle w:val="Tabell"/>
              <w:rPr>
                <w:i/>
                <w:iCs/>
              </w:rPr>
            </w:pPr>
            <w:r w:rsidRPr="00D76758">
              <w:rPr>
                <w:i/>
                <w:iCs/>
              </w:rPr>
              <w:t>Garantier om tillförsel av kapital</w:t>
            </w:r>
          </w:p>
        </w:tc>
        <w:tc>
          <w:tcPr>
            <w:tcW w:w="818" w:type="pct"/>
            <w:noWrap/>
            <w:hideMark/>
          </w:tcPr>
          <w:p w14:paraId="1DF338F0" w14:textId="77777777" w:rsidR="005B1647" w:rsidRPr="00D76758"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p>
        </w:tc>
        <w:tc>
          <w:tcPr>
            <w:tcW w:w="818" w:type="pct"/>
            <w:noWrap/>
            <w:hideMark/>
          </w:tcPr>
          <w:p w14:paraId="16DC2416" w14:textId="77777777" w:rsidR="005B1647" w:rsidRPr="00D76758"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p>
        </w:tc>
      </w:tr>
      <w:tr w:rsidR="00155607" w14:paraId="781DDAF7"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364" w:type="pct"/>
            <w:noWrap/>
            <w:hideMark/>
          </w:tcPr>
          <w:p w14:paraId="240CA197" w14:textId="77777777" w:rsidR="005B1647" w:rsidRPr="00D76758" w:rsidRDefault="005B1647" w:rsidP="005B1647">
            <w:pPr>
              <w:pStyle w:val="Tabell"/>
            </w:pPr>
            <w:r w:rsidRPr="00D76758">
              <w:t>Garantikapital</w:t>
            </w:r>
          </w:p>
        </w:tc>
        <w:tc>
          <w:tcPr>
            <w:tcW w:w="818" w:type="pct"/>
            <w:noWrap/>
            <w:hideMark/>
          </w:tcPr>
          <w:p w14:paraId="139FD35B" w14:textId="77777777" w:rsidR="005B1647" w:rsidRPr="00D7675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76758">
              <w:t>148 577</w:t>
            </w:r>
          </w:p>
        </w:tc>
        <w:tc>
          <w:tcPr>
            <w:tcW w:w="818" w:type="pct"/>
            <w:noWrap/>
            <w:hideMark/>
          </w:tcPr>
          <w:p w14:paraId="757C180E" w14:textId="77777777" w:rsidR="005B1647" w:rsidRPr="00D7675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76758">
              <w:t>140 822</w:t>
            </w:r>
          </w:p>
        </w:tc>
      </w:tr>
      <w:tr w:rsidR="00155607" w14:paraId="2C6623CD"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364" w:type="pct"/>
            <w:noWrap/>
            <w:hideMark/>
          </w:tcPr>
          <w:p w14:paraId="565C84F4" w14:textId="77777777" w:rsidR="005B1647" w:rsidRPr="00D76758" w:rsidRDefault="005B1647" w:rsidP="005B1647">
            <w:pPr>
              <w:pStyle w:val="Tabell"/>
            </w:pPr>
            <w:r w:rsidRPr="00D76758">
              <w:t>Garantiförbindelser</w:t>
            </w:r>
          </w:p>
        </w:tc>
        <w:tc>
          <w:tcPr>
            <w:tcW w:w="818" w:type="pct"/>
            <w:noWrap/>
            <w:hideMark/>
          </w:tcPr>
          <w:p w14:paraId="366569B8" w14:textId="37A30AD0" w:rsidR="005B1647" w:rsidRPr="00D7675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76758">
              <w:t xml:space="preserve">5 </w:t>
            </w:r>
            <w:r>
              <w:t>363</w:t>
            </w:r>
          </w:p>
        </w:tc>
        <w:tc>
          <w:tcPr>
            <w:tcW w:w="818" w:type="pct"/>
            <w:noWrap/>
            <w:hideMark/>
          </w:tcPr>
          <w:p w14:paraId="6B9592F4" w14:textId="77777777" w:rsidR="005B1647" w:rsidRPr="00D7675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76758">
              <w:t>4 360</w:t>
            </w:r>
          </w:p>
        </w:tc>
      </w:tr>
      <w:tr w:rsidR="00155607" w14:paraId="657842DE" w14:textId="77777777" w:rsidTr="00155607">
        <w:trPr>
          <w:trHeight w:val="270"/>
        </w:trPr>
        <w:tc>
          <w:tcPr>
            <w:cnfStyle w:val="001000000000" w:firstRow="0" w:lastRow="0" w:firstColumn="1" w:lastColumn="0" w:oddVBand="0" w:evenVBand="0" w:oddHBand="0" w:evenHBand="0" w:firstRowFirstColumn="0" w:firstRowLastColumn="0" w:lastRowFirstColumn="0" w:lastRowLastColumn="0"/>
            <w:tcW w:w="3364" w:type="pct"/>
            <w:hideMark/>
          </w:tcPr>
          <w:p w14:paraId="2A102A7E" w14:textId="19FA610D" w:rsidR="005B1647" w:rsidRPr="00D76758" w:rsidRDefault="005B1647" w:rsidP="005B1647">
            <w:pPr>
              <w:pStyle w:val="Tabell"/>
              <w:rPr>
                <w:b/>
                <w:bCs/>
              </w:rPr>
            </w:pPr>
            <w:r w:rsidRPr="00D76758">
              <w:rPr>
                <w:b/>
                <w:bCs/>
              </w:rPr>
              <w:t>Summa</w:t>
            </w:r>
          </w:p>
        </w:tc>
        <w:tc>
          <w:tcPr>
            <w:tcW w:w="818" w:type="pct"/>
            <w:noWrap/>
            <w:hideMark/>
          </w:tcPr>
          <w:p w14:paraId="493AFF56" w14:textId="30B310EA" w:rsidR="005B1647" w:rsidRPr="00D76758"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D76758">
              <w:rPr>
                <w:b/>
                <w:bCs/>
              </w:rPr>
              <w:t>1 78</w:t>
            </w:r>
            <w:r>
              <w:rPr>
                <w:b/>
                <w:bCs/>
              </w:rPr>
              <w:t>5</w:t>
            </w:r>
            <w:r w:rsidRPr="00D76758">
              <w:rPr>
                <w:b/>
                <w:bCs/>
              </w:rPr>
              <w:t xml:space="preserve"> </w:t>
            </w:r>
            <w:r>
              <w:rPr>
                <w:b/>
                <w:bCs/>
              </w:rPr>
              <w:t>299</w:t>
            </w:r>
          </w:p>
        </w:tc>
        <w:tc>
          <w:tcPr>
            <w:tcW w:w="818" w:type="pct"/>
            <w:noWrap/>
            <w:hideMark/>
          </w:tcPr>
          <w:p w14:paraId="77625EBB" w14:textId="77777777" w:rsidR="005B1647" w:rsidRPr="00D76758"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D76758">
              <w:rPr>
                <w:b/>
                <w:bCs/>
              </w:rPr>
              <w:t>2 425 182</w:t>
            </w:r>
          </w:p>
        </w:tc>
      </w:tr>
      <w:tr w:rsidR="00155607" w14:paraId="51AA1EDB" w14:textId="77777777" w:rsidTr="00155607">
        <w:trPr>
          <w:cnfStyle w:val="010000000000" w:firstRow="0" w:lastRow="1" w:firstColumn="0" w:lastColumn="0" w:oddVBand="0" w:evenVBand="0" w:oddHBand="0" w:evenHBand="0" w:firstRowFirstColumn="0" w:firstRowLastColumn="0" w:lastRowFirstColumn="0" w:lastRowLastColumn="0"/>
          <w:trHeight w:val="270"/>
        </w:trPr>
        <w:tc>
          <w:tcPr>
            <w:cnfStyle w:val="001000000000" w:firstRow="0" w:lastRow="0" w:firstColumn="1" w:lastColumn="0" w:oddVBand="0" w:evenVBand="0" w:oddHBand="0" w:evenHBand="0" w:firstRowFirstColumn="0" w:firstRowLastColumn="0" w:lastRowFirstColumn="0" w:lastRowLastColumn="0"/>
            <w:tcW w:w="3364" w:type="pct"/>
            <w:hideMark/>
          </w:tcPr>
          <w:p w14:paraId="0AB90C55" w14:textId="77777777" w:rsidR="005B1647" w:rsidRPr="00D76758" w:rsidRDefault="005B1647" w:rsidP="005B1647">
            <w:pPr>
              <w:pStyle w:val="Tabell"/>
              <w:rPr>
                <w:bCs/>
              </w:rPr>
            </w:pPr>
            <w:r w:rsidRPr="00D76758">
              <w:rPr>
                <w:bCs/>
              </w:rPr>
              <w:t>Summa garantiåtaganden</w:t>
            </w:r>
          </w:p>
        </w:tc>
        <w:tc>
          <w:tcPr>
            <w:tcW w:w="818" w:type="pct"/>
            <w:noWrap/>
            <w:hideMark/>
          </w:tcPr>
          <w:p w14:paraId="781AE05B" w14:textId="1992345D" w:rsidR="005B1647" w:rsidRPr="00D76758"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D76758">
              <w:rPr>
                <w:bCs/>
              </w:rPr>
              <w:t xml:space="preserve">2 017 </w:t>
            </w:r>
            <w:r>
              <w:rPr>
                <w:bCs/>
              </w:rPr>
              <w:t>398</w:t>
            </w:r>
          </w:p>
        </w:tc>
        <w:tc>
          <w:tcPr>
            <w:tcW w:w="818" w:type="pct"/>
            <w:noWrap/>
            <w:hideMark/>
          </w:tcPr>
          <w:p w14:paraId="3A1E0E33" w14:textId="77777777" w:rsidR="005B1647" w:rsidRPr="00D76758"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D76758">
              <w:rPr>
                <w:bCs/>
              </w:rPr>
              <w:t>2 657 976</w:t>
            </w:r>
          </w:p>
        </w:tc>
      </w:tr>
    </w:tbl>
    <w:p w14:paraId="077809DE" w14:textId="3F573F17" w:rsidR="005B1647" w:rsidRDefault="005B1647" w:rsidP="005B1647">
      <w:pPr>
        <w:pStyle w:val="Rubrik4utannumrering"/>
      </w:pPr>
      <w:r w:rsidRPr="00150B23">
        <w:t>Not 57 Övriga ansvarsförbindelser</w:t>
      </w:r>
    </w:p>
    <w:p w14:paraId="0A9EC733" w14:textId="5D484FD8" w:rsidR="005B1647" w:rsidRDefault="005B1647" w:rsidP="005B1647">
      <w:pPr>
        <w:pStyle w:val="TabellUnderrubrik"/>
      </w:pPr>
      <w:r w:rsidRPr="00D76758">
        <w:t>Miljoner kronor</w:t>
      </w:r>
    </w:p>
    <w:tbl>
      <w:tblPr>
        <w:tblStyle w:val="RKBPTabell"/>
        <w:tblW w:w="5000" w:type="pct"/>
        <w:tblLook w:val="06E0" w:firstRow="1" w:lastRow="1" w:firstColumn="1" w:lastColumn="0" w:noHBand="1" w:noVBand="1"/>
      </w:tblPr>
      <w:tblGrid>
        <w:gridCol w:w="4929"/>
        <w:gridCol w:w="1265"/>
        <w:gridCol w:w="1176"/>
      </w:tblGrid>
      <w:tr w:rsidR="00155607" w14:paraId="066E9A18" w14:textId="77777777" w:rsidTr="00DA2664">
        <w:trPr>
          <w:cnfStyle w:val="100000000000" w:firstRow="1" w:lastRow="0" w:firstColumn="0" w:lastColumn="0" w:oddVBand="0" w:evenVBand="0" w:oddHBand="0" w:evenHBand="0" w:firstRowFirstColumn="0" w:firstRowLastColumn="0" w:lastRowFirstColumn="0" w:lastRowLastColumn="0"/>
          <w:trHeight w:val="255"/>
        </w:trPr>
        <w:tc>
          <w:tcPr>
            <w:cnfStyle w:val="001000000000" w:firstRow="0" w:lastRow="0" w:firstColumn="1" w:lastColumn="0" w:oddVBand="0" w:evenVBand="0" w:oddHBand="0" w:evenHBand="0" w:firstRowFirstColumn="0" w:firstRowLastColumn="0" w:lastRowFirstColumn="0" w:lastRowLastColumn="0"/>
            <w:tcW w:w="3344" w:type="pct"/>
            <w:noWrap/>
            <w:hideMark/>
          </w:tcPr>
          <w:p w14:paraId="45CD3A8F" w14:textId="2B94650D" w:rsidR="005B1647" w:rsidRPr="00D76758" w:rsidRDefault="005B1647" w:rsidP="00DA2664">
            <w:pPr>
              <w:pStyle w:val="TabellHuvud"/>
            </w:pPr>
          </w:p>
        </w:tc>
        <w:tc>
          <w:tcPr>
            <w:tcW w:w="858" w:type="pct"/>
            <w:noWrap/>
            <w:hideMark/>
          </w:tcPr>
          <w:p w14:paraId="6D4C53CB" w14:textId="77777777" w:rsidR="005B1647" w:rsidRPr="00D76758" w:rsidRDefault="005B1647" w:rsidP="00DA2664">
            <w:pPr>
              <w:pStyle w:val="TabellHuvud"/>
              <w:cnfStyle w:val="100000000000" w:firstRow="1" w:lastRow="0" w:firstColumn="0" w:lastColumn="0" w:oddVBand="0" w:evenVBand="0" w:oddHBand="0" w:evenHBand="0" w:firstRowFirstColumn="0" w:firstRowLastColumn="0" w:lastRowFirstColumn="0" w:lastRowLastColumn="0"/>
            </w:pPr>
            <w:r w:rsidRPr="00D76758">
              <w:t>2019</w:t>
            </w:r>
          </w:p>
        </w:tc>
        <w:tc>
          <w:tcPr>
            <w:tcW w:w="798" w:type="pct"/>
            <w:noWrap/>
            <w:hideMark/>
          </w:tcPr>
          <w:p w14:paraId="24377667" w14:textId="77777777" w:rsidR="005B1647" w:rsidRPr="00D76758" w:rsidRDefault="005B1647" w:rsidP="00DA2664">
            <w:pPr>
              <w:pStyle w:val="TabellHuvud"/>
              <w:cnfStyle w:val="100000000000" w:firstRow="1" w:lastRow="0" w:firstColumn="0" w:lastColumn="0" w:oddVBand="0" w:evenVBand="0" w:oddHBand="0" w:evenHBand="0" w:firstRowFirstColumn="0" w:firstRowLastColumn="0" w:lastRowFirstColumn="0" w:lastRowLastColumn="0"/>
            </w:pPr>
            <w:r w:rsidRPr="00D76758">
              <w:t>2018</w:t>
            </w:r>
          </w:p>
        </w:tc>
      </w:tr>
      <w:tr w:rsidR="00155607" w14:paraId="5C1A38B9" w14:textId="77777777" w:rsidTr="00DA2664">
        <w:trPr>
          <w:trHeight w:val="255"/>
        </w:trPr>
        <w:tc>
          <w:tcPr>
            <w:cnfStyle w:val="001000000000" w:firstRow="0" w:lastRow="0" w:firstColumn="1" w:lastColumn="0" w:oddVBand="0" w:evenVBand="0" w:oddHBand="0" w:evenHBand="0" w:firstRowFirstColumn="0" w:firstRowLastColumn="0" w:lastRowFirstColumn="0" w:lastRowLastColumn="0"/>
            <w:tcW w:w="3344" w:type="pct"/>
            <w:noWrap/>
            <w:hideMark/>
          </w:tcPr>
          <w:p w14:paraId="107B7C12" w14:textId="77777777" w:rsidR="005B1647" w:rsidRPr="00D76758" w:rsidRDefault="005B1647" w:rsidP="005B1647">
            <w:pPr>
              <w:pStyle w:val="Tabell"/>
            </w:pPr>
            <w:r w:rsidRPr="00D76758">
              <w:t>Trafikverket</w:t>
            </w:r>
          </w:p>
        </w:tc>
        <w:tc>
          <w:tcPr>
            <w:tcW w:w="858" w:type="pct"/>
            <w:noWrap/>
            <w:hideMark/>
          </w:tcPr>
          <w:p w14:paraId="6C536905" w14:textId="3EF99562" w:rsidR="005B1647" w:rsidRPr="00D76758" w:rsidRDefault="005B1647" w:rsidP="005B1647">
            <w:pPr>
              <w:pStyle w:val="Tabell"/>
              <w:cnfStyle w:val="000000000000" w:firstRow="0" w:lastRow="0" w:firstColumn="0" w:lastColumn="0" w:oddVBand="0" w:evenVBand="0" w:oddHBand="0" w:evenHBand="0" w:firstRowFirstColumn="0" w:firstRowLastColumn="0" w:lastRowFirstColumn="0" w:lastRowLastColumn="0"/>
            </w:pPr>
            <w:r>
              <w:t>5 800–41 900</w:t>
            </w:r>
          </w:p>
        </w:tc>
        <w:tc>
          <w:tcPr>
            <w:tcW w:w="798" w:type="pct"/>
            <w:noWrap/>
            <w:hideMark/>
          </w:tcPr>
          <w:p w14:paraId="56F0E4A5" w14:textId="106EE2CB" w:rsidR="005B1647" w:rsidRPr="00D76758" w:rsidRDefault="005B1647" w:rsidP="005B1647">
            <w:pPr>
              <w:pStyle w:val="Tabell"/>
              <w:cnfStyle w:val="000000000000" w:firstRow="0" w:lastRow="0" w:firstColumn="0" w:lastColumn="0" w:oddVBand="0" w:evenVBand="0" w:oddHBand="0" w:evenHBand="0" w:firstRowFirstColumn="0" w:firstRowLastColumn="0" w:lastRowFirstColumn="0" w:lastRowLastColumn="0"/>
            </w:pPr>
            <w:r>
              <w:t>5 700–41</w:t>
            </w:r>
            <w:r w:rsidRPr="00D76758">
              <w:t xml:space="preserve"> 800</w:t>
            </w:r>
          </w:p>
        </w:tc>
      </w:tr>
      <w:tr w:rsidR="00155607" w14:paraId="74FEFF46" w14:textId="77777777" w:rsidTr="00DA2664">
        <w:trPr>
          <w:trHeight w:val="255"/>
        </w:trPr>
        <w:tc>
          <w:tcPr>
            <w:cnfStyle w:val="001000000000" w:firstRow="0" w:lastRow="0" w:firstColumn="1" w:lastColumn="0" w:oddVBand="0" w:evenVBand="0" w:oddHBand="0" w:evenHBand="0" w:firstRowFirstColumn="0" w:firstRowLastColumn="0" w:lastRowFirstColumn="0" w:lastRowLastColumn="0"/>
            <w:tcW w:w="3344" w:type="pct"/>
            <w:noWrap/>
            <w:hideMark/>
          </w:tcPr>
          <w:p w14:paraId="426DBD16" w14:textId="77777777" w:rsidR="005B1647" w:rsidRPr="00D76758" w:rsidRDefault="005B1647" w:rsidP="005B1647">
            <w:pPr>
              <w:pStyle w:val="Tabell"/>
            </w:pPr>
            <w:r w:rsidRPr="00D76758">
              <w:t>Justitiekanslern</w:t>
            </w:r>
          </w:p>
        </w:tc>
        <w:tc>
          <w:tcPr>
            <w:tcW w:w="858" w:type="pct"/>
            <w:noWrap/>
            <w:hideMark/>
          </w:tcPr>
          <w:p w14:paraId="06FBDF9E" w14:textId="77777777" w:rsidR="005B1647" w:rsidRPr="00D7675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76758">
              <w:t>18 000</w:t>
            </w:r>
          </w:p>
        </w:tc>
        <w:tc>
          <w:tcPr>
            <w:tcW w:w="798" w:type="pct"/>
            <w:noWrap/>
            <w:hideMark/>
          </w:tcPr>
          <w:p w14:paraId="07BE7616" w14:textId="77777777" w:rsidR="005B1647" w:rsidRPr="00D7675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76758">
              <w:t>-</w:t>
            </w:r>
          </w:p>
        </w:tc>
      </w:tr>
      <w:tr w:rsidR="00155607" w14:paraId="75941A1C" w14:textId="77777777" w:rsidTr="00DA2664">
        <w:trPr>
          <w:trHeight w:val="255"/>
        </w:trPr>
        <w:tc>
          <w:tcPr>
            <w:cnfStyle w:val="001000000000" w:firstRow="0" w:lastRow="0" w:firstColumn="1" w:lastColumn="0" w:oddVBand="0" w:evenVBand="0" w:oddHBand="0" w:evenHBand="0" w:firstRowFirstColumn="0" w:firstRowLastColumn="0" w:lastRowFirstColumn="0" w:lastRowLastColumn="0"/>
            <w:tcW w:w="3344" w:type="pct"/>
            <w:noWrap/>
            <w:hideMark/>
          </w:tcPr>
          <w:p w14:paraId="0B03DB2F" w14:textId="77777777" w:rsidR="005B1647" w:rsidRPr="00D76758" w:rsidRDefault="005B1647" w:rsidP="005B1647">
            <w:pPr>
              <w:pStyle w:val="Tabell"/>
            </w:pPr>
            <w:r w:rsidRPr="00D76758">
              <w:t>Riksgäldskontoret</w:t>
            </w:r>
          </w:p>
        </w:tc>
        <w:tc>
          <w:tcPr>
            <w:tcW w:w="858" w:type="pct"/>
            <w:noWrap/>
            <w:hideMark/>
          </w:tcPr>
          <w:p w14:paraId="2DFC5040" w14:textId="77777777" w:rsidR="005B1647" w:rsidRPr="00D7675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76758">
              <w:t>14 185</w:t>
            </w:r>
          </w:p>
        </w:tc>
        <w:tc>
          <w:tcPr>
            <w:tcW w:w="798" w:type="pct"/>
            <w:noWrap/>
            <w:hideMark/>
          </w:tcPr>
          <w:p w14:paraId="439F673D" w14:textId="751EC496" w:rsidR="005B1647" w:rsidRPr="00D7675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76758">
              <w:t>15 608</w:t>
            </w:r>
          </w:p>
        </w:tc>
      </w:tr>
      <w:tr w:rsidR="00155607" w14:paraId="4DBAA3C6" w14:textId="77777777" w:rsidTr="00DA2664">
        <w:trPr>
          <w:trHeight w:val="255"/>
        </w:trPr>
        <w:tc>
          <w:tcPr>
            <w:cnfStyle w:val="001000000000" w:firstRow="0" w:lastRow="0" w:firstColumn="1" w:lastColumn="0" w:oddVBand="0" w:evenVBand="0" w:oddHBand="0" w:evenHBand="0" w:firstRowFirstColumn="0" w:firstRowLastColumn="0" w:lastRowFirstColumn="0" w:lastRowLastColumn="0"/>
            <w:tcW w:w="3344" w:type="pct"/>
            <w:noWrap/>
            <w:hideMark/>
          </w:tcPr>
          <w:p w14:paraId="56A32EA7" w14:textId="77777777" w:rsidR="005B1647" w:rsidRPr="00D76758" w:rsidRDefault="005B1647" w:rsidP="005B1647">
            <w:pPr>
              <w:pStyle w:val="Tabell"/>
            </w:pPr>
            <w:r w:rsidRPr="00D76758">
              <w:t>Försvarsmakten</w:t>
            </w:r>
          </w:p>
        </w:tc>
        <w:tc>
          <w:tcPr>
            <w:tcW w:w="858" w:type="pct"/>
            <w:noWrap/>
            <w:hideMark/>
          </w:tcPr>
          <w:p w14:paraId="4D41A318" w14:textId="1C7B6AA5" w:rsidR="005B1647" w:rsidRPr="00D76758" w:rsidRDefault="005B1647" w:rsidP="005B1647">
            <w:pPr>
              <w:pStyle w:val="Tabell"/>
              <w:cnfStyle w:val="000000000000" w:firstRow="0" w:lastRow="0" w:firstColumn="0" w:lastColumn="0" w:oddVBand="0" w:evenVBand="0" w:oddHBand="0" w:evenHBand="0" w:firstRowFirstColumn="0" w:firstRowLastColumn="0" w:lastRowFirstColumn="0" w:lastRowLastColumn="0"/>
            </w:pPr>
            <w:r>
              <w:t>2 000–6</w:t>
            </w:r>
            <w:r w:rsidRPr="00D76758">
              <w:t xml:space="preserve"> 000</w:t>
            </w:r>
          </w:p>
        </w:tc>
        <w:tc>
          <w:tcPr>
            <w:tcW w:w="798" w:type="pct"/>
            <w:noWrap/>
            <w:hideMark/>
          </w:tcPr>
          <w:p w14:paraId="6A1AB52B" w14:textId="666218DA" w:rsidR="005B1647" w:rsidRPr="00D76758" w:rsidRDefault="005B1647" w:rsidP="005B1647">
            <w:pPr>
              <w:pStyle w:val="Tabell"/>
              <w:cnfStyle w:val="000000000000" w:firstRow="0" w:lastRow="0" w:firstColumn="0" w:lastColumn="0" w:oddVBand="0" w:evenVBand="0" w:oddHBand="0" w:evenHBand="0" w:firstRowFirstColumn="0" w:firstRowLastColumn="0" w:lastRowFirstColumn="0" w:lastRowLastColumn="0"/>
            </w:pPr>
            <w:r>
              <w:t>2 000–6</w:t>
            </w:r>
            <w:r w:rsidRPr="00D76758">
              <w:t xml:space="preserve"> 000</w:t>
            </w:r>
          </w:p>
        </w:tc>
      </w:tr>
      <w:tr w:rsidR="00155607" w14:paraId="0C29C9A9" w14:textId="77777777" w:rsidTr="00DA2664">
        <w:trPr>
          <w:trHeight w:val="255"/>
        </w:trPr>
        <w:tc>
          <w:tcPr>
            <w:cnfStyle w:val="001000000000" w:firstRow="0" w:lastRow="0" w:firstColumn="1" w:lastColumn="0" w:oddVBand="0" w:evenVBand="0" w:oddHBand="0" w:evenHBand="0" w:firstRowFirstColumn="0" w:firstRowLastColumn="0" w:lastRowFirstColumn="0" w:lastRowLastColumn="0"/>
            <w:tcW w:w="3344" w:type="pct"/>
            <w:noWrap/>
            <w:hideMark/>
          </w:tcPr>
          <w:p w14:paraId="65455E34" w14:textId="77777777" w:rsidR="005B1647" w:rsidRPr="00D76758" w:rsidRDefault="005B1647" w:rsidP="00DA2664">
            <w:pPr>
              <w:pStyle w:val="Tabell"/>
            </w:pPr>
            <w:r w:rsidRPr="00D76758">
              <w:t>Kammarkollegiet</w:t>
            </w:r>
          </w:p>
        </w:tc>
        <w:tc>
          <w:tcPr>
            <w:tcW w:w="858" w:type="pct"/>
            <w:noWrap/>
            <w:hideMark/>
          </w:tcPr>
          <w:p w14:paraId="313BD2D3" w14:textId="77777777" w:rsidR="005B1647" w:rsidRPr="00D7675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76758">
              <w:t>2 681</w:t>
            </w:r>
          </w:p>
        </w:tc>
        <w:tc>
          <w:tcPr>
            <w:tcW w:w="798" w:type="pct"/>
            <w:noWrap/>
            <w:hideMark/>
          </w:tcPr>
          <w:p w14:paraId="5F13ABA3" w14:textId="77777777" w:rsidR="005B1647" w:rsidRPr="00D7675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76758">
              <w:t>5 486</w:t>
            </w:r>
          </w:p>
        </w:tc>
      </w:tr>
      <w:tr w:rsidR="00155607" w14:paraId="3A2A0CFF" w14:textId="77777777" w:rsidTr="00DA2664">
        <w:trPr>
          <w:trHeight w:val="255"/>
        </w:trPr>
        <w:tc>
          <w:tcPr>
            <w:cnfStyle w:val="001000000000" w:firstRow="0" w:lastRow="0" w:firstColumn="1" w:lastColumn="0" w:oddVBand="0" w:evenVBand="0" w:oddHBand="0" w:evenHBand="0" w:firstRowFirstColumn="0" w:firstRowLastColumn="0" w:lastRowFirstColumn="0" w:lastRowLastColumn="0"/>
            <w:tcW w:w="3344" w:type="pct"/>
            <w:noWrap/>
            <w:hideMark/>
          </w:tcPr>
          <w:p w14:paraId="430D1F27" w14:textId="77777777" w:rsidR="005B1647" w:rsidRPr="00D76758" w:rsidRDefault="005B1647" w:rsidP="005B1647">
            <w:pPr>
              <w:pStyle w:val="Tabell"/>
            </w:pPr>
            <w:r w:rsidRPr="00D76758">
              <w:t>Södertörns högskola</w:t>
            </w:r>
          </w:p>
        </w:tc>
        <w:tc>
          <w:tcPr>
            <w:tcW w:w="858" w:type="pct"/>
            <w:noWrap/>
            <w:hideMark/>
          </w:tcPr>
          <w:p w14:paraId="6970EA37" w14:textId="77777777" w:rsidR="005B1647" w:rsidRPr="00D7675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76758">
              <w:t>868</w:t>
            </w:r>
          </w:p>
        </w:tc>
        <w:tc>
          <w:tcPr>
            <w:tcW w:w="798" w:type="pct"/>
            <w:noWrap/>
            <w:hideMark/>
          </w:tcPr>
          <w:p w14:paraId="2BD63206" w14:textId="77777777" w:rsidR="005B1647" w:rsidRPr="00D7675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76758">
              <w:t>895</w:t>
            </w:r>
          </w:p>
        </w:tc>
      </w:tr>
      <w:tr w:rsidR="00155607" w14:paraId="7A4159BE" w14:textId="77777777" w:rsidTr="00DA2664">
        <w:trPr>
          <w:trHeight w:val="255"/>
        </w:trPr>
        <w:tc>
          <w:tcPr>
            <w:cnfStyle w:val="001000000000" w:firstRow="0" w:lastRow="0" w:firstColumn="1" w:lastColumn="0" w:oddVBand="0" w:evenVBand="0" w:oddHBand="0" w:evenHBand="0" w:firstRowFirstColumn="0" w:firstRowLastColumn="0" w:lastRowFirstColumn="0" w:lastRowLastColumn="0"/>
            <w:tcW w:w="3344" w:type="pct"/>
            <w:noWrap/>
            <w:hideMark/>
          </w:tcPr>
          <w:p w14:paraId="52847771" w14:textId="77777777" w:rsidR="005B1647" w:rsidRPr="00D76758" w:rsidRDefault="005B1647" w:rsidP="005B1647">
            <w:pPr>
              <w:pStyle w:val="Tabell"/>
            </w:pPr>
            <w:r w:rsidRPr="00D76758">
              <w:t>Statens jordbruksverk</w:t>
            </w:r>
          </w:p>
        </w:tc>
        <w:tc>
          <w:tcPr>
            <w:tcW w:w="858" w:type="pct"/>
            <w:noWrap/>
            <w:hideMark/>
          </w:tcPr>
          <w:p w14:paraId="3EE6FE32" w14:textId="18EF87B7" w:rsidR="005B1647" w:rsidRPr="00D7675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76758">
              <w:t>583</w:t>
            </w:r>
            <w:r>
              <w:t>–2 353</w:t>
            </w:r>
          </w:p>
        </w:tc>
        <w:tc>
          <w:tcPr>
            <w:tcW w:w="798" w:type="pct"/>
            <w:noWrap/>
            <w:hideMark/>
          </w:tcPr>
          <w:p w14:paraId="3EB29D54" w14:textId="77777777" w:rsidR="005B1647" w:rsidRPr="00D7675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76758">
              <w:t>843</w:t>
            </w:r>
          </w:p>
        </w:tc>
      </w:tr>
      <w:tr w:rsidR="00155607" w14:paraId="381CB653" w14:textId="77777777" w:rsidTr="00DA2664">
        <w:trPr>
          <w:trHeight w:val="255"/>
        </w:trPr>
        <w:tc>
          <w:tcPr>
            <w:cnfStyle w:val="001000000000" w:firstRow="0" w:lastRow="0" w:firstColumn="1" w:lastColumn="0" w:oddVBand="0" w:evenVBand="0" w:oddHBand="0" w:evenHBand="0" w:firstRowFirstColumn="0" w:firstRowLastColumn="0" w:lastRowFirstColumn="0" w:lastRowLastColumn="0"/>
            <w:tcW w:w="3344" w:type="pct"/>
            <w:noWrap/>
            <w:hideMark/>
          </w:tcPr>
          <w:p w14:paraId="75FE9FA4" w14:textId="77777777" w:rsidR="005B1647" w:rsidRPr="00D76758" w:rsidRDefault="005B1647" w:rsidP="005B1647">
            <w:pPr>
              <w:pStyle w:val="Tabell"/>
            </w:pPr>
            <w:r w:rsidRPr="00D76758">
              <w:t>Sveriges geologiska undersökning</w:t>
            </w:r>
          </w:p>
        </w:tc>
        <w:tc>
          <w:tcPr>
            <w:tcW w:w="858" w:type="pct"/>
            <w:noWrap/>
            <w:hideMark/>
          </w:tcPr>
          <w:p w14:paraId="443F47CB" w14:textId="77777777" w:rsidR="005B1647" w:rsidRPr="00D7675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76758">
              <w:t>506</w:t>
            </w:r>
          </w:p>
        </w:tc>
        <w:tc>
          <w:tcPr>
            <w:tcW w:w="798" w:type="pct"/>
            <w:noWrap/>
            <w:hideMark/>
          </w:tcPr>
          <w:p w14:paraId="4AB22245" w14:textId="77777777" w:rsidR="005B1647" w:rsidRPr="00D7675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76758">
              <w:t>482</w:t>
            </w:r>
          </w:p>
        </w:tc>
      </w:tr>
      <w:tr w:rsidR="00155607" w14:paraId="408B61FF" w14:textId="77777777" w:rsidTr="00DA2664">
        <w:trPr>
          <w:trHeight w:val="255"/>
        </w:trPr>
        <w:tc>
          <w:tcPr>
            <w:cnfStyle w:val="001000000000" w:firstRow="0" w:lastRow="0" w:firstColumn="1" w:lastColumn="0" w:oddVBand="0" w:evenVBand="0" w:oddHBand="0" w:evenHBand="0" w:firstRowFirstColumn="0" w:firstRowLastColumn="0" w:lastRowFirstColumn="0" w:lastRowLastColumn="0"/>
            <w:tcW w:w="3344" w:type="pct"/>
            <w:noWrap/>
            <w:hideMark/>
          </w:tcPr>
          <w:p w14:paraId="68B5EED7" w14:textId="77777777" w:rsidR="005B1647" w:rsidRPr="00D76758" w:rsidRDefault="005B1647" w:rsidP="005B1647">
            <w:pPr>
              <w:pStyle w:val="Tabell"/>
            </w:pPr>
            <w:r w:rsidRPr="00D76758">
              <w:t>Kriminalvården</w:t>
            </w:r>
          </w:p>
        </w:tc>
        <w:tc>
          <w:tcPr>
            <w:tcW w:w="858" w:type="pct"/>
            <w:noWrap/>
            <w:hideMark/>
          </w:tcPr>
          <w:p w14:paraId="2698AE62" w14:textId="77777777" w:rsidR="005B1647" w:rsidRPr="00D7675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76758">
              <w:t>487</w:t>
            </w:r>
          </w:p>
        </w:tc>
        <w:tc>
          <w:tcPr>
            <w:tcW w:w="798" w:type="pct"/>
            <w:noWrap/>
            <w:hideMark/>
          </w:tcPr>
          <w:p w14:paraId="4A66BE3E" w14:textId="77777777" w:rsidR="005B1647" w:rsidRPr="00D7675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76758">
              <w:t>208</w:t>
            </w:r>
          </w:p>
        </w:tc>
      </w:tr>
      <w:tr w:rsidR="00155607" w14:paraId="3E3B574B" w14:textId="77777777" w:rsidTr="00DA2664">
        <w:trPr>
          <w:trHeight w:val="255"/>
        </w:trPr>
        <w:tc>
          <w:tcPr>
            <w:cnfStyle w:val="001000000000" w:firstRow="0" w:lastRow="0" w:firstColumn="1" w:lastColumn="0" w:oddVBand="0" w:evenVBand="0" w:oddHBand="0" w:evenHBand="0" w:firstRowFirstColumn="0" w:firstRowLastColumn="0" w:lastRowFirstColumn="0" w:lastRowLastColumn="0"/>
            <w:tcW w:w="3344" w:type="pct"/>
            <w:noWrap/>
            <w:hideMark/>
          </w:tcPr>
          <w:p w14:paraId="41BFAB59" w14:textId="77777777" w:rsidR="005B1647" w:rsidRPr="00D76758" w:rsidRDefault="005B1647" w:rsidP="005B1647">
            <w:pPr>
              <w:pStyle w:val="Tabell"/>
            </w:pPr>
            <w:r w:rsidRPr="00D76758">
              <w:t>Migrationsverket</w:t>
            </w:r>
          </w:p>
        </w:tc>
        <w:tc>
          <w:tcPr>
            <w:tcW w:w="858" w:type="pct"/>
            <w:noWrap/>
            <w:hideMark/>
          </w:tcPr>
          <w:p w14:paraId="711D3D8F" w14:textId="77777777" w:rsidR="005B1647" w:rsidRPr="00D7675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76758">
              <w:t>431</w:t>
            </w:r>
          </w:p>
        </w:tc>
        <w:tc>
          <w:tcPr>
            <w:tcW w:w="798" w:type="pct"/>
            <w:noWrap/>
            <w:hideMark/>
          </w:tcPr>
          <w:p w14:paraId="09CF9B0D" w14:textId="77777777" w:rsidR="005B1647" w:rsidRPr="00D7675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76758">
              <w:t>457</w:t>
            </w:r>
          </w:p>
        </w:tc>
      </w:tr>
      <w:tr w:rsidR="00155607" w14:paraId="0590A20E" w14:textId="77777777" w:rsidTr="00DA2664">
        <w:trPr>
          <w:trHeight w:val="255"/>
        </w:trPr>
        <w:tc>
          <w:tcPr>
            <w:cnfStyle w:val="001000000000" w:firstRow="0" w:lastRow="0" w:firstColumn="1" w:lastColumn="0" w:oddVBand="0" w:evenVBand="0" w:oddHBand="0" w:evenHBand="0" w:firstRowFirstColumn="0" w:firstRowLastColumn="0" w:lastRowFirstColumn="0" w:lastRowLastColumn="0"/>
            <w:tcW w:w="3344" w:type="pct"/>
            <w:noWrap/>
            <w:hideMark/>
          </w:tcPr>
          <w:p w14:paraId="36616666" w14:textId="77777777" w:rsidR="005B1647" w:rsidRPr="00D76758" w:rsidRDefault="005B1647" w:rsidP="005B1647">
            <w:pPr>
              <w:pStyle w:val="Tabell"/>
              <w:rPr>
                <w:i/>
                <w:iCs/>
              </w:rPr>
            </w:pPr>
            <w:r w:rsidRPr="00D76758">
              <w:rPr>
                <w:i/>
                <w:iCs/>
              </w:rPr>
              <w:t>Affärsverk</w:t>
            </w:r>
          </w:p>
        </w:tc>
        <w:tc>
          <w:tcPr>
            <w:tcW w:w="858" w:type="pct"/>
            <w:noWrap/>
            <w:hideMark/>
          </w:tcPr>
          <w:p w14:paraId="51A22B80" w14:textId="77777777" w:rsidR="005B1647" w:rsidRPr="00D76758"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p>
        </w:tc>
        <w:tc>
          <w:tcPr>
            <w:tcW w:w="798" w:type="pct"/>
            <w:noWrap/>
            <w:hideMark/>
          </w:tcPr>
          <w:p w14:paraId="556B9C2C" w14:textId="77777777" w:rsidR="005B1647" w:rsidRPr="00D76758"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p>
        </w:tc>
      </w:tr>
      <w:tr w:rsidR="00155607" w14:paraId="18A5A358" w14:textId="77777777" w:rsidTr="00DA2664">
        <w:trPr>
          <w:trHeight w:val="255"/>
        </w:trPr>
        <w:tc>
          <w:tcPr>
            <w:cnfStyle w:val="001000000000" w:firstRow="0" w:lastRow="0" w:firstColumn="1" w:lastColumn="0" w:oddVBand="0" w:evenVBand="0" w:oddHBand="0" w:evenHBand="0" w:firstRowFirstColumn="0" w:firstRowLastColumn="0" w:lastRowFirstColumn="0" w:lastRowLastColumn="0"/>
            <w:tcW w:w="3344" w:type="pct"/>
            <w:noWrap/>
            <w:hideMark/>
          </w:tcPr>
          <w:p w14:paraId="3FD38979" w14:textId="77777777" w:rsidR="005B1647" w:rsidRPr="00D76758" w:rsidRDefault="005B1647" w:rsidP="005B1647">
            <w:pPr>
              <w:pStyle w:val="Tabell"/>
            </w:pPr>
            <w:r w:rsidRPr="00D76758">
              <w:t>Svenska kraftnät</w:t>
            </w:r>
          </w:p>
        </w:tc>
        <w:tc>
          <w:tcPr>
            <w:tcW w:w="858" w:type="pct"/>
            <w:noWrap/>
            <w:hideMark/>
          </w:tcPr>
          <w:p w14:paraId="314DCA17" w14:textId="2A530A69" w:rsidR="005B1647" w:rsidRPr="00D76758" w:rsidRDefault="005B1647" w:rsidP="005B1647">
            <w:pPr>
              <w:pStyle w:val="Tabell"/>
              <w:cnfStyle w:val="000000000000" w:firstRow="0" w:lastRow="0" w:firstColumn="0" w:lastColumn="0" w:oddVBand="0" w:evenVBand="0" w:oddHBand="0" w:evenHBand="0" w:firstRowFirstColumn="0" w:firstRowLastColumn="0" w:lastRowFirstColumn="0" w:lastRowLastColumn="0"/>
            </w:pPr>
            <w:r>
              <w:t>10 060–15 0</w:t>
            </w:r>
            <w:r w:rsidRPr="00D76758">
              <w:t>60</w:t>
            </w:r>
          </w:p>
        </w:tc>
        <w:tc>
          <w:tcPr>
            <w:tcW w:w="798" w:type="pct"/>
            <w:noWrap/>
            <w:hideMark/>
          </w:tcPr>
          <w:p w14:paraId="104E93BF" w14:textId="77777777" w:rsidR="005B1647" w:rsidRPr="00D7675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76758">
              <w:t>122</w:t>
            </w:r>
          </w:p>
        </w:tc>
      </w:tr>
      <w:tr w:rsidR="00155607" w14:paraId="2578198C" w14:textId="77777777" w:rsidTr="00DA2664">
        <w:trPr>
          <w:trHeight w:val="255"/>
        </w:trPr>
        <w:tc>
          <w:tcPr>
            <w:cnfStyle w:val="001000000000" w:firstRow="0" w:lastRow="0" w:firstColumn="1" w:lastColumn="0" w:oddVBand="0" w:evenVBand="0" w:oddHBand="0" w:evenHBand="0" w:firstRowFirstColumn="0" w:firstRowLastColumn="0" w:lastRowFirstColumn="0" w:lastRowLastColumn="0"/>
            <w:tcW w:w="3344" w:type="pct"/>
            <w:noWrap/>
            <w:hideMark/>
          </w:tcPr>
          <w:p w14:paraId="1C6C38BB" w14:textId="77777777" w:rsidR="005B1647" w:rsidRPr="00D76758" w:rsidRDefault="005B1647" w:rsidP="005B1647">
            <w:pPr>
              <w:pStyle w:val="Tabell"/>
            </w:pPr>
            <w:r w:rsidRPr="00D76758">
              <w:t>Luftfartsverket</w:t>
            </w:r>
          </w:p>
        </w:tc>
        <w:tc>
          <w:tcPr>
            <w:tcW w:w="858" w:type="pct"/>
            <w:noWrap/>
            <w:hideMark/>
          </w:tcPr>
          <w:p w14:paraId="7EC91AFF" w14:textId="77777777" w:rsidR="005B1647" w:rsidRPr="00D7675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76758">
              <w:t>51</w:t>
            </w:r>
          </w:p>
        </w:tc>
        <w:tc>
          <w:tcPr>
            <w:tcW w:w="798" w:type="pct"/>
            <w:noWrap/>
            <w:hideMark/>
          </w:tcPr>
          <w:p w14:paraId="041DAA44" w14:textId="77777777" w:rsidR="005B1647" w:rsidRPr="00D7675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76758">
              <w:t>52</w:t>
            </w:r>
          </w:p>
        </w:tc>
      </w:tr>
      <w:tr w:rsidR="00155607" w14:paraId="0B78DAA4" w14:textId="77777777" w:rsidTr="00DA2664">
        <w:trPr>
          <w:trHeight w:val="255"/>
        </w:trPr>
        <w:tc>
          <w:tcPr>
            <w:cnfStyle w:val="001000000000" w:firstRow="0" w:lastRow="0" w:firstColumn="1" w:lastColumn="0" w:oddVBand="0" w:evenVBand="0" w:oddHBand="0" w:evenHBand="0" w:firstRowFirstColumn="0" w:firstRowLastColumn="0" w:lastRowFirstColumn="0" w:lastRowLastColumn="0"/>
            <w:tcW w:w="3344" w:type="pct"/>
            <w:noWrap/>
            <w:hideMark/>
          </w:tcPr>
          <w:p w14:paraId="516D7458" w14:textId="77777777" w:rsidR="005B1647" w:rsidRPr="00D76758" w:rsidRDefault="005B1647" w:rsidP="005B1647">
            <w:pPr>
              <w:pStyle w:val="Tabell"/>
            </w:pPr>
            <w:r w:rsidRPr="00D76758">
              <w:t>Sjöfartsverket</w:t>
            </w:r>
          </w:p>
        </w:tc>
        <w:tc>
          <w:tcPr>
            <w:tcW w:w="858" w:type="pct"/>
            <w:noWrap/>
            <w:hideMark/>
          </w:tcPr>
          <w:p w14:paraId="6F15476F" w14:textId="04CC5076" w:rsidR="005B1647" w:rsidRPr="00D76758" w:rsidRDefault="005B1647" w:rsidP="005B1647">
            <w:pPr>
              <w:pStyle w:val="Tabell"/>
              <w:cnfStyle w:val="000000000000" w:firstRow="0" w:lastRow="0" w:firstColumn="0" w:lastColumn="0" w:oddVBand="0" w:evenVBand="0" w:oddHBand="0" w:evenHBand="0" w:firstRowFirstColumn="0" w:firstRowLastColumn="0" w:lastRowFirstColumn="0" w:lastRowLastColumn="0"/>
            </w:pPr>
            <w:r>
              <w:t>30–44</w:t>
            </w:r>
          </w:p>
        </w:tc>
        <w:tc>
          <w:tcPr>
            <w:tcW w:w="798" w:type="pct"/>
            <w:noWrap/>
            <w:hideMark/>
          </w:tcPr>
          <w:p w14:paraId="1E624F1C" w14:textId="6F320083" w:rsidR="005B1647" w:rsidRPr="00D76758" w:rsidRDefault="005B1647" w:rsidP="005B1647">
            <w:pPr>
              <w:pStyle w:val="Tabell"/>
              <w:cnfStyle w:val="000000000000" w:firstRow="0" w:lastRow="0" w:firstColumn="0" w:lastColumn="0" w:oddVBand="0" w:evenVBand="0" w:oddHBand="0" w:evenHBand="0" w:firstRowFirstColumn="0" w:firstRowLastColumn="0" w:lastRowFirstColumn="0" w:lastRowLastColumn="0"/>
            </w:pPr>
            <w:r>
              <w:t>30–</w:t>
            </w:r>
            <w:r w:rsidRPr="00D76758">
              <w:t>44</w:t>
            </w:r>
          </w:p>
        </w:tc>
      </w:tr>
      <w:tr w:rsidR="00155607" w14:paraId="366883B2" w14:textId="77777777" w:rsidTr="00DA2664">
        <w:trPr>
          <w:trHeight w:val="255"/>
        </w:trPr>
        <w:tc>
          <w:tcPr>
            <w:cnfStyle w:val="001000000000" w:firstRow="0" w:lastRow="0" w:firstColumn="1" w:lastColumn="0" w:oddVBand="0" w:evenVBand="0" w:oddHBand="0" w:evenHBand="0" w:firstRowFirstColumn="0" w:firstRowLastColumn="0" w:lastRowFirstColumn="0" w:lastRowLastColumn="0"/>
            <w:tcW w:w="3344" w:type="pct"/>
            <w:noWrap/>
            <w:hideMark/>
          </w:tcPr>
          <w:p w14:paraId="428E0031" w14:textId="77777777" w:rsidR="005B1647" w:rsidRPr="00D76758" w:rsidRDefault="005B1647" w:rsidP="005B1647">
            <w:pPr>
              <w:pStyle w:val="Tabell"/>
            </w:pPr>
            <w:r w:rsidRPr="00D76758">
              <w:t>Övriga myndigheter</w:t>
            </w:r>
          </w:p>
        </w:tc>
        <w:tc>
          <w:tcPr>
            <w:tcW w:w="858" w:type="pct"/>
            <w:noWrap/>
            <w:hideMark/>
          </w:tcPr>
          <w:p w14:paraId="5CAA1F0E" w14:textId="77777777" w:rsidR="005B1647" w:rsidRPr="00D7675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76758">
              <w:t>692</w:t>
            </w:r>
          </w:p>
        </w:tc>
        <w:tc>
          <w:tcPr>
            <w:tcW w:w="798" w:type="pct"/>
            <w:noWrap/>
            <w:hideMark/>
          </w:tcPr>
          <w:p w14:paraId="05765254" w14:textId="77777777" w:rsidR="005B1647" w:rsidRPr="00D76758"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76758">
              <w:t>735</w:t>
            </w:r>
          </w:p>
        </w:tc>
      </w:tr>
      <w:tr w:rsidR="00155607" w:rsidRPr="00DA2664" w14:paraId="62910D64" w14:textId="77777777" w:rsidTr="00DA2664">
        <w:trPr>
          <w:cnfStyle w:val="010000000000" w:firstRow="0" w:lastRow="1" w:firstColumn="0" w:lastColumn="0" w:oddVBand="0" w:evenVBand="0" w:oddHBand="0" w:evenHBand="0" w:firstRowFirstColumn="0" w:firstRowLastColumn="0" w:lastRowFirstColumn="0" w:lastRowLastColumn="0"/>
          <w:trHeight w:val="270"/>
        </w:trPr>
        <w:tc>
          <w:tcPr>
            <w:cnfStyle w:val="001000000000" w:firstRow="0" w:lastRow="0" w:firstColumn="1" w:lastColumn="0" w:oddVBand="0" w:evenVBand="0" w:oddHBand="0" w:evenHBand="0" w:firstRowFirstColumn="0" w:firstRowLastColumn="0" w:lastRowFirstColumn="0" w:lastRowLastColumn="0"/>
            <w:tcW w:w="3344" w:type="pct"/>
            <w:noWrap/>
            <w:hideMark/>
          </w:tcPr>
          <w:p w14:paraId="0486A185" w14:textId="77777777" w:rsidR="005B1647" w:rsidRPr="00DA2664" w:rsidRDefault="005B1647" w:rsidP="00DA2664">
            <w:pPr>
              <w:pStyle w:val="Tabell"/>
              <w:rPr>
                <w:bCs/>
              </w:rPr>
            </w:pPr>
            <w:r w:rsidRPr="00DA2664">
              <w:rPr>
                <w:bCs/>
              </w:rPr>
              <w:t>Summa</w:t>
            </w:r>
          </w:p>
        </w:tc>
        <w:tc>
          <w:tcPr>
            <w:tcW w:w="858" w:type="pct"/>
            <w:noWrap/>
            <w:hideMark/>
          </w:tcPr>
          <w:p w14:paraId="3BEF2E14" w14:textId="39E97995" w:rsidR="005B1647" w:rsidRPr="00DA2664"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DA2664">
              <w:rPr>
                <w:bCs/>
              </w:rPr>
              <w:t>56 374–103 258</w:t>
            </w:r>
          </w:p>
        </w:tc>
        <w:tc>
          <w:tcPr>
            <w:tcW w:w="798" w:type="pct"/>
            <w:noWrap/>
            <w:hideMark/>
          </w:tcPr>
          <w:p w14:paraId="61C78909" w14:textId="03334EB6" w:rsidR="005B1647" w:rsidRPr="00DA2664"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DA2664">
              <w:rPr>
                <w:bCs/>
              </w:rPr>
              <w:t>32 618–72 732</w:t>
            </w:r>
          </w:p>
        </w:tc>
      </w:tr>
    </w:tbl>
    <w:p w14:paraId="111C186B" w14:textId="3F971437" w:rsidR="005B1647" w:rsidRDefault="005B1647" w:rsidP="005B1647">
      <w:pPr>
        <w:pStyle w:val="Brdtext"/>
      </w:pPr>
    </w:p>
    <w:p w14:paraId="73F6ECA1" w14:textId="77777777" w:rsidR="005B1647" w:rsidRDefault="005B1647" w:rsidP="005B1647">
      <w:pPr>
        <w:pStyle w:val="Brdtext"/>
      </w:pPr>
      <w:r>
        <w:t>Den största delen av ansvarsförbindelsen avser kategorin avhjälpande av miljöskador.</w:t>
      </w:r>
    </w:p>
    <w:p w14:paraId="21EF54A1" w14:textId="62E0D74B" w:rsidR="005B1647" w:rsidRDefault="005B1647" w:rsidP="005B1647">
      <w:pPr>
        <w:pStyle w:val="Brdtext"/>
      </w:pPr>
      <w:r>
        <w:t>Ansvarsförbindelser är förpliktelser som inte redovisas som skuld eller avsättning i balansräkningen på grund av att det inte är troligt att de kommer att regleras eller på grund av att deras storlek inte kan beräknas med tillräcklig tillförlitlighet. Det kan också vara möjliga förpliktelser, dvs. det är osäkert om det förekommer en förpliktelse eller inte. Som Övriga ansvarsförbindelser redovisas de ansvarsförbindelser som inte är garantiförbindelser.</w:t>
      </w:r>
    </w:p>
    <w:p w14:paraId="31F22CB9" w14:textId="77777777" w:rsidR="005B1647" w:rsidRDefault="005B1647" w:rsidP="005B1647">
      <w:pPr>
        <w:pStyle w:val="Brdtext"/>
      </w:pPr>
      <w:r>
        <w:t>Trafikverket redovisar flera åtaganden. Ansvarsförbindelserna innefattar ansvar för avhjälpande enligt 10 kap. miljöbalken (1998:808) i vissa fall till följd av den flygplatsverksamhet som Luftfartsverket har bedrivit och den verksamhet som Trafikverket har bedrivit. Trafikverket redovisar även åtaganden för den av staten utställda miljögarantin i avtalet om bolagisering av Statens järnvägar.</w:t>
      </w:r>
    </w:p>
    <w:p w14:paraId="32AA8DC6" w14:textId="4588F15F" w:rsidR="005B1647" w:rsidRDefault="005B1647" w:rsidP="005B1647">
      <w:pPr>
        <w:pStyle w:val="Brdtext"/>
      </w:pPr>
      <w:r>
        <w:t>Justitiekanslern mottog ett anspråk på ersättning där skadan uppskattades till 1,8 miljarder US-dollar, motsvarande knappt 18 miljarder kronor. Framställningen överlämnades till regeringen som i januari 2020 uppdrog åt Justitiekanslern att företräda eller låta företräda staten med anledning av anspråket.</w:t>
      </w:r>
    </w:p>
    <w:p w14:paraId="540DB33B" w14:textId="77777777" w:rsidR="005B1647" w:rsidRDefault="005B1647" w:rsidP="005B1647">
      <w:pPr>
        <w:pStyle w:val="Brdtext"/>
      </w:pPr>
      <w:r>
        <w:t>Riksgäldskontorets ansvarsförbindelser är skuldbevis för utbetalningar från anslag till kapitalhöjning i internationella finansieringsinstitutioner.</w:t>
      </w:r>
    </w:p>
    <w:p w14:paraId="2CA1B128" w14:textId="77777777" w:rsidR="005B1647" w:rsidRDefault="005B1647" w:rsidP="005B1647">
      <w:pPr>
        <w:pStyle w:val="Brdtext"/>
      </w:pPr>
      <w:r>
        <w:t>Försvarsmaktens ansvarsförbindelse är en uppskattning av miljöskador som har uppkommit på grund av Försvarsmaktens verksamhet.</w:t>
      </w:r>
    </w:p>
    <w:p w14:paraId="52161363" w14:textId="77777777" w:rsidR="005B1647" w:rsidRDefault="005B1647" w:rsidP="005B1647">
      <w:pPr>
        <w:pStyle w:val="Brdtext"/>
      </w:pPr>
      <w:r>
        <w:t>Kammarkollegiet redovisar ansvarsförbindelser för statliga utställningsgarantier.</w:t>
      </w:r>
    </w:p>
    <w:p w14:paraId="33F29E39" w14:textId="77777777" w:rsidR="005B1647" w:rsidRDefault="005B1647" w:rsidP="005B1647">
      <w:pPr>
        <w:pStyle w:val="Brdtext"/>
      </w:pPr>
      <w:r>
        <w:t>Södertörns högskola redovisar ansvarsförbindelser för hyrda lokaler.</w:t>
      </w:r>
    </w:p>
    <w:p w14:paraId="7DACC1B3" w14:textId="77777777" w:rsidR="005B1647" w:rsidRDefault="005B1647" w:rsidP="005B1647">
      <w:pPr>
        <w:pStyle w:val="Brdtext"/>
      </w:pPr>
      <w:r>
        <w:t>Statens jordbruksverk redovisar eventuella korrigeringar till följd av pågående revisionsärenden, inkomna rekvisitioner av projekt- och företagsstöd samt TA-medel inom olika EU-program samt ett skadeståndsärende.</w:t>
      </w:r>
    </w:p>
    <w:p w14:paraId="678FFDCA" w14:textId="77777777" w:rsidR="005B1647" w:rsidRDefault="005B1647" w:rsidP="005B1647">
      <w:pPr>
        <w:pStyle w:val="Brdtext"/>
      </w:pPr>
      <w:r>
        <w:t>Sveriges geologiska undersökning ansvarsförbindelser är en bedömning av framtida utgifter för sanering och återställning av objekt som är under pågående åtgärdsutredning.</w:t>
      </w:r>
    </w:p>
    <w:p w14:paraId="1A0821B3" w14:textId="77777777" w:rsidR="005B1647" w:rsidRDefault="005B1647" w:rsidP="005B1647">
      <w:pPr>
        <w:pStyle w:val="Brdtext"/>
      </w:pPr>
      <w:r>
        <w:t>Kriminalvården redovisar ansvarsförbindelser för hyrda lokaler, t.ex. avflyttningsklausuler och projekteringsgarantier.</w:t>
      </w:r>
    </w:p>
    <w:p w14:paraId="4CB24B05" w14:textId="5E98EED6" w:rsidR="005B1647" w:rsidRDefault="005B1647" w:rsidP="005B1647">
      <w:pPr>
        <w:pStyle w:val="Brdtext"/>
      </w:pPr>
      <w:r>
        <w:t>Migrationsverkets ansvarsförbindelser är bl.a. skadeståndskrav och pågående rättsprocesser i olika frågor.</w:t>
      </w:r>
    </w:p>
    <w:p w14:paraId="2C0F78F6" w14:textId="4A2DEEEC" w:rsidR="005B1647" w:rsidRDefault="005B1647" w:rsidP="005B1647">
      <w:pPr>
        <w:pStyle w:val="Brdtext"/>
      </w:pPr>
      <w:r>
        <w:t>Affärsverket svenska kraftnäts ansvarsförbindelser består till största delen av åtagande för avhjälpande enligt 10 kap. miljöbalken (1998:808) till följd av föroreningsskada som uppstått i verksamheten.</w:t>
      </w:r>
    </w:p>
    <w:p w14:paraId="6A450D51" w14:textId="59B58C6A" w:rsidR="005B1647" w:rsidRDefault="005B1647" w:rsidP="00AC2754">
      <w:pPr>
        <w:pStyle w:val="Rubrik3"/>
      </w:pPr>
      <w:bookmarkStart w:id="257" w:name="_Toc37350660"/>
      <w:r w:rsidRPr="00CB215B">
        <w:t>Noter till finansieringsanalysen</w:t>
      </w:r>
      <w:bookmarkEnd w:id="257"/>
    </w:p>
    <w:p w14:paraId="3DF8ED69" w14:textId="5F33B73D" w:rsidR="005B1647" w:rsidRDefault="005B1647" w:rsidP="005B1647">
      <w:pPr>
        <w:pStyle w:val="Rubrik4utannumrering"/>
      </w:pPr>
      <w:r w:rsidRPr="00CB215B">
        <w:t>Not 58 Skatter</w:t>
      </w:r>
    </w:p>
    <w:p w14:paraId="12E42327" w14:textId="0FAD86B5" w:rsidR="005B1647" w:rsidRDefault="005B1647" w:rsidP="005B1647">
      <w:pPr>
        <w:pStyle w:val="TabellUnderrubrik"/>
      </w:pPr>
      <w:r w:rsidRPr="00CB215B">
        <w:t>Miljoner kronor</w:t>
      </w:r>
    </w:p>
    <w:tbl>
      <w:tblPr>
        <w:tblStyle w:val="RKBPTabell"/>
        <w:tblW w:w="5000" w:type="pct"/>
        <w:tblLook w:val="04E0" w:firstRow="1" w:lastRow="1" w:firstColumn="1" w:lastColumn="0" w:noHBand="0" w:noVBand="1"/>
      </w:tblPr>
      <w:tblGrid>
        <w:gridCol w:w="4149"/>
        <w:gridCol w:w="1636"/>
        <w:gridCol w:w="1585"/>
      </w:tblGrid>
      <w:tr w:rsidR="00155607" w14:paraId="71BBAB56" w14:textId="77777777" w:rsidTr="00155607">
        <w:trPr>
          <w:cnfStyle w:val="100000000000" w:firstRow="1" w:lastRow="0" w:firstColumn="0" w:lastColumn="0" w:oddVBand="0" w:evenVBand="0" w:oddHBand="0" w:evenHBand="0" w:firstRowFirstColumn="0" w:firstRowLastColumn="0" w:lastRowFirstColumn="0" w:lastRowLastColumn="0"/>
          <w:trHeight w:val="270"/>
          <w:tblHeader w:val="0"/>
        </w:trPr>
        <w:tc>
          <w:tcPr>
            <w:cnfStyle w:val="001000000000" w:firstRow="0" w:lastRow="0" w:firstColumn="1" w:lastColumn="0" w:oddVBand="0" w:evenVBand="0" w:oddHBand="0" w:evenHBand="0" w:firstRowFirstColumn="0" w:firstRowLastColumn="0" w:lastRowFirstColumn="0" w:lastRowLastColumn="0"/>
            <w:tcW w:w="2815"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10A4E365" w14:textId="6DAEE23F" w:rsidR="005B1647" w:rsidRPr="00CB215B" w:rsidRDefault="005B1647" w:rsidP="005B1647">
            <w:pPr>
              <w:pStyle w:val="TabellHuvud"/>
            </w:pPr>
          </w:p>
        </w:tc>
        <w:tc>
          <w:tcPr>
            <w:tcW w:w="1110"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20B4588F" w14:textId="77777777" w:rsidR="005B1647" w:rsidRPr="00CB215B"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CB215B">
              <w:t>2019</w:t>
            </w:r>
          </w:p>
        </w:tc>
        <w:tc>
          <w:tcPr>
            <w:tcW w:w="1075"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41B628A3" w14:textId="77777777" w:rsidR="005B1647" w:rsidRPr="00CB215B"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CB215B">
              <w:t>2018</w:t>
            </w:r>
          </w:p>
        </w:tc>
      </w:tr>
      <w:tr w:rsidR="00155607" w14:paraId="47A905AB" w14:textId="77777777" w:rsidTr="00155607">
        <w:trPr>
          <w:trHeight w:val="330"/>
        </w:trPr>
        <w:tc>
          <w:tcPr>
            <w:cnfStyle w:val="001000000000" w:firstRow="0" w:lastRow="0" w:firstColumn="1" w:lastColumn="0" w:oddVBand="0" w:evenVBand="0" w:oddHBand="0" w:evenHBand="0" w:firstRowFirstColumn="0" w:firstRowLastColumn="0" w:lastRowFirstColumn="0" w:lastRowLastColumn="0"/>
            <w:tcW w:w="2815" w:type="pct"/>
            <w:tcBorders>
              <w:top w:val="single" w:sz="12" w:space="0" w:color="auto"/>
            </w:tcBorders>
            <w:noWrap/>
            <w:hideMark/>
          </w:tcPr>
          <w:p w14:paraId="69BCF442" w14:textId="77777777" w:rsidR="005B1647" w:rsidRPr="00CB215B" w:rsidRDefault="005B1647" w:rsidP="005B1647">
            <w:pPr>
              <w:pStyle w:val="Tabell"/>
            </w:pPr>
            <w:r w:rsidRPr="00CB215B">
              <w:t>Enligt resultaträkningen</w:t>
            </w:r>
          </w:p>
        </w:tc>
        <w:tc>
          <w:tcPr>
            <w:tcW w:w="1110" w:type="pct"/>
            <w:tcBorders>
              <w:top w:val="single" w:sz="12" w:space="0" w:color="auto"/>
            </w:tcBorders>
            <w:noWrap/>
            <w:hideMark/>
          </w:tcPr>
          <w:p w14:paraId="10F37BE5" w14:textId="593456C7" w:rsidR="005B1647" w:rsidRPr="00CB215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B215B">
              <w:t>1 38</w:t>
            </w:r>
            <w:r>
              <w:t>6</w:t>
            </w:r>
            <w:r w:rsidRPr="00CB215B">
              <w:t xml:space="preserve"> </w:t>
            </w:r>
            <w:r>
              <w:t>530</w:t>
            </w:r>
          </w:p>
        </w:tc>
        <w:tc>
          <w:tcPr>
            <w:tcW w:w="1075" w:type="pct"/>
            <w:tcBorders>
              <w:top w:val="single" w:sz="12" w:space="0" w:color="auto"/>
            </w:tcBorders>
            <w:noWrap/>
            <w:hideMark/>
          </w:tcPr>
          <w:p w14:paraId="67E4B397" w14:textId="77777777" w:rsidR="005B1647" w:rsidRPr="00CB215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B215B">
              <w:t>1 363 480</w:t>
            </w:r>
          </w:p>
        </w:tc>
      </w:tr>
      <w:tr w:rsidR="00155607" w14:paraId="3A4B3BAD"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2815" w:type="pct"/>
            <w:noWrap/>
            <w:hideMark/>
          </w:tcPr>
          <w:p w14:paraId="43E5C3CA" w14:textId="0F1588F3" w:rsidR="005B1647" w:rsidRPr="00CB215B" w:rsidRDefault="005B1647" w:rsidP="005B1647">
            <w:pPr>
              <w:pStyle w:val="Tabell"/>
              <w:rPr>
                <w:i/>
                <w:iCs/>
              </w:rPr>
            </w:pPr>
            <w:r w:rsidRPr="00CB215B">
              <w:rPr>
                <w:i/>
                <w:iCs/>
              </w:rPr>
              <w:t>Tillkommer/avgår</w:t>
            </w:r>
          </w:p>
        </w:tc>
        <w:tc>
          <w:tcPr>
            <w:tcW w:w="1110" w:type="pct"/>
            <w:noWrap/>
            <w:hideMark/>
          </w:tcPr>
          <w:p w14:paraId="60950282" w14:textId="77777777" w:rsidR="005B1647" w:rsidRPr="00CB215B"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p>
        </w:tc>
        <w:tc>
          <w:tcPr>
            <w:tcW w:w="1075" w:type="pct"/>
            <w:noWrap/>
            <w:hideMark/>
          </w:tcPr>
          <w:p w14:paraId="4F8E252B" w14:textId="77777777" w:rsidR="005B1647" w:rsidRPr="00CB215B"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p>
        </w:tc>
      </w:tr>
      <w:tr w:rsidR="00155607" w14:paraId="733D2B6B" w14:textId="77777777" w:rsidTr="00155607">
        <w:trPr>
          <w:trHeight w:val="315"/>
        </w:trPr>
        <w:tc>
          <w:tcPr>
            <w:cnfStyle w:val="001000000000" w:firstRow="0" w:lastRow="0" w:firstColumn="1" w:lastColumn="0" w:oddVBand="0" w:evenVBand="0" w:oddHBand="0" w:evenHBand="0" w:firstRowFirstColumn="0" w:firstRowLastColumn="0" w:lastRowFirstColumn="0" w:lastRowLastColumn="0"/>
            <w:tcW w:w="2815" w:type="pct"/>
            <w:hideMark/>
          </w:tcPr>
          <w:p w14:paraId="5350F3F7" w14:textId="77777777" w:rsidR="005B1647" w:rsidRPr="00CB215B" w:rsidRDefault="005B1647" w:rsidP="005B1647">
            <w:pPr>
              <w:pStyle w:val="Tabell"/>
            </w:pPr>
            <w:r w:rsidRPr="00CB215B">
              <w:t xml:space="preserve">Förändring av fordringar och skulder </w:t>
            </w:r>
          </w:p>
        </w:tc>
        <w:tc>
          <w:tcPr>
            <w:tcW w:w="1110" w:type="pct"/>
            <w:noWrap/>
            <w:hideMark/>
          </w:tcPr>
          <w:p w14:paraId="63AC3ABF" w14:textId="49E422A7" w:rsidR="005B1647" w:rsidRPr="00CB215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B215B">
              <w:t>-</w:t>
            </w:r>
            <w:r>
              <w:t>6</w:t>
            </w:r>
            <w:r w:rsidRPr="00CB215B">
              <w:t xml:space="preserve"> </w:t>
            </w:r>
            <w:r>
              <w:t>240</w:t>
            </w:r>
          </w:p>
        </w:tc>
        <w:tc>
          <w:tcPr>
            <w:tcW w:w="1075" w:type="pct"/>
            <w:noWrap/>
            <w:hideMark/>
          </w:tcPr>
          <w:p w14:paraId="6156A06E" w14:textId="77777777" w:rsidR="005B1647" w:rsidRPr="00CB215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B215B">
              <w:t>8 066</w:t>
            </w:r>
          </w:p>
        </w:tc>
      </w:tr>
      <w:tr w:rsidR="00155607" w14:paraId="0CB7A455" w14:textId="77777777" w:rsidTr="00155607">
        <w:trPr>
          <w:cnfStyle w:val="010000000000" w:firstRow="0" w:lastRow="1" w:firstColumn="0" w:lastColumn="0" w:oddVBand="0" w:evenVBand="0" w:oddHBand="0" w:evenHBand="0" w:firstRowFirstColumn="0" w:firstRowLastColumn="0" w:lastRowFirstColumn="0" w:lastRowLastColumn="0"/>
          <w:trHeight w:val="270"/>
        </w:trPr>
        <w:tc>
          <w:tcPr>
            <w:cnfStyle w:val="001000000000" w:firstRow="0" w:lastRow="0" w:firstColumn="1" w:lastColumn="0" w:oddVBand="0" w:evenVBand="0" w:oddHBand="0" w:evenHBand="0" w:firstRowFirstColumn="0" w:firstRowLastColumn="0" w:lastRowFirstColumn="0" w:lastRowLastColumn="0"/>
            <w:tcW w:w="2815" w:type="pct"/>
            <w:noWrap/>
            <w:hideMark/>
          </w:tcPr>
          <w:p w14:paraId="1B7DEC5D" w14:textId="77777777" w:rsidR="005B1647" w:rsidRPr="00CB215B" w:rsidRDefault="005B1647" w:rsidP="005B1647">
            <w:pPr>
              <w:pStyle w:val="Tabell"/>
              <w:rPr>
                <w:bCs/>
              </w:rPr>
            </w:pPr>
            <w:r w:rsidRPr="00CB215B">
              <w:rPr>
                <w:bCs/>
              </w:rPr>
              <w:t>Summa</w:t>
            </w:r>
          </w:p>
        </w:tc>
        <w:tc>
          <w:tcPr>
            <w:tcW w:w="1110" w:type="pct"/>
            <w:noWrap/>
            <w:hideMark/>
          </w:tcPr>
          <w:p w14:paraId="48E17C55" w14:textId="77777777" w:rsidR="005B1647" w:rsidRPr="00CB215B"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CB215B">
              <w:rPr>
                <w:bCs/>
              </w:rPr>
              <w:t>1 380 290</w:t>
            </w:r>
          </w:p>
        </w:tc>
        <w:tc>
          <w:tcPr>
            <w:tcW w:w="1075" w:type="pct"/>
            <w:noWrap/>
            <w:hideMark/>
          </w:tcPr>
          <w:p w14:paraId="0D6BACD6" w14:textId="77777777" w:rsidR="005B1647" w:rsidRPr="00CB215B"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CB215B">
              <w:rPr>
                <w:bCs/>
              </w:rPr>
              <w:t>1 371 548</w:t>
            </w:r>
          </w:p>
        </w:tc>
      </w:tr>
    </w:tbl>
    <w:p w14:paraId="0DE81D48" w14:textId="074103DF" w:rsidR="005B1647" w:rsidRDefault="005B1647" w:rsidP="005B1647">
      <w:pPr>
        <w:pStyle w:val="Brdtext"/>
      </w:pPr>
    </w:p>
    <w:p w14:paraId="643E2AD9" w14:textId="37399456" w:rsidR="005B1647" w:rsidRDefault="005B1647" w:rsidP="005B1647">
      <w:pPr>
        <w:pStyle w:val="Brdtext"/>
      </w:pPr>
      <w:r w:rsidRPr="00CB215B">
        <w:t xml:space="preserve">Statens betalningar från skatter ökade med nästan 9 miljarder kronor jämfört med föregående år. Skatteintäkterna enligt resultaträkningen ökade med </w:t>
      </w:r>
      <w:r>
        <w:t>23 </w:t>
      </w:r>
      <w:r w:rsidRPr="00CB215B">
        <w:t xml:space="preserve">miljarder kronor, se not 1. Vid periodiseringen av skatteintäkterna tas upplupna eller förutbetalda intäkter upp för de skatter som är hänförliga till året, men ännu inte betalats eller omvänt, se not 38. Betalningarna beräknas vara </w:t>
      </w:r>
      <w:r>
        <w:t xml:space="preserve">6 </w:t>
      </w:r>
      <w:r w:rsidRPr="00CB215B">
        <w:t>miljarder kronor lägre än skatteintäkterna enligt resultaträkningen. Beloppet är en nettoeffekt av de förändringar av fordringar och skulder som rör skatter. Bl</w:t>
      </w:r>
      <w:r>
        <w:t>and annat</w:t>
      </w:r>
      <w:r w:rsidRPr="00CB215B">
        <w:t xml:space="preserve"> har både upplupna skatteintäkter och Skatteverkets skulder för överskott på skattekontot minskat under året.</w:t>
      </w:r>
    </w:p>
    <w:p w14:paraId="428199EB" w14:textId="2A146624" w:rsidR="005B1647" w:rsidRDefault="005B1647" w:rsidP="005B1647">
      <w:pPr>
        <w:pStyle w:val="Rubrik4utannumrering"/>
      </w:pPr>
      <w:r w:rsidRPr="002F7D80">
        <w:t>Not 59 Avgifter och andra ersättningar</w:t>
      </w:r>
    </w:p>
    <w:p w14:paraId="7A464916" w14:textId="6EED9028" w:rsidR="005B1647" w:rsidRDefault="005B1647" w:rsidP="005B1647">
      <w:pPr>
        <w:pStyle w:val="TabellUnderrubrik"/>
      </w:pPr>
      <w:r w:rsidRPr="002F7D80">
        <w:t>Miljoner kronor</w:t>
      </w:r>
    </w:p>
    <w:tbl>
      <w:tblPr>
        <w:tblStyle w:val="RKBPTabell"/>
        <w:tblW w:w="5000" w:type="pct"/>
        <w:tblLook w:val="04E0" w:firstRow="1" w:lastRow="1" w:firstColumn="1" w:lastColumn="0" w:noHBand="0" w:noVBand="1"/>
      </w:tblPr>
      <w:tblGrid>
        <w:gridCol w:w="4804"/>
        <w:gridCol w:w="1306"/>
        <w:gridCol w:w="1260"/>
      </w:tblGrid>
      <w:tr w:rsidR="00155607" w14:paraId="7C27F91D" w14:textId="77777777" w:rsidTr="00155607">
        <w:trPr>
          <w:cnfStyle w:val="100000000000" w:firstRow="1" w:lastRow="0" w:firstColumn="0" w:lastColumn="0" w:oddVBand="0" w:evenVBand="0" w:oddHBand="0" w:evenHBand="0" w:firstRowFirstColumn="0" w:firstRowLastColumn="0" w:lastRowFirstColumn="0" w:lastRowLastColumn="0"/>
          <w:trHeight w:val="255"/>
          <w:tblHeader w:val="0"/>
        </w:trPr>
        <w:tc>
          <w:tcPr>
            <w:cnfStyle w:val="001000000000" w:firstRow="0" w:lastRow="0" w:firstColumn="1" w:lastColumn="0" w:oddVBand="0" w:evenVBand="0" w:oddHBand="0" w:evenHBand="0" w:firstRowFirstColumn="0" w:firstRowLastColumn="0" w:lastRowFirstColumn="0" w:lastRowLastColumn="0"/>
            <w:tcW w:w="3259"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32CFD85E" w14:textId="07278CC0" w:rsidR="005B1647" w:rsidRPr="002F7D80" w:rsidRDefault="005B1647" w:rsidP="005B1647">
            <w:pPr>
              <w:pStyle w:val="TabellHuvud"/>
            </w:pPr>
          </w:p>
        </w:tc>
        <w:tc>
          <w:tcPr>
            <w:tcW w:w="886"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6AAC6177" w14:textId="77777777" w:rsidR="005B1647" w:rsidRPr="002F7D80"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2F7D80">
              <w:t>2019</w:t>
            </w:r>
          </w:p>
        </w:tc>
        <w:tc>
          <w:tcPr>
            <w:tcW w:w="855"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722411D5" w14:textId="77777777" w:rsidR="005B1647" w:rsidRPr="002F7D80"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2F7D80">
              <w:t>2018</w:t>
            </w:r>
          </w:p>
        </w:tc>
      </w:tr>
      <w:tr w:rsidR="00155607" w14:paraId="248CBC22"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259" w:type="pct"/>
            <w:tcBorders>
              <w:top w:val="single" w:sz="12" w:space="0" w:color="auto"/>
            </w:tcBorders>
            <w:noWrap/>
            <w:hideMark/>
          </w:tcPr>
          <w:p w14:paraId="0F60AA0E" w14:textId="77777777" w:rsidR="005B1647" w:rsidRPr="002F7D80" w:rsidRDefault="005B1647" w:rsidP="005B1647">
            <w:pPr>
              <w:pStyle w:val="Tabell"/>
            </w:pPr>
            <w:r w:rsidRPr="002F7D80">
              <w:t>Enligt resultaträkningen</w:t>
            </w:r>
          </w:p>
        </w:tc>
        <w:tc>
          <w:tcPr>
            <w:tcW w:w="886" w:type="pct"/>
            <w:tcBorders>
              <w:top w:val="single" w:sz="12" w:space="0" w:color="auto"/>
            </w:tcBorders>
            <w:noWrap/>
            <w:hideMark/>
          </w:tcPr>
          <w:p w14:paraId="0A688DF7" w14:textId="77777777" w:rsidR="005B1647" w:rsidRPr="002F7D80"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F7D80">
              <w:t>59 868</w:t>
            </w:r>
          </w:p>
        </w:tc>
        <w:tc>
          <w:tcPr>
            <w:tcW w:w="855" w:type="pct"/>
            <w:tcBorders>
              <w:top w:val="single" w:sz="12" w:space="0" w:color="auto"/>
            </w:tcBorders>
            <w:noWrap/>
            <w:hideMark/>
          </w:tcPr>
          <w:p w14:paraId="681AFD04" w14:textId="77777777" w:rsidR="005B1647" w:rsidRPr="002F7D80"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F7D80">
              <w:t>57 284</w:t>
            </w:r>
          </w:p>
        </w:tc>
      </w:tr>
      <w:tr w:rsidR="00155607" w14:paraId="461A1BB9"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259" w:type="pct"/>
            <w:noWrap/>
            <w:hideMark/>
          </w:tcPr>
          <w:p w14:paraId="7804E7E8" w14:textId="77777777" w:rsidR="005B1647" w:rsidRPr="002F7D80" w:rsidRDefault="005B1647" w:rsidP="005B1647">
            <w:pPr>
              <w:pStyle w:val="Tabell"/>
            </w:pPr>
            <w:r w:rsidRPr="002F7D80">
              <w:t>Avsättning för garantier</w:t>
            </w:r>
          </w:p>
        </w:tc>
        <w:tc>
          <w:tcPr>
            <w:tcW w:w="886" w:type="pct"/>
            <w:noWrap/>
            <w:hideMark/>
          </w:tcPr>
          <w:p w14:paraId="6F419E79" w14:textId="77777777" w:rsidR="005B1647" w:rsidRPr="002F7D80"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F7D80">
              <w:t>-262</w:t>
            </w:r>
          </w:p>
        </w:tc>
        <w:tc>
          <w:tcPr>
            <w:tcW w:w="855" w:type="pct"/>
            <w:noWrap/>
            <w:hideMark/>
          </w:tcPr>
          <w:p w14:paraId="43697713" w14:textId="77777777" w:rsidR="005B1647" w:rsidRPr="002F7D80"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F7D80">
              <w:t>151</w:t>
            </w:r>
          </w:p>
        </w:tc>
      </w:tr>
      <w:tr w:rsidR="00155607" w14:paraId="72A66AF6" w14:textId="77777777" w:rsidTr="00155607">
        <w:trPr>
          <w:trHeight w:val="300"/>
        </w:trPr>
        <w:tc>
          <w:tcPr>
            <w:cnfStyle w:val="001000000000" w:firstRow="0" w:lastRow="0" w:firstColumn="1" w:lastColumn="0" w:oddVBand="0" w:evenVBand="0" w:oddHBand="0" w:evenHBand="0" w:firstRowFirstColumn="0" w:firstRowLastColumn="0" w:lastRowFirstColumn="0" w:lastRowLastColumn="0"/>
            <w:tcW w:w="3259" w:type="pct"/>
            <w:noWrap/>
            <w:hideMark/>
          </w:tcPr>
          <w:p w14:paraId="5A1A4ADD" w14:textId="77777777" w:rsidR="005B1647" w:rsidRPr="002F7D80" w:rsidRDefault="005B1647" w:rsidP="005B1647">
            <w:pPr>
              <w:pStyle w:val="Tabell"/>
            </w:pPr>
            <w:r w:rsidRPr="002F7D80">
              <w:t>Tillkommer: utdelningar och kapitaljustering</w:t>
            </w:r>
          </w:p>
        </w:tc>
        <w:tc>
          <w:tcPr>
            <w:tcW w:w="886" w:type="pct"/>
            <w:noWrap/>
            <w:hideMark/>
          </w:tcPr>
          <w:p w14:paraId="3DB6E810" w14:textId="77777777" w:rsidR="005B1647" w:rsidRPr="002F7D80"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F7D80">
              <w:t>15 079</w:t>
            </w:r>
          </w:p>
        </w:tc>
        <w:tc>
          <w:tcPr>
            <w:tcW w:w="855" w:type="pct"/>
            <w:noWrap/>
            <w:hideMark/>
          </w:tcPr>
          <w:p w14:paraId="2CF1773E" w14:textId="77777777" w:rsidR="005B1647" w:rsidRPr="002F7D80"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F7D80">
              <w:t>14 628</w:t>
            </w:r>
          </w:p>
        </w:tc>
      </w:tr>
      <w:tr w:rsidR="00155607" w14:paraId="756248A3"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259" w:type="pct"/>
            <w:noWrap/>
            <w:hideMark/>
          </w:tcPr>
          <w:p w14:paraId="12FAC3F1" w14:textId="77777777" w:rsidR="005B1647" w:rsidRPr="002F7D80" w:rsidRDefault="005B1647" w:rsidP="005B1647">
            <w:pPr>
              <w:pStyle w:val="Tabell"/>
            </w:pPr>
            <w:r w:rsidRPr="002F7D80">
              <w:t>Avgår: realisationsvinster</w:t>
            </w:r>
          </w:p>
        </w:tc>
        <w:tc>
          <w:tcPr>
            <w:tcW w:w="886" w:type="pct"/>
            <w:noWrap/>
            <w:hideMark/>
          </w:tcPr>
          <w:p w14:paraId="393BBD75" w14:textId="77777777" w:rsidR="005B1647" w:rsidRPr="002F7D80"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F7D80">
              <w:t>-664</w:t>
            </w:r>
          </w:p>
        </w:tc>
        <w:tc>
          <w:tcPr>
            <w:tcW w:w="855" w:type="pct"/>
            <w:noWrap/>
            <w:hideMark/>
          </w:tcPr>
          <w:p w14:paraId="43E0013A" w14:textId="77777777" w:rsidR="005B1647" w:rsidRPr="002F7D80"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F7D80">
              <w:t>-1 505</w:t>
            </w:r>
          </w:p>
        </w:tc>
      </w:tr>
      <w:tr w:rsidR="00155607" w14:paraId="56899D5C" w14:textId="77777777" w:rsidTr="00155607">
        <w:trPr>
          <w:cnfStyle w:val="010000000000" w:firstRow="0" w:lastRow="1" w:firstColumn="0" w:lastColumn="0" w:oddVBand="0" w:evenVBand="0" w:oddHBand="0" w:evenHBand="0" w:firstRowFirstColumn="0" w:firstRowLastColumn="0" w:lastRowFirstColumn="0" w:lastRowLastColumn="0"/>
          <w:trHeight w:val="270"/>
        </w:trPr>
        <w:tc>
          <w:tcPr>
            <w:cnfStyle w:val="001000000000" w:firstRow="0" w:lastRow="0" w:firstColumn="1" w:lastColumn="0" w:oddVBand="0" w:evenVBand="0" w:oddHBand="0" w:evenHBand="0" w:firstRowFirstColumn="0" w:firstRowLastColumn="0" w:lastRowFirstColumn="0" w:lastRowLastColumn="0"/>
            <w:tcW w:w="3259" w:type="pct"/>
            <w:noWrap/>
            <w:hideMark/>
          </w:tcPr>
          <w:p w14:paraId="10A395BB" w14:textId="77777777" w:rsidR="005B1647" w:rsidRPr="002F7D80" w:rsidRDefault="005B1647" w:rsidP="005B1647">
            <w:pPr>
              <w:pStyle w:val="Tabell"/>
              <w:rPr>
                <w:bCs/>
              </w:rPr>
            </w:pPr>
            <w:r w:rsidRPr="002F7D80">
              <w:rPr>
                <w:bCs/>
              </w:rPr>
              <w:t>Summa</w:t>
            </w:r>
          </w:p>
        </w:tc>
        <w:tc>
          <w:tcPr>
            <w:tcW w:w="886" w:type="pct"/>
            <w:noWrap/>
            <w:hideMark/>
          </w:tcPr>
          <w:p w14:paraId="6EB3E8F1" w14:textId="77777777" w:rsidR="005B1647" w:rsidRPr="002F7D80"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2F7D80">
              <w:rPr>
                <w:bCs/>
              </w:rPr>
              <w:t>74 021</w:t>
            </w:r>
          </w:p>
        </w:tc>
        <w:tc>
          <w:tcPr>
            <w:tcW w:w="855" w:type="pct"/>
            <w:noWrap/>
            <w:hideMark/>
          </w:tcPr>
          <w:p w14:paraId="06FC66BB" w14:textId="77777777" w:rsidR="005B1647" w:rsidRPr="002F7D80"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2F7D80">
              <w:rPr>
                <w:bCs/>
              </w:rPr>
              <w:t>70 557</w:t>
            </w:r>
          </w:p>
        </w:tc>
      </w:tr>
    </w:tbl>
    <w:p w14:paraId="799E5427" w14:textId="538C334E" w:rsidR="005B1647" w:rsidRDefault="005B1647" w:rsidP="00DA255E">
      <w:pPr>
        <w:pStyle w:val="Brdtext"/>
        <w:spacing w:before="160"/>
      </w:pPr>
      <w:r>
        <w:t>Statens betalningar från avgifter och andra ersättningar ökade med drygt 3 miljarder kronor, vilket huvudsakligen beror på högre avgifter och andra ersättningar.</w:t>
      </w:r>
    </w:p>
    <w:p w14:paraId="4A0F4CC9" w14:textId="77777777" w:rsidR="005B1647" w:rsidRDefault="005B1647" w:rsidP="005B1647">
      <w:pPr>
        <w:pStyle w:val="Brdtext"/>
      </w:pPr>
      <w:r>
        <w:t>I finansieringsanalysen tillkommer erhållna utdelningar i avsnittet för statens verksamhet eftersom hel- och delägda företag redovisas enligt den s.k. kapitalandelsmetoden och utdelningarna därmed inte redovisas i resultaträkningen. Statens utdelningar redovisas i allt väsentligt av Kammarkollegiet. Utdelningarna ökade med 0,5 miljarder kronor för 2019 jämfört med 2018. De största ökningarna gäller Luossavaara-Kiirunavaara AB (LKAB) och Jernhusen. Högst utdelningar gav Telia Company och LKAB.</w:t>
      </w:r>
    </w:p>
    <w:p w14:paraId="21CA529A" w14:textId="0A595AAB" w:rsidR="005B1647" w:rsidRDefault="005B1647" w:rsidP="005B1647">
      <w:pPr>
        <w:pStyle w:val="Brdtext"/>
      </w:pPr>
      <w:r>
        <w:t>Avgifter och andra ersättningar ökade med nästan 2,5 miljarder kronor, främst hänförligt till Trafikverkets ökning av intäkter i investerings- och reinvesterings</w:t>
      </w:r>
      <w:r>
        <w:softHyphen/>
        <w:t xml:space="preserve">projekt, se </w:t>
      </w:r>
      <w:r w:rsidRPr="00A33C57">
        <w:t>not 2.</w:t>
      </w:r>
      <w:r>
        <w:t xml:space="preserve"> Avgifter och andra ersättningar justeras med delen av förändringen av avsättningar för garantier som redovisas som intäkter, eftersom förändring av avsättningar inte medför något kassaflöde. Från avgifter och andra ersättningar enligt resultaträkningen avgår realisationsvinster eftersom dessa inte innebär några betalningar.</w:t>
      </w:r>
    </w:p>
    <w:p w14:paraId="79208BD4" w14:textId="51A9749E" w:rsidR="005B1647" w:rsidRDefault="005B1647" w:rsidP="005B1647">
      <w:pPr>
        <w:pStyle w:val="Rubrik4utannumrering"/>
      </w:pPr>
      <w:r w:rsidRPr="002F7D80">
        <w:t>Not 60 Transfereringar</w:t>
      </w:r>
    </w:p>
    <w:p w14:paraId="2DF0170E" w14:textId="0128898D" w:rsidR="005B1647" w:rsidRDefault="005B1647" w:rsidP="005B1647">
      <w:pPr>
        <w:pStyle w:val="TabellUnderrubrik"/>
      </w:pPr>
      <w:r w:rsidRPr="002F7D80">
        <w:t>Miljoner kronor</w:t>
      </w:r>
    </w:p>
    <w:tbl>
      <w:tblPr>
        <w:tblStyle w:val="RKBPTabell"/>
        <w:tblW w:w="5000" w:type="pct"/>
        <w:tblLook w:val="04E0" w:firstRow="1" w:lastRow="1" w:firstColumn="1" w:lastColumn="0" w:noHBand="0" w:noVBand="1"/>
      </w:tblPr>
      <w:tblGrid>
        <w:gridCol w:w="4332"/>
        <w:gridCol w:w="1470"/>
        <w:gridCol w:w="1568"/>
      </w:tblGrid>
      <w:tr w:rsidR="00155607" w14:paraId="7866ADE8" w14:textId="77777777" w:rsidTr="00155607">
        <w:trPr>
          <w:cnfStyle w:val="100000000000" w:firstRow="1" w:lastRow="0" w:firstColumn="0" w:lastColumn="0" w:oddVBand="0" w:evenVBand="0" w:oddHBand="0" w:evenHBand="0" w:firstRowFirstColumn="0" w:firstRowLastColumn="0" w:lastRowFirstColumn="0" w:lastRowLastColumn="0"/>
          <w:trHeight w:val="255"/>
          <w:tblHeader w:val="0"/>
        </w:trPr>
        <w:tc>
          <w:tcPr>
            <w:cnfStyle w:val="001000000000" w:firstRow="0" w:lastRow="0" w:firstColumn="1" w:lastColumn="0" w:oddVBand="0" w:evenVBand="0" w:oddHBand="0" w:evenHBand="0" w:firstRowFirstColumn="0" w:firstRowLastColumn="0" w:lastRowFirstColumn="0" w:lastRowLastColumn="0"/>
            <w:tcW w:w="2939"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0FA7A105" w14:textId="5AC86A6F" w:rsidR="005B1647" w:rsidRPr="002F7D80" w:rsidRDefault="005B1647" w:rsidP="005B1647">
            <w:pPr>
              <w:pStyle w:val="TabellHuvud"/>
            </w:pPr>
          </w:p>
        </w:tc>
        <w:tc>
          <w:tcPr>
            <w:tcW w:w="997"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2CD8FF2A" w14:textId="77777777" w:rsidR="005B1647" w:rsidRPr="002F7D80"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2F7D80">
              <w:t>2019</w:t>
            </w:r>
          </w:p>
        </w:tc>
        <w:tc>
          <w:tcPr>
            <w:tcW w:w="1064"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1BC1BE3F" w14:textId="77777777" w:rsidR="005B1647" w:rsidRPr="002F7D80"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2F7D80">
              <w:t>2018</w:t>
            </w:r>
          </w:p>
        </w:tc>
      </w:tr>
      <w:tr w:rsidR="00155607" w14:paraId="162A952B"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2939" w:type="pct"/>
            <w:tcBorders>
              <w:top w:val="single" w:sz="12" w:space="0" w:color="auto"/>
            </w:tcBorders>
            <w:noWrap/>
            <w:hideMark/>
          </w:tcPr>
          <w:p w14:paraId="5430B8E1" w14:textId="77777777" w:rsidR="005B1647" w:rsidRPr="002F7D80" w:rsidRDefault="005B1647" w:rsidP="005B1647">
            <w:pPr>
              <w:pStyle w:val="Tabell"/>
            </w:pPr>
            <w:r w:rsidRPr="002F7D80">
              <w:t>Enligt resultaträkningen</w:t>
            </w:r>
          </w:p>
        </w:tc>
        <w:tc>
          <w:tcPr>
            <w:tcW w:w="997" w:type="pct"/>
            <w:tcBorders>
              <w:top w:val="single" w:sz="12" w:space="0" w:color="auto"/>
            </w:tcBorders>
            <w:noWrap/>
            <w:hideMark/>
          </w:tcPr>
          <w:p w14:paraId="6C317976" w14:textId="77777777" w:rsidR="005B1647" w:rsidRPr="002F7D80"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F7D80">
              <w:t>1 144 138</w:t>
            </w:r>
          </w:p>
        </w:tc>
        <w:tc>
          <w:tcPr>
            <w:tcW w:w="1064" w:type="pct"/>
            <w:tcBorders>
              <w:top w:val="single" w:sz="12" w:space="0" w:color="auto"/>
            </w:tcBorders>
            <w:noWrap/>
            <w:hideMark/>
          </w:tcPr>
          <w:p w14:paraId="410D8905" w14:textId="77777777" w:rsidR="005B1647" w:rsidRPr="002F7D80"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F7D80">
              <w:t>1 112 320</w:t>
            </w:r>
          </w:p>
        </w:tc>
      </w:tr>
      <w:tr w:rsidR="00155607" w14:paraId="7AA95E12"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2939" w:type="pct"/>
            <w:noWrap/>
            <w:hideMark/>
          </w:tcPr>
          <w:p w14:paraId="315A3C0F" w14:textId="0B319103" w:rsidR="005B1647" w:rsidRPr="002F7D80" w:rsidRDefault="005B1647" w:rsidP="005B1647">
            <w:pPr>
              <w:pStyle w:val="Tabell"/>
              <w:rPr>
                <w:i/>
                <w:iCs/>
              </w:rPr>
            </w:pPr>
            <w:r w:rsidRPr="002F7D80">
              <w:rPr>
                <w:i/>
                <w:iCs/>
              </w:rPr>
              <w:t>Avgår</w:t>
            </w:r>
          </w:p>
        </w:tc>
        <w:tc>
          <w:tcPr>
            <w:tcW w:w="997" w:type="pct"/>
            <w:noWrap/>
            <w:hideMark/>
          </w:tcPr>
          <w:p w14:paraId="6DBED7F3" w14:textId="77777777" w:rsidR="005B1647" w:rsidRPr="002F7D80"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p>
        </w:tc>
        <w:tc>
          <w:tcPr>
            <w:tcW w:w="1064" w:type="pct"/>
            <w:noWrap/>
            <w:hideMark/>
          </w:tcPr>
          <w:p w14:paraId="4D6F7093" w14:textId="77777777" w:rsidR="005B1647" w:rsidRPr="002F7D80"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p>
        </w:tc>
      </w:tr>
      <w:tr w:rsidR="00155607" w14:paraId="4E8AD55E"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2939" w:type="pct"/>
            <w:noWrap/>
            <w:hideMark/>
          </w:tcPr>
          <w:p w14:paraId="46F7C1F4" w14:textId="77777777" w:rsidR="005B1647" w:rsidRPr="002F7D80" w:rsidRDefault="005B1647" w:rsidP="005B1647">
            <w:pPr>
              <w:pStyle w:val="Tabell"/>
            </w:pPr>
            <w:r w:rsidRPr="002F7D80">
              <w:t>Avsättningar till fonder</w:t>
            </w:r>
          </w:p>
        </w:tc>
        <w:tc>
          <w:tcPr>
            <w:tcW w:w="997" w:type="pct"/>
            <w:noWrap/>
            <w:hideMark/>
          </w:tcPr>
          <w:p w14:paraId="29D8866F" w14:textId="77777777" w:rsidR="005B1647" w:rsidRPr="002F7D80"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F7D80">
              <w:t>-13 181</w:t>
            </w:r>
          </w:p>
        </w:tc>
        <w:tc>
          <w:tcPr>
            <w:tcW w:w="1064" w:type="pct"/>
            <w:noWrap/>
            <w:hideMark/>
          </w:tcPr>
          <w:p w14:paraId="72AA0D2A" w14:textId="77777777" w:rsidR="005B1647" w:rsidRPr="002F7D80"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F7D80">
              <w:t>-12 786</w:t>
            </w:r>
          </w:p>
        </w:tc>
      </w:tr>
      <w:tr w:rsidR="00155607" w14:paraId="3F2868AA" w14:textId="77777777" w:rsidTr="00155607">
        <w:trPr>
          <w:trHeight w:val="285"/>
        </w:trPr>
        <w:tc>
          <w:tcPr>
            <w:cnfStyle w:val="001000000000" w:firstRow="0" w:lastRow="0" w:firstColumn="1" w:lastColumn="0" w:oddVBand="0" w:evenVBand="0" w:oddHBand="0" w:evenHBand="0" w:firstRowFirstColumn="0" w:firstRowLastColumn="0" w:lastRowFirstColumn="0" w:lastRowLastColumn="0"/>
            <w:tcW w:w="2939" w:type="pct"/>
            <w:noWrap/>
            <w:hideMark/>
          </w:tcPr>
          <w:p w14:paraId="1174963E" w14:textId="77777777" w:rsidR="005B1647" w:rsidRPr="002F7D80" w:rsidRDefault="005B1647" w:rsidP="005B1647">
            <w:pPr>
              <w:pStyle w:val="Tabell"/>
            </w:pPr>
            <w:r w:rsidRPr="002F7D80">
              <w:t>Omvärdering och avskrivning av lån, CSN m.fl.</w:t>
            </w:r>
          </w:p>
        </w:tc>
        <w:tc>
          <w:tcPr>
            <w:tcW w:w="997" w:type="pct"/>
            <w:noWrap/>
            <w:hideMark/>
          </w:tcPr>
          <w:p w14:paraId="40B47FD2" w14:textId="77777777" w:rsidR="005B1647" w:rsidRPr="002F7D80"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F7D80">
              <w:t>133</w:t>
            </w:r>
          </w:p>
        </w:tc>
        <w:tc>
          <w:tcPr>
            <w:tcW w:w="1064" w:type="pct"/>
            <w:noWrap/>
            <w:hideMark/>
          </w:tcPr>
          <w:p w14:paraId="67988293" w14:textId="77777777" w:rsidR="005B1647" w:rsidRPr="002F7D80"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F7D80">
              <w:t>476</w:t>
            </w:r>
          </w:p>
        </w:tc>
      </w:tr>
      <w:tr w:rsidR="00155607" w14:paraId="0C4422B8" w14:textId="77777777" w:rsidTr="00155607">
        <w:trPr>
          <w:cnfStyle w:val="010000000000" w:firstRow="0" w:lastRow="1" w:firstColumn="0" w:lastColumn="0" w:oddVBand="0" w:evenVBand="0" w:oddHBand="0" w:evenHBand="0" w:firstRowFirstColumn="0" w:firstRowLastColumn="0" w:lastRowFirstColumn="0" w:lastRowLastColumn="0"/>
          <w:trHeight w:val="270"/>
        </w:trPr>
        <w:tc>
          <w:tcPr>
            <w:cnfStyle w:val="001000000000" w:firstRow="0" w:lastRow="0" w:firstColumn="1" w:lastColumn="0" w:oddVBand="0" w:evenVBand="0" w:oddHBand="0" w:evenHBand="0" w:firstRowFirstColumn="0" w:firstRowLastColumn="0" w:lastRowFirstColumn="0" w:lastRowLastColumn="0"/>
            <w:tcW w:w="2939" w:type="pct"/>
            <w:noWrap/>
            <w:hideMark/>
          </w:tcPr>
          <w:p w14:paraId="404625A6" w14:textId="77777777" w:rsidR="005B1647" w:rsidRPr="002F7D80" w:rsidRDefault="005B1647" w:rsidP="005B1647">
            <w:pPr>
              <w:pStyle w:val="Tabell"/>
              <w:rPr>
                <w:bCs/>
              </w:rPr>
            </w:pPr>
            <w:r w:rsidRPr="002F7D80">
              <w:rPr>
                <w:bCs/>
              </w:rPr>
              <w:t>Summa</w:t>
            </w:r>
          </w:p>
        </w:tc>
        <w:tc>
          <w:tcPr>
            <w:tcW w:w="997" w:type="pct"/>
            <w:noWrap/>
            <w:hideMark/>
          </w:tcPr>
          <w:p w14:paraId="5E1F17F6" w14:textId="77777777" w:rsidR="005B1647" w:rsidRPr="002F7D80"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2F7D80">
              <w:rPr>
                <w:bCs/>
              </w:rPr>
              <w:t>1 131 091</w:t>
            </w:r>
          </w:p>
        </w:tc>
        <w:tc>
          <w:tcPr>
            <w:tcW w:w="1064" w:type="pct"/>
            <w:noWrap/>
            <w:hideMark/>
          </w:tcPr>
          <w:p w14:paraId="69E71D38" w14:textId="77777777" w:rsidR="005B1647" w:rsidRPr="002F7D80"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2F7D80">
              <w:rPr>
                <w:bCs/>
              </w:rPr>
              <w:t>1 100 010</w:t>
            </w:r>
          </w:p>
        </w:tc>
      </w:tr>
    </w:tbl>
    <w:p w14:paraId="5571F397" w14:textId="77777777" w:rsidR="005B1647" w:rsidRDefault="005B1647" w:rsidP="005B1647">
      <w:pPr>
        <w:pStyle w:val="Brdtext"/>
      </w:pPr>
    </w:p>
    <w:p w14:paraId="2C28EBFE" w14:textId="640CADBC" w:rsidR="005B1647" w:rsidRDefault="005B1647" w:rsidP="005B1647">
      <w:pPr>
        <w:pStyle w:val="Brdtext"/>
      </w:pPr>
      <w:r w:rsidRPr="002F7D80">
        <w:t>Utbetalningarna av transfereringar ökade med 31 miljarder kronor. Den största ökningen är transfereringar till hushåll, se not 4. Utbetalningarna är lägre än kostnaderna för transfereringar enligt resultaträkningen eftersom avsättningar till fonder och omvärderingar av lån inte medför några betalningar. Avsättning till fonder avser främst Kärnavfallsfonden och Resolutionsreserven.</w:t>
      </w:r>
    </w:p>
    <w:p w14:paraId="240D7984" w14:textId="49597220" w:rsidR="005B1647" w:rsidRDefault="005B1647" w:rsidP="005B1647">
      <w:pPr>
        <w:pStyle w:val="Rubrik4utannumrering"/>
      </w:pPr>
      <w:r w:rsidRPr="002F7D80">
        <w:t>Not 61 Statens egen verksamhet</w:t>
      </w:r>
    </w:p>
    <w:p w14:paraId="4334221E" w14:textId="14B3C8CF" w:rsidR="005B1647" w:rsidRDefault="005B1647" w:rsidP="005B1647">
      <w:pPr>
        <w:pStyle w:val="TabellUnderrubrik"/>
      </w:pPr>
      <w:r w:rsidRPr="002F7D80">
        <w:t>Miljoner kronor</w:t>
      </w:r>
    </w:p>
    <w:tbl>
      <w:tblPr>
        <w:tblStyle w:val="RKBPTabell"/>
        <w:tblW w:w="5000" w:type="pct"/>
        <w:tblLook w:val="04E0" w:firstRow="1" w:lastRow="1" w:firstColumn="1" w:lastColumn="0" w:noHBand="0" w:noVBand="1"/>
      </w:tblPr>
      <w:tblGrid>
        <w:gridCol w:w="5144"/>
        <w:gridCol w:w="1072"/>
        <w:gridCol w:w="1154"/>
      </w:tblGrid>
      <w:tr w:rsidR="00155607" w14:paraId="2CF4A1F8" w14:textId="77777777" w:rsidTr="00155607">
        <w:trPr>
          <w:cnfStyle w:val="100000000000" w:firstRow="1" w:lastRow="0" w:firstColumn="0" w:lastColumn="0" w:oddVBand="0" w:evenVBand="0" w:oddHBand="0" w:evenHBand="0" w:firstRowFirstColumn="0" w:firstRowLastColumn="0" w:lastRowFirstColumn="0" w:lastRowLastColumn="0"/>
          <w:trHeight w:val="255"/>
          <w:tblHeader w:val="0"/>
        </w:trPr>
        <w:tc>
          <w:tcPr>
            <w:cnfStyle w:val="001000000000" w:firstRow="0" w:lastRow="0" w:firstColumn="1" w:lastColumn="0" w:oddVBand="0" w:evenVBand="0" w:oddHBand="0" w:evenHBand="0" w:firstRowFirstColumn="0" w:firstRowLastColumn="0" w:lastRowFirstColumn="0" w:lastRowLastColumn="0"/>
            <w:tcW w:w="3490"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5187DE23" w14:textId="5876AE59" w:rsidR="005B1647" w:rsidRPr="002F7D80" w:rsidRDefault="005B1647" w:rsidP="005B1647">
            <w:pPr>
              <w:pStyle w:val="TabellHuvud"/>
            </w:pPr>
          </w:p>
        </w:tc>
        <w:tc>
          <w:tcPr>
            <w:tcW w:w="727"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6461C2DC" w14:textId="77777777" w:rsidR="005B1647" w:rsidRPr="002F7D80"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2F7D80">
              <w:t>2019</w:t>
            </w:r>
          </w:p>
        </w:tc>
        <w:tc>
          <w:tcPr>
            <w:tcW w:w="783"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157D67DD" w14:textId="77777777" w:rsidR="005B1647" w:rsidRPr="002F7D80"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2F7D80">
              <w:t>2018</w:t>
            </w:r>
          </w:p>
        </w:tc>
      </w:tr>
      <w:tr w:rsidR="00155607" w14:paraId="3FF6789E"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490" w:type="pct"/>
            <w:tcBorders>
              <w:top w:val="single" w:sz="12" w:space="0" w:color="auto"/>
            </w:tcBorders>
            <w:noWrap/>
            <w:hideMark/>
          </w:tcPr>
          <w:p w14:paraId="14C61CFB" w14:textId="77777777" w:rsidR="005B1647" w:rsidRPr="002F7D80" w:rsidRDefault="005B1647" w:rsidP="005B1647">
            <w:pPr>
              <w:pStyle w:val="Tabell"/>
            </w:pPr>
            <w:r w:rsidRPr="002F7D80">
              <w:t>Enligt resultaträkningen</w:t>
            </w:r>
          </w:p>
        </w:tc>
        <w:tc>
          <w:tcPr>
            <w:tcW w:w="727" w:type="pct"/>
            <w:tcBorders>
              <w:top w:val="single" w:sz="12" w:space="0" w:color="auto"/>
            </w:tcBorders>
            <w:noWrap/>
            <w:hideMark/>
          </w:tcPr>
          <w:p w14:paraId="0F528A73" w14:textId="77777777" w:rsidR="005B1647" w:rsidRPr="002F7D80"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F7D80">
              <w:t>286 062</w:t>
            </w:r>
          </w:p>
        </w:tc>
        <w:tc>
          <w:tcPr>
            <w:tcW w:w="783" w:type="pct"/>
            <w:tcBorders>
              <w:top w:val="single" w:sz="12" w:space="0" w:color="auto"/>
            </w:tcBorders>
            <w:noWrap/>
            <w:hideMark/>
          </w:tcPr>
          <w:p w14:paraId="6C961945" w14:textId="77777777" w:rsidR="005B1647" w:rsidRPr="002F7D80"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F7D80">
              <w:t>279 786</w:t>
            </w:r>
          </w:p>
        </w:tc>
      </w:tr>
      <w:tr w:rsidR="00155607" w14:paraId="6D7E10D9"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490" w:type="pct"/>
            <w:noWrap/>
            <w:hideMark/>
          </w:tcPr>
          <w:p w14:paraId="6F91AF7D" w14:textId="502B7A13" w:rsidR="005B1647" w:rsidRPr="002F7D80" w:rsidRDefault="005B1647" w:rsidP="005B1647">
            <w:pPr>
              <w:pStyle w:val="Tabell"/>
              <w:rPr>
                <w:i/>
                <w:iCs/>
              </w:rPr>
            </w:pPr>
            <w:r w:rsidRPr="002F7D80">
              <w:rPr>
                <w:i/>
                <w:iCs/>
              </w:rPr>
              <w:t>Avgår</w:t>
            </w:r>
          </w:p>
        </w:tc>
        <w:tc>
          <w:tcPr>
            <w:tcW w:w="727" w:type="pct"/>
            <w:noWrap/>
            <w:hideMark/>
          </w:tcPr>
          <w:p w14:paraId="4306306B" w14:textId="77777777" w:rsidR="005B1647" w:rsidRPr="002F7D80"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p>
        </w:tc>
        <w:tc>
          <w:tcPr>
            <w:tcW w:w="783" w:type="pct"/>
            <w:noWrap/>
            <w:hideMark/>
          </w:tcPr>
          <w:p w14:paraId="5F7C42D3" w14:textId="77777777" w:rsidR="005B1647" w:rsidRPr="002F7D80"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p>
        </w:tc>
      </w:tr>
      <w:tr w:rsidR="00155607" w14:paraId="185951AA"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490" w:type="pct"/>
            <w:noWrap/>
            <w:hideMark/>
          </w:tcPr>
          <w:p w14:paraId="08FC2AF5" w14:textId="77777777" w:rsidR="005B1647" w:rsidRPr="002F7D80" w:rsidRDefault="005B1647" w:rsidP="005B1647">
            <w:pPr>
              <w:pStyle w:val="Tabell"/>
            </w:pPr>
            <w:r w:rsidRPr="002F7D80">
              <w:t>Avskrivningar</w:t>
            </w:r>
          </w:p>
        </w:tc>
        <w:tc>
          <w:tcPr>
            <w:tcW w:w="727" w:type="pct"/>
            <w:noWrap/>
            <w:hideMark/>
          </w:tcPr>
          <w:p w14:paraId="4D089E2B" w14:textId="77777777" w:rsidR="005B1647" w:rsidRPr="002F7D80"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F7D80">
              <w:t>-30 321</w:t>
            </w:r>
          </w:p>
        </w:tc>
        <w:tc>
          <w:tcPr>
            <w:tcW w:w="783" w:type="pct"/>
            <w:noWrap/>
            <w:hideMark/>
          </w:tcPr>
          <w:p w14:paraId="5EA8B50E" w14:textId="77777777" w:rsidR="005B1647" w:rsidRPr="002F7D80"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F7D80">
              <w:t>-29 318</w:t>
            </w:r>
          </w:p>
        </w:tc>
      </w:tr>
      <w:tr w:rsidR="00155607" w14:paraId="359EB1E9"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490" w:type="pct"/>
            <w:noWrap/>
            <w:hideMark/>
          </w:tcPr>
          <w:p w14:paraId="1589DB47" w14:textId="77777777" w:rsidR="005B1647" w:rsidRPr="002F7D80" w:rsidRDefault="005B1647" w:rsidP="005B1647">
            <w:pPr>
              <w:pStyle w:val="Tabell"/>
            </w:pPr>
            <w:r w:rsidRPr="002F7D80">
              <w:t>Avsättningar</w:t>
            </w:r>
          </w:p>
        </w:tc>
        <w:tc>
          <w:tcPr>
            <w:tcW w:w="727" w:type="pct"/>
            <w:noWrap/>
            <w:hideMark/>
          </w:tcPr>
          <w:p w14:paraId="64ADECA3" w14:textId="77777777" w:rsidR="005B1647" w:rsidRPr="002F7D80"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F7D80">
              <w:t>-6 766</w:t>
            </w:r>
          </w:p>
        </w:tc>
        <w:tc>
          <w:tcPr>
            <w:tcW w:w="783" w:type="pct"/>
            <w:noWrap/>
            <w:hideMark/>
          </w:tcPr>
          <w:p w14:paraId="7F5C0BBE" w14:textId="77777777" w:rsidR="005B1647" w:rsidRPr="002F7D80"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F7D80">
              <w:t>-4 584</w:t>
            </w:r>
          </w:p>
        </w:tc>
      </w:tr>
      <w:tr w:rsidR="00155607" w14:paraId="241C189B"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490" w:type="pct"/>
            <w:noWrap/>
            <w:hideMark/>
          </w:tcPr>
          <w:p w14:paraId="48AE4455" w14:textId="77777777" w:rsidR="005B1647" w:rsidRPr="002F7D80" w:rsidRDefault="005B1647" w:rsidP="005B1647">
            <w:pPr>
              <w:pStyle w:val="Tabell"/>
            </w:pPr>
            <w:r w:rsidRPr="002F7D80">
              <w:t>Värdereglering lån, Riksgäldskontoret</w:t>
            </w:r>
          </w:p>
        </w:tc>
        <w:tc>
          <w:tcPr>
            <w:tcW w:w="727" w:type="pct"/>
            <w:noWrap/>
            <w:hideMark/>
          </w:tcPr>
          <w:p w14:paraId="60805222" w14:textId="77777777" w:rsidR="005B1647" w:rsidRPr="002F7D80"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F7D80">
              <w:t>0</w:t>
            </w:r>
          </w:p>
        </w:tc>
        <w:tc>
          <w:tcPr>
            <w:tcW w:w="783" w:type="pct"/>
            <w:noWrap/>
            <w:hideMark/>
          </w:tcPr>
          <w:p w14:paraId="35DBD9B7" w14:textId="77777777" w:rsidR="005B1647" w:rsidRPr="002F7D80"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F7D80">
              <w:t>0</w:t>
            </w:r>
          </w:p>
        </w:tc>
      </w:tr>
      <w:tr w:rsidR="00155607" w14:paraId="64E8A76E" w14:textId="77777777" w:rsidTr="00155607">
        <w:trPr>
          <w:trHeight w:val="285"/>
        </w:trPr>
        <w:tc>
          <w:tcPr>
            <w:cnfStyle w:val="001000000000" w:firstRow="0" w:lastRow="0" w:firstColumn="1" w:lastColumn="0" w:oddVBand="0" w:evenVBand="0" w:oddHBand="0" w:evenHBand="0" w:firstRowFirstColumn="0" w:firstRowLastColumn="0" w:lastRowFirstColumn="0" w:lastRowLastColumn="0"/>
            <w:tcW w:w="3490" w:type="pct"/>
            <w:noWrap/>
            <w:hideMark/>
          </w:tcPr>
          <w:p w14:paraId="6F397544" w14:textId="77777777" w:rsidR="005B1647" w:rsidRPr="002F7D80" w:rsidRDefault="005B1647" w:rsidP="005B1647">
            <w:pPr>
              <w:pStyle w:val="Tabell"/>
            </w:pPr>
            <w:r w:rsidRPr="002F7D80">
              <w:t>Nedskrivning av andra långfristiga värdepappersinnehav</w:t>
            </w:r>
          </w:p>
        </w:tc>
        <w:tc>
          <w:tcPr>
            <w:tcW w:w="727" w:type="pct"/>
            <w:noWrap/>
            <w:hideMark/>
          </w:tcPr>
          <w:p w14:paraId="0A54A073" w14:textId="77777777" w:rsidR="005B1647" w:rsidRPr="002F7D80"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F7D80">
              <w:t>-23</w:t>
            </w:r>
          </w:p>
        </w:tc>
        <w:tc>
          <w:tcPr>
            <w:tcW w:w="783" w:type="pct"/>
            <w:noWrap/>
            <w:hideMark/>
          </w:tcPr>
          <w:p w14:paraId="6B9C213C" w14:textId="77777777" w:rsidR="005B1647" w:rsidRPr="002F7D80"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F7D80">
              <w:t>-150</w:t>
            </w:r>
          </w:p>
        </w:tc>
      </w:tr>
      <w:tr w:rsidR="00155607" w14:paraId="4C6C1ED9" w14:textId="77777777" w:rsidTr="00155607">
        <w:trPr>
          <w:trHeight w:val="270"/>
        </w:trPr>
        <w:tc>
          <w:tcPr>
            <w:cnfStyle w:val="001000000000" w:firstRow="0" w:lastRow="0" w:firstColumn="1" w:lastColumn="0" w:oddVBand="0" w:evenVBand="0" w:oddHBand="0" w:evenHBand="0" w:firstRowFirstColumn="0" w:firstRowLastColumn="0" w:lastRowFirstColumn="0" w:lastRowLastColumn="0"/>
            <w:tcW w:w="3490" w:type="pct"/>
            <w:noWrap/>
            <w:hideMark/>
          </w:tcPr>
          <w:p w14:paraId="1321C9D2" w14:textId="77777777" w:rsidR="005B1647" w:rsidRPr="002F7D80" w:rsidRDefault="005B1647" w:rsidP="005B1647">
            <w:pPr>
              <w:pStyle w:val="Tabell"/>
            </w:pPr>
            <w:r w:rsidRPr="002F7D80">
              <w:t>Realisationsförluster</w:t>
            </w:r>
          </w:p>
        </w:tc>
        <w:tc>
          <w:tcPr>
            <w:tcW w:w="727" w:type="pct"/>
            <w:noWrap/>
            <w:hideMark/>
          </w:tcPr>
          <w:p w14:paraId="12484047" w14:textId="77777777" w:rsidR="005B1647" w:rsidRPr="002F7D80"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F7D80">
              <w:t>-199</w:t>
            </w:r>
          </w:p>
        </w:tc>
        <w:tc>
          <w:tcPr>
            <w:tcW w:w="783" w:type="pct"/>
            <w:noWrap/>
            <w:hideMark/>
          </w:tcPr>
          <w:p w14:paraId="78D6A61A" w14:textId="77777777" w:rsidR="005B1647" w:rsidRPr="002F7D80"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F7D80">
              <w:t>-120</w:t>
            </w:r>
          </w:p>
        </w:tc>
      </w:tr>
      <w:tr w:rsidR="00155607" w14:paraId="6AE83648" w14:textId="77777777" w:rsidTr="00155607">
        <w:trPr>
          <w:cnfStyle w:val="010000000000" w:firstRow="0" w:lastRow="1" w:firstColumn="0" w:lastColumn="0" w:oddVBand="0" w:evenVBand="0" w:oddHBand="0" w:evenHBand="0" w:firstRowFirstColumn="0" w:firstRowLastColumn="0" w:lastRowFirstColumn="0" w:lastRowLastColumn="0"/>
          <w:trHeight w:val="270"/>
        </w:trPr>
        <w:tc>
          <w:tcPr>
            <w:cnfStyle w:val="001000000000" w:firstRow="0" w:lastRow="0" w:firstColumn="1" w:lastColumn="0" w:oddVBand="0" w:evenVBand="0" w:oddHBand="0" w:evenHBand="0" w:firstRowFirstColumn="0" w:firstRowLastColumn="0" w:lastRowFirstColumn="0" w:lastRowLastColumn="0"/>
            <w:tcW w:w="3490" w:type="pct"/>
            <w:noWrap/>
            <w:hideMark/>
          </w:tcPr>
          <w:p w14:paraId="23F02967" w14:textId="77777777" w:rsidR="005B1647" w:rsidRPr="002F7D80" w:rsidRDefault="005B1647" w:rsidP="005B1647">
            <w:pPr>
              <w:pStyle w:val="Tabell"/>
              <w:rPr>
                <w:bCs/>
              </w:rPr>
            </w:pPr>
            <w:r w:rsidRPr="002F7D80">
              <w:rPr>
                <w:bCs/>
              </w:rPr>
              <w:t>Summa</w:t>
            </w:r>
          </w:p>
        </w:tc>
        <w:tc>
          <w:tcPr>
            <w:tcW w:w="727" w:type="pct"/>
            <w:noWrap/>
            <w:hideMark/>
          </w:tcPr>
          <w:p w14:paraId="4F712018" w14:textId="77777777" w:rsidR="005B1647" w:rsidRPr="002F7D80"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2F7D80">
              <w:rPr>
                <w:bCs/>
              </w:rPr>
              <w:t>248 754</w:t>
            </w:r>
          </w:p>
        </w:tc>
        <w:tc>
          <w:tcPr>
            <w:tcW w:w="783" w:type="pct"/>
            <w:noWrap/>
            <w:hideMark/>
          </w:tcPr>
          <w:p w14:paraId="41E92417" w14:textId="77777777" w:rsidR="005B1647" w:rsidRPr="002F7D80"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2F7D80">
              <w:rPr>
                <w:bCs/>
              </w:rPr>
              <w:t>245 615</w:t>
            </w:r>
          </w:p>
        </w:tc>
      </w:tr>
    </w:tbl>
    <w:p w14:paraId="072ACC59" w14:textId="77777777" w:rsidR="005B1647" w:rsidRDefault="005B1647" w:rsidP="005B1647">
      <w:pPr>
        <w:pStyle w:val="Brdtext"/>
      </w:pPr>
    </w:p>
    <w:p w14:paraId="42150734" w14:textId="12471927" w:rsidR="005B1647" w:rsidRDefault="005B1647" w:rsidP="005B1647">
      <w:pPr>
        <w:pStyle w:val="Brdtext"/>
      </w:pPr>
      <w:r w:rsidRPr="002F7D80">
        <w:t>Utbetalningarna från statens egen verksamhet ökade med 3</w:t>
      </w:r>
      <w:r>
        <w:t> </w:t>
      </w:r>
      <w:r w:rsidRPr="002F7D80">
        <w:t>miljarder kronor. Utbetalningarna är lägre än kostnaderna enligt resultaträkningen på grund av att kostnader för avskrivningar och avsättningar inte medför några betalningar. Kostnaderna för statens verksamhet justeras även för realisationsförluster vid försäljning av egendom som redovisats som kostnad utan att medföra någon betalning.</w:t>
      </w:r>
    </w:p>
    <w:p w14:paraId="0BBC3675" w14:textId="6E062DEB" w:rsidR="005B1647" w:rsidRDefault="005B1647" w:rsidP="005B1647">
      <w:pPr>
        <w:pStyle w:val="Rubrik4utannumrering"/>
      </w:pPr>
      <w:r w:rsidRPr="002F7D80">
        <w:t>Not 62 Justeringar till betalningar</w:t>
      </w:r>
    </w:p>
    <w:p w14:paraId="60565C7A" w14:textId="3E959F9B" w:rsidR="005B1647" w:rsidRDefault="005B1647" w:rsidP="005B1647">
      <w:pPr>
        <w:pStyle w:val="TabellUnderrubrik"/>
      </w:pPr>
      <w:r w:rsidRPr="002F7D80">
        <w:t>Miljoner kronor</w:t>
      </w:r>
    </w:p>
    <w:tbl>
      <w:tblPr>
        <w:tblStyle w:val="RKBPTabell"/>
        <w:tblW w:w="5000" w:type="pct"/>
        <w:tblLook w:val="04E0" w:firstRow="1" w:lastRow="1" w:firstColumn="1" w:lastColumn="0" w:noHBand="0" w:noVBand="1"/>
      </w:tblPr>
      <w:tblGrid>
        <w:gridCol w:w="4509"/>
        <w:gridCol w:w="1303"/>
        <w:gridCol w:w="1558"/>
      </w:tblGrid>
      <w:tr w:rsidR="00155607" w14:paraId="697764FC" w14:textId="77777777" w:rsidTr="00155607">
        <w:trPr>
          <w:cnfStyle w:val="100000000000" w:firstRow="1" w:lastRow="0" w:firstColumn="0" w:lastColumn="0" w:oddVBand="0" w:evenVBand="0" w:oddHBand="0" w:evenHBand="0" w:firstRowFirstColumn="0" w:firstRowLastColumn="0" w:lastRowFirstColumn="0" w:lastRowLastColumn="0"/>
          <w:trHeight w:val="255"/>
          <w:tblHeader w:val="0"/>
        </w:trPr>
        <w:tc>
          <w:tcPr>
            <w:cnfStyle w:val="001000000000" w:firstRow="0" w:lastRow="0" w:firstColumn="1" w:lastColumn="0" w:oddVBand="0" w:evenVBand="0" w:oddHBand="0" w:evenHBand="0" w:firstRowFirstColumn="0" w:firstRowLastColumn="0" w:lastRowFirstColumn="0" w:lastRowLastColumn="0"/>
            <w:tcW w:w="3059"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6AB3E5E5" w14:textId="160473BA" w:rsidR="005B1647" w:rsidRPr="002F7D80" w:rsidRDefault="005B1647" w:rsidP="005B1647">
            <w:pPr>
              <w:pStyle w:val="TabellHuvud"/>
            </w:pPr>
          </w:p>
        </w:tc>
        <w:tc>
          <w:tcPr>
            <w:tcW w:w="884"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12878206" w14:textId="77777777" w:rsidR="005B1647" w:rsidRPr="002F7D80"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2F7D80">
              <w:t>2019</w:t>
            </w:r>
          </w:p>
        </w:tc>
        <w:tc>
          <w:tcPr>
            <w:tcW w:w="1057"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7393CF02" w14:textId="77777777" w:rsidR="005B1647" w:rsidRPr="002F7D80"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2F7D80">
              <w:t>2018</w:t>
            </w:r>
          </w:p>
        </w:tc>
      </w:tr>
      <w:tr w:rsidR="00155607" w14:paraId="246A0911"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059" w:type="pct"/>
            <w:tcBorders>
              <w:top w:val="single" w:sz="12" w:space="0" w:color="auto"/>
            </w:tcBorders>
            <w:noWrap/>
            <w:hideMark/>
          </w:tcPr>
          <w:p w14:paraId="35731E8F" w14:textId="77777777" w:rsidR="005B1647" w:rsidRPr="002F7D80" w:rsidRDefault="005B1647" w:rsidP="005B1647">
            <w:pPr>
              <w:pStyle w:val="Tabell"/>
            </w:pPr>
            <w:r w:rsidRPr="002F7D80">
              <w:t>Förändring av långfristiga fordringar</w:t>
            </w:r>
          </w:p>
        </w:tc>
        <w:tc>
          <w:tcPr>
            <w:tcW w:w="884" w:type="pct"/>
            <w:tcBorders>
              <w:top w:val="single" w:sz="12" w:space="0" w:color="auto"/>
            </w:tcBorders>
            <w:noWrap/>
            <w:hideMark/>
          </w:tcPr>
          <w:p w14:paraId="1C683150" w14:textId="77777777" w:rsidR="005B1647" w:rsidRPr="002F7D80"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F7D80">
              <w:t>-132</w:t>
            </w:r>
          </w:p>
        </w:tc>
        <w:tc>
          <w:tcPr>
            <w:tcW w:w="1057" w:type="pct"/>
            <w:tcBorders>
              <w:top w:val="single" w:sz="12" w:space="0" w:color="auto"/>
            </w:tcBorders>
            <w:noWrap/>
            <w:hideMark/>
          </w:tcPr>
          <w:p w14:paraId="643889F9" w14:textId="77777777" w:rsidR="005B1647" w:rsidRPr="002F7D80"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F7D80">
              <w:t>-402</w:t>
            </w:r>
          </w:p>
        </w:tc>
      </w:tr>
      <w:tr w:rsidR="00155607" w14:paraId="12EA8BC6"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059" w:type="pct"/>
            <w:noWrap/>
            <w:hideMark/>
          </w:tcPr>
          <w:p w14:paraId="187CAA14" w14:textId="77777777" w:rsidR="005B1647" w:rsidRPr="002F7D80" w:rsidRDefault="005B1647" w:rsidP="005B1647">
            <w:pPr>
              <w:pStyle w:val="Tabell"/>
            </w:pPr>
            <w:r w:rsidRPr="002F7D80">
              <w:t>Förändring av omsättningstillgångar</w:t>
            </w:r>
          </w:p>
        </w:tc>
        <w:tc>
          <w:tcPr>
            <w:tcW w:w="884" w:type="pct"/>
            <w:noWrap/>
            <w:hideMark/>
          </w:tcPr>
          <w:p w14:paraId="019580F5" w14:textId="77777777" w:rsidR="005B1647" w:rsidRPr="002F7D80"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F7D80">
              <w:t>37 870</w:t>
            </w:r>
          </w:p>
        </w:tc>
        <w:tc>
          <w:tcPr>
            <w:tcW w:w="1057" w:type="pct"/>
            <w:noWrap/>
            <w:hideMark/>
          </w:tcPr>
          <w:p w14:paraId="5F80F99D" w14:textId="77777777" w:rsidR="005B1647" w:rsidRPr="002F7D80"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F7D80">
              <w:t>16 376</w:t>
            </w:r>
          </w:p>
        </w:tc>
      </w:tr>
      <w:tr w:rsidR="00155607" w14:paraId="4B00E00E"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059" w:type="pct"/>
            <w:noWrap/>
            <w:hideMark/>
          </w:tcPr>
          <w:p w14:paraId="5B7E0FD3" w14:textId="77777777" w:rsidR="005B1647" w:rsidRPr="002F7D80" w:rsidRDefault="005B1647" w:rsidP="005B1647">
            <w:pPr>
              <w:pStyle w:val="Tabell"/>
            </w:pPr>
            <w:r w:rsidRPr="002F7D80">
              <w:t>Förändring av kassa och bank</w:t>
            </w:r>
          </w:p>
        </w:tc>
        <w:tc>
          <w:tcPr>
            <w:tcW w:w="884" w:type="pct"/>
            <w:noWrap/>
            <w:hideMark/>
          </w:tcPr>
          <w:p w14:paraId="0E31FD2E" w14:textId="77777777" w:rsidR="005B1647" w:rsidRPr="002F7D80"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F7D80">
              <w:t>1 976</w:t>
            </w:r>
          </w:p>
        </w:tc>
        <w:tc>
          <w:tcPr>
            <w:tcW w:w="1057" w:type="pct"/>
            <w:noWrap/>
            <w:hideMark/>
          </w:tcPr>
          <w:p w14:paraId="2ECA73ED" w14:textId="77777777" w:rsidR="005B1647" w:rsidRPr="002F7D80"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F7D80">
              <w:t>642</w:t>
            </w:r>
          </w:p>
        </w:tc>
      </w:tr>
      <w:tr w:rsidR="00155607" w14:paraId="7BA04A9B"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059" w:type="pct"/>
            <w:noWrap/>
            <w:hideMark/>
          </w:tcPr>
          <w:p w14:paraId="285534EA" w14:textId="77777777" w:rsidR="005B1647" w:rsidRPr="002F7D80" w:rsidRDefault="005B1647" w:rsidP="005B1647">
            <w:pPr>
              <w:pStyle w:val="Tabell"/>
            </w:pPr>
            <w:r w:rsidRPr="002F7D80">
              <w:t>Förändring av skulder</w:t>
            </w:r>
          </w:p>
        </w:tc>
        <w:tc>
          <w:tcPr>
            <w:tcW w:w="884" w:type="pct"/>
            <w:noWrap/>
            <w:hideMark/>
          </w:tcPr>
          <w:p w14:paraId="67DBCDA5" w14:textId="77777777" w:rsidR="005B1647" w:rsidRPr="002F7D80"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F7D80">
              <w:t>-8 949</w:t>
            </w:r>
          </w:p>
        </w:tc>
        <w:tc>
          <w:tcPr>
            <w:tcW w:w="1057" w:type="pct"/>
            <w:noWrap/>
            <w:hideMark/>
          </w:tcPr>
          <w:p w14:paraId="766D2E92" w14:textId="77777777" w:rsidR="005B1647" w:rsidRPr="002F7D80"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F7D80">
              <w:t>-5 805</w:t>
            </w:r>
          </w:p>
        </w:tc>
      </w:tr>
      <w:tr w:rsidR="00155607" w14:paraId="4F5B0E20" w14:textId="77777777" w:rsidTr="00155607">
        <w:trPr>
          <w:cnfStyle w:val="010000000000" w:firstRow="0" w:lastRow="1" w:firstColumn="0" w:lastColumn="0" w:oddVBand="0" w:evenVBand="0" w:oddHBand="0" w:evenHBand="0" w:firstRowFirstColumn="0" w:firstRowLastColumn="0" w:lastRowFirstColumn="0" w:lastRowLastColumn="0"/>
          <w:trHeight w:val="270"/>
        </w:trPr>
        <w:tc>
          <w:tcPr>
            <w:cnfStyle w:val="001000000000" w:firstRow="0" w:lastRow="0" w:firstColumn="1" w:lastColumn="0" w:oddVBand="0" w:evenVBand="0" w:oddHBand="0" w:evenHBand="0" w:firstRowFirstColumn="0" w:firstRowLastColumn="0" w:lastRowFirstColumn="0" w:lastRowLastColumn="0"/>
            <w:tcW w:w="3059" w:type="pct"/>
            <w:noWrap/>
            <w:hideMark/>
          </w:tcPr>
          <w:p w14:paraId="0B27CAAC" w14:textId="0D18D713" w:rsidR="005B1647" w:rsidRPr="002F7D80" w:rsidRDefault="005B1647" w:rsidP="005B1647">
            <w:pPr>
              <w:pStyle w:val="Tabell"/>
              <w:rPr>
                <w:bCs/>
              </w:rPr>
            </w:pPr>
            <w:r w:rsidRPr="002F7D80">
              <w:rPr>
                <w:bCs/>
              </w:rPr>
              <w:t>Summa</w:t>
            </w:r>
          </w:p>
        </w:tc>
        <w:tc>
          <w:tcPr>
            <w:tcW w:w="884" w:type="pct"/>
            <w:noWrap/>
            <w:hideMark/>
          </w:tcPr>
          <w:p w14:paraId="1096E6D4" w14:textId="77777777" w:rsidR="005B1647" w:rsidRPr="002F7D80"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2F7D80">
              <w:rPr>
                <w:bCs/>
              </w:rPr>
              <w:t>30 765</w:t>
            </w:r>
          </w:p>
        </w:tc>
        <w:tc>
          <w:tcPr>
            <w:tcW w:w="1057" w:type="pct"/>
            <w:noWrap/>
            <w:hideMark/>
          </w:tcPr>
          <w:p w14:paraId="08220B4A" w14:textId="77777777" w:rsidR="005B1647" w:rsidRPr="002F7D80"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2F7D80">
              <w:rPr>
                <w:bCs/>
              </w:rPr>
              <w:t>10 811</w:t>
            </w:r>
          </w:p>
        </w:tc>
      </w:tr>
    </w:tbl>
    <w:p w14:paraId="52196524" w14:textId="76311846" w:rsidR="005B1647" w:rsidRDefault="005B1647" w:rsidP="005B1647">
      <w:pPr>
        <w:pStyle w:val="Brdtext"/>
      </w:pPr>
    </w:p>
    <w:p w14:paraId="61C2A194" w14:textId="77777777" w:rsidR="005B1647" w:rsidRDefault="005B1647" w:rsidP="005B1647">
      <w:pPr>
        <w:pStyle w:val="Brdtext"/>
      </w:pPr>
      <w:r>
        <w:t>Justeringar till betalningar för statens verksamhet förbättrade kassaflödet med sammantaget 31 miljarder kronor, jämfört med 11 miljarder kronor föregående år.</w:t>
      </w:r>
    </w:p>
    <w:p w14:paraId="02BDA581" w14:textId="0274B3E3" w:rsidR="005B1647" w:rsidRDefault="005B1647" w:rsidP="005B1647">
      <w:pPr>
        <w:pStyle w:val="Brdtext"/>
      </w:pPr>
      <w:r>
        <w:t>Förändringen av omsättningstillgångarna påverkade kassaflödet positivt med 38 miljarder kronor. Förändringen förklaras främst av effekten av Riksgäldskontorets affärsdagsredovisning på tillgångssidan som minskade med 22 miljarder kronor.</w:t>
      </w:r>
    </w:p>
    <w:p w14:paraId="4082E735" w14:textId="397A419B" w:rsidR="005B1647" w:rsidRDefault="005B1647" w:rsidP="005B1647">
      <w:pPr>
        <w:pStyle w:val="Brdtext"/>
      </w:pPr>
      <w:r>
        <w:t>Förändring av skulder påverkade betalningsflödet negativt med 9 miljarder kronor eftersom skulderna minskade. Förändringen förklaras främst av Riksgäldskontorets affärsdagsredovisning på skuldsidan som minskade med 9 miljarder kronor.</w:t>
      </w:r>
    </w:p>
    <w:p w14:paraId="547D284B" w14:textId="1ABB731D" w:rsidR="005B1647" w:rsidRDefault="005B1647" w:rsidP="005B1647">
      <w:pPr>
        <w:pStyle w:val="Brdtext"/>
      </w:pPr>
      <w:r>
        <w:t xml:space="preserve">Den del av förändring av fordringar och skulder som avser skatter redovisas under </w:t>
      </w:r>
      <w:r w:rsidRPr="00A33C57">
        <w:t>not 58</w:t>
      </w:r>
      <w:r>
        <w:t xml:space="preserve">, poster och förändring av periodiseringsposter som tillhör statsskuldsförvaltningen redovisas under </w:t>
      </w:r>
      <w:r w:rsidRPr="00A33C57">
        <w:t>not 67</w:t>
      </w:r>
    </w:p>
    <w:p w14:paraId="5A047A41" w14:textId="039DC9C3" w:rsidR="005B1647" w:rsidRDefault="005B1647" w:rsidP="005B1647">
      <w:pPr>
        <w:pStyle w:val="Rubrik4utannumrering"/>
      </w:pPr>
      <w:r w:rsidRPr="002F7D80">
        <w:t>Not 63 Investeringar</w:t>
      </w:r>
    </w:p>
    <w:p w14:paraId="26B74F10" w14:textId="3DBDFD94" w:rsidR="005B1647" w:rsidRDefault="005B1647" w:rsidP="005B1647">
      <w:pPr>
        <w:pStyle w:val="TabellUnderrubrik"/>
      </w:pPr>
      <w:r w:rsidRPr="002F7D80">
        <w:t>Miljoner kronor</w:t>
      </w:r>
    </w:p>
    <w:tbl>
      <w:tblPr>
        <w:tblStyle w:val="RKBPTabell"/>
        <w:tblW w:w="5000" w:type="pct"/>
        <w:tblLook w:val="04E0" w:firstRow="1" w:lastRow="1" w:firstColumn="1" w:lastColumn="0" w:noHBand="0" w:noVBand="1"/>
      </w:tblPr>
      <w:tblGrid>
        <w:gridCol w:w="4972"/>
        <w:gridCol w:w="1142"/>
        <w:gridCol w:w="1256"/>
      </w:tblGrid>
      <w:tr w:rsidR="00155607" w14:paraId="7339B82A" w14:textId="77777777" w:rsidTr="00155607">
        <w:trPr>
          <w:cnfStyle w:val="100000000000" w:firstRow="1" w:lastRow="0" w:firstColumn="0" w:lastColumn="0" w:oddVBand="0" w:evenVBand="0" w:oddHBand="0" w:evenHBand="0" w:firstRowFirstColumn="0" w:firstRowLastColumn="0" w:lastRowFirstColumn="0" w:lastRowLastColumn="0"/>
          <w:trHeight w:val="255"/>
          <w:tblHeader w:val="0"/>
        </w:trPr>
        <w:tc>
          <w:tcPr>
            <w:cnfStyle w:val="001000000000" w:firstRow="0" w:lastRow="0" w:firstColumn="1" w:lastColumn="0" w:oddVBand="0" w:evenVBand="0" w:oddHBand="0" w:evenHBand="0" w:firstRowFirstColumn="0" w:firstRowLastColumn="0" w:lastRowFirstColumn="0" w:lastRowLastColumn="0"/>
            <w:tcW w:w="3373"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2BABFC7C" w14:textId="45ED6C4B" w:rsidR="005B1647" w:rsidRPr="002F7D80" w:rsidRDefault="005B1647" w:rsidP="005B1647">
            <w:pPr>
              <w:pStyle w:val="TabellHuvud"/>
            </w:pPr>
          </w:p>
        </w:tc>
        <w:tc>
          <w:tcPr>
            <w:tcW w:w="775"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0001D846" w14:textId="77777777" w:rsidR="005B1647" w:rsidRPr="002F7D80"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2F7D80">
              <w:t>2019</w:t>
            </w:r>
          </w:p>
        </w:tc>
        <w:tc>
          <w:tcPr>
            <w:tcW w:w="852"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61D2A3E2" w14:textId="77777777" w:rsidR="005B1647" w:rsidRPr="002F7D80"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2F7D80">
              <w:t>2018</w:t>
            </w:r>
          </w:p>
        </w:tc>
      </w:tr>
      <w:tr w:rsidR="00155607" w14:paraId="085B1B99"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373" w:type="pct"/>
            <w:tcBorders>
              <w:top w:val="single" w:sz="12" w:space="0" w:color="auto"/>
            </w:tcBorders>
            <w:noWrap/>
            <w:hideMark/>
          </w:tcPr>
          <w:p w14:paraId="16F75FD2" w14:textId="77777777" w:rsidR="005B1647" w:rsidRPr="002F7D80" w:rsidRDefault="005B1647" w:rsidP="005B1647">
            <w:pPr>
              <w:pStyle w:val="Tabell"/>
              <w:rPr>
                <w:i/>
                <w:iCs/>
              </w:rPr>
            </w:pPr>
            <w:r w:rsidRPr="002F7D80">
              <w:rPr>
                <w:i/>
                <w:iCs/>
              </w:rPr>
              <w:t>Finansiella investeringar</w:t>
            </w:r>
          </w:p>
        </w:tc>
        <w:tc>
          <w:tcPr>
            <w:tcW w:w="775" w:type="pct"/>
            <w:tcBorders>
              <w:top w:val="single" w:sz="12" w:space="0" w:color="auto"/>
            </w:tcBorders>
            <w:noWrap/>
            <w:hideMark/>
          </w:tcPr>
          <w:p w14:paraId="2B23B848" w14:textId="77777777" w:rsidR="005B1647" w:rsidRPr="002F7D80"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p>
        </w:tc>
        <w:tc>
          <w:tcPr>
            <w:tcW w:w="852" w:type="pct"/>
            <w:tcBorders>
              <w:top w:val="single" w:sz="12" w:space="0" w:color="auto"/>
            </w:tcBorders>
            <w:noWrap/>
            <w:hideMark/>
          </w:tcPr>
          <w:p w14:paraId="14617674" w14:textId="77777777" w:rsidR="005B1647" w:rsidRPr="002F7D80"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p>
        </w:tc>
      </w:tr>
      <w:tr w:rsidR="00155607" w14:paraId="2A3E6545"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373" w:type="pct"/>
            <w:noWrap/>
            <w:hideMark/>
          </w:tcPr>
          <w:p w14:paraId="6CD08F2D" w14:textId="77777777" w:rsidR="005B1647" w:rsidRPr="002F7D80" w:rsidRDefault="005B1647" w:rsidP="005B1647">
            <w:pPr>
              <w:pStyle w:val="Tabell"/>
            </w:pPr>
            <w:r w:rsidRPr="002F7D80">
              <w:t>Aktier och andra värdepapper</w:t>
            </w:r>
          </w:p>
        </w:tc>
        <w:tc>
          <w:tcPr>
            <w:tcW w:w="775" w:type="pct"/>
            <w:noWrap/>
            <w:hideMark/>
          </w:tcPr>
          <w:p w14:paraId="1811B0A7" w14:textId="77777777" w:rsidR="005B1647" w:rsidRPr="002F7D80"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F7D80">
              <w:t>13 425</w:t>
            </w:r>
          </w:p>
        </w:tc>
        <w:tc>
          <w:tcPr>
            <w:tcW w:w="852" w:type="pct"/>
            <w:noWrap/>
            <w:hideMark/>
          </w:tcPr>
          <w:p w14:paraId="79B2C185" w14:textId="77777777" w:rsidR="005B1647" w:rsidRPr="002F7D80"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F7D80">
              <w:t>6 913</w:t>
            </w:r>
          </w:p>
        </w:tc>
      </w:tr>
      <w:tr w:rsidR="00155607" w14:paraId="36BFD3BF"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373" w:type="pct"/>
            <w:noWrap/>
            <w:hideMark/>
          </w:tcPr>
          <w:p w14:paraId="284894CA" w14:textId="77777777" w:rsidR="005B1647" w:rsidRPr="002F7D80" w:rsidRDefault="005B1647" w:rsidP="005B1647">
            <w:pPr>
              <w:pStyle w:val="Tabell"/>
              <w:rPr>
                <w:i/>
                <w:iCs/>
              </w:rPr>
            </w:pPr>
            <w:r w:rsidRPr="002F7D80">
              <w:rPr>
                <w:i/>
                <w:iCs/>
              </w:rPr>
              <w:t>Materiella investeringar</w:t>
            </w:r>
          </w:p>
        </w:tc>
        <w:tc>
          <w:tcPr>
            <w:tcW w:w="775" w:type="pct"/>
            <w:noWrap/>
            <w:hideMark/>
          </w:tcPr>
          <w:p w14:paraId="0380D344" w14:textId="77777777" w:rsidR="005B1647" w:rsidRPr="002F7D80"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p>
        </w:tc>
        <w:tc>
          <w:tcPr>
            <w:tcW w:w="852" w:type="pct"/>
            <w:noWrap/>
            <w:hideMark/>
          </w:tcPr>
          <w:p w14:paraId="00358EEE" w14:textId="77777777" w:rsidR="005B1647" w:rsidRPr="002F7D80"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p>
        </w:tc>
      </w:tr>
      <w:tr w:rsidR="00155607" w14:paraId="782B0B64"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373" w:type="pct"/>
            <w:noWrap/>
            <w:hideMark/>
          </w:tcPr>
          <w:p w14:paraId="4EB27886" w14:textId="77777777" w:rsidR="005B1647" w:rsidRPr="002F7D80" w:rsidRDefault="005B1647" w:rsidP="005B1647">
            <w:pPr>
              <w:pStyle w:val="Tabell"/>
            </w:pPr>
            <w:r w:rsidRPr="002F7D80">
              <w:t>Beredskapstillgångar</w:t>
            </w:r>
          </w:p>
        </w:tc>
        <w:tc>
          <w:tcPr>
            <w:tcW w:w="775" w:type="pct"/>
            <w:noWrap/>
            <w:hideMark/>
          </w:tcPr>
          <w:p w14:paraId="2FC69C06" w14:textId="77777777" w:rsidR="005B1647" w:rsidRPr="002F7D80"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F7D80">
              <w:t>13 131</w:t>
            </w:r>
          </w:p>
        </w:tc>
        <w:tc>
          <w:tcPr>
            <w:tcW w:w="852" w:type="pct"/>
            <w:noWrap/>
            <w:hideMark/>
          </w:tcPr>
          <w:p w14:paraId="715C68DE" w14:textId="77777777" w:rsidR="005B1647" w:rsidRPr="002F7D80"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F7D80">
              <w:t>8 226</w:t>
            </w:r>
          </w:p>
        </w:tc>
      </w:tr>
      <w:tr w:rsidR="00155607" w14:paraId="266106B2"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373" w:type="pct"/>
            <w:noWrap/>
            <w:hideMark/>
          </w:tcPr>
          <w:p w14:paraId="2C52AE65" w14:textId="77777777" w:rsidR="005B1647" w:rsidRPr="002F7D80" w:rsidRDefault="005B1647" w:rsidP="005B1647">
            <w:pPr>
              <w:pStyle w:val="Tabell"/>
            </w:pPr>
            <w:r w:rsidRPr="002F7D80">
              <w:t>Väganläggningar</w:t>
            </w:r>
          </w:p>
        </w:tc>
        <w:tc>
          <w:tcPr>
            <w:tcW w:w="775" w:type="pct"/>
            <w:noWrap/>
            <w:hideMark/>
          </w:tcPr>
          <w:p w14:paraId="7AF9172E" w14:textId="77777777" w:rsidR="005B1647" w:rsidRPr="002F7D80"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F7D80">
              <w:t>12 690</w:t>
            </w:r>
          </w:p>
        </w:tc>
        <w:tc>
          <w:tcPr>
            <w:tcW w:w="852" w:type="pct"/>
            <w:noWrap/>
            <w:hideMark/>
          </w:tcPr>
          <w:p w14:paraId="40FB37C9" w14:textId="77777777" w:rsidR="005B1647" w:rsidRPr="002F7D80"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F7D80">
              <w:t>12 083</w:t>
            </w:r>
          </w:p>
        </w:tc>
      </w:tr>
      <w:tr w:rsidR="00155607" w14:paraId="734AAECE"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373" w:type="pct"/>
            <w:noWrap/>
            <w:hideMark/>
          </w:tcPr>
          <w:p w14:paraId="5E0BEC45" w14:textId="77777777" w:rsidR="005B1647" w:rsidRPr="002F7D80" w:rsidRDefault="005B1647" w:rsidP="005B1647">
            <w:pPr>
              <w:pStyle w:val="Tabell"/>
            </w:pPr>
            <w:r w:rsidRPr="002F7D80">
              <w:t>Järnvägsanläggningar</w:t>
            </w:r>
          </w:p>
        </w:tc>
        <w:tc>
          <w:tcPr>
            <w:tcW w:w="775" w:type="pct"/>
            <w:noWrap/>
            <w:hideMark/>
          </w:tcPr>
          <w:p w14:paraId="0A73EC03" w14:textId="77777777" w:rsidR="005B1647" w:rsidRPr="002F7D80"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F7D80">
              <w:t>15 806</w:t>
            </w:r>
          </w:p>
        </w:tc>
        <w:tc>
          <w:tcPr>
            <w:tcW w:w="852" w:type="pct"/>
            <w:noWrap/>
            <w:hideMark/>
          </w:tcPr>
          <w:p w14:paraId="1C31DEF9" w14:textId="77777777" w:rsidR="005B1647" w:rsidRPr="002F7D80"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F7D80">
              <w:t>13 187</w:t>
            </w:r>
          </w:p>
        </w:tc>
      </w:tr>
      <w:tr w:rsidR="00155607" w14:paraId="1321145E"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373" w:type="pct"/>
            <w:noWrap/>
            <w:hideMark/>
          </w:tcPr>
          <w:p w14:paraId="7F3FA2F7" w14:textId="77777777" w:rsidR="005B1647" w:rsidRPr="002F7D80" w:rsidRDefault="005B1647" w:rsidP="005B1647">
            <w:pPr>
              <w:pStyle w:val="Tabell"/>
            </w:pPr>
            <w:r w:rsidRPr="002F7D80">
              <w:t>Maskiner och inventarier</w:t>
            </w:r>
          </w:p>
        </w:tc>
        <w:tc>
          <w:tcPr>
            <w:tcW w:w="775" w:type="pct"/>
            <w:noWrap/>
            <w:hideMark/>
          </w:tcPr>
          <w:p w14:paraId="475BE6B3" w14:textId="77777777" w:rsidR="005B1647" w:rsidRPr="002F7D80"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F7D80">
              <w:t>5 294</w:t>
            </w:r>
          </w:p>
        </w:tc>
        <w:tc>
          <w:tcPr>
            <w:tcW w:w="852" w:type="pct"/>
            <w:noWrap/>
            <w:hideMark/>
          </w:tcPr>
          <w:p w14:paraId="2BAE3C5E" w14:textId="77777777" w:rsidR="005B1647" w:rsidRPr="002F7D80"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F7D80">
              <w:t>4 724</w:t>
            </w:r>
          </w:p>
        </w:tc>
      </w:tr>
      <w:tr w:rsidR="00155607" w14:paraId="7717139E"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373" w:type="pct"/>
            <w:noWrap/>
            <w:hideMark/>
          </w:tcPr>
          <w:p w14:paraId="2238F0FE" w14:textId="77777777" w:rsidR="005B1647" w:rsidRPr="002F7D80" w:rsidRDefault="005B1647" w:rsidP="005B1647">
            <w:pPr>
              <w:pStyle w:val="Tabell"/>
            </w:pPr>
            <w:r w:rsidRPr="002F7D80">
              <w:t>Fastigheter och markanläggningar</w:t>
            </w:r>
          </w:p>
        </w:tc>
        <w:tc>
          <w:tcPr>
            <w:tcW w:w="775" w:type="pct"/>
            <w:noWrap/>
            <w:hideMark/>
          </w:tcPr>
          <w:p w14:paraId="7D8215FD" w14:textId="77777777" w:rsidR="005B1647" w:rsidRPr="002F7D80"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F7D80">
              <w:t>1 920</w:t>
            </w:r>
          </w:p>
        </w:tc>
        <w:tc>
          <w:tcPr>
            <w:tcW w:w="852" w:type="pct"/>
            <w:noWrap/>
            <w:hideMark/>
          </w:tcPr>
          <w:p w14:paraId="02928353" w14:textId="77777777" w:rsidR="005B1647" w:rsidRPr="002F7D80"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F7D80">
              <w:t>1 311</w:t>
            </w:r>
          </w:p>
        </w:tc>
      </w:tr>
      <w:tr w:rsidR="00155607" w14:paraId="4B587A73"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373" w:type="pct"/>
            <w:noWrap/>
            <w:hideMark/>
          </w:tcPr>
          <w:p w14:paraId="1AA30AE4" w14:textId="77777777" w:rsidR="005B1647" w:rsidRPr="002F7D80" w:rsidRDefault="005B1647" w:rsidP="005B1647">
            <w:pPr>
              <w:pStyle w:val="Tabell"/>
            </w:pPr>
            <w:r w:rsidRPr="002F7D80">
              <w:t>Övriga investeringar</w:t>
            </w:r>
          </w:p>
        </w:tc>
        <w:tc>
          <w:tcPr>
            <w:tcW w:w="775" w:type="pct"/>
            <w:noWrap/>
            <w:hideMark/>
          </w:tcPr>
          <w:p w14:paraId="7BE586F8" w14:textId="77777777" w:rsidR="005B1647" w:rsidRPr="002F7D80"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F7D80">
              <w:t>7 106</w:t>
            </w:r>
          </w:p>
        </w:tc>
        <w:tc>
          <w:tcPr>
            <w:tcW w:w="852" w:type="pct"/>
            <w:noWrap/>
            <w:hideMark/>
          </w:tcPr>
          <w:p w14:paraId="2F77D680" w14:textId="77777777" w:rsidR="005B1647" w:rsidRPr="002F7D80"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F7D80">
              <w:t>8 509</w:t>
            </w:r>
          </w:p>
        </w:tc>
      </w:tr>
      <w:tr w:rsidR="00155607" w14:paraId="1C5E76E7"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373" w:type="pct"/>
            <w:noWrap/>
            <w:hideMark/>
          </w:tcPr>
          <w:p w14:paraId="1BBA6F0B" w14:textId="77777777" w:rsidR="005B1647" w:rsidRPr="002F7D80" w:rsidRDefault="005B1647" w:rsidP="005B1647">
            <w:pPr>
              <w:pStyle w:val="Tabell"/>
              <w:rPr>
                <w:b/>
                <w:bCs/>
              </w:rPr>
            </w:pPr>
            <w:r w:rsidRPr="002F7D80">
              <w:rPr>
                <w:b/>
                <w:bCs/>
              </w:rPr>
              <w:t>Summa materiella investeringar</w:t>
            </w:r>
          </w:p>
        </w:tc>
        <w:tc>
          <w:tcPr>
            <w:tcW w:w="775" w:type="pct"/>
            <w:noWrap/>
            <w:hideMark/>
          </w:tcPr>
          <w:p w14:paraId="5A42BA1C" w14:textId="77777777" w:rsidR="005B1647" w:rsidRPr="002F7D80"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2F7D80">
              <w:rPr>
                <w:b/>
                <w:bCs/>
              </w:rPr>
              <w:t>55 947</w:t>
            </w:r>
          </w:p>
        </w:tc>
        <w:tc>
          <w:tcPr>
            <w:tcW w:w="852" w:type="pct"/>
            <w:noWrap/>
            <w:hideMark/>
          </w:tcPr>
          <w:p w14:paraId="4CEA9817" w14:textId="1049C94D" w:rsidR="005B1647" w:rsidRPr="002F7D80"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2F7D80">
              <w:rPr>
                <w:b/>
                <w:bCs/>
              </w:rPr>
              <w:t>48 0</w:t>
            </w:r>
            <w:r>
              <w:rPr>
                <w:b/>
                <w:bCs/>
              </w:rPr>
              <w:t>39</w:t>
            </w:r>
          </w:p>
        </w:tc>
      </w:tr>
      <w:tr w:rsidR="00155607" w14:paraId="6F044FAF"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373" w:type="pct"/>
            <w:noWrap/>
            <w:hideMark/>
          </w:tcPr>
          <w:p w14:paraId="4F469A56" w14:textId="77777777" w:rsidR="005B1647" w:rsidRPr="002F7D80" w:rsidRDefault="005B1647" w:rsidP="005B1647">
            <w:pPr>
              <w:pStyle w:val="Tabell"/>
              <w:rPr>
                <w:i/>
                <w:iCs/>
              </w:rPr>
            </w:pPr>
            <w:r w:rsidRPr="002F7D80">
              <w:rPr>
                <w:i/>
                <w:iCs/>
              </w:rPr>
              <w:t>Immateriella investeringar</w:t>
            </w:r>
          </w:p>
        </w:tc>
        <w:tc>
          <w:tcPr>
            <w:tcW w:w="775" w:type="pct"/>
            <w:noWrap/>
            <w:hideMark/>
          </w:tcPr>
          <w:p w14:paraId="629BB3BA" w14:textId="77777777" w:rsidR="005B1647" w:rsidRPr="002F7D80"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p>
        </w:tc>
        <w:tc>
          <w:tcPr>
            <w:tcW w:w="852" w:type="pct"/>
            <w:noWrap/>
            <w:hideMark/>
          </w:tcPr>
          <w:p w14:paraId="0A4AC249" w14:textId="77777777" w:rsidR="005B1647" w:rsidRPr="002F7D80"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p>
        </w:tc>
      </w:tr>
      <w:tr w:rsidR="00155607" w14:paraId="1371EFA0"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373" w:type="pct"/>
            <w:noWrap/>
            <w:hideMark/>
          </w:tcPr>
          <w:p w14:paraId="7ACA7B94" w14:textId="77777777" w:rsidR="005B1647" w:rsidRPr="002F7D80" w:rsidRDefault="005B1647" w:rsidP="005B1647">
            <w:pPr>
              <w:pStyle w:val="Tabell"/>
            </w:pPr>
            <w:r w:rsidRPr="002F7D80">
              <w:t>Datasystem, rättigheter m.m.</w:t>
            </w:r>
          </w:p>
        </w:tc>
        <w:tc>
          <w:tcPr>
            <w:tcW w:w="775" w:type="pct"/>
            <w:noWrap/>
            <w:hideMark/>
          </w:tcPr>
          <w:p w14:paraId="44F3DADF" w14:textId="77777777" w:rsidR="005B1647" w:rsidRPr="002F7D80"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F7D80">
              <w:t>3 340</w:t>
            </w:r>
          </w:p>
        </w:tc>
        <w:tc>
          <w:tcPr>
            <w:tcW w:w="852" w:type="pct"/>
            <w:noWrap/>
            <w:hideMark/>
          </w:tcPr>
          <w:p w14:paraId="5A206B76" w14:textId="77777777" w:rsidR="005B1647" w:rsidRPr="002F7D80"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F7D80">
              <w:t>3 374</w:t>
            </w:r>
          </w:p>
        </w:tc>
      </w:tr>
      <w:tr w:rsidR="00155607" w14:paraId="15029B21" w14:textId="77777777" w:rsidTr="00155607">
        <w:trPr>
          <w:cnfStyle w:val="010000000000" w:firstRow="0" w:lastRow="1" w:firstColumn="0" w:lastColumn="0" w:oddVBand="0" w:evenVBand="0" w:oddHBand="0" w:evenHBand="0" w:firstRowFirstColumn="0" w:firstRowLastColumn="0" w:lastRowFirstColumn="0" w:lastRowLastColumn="0"/>
          <w:trHeight w:val="270"/>
        </w:trPr>
        <w:tc>
          <w:tcPr>
            <w:cnfStyle w:val="001000000000" w:firstRow="0" w:lastRow="0" w:firstColumn="1" w:lastColumn="0" w:oddVBand="0" w:evenVBand="0" w:oddHBand="0" w:evenHBand="0" w:firstRowFirstColumn="0" w:firstRowLastColumn="0" w:lastRowFirstColumn="0" w:lastRowLastColumn="0"/>
            <w:tcW w:w="3373" w:type="pct"/>
            <w:noWrap/>
            <w:hideMark/>
          </w:tcPr>
          <w:p w14:paraId="3C7FAC0F" w14:textId="77777777" w:rsidR="005B1647" w:rsidRPr="002F7D80" w:rsidRDefault="005B1647" w:rsidP="005B1647">
            <w:pPr>
              <w:pStyle w:val="Tabell"/>
              <w:rPr>
                <w:bCs/>
              </w:rPr>
            </w:pPr>
            <w:r w:rsidRPr="002F7D80">
              <w:rPr>
                <w:bCs/>
              </w:rPr>
              <w:t>Total summa</w:t>
            </w:r>
          </w:p>
        </w:tc>
        <w:tc>
          <w:tcPr>
            <w:tcW w:w="775" w:type="pct"/>
            <w:noWrap/>
            <w:hideMark/>
          </w:tcPr>
          <w:p w14:paraId="08F886FB" w14:textId="77777777" w:rsidR="005B1647" w:rsidRPr="002F7D80"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2F7D80">
              <w:rPr>
                <w:bCs/>
              </w:rPr>
              <w:t>72 713</w:t>
            </w:r>
          </w:p>
        </w:tc>
        <w:tc>
          <w:tcPr>
            <w:tcW w:w="852" w:type="pct"/>
            <w:noWrap/>
            <w:hideMark/>
          </w:tcPr>
          <w:p w14:paraId="415F0242" w14:textId="77777777" w:rsidR="005B1647" w:rsidRPr="002F7D80"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2F7D80">
              <w:rPr>
                <w:bCs/>
              </w:rPr>
              <w:t>58 326</w:t>
            </w:r>
          </w:p>
        </w:tc>
      </w:tr>
    </w:tbl>
    <w:p w14:paraId="5751E57A" w14:textId="41F28D4F" w:rsidR="005B1647" w:rsidRDefault="005B1647" w:rsidP="005B1647">
      <w:pPr>
        <w:pStyle w:val="Brdtext"/>
      </w:pPr>
    </w:p>
    <w:p w14:paraId="61D2E793" w14:textId="49DCAB5E" w:rsidR="005B1647" w:rsidRDefault="005B1647" w:rsidP="005B1647">
      <w:pPr>
        <w:pStyle w:val="Brdtext"/>
      </w:pPr>
      <w:r>
        <w:t>Investeringar uppgick till 73 miljarder kronor, en ökning med 14 miljarder kronor jämfört med föregående år.</w:t>
      </w:r>
    </w:p>
    <w:p w14:paraId="730AEBA2" w14:textId="77777777" w:rsidR="005B1647" w:rsidRDefault="005B1647" w:rsidP="005B1647">
      <w:pPr>
        <w:pStyle w:val="Brdtext"/>
      </w:pPr>
      <w:r>
        <w:t>De finansiella investeringarna uppgick till 13 miljarder kronor, vilket innebär en ökning med 7 miljarder kronor. Kärnavfallsfonden har gjort de största investeringarna med placeringar i aktier och andra värdepapper med över 12 miljarder kronor under året i samband med att man efter nya placeringsregler bygger upp en s.k. långsiktig portfölj vid sidan av den tidigare basportföljen med statspapper och bostadsobligationer.</w:t>
      </w:r>
    </w:p>
    <w:p w14:paraId="04FEA203" w14:textId="09A9A82C" w:rsidR="005B1647" w:rsidRDefault="005B1647" w:rsidP="005B1647">
      <w:pPr>
        <w:pStyle w:val="Brdtext"/>
      </w:pPr>
      <w:r>
        <w:t>Investeringar i materiella anläggningstillgångar uppgick till 56 miljarder kronor vilket är 8 miljarder kronor mer än föregående år.</w:t>
      </w:r>
    </w:p>
    <w:p w14:paraId="3799FFD1" w14:textId="3FF4E75A" w:rsidR="005B1647" w:rsidRDefault="005B1647" w:rsidP="005B1647">
      <w:pPr>
        <w:pStyle w:val="Brdtext"/>
      </w:pPr>
      <w:r>
        <w:t xml:space="preserve">Investeringar i väganläggningar ökade med knappt 1 miljard kronor och investeringar i järnvägsanläggningar med 3 miljarder kronor, se </w:t>
      </w:r>
      <w:r w:rsidRPr="00A33C57">
        <w:t>not 18, 19 och 23.</w:t>
      </w:r>
    </w:p>
    <w:p w14:paraId="29F7CDA4" w14:textId="77777777" w:rsidR="005B1647" w:rsidRDefault="005B1647" w:rsidP="005B1647">
      <w:pPr>
        <w:pStyle w:val="Brdtext"/>
      </w:pPr>
      <w:r>
        <w:t>Investeringar i maskiner och inventarier och i fastigheter och markanläggningar har sammantaget ökat med 1 miljard kronor, se not 22 och 20.</w:t>
      </w:r>
    </w:p>
    <w:p w14:paraId="2298E8D1" w14:textId="315C3685" w:rsidR="005B1647" w:rsidRDefault="005B1647" w:rsidP="005B1647">
      <w:pPr>
        <w:pStyle w:val="Brdtext"/>
      </w:pPr>
      <w:r>
        <w:t xml:space="preserve">Övriga investeringar minskade med 1 miljard kronor. I övriga investeringar ingår pågående nyanläggningar, förbättringsutgifter på annans fastighet och förändring av förskott för materiella anläggningstillgångar, se </w:t>
      </w:r>
      <w:r w:rsidRPr="00A33C57">
        <w:t>not 21, 23 och 25.</w:t>
      </w:r>
    </w:p>
    <w:p w14:paraId="1123F7EE" w14:textId="324CD15D" w:rsidR="005B1647" w:rsidRDefault="005B1647" w:rsidP="005B1647">
      <w:pPr>
        <w:pStyle w:val="Brdtext"/>
      </w:pPr>
      <w:r>
        <w:t xml:space="preserve">Investeringar i immateriella tillgångar som i huvudsak avser it-system uppgick till drygt 3 miljarder kronor, liksom föregående år, se </w:t>
      </w:r>
      <w:r w:rsidRPr="00A33C57">
        <w:t>not 15 och 16.</w:t>
      </w:r>
    </w:p>
    <w:p w14:paraId="633FBA8B" w14:textId="78437186" w:rsidR="005B1647" w:rsidRDefault="005B1647" w:rsidP="005B1647">
      <w:pPr>
        <w:pStyle w:val="Rubrik4utannumrering"/>
      </w:pPr>
      <w:r w:rsidRPr="00CF33C2">
        <w:t>Not 64 Utlåning</w:t>
      </w:r>
    </w:p>
    <w:p w14:paraId="4E670ABB" w14:textId="21A04466" w:rsidR="005B1647" w:rsidRPr="00CF33C2" w:rsidRDefault="005B1647" w:rsidP="005B1647">
      <w:pPr>
        <w:pStyle w:val="TabellRubrik"/>
        <w:spacing w:before="0"/>
      </w:pPr>
      <w:bookmarkStart w:id="258" w:name="_Toc37340143"/>
      <w:r>
        <w:t>Nyutlåning</w:t>
      </w:r>
      <w:bookmarkEnd w:id="258"/>
    </w:p>
    <w:p w14:paraId="69D25567" w14:textId="24B217C7" w:rsidR="005B1647" w:rsidRDefault="005B1647" w:rsidP="005B1647">
      <w:pPr>
        <w:pStyle w:val="TabellUnderrubrik"/>
      </w:pPr>
      <w:r w:rsidRPr="00CF33C2">
        <w:t>Miljoner kronor</w:t>
      </w:r>
    </w:p>
    <w:tbl>
      <w:tblPr>
        <w:tblStyle w:val="RKBPTabell"/>
        <w:tblW w:w="5000" w:type="pct"/>
        <w:tblLook w:val="04E0" w:firstRow="1" w:lastRow="1" w:firstColumn="1" w:lastColumn="0" w:noHBand="0" w:noVBand="1"/>
      </w:tblPr>
      <w:tblGrid>
        <w:gridCol w:w="5317"/>
        <w:gridCol w:w="1027"/>
        <w:gridCol w:w="1026"/>
      </w:tblGrid>
      <w:tr w:rsidR="00155607" w14:paraId="2005F7D7" w14:textId="77777777" w:rsidTr="00155607">
        <w:trPr>
          <w:cnfStyle w:val="100000000000" w:firstRow="1" w:lastRow="0" w:firstColumn="0" w:lastColumn="0" w:oddVBand="0" w:evenVBand="0" w:oddHBand="0" w:evenHBand="0" w:firstRowFirstColumn="0" w:firstRowLastColumn="0" w:lastRowFirstColumn="0" w:lastRowLastColumn="0"/>
          <w:trHeight w:val="255"/>
          <w:tblHeader w:val="0"/>
        </w:trPr>
        <w:tc>
          <w:tcPr>
            <w:cnfStyle w:val="001000000000" w:firstRow="0" w:lastRow="0" w:firstColumn="1" w:lastColumn="0" w:oddVBand="0" w:evenVBand="0" w:oddHBand="0" w:evenHBand="0" w:firstRowFirstColumn="0" w:firstRowLastColumn="0" w:lastRowFirstColumn="0" w:lastRowLastColumn="0"/>
            <w:tcW w:w="3607"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7EE08386" w14:textId="0D172465" w:rsidR="005B1647" w:rsidRPr="00CF33C2" w:rsidRDefault="005B1647" w:rsidP="005B1647">
            <w:pPr>
              <w:pStyle w:val="TabellHuvud"/>
            </w:pPr>
          </w:p>
        </w:tc>
        <w:tc>
          <w:tcPr>
            <w:tcW w:w="697"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0622B3E7" w14:textId="77777777" w:rsidR="005B1647" w:rsidRPr="00CF33C2"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CF33C2">
              <w:t>2019</w:t>
            </w:r>
          </w:p>
        </w:tc>
        <w:tc>
          <w:tcPr>
            <w:tcW w:w="696"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7C5C6115" w14:textId="77777777" w:rsidR="005B1647" w:rsidRPr="00CF33C2"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CF33C2">
              <w:t>2018</w:t>
            </w:r>
          </w:p>
        </w:tc>
      </w:tr>
      <w:tr w:rsidR="00155607" w14:paraId="2001A516"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607" w:type="pct"/>
            <w:tcBorders>
              <w:top w:val="single" w:sz="12" w:space="0" w:color="auto"/>
            </w:tcBorders>
            <w:noWrap/>
            <w:hideMark/>
          </w:tcPr>
          <w:p w14:paraId="171D8AB6" w14:textId="60EDC5BB" w:rsidR="005B1647" w:rsidRPr="00CF33C2" w:rsidRDefault="005B1647" w:rsidP="005B1647">
            <w:pPr>
              <w:pStyle w:val="Tabell"/>
            </w:pPr>
            <w:r w:rsidRPr="00CF33C2">
              <w:t>Centrala studiestödsnämnden,</w:t>
            </w:r>
            <w:r>
              <w:t xml:space="preserve"> </w:t>
            </w:r>
            <w:r w:rsidRPr="00CF33C2">
              <w:t>studielån och hemutrustningslån</w:t>
            </w:r>
          </w:p>
        </w:tc>
        <w:tc>
          <w:tcPr>
            <w:tcW w:w="697" w:type="pct"/>
            <w:tcBorders>
              <w:top w:val="single" w:sz="12" w:space="0" w:color="auto"/>
            </w:tcBorders>
            <w:noWrap/>
            <w:hideMark/>
          </w:tcPr>
          <w:p w14:paraId="635F24BB" w14:textId="77777777" w:rsidR="005B1647" w:rsidRPr="00CF33C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F33C2">
              <w:t>20 553</w:t>
            </w:r>
          </w:p>
        </w:tc>
        <w:tc>
          <w:tcPr>
            <w:tcW w:w="696" w:type="pct"/>
            <w:tcBorders>
              <w:top w:val="single" w:sz="12" w:space="0" w:color="auto"/>
            </w:tcBorders>
            <w:noWrap/>
            <w:hideMark/>
          </w:tcPr>
          <w:p w14:paraId="5411181D" w14:textId="77777777" w:rsidR="005B1647" w:rsidRPr="00CF33C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F33C2">
              <w:t>19 150</w:t>
            </w:r>
          </w:p>
        </w:tc>
      </w:tr>
      <w:tr w:rsidR="00155607" w14:paraId="7A26F662"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607" w:type="pct"/>
            <w:noWrap/>
            <w:hideMark/>
          </w:tcPr>
          <w:p w14:paraId="053DBE4F" w14:textId="77777777" w:rsidR="005B1647" w:rsidRPr="00CF33C2" w:rsidRDefault="005B1647" w:rsidP="005B1647">
            <w:pPr>
              <w:pStyle w:val="Tabell"/>
            </w:pPr>
            <w:r w:rsidRPr="00CF33C2">
              <w:t>Riksgäldskontoret</w:t>
            </w:r>
          </w:p>
        </w:tc>
        <w:tc>
          <w:tcPr>
            <w:tcW w:w="697" w:type="pct"/>
            <w:noWrap/>
            <w:hideMark/>
          </w:tcPr>
          <w:p w14:paraId="2CBAA0CF" w14:textId="77777777" w:rsidR="005B1647" w:rsidRPr="00CF33C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F33C2">
              <w:t>2 258</w:t>
            </w:r>
          </w:p>
        </w:tc>
        <w:tc>
          <w:tcPr>
            <w:tcW w:w="696" w:type="pct"/>
            <w:noWrap/>
            <w:hideMark/>
          </w:tcPr>
          <w:p w14:paraId="0EB80350" w14:textId="77777777" w:rsidR="005B1647" w:rsidRPr="00CF33C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F33C2">
              <w:t>12 769</w:t>
            </w:r>
          </w:p>
        </w:tc>
      </w:tr>
      <w:tr w:rsidR="00155607" w14:paraId="43C7130D"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607" w:type="pct"/>
            <w:noWrap/>
            <w:hideMark/>
          </w:tcPr>
          <w:p w14:paraId="43B9C17E" w14:textId="77777777" w:rsidR="005B1647" w:rsidRPr="00CF33C2" w:rsidRDefault="005B1647" w:rsidP="005B1647">
            <w:pPr>
              <w:pStyle w:val="Tabell"/>
            </w:pPr>
            <w:r w:rsidRPr="00CF33C2">
              <w:t>Övriga myndigheter</w:t>
            </w:r>
          </w:p>
        </w:tc>
        <w:tc>
          <w:tcPr>
            <w:tcW w:w="697" w:type="pct"/>
            <w:noWrap/>
            <w:hideMark/>
          </w:tcPr>
          <w:p w14:paraId="4840E25A" w14:textId="77777777" w:rsidR="005B1647" w:rsidRPr="00CF33C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F33C2">
              <w:t>24</w:t>
            </w:r>
          </w:p>
        </w:tc>
        <w:tc>
          <w:tcPr>
            <w:tcW w:w="696" w:type="pct"/>
            <w:noWrap/>
            <w:hideMark/>
          </w:tcPr>
          <w:p w14:paraId="7C387FE4" w14:textId="77777777" w:rsidR="005B1647" w:rsidRPr="00CF33C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F33C2">
              <w:t>37</w:t>
            </w:r>
          </w:p>
        </w:tc>
      </w:tr>
      <w:tr w:rsidR="00155607" w14:paraId="4732A088" w14:textId="77777777" w:rsidTr="00155607">
        <w:trPr>
          <w:cnfStyle w:val="010000000000" w:firstRow="0" w:lastRow="1" w:firstColumn="0" w:lastColumn="0" w:oddVBand="0" w:evenVBand="0" w:oddHBand="0" w:evenHBand="0" w:firstRowFirstColumn="0" w:firstRowLastColumn="0" w:lastRowFirstColumn="0" w:lastRowLastColumn="0"/>
          <w:trHeight w:val="270"/>
        </w:trPr>
        <w:tc>
          <w:tcPr>
            <w:cnfStyle w:val="001000000000" w:firstRow="0" w:lastRow="0" w:firstColumn="1" w:lastColumn="0" w:oddVBand="0" w:evenVBand="0" w:oddHBand="0" w:evenHBand="0" w:firstRowFirstColumn="0" w:firstRowLastColumn="0" w:lastRowFirstColumn="0" w:lastRowLastColumn="0"/>
            <w:tcW w:w="3607" w:type="pct"/>
            <w:noWrap/>
            <w:hideMark/>
          </w:tcPr>
          <w:p w14:paraId="7AD3D919" w14:textId="77777777" w:rsidR="005B1647" w:rsidRPr="00CF33C2" w:rsidRDefault="005B1647" w:rsidP="005B1647">
            <w:pPr>
              <w:pStyle w:val="Tabell"/>
              <w:rPr>
                <w:bCs/>
              </w:rPr>
            </w:pPr>
            <w:r w:rsidRPr="00CF33C2">
              <w:rPr>
                <w:bCs/>
              </w:rPr>
              <w:t>Summa nyutlåning</w:t>
            </w:r>
          </w:p>
        </w:tc>
        <w:tc>
          <w:tcPr>
            <w:tcW w:w="697" w:type="pct"/>
            <w:noWrap/>
            <w:hideMark/>
          </w:tcPr>
          <w:p w14:paraId="2C3C8FB7" w14:textId="77777777" w:rsidR="005B1647" w:rsidRPr="00CF33C2"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CF33C2">
              <w:rPr>
                <w:bCs/>
              </w:rPr>
              <w:t>22 834</w:t>
            </w:r>
          </w:p>
        </w:tc>
        <w:tc>
          <w:tcPr>
            <w:tcW w:w="696" w:type="pct"/>
            <w:noWrap/>
            <w:hideMark/>
          </w:tcPr>
          <w:p w14:paraId="2A622E3B" w14:textId="77777777" w:rsidR="005B1647" w:rsidRPr="00CF33C2"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CF33C2">
              <w:rPr>
                <w:bCs/>
              </w:rPr>
              <w:t>31 956</w:t>
            </w:r>
          </w:p>
        </w:tc>
      </w:tr>
    </w:tbl>
    <w:p w14:paraId="7095BB53" w14:textId="2226967B" w:rsidR="005B1647" w:rsidRDefault="005B1647" w:rsidP="005B1647">
      <w:pPr>
        <w:pStyle w:val="TabellRubrik"/>
      </w:pPr>
      <w:bookmarkStart w:id="259" w:name="_Toc37340144"/>
      <w:r w:rsidRPr="00CF33C2">
        <w:t>Amorteringar</w:t>
      </w:r>
      <w:bookmarkEnd w:id="259"/>
    </w:p>
    <w:p w14:paraId="7BE2FC86" w14:textId="77777777" w:rsidR="005B1647" w:rsidRDefault="005B1647" w:rsidP="005B1647">
      <w:pPr>
        <w:pStyle w:val="TabellUnderrubrik"/>
      </w:pPr>
      <w:r w:rsidRPr="00CF33C2">
        <w:t>Miljoner kronor</w:t>
      </w:r>
    </w:p>
    <w:tbl>
      <w:tblPr>
        <w:tblStyle w:val="RKBPTabell"/>
        <w:tblW w:w="5000" w:type="pct"/>
        <w:tblLook w:val="04E0" w:firstRow="1" w:lastRow="1" w:firstColumn="1" w:lastColumn="0" w:noHBand="0" w:noVBand="1"/>
      </w:tblPr>
      <w:tblGrid>
        <w:gridCol w:w="5316"/>
        <w:gridCol w:w="1027"/>
        <w:gridCol w:w="1027"/>
      </w:tblGrid>
      <w:tr w:rsidR="00155607" w14:paraId="7C454DD4" w14:textId="77777777" w:rsidTr="00155607">
        <w:trPr>
          <w:cnfStyle w:val="100000000000" w:firstRow="1" w:lastRow="0" w:firstColumn="0" w:lastColumn="0" w:oddVBand="0" w:evenVBand="0" w:oddHBand="0" w:evenHBand="0" w:firstRowFirstColumn="0" w:firstRowLastColumn="0" w:lastRowFirstColumn="0" w:lastRowLastColumn="0"/>
          <w:trHeight w:val="255"/>
          <w:tblHeader w:val="0"/>
        </w:trPr>
        <w:tc>
          <w:tcPr>
            <w:cnfStyle w:val="001000000000" w:firstRow="0" w:lastRow="0" w:firstColumn="1" w:lastColumn="0" w:oddVBand="0" w:evenVBand="0" w:oddHBand="0" w:evenHBand="0" w:firstRowFirstColumn="0" w:firstRowLastColumn="0" w:lastRowFirstColumn="0" w:lastRowLastColumn="0"/>
            <w:tcW w:w="3605"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66A2F040" w14:textId="4DFE9FFB" w:rsidR="005B1647" w:rsidRPr="00CF33C2" w:rsidRDefault="005B1647" w:rsidP="005B1647">
            <w:pPr>
              <w:pStyle w:val="TabellHuvud"/>
            </w:pPr>
          </w:p>
        </w:tc>
        <w:tc>
          <w:tcPr>
            <w:tcW w:w="697"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13E7B446" w14:textId="77777777" w:rsidR="005B1647" w:rsidRPr="00CF33C2"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CF33C2">
              <w:t>2019</w:t>
            </w:r>
          </w:p>
        </w:tc>
        <w:tc>
          <w:tcPr>
            <w:tcW w:w="697"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3AFB9FEC" w14:textId="77777777" w:rsidR="005B1647" w:rsidRPr="00CF33C2"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CF33C2">
              <w:t>2018</w:t>
            </w:r>
          </w:p>
        </w:tc>
      </w:tr>
      <w:tr w:rsidR="00155607" w14:paraId="09C7C8B6"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605" w:type="pct"/>
            <w:tcBorders>
              <w:top w:val="single" w:sz="12" w:space="0" w:color="auto"/>
            </w:tcBorders>
            <w:noWrap/>
            <w:hideMark/>
          </w:tcPr>
          <w:p w14:paraId="55D28CF5" w14:textId="77777777" w:rsidR="005B1647" w:rsidRPr="00CF33C2" w:rsidRDefault="005B1647" w:rsidP="005B1647">
            <w:pPr>
              <w:pStyle w:val="Tabell"/>
            </w:pPr>
            <w:r w:rsidRPr="00CF33C2">
              <w:t>Centrala studiestödsnämnden</w:t>
            </w:r>
          </w:p>
        </w:tc>
        <w:tc>
          <w:tcPr>
            <w:tcW w:w="697" w:type="pct"/>
            <w:tcBorders>
              <w:top w:val="single" w:sz="12" w:space="0" w:color="auto"/>
            </w:tcBorders>
            <w:noWrap/>
            <w:hideMark/>
          </w:tcPr>
          <w:p w14:paraId="097671F1" w14:textId="77777777" w:rsidR="005B1647" w:rsidRPr="00CF33C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F33C2">
              <w:t>12 947</w:t>
            </w:r>
          </w:p>
        </w:tc>
        <w:tc>
          <w:tcPr>
            <w:tcW w:w="697" w:type="pct"/>
            <w:tcBorders>
              <w:top w:val="single" w:sz="12" w:space="0" w:color="auto"/>
            </w:tcBorders>
            <w:noWrap/>
            <w:hideMark/>
          </w:tcPr>
          <w:p w14:paraId="1FFDE359" w14:textId="77777777" w:rsidR="005B1647" w:rsidRPr="00CF33C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F33C2">
              <w:t>12 435</w:t>
            </w:r>
          </w:p>
        </w:tc>
      </w:tr>
      <w:tr w:rsidR="00155607" w14:paraId="506BA9FC"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605" w:type="pct"/>
            <w:noWrap/>
            <w:hideMark/>
          </w:tcPr>
          <w:p w14:paraId="40D3699B" w14:textId="77777777" w:rsidR="005B1647" w:rsidRPr="00CF33C2" w:rsidRDefault="005B1647" w:rsidP="005B1647">
            <w:pPr>
              <w:pStyle w:val="Tabell"/>
            </w:pPr>
            <w:r w:rsidRPr="00CF33C2">
              <w:t>Riksgäldskontoret</w:t>
            </w:r>
          </w:p>
        </w:tc>
        <w:tc>
          <w:tcPr>
            <w:tcW w:w="697" w:type="pct"/>
            <w:noWrap/>
            <w:hideMark/>
          </w:tcPr>
          <w:p w14:paraId="09874823" w14:textId="77777777" w:rsidR="005B1647" w:rsidRPr="00CF33C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F33C2">
              <w:t>67 451</w:t>
            </w:r>
          </w:p>
        </w:tc>
        <w:tc>
          <w:tcPr>
            <w:tcW w:w="697" w:type="pct"/>
            <w:noWrap/>
            <w:hideMark/>
          </w:tcPr>
          <w:p w14:paraId="25E71E9D" w14:textId="77777777" w:rsidR="005B1647" w:rsidRPr="00CF33C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F33C2">
              <w:t>712</w:t>
            </w:r>
          </w:p>
        </w:tc>
      </w:tr>
      <w:tr w:rsidR="00155607" w14:paraId="4D650768"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605" w:type="pct"/>
            <w:noWrap/>
            <w:hideMark/>
          </w:tcPr>
          <w:p w14:paraId="2067B1E6" w14:textId="77777777" w:rsidR="005B1647" w:rsidRPr="00CF33C2" w:rsidRDefault="005B1647" w:rsidP="005B1647">
            <w:pPr>
              <w:pStyle w:val="Tabell"/>
            </w:pPr>
            <w:r w:rsidRPr="00CF33C2">
              <w:t>Övriga myndigheter</w:t>
            </w:r>
          </w:p>
        </w:tc>
        <w:tc>
          <w:tcPr>
            <w:tcW w:w="697" w:type="pct"/>
            <w:noWrap/>
            <w:hideMark/>
          </w:tcPr>
          <w:p w14:paraId="45208285" w14:textId="77777777" w:rsidR="005B1647" w:rsidRPr="00CF33C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F33C2">
              <w:t>27</w:t>
            </w:r>
          </w:p>
        </w:tc>
        <w:tc>
          <w:tcPr>
            <w:tcW w:w="697" w:type="pct"/>
            <w:noWrap/>
            <w:hideMark/>
          </w:tcPr>
          <w:p w14:paraId="0B3C0A7A" w14:textId="77777777" w:rsidR="005B1647" w:rsidRPr="00CF33C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F33C2">
              <w:t>18</w:t>
            </w:r>
          </w:p>
        </w:tc>
      </w:tr>
      <w:tr w:rsidR="00155607" w14:paraId="37D9F8F9" w14:textId="77777777" w:rsidTr="00155607">
        <w:trPr>
          <w:cnfStyle w:val="010000000000" w:firstRow="0" w:lastRow="1" w:firstColumn="0" w:lastColumn="0" w:oddVBand="0" w:evenVBand="0" w:oddHBand="0" w:evenHBand="0" w:firstRowFirstColumn="0" w:firstRowLastColumn="0" w:lastRowFirstColumn="0" w:lastRowLastColumn="0"/>
          <w:trHeight w:val="270"/>
        </w:trPr>
        <w:tc>
          <w:tcPr>
            <w:cnfStyle w:val="001000000000" w:firstRow="0" w:lastRow="0" w:firstColumn="1" w:lastColumn="0" w:oddVBand="0" w:evenVBand="0" w:oddHBand="0" w:evenHBand="0" w:firstRowFirstColumn="0" w:firstRowLastColumn="0" w:lastRowFirstColumn="0" w:lastRowLastColumn="0"/>
            <w:tcW w:w="3605" w:type="pct"/>
            <w:noWrap/>
            <w:hideMark/>
          </w:tcPr>
          <w:p w14:paraId="29E9B025" w14:textId="77777777" w:rsidR="005B1647" w:rsidRPr="00CF33C2" w:rsidRDefault="005B1647" w:rsidP="005B1647">
            <w:pPr>
              <w:pStyle w:val="Tabell"/>
              <w:rPr>
                <w:bCs/>
              </w:rPr>
            </w:pPr>
            <w:r w:rsidRPr="00CF33C2">
              <w:rPr>
                <w:bCs/>
              </w:rPr>
              <w:t>Summa amorteringar</w:t>
            </w:r>
          </w:p>
        </w:tc>
        <w:tc>
          <w:tcPr>
            <w:tcW w:w="697" w:type="pct"/>
            <w:noWrap/>
            <w:hideMark/>
          </w:tcPr>
          <w:p w14:paraId="05174CE4" w14:textId="77777777" w:rsidR="005B1647" w:rsidRPr="00CF33C2"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CF33C2">
              <w:rPr>
                <w:bCs/>
              </w:rPr>
              <w:t>80 425</w:t>
            </w:r>
          </w:p>
        </w:tc>
        <w:tc>
          <w:tcPr>
            <w:tcW w:w="697" w:type="pct"/>
            <w:noWrap/>
            <w:hideMark/>
          </w:tcPr>
          <w:p w14:paraId="69ED8B4F" w14:textId="77777777" w:rsidR="005B1647" w:rsidRPr="00CF33C2"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CF33C2">
              <w:rPr>
                <w:bCs/>
              </w:rPr>
              <w:t>13 165</w:t>
            </w:r>
          </w:p>
        </w:tc>
      </w:tr>
    </w:tbl>
    <w:p w14:paraId="44F7345A" w14:textId="1901636E" w:rsidR="005B1647" w:rsidRDefault="005B1647" w:rsidP="005B1647">
      <w:pPr>
        <w:pStyle w:val="Brdtext"/>
      </w:pPr>
    </w:p>
    <w:p w14:paraId="4CA35FDE" w14:textId="2401E314" w:rsidR="005B1647" w:rsidRDefault="005B1647" w:rsidP="005B1647">
      <w:pPr>
        <w:pStyle w:val="Brdtext"/>
      </w:pPr>
      <w:r>
        <w:t>CSN:s nyutlåning, som till största delen består av studielån i form av annuitetslån, uppgick till 21 miljarder kronor, vilket är drygt 1 miljard kronor mer än föregående år. Amorteringarna till CSN uppgick liksom föregående år till drygt 13 miljarder kronor.</w:t>
      </w:r>
    </w:p>
    <w:p w14:paraId="32A1B246" w14:textId="56E01A9D" w:rsidR="005B1647" w:rsidRDefault="005B1647" w:rsidP="005B1647">
      <w:pPr>
        <w:pStyle w:val="Brdtext"/>
      </w:pPr>
      <w:r>
        <w:t>Under 2019 har Riksbanken beslutat att minska valutareserven och i samband med detta amorterat en del av sitt lån i amerikanska dollar. Detta är i allt väsentligt den angivna amorteringen på 67 miljarder kronor hos Riksgäldskontoret. Därutöver har Riksbanken refinansierat en del av sina lån som påverkat nyutlåningen med 2 miljarder kronor 2019. Riksgäldskontorets nyutlåning föregående år var 13 miljarder kronor.</w:t>
      </w:r>
    </w:p>
    <w:p w14:paraId="65502263" w14:textId="0040ED1E" w:rsidR="005B1647" w:rsidRDefault="005B1647" w:rsidP="005B1647">
      <w:pPr>
        <w:pStyle w:val="Rubrik4utannumrering"/>
      </w:pPr>
      <w:r>
        <w:t>Not 65 Finansiellt netto för statens upplåning</w:t>
      </w:r>
    </w:p>
    <w:p w14:paraId="25BAB467" w14:textId="588D34B5" w:rsidR="005B1647" w:rsidRDefault="005B1647" w:rsidP="005B1647">
      <w:pPr>
        <w:pStyle w:val="TabellUnderrubrik"/>
      </w:pPr>
      <w:r w:rsidRPr="00CF33C2">
        <w:t>Miljoner kronor</w:t>
      </w:r>
    </w:p>
    <w:tbl>
      <w:tblPr>
        <w:tblStyle w:val="RKBPTabell"/>
        <w:tblW w:w="5000" w:type="pct"/>
        <w:tblLook w:val="04E0" w:firstRow="1" w:lastRow="1" w:firstColumn="1" w:lastColumn="0" w:noHBand="0" w:noVBand="1"/>
      </w:tblPr>
      <w:tblGrid>
        <w:gridCol w:w="4632"/>
        <w:gridCol w:w="1369"/>
        <w:gridCol w:w="1369"/>
      </w:tblGrid>
      <w:tr w:rsidR="00155607" w14:paraId="40313A47" w14:textId="77777777" w:rsidTr="00155607">
        <w:trPr>
          <w:cnfStyle w:val="100000000000" w:firstRow="1" w:lastRow="0" w:firstColumn="0" w:lastColumn="0" w:oddVBand="0" w:evenVBand="0" w:oddHBand="0" w:evenHBand="0" w:firstRowFirstColumn="0" w:firstRowLastColumn="0" w:lastRowFirstColumn="0" w:lastRowLastColumn="0"/>
          <w:trHeight w:val="255"/>
          <w:tblHeader w:val="0"/>
        </w:trPr>
        <w:tc>
          <w:tcPr>
            <w:cnfStyle w:val="001000000000" w:firstRow="0" w:lastRow="0" w:firstColumn="1" w:lastColumn="0" w:oddVBand="0" w:evenVBand="0" w:oddHBand="0" w:evenHBand="0" w:firstRowFirstColumn="0" w:firstRowLastColumn="0" w:lastRowFirstColumn="0" w:lastRowLastColumn="0"/>
            <w:tcW w:w="3142"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1424D01D" w14:textId="6D23A809" w:rsidR="005B1647" w:rsidRPr="00CF33C2" w:rsidRDefault="005B1647" w:rsidP="005B1647">
            <w:pPr>
              <w:pStyle w:val="TabellHuvud"/>
              <w:keepNext/>
            </w:pPr>
          </w:p>
        </w:tc>
        <w:tc>
          <w:tcPr>
            <w:tcW w:w="929"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63509C02" w14:textId="77777777" w:rsidR="005B1647" w:rsidRPr="00CF33C2" w:rsidRDefault="005B1647" w:rsidP="005B1647">
            <w:pPr>
              <w:pStyle w:val="TabellHuvud"/>
              <w:keepNext/>
              <w:cnfStyle w:val="100000000000" w:firstRow="1" w:lastRow="0" w:firstColumn="0" w:lastColumn="0" w:oddVBand="0" w:evenVBand="0" w:oddHBand="0" w:evenHBand="0" w:firstRowFirstColumn="0" w:firstRowLastColumn="0" w:lastRowFirstColumn="0" w:lastRowLastColumn="0"/>
            </w:pPr>
            <w:r w:rsidRPr="00CF33C2">
              <w:t>2019</w:t>
            </w:r>
          </w:p>
        </w:tc>
        <w:tc>
          <w:tcPr>
            <w:tcW w:w="929"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267DF0C3" w14:textId="77777777" w:rsidR="005B1647" w:rsidRPr="00CF33C2" w:rsidRDefault="005B1647" w:rsidP="005B1647">
            <w:pPr>
              <w:pStyle w:val="TabellHuvud"/>
              <w:keepNext/>
              <w:cnfStyle w:val="100000000000" w:firstRow="1" w:lastRow="0" w:firstColumn="0" w:lastColumn="0" w:oddVBand="0" w:evenVBand="0" w:oddHBand="0" w:evenHBand="0" w:firstRowFirstColumn="0" w:firstRowLastColumn="0" w:lastRowFirstColumn="0" w:lastRowLastColumn="0"/>
            </w:pPr>
            <w:r w:rsidRPr="00CF33C2">
              <w:t>2018</w:t>
            </w:r>
          </w:p>
        </w:tc>
      </w:tr>
      <w:tr w:rsidR="00155607" w14:paraId="3B959D1F"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142" w:type="pct"/>
            <w:tcBorders>
              <w:top w:val="single" w:sz="12" w:space="0" w:color="auto"/>
            </w:tcBorders>
            <w:noWrap/>
            <w:hideMark/>
          </w:tcPr>
          <w:p w14:paraId="7B1B9FA8" w14:textId="77777777" w:rsidR="005B1647" w:rsidRPr="00CF33C2" w:rsidRDefault="005B1647" w:rsidP="005B1647">
            <w:pPr>
              <w:pStyle w:val="Tabell"/>
              <w:keepNext/>
            </w:pPr>
            <w:r w:rsidRPr="00CF33C2">
              <w:t>Ränteintäkter</w:t>
            </w:r>
          </w:p>
        </w:tc>
        <w:tc>
          <w:tcPr>
            <w:tcW w:w="929" w:type="pct"/>
            <w:tcBorders>
              <w:top w:val="single" w:sz="12" w:space="0" w:color="auto"/>
            </w:tcBorders>
            <w:noWrap/>
            <w:hideMark/>
          </w:tcPr>
          <w:p w14:paraId="6DC8E225" w14:textId="77777777" w:rsidR="005B1647" w:rsidRPr="00CF33C2"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CF33C2">
              <w:t>14 908</w:t>
            </w:r>
          </w:p>
        </w:tc>
        <w:tc>
          <w:tcPr>
            <w:tcW w:w="929" w:type="pct"/>
            <w:tcBorders>
              <w:top w:val="single" w:sz="12" w:space="0" w:color="auto"/>
            </w:tcBorders>
            <w:noWrap/>
            <w:hideMark/>
          </w:tcPr>
          <w:p w14:paraId="4E9897DB" w14:textId="77777777" w:rsidR="005B1647" w:rsidRPr="00CF33C2"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CF33C2">
              <w:t>14 507</w:t>
            </w:r>
          </w:p>
        </w:tc>
      </w:tr>
      <w:tr w:rsidR="00155607" w14:paraId="75B9743E"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142" w:type="pct"/>
            <w:noWrap/>
            <w:hideMark/>
          </w:tcPr>
          <w:p w14:paraId="4A7B306A" w14:textId="77777777" w:rsidR="005B1647" w:rsidRPr="00CF33C2" w:rsidRDefault="005B1647" w:rsidP="005B1647">
            <w:pPr>
              <w:pStyle w:val="Tabell"/>
              <w:keepNext/>
            </w:pPr>
            <w:r w:rsidRPr="00CF33C2">
              <w:t>Räntekostnader</w:t>
            </w:r>
          </w:p>
        </w:tc>
        <w:tc>
          <w:tcPr>
            <w:tcW w:w="929" w:type="pct"/>
            <w:noWrap/>
            <w:hideMark/>
          </w:tcPr>
          <w:p w14:paraId="72FD2467" w14:textId="77777777" w:rsidR="005B1647" w:rsidRPr="00CF33C2"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CF33C2">
              <w:t>-31 258</w:t>
            </w:r>
          </w:p>
        </w:tc>
        <w:tc>
          <w:tcPr>
            <w:tcW w:w="929" w:type="pct"/>
            <w:noWrap/>
            <w:hideMark/>
          </w:tcPr>
          <w:p w14:paraId="746A71B6" w14:textId="77777777" w:rsidR="005B1647" w:rsidRPr="00CF33C2"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CF33C2">
              <w:t>-34 551</w:t>
            </w:r>
          </w:p>
        </w:tc>
      </w:tr>
      <w:tr w:rsidR="00155607" w14:paraId="66AD6163"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142" w:type="pct"/>
            <w:noWrap/>
            <w:hideMark/>
          </w:tcPr>
          <w:p w14:paraId="3B866BEC" w14:textId="77777777" w:rsidR="005B1647" w:rsidRPr="00CF33C2" w:rsidRDefault="005B1647" w:rsidP="005B1647">
            <w:pPr>
              <w:pStyle w:val="Tabell"/>
              <w:keepNext/>
            </w:pPr>
            <w:r w:rsidRPr="00CF33C2">
              <w:t>Övriga poster, netto</w:t>
            </w:r>
          </w:p>
        </w:tc>
        <w:tc>
          <w:tcPr>
            <w:tcW w:w="929" w:type="pct"/>
            <w:noWrap/>
            <w:hideMark/>
          </w:tcPr>
          <w:p w14:paraId="2EE7051E" w14:textId="77777777" w:rsidR="005B1647" w:rsidRPr="00CF33C2"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CF33C2">
              <w:t>2 785</w:t>
            </w:r>
          </w:p>
        </w:tc>
        <w:tc>
          <w:tcPr>
            <w:tcW w:w="929" w:type="pct"/>
            <w:noWrap/>
            <w:hideMark/>
          </w:tcPr>
          <w:p w14:paraId="6FBC1534" w14:textId="77777777" w:rsidR="005B1647" w:rsidRPr="00CF33C2"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CF33C2">
              <w:t>184</w:t>
            </w:r>
          </w:p>
        </w:tc>
      </w:tr>
      <w:tr w:rsidR="00155607" w14:paraId="247DFE57"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142" w:type="pct"/>
            <w:noWrap/>
            <w:hideMark/>
          </w:tcPr>
          <w:p w14:paraId="06180163" w14:textId="2823EC4C" w:rsidR="005B1647" w:rsidRPr="00CF33C2" w:rsidRDefault="005B1647" w:rsidP="005B1647">
            <w:pPr>
              <w:pStyle w:val="Tabell"/>
              <w:keepNext/>
              <w:rPr>
                <w:i/>
                <w:iCs/>
              </w:rPr>
            </w:pPr>
            <w:r w:rsidRPr="00CF33C2">
              <w:rPr>
                <w:i/>
                <w:iCs/>
              </w:rPr>
              <w:t>Tillkommer/Avgår</w:t>
            </w:r>
          </w:p>
        </w:tc>
        <w:tc>
          <w:tcPr>
            <w:tcW w:w="929" w:type="pct"/>
            <w:noWrap/>
            <w:hideMark/>
          </w:tcPr>
          <w:p w14:paraId="61F9D7FA" w14:textId="77777777" w:rsidR="005B1647" w:rsidRPr="00CF33C2" w:rsidRDefault="005B1647" w:rsidP="005B1647">
            <w:pPr>
              <w:pStyle w:val="Tabell"/>
              <w:keepNext/>
              <w:cnfStyle w:val="000000000000" w:firstRow="0" w:lastRow="0" w:firstColumn="0" w:lastColumn="0" w:oddVBand="0" w:evenVBand="0" w:oddHBand="0" w:evenHBand="0" w:firstRowFirstColumn="0" w:firstRowLastColumn="0" w:lastRowFirstColumn="0" w:lastRowLastColumn="0"/>
              <w:rPr>
                <w:i/>
                <w:iCs/>
              </w:rPr>
            </w:pPr>
          </w:p>
        </w:tc>
        <w:tc>
          <w:tcPr>
            <w:tcW w:w="929" w:type="pct"/>
            <w:noWrap/>
            <w:hideMark/>
          </w:tcPr>
          <w:p w14:paraId="48DF87AF" w14:textId="77777777" w:rsidR="005B1647" w:rsidRPr="00CF33C2" w:rsidRDefault="005B1647" w:rsidP="005B1647">
            <w:pPr>
              <w:pStyle w:val="Tabell"/>
              <w:keepNext/>
              <w:cnfStyle w:val="000000000000" w:firstRow="0" w:lastRow="0" w:firstColumn="0" w:lastColumn="0" w:oddVBand="0" w:evenVBand="0" w:oddHBand="0" w:evenHBand="0" w:firstRowFirstColumn="0" w:firstRowLastColumn="0" w:lastRowFirstColumn="0" w:lastRowLastColumn="0"/>
              <w:rPr>
                <w:i/>
                <w:iCs/>
              </w:rPr>
            </w:pPr>
          </w:p>
        </w:tc>
      </w:tr>
      <w:tr w:rsidR="00155607" w14:paraId="10930E40"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142" w:type="pct"/>
            <w:noWrap/>
            <w:hideMark/>
          </w:tcPr>
          <w:p w14:paraId="3AB18CAD" w14:textId="77777777" w:rsidR="005B1647" w:rsidRPr="00CF33C2" w:rsidRDefault="005B1647" w:rsidP="005B1647">
            <w:pPr>
              <w:pStyle w:val="Tabell"/>
              <w:keepNext/>
            </w:pPr>
            <w:r w:rsidRPr="00CF33C2">
              <w:t>Orealiserade valutadifferenser</w:t>
            </w:r>
          </w:p>
        </w:tc>
        <w:tc>
          <w:tcPr>
            <w:tcW w:w="929" w:type="pct"/>
            <w:noWrap/>
            <w:hideMark/>
          </w:tcPr>
          <w:p w14:paraId="486E89BC" w14:textId="77777777" w:rsidR="005B1647" w:rsidRPr="00CF33C2"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CF33C2">
              <w:t>-2 142</w:t>
            </w:r>
          </w:p>
        </w:tc>
        <w:tc>
          <w:tcPr>
            <w:tcW w:w="929" w:type="pct"/>
            <w:noWrap/>
            <w:hideMark/>
          </w:tcPr>
          <w:p w14:paraId="53A6D6AD" w14:textId="77777777" w:rsidR="005B1647" w:rsidRPr="00CF33C2"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CF33C2">
              <w:t>6 913</w:t>
            </w:r>
          </w:p>
        </w:tc>
      </w:tr>
      <w:tr w:rsidR="00155607" w14:paraId="74965B07" w14:textId="77777777" w:rsidTr="00155607">
        <w:trPr>
          <w:cnfStyle w:val="010000000000" w:firstRow="0" w:lastRow="1" w:firstColumn="0" w:lastColumn="0" w:oddVBand="0" w:evenVBand="0" w:oddHBand="0" w:evenHBand="0" w:firstRowFirstColumn="0" w:firstRowLastColumn="0" w:lastRowFirstColumn="0" w:lastRowLastColumn="0"/>
          <w:trHeight w:val="270"/>
        </w:trPr>
        <w:tc>
          <w:tcPr>
            <w:cnfStyle w:val="001000000000" w:firstRow="0" w:lastRow="0" w:firstColumn="1" w:lastColumn="0" w:oddVBand="0" w:evenVBand="0" w:oddHBand="0" w:evenHBand="0" w:firstRowFirstColumn="0" w:firstRowLastColumn="0" w:lastRowFirstColumn="0" w:lastRowLastColumn="0"/>
            <w:tcW w:w="3142" w:type="pct"/>
            <w:noWrap/>
            <w:hideMark/>
          </w:tcPr>
          <w:p w14:paraId="3C3B9584" w14:textId="77777777" w:rsidR="005B1647" w:rsidRPr="00CF33C2" w:rsidRDefault="005B1647" w:rsidP="005B1647">
            <w:pPr>
              <w:pStyle w:val="Tabell"/>
              <w:keepNext/>
              <w:rPr>
                <w:bCs/>
              </w:rPr>
            </w:pPr>
            <w:r w:rsidRPr="00CF33C2">
              <w:rPr>
                <w:bCs/>
              </w:rPr>
              <w:t>Summa</w:t>
            </w:r>
          </w:p>
        </w:tc>
        <w:tc>
          <w:tcPr>
            <w:tcW w:w="929" w:type="pct"/>
            <w:noWrap/>
            <w:hideMark/>
          </w:tcPr>
          <w:p w14:paraId="54E3CA82" w14:textId="77777777" w:rsidR="005B1647" w:rsidRPr="00CF33C2" w:rsidRDefault="005B1647" w:rsidP="005B1647">
            <w:pPr>
              <w:pStyle w:val="Tabell"/>
              <w:keepNext/>
              <w:cnfStyle w:val="010000000000" w:firstRow="0" w:lastRow="1" w:firstColumn="0" w:lastColumn="0" w:oddVBand="0" w:evenVBand="0" w:oddHBand="0" w:evenHBand="0" w:firstRowFirstColumn="0" w:firstRowLastColumn="0" w:lastRowFirstColumn="0" w:lastRowLastColumn="0"/>
              <w:rPr>
                <w:bCs/>
              </w:rPr>
            </w:pPr>
            <w:r w:rsidRPr="00CF33C2">
              <w:rPr>
                <w:bCs/>
              </w:rPr>
              <w:t>-15 707</w:t>
            </w:r>
          </w:p>
        </w:tc>
        <w:tc>
          <w:tcPr>
            <w:tcW w:w="929" w:type="pct"/>
            <w:noWrap/>
            <w:hideMark/>
          </w:tcPr>
          <w:p w14:paraId="41DCCA19" w14:textId="77777777" w:rsidR="005B1647" w:rsidRPr="00CF33C2" w:rsidRDefault="005B1647" w:rsidP="005B1647">
            <w:pPr>
              <w:pStyle w:val="Tabell"/>
              <w:keepNext/>
              <w:cnfStyle w:val="010000000000" w:firstRow="0" w:lastRow="1" w:firstColumn="0" w:lastColumn="0" w:oddVBand="0" w:evenVBand="0" w:oddHBand="0" w:evenHBand="0" w:firstRowFirstColumn="0" w:firstRowLastColumn="0" w:lastRowFirstColumn="0" w:lastRowLastColumn="0"/>
              <w:rPr>
                <w:bCs/>
              </w:rPr>
            </w:pPr>
            <w:r w:rsidRPr="00CF33C2">
              <w:rPr>
                <w:bCs/>
              </w:rPr>
              <w:t>-12 947</w:t>
            </w:r>
          </w:p>
        </w:tc>
      </w:tr>
    </w:tbl>
    <w:p w14:paraId="71B140D7" w14:textId="5E3FAACF" w:rsidR="005B1647" w:rsidRDefault="005B1647" w:rsidP="005B1647">
      <w:pPr>
        <w:pStyle w:val="Brdtext"/>
      </w:pPr>
    </w:p>
    <w:p w14:paraId="5198661E" w14:textId="39996703" w:rsidR="005B1647" w:rsidRDefault="005B1647" w:rsidP="005B1647">
      <w:pPr>
        <w:pStyle w:val="Brdtext"/>
      </w:pPr>
      <w:r>
        <w:t>Det finansiella nettot som är hänförbart till statens upplåning gav ett negativt kassaflöde med 16 miljarder kronor, jämfört med ett negativt kassaflöde med 13 miljarder kronor föregående år.</w:t>
      </w:r>
    </w:p>
    <w:p w14:paraId="5E9274BF" w14:textId="364F9B19" w:rsidR="005B1647" w:rsidRDefault="005B1647" w:rsidP="005B1647">
      <w:pPr>
        <w:pStyle w:val="Brdtext"/>
      </w:pPr>
      <w:r>
        <w:t>Realiserade valutakursförändringar och realiserade kursändringar påverkade sammanlagt kassaflödet 6 miljarder kronor mer negativt än föregående år. Ränte</w:t>
      </w:r>
      <w:r>
        <w:softHyphen/>
        <w:t>kostnader var 3 miljarder kronor lägre jämfört med föregående år. I övriga poster ingår bl.a. överkurser vid emission, valutakursförändringar och kursförändringar. Finansiellt netto för statens upplåning justeras för orealiserade poster eftersom de inte medför något kassaflöde, se not 12.</w:t>
      </w:r>
    </w:p>
    <w:p w14:paraId="4B88BAD0" w14:textId="3395BA26" w:rsidR="005B1647" w:rsidRDefault="005B1647" w:rsidP="005B1647">
      <w:pPr>
        <w:pStyle w:val="Rubrik4utannumrering"/>
      </w:pPr>
      <w:r>
        <w:t>Not 66 Övrigt finansiellt netto</w:t>
      </w:r>
    </w:p>
    <w:p w14:paraId="0419C448" w14:textId="12173B77" w:rsidR="005B1647" w:rsidRDefault="005B1647" w:rsidP="005B1647">
      <w:pPr>
        <w:pStyle w:val="TabellUnderrubrik"/>
      </w:pPr>
      <w:r w:rsidRPr="000141E7">
        <w:t>Miljoner kronor</w:t>
      </w:r>
    </w:p>
    <w:tbl>
      <w:tblPr>
        <w:tblStyle w:val="RKBPTabell"/>
        <w:tblW w:w="5000" w:type="pct"/>
        <w:tblLook w:val="04E0" w:firstRow="1" w:lastRow="1" w:firstColumn="1" w:lastColumn="0" w:noHBand="0" w:noVBand="1"/>
      </w:tblPr>
      <w:tblGrid>
        <w:gridCol w:w="5290"/>
        <w:gridCol w:w="991"/>
        <w:gridCol w:w="1089"/>
      </w:tblGrid>
      <w:tr w:rsidR="00155607" w14:paraId="472F1B12" w14:textId="77777777" w:rsidTr="00155607">
        <w:trPr>
          <w:cnfStyle w:val="100000000000" w:firstRow="1" w:lastRow="0" w:firstColumn="0" w:lastColumn="0" w:oddVBand="0" w:evenVBand="0" w:oddHBand="0" w:evenHBand="0" w:firstRowFirstColumn="0" w:firstRowLastColumn="0" w:lastRowFirstColumn="0" w:lastRowLastColumn="0"/>
          <w:trHeight w:val="255"/>
          <w:tblHeader w:val="0"/>
        </w:trPr>
        <w:tc>
          <w:tcPr>
            <w:cnfStyle w:val="001000000000" w:firstRow="0" w:lastRow="0" w:firstColumn="1" w:lastColumn="0" w:oddVBand="0" w:evenVBand="0" w:oddHBand="0" w:evenHBand="0" w:firstRowFirstColumn="0" w:firstRowLastColumn="0" w:lastRowFirstColumn="0" w:lastRowLastColumn="0"/>
            <w:tcW w:w="3589"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607E0158" w14:textId="402C62F5" w:rsidR="005B1647" w:rsidRPr="000141E7" w:rsidRDefault="005B1647" w:rsidP="005B1647">
            <w:pPr>
              <w:pStyle w:val="TabellHuvud"/>
            </w:pPr>
          </w:p>
        </w:tc>
        <w:tc>
          <w:tcPr>
            <w:tcW w:w="672"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5D0686A7" w14:textId="77777777" w:rsidR="005B1647" w:rsidRPr="000141E7"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0141E7">
              <w:t>2019</w:t>
            </w:r>
          </w:p>
        </w:tc>
        <w:tc>
          <w:tcPr>
            <w:tcW w:w="739"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5E688DE8" w14:textId="77777777" w:rsidR="005B1647" w:rsidRPr="000141E7"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0141E7">
              <w:t>2018</w:t>
            </w:r>
          </w:p>
        </w:tc>
      </w:tr>
      <w:tr w:rsidR="00155607" w14:paraId="752E615F"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589" w:type="pct"/>
            <w:tcBorders>
              <w:top w:val="single" w:sz="12" w:space="0" w:color="auto"/>
            </w:tcBorders>
            <w:noWrap/>
            <w:hideMark/>
          </w:tcPr>
          <w:p w14:paraId="11ED1BD2" w14:textId="77777777" w:rsidR="005B1647" w:rsidRPr="000141E7" w:rsidRDefault="005B1647" w:rsidP="005B1647">
            <w:pPr>
              <w:pStyle w:val="Tabell"/>
            </w:pPr>
            <w:r w:rsidRPr="000141E7">
              <w:t>Finansiella intäkter enligt resultaträkningen</w:t>
            </w:r>
          </w:p>
        </w:tc>
        <w:tc>
          <w:tcPr>
            <w:tcW w:w="672" w:type="pct"/>
            <w:tcBorders>
              <w:top w:val="single" w:sz="12" w:space="0" w:color="auto"/>
            </w:tcBorders>
            <w:noWrap/>
            <w:hideMark/>
          </w:tcPr>
          <w:p w14:paraId="50511297" w14:textId="77777777" w:rsidR="005B1647" w:rsidRPr="000141E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141E7">
              <w:t>12 431</w:t>
            </w:r>
          </w:p>
        </w:tc>
        <w:tc>
          <w:tcPr>
            <w:tcW w:w="739" w:type="pct"/>
            <w:tcBorders>
              <w:top w:val="single" w:sz="12" w:space="0" w:color="auto"/>
            </w:tcBorders>
            <w:noWrap/>
            <w:hideMark/>
          </w:tcPr>
          <w:p w14:paraId="514319C0" w14:textId="77777777" w:rsidR="005B1647" w:rsidRPr="000141E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141E7">
              <w:t>10 728</w:t>
            </w:r>
          </w:p>
        </w:tc>
      </w:tr>
      <w:tr w:rsidR="00155607" w14:paraId="0F5A5F91"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589" w:type="pct"/>
            <w:noWrap/>
            <w:hideMark/>
          </w:tcPr>
          <w:p w14:paraId="2402E1E9" w14:textId="77777777" w:rsidR="005B1647" w:rsidRPr="000141E7" w:rsidRDefault="005B1647" w:rsidP="005B1647">
            <w:pPr>
              <w:pStyle w:val="Tabell"/>
            </w:pPr>
            <w:r w:rsidRPr="000141E7">
              <w:t>Finansiella kostnader enligt resultaträkningen</w:t>
            </w:r>
          </w:p>
        </w:tc>
        <w:tc>
          <w:tcPr>
            <w:tcW w:w="672" w:type="pct"/>
            <w:noWrap/>
            <w:hideMark/>
          </w:tcPr>
          <w:p w14:paraId="1DA16C0E" w14:textId="77777777" w:rsidR="005B1647" w:rsidRPr="000141E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141E7">
              <w:t>-1 617</w:t>
            </w:r>
          </w:p>
        </w:tc>
        <w:tc>
          <w:tcPr>
            <w:tcW w:w="739" w:type="pct"/>
            <w:noWrap/>
            <w:hideMark/>
          </w:tcPr>
          <w:p w14:paraId="54BB28B4" w14:textId="77777777" w:rsidR="005B1647" w:rsidRPr="000141E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141E7">
              <w:t>-4 325</w:t>
            </w:r>
          </w:p>
        </w:tc>
      </w:tr>
      <w:tr w:rsidR="00155607" w14:paraId="19110071"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589" w:type="pct"/>
            <w:noWrap/>
            <w:hideMark/>
          </w:tcPr>
          <w:p w14:paraId="4BEB2A55" w14:textId="77777777" w:rsidR="005B1647" w:rsidRPr="000141E7" w:rsidRDefault="005B1647" w:rsidP="005B1647">
            <w:pPr>
              <w:pStyle w:val="Tabell"/>
            </w:pPr>
            <w:r w:rsidRPr="000141E7">
              <w:t>Marknadsvärdesförändringar</w:t>
            </w:r>
          </w:p>
        </w:tc>
        <w:tc>
          <w:tcPr>
            <w:tcW w:w="672" w:type="pct"/>
            <w:noWrap/>
            <w:hideMark/>
          </w:tcPr>
          <w:p w14:paraId="17C3EA54" w14:textId="77777777" w:rsidR="005B1647" w:rsidRPr="000141E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141E7">
              <w:t>-2 232</w:t>
            </w:r>
          </w:p>
        </w:tc>
        <w:tc>
          <w:tcPr>
            <w:tcW w:w="739" w:type="pct"/>
            <w:noWrap/>
            <w:hideMark/>
          </w:tcPr>
          <w:p w14:paraId="52015E20" w14:textId="77777777" w:rsidR="005B1647" w:rsidRPr="000141E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141E7">
              <w:t>1 596</w:t>
            </w:r>
          </w:p>
        </w:tc>
      </w:tr>
      <w:tr w:rsidR="00155607" w14:paraId="3C4A9C75" w14:textId="77777777" w:rsidTr="00155607">
        <w:trPr>
          <w:trHeight w:val="152"/>
        </w:trPr>
        <w:tc>
          <w:tcPr>
            <w:cnfStyle w:val="001000000000" w:firstRow="0" w:lastRow="0" w:firstColumn="1" w:lastColumn="0" w:oddVBand="0" w:evenVBand="0" w:oddHBand="0" w:evenHBand="0" w:firstRowFirstColumn="0" w:firstRowLastColumn="0" w:lastRowFirstColumn="0" w:lastRowLastColumn="0"/>
            <w:tcW w:w="3589" w:type="pct"/>
            <w:noWrap/>
            <w:hideMark/>
          </w:tcPr>
          <w:p w14:paraId="1505D6D9" w14:textId="77777777" w:rsidR="005B1647" w:rsidRPr="000141E7" w:rsidRDefault="005B1647" w:rsidP="005B1647">
            <w:pPr>
              <w:pStyle w:val="Tabell"/>
            </w:pPr>
            <w:r w:rsidRPr="000141E7">
              <w:t>Nedskrivning av andra långfristiga värdepappersinnehav</w:t>
            </w:r>
          </w:p>
        </w:tc>
        <w:tc>
          <w:tcPr>
            <w:tcW w:w="672" w:type="pct"/>
            <w:noWrap/>
            <w:hideMark/>
          </w:tcPr>
          <w:p w14:paraId="1C0FF8A2" w14:textId="77777777" w:rsidR="005B1647" w:rsidRPr="000141E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141E7">
              <w:t>0</w:t>
            </w:r>
          </w:p>
        </w:tc>
        <w:tc>
          <w:tcPr>
            <w:tcW w:w="739" w:type="pct"/>
            <w:noWrap/>
            <w:hideMark/>
          </w:tcPr>
          <w:p w14:paraId="2BC2225D" w14:textId="77777777" w:rsidR="005B1647" w:rsidRPr="000141E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141E7">
              <w:t>0</w:t>
            </w:r>
          </w:p>
        </w:tc>
      </w:tr>
      <w:tr w:rsidR="00155607" w14:paraId="15611131"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589" w:type="pct"/>
            <w:noWrap/>
            <w:hideMark/>
          </w:tcPr>
          <w:p w14:paraId="7845796D" w14:textId="77777777" w:rsidR="005B1647" w:rsidRPr="000141E7" w:rsidRDefault="005B1647" w:rsidP="005B1647">
            <w:pPr>
              <w:pStyle w:val="Tabell"/>
            </w:pPr>
            <w:r w:rsidRPr="000141E7">
              <w:t>Reaförlust vid försäljning av aktier m.m.</w:t>
            </w:r>
          </w:p>
        </w:tc>
        <w:tc>
          <w:tcPr>
            <w:tcW w:w="672" w:type="pct"/>
            <w:noWrap/>
            <w:hideMark/>
          </w:tcPr>
          <w:p w14:paraId="1C5042A3" w14:textId="77777777" w:rsidR="005B1647" w:rsidRPr="000141E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141E7">
              <w:t>-11</w:t>
            </w:r>
          </w:p>
        </w:tc>
        <w:tc>
          <w:tcPr>
            <w:tcW w:w="739" w:type="pct"/>
            <w:noWrap/>
            <w:hideMark/>
          </w:tcPr>
          <w:p w14:paraId="4E191A64" w14:textId="77777777" w:rsidR="005B1647" w:rsidRPr="000141E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141E7">
              <w:t>145</w:t>
            </w:r>
          </w:p>
        </w:tc>
      </w:tr>
      <w:tr w:rsidR="00155607" w14:paraId="47DD52BA" w14:textId="77777777" w:rsidTr="00155607">
        <w:trPr>
          <w:cnfStyle w:val="010000000000" w:firstRow="0" w:lastRow="1" w:firstColumn="0" w:lastColumn="0" w:oddVBand="0" w:evenVBand="0" w:oddHBand="0" w:evenHBand="0" w:firstRowFirstColumn="0" w:firstRowLastColumn="0" w:lastRowFirstColumn="0" w:lastRowLastColumn="0"/>
          <w:trHeight w:val="270"/>
        </w:trPr>
        <w:tc>
          <w:tcPr>
            <w:cnfStyle w:val="001000000000" w:firstRow="0" w:lastRow="0" w:firstColumn="1" w:lastColumn="0" w:oddVBand="0" w:evenVBand="0" w:oddHBand="0" w:evenHBand="0" w:firstRowFirstColumn="0" w:firstRowLastColumn="0" w:lastRowFirstColumn="0" w:lastRowLastColumn="0"/>
            <w:tcW w:w="3589" w:type="pct"/>
            <w:noWrap/>
            <w:hideMark/>
          </w:tcPr>
          <w:p w14:paraId="56348748" w14:textId="77777777" w:rsidR="005B1647" w:rsidRPr="000141E7" w:rsidRDefault="005B1647" w:rsidP="005B1647">
            <w:pPr>
              <w:pStyle w:val="Tabell"/>
              <w:rPr>
                <w:bCs/>
              </w:rPr>
            </w:pPr>
            <w:r w:rsidRPr="000141E7">
              <w:rPr>
                <w:bCs/>
              </w:rPr>
              <w:t>Summa</w:t>
            </w:r>
          </w:p>
        </w:tc>
        <w:tc>
          <w:tcPr>
            <w:tcW w:w="672" w:type="pct"/>
            <w:noWrap/>
            <w:hideMark/>
          </w:tcPr>
          <w:p w14:paraId="3836C83F" w14:textId="77777777" w:rsidR="005B1647" w:rsidRPr="000141E7"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0141E7">
              <w:rPr>
                <w:bCs/>
              </w:rPr>
              <w:t>8 570</w:t>
            </w:r>
          </w:p>
        </w:tc>
        <w:tc>
          <w:tcPr>
            <w:tcW w:w="739" w:type="pct"/>
            <w:noWrap/>
            <w:hideMark/>
          </w:tcPr>
          <w:p w14:paraId="28ACF2BA" w14:textId="77777777" w:rsidR="005B1647" w:rsidRPr="000141E7"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0141E7">
              <w:rPr>
                <w:bCs/>
              </w:rPr>
              <w:t>8 144</w:t>
            </w:r>
          </w:p>
        </w:tc>
      </w:tr>
    </w:tbl>
    <w:p w14:paraId="1517175C" w14:textId="42CC7CF0" w:rsidR="005B1647" w:rsidRDefault="005B1647" w:rsidP="005B1647">
      <w:pPr>
        <w:pStyle w:val="Brdtext"/>
      </w:pPr>
    </w:p>
    <w:p w14:paraId="058FD696" w14:textId="4C862E5D" w:rsidR="005B1647" w:rsidRDefault="005B1647" w:rsidP="005B1647">
      <w:pPr>
        <w:pStyle w:val="Brdtext"/>
      </w:pPr>
      <w:r>
        <w:t>Övrigt finansiellt netto har påverkat kassaflödet positivt med knappt 9 miljarder kronor, vilket är något högre än föregående år. Under Övrigt finansiellt netto redovisas räntor och andra finansiella transaktioner som inte är hänförliga till statsskuldsförvaltningen, se not 13 och 14.</w:t>
      </w:r>
    </w:p>
    <w:p w14:paraId="7A27F4BB" w14:textId="5FBD2E80" w:rsidR="005B1647" w:rsidRDefault="005B1647" w:rsidP="005B1647">
      <w:pPr>
        <w:pStyle w:val="Brdtext"/>
      </w:pPr>
      <w:r>
        <w:t>Övrigt finansiellt netto justeras för marknadsvärdesförändringar på statens innehav av obligationer m.m. eftersom de inte medför några betalningar. Realisationsvinster vid försäljning av aktier och andra värdepapper ingår i posten försäljning av anläggnings</w:t>
      </w:r>
      <w:r>
        <w:softHyphen/>
        <w:t>tillgångar i finansieringsanalysen och dras därför av från de finansiella intäkterna.</w:t>
      </w:r>
    </w:p>
    <w:p w14:paraId="69E4ABA2" w14:textId="77777777" w:rsidR="005B1647" w:rsidRDefault="005B1647" w:rsidP="005B1647">
      <w:pPr>
        <w:pStyle w:val="Rubrik4utannumrering"/>
      </w:pPr>
      <w:r>
        <w:t>Not 67 Justeringar till betalningar</w:t>
      </w:r>
    </w:p>
    <w:p w14:paraId="56AF3265" w14:textId="4B3A4015" w:rsidR="005B1647" w:rsidRDefault="005B1647" w:rsidP="005B1647">
      <w:pPr>
        <w:pStyle w:val="TabellUnderrubrik"/>
      </w:pPr>
      <w:r w:rsidRPr="000141E7">
        <w:t>Miljoner kronor</w:t>
      </w:r>
    </w:p>
    <w:tbl>
      <w:tblPr>
        <w:tblStyle w:val="RKBPTabell"/>
        <w:tblW w:w="5000" w:type="pct"/>
        <w:tblLook w:val="04E0" w:firstRow="1" w:lastRow="1" w:firstColumn="1" w:lastColumn="0" w:noHBand="0" w:noVBand="1"/>
      </w:tblPr>
      <w:tblGrid>
        <w:gridCol w:w="5372"/>
        <w:gridCol w:w="1069"/>
        <w:gridCol w:w="929"/>
      </w:tblGrid>
      <w:tr w:rsidR="00155607" w14:paraId="10BB7FD1" w14:textId="77777777" w:rsidTr="00155607">
        <w:trPr>
          <w:cnfStyle w:val="100000000000" w:firstRow="1" w:lastRow="0" w:firstColumn="0" w:lastColumn="0" w:oddVBand="0" w:evenVBand="0" w:oddHBand="0" w:evenHBand="0" w:firstRowFirstColumn="0" w:firstRowLastColumn="0" w:lastRowFirstColumn="0" w:lastRowLastColumn="0"/>
          <w:trHeight w:val="255"/>
          <w:tblHeader w:val="0"/>
        </w:trPr>
        <w:tc>
          <w:tcPr>
            <w:cnfStyle w:val="001000000000" w:firstRow="0" w:lastRow="0" w:firstColumn="1" w:lastColumn="0" w:oddVBand="0" w:evenVBand="0" w:oddHBand="0" w:evenHBand="0" w:firstRowFirstColumn="0" w:firstRowLastColumn="0" w:lastRowFirstColumn="0" w:lastRowLastColumn="0"/>
            <w:tcW w:w="3645"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57D70F5C" w14:textId="26AA2DAD" w:rsidR="005B1647" w:rsidRPr="000141E7" w:rsidRDefault="005B1647" w:rsidP="005B1647">
            <w:pPr>
              <w:pStyle w:val="TabellHuvud"/>
            </w:pPr>
          </w:p>
        </w:tc>
        <w:tc>
          <w:tcPr>
            <w:tcW w:w="725"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707517FB" w14:textId="77777777" w:rsidR="005B1647" w:rsidRPr="000141E7"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0141E7">
              <w:t>2019</w:t>
            </w:r>
          </w:p>
        </w:tc>
        <w:tc>
          <w:tcPr>
            <w:tcW w:w="630"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5725F709" w14:textId="77777777" w:rsidR="005B1647" w:rsidRPr="000141E7"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0141E7">
              <w:t>2018</w:t>
            </w:r>
          </w:p>
        </w:tc>
      </w:tr>
      <w:tr w:rsidR="00155607" w14:paraId="04232B07" w14:textId="77777777" w:rsidTr="00155607">
        <w:trPr>
          <w:trHeight w:val="300"/>
        </w:trPr>
        <w:tc>
          <w:tcPr>
            <w:cnfStyle w:val="001000000000" w:firstRow="0" w:lastRow="0" w:firstColumn="1" w:lastColumn="0" w:oddVBand="0" w:evenVBand="0" w:oddHBand="0" w:evenHBand="0" w:firstRowFirstColumn="0" w:firstRowLastColumn="0" w:lastRowFirstColumn="0" w:lastRowLastColumn="0"/>
            <w:tcW w:w="3645" w:type="pct"/>
            <w:tcBorders>
              <w:top w:val="single" w:sz="12" w:space="0" w:color="auto"/>
            </w:tcBorders>
            <w:noWrap/>
            <w:hideMark/>
          </w:tcPr>
          <w:p w14:paraId="4AF21771" w14:textId="77777777" w:rsidR="005B1647" w:rsidRPr="000141E7" w:rsidRDefault="005B1647" w:rsidP="005B1647">
            <w:pPr>
              <w:pStyle w:val="Tabell"/>
            </w:pPr>
            <w:r w:rsidRPr="000141E7">
              <w:t>Förändring av tillgångar hänförbara till statens upplåning</w:t>
            </w:r>
          </w:p>
        </w:tc>
        <w:tc>
          <w:tcPr>
            <w:tcW w:w="725" w:type="pct"/>
            <w:tcBorders>
              <w:top w:val="single" w:sz="12" w:space="0" w:color="auto"/>
            </w:tcBorders>
            <w:noWrap/>
            <w:hideMark/>
          </w:tcPr>
          <w:p w14:paraId="447A33C6" w14:textId="77777777" w:rsidR="005B1647" w:rsidRPr="000141E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141E7">
              <w:t>1 304</w:t>
            </w:r>
          </w:p>
        </w:tc>
        <w:tc>
          <w:tcPr>
            <w:tcW w:w="630" w:type="pct"/>
            <w:tcBorders>
              <w:top w:val="single" w:sz="12" w:space="0" w:color="auto"/>
            </w:tcBorders>
            <w:noWrap/>
            <w:hideMark/>
          </w:tcPr>
          <w:p w14:paraId="1F211816" w14:textId="77777777" w:rsidR="005B1647" w:rsidRPr="000141E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141E7">
              <w:t>-791</w:t>
            </w:r>
          </w:p>
        </w:tc>
      </w:tr>
      <w:tr w:rsidR="00155607" w14:paraId="54366490" w14:textId="77777777" w:rsidTr="00155607">
        <w:trPr>
          <w:trHeight w:val="315"/>
        </w:trPr>
        <w:tc>
          <w:tcPr>
            <w:cnfStyle w:val="001000000000" w:firstRow="0" w:lastRow="0" w:firstColumn="1" w:lastColumn="0" w:oddVBand="0" w:evenVBand="0" w:oddHBand="0" w:evenHBand="0" w:firstRowFirstColumn="0" w:firstRowLastColumn="0" w:lastRowFirstColumn="0" w:lastRowLastColumn="0"/>
            <w:tcW w:w="3645" w:type="pct"/>
            <w:noWrap/>
            <w:hideMark/>
          </w:tcPr>
          <w:p w14:paraId="18B87A0B" w14:textId="77777777" w:rsidR="005B1647" w:rsidRPr="000141E7" w:rsidRDefault="005B1647" w:rsidP="005B1647">
            <w:pPr>
              <w:pStyle w:val="Tabell"/>
            </w:pPr>
            <w:r w:rsidRPr="000141E7">
              <w:t>Förändring av skulder hänförbara till statens upplåning</w:t>
            </w:r>
          </w:p>
        </w:tc>
        <w:tc>
          <w:tcPr>
            <w:tcW w:w="725" w:type="pct"/>
            <w:noWrap/>
            <w:hideMark/>
          </w:tcPr>
          <w:p w14:paraId="782EB210" w14:textId="77777777" w:rsidR="005B1647" w:rsidRPr="000141E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141E7">
              <w:t>-6 271</w:t>
            </w:r>
          </w:p>
        </w:tc>
        <w:tc>
          <w:tcPr>
            <w:tcW w:w="630" w:type="pct"/>
            <w:noWrap/>
            <w:hideMark/>
          </w:tcPr>
          <w:p w14:paraId="32720740" w14:textId="77777777" w:rsidR="005B1647" w:rsidRPr="000141E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0141E7">
              <w:t>-6 961</w:t>
            </w:r>
          </w:p>
        </w:tc>
      </w:tr>
      <w:tr w:rsidR="00155607" w14:paraId="45BCCAEB" w14:textId="77777777" w:rsidTr="00155607">
        <w:trPr>
          <w:cnfStyle w:val="010000000000" w:firstRow="0" w:lastRow="1" w:firstColumn="0" w:lastColumn="0" w:oddVBand="0" w:evenVBand="0" w:oddHBand="0" w:evenHBand="0" w:firstRowFirstColumn="0" w:firstRowLastColumn="0" w:lastRowFirstColumn="0" w:lastRowLastColumn="0"/>
          <w:trHeight w:val="262"/>
        </w:trPr>
        <w:tc>
          <w:tcPr>
            <w:cnfStyle w:val="001000000000" w:firstRow="0" w:lastRow="0" w:firstColumn="1" w:lastColumn="0" w:oddVBand="0" w:evenVBand="0" w:oddHBand="0" w:evenHBand="0" w:firstRowFirstColumn="0" w:firstRowLastColumn="0" w:lastRowFirstColumn="0" w:lastRowLastColumn="0"/>
            <w:tcW w:w="3645" w:type="pct"/>
            <w:noWrap/>
            <w:hideMark/>
          </w:tcPr>
          <w:p w14:paraId="185E8C61" w14:textId="77777777" w:rsidR="005B1647" w:rsidRPr="000141E7" w:rsidRDefault="005B1647" w:rsidP="005B1647">
            <w:pPr>
              <w:pStyle w:val="Tabell"/>
              <w:rPr>
                <w:bCs/>
              </w:rPr>
            </w:pPr>
            <w:r w:rsidRPr="000141E7">
              <w:rPr>
                <w:bCs/>
              </w:rPr>
              <w:t xml:space="preserve">Summa </w:t>
            </w:r>
          </w:p>
        </w:tc>
        <w:tc>
          <w:tcPr>
            <w:tcW w:w="725" w:type="pct"/>
            <w:noWrap/>
            <w:hideMark/>
          </w:tcPr>
          <w:p w14:paraId="7E3C3209" w14:textId="77777777" w:rsidR="005B1647" w:rsidRPr="000141E7"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0141E7">
              <w:rPr>
                <w:bCs/>
              </w:rPr>
              <w:t>-4 967</w:t>
            </w:r>
          </w:p>
        </w:tc>
        <w:tc>
          <w:tcPr>
            <w:tcW w:w="630" w:type="pct"/>
            <w:noWrap/>
            <w:hideMark/>
          </w:tcPr>
          <w:p w14:paraId="66588A70" w14:textId="77777777" w:rsidR="005B1647" w:rsidRPr="000141E7"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0141E7">
              <w:rPr>
                <w:bCs/>
              </w:rPr>
              <w:t>-7 752</w:t>
            </w:r>
          </w:p>
        </w:tc>
      </w:tr>
    </w:tbl>
    <w:p w14:paraId="3E7535D6" w14:textId="64904CDE" w:rsidR="005B1647" w:rsidRDefault="005B1647" w:rsidP="005B1647">
      <w:pPr>
        <w:pStyle w:val="Brdtext"/>
      </w:pPr>
    </w:p>
    <w:p w14:paraId="68722CD8" w14:textId="028DEB18" w:rsidR="005B1647" w:rsidRDefault="005B1647" w:rsidP="005B1647">
      <w:pPr>
        <w:pStyle w:val="Brdtext"/>
        <w:sectPr w:rsidR="005B1647" w:rsidSect="00DA2538">
          <w:headerReference w:type="even" r:id="rId132"/>
          <w:headerReference w:type="default" r:id="rId133"/>
          <w:footerReference w:type="even" r:id="rId134"/>
          <w:footerReference w:type="default" r:id="rId135"/>
          <w:headerReference w:type="first" r:id="rId136"/>
          <w:footerReference w:type="first" r:id="rId137"/>
          <w:type w:val="oddPage"/>
          <w:pgSz w:w="11906" w:h="16838" w:code="9"/>
          <w:pgMar w:top="1304" w:right="2268" w:bottom="1247" w:left="2268" w:header="567" w:footer="624" w:gutter="0"/>
          <w:cols w:space="708"/>
          <w:titlePg/>
          <w:docGrid w:linePitch="360"/>
        </w:sectPr>
      </w:pPr>
      <w:r w:rsidRPr="000141E7">
        <w:t>Upplupna och förutbetalda räntor som är hänförbara till statens upplåning redovisas i balansräkningen under periodavgränsningsposter och påverkar således inte statsskulden. Förändringar av tillgångar och skulder som är hänförbara till statens upplåning har försämrat kassaflödet med 5 miljarder kronor, vilket är knappt 3</w:t>
      </w:r>
      <w:r>
        <w:t> </w:t>
      </w:r>
      <w:r w:rsidRPr="000141E7">
        <w:t>miljarder kronor mindre än föregående år</w:t>
      </w:r>
      <w:r>
        <w:t>.</w:t>
      </w:r>
    </w:p>
    <w:bookmarkStart w:id="260" w:name="_Toc37350661"/>
    <w:p w14:paraId="5934CBEE" w14:textId="7613B320" w:rsidR="005B1647" w:rsidRDefault="00840EC1" w:rsidP="005B1647">
      <w:pPr>
        <w:pStyle w:val="Rubrik1"/>
      </w:pPr>
      <w:sdt>
        <w:sdtPr>
          <w:alias w:val="Avsnittsrubrik"/>
          <w:tag w:val="Avsnittsrubrik"/>
          <w:id w:val="-2006665594"/>
          <w:dataBinding w:prefixMappings="xmlns:ns0='http://rkdhs/mallar/budget/Års/Års.xsd'" w:xpath="/ns0:dokumentvärden[1]/ns0:avsnitt[1]/ns0:avsnitt[5]/@avsnittsrubrik" w:storeItemID="{E4A92E87-CD46-4139-BA79-F73ACCF787C5}"/>
          <w:text w:multiLine="1"/>
        </w:sdtPr>
        <w:sdtEndPr/>
        <w:sdtContent>
          <w:r w:rsidR="005B1647" w:rsidRPr="007B2E95">
            <w:t>Utvecklingen av statsskulden</w:t>
          </w:r>
        </w:sdtContent>
      </w:sdt>
      <w:r w:rsidR="005B1647" w:rsidRPr="00E1060A">
        <w:rPr>
          <w:noProof/>
        </w:rPr>
        <mc:AlternateContent>
          <mc:Choice Requires="wps">
            <w:drawing>
              <wp:anchor distT="0" distB="0" distL="114300" distR="114300" simplePos="0" relativeHeight="251658248" behindDoc="0" locked="0" layoutInCell="1" allowOverlap="1" wp14:anchorId="2A1C8D36" wp14:editId="24621794">
                <wp:simplePos x="0" y="0"/>
                <wp:positionH relativeFrom="page">
                  <wp:posOffset>7006590</wp:posOffset>
                </wp:positionH>
                <wp:positionV relativeFrom="page">
                  <wp:posOffset>0</wp:posOffset>
                </wp:positionV>
                <wp:extent cx="547200" cy="10792800"/>
                <wp:effectExtent l="0" t="0" r="5715" b="8890"/>
                <wp:wrapNone/>
                <wp:docPr id="12" name="Rektangel 1">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547200" cy="10792800"/>
                        </a:xfrm>
                        <a:prstGeom prst="rect">
                          <a:avLst/>
                        </a:prstGeom>
                        <a:solidFill>
                          <a:schemeClr val="accent2"/>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3FC48772" id="Rektangel 1" o:spid="_x0000_s1026" style="position:absolute;margin-left:551.7pt;margin-top:0;width:43.1pt;height:849.85pt;z-index:251658248;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9ZmDY6AIAAEkGAAAOAAAAZHJzL2Uyb0RvYy54bWysVdtuGjEQfa/Uf7D8TvaSJVyUJQJSqkpR&#10;EiWp8ux4vbCq13Ztw0Kr/nvH9u6G0qiqqiJhfBnPzJlzPFxe7WuOdkybSoocJ2cxRkxQWVRinePP&#10;T6vBGCNjiSgIl4Ll+MAMvpq9f3fZqClL5UbygmkEToSZNirHG2vVNIoM3bCamDOpmIDDUuqaWFjq&#10;dVRo0oD3mkdpHF9EjdSF0pIyY2D3Ohzimfdflozau7I0zCKeY8jN+lH78cWN0eySTNeaqE1F2zTI&#10;P2RRk0pA0N7VNbEEbXX1m6u6oloaWdozKutIlmVFmccAaJL4BM3jhijmsUBxjOrLZP6fW3q7u9eo&#10;KoC7FCNBauDogX0BxtaMo8RjYnt7Y6xDB7OA6vsyGZ9fj1YXg0U2GQ+y88X5YJKNF4NklI4Xw3Q+&#10;v/iQ/XC3C0an8JWa2GrHuhLDzt9haNl21RlFr34w2hFgNHH8RT6v7tdnGjXKTD00JwQ/fVT3Gozd&#10;ysDUodmXuna/wALae0kcekk4pBQ2h9kIZIYRhaMkHk3SMaxC0O660sZ+ZLJGbpJjDZrzZSM7yCWY&#10;diYumpG8KlYV537hdM6WXAc8hFImbNoG+MWSC2cvpLsZnLodDzTg8cjsgTNnx8UDK4FWQJD6ZPyD&#10;Og0U6DUbICnEH8bw6aJ3qfnKeofOcwnxe9+tg87yGERHTWvvrjL/HvvL8Z8SCxD7Gz6yFLa/XFdC&#10;6rcccNtHDvZdkUJpXJVeZHEA0WsZuoFRdFUBdTfE2Hui4fkD39DS7B0MJZdNjmU7w2gj9be39p09&#10;KBpOMWqgneTYfN0SzTDinwS810mSZa7/+EU2BFFhpI9PXo5PxLZeSq9vBNn5qbO3vJuWWtbP0Pnm&#10;LiocEUEhdo6p1d1iaUObg95J2XzuzaDnKGJvxKOC5xfIc9J82j8TrVr9WpD+rexaD5meyDjYOj6E&#10;nG+tLCuv8de6tvWGfuWF0/ZW1xCP197q9R9g9hMAAP//AwBQSwMEFAAGAAgAAAAhAMHg28LdAAAA&#10;CwEAAA8AAABkcnMvZG93bnJldi54bWxMj8FOwzAQRO+V+g/WInGjTgqEJMSpCqIXxIXSD3DibRKI&#10;11HspuHv2Z7obUczmn1TbGbbiwlH3zlSEK8iEEi1Mx01Cg5fu7sUhA+ajO4doYJf9LApl4tC58ad&#10;6ROnfWgEl5DPtYI2hCGX0tctWu1XbkBi7+hGqwPLsZFm1Gcut71cR1Eire6IP7R6wNcW65/9ySp4&#10;s+7x4zub7G7dVU4mKYWXd1Lq9mbePoMIOIf/MFzwGR1KZqrciYwXPes4un/grAKedPHjNEtAVHwl&#10;WfYEsizk9YbyDwAA//8DAFBLAQItABQABgAIAAAAIQC2gziS/gAAAOEBAAATAAAAAAAAAAAAAAAA&#10;AAAAAABbQ29udGVudF9UeXBlc10ueG1sUEsBAi0AFAAGAAgAAAAhADj9If/WAAAAlAEAAAsAAAAA&#10;AAAAAAAAAAAALwEAAF9yZWxzLy5yZWxzUEsBAi0AFAAGAAgAAAAhAH1mYNjoAgAASQYAAA4AAAAA&#10;AAAAAAAAAAAALgIAAGRycy9lMm9Eb2MueG1sUEsBAi0AFAAGAAgAAAAhAMHg28LdAAAACwEAAA8A&#10;AAAAAAAAAAAAAAAAQgUAAGRycy9kb3ducmV2LnhtbFBLBQYAAAAABAAEAPMAAABMBgAAAAA=&#10;" fillcolor="#dfddd9 [3205]" stroked="f" strokeweight="1pt">
                <w10:wrap anchorx="page" anchory="page"/>
              </v:rect>
            </w:pict>
          </mc:Fallback>
        </mc:AlternateContent>
      </w:r>
      <w:bookmarkEnd w:id="260"/>
    </w:p>
    <w:p w14:paraId="6D2BFBFD" w14:textId="25056929" w:rsidR="005B1647" w:rsidRDefault="005B1647" w:rsidP="005B1647">
      <w:pPr>
        <w:pStyle w:val="Brdtext"/>
      </w:pPr>
      <w:r>
        <w:t>Statens budget visade ett överskott på 112 miljarder kronor 2019. Det innebär att överskottet ökade med 32 miljarder kronor jämfört med 2018, då budgeten visade ett överskott på 80 miljarder kronor. Statens nettolånebehov är lika med saldot på statens budget fast med omvänt tecken.</w:t>
      </w:r>
    </w:p>
    <w:p w14:paraId="4B6EF991" w14:textId="73B0A9DB" w:rsidR="005B1647" w:rsidRDefault="005B1647" w:rsidP="005B1647">
      <w:pPr>
        <w:pStyle w:val="Brdtext"/>
      </w:pPr>
      <w:r>
        <w:t>Den konsoliderade statsskulden minskade från 1 197 miljarder kronor 2018 till 1 054 miljarder kronor 2019, dvs. med 143 miljarder kronor. Huvudorsaken till att statsskulden minskade var budgetöverskottet.</w:t>
      </w:r>
    </w:p>
    <w:p w14:paraId="7B6915CD" w14:textId="0FA341CC" w:rsidR="005B1647" w:rsidRDefault="005B1647" w:rsidP="005B1647">
      <w:pPr>
        <w:pStyle w:val="Brdtext"/>
      </w:pPr>
      <w:r>
        <w:t>Det totala upplåningsbehovet, inklusive behovet av att ersätta lån som förfaller, minskade 2019 för fjärde året i rad. Under 2019 var emissionsvolymen i nominella statsobligationer endast 30 miljarder kronor, vilket kan jämföras med en årsvolym på 86 miljarder kronor fyra år tidigare. I statsskuldsväxlar har neddragningarna varit ännu större. I slutet av 2019 var den utestående volymen av statsskuldväxlar 20 miljarder kronor, vilket kan jämföras med nivån 2015 som var 141 miljarder kronor. Under 2019 sålde Riksgäldskontoret realobligationer för knappt 8 miljarder kronor.</w:t>
      </w:r>
    </w:p>
    <w:p w14:paraId="0976496B" w14:textId="77777777" w:rsidR="005B1647" w:rsidRDefault="005B1647" w:rsidP="005B1647">
      <w:pPr>
        <w:pStyle w:val="Brdtext"/>
      </w:pPr>
      <w:r>
        <w:t>Den statsskuld som redovisas i årsredovisningen för staten är konsoliderad och skiljer sig från den statsskuld som Riksgäldskontoret redovisar, som är okonsoliderad. Skillnaden utgörs av elimineringar av myndigheters innehav av svenska statspapper. Vissa myndigheter som hanterar medel avsatta för ändamål vid sidan av statens budget har rätt att placera på den svenska statspappersmarknaden. Dessa tillgångar räknas bort vid beräkningen av den konsoliderade statsskulden.</w:t>
      </w:r>
    </w:p>
    <w:p w14:paraId="19EB4FBC" w14:textId="396FBF12" w:rsidR="005B1647" w:rsidRDefault="005B1647" w:rsidP="005B1647">
      <w:pPr>
        <w:pStyle w:val="Brdtext"/>
      </w:pPr>
      <w:r>
        <w:t>Elimineringen av statliga myndigheters innehav av statspapper uppgick till 58,8 miljarder kronor 2019 (se nedanstående tabell). Nästan hela beloppet är Insättningsgarantifondens och Kärnavfallsfondens innehav. Övriga myndigheters innehav var 0,1 miljarder kronor. Pensionsmyndighetens innehav av statspapper för premiepensionssystemet elimineras inte i den konsoliderade statsskulden, eftersom dessa tillgångar inte ingår i den konsoliderade balansräkningen för staten. Sammantaget innebär detta att den okonsoliderade statsskulden som Riksgäldskontoret redovisar är 58,8 miljarder kronor högre än vad som redovisas i balansräkningen för staten.</w:t>
      </w:r>
    </w:p>
    <w:p w14:paraId="59805402" w14:textId="46EF4604" w:rsidR="005B1647" w:rsidRDefault="005B1647" w:rsidP="005B1647">
      <w:pPr>
        <w:pStyle w:val="Brdtext"/>
      </w:pPr>
      <w:r>
        <w:t>Myndigheters innehav av svenska statspapper har minskat från 65,1 miljarder kronor 2018 till 58,8 miljarder kronor 2019. Minskningen beror främst på att Kärnavfallsfondens innehav av statsobligationer minskade jämfört med 2018.</w:t>
      </w:r>
    </w:p>
    <w:p w14:paraId="1F28509F" w14:textId="7B79719A" w:rsidR="005B1647" w:rsidRDefault="005B1647" w:rsidP="005B1647">
      <w:pPr>
        <w:pStyle w:val="TabellRubrik"/>
      </w:pPr>
      <w:bookmarkStart w:id="261" w:name="_Toc37340145"/>
      <w:r>
        <w:t xml:space="preserve">Tabell </w:t>
      </w:r>
      <w:r>
        <w:fldChar w:fldCharType="begin"/>
      </w:r>
      <w:r>
        <w:instrText xml:space="preserve"> STYLEREF  "Rubrik 1" \n</w:instrText>
      </w:r>
      <w:r>
        <w:fldChar w:fldCharType="separate"/>
      </w:r>
      <w:r w:rsidR="00301022">
        <w:rPr>
          <w:noProof/>
        </w:rPr>
        <w:t>4</w:t>
      </w:r>
      <w:r>
        <w:rPr>
          <w:noProof/>
        </w:rPr>
        <w:fldChar w:fldCharType="end"/>
      </w:r>
      <w:r>
        <w:t>.</w:t>
      </w:r>
      <w:fldSimple w:instr=" SEQ Tabell \* ARABIC \s 1 ">
        <w:r w:rsidR="00301022">
          <w:rPr>
            <w:noProof/>
          </w:rPr>
          <w:t>1</w:t>
        </w:r>
      </w:fldSimple>
      <w:r>
        <w:tab/>
        <w:t>Statliga myndigheters innehav av statspapper vid utgången av 2019</w:t>
      </w:r>
      <w:bookmarkEnd w:id="261"/>
    </w:p>
    <w:p w14:paraId="68A9AA7E" w14:textId="6793C182" w:rsidR="005B1647" w:rsidRDefault="005B1647" w:rsidP="005B1647">
      <w:pPr>
        <w:pStyle w:val="TabellUnderrubrik"/>
      </w:pPr>
      <w:r>
        <w:t>Miljarder kronor</w:t>
      </w:r>
    </w:p>
    <w:tbl>
      <w:tblPr>
        <w:tblStyle w:val="RKBPTabell"/>
        <w:tblW w:w="5000" w:type="pct"/>
        <w:tblLook w:val="06E0" w:firstRow="1" w:lastRow="1" w:firstColumn="1" w:lastColumn="0" w:noHBand="1" w:noVBand="1"/>
      </w:tblPr>
      <w:tblGrid>
        <w:gridCol w:w="2129"/>
        <w:gridCol w:w="1311"/>
        <w:gridCol w:w="1310"/>
        <w:gridCol w:w="1310"/>
        <w:gridCol w:w="1310"/>
      </w:tblGrid>
      <w:tr w:rsidR="00155607" w14:paraId="781E46CB" w14:textId="77777777" w:rsidTr="00DA2664">
        <w:trPr>
          <w:cnfStyle w:val="100000000000" w:firstRow="1" w:lastRow="0" w:firstColumn="0" w:lastColumn="0" w:oddVBand="0" w:evenVBand="0" w:oddHBand="0" w:evenHBand="0" w:firstRowFirstColumn="0" w:firstRowLastColumn="0" w:lastRowFirstColumn="0" w:lastRowLastColumn="0"/>
          <w:trHeight w:val="435"/>
        </w:trPr>
        <w:tc>
          <w:tcPr>
            <w:cnfStyle w:val="001000000000" w:firstRow="0" w:lastRow="0" w:firstColumn="1" w:lastColumn="0" w:oddVBand="0" w:evenVBand="0" w:oddHBand="0" w:evenHBand="0" w:firstRowFirstColumn="0" w:firstRowLastColumn="0" w:lastRowFirstColumn="0" w:lastRowLastColumn="0"/>
            <w:tcW w:w="1444" w:type="pct"/>
            <w:noWrap/>
            <w:hideMark/>
          </w:tcPr>
          <w:p w14:paraId="2E856A41" w14:textId="77777777" w:rsidR="005B1647" w:rsidRPr="00C26285" w:rsidRDefault="005B1647" w:rsidP="00DA2664">
            <w:pPr>
              <w:pStyle w:val="TabellHuvud"/>
            </w:pPr>
            <w:r w:rsidRPr="00C26285">
              <w:t> </w:t>
            </w:r>
          </w:p>
        </w:tc>
        <w:tc>
          <w:tcPr>
            <w:tcW w:w="889" w:type="pct"/>
            <w:hideMark/>
          </w:tcPr>
          <w:p w14:paraId="4F49FCAE" w14:textId="77777777" w:rsidR="005B1647" w:rsidRPr="00C26285" w:rsidRDefault="005B1647" w:rsidP="00DA2664">
            <w:pPr>
              <w:pStyle w:val="TabellHuvud"/>
              <w:cnfStyle w:val="100000000000" w:firstRow="1" w:lastRow="0" w:firstColumn="0" w:lastColumn="0" w:oddVBand="0" w:evenVBand="0" w:oddHBand="0" w:evenHBand="0" w:firstRowFirstColumn="0" w:firstRowLastColumn="0" w:lastRowFirstColumn="0" w:lastRowLastColumn="0"/>
            </w:pPr>
            <w:r w:rsidRPr="00C26285">
              <w:t xml:space="preserve">Insättnings-garantifonden           </w:t>
            </w:r>
          </w:p>
        </w:tc>
        <w:tc>
          <w:tcPr>
            <w:tcW w:w="889" w:type="pct"/>
            <w:hideMark/>
          </w:tcPr>
          <w:p w14:paraId="646F7A79" w14:textId="77777777" w:rsidR="005B1647" w:rsidRPr="00C26285" w:rsidRDefault="005B1647" w:rsidP="00DA2664">
            <w:pPr>
              <w:pStyle w:val="TabellHuvud"/>
              <w:cnfStyle w:val="100000000000" w:firstRow="1" w:lastRow="0" w:firstColumn="0" w:lastColumn="0" w:oddVBand="0" w:evenVBand="0" w:oddHBand="0" w:evenHBand="0" w:firstRowFirstColumn="0" w:firstRowLastColumn="0" w:lastRowFirstColumn="0" w:lastRowLastColumn="0"/>
            </w:pPr>
            <w:r w:rsidRPr="00C26285">
              <w:t>Kärnavfallsfonden</w:t>
            </w:r>
          </w:p>
        </w:tc>
        <w:tc>
          <w:tcPr>
            <w:tcW w:w="889" w:type="pct"/>
            <w:hideMark/>
          </w:tcPr>
          <w:p w14:paraId="23BA56F0" w14:textId="77777777" w:rsidR="005B1647" w:rsidRPr="00C26285" w:rsidRDefault="005B1647" w:rsidP="00DA2664">
            <w:pPr>
              <w:pStyle w:val="TabellHuvud"/>
              <w:cnfStyle w:val="100000000000" w:firstRow="1" w:lastRow="0" w:firstColumn="0" w:lastColumn="0" w:oddVBand="0" w:evenVBand="0" w:oddHBand="0" w:evenHBand="0" w:firstRowFirstColumn="0" w:firstRowLastColumn="0" w:lastRowFirstColumn="0" w:lastRowLastColumn="0"/>
            </w:pPr>
            <w:r w:rsidRPr="00C26285">
              <w:t>Övriga myndigheter</w:t>
            </w:r>
          </w:p>
        </w:tc>
        <w:tc>
          <w:tcPr>
            <w:tcW w:w="889" w:type="pct"/>
            <w:hideMark/>
          </w:tcPr>
          <w:p w14:paraId="3EA60D01" w14:textId="3A507508" w:rsidR="005B1647" w:rsidRPr="00C26285" w:rsidRDefault="005B1647" w:rsidP="00DA2664">
            <w:pPr>
              <w:pStyle w:val="TabellHuvud"/>
              <w:cnfStyle w:val="100000000000" w:firstRow="1" w:lastRow="0" w:firstColumn="0" w:lastColumn="0" w:oddVBand="0" w:evenVBand="0" w:oddHBand="0" w:evenHBand="0" w:firstRowFirstColumn="0" w:firstRowLastColumn="0" w:lastRowFirstColumn="0" w:lastRowLastColumn="0"/>
            </w:pPr>
            <w:r w:rsidRPr="00C26285">
              <w:t>Elimineras i årsredovisningen för staten</w:t>
            </w:r>
          </w:p>
        </w:tc>
      </w:tr>
      <w:tr w:rsidR="00155607" w14:paraId="3C8EC0A0" w14:textId="77777777" w:rsidTr="00DA2664">
        <w:trPr>
          <w:trHeight w:val="255"/>
        </w:trPr>
        <w:tc>
          <w:tcPr>
            <w:cnfStyle w:val="001000000000" w:firstRow="0" w:lastRow="0" w:firstColumn="1" w:lastColumn="0" w:oddVBand="0" w:evenVBand="0" w:oddHBand="0" w:evenHBand="0" w:firstRowFirstColumn="0" w:firstRowLastColumn="0" w:lastRowFirstColumn="0" w:lastRowLastColumn="0"/>
            <w:tcW w:w="1444" w:type="pct"/>
            <w:noWrap/>
            <w:hideMark/>
          </w:tcPr>
          <w:p w14:paraId="571A5952" w14:textId="77777777" w:rsidR="005B1647" w:rsidRPr="00C26285" w:rsidRDefault="005B1647" w:rsidP="005B1647">
            <w:pPr>
              <w:pStyle w:val="Tabell"/>
            </w:pPr>
            <w:r w:rsidRPr="00C26285">
              <w:t>Nominella statsobligationer</w:t>
            </w:r>
          </w:p>
        </w:tc>
        <w:tc>
          <w:tcPr>
            <w:tcW w:w="889" w:type="pct"/>
            <w:noWrap/>
            <w:hideMark/>
          </w:tcPr>
          <w:p w14:paraId="28E18944" w14:textId="77777777" w:rsidR="005B1647" w:rsidRPr="00C2628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26285">
              <w:t>37,4</w:t>
            </w:r>
          </w:p>
        </w:tc>
        <w:tc>
          <w:tcPr>
            <w:tcW w:w="889" w:type="pct"/>
            <w:noWrap/>
            <w:hideMark/>
          </w:tcPr>
          <w:p w14:paraId="6F5BC473" w14:textId="77777777" w:rsidR="005B1647" w:rsidRPr="00C2628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26285">
              <w:t>8,6</w:t>
            </w:r>
          </w:p>
        </w:tc>
        <w:tc>
          <w:tcPr>
            <w:tcW w:w="889" w:type="pct"/>
            <w:noWrap/>
            <w:hideMark/>
          </w:tcPr>
          <w:p w14:paraId="2E8C6C4F" w14:textId="77777777" w:rsidR="005B1647" w:rsidRPr="00C2628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26285">
              <w:t>0,1</w:t>
            </w:r>
          </w:p>
        </w:tc>
        <w:tc>
          <w:tcPr>
            <w:tcW w:w="889" w:type="pct"/>
            <w:noWrap/>
            <w:hideMark/>
          </w:tcPr>
          <w:p w14:paraId="5C23E857" w14:textId="77777777" w:rsidR="005B1647" w:rsidRPr="00C2628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26285">
              <w:t>46,1</w:t>
            </w:r>
          </w:p>
        </w:tc>
      </w:tr>
      <w:tr w:rsidR="00155607" w14:paraId="4B807CBC" w14:textId="77777777" w:rsidTr="00DA2664">
        <w:trPr>
          <w:trHeight w:val="270"/>
        </w:trPr>
        <w:tc>
          <w:tcPr>
            <w:cnfStyle w:val="001000000000" w:firstRow="0" w:lastRow="0" w:firstColumn="1" w:lastColumn="0" w:oddVBand="0" w:evenVBand="0" w:oddHBand="0" w:evenHBand="0" w:firstRowFirstColumn="0" w:firstRowLastColumn="0" w:lastRowFirstColumn="0" w:lastRowLastColumn="0"/>
            <w:tcW w:w="1444" w:type="pct"/>
            <w:noWrap/>
            <w:hideMark/>
          </w:tcPr>
          <w:p w14:paraId="4139FD59" w14:textId="77777777" w:rsidR="005B1647" w:rsidRPr="00C26285" w:rsidRDefault="005B1647" w:rsidP="00DA2664">
            <w:pPr>
              <w:pStyle w:val="Tabell"/>
            </w:pPr>
            <w:r w:rsidRPr="00C26285">
              <w:t>Reala statsobligationer</w:t>
            </w:r>
          </w:p>
        </w:tc>
        <w:tc>
          <w:tcPr>
            <w:tcW w:w="889" w:type="pct"/>
            <w:noWrap/>
            <w:hideMark/>
          </w:tcPr>
          <w:p w14:paraId="68B91EF0" w14:textId="77777777" w:rsidR="005B1647" w:rsidRPr="00C2628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26285">
              <w:t> </w:t>
            </w:r>
          </w:p>
        </w:tc>
        <w:tc>
          <w:tcPr>
            <w:tcW w:w="889" w:type="pct"/>
            <w:noWrap/>
            <w:hideMark/>
          </w:tcPr>
          <w:p w14:paraId="20E4D4B3" w14:textId="77777777" w:rsidR="005B1647" w:rsidRPr="00C2628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26285">
              <w:t>12,7</w:t>
            </w:r>
          </w:p>
        </w:tc>
        <w:tc>
          <w:tcPr>
            <w:tcW w:w="889" w:type="pct"/>
            <w:noWrap/>
            <w:hideMark/>
          </w:tcPr>
          <w:p w14:paraId="05C0A601" w14:textId="77777777" w:rsidR="005B1647" w:rsidRPr="00C2628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26285">
              <w:t> </w:t>
            </w:r>
          </w:p>
        </w:tc>
        <w:tc>
          <w:tcPr>
            <w:tcW w:w="889" w:type="pct"/>
            <w:noWrap/>
            <w:hideMark/>
          </w:tcPr>
          <w:p w14:paraId="4AAD3912" w14:textId="77777777" w:rsidR="005B1647" w:rsidRPr="00C2628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26285">
              <w:t>12,7</w:t>
            </w:r>
          </w:p>
        </w:tc>
      </w:tr>
      <w:tr w:rsidR="00155607" w:rsidRPr="00DA2664" w14:paraId="1B3E247F" w14:textId="77777777" w:rsidTr="00DA2664">
        <w:trPr>
          <w:cnfStyle w:val="010000000000" w:firstRow="0" w:lastRow="1" w:firstColumn="0" w:lastColumn="0" w:oddVBand="0" w:evenVBand="0" w:oddHBand="0" w:evenHBand="0" w:firstRowFirstColumn="0" w:firstRowLastColumn="0" w:lastRowFirstColumn="0" w:lastRowLastColumn="0"/>
          <w:trHeight w:val="255"/>
        </w:trPr>
        <w:tc>
          <w:tcPr>
            <w:cnfStyle w:val="001000000000" w:firstRow="0" w:lastRow="0" w:firstColumn="1" w:lastColumn="0" w:oddVBand="0" w:evenVBand="0" w:oddHBand="0" w:evenHBand="0" w:firstRowFirstColumn="0" w:firstRowLastColumn="0" w:lastRowFirstColumn="0" w:lastRowLastColumn="0"/>
            <w:tcW w:w="1444" w:type="pct"/>
            <w:noWrap/>
            <w:hideMark/>
          </w:tcPr>
          <w:p w14:paraId="4DDEB289" w14:textId="77777777" w:rsidR="005B1647" w:rsidRPr="00DA2664" w:rsidRDefault="005B1647" w:rsidP="00DA2664">
            <w:pPr>
              <w:pStyle w:val="Tabell"/>
              <w:rPr>
                <w:bCs/>
              </w:rPr>
            </w:pPr>
            <w:r w:rsidRPr="00DA2664">
              <w:rPr>
                <w:bCs/>
              </w:rPr>
              <w:t>Totalt</w:t>
            </w:r>
          </w:p>
        </w:tc>
        <w:tc>
          <w:tcPr>
            <w:tcW w:w="889" w:type="pct"/>
            <w:noWrap/>
            <w:hideMark/>
          </w:tcPr>
          <w:p w14:paraId="73740982" w14:textId="77777777" w:rsidR="005B1647" w:rsidRPr="00DA2664"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DA2664">
              <w:rPr>
                <w:bCs/>
              </w:rPr>
              <w:t>37,4</w:t>
            </w:r>
          </w:p>
        </w:tc>
        <w:tc>
          <w:tcPr>
            <w:tcW w:w="889" w:type="pct"/>
            <w:noWrap/>
            <w:hideMark/>
          </w:tcPr>
          <w:p w14:paraId="459DB4F7" w14:textId="77777777" w:rsidR="005B1647" w:rsidRPr="00DA2664"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DA2664">
              <w:rPr>
                <w:bCs/>
              </w:rPr>
              <w:t>21,3</w:t>
            </w:r>
          </w:p>
        </w:tc>
        <w:tc>
          <w:tcPr>
            <w:tcW w:w="889" w:type="pct"/>
            <w:noWrap/>
            <w:hideMark/>
          </w:tcPr>
          <w:p w14:paraId="4E344192" w14:textId="77777777" w:rsidR="005B1647" w:rsidRPr="00DA2664"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DA2664">
              <w:rPr>
                <w:bCs/>
              </w:rPr>
              <w:t>0,1</w:t>
            </w:r>
          </w:p>
        </w:tc>
        <w:tc>
          <w:tcPr>
            <w:tcW w:w="889" w:type="pct"/>
            <w:noWrap/>
            <w:hideMark/>
          </w:tcPr>
          <w:p w14:paraId="45C44FB6" w14:textId="0DC8E090" w:rsidR="005B1647" w:rsidRPr="00DA2664"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DA2664">
              <w:rPr>
                <w:bCs/>
              </w:rPr>
              <w:t>58,8</w:t>
            </w:r>
          </w:p>
        </w:tc>
      </w:tr>
    </w:tbl>
    <w:p w14:paraId="2B23B5CE" w14:textId="0FAC594A" w:rsidR="00672303" w:rsidRDefault="005B1647" w:rsidP="005B1647">
      <w:pPr>
        <w:pStyle w:val="Rubrik2"/>
      </w:pPr>
      <w:bookmarkStart w:id="262" w:name="_Toc37350662"/>
      <w:r>
        <w:t>Definition av statsskulden</w:t>
      </w:r>
      <w:bookmarkEnd w:id="262"/>
    </w:p>
    <w:p w14:paraId="5B69590F" w14:textId="77777777" w:rsidR="005B1647" w:rsidRPr="005F5F6E" w:rsidRDefault="005B1647" w:rsidP="005B1647">
      <w:pPr>
        <w:pStyle w:val="Brdtext"/>
      </w:pPr>
      <w:r w:rsidRPr="005F5F6E">
        <w:t>Statsskulden redovisas på bokslutsdagen till nominellt belopp inklusive upplupen inflationskompensation för realobligationer. Att statsskulden redovisas till nominellt belopp betyder att statsskuldväxlar tas upp till det belopp som Riksgäldskontoret kommer att betala på förfallodagen. Även derivatinstrument inkluderas i statsskulden, t.ex. de skuldbytesavtal (swappar) som Riksgäldskontoret ingår för att påverka sammansättningen och löptiden av statsskulden. Instrumenten i utländska valutor är värderade till de valutakurser som gällde den 30 december 2019, årets sista bankdag.</w:t>
      </w:r>
    </w:p>
    <w:p w14:paraId="61EA1C96" w14:textId="3B99D1EB" w:rsidR="005B1647" w:rsidRDefault="005B1647" w:rsidP="005B1647">
      <w:pPr>
        <w:pStyle w:val="Brdtext"/>
      </w:pPr>
      <w:r w:rsidRPr="005F5F6E">
        <w:t>Regeringen har beslutat att Riksgäldskontoret ska redovisa statsskulden som statens andel av den offentliga sektorns bruttoskuld enligt rådets förordning (EG) nr</w:t>
      </w:r>
      <w:r>
        <w:t> </w:t>
      </w:r>
      <w:r w:rsidRPr="005F5F6E">
        <w:t>479/2009 om tillämpningen av protokollet om förfarandet vid alltför stora underskott som är fogat till fördraget om upprättandet av Europeiska gemenskapen. Undantag ska göras för skulden till premiepensionssystemet och de skulder i insättningsgarantifonden som kan uppstå. De skulderna liksom de tillgångar och skulder i övrigt kopplade till statsskuldsförvaltningen som blir följden av att bokföringsmässiga grunder tillämpas, ska därmed tas upp under andra poster i balansräkningen.</w:t>
      </w:r>
    </w:p>
    <w:p w14:paraId="01B2EA91" w14:textId="0412F4B1" w:rsidR="005B1647" w:rsidRDefault="005B1647" w:rsidP="005B1647">
      <w:pPr>
        <w:pStyle w:val="Rubrik2"/>
      </w:pPr>
      <w:bookmarkStart w:id="263" w:name="_Toc37350663"/>
      <w:r w:rsidRPr="005F5F6E">
        <w:t>Statsskuldens fördelning och löptid</w:t>
      </w:r>
      <w:bookmarkEnd w:id="263"/>
    </w:p>
    <w:p w14:paraId="5CB70585" w14:textId="77777777" w:rsidR="005B1647" w:rsidRPr="005F5F6E" w:rsidRDefault="005B1647" w:rsidP="005B1647">
      <w:pPr>
        <w:pStyle w:val="Brdtext"/>
      </w:pPr>
      <w:r w:rsidRPr="005F5F6E">
        <w:t>Det lagfästa målet för statsskuldsförvaltningen är att långsiktigt minimera kostnaden för statsskulden utan att ta för stora risker. Därutöver ska förvaltningen ske inom ramen för de krav penningpolitiken ställer.</w:t>
      </w:r>
    </w:p>
    <w:p w14:paraId="745BAE35" w14:textId="1ECE7A00" w:rsidR="005B1647" w:rsidRPr="005F5F6E" w:rsidRDefault="005B1647" w:rsidP="005B1647">
      <w:pPr>
        <w:pStyle w:val="Brdtext"/>
      </w:pPr>
      <w:r w:rsidRPr="005F5F6E">
        <w:t>Regeringen lämnar vartannat år en skrivelse till riksdagen som innehåller en utvärdering av statens upplåning och skuldförvaltning. Utvärderingen görs över rullande femårsperioder. En utvärdering för 2014–2017 lämnades i april 2018 (skr.</w:t>
      </w:r>
      <w:r>
        <w:t> </w:t>
      </w:r>
      <w:r w:rsidRPr="005F5F6E">
        <w:t>2017/18:104).</w:t>
      </w:r>
    </w:p>
    <w:p w14:paraId="7C3720DC" w14:textId="77777777" w:rsidR="005B1647" w:rsidRPr="005F5F6E" w:rsidRDefault="005B1647" w:rsidP="005B1647">
      <w:pPr>
        <w:pStyle w:val="Rubrik3utannumrering"/>
        <w:rPr>
          <w:rFonts w:eastAsiaTheme="minorHAnsi"/>
        </w:rPr>
      </w:pPr>
      <w:r w:rsidRPr="005F5F6E">
        <w:rPr>
          <w:rFonts w:eastAsiaTheme="minorHAnsi"/>
        </w:rPr>
        <w:t>Regeringens styrning av statsskuldsförvaltningen</w:t>
      </w:r>
    </w:p>
    <w:p w14:paraId="69F490A1" w14:textId="77777777" w:rsidR="005B1647" w:rsidRPr="005F5F6E" w:rsidRDefault="005B1647" w:rsidP="005B1647">
      <w:pPr>
        <w:pStyle w:val="Brdtext"/>
      </w:pPr>
      <w:r w:rsidRPr="005F5F6E">
        <w:t>Det övergripande målet för statsskuldsförvaltningen konkretiseras genom de riktlinjer som regeringen årligen fastställer efter förslag från Riksgäldskontoret. Riktlinjerna styr hur statsskulden ska fördelas mellan de tre skuldslagen nominell skuld i kronor, real skuld i kronor och valutaskuld. Av riktlinjerna framgår också vilken löptid de olika delarna av skulden ska styras mot. I nedanstående tabeller redovisas dessa riktlinjer för 2019.</w:t>
      </w:r>
    </w:p>
    <w:p w14:paraId="665D624D" w14:textId="77777777" w:rsidR="005B1647" w:rsidRPr="005F5F6E" w:rsidRDefault="005B1647" w:rsidP="005B1647">
      <w:pPr>
        <w:pStyle w:val="Brdtext"/>
      </w:pPr>
      <w:r w:rsidRPr="005F5F6E">
        <w:t>Riktlinjerna för statsskuldens löptid anges i termer av duration. De riktvärden som regeringen anger baseras på en avvägning mellan kostnad och risk. Historiskt sett har det över tid varit billigare att låna i instrument med kort löptid än med lång. Kort löptid innebär å andra sidan högre risk eftersom räntekostnaderna varierar mer om räntevillkoren ändras ofta. Den förväntade besparingen av att låna i korta löptider har emellertid minskat de senaste åren. Mot den bakgrunden har durationen i statsskulden successivt förlängts.</w:t>
      </w:r>
    </w:p>
    <w:p w14:paraId="6641EAF6" w14:textId="3458F572" w:rsidR="005B1647" w:rsidRDefault="005B1647" w:rsidP="005B1647">
      <w:pPr>
        <w:pStyle w:val="Brdtext"/>
      </w:pPr>
      <w:r w:rsidRPr="005F5F6E">
        <w:t>I riktlinjerna för 2019 slås löptidsstyrningen av den nominella och den reala skulden i kronor ihop. Som en konsekvens av sammanslagningen ändrades löptiden i skulder i svenska kronor till mellan 4 och 6,5 år. Styrningen av valutaskuldens löptid och styrningen av statsskuldens sammansättning var oförändrad i jämförelse med 2018.</w:t>
      </w:r>
    </w:p>
    <w:p w14:paraId="3FCC7D27" w14:textId="0177ECFE" w:rsidR="005B1647" w:rsidRPr="002D1A25" w:rsidRDefault="005B1647" w:rsidP="005B1647">
      <w:pPr>
        <w:pStyle w:val="TabellRubrik"/>
      </w:pPr>
      <w:bookmarkStart w:id="264" w:name="_Toc37340146"/>
      <w:r>
        <w:t xml:space="preserve">Tabell </w:t>
      </w:r>
      <w:r>
        <w:fldChar w:fldCharType="begin"/>
      </w:r>
      <w:r>
        <w:instrText xml:space="preserve"> STYLEREF  "Rubrik 1" \n</w:instrText>
      </w:r>
      <w:r>
        <w:fldChar w:fldCharType="separate"/>
      </w:r>
      <w:r w:rsidR="00301022">
        <w:rPr>
          <w:noProof/>
        </w:rPr>
        <w:t>4</w:t>
      </w:r>
      <w:r>
        <w:rPr>
          <w:noProof/>
        </w:rPr>
        <w:fldChar w:fldCharType="end"/>
      </w:r>
      <w:r>
        <w:t>.</w:t>
      </w:r>
      <w:fldSimple w:instr=" SEQ Tabell \* ARABIC \s 1 ">
        <w:r w:rsidR="00301022">
          <w:rPr>
            <w:noProof/>
          </w:rPr>
          <w:t>2</w:t>
        </w:r>
      </w:fldSimple>
      <w:r>
        <w:tab/>
      </w:r>
      <w:r w:rsidRPr="002D1A25">
        <w:t>Riktlinjer för sammansättning av statsskulden 2019</w:t>
      </w:r>
      <w:bookmarkEnd w:id="264"/>
    </w:p>
    <w:tbl>
      <w:tblPr>
        <w:tblStyle w:val="RKBPTabell"/>
        <w:tblW w:w="5000" w:type="pct"/>
        <w:tblLook w:val="04E0" w:firstRow="1" w:lastRow="1" w:firstColumn="1" w:lastColumn="0" w:noHBand="0" w:noVBand="1"/>
      </w:tblPr>
      <w:tblGrid>
        <w:gridCol w:w="3389"/>
        <w:gridCol w:w="3981"/>
      </w:tblGrid>
      <w:tr w:rsidR="00155607" w14:paraId="3A0ADAB4" w14:textId="77777777" w:rsidTr="00BE1FEE">
        <w:trPr>
          <w:cnfStyle w:val="100000000000" w:firstRow="1" w:lastRow="0" w:firstColumn="0" w:lastColumn="0" w:oddVBand="0" w:evenVBand="0" w:oddHBand="0" w:evenHBand="0" w:firstRowFirstColumn="0" w:firstRowLastColumn="0" w:lastRowFirstColumn="0" w:lastRowLastColumn="0"/>
          <w:trHeight w:val="255"/>
          <w:tblHeader w:val="0"/>
        </w:trPr>
        <w:tc>
          <w:tcPr>
            <w:cnfStyle w:val="001000000000" w:firstRow="0" w:lastRow="0" w:firstColumn="1" w:lastColumn="0" w:oddVBand="0" w:evenVBand="0" w:oddHBand="0" w:evenHBand="0" w:firstRowFirstColumn="0" w:firstRowLastColumn="0" w:lastRowFirstColumn="0" w:lastRowLastColumn="0"/>
            <w:tcW w:w="2299"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5F1DF78D" w14:textId="77777777" w:rsidR="005B1647" w:rsidRPr="002D1A25" w:rsidRDefault="005B1647" w:rsidP="005B1647">
            <w:pPr>
              <w:pStyle w:val="Tabell"/>
            </w:pPr>
            <w:r w:rsidRPr="002D1A25">
              <w:t>Real skuld i kronor</w:t>
            </w:r>
          </w:p>
        </w:tc>
        <w:tc>
          <w:tcPr>
            <w:tcW w:w="2701"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1BAEBDB5" w14:textId="77777777" w:rsidR="005B1647" w:rsidRPr="002D1A25" w:rsidRDefault="005B1647" w:rsidP="005B1647">
            <w:pPr>
              <w:pStyle w:val="Tabell"/>
              <w:cnfStyle w:val="100000000000" w:firstRow="1" w:lastRow="0" w:firstColumn="0" w:lastColumn="0" w:oddVBand="0" w:evenVBand="0" w:oddHBand="0" w:evenHBand="0" w:firstRowFirstColumn="0" w:firstRowLastColumn="0" w:lastRowFirstColumn="0" w:lastRowLastColumn="0"/>
            </w:pPr>
            <w:r w:rsidRPr="002D1A25">
              <w:t>20 procent</w:t>
            </w:r>
          </w:p>
        </w:tc>
      </w:tr>
      <w:tr w:rsidR="00155607" w14:paraId="4D74F891" w14:textId="77777777" w:rsidTr="00155607">
        <w:trPr>
          <w:cnfStyle w:val="010000000000" w:firstRow="0" w:lastRow="1" w:firstColumn="0" w:lastColumn="0" w:oddVBand="0" w:evenVBand="0" w:oddHBand="0" w:evenHBand="0" w:firstRowFirstColumn="0" w:firstRowLastColumn="0" w:lastRowFirstColumn="0" w:lastRowLastColumn="0"/>
          <w:trHeight w:val="345"/>
        </w:trPr>
        <w:tc>
          <w:tcPr>
            <w:cnfStyle w:val="001000000000" w:firstRow="0" w:lastRow="0" w:firstColumn="1" w:lastColumn="0" w:oddVBand="0" w:evenVBand="0" w:oddHBand="0" w:evenHBand="0" w:firstRowFirstColumn="0" w:firstRowLastColumn="0" w:lastRowFirstColumn="0" w:lastRowLastColumn="0"/>
            <w:tcW w:w="2299" w:type="pct"/>
            <w:tcBorders>
              <w:top w:val="single" w:sz="12" w:space="0" w:color="auto"/>
            </w:tcBorders>
            <w:shd w:val="clear" w:color="auto" w:fill="auto"/>
            <w:noWrap/>
            <w:hideMark/>
          </w:tcPr>
          <w:p w14:paraId="24698049" w14:textId="77777777" w:rsidR="005B1647" w:rsidRPr="002D1A25" w:rsidRDefault="005B1647" w:rsidP="005B1647">
            <w:pPr>
              <w:pStyle w:val="Tabell"/>
              <w:rPr>
                <w:b w:val="0"/>
              </w:rPr>
            </w:pPr>
            <w:r w:rsidRPr="002D1A25">
              <w:rPr>
                <w:b w:val="0"/>
              </w:rPr>
              <w:t>Valutaskuld</w:t>
            </w:r>
          </w:p>
        </w:tc>
        <w:tc>
          <w:tcPr>
            <w:tcW w:w="2701" w:type="pct"/>
            <w:tcBorders>
              <w:top w:val="single" w:sz="12" w:space="0" w:color="auto"/>
            </w:tcBorders>
            <w:shd w:val="clear" w:color="auto" w:fill="auto"/>
            <w:hideMark/>
          </w:tcPr>
          <w:p w14:paraId="7E6B3E97" w14:textId="77777777" w:rsidR="005B1647" w:rsidRPr="002D1A25" w:rsidRDefault="005B1647" w:rsidP="005B1647">
            <w:pPr>
              <w:pStyle w:val="Tabell"/>
              <w:cnfStyle w:val="010000000000" w:firstRow="0" w:lastRow="1" w:firstColumn="0" w:lastColumn="0" w:oddVBand="0" w:evenVBand="0" w:oddHBand="0" w:evenHBand="0" w:firstRowFirstColumn="0" w:firstRowLastColumn="0" w:lastRowFirstColumn="0" w:lastRowLastColumn="0"/>
              <w:rPr>
                <w:b w:val="0"/>
              </w:rPr>
            </w:pPr>
            <w:r w:rsidRPr="002D1A25">
              <w:rPr>
                <w:b w:val="0"/>
              </w:rPr>
              <w:t>Minskning med högst 30 miljarder kronor per år</w:t>
            </w:r>
          </w:p>
        </w:tc>
      </w:tr>
    </w:tbl>
    <w:p w14:paraId="18CB8057" w14:textId="77777777" w:rsidR="005B1647" w:rsidRDefault="005B1647" w:rsidP="005B1647">
      <w:pPr>
        <w:pStyle w:val="Brdtext"/>
      </w:pPr>
    </w:p>
    <w:p w14:paraId="781365C1" w14:textId="538462B4" w:rsidR="005B1647" w:rsidRDefault="005B1647" w:rsidP="005B1647">
      <w:pPr>
        <w:pStyle w:val="Brdtext"/>
      </w:pPr>
      <w:r>
        <w:t>Riksgäldskontoret sköter upplåningen genom att ge ut värdepapper. Huvuddelen är i form av nominella statsobligationer och statsskuldväxlar i kronor. En del av upplåningen täcks genom reala statsobligationer (realobligationer), som ger investerarna ett inflationsskydd. Riksgäldskontoret lånar även på den utländska räntemarknaden genom att ge ut värdepapper i utländsk valuta. Köpare är i första hand inhemska och utländska fonder, försäkringsbolag och finansiella institutioner.</w:t>
      </w:r>
    </w:p>
    <w:p w14:paraId="1B33959A" w14:textId="77777777" w:rsidR="005B1647" w:rsidRDefault="005B1647" w:rsidP="005B1647">
      <w:pPr>
        <w:pStyle w:val="Brdtext"/>
      </w:pPr>
      <w:r>
        <w:t>Inom ramen för regeringens riktlinjer fattar Riksgäldskontoret beslut om förvaltning och upplåning. Det gäller t.ex. vilka valutor som ska ingå i valutaskulden och valutornas inbördes fördelning. Riksgäldskontoret har även möjlighet att fatta beslut om ränte- och valutapositioner.</w:t>
      </w:r>
    </w:p>
    <w:p w14:paraId="24FEEB6C" w14:textId="35A320DC" w:rsidR="005B1647" w:rsidRDefault="005B1647" w:rsidP="005B1647">
      <w:pPr>
        <w:pStyle w:val="Brdtext"/>
      </w:pPr>
      <w:r>
        <w:t>Realskuldens andel av den totala skulden var i genomsnitt 24 procent av den totala skulden. Riktvärdet på 20 procent är långsiktigt. Realskulden är svår att styra eftersom nyupplåningen är liten i förhållande till den utestående skulden. Till skillnad från övriga skuldslag är det inte möjligt att använda derivatinstrument för att påverka andelen real skuld. Realandelen kan därför variera kring riktvärdet utan att Riksgäldskontoret behöver vidta åtgärder.</w:t>
      </w:r>
    </w:p>
    <w:p w14:paraId="629A43BB" w14:textId="47B7EA31" w:rsidR="005B1647" w:rsidRDefault="005B1647" w:rsidP="005B1647">
      <w:pPr>
        <w:pStyle w:val="Brdtext"/>
      </w:pPr>
      <w:r>
        <w:t>Statsskuldens exponering i utländsk valuta ska minska med upp till 30 miljarder per år enligt riktlinjerna. Exponeringen ska beräknas så att förändringar i kronans växelkurs exkluderas. Under 2019 minskade exponeringen med 31 miljarder kronor exklusive växelkursförändringar.</w:t>
      </w:r>
    </w:p>
    <w:p w14:paraId="53CCDD98" w14:textId="073AD6B3" w:rsidR="005B1647" w:rsidRDefault="005B1647" w:rsidP="005B1647">
      <w:pPr>
        <w:pStyle w:val="Brdtext"/>
      </w:pPr>
      <w:r>
        <w:t>Den genomsnittliga räntan som Riksgäldskontoret lånade till i statsobligationer 2019 var 0,0 procent, vilket var väsentligt lägre än föregående år. Minskningen beror inte enbart på att räntorna sjönk utan även att andelen tioåriga obligationer som emitterades var lägre än 2018. För realobligationer sjönk den genomsnittliga realräntan i auktionerna från - 1,3 procent 2018 till -1,8 procent 2019. Den genomsnittliga räntan på statsskuldväxlarna ökade däremot från -0,8 procent till - 0,5 procent 2019, främst mot bakgrund av att Riksbanken höjde reporäntan.</w:t>
      </w:r>
    </w:p>
    <w:p w14:paraId="7A6779F0" w14:textId="0B5F3788" w:rsidR="005B1647" w:rsidRDefault="005B1647" w:rsidP="005B1647">
      <w:pPr>
        <w:pStyle w:val="TabellRubrik"/>
      </w:pPr>
      <w:bookmarkStart w:id="265" w:name="_Toc37340147"/>
      <w:r>
        <w:t xml:space="preserve">Tabell </w:t>
      </w:r>
      <w:r>
        <w:fldChar w:fldCharType="begin"/>
      </w:r>
      <w:r>
        <w:instrText xml:space="preserve"> STYLEREF  "Rubrik 1" \n</w:instrText>
      </w:r>
      <w:r>
        <w:fldChar w:fldCharType="separate"/>
      </w:r>
      <w:r w:rsidR="00301022">
        <w:rPr>
          <w:noProof/>
        </w:rPr>
        <w:t>4</w:t>
      </w:r>
      <w:r>
        <w:rPr>
          <w:noProof/>
        </w:rPr>
        <w:fldChar w:fldCharType="end"/>
      </w:r>
      <w:r>
        <w:t>.</w:t>
      </w:r>
      <w:fldSimple w:instr=" SEQ Tabell \* ARABIC \s 1 ">
        <w:r w:rsidR="00301022">
          <w:rPr>
            <w:noProof/>
          </w:rPr>
          <w:t>3</w:t>
        </w:r>
      </w:fldSimple>
      <w:r>
        <w:tab/>
        <w:t>Riktlinjer för löptid 2019</w:t>
      </w:r>
      <w:bookmarkEnd w:id="265"/>
    </w:p>
    <w:tbl>
      <w:tblPr>
        <w:tblStyle w:val="RKBPTabell"/>
        <w:tblW w:w="5000" w:type="pct"/>
        <w:tblLook w:val="06E0" w:firstRow="1" w:lastRow="1" w:firstColumn="1" w:lastColumn="0" w:noHBand="1" w:noVBand="1"/>
      </w:tblPr>
      <w:tblGrid>
        <w:gridCol w:w="3389"/>
        <w:gridCol w:w="3981"/>
      </w:tblGrid>
      <w:tr w:rsidR="00155607" w14:paraId="1B70AFF7" w14:textId="77777777" w:rsidTr="00DA2664">
        <w:trPr>
          <w:cnfStyle w:val="100000000000" w:firstRow="1" w:lastRow="0" w:firstColumn="0" w:lastColumn="0" w:oddVBand="0" w:evenVBand="0" w:oddHBand="0" w:evenHBand="0" w:firstRowFirstColumn="0" w:firstRowLastColumn="0" w:lastRowFirstColumn="0" w:lastRowLastColumn="0"/>
          <w:trHeight w:val="285"/>
        </w:trPr>
        <w:tc>
          <w:tcPr>
            <w:cnfStyle w:val="001000000000" w:firstRow="0" w:lastRow="0" w:firstColumn="1" w:lastColumn="0" w:oddVBand="0" w:evenVBand="0" w:oddHBand="0" w:evenHBand="0" w:firstRowFirstColumn="0" w:firstRowLastColumn="0" w:lastRowFirstColumn="0" w:lastRowLastColumn="0"/>
            <w:tcW w:w="2299" w:type="pct"/>
            <w:noWrap/>
            <w:hideMark/>
          </w:tcPr>
          <w:p w14:paraId="450FBA5F" w14:textId="77777777" w:rsidR="005B1647" w:rsidRPr="002D1A25" w:rsidRDefault="005B1647" w:rsidP="00DA2664">
            <w:pPr>
              <w:pStyle w:val="TabellHuvud"/>
            </w:pPr>
            <w:r w:rsidRPr="002D1A25">
              <w:t> </w:t>
            </w:r>
          </w:p>
        </w:tc>
        <w:tc>
          <w:tcPr>
            <w:tcW w:w="2701" w:type="pct"/>
            <w:hideMark/>
          </w:tcPr>
          <w:p w14:paraId="076DA62E" w14:textId="77777777" w:rsidR="005B1647" w:rsidRPr="002D1A25" w:rsidRDefault="005B1647" w:rsidP="00DA2664">
            <w:pPr>
              <w:pStyle w:val="TabellHuvud"/>
              <w:cnfStyle w:val="100000000000" w:firstRow="1" w:lastRow="0" w:firstColumn="0" w:lastColumn="0" w:oddVBand="0" w:evenVBand="0" w:oddHBand="0" w:evenHBand="0" w:firstRowFirstColumn="0" w:firstRowLastColumn="0" w:lastRowFirstColumn="0" w:lastRowLastColumn="0"/>
            </w:pPr>
            <w:r w:rsidRPr="002D1A25">
              <w:t>Löptid mätt som duration</w:t>
            </w:r>
          </w:p>
        </w:tc>
      </w:tr>
      <w:tr w:rsidR="00155607" w14:paraId="4D1B4FAD" w14:textId="77777777" w:rsidTr="00DA2664">
        <w:trPr>
          <w:trHeight w:val="255"/>
        </w:trPr>
        <w:tc>
          <w:tcPr>
            <w:cnfStyle w:val="001000000000" w:firstRow="0" w:lastRow="0" w:firstColumn="1" w:lastColumn="0" w:oddVBand="0" w:evenVBand="0" w:oddHBand="0" w:evenHBand="0" w:firstRowFirstColumn="0" w:firstRowLastColumn="0" w:lastRowFirstColumn="0" w:lastRowLastColumn="0"/>
            <w:tcW w:w="2299" w:type="pct"/>
            <w:noWrap/>
            <w:hideMark/>
          </w:tcPr>
          <w:p w14:paraId="7F642EB5" w14:textId="77777777" w:rsidR="005B1647" w:rsidRPr="002D1A25" w:rsidRDefault="005B1647" w:rsidP="005B1647">
            <w:pPr>
              <w:pStyle w:val="Tabell"/>
            </w:pPr>
            <w:r w:rsidRPr="002D1A25">
              <w:t>Skuld i kronor</w:t>
            </w:r>
          </w:p>
        </w:tc>
        <w:tc>
          <w:tcPr>
            <w:tcW w:w="2701" w:type="pct"/>
            <w:noWrap/>
            <w:hideMark/>
          </w:tcPr>
          <w:p w14:paraId="4160BF7A" w14:textId="575885A3" w:rsidR="005B1647" w:rsidRPr="002D1A2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2D1A25">
              <w:t>4</w:t>
            </w:r>
            <w:r>
              <w:t>–</w:t>
            </w:r>
            <w:r w:rsidRPr="002D1A25">
              <w:t>6,5 år</w:t>
            </w:r>
          </w:p>
        </w:tc>
      </w:tr>
      <w:tr w:rsidR="00155607" w:rsidRPr="00DA2664" w14:paraId="2BCC7B7D" w14:textId="77777777" w:rsidTr="00DA2664">
        <w:trPr>
          <w:cnfStyle w:val="010000000000" w:firstRow="0" w:lastRow="1" w:firstColumn="0" w:lastColumn="0" w:oddVBand="0" w:evenVBand="0" w:oddHBand="0" w:evenHBand="0" w:firstRowFirstColumn="0" w:firstRowLastColumn="0" w:lastRowFirstColumn="0" w:lastRowLastColumn="0"/>
          <w:trHeight w:val="255"/>
        </w:trPr>
        <w:tc>
          <w:tcPr>
            <w:cnfStyle w:val="001000000000" w:firstRow="0" w:lastRow="0" w:firstColumn="1" w:lastColumn="0" w:oddVBand="0" w:evenVBand="0" w:oddHBand="0" w:evenHBand="0" w:firstRowFirstColumn="0" w:firstRowLastColumn="0" w:lastRowFirstColumn="0" w:lastRowLastColumn="0"/>
            <w:tcW w:w="2299" w:type="pct"/>
            <w:noWrap/>
            <w:hideMark/>
          </w:tcPr>
          <w:p w14:paraId="591C33E8" w14:textId="77777777" w:rsidR="005B1647" w:rsidRPr="00DA2664" w:rsidRDefault="005B1647" w:rsidP="00DA2664">
            <w:pPr>
              <w:pStyle w:val="Tabell"/>
              <w:rPr>
                <w:b w:val="0"/>
                <w:bCs/>
              </w:rPr>
            </w:pPr>
            <w:r w:rsidRPr="00DA2664">
              <w:rPr>
                <w:b w:val="0"/>
                <w:bCs/>
              </w:rPr>
              <w:t>Valutaskuld</w:t>
            </w:r>
          </w:p>
        </w:tc>
        <w:tc>
          <w:tcPr>
            <w:tcW w:w="2701" w:type="pct"/>
            <w:noWrap/>
            <w:hideMark/>
          </w:tcPr>
          <w:p w14:paraId="2A003E73" w14:textId="7A0BB5A6" w:rsidR="005B1647" w:rsidRPr="00DA2664" w:rsidRDefault="005B1647" w:rsidP="005B1647">
            <w:pPr>
              <w:pStyle w:val="Tabell"/>
              <w:cnfStyle w:val="010000000000" w:firstRow="0" w:lastRow="1" w:firstColumn="0" w:lastColumn="0" w:oddVBand="0" w:evenVBand="0" w:oddHBand="0" w:evenHBand="0" w:firstRowFirstColumn="0" w:firstRowLastColumn="0" w:lastRowFirstColumn="0" w:lastRowLastColumn="0"/>
              <w:rPr>
                <w:b w:val="0"/>
                <w:bCs/>
              </w:rPr>
            </w:pPr>
            <w:r w:rsidRPr="00DA2664">
              <w:rPr>
                <w:b w:val="0"/>
                <w:bCs/>
              </w:rPr>
              <w:t>0–1 år</w:t>
            </w:r>
          </w:p>
        </w:tc>
      </w:tr>
    </w:tbl>
    <w:p w14:paraId="30E55002" w14:textId="77777777" w:rsidR="005B1647" w:rsidRDefault="005B1647" w:rsidP="005B1647">
      <w:pPr>
        <w:pStyle w:val="Brdtext"/>
      </w:pPr>
    </w:p>
    <w:p w14:paraId="0BF51E48" w14:textId="14B4CA89" w:rsidR="005B1647" w:rsidRDefault="005B1647" w:rsidP="005B1647">
      <w:pPr>
        <w:pStyle w:val="Brdtext"/>
      </w:pPr>
      <w:r>
        <w:t>Löptiden för skulder i kronor var 5,9 år i genomsnitt för 2019, vilket låg inom ramen för regeringens riktlinjer. Den genomsnittliga löptiden för valutaskulden var 0,15 år under 2019. Eftersom valutaskulden kan styras med hjälp av derivat, varierar löptiden inte nämnvärt över året.</w:t>
      </w:r>
    </w:p>
    <w:p w14:paraId="5A80D098" w14:textId="2E4CA26C" w:rsidR="005B1647" w:rsidRDefault="005B1647" w:rsidP="005B1647">
      <w:pPr>
        <w:pStyle w:val="Brdtext"/>
      </w:pPr>
      <w:r>
        <w:t>Andelarna nominell skuld, real skuld respektive valutaskuld beräknas baserat på nominella belopp, inklusive upplupen inflationskompensation och till aktuell växelkurs. De procentuella andelarna enligt riktlinjerna som beskrivs ovan överensstämmer inte med andelarna i nedanstående tabell då riktlinjernas andelar beräknas på okonsoliderad skuld inklusive fordringar i vidareutlåning och inklusive förvaltningstillgångar.</w:t>
      </w:r>
    </w:p>
    <w:p w14:paraId="357DFF93" w14:textId="1D49D1D5" w:rsidR="005B1647" w:rsidRDefault="005B1647" w:rsidP="005B1647">
      <w:pPr>
        <w:pStyle w:val="TabellRubrik"/>
      </w:pPr>
      <w:bookmarkStart w:id="266" w:name="_Toc37340148"/>
      <w:r>
        <w:t xml:space="preserve">Tabell </w:t>
      </w:r>
      <w:r>
        <w:fldChar w:fldCharType="begin"/>
      </w:r>
      <w:r>
        <w:instrText xml:space="preserve"> STYLEREF  "Rubrik 1" \n</w:instrText>
      </w:r>
      <w:r>
        <w:fldChar w:fldCharType="separate"/>
      </w:r>
      <w:r w:rsidR="00301022">
        <w:rPr>
          <w:noProof/>
        </w:rPr>
        <w:t>4</w:t>
      </w:r>
      <w:r>
        <w:rPr>
          <w:noProof/>
        </w:rPr>
        <w:fldChar w:fldCharType="end"/>
      </w:r>
      <w:r>
        <w:t>.</w:t>
      </w:r>
      <w:fldSimple w:instr=" SEQ Tabell \* ARABIC \s 1 ">
        <w:r w:rsidR="00301022">
          <w:rPr>
            <w:noProof/>
          </w:rPr>
          <w:t>4</w:t>
        </w:r>
      </w:fldSimple>
      <w:r>
        <w:tab/>
        <w:t>Statsskuldens utveckling och sammansättning</w:t>
      </w:r>
      <w:bookmarkEnd w:id="266"/>
    </w:p>
    <w:p w14:paraId="3DC26945" w14:textId="40DE7EB8" w:rsidR="005B1647" w:rsidRDefault="005B1647" w:rsidP="005B1647">
      <w:pPr>
        <w:pStyle w:val="TabellUnderrubrik"/>
      </w:pPr>
      <w:r>
        <w:t>Miljarder kronor</w:t>
      </w:r>
    </w:p>
    <w:tbl>
      <w:tblPr>
        <w:tblStyle w:val="RKBPTabell"/>
        <w:tblW w:w="5000" w:type="pct"/>
        <w:tblLook w:val="06E0" w:firstRow="1" w:lastRow="1" w:firstColumn="1" w:lastColumn="0" w:noHBand="1" w:noVBand="1"/>
      </w:tblPr>
      <w:tblGrid>
        <w:gridCol w:w="2552"/>
        <w:gridCol w:w="963"/>
        <w:gridCol w:w="964"/>
        <w:gridCol w:w="963"/>
        <w:gridCol w:w="964"/>
        <w:gridCol w:w="964"/>
      </w:tblGrid>
      <w:tr w:rsidR="00155607" w14:paraId="5EAA2381" w14:textId="77777777" w:rsidTr="00DA2664">
        <w:trPr>
          <w:cnfStyle w:val="100000000000" w:firstRow="1" w:lastRow="0" w:firstColumn="0" w:lastColumn="0" w:oddVBand="0" w:evenVBand="0" w:oddHBand="0" w:evenHBand="0" w:firstRowFirstColumn="0" w:firstRowLastColumn="0" w:lastRowFirstColumn="0" w:lastRowLastColumn="0"/>
          <w:trHeight w:val="270"/>
        </w:trPr>
        <w:tc>
          <w:tcPr>
            <w:cnfStyle w:val="001000000000" w:firstRow="0" w:lastRow="0" w:firstColumn="1" w:lastColumn="0" w:oddVBand="0" w:evenVBand="0" w:oddHBand="0" w:evenHBand="0" w:firstRowFirstColumn="0" w:firstRowLastColumn="0" w:lastRowFirstColumn="0" w:lastRowLastColumn="0"/>
            <w:tcW w:w="1731" w:type="pct"/>
            <w:hideMark/>
          </w:tcPr>
          <w:p w14:paraId="402F1844" w14:textId="77777777" w:rsidR="005B1647" w:rsidRPr="00CE3B1C" w:rsidRDefault="005B1647" w:rsidP="00DA2664">
            <w:pPr>
              <w:pStyle w:val="TabellHuvud"/>
            </w:pPr>
            <w:r w:rsidRPr="00CE3B1C">
              <w:t> </w:t>
            </w:r>
          </w:p>
        </w:tc>
        <w:tc>
          <w:tcPr>
            <w:tcW w:w="653" w:type="pct"/>
            <w:hideMark/>
          </w:tcPr>
          <w:p w14:paraId="69C2CBC2" w14:textId="77777777" w:rsidR="005B1647" w:rsidRPr="00CE3B1C" w:rsidRDefault="005B1647" w:rsidP="00DA2664">
            <w:pPr>
              <w:pStyle w:val="TabellHuvud"/>
              <w:cnfStyle w:val="100000000000" w:firstRow="1" w:lastRow="0" w:firstColumn="0" w:lastColumn="0" w:oddVBand="0" w:evenVBand="0" w:oddHBand="0" w:evenHBand="0" w:firstRowFirstColumn="0" w:firstRowLastColumn="0" w:lastRowFirstColumn="0" w:lastRowLastColumn="0"/>
            </w:pPr>
            <w:r w:rsidRPr="00CE3B1C">
              <w:t>2015</w:t>
            </w:r>
          </w:p>
        </w:tc>
        <w:tc>
          <w:tcPr>
            <w:tcW w:w="654" w:type="pct"/>
            <w:hideMark/>
          </w:tcPr>
          <w:p w14:paraId="710FB042" w14:textId="77777777" w:rsidR="005B1647" w:rsidRPr="00CE3B1C" w:rsidRDefault="005B1647" w:rsidP="00DA2664">
            <w:pPr>
              <w:pStyle w:val="TabellHuvud"/>
              <w:cnfStyle w:val="100000000000" w:firstRow="1" w:lastRow="0" w:firstColumn="0" w:lastColumn="0" w:oddVBand="0" w:evenVBand="0" w:oddHBand="0" w:evenHBand="0" w:firstRowFirstColumn="0" w:firstRowLastColumn="0" w:lastRowFirstColumn="0" w:lastRowLastColumn="0"/>
            </w:pPr>
            <w:r w:rsidRPr="00CE3B1C">
              <w:t>2016</w:t>
            </w:r>
          </w:p>
        </w:tc>
        <w:tc>
          <w:tcPr>
            <w:tcW w:w="653" w:type="pct"/>
            <w:hideMark/>
          </w:tcPr>
          <w:p w14:paraId="01E9CB91" w14:textId="77777777" w:rsidR="005B1647" w:rsidRPr="00CE3B1C" w:rsidRDefault="005B1647" w:rsidP="00DA2664">
            <w:pPr>
              <w:pStyle w:val="TabellHuvud"/>
              <w:cnfStyle w:val="100000000000" w:firstRow="1" w:lastRow="0" w:firstColumn="0" w:lastColumn="0" w:oddVBand="0" w:evenVBand="0" w:oddHBand="0" w:evenHBand="0" w:firstRowFirstColumn="0" w:firstRowLastColumn="0" w:lastRowFirstColumn="0" w:lastRowLastColumn="0"/>
            </w:pPr>
            <w:r w:rsidRPr="00CE3B1C">
              <w:t>2017</w:t>
            </w:r>
          </w:p>
        </w:tc>
        <w:tc>
          <w:tcPr>
            <w:tcW w:w="654" w:type="pct"/>
            <w:hideMark/>
          </w:tcPr>
          <w:p w14:paraId="01332942" w14:textId="77777777" w:rsidR="005B1647" w:rsidRPr="00CE3B1C" w:rsidRDefault="005B1647" w:rsidP="00DA2664">
            <w:pPr>
              <w:pStyle w:val="TabellHuvud"/>
              <w:cnfStyle w:val="100000000000" w:firstRow="1" w:lastRow="0" w:firstColumn="0" w:lastColumn="0" w:oddVBand="0" w:evenVBand="0" w:oddHBand="0" w:evenHBand="0" w:firstRowFirstColumn="0" w:firstRowLastColumn="0" w:lastRowFirstColumn="0" w:lastRowLastColumn="0"/>
            </w:pPr>
            <w:r w:rsidRPr="00CE3B1C">
              <w:t>2018</w:t>
            </w:r>
          </w:p>
        </w:tc>
        <w:tc>
          <w:tcPr>
            <w:tcW w:w="654" w:type="pct"/>
            <w:hideMark/>
          </w:tcPr>
          <w:p w14:paraId="22C28992" w14:textId="77777777" w:rsidR="005B1647" w:rsidRPr="00CE3B1C" w:rsidRDefault="005B1647" w:rsidP="00DA2664">
            <w:pPr>
              <w:pStyle w:val="TabellHuvud"/>
              <w:cnfStyle w:val="100000000000" w:firstRow="1" w:lastRow="0" w:firstColumn="0" w:lastColumn="0" w:oddVBand="0" w:evenVBand="0" w:oddHBand="0" w:evenHBand="0" w:firstRowFirstColumn="0" w:firstRowLastColumn="0" w:lastRowFirstColumn="0" w:lastRowLastColumn="0"/>
            </w:pPr>
            <w:r w:rsidRPr="00CE3B1C">
              <w:t>2019</w:t>
            </w:r>
          </w:p>
        </w:tc>
      </w:tr>
      <w:tr w:rsidR="00155607" w14:paraId="4020F570" w14:textId="77777777" w:rsidTr="00DA2664">
        <w:trPr>
          <w:trHeight w:val="255"/>
        </w:trPr>
        <w:tc>
          <w:tcPr>
            <w:cnfStyle w:val="001000000000" w:firstRow="0" w:lastRow="0" w:firstColumn="1" w:lastColumn="0" w:oddVBand="0" w:evenVBand="0" w:oddHBand="0" w:evenHBand="0" w:firstRowFirstColumn="0" w:firstRowLastColumn="0" w:lastRowFirstColumn="0" w:lastRowLastColumn="0"/>
            <w:tcW w:w="1731" w:type="pct"/>
            <w:hideMark/>
          </w:tcPr>
          <w:p w14:paraId="3A8A899C" w14:textId="77777777" w:rsidR="005B1647" w:rsidRPr="00CE3B1C" w:rsidRDefault="005B1647" w:rsidP="005B1647">
            <w:pPr>
              <w:pStyle w:val="Tabell"/>
            </w:pPr>
            <w:r w:rsidRPr="00CE3B1C">
              <w:t>Nominella lån i svenska kronor</w:t>
            </w:r>
          </w:p>
        </w:tc>
        <w:tc>
          <w:tcPr>
            <w:tcW w:w="653" w:type="pct"/>
            <w:noWrap/>
            <w:hideMark/>
          </w:tcPr>
          <w:p w14:paraId="6FCDED0A" w14:textId="77777777" w:rsidR="005B1647" w:rsidRPr="00CE3B1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E3B1C">
              <w:t>771</w:t>
            </w:r>
          </w:p>
        </w:tc>
        <w:tc>
          <w:tcPr>
            <w:tcW w:w="654" w:type="pct"/>
            <w:noWrap/>
            <w:hideMark/>
          </w:tcPr>
          <w:p w14:paraId="4A0B862D" w14:textId="77777777" w:rsidR="005B1647" w:rsidRPr="00CE3B1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E3B1C">
              <w:t>694</w:t>
            </w:r>
          </w:p>
        </w:tc>
        <w:tc>
          <w:tcPr>
            <w:tcW w:w="653" w:type="pct"/>
            <w:noWrap/>
            <w:hideMark/>
          </w:tcPr>
          <w:p w14:paraId="37275BC4" w14:textId="77777777" w:rsidR="005B1647" w:rsidRPr="00CE3B1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E3B1C">
              <w:t>712</w:t>
            </w:r>
          </w:p>
        </w:tc>
        <w:tc>
          <w:tcPr>
            <w:tcW w:w="654" w:type="pct"/>
            <w:noWrap/>
            <w:hideMark/>
          </w:tcPr>
          <w:p w14:paraId="7BF84BDC" w14:textId="77777777" w:rsidR="005B1647" w:rsidRPr="00CE3B1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E3B1C">
              <w:t>629</w:t>
            </w:r>
          </w:p>
        </w:tc>
        <w:tc>
          <w:tcPr>
            <w:tcW w:w="654" w:type="pct"/>
            <w:noWrap/>
            <w:hideMark/>
          </w:tcPr>
          <w:p w14:paraId="7F833912" w14:textId="77777777" w:rsidR="005B1647" w:rsidRPr="00CE3B1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E3B1C">
              <w:t>593</w:t>
            </w:r>
          </w:p>
        </w:tc>
      </w:tr>
      <w:tr w:rsidR="00155607" w14:paraId="4B74A0E7" w14:textId="77777777" w:rsidTr="00DA2664">
        <w:trPr>
          <w:trHeight w:val="240"/>
        </w:trPr>
        <w:tc>
          <w:tcPr>
            <w:cnfStyle w:val="001000000000" w:firstRow="0" w:lastRow="0" w:firstColumn="1" w:lastColumn="0" w:oddVBand="0" w:evenVBand="0" w:oddHBand="0" w:evenHBand="0" w:firstRowFirstColumn="0" w:firstRowLastColumn="0" w:lastRowFirstColumn="0" w:lastRowLastColumn="0"/>
            <w:tcW w:w="1731" w:type="pct"/>
            <w:hideMark/>
          </w:tcPr>
          <w:p w14:paraId="4797161A" w14:textId="66DEEFBF" w:rsidR="005B1647" w:rsidRPr="00CE3B1C" w:rsidRDefault="005B1647" w:rsidP="00DA2664">
            <w:pPr>
              <w:pStyle w:val="Tabell"/>
            </w:pPr>
            <w:r w:rsidRPr="00CE3B1C">
              <w:t>varav nominella lån i svenska kronor, okonsoliderat</w:t>
            </w:r>
          </w:p>
        </w:tc>
        <w:tc>
          <w:tcPr>
            <w:tcW w:w="653" w:type="pct"/>
            <w:noWrap/>
            <w:hideMark/>
          </w:tcPr>
          <w:p w14:paraId="0A37BE43" w14:textId="77777777" w:rsidR="005B1647" w:rsidRPr="00CE3B1C"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r w:rsidRPr="00CE3B1C">
              <w:rPr>
                <w:i/>
                <w:iCs/>
              </w:rPr>
              <w:t>809</w:t>
            </w:r>
          </w:p>
        </w:tc>
        <w:tc>
          <w:tcPr>
            <w:tcW w:w="654" w:type="pct"/>
            <w:noWrap/>
            <w:hideMark/>
          </w:tcPr>
          <w:p w14:paraId="178AC983" w14:textId="77777777" w:rsidR="005B1647" w:rsidRPr="00CE3B1C"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r w:rsidRPr="00CE3B1C">
              <w:rPr>
                <w:i/>
                <w:iCs/>
              </w:rPr>
              <w:t>734</w:t>
            </w:r>
          </w:p>
        </w:tc>
        <w:tc>
          <w:tcPr>
            <w:tcW w:w="653" w:type="pct"/>
            <w:noWrap/>
            <w:hideMark/>
          </w:tcPr>
          <w:p w14:paraId="426170C5" w14:textId="77777777" w:rsidR="005B1647" w:rsidRPr="00CE3B1C"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r w:rsidRPr="00CE3B1C">
              <w:rPr>
                <w:i/>
                <w:iCs/>
              </w:rPr>
              <w:t>758</w:t>
            </w:r>
          </w:p>
        </w:tc>
        <w:tc>
          <w:tcPr>
            <w:tcW w:w="654" w:type="pct"/>
            <w:noWrap/>
            <w:hideMark/>
          </w:tcPr>
          <w:p w14:paraId="2F3008AA" w14:textId="77777777" w:rsidR="005B1647" w:rsidRPr="00CE3B1C"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r w:rsidRPr="00CE3B1C">
              <w:rPr>
                <w:i/>
                <w:iCs/>
              </w:rPr>
              <w:t>680</w:t>
            </w:r>
          </w:p>
        </w:tc>
        <w:tc>
          <w:tcPr>
            <w:tcW w:w="654" w:type="pct"/>
            <w:noWrap/>
            <w:hideMark/>
          </w:tcPr>
          <w:p w14:paraId="60C92617" w14:textId="77777777" w:rsidR="005B1647" w:rsidRPr="00CE3B1C"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r w:rsidRPr="00CE3B1C">
              <w:rPr>
                <w:i/>
                <w:iCs/>
              </w:rPr>
              <w:t>639</w:t>
            </w:r>
          </w:p>
        </w:tc>
      </w:tr>
      <w:tr w:rsidR="00155607" w14:paraId="544DA83E" w14:textId="77777777" w:rsidTr="00DA2664">
        <w:trPr>
          <w:trHeight w:val="255"/>
        </w:trPr>
        <w:tc>
          <w:tcPr>
            <w:cnfStyle w:val="001000000000" w:firstRow="0" w:lastRow="0" w:firstColumn="1" w:lastColumn="0" w:oddVBand="0" w:evenVBand="0" w:oddHBand="0" w:evenHBand="0" w:firstRowFirstColumn="0" w:firstRowLastColumn="0" w:lastRowFirstColumn="0" w:lastRowLastColumn="0"/>
            <w:tcW w:w="1731" w:type="pct"/>
            <w:hideMark/>
          </w:tcPr>
          <w:p w14:paraId="380A9662" w14:textId="11A0615C" w:rsidR="005B1647" w:rsidRPr="00CE3B1C" w:rsidRDefault="005B1647" w:rsidP="005B1647">
            <w:pPr>
              <w:pStyle w:val="Tabell"/>
              <w:rPr>
                <w:i/>
                <w:iCs/>
              </w:rPr>
            </w:pPr>
            <w:r w:rsidRPr="00CE3B1C">
              <w:rPr>
                <w:i/>
                <w:iCs/>
              </w:rPr>
              <w:t>varav statliga myndigheters innehav</w:t>
            </w:r>
          </w:p>
        </w:tc>
        <w:tc>
          <w:tcPr>
            <w:tcW w:w="653" w:type="pct"/>
            <w:noWrap/>
            <w:hideMark/>
          </w:tcPr>
          <w:p w14:paraId="09380366" w14:textId="77777777" w:rsidR="005B1647" w:rsidRPr="00CE3B1C"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r w:rsidRPr="00CE3B1C">
              <w:rPr>
                <w:i/>
                <w:iCs/>
              </w:rPr>
              <w:t>-38</w:t>
            </w:r>
          </w:p>
        </w:tc>
        <w:tc>
          <w:tcPr>
            <w:tcW w:w="654" w:type="pct"/>
            <w:noWrap/>
            <w:hideMark/>
          </w:tcPr>
          <w:p w14:paraId="44E712B5" w14:textId="77777777" w:rsidR="005B1647" w:rsidRPr="00CE3B1C"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r w:rsidRPr="00CE3B1C">
              <w:rPr>
                <w:i/>
                <w:iCs/>
              </w:rPr>
              <w:t>-40</w:t>
            </w:r>
          </w:p>
        </w:tc>
        <w:tc>
          <w:tcPr>
            <w:tcW w:w="653" w:type="pct"/>
            <w:noWrap/>
            <w:hideMark/>
          </w:tcPr>
          <w:p w14:paraId="6FC57B80" w14:textId="77777777" w:rsidR="005B1647" w:rsidRPr="00CE3B1C"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r w:rsidRPr="00CE3B1C">
              <w:rPr>
                <w:i/>
                <w:iCs/>
              </w:rPr>
              <w:t>-47</w:t>
            </w:r>
          </w:p>
        </w:tc>
        <w:tc>
          <w:tcPr>
            <w:tcW w:w="654" w:type="pct"/>
            <w:noWrap/>
            <w:hideMark/>
          </w:tcPr>
          <w:p w14:paraId="061FBDDD" w14:textId="77777777" w:rsidR="005B1647" w:rsidRPr="00CE3B1C"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r w:rsidRPr="00CE3B1C">
              <w:rPr>
                <w:i/>
                <w:iCs/>
              </w:rPr>
              <w:t>-51</w:t>
            </w:r>
          </w:p>
        </w:tc>
        <w:tc>
          <w:tcPr>
            <w:tcW w:w="654" w:type="pct"/>
            <w:noWrap/>
            <w:hideMark/>
          </w:tcPr>
          <w:p w14:paraId="0AC36B2E" w14:textId="77777777" w:rsidR="005B1647" w:rsidRPr="00CE3B1C"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r w:rsidRPr="00CE3B1C">
              <w:rPr>
                <w:i/>
                <w:iCs/>
              </w:rPr>
              <w:t>-46</w:t>
            </w:r>
          </w:p>
        </w:tc>
      </w:tr>
      <w:tr w:rsidR="00155607" w14:paraId="423C22B2" w14:textId="77777777" w:rsidTr="00DA2664">
        <w:trPr>
          <w:trHeight w:val="255"/>
        </w:trPr>
        <w:tc>
          <w:tcPr>
            <w:cnfStyle w:val="001000000000" w:firstRow="0" w:lastRow="0" w:firstColumn="1" w:lastColumn="0" w:oddVBand="0" w:evenVBand="0" w:oddHBand="0" w:evenHBand="0" w:firstRowFirstColumn="0" w:firstRowLastColumn="0" w:lastRowFirstColumn="0" w:lastRowLastColumn="0"/>
            <w:tcW w:w="1731" w:type="pct"/>
            <w:hideMark/>
          </w:tcPr>
          <w:p w14:paraId="6838DDB8" w14:textId="77777777" w:rsidR="005B1647" w:rsidRPr="00CE3B1C" w:rsidRDefault="005B1647" w:rsidP="005B1647">
            <w:pPr>
              <w:pStyle w:val="Tabell"/>
            </w:pPr>
            <w:r w:rsidRPr="00CE3B1C">
              <w:t>Reala lån i svenska kronor</w:t>
            </w:r>
          </w:p>
        </w:tc>
        <w:tc>
          <w:tcPr>
            <w:tcW w:w="653" w:type="pct"/>
            <w:hideMark/>
          </w:tcPr>
          <w:p w14:paraId="689ECF3B" w14:textId="77777777" w:rsidR="005B1647" w:rsidRPr="00CE3B1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E3B1C">
              <w:t>170</w:t>
            </w:r>
          </w:p>
        </w:tc>
        <w:tc>
          <w:tcPr>
            <w:tcW w:w="654" w:type="pct"/>
            <w:hideMark/>
          </w:tcPr>
          <w:p w14:paraId="2F810026" w14:textId="77777777" w:rsidR="005B1647" w:rsidRPr="00CE3B1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E3B1C">
              <w:t>185</w:t>
            </w:r>
          </w:p>
        </w:tc>
        <w:tc>
          <w:tcPr>
            <w:tcW w:w="653" w:type="pct"/>
            <w:hideMark/>
          </w:tcPr>
          <w:p w14:paraId="02EF72FF" w14:textId="77777777" w:rsidR="005B1647" w:rsidRPr="00CE3B1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E3B1C">
              <w:t>184</w:t>
            </w:r>
          </w:p>
        </w:tc>
        <w:tc>
          <w:tcPr>
            <w:tcW w:w="654" w:type="pct"/>
            <w:hideMark/>
          </w:tcPr>
          <w:p w14:paraId="371B552A" w14:textId="77777777" w:rsidR="005B1647" w:rsidRPr="00CE3B1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E3B1C">
              <w:t>198</w:t>
            </w:r>
          </w:p>
        </w:tc>
        <w:tc>
          <w:tcPr>
            <w:tcW w:w="654" w:type="pct"/>
            <w:hideMark/>
          </w:tcPr>
          <w:p w14:paraId="2E9EEC66" w14:textId="77777777" w:rsidR="005B1647" w:rsidRPr="00CE3B1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E3B1C">
              <w:t>180</w:t>
            </w:r>
          </w:p>
        </w:tc>
      </w:tr>
      <w:tr w:rsidR="00155607" w14:paraId="180BEE25" w14:textId="77777777" w:rsidTr="00DA2664">
        <w:trPr>
          <w:trHeight w:val="255"/>
        </w:trPr>
        <w:tc>
          <w:tcPr>
            <w:cnfStyle w:val="001000000000" w:firstRow="0" w:lastRow="0" w:firstColumn="1" w:lastColumn="0" w:oddVBand="0" w:evenVBand="0" w:oddHBand="0" w:evenHBand="0" w:firstRowFirstColumn="0" w:firstRowLastColumn="0" w:lastRowFirstColumn="0" w:lastRowLastColumn="0"/>
            <w:tcW w:w="1731" w:type="pct"/>
            <w:hideMark/>
          </w:tcPr>
          <w:p w14:paraId="24F2634E" w14:textId="50C3BA46" w:rsidR="005B1647" w:rsidRPr="00CE3B1C" w:rsidRDefault="005B1647" w:rsidP="005B1647">
            <w:pPr>
              <w:pStyle w:val="Tabell"/>
              <w:rPr>
                <w:i/>
                <w:iCs/>
              </w:rPr>
            </w:pPr>
            <w:r w:rsidRPr="00CE3B1C">
              <w:rPr>
                <w:i/>
                <w:iCs/>
              </w:rPr>
              <w:t>varav reala lån i svenska kronor, okonsoliderat</w:t>
            </w:r>
          </w:p>
        </w:tc>
        <w:tc>
          <w:tcPr>
            <w:tcW w:w="653" w:type="pct"/>
            <w:hideMark/>
          </w:tcPr>
          <w:p w14:paraId="01D868FA" w14:textId="77777777" w:rsidR="005B1647" w:rsidRPr="00CE3B1C"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r w:rsidRPr="00CE3B1C">
              <w:rPr>
                <w:i/>
                <w:iCs/>
              </w:rPr>
              <w:t>183</w:t>
            </w:r>
          </w:p>
        </w:tc>
        <w:tc>
          <w:tcPr>
            <w:tcW w:w="654" w:type="pct"/>
            <w:hideMark/>
          </w:tcPr>
          <w:p w14:paraId="663FF6CA" w14:textId="77777777" w:rsidR="005B1647" w:rsidRPr="00CE3B1C"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r w:rsidRPr="00CE3B1C">
              <w:rPr>
                <w:i/>
                <w:iCs/>
              </w:rPr>
              <w:t>200</w:t>
            </w:r>
          </w:p>
        </w:tc>
        <w:tc>
          <w:tcPr>
            <w:tcW w:w="653" w:type="pct"/>
            <w:hideMark/>
          </w:tcPr>
          <w:p w14:paraId="3EEB9786" w14:textId="77777777" w:rsidR="005B1647" w:rsidRPr="00CE3B1C"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r w:rsidRPr="00CE3B1C">
              <w:rPr>
                <w:i/>
                <w:iCs/>
              </w:rPr>
              <w:t>200</w:t>
            </w:r>
          </w:p>
        </w:tc>
        <w:tc>
          <w:tcPr>
            <w:tcW w:w="654" w:type="pct"/>
            <w:hideMark/>
          </w:tcPr>
          <w:p w14:paraId="6F20CEFC" w14:textId="77777777" w:rsidR="005B1647" w:rsidRPr="00CE3B1C"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r w:rsidRPr="00CE3B1C">
              <w:rPr>
                <w:i/>
                <w:iCs/>
              </w:rPr>
              <w:t>212</w:t>
            </w:r>
          </w:p>
        </w:tc>
        <w:tc>
          <w:tcPr>
            <w:tcW w:w="654" w:type="pct"/>
            <w:hideMark/>
          </w:tcPr>
          <w:p w14:paraId="58B19B8C" w14:textId="77777777" w:rsidR="005B1647" w:rsidRPr="00CE3B1C"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r w:rsidRPr="00CE3B1C">
              <w:rPr>
                <w:i/>
                <w:iCs/>
              </w:rPr>
              <w:t>192</w:t>
            </w:r>
          </w:p>
        </w:tc>
      </w:tr>
      <w:tr w:rsidR="00155607" w14:paraId="1CBBAF00" w14:textId="77777777" w:rsidTr="00DA2664">
        <w:trPr>
          <w:trHeight w:val="255"/>
        </w:trPr>
        <w:tc>
          <w:tcPr>
            <w:cnfStyle w:val="001000000000" w:firstRow="0" w:lastRow="0" w:firstColumn="1" w:lastColumn="0" w:oddVBand="0" w:evenVBand="0" w:oddHBand="0" w:evenHBand="0" w:firstRowFirstColumn="0" w:firstRowLastColumn="0" w:lastRowFirstColumn="0" w:lastRowLastColumn="0"/>
            <w:tcW w:w="1731" w:type="pct"/>
            <w:hideMark/>
          </w:tcPr>
          <w:p w14:paraId="64A5D1DE" w14:textId="7FCDDD94" w:rsidR="005B1647" w:rsidRPr="00CE3B1C" w:rsidRDefault="005B1647" w:rsidP="005B1647">
            <w:pPr>
              <w:pStyle w:val="Tabell"/>
              <w:rPr>
                <w:i/>
                <w:iCs/>
              </w:rPr>
            </w:pPr>
            <w:r w:rsidRPr="00CE3B1C">
              <w:rPr>
                <w:i/>
                <w:iCs/>
              </w:rPr>
              <w:t>varav statliga myndigheters innehav</w:t>
            </w:r>
          </w:p>
        </w:tc>
        <w:tc>
          <w:tcPr>
            <w:tcW w:w="653" w:type="pct"/>
            <w:hideMark/>
          </w:tcPr>
          <w:p w14:paraId="48712B1B" w14:textId="77777777" w:rsidR="005B1647" w:rsidRPr="00CE3B1C"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r w:rsidRPr="00CE3B1C">
              <w:rPr>
                <w:i/>
                <w:iCs/>
              </w:rPr>
              <w:t>-13</w:t>
            </w:r>
          </w:p>
        </w:tc>
        <w:tc>
          <w:tcPr>
            <w:tcW w:w="654" w:type="pct"/>
            <w:hideMark/>
          </w:tcPr>
          <w:p w14:paraId="388F9582" w14:textId="77777777" w:rsidR="005B1647" w:rsidRPr="00CE3B1C"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r w:rsidRPr="00CE3B1C">
              <w:rPr>
                <w:i/>
                <w:iCs/>
              </w:rPr>
              <w:t>-15</w:t>
            </w:r>
          </w:p>
        </w:tc>
        <w:tc>
          <w:tcPr>
            <w:tcW w:w="653" w:type="pct"/>
            <w:hideMark/>
          </w:tcPr>
          <w:p w14:paraId="776768E0" w14:textId="77777777" w:rsidR="005B1647" w:rsidRPr="00CE3B1C"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r w:rsidRPr="00CE3B1C">
              <w:rPr>
                <w:i/>
                <w:iCs/>
              </w:rPr>
              <w:t>-16</w:t>
            </w:r>
          </w:p>
        </w:tc>
        <w:tc>
          <w:tcPr>
            <w:tcW w:w="654" w:type="pct"/>
            <w:hideMark/>
          </w:tcPr>
          <w:p w14:paraId="552F529C" w14:textId="77777777" w:rsidR="005B1647" w:rsidRPr="00CE3B1C"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r w:rsidRPr="00CE3B1C">
              <w:rPr>
                <w:i/>
                <w:iCs/>
              </w:rPr>
              <w:t>-14</w:t>
            </w:r>
          </w:p>
        </w:tc>
        <w:tc>
          <w:tcPr>
            <w:tcW w:w="654" w:type="pct"/>
            <w:hideMark/>
          </w:tcPr>
          <w:p w14:paraId="1381009E" w14:textId="77777777" w:rsidR="005B1647" w:rsidRPr="00CE3B1C"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r w:rsidRPr="00CE3B1C">
              <w:rPr>
                <w:i/>
                <w:iCs/>
              </w:rPr>
              <w:t>-13</w:t>
            </w:r>
          </w:p>
        </w:tc>
      </w:tr>
      <w:tr w:rsidR="00155607" w14:paraId="67355742" w14:textId="77777777" w:rsidTr="00DA2664">
        <w:trPr>
          <w:trHeight w:val="270"/>
        </w:trPr>
        <w:tc>
          <w:tcPr>
            <w:cnfStyle w:val="001000000000" w:firstRow="0" w:lastRow="0" w:firstColumn="1" w:lastColumn="0" w:oddVBand="0" w:evenVBand="0" w:oddHBand="0" w:evenHBand="0" w:firstRowFirstColumn="0" w:firstRowLastColumn="0" w:lastRowFirstColumn="0" w:lastRowLastColumn="0"/>
            <w:tcW w:w="1731" w:type="pct"/>
            <w:hideMark/>
          </w:tcPr>
          <w:p w14:paraId="6CE54C6A" w14:textId="77777777" w:rsidR="005B1647" w:rsidRPr="00CE3B1C" w:rsidRDefault="005B1647" w:rsidP="005B1647">
            <w:pPr>
              <w:pStyle w:val="Tabell"/>
            </w:pPr>
            <w:r w:rsidRPr="00CE3B1C">
              <w:t>Nominella lån i utländsk valuta</w:t>
            </w:r>
          </w:p>
        </w:tc>
        <w:tc>
          <w:tcPr>
            <w:tcW w:w="653" w:type="pct"/>
            <w:hideMark/>
          </w:tcPr>
          <w:p w14:paraId="33B15F9E" w14:textId="77777777" w:rsidR="005B1647" w:rsidRPr="00CE3B1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E3B1C">
              <w:t>411</w:t>
            </w:r>
          </w:p>
        </w:tc>
        <w:tc>
          <w:tcPr>
            <w:tcW w:w="654" w:type="pct"/>
            <w:hideMark/>
          </w:tcPr>
          <w:p w14:paraId="36ADF376" w14:textId="77777777" w:rsidR="005B1647" w:rsidRPr="00CE3B1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E3B1C">
              <w:t>413</w:t>
            </w:r>
          </w:p>
        </w:tc>
        <w:tc>
          <w:tcPr>
            <w:tcW w:w="653" w:type="pct"/>
            <w:hideMark/>
          </w:tcPr>
          <w:p w14:paraId="4A61BF26" w14:textId="77777777" w:rsidR="005B1647" w:rsidRPr="00CE3B1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E3B1C">
              <w:t>370</w:t>
            </w:r>
          </w:p>
        </w:tc>
        <w:tc>
          <w:tcPr>
            <w:tcW w:w="654" w:type="pct"/>
            <w:hideMark/>
          </w:tcPr>
          <w:p w14:paraId="22EEE102" w14:textId="77777777" w:rsidR="005B1647" w:rsidRPr="00CE3B1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E3B1C">
              <w:t>371</w:t>
            </w:r>
          </w:p>
        </w:tc>
        <w:tc>
          <w:tcPr>
            <w:tcW w:w="654" w:type="pct"/>
            <w:hideMark/>
          </w:tcPr>
          <w:p w14:paraId="413AD927" w14:textId="77777777" w:rsidR="005B1647" w:rsidRPr="00CE3B1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CE3B1C">
              <w:t>281</w:t>
            </w:r>
          </w:p>
        </w:tc>
      </w:tr>
      <w:tr w:rsidR="00155607" w:rsidRPr="00DA2664" w14:paraId="04616B07" w14:textId="77777777" w:rsidTr="00DA2664">
        <w:trPr>
          <w:cnfStyle w:val="010000000000" w:firstRow="0" w:lastRow="1" w:firstColumn="0" w:lastColumn="0" w:oddVBand="0" w:evenVBand="0" w:oddHBand="0" w:evenHBand="0" w:firstRowFirstColumn="0" w:firstRowLastColumn="0" w:lastRowFirstColumn="0" w:lastRowLastColumn="0"/>
          <w:trHeight w:val="270"/>
        </w:trPr>
        <w:tc>
          <w:tcPr>
            <w:cnfStyle w:val="001000000000" w:firstRow="0" w:lastRow="0" w:firstColumn="1" w:lastColumn="0" w:oddVBand="0" w:evenVBand="0" w:oddHBand="0" w:evenHBand="0" w:firstRowFirstColumn="0" w:firstRowLastColumn="0" w:lastRowFirstColumn="0" w:lastRowLastColumn="0"/>
            <w:tcW w:w="1731" w:type="pct"/>
            <w:hideMark/>
          </w:tcPr>
          <w:p w14:paraId="4506C7EB" w14:textId="77777777" w:rsidR="005B1647" w:rsidRPr="00DA2664" w:rsidRDefault="005B1647" w:rsidP="00DA2664">
            <w:pPr>
              <w:pStyle w:val="Tabell"/>
              <w:rPr>
                <w:bCs/>
              </w:rPr>
            </w:pPr>
            <w:r w:rsidRPr="00DA2664">
              <w:rPr>
                <w:bCs/>
              </w:rPr>
              <w:t>Summa konsoliderad statsskuld</w:t>
            </w:r>
          </w:p>
        </w:tc>
        <w:tc>
          <w:tcPr>
            <w:tcW w:w="653" w:type="pct"/>
            <w:hideMark/>
          </w:tcPr>
          <w:p w14:paraId="30306940" w14:textId="77777777" w:rsidR="005B1647" w:rsidRPr="00DA2664"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DA2664">
              <w:rPr>
                <w:bCs/>
              </w:rPr>
              <w:t>1 352</w:t>
            </w:r>
          </w:p>
        </w:tc>
        <w:tc>
          <w:tcPr>
            <w:tcW w:w="654" w:type="pct"/>
            <w:hideMark/>
          </w:tcPr>
          <w:p w14:paraId="4C427EC9" w14:textId="77777777" w:rsidR="005B1647" w:rsidRPr="00DA2664"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DA2664">
              <w:rPr>
                <w:bCs/>
              </w:rPr>
              <w:t>1 292</w:t>
            </w:r>
          </w:p>
        </w:tc>
        <w:tc>
          <w:tcPr>
            <w:tcW w:w="653" w:type="pct"/>
            <w:hideMark/>
          </w:tcPr>
          <w:p w14:paraId="2E06CA40" w14:textId="77777777" w:rsidR="005B1647" w:rsidRPr="00DA2664"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DA2664">
              <w:rPr>
                <w:bCs/>
              </w:rPr>
              <w:t>1 265</w:t>
            </w:r>
          </w:p>
        </w:tc>
        <w:tc>
          <w:tcPr>
            <w:tcW w:w="654" w:type="pct"/>
            <w:hideMark/>
          </w:tcPr>
          <w:p w14:paraId="5589BBEF" w14:textId="77777777" w:rsidR="005B1647" w:rsidRPr="00DA2664"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DA2664">
              <w:rPr>
                <w:bCs/>
              </w:rPr>
              <w:t>1 197</w:t>
            </w:r>
          </w:p>
        </w:tc>
        <w:tc>
          <w:tcPr>
            <w:tcW w:w="654" w:type="pct"/>
            <w:hideMark/>
          </w:tcPr>
          <w:p w14:paraId="1FFBB2FE" w14:textId="7C9F2439" w:rsidR="005B1647" w:rsidRPr="00DA2664"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DA2664">
              <w:rPr>
                <w:bCs/>
              </w:rPr>
              <w:t>1 054</w:t>
            </w:r>
          </w:p>
        </w:tc>
      </w:tr>
    </w:tbl>
    <w:p w14:paraId="5A2AA2B1" w14:textId="77777777" w:rsidR="005B1647" w:rsidRDefault="005B1647" w:rsidP="005B1647">
      <w:pPr>
        <w:pStyle w:val="Klla"/>
        <w:rPr>
          <w:rFonts w:asciiTheme="minorHAnsi" w:hAnsiTheme="minorHAnsi"/>
          <w:sz w:val="22"/>
        </w:rPr>
      </w:pPr>
    </w:p>
    <w:p w14:paraId="3EF02393" w14:textId="5732FD42" w:rsidR="005B1647" w:rsidRPr="004132F6" w:rsidRDefault="005B1647" w:rsidP="005B1647">
      <w:pPr>
        <w:pStyle w:val="Klla"/>
        <w:rPr>
          <w:rFonts w:asciiTheme="minorHAnsi" w:hAnsiTheme="minorHAnsi"/>
          <w:sz w:val="22"/>
        </w:rPr>
      </w:pPr>
      <w:r w:rsidRPr="004132F6">
        <w:rPr>
          <w:rFonts w:asciiTheme="minorHAnsi" w:hAnsiTheme="minorHAnsi"/>
          <w:sz w:val="22"/>
        </w:rPr>
        <w:t>Den konsoliderade statsskulden minskade med 143</w:t>
      </w:r>
      <w:r>
        <w:rPr>
          <w:rFonts w:asciiTheme="minorHAnsi" w:hAnsiTheme="minorHAnsi"/>
          <w:sz w:val="22"/>
        </w:rPr>
        <w:t> </w:t>
      </w:r>
      <w:r w:rsidRPr="004132F6">
        <w:rPr>
          <w:rFonts w:asciiTheme="minorHAnsi" w:hAnsiTheme="minorHAnsi"/>
          <w:sz w:val="22"/>
        </w:rPr>
        <w:t>miljarder kronor jämfört med föregående år. De nominella lånen i svenska kronor minskade med 36</w:t>
      </w:r>
      <w:r>
        <w:rPr>
          <w:rFonts w:asciiTheme="minorHAnsi" w:hAnsiTheme="minorHAnsi"/>
          <w:sz w:val="22"/>
        </w:rPr>
        <w:t> </w:t>
      </w:r>
      <w:r w:rsidRPr="004132F6">
        <w:rPr>
          <w:rFonts w:asciiTheme="minorHAnsi" w:hAnsiTheme="minorHAnsi"/>
          <w:sz w:val="22"/>
        </w:rPr>
        <w:t>miljarder kronor till 593</w:t>
      </w:r>
      <w:r>
        <w:rPr>
          <w:rFonts w:asciiTheme="minorHAnsi" w:hAnsiTheme="minorHAnsi"/>
          <w:sz w:val="22"/>
        </w:rPr>
        <w:t> </w:t>
      </w:r>
      <w:r w:rsidRPr="004132F6">
        <w:rPr>
          <w:rFonts w:asciiTheme="minorHAnsi" w:hAnsiTheme="minorHAnsi"/>
          <w:sz w:val="22"/>
        </w:rPr>
        <w:t>miljarder kronor i slutet av 2019. Den reala lånestocken uppgick till 180</w:t>
      </w:r>
      <w:r>
        <w:rPr>
          <w:rFonts w:asciiTheme="minorHAnsi" w:hAnsiTheme="minorHAnsi"/>
          <w:sz w:val="22"/>
        </w:rPr>
        <w:t> </w:t>
      </w:r>
      <w:r w:rsidRPr="004132F6">
        <w:rPr>
          <w:rFonts w:asciiTheme="minorHAnsi" w:hAnsiTheme="minorHAnsi"/>
          <w:sz w:val="22"/>
        </w:rPr>
        <w:t>miljarder kronor vilket är en minskning med 18</w:t>
      </w:r>
      <w:r>
        <w:rPr>
          <w:rFonts w:asciiTheme="minorHAnsi" w:hAnsiTheme="minorHAnsi"/>
          <w:sz w:val="22"/>
        </w:rPr>
        <w:t> </w:t>
      </w:r>
      <w:r w:rsidRPr="004132F6">
        <w:rPr>
          <w:rFonts w:asciiTheme="minorHAnsi" w:hAnsiTheme="minorHAnsi"/>
          <w:sz w:val="22"/>
        </w:rPr>
        <w:t>miljarder kronor jämfört med 2018.</w:t>
      </w:r>
    </w:p>
    <w:p w14:paraId="1D9190D3" w14:textId="0424CD40" w:rsidR="005B1647" w:rsidRPr="004132F6" w:rsidRDefault="005B1647" w:rsidP="005B1647">
      <w:pPr>
        <w:pStyle w:val="Klla"/>
        <w:rPr>
          <w:rFonts w:asciiTheme="minorHAnsi" w:hAnsiTheme="minorHAnsi"/>
          <w:sz w:val="22"/>
        </w:rPr>
      </w:pPr>
      <w:r w:rsidRPr="004132F6">
        <w:rPr>
          <w:rFonts w:asciiTheme="minorHAnsi" w:hAnsiTheme="minorHAnsi"/>
          <w:sz w:val="22"/>
        </w:rPr>
        <w:t>Valutaskulden minskade med 90</w:t>
      </w:r>
      <w:r>
        <w:rPr>
          <w:rFonts w:asciiTheme="minorHAnsi" w:hAnsiTheme="minorHAnsi"/>
          <w:sz w:val="22"/>
        </w:rPr>
        <w:t> </w:t>
      </w:r>
      <w:r w:rsidRPr="004132F6">
        <w:rPr>
          <w:rFonts w:asciiTheme="minorHAnsi" w:hAnsiTheme="minorHAnsi"/>
          <w:sz w:val="22"/>
        </w:rPr>
        <w:t>miljarder kronor under 2019. Valutaskulden består delvis av lån i utländsk valuta. Riksgäldskontoret har tidigare även skapat valutaskuld med hjälp av derivat. Det innebär att Riksgäldskontoret ingår avtal om att byta åtaganden i kronor mot åtaganden i utländsk valuta.</w:t>
      </w:r>
    </w:p>
    <w:p w14:paraId="746DC0FF" w14:textId="10065894" w:rsidR="005B1647" w:rsidRPr="004132F6" w:rsidRDefault="005B1647" w:rsidP="005B1647">
      <w:pPr>
        <w:pStyle w:val="Klla"/>
        <w:rPr>
          <w:rFonts w:asciiTheme="minorHAnsi" w:hAnsiTheme="minorHAnsi"/>
          <w:sz w:val="22"/>
        </w:rPr>
      </w:pPr>
      <w:r w:rsidRPr="004132F6">
        <w:rPr>
          <w:rFonts w:asciiTheme="minorHAnsi" w:hAnsiTheme="minorHAnsi"/>
          <w:sz w:val="22"/>
        </w:rPr>
        <w:t>Sedan 2009 har Riksgäldskontoret tagit upp lån i utländsk valuta för att finansiera utlåningen till Riksbanken. Under 2019 minskade vidareutlåningen till Riksbanken med 8</w:t>
      </w:r>
      <w:r>
        <w:rPr>
          <w:rFonts w:asciiTheme="minorHAnsi" w:hAnsiTheme="minorHAnsi"/>
          <w:sz w:val="22"/>
        </w:rPr>
        <w:t> </w:t>
      </w:r>
      <w:r w:rsidRPr="004132F6">
        <w:rPr>
          <w:rFonts w:asciiTheme="minorHAnsi" w:hAnsiTheme="minorHAnsi"/>
          <w:sz w:val="22"/>
        </w:rPr>
        <w:t>miljarder dollar. Det totala utlånade beloppet till Riksbanken minskade med 66</w:t>
      </w:r>
      <w:r>
        <w:rPr>
          <w:rFonts w:asciiTheme="minorHAnsi" w:hAnsiTheme="minorHAnsi"/>
          <w:sz w:val="22"/>
        </w:rPr>
        <w:t> </w:t>
      </w:r>
      <w:r w:rsidRPr="004132F6">
        <w:rPr>
          <w:rFonts w:asciiTheme="minorHAnsi" w:hAnsiTheme="minorHAnsi"/>
          <w:sz w:val="22"/>
        </w:rPr>
        <w:t>miljarder kronor jämfört med 2018, vilket bidrog till att valutaskulden minskade.</w:t>
      </w:r>
    </w:p>
    <w:p w14:paraId="4CFFDF54" w14:textId="244EAE2C" w:rsidR="005B1647" w:rsidRDefault="005B1647" w:rsidP="005B1647">
      <w:pPr>
        <w:pStyle w:val="Brdtext"/>
      </w:pPr>
      <w:r w:rsidRPr="004132F6">
        <w:t>De senaste årens budgetöverskott har gjort att det inte funnits behov av att ge ut obligationer i utländsk valuta. De lån som togs upp i utländsk valuta under 2019 var uteslutande för vidareutlåning till Riksbanken. Riksbanken ersätter Riksgäldskontoret för de räntekostnader och administrativa kostnader som uppstår i samband med vidareutlåningen.</w:t>
      </w:r>
    </w:p>
    <w:p w14:paraId="5D9AB074" w14:textId="162841EE" w:rsidR="005B1647" w:rsidRDefault="005B1647" w:rsidP="005B1647">
      <w:pPr>
        <w:pStyle w:val="TabellRubrik"/>
      </w:pPr>
      <w:bookmarkStart w:id="267" w:name="_Toc37340149"/>
      <w:r>
        <w:t xml:space="preserve">Tabell </w:t>
      </w:r>
      <w:r>
        <w:fldChar w:fldCharType="begin"/>
      </w:r>
      <w:r>
        <w:instrText xml:space="preserve"> STYLEREF  "Rubrik 1" \n</w:instrText>
      </w:r>
      <w:r>
        <w:fldChar w:fldCharType="separate"/>
      </w:r>
      <w:r w:rsidR="00301022">
        <w:rPr>
          <w:noProof/>
        </w:rPr>
        <w:t>4</w:t>
      </w:r>
      <w:r>
        <w:rPr>
          <w:noProof/>
        </w:rPr>
        <w:fldChar w:fldCharType="end"/>
      </w:r>
      <w:r>
        <w:t>.</w:t>
      </w:r>
      <w:fldSimple w:instr=" SEQ Tabell \* ARABIC \s 1 ">
        <w:r w:rsidR="00301022">
          <w:rPr>
            <w:noProof/>
          </w:rPr>
          <w:t>5</w:t>
        </w:r>
      </w:fldSimple>
      <w:r>
        <w:tab/>
        <w:t>Nominella lån i svenska kronor</w:t>
      </w:r>
      <w:bookmarkEnd w:id="267"/>
    </w:p>
    <w:p w14:paraId="12703294" w14:textId="7CE95745" w:rsidR="005B1647" w:rsidRDefault="005B1647" w:rsidP="005B1647">
      <w:pPr>
        <w:pStyle w:val="TabellUnderrubrik"/>
      </w:pPr>
      <w:r>
        <w:t>Miljarder kronor</w:t>
      </w:r>
    </w:p>
    <w:tbl>
      <w:tblPr>
        <w:tblStyle w:val="RKBPTabell"/>
        <w:tblW w:w="5000" w:type="pct"/>
        <w:tblLook w:val="04E0" w:firstRow="1" w:lastRow="1" w:firstColumn="1" w:lastColumn="0" w:noHBand="0" w:noVBand="1"/>
      </w:tblPr>
      <w:tblGrid>
        <w:gridCol w:w="2636"/>
        <w:gridCol w:w="946"/>
        <w:gridCol w:w="946"/>
        <w:gridCol w:w="948"/>
        <w:gridCol w:w="946"/>
        <w:gridCol w:w="948"/>
      </w:tblGrid>
      <w:tr w:rsidR="00155607" w14:paraId="28539C2C" w14:textId="77777777" w:rsidTr="00BE1FEE">
        <w:trPr>
          <w:cnfStyle w:val="100000000000" w:firstRow="1" w:lastRow="0" w:firstColumn="0" w:lastColumn="0" w:oddVBand="0" w:evenVBand="0" w:oddHBand="0" w:evenHBand="0" w:firstRowFirstColumn="0" w:firstRowLastColumn="0" w:lastRowFirstColumn="0" w:lastRowLastColumn="0"/>
          <w:trHeight w:val="170"/>
          <w:tblHeader w:val="0"/>
        </w:trPr>
        <w:tc>
          <w:tcPr>
            <w:cnfStyle w:val="001000000000" w:firstRow="0" w:lastRow="0" w:firstColumn="1" w:lastColumn="0" w:oddVBand="0" w:evenVBand="0" w:oddHBand="0" w:evenHBand="0" w:firstRowFirstColumn="0" w:firstRowLastColumn="0" w:lastRowFirstColumn="0" w:lastRowLastColumn="0"/>
            <w:tcW w:w="1788" w:type="pct"/>
            <w:tcBorders>
              <w:top w:val="none" w:sz="0" w:space="0" w:color="auto"/>
              <w:left w:val="none" w:sz="0" w:space="0" w:color="auto"/>
              <w:bottom w:val="none" w:sz="0" w:space="0" w:color="auto"/>
              <w:right w:val="none" w:sz="0" w:space="0" w:color="auto"/>
              <w:tl2br w:val="none" w:sz="0" w:space="0" w:color="auto"/>
              <w:tr2bl w:val="none" w:sz="0" w:space="0" w:color="auto"/>
            </w:tcBorders>
            <w:hideMark/>
          </w:tcPr>
          <w:p w14:paraId="2F293D35" w14:textId="77777777" w:rsidR="005B1647" w:rsidRPr="00D46332" w:rsidRDefault="005B1647" w:rsidP="005B1647">
            <w:pPr>
              <w:pStyle w:val="TabellHuvud"/>
            </w:pPr>
            <w:r w:rsidRPr="00D46332">
              <w:t> </w:t>
            </w:r>
          </w:p>
        </w:tc>
        <w:tc>
          <w:tcPr>
            <w:tcW w:w="642" w:type="pct"/>
            <w:tcBorders>
              <w:top w:val="none" w:sz="0" w:space="0" w:color="auto"/>
              <w:left w:val="none" w:sz="0" w:space="0" w:color="auto"/>
              <w:bottom w:val="none" w:sz="0" w:space="0" w:color="auto"/>
              <w:right w:val="none" w:sz="0" w:space="0" w:color="auto"/>
              <w:tl2br w:val="none" w:sz="0" w:space="0" w:color="auto"/>
              <w:tr2bl w:val="none" w:sz="0" w:space="0" w:color="auto"/>
            </w:tcBorders>
            <w:noWrap/>
            <w:hideMark/>
          </w:tcPr>
          <w:p w14:paraId="5C1DD91E" w14:textId="77777777" w:rsidR="005B1647" w:rsidRPr="00D46332"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D46332">
              <w:t>2015</w:t>
            </w:r>
          </w:p>
        </w:tc>
        <w:tc>
          <w:tcPr>
            <w:tcW w:w="642" w:type="pct"/>
            <w:tcBorders>
              <w:top w:val="none" w:sz="0" w:space="0" w:color="auto"/>
              <w:left w:val="none" w:sz="0" w:space="0" w:color="auto"/>
              <w:bottom w:val="none" w:sz="0" w:space="0" w:color="auto"/>
              <w:right w:val="none" w:sz="0" w:space="0" w:color="auto"/>
              <w:tl2br w:val="none" w:sz="0" w:space="0" w:color="auto"/>
              <w:tr2bl w:val="none" w:sz="0" w:space="0" w:color="auto"/>
            </w:tcBorders>
            <w:noWrap/>
            <w:hideMark/>
          </w:tcPr>
          <w:p w14:paraId="001F3CF4" w14:textId="77777777" w:rsidR="005B1647" w:rsidRPr="00D46332"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D46332">
              <w:t>2016</w:t>
            </w:r>
          </w:p>
        </w:tc>
        <w:tc>
          <w:tcPr>
            <w:tcW w:w="643" w:type="pct"/>
            <w:tcBorders>
              <w:top w:val="none" w:sz="0" w:space="0" w:color="auto"/>
              <w:left w:val="none" w:sz="0" w:space="0" w:color="auto"/>
              <w:bottom w:val="none" w:sz="0" w:space="0" w:color="auto"/>
              <w:right w:val="none" w:sz="0" w:space="0" w:color="auto"/>
              <w:tl2br w:val="none" w:sz="0" w:space="0" w:color="auto"/>
              <w:tr2bl w:val="none" w:sz="0" w:space="0" w:color="auto"/>
            </w:tcBorders>
            <w:noWrap/>
            <w:hideMark/>
          </w:tcPr>
          <w:p w14:paraId="49720314" w14:textId="77777777" w:rsidR="005B1647" w:rsidRPr="00D46332"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D46332">
              <w:t>2017</w:t>
            </w:r>
          </w:p>
        </w:tc>
        <w:tc>
          <w:tcPr>
            <w:tcW w:w="642" w:type="pct"/>
            <w:tcBorders>
              <w:top w:val="none" w:sz="0" w:space="0" w:color="auto"/>
              <w:left w:val="none" w:sz="0" w:space="0" w:color="auto"/>
              <w:bottom w:val="none" w:sz="0" w:space="0" w:color="auto"/>
              <w:right w:val="none" w:sz="0" w:space="0" w:color="auto"/>
              <w:tl2br w:val="none" w:sz="0" w:space="0" w:color="auto"/>
              <w:tr2bl w:val="none" w:sz="0" w:space="0" w:color="auto"/>
            </w:tcBorders>
            <w:noWrap/>
            <w:hideMark/>
          </w:tcPr>
          <w:p w14:paraId="35ECF713" w14:textId="77777777" w:rsidR="005B1647" w:rsidRPr="00D46332"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D46332">
              <w:t>2018</w:t>
            </w:r>
          </w:p>
        </w:tc>
        <w:tc>
          <w:tcPr>
            <w:tcW w:w="643" w:type="pct"/>
            <w:tcBorders>
              <w:top w:val="none" w:sz="0" w:space="0" w:color="auto"/>
              <w:left w:val="none" w:sz="0" w:space="0" w:color="auto"/>
              <w:bottom w:val="none" w:sz="0" w:space="0" w:color="auto"/>
              <w:right w:val="none" w:sz="0" w:space="0" w:color="auto"/>
              <w:tl2br w:val="none" w:sz="0" w:space="0" w:color="auto"/>
              <w:tr2bl w:val="none" w:sz="0" w:space="0" w:color="auto"/>
            </w:tcBorders>
            <w:noWrap/>
            <w:hideMark/>
          </w:tcPr>
          <w:p w14:paraId="5ECF6FD6" w14:textId="77777777" w:rsidR="005B1647" w:rsidRPr="00D46332"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D46332">
              <w:t>2019</w:t>
            </w:r>
          </w:p>
        </w:tc>
      </w:tr>
      <w:tr w:rsidR="00155607" w14:paraId="2A9B1967"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1788" w:type="pct"/>
            <w:noWrap/>
            <w:hideMark/>
          </w:tcPr>
          <w:p w14:paraId="112C91FF" w14:textId="77777777" w:rsidR="005B1647" w:rsidRPr="00D46332" w:rsidRDefault="005B1647" w:rsidP="005B1647">
            <w:pPr>
              <w:pStyle w:val="Tabell"/>
            </w:pPr>
            <w:r w:rsidRPr="00D46332">
              <w:t>Nominella statsobligationer</w:t>
            </w:r>
          </w:p>
        </w:tc>
        <w:tc>
          <w:tcPr>
            <w:tcW w:w="642" w:type="pct"/>
            <w:noWrap/>
            <w:hideMark/>
          </w:tcPr>
          <w:p w14:paraId="75E995FC" w14:textId="77777777" w:rsidR="005B1647" w:rsidRPr="00D4633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46332">
              <w:t>565</w:t>
            </w:r>
          </w:p>
        </w:tc>
        <w:tc>
          <w:tcPr>
            <w:tcW w:w="642" w:type="pct"/>
            <w:noWrap/>
            <w:hideMark/>
          </w:tcPr>
          <w:p w14:paraId="1D2BE726" w14:textId="77777777" w:rsidR="005B1647" w:rsidRPr="00D4633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46332">
              <w:t>590</w:t>
            </w:r>
          </w:p>
        </w:tc>
        <w:tc>
          <w:tcPr>
            <w:tcW w:w="643" w:type="pct"/>
            <w:noWrap/>
            <w:hideMark/>
          </w:tcPr>
          <w:p w14:paraId="384F675C" w14:textId="77777777" w:rsidR="005B1647" w:rsidRPr="00D4633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46332">
              <w:t>565</w:t>
            </w:r>
          </w:p>
        </w:tc>
        <w:tc>
          <w:tcPr>
            <w:tcW w:w="642" w:type="pct"/>
            <w:noWrap/>
            <w:hideMark/>
          </w:tcPr>
          <w:p w14:paraId="593D03FF" w14:textId="77777777" w:rsidR="005B1647" w:rsidRPr="00D4633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46332">
              <w:t>587</w:t>
            </w:r>
          </w:p>
        </w:tc>
        <w:tc>
          <w:tcPr>
            <w:tcW w:w="643" w:type="pct"/>
            <w:noWrap/>
            <w:hideMark/>
          </w:tcPr>
          <w:p w14:paraId="14CF23BB" w14:textId="77777777" w:rsidR="005B1647" w:rsidRPr="00D4633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46332">
              <w:t>524</w:t>
            </w:r>
          </w:p>
        </w:tc>
      </w:tr>
      <w:tr w:rsidR="00155607" w14:paraId="1B2A60F5"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1788" w:type="pct"/>
            <w:noWrap/>
            <w:hideMark/>
          </w:tcPr>
          <w:p w14:paraId="68E4EF21" w14:textId="77777777" w:rsidR="005B1647" w:rsidRPr="00D46332" w:rsidRDefault="005B1647" w:rsidP="005B1647">
            <w:pPr>
              <w:pStyle w:val="Tabell"/>
            </w:pPr>
            <w:r w:rsidRPr="00D46332">
              <w:t>Statsskuldväxlar</w:t>
            </w:r>
          </w:p>
        </w:tc>
        <w:tc>
          <w:tcPr>
            <w:tcW w:w="642" w:type="pct"/>
            <w:noWrap/>
            <w:hideMark/>
          </w:tcPr>
          <w:p w14:paraId="31B6A6D9" w14:textId="77777777" w:rsidR="005B1647" w:rsidRPr="00D4633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46332">
              <w:t>141</w:t>
            </w:r>
          </w:p>
        </w:tc>
        <w:tc>
          <w:tcPr>
            <w:tcW w:w="642" w:type="pct"/>
            <w:noWrap/>
            <w:hideMark/>
          </w:tcPr>
          <w:p w14:paraId="472B8ED9" w14:textId="77777777" w:rsidR="005B1647" w:rsidRPr="00D4633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46332">
              <w:t>84</w:t>
            </w:r>
          </w:p>
        </w:tc>
        <w:tc>
          <w:tcPr>
            <w:tcW w:w="643" w:type="pct"/>
            <w:noWrap/>
            <w:hideMark/>
          </w:tcPr>
          <w:p w14:paraId="6D1407A0" w14:textId="77777777" w:rsidR="005B1647" w:rsidRPr="00D4633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46332">
              <w:t>88</w:t>
            </w:r>
          </w:p>
        </w:tc>
        <w:tc>
          <w:tcPr>
            <w:tcW w:w="642" w:type="pct"/>
            <w:noWrap/>
            <w:hideMark/>
          </w:tcPr>
          <w:p w14:paraId="34757B70" w14:textId="77777777" w:rsidR="005B1647" w:rsidRPr="00D4633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46332">
              <w:t>20</w:t>
            </w:r>
          </w:p>
        </w:tc>
        <w:tc>
          <w:tcPr>
            <w:tcW w:w="643" w:type="pct"/>
            <w:noWrap/>
            <w:hideMark/>
          </w:tcPr>
          <w:p w14:paraId="1A0D4A56" w14:textId="77777777" w:rsidR="005B1647" w:rsidRPr="00D4633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46332">
              <w:t>20</w:t>
            </w:r>
          </w:p>
        </w:tc>
      </w:tr>
      <w:tr w:rsidR="00155607" w14:paraId="43D656FE"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1788" w:type="pct"/>
            <w:hideMark/>
          </w:tcPr>
          <w:p w14:paraId="3BCB855E" w14:textId="77777777" w:rsidR="005B1647" w:rsidRPr="00D46332" w:rsidRDefault="005B1647" w:rsidP="005B1647">
            <w:pPr>
              <w:pStyle w:val="Tabell"/>
            </w:pPr>
            <w:r w:rsidRPr="00D46332">
              <w:t>Likviditetsförvaltningsinstrument</w:t>
            </w:r>
          </w:p>
        </w:tc>
        <w:tc>
          <w:tcPr>
            <w:tcW w:w="642" w:type="pct"/>
            <w:noWrap/>
            <w:hideMark/>
          </w:tcPr>
          <w:p w14:paraId="09C837C6" w14:textId="77777777" w:rsidR="005B1647" w:rsidRPr="00D4633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46332">
              <w:t>56</w:t>
            </w:r>
          </w:p>
        </w:tc>
        <w:tc>
          <w:tcPr>
            <w:tcW w:w="642" w:type="pct"/>
            <w:noWrap/>
            <w:hideMark/>
          </w:tcPr>
          <w:p w14:paraId="61106B7D" w14:textId="77777777" w:rsidR="005B1647" w:rsidRPr="00D4633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46332">
              <w:t>69</w:t>
            </w:r>
          </w:p>
        </w:tc>
        <w:tc>
          <w:tcPr>
            <w:tcW w:w="643" w:type="pct"/>
            <w:noWrap/>
            <w:hideMark/>
          </w:tcPr>
          <w:p w14:paraId="4DF87BF7" w14:textId="77777777" w:rsidR="005B1647" w:rsidRPr="00D4633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46332">
              <w:t>118</w:t>
            </w:r>
          </w:p>
        </w:tc>
        <w:tc>
          <w:tcPr>
            <w:tcW w:w="642" w:type="pct"/>
            <w:noWrap/>
            <w:hideMark/>
          </w:tcPr>
          <w:p w14:paraId="50B89F9A" w14:textId="77777777" w:rsidR="005B1647" w:rsidRPr="00D4633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46332">
              <w:t>94</w:t>
            </w:r>
          </w:p>
        </w:tc>
        <w:tc>
          <w:tcPr>
            <w:tcW w:w="643" w:type="pct"/>
            <w:noWrap/>
            <w:hideMark/>
          </w:tcPr>
          <w:p w14:paraId="55CFADDC" w14:textId="77777777" w:rsidR="005B1647" w:rsidRPr="00D4633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46332">
              <w:t>105</w:t>
            </w:r>
          </w:p>
        </w:tc>
      </w:tr>
      <w:tr w:rsidR="00155607" w14:paraId="10D42CC3"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1788" w:type="pct"/>
            <w:hideMark/>
          </w:tcPr>
          <w:p w14:paraId="11A79DF5" w14:textId="77777777" w:rsidR="005B1647" w:rsidRPr="00D46332" w:rsidRDefault="005B1647" w:rsidP="005B1647">
            <w:pPr>
              <w:pStyle w:val="Tabell"/>
            </w:pPr>
            <w:r w:rsidRPr="00D46332">
              <w:t>Säkerheter i svenska kronor</w:t>
            </w:r>
          </w:p>
        </w:tc>
        <w:tc>
          <w:tcPr>
            <w:tcW w:w="642" w:type="pct"/>
            <w:noWrap/>
            <w:hideMark/>
          </w:tcPr>
          <w:p w14:paraId="66637F9E" w14:textId="77777777" w:rsidR="005B1647" w:rsidRPr="00D4633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46332">
              <w:t>11</w:t>
            </w:r>
          </w:p>
        </w:tc>
        <w:tc>
          <w:tcPr>
            <w:tcW w:w="642" w:type="pct"/>
            <w:noWrap/>
            <w:hideMark/>
          </w:tcPr>
          <w:p w14:paraId="1223B268" w14:textId="77777777" w:rsidR="005B1647" w:rsidRPr="00D4633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46332">
              <w:t>11</w:t>
            </w:r>
          </w:p>
        </w:tc>
        <w:tc>
          <w:tcPr>
            <w:tcW w:w="643" w:type="pct"/>
            <w:noWrap/>
            <w:hideMark/>
          </w:tcPr>
          <w:p w14:paraId="7E8009BB" w14:textId="77777777" w:rsidR="005B1647" w:rsidRPr="00D4633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46332">
              <w:t>7</w:t>
            </w:r>
          </w:p>
        </w:tc>
        <w:tc>
          <w:tcPr>
            <w:tcW w:w="642" w:type="pct"/>
            <w:noWrap/>
            <w:hideMark/>
          </w:tcPr>
          <w:p w14:paraId="110255DB" w14:textId="77777777" w:rsidR="005B1647" w:rsidRPr="00D4633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46332">
              <w:t>4</w:t>
            </w:r>
          </w:p>
        </w:tc>
        <w:tc>
          <w:tcPr>
            <w:tcW w:w="643" w:type="pct"/>
            <w:noWrap/>
            <w:hideMark/>
          </w:tcPr>
          <w:p w14:paraId="21A45D0C" w14:textId="77777777" w:rsidR="005B1647" w:rsidRPr="00D4633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46332">
              <w:t>3</w:t>
            </w:r>
          </w:p>
        </w:tc>
      </w:tr>
      <w:tr w:rsidR="00155607" w14:paraId="36C5EA31"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1788" w:type="pct"/>
            <w:noWrap/>
            <w:hideMark/>
          </w:tcPr>
          <w:p w14:paraId="3BF2AC10" w14:textId="77777777" w:rsidR="005B1647" w:rsidRPr="00D46332" w:rsidRDefault="005B1647" w:rsidP="005B1647">
            <w:pPr>
              <w:pStyle w:val="Tabell"/>
            </w:pPr>
            <w:r w:rsidRPr="00D46332">
              <w:t>Privatmarknadslån</w:t>
            </w:r>
          </w:p>
        </w:tc>
        <w:tc>
          <w:tcPr>
            <w:tcW w:w="642" w:type="pct"/>
            <w:noWrap/>
            <w:hideMark/>
          </w:tcPr>
          <w:p w14:paraId="67BFA971" w14:textId="77777777" w:rsidR="005B1647" w:rsidRPr="00D4633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46332">
              <w:t>19</w:t>
            </w:r>
          </w:p>
        </w:tc>
        <w:tc>
          <w:tcPr>
            <w:tcW w:w="642" w:type="pct"/>
            <w:noWrap/>
            <w:hideMark/>
          </w:tcPr>
          <w:p w14:paraId="3ED446C4" w14:textId="77777777" w:rsidR="005B1647" w:rsidRPr="00D4633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46332">
              <w:t>15</w:t>
            </w:r>
          </w:p>
        </w:tc>
        <w:tc>
          <w:tcPr>
            <w:tcW w:w="643" w:type="pct"/>
            <w:noWrap/>
            <w:hideMark/>
          </w:tcPr>
          <w:p w14:paraId="70ABAA90" w14:textId="77777777" w:rsidR="005B1647" w:rsidRPr="00D4633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46332">
              <w:t>11</w:t>
            </w:r>
          </w:p>
        </w:tc>
        <w:tc>
          <w:tcPr>
            <w:tcW w:w="642" w:type="pct"/>
            <w:noWrap/>
            <w:hideMark/>
          </w:tcPr>
          <w:p w14:paraId="04BB3C98" w14:textId="77777777" w:rsidR="005B1647" w:rsidRPr="00D4633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46332">
              <w:t>5</w:t>
            </w:r>
          </w:p>
        </w:tc>
        <w:tc>
          <w:tcPr>
            <w:tcW w:w="643" w:type="pct"/>
            <w:noWrap/>
            <w:hideMark/>
          </w:tcPr>
          <w:p w14:paraId="1E104473" w14:textId="77777777" w:rsidR="005B1647" w:rsidRPr="00D4633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46332">
              <w:t>3</w:t>
            </w:r>
          </w:p>
        </w:tc>
      </w:tr>
      <w:tr w:rsidR="00155607" w14:paraId="61B619DD" w14:textId="77777777" w:rsidTr="00155607">
        <w:trPr>
          <w:trHeight w:val="170"/>
        </w:trPr>
        <w:tc>
          <w:tcPr>
            <w:cnfStyle w:val="001000000000" w:firstRow="0" w:lastRow="0" w:firstColumn="1" w:lastColumn="0" w:oddVBand="0" w:evenVBand="0" w:oddHBand="0" w:evenHBand="0" w:firstRowFirstColumn="0" w:firstRowLastColumn="0" w:lastRowFirstColumn="0" w:lastRowLastColumn="0"/>
            <w:tcW w:w="1788" w:type="pct"/>
            <w:tcBorders>
              <w:bottom w:val="single" w:sz="4" w:space="0" w:color="auto"/>
            </w:tcBorders>
            <w:hideMark/>
          </w:tcPr>
          <w:p w14:paraId="415B0FE9" w14:textId="77777777" w:rsidR="005B1647" w:rsidRPr="00D46332" w:rsidRDefault="005B1647" w:rsidP="005B1647">
            <w:pPr>
              <w:pStyle w:val="Tabell"/>
            </w:pPr>
            <w:r w:rsidRPr="00D46332">
              <w:t>Valutaderivat i svenska kronor</w:t>
            </w:r>
          </w:p>
        </w:tc>
        <w:tc>
          <w:tcPr>
            <w:tcW w:w="642" w:type="pct"/>
            <w:tcBorders>
              <w:bottom w:val="single" w:sz="4" w:space="0" w:color="auto"/>
            </w:tcBorders>
            <w:noWrap/>
            <w:hideMark/>
          </w:tcPr>
          <w:p w14:paraId="5D7E4711" w14:textId="77777777" w:rsidR="005B1647" w:rsidRPr="00D4633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46332">
              <w:t>-21</w:t>
            </w:r>
          </w:p>
        </w:tc>
        <w:tc>
          <w:tcPr>
            <w:tcW w:w="642" w:type="pct"/>
            <w:tcBorders>
              <w:bottom w:val="single" w:sz="4" w:space="0" w:color="auto"/>
            </w:tcBorders>
            <w:noWrap/>
            <w:hideMark/>
          </w:tcPr>
          <w:p w14:paraId="507946D1" w14:textId="77777777" w:rsidR="005B1647" w:rsidRPr="00D4633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46332">
              <w:t>-75</w:t>
            </w:r>
          </w:p>
        </w:tc>
        <w:tc>
          <w:tcPr>
            <w:tcW w:w="643" w:type="pct"/>
            <w:tcBorders>
              <w:bottom w:val="single" w:sz="4" w:space="0" w:color="auto"/>
            </w:tcBorders>
            <w:noWrap/>
            <w:hideMark/>
          </w:tcPr>
          <w:p w14:paraId="579EB27D" w14:textId="77777777" w:rsidR="005B1647" w:rsidRPr="00D4633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46332">
              <w:t>-76</w:t>
            </w:r>
          </w:p>
        </w:tc>
        <w:tc>
          <w:tcPr>
            <w:tcW w:w="642" w:type="pct"/>
            <w:tcBorders>
              <w:bottom w:val="single" w:sz="4" w:space="0" w:color="auto"/>
            </w:tcBorders>
            <w:noWrap/>
            <w:hideMark/>
          </w:tcPr>
          <w:p w14:paraId="7E325B32" w14:textId="77777777" w:rsidR="005B1647" w:rsidRPr="00D4633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46332">
              <w:t>-82</w:t>
            </w:r>
          </w:p>
        </w:tc>
        <w:tc>
          <w:tcPr>
            <w:tcW w:w="643" w:type="pct"/>
            <w:tcBorders>
              <w:bottom w:val="single" w:sz="4" w:space="0" w:color="auto"/>
            </w:tcBorders>
            <w:noWrap/>
            <w:hideMark/>
          </w:tcPr>
          <w:p w14:paraId="6CE17BAE" w14:textId="77777777" w:rsidR="005B1647" w:rsidRPr="00D4633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46332">
              <w:t>-61</w:t>
            </w:r>
          </w:p>
        </w:tc>
      </w:tr>
      <w:tr w:rsidR="00155607" w14:paraId="220B18BD" w14:textId="77777777" w:rsidTr="00155607">
        <w:trPr>
          <w:cnfStyle w:val="010000000000" w:firstRow="0" w:lastRow="1" w:firstColumn="0" w:lastColumn="0" w:oddVBand="0" w:evenVBand="0" w:oddHBand="0" w:evenHBand="0" w:firstRowFirstColumn="0" w:firstRowLastColumn="0" w:lastRowFirstColumn="0" w:lastRowLastColumn="0"/>
          <w:trHeight w:val="170"/>
        </w:trPr>
        <w:tc>
          <w:tcPr>
            <w:cnfStyle w:val="001000000000" w:firstRow="0" w:lastRow="0" w:firstColumn="1" w:lastColumn="0" w:oddVBand="0" w:evenVBand="0" w:oddHBand="0" w:evenHBand="0" w:firstRowFirstColumn="0" w:firstRowLastColumn="0" w:lastRowFirstColumn="0" w:lastRowLastColumn="0"/>
            <w:tcW w:w="1788" w:type="pct"/>
            <w:tcBorders>
              <w:top w:val="single" w:sz="4" w:space="0" w:color="auto"/>
            </w:tcBorders>
            <w:shd w:val="clear" w:color="auto" w:fill="auto"/>
            <w:hideMark/>
          </w:tcPr>
          <w:p w14:paraId="7E86336D" w14:textId="77777777" w:rsidR="005B1647" w:rsidRPr="00D46332" w:rsidRDefault="005B1647" w:rsidP="005B1647">
            <w:pPr>
              <w:pStyle w:val="Tabell"/>
              <w:rPr>
                <w:bCs/>
              </w:rPr>
            </w:pPr>
            <w:r w:rsidRPr="00D46332">
              <w:rPr>
                <w:bCs/>
              </w:rPr>
              <w:t>Nominella lån i svenska kronor</w:t>
            </w:r>
          </w:p>
        </w:tc>
        <w:tc>
          <w:tcPr>
            <w:tcW w:w="642" w:type="pct"/>
            <w:tcBorders>
              <w:top w:val="single" w:sz="4" w:space="0" w:color="auto"/>
            </w:tcBorders>
            <w:shd w:val="clear" w:color="auto" w:fill="auto"/>
            <w:hideMark/>
          </w:tcPr>
          <w:p w14:paraId="7D6FC857" w14:textId="77777777" w:rsidR="005B1647" w:rsidRPr="00D46332"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D46332">
              <w:rPr>
                <w:bCs/>
              </w:rPr>
              <w:t>771</w:t>
            </w:r>
          </w:p>
        </w:tc>
        <w:tc>
          <w:tcPr>
            <w:tcW w:w="642" w:type="pct"/>
            <w:tcBorders>
              <w:top w:val="single" w:sz="4" w:space="0" w:color="auto"/>
            </w:tcBorders>
            <w:shd w:val="clear" w:color="auto" w:fill="auto"/>
            <w:hideMark/>
          </w:tcPr>
          <w:p w14:paraId="4465B99A" w14:textId="77777777" w:rsidR="005B1647" w:rsidRPr="00D46332"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D46332">
              <w:rPr>
                <w:bCs/>
              </w:rPr>
              <w:t>694</w:t>
            </w:r>
          </w:p>
        </w:tc>
        <w:tc>
          <w:tcPr>
            <w:tcW w:w="643" w:type="pct"/>
            <w:tcBorders>
              <w:top w:val="single" w:sz="4" w:space="0" w:color="auto"/>
            </w:tcBorders>
            <w:shd w:val="clear" w:color="auto" w:fill="auto"/>
            <w:hideMark/>
          </w:tcPr>
          <w:p w14:paraId="0D8E1680" w14:textId="77777777" w:rsidR="005B1647" w:rsidRPr="00D46332"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D46332">
              <w:rPr>
                <w:bCs/>
              </w:rPr>
              <w:t>712</w:t>
            </w:r>
          </w:p>
        </w:tc>
        <w:tc>
          <w:tcPr>
            <w:tcW w:w="642" w:type="pct"/>
            <w:tcBorders>
              <w:top w:val="single" w:sz="4" w:space="0" w:color="auto"/>
            </w:tcBorders>
            <w:shd w:val="clear" w:color="auto" w:fill="auto"/>
            <w:hideMark/>
          </w:tcPr>
          <w:p w14:paraId="1F01DFE7" w14:textId="77777777" w:rsidR="005B1647" w:rsidRPr="00D46332"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D46332">
              <w:rPr>
                <w:bCs/>
              </w:rPr>
              <w:t>629</w:t>
            </w:r>
          </w:p>
        </w:tc>
        <w:tc>
          <w:tcPr>
            <w:tcW w:w="643" w:type="pct"/>
            <w:tcBorders>
              <w:top w:val="single" w:sz="4" w:space="0" w:color="auto"/>
            </w:tcBorders>
            <w:shd w:val="clear" w:color="auto" w:fill="auto"/>
            <w:hideMark/>
          </w:tcPr>
          <w:p w14:paraId="25F76BA0" w14:textId="77777777" w:rsidR="005B1647" w:rsidRPr="00D46332"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D46332">
              <w:rPr>
                <w:bCs/>
              </w:rPr>
              <w:t>593</w:t>
            </w:r>
          </w:p>
        </w:tc>
      </w:tr>
    </w:tbl>
    <w:p w14:paraId="415BDDF7" w14:textId="24A8C364" w:rsidR="005B1647" w:rsidRDefault="005B1647" w:rsidP="00EF0A97">
      <w:pPr>
        <w:pStyle w:val="Brdtext"/>
        <w:spacing w:before="160"/>
      </w:pPr>
      <w:r>
        <w:t>Den nominella skulden i svenska kronor var 36 miljarder kronor lägre vid utgången av 2019 jämfört med föregående år. Upplåning i nominella statsobligationer minskade med 63 miljarder kronor under 2019. Den utestående stocken av statsskuldväxlar var 20 miljarder kronor vid utgången av 2019, vilket var oförändrad nivå jämfört med 2018. Upplåning i likviditetsförvaltningsinstrument ökade med 11 miljarder kronor.</w:t>
      </w:r>
    </w:p>
    <w:p w14:paraId="7C5F2E5C" w14:textId="597EC3D6" w:rsidR="005B1647" w:rsidRDefault="005B1647" w:rsidP="005B1647">
      <w:pPr>
        <w:pStyle w:val="Brdtext"/>
      </w:pPr>
      <w:r>
        <w:t>I nominella lån i svenska kronor ingår också privatmarknadslån. Privatmarknadslån består dels av premieobligationer, dels av Riksgäldsspar. Under 2019 skedde ingen upplåning på privatmarknaden. Vid årets slut utgjorde den 0,3 procent av den konsoliderade statsskulden. Riksgäldsspar avvecklades efter ett beslut av Riksgäldskontoret 2013. Riksgäldsspar med fast ränta är stängt för nyteckning.</w:t>
      </w:r>
    </w:p>
    <w:p w14:paraId="6A827342" w14:textId="77777777" w:rsidR="005B1647" w:rsidRDefault="005B1647" w:rsidP="005B1647">
      <w:pPr>
        <w:pStyle w:val="Brdtext"/>
      </w:pPr>
      <w:r>
        <w:t xml:space="preserve">De sista kontona förfaller i december 2020. I september 2018 meddelade Riksgäldskontoret att man inte heller avser ge ut några nya premieobligationer. </w:t>
      </w:r>
    </w:p>
    <w:p w14:paraId="797CA649" w14:textId="4B8768D4" w:rsidR="005B1647" w:rsidRDefault="005B1647" w:rsidP="005B1647">
      <w:pPr>
        <w:pStyle w:val="Brdtext"/>
      </w:pPr>
      <w:r>
        <w:t>Att låna upp på privatmarknaden i stället för på kapital- och penningmarknaderna ökade kostnaderna för statsskulden under 2019 med 9 miljoner kronor. För femårsperioden 2015–2019 uppgick merkostnaden till totalt 78 miljoner kronor. Det är första gången upplåningen på privatmarknaden inneburit en merkostnad sett över en hel femårsperiod. Utvecklingen beror framförallt på att Riksgäldskontoret har fasta kostnader för systemstöd och tjänster som krävs för att upprätthålla verksamheten till dessa den sista premieobligationen förfaller år 2021.</w:t>
      </w:r>
    </w:p>
    <w:p w14:paraId="454C524B" w14:textId="77777777" w:rsidR="005B1647" w:rsidRDefault="005B1647" w:rsidP="005B1647">
      <w:pPr>
        <w:pStyle w:val="Rubrik3utannumrering"/>
      </w:pPr>
      <w:r>
        <w:t>Positionstagning</w:t>
      </w:r>
    </w:p>
    <w:p w14:paraId="1BFDE5E2" w14:textId="77777777" w:rsidR="005B1647" w:rsidRDefault="005B1647" w:rsidP="005B1647">
      <w:pPr>
        <w:pStyle w:val="Brdtext"/>
      </w:pPr>
      <w:r>
        <w:t>Riksgäldskontoret tar positioner för att sänka statens kostnader och risker baserat på bedömningar av den framtida ränte- och växelkursutvecklingen. Positioner tas med hjälp av derivat som gör att skuldens löptid och fördelning mellan valutor justeras. Riksgäldskontoret kan ta valutapositioner och räntepositioner, men räntepositioner får endast tas i utländsk valuta. En vinst i positionerna minskar statens räntekostnader med samma belopp. Utrymmet för positionstagande styrs av regeringens årliga riktlinjer.</w:t>
      </w:r>
    </w:p>
    <w:p w14:paraId="7668D262" w14:textId="77777777" w:rsidR="005B1647" w:rsidRDefault="005B1647" w:rsidP="005B1647">
      <w:pPr>
        <w:pStyle w:val="Brdtext"/>
      </w:pPr>
      <w:r>
        <w:t>När Riksgäldskontoret bedömer att ett marknadspris markant avviker från en långsiktigt motiverad nivå, kan myndigheten ta större positioner. Sådana positioner tar Riksgäldskontoret dock sällan. Dessutom bedriver Riksgäldskontoret en löpande positionstagning där det normalt handlar om relativt små positioner. Den löpande positionstagningen har delvis bedrivits av externa förvaltare. I februari 2018 beslutade emellertid Riksgäldskontorets styrelse att avveckla de externa förvaltarna.</w:t>
      </w:r>
    </w:p>
    <w:p w14:paraId="2E5BFE27" w14:textId="37941127" w:rsidR="005B1647" w:rsidRDefault="005B1647" w:rsidP="005B1647">
      <w:pPr>
        <w:pStyle w:val="Brdtext"/>
      </w:pPr>
      <w:r>
        <w:t>För 2019 visade den löpande positionstagningen en vinst på 14 miljoner kronor, vilket kan jämföras med en vinst på 11 miljoner kronor 2018. Under den senaste femårsperioden har den externa förvaltningen resulterat i en förlust på 36 miljoner kronor exklusive förvaltningsavgifter. Under samma period har den interna förvaltningen gett ett underskott på 10 miljoner kronor. Sammantaget visade positionsverksamheten inklusive förvaltningsavgifter ett underskott på 104 miljoner kronor under den senaste femårsperioden.</w:t>
      </w:r>
    </w:p>
    <w:p w14:paraId="24CD7757" w14:textId="7EE1767F" w:rsidR="005B1647" w:rsidRDefault="005B1647" w:rsidP="005B1647">
      <w:pPr>
        <w:pStyle w:val="Brdtext"/>
      </w:pPr>
      <w:r>
        <w:t>Under 2019 utökades positionen för en starkare krona från 3,9 miljarder kronor till nästan 6,5 miljarder kronor. Vid utgången av året var det orealiserade resultatet 93 miljoner kronor. Det slutliga, realiserade resultatet kan beräknas först när positionen är avslutad.</w:t>
      </w:r>
    </w:p>
    <w:p w14:paraId="68E0EF6C" w14:textId="446B9248" w:rsidR="005B1647" w:rsidRDefault="005B1647" w:rsidP="005B1647">
      <w:pPr>
        <w:pStyle w:val="Rubrik2"/>
      </w:pPr>
      <w:bookmarkStart w:id="268" w:name="_Toc37350664"/>
      <w:r>
        <w:t>Statsskuldens kostnader</w:t>
      </w:r>
      <w:bookmarkEnd w:id="268"/>
    </w:p>
    <w:p w14:paraId="0F2ABE34" w14:textId="79297751" w:rsidR="005B1647" w:rsidRDefault="005B1647" w:rsidP="005B1647">
      <w:pPr>
        <w:pStyle w:val="Brdtext"/>
      </w:pPr>
      <w:r>
        <w:t xml:space="preserve">Utgifterna på anslaget 1:1 </w:t>
      </w:r>
      <w:r w:rsidRPr="0078486E">
        <w:rPr>
          <w:i/>
          <w:iCs/>
        </w:rPr>
        <w:t>Räntor på statsskulden</w:t>
      </w:r>
      <w:r>
        <w:t xml:space="preserve"> inom utgiftsområde 26 statsskuldsräntor m.m., på statens budget uppgick till 22,1 miljarder kronor 2019 (se avsnitt 2.4.26). Jämfört med 2018 ökade ränteutgifterna med 8,5 miljarder kronor. Beloppen i statens budget redovisas enligt utgiftsmässiga principer och är ett netto av inkomster och utgifter i upplåningsverksamheten. Den utgiftsmässiga redovisningen är dock bristfällig när det gäller att beskriva statsskuldens kostnader. Exempelvis har valet av upplåningsteknik stor påverkan på anslagsbelastningen ett visst år. En kostnadsmässig redovisning, där samtliga kostnader och intäkter hänförliga till året tas med, ger därför en bättre bild av hur räntekostnaderna utvecklas över tiden.</w:t>
      </w:r>
    </w:p>
    <w:p w14:paraId="5CE6454A" w14:textId="553A6CDC" w:rsidR="005B1647" w:rsidRDefault="005B1647" w:rsidP="005B1647">
      <w:pPr>
        <w:pStyle w:val="Brdtext"/>
      </w:pPr>
      <w:r>
        <w:t>I resultaträkningen för staten redovisas räntor enligt kostnadsmässiga principer efter eliminering av räntor till eller från statliga myndigheter. I kostnaderna ingår även en omvärdering av skulden i utländsk valuta. I nedanstående tabell visas statsskuldens kostnader, vilket är en sammanfattning och specificering av uppgifterna i resultaträkningen (</w:t>
      </w:r>
      <w:r w:rsidRPr="009F67AA">
        <w:t>se not 12 till resultaträkningen</w:t>
      </w:r>
      <w:r>
        <w:t>).</w:t>
      </w:r>
    </w:p>
    <w:p w14:paraId="574296CF" w14:textId="113CD3BE" w:rsidR="005B1647" w:rsidRDefault="005B1647" w:rsidP="005B1647">
      <w:pPr>
        <w:pStyle w:val="TabellRubrik"/>
      </w:pPr>
      <w:bookmarkStart w:id="269" w:name="_Toc37340150"/>
      <w:r>
        <w:t xml:space="preserve">Tabell </w:t>
      </w:r>
      <w:r>
        <w:fldChar w:fldCharType="begin"/>
      </w:r>
      <w:r>
        <w:instrText xml:space="preserve"> STYLEREF  "Rubrik 1" \n</w:instrText>
      </w:r>
      <w:r>
        <w:fldChar w:fldCharType="separate"/>
      </w:r>
      <w:r w:rsidR="00301022">
        <w:rPr>
          <w:noProof/>
        </w:rPr>
        <w:t>4</w:t>
      </w:r>
      <w:r>
        <w:rPr>
          <w:noProof/>
        </w:rPr>
        <w:fldChar w:fldCharType="end"/>
      </w:r>
      <w:r>
        <w:t>.</w:t>
      </w:r>
      <w:fldSimple w:instr=" SEQ Tabell \* ARABIC \s 1 ">
        <w:r w:rsidR="00301022">
          <w:rPr>
            <w:noProof/>
          </w:rPr>
          <w:t>6</w:t>
        </w:r>
      </w:fldSimple>
      <w:r>
        <w:tab/>
        <w:t>Statsskuldens kostnader</w:t>
      </w:r>
      <w:bookmarkEnd w:id="269"/>
    </w:p>
    <w:p w14:paraId="30A06E20" w14:textId="039B9007" w:rsidR="005B1647" w:rsidRDefault="005B1647" w:rsidP="005B1647">
      <w:pPr>
        <w:pStyle w:val="TabellUnderrubrik"/>
      </w:pPr>
      <w:r>
        <w:t>Miljarder kronor</w:t>
      </w:r>
    </w:p>
    <w:tbl>
      <w:tblPr>
        <w:tblStyle w:val="RKBPTabell"/>
        <w:tblW w:w="5000" w:type="pct"/>
        <w:tblLook w:val="06E0" w:firstRow="1" w:lastRow="1" w:firstColumn="1" w:lastColumn="0" w:noHBand="1" w:noVBand="1"/>
      </w:tblPr>
      <w:tblGrid>
        <w:gridCol w:w="3828"/>
        <w:gridCol w:w="708"/>
        <w:gridCol w:w="708"/>
        <w:gridCol w:w="709"/>
        <w:gridCol w:w="708"/>
        <w:gridCol w:w="709"/>
      </w:tblGrid>
      <w:tr w:rsidR="00155607" w14:paraId="1EC0E241" w14:textId="77777777" w:rsidTr="00DA2664">
        <w:trPr>
          <w:cnfStyle w:val="100000000000" w:firstRow="1" w:lastRow="0" w:firstColumn="0" w:lastColumn="0" w:oddVBand="0" w:evenVBand="0" w:oddHBand="0" w:evenHBand="0" w:firstRowFirstColumn="0" w:firstRowLastColumn="0" w:lastRowFirstColumn="0" w:lastRowLastColumn="0"/>
          <w:trHeight w:val="270"/>
        </w:trPr>
        <w:tc>
          <w:tcPr>
            <w:cnfStyle w:val="001000000000" w:firstRow="0" w:lastRow="0" w:firstColumn="1" w:lastColumn="0" w:oddVBand="0" w:evenVBand="0" w:oddHBand="0" w:evenHBand="0" w:firstRowFirstColumn="0" w:firstRowLastColumn="0" w:lastRowFirstColumn="0" w:lastRowLastColumn="0"/>
            <w:tcW w:w="2597" w:type="pct"/>
            <w:noWrap/>
            <w:hideMark/>
          </w:tcPr>
          <w:p w14:paraId="664AB932" w14:textId="77777777" w:rsidR="005B1647" w:rsidRPr="007B61F4" w:rsidRDefault="005B1647" w:rsidP="00DA2664">
            <w:pPr>
              <w:pStyle w:val="TabellHuvud"/>
            </w:pPr>
            <w:r w:rsidRPr="007B61F4">
              <w:t> </w:t>
            </w:r>
          </w:p>
        </w:tc>
        <w:tc>
          <w:tcPr>
            <w:tcW w:w="480" w:type="pct"/>
            <w:noWrap/>
            <w:hideMark/>
          </w:tcPr>
          <w:p w14:paraId="5BAFAAE7" w14:textId="77777777" w:rsidR="005B1647" w:rsidRPr="007B61F4" w:rsidRDefault="005B1647" w:rsidP="00DA2664">
            <w:pPr>
              <w:pStyle w:val="TabellHuvud"/>
              <w:cnfStyle w:val="100000000000" w:firstRow="1" w:lastRow="0" w:firstColumn="0" w:lastColumn="0" w:oddVBand="0" w:evenVBand="0" w:oddHBand="0" w:evenHBand="0" w:firstRowFirstColumn="0" w:firstRowLastColumn="0" w:lastRowFirstColumn="0" w:lastRowLastColumn="0"/>
            </w:pPr>
            <w:r w:rsidRPr="007B61F4">
              <w:t>2015</w:t>
            </w:r>
          </w:p>
        </w:tc>
        <w:tc>
          <w:tcPr>
            <w:tcW w:w="480" w:type="pct"/>
            <w:noWrap/>
            <w:hideMark/>
          </w:tcPr>
          <w:p w14:paraId="7D3C346F" w14:textId="77777777" w:rsidR="005B1647" w:rsidRPr="007B61F4" w:rsidRDefault="005B1647" w:rsidP="00DA2664">
            <w:pPr>
              <w:pStyle w:val="TabellHuvud"/>
              <w:cnfStyle w:val="100000000000" w:firstRow="1" w:lastRow="0" w:firstColumn="0" w:lastColumn="0" w:oddVBand="0" w:evenVBand="0" w:oddHBand="0" w:evenHBand="0" w:firstRowFirstColumn="0" w:firstRowLastColumn="0" w:lastRowFirstColumn="0" w:lastRowLastColumn="0"/>
            </w:pPr>
            <w:r w:rsidRPr="007B61F4">
              <w:t>2016</w:t>
            </w:r>
          </w:p>
        </w:tc>
        <w:tc>
          <w:tcPr>
            <w:tcW w:w="481" w:type="pct"/>
            <w:noWrap/>
            <w:hideMark/>
          </w:tcPr>
          <w:p w14:paraId="09B48256" w14:textId="77777777" w:rsidR="005B1647" w:rsidRPr="007B61F4" w:rsidRDefault="005B1647" w:rsidP="00DA2664">
            <w:pPr>
              <w:pStyle w:val="TabellHuvud"/>
              <w:cnfStyle w:val="100000000000" w:firstRow="1" w:lastRow="0" w:firstColumn="0" w:lastColumn="0" w:oddVBand="0" w:evenVBand="0" w:oddHBand="0" w:evenHBand="0" w:firstRowFirstColumn="0" w:firstRowLastColumn="0" w:lastRowFirstColumn="0" w:lastRowLastColumn="0"/>
            </w:pPr>
            <w:r w:rsidRPr="007B61F4">
              <w:t>2017</w:t>
            </w:r>
          </w:p>
        </w:tc>
        <w:tc>
          <w:tcPr>
            <w:tcW w:w="480" w:type="pct"/>
            <w:noWrap/>
            <w:hideMark/>
          </w:tcPr>
          <w:p w14:paraId="6CF8C208" w14:textId="77777777" w:rsidR="005B1647" w:rsidRPr="007B61F4" w:rsidRDefault="005B1647" w:rsidP="00DA2664">
            <w:pPr>
              <w:pStyle w:val="TabellHuvud"/>
              <w:cnfStyle w:val="100000000000" w:firstRow="1" w:lastRow="0" w:firstColumn="0" w:lastColumn="0" w:oddVBand="0" w:evenVBand="0" w:oddHBand="0" w:evenHBand="0" w:firstRowFirstColumn="0" w:firstRowLastColumn="0" w:lastRowFirstColumn="0" w:lastRowLastColumn="0"/>
            </w:pPr>
            <w:r w:rsidRPr="007B61F4">
              <w:t>2018</w:t>
            </w:r>
          </w:p>
        </w:tc>
        <w:tc>
          <w:tcPr>
            <w:tcW w:w="481" w:type="pct"/>
            <w:noWrap/>
            <w:hideMark/>
          </w:tcPr>
          <w:p w14:paraId="1E388DDE" w14:textId="77777777" w:rsidR="005B1647" w:rsidRPr="007B61F4" w:rsidRDefault="005B1647" w:rsidP="00DA2664">
            <w:pPr>
              <w:pStyle w:val="TabellHuvud"/>
              <w:cnfStyle w:val="100000000000" w:firstRow="1" w:lastRow="0" w:firstColumn="0" w:lastColumn="0" w:oddVBand="0" w:evenVBand="0" w:oddHBand="0" w:evenHBand="0" w:firstRowFirstColumn="0" w:firstRowLastColumn="0" w:lastRowFirstColumn="0" w:lastRowLastColumn="0"/>
            </w:pPr>
            <w:r w:rsidRPr="007B61F4">
              <w:t>2019</w:t>
            </w:r>
          </w:p>
        </w:tc>
      </w:tr>
      <w:tr w:rsidR="00155607" w14:paraId="68B4980D" w14:textId="77777777" w:rsidTr="00DA2664">
        <w:trPr>
          <w:trHeight w:val="255"/>
        </w:trPr>
        <w:tc>
          <w:tcPr>
            <w:cnfStyle w:val="001000000000" w:firstRow="0" w:lastRow="0" w:firstColumn="1" w:lastColumn="0" w:oddVBand="0" w:evenVBand="0" w:oddHBand="0" w:evenHBand="0" w:firstRowFirstColumn="0" w:firstRowLastColumn="0" w:lastRowFirstColumn="0" w:lastRowLastColumn="0"/>
            <w:tcW w:w="2597" w:type="pct"/>
            <w:noWrap/>
            <w:hideMark/>
          </w:tcPr>
          <w:p w14:paraId="7B596731" w14:textId="77777777" w:rsidR="005B1647" w:rsidRPr="007B61F4" w:rsidRDefault="005B1647" w:rsidP="005B1647">
            <w:pPr>
              <w:pStyle w:val="Tabell"/>
            </w:pPr>
            <w:r w:rsidRPr="007B61F4">
              <w:t>Räntekostnader på lån i svenska kronor</w:t>
            </w:r>
          </w:p>
        </w:tc>
        <w:tc>
          <w:tcPr>
            <w:tcW w:w="480" w:type="pct"/>
            <w:noWrap/>
            <w:hideMark/>
          </w:tcPr>
          <w:p w14:paraId="2FD8AC87" w14:textId="77777777" w:rsidR="005B1647" w:rsidRPr="007B61F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61F4">
              <w:t>28,3</w:t>
            </w:r>
          </w:p>
        </w:tc>
        <w:tc>
          <w:tcPr>
            <w:tcW w:w="480" w:type="pct"/>
            <w:noWrap/>
            <w:hideMark/>
          </w:tcPr>
          <w:p w14:paraId="265F75E9" w14:textId="77777777" w:rsidR="005B1647" w:rsidRPr="007B61F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61F4">
              <w:t>27,7</w:t>
            </w:r>
          </w:p>
        </w:tc>
        <w:tc>
          <w:tcPr>
            <w:tcW w:w="481" w:type="pct"/>
            <w:noWrap/>
            <w:hideMark/>
          </w:tcPr>
          <w:p w14:paraId="373B2E55" w14:textId="77777777" w:rsidR="005B1647" w:rsidRPr="007B61F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61F4">
              <w:t>27,6</w:t>
            </w:r>
          </w:p>
        </w:tc>
        <w:tc>
          <w:tcPr>
            <w:tcW w:w="480" w:type="pct"/>
            <w:noWrap/>
            <w:hideMark/>
          </w:tcPr>
          <w:p w14:paraId="746D3FAD" w14:textId="77777777" w:rsidR="005B1647" w:rsidRPr="007B61F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61F4">
              <w:t>29,8</w:t>
            </w:r>
          </w:p>
        </w:tc>
        <w:tc>
          <w:tcPr>
            <w:tcW w:w="481" w:type="pct"/>
            <w:noWrap/>
            <w:hideMark/>
          </w:tcPr>
          <w:p w14:paraId="1E30D705" w14:textId="77777777" w:rsidR="005B1647" w:rsidRPr="007B61F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61F4">
              <w:t>26,5</w:t>
            </w:r>
          </w:p>
        </w:tc>
      </w:tr>
      <w:tr w:rsidR="00155607" w14:paraId="733A0CA7" w14:textId="77777777" w:rsidTr="00DA2664">
        <w:trPr>
          <w:trHeight w:val="255"/>
        </w:trPr>
        <w:tc>
          <w:tcPr>
            <w:cnfStyle w:val="001000000000" w:firstRow="0" w:lastRow="0" w:firstColumn="1" w:lastColumn="0" w:oddVBand="0" w:evenVBand="0" w:oddHBand="0" w:evenHBand="0" w:firstRowFirstColumn="0" w:firstRowLastColumn="0" w:lastRowFirstColumn="0" w:lastRowLastColumn="0"/>
            <w:tcW w:w="2597" w:type="pct"/>
            <w:noWrap/>
            <w:hideMark/>
          </w:tcPr>
          <w:p w14:paraId="1E08F7EA" w14:textId="77777777" w:rsidR="005B1647" w:rsidRPr="007B61F4" w:rsidRDefault="005B1647" w:rsidP="005B1647">
            <w:pPr>
              <w:pStyle w:val="Tabell"/>
            </w:pPr>
            <w:r w:rsidRPr="007B61F4">
              <w:t>Räntekostnader på lån i utländsk valuta</w:t>
            </w:r>
          </w:p>
        </w:tc>
        <w:tc>
          <w:tcPr>
            <w:tcW w:w="480" w:type="pct"/>
            <w:noWrap/>
            <w:hideMark/>
          </w:tcPr>
          <w:p w14:paraId="591B96B6" w14:textId="77777777" w:rsidR="005B1647" w:rsidRPr="007B61F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61F4">
              <w:t>2,4</w:t>
            </w:r>
          </w:p>
        </w:tc>
        <w:tc>
          <w:tcPr>
            <w:tcW w:w="480" w:type="pct"/>
            <w:noWrap/>
            <w:hideMark/>
          </w:tcPr>
          <w:p w14:paraId="1271A1A1" w14:textId="77777777" w:rsidR="005B1647" w:rsidRPr="007B61F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61F4">
              <w:t>3,0</w:t>
            </w:r>
          </w:p>
        </w:tc>
        <w:tc>
          <w:tcPr>
            <w:tcW w:w="481" w:type="pct"/>
            <w:noWrap/>
            <w:hideMark/>
          </w:tcPr>
          <w:p w14:paraId="2C526B57" w14:textId="77777777" w:rsidR="005B1647" w:rsidRPr="007B61F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61F4">
              <w:t>3,2</w:t>
            </w:r>
          </w:p>
        </w:tc>
        <w:tc>
          <w:tcPr>
            <w:tcW w:w="480" w:type="pct"/>
            <w:noWrap/>
            <w:hideMark/>
          </w:tcPr>
          <w:p w14:paraId="70ECB7E0" w14:textId="77777777" w:rsidR="005B1647" w:rsidRPr="007B61F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61F4">
              <w:t>4,8</w:t>
            </w:r>
          </w:p>
        </w:tc>
        <w:tc>
          <w:tcPr>
            <w:tcW w:w="481" w:type="pct"/>
            <w:noWrap/>
            <w:hideMark/>
          </w:tcPr>
          <w:p w14:paraId="44571352" w14:textId="77777777" w:rsidR="005B1647" w:rsidRPr="007B61F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61F4">
              <w:t>4,9</w:t>
            </w:r>
          </w:p>
        </w:tc>
      </w:tr>
      <w:tr w:rsidR="00155607" w14:paraId="15044C05" w14:textId="77777777" w:rsidTr="00DA2664">
        <w:trPr>
          <w:trHeight w:val="255"/>
        </w:trPr>
        <w:tc>
          <w:tcPr>
            <w:cnfStyle w:val="001000000000" w:firstRow="0" w:lastRow="0" w:firstColumn="1" w:lastColumn="0" w:oddVBand="0" w:evenVBand="0" w:oddHBand="0" w:evenHBand="0" w:firstRowFirstColumn="0" w:firstRowLastColumn="0" w:lastRowFirstColumn="0" w:lastRowLastColumn="0"/>
            <w:tcW w:w="2597" w:type="pct"/>
            <w:hideMark/>
          </w:tcPr>
          <w:p w14:paraId="4DA6CB1B" w14:textId="77777777" w:rsidR="005B1647" w:rsidRPr="007B61F4" w:rsidRDefault="005B1647" w:rsidP="005B1647">
            <w:pPr>
              <w:pStyle w:val="Tabell"/>
            </w:pPr>
            <w:r w:rsidRPr="007B61F4">
              <w:t>Realiserade valutakursdifferenser</w:t>
            </w:r>
          </w:p>
        </w:tc>
        <w:tc>
          <w:tcPr>
            <w:tcW w:w="480" w:type="pct"/>
            <w:noWrap/>
            <w:hideMark/>
          </w:tcPr>
          <w:p w14:paraId="12CAB6A2" w14:textId="77777777" w:rsidR="005B1647" w:rsidRPr="007B61F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61F4">
              <w:t>10,3</w:t>
            </w:r>
          </w:p>
        </w:tc>
        <w:tc>
          <w:tcPr>
            <w:tcW w:w="480" w:type="pct"/>
            <w:noWrap/>
            <w:hideMark/>
          </w:tcPr>
          <w:p w14:paraId="05CD26F1" w14:textId="77777777" w:rsidR="005B1647" w:rsidRPr="007B61F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61F4">
              <w:t>-2,5</w:t>
            </w:r>
          </w:p>
        </w:tc>
        <w:tc>
          <w:tcPr>
            <w:tcW w:w="481" w:type="pct"/>
            <w:noWrap/>
            <w:hideMark/>
          </w:tcPr>
          <w:p w14:paraId="2A5BA6F8" w14:textId="77777777" w:rsidR="005B1647" w:rsidRPr="007B61F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61F4">
              <w:t>-1,9</w:t>
            </w:r>
          </w:p>
        </w:tc>
        <w:tc>
          <w:tcPr>
            <w:tcW w:w="480" w:type="pct"/>
            <w:noWrap/>
            <w:hideMark/>
          </w:tcPr>
          <w:p w14:paraId="19215382" w14:textId="77777777" w:rsidR="005B1647" w:rsidRPr="007B61F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61F4">
              <w:t>0,8</w:t>
            </w:r>
          </w:p>
        </w:tc>
        <w:tc>
          <w:tcPr>
            <w:tcW w:w="481" w:type="pct"/>
            <w:noWrap/>
            <w:hideMark/>
          </w:tcPr>
          <w:p w14:paraId="2E8D6CC8" w14:textId="77777777" w:rsidR="005B1647" w:rsidRPr="007B61F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61F4">
              <w:t>5,6</w:t>
            </w:r>
          </w:p>
        </w:tc>
      </w:tr>
      <w:tr w:rsidR="00155607" w14:paraId="60E51E47" w14:textId="77777777" w:rsidTr="00DA2664">
        <w:trPr>
          <w:trHeight w:val="255"/>
        </w:trPr>
        <w:tc>
          <w:tcPr>
            <w:cnfStyle w:val="001000000000" w:firstRow="0" w:lastRow="0" w:firstColumn="1" w:lastColumn="0" w:oddVBand="0" w:evenVBand="0" w:oddHBand="0" w:evenHBand="0" w:firstRowFirstColumn="0" w:firstRowLastColumn="0" w:lastRowFirstColumn="0" w:lastRowLastColumn="0"/>
            <w:tcW w:w="2597" w:type="pct"/>
            <w:hideMark/>
          </w:tcPr>
          <w:p w14:paraId="5D162186" w14:textId="77777777" w:rsidR="005B1647" w:rsidRPr="007B61F4" w:rsidRDefault="005B1647" w:rsidP="00DA2664">
            <w:pPr>
              <w:pStyle w:val="Tabell"/>
            </w:pPr>
            <w:r w:rsidRPr="007B61F4">
              <w:t>Realiserade kursdifferenser</w:t>
            </w:r>
          </w:p>
        </w:tc>
        <w:tc>
          <w:tcPr>
            <w:tcW w:w="480" w:type="pct"/>
            <w:noWrap/>
            <w:hideMark/>
          </w:tcPr>
          <w:p w14:paraId="35110692" w14:textId="77777777" w:rsidR="005B1647" w:rsidRPr="007B61F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61F4">
              <w:t>11,4</w:t>
            </w:r>
          </w:p>
        </w:tc>
        <w:tc>
          <w:tcPr>
            <w:tcW w:w="480" w:type="pct"/>
            <w:noWrap/>
            <w:hideMark/>
          </w:tcPr>
          <w:p w14:paraId="6935E74D" w14:textId="77777777" w:rsidR="005B1647" w:rsidRPr="007B61F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61F4">
              <w:t>9,7</w:t>
            </w:r>
          </w:p>
        </w:tc>
        <w:tc>
          <w:tcPr>
            <w:tcW w:w="481" w:type="pct"/>
            <w:noWrap/>
            <w:hideMark/>
          </w:tcPr>
          <w:p w14:paraId="53F77420" w14:textId="77777777" w:rsidR="005B1647" w:rsidRPr="007B61F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61F4">
              <w:t>9,5</w:t>
            </w:r>
          </w:p>
        </w:tc>
        <w:tc>
          <w:tcPr>
            <w:tcW w:w="480" w:type="pct"/>
            <w:noWrap/>
            <w:hideMark/>
          </w:tcPr>
          <w:p w14:paraId="572ED2D4" w14:textId="77777777" w:rsidR="005B1647" w:rsidRPr="007B61F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61F4">
              <w:t>3,4</w:t>
            </w:r>
          </w:p>
        </w:tc>
        <w:tc>
          <w:tcPr>
            <w:tcW w:w="481" w:type="pct"/>
            <w:noWrap/>
            <w:hideMark/>
          </w:tcPr>
          <w:p w14:paraId="3A5AFBBD" w14:textId="77777777" w:rsidR="005B1647" w:rsidRPr="007B61F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61F4">
              <w:t>4,5</w:t>
            </w:r>
          </w:p>
        </w:tc>
      </w:tr>
      <w:tr w:rsidR="00155607" w14:paraId="50C7680D" w14:textId="77777777" w:rsidTr="00DA2664">
        <w:trPr>
          <w:trHeight w:val="255"/>
        </w:trPr>
        <w:tc>
          <w:tcPr>
            <w:cnfStyle w:val="001000000000" w:firstRow="0" w:lastRow="0" w:firstColumn="1" w:lastColumn="0" w:oddVBand="0" w:evenVBand="0" w:oddHBand="0" w:evenHBand="0" w:firstRowFirstColumn="0" w:firstRowLastColumn="0" w:lastRowFirstColumn="0" w:lastRowLastColumn="0"/>
            <w:tcW w:w="2597" w:type="pct"/>
            <w:noWrap/>
            <w:hideMark/>
          </w:tcPr>
          <w:p w14:paraId="54D44C45" w14:textId="77777777" w:rsidR="005B1647" w:rsidRPr="007B61F4" w:rsidRDefault="005B1647" w:rsidP="005B1647">
            <w:pPr>
              <w:pStyle w:val="Tabell"/>
            </w:pPr>
            <w:r w:rsidRPr="007B61F4">
              <w:t>Orealiserade valutakursdifferenser</w:t>
            </w:r>
          </w:p>
        </w:tc>
        <w:tc>
          <w:tcPr>
            <w:tcW w:w="480" w:type="pct"/>
            <w:noWrap/>
            <w:hideMark/>
          </w:tcPr>
          <w:p w14:paraId="6F7ED2F9" w14:textId="77777777" w:rsidR="005B1647" w:rsidRPr="007B61F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61F4">
              <w:t>-5,4</w:t>
            </w:r>
          </w:p>
        </w:tc>
        <w:tc>
          <w:tcPr>
            <w:tcW w:w="480" w:type="pct"/>
            <w:noWrap/>
            <w:hideMark/>
          </w:tcPr>
          <w:p w14:paraId="6F70877A" w14:textId="77777777" w:rsidR="005B1647" w:rsidRPr="007B61F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61F4">
              <w:t>9,8</w:t>
            </w:r>
          </w:p>
        </w:tc>
        <w:tc>
          <w:tcPr>
            <w:tcW w:w="481" w:type="pct"/>
            <w:noWrap/>
            <w:hideMark/>
          </w:tcPr>
          <w:p w14:paraId="4B0A3840" w14:textId="77777777" w:rsidR="005B1647" w:rsidRPr="007B61F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61F4">
              <w:t>-31,4</w:t>
            </w:r>
          </w:p>
        </w:tc>
        <w:tc>
          <w:tcPr>
            <w:tcW w:w="480" w:type="pct"/>
            <w:noWrap/>
            <w:hideMark/>
          </w:tcPr>
          <w:p w14:paraId="621CBC80" w14:textId="77777777" w:rsidR="005B1647" w:rsidRPr="007B61F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61F4">
              <w:t>11,9</w:t>
            </w:r>
          </w:p>
        </w:tc>
        <w:tc>
          <w:tcPr>
            <w:tcW w:w="481" w:type="pct"/>
            <w:noWrap/>
            <w:hideMark/>
          </w:tcPr>
          <w:p w14:paraId="03785EC2" w14:textId="77777777" w:rsidR="005B1647" w:rsidRPr="007B61F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61F4">
              <w:t>-0,8</w:t>
            </w:r>
          </w:p>
        </w:tc>
      </w:tr>
      <w:tr w:rsidR="00155607" w14:paraId="0CEFA7E6" w14:textId="77777777" w:rsidTr="00DA2664">
        <w:trPr>
          <w:trHeight w:val="270"/>
        </w:trPr>
        <w:tc>
          <w:tcPr>
            <w:cnfStyle w:val="001000000000" w:firstRow="0" w:lastRow="0" w:firstColumn="1" w:lastColumn="0" w:oddVBand="0" w:evenVBand="0" w:oddHBand="0" w:evenHBand="0" w:firstRowFirstColumn="0" w:firstRowLastColumn="0" w:lastRowFirstColumn="0" w:lastRowLastColumn="0"/>
            <w:tcW w:w="2597" w:type="pct"/>
            <w:hideMark/>
          </w:tcPr>
          <w:p w14:paraId="65B77EFC" w14:textId="77777777" w:rsidR="005B1647" w:rsidRPr="007B61F4" w:rsidRDefault="005B1647" w:rsidP="005B1647">
            <w:pPr>
              <w:pStyle w:val="Tabell"/>
            </w:pPr>
            <w:r w:rsidRPr="007B61F4">
              <w:t>Över- /underkurs vid emission m.m.</w:t>
            </w:r>
          </w:p>
        </w:tc>
        <w:tc>
          <w:tcPr>
            <w:tcW w:w="480" w:type="pct"/>
            <w:noWrap/>
            <w:hideMark/>
          </w:tcPr>
          <w:p w14:paraId="4B8F657C" w14:textId="77777777" w:rsidR="005B1647" w:rsidRPr="007B61F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61F4">
              <w:t>-9,0</w:t>
            </w:r>
          </w:p>
        </w:tc>
        <w:tc>
          <w:tcPr>
            <w:tcW w:w="480" w:type="pct"/>
            <w:noWrap/>
            <w:hideMark/>
          </w:tcPr>
          <w:p w14:paraId="57351B04" w14:textId="77777777" w:rsidR="005B1647" w:rsidRPr="007B61F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61F4">
              <w:t>-10,5</w:t>
            </w:r>
          </w:p>
        </w:tc>
        <w:tc>
          <w:tcPr>
            <w:tcW w:w="481" w:type="pct"/>
            <w:noWrap/>
            <w:hideMark/>
          </w:tcPr>
          <w:p w14:paraId="2B5A418B" w14:textId="77777777" w:rsidR="005B1647" w:rsidRPr="007B61F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61F4">
              <w:t>-13,2</w:t>
            </w:r>
          </w:p>
        </w:tc>
        <w:tc>
          <w:tcPr>
            <w:tcW w:w="480" w:type="pct"/>
            <w:noWrap/>
            <w:hideMark/>
          </w:tcPr>
          <w:p w14:paraId="40914A36" w14:textId="77777777" w:rsidR="005B1647" w:rsidRPr="007B61F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61F4">
              <w:t>-11,3</w:t>
            </w:r>
          </w:p>
        </w:tc>
        <w:tc>
          <w:tcPr>
            <w:tcW w:w="481" w:type="pct"/>
            <w:noWrap/>
            <w:hideMark/>
          </w:tcPr>
          <w:p w14:paraId="20D8D5DB" w14:textId="77777777" w:rsidR="005B1647" w:rsidRPr="007B61F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61F4">
              <w:t>-10,8</w:t>
            </w:r>
          </w:p>
        </w:tc>
      </w:tr>
      <w:tr w:rsidR="00155607" w14:paraId="6108C89E" w14:textId="77777777" w:rsidTr="00DA2664">
        <w:trPr>
          <w:trHeight w:val="270"/>
        </w:trPr>
        <w:tc>
          <w:tcPr>
            <w:cnfStyle w:val="001000000000" w:firstRow="0" w:lastRow="0" w:firstColumn="1" w:lastColumn="0" w:oddVBand="0" w:evenVBand="0" w:oddHBand="0" w:evenHBand="0" w:firstRowFirstColumn="0" w:firstRowLastColumn="0" w:lastRowFirstColumn="0" w:lastRowLastColumn="0"/>
            <w:tcW w:w="2597" w:type="pct"/>
            <w:hideMark/>
          </w:tcPr>
          <w:p w14:paraId="0A48313E" w14:textId="77777777" w:rsidR="005B1647" w:rsidRPr="007B61F4" w:rsidRDefault="005B1647" w:rsidP="005B1647">
            <w:pPr>
              <w:pStyle w:val="Tabell"/>
              <w:rPr>
                <w:b/>
                <w:bCs/>
              </w:rPr>
            </w:pPr>
            <w:r w:rsidRPr="007B61F4">
              <w:rPr>
                <w:b/>
                <w:bCs/>
              </w:rPr>
              <w:t>Summa kostnader</w:t>
            </w:r>
          </w:p>
        </w:tc>
        <w:tc>
          <w:tcPr>
            <w:tcW w:w="480" w:type="pct"/>
            <w:hideMark/>
          </w:tcPr>
          <w:p w14:paraId="0E95CB61" w14:textId="77777777" w:rsidR="005B1647" w:rsidRPr="007B61F4"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7B61F4">
              <w:rPr>
                <w:b/>
                <w:bCs/>
              </w:rPr>
              <w:t>38,0</w:t>
            </w:r>
          </w:p>
        </w:tc>
        <w:tc>
          <w:tcPr>
            <w:tcW w:w="480" w:type="pct"/>
            <w:hideMark/>
          </w:tcPr>
          <w:p w14:paraId="23A7F007" w14:textId="77777777" w:rsidR="005B1647" w:rsidRPr="007B61F4"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7B61F4">
              <w:rPr>
                <w:b/>
                <w:bCs/>
              </w:rPr>
              <w:t>37,2</w:t>
            </w:r>
          </w:p>
        </w:tc>
        <w:tc>
          <w:tcPr>
            <w:tcW w:w="481" w:type="pct"/>
            <w:hideMark/>
          </w:tcPr>
          <w:p w14:paraId="7CB00153" w14:textId="77777777" w:rsidR="005B1647" w:rsidRPr="007B61F4"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7B61F4">
              <w:rPr>
                <w:b/>
                <w:bCs/>
              </w:rPr>
              <w:t>-6,1</w:t>
            </w:r>
          </w:p>
        </w:tc>
        <w:tc>
          <w:tcPr>
            <w:tcW w:w="480" w:type="pct"/>
            <w:hideMark/>
          </w:tcPr>
          <w:p w14:paraId="072FC39E" w14:textId="77777777" w:rsidR="005B1647" w:rsidRPr="007B61F4"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7B61F4">
              <w:rPr>
                <w:b/>
                <w:bCs/>
              </w:rPr>
              <w:t>39,3</w:t>
            </w:r>
          </w:p>
        </w:tc>
        <w:tc>
          <w:tcPr>
            <w:tcW w:w="481" w:type="pct"/>
            <w:hideMark/>
          </w:tcPr>
          <w:p w14:paraId="4E703E9E" w14:textId="77777777" w:rsidR="005B1647" w:rsidRPr="007B61F4"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7B61F4">
              <w:rPr>
                <w:b/>
                <w:bCs/>
              </w:rPr>
              <w:t>29,8</w:t>
            </w:r>
          </w:p>
        </w:tc>
      </w:tr>
      <w:tr w:rsidR="00155607" w14:paraId="290539BB" w14:textId="77777777" w:rsidTr="00DA2664">
        <w:trPr>
          <w:trHeight w:val="270"/>
        </w:trPr>
        <w:tc>
          <w:tcPr>
            <w:cnfStyle w:val="001000000000" w:firstRow="0" w:lastRow="0" w:firstColumn="1" w:lastColumn="0" w:oddVBand="0" w:evenVBand="0" w:oddHBand="0" w:evenHBand="0" w:firstRowFirstColumn="0" w:firstRowLastColumn="0" w:lastRowFirstColumn="0" w:lastRowLastColumn="0"/>
            <w:tcW w:w="2597" w:type="pct"/>
            <w:hideMark/>
          </w:tcPr>
          <w:p w14:paraId="1A1205E9" w14:textId="77777777" w:rsidR="005B1647" w:rsidRPr="007B61F4" w:rsidRDefault="005B1647" w:rsidP="005B1647">
            <w:pPr>
              <w:pStyle w:val="Tabell"/>
            </w:pPr>
            <w:r w:rsidRPr="007B61F4">
              <w:t>Ränteintäkter i upplåningsverksamheten</w:t>
            </w:r>
          </w:p>
        </w:tc>
        <w:tc>
          <w:tcPr>
            <w:tcW w:w="480" w:type="pct"/>
            <w:noWrap/>
            <w:hideMark/>
          </w:tcPr>
          <w:p w14:paraId="40798539" w14:textId="77777777" w:rsidR="005B1647" w:rsidRPr="007B61F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61F4">
              <w:t>-16,0</w:t>
            </w:r>
          </w:p>
        </w:tc>
        <w:tc>
          <w:tcPr>
            <w:tcW w:w="480" w:type="pct"/>
            <w:noWrap/>
            <w:hideMark/>
          </w:tcPr>
          <w:p w14:paraId="10F8C3C9" w14:textId="77777777" w:rsidR="005B1647" w:rsidRPr="007B61F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61F4">
              <w:t>-15,7</w:t>
            </w:r>
          </w:p>
        </w:tc>
        <w:tc>
          <w:tcPr>
            <w:tcW w:w="481" w:type="pct"/>
            <w:noWrap/>
            <w:hideMark/>
          </w:tcPr>
          <w:p w14:paraId="327BB4F6" w14:textId="77777777" w:rsidR="005B1647" w:rsidRPr="007B61F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61F4">
              <w:t>-14,2</w:t>
            </w:r>
          </w:p>
        </w:tc>
        <w:tc>
          <w:tcPr>
            <w:tcW w:w="480" w:type="pct"/>
            <w:noWrap/>
            <w:hideMark/>
          </w:tcPr>
          <w:p w14:paraId="4EDA0B05" w14:textId="77777777" w:rsidR="005B1647" w:rsidRPr="007B61F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61F4">
              <w:t>-14,5</w:t>
            </w:r>
          </w:p>
        </w:tc>
        <w:tc>
          <w:tcPr>
            <w:tcW w:w="481" w:type="pct"/>
            <w:noWrap/>
            <w:hideMark/>
          </w:tcPr>
          <w:p w14:paraId="1DE5ADDD" w14:textId="77777777" w:rsidR="005B1647" w:rsidRPr="007B61F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61F4">
              <w:t>-14,9</w:t>
            </w:r>
          </w:p>
        </w:tc>
      </w:tr>
      <w:tr w:rsidR="00155607" w14:paraId="488476BA" w14:textId="77777777" w:rsidTr="00DA2664">
        <w:trPr>
          <w:trHeight w:val="465"/>
        </w:trPr>
        <w:tc>
          <w:tcPr>
            <w:cnfStyle w:val="001000000000" w:firstRow="0" w:lastRow="0" w:firstColumn="1" w:lastColumn="0" w:oddVBand="0" w:evenVBand="0" w:oddHBand="0" w:evenHBand="0" w:firstRowFirstColumn="0" w:firstRowLastColumn="0" w:lastRowFirstColumn="0" w:lastRowLastColumn="0"/>
            <w:tcW w:w="2597" w:type="pct"/>
            <w:hideMark/>
          </w:tcPr>
          <w:p w14:paraId="65FC7FD6" w14:textId="77777777" w:rsidR="005B1647" w:rsidRPr="007B61F4" w:rsidRDefault="005B1647" w:rsidP="005B1647">
            <w:pPr>
              <w:pStyle w:val="Tabell"/>
              <w:rPr>
                <w:b/>
                <w:bCs/>
              </w:rPr>
            </w:pPr>
            <w:r w:rsidRPr="007B61F4">
              <w:rPr>
                <w:b/>
                <w:bCs/>
              </w:rPr>
              <w:t>Nettokostnader efter intäkter,</w:t>
            </w:r>
            <w:r w:rsidRPr="007B61F4">
              <w:rPr>
                <w:b/>
                <w:bCs/>
              </w:rPr>
              <w:br/>
              <w:t>exklusive skuldskötselåtgärder</w:t>
            </w:r>
          </w:p>
        </w:tc>
        <w:tc>
          <w:tcPr>
            <w:tcW w:w="480" w:type="pct"/>
            <w:hideMark/>
          </w:tcPr>
          <w:p w14:paraId="22C12044" w14:textId="77777777" w:rsidR="005B1647" w:rsidRPr="007B61F4"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7B61F4">
              <w:rPr>
                <w:b/>
                <w:bCs/>
              </w:rPr>
              <w:t>22,0</w:t>
            </w:r>
          </w:p>
        </w:tc>
        <w:tc>
          <w:tcPr>
            <w:tcW w:w="480" w:type="pct"/>
            <w:hideMark/>
          </w:tcPr>
          <w:p w14:paraId="65FF9D47" w14:textId="77777777" w:rsidR="005B1647" w:rsidRPr="007B61F4"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7B61F4">
              <w:rPr>
                <w:b/>
                <w:bCs/>
              </w:rPr>
              <w:t>21,6</w:t>
            </w:r>
          </w:p>
        </w:tc>
        <w:tc>
          <w:tcPr>
            <w:tcW w:w="481" w:type="pct"/>
            <w:hideMark/>
          </w:tcPr>
          <w:p w14:paraId="1A419F10" w14:textId="77777777" w:rsidR="005B1647" w:rsidRPr="007B61F4"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7B61F4">
              <w:rPr>
                <w:b/>
                <w:bCs/>
              </w:rPr>
              <w:t>-20,4</w:t>
            </w:r>
          </w:p>
        </w:tc>
        <w:tc>
          <w:tcPr>
            <w:tcW w:w="480" w:type="pct"/>
            <w:hideMark/>
          </w:tcPr>
          <w:p w14:paraId="627FDC5D" w14:textId="77777777" w:rsidR="005B1647" w:rsidRPr="007B61F4"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7B61F4">
              <w:rPr>
                <w:b/>
                <w:bCs/>
              </w:rPr>
              <w:t>24,8</w:t>
            </w:r>
          </w:p>
        </w:tc>
        <w:tc>
          <w:tcPr>
            <w:tcW w:w="481" w:type="pct"/>
            <w:hideMark/>
          </w:tcPr>
          <w:p w14:paraId="5E35B46C" w14:textId="77777777" w:rsidR="005B1647" w:rsidRPr="007B61F4"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7B61F4">
              <w:rPr>
                <w:b/>
                <w:bCs/>
              </w:rPr>
              <w:t>14,9</w:t>
            </w:r>
          </w:p>
        </w:tc>
      </w:tr>
      <w:tr w:rsidR="00155607" w14:paraId="1CCB9577" w14:textId="77777777" w:rsidTr="00DA2664">
        <w:trPr>
          <w:trHeight w:val="465"/>
        </w:trPr>
        <w:tc>
          <w:tcPr>
            <w:cnfStyle w:val="001000000000" w:firstRow="0" w:lastRow="0" w:firstColumn="1" w:lastColumn="0" w:oddVBand="0" w:evenVBand="0" w:oddHBand="0" w:evenHBand="0" w:firstRowFirstColumn="0" w:firstRowLastColumn="0" w:lastRowFirstColumn="0" w:lastRowLastColumn="0"/>
            <w:tcW w:w="2597" w:type="pct"/>
            <w:hideMark/>
          </w:tcPr>
          <w:p w14:paraId="3310A940" w14:textId="77777777" w:rsidR="005B1647" w:rsidRPr="007B61F4" w:rsidRDefault="005B1647" w:rsidP="005B1647">
            <w:pPr>
              <w:pStyle w:val="Tabell"/>
            </w:pPr>
            <w:r w:rsidRPr="007B61F4">
              <w:t>Orealiserade valutakursdifferenser hänförbara till skuldskötselinstrument och vidareutlåning</w:t>
            </w:r>
          </w:p>
        </w:tc>
        <w:tc>
          <w:tcPr>
            <w:tcW w:w="480" w:type="pct"/>
            <w:noWrap/>
            <w:hideMark/>
          </w:tcPr>
          <w:p w14:paraId="2139C47C" w14:textId="77777777" w:rsidR="005B1647" w:rsidRPr="007B61F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61F4">
              <w:t>-0,6</w:t>
            </w:r>
          </w:p>
        </w:tc>
        <w:tc>
          <w:tcPr>
            <w:tcW w:w="480" w:type="pct"/>
            <w:noWrap/>
            <w:hideMark/>
          </w:tcPr>
          <w:p w14:paraId="4033806B" w14:textId="77777777" w:rsidR="005B1647" w:rsidRPr="007B61F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61F4">
              <w:t>-0,4</w:t>
            </w:r>
          </w:p>
        </w:tc>
        <w:tc>
          <w:tcPr>
            <w:tcW w:w="481" w:type="pct"/>
            <w:noWrap/>
            <w:hideMark/>
          </w:tcPr>
          <w:p w14:paraId="12D26BA1" w14:textId="77777777" w:rsidR="005B1647" w:rsidRPr="007B61F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61F4">
              <w:t>31,1</w:t>
            </w:r>
          </w:p>
        </w:tc>
        <w:tc>
          <w:tcPr>
            <w:tcW w:w="480" w:type="pct"/>
            <w:noWrap/>
            <w:hideMark/>
          </w:tcPr>
          <w:p w14:paraId="2D77C267" w14:textId="77777777" w:rsidR="005B1647" w:rsidRPr="007B61F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61F4">
              <w:t>-5,0</w:t>
            </w:r>
          </w:p>
        </w:tc>
        <w:tc>
          <w:tcPr>
            <w:tcW w:w="481" w:type="pct"/>
            <w:noWrap/>
            <w:hideMark/>
          </w:tcPr>
          <w:p w14:paraId="6669A4C2" w14:textId="77777777" w:rsidR="005B1647" w:rsidRPr="007B61F4"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B61F4">
              <w:t>-1,4</w:t>
            </w:r>
          </w:p>
        </w:tc>
      </w:tr>
      <w:tr w:rsidR="00155607" w:rsidRPr="00DA2664" w14:paraId="4931AC2E" w14:textId="77777777" w:rsidTr="00DA2664">
        <w:trPr>
          <w:cnfStyle w:val="010000000000" w:firstRow="0" w:lastRow="1" w:firstColumn="0" w:lastColumn="0" w:oddVBand="0" w:evenVBand="0" w:oddHBand="0" w:evenHBand="0" w:firstRowFirstColumn="0" w:firstRowLastColumn="0" w:lastRowFirstColumn="0" w:lastRowLastColumn="0"/>
          <w:trHeight w:val="465"/>
        </w:trPr>
        <w:tc>
          <w:tcPr>
            <w:cnfStyle w:val="001000000000" w:firstRow="0" w:lastRow="0" w:firstColumn="1" w:lastColumn="0" w:oddVBand="0" w:evenVBand="0" w:oddHBand="0" w:evenHBand="0" w:firstRowFirstColumn="0" w:firstRowLastColumn="0" w:lastRowFirstColumn="0" w:lastRowLastColumn="0"/>
            <w:tcW w:w="2597" w:type="pct"/>
            <w:hideMark/>
          </w:tcPr>
          <w:p w14:paraId="7A523C31" w14:textId="773B51AB" w:rsidR="005B1647" w:rsidRPr="00DA2664" w:rsidRDefault="005B1647" w:rsidP="00DA2664">
            <w:pPr>
              <w:pStyle w:val="Tabell"/>
              <w:rPr>
                <w:bCs/>
              </w:rPr>
            </w:pPr>
            <w:r w:rsidRPr="00DA2664">
              <w:rPr>
                <w:bCs/>
              </w:rPr>
              <w:t>Nettokostnader inklusive skuldskötselåtgärder</w:t>
            </w:r>
          </w:p>
        </w:tc>
        <w:tc>
          <w:tcPr>
            <w:tcW w:w="480" w:type="pct"/>
            <w:hideMark/>
          </w:tcPr>
          <w:p w14:paraId="3FDC1983" w14:textId="77777777" w:rsidR="005B1647" w:rsidRPr="00DA2664"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DA2664">
              <w:rPr>
                <w:bCs/>
              </w:rPr>
              <w:t>21,4</w:t>
            </w:r>
          </w:p>
        </w:tc>
        <w:tc>
          <w:tcPr>
            <w:tcW w:w="480" w:type="pct"/>
            <w:hideMark/>
          </w:tcPr>
          <w:p w14:paraId="79CB9E36" w14:textId="77777777" w:rsidR="005B1647" w:rsidRPr="00DA2664"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DA2664">
              <w:rPr>
                <w:bCs/>
              </w:rPr>
              <w:t>21,2</w:t>
            </w:r>
          </w:p>
        </w:tc>
        <w:tc>
          <w:tcPr>
            <w:tcW w:w="481" w:type="pct"/>
            <w:hideMark/>
          </w:tcPr>
          <w:p w14:paraId="138185D7" w14:textId="77777777" w:rsidR="005B1647" w:rsidRPr="00DA2664"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DA2664">
              <w:rPr>
                <w:bCs/>
              </w:rPr>
              <w:t>10,8</w:t>
            </w:r>
          </w:p>
        </w:tc>
        <w:tc>
          <w:tcPr>
            <w:tcW w:w="480" w:type="pct"/>
            <w:hideMark/>
          </w:tcPr>
          <w:p w14:paraId="6AF84545" w14:textId="77777777" w:rsidR="005B1647" w:rsidRPr="00DA2664"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DA2664">
              <w:rPr>
                <w:bCs/>
              </w:rPr>
              <w:t>19,9</w:t>
            </w:r>
          </w:p>
        </w:tc>
        <w:tc>
          <w:tcPr>
            <w:tcW w:w="481" w:type="pct"/>
            <w:hideMark/>
          </w:tcPr>
          <w:p w14:paraId="518662CC" w14:textId="441B83B3" w:rsidR="005B1647" w:rsidRPr="00DA2664"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DA2664">
              <w:rPr>
                <w:bCs/>
              </w:rPr>
              <w:t>13,6</w:t>
            </w:r>
          </w:p>
        </w:tc>
      </w:tr>
    </w:tbl>
    <w:p w14:paraId="605A079C" w14:textId="71896017" w:rsidR="005B1647" w:rsidRDefault="005B1647" w:rsidP="00EF0A97">
      <w:pPr>
        <w:pStyle w:val="Brdtext"/>
        <w:spacing w:before="160"/>
      </w:pPr>
      <w:r>
        <w:t>Enligt resultaträkningen för 2019 uppgick nettokostnaden för statsskulden (räntor, över- och underkurser, valutakursförändringar m.m.) till 13,6 miljarder kronor, vilket är en minskning med 6,3 miljarder jämfört med 2018. Den främsta orsaken till att nettokostnaden för statsskulden minskade 2019 var att utfallet på orealiserade valutakursförändringar förbättrades jämfört med 2018.</w:t>
      </w:r>
    </w:p>
    <w:p w14:paraId="78E2D518" w14:textId="75497531" w:rsidR="005B1647" w:rsidRDefault="005B1647" w:rsidP="005B1647">
      <w:pPr>
        <w:pStyle w:val="Brdtext"/>
      </w:pPr>
      <w:r>
        <w:t>Realiserade valutakursdifferenser påverkas framför allt av kronans växelkurs mot andra valutor när ett lån förfaller, men också av inbördes förändringar mellan andra valutors växelkurser eftersom Riksgäldskontoret i förvaltningen av valutaskulden använder olika derivatinstrument. Utfallet för de realiserade valutakursdifferenserna blev en valutakursförlust på 5,6 miljarder kronor 2019, vilket är en ökning med 4,8 miljarder kronor jämfört med 2018.</w:t>
      </w:r>
    </w:p>
    <w:p w14:paraId="3115E95D" w14:textId="22E0391C" w:rsidR="005B1647" w:rsidRDefault="005B1647" w:rsidP="005B1647">
      <w:pPr>
        <w:pStyle w:val="Brdtext"/>
      </w:pPr>
      <w:r>
        <w:t>Nettokostnaden för realiserade kursdifferenser var 4,5 miljarder kronor 2019, vilket är en ökning med 1,1 miljarder kronor jämfört med 2018. Kursdifferenser uppstår när Riksgäldskontoret köper tillbaka obligationer och marknadsräntan avviker från kupongräntan.</w:t>
      </w:r>
    </w:p>
    <w:p w14:paraId="79E95913" w14:textId="27341EE1" w:rsidR="005B1647" w:rsidRDefault="005B1647" w:rsidP="005B1647">
      <w:pPr>
        <w:pStyle w:val="Brdtext"/>
      </w:pPr>
      <w:r>
        <w:t>De orealiserade valutakursdifferenserna 2018 vändes till valutakursvinst 2019. De orealiserade valutakursvinsterna uppgick till 0,8 miljarder kronor 2019. Det innebär en förbättring med 12,7 miljarder kronor mellan åren. De orealiserade valutakursvinsterna hänförbara till skuldskötselinstrument och vidareutlåning uppgick till 1,4 miljarder kronor 2019. De totala orealiserade valutakursvinsterna blev därmed netto 2,1 miljarder kronor.</w:t>
      </w:r>
    </w:p>
    <w:p w14:paraId="080B142F" w14:textId="053E41A1" w:rsidR="005B1647" w:rsidRDefault="005B1647" w:rsidP="005B1647">
      <w:pPr>
        <w:pStyle w:val="Brdtext"/>
      </w:pPr>
      <w:r>
        <w:t>Över- och underkurser vid emission av statspapper m.m. bidrog till att sänka statsskuldens kostnader med 10,8 miljarder kronor 2019.</w:t>
      </w:r>
    </w:p>
    <w:p w14:paraId="0E2E180F" w14:textId="25B3F25F" w:rsidR="005B1647" w:rsidRPr="005F5F6E" w:rsidRDefault="005B1647" w:rsidP="005B1647">
      <w:pPr>
        <w:pStyle w:val="Brdtext"/>
        <w:sectPr w:rsidR="005B1647" w:rsidRPr="005F5F6E" w:rsidSect="00DA2538">
          <w:headerReference w:type="even" r:id="rId138"/>
          <w:headerReference w:type="default" r:id="rId139"/>
          <w:footerReference w:type="even" r:id="rId140"/>
          <w:footerReference w:type="default" r:id="rId141"/>
          <w:headerReference w:type="first" r:id="rId142"/>
          <w:footerReference w:type="first" r:id="rId143"/>
          <w:type w:val="oddPage"/>
          <w:pgSz w:w="11906" w:h="16838" w:code="9"/>
          <w:pgMar w:top="1304" w:right="2268" w:bottom="1247" w:left="2268" w:header="567" w:footer="624" w:gutter="0"/>
          <w:cols w:space="708"/>
          <w:titlePg/>
          <w:docGrid w:linePitch="360"/>
        </w:sectPr>
      </w:pPr>
      <w:r>
        <w:t xml:space="preserve">Skillnaden 2019 mellan statsskuldens nettokostnader inklusive skuldskötselåtgärder och utfallet på anslaget 1:1 </w:t>
      </w:r>
      <w:r w:rsidRPr="0078486E">
        <w:rPr>
          <w:i/>
          <w:iCs/>
        </w:rPr>
        <w:t>Räntor på statsskulden</w:t>
      </w:r>
      <w:r>
        <w:t xml:space="preserve"> var 8,5 miljarder kronor. Skillnaden förklaras av olika principer för utgiftsmässig redovisning mot anslag och den kostnadsmässiga redovisningen i resultaträkningen. Det är endast realiserade utgifter som redovisas mot anslaget, medan orealiserade räntor och orealiserade valutakursdifferenser ingår i resultaträkningens nettokostnad. År 2018 var motsvarande skillnad 6,4 miljarder kronor.</w:t>
      </w:r>
    </w:p>
    <w:bookmarkStart w:id="270" w:name="_Toc37350665"/>
    <w:p w14:paraId="2245D653" w14:textId="05240652" w:rsidR="005B1647" w:rsidRDefault="00840EC1" w:rsidP="005B1647">
      <w:pPr>
        <w:pStyle w:val="Rubrik1"/>
      </w:pPr>
      <w:sdt>
        <w:sdtPr>
          <w:alias w:val="Avsnittsrubrik"/>
          <w:tag w:val="Avsnittsrubrik"/>
          <w:id w:val="-1412692281"/>
          <w:dataBinding w:prefixMappings="xmlns:ns0='http://rkdhs/mallar/budget/Års/Års.xsd'" w:xpath="/ns0:dokumentvärden[1]/ns0:avsnitt[1]/ns0:avsnitt[6]/@avsnittsrubrik" w:storeItemID="{E4A92E87-CD46-4139-BA79-F73ACCF787C5}"/>
          <w:text w:multiLine="1"/>
        </w:sdtPr>
        <w:sdtEndPr/>
        <w:sdtContent>
          <w:r w:rsidR="005B1647" w:rsidRPr="007C322B">
            <w:t>Redovisning och riskanalys av statliga garantier och utlåning</w:t>
          </w:r>
        </w:sdtContent>
      </w:sdt>
      <w:r w:rsidR="005B1647" w:rsidRPr="00E1060A">
        <w:rPr>
          <w:noProof/>
        </w:rPr>
        <mc:AlternateContent>
          <mc:Choice Requires="wps">
            <w:drawing>
              <wp:anchor distT="0" distB="0" distL="114300" distR="114300" simplePos="0" relativeHeight="251658244" behindDoc="0" locked="0" layoutInCell="1" allowOverlap="1" wp14:anchorId="35BA9380" wp14:editId="51B969B8">
                <wp:simplePos x="0" y="0"/>
                <wp:positionH relativeFrom="page">
                  <wp:posOffset>7006590</wp:posOffset>
                </wp:positionH>
                <wp:positionV relativeFrom="page">
                  <wp:posOffset>0</wp:posOffset>
                </wp:positionV>
                <wp:extent cx="547200" cy="10792800"/>
                <wp:effectExtent l="0" t="0" r="5715" b="8890"/>
                <wp:wrapNone/>
                <wp:docPr id="13" name="Rektangel 1">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547200" cy="10792800"/>
                        </a:xfrm>
                        <a:prstGeom prst="rect">
                          <a:avLst/>
                        </a:prstGeom>
                        <a:solidFill>
                          <a:schemeClr val="accent2"/>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4EEDFA61" id="Rektangel 1" o:spid="_x0000_s1026" style="position:absolute;margin-left:551.7pt;margin-top:0;width:43.1pt;height:849.85pt;z-index:251658244;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nU2MS6AIAAEkGAAAOAAAAZHJzL2Uyb0RvYy54bWysVW1v2jAQ/j5p/8HydxoSQoGooQI6pklV&#10;W7Wd+tl1HBLNsT3bvG3af9/ZTlLWVdM0DQnjl/PdPfc8Pi4uDw1HO6ZNLUWO47MhRkxQWdRik+PP&#10;j+vBFCNjiSgIl4Ll+MgMvpy/f3exVxlLZCV5wTQCJ8Jke5XjylqVRZGhFWuIOZOKCTgspW6IhaXe&#10;RIUme/De8CgZDs+jvdSF0pIyY2D3Khziufdfloza27I0zCKeY8jN+lH78dmN0fyCZBtNVFXTNg3y&#10;D1k0pBYQtHd1RSxBW13/5qqpqZZGlvaMyiaSZVlT5jEAmnj4Cs1DRRTzWKA4RvVlMv/PLb3Z3WlU&#10;F8DdCCNBGuDonn0BxjaMo9hjYgd7baxDB7OA6vsqno6uJuvzwTKdTQfpaDkazNLpchBPkulynCwW&#10;5x/SH+52wWgGX6mJrXesKzHs/B2Glm1XnUn04gejHQFGY8df5PPqfn2m0V6ZzENzQvDTB3Wnwdit&#10;DEwdmkOpG/cLLKCDl8Sxl4RDSmFznE5AZhhROIqHk1kyhVUI2l1X2tiPTDbITXKsQXO+bGQHuQTT&#10;zsRFM5LXxbrm3C+cztmK64CHUMqETdoAv1hy4eyFdDeDU7fjgQY8Hpk9cubsuLhnJdAKCBKfjH9Q&#10;rwMFek0FJIX44yF8uuhdar6y3qHzXEL83nfroLM8BdFR09q7q8y/x/7y8E+JBYj9DR9ZCttfbmoh&#10;9VsOuO0jB/uuSKE0rkrPsjiC6LUM3cAouq6Bumti7B3R8PyBb2hp9haGkst9jmU7w6iS+ttb+84e&#10;FA2nGO2hneTYfN0SzTDinwS811mcpq7/+EU6BlFhpE9Pnk9PxLZZSa9vBNn5qbO3vJuWWjZP0PkW&#10;LiocEUEhdo6p1d1iZUObg95J2WLhzaDnKGKvxYOC5xfIc9J8PDwRrVr9WpD+jexaD8leyTjYOj6E&#10;XGytLGuv8Ze6tvWGfuWF0/ZW1xBP197q5R9g/hMAAP//AwBQSwMEFAAGAAgAAAAhAMHg28LdAAAA&#10;CwEAAA8AAABkcnMvZG93bnJldi54bWxMj8FOwzAQRO+V+g/WInGjTgqEJMSpCqIXxIXSD3DibRKI&#10;11HspuHv2Z7obUczmn1TbGbbiwlH3zlSEK8iEEi1Mx01Cg5fu7sUhA+ajO4doYJf9LApl4tC58ad&#10;6ROnfWgEl5DPtYI2hCGX0tctWu1XbkBi7+hGqwPLsZFm1Gcut71cR1Eire6IP7R6wNcW65/9ySp4&#10;s+7x4zub7G7dVU4mKYWXd1Lq9mbePoMIOIf/MFzwGR1KZqrciYwXPes4un/grAKedPHjNEtAVHwl&#10;WfYEsizk9YbyDwAA//8DAFBLAQItABQABgAIAAAAIQC2gziS/gAAAOEBAAATAAAAAAAAAAAAAAAA&#10;AAAAAABbQ29udGVudF9UeXBlc10ueG1sUEsBAi0AFAAGAAgAAAAhADj9If/WAAAAlAEAAAsAAAAA&#10;AAAAAAAAAAAALwEAAF9yZWxzLy5yZWxzUEsBAi0AFAAGAAgAAAAhACdTYxLoAgAASQYAAA4AAAAA&#10;AAAAAAAAAAAALgIAAGRycy9lMm9Eb2MueG1sUEsBAi0AFAAGAAgAAAAhAMHg28LdAAAACwEAAA8A&#10;AAAAAAAAAAAAAAAAQgUAAGRycy9kb3ducmV2LnhtbFBLBQYAAAAABAAEAPMAAABMBgAAAAA=&#10;" fillcolor="#dfddd9 [3205]" stroked="f" strokeweight="1pt">
                <w10:wrap anchorx="page" anchory="page"/>
              </v:rect>
            </w:pict>
          </mc:Fallback>
        </mc:AlternateContent>
      </w:r>
      <w:bookmarkEnd w:id="270"/>
    </w:p>
    <w:p w14:paraId="6C3BFD46" w14:textId="5330FBEB" w:rsidR="005B1647" w:rsidRDefault="005B1647" w:rsidP="005B1647">
      <w:pPr>
        <w:pStyle w:val="Rubrik2"/>
      </w:pPr>
      <w:bookmarkStart w:id="271" w:name="_Toc37350666"/>
      <w:r>
        <w:t>Statliga garantier</w:t>
      </w:r>
      <w:bookmarkEnd w:id="271"/>
    </w:p>
    <w:p w14:paraId="02A5DA80" w14:textId="3A7D4D8E" w:rsidR="005B1647" w:rsidRDefault="005B1647" w:rsidP="005B1647">
      <w:pPr>
        <w:pStyle w:val="Brdtext"/>
      </w:pPr>
      <w:r>
        <w:t>Ett statligt garantiåtagande innebär att staten går i borgen för någon annans betalningsåtagande, vilket leder till en finansiell risk för staten. Generella regler för hanteringen av statliga lån och garantier finns i budgetlagen (2011:203). Förordningen (2011:211) om utlåning och garantier innehåller mer detaljerade bestämmelser om garantigivning och utlåning med kreditrisk.</w:t>
      </w:r>
    </w:p>
    <w:p w14:paraId="2FBC0A16" w14:textId="30857689" w:rsidR="005B1647" w:rsidRDefault="005B1647" w:rsidP="005B1647">
      <w:pPr>
        <w:pStyle w:val="Brdtext"/>
      </w:pPr>
      <w:r>
        <w:t>Regeringen får enligt budgetlagen besluta om utlåning samt ställa ut kreditgarantier och göra andra liknande åtaganden för det ändamål och med högst det belopp som riksdagen bestämmer. Regelverket föreskriver bland annat att en avgift ska tas ut som motsvarar statens förväntade kostnad för åtagandet, om inte riksdagen beslutar annat. Förväntade kostnader för lån och garantier består av de förväntade förluster och administrativa kostnader som är förknippade med åtagandet. Förväntad förlust är ett statistiskt mått för de kreditförluster som beräknas kunna uppstå på grund av att garantigäldenären eller låntagaren med en viss sannolikhet inte kommer att fullgöra sitt åtagande. Avgifterna placeras på ett räntebärande konto i Riksgäldskontoret. Garanti- och utlåningsverksamheten förväntas därmed vara självfinansierad på lång sikt. Dessa principer för utlåning och garantigivning kallas för den statliga garanti- och utlåningsmodellen.</w:t>
      </w:r>
    </w:p>
    <w:p w14:paraId="5BDBC090" w14:textId="02E881A8" w:rsidR="005B1647" w:rsidRDefault="005B1647" w:rsidP="005B1647">
      <w:pPr>
        <w:pStyle w:val="Brdtext"/>
      </w:pPr>
      <w:r>
        <w:t>Exempel på stora garantiåtaganden som omfattas av garantimodellen är exportkredit-garantier och kreditgarantier för infrastrukturprojekt.</w:t>
      </w:r>
    </w:p>
    <w:p w14:paraId="18774B9A" w14:textId="348B8233" w:rsidR="005B1647" w:rsidRDefault="005B1647" w:rsidP="005B1647">
      <w:pPr>
        <w:pStyle w:val="Brdtext"/>
      </w:pPr>
      <w:r>
        <w:t>Riksdagen har dock möjlighet att besluta om att undanta specifika garantier från garantimodellen. Det finns därför garantier som regleras i särskilda lagar eller på annan grund har andra villkor än de som stipuleras i budgetlagen. Avgifter för sådana garantier är vanligen angivna direkt i lag och kan fastställas på andra grunder än att de ska täcka de förväntade kostnaderna. Insättningsgarantin och investerarskyddet är exempel på garantier som hanteras i särskild ordning.</w:t>
      </w:r>
    </w:p>
    <w:p w14:paraId="34DD912E" w14:textId="676DAF62" w:rsidR="005B1647" w:rsidRDefault="005B1647" w:rsidP="005B1647">
      <w:pPr>
        <w:pStyle w:val="Brdtext"/>
      </w:pPr>
      <w:r>
        <w:t>En mer utförlig beskrivning över hur garantier och utlåning redovisas finns i avsnitt 3.4.</w:t>
      </w:r>
    </w:p>
    <w:p w14:paraId="54705F70" w14:textId="0E7836DE" w:rsidR="00672303" w:rsidRDefault="005B1647" w:rsidP="005B1647">
      <w:pPr>
        <w:pStyle w:val="Rubrik3utannumrering"/>
      </w:pPr>
      <w:r w:rsidRPr="00F021CD">
        <w:t>Garantiportföljens sammansättning</w:t>
      </w:r>
    </w:p>
    <w:p w14:paraId="67580773" w14:textId="334DCD7E" w:rsidR="005B1647" w:rsidRDefault="005B1647" w:rsidP="005B1647">
      <w:pPr>
        <w:pStyle w:val="Brdtext"/>
      </w:pPr>
      <w:r>
        <w:t>Statens garantiportfölj minskade med ca 641 miljarder kronor under 2019 och uppgick vid årsskiftet till 2 017 miljarder kronor, jämfört med 2 658 miljarder kronor 2018. Näst efter insättningsgarantin (1 631 miljarder kronor per 31 december 2018</w:t>
      </w:r>
      <w:r>
        <w:footnoteReference w:id="7"/>
      </w:r>
      <w:r>
        <w:t>) utgjordes de största åtagandena av kreditgarantier (224 miljarder kronor) och garantier om tillförsel av kapital (154 miljarder kronor). Pensionsgarantier uppgick till närmare 8 miljarder kronor.</w:t>
      </w:r>
    </w:p>
    <w:p w14:paraId="3722A902" w14:textId="366971FA" w:rsidR="005B1647" w:rsidRDefault="005B1647" w:rsidP="005B1647">
      <w:pPr>
        <w:pStyle w:val="Brdtext"/>
      </w:pPr>
      <w:r>
        <w:t>I det ovanstående beloppet för statens garantiportfölj ingår inte investerarskyddet, eftersom åtagandet inte kan beloppsbestämmas.</w:t>
      </w:r>
    </w:p>
    <w:p w14:paraId="47BA9096" w14:textId="3FE77BB1" w:rsidR="005B1647" w:rsidRDefault="005B1647" w:rsidP="005B1647">
      <w:pPr>
        <w:pStyle w:val="Brdtext"/>
      </w:pPr>
      <w:r>
        <w:t>Utöver redan utfärdade garantier finns det utfästelser om nya garantier på 40 miljarder kronor. De redovisade utfästelserna omfattar endast bundna utfästelser och består i huvudsak av exportkreditgarantier.</w:t>
      </w:r>
      <w:r>
        <w:footnoteReference w:id="8"/>
      </w:r>
    </w:p>
    <w:p w14:paraId="32F2E566" w14:textId="52D9669D" w:rsidR="005B1647" w:rsidRDefault="005B1647" w:rsidP="005B1647">
      <w:pPr>
        <w:pStyle w:val="Brdtext"/>
      </w:pPr>
      <w:r>
        <w:t>I tabell 5.1 visas en sammanställning av de garantier och utfästelser som regeringen och myndigheterna ställt ut. Garantierna motsvarar de garantiförbindelser som redovisas i not 56 till balansräkningen.</w:t>
      </w:r>
    </w:p>
    <w:p w14:paraId="475BA9A6" w14:textId="455D0190" w:rsidR="005B1647" w:rsidRDefault="005B1647" w:rsidP="005B1647">
      <w:pPr>
        <w:pStyle w:val="Brdtext"/>
      </w:pPr>
      <w:r>
        <w:t>Garantierna hanteras av fyra myndigheter: Boverket, Exportkreditnämnden (EKN), Riksgäldskontoret samt Styrelsen för internationellt utvecklingssamarbete (Sida). Garantikapital till internationella finansiella institutioner hanteras av Regeringskansliet men redovisas av Riksgäldskontoret. Garantikapitalet till Eurofima samt två kapitaltäckningsgarantier redovisas av Trafikverket.</w:t>
      </w:r>
    </w:p>
    <w:p w14:paraId="1A9192D5" w14:textId="6BE71F6F" w:rsidR="005B1647" w:rsidRDefault="005B1647" w:rsidP="005B1647">
      <w:pPr>
        <w:pStyle w:val="TabellRubrik"/>
        <w:ind w:left="0"/>
      </w:pPr>
      <w:bookmarkStart w:id="272" w:name="_Toc37340151"/>
      <w:r>
        <w:t xml:space="preserve">Tabell </w:t>
      </w:r>
      <w:r>
        <w:fldChar w:fldCharType="begin"/>
      </w:r>
      <w:r>
        <w:instrText xml:space="preserve"> STYLEREF  "Rubrik 1" \n</w:instrText>
      </w:r>
      <w:r>
        <w:fldChar w:fldCharType="separate"/>
      </w:r>
      <w:r w:rsidR="00301022">
        <w:rPr>
          <w:noProof/>
        </w:rPr>
        <w:t>5</w:t>
      </w:r>
      <w:r>
        <w:rPr>
          <w:noProof/>
        </w:rPr>
        <w:fldChar w:fldCharType="end"/>
      </w:r>
      <w:r>
        <w:t>.</w:t>
      </w:r>
      <w:fldSimple w:instr=" SEQ Tabell \* ARABIC \s 1 ">
        <w:r w:rsidR="00301022">
          <w:rPr>
            <w:noProof/>
          </w:rPr>
          <w:t>1</w:t>
        </w:r>
      </w:fldSimple>
      <w:r>
        <w:tab/>
        <w:t>Statliga garantiåtaganden och utfästelser 2019-12-31</w:t>
      </w:r>
      <w:bookmarkEnd w:id="272"/>
    </w:p>
    <w:p w14:paraId="5DBAC27B" w14:textId="332EDE9C" w:rsidR="005B1647" w:rsidRDefault="005B1647" w:rsidP="005B1647">
      <w:pPr>
        <w:pStyle w:val="TabellUnderrubrik"/>
        <w:ind w:left="-1134"/>
      </w:pPr>
      <w:r>
        <w:t>Miljoner kronor</w:t>
      </w:r>
    </w:p>
    <w:tbl>
      <w:tblPr>
        <w:tblStyle w:val="RKBPTabell"/>
        <w:tblW w:w="9637" w:type="dxa"/>
        <w:tblInd w:w="-1134" w:type="dxa"/>
        <w:tblLayout w:type="fixed"/>
        <w:tblLook w:val="06E0" w:firstRow="1" w:lastRow="1" w:firstColumn="1" w:lastColumn="0" w:noHBand="1" w:noVBand="1"/>
      </w:tblPr>
      <w:tblGrid>
        <w:gridCol w:w="708"/>
        <w:gridCol w:w="1990"/>
        <w:gridCol w:w="1157"/>
        <w:gridCol w:w="1157"/>
        <w:gridCol w:w="1157"/>
        <w:gridCol w:w="1156"/>
        <w:gridCol w:w="1156"/>
        <w:gridCol w:w="1156"/>
      </w:tblGrid>
      <w:tr w:rsidR="00DA2664" w14:paraId="1CC380DE" w14:textId="77777777" w:rsidTr="00DA2664">
        <w:trPr>
          <w:cnfStyle w:val="100000000000" w:firstRow="1" w:lastRow="0" w:firstColumn="0" w:lastColumn="0" w:oddVBand="0" w:evenVBand="0" w:oddHBand="0" w:evenHBand="0" w:firstRowFirstColumn="0" w:firstRowLastColumn="0" w:lastRowFirstColumn="0" w:lastRowLastColumn="0"/>
          <w:trHeight w:val="170"/>
        </w:trPr>
        <w:tc>
          <w:tcPr>
            <w:cnfStyle w:val="001000000000" w:firstRow="0" w:lastRow="0" w:firstColumn="1" w:lastColumn="0" w:oddVBand="0" w:evenVBand="0" w:oddHBand="0" w:evenHBand="0" w:firstRowFirstColumn="0" w:firstRowLastColumn="0" w:lastRowFirstColumn="0" w:lastRowLastColumn="0"/>
            <w:tcW w:w="367" w:type="pct"/>
            <w:noWrap/>
            <w:hideMark/>
          </w:tcPr>
          <w:p w14:paraId="351248B6" w14:textId="051DE954" w:rsidR="005B1647" w:rsidRPr="00F57797" w:rsidRDefault="005B1647" w:rsidP="00DA2664">
            <w:pPr>
              <w:pStyle w:val="TabellHuvud"/>
            </w:pPr>
            <w:r>
              <w:t>Utgifts</w:t>
            </w:r>
            <w:r w:rsidR="00DA2664">
              <w:t>-</w:t>
            </w:r>
            <w:r>
              <w:t>område</w:t>
            </w:r>
          </w:p>
        </w:tc>
        <w:tc>
          <w:tcPr>
            <w:tcW w:w="1032" w:type="pct"/>
            <w:noWrap/>
            <w:hideMark/>
          </w:tcPr>
          <w:p w14:paraId="4BEAA154" w14:textId="77777777" w:rsidR="005B1647" w:rsidRPr="00F57797" w:rsidRDefault="005B1647" w:rsidP="00DA2664">
            <w:pPr>
              <w:pStyle w:val="TabellHuvud"/>
              <w:cnfStyle w:val="100000000000" w:firstRow="1" w:lastRow="0" w:firstColumn="0" w:lastColumn="0" w:oddVBand="0" w:evenVBand="0" w:oddHBand="0" w:evenHBand="0" w:firstRowFirstColumn="0" w:firstRowLastColumn="0" w:lastRowFirstColumn="0" w:lastRowLastColumn="0"/>
              <w:rPr>
                <w:b/>
                <w:bCs/>
              </w:rPr>
            </w:pPr>
            <w:r w:rsidRPr="00F57797">
              <w:rPr>
                <w:b/>
                <w:bCs/>
              </w:rPr>
              <w:t> </w:t>
            </w:r>
          </w:p>
        </w:tc>
        <w:tc>
          <w:tcPr>
            <w:tcW w:w="600" w:type="pct"/>
            <w:noWrap/>
            <w:hideMark/>
          </w:tcPr>
          <w:p w14:paraId="033BE9D6" w14:textId="1242646A" w:rsidR="005B1647" w:rsidRPr="00F57797" w:rsidRDefault="005B1647" w:rsidP="00DA2664">
            <w:pPr>
              <w:pStyle w:val="TabellHuvud"/>
              <w:cnfStyle w:val="100000000000" w:firstRow="1" w:lastRow="0" w:firstColumn="0" w:lastColumn="0" w:oddVBand="0" w:evenVBand="0" w:oddHBand="0" w:evenHBand="0" w:firstRowFirstColumn="0" w:firstRowLastColumn="0" w:lastRowFirstColumn="0" w:lastRowLastColumn="0"/>
            </w:pPr>
            <w:r>
              <w:t>Utfärdade garantier 2019</w:t>
            </w:r>
            <w:r w:rsidRPr="00F57797">
              <w:t> </w:t>
            </w:r>
          </w:p>
        </w:tc>
        <w:tc>
          <w:tcPr>
            <w:tcW w:w="600" w:type="pct"/>
            <w:noWrap/>
            <w:hideMark/>
          </w:tcPr>
          <w:p w14:paraId="2C8673CF" w14:textId="0B305B64" w:rsidR="005B1647" w:rsidRPr="00F57797" w:rsidRDefault="005B1647" w:rsidP="00DA2664">
            <w:pPr>
              <w:pStyle w:val="TabellHuvud"/>
              <w:cnfStyle w:val="100000000000" w:firstRow="1" w:lastRow="0" w:firstColumn="0" w:lastColumn="0" w:oddVBand="0" w:evenVBand="0" w:oddHBand="0" w:evenHBand="0" w:firstRowFirstColumn="0" w:firstRowLastColumn="0" w:lastRowFirstColumn="0" w:lastRowLastColumn="0"/>
            </w:pPr>
            <w:r>
              <w:t>Utfärdade garantier 2018</w:t>
            </w:r>
            <w:r w:rsidRPr="00F57797">
              <w:t>  </w:t>
            </w:r>
          </w:p>
        </w:tc>
        <w:tc>
          <w:tcPr>
            <w:tcW w:w="600" w:type="pct"/>
            <w:noWrap/>
            <w:hideMark/>
          </w:tcPr>
          <w:p w14:paraId="3D15A777" w14:textId="7E2C0B28" w:rsidR="005B1647" w:rsidRPr="00F57797" w:rsidRDefault="005B1647" w:rsidP="00DA2664">
            <w:pPr>
              <w:pStyle w:val="TabellHuvud"/>
              <w:cnfStyle w:val="100000000000" w:firstRow="1" w:lastRow="0" w:firstColumn="0" w:lastColumn="0" w:oddVBand="0" w:evenVBand="0" w:oddHBand="0" w:evenHBand="0" w:firstRowFirstColumn="0" w:firstRowLastColumn="0" w:lastRowFirstColumn="0" w:lastRowLastColumn="0"/>
            </w:pPr>
            <w:r w:rsidRPr="00C5496C">
              <w:t>Under året utfärdade garantier</w:t>
            </w:r>
            <w:r>
              <w:t xml:space="preserve"> 2019</w:t>
            </w:r>
          </w:p>
        </w:tc>
        <w:tc>
          <w:tcPr>
            <w:tcW w:w="600" w:type="pct"/>
            <w:noWrap/>
            <w:hideMark/>
          </w:tcPr>
          <w:p w14:paraId="02C653DB" w14:textId="79228258" w:rsidR="005B1647" w:rsidRPr="00F57797" w:rsidRDefault="005B1647" w:rsidP="00DA2664">
            <w:pPr>
              <w:pStyle w:val="TabellHuvud"/>
              <w:cnfStyle w:val="100000000000" w:firstRow="1" w:lastRow="0" w:firstColumn="0" w:lastColumn="0" w:oddVBand="0" w:evenVBand="0" w:oddHBand="0" w:evenHBand="0" w:firstRowFirstColumn="0" w:firstRowLastColumn="0" w:lastRowFirstColumn="0" w:lastRowLastColumn="0"/>
            </w:pPr>
            <w:r w:rsidRPr="00C5496C">
              <w:t>Under året utfärdade garantier</w:t>
            </w:r>
            <w:r>
              <w:t xml:space="preserve"> 2018</w:t>
            </w:r>
            <w:r w:rsidRPr="00F57797">
              <w:t> </w:t>
            </w:r>
          </w:p>
        </w:tc>
        <w:tc>
          <w:tcPr>
            <w:tcW w:w="600" w:type="pct"/>
            <w:noWrap/>
            <w:hideMark/>
          </w:tcPr>
          <w:p w14:paraId="0D8BA0F3" w14:textId="44F5524E" w:rsidR="005B1647" w:rsidRPr="00F57797" w:rsidRDefault="005B1647" w:rsidP="00DA2664">
            <w:pPr>
              <w:pStyle w:val="TabellHuvud"/>
              <w:cnfStyle w:val="100000000000" w:firstRow="1" w:lastRow="0" w:firstColumn="0" w:lastColumn="0" w:oddVBand="0" w:evenVBand="0" w:oddHBand="0" w:evenHBand="0" w:firstRowFirstColumn="0" w:firstRowLastColumn="0" w:lastRowFirstColumn="0" w:lastRowLastColumn="0"/>
            </w:pPr>
            <w:r w:rsidRPr="00C5496C">
              <w:t>Bundna garanti</w:t>
            </w:r>
            <w:r>
              <w:t>-</w:t>
            </w:r>
            <w:r w:rsidRPr="00C5496C">
              <w:t>utfästelser</w:t>
            </w:r>
            <w:r w:rsidRPr="00F57797">
              <w:t> </w:t>
            </w:r>
            <w:r>
              <w:t>2019</w:t>
            </w:r>
          </w:p>
        </w:tc>
        <w:tc>
          <w:tcPr>
            <w:tcW w:w="600" w:type="pct"/>
            <w:noWrap/>
            <w:hideMark/>
          </w:tcPr>
          <w:p w14:paraId="40AA3A16" w14:textId="78AC5DB9" w:rsidR="005B1647" w:rsidRPr="00F57797" w:rsidRDefault="005B1647" w:rsidP="00DA2664">
            <w:pPr>
              <w:pStyle w:val="TabellHuvud"/>
              <w:cnfStyle w:val="100000000000" w:firstRow="1" w:lastRow="0" w:firstColumn="0" w:lastColumn="0" w:oddVBand="0" w:evenVBand="0" w:oddHBand="0" w:evenHBand="0" w:firstRowFirstColumn="0" w:firstRowLastColumn="0" w:lastRowFirstColumn="0" w:lastRowLastColumn="0"/>
            </w:pPr>
            <w:r w:rsidRPr="00C5496C">
              <w:t>Bundna garanti</w:t>
            </w:r>
            <w:r>
              <w:t>-</w:t>
            </w:r>
            <w:r w:rsidRPr="00C5496C">
              <w:t>utfästelser</w:t>
            </w:r>
            <w:r w:rsidRPr="00F57797">
              <w:t> </w:t>
            </w:r>
            <w:r>
              <w:t>2018</w:t>
            </w:r>
          </w:p>
        </w:tc>
      </w:tr>
      <w:tr w:rsidR="00DA2664" w14:paraId="13338E3B" w14:textId="77777777" w:rsidTr="00DA2664">
        <w:trPr>
          <w:trHeight w:val="170"/>
        </w:trPr>
        <w:tc>
          <w:tcPr>
            <w:cnfStyle w:val="001000000000" w:firstRow="0" w:lastRow="0" w:firstColumn="1" w:lastColumn="0" w:oddVBand="0" w:evenVBand="0" w:oddHBand="0" w:evenHBand="0" w:firstRowFirstColumn="0" w:firstRowLastColumn="0" w:lastRowFirstColumn="0" w:lastRowLastColumn="0"/>
            <w:tcW w:w="367" w:type="pct"/>
            <w:noWrap/>
          </w:tcPr>
          <w:p w14:paraId="64BA998F" w14:textId="43EEA230" w:rsidR="005B1647" w:rsidRDefault="005B1647" w:rsidP="005B1647">
            <w:pPr>
              <w:pStyle w:val="Tabell"/>
            </w:pPr>
            <w:r w:rsidRPr="00F57797">
              <w:t>2</w:t>
            </w:r>
          </w:p>
        </w:tc>
        <w:tc>
          <w:tcPr>
            <w:tcW w:w="1032" w:type="pct"/>
            <w:noWrap/>
          </w:tcPr>
          <w:p w14:paraId="0E551AE9" w14:textId="4A0E7297" w:rsidR="005B1647"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rPr>
                <w:b/>
                <w:bCs/>
              </w:rPr>
            </w:pPr>
            <w:r w:rsidRPr="00531918">
              <w:rPr>
                <w:b/>
                <w:bCs/>
              </w:rPr>
              <w:t>Insättningsgarantin</w:t>
            </w:r>
            <w:r w:rsidRPr="00531918">
              <w:rPr>
                <w:bCs/>
                <w:vertAlign w:val="superscript"/>
              </w:rPr>
              <w:t>1</w:t>
            </w:r>
          </w:p>
        </w:tc>
        <w:tc>
          <w:tcPr>
            <w:tcW w:w="600" w:type="pct"/>
            <w:noWrap/>
          </w:tcPr>
          <w:p w14:paraId="71F61896" w14:textId="145C26D0" w:rsidR="005B1647" w:rsidRPr="00F5779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57797">
              <w:rPr>
                <w:b/>
                <w:bCs/>
              </w:rPr>
              <w:t>1 631 359</w:t>
            </w:r>
          </w:p>
        </w:tc>
        <w:tc>
          <w:tcPr>
            <w:tcW w:w="600" w:type="pct"/>
            <w:noWrap/>
          </w:tcPr>
          <w:p w14:paraId="091A1853" w14:textId="2E49A5FF" w:rsidR="005B1647" w:rsidRPr="00F5779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57797">
              <w:rPr>
                <w:b/>
                <w:bCs/>
              </w:rPr>
              <w:t>2 280 000</w:t>
            </w:r>
          </w:p>
        </w:tc>
        <w:tc>
          <w:tcPr>
            <w:tcW w:w="600" w:type="pct"/>
            <w:noWrap/>
          </w:tcPr>
          <w:p w14:paraId="4923D5EF" w14:textId="77777777" w:rsidR="005B1647" w:rsidRPr="00F57797"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600" w:type="pct"/>
            <w:noWrap/>
          </w:tcPr>
          <w:p w14:paraId="7ED30AFC" w14:textId="77777777" w:rsidR="005B1647" w:rsidRPr="00F57797"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600" w:type="pct"/>
            <w:noWrap/>
          </w:tcPr>
          <w:p w14:paraId="01596B99" w14:textId="77777777" w:rsidR="005B1647" w:rsidRPr="00F57797"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600" w:type="pct"/>
            <w:noWrap/>
          </w:tcPr>
          <w:p w14:paraId="5E817E68" w14:textId="5660356E" w:rsidR="005B1647" w:rsidRPr="00F57797"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r>
      <w:tr w:rsidR="00DA2664" w14:paraId="3BE42F25" w14:textId="77777777" w:rsidTr="00DA2664">
        <w:trPr>
          <w:trHeight w:val="170"/>
        </w:trPr>
        <w:tc>
          <w:tcPr>
            <w:cnfStyle w:val="001000000000" w:firstRow="0" w:lastRow="0" w:firstColumn="1" w:lastColumn="0" w:oddVBand="0" w:evenVBand="0" w:oddHBand="0" w:evenHBand="0" w:firstRowFirstColumn="0" w:firstRowLastColumn="0" w:lastRowFirstColumn="0" w:lastRowLastColumn="0"/>
            <w:tcW w:w="367" w:type="pct"/>
            <w:noWrap/>
            <w:hideMark/>
          </w:tcPr>
          <w:p w14:paraId="6FCA4FBB" w14:textId="0B51A629" w:rsidR="005B1647" w:rsidRPr="00F57797" w:rsidRDefault="005B1647" w:rsidP="005B1647">
            <w:pPr>
              <w:pStyle w:val="Tabell"/>
            </w:pPr>
            <w:r w:rsidRPr="00F57797">
              <w:t>2</w:t>
            </w:r>
          </w:p>
        </w:tc>
        <w:tc>
          <w:tcPr>
            <w:tcW w:w="1032" w:type="pct"/>
            <w:noWrap/>
            <w:hideMark/>
          </w:tcPr>
          <w:p w14:paraId="1EB87720" w14:textId="1C5D55C9" w:rsidR="005B1647" w:rsidRPr="00F57797"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rPr>
                <w:b/>
                <w:bCs/>
              </w:rPr>
            </w:pPr>
            <w:r w:rsidRPr="00F57797">
              <w:rPr>
                <w:b/>
                <w:bCs/>
              </w:rPr>
              <w:t>Investerarskyddet</w:t>
            </w:r>
            <w:r w:rsidRPr="00787335">
              <w:rPr>
                <w:bCs/>
                <w:vertAlign w:val="superscript"/>
              </w:rPr>
              <w:t>2</w:t>
            </w:r>
            <w:r w:rsidRPr="00F57797">
              <w:rPr>
                <w:b/>
                <w:bCs/>
              </w:rPr>
              <w:t> </w:t>
            </w:r>
          </w:p>
        </w:tc>
        <w:tc>
          <w:tcPr>
            <w:tcW w:w="600" w:type="pct"/>
            <w:noWrap/>
            <w:hideMark/>
          </w:tcPr>
          <w:p w14:paraId="25BECA36" w14:textId="77777777" w:rsidR="005B1647" w:rsidRPr="00F5779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57797">
              <w:t> </w:t>
            </w:r>
          </w:p>
        </w:tc>
        <w:tc>
          <w:tcPr>
            <w:tcW w:w="600" w:type="pct"/>
            <w:noWrap/>
            <w:hideMark/>
          </w:tcPr>
          <w:p w14:paraId="23604D50" w14:textId="77777777" w:rsidR="005B1647" w:rsidRPr="00F5779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57797">
              <w:t> </w:t>
            </w:r>
          </w:p>
        </w:tc>
        <w:tc>
          <w:tcPr>
            <w:tcW w:w="600" w:type="pct"/>
            <w:noWrap/>
            <w:hideMark/>
          </w:tcPr>
          <w:p w14:paraId="4082CBC8" w14:textId="77777777" w:rsidR="005B1647" w:rsidRPr="00F5779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57797">
              <w:t> </w:t>
            </w:r>
          </w:p>
        </w:tc>
        <w:tc>
          <w:tcPr>
            <w:tcW w:w="600" w:type="pct"/>
            <w:noWrap/>
            <w:hideMark/>
          </w:tcPr>
          <w:p w14:paraId="74D089B3" w14:textId="77777777" w:rsidR="005B1647" w:rsidRPr="00F5779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57797">
              <w:t> </w:t>
            </w:r>
          </w:p>
        </w:tc>
        <w:tc>
          <w:tcPr>
            <w:tcW w:w="600" w:type="pct"/>
            <w:noWrap/>
            <w:hideMark/>
          </w:tcPr>
          <w:p w14:paraId="7F3F9441" w14:textId="77777777" w:rsidR="005B1647" w:rsidRPr="00F5779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57797">
              <w:t> </w:t>
            </w:r>
          </w:p>
        </w:tc>
        <w:tc>
          <w:tcPr>
            <w:tcW w:w="600" w:type="pct"/>
            <w:noWrap/>
            <w:hideMark/>
          </w:tcPr>
          <w:p w14:paraId="4527881C" w14:textId="77777777" w:rsidR="005B1647" w:rsidRPr="00F5779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57797">
              <w:t> </w:t>
            </w:r>
          </w:p>
        </w:tc>
      </w:tr>
      <w:tr w:rsidR="00DA2664" w14:paraId="3BF183BF" w14:textId="77777777" w:rsidTr="00DA2664">
        <w:trPr>
          <w:trHeight w:val="170"/>
        </w:trPr>
        <w:tc>
          <w:tcPr>
            <w:cnfStyle w:val="001000000000" w:firstRow="0" w:lastRow="0" w:firstColumn="1" w:lastColumn="0" w:oddVBand="0" w:evenVBand="0" w:oddHBand="0" w:evenHBand="0" w:firstRowFirstColumn="0" w:firstRowLastColumn="0" w:lastRowFirstColumn="0" w:lastRowLastColumn="0"/>
            <w:tcW w:w="367" w:type="pct"/>
            <w:noWrap/>
            <w:hideMark/>
          </w:tcPr>
          <w:p w14:paraId="6F9FAC95" w14:textId="77777777" w:rsidR="005B1647" w:rsidRPr="00F57797" w:rsidRDefault="005B1647" w:rsidP="005B1647">
            <w:pPr>
              <w:pStyle w:val="Tabell"/>
            </w:pPr>
            <w:r w:rsidRPr="00F57797">
              <w:t> </w:t>
            </w:r>
          </w:p>
        </w:tc>
        <w:tc>
          <w:tcPr>
            <w:tcW w:w="1032" w:type="pct"/>
            <w:noWrap/>
            <w:hideMark/>
          </w:tcPr>
          <w:p w14:paraId="0D7F58B3" w14:textId="3C1B3C20" w:rsidR="005B1647" w:rsidRPr="00F57797"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F57797">
              <w:rPr>
                <w:b/>
                <w:bCs/>
              </w:rPr>
              <w:t>Kreditgarantier</w:t>
            </w:r>
            <w:r w:rsidRPr="00F57797">
              <w:t> </w:t>
            </w:r>
          </w:p>
        </w:tc>
        <w:tc>
          <w:tcPr>
            <w:tcW w:w="600" w:type="pct"/>
            <w:noWrap/>
            <w:hideMark/>
          </w:tcPr>
          <w:p w14:paraId="697A7C54" w14:textId="039D408F" w:rsidR="005B1647" w:rsidRPr="00F5779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57797">
              <w:rPr>
                <w:b/>
                <w:bCs/>
              </w:rPr>
              <w:t>224 021</w:t>
            </w:r>
          </w:p>
        </w:tc>
        <w:tc>
          <w:tcPr>
            <w:tcW w:w="600" w:type="pct"/>
            <w:noWrap/>
            <w:hideMark/>
          </w:tcPr>
          <w:p w14:paraId="1B00904A" w14:textId="377674E1" w:rsidR="005B1647" w:rsidRPr="00F5779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57797">
              <w:rPr>
                <w:b/>
                <w:bCs/>
              </w:rPr>
              <w:t>224 420</w:t>
            </w:r>
          </w:p>
        </w:tc>
        <w:tc>
          <w:tcPr>
            <w:tcW w:w="600" w:type="pct"/>
            <w:noWrap/>
            <w:hideMark/>
          </w:tcPr>
          <w:p w14:paraId="7FAC1E54" w14:textId="716692DB" w:rsidR="005B1647" w:rsidRPr="00F5779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57797">
              <w:rPr>
                <w:b/>
                <w:bCs/>
              </w:rPr>
              <w:t>56 569</w:t>
            </w:r>
          </w:p>
        </w:tc>
        <w:tc>
          <w:tcPr>
            <w:tcW w:w="600" w:type="pct"/>
            <w:noWrap/>
            <w:hideMark/>
          </w:tcPr>
          <w:p w14:paraId="0914663E" w14:textId="777B4CEE" w:rsidR="005B1647" w:rsidRPr="00F5779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57797">
              <w:rPr>
                <w:b/>
                <w:bCs/>
              </w:rPr>
              <w:t>58 933</w:t>
            </w:r>
          </w:p>
        </w:tc>
        <w:tc>
          <w:tcPr>
            <w:tcW w:w="600" w:type="pct"/>
            <w:noWrap/>
            <w:hideMark/>
          </w:tcPr>
          <w:p w14:paraId="6EA31763" w14:textId="3C490421" w:rsidR="005B1647" w:rsidRPr="00F5779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57797">
              <w:rPr>
                <w:b/>
                <w:bCs/>
              </w:rPr>
              <w:t>39 831</w:t>
            </w:r>
          </w:p>
        </w:tc>
        <w:tc>
          <w:tcPr>
            <w:tcW w:w="600" w:type="pct"/>
            <w:noWrap/>
            <w:hideMark/>
          </w:tcPr>
          <w:p w14:paraId="01C51A05" w14:textId="0BB320A7" w:rsidR="005B1647" w:rsidRPr="00F5779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57797">
              <w:rPr>
                <w:b/>
                <w:bCs/>
              </w:rPr>
              <w:t>32 620</w:t>
            </w:r>
          </w:p>
        </w:tc>
      </w:tr>
      <w:tr w:rsidR="00DA2664" w14:paraId="3B58000B" w14:textId="77777777" w:rsidTr="00DA2664">
        <w:trPr>
          <w:trHeight w:val="170"/>
        </w:trPr>
        <w:tc>
          <w:tcPr>
            <w:cnfStyle w:val="001000000000" w:firstRow="0" w:lastRow="0" w:firstColumn="1" w:lastColumn="0" w:oddVBand="0" w:evenVBand="0" w:oddHBand="0" w:evenHBand="0" w:firstRowFirstColumn="0" w:firstRowLastColumn="0" w:lastRowFirstColumn="0" w:lastRowLastColumn="0"/>
            <w:tcW w:w="367" w:type="pct"/>
            <w:noWrap/>
            <w:hideMark/>
          </w:tcPr>
          <w:p w14:paraId="702786A8" w14:textId="77777777" w:rsidR="005B1647" w:rsidRPr="00F57797" w:rsidRDefault="005B1647" w:rsidP="005B1647">
            <w:pPr>
              <w:pStyle w:val="Tabell"/>
            </w:pPr>
            <w:r w:rsidRPr="00F57797">
              <w:t>2</w:t>
            </w:r>
          </w:p>
        </w:tc>
        <w:tc>
          <w:tcPr>
            <w:tcW w:w="1032" w:type="pct"/>
            <w:noWrap/>
            <w:hideMark/>
          </w:tcPr>
          <w:p w14:paraId="561D46A2" w14:textId="77777777" w:rsidR="005B1647" w:rsidRPr="00F57797"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F57797">
              <w:t>Garantier till banker m.fl.</w:t>
            </w:r>
          </w:p>
        </w:tc>
        <w:tc>
          <w:tcPr>
            <w:tcW w:w="600" w:type="pct"/>
            <w:noWrap/>
            <w:hideMark/>
          </w:tcPr>
          <w:p w14:paraId="3C2BA0C0" w14:textId="77777777" w:rsidR="005B1647" w:rsidRPr="00F5779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57797">
              <w:t> </w:t>
            </w:r>
          </w:p>
        </w:tc>
        <w:tc>
          <w:tcPr>
            <w:tcW w:w="600" w:type="pct"/>
            <w:noWrap/>
            <w:hideMark/>
          </w:tcPr>
          <w:p w14:paraId="70C2AECD" w14:textId="77777777" w:rsidR="005B1647" w:rsidRPr="00F5779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57797">
              <w:t> </w:t>
            </w:r>
          </w:p>
        </w:tc>
        <w:tc>
          <w:tcPr>
            <w:tcW w:w="600" w:type="pct"/>
            <w:noWrap/>
            <w:hideMark/>
          </w:tcPr>
          <w:p w14:paraId="77B8F27E" w14:textId="77777777" w:rsidR="005B1647" w:rsidRPr="00F5779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57797">
              <w:t> </w:t>
            </w:r>
          </w:p>
        </w:tc>
        <w:tc>
          <w:tcPr>
            <w:tcW w:w="600" w:type="pct"/>
            <w:noWrap/>
            <w:hideMark/>
          </w:tcPr>
          <w:p w14:paraId="0D3BCE14" w14:textId="77777777" w:rsidR="005B1647" w:rsidRPr="00F5779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57797">
              <w:t> </w:t>
            </w:r>
          </w:p>
        </w:tc>
        <w:tc>
          <w:tcPr>
            <w:tcW w:w="600" w:type="pct"/>
            <w:noWrap/>
            <w:hideMark/>
          </w:tcPr>
          <w:p w14:paraId="4A5D83F2" w14:textId="77777777" w:rsidR="005B1647" w:rsidRPr="00F5779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57797">
              <w:t> </w:t>
            </w:r>
          </w:p>
        </w:tc>
        <w:tc>
          <w:tcPr>
            <w:tcW w:w="600" w:type="pct"/>
            <w:noWrap/>
            <w:hideMark/>
          </w:tcPr>
          <w:p w14:paraId="009BBAFA" w14:textId="77777777" w:rsidR="005B1647" w:rsidRPr="00F5779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57797">
              <w:t> </w:t>
            </w:r>
          </w:p>
        </w:tc>
      </w:tr>
      <w:tr w:rsidR="00DA2664" w14:paraId="3A066EAD" w14:textId="77777777" w:rsidTr="00DA2664">
        <w:trPr>
          <w:trHeight w:val="170"/>
        </w:trPr>
        <w:tc>
          <w:tcPr>
            <w:cnfStyle w:val="001000000000" w:firstRow="0" w:lastRow="0" w:firstColumn="1" w:lastColumn="0" w:oddVBand="0" w:evenVBand="0" w:oddHBand="0" w:evenHBand="0" w:firstRowFirstColumn="0" w:firstRowLastColumn="0" w:lastRowFirstColumn="0" w:lastRowLastColumn="0"/>
            <w:tcW w:w="367" w:type="pct"/>
            <w:noWrap/>
            <w:hideMark/>
          </w:tcPr>
          <w:p w14:paraId="265B4A56" w14:textId="77777777" w:rsidR="005B1647" w:rsidRPr="00F57797" w:rsidRDefault="005B1647" w:rsidP="005B1647">
            <w:pPr>
              <w:pStyle w:val="Tabell"/>
            </w:pPr>
            <w:r w:rsidRPr="00F57797">
              <w:t>24</w:t>
            </w:r>
          </w:p>
        </w:tc>
        <w:tc>
          <w:tcPr>
            <w:tcW w:w="1032" w:type="pct"/>
            <w:noWrap/>
            <w:hideMark/>
          </w:tcPr>
          <w:p w14:paraId="7DAD06F9" w14:textId="77E0C7B1" w:rsidR="005B1647" w:rsidRPr="00F57797"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F57797">
              <w:t xml:space="preserve">Exportkreditgarantier </w:t>
            </w:r>
            <w:r w:rsidRPr="00787335">
              <w:rPr>
                <w:vertAlign w:val="superscript"/>
              </w:rPr>
              <w:t>3</w:t>
            </w:r>
          </w:p>
        </w:tc>
        <w:tc>
          <w:tcPr>
            <w:tcW w:w="600" w:type="pct"/>
            <w:noWrap/>
            <w:hideMark/>
          </w:tcPr>
          <w:p w14:paraId="71F16C13" w14:textId="77777777" w:rsidR="005B1647" w:rsidRPr="00F5779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57797">
              <w:t>195 862</w:t>
            </w:r>
          </w:p>
        </w:tc>
        <w:tc>
          <w:tcPr>
            <w:tcW w:w="600" w:type="pct"/>
            <w:noWrap/>
            <w:hideMark/>
          </w:tcPr>
          <w:p w14:paraId="55CC0B37" w14:textId="77777777" w:rsidR="005B1647" w:rsidRPr="00F5779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57797">
              <w:t>193 295</w:t>
            </w:r>
          </w:p>
        </w:tc>
        <w:tc>
          <w:tcPr>
            <w:tcW w:w="600" w:type="pct"/>
            <w:noWrap/>
            <w:hideMark/>
          </w:tcPr>
          <w:p w14:paraId="0FD70FA1" w14:textId="77777777" w:rsidR="005B1647" w:rsidRPr="00F5779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57797">
              <w:t>54 231</w:t>
            </w:r>
          </w:p>
        </w:tc>
        <w:tc>
          <w:tcPr>
            <w:tcW w:w="600" w:type="pct"/>
            <w:noWrap/>
            <w:hideMark/>
          </w:tcPr>
          <w:p w14:paraId="487F5460" w14:textId="77777777" w:rsidR="005B1647" w:rsidRPr="00F5779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57797">
              <w:t>56 816</w:t>
            </w:r>
          </w:p>
        </w:tc>
        <w:tc>
          <w:tcPr>
            <w:tcW w:w="600" w:type="pct"/>
            <w:noWrap/>
            <w:hideMark/>
          </w:tcPr>
          <w:p w14:paraId="57D4CC40" w14:textId="77777777" w:rsidR="005B1647" w:rsidRPr="00F5779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57797">
              <w:t>39 468</w:t>
            </w:r>
          </w:p>
        </w:tc>
        <w:tc>
          <w:tcPr>
            <w:tcW w:w="600" w:type="pct"/>
            <w:noWrap/>
            <w:hideMark/>
          </w:tcPr>
          <w:p w14:paraId="19ACAA3D" w14:textId="77777777" w:rsidR="005B1647" w:rsidRPr="00F5779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57797">
              <w:t>31 769</w:t>
            </w:r>
          </w:p>
        </w:tc>
      </w:tr>
      <w:tr w:rsidR="00DA2664" w14:paraId="23D0C408" w14:textId="77777777" w:rsidTr="00DA2664">
        <w:trPr>
          <w:trHeight w:val="170"/>
        </w:trPr>
        <w:tc>
          <w:tcPr>
            <w:cnfStyle w:val="001000000000" w:firstRow="0" w:lastRow="0" w:firstColumn="1" w:lastColumn="0" w:oddVBand="0" w:evenVBand="0" w:oddHBand="0" w:evenHBand="0" w:firstRowFirstColumn="0" w:firstRowLastColumn="0" w:lastRowFirstColumn="0" w:lastRowLastColumn="0"/>
            <w:tcW w:w="367" w:type="pct"/>
            <w:noWrap/>
            <w:hideMark/>
          </w:tcPr>
          <w:p w14:paraId="2AA13667" w14:textId="77777777" w:rsidR="005B1647" w:rsidRPr="00F57797" w:rsidRDefault="005B1647" w:rsidP="005B1647">
            <w:pPr>
              <w:pStyle w:val="Tabell"/>
            </w:pPr>
            <w:r w:rsidRPr="00F57797">
              <w:t>7</w:t>
            </w:r>
          </w:p>
        </w:tc>
        <w:tc>
          <w:tcPr>
            <w:tcW w:w="1032" w:type="pct"/>
            <w:noWrap/>
            <w:hideMark/>
          </w:tcPr>
          <w:p w14:paraId="6BBF0203" w14:textId="77777777" w:rsidR="005B1647" w:rsidRPr="00F57797"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F57797">
              <w:t>U-kreditgarantier</w:t>
            </w:r>
          </w:p>
        </w:tc>
        <w:tc>
          <w:tcPr>
            <w:tcW w:w="600" w:type="pct"/>
            <w:noWrap/>
            <w:hideMark/>
          </w:tcPr>
          <w:p w14:paraId="19BD21E8" w14:textId="77777777" w:rsidR="005B1647" w:rsidRPr="00F5779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57797">
              <w:t>683</w:t>
            </w:r>
          </w:p>
        </w:tc>
        <w:tc>
          <w:tcPr>
            <w:tcW w:w="600" w:type="pct"/>
            <w:noWrap/>
            <w:hideMark/>
          </w:tcPr>
          <w:p w14:paraId="07CA7BA7" w14:textId="77777777" w:rsidR="005B1647" w:rsidRPr="00F5779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57797">
              <w:t>803</w:t>
            </w:r>
          </w:p>
        </w:tc>
        <w:tc>
          <w:tcPr>
            <w:tcW w:w="600" w:type="pct"/>
            <w:noWrap/>
            <w:hideMark/>
          </w:tcPr>
          <w:p w14:paraId="7DF67C3F" w14:textId="77777777" w:rsidR="005B1647" w:rsidRPr="00F5779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57797">
              <w:t> </w:t>
            </w:r>
          </w:p>
        </w:tc>
        <w:tc>
          <w:tcPr>
            <w:tcW w:w="600" w:type="pct"/>
            <w:noWrap/>
            <w:hideMark/>
          </w:tcPr>
          <w:p w14:paraId="74098122" w14:textId="77777777" w:rsidR="005B1647" w:rsidRPr="00F5779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57797">
              <w:t> </w:t>
            </w:r>
          </w:p>
        </w:tc>
        <w:tc>
          <w:tcPr>
            <w:tcW w:w="600" w:type="pct"/>
            <w:noWrap/>
            <w:hideMark/>
          </w:tcPr>
          <w:p w14:paraId="2BABE61F" w14:textId="77777777" w:rsidR="005B1647" w:rsidRPr="00F5779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57797">
              <w:t> </w:t>
            </w:r>
          </w:p>
        </w:tc>
        <w:tc>
          <w:tcPr>
            <w:tcW w:w="600" w:type="pct"/>
            <w:noWrap/>
            <w:hideMark/>
          </w:tcPr>
          <w:p w14:paraId="7CA7F4F8" w14:textId="77777777" w:rsidR="005B1647" w:rsidRPr="00F5779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57797">
              <w:t> </w:t>
            </w:r>
          </w:p>
        </w:tc>
      </w:tr>
      <w:tr w:rsidR="00DA2664" w14:paraId="1AFD30F0" w14:textId="77777777" w:rsidTr="00DA2664">
        <w:trPr>
          <w:trHeight w:val="170"/>
        </w:trPr>
        <w:tc>
          <w:tcPr>
            <w:cnfStyle w:val="001000000000" w:firstRow="0" w:lastRow="0" w:firstColumn="1" w:lastColumn="0" w:oddVBand="0" w:evenVBand="0" w:oddHBand="0" w:evenHBand="0" w:firstRowFirstColumn="0" w:firstRowLastColumn="0" w:lastRowFirstColumn="0" w:lastRowLastColumn="0"/>
            <w:tcW w:w="367" w:type="pct"/>
            <w:noWrap/>
            <w:hideMark/>
          </w:tcPr>
          <w:p w14:paraId="5B47D77E" w14:textId="77777777" w:rsidR="005B1647" w:rsidRPr="00F57797" w:rsidRDefault="005B1647" w:rsidP="005B1647">
            <w:pPr>
              <w:pStyle w:val="Tabell"/>
            </w:pPr>
            <w:r w:rsidRPr="00F57797">
              <w:t>7</w:t>
            </w:r>
          </w:p>
        </w:tc>
        <w:tc>
          <w:tcPr>
            <w:tcW w:w="1032" w:type="pct"/>
            <w:noWrap/>
            <w:hideMark/>
          </w:tcPr>
          <w:p w14:paraId="4CBD921B" w14:textId="7B95BD55" w:rsidR="005B1647" w:rsidRPr="00F57797"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F57797">
              <w:t>Fristående garantier</w:t>
            </w:r>
            <w:r w:rsidRPr="00787335">
              <w:rPr>
                <w:vertAlign w:val="superscript"/>
              </w:rPr>
              <w:t>4</w:t>
            </w:r>
          </w:p>
        </w:tc>
        <w:tc>
          <w:tcPr>
            <w:tcW w:w="600" w:type="pct"/>
            <w:noWrap/>
            <w:hideMark/>
          </w:tcPr>
          <w:p w14:paraId="1F9B0647" w14:textId="77777777" w:rsidR="005B1647" w:rsidRPr="00F5779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57797">
              <w:t>5 814</w:t>
            </w:r>
          </w:p>
        </w:tc>
        <w:tc>
          <w:tcPr>
            <w:tcW w:w="600" w:type="pct"/>
            <w:noWrap/>
            <w:hideMark/>
          </w:tcPr>
          <w:p w14:paraId="194C9DEC" w14:textId="77777777" w:rsidR="005B1647" w:rsidRPr="00F5779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57797">
              <w:t>4 395</w:t>
            </w:r>
          </w:p>
        </w:tc>
        <w:tc>
          <w:tcPr>
            <w:tcW w:w="600" w:type="pct"/>
            <w:noWrap/>
            <w:hideMark/>
          </w:tcPr>
          <w:p w14:paraId="2B532F31" w14:textId="77777777" w:rsidR="005B1647" w:rsidRPr="00F5779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57797">
              <w:t>799</w:t>
            </w:r>
          </w:p>
        </w:tc>
        <w:tc>
          <w:tcPr>
            <w:tcW w:w="600" w:type="pct"/>
            <w:noWrap/>
            <w:hideMark/>
          </w:tcPr>
          <w:p w14:paraId="31463714" w14:textId="77777777" w:rsidR="005B1647" w:rsidRPr="00F5779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57797">
              <w:t>546</w:t>
            </w:r>
          </w:p>
        </w:tc>
        <w:tc>
          <w:tcPr>
            <w:tcW w:w="600" w:type="pct"/>
            <w:noWrap/>
            <w:hideMark/>
          </w:tcPr>
          <w:p w14:paraId="6DBBD0A8" w14:textId="77777777" w:rsidR="005B1647" w:rsidRPr="00F5779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57797">
              <w:t>363</w:t>
            </w:r>
          </w:p>
        </w:tc>
        <w:tc>
          <w:tcPr>
            <w:tcW w:w="600" w:type="pct"/>
            <w:noWrap/>
            <w:hideMark/>
          </w:tcPr>
          <w:p w14:paraId="5940A76E" w14:textId="77777777" w:rsidR="005B1647" w:rsidRPr="00F5779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57797">
              <w:t>806</w:t>
            </w:r>
          </w:p>
        </w:tc>
      </w:tr>
      <w:tr w:rsidR="00DA2664" w14:paraId="7E4B2C58" w14:textId="77777777" w:rsidTr="00DA2664">
        <w:trPr>
          <w:trHeight w:val="170"/>
        </w:trPr>
        <w:tc>
          <w:tcPr>
            <w:cnfStyle w:val="001000000000" w:firstRow="0" w:lastRow="0" w:firstColumn="1" w:lastColumn="0" w:oddVBand="0" w:evenVBand="0" w:oddHBand="0" w:evenHBand="0" w:firstRowFirstColumn="0" w:firstRowLastColumn="0" w:lastRowFirstColumn="0" w:lastRowLastColumn="0"/>
            <w:tcW w:w="367" w:type="pct"/>
            <w:noWrap/>
            <w:hideMark/>
          </w:tcPr>
          <w:p w14:paraId="37180ECD" w14:textId="77777777" w:rsidR="005B1647" w:rsidRPr="00F57797" w:rsidRDefault="005B1647" w:rsidP="005B1647">
            <w:pPr>
              <w:pStyle w:val="Tabell"/>
            </w:pPr>
            <w:r w:rsidRPr="00F57797">
              <w:t>22</w:t>
            </w:r>
          </w:p>
        </w:tc>
        <w:tc>
          <w:tcPr>
            <w:tcW w:w="1032" w:type="pct"/>
            <w:noWrap/>
            <w:hideMark/>
          </w:tcPr>
          <w:p w14:paraId="66FD204D" w14:textId="77777777" w:rsidR="005B1647" w:rsidRPr="00F57797"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F57797">
              <w:t>Infrastruktur</w:t>
            </w:r>
          </w:p>
        </w:tc>
        <w:tc>
          <w:tcPr>
            <w:tcW w:w="600" w:type="pct"/>
            <w:noWrap/>
            <w:hideMark/>
          </w:tcPr>
          <w:p w14:paraId="17CD27C8" w14:textId="77777777" w:rsidR="005B1647" w:rsidRPr="00F5779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57797">
              <w:t>15 716</w:t>
            </w:r>
          </w:p>
        </w:tc>
        <w:tc>
          <w:tcPr>
            <w:tcW w:w="600" w:type="pct"/>
            <w:noWrap/>
            <w:hideMark/>
          </w:tcPr>
          <w:p w14:paraId="347BD629" w14:textId="77777777" w:rsidR="005B1647" w:rsidRPr="00F5779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57797">
              <w:t>18 314</w:t>
            </w:r>
          </w:p>
        </w:tc>
        <w:tc>
          <w:tcPr>
            <w:tcW w:w="600" w:type="pct"/>
            <w:noWrap/>
            <w:hideMark/>
          </w:tcPr>
          <w:p w14:paraId="0DD3A6B5" w14:textId="77777777" w:rsidR="005B1647" w:rsidRPr="00F5779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57797">
              <w:t> </w:t>
            </w:r>
          </w:p>
        </w:tc>
        <w:tc>
          <w:tcPr>
            <w:tcW w:w="600" w:type="pct"/>
            <w:noWrap/>
            <w:hideMark/>
          </w:tcPr>
          <w:p w14:paraId="0BAF2FFE" w14:textId="77777777" w:rsidR="005B1647" w:rsidRPr="00F5779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57797">
              <w:t> </w:t>
            </w:r>
          </w:p>
        </w:tc>
        <w:tc>
          <w:tcPr>
            <w:tcW w:w="600" w:type="pct"/>
            <w:noWrap/>
            <w:hideMark/>
          </w:tcPr>
          <w:p w14:paraId="5AD0ECA0" w14:textId="77777777" w:rsidR="005B1647" w:rsidRPr="00F5779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57797">
              <w:t> </w:t>
            </w:r>
          </w:p>
        </w:tc>
        <w:tc>
          <w:tcPr>
            <w:tcW w:w="600" w:type="pct"/>
            <w:noWrap/>
            <w:hideMark/>
          </w:tcPr>
          <w:p w14:paraId="1C12AFA9" w14:textId="77777777" w:rsidR="005B1647" w:rsidRPr="00F5779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57797">
              <w:t> </w:t>
            </w:r>
          </w:p>
        </w:tc>
      </w:tr>
      <w:tr w:rsidR="00DA2664" w14:paraId="24F11EE9" w14:textId="77777777" w:rsidTr="00DA2664">
        <w:trPr>
          <w:trHeight w:val="170"/>
        </w:trPr>
        <w:tc>
          <w:tcPr>
            <w:cnfStyle w:val="001000000000" w:firstRow="0" w:lastRow="0" w:firstColumn="1" w:lastColumn="0" w:oddVBand="0" w:evenVBand="0" w:oddHBand="0" w:evenHBand="0" w:firstRowFirstColumn="0" w:firstRowLastColumn="0" w:lastRowFirstColumn="0" w:lastRowLastColumn="0"/>
            <w:tcW w:w="367" w:type="pct"/>
            <w:noWrap/>
            <w:hideMark/>
          </w:tcPr>
          <w:p w14:paraId="0752E890" w14:textId="77777777" w:rsidR="005B1647" w:rsidRPr="00F57797" w:rsidRDefault="005B1647" w:rsidP="005B1647">
            <w:pPr>
              <w:pStyle w:val="Tabell"/>
            </w:pPr>
            <w:r w:rsidRPr="00F57797">
              <w:t>18</w:t>
            </w:r>
          </w:p>
        </w:tc>
        <w:tc>
          <w:tcPr>
            <w:tcW w:w="1032" w:type="pct"/>
            <w:noWrap/>
            <w:hideMark/>
          </w:tcPr>
          <w:p w14:paraId="198C1570" w14:textId="77777777" w:rsidR="005B1647" w:rsidRPr="00F57797"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F57797">
              <w:t>Bostadskrediter</w:t>
            </w:r>
          </w:p>
        </w:tc>
        <w:tc>
          <w:tcPr>
            <w:tcW w:w="600" w:type="pct"/>
            <w:noWrap/>
            <w:hideMark/>
          </w:tcPr>
          <w:p w14:paraId="2E1F2E19" w14:textId="77777777" w:rsidR="005B1647" w:rsidRPr="00F5779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57797">
              <w:t>3 028</w:t>
            </w:r>
          </w:p>
        </w:tc>
        <w:tc>
          <w:tcPr>
            <w:tcW w:w="600" w:type="pct"/>
            <w:noWrap/>
            <w:hideMark/>
          </w:tcPr>
          <w:p w14:paraId="7D3848B3" w14:textId="77777777" w:rsidR="005B1647" w:rsidRPr="00F5779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57797">
              <w:t>3 096</w:t>
            </w:r>
          </w:p>
        </w:tc>
        <w:tc>
          <w:tcPr>
            <w:tcW w:w="600" w:type="pct"/>
            <w:noWrap/>
            <w:hideMark/>
          </w:tcPr>
          <w:p w14:paraId="7349F023" w14:textId="77777777" w:rsidR="005B1647" w:rsidRPr="00F5779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57797">
              <w:t>1 539</w:t>
            </w:r>
          </w:p>
        </w:tc>
        <w:tc>
          <w:tcPr>
            <w:tcW w:w="600" w:type="pct"/>
            <w:noWrap/>
            <w:hideMark/>
          </w:tcPr>
          <w:p w14:paraId="768E6B51" w14:textId="77777777" w:rsidR="005B1647" w:rsidRPr="00F5779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57797">
              <w:t>971</w:t>
            </w:r>
          </w:p>
        </w:tc>
        <w:tc>
          <w:tcPr>
            <w:tcW w:w="600" w:type="pct"/>
            <w:noWrap/>
            <w:hideMark/>
          </w:tcPr>
          <w:p w14:paraId="50B80553" w14:textId="77777777" w:rsidR="005B1647" w:rsidRPr="00F5779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57797">
              <w:t> </w:t>
            </w:r>
          </w:p>
        </w:tc>
        <w:tc>
          <w:tcPr>
            <w:tcW w:w="600" w:type="pct"/>
            <w:noWrap/>
            <w:hideMark/>
          </w:tcPr>
          <w:p w14:paraId="3EB12794" w14:textId="77777777" w:rsidR="005B1647" w:rsidRPr="00F5779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57797">
              <w:t>45</w:t>
            </w:r>
          </w:p>
        </w:tc>
      </w:tr>
      <w:tr w:rsidR="00DA2664" w14:paraId="513B9CB2" w14:textId="77777777" w:rsidTr="00DA2664">
        <w:trPr>
          <w:trHeight w:val="170"/>
        </w:trPr>
        <w:tc>
          <w:tcPr>
            <w:cnfStyle w:val="001000000000" w:firstRow="0" w:lastRow="0" w:firstColumn="1" w:lastColumn="0" w:oddVBand="0" w:evenVBand="0" w:oddHBand="0" w:evenHBand="0" w:firstRowFirstColumn="0" w:firstRowLastColumn="0" w:lastRowFirstColumn="0" w:lastRowLastColumn="0"/>
            <w:tcW w:w="367" w:type="pct"/>
            <w:noWrap/>
            <w:hideMark/>
          </w:tcPr>
          <w:p w14:paraId="4787C1EF" w14:textId="77777777" w:rsidR="005B1647" w:rsidRPr="00F57797" w:rsidRDefault="005B1647" w:rsidP="005B1647">
            <w:pPr>
              <w:pStyle w:val="Tabell"/>
            </w:pPr>
            <w:r w:rsidRPr="00F57797">
              <w:t>2, 7,16, 22</w:t>
            </w:r>
          </w:p>
        </w:tc>
        <w:tc>
          <w:tcPr>
            <w:tcW w:w="1032" w:type="pct"/>
            <w:noWrap/>
            <w:hideMark/>
          </w:tcPr>
          <w:p w14:paraId="1914E00F" w14:textId="77777777" w:rsidR="005B1647" w:rsidRPr="00F57797"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F57797">
              <w:t>Internationella åtaganden</w:t>
            </w:r>
          </w:p>
        </w:tc>
        <w:tc>
          <w:tcPr>
            <w:tcW w:w="600" w:type="pct"/>
            <w:noWrap/>
            <w:hideMark/>
          </w:tcPr>
          <w:p w14:paraId="50E4626F" w14:textId="77777777" w:rsidR="005B1647" w:rsidRPr="00F5779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57797">
              <w:t>2 911</w:t>
            </w:r>
          </w:p>
        </w:tc>
        <w:tc>
          <w:tcPr>
            <w:tcW w:w="600" w:type="pct"/>
            <w:noWrap/>
            <w:hideMark/>
          </w:tcPr>
          <w:p w14:paraId="64A124FF" w14:textId="77777777" w:rsidR="005B1647" w:rsidRPr="00F5779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57797">
              <w:t>4 510</w:t>
            </w:r>
          </w:p>
        </w:tc>
        <w:tc>
          <w:tcPr>
            <w:tcW w:w="600" w:type="pct"/>
            <w:noWrap/>
            <w:hideMark/>
          </w:tcPr>
          <w:p w14:paraId="15154153" w14:textId="77777777" w:rsidR="005B1647" w:rsidRPr="00F5779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57797">
              <w:t> </w:t>
            </w:r>
          </w:p>
        </w:tc>
        <w:tc>
          <w:tcPr>
            <w:tcW w:w="600" w:type="pct"/>
            <w:noWrap/>
            <w:hideMark/>
          </w:tcPr>
          <w:p w14:paraId="6B77DC33" w14:textId="77777777" w:rsidR="005B1647" w:rsidRPr="00F5779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57797">
              <w:t>600</w:t>
            </w:r>
          </w:p>
        </w:tc>
        <w:tc>
          <w:tcPr>
            <w:tcW w:w="600" w:type="pct"/>
            <w:noWrap/>
            <w:hideMark/>
          </w:tcPr>
          <w:p w14:paraId="70478291" w14:textId="77777777" w:rsidR="005B1647" w:rsidRPr="00F5779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57797">
              <w:t> </w:t>
            </w:r>
          </w:p>
        </w:tc>
        <w:tc>
          <w:tcPr>
            <w:tcW w:w="600" w:type="pct"/>
            <w:noWrap/>
            <w:hideMark/>
          </w:tcPr>
          <w:p w14:paraId="0268E034" w14:textId="77777777" w:rsidR="005B1647" w:rsidRPr="00F5779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57797">
              <w:t> </w:t>
            </w:r>
          </w:p>
        </w:tc>
      </w:tr>
      <w:tr w:rsidR="00DA2664" w14:paraId="76F74083" w14:textId="77777777" w:rsidTr="00DA2664">
        <w:trPr>
          <w:trHeight w:val="170"/>
        </w:trPr>
        <w:tc>
          <w:tcPr>
            <w:cnfStyle w:val="001000000000" w:firstRow="0" w:lastRow="0" w:firstColumn="1" w:lastColumn="0" w:oddVBand="0" w:evenVBand="0" w:oddHBand="0" w:evenHBand="0" w:firstRowFirstColumn="0" w:firstRowLastColumn="0" w:lastRowFirstColumn="0" w:lastRowLastColumn="0"/>
            <w:tcW w:w="367" w:type="pct"/>
            <w:noWrap/>
            <w:hideMark/>
          </w:tcPr>
          <w:p w14:paraId="6BFEA495" w14:textId="77777777" w:rsidR="005B1647" w:rsidRPr="00F57797" w:rsidRDefault="005B1647" w:rsidP="005B1647">
            <w:pPr>
              <w:pStyle w:val="Tabell"/>
            </w:pPr>
            <w:r w:rsidRPr="00F57797">
              <w:t>6</w:t>
            </w:r>
          </w:p>
        </w:tc>
        <w:tc>
          <w:tcPr>
            <w:tcW w:w="1032" w:type="pct"/>
            <w:noWrap/>
            <w:hideMark/>
          </w:tcPr>
          <w:p w14:paraId="5880FC2F" w14:textId="77777777" w:rsidR="005B1647" w:rsidRPr="00F57797"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F57797">
              <w:t>Övrigt</w:t>
            </w:r>
          </w:p>
        </w:tc>
        <w:tc>
          <w:tcPr>
            <w:tcW w:w="600" w:type="pct"/>
            <w:noWrap/>
            <w:hideMark/>
          </w:tcPr>
          <w:p w14:paraId="6757757B" w14:textId="77777777" w:rsidR="005B1647" w:rsidRPr="00F5779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57797">
              <w:t>7</w:t>
            </w:r>
          </w:p>
        </w:tc>
        <w:tc>
          <w:tcPr>
            <w:tcW w:w="600" w:type="pct"/>
            <w:noWrap/>
            <w:hideMark/>
          </w:tcPr>
          <w:p w14:paraId="2142EACB" w14:textId="77777777" w:rsidR="005B1647" w:rsidRPr="00F5779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57797">
              <w:t>8</w:t>
            </w:r>
          </w:p>
        </w:tc>
        <w:tc>
          <w:tcPr>
            <w:tcW w:w="600" w:type="pct"/>
            <w:noWrap/>
            <w:hideMark/>
          </w:tcPr>
          <w:p w14:paraId="1F3631EF" w14:textId="77777777" w:rsidR="005B1647" w:rsidRPr="00F5779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57797">
              <w:t> </w:t>
            </w:r>
          </w:p>
        </w:tc>
        <w:tc>
          <w:tcPr>
            <w:tcW w:w="600" w:type="pct"/>
            <w:noWrap/>
            <w:hideMark/>
          </w:tcPr>
          <w:p w14:paraId="7D265C89" w14:textId="77777777" w:rsidR="005B1647" w:rsidRPr="00F5779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57797">
              <w:t> </w:t>
            </w:r>
          </w:p>
        </w:tc>
        <w:tc>
          <w:tcPr>
            <w:tcW w:w="600" w:type="pct"/>
            <w:noWrap/>
            <w:hideMark/>
          </w:tcPr>
          <w:p w14:paraId="43B8F53F" w14:textId="77777777" w:rsidR="005B1647" w:rsidRPr="00F5779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57797">
              <w:t> </w:t>
            </w:r>
          </w:p>
        </w:tc>
        <w:tc>
          <w:tcPr>
            <w:tcW w:w="600" w:type="pct"/>
            <w:noWrap/>
            <w:hideMark/>
          </w:tcPr>
          <w:p w14:paraId="29A546EF" w14:textId="77777777" w:rsidR="005B1647" w:rsidRPr="00F5779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57797">
              <w:t> </w:t>
            </w:r>
          </w:p>
        </w:tc>
      </w:tr>
      <w:tr w:rsidR="00DA2664" w14:paraId="0672D85B" w14:textId="77777777" w:rsidTr="00DA2664">
        <w:trPr>
          <w:trHeight w:val="170"/>
        </w:trPr>
        <w:tc>
          <w:tcPr>
            <w:cnfStyle w:val="001000000000" w:firstRow="0" w:lastRow="0" w:firstColumn="1" w:lastColumn="0" w:oddVBand="0" w:evenVBand="0" w:oddHBand="0" w:evenHBand="0" w:firstRowFirstColumn="0" w:firstRowLastColumn="0" w:lastRowFirstColumn="0" w:lastRowLastColumn="0"/>
            <w:tcW w:w="367" w:type="pct"/>
            <w:noWrap/>
            <w:hideMark/>
          </w:tcPr>
          <w:p w14:paraId="21B0DAEA" w14:textId="77777777" w:rsidR="005B1647" w:rsidRPr="00F57797" w:rsidRDefault="005B1647" w:rsidP="005B1647">
            <w:pPr>
              <w:pStyle w:val="Tabell"/>
            </w:pPr>
            <w:r w:rsidRPr="00F57797">
              <w:t> </w:t>
            </w:r>
          </w:p>
        </w:tc>
        <w:tc>
          <w:tcPr>
            <w:tcW w:w="1032" w:type="pct"/>
            <w:noWrap/>
            <w:hideMark/>
          </w:tcPr>
          <w:p w14:paraId="3DC91FEF" w14:textId="60094FA7" w:rsidR="005B1647" w:rsidRPr="00531918"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rPr>
                <w:b/>
                <w:bCs/>
              </w:rPr>
            </w:pPr>
            <w:r w:rsidRPr="00531918">
              <w:rPr>
                <w:b/>
                <w:bCs/>
              </w:rPr>
              <w:t>Garantier om tillförsel av kapital </w:t>
            </w:r>
          </w:p>
        </w:tc>
        <w:tc>
          <w:tcPr>
            <w:tcW w:w="600" w:type="pct"/>
            <w:noWrap/>
            <w:hideMark/>
          </w:tcPr>
          <w:p w14:paraId="67DAEE30" w14:textId="5C95D03D" w:rsidR="005B1647" w:rsidRPr="00F5779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57797">
              <w:rPr>
                <w:b/>
                <w:bCs/>
              </w:rPr>
              <w:t>154 345</w:t>
            </w:r>
          </w:p>
        </w:tc>
        <w:tc>
          <w:tcPr>
            <w:tcW w:w="600" w:type="pct"/>
            <w:noWrap/>
            <w:hideMark/>
          </w:tcPr>
          <w:p w14:paraId="54F08386" w14:textId="32D17D75" w:rsidR="005B1647" w:rsidRPr="00F5779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57797">
              <w:rPr>
                <w:b/>
                <w:bCs/>
              </w:rPr>
              <w:t>145</w:t>
            </w:r>
            <w:r>
              <w:rPr>
                <w:b/>
                <w:bCs/>
              </w:rPr>
              <w:t> </w:t>
            </w:r>
            <w:r w:rsidRPr="00F57797">
              <w:rPr>
                <w:b/>
                <w:bCs/>
              </w:rPr>
              <w:t>587</w:t>
            </w:r>
          </w:p>
        </w:tc>
        <w:tc>
          <w:tcPr>
            <w:tcW w:w="600" w:type="pct"/>
            <w:noWrap/>
            <w:hideMark/>
          </w:tcPr>
          <w:p w14:paraId="29F28E96" w14:textId="4799A17D" w:rsidR="005B1647" w:rsidRPr="00F5779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57797">
              <w:rPr>
                <w:b/>
                <w:bCs/>
              </w:rPr>
              <w:t>405</w:t>
            </w:r>
          </w:p>
        </w:tc>
        <w:tc>
          <w:tcPr>
            <w:tcW w:w="600" w:type="pct"/>
            <w:noWrap/>
            <w:hideMark/>
          </w:tcPr>
          <w:p w14:paraId="5954E157" w14:textId="69BC60D0" w:rsidR="005B1647" w:rsidRPr="00F5779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57797">
              <w:rPr>
                <w:b/>
                <w:bCs/>
              </w:rPr>
              <w:t>405</w:t>
            </w:r>
          </w:p>
        </w:tc>
        <w:tc>
          <w:tcPr>
            <w:tcW w:w="600" w:type="pct"/>
            <w:noWrap/>
            <w:hideMark/>
          </w:tcPr>
          <w:p w14:paraId="2855A012" w14:textId="77777777" w:rsidR="005B1647" w:rsidRPr="00F5779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57797">
              <w:t> </w:t>
            </w:r>
          </w:p>
        </w:tc>
        <w:tc>
          <w:tcPr>
            <w:tcW w:w="600" w:type="pct"/>
            <w:noWrap/>
            <w:hideMark/>
          </w:tcPr>
          <w:p w14:paraId="77EAA7BB" w14:textId="77777777" w:rsidR="005B1647" w:rsidRPr="00F5779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57797">
              <w:t> </w:t>
            </w:r>
          </w:p>
        </w:tc>
      </w:tr>
      <w:tr w:rsidR="00DA2664" w14:paraId="7EE2CAC9" w14:textId="77777777" w:rsidTr="00DA2664">
        <w:trPr>
          <w:trHeight w:val="170"/>
        </w:trPr>
        <w:tc>
          <w:tcPr>
            <w:cnfStyle w:val="001000000000" w:firstRow="0" w:lastRow="0" w:firstColumn="1" w:lastColumn="0" w:oddVBand="0" w:evenVBand="0" w:oddHBand="0" w:evenHBand="0" w:firstRowFirstColumn="0" w:firstRowLastColumn="0" w:lastRowFirstColumn="0" w:lastRowLastColumn="0"/>
            <w:tcW w:w="367" w:type="pct"/>
            <w:noWrap/>
            <w:hideMark/>
          </w:tcPr>
          <w:p w14:paraId="030C79A3" w14:textId="77777777" w:rsidR="005B1647" w:rsidRPr="00F57797" w:rsidRDefault="005B1647" w:rsidP="005B1647">
            <w:pPr>
              <w:pStyle w:val="Tabell"/>
            </w:pPr>
            <w:r w:rsidRPr="00F57797">
              <w:t>22</w:t>
            </w:r>
          </w:p>
        </w:tc>
        <w:tc>
          <w:tcPr>
            <w:tcW w:w="1032" w:type="pct"/>
            <w:noWrap/>
            <w:hideMark/>
          </w:tcPr>
          <w:p w14:paraId="58FD3612" w14:textId="128018DD" w:rsidR="005B1647" w:rsidRPr="00F57797"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F57797">
              <w:t>Kapitaltäckningsgarantier</w:t>
            </w:r>
            <w:r w:rsidRPr="00787335">
              <w:rPr>
                <w:vertAlign w:val="superscript"/>
              </w:rPr>
              <w:t>5</w:t>
            </w:r>
          </w:p>
        </w:tc>
        <w:tc>
          <w:tcPr>
            <w:tcW w:w="600" w:type="pct"/>
            <w:noWrap/>
            <w:hideMark/>
          </w:tcPr>
          <w:p w14:paraId="05104774" w14:textId="77777777" w:rsidR="005B1647" w:rsidRPr="00F5779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57797">
              <w:t>5 363</w:t>
            </w:r>
          </w:p>
        </w:tc>
        <w:tc>
          <w:tcPr>
            <w:tcW w:w="600" w:type="pct"/>
            <w:noWrap/>
            <w:hideMark/>
          </w:tcPr>
          <w:p w14:paraId="5C91EABB" w14:textId="77777777" w:rsidR="005B1647" w:rsidRPr="00F5779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57797">
              <w:t>4 360</w:t>
            </w:r>
          </w:p>
        </w:tc>
        <w:tc>
          <w:tcPr>
            <w:tcW w:w="600" w:type="pct"/>
            <w:noWrap/>
            <w:hideMark/>
          </w:tcPr>
          <w:p w14:paraId="64E6ED9C" w14:textId="77777777" w:rsidR="005B1647" w:rsidRPr="00F57797"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F57797">
              <w:rPr>
                <w:b/>
                <w:bCs/>
              </w:rPr>
              <w:t> </w:t>
            </w:r>
          </w:p>
        </w:tc>
        <w:tc>
          <w:tcPr>
            <w:tcW w:w="600" w:type="pct"/>
            <w:noWrap/>
            <w:hideMark/>
          </w:tcPr>
          <w:p w14:paraId="0A36662C" w14:textId="77777777" w:rsidR="005B1647" w:rsidRPr="00F57797"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F57797">
              <w:rPr>
                <w:b/>
                <w:bCs/>
              </w:rPr>
              <w:t> </w:t>
            </w:r>
          </w:p>
        </w:tc>
        <w:tc>
          <w:tcPr>
            <w:tcW w:w="600" w:type="pct"/>
            <w:noWrap/>
            <w:hideMark/>
          </w:tcPr>
          <w:p w14:paraId="63FA5A0F" w14:textId="77777777" w:rsidR="005B1647" w:rsidRPr="00F57797"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F57797">
              <w:rPr>
                <w:b/>
                <w:bCs/>
              </w:rPr>
              <w:t> </w:t>
            </w:r>
          </w:p>
        </w:tc>
        <w:tc>
          <w:tcPr>
            <w:tcW w:w="600" w:type="pct"/>
            <w:noWrap/>
            <w:hideMark/>
          </w:tcPr>
          <w:p w14:paraId="165DD482" w14:textId="77777777" w:rsidR="005B1647" w:rsidRPr="00F57797"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F57797">
              <w:rPr>
                <w:b/>
                <w:bCs/>
              </w:rPr>
              <w:t> </w:t>
            </w:r>
          </w:p>
        </w:tc>
      </w:tr>
      <w:tr w:rsidR="00DA2664" w14:paraId="5D8A75E8" w14:textId="77777777" w:rsidTr="00DA2664">
        <w:trPr>
          <w:trHeight w:val="170"/>
        </w:trPr>
        <w:tc>
          <w:tcPr>
            <w:cnfStyle w:val="001000000000" w:firstRow="0" w:lastRow="0" w:firstColumn="1" w:lastColumn="0" w:oddVBand="0" w:evenVBand="0" w:oddHBand="0" w:evenHBand="0" w:firstRowFirstColumn="0" w:firstRowLastColumn="0" w:lastRowFirstColumn="0" w:lastRowLastColumn="0"/>
            <w:tcW w:w="367" w:type="pct"/>
            <w:noWrap/>
            <w:hideMark/>
          </w:tcPr>
          <w:p w14:paraId="3E99AC87" w14:textId="77777777" w:rsidR="005B1647" w:rsidRPr="00F57797" w:rsidRDefault="005B1647" w:rsidP="005B1647">
            <w:pPr>
              <w:pStyle w:val="Tabell"/>
            </w:pPr>
            <w:r w:rsidRPr="00F57797">
              <w:t>24</w:t>
            </w:r>
          </w:p>
        </w:tc>
        <w:tc>
          <w:tcPr>
            <w:tcW w:w="1032" w:type="pct"/>
            <w:noWrap/>
            <w:hideMark/>
          </w:tcPr>
          <w:p w14:paraId="4D39867F" w14:textId="77777777" w:rsidR="005B1647" w:rsidRPr="00F57797"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F57797">
              <w:t>Grundfondsförbindelser</w:t>
            </w:r>
          </w:p>
        </w:tc>
        <w:tc>
          <w:tcPr>
            <w:tcW w:w="600" w:type="pct"/>
            <w:noWrap/>
            <w:hideMark/>
          </w:tcPr>
          <w:p w14:paraId="32E9A601" w14:textId="77777777" w:rsidR="005B1647" w:rsidRPr="00F5779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57797">
              <w:t>405</w:t>
            </w:r>
          </w:p>
        </w:tc>
        <w:tc>
          <w:tcPr>
            <w:tcW w:w="600" w:type="pct"/>
            <w:noWrap/>
            <w:hideMark/>
          </w:tcPr>
          <w:p w14:paraId="48925578" w14:textId="77777777" w:rsidR="005B1647" w:rsidRPr="00F5779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57797">
              <w:t>405</w:t>
            </w:r>
          </w:p>
        </w:tc>
        <w:tc>
          <w:tcPr>
            <w:tcW w:w="600" w:type="pct"/>
            <w:noWrap/>
            <w:hideMark/>
          </w:tcPr>
          <w:p w14:paraId="30E5C605" w14:textId="77777777" w:rsidR="005B1647" w:rsidRPr="00F5779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57797">
              <w:t>405</w:t>
            </w:r>
          </w:p>
        </w:tc>
        <w:tc>
          <w:tcPr>
            <w:tcW w:w="600" w:type="pct"/>
            <w:noWrap/>
            <w:hideMark/>
          </w:tcPr>
          <w:p w14:paraId="79EA7718" w14:textId="77777777" w:rsidR="005B1647" w:rsidRPr="00F5779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57797">
              <w:t>405</w:t>
            </w:r>
          </w:p>
        </w:tc>
        <w:tc>
          <w:tcPr>
            <w:tcW w:w="600" w:type="pct"/>
            <w:noWrap/>
            <w:hideMark/>
          </w:tcPr>
          <w:p w14:paraId="32E7C649" w14:textId="77777777" w:rsidR="005B1647" w:rsidRPr="00F5779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57797">
              <w:t> </w:t>
            </w:r>
          </w:p>
        </w:tc>
        <w:tc>
          <w:tcPr>
            <w:tcW w:w="600" w:type="pct"/>
            <w:noWrap/>
            <w:hideMark/>
          </w:tcPr>
          <w:p w14:paraId="00AEAE06" w14:textId="77777777" w:rsidR="005B1647" w:rsidRPr="00F5779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57797">
              <w:t> </w:t>
            </w:r>
          </w:p>
        </w:tc>
      </w:tr>
      <w:tr w:rsidR="00DA2664" w14:paraId="23DA2CE9" w14:textId="77777777" w:rsidTr="00DA2664">
        <w:trPr>
          <w:trHeight w:val="170"/>
        </w:trPr>
        <w:tc>
          <w:tcPr>
            <w:cnfStyle w:val="001000000000" w:firstRow="0" w:lastRow="0" w:firstColumn="1" w:lastColumn="0" w:oddVBand="0" w:evenVBand="0" w:oddHBand="0" w:evenHBand="0" w:firstRowFirstColumn="0" w:firstRowLastColumn="0" w:lastRowFirstColumn="0" w:lastRowLastColumn="0"/>
            <w:tcW w:w="367" w:type="pct"/>
            <w:noWrap/>
            <w:hideMark/>
          </w:tcPr>
          <w:p w14:paraId="43CE2433" w14:textId="77777777" w:rsidR="005B1647" w:rsidRPr="00F57797" w:rsidRDefault="005B1647" w:rsidP="005B1647">
            <w:pPr>
              <w:pStyle w:val="Tabell"/>
            </w:pPr>
            <w:r w:rsidRPr="00F57797">
              <w:t>2, 7, 22</w:t>
            </w:r>
          </w:p>
        </w:tc>
        <w:tc>
          <w:tcPr>
            <w:tcW w:w="1032" w:type="pct"/>
            <w:noWrap/>
            <w:hideMark/>
          </w:tcPr>
          <w:p w14:paraId="43A98919" w14:textId="10ACE817" w:rsidR="005B1647" w:rsidRPr="00F57797"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F57797">
              <w:t>Garantikapital</w:t>
            </w:r>
            <w:r w:rsidRPr="00787335">
              <w:rPr>
                <w:vertAlign w:val="superscript"/>
              </w:rPr>
              <w:t>6</w:t>
            </w:r>
          </w:p>
        </w:tc>
        <w:tc>
          <w:tcPr>
            <w:tcW w:w="600" w:type="pct"/>
            <w:noWrap/>
            <w:hideMark/>
          </w:tcPr>
          <w:p w14:paraId="59FD6A5C" w14:textId="77777777" w:rsidR="005B1647" w:rsidRPr="00F5779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57797">
              <w:t>148 577</w:t>
            </w:r>
          </w:p>
        </w:tc>
        <w:tc>
          <w:tcPr>
            <w:tcW w:w="600" w:type="pct"/>
            <w:noWrap/>
            <w:hideMark/>
          </w:tcPr>
          <w:p w14:paraId="69E622F0" w14:textId="77777777" w:rsidR="005B1647" w:rsidRPr="00F5779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57797">
              <w:t>140 822</w:t>
            </w:r>
          </w:p>
        </w:tc>
        <w:tc>
          <w:tcPr>
            <w:tcW w:w="600" w:type="pct"/>
            <w:noWrap/>
            <w:hideMark/>
          </w:tcPr>
          <w:p w14:paraId="3CD73105" w14:textId="77777777" w:rsidR="005B1647" w:rsidRPr="00F5779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57797">
              <w:t> </w:t>
            </w:r>
          </w:p>
        </w:tc>
        <w:tc>
          <w:tcPr>
            <w:tcW w:w="600" w:type="pct"/>
            <w:noWrap/>
            <w:hideMark/>
          </w:tcPr>
          <w:p w14:paraId="268072DF" w14:textId="77777777" w:rsidR="005B1647" w:rsidRPr="00F5779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57797">
              <w:t> </w:t>
            </w:r>
          </w:p>
        </w:tc>
        <w:tc>
          <w:tcPr>
            <w:tcW w:w="600" w:type="pct"/>
            <w:noWrap/>
            <w:hideMark/>
          </w:tcPr>
          <w:p w14:paraId="28C397A0" w14:textId="77777777" w:rsidR="005B1647" w:rsidRPr="00F5779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57797">
              <w:t> </w:t>
            </w:r>
          </w:p>
        </w:tc>
        <w:tc>
          <w:tcPr>
            <w:tcW w:w="600" w:type="pct"/>
            <w:noWrap/>
            <w:hideMark/>
          </w:tcPr>
          <w:p w14:paraId="729C9AF5" w14:textId="77777777" w:rsidR="005B1647" w:rsidRPr="00F5779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57797">
              <w:t> </w:t>
            </w:r>
          </w:p>
        </w:tc>
      </w:tr>
      <w:tr w:rsidR="00DA2664" w14:paraId="03F9A224" w14:textId="77777777" w:rsidTr="00DA2664">
        <w:trPr>
          <w:trHeight w:val="170"/>
        </w:trPr>
        <w:tc>
          <w:tcPr>
            <w:cnfStyle w:val="001000000000" w:firstRow="0" w:lastRow="0" w:firstColumn="1" w:lastColumn="0" w:oddVBand="0" w:evenVBand="0" w:oddHBand="0" w:evenHBand="0" w:firstRowFirstColumn="0" w:firstRowLastColumn="0" w:lastRowFirstColumn="0" w:lastRowLastColumn="0"/>
            <w:tcW w:w="367" w:type="pct"/>
            <w:noWrap/>
          </w:tcPr>
          <w:p w14:paraId="722E2ED6" w14:textId="3611FAF6" w:rsidR="005B1647" w:rsidRDefault="005B1647" w:rsidP="005B1647">
            <w:pPr>
              <w:pStyle w:val="Tabell"/>
            </w:pPr>
            <w:r w:rsidRPr="00F57797">
              <w:t>2, 16, 22, 24</w:t>
            </w:r>
          </w:p>
        </w:tc>
        <w:tc>
          <w:tcPr>
            <w:tcW w:w="1032" w:type="pct"/>
            <w:noWrap/>
          </w:tcPr>
          <w:p w14:paraId="392F192E" w14:textId="4833B787" w:rsidR="005B1647" w:rsidRPr="00F57797"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F57797">
              <w:rPr>
                <w:b/>
                <w:bCs/>
              </w:rPr>
              <w:t>Pensionsgarantier</w:t>
            </w:r>
            <w:r w:rsidRPr="00787335">
              <w:rPr>
                <w:bCs/>
                <w:vertAlign w:val="superscript"/>
              </w:rPr>
              <w:t>7</w:t>
            </w:r>
          </w:p>
        </w:tc>
        <w:tc>
          <w:tcPr>
            <w:tcW w:w="600" w:type="pct"/>
            <w:noWrap/>
          </w:tcPr>
          <w:p w14:paraId="5EE5C65C" w14:textId="5630300A" w:rsidR="005B1647" w:rsidRPr="00F57797" w:rsidRDefault="005B1647" w:rsidP="00DA2664">
            <w:pPr>
              <w:pStyle w:val="Tabell"/>
              <w:cnfStyle w:val="000000000000" w:firstRow="0" w:lastRow="0" w:firstColumn="0" w:lastColumn="0" w:oddVBand="0" w:evenVBand="0" w:oddHBand="0" w:evenHBand="0" w:firstRowFirstColumn="0" w:firstRowLastColumn="0" w:lastRowFirstColumn="0" w:lastRowLastColumn="0"/>
            </w:pPr>
            <w:r w:rsidRPr="00F57797">
              <w:t>7 674</w:t>
            </w:r>
          </w:p>
        </w:tc>
        <w:tc>
          <w:tcPr>
            <w:tcW w:w="600" w:type="pct"/>
            <w:noWrap/>
          </w:tcPr>
          <w:p w14:paraId="2FF7B0A8" w14:textId="11AFD2D7" w:rsidR="005B1647" w:rsidRPr="00F57797"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57797">
              <w:rPr>
                <w:b/>
                <w:bCs/>
              </w:rPr>
              <w:t>7 969</w:t>
            </w:r>
          </w:p>
        </w:tc>
        <w:tc>
          <w:tcPr>
            <w:tcW w:w="600" w:type="pct"/>
            <w:noWrap/>
          </w:tcPr>
          <w:p w14:paraId="4C40F2D3" w14:textId="77777777" w:rsidR="005B1647" w:rsidRPr="00F57797"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600" w:type="pct"/>
            <w:noWrap/>
          </w:tcPr>
          <w:p w14:paraId="72B061AA" w14:textId="77777777" w:rsidR="005B1647" w:rsidRPr="00F57797"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600" w:type="pct"/>
            <w:noWrap/>
          </w:tcPr>
          <w:p w14:paraId="739FAEDD" w14:textId="77777777" w:rsidR="005B1647" w:rsidRPr="00F57797"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600" w:type="pct"/>
            <w:noWrap/>
          </w:tcPr>
          <w:p w14:paraId="50045B15" w14:textId="3378A300" w:rsidR="005B1647" w:rsidRPr="00F57797"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r>
      <w:tr w:rsidR="00DA2664" w:rsidRPr="00DA2664" w14:paraId="1ACDFB19" w14:textId="77777777" w:rsidTr="00DA2664">
        <w:trPr>
          <w:cnfStyle w:val="010000000000" w:firstRow="0" w:lastRow="1" w:firstColumn="0" w:lastColumn="0" w:oddVBand="0" w:evenVBand="0" w:oddHBand="0" w:evenHBand="0" w:firstRowFirstColumn="0" w:firstRowLastColumn="0" w:lastRowFirstColumn="0" w:lastRowLastColumn="0"/>
          <w:trHeight w:val="170"/>
        </w:trPr>
        <w:tc>
          <w:tcPr>
            <w:cnfStyle w:val="001000000000" w:firstRow="0" w:lastRow="0" w:firstColumn="1" w:lastColumn="0" w:oddVBand="0" w:evenVBand="0" w:oddHBand="0" w:evenHBand="0" w:firstRowFirstColumn="0" w:firstRowLastColumn="0" w:lastRowFirstColumn="0" w:lastRowLastColumn="0"/>
            <w:tcW w:w="367" w:type="pct"/>
            <w:noWrap/>
            <w:hideMark/>
          </w:tcPr>
          <w:p w14:paraId="07E62D7D" w14:textId="77777777" w:rsidR="005B1647" w:rsidRPr="00DA2664" w:rsidRDefault="005B1647" w:rsidP="00DA2664">
            <w:pPr>
              <w:pStyle w:val="Tabell"/>
              <w:rPr>
                <w:bCs/>
              </w:rPr>
            </w:pPr>
            <w:r w:rsidRPr="00DA2664">
              <w:rPr>
                <w:bCs/>
              </w:rPr>
              <w:t>Totalt</w:t>
            </w:r>
          </w:p>
        </w:tc>
        <w:tc>
          <w:tcPr>
            <w:tcW w:w="1032" w:type="pct"/>
            <w:noWrap/>
            <w:hideMark/>
          </w:tcPr>
          <w:p w14:paraId="536A9D75" w14:textId="77777777" w:rsidR="005B1647" w:rsidRPr="00DA2664" w:rsidRDefault="005B1647" w:rsidP="005B1647">
            <w:pPr>
              <w:pStyle w:val="Tabell"/>
              <w:jc w:val="left"/>
              <w:cnfStyle w:val="010000000000" w:firstRow="0" w:lastRow="1" w:firstColumn="0" w:lastColumn="0" w:oddVBand="0" w:evenVBand="0" w:oddHBand="0" w:evenHBand="0" w:firstRowFirstColumn="0" w:firstRowLastColumn="0" w:lastRowFirstColumn="0" w:lastRowLastColumn="0"/>
              <w:rPr>
                <w:bCs/>
              </w:rPr>
            </w:pPr>
            <w:r w:rsidRPr="00DA2664">
              <w:rPr>
                <w:bCs/>
              </w:rPr>
              <w:t> </w:t>
            </w:r>
          </w:p>
        </w:tc>
        <w:tc>
          <w:tcPr>
            <w:tcW w:w="600" w:type="pct"/>
            <w:noWrap/>
            <w:hideMark/>
          </w:tcPr>
          <w:p w14:paraId="3C277F0D" w14:textId="77777777" w:rsidR="005B1647" w:rsidRPr="00DA2664"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DA2664">
              <w:rPr>
                <w:bCs/>
              </w:rPr>
              <w:t>2 017 398</w:t>
            </w:r>
          </w:p>
        </w:tc>
        <w:tc>
          <w:tcPr>
            <w:tcW w:w="600" w:type="pct"/>
            <w:noWrap/>
            <w:hideMark/>
          </w:tcPr>
          <w:p w14:paraId="5241DEA1" w14:textId="77777777" w:rsidR="005B1647" w:rsidRPr="00DA2664"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DA2664">
              <w:rPr>
                <w:bCs/>
              </w:rPr>
              <w:t>2 657 976</w:t>
            </w:r>
          </w:p>
        </w:tc>
        <w:tc>
          <w:tcPr>
            <w:tcW w:w="600" w:type="pct"/>
            <w:noWrap/>
            <w:hideMark/>
          </w:tcPr>
          <w:p w14:paraId="44069636" w14:textId="77777777" w:rsidR="005B1647" w:rsidRPr="00DA2664"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DA2664">
              <w:rPr>
                <w:bCs/>
              </w:rPr>
              <w:t>56 974</w:t>
            </w:r>
          </w:p>
        </w:tc>
        <w:tc>
          <w:tcPr>
            <w:tcW w:w="600" w:type="pct"/>
            <w:noWrap/>
            <w:hideMark/>
          </w:tcPr>
          <w:p w14:paraId="4BBD79A5" w14:textId="77777777" w:rsidR="005B1647" w:rsidRPr="00DA2664"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DA2664">
              <w:rPr>
                <w:bCs/>
              </w:rPr>
              <w:t>59 338</w:t>
            </w:r>
          </w:p>
        </w:tc>
        <w:tc>
          <w:tcPr>
            <w:tcW w:w="600" w:type="pct"/>
            <w:noWrap/>
            <w:hideMark/>
          </w:tcPr>
          <w:p w14:paraId="3EF09B96" w14:textId="77777777" w:rsidR="005B1647" w:rsidRPr="00DA2664"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DA2664">
              <w:rPr>
                <w:bCs/>
              </w:rPr>
              <w:t>39 831</w:t>
            </w:r>
          </w:p>
        </w:tc>
        <w:tc>
          <w:tcPr>
            <w:tcW w:w="600" w:type="pct"/>
            <w:noWrap/>
            <w:hideMark/>
          </w:tcPr>
          <w:p w14:paraId="2F8DB1DE" w14:textId="77777777" w:rsidR="005B1647" w:rsidRPr="00DA2664"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DA2664">
              <w:rPr>
                <w:bCs/>
              </w:rPr>
              <w:t>32 620</w:t>
            </w:r>
          </w:p>
        </w:tc>
      </w:tr>
    </w:tbl>
    <w:p w14:paraId="71A87829" w14:textId="3C24FB0D" w:rsidR="005B1647" w:rsidRPr="00F25F40" w:rsidRDefault="005B1647" w:rsidP="00EF0A97">
      <w:pPr>
        <w:pStyle w:val="TabellFotnot"/>
        <w:ind w:left="-1134"/>
      </w:pPr>
      <w:bookmarkStart w:id="273" w:name="Footnotestart"/>
      <w:bookmarkEnd w:id="273"/>
      <w:r w:rsidRPr="00F25F40">
        <w:t>1 Åtagandet för insättningsgarantin avser garanterade insättningar per den 31 december 2018.</w:t>
      </w:r>
    </w:p>
    <w:p w14:paraId="6716BA19" w14:textId="0E83CC34" w:rsidR="005B1647" w:rsidRPr="00F25F40" w:rsidRDefault="005B1647" w:rsidP="00EF0A97">
      <w:pPr>
        <w:pStyle w:val="TabellFotnot"/>
        <w:ind w:left="-1134"/>
      </w:pPr>
      <w:r w:rsidRPr="00F25F40">
        <w:t>2 För investerarskyddet saknas uppgifter om storleken på de skyddade tillgångarna.</w:t>
      </w:r>
    </w:p>
    <w:p w14:paraId="6DEE3F00" w14:textId="183D6901" w:rsidR="005B1647" w:rsidRPr="00F25F40" w:rsidRDefault="005B1647" w:rsidP="00EF0A97">
      <w:pPr>
        <w:pStyle w:val="TabellFotnot"/>
        <w:ind w:left="-1134"/>
      </w:pPr>
      <w:r w:rsidRPr="00F25F40">
        <w:t>3 Beloppen avser såväl exportkreditgarantier som investeringsgarantier.</w:t>
      </w:r>
    </w:p>
    <w:p w14:paraId="0F4F5706" w14:textId="4F2BEE56" w:rsidR="005B1647" w:rsidRPr="00F25F40" w:rsidRDefault="005B1647" w:rsidP="00EF0A97">
      <w:pPr>
        <w:pStyle w:val="TabellFotnot"/>
        <w:ind w:left="-1134"/>
      </w:pPr>
      <w:r w:rsidRPr="00F25F40">
        <w:t>4 I garantiåtagandet för fristående garantier för 2019 ingår åtagandet avseende EIB:s utlåning inom ramen för Lomé IV Bis och Cotonou-avtalet.</w:t>
      </w:r>
    </w:p>
    <w:p w14:paraId="7378980A" w14:textId="7750F1BB" w:rsidR="005B1647" w:rsidRPr="00F25F40" w:rsidRDefault="005B1647" w:rsidP="00EF0A97">
      <w:pPr>
        <w:pStyle w:val="TabellFotnot"/>
        <w:ind w:left="-1134"/>
      </w:pPr>
      <w:r w:rsidRPr="00F25F40">
        <w:t>5 Det finns två stycken kapitaltäckningsgarantier, gällande Arlandabanan Infrastructure AB och Svensk-Danska Broförbindelsen SVEDAB AB, vilka redovisas av Trafikverket.</w:t>
      </w:r>
    </w:p>
    <w:p w14:paraId="746DACE5" w14:textId="49727FDF" w:rsidR="005B1647" w:rsidRPr="00F25F40" w:rsidRDefault="005B1647" w:rsidP="00EF0A97">
      <w:pPr>
        <w:pStyle w:val="TabellFotnot"/>
        <w:ind w:left="-1134"/>
      </w:pPr>
      <w:r w:rsidRPr="00F25F40">
        <w:t>6 Trafikverket redovisar fr.o.m. 2015 garantikapitalet för Eurofima.</w:t>
      </w:r>
    </w:p>
    <w:p w14:paraId="299FE065" w14:textId="1792B306" w:rsidR="005B1647" w:rsidRDefault="005B1647" w:rsidP="00EF0A97">
      <w:pPr>
        <w:pStyle w:val="TabellFotnot"/>
        <w:ind w:left="-1134"/>
      </w:pPr>
      <w:r w:rsidRPr="00F25F40">
        <w:t>7 Åtagandet för pensionsgarantier avser den 31 december 2018.</w:t>
      </w:r>
      <w:bookmarkStart w:id="274" w:name="Footnoteend"/>
      <w:bookmarkEnd w:id="274"/>
    </w:p>
    <w:p w14:paraId="71EA9B08" w14:textId="41CAB547" w:rsidR="005B1647" w:rsidRDefault="005B1647" w:rsidP="00EF0A97">
      <w:pPr>
        <w:pStyle w:val="TabellFotnot"/>
        <w:ind w:left="-1134"/>
      </w:pPr>
      <w:r>
        <w:t xml:space="preserve">Anm.: </w:t>
      </w:r>
      <w:r w:rsidRPr="000669A4">
        <w:t>Skillnaderna i totalbelopp mellan tabell 5.1 och 5.2 förklaras av att kapitaltäckningsgarantier ingår i tabell 5.1, men inte i tabell 5.2.</w:t>
      </w:r>
    </w:p>
    <w:p w14:paraId="67DE08FC" w14:textId="52DE583D" w:rsidR="005B1647" w:rsidRPr="00BA3062" w:rsidRDefault="005B1647" w:rsidP="005B1647">
      <w:pPr>
        <w:rPr>
          <w:rFonts w:asciiTheme="majorHAnsi" w:hAnsiTheme="majorHAnsi"/>
          <w:sz w:val="14"/>
          <w:szCs w:val="20"/>
        </w:rPr>
      </w:pPr>
      <w:r>
        <w:br w:type="page"/>
      </w:r>
    </w:p>
    <w:p w14:paraId="1C11BE7E" w14:textId="440557DA" w:rsidR="005B1647" w:rsidRDefault="005B1647" w:rsidP="005B1647">
      <w:pPr>
        <w:pStyle w:val="Brdtext"/>
      </w:pPr>
      <w:r w:rsidRPr="00531918">
        <w:t>Statens</w:t>
      </w:r>
      <w:r w:rsidRPr="000440D8">
        <w:t xml:space="preserve"> garantiåtaganden fem år tillbaka visas i diagram </w:t>
      </w:r>
      <w:r>
        <w:t>5.1</w:t>
      </w:r>
      <w:r w:rsidRPr="000440D8">
        <w:t>.</w:t>
      </w:r>
    </w:p>
    <w:p w14:paraId="1AEE93F0" w14:textId="390B27F4" w:rsidR="005B1647" w:rsidRDefault="005B1647" w:rsidP="005B1647">
      <w:pPr>
        <w:pStyle w:val="DiagramRubrik"/>
      </w:pPr>
      <w:bookmarkStart w:id="275" w:name="_Toc37340176"/>
      <w:r>
        <w:t xml:space="preserve">Diagram </w:t>
      </w:r>
      <w:r>
        <w:fldChar w:fldCharType="begin"/>
      </w:r>
      <w:r>
        <w:instrText xml:space="preserve"> STYLEREF  "Rubrik 1" \n</w:instrText>
      </w:r>
      <w:r>
        <w:fldChar w:fldCharType="separate"/>
      </w:r>
      <w:r w:rsidR="00301022">
        <w:rPr>
          <w:noProof/>
        </w:rPr>
        <w:t>5</w:t>
      </w:r>
      <w:r>
        <w:rPr>
          <w:noProof/>
        </w:rPr>
        <w:fldChar w:fldCharType="end"/>
      </w:r>
      <w:r>
        <w:t>.</w:t>
      </w:r>
      <w:fldSimple w:instr=" SEQ Diagram \* ARABIC \s 1 ">
        <w:r w:rsidR="00301022">
          <w:rPr>
            <w:noProof/>
          </w:rPr>
          <w:t>1</w:t>
        </w:r>
      </w:fldSimple>
      <w:r>
        <w:tab/>
      </w:r>
      <w:r w:rsidRPr="001348A1">
        <w:t>Garantiåtaganden 2015</w:t>
      </w:r>
      <w:r>
        <w:t>–</w:t>
      </w:r>
      <w:r w:rsidRPr="001348A1">
        <w:t>2019</w:t>
      </w:r>
      <w:bookmarkEnd w:id="275"/>
    </w:p>
    <w:p w14:paraId="4DAE2AEA" w14:textId="53417803" w:rsidR="005B1647" w:rsidRPr="009B0A37" w:rsidRDefault="005B1647" w:rsidP="00FC5820">
      <w:pPr>
        <w:pStyle w:val="DiagramUnderrubrik"/>
      </w:pPr>
      <w:r w:rsidRPr="009B0A37">
        <w:t>Miljoner kronor</w:t>
      </w:r>
    </w:p>
    <w:p w14:paraId="2DB12CD9" w14:textId="125A0FBA" w:rsidR="005B1647" w:rsidRPr="0054535E" w:rsidRDefault="005B1647" w:rsidP="005B1647">
      <w:pPr>
        <w:pStyle w:val="Bild"/>
      </w:pPr>
      <w:r w:rsidRPr="0054535E">
        <w:rPr>
          <w:noProof/>
        </w:rPr>
        <w:drawing>
          <wp:inline distT="0" distB="0" distL="0" distR="0" wp14:anchorId="606A829B" wp14:editId="2DDC88B1">
            <wp:extent cx="4679950" cy="2340000"/>
            <wp:effectExtent l="0" t="0" r="6350" b="3175"/>
            <wp:docPr id="14" name="Diagram 6" descr="Diagram som visar garantiåtaganden 2015-2019.">
              <a:extLst xmlns:a="http://schemas.openxmlformats.org/drawingml/2006/main">
                <a:ext uri="{FF2B5EF4-FFF2-40B4-BE49-F238E27FC236}">
                  <a16:creationId xmlns:a16="http://schemas.microsoft.com/office/drawing/2014/main" id="{00000000-0008-0000-0000-000009080000}"/>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44"/>
              </a:graphicData>
            </a:graphic>
          </wp:inline>
        </w:drawing>
      </w:r>
    </w:p>
    <w:p w14:paraId="64BC5C8C" w14:textId="77777777" w:rsidR="005B1647" w:rsidRDefault="005B1647" w:rsidP="005B1647">
      <w:pPr>
        <w:pStyle w:val="Rubrik3utannumrering"/>
      </w:pPr>
      <w:r>
        <w:t>Av riksdagen beslutade garantiramar</w:t>
      </w:r>
    </w:p>
    <w:p w14:paraId="29375F92" w14:textId="6F9F4202" w:rsidR="005B1647" w:rsidRDefault="005B1647" w:rsidP="005B1647">
      <w:pPr>
        <w:pStyle w:val="Brdtext"/>
      </w:pPr>
      <w:r>
        <w:t xml:space="preserve">I tabell 5.2 finns en sammanställning av beslutade garantiramar respektive </w:t>
      </w:r>
      <w:r w:rsidRPr="009B0A37">
        <w:t>utfärdade</w:t>
      </w:r>
      <w:r>
        <w:t xml:space="preserve"> garantier samt i förekommande fall bundna utfästelser per myndighet. </w:t>
      </w:r>
    </w:p>
    <w:p w14:paraId="4C5A2F6B" w14:textId="4A3E8CC3" w:rsidR="005B1647" w:rsidRDefault="005B1647" w:rsidP="005B1647">
      <w:pPr>
        <w:pStyle w:val="Brdtext"/>
      </w:pPr>
      <w:r>
        <w:t>För Riksgäldskontorets garantigivning finns ramar för enskilda projekt samt ramar till mindre program. Riksgäldskontoret kan också, inom ramen för sitt uppdrag som resolutionsmyndighet, vid behov ställa ut garantier avseende tillgångar och förpliktelser för ett institut i resolution enligt lagen (2015:1016) om resolution. Om en allvarlig störning skulle uppstå i det finansiella systemet kan Riksgäldskontoret i enlighet med lagen (2015:1017) om förebyggande statligt stöd till kreditinstitut motverka en sådan genom att ge stöd i form av garantier.</w:t>
      </w:r>
    </w:p>
    <w:p w14:paraId="3AD9EB5F" w14:textId="77777777" w:rsidR="005B1647" w:rsidRDefault="005B1647" w:rsidP="005B1647">
      <w:pPr>
        <w:pStyle w:val="Brdtext"/>
      </w:pPr>
      <w:r>
        <w:t>Därutöver redovisar Riksgäldskontoret Regeringskansliets åtaganden i form av garantikapital gentemot internationella finansiella institutioner.</w:t>
      </w:r>
    </w:p>
    <w:p w14:paraId="55276AA3" w14:textId="331374CE" w:rsidR="005B1647" w:rsidRDefault="005B1647" w:rsidP="005B1647">
      <w:pPr>
        <w:pStyle w:val="Brdtext"/>
      </w:pPr>
      <w:r>
        <w:t>Riksdagen har beslutat om en ram på 450 miljarder kronor för EKN:s garantigivning i form av exportkreditgarantier. Det finns dessutom en särskild ram på 10 miljarder kronor för EKN:s investeringsgarantier.</w:t>
      </w:r>
    </w:p>
    <w:p w14:paraId="6432C1DC" w14:textId="4281287C" w:rsidR="005B1647" w:rsidRDefault="005B1647" w:rsidP="005B1647">
      <w:pPr>
        <w:pStyle w:val="Brdtext"/>
      </w:pPr>
      <w:r>
        <w:t>Den totala ramen för Sidas garantiåtaganden avseende u-kreditgarantier och fristående garantier uppgick till 14 miljarder kronor för 2019 jämfört med 12 miljarder kronor 2018.</w:t>
      </w:r>
    </w:p>
    <w:p w14:paraId="45784451" w14:textId="3AE7630D" w:rsidR="005B1647" w:rsidRDefault="005B1647" w:rsidP="005B1647">
      <w:pPr>
        <w:pStyle w:val="Brdtext"/>
      </w:pPr>
      <w:r>
        <w:t>Boverkets ram gällande utställande av kreditgarantier för ny- och ombyggnad av bostäder uppgick till 8 miljarder kronor 2019.</w:t>
      </w:r>
    </w:p>
    <w:p w14:paraId="50B528E3" w14:textId="59A70ADC" w:rsidR="005B1647" w:rsidRDefault="005B1647">
      <w:r>
        <w:br w:type="page"/>
      </w:r>
    </w:p>
    <w:p w14:paraId="7B1E8CEE" w14:textId="58D9DD26" w:rsidR="005B1647" w:rsidRDefault="005B1647" w:rsidP="00EF0A97">
      <w:pPr>
        <w:pStyle w:val="TabellRubrik"/>
        <w:ind w:left="0"/>
      </w:pPr>
      <w:bookmarkStart w:id="276" w:name="_Toc37340152"/>
      <w:r>
        <w:t xml:space="preserve">Tabell </w:t>
      </w:r>
      <w:r>
        <w:fldChar w:fldCharType="begin"/>
      </w:r>
      <w:r>
        <w:instrText xml:space="preserve"> STYLEREF  "Rubrik 1" \n</w:instrText>
      </w:r>
      <w:r>
        <w:fldChar w:fldCharType="separate"/>
      </w:r>
      <w:r w:rsidR="00301022">
        <w:rPr>
          <w:noProof/>
        </w:rPr>
        <w:t>5</w:t>
      </w:r>
      <w:r>
        <w:rPr>
          <w:noProof/>
        </w:rPr>
        <w:fldChar w:fldCharType="end"/>
      </w:r>
      <w:r>
        <w:t>.</w:t>
      </w:r>
      <w:fldSimple w:instr=" SEQ Tabell \* ARABIC \s 1 ">
        <w:r w:rsidR="00301022">
          <w:rPr>
            <w:noProof/>
          </w:rPr>
          <w:t>2</w:t>
        </w:r>
      </w:fldSimple>
      <w:r>
        <w:tab/>
      </w:r>
      <w:r w:rsidRPr="0027787C">
        <w:t>Garantiramar och utfärdade garantier 2019-12-31</w:t>
      </w:r>
      <w:bookmarkEnd w:id="276"/>
    </w:p>
    <w:p w14:paraId="5E118311" w14:textId="7AD111FA" w:rsidR="005B1647" w:rsidRDefault="005B1647" w:rsidP="00EF0A97">
      <w:pPr>
        <w:pStyle w:val="TabellUnderrubrik"/>
        <w:ind w:left="-1134"/>
      </w:pPr>
      <w:r>
        <w:t>Miljoner kronor</w:t>
      </w:r>
    </w:p>
    <w:tbl>
      <w:tblPr>
        <w:tblStyle w:val="RKBPTabell"/>
        <w:tblW w:w="9637" w:type="dxa"/>
        <w:tblInd w:w="-1134" w:type="dxa"/>
        <w:tblLayout w:type="fixed"/>
        <w:tblLook w:val="06E0" w:firstRow="1" w:lastRow="1" w:firstColumn="1" w:lastColumn="0" w:noHBand="1" w:noVBand="1"/>
      </w:tblPr>
      <w:tblGrid>
        <w:gridCol w:w="707"/>
        <w:gridCol w:w="2978"/>
        <w:gridCol w:w="991"/>
        <w:gridCol w:w="993"/>
        <w:gridCol w:w="993"/>
        <w:gridCol w:w="991"/>
        <w:gridCol w:w="993"/>
        <w:gridCol w:w="991"/>
      </w:tblGrid>
      <w:tr w:rsidR="00A400A2" w14:paraId="3B713E90" w14:textId="77777777" w:rsidTr="00A400A2">
        <w:trPr>
          <w:cnfStyle w:val="100000000000" w:firstRow="1" w:lastRow="0" w:firstColumn="0" w:lastColumn="0" w:oddVBand="0" w:evenVBand="0" w:oddHBand="0" w:evenHBand="0" w:firstRowFirstColumn="0" w:firstRowLastColumn="0" w:lastRowFirstColumn="0" w:lastRowLastColumn="0"/>
          <w:trHeight w:val="170"/>
        </w:trPr>
        <w:tc>
          <w:tcPr>
            <w:cnfStyle w:val="001000000000" w:firstRow="0" w:lastRow="0" w:firstColumn="1" w:lastColumn="0" w:oddVBand="0" w:evenVBand="0" w:oddHBand="0" w:evenHBand="0" w:firstRowFirstColumn="0" w:firstRowLastColumn="0" w:lastRowFirstColumn="0" w:lastRowLastColumn="0"/>
            <w:tcW w:w="367" w:type="pct"/>
            <w:hideMark/>
          </w:tcPr>
          <w:p w14:paraId="02A9301A" w14:textId="77777777" w:rsidR="005B1647" w:rsidRPr="009B0A37" w:rsidRDefault="005B1647" w:rsidP="00A400A2">
            <w:pPr>
              <w:pStyle w:val="TabellHuvud"/>
            </w:pPr>
            <w:r w:rsidRPr="009B0A37">
              <w:t> </w:t>
            </w:r>
          </w:p>
        </w:tc>
        <w:tc>
          <w:tcPr>
            <w:tcW w:w="1545" w:type="pct"/>
            <w:noWrap/>
            <w:hideMark/>
          </w:tcPr>
          <w:p w14:paraId="3752E8CC" w14:textId="77777777" w:rsidR="005B1647" w:rsidRPr="009B0A37" w:rsidRDefault="005B1647" w:rsidP="00A400A2">
            <w:pPr>
              <w:pStyle w:val="TabellHuvud"/>
              <w:jc w:val="left"/>
              <w:cnfStyle w:val="100000000000" w:firstRow="1" w:lastRow="0" w:firstColumn="0" w:lastColumn="0" w:oddVBand="0" w:evenVBand="0" w:oddHBand="0" w:evenHBand="0" w:firstRowFirstColumn="0" w:firstRowLastColumn="0" w:lastRowFirstColumn="0" w:lastRowLastColumn="0"/>
            </w:pPr>
          </w:p>
        </w:tc>
        <w:tc>
          <w:tcPr>
            <w:tcW w:w="514" w:type="pct"/>
            <w:noWrap/>
            <w:hideMark/>
          </w:tcPr>
          <w:p w14:paraId="260EA76C" w14:textId="678E1739" w:rsidR="005B1647" w:rsidRPr="009B0A37" w:rsidRDefault="005B1647" w:rsidP="00A400A2">
            <w:pPr>
              <w:pStyle w:val="TabellHuvud"/>
              <w:cnfStyle w:val="100000000000" w:firstRow="1" w:lastRow="0" w:firstColumn="0" w:lastColumn="0" w:oddVBand="0" w:evenVBand="0" w:oddHBand="0" w:evenHBand="0" w:firstRowFirstColumn="0" w:firstRowLastColumn="0" w:lastRowFirstColumn="0" w:lastRowLastColumn="0"/>
            </w:pPr>
            <w:r>
              <w:t xml:space="preserve">Beslutade garantiramar </w:t>
            </w:r>
            <w:r w:rsidRPr="009B0A37">
              <w:t>2019</w:t>
            </w:r>
          </w:p>
        </w:tc>
        <w:tc>
          <w:tcPr>
            <w:tcW w:w="515" w:type="pct"/>
            <w:noWrap/>
            <w:hideMark/>
          </w:tcPr>
          <w:p w14:paraId="1B399881" w14:textId="7FA5D45F" w:rsidR="005B1647" w:rsidRPr="009B0A37" w:rsidRDefault="005B1647" w:rsidP="00A400A2">
            <w:pPr>
              <w:pStyle w:val="TabellHuvud"/>
              <w:cnfStyle w:val="100000000000" w:firstRow="1" w:lastRow="0" w:firstColumn="0" w:lastColumn="0" w:oddVBand="0" w:evenVBand="0" w:oddHBand="0" w:evenHBand="0" w:firstRowFirstColumn="0" w:firstRowLastColumn="0" w:lastRowFirstColumn="0" w:lastRowLastColumn="0"/>
            </w:pPr>
            <w:r>
              <w:t xml:space="preserve">Beslutade garantiramar </w:t>
            </w:r>
            <w:r w:rsidRPr="009B0A37">
              <w:t>2018</w:t>
            </w:r>
          </w:p>
        </w:tc>
        <w:tc>
          <w:tcPr>
            <w:tcW w:w="515" w:type="pct"/>
            <w:noWrap/>
            <w:hideMark/>
          </w:tcPr>
          <w:p w14:paraId="0B9C552C" w14:textId="74C4D779" w:rsidR="005B1647" w:rsidRPr="009B0A37" w:rsidRDefault="005B1647" w:rsidP="00A400A2">
            <w:pPr>
              <w:pStyle w:val="TabellHuvud"/>
              <w:cnfStyle w:val="100000000000" w:firstRow="1" w:lastRow="0" w:firstColumn="0" w:lastColumn="0" w:oddVBand="0" w:evenVBand="0" w:oddHBand="0" w:evenHBand="0" w:firstRowFirstColumn="0" w:firstRowLastColumn="0" w:lastRowFirstColumn="0" w:lastRowLastColumn="0"/>
            </w:pPr>
            <w:r>
              <w:t xml:space="preserve">Utfärdade garantier </w:t>
            </w:r>
            <w:r w:rsidRPr="009B0A37">
              <w:t>2019</w:t>
            </w:r>
          </w:p>
        </w:tc>
        <w:tc>
          <w:tcPr>
            <w:tcW w:w="514" w:type="pct"/>
            <w:noWrap/>
            <w:hideMark/>
          </w:tcPr>
          <w:p w14:paraId="077C3754" w14:textId="2043C602" w:rsidR="005B1647" w:rsidRPr="009B0A37" w:rsidRDefault="005B1647" w:rsidP="00A400A2">
            <w:pPr>
              <w:pStyle w:val="TabellHuvud"/>
              <w:cnfStyle w:val="100000000000" w:firstRow="1" w:lastRow="0" w:firstColumn="0" w:lastColumn="0" w:oddVBand="0" w:evenVBand="0" w:oddHBand="0" w:evenHBand="0" w:firstRowFirstColumn="0" w:firstRowLastColumn="0" w:lastRowFirstColumn="0" w:lastRowLastColumn="0"/>
            </w:pPr>
            <w:r>
              <w:t xml:space="preserve">Utfärdade garantier </w:t>
            </w:r>
            <w:r w:rsidRPr="009B0A37">
              <w:t>2018</w:t>
            </w:r>
          </w:p>
        </w:tc>
        <w:tc>
          <w:tcPr>
            <w:tcW w:w="515" w:type="pct"/>
            <w:noWrap/>
            <w:hideMark/>
          </w:tcPr>
          <w:p w14:paraId="436349C9" w14:textId="49531AF0" w:rsidR="005B1647" w:rsidRPr="009B0A37" w:rsidRDefault="005B1647" w:rsidP="00A400A2">
            <w:pPr>
              <w:pStyle w:val="TabellHuvud"/>
              <w:cnfStyle w:val="100000000000" w:firstRow="1" w:lastRow="0" w:firstColumn="0" w:lastColumn="0" w:oddVBand="0" w:evenVBand="0" w:oddHBand="0" w:evenHBand="0" w:firstRowFirstColumn="0" w:firstRowLastColumn="0" w:lastRowFirstColumn="0" w:lastRowLastColumn="0"/>
            </w:pPr>
            <w:r>
              <w:t xml:space="preserve">Utfärdade garantier inklusive bundna utfästelser </w:t>
            </w:r>
            <w:r w:rsidRPr="009B0A37">
              <w:t>2019</w:t>
            </w:r>
          </w:p>
        </w:tc>
        <w:tc>
          <w:tcPr>
            <w:tcW w:w="514" w:type="pct"/>
            <w:noWrap/>
            <w:hideMark/>
          </w:tcPr>
          <w:p w14:paraId="53128DAB" w14:textId="4CAAFC6B" w:rsidR="005B1647" w:rsidRPr="009B0A37" w:rsidRDefault="005B1647" w:rsidP="00A400A2">
            <w:pPr>
              <w:pStyle w:val="TabellHuvud"/>
              <w:cnfStyle w:val="100000000000" w:firstRow="1" w:lastRow="0" w:firstColumn="0" w:lastColumn="0" w:oddVBand="0" w:evenVBand="0" w:oddHBand="0" w:evenHBand="0" w:firstRowFirstColumn="0" w:firstRowLastColumn="0" w:lastRowFirstColumn="0" w:lastRowLastColumn="0"/>
            </w:pPr>
            <w:r>
              <w:t>Utfärdade garantier inklusive bundna utfästelser</w:t>
            </w:r>
            <w:r w:rsidRPr="009B0A37">
              <w:t xml:space="preserve"> 2018</w:t>
            </w:r>
          </w:p>
        </w:tc>
      </w:tr>
      <w:tr w:rsidR="00A400A2" w14:paraId="0279FFB2" w14:textId="77777777" w:rsidTr="00A400A2">
        <w:trPr>
          <w:trHeight w:val="170"/>
        </w:trPr>
        <w:tc>
          <w:tcPr>
            <w:cnfStyle w:val="001000000000" w:firstRow="0" w:lastRow="0" w:firstColumn="1" w:lastColumn="0" w:oddVBand="0" w:evenVBand="0" w:oddHBand="0" w:evenHBand="0" w:firstRowFirstColumn="0" w:firstRowLastColumn="0" w:lastRowFirstColumn="0" w:lastRowLastColumn="0"/>
            <w:tcW w:w="367" w:type="pct"/>
            <w:hideMark/>
          </w:tcPr>
          <w:p w14:paraId="4D72118A" w14:textId="77777777" w:rsidR="005B1647" w:rsidRPr="00476257" w:rsidRDefault="005B1647" w:rsidP="00A400A2">
            <w:pPr>
              <w:pStyle w:val="Tabell"/>
              <w:rPr>
                <w:b/>
                <w:bCs/>
              </w:rPr>
            </w:pPr>
            <w:r w:rsidRPr="00476257">
              <w:rPr>
                <w:b/>
                <w:bCs/>
              </w:rPr>
              <w:t> </w:t>
            </w:r>
          </w:p>
        </w:tc>
        <w:tc>
          <w:tcPr>
            <w:tcW w:w="1545" w:type="pct"/>
            <w:noWrap/>
            <w:hideMark/>
          </w:tcPr>
          <w:p w14:paraId="2322162B" w14:textId="77777777" w:rsidR="005B1647" w:rsidRPr="00476257" w:rsidRDefault="005B1647" w:rsidP="00A400A2">
            <w:pPr>
              <w:pStyle w:val="Tabell"/>
              <w:jc w:val="left"/>
              <w:cnfStyle w:val="000000000000" w:firstRow="0" w:lastRow="0" w:firstColumn="0" w:lastColumn="0" w:oddVBand="0" w:evenVBand="0" w:oddHBand="0" w:evenHBand="0" w:firstRowFirstColumn="0" w:firstRowLastColumn="0" w:lastRowFirstColumn="0" w:lastRowLastColumn="0"/>
              <w:rPr>
                <w:b/>
                <w:bCs/>
              </w:rPr>
            </w:pPr>
            <w:r w:rsidRPr="00476257">
              <w:rPr>
                <w:b/>
                <w:bCs/>
              </w:rPr>
              <w:t>Riksgäldskontoret</w:t>
            </w:r>
          </w:p>
        </w:tc>
        <w:tc>
          <w:tcPr>
            <w:tcW w:w="514" w:type="pct"/>
            <w:noWrap/>
            <w:hideMark/>
          </w:tcPr>
          <w:p w14:paraId="744A7351" w14:textId="77777777" w:rsidR="005B1647" w:rsidRPr="00476257" w:rsidRDefault="005B1647" w:rsidP="00A400A2">
            <w:pPr>
              <w:pStyle w:val="Tabell"/>
              <w:cnfStyle w:val="000000000000" w:firstRow="0" w:lastRow="0" w:firstColumn="0" w:lastColumn="0" w:oddVBand="0" w:evenVBand="0" w:oddHBand="0" w:evenHBand="0" w:firstRowFirstColumn="0" w:firstRowLastColumn="0" w:lastRowFirstColumn="0" w:lastRowLastColumn="0"/>
              <w:rPr>
                <w:b/>
                <w:bCs/>
              </w:rPr>
            </w:pPr>
            <w:r w:rsidRPr="00476257">
              <w:rPr>
                <w:b/>
                <w:bCs/>
              </w:rPr>
              <w:t> </w:t>
            </w:r>
          </w:p>
        </w:tc>
        <w:tc>
          <w:tcPr>
            <w:tcW w:w="515" w:type="pct"/>
            <w:noWrap/>
            <w:hideMark/>
          </w:tcPr>
          <w:p w14:paraId="6736EB3A" w14:textId="77777777" w:rsidR="005B1647" w:rsidRPr="00476257" w:rsidRDefault="005B1647" w:rsidP="00A400A2">
            <w:pPr>
              <w:pStyle w:val="Tabell"/>
              <w:cnfStyle w:val="000000000000" w:firstRow="0" w:lastRow="0" w:firstColumn="0" w:lastColumn="0" w:oddVBand="0" w:evenVBand="0" w:oddHBand="0" w:evenHBand="0" w:firstRowFirstColumn="0" w:firstRowLastColumn="0" w:lastRowFirstColumn="0" w:lastRowLastColumn="0"/>
              <w:rPr>
                <w:b/>
                <w:bCs/>
              </w:rPr>
            </w:pPr>
            <w:r w:rsidRPr="00476257">
              <w:rPr>
                <w:b/>
                <w:bCs/>
              </w:rPr>
              <w:t> </w:t>
            </w:r>
          </w:p>
        </w:tc>
        <w:tc>
          <w:tcPr>
            <w:tcW w:w="515" w:type="pct"/>
            <w:noWrap/>
            <w:hideMark/>
          </w:tcPr>
          <w:p w14:paraId="40EAF333" w14:textId="77777777" w:rsidR="005B1647" w:rsidRPr="00476257" w:rsidRDefault="005B1647" w:rsidP="00A400A2">
            <w:pPr>
              <w:pStyle w:val="Tabell"/>
              <w:cnfStyle w:val="000000000000" w:firstRow="0" w:lastRow="0" w:firstColumn="0" w:lastColumn="0" w:oddVBand="0" w:evenVBand="0" w:oddHBand="0" w:evenHBand="0" w:firstRowFirstColumn="0" w:firstRowLastColumn="0" w:lastRowFirstColumn="0" w:lastRowLastColumn="0"/>
              <w:rPr>
                <w:b/>
                <w:bCs/>
              </w:rPr>
            </w:pPr>
            <w:r w:rsidRPr="00476257">
              <w:rPr>
                <w:b/>
                <w:bCs/>
              </w:rPr>
              <w:t> </w:t>
            </w:r>
          </w:p>
        </w:tc>
        <w:tc>
          <w:tcPr>
            <w:tcW w:w="514" w:type="pct"/>
            <w:noWrap/>
            <w:hideMark/>
          </w:tcPr>
          <w:p w14:paraId="1080D148" w14:textId="77777777" w:rsidR="005B1647" w:rsidRPr="00476257" w:rsidRDefault="005B1647" w:rsidP="00A400A2">
            <w:pPr>
              <w:pStyle w:val="Tabell"/>
              <w:cnfStyle w:val="000000000000" w:firstRow="0" w:lastRow="0" w:firstColumn="0" w:lastColumn="0" w:oddVBand="0" w:evenVBand="0" w:oddHBand="0" w:evenHBand="0" w:firstRowFirstColumn="0" w:firstRowLastColumn="0" w:lastRowFirstColumn="0" w:lastRowLastColumn="0"/>
              <w:rPr>
                <w:b/>
                <w:bCs/>
              </w:rPr>
            </w:pPr>
            <w:r w:rsidRPr="00476257">
              <w:rPr>
                <w:b/>
                <w:bCs/>
              </w:rPr>
              <w:t> </w:t>
            </w:r>
          </w:p>
        </w:tc>
        <w:tc>
          <w:tcPr>
            <w:tcW w:w="515" w:type="pct"/>
            <w:noWrap/>
            <w:hideMark/>
          </w:tcPr>
          <w:p w14:paraId="38E98442" w14:textId="77777777" w:rsidR="005B1647" w:rsidRPr="00476257" w:rsidRDefault="005B1647" w:rsidP="00A400A2">
            <w:pPr>
              <w:pStyle w:val="Tabell"/>
              <w:cnfStyle w:val="000000000000" w:firstRow="0" w:lastRow="0" w:firstColumn="0" w:lastColumn="0" w:oddVBand="0" w:evenVBand="0" w:oddHBand="0" w:evenHBand="0" w:firstRowFirstColumn="0" w:firstRowLastColumn="0" w:lastRowFirstColumn="0" w:lastRowLastColumn="0"/>
              <w:rPr>
                <w:b/>
                <w:bCs/>
              </w:rPr>
            </w:pPr>
            <w:r w:rsidRPr="00476257">
              <w:rPr>
                <w:b/>
                <w:bCs/>
              </w:rPr>
              <w:t> </w:t>
            </w:r>
          </w:p>
        </w:tc>
        <w:tc>
          <w:tcPr>
            <w:tcW w:w="514" w:type="pct"/>
            <w:noWrap/>
            <w:hideMark/>
          </w:tcPr>
          <w:p w14:paraId="7183AE4B" w14:textId="77777777" w:rsidR="005B1647" w:rsidRPr="00476257" w:rsidRDefault="005B1647" w:rsidP="00A400A2">
            <w:pPr>
              <w:pStyle w:val="Tabell"/>
              <w:cnfStyle w:val="000000000000" w:firstRow="0" w:lastRow="0" w:firstColumn="0" w:lastColumn="0" w:oddVBand="0" w:evenVBand="0" w:oddHBand="0" w:evenHBand="0" w:firstRowFirstColumn="0" w:firstRowLastColumn="0" w:lastRowFirstColumn="0" w:lastRowLastColumn="0"/>
              <w:rPr>
                <w:b/>
                <w:bCs/>
              </w:rPr>
            </w:pPr>
            <w:r w:rsidRPr="00476257">
              <w:rPr>
                <w:b/>
                <w:bCs/>
              </w:rPr>
              <w:t> </w:t>
            </w:r>
          </w:p>
        </w:tc>
      </w:tr>
      <w:tr w:rsidR="00A400A2" w14:paraId="1D52F9ED" w14:textId="77777777" w:rsidTr="00A400A2">
        <w:trPr>
          <w:trHeight w:val="170"/>
        </w:trPr>
        <w:tc>
          <w:tcPr>
            <w:cnfStyle w:val="001000000000" w:firstRow="0" w:lastRow="0" w:firstColumn="1" w:lastColumn="0" w:oddVBand="0" w:evenVBand="0" w:oddHBand="0" w:evenHBand="0" w:firstRowFirstColumn="0" w:firstRowLastColumn="0" w:lastRowFirstColumn="0" w:lastRowLastColumn="0"/>
            <w:tcW w:w="367" w:type="pct"/>
            <w:hideMark/>
          </w:tcPr>
          <w:p w14:paraId="31840630" w14:textId="77777777" w:rsidR="005B1647" w:rsidRPr="009B0A37" w:rsidRDefault="005B1647" w:rsidP="00A400A2">
            <w:pPr>
              <w:pStyle w:val="Tabell"/>
            </w:pPr>
            <w:r w:rsidRPr="009B0A37">
              <w:t>2</w:t>
            </w:r>
          </w:p>
        </w:tc>
        <w:tc>
          <w:tcPr>
            <w:tcW w:w="1545" w:type="pct"/>
            <w:noWrap/>
            <w:hideMark/>
          </w:tcPr>
          <w:p w14:paraId="3AC270E0" w14:textId="223A4C35" w:rsidR="005B1647" w:rsidRPr="009B0A37" w:rsidRDefault="005B1647" w:rsidP="00A400A2">
            <w:pPr>
              <w:pStyle w:val="Tabell"/>
              <w:jc w:val="left"/>
              <w:cnfStyle w:val="000000000000" w:firstRow="0" w:lastRow="0" w:firstColumn="0" w:lastColumn="0" w:oddVBand="0" w:evenVBand="0" w:oddHBand="0" w:evenHBand="0" w:firstRowFirstColumn="0" w:firstRowLastColumn="0" w:lastRowFirstColumn="0" w:lastRowLastColumn="0"/>
            </w:pPr>
            <w:r w:rsidRPr="009B0A37">
              <w:t>Insättningsgarantin</w:t>
            </w:r>
            <w:r w:rsidRPr="00441776">
              <w:rPr>
                <w:vertAlign w:val="superscript"/>
              </w:rPr>
              <w:t>1</w:t>
            </w:r>
          </w:p>
        </w:tc>
        <w:tc>
          <w:tcPr>
            <w:tcW w:w="514" w:type="pct"/>
            <w:noWrap/>
            <w:hideMark/>
          </w:tcPr>
          <w:p w14:paraId="1D8FC5C5" w14:textId="77777777" w:rsidR="005B1647" w:rsidRPr="009B0A37" w:rsidRDefault="005B1647" w:rsidP="00A400A2">
            <w:pPr>
              <w:pStyle w:val="Tabell"/>
              <w:cnfStyle w:val="000000000000" w:firstRow="0" w:lastRow="0" w:firstColumn="0" w:lastColumn="0" w:oddVBand="0" w:evenVBand="0" w:oddHBand="0" w:evenHBand="0" w:firstRowFirstColumn="0" w:firstRowLastColumn="0" w:lastRowFirstColumn="0" w:lastRowLastColumn="0"/>
            </w:pPr>
            <w:r w:rsidRPr="009B0A37">
              <w:t>Obegränsad</w:t>
            </w:r>
          </w:p>
        </w:tc>
        <w:tc>
          <w:tcPr>
            <w:tcW w:w="515" w:type="pct"/>
            <w:noWrap/>
            <w:hideMark/>
          </w:tcPr>
          <w:p w14:paraId="2FA2C613" w14:textId="77777777" w:rsidR="005B1647" w:rsidRPr="009B0A37" w:rsidRDefault="005B1647" w:rsidP="00A400A2">
            <w:pPr>
              <w:pStyle w:val="Tabell"/>
              <w:cnfStyle w:val="000000000000" w:firstRow="0" w:lastRow="0" w:firstColumn="0" w:lastColumn="0" w:oddVBand="0" w:evenVBand="0" w:oddHBand="0" w:evenHBand="0" w:firstRowFirstColumn="0" w:firstRowLastColumn="0" w:lastRowFirstColumn="0" w:lastRowLastColumn="0"/>
            </w:pPr>
            <w:r w:rsidRPr="009B0A37">
              <w:t>Obegränsad</w:t>
            </w:r>
          </w:p>
        </w:tc>
        <w:tc>
          <w:tcPr>
            <w:tcW w:w="515" w:type="pct"/>
            <w:noWrap/>
            <w:hideMark/>
          </w:tcPr>
          <w:p w14:paraId="12958086" w14:textId="77777777" w:rsidR="005B1647" w:rsidRPr="009B0A37" w:rsidRDefault="005B1647" w:rsidP="00A400A2">
            <w:pPr>
              <w:pStyle w:val="Tabell"/>
              <w:cnfStyle w:val="000000000000" w:firstRow="0" w:lastRow="0" w:firstColumn="0" w:lastColumn="0" w:oddVBand="0" w:evenVBand="0" w:oddHBand="0" w:evenHBand="0" w:firstRowFirstColumn="0" w:firstRowLastColumn="0" w:lastRowFirstColumn="0" w:lastRowLastColumn="0"/>
            </w:pPr>
            <w:r w:rsidRPr="009B0A37">
              <w:t>1 631 359</w:t>
            </w:r>
          </w:p>
        </w:tc>
        <w:tc>
          <w:tcPr>
            <w:tcW w:w="514" w:type="pct"/>
            <w:noWrap/>
            <w:hideMark/>
          </w:tcPr>
          <w:p w14:paraId="0C70624F" w14:textId="77777777" w:rsidR="005B1647" w:rsidRPr="009B0A37" w:rsidRDefault="005B1647" w:rsidP="00A400A2">
            <w:pPr>
              <w:pStyle w:val="Tabell"/>
              <w:cnfStyle w:val="000000000000" w:firstRow="0" w:lastRow="0" w:firstColumn="0" w:lastColumn="0" w:oddVBand="0" w:evenVBand="0" w:oddHBand="0" w:evenHBand="0" w:firstRowFirstColumn="0" w:firstRowLastColumn="0" w:lastRowFirstColumn="0" w:lastRowLastColumn="0"/>
            </w:pPr>
            <w:r w:rsidRPr="009B0A37">
              <w:t>2 280 000</w:t>
            </w:r>
          </w:p>
        </w:tc>
        <w:tc>
          <w:tcPr>
            <w:tcW w:w="515" w:type="pct"/>
            <w:noWrap/>
            <w:hideMark/>
          </w:tcPr>
          <w:p w14:paraId="4E782B11" w14:textId="77777777" w:rsidR="005B1647" w:rsidRPr="009B0A37" w:rsidRDefault="005B1647" w:rsidP="00A400A2">
            <w:pPr>
              <w:pStyle w:val="Tabell"/>
              <w:cnfStyle w:val="000000000000" w:firstRow="0" w:lastRow="0" w:firstColumn="0" w:lastColumn="0" w:oddVBand="0" w:evenVBand="0" w:oddHBand="0" w:evenHBand="0" w:firstRowFirstColumn="0" w:firstRowLastColumn="0" w:lastRowFirstColumn="0" w:lastRowLastColumn="0"/>
            </w:pPr>
            <w:r w:rsidRPr="009B0A37">
              <w:t>1 631 359</w:t>
            </w:r>
          </w:p>
        </w:tc>
        <w:tc>
          <w:tcPr>
            <w:tcW w:w="514" w:type="pct"/>
            <w:noWrap/>
            <w:hideMark/>
          </w:tcPr>
          <w:p w14:paraId="7319181E" w14:textId="77777777" w:rsidR="005B1647" w:rsidRPr="009B0A37" w:rsidRDefault="005B1647" w:rsidP="00A400A2">
            <w:pPr>
              <w:pStyle w:val="Tabell"/>
              <w:cnfStyle w:val="000000000000" w:firstRow="0" w:lastRow="0" w:firstColumn="0" w:lastColumn="0" w:oddVBand="0" w:evenVBand="0" w:oddHBand="0" w:evenHBand="0" w:firstRowFirstColumn="0" w:firstRowLastColumn="0" w:lastRowFirstColumn="0" w:lastRowLastColumn="0"/>
            </w:pPr>
            <w:r w:rsidRPr="009B0A37">
              <w:t>2 280 000</w:t>
            </w:r>
          </w:p>
        </w:tc>
      </w:tr>
      <w:tr w:rsidR="00A400A2" w14:paraId="134ABDAA" w14:textId="77777777" w:rsidTr="00A400A2">
        <w:trPr>
          <w:trHeight w:val="170"/>
        </w:trPr>
        <w:tc>
          <w:tcPr>
            <w:cnfStyle w:val="001000000000" w:firstRow="0" w:lastRow="0" w:firstColumn="1" w:lastColumn="0" w:oddVBand="0" w:evenVBand="0" w:oddHBand="0" w:evenHBand="0" w:firstRowFirstColumn="0" w:firstRowLastColumn="0" w:lastRowFirstColumn="0" w:lastRowLastColumn="0"/>
            <w:tcW w:w="367" w:type="pct"/>
            <w:hideMark/>
          </w:tcPr>
          <w:p w14:paraId="574CEB35" w14:textId="77777777" w:rsidR="005B1647" w:rsidRPr="009B0A37" w:rsidRDefault="005B1647" w:rsidP="00A400A2">
            <w:pPr>
              <w:pStyle w:val="Tabell"/>
            </w:pPr>
            <w:r w:rsidRPr="009B0A37">
              <w:t>2</w:t>
            </w:r>
          </w:p>
        </w:tc>
        <w:tc>
          <w:tcPr>
            <w:tcW w:w="1545" w:type="pct"/>
            <w:noWrap/>
            <w:hideMark/>
          </w:tcPr>
          <w:p w14:paraId="33C2F3F3" w14:textId="3753308F" w:rsidR="005B1647" w:rsidRPr="009B0A37" w:rsidRDefault="005B1647" w:rsidP="00A400A2">
            <w:pPr>
              <w:pStyle w:val="Tabell"/>
              <w:jc w:val="left"/>
              <w:cnfStyle w:val="000000000000" w:firstRow="0" w:lastRow="0" w:firstColumn="0" w:lastColumn="0" w:oddVBand="0" w:evenVBand="0" w:oddHBand="0" w:evenHBand="0" w:firstRowFirstColumn="0" w:firstRowLastColumn="0" w:lastRowFirstColumn="0" w:lastRowLastColumn="0"/>
            </w:pPr>
            <w:r w:rsidRPr="009B0A37">
              <w:t>Garantier till insättare i utländska instituts filialer i Sverige</w:t>
            </w:r>
            <w:r w:rsidRPr="00441776">
              <w:rPr>
                <w:vertAlign w:val="superscript"/>
              </w:rPr>
              <w:t>2</w:t>
            </w:r>
          </w:p>
        </w:tc>
        <w:tc>
          <w:tcPr>
            <w:tcW w:w="514" w:type="pct"/>
            <w:noWrap/>
            <w:hideMark/>
          </w:tcPr>
          <w:p w14:paraId="28B80465" w14:textId="77777777" w:rsidR="005B1647" w:rsidRPr="009B0A37" w:rsidRDefault="005B1647" w:rsidP="00A400A2">
            <w:pPr>
              <w:pStyle w:val="Tabell"/>
              <w:cnfStyle w:val="000000000000" w:firstRow="0" w:lastRow="0" w:firstColumn="0" w:lastColumn="0" w:oddVBand="0" w:evenVBand="0" w:oddHBand="0" w:evenHBand="0" w:firstRowFirstColumn="0" w:firstRowLastColumn="0" w:lastRowFirstColumn="0" w:lastRowLastColumn="0"/>
            </w:pPr>
            <w:r w:rsidRPr="009B0A37">
              <w:t>Obegränsad</w:t>
            </w:r>
          </w:p>
        </w:tc>
        <w:tc>
          <w:tcPr>
            <w:tcW w:w="515" w:type="pct"/>
            <w:noWrap/>
            <w:hideMark/>
          </w:tcPr>
          <w:p w14:paraId="368D5508" w14:textId="77777777" w:rsidR="005B1647" w:rsidRPr="009B0A37" w:rsidRDefault="005B1647" w:rsidP="00A400A2">
            <w:pPr>
              <w:pStyle w:val="Tabell"/>
              <w:cnfStyle w:val="000000000000" w:firstRow="0" w:lastRow="0" w:firstColumn="0" w:lastColumn="0" w:oddVBand="0" w:evenVBand="0" w:oddHBand="0" w:evenHBand="0" w:firstRowFirstColumn="0" w:firstRowLastColumn="0" w:lastRowFirstColumn="0" w:lastRowLastColumn="0"/>
            </w:pPr>
            <w:r w:rsidRPr="009B0A37">
              <w:t>Obegränsad</w:t>
            </w:r>
          </w:p>
        </w:tc>
        <w:tc>
          <w:tcPr>
            <w:tcW w:w="515" w:type="pct"/>
            <w:noWrap/>
            <w:hideMark/>
          </w:tcPr>
          <w:p w14:paraId="6703F28A" w14:textId="77777777" w:rsidR="005B1647" w:rsidRPr="009B0A37" w:rsidRDefault="005B1647" w:rsidP="00A400A2">
            <w:pPr>
              <w:pStyle w:val="Tabell"/>
              <w:cnfStyle w:val="000000000000" w:firstRow="0" w:lastRow="0" w:firstColumn="0" w:lastColumn="0" w:oddVBand="0" w:evenVBand="0" w:oddHBand="0" w:evenHBand="0" w:firstRowFirstColumn="0" w:firstRowLastColumn="0" w:lastRowFirstColumn="0" w:lastRowLastColumn="0"/>
            </w:pPr>
            <w:r w:rsidRPr="009B0A37">
              <w:t> </w:t>
            </w:r>
          </w:p>
        </w:tc>
        <w:tc>
          <w:tcPr>
            <w:tcW w:w="514" w:type="pct"/>
            <w:noWrap/>
            <w:hideMark/>
          </w:tcPr>
          <w:p w14:paraId="1D7C81C9" w14:textId="77777777" w:rsidR="005B1647" w:rsidRPr="009B0A37" w:rsidRDefault="005B1647" w:rsidP="00A400A2">
            <w:pPr>
              <w:pStyle w:val="Tabell"/>
              <w:cnfStyle w:val="000000000000" w:firstRow="0" w:lastRow="0" w:firstColumn="0" w:lastColumn="0" w:oddVBand="0" w:evenVBand="0" w:oddHBand="0" w:evenHBand="0" w:firstRowFirstColumn="0" w:firstRowLastColumn="0" w:lastRowFirstColumn="0" w:lastRowLastColumn="0"/>
            </w:pPr>
            <w:r w:rsidRPr="009B0A37">
              <w:t> </w:t>
            </w:r>
          </w:p>
        </w:tc>
        <w:tc>
          <w:tcPr>
            <w:tcW w:w="515" w:type="pct"/>
            <w:noWrap/>
            <w:hideMark/>
          </w:tcPr>
          <w:p w14:paraId="4C8BB3D7" w14:textId="77777777" w:rsidR="005B1647" w:rsidRPr="009B0A37" w:rsidRDefault="005B1647" w:rsidP="00A400A2">
            <w:pPr>
              <w:pStyle w:val="Tabell"/>
              <w:cnfStyle w:val="000000000000" w:firstRow="0" w:lastRow="0" w:firstColumn="0" w:lastColumn="0" w:oddVBand="0" w:evenVBand="0" w:oddHBand="0" w:evenHBand="0" w:firstRowFirstColumn="0" w:firstRowLastColumn="0" w:lastRowFirstColumn="0" w:lastRowLastColumn="0"/>
            </w:pPr>
            <w:r w:rsidRPr="009B0A37">
              <w:t> </w:t>
            </w:r>
          </w:p>
        </w:tc>
        <w:tc>
          <w:tcPr>
            <w:tcW w:w="514" w:type="pct"/>
            <w:noWrap/>
            <w:hideMark/>
          </w:tcPr>
          <w:p w14:paraId="267F254F" w14:textId="77777777" w:rsidR="005B1647" w:rsidRPr="009B0A37" w:rsidRDefault="005B1647" w:rsidP="00A400A2">
            <w:pPr>
              <w:pStyle w:val="Tabell"/>
              <w:cnfStyle w:val="000000000000" w:firstRow="0" w:lastRow="0" w:firstColumn="0" w:lastColumn="0" w:oddVBand="0" w:evenVBand="0" w:oddHBand="0" w:evenHBand="0" w:firstRowFirstColumn="0" w:firstRowLastColumn="0" w:lastRowFirstColumn="0" w:lastRowLastColumn="0"/>
            </w:pPr>
            <w:r w:rsidRPr="009B0A37">
              <w:t> </w:t>
            </w:r>
          </w:p>
        </w:tc>
      </w:tr>
      <w:tr w:rsidR="00A400A2" w14:paraId="355ACE98" w14:textId="77777777" w:rsidTr="00A400A2">
        <w:trPr>
          <w:trHeight w:val="170"/>
        </w:trPr>
        <w:tc>
          <w:tcPr>
            <w:cnfStyle w:val="001000000000" w:firstRow="0" w:lastRow="0" w:firstColumn="1" w:lastColumn="0" w:oddVBand="0" w:evenVBand="0" w:oddHBand="0" w:evenHBand="0" w:firstRowFirstColumn="0" w:firstRowLastColumn="0" w:lastRowFirstColumn="0" w:lastRowLastColumn="0"/>
            <w:tcW w:w="367" w:type="pct"/>
            <w:hideMark/>
          </w:tcPr>
          <w:p w14:paraId="4EFA0CD7" w14:textId="77777777" w:rsidR="005B1647" w:rsidRPr="009B0A37" w:rsidRDefault="005B1647" w:rsidP="00A400A2">
            <w:pPr>
              <w:pStyle w:val="Tabell"/>
            </w:pPr>
            <w:r w:rsidRPr="009B0A37">
              <w:t>2</w:t>
            </w:r>
          </w:p>
        </w:tc>
        <w:tc>
          <w:tcPr>
            <w:tcW w:w="1545" w:type="pct"/>
            <w:noWrap/>
            <w:hideMark/>
          </w:tcPr>
          <w:p w14:paraId="3E1199E5" w14:textId="2FB7F222" w:rsidR="005B1647" w:rsidRPr="009B0A37" w:rsidRDefault="005B1647" w:rsidP="00A400A2">
            <w:pPr>
              <w:pStyle w:val="Tabell"/>
              <w:jc w:val="left"/>
              <w:cnfStyle w:val="000000000000" w:firstRow="0" w:lastRow="0" w:firstColumn="0" w:lastColumn="0" w:oddVBand="0" w:evenVBand="0" w:oddHBand="0" w:evenHBand="0" w:firstRowFirstColumn="0" w:firstRowLastColumn="0" w:lastRowFirstColumn="0" w:lastRowLastColumn="0"/>
            </w:pPr>
            <w:r w:rsidRPr="009B0A37">
              <w:t>Investerarskyddet</w:t>
            </w:r>
            <w:r w:rsidRPr="00441776">
              <w:rPr>
                <w:vertAlign w:val="superscript"/>
              </w:rPr>
              <w:t>3</w:t>
            </w:r>
          </w:p>
        </w:tc>
        <w:tc>
          <w:tcPr>
            <w:tcW w:w="514" w:type="pct"/>
            <w:noWrap/>
            <w:hideMark/>
          </w:tcPr>
          <w:p w14:paraId="5B3391C5" w14:textId="77777777" w:rsidR="005B1647" w:rsidRPr="009B0A37" w:rsidRDefault="005B1647" w:rsidP="00A400A2">
            <w:pPr>
              <w:pStyle w:val="Tabell"/>
              <w:cnfStyle w:val="000000000000" w:firstRow="0" w:lastRow="0" w:firstColumn="0" w:lastColumn="0" w:oddVBand="0" w:evenVBand="0" w:oddHBand="0" w:evenHBand="0" w:firstRowFirstColumn="0" w:firstRowLastColumn="0" w:lastRowFirstColumn="0" w:lastRowLastColumn="0"/>
            </w:pPr>
            <w:r w:rsidRPr="009B0A37">
              <w:t>Obegränsad</w:t>
            </w:r>
          </w:p>
        </w:tc>
        <w:tc>
          <w:tcPr>
            <w:tcW w:w="515" w:type="pct"/>
            <w:noWrap/>
            <w:hideMark/>
          </w:tcPr>
          <w:p w14:paraId="646C0A4E" w14:textId="77777777" w:rsidR="005B1647" w:rsidRPr="009B0A37" w:rsidRDefault="005B1647" w:rsidP="00A400A2">
            <w:pPr>
              <w:pStyle w:val="Tabell"/>
              <w:cnfStyle w:val="000000000000" w:firstRow="0" w:lastRow="0" w:firstColumn="0" w:lastColumn="0" w:oddVBand="0" w:evenVBand="0" w:oddHBand="0" w:evenHBand="0" w:firstRowFirstColumn="0" w:firstRowLastColumn="0" w:lastRowFirstColumn="0" w:lastRowLastColumn="0"/>
            </w:pPr>
            <w:r w:rsidRPr="009B0A37">
              <w:t>Obegränsad</w:t>
            </w:r>
          </w:p>
        </w:tc>
        <w:tc>
          <w:tcPr>
            <w:tcW w:w="515" w:type="pct"/>
            <w:noWrap/>
            <w:hideMark/>
          </w:tcPr>
          <w:p w14:paraId="1FD44714" w14:textId="77777777" w:rsidR="005B1647" w:rsidRPr="009B0A37" w:rsidRDefault="005B1647" w:rsidP="00A400A2">
            <w:pPr>
              <w:pStyle w:val="Tabell"/>
              <w:cnfStyle w:val="000000000000" w:firstRow="0" w:lastRow="0" w:firstColumn="0" w:lastColumn="0" w:oddVBand="0" w:evenVBand="0" w:oddHBand="0" w:evenHBand="0" w:firstRowFirstColumn="0" w:firstRowLastColumn="0" w:lastRowFirstColumn="0" w:lastRowLastColumn="0"/>
            </w:pPr>
            <w:r w:rsidRPr="009B0A37">
              <w:t> </w:t>
            </w:r>
          </w:p>
        </w:tc>
        <w:tc>
          <w:tcPr>
            <w:tcW w:w="514" w:type="pct"/>
            <w:noWrap/>
            <w:hideMark/>
          </w:tcPr>
          <w:p w14:paraId="2DB77D98" w14:textId="77777777" w:rsidR="005B1647" w:rsidRPr="009B0A37" w:rsidRDefault="005B1647" w:rsidP="00A400A2">
            <w:pPr>
              <w:pStyle w:val="Tabell"/>
              <w:cnfStyle w:val="000000000000" w:firstRow="0" w:lastRow="0" w:firstColumn="0" w:lastColumn="0" w:oddVBand="0" w:evenVBand="0" w:oddHBand="0" w:evenHBand="0" w:firstRowFirstColumn="0" w:firstRowLastColumn="0" w:lastRowFirstColumn="0" w:lastRowLastColumn="0"/>
            </w:pPr>
            <w:r w:rsidRPr="009B0A37">
              <w:t> </w:t>
            </w:r>
          </w:p>
        </w:tc>
        <w:tc>
          <w:tcPr>
            <w:tcW w:w="515" w:type="pct"/>
            <w:noWrap/>
            <w:hideMark/>
          </w:tcPr>
          <w:p w14:paraId="7359F3F3" w14:textId="77777777" w:rsidR="005B1647" w:rsidRPr="009B0A37" w:rsidRDefault="005B1647" w:rsidP="00A400A2">
            <w:pPr>
              <w:pStyle w:val="Tabell"/>
              <w:cnfStyle w:val="000000000000" w:firstRow="0" w:lastRow="0" w:firstColumn="0" w:lastColumn="0" w:oddVBand="0" w:evenVBand="0" w:oddHBand="0" w:evenHBand="0" w:firstRowFirstColumn="0" w:firstRowLastColumn="0" w:lastRowFirstColumn="0" w:lastRowLastColumn="0"/>
            </w:pPr>
            <w:r w:rsidRPr="009B0A37">
              <w:t> </w:t>
            </w:r>
          </w:p>
        </w:tc>
        <w:tc>
          <w:tcPr>
            <w:tcW w:w="514" w:type="pct"/>
            <w:noWrap/>
            <w:hideMark/>
          </w:tcPr>
          <w:p w14:paraId="5CF0B945" w14:textId="77777777" w:rsidR="005B1647" w:rsidRPr="009B0A37" w:rsidRDefault="005B1647" w:rsidP="00A400A2">
            <w:pPr>
              <w:pStyle w:val="Tabell"/>
              <w:cnfStyle w:val="000000000000" w:firstRow="0" w:lastRow="0" w:firstColumn="0" w:lastColumn="0" w:oddVBand="0" w:evenVBand="0" w:oddHBand="0" w:evenHBand="0" w:firstRowFirstColumn="0" w:firstRowLastColumn="0" w:lastRowFirstColumn="0" w:lastRowLastColumn="0"/>
            </w:pPr>
            <w:r w:rsidRPr="009B0A37">
              <w:t> </w:t>
            </w:r>
          </w:p>
        </w:tc>
      </w:tr>
      <w:tr w:rsidR="00A400A2" w14:paraId="77B45AA8" w14:textId="77777777" w:rsidTr="00A400A2">
        <w:trPr>
          <w:trHeight w:val="170"/>
        </w:trPr>
        <w:tc>
          <w:tcPr>
            <w:cnfStyle w:val="001000000000" w:firstRow="0" w:lastRow="0" w:firstColumn="1" w:lastColumn="0" w:oddVBand="0" w:evenVBand="0" w:oddHBand="0" w:evenHBand="0" w:firstRowFirstColumn="0" w:firstRowLastColumn="0" w:lastRowFirstColumn="0" w:lastRowLastColumn="0"/>
            <w:tcW w:w="367" w:type="pct"/>
            <w:hideMark/>
          </w:tcPr>
          <w:p w14:paraId="203A99F3" w14:textId="77777777" w:rsidR="005B1647" w:rsidRPr="009B0A37" w:rsidRDefault="005B1647" w:rsidP="00A400A2">
            <w:pPr>
              <w:pStyle w:val="Tabell"/>
            </w:pPr>
            <w:r w:rsidRPr="009B0A37">
              <w:t>2</w:t>
            </w:r>
          </w:p>
        </w:tc>
        <w:tc>
          <w:tcPr>
            <w:tcW w:w="1545" w:type="pct"/>
            <w:noWrap/>
            <w:hideMark/>
          </w:tcPr>
          <w:p w14:paraId="01C17FB3" w14:textId="59B3CCD4" w:rsidR="005B1647" w:rsidRPr="009B0A37" w:rsidRDefault="005B1647" w:rsidP="00A400A2">
            <w:pPr>
              <w:pStyle w:val="Tabell"/>
              <w:jc w:val="left"/>
              <w:cnfStyle w:val="000000000000" w:firstRow="0" w:lastRow="0" w:firstColumn="0" w:lastColumn="0" w:oddVBand="0" w:evenVBand="0" w:oddHBand="0" w:evenHBand="0" w:firstRowFirstColumn="0" w:firstRowLastColumn="0" w:lastRowFirstColumn="0" w:lastRowLastColumn="0"/>
            </w:pPr>
            <w:r w:rsidRPr="009B0A37">
              <w:t>Garantier till kreditinstitut, Stabilitetsfonden</w:t>
            </w:r>
            <w:r w:rsidRPr="00441776">
              <w:rPr>
                <w:vertAlign w:val="superscript"/>
              </w:rPr>
              <w:t>4</w:t>
            </w:r>
            <w:r w:rsidRPr="009B0A37">
              <w:t xml:space="preserve"> </w:t>
            </w:r>
          </w:p>
        </w:tc>
        <w:tc>
          <w:tcPr>
            <w:tcW w:w="514" w:type="pct"/>
            <w:noWrap/>
            <w:hideMark/>
          </w:tcPr>
          <w:p w14:paraId="5143B73A" w14:textId="77777777" w:rsidR="005B1647" w:rsidRPr="009B0A37" w:rsidRDefault="005B1647" w:rsidP="00A400A2">
            <w:pPr>
              <w:pStyle w:val="Tabell"/>
              <w:cnfStyle w:val="000000000000" w:firstRow="0" w:lastRow="0" w:firstColumn="0" w:lastColumn="0" w:oddVBand="0" w:evenVBand="0" w:oddHBand="0" w:evenHBand="0" w:firstRowFirstColumn="0" w:firstRowLastColumn="0" w:lastRowFirstColumn="0" w:lastRowLastColumn="0"/>
            </w:pPr>
            <w:r w:rsidRPr="009B0A37">
              <w:t>750 000</w:t>
            </w:r>
          </w:p>
        </w:tc>
        <w:tc>
          <w:tcPr>
            <w:tcW w:w="515" w:type="pct"/>
            <w:noWrap/>
            <w:hideMark/>
          </w:tcPr>
          <w:p w14:paraId="2DD8FC05" w14:textId="77777777" w:rsidR="005B1647" w:rsidRPr="009B0A37" w:rsidRDefault="005B1647" w:rsidP="00A400A2">
            <w:pPr>
              <w:pStyle w:val="Tabell"/>
              <w:cnfStyle w:val="000000000000" w:firstRow="0" w:lastRow="0" w:firstColumn="0" w:lastColumn="0" w:oddVBand="0" w:evenVBand="0" w:oddHBand="0" w:evenHBand="0" w:firstRowFirstColumn="0" w:firstRowLastColumn="0" w:lastRowFirstColumn="0" w:lastRowLastColumn="0"/>
            </w:pPr>
            <w:r w:rsidRPr="009B0A37">
              <w:t>750 000</w:t>
            </w:r>
          </w:p>
        </w:tc>
        <w:tc>
          <w:tcPr>
            <w:tcW w:w="515" w:type="pct"/>
            <w:noWrap/>
            <w:hideMark/>
          </w:tcPr>
          <w:p w14:paraId="78491E62" w14:textId="77777777" w:rsidR="005B1647" w:rsidRPr="009B0A37" w:rsidRDefault="005B1647" w:rsidP="00A400A2">
            <w:pPr>
              <w:pStyle w:val="Tabell"/>
              <w:cnfStyle w:val="000000000000" w:firstRow="0" w:lastRow="0" w:firstColumn="0" w:lastColumn="0" w:oddVBand="0" w:evenVBand="0" w:oddHBand="0" w:evenHBand="0" w:firstRowFirstColumn="0" w:firstRowLastColumn="0" w:lastRowFirstColumn="0" w:lastRowLastColumn="0"/>
            </w:pPr>
            <w:r w:rsidRPr="009B0A37">
              <w:t> </w:t>
            </w:r>
          </w:p>
        </w:tc>
        <w:tc>
          <w:tcPr>
            <w:tcW w:w="514" w:type="pct"/>
            <w:noWrap/>
            <w:hideMark/>
          </w:tcPr>
          <w:p w14:paraId="281F9C40" w14:textId="77777777" w:rsidR="005B1647" w:rsidRPr="009B0A37" w:rsidRDefault="005B1647" w:rsidP="00A400A2">
            <w:pPr>
              <w:pStyle w:val="Tabell"/>
              <w:cnfStyle w:val="000000000000" w:firstRow="0" w:lastRow="0" w:firstColumn="0" w:lastColumn="0" w:oddVBand="0" w:evenVBand="0" w:oddHBand="0" w:evenHBand="0" w:firstRowFirstColumn="0" w:firstRowLastColumn="0" w:lastRowFirstColumn="0" w:lastRowLastColumn="0"/>
            </w:pPr>
            <w:r w:rsidRPr="009B0A37">
              <w:t> </w:t>
            </w:r>
          </w:p>
        </w:tc>
        <w:tc>
          <w:tcPr>
            <w:tcW w:w="515" w:type="pct"/>
            <w:noWrap/>
            <w:hideMark/>
          </w:tcPr>
          <w:p w14:paraId="5FBA0676" w14:textId="77777777" w:rsidR="005B1647" w:rsidRPr="009B0A37" w:rsidRDefault="005B1647" w:rsidP="00A400A2">
            <w:pPr>
              <w:pStyle w:val="Tabell"/>
              <w:cnfStyle w:val="000000000000" w:firstRow="0" w:lastRow="0" w:firstColumn="0" w:lastColumn="0" w:oddVBand="0" w:evenVBand="0" w:oddHBand="0" w:evenHBand="0" w:firstRowFirstColumn="0" w:firstRowLastColumn="0" w:lastRowFirstColumn="0" w:lastRowLastColumn="0"/>
            </w:pPr>
            <w:r w:rsidRPr="009B0A37">
              <w:t> </w:t>
            </w:r>
          </w:p>
        </w:tc>
        <w:tc>
          <w:tcPr>
            <w:tcW w:w="514" w:type="pct"/>
            <w:noWrap/>
            <w:hideMark/>
          </w:tcPr>
          <w:p w14:paraId="7E96B415" w14:textId="77777777" w:rsidR="005B1647" w:rsidRPr="009B0A37" w:rsidRDefault="005B1647" w:rsidP="00A400A2">
            <w:pPr>
              <w:pStyle w:val="Tabell"/>
              <w:cnfStyle w:val="000000000000" w:firstRow="0" w:lastRow="0" w:firstColumn="0" w:lastColumn="0" w:oddVBand="0" w:evenVBand="0" w:oddHBand="0" w:evenHBand="0" w:firstRowFirstColumn="0" w:firstRowLastColumn="0" w:lastRowFirstColumn="0" w:lastRowLastColumn="0"/>
            </w:pPr>
            <w:r w:rsidRPr="009B0A37">
              <w:t> </w:t>
            </w:r>
          </w:p>
        </w:tc>
      </w:tr>
      <w:tr w:rsidR="00A400A2" w14:paraId="5D06DD22" w14:textId="77777777" w:rsidTr="00A400A2">
        <w:trPr>
          <w:trHeight w:val="170"/>
        </w:trPr>
        <w:tc>
          <w:tcPr>
            <w:cnfStyle w:val="001000000000" w:firstRow="0" w:lastRow="0" w:firstColumn="1" w:lastColumn="0" w:oddVBand="0" w:evenVBand="0" w:oddHBand="0" w:evenHBand="0" w:firstRowFirstColumn="0" w:firstRowLastColumn="0" w:lastRowFirstColumn="0" w:lastRowLastColumn="0"/>
            <w:tcW w:w="367" w:type="pct"/>
            <w:hideMark/>
          </w:tcPr>
          <w:p w14:paraId="457827E4" w14:textId="77777777" w:rsidR="005B1647" w:rsidRPr="009B0A37" w:rsidRDefault="005B1647" w:rsidP="00A400A2">
            <w:pPr>
              <w:pStyle w:val="Tabell"/>
            </w:pPr>
            <w:r w:rsidRPr="009B0A37">
              <w:t>2</w:t>
            </w:r>
          </w:p>
        </w:tc>
        <w:tc>
          <w:tcPr>
            <w:tcW w:w="1545" w:type="pct"/>
            <w:noWrap/>
            <w:hideMark/>
          </w:tcPr>
          <w:p w14:paraId="4C4E2350" w14:textId="2CBE3717" w:rsidR="005B1647" w:rsidRPr="009B0A37" w:rsidRDefault="005B1647" w:rsidP="00A400A2">
            <w:pPr>
              <w:pStyle w:val="Tabell"/>
              <w:jc w:val="left"/>
              <w:cnfStyle w:val="000000000000" w:firstRow="0" w:lastRow="0" w:firstColumn="0" w:lastColumn="0" w:oddVBand="0" w:evenVBand="0" w:oddHBand="0" w:evenHBand="0" w:firstRowFirstColumn="0" w:firstRowLastColumn="0" w:lastRowFirstColumn="0" w:lastRowLastColumn="0"/>
            </w:pPr>
            <w:r w:rsidRPr="009B0A37">
              <w:t>Garantier till företag i resolution, Resolutionsreserven</w:t>
            </w:r>
            <w:r w:rsidRPr="00441776">
              <w:rPr>
                <w:vertAlign w:val="superscript"/>
              </w:rPr>
              <w:t>5</w:t>
            </w:r>
            <w:r w:rsidRPr="009B0A37">
              <w:t xml:space="preserve"> </w:t>
            </w:r>
          </w:p>
        </w:tc>
        <w:tc>
          <w:tcPr>
            <w:tcW w:w="514" w:type="pct"/>
            <w:noWrap/>
            <w:hideMark/>
          </w:tcPr>
          <w:p w14:paraId="5B1DD216" w14:textId="77777777" w:rsidR="005B1647" w:rsidRPr="009B0A37" w:rsidRDefault="005B1647" w:rsidP="00A400A2">
            <w:pPr>
              <w:pStyle w:val="Tabell"/>
              <w:cnfStyle w:val="000000000000" w:firstRow="0" w:lastRow="0" w:firstColumn="0" w:lastColumn="0" w:oddVBand="0" w:evenVBand="0" w:oddHBand="0" w:evenHBand="0" w:firstRowFirstColumn="0" w:firstRowLastColumn="0" w:lastRowFirstColumn="0" w:lastRowLastColumn="0"/>
            </w:pPr>
            <w:r w:rsidRPr="009B0A37">
              <w:t>200 000</w:t>
            </w:r>
          </w:p>
        </w:tc>
        <w:tc>
          <w:tcPr>
            <w:tcW w:w="515" w:type="pct"/>
            <w:noWrap/>
            <w:hideMark/>
          </w:tcPr>
          <w:p w14:paraId="22117B39" w14:textId="77777777" w:rsidR="005B1647" w:rsidRPr="009B0A37" w:rsidRDefault="005B1647" w:rsidP="00A400A2">
            <w:pPr>
              <w:pStyle w:val="Tabell"/>
              <w:cnfStyle w:val="000000000000" w:firstRow="0" w:lastRow="0" w:firstColumn="0" w:lastColumn="0" w:oddVBand="0" w:evenVBand="0" w:oddHBand="0" w:evenHBand="0" w:firstRowFirstColumn="0" w:firstRowLastColumn="0" w:lastRowFirstColumn="0" w:lastRowLastColumn="0"/>
            </w:pPr>
            <w:r w:rsidRPr="009B0A37">
              <w:t>200 000</w:t>
            </w:r>
          </w:p>
        </w:tc>
        <w:tc>
          <w:tcPr>
            <w:tcW w:w="515" w:type="pct"/>
            <w:noWrap/>
            <w:hideMark/>
          </w:tcPr>
          <w:p w14:paraId="13B0FC65" w14:textId="77777777" w:rsidR="005B1647" w:rsidRPr="009B0A37" w:rsidRDefault="005B1647" w:rsidP="00A400A2">
            <w:pPr>
              <w:pStyle w:val="Tabell"/>
              <w:cnfStyle w:val="000000000000" w:firstRow="0" w:lastRow="0" w:firstColumn="0" w:lastColumn="0" w:oddVBand="0" w:evenVBand="0" w:oddHBand="0" w:evenHBand="0" w:firstRowFirstColumn="0" w:firstRowLastColumn="0" w:lastRowFirstColumn="0" w:lastRowLastColumn="0"/>
            </w:pPr>
            <w:r w:rsidRPr="009B0A37">
              <w:t> </w:t>
            </w:r>
          </w:p>
        </w:tc>
        <w:tc>
          <w:tcPr>
            <w:tcW w:w="514" w:type="pct"/>
            <w:noWrap/>
            <w:hideMark/>
          </w:tcPr>
          <w:p w14:paraId="07CF7B7F" w14:textId="77777777" w:rsidR="005B1647" w:rsidRPr="009B0A37" w:rsidRDefault="005B1647" w:rsidP="00A400A2">
            <w:pPr>
              <w:pStyle w:val="Tabell"/>
              <w:cnfStyle w:val="000000000000" w:firstRow="0" w:lastRow="0" w:firstColumn="0" w:lastColumn="0" w:oddVBand="0" w:evenVBand="0" w:oddHBand="0" w:evenHBand="0" w:firstRowFirstColumn="0" w:firstRowLastColumn="0" w:lastRowFirstColumn="0" w:lastRowLastColumn="0"/>
            </w:pPr>
            <w:r w:rsidRPr="009B0A37">
              <w:t> </w:t>
            </w:r>
          </w:p>
        </w:tc>
        <w:tc>
          <w:tcPr>
            <w:tcW w:w="515" w:type="pct"/>
            <w:noWrap/>
            <w:hideMark/>
          </w:tcPr>
          <w:p w14:paraId="3DC17195" w14:textId="77777777" w:rsidR="005B1647" w:rsidRPr="009B0A37" w:rsidRDefault="005B1647" w:rsidP="00A400A2">
            <w:pPr>
              <w:pStyle w:val="Tabell"/>
              <w:cnfStyle w:val="000000000000" w:firstRow="0" w:lastRow="0" w:firstColumn="0" w:lastColumn="0" w:oddVBand="0" w:evenVBand="0" w:oddHBand="0" w:evenHBand="0" w:firstRowFirstColumn="0" w:firstRowLastColumn="0" w:lastRowFirstColumn="0" w:lastRowLastColumn="0"/>
            </w:pPr>
            <w:r w:rsidRPr="009B0A37">
              <w:t> </w:t>
            </w:r>
          </w:p>
        </w:tc>
        <w:tc>
          <w:tcPr>
            <w:tcW w:w="514" w:type="pct"/>
            <w:noWrap/>
            <w:hideMark/>
          </w:tcPr>
          <w:p w14:paraId="412F2EAE" w14:textId="77777777" w:rsidR="005B1647" w:rsidRPr="009B0A37" w:rsidRDefault="005B1647" w:rsidP="00A400A2">
            <w:pPr>
              <w:pStyle w:val="Tabell"/>
              <w:cnfStyle w:val="000000000000" w:firstRow="0" w:lastRow="0" w:firstColumn="0" w:lastColumn="0" w:oddVBand="0" w:evenVBand="0" w:oddHBand="0" w:evenHBand="0" w:firstRowFirstColumn="0" w:firstRowLastColumn="0" w:lastRowFirstColumn="0" w:lastRowLastColumn="0"/>
            </w:pPr>
            <w:r w:rsidRPr="009B0A37">
              <w:t> </w:t>
            </w:r>
          </w:p>
        </w:tc>
      </w:tr>
      <w:tr w:rsidR="00A400A2" w14:paraId="6B5E562A" w14:textId="77777777" w:rsidTr="00A400A2">
        <w:trPr>
          <w:trHeight w:val="170"/>
        </w:trPr>
        <w:tc>
          <w:tcPr>
            <w:cnfStyle w:val="001000000000" w:firstRow="0" w:lastRow="0" w:firstColumn="1" w:lastColumn="0" w:oddVBand="0" w:evenVBand="0" w:oddHBand="0" w:evenHBand="0" w:firstRowFirstColumn="0" w:firstRowLastColumn="0" w:lastRowFirstColumn="0" w:lastRowLastColumn="0"/>
            <w:tcW w:w="367" w:type="pct"/>
            <w:hideMark/>
          </w:tcPr>
          <w:p w14:paraId="145F1B87" w14:textId="77777777" w:rsidR="005B1647" w:rsidRPr="009B0A37" w:rsidRDefault="005B1647" w:rsidP="00A400A2">
            <w:pPr>
              <w:pStyle w:val="Tabell"/>
            </w:pPr>
            <w:r w:rsidRPr="009B0A37">
              <w:t>22</w:t>
            </w:r>
          </w:p>
        </w:tc>
        <w:tc>
          <w:tcPr>
            <w:tcW w:w="1545" w:type="pct"/>
            <w:noWrap/>
            <w:hideMark/>
          </w:tcPr>
          <w:p w14:paraId="349342A7" w14:textId="77777777" w:rsidR="005B1647" w:rsidRPr="009B0A37" w:rsidRDefault="005B1647" w:rsidP="00A400A2">
            <w:pPr>
              <w:pStyle w:val="Tabell"/>
              <w:jc w:val="left"/>
              <w:cnfStyle w:val="000000000000" w:firstRow="0" w:lastRow="0" w:firstColumn="0" w:lastColumn="0" w:oddVBand="0" w:evenVBand="0" w:oddHBand="0" w:evenHBand="0" w:firstRowFirstColumn="0" w:firstRowLastColumn="0" w:lastRowFirstColumn="0" w:lastRowLastColumn="0"/>
            </w:pPr>
            <w:r w:rsidRPr="009B0A37">
              <w:t>Kreditgarantier till Öresundsbro Konsortiets upplåning</w:t>
            </w:r>
          </w:p>
        </w:tc>
        <w:tc>
          <w:tcPr>
            <w:tcW w:w="514" w:type="pct"/>
            <w:noWrap/>
            <w:hideMark/>
          </w:tcPr>
          <w:p w14:paraId="52E63122" w14:textId="77777777" w:rsidR="005B1647" w:rsidRPr="009B0A37" w:rsidRDefault="005B1647" w:rsidP="00A400A2">
            <w:pPr>
              <w:pStyle w:val="Tabell"/>
              <w:cnfStyle w:val="000000000000" w:firstRow="0" w:lastRow="0" w:firstColumn="0" w:lastColumn="0" w:oddVBand="0" w:evenVBand="0" w:oddHBand="0" w:evenHBand="0" w:firstRowFirstColumn="0" w:firstRowLastColumn="0" w:lastRowFirstColumn="0" w:lastRowLastColumn="0"/>
            </w:pPr>
            <w:r w:rsidRPr="009B0A37">
              <w:t>Obegränsad</w:t>
            </w:r>
          </w:p>
        </w:tc>
        <w:tc>
          <w:tcPr>
            <w:tcW w:w="515" w:type="pct"/>
            <w:noWrap/>
            <w:hideMark/>
          </w:tcPr>
          <w:p w14:paraId="63F7C45C" w14:textId="77777777" w:rsidR="005B1647" w:rsidRPr="009B0A37" w:rsidRDefault="005B1647" w:rsidP="00A400A2">
            <w:pPr>
              <w:pStyle w:val="Tabell"/>
              <w:cnfStyle w:val="000000000000" w:firstRow="0" w:lastRow="0" w:firstColumn="0" w:lastColumn="0" w:oddVBand="0" w:evenVBand="0" w:oddHBand="0" w:evenHBand="0" w:firstRowFirstColumn="0" w:firstRowLastColumn="0" w:lastRowFirstColumn="0" w:lastRowLastColumn="0"/>
            </w:pPr>
            <w:r w:rsidRPr="009B0A37">
              <w:t>Obegränsad</w:t>
            </w:r>
          </w:p>
        </w:tc>
        <w:tc>
          <w:tcPr>
            <w:tcW w:w="515" w:type="pct"/>
            <w:noWrap/>
            <w:hideMark/>
          </w:tcPr>
          <w:p w14:paraId="3334E38D" w14:textId="77777777" w:rsidR="005B1647" w:rsidRPr="009B0A37" w:rsidRDefault="005B1647" w:rsidP="00A400A2">
            <w:pPr>
              <w:pStyle w:val="Tabell"/>
              <w:cnfStyle w:val="000000000000" w:firstRow="0" w:lastRow="0" w:firstColumn="0" w:lastColumn="0" w:oddVBand="0" w:evenVBand="0" w:oddHBand="0" w:evenHBand="0" w:firstRowFirstColumn="0" w:firstRowLastColumn="0" w:lastRowFirstColumn="0" w:lastRowLastColumn="0"/>
            </w:pPr>
            <w:r w:rsidRPr="009B0A37">
              <w:t>15 716</w:t>
            </w:r>
          </w:p>
        </w:tc>
        <w:tc>
          <w:tcPr>
            <w:tcW w:w="514" w:type="pct"/>
            <w:noWrap/>
            <w:hideMark/>
          </w:tcPr>
          <w:p w14:paraId="0F0A61CE" w14:textId="77777777" w:rsidR="005B1647" w:rsidRPr="009B0A37" w:rsidRDefault="005B1647" w:rsidP="00A400A2">
            <w:pPr>
              <w:pStyle w:val="Tabell"/>
              <w:cnfStyle w:val="000000000000" w:firstRow="0" w:lastRow="0" w:firstColumn="0" w:lastColumn="0" w:oddVBand="0" w:evenVBand="0" w:oddHBand="0" w:evenHBand="0" w:firstRowFirstColumn="0" w:firstRowLastColumn="0" w:lastRowFirstColumn="0" w:lastRowLastColumn="0"/>
            </w:pPr>
            <w:r w:rsidRPr="009B0A37">
              <w:t>18 314</w:t>
            </w:r>
          </w:p>
        </w:tc>
        <w:tc>
          <w:tcPr>
            <w:tcW w:w="515" w:type="pct"/>
            <w:noWrap/>
            <w:hideMark/>
          </w:tcPr>
          <w:p w14:paraId="1C56DD8D" w14:textId="77777777" w:rsidR="005B1647" w:rsidRPr="009B0A37" w:rsidRDefault="005B1647" w:rsidP="00A400A2">
            <w:pPr>
              <w:pStyle w:val="Tabell"/>
              <w:cnfStyle w:val="000000000000" w:firstRow="0" w:lastRow="0" w:firstColumn="0" w:lastColumn="0" w:oddVBand="0" w:evenVBand="0" w:oddHBand="0" w:evenHBand="0" w:firstRowFirstColumn="0" w:firstRowLastColumn="0" w:lastRowFirstColumn="0" w:lastRowLastColumn="0"/>
            </w:pPr>
            <w:r w:rsidRPr="009B0A37">
              <w:t>15 716</w:t>
            </w:r>
          </w:p>
        </w:tc>
        <w:tc>
          <w:tcPr>
            <w:tcW w:w="514" w:type="pct"/>
            <w:noWrap/>
            <w:hideMark/>
          </w:tcPr>
          <w:p w14:paraId="4B7E2929" w14:textId="77777777" w:rsidR="005B1647" w:rsidRPr="009B0A37" w:rsidRDefault="005B1647" w:rsidP="00A400A2">
            <w:pPr>
              <w:pStyle w:val="Tabell"/>
              <w:cnfStyle w:val="000000000000" w:firstRow="0" w:lastRow="0" w:firstColumn="0" w:lastColumn="0" w:oddVBand="0" w:evenVBand="0" w:oddHBand="0" w:evenHBand="0" w:firstRowFirstColumn="0" w:firstRowLastColumn="0" w:lastRowFirstColumn="0" w:lastRowLastColumn="0"/>
            </w:pPr>
            <w:r w:rsidRPr="009B0A37">
              <w:t>18 314</w:t>
            </w:r>
          </w:p>
        </w:tc>
      </w:tr>
      <w:tr w:rsidR="00A400A2" w14:paraId="1D1C69EB" w14:textId="77777777" w:rsidTr="00A400A2">
        <w:trPr>
          <w:trHeight w:val="170"/>
        </w:trPr>
        <w:tc>
          <w:tcPr>
            <w:cnfStyle w:val="001000000000" w:firstRow="0" w:lastRow="0" w:firstColumn="1" w:lastColumn="0" w:oddVBand="0" w:evenVBand="0" w:oddHBand="0" w:evenHBand="0" w:firstRowFirstColumn="0" w:firstRowLastColumn="0" w:lastRowFirstColumn="0" w:lastRowLastColumn="0"/>
            <w:tcW w:w="367" w:type="pct"/>
            <w:hideMark/>
          </w:tcPr>
          <w:p w14:paraId="47694EB0" w14:textId="77777777" w:rsidR="005B1647" w:rsidRPr="009B0A37" w:rsidRDefault="005B1647" w:rsidP="00A400A2">
            <w:pPr>
              <w:pStyle w:val="Tabell"/>
            </w:pPr>
            <w:r w:rsidRPr="009B0A37">
              <w:t>2</w:t>
            </w:r>
          </w:p>
        </w:tc>
        <w:tc>
          <w:tcPr>
            <w:tcW w:w="1545" w:type="pct"/>
            <w:noWrap/>
            <w:hideMark/>
          </w:tcPr>
          <w:p w14:paraId="4E3E4A4A" w14:textId="77777777" w:rsidR="005B1647" w:rsidRPr="009B0A37" w:rsidRDefault="005B1647" w:rsidP="00A400A2">
            <w:pPr>
              <w:pStyle w:val="Tabell"/>
              <w:jc w:val="left"/>
              <w:cnfStyle w:val="000000000000" w:firstRow="0" w:lastRow="0" w:firstColumn="0" w:lastColumn="0" w:oddVBand="0" w:evenVBand="0" w:oddHBand="0" w:evenHBand="0" w:firstRowFirstColumn="0" w:firstRowLastColumn="0" w:lastRowFirstColumn="0" w:lastRowLastColumn="0"/>
            </w:pPr>
            <w:r w:rsidRPr="009B0A37">
              <w:t>Kreditgaranti, Nordiska investeringsbankens projektinvesteringslån</w:t>
            </w:r>
          </w:p>
        </w:tc>
        <w:tc>
          <w:tcPr>
            <w:tcW w:w="514" w:type="pct"/>
            <w:noWrap/>
            <w:hideMark/>
          </w:tcPr>
          <w:p w14:paraId="24AB365C" w14:textId="77777777" w:rsidR="005B1647" w:rsidRPr="009B0A37" w:rsidRDefault="005B1647" w:rsidP="00A400A2">
            <w:pPr>
              <w:pStyle w:val="Tabell"/>
              <w:cnfStyle w:val="000000000000" w:firstRow="0" w:lastRow="0" w:firstColumn="0" w:lastColumn="0" w:oddVBand="0" w:evenVBand="0" w:oddHBand="0" w:evenHBand="0" w:firstRowFirstColumn="0" w:firstRowLastColumn="0" w:lastRowFirstColumn="0" w:lastRowLastColumn="0"/>
            </w:pPr>
            <w:r w:rsidRPr="009B0A37">
              <w:t>EUR 622</w:t>
            </w:r>
          </w:p>
        </w:tc>
        <w:tc>
          <w:tcPr>
            <w:tcW w:w="515" w:type="pct"/>
            <w:noWrap/>
            <w:hideMark/>
          </w:tcPr>
          <w:p w14:paraId="57513353" w14:textId="77777777" w:rsidR="005B1647" w:rsidRPr="009B0A37" w:rsidRDefault="005B1647" w:rsidP="00A400A2">
            <w:pPr>
              <w:pStyle w:val="Tabell"/>
              <w:cnfStyle w:val="000000000000" w:firstRow="0" w:lastRow="0" w:firstColumn="0" w:lastColumn="0" w:oddVBand="0" w:evenVBand="0" w:oddHBand="0" w:evenHBand="0" w:firstRowFirstColumn="0" w:firstRowLastColumn="0" w:lastRowFirstColumn="0" w:lastRowLastColumn="0"/>
            </w:pPr>
            <w:r w:rsidRPr="009B0A37">
              <w:t>EUR 622</w:t>
            </w:r>
          </w:p>
        </w:tc>
        <w:tc>
          <w:tcPr>
            <w:tcW w:w="515" w:type="pct"/>
            <w:noWrap/>
            <w:hideMark/>
          </w:tcPr>
          <w:p w14:paraId="612AD111" w14:textId="77777777" w:rsidR="005B1647" w:rsidRPr="009B0A37" w:rsidRDefault="005B1647" w:rsidP="00A400A2">
            <w:pPr>
              <w:pStyle w:val="Tabell"/>
              <w:cnfStyle w:val="000000000000" w:firstRow="0" w:lastRow="0" w:firstColumn="0" w:lastColumn="0" w:oddVBand="0" w:evenVBand="0" w:oddHBand="0" w:evenHBand="0" w:firstRowFirstColumn="0" w:firstRowLastColumn="0" w:lastRowFirstColumn="0" w:lastRowLastColumn="0"/>
            </w:pPr>
            <w:r w:rsidRPr="009B0A37">
              <w:t>1 782</w:t>
            </w:r>
          </w:p>
        </w:tc>
        <w:tc>
          <w:tcPr>
            <w:tcW w:w="514" w:type="pct"/>
            <w:noWrap/>
            <w:hideMark/>
          </w:tcPr>
          <w:p w14:paraId="42A351D1" w14:textId="77777777" w:rsidR="005B1647" w:rsidRPr="009B0A37" w:rsidRDefault="005B1647" w:rsidP="00A400A2">
            <w:pPr>
              <w:pStyle w:val="Tabell"/>
              <w:cnfStyle w:val="000000000000" w:firstRow="0" w:lastRow="0" w:firstColumn="0" w:lastColumn="0" w:oddVBand="0" w:evenVBand="0" w:oddHBand="0" w:evenHBand="0" w:firstRowFirstColumn="0" w:firstRowLastColumn="0" w:lastRowFirstColumn="0" w:lastRowLastColumn="0"/>
            </w:pPr>
            <w:r w:rsidRPr="009B0A37">
              <w:t>2 248</w:t>
            </w:r>
          </w:p>
        </w:tc>
        <w:tc>
          <w:tcPr>
            <w:tcW w:w="515" w:type="pct"/>
            <w:noWrap/>
            <w:hideMark/>
          </w:tcPr>
          <w:p w14:paraId="0E869433" w14:textId="77777777" w:rsidR="005B1647" w:rsidRPr="009B0A37" w:rsidRDefault="005B1647" w:rsidP="00A400A2">
            <w:pPr>
              <w:pStyle w:val="Tabell"/>
              <w:cnfStyle w:val="000000000000" w:firstRow="0" w:lastRow="0" w:firstColumn="0" w:lastColumn="0" w:oddVBand="0" w:evenVBand="0" w:oddHBand="0" w:evenHBand="0" w:firstRowFirstColumn="0" w:firstRowLastColumn="0" w:lastRowFirstColumn="0" w:lastRowLastColumn="0"/>
            </w:pPr>
            <w:r w:rsidRPr="009B0A37">
              <w:t>1 782</w:t>
            </w:r>
          </w:p>
        </w:tc>
        <w:tc>
          <w:tcPr>
            <w:tcW w:w="514" w:type="pct"/>
            <w:noWrap/>
            <w:hideMark/>
          </w:tcPr>
          <w:p w14:paraId="5BF010C3" w14:textId="77777777" w:rsidR="005B1647" w:rsidRPr="009B0A37" w:rsidRDefault="005B1647" w:rsidP="00A400A2">
            <w:pPr>
              <w:pStyle w:val="Tabell"/>
              <w:cnfStyle w:val="000000000000" w:firstRow="0" w:lastRow="0" w:firstColumn="0" w:lastColumn="0" w:oddVBand="0" w:evenVBand="0" w:oddHBand="0" w:evenHBand="0" w:firstRowFirstColumn="0" w:firstRowLastColumn="0" w:lastRowFirstColumn="0" w:lastRowLastColumn="0"/>
            </w:pPr>
            <w:r w:rsidRPr="009B0A37">
              <w:t>2 248</w:t>
            </w:r>
          </w:p>
        </w:tc>
      </w:tr>
      <w:tr w:rsidR="00A400A2" w14:paraId="66181C22" w14:textId="77777777" w:rsidTr="00A400A2">
        <w:trPr>
          <w:trHeight w:val="170"/>
        </w:trPr>
        <w:tc>
          <w:tcPr>
            <w:cnfStyle w:val="001000000000" w:firstRow="0" w:lastRow="0" w:firstColumn="1" w:lastColumn="0" w:oddVBand="0" w:evenVBand="0" w:oddHBand="0" w:evenHBand="0" w:firstRowFirstColumn="0" w:firstRowLastColumn="0" w:lastRowFirstColumn="0" w:lastRowLastColumn="0"/>
            <w:tcW w:w="367" w:type="pct"/>
            <w:hideMark/>
          </w:tcPr>
          <w:p w14:paraId="16843B10" w14:textId="77777777" w:rsidR="005B1647" w:rsidRPr="009B0A37" w:rsidRDefault="005B1647" w:rsidP="00A400A2">
            <w:pPr>
              <w:pStyle w:val="Tabell"/>
            </w:pPr>
            <w:r w:rsidRPr="009B0A37">
              <w:t>7</w:t>
            </w:r>
          </w:p>
        </w:tc>
        <w:tc>
          <w:tcPr>
            <w:tcW w:w="1545" w:type="pct"/>
            <w:noWrap/>
            <w:hideMark/>
          </w:tcPr>
          <w:p w14:paraId="0101612B" w14:textId="1F43D462" w:rsidR="005B1647" w:rsidRPr="009B0A37" w:rsidRDefault="005B1647" w:rsidP="00A400A2">
            <w:pPr>
              <w:pStyle w:val="Tabell"/>
              <w:jc w:val="left"/>
              <w:cnfStyle w:val="000000000000" w:firstRow="0" w:lastRow="0" w:firstColumn="0" w:lastColumn="0" w:oddVBand="0" w:evenVBand="0" w:oddHBand="0" w:evenHBand="0" w:firstRowFirstColumn="0" w:firstRowLastColumn="0" w:lastRowFirstColumn="0" w:lastRowLastColumn="0"/>
            </w:pPr>
            <w:r w:rsidRPr="009B0A37">
              <w:t>Kreditgaranti, Nordiska investeringsbankens miljöinvesteringslån</w:t>
            </w:r>
            <w:r w:rsidRPr="00441776">
              <w:rPr>
                <w:vertAlign w:val="superscript"/>
              </w:rPr>
              <w:t>6</w:t>
            </w:r>
          </w:p>
        </w:tc>
        <w:tc>
          <w:tcPr>
            <w:tcW w:w="514" w:type="pct"/>
            <w:noWrap/>
            <w:hideMark/>
          </w:tcPr>
          <w:p w14:paraId="7762FD2C" w14:textId="77777777" w:rsidR="005B1647" w:rsidRPr="009B0A37" w:rsidRDefault="005B1647" w:rsidP="00A400A2">
            <w:pPr>
              <w:pStyle w:val="Tabell"/>
              <w:cnfStyle w:val="000000000000" w:firstRow="0" w:lastRow="0" w:firstColumn="0" w:lastColumn="0" w:oddVBand="0" w:evenVBand="0" w:oddHBand="0" w:evenHBand="0" w:firstRowFirstColumn="0" w:firstRowLastColumn="0" w:lastRowFirstColumn="0" w:lastRowLastColumn="0"/>
            </w:pPr>
            <w:r w:rsidRPr="009B0A37">
              <w:t>EUR 104</w:t>
            </w:r>
          </w:p>
        </w:tc>
        <w:tc>
          <w:tcPr>
            <w:tcW w:w="515" w:type="pct"/>
            <w:noWrap/>
            <w:hideMark/>
          </w:tcPr>
          <w:p w14:paraId="2B978187" w14:textId="77777777" w:rsidR="005B1647" w:rsidRPr="009B0A37" w:rsidRDefault="005B1647" w:rsidP="00A400A2">
            <w:pPr>
              <w:pStyle w:val="Tabell"/>
              <w:cnfStyle w:val="000000000000" w:firstRow="0" w:lastRow="0" w:firstColumn="0" w:lastColumn="0" w:oddVBand="0" w:evenVBand="0" w:oddHBand="0" w:evenHBand="0" w:firstRowFirstColumn="0" w:firstRowLastColumn="0" w:lastRowFirstColumn="0" w:lastRowLastColumn="0"/>
            </w:pPr>
            <w:r w:rsidRPr="009B0A37">
              <w:t>EUR 104</w:t>
            </w:r>
          </w:p>
        </w:tc>
        <w:tc>
          <w:tcPr>
            <w:tcW w:w="515" w:type="pct"/>
            <w:noWrap/>
            <w:hideMark/>
          </w:tcPr>
          <w:p w14:paraId="6E50CF90" w14:textId="77777777" w:rsidR="005B1647" w:rsidRPr="009B0A37" w:rsidRDefault="005B1647" w:rsidP="00A400A2">
            <w:pPr>
              <w:pStyle w:val="Tabell"/>
              <w:cnfStyle w:val="000000000000" w:firstRow="0" w:lastRow="0" w:firstColumn="0" w:lastColumn="0" w:oddVBand="0" w:evenVBand="0" w:oddHBand="0" w:evenHBand="0" w:firstRowFirstColumn="0" w:firstRowLastColumn="0" w:lastRowFirstColumn="0" w:lastRowLastColumn="0"/>
            </w:pPr>
            <w:r w:rsidRPr="009B0A37">
              <w:t>30</w:t>
            </w:r>
          </w:p>
        </w:tc>
        <w:tc>
          <w:tcPr>
            <w:tcW w:w="514" w:type="pct"/>
            <w:noWrap/>
            <w:hideMark/>
          </w:tcPr>
          <w:p w14:paraId="2D37B802" w14:textId="77777777" w:rsidR="005B1647" w:rsidRPr="009B0A37" w:rsidRDefault="005B1647" w:rsidP="00A400A2">
            <w:pPr>
              <w:pStyle w:val="Tabell"/>
              <w:cnfStyle w:val="000000000000" w:firstRow="0" w:lastRow="0" w:firstColumn="0" w:lastColumn="0" w:oddVBand="0" w:evenVBand="0" w:oddHBand="0" w:evenHBand="0" w:firstRowFirstColumn="0" w:firstRowLastColumn="0" w:lastRowFirstColumn="0" w:lastRowLastColumn="0"/>
            </w:pPr>
            <w:r w:rsidRPr="009B0A37">
              <w:t>34</w:t>
            </w:r>
          </w:p>
        </w:tc>
        <w:tc>
          <w:tcPr>
            <w:tcW w:w="515" w:type="pct"/>
            <w:noWrap/>
            <w:hideMark/>
          </w:tcPr>
          <w:p w14:paraId="4D9ADF65" w14:textId="77777777" w:rsidR="005B1647" w:rsidRPr="009B0A37" w:rsidRDefault="005B1647" w:rsidP="00A400A2">
            <w:pPr>
              <w:pStyle w:val="Tabell"/>
              <w:cnfStyle w:val="000000000000" w:firstRow="0" w:lastRow="0" w:firstColumn="0" w:lastColumn="0" w:oddVBand="0" w:evenVBand="0" w:oddHBand="0" w:evenHBand="0" w:firstRowFirstColumn="0" w:firstRowLastColumn="0" w:lastRowFirstColumn="0" w:lastRowLastColumn="0"/>
            </w:pPr>
            <w:r w:rsidRPr="009B0A37">
              <w:t>30</w:t>
            </w:r>
          </w:p>
        </w:tc>
        <w:tc>
          <w:tcPr>
            <w:tcW w:w="514" w:type="pct"/>
            <w:noWrap/>
            <w:hideMark/>
          </w:tcPr>
          <w:p w14:paraId="49790826" w14:textId="77777777" w:rsidR="005B1647" w:rsidRPr="009B0A37" w:rsidRDefault="005B1647" w:rsidP="00A400A2">
            <w:pPr>
              <w:pStyle w:val="Tabell"/>
              <w:cnfStyle w:val="000000000000" w:firstRow="0" w:lastRow="0" w:firstColumn="0" w:lastColumn="0" w:oddVBand="0" w:evenVBand="0" w:oddHBand="0" w:evenHBand="0" w:firstRowFirstColumn="0" w:firstRowLastColumn="0" w:lastRowFirstColumn="0" w:lastRowLastColumn="0"/>
            </w:pPr>
            <w:r w:rsidRPr="009B0A37">
              <w:t>34</w:t>
            </w:r>
          </w:p>
        </w:tc>
      </w:tr>
      <w:tr w:rsidR="00A400A2" w14:paraId="45FC344B" w14:textId="77777777" w:rsidTr="00A400A2">
        <w:trPr>
          <w:trHeight w:val="170"/>
        </w:trPr>
        <w:tc>
          <w:tcPr>
            <w:cnfStyle w:val="001000000000" w:firstRow="0" w:lastRow="0" w:firstColumn="1" w:lastColumn="0" w:oddVBand="0" w:evenVBand="0" w:oddHBand="0" w:evenHBand="0" w:firstRowFirstColumn="0" w:firstRowLastColumn="0" w:lastRowFirstColumn="0" w:lastRowLastColumn="0"/>
            <w:tcW w:w="367" w:type="pct"/>
            <w:hideMark/>
          </w:tcPr>
          <w:p w14:paraId="32962815" w14:textId="77777777" w:rsidR="005B1647" w:rsidRPr="009B0A37" w:rsidRDefault="005B1647" w:rsidP="00A400A2">
            <w:pPr>
              <w:pStyle w:val="Tabell"/>
            </w:pPr>
            <w:r w:rsidRPr="009B0A37">
              <w:t>16</w:t>
            </w:r>
          </w:p>
        </w:tc>
        <w:tc>
          <w:tcPr>
            <w:tcW w:w="1545" w:type="pct"/>
            <w:noWrap/>
            <w:hideMark/>
          </w:tcPr>
          <w:p w14:paraId="3A2D642A" w14:textId="77777777" w:rsidR="005B1647" w:rsidRPr="009B0A37" w:rsidRDefault="005B1647" w:rsidP="00A400A2">
            <w:pPr>
              <w:pStyle w:val="Tabell"/>
              <w:jc w:val="left"/>
              <w:cnfStyle w:val="000000000000" w:firstRow="0" w:lastRow="0" w:firstColumn="0" w:lastColumn="0" w:oddVBand="0" w:evenVBand="0" w:oddHBand="0" w:evenHBand="0" w:firstRowFirstColumn="0" w:firstRowLastColumn="0" w:lastRowFirstColumn="0" w:lastRowLastColumn="0"/>
            </w:pPr>
            <w:r w:rsidRPr="009B0A37">
              <w:t>Kreditgaranti, European Spallation Source ERIC (ESS)</w:t>
            </w:r>
          </w:p>
        </w:tc>
        <w:tc>
          <w:tcPr>
            <w:tcW w:w="514" w:type="pct"/>
            <w:noWrap/>
            <w:hideMark/>
          </w:tcPr>
          <w:p w14:paraId="143CCE4B" w14:textId="77777777" w:rsidR="005B1647" w:rsidRPr="009B0A37" w:rsidRDefault="005B1647" w:rsidP="00A400A2">
            <w:pPr>
              <w:pStyle w:val="Tabell"/>
              <w:cnfStyle w:val="000000000000" w:firstRow="0" w:lastRow="0" w:firstColumn="0" w:lastColumn="0" w:oddVBand="0" w:evenVBand="0" w:oddHBand="0" w:evenHBand="0" w:firstRowFirstColumn="0" w:firstRowLastColumn="0" w:lastRowFirstColumn="0" w:lastRowLastColumn="0"/>
            </w:pPr>
            <w:r w:rsidRPr="009B0A37">
              <w:t>600</w:t>
            </w:r>
          </w:p>
        </w:tc>
        <w:tc>
          <w:tcPr>
            <w:tcW w:w="515" w:type="pct"/>
            <w:noWrap/>
            <w:hideMark/>
          </w:tcPr>
          <w:p w14:paraId="7BC2C9B7" w14:textId="77777777" w:rsidR="005B1647" w:rsidRPr="009B0A37" w:rsidRDefault="005B1647" w:rsidP="00A400A2">
            <w:pPr>
              <w:pStyle w:val="Tabell"/>
              <w:cnfStyle w:val="000000000000" w:firstRow="0" w:lastRow="0" w:firstColumn="0" w:lastColumn="0" w:oddVBand="0" w:evenVBand="0" w:oddHBand="0" w:evenHBand="0" w:firstRowFirstColumn="0" w:firstRowLastColumn="0" w:lastRowFirstColumn="0" w:lastRowLastColumn="0"/>
            </w:pPr>
            <w:r w:rsidRPr="009B0A37">
              <w:t>600</w:t>
            </w:r>
          </w:p>
        </w:tc>
        <w:tc>
          <w:tcPr>
            <w:tcW w:w="515" w:type="pct"/>
            <w:noWrap/>
            <w:hideMark/>
          </w:tcPr>
          <w:p w14:paraId="7AC173B4" w14:textId="77777777" w:rsidR="005B1647" w:rsidRPr="009B0A37" w:rsidRDefault="005B1647" w:rsidP="00A400A2">
            <w:pPr>
              <w:pStyle w:val="Tabell"/>
              <w:cnfStyle w:val="000000000000" w:firstRow="0" w:lastRow="0" w:firstColumn="0" w:lastColumn="0" w:oddVBand="0" w:evenVBand="0" w:oddHBand="0" w:evenHBand="0" w:firstRowFirstColumn="0" w:firstRowLastColumn="0" w:lastRowFirstColumn="0" w:lastRowLastColumn="0"/>
            </w:pPr>
            <w:r w:rsidRPr="009B0A37">
              <w:t>600</w:t>
            </w:r>
          </w:p>
        </w:tc>
        <w:tc>
          <w:tcPr>
            <w:tcW w:w="514" w:type="pct"/>
            <w:noWrap/>
            <w:hideMark/>
          </w:tcPr>
          <w:p w14:paraId="6A80B4E7" w14:textId="77777777" w:rsidR="005B1647" w:rsidRPr="009B0A37" w:rsidRDefault="005B1647" w:rsidP="00A400A2">
            <w:pPr>
              <w:pStyle w:val="Tabell"/>
              <w:cnfStyle w:val="000000000000" w:firstRow="0" w:lastRow="0" w:firstColumn="0" w:lastColumn="0" w:oddVBand="0" w:evenVBand="0" w:oddHBand="0" w:evenHBand="0" w:firstRowFirstColumn="0" w:firstRowLastColumn="0" w:lastRowFirstColumn="0" w:lastRowLastColumn="0"/>
            </w:pPr>
            <w:r w:rsidRPr="009B0A37">
              <w:t>600</w:t>
            </w:r>
          </w:p>
        </w:tc>
        <w:tc>
          <w:tcPr>
            <w:tcW w:w="515" w:type="pct"/>
            <w:noWrap/>
            <w:hideMark/>
          </w:tcPr>
          <w:p w14:paraId="66A8ED23" w14:textId="77777777" w:rsidR="005B1647" w:rsidRPr="009B0A37" w:rsidRDefault="005B1647" w:rsidP="00A400A2">
            <w:pPr>
              <w:pStyle w:val="Tabell"/>
              <w:cnfStyle w:val="000000000000" w:firstRow="0" w:lastRow="0" w:firstColumn="0" w:lastColumn="0" w:oddVBand="0" w:evenVBand="0" w:oddHBand="0" w:evenHBand="0" w:firstRowFirstColumn="0" w:firstRowLastColumn="0" w:lastRowFirstColumn="0" w:lastRowLastColumn="0"/>
            </w:pPr>
            <w:r w:rsidRPr="009B0A37">
              <w:t>600</w:t>
            </w:r>
          </w:p>
        </w:tc>
        <w:tc>
          <w:tcPr>
            <w:tcW w:w="514" w:type="pct"/>
            <w:noWrap/>
            <w:hideMark/>
          </w:tcPr>
          <w:p w14:paraId="799E5524" w14:textId="77777777" w:rsidR="005B1647" w:rsidRPr="009B0A37" w:rsidRDefault="005B1647" w:rsidP="00A400A2">
            <w:pPr>
              <w:pStyle w:val="Tabell"/>
              <w:cnfStyle w:val="000000000000" w:firstRow="0" w:lastRow="0" w:firstColumn="0" w:lastColumn="0" w:oddVBand="0" w:evenVBand="0" w:oddHBand="0" w:evenHBand="0" w:firstRowFirstColumn="0" w:firstRowLastColumn="0" w:lastRowFirstColumn="0" w:lastRowLastColumn="0"/>
            </w:pPr>
            <w:r w:rsidRPr="009B0A37">
              <w:t>600</w:t>
            </w:r>
          </w:p>
        </w:tc>
      </w:tr>
      <w:tr w:rsidR="00A400A2" w14:paraId="776F0952" w14:textId="77777777" w:rsidTr="00A400A2">
        <w:trPr>
          <w:trHeight w:val="170"/>
        </w:trPr>
        <w:tc>
          <w:tcPr>
            <w:cnfStyle w:val="001000000000" w:firstRow="0" w:lastRow="0" w:firstColumn="1" w:lastColumn="0" w:oddVBand="0" w:evenVBand="0" w:oddHBand="0" w:evenHBand="0" w:firstRowFirstColumn="0" w:firstRowLastColumn="0" w:lastRowFirstColumn="0" w:lastRowLastColumn="0"/>
            <w:tcW w:w="367" w:type="pct"/>
            <w:hideMark/>
          </w:tcPr>
          <w:p w14:paraId="7937C581" w14:textId="77777777" w:rsidR="005B1647" w:rsidRPr="009B0A37" w:rsidRDefault="005B1647" w:rsidP="00A400A2">
            <w:pPr>
              <w:pStyle w:val="Tabell"/>
            </w:pPr>
            <w:r w:rsidRPr="009B0A37">
              <w:t>2,16, 22, 24</w:t>
            </w:r>
          </w:p>
        </w:tc>
        <w:tc>
          <w:tcPr>
            <w:tcW w:w="1545" w:type="pct"/>
            <w:noWrap/>
            <w:hideMark/>
          </w:tcPr>
          <w:p w14:paraId="13E0EBCB" w14:textId="77777777" w:rsidR="005B1647" w:rsidRPr="009B0A37" w:rsidRDefault="005B1647" w:rsidP="00A400A2">
            <w:pPr>
              <w:pStyle w:val="Tabell"/>
              <w:jc w:val="left"/>
              <w:cnfStyle w:val="000000000000" w:firstRow="0" w:lastRow="0" w:firstColumn="0" w:lastColumn="0" w:oddVBand="0" w:evenVBand="0" w:oddHBand="0" w:evenHBand="0" w:firstRowFirstColumn="0" w:firstRowLastColumn="0" w:lastRowFirstColumn="0" w:lastRowLastColumn="0"/>
            </w:pPr>
            <w:r w:rsidRPr="009B0A37">
              <w:t>Pensionsgarantier</w:t>
            </w:r>
          </w:p>
        </w:tc>
        <w:tc>
          <w:tcPr>
            <w:tcW w:w="514" w:type="pct"/>
            <w:noWrap/>
            <w:hideMark/>
          </w:tcPr>
          <w:p w14:paraId="61737FB8" w14:textId="77777777" w:rsidR="005B1647" w:rsidRPr="009B0A37" w:rsidRDefault="005B1647" w:rsidP="00A400A2">
            <w:pPr>
              <w:pStyle w:val="Tabell"/>
              <w:cnfStyle w:val="000000000000" w:firstRow="0" w:lastRow="0" w:firstColumn="0" w:lastColumn="0" w:oddVBand="0" w:evenVBand="0" w:oddHBand="0" w:evenHBand="0" w:firstRowFirstColumn="0" w:firstRowLastColumn="0" w:lastRowFirstColumn="0" w:lastRowLastColumn="0"/>
            </w:pPr>
            <w:r w:rsidRPr="009B0A37">
              <w:t>Obegränsad</w:t>
            </w:r>
          </w:p>
        </w:tc>
        <w:tc>
          <w:tcPr>
            <w:tcW w:w="515" w:type="pct"/>
            <w:noWrap/>
            <w:hideMark/>
          </w:tcPr>
          <w:p w14:paraId="26F79754" w14:textId="77777777" w:rsidR="005B1647" w:rsidRPr="009B0A37" w:rsidRDefault="005B1647" w:rsidP="00A400A2">
            <w:pPr>
              <w:pStyle w:val="Tabell"/>
              <w:cnfStyle w:val="000000000000" w:firstRow="0" w:lastRow="0" w:firstColumn="0" w:lastColumn="0" w:oddVBand="0" w:evenVBand="0" w:oddHBand="0" w:evenHBand="0" w:firstRowFirstColumn="0" w:firstRowLastColumn="0" w:lastRowFirstColumn="0" w:lastRowLastColumn="0"/>
            </w:pPr>
            <w:r w:rsidRPr="009B0A37">
              <w:t>Obegränsad</w:t>
            </w:r>
          </w:p>
        </w:tc>
        <w:tc>
          <w:tcPr>
            <w:tcW w:w="515" w:type="pct"/>
            <w:noWrap/>
            <w:hideMark/>
          </w:tcPr>
          <w:p w14:paraId="0375310F" w14:textId="77777777" w:rsidR="005B1647" w:rsidRPr="009B0A37" w:rsidRDefault="005B1647" w:rsidP="00A400A2">
            <w:pPr>
              <w:pStyle w:val="Tabell"/>
              <w:cnfStyle w:val="000000000000" w:firstRow="0" w:lastRow="0" w:firstColumn="0" w:lastColumn="0" w:oddVBand="0" w:evenVBand="0" w:oddHBand="0" w:evenHBand="0" w:firstRowFirstColumn="0" w:firstRowLastColumn="0" w:lastRowFirstColumn="0" w:lastRowLastColumn="0"/>
            </w:pPr>
            <w:r w:rsidRPr="009B0A37">
              <w:t>7 674</w:t>
            </w:r>
          </w:p>
        </w:tc>
        <w:tc>
          <w:tcPr>
            <w:tcW w:w="514" w:type="pct"/>
            <w:noWrap/>
            <w:hideMark/>
          </w:tcPr>
          <w:p w14:paraId="41E7C120" w14:textId="77777777" w:rsidR="005B1647" w:rsidRPr="009B0A37" w:rsidRDefault="005B1647" w:rsidP="00A400A2">
            <w:pPr>
              <w:pStyle w:val="Tabell"/>
              <w:cnfStyle w:val="000000000000" w:firstRow="0" w:lastRow="0" w:firstColumn="0" w:lastColumn="0" w:oddVBand="0" w:evenVBand="0" w:oddHBand="0" w:evenHBand="0" w:firstRowFirstColumn="0" w:firstRowLastColumn="0" w:lastRowFirstColumn="0" w:lastRowLastColumn="0"/>
            </w:pPr>
            <w:r w:rsidRPr="009B0A37">
              <w:t>7 969</w:t>
            </w:r>
          </w:p>
        </w:tc>
        <w:tc>
          <w:tcPr>
            <w:tcW w:w="515" w:type="pct"/>
            <w:noWrap/>
            <w:hideMark/>
          </w:tcPr>
          <w:p w14:paraId="72E8B6B3" w14:textId="77777777" w:rsidR="005B1647" w:rsidRPr="009B0A37" w:rsidRDefault="005B1647" w:rsidP="00A400A2">
            <w:pPr>
              <w:pStyle w:val="Tabell"/>
              <w:cnfStyle w:val="000000000000" w:firstRow="0" w:lastRow="0" w:firstColumn="0" w:lastColumn="0" w:oddVBand="0" w:evenVBand="0" w:oddHBand="0" w:evenHBand="0" w:firstRowFirstColumn="0" w:firstRowLastColumn="0" w:lastRowFirstColumn="0" w:lastRowLastColumn="0"/>
            </w:pPr>
            <w:r w:rsidRPr="009B0A37">
              <w:t>7 674</w:t>
            </w:r>
          </w:p>
        </w:tc>
        <w:tc>
          <w:tcPr>
            <w:tcW w:w="514" w:type="pct"/>
            <w:noWrap/>
            <w:hideMark/>
          </w:tcPr>
          <w:p w14:paraId="64B5D534" w14:textId="77777777" w:rsidR="005B1647" w:rsidRPr="009B0A37" w:rsidRDefault="005B1647" w:rsidP="00A400A2">
            <w:pPr>
              <w:pStyle w:val="Tabell"/>
              <w:cnfStyle w:val="000000000000" w:firstRow="0" w:lastRow="0" w:firstColumn="0" w:lastColumn="0" w:oddVBand="0" w:evenVBand="0" w:oddHBand="0" w:evenHBand="0" w:firstRowFirstColumn="0" w:firstRowLastColumn="0" w:lastRowFirstColumn="0" w:lastRowLastColumn="0"/>
            </w:pPr>
            <w:r w:rsidRPr="009B0A37">
              <w:t>7 969</w:t>
            </w:r>
          </w:p>
        </w:tc>
      </w:tr>
      <w:tr w:rsidR="00A400A2" w14:paraId="79C57417" w14:textId="77777777" w:rsidTr="00A400A2">
        <w:trPr>
          <w:trHeight w:val="170"/>
        </w:trPr>
        <w:tc>
          <w:tcPr>
            <w:cnfStyle w:val="001000000000" w:firstRow="0" w:lastRow="0" w:firstColumn="1" w:lastColumn="0" w:oddVBand="0" w:evenVBand="0" w:oddHBand="0" w:evenHBand="0" w:firstRowFirstColumn="0" w:firstRowLastColumn="0" w:lastRowFirstColumn="0" w:lastRowLastColumn="0"/>
            <w:tcW w:w="367" w:type="pct"/>
            <w:hideMark/>
          </w:tcPr>
          <w:p w14:paraId="42F0AFF6" w14:textId="77777777" w:rsidR="005B1647" w:rsidRPr="009B0A37" w:rsidRDefault="005B1647" w:rsidP="00A400A2">
            <w:pPr>
              <w:pStyle w:val="Tabell"/>
            </w:pPr>
            <w:r w:rsidRPr="009B0A37">
              <w:t>1</w:t>
            </w:r>
          </w:p>
        </w:tc>
        <w:tc>
          <w:tcPr>
            <w:tcW w:w="1545" w:type="pct"/>
            <w:noWrap/>
            <w:hideMark/>
          </w:tcPr>
          <w:p w14:paraId="2E1EA911" w14:textId="77777777" w:rsidR="005B1647" w:rsidRPr="009B0A37" w:rsidRDefault="005B1647" w:rsidP="00A400A2">
            <w:pPr>
              <w:pStyle w:val="Tabell"/>
              <w:jc w:val="left"/>
              <w:cnfStyle w:val="000000000000" w:firstRow="0" w:lastRow="0" w:firstColumn="0" w:lastColumn="0" w:oddVBand="0" w:evenVBand="0" w:oddHBand="0" w:evenHBand="0" w:firstRowFirstColumn="0" w:firstRowLastColumn="0" w:lastRowFirstColumn="0" w:lastRowLastColumn="0"/>
            </w:pPr>
            <w:r w:rsidRPr="009B0A37">
              <w:t>Kreditgarantier, UD-anställda</w:t>
            </w:r>
          </w:p>
        </w:tc>
        <w:tc>
          <w:tcPr>
            <w:tcW w:w="514" w:type="pct"/>
            <w:noWrap/>
            <w:hideMark/>
          </w:tcPr>
          <w:p w14:paraId="25541026" w14:textId="64AB4103" w:rsidR="005B1647" w:rsidRPr="009B0A37" w:rsidRDefault="005B1647" w:rsidP="00A400A2">
            <w:pPr>
              <w:pStyle w:val="Tabell"/>
              <w:cnfStyle w:val="000000000000" w:firstRow="0" w:lastRow="0" w:firstColumn="0" w:lastColumn="0" w:oddVBand="0" w:evenVBand="0" w:oddHBand="0" w:evenHBand="0" w:firstRowFirstColumn="0" w:firstRowLastColumn="0" w:lastRowFirstColumn="0" w:lastRowLastColumn="0"/>
            </w:pPr>
          </w:p>
        </w:tc>
        <w:tc>
          <w:tcPr>
            <w:tcW w:w="515" w:type="pct"/>
            <w:noWrap/>
            <w:hideMark/>
          </w:tcPr>
          <w:p w14:paraId="24FC4B29" w14:textId="77777777" w:rsidR="005B1647" w:rsidRPr="009B0A37" w:rsidRDefault="005B1647" w:rsidP="00A400A2">
            <w:pPr>
              <w:pStyle w:val="Tabell"/>
              <w:cnfStyle w:val="000000000000" w:firstRow="0" w:lastRow="0" w:firstColumn="0" w:lastColumn="0" w:oddVBand="0" w:evenVBand="0" w:oddHBand="0" w:evenHBand="0" w:firstRowFirstColumn="0" w:firstRowLastColumn="0" w:lastRowFirstColumn="0" w:lastRowLastColumn="0"/>
            </w:pPr>
            <w:r w:rsidRPr="009B0A37">
              <w:t>50</w:t>
            </w:r>
          </w:p>
        </w:tc>
        <w:tc>
          <w:tcPr>
            <w:tcW w:w="515" w:type="pct"/>
            <w:noWrap/>
            <w:hideMark/>
          </w:tcPr>
          <w:p w14:paraId="7DDC3710" w14:textId="2F62C4C2" w:rsidR="005B1647" w:rsidRPr="009B0A37" w:rsidRDefault="005B1647" w:rsidP="00A400A2">
            <w:pPr>
              <w:pStyle w:val="Tabell"/>
              <w:cnfStyle w:val="000000000000" w:firstRow="0" w:lastRow="0" w:firstColumn="0" w:lastColumn="0" w:oddVBand="0" w:evenVBand="0" w:oddHBand="0" w:evenHBand="0" w:firstRowFirstColumn="0" w:firstRowLastColumn="0" w:lastRowFirstColumn="0" w:lastRowLastColumn="0"/>
            </w:pPr>
          </w:p>
        </w:tc>
        <w:tc>
          <w:tcPr>
            <w:tcW w:w="514" w:type="pct"/>
            <w:noWrap/>
            <w:hideMark/>
          </w:tcPr>
          <w:p w14:paraId="0439527C" w14:textId="77777777" w:rsidR="005B1647" w:rsidRPr="009B0A37" w:rsidRDefault="005B1647" w:rsidP="00A400A2">
            <w:pPr>
              <w:pStyle w:val="Tabell"/>
              <w:cnfStyle w:val="000000000000" w:firstRow="0" w:lastRow="0" w:firstColumn="0" w:lastColumn="0" w:oddVBand="0" w:evenVBand="0" w:oddHBand="0" w:evenHBand="0" w:firstRowFirstColumn="0" w:firstRowLastColumn="0" w:lastRowFirstColumn="0" w:lastRowLastColumn="0"/>
            </w:pPr>
            <w:r w:rsidRPr="009B0A37">
              <w:t>0,2</w:t>
            </w:r>
          </w:p>
        </w:tc>
        <w:tc>
          <w:tcPr>
            <w:tcW w:w="515" w:type="pct"/>
            <w:noWrap/>
            <w:hideMark/>
          </w:tcPr>
          <w:p w14:paraId="261E014B" w14:textId="3CDCAA7D" w:rsidR="005B1647" w:rsidRPr="009B0A37" w:rsidRDefault="005B1647" w:rsidP="00A400A2">
            <w:pPr>
              <w:pStyle w:val="Tabell"/>
              <w:cnfStyle w:val="000000000000" w:firstRow="0" w:lastRow="0" w:firstColumn="0" w:lastColumn="0" w:oddVBand="0" w:evenVBand="0" w:oddHBand="0" w:evenHBand="0" w:firstRowFirstColumn="0" w:firstRowLastColumn="0" w:lastRowFirstColumn="0" w:lastRowLastColumn="0"/>
            </w:pPr>
          </w:p>
        </w:tc>
        <w:tc>
          <w:tcPr>
            <w:tcW w:w="514" w:type="pct"/>
            <w:noWrap/>
            <w:hideMark/>
          </w:tcPr>
          <w:p w14:paraId="68244E18" w14:textId="77777777" w:rsidR="005B1647" w:rsidRPr="009B0A37" w:rsidRDefault="005B1647" w:rsidP="00A400A2">
            <w:pPr>
              <w:pStyle w:val="Tabell"/>
              <w:cnfStyle w:val="000000000000" w:firstRow="0" w:lastRow="0" w:firstColumn="0" w:lastColumn="0" w:oddVBand="0" w:evenVBand="0" w:oddHBand="0" w:evenHBand="0" w:firstRowFirstColumn="0" w:firstRowLastColumn="0" w:lastRowFirstColumn="0" w:lastRowLastColumn="0"/>
            </w:pPr>
            <w:r w:rsidRPr="009B0A37">
              <w:t>0,2</w:t>
            </w:r>
          </w:p>
        </w:tc>
      </w:tr>
      <w:tr w:rsidR="00A400A2" w14:paraId="27038660" w14:textId="77777777" w:rsidTr="00A400A2">
        <w:trPr>
          <w:trHeight w:val="170"/>
        </w:trPr>
        <w:tc>
          <w:tcPr>
            <w:cnfStyle w:val="001000000000" w:firstRow="0" w:lastRow="0" w:firstColumn="1" w:lastColumn="0" w:oddVBand="0" w:evenVBand="0" w:oddHBand="0" w:evenHBand="0" w:firstRowFirstColumn="0" w:firstRowLastColumn="0" w:lastRowFirstColumn="0" w:lastRowLastColumn="0"/>
            <w:tcW w:w="367" w:type="pct"/>
            <w:hideMark/>
          </w:tcPr>
          <w:p w14:paraId="291E3995" w14:textId="77777777" w:rsidR="005B1647" w:rsidRPr="009B0A37" w:rsidRDefault="005B1647" w:rsidP="00A400A2">
            <w:pPr>
              <w:pStyle w:val="Tabell"/>
            </w:pPr>
            <w:r w:rsidRPr="009B0A37">
              <w:t>6</w:t>
            </w:r>
          </w:p>
        </w:tc>
        <w:tc>
          <w:tcPr>
            <w:tcW w:w="1545" w:type="pct"/>
            <w:noWrap/>
            <w:hideMark/>
          </w:tcPr>
          <w:p w14:paraId="4E016694" w14:textId="77777777" w:rsidR="005B1647" w:rsidRPr="009B0A37" w:rsidRDefault="005B1647" w:rsidP="00A400A2">
            <w:pPr>
              <w:pStyle w:val="Tabell"/>
              <w:jc w:val="left"/>
              <w:cnfStyle w:val="000000000000" w:firstRow="0" w:lastRow="0" w:firstColumn="0" w:lastColumn="0" w:oddVBand="0" w:evenVBand="0" w:oddHBand="0" w:evenHBand="0" w:firstRowFirstColumn="0" w:firstRowLastColumn="0" w:lastRowFirstColumn="0" w:lastRowLastColumn="0"/>
            </w:pPr>
            <w:r w:rsidRPr="009B0A37">
              <w:t>Kreditgaranti, Stiftelsen Gällöfsta Utbildningscentrum</w:t>
            </w:r>
          </w:p>
        </w:tc>
        <w:tc>
          <w:tcPr>
            <w:tcW w:w="514" w:type="pct"/>
            <w:noWrap/>
            <w:hideMark/>
          </w:tcPr>
          <w:p w14:paraId="0B09B016" w14:textId="77777777" w:rsidR="005B1647" w:rsidRPr="009B0A37" w:rsidRDefault="005B1647" w:rsidP="00A400A2">
            <w:pPr>
              <w:pStyle w:val="Tabell"/>
              <w:cnfStyle w:val="000000000000" w:firstRow="0" w:lastRow="0" w:firstColumn="0" w:lastColumn="0" w:oddVBand="0" w:evenVBand="0" w:oddHBand="0" w:evenHBand="0" w:firstRowFirstColumn="0" w:firstRowLastColumn="0" w:lastRowFirstColumn="0" w:lastRowLastColumn="0"/>
            </w:pPr>
            <w:r w:rsidRPr="009B0A37">
              <w:t>24</w:t>
            </w:r>
          </w:p>
        </w:tc>
        <w:tc>
          <w:tcPr>
            <w:tcW w:w="515" w:type="pct"/>
            <w:noWrap/>
            <w:hideMark/>
          </w:tcPr>
          <w:p w14:paraId="0DB50533" w14:textId="77777777" w:rsidR="005B1647" w:rsidRPr="009B0A37" w:rsidRDefault="005B1647" w:rsidP="00A400A2">
            <w:pPr>
              <w:pStyle w:val="Tabell"/>
              <w:cnfStyle w:val="000000000000" w:firstRow="0" w:lastRow="0" w:firstColumn="0" w:lastColumn="0" w:oddVBand="0" w:evenVBand="0" w:oddHBand="0" w:evenHBand="0" w:firstRowFirstColumn="0" w:firstRowLastColumn="0" w:lastRowFirstColumn="0" w:lastRowLastColumn="0"/>
            </w:pPr>
            <w:r w:rsidRPr="009B0A37">
              <w:t>24</w:t>
            </w:r>
          </w:p>
        </w:tc>
        <w:tc>
          <w:tcPr>
            <w:tcW w:w="515" w:type="pct"/>
            <w:noWrap/>
            <w:hideMark/>
          </w:tcPr>
          <w:p w14:paraId="74953AC2" w14:textId="77777777" w:rsidR="005B1647" w:rsidRPr="009B0A37" w:rsidRDefault="005B1647" w:rsidP="00A400A2">
            <w:pPr>
              <w:pStyle w:val="Tabell"/>
              <w:cnfStyle w:val="000000000000" w:firstRow="0" w:lastRow="0" w:firstColumn="0" w:lastColumn="0" w:oddVBand="0" w:evenVBand="0" w:oddHBand="0" w:evenHBand="0" w:firstRowFirstColumn="0" w:firstRowLastColumn="0" w:lastRowFirstColumn="0" w:lastRowLastColumn="0"/>
            </w:pPr>
            <w:r w:rsidRPr="009B0A37">
              <w:t>7</w:t>
            </w:r>
          </w:p>
        </w:tc>
        <w:tc>
          <w:tcPr>
            <w:tcW w:w="514" w:type="pct"/>
            <w:noWrap/>
            <w:hideMark/>
          </w:tcPr>
          <w:p w14:paraId="1BFC1E63" w14:textId="77777777" w:rsidR="005B1647" w:rsidRPr="009B0A37" w:rsidRDefault="005B1647" w:rsidP="00A400A2">
            <w:pPr>
              <w:pStyle w:val="Tabell"/>
              <w:cnfStyle w:val="000000000000" w:firstRow="0" w:lastRow="0" w:firstColumn="0" w:lastColumn="0" w:oddVBand="0" w:evenVBand="0" w:oddHBand="0" w:evenHBand="0" w:firstRowFirstColumn="0" w:firstRowLastColumn="0" w:lastRowFirstColumn="0" w:lastRowLastColumn="0"/>
            </w:pPr>
            <w:r w:rsidRPr="009B0A37">
              <w:t>7</w:t>
            </w:r>
          </w:p>
        </w:tc>
        <w:tc>
          <w:tcPr>
            <w:tcW w:w="515" w:type="pct"/>
            <w:noWrap/>
            <w:hideMark/>
          </w:tcPr>
          <w:p w14:paraId="322683D2" w14:textId="77777777" w:rsidR="005B1647" w:rsidRPr="009B0A37" w:rsidRDefault="005B1647" w:rsidP="00A400A2">
            <w:pPr>
              <w:pStyle w:val="Tabell"/>
              <w:cnfStyle w:val="000000000000" w:firstRow="0" w:lastRow="0" w:firstColumn="0" w:lastColumn="0" w:oddVBand="0" w:evenVBand="0" w:oddHBand="0" w:evenHBand="0" w:firstRowFirstColumn="0" w:firstRowLastColumn="0" w:lastRowFirstColumn="0" w:lastRowLastColumn="0"/>
            </w:pPr>
            <w:r w:rsidRPr="009B0A37">
              <w:t>7</w:t>
            </w:r>
          </w:p>
        </w:tc>
        <w:tc>
          <w:tcPr>
            <w:tcW w:w="514" w:type="pct"/>
            <w:noWrap/>
            <w:hideMark/>
          </w:tcPr>
          <w:p w14:paraId="0A9BF08D" w14:textId="77777777" w:rsidR="005B1647" w:rsidRPr="009B0A37" w:rsidRDefault="005B1647" w:rsidP="00A400A2">
            <w:pPr>
              <w:pStyle w:val="Tabell"/>
              <w:cnfStyle w:val="000000000000" w:firstRow="0" w:lastRow="0" w:firstColumn="0" w:lastColumn="0" w:oddVBand="0" w:evenVBand="0" w:oddHBand="0" w:evenHBand="0" w:firstRowFirstColumn="0" w:firstRowLastColumn="0" w:lastRowFirstColumn="0" w:lastRowLastColumn="0"/>
            </w:pPr>
            <w:r w:rsidRPr="009B0A37">
              <w:t>7</w:t>
            </w:r>
          </w:p>
        </w:tc>
      </w:tr>
      <w:tr w:rsidR="00A400A2" w14:paraId="4D46D9A1" w14:textId="77777777" w:rsidTr="00A400A2">
        <w:trPr>
          <w:trHeight w:val="170"/>
        </w:trPr>
        <w:tc>
          <w:tcPr>
            <w:cnfStyle w:val="001000000000" w:firstRow="0" w:lastRow="0" w:firstColumn="1" w:lastColumn="0" w:oddVBand="0" w:evenVBand="0" w:oddHBand="0" w:evenHBand="0" w:firstRowFirstColumn="0" w:firstRowLastColumn="0" w:lastRowFirstColumn="0" w:lastRowLastColumn="0"/>
            <w:tcW w:w="367" w:type="pct"/>
            <w:hideMark/>
          </w:tcPr>
          <w:p w14:paraId="7F35E7F5" w14:textId="77777777" w:rsidR="005B1647" w:rsidRPr="009B0A37" w:rsidRDefault="005B1647" w:rsidP="00A400A2">
            <w:pPr>
              <w:pStyle w:val="Tabell"/>
            </w:pPr>
            <w:r w:rsidRPr="009B0A37">
              <w:t>22</w:t>
            </w:r>
          </w:p>
        </w:tc>
        <w:tc>
          <w:tcPr>
            <w:tcW w:w="1545" w:type="pct"/>
            <w:noWrap/>
            <w:hideMark/>
          </w:tcPr>
          <w:p w14:paraId="613D333E" w14:textId="77777777" w:rsidR="005B1647" w:rsidRPr="009B0A37" w:rsidRDefault="005B1647" w:rsidP="00A400A2">
            <w:pPr>
              <w:pStyle w:val="Tabell"/>
              <w:jc w:val="left"/>
              <w:cnfStyle w:val="000000000000" w:firstRow="0" w:lastRow="0" w:firstColumn="0" w:lastColumn="0" w:oddVBand="0" w:evenVBand="0" w:oddHBand="0" w:evenHBand="0" w:firstRowFirstColumn="0" w:firstRowLastColumn="0" w:lastRowFirstColumn="0" w:lastRowLastColumn="0"/>
            </w:pPr>
            <w:r w:rsidRPr="009B0A37">
              <w:t>Kreditgaranti, Eurofima</w:t>
            </w:r>
          </w:p>
        </w:tc>
        <w:tc>
          <w:tcPr>
            <w:tcW w:w="514" w:type="pct"/>
            <w:noWrap/>
            <w:hideMark/>
          </w:tcPr>
          <w:p w14:paraId="53E955A6" w14:textId="77777777" w:rsidR="005B1647" w:rsidRPr="009B0A37" w:rsidRDefault="005B1647" w:rsidP="00A400A2">
            <w:pPr>
              <w:pStyle w:val="Tabell"/>
              <w:cnfStyle w:val="000000000000" w:firstRow="0" w:lastRow="0" w:firstColumn="0" w:lastColumn="0" w:oddVBand="0" w:evenVBand="0" w:oddHBand="0" w:evenHBand="0" w:firstRowFirstColumn="0" w:firstRowLastColumn="0" w:lastRowFirstColumn="0" w:lastRowLastColumn="0"/>
            </w:pPr>
            <w:r w:rsidRPr="009B0A37">
              <w:t>CHF 52</w:t>
            </w:r>
          </w:p>
        </w:tc>
        <w:tc>
          <w:tcPr>
            <w:tcW w:w="515" w:type="pct"/>
            <w:noWrap/>
            <w:hideMark/>
          </w:tcPr>
          <w:p w14:paraId="3987ABB4" w14:textId="77777777" w:rsidR="005B1647" w:rsidRPr="009B0A37" w:rsidRDefault="005B1647" w:rsidP="00A400A2">
            <w:pPr>
              <w:pStyle w:val="Tabell"/>
              <w:cnfStyle w:val="000000000000" w:firstRow="0" w:lastRow="0" w:firstColumn="0" w:lastColumn="0" w:oddVBand="0" w:evenVBand="0" w:oddHBand="0" w:evenHBand="0" w:firstRowFirstColumn="0" w:firstRowLastColumn="0" w:lastRowFirstColumn="0" w:lastRowLastColumn="0"/>
            </w:pPr>
            <w:r w:rsidRPr="009B0A37">
              <w:t>CHF 52</w:t>
            </w:r>
          </w:p>
        </w:tc>
        <w:tc>
          <w:tcPr>
            <w:tcW w:w="515" w:type="pct"/>
            <w:noWrap/>
            <w:hideMark/>
          </w:tcPr>
          <w:p w14:paraId="24D2EF89" w14:textId="77777777" w:rsidR="005B1647" w:rsidRPr="009B0A37" w:rsidRDefault="005B1647" w:rsidP="00A400A2">
            <w:pPr>
              <w:pStyle w:val="Tabell"/>
              <w:cnfStyle w:val="000000000000" w:firstRow="0" w:lastRow="0" w:firstColumn="0" w:lastColumn="0" w:oddVBand="0" w:evenVBand="0" w:oddHBand="0" w:evenHBand="0" w:firstRowFirstColumn="0" w:firstRowLastColumn="0" w:lastRowFirstColumn="0" w:lastRowLastColumn="0"/>
            </w:pPr>
            <w:r w:rsidRPr="009B0A37">
              <w:t>498</w:t>
            </w:r>
          </w:p>
        </w:tc>
        <w:tc>
          <w:tcPr>
            <w:tcW w:w="514" w:type="pct"/>
            <w:noWrap/>
            <w:hideMark/>
          </w:tcPr>
          <w:p w14:paraId="4B3C17C3" w14:textId="77777777" w:rsidR="005B1647" w:rsidRPr="009B0A37" w:rsidRDefault="005B1647" w:rsidP="00A400A2">
            <w:pPr>
              <w:pStyle w:val="Tabell"/>
              <w:cnfStyle w:val="000000000000" w:firstRow="0" w:lastRow="0" w:firstColumn="0" w:lastColumn="0" w:oddVBand="0" w:evenVBand="0" w:oddHBand="0" w:evenHBand="0" w:firstRowFirstColumn="0" w:firstRowLastColumn="0" w:lastRowFirstColumn="0" w:lastRowLastColumn="0"/>
            </w:pPr>
            <w:r w:rsidRPr="009B0A37">
              <w:t>473</w:t>
            </w:r>
          </w:p>
        </w:tc>
        <w:tc>
          <w:tcPr>
            <w:tcW w:w="515" w:type="pct"/>
            <w:noWrap/>
            <w:hideMark/>
          </w:tcPr>
          <w:p w14:paraId="5B686822" w14:textId="77777777" w:rsidR="005B1647" w:rsidRPr="009B0A37" w:rsidRDefault="005B1647" w:rsidP="00A400A2">
            <w:pPr>
              <w:pStyle w:val="Tabell"/>
              <w:cnfStyle w:val="000000000000" w:firstRow="0" w:lastRow="0" w:firstColumn="0" w:lastColumn="0" w:oddVBand="0" w:evenVBand="0" w:oddHBand="0" w:evenHBand="0" w:firstRowFirstColumn="0" w:firstRowLastColumn="0" w:lastRowFirstColumn="0" w:lastRowLastColumn="0"/>
            </w:pPr>
            <w:r w:rsidRPr="009B0A37">
              <w:t>498</w:t>
            </w:r>
          </w:p>
        </w:tc>
        <w:tc>
          <w:tcPr>
            <w:tcW w:w="514" w:type="pct"/>
            <w:noWrap/>
            <w:hideMark/>
          </w:tcPr>
          <w:p w14:paraId="4F6FC774" w14:textId="77777777" w:rsidR="005B1647" w:rsidRPr="009B0A37" w:rsidRDefault="005B1647" w:rsidP="00A400A2">
            <w:pPr>
              <w:pStyle w:val="Tabell"/>
              <w:cnfStyle w:val="000000000000" w:firstRow="0" w:lastRow="0" w:firstColumn="0" w:lastColumn="0" w:oddVBand="0" w:evenVBand="0" w:oddHBand="0" w:evenHBand="0" w:firstRowFirstColumn="0" w:firstRowLastColumn="0" w:lastRowFirstColumn="0" w:lastRowLastColumn="0"/>
            </w:pPr>
            <w:r w:rsidRPr="009B0A37">
              <w:t>473</w:t>
            </w:r>
          </w:p>
        </w:tc>
      </w:tr>
      <w:tr w:rsidR="00A400A2" w14:paraId="3217DDA4" w14:textId="77777777" w:rsidTr="00A400A2">
        <w:trPr>
          <w:trHeight w:val="170"/>
        </w:trPr>
        <w:tc>
          <w:tcPr>
            <w:cnfStyle w:val="001000000000" w:firstRow="0" w:lastRow="0" w:firstColumn="1" w:lastColumn="0" w:oddVBand="0" w:evenVBand="0" w:oddHBand="0" w:evenHBand="0" w:firstRowFirstColumn="0" w:firstRowLastColumn="0" w:lastRowFirstColumn="0" w:lastRowLastColumn="0"/>
            <w:tcW w:w="367" w:type="pct"/>
            <w:hideMark/>
          </w:tcPr>
          <w:p w14:paraId="4F4220FE" w14:textId="77777777" w:rsidR="005B1647" w:rsidRPr="009B0A37" w:rsidRDefault="005B1647" w:rsidP="00A400A2">
            <w:pPr>
              <w:pStyle w:val="Tabell"/>
            </w:pPr>
            <w:r w:rsidRPr="009B0A37">
              <w:t>24</w:t>
            </w:r>
          </w:p>
        </w:tc>
        <w:tc>
          <w:tcPr>
            <w:tcW w:w="1545" w:type="pct"/>
            <w:noWrap/>
            <w:hideMark/>
          </w:tcPr>
          <w:p w14:paraId="7A49F003" w14:textId="77777777" w:rsidR="005B1647" w:rsidRPr="009B0A37" w:rsidRDefault="005B1647" w:rsidP="00A400A2">
            <w:pPr>
              <w:pStyle w:val="Tabell"/>
              <w:jc w:val="left"/>
              <w:cnfStyle w:val="000000000000" w:firstRow="0" w:lastRow="0" w:firstColumn="0" w:lastColumn="0" w:oddVBand="0" w:evenVBand="0" w:oddHBand="0" w:evenHBand="0" w:firstRowFirstColumn="0" w:firstRowLastColumn="0" w:lastRowFirstColumn="0" w:lastRowLastColumn="0"/>
            </w:pPr>
            <w:r w:rsidRPr="009B0A37">
              <w:t>Grundfondsförbindelse, Svenska Skeppshypotekskassan</w:t>
            </w:r>
          </w:p>
        </w:tc>
        <w:tc>
          <w:tcPr>
            <w:tcW w:w="514" w:type="pct"/>
            <w:noWrap/>
            <w:hideMark/>
          </w:tcPr>
          <w:p w14:paraId="15D1E273" w14:textId="77777777" w:rsidR="005B1647" w:rsidRPr="009B0A37" w:rsidRDefault="005B1647" w:rsidP="00A400A2">
            <w:pPr>
              <w:pStyle w:val="Tabell"/>
              <w:cnfStyle w:val="000000000000" w:firstRow="0" w:lastRow="0" w:firstColumn="0" w:lastColumn="0" w:oddVBand="0" w:evenVBand="0" w:oddHBand="0" w:evenHBand="0" w:firstRowFirstColumn="0" w:firstRowLastColumn="0" w:lastRowFirstColumn="0" w:lastRowLastColumn="0"/>
            </w:pPr>
            <w:r w:rsidRPr="009B0A37">
              <w:t>350</w:t>
            </w:r>
          </w:p>
        </w:tc>
        <w:tc>
          <w:tcPr>
            <w:tcW w:w="515" w:type="pct"/>
            <w:noWrap/>
            <w:hideMark/>
          </w:tcPr>
          <w:p w14:paraId="2FE901B0" w14:textId="77777777" w:rsidR="005B1647" w:rsidRPr="009B0A37" w:rsidRDefault="005B1647" w:rsidP="00A400A2">
            <w:pPr>
              <w:pStyle w:val="Tabell"/>
              <w:cnfStyle w:val="000000000000" w:firstRow="0" w:lastRow="0" w:firstColumn="0" w:lastColumn="0" w:oddVBand="0" w:evenVBand="0" w:oddHBand="0" w:evenHBand="0" w:firstRowFirstColumn="0" w:firstRowLastColumn="0" w:lastRowFirstColumn="0" w:lastRowLastColumn="0"/>
            </w:pPr>
            <w:r w:rsidRPr="009B0A37">
              <w:t>350</w:t>
            </w:r>
          </w:p>
        </w:tc>
        <w:tc>
          <w:tcPr>
            <w:tcW w:w="515" w:type="pct"/>
            <w:noWrap/>
            <w:hideMark/>
          </w:tcPr>
          <w:p w14:paraId="18F28CDA" w14:textId="77777777" w:rsidR="005B1647" w:rsidRPr="009B0A37" w:rsidRDefault="005B1647" w:rsidP="00A400A2">
            <w:pPr>
              <w:pStyle w:val="Tabell"/>
              <w:cnfStyle w:val="000000000000" w:firstRow="0" w:lastRow="0" w:firstColumn="0" w:lastColumn="0" w:oddVBand="0" w:evenVBand="0" w:oddHBand="0" w:evenHBand="0" w:firstRowFirstColumn="0" w:firstRowLastColumn="0" w:lastRowFirstColumn="0" w:lastRowLastColumn="0"/>
            </w:pPr>
            <w:r w:rsidRPr="009B0A37">
              <w:t>350</w:t>
            </w:r>
          </w:p>
        </w:tc>
        <w:tc>
          <w:tcPr>
            <w:tcW w:w="514" w:type="pct"/>
            <w:noWrap/>
            <w:hideMark/>
          </w:tcPr>
          <w:p w14:paraId="2C12431A" w14:textId="77777777" w:rsidR="005B1647" w:rsidRPr="009B0A37" w:rsidRDefault="005B1647" w:rsidP="00A400A2">
            <w:pPr>
              <w:pStyle w:val="Tabell"/>
              <w:cnfStyle w:val="000000000000" w:firstRow="0" w:lastRow="0" w:firstColumn="0" w:lastColumn="0" w:oddVBand="0" w:evenVBand="0" w:oddHBand="0" w:evenHBand="0" w:firstRowFirstColumn="0" w:firstRowLastColumn="0" w:lastRowFirstColumn="0" w:lastRowLastColumn="0"/>
            </w:pPr>
            <w:r w:rsidRPr="009B0A37">
              <w:t>350</w:t>
            </w:r>
          </w:p>
        </w:tc>
        <w:tc>
          <w:tcPr>
            <w:tcW w:w="515" w:type="pct"/>
            <w:noWrap/>
            <w:hideMark/>
          </w:tcPr>
          <w:p w14:paraId="53A50B9B" w14:textId="77777777" w:rsidR="005B1647" w:rsidRPr="009B0A37" w:rsidRDefault="005B1647" w:rsidP="00A400A2">
            <w:pPr>
              <w:pStyle w:val="Tabell"/>
              <w:cnfStyle w:val="000000000000" w:firstRow="0" w:lastRow="0" w:firstColumn="0" w:lastColumn="0" w:oddVBand="0" w:evenVBand="0" w:oddHBand="0" w:evenHBand="0" w:firstRowFirstColumn="0" w:firstRowLastColumn="0" w:lastRowFirstColumn="0" w:lastRowLastColumn="0"/>
            </w:pPr>
            <w:r w:rsidRPr="009B0A37">
              <w:t>350</w:t>
            </w:r>
          </w:p>
        </w:tc>
        <w:tc>
          <w:tcPr>
            <w:tcW w:w="514" w:type="pct"/>
            <w:noWrap/>
            <w:hideMark/>
          </w:tcPr>
          <w:p w14:paraId="7DBB229E" w14:textId="77777777" w:rsidR="005B1647" w:rsidRPr="009B0A37" w:rsidRDefault="005B1647" w:rsidP="00A400A2">
            <w:pPr>
              <w:pStyle w:val="Tabell"/>
              <w:cnfStyle w:val="000000000000" w:firstRow="0" w:lastRow="0" w:firstColumn="0" w:lastColumn="0" w:oddVBand="0" w:evenVBand="0" w:oddHBand="0" w:evenHBand="0" w:firstRowFirstColumn="0" w:firstRowLastColumn="0" w:lastRowFirstColumn="0" w:lastRowLastColumn="0"/>
            </w:pPr>
            <w:r w:rsidRPr="009B0A37">
              <w:t>350</w:t>
            </w:r>
          </w:p>
        </w:tc>
      </w:tr>
      <w:tr w:rsidR="00A400A2" w14:paraId="589EA27C" w14:textId="77777777" w:rsidTr="00A400A2">
        <w:trPr>
          <w:trHeight w:val="170"/>
        </w:trPr>
        <w:tc>
          <w:tcPr>
            <w:cnfStyle w:val="001000000000" w:firstRow="0" w:lastRow="0" w:firstColumn="1" w:lastColumn="0" w:oddVBand="0" w:evenVBand="0" w:oddHBand="0" w:evenHBand="0" w:firstRowFirstColumn="0" w:firstRowLastColumn="0" w:lastRowFirstColumn="0" w:lastRowLastColumn="0"/>
            <w:tcW w:w="367" w:type="pct"/>
            <w:hideMark/>
          </w:tcPr>
          <w:p w14:paraId="25FE9E59" w14:textId="77777777" w:rsidR="005B1647" w:rsidRPr="009B0A37" w:rsidRDefault="005B1647" w:rsidP="00A400A2">
            <w:pPr>
              <w:pStyle w:val="Tabell"/>
            </w:pPr>
            <w:r w:rsidRPr="009B0A37">
              <w:t>24</w:t>
            </w:r>
          </w:p>
        </w:tc>
        <w:tc>
          <w:tcPr>
            <w:tcW w:w="1545" w:type="pct"/>
            <w:noWrap/>
            <w:hideMark/>
          </w:tcPr>
          <w:p w14:paraId="0627A01A" w14:textId="77777777" w:rsidR="005B1647" w:rsidRPr="009B0A37" w:rsidRDefault="005B1647" w:rsidP="00A400A2">
            <w:pPr>
              <w:pStyle w:val="Tabell"/>
              <w:jc w:val="left"/>
              <w:cnfStyle w:val="000000000000" w:firstRow="0" w:lastRow="0" w:firstColumn="0" w:lastColumn="0" w:oddVBand="0" w:evenVBand="0" w:oddHBand="0" w:evenHBand="0" w:firstRowFirstColumn="0" w:firstRowLastColumn="0" w:lastRowFirstColumn="0" w:lastRowLastColumn="0"/>
            </w:pPr>
            <w:r w:rsidRPr="009B0A37">
              <w:t>Grundfondsförbindelse, Fonden för den mindre skeppsfarten</w:t>
            </w:r>
          </w:p>
        </w:tc>
        <w:tc>
          <w:tcPr>
            <w:tcW w:w="514" w:type="pct"/>
            <w:noWrap/>
            <w:hideMark/>
          </w:tcPr>
          <w:p w14:paraId="5EB05423" w14:textId="77777777" w:rsidR="005B1647" w:rsidRPr="009B0A37" w:rsidRDefault="005B1647" w:rsidP="00A400A2">
            <w:pPr>
              <w:pStyle w:val="Tabell"/>
              <w:cnfStyle w:val="000000000000" w:firstRow="0" w:lastRow="0" w:firstColumn="0" w:lastColumn="0" w:oddVBand="0" w:evenVBand="0" w:oddHBand="0" w:evenHBand="0" w:firstRowFirstColumn="0" w:firstRowLastColumn="0" w:lastRowFirstColumn="0" w:lastRowLastColumn="0"/>
            </w:pPr>
            <w:r w:rsidRPr="009B0A37">
              <w:t>55</w:t>
            </w:r>
          </w:p>
        </w:tc>
        <w:tc>
          <w:tcPr>
            <w:tcW w:w="515" w:type="pct"/>
            <w:noWrap/>
            <w:hideMark/>
          </w:tcPr>
          <w:p w14:paraId="2D989BE2" w14:textId="77777777" w:rsidR="005B1647" w:rsidRPr="009B0A37" w:rsidRDefault="005B1647" w:rsidP="00A400A2">
            <w:pPr>
              <w:pStyle w:val="Tabell"/>
              <w:cnfStyle w:val="000000000000" w:firstRow="0" w:lastRow="0" w:firstColumn="0" w:lastColumn="0" w:oddVBand="0" w:evenVBand="0" w:oddHBand="0" w:evenHBand="0" w:firstRowFirstColumn="0" w:firstRowLastColumn="0" w:lastRowFirstColumn="0" w:lastRowLastColumn="0"/>
            </w:pPr>
            <w:r w:rsidRPr="009B0A37">
              <w:t>55</w:t>
            </w:r>
          </w:p>
        </w:tc>
        <w:tc>
          <w:tcPr>
            <w:tcW w:w="515" w:type="pct"/>
            <w:noWrap/>
            <w:hideMark/>
          </w:tcPr>
          <w:p w14:paraId="52A0E66C" w14:textId="77777777" w:rsidR="005B1647" w:rsidRPr="009B0A37" w:rsidRDefault="005B1647" w:rsidP="00A400A2">
            <w:pPr>
              <w:pStyle w:val="Tabell"/>
              <w:cnfStyle w:val="000000000000" w:firstRow="0" w:lastRow="0" w:firstColumn="0" w:lastColumn="0" w:oddVBand="0" w:evenVBand="0" w:oddHBand="0" w:evenHBand="0" w:firstRowFirstColumn="0" w:firstRowLastColumn="0" w:lastRowFirstColumn="0" w:lastRowLastColumn="0"/>
            </w:pPr>
            <w:r w:rsidRPr="009B0A37">
              <w:t>55</w:t>
            </w:r>
          </w:p>
        </w:tc>
        <w:tc>
          <w:tcPr>
            <w:tcW w:w="514" w:type="pct"/>
            <w:noWrap/>
            <w:hideMark/>
          </w:tcPr>
          <w:p w14:paraId="01B4955B" w14:textId="77777777" w:rsidR="005B1647" w:rsidRPr="009B0A37" w:rsidRDefault="005B1647" w:rsidP="00A400A2">
            <w:pPr>
              <w:pStyle w:val="Tabell"/>
              <w:cnfStyle w:val="000000000000" w:firstRow="0" w:lastRow="0" w:firstColumn="0" w:lastColumn="0" w:oddVBand="0" w:evenVBand="0" w:oddHBand="0" w:evenHBand="0" w:firstRowFirstColumn="0" w:firstRowLastColumn="0" w:lastRowFirstColumn="0" w:lastRowLastColumn="0"/>
            </w:pPr>
            <w:r w:rsidRPr="009B0A37">
              <w:t>55</w:t>
            </w:r>
          </w:p>
        </w:tc>
        <w:tc>
          <w:tcPr>
            <w:tcW w:w="515" w:type="pct"/>
            <w:noWrap/>
            <w:hideMark/>
          </w:tcPr>
          <w:p w14:paraId="07D2688D" w14:textId="77777777" w:rsidR="005B1647" w:rsidRPr="009B0A37" w:rsidRDefault="005B1647" w:rsidP="00A400A2">
            <w:pPr>
              <w:pStyle w:val="Tabell"/>
              <w:cnfStyle w:val="000000000000" w:firstRow="0" w:lastRow="0" w:firstColumn="0" w:lastColumn="0" w:oddVBand="0" w:evenVBand="0" w:oddHBand="0" w:evenHBand="0" w:firstRowFirstColumn="0" w:firstRowLastColumn="0" w:lastRowFirstColumn="0" w:lastRowLastColumn="0"/>
            </w:pPr>
            <w:r w:rsidRPr="009B0A37">
              <w:t>55</w:t>
            </w:r>
          </w:p>
        </w:tc>
        <w:tc>
          <w:tcPr>
            <w:tcW w:w="514" w:type="pct"/>
            <w:noWrap/>
            <w:hideMark/>
          </w:tcPr>
          <w:p w14:paraId="2E01AE4F" w14:textId="77777777" w:rsidR="005B1647" w:rsidRPr="009B0A37" w:rsidRDefault="005B1647" w:rsidP="00A400A2">
            <w:pPr>
              <w:pStyle w:val="Tabell"/>
              <w:cnfStyle w:val="000000000000" w:firstRow="0" w:lastRow="0" w:firstColumn="0" w:lastColumn="0" w:oddVBand="0" w:evenVBand="0" w:oddHBand="0" w:evenHBand="0" w:firstRowFirstColumn="0" w:firstRowLastColumn="0" w:lastRowFirstColumn="0" w:lastRowLastColumn="0"/>
            </w:pPr>
            <w:r w:rsidRPr="009B0A37">
              <w:t>55</w:t>
            </w:r>
          </w:p>
        </w:tc>
      </w:tr>
      <w:tr w:rsidR="00A400A2" w14:paraId="58CC5AF1" w14:textId="77777777" w:rsidTr="00A400A2">
        <w:trPr>
          <w:trHeight w:val="170"/>
        </w:trPr>
        <w:tc>
          <w:tcPr>
            <w:cnfStyle w:val="001000000000" w:firstRow="0" w:lastRow="0" w:firstColumn="1" w:lastColumn="0" w:oddVBand="0" w:evenVBand="0" w:oddHBand="0" w:evenHBand="0" w:firstRowFirstColumn="0" w:firstRowLastColumn="0" w:lastRowFirstColumn="0" w:lastRowLastColumn="0"/>
            <w:tcW w:w="367" w:type="pct"/>
            <w:hideMark/>
          </w:tcPr>
          <w:p w14:paraId="4C6B0D0B" w14:textId="77777777" w:rsidR="005B1647" w:rsidRPr="009B0A37" w:rsidRDefault="005B1647" w:rsidP="00A400A2">
            <w:pPr>
              <w:pStyle w:val="Tabell"/>
            </w:pPr>
            <w:r w:rsidRPr="009B0A37">
              <w:t>2</w:t>
            </w:r>
          </w:p>
        </w:tc>
        <w:tc>
          <w:tcPr>
            <w:tcW w:w="1545" w:type="pct"/>
            <w:noWrap/>
            <w:hideMark/>
          </w:tcPr>
          <w:p w14:paraId="551A670C" w14:textId="77777777" w:rsidR="005B1647" w:rsidRPr="009B0A37" w:rsidRDefault="005B1647" w:rsidP="00A400A2">
            <w:pPr>
              <w:pStyle w:val="Tabell"/>
              <w:jc w:val="left"/>
              <w:cnfStyle w:val="000000000000" w:firstRow="0" w:lastRow="0" w:firstColumn="0" w:lastColumn="0" w:oddVBand="0" w:evenVBand="0" w:oddHBand="0" w:evenHBand="0" w:firstRowFirstColumn="0" w:firstRowLastColumn="0" w:lastRowFirstColumn="0" w:lastRowLastColumn="0"/>
            </w:pPr>
            <w:r w:rsidRPr="009B0A37">
              <w:t>Garantikapital, Europeiska investeringsbanken (EIB)</w:t>
            </w:r>
          </w:p>
        </w:tc>
        <w:tc>
          <w:tcPr>
            <w:tcW w:w="514" w:type="pct"/>
            <w:noWrap/>
            <w:hideMark/>
          </w:tcPr>
          <w:p w14:paraId="43E4EDCE" w14:textId="77777777" w:rsidR="005B1647" w:rsidRPr="009B0A37" w:rsidRDefault="005B1647" w:rsidP="00A400A2">
            <w:pPr>
              <w:pStyle w:val="Tabell"/>
              <w:cnfStyle w:val="000000000000" w:firstRow="0" w:lastRow="0" w:firstColumn="0" w:lastColumn="0" w:oddVBand="0" w:evenVBand="0" w:oddHBand="0" w:evenHBand="0" w:firstRowFirstColumn="0" w:firstRowLastColumn="0" w:lastRowFirstColumn="0" w:lastRowLastColumn="0"/>
            </w:pPr>
            <w:r w:rsidRPr="009B0A37">
              <w:t>EUR 6 565</w:t>
            </w:r>
          </w:p>
        </w:tc>
        <w:tc>
          <w:tcPr>
            <w:tcW w:w="515" w:type="pct"/>
            <w:noWrap/>
            <w:hideMark/>
          </w:tcPr>
          <w:p w14:paraId="4083C9E2" w14:textId="77777777" w:rsidR="005B1647" w:rsidRPr="009B0A37" w:rsidRDefault="005B1647" w:rsidP="00A400A2">
            <w:pPr>
              <w:pStyle w:val="Tabell"/>
              <w:cnfStyle w:val="000000000000" w:firstRow="0" w:lastRow="0" w:firstColumn="0" w:lastColumn="0" w:oddVBand="0" w:evenVBand="0" w:oddHBand="0" w:evenHBand="0" w:firstRowFirstColumn="0" w:firstRowLastColumn="0" w:lastRowFirstColumn="0" w:lastRowLastColumn="0"/>
            </w:pPr>
            <w:r w:rsidRPr="009B0A37">
              <w:t>EUR 6 565</w:t>
            </w:r>
          </w:p>
        </w:tc>
        <w:tc>
          <w:tcPr>
            <w:tcW w:w="515" w:type="pct"/>
            <w:noWrap/>
            <w:hideMark/>
          </w:tcPr>
          <w:p w14:paraId="1AE4B8F9" w14:textId="77777777" w:rsidR="005B1647" w:rsidRPr="009B0A37" w:rsidRDefault="005B1647" w:rsidP="00A400A2">
            <w:pPr>
              <w:pStyle w:val="Tabell"/>
              <w:cnfStyle w:val="000000000000" w:firstRow="0" w:lastRow="0" w:firstColumn="0" w:lastColumn="0" w:oddVBand="0" w:evenVBand="0" w:oddHBand="0" w:evenHBand="0" w:firstRowFirstColumn="0" w:firstRowLastColumn="0" w:lastRowFirstColumn="0" w:lastRowLastColumn="0"/>
            </w:pPr>
            <w:r w:rsidRPr="009B0A37">
              <w:t>68 494</w:t>
            </w:r>
          </w:p>
        </w:tc>
        <w:tc>
          <w:tcPr>
            <w:tcW w:w="514" w:type="pct"/>
            <w:noWrap/>
            <w:hideMark/>
          </w:tcPr>
          <w:p w14:paraId="5398E213" w14:textId="77777777" w:rsidR="005B1647" w:rsidRPr="009B0A37" w:rsidRDefault="005B1647" w:rsidP="00A400A2">
            <w:pPr>
              <w:pStyle w:val="Tabell"/>
              <w:cnfStyle w:val="000000000000" w:firstRow="0" w:lastRow="0" w:firstColumn="0" w:lastColumn="0" w:oddVBand="0" w:evenVBand="0" w:oddHBand="0" w:evenHBand="0" w:firstRowFirstColumn="0" w:firstRowLastColumn="0" w:lastRowFirstColumn="0" w:lastRowLastColumn="0"/>
            </w:pPr>
            <w:r w:rsidRPr="009B0A37">
              <w:t>67 454</w:t>
            </w:r>
          </w:p>
        </w:tc>
        <w:tc>
          <w:tcPr>
            <w:tcW w:w="515" w:type="pct"/>
            <w:noWrap/>
            <w:hideMark/>
          </w:tcPr>
          <w:p w14:paraId="2B25E6E5" w14:textId="77777777" w:rsidR="005B1647" w:rsidRPr="009B0A37" w:rsidRDefault="005B1647" w:rsidP="00A400A2">
            <w:pPr>
              <w:pStyle w:val="Tabell"/>
              <w:cnfStyle w:val="000000000000" w:firstRow="0" w:lastRow="0" w:firstColumn="0" w:lastColumn="0" w:oddVBand="0" w:evenVBand="0" w:oddHBand="0" w:evenHBand="0" w:firstRowFirstColumn="0" w:firstRowLastColumn="0" w:lastRowFirstColumn="0" w:lastRowLastColumn="0"/>
            </w:pPr>
            <w:r w:rsidRPr="009B0A37">
              <w:t>68 494</w:t>
            </w:r>
          </w:p>
        </w:tc>
        <w:tc>
          <w:tcPr>
            <w:tcW w:w="514" w:type="pct"/>
            <w:noWrap/>
            <w:hideMark/>
          </w:tcPr>
          <w:p w14:paraId="6817998F" w14:textId="77777777" w:rsidR="005B1647" w:rsidRPr="009B0A37" w:rsidRDefault="005B1647" w:rsidP="00A400A2">
            <w:pPr>
              <w:pStyle w:val="Tabell"/>
              <w:cnfStyle w:val="000000000000" w:firstRow="0" w:lastRow="0" w:firstColumn="0" w:lastColumn="0" w:oddVBand="0" w:evenVBand="0" w:oddHBand="0" w:evenHBand="0" w:firstRowFirstColumn="0" w:firstRowLastColumn="0" w:lastRowFirstColumn="0" w:lastRowLastColumn="0"/>
            </w:pPr>
            <w:r w:rsidRPr="009B0A37">
              <w:t>67 454</w:t>
            </w:r>
          </w:p>
        </w:tc>
      </w:tr>
      <w:tr w:rsidR="00A400A2" w14:paraId="32C9BEF8" w14:textId="77777777" w:rsidTr="00A400A2">
        <w:trPr>
          <w:trHeight w:val="170"/>
        </w:trPr>
        <w:tc>
          <w:tcPr>
            <w:cnfStyle w:val="001000000000" w:firstRow="0" w:lastRow="0" w:firstColumn="1" w:lastColumn="0" w:oddVBand="0" w:evenVBand="0" w:oddHBand="0" w:evenHBand="0" w:firstRowFirstColumn="0" w:firstRowLastColumn="0" w:lastRowFirstColumn="0" w:lastRowLastColumn="0"/>
            <w:tcW w:w="367" w:type="pct"/>
            <w:hideMark/>
          </w:tcPr>
          <w:p w14:paraId="5D820213" w14:textId="77777777" w:rsidR="005B1647" w:rsidRPr="009B0A37" w:rsidRDefault="005B1647" w:rsidP="00A400A2">
            <w:pPr>
              <w:pStyle w:val="Tabell"/>
            </w:pPr>
            <w:r w:rsidRPr="009B0A37">
              <w:t>2</w:t>
            </w:r>
          </w:p>
        </w:tc>
        <w:tc>
          <w:tcPr>
            <w:tcW w:w="1545" w:type="pct"/>
            <w:noWrap/>
            <w:hideMark/>
          </w:tcPr>
          <w:p w14:paraId="2C461F20" w14:textId="77777777" w:rsidR="005B1647" w:rsidRPr="009B0A37" w:rsidRDefault="005B1647" w:rsidP="00A400A2">
            <w:pPr>
              <w:pStyle w:val="Tabell"/>
              <w:jc w:val="left"/>
              <w:cnfStyle w:val="000000000000" w:firstRow="0" w:lastRow="0" w:firstColumn="0" w:lastColumn="0" w:oddVBand="0" w:evenVBand="0" w:oddHBand="0" w:evenHBand="0" w:firstRowFirstColumn="0" w:firstRowLastColumn="0" w:lastRowFirstColumn="0" w:lastRowLastColumn="0"/>
            </w:pPr>
            <w:r w:rsidRPr="009B0A37">
              <w:t>Garantikapital, Europeiska utvecklingsbanken (EBRD)</w:t>
            </w:r>
          </w:p>
        </w:tc>
        <w:tc>
          <w:tcPr>
            <w:tcW w:w="514" w:type="pct"/>
            <w:noWrap/>
            <w:hideMark/>
          </w:tcPr>
          <w:p w14:paraId="32E3A95C" w14:textId="77777777" w:rsidR="005B1647" w:rsidRPr="009B0A37" w:rsidRDefault="005B1647" w:rsidP="00A400A2">
            <w:pPr>
              <w:pStyle w:val="Tabell"/>
              <w:cnfStyle w:val="000000000000" w:firstRow="0" w:lastRow="0" w:firstColumn="0" w:lastColumn="0" w:oddVBand="0" w:evenVBand="0" w:oddHBand="0" w:evenHBand="0" w:firstRowFirstColumn="0" w:firstRowLastColumn="0" w:lastRowFirstColumn="0" w:lastRowLastColumn="0"/>
            </w:pPr>
            <w:r w:rsidRPr="009B0A37">
              <w:t>EUR 542</w:t>
            </w:r>
          </w:p>
        </w:tc>
        <w:tc>
          <w:tcPr>
            <w:tcW w:w="515" w:type="pct"/>
            <w:noWrap/>
            <w:hideMark/>
          </w:tcPr>
          <w:p w14:paraId="62E4F6BA" w14:textId="77777777" w:rsidR="005B1647" w:rsidRPr="009B0A37" w:rsidRDefault="005B1647" w:rsidP="00A400A2">
            <w:pPr>
              <w:pStyle w:val="Tabell"/>
              <w:cnfStyle w:val="000000000000" w:firstRow="0" w:lastRow="0" w:firstColumn="0" w:lastColumn="0" w:oddVBand="0" w:evenVBand="0" w:oddHBand="0" w:evenHBand="0" w:firstRowFirstColumn="0" w:firstRowLastColumn="0" w:lastRowFirstColumn="0" w:lastRowLastColumn="0"/>
            </w:pPr>
            <w:r w:rsidRPr="009B0A37">
              <w:t>EUR 542</w:t>
            </w:r>
          </w:p>
        </w:tc>
        <w:tc>
          <w:tcPr>
            <w:tcW w:w="515" w:type="pct"/>
            <w:noWrap/>
            <w:hideMark/>
          </w:tcPr>
          <w:p w14:paraId="04DA2247" w14:textId="77777777" w:rsidR="005B1647" w:rsidRPr="009B0A37" w:rsidRDefault="005B1647" w:rsidP="00A400A2">
            <w:pPr>
              <w:pStyle w:val="Tabell"/>
              <w:cnfStyle w:val="000000000000" w:firstRow="0" w:lastRow="0" w:firstColumn="0" w:lastColumn="0" w:oddVBand="0" w:evenVBand="0" w:oddHBand="0" w:evenHBand="0" w:firstRowFirstColumn="0" w:firstRowLastColumn="0" w:lastRowFirstColumn="0" w:lastRowLastColumn="0"/>
            </w:pPr>
            <w:r w:rsidRPr="009B0A37">
              <w:t>5 651</w:t>
            </w:r>
          </w:p>
        </w:tc>
        <w:tc>
          <w:tcPr>
            <w:tcW w:w="514" w:type="pct"/>
            <w:noWrap/>
            <w:hideMark/>
          </w:tcPr>
          <w:p w14:paraId="3F61B611" w14:textId="77777777" w:rsidR="005B1647" w:rsidRPr="009B0A37" w:rsidRDefault="005B1647" w:rsidP="00A400A2">
            <w:pPr>
              <w:pStyle w:val="Tabell"/>
              <w:cnfStyle w:val="000000000000" w:firstRow="0" w:lastRow="0" w:firstColumn="0" w:lastColumn="0" w:oddVBand="0" w:evenVBand="0" w:oddHBand="0" w:evenHBand="0" w:firstRowFirstColumn="0" w:firstRowLastColumn="0" w:lastRowFirstColumn="0" w:lastRowLastColumn="0"/>
            </w:pPr>
            <w:r w:rsidRPr="009B0A37">
              <w:t>5 565</w:t>
            </w:r>
          </w:p>
        </w:tc>
        <w:tc>
          <w:tcPr>
            <w:tcW w:w="515" w:type="pct"/>
            <w:noWrap/>
            <w:hideMark/>
          </w:tcPr>
          <w:p w14:paraId="22926D77" w14:textId="77777777" w:rsidR="005B1647" w:rsidRPr="009B0A37" w:rsidRDefault="005B1647" w:rsidP="00A400A2">
            <w:pPr>
              <w:pStyle w:val="Tabell"/>
              <w:cnfStyle w:val="000000000000" w:firstRow="0" w:lastRow="0" w:firstColumn="0" w:lastColumn="0" w:oddVBand="0" w:evenVBand="0" w:oddHBand="0" w:evenHBand="0" w:firstRowFirstColumn="0" w:firstRowLastColumn="0" w:lastRowFirstColumn="0" w:lastRowLastColumn="0"/>
            </w:pPr>
            <w:r w:rsidRPr="009B0A37">
              <w:t>5 651</w:t>
            </w:r>
          </w:p>
        </w:tc>
        <w:tc>
          <w:tcPr>
            <w:tcW w:w="514" w:type="pct"/>
            <w:noWrap/>
            <w:hideMark/>
          </w:tcPr>
          <w:p w14:paraId="667E260D" w14:textId="77777777" w:rsidR="005B1647" w:rsidRPr="009B0A37" w:rsidRDefault="005B1647" w:rsidP="00A400A2">
            <w:pPr>
              <w:pStyle w:val="Tabell"/>
              <w:cnfStyle w:val="000000000000" w:firstRow="0" w:lastRow="0" w:firstColumn="0" w:lastColumn="0" w:oddVBand="0" w:evenVBand="0" w:oddHBand="0" w:evenHBand="0" w:firstRowFirstColumn="0" w:firstRowLastColumn="0" w:lastRowFirstColumn="0" w:lastRowLastColumn="0"/>
            </w:pPr>
            <w:r w:rsidRPr="009B0A37">
              <w:t>5 565</w:t>
            </w:r>
          </w:p>
        </w:tc>
      </w:tr>
      <w:tr w:rsidR="00A400A2" w14:paraId="00B00DC2" w14:textId="77777777" w:rsidTr="00A400A2">
        <w:trPr>
          <w:trHeight w:val="170"/>
        </w:trPr>
        <w:tc>
          <w:tcPr>
            <w:cnfStyle w:val="001000000000" w:firstRow="0" w:lastRow="0" w:firstColumn="1" w:lastColumn="0" w:oddVBand="0" w:evenVBand="0" w:oddHBand="0" w:evenHBand="0" w:firstRowFirstColumn="0" w:firstRowLastColumn="0" w:lastRowFirstColumn="0" w:lastRowLastColumn="0"/>
            <w:tcW w:w="367" w:type="pct"/>
            <w:hideMark/>
          </w:tcPr>
          <w:p w14:paraId="18BEA2A6" w14:textId="77777777" w:rsidR="005B1647" w:rsidRPr="009B0A37" w:rsidRDefault="005B1647" w:rsidP="00A400A2">
            <w:pPr>
              <w:pStyle w:val="Tabell"/>
            </w:pPr>
            <w:r w:rsidRPr="009B0A37">
              <w:t>2</w:t>
            </w:r>
          </w:p>
        </w:tc>
        <w:tc>
          <w:tcPr>
            <w:tcW w:w="1545" w:type="pct"/>
            <w:noWrap/>
            <w:hideMark/>
          </w:tcPr>
          <w:p w14:paraId="166E71DF" w14:textId="77777777" w:rsidR="005B1647" w:rsidRPr="009B0A37" w:rsidRDefault="005B1647" w:rsidP="00A400A2">
            <w:pPr>
              <w:pStyle w:val="Tabell"/>
              <w:jc w:val="left"/>
              <w:cnfStyle w:val="000000000000" w:firstRow="0" w:lastRow="0" w:firstColumn="0" w:lastColumn="0" w:oddVBand="0" w:evenVBand="0" w:oddHBand="0" w:evenHBand="0" w:firstRowFirstColumn="0" w:firstRowLastColumn="0" w:lastRowFirstColumn="0" w:lastRowLastColumn="0"/>
            </w:pPr>
            <w:r w:rsidRPr="009B0A37">
              <w:t>Garantikapital, Europarådets utvecklingsbank (CEB)</w:t>
            </w:r>
          </w:p>
        </w:tc>
        <w:tc>
          <w:tcPr>
            <w:tcW w:w="514" w:type="pct"/>
            <w:noWrap/>
            <w:hideMark/>
          </w:tcPr>
          <w:p w14:paraId="4B43EBE1" w14:textId="77777777" w:rsidR="005B1647" w:rsidRPr="009B0A37" w:rsidRDefault="005B1647" w:rsidP="00A400A2">
            <w:pPr>
              <w:pStyle w:val="Tabell"/>
              <w:cnfStyle w:val="000000000000" w:firstRow="0" w:lastRow="0" w:firstColumn="0" w:lastColumn="0" w:oddVBand="0" w:evenVBand="0" w:oddHBand="0" w:evenHBand="0" w:firstRowFirstColumn="0" w:firstRowLastColumn="0" w:lastRowFirstColumn="0" w:lastRowLastColumn="0"/>
            </w:pPr>
            <w:r w:rsidRPr="009B0A37">
              <w:t>EUR 124</w:t>
            </w:r>
          </w:p>
        </w:tc>
        <w:tc>
          <w:tcPr>
            <w:tcW w:w="515" w:type="pct"/>
            <w:noWrap/>
            <w:hideMark/>
          </w:tcPr>
          <w:p w14:paraId="07BCF9CC" w14:textId="77777777" w:rsidR="005B1647" w:rsidRPr="009B0A37" w:rsidRDefault="005B1647" w:rsidP="00A400A2">
            <w:pPr>
              <w:pStyle w:val="Tabell"/>
              <w:cnfStyle w:val="000000000000" w:firstRow="0" w:lastRow="0" w:firstColumn="0" w:lastColumn="0" w:oddVBand="0" w:evenVBand="0" w:oddHBand="0" w:evenHBand="0" w:firstRowFirstColumn="0" w:firstRowLastColumn="0" w:lastRowFirstColumn="0" w:lastRowLastColumn="0"/>
            </w:pPr>
            <w:r w:rsidRPr="009B0A37">
              <w:t>EUR 124</w:t>
            </w:r>
          </w:p>
        </w:tc>
        <w:tc>
          <w:tcPr>
            <w:tcW w:w="515" w:type="pct"/>
            <w:noWrap/>
            <w:hideMark/>
          </w:tcPr>
          <w:p w14:paraId="77C7BF87" w14:textId="77777777" w:rsidR="005B1647" w:rsidRPr="009B0A37" w:rsidRDefault="005B1647" w:rsidP="00A400A2">
            <w:pPr>
              <w:pStyle w:val="Tabell"/>
              <w:cnfStyle w:val="000000000000" w:firstRow="0" w:lastRow="0" w:firstColumn="0" w:lastColumn="0" w:oddVBand="0" w:evenVBand="0" w:oddHBand="0" w:evenHBand="0" w:firstRowFirstColumn="0" w:firstRowLastColumn="0" w:lastRowFirstColumn="0" w:lastRowLastColumn="0"/>
            </w:pPr>
            <w:r w:rsidRPr="009B0A37">
              <w:t>1 291</w:t>
            </w:r>
          </w:p>
        </w:tc>
        <w:tc>
          <w:tcPr>
            <w:tcW w:w="514" w:type="pct"/>
            <w:noWrap/>
            <w:hideMark/>
          </w:tcPr>
          <w:p w14:paraId="450B95A1" w14:textId="77777777" w:rsidR="005B1647" w:rsidRPr="009B0A37" w:rsidRDefault="005B1647" w:rsidP="00A400A2">
            <w:pPr>
              <w:pStyle w:val="Tabell"/>
              <w:cnfStyle w:val="000000000000" w:firstRow="0" w:lastRow="0" w:firstColumn="0" w:lastColumn="0" w:oddVBand="0" w:evenVBand="0" w:oddHBand="0" w:evenHBand="0" w:firstRowFirstColumn="0" w:firstRowLastColumn="0" w:lastRowFirstColumn="0" w:lastRowLastColumn="0"/>
            </w:pPr>
            <w:r w:rsidRPr="009B0A37">
              <w:t>1 271</w:t>
            </w:r>
          </w:p>
        </w:tc>
        <w:tc>
          <w:tcPr>
            <w:tcW w:w="515" w:type="pct"/>
            <w:noWrap/>
            <w:hideMark/>
          </w:tcPr>
          <w:p w14:paraId="6878176E" w14:textId="77777777" w:rsidR="005B1647" w:rsidRPr="009B0A37" w:rsidRDefault="005B1647" w:rsidP="00A400A2">
            <w:pPr>
              <w:pStyle w:val="Tabell"/>
              <w:cnfStyle w:val="000000000000" w:firstRow="0" w:lastRow="0" w:firstColumn="0" w:lastColumn="0" w:oddVBand="0" w:evenVBand="0" w:oddHBand="0" w:evenHBand="0" w:firstRowFirstColumn="0" w:firstRowLastColumn="0" w:lastRowFirstColumn="0" w:lastRowLastColumn="0"/>
            </w:pPr>
            <w:r w:rsidRPr="009B0A37">
              <w:t>1 291</w:t>
            </w:r>
          </w:p>
        </w:tc>
        <w:tc>
          <w:tcPr>
            <w:tcW w:w="514" w:type="pct"/>
            <w:noWrap/>
            <w:hideMark/>
          </w:tcPr>
          <w:p w14:paraId="6227BDE9" w14:textId="77777777" w:rsidR="005B1647" w:rsidRPr="009B0A37" w:rsidRDefault="005B1647" w:rsidP="00A400A2">
            <w:pPr>
              <w:pStyle w:val="Tabell"/>
              <w:cnfStyle w:val="000000000000" w:firstRow="0" w:lastRow="0" w:firstColumn="0" w:lastColumn="0" w:oddVBand="0" w:evenVBand="0" w:oddHBand="0" w:evenHBand="0" w:firstRowFirstColumn="0" w:firstRowLastColumn="0" w:lastRowFirstColumn="0" w:lastRowLastColumn="0"/>
            </w:pPr>
            <w:r w:rsidRPr="009B0A37">
              <w:t>1 271</w:t>
            </w:r>
          </w:p>
        </w:tc>
      </w:tr>
      <w:tr w:rsidR="00A400A2" w14:paraId="7D0C80E6" w14:textId="77777777" w:rsidTr="00A400A2">
        <w:trPr>
          <w:trHeight w:val="170"/>
        </w:trPr>
        <w:tc>
          <w:tcPr>
            <w:cnfStyle w:val="001000000000" w:firstRow="0" w:lastRow="0" w:firstColumn="1" w:lastColumn="0" w:oddVBand="0" w:evenVBand="0" w:oddHBand="0" w:evenHBand="0" w:firstRowFirstColumn="0" w:firstRowLastColumn="0" w:lastRowFirstColumn="0" w:lastRowLastColumn="0"/>
            <w:tcW w:w="367" w:type="pct"/>
            <w:hideMark/>
          </w:tcPr>
          <w:p w14:paraId="009B19B3" w14:textId="77777777" w:rsidR="005B1647" w:rsidRPr="009B0A37" w:rsidRDefault="005B1647" w:rsidP="00A400A2">
            <w:pPr>
              <w:pStyle w:val="Tabell"/>
            </w:pPr>
            <w:r w:rsidRPr="009B0A37">
              <w:t>2</w:t>
            </w:r>
          </w:p>
        </w:tc>
        <w:tc>
          <w:tcPr>
            <w:tcW w:w="1545" w:type="pct"/>
            <w:noWrap/>
            <w:hideMark/>
          </w:tcPr>
          <w:p w14:paraId="7AF15AA2" w14:textId="77777777" w:rsidR="005B1647" w:rsidRPr="009B0A37" w:rsidRDefault="005B1647" w:rsidP="00A400A2">
            <w:pPr>
              <w:pStyle w:val="Tabell"/>
              <w:jc w:val="left"/>
              <w:cnfStyle w:val="000000000000" w:firstRow="0" w:lastRow="0" w:firstColumn="0" w:lastColumn="0" w:oddVBand="0" w:evenVBand="0" w:oddHBand="0" w:evenHBand="0" w:firstRowFirstColumn="0" w:firstRowLastColumn="0" w:lastRowFirstColumn="0" w:lastRowLastColumn="0"/>
            </w:pPr>
            <w:r w:rsidRPr="009B0A37">
              <w:t>Garantikapital, Nordiska investeringsbanken (NIB)</w:t>
            </w:r>
          </w:p>
        </w:tc>
        <w:tc>
          <w:tcPr>
            <w:tcW w:w="514" w:type="pct"/>
            <w:noWrap/>
            <w:hideMark/>
          </w:tcPr>
          <w:p w14:paraId="5CC203A8" w14:textId="77777777" w:rsidR="005B1647" w:rsidRPr="009B0A37" w:rsidRDefault="005B1647" w:rsidP="00A400A2">
            <w:pPr>
              <w:pStyle w:val="Tabell"/>
              <w:cnfStyle w:val="000000000000" w:firstRow="0" w:lastRow="0" w:firstColumn="0" w:lastColumn="0" w:oddVBand="0" w:evenVBand="0" w:oddHBand="0" w:evenHBand="0" w:firstRowFirstColumn="0" w:firstRowLastColumn="0" w:lastRowFirstColumn="0" w:lastRowLastColumn="0"/>
            </w:pPr>
            <w:r w:rsidRPr="009B0A37">
              <w:t>EUR 1 978</w:t>
            </w:r>
          </w:p>
        </w:tc>
        <w:tc>
          <w:tcPr>
            <w:tcW w:w="515" w:type="pct"/>
            <w:noWrap/>
            <w:hideMark/>
          </w:tcPr>
          <w:p w14:paraId="1A132FC8" w14:textId="77777777" w:rsidR="005B1647" w:rsidRPr="009B0A37" w:rsidRDefault="005B1647" w:rsidP="00A400A2">
            <w:pPr>
              <w:pStyle w:val="Tabell"/>
              <w:cnfStyle w:val="000000000000" w:firstRow="0" w:lastRow="0" w:firstColumn="0" w:lastColumn="0" w:oddVBand="0" w:evenVBand="0" w:oddHBand="0" w:evenHBand="0" w:firstRowFirstColumn="0" w:firstRowLastColumn="0" w:lastRowFirstColumn="0" w:lastRowLastColumn="0"/>
            </w:pPr>
            <w:r w:rsidRPr="009B0A37">
              <w:t>EUR 1 978</w:t>
            </w:r>
          </w:p>
        </w:tc>
        <w:tc>
          <w:tcPr>
            <w:tcW w:w="515" w:type="pct"/>
            <w:noWrap/>
            <w:hideMark/>
          </w:tcPr>
          <w:p w14:paraId="6D1CC6C6" w14:textId="77777777" w:rsidR="005B1647" w:rsidRPr="009B0A37" w:rsidRDefault="005B1647" w:rsidP="00A400A2">
            <w:pPr>
              <w:pStyle w:val="Tabell"/>
              <w:cnfStyle w:val="000000000000" w:firstRow="0" w:lastRow="0" w:firstColumn="0" w:lastColumn="0" w:oddVBand="0" w:evenVBand="0" w:oddHBand="0" w:evenHBand="0" w:firstRowFirstColumn="0" w:firstRowLastColumn="0" w:lastRowFirstColumn="0" w:lastRowLastColumn="0"/>
            </w:pPr>
            <w:r w:rsidRPr="009B0A37">
              <w:t>20 639</w:t>
            </w:r>
          </w:p>
        </w:tc>
        <w:tc>
          <w:tcPr>
            <w:tcW w:w="514" w:type="pct"/>
            <w:noWrap/>
            <w:hideMark/>
          </w:tcPr>
          <w:p w14:paraId="04027FD6" w14:textId="77777777" w:rsidR="005B1647" w:rsidRPr="009B0A37" w:rsidRDefault="005B1647" w:rsidP="00A400A2">
            <w:pPr>
              <w:pStyle w:val="Tabell"/>
              <w:cnfStyle w:val="000000000000" w:firstRow="0" w:lastRow="0" w:firstColumn="0" w:lastColumn="0" w:oddVBand="0" w:evenVBand="0" w:oddHBand="0" w:evenHBand="0" w:firstRowFirstColumn="0" w:firstRowLastColumn="0" w:lastRowFirstColumn="0" w:lastRowLastColumn="0"/>
            </w:pPr>
            <w:r w:rsidRPr="009B0A37">
              <w:t>20 326</w:t>
            </w:r>
          </w:p>
        </w:tc>
        <w:tc>
          <w:tcPr>
            <w:tcW w:w="515" w:type="pct"/>
            <w:noWrap/>
            <w:hideMark/>
          </w:tcPr>
          <w:p w14:paraId="6EEEE96A" w14:textId="77777777" w:rsidR="005B1647" w:rsidRPr="009B0A37" w:rsidRDefault="005B1647" w:rsidP="00A400A2">
            <w:pPr>
              <w:pStyle w:val="Tabell"/>
              <w:cnfStyle w:val="000000000000" w:firstRow="0" w:lastRow="0" w:firstColumn="0" w:lastColumn="0" w:oddVBand="0" w:evenVBand="0" w:oddHBand="0" w:evenHBand="0" w:firstRowFirstColumn="0" w:firstRowLastColumn="0" w:lastRowFirstColumn="0" w:lastRowLastColumn="0"/>
            </w:pPr>
            <w:r w:rsidRPr="009B0A37">
              <w:t>20 639</w:t>
            </w:r>
          </w:p>
        </w:tc>
        <w:tc>
          <w:tcPr>
            <w:tcW w:w="514" w:type="pct"/>
            <w:noWrap/>
            <w:hideMark/>
          </w:tcPr>
          <w:p w14:paraId="5E7D7BF2" w14:textId="77777777" w:rsidR="005B1647" w:rsidRPr="009B0A37" w:rsidRDefault="005B1647" w:rsidP="00A400A2">
            <w:pPr>
              <w:pStyle w:val="Tabell"/>
              <w:cnfStyle w:val="000000000000" w:firstRow="0" w:lastRow="0" w:firstColumn="0" w:lastColumn="0" w:oddVBand="0" w:evenVBand="0" w:oddHBand="0" w:evenHBand="0" w:firstRowFirstColumn="0" w:firstRowLastColumn="0" w:lastRowFirstColumn="0" w:lastRowLastColumn="0"/>
            </w:pPr>
            <w:r w:rsidRPr="009B0A37">
              <w:t>20 326</w:t>
            </w:r>
          </w:p>
        </w:tc>
      </w:tr>
      <w:tr w:rsidR="00A400A2" w14:paraId="63B9E4F3" w14:textId="77777777" w:rsidTr="00A400A2">
        <w:trPr>
          <w:trHeight w:val="170"/>
        </w:trPr>
        <w:tc>
          <w:tcPr>
            <w:cnfStyle w:val="001000000000" w:firstRow="0" w:lastRow="0" w:firstColumn="1" w:lastColumn="0" w:oddVBand="0" w:evenVBand="0" w:oddHBand="0" w:evenHBand="0" w:firstRowFirstColumn="0" w:firstRowLastColumn="0" w:lastRowFirstColumn="0" w:lastRowLastColumn="0"/>
            <w:tcW w:w="367" w:type="pct"/>
          </w:tcPr>
          <w:p w14:paraId="4C24A35C" w14:textId="2BFE75D5" w:rsidR="005B1647" w:rsidRPr="009B0A37" w:rsidRDefault="005B1647" w:rsidP="00A400A2">
            <w:pPr>
              <w:pStyle w:val="Tabell"/>
            </w:pPr>
            <w:r w:rsidRPr="009B0A37">
              <w:t>2</w:t>
            </w:r>
          </w:p>
        </w:tc>
        <w:tc>
          <w:tcPr>
            <w:tcW w:w="1545" w:type="pct"/>
            <w:noWrap/>
          </w:tcPr>
          <w:p w14:paraId="349BE427" w14:textId="223B46A0" w:rsidR="005B1647" w:rsidRPr="009B0A37" w:rsidRDefault="005B1647" w:rsidP="00A400A2">
            <w:pPr>
              <w:pStyle w:val="Tabell"/>
              <w:jc w:val="left"/>
              <w:cnfStyle w:val="000000000000" w:firstRow="0" w:lastRow="0" w:firstColumn="0" w:lastColumn="0" w:oddVBand="0" w:evenVBand="0" w:oddHBand="0" w:evenHBand="0" w:firstRowFirstColumn="0" w:firstRowLastColumn="0" w:lastRowFirstColumn="0" w:lastRowLastColumn="0"/>
            </w:pPr>
            <w:r w:rsidRPr="009B0A37">
              <w:t>Garantikapital, Asiatiska banken för infrastrukturinvesteringar (AIIB)</w:t>
            </w:r>
          </w:p>
        </w:tc>
        <w:tc>
          <w:tcPr>
            <w:tcW w:w="514" w:type="pct"/>
            <w:noWrap/>
          </w:tcPr>
          <w:p w14:paraId="5B8C7CF0" w14:textId="571138F9" w:rsidR="005B1647" w:rsidRPr="009B0A37" w:rsidRDefault="005B1647" w:rsidP="00A400A2">
            <w:pPr>
              <w:pStyle w:val="Tabell"/>
              <w:cnfStyle w:val="000000000000" w:firstRow="0" w:lastRow="0" w:firstColumn="0" w:lastColumn="0" w:oddVBand="0" w:evenVBand="0" w:oddHBand="0" w:evenHBand="0" w:firstRowFirstColumn="0" w:firstRowLastColumn="0" w:lastRowFirstColumn="0" w:lastRowLastColumn="0"/>
            </w:pPr>
            <w:r w:rsidRPr="009B0A37">
              <w:t>USD 504</w:t>
            </w:r>
          </w:p>
        </w:tc>
        <w:tc>
          <w:tcPr>
            <w:tcW w:w="515" w:type="pct"/>
            <w:noWrap/>
          </w:tcPr>
          <w:p w14:paraId="37A1FC0C" w14:textId="4AC381EC" w:rsidR="005B1647" w:rsidRPr="009B0A37" w:rsidRDefault="005B1647" w:rsidP="00A400A2">
            <w:pPr>
              <w:pStyle w:val="Tabell"/>
              <w:cnfStyle w:val="000000000000" w:firstRow="0" w:lastRow="0" w:firstColumn="0" w:lastColumn="0" w:oddVBand="0" w:evenVBand="0" w:oddHBand="0" w:evenHBand="0" w:firstRowFirstColumn="0" w:firstRowLastColumn="0" w:lastRowFirstColumn="0" w:lastRowLastColumn="0"/>
            </w:pPr>
            <w:r w:rsidRPr="009B0A37">
              <w:t>USD 504</w:t>
            </w:r>
          </w:p>
        </w:tc>
        <w:tc>
          <w:tcPr>
            <w:tcW w:w="515" w:type="pct"/>
            <w:noWrap/>
          </w:tcPr>
          <w:p w14:paraId="5C4F31AC" w14:textId="495C0FED" w:rsidR="005B1647" w:rsidRPr="009B0A37" w:rsidRDefault="005B1647" w:rsidP="00A400A2">
            <w:pPr>
              <w:pStyle w:val="Tabell"/>
              <w:cnfStyle w:val="000000000000" w:firstRow="0" w:lastRow="0" w:firstColumn="0" w:lastColumn="0" w:oddVBand="0" w:evenVBand="0" w:oddHBand="0" w:evenHBand="0" w:firstRowFirstColumn="0" w:firstRowLastColumn="0" w:lastRowFirstColumn="0" w:lastRowLastColumn="0"/>
            </w:pPr>
            <w:r w:rsidRPr="009B0A37">
              <w:t>4 696</w:t>
            </w:r>
          </w:p>
        </w:tc>
        <w:tc>
          <w:tcPr>
            <w:tcW w:w="514" w:type="pct"/>
            <w:noWrap/>
          </w:tcPr>
          <w:p w14:paraId="6531811A" w14:textId="6BDBE517" w:rsidR="005B1647" w:rsidRPr="009B0A37" w:rsidRDefault="005B1647" w:rsidP="00A400A2">
            <w:pPr>
              <w:pStyle w:val="Tabell"/>
              <w:cnfStyle w:val="000000000000" w:firstRow="0" w:lastRow="0" w:firstColumn="0" w:lastColumn="0" w:oddVBand="0" w:evenVBand="0" w:oddHBand="0" w:evenHBand="0" w:firstRowFirstColumn="0" w:firstRowLastColumn="0" w:lastRowFirstColumn="0" w:lastRowLastColumn="0"/>
            </w:pPr>
            <w:r w:rsidRPr="009B0A37">
              <w:t>4 521</w:t>
            </w:r>
          </w:p>
        </w:tc>
        <w:tc>
          <w:tcPr>
            <w:tcW w:w="515" w:type="pct"/>
            <w:noWrap/>
          </w:tcPr>
          <w:p w14:paraId="3732B8AF" w14:textId="6DF09611" w:rsidR="005B1647" w:rsidRPr="009B0A37" w:rsidRDefault="005B1647" w:rsidP="00A400A2">
            <w:pPr>
              <w:pStyle w:val="Tabell"/>
              <w:cnfStyle w:val="000000000000" w:firstRow="0" w:lastRow="0" w:firstColumn="0" w:lastColumn="0" w:oddVBand="0" w:evenVBand="0" w:oddHBand="0" w:evenHBand="0" w:firstRowFirstColumn="0" w:firstRowLastColumn="0" w:lastRowFirstColumn="0" w:lastRowLastColumn="0"/>
            </w:pPr>
            <w:r w:rsidRPr="009B0A37">
              <w:t>4 696</w:t>
            </w:r>
          </w:p>
        </w:tc>
        <w:tc>
          <w:tcPr>
            <w:tcW w:w="514" w:type="pct"/>
            <w:noWrap/>
          </w:tcPr>
          <w:p w14:paraId="2FE3DD2E" w14:textId="1D539EC4" w:rsidR="005B1647" w:rsidRPr="009B0A37" w:rsidRDefault="005B1647" w:rsidP="00A400A2">
            <w:pPr>
              <w:pStyle w:val="Tabell"/>
              <w:cnfStyle w:val="000000000000" w:firstRow="0" w:lastRow="0" w:firstColumn="0" w:lastColumn="0" w:oddVBand="0" w:evenVBand="0" w:oddHBand="0" w:evenHBand="0" w:firstRowFirstColumn="0" w:firstRowLastColumn="0" w:lastRowFirstColumn="0" w:lastRowLastColumn="0"/>
            </w:pPr>
            <w:r w:rsidRPr="009B0A37">
              <w:t>4 521</w:t>
            </w:r>
          </w:p>
        </w:tc>
      </w:tr>
      <w:tr w:rsidR="00A400A2" w14:paraId="6D912B25" w14:textId="77777777" w:rsidTr="00A400A2">
        <w:trPr>
          <w:trHeight w:val="170"/>
        </w:trPr>
        <w:tc>
          <w:tcPr>
            <w:cnfStyle w:val="001000000000" w:firstRow="0" w:lastRow="0" w:firstColumn="1" w:lastColumn="0" w:oddVBand="0" w:evenVBand="0" w:oddHBand="0" w:evenHBand="0" w:firstRowFirstColumn="0" w:firstRowLastColumn="0" w:lastRowFirstColumn="0" w:lastRowLastColumn="0"/>
            <w:tcW w:w="367" w:type="pct"/>
          </w:tcPr>
          <w:p w14:paraId="613647AE" w14:textId="0BB72E26" w:rsidR="005B1647" w:rsidRPr="009B0A37" w:rsidRDefault="005B1647" w:rsidP="00A400A2">
            <w:pPr>
              <w:pStyle w:val="Tabell"/>
            </w:pPr>
            <w:r>
              <w:t>7</w:t>
            </w:r>
          </w:p>
        </w:tc>
        <w:tc>
          <w:tcPr>
            <w:tcW w:w="1545" w:type="pct"/>
            <w:noWrap/>
          </w:tcPr>
          <w:p w14:paraId="1E1EDFC2" w14:textId="6FC07F58" w:rsidR="005B1647" w:rsidRPr="009B0A37" w:rsidRDefault="005B1647" w:rsidP="00A400A2">
            <w:pPr>
              <w:pStyle w:val="Tabell"/>
              <w:jc w:val="left"/>
              <w:cnfStyle w:val="000000000000" w:firstRow="0" w:lastRow="0" w:firstColumn="0" w:lastColumn="0" w:oddVBand="0" w:evenVBand="0" w:oddHBand="0" w:evenHBand="0" w:firstRowFirstColumn="0" w:firstRowLastColumn="0" w:lastRowFirstColumn="0" w:lastRowLastColumn="0"/>
            </w:pPr>
            <w:r w:rsidRPr="0062771A">
              <w:t>Garantikapital, Internationella återuppbyggnads- och utvecklingsbanken (IBRD)</w:t>
            </w:r>
          </w:p>
        </w:tc>
        <w:tc>
          <w:tcPr>
            <w:tcW w:w="514" w:type="pct"/>
            <w:noWrap/>
          </w:tcPr>
          <w:p w14:paraId="02F9D696" w14:textId="57D7D669" w:rsidR="005B1647" w:rsidRPr="009B0A37" w:rsidRDefault="005B1647" w:rsidP="00A400A2">
            <w:pPr>
              <w:pStyle w:val="Tabell"/>
              <w:cnfStyle w:val="000000000000" w:firstRow="0" w:lastRow="0" w:firstColumn="0" w:lastColumn="0" w:oddVBand="0" w:evenVBand="0" w:oddHBand="0" w:evenHBand="0" w:firstRowFirstColumn="0" w:firstRowLastColumn="0" w:lastRowFirstColumn="0" w:lastRowLastColumn="0"/>
            </w:pPr>
            <w:r w:rsidRPr="00312661">
              <w:t>USD 3 891</w:t>
            </w:r>
          </w:p>
        </w:tc>
        <w:tc>
          <w:tcPr>
            <w:tcW w:w="515" w:type="pct"/>
            <w:noWrap/>
          </w:tcPr>
          <w:p w14:paraId="45A9ECB8" w14:textId="0E495749" w:rsidR="005B1647" w:rsidRPr="009B0A37" w:rsidRDefault="005B1647" w:rsidP="00A400A2">
            <w:pPr>
              <w:pStyle w:val="Tabell"/>
              <w:cnfStyle w:val="000000000000" w:firstRow="0" w:lastRow="0" w:firstColumn="0" w:lastColumn="0" w:oddVBand="0" w:evenVBand="0" w:oddHBand="0" w:evenHBand="0" w:firstRowFirstColumn="0" w:firstRowLastColumn="0" w:lastRowFirstColumn="0" w:lastRowLastColumn="0"/>
            </w:pPr>
            <w:r w:rsidRPr="00312661">
              <w:t>USD 2 247</w:t>
            </w:r>
          </w:p>
        </w:tc>
        <w:tc>
          <w:tcPr>
            <w:tcW w:w="515" w:type="pct"/>
            <w:noWrap/>
          </w:tcPr>
          <w:p w14:paraId="22EB197A" w14:textId="2EA63688" w:rsidR="005B1647" w:rsidRPr="009B0A37" w:rsidRDefault="005B1647" w:rsidP="00A400A2">
            <w:pPr>
              <w:pStyle w:val="Tabell"/>
              <w:cnfStyle w:val="000000000000" w:firstRow="0" w:lastRow="0" w:firstColumn="0" w:lastColumn="0" w:oddVBand="0" w:evenVBand="0" w:oddHBand="0" w:evenHBand="0" w:firstRowFirstColumn="0" w:firstRowLastColumn="0" w:lastRowFirstColumn="0" w:lastRowLastColumn="0"/>
            </w:pPr>
            <w:r w:rsidRPr="00312661">
              <w:t>20 937</w:t>
            </w:r>
          </w:p>
        </w:tc>
        <w:tc>
          <w:tcPr>
            <w:tcW w:w="514" w:type="pct"/>
            <w:noWrap/>
          </w:tcPr>
          <w:p w14:paraId="303D2481" w14:textId="3986BCEC" w:rsidR="005B1647" w:rsidRPr="009B0A37" w:rsidRDefault="005B1647" w:rsidP="00A400A2">
            <w:pPr>
              <w:pStyle w:val="Tabell"/>
              <w:cnfStyle w:val="000000000000" w:firstRow="0" w:lastRow="0" w:firstColumn="0" w:lastColumn="0" w:oddVBand="0" w:evenVBand="0" w:oddHBand="0" w:evenHBand="0" w:firstRowFirstColumn="0" w:firstRowLastColumn="0" w:lastRowFirstColumn="0" w:lastRowLastColumn="0"/>
            </w:pPr>
            <w:r w:rsidRPr="00312661">
              <w:t>20 160</w:t>
            </w:r>
          </w:p>
        </w:tc>
        <w:tc>
          <w:tcPr>
            <w:tcW w:w="515" w:type="pct"/>
            <w:noWrap/>
          </w:tcPr>
          <w:p w14:paraId="34AE31C5" w14:textId="010A8873" w:rsidR="005B1647" w:rsidRPr="009B0A37" w:rsidRDefault="005B1647" w:rsidP="00A400A2">
            <w:pPr>
              <w:pStyle w:val="Tabell"/>
              <w:cnfStyle w:val="000000000000" w:firstRow="0" w:lastRow="0" w:firstColumn="0" w:lastColumn="0" w:oddVBand="0" w:evenVBand="0" w:oddHBand="0" w:evenHBand="0" w:firstRowFirstColumn="0" w:firstRowLastColumn="0" w:lastRowFirstColumn="0" w:lastRowLastColumn="0"/>
            </w:pPr>
            <w:r w:rsidRPr="00312661">
              <w:t>20 937</w:t>
            </w:r>
          </w:p>
        </w:tc>
        <w:tc>
          <w:tcPr>
            <w:tcW w:w="514" w:type="pct"/>
            <w:noWrap/>
          </w:tcPr>
          <w:p w14:paraId="19B8224B" w14:textId="1A495E66" w:rsidR="005B1647" w:rsidRPr="009B0A37" w:rsidRDefault="005B1647" w:rsidP="00A400A2">
            <w:pPr>
              <w:pStyle w:val="Tabell"/>
              <w:cnfStyle w:val="000000000000" w:firstRow="0" w:lastRow="0" w:firstColumn="0" w:lastColumn="0" w:oddVBand="0" w:evenVBand="0" w:oddHBand="0" w:evenHBand="0" w:firstRowFirstColumn="0" w:firstRowLastColumn="0" w:lastRowFirstColumn="0" w:lastRowLastColumn="0"/>
            </w:pPr>
            <w:r w:rsidRPr="00312661">
              <w:t>20 160</w:t>
            </w:r>
          </w:p>
        </w:tc>
      </w:tr>
      <w:tr w:rsidR="00A400A2" w14:paraId="753127B8" w14:textId="77777777" w:rsidTr="00A400A2">
        <w:trPr>
          <w:trHeight w:val="170"/>
        </w:trPr>
        <w:tc>
          <w:tcPr>
            <w:cnfStyle w:val="001000000000" w:firstRow="0" w:lastRow="0" w:firstColumn="1" w:lastColumn="0" w:oddVBand="0" w:evenVBand="0" w:oddHBand="0" w:evenHBand="0" w:firstRowFirstColumn="0" w:firstRowLastColumn="0" w:lastRowFirstColumn="0" w:lastRowLastColumn="0"/>
            <w:tcW w:w="367" w:type="pct"/>
            <w:hideMark/>
          </w:tcPr>
          <w:p w14:paraId="50C10A8D" w14:textId="77777777" w:rsidR="005B1647" w:rsidRPr="009B0A37" w:rsidRDefault="005B1647" w:rsidP="00A400A2">
            <w:pPr>
              <w:pStyle w:val="Tabell"/>
            </w:pPr>
            <w:r w:rsidRPr="009B0A37">
              <w:t>7</w:t>
            </w:r>
          </w:p>
        </w:tc>
        <w:tc>
          <w:tcPr>
            <w:tcW w:w="1545" w:type="pct"/>
            <w:noWrap/>
            <w:hideMark/>
          </w:tcPr>
          <w:p w14:paraId="674B1610" w14:textId="77777777" w:rsidR="005B1647" w:rsidRPr="009B0A37" w:rsidRDefault="005B1647" w:rsidP="00A400A2">
            <w:pPr>
              <w:pStyle w:val="Tabell"/>
              <w:jc w:val="left"/>
              <w:cnfStyle w:val="000000000000" w:firstRow="0" w:lastRow="0" w:firstColumn="0" w:lastColumn="0" w:oddVBand="0" w:evenVBand="0" w:oddHBand="0" w:evenHBand="0" w:firstRowFirstColumn="0" w:firstRowLastColumn="0" w:lastRowFirstColumn="0" w:lastRowLastColumn="0"/>
            </w:pPr>
            <w:r w:rsidRPr="009B0A37">
              <w:t xml:space="preserve">Garantikapital, Multilaterala investeringsorganet (MIGA) </w:t>
            </w:r>
          </w:p>
        </w:tc>
        <w:tc>
          <w:tcPr>
            <w:tcW w:w="514" w:type="pct"/>
            <w:noWrap/>
            <w:hideMark/>
          </w:tcPr>
          <w:p w14:paraId="2A918F6C" w14:textId="77777777" w:rsidR="005B1647" w:rsidRPr="009B0A37" w:rsidRDefault="005B1647" w:rsidP="00A400A2">
            <w:pPr>
              <w:pStyle w:val="Tabell"/>
              <w:cnfStyle w:val="000000000000" w:firstRow="0" w:lastRow="0" w:firstColumn="0" w:lastColumn="0" w:oddVBand="0" w:evenVBand="0" w:oddHBand="0" w:evenHBand="0" w:firstRowFirstColumn="0" w:firstRowLastColumn="0" w:lastRowFirstColumn="0" w:lastRowLastColumn="0"/>
            </w:pPr>
            <w:r w:rsidRPr="009B0A37">
              <w:t>USD 16</w:t>
            </w:r>
          </w:p>
        </w:tc>
        <w:tc>
          <w:tcPr>
            <w:tcW w:w="515" w:type="pct"/>
            <w:noWrap/>
            <w:hideMark/>
          </w:tcPr>
          <w:p w14:paraId="2D37E9CB" w14:textId="77777777" w:rsidR="005B1647" w:rsidRPr="009B0A37" w:rsidRDefault="005B1647" w:rsidP="00A400A2">
            <w:pPr>
              <w:pStyle w:val="Tabell"/>
              <w:cnfStyle w:val="000000000000" w:firstRow="0" w:lastRow="0" w:firstColumn="0" w:lastColumn="0" w:oddVBand="0" w:evenVBand="0" w:oddHBand="0" w:evenHBand="0" w:firstRowFirstColumn="0" w:firstRowLastColumn="0" w:lastRowFirstColumn="0" w:lastRowLastColumn="0"/>
            </w:pPr>
            <w:r w:rsidRPr="009B0A37">
              <w:t>USD 16</w:t>
            </w:r>
          </w:p>
        </w:tc>
        <w:tc>
          <w:tcPr>
            <w:tcW w:w="515" w:type="pct"/>
            <w:noWrap/>
            <w:hideMark/>
          </w:tcPr>
          <w:p w14:paraId="5510D621" w14:textId="77777777" w:rsidR="005B1647" w:rsidRPr="009B0A37" w:rsidRDefault="005B1647" w:rsidP="00A400A2">
            <w:pPr>
              <w:pStyle w:val="Tabell"/>
              <w:cnfStyle w:val="000000000000" w:firstRow="0" w:lastRow="0" w:firstColumn="0" w:lastColumn="0" w:oddVBand="0" w:evenVBand="0" w:oddHBand="0" w:evenHBand="0" w:firstRowFirstColumn="0" w:firstRowLastColumn="0" w:lastRowFirstColumn="0" w:lastRowLastColumn="0"/>
            </w:pPr>
            <w:r w:rsidRPr="009B0A37">
              <w:t>151</w:t>
            </w:r>
          </w:p>
        </w:tc>
        <w:tc>
          <w:tcPr>
            <w:tcW w:w="514" w:type="pct"/>
            <w:noWrap/>
            <w:hideMark/>
          </w:tcPr>
          <w:p w14:paraId="01F39179" w14:textId="77777777" w:rsidR="005B1647" w:rsidRPr="009B0A37" w:rsidRDefault="005B1647" w:rsidP="00A400A2">
            <w:pPr>
              <w:pStyle w:val="Tabell"/>
              <w:cnfStyle w:val="000000000000" w:firstRow="0" w:lastRow="0" w:firstColumn="0" w:lastColumn="0" w:oddVBand="0" w:evenVBand="0" w:oddHBand="0" w:evenHBand="0" w:firstRowFirstColumn="0" w:firstRowLastColumn="0" w:lastRowFirstColumn="0" w:lastRowLastColumn="0"/>
            </w:pPr>
            <w:r w:rsidRPr="009B0A37">
              <w:t>145</w:t>
            </w:r>
          </w:p>
        </w:tc>
        <w:tc>
          <w:tcPr>
            <w:tcW w:w="515" w:type="pct"/>
            <w:noWrap/>
            <w:hideMark/>
          </w:tcPr>
          <w:p w14:paraId="78208E7E" w14:textId="77777777" w:rsidR="005B1647" w:rsidRPr="009B0A37" w:rsidRDefault="005B1647" w:rsidP="00A400A2">
            <w:pPr>
              <w:pStyle w:val="Tabell"/>
              <w:cnfStyle w:val="000000000000" w:firstRow="0" w:lastRow="0" w:firstColumn="0" w:lastColumn="0" w:oddVBand="0" w:evenVBand="0" w:oddHBand="0" w:evenHBand="0" w:firstRowFirstColumn="0" w:firstRowLastColumn="0" w:lastRowFirstColumn="0" w:lastRowLastColumn="0"/>
            </w:pPr>
            <w:r w:rsidRPr="009B0A37">
              <w:t>151</w:t>
            </w:r>
          </w:p>
        </w:tc>
        <w:tc>
          <w:tcPr>
            <w:tcW w:w="514" w:type="pct"/>
            <w:noWrap/>
            <w:hideMark/>
          </w:tcPr>
          <w:p w14:paraId="1407792E" w14:textId="77777777" w:rsidR="005B1647" w:rsidRPr="009B0A37" w:rsidRDefault="005B1647" w:rsidP="00A400A2">
            <w:pPr>
              <w:pStyle w:val="Tabell"/>
              <w:cnfStyle w:val="000000000000" w:firstRow="0" w:lastRow="0" w:firstColumn="0" w:lastColumn="0" w:oddVBand="0" w:evenVBand="0" w:oddHBand="0" w:evenHBand="0" w:firstRowFirstColumn="0" w:firstRowLastColumn="0" w:lastRowFirstColumn="0" w:lastRowLastColumn="0"/>
            </w:pPr>
            <w:r w:rsidRPr="009B0A37">
              <w:t>145</w:t>
            </w:r>
          </w:p>
        </w:tc>
      </w:tr>
      <w:tr w:rsidR="00A400A2" w14:paraId="79CDB2A7" w14:textId="77777777" w:rsidTr="00A400A2">
        <w:trPr>
          <w:trHeight w:val="170"/>
        </w:trPr>
        <w:tc>
          <w:tcPr>
            <w:cnfStyle w:val="001000000000" w:firstRow="0" w:lastRow="0" w:firstColumn="1" w:lastColumn="0" w:oddVBand="0" w:evenVBand="0" w:oddHBand="0" w:evenHBand="0" w:firstRowFirstColumn="0" w:firstRowLastColumn="0" w:lastRowFirstColumn="0" w:lastRowLastColumn="0"/>
            <w:tcW w:w="367" w:type="pct"/>
            <w:hideMark/>
          </w:tcPr>
          <w:p w14:paraId="60A468B5" w14:textId="77777777" w:rsidR="005B1647" w:rsidRPr="009B0A37" w:rsidRDefault="005B1647" w:rsidP="00A400A2">
            <w:pPr>
              <w:pStyle w:val="Tabell"/>
            </w:pPr>
            <w:r w:rsidRPr="009B0A37">
              <w:t>7</w:t>
            </w:r>
          </w:p>
        </w:tc>
        <w:tc>
          <w:tcPr>
            <w:tcW w:w="1545" w:type="pct"/>
            <w:noWrap/>
            <w:hideMark/>
          </w:tcPr>
          <w:p w14:paraId="46847BF4" w14:textId="77777777" w:rsidR="005B1647" w:rsidRPr="009B0A37" w:rsidRDefault="005B1647" w:rsidP="00A400A2">
            <w:pPr>
              <w:pStyle w:val="Tabell"/>
              <w:jc w:val="left"/>
              <w:cnfStyle w:val="000000000000" w:firstRow="0" w:lastRow="0" w:firstColumn="0" w:lastColumn="0" w:oddVBand="0" w:evenVBand="0" w:oddHBand="0" w:evenHBand="0" w:firstRowFirstColumn="0" w:firstRowLastColumn="0" w:lastRowFirstColumn="0" w:lastRowLastColumn="0"/>
            </w:pPr>
            <w:r w:rsidRPr="009B0A37">
              <w:t>Garantikapital, Afrikanska utvecklingsbanken (AfDB)</w:t>
            </w:r>
          </w:p>
        </w:tc>
        <w:tc>
          <w:tcPr>
            <w:tcW w:w="514" w:type="pct"/>
            <w:noWrap/>
            <w:hideMark/>
          </w:tcPr>
          <w:p w14:paraId="42D91E69" w14:textId="77777777" w:rsidR="005B1647" w:rsidRPr="009B0A37" w:rsidRDefault="005B1647" w:rsidP="00A400A2">
            <w:pPr>
              <w:pStyle w:val="Tabell"/>
              <w:cnfStyle w:val="000000000000" w:firstRow="0" w:lastRow="0" w:firstColumn="0" w:lastColumn="0" w:oddVBand="0" w:evenVBand="0" w:oddHBand="0" w:evenHBand="0" w:firstRowFirstColumn="0" w:firstRowLastColumn="0" w:lastRowFirstColumn="0" w:lastRowLastColumn="0"/>
            </w:pPr>
            <w:r w:rsidRPr="009B0A37">
              <w:t>UA 1 722</w:t>
            </w:r>
          </w:p>
        </w:tc>
        <w:tc>
          <w:tcPr>
            <w:tcW w:w="515" w:type="pct"/>
            <w:noWrap/>
            <w:hideMark/>
          </w:tcPr>
          <w:p w14:paraId="1E70691B" w14:textId="77777777" w:rsidR="005B1647" w:rsidRPr="009B0A37" w:rsidRDefault="005B1647" w:rsidP="00A400A2">
            <w:pPr>
              <w:pStyle w:val="Tabell"/>
              <w:cnfStyle w:val="000000000000" w:firstRow="0" w:lastRow="0" w:firstColumn="0" w:lastColumn="0" w:oddVBand="0" w:evenVBand="0" w:oddHBand="0" w:evenHBand="0" w:firstRowFirstColumn="0" w:firstRowLastColumn="0" w:lastRowFirstColumn="0" w:lastRowLastColumn="0"/>
            </w:pPr>
            <w:r w:rsidRPr="009B0A37">
              <w:t>UA 971</w:t>
            </w:r>
          </w:p>
        </w:tc>
        <w:tc>
          <w:tcPr>
            <w:tcW w:w="515" w:type="pct"/>
            <w:noWrap/>
            <w:hideMark/>
          </w:tcPr>
          <w:p w14:paraId="597CE4CF" w14:textId="77777777" w:rsidR="005B1647" w:rsidRPr="009B0A37" w:rsidRDefault="005B1647" w:rsidP="00A400A2">
            <w:pPr>
              <w:pStyle w:val="Tabell"/>
              <w:cnfStyle w:val="000000000000" w:firstRow="0" w:lastRow="0" w:firstColumn="0" w:lastColumn="0" w:oddVBand="0" w:evenVBand="0" w:oddHBand="0" w:evenHBand="0" w:firstRowFirstColumn="0" w:firstRowLastColumn="0" w:lastRowFirstColumn="0" w:lastRowLastColumn="0"/>
            </w:pPr>
            <w:r w:rsidRPr="009B0A37">
              <w:t>16 882</w:t>
            </w:r>
          </w:p>
        </w:tc>
        <w:tc>
          <w:tcPr>
            <w:tcW w:w="514" w:type="pct"/>
            <w:noWrap/>
            <w:hideMark/>
          </w:tcPr>
          <w:p w14:paraId="2762B54A" w14:textId="77777777" w:rsidR="005B1647" w:rsidRPr="009B0A37" w:rsidRDefault="005B1647" w:rsidP="00A400A2">
            <w:pPr>
              <w:pStyle w:val="Tabell"/>
              <w:cnfStyle w:val="000000000000" w:firstRow="0" w:lastRow="0" w:firstColumn="0" w:lastColumn="0" w:oddVBand="0" w:evenVBand="0" w:oddHBand="0" w:evenHBand="0" w:firstRowFirstColumn="0" w:firstRowLastColumn="0" w:lastRowFirstColumn="0" w:lastRowLastColumn="0"/>
            </w:pPr>
            <w:r w:rsidRPr="009B0A37">
              <w:t>11 889</w:t>
            </w:r>
          </w:p>
        </w:tc>
        <w:tc>
          <w:tcPr>
            <w:tcW w:w="515" w:type="pct"/>
            <w:noWrap/>
            <w:hideMark/>
          </w:tcPr>
          <w:p w14:paraId="10D1946E" w14:textId="77777777" w:rsidR="005B1647" w:rsidRPr="009B0A37" w:rsidRDefault="005B1647" w:rsidP="00A400A2">
            <w:pPr>
              <w:pStyle w:val="Tabell"/>
              <w:cnfStyle w:val="000000000000" w:firstRow="0" w:lastRow="0" w:firstColumn="0" w:lastColumn="0" w:oddVBand="0" w:evenVBand="0" w:oddHBand="0" w:evenHBand="0" w:firstRowFirstColumn="0" w:firstRowLastColumn="0" w:lastRowFirstColumn="0" w:lastRowLastColumn="0"/>
            </w:pPr>
            <w:r w:rsidRPr="009B0A37">
              <w:t>16 882</w:t>
            </w:r>
          </w:p>
        </w:tc>
        <w:tc>
          <w:tcPr>
            <w:tcW w:w="514" w:type="pct"/>
            <w:noWrap/>
            <w:hideMark/>
          </w:tcPr>
          <w:p w14:paraId="5337EA72" w14:textId="77777777" w:rsidR="005B1647" w:rsidRPr="009B0A37" w:rsidRDefault="005B1647" w:rsidP="00A400A2">
            <w:pPr>
              <w:pStyle w:val="Tabell"/>
              <w:cnfStyle w:val="000000000000" w:firstRow="0" w:lastRow="0" w:firstColumn="0" w:lastColumn="0" w:oddVBand="0" w:evenVBand="0" w:oddHBand="0" w:evenHBand="0" w:firstRowFirstColumn="0" w:firstRowLastColumn="0" w:lastRowFirstColumn="0" w:lastRowLastColumn="0"/>
            </w:pPr>
            <w:r w:rsidRPr="009B0A37">
              <w:t>11 889</w:t>
            </w:r>
          </w:p>
        </w:tc>
      </w:tr>
      <w:tr w:rsidR="00A400A2" w14:paraId="634BB7C3" w14:textId="77777777" w:rsidTr="00A400A2">
        <w:trPr>
          <w:trHeight w:val="170"/>
        </w:trPr>
        <w:tc>
          <w:tcPr>
            <w:cnfStyle w:val="001000000000" w:firstRow="0" w:lastRow="0" w:firstColumn="1" w:lastColumn="0" w:oddVBand="0" w:evenVBand="0" w:oddHBand="0" w:evenHBand="0" w:firstRowFirstColumn="0" w:firstRowLastColumn="0" w:lastRowFirstColumn="0" w:lastRowLastColumn="0"/>
            <w:tcW w:w="367" w:type="pct"/>
            <w:hideMark/>
          </w:tcPr>
          <w:p w14:paraId="1B0ABCEF" w14:textId="77777777" w:rsidR="005B1647" w:rsidRPr="009B0A37" w:rsidRDefault="005B1647" w:rsidP="00A400A2">
            <w:pPr>
              <w:pStyle w:val="Tabell"/>
            </w:pPr>
            <w:r w:rsidRPr="009B0A37">
              <w:t>7</w:t>
            </w:r>
          </w:p>
        </w:tc>
        <w:tc>
          <w:tcPr>
            <w:tcW w:w="1545" w:type="pct"/>
            <w:noWrap/>
            <w:hideMark/>
          </w:tcPr>
          <w:p w14:paraId="1E8F28DC" w14:textId="77777777" w:rsidR="005B1647" w:rsidRPr="009B0A37" w:rsidRDefault="005B1647" w:rsidP="00A400A2">
            <w:pPr>
              <w:pStyle w:val="Tabell"/>
              <w:jc w:val="left"/>
              <w:cnfStyle w:val="000000000000" w:firstRow="0" w:lastRow="0" w:firstColumn="0" w:lastColumn="0" w:oddVBand="0" w:evenVBand="0" w:oddHBand="0" w:evenHBand="0" w:firstRowFirstColumn="0" w:firstRowLastColumn="0" w:lastRowFirstColumn="0" w:lastRowLastColumn="0"/>
            </w:pPr>
            <w:r w:rsidRPr="009B0A37">
              <w:t>Garantikapital, Asiatiska utvecklingsbanken (AsDB)</w:t>
            </w:r>
          </w:p>
        </w:tc>
        <w:tc>
          <w:tcPr>
            <w:tcW w:w="514" w:type="pct"/>
            <w:noWrap/>
            <w:hideMark/>
          </w:tcPr>
          <w:p w14:paraId="498ABBA6" w14:textId="77777777" w:rsidR="005B1647" w:rsidRPr="009B0A37" w:rsidRDefault="005B1647" w:rsidP="00A400A2">
            <w:pPr>
              <w:pStyle w:val="Tabell"/>
              <w:cnfStyle w:val="000000000000" w:firstRow="0" w:lastRow="0" w:firstColumn="0" w:lastColumn="0" w:oddVBand="0" w:evenVBand="0" w:oddHBand="0" w:evenHBand="0" w:firstRowFirstColumn="0" w:firstRowLastColumn="0" w:lastRowFirstColumn="0" w:lastRowLastColumn="0"/>
            </w:pPr>
            <w:r w:rsidRPr="009B0A37">
              <w:t>SDR 343</w:t>
            </w:r>
          </w:p>
        </w:tc>
        <w:tc>
          <w:tcPr>
            <w:tcW w:w="515" w:type="pct"/>
            <w:noWrap/>
            <w:hideMark/>
          </w:tcPr>
          <w:p w14:paraId="6A4DA6E5" w14:textId="77777777" w:rsidR="005B1647" w:rsidRPr="009B0A37" w:rsidRDefault="005B1647" w:rsidP="00A400A2">
            <w:pPr>
              <w:pStyle w:val="Tabell"/>
              <w:cnfStyle w:val="000000000000" w:firstRow="0" w:lastRow="0" w:firstColumn="0" w:lastColumn="0" w:oddVBand="0" w:evenVBand="0" w:oddHBand="0" w:evenHBand="0" w:firstRowFirstColumn="0" w:firstRowLastColumn="0" w:lastRowFirstColumn="0" w:lastRowLastColumn="0"/>
            </w:pPr>
            <w:r w:rsidRPr="009B0A37">
              <w:t>SDR 343</w:t>
            </w:r>
          </w:p>
        </w:tc>
        <w:tc>
          <w:tcPr>
            <w:tcW w:w="515" w:type="pct"/>
            <w:noWrap/>
            <w:hideMark/>
          </w:tcPr>
          <w:p w14:paraId="400885FE" w14:textId="77777777" w:rsidR="005B1647" w:rsidRPr="009B0A37" w:rsidRDefault="005B1647" w:rsidP="00A400A2">
            <w:pPr>
              <w:pStyle w:val="Tabell"/>
              <w:cnfStyle w:val="000000000000" w:firstRow="0" w:lastRow="0" w:firstColumn="0" w:lastColumn="0" w:oddVBand="0" w:evenVBand="0" w:oddHBand="0" w:evenHBand="0" w:firstRowFirstColumn="0" w:firstRowLastColumn="0" w:lastRowFirstColumn="0" w:lastRowLastColumn="0"/>
            </w:pPr>
            <w:r w:rsidRPr="009B0A37">
              <w:t>4 422</w:t>
            </w:r>
          </w:p>
        </w:tc>
        <w:tc>
          <w:tcPr>
            <w:tcW w:w="514" w:type="pct"/>
            <w:noWrap/>
            <w:hideMark/>
          </w:tcPr>
          <w:p w14:paraId="22094335" w14:textId="77777777" w:rsidR="005B1647" w:rsidRPr="009B0A37" w:rsidRDefault="005B1647" w:rsidP="00A400A2">
            <w:pPr>
              <w:pStyle w:val="Tabell"/>
              <w:cnfStyle w:val="000000000000" w:firstRow="0" w:lastRow="0" w:firstColumn="0" w:lastColumn="0" w:oddVBand="0" w:evenVBand="0" w:oddHBand="0" w:evenHBand="0" w:firstRowFirstColumn="0" w:firstRowLastColumn="0" w:lastRowFirstColumn="0" w:lastRowLastColumn="0"/>
            </w:pPr>
            <w:r w:rsidRPr="009B0A37">
              <w:t>4 281</w:t>
            </w:r>
          </w:p>
        </w:tc>
        <w:tc>
          <w:tcPr>
            <w:tcW w:w="515" w:type="pct"/>
            <w:noWrap/>
            <w:hideMark/>
          </w:tcPr>
          <w:p w14:paraId="58640B3D" w14:textId="77777777" w:rsidR="005B1647" w:rsidRPr="009B0A37" w:rsidRDefault="005B1647" w:rsidP="00A400A2">
            <w:pPr>
              <w:pStyle w:val="Tabell"/>
              <w:cnfStyle w:val="000000000000" w:firstRow="0" w:lastRow="0" w:firstColumn="0" w:lastColumn="0" w:oddVBand="0" w:evenVBand="0" w:oddHBand="0" w:evenHBand="0" w:firstRowFirstColumn="0" w:firstRowLastColumn="0" w:lastRowFirstColumn="0" w:lastRowLastColumn="0"/>
            </w:pPr>
            <w:r w:rsidRPr="009B0A37">
              <w:t>4 422</w:t>
            </w:r>
          </w:p>
        </w:tc>
        <w:tc>
          <w:tcPr>
            <w:tcW w:w="514" w:type="pct"/>
            <w:noWrap/>
            <w:hideMark/>
          </w:tcPr>
          <w:p w14:paraId="11100BD7" w14:textId="77777777" w:rsidR="005B1647" w:rsidRPr="009B0A37" w:rsidRDefault="005B1647" w:rsidP="00A400A2">
            <w:pPr>
              <w:pStyle w:val="Tabell"/>
              <w:cnfStyle w:val="000000000000" w:firstRow="0" w:lastRow="0" w:firstColumn="0" w:lastColumn="0" w:oddVBand="0" w:evenVBand="0" w:oddHBand="0" w:evenHBand="0" w:firstRowFirstColumn="0" w:firstRowLastColumn="0" w:lastRowFirstColumn="0" w:lastRowLastColumn="0"/>
            </w:pPr>
            <w:r w:rsidRPr="009B0A37">
              <w:t>4 281</w:t>
            </w:r>
          </w:p>
        </w:tc>
      </w:tr>
      <w:tr w:rsidR="00A400A2" w14:paraId="6AD5A0DC" w14:textId="77777777" w:rsidTr="00A400A2">
        <w:trPr>
          <w:trHeight w:val="170"/>
        </w:trPr>
        <w:tc>
          <w:tcPr>
            <w:cnfStyle w:val="001000000000" w:firstRow="0" w:lastRow="0" w:firstColumn="1" w:lastColumn="0" w:oddVBand="0" w:evenVBand="0" w:oddHBand="0" w:evenHBand="0" w:firstRowFirstColumn="0" w:firstRowLastColumn="0" w:lastRowFirstColumn="0" w:lastRowLastColumn="0"/>
            <w:tcW w:w="367" w:type="pct"/>
            <w:hideMark/>
          </w:tcPr>
          <w:p w14:paraId="16A1183A" w14:textId="77777777" w:rsidR="005B1647" w:rsidRPr="009B0A37" w:rsidRDefault="005B1647" w:rsidP="00A400A2">
            <w:pPr>
              <w:pStyle w:val="Tabell"/>
            </w:pPr>
            <w:r w:rsidRPr="009B0A37">
              <w:t>7</w:t>
            </w:r>
          </w:p>
        </w:tc>
        <w:tc>
          <w:tcPr>
            <w:tcW w:w="1545" w:type="pct"/>
            <w:noWrap/>
            <w:hideMark/>
          </w:tcPr>
          <w:p w14:paraId="3D936EC2" w14:textId="77777777" w:rsidR="005B1647" w:rsidRPr="009B0A37" w:rsidRDefault="005B1647" w:rsidP="00A400A2">
            <w:pPr>
              <w:pStyle w:val="Tabell"/>
              <w:jc w:val="left"/>
              <w:cnfStyle w:val="000000000000" w:firstRow="0" w:lastRow="0" w:firstColumn="0" w:lastColumn="0" w:oddVBand="0" w:evenVBand="0" w:oddHBand="0" w:evenHBand="0" w:firstRowFirstColumn="0" w:firstRowLastColumn="0" w:lastRowFirstColumn="0" w:lastRowLastColumn="0"/>
            </w:pPr>
            <w:r w:rsidRPr="009B0A37">
              <w:t>Garantikapital, Interamerikanska utvecklingsbanken (IDB)</w:t>
            </w:r>
          </w:p>
        </w:tc>
        <w:tc>
          <w:tcPr>
            <w:tcW w:w="514" w:type="pct"/>
            <w:noWrap/>
            <w:hideMark/>
          </w:tcPr>
          <w:p w14:paraId="76FF5BD3" w14:textId="77777777" w:rsidR="005B1647" w:rsidRPr="009B0A37" w:rsidRDefault="005B1647" w:rsidP="00A400A2">
            <w:pPr>
              <w:pStyle w:val="Tabell"/>
              <w:cnfStyle w:val="000000000000" w:firstRow="0" w:lastRow="0" w:firstColumn="0" w:lastColumn="0" w:oddVBand="0" w:evenVBand="0" w:oddHBand="0" w:evenHBand="0" w:firstRowFirstColumn="0" w:firstRowLastColumn="0" w:lastRowFirstColumn="0" w:lastRowLastColumn="0"/>
            </w:pPr>
            <w:r w:rsidRPr="009B0A37">
              <w:t>USD 538</w:t>
            </w:r>
          </w:p>
        </w:tc>
        <w:tc>
          <w:tcPr>
            <w:tcW w:w="515" w:type="pct"/>
            <w:noWrap/>
            <w:hideMark/>
          </w:tcPr>
          <w:p w14:paraId="3D72AD2E" w14:textId="77777777" w:rsidR="005B1647" w:rsidRPr="009B0A37" w:rsidRDefault="005B1647" w:rsidP="00A400A2">
            <w:pPr>
              <w:pStyle w:val="Tabell"/>
              <w:cnfStyle w:val="000000000000" w:firstRow="0" w:lastRow="0" w:firstColumn="0" w:lastColumn="0" w:oddVBand="0" w:evenVBand="0" w:oddHBand="0" w:evenHBand="0" w:firstRowFirstColumn="0" w:firstRowLastColumn="0" w:lastRowFirstColumn="0" w:lastRowLastColumn="0"/>
            </w:pPr>
            <w:r w:rsidRPr="009B0A37">
              <w:t>USD 538</w:t>
            </w:r>
          </w:p>
        </w:tc>
        <w:tc>
          <w:tcPr>
            <w:tcW w:w="515" w:type="pct"/>
            <w:noWrap/>
            <w:hideMark/>
          </w:tcPr>
          <w:p w14:paraId="736A9D8B" w14:textId="77777777" w:rsidR="005B1647" w:rsidRPr="009B0A37" w:rsidRDefault="005B1647" w:rsidP="00A400A2">
            <w:pPr>
              <w:pStyle w:val="Tabell"/>
              <w:cnfStyle w:val="000000000000" w:firstRow="0" w:lastRow="0" w:firstColumn="0" w:lastColumn="0" w:oddVBand="0" w:evenVBand="0" w:oddHBand="0" w:evenHBand="0" w:firstRowFirstColumn="0" w:firstRowLastColumn="0" w:lastRowFirstColumn="0" w:lastRowLastColumn="0"/>
            </w:pPr>
            <w:r w:rsidRPr="009B0A37">
              <w:t>5 016</w:t>
            </w:r>
          </w:p>
        </w:tc>
        <w:tc>
          <w:tcPr>
            <w:tcW w:w="514" w:type="pct"/>
            <w:noWrap/>
            <w:hideMark/>
          </w:tcPr>
          <w:p w14:paraId="5C2AC38C" w14:textId="77777777" w:rsidR="005B1647" w:rsidRPr="009B0A37" w:rsidRDefault="005B1647" w:rsidP="00A400A2">
            <w:pPr>
              <w:pStyle w:val="Tabell"/>
              <w:cnfStyle w:val="000000000000" w:firstRow="0" w:lastRow="0" w:firstColumn="0" w:lastColumn="0" w:oddVBand="0" w:evenVBand="0" w:oddHBand="0" w:evenHBand="0" w:firstRowFirstColumn="0" w:firstRowLastColumn="0" w:lastRowFirstColumn="0" w:lastRowLastColumn="0"/>
            </w:pPr>
            <w:r w:rsidRPr="009B0A37">
              <w:t>4 829</w:t>
            </w:r>
          </w:p>
        </w:tc>
        <w:tc>
          <w:tcPr>
            <w:tcW w:w="515" w:type="pct"/>
            <w:noWrap/>
            <w:hideMark/>
          </w:tcPr>
          <w:p w14:paraId="6F9CBAFB" w14:textId="77777777" w:rsidR="005B1647" w:rsidRPr="009B0A37" w:rsidRDefault="005B1647" w:rsidP="00A400A2">
            <w:pPr>
              <w:pStyle w:val="Tabell"/>
              <w:cnfStyle w:val="000000000000" w:firstRow="0" w:lastRow="0" w:firstColumn="0" w:lastColumn="0" w:oddVBand="0" w:evenVBand="0" w:oddHBand="0" w:evenHBand="0" w:firstRowFirstColumn="0" w:firstRowLastColumn="0" w:lastRowFirstColumn="0" w:lastRowLastColumn="0"/>
            </w:pPr>
            <w:r w:rsidRPr="009B0A37">
              <w:t>5 016</w:t>
            </w:r>
          </w:p>
        </w:tc>
        <w:tc>
          <w:tcPr>
            <w:tcW w:w="514" w:type="pct"/>
            <w:noWrap/>
            <w:hideMark/>
          </w:tcPr>
          <w:p w14:paraId="6ABE2950" w14:textId="77777777" w:rsidR="005B1647" w:rsidRPr="009B0A37" w:rsidRDefault="005B1647" w:rsidP="00A400A2">
            <w:pPr>
              <w:pStyle w:val="Tabell"/>
              <w:cnfStyle w:val="000000000000" w:firstRow="0" w:lastRow="0" w:firstColumn="0" w:lastColumn="0" w:oddVBand="0" w:evenVBand="0" w:oddHBand="0" w:evenHBand="0" w:firstRowFirstColumn="0" w:firstRowLastColumn="0" w:lastRowFirstColumn="0" w:lastRowLastColumn="0"/>
            </w:pPr>
            <w:r w:rsidRPr="009B0A37">
              <w:t>4 829</w:t>
            </w:r>
          </w:p>
        </w:tc>
      </w:tr>
      <w:tr w:rsidR="00A400A2" w14:paraId="2088FCC7" w14:textId="77777777" w:rsidTr="00A400A2">
        <w:trPr>
          <w:trHeight w:val="170"/>
        </w:trPr>
        <w:tc>
          <w:tcPr>
            <w:cnfStyle w:val="001000000000" w:firstRow="0" w:lastRow="0" w:firstColumn="1" w:lastColumn="0" w:oddVBand="0" w:evenVBand="0" w:oddHBand="0" w:evenHBand="0" w:firstRowFirstColumn="0" w:firstRowLastColumn="0" w:lastRowFirstColumn="0" w:lastRowLastColumn="0"/>
            <w:tcW w:w="367" w:type="pct"/>
            <w:hideMark/>
          </w:tcPr>
          <w:p w14:paraId="73BF1733" w14:textId="77777777" w:rsidR="005B1647" w:rsidRPr="009B0A37" w:rsidRDefault="005B1647" w:rsidP="00A400A2">
            <w:pPr>
              <w:pStyle w:val="Tabell"/>
            </w:pPr>
            <w:r w:rsidRPr="009B0A37">
              <w:t>22</w:t>
            </w:r>
          </w:p>
        </w:tc>
        <w:tc>
          <w:tcPr>
            <w:tcW w:w="1545" w:type="pct"/>
            <w:noWrap/>
            <w:hideMark/>
          </w:tcPr>
          <w:p w14:paraId="1E3E4F1E" w14:textId="77777777" w:rsidR="005B1647" w:rsidRPr="009B0A37" w:rsidRDefault="005B1647" w:rsidP="00A400A2">
            <w:pPr>
              <w:pStyle w:val="Tabell"/>
              <w:jc w:val="left"/>
              <w:cnfStyle w:val="000000000000" w:firstRow="0" w:lastRow="0" w:firstColumn="0" w:lastColumn="0" w:oddVBand="0" w:evenVBand="0" w:oddHBand="0" w:evenHBand="0" w:firstRowFirstColumn="0" w:firstRowLastColumn="0" w:lastRowFirstColumn="0" w:lastRowLastColumn="0"/>
            </w:pPr>
            <w:r w:rsidRPr="009B0A37">
              <w:t>Garantikapital, Eurofima</w:t>
            </w:r>
          </w:p>
        </w:tc>
        <w:tc>
          <w:tcPr>
            <w:tcW w:w="514" w:type="pct"/>
            <w:noWrap/>
            <w:hideMark/>
          </w:tcPr>
          <w:p w14:paraId="2ED73C1C" w14:textId="77777777" w:rsidR="005B1647" w:rsidRPr="009B0A37" w:rsidRDefault="005B1647" w:rsidP="00A400A2">
            <w:pPr>
              <w:pStyle w:val="Tabell"/>
              <w:cnfStyle w:val="000000000000" w:firstRow="0" w:lastRow="0" w:firstColumn="0" w:lastColumn="0" w:oddVBand="0" w:evenVBand="0" w:oddHBand="0" w:evenHBand="0" w:firstRowFirstColumn="0" w:firstRowLastColumn="0" w:lastRowFirstColumn="0" w:lastRowLastColumn="0"/>
            </w:pPr>
            <w:r w:rsidRPr="009B0A37">
              <w:t>CHF 42</w:t>
            </w:r>
          </w:p>
        </w:tc>
        <w:tc>
          <w:tcPr>
            <w:tcW w:w="515" w:type="pct"/>
            <w:noWrap/>
            <w:hideMark/>
          </w:tcPr>
          <w:p w14:paraId="1229B745" w14:textId="77777777" w:rsidR="005B1647" w:rsidRPr="009B0A37" w:rsidRDefault="005B1647" w:rsidP="00A400A2">
            <w:pPr>
              <w:pStyle w:val="Tabell"/>
              <w:cnfStyle w:val="000000000000" w:firstRow="0" w:lastRow="0" w:firstColumn="0" w:lastColumn="0" w:oddVBand="0" w:evenVBand="0" w:oddHBand="0" w:evenHBand="0" w:firstRowFirstColumn="0" w:firstRowLastColumn="0" w:lastRowFirstColumn="0" w:lastRowLastColumn="0"/>
            </w:pPr>
            <w:r w:rsidRPr="009B0A37">
              <w:t>CHF 42</w:t>
            </w:r>
          </w:p>
        </w:tc>
        <w:tc>
          <w:tcPr>
            <w:tcW w:w="515" w:type="pct"/>
            <w:noWrap/>
            <w:hideMark/>
          </w:tcPr>
          <w:p w14:paraId="65689546" w14:textId="77777777" w:rsidR="005B1647" w:rsidRPr="009B0A37" w:rsidRDefault="005B1647" w:rsidP="00A400A2">
            <w:pPr>
              <w:pStyle w:val="Tabell"/>
              <w:cnfStyle w:val="000000000000" w:firstRow="0" w:lastRow="0" w:firstColumn="0" w:lastColumn="0" w:oddVBand="0" w:evenVBand="0" w:oddHBand="0" w:evenHBand="0" w:firstRowFirstColumn="0" w:firstRowLastColumn="0" w:lastRowFirstColumn="0" w:lastRowLastColumn="0"/>
            </w:pPr>
            <w:r w:rsidRPr="009B0A37">
              <w:t>398</w:t>
            </w:r>
          </w:p>
        </w:tc>
        <w:tc>
          <w:tcPr>
            <w:tcW w:w="514" w:type="pct"/>
            <w:noWrap/>
            <w:hideMark/>
          </w:tcPr>
          <w:p w14:paraId="78339C02" w14:textId="77777777" w:rsidR="005B1647" w:rsidRPr="009B0A37" w:rsidRDefault="005B1647" w:rsidP="00A400A2">
            <w:pPr>
              <w:pStyle w:val="Tabell"/>
              <w:cnfStyle w:val="000000000000" w:firstRow="0" w:lastRow="0" w:firstColumn="0" w:lastColumn="0" w:oddVBand="0" w:evenVBand="0" w:oddHBand="0" w:evenHBand="0" w:firstRowFirstColumn="0" w:firstRowLastColumn="0" w:lastRowFirstColumn="0" w:lastRowLastColumn="0"/>
            </w:pPr>
            <w:r w:rsidRPr="009B0A37">
              <w:t>379</w:t>
            </w:r>
          </w:p>
        </w:tc>
        <w:tc>
          <w:tcPr>
            <w:tcW w:w="515" w:type="pct"/>
            <w:noWrap/>
            <w:hideMark/>
          </w:tcPr>
          <w:p w14:paraId="6EF4E30C" w14:textId="77777777" w:rsidR="005B1647" w:rsidRPr="009B0A37" w:rsidRDefault="005B1647" w:rsidP="00A400A2">
            <w:pPr>
              <w:pStyle w:val="Tabell"/>
              <w:cnfStyle w:val="000000000000" w:firstRow="0" w:lastRow="0" w:firstColumn="0" w:lastColumn="0" w:oddVBand="0" w:evenVBand="0" w:oddHBand="0" w:evenHBand="0" w:firstRowFirstColumn="0" w:firstRowLastColumn="0" w:lastRowFirstColumn="0" w:lastRowLastColumn="0"/>
            </w:pPr>
            <w:r w:rsidRPr="009B0A37">
              <w:t>398</w:t>
            </w:r>
          </w:p>
        </w:tc>
        <w:tc>
          <w:tcPr>
            <w:tcW w:w="514" w:type="pct"/>
            <w:noWrap/>
            <w:hideMark/>
          </w:tcPr>
          <w:p w14:paraId="43B739F9" w14:textId="77777777" w:rsidR="005B1647" w:rsidRPr="009B0A37" w:rsidRDefault="005B1647" w:rsidP="00A400A2">
            <w:pPr>
              <w:pStyle w:val="Tabell"/>
              <w:cnfStyle w:val="000000000000" w:firstRow="0" w:lastRow="0" w:firstColumn="0" w:lastColumn="0" w:oddVBand="0" w:evenVBand="0" w:oddHBand="0" w:evenHBand="0" w:firstRowFirstColumn="0" w:firstRowLastColumn="0" w:lastRowFirstColumn="0" w:lastRowLastColumn="0"/>
            </w:pPr>
            <w:r w:rsidRPr="009B0A37">
              <w:t>379</w:t>
            </w:r>
          </w:p>
        </w:tc>
      </w:tr>
      <w:tr w:rsidR="00A400A2" w14:paraId="425624A7" w14:textId="77777777" w:rsidTr="00A400A2">
        <w:trPr>
          <w:trHeight w:val="170"/>
        </w:trPr>
        <w:tc>
          <w:tcPr>
            <w:cnfStyle w:val="001000000000" w:firstRow="0" w:lastRow="0" w:firstColumn="1" w:lastColumn="0" w:oddVBand="0" w:evenVBand="0" w:oddHBand="0" w:evenHBand="0" w:firstRowFirstColumn="0" w:firstRowLastColumn="0" w:lastRowFirstColumn="0" w:lastRowLastColumn="0"/>
            <w:tcW w:w="367" w:type="pct"/>
            <w:hideMark/>
          </w:tcPr>
          <w:p w14:paraId="24A82B07" w14:textId="77777777" w:rsidR="005B1647" w:rsidRPr="00476257" w:rsidRDefault="005B1647" w:rsidP="00A400A2">
            <w:pPr>
              <w:pStyle w:val="Tabell"/>
              <w:rPr>
                <w:b/>
                <w:bCs/>
              </w:rPr>
            </w:pPr>
            <w:r w:rsidRPr="00476257">
              <w:rPr>
                <w:b/>
                <w:bCs/>
              </w:rPr>
              <w:t> </w:t>
            </w:r>
          </w:p>
        </w:tc>
        <w:tc>
          <w:tcPr>
            <w:tcW w:w="1545" w:type="pct"/>
            <w:noWrap/>
            <w:hideMark/>
          </w:tcPr>
          <w:p w14:paraId="02F83F15" w14:textId="77777777" w:rsidR="005B1647" w:rsidRPr="00476257" w:rsidRDefault="005B1647" w:rsidP="00A400A2">
            <w:pPr>
              <w:pStyle w:val="Tabell"/>
              <w:jc w:val="left"/>
              <w:cnfStyle w:val="000000000000" w:firstRow="0" w:lastRow="0" w:firstColumn="0" w:lastColumn="0" w:oddVBand="0" w:evenVBand="0" w:oddHBand="0" w:evenHBand="0" w:firstRowFirstColumn="0" w:firstRowLastColumn="0" w:lastRowFirstColumn="0" w:lastRowLastColumn="0"/>
              <w:rPr>
                <w:b/>
                <w:bCs/>
              </w:rPr>
            </w:pPr>
            <w:r w:rsidRPr="00476257">
              <w:rPr>
                <w:b/>
                <w:bCs/>
              </w:rPr>
              <w:t>EKN</w:t>
            </w:r>
          </w:p>
        </w:tc>
        <w:tc>
          <w:tcPr>
            <w:tcW w:w="514" w:type="pct"/>
            <w:noWrap/>
            <w:hideMark/>
          </w:tcPr>
          <w:p w14:paraId="644A6271" w14:textId="77777777" w:rsidR="005B1647" w:rsidRPr="00476257" w:rsidRDefault="005B1647" w:rsidP="00A400A2">
            <w:pPr>
              <w:pStyle w:val="Tabell"/>
              <w:cnfStyle w:val="000000000000" w:firstRow="0" w:lastRow="0" w:firstColumn="0" w:lastColumn="0" w:oddVBand="0" w:evenVBand="0" w:oddHBand="0" w:evenHBand="0" w:firstRowFirstColumn="0" w:firstRowLastColumn="0" w:lastRowFirstColumn="0" w:lastRowLastColumn="0"/>
              <w:rPr>
                <w:b/>
                <w:bCs/>
              </w:rPr>
            </w:pPr>
            <w:r w:rsidRPr="00476257">
              <w:rPr>
                <w:b/>
                <w:bCs/>
              </w:rPr>
              <w:t> </w:t>
            </w:r>
          </w:p>
        </w:tc>
        <w:tc>
          <w:tcPr>
            <w:tcW w:w="515" w:type="pct"/>
            <w:noWrap/>
            <w:hideMark/>
          </w:tcPr>
          <w:p w14:paraId="14AF6F2C" w14:textId="77777777" w:rsidR="005B1647" w:rsidRPr="00476257" w:rsidRDefault="005B1647" w:rsidP="00A400A2">
            <w:pPr>
              <w:pStyle w:val="Tabell"/>
              <w:cnfStyle w:val="000000000000" w:firstRow="0" w:lastRow="0" w:firstColumn="0" w:lastColumn="0" w:oddVBand="0" w:evenVBand="0" w:oddHBand="0" w:evenHBand="0" w:firstRowFirstColumn="0" w:firstRowLastColumn="0" w:lastRowFirstColumn="0" w:lastRowLastColumn="0"/>
              <w:rPr>
                <w:b/>
                <w:bCs/>
              </w:rPr>
            </w:pPr>
            <w:r w:rsidRPr="00476257">
              <w:rPr>
                <w:b/>
                <w:bCs/>
              </w:rPr>
              <w:t> </w:t>
            </w:r>
          </w:p>
        </w:tc>
        <w:tc>
          <w:tcPr>
            <w:tcW w:w="515" w:type="pct"/>
            <w:noWrap/>
            <w:hideMark/>
          </w:tcPr>
          <w:p w14:paraId="2948A548" w14:textId="77777777" w:rsidR="005B1647" w:rsidRPr="00476257" w:rsidRDefault="005B1647" w:rsidP="00A400A2">
            <w:pPr>
              <w:pStyle w:val="Tabell"/>
              <w:cnfStyle w:val="000000000000" w:firstRow="0" w:lastRow="0" w:firstColumn="0" w:lastColumn="0" w:oddVBand="0" w:evenVBand="0" w:oddHBand="0" w:evenHBand="0" w:firstRowFirstColumn="0" w:firstRowLastColumn="0" w:lastRowFirstColumn="0" w:lastRowLastColumn="0"/>
              <w:rPr>
                <w:b/>
                <w:bCs/>
              </w:rPr>
            </w:pPr>
            <w:r w:rsidRPr="00476257">
              <w:rPr>
                <w:b/>
                <w:bCs/>
              </w:rPr>
              <w:t> </w:t>
            </w:r>
          </w:p>
        </w:tc>
        <w:tc>
          <w:tcPr>
            <w:tcW w:w="514" w:type="pct"/>
            <w:noWrap/>
            <w:hideMark/>
          </w:tcPr>
          <w:p w14:paraId="62F97AC5" w14:textId="77777777" w:rsidR="005B1647" w:rsidRPr="00476257" w:rsidRDefault="005B1647" w:rsidP="00A400A2">
            <w:pPr>
              <w:pStyle w:val="Tabell"/>
              <w:cnfStyle w:val="000000000000" w:firstRow="0" w:lastRow="0" w:firstColumn="0" w:lastColumn="0" w:oddVBand="0" w:evenVBand="0" w:oddHBand="0" w:evenHBand="0" w:firstRowFirstColumn="0" w:firstRowLastColumn="0" w:lastRowFirstColumn="0" w:lastRowLastColumn="0"/>
              <w:rPr>
                <w:b/>
                <w:bCs/>
              </w:rPr>
            </w:pPr>
            <w:r w:rsidRPr="00476257">
              <w:rPr>
                <w:b/>
                <w:bCs/>
              </w:rPr>
              <w:t> </w:t>
            </w:r>
          </w:p>
        </w:tc>
        <w:tc>
          <w:tcPr>
            <w:tcW w:w="515" w:type="pct"/>
            <w:noWrap/>
            <w:hideMark/>
          </w:tcPr>
          <w:p w14:paraId="17E7B993" w14:textId="77777777" w:rsidR="005B1647" w:rsidRPr="00476257" w:rsidRDefault="005B1647" w:rsidP="00A400A2">
            <w:pPr>
              <w:pStyle w:val="Tabell"/>
              <w:cnfStyle w:val="000000000000" w:firstRow="0" w:lastRow="0" w:firstColumn="0" w:lastColumn="0" w:oddVBand="0" w:evenVBand="0" w:oddHBand="0" w:evenHBand="0" w:firstRowFirstColumn="0" w:firstRowLastColumn="0" w:lastRowFirstColumn="0" w:lastRowLastColumn="0"/>
              <w:rPr>
                <w:b/>
                <w:bCs/>
              </w:rPr>
            </w:pPr>
            <w:r w:rsidRPr="00476257">
              <w:rPr>
                <w:b/>
                <w:bCs/>
              </w:rPr>
              <w:t> </w:t>
            </w:r>
          </w:p>
        </w:tc>
        <w:tc>
          <w:tcPr>
            <w:tcW w:w="514" w:type="pct"/>
            <w:noWrap/>
            <w:hideMark/>
          </w:tcPr>
          <w:p w14:paraId="2FC7065C" w14:textId="77777777" w:rsidR="005B1647" w:rsidRPr="00476257" w:rsidRDefault="005B1647" w:rsidP="00A400A2">
            <w:pPr>
              <w:pStyle w:val="Tabell"/>
              <w:cnfStyle w:val="000000000000" w:firstRow="0" w:lastRow="0" w:firstColumn="0" w:lastColumn="0" w:oddVBand="0" w:evenVBand="0" w:oddHBand="0" w:evenHBand="0" w:firstRowFirstColumn="0" w:firstRowLastColumn="0" w:lastRowFirstColumn="0" w:lastRowLastColumn="0"/>
              <w:rPr>
                <w:b/>
                <w:bCs/>
              </w:rPr>
            </w:pPr>
            <w:r w:rsidRPr="00476257">
              <w:rPr>
                <w:b/>
                <w:bCs/>
              </w:rPr>
              <w:t> </w:t>
            </w:r>
          </w:p>
        </w:tc>
      </w:tr>
      <w:tr w:rsidR="00A400A2" w14:paraId="7DC8E3A5" w14:textId="77777777" w:rsidTr="00A400A2">
        <w:trPr>
          <w:trHeight w:val="170"/>
        </w:trPr>
        <w:tc>
          <w:tcPr>
            <w:cnfStyle w:val="001000000000" w:firstRow="0" w:lastRow="0" w:firstColumn="1" w:lastColumn="0" w:oddVBand="0" w:evenVBand="0" w:oddHBand="0" w:evenHBand="0" w:firstRowFirstColumn="0" w:firstRowLastColumn="0" w:lastRowFirstColumn="0" w:lastRowLastColumn="0"/>
            <w:tcW w:w="367" w:type="pct"/>
            <w:hideMark/>
          </w:tcPr>
          <w:p w14:paraId="508318BB" w14:textId="77777777" w:rsidR="005B1647" w:rsidRPr="009B0A37" w:rsidRDefault="005B1647" w:rsidP="00A400A2">
            <w:pPr>
              <w:pStyle w:val="Tabell"/>
            </w:pPr>
            <w:r w:rsidRPr="009B0A37">
              <w:t>24</w:t>
            </w:r>
          </w:p>
        </w:tc>
        <w:tc>
          <w:tcPr>
            <w:tcW w:w="1545" w:type="pct"/>
            <w:noWrap/>
            <w:hideMark/>
          </w:tcPr>
          <w:p w14:paraId="755E1A8D" w14:textId="77777777" w:rsidR="005B1647" w:rsidRPr="009B0A37" w:rsidRDefault="005B1647" w:rsidP="00A400A2">
            <w:pPr>
              <w:pStyle w:val="Tabell"/>
              <w:jc w:val="left"/>
              <w:cnfStyle w:val="000000000000" w:firstRow="0" w:lastRow="0" w:firstColumn="0" w:lastColumn="0" w:oddVBand="0" w:evenVBand="0" w:oddHBand="0" w:evenHBand="0" w:firstRowFirstColumn="0" w:firstRowLastColumn="0" w:lastRowFirstColumn="0" w:lastRowLastColumn="0"/>
            </w:pPr>
            <w:r w:rsidRPr="009B0A37">
              <w:t xml:space="preserve">Exportkreditgarantier  </w:t>
            </w:r>
          </w:p>
        </w:tc>
        <w:tc>
          <w:tcPr>
            <w:tcW w:w="514" w:type="pct"/>
            <w:noWrap/>
            <w:hideMark/>
          </w:tcPr>
          <w:p w14:paraId="0972BCE8" w14:textId="77777777" w:rsidR="005B1647" w:rsidRPr="009B0A37" w:rsidRDefault="005B1647" w:rsidP="00A400A2">
            <w:pPr>
              <w:pStyle w:val="Tabell"/>
              <w:cnfStyle w:val="000000000000" w:firstRow="0" w:lastRow="0" w:firstColumn="0" w:lastColumn="0" w:oddVBand="0" w:evenVBand="0" w:oddHBand="0" w:evenHBand="0" w:firstRowFirstColumn="0" w:firstRowLastColumn="0" w:lastRowFirstColumn="0" w:lastRowLastColumn="0"/>
            </w:pPr>
            <w:r w:rsidRPr="009B0A37">
              <w:t>450 000</w:t>
            </w:r>
          </w:p>
        </w:tc>
        <w:tc>
          <w:tcPr>
            <w:tcW w:w="515" w:type="pct"/>
            <w:noWrap/>
            <w:hideMark/>
          </w:tcPr>
          <w:p w14:paraId="11C5BDB1" w14:textId="77777777" w:rsidR="005B1647" w:rsidRPr="009B0A37" w:rsidRDefault="005B1647" w:rsidP="00A400A2">
            <w:pPr>
              <w:pStyle w:val="Tabell"/>
              <w:cnfStyle w:val="000000000000" w:firstRow="0" w:lastRow="0" w:firstColumn="0" w:lastColumn="0" w:oddVBand="0" w:evenVBand="0" w:oddHBand="0" w:evenHBand="0" w:firstRowFirstColumn="0" w:firstRowLastColumn="0" w:lastRowFirstColumn="0" w:lastRowLastColumn="0"/>
            </w:pPr>
            <w:r w:rsidRPr="009B0A37">
              <w:t>450 000</w:t>
            </w:r>
          </w:p>
        </w:tc>
        <w:tc>
          <w:tcPr>
            <w:tcW w:w="515" w:type="pct"/>
            <w:noWrap/>
            <w:hideMark/>
          </w:tcPr>
          <w:p w14:paraId="6A0AE59F" w14:textId="77777777" w:rsidR="005B1647" w:rsidRPr="009B0A37" w:rsidRDefault="005B1647" w:rsidP="00A400A2">
            <w:pPr>
              <w:pStyle w:val="Tabell"/>
              <w:cnfStyle w:val="000000000000" w:firstRow="0" w:lastRow="0" w:firstColumn="0" w:lastColumn="0" w:oddVBand="0" w:evenVBand="0" w:oddHBand="0" w:evenHBand="0" w:firstRowFirstColumn="0" w:firstRowLastColumn="0" w:lastRowFirstColumn="0" w:lastRowLastColumn="0"/>
            </w:pPr>
            <w:r w:rsidRPr="009B0A37">
              <w:t>194 529</w:t>
            </w:r>
          </w:p>
        </w:tc>
        <w:tc>
          <w:tcPr>
            <w:tcW w:w="514" w:type="pct"/>
            <w:noWrap/>
            <w:hideMark/>
          </w:tcPr>
          <w:p w14:paraId="3F17F90D" w14:textId="77777777" w:rsidR="005B1647" w:rsidRPr="009B0A37" w:rsidRDefault="005B1647" w:rsidP="00A400A2">
            <w:pPr>
              <w:pStyle w:val="Tabell"/>
              <w:cnfStyle w:val="000000000000" w:firstRow="0" w:lastRow="0" w:firstColumn="0" w:lastColumn="0" w:oddVBand="0" w:evenVBand="0" w:oddHBand="0" w:evenHBand="0" w:firstRowFirstColumn="0" w:firstRowLastColumn="0" w:lastRowFirstColumn="0" w:lastRowLastColumn="0"/>
            </w:pPr>
            <w:r w:rsidRPr="009B0A37">
              <w:t>192 143</w:t>
            </w:r>
          </w:p>
        </w:tc>
        <w:tc>
          <w:tcPr>
            <w:tcW w:w="515" w:type="pct"/>
            <w:noWrap/>
            <w:hideMark/>
          </w:tcPr>
          <w:p w14:paraId="15BA3DF8" w14:textId="77777777" w:rsidR="005B1647" w:rsidRPr="009B0A37" w:rsidRDefault="005B1647" w:rsidP="00A400A2">
            <w:pPr>
              <w:pStyle w:val="Tabell"/>
              <w:cnfStyle w:val="000000000000" w:firstRow="0" w:lastRow="0" w:firstColumn="0" w:lastColumn="0" w:oddVBand="0" w:evenVBand="0" w:oddHBand="0" w:evenHBand="0" w:firstRowFirstColumn="0" w:firstRowLastColumn="0" w:lastRowFirstColumn="0" w:lastRowLastColumn="0"/>
            </w:pPr>
            <w:r w:rsidRPr="009B0A37">
              <w:t>232 324</w:t>
            </w:r>
          </w:p>
        </w:tc>
        <w:tc>
          <w:tcPr>
            <w:tcW w:w="514" w:type="pct"/>
            <w:noWrap/>
            <w:hideMark/>
          </w:tcPr>
          <w:p w14:paraId="24E80932" w14:textId="77777777" w:rsidR="005B1647" w:rsidRPr="009B0A37" w:rsidRDefault="005B1647" w:rsidP="00A400A2">
            <w:pPr>
              <w:pStyle w:val="Tabell"/>
              <w:cnfStyle w:val="000000000000" w:firstRow="0" w:lastRow="0" w:firstColumn="0" w:lastColumn="0" w:oddVBand="0" w:evenVBand="0" w:oddHBand="0" w:evenHBand="0" w:firstRowFirstColumn="0" w:firstRowLastColumn="0" w:lastRowFirstColumn="0" w:lastRowLastColumn="0"/>
            </w:pPr>
            <w:r w:rsidRPr="009B0A37">
              <w:t>222 501</w:t>
            </w:r>
          </w:p>
        </w:tc>
      </w:tr>
      <w:tr w:rsidR="00A400A2" w14:paraId="1ED22E00" w14:textId="77777777" w:rsidTr="00A400A2">
        <w:trPr>
          <w:trHeight w:val="170"/>
        </w:trPr>
        <w:tc>
          <w:tcPr>
            <w:cnfStyle w:val="001000000000" w:firstRow="0" w:lastRow="0" w:firstColumn="1" w:lastColumn="0" w:oddVBand="0" w:evenVBand="0" w:oddHBand="0" w:evenHBand="0" w:firstRowFirstColumn="0" w:firstRowLastColumn="0" w:lastRowFirstColumn="0" w:lastRowLastColumn="0"/>
            <w:tcW w:w="367" w:type="pct"/>
            <w:hideMark/>
          </w:tcPr>
          <w:p w14:paraId="7169F9AD" w14:textId="77777777" w:rsidR="005B1647" w:rsidRPr="009B0A37" w:rsidRDefault="005B1647" w:rsidP="00A400A2">
            <w:pPr>
              <w:pStyle w:val="Tabell"/>
            </w:pPr>
            <w:r w:rsidRPr="009B0A37">
              <w:t>24</w:t>
            </w:r>
          </w:p>
        </w:tc>
        <w:tc>
          <w:tcPr>
            <w:tcW w:w="1545" w:type="pct"/>
            <w:noWrap/>
            <w:hideMark/>
          </w:tcPr>
          <w:p w14:paraId="4FA3DBE2" w14:textId="77777777" w:rsidR="005B1647" w:rsidRPr="009B0A37" w:rsidRDefault="005B1647" w:rsidP="00A400A2">
            <w:pPr>
              <w:pStyle w:val="Tabell"/>
              <w:jc w:val="left"/>
              <w:cnfStyle w:val="000000000000" w:firstRow="0" w:lastRow="0" w:firstColumn="0" w:lastColumn="0" w:oddVBand="0" w:evenVBand="0" w:oddHBand="0" w:evenHBand="0" w:firstRowFirstColumn="0" w:firstRowLastColumn="0" w:lastRowFirstColumn="0" w:lastRowLastColumn="0"/>
            </w:pPr>
            <w:r w:rsidRPr="009B0A37">
              <w:t>Investeringsgarantier</w:t>
            </w:r>
          </w:p>
        </w:tc>
        <w:tc>
          <w:tcPr>
            <w:tcW w:w="514" w:type="pct"/>
            <w:noWrap/>
            <w:hideMark/>
          </w:tcPr>
          <w:p w14:paraId="4FC8FBCD" w14:textId="77777777" w:rsidR="005B1647" w:rsidRPr="009B0A37" w:rsidRDefault="005B1647" w:rsidP="00A400A2">
            <w:pPr>
              <w:pStyle w:val="Tabell"/>
              <w:cnfStyle w:val="000000000000" w:firstRow="0" w:lastRow="0" w:firstColumn="0" w:lastColumn="0" w:oddVBand="0" w:evenVBand="0" w:oddHBand="0" w:evenHBand="0" w:firstRowFirstColumn="0" w:firstRowLastColumn="0" w:lastRowFirstColumn="0" w:lastRowLastColumn="0"/>
            </w:pPr>
            <w:r w:rsidRPr="009B0A37">
              <w:t>10 000</w:t>
            </w:r>
          </w:p>
        </w:tc>
        <w:tc>
          <w:tcPr>
            <w:tcW w:w="515" w:type="pct"/>
            <w:noWrap/>
            <w:hideMark/>
          </w:tcPr>
          <w:p w14:paraId="6C70B9E4" w14:textId="77777777" w:rsidR="005B1647" w:rsidRPr="009B0A37" w:rsidRDefault="005B1647" w:rsidP="00A400A2">
            <w:pPr>
              <w:pStyle w:val="Tabell"/>
              <w:cnfStyle w:val="000000000000" w:firstRow="0" w:lastRow="0" w:firstColumn="0" w:lastColumn="0" w:oddVBand="0" w:evenVBand="0" w:oddHBand="0" w:evenHBand="0" w:firstRowFirstColumn="0" w:firstRowLastColumn="0" w:lastRowFirstColumn="0" w:lastRowLastColumn="0"/>
            </w:pPr>
            <w:r w:rsidRPr="009B0A37">
              <w:t>10 000</w:t>
            </w:r>
          </w:p>
        </w:tc>
        <w:tc>
          <w:tcPr>
            <w:tcW w:w="515" w:type="pct"/>
            <w:noWrap/>
            <w:hideMark/>
          </w:tcPr>
          <w:p w14:paraId="3B98588A" w14:textId="77777777" w:rsidR="005B1647" w:rsidRPr="009B0A37" w:rsidRDefault="005B1647" w:rsidP="00A400A2">
            <w:pPr>
              <w:pStyle w:val="Tabell"/>
              <w:cnfStyle w:val="000000000000" w:firstRow="0" w:lastRow="0" w:firstColumn="0" w:lastColumn="0" w:oddVBand="0" w:evenVBand="0" w:oddHBand="0" w:evenHBand="0" w:firstRowFirstColumn="0" w:firstRowLastColumn="0" w:lastRowFirstColumn="0" w:lastRowLastColumn="0"/>
            </w:pPr>
            <w:r w:rsidRPr="009B0A37">
              <w:t>1 333</w:t>
            </w:r>
          </w:p>
        </w:tc>
        <w:tc>
          <w:tcPr>
            <w:tcW w:w="514" w:type="pct"/>
            <w:noWrap/>
            <w:hideMark/>
          </w:tcPr>
          <w:p w14:paraId="5E897196" w14:textId="77777777" w:rsidR="005B1647" w:rsidRPr="009B0A37" w:rsidRDefault="005B1647" w:rsidP="00A400A2">
            <w:pPr>
              <w:pStyle w:val="Tabell"/>
              <w:cnfStyle w:val="000000000000" w:firstRow="0" w:lastRow="0" w:firstColumn="0" w:lastColumn="0" w:oddVBand="0" w:evenVBand="0" w:oddHBand="0" w:evenHBand="0" w:firstRowFirstColumn="0" w:firstRowLastColumn="0" w:lastRowFirstColumn="0" w:lastRowLastColumn="0"/>
            </w:pPr>
            <w:r w:rsidRPr="009B0A37">
              <w:t>1 152</w:t>
            </w:r>
          </w:p>
        </w:tc>
        <w:tc>
          <w:tcPr>
            <w:tcW w:w="515" w:type="pct"/>
            <w:noWrap/>
            <w:hideMark/>
          </w:tcPr>
          <w:p w14:paraId="59D75DF5" w14:textId="77777777" w:rsidR="005B1647" w:rsidRPr="009B0A37" w:rsidRDefault="005B1647" w:rsidP="00A400A2">
            <w:pPr>
              <w:pStyle w:val="Tabell"/>
              <w:cnfStyle w:val="000000000000" w:firstRow="0" w:lastRow="0" w:firstColumn="0" w:lastColumn="0" w:oddVBand="0" w:evenVBand="0" w:oddHBand="0" w:evenHBand="0" w:firstRowFirstColumn="0" w:firstRowLastColumn="0" w:lastRowFirstColumn="0" w:lastRowLastColumn="0"/>
            </w:pPr>
            <w:r w:rsidRPr="009B0A37">
              <w:t>3 006</w:t>
            </w:r>
          </w:p>
        </w:tc>
        <w:tc>
          <w:tcPr>
            <w:tcW w:w="514" w:type="pct"/>
            <w:noWrap/>
            <w:hideMark/>
          </w:tcPr>
          <w:p w14:paraId="363C715F" w14:textId="77777777" w:rsidR="005B1647" w:rsidRPr="009B0A37" w:rsidRDefault="005B1647" w:rsidP="00A400A2">
            <w:pPr>
              <w:pStyle w:val="Tabell"/>
              <w:cnfStyle w:val="000000000000" w:firstRow="0" w:lastRow="0" w:firstColumn="0" w:lastColumn="0" w:oddVBand="0" w:evenVBand="0" w:oddHBand="0" w:evenHBand="0" w:firstRowFirstColumn="0" w:firstRowLastColumn="0" w:lastRowFirstColumn="0" w:lastRowLastColumn="0"/>
            </w:pPr>
            <w:r w:rsidRPr="009B0A37">
              <w:t>2 563</w:t>
            </w:r>
          </w:p>
        </w:tc>
      </w:tr>
      <w:tr w:rsidR="00A400A2" w14:paraId="003B6FA0" w14:textId="77777777" w:rsidTr="00A400A2">
        <w:trPr>
          <w:trHeight w:val="170"/>
        </w:trPr>
        <w:tc>
          <w:tcPr>
            <w:cnfStyle w:val="001000000000" w:firstRow="0" w:lastRow="0" w:firstColumn="1" w:lastColumn="0" w:oddVBand="0" w:evenVBand="0" w:oddHBand="0" w:evenHBand="0" w:firstRowFirstColumn="0" w:firstRowLastColumn="0" w:lastRowFirstColumn="0" w:lastRowLastColumn="0"/>
            <w:tcW w:w="367" w:type="pct"/>
            <w:hideMark/>
          </w:tcPr>
          <w:p w14:paraId="2FF9034A" w14:textId="77777777" w:rsidR="005B1647" w:rsidRPr="00476257" w:rsidRDefault="005B1647" w:rsidP="00A400A2">
            <w:pPr>
              <w:pStyle w:val="Tabell"/>
              <w:rPr>
                <w:b/>
                <w:bCs/>
              </w:rPr>
            </w:pPr>
            <w:r w:rsidRPr="00476257">
              <w:rPr>
                <w:b/>
                <w:bCs/>
              </w:rPr>
              <w:t> </w:t>
            </w:r>
          </w:p>
        </w:tc>
        <w:tc>
          <w:tcPr>
            <w:tcW w:w="1545" w:type="pct"/>
            <w:noWrap/>
            <w:hideMark/>
          </w:tcPr>
          <w:p w14:paraId="3B471A26" w14:textId="77777777" w:rsidR="005B1647" w:rsidRPr="00476257" w:rsidRDefault="005B1647" w:rsidP="00A400A2">
            <w:pPr>
              <w:pStyle w:val="Tabell"/>
              <w:jc w:val="left"/>
              <w:cnfStyle w:val="000000000000" w:firstRow="0" w:lastRow="0" w:firstColumn="0" w:lastColumn="0" w:oddVBand="0" w:evenVBand="0" w:oddHBand="0" w:evenHBand="0" w:firstRowFirstColumn="0" w:firstRowLastColumn="0" w:lastRowFirstColumn="0" w:lastRowLastColumn="0"/>
              <w:rPr>
                <w:b/>
                <w:bCs/>
              </w:rPr>
            </w:pPr>
            <w:r w:rsidRPr="00476257">
              <w:rPr>
                <w:b/>
                <w:bCs/>
              </w:rPr>
              <w:t>Sida</w:t>
            </w:r>
          </w:p>
        </w:tc>
        <w:tc>
          <w:tcPr>
            <w:tcW w:w="514" w:type="pct"/>
            <w:noWrap/>
            <w:hideMark/>
          </w:tcPr>
          <w:p w14:paraId="1CCF1F8D" w14:textId="77777777" w:rsidR="005B1647" w:rsidRPr="00476257" w:rsidRDefault="005B1647" w:rsidP="00A400A2">
            <w:pPr>
              <w:pStyle w:val="Tabell"/>
              <w:cnfStyle w:val="000000000000" w:firstRow="0" w:lastRow="0" w:firstColumn="0" w:lastColumn="0" w:oddVBand="0" w:evenVBand="0" w:oddHBand="0" w:evenHBand="0" w:firstRowFirstColumn="0" w:firstRowLastColumn="0" w:lastRowFirstColumn="0" w:lastRowLastColumn="0"/>
              <w:rPr>
                <w:b/>
                <w:bCs/>
              </w:rPr>
            </w:pPr>
            <w:r w:rsidRPr="00476257">
              <w:rPr>
                <w:b/>
                <w:bCs/>
              </w:rPr>
              <w:t> </w:t>
            </w:r>
          </w:p>
        </w:tc>
        <w:tc>
          <w:tcPr>
            <w:tcW w:w="515" w:type="pct"/>
            <w:noWrap/>
            <w:hideMark/>
          </w:tcPr>
          <w:p w14:paraId="50FA30B9" w14:textId="77777777" w:rsidR="005B1647" w:rsidRPr="00476257" w:rsidRDefault="005B1647" w:rsidP="00A400A2">
            <w:pPr>
              <w:pStyle w:val="Tabell"/>
              <w:cnfStyle w:val="000000000000" w:firstRow="0" w:lastRow="0" w:firstColumn="0" w:lastColumn="0" w:oddVBand="0" w:evenVBand="0" w:oddHBand="0" w:evenHBand="0" w:firstRowFirstColumn="0" w:firstRowLastColumn="0" w:lastRowFirstColumn="0" w:lastRowLastColumn="0"/>
              <w:rPr>
                <w:b/>
                <w:bCs/>
              </w:rPr>
            </w:pPr>
            <w:r w:rsidRPr="00476257">
              <w:rPr>
                <w:b/>
                <w:bCs/>
              </w:rPr>
              <w:t> </w:t>
            </w:r>
          </w:p>
        </w:tc>
        <w:tc>
          <w:tcPr>
            <w:tcW w:w="515" w:type="pct"/>
            <w:noWrap/>
            <w:hideMark/>
          </w:tcPr>
          <w:p w14:paraId="292C1482" w14:textId="77777777" w:rsidR="005B1647" w:rsidRPr="00476257" w:rsidRDefault="005B1647" w:rsidP="00A400A2">
            <w:pPr>
              <w:pStyle w:val="Tabell"/>
              <w:cnfStyle w:val="000000000000" w:firstRow="0" w:lastRow="0" w:firstColumn="0" w:lastColumn="0" w:oddVBand="0" w:evenVBand="0" w:oddHBand="0" w:evenHBand="0" w:firstRowFirstColumn="0" w:firstRowLastColumn="0" w:lastRowFirstColumn="0" w:lastRowLastColumn="0"/>
              <w:rPr>
                <w:b/>
                <w:bCs/>
              </w:rPr>
            </w:pPr>
            <w:r w:rsidRPr="00476257">
              <w:rPr>
                <w:b/>
                <w:bCs/>
              </w:rPr>
              <w:t> </w:t>
            </w:r>
          </w:p>
        </w:tc>
        <w:tc>
          <w:tcPr>
            <w:tcW w:w="514" w:type="pct"/>
            <w:noWrap/>
            <w:hideMark/>
          </w:tcPr>
          <w:p w14:paraId="1B1B76E7" w14:textId="77777777" w:rsidR="005B1647" w:rsidRPr="00476257" w:rsidRDefault="005B1647" w:rsidP="00A400A2">
            <w:pPr>
              <w:pStyle w:val="Tabell"/>
              <w:cnfStyle w:val="000000000000" w:firstRow="0" w:lastRow="0" w:firstColumn="0" w:lastColumn="0" w:oddVBand="0" w:evenVBand="0" w:oddHBand="0" w:evenHBand="0" w:firstRowFirstColumn="0" w:firstRowLastColumn="0" w:lastRowFirstColumn="0" w:lastRowLastColumn="0"/>
              <w:rPr>
                <w:b/>
                <w:bCs/>
              </w:rPr>
            </w:pPr>
            <w:r w:rsidRPr="00476257">
              <w:rPr>
                <w:b/>
                <w:bCs/>
              </w:rPr>
              <w:t> </w:t>
            </w:r>
          </w:p>
        </w:tc>
        <w:tc>
          <w:tcPr>
            <w:tcW w:w="515" w:type="pct"/>
            <w:noWrap/>
            <w:hideMark/>
          </w:tcPr>
          <w:p w14:paraId="07AD2DD3" w14:textId="77777777" w:rsidR="005B1647" w:rsidRPr="00476257" w:rsidRDefault="005B1647" w:rsidP="00A400A2">
            <w:pPr>
              <w:pStyle w:val="Tabell"/>
              <w:cnfStyle w:val="000000000000" w:firstRow="0" w:lastRow="0" w:firstColumn="0" w:lastColumn="0" w:oddVBand="0" w:evenVBand="0" w:oddHBand="0" w:evenHBand="0" w:firstRowFirstColumn="0" w:firstRowLastColumn="0" w:lastRowFirstColumn="0" w:lastRowLastColumn="0"/>
              <w:rPr>
                <w:b/>
                <w:bCs/>
              </w:rPr>
            </w:pPr>
            <w:r w:rsidRPr="00476257">
              <w:rPr>
                <w:b/>
                <w:bCs/>
              </w:rPr>
              <w:t> </w:t>
            </w:r>
          </w:p>
        </w:tc>
        <w:tc>
          <w:tcPr>
            <w:tcW w:w="514" w:type="pct"/>
            <w:noWrap/>
            <w:hideMark/>
          </w:tcPr>
          <w:p w14:paraId="19C3AA15" w14:textId="77777777" w:rsidR="005B1647" w:rsidRPr="00476257" w:rsidRDefault="005B1647" w:rsidP="00A400A2">
            <w:pPr>
              <w:pStyle w:val="Tabell"/>
              <w:cnfStyle w:val="000000000000" w:firstRow="0" w:lastRow="0" w:firstColumn="0" w:lastColumn="0" w:oddVBand="0" w:evenVBand="0" w:oddHBand="0" w:evenHBand="0" w:firstRowFirstColumn="0" w:firstRowLastColumn="0" w:lastRowFirstColumn="0" w:lastRowLastColumn="0"/>
              <w:rPr>
                <w:b/>
                <w:bCs/>
              </w:rPr>
            </w:pPr>
            <w:r w:rsidRPr="00476257">
              <w:rPr>
                <w:b/>
                <w:bCs/>
              </w:rPr>
              <w:t> </w:t>
            </w:r>
          </w:p>
        </w:tc>
      </w:tr>
      <w:tr w:rsidR="00A400A2" w14:paraId="0335F464" w14:textId="77777777" w:rsidTr="00A400A2">
        <w:trPr>
          <w:trHeight w:val="170"/>
        </w:trPr>
        <w:tc>
          <w:tcPr>
            <w:cnfStyle w:val="001000000000" w:firstRow="0" w:lastRow="0" w:firstColumn="1" w:lastColumn="0" w:oddVBand="0" w:evenVBand="0" w:oddHBand="0" w:evenHBand="0" w:firstRowFirstColumn="0" w:firstRowLastColumn="0" w:lastRowFirstColumn="0" w:lastRowLastColumn="0"/>
            <w:tcW w:w="367" w:type="pct"/>
            <w:hideMark/>
          </w:tcPr>
          <w:p w14:paraId="50927C50" w14:textId="77777777" w:rsidR="005B1647" w:rsidRPr="009B0A37" w:rsidRDefault="005B1647" w:rsidP="00A400A2">
            <w:pPr>
              <w:pStyle w:val="Tabell"/>
            </w:pPr>
            <w:r w:rsidRPr="009B0A37">
              <w:t> </w:t>
            </w:r>
          </w:p>
        </w:tc>
        <w:tc>
          <w:tcPr>
            <w:tcW w:w="1545" w:type="pct"/>
            <w:noWrap/>
            <w:hideMark/>
          </w:tcPr>
          <w:p w14:paraId="12C19B7B" w14:textId="77777777" w:rsidR="005B1647" w:rsidRPr="009B0A37" w:rsidRDefault="005B1647" w:rsidP="00A400A2">
            <w:pPr>
              <w:pStyle w:val="Tabell"/>
              <w:jc w:val="left"/>
              <w:cnfStyle w:val="000000000000" w:firstRow="0" w:lastRow="0" w:firstColumn="0" w:lastColumn="0" w:oddVBand="0" w:evenVBand="0" w:oddHBand="0" w:evenHBand="0" w:firstRowFirstColumn="0" w:firstRowLastColumn="0" w:lastRowFirstColumn="0" w:lastRowLastColumn="0"/>
            </w:pPr>
            <w:r w:rsidRPr="009B0A37">
              <w:t xml:space="preserve">Totalram </w:t>
            </w:r>
          </w:p>
        </w:tc>
        <w:tc>
          <w:tcPr>
            <w:tcW w:w="514" w:type="pct"/>
            <w:noWrap/>
            <w:hideMark/>
          </w:tcPr>
          <w:p w14:paraId="626D08BD" w14:textId="77777777" w:rsidR="005B1647" w:rsidRPr="009B0A37" w:rsidRDefault="005B1647" w:rsidP="00A400A2">
            <w:pPr>
              <w:pStyle w:val="Tabell"/>
              <w:cnfStyle w:val="000000000000" w:firstRow="0" w:lastRow="0" w:firstColumn="0" w:lastColumn="0" w:oddVBand="0" w:evenVBand="0" w:oddHBand="0" w:evenHBand="0" w:firstRowFirstColumn="0" w:firstRowLastColumn="0" w:lastRowFirstColumn="0" w:lastRowLastColumn="0"/>
            </w:pPr>
            <w:r w:rsidRPr="009B0A37">
              <w:t>14 000</w:t>
            </w:r>
          </w:p>
        </w:tc>
        <w:tc>
          <w:tcPr>
            <w:tcW w:w="515" w:type="pct"/>
            <w:noWrap/>
            <w:hideMark/>
          </w:tcPr>
          <w:p w14:paraId="0BF51F71" w14:textId="77777777" w:rsidR="005B1647" w:rsidRPr="009B0A37" w:rsidRDefault="005B1647" w:rsidP="00A400A2">
            <w:pPr>
              <w:pStyle w:val="Tabell"/>
              <w:cnfStyle w:val="000000000000" w:firstRow="0" w:lastRow="0" w:firstColumn="0" w:lastColumn="0" w:oddVBand="0" w:evenVBand="0" w:oddHBand="0" w:evenHBand="0" w:firstRowFirstColumn="0" w:firstRowLastColumn="0" w:lastRowFirstColumn="0" w:lastRowLastColumn="0"/>
            </w:pPr>
            <w:r w:rsidRPr="009B0A37">
              <w:t>12 000</w:t>
            </w:r>
          </w:p>
        </w:tc>
        <w:tc>
          <w:tcPr>
            <w:tcW w:w="515" w:type="pct"/>
            <w:noWrap/>
            <w:hideMark/>
          </w:tcPr>
          <w:p w14:paraId="55C3F14A" w14:textId="77777777" w:rsidR="005B1647" w:rsidRPr="009B0A37" w:rsidRDefault="005B1647" w:rsidP="00A400A2">
            <w:pPr>
              <w:pStyle w:val="Tabell"/>
              <w:cnfStyle w:val="000000000000" w:firstRow="0" w:lastRow="0" w:firstColumn="0" w:lastColumn="0" w:oddVBand="0" w:evenVBand="0" w:oddHBand="0" w:evenHBand="0" w:firstRowFirstColumn="0" w:firstRowLastColumn="0" w:lastRowFirstColumn="0" w:lastRowLastColumn="0"/>
            </w:pPr>
            <w:r w:rsidRPr="009B0A37">
              <w:t> </w:t>
            </w:r>
          </w:p>
        </w:tc>
        <w:tc>
          <w:tcPr>
            <w:tcW w:w="514" w:type="pct"/>
            <w:noWrap/>
            <w:hideMark/>
          </w:tcPr>
          <w:p w14:paraId="590C8969" w14:textId="77777777" w:rsidR="005B1647" w:rsidRPr="009B0A37" w:rsidRDefault="005B1647" w:rsidP="00A400A2">
            <w:pPr>
              <w:pStyle w:val="Tabell"/>
              <w:cnfStyle w:val="000000000000" w:firstRow="0" w:lastRow="0" w:firstColumn="0" w:lastColumn="0" w:oddVBand="0" w:evenVBand="0" w:oddHBand="0" w:evenHBand="0" w:firstRowFirstColumn="0" w:firstRowLastColumn="0" w:lastRowFirstColumn="0" w:lastRowLastColumn="0"/>
            </w:pPr>
            <w:r w:rsidRPr="009B0A37">
              <w:t> </w:t>
            </w:r>
          </w:p>
        </w:tc>
        <w:tc>
          <w:tcPr>
            <w:tcW w:w="515" w:type="pct"/>
            <w:noWrap/>
            <w:hideMark/>
          </w:tcPr>
          <w:p w14:paraId="51005FB4" w14:textId="77777777" w:rsidR="005B1647" w:rsidRPr="009B0A37" w:rsidRDefault="005B1647" w:rsidP="00A400A2">
            <w:pPr>
              <w:pStyle w:val="Tabell"/>
              <w:cnfStyle w:val="000000000000" w:firstRow="0" w:lastRow="0" w:firstColumn="0" w:lastColumn="0" w:oddVBand="0" w:evenVBand="0" w:oddHBand="0" w:evenHBand="0" w:firstRowFirstColumn="0" w:firstRowLastColumn="0" w:lastRowFirstColumn="0" w:lastRowLastColumn="0"/>
            </w:pPr>
            <w:r w:rsidRPr="009B0A37">
              <w:t> </w:t>
            </w:r>
          </w:p>
        </w:tc>
        <w:tc>
          <w:tcPr>
            <w:tcW w:w="514" w:type="pct"/>
            <w:noWrap/>
            <w:hideMark/>
          </w:tcPr>
          <w:p w14:paraId="16645F13" w14:textId="77777777" w:rsidR="005B1647" w:rsidRPr="009B0A37" w:rsidRDefault="005B1647" w:rsidP="00A400A2">
            <w:pPr>
              <w:pStyle w:val="Tabell"/>
              <w:cnfStyle w:val="000000000000" w:firstRow="0" w:lastRow="0" w:firstColumn="0" w:lastColumn="0" w:oddVBand="0" w:evenVBand="0" w:oddHBand="0" w:evenHBand="0" w:firstRowFirstColumn="0" w:firstRowLastColumn="0" w:lastRowFirstColumn="0" w:lastRowLastColumn="0"/>
            </w:pPr>
            <w:r w:rsidRPr="009B0A37">
              <w:t> </w:t>
            </w:r>
          </w:p>
        </w:tc>
      </w:tr>
      <w:tr w:rsidR="00A400A2" w14:paraId="47ED5AB3" w14:textId="77777777" w:rsidTr="00A400A2">
        <w:trPr>
          <w:trHeight w:val="170"/>
        </w:trPr>
        <w:tc>
          <w:tcPr>
            <w:cnfStyle w:val="001000000000" w:firstRow="0" w:lastRow="0" w:firstColumn="1" w:lastColumn="0" w:oddVBand="0" w:evenVBand="0" w:oddHBand="0" w:evenHBand="0" w:firstRowFirstColumn="0" w:firstRowLastColumn="0" w:lastRowFirstColumn="0" w:lastRowLastColumn="0"/>
            <w:tcW w:w="367" w:type="pct"/>
            <w:hideMark/>
          </w:tcPr>
          <w:p w14:paraId="4FBF9F4C" w14:textId="77777777" w:rsidR="005B1647" w:rsidRPr="009B0A37" w:rsidRDefault="005B1647" w:rsidP="00A400A2">
            <w:pPr>
              <w:pStyle w:val="Tabell"/>
            </w:pPr>
            <w:r w:rsidRPr="009B0A37">
              <w:t>7</w:t>
            </w:r>
          </w:p>
        </w:tc>
        <w:tc>
          <w:tcPr>
            <w:tcW w:w="1545" w:type="pct"/>
            <w:noWrap/>
            <w:hideMark/>
          </w:tcPr>
          <w:p w14:paraId="41F3B768" w14:textId="77777777" w:rsidR="005B1647" w:rsidRPr="009B0A37" w:rsidRDefault="005B1647" w:rsidP="00A400A2">
            <w:pPr>
              <w:pStyle w:val="Tabell"/>
              <w:jc w:val="left"/>
              <w:cnfStyle w:val="000000000000" w:firstRow="0" w:lastRow="0" w:firstColumn="0" w:lastColumn="0" w:oddVBand="0" w:evenVBand="0" w:oddHBand="0" w:evenHBand="0" w:firstRowFirstColumn="0" w:firstRowLastColumn="0" w:lastRowFirstColumn="0" w:lastRowLastColumn="0"/>
            </w:pPr>
            <w:r w:rsidRPr="009B0A37">
              <w:t xml:space="preserve">därav u-kreditgarantier </w:t>
            </w:r>
          </w:p>
        </w:tc>
        <w:tc>
          <w:tcPr>
            <w:tcW w:w="514" w:type="pct"/>
            <w:noWrap/>
            <w:hideMark/>
          </w:tcPr>
          <w:p w14:paraId="6DE6F63B" w14:textId="77777777" w:rsidR="005B1647" w:rsidRPr="009B0A37" w:rsidRDefault="005B1647" w:rsidP="00A400A2">
            <w:pPr>
              <w:pStyle w:val="Tabell"/>
              <w:cnfStyle w:val="000000000000" w:firstRow="0" w:lastRow="0" w:firstColumn="0" w:lastColumn="0" w:oddVBand="0" w:evenVBand="0" w:oddHBand="0" w:evenHBand="0" w:firstRowFirstColumn="0" w:firstRowLastColumn="0" w:lastRowFirstColumn="0" w:lastRowLastColumn="0"/>
            </w:pPr>
            <w:r w:rsidRPr="009B0A37">
              <w:t> </w:t>
            </w:r>
          </w:p>
        </w:tc>
        <w:tc>
          <w:tcPr>
            <w:tcW w:w="515" w:type="pct"/>
            <w:noWrap/>
            <w:hideMark/>
          </w:tcPr>
          <w:p w14:paraId="50812A2C" w14:textId="77777777" w:rsidR="005B1647" w:rsidRPr="009B0A37" w:rsidRDefault="005B1647" w:rsidP="00A400A2">
            <w:pPr>
              <w:pStyle w:val="Tabell"/>
              <w:cnfStyle w:val="000000000000" w:firstRow="0" w:lastRow="0" w:firstColumn="0" w:lastColumn="0" w:oddVBand="0" w:evenVBand="0" w:oddHBand="0" w:evenHBand="0" w:firstRowFirstColumn="0" w:firstRowLastColumn="0" w:lastRowFirstColumn="0" w:lastRowLastColumn="0"/>
            </w:pPr>
            <w:r w:rsidRPr="009B0A37">
              <w:t> </w:t>
            </w:r>
          </w:p>
        </w:tc>
        <w:tc>
          <w:tcPr>
            <w:tcW w:w="515" w:type="pct"/>
            <w:noWrap/>
            <w:hideMark/>
          </w:tcPr>
          <w:p w14:paraId="063BB3D4" w14:textId="77777777" w:rsidR="005B1647" w:rsidRPr="009B0A37" w:rsidRDefault="005B1647" w:rsidP="00A400A2">
            <w:pPr>
              <w:pStyle w:val="Tabell"/>
              <w:cnfStyle w:val="000000000000" w:firstRow="0" w:lastRow="0" w:firstColumn="0" w:lastColumn="0" w:oddVBand="0" w:evenVBand="0" w:oddHBand="0" w:evenHBand="0" w:firstRowFirstColumn="0" w:firstRowLastColumn="0" w:lastRowFirstColumn="0" w:lastRowLastColumn="0"/>
            </w:pPr>
            <w:r w:rsidRPr="009B0A37">
              <w:t>683</w:t>
            </w:r>
          </w:p>
        </w:tc>
        <w:tc>
          <w:tcPr>
            <w:tcW w:w="514" w:type="pct"/>
            <w:noWrap/>
            <w:hideMark/>
          </w:tcPr>
          <w:p w14:paraId="3B6E7753" w14:textId="77777777" w:rsidR="005B1647" w:rsidRPr="009B0A37" w:rsidRDefault="005B1647" w:rsidP="00A400A2">
            <w:pPr>
              <w:pStyle w:val="Tabell"/>
              <w:cnfStyle w:val="000000000000" w:firstRow="0" w:lastRow="0" w:firstColumn="0" w:lastColumn="0" w:oddVBand="0" w:evenVBand="0" w:oddHBand="0" w:evenHBand="0" w:firstRowFirstColumn="0" w:firstRowLastColumn="0" w:lastRowFirstColumn="0" w:lastRowLastColumn="0"/>
            </w:pPr>
            <w:r w:rsidRPr="009B0A37">
              <w:t>803</w:t>
            </w:r>
          </w:p>
        </w:tc>
        <w:tc>
          <w:tcPr>
            <w:tcW w:w="515" w:type="pct"/>
            <w:noWrap/>
            <w:hideMark/>
          </w:tcPr>
          <w:p w14:paraId="17E4848B" w14:textId="77777777" w:rsidR="005B1647" w:rsidRPr="009B0A37" w:rsidRDefault="005B1647" w:rsidP="00A400A2">
            <w:pPr>
              <w:pStyle w:val="Tabell"/>
              <w:cnfStyle w:val="000000000000" w:firstRow="0" w:lastRow="0" w:firstColumn="0" w:lastColumn="0" w:oddVBand="0" w:evenVBand="0" w:oddHBand="0" w:evenHBand="0" w:firstRowFirstColumn="0" w:firstRowLastColumn="0" w:lastRowFirstColumn="0" w:lastRowLastColumn="0"/>
            </w:pPr>
            <w:r w:rsidRPr="009B0A37">
              <w:t>683</w:t>
            </w:r>
          </w:p>
        </w:tc>
        <w:tc>
          <w:tcPr>
            <w:tcW w:w="514" w:type="pct"/>
            <w:noWrap/>
            <w:hideMark/>
          </w:tcPr>
          <w:p w14:paraId="34BD96B9" w14:textId="77777777" w:rsidR="005B1647" w:rsidRPr="009B0A37" w:rsidRDefault="005B1647" w:rsidP="00A400A2">
            <w:pPr>
              <w:pStyle w:val="Tabell"/>
              <w:cnfStyle w:val="000000000000" w:firstRow="0" w:lastRow="0" w:firstColumn="0" w:lastColumn="0" w:oddVBand="0" w:evenVBand="0" w:oddHBand="0" w:evenHBand="0" w:firstRowFirstColumn="0" w:firstRowLastColumn="0" w:lastRowFirstColumn="0" w:lastRowLastColumn="0"/>
            </w:pPr>
            <w:r w:rsidRPr="009B0A37">
              <w:t>803</w:t>
            </w:r>
          </w:p>
        </w:tc>
      </w:tr>
      <w:tr w:rsidR="00A400A2" w14:paraId="77BD59FB" w14:textId="77777777" w:rsidTr="00A400A2">
        <w:trPr>
          <w:trHeight w:val="170"/>
        </w:trPr>
        <w:tc>
          <w:tcPr>
            <w:cnfStyle w:val="001000000000" w:firstRow="0" w:lastRow="0" w:firstColumn="1" w:lastColumn="0" w:oddVBand="0" w:evenVBand="0" w:oddHBand="0" w:evenHBand="0" w:firstRowFirstColumn="0" w:firstRowLastColumn="0" w:lastRowFirstColumn="0" w:lastRowLastColumn="0"/>
            <w:tcW w:w="367" w:type="pct"/>
            <w:hideMark/>
          </w:tcPr>
          <w:p w14:paraId="471A6358" w14:textId="77777777" w:rsidR="005B1647" w:rsidRPr="009B0A37" w:rsidRDefault="005B1647" w:rsidP="00A400A2">
            <w:pPr>
              <w:pStyle w:val="Tabell"/>
            </w:pPr>
            <w:r w:rsidRPr="009B0A37">
              <w:t>7</w:t>
            </w:r>
          </w:p>
        </w:tc>
        <w:tc>
          <w:tcPr>
            <w:tcW w:w="1545" w:type="pct"/>
            <w:noWrap/>
            <w:hideMark/>
          </w:tcPr>
          <w:p w14:paraId="7DD40AB6" w14:textId="77777777" w:rsidR="005B1647" w:rsidRPr="009B0A37" w:rsidRDefault="005B1647" w:rsidP="00A400A2">
            <w:pPr>
              <w:pStyle w:val="Tabell"/>
              <w:jc w:val="left"/>
              <w:cnfStyle w:val="000000000000" w:firstRow="0" w:lastRow="0" w:firstColumn="0" w:lastColumn="0" w:oddVBand="0" w:evenVBand="0" w:oddHBand="0" w:evenHBand="0" w:firstRowFirstColumn="0" w:firstRowLastColumn="0" w:lastRowFirstColumn="0" w:lastRowLastColumn="0"/>
            </w:pPr>
            <w:r w:rsidRPr="009B0A37">
              <w:t xml:space="preserve">därav fristående garantier </w:t>
            </w:r>
          </w:p>
        </w:tc>
        <w:tc>
          <w:tcPr>
            <w:tcW w:w="514" w:type="pct"/>
            <w:noWrap/>
            <w:hideMark/>
          </w:tcPr>
          <w:p w14:paraId="3F5B6AC7" w14:textId="77777777" w:rsidR="005B1647" w:rsidRPr="009B0A37" w:rsidRDefault="005B1647" w:rsidP="00A400A2">
            <w:pPr>
              <w:pStyle w:val="Tabell"/>
              <w:cnfStyle w:val="000000000000" w:firstRow="0" w:lastRow="0" w:firstColumn="0" w:lastColumn="0" w:oddVBand="0" w:evenVBand="0" w:oddHBand="0" w:evenHBand="0" w:firstRowFirstColumn="0" w:firstRowLastColumn="0" w:lastRowFirstColumn="0" w:lastRowLastColumn="0"/>
            </w:pPr>
            <w:r w:rsidRPr="009B0A37">
              <w:t> </w:t>
            </w:r>
          </w:p>
        </w:tc>
        <w:tc>
          <w:tcPr>
            <w:tcW w:w="515" w:type="pct"/>
            <w:noWrap/>
            <w:hideMark/>
          </w:tcPr>
          <w:p w14:paraId="311C3540" w14:textId="77777777" w:rsidR="005B1647" w:rsidRPr="009B0A37" w:rsidRDefault="005B1647" w:rsidP="00A400A2">
            <w:pPr>
              <w:pStyle w:val="Tabell"/>
              <w:cnfStyle w:val="000000000000" w:firstRow="0" w:lastRow="0" w:firstColumn="0" w:lastColumn="0" w:oddVBand="0" w:evenVBand="0" w:oddHBand="0" w:evenHBand="0" w:firstRowFirstColumn="0" w:firstRowLastColumn="0" w:lastRowFirstColumn="0" w:lastRowLastColumn="0"/>
            </w:pPr>
            <w:r w:rsidRPr="009B0A37">
              <w:t> </w:t>
            </w:r>
          </w:p>
        </w:tc>
        <w:tc>
          <w:tcPr>
            <w:tcW w:w="515" w:type="pct"/>
            <w:noWrap/>
            <w:hideMark/>
          </w:tcPr>
          <w:p w14:paraId="2233B3BD" w14:textId="77777777" w:rsidR="005B1647" w:rsidRPr="009B0A37" w:rsidRDefault="005B1647" w:rsidP="00A400A2">
            <w:pPr>
              <w:pStyle w:val="Tabell"/>
              <w:cnfStyle w:val="000000000000" w:firstRow="0" w:lastRow="0" w:firstColumn="0" w:lastColumn="0" w:oddVBand="0" w:evenVBand="0" w:oddHBand="0" w:evenHBand="0" w:firstRowFirstColumn="0" w:firstRowLastColumn="0" w:lastRowFirstColumn="0" w:lastRowLastColumn="0"/>
            </w:pPr>
            <w:r w:rsidRPr="009B0A37">
              <w:t>4 871</w:t>
            </w:r>
          </w:p>
        </w:tc>
        <w:tc>
          <w:tcPr>
            <w:tcW w:w="514" w:type="pct"/>
            <w:noWrap/>
            <w:hideMark/>
          </w:tcPr>
          <w:p w14:paraId="34832B2F" w14:textId="77777777" w:rsidR="005B1647" w:rsidRPr="009B0A37" w:rsidRDefault="005B1647" w:rsidP="00A400A2">
            <w:pPr>
              <w:pStyle w:val="Tabell"/>
              <w:cnfStyle w:val="000000000000" w:firstRow="0" w:lastRow="0" w:firstColumn="0" w:lastColumn="0" w:oddVBand="0" w:evenVBand="0" w:oddHBand="0" w:evenHBand="0" w:firstRowFirstColumn="0" w:firstRowLastColumn="0" w:lastRowFirstColumn="0" w:lastRowLastColumn="0"/>
            </w:pPr>
            <w:r w:rsidRPr="009B0A37">
              <w:t>4 395</w:t>
            </w:r>
          </w:p>
        </w:tc>
        <w:tc>
          <w:tcPr>
            <w:tcW w:w="515" w:type="pct"/>
            <w:noWrap/>
            <w:hideMark/>
          </w:tcPr>
          <w:p w14:paraId="271C7587" w14:textId="77777777" w:rsidR="005B1647" w:rsidRPr="009B0A37" w:rsidRDefault="005B1647" w:rsidP="00A400A2">
            <w:pPr>
              <w:pStyle w:val="Tabell"/>
              <w:cnfStyle w:val="000000000000" w:firstRow="0" w:lastRow="0" w:firstColumn="0" w:lastColumn="0" w:oddVBand="0" w:evenVBand="0" w:oddHBand="0" w:evenHBand="0" w:firstRowFirstColumn="0" w:firstRowLastColumn="0" w:lastRowFirstColumn="0" w:lastRowLastColumn="0"/>
            </w:pPr>
            <w:r w:rsidRPr="009B0A37">
              <w:t>5 234</w:t>
            </w:r>
          </w:p>
        </w:tc>
        <w:tc>
          <w:tcPr>
            <w:tcW w:w="514" w:type="pct"/>
            <w:noWrap/>
            <w:hideMark/>
          </w:tcPr>
          <w:p w14:paraId="09D59284" w14:textId="77777777" w:rsidR="005B1647" w:rsidRPr="009B0A37" w:rsidRDefault="005B1647" w:rsidP="00A400A2">
            <w:pPr>
              <w:pStyle w:val="Tabell"/>
              <w:cnfStyle w:val="000000000000" w:firstRow="0" w:lastRow="0" w:firstColumn="0" w:lastColumn="0" w:oddVBand="0" w:evenVBand="0" w:oddHBand="0" w:evenHBand="0" w:firstRowFirstColumn="0" w:firstRowLastColumn="0" w:lastRowFirstColumn="0" w:lastRowLastColumn="0"/>
            </w:pPr>
            <w:r w:rsidRPr="009B0A37">
              <w:t>5 201</w:t>
            </w:r>
          </w:p>
        </w:tc>
      </w:tr>
      <w:tr w:rsidR="00A400A2" w14:paraId="3631F1B6" w14:textId="77777777" w:rsidTr="00A400A2">
        <w:trPr>
          <w:trHeight w:val="170"/>
        </w:trPr>
        <w:tc>
          <w:tcPr>
            <w:cnfStyle w:val="001000000000" w:firstRow="0" w:lastRow="0" w:firstColumn="1" w:lastColumn="0" w:oddVBand="0" w:evenVBand="0" w:oddHBand="0" w:evenHBand="0" w:firstRowFirstColumn="0" w:firstRowLastColumn="0" w:lastRowFirstColumn="0" w:lastRowLastColumn="0"/>
            <w:tcW w:w="367" w:type="pct"/>
            <w:hideMark/>
          </w:tcPr>
          <w:p w14:paraId="196C783E" w14:textId="77777777" w:rsidR="005B1647" w:rsidRPr="009B0A37" w:rsidRDefault="005B1647" w:rsidP="00A400A2">
            <w:pPr>
              <w:pStyle w:val="Tabell"/>
            </w:pPr>
            <w:r w:rsidRPr="009B0A37">
              <w:t>7</w:t>
            </w:r>
          </w:p>
        </w:tc>
        <w:tc>
          <w:tcPr>
            <w:tcW w:w="1545" w:type="pct"/>
            <w:noWrap/>
            <w:hideMark/>
          </w:tcPr>
          <w:p w14:paraId="49FBBE9A" w14:textId="2DDFE518" w:rsidR="005B1647" w:rsidRPr="009B0A37" w:rsidRDefault="005B1647" w:rsidP="00A400A2">
            <w:pPr>
              <w:pStyle w:val="Tabell"/>
              <w:jc w:val="left"/>
              <w:cnfStyle w:val="000000000000" w:firstRow="0" w:lastRow="0" w:firstColumn="0" w:lastColumn="0" w:oddVBand="0" w:evenVBand="0" w:oddHBand="0" w:evenHBand="0" w:firstRowFirstColumn="0" w:firstRowLastColumn="0" w:lastRowFirstColumn="0" w:lastRowLastColumn="0"/>
            </w:pPr>
            <w:r w:rsidRPr="009B0A37">
              <w:t>Kreditgarantier, Europeiska investeringsbanken, långivning inom ramen för Lomé IV Bis och Cotonou-avtalet</w:t>
            </w:r>
          </w:p>
        </w:tc>
        <w:tc>
          <w:tcPr>
            <w:tcW w:w="514" w:type="pct"/>
            <w:noWrap/>
            <w:hideMark/>
          </w:tcPr>
          <w:p w14:paraId="7F40441A" w14:textId="77777777" w:rsidR="005B1647" w:rsidRPr="009B0A37" w:rsidRDefault="005B1647" w:rsidP="00A400A2">
            <w:pPr>
              <w:pStyle w:val="Tabell"/>
              <w:cnfStyle w:val="000000000000" w:firstRow="0" w:lastRow="0" w:firstColumn="0" w:lastColumn="0" w:oddVBand="0" w:evenVBand="0" w:oddHBand="0" w:evenHBand="0" w:firstRowFirstColumn="0" w:firstRowLastColumn="0" w:lastRowFirstColumn="0" w:lastRowLastColumn="0"/>
            </w:pPr>
            <w:r w:rsidRPr="009B0A37">
              <w:t>EUR 152</w:t>
            </w:r>
          </w:p>
        </w:tc>
        <w:tc>
          <w:tcPr>
            <w:tcW w:w="515" w:type="pct"/>
            <w:noWrap/>
            <w:hideMark/>
          </w:tcPr>
          <w:p w14:paraId="5F81A52F" w14:textId="77777777" w:rsidR="005B1647" w:rsidRPr="009B0A37" w:rsidRDefault="005B1647" w:rsidP="00A400A2">
            <w:pPr>
              <w:pStyle w:val="Tabell"/>
              <w:cnfStyle w:val="000000000000" w:firstRow="0" w:lastRow="0" w:firstColumn="0" w:lastColumn="0" w:oddVBand="0" w:evenVBand="0" w:oddHBand="0" w:evenHBand="0" w:firstRowFirstColumn="0" w:firstRowLastColumn="0" w:lastRowFirstColumn="0" w:lastRowLastColumn="0"/>
            </w:pPr>
            <w:r w:rsidRPr="009B0A37">
              <w:t>EUR 152</w:t>
            </w:r>
          </w:p>
        </w:tc>
        <w:tc>
          <w:tcPr>
            <w:tcW w:w="515" w:type="pct"/>
            <w:noWrap/>
            <w:hideMark/>
          </w:tcPr>
          <w:p w14:paraId="0BAAF324" w14:textId="77777777" w:rsidR="005B1647" w:rsidRPr="009B0A37" w:rsidRDefault="005B1647" w:rsidP="00A400A2">
            <w:pPr>
              <w:pStyle w:val="Tabell"/>
              <w:cnfStyle w:val="000000000000" w:firstRow="0" w:lastRow="0" w:firstColumn="0" w:lastColumn="0" w:oddVBand="0" w:evenVBand="0" w:oddHBand="0" w:evenHBand="0" w:firstRowFirstColumn="0" w:firstRowLastColumn="0" w:lastRowFirstColumn="0" w:lastRowLastColumn="0"/>
            </w:pPr>
            <w:r w:rsidRPr="009B0A37">
              <w:t>943</w:t>
            </w:r>
          </w:p>
        </w:tc>
        <w:tc>
          <w:tcPr>
            <w:tcW w:w="514" w:type="pct"/>
            <w:noWrap/>
            <w:hideMark/>
          </w:tcPr>
          <w:p w14:paraId="383E513E" w14:textId="77777777" w:rsidR="005B1647" w:rsidRPr="009B0A37" w:rsidRDefault="005B1647" w:rsidP="00A400A2">
            <w:pPr>
              <w:pStyle w:val="Tabell"/>
              <w:cnfStyle w:val="000000000000" w:firstRow="0" w:lastRow="0" w:firstColumn="0" w:lastColumn="0" w:oddVBand="0" w:evenVBand="0" w:oddHBand="0" w:evenHBand="0" w:firstRowFirstColumn="0" w:firstRowLastColumn="0" w:lastRowFirstColumn="0" w:lastRowLastColumn="0"/>
            </w:pPr>
            <w:r w:rsidRPr="009B0A37">
              <w:t>1 155</w:t>
            </w:r>
          </w:p>
        </w:tc>
        <w:tc>
          <w:tcPr>
            <w:tcW w:w="515" w:type="pct"/>
            <w:noWrap/>
            <w:hideMark/>
          </w:tcPr>
          <w:p w14:paraId="49BF94F5" w14:textId="77777777" w:rsidR="005B1647" w:rsidRPr="009B0A37" w:rsidRDefault="005B1647" w:rsidP="00A400A2">
            <w:pPr>
              <w:pStyle w:val="Tabell"/>
              <w:cnfStyle w:val="000000000000" w:firstRow="0" w:lastRow="0" w:firstColumn="0" w:lastColumn="0" w:oddVBand="0" w:evenVBand="0" w:oddHBand="0" w:evenHBand="0" w:firstRowFirstColumn="0" w:firstRowLastColumn="0" w:lastRowFirstColumn="0" w:lastRowLastColumn="0"/>
            </w:pPr>
            <w:r w:rsidRPr="009B0A37">
              <w:t>943</w:t>
            </w:r>
          </w:p>
        </w:tc>
        <w:tc>
          <w:tcPr>
            <w:tcW w:w="514" w:type="pct"/>
            <w:noWrap/>
            <w:hideMark/>
          </w:tcPr>
          <w:p w14:paraId="55C26840" w14:textId="77777777" w:rsidR="005B1647" w:rsidRPr="009B0A37" w:rsidRDefault="005B1647" w:rsidP="00A400A2">
            <w:pPr>
              <w:pStyle w:val="Tabell"/>
              <w:cnfStyle w:val="000000000000" w:firstRow="0" w:lastRow="0" w:firstColumn="0" w:lastColumn="0" w:oddVBand="0" w:evenVBand="0" w:oddHBand="0" w:evenHBand="0" w:firstRowFirstColumn="0" w:firstRowLastColumn="0" w:lastRowFirstColumn="0" w:lastRowLastColumn="0"/>
            </w:pPr>
            <w:r w:rsidRPr="009B0A37">
              <w:t>1 155</w:t>
            </w:r>
          </w:p>
        </w:tc>
      </w:tr>
      <w:tr w:rsidR="00A400A2" w14:paraId="3512B2F4" w14:textId="77777777" w:rsidTr="00A400A2">
        <w:trPr>
          <w:trHeight w:val="170"/>
        </w:trPr>
        <w:tc>
          <w:tcPr>
            <w:cnfStyle w:val="001000000000" w:firstRow="0" w:lastRow="0" w:firstColumn="1" w:lastColumn="0" w:oddVBand="0" w:evenVBand="0" w:oddHBand="0" w:evenHBand="0" w:firstRowFirstColumn="0" w:firstRowLastColumn="0" w:lastRowFirstColumn="0" w:lastRowLastColumn="0"/>
            <w:tcW w:w="367" w:type="pct"/>
            <w:hideMark/>
          </w:tcPr>
          <w:p w14:paraId="7F563ED6" w14:textId="77777777" w:rsidR="005B1647" w:rsidRPr="00476257" w:rsidRDefault="005B1647" w:rsidP="00A400A2">
            <w:pPr>
              <w:pStyle w:val="Tabell"/>
              <w:rPr>
                <w:b/>
                <w:bCs/>
              </w:rPr>
            </w:pPr>
            <w:r w:rsidRPr="00476257">
              <w:rPr>
                <w:b/>
                <w:bCs/>
              </w:rPr>
              <w:t> </w:t>
            </w:r>
          </w:p>
        </w:tc>
        <w:tc>
          <w:tcPr>
            <w:tcW w:w="1545" w:type="pct"/>
            <w:noWrap/>
            <w:hideMark/>
          </w:tcPr>
          <w:p w14:paraId="13DACD5B" w14:textId="77777777" w:rsidR="005B1647" w:rsidRPr="00476257" w:rsidRDefault="005B1647" w:rsidP="00A400A2">
            <w:pPr>
              <w:pStyle w:val="Tabell"/>
              <w:jc w:val="left"/>
              <w:cnfStyle w:val="000000000000" w:firstRow="0" w:lastRow="0" w:firstColumn="0" w:lastColumn="0" w:oddVBand="0" w:evenVBand="0" w:oddHBand="0" w:evenHBand="0" w:firstRowFirstColumn="0" w:firstRowLastColumn="0" w:lastRowFirstColumn="0" w:lastRowLastColumn="0"/>
              <w:rPr>
                <w:b/>
                <w:bCs/>
              </w:rPr>
            </w:pPr>
            <w:r w:rsidRPr="00476257">
              <w:rPr>
                <w:b/>
                <w:bCs/>
              </w:rPr>
              <w:t>Boverket</w:t>
            </w:r>
          </w:p>
        </w:tc>
        <w:tc>
          <w:tcPr>
            <w:tcW w:w="514" w:type="pct"/>
            <w:noWrap/>
            <w:hideMark/>
          </w:tcPr>
          <w:p w14:paraId="71581865" w14:textId="77777777" w:rsidR="005B1647" w:rsidRPr="00476257" w:rsidRDefault="005B1647" w:rsidP="00A400A2">
            <w:pPr>
              <w:pStyle w:val="Tabell"/>
              <w:cnfStyle w:val="000000000000" w:firstRow="0" w:lastRow="0" w:firstColumn="0" w:lastColumn="0" w:oddVBand="0" w:evenVBand="0" w:oddHBand="0" w:evenHBand="0" w:firstRowFirstColumn="0" w:firstRowLastColumn="0" w:lastRowFirstColumn="0" w:lastRowLastColumn="0"/>
              <w:rPr>
                <w:b/>
                <w:bCs/>
              </w:rPr>
            </w:pPr>
            <w:r w:rsidRPr="00476257">
              <w:rPr>
                <w:b/>
                <w:bCs/>
              </w:rPr>
              <w:t> </w:t>
            </w:r>
          </w:p>
        </w:tc>
        <w:tc>
          <w:tcPr>
            <w:tcW w:w="515" w:type="pct"/>
            <w:noWrap/>
            <w:hideMark/>
          </w:tcPr>
          <w:p w14:paraId="5BACC17E" w14:textId="77777777" w:rsidR="005B1647" w:rsidRPr="00476257" w:rsidRDefault="005B1647" w:rsidP="00A400A2">
            <w:pPr>
              <w:pStyle w:val="Tabell"/>
              <w:cnfStyle w:val="000000000000" w:firstRow="0" w:lastRow="0" w:firstColumn="0" w:lastColumn="0" w:oddVBand="0" w:evenVBand="0" w:oddHBand="0" w:evenHBand="0" w:firstRowFirstColumn="0" w:firstRowLastColumn="0" w:lastRowFirstColumn="0" w:lastRowLastColumn="0"/>
              <w:rPr>
                <w:b/>
                <w:bCs/>
              </w:rPr>
            </w:pPr>
            <w:r w:rsidRPr="00476257">
              <w:rPr>
                <w:b/>
                <w:bCs/>
              </w:rPr>
              <w:t> </w:t>
            </w:r>
          </w:p>
        </w:tc>
        <w:tc>
          <w:tcPr>
            <w:tcW w:w="515" w:type="pct"/>
            <w:noWrap/>
            <w:hideMark/>
          </w:tcPr>
          <w:p w14:paraId="0D87E0B5" w14:textId="77777777" w:rsidR="005B1647" w:rsidRPr="00476257" w:rsidRDefault="005B1647" w:rsidP="00A400A2">
            <w:pPr>
              <w:pStyle w:val="Tabell"/>
              <w:cnfStyle w:val="000000000000" w:firstRow="0" w:lastRow="0" w:firstColumn="0" w:lastColumn="0" w:oddVBand="0" w:evenVBand="0" w:oddHBand="0" w:evenHBand="0" w:firstRowFirstColumn="0" w:firstRowLastColumn="0" w:lastRowFirstColumn="0" w:lastRowLastColumn="0"/>
              <w:rPr>
                <w:b/>
                <w:bCs/>
              </w:rPr>
            </w:pPr>
            <w:r w:rsidRPr="00476257">
              <w:rPr>
                <w:b/>
                <w:bCs/>
              </w:rPr>
              <w:t> </w:t>
            </w:r>
          </w:p>
        </w:tc>
        <w:tc>
          <w:tcPr>
            <w:tcW w:w="514" w:type="pct"/>
            <w:noWrap/>
            <w:hideMark/>
          </w:tcPr>
          <w:p w14:paraId="30C442BE" w14:textId="77777777" w:rsidR="005B1647" w:rsidRPr="00476257" w:rsidRDefault="005B1647" w:rsidP="00A400A2">
            <w:pPr>
              <w:pStyle w:val="Tabell"/>
              <w:cnfStyle w:val="000000000000" w:firstRow="0" w:lastRow="0" w:firstColumn="0" w:lastColumn="0" w:oddVBand="0" w:evenVBand="0" w:oddHBand="0" w:evenHBand="0" w:firstRowFirstColumn="0" w:firstRowLastColumn="0" w:lastRowFirstColumn="0" w:lastRowLastColumn="0"/>
              <w:rPr>
                <w:b/>
                <w:bCs/>
              </w:rPr>
            </w:pPr>
            <w:r w:rsidRPr="00476257">
              <w:rPr>
                <w:b/>
                <w:bCs/>
              </w:rPr>
              <w:t> </w:t>
            </w:r>
          </w:p>
        </w:tc>
        <w:tc>
          <w:tcPr>
            <w:tcW w:w="515" w:type="pct"/>
            <w:noWrap/>
            <w:hideMark/>
          </w:tcPr>
          <w:p w14:paraId="74413555" w14:textId="77777777" w:rsidR="005B1647" w:rsidRPr="00476257" w:rsidRDefault="005B1647" w:rsidP="00A400A2">
            <w:pPr>
              <w:pStyle w:val="Tabell"/>
              <w:cnfStyle w:val="000000000000" w:firstRow="0" w:lastRow="0" w:firstColumn="0" w:lastColumn="0" w:oddVBand="0" w:evenVBand="0" w:oddHBand="0" w:evenHBand="0" w:firstRowFirstColumn="0" w:firstRowLastColumn="0" w:lastRowFirstColumn="0" w:lastRowLastColumn="0"/>
              <w:rPr>
                <w:b/>
                <w:bCs/>
              </w:rPr>
            </w:pPr>
            <w:r w:rsidRPr="00476257">
              <w:rPr>
                <w:b/>
                <w:bCs/>
              </w:rPr>
              <w:t> </w:t>
            </w:r>
          </w:p>
        </w:tc>
        <w:tc>
          <w:tcPr>
            <w:tcW w:w="514" w:type="pct"/>
            <w:noWrap/>
            <w:hideMark/>
          </w:tcPr>
          <w:p w14:paraId="04A7F492" w14:textId="77777777" w:rsidR="005B1647" w:rsidRPr="00476257" w:rsidRDefault="005B1647" w:rsidP="00A400A2">
            <w:pPr>
              <w:pStyle w:val="Tabell"/>
              <w:cnfStyle w:val="000000000000" w:firstRow="0" w:lastRow="0" w:firstColumn="0" w:lastColumn="0" w:oddVBand="0" w:evenVBand="0" w:oddHBand="0" w:evenHBand="0" w:firstRowFirstColumn="0" w:firstRowLastColumn="0" w:lastRowFirstColumn="0" w:lastRowLastColumn="0"/>
              <w:rPr>
                <w:b/>
                <w:bCs/>
              </w:rPr>
            </w:pPr>
            <w:r w:rsidRPr="00476257">
              <w:rPr>
                <w:b/>
                <w:bCs/>
              </w:rPr>
              <w:t> </w:t>
            </w:r>
          </w:p>
        </w:tc>
      </w:tr>
      <w:tr w:rsidR="00A400A2" w14:paraId="2967FA55" w14:textId="77777777" w:rsidTr="00A400A2">
        <w:trPr>
          <w:trHeight w:val="170"/>
        </w:trPr>
        <w:tc>
          <w:tcPr>
            <w:cnfStyle w:val="001000000000" w:firstRow="0" w:lastRow="0" w:firstColumn="1" w:lastColumn="0" w:oddVBand="0" w:evenVBand="0" w:oddHBand="0" w:evenHBand="0" w:firstRowFirstColumn="0" w:firstRowLastColumn="0" w:lastRowFirstColumn="0" w:lastRowLastColumn="0"/>
            <w:tcW w:w="367" w:type="pct"/>
            <w:hideMark/>
          </w:tcPr>
          <w:p w14:paraId="4A0D043F" w14:textId="77777777" w:rsidR="005B1647" w:rsidRPr="009B0A37" w:rsidRDefault="005B1647" w:rsidP="00A400A2">
            <w:pPr>
              <w:pStyle w:val="Tabell"/>
            </w:pPr>
            <w:r w:rsidRPr="009B0A37">
              <w:t>18</w:t>
            </w:r>
          </w:p>
        </w:tc>
        <w:tc>
          <w:tcPr>
            <w:tcW w:w="1545" w:type="pct"/>
            <w:noWrap/>
            <w:hideMark/>
          </w:tcPr>
          <w:p w14:paraId="000A58FC" w14:textId="3E44D0D0" w:rsidR="005B1647" w:rsidRPr="009B0A37" w:rsidRDefault="005B1647" w:rsidP="00A400A2">
            <w:pPr>
              <w:pStyle w:val="Tabell"/>
              <w:jc w:val="left"/>
              <w:cnfStyle w:val="000000000000" w:firstRow="0" w:lastRow="0" w:firstColumn="0" w:lastColumn="0" w:oddVBand="0" w:evenVBand="0" w:oddHBand="0" w:evenHBand="0" w:firstRowFirstColumn="0" w:firstRowLastColumn="0" w:lastRowFirstColumn="0" w:lastRowLastColumn="0"/>
            </w:pPr>
            <w:r w:rsidRPr="009B0A37">
              <w:t>Kreditgarantier för ny- och ombyggnad av bostäder</w:t>
            </w:r>
            <w:r w:rsidRPr="00441776">
              <w:rPr>
                <w:vertAlign w:val="superscript"/>
              </w:rPr>
              <w:t>7</w:t>
            </w:r>
          </w:p>
        </w:tc>
        <w:tc>
          <w:tcPr>
            <w:tcW w:w="514" w:type="pct"/>
            <w:noWrap/>
            <w:hideMark/>
          </w:tcPr>
          <w:p w14:paraId="4C4994AE" w14:textId="77777777" w:rsidR="005B1647" w:rsidRPr="009B0A37" w:rsidRDefault="005B1647" w:rsidP="00A400A2">
            <w:pPr>
              <w:pStyle w:val="Tabell"/>
              <w:cnfStyle w:val="000000000000" w:firstRow="0" w:lastRow="0" w:firstColumn="0" w:lastColumn="0" w:oddVBand="0" w:evenVBand="0" w:oddHBand="0" w:evenHBand="0" w:firstRowFirstColumn="0" w:firstRowLastColumn="0" w:lastRowFirstColumn="0" w:lastRowLastColumn="0"/>
            </w:pPr>
            <w:r w:rsidRPr="009B0A37">
              <w:t>8 000</w:t>
            </w:r>
          </w:p>
        </w:tc>
        <w:tc>
          <w:tcPr>
            <w:tcW w:w="515" w:type="pct"/>
            <w:noWrap/>
            <w:hideMark/>
          </w:tcPr>
          <w:p w14:paraId="3DD9C488" w14:textId="77777777" w:rsidR="005B1647" w:rsidRPr="009B0A37" w:rsidRDefault="005B1647" w:rsidP="00A400A2">
            <w:pPr>
              <w:pStyle w:val="Tabell"/>
              <w:cnfStyle w:val="000000000000" w:firstRow="0" w:lastRow="0" w:firstColumn="0" w:lastColumn="0" w:oddVBand="0" w:evenVBand="0" w:oddHBand="0" w:evenHBand="0" w:firstRowFirstColumn="0" w:firstRowLastColumn="0" w:lastRowFirstColumn="0" w:lastRowLastColumn="0"/>
            </w:pPr>
            <w:r w:rsidRPr="009B0A37">
              <w:t>8 000</w:t>
            </w:r>
          </w:p>
        </w:tc>
        <w:tc>
          <w:tcPr>
            <w:tcW w:w="515" w:type="pct"/>
            <w:noWrap/>
            <w:hideMark/>
          </w:tcPr>
          <w:p w14:paraId="66556FC5" w14:textId="77777777" w:rsidR="005B1647" w:rsidRPr="009B0A37" w:rsidRDefault="005B1647" w:rsidP="00A400A2">
            <w:pPr>
              <w:pStyle w:val="Tabell"/>
              <w:cnfStyle w:val="000000000000" w:firstRow="0" w:lastRow="0" w:firstColumn="0" w:lastColumn="0" w:oddVBand="0" w:evenVBand="0" w:oddHBand="0" w:evenHBand="0" w:firstRowFirstColumn="0" w:firstRowLastColumn="0" w:lastRowFirstColumn="0" w:lastRowLastColumn="0"/>
            </w:pPr>
            <w:r w:rsidRPr="009B0A37">
              <w:t>3 028</w:t>
            </w:r>
          </w:p>
        </w:tc>
        <w:tc>
          <w:tcPr>
            <w:tcW w:w="514" w:type="pct"/>
            <w:noWrap/>
            <w:hideMark/>
          </w:tcPr>
          <w:p w14:paraId="76ADB4A6" w14:textId="77777777" w:rsidR="005B1647" w:rsidRPr="009B0A37" w:rsidRDefault="005B1647" w:rsidP="00A400A2">
            <w:pPr>
              <w:pStyle w:val="Tabell"/>
              <w:cnfStyle w:val="000000000000" w:firstRow="0" w:lastRow="0" w:firstColumn="0" w:lastColumn="0" w:oddVBand="0" w:evenVBand="0" w:oddHBand="0" w:evenHBand="0" w:firstRowFirstColumn="0" w:firstRowLastColumn="0" w:lastRowFirstColumn="0" w:lastRowLastColumn="0"/>
            </w:pPr>
            <w:r w:rsidRPr="009B0A37">
              <w:t>3 096</w:t>
            </w:r>
          </w:p>
        </w:tc>
        <w:tc>
          <w:tcPr>
            <w:tcW w:w="515" w:type="pct"/>
            <w:noWrap/>
            <w:hideMark/>
          </w:tcPr>
          <w:p w14:paraId="00F84D94" w14:textId="77777777" w:rsidR="005B1647" w:rsidRPr="009B0A37" w:rsidRDefault="005B1647" w:rsidP="00A400A2">
            <w:pPr>
              <w:pStyle w:val="Tabell"/>
              <w:cnfStyle w:val="000000000000" w:firstRow="0" w:lastRow="0" w:firstColumn="0" w:lastColumn="0" w:oddVBand="0" w:evenVBand="0" w:oddHBand="0" w:evenHBand="0" w:firstRowFirstColumn="0" w:firstRowLastColumn="0" w:lastRowFirstColumn="0" w:lastRowLastColumn="0"/>
            </w:pPr>
            <w:r w:rsidRPr="009B0A37">
              <w:t>3 028</w:t>
            </w:r>
          </w:p>
        </w:tc>
        <w:tc>
          <w:tcPr>
            <w:tcW w:w="514" w:type="pct"/>
            <w:noWrap/>
            <w:hideMark/>
          </w:tcPr>
          <w:p w14:paraId="50C4D140" w14:textId="77777777" w:rsidR="005B1647" w:rsidRPr="009B0A37" w:rsidRDefault="005B1647" w:rsidP="00A400A2">
            <w:pPr>
              <w:pStyle w:val="Tabell"/>
              <w:cnfStyle w:val="000000000000" w:firstRow="0" w:lastRow="0" w:firstColumn="0" w:lastColumn="0" w:oddVBand="0" w:evenVBand="0" w:oddHBand="0" w:evenHBand="0" w:firstRowFirstColumn="0" w:firstRowLastColumn="0" w:lastRowFirstColumn="0" w:lastRowLastColumn="0"/>
            </w:pPr>
            <w:r w:rsidRPr="009B0A37">
              <w:t>3 141</w:t>
            </w:r>
          </w:p>
        </w:tc>
      </w:tr>
      <w:tr w:rsidR="00A400A2" w:rsidRPr="00A400A2" w14:paraId="14FB517E" w14:textId="77777777" w:rsidTr="00A400A2">
        <w:trPr>
          <w:cnfStyle w:val="010000000000" w:firstRow="0" w:lastRow="1" w:firstColumn="0" w:lastColumn="0" w:oddVBand="0" w:evenVBand="0" w:oddHBand="0" w:evenHBand="0" w:firstRowFirstColumn="0" w:firstRowLastColumn="0" w:lastRowFirstColumn="0" w:lastRowLastColumn="0"/>
          <w:trHeight w:val="170"/>
        </w:trPr>
        <w:tc>
          <w:tcPr>
            <w:cnfStyle w:val="001000000000" w:firstRow="0" w:lastRow="0" w:firstColumn="1" w:lastColumn="0" w:oddVBand="0" w:evenVBand="0" w:oddHBand="0" w:evenHBand="0" w:firstRowFirstColumn="0" w:firstRowLastColumn="0" w:lastRowFirstColumn="0" w:lastRowLastColumn="0"/>
            <w:tcW w:w="367" w:type="pct"/>
            <w:hideMark/>
          </w:tcPr>
          <w:p w14:paraId="28649D41" w14:textId="77777777" w:rsidR="005B1647" w:rsidRPr="00A400A2" w:rsidRDefault="005B1647" w:rsidP="00A400A2">
            <w:pPr>
              <w:pStyle w:val="Tabell"/>
            </w:pPr>
            <w:r w:rsidRPr="00A400A2">
              <w:t>Summa</w:t>
            </w:r>
          </w:p>
        </w:tc>
        <w:tc>
          <w:tcPr>
            <w:tcW w:w="1545" w:type="pct"/>
            <w:noWrap/>
            <w:hideMark/>
          </w:tcPr>
          <w:p w14:paraId="6DD65D1F" w14:textId="77777777" w:rsidR="005B1647" w:rsidRPr="00A400A2" w:rsidRDefault="005B1647" w:rsidP="00A400A2">
            <w:pPr>
              <w:pStyle w:val="Tabell"/>
              <w:jc w:val="left"/>
              <w:cnfStyle w:val="010000000000" w:firstRow="0" w:lastRow="1" w:firstColumn="0" w:lastColumn="0" w:oddVBand="0" w:evenVBand="0" w:oddHBand="0" w:evenHBand="0" w:firstRowFirstColumn="0" w:firstRowLastColumn="0" w:lastRowFirstColumn="0" w:lastRowLastColumn="0"/>
            </w:pPr>
            <w:r w:rsidRPr="00A400A2">
              <w:t> </w:t>
            </w:r>
          </w:p>
        </w:tc>
        <w:tc>
          <w:tcPr>
            <w:tcW w:w="514" w:type="pct"/>
            <w:noWrap/>
            <w:hideMark/>
          </w:tcPr>
          <w:p w14:paraId="70656F57" w14:textId="77777777" w:rsidR="005B1647" w:rsidRPr="00A400A2" w:rsidRDefault="005B1647" w:rsidP="00A400A2">
            <w:pPr>
              <w:pStyle w:val="Tabell"/>
              <w:cnfStyle w:val="010000000000" w:firstRow="0" w:lastRow="1" w:firstColumn="0" w:lastColumn="0" w:oddVBand="0" w:evenVBand="0" w:oddHBand="0" w:evenHBand="0" w:firstRowFirstColumn="0" w:firstRowLastColumn="0" w:lastRowFirstColumn="0" w:lastRowLastColumn="0"/>
            </w:pPr>
            <w:r w:rsidRPr="00A400A2">
              <w:t> </w:t>
            </w:r>
          </w:p>
        </w:tc>
        <w:tc>
          <w:tcPr>
            <w:tcW w:w="515" w:type="pct"/>
            <w:noWrap/>
            <w:hideMark/>
          </w:tcPr>
          <w:p w14:paraId="7E6D46B3" w14:textId="0CEA1576" w:rsidR="005B1647" w:rsidRPr="00A400A2" w:rsidRDefault="005B1647" w:rsidP="00A400A2">
            <w:pPr>
              <w:pStyle w:val="Tabell"/>
              <w:cnfStyle w:val="010000000000" w:firstRow="0" w:lastRow="1" w:firstColumn="0" w:lastColumn="0" w:oddVBand="0" w:evenVBand="0" w:oddHBand="0" w:evenHBand="0" w:firstRowFirstColumn="0" w:firstRowLastColumn="0" w:lastRowFirstColumn="0" w:lastRowLastColumn="0"/>
            </w:pPr>
            <w:r w:rsidRPr="00A400A2">
              <w:t> </w:t>
            </w:r>
          </w:p>
        </w:tc>
        <w:tc>
          <w:tcPr>
            <w:tcW w:w="515" w:type="pct"/>
            <w:noWrap/>
            <w:hideMark/>
          </w:tcPr>
          <w:p w14:paraId="413E4906" w14:textId="77777777" w:rsidR="005B1647" w:rsidRPr="00A400A2" w:rsidRDefault="005B1647" w:rsidP="00A400A2">
            <w:pPr>
              <w:pStyle w:val="Tabell"/>
              <w:cnfStyle w:val="010000000000" w:firstRow="0" w:lastRow="1" w:firstColumn="0" w:lastColumn="0" w:oddVBand="0" w:evenVBand="0" w:oddHBand="0" w:evenHBand="0" w:firstRowFirstColumn="0" w:firstRowLastColumn="0" w:lastRowFirstColumn="0" w:lastRowLastColumn="0"/>
            </w:pPr>
            <w:r w:rsidRPr="00A400A2">
              <w:t>2 012 035</w:t>
            </w:r>
          </w:p>
        </w:tc>
        <w:tc>
          <w:tcPr>
            <w:tcW w:w="514" w:type="pct"/>
            <w:noWrap/>
            <w:hideMark/>
          </w:tcPr>
          <w:p w14:paraId="0D8438BC" w14:textId="77777777" w:rsidR="005B1647" w:rsidRPr="00A400A2" w:rsidRDefault="005B1647" w:rsidP="00A400A2">
            <w:pPr>
              <w:pStyle w:val="Tabell"/>
              <w:cnfStyle w:val="010000000000" w:firstRow="0" w:lastRow="1" w:firstColumn="0" w:lastColumn="0" w:oddVBand="0" w:evenVBand="0" w:oddHBand="0" w:evenHBand="0" w:firstRowFirstColumn="0" w:firstRowLastColumn="0" w:lastRowFirstColumn="0" w:lastRowLastColumn="0"/>
            </w:pPr>
            <w:r w:rsidRPr="00A400A2">
              <w:t>2 653 616</w:t>
            </w:r>
          </w:p>
        </w:tc>
        <w:tc>
          <w:tcPr>
            <w:tcW w:w="515" w:type="pct"/>
            <w:noWrap/>
            <w:hideMark/>
          </w:tcPr>
          <w:p w14:paraId="248137B3" w14:textId="77777777" w:rsidR="005B1647" w:rsidRPr="00A400A2" w:rsidRDefault="005B1647" w:rsidP="00A400A2">
            <w:pPr>
              <w:pStyle w:val="Tabell"/>
              <w:cnfStyle w:val="010000000000" w:firstRow="0" w:lastRow="1" w:firstColumn="0" w:lastColumn="0" w:oddVBand="0" w:evenVBand="0" w:oddHBand="0" w:evenHBand="0" w:firstRowFirstColumn="0" w:firstRowLastColumn="0" w:lastRowFirstColumn="0" w:lastRowLastColumn="0"/>
            </w:pPr>
            <w:r w:rsidRPr="00A400A2">
              <w:t>2 051 866</w:t>
            </w:r>
          </w:p>
        </w:tc>
        <w:tc>
          <w:tcPr>
            <w:tcW w:w="514" w:type="pct"/>
            <w:noWrap/>
            <w:hideMark/>
          </w:tcPr>
          <w:p w14:paraId="0C4298BC" w14:textId="77777777" w:rsidR="005B1647" w:rsidRPr="00A400A2" w:rsidRDefault="005B1647" w:rsidP="00A400A2">
            <w:pPr>
              <w:pStyle w:val="Tabell"/>
              <w:cnfStyle w:val="010000000000" w:firstRow="0" w:lastRow="1" w:firstColumn="0" w:lastColumn="0" w:oddVBand="0" w:evenVBand="0" w:oddHBand="0" w:evenHBand="0" w:firstRowFirstColumn="0" w:firstRowLastColumn="0" w:lastRowFirstColumn="0" w:lastRowLastColumn="0"/>
            </w:pPr>
            <w:r w:rsidRPr="00A400A2">
              <w:t>2 686 236</w:t>
            </w:r>
          </w:p>
        </w:tc>
      </w:tr>
    </w:tbl>
    <w:p w14:paraId="0EA17DA1" w14:textId="0594B720" w:rsidR="005B1647" w:rsidRDefault="005B1647" w:rsidP="00A400A2">
      <w:pPr>
        <w:pStyle w:val="TabellFotnot"/>
        <w:ind w:left="-1134"/>
      </w:pPr>
      <w:r w:rsidRPr="000A7122">
        <w:rPr>
          <w:vertAlign w:val="superscript"/>
        </w:rPr>
        <w:t>1</w:t>
      </w:r>
      <w:r>
        <w:t xml:space="preserve"> Åtagandet för insättningsgarantin avser garanterade insättningar per den 31 december 2018. </w:t>
      </w:r>
    </w:p>
    <w:p w14:paraId="645D4880" w14:textId="3EAB6468" w:rsidR="005B1647" w:rsidRDefault="005B1647" w:rsidP="00A400A2">
      <w:pPr>
        <w:pStyle w:val="TabellFotnot"/>
        <w:ind w:left="-1134"/>
      </w:pPr>
      <w:r w:rsidRPr="000A7122">
        <w:rPr>
          <w:vertAlign w:val="superscript"/>
        </w:rPr>
        <w:t>2</w:t>
      </w:r>
      <w:r>
        <w:t xml:space="preserve"> Garantin innebär endast en möjlighet att skydda dessa filialer och den är en följd av finanskrisen.</w:t>
      </w:r>
    </w:p>
    <w:p w14:paraId="69B34D7C" w14:textId="00412F56" w:rsidR="005B1647" w:rsidRDefault="005B1647" w:rsidP="00A400A2">
      <w:pPr>
        <w:pStyle w:val="TabellFotnot"/>
        <w:ind w:left="-1134"/>
      </w:pPr>
      <w:r w:rsidRPr="000A7122">
        <w:rPr>
          <w:vertAlign w:val="superscript"/>
        </w:rPr>
        <w:t>3</w:t>
      </w:r>
      <w:r>
        <w:t xml:space="preserve"> För investerarskyddet kan storleken på statens åtagande inte anges.</w:t>
      </w:r>
    </w:p>
    <w:p w14:paraId="731DA3A6" w14:textId="0FF507A3" w:rsidR="005B1647" w:rsidRDefault="005B1647" w:rsidP="00A400A2">
      <w:pPr>
        <w:pStyle w:val="TabellFotnot"/>
        <w:ind w:left="-1134"/>
      </w:pPr>
      <w:r w:rsidRPr="000A7122">
        <w:rPr>
          <w:vertAlign w:val="superscript"/>
        </w:rPr>
        <w:t>4</w:t>
      </w:r>
      <w:r>
        <w:t xml:space="preserve"> Riksgäldskontoret får enligt lagen (2015:1017) om förebyggande statligt stöd till kreditinstitut ställa ut garantier för kreditinstitut om högst </w:t>
      </w:r>
      <w:r w:rsidRPr="000A7122">
        <w:t>75</w:t>
      </w:r>
      <w:r>
        <w:t>0 miljarder kronor.</w:t>
      </w:r>
    </w:p>
    <w:p w14:paraId="74D90956" w14:textId="21059612" w:rsidR="005B1647" w:rsidRDefault="005B1647" w:rsidP="00A400A2">
      <w:pPr>
        <w:pStyle w:val="TabellFotnot"/>
        <w:ind w:left="-1134"/>
      </w:pPr>
      <w:r w:rsidRPr="000A7122">
        <w:rPr>
          <w:vertAlign w:val="superscript"/>
        </w:rPr>
        <w:t>5</w:t>
      </w:r>
      <w:r>
        <w:t xml:space="preserve"> Riksgäldskontoret får enligt lagen (2015:1016) om resolution ställa ut garantier för finansiering av vissa tillgångar, förpliktelser och lån om högst 200 miljarder kronor.</w:t>
      </w:r>
    </w:p>
    <w:p w14:paraId="7B9AD6B6" w14:textId="31460F7A" w:rsidR="005B1647" w:rsidRDefault="005B1647" w:rsidP="00A400A2">
      <w:pPr>
        <w:pStyle w:val="TabellFotnot"/>
        <w:ind w:left="-1134"/>
      </w:pPr>
      <w:r w:rsidRPr="000A7122">
        <w:rPr>
          <w:vertAlign w:val="superscript"/>
        </w:rPr>
        <w:t>6</w:t>
      </w:r>
      <w:r>
        <w:t xml:space="preserve"> I samband med infriandet 2014 respektive 2016 under NIB:s program för miljöinvesteringslån har Sveriges utestående ram begränsats till 92 miljoner euro. </w:t>
      </w:r>
    </w:p>
    <w:p w14:paraId="7E2C10D4" w14:textId="32754331" w:rsidR="005B1647" w:rsidRDefault="005B1647" w:rsidP="00A400A2">
      <w:pPr>
        <w:pStyle w:val="TabellFotnot"/>
        <w:ind w:left="-1134"/>
      </w:pPr>
      <w:r w:rsidRPr="000A7122">
        <w:rPr>
          <w:vertAlign w:val="superscript"/>
        </w:rPr>
        <w:t>7</w:t>
      </w:r>
      <w:r>
        <w:t xml:space="preserve"> Avser såväl garantier för färdigställda fastigheter som för fastigheter under byggtiden.</w:t>
      </w:r>
    </w:p>
    <w:p w14:paraId="37B581D2" w14:textId="21FCFD91" w:rsidR="005B1647" w:rsidRDefault="005B1647" w:rsidP="00A400A2">
      <w:pPr>
        <w:pStyle w:val="TabellFotnot"/>
        <w:ind w:left="-1134"/>
      </w:pPr>
      <w:r>
        <w:t xml:space="preserve">Anm.: Skillnaderna i totalbelopp mellan tabellerna 5.1 och 5.2 förklaras främst av att kapitaltäckningsgarantier ingår i tabell 5.1 men inte i tabell </w:t>
      </w:r>
      <w:r w:rsidRPr="00E55E5D">
        <w:t>5.2.</w:t>
      </w:r>
    </w:p>
    <w:p w14:paraId="092171F2" w14:textId="065C02C5" w:rsidR="005B1647" w:rsidRDefault="005B1647" w:rsidP="005B1647">
      <w:pPr>
        <w:pStyle w:val="Rubrik3utannumrering"/>
      </w:pPr>
      <w:r w:rsidRPr="009E6CB3">
        <w:t>De olika garantityperna</w:t>
      </w:r>
    </w:p>
    <w:p w14:paraId="12E303D4" w14:textId="1111AE0A" w:rsidR="005B1647" w:rsidRDefault="005B1647" w:rsidP="005B1647">
      <w:pPr>
        <w:pStyle w:val="Brdtext"/>
      </w:pPr>
      <w:r w:rsidRPr="009E6CB3">
        <w:t>I följande avsnitt presenteras de olika garantityperna. Som tidigare nämnts hanteras de flesta garantier inom garantimodellen. Flera av de beloppsmässigt största garantierna, exempelvis insättningsgarantin, hanteras dock utanför garantimodellen.</w:t>
      </w:r>
    </w:p>
    <w:p w14:paraId="0F2D9449" w14:textId="211D1A85" w:rsidR="005B1647" w:rsidRDefault="005B1647" w:rsidP="005B1647">
      <w:pPr>
        <w:pStyle w:val="Rubrik4utannumrering"/>
      </w:pPr>
      <w:r>
        <w:t>Insättningsgarantin</w:t>
      </w:r>
    </w:p>
    <w:p w14:paraId="1D8AD86F" w14:textId="729DE10E" w:rsidR="005B1647" w:rsidRDefault="005B1647" w:rsidP="005B1647">
      <w:pPr>
        <w:pStyle w:val="Brdtext"/>
      </w:pPr>
      <w:r w:rsidRPr="005526DD">
        <w:t>Syftet med insättningsgarantin är att bidra till stabilitet i det finansiella systemet genom ett starkt konsumentskydd för allmänhetens insättningar. Garantin infördes i Sverige 1996 och baseras på ett EU-direktiv. Motsvarande garanti finns i övriga EU-länder och även i ett flertal länder utanför EU. Garantin träder i kraft när ett institut går i konkurs eller efter ett beslut av Finansinspektionen. Garantin gäller också om staten hanterar ett institut genom resolution.</w:t>
      </w:r>
    </w:p>
    <w:p w14:paraId="2BC666D1" w14:textId="094B4BB0" w:rsidR="005B1647" w:rsidRPr="005526DD" w:rsidRDefault="005B1647" w:rsidP="005B1647">
      <w:pPr>
        <w:pStyle w:val="Brdtext"/>
      </w:pPr>
      <w:r w:rsidRPr="005526DD">
        <w:t>Den svenska insättningsgarantin ersätter upp till 950</w:t>
      </w:r>
      <w:r>
        <w:t> </w:t>
      </w:r>
      <w:r w:rsidRPr="005526DD">
        <w:t>000</w:t>
      </w:r>
      <w:r>
        <w:t> </w:t>
      </w:r>
      <w:r w:rsidRPr="005526DD">
        <w:t>kronor per insättare och institut och ersättningen ska göras tillgänglig inom sju arbetsdagar. Ett högre ersättningsbelopp (max 5</w:t>
      </w:r>
      <w:r>
        <w:t> </w:t>
      </w:r>
      <w:r w:rsidRPr="005526DD">
        <w:t xml:space="preserve">miljoner kronor) kan erhållas för insättningar som har gjorts inom 12 månader och som är kopplade till vissa livshändelser, </w:t>
      </w:r>
      <w:r>
        <w:t>t.ex.</w:t>
      </w:r>
      <w:r w:rsidRPr="005526DD">
        <w:t xml:space="preserve"> försäljning av bostad. Regeringen har också möjlighet att ställa ut garantier för att insättare i ett utländskt instituts filial i Sverige ska få ersättning motsvarande vad som skulle ha betalats ut i institutets hemland. Detta kan bli aktuellt om det finns risk att garantiåtagandet inte kan uppfyllas inom det utländska systemet och att det bedöms medföra störningar i det svenska finansiella systemet.</w:t>
      </w:r>
    </w:p>
    <w:p w14:paraId="75632D79" w14:textId="07B6EF22" w:rsidR="005B1647" w:rsidRPr="005526DD" w:rsidRDefault="005B1647" w:rsidP="005B1647">
      <w:pPr>
        <w:pStyle w:val="Brdtext"/>
      </w:pPr>
      <w:r w:rsidRPr="005526DD">
        <w:t>De garanterade insättningarna uppgick till 1</w:t>
      </w:r>
      <w:r>
        <w:t> </w:t>
      </w:r>
      <w:r w:rsidRPr="005526DD">
        <w:t>631</w:t>
      </w:r>
      <w:r>
        <w:t> </w:t>
      </w:r>
      <w:r w:rsidRPr="005526DD">
        <w:t>miljarder kronor och avsåg garanterade insättningar per 31 december 2018.</w:t>
      </w:r>
      <w:r>
        <w:rPr>
          <w:b/>
          <w:iCs/>
        </w:rPr>
        <w:footnoteReference w:id="9"/>
      </w:r>
      <w:r w:rsidRPr="005526DD">
        <w:t xml:space="preserve"> Minskningen jämfört med föregående år förklaras främst av Nordea Banks flytt av huvudkontoret från Sverige till Finland. De institut som omfattas av insättningsgarantin betalar en årlig avgift till staten.</w:t>
      </w:r>
    </w:p>
    <w:p w14:paraId="78D47B15" w14:textId="77777777" w:rsidR="005B1647" w:rsidRPr="005526DD" w:rsidRDefault="005B1647" w:rsidP="005B1647">
      <w:pPr>
        <w:pStyle w:val="Brdtext"/>
      </w:pPr>
      <w:r w:rsidRPr="005526DD">
        <w:t>Inga händelser inträffade under 2019 som utlöste insättningsgarantin.</w:t>
      </w:r>
    </w:p>
    <w:p w14:paraId="748F1570" w14:textId="0A82C5D9" w:rsidR="005B1647" w:rsidRDefault="005B1647" w:rsidP="005B1647">
      <w:pPr>
        <w:pStyle w:val="Brdtext"/>
      </w:pPr>
      <w:r w:rsidRPr="005526DD">
        <w:t>Då garantin regleras i särskild ordning utanför garantimodellen, finns det ingen värdering av statens förväntade kostnad för insättningsgarantin.</w:t>
      </w:r>
    </w:p>
    <w:p w14:paraId="3869CC45" w14:textId="77777777" w:rsidR="005B1647" w:rsidRDefault="005B1647" w:rsidP="005B1647">
      <w:pPr>
        <w:pStyle w:val="Rubrik4utannumrering"/>
      </w:pPr>
      <w:r>
        <w:t>Investerarskyddet</w:t>
      </w:r>
    </w:p>
    <w:p w14:paraId="4DCE3FDE" w14:textId="3D7F38D6" w:rsidR="005B1647" w:rsidRDefault="005B1647" w:rsidP="005B1647">
      <w:pPr>
        <w:pStyle w:val="Brdtext"/>
      </w:pPr>
      <w:r>
        <w:t>Vid köp, försäljning eller deponering av värdepapper via ett värdepappersinstitut är institutet skyldigt att hålla kundens värdepapper skilda från sina egna. I det fall institutet inte kan lämna ut kundens egendom vid en konkurs, t.ex. därför att det efter konkursen inte går att klargöra vad som är kundens respektive institutets tillgångar, har kunden rätt till ersättning. Ett ersättningsfall förutsätter därmed en konkurs i kombination med grovt slarv eller brottslig handling hos institutet. Ersättningsbeloppet täcker förlorade tillgångar upp till ett värde av 250 000 kronor per kund och institut.</w:t>
      </w:r>
    </w:p>
    <w:p w14:paraId="7C750874" w14:textId="5655C3B1" w:rsidR="005B1647" w:rsidRDefault="005B1647" w:rsidP="005B1647">
      <w:pPr>
        <w:pStyle w:val="Brdtext"/>
      </w:pPr>
      <w:r>
        <w:t>För investerarskyddet betalar de institut som omfattas av skyddet en årlig administrativ avgift. Vid ersättningsfall tar staten ut avgifter från de kvarvarande instituten, som täcker de fulla kostnaderna för skadefallet. Det innebär att staten i princip inte bär någon kreditrisk till följd av investerarskyddet.</w:t>
      </w:r>
    </w:p>
    <w:p w14:paraId="30D23E0E" w14:textId="0AAB2F56" w:rsidR="005B1647" w:rsidRDefault="005B1647" w:rsidP="005B1647">
      <w:pPr>
        <w:pStyle w:val="Brdtext"/>
      </w:pPr>
      <w:r>
        <w:t>Inga ersättningsfall inträffade under året.</w:t>
      </w:r>
    </w:p>
    <w:p w14:paraId="0CA378EE" w14:textId="77777777" w:rsidR="005B1647" w:rsidRDefault="005B1647" w:rsidP="005B1647">
      <w:pPr>
        <w:pStyle w:val="Rubrik4utannumrering"/>
      </w:pPr>
      <w:r>
        <w:t>Kreditgarantier</w:t>
      </w:r>
    </w:p>
    <w:p w14:paraId="7662EDC4" w14:textId="16AA6C17" w:rsidR="005B1647" w:rsidRDefault="005B1647" w:rsidP="005B1647">
      <w:pPr>
        <w:pStyle w:val="Brdtext"/>
      </w:pPr>
      <w:r>
        <w:t>Den vanligaste formen av enskilda garantiåtaganden är kreditgarantier. Dessa innebär att staten tar på sig hela eller delar av kreditrisken vid bankers upplåning eller för finansiering av exportaffärer, infrastruktur, bostäder m.m., men överlåter själva kreditgivningen till andra långivare.</w:t>
      </w:r>
    </w:p>
    <w:p w14:paraId="4C4877F5" w14:textId="77777777" w:rsidR="005B1647" w:rsidRDefault="005B1647" w:rsidP="005B1647">
      <w:pPr>
        <w:pStyle w:val="Rubrik5utannumrering"/>
      </w:pPr>
      <w:r>
        <w:t>Exportkreditgarantier</w:t>
      </w:r>
    </w:p>
    <w:p w14:paraId="132EC04F" w14:textId="08D08602" w:rsidR="005B1647" w:rsidRDefault="005B1647" w:rsidP="005B1647">
      <w:pPr>
        <w:pStyle w:val="Brdtext"/>
      </w:pPr>
      <w:r>
        <w:t>EKN har i uppdrag att främja svensk export genom att erbjuda konkurrenskraftiga exportkreditgarantier och investeringsgarantier. Det har under året varit fortsatt hög efterfrågan på exportkreditgarantier och antalet nya affärer var det högsta någonsin. EKN har kommit att garantera allt fler affärer, men till lägre belopp. Årets garantigivning dominerades av affärer till USA.</w:t>
      </w:r>
    </w:p>
    <w:p w14:paraId="03944310" w14:textId="434453B5" w:rsidR="005B1647" w:rsidRDefault="005B1647" w:rsidP="005B1647">
      <w:pPr>
        <w:pStyle w:val="Brdtext"/>
      </w:pPr>
      <w:r>
        <w:t>EKN utfärdade under året nya utfästelser för 39 miljarder kronor och garantier för 54 miljarder kronor. Utfästelserna ökade med närmare 8 miljarder kronor jämfört med 2018 medan garantigivningen minskade med 3 miljarder kronor.</w:t>
      </w:r>
    </w:p>
    <w:p w14:paraId="69DD5E4E" w14:textId="27D60629" w:rsidR="005B1647" w:rsidRDefault="005B1647" w:rsidP="005B1647">
      <w:pPr>
        <w:pStyle w:val="Brdtext"/>
      </w:pPr>
      <w:r>
        <w:t>Engagemangen i form av exportgarantier och tillhörande bundna utfästelser uppgick vid årsskiftet till 232 miljarder kronor fördelade på 140 länder. Motsvarande engagemang för investeringsgarantierna var 3 miljarder kronor. En stor del av EKN:s exponering är koncentrerad till ett fåtal länder, där Brasilien utgör den största koncentrationen till följd av en enskilt stor affär. Av det totala engagemanget hänförs 64 procent till affärer till de fem största länderna.</w:t>
      </w:r>
    </w:p>
    <w:p w14:paraId="6C77B797" w14:textId="4B41D9F5" w:rsidR="005B1647" w:rsidRDefault="005B1647" w:rsidP="005B1647">
      <w:pPr>
        <w:pStyle w:val="Brdtext"/>
      </w:pPr>
      <w:r>
        <w:t>Årets höga efterfrågan på garantier till höginkomstländer inom Organisationen för ekonomiskt samarbete (OECD) förklaras framför allt av affärer inom telekomaffärer och elkraft. Utestående garantier uppgick till närmare 20 miljarder kronor, vilket är en minskning med 9 miljarder kronor jämfört med året innan.</w:t>
      </w:r>
    </w:p>
    <w:p w14:paraId="47CB1337" w14:textId="2B77B2EA" w:rsidR="005B1647" w:rsidRDefault="005B1647" w:rsidP="005B1647">
      <w:pPr>
        <w:pStyle w:val="Brdtext"/>
      </w:pPr>
      <w:r>
        <w:t>Utbetalningarna för infriade åtaganden uppgick till 1,9 miljarder kronor för 2019, vilket ska jämföras med 1,7 miljarder kronor året innan. Årets utbetalningar berodde bland annat på fortsatta utbetalningar avseende affär i Spanien, Latinamerika samt i Indien.</w:t>
      </w:r>
    </w:p>
    <w:p w14:paraId="00E01374" w14:textId="03B7A44E" w:rsidR="005B1647" w:rsidRDefault="005B1647" w:rsidP="005B1647">
      <w:pPr>
        <w:pStyle w:val="Brdtext"/>
      </w:pPr>
      <w:r>
        <w:t>EKN har under 2019 redovisat 135 miljoner kronor mot inkomsttitel vilket avsåg ej förväntansriktiga garantiavgifter.</w:t>
      </w:r>
    </w:p>
    <w:p w14:paraId="33C4AB55" w14:textId="77777777" w:rsidR="005B1647" w:rsidRDefault="005B1647" w:rsidP="005B1647">
      <w:pPr>
        <w:pStyle w:val="Rubrik5utannumrering"/>
      </w:pPr>
      <w:r>
        <w:t>U-kreditgarantier</w:t>
      </w:r>
    </w:p>
    <w:p w14:paraId="1AEDAFA7" w14:textId="54B43AE3" w:rsidR="005B1647" w:rsidRDefault="005B1647" w:rsidP="005B1647">
      <w:pPr>
        <w:pStyle w:val="Brdtext"/>
      </w:pPr>
      <w:r>
        <w:t>En u-kreditgaranti är en exportkredit som staten garanterar och subventionerar genom Sida. Garantierna ställdes, fram t.o.m. den 1 juni 2009, ut till projekt som Sida bedömt kommer att få betydande utvecklingseffekter i berörda länder och som inte kan bära kostnaderna för en normal finansiering på kommersiella villkor.</w:t>
      </w:r>
    </w:p>
    <w:p w14:paraId="2B784FFE" w14:textId="356D8C4A" w:rsidR="005B1647" w:rsidRDefault="005B1647" w:rsidP="005B1647">
      <w:pPr>
        <w:pStyle w:val="Brdtext"/>
      </w:pPr>
      <w:r>
        <w:t>Sidas totala engagemang av u-kreditgarantier uppgick till knappt 0,7 miljarder kronor vid årsskiftet. Inga nya utfästelser för u-kreditgarantier utfärdas. Sida ska i stället kombinera utvecklingslån med garantier i enlighet med förordningen (2018:2098) om garantier för utvecklingssamarbete.</w:t>
      </w:r>
    </w:p>
    <w:p w14:paraId="41A19133" w14:textId="77777777" w:rsidR="005B1647" w:rsidRDefault="005B1647" w:rsidP="005B1647">
      <w:pPr>
        <w:pStyle w:val="Rubrik5utannumrering"/>
      </w:pPr>
      <w:r>
        <w:t>Fristående garantier</w:t>
      </w:r>
    </w:p>
    <w:p w14:paraId="6E4C27C4" w14:textId="77777777" w:rsidR="005B1647" w:rsidRDefault="005B1647" w:rsidP="005B1647">
      <w:pPr>
        <w:pStyle w:val="Brdtext"/>
      </w:pPr>
      <w:r>
        <w:t>Sida har bemyndigats att besluta om finansiering med utvecklingslån och garantier (lånebistånd). Sida ställer ut fristående garantier för risker i samband med transaktioner på marknaden.</w:t>
      </w:r>
    </w:p>
    <w:p w14:paraId="7A9E8D06" w14:textId="19AD26FC" w:rsidR="005B1647" w:rsidRDefault="005B1647" w:rsidP="005B1647">
      <w:pPr>
        <w:pStyle w:val="Brdtext"/>
      </w:pPr>
      <w:r>
        <w:t>Vid utgången av 2019 uppgick Sidas engagemang för fristående garantier till totalt 6,2 miljarder kronor. Engagemanget bestod av utfärdade garantier om 4,9 miljarder kronor, garantiåtagandet gällande EIB:s utlåning inom ramen för Lomé IV bis och Cotonou-avtalet på 0,9 miljarder kronor samt bundna utfästelser om 0,4 miljarder kronor.</w:t>
      </w:r>
    </w:p>
    <w:p w14:paraId="2F952514" w14:textId="77777777" w:rsidR="005B1647" w:rsidRDefault="005B1647" w:rsidP="005B1647">
      <w:pPr>
        <w:pStyle w:val="Rubrik5utannumrering"/>
      </w:pPr>
      <w:r>
        <w:t>Infrastruktur</w:t>
      </w:r>
    </w:p>
    <w:p w14:paraId="07BC3A86" w14:textId="01DDDDF6" w:rsidR="005B1647" w:rsidRDefault="005B1647" w:rsidP="005B1647">
      <w:pPr>
        <w:pStyle w:val="Brdtext"/>
      </w:pPr>
      <w:r>
        <w:t>Finansieringen av Öresundsbron sker genom att Öresundsbro Konsortiet emitterar obligationer på kreditmarknaden. Svenska staten genom Riksgäldskontoret och danska staten genom Danmarks Nationalbank garanterar solidariskt denna upplåning, som vid årsskiftet uppgick till 15,7 miljarder kronor jämfört med 18,3 miljarder kronor året innan.</w:t>
      </w:r>
    </w:p>
    <w:p w14:paraId="5B1DDA61" w14:textId="3746A25F" w:rsidR="005B1647" w:rsidRDefault="005B1647" w:rsidP="005B1647">
      <w:pPr>
        <w:pStyle w:val="Brdtext"/>
      </w:pPr>
      <w:r>
        <w:t>De statliga garantierna är sedan 2014 föremål för en granskning av Europeiska kommissionen utifrån EU:s statsstödsregler.</w:t>
      </w:r>
    </w:p>
    <w:p w14:paraId="234FA1D1" w14:textId="77777777" w:rsidR="005B1647" w:rsidRDefault="005B1647" w:rsidP="005B1647">
      <w:pPr>
        <w:pStyle w:val="Rubrik5utannumrering"/>
      </w:pPr>
      <w:r>
        <w:t>Bostadskreditgarantier</w:t>
      </w:r>
    </w:p>
    <w:p w14:paraId="40FF9BF4" w14:textId="47140390" w:rsidR="005B1647" w:rsidRDefault="005B1647" w:rsidP="005B1647">
      <w:pPr>
        <w:pStyle w:val="Brdtext"/>
      </w:pPr>
      <w:r>
        <w:t>Bostadskreditgarantier beviljas för såväl lån under byggtiden som för lån till färdigställda fastigheter. Garantier lämnas till kreditinstitut som har ramavtal med Boverket.</w:t>
      </w:r>
    </w:p>
    <w:p w14:paraId="290EAEFE" w14:textId="51EB8675" w:rsidR="005B1647" w:rsidRDefault="005B1647" w:rsidP="005B1647">
      <w:pPr>
        <w:pStyle w:val="Brdtext"/>
      </w:pPr>
      <w:r>
        <w:t>Den totala garantistocken omfattade ca 142 garantier och uppgick vid årsskiftet till drygt 3 miljarder kronor, vilket är i paritet med föregående år.</w:t>
      </w:r>
    </w:p>
    <w:p w14:paraId="335C0776" w14:textId="77777777" w:rsidR="005B1647" w:rsidRDefault="005B1647" w:rsidP="005B1647">
      <w:pPr>
        <w:pStyle w:val="Rubrik5utannumrering"/>
      </w:pPr>
      <w:r>
        <w:t>Internationella åtaganden</w:t>
      </w:r>
    </w:p>
    <w:p w14:paraId="6C9714C1" w14:textId="715612F1" w:rsidR="005B1647" w:rsidRDefault="005B1647" w:rsidP="005B1647">
      <w:pPr>
        <w:pStyle w:val="Brdtext"/>
      </w:pPr>
      <w:r>
        <w:t>De internationella åtagandena gäller bland annat garantier för utlåning från Nordiska investeringsbanken (NIB) till enskilda projekt i flera länder. Detta görs genom NIB:s projektinvesteringslån och miljöinvesteringslån. Riksgäldskontorets risk i garantiåtagandet för NIB:s projektinvesteringslån har successivt minskat de senaste åren till följd av att NIB vid ett antal tillfällen avsatt medel i en kreditriskfond, vilken tas i anspråk innan garantin kan åberopas.</w:t>
      </w:r>
    </w:p>
    <w:p w14:paraId="7B04169D" w14:textId="5F71F6CF" w:rsidR="005B1647" w:rsidRDefault="005B1647" w:rsidP="005B1647">
      <w:pPr>
        <w:pStyle w:val="Brdtext"/>
      </w:pPr>
      <w:r>
        <w:t>Riksgäldskontoret ingick i december 2016 ett garantiåtagande om 600 miljoner kronor till förmån för forskningsanläggningen European Spallation Source Eric (ESS) gällande tre olika låneramar, där respektive låneram finansieras av NIB, AB Svensk Exportkredit (SEK) samt Europeiska investeringsbanken (EIB). ESS har under året utnyttjat garantiramen fullt ut.</w:t>
      </w:r>
    </w:p>
    <w:p w14:paraId="66E47174" w14:textId="77777777" w:rsidR="005B1647" w:rsidRDefault="005B1647" w:rsidP="005B1647">
      <w:pPr>
        <w:pStyle w:val="Rubrik5utannumrering"/>
      </w:pPr>
      <w:r>
        <w:t>Övrigt</w:t>
      </w:r>
    </w:p>
    <w:p w14:paraId="64E1690C" w14:textId="11099F1F" w:rsidR="005B1647" w:rsidRDefault="005B1647" w:rsidP="005B1647">
      <w:pPr>
        <w:pStyle w:val="Brdtext"/>
      </w:pPr>
      <w:r>
        <w:t>Staten har tidigare haft garantiprogram för att bland annat främja sysselsättningen inom lantbruk, glesbygd och rennäring samt kreditgarantier för lån till personal inom utrikesförvaltningen. Programmen är stängda för ny garantigivning och har under året fasats ut.</w:t>
      </w:r>
    </w:p>
    <w:p w14:paraId="3687DF81" w14:textId="77777777" w:rsidR="005B1647" w:rsidRDefault="005B1647" w:rsidP="005B1647">
      <w:pPr>
        <w:pStyle w:val="Rubrik4utannumrering"/>
      </w:pPr>
      <w:r>
        <w:t>Garantier om tillförsel av kapital</w:t>
      </w:r>
    </w:p>
    <w:p w14:paraId="15963228" w14:textId="77777777" w:rsidR="005B1647" w:rsidRDefault="005B1647" w:rsidP="005B1647">
      <w:pPr>
        <w:pStyle w:val="Brdtext"/>
      </w:pPr>
      <w:r>
        <w:t>Garantier kan ställas ut där staten åtar sig att under vissa omständigheter tillskjuta kapital till ett företag. En sådan garanti är en relation mellan två parter: företaget och staten som utfärdare av garantin. Garantin skyddar i praktiken tredje part, det vill säga företagets långivare, kunder och andra intressenter.</w:t>
      </w:r>
    </w:p>
    <w:p w14:paraId="3E0ED749" w14:textId="77777777" w:rsidR="005B1647" w:rsidRDefault="005B1647" w:rsidP="005B1647">
      <w:pPr>
        <w:pStyle w:val="Rubrik5utannumrering"/>
      </w:pPr>
      <w:r>
        <w:t>Kapitaltäckningsgarantier</w:t>
      </w:r>
    </w:p>
    <w:p w14:paraId="5A65F28B" w14:textId="77777777" w:rsidR="005B1647" w:rsidRDefault="005B1647" w:rsidP="005B1647">
      <w:pPr>
        <w:pStyle w:val="Brdtext"/>
      </w:pPr>
      <w:r>
        <w:t>En kapitaltäckningsgaranti innebär att staten åtar sig att ovillkorligen tillskjuta kapital till ett bolag i ett utsatt läge. Dessa garantier är obegränsade i belopp eftersom det inte går att ange en gräns för hur stort kapitalbehov som kan uppstå i ett bolag. De är oftast även obegränsade i tid. Det gör att dessa garantier är svåra att prissätta på ett tillförlitligt sätt.</w:t>
      </w:r>
    </w:p>
    <w:p w14:paraId="1416B556" w14:textId="11D4BCCA" w:rsidR="005B1647" w:rsidRDefault="005B1647" w:rsidP="005B1647">
      <w:pPr>
        <w:pStyle w:val="Brdtext"/>
      </w:pPr>
      <w:r>
        <w:t>Det finns två befintliga kapitaltäckningsgarantier. De har ställts ut till förmån för två statliga bolag inom infrastrukturområdet: Arlandabanan Infrastructure AB och Svensk-Danska Broförbindelsen SVEDAB AB (Svedab). Trafikverket redovisar ett värde på kapitaltäckningsgarantierna för 2019 om 1,8 miljarder kronor för Arlandabanan Infrastructure AB och 3,5 miljarder kronor för Svedab.</w:t>
      </w:r>
    </w:p>
    <w:p w14:paraId="46375ADD" w14:textId="77777777" w:rsidR="005B1647" w:rsidRDefault="005B1647" w:rsidP="005B1647">
      <w:pPr>
        <w:pStyle w:val="Rubrik5utannumrering"/>
      </w:pPr>
      <w:r>
        <w:t>Grundfondsförbindelser</w:t>
      </w:r>
    </w:p>
    <w:p w14:paraId="54A5BA15" w14:textId="3A32B3FE" w:rsidR="005B1647" w:rsidRDefault="005B1647" w:rsidP="005B1647">
      <w:pPr>
        <w:pStyle w:val="Brdtext"/>
      </w:pPr>
      <w:r>
        <w:t xml:space="preserve">En grundfondsförbindelse liknar en kapitaltäckningsgaranti, men åtagandet är begränsat i belopp och oftast även i tid. Riksgäldskontoret har sådana åtaganden på tillsammans 405 miljoner kronor till Svenska skeppshypotekskassan och Fonden för den mindre skeppsfarten. </w:t>
      </w:r>
    </w:p>
    <w:p w14:paraId="74E0A3BF" w14:textId="77777777" w:rsidR="005B1647" w:rsidRDefault="005B1647" w:rsidP="005B1647">
      <w:pPr>
        <w:pStyle w:val="Rubrik5utannumrering"/>
      </w:pPr>
      <w:r>
        <w:t>Garantikapital</w:t>
      </w:r>
    </w:p>
    <w:p w14:paraId="68F6DAB5" w14:textId="7A8C7116" w:rsidR="005B1647" w:rsidRDefault="005B1647" w:rsidP="005B1647">
      <w:pPr>
        <w:pStyle w:val="Brdtext"/>
      </w:pPr>
      <w:r>
        <w:t>Sverige har medlemsåtaganden i elva internationella finansiella institutioner.</w:t>
      </w:r>
      <w:r>
        <w:footnoteReference w:id="10"/>
      </w:r>
      <w:r>
        <w:t xml:space="preserve"> Medlemsåtagandet består av inbetalt kapital och garantikapital. Garantikapitalet innebär att svenska staten, precis som de övriga medlemsländerna, förbinder sig att under vissa omständigheter tillskjuta ett bestämt kapitalbelopp till instituten, utöver det kapital som Sverige direkt betalat in. I det fall en internationell finansiell institution skulle vara i behov av ytterligare kapital är det brukligt att medlemsstaterna utökar andelen inbetalt kapital i stället för att infria garantikapitalet.</w:t>
      </w:r>
    </w:p>
    <w:p w14:paraId="3726F424" w14:textId="0FDB1B45" w:rsidR="005B1647" w:rsidRDefault="005B1647" w:rsidP="005B1647">
      <w:pPr>
        <w:pStyle w:val="Brdtext"/>
      </w:pPr>
      <w:r>
        <w:t>Det totala åtagandet för garantikapitalen uppgick till 149 miljarder kronor vid utgången av 2019 jämfört med 141 miljarder kronor året innan.</w:t>
      </w:r>
    </w:p>
    <w:p w14:paraId="63B1F0D8" w14:textId="588D05A3" w:rsidR="005B1647" w:rsidRDefault="005B1647" w:rsidP="005B1647">
      <w:pPr>
        <w:pStyle w:val="Brdtext"/>
      </w:pPr>
      <w:r w:rsidRPr="003A68F2">
        <w:t>Riksdagen har beslutat att ingen garantiavgift ska utgå för garantikapitalet, vilket innebär att garantierna är undantagna från garantimodellen.</w:t>
      </w:r>
    </w:p>
    <w:p w14:paraId="12E947BB" w14:textId="77777777" w:rsidR="005B1647" w:rsidRDefault="005B1647" w:rsidP="005B1647">
      <w:pPr>
        <w:pStyle w:val="Rubrik4utannumrering"/>
      </w:pPr>
      <w:r>
        <w:t>Pensionsgarantier</w:t>
      </w:r>
    </w:p>
    <w:p w14:paraId="1A71974B" w14:textId="77777777" w:rsidR="005B1647" w:rsidRDefault="005B1647" w:rsidP="005B1647">
      <w:pPr>
        <w:pStyle w:val="Brdtext"/>
      </w:pPr>
      <w:r>
        <w:t>I början av 1990-talet ombildades ett antal statliga myndigheter till bolag. Ansvaret för att betala den avtalspension som de anställda arbetat upp övertogs av de nybildade bolagen. Regeringen beslutade att staten genom Riksgäldskontoret skulle garantera dessa pensionsåtaganden och betala om bolagen i framtiden inte skulle ha möjlighet att fullgöra sina åtaganden.</w:t>
      </w:r>
    </w:p>
    <w:p w14:paraId="12C5E13B" w14:textId="77777777" w:rsidR="005B1647" w:rsidRDefault="005B1647" w:rsidP="005B1647">
      <w:pPr>
        <w:pStyle w:val="Brdtext"/>
      </w:pPr>
      <w:r>
        <w:t>Merparten av pensionsåtagandena är försäkrade hos Försäkringsbolaget PRI Pensionsgaranti (PRI). För dessa åtaganden har Riksgäldskontoret ställt ut en så kallad efterborgen. Det innebär att infrianden sker endast om varken bolaget eller PRI kan betala ut pensionen.</w:t>
      </w:r>
    </w:p>
    <w:p w14:paraId="4C5E44C3" w14:textId="77777777" w:rsidR="005B1647" w:rsidRDefault="005B1647" w:rsidP="005B1647">
      <w:pPr>
        <w:pStyle w:val="Brdtext"/>
      </w:pPr>
      <w:r>
        <w:t>Det största pensionsåtagandet ligger i de bolag som tidigare var en del av Postverket.</w:t>
      </w:r>
    </w:p>
    <w:p w14:paraId="5780CCBF" w14:textId="171B7468" w:rsidR="005B1647" w:rsidRDefault="005B1647" w:rsidP="005B1647">
      <w:pPr>
        <w:pStyle w:val="Brdtext"/>
      </w:pPr>
      <w:r>
        <w:t>Pensionsåtagandena uppgick till 7,7 miljarder kronor och avsåg perioden 31 december 2018. Av dessa var 5,3 miljarder kronor försäkrade hos PRI.</w:t>
      </w:r>
    </w:p>
    <w:p w14:paraId="033BA869" w14:textId="134D7833" w:rsidR="005B1647" w:rsidRDefault="005B1647" w:rsidP="005B1647">
      <w:pPr>
        <w:pStyle w:val="Rubrik4utannumrering"/>
      </w:pPr>
      <w:r>
        <w:t>Avsättningar för garantiförluster i statens samlade garantiportfölj</w:t>
      </w:r>
    </w:p>
    <w:p w14:paraId="22B882A3" w14:textId="77777777" w:rsidR="005B1647" w:rsidRDefault="005B1647" w:rsidP="005B1647">
      <w:pPr>
        <w:pStyle w:val="Brdtext"/>
      </w:pPr>
      <w:r>
        <w:t>De ansvariga myndigheterna värderar löpande de förväntade förlusterna, som utgör ett mått på den kostnad som följer med kreditrisken i de garantiåtaganden som hanteras enligt garantimodellen. Myndigheterna gör avsättningar för garantiförlusterna på skuldsidan i sina balansräkningar.</w:t>
      </w:r>
    </w:p>
    <w:p w14:paraId="02446F20" w14:textId="6DFA9F14" w:rsidR="005B1647" w:rsidRDefault="005B1647" w:rsidP="005B1647">
      <w:pPr>
        <w:pStyle w:val="Brdtext"/>
      </w:pPr>
      <w:r>
        <w:t>Insättningsgarantin och investerarskyddet omfattas inte av bestämmelserna i budgetlagen utan regleras i särskild lagstiftning. Det görs därför varken någon värdering av eller avsättning för garantiförlusten.</w:t>
      </w:r>
    </w:p>
    <w:p w14:paraId="351E2A90" w14:textId="776984CF" w:rsidR="005B1647" w:rsidRDefault="005B1647" w:rsidP="005B1647">
      <w:pPr>
        <w:pStyle w:val="Brdtext"/>
      </w:pPr>
      <w:r>
        <w:t>I tabell 5.3 redovisas avsättningar för garantiförluster för de garantier som hanteras enligt den statliga garantimodellen. I tabellen framgår också hur avsättningarna står i relation till respektive ansvarig myndighets åtaganden.</w:t>
      </w:r>
    </w:p>
    <w:p w14:paraId="0483D33F" w14:textId="0FC50B95" w:rsidR="005B1647" w:rsidRDefault="005B1647" w:rsidP="005B1647">
      <w:pPr>
        <w:pStyle w:val="TabellRubrik"/>
      </w:pPr>
      <w:bookmarkStart w:id="277" w:name="_Toc37340153"/>
      <w:r>
        <w:t xml:space="preserve">Tabell </w:t>
      </w:r>
      <w:r>
        <w:fldChar w:fldCharType="begin"/>
      </w:r>
      <w:r>
        <w:instrText xml:space="preserve"> STYLEREF  "Rubrik 1" \n</w:instrText>
      </w:r>
      <w:r>
        <w:fldChar w:fldCharType="separate"/>
      </w:r>
      <w:r w:rsidR="00301022">
        <w:rPr>
          <w:noProof/>
        </w:rPr>
        <w:t>5</w:t>
      </w:r>
      <w:r>
        <w:rPr>
          <w:noProof/>
        </w:rPr>
        <w:fldChar w:fldCharType="end"/>
      </w:r>
      <w:r>
        <w:t>.</w:t>
      </w:r>
      <w:fldSimple w:instr=" SEQ Tabell \* ARABIC \s 1 ">
        <w:r w:rsidR="00301022">
          <w:rPr>
            <w:noProof/>
          </w:rPr>
          <w:t>3</w:t>
        </w:r>
      </w:fldSimple>
      <w:r>
        <w:tab/>
      </w:r>
      <w:r w:rsidRPr="00027880">
        <w:t>Avsättning för garantiförluster 2019-12</w:t>
      </w:r>
      <w:r>
        <w:t>-</w:t>
      </w:r>
      <w:r w:rsidRPr="00027880">
        <w:t>31</w:t>
      </w:r>
      <w:bookmarkEnd w:id="277"/>
    </w:p>
    <w:p w14:paraId="2A2AE32B" w14:textId="77777777" w:rsidR="005B1647" w:rsidRDefault="005B1647" w:rsidP="005B1647">
      <w:pPr>
        <w:pStyle w:val="TabellUnderrubrik"/>
      </w:pPr>
      <w:r>
        <w:t>(Exklusive insättningsgarantin, investeringsskyddet och garantikapital m.fl.)</w:t>
      </w:r>
    </w:p>
    <w:p w14:paraId="6557574A" w14:textId="0C62A8AD" w:rsidR="005B1647" w:rsidRDefault="005B1647" w:rsidP="005B1647">
      <w:pPr>
        <w:pStyle w:val="TabellUnderrubrik"/>
      </w:pPr>
      <w:r w:rsidRPr="00027880">
        <w:t>Miljoner kronor</w:t>
      </w:r>
    </w:p>
    <w:tbl>
      <w:tblPr>
        <w:tblStyle w:val="RKBPTabell"/>
        <w:tblW w:w="5000" w:type="pct"/>
        <w:tblLook w:val="06E0" w:firstRow="1" w:lastRow="1" w:firstColumn="1" w:lastColumn="0" w:noHBand="1" w:noVBand="1"/>
      </w:tblPr>
      <w:tblGrid>
        <w:gridCol w:w="1436"/>
        <w:gridCol w:w="989"/>
        <w:gridCol w:w="989"/>
        <w:gridCol w:w="989"/>
        <w:gridCol w:w="989"/>
        <w:gridCol w:w="989"/>
        <w:gridCol w:w="989"/>
      </w:tblGrid>
      <w:tr w:rsidR="00155607" w14:paraId="1A24E857" w14:textId="77777777" w:rsidTr="00DA2664">
        <w:trPr>
          <w:cnfStyle w:val="100000000000" w:firstRow="1" w:lastRow="0" w:firstColumn="0" w:lastColumn="0" w:oddVBand="0" w:evenVBand="0" w:oddHBand="0" w:evenHBand="0" w:firstRowFirstColumn="0" w:firstRowLastColumn="0" w:lastRowFirstColumn="0" w:lastRowLastColumn="0"/>
          <w:trHeight w:val="375"/>
        </w:trPr>
        <w:tc>
          <w:tcPr>
            <w:cnfStyle w:val="001000000000" w:firstRow="0" w:lastRow="0" w:firstColumn="1" w:lastColumn="0" w:oddVBand="0" w:evenVBand="0" w:oddHBand="0" w:evenHBand="0" w:firstRowFirstColumn="0" w:firstRowLastColumn="0" w:lastRowFirstColumn="0" w:lastRowLastColumn="0"/>
            <w:tcW w:w="974" w:type="pct"/>
            <w:noWrap/>
            <w:hideMark/>
          </w:tcPr>
          <w:p w14:paraId="6EC7983E" w14:textId="0B2AA43D" w:rsidR="005B1647" w:rsidRPr="00A179A6" w:rsidRDefault="005B1647" w:rsidP="00DA2664">
            <w:pPr>
              <w:pStyle w:val="TabellHuvud"/>
            </w:pPr>
            <w:r w:rsidRPr="00A179A6">
              <w:t>Myndighet</w:t>
            </w:r>
          </w:p>
        </w:tc>
        <w:tc>
          <w:tcPr>
            <w:tcW w:w="671" w:type="pct"/>
            <w:hideMark/>
          </w:tcPr>
          <w:p w14:paraId="7A286B45" w14:textId="77777777" w:rsidR="005B1647" w:rsidRPr="00A179A6" w:rsidRDefault="005B1647" w:rsidP="00DA2664">
            <w:pPr>
              <w:pStyle w:val="TabellHuvud"/>
              <w:cnfStyle w:val="100000000000" w:firstRow="1" w:lastRow="0" w:firstColumn="0" w:lastColumn="0" w:oddVBand="0" w:evenVBand="0" w:oddHBand="0" w:evenHBand="0" w:firstRowFirstColumn="0" w:firstRowLastColumn="0" w:lastRowFirstColumn="0" w:lastRowLastColumn="0"/>
            </w:pPr>
            <w:r w:rsidRPr="00A179A6">
              <w:t>Utfärdade garantier 2019</w:t>
            </w:r>
          </w:p>
        </w:tc>
        <w:tc>
          <w:tcPr>
            <w:tcW w:w="671" w:type="pct"/>
            <w:hideMark/>
          </w:tcPr>
          <w:p w14:paraId="7BA833DE" w14:textId="77777777" w:rsidR="005B1647" w:rsidRPr="00A179A6" w:rsidRDefault="005B1647" w:rsidP="00DA2664">
            <w:pPr>
              <w:pStyle w:val="TabellHuvud"/>
              <w:cnfStyle w:val="100000000000" w:firstRow="1" w:lastRow="0" w:firstColumn="0" w:lastColumn="0" w:oddVBand="0" w:evenVBand="0" w:oddHBand="0" w:evenHBand="0" w:firstRowFirstColumn="0" w:firstRowLastColumn="0" w:lastRowFirstColumn="0" w:lastRowLastColumn="0"/>
            </w:pPr>
            <w:r w:rsidRPr="00A179A6">
              <w:t>Utfärdade garantier 2018</w:t>
            </w:r>
          </w:p>
        </w:tc>
        <w:tc>
          <w:tcPr>
            <w:tcW w:w="671" w:type="pct"/>
            <w:hideMark/>
          </w:tcPr>
          <w:p w14:paraId="7EDACAF3" w14:textId="77777777" w:rsidR="005B1647" w:rsidRPr="00A179A6" w:rsidRDefault="005B1647" w:rsidP="00DA2664">
            <w:pPr>
              <w:pStyle w:val="TabellHuvud"/>
              <w:cnfStyle w:val="100000000000" w:firstRow="1" w:lastRow="0" w:firstColumn="0" w:lastColumn="0" w:oddVBand="0" w:evenVBand="0" w:oddHBand="0" w:evenHBand="0" w:firstRowFirstColumn="0" w:firstRowLastColumn="0" w:lastRowFirstColumn="0" w:lastRowLastColumn="0"/>
            </w:pPr>
            <w:r w:rsidRPr="00A179A6">
              <w:t>Avsättningar för garanti-förluster 2019</w:t>
            </w:r>
          </w:p>
        </w:tc>
        <w:tc>
          <w:tcPr>
            <w:tcW w:w="671" w:type="pct"/>
            <w:hideMark/>
          </w:tcPr>
          <w:p w14:paraId="2AA8BD7F" w14:textId="77777777" w:rsidR="005B1647" w:rsidRPr="00A179A6" w:rsidRDefault="005B1647" w:rsidP="00DA2664">
            <w:pPr>
              <w:pStyle w:val="TabellHuvud"/>
              <w:cnfStyle w:val="100000000000" w:firstRow="1" w:lastRow="0" w:firstColumn="0" w:lastColumn="0" w:oddVBand="0" w:evenVBand="0" w:oddHBand="0" w:evenHBand="0" w:firstRowFirstColumn="0" w:firstRowLastColumn="0" w:lastRowFirstColumn="0" w:lastRowLastColumn="0"/>
            </w:pPr>
            <w:r w:rsidRPr="00A179A6">
              <w:t>Avsättningar för garanti-förluster 2018</w:t>
            </w:r>
          </w:p>
        </w:tc>
        <w:tc>
          <w:tcPr>
            <w:tcW w:w="671" w:type="pct"/>
            <w:hideMark/>
          </w:tcPr>
          <w:p w14:paraId="267A764C" w14:textId="77777777" w:rsidR="005B1647" w:rsidRPr="00A179A6" w:rsidRDefault="005B1647" w:rsidP="00DA2664">
            <w:pPr>
              <w:pStyle w:val="TabellHuvud"/>
              <w:cnfStyle w:val="100000000000" w:firstRow="1" w:lastRow="0" w:firstColumn="0" w:lastColumn="0" w:oddVBand="0" w:evenVBand="0" w:oddHBand="0" w:evenHBand="0" w:firstRowFirstColumn="0" w:firstRowLastColumn="0" w:lastRowFirstColumn="0" w:lastRowLastColumn="0"/>
            </w:pPr>
            <w:r w:rsidRPr="00A179A6">
              <w:t>Avsättningar i relation till utfärdade garantier 2019</w:t>
            </w:r>
          </w:p>
        </w:tc>
        <w:tc>
          <w:tcPr>
            <w:tcW w:w="671" w:type="pct"/>
            <w:hideMark/>
          </w:tcPr>
          <w:p w14:paraId="43190E30" w14:textId="77777777" w:rsidR="005B1647" w:rsidRPr="00A179A6" w:rsidRDefault="005B1647" w:rsidP="00DA2664">
            <w:pPr>
              <w:pStyle w:val="TabellHuvud"/>
              <w:cnfStyle w:val="100000000000" w:firstRow="1" w:lastRow="0" w:firstColumn="0" w:lastColumn="0" w:oddVBand="0" w:evenVBand="0" w:oddHBand="0" w:evenHBand="0" w:firstRowFirstColumn="0" w:firstRowLastColumn="0" w:lastRowFirstColumn="0" w:lastRowLastColumn="0"/>
            </w:pPr>
            <w:r w:rsidRPr="00A179A6">
              <w:t>Avsättningar i relation till utfärdade garantier 2018 </w:t>
            </w:r>
          </w:p>
        </w:tc>
      </w:tr>
      <w:tr w:rsidR="00155607" w14:paraId="14F20888" w14:textId="77777777" w:rsidTr="00DA2664">
        <w:trPr>
          <w:trHeight w:val="330"/>
        </w:trPr>
        <w:tc>
          <w:tcPr>
            <w:cnfStyle w:val="001000000000" w:firstRow="0" w:lastRow="0" w:firstColumn="1" w:lastColumn="0" w:oddVBand="0" w:evenVBand="0" w:oddHBand="0" w:evenHBand="0" w:firstRowFirstColumn="0" w:firstRowLastColumn="0" w:lastRowFirstColumn="0" w:lastRowLastColumn="0"/>
            <w:tcW w:w="974" w:type="pct"/>
            <w:noWrap/>
            <w:hideMark/>
          </w:tcPr>
          <w:p w14:paraId="08ECCA86" w14:textId="77777777" w:rsidR="005B1647" w:rsidRPr="00A179A6" w:rsidRDefault="005B1647" w:rsidP="005B1647">
            <w:pPr>
              <w:pStyle w:val="Tabell"/>
            </w:pPr>
            <w:r w:rsidRPr="00A179A6">
              <w:t>Riksgäldskontoret</w:t>
            </w:r>
            <w:r w:rsidRPr="00A179A6">
              <w:rPr>
                <w:vertAlign w:val="superscript"/>
              </w:rPr>
              <w:t>1</w:t>
            </w:r>
          </w:p>
        </w:tc>
        <w:tc>
          <w:tcPr>
            <w:tcW w:w="671" w:type="pct"/>
            <w:noWrap/>
            <w:hideMark/>
          </w:tcPr>
          <w:p w14:paraId="7F2228F4" w14:textId="77777777" w:rsidR="005B1647" w:rsidRPr="00A179A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179A6">
              <w:t>26 713</w:t>
            </w:r>
          </w:p>
        </w:tc>
        <w:tc>
          <w:tcPr>
            <w:tcW w:w="671" w:type="pct"/>
            <w:noWrap/>
            <w:hideMark/>
          </w:tcPr>
          <w:p w14:paraId="5C8A1445" w14:textId="77777777" w:rsidR="005B1647" w:rsidRPr="00A179A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179A6">
              <w:t>30 050</w:t>
            </w:r>
          </w:p>
        </w:tc>
        <w:tc>
          <w:tcPr>
            <w:tcW w:w="671" w:type="pct"/>
            <w:noWrap/>
            <w:hideMark/>
          </w:tcPr>
          <w:p w14:paraId="3838902E" w14:textId="77777777" w:rsidR="005B1647" w:rsidRPr="00A179A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179A6">
              <w:t>985</w:t>
            </w:r>
          </w:p>
        </w:tc>
        <w:tc>
          <w:tcPr>
            <w:tcW w:w="671" w:type="pct"/>
            <w:noWrap/>
            <w:hideMark/>
          </w:tcPr>
          <w:p w14:paraId="6D000AE0" w14:textId="77777777" w:rsidR="005B1647" w:rsidRPr="00A179A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179A6">
              <w:t>1 028</w:t>
            </w:r>
          </w:p>
        </w:tc>
        <w:tc>
          <w:tcPr>
            <w:tcW w:w="671" w:type="pct"/>
            <w:noWrap/>
            <w:hideMark/>
          </w:tcPr>
          <w:p w14:paraId="35AE2F3C" w14:textId="77777777" w:rsidR="005B1647" w:rsidRPr="00A179A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179A6">
              <w:t>3,70%</w:t>
            </w:r>
          </w:p>
        </w:tc>
        <w:tc>
          <w:tcPr>
            <w:tcW w:w="671" w:type="pct"/>
            <w:noWrap/>
            <w:hideMark/>
          </w:tcPr>
          <w:p w14:paraId="7656CE03" w14:textId="77777777" w:rsidR="005B1647" w:rsidRPr="00A179A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179A6">
              <w:t>3,40%</w:t>
            </w:r>
          </w:p>
        </w:tc>
      </w:tr>
      <w:tr w:rsidR="00155607" w14:paraId="243E025B" w14:textId="77777777" w:rsidTr="00DA2664">
        <w:trPr>
          <w:trHeight w:val="315"/>
        </w:trPr>
        <w:tc>
          <w:tcPr>
            <w:cnfStyle w:val="001000000000" w:firstRow="0" w:lastRow="0" w:firstColumn="1" w:lastColumn="0" w:oddVBand="0" w:evenVBand="0" w:oddHBand="0" w:evenHBand="0" w:firstRowFirstColumn="0" w:firstRowLastColumn="0" w:lastRowFirstColumn="0" w:lastRowLastColumn="0"/>
            <w:tcW w:w="974" w:type="pct"/>
            <w:noWrap/>
            <w:hideMark/>
          </w:tcPr>
          <w:p w14:paraId="1CD81BA0" w14:textId="77777777" w:rsidR="005B1647" w:rsidRPr="00A179A6" w:rsidRDefault="005B1647" w:rsidP="005B1647">
            <w:pPr>
              <w:pStyle w:val="Tabell"/>
            </w:pPr>
            <w:r w:rsidRPr="00A179A6">
              <w:t>EKN</w:t>
            </w:r>
            <w:r w:rsidRPr="00A179A6">
              <w:rPr>
                <w:vertAlign w:val="superscript"/>
              </w:rPr>
              <w:t>2</w:t>
            </w:r>
          </w:p>
        </w:tc>
        <w:tc>
          <w:tcPr>
            <w:tcW w:w="671" w:type="pct"/>
            <w:noWrap/>
            <w:hideMark/>
          </w:tcPr>
          <w:p w14:paraId="29A87B67" w14:textId="77777777" w:rsidR="005B1647" w:rsidRPr="00A179A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179A6">
              <w:t>195 862</w:t>
            </w:r>
          </w:p>
        </w:tc>
        <w:tc>
          <w:tcPr>
            <w:tcW w:w="671" w:type="pct"/>
            <w:noWrap/>
            <w:hideMark/>
          </w:tcPr>
          <w:p w14:paraId="3F92F3B0" w14:textId="77777777" w:rsidR="005B1647" w:rsidRPr="00A179A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179A6">
              <w:t>193 295</w:t>
            </w:r>
          </w:p>
        </w:tc>
        <w:tc>
          <w:tcPr>
            <w:tcW w:w="671" w:type="pct"/>
            <w:noWrap/>
            <w:hideMark/>
          </w:tcPr>
          <w:p w14:paraId="039B758B" w14:textId="77777777" w:rsidR="005B1647" w:rsidRPr="00A179A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179A6">
              <w:t>8 689</w:t>
            </w:r>
          </w:p>
        </w:tc>
        <w:tc>
          <w:tcPr>
            <w:tcW w:w="671" w:type="pct"/>
            <w:noWrap/>
            <w:hideMark/>
          </w:tcPr>
          <w:p w14:paraId="7DF8F75C" w14:textId="77777777" w:rsidR="005B1647" w:rsidRPr="00A179A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179A6">
              <w:t>9 788</w:t>
            </w:r>
          </w:p>
        </w:tc>
        <w:tc>
          <w:tcPr>
            <w:tcW w:w="671" w:type="pct"/>
            <w:noWrap/>
            <w:hideMark/>
          </w:tcPr>
          <w:p w14:paraId="53368885" w14:textId="77777777" w:rsidR="005B1647" w:rsidRPr="00A179A6" w:rsidRDefault="005B1647" w:rsidP="00DA2664">
            <w:pPr>
              <w:pStyle w:val="Tabell"/>
              <w:cnfStyle w:val="000000000000" w:firstRow="0" w:lastRow="0" w:firstColumn="0" w:lastColumn="0" w:oddVBand="0" w:evenVBand="0" w:oddHBand="0" w:evenHBand="0" w:firstRowFirstColumn="0" w:firstRowLastColumn="0" w:lastRowFirstColumn="0" w:lastRowLastColumn="0"/>
            </w:pPr>
            <w:r w:rsidRPr="00A179A6">
              <w:t>4,40%</w:t>
            </w:r>
          </w:p>
        </w:tc>
        <w:tc>
          <w:tcPr>
            <w:tcW w:w="671" w:type="pct"/>
            <w:noWrap/>
            <w:hideMark/>
          </w:tcPr>
          <w:p w14:paraId="6E203925" w14:textId="77777777" w:rsidR="005B1647" w:rsidRPr="00A179A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179A6">
              <w:t>5,10%</w:t>
            </w:r>
          </w:p>
        </w:tc>
      </w:tr>
      <w:tr w:rsidR="00155607" w14:paraId="79ED1254" w14:textId="77777777" w:rsidTr="00DA2664">
        <w:trPr>
          <w:trHeight w:val="315"/>
        </w:trPr>
        <w:tc>
          <w:tcPr>
            <w:cnfStyle w:val="001000000000" w:firstRow="0" w:lastRow="0" w:firstColumn="1" w:lastColumn="0" w:oddVBand="0" w:evenVBand="0" w:oddHBand="0" w:evenHBand="0" w:firstRowFirstColumn="0" w:firstRowLastColumn="0" w:lastRowFirstColumn="0" w:lastRowLastColumn="0"/>
            <w:tcW w:w="974" w:type="pct"/>
            <w:noWrap/>
            <w:hideMark/>
          </w:tcPr>
          <w:p w14:paraId="7781874E" w14:textId="77777777" w:rsidR="005B1647" w:rsidRPr="00A179A6" w:rsidRDefault="005B1647" w:rsidP="005B1647">
            <w:pPr>
              <w:pStyle w:val="Tabell"/>
            </w:pPr>
            <w:r w:rsidRPr="00A179A6">
              <w:t>Sida</w:t>
            </w:r>
            <w:r w:rsidRPr="00A179A6">
              <w:rPr>
                <w:vertAlign w:val="superscript"/>
              </w:rPr>
              <w:t>3</w:t>
            </w:r>
          </w:p>
        </w:tc>
        <w:tc>
          <w:tcPr>
            <w:tcW w:w="671" w:type="pct"/>
            <w:noWrap/>
            <w:hideMark/>
          </w:tcPr>
          <w:p w14:paraId="3F30C475" w14:textId="77777777" w:rsidR="005B1647" w:rsidRPr="00A179A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179A6">
              <w:t>6 497</w:t>
            </w:r>
          </w:p>
        </w:tc>
        <w:tc>
          <w:tcPr>
            <w:tcW w:w="671" w:type="pct"/>
            <w:noWrap/>
            <w:hideMark/>
          </w:tcPr>
          <w:p w14:paraId="4CED7F90" w14:textId="77777777" w:rsidR="005B1647" w:rsidRPr="00A179A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179A6">
              <w:t>6 353</w:t>
            </w:r>
          </w:p>
        </w:tc>
        <w:tc>
          <w:tcPr>
            <w:tcW w:w="671" w:type="pct"/>
            <w:noWrap/>
            <w:hideMark/>
          </w:tcPr>
          <w:p w14:paraId="4E43A6F5" w14:textId="77777777" w:rsidR="005B1647" w:rsidRPr="00A179A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179A6">
              <w:t>291</w:t>
            </w:r>
          </w:p>
        </w:tc>
        <w:tc>
          <w:tcPr>
            <w:tcW w:w="671" w:type="pct"/>
            <w:noWrap/>
            <w:hideMark/>
          </w:tcPr>
          <w:p w14:paraId="1468D135" w14:textId="77777777" w:rsidR="005B1647" w:rsidRPr="00A179A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179A6">
              <w:t>185</w:t>
            </w:r>
          </w:p>
        </w:tc>
        <w:tc>
          <w:tcPr>
            <w:tcW w:w="671" w:type="pct"/>
            <w:noWrap/>
            <w:hideMark/>
          </w:tcPr>
          <w:p w14:paraId="142EADAE" w14:textId="77777777" w:rsidR="005B1647" w:rsidRPr="00A179A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179A6">
              <w:t>4,50%</w:t>
            </w:r>
          </w:p>
        </w:tc>
        <w:tc>
          <w:tcPr>
            <w:tcW w:w="671" w:type="pct"/>
            <w:noWrap/>
            <w:hideMark/>
          </w:tcPr>
          <w:p w14:paraId="5DC9B45E" w14:textId="77777777" w:rsidR="005B1647" w:rsidRPr="00A179A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179A6">
              <w:t>2,90%</w:t>
            </w:r>
          </w:p>
        </w:tc>
      </w:tr>
      <w:tr w:rsidR="00155607" w14:paraId="16E52657" w14:textId="77777777" w:rsidTr="00DA2664">
        <w:trPr>
          <w:trHeight w:val="315"/>
        </w:trPr>
        <w:tc>
          <w:tcPr>
            <w:cnfStyle w:val="001000000000" w:firstRow="0" w:lastRow="0" w:firstColumn="1" w:lastColumn="0" w:oddVBand="0" w:evenVBand="0" w:oddHBand="0" w:evenHBand="0" w:firstRowFirstColumn="0" w:firstRowLastColumn="0" w:lastRowFirstColumn="0" w:lastRowLastColumn="0"/>
            <w:tcW w:w="974" w:type="pct"/>
            <w:noWrap/>
            <w:hideMark/>
          </w:tcPr>
          <w:p w14:paraId="4C4207E2" w14:textId="77777777" w:rsidR="005B1647" w:rsidRPr="00A179A6" w:rsidRDefault="005B1647" w:rsidP="005B1647">
            <w:pPr>
              <w:pStyle w:val="Tabell"/>
            </w:pPr>
            <w:r w:rsidRPr="00A179A6">
              <w:t>Boverket</w:t>
            </w:r>
          </w:p>
        </w:tc>
        <w:tc>
          <w:tcPr>
            <w:tcW w:w="671" w:type="pct"/>
            <w:noWrap/>
            <w:hideMark/>
          </w:tcPr>
          <w:p w14:paraId="1C355201" w14:textId="77777777" w:rsidR="005B1647" w:rsidRPr="00A179A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179A6">
              <w:t>3 028</w:t>
            </w:r>
          </w:p>
        </w:tc>
        <w:tc>
          <w:tcPr>
            <w:tcW w:w="671" w:type="pct"/>
            <w:noWrap/>
            <w:hideMark/>
          </w:tcPr>
          <w:p w14:paraId="4497AF3A" w14:textId="77777777" w:rsidR="005B1647" w:rsidRPr="00A179A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179A6">
              <w:t>3 096</w:t>
            </w:r>
          </w:p>
        </w:tc>
        <w:tc>
          <w:tcPr>
            <w:tcW w:w="671" w:type="pct"/>
            <w:noWrap/>
            <w:hideMark/>
          </w:tcPr>
          <w:p w14:paraId="0A2A2D20" w14:textId="77777777" w:rsidR="005B1647" w:rsidRPr="00A179A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179A6">
              <w:t>130</w:t>
            </w:r>
          </w:p>
        </w:tc>
        <w:tc>
          <w:tcPr>
            <w:tcW w:w="671" w:type="pct"/>
            <w:noWrap/>
            <w:hideMark/>
          </w:tcPr>
          <w:p w14:paraId="0F11CB11" w14:textId="77777777" w:rsidR="005B1647" w:rsidRPr="00A179A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179A6">
              <w:t>137</w:t>
            </w:r>
          </w:p>
        </w:tc>
        <w:tc>
          <w:tcPr>
            <w:tcW w:w="671" w:type="pct"/>
            <w:noWrap/>
            <w:hideMark/>
          </w:tcPr>
          <w:p w14:paraId="38A8059F" w14:textId="77777777" w:rsidR="005B1647" w:rsidRPr="00A179A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179A6">
              <w:t>4,30%</w:t>
            </w:r>
          </w:p>
        </w:tc>
        <w:tc>
          <w:tcPr>
            <w:tcW w:w="671" w:type="pct"/>
            <w:noWrap/>
            <w:hideMark/>
          </w:tcPr>
          <w:p w14:paraId="20EC7251" w14:textId="77777777" w:rsidR="005B1647" w:rsidRPr="00A179A6"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A179A6">
              <w:t>4,40%</w:t>
            </w:r>
          </w:p>
        </w:tc>
      </w:tr>
      <w:tr w:rsidR="00155607" w:rsidRPr="00DA2664" w14:paraId="6FFC9AF7" w14:textId="77777777" w:rsidTr="00DA2664">
        <w:trPr>
          <w:cnfStyle w:val="010000000000" w:firstRow="0" w:lastRow="1" w:firstColumn="0" w:lastColumn="0" w:oddVBand="0" w:evenVBand="0" w:oddHBand="0" w:evenHBand="0" w:firstRowFirstColumn="0" w:firstRowLastColumn="0" w:lastRowFirstColumn="0" w:lastRowLastColumn="0"/>
          <w:trHeight w:val="315"/>
        </w:trPr>
        <w:tc>
          <w:tcPr>
            <w:cnfStyle w:val="001000000000" w:firstRow="0" w:lastRow="0" w:firstColumn="1" w:lastColumn="0" w:oddVBand="0" w:evenVBand="0" w:oddHBand="0" w:evenHBand="0" w:firstRowFirstColumn="0" w:firstRowLastColumn="0" w:lastRowFirstColumn="0" w:lastRowLastColumn="0"/>
            <w:tcW w:w="974" w:type="pct"/>
            <w:noWrap/>
            <w:hideMark/>
          </w:tcPr>
          <w:p w14:paraId="1AC5CFB9" w14:textId="77777777" w:rsidR="005B1647" w:rsidRPr="00DA2664" w:rsidRDefault="005B1647" w:rsidP="00DA2664">
            <w:pPr>
              <w:pStyle w:val="Tabell"/>
              <w:rPr>
                <w:bCs/>
              </w:rPr>
            </w:pPr>
            <w:r w:rsidRPr="00DA2664">
              <w:rPr>
                <w:bCs/>
              </w:rPr>
              <w:t>Summa</w:t>
            </w:r>
          </w:p>
        </w:tc>
        <w:tc>
          <w:tcPr>
            <w:tcW w:w="671" w:type="pct"/>
            <w:noWrap/>
            <w:hideMark/>
          </w:tcPr>
          <w:p w14:paraId="31BEA35B" w14:textId="77777777" w:rsidR="005B1647" w:rsidRPr="00DA2664"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DA2664">
              <w:rPr>
                <w:bCs/>
              </w:rPr>
              <w:t>232 099</w:t>
            </w:r>
          </w:p>
        </w:tc>
        <w:tc>
          <w:tcPr>
            <w:tcW w:w="671" w:type="pct"/>
            <w:noWrap/>
            <w:hideMark/>
          </w:tcPr>
          <w:p w14:paraId="798DA7E8" w14:textId="77777777" w:rsidR="005B1647" w:rsidRPr="00DA2664"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DA2664">
              <w:rPr>
                <w:bCs/>
              </w:rPr>
              <w:t>232 794</w:t>
            </w:r>
          </w:p>
        </w:tc>
        <w:tc>
          <w:tcPr>
            <w:tcW w:w="671" w:type="pct"/>
            <w:noWrap/>
            <w:hideMark/>
          </w:tcPr>
          <w:p w14:paraId="4A6F64EB" w14:textId="77777777" w:rsidR="005B1647" w:rsidRPr="00DA2664"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DA2664">
              <w:rPr>
                <w:bCs/>
              </w:rPr>
              <w:t>10 095</w:t>
            </w:r>
          </w:p>
        </w:tc>
        <w:tc>
          <w:tcPr>
            <w:tcW w:w="671" w:type="pct"/>
            <w:noWrap/>
            <w:hideMark/>
          </w:tcPr>
          <w:p w14:paraId="2E7F6C1B" w14:textId="77777777" w:rsidR="005B1647" w:rsidRPr="00DA2664"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DA2664">
              <w:rPr>
                <w:bCs/>
              </w:rPr>
              <w:t>11 137</w:t>
            </w:r>
          </w:p>
        </w:tc>
        <w:tc>
          <w:tcPr>
            <w:tcW w:w="671" w:type="pct"/>
            <w:noWrap/>
            <w:hideMark/>
          </w:tcPr>
          <w:p w14:paraId="69630E64" w14:textId="77777777" w:rsidR="005B1647" w:rsidRPr="00DA2664"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DA2664">
              <w:rPr>
                <w:bCs/>
              </w:rPr>
              <w:t>4,30%</w:t>
            </w:r>
          </w:p>
        </w:tc>
        <w:tc>
          <w:tcPr>
            <w:tcW w:w="671" w:type="pct"/>
            <w:noWrap/>
            <w:hideMark/>
          </w:tcPr>
          <w:p w14:paraId="182BF037" w14:textId="77777777" w:rsidR="005B1647" w:rsidRPr="00DA2664"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DA2664">
              <w:rPr>
                <w:bCs/>
              </w:rPr>
              <w:t>4,80%</w:t>
            </w:r>
          </w:p>
        </w:tc>
      </w:tr>
    </w:tbl>
    <w:p w14:paraId="6EE37D07" w14:textId="77777777" w:rsidR="005B1647" w:rsidRDefault="005B1647" w:rsidP="005B1647">
      <w:pPr>
        <w:pStyle w:val="TabellFotnot"/>
      </w:pPr>
      <w:r w:rsidRPr="00916FA8">
        <w:rPr>
          <w:vertAlign w:val="superscript"/>
        </w:rPr>
        <w:t>1</w:t>
      </w:r>
      <w:r>
        <w:t xml:space="preserve"> I Riksgäldskontorets engagemang ingår inte insättningsgarantin, investerarskyddet, garantikapital eller andra åtaganden där avsättningar inte görs för förväntade förluster. </w:t>
      </w:r>
    </w:p>
    <w:p w14:paraId="49850E11" w14:textId="77777777" w:rsidR="005B1647" w:rsidRDefault="005B1647" w:rsidP="005B1647">
      <w:pPr>
        <w:pStyle w:val="TabellFotnot"/>
      </w:pPr>
      <w:r w:rsidRPr="00916FA8">
        <w:rPr>
          <w:vertAlign w:val="superscript"/>
        </w:rPr>
        <w:t>2</w:t>
      </w:r>
      <w:r>
        <w:t xml:space="preserve"> EKN återförsäkrar en del av sitt engagemang. Genom återförsäkringar har EKN reducerat reservering för förväntade garantiförluster med 552 miljoner kronor från 8 689 miljoner kronor till 8 137 miljoner kronor. </w:t>
      </w:r>
    </w:p>
    <w:p w14:paraId="786E112D" w14:textId="28406590" w:rsidR="005B1647" w:rsidRDefault="005B1647" w:rsidP="005B1647">
      <w:pPr>
        <w:pStyle w:val="Klla"/>
      </w:pPr>
      <w:r w:rsidRPr="00916FA8">
        <w:rPr>
          <w:vertAlign w:val="superscript"/>
        </w:rPr>
        <w:t>3</w:t>
      </w:r>
      <w:r>
        <w:t xml:space="preserve"> I engagemangen för Sida ingår inte utfästelser. Beloppet för utfärdade garantier 2018 har ändrats för att även innefatta kreditgarantin avseende EIB:s utlåning inom ramen för Lomé IV Bis och Cotonou-avtalet.</w:t>
      </w:r>
    </w:p>
    <w:p w14:paraId="600AD3CF" w14:textId="13023823" w:rsidR="005B1647" w:rsidRDefault="005B1647">
      <w:r w:rsidRPr="002622CF">
        <w:t>De totala avsättningarna för garantiförluster, i den del av statens garantiportfölj som värderas enligt garantimodellen, minskade under 2019 från 11</w:t>
      </w:r>
      <w:r>
        <w:t> </w:t>
      </w:r>
      <w:r w:rsidRPr="002622CF">
        <w:t>miljarder kronor till 10</w:t>
      </w:r>
      <w:r>
        <w:t> </w:t>
      </w:r>
      <w:r w:rsidRPr="002622CF">
        <w:t>miljarder kronor. EKN:s och Boverkets avsättningar i relation till utfärdade garantier minskade under året medan Riksgäldskontorets och Sidas avsättningar i relation till utfärdade garantier ökade. Avsättningsbehovet påverkas dels av åtagandenas omfattning och sammantagna kreditrisk, dels av ränte- och valutakursförändringar m.m.</w:t>
      </w:r>
    </w:p>
    <w:p w14:paraId="6E49197A" w14:textId="77777777" w:rsidR="005B1647" w:rsidRDefault="005B1647" w:rsidP="005B1647">
      <w:pPr>
        <w:pStyle w:val="Rubrik4utannumrering"/>
      </w:pPr>
      <w:r>
        <w:t>Redovisning av åtaganden utanför garantimodellen</w:t>
      </w:r>
    </w:p>
    <w:p w14:paraId="05633EBB" w14:textId="11FA6F8E" w:rsidR="005B1647" w:rsidRDefault="005B1647" w:rsidP="005B1647">
      <w:r>
        <w:t>De garantiåtaganden som inte har prissatts enligt garantimodellen, och för vilka det inte gjorts några avsättningar för garantiförluster, redovisas även i not 56 Garantiförbindelser.</w:t>
      </w:r>
    </w:p>
    <w:p w14:paraId="46D2E806" w14:textId="25936BC8" w:rsidR="005B1647" w:rsidRDefault="005B1647" w:rsidP="005B1647">
      <w:r>
        <w:t>Om garantierna består i att tillföra kapital till företag eller institutioner och som vid ett infriande innebär att staten redovisar en finansiell tillgång finns inga förpliktelser som påverkar den finansiella redovisningen. Det gäller exempelvis för garantikapital till internationella finansiella institutioner där eventuella infrianden belastar anslag. Några förpliktelser tas inte heller upp för garantier där medel avsätts till en fond, till exempel insättningsgarantin. Myndigheter rapporterar dock alla garantier och utnyttjande av ramar i sina respektive sammanställningar över garantiverksamheten.</w:t>
      </w:r>
    </w:p>
    <w:p w14:paraId="239AAF1A" w14:textId="69FD46E7" w:rsidR="005B1647" w:rsidRDefault="005B1647" w:rsidP="005B1647">
      <w:r>
        <w:t>De åtaganden som redovisas som garantiförbindelser uppgick per årsskiftet till närmare 5,4 miljarder kronor (se not 56 till balansräkningen). Det avser kapitaltäckningsgarantier till Svensk-Danska Broförbindelsen AB och Arlandabanan Infrastructure AB.</w:t>
      </w:r>
    </w:p>
    <w:p w14:paraId="241BFBE2" w14:textId="72258FBF" w:rsidR="005B1647" w:rsidRDefault="005B1647" w:rsidP="005B1647">
      <w:pPr>
        <w:pStyle w:val="Rubrik4utannumrering"/>
      </w:pPr>
      <w:r>
        <w:t>Tillgångar i garantiverksamheten</w:t>
      </w:r>
    </w:p>
    <w:p w14:paraId="609ACE70" w14:textId="77777777" w:rsidR="005B1647" w:rsidRDefault="005B1647" w:rsidP="005B1647">
      <w:r>
        <w:t>Garantiverksamheten finansieras i normalfallet av avgifter som betalas av garantitagarna. I vissa fall täcks avgiften dock av anvisade anslag. Avgiften ska motsvara statens förväntade kostnad för åtagandet. Avgifterna placeras på räntebärande konton i Riksgäldskontoret som reserv för framtida infrianden och redovisas som en tillgång i myndigheternas balansräkningar. Staten har även tillgångar i form av regressfordringar från tidigare infriade garantier.</w:t>
      </w:r>
    </w:p>
    <w:p w14:paraId="2DEE8783" w14:textId="77777777" w:rsidR="005B1647" w:rsidRDefault="005B1647" w:rsidP="005B1647">
      <w:pPr>
        <w:pStyle w:val="Rubrik5utannumrering"/>
      </w:pPr>
      <w:r>
        <w:t>Värdepappersinnehav och långfristiga placeringar</w:t>
      </w:r>
    </w:p>
    <w:p w14:paraId="32D18ADA" w14:textId="638721EA" w:rsidR="005B1647" w:rsidRDefault="005B1647" w:rsidP="005B1647">
      <w:r>
        <w:t>De avgifter som debiteras för insättningsgarantin placeras i statsobligationer som förvaltas av Kammarkollegiet på uppdrag av Riksgäldskontoret. Under 2018 har placeringsinstruktionen förändrats från att Kammarkollegiet placerat inkommande avgifter i statsobligationer som har en löptid på 10 år alternativt i de statsobligationer som har längst löptid till att fonden får placera i samtliga nominella obligationer utgivna av Riksgäldskontoret.</w:t>
      </w:r>
    </w:p>
    <w:p w14:paraId="2BC89401" w14:textId="31240A15" w:rsidR="005B1647" w:rsidRDefault="005B1647" w:rsidP="005B1647">
      <w:r>
        <w:t>Placeringarna utgör den så kallade insättningsgarantifonden, vilken har ett marknadsvärde inklusive konton, repor och upplupen ränta om 44,3 miljarder kronor vid utgången av året. Det motsvarade 2,7 procent av de garanterade insättningarna per 31 december 2018 om 1 631 miljarder kronor. Sverige uppfyllde därmed minimikravet, om 0,8 procent av garanterade insättningar, på fondens storlek enligt EU-direktivet om insättningsgarantisystemet. För att höja avkastningen på portföljen får Kammarkollegiet sedan 2010 bedriva repoverksamhet med portföljens värdepapper. Det innebär att värdepapper lånas ut och likviden placeras i omvända repor på motsvarande löptid i statsskuldväxlar, statsobligationer och reala statsobligationer.</w:t>
      </w:r>
    </w:p>
    <w:p w14:paraId="48E2B6CA" w14:textId="77777777" w:rsidR="005B1647" w:rsidRDefault="005B1647" w:rsidP="005B1647">
      <w:pPr>
        <w:pStyle w:val="Rubrik5utannumrering"/>
      </w:pPr>
      <w:r>
        <w:t>Konton i Riksgäldskontoret</w:t>
      </w:r>
    </w:p>
    <w:p w14:paraId="3C8B47B6" w14:textId="1B183DBF" w:rsidR="005B1647" w:rsidRDefault="005B1647" w:rsidP="005B1647">
      <w:r>
        <w:t>En stor del av avgifterna i garantiverksamheten redovisas på räntebärande konton i Riksgäldskontoret. Även återvinningar från tidigare infrianden tillförs kontona. Från de räntebärande kontona i Riksgäldskontoret, till vilka en obegränsad kredit är kopplad, hämtas medel för skadeutbetalningar.</w:t>
      </w:r>
    </w:p>
    <w:p w14:paraId="464AF346" w14:textId="77777777" w:rsidR="005B1647" w:rsidRDefault="005B1647" w:rsidP="005B1647">
      <w:r>
        <w:t>Behållningen på dessa konton konsolideras med statens övriga finanser. Influtna avgifter reducerar statens upplåningsbehov, vilket minskar statsskulden. Ett infriande belastar kontona, men det är enbart en redovisningsmässig hantering. Finansieringen av infrianden sker i praktiken genom statlig upplåning.</w:t>
      </w:r>
    </w:p>
    <w:p w14:paraId="44639C52" w14:textId="77777777" w:rsidR="005B1647" w:rsidRDefault="005B1647" w:rsidP="005B1647">
      <w:pPr>
        <w:pStyle w:val="Rubrik5utannumrering"/>
      </w:pPr>
      <w:r>
        <w:t>Regressfordringar</w:t>
      </w:r>
    </w:p>
    <w:p w14:paraId="0D27DD38" w14:textId="5B66D88F" w:rsidR="005B1647" w:rsidRDefault="005B1647" w:rsidP="005B1647">
      <w:r>
        <w:t>Förutom värdepappersinnehav och kontobehållningar i Riksgäldskontoret har myndigheterna även tillgångar i form av regressfordringar från tidigare infriade garantier. De uppgick till 15 miljarder kronor vid årsskiftet. Större delen av dessa fordringar får betraktas som osäkra. Efter reservering för denna osäkerhet uppskattades värdet på regressfordringarna till 2,2 miljarder kronor. Större delen av det bedömda värdet gäller exportkreditgarantier.</w:t>
      </w:r>
    </w:p>
    <w:p w14:paraId="138EC124" w14:textId="77777777" w:rsidR="005B1647" w:rsidRDefault="005B1647">
      <w:r>
        <w:br w:type="page"/>
      </w:r>
    </w:p>
    <w:p w14:paraId="5D943D50" w14:textId="0E810DC4" w:rsidR="005B1647" w:rsidRDefault="005B1647" w:rsidP="00EF0A97">
      <w:pPr>
        <w:pStyle w:val="TabellRubrik"/>
        <w:ind w:left="0"/>
      </w:pPr>
      <w:bookmarkStart w:id="278" w:name="_Toc37340154"/>
      <w:r>
        <w:t xml:space="preserve">Tabell </w:t>
      </w:r>
      <w:r>
        <w:fldChar w:fldCharType="begin"/>
      </w:r>
      <w:r>
        <w:instrText xml:space="preserve"> STYLEREF  "Rubrik 1" \n</w:instrText>
      </w:r>
      <w:r>
        <w:fldChar w:fldCharType="separate"/>
      </w:r>
      <w:r w:rsidR="00301022">
        <w:rPr>
          <w:noProof/>
        </w:rPr>
        <w:t>5</w:t>
      </w:r>
      <w:r>
        <w:rPr>
          <w:noProof/>
        </w:rPr>
        <w:fldChar w:fldCharType="end"/>
      </w:r>
      <w:r>
        <w:t>.</w:t>
      </w:r>
      <w:fldSimple w:instr=" SEQ Tabell \* ARABIC \s 1 ">
        <w:r w:rsidR="00301022">
          <w:rPr>
            <w:noProof/>
          </w:rPr>
          <w:t>4</w:t>
        </w:r>
      </w:fldSimple>
      <w:r>
        <w:tab/>
      </w:r>
      <w:r w:rsidRPr="004A306C">
        <w:t>Tillgångar i garantiverksamheten 2019-12-31</w:t>
      </w:r>
      <w:bookmarkEnd w:id="278"/>
    </w:p>
    <w:p w14:paraId="1B011E40" w14:textId="3C37DB7C" w:rsidR="005B1647" w:rsidRDefault="005B1647" w:rsidP="00EF0A97">
      <w:pPr>
        <w:pStyle w:val="TabellUnderrubrik"/>
        <w:ind w:left="-1134"/>
      </w:pPr>
      <w:r>
        <w:t>Miljoner kronor</w:t>
      </w:r>
    </w:p>
    <w:tbl>
      <w:tblPr>
        <w:tblStyle w:val="RKBPTabell"/>
        <w:tblW w:w="9637" w:type="dxa"/>
        <w:tblInd w:w="-1134" w:type="dxa"/>
        <w:tblLayout w:type="fixed"/>
        <w:tblLook w:val="06E0" w:firstRow="1" w:lastRow="1" w:firstColumn="1" w:lastColumn="0" w:noHBand="1" w:noVBand="1"/>
      </w:tblPr>
      <w:tblGrid>
        <w:gridCol w:w="1132"/>
        <w:gridCol w:w="708"/>
        <w:gridCol w:w="710"/>
        <w:gridCol w:w="710"/>
        <w:gridCol w:w="709"/>
        <w:gridCol w:w="707"/>
        <w:gridCol w:w="709"/>
        <w:gridCol w:w="709"/>
        <w:gridCol w:w="709"/>
        <w:gridCol w:w="707"/>
        <w:gridCol w:w="709"/>
        <w:gridCol w:w="709"/>
        <w:gridCol w:w="709"/>
      </w:tblGrid>
      <w:tr w:rsidR="00DA2664" w14:paraId="48D1DAE2" w14:textId="77777777" w:rsidTr="00DA2664">
        <w:trPr>
          <w:cnfStyle w:val="100000000000" w:firstRow="1" w:lastRow="0" w:firstColumn="0" w:lastColumn="0" w:oddVBand="0" w:evenVBand="0" w:oddHBand="0" w:evenHBand="0" w:firstRowFirstColumn="0" w:firstRowLastColumn="0" w:lastRowFirstColumn="0" w:lastRowLastColumn="0"/>
          <w:trHeight w:val="170"/>
        </w:trPr>
        <w:tc>
          <w:tcPr>
            <w:cnfStyle w:val="001000000000" w:firstRow="0" w:lastRow="0" w:firstColumn="1" w:lastColumn="0" w:oddVBand="0" w:evenVBand="0" w:oddHBand="0" w:evenHBand="0" w:firstRowFirstColumn="0" w:firstRowLastColumn="0" w:lastRowFirstColumn="0" w:lastRowLastColumn="0"/>
            <w:tcW w:w="587" w:type="pct"/>
            <w:noWrap/>
            <w:hideMark/>
          </w:tcPr>
          <w:p w14:paraId="2ECB296F" w14:textId="77777777" w:rsidR="005B1647" w:rsidRPr="004A306C" w:rsidRDefault="005B1647" w:rsidP="00DA2664">
            <w:pPr>
              <w:pStyle w:val="TabellHuvud"/>
            </w:pPr>
            <w:r w:rsidRPr="004A306C">
              <w:t> </w:t>
            </w:r>
          </w:p>
        </w:tc>
        <w:tc>
          <w:tcPr>
            <w:tcW w:w="367" w:type="pct"/>
            <w:noWrap/>
            <w:hideMark/>
          </w:tcPr>
          <w:p w14:paraId="43015639" w14:textId="052E9562" w:rsidR="005B1647" w:rsidRPr="0072715E" w:rsidRDefault="005B1647" w:rsidP="00DA2664">
            <w:pPr>
              <w:pStyle w:val="TabellHuvud"/>
              <w:cnfStyle w:val="100000000000" w:firstRow="1" w:lastRow="0" w:firstColumn="0" w:lastColumn="0" w:oddVBand="0" w:evenVBand="0" w:oddHBand="0" w:evenHBand="0" w:firstRowFirstColumn="0" w:firstRowLastColumn="0" w:lastRowFirstColumn="0" w:lastRowLastColumn="0"/>
            </w:pPr>
            <w:r w:rsidRPr="0072715E">
              <w:t>Värde-pappers-innehav och övriga likvida tillgångar 2019</w:t>
            </w:r>
          </w:p>
        </w:tc>
        <w:tc>
          <w:tcPr>
            <w:tcW w:w="368" w:type="pct"/>
            <w:noWrap/>
            <w:hideMark/>
          </w:tcPr>
          <w:p w14:paraId="2555ACD0" w14:textId="7243FB6F" w:rsidR="005B1647" w:rsidRPr="0072715E" w:rsidRDefault="005B1647" w:rsidP="00DA2664">
            <w:pPr>
              <w:pStyle w:val="TabellHuvud"/>
              <w:cnfStyle w:val="100000000000" w:firstRow="1" w:lastRow="0" w:firstColumn="0" w:lastColumn="0" w:oddVBand="0" w:evenVBand="0" w:oddHBand="0" w:evenHBand="0" w:firstRowFirstColumn="0" w:firstRowLastColumn="0" w:lastRowFirstColumn="0" w:lastRowLastColumn="0"/>
            </w:pPr>
            <w:r w:rsidRPr="0072715E">
              <w:t>Värde-pappers-innehav och övriga likvida tillgångar 2018</w:t>
            </w:r>
          </w:p>
        </w:tc>
        <w:tc>
          <w:tcPr>
            <w:tcW w:w="368" w:type="pct"/>
            <w:noWrap/>
            <w:hideMark/>
          </w:tcPr>
          <w:p w14:paraId="62D374D0" w14:textId="7ADEE40A" w:rsidR="005B1647" w:rsidRPr="0072715E" w:rsidRDefault="005B1647" w:rsidP="00DA2664">
            <w:pPr>
              <w:pStyle w:val="TabellHuvud"/>
              <w:cnfStyle w:val="100000000000" w:firstRow="1" w:lastRow="0" w:firstColumn="0" w:lastColumn="0" w:oddVBand="0" w:evenVBand="0" w:oddHBand="0" w:evenHBand="0" w:firstRowFirstColumn="0" w:firstRowLastColumn="0" w:lastRowFirstColumn="0" w:lastRowLastColumn="0"/>
            </w:pPr>
            <w:r w:rsidRPr="0072715E">
              <w:t>Konton hos Riksgälds</w:t>
            </w:r>
            <w:r w:rsidRPr="0072715E">
              <w:softHyphen/>
              <w:t>kontoret 2019</w:t>
            </w:r>
          </w:p>
        </w:tc>
        <w:tc>
          <w:tcPr>
            <w:tcW w:w="368" w:type="pct"/>
            <w:noWrap/>
            <w:hideMark/>
          </w:tcPr>
          <w:p w14:paraId="653533D1" w14:textId="5E5BF397" w:rsidR="005B1647" w:rsidRPr="0072715E" w:rsidRDefault="005B1647" w:rsidP="00DA2664">
            <w:pPr>
              <w:pStyle w:val="TabellHuvud"/>
              <w:cnfStyle w:val="100000000000" w:firstRow="1" w:lastRow="0" w:firstColumn="0" w:lastColumn="0" w:oddVBand="0" w:evenVBand="0" w:oddHBand="0" w:evenHBand="0" w:firstRowFirstColumn="0" w:firstRowLastColumn="0" w:lastRowFirstColumn="0" w:lastRowLastColumn="0"/>
            </w:pPr>
            <w:r w:rsidRPr="0072715E">
              <w:t>Konton hos Riksgälds</w:t>
            </w:r>
            <w:r w:rsidRPr="0072715E">
              <w:softHyphen/>
              <w:t>kontoret 2018</w:t>
            </w:r>
          </w:p>
        </w:tc>
        <w:tc>
          <w:tcPr>
            <w:tcW w:w="367" w:type="pct"/>
            <w:noWrap/>
            <w:hideMark/>
          </w:tcPr>
          <w:p w14:paraId="4511B41D" w14:textId="1F89B651" w:rsidR="005B1647" w:rsidRPr="0072715E" w:rsidRDefault="005B1647" w:rsidP="00DA2664">
            <w:pPr>
              <w:pStyle w:val="TabellHuvud"/>
              <w:cnfStyle w:val="100000000000" w:firstRow="1" w:lastRow="0" w:firstColumn="0" w:lastColumn="0" w:oddVBand="0" w:evenVBand="0" w:oddHBand="0" w:evenHBand="0" w:firstRowFirstColumn="0" w:firstRowLastColumn="0" w:lastRowFirstColumn="0" w:lastRowLastColumn="0"/>
            </w:pPr>
            <w:r w:rsidRPr="0072715E">
              <w:t>Övriga garanti-tillgångar 2019</w:t>
            </w:r>
          </w:p>
        </w:tc>
        <w:tc>
          <w:tcPr>
            <w:tcW w:w="368" w:type="pct"/>
            <w:noWrap/>
            <w:hideMark/>
          </w:tcPr>
          <w:p w14:paraId="5337988C" w14:textId="170FACB9" w:rsidR="005B1647" w:rsidRPr="0072715E" w:rsidRDefault="005B1647" w:rsidP="00DA2664">
            <w:pPr>
              <w:pStyle w:val="TabellHuvud"/>
              <w:cnfStyle w:val="100000000000" w:firstRow="1" w:lastRow="0" w:firstColumn="0" w:lastColumn="0" w:oddVBand="0" w:evenVBand="0" w:oddHBand="0" w:evenHBand="0" w:firstRowFirstColumn="0" w:firstRowLastColumn="0" w:lastRowFirstColumn="0" w:lastRowLastColumn="0"/>
            </w:pPr>
            <w:r w:rsidRPr="0072715E">
              <w:t>Övriga garanti</w:t>
            </w:r>
            <w:r w:rsidRPr="0072715E">
              <w:softHyphen/>
              <w:t>tillgångar 2018</w:t>
            </w:r>
          </w:p>
        </w:tc>
        <w:tc>
          <w:tcPr>
            <w:tcW w:w="368" w:type="pct"/>
            <w:noWrap/>
            <w:hideMark/>
          </w:tcPr>
          <w:p w14:paraId="16E40ECD" w14:textId="786D1F14" w:rsidR="005B1647" w:rsidRPr="0072715E" w:rsidRDefault="005B1647" w:rsidP="00DA2664">
            <w:pPr>
              <w:pStyle w:val="TabellHuvud"/>
              <w:cnfStyle w:val="100000000000" w:firstRow="1" w:lastRow="0" w:firstColumn="0" w:lastColumn="0" w:oddVBand="0" w:evenVBand="0" w:oddHBand="0" w:evenHBand="0" w:firstRowFirstColumn="0" w:firstRowLastColumn="0" w:lastRowFirstColumn="0" w:lastRowLastColumn="0"/>
            </w:pPr>
            <w:r w:rsidRPr="0072715E">
              <w:t>Regress-fordringar (netto) 2019</w:t>
            </w:r>
          </w:p>
        </w:tc>
        <w:tc>
          <w:tcPr>
            <w:tcW w:w="368" w:type="pct"/>
            <w:noWrap/>
            <w:hideMark/>
          </w:tcPr>
          <w:p w14:paraId="46187D14" w14:textId="4A727490" w:rsidR="005B1647" w:rsidRPr="0072715E" w:rsidRDefault="005B1647" w:rsidP="00DA2664">
            <w:pPr>
              <w:pStyle w:val="TabellHuvud"/>
              <w:cnfStyle w:val="100000000000" w:firstRow="1" w:lastRow="0" w:firstColumn="0" w:lastColumn="0" w:oddVBand="0" w:evenVBand="0" w:oddHBand="0" w:evenHBand="0" w:firstRowFirstColumn="0" w:firstRowLastColumn="0" w:lastRowFirstColumn="0" w:lastRowLastColumn="0"/>
            </w:pPr>
            <w:r w:rsidRPr="0072715E">
              <w:t>Regress-fordringar (netto) 2018</w:t>
            </w:r>
          </w:p>
        </w:tc>
        <w:tc>
          <w:tcPr>
            <w:tcW w:w="367" w:type="pct"/>
            <w:noWrap/>
            <w:hideMark/>
          </w:tcPr>
          <w:p w14:paraId="3483415B" w14:textId="5BCA0414" w:rsidR="005B1647" w:rsidRPr="0072715E" w:rsidRDefault="005B1647" w:rsidP="00DA2664">
            <w:pPr>
              <w:pStyle w:val="TabellHuvud"/>
              <w:cnfStyle w:val="100000000000" w:firstRow="1" w:lastRow="0" w:firstColumn="0" w:lastColumn="0" w:oddVBand="0" w:evenVBand="0" w:oddHBand="0" w:evenHBand="0" w:firstRowFirstColumn="0" w:firstRowLastColumn="0" w:lastRowFirstColumn="0" w:lastRowLastColumn="0"/>
            </w:pPr>
            <w:r w:rsidRPr="0072715E">
              <w:t>Ännu inte fakturerade avgifter 2019</w:t>
            </w:r>
          </w:p>
        </w:tc>
        <w:tc>
          <w:tcPr>
            <w:tcW w:w="368" w:type="pct"/>
            <w:noWrap/>
            <w:hideMark/>
          </w:tcPr>
          <w:p w14:paraId="2A6F18C6" w14:textId="2B538FF3" w:rsidR="005B1647" w:rsidRPr="0072715E" w:rsidRDefault="005B1647" w:rsidP="00DA2664">
            <w:pPr>
              <w:pStyle w:val="TabellHuvud"/>
              <w:cnfStyle w:val="100000000000" w:firstRow="1" w:lastRow="0" w:firstColumn="0" w:lastColumn="0" w:oddVBand="0" w:evenVBand="0" w:oddHBand="0" w:evenHBand="0" w:firstRowFirstColumn="0" w:firstRowLastColumn="0" w:lastRowFirstColumn="0" w:lastRowLastColumn="0"/>
            </w:pPr>
            <w:r w:rsidRPr="0072715E">
              <w:t>Ännu inte fakturerade avgifter 2018</w:t>
            </w:r>
          </w:p>
        </w:tc>
        <w:tc>
          <w:tcPr>
            <w:tcW w:w="368" w:type="pct"/>
            <w:noWrap/>
            <w:hideMark/>
          </w:tcPr>
          <w:p w14:paraId="0316402C" w14:textId="148973D3" w:rsidR="005B1647" w:rsidRPr="0072715E" w:rsidRDefault="005B1647" w:rsidP="00DA2664">
            <w:pPr>
              <w:pStyle w:val="TabellHuvud"/>
              <w:cnfStyle w:val="100000000000" w:firstRow="1" w:lastRow="0" w:firstColumn="0" w:lastColumn="0" w:oddVBand="0" w:evenVBand="0" w:oddHBand="0" w:evenHBand="0" w:firstRowFirstColumn="0" w:firstRowLastColumn="0" w:lastRowFirstColumn="0" w:lastRowLastColumn="0"/>
            </w:pPr>
            <w:r w:rsidRPr="0072715E">
              <w:t>Totalt 2019</w:t>
            </w:r>
          </w:p>
        </w:tc>
        <w:tc>
          <w:tcPr>
            <w:tcW w:w="368" w:type="pct"/>
            <w:noWrap/>
            <w:hideMark/>
          </w:tcPr>
          <w:p w14:paraId="07A87C1B" w14:textId="64EEA370" w:rsidR="005B1647" w:rsidRPr="0072715E" w:rsidRDefault="005B1647" w:rsidP="00DA2664">
            <w:pPr>
              <w:pStyle w:val="TabellHuvud"/>
              <w:cnfStyle w:val="100000000000" w:firstRow="1" w:lastRow="0" w:firstColumn="0" w:lastColumn="0" w:oddVBand="0" w:evenVBand="0" w:oddHBand="0" w:evenHBand="0" w:firstRowFirstColumn="0" w:firstRowLastColumn="0" w:lastRowFirstColumn="0" w:lastRowLastColumn="0"/>
            </w:pPr>
            <w:r w:rsidRPr="0072715E">
              <w:t>Totalt 2018</w:t>
            </w:r>
          </w:p>
        </w:tc>
      </w:tr>
      <w:tr w:rsidR="00DA2664" w14:paraId="35C6F255" w14:textId="77777777" w:rsidTr="00DA2664">
        <w:trPr>
          <w:trHeight w:val="170"/>
        </w:trPr>
        <w:tc>
          <w:tcPr>
            <w:cnfStyle w:val="001000000000" w:firstRow="0" w:lastRow="0" w:firstColumn="1" w:lastColumn="0" w:oddVBand="0" w:evenVBand="0" w:oddHBand="0" w:evenHBand="0" w:firstRowFirstColumn="0" w:firstRowLastColumn="0" w:lastRowFirstColumn="0" w:lastRowLastColumn="0"/>
            <w:tcW w:w="587" w:type="pct"/>
            <w:noWrap/>
            <w:hideMark/>
          </w:tcPr>
          <w:p w14:paraId="52DAF498" w14:textId="78CBDA63" w:rsidR="005B1647" w:rsidRDefault="005B1647" w:rsidP="005B1647">
            <w:pPr>
              <w:pStyle w:val="Tabell"/>
            </w:pPr>
            <w:r w:rsidRPr="00E913C9">
              <w:t>Riksgälds</w:t>
            </w:r>
            <w:r>
              <w:t>-</w:t>
            </w:r>
            <w:r w:rsidRPr="00E913C9">
              <w:t>kontoret</w:t>
            </w:r>
            <w:r>
              <w:t>,</w:t>
            </w:r>
          </w:p>
          <w:p w14:paraId="32680FD5" w14:textId="081290EF" w:rsidR="005B1647" w:rsidRPr="004A306C" w:rsidRDefault="005B1647" w:rsidP="005B1647">
            <w:pPr>
              <w:pStyle w:val="Tabell"/>
            </w:pPr>
            <w:r w:rsidRPr="004A306C">
              <w:t>Insättnings</w:t>
            </w:r>
            <w:r>
              <w:t>-</w:t>
            </w:r>
            <w:r w:rsidRPr="004A306C">
              <w:t xml:space="preserve">garantin </w:t>
            </w:r>
            <w:r w:rsidRPr="004A306C">
              <w:rPr>
                <w:vertAlign w:val="superscript"/>
              </w:rPr>
              <w:t>1</w:t>
            </w:r>
          </w:p>
        </w:tc>
        <w:tc>
          <w:tcPr>
            <w:tcW w:w="367" w:type="pct"/>
            <w:noWrap/>
            <w:hideMark/>
          </w:tcPr>
          <w:p w14:paraId="5D343585" w14:textId="77777777" w:rsidR="005B1647" w:rsidRPr="004A306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4A306C">
              <w:t>41 918</w:t>
            </w:r>
          </w:p>
        </w:tc>
        <w:tc>
          <w:tcPr>
            <w:tcW w:w="368" w:type="pct"/>
            <w:noWrap/>
            <w:hideMark/>
          </w:tcPr>
          <w:p w14:paraId="36F612AC" w14:textId="77777777" w:rsidR="005B1647" w:rsidRPr="004A306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4A306C">
              <w:t>41 298</w:t>
            </w:r>
          </w:p>
        </w:tc>
        <w:tc>
          <w:tcPr>
            <w:tcW w:w="368" w:type="pct"/>
            <w:noWrap/>
            <w:hideMark/>
          </w:tcPr>
          <w:p w14:paraId="193724C8" w14:textId="77777777" w:rsidR="005B1647" w:rsidRPr="004A306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4A306C">
              <w:t>1 988</w:t>
            </w:r>
          </w:p>
        </w:tc>
        <w:tc>
          <w:tcPr>
            <w:tcW w:w="368" w:type="pct"/>
            <w:noWrap/>
            <w:hideMark/>
          </w:tcPr>
          <w:p w14:paraId="738ACD64" w14:textId="77777777" w:rsidR="005B1647" w:rsidRPr="004A306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4A306C">
              <w:t>83</w:t>
            </w:r>
          </w:p>
        </w:tc>
        <w:tc>
          <w:tcPr>
            <w:tcW w:w="367" w:type="pct"/>
            <w:noWrap/>
            <w:hideMark/>
          </w:tcPr>
          <w:p w14:paraId="2EF67322" w14:textId="77777777" w:rsidR="005B1647" w:rsidRPr="004A306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4A306C">
              <w:t> </w:t>
            </w:r>
          </w:p>
        </w:tc>
        <w:tc>
          <w:tcPr>
            <w:tcW w:w="368" w:type="pct"/>
            <w:noWrap/>
            <w:hideMark/>
          </w:tcPr>
          <w:p w14:paraId="3FABB84B" w14:textId="77777777" w:rsidR="005B1647" w:rsidRPr="004A306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4A306C">
              <w:t> </w:t>
            </w:r>
          </w:p>
        </w:tc>
        <w:tc>
          <w:tcPr>
            <w:tcW w:w="368" w:type="pct"/>
            <w:noWrap/>
            <w:hideMark/>
          </w:tcPr>
          <w:p w14:paraId="39C9E006" w14:textId="77777777" w:rsidR="005B1647" w:rsidRPr="004A306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4A306C">
              <w:t> </w:t>
            </w:r>
          </w:p>
        </w:tc>
        <w:tc>
          <w:tcPr>
            <w:tcW w:w="368" w:type="pct"/>
            <w:noWrap/>
            <w:hideMark/>
          </w:tcPr>
          <w:p w14:paraId="10A42AA9" w14:textId="77777777" w:rsidR="005B1647" w:rsidRPr="004A306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4A306C">
              <w:t> </w:t>
            </w:r>
          </w:p>
        </w:tc>
        <w:tc>
          <w:tcPr>
            <w:tcW w:w="367" w:type="pct"/>
            <w:noWrap/>
            <w:hideMark/>
          </w:tcPr>
          <w:p w14:paraId="05055F21" w14:textId="77777777" w:rsidR="005B1647" w:rsidRPr="004A306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4A306C">
              <w:t> </w:t>
            </w:r>
          </w:p>
        </w:tc>
        <w:tc>
          <w:tcPr>
            <w:tcW w:w="368" w:type="pct"/>
            <w:noWrap/>
            <w:hideMark/>
          </w:tcPr>
          <w:p w14:paraId="3A1F1E46" w14:textId="77777777" w:rsidR="005B1647" w:rsidRPr="004A306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4A306C">
              <w:t> </w:t>
            </w:r>
          </w:p>
        </w:tc>
        <w:tc>
          <w:tcPr>
            <w:tcW w:w="368" w:type="pct"/>
            <w:noWrap/>
            <w:hideMark/>
          </w:tcPr>
          <w:p w14:paraId="56D9407D" w14:textId="77777777" w:rsidR="005B1647" w:rsidRPr="004A306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4A306C">
              <w:t>43 906</w:t>
            </w:r>
          </w:p>
        </w:tc>
        <w:tc>
          <w:tcPr>
            <w:tcW w:w="368" w:type="pct"/>
            <w:noWrap/>
            <w:hideMark/>
          </w:tcPr>
          <w:p w14:paraId="678BEC2D" w14:textId="77777777" w:rsidR="005B1647" w:rsidRPr="004A306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4A306C">
              <w:t>41 381</w:t>
            </w:r>
          </w:p>
        </w:tc>
      </w:tr>
      <w:tr w:rsidR="00DA2664" w14:paraId="2C4B85BD" w14:textId="77777777" w:rsidTr="00DA2664">
        <w:trPr>
          <w:trHeight w:val="170"/>
        </w:trPr>
        <w:tc>
          <w:tcPr>
            <w:cnfStyle w:val="001000000000" w:firstRow="0" w:lastRow="0" w:firstColumn="1" w:lastColumn="0" w:oddVBand="0" w:evenVBand="0" w:oddHBand="0" w:evenHBand="0" w:firstRowFirstColumn="0" w:firstRowLastColumn="0" w:lastRowFirstColumn="0" w:lastRowLastColumn="0"/>
            <w:tcW w:w="587" w:type="pct"/>
            <w:noWrap/>
            <w:hideMark/>
          </w:tcPr>
          <w:p w14:paraId="40BA4A01" w14:textId="673DC937" w:rsidR="005B1647" w:rsidRPr="004A306C" w:rsidRDefault="005B1647" w:rsidP="005B1647">
            <w:pPr>
              <w:pStyle w:val="Tabell"/>
            </w:pPr>
            <w:r w:rsidRPr="004A306C">
              <w:t>Riksgälds</w:t>
            </w:r>
            <w:r>
              <w:t>-</w:t>
            </w:r>
            <w:r w:rsidRPr="004A306C">
              <w:t xml:space="preserve">kontoret </w:t>
            </w:r>
          </w:p>
        </w:tc>
        <w:tc>
          <w:tcPr>
            <w:tcW w:w="367" w:type="pct"/>
            <w:noWrap/>
            <w:hideMark/>
          </w:tcPr>
          <w:p w14:paraId="45B5D431" w14:textId="77777777" w:rsidR="005B1647" w:rsidRPr="004A306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4A306C">
              <w:t>430</w:t>
            </w:r>
          </w:p>
        </w:tc>
        <w:tc>
          <w:tcPr>
            <w:tcW w:w="368" w:type="pct"/>
            <w:noWrap/>
            <w:hideMark/>
          </w:tcPr>
          <w:p w14:paraId="6B9A2EBE" w14:textId="77777777" w:rsidR="005B1647" w:rsidRPr="004A306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4A306C">
              <w:t>453</w:t>
            </w:r>
          </w:p>
        </w:tc>
        <w:tc>
          <w:tcPr>
            <w:tcW w:w="368" w:type="pct"/>
            <w:noWrap/>
            <w:hideMark/>
          </w:tcPr>
          <w:p w14:paraId="15003227" w14:textId="77777777" w:rsidR="005B1647" w:rsidRPr="004A306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4A306C">
              <w:t>472</w:t>
            </w:r>
          </w:p>
        </w:tc>
        <w:tc>
          <w:tcPr>
            <w:tcW w:w="368" w:type="pct"/>
            <w:noWrap/>
            <w:hideMark/>
          </w:tcPr>
          <w:p w14:paraId="4390B0D9" w14:textId="77777777" w:rsidR="005B1647" w:rsidRPr="004A306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4A306C">
              <w:t>532</w:t>
            </w:r>
          </w:p>
        </w:tc>
        <w:tc>
          <w:tcPr>
            <w:tcW w:w="367" w:type="pct"/>
            <w:noWrap/>
            <w:hideMark/>
          </w:tcPr>
          <w:p w14:paraId="20DD54E4" w14:textId="77777777" w:rsidR="005B1647" w:rsidRPr="004A306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4A306C">
              <w:t> </w:t>
            </w:r>
          </w:p>
        </w:tc>
        <w:tc>
          <w:tcPr>
            <w:tcW w:w="368" w:type="pct"/>
            <w:noWrap/>
            <w:hideMark/>
          </w:tcPr>
          <w:p w14:paraId="660E836C" w14:textId="77777777" w:rsidR="005B1647" w:rsidRPr="004A306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4A306C">
              <w:t>-33</w:t>
            </w:r>
          </w:p>
        </w:tc>
        <w:tc>
          <w:tcPr>
            <w:tcW w:w="368" w:type="pct"/>
            <w:noWrap/>
            <w:hideMark/>
          </w:tcPr>
          <w:p w14:paraId="55D4A2D8" w14:textId="77777777" w:rsidR="005B1647" w:rsidRPr="004A306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4A306C">
              <w:t>178</w:t>
            </w:r>
          </w:p>
        </w:tc>
        <w:tc>
          <w:tcPr>
            <w:tcW w:w="368" w:type="pct"/>
            <w:noWrap/>
            <w:hideMark/>
          </w:tcPr>
          <w:p w14:paraId="597825CA" w14:textId="77777777" w:rsidR="005B1647" w:rsidRPr="004A306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4A306C">
              <w:t>144</w:t>
            </w:r>
          </w:p>
        </w:tc>
        <w:tc>
          <w:tcPr>
            <w:tcW w:w="367" w:type="pct"/>
            <w:noWrap/>
            <w:hideMark/>
          </w:tcPr>
          <w:p w14:paraId="714E90BE" w14:textId="77777777" w:rsidR="005B1647" w:rsidRPr="004A306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4A306C">
              <w:t> </w:t>
            </w:r>
          </w:p>
        </w:tc>
        <w:tc>
          <w:tcPr>
            <w:tcW w:w="368" w:type="pct"/>
            <w:noWrap/>
            <w:hideMark/>
          </w:tcPr>
          <w:p w14:paraId="6E13CB79" w14:textId="77777777" w:rsidR="005B1647" w:rsidRPr="004A306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4A306C">
              <w:t> </w:t>
            </w:r>
          </w:p>
        </w:tc>
        <w:tc>
          <w:tcPr>
            <w:tcW w:w="368" w:type="pct"/>
            <w:noWrap/>
            <w:hideMark/>
          </w:tcPr>
          <w:p w14:paraId="0871C3F1" w14:textId="77777777" w:rsidR="005B1647" w:rsidRPr="004A306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4A306C">
              <w:t>1 080</w:t>
            </w:r>
          </w:p>
        </w:tc>
        <w:tc>
          <w:tcPr>
            <w:tcW w:w="368" w:type="pct"/>
            <w:noWrap/>
            <w:hideMark/>
          </w:tcPr>
          <w:p w14:paraId="0F76A615" w14:textId="77777777" w:rsidR="005B1647" w:rsidRPr="004A306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4A306C">
              <w:t>1 096</w:t>
            </w:r>
          </w:p>
        </w:tc>
      </w:tr>
      <w:tr w:rsidR="00DA2664" w14:paraId="68567BD9" w14:textId="77777777" w:rsidTr="00DA2664">
        <w:trPr>
          <w:trHeight w:val="170"/>
        </w:trPr>
        <w:tc>
          <w:tcPr>
            <w:cnfStyle w:val="001000000000" w:firstRow="0" w:lastRow="0" w:firstColumn="1" w:lastColumn="0" w:oddVBand="0" w:evenVBand="0" w:oddHBand="0" w:evenHBand="0" w:firstRowFirstColumn="0" w:firstRowLastColumn="0" w:lastRowFirstColumn="0" w:lastRowLastColumn="0"/>
            <w:tcW w:w="587" w:type="pct"/>
            <w:noWrap/>
            <w:hideMark/>
          </w:tcPr>
          <w:p w14:paraId="46D3A8FD" w14:textId="1858905C" w:rsidR="005B1647" w:rsidRPr="004A306C" w:rsidRDefault="005B1647" w:rsidP="005B1647">
            <w:pPr>
              <w:pStyle w:val="Tabell"/>
            </w:pPr>
            <w:r w:rsidRPr="004A306C">
              <w:t xml:space="preserve">EKN </w:t>
            </w:r>
            <w:r w:rsidRPr="0025669B">
              <w:rPr>
                <w:vertAlign w:val="superscript"/>
              </w:rPr>
              <w:t>2, 3</w:t>
            </w:r>
          </w:p>
        </w:tc>
        <w:tc>
          <w:tcPr>
            <w:tcW w:w="367" w:type="pct"/>
            <w:noWrap/>
            <w:hideMark/>
          </w:tcPr>
          <w:p w14:paraId="4106C8AD" w14:textId="77777777" w:rsidR="005B1647" w:rsidRPr="004A306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4A306C">
              <w:t>20 775</w:t>
            </w:r>
          </w:p>
        </w:tc>
        <w:tc>
          <w:tcPr>
            <w:tcW w:w="368" w:type="pct"/>
            <w:noWrap/>
            <w:hideMark/>
          </w:tcPr>
          <w:p w14:paraId="3C4D7BBA" w14:textId="77777777" w:rsidR="005B1647" w:rsidRPr="004A306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4A306C">
              <w:t>19 905</w:t>
            </w:r>
          </w:p>
        </w:tc>
        <w:tc>
          <w:tcPr>
            <w:tcW w:w="368" w:type="pct"/>
            <w:noWrap/>
            <w:hideMark/>
          </w:tcPr>
          <w:p w14:paraId="0390511C" w14:textId="77777777" w:rsidR="005B1647" w:rsidRPr="004A306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4A306C">
              <w:t>6 591</w:t>
            </w:r>
          </w:p>
        </w:tc>
        <w:tc>
          <w:tcPr>
            <w:tcW w:w="368" w:type="pct"/>
            <w:noWrap/>
            <w:hideMark/>
          </w:tcPr>
          <w:p w14:paraId="52845E09" w14:textId="77777777" w:rsidR="005B1647" w:rsidRPr="004A306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4A306C">
              <w:t>7 266</w:t>
            </w:r>
          </w:p>
        </w:tc>
        <w:tc>
          <w:tcPr>
            <w:tcW w:w="367" w:type="pct"/>
            <w:noWrap/>
            <w:hideMark/>
          </w:tcPr>
          <w:p w14:paraId="3B186852" w14:textId="77777777" w:rsidR="005B1647" w:rsidRPr="004A306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4A306C">
              <w:t>5</w:t>
            </w:r>
          </w:p>
        </w:tc>
        <w:tc>
          <w:tcPr>
            <w:tcW w:w="368" w:type="pct"/>
            <w:noWrap/>
            <w:hideMark/>
          </w:tcPr>
          <w:p w14:paraId="3266DE97" w14:textId="77777777" w:rsidR="005B1647" w:rsidRPr="004A306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4A306C">
              <w:t>486</w:t>
            </w:r>
          </w:p>
        </w:tc>
        <w:tc>
          <w:tcPr>
            <w:tcW w:w="368" w:type="pct"/>
            <w:noWrap/>
            <w:hideMark/>
          </w:tcPr>
          <w:p w14:paraId="2F7627AA" w14:textId="77777777" w:rsidR="005B1647" w:rsidRPr="004A306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4A306C">
              <w:t>1 859</w:t>
            </w:r>
          </w:p>
        </w:tc>
        <w:tc>
          <w:tcPr>
            <w:tcW w:w="368" w:type="pct"/>
            <w:noWrap/>
            <w:hideMark/>
          </w:tcPr>
          <w:p w14:paraId="62DC724F" w14:textId="77777777" w:rsidR="005B1647" w:rsidRPr="004A306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4A306C">
              <w:t>1 769</w:t>
            </w:r>
          </w:p>
        </w:tc>
        <w:tc>
          <w:tcPr>
            <w:tcW w:w="367" w:type="pct"/>
            <w:noWrap/>
            <w:hideMark/>
          </w:tcPr>
          <w:p w14:paraId="3E1A1A77" w14:textId="77777777" w:rsidR="005B1647" w:rsidRPr="004A306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4A306C">
              <w:t>4 498</w:t>
            </w:r>
          </w:p>
        </w:tc>
        <w:tc>
          <w:tcPr>
            <w:tcW w:w="368" w:type="pct"/>
            <w:noWrap/>
            <w:hideMark/>
          </w:tcPr>
          <w:p w14:paraId="0A7611F0" w14:textId="77777777" w:rsidR="005B1647" w:rsidRPr="004A306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4A306C">
              <w:t>4 469</w:t>
            </w:r>
          </w:p>
        </w:tc>
        <w:tc>
          <w:tcPr>
            <w:tcW w:w="368" w:type="pct"/>
            <w:noWrap/>
            <w:hideMark/>
          </w:tcPr>
          <w:p w14:paraId="6E9ADB55" w14:textId="77777777" w:rsidR="005B1647" w:rsidRPr="004A306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4A306C">
              <w:t>33 728</w:t>
            </w:r>
          </w:p>
        </w:tc>
        <w:tc>
          <w:tcPr>
            <w:tcW w:w="368" w:type="pct"/>
            <w:noWrap/>
            <w:hideMark/>
          </w:tcPr>
          <w:p w14:paraId="45DD4018" w14:textId="77777777" w:rsidR="005B1647" w:rsidRPr="004A306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4A306C">
              <w:t>33 895</w:t>
            </w:r>
          </w:p>
        </w:tc>
      </w:tr>
      <w:tr w:rsidR="00DA2664" w14:paraId="58DA2C04" w14:textId="77777777" w:rsidTr="00DA2664">
        <w:trPr>
          <w:trHeight w:val="170"/>
        </w:trPr>
        <w:tc>
          <w:tcPr>
            <w:cnfStyle w:val="001000000000" w:firstRow="0" w:lastRow="0" w:firstColumn="1" w:lastColumn="0" w:oddVBand="0" w:evenVBand="0" w:oddHBand="0" w:evenHBand="0" w:firstRowFirstColumn="0" w:firstRowLastColumn="0" w:lastRowFirstColumn="0" w:lastRowLastColumn="0"/>
            <w:tcW w:w="587" w:type="pct"/>
            <w:noWrap/>
            <w:hideMark/>
          </w:tcPr>
          <w:p w14:paraId="6A03918C" w14:textId="77777777" w:rsidR="005B1647" w:rsidRPr="004A306C" w:rsidRDefault="005B1647" w:rsidP="005B1647">
            <w:pPr>
              <w:pStyle w:val="Tabell"/>
            </w:pPr>
            <w:r w:rsidRPr="004A306C">
              <w:t>Sida</w:t>
            </w:r>
          </w:p>
        </w:tc>
        <w:tc>
          <w:tcPr>
            <w:tcW w:w="367" w:type="pct"/>
            <w:noWrap/>
            <w:hideMark/>
          </w:tcPr>
          <w:p w14:paraId="25F3952F" w14:textId="77777777" w:rsidR="005B1647" w:rsidRPr="004A306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4A306C">
              <w:t>557</w:t>
            </w:r>
          </w:p>
        </w:tc>
        <w:tc>
          <w:tcPr>
            <w:tcW w:w="368" w:type="pct"/>
            <w:noWrap/>
            <w:hideMark/>
          </w:tcPr>
          <w:p w14:paraId="0CAEE014" w14:textId="77777777" w:rsidR="005B1647" w:rsidRPr="004A306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4A306C">
              <w:t>701</w:t>
            </w:r>
          </w:p>
        </w:tc>
        <w:tc>
          <w:tcPr>
            <w:tcW w:w="368" w:type="pct"/>
            <w:noWrap/>
            <w:hideMark/>
          </w:tcPr>
          <w:p w14:paraId="2BD714FE" w14:textId="77777777" w:rsidR="005B1647" w:rsidRPr="004A306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4A306C">
              <w:t>1 762</w:t>
            </w:r>
          </w:p>
        </w:tc>
        <w:tc>
          <w:tcPr>
            <w:tcW w:w="368" w:type="pct"/>
            <w:noWrap/>
            <w:hideMark/>
          </w:tcPr>
          <w:p w14:paraId="754D10D0" w14:textId="77777777" w:rsidR="005B1647" w:rsidRPr="004A306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4A306C">
              <w:t>1 495</w:t>
            </w:r>
          </w:p>
        </w:tc>
        <w:tc>
          <w:tcPr>
            <w:tcW w:w="367" w:type="pct"/>
            <w:noWrap/>
            <w:hideMark/>
          </w:tcPr>
          <w:p w14:paraId="288AF2C6" w14:textId="77777777" w:rsidR="005B1647" w:rsidRPr="004A306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4A306C">
              <w:t>7</w:t>
            </w:r>
          </w:p>
        </w:tc>
        <w:tc>
          <w:tcPr>
            <w:tcW w:w="368" w:type="pct"/>
            <w:noWrap/>
            <w:hideMark/>
          </w:tcPr>
          <w:p w14:paraId="75906F77" w14:textId="77777777" w:rsidR="005B1647" w:rsidRPr="004A306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4A306C">
              <w:t>25</w:t>
            </w:r>
          </w:p>
        </w:tc>
        <w:tc>
          <w:tcPr>
            <w:tcW w:w="368" w:type="pct"/>
            <w:noWrap/>
            <w:hideMark/>
          </w:tcPr>
          <w:p w14:paraId="41112AC1" w14:textId="77777777" w:rsidR="005B1647" w:rsidRPr="004A306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4A306C">
              <w:t>164</w:t>
            </w:r>
          </w:p>
        </w:tc>
        <w:tc>
          <w:tcPr>
            <w:tcW w:w="368" w:type="pct"/>
            <w:noWrap/>
            <w:hideMark/>
          </w:tcPr>
          <w:p w14:paraId="4AA21823" w14:textId="77777777" w:rsidR="005B1647" w:rsidRPr="004A306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4A306C">
              <w:t>154</w:t>
            </w:r>
          </w:p>
        </w:tc>
        <w:tc>
          <w:tcPr>
            <w:tcW w:w="367" w:type="pct"/>
            <w:noWrap/>
            <w:hideMark/>
          </w:tcPr>
          <w:p w14:paraId="4784D161" w14:textId="77777777" w:rsidR="005B1647" w:rsidRPr="004A306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4A306C">
              <w:t>51</w:t>
            </w:r>
          </w:p>
        </w:tc>
        <w:tc>
          <w:tcPr>
            <w:tcW w:w="368" w:type="pct"/>
            <w:noWrap/>
            <w:hideMark/>
          </w:tcPr>
          <w:p w14:paraId="4D6147D6" w14:textId="77777777" w:rsidR="005B1647" w:rsidRPr="004A306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4A306C">
              <w:t>53</w:t>
            </w:r>
          </w:p>
        </w:tc>
        <w:tc>
          <w:tcPr>
            <w:tcW w:w="368" w:type="pct"/>
            <w:noWrap/>
            <w:hideMark/>
          </w:tcPr>
          <w:p w14:paraId="280DAF2A" w14:textId="77777777" w:rsidR="005B1647" w:rsidRPr="004A306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4A306C">
              <w:t>2 540</w:t>
            </w:r>
          </w:p>
        </w:tc>
        <w:tc>
          <w:tcPr>
            <w:tcW w:w="368" w:type="pct"/>
            <w:noWrap/>
            <w:hideMark/>
          </w:tcPr>
          <w:p w14:paraId="3005B09B" w14:textId="77777777" w:rsidR="005B1647" w:rsidRPr="004A306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4A306C">
              <w:t>2 428</w:t>
            </w:r>
          </w:p>
        </w:tc>
      </w:tr>
      <w:tr w:rsidR="00DA2664" w14:paraId="44D77CC7" w14:textId="77777777" w:rsidTr="00DA2664">
        <w:trPr>
          <w:trHeight w:val="170"/>
        </w:trPr>
        <w:tc>
          <w:tcPr>
            <w:cnfStyle w:val="001000000000" w:firstRow="0" w:lastRow="0" w:firstColumn="1" w:lastColumn="0" w:oddVBand="0" w:evenVBand="0" w:oddHBand="0" w:evenHBand="0" w:firstRowFirstColumn="0" w:firstRowLastColumn="0" w:lastRowFirstColumn="0" w:lastRowLastColumn="0"/>
            <w:tcW w:w="587" w:type="pct"/>
            <w:noWrap/>
            <w:hideMark/>
          </w:tcPr>
          <w:p w14:paraId="7318E816" w14:textId="77777777" w:rsidR="005B1647" w:rsidRPr="004A306C" w:rsidRDefault="005B1647" w:rsidP="005B1647">
            <w:pPr>
              <w:pStyle w:val="Tabell"/>
            </w:pPr>
            <w:r w:rsidRPr="004A306C">
              <w:t>Boverket</w:t>
            </w:r>
          </w:p>
        </w:tc>
        <w:tc>
          <w:tcPr>
            <w:tcW w:w="367" w:type="pct"/>
            <w:noWrap/>
            <w:hideMark/>
          </w:tcPr>
          <w:p w14:paraId="1D8C8CB4" w14:textId="77777777" w:rsidR="005B1647" w:rsidRPr="004A306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4A306C">
              <w:t> </w:t>
            </w:r>
          </w:p>
        </w:tc>
        <w:tc>
          <w:tcPr>
            <w:tcW w:w="368" w:type="pct"/>
            <w:noWrap/>
            <w:hideMark/>
          </w:tcPr>
          <w:p w14:paraId="33FEA0D8" w14:textId="77777777" w:rsidR="005B1647" w:rsidRPr="004A306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4A306C">
              <w:t> </w:t>
            </w:r>
          </w:p>
        </w:tc>
        <w:tc>
          <w:tcPr>
            <w:tcW w:w="368" w:type="pct"/>
            <w:noWrap/>
            <w:hideMark/>
          </w:tcPr>
          <w:p w14:paraId="4A6D54F0" w14:textId="77777777" w:rsidR="005B1647" w:rsidRPr="004A306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4A306C">
              <w:t>2 282</w:t>
            </w:r>
          </w:p>
        </w:tc>
        <w:tc>
          <w:tcPr>
            <w:tcW w:w="368" w:type="pct"/>
            <w:noWrap/>
            <w:hideMark/>
          </w:tcPr>
          <w:p w14:paraId="5F604630" w14:textId="77777777" w:rsidR="005B1647" w:rsidRPr="004A306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4A306C">
              <w:t>2 266</w:t>
            </w:r>
          </w:p>
        </w:tc>
        <w:tc>
          <w:tcPr>
            <w:tcW w:w="367" w:type="pct"/>
            <w:noWrap/>
            <w:hideMark/>
          </w:tcPr>
          <w:p w14:paraId="0B7198D3" w14:textId="77777777" w:rsidR="005B1647" w:rsidRPr="004A306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4A306C">
              <w:t> </w:t>
            </w:r>
          </w:p>
        </w:tc>
        <w:tc>
          <w:tcPr>
            <w:tcW w:w="368" w:type="pct"/>
            <w:noWrap/>
            <w:hideMark/>
          </w:tcPr>
          <w:p w14:paraId="20009405" w14:textId="77777777" w:rsidR="005B1647" w:rsidRPr="004A306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4A306C">
              <w:t> </w:t>
            </w:r>
          </w:p>
        </w:tc>
        <w:tc>
          <w:tcPr>
            <w:tcW w:w="368" w:type="pct"/>
            <w:noWrap/>
            <w:hideMark/>
          </w:tcPr>
          <w:p w14:paraId="513B5497" w14:textId="77777777" w:rsidR="005B1647" w:rsidRPr="004A306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4A306C">
              <w:t>11</w:t>
            </w:r>
          </w:p>
        </w:tc>
        <w:tc>
          <w:tcPr>
            <w:tcW w:w="368" w:type="pct"/>
            <w:noWrap/>
            <w:hideMark/>
          </w:tcPr>
          <w:p w14:paraId="6C28F759" w14:textId="77777777" w:rsidR="005B1647" w:rsidRPr="004A306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4A306C">
              <w:t>14</w:t>
            </w:r>
          </w:p>
        </w:tc>
        <w:tc>
          <w:tcPr>
            <w:tcW w:w="367" w:type="pct"/>
            <w:noWrap/>
            <w:hideMark/>
          </w:tcPr>
          <w:p w14:paraId="7AA61102" w14:textId="77777777" w:rsidR="005B1647" w:rsidRPr="004A306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4A306C">
              <w:t>10</w:t>
            </w:r>
          </w:p>
        </w:tc>
        <w:tc>
          <w:tcPr>
            <w:tcW w:w="368" w:type="pct"/>
            <w:noWrap/>
            <w:hideMark/>
          </w:tcPr>
          <w:p w14:paraId="4FE76759" w14:textId="77777777" w:rsidR="005B1647" w:rsidRPr="004A306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4A306C">
              <w:t>10</w:t>
            </w:r>
          </w:p>
        </w:tc>
        <w:tc>
          <w:tcPr>
            <w:tcW w:w="368" w:type="pct"/>
            <w:noWrap/>
            <w:hideMark/>
          </w:tcPr>
          <w:p w14:paraId="7B749147" w14:textId="77777777" w:rsidR="005B1647" w:rsidRPr="004A306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4A306C">
              <w:t>2 303</w:t>
            </w:r>
          </w:p>
        </w:tc>
        <w:tc>
          <w:tcPr>
            <w:tcW w:w="368" w:type="pct"/>
            <w:noWrap/>
            <w:hideMark/>
          </w:tcPr>
          <w:p w14:paraId="41F649BA" w14:textId="77777777" w:rsidR="005B1647" w:rsidRPr="004A306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4A306C">
              <w:t>2 290</w:t>
            </w:r>
          </w:p>
        </w:tc>
      </w:tr>
      <w:tr w:rsidR="00DA2664" w:rsidRPr="00DA2664" w14:paraId="19DACAA4" w14:textId="77777777" w:rsidTr="00DA2664">
        <w:trPr>
          <w:cnfStyle w:val="010000000000" w:firstRow="0" w:lastRow="1" w:firstColumn="0" w:lastColumn="0" w:oddVBand="0" w:evenVBand="0" w:oddHBand="0" w:evenHBand="0" w:firstRowFirstColumn="0" w:firstRowLastColumn="0" w:lastRowFirstColumn="0" w:lastRowLastColumn="0"/>
          <w:trHeight w:val="170"/>
        </w:trPr>
        <w:tc>
          <w:tcPr>
            <w:cnfStyle w:val="001000000000" w:firstRow="0" w:lastRow="0" w:firstColumn="1" w:lastColumn="0" w:oddVBand="0" w:evenVBand="0" w:oddHBand="0" w:evenHBand="0" w:firstRowFirstColumn="0" w:firstRowLastColumn="0" w:lastRowFirstColumn="0" w:lastRowLastColumn="0"/>
            <w:tcW w:w="587" w:type="pct"/>
            <w:noWrap/>
            <w:hideMark/>
          </w:tcPr>
          <w:p w14:paraId="34CF9FE3" w14:textId="77777777" w:rsidR="005B1647" w:rsidRPr="00DA2664" w:rsidRDefault="005B1647" w:rsidP="00DA2664">
            <w:pPr>
              <w:pStyle w:val="Tabell"/>
            </w:pPr>
            <w:r w:rsidRPr="00DA2664">
              <w:t>Summa</w:t>
            </w:r>
          </w:p>
        </w:tc>
        <w:tc>
          <w:tcPr>
            <w:tcW w:w="367" w:type="pct"/>
            <w:noWrap/>
            <w:hideMark/>
          </w:tcPr>
          <w:p w14:paraId="1C358F53" w14:textId="77777777" w:rsidR="005B1647" w:rsidRPr="00DA2664" w:rsidRDefault="005B1647" w:rsidP="005B1647">
            <w:pPr>
              <w:pStyle w:val="Tabell"/>
              <w:cnfStyle w:val="010000000000" w:firstRow="0" w:lastRow="1" w:firstColumn="0" w:lastColumn="0" w:oddVBand="0" w:evenVBand="0" w:oddHBand="0" w:evenHBand="0" w:firstRowFirstColumn="0" w:firstRowLastColumn="0" w:lastRowFirstColumn="0" w:lastRowLastColumn="0"/>
            </w:pPr>
            <w:r w:rsidRPr="00DA2664">
              <w:t>63 680</w:t>
            </w:r>
          </w:p>
        </w:tc>
        <w:tc>
          <w:tcPr>
            <w:tcW w:w="368" w:type="pct"/>
            <w:noWrap/>
            <w:hideMark/>
          </w:tcPr>
          <w:p w14:paraId="4DC81E0C" w14:textId="77777777" w:rsidR="005B1647" w:rsidRPr="00DA2664" w:rsidRDefault="005B1647" w:rsidP="005B1647">
            <w:pPr>
              <w:pStyle w:val="Tabell"/>
              <w:cnfStyle w:val="010000000000" w:firstRow="0" w:lastRow="1" w:firstColumn="0" w:lastColumn="0" w:oddVBand="0" w:evenVBand="0" w:oddHBand="0" w:evenHBand="0" w:firstRowFirstColumn="0" w:firstRowLastColumn="0" w:lastRowFirstColumn="0" w:lastRowLastColumn="0"/>
            </w:pPr>
            <w:r w:rsidRPr="00DA2664">
              <w:t>62 357</w:t>
            </w:r>
          </w:p>
        </w:tc>
        <w:tc>
          <w:tcPr>
            <w:tcW w:w="368" w:type="pct"/>
            <w:noWrap/>
            <w:hideMark/>
          </w:tcPr>
          <w:p w14:paraId="1135835C" w14:textId="77777777" w:rsidR="005B1647" w:rsidRPr="00DA2664" w:rsidRDefault="005B1647" w:rsidP="005B1647">
            <w:pPr>
              <w:pStyle w:val="Tabell"/>
              <w:cnfStyle w:val="010000000000" w:firstRow="0" w:lastRow="1" w:firstColumn="0" w:lastColumn="0" w:oddVBand="0" w:evenVBand="0" w:oddHBand="0" w:evenHBand="0" w:firstRowFirstColumn="0" w:firstRowLastColumn="0" w:lastRowFirstColumn="0" w:lastRowLastColumn="0"/>
            </w:pPr>
            <w:r w:rsidRPr="00DA2664">
              <w:t>13 096</w:t>
            </w:r>
          </w:p>
        </w:tc>
        <w:tc>
          <w:tcPr>
            <w:tcW w:w="368" w:type="pct"/>
            <w:noWrap/>
            <w:hideMark/>
          </w:tcPr>
          <w:p w14:paraId="4CFD2176" w14:textId="77777777" w:rsidR="005B1647" w:rsidRPr="00DA2664" w:rsidRDefault="005B1647" w:rsidP="00DA2664">
            <w:pPr>
              <w:pStyle w:val="Tabell"/>
              <w:cnfStyle w:val="010000000000" w:firstRow="0" w:lastRow="1" w:firstColumn="0" w:lastColumn="0" w:oddVBand="0" w:evenVBand="0" w:oddHBand="0" w:evenHBand="0" w:firstRowFirstColumn="0" w:firstRowLastColumn="0" w:lastRowFirstColumn="0" w:lastRowLastColumn="0"/>
            </w:pPr>
            <w:r w:rsidRPr="00DA2664">
              <w:t>11 642</w:t>
            </w:r>
          </w:p>
        </w:tc>
        <w:tc>
          <w:tcPr>
            <w:tcW w:w="367" w:type="pct"/>
            <w:noWrap/>
            <w:hideMark/>
          </w:tcPr>
          <w:p w14:paraId="25F978D2" w14:textId="77777777" w:rsidR="005B1647" w:rsidRPr="00DA2664" w:rsidRDefault="005B1647" w:rsidP="005B1647">
            <w:pPr>
              <w:pStyle w:val="Tabell"/>
              <w:cnfStyle w:val="010000000000" w:firstRow="0" w:lastRow="1" w:firstColumn="0" w:lastColumn="0" w:oddVBand="0" w:evenVBand="0" w:oddHBand="0" w:evenHBand="0" w:firstRowFirstColumn="0" w:firstRowLastColumn="0" w:lastRowFirstColumn="0" w:lastRowLastColumn="0"/>
            </w:pPr>
            <w:r w:rsidRPr="00DA2664">
              <w:t>12</w:t>
            </w:r>
          </w:p>
        </w:tc>
        <w:tc>
          <w:tcPr>
            <w:tcW w:w="368" w:type="pct"/>
            <w:noWrap/>
            <w:hideMark/>
          </w:tcPr>
          <w:p w14:paraId="6E9CD8AB" w14:textId="77777777" w:rsidR="005B1647" w:rsidRPr="00DA2664" w:rsidRDefault="005B1647" w:rsidP="005B1647">
            <w:pPr>
              <w:pStyle w:val="Tabell"/>
              <w:cnfStyle w:val="010000000000" w:firstRow="0" w:lastRow="1" w:firstColumn="0" w:lastColumn="0" w:oddVBand="0" w:evenVBand="0" w:oddHBand="0" w:evenHBand="0" w:firstRowFirstColumn="0" w:firstRowLastColumn="0" w:lastRowFirstColumn="0" w:lastRowLastColumn="0"/>
            </w:pPr>
            <w:r w:rsidRPr="00DA2664">
              <w:t>478</w:t>
            </w:r>
          </w:p>
        </w:tc>
        <w:tc>
          <w:tcPr>
            <w:tcW w:w="368" w:type="pct"/>
            <w:noWrap/>
            <w:hideMark/>
          </w:tcPr>
          <w:p w14:paraId="123103CC" w14:textId="77777777" w:rsidR="005B1647" w:rsidRPr="00DA2664" w:rsidRDefault="005B1647" w:rsidP="005B1647">
            <w:pPr>
              <w:pStyle w:val="Tabell"/>
              <w:cnfStyle w:val="010000000000" w:firstRow="0" w:lastRow="1" w:firstColumn="0" w:lastColumn="0" w:oddVBand="0" w:evenVBand="0" w:oddHBand="0" w:evenHBand="0" w:firstRowFirstColumn="0" w:firstRowLastColumn="0" w:lastRowFirstColumn="0" w:lastRowLastColumn="0"/>
            </w:pPr>
            <w:r w:rsidRPr="00DA2664">
              <w:t>2 211</w:t>
            </w:r>
          </w:p>
        </w:tc>
        <w:tc>
          <w:tcPr>
            <w:tcW w:w="368" w:type="pct"/>
            <w:noWrap/>
            <w:hideMark/>
          </w:tcPr>
          <w:p w14:paraId="7D6B5D55" w14:textId="77777777" w:rsidR="005B1647" w:rsidRPr="00DA2664" w:rsidRDefault="005B1647" w:rsidP="005B1647">
            <w:pPr>
              <w:pStyle w:val="Tabell"/>
              <w:cnfStyle w:val="010000000000" w:firstRow="0" w:lastRow="1" w:firstColumn="0" w:lastColumn="0" w:oddVBand="0" w:evenVBand="0" w:oddHBand="0" w:evenHBand="0" w:firstRowFirstColumn="0" w:firstRowLastColumn="0" w:lastRowFirstColumn="0" w:lastRowLastColumn="0"/>
            </w:pPr>
            <w:r w:rsidRPr="00DA2664">
              <w:t>2 081</w:t>
            </w:r>
          </w:p>
        </w:tc>
        <w:tc>
          <w:tcPr>
            <w:tcW w:w="367" w:type="pct"/>
            <w:noWrap/>
            <w:hideMark/>
          </w:tcPr>
          <w:p w14:paraId="1AE876E0" w14:textId="77777777" w:rsidR="005B1647" w:rsidRPr="00DA2664" w:rsidRDefault="005B1647" w:rsidP="005B1647">
            <w:pPr>
              <w:pStyle w:val="Tabell"/>
              <w:cnfStyle w:val="010000000000" w:firstRow="0" w:lastRow="1" w:firstColumn="0" w:lastColumn="0" w:oddVBand="0" w:evenVBand="0" w:oddHBand="0" w:evenHBand="0" w:firstRowFirstColumn="0" w:firstRowLastColumn="0" w:lastRowFirstColumn="0" w:lastRowLastColumn="0"/>
            </w:pPr>
            <w:r w:rsidRPr="00DA2664">
              <w:t>4 559</w:t>
            </w:r>
          </w:p>
        </w:tc>
        <w:tc>
          <w:tcPr>
            <w:tcW w:w="368" w:type="pct"/>
            <w:noWrap/>
            <w:hideMark/>
          </w:tcPr>
          <w:p w14:paraId="63251F8D" w14:textId="77777777" w:rsidR="005B1647" w:rsidRPr="00DA2664" w:rsidRDefault="005B1647" w:rsidP="005B1647">
            <w:pPr>
              <w:pStyle w:val="Tabell"/>
              <w:cnfStyle w:val="010000000000" w:firstRow="0" w:lastRow="1" w:firstColumn="0" w:lastColumn="0" w:oddVBand="0" w:evenVBand="0" w:oddHBand="0" w:evenHBand="0" w:firstRowFirstColumn="0" w:firstRowLastColumn="0" w:lastRowFirstColumn="0" w:lastRowLastColumn="0"/>
            </w:pPr>
            <w:r w:rsidRPr="00DA2664">
              <w:t>4 532</w:t>
            </w:r>
          </w:p>
        </w:tc>
        <w:tc>
          <w:tcPr>
            <w:tcW w:w="368" w:type="pct"/>
            <w:noWrap/>
            <w:hideMark/>
          </w:tcPr>
          <w:p w14:paraId="22385C8F" w14:textId="77777777" w:rsidR="005B1647" w:rsidRPr="00DA2664" w:rsidRDefault="005B1647" w:rsidP="005B1647">
            <w:pPr>
              <w:pStyle w:val="Tabell"/>
              <w:cnfStyle w:val="010000000000" w:firstRow="0" w:lastRow="1" w:firstColumn="0" w:lastColumn="0" w:oddVBand="0" w:evenVBand="0" w:oddHBand="0" w:evenHBand="0" w:firstRowFirstColumn="0" w:firstRowLastColumn="0" w:lastRowFirstColumn="0" w:lastRowLastColumn="0"/>
            </w:pPr>
            <w:r w:rsidRPr="00DA2664">
              <w:t>83 558</w:t>
            </w:r>
          </w:p>
        </w:tc>
        <w:tc>
          <w:tcPr>
            <w:tcW w:w="368" w:type="pct"/>
            <w:noWrap/>
            <w:hideMark/>
          </w:tcPr>
          <w:p w14:paraId="6743A8D9" w14:textId="77777777" w:rsidR="005B1647" w:rsidRPr="00DA2664" w:rsidRDefault="005B1647" w:rsidP="005B1647">
            <w:pPr>
              <w:pStyle w:val="Tabell"/>
              <w:cnfStyle w:val="010000000000" w:firstRow="0" w:lastRow="1" w:firstColumn="0" w:lastColumn="0" w:oddVBand="0" w:evenVBand="0" w:oddHBand="0" w:evenHBand="0" w:firstRowFirstColumn="0" w:firstRowLastColumn="0" w:lastRowFirstColumn="0" w:lastRowLastColumn="0"/>
            </w:pPr>
            <w:r w:rsidRPr="00DA2664">
              <w:t>81 090</w:t>
            </w:r>
          </w:p>
        </w:tc>
      </w:tr>
    </w:tbl>
    <w:p w14:paraId="41B655DC" w14:textId="52FBF90B" w:rsidR="005B1647" w:rsidRDefault="005B1647" w:rsidP="00EF0A97">
      <w:pPr>
        <w:pStyle w:val="TabellFotnot"/>
        <w:ind w:left="-1134"/>
      </w:pPr>
      <w:r w:rsidRPr="0025669B">
        <w:rPr>
          <w:vertAlign w:val="superscript"/>
        </w:rPr>
        <w:t>1</w:t>
      </w:r>
      <w:r>
        <w:t xml:space="preserve"> Avser obligationerna som ingår i fonden till marknadsvärde.</w:t>
      </w:r>
    </w:p>
    <w:p w14:paraId="0B08BF0D" w14:textId="188E1F97" w:rsidR="005B1647" w:rsidRDefault="005B1647" w:rsidP="00EF0A97">
      <w:pPr>
        <w:pStyle w:val="TabellFotnot"/>
        <w:ind w:left="-1134"/>
      </w:pPr>
      <w:r w:rsidRPr="0025669B">
        <w:rPr>
          <w:vertAlign w:val="superscript"/>
        </w:rPr>
        <w:t>2</w:t>
      </w:r>
      <w:r>
        <w:t xml:space="preserve"> Av utestående värdepappersinnehav är 20 775 miljoner kronor placerade i Riksgälden.</w:t>
      </w:r>
    </w:p>
    <w:p w14:paraId="5836E2C6" w14:textId="5C9FAC0A" w:rsidR="005B1647" w:rsidRDefault="005B1647" w:rsidP="00EF0A97">
      <w:pPr>
        <w:pStyle w:val="TabellFotnot"/>
        <w:ind w:left="-1134"/>
      </w:pPr>
      <w:r w:rsidRPr="0025669B">
        <w:rPr>
          <w:vertAlign w:val="superscript"/>
        </w:rPr>
        <w:t>3</w:t>
      </w:r>
      <w:r>
        <w:t xml:space="preserve"> I de likvida medlen under övriga garantitillgångar kan medel avseende administration ingå </w:t>
      </w:r>
      <w:r w:rsidRPr="00861109">
        <w:t>gällande 2018</w:t>
      </w:r>
      <w:r>
        <w:t>.</w:t>
      </w:r>
    </w:p>
    <w:p w14:paraId="44302ADF" w14:textId="1A5FD08D" w:rsidR="005B1647" w:rsidRDefault="005B1647" w:rsidP="005B1647">
      <w:pPr>
        <w:pStyle w:val="Rubrik3utannumrering"/>
      </w:pPr>
      <w:r w:rsidRPr="009F27B3">
        <w:t>Jämförelse mellan avsättningar för garantiförluster och tillgångar i garantiverksamheten</w:t>
      </w:r>
    </w:p>
    <w:p w14:paraId="3C9BCA0D" w14:textId="77777777" w:rsidR="005B1647" w:rsidRDefault="005B1647" w:rsidP="005B1647">
      <w:pPr>
        <w:pStyle w:val="Brdtext"/>
      </w:pPr>
      <w:r>
        <w:t>För att ta fram ett resultat för garantiverksamheten analyseras förhållandet mellan avsättningar för garantiförluster och de tillgångar som finns i form av både inbetalda och kommande garantiavgifter.</w:t>
      </w:r>
    </w:p>
    <w:p w14:paraId="1C29EC10" w14:textId="789B7C07" w:rsidR="005B1647" w:rsidRDefault="005B1647" w:rsidP="005B1647">
      <w:pPr>
        <w:pStyle w:val="Brdtext"/>
      </w:pPr>
      <w:r>
        <w:t>Garantiverksamhetens skuld- och tillgångssida jämförs i tabell 5.5. Jämförelsen görs på myndighetsnivå. Insättningsgarantin, investerarskyddet samt garantikapital till internationella finansiella institutioner ingår inte eftersom garantiförluster för dessa garantier inte har värderats.</w:t>
      </w:r>
    </w:p>
    <w:p w14:paraId="42320D4E" w14:textId="3058D71A" w:rsidR="005B1647" w:rsidRDefault="005B1647" w:rsidP="005B1647">
      <w:pPr>
        <w:pStyle w:val="TabellRubrik"/>
      </w:pPr>
      <w:bookmarkStart w:id="279" w:name="_Toc37340155"/>
      <w:r>
        <w:t xml:space="preserve">Tabell </w:t>
      </w:r>
      <w:r>
        <w:fldChar w:fldCharType="begin"/>
      </w:r>
      <w:r>
        <w:instrText xml:space="preserve"> STYLEREF  "Rubrik 1" \n</w:instrText>
      </w:r>
      <w:r>
        <w:fldChar w:fldCharType="separate"/>
      </w:r>
      <w:r w:rsidR="00301022">
        <w:rPr>
          <w:noProof/>
        </w:rPr>
        <w:t>5</w:t>
      </w:r>
      <w:r>
        <w:rPr>
          <w:noProof/>
        </w:rPr>
        <w:fldChar w:fldCharType="end"/>
      </w:r>
      <w:r>
        <w:t>.</w:t>
      </w:r>
      <w:fldSimple w:instr=" SEQ Tabell \* ARABIC \s 1 ">
        <w:r w:rsidR="00301022">
          <w:rPr>
            <w:noProof/>
          </w:rPr>
          <w:t>5</w:t>
        </w:r>
      </w:fldSimple>
      <w:r>
        <w:tab/>
      </w:r>
      <w:r w:rsidRPr="009F27B3">
        <w:t>Jämförelse mellan avsättningar för garantiförluster</w:t>
      </w:r>
      <w:r>
        <w:t xml:space="preserve"> </w:t>
      </w:r>
      <w:r w:rsidRPr="009F27B3">
        <w:t>och tillgångar i garantiverksamheten 2019-12-31</w:t>
      </w:r>
      <w:bookmarkEnd w:id="279"/>
    </w:p>
    <w:p w14:paraId="15352E16" w14:textId="30FE0527" w:rsidR="005B1647" w:rsidRDefault="005B1647" w:rsidP="005B1647">
      <w:pPr>
        <w:pStyle w:val="TabellUnderrubrik"/>
      </w:pPr>
      <w:r>
        <w:t>E</w:t>
      </w:r>
      <w:r w:rsidRPr="002D12A2">
        <w:t>xklusive insättningsgarantin, investerarskyddet och garantikapital m.fl.</w:t>
      </w:r>
    </w:p>
    <w:tbl>
      <w:tblPr>
        <w:tblStyle w:val="RKBPTabell"/>
        <w:tblW w:w="5000" w:type="pct"/>
        <w:tblLook w:val="04E0" w:firstRow="1" w:lastRow="1" w:firstColumn="1" w:lastColumn="0" w:noHBand="0" w:noVBand="1"/>
      </w:tblPr>
      <w:tblGrid>
        <w:gridCol w:w="1380"/>
        <w:gridCol w:w="865"/>
        <w:gridCol w:w="951"/>
        <w:gridCol w:w="951"/>
        <w:gridCol w:w="951"/>
        <w:gridCol w:w="1136"/>
        <w:gridCol w:w="1136"/>
      </w:tblGrid>
      <w:tr w:rsidR="00155607" w14:paraId="799CC214" w14:textId="77777777" w:rsidTr="00155607">
        <w:trPr>
          <w:cnfStyle w:val="100000000000" w:firstRow="1" w:lastRow="0" w:firstColumn="0" w:lastColumn="0" w:oddVBand="0" w:evenVBand="0" w:oddHBand="0" w:evenHBand="0" w:firstRowFirstColumn="0" w:firstRowLastColumn="0" w:lastRowFirstColumn="0" w:lastRowLastColumn="0"/>
          <w:trHeight w:val="255"/>
          <w:tblHeader w:val="0"/>
        </w:trPr>
        <w:tc>
          <w:tcPr>
            <w:cnfStyle w:val="001000000000" w:firstRow="0" w:lastRow="0" w:firstColumn="1" w:lastColumn="0" w:oddVBand="0" w:evenVBand="0" w:oddHBand="0" w:evenHBand="0" w:firstRowFirstColumn="0" w:firstRowLastColumn="0" w:lastRowFirstColumn="0" w:lastRowLastColumn="0"/>
            <w:tcW w:w="936"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641D9DC2" w14:textId="77777777" w:rsidR="005B1647" w:rsidRPr="00B21C3A" w:rsidRDefault="005B1647" w:rsidP="005B1647">
            <w:pPr>
              <w:pStyle w:val="TabellHuvud"/>
            </w:pPr>
            <w:r w:rsidRPr="00B21C3A">
              <w:t> </w:t>
            </w:r>
          </w:p>
        </w:tc>
        <w:tc>
          <w:tcPr>
            <w:tcW w:w="587"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5F3A0666" w14:textId="5E6D9E6A" w:rsidR="005B1647" w:rsidRPr="00B21C3A"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t>Utfärdade</w:t>
            </w:r>
            <w:r>
              <w:br/>
              <w:t>garantier</w:t>
            </w:r>
            <w:r>
              <w:br/>
            </w:r>
            <w:r w:rsidRPr="00B21C3A">
              <w:t>2019</w:t>
            </w:r>
          </w:p>
        </w:tc>
        <w:tc>
          <w:tcPr>
            <w:tcW w:w="645"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5014589C" w14:textId="4CF733FB" w:rsidR="005B1647" w:rsidRPr="00B21C3A"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t>Utfärdade</w:t>
            </w:r>
            <w:r>
              <w:br/>
              <w:t>garantier</w:t>
            </w:r>
            <w:r>
              <w:br/>
            </w:r>
            <w:r w:rsidRPr="00B21C3A">
              <w:t>2018</w:t>
            </w:r>
          </w:p>
        </w:tc>
        <w:tc>
          <w:tcPr>
            <w:tcW w:w="645"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3798458B" w14:textId="18542908" w:rsidR="005B1647" w:rsidRPr="00B21C3A"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t>Avsättningar</w:t>
            </w:r>
            <w:r>
              <w:br/>
              <w:t>för garanti-</w:t>
            </w:r>
            <w:r>
              <w:br/>
              <w:t>förluster</w:t>
            </w:r>
            <w:r>
              <w:br/>
            </w:r>
            <w:r w:rsidRPr="00B21C3A">
              <w:t>2019</w:t>
            </w:r>
          </w:p>
        </w:tc>
        <w:tc>
          <w:tcPr>
            <w:tcW w:w="645"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67B0BC69" w14:textId="4C99EC35" w:rsidR="005B1647" w:rsidRPr="00B21C3A"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t>Avsättningar</w:t>
            </w:r>
            <w:r>
              <w:br/>
              <w:t>för garanti-</w:t>
            </w:r>
            <w:r>
              <w:br/>
              <w:t>förluster</w:t>
            </w:r>
            <w:r>
              <w:br/>
            </w:r>
            <w:r w:rsidRPr="00B21C3A">
              <w:t>2018</w:t>
            </w:r>
          </w:p>
        </w:tc>
        <w:tc>
          <w:tcPr>
            <w:tcW w:w="771"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0238FCF6" w14:textId="79ADA85D" w:rsidR="005B1647" w:rsidRPr="00B21C3A"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t>Garantitillgångar</w:t>
            </w:r>
            <w:r>
              <w:br/>
              <w:t xml:space="preserve">enligt </w:t>
            </w:r>
            <w:r w:rsidRPr="004D1C58">
              <w:t>tabell 5.1</w:t>
            </w:r>
            <w:r w:rsidRPr="004D1C58">
              <w:rPr>
                <w:vertAlign w:val="superscript"/>
              </w:rPr>
              <w:t>1</w:t>
            </w:r>
            <w:r>
              <w:br/>
            </w:r>
            <w:r w:rsidRPr="00B21C3A">
              <w:t>2019</w:t>
            </w:r>
          </w:p>
        </w:tc>
        <w:tc>
          <w:tcPr>
            <w:tcW w:w="771"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5F4D23A9" w14:textId="3B03E91A" w:rsidR="005B1647" w:rsidRPr="00B21C3A"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t>Garantitillgångar</w:t>
            </w:r>
            <w:r>
              <w:br/>
              <w:t xml:space="preserve">enligt </w:t>
            </w:r>
            <w:r w:rsidRPr="004D1C58">
              <w:t>tabell 5.1</w:t>
            </w:r>
            <w:r w:rsidRPr="004D1C58">
              <w:rPr>
                <w:vertAlign w:val="superscript"/>
              </w:rPr>
              <w:t>1</w:t>
            </w:r>
            <w:r>
              <w:br/>
            </w:r>
            <w:r w:rsidRPr="00B21C3A">
              <w:t>2018</w:t>
            </w:r>
          </w:p>
        </w:tc>
      </w:tr>
      <w:tr w:rsidR="00155607" w14:paraId="0DCE6491"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936" w:type="pct"/>
            <w:tcBorders>
              <w:top w:val="single" w:sz="12" w:space="0" w:color="auto"/>
            </w:tcBorders>
            <w:noWrap/>
            <w:hideMark/>
          </w:tcPr>
          <w:p w14:paraId="311D1293" w14:textId="77777777" w:rsidR="005B1647" w:rsidRPr="00B21C3A" w:rsidRDefault="005B1647" w:rsidP="005B1647">
            <w:pPr>
              <w:pStyle w:val="Tabell"/>
            </w:pPr>
            <w:r w:rsidRPr="00B21C3A">
              <w:t xml:space="preserve">Riksgäldskontoret </w:t>
            </w:r>
          </w:p>
        </w:tc>
        <w:tc>
          <w:tcPr>
            <w:tcW w:w="587" w:type="pct"/>
            <w:tcBorders>
              <w:top w:val="single" w:sz="12" w:space="0" w:color="auto"/>
            </w:tcBorders>
            <w:noWrap/>
            <w:hideMark/>
          </w:tcPr>
          <w:p w14:paraId="435E6EB0" w14:textId="77777777" w:rsidR="005B1647" w:rsidRPr="00B21C3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21C3A">
              <w:t>26 713</w:t>
            </w:r>
          </w:p>
        </w:tc>
        <w:tc>
          <w:tcPr>
            <w:tcW w:w="645" w:type="pct"/>
            <w:tcBorders>
              <w:top w:val="single" w:sz="12" w:space="0" w:color="auto"/>
            </w:tcBorders>
            <w:noWrap/>
            <w:hideMark/>
          </w:tcPr>
          <w:p w14:paraId="18C93540" w14:textId="77777777" w:rsidR="005B1647" w:rsidRPr="00B21C3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21C3A">
              <w:t>30 050</w:t>
            </w:r>
          </w:p>
        </w:tc>
        <w:tc>
          <w:tcPr>
            <w:tcW w:w="645" w:type="pct"/>
            <w:tcBorders>
              <w:top w:val="single" w:sz="12" w:space="0" w:color="auto"/>
            </w:tcBorders>
            <w:noWrap/>
            <w:hideMark/>
          </w:tcPr>
          <w:p w14:paraId="7A0C8D85" w14:textId="77777777" w:rsidR="005B1647" w:rsidRPr="00B21C3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21C3A">
              <w:t>985</w:t>
            </w:r>
          </w:p>
        </w:tc>
        <w:tc>
          <w:tcPr>
            <w:tcW w:w="645" w:type="pct"/>
            <w:tcBorders>
              <w:top w:val="single" w:sz="12" w:space="0" w:color="auto"/>
            </w:tcBorders>
            <w:noWrap/>
            <w:hideMark/>
          </w:tcPr>
          <w:p w14:paraId="4E9E2D23" w14:textId="77777777" w:rsidR="005B1647" w:rsidRPr="00B21C3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21C3A">
              <w:t>1 028</w:t>
            </w:r>
          </w:p>
        </w:tc>
        <w:tc>
          <w:tcPr>
            <w:tcW w:w="771" w:type="pct"/>
            <w:tcBorders>
              <w:top w:val="single" w:sz="12" w:space="0" w:color="auto"/>
            </w:tcBorders>
            <w:noWrap/>
            <w:hideMark/>
          </w:tcPr>
          <w:p w14:paraId="25368171" w14:textId="77777777" w:rsidR="005B1647" w:rsidRPr="00B21C3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21C3A">
              <w:t>1 080</w:t>
            </w:r>
          </w:p>
        </w:tc>
        <w:tc>
          <w:tcPr>
            <w:tcW w:w="771" w:type="pct"/>
            <w:tcBorders>
              <w:top w:val="single" w:sz="12" w:space="0" w:color="auto"/>
            </w:tcBorders>
            <w:noWrap/>
            <w:hideMark/>
          </w:tcPr>
          <w:p w14:paraId="37108AD7" w14:textId="77777777" w:rsidR="005B1647" w:rsidRPr="00B21C3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21C3A">
              <w:t>1 096</w:t>
            </w:r>
          </w:p>
        </w:tc>
      </w:tr>
      <w:tr w:rsidR="00155607" w14:paraId="41F4C659"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936" w:type="pct"/>
            <w:noWrap/>
            <w:hideMark/>
          </w:tcPr>
          <w:p w14:paraId="7A8715A7" w14:textId="1E72D500" w:rsidR="005B1647" w:rsidRPr="00B21C3A" w:rsidRDefault="005B1647" w:rsidP="005B1647">
            <w:pPr>
              <w:pStyle w:val="Tabell"/>
            </w:pPr>
            <w:r w:rsidRPr="00B21C3A">
              <w:t>EKN</w:t>
            </w:r>
            <w:r w:rsidRPr="00051910">
              <w:rPr>
                <w:vertAlign w:val="superscript"/>
              </w:rPr>
              <w:t>2</w:t>
            </w:r>
          </w:p>
        </w:tc>
        <w:tc>
          <w:tcPr>
            <w:tcW w:w="587" w:type="pct"/>
            <w:noWrap/>
            <w:hideMark/>
          </w:tcPr>
          <w:p w14:paraId="2B56906B" w14:textId="77777777" w:rsidR="005B1647" w:rsidRPr="00B21C3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21C3A">
              <w:t>195 862</w:t>
            </w:r>
          </w:p>
        </w:tc>
        <w:tc>
          <w:tcPr>
            <w:tcW w:w="645" w:type="pct"/>
            <w:noWrap/>
            <w:hideMark/>
          </w:tcPr>
          <w:p w14:paraId="32EF3050" w14:textId="77777777" w:rsidR="005B1647" w:rsidRPr="00B21C3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21C3A">
              <w:t>193 295</w:t>
            </w:r>
          </w:p>
        </w:tc>
        <w:tc>
          <w:tcPr>
            <w:tcW w:w="645" w:type="pct"/>
            <w:noWrap/>
            <w:hideMark/>
          </w:tcPr>
          <w:p w14:paraId="1D1D45EE" w14:textId="77777777" w:rsidR="005B1647" w:rsidRPr="00B21C3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21C3A">
              <w:t>8 689</w:t>
            </w:r>
          </w:p>
        </w:tc>
        <w:tc>
          <w:tcPr>
            <w:tcW w:w="645" w:type="pct"/>
            <w:noWrap/>
            <w:hideMark/>
          </w:tcPr>
          <w:p w14:paraId="07107F46" w14:textId="77777777" w:rsidR="005B1647" w:rsidRPr="00B21C3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21C3A">
              <w:t>9 788</w:t>
            </w:r>
          </w:p>
        </w:tc>
        <w:tc>
          <w:tcPr>
            <w:tcW w:w="771" w:type="pct"/>
            <w:noWrap/>
            <w:hideMark/>
          </w:tcPr>
          <w:p w14:paraId="1EEF62AB" w14:textId="77777777" w:rsidR="005B1647" w:rsidRPr="00B21C3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21C3A">
              <w:t>33 728</w:t>
            </w:r>
          </w:p>
        </w:tc>
        <w:tc>
          <w:tcPr>
            <w:tcW w:w="771" w:type="pct"/>
            <w:noWrap/>
            <w:hideMark/>
          </w:tcPr>
          <w:p w14:paraId="60A90379" w14:textId="77777777" w:rsidR="005B1647" w:rsidRPr="00B21C3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21C3A">
              <w:t>33 895</w:t>
            </w:r>
          </w:p>
        </w:tc>
      </w:tr>
      <w:tr w:rsidR="00155607" w14:paraId="666A1C98"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936" w:type="pct"/>
            <w:noWrap/>
            <w:hideMark/>
          </w:tcPr>
          <w:p w14:paraId="4C44C24A" w14:textId="642850B9" w:rsidR="005B1647" w:rsidRPr="00B21C3A" w:rsidRDefault="005B1647" w:rsidP="005B1647">
            <w:pPr>
              <w:pStyle w:val="Tabell"/>
            </w:pPr>
            <w:r w:rsidRPr="00B21C3A">
              <w:t>Sida</w:t>
            </w:r>
            <w:r w:rsidRPr="00051910">
              <w:rPr>
                <w:vertAlign w:val="superscript"/>
              </w:rPr>
              <w:t>3</w:t>
            </w:r>
          </w:p>
        </w:tc>
        <w:tc>
          <w:tcPr>
            <w:tcW w:w="587" w:type="pct"/>
            <w:noWrap/>
            <w:hideMark/>
          </w:tcPr>
          <w:p w14:paraId="04DE7644" w14:textId="77777777" w:rsidR="005B1647" w:rsidRPr="00B21C3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21C3A">
              <w:t>6 497</w:t>
            </w:r>
          </w:p>
        </w:tc>
        <w:tc>
          <w:tcPr>
            <w:tcW w:w="645" w:type="pct"/>
            <w:noWrap/>
            <w:hideMark/>
          </w:tcPr>
          <w:p w14:paraId="656BB8F6" w14:textId="77777777" w:rsidR="005B1647" w:rsidRPr="00B21C3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21C3A">
              <w:t>6 353</w:t>
            </w:r>
          </w:p>
        </w:tc>
        <w:tc>
          <w:tcPr>
            <w:tcW w:w="645" w:type="pct"/>
            <w:noWrap/>
            <w:hideMark/>
          </w:tcPr>
          <w:p w14:paraId="70A3A04A" w14:textId="77777777" w:rsidR="005B1647" w:rsidRPr="00B21C3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21C3A">
              <w:t>291</w:t>
            </w:r>
          </w:p>
        </w:tc>
        <w:tc>
          <w:tcPr>
            <w:tcW w:w="645" w:type="pct"/>
            <w:noWrap/>
            <w:hideMark/>
          </w:tcPr>
          <w:p w14:paraId="50491870" w14:textId="77777777" w:rsidR="005B1647" w:rsidRPr="00B21C3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21C3A">
              <w:t>185</w:t>
            </w:r>
          </w:p>
        </w:tc>
        <w:tc>
          <w:tcPr>
            <w:tcW w:w="771" w:type="pct"/>
            <w:noWrap/>
            <w:hideMark/>
          </w:tcPr>
          <w:p w14:paraId="1F3B6DB6" w14:textId="77777777" w:rsidR="005B1647" w:rsidRPr="00B21C3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21C3A">
              <w:t>2 540</w:t>
            </w:r>
          </w:p>
        </w:tc>
        <w:tc>
          <w:tcPr>
            <w:tcW w:w="771" w:type="pct"/>
            <w:noWrap/>
            <w:hideMark/>
          </w:tcPr>
          <w:p w14:paraId="45EC9D9B" w14:textId="77777777" w:rsidR="005B1647" w:rsidRPr="00B21C3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21C3A">
              <w:t>2 428</w:t>
            </w:r>
          </w:p>
        </w:tc>
      </w:tr>
      <w:tr w:rsidR="00155607" w14:paraId="0FD7F260"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936" w:type="pct"/>
            <w:noWrap/>
            <w:hideMark/>
          </w:tcPr>
          <w:p w14:paraId="4E8DCF15" w14:textId="77777777" w:rsidR="005B1647" w:rsidRPr="00B21C3A" w:rsidRDefault="005B1647" w:rsidP="005B1647">
            <w:pPr>
              <w:pStyle w:val="Tabell"/>
            </w:pPr>
            <w:r w:rsidRPr="00B21C3A">
              <w:t>Boverket</w:t>
            </w:r>
          </w:p>
        </w:tc>
        <w:tc>
          <w:tcPr>
            <w:tcW w:w="587" w:type="pct"/>
            <w:noWrap/>
            <w:hideMark/>
          </w:tcPr>
          <w:p w14:paraId="314E3CF6" w14:textId="77777777" w:rsidR="005B1647" w:rsidRPr="00B21C3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21C3A">
              <w:t>3 028</w:t>
            </w:r>
          </w:p>
        </w:tc>
        <w:tc>
          <w:tcPr>
            <w:tcW w:w="645" w:type="pct"/>
            <w:noWrap/>
            <w:hideMark/>
          </w:tcPr>
          <w:p w14:paraId="2185652A" w14:textId="77777777" w:rsidR="005B1647" w:rsidRPr="00B21C3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21C3A">
              <w:t>3 096</w:t>
            </w:r>
          </w:p>
        </w:tc>
        <w:tc>
          <w:tcPr>
            <w:tcW w:w="645" w:type="pct"/>
            <w:noWrap/>
            <w:hideMark/>
          </w:tcPr>
          <w:p w14:paraId="1586ADCA" w14:textId="77777777" w:rsidR="005B1647" w:rsidRPr="00B21C3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21C3A">
              <w:t>130</w:t>
            </w:r>
          </w:p>
        </w:tc>
        <w:tc>
          <w:tcPr>
            <w:tcW w:w="645" w:type="pct"/>
            <w:noWrap/>
            <w:hideMark/>
          </w:tcPr>
          <w:p w14:paraId="6AC5D454" w14:textId="77777777" w:rsidR="005B1647" w:rsidRPr="00B21C3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21C3A">
              <w:t>137</w:t>
            </w:r>
          </w:p>
        </w:tc>
        <w:tc>
          <w:tcPr>
            <w:tcW w:w="771" w:type="pct"/>
            <w:noWrap/>
            <w:hideMark/>
          </w:tcPr>
          <w:p w14:paraId="426F9253" w14:textId="77777777" w:rsidR="005B1647" w:rsidRPr="00B21C3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21C3A">
              <w:t>2 303</w:t>
            </w:r>
          </w:p>
        </w:tc>
        <w:tc>
          <w:tcPr>
            <w:tcW w:w="771" w:type="pct"/>
            <w:noWrap/>
            <w:hideMark/>
          </w:tcPr>
          <w:p w14:paraId="4D4D6513" w14:textId="77777777" w:rsidR="005B1647" w:rsidRPr="00B21C3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B21C3A">
              <w:t>2 290</w:t>
            </w:r>
          </w:p>
        </w:tc>
      </w:tr>
      <w:tr w:rsidR="00155607" w14:paraId="6A7A09B7" w14:textId="77777777" w:rsidTr="00155607">
        <w:trPr>
          <w:cnfStyle w:val="010000000000" w:firstRow="0" w:lastRow="1" w:firstColumn="0" w:lastColumn="0" w:oddVBand="0" w:evenVBand="0" w:oddHBand="0" w:evenHBand="0" w:firstRowFirstColumn="0" w:firstRowLastColumn="0" w:lastRowFirstColumn="0" w:lastRowLastColumn="0"/>
          <w:trHeight w:val="255"/>
        </w:trPr>
        <w:tc>
          <w:tcPr>
            <w:cnfStyle w:val="001000000000" w:firstRow="0" w:lastRow="0" w:firstColumn="1" w:lastColumn="0" w:oddVBand="0" w:evenVBand="0" w:oddHBand="0" w:evenHBand="0" w:firstRowFirstColumn="0" w:firstRowLastColumn="0" w:lastRowFirstColumn="0" w:lastRowLastColumn="0"/>
            <w:tcW w:w="936" w:type="pct"/>
            <w:noWrap/>
            <w:hideMark/>
          </w:tcPr>
          <w:p w14:paraId="52A01D91" w14:textId="77777777" w:rsidR="005B1647" w:rsidRPr="00B21C3A" w:rsidRDefault="005B1647" w:rsidP="005B1647">
            <w:pPr>
              <w:pStyle w:val="Tabell"/>
            </w:pPr>
            <w:r w:rsidRPr="00B21C3A">
              <w:t>Summa</w:t>
            </w:r>
          </w:p>
        </w:tc>
        <w:tc>
          <w:tcPr>
            <w:tcW w:w="587" w:type="pct"/>
            <w:noWrap/>
            <w:hideMark/>
          </w:tcPr>
          <w:p w14:paraId="639B1D37" w14:textId="77777777" w:rsidR="005B1647" w:rsidRPr="00B21C3A" w:rsidRDefault="005B1647" w:rsidP="005B1647">
            <w:pPr>
              <w:pStyle w:val="Tabell"/>
              <w:cnfStyle w:val="010000000000" w:firstRow="0" w:lastRow="1" w:firstColumn="0" w:lastColumn="0" w:oddVBand="0" w:evenVBand="0" w:oddHBand="0" w:evenHBand="0" w:firstRowFirstColumn="0" w:firstRowLastColumn="0" w:lastRowFirstColumn="0" w:lastRowLastColumn="0"/>
            </w:pPr>
            <w:r w:rsidRPr="00B21C3A">
              <w:t>232 099</w:t>
            </w:r>
          </w:p>
        </w:tc>
        <w:tc>
          <w:tcPr>
            <w:tcW w:w="645" w:type="pct"/>
            <w:noWrap/>
            <w:hideMark/>
          </w:tcPr>
          <w:p w14:paraId="50BCA324" w14:textId="77777777" w:rsidR="005B1647" w:rsidRPr="00B21C3A" w:rsidRDefault="005B1647" w:rsidP="005B1647">
            <w:pPr>
              <w:pStyle w:val="Tabell"/>
              <w:cnfStyle w:val="010000000000" w:firstRow="0" w:lastRow="1" w:firstColumn="0" w:lastColumn="0" w:oddVBand="0" w:evenVBand="0" w:oddHBand="0" w:evenHBand="0" w:firstRowFirstColumn="0" w:firstRowLastColumn="0" w:lastRowFirstColumn="0" w:lastRowLastColumn="0"/>
            </w:pPr>
            <w:r w:rsidRPr="00B21C3A">
              <w:t>232 794</w:t>
            </w:r>
          </w:p>
        </w:tc>
        <w:tc>
          <w:tcPr>
            <w:tcW w:w="645" w:type="pct"/>
            <w:noWrap/>
            <w:hideMark/>
          </w:tcPr>
          <w:p w14:paraId="6FCB85F3" w14:textId="77777777" w:rsidR="005B1647" w:rsidRPr="00B21C3A" w:rsidRDefault="005B1647" w:rsidP="005B1647">
            <w:pPr>
              <w:pStyle w:val="Tabell"/>
              <w:cnfStyle w:val="010000000000" w:firstRow="0" w:lastRow="1" w:firstColumn="0" w:lastColumn="0" w:oddVBand="0" w:evenVBand="0" w:oddHBand="0" w:evenHBand="0" w:firstRowFirstColumn="0" w:firstRowLastColumn="0" w:lastRowFirstColumn="0" w:lastRowLastColumn="0"/>
            </w:pPr>
            <w:r w:rsidRPr="00B21C3A">
              <w:t>10 095</w:t>
            </w:r>
          </w:p>
        </w:tc>
        <w:tc>
          <w:tcPr>
            <w:tcW w:w="645" w:type="pct"/>
            <w:noWrap/>
            <w:hideMark/>
          </w:tcPr>
          <w:p w14:paraId="6DDEAE5D" w14:textId="77777777" w:rsidR="005B1647" w:rsidRPr="00B21C3A" w:rsidRDefault="005B1647" w:rsidP="005B1647">
            <w:pPr>
              <w:pStyle w:val="Tabell"/>
              <w:cnfStyle w:val="010000000000" w:firstRow="0" w:lastRow="1" w:firstColumn="0" w:lastColumn="0" w:oddVBand="0" w:evenVBand="0" w:oddHBand="0" w:evenHBand="0" w:firstRowFirstColumn="0" w:firstRowLastColumn="0" w:lastRowFirstColumn="0" w:lastRowLastColumn="0"/>
            </w:pPr>
            <w:r w:rsidRPr="00B21C3A">
              <w:t>11 137</w:t>
            </w:r>
          </w:p>
        </w:tc>
        <w:tc>
          <w:tcPr>
            <w:tcW w:w="771" w:type="pct"/>
            <w:noWrap/>
            <w:hideMark/>
          </w:tcPr>
          <w:p w14:paraId="12D425FE" w14:textId="77777777" w:rsidR="005B1647" w:rsidRPr="00B21C3A" w:rsidRDefault="005B1647" w:rsidP="005B1647">
            <w:pPr>
              <w:pStyle w:val="Tabell"/>
              <w:cnfStyle w:val="010000000000" w:firstRow="0" w:lastRow="1" w:firstColumn="0" w:lastColumn="0" w:oddVBand="0" w:evenVBand="0" w:oddHBand="0" w:evenHBand="0" w:firstRowFirstColumn="0" w:firstRowLastColumn="0" w:lastRowFirstColumn="0" w:lastRowLastColumn="0"/>
            </w:pPr>
            <w:r w:rsidRPr="00B21C3A">
              <w:t>39 651</w:t>
            </w:r>
          </w:p>
        </w:tc>
        <w:tc>
          <w:tcPr>
            <w:tcW w:w="771" w:type="pct"/>
            <w:noWrap/>
            <w:hideMark/>
          </w:tcPr>
          <w:p w14:paraId="6FC22CA8" w14:textId="115BC83F" w:rsidR="005B1647" w:rsidRPr="00B21C3A" w:rsidRDefault="005B1647" w:rsidP="005B1647">
            <w:pPr>
              <w:pStyle w:val="Tabell"/>
              <w:cnfStyle w:val="010000000000" w:firstRow="0" w:lastRow="1" w:firstColumn="0" w:lastColumn="0" w:oddVBand="0" w:evenVBand="0" w:oddHBand="0" w:evenHBand="0" w:firstRowFirstColumn="0" w:firstRowLastColumn="0" w:lastRowFirstColumn="0" w:lastRowLastColumn="0"/>
            </w:pPr>
            <w:r w:rsidRPr="00B21C3A">
              <w:t>39 709</w:t>
            </w:r>
          </w:p>
        </w:tc>
      </w:tr>
    </w:tbl>
    <w:p w14:paraId="6F7D9724" w14:textId="4F53671E" w:rsidR="005B1647" w:rsidRPr="002D12A2" w:rsidRDefault="005B1647" w:rsidP="005B1647">
      <w:pPr>
        <w:pStyle w:val="TabellFotnot"/>
      </w:pPr>
      <w:r w:rsidRPr="002D12A2">
        <w:rPr>
          <w:vertAlign w:val="superscript"/>
        </w:rPr>
        <w:t>1</w:t>
      </w:r>
      <w:r w:rsidRPr="002D12A2">
        <w:t xml:space="preserve"> Summan 39 651 miljoner kronor motsvarar de totala tillgångarna i garantiverksamheten enligt </w:t>
      </w:r>
      <w:r w:rsidRPr="004E795C">
        <w:t>tabell 5.4</w:t>
      </w:r>
      <w:r w:rsidRPr="002D12A2">
        <w:t xml:space="preserve"> exklusive insättningsgarantins tillgångar på 43 906 miljoner kronor. Nuvärdet av de framtida avgifterna avser avtalade avgifter och anslag, vilka ännu inte inbetalats. De framtida avgifterna diskonteras med riskfri ränta justerad för kreditrisken i respektive engagemang. De framtida anslagen däremot är enbart diskonterade med riskfri ränta.</w:t>
      </w:r>
    </w:p>
    <w:p w14:paraId="401C33B1" w14:textId="47AF0415" w:rsidR="005B1647" w:rsidRPr="002D12A2" w:rsidRDefault="005B1647" w:rsidP="005B1647">
      <w:pPr>
        <w:pStyle w:val="TabellFotnot"/>
      </w:pPr>
      <w:r w:rsidRPr="002D12A2">
        <w:rPr>
          <w:vertAlign w:val="superscript"/>
        </w:rPr>
        <w:t>2</w:t>
      </w:r>
      <w:r w:rsidRPr="002D12A2">
        <w:t xml:space="preserve"> EKN återförsäkrar en del av sitt engagemang. Genom återförsäkringar har EKN reducerat reservering för förväntade garantiförluster med 552 miljoner kronor från 8 689 miljoner kronor till 8 137 miljoner kronor.</w:t>
      </w:r>
    </w:p>
    <w:p w14:paraId="6C00BBB0" w14:textId="07AE92C5" w:rsidR="005B1647" w:rsidRPr="002D12A2" w:rsidRDefault="005B1647" w:rsidP="005B1647">
      <w:pPr>
        <w:pStyle w:val="Klla"/>
      </w:pPr>
      <w:r w:rsidRPr="002D12A2">
        <w:rPr>
          <w:vertAlign w:val="superscript"/>
        </w:rPr>
        <w:t>3</w:t>
      </w:r>
      <w:r w:rsidRPr="002D12A2">
        <w:t xml:space="preserve"> I engagemangen för Sida ingår inte utfästelser. Beloppet för utfärdade garantier 2018 har ändrats för att även innefatta kreditgarantin avseende EIB:s utlåning inom ramen för Lomé IV Bis och Cotonou-avtalet.</w:t>
      </w:r>
    </w:p>
    <w:p w14:paraId="41252C4C" w14:textId="03B0FE60" w:rsidR="005B1647" w:rsidRDefault="005B1647" w:rsidP="005B1647">
      <w:pPr>
        <w:pStyle w:val="Brdtext"/>
      </w:pPr>
      <w:r>
        <w:t xml:space="preserve">Jämförelsen visar att för den del av garantiportföljen, som omfattas av garantimodellen täcks avsättningarna för garantiförluster väl av de avgifter som redan inbetalats (redovisas som garantitillgångar i </w:t>
      </w:r>
      <w:r w:rsidRPr="004E795C">
        <w:t>tabell 5.5</w:t>
      </w:r>
      <w:r>
        <w:t>). EKN:s garantiverksamhet utgör i dagsläget en väsentlig andel av överskottet.</w:t>
      </w:r>
    </w:p>
    <w:p w14:paraId="183441A6" w14:textId="4A212B5D" w:rsidR="005B1647" w:rsidRDefault="005B1647" w:rsidP="005B1647">
      <w:pPr>
        <w:pStyle w:val="Brdtext"/>
      </w:pPr>
      <w:r>
        <w:t>Under 2019 minskade garantitillgångarna marginellt, vilket även avsättningarna för garantiförluster gjorde. Garantitillgångarna är fortsatt större än avsättningarna.</w:t>
      </w:r>
    </w:p>
    <w:p w14:paraId="1B712FEE" w14:textId="77E90191" w:rsidR="005B1647" w:rsidRDefault="005B1647" w:rsidP="005B1647">
      <w:pPr>
        <w:pStyle w:val="Rubrik3utannumrering"/>
      </w:pPr>
      <w:r>
        <w:t>Flöden i garantiverksamheten och dessas påverkan på statens finanser</w:t>
      </w:r>
    </w:p>
    <w:p w14:paraId="60487AFA" w14:textId="77777777" w:rsidR="005B1647" w:rsidRDefault="005B1647" w:rsidP="005B1647">
      <w:pPr>
        <w:pStyle w:val="Rubrik4utannumrering"/>
      </w:pPr>
      <w:r>
        <w:t>Flöden i garantiverksamheten</w:t>
      </w:r>
    </w:p>
    <w:p w14:paraId="6EEB2CA9" w14:textId="6D51A40A" w:rsidR="005B1647" w:rsidRDefault="005B1647" w:rsidP="005B1647">
      <w:pPr>
        <w:pStyle w:val="Brdtext"/>
      </w:pPr>
      <w:r>
        <w:t xml:space="preserve">Garantiverksamheten påverkar i flera fall statens lånebehov och därmed statsskulden. Det kan exempelvis vara betalningar av garantiavgifter, skadeutbetalningar och återvinningar. I </w:t>
      </w:r>
      <w:r w:rsidRPr="004E795C">
        <w:t>tabell 5.6</w:t>
      </w:r>
      <w:r>
        <w:t xml:space="preserve"> beskrivs dessa flöden.</w:t>
      </w:r>
    </w:p>
    <w:p w14:paraId="50B04187" w14:textId="2CB66269" w:rsidR="005B1647" w:rsidRDefault="005B1647" w:rsidP="00EF0A97">
      <w:pPr>
        <w:pStyle w:val="TabellRubrik"/>
        <w:ind w:left="0"/>
      </w:pPr>
      <w:bookmarkStart w:id="280" w:name="_Toc37340156"/>
      <w:r>
        <w:t xml:space="preserve">Tabell </w:t>
      </w:r>
      <w:r>
        <w:fldChar w:fldCharType="begin"/>
      </w:r>
      <w:r>
        <w:instrText xml:space="preserve"> STYLEREF  "Rubrik 1" \n</w:instrText>
      </w:r>
      <w:r>
        <w:fldChar w:fldCharType="separate"/>
      </w:r>
      <w:r w:rsidR="00301022">
        <w:rPr>
          <w:noProof/>
        </w:rPr>
        <w:t>5</w:t>
      </w:r>
      <w:r>
        <w:rPr>
          <w:noProof/>
        </w:rPr>
        <w:fldChar w:fldCharType="end"/>
      </w:r>
      <w:r>
        <w:t>.</w:t>
      </w:r>
      <w:fldSimple w:instr=" SEQ Tabell \* ARABIC \s 1 ">
        <w:r w:rsidR="00301022">
          <w:rPr>
            <w:noProof/>
          </w:rPr>
          <w:t>6</w:t>
        </w:r>
      </w:fldSimple>
      <w:r>
        <w:tab/>
      </w:r>
      <w:r w:rsidRPr="00F95453">
        <w:t>Flöden i garantiverksamheten under 2019</w:t>
      </w:r>
      <w:bookmarkEnd w:id="280"/>
    </w:p>
    <w:p w14:paraId="14CEA645" w14:textId="309A7030" w:rsidR="005B1647" w:rsidRDefault="005B1647" w:rsidP="00EF0A97">
      <w:pPr>
        <w:pStyle w:val="TabellUnderrubrik"/>
        <w:ind w:left="-1134"/>
      </w:pPr>
      <w:r w:rsidRPr="00F95453">
        <w:t>Miljoner kronor</w:t>
      </w:r>
    </w:p>
    <w:tbl>
      <w:tblPr>
        <w:tblStyle w:val="RKBPTabell"/>
        <w:tblW w:w="9637" w:type="dxa"/>
        <w:tblInd w:w="-1134" w:type="dxa"/>
        <w:tblLayout w:type="fixed"/>
        <w:tblLook w:val="04E0" w:firstRow="1" w:lastRow="1" w:firstColumn="1" w:lastColumn="0" w:noHBand="0" w:noVBand="1"/>
      </w:tblPr>
      <w:tblGrid>
        <w:gridCol w:w="1558"/>
        <w:gridCol w:w="807"/>
        <w:gridCol w:w="808"/>
        <w:gridCol w:w="808"/>
        <w:gridCol w:w="808"/>
        <w:gridCol w:w="808"/>
        <w:gridCol w:w="808"/>
        <w:gridCol w:w="808"/>
        <w:gridCol w:w="808"/>
        <w:gridCol w:w="808"/>
        <w:gridCol w:w="808"/>
      </w:tblGrid>
      <w:tr w:rsidR="00627A6F" w14:paraId="66D39E33" w14:textId="77777777" w:rsidTr="00BE1FEE">
        <w:trPr>
          <w:cnfStyle w:val="100000000000" w:firstRow="1" w:lastRow="0" w:firstColumn="0" w:lastColumn="0" w:oddVBand="0" w:evenVBand="0" w:oddHBand="0" w:evenHBand="0" w:firstRowFirstColumn="0" w:firstRowLastColumn="0" w:lastRowFirstColumn="0" w:lastRowLastColumn="0"/>
          <w:trHeight w:val="170"/>
        </w:trPr>
        <w:tc>
          <w:tcPr>
            <w:cnfStyle w:val="001000000000" w:firstRow="0" w:lastRow="0" w:firstColumn="1" w:lastColumn="0" w:oddVBand="0" w:evenVBand="0" w:oddHBand="0" w:evenHBand="0" w:firstRowFirstColumn="0" w:firstRowLastColumn="0" w:lastRowFirstColumn="0" w:lastRowLastColumn="0"/>
            <w:tcW w:w="809" w:type="pct"/>
            <w:noWrap/>
            <w:hideMark/>
          </w:tcPr>
          <w:p w14:paraId="13AE53B6" w14:textId="77777777" w:rsidR="005B1647" w:rsidRPr="00F95453" w:rsidRDefault="005B1647" w:rsidP="005B1647">
            <w:pPr>
              <w:pStyle w:val="TabellHuvud"/>
            </w:pPr>
            <w:r>
              <w:t>Myndighet</w:t>
            </w:r>
          </w:p>
        </w:tc>
        <w:tc>
          <w:tcPr>
            <w:tcW w:w="419" w:type="pct"/>
            <w:noWrap/>
            <w:hideMark/>
          </w:tcPr>
          <w:p w14:paraId="21CE2684" w14:textId="47391AB7" w:rsidR="005B1647" w:rsidRPr="00F95453"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t xml:space="preserve">Avgifter för </w:t>
            </w:r>
            <w:r>
              <w:br/>
              <w:t>garanti-</w:t>
            </w:r>
            <w:r>
              <w:br/>
              <w:t xml:space="preserve">förluster </w:t>
            </w:r>
            <w:r>
              <w:br/>
            </w:r>
            <w:r w:rsidRPr="00F95453">
              <w:t>2019</w:t>
            </w:r>
          </w:p>
        </w:tc>
        <w:tc>
          <w:tcPr>
            <w:tcW w:w="419" w:type="pct"/>
            <w:noWrap/>
            <w:hideMark/>
          </w:tcPr>
          <w:p w14:paraId="7CA84EAC" w14:textId="1A89A5BE" w:rsidR="005B1647" w:rsidRPr="00F95453"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t xml:space="preserve">Avgifter för </w:t>
            </w:r>
            <w:r>
              <w:br/>
              <w:t>garanti-</w:t>
            </w:r>
            <w:r>
              <w:br/>
              <w:t xml:space="preserve">förluster </w:t>
            </w:r>
            <w:r>
              <w:br/>
            </w:r>
            <w:r w:rsidRPr="00F95453">
              <w:t>2018</w:t>
            </w:r>
          </w:p>
        </w:tc>
        <w:tc>
          <w:tcPr>
            <w:tcW w:w="419" w:type="pct"/>
            <w:noWrap/>
            <w:hideMark/>
          </w:tcPr>
          <w:p w14:paraId="5FDF0994" w14:textId="209B8423" w:rsidR="005B1647" w:rsidRPr="00F95453"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t>Avgifter</w:t>
            </w:r>
            <w:r>
              <w:br/>
              <w:t>övriga</w:t>
            </w:r>
            <w:r>
              <w:br/>
            </w:r>
            <w:r w:rsidRPr="00F95453">
              <w:t>2019</w:t>
            </w:r>
          </w:p>
        </w:tc>
        <w:tc>
          <w:tcPr>
            <w:tcW w:w="419" w:type="pct"/>
            <w:noWrap/>
            <w:hideMark/>
          </w:tcPr>
          <w:p w14:paraId="0A7F5E97" w14:textId="246EEDA9" w:rsidR="005B1647" w:rsidRPr="00F95453"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t>Avgifter</w:t>
            </w:r>
            <w:r>
              <w:br/>
              <w:t>övriga</w:t>
            </w:r>
            <w:r>
              <w:br/>
            </w:r>
            <w:r w:rsidRPr="00F95453">
              <w:t>201</w:t>
            </w:r>
            <w:r>
              <w:t>8</w:t>
            </w:r>
          </w:p>
        </w:tc>
        <w:tc>
          <w:tcPr>
            <w:tcW w:w="419" w:type="pct"/>
            <w:noWrap/>
            <w:hideMark/>
          </w:tcPr>
          <w:p w14:paraId="535C88F1" w14:textId="7A140FA4" w:rsidR="005B1647" w:rsidRPr="00F95453"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t>Åter</w:t>
            </w:r>
            <w:r>
              <w:softHyphen/>
              <w:t>vinningar</w:t>
            </w:r>
            <w:r>
              <w:br/>
            </w:r>
            <w:r w:rsidRPr="00F95453">
              <w:t>2019</w:t>
            </w:r>
          </w:p>
        </w:tc>
        <w:tc>
          <w:tcPr>
            <w:tcW w:w="419" w:type="pct"/>
            <w:noWrap/>
            <w:hideMark/>
          </w:tcPr>
          <w:p w14:paraId="1FFE6756" w14:textId="6EA909BD" w:rsidR="005B1647" w:rsidRPr="00F95453"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t>Åter</w:t>
            </w:r>
            <w:r>
              <w:softHyphen/>
              <w:t>vinningar</w:t>
            </w:r>
            <w:r>
              <w:br/>
            </w:r>
            <w:r w:rsidRPr="00F95453">
              <w:t>2018</w:t>
            </w:r>
          </w:p>
        </w:tc>
        <w:tc>
          <w:tcPr>
            <w:tcW w:w="419" w:type="pct"/>
            <w:noWrap/>
            <w:hideMark/>
          </w:tcPr>
          <w:p w14:paraId="7DCF034A" w14:textId="45DFEE8C" w:rsidR="005B1647" w:rsidRPr="00F95453"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t>Skade-</w:t>
            </w:r>
            <w:r>
              <w:br/>
              <w:t xml:space="preserve">utbetalning </w:t>
            </w:r>
            <w:r w:rsidRPr="00F95453">
              <w:t>2019</w:t>
            </w:r>
          </w:p>
        </w:tc>
        <w:tc>
          <w:tcPr>
            <w:tcW w:w="419" w:type="pct"/>
            <w:noWrap/>
            <w:hideMark/>
          </w:tcPr>
          <w:p w14:paraId="09BE1ECE" w14:textId="2397F3FD" w:rsidR="005B1647" w:rsidRPr="00F95453"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t>Skade-</w:t>
            </w:r>
            <w:r>
              <w:br/>
              <w:t xml:space="preserve">utbetalning </w:t>
            </w:r>
            <w:r w:rsidRPr="00F95453">
              <w:t>2018</w:t>
            </w:r>
          </w:p>
        </w:tc>
        <w:tc>
          <w:tcPr>
            <w:tcW w:w="419" w:type="pct"/>
            <w:noWrap/>
            <w:hideMark/>
          </w:tcPr>
          <w:p w14:paraId="5DB06E1F" w14:textId="631E1817" w:rsidR="005B1647" w:rsidRPr="00F95453"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t xml:space="preserve">Summa </w:t>
            </w:r>
            <w:r w:rsidRPr="00F95453">
              <w:t>2019</w:t>
            </w:r>
          </w:p>
        </w:tc>
        <w:tc>
          <w:tcPr>
            <w:tcW w:w="419" w:type="pct"/>
            <w:noWrap/>
            <w:hideMark/>
          </w:tcPr>
          <w:p w14:paraId="547D7852" w14:textId="30FCD109" w:rsidR="005B1647" w:rsidRPr="00F95453"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t xml:space="preserve">Summa </w:t>
            </w:r>
            <w:r w:rsidRPr="00F95453">
              <w:t>2018</w:t>
            </w:r>
          </w:p>
        </w:tc>
      </w:tr>
      <w:tr w:rsidR="00155607" w14:paraId="5F68F9DF" w14:textId="77777777" w:rsidTr="00BE1FEE">
        <w:trPr>
          <w:trHeight w:val="170"/>
        </w:trPr>
        <w:tc>
          <w:tcPr>
            <w:cnfStyle w:val="001000000000" w:firstRow="0" w:lastRow="0" w:firstColumn="1" w:lastColumn="0" w:oddVBand="0" w:evenVBand="0" w:oddHBand="0" w:evenHBand="0" w:firstRowFirstColumn="0" w:firstRowLastColumn="0" w:lastRowFirstColumn="0" w:lastRowLastColumn="0"/>
            <w:tcW w:w="809" w:type="pct"/>
            <w:noWrap/>
            <w:hideMark/>
          </w:tcPr>
          <w:p w14:paraId="72B57AAB" w14:textId="594FB116" w:rsidR="005B1647" w:rsidRPr="00F95453" w:rsidRDefault="005B1647" w:rsidP="005B1647">
            <w:pPr>
              <w:pStyle w:val="Tabell"/>
            </w:pPr>
            <w:r w:rsidRPr="00F95453">
              <w:t>Riksgäldskontoret, insättningsgarantin</w:t>
            </w:r>
          </w:p>
        </w:tc>
        <w:tc>
          <w:tcPr>
            <w:tcW w:w="419" w:type="pct"/>
            <w:noWrap/>
            <w:hideMark/>
          </w:tcPr>
          <w:p w14:paraId="372FF2EC" w14:textId="77777777" w:rsidR="005B1647" w:rsidRPr="00F9545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95453">
              <w:t> </w:t>
            </w:r>
          </w:p>
        </w:tc>
        <w:tc>
          <w:tcPr>
            <w:tcW w:w="419" w:type="pct"/>
            <w:noWrap/>
            <w:hideMark/>
          </w:tcPr>
          <w:p w14:paraId="45872ADD" w14:textId="77777777" w:rsidR="005B1647" w:rsidRPr="00F9545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95453">
              <w:t> </w:t>
            </w:r>
          </w:p>
        </w:tc>
        <w:tc>
          <w:tcPr>
            <w:tcW w:w="419" w:type="pct"/>
            <w:noWrap/>
            <w:hideMark/>
          </w:tcPr>
          <w:p w14:paraId="6D844609" w14:textId="77777777" w:rsidR="005B1647" w:rsidRPr="00F9545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95453">
              <w:t>1 505</w:t>
            </w:r>
          </w:p>
        </w:tc>
        <w:tc>
          <w:tcPr>
            <w:tcW w:w="419" w:type="pct"/>
            <w:noWrap/>
            <w:hideMark/>
          </w:tcPr>
          <w:p w14:paraId="067FBABD" w14:textId="77777777" w:rsidR="005B1647" w:rsidRPr="00F9545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95453">
              <w:t>1 039</w:t>
            </w:r>
          </w:p>
        </w:tc>
        <w:tc>
          <w:tcPr>
            <w:tcW w:w="419" w:type="pct"/>
            <w:noWrap/>
            <w:hideMark/>
          </w:tcPr>
          <w:p w14:paraId="6D2B94B0" w14:textId="77777777" w:rsidR="005B1647" w:rsidRPr="00F9545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95453">
              <w:t> </w:t>
            </w:r>
          </w:p>
        </w:tc>
        <w:tc>
          <w:tcPr>
            <w:tcW w:w="419" w:type="pct"/>
            <w:noWrap/>
            <w:hideMark/>
          </w:tcPr>
          <w:p w14:paraId="3BF40E56" w14:textId="77777777" w:rsidR="005B1647" w:rsidRPr="00F9545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95453">
              <w:t> </w:t>
            </w:r>
          </w:p>
        </w:tc>
        <w:tc>
          <w:tcPr>
            <w:tcW w:w="419" w:type="pct"/>
            <w:noWrap/>
            <w:hideMark/>
          </w:tcPr>
          <w:p w14:paraId="1CD6D063" w14:textId="77777777" w:rsidR="005B1647" w:rsidRPr="00F9545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95453">
              <w:t> </w:t>
            </w:r>
          </w:p>
        </w:tc>
        <w:tc>
          <w:tcPr>
            <w:tcW w:w="419" w:type="pct"/>
            <w:noWrap/>
            <w:hideMark/>
          </w:tcPr>
          <w:p w14:paraId="780522F4" w14:textId="77777777" w:rsidR="005B1647" w:rsidRPr="00F9545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95453">
              <w:t> </w:t>
            </w:r>
          </w:p>
        </w:tc>
        <w:tc>
          <w:tcPr>
            <w:tcW w:w="419" w:type="pct"/>
            <w:noWrap/>
            <w:hideMark/>
          </w:tcPr>
          <w:p w14:paraId="781AE54C" w14:textId="77777777" w:rsidR="005B1647" w:rsidRPr="00F9545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95453">
              <w:t>1 505</w:t>
            </w:r>
          </w:p>
        </w:tc>
        <w:tc>
          <w:tcPr>
            <w:tcW w:w="419" w:type="pct"/>
            <w:noWrap/>
            <w:hideMark/>
          </w:tcPr>
          <w:p w14:paraId="3ADB7BC9" w14:textId="77777777" w:rsidR="005B1647" w:rsidRPr="00F9545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95453">
              <w:t>1 039</w:t>
            </w:r>
          </w:p>
        </w:tc>
      </w:tr>
      <w:tr w:rsidR="00155607" w14:paraId="5946B6B4" w14:textId="77777777" w:rsidTr="00BE1FEE">
        <w:trPr>
          <w:trHeight w:val="170"/>
        </w:trPr>
        <w:tc>
          <w:tcPr>
            <w:cnfStyle w:val="001000000000" w:firstRow="0" w:lastRow="0" w:firstColumn="1" w:lastColumn="0" w:oddVBand="0" w:evenVBand="0" w:oddHBand="0" w:evenHBand="0" w:firstRowFirstColumn="0" w:firstRowLastColumn="0" w:lastRowFirstColumn="0" w:lastRowLastColumn="0"/>
            <w:tcW w:w="809" w:type="pct"/>
            <w:noWrap/>
            <w:hideMark/>
          </w:tcPr>
          <w:p w14:paraId="76A4CE80" w14:textId="5751EB36" w:rsidR="005B1647" w:rsidRPr="00F95453" w:rsidRDefault="005B1647" w:rsidP="005B1647">
            <w:pPr>
              <w:pStyle w:val="Tabell"/>
            </w:pPr>
            <w:r w:rsidRPr="00F95453">
              <w:t>Riksgäldskontoret, övriga garantier</w:t>
            </w:r>
          </w:p>
        </w:tc>
        <w:tc>
          <w:tcPr>
            <w:tcW w:w="419" w:type="pct"/>
            <w:noWrap/>
            <w:hideMark/>
          </w:tcPr>
          <w:p w14:paraId="2B92FF62" w14:textId="77777777" w:rsidR="005B1647" w:rsidRPr="00F9545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95453">
              <w:t>-48</w:t>
            </w:r>
          </w:p>
        </w:tc>
        <w:tc>
          <w:tcPr>
            <w:tcW w:w="419" w:type="pct"/>
            <w:noWrap/>
            <w:hideMark/>
          </w:tcPr>
          <w:p w14:paraId="415C283F" w14:textId="77777777" w:rsidR="005B1647" w:rsidRPr="00F9545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95453">
              <w:t>5</w:t>
            </w:r>
          </w:p>
        </w:tc>
        <w:tc>
          <w:tcPr>
            <w:tcW w:w="419" w:type="pct"/>
            <w:noWrap/>
            <w:hideMark/>
          </w:tcPr>
          <w:p w14:paraId="0780C3F8" w14:textId="77777777" w:rsidR="005B1647" w:rsidRPr="00F9545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95453">
              <w:t> </w:t>
            </w:r>
          </w:p>
        </w:tc>
        <w:tc>
          <w:tcPr>
            <w:tcW w:w="419" w:type="pct"/>
            <w:noWrap/>
            <w:hideMark/>
          </w:tcPr>
          <w:p w14:paraId="71EAB4B7" w14:textId="77777777" w:rsidR="005B1647" w:rsidRPr="00F9545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95453">
              <w:t> </w:t>
            </w:r>
          </w:p>
        </w:tc>
        <w:tc>
          <w:tcPr>
            <w:tcW w:w="419" w:type="pct"/>
            <w:noWrap/>
            <w:hideMark/>
          </w:tcPr>
          <w:p w14:paraId="5423D674" w14:textId="77777777" w:rsidR="005B1647" w:rsidRPr="00F9545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95453">
              <w:t>25</w:t>
            </w:r>
          </w:p>
        </w:tc>
        <w:tc>
          <w:tcPr>
            <w:tcW w:w="419" w:type="pct"/>
            <w:noWrap/>
            <w:hideMark/>
          </w:tcPr>
          <w:p w14:paraId="7DE6F149" w14:textId="77777777" w:rsidR="005B1647" w:rsidRPr="00F9545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95453">
              <w:t>51</w:t>
            </w:r>
          </w:p>
        </w:tc>
        <w:tc>
          <w:tcPr>
            <w:tcW w:w="419" w:type="pct"/>
            <w:noWrap/>
            <w:hideMark/>
          </w:tcPr>
          <w:p w14:paraId="1FC372DC" w14:textId="77777777" w:rsidR="005B1647" w:rsidRPr="00F9545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95453">
              <w:t>0</w:t>
            </w:r>
          </w:p>
        </w:tc>
        <w:tc>
          <w:tcPr>
            <w:tcW w:w="419" w:type="pct"/>
            <w:noWrap/>
            <w:hideMark/>
          </w:tcPr>
          <w:p w14:paraId="281A26C8" w14:textId="77777777" w:rsidR="005B1647" w:rsidRPr="00F9545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95453">
              <w:t>0</w:t>
            </w:r>
          </w:p>
        </w:tc>
        <w:tc>
          <w:tcPr>
            <w:tcW w:w="419" w:type="pct"/>
            <w:noWrap/>
            <w:hideMark/>
          </w:tcPr>
          <w:p w14:paraId="0E4E9DBA" w14:textId="77777777" w:rsidR="005B1647" w:rsidRPr="00F9545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95453">
              <w:t>-22</w:t>
            </w:r>
          </w:p>
        </w:tc>
        <w:tc>
          <w:tcPr>
            <w:tcW w:w="419" w:type="pct"/>
            <w:noWrap/>
            <w:hideMark/>
          </w:tcPr>
          <w:p w14:paraId="79059E97" w14:textId="77777777" w:rsidR="005B1647" w:rsidRPr="00F9545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95453">
              <w:t>56</w:t>
            </w:r>
          </w:p>
        </w:tc>
      </w:tr>
      <w:tr w:rsidR="00155607" w14:paraId="08DBF74D" w14:textId="77777777" w:rsidTr="00BE1FEE">
        <w:trPr>
          <w:trHeight w:val="170"/>
        </w:trPr>
        <w:tc>
          <w:tcPr>
            <w:cnfStyle w:val="001000000000" w:firstRow="0" w:lastRow="0" w:firstColumn="1" w:lastColumn="0" w:oddVBand="0" w:evenVBand="0" w:oddHBand="0" w:evenHBand="0" w:firstRowFirstColumn="0" w:firstRowLastColumn="0" w:lastRowFirstColumn="0" w:lastRowLastColumn="0"/>
            <w:tcW w:w="809" w:type="pct"/>
            <w:noWrap/>
            <w:hideMark/>
          </w:tcPr>
          <w:p w14:paraId="03D3A26C" w14:textId="36E063DC" w:rsidR="005B1647" w:rsidRPr="00F35822" w:rsidRDefault="005B1647" w:rsidP="005B1647">
            <w:pPr>
              <w:pStyle w:val="Tabell"/>
              <w:rPr>
                <w:vertAlign w:val="superscript"/>
              </w:rPr>
            </w:pPr>
            <w:r w:rsidRPr="00F95453">
              <w:t>EKN</w:t>
            </w:r>
            <w:r w:rsidRPr="00F35822">
              <w:rPr>
                <w:vertAlign w:val="superscript"/>
              </w:rPr>
              <w:t>1</w:t>
            </w:r>
          </w:p>
        </w:tc>
        <w:tc>
          <w:tcPr>
            <w:tcW w:w="419" w:type="pct"/>
            <w:noWrap/>
            <w:hideMark/>
          </w:tcPr>
          <w:p w14:paraId="690AC1CE" w14:textId="77777777" w:rsidR="005B1647" w:rsidRPr="00F9545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95453">
              <w:t>1 280</w:t>
            </w:r>
          </w:p>
        </w:tc>
        <w:tc>
          <w:tcPr>
            <w:tcW w:w="419" w:type="pct"/>
            <w:noWrap/>
            <w:hideMark/>
          </w:tcPr>
          <w:p w14:paraId="5CB9DAFE" w14:textId="77777777" w:rsidR="005B1647" w:rsidRPr="00F9545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95453">
              <w:t>1 148</w:t>
            </w:r>
          </w:p>
        </w:tc>
        <w:tc>
          <w:tcPr>
            <w:tcW w:w="419" w:type="pct"/>
            <w:noWrap/>
            <w:hideMark/>
          </w:tcPr>
          <w:p w14:paraId="61133656" w14:textId="77777777" w:rsidR="005B1647" w:rsidRPr="00F9545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95453">
              <w:t> </w:t>
            </w:r>
          </w:p>
        </w:tc>
        <w:tc>
          <w:tcPr>
            <w:tcW w:w="419" w:type="pct"/>
            <w:noWrap/>
            <w:hideMark/>
          </w:tcPr>
          <w:p w14:paraId="391868F2" w14:textId="77777777" w:rsidR="005B1647" w:rsidRPr="00F9545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95453">
              <w:t> </w:t>
            </w:r>
          </w:p>
        </w:tc>
        <w:tc>
          <w:tcPr>
            <w:tcW w:w="419" w:type="pct"/>
            <w:noWrap/>
            <w:hideMark/>
          </w:tcPr>
          <w:p w14:paraId="787ECE5F" w14:textId="77777777" w:rsidR="005B1647" w:rsidRPr="00F9545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95453">
              <w:t>674</w:t>
            </w:r>
          </w:p>
        </w:tc>
        <w:tc>
          <w:tcPr>
            <w:tcW w:w="419" w:type="pct"/>
            <w:noWrap/>
            <w:hideMark/>
          </w:tcPr>
          <w:p w14:paraId="33C01723" w14:textId="77777777" w:rsidR="005B1647" w:rsidRPr="00F9545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95453">
              <w:t>459</w:t>
            </w:r>
          </w:p>
        </w:tc>
        <w:tc>
          <w:tcPr>
            <w:tcW w:w="419" w:type="pct"/>
            <w:noWrap/>
            <w:hideMark/>
          </w:tcPr>
          <w:p w14:paraId="6B4460AB" w14:textId="77777777" w:rsidR="005B1647" w:rsidRPr="00F9545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95453">
              <w:t>-1 861</w:t>
            </w:r>
          </w:p>
        </w:tc>
        <w:tc>
          <w:tcPr>
            <w:tcW w:w="419" w:type="pct"/>
            <w:noWrap/>
            <w:hideMark/>
          </w:tcPr>
          <w:p w14:paraId="393D80D9" w14:textId="77777777" w:rsidR="005B1647" w:rsidRPr="00F9545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95453">
              <w:t>-1 738</w:t>
            </w:r>
          </w:p>
        </w:tc>
        <w:tc>
          <w:tcPr>
            <w:tcW w:w="419" w:type="pct"/>
            <w:noWrap/>
            <w:hideMark/>
          </w:tcPr>
          <w:p w14:paraId="0784E113" w14:textId="77777777" w:rsidR="005B1647" w:rsidRPr="00F9545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95453">
              <w:t>93</w:t>
            </w:r>
          </w:p>
        </w:tc>
        <w:tc>
          <w:tcPr>
            <w:tcW w:w="419" w:type="pct"/>
            <w:noWrap/>
            <w:hideMark/>
          </w:tcPr>
          <w:p w14:paraId="0FBB3A05" w14:textId="77777777" w:rsidR="005B1647" w:rsidRPr="00F9545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95453">
              <w:t>-131</w:t>
            </w:r>
          </w:p>
        </w:tc>
      </w:tr>
      <w:tr w:rsidR="00155607" w14:paraId="79AB0BA0" w14:textId="77777777" w:rsidTr="00BE1FEE">
        <w:trPr>
          <w:trHeight w:val="170"/>
        </w:trPr>
        <w:tc>
          <w:tcPr>
            <w:cnfStyle w:val="001000000000" w:firstRow="0" w:lastRow="0" w:firstColumn="1" w:lastColumn="0" w:oddVBand="0" w:evenVBand="0" w:oddHBand="0" w:evenHBand="0" w:firstRowFirstColumn="0" w:firstRowLastColumn="0" w:lastRowFirstColumn="0" w:lastRowLastColumn="0"/>
            <w:tcW w:w="809" w:type="pct"/>
            <w:noWrap/>
            <w:hideMark/>
          </w:tcPr>
          <w:p w14:paraId="53969D6A" w14:textId="77777777" w:rsidR="005B1647" w:rsidRPr="00F95453" w:rsidRDefault="005B1647" w:rsidP="005B1647">
            <w:pPr>
              <w:pStyle w:val="Tabell"/>
            </w:pPr>
            <w:r w:rsidRPr="00F95453">
              <w:t>Sida</w:t>
            </w:r>
          </w:p>
        </w:tc>
        <w:tc>
          <w:tcPr>
            <w:tcW w:w="419" w:type="pct"/>
            <w:noWrap/>
            <w:hideMark/>
          </w:tcPr>
          <w:p w14:paraId="5421C199" w14:textId="77777777" w:rsidR="005B1647" w:rsidRPr="00F9545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95453">
              <w:t>62</w:t>
            </w:r>
          </w:p>
        </w:tc>
        <w:tc>
          <w:tcPr>
            <w:tcW w:w="419" w:type="pct"/>
            <w:noWrap/>
            <w:hideMark/>
          </w:tcPr>
          <w:p w14:paraId="2E0CFF79" w14:textId="77777777" w:rsidR="005B1647" w:rsidRPr="00F9545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95453">
              <w:t>39</w:t>
            </w:r>
          </w:p>
        </w:tc>
        <w:tc>
          <w:tcPr>
            <w:tcW w:w="419" w:type="pct"/>
            <w:noWrap/>
            <w:hideMark/>
          </w:tcPr>
          <w:p w14:paraId="43B18638" w14:textId="77777777" w:rsidR="005B1647" w:rsidRPr="00F9545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95453">
              <w:t> </w:t>
            </w:r>
          </w:p>
        </w:tc>
        <w:tc>
          <w:tcPr>
            <w:tcW w:w="419" w:type="pct"/>
            <w:noWrap/>
            <w:hideMark/>
          </w:tcPr>
          <w:p w14:paraId="0C76F434" w14:textId="77777777" w:rsidR="005B1647" w:rsidRPr="00F9545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95453">
              <w:t> </w:t>
            </w:r>
          </w:p>
        </w:tc>
        <w:tc>
          <w:tcPr>
            <w:tcW w:w="419" w:type="pct"/>
            <w:noWrap/>
            <w:hideMark/>
          </w:tcPr>
          <w:p w14:paraId="4A832AE8" w14:textId="77777777" w:rsidR="005B1647" w:rsidRPr="00F9545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95453">
              <w:t>35</w:t>
            </w:r>
          </w:p>
        </w:tc>
        <w:tc>
          <w:tcPr>
            <w:tcW w:w="419" w:type="pct"/>
            <w:noWrap/>
            <w:hideMark/>
          </w:tcPr>
          <w:p w14:paraId="2511F314" w14:textId="77777777" w:rsidR="005B1647" w:rsidRPr="00F9545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95453">
              <w:t>30</w:t>
            </w:r>
          </w:p>
        </w:tc>
        <w:tc>
          <w:tcPr>
            <w:tcW w:w="419" w:type="pct"/>
            <w:noWrap/>
            <w:hideMark/>
          </w:tcPr>
          <w:p w14:paraId="3CA71637" w14:textId="77777777" w:rsidR="005B1647" w:rsidRPr="00F9545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95453">
              <w:t>-1</w:t>
            </w:r>
          </w:p>
        </w:tc>
        <w:tc>
          <w:tcPr>
            <w:tcW w:w="419" w:type="pct"/>
            <w:noWrap/>
            <w:hideMark/>
          </w:tcPr>
          <w:p w14:paraId="710C0E8C" w14:textId="77777777" w:rsidR="005B1647" w:rsidRPr="00F9545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95453">
              <w:t>-4</w:t>
            </w:r>
          </w:p>
        </w:tc>
        <w:tc>
          <w:tcPr>
            <w:tcW w:w="419" w:type="pct"/>
            <w:noWrap/>
            <w:hideMark/>
          </w:tcPr>
          <w:p w14:paraId="76971781" w14:textId="77777777" w:rsidR="005B1647" w:rsidRPr="00F9545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95453">
              <w:t>95</w:t>
            </w:r>
          </w:p>
        </w:tc>
        <w:tc>
          <w:tcPr>
            <w:tcW w:w="419" w:type="pct"/>
            <w:noWrap/>
            <w:hideMark/>
          </w:tcPr>
          <w:p w14:paraId="1D6D9971" w14:textId="77777777" w:rsidR="005B1647" w:rsidRPr="00F9545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95453">
              <w:t>66</w:t>
            </w:r>
          </w:p>
        </w:tc>
      </w:tr>
      <w:tr w:rsidR="00155607" w14:paraId="31EA0458" w14:textId="77777777" w:rsidTr="00DA2664">
        <w:trPr>
          <w:trHeight w:val="170"/>
        </w:trPr>
        <w:tc>
          <w:tcPr>
            <w:cnfStyle w:val="001000000000" w:firstRow="0" w:lastRow="0" w:firstColumn="1" w:lastColumn="0" w:oddVBand="0" w:evenVBand="0" w:oddHBand="0" w:evenHBand="0" w:firstRowFirstColumn="0" w:firstRowLastColumn="0" w:lastRowFirstColumn="0" w:lastRowLastColumn="0"/>
            <w:tcW w:w="809" w:type="pct"/>
            <w:tcBorders>
              <w:bottom w:val="single" w:sz="4" w:space="0" w:color="auto"/>
            </w:tcBorders>
            <w:noWrap/>
            <w:hideMark/>
          </w:tcPr>
          <w:p w14:paraId="144854DA" w14:textId="77777777" w:rsidR="005B1647" w:rsidRPr="00F95453" w:rsidRDefault="005B1647" w:rsidP="005B1647">
            <w:pPr>
              <w:pStyle w:val="Tabell"/>
            </w:pPr>
            <w:r w:rsidRPr="00F95453">
              <w:t>Boverket</w:t>
            </w:r>
          </w:p>
        </w:tc>
        <w:tc>
          <w:tcPr>
            <w:tcW w:w="419" w:type="pct"/>
            <w:tcBorders>
              <w:bottom w:val="single" w:sz="4" w:space="0" w:color="auto"/>
            </w:tcBorders>
            <w:noWrap/>
            <w:hideMark/>
          </w:tcPr>
          <w:p w14:paraId="35EBE8F7" w14:textId="77777777" w:rsidR="005B1647" w:rsidRPr="00F9545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95453">
              <w:t>19</w:t>
            </w:r>
          </w:p>
        </w:tc>
        <w:tc>
          <w:tcPr>
            <w:tcW w:w="419" w:type="pct"/>
            <w:tcBorders>
              <w:bottom w:val="single" w:sz="4" w:space="0" w:color="auto"/>
            </w:tcBorders>
            <w:noWrap/>
            <w:hideMark/>
          </w:tcPr>
          <w:p w14:paraId="3655274B" w14:textId="77777777" w:rsidR="005B1647" w:rsidRPr="00F9545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95453">
              <w:t>36</w:t>
            </w:r>
          </w:p>
        </w:tc>
        <w:tc>
          <w:tcPr>
            <w:tcW w:w="419" w:type="pct"/>
            <w:tcBorders>
              <w:bottom w:val="single" w:sz="4" w:space="0" w:color="auto"/>
            </w:tcBorders>
            <w:noWrap/>
            <w:hideMark/>
          </w:tcPr>
          <w:p w14:paraId="7BD140BC" w14:textId="77777777" w:rsidR="005B1647" w:rsidRPr="00F9545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95453">
              <w:t> </w:t>
            </w:r>
          </w:p>
        </w:tc>
        <w:tc>
          <w:tcPr>
            <w:tcW w:w="419" w:type="pct"/>
            <w:tcBorders>
              <w:bottom w:val="single" w:sz="4" w:space="0" w:color="auto"/>
            </w:tcBorders>
            <w:noWrap/>
            <w:hideMark/>
          </w:tcPr>
          <w:p w14:paraId="25AD59FE" w14:textId="77777777" w:rsidR="005B1647" w:rsidRPr="00F9545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95453">
              <w:t> </w:t>
            </w:r>
          </w:p>
        </w:tc>
        <w:tc>
          <w:tcPr>
            <w:tcW w:w="419" w:type="pct"/>
            <w:tcBorders>
              <w:bottom w:val="single" w:sz="4" w:space="0" w:color="auto"/>
            </w:tcBorders>
            <w:noWrap/>
            <w:hideMark/>
          </w:tcPr>
          <w:p w14:paraId="06623C1F" w14:textId="77777777" w:rsidR="005B1647" w:rsidRPr="00F9545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95453">
              <w:t>4</w:t>
            </w:r>
          </w:p>
        </w:tc>
        <w:tc>
          <w:tcPr>
            <w:tcW w:w="419" w:type="pct"/>
            <w:tcBorders>
              <w:bottom w:val="single" w:sz="4" w:space="0" w:color="auto"/>
            </w:tcBorders>
            <w:noWrap/>
            <w:hideMark/>
          </w:tcPr>
          <w:p w14:paraId="01A91262" w14:textId="77777777" w:rsidR="005B1647" w:rsidRPr="00F9545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95453">
              <w:t>2</w:t>
            </w:r>
          </w:p>
        </w:tc>
        <w:tc>
          <w:tcPr>
            <w:tcW w:w="419" w:type="pct"/>
            <w:tcBorders>
              <w:bottom w:val="single" w:sz="4" w:space="0" w:color="auto"/>
            </w:tcBorders>
            <w:noWrap/>
            <w:hideMark/>
          </w:tcPr>
          <w:p w14:paraId="4E32F804" w14:textId="77777777" w:rsidR="005B1647" w:rsidRPr="00F9545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95453">
              <w:t>0</w:t>
            </w:r>
          </w:p>
        </w:tc>
        <w:tc>
          <w:tcPr>
            <w:tcW w:w="419" w:type="pct"/>
            <w:tcBorders>
              <w:bottom w:val="single" w:sz="4" w:space="0" w:color="auto"/>
            </w:tcBorders>
            <w:noWrap/>
            <w:hideMark/>
          </w:tcPr>
          <w:p w14:paraId="1461970F" w14:textId="77777777" w:rsidR="005B1647" w:rsidRPr="00F9545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95453">
              <w:t>0</w:t>
            </w:r>
          </w:p>
        </w:tc>
        <w:tc>
          <w:tcPr>
            <w:tcW w:w="419" w:type="pct"/>
            <w:tcBorders>
              <w:bottom w:val="single" w:sz="4" w:space="0" w:color="auto"/>
            </w:tcBorders>
            <w:noWrap/>
            <w:hideMark/>
          </w:tcPr>
          <w:p w14:paraId="7EECE513" w14:textId="77777777" w:rsidR="005B1647" w:rsidRPr="00F9545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95453">
              <w:t>23</w:t>
            </w:r>
          </w:p>
        </w:tc>
        <w:tc>
          <w:tcPr>
            <w:tcW w:w="419" w:type="pct"/>
            <w:tcBorders>
              <w:bottom w:val="single" w:sz="4" w:space="0" w:color="auto"/>
            </w:tcBorders>
            <w:noWrap/>
            <w:hideMark/>
          </w:tcPr>
          <w:p w14:paraId="611D06CE" w14:textId="77777777" w:rsidR="005B1647" w:rsidRPr="00F9545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95453">
              <w:t>38</w:t>
            </w:r>
          </w:p>
        </w:tc>
      </w:tr>
      <w:tr w:rsidR="00155607" w14:paraId="79B56A53" w14:textId="77777777" w:rsidTr="00DA2664">
        <w:trPr>
          <w:cnfStyle w:val="010000000000" w:firstRow="0" w:lastRow="1" w:firstColumn="0" w:lastColumn="0" w:oddVBand="0" w:evenVBand="0" w:oddHBand="0" w:evenHBand="0" w:firstRowFirstColumn="0" w:firstRowLastColumn="0" w:lastRowFirstColumn="0" w:lastRowLastColumn="0"/>
          <w:trHeight w:val="170"/>
        </w:trPr>
        <w:tc>
          <w:tcPr>
            <w:cnfStyle w:val="001000000000" w:firstRow="0" w:lastRow="0" w:firstColumn="1" w:lastColumn="0" w:oddVBand="0" w:evenVBand="0" w:oddHBand="0" w:evenHBand="0" w:firstRowFirstColumn="0" w:firstRowLastColumn="0" w:lastRowFirstColumn="0" w:lastRowLastColumn="0"/>
            <w:tcW w:w="809" w:type="pct"/>
            <w:tcBorders>
              <w:top w:val="single" w:sz="4" w:space="0" w:color="auto"/>
            </w:tcBorders>
            <w:shd w:val="clear" w:color="auto" w:fill="auto"/>
            <w:noWrap/>
            <w:hideMark/>
          </w:tcPr>
          <w:p w14:paraId="7CAA6885" w14:textId="77777777" w:rsidR="005B1647" w:rsidRPr="00F95453" w:rsidRDefault="005B1647" w:rsidP="005B1647">
            <w:pPr>
              <w:pStyle w:val="Tabell"/>
            </w:pPr>
            <w:r w:rsidRPr="00F95453">
              <w:t>Summa</w:t>
            </w:r>
          </w:p>
        </w:tc>
        <w:tc>
          <w:tcPr>
            <w:tcW w:w="419" w:type="pct"/>
            <w:tcBorders>
              <w:top w:val="single" w:sz="4" w:space="0" w:color="auto"/>
            </w:tcBorders>
            <w:shd w:val="clear" w:color="auto" w:fill="auto"/>
            <w:noWrap/>
            <w:hideMark/>
          </w:tcPr>
          <w:p w14:paraId="3078B1F3" w14:textId="77777777" w:rsidR="005B1647" w:rsidRPr="00F95453" w:rsidRDefault="005B1647" w:rsidP="005B1647">
            <w:pPr>
              <w:pStyle w:val="Tabell"/>
              <w:cnfStyle w:val="010000000000" w:firstRow="0" w:lastRow="1" w:firstColumn="0" w:lastColumn="0" w:oddVBand="0" w:evenVBand="0" w:oddHBand="0" w:evenHBand="0" w:firstRowFirstColumn="0" w:firstRowLastColumn="0" w:lastRowFirstColumn="0" w:lastRowLastColumn="0"/>
            </w:pPr>
            <w:r w:rsidRPr="00F95453">
              <w:t>1 313</w:t>
            </w:r>
          </w:p>
        </w:tc>
        <w:tc>
          <w:tcPr>
            <w:tcW w:w="419" w:type="pct"/>
            <w:tcBorders>
              <w:top w:val="single" w:sz="4" w:space="0" w:color="auto"/>
            </w:tcBorders>
            <w:shd w:val="clear" w:color="auto" w:fill="auto"/>
            <w:noWrap/>
            <w:hideMark/>
          </w:tcPr>
          <w:p w14:paraId="214F8607" w14:textId="77777777" w:rsidR="005B1647" w:rsidRPr="00F95453" w:rsidRDefault="005B1647" w:rsidP="005B1647">
            <w:pPr>
              <w:pStyle w:val="Tabell"/>
              <w:cnfStyle w:val="010000000000" w:firstRow="0" w:lastRow="1" w:firstColumn="0" w:lastColumn="0" w:oddVBand="0" w:evenVBand="0" w:oddHBand="0" w:evenHBand="0" w:firstRowFirstColumn="0" w:firstRowLastColumn="0" w:lastRowFirstColumn="0" w:lastRowLastColumn="0"/>
            </w:pPr>
            <w:r w:rsidRPr="00F95453">
              <w:t>1 228</w:t>
            </w:r>
          </w:p>
        </w:tc>
        <w:tc>
          <w:tcPr>
            <w:tcW w:w="419" w:type="pct"/>
            <w:tcBorders>
              <w:top w:val="single" w:sz="4" w:space="0" w:color="auto"/>
            </w:tcBorders>
            <w:shd w:val="clear" w:color="auto" w:fill="auto"/>
            <w:noWrap/>
            <w:hideMark/>
          </w:tcPr>
          <w:p w14:paraId="02D590B7" w14:textId="77777777" w:rsidR="005B1647" w:rsidRPr="00F95453" w:rsidRDefault="005B1647" w:rsidP="005B1647">
            <w:pPr>
              <w:pStyle w:val="Tabell"/>
              <w:cnfStyle w:val="010000000000" w:firstRow="0" w:lastRow="1" w:firstColumn="0" w:lastColumn="0" w:oddVBand="0" w:evenVBand="0" w:oddHBand="0" w:evenHBand="0" w:firstRowFirstColumn="0" w:firstRowLastColumn="0" w:lastRowFirstColumn="0" w:lastRowLastColumn="0"/>
            </w:pPr>
            <w:r w:rsidRPr="00F95453">
              <w:t>1 505</w:t>
            </w:r>
          </w:p>
        </w:tc>
        <w:tc>
          <w:tcPr>
            <w:tcW w:w="419" w:type="pct"/>
            <w:tcBorders>
              <w:top w:val="single" w:sz="4" w:space="0" w:color="auto"/>
            </w:tcBorders>
            <w:shd w:val="clear" w:color="auto" w:fill="auto"/>
            <w:noWrap/>
            <w:hideMark/>
          </w:tcPr>
          <w:p w14:paraId="561D6B9C" w14:textId="77777777" w:rsidR="005B1647" w:rsidRPr="00F95453" w:rsidRDefault="005B1647" w:rsidP="005B1647">
            <w:pPr>
              <w:pStyle w:val="Tabell"/>
              <w:cnfStyle w:val="010000000000" w:firstRow="0" w:lastRow="1" w:firstColumn="0" w:lastColumn="0" w:oddVBand="0" w:evenVBand="0" w:oddHBand="0" w:evenHBand="0" w:firstRowFirstColumn="0" w:firstRowLastColumn="0" w:lastRowFirstColumn="0" w:lastRowLastColumn="0"/>
            </w:pPr>
            <w:r w:rsidRPr="00F95453">
              <w:t>1 039</w:t>
            </w:r>
          </w:p>
        </w:tc>
        <w:tc>
          <w:tcPr>
            <w:tcW w:w="419" w:type="pct"/>
            <w:tcBorders>
              <w:top w:val="single" w:sz="4" w:space="0" w:color="auto"/>
            </w:tcBorders>
            <w:shd w:val="clear" w:color="auto" w:fill="auto"/>
            <w:noWrap/>
            <w:hideMark/>
          </w:tcPr>
          <w:p w14:paraId="41B6232E" w14:textId="77777777" w:rsidR="005B1647" w:rsidRPr="00F95453" w:rsidRDefault="005B1647" w:rsidP="005B1647">
            <w:pPr>
              <w:pStyle w:val="Tabell"/>
              <w:cnfStyle w:val="010000000000" w:firstRow="0" w:lastRow="1" w:firstColumn="0" w:lastColumn="0" w:oddVBand="0" w:evenVBand="0" w:oddHBand="0" w:evenHBand="0" w:firstRowFirstColumn="0" w:firstRowLastColumn="0" w:lastRowFirstColumn="0" w:lastRowLastColumn="0"/>
            </w:pPr>
            <w:r w:rsidRPr="00F95453">
              <w:t>737</w:t>
            </w:r>
          </w:p>
        </w:tc>
        <w:tc>
          <w:tcPr>
            <w:tcW w:w="419" w:type="pct"/>
            <w:tcBorders>
              <w:top w:val="single" w:sz="4" w:space="0" w:color="auto"/>
            </w:tcBorders>
            <w:shd w:val="clear" w:color="auto" w:fill="auto"/>
            <w:noWrap/>
            <w:hideMark/>
          </w:tcPr>
          <w:p w14:paraId="03706E96" w14:textId="77777777" w:rsidR="005B1647" w:rsidRPr="00F95453" w:rsidRDefault="005B1647" w:rsidP="005B1647">
            <w:pPr>
              <w:pStyle w:val="Tabell"/>
              <w:cnfStyle w:val="010000000000" w:firstRow="0" w:lastRow="1" w:firstColumn="0" w:lastColumn="0" w:oddVBand="0" w:evenVBand="0" w:oddHBand="0" w:evenHBand="0" w:firstRowFirstColumn="0" w:firstRowLastColumn="0" w:lastRowFirstColumn="0" w:lastRowLastColumn="0"/>
            </w:pPr>
            <w:r w:rsidRPr="00F95453">
              <w:t>542</w:t>
            </w:r>
          </w:p>
        </w:tc>
        <w:tc>
          <w:tcPr>
            <w:tcW w:w="419" w:type="pct"/>
            <w:tcBorders>
              <w:top w:val="single" w:sz="4" w:space="0" w:color="auto"/>
            </w:tcBorders>
            <w:shd w:val="clear" w:color="auto" w:fill="auto"/>
            <w:noWrap/>
            <w:hideMark/>
          </w:tcPr>
          <w:p w14:paraId="0B4F1FED" w14:textId="77777777" w:rsidR="005B1647" w:rsidRPr="00F95453" w:rsidRDefault="005B1647" w:rsidP="005B1647">
            <w:pPr>
              <w:pStyle w:val="Tabell"/>
              <w:cnfStyle w:val="010000000000" w:firstRow="0" w:lastRow="1" w:firstColumn="0" w:lastColumn="0" w:oddVBand="0" w:evenVBand="0" w:oddHBand="0" w:evenHBand="0" w:firstRowFirstColumn="0" w:firstRowLastColumn="0" w:lastRowFirstColumn="0" w:lastRowLastColumn="0"/>
            </w:pPr>
            <w:r w:rsidRPr="00F95453">
              <w:t>-1 862</w:t>
            </w:r>
          </w:p>
        </w:tc>
        <w:tc>
          <w:tcPr>
            <w:tcW w:w="419" w:type="pct"/>
            <w:tcBorders>
              <w:top w:val="single" w:sz="4" w:space="0" w:color="auto"/>
            </w:tcBorders>
            <w:shd w:val="clear" w:color="auto" w:fill="auto"/>
            <w:noWrap/>
            <w:hideMark/>
          </w:tcPr>
          <w:p w14:paraId="758879BF" w14:textId="77777777" w:rsidR="005B1647" w:rsidRPr="00F95453" w:rsidRDefault="005B1647" w:rsidP="005B1647">
            <w:pPr>
              <w:pStyle w:val="Tabell"/>
              <w:cnfStyle w:val="010000000000" w:firstRow="0" w:lastRow="1" w:firstColumn="0" w:lastColumn="0" w:oddVBand="0" w:evenVBand="0" w:oddHBand="0" w:evenHBand="0" w:firstRowFirstColumn="0" w:firstRowLastColumn="0" w:lastRowFirstColumn="0" w:lastRowLastColumn="0"/>
            </w:pPr>
            <w:r w:rsidRPr="00F95453">
              <w:t>-1 741</w:t>
            </w:r>
          </w:p>
        </w:tc>
        <w:tc>
          <w:tcPr>
            <w:tcW w:w="419" w:type="pct"/>
            <w:tcBorders>
              <w:top w:val="single" w:sz="4" w:space="0" w:color="auto"/>
            </w:tcBorders>
            <w:shd w:val="clear" w:color="auto" w:fill="auto"/>
            <w:noWrap/>
            <w:hideMark/>
          </w:tcPr>
          <w:p w14:paraId="0FB38C80" w14:textId="77777777" w:rsidR="005B1647" w:rsidRPr="00F95453" w:rsidRDefault="005B1647" w:rsidP="005B1647">
            <w:pPr>
              <w:pStyle w:val="Tabell"/>
              <w:cnfStyle w:val="010000000000" w:firstRow="0" w:lastRow="1" w:firstColumn="0" w:lastColumn="0" w:oddVBand="0" w:evenVBand="0" w:oddHBand="0" w:evenHBand="0" w:firstRowFirstColumn="0" w:firstRowLastColumn="0" w:lastRowFirstColumn="0" w:lastRowLastColumn="0"/>
            </w:pPr>
            <w:r w:rsidRPr="00F95453">
              <w:t>1 694</w:t>
            </w:r>
          </w:p>
        </w:tc>
        <w:tc>
          <w:tcPr>
            <w:tcW w:w="419" w:type="pct"/>
            <w:tcBorders>
              <w:top w:val="single" w:sz="4" w:space="0" w:color="auto"/>
            </w:tcBorders>
            <w:shd w:val="clear" w:color="auto" w:fill="auto"/>
            <w:noWrap/>
            <w:hideMark/>
          </w:tcPr>
          <w:p w14:paraId="7621C491" w14:textId="77777777" w:rsidR="005B1647" w:rsidRPr="00F95453" w:rsidRDefault="005B1647" w:rsidP="005B1647">
            <w:pPr>
              <w:pStyle w:val="Tabell"/>
              <w:cnfStyle w:val="010000000000" w:firstRow="0" w:lastRow="1" w:firstColumn="0" w:lastColumn="0" w:oddVBand="0" w:evenVBand="0" w:oddHBand="0" w:evenHBand="0" w:firstRowFirstColumn="0" w:firstRowLastColumn="0" w:lastRowFirstColumn="0" w:lastRowLastColumn="0"/>
            </w:pPr>
            <w:r w:rsidRPr="00F95453">
              <w:t>1 067</w:t>
            </w:r>
          </w:p>
        </w:tc>
      </w:tr>
    </w:tbl>
    <w:p w14:paraId="226DF445" w14:textId="5762EFA8" w:rsidR="005B1647" w:rsidRDefault="005B1647" w:rsidP="00EF0A97">
      <w:pPr>
        <w:pStyle w:val="TabellFotnot"/>
        <w:ind w:left="-1134"/>
      </w:pPr>
      <w:r w:rsidRPr="00F35822">
        <w:rPr>
          <w:vertAlign w:val="superscript"/>
        </w:rPr>
        <w:t>1</w:t>
      </w:r>
      <w:r w:rsidRPr="00F35822">
        <w:t xml:space="preserve"> Gällande återvinningar och skadeutbetalningar kan skaderelaterade kostnader ingå.</w:t>
      </w:r>
    </w:p>
    <w:p w14:paraId="6F40B595" w14:textId="1C89E9B4" w:rsidR="005B1647" w:rsidRDefault="005B1647" w:rsidP="00EF0A97">
      <w:pPr>
        <w:pStyle w:val="Klla"/>
        <w:ind w:left="-1134"/>
      </w:pPr>
      <w:r>
        <w:t xml:space="preserve">Anm.: </w:t>
      </w:r>
      <w:r w:rsidRPr="00F35822">
        <w:t>Avgifter för 2018 och 2019 avser fakturerade avgifter.</w:t>
      </w:r>
    </w:p>
    <w:p w14:paraId="1038E409" w14:textId="4DBB6E84" w:rsidR="005B1647" w:rsidRDefault="005B1647" w:rsidP="005B1647">
      <w:pPr>
        <w:pStyle w:val="Rubrik5utannumrering"/>
      </w:pPr>
      <w:r>
        <w:t>Avgifter</w:t>
      </w:r>
    </w:p>
    <w:p w14:paraId="7190D74D" w14:textId="540593C5" w:rsidR="005B1647" w:rsidRDefault="005B1647" w:rsidP="005B1647">
      <w:pPr>
        <w:pStyle w:val="Brdtext"/>
      </w:pPr>
      <w:r>
        <w:t>Under 2019 inkom avgifter för garantiförluster samt övriga avgifter motsvarande 2,8 miljarder kronor, varav huvuddelen var avgifter för insättningsgarantin och exportkreditgarantierna.</w:t>
      </w:r>
    </w:p>
    <w:p w14:paraId="5CA0A15A" w14:textId="77777777" w:rsidR="005B1647" w:rsidRDefault="005B1647" w:rsidP="005B1647">
      <w:pPr>
        <w:pStyle w:val="Rubrik5utannumrering"/>
      </w:pPr>
      <w:r>
        <w:t>Återvinningar</w:t>
      </w:r>
    </w:p>
    <w:p w14:paraId="195AE79E" w14:textId="3F5821BF" w:rsidR="005B1647" w:rsidRDefault="005B1647" w:rsidP="005B1647">
      <w:pPr>
        <w:pStyle w:val="Brdtext"/>
      </w:pPr>
      <w:r>
        <w:t>Från tidigare utbetalningar vid infrianden återvanns 0,7 miljarder kronor. Exportkreditgarantierna svarade för större delen av återvinningarna och då framförallt betalningar från Chile, Iran, Pakistan och Irak.</w:t>
      </w:r>
    </w:p>
    <w:p w14:paraId="4F745DC8" w14:textId="77777777" w:rsidR="005B1647" w:rsidRDefault="005B1647" w:rsidP="005B1647">
      <w:pPr>
        <w:pStyle w:val="Rubrik5utannumrering"/>
      </w:pPr>
      <w:r>
        <w:t>Skadeutbetalningar</w:t>
      </w:r>
    </w:p>
    <w:p w14:paraId="046124B5" w14:textId="4656EEEC" w:rsidR="005B1647" w:rsidRDefault="005B1647" w:rsidP="005B1647">
      <w:pPr>
        <w:pStyle w:val="Brdtext"/>
      </w:pPr>
      <w:r>
        <w:t>Skadeutbetalningarna för infriade garantier var 1,9 miljarder kronor, främst rörande exportkreditgarantier.</w:t>
      </w:r>
    </w:p>
    <w:p w14:paraId="33FB1106" w14:textId="77777777" w:rsidR="005B1647" w:rsidRDefault="005B1647" w:rsidP="005B1647">
      <w:pPr>
        <w:pStyle w:val="Rubrik4utannumrering"/>
      </w:pPr>
      <w:r>
        <w:t>Flöden i garantiverksamheten och dessas påverkan på lånebehovet</w:t>
      </w:r>
    </w:p>
    <w:p w14:paraId="41C8D1BF" w14:textId="3ECCF441" w:rsidR="005B1647" w:rsidRDefault="005B1647" w:rsidP="005B1647">
      <w:pPr>
        <w:pStyle w:val="Brdtext"/>
      </w:pPr>
      <w:r>
        <w:t>Posterna avgifter, skadeutbetalningar och återvinningar har i olika grad påverkan på lånebehovet. Flöden i den del av garantiverksamheten som enbart har tillgångar i form av konton i Riksgäldskontoret, eller finansiering genom anslag, påverkar direkt statens lånebehov. Däremot har flöden i den del av garantiverksamheten som har tillgångar i form av utomstatliga placeringar inte någon påverkan på lånebehovet. En analys av flödena pekar på att nettoflödet i garantiverksamheten totalt sett innebar att inbetalningarna till garantiverksamheten översteg utbetalningarna med 1,7 miljarder kronor 2019.</w:t>
      </w:r>
    </w:p>
    <w:p w14:paraId="50235990" w14:textId="77777777" w:rsidR="005B1647" w:rsidRDefault="005B1647" w:rsidP="005B1647">
      <w:pPr>
        <w:pStyle w:val="Rubrik4utannumrering"/>
      </w:pPr>
      <w:r>
        <w:t>Statliga anslag i garantiverksamheten</w:t>
      </w:r>
    </w:p>
    <w:p w14:paraId="772FC698" w14:textId="77777777" w:rsidR="005B1647" w:rsidRDefault="005B1647" w:rsidP="005B1647">
      <w:pPr>
        <w:pStyle w:val="Brdtext"/>
      </w:pPr>
      <w:r>
        <w:t>I vissa fall kan riksdagen besluta att subventionera hela eller delar av avgiften för en viss garanti. När detta inträffar anvisar riksdagen normalt anslag för att betala avgiften. Det finns även några garantiåtaganden som vid infrianden helt eller delvis belastar anslag. Det gäller åtaganden i form av garantikapital och kapitaltäckningsgarantier.</w:t>
      </w:r>
    </w:p>
    <w:p w14:paraId="7EE2BAE3" w14:textId="77777777" w:rsidR="005B1647" w:rsidRDefault="005B1647" w:rsidP="005B1647">
      <w:pPr>
        <w:pStyle w:val="Brdtext"/>
      </w:pPr>
      <w:r>
        <w:t>Under 2019 utbetalades 42 miljoner kronor i statliga subventioner för garantiverksamheten. Sida har värderat risken i svenska statens åtagande avseende EIB:s utlåning inom ramen för Lomé IV bis och Cotonou-avtalet och en inbetalning om 13,5 miljoner kronor gjordes till räntebärande konto i enlighet med regleringsbrev för 2019.</w:t>
      </w:r>
    </w:p>
    <w:p w14:paraId="34A740C3" w14:textId="328ADD69" w:rsidR="005B1647" w:rsidRDefault="005B1647" w:rsidP="005B1647">
      <w:pPr>
        <w:pStyle w:val="Brdtext"/>
      </w:pPr>
      <w:r>
        <w:t xml:space="preserve">I </w:t>
      </w:r>
      <w:r w:rsidRPr="004E795C">
        <w:t>tabell 5.</w:t>
      </w:r>
      <w:r>
        <w:t>7 visas vilka anslag som finansierade dessa subventioner samt vilka anslag i övrigt vars ändamål omfattar garantiverksamhet</w:t>
      </w:r>
    </w:p>
    <w:p w14:paraId="1893D964" w14:textId="476D2E01" w:rsidR="005B1647" w:rsidRDefault="005B1647" w:rsidP="005B1647">
      <w:pPr>
        <w:pStyle w:val="TabellRubrik"/>
      </w:pPr>
      <w:bookmarkStart w:id="281" w:name="_Toc37340157"/>
      <w:r>
        <w:t xml:space="preserve">Tabell </w:t>
      </w:r>
      <w:r>
        <w:fldChar w:fldCharType="begin"/>
      </w:r>
      <w:r>
        <w:instrText xml:space="preserve"> STYLEREF  "Rubrik 1" \n</w:instrText>
      </w:r>
      <w:r>
        <w:fldChar w:fldCharType="separate"/>
      </w:r>
      <w:r w:rsidR="00301022">
        <w:rPr>
          <w:noProof/>
        </w:rPr>
        <w:t>5</w:t>
      </w:r>
      <w:r>
        <w:rPr>
          <w:noProof/>
        </w:rPr>
        <w:fldChar w:fldCharType="end"/>
      </w:r>
      <w:r>
        <w:t>.</w:t>
      </w:r>
      <w:fldSimple w:instr=" SEQ Tabell \* ARABIC \s 1 ">
        <w:r w:rsidR="00301022">
          <w:rPr>
            <w:noProof/>
          </w:rPr>
          <w:t>7</w:t>
        </w:r>
      </w:fldSimple>
      <w:r>
        <w:tab/>
      </w:r>
      <w:r w:rsidRPr="00EF4474">
        <w:t>Anslag vars ändamål omfattade garantiverksamhet 2019</w:t>
      </w:r>
      <w:bookmarkEnd w:id="281"/>
    </w:p>
    <w:p w14:paraId="7B078BB2" w14:textId="76E4BC69" w:rsidR="005B1647" w:rsidRDefault="005B1647" w:rsidP="005B1647">
      <w:pPr>
        <w:pStyle w:val="TabellUnderrubrik"/>
      </w:pPr>
      <w:r w:rsidRPr="00EF4474">
        <w:t>Miljoner kronor</w:t>
      </w:r>
    </w:p>
    <w:tbl>
      <w:tblPr>
        <w:tblStyle w:val="RKBPTabell"/>
        <w:tblW w:w="5000" w:type="pct"/>
        <w:tblLook w:val="06E0" w:firstRow="1" w:lastRow="1" w:firstColumn="1" w:lastColumn="0" w:noHBand="1" w:noVBand="1"/>
      </w:tblPr>
      <w:tblGrid>
        <w:gridCol w:w="686"/>
        <w:gridCol w:w="1585"/>
        <w:gridCol w:w="1458"/>
        <w:gridCol w:w="2644"/>
        <w:gridCol w:w="499"/>
        <w:gridCol w:w="498"/>
      </w:tblGrid>
      <w:tr w:rsidR="00155607" w14:paraId="3FBCE17F" w14:textId="77777777" w:rsidTr="00BE1FEE">
        <w:trPr>
          <w:cnfStyle w:val="100000000000" w:firstRow="1" w:lastRow="0" w:firstColumn="0" w:lastColumn="0" w:oddVBand="0" w:evenVBand="0" w:oddHBand="0" w:evenHBand="0" w:firstRowFirstColumn="0" w:firstRowLastColumn="0" w:lastRowFirstColumn="0" w:lastRowLastColumn="0"/>
          <w:tblHeader w:val="0"/>
        </w:trPr>
        <w:tc>
          <w:tcPr>
            <w:cnfStyle w:val="001000000000" w:firstRow="0" w:lastRow="0" w:firstColumn="1" w:lastColumn="0" w:oddVBand="0" w:evenVBand="0" w:oddHBand="0" w:evenHBand="0" w:firstRowFirstColumn="0" w:firstRowLastColumn="0" w:lastRowFirstColumn="0" w:lastRowLastColumn="0"/>
            <w:tcW w:w="481"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tcPr>
          <w:p w14:paraId="03FF3194" w14:textId="4DB97BCD" w:rsidR="005B1647" w:rsidRDefault="005B1647" w:rsidP="005B1647">
            <w:pPr>
              <w:pStyle w:val="TabellHuvud"/>
              <w:keepNext/>
            </w:pPr>
            <w:r>
              <w:t>Utgifts-område</w:t>
            </w:r>
          </w:p>
        </w:tc>
        <w:tc>
          <w:tcPr>
            <w:tcW w:w="866"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tcPr>
          <w:p w14:paraId="701DB821" w14:textId="29D905A3" w:rsidR="005B1647" w:rsidRDefault="005B1647" w:rsidP="005B1647">
            <w:pPr>
              <w:pStyle w:val="TabellHuvud"/>
              <w:keepNext/>
              <w:jc w:val="left"/>
              <w:cnfStyle w:val="100000000000" w:firstRow="1" w:lastRow="0" w:firstColumn="0" w:lastColumn="0" w:oddVBand="0" w:evenVBand="0" w:oddHBand="0" w:evenHBand="0" w:firstRowFirstColumn="0" w:firstRowLastColumn="0" w:lastRowFirstColumn="0" w:lastRowLastColumn="0"/>
            </w:pPr>
            <w:r>
              <w:t>Anslag</w:t>
            </w:r>
          </w:p>
        </w:tc>
        <w:tc>
          <w:tcPr>
            <w:tcW w:w="1058"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tcPr>
          <w:p w14:paraId="3F2DC120" w14:textId="0AFE4AF5" w:rsidR="005B1647" w:rsidRDefault="005B1647" w:rsidP="005B1647">
            <w:pPr>
              <w:pStyle w:val="TabellHuvud"/>
              <w:keepNext/>
              <w:jc w:val="left"/>
              <w:cnfStyle w:val="100000000000" w:firstRow="1" w:lastRow="0" w:firstColumn="0" w:lastColumn="0" w:oddVBand="0" w:evenVBand="0" w:oddHBand="0" w:evenHBand="0" w:firstRowFirstColumn="0" w:firstRowLastColumn="0" w:lastRowFirstColumn="0" w:lastRowLastColumn="0"/>
            </w:pPr>
            <w:r>
              <w:t>Myndighet</w:t>
            </w:r>
          </w:p>
        </w:tc>
        <w:tc>
          <w:tcPr>
            <w:tcW w:w="1836"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tcPr>
          <w:p w14:paraId="5956BB45" w14:textId="6C31C9E5" w:rsidR="005B1647" w:rsidRDefault="005B1647" w:rsidP="005B1647">
            <w:pPr>
              <w:pStyle w:val="TabellHuvud"/>
              <w:keepNext/>
              <w:jc w:val="left"/>
              <w:cnfStyle w:val="100000000000" w:firstRow="1" w:lastRow="0" w:firstColumn="0" w:lastColumn="0" w:oddVBand="0" w:evenVBand="0" w:oddHBand="0" w:evenHBand="0" w:firstRowFirstColumn="0" w:firstRowLastColumn="0" w:lastRowFirstColumn="0" w:lastRowLastColumn="0"/>
            </w:pPr>
            <w:r>
              <w:t>Garantiåtagande</w:t>
            </w:r>
          </w:p>
        </w:tc>
        <w:tc>
          <w:tcPr>
            <w:tcW w:w="380"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tcPr>
          <w:p w14:paraId="6F5B2D51" w14:textId="6FB7998B" w:rsidR="005B1647" w:rsidRDefault="005B1647" w:rsidP="005B1647">
            <w:pPr>
              <w:pStyle w:val="TabellHuvud"/>
              <w:keepNext/>
              <w:cnfStyle w:val="100000000000" w:firstRow="1" w:lastRow="0" w:firstColumn="0" w:lastColumn="0" w:oddVBand="0" w:evenVBand="0" w:oddHBand="0" w:evenHBand="0" w:firstRowFirstColumn="0" w:firstRowLastColumn="0" w:lastRowFirstColumn="0" w:lastRowLastColumn="0"/>
            </w:pPr>
            <w:r>
              <w:t>Utfall 2019</w:t>
            </w:r>
          </w:p>
        </w:tc>
        <w:tc>
          <w:tcPr>
            <w:tcW w:w="379"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tcPr>
          <w:p w14:paraId="17E661CE" w14:textId="5A6B5A25" w:rsidR="005B1647" w:rsidRDefault="005B1647" w:rsidP="005B1647">
            <w:pPr>
              <w:pStyle w:val="TabellHuvud"/>
              <w:keepNext/>
              <w:cnfStyle w:val="100000000000" w:firstRow="1" w:lastRow="0" w:firstColumn="0" w:lastColumn="0" w:oddVBand="0" w:evenVBand="0" w:oddHBand="0" w:evenHBand="0" w:firstRowFirstColumn="0" w:firstRowLastColumn="0" w:lastRowFirstColumn="0" w:lastRowLastColumn="0"/>
            </w:pPr>
            <w:r>
              <w:t>Utfall 2018</w:t>
            </w:r>
          </w:p>
        </w:tc>
      </w:tr>
      <w:tr w:rsidR="00155607" w14:paraId="4C239BFA" w14:textId="77777777" w:rsidTr="00155607">
        <w:tc>
          <w:tcPr>
            <w:cnfStyle w:val="001000000000" w:firstRow="0" w:lastRow="0" w:firstColumn="1" w:lastColumn="0" w:oddVBand="0" w:evenVBand="0" w:oddHBand="0" w:evenHBand="0" w:firstRowFirstColumn="0" w:firstRowLastColumn="0" w:lastRowFirstColumn="0" w:lastRowLastColumn="0"/>
            <w:tcW w:w="481" w:type="pct"/>
            <w:tcBorders>
              <w:top w:val="single" w:sz="12" w:space="0" w:color="auto"/>
            </w:tcBorders>
            <w:vAlign w:val="top"/>
          </w:tcPr>
          <w:p w14:paraId="2E790F4C" w14:textId="330D5CEB" w:rsidR="005B1647" w:rsidRDefault="005B1647" w:rsidP="005B1647">
            <w:pPr>
              <w:pStyle w:val="Tabell"/>
              <w:keepNext/>
            </w:pPr>
            <w:r>
              <w:t>7</w:t>
            </w:r>
          </w:p>
        </w:tc>
        <w:tc>
          <w:tcPr>
            <w:tcW w:w="866" w:type="pct"/>
            <w:tcBorders>
              <w:top w:val="single" w:sz="12" w:space="0" w:color="auto"/>
            </w:tcBorders>
            <w:vAlign w:val="top"/>
          </w:tcPr>
          <w:p w14:paraId="754CB40B" w14:textId="3AFD3D34" w:rsidR="005B1647" w:rsidRDefault="005B1647" w:rsidP="005B1647">
            <w:pPr>
              <w:pStyle w:val="Tabell"/>
              <w:keepNext/>
              <w:jc w:val="left"/>
              <w:cnfStyle w:val="000000000000" w:firstRow="0" w:lastRow="0" w:firstColumn="0" w:lastColumn="0" w:oddVBand="0" w:evenVBand="0" w:oddHBand="0" w:evenHBand="0" w:firstRowFirstColumn="0" w:firstRowLastColumn="0" w:lastRowFirstColumn="0" w:lastRowLastColumn="0"/>
            </w:pPr>
            <w:r>
              <w:t xml:space="preserve">7 1:1 </w:t>
            </w:r>
            <w:r w:rsidRPr="00236172">
              <w:t>Bistånds-verksamhet</w:t>
            </w:r>
          </w:p>
        </w:tc>
        <w:tc>
          <w:tcPr>
            <w:tcW w:w="1058" w:type="pct"/>
            <w:tcBorders>
              <w:top w:val="single" w:sz="12" w:space="0" w:color="auto"/>
            </w:tcBorders>
            <w:vAlign w:val="top"/>
          </w:tcPr>
          <w:p w14:paraId="1AA3F73F" w14:textId="0A8F97D9" w:rsidR="005B1647" w:rsidRDefault="005B1647" w:rsidP="005B1647">
            <w:pPr>
              <w:pStyle w:val="Tabell"/>
              <w:keepNext/>
              <w:jc w:val="left"/>
              <w:cnfStyle w:val="000000000000" w:firstRow="0" w:lastRow="0" w:firstColumn="0" w:lastColumn="0" w:oddVBand="0" w:evenVBand="0" w:oddHBand="0" w:evenHBand="0" w:firstRowFirstColumn="0" w:firstRowLastColumn="0" w:lastRowFirstColumn="0" w:lastRowLastColumn="0"/>
            </w:pPr>
            <w:r>
              <w:t>Sida</w:t>
            </w:r>
          </w:p>
        </w:tc>
        <w:tc>
          <w:tcPr>
            <w:tcW w:w="1836" w:type="pct"/>
            <w:tcBorders>
              <w:top w:val="single" w:sz="12" w:space="0" w:color="auto"/>
            </w:tcBorders>
            <w:vAlign w:val="top"/>
          </w:tcPr>
          <w:p w14:paraId="1F50D912" w14:textId="7F93C5C1" w:rsidR="005B1647" w:rsidRDefault="005B1647" w:rsidP="005B1647">
            <w:pPr>
              <w:pStyle w:val="Tabell"/>
              <w:keepNext/>
              <w:jc w:val="left"/>
              <w:cnfStyle w:val="000000000000" w:firstRow="0" w:lastRow="0" w:firstColumn="0" w:lastColumn="0" w:oddVBand="0" w:evenVBand="0" w:oddHBand="0" w:evenHBand="0" w:firstRowFirstColumn="0" w:firstRowLastColumn="0" w:lastRowFirstColumn="0" w:lastRowLastColumn="0"/>
            </w:pPr>
            <w:r w:rsidRPr="00B57EC2">
              <w:t>Afrika, Strategiskt inriktade bidrag samt reform</w:t>
            </w:r>
            <w:r>
              <w:t xml:space="preserve"> </w:t>
            </w:r>
            <w:r w:rsidRPr="00B57EC2">
              <w:t>samarbete med Östeuropa, Västra Balkan och Turkiet.</w:t>
            </w:r>
          </w:p>
        </w:tc>
        <w:tc>
          <w:tcPr>
            <w:tcW w:w="380" w:type="pct"/>
            <w:tcBorders>
              <w:top w:val="single" w:sz="12" w:space="0" w:color="auto"/>
            </w:tcBorders>
          </w:tcPr>
          <w:p w14:paraId="7BA44F51" w14:textId="73746CEE" w:rsidR="005B1647"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t>40,7</w:t>
            </w:r>
          </w:p>
        </w:tc>
        <w:tc>
          <w:tcPr>
            <w:tcW w:w="379" w:type="pct"/>
            <w:tcBorders>
              <w:top w:val="single" w:sz="12" w:space="0" w:color="auto"/>
            </w:tcBorders>
          </w:tcPr>
          <w:p w14:paraId="6983D713" w14:textId="5DF18EE0" w:rsidR="005B1647"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t>20,0</w:t>
            </w:r>
          </w:p>
        </w:tc>
      </w:tr>
      <w:tr w:rsidR="00155607" w14:paraId="0D23B3AB" w14:textId="77777777" w:rsidTr="00155607">
        <w:tc>
          <w:tcPr>
            <w:cnfStyle w:val="001000000000" w:firstRow="0" w:lastRow="0" w:firstColumn="1" w:lastColumn="0" w:oddVBand="0" w:evenVBand="0" w:oddHBand="0" w:evenHBand="0" w:firstRowFirstColumn="0" w:firstRowLastColumn="0" w:lastRowFirstColumn="0" w:lastRowLastColumn="0"/>
            <w:tcW w:w="481" w:type="pct"/>
            <w:vAlign w:val="top"/>
          </w:tcPr>
          <w:p w14:paraId="6095497F" w14:textId="22B27CC3" w:rsidR="005B1647" w:rsidRDefault="005B1647" w:rsidP="005B1647">
            <w:pPr>
              <w:pStyle w:val="Tabell"/>
              <w:keepNext/>
            </w:pPr>
            <w:r>
              <w:t>7</w:t>
            </w:r>
          </w:p>
        </w:tc>
        <w:tc>
          <w:tcPr>
            <w:tcW w:w="866" w:type="pct"/>
            <w:vAlign w:val="top"/>
          </w:tcPr>
          <w:p w14:paraId="5A317FDA" w14:textId="6FD6CB4B" w:rsidR="005B1647" w:rsidRDefault="005B1647" w:rsidP="005B1647">
            <w:pPr>
              <w:pStyle w:val="Tabell"/>
              <w:keepNext/>
              <w:jc w:val="left"/>
              <w:cnfStyle w:val="000000000000" w:firstRow="0" w:lastRow="0" w:firstColumn="0" w:lastColumn="0" w:oddVBand="0" w:evenVBand="0" w:oddHBand="0" w:evenHBand="0" w:firstRowFirstColumn="0" w:firstRowLastColumn="0" w:lastRowFirstColumn="0" w:lastRowLastColumn="0"/>
            </w:pPr>
            <w:r>
              <w:t xml:space="preserve">7 1:1 </w:t>
            </w:r>
            <w:r w:rsidRPr="00236172">
              <w:t>Bistånds-verksamhet</w:t>
            </w:r>
          </w:p>
        </w:tc>
        <w:tc>
          <w:tcPr>
            <w:tcW w:w="1058" w:type="pct"/>
            <w:vAlign w:val="top"/>
          </w:tcPr>
          <w:p w14:paraId="3802C28F" w14:textId="41E05C5A" w:rsidR="005B1647" w:rsidRDefault="005B1647" w:rsidP="005B1647">
            <w:pPr>
              <w:pStyle w:val="Tabell"/>
              <w:keepNext/>
              <w:jc w:val="left"/>
              <w:cnfStyle w:val="000000000000" w:firstRow="0" w:lastRow="0" w:firstColumn="0" w:lastColumn="0" w:oddVBand="0" w:evenVBand="0" w:oddHBand="0" w:evenHBand="0" w:firstRowFirstColumn="0" w:firstRowLastColumn="0" w:lastRowFirstColumn="0" w:lastRowLastColumn="0"/>
            </w:pPr>
            <w:r>
              <w:t>Riksgäldskontoret</w:t>
            </w:r>
          </w:p>
        </w:tc>
        <w:tc>
          <w:tcPr>
            <w:tcW w:w="1836" w:type="pct"/>
            <w:vAlign w:val="top"/>
          </w:tcPr>
          <w:p w14:paraId="5CEEC529" w14:textId="3F6CE61A" w:rsidR="005B1647" w:rsidRDefault="005B1647" w:rsidP="005B1647">
            <w:pPr>
              <w:pStyle w:val="Tabell"/>
              <w:keepNext/>
              <w:jc w:val="left"/>
              <w:cnfStyle w:val="000000000000" w:firstRow="0" w:lastRow="0" w:firstColumn="0" w:lastColumn="0" w:oddVBand="0" w:evenVBand="0" w:oddHBand="0" w:evenHBand="0" w:firstRowFirstColumn="0" w:firstRowLastColumn="0" w:lastRowFirstColumn="0" w:lastRowLastColumn="0"/>
            </w:pPr>
            <w:r>
              <w:t>NIB</w:t>
            </w:r>
          </w:p>
        </w:tc>
        <w:tc>
          <w:tcPr>
            <w:tcW w:w="380" w:type="pct"/>
          </w:tcPr>
          <w:p w14:paraId="4F0E8E3C" w14:textId="2C213446" w:rsidR="005B1647"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t>0,9</w:t>
            </w:r>
          </w:p>
        </w:tc>
        <w:tc>
          <w:tcPr>
            <w:tcW w:w="379" w:type="pct"/>
          </w:tcPr>
          <w:p w14:paraId="7C73738D" w14:textId="0E836BD2" w:rsidR="005B1647"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t>1,5</w:t>
            </w:r>
          </w:p>
        </w:tc>
      </w:tr>
      <w:tr w:rsidR="00155607" w14:paraId="2DB0658A" w14:textId="77777777" w:rsidTr="00155607">
        <w:tc>
          <w:tcPr>
            <w:cnfStyle w:val="001000000000" w:firstRow="0" w:lastRow="0" w:firstColumn="1" w:lastColumn="0" w:oddVBand="0" w:evenVBand="0" w:oddHBand="0" w:evenHBand="0" w:firstRowFirstColumn="0" w:firstRowLastColumn="0" w:lastRowFirstColumn="0" w:lastRowLastColumn="0"/>
            <w:tcW w:w="481" w:type="pct"/>
            <w:vAlign w:val="top"/>
          </w:tcPr>
          <w:p w14:paraId="47BEA64B" w14:textId="3E0D3EEE" w:rsidR="005B1647" w:rsidRDefault="005B1647" w:rsidP="005B1647">
            <w:pPr>
              <w:pStyle w:val="Tabell"/>
              <w:keepNext/>
            </w:pPr>
            <w:r>
              <w:t>22</w:t>
            </w:r>
          </w:p>
        </w:tc>
        <w:tc>
          <w:tcPr>
            <w:tcW w:w="866" w:type="pct"/>
            <w:vAlign w:val="top"/>
          </w:tcPr>
          <w:p w14:paraId="77FE57BF" w14:textId="22068EC7" w:rsidR="005B1647" w:rsidRDefault="005B1647" w:rsidP="005B1647">
            <w:pPr>
              <w:pStyle w:val="Tabell"/>
              <w:keepNext/>
              <w:jc w:val="left"/>
              <w:cnfStyle w:val="000000000000" w:firstRow="0" w:lastRow="0" w:firstColumn="0" w:lastColumn="0" w:oddVBand="0" w:evenVBand="0" w:oddHBand="0" w:evenHBand="0" w:firstRowFirstColumn="0" w:firstRowLastColumn="0" w:lastRowFirstColumn="0" w:lastRowLastColumn="0"/>
            </w:pPr>
            <w:r>
              <w:t xml:space="preserve">1:1 </w:t>
            </w:r>
            <w:r w:rsidRPr="00236172">
              <w:t>Utveckling av statens transportinfrastruktur</w:t>
            </w:r>
          </w:p>
        </w:tc>
        <w:tc>
          <w:tcPr>
            <w:tcW w:w="1058" w:type="pct"/>
            <w:vAlign w:val="top"/>
          </w:tcPr>
          <w:p w14:paraId="737925AE" w14:textId="497791BA" w:rsidR="005B1647" w:rsidRDefault="005B1647" w:rsidP="005B1647">
            <w:pPr>
              <w:pStyle w:val="Tabell"/>
              <w:keepNext/>
              <w:jc w:val="left"/>
              <w:cnfStyle w:val="000000000000" w:firstRow="0" w:lastRow="0" w:firstColumn="0" w:lastColumn="0" w:oddVBand="0" w:evenVBand="0" w:oddHBand="0" w:evenHBand="0" w:firstRowFirstColumn="0" w:firstRowLastColumn="0" w:lastRowFirstColumn="0" w:lastRowLastColumn="0"/>
            </w:pPr>
            <w:r>
              <w:t>Trafikverket</w:t>
            </w:r>
          </w:p>
        </w:tc>
        <w:tc>
          <w:tcPr>
            <w:tcW w:w="1836" w:type="pct"/>
            <w:vAlign w:val="top"/>
          </w:tcPr>
          <w:p w14:paraId="09A7889D" w14:textId="52D163B1" w:rsidR="005B1647" w:rsidRDefault="005B1647" w:rsidP="005B1647">
            <w:pPr>
              <w:pStyle w:val="Tabell"/>
              <w:keepNext/>
              <w:jc w:val="left"/>
              <w:cnfStyle w:val="000000000000" w:firstRow="0" w:lastRow="0" w:firstColumn="0" w:lastColumn="0" w:oddVBand="0" w:evenVBand="0" w:oddHBand="0" w:evenHBand="0" w:firstRowFirstColumn="0" w:firstRowLastColumn="0" w:lastRowFirstColumn="0" w:lastRowLastColumn="0"/>
            </w:pPr>
            <w:r>
              <w:t>Arlandabanan Infrastructure AB</w:t>
            </w:r>
          </w:p>
        </w:tc>
        <w:tc>
          <w:tcPr>
            <w:tcW w:w="380" w:type="pct"/>
          </w:tcPr>
          <w:p w14:paraId="7B30A102" w14:textId="77777777" w:rsidR="005B1647"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p>
        </w:tc>
        <w:tc>
          <w:tcPr>
            <w:tcW w:w="379" w:type="pct"/>
          </w:tcPr>
          <w:p w14:paraId="139DCFDA" w14:textId="77777777" w:rsidR="005B1647"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p>
        </w:tc>
      </w:tr>
      <w:tr w:rsidR="00155607" w14:paraId="63341E5F" w14:textId="77777777" w:rsidTr="00155607">
        <w:trPr>
          <w:cnfStyle w:val="010000000000" w:firstRow="0" w:lastRow="1"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81" w:type="pct"/>
            <w:vAlign w:val="top"/>
          </w:tcPr>
          <w:p w14:paraId="58127CC9" w14:textId="45DA0F4C" w:rsidR="005B1647" w:rsidRDefault="005B1647" w:rsidP="005B1647">
            <w:pPr>
              <w:pStyle w:val="Tabell"/>
              <w:keepNext/>
            </w:pPr>
            <w:r>
              <w:t>Summa</w:t>
            </w:r>
          </w:p>
        </w:tc>
        <w:tc>
          <w:tcPr>
            <w:tcW w:w="866" w:type="pct"/>
            <w:vAlign w:val="top"/>
          </w:tcPr>
          <w:p w14:paraId="5849FE6A" w14:textId="77777777" w:rsidR="005B1647" w:rsidRDefault="005B1647" w:rsidP="005B1647">
            <w:pPr>
              <w:pStyle w:val="Tabell"/>
              <w:keepNext/>
              <w:jc w:val="left"/>
              <w:cnfStyle w:val="010000000000" w:firstRow="0" w:lastRow="1" w:firstColumn="0" w:lastColumn="0" w:oddVBand="0" w:evenVBand="0" w:oddHBand="0" w:evenHBand="0" w:firstRowFirstColumn="0" w:firstRowLastColumn="0" w:lastRowFirstColumn="0" w:lastRowLastColumn="0"/>
            </w:pPr>
          </w:p>
        </w:tc>
        <w:tc>
          <w:tcPr>
            <w:tcW w:w="1058" w:type="pct"/>
            <w:vAlign w:val="top"/>
          </w:tcPr>
          <w:p w14:paraId="29B208B8" w14:textId="77777777" w:rsidR="005B1647" w:rsidRDefault="005B1647" w:rsidP="005B1647">
            <w:pPr>
              <w:pStyle w:val="Tabell"/>
              <w:keepNext/>
              <w:jc w:val="left"/>
              <w:cnfStyle w:val="010000000000" w:firstRow="0" w:lastRow="1" w:firstColumn="0" w:lastColumn="0" w:oddVBand="0" w:evenVBand="0" w:oddHBand="0" w:evenHBand="0" w:firstRowFirstColumn="0" w:firstRowLastColumn="0" w:lastRowFirstColumn="0" w:lastRowLastColumn="0"/>
            </w:pPr>
          </w:p>
        </w:tc>
        <w:tc>
          <w:tcPr>
            <w:tcW w:w="1836" w:type="pct"/>
            <w:vAlign w:val="top"/>
          </w:tcPr>
          <w:p w14:paraId="2E053703" w14:textId="77777777" w:rsidR="005B1647" w:rsidRDefault="005B1647" w:rsidP="005B1647">
            <w:pPr>
              <w:pStyle w:val="Tabell"/>
              <w:keepNext/>
              <w:jc w:val="left"/>
              <w:cnfStyle w:val="010000000000" w:firstRow="0" w:lastRow="1" w:firstColumn="0" w:lastColumn="0" w:oddVBand="0" w:evenVBand="0" w:oddHBand="0" w:evenHBand="0" w:firstRowFirstColumn="0" w:firstRowLastColumn="0" w:lastRowFirstColumn="0" w:lastRowLastColumn="0"/>
            </w:pPr>
          </w:p>
        </w:tc>
        <w:tc>
          <w:tcPr>
            <w:tcW w:w="380" w:type="pct"/>
          </w:tcPr>
          <w:p w14:paraId="191C4276" w14:textId="05A4E974" w:rsidR="005B1647" w:rsidRDefault="005B1647" w:rsidP="005B1647">
            <w:pPr>
              <w:pStyle w:val="Tabell"/>
              <w:keepNext/>
              <w:cnfStyle w:val="010000000000" w:firstRow="0" w:lastRow="1" w:firstColumn="0" w:lastColumn="0" w:oddVBand="0" w:evenVBand="0" w:oddHBand="0" w:evenHBand="0" w:firstRowFirstColumn="0" w:firstRowLastColumn="0" w:lastRowFirstColumn="0" w:lastRowLastColumn="0"/>
            </w:pPr>
            <w:r>
              <w:t>41,6</w:t>
            </w:r>
          </w:p>
        </w:tc>
        <w:tc>
          <w:tcPr>
            <w:tcW w:w="379" w:type="pct"/>
          </w:tcPr>
          <w:p w14:paraId="6C2E7092" w14:textId="032DAEB3" w:rsidR="005B1647" w:rsidRDefault="005B1647" w:rsidP="005B1647">
            <w:pPr>
              <w:pStyle w:val="Tabell"/>
              <w:keepNext/>
              <w:cnfStyle w:val="010000000000" w:firstRow="0" w:lastRow="1" w:firstColumn="0" w:lastColumn="0" w:oddVBand="0" w:evenVBand="0" w:oddHBand="0" w:evenHBand="0" w:firstRowFirstColumn="0" w:firstRowLastColumn="0" w:lastRowFirstColumn="0" w:lastRowLastColumn="0"/>
            </w:pPr>
            <w:r>
              <w:t>21,5</w:t>
            </w:r>
          </w:p>
        </w:tc>
      </w:tr>
    </w:tbl>
    <w:p w14:paraId="1BF04749" w14:textId="0781297A" w:rsidR="005B1647" w:rsidRDefault="005B1647" w:rsidP="00EF0A97">
      <w:pPr>
        <w:pStyle w:val="Brdtext"/>
        <w:spacing w:before="160"/>
      </w:pPr>
      <w:r w:rsidRPr="00771330">
        <w:t xml:space="preserve">Totalt har 211 miljoner kronor redovisats mot inkomsttitel för garantiverksamheten för 2019 jämfört med 79 miljoner kronor året innan, </w:t>
      </w:r>
      <w:r w:rsidRPr="004E795C">
        <w:t>se tabell 5.</w:t>
      </w:r>
      <w:r w:rsidRPr="00771330">
        <w:t>8</w:t>
      </w:r>
    </w:p>
    <w:p w14:paraId="600670FA" w14:textId="09732AB9" w:rsidR="005B1647" w:rsidRDefault="005B1647" w:rsidP="005B1647">
      <w:pPr>
        <w:pStyle w:val="TabellRubrik"/>
      </w:pPr>
      <w:bookmarkStart w:id="282" w:name="_Toc37340158"/>
      <w:r>
        <w:t xml:space="preserve">Tabell </w:t>
      </w:r>
      <w:r>
        <w:fldChar w:fldCharType="begin"/>
      </w:r>
      <w:r>
        <w:instrText xml:space="preserve"> STYLEREF  "Rubrik 1" \n</w:instrText>
      </w:r>
      <w:r>
        <w:fldChar w:fldCharType="separate"/>
      </w:r>
      <w:r w:rsidR="00301022">
        <w:rPr>
          <w:noProof/>
        </w:rPr>
        <w:t>5</w:t>
      </w:r>
      <w:r>
        <w:rPr>
          <w:noProof/>
        </w:rPr>
        <w:fldChar w:fldCharType="end"/>
      </w:r>
      <w:r>
        <w:t>.</w:t>
      </w:r>
      <w:fldSimple w:instr=" SEQ Tabell \* ARABIC \s 1 ">
        <w:r w:rsidR="00301022">
          <w:rPr>
            <w:noProof/>
          </w:rPr>
          <w:t>8</w:t>
        </w:r>
      </w:fldSimple>
      <w:r>
        <w:tab/>
        <w:t>Redovisning mot inkomsttitel gällande garantiverksamhet 2019</w:t>
      </w:r>
      <w:bookmarkEnd w:id="282"/>
    </w:p>
    <w:p w14:paraId="72291077" w14:textId="306C97D3" w:rsidR="005B1647" w:rsidRDefault="005B1647" w:rsidP="005B1647">
      <w:pPr>
        <w:pStyle w:val="TabellUnderrubrik"/>
      </w:pPr>
      <w:r>
        <w:t>Miljoner kronor</w:t>
      </w:r>
    </w:p>
    <w:tbl>
      <w:tblPr>
        <w:tblStyle w:val="RKBPTabell"/>
        <w:tblW w:w="5000" w:type="pct"/>
        <w:tblLook w:val="04E0" w:firstRow="1" w:lastRow="1" w:firstColumn="1" w:lastColumn="0" w:noHBand="0" w:noVBand="1"/>
      </w:tblPr>
      <w:tblGrid>
        <w:gridCol w:w="3978"/>
        <w:gridCol w:w="1523"/>
        <w:gridCol w:w="971"/>
        <w:gridCol w:w="898"/>
      </w:tblGrid>
      <w:tr w:rsidR="00155607" w14:paraId="617E080A" w14:textId="77777777" w:rsidTr="00155607">
        <w:trPr>
          <w:cnfStyle w:val="100000000000" w:firstRow="1" w:lastRow="0" w:firstColumn="0" w:lastColumn="0" w:oddVBand="0" w:evenVBand="0" w:oddHBand="0" w:evenHBand="0" w:firstRowFirstColumn="0" w:firstRowLastColumn="0" w:lastRowFirstColumn="0" w:lastRowLastColumn="0"/>
          <w:trHeight w:val="199"/>
          <w:tblHeader w:val="0"/>
        </w:trPr>
        <w:tc>
          <w:tcPr>
            <w:cnfStyle w:val="001000000000" w:firstRow="0" w:lastRow="0" w:firstColumn="1" w:lastColumn="0" w:oddVBand="0" w:evenVBand="0" w:oddHBand="0" w:evenHBand="0" w:firstRowFirstColumn="0" w:firstRowLastColumn="0" w:lastRowFirstColumn="0" w:lastRowLastColumn="0"/>
            <w:tcW w:w="2699" w:type="pct"/>
            <w:tcBorders>
              <w:top w:val="none" w:sz="0" w:space="0" w:color="auto"/>
              <w:left w:val="none" w:sz="0" w:space="0" w:color="auto"/>
              <w:bottom w:val="none" w:sz="0" w:space="0" w:color="auto"/>
              <w:right w:val="none" w:sz="0" w:space="0" w:color="auto"/>
              <w:tl2br w:val="none" w:sz="0" w:space="0" w:color="auto"/>
              <w:tr2bl w:val="none" w:sz="0" w:space="0" w:color="auto"/>
            </w:tcBorders>
            <w:noWrap/>
            <w:hideMark/>
          </w:tcPr>
          <w:p w14:paraId="4C94C0B7" w14:textId="2F1856A4" w:rsidR="005B1647" w:rsidRPr="00771330" w:rsidRDefault="005B1647" w:rsidP="005B1647">
            <w:pPr>
              <w:pStyle w:val="TabellHuvud"/>
            </w:pPr>
            <w:r>
              <w:t>Inkomsttitel</w:t>
            </w:r>
          </w:p>
        </w:tc>
        <w:tc>
          <w:tcPr>
            <w:tcW w:w="1033" w:type="pct"/>
            <w:tcBorders>
              <w:top w:val="none" w:sz="0" w:space="0" w:color="auto"/>
              <w:left w:val="none" w:sz="0" w:space="0" w:color="auto"/>
              <w:bottom w:val="none" w:sz="0" w:space="0" w:color="auto"/>
              <w:right w:val="none" w:sz="0" w:space="0" w:color="auto"/>
              <w:tl2br w:val="none" w:sz="0" w:space="0" w:color="auto"/>
              <w:tr2bl w:val="none" w:sz="0" w:space="0" w:color="auto"/>
            </w:tcBorders>
            <w:noWrap/>
            <w:hideMark/>
          </w:tcPr>
          <w:p w14:paraId="01B201E7" w14:textId="24CFBF66" w:rsidR="005B1647" w:rsidRPr="00771330" w:rsidRDefault="005B1647" w:rsidP="005B1647">
            <w:pPr>
              <w:pStyle w:val="TabellHuvud"/>
              <w:jc w:val="left"/>
              <w:cnfStyle w:val="100000000000" w:firstRow="1" w:lastRow="0" w:firstColumn="0" w:lastColumn="0" w:oddVBand="0" w:evenVBand="0" w:oddHBand="0" w:evenHBand="0" w:firstRowFirstColumn="0" w:firstRowLastColumn="0" w:lastRowFirstColumn="0" w:lastRowLastColumn="0"/>
            </w:pPr>
            <w:r>
              <w:t>Myndighet</w:t>
            </w:r>
          </w:p>
        </w:tc>
        <w:tc>
          <w:tcPr>
            <w:tcW w:w="659" w:type="pct"/>
            <w:tcBorders>
              <w:top w:val="none" w:sz="0" w:space="0" w:color="auto"/>
              <w:left w:val="none" w:sz="0" w:space="0" w:color="auto"/>
              <w:bottom w:val="none" w:sz="0" w:space="0" w:color="auto"/>
              <w:right w:val="none" w:sz="0" w:space="0" w:color="auto"/>
              <w:tl2br w:val="none" w:sz="0" w:space="0" w:color="auto"/>
              <w:tr2bl w:val="none" w:sz="0" w:space="0" w:color="auto"/>
            </w:tcBorders>
            <w:noWrap/>
            <w:hideMark/>
          </w:tcPr>
          <w:p w14:paraId="24FFB118" w14:textId="3627173F" w:rsidR="005B1647" w:rsidRPr="00771330"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t>Utfall 2019</w:t>
            </w:r>
          </w:p>
        </w:tc>
        <w:tc>
          <w:tcPr>
            <w:tcW w:w="609" w:type="pct"/>
            <w:tcBorders>
              <w:top w:val="none" w:sz="0" w:space="0" w:color="auto"/>
              <w:left w:val="none" w:sz="0" w:space="0" w:color="auto"/>
              <w:bottom w:val="none" w:sz="0" w:space="0" w:color="auto"/>
              <w:right w:val="none" w:sz="0" w:space="0" w:color="auto"/>
              <w:tl2br w:val="none" w:sz="0" w:space="0" w:color="auto"/>
              <w:tr2bl w:val="none" w:sz="0" w:space="0" w:color="auto"/>
            </w:tcBorders>
            <w:noWrap/>
            <w:hideMark/>
          </w:tcPr>
          <w:p w14:paraId="0039A5B7" w14:textId="05C1884E" w:rsidR="005B1647" w:rsidRPr="00771330"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t>Utfall 2018</w:t>
            </w:r>
          </w:p>
        </w:tc>
      </w:tr>
      <w:tr w:rsidR="00155607" w14:paraId="3B074631" w14:textId="77777777" w:rsidTr="00155607">
        <w:trPr>
          <w:trHeight w:val="285"/>
        </w:trPr>
        <w:tc>
          <w:tcPr>
            <w:cnfStyle w:val="001000000000" w:firstRow="0" w:lastRow="0" w:firstColumn="1" w:lastColumn="0" w:oddVBand="0" w:evenVBand="0" w:oddHBand="0" w:evenHBand="0" w:firstRowFirstColumn="0" w:firstRowLastColumn="0" w:lastRowFirstColumn="0" w:lastRowLastColumn="0"/>
            <w:tcW w:w="2699" w:type="pct"/>
            <w:noWrap/>
            <w:hideMark/>
          </w:tcPr>
          <w:p w14:paraId="42D74B2C" w14:textId="77777777" w:rsidR="005B1647" w:rsidRPr="00771330" w:rsidRDefault="005B1647" w:rsidP="005B1647">
            <w:pPr>
              <w:pStyle w:val="Tabell"/>
            </w:pPr>
            <w:r w:rsidRPr="00771330">
              <w:t>2124 Inlevererat överskott av garantiverksamhet</w:t>
            </w:r>
          </w:p>
        </w:tc>
        <w:tc>
          <w:tcPr>
            <w:tcW w:w="1033" w:type="pct"/>
            <w:noWrap/>
            <w:hideMark/>
          </w:tcPr>
          <w:p w14:paraId="586BA642" w14:textId="77777777" w:rsidR="005B1647" w:rsidRPr="00771330"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771330">
              <w:t>Riksgäldskontoret</w:t>
            </w:r>
          </w:p>
        </w:tc>
        <w:tc>
          <w:tcPr>
            <w:tcW w:w="659" w:type="pct"/>
            <w:noWrap/>
            <w:hideMark/>
          </w:tcPr>
          <w:p w14:paraId="34D6128F" w14:textId="77777777" w:rsidR="005B1647" w:rsidRPr="00771330"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71330">
              <w:t>60,1</w:t>
            </w:r>
          </w:p>
        </w:tc>
        <w:tc>
          <w:tcPr>
            <w:tcW w:w="609" w:type="pct"/>
            <w:noWrap/>
            <w:hideMark/>
          </w:tcPr>
          <w:p w14:paraId="1392D6F6" w14:textId="77777777" w:rsidR="005B1647" w:rsidRPr="00771330"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71330">
              <w:t>2,6</w:t>
            </w:r>
          </w:p>
        </w:tc>
      </w:tr>
      <w:tr w:rsidR="00155607" w14:paraId="211CA87C" w14:textId="77777777" w:rsidTr="00155607">
        <w:trPr>
          <w:trHeight w:val="240"/>
        </w:trPr>
        <w:tc>
          <w:tcPr>
            <w:cnfStyle w:val="001000000000" w:firstRow="0" w:lastRow="0" w:firstColumn="1" w:lastColumn="0" w:oddVBand="0" w:evenVBand="0" w:oddHBand="0" w:evenHBand="0" w:firstRowFirstColumn="0" w:firstRowLastColumn="0" w:lastRowFirstColumn="0" w:lastRowLastColumn="0"/>
            <w:tcW w:w="2699" w:type="pct"/>
            <w:noWrap/>
            <w:hideMark/>
          </w:tcPr>
          <w:p w14:paraId="791C6C88" w14:textId="77777777" w:rsidR="005B1647" w:rsidRPr="00771330" w:rsidRDefault="005B1647" w:rsidP="005B1647">
            <w:pPr>
              <w:pStyle w:val="Tabell"/>
            </w:pPr>
            <w:r w:rsidRPr="00771330">
              <w:t>2127 Inlevererat överskott Exportkreditnämnden</w:t>
            </w:r>
          </w:p>
        </w:tc>
        <w:tc>
          <w:tcPr>
            <w:tcW w:w="1033" w:type="pct"/>
            <w:noWrap/>
            <w:hideMark/>
          </w:tcPr>
          <w:p w14:paraId="527C9A9C" w14:textId="77777777" w:rsidR="005B1647" w:rsidRPr="00771330"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771330">
              <w:t>EKN</w:t>
            </w:r>
          </w:p>
        </w:tc>
        <w:tc>
          <w:tcPr>
            <w:tcW w:w="659" w:type="pct"/>
            <w:noWrap/>
            <w:hideMark/>
          </w:tcPr>
          <w:p w14:paraId="11444098" w14:textId="77777777" w:rsidR="005B1647" w:rsidRPr="00771330"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71330">
              <w:t>135,0</w:t>
            </w:r>
          </w:p>
        </w:tc>
        <w:tc>
          <w:tcPr>
            <w:tcW w:w="609" w:type="pct"/>
            <w:noWrap/>
            <w:hideMark/>
          </w:tcPr>
          <w:p w14:paraId="026ECC9B" w14:textId="77777777" w:rsidR="005B1647" w:rsidRPr="00771330"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71330">
              <w:t>64,0</w:t>
            </w:r>
          </w:p>
        </w:tc>
      </w:tr>
      <w:tr w:rsidR="00155607" w14:paraId="637858FD" w14:textId="77777777" w:rsidTr="00155607">
        <w:trPr>
          <w:trHeight w:val="315"/>
        </w:trPr>
        <w:tc>
          <w:tcPr>
            <w:cnfStyle w:val="001000000000" w:firstRow="0" w:lastRow="0" w:firstColumn="1" w:lastColumn="0" w:oddVBand="0" w:evenVBand="0" w:oddHBand="0" w:evenHBand="0" w:firstRowFirstColumn="0" w:firstRowLastColumn="0" w:lastRowFirstColumn="0" w:lastRowLastColumn="0"/>
            <w:tcW w:w="2699" w:type="pct"/>
            <w:noWrap/>
            <w:hideMark/>
          </w:tcPr>
          <w:p w14:paraId="2FF18144" w14:textId="77777777" w:rsidR="005B1647" w:rsidRPr="00771330" w:rsidRDefault="005B1647" w:rsidP="005B1647">
            <w:pPr>
              <w:pStyle w:val="Tabell"/>
            </w:pPr>
            <w:r w:rsidRPr="00771330">
              <w:t>2127 Inlevererat överskott Sida</w:t>
            </w:r>
          </w:p>
        </w:tc>
        <w:tc>
          <w:tcPr>
            <w:tcW w:w="1033" w:type="pct"/>
            <w:noWrap/>
            <w:hideMark/>
          </w:tcPr>
          <w:p w14:paraId="5EF8D961" w14:textId="77777777" w:rsidR="005B1647" w:rsidRPr="00771330"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771330">
              <w:t>Sida</w:t>
            </w:r>
          </w:p>
        </w:tc>
        <w:tc>
          <w:tcPr>
            <w:tcW w:w="659" w:type="pct"/>
            <w:noWrap/>
            <w:hideMark/>
          </w:tcPr>
          <w:p w14:paraId="0BB8499D" w14:textId="77777777" w:rsidR="005B1647" w:rsidRPr="00771330"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71330">
              <w:t>0,0</w:t>
            </w:r>
          </w:p>
        </w:tc>
        <w:tc>
          <w:tcPr>
            <w:tcW w:w="609" w:type="pct"/>
            <w:noWrap/>
            <w:hideMark/>
          </w:tcPr>
          <w:p w14:paraId="37ECCAAD" w14:textId="77777777" w:rsidR="005B1647" w:rsidRPr="00771330"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71330">
              <w:t>0,3</w:t>
            </w:r>
          </w:p>
        </w:tc>
      </w:tr>
      <w:tr w:rsidR="00155607" w14:paraId="1AFAC7BE"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2699" w:type="pct"/>
            <w:noWrap/>
            <w:hideMark/>
          </w:tcPr>
          <w:p w14:paraId="5EA4EA70" w14:textId="77777777" w:rsidR="005B1647" w:rsidRPr="00771330" w:rsidRDefault="005B1647" w:rsidP="005B1647">
            <w:pPr>
              <w:pStyle w:val="Tabell"/>
            </w:pPr>
            <w:r w:rsidRPr="00771330">
              <w:t>2552 Övriga offentligrättsliga avgifter</w:t>
            </w:r>
          </w:p>
        </w:tc>
        <w:tc>
          <w:tcPr>
            <w:tcW w:w="1033" w:type="pct"/>
            <w:noWrap/>
            <w:hideMark/>
          </w:tcPr>
          <w:p w14:paraId="77C2A0C7" w14:textId="77777777" w:rsidR="005B1647" w:rsidRPr="00771330"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771330">
              <w:t>Riksgäldskontoret</w:t>
            </w:r>
          </w:p>
        </w:tc>
        <w:tc>
          <w:tcPr>
            <w:tcW w:w="659" w:type="pct"/>
            <w:noWrap/>
            <w:hideMark/>
          </w:tcPr>
          <w:p w14:paraId="009EE72F" w14:textId="77777777" w:rsidR="005B1647" w:rsidRPr="00771330"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71330">
              <w:t>16,2</w:t>
            </w:r>
          </w:p>
        </w:tc>
        <w:tc>
          <w:tcPr>
            <w:tcW w:w="609" w:type="pct"/>
            <w:noWrap/>
            <w:hideMark/>
          </w:tcPr>
          <w:p w14:paraId="6B17B756" w14:textId="77777777" w:rsidR="005B1647" w:rsidRPr="00771330"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771330">
              <w:t>12,3</w:t>
            </w:r>
          </w:p>
        </w:tc>
      </w:tr>
      <w:tr w:rsidR="00155607" w14:paraId="21CD71BB" w14:textId="77777777" w:rsidTr="00155607">
        <w:trPr>
          <w:cnfStyle w:val="010000000000" w:firstRow="0" w:lastRow="1" w:firstColumn="0" w:lastColumn="0" w:oddVBand="0" w:evenVBand="0" w:oddHBand="0" w:evenHBand="0" w:firstRowFirstColumn="0" w:firstRowLastColumn="0" w:lastRowFirstColumn="0" w:lastRowLastColumn="0"/>
          <w:trHeight w:val="143"/>
        </w:trPr>
        <w:tc>
          <w:tcPr>
            <w:cnfStyle w:val="001000000000" w:firstRow="0" w:lastRow="0" w:firstColumn="1" w:lastColumn="0" w:oddVBand="0" w:evenVBand="0" w:oddHBand="0" w:evenHBand="0" w:firstRowFirstColumn="0" w:firstRowLastColumn="0" w:lastRowFirstColumn="0" w:lastRowLastColumn="0"/>
            <w:tcW w:w="2699" w:type="pct"/>
            <w:noWrap/>
            <w:hideMark/>
          </w:tcPr>
          <w:p w14:paraId="4C7C227D" w14:textId="77777777" w:rsidR="005B1647" w:rsidRPr="00771330" w:rsidRDefault="005B1647" w:rsidP="005B1647">
            <w:pPr>
              <w:pStyle w:val="Tabell"/>
              <w:rPr>
                <w:bCs/>
              </w:rPr>
            </w:pPr>
            <w:r w:rsidRPr="00771330">
              <w:rPr>
                <w:bCs/>
              </w:rPr>
              <w:t>Summa</w:t>
            </w:r>
          </w:p>
        </w:tc>
        <w:tc>
          <w:tcPr>
            <w:tcW w:w="1033" w:type="pct"/>
            <w:noWrap/>
            <w:hideMark/>
          </w:tcPr>
          <w:p w14:paraId="5144008F" w14:textId="2041EA46" w:rsidR="005B1647" w:rsidRPr="00771330" w:rsidRDefault="005B1647" w:rsidP="005B1647">
            <w:pPr>
              <w:pStyle w:val="Tabell"/>
              <w:jc w:val="left"/>
              <w:cnfStyle w:val="010000000000" w:firstRow="0" w:lastRow="1" w:firstColumn="0" w:lastColumn="0" w:oddVBand="0" w:evenVBand="0" w:oddHBand="0" w:evenHBand="0" w:firstRowFirstColumn="0" w:firstRowLastColumn="0" w:lastRowFirstColumn="0" w:lastRowLastColumn="0"/>
            </w:pPr>
          </w:p>
        </w:tc>
        <w:tc>
          <w:tcPr>
            <w:tcW w:w="659" w:type="pct"/>
            <w:noWrap/>
            <w:hideMark/>
          </w:tcPr>
          <w:p w14:paraId="38D63E0C" w14:textId="77777777" w:rsidR="005B1647" w:rsidRPr="00771330"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771330">
              <w:rPr>
                <w:bCs/>
              </w:rPr>
              <w:t>211,2</w:t>
            </w:r>
          </w:p>
        </w:tc>
        <w:tc>
          <w:tcPr>
            <w:tcW w:w="609" w:type="pct"/>
            <w:noWrap/>
            <w:hideMark/>
          </w:tcPr>
          <w:p w14:paraId="0E1732DF" w14:textId="77777777" w:rsidR="005B1647" w:rsidRPr="00771330"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771330">
              <w:rPr>
                <w:bCs/>
              </w:rPr>
              <w:t>79,2</w:t>
            </w:r>
          </w:p>
        </w:tc>
      </w:tr>
    </w:tbl>
    <w:p w14:paraId="38D75ACE" w14:textId="77777777" w:rsidR="005B1647" w:rsidRDefault="005B1647" w:rsidP="005B1647">
      <w:pPr>
        <w:pStyle w:val="Rubrik4utannumrering"/>
      </w:pPr>
      <w:r>
        <w:t>Tillbakablick på de senaste fem åren</w:t>
      </w:r>
    </w:p>
    <w:p w14:paraId="38C35E9D" w14:textId="77777777" w:rsidR="005B1647" w:rsidRDefault="005B1647" w:rsidP="005B1647">
      <w:pPr>
        <w:pStyle w:val="Brdtext"/>
      </w:pPr>
      <w:r>
        <w:t xml:space="preserve">De statliga subventionerna avseende garantiavgifter har de senaste fem åren varierat mellan drygt 6 miljoner kronor och 42 miljoner kronor årligen. De avgifter som garantitagarna själva betalat har uppgått till mellan 2,3 och 3,1 miljarder kronor per år. Det är främst avgifterna från exportkreditgarantierna som bidragit till variationer över tiden. </w:t>
      </w:r>
    </w:p>
    <w:p w14:paraId="16FC5F7D" w14:textId="575CD7C9" w:rsidR="005B1647" w:rsidRDefault="005B1647" w:rsidP="005B1647">
      <w:pPr>
        <w:pStyle w:val="Brdtext"/>
      </w:pPr>
      <w:r>
        <w:t>Skadeutbetalningarna låg på en nivå runt 0,5 miljarder kronor under 2015 för att under 2016 till 2019 öka betydligt till nivåer kring 1,6 miljarder kronor. Under åren gjordes ett fåtal stora skadeutbetalningar gällande exportkreditgarantier. Återvinningarna har under åren 2015 till 2019 varit stabila med undantag för 2016 då de var avsevärt högre. Det var främst tidigare infriade exportkreditgarantier som återvanns.</w:t>
      </w:r>
    </w:p>
    <w:p w14:paraId="0FF73DA8" w14:textId="292C0E6E" w:rsidR="005B1647" w:rsidRDefault="005B1647" w:rsidP="005B1647">
      <w:pPr>
        <w:pStyle w:val="DiagramRubrik"/>
      </w:pPr>
      <w:bookmarkStart w:id="283" w:name="_Toc37340177"/>
      <w:r>
        <w:t xml:space="preserve">Diagram </w:t>
      </w:r>
      <w:r>
        <w:fldChar w:fldCharType="begin"/>
      </w:r>
      <w:r>
        <w:instrText xml:space="preserve"> STYLEREF  "Rubrik 1" \n</w:instrText>
      </w:r>
      <w:r>
        <w:fldChar w:fldCharType="separate"/>
      </w:r>
      <w:r w:rsidR="00301022">
        <w:rPr>
          <w:noProof/>
        </w:rPr>
        <w:t>5</w:t>
      </w:r>
      <w:r>
        <w:rPr>
          <w:noProof/>
        </w:rPr>
        <w:fldChar w:fldCharType="end"/>
      </w:r>
      <w:r>
        <w:t>.</w:t>
      </w:r>
      <w:fldSimple w:instr=" SEQ Diagram \* ARABIC \s 1 ">
        <w:r w:rsidR="00301022">
          <w:rPr>
            <w:noProof/>
          </w:rPr>
          <w:t>2</w:t>
        </w:r>
      </w:fldSimple>
      <w:r>
        <w:tab/>
      </w:r>
      <w:r w:rsidRPr="00771330">
        <w:t>Återvinningar, statliga subventioner, avgifter, skadeutbetalningar samt saldot för betalningsflödet 2015</w:t>
      </w:r>
      <w:r>
        <w:t>–</w:t>
      </w:r>
      <w:r w:rsidRPr="00771330">
        <w:t>2019</w:t>
      </w:r>
      <w:bookmarkEnd w:id="283"/>
    </w:p>
    <w:p w14:paraId="1B050BFB" w14:textId="18B78B0B" w:rsidR="005B1647" w:rsidRDefault="005B1647" w:rsidP="00FC5820">
      <w:pPr>
        <w:pStyle w:val="DiagramUnderrubrik"/>
      </w:pPr>
      <w:r>
        <w:t>Miljoner kronor</w:t>
      </w:r>
    </w:p>
    <w:p w14:paraId="2BA96DA2" w14:textId="6990F0BB" w:rsidR="005B1647" w:rsidRDefault="005B1647" w:rsidP="005B1647">
      <w:pPr>
        <w:pStyle w:val="Bild"/>
      </w:pPr>
      <w:r>
        <w:rPr>
          <w:noProof/>
        </w:rPr>
        <w:drawing>
          <wp:inline distT="0" distB="0" distL="0" distR="0" wp14:anchorId="074CF26F" wp14:editId="7E2F303A">
            <wp:extent cx="4679950" cy="2340000"/>
            <wp:effectExtent l="0" t="0" r="6350" b="3175"/>
            <wp:docPr id="15" name="Diagram 3" descr="Diagram som visar återvinningar, statliga subventioner, avgifter, skadeutbetalningar samt saldot för betalningsflödet 2015-2019.">
              <a:extLst xmlns:a="http://schemas.openxmlformats.org/drawingml/2006/main">
                <a:ext uri="{FF2B5EF4-FFF2-40B4-BE49-F238E27FC236}">
                  <a16:creationId xmlns:a16="http://schemas.microsoft.com/office/drawing/2014/main" id="{00000000-0008-0000-0100-000001400000}"/>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45"/>
              </a:graphicData>
            </a:graphic>
          </wp:inline>
        </w:drawing>
      </w:r>
    </w:p>
    <w:p w14:paraId="05612784" w14:textId="2CDEF9EC" w:rsidR="005B1647" w:rsidRDefault="005B1647" w:rsidP="005B1647">
      <w:pPr>
        <w:pStyle w:val="Rubrik2"/>
      </w:pPr>
      <w:bookmarkStart w:id="284" w:name="_Toc37350667"/>
      <w:r>
        <w:t>Statlig utlåning med kreditrisk</w:t>
      </w:r>
      <w:bookmarkEnd w:id="284"/>
    </w:p>
    <w:p w14:paraId="7B35B497" w14:textId="27477DC7" w:rsidR="005B1647" w:rsidRDefault="005B1647" w:rsidP="005B1647">
      <w:pPr>
        <w:pStyle w:val="Brdtext"/>
      </w:pPr>
      <w:r>
        <w:t>Statliga lån, liksom annat stöd och statliga garantier, ges till verksamheter som staten anser vara angelägna. Riksdagen och regeringen beslutar om all statlig utlåning, antingen genom särskilda beslut för ett enskilt lån eller genom lagar och förordningar om låneprogram, till exempel studielån.</w:t>
      </w:r>
    </w:p>
    <w:p w14:paraId="565DEEB0" w14:textId="3918D726" w:rsidR="005B1647" w:rsidRDefault="005B1647" w:rsidP="005B1647">
      <w:pPr>
        <w:pStyle w:val="Brdtext"/>
      </w:pPr>
      <w:r>
        <w:t>Ett lån med kreditrisk innebär samma kreditrisk för staten som en kreditgaranti. Skillnaden är att finansieringen av lånet sköts av staten och vid garantier av en bank eller annat kreditinstitut. Merparten av statens utlåning finansieras via upplåning genom Riksgäldskontoret.</w:t>
      </w:r>
    </w:p>
    <w:p w14:paraId="6C9AAAD4" w14:textId="77777777" w:rsidR="005B1647" w:rsidRDefault="005B1647" w:rsidP="005B1647">
      <w:pPr>
        <w:pStyle w:val="Brdtext"/>
      </w:pPr>
      <w:r>
        <w:t>Sedan 2012 behandlas garantier och lån enligt samma principer, det vill säga en gemensam statlig garanti- och utlåningsmodell. Det innebär att räntan för ett lån ska motsvara statens finansieringskostnad för ett lån med samma löptid, ett räntepåslag som motsvarar förväntad förlust beräknad utifrån samma principer som gäller för statliga garantier samt ett påslag för administrationskostnaderna.</w:t>
      </w:r>
    </w:p>
    <w:p w14:paraId="479487AE" w14:textId="73C6E2C9" w:rsidR="005B1647" w:rsidRDefault="005B1647" w:rsidP="005B1647">
      <w:pPr>
        <w:pStyle w:val="Brdtext"/>
      </w:pPr>
      <w:r>
        <w:t>Före 2012 fanns det inte något generellt krav på att en avgift motsvarande statens förväntade kostnad skulle tas ut för lånen eller att en reserv skulle byggas upp för framtida kreditförluster. Hanteringen av studielånen anpassades till utlåningsmodellen från och med 2014.</w:t>
      </w:r>
    </w:p>
    <w:p w14:paraId="1938D6F5" w14:textId="15FA6A70" w:rsidR="005B1647" w:rsidRDefault="005B1647" w:rsidP="005B1647">
      <w:pPr>
        <w:pStyle w:val="Rubrik3utannumrering"/>
      </w:pPr>
      <w:r>
        <w:t>Utlåningsportföljens sammansättning</w:t>
      </w:r>
    </w:p>
    <w:p w14:paraId="349B2A21" w14:textId="7DF5EE6A" w:rsidR="005B1647" w:rsidRDefault="005B1647" w:rsidP="005B1647">
      <w:pPr>
        <w:pStyle w:val="Brdtext"/>
      </w:pPr>
      <w:r>
        <w:t xml:space="preserve">Statens utlåning till privatpersoner, företag och projekt, det vill säga lån med kreditrisk, uppgick den 31 december 2019 till 239 miljarder kronor före reservering, vilket är en ökning med 7 miljarder kronor jämfört med föregående år. Av dessa finansierades 235 miljarder kronor via upplåning i Riksgäldskontoret och resterande 4 miljarder kronor via anslag. </w:t>
      </w:r>
    </w:p>
    <w:p w14:paraId="3FAC0583" w14:textId="05704327" w:rsidR="005B1647" w:rsidRDefault="005B1647" w:rsidP="005B1647">
      <w:pPr>
        <w:pStyle w:val="Brdtext"/>
      </w:pPr>
      <w:r>
        <w:t>Den dominerande posten var studielånen från Centrala studiestödsnämnden (CSN) på 230 miljarder kronor, vilket motsvarade 96 procent av statens utlåning med kreditrisk. CSN hade också beviljat hemutrustningslån till utländska medborgare bosatta i Sverige, främst flyktingar, på 1,3 miljarder kronor samt körkortslån om 76 miljoner kronor.</w:t>
      </w:r>
    </w:p>
    <w:p w14:paraId="455C3E0B" w14:textId="57794F06" w:rsidR="005B1647" w:rsidRDefault="005B1647" w:rsidP="005B1647">
      <w:pPr>
        <w:pStyle w:val="Brdtext"/>
      </w:pPr>
      <w:r>
        <w:t>Riksgäldskontorets utlåning på 6,2 miljarder kronor går främst till olika infrastrukturprojekt samt flygindustrin. Övriga myndigheter hade en utlåning som tillsammans uppgick till cirka 1 miljard kronor inom bistånd samt till småföretagare, jordbrukare, fiskare med flera. En beskrivning av de större lånen finns i avsnitt 5.2.2.</w:t>
      </w:r>
    </w:p>
    <w:p w14:paraId="3D559988" w14:textId="07F1C4BC" w:rsidR="005B1647" w:rsidRDefault="005B1647" w:rsidP="005B1647">
      <w:pPr>
        <w:pStyle w:val="Brdtext"/>
      </w:pPr>
      <w:r>
        <w:t>Enligt grundläggande redovisningsregler ska lånefordringar skrivas ned till det värde som förväntas återbetalas. De myndigheter som har utlåning uppskattade reserveringarna för låneförlust till 26 miljarder kronor eller 11 procent av utlånat belopp. CSN:s studielån stod för 24 miljarder kronor eller 94 procent av reserveringarna.</w:t>
      </w:r>
    </w:p>
    <w:p w14:paraId="7AC4E83D" w14:textId="37D9C523" w:rsidR="005B1647" w:rsidRDefault="005B1647" w:rsidP="00EF0A97">
      <w:pPr>
        <w:pStyle w:val="TabellRubrik"/>
        <w:ind w:left="0"/>
      </w:pPr>
      <w:bookmarkStart w:id="285" w:name="_Toc37340159"/>
      <w:r>
        <w:t xml:space="preserve">Tabell </w:t>
      </w:r>
      <w:r>
        <w:fldChar w:fldCharType="begin"/>
      </w:r>
      <w:r>
        <w:instrText xml:space="preserve"> STYLEREF  "Rubrik 1" \n</w:instrText>
      </w:r>
      <w:r>
        <w:fldChar w:fldCharType="separate"/>
      </w:r>
      <w:r w:rsidR="00301022">
        <w:rPr>
          <w:noProof/>
        </w:rPr>
        <w:t>5</w:t>
      </w:r>
      <w:r>
        <w:rPr>
          <w:noProof/>
        </w:rPr>
        <w:fldChar w:fldCharType="end"/>
      </w:r>
      <w:r>
        <w:t>.</w:t>
      </w:r>
      <w:fldSimple w:instr=" SEQ Tabell \* ARABIC \s 1 ">
        <w:r w:rsidR="00301022">
          <w:rPr>
            <w:noProof/>
          </w:rPr>
          <w:t>9</w:t>
        </w:r>
      </w:fldSimple>
      <w:r>
        <w:tab/>
      </w:r>
      <w:r w:rsidRPr="002F3E54">
        <w:t>Statens utlåning med kreditrisk 2019-12-31</w:t>
      </w:r>
      <w:bookmarkEnd w:id="285"/>
    </w:p>
    <w:p w14:paraId="6F0E5F8C" w14:textId="310D1931" w:rsidR="005B1647" w:rsidRDefault="005B1647" w:rsidP="00EF0A97">
      <w:pPr>
        <w:pStyle w:val="TabellUnderrubrik"/>
        <w:ind w:left="-1134"/>
      </w:pPr>
      <w:r w:rsidRPr="002F3E54">
        <w:t>Miljoner kronor</w:t>
      </w:r>
    </w:p>
    <w:tbl>
      <w:tblPr>
        <w:tblStyle w:val="RKBPTabell"/>
        <w:tblW w:w="9637" w:type="dxa"/>
        <w:tblInd w:w="-1134" w:type="dxa"/>
        <w:tblLayout w:type="fixed"/>
        <w:tblLook w:val="06E0" w:firstRow="1" w:lastRow="1" w:firstColumn="1" w:lastColumn="0" w:noHBand="1" w:noVBand="1"/>
      </w:tblPr>
      <w:tblGrid>
        <w:gridCol w:w="706"/>
        <w:gridCol w:w="1562"/>
        <w:gridCol w:w="739"/>
        <w:gridCol w:w="737"/>
        <w:gridCol w:w="737"/>
        <w:gridCol w:w="737"/>
        <w:gridCol w:w="737"/>
        <w:gridCol w:w="737"/>
        <w:gridCol w:w="737"/>
        <w:gridCol w:w="736"/>
        <w:gridCol w:w="736"/>
        <w:gridCol w:w="736"/>
      </w:tblGrid>
      <w:tr w:rsidR="00627A6F" w14:paraId="0EB306CC" w14:textId="77777777" w:rsidTr="00BE1FEE">
        <w:trPr>
          <w:cnfStyle w:val="100000000000" w:firstRow="1" w:lastRow="0" w:firstColumn="0" w:lastColumn="0" w:oddVBand="0" w:evenVBand="0" w:oddHBand="0" w:evenHBand="0" w:firstRowFirstColumn="0" w:firstRowLastColumn="0" w:lastRowFirstColumn="0" w:lastRowLastColumn="0"/>
          <w:trHeight w:val="170"/>
        </w:trPr>
        <w:tc>
          <w:tcPr>
            <w:cnfStyle w:val="001000000000" w:firstRow="0" w:lastRow="0" w:firstColumn="1" w:lastColumn="0" w:oddVBand="0" w:evenVBand="0" w:oddHBand="0" w:evenHBand="0" w:firstRowFirstColumn="0" w:firstRowLastColumn="0" w:lastRowFirstColumn="0" w:lastRowLastColumn="0"/>
            <w:tcW w:w="366" w:type="pct"/>
            <w:noWrap/>
            <w:tcMar>
              <w:right w:w="28" w:type="dxa"/>
            </w:tcMar>
            <w:hideMark/>
          </w:tcPr>
          <w:p w14:paraId="1A703FD1" w14:textId="3927607B" w:rsidR="005B1647" w:rsidRPr="002F3E54" w:rsidRDefault="005B1647" w:rsidP="005B1647">
            <w:pPr>
              <w:pStyle w:val="TabellHuvud"/>
              <w:keepNext/>
            </w:pPr>
            <w:r w:rsidRPr="002F3E54">
              <w:t>U</w:t>
            </w:r>
            <w:r>
              <w:t>tgifts-område</w:t>
            </w:r>
          </w:p>
        </w:tc>
        <w:tc>
          <w:tcPr>
            <w:tcW w:w="810" w:type="pct"/>
            <w:noWrap/>
            <w:tcMar>
              <w:right w:w="28" w:type="dxa"/>
            </w:tcMar>
            <w:hideMark/>
          </w:tcPr>
          <w:p w14:paraId="0C695A76" w14:textId="3E4C45C1" w:rsidR="005B1647" w:rsidRDefault="005B1647" w:rsidP="005B1647">
            <w:pPr>
              <w:pStyle w:val="TabellHuvud"/>
              <w:keepNext/>
              <w:jc w:val="left"/>
              <w:cnfStyle w:val="100000000000" w:firstRow="1" w:lastRow="0" w:firstColumn="0" w:lastColumn="0" w:oddVBand="0" w:evenVBand="0" w:oddHBand="0" w:evenHBand="0" w:firstRowFirstColumn="0" w:firstRowLastColumn="0" w:lastRowFirstColumn="0" w:lastRowLastColumn="0"/>
            </w:pPr>
            <w:r>
              <w:t>Myndighet respektive låntagare/ändamål</w:t>
            </w:r>
          </w:p>
          <w:p w14:paraId="5F4CF6C9" w14:textId="77777777" w:rsidR="005B1647" w:rsidRPr="002F3E54" w:rsidRDefault="005B1647" w:rsidP="005B1647">
            <w:pPr>
              <w:pStyle w:val="TabellHuvud"/>
              <w:keepNext/>
              <w:jc w:val="left"/>
              <w:cnfStyle w:val="100000000000" w:firstRow="1" w:lastRow="0" w:firstColumn="0" w:lastColumn="0" w:oddVBand="0" w:evenVBand="0" w:oddHBand="0" w:evenHBand="0" w:firstRowFirstColumn="0" w:firstRowLastColumn="0" w:lastRowFirstColumn="0" w:lastRowLastColumn="0"/>
            </w:pPr>
            <w:r w:rsidRPr="002F3E54">
              <w:t>Lånefinansierad utlåning</w:t>
            </w:r>
          </w:p>
        </w:tc>
        <w:tc>
          <w:tcPr>
            <w:tcW w:w="383" w:type="pct"/>
            <w:noWrap/>
            <w:tcMar>
              <w:right w:w="28" w:type="dxa"/>
            </w:tcMar>
            <w:hideMark/>
          </w:tcPr>
          <w:p w14:paraId="26A47043" w14:textId="3D1D5A96" w:rsidR="005B1647" w:rsidRPr="002F3E54" w:rsidRDefault="005B1647" w:rsidP="005B1647">
            <w:pPr>
              <w:pStyle w:val="TabellHuvud"/>
              <w:keepNext/>
              <w:jc w:val="left"/>
              <w:cnfStyle w:val="100000000000" w:firstRow="1" w:lastRow="0" w:firstColumn="0" w:lastColumn="0" w:oddVBand="0" w:evenVBand="0" w:oddHBand="0" w:evenHBand="0" w:firstRowFirstColumn="0" w:firstRowLastColumn="0" w:lastRowFirstColumn="0" w:lastRowLastColumn="0"/>
            </w:pPr>
            <w:r>
              <w:t>Utlånings-ram</w:t>
            </w:r>
            <w:r w:rsidRPr="002F3E54">
              <w:t>2019</w:t>
            </w:r>
          </w:p>
        </w:tc>
        <w:tc>
          <w:tcPr>
            <w:tcW w:w="382" w:type="pct"/>
            <w:noWrap/>
            <w:tcMar>
              <w:right w:w="28" w:type="dxa"/>
            </w:tcMar>
            <w:hideMark/>
          </w:tcPr>
          <w:p w14:paraId="0D737BC1" w14:textId="3BC4181E" w:rsidR="005B1647" w:rsidRPr="002F3E54" w:rsidRDefault="005B1647" w:rsidP="005B1647">
            <w:pPr>
              <w:pStyle w:val="TabellHuvud"/>
              <w:keepNext/>
              <w:cnfStyle w:val="100000000000" w:firstRow="1" w:lastRow="0" w:firstColumn="0" w:lastColumn="0" w:oddVBand="0" w:evenVBand="0" w:oddHBand="0" w:evenHBand="0" w:firstRowFirstColumn="0" w:firstRowLastColumn="0" w:lastRowFirstColumn="0" w:lastRowLastColumn="0"/>
            </w:pPr>
            <w:r>
              <w:t>Utlånings</w:t>
            </w:r>
            <w:r>
              <w:softHyphen/>
              <w:t xml:space="preserve">ram </w:t>
            </w:r>
            <w:r w:rsidRPr="002F3E54">
              <w:t>2018</w:t>
            </w:r>
          </w:p>
        </w:tc>
        <w:tc>
          <w:tcPr>
            <w:tcW w:w="382" w:type="pct"/>
            <w:noWrap/>
            <w:tcMar>
              <w:right w:w="28" w:type="dxa"/>
            </w:tcMar>
            <w:hideMark/>
          </w:tcPr>
          <w:p w14:paraId="225F648C" w14:textId="6A088FE1" w:rsidR="005B1647" w:rsidRPr="002F3E54" w:rsidRDefault="005B1647" w:rsidP="005B1647">
            <w:pPr>
              <w:pStyle w:val="TabellHuvud"/>
              <w:keepNext/>
              <w:cnfStyle w:val="100000000000" w:firstRow="1" w:lastRow="0" w:firstColumn="0" w:lastColumn="0" w:oddVBand="0" w:evenVBand="0" w:oddHBand="0" w:evenHBand="0" w:firstRowFirstColumn="0" w:firstRowLastColumn="0" w:lastRowFirstColumn="0" w:lastRowLastColumn="0"/>
            </w:pPr>
            <w:r>
              <w:t xml:space="preserve">Låne-fordran </w:t>
            </w:r>
            <w:r w:rsidRPr="002F3E54">
              <w:t>2019</w:t>
            </w:r>
          </w:p>
        </w:tc>
        <w:tc>
          <w:tcPr>
            <w:tcW w:w="382" w:type="pct"/>
            <w:noWrap/>
            <w:tcMar>
              <w:right w:w="28" w:type="dxa"/>
            </w:tcMar>
            <w:hideMark/>
          </w:tcPr>
          <w:p w14:paraId="40A102A3" w14:textId="65849CED" w:rsidR="005B1647" w:rsidRPr="002F3E54" w:rsidRDefault="005B1647" w:rsidP="005B1647">
            <w:pPr>
              <w:pStyle w:val="TabellHuvud"/>
              <w:keepNext/>
              <w:cnfStyle w:val="100000000000" w:firstRow="1" w:lastRow="0" w:firstColumn="0" w:lastColumn="0" w:oddVBand="0" w:evenVBand="0" w:oddHBand="0" w:evenHBand="0" w:firstRowFirstColumn="0" w:firstRowLastColumn="0" w:lastRowFirstColumn="0" w:lastRowLastColumn="0"/>
            </w:pPr>
            <w:r>
              <w:t xml:space="preserve">Låne-fordran </w:t>
            </w:r>
            <w:r w:rsidRPr="002F3E54">
              <w:t>2018</w:t>
            </w:r>
          </w:p>
        </w:tc>
        <w:tc>
          <w:tcPr>
            <w:tcW w:w="382" w:type="pct"/>
            <w:noWrap/>
            <w:tcMar>
              <w:right w:w="28" w:type="dxa"/>
            </w:tcMar>
            <w:hideMark/>
          </w:tcPr>
          <w:p w14:paraId="7BEEEE65" w14:textId="75E92BAF" w:rsidR="005B1647" w:rsidRPr="002F3E54" w:rsidRDefault="005B1647" w:rsidP="005B1647">
            <w:pPr>
              <w:pStyle w:val="TabellHuvud"/>
              <w:keepNext/>
              <w:cnfStyle w:val="100000000000" w:firstRow="1" w:lastRow="0" w:firstColumn="0" w:lastColumn="0" w:oddVBand="0" w:evenVBand="0" w:oddHBand="0" w:evenHBand="0" w:firstRowFirstColumn="0" w:firstRowLastColumn="0" w:lastRowFirstColumn="0" w:lastRowLastColumn="0"/>
            </w:pPr>
            <w:r w:rsidRPr="00BE3150">
              <w:t>Reserve</w:t>
            </w:r>
            <w:r>
              <w:softHyphen/>
            </w:r>
            <w:r w:rsidRPr="00BE3150">
              <w:t>ringar för låne</w:t>
            </w:r>
            <w:r>
              <w:t>-</w:t>
            </w:r>
            <w:r w:rsidRPr="00BE3150">
              <w:t>förluster</w:t>
            </w:r>
            <w:r>
              <w:t xml:space="preserve"> </w:t>
            </w:r>
            <w:r w:rsidRPr="002F3E54">
              <w:t>2019</w:t>
            </w:r>
          </w:p>
        </w:tc>
        <w:tc>
          <w:tcPr>
            <w:tcW w:w="382" w:type="pct"/>
            <w:noWrap/>
            <w:tcMar>
              <w:right w:w="28" w:type="dxa"/>
            </w:tcMar>
            <w:hideMark/>
          </w:tcPr>
          <w:p w14:paraId="183C87F6" w14:textId="5BA2216D" w:rsidR="005B1647" w:rsidRPr="002F3E54" w:rsidRDefault="005B1647" w:rsidP="005B1647">
            <w:pPr>
              <w:pStyle w:val="TabellHuvud"/>
              <w:keepNext/>
              <w:cnfStyle w:val="100000000000" w:firstRow="1" w:lastRow="0" w:firstColumn="0" w:lastColumn="0" w:oddVBand="0" w:evenVBand="0" w:oddHBand="0" w:evenHBand="0" w:firstRowFirstColumn="0" w:firstRowLastColumn="0" w:lastRowFirstColumn="0" w:lastRowLastColumn="0"/>
            </w:pPr>
            <w:r w:rsidRPr="00BE3150">
              <w:t>Reserve</w:t>
            </w:r>
            <w:r>
              <w:t>-</w:t>
            </w:r>
            <w:r w:rsidRPr="00BE3150">
              <w:t>ringar för låne</w:t>
            </w:r>
            <w:r>
              <w:t>-</w:t>
            </w:r>
            <w:r w:rsidRPr="00BE3150">
              <w:t>förluster</w:t>
            </w:r>
            <w:r>
              <w:t xml:space="preserve"> </w:t>
            </w:r>
            <w:r w:rsidRPr="002F3E54">
              <w:t>2018</w:t>
            </w:r>
          </w:p>
        </w:tc>
        <w:tc>
          <w:tcPr>
            <w:tcW w:w="382" w:type="pct"/>
            <w:noWrap/>
            <w:tcMar>
              <w:right w:w="28" w:type="dxa"/>
            </w:tcMar>
            <w:hideMark/>
          </w:tcPr>
          <w:p w14:paraId="6538B82A" w14:textId="1A3B6428" w:rsidR="005B1647" w:rsidRPr="002F3E54" w:rsidRDefault="005B1647" w:rsidP="005B1647">
            <w:pPr>
              <w:pStyle w:val="TabellHuvud"/>
              <w:keepNext/>
              <w:cnfStyle w:val="100000000000" w:firstRow="1" w:lastRow="0" w:firstColumn="0" w:lastColumn="0" w:oddVBand="0" w:evenVBand="0" w:oddHBand="0" w:evenHBand="0" w:firstRowFirstColumn="0" w:firstRowLastColumn="0" w:lastRowFirstColumn="0" w:lastRowLastColumn="0"/>
            </w:pPr>
            <w:r w:rsidRPr="00BE3150">
              <w:t>Låne</w:t>
            </w:r>
            <w:r>
              <w:t>-</w:t>
            </w:r>
            <w:r w:rsidRPr="00BE3150">
              <w:t xml:space="preserve">fordran efter reservering </w:t>
            </w:r>
            <w:r w:rsidRPr="002F3E54">
              <w:t>2019</w:t>
            </w:r>
          </w:p>
        </w:tc>
        <w:tc>
          <w:tcPr>
            <w:tcW w:w="382" w:type="pct"/>
            <w:noWrap/>
            <w:tcMar>
              <w:right w:w="28" w:type="dxa"/>
            </w:tcMar>
            <w:hideMark/>
          </w:tcPr>
          <w:p w14:paraId="4BFE0E41" w14:textId="06E1A9CA" w:rsidR="005B1647" w:rsidRPr="002F3E54" w:rsidRDefault="005B1647" w:rsidP="005B1647">
            <w:pPr>
              <w:pStyle w:val="TabellHuvud"/>
              <w:keepNext/>
              <w:cnfStyle w:val="100000000000" w:firstRow="1" w:lastRow="0" w:firstColumn="0" w:lastColumn="0" w:oddVBand="0" w:evenVBand="0" w:oddHBand="0" w:evenHBand="0" w:firstRowFirstColumn="0" w:firstRowLastColumn="0" w:lastRowFirstColumn="0" w:lastRowLastColumn="0"/>
            </w:pPr>
            <w:r w:rsidRPr="00BE3150">
              <w:t>Låne</w:t>
            </w:r>
            <w:r>
              <w:t>-</w:t>
            </w:r>
            <w:r w:rsidRPr="00BE3150">
              <w:t xml:space="preserve">fordran efter reservering </w:t>
            </w:r>
            <w:r w:rsidRPr="002F3E54">
              <w:t>2018</w:t>
            </w:r>
          </w:p>
        </w:tc>
        <w:tc>
          <w:tcPr>
            <w:tcW w:w="382" w:type="pct"/>
            <w:noWrap/>
            <w:tcMar>
              <w:right w:w="28" w:type="dxa"/>
            </w:tcMar>
            <w:hideMark/>
          </w:tcPr>
          <w:p w14:paraId="6C75BC23" w14:textId="2B13DDA4" w:rsidR="005B1647" w:rsidRPr="002F3E54" w:rsidRDefault="005B1647" w:rsidP="005B1647">
            <w:pPr>
              <w:pStyle w:val="TabellHuvud"/>
              <w:keepNext/>
              <w:cnfStyle w:val="100000000000" w:firstRow="1" w:lastRow="0" w:firstColumn="0" w:lastColumn="0" w:oddVBand="0" w:evenVBand="0" w:oddHBand="0" w:evenHBand="0" w:firstRowFirstColumn="0" w:firstRowLastColumn="0" w:lastRowFirstColumn="0" w:lastRowLastColumn="0"/>
            </w:pPr>
            <w:r>
              <w:t xml:space="preserve">Lånelöften </w:t>
            </w:r>
            <w:r w:rsidRPr="002F3E54">
              <w:t>2019</w:t>
            </w:r>
          </w:p>
        </w:tc>
        <w:tc>
          <w:tcPr>
            <w:tcW w:w="382" w:type="pct"/>
            <w:noWrap/>
            <w:tcMar>
              <w:right w:w="28" w:type="dxa"/>
            </w:tcMar>
            <w:hideMark/>
          </w:tcPr>
          <w:p w14:paraId="7BBF7376" w14:textId="342AA15D" w:rsidR="005B1647" w:rsidRPr="002F3E54" w:rsidRDefault="005B1647" w:rsidP="005B1647">
            <w:pPr>
              <w:pStyle w:val="TabellHuvud"/>
              <w:keepNext/>
              <w:cnfStyle w:val="100000000000" w:firstRow="1" w:lastRow="0" w:firstColumn="0" w:lastColumn="0" w:oddVBand="0" w:evenVBand="0" w:oddHBand="0" w:evenHBand="0" w:firstRowFirstColumn="0" w:firstRowLastColumn="0" w:lastRowFirstColumn="0" w:lastRowLastColumn="0"/>
            </w:pPr>
            <w:r>
              <w:t xml:space="preserve">Lånelöften </w:t>
            </w:r>
            <w:r w:rsidRPr="002F3E54">
              <w:t>2018</w:t>
            </w:r>
          </w:p>
        </w:tc>
      </w:tr>
      <w:tr w:rsidR="00155607" w14:paraId="0518717E" w14:textId="77777777" w:rsidTr="00BE1FEE">
        <w:trPr>
          <w:trHeight w:val="170"/>
        </w:trPr>
        <w:tc>
          <w:tcPr>
            <w:cnfStyle w:val="001000000000" w:firstRow="0" w:lastRow="0" w:firstColumn="1" w:lastColumn="0" w:oddVBand="0" w:evenVBand="0" w:oddHBand="0" w:evenHBand="0" w:firstRowFirstColumn="0" w:firstRowLastColumn="0" w:lastRowFirstColumn="0" w:lastRowLastColumn="0"/>
            <w:tcW w:w="366" w:type="pct"/>
            <w:noWrap/>
            <w:hideMark/>
          </w:tcPr>
          <w:p w14:paraId="510B666C" w14:textId="77777777" w:rsidR="005B1647" w:rsidRPr="00F23CB1" w:rsidRDefault="005B1647" w:rsidP="005B1647">
            <w:pPr>
              <w:pStyle w:val="Tabell"/>
              <w:keepNext/>
            </w:pPr>
            <w:r w:rsidRPr="00F23CB1">
              <w:t>15</w:t>
            </w:r>
          </w:p>
        </w:tc>
        <w:tc>
          <w:tcPr>
            <w:tcW w:w="810" w:type="pct"/>
            <w:noWrap/>
            <w:hideMark/>
          </w:tcPr>
          <w:p w14:paraId="3D652E74" w14:textId="77777777" w:rsidR="005B1647" w:rsidRPr="00F23CB1" w:rsidRDefault="005B1647" w:rsidP="005B1647">
            <w:pPr>
              <w:pStyle w:val="Tabell"/>
              <w:keepNext/>
              <w:jc w:val="left"/>
              <w:cnfStyle w:val="000000000000" w:firstRow="0" w:lastRow="0" w:firstColumn="0" w:lastColumn="0" w:oddVBand="0" w:evenVBand="0" w:oddHBand="0" w:evenHBand="0" w:firstRowFirstColumn="0" w:firstRowLastColumn="0" w:lastRowFirstColumn="0" w:lastRowLastColumn="0"/>
            </w:pPr>
            <w:r w:rsidRPr="00F23CB1">
              <w:t xml:space="preserve">CSN, studielån </w:t>
            </w:r>
          </w:p>
        </w:tc>
        <w:tc>
          <w:tcPr>
            <w:tcW w:w="383" w:type="pct"/>
            <w:noWrap/>
            <w:hideMark/>
          </w:tcPr>
          <w:p w14:paraId="6DB3DD39" w14:textId="77777777" w:rsidR="005B1647" w:rsidRPr="00F23CB1"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F23CB1">
              <w:t>230 500</w:t>
            </w:r>
          </w:p>
        </w:tc>
        <w:tc>
          <w:tcPr>
            <w:tcW w:w="382" w:type="pct"/>
            <w:noWrap/>
            <w:hideMark/>
          </w:tcPr>
          <w:p w14:paraId="283ABFAE" w14:textId="77777777" w:rsidR="005B1647" w:rsidRPr="00F23CB1"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F23CB1">
              <w:t>223 000</w:t>
            </w:r>
          </w:p>
        </w:tc>
        <w:tc>
          <w:tcPr>
            <w:tcW w:w="382" w:type="pct"/>
            <w:noWrap/>
            <w:hideMark/>
          </w:tcPr>
          <w:p w14:paraId="70D8464E" w14:textId="77777777" w:rsidR="005B1647" w:rsidRPr="00F23CB1"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F23CB1">
              <w:t>228 562</w:t>
            </w:r>
          </w:p>
        </w:tc>
        <w:tc>
          <w:tcPr>
            <w:tcW w:w="382" w:type="pct"/>
            <w:noWrap/>
            <w:hideMark/>
          </w:tcPr>
          <w:p w14:paraId="340E2535" w14:textId="77777777" w:rsidR="005B1647" w:rsidRPr="00F23CB1"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F23CB1">
              <w:t>221 574</w:t>
            </w:r>
          </w:p>
        </w:tc>
        <w:tc>
          <w:tcPr>
            <w:tcW w:w="382" w:type="pct"/>
            <w:noWrap/>
            <w:hideMark/>
          </w:tcPr>
          <w:p w14:paraId="1DB63A4C" w14:textId="77777777" w:rsidR="005B1647" w:rsidRPr="00F23CB1"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F23CB1">
              <w:t>23 513</w:t>
            </w:r>
          </w:p>
        </w:tc>
        <w:tc>
          <w:tcPr>
            <w:tcW w:w="382" w:type="pct"/>
            <w:noWrap/>
            <w:hideMark/>
          </w:tcPr>
          <w:p w14:paraId="72E7397E" w14:textId="77777777" w:rsidR="005B1647" w:rsidRPr="00F23CB1"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F23CB1">
              <w:t>24 044</w:t>
            </w:r>
          </w:p>
        </w:tc>
        <w:tc>
          <w:tcPr>
            <w:tcW w:w="382" w:type="pct"/>
            <w:noWrap/>
            <w:hideMark/>
          </w:tcPr>
          <w:p w14:paraId="2B958658" w14:textId="77777777" w:rsidR="005B1647" w:rsidRPr="00F23CB1"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F23CB1">
              <w:t>205 049</w:t>
            </w:r>
          </w:p>
        </w:tc>
        <w:tc>
          <w:tcPr>
            <w:tcW w:w="382" w:type="pct"/>
            <w:noWrap/>
            <w:hideMark/>
          </w:tcPr>
          <w:p w14:paraId="224FA348" w14:textId="77777777" w:rsidR="005B1647" w:rsidRPr="00F23CB1"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F23CB1">
              <w:t>197 530</w:t>
            </w:r>
          </w:p>
        </w:tc>
        <w:tc>
          <w:tcPr>
            <w:tcW w:w="382" w:type="pct"/>
            <w:noWrap/>
            <w:hideMark/>
          </w:tcPr>
          <w:p w14:paraId="6437B54E" w14:textId="36A5F6D8" w:rsidR="005B1647" w:rsidRPr="00F23CB1"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p>
        </w:tc>
        <w:tc>
          <w:tcPr>
            <w:tcW w:w="382" w:type="pct"/>
            <w:noWrap/>
            <w:hideMark/>
          </w:tcPr>
          <w:p w14:paraId="48335B5C" w14:textId="16A442DE" w:rsidR="005B1647" w:rsidRPr="00F23CB1"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p>
        </w:tc>
      </w:tr>
      <w:tr w:rsidR="00155607" w14:paraId="15C696CA" w14:textId="77777777" w:rsidTr="00BE1FEE">
        <w:trPr>
          <w:trHeight w:val="170"/>
        </w:trPr>
        <w:tc>
          <w:tcPr>
            <w:cnfStyle w:val="001000000000" w:firstRow="0" w:lastRow="0" w:firstColumn="1" w:lastColumn="0" w:oddVBand="0" w:evenVBand="0" w:oddHBand="0" w:evenHBand="0" w:firstRowFirstColumn="0" w:firstRowLastColumn="0" w:lastRowFirstColumn="0" w:lastRowLastColumn="0"/>
            <w:tcW w:w="366" w:type="pct"/>
            <w:noWrap/>
            <w:hideMark/>
          </w:tcPr>
          <w:p w14:paraId="67972496" w14:textId="77777777" w:rsidR="005B1647" w:rsidRPr="00F23CB1" w:rsidRDefault="005B1647" w:rsidP="005B1647">
            <w:pPr>
              <w:pStyle w:val="Tabell"/>
              <w:keepNext/>
            </w:pPr>
            <w:r w:rsidRPr="00F23CB1">
              <w:t>22</w:t>
            </w:r>
          </w:p>
        </w:tc>
        <w:tc>
          <w:tcPr>
            <w:tcW w:w="810" w:type="pct"/>
            <w:noWrap/>
            <w:hideMark/>
          </w:tcPr>
          <w:p w14:paraId="2C63875A" w14:textId="77777777" w:rsidR="005B1647" w:rsidRPr="00F23CB1" w:rsidRDefault="005B1647" w:rsidP="005B1647">
            <w:pPr>
              <w:pStyle w:val="Tabell"/>
              <w:keepNext/>
              <w:jc w:val="left"/>
              <w:cnfStyle w:val="000000000000" w:firstRow="0" w:lastRow="0" w:firstColumn="0" w:lastColumn="0" w:oddVBand="0" w:evenVBand="0" w:oddHBand="0" w:evenHBand="0" w:firstRowFirstColumn="0" w:firstRowLastColumn="0" w:lastRowFirstColumn="0" w:lastRowLastColumn="0"/>
            </w:pPr>
            <w:r w:rsidRPr="00F23CB1">
              <w:t>Riksgäldskontoret, A-Train AB (Arlandabanan)</w:t>
            </w:r>
          </w:p>
        </w:tc>
        <w:tc>
          <w:tcPr>
            <w:tcW w:w="383" w:type="pct"/>
            <w:noWrap/>
            <w:hideMark/>
          </w:tcPr>
          <w:p w14:paraId="014C6104" w14:textId="77777777" w:rsidR="005B1647" w:rsidRPr="00F23CB1"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F23CB1">
              <w:t>1 000</w:t>
            </w:r>
          </w:p>
        </w:tc>
        <w:tc>
          <w:tcPr>
            <w:tcW w:w="382" w:type="pct"/>
            <w:noWrap/>
            <w:hideMark/>
          </w:tcPr>
          <w:p w14:paraId="6A327758" w14:textId="77777777" w:rsidR="005B1647" w:rsidRPr="00F23CB1"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F23CB1">
              <w:t>1 000</w:t>
            </w:r>
          </w:p>
        </w:tc>
        <w:tc>
          <w:tcPr>
            <w:tcW w:w="382" w:type="pct"/>
            <w:noWrap/>
            <w:hideMark/>
          </w:tcPr>
          <w:p w14:paraId="2D196135" w14:textId="77777777" w:rsidR="005B1647" w:rsidRPr="00F23CB1"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F23CB1">
              <w:t>865</w:t>
            </w:r>
          </w:p>
        </w:tc>
        <w:tc>
          <w:tcPr>
            <w:tcW w:w="382" w:type="pct"/>
            <w:noWrap/>
            <w:hideMark/>
          </w:tcPr>
          <w:p w14:paraId="41B30552" w14:textId="77777777" w:rsidR="005B1647" w:rsidRPr="00F23CB1"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F23CB1">
              <w:t>911</w:t>
            </w:r>
          </w:p>
        </w:tc>
        <w:tc>
          <w:tcPr>
            <w:tcW w:w="382" w:type="pct"/>
            <w:noWrap/>
            <w:hideMark/>
          </w:tcPr>
          <w:p w14:paraId="0BDFF72E" w14:textId="77777777" w:rsidR="005B1647" w:rsidRPr="00F23CB1"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F23CB1">
              <w:t>0</w:t>
            </w:r>
          </w:p>
        </w:tc>
        <w:tc>
          <w:tcPr>
            <w:tcW w:w="382" w:type="pct"/>
            <w:noWrap/>
            <w:hideMark/>
          </w:tcPr>
          <w:p w14:paraId="2A1A51C4" w14:textId="77777777" w:rsidR="005B1647" w:rsidRPr="00F23CB1"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F23CB1">
              <w:t>0</w:t>
            </w:r>
          </w:p>
        </w:tc>
        <w:tc>
          <w:tcPr>
            <w:tcW w:w="382" w:type="pct"/>
            <w:noWrap/>
            <w:hideMark/>
          </w:tcPr>
          <w:p w14:paraId="4EBF8C91" w14:textId="77777777" w:rsidR="005B1647" w:rsidRPr="00F23CB1"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F23CB1">
              <w:t>865</w:t>
            </w:r>
          </w:p>
        </w:tc>
        <w:tc>
          <w:tcPr>
            <w:tcW w:w="382" w:type="pct"/>
            <w:noWrap/>
            <w:hideMark/>
          </w:tcPr>
          <w:p w14:paraId="258071A4" w14:textId="77777777" w:rsidR="005B1647" w:rsidRPr="00F23CB1"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F23CB1">
              <w:t>911</w:t>
            </w:r>
          </w:p>
        </w:tc>
        <w:tc>
          <w:tcPr>
            <w:tcW w:w="382" w:type="pct"/>
            <w:noWrap/>
            <w:hideMark/>
          </w:tcPr>
          <w:p w14:paraId="4B9467AF" w14:textId="2B15571D" w:rsidR="005B1647" w:rsidRPr="00F23CB1"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p>
        </w:tc>
        <w:tc>
          <w:tcPr>
            <w:tcW w:w="382" w:type="pct"/>
            <w:noWrap/>
            <w:hideMark/>
          </w:tcPr>
          <w:p w14:paraId="175A8CE1" w14:textId="17FB9F27" w:rsidR="005B1647" w:rsidRPr="00F23CB1"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p>
        </w:tc>
      </w:tr>
      <w:tr w:rsidR="00155607" w14:paraId="7E9376B5" w14:textId="77777777" w:rsidTr="00BE1FEE">
        <w:trPr>
          <w:trHeight w:val="170"/>
        </w:trPr>
        <w:tc>
          <w:tcPr>
            <w:cnfStyle w:val="001000000000" w:firstRow="0" w:lastRow="0" w:firstColumn="1" w:lastColumn="0" w:oddVBand="0" w:evenVBand="0" w:oddHBand="0" w:evenHBand="0" w:firstRowFirstColumn="0" w:firstRowLastColumn="0" w:lastRowFirstColumn="0" w:lastRowLastColumn="0"/>
            <w:tcW w:w="366" w:type="pct"/>
            <w:noWrap/>
            <w:hideMark/>
          </w:tcPr>
          <w:p w14:paraId="0161E501" w14:textId="77777777" w:rsidR="005B1647" w:rsidRPr="00F23CB1" w:rsidRDefault="005B1647" w:rsidP="005B1647">
            <w:pPr>
              <w:pStyle w:val="Tabell"/>
              <w:keepNext/>
            </w:pPr>
            <w:r w:rsidRPr="00F23CB1">
              <w:t>22</w:t>
            </w:r>
          </w:p>
        </w:tc>
        <w:tc>
          <w:tcPr>
            <w:tcW w:w="810" w:type="pct"/>
            <w:noWrap/>
            <w:hideMark/>
          </w:tcPr>
          <w:p w14:paraId="239AFACE" w14:textId="65EB727E" w:rsidR="005B1647" w:rsidRPr="00F23CB1" w:rsidRDefault="005B1647" w:rsidP="005B1647">
            <w:pPr>
              <w:pStyle w:val="Tabell"/>
              <w:keepNext/>
              <w:jc w:val="left"/>
              <w:cnfStyle w:val="000000000000" w:firstRow="0" w:lastRow="0" w:firstColumn="0" w:lastColumn="0" w:oddVBand="0" w:evenVBand="0" w:oddHBand="0" w:evenHBand="0" w:firstRowFirstColumn="0" w:firstRowLastColumn="0" w:lastRowFirstColumn="0" w:lastRowLastColumn="0"/>
            </w:pPr>
            <w:r w:rsidRPr="00F23CB1">
              <w:t>Riksgäldskontoret, Svedab AB</w:t>
            </w:r>
            <w:r w:rsidRPr="00F23CB1">
              <w:rPr>
                <w:vertAlign w:val="superscript"/>
              </w:rPr>
              <w:t>1</w:t>
            </w:r>
          </w:p>
        </w:tc>
        <w:tc>
          <w:tcPr>
            <w:tcW w:w="383" w:type="pct"/>
            <w:noWrap/>
            <w:hideMark/>
          </w:tcPr>
          <w:p w14:paraId="0B948775" w14:textId="77777777" w:rsidR="005B1647" w:rsidRPr="00F23CB1"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F23CB1">
              <w:t>3 361</w:t>
            </w:r>
          </w:p>
        </w:tc>
        <w:tc>
          <w:tcPr>
            <w:tcW w:w="382" w:type="pct"/>
            <w:noWrap/>
            <w:hideMark/>
          </w:tcPr>
          <w:p w14:paraId="5C1D5195" w14:textId="77777777" w:rsidR="005B1647" w:rsidRPr="00F23CB1"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F23CB1">
              <w:t>3 361</w:t>
            </w:r>
          </w:p>
        </w:tc>
        <w:tc>
          <w:tcPr>
            <w:tcW w:w="382" w:type="pct"/>
            <w:noWrap/>
            <w:hideMark/>
          </w:tcPr>
          <w:p w14:paraId="6BCF9A8E" w14:textId="77777777" w:rsidR="005B1647" w:rsidRPr="00F23CB1"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F23CB1">
              <w:t>5 051</w:t>
            </w:r>
          </w:p>
        </w:tc>
        <w:tc>
          <w:tcPr>
            <w:tcW w:w="382" w:type="pct"/>
            <w:noWrap/>
            <w:hideMark/>
          </w:tcPr>
          <w:p w14:paraId="16691E71" w14:textId="77777777" w:rsidR="005B1647" w:rsidRPr="00F23CB1"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F23CB1">
              <w:t>4 981</w:t>
            </w:r>
          </w:p>
        </w:tc>
        <w:tc>
          <w:tcPr>
            <w:tcW w:w="382" w:type="pct"/>
            <w:noWrap/>
            <w:hideMark/>
          </w:tcPr>
          <w:p w14:paraId="59C19B68" w14:textId="77777777" w:rsidR="005B1647" w:rsidRPr="00F23CB1"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F23CB1">
              <w:t>0</w:t>
            </w:r>
          </w:p>
        </w:tc>
        <w:tc>
          <w:tcPr>
            <w:tcW w:w="382" w:type="pct"/>
            <w:noWrap/>
            <w:hideMark/>
          </w:tcPr>
          <w:p w14:paraId="7373D41F" w14:textId="77777777" w:rsidR="005B1647" w:rsidRPr="00F23CB1"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F23CB1">
              <w:t>0</w:t>
            </w:r>
          </w:p>
        </w:tc>
        <w:tc>
          <w:tcPr>
            <w:tcW w:w="382" w:type="pct"/>
            <w:noWrap/>
            <w:hideMark/>
          </w:tcPr>
          <w:p w14:paraId="3D9DA651" w14:textId="77777777" w:rsidR="005B1647" w:rsidRPr="00F23CB1"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F23CB1">
              <w:t>5 051</w:t>
            </w:r>
          </w:p>
        </w:tc>
        <w:tc>
          <w:tcPr>
            <w:tcW w:w="382" w:type="pct"/>
            <w:noWrap/>
            <w:hideMark/>
          </w:tcPr>
          <w:p w14:paraId="64025168" w14:textId="77777777" w:rsidR="005B1647" w:rsidRPr="00F23CB1"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F23CB1">
              <w:t>4 981</w:t>
            </w:r>
          </w:p>
        </w:tc>
        <w:tc>
          <w:tcPr>
            <w:tcW w:w="382" w:type="pct"/>
            <w:noWrap/>
            <w:hideMark/>
          </w:tcPr>
          <w:p w14:paraId="47F9F6C5" w14:textId="77CEDB11" w:rsidR="005B1647" w:rsidRPr="00F23CB1"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p>
        </w:tc>
        <w:tc>
          <w:tcPr>
            <w:tcW w:w="382" w:type="pct"/>
            <w:noWrap/>
            <w:hideMark/>
          </w:tcPr>
          <w:p w14:paraId="5B7CC44C" w14:textId="6CBBB2FF" w:rsidR="005B1647" w:rsidRPr="00F23CB1"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p>
        </w:tc>
      </w:tr>
      <w:tr w:rsidR="00155607" w14:paraId="7A3DE7D9" w14:textId="77777777" w:rsidTr="00BE1FEE">
        <w:trPr>
          <w:trHeight w:val="170"/>
        </w:trPr>
        <w:tc>
          <w:tcPr>
            <w:cnfStyle w:val="001000000000" w:firstRow="0" w:lastRow="0" w:firstColumn="1" w:lastColumn="0" w:oddVBand="0" w:evenVBand="0" w:oddHBand="0" w:evenHBand="0" w:firstRowFirstColumn="0" w:firstRowLastColumn="0" w:lastRowFirstColumn="0" w:lastRowLastColumn="0"/>
            <w:tcW w:w="366" w:type="pct"/>
            <w:noWrap/>
            <w:hideMark/>
          </w:tcPr>
          <w:p w14:paraId="3C811979" w14:textId="77777777" w:rsidR="005B1647" w:rsidRPr="00F23CB1" w:rsidRDefault="005B1647" w:rsidP="005B1647">
            <w:pPr>
              <w:pStyle w:val="Tabell"/>
              <w:keepNext/>
            </w:pPr>
            <w:r w:rsidRPr="00F23CB1">
              <w:t>24</w:t>
            </w:r>
          </w:p>
        </w:tc>
        <w:tc>
          <w:tcPr>
            <w:tcW w:w="810" w:type="pct"/>
            <w:noWrap/>
            <w:hideMark/>
          </w:tcPr>
          <w:p w14:paraId="3FBB0149" w14:textId="77777777" w:rsidR="005B1647" w:rsidRPr="00F23CB1" w:rsidRDefault="005B1647" w:rsidP="005B1647">
            <w:pPr>
              <w:pStyle w:val="Tabell"/>
              <w:keepNext/>
              <w:jc w:val="left"/>
              <w:cnfStyle w:val="000000000000" w:firstRow="0" w:lastRow="0" w:firstColumn="0" w:lastColumn="0" w:oddVBand="0" w:evenVBand="0" w:oddHBand="0" w:evenHBand="0" w:firstRowFirstColumn="0" w:firstRowLastColumn="0" w:lastRowFirstColumn="0" w:lastRowLastColumn="0"/>
            </w:pPr>
            <w:r w:rsidRPr="00F23CB1">
              <w:t>Riksgäldskontoret, Svensk Exportkredit</w:t>
            </w:r>
          </w:p>
        </w:tc>
        <w:tc>
          <w:tcPr>
            <w:tcW w:w="383" w:type="pct"/>
            <w:noWrap/>
            <w:hideMark/>
          </w:tcPr>
          <w:p w14:paraId="042D2E8E" w14:textId="77777777" w:rsidR="005B1647" w:rsidRPr="00F23CB1"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F23CB1">
              <w:t>125 000</w:t>
            </w:r>
          </w:p>
        </w:tc>
        <w:tc>
          <w:tcPr>
            <w:tcW w:w="382" w:type="pct"/>
            <w:noWrap/>
            <w:hideMark/>
          </w:tcPr>
          <w:p w14:paraId="545FB9AD" w14:textId="77777777" w:rsidR="005B1647" w:rsidRPr="00F23CB1"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F23CB1">
              <w:t>125 000</w:t>
            </w:r>
          </w:p>
        </w:tc>
        <w:tc>
          <w:tcPr>
            <w:tcW w:w="382" w:type="pct"/>
            <w:noWrap/>
            <w:hideMark/>
          </w:tcPr>
          <w:p w14:paraId="7763159C" w14:textId="5479C86A" w:rsidR="005B1647" w:rsidRPr="00F23CB1"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p>
        </w:tc>
        <w:tc>
          <w:tcPr>
            <w:tcW w:w="382" w:type="pct"/>
            <w:noWrap/>
            <w:hideMark/>
          </w:tcPr>
          <w:p w14:paraId="2F40F3DD" w14:textId="202C099E" w:rsidR="005B1647" w:rsidRPr="00F23CB1"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p>
        </w:tc>
        <w:tc>
          <w:tcPr>
            <w:tcW w:w="382" w:type="pct"/>
            <w:noWrap/>
            <w:hideMark/>
          </w:tcPr>
          <w:p w14:paraId="69D8383B" w14:textId="4D7F1A98" w:rsidR="005B1647" w:rsidRPr="00F23CB1"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p>
        </w:tc>
        <w:tc>
          <w:tcPr>
            <w:tcW w:w="382" w:type="pct"/>
            <w:noWrap/>
            <w:hideMark/>
          </w:tcPr>
          <w:p w14:paraId="26F20C32" w14:textId="6CECA4E7" w:rsidR="005B1647" w:rsidRPr="00F23CB1"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p>
        </w:tc>
        <w:tc>
          <w:tcPr>
            <w:tcW w:w="382" w:type="pct"/>
            <w:noWrap/>
            <w:hideMark/>
          </w:tcPr>
          <w:p w14:paraId="2ECAAF0F" w14:textId="61D614E6" w:rsidR="005B1647" w:rsidRPr="00F23CB1"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p>
        </w:tc>
        <w:tc>
          <w:tcPr>
            <w:tcW w:w="382" w:type="pct"/>
            <w:noWrap/>
            <w:hideMark/>
          </w:tcPr>
          <w:p w14:paraId="30AAA492" w14:textId="2385DF59" w:rsidR="005B1647" w:rsidRPr="00F23CB1"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p>
        </w:tc>
        <w:tc>
          <w:tcPr>
            <w:tcW w:w="382" w:type="pct"/>
            <w:noWrap/>
            <w:hideMark/>
          </w:tcPr>
          <w:p w14:paraId="1D7851E1" w14:textId="6B82B6EA" w:rsidR="005B1647" w:rsidRPr="00F23CB1"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p>
        </w:tc>
        <w:tc>
          <w:tcPr>
            <w:tcW w:w="382" w:type="pct"/>
            <w:noWrap/>
            <w:hideMark/>
          </w:tcPr>
          <w:p w14:paraId="2BE9DA3D" w14:textId="55B713E2" w:rsidR="005B1647" w:rsidRPr="00F23CB1"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p>
        </w:tc>
      </w:tr>
      <w:tr w:rsidR="00155607" w14:paraId="33F477D4" w14:textId="77777777" w:rsidTr="00BE1FEE">
        <w:trPr>
          <w:trHeight w:val="170"/>
        </w:trPr>
        <w:tc>
          <w:tcPr>
            <w:cnfStyle w:val="001000000000" w:firstRow="0" w:lastRow="0" w:firstColumn="1" w:lastColumn="0" w:oddVBand="0" w:evenVBand="0" w:oddHBand="0" w:evenHBand="0" w:firstRowFirstColumn="0" w:firstRowLastColumn="0" w:lastRowFirstColumn="0" w:lastRowLastColumn="0"/>
            <w:tcW w:w="366" w:type="pct"/>
            <w:noWrap/>
            <w:hideMark/>
          </w:tcPr>
          <w:p w14:paraId="7A86161A" w14:textId="77777777" w:rsidR="005B1647" w:rsidRPr="00F23CB1" w:rsidRDefault="005B1647" w:rsidP="005B1647">
            <w:pPr>
              <w:pStyle w:val="Tabell"/>
              <w:keepNext/>
            </w:pPr>
            <w:r w:rsidRPr="00F23CB1">
              <w:t>24</w:t>
            </w:r>
          </w:p>
        </w:tc>
        <w:tc>
          <w:tcPr>
            <w:tcW w:w="810" w:type="pct"/>
            <w:noWrap/>
            <w:hideMark/>
          </w:tcPr>
          <w:p w14:paraId="050AE227" w14:textId="77777777" w:rsidR="005B1647" w:rsidRPr="00F23CB1" w:rsidRDefault="005B1647" w:rsidP="005B1647">
            <w:pPr>
              <w:pStyle w:val="Tabell"/>
              <w:keepNext/>
              <w:jc w:val="left"/>
              <w:cnfStyle w:val="000000000000" w:firstRow="0" w:lastRow="0" w:firstColumn="0" w:lastColumn="0" w:oddVBand="0" w:evenVBand="0" w:oddHBand="0" w:evenHBand="0" w:firstRowFirstColumn="0" w:firstRowLastColumn="0" w:lastRowFirstColumn="0" w:lastRowLastColumn="0"/>
            </w:pPr>
            <w:r w:rsidRPr="00F23CB1">
              <w:t>Riksgäldskontoret, Flygutvecklingsprojekt</w:t>
            </w:r>
          </w:p>
        </w:tc>
        <w:tc>
          <w:tcPr>
            <w:tcW w:w="383" w:type="pct"/>
            <w:noWrap/>
            <w:hideMark/>
          </w:tcPr>
          <w:p w14:paraId="0D92ABA4" w14:textId="77777777" w:rsidR="005B1647" w:rsidRPr="00F23CB1"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F23CB1">
              <w:t>1 110</w:t>
            </w:r>
          </w:p>
        </w:tc>
        <w:tc>
          <w:tcPr>
            <w:tcW w:w="382" w:type="pct"/>
            <w:noWrap/>
            <w:hideMark/>
          </w:tcPr>
          <w:p w14:paraId="4ECF7244" w14:textId="77777777" w:rsidR="005B1647" w:rsidRPr="00F23CB1"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F23CB1">
              <w:t>1 110</w:t>
            </w:r>
          </w:p>
        </w:tc>
        <w:tc>
          <w:tcPr>
            <w:tcW w:w="382" w:type="pct"/>
            <w:noWrap/>
            <w:hideMark/>
          </w:tcPr>
          <w:p w14:paraId="075F83AE" w14:textId="77777777" w:rsidR="005B1647" w:rsidRPr="00F23CB1"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F23CB1">
              <w:t>83</w:t>
            </w:r>
          </w:p>
        </w:tc>
        <w:tc>
          <w:tcPr>
            <w:tcW w:w="382" w:type="pct"/>
            <w:noWrap/>
            <w:hideMark/>
          </w:tcPr>
          <w:p w14:paraId="764B700B" w14:textId="77777777" w:rsidR="005B1647" w:rsidRPr="00F23CB1"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F23CB1">
              <w:t>95</w:t>
            </w:r>
          </w:p>
        </w:tc>
        <w:tc>
          <w:tcPr>
            <w:tcW w:w="382" w:type="pct"/>
            <w:noWrap/>
            <w:hideMark/>
          </w:tcPr>
          <w:p w14:paraId="47163AED" w14:textId="77777777" w:rsidR="005B1647" w:rsidRPr="00F23CB1"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F23CB1">
              <w:t>0</w:t>
            </w:r>
          </w:p>
        </w:tc>
        <w:tc>
          <w:tcPr>
            <w:tcW w:w="382" w:type="pct"/>
            <w:noWrap/>
            <w:hideMark/>
          </w:tcPr>
          <w:p w14:paraId="3ADF6359" w14:textId="77777777" w:rsidR="005B1647" w:rsidRPr="00F23CB1"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F23CB1">
              <w:t>0</w:t>
            </w:r>
          </w:p>
        </w:tc>
        <w:tc>
          <w:tcPr>
            <w:tcW w:w="382" w:type="pct"/>
            <w:noWrap/>
            <w:hideMark/>
          </w:tcPr>
          <w:p w14:paraId="26F33197" w14:textId="77777777" w:rsidR="005B1647" w:rsidRPr="00F23CB1"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F23CB1">
              <w:t>83</w:t>
            </w:r>
          </w:p>
        </w:tc>
        <w:tc>
          <w:tcPr>
            <w:tcW w:w="382" w:type="pct"/>
            <w:noWrap/>
            <w:hideMark/>
          </w:tcPr>
          <w:p w14:paraId="5AC222AE" w14:textId="77777777" w:rsidR="005B1647" w:rsidRPr="00F23CB1"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F23CB1">
              <w:t>95</w:t>
            </w:r>
          </w:p>
        </w:tc>
        <w:tc>
          <w:tcPr>
            <w:tcW w:w="382" w:type="pct"/>
            <w:noWrap/>
            <w:hideMark/>
          </w:tcPr>
          <w:p w14:paraId="64B94939" w14:textId="65B2FB55" w:rsidR="005B1647" w:rsidRPr="00F23CB1"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p>
        </w:tc>
        <w:tc>
          <w:tcPr>
            <w:tcW w:w="382" w:type="pct"/>
            <w:noWrap/>
            <w:hideMark/>
          </w:tcPr>
          <w:p w14:paraId="333AEBA5" w14:textId="4432A364" w:rsidR="005B1647" w:rsidRPr="00F23CB1"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p>
        </w:tc>
      </w:tr>
      <w:tr w:rsidR="00155607" w14:paraId="44A5CD91" w14:textId="77777777" w:rsidTr="00BE1FEE">
        <w:trPr>
          <w:trHeight w:val="170"/>
        </w:trPr>
        <w:tc>
          <w:tcPr>
            <w:cnfStyle w:val="001000000000" w:firstRow="0" w:lastRow="0" w:firstColumn="1" w:lastColumn="0" w:oddVBand="0" w:evenVBand="0" w:oddHBand="0" w:evenHBand="0" w:firstRowFirstColumn="0" w:firstRowLastColumn="0" w:lastRowFirstColumn="0" w:lastRowLastColumn="0"/>
            <w:tcW w:w="366" w:type="pct"/>
            <w:noWrap/>
            <w:hideMark/>
          </w:tcPr>
          <w:p w14:paraId="18A9DCBD" w14:textId="77777777" w:rsidR="005B1647" w:rsidRPr="00F23CB1" w:rsidRDefault="005B1647" w:rsidP="005B1647">
            <w:pPr>
              <w:pStyle w:val="Tabell"/>
              <w:keepNext/>
            </w:pPr>
            <w:r w:rsidRPr="00F23CB1">
              <w:t>17</w:t>
            </w:r>
          </w:p>
        </w:tc>
        <w:tc>
          <w:tcPr>
            <w:tcW w:w="810" w:type="pct"/>
            <w:noWrap/>
            <w:hideMark/>
          </w:tcPr>
          <w:p w14:paraId="4785F116" w14:textId="77777777" w:rsidR="005B1647" w:rsidRPr="00F23CB1" w:rsidRDefault="005B1647" w:rsidP="005B1647">
            <w:pPr>
              <w:pStyle w:val="Tabell"/>
              <w:keepNext/>
              <w:jc w:val="left"/>
              <w:cnfStyle w:val="000000000000" w:firstRow="0" w:lastRow="0" w:firstColumn="0" w:lastColumn="0" w:oddVBand="0" w:evenVBand="0" w:oddHBand="0" w:evenHBand="0" w:firstRowFirstColumn="0" w:firstRowLastColumn="0" w:lastRowFirstColumn="0" w:lastRowLastColumn="0"/>
            </w:pPr>
            <w:r w:rsidRPr="00F23CB1">
              <w:t>Riksgäldskontoret, Nordiska museét</w:t>
            </w:r>
          </w:p>
        </w:tc>
        <w:tc>
          <w:tcPr>
            <w:tcW w:w="383" w:type="pct"/>
            <w:noWrap/>
            <w:hideMark/>
          </w:tcPr>
          <w:p w14:paraId="787EBC32" w14:textId="77777777" w:rsidR="005B1647" w:rsidRPr="00F23CB1"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F23CB1">
              <w:t>20</w:t>
            </w:r>
          </w:p>
        </w:tc>
        <w:tc>
          <w:tcPr>
            <w:tcW w:w="382" w:type="pct"/>
            <w:noWrap/>
            <w:hideMark/>
          </w:tcPr>
          <w:p w14:paraId="3106B6E3" w14:textId="77777777" w:rsidR="005B1647" w:rsidRPr="00F23CB1"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F23CB1">
              <w:t>20</w:t>
            </w:r>
          </w:p>
        </w:tc>
        <w:tc>
          <w:tcPr>
            <w:tcW w:w="382" w:type="pct"/>
            <w:noWrap/>
            <w:hideMark/>
          </w:tcPr>
          <w:p w14:paraId="69A2EB85" w14:textId="77777777" w:rsidR="005B1647" w:rsidRPr="00F23CB1"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F23CB1">
              <w:t>15</w:t>
            </w:r>
          </w:p>
        </w:tc>
        <w:tc>
          <w:tcPr>
            <w:tcW w:w="382" w:type="pct"/>
            <w:noWrap/>
            <w:hideMark/>
          </w:tcPr>
          <w:p w14:paraId="2A322AFA" w14:textId="77777777" w:rsidR="005B1647" w:rsidRPr="00F23CB1"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F23CB1">
              <w:t>16</w:t>
            </w:r>
          </w:p>
        </w:tc>
        <w:tc>
          <w:tcPr>
            <w:tcW w:w="382" w:type="pct"/>
            <w:noWrap/>
            <w:hideMark/>
          </w:tcPr>
          <w:p w14:paraId="61A7949B" w14:textId="77777777" w:rsidR="005B1647" w:rsidRPr="00F23CB1"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F23CB1">
              <w:t>0</w:t>
            </w:r>
          </w:p>
        </w:tc>
        <w:tc>
          <w:tcPr>
            <w:tcW w:w="382" w:type="pct"/>
            <w:noWrap/>
            <w:hideMark/>
          </w:tcPr>
          <w:p w14:paraId="74FCEBB3" w14:textId="77777777" w:rsidR="005B1647" w:rsidRPr="00F23CB1"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F23CB1">
              <w:t>0</w:t>
            </w:r>
          </w:p>
        </w:tc>
        <w:tc>
          <w:tcPr>
            <w:tcW w:w="382" w:type="pct"/>
            <w:noWrap/>
            <w:hideMark/>
          </w:tcPr>
          <w:p w14:paraId="25EB39B9" w14:textId="77777777" w:rsidR="005B1647" w:rsidRPr="00F23CB1"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F23CB1">
              <w:t>15</w:t>
            </w:r>
          </w:p>
        </w:tc>
        <w:tc>
          <w:tcPr>
            <w:tcW w:w="382" w:type="pct"/>
            <w:noWrap/>
            <w:hideMark/>
          </w:tcPr>
          <w:p w14:paraId="4C12463F" w14:textId="77777777" w:rsidR="005B1647" w:rsidRPr="00F23CB1"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F23CB1">
              <w:t>16</w:t>
            </w:r>
          </w:p>
        </w:tc>
        <w:tc>
          <w:tcPr>
            <w:tcW w:w="382" w:type="pct"/>
            <w:noWrap/>
            <w:hideMark/>
          </w:tcPr>
          <w:p w14:paraId="741DC922" w14:textId="10F28616" w:rsidR="005B1647" w:rsidRPr="00F23CB1"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p>
        </w:tc>
        <w:tc>
          <w:tcPr>
            <w:tcW w:w="382" w:type="pct"/>
            <w:noWrap/>
            <w:hideMark/>
          </w:tcPr>
          <w:p w14:paraId="35BA0CEC" w14:textId="4B2621FB" w:rsidR="005B1647" w:rsidRPr="00F23CB1"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p>
        </w:tc>
      </w:tr>
      <w:tr w:rsidR="00155607" w14:paraId="27CC0D71" w14:textId="77777777" w:rsidTr="00BE1FEE">
        <w:trPr>
          <w:trHeight w:val="170"/>
        </w:trPr>
        <w:tc>
          <w:tcPr>
            <w:cnfStyle w:val="001000000000" w:firstRow="0" w:lastRow="0" w:firstColumn="1" w:lastColumn="0" w:oddVBand="0" w:evenVBand="0" w:oddHBand="0" w:evenHBand="0" w:firstRowFirstColumn="0" w:firstRowLastColumn="0" w:lastRowFirstColumn="0" w:lastRowLastColumn="0"/>
            <w:tcW w:w="366" w:type="pct"/>
            <w:noWrap/>
            <w:hideMark/>
          </w:tcPr>
          <w:p w14:paraId="1EACA383" w14:textId="77777777" w:rsidR="005B1647" w:rsidRPr="00F23CB1" w:rsidRDefault="005B1647" w:rsidP="005B1647">
            <w:pPr>
              <w:pStyle w:val="Tabell"/>
              <w:keepNext/>
            </w:pPr>
            <w:r w:rsidRPr="00F23CB1">
              <w:t>17</w:t>
            </w:r>
          </w:p>
        </w:tc>
        <w:tc>
          <w:tcPr>
            <w:tcW w:w="810" w:type="pct"/>
            <w:noWrap/>
            <w:hideMark/>
          </w:tcPr>
          <w:p w14:paraId="60099C40" w14:textId="77777777" w:rsidR="005B1647" w:rsidRPr="00F23CB1" w:rsidRDefault="005B1647" w:rsidP="005B1647">
            <w:pPr>
              <w:pStyle w:val="Tabell"/>
              <w:keepNext/>
              <w:jc w:val="left"/>
              <w:cnfStyle w:val="000000000000" w:firstRow="0" w:lastRow="0" w:firstColumn="0" w:lastColumn="0" w:oddVBand="0" w:evenVBand="0" w:oddHBand="0" w:evenHBand="0" w:firstRowFirstColumn="0" w:firstRowLastColumn="0" w:lastRowFirstColumn="0" w:lastRowLastColumn="0"/>
            </w:pPr>
            <w:r w:rsidRPr="00F23CB1">
              <w:t>Riksgäldskontoret, Kungliga Operan</w:t>
            </w:r>
          </w:p>
        </w:tc>
        <w:tc>
          <w:tcPr>
            <w:tcW w:w="383" w:type="pct"/>
            <w:noWrap/>
            <w:hideMark/>
          </w:tcPr>
          <w:p w14:paraId="6BBC1DE9" w14:textId="77777777" w:rsidR="005B1647" w:rsidRPr="00F23CB1"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F23CB1">
              <w:t>126</w:t>
            </w:r>
          </w:p>
        </w:tc>
        <w:tc>
          <w:tcPr>
            <w:tcW w:w="382" w:type="pct"/>
            <w:noWrap/>
            <w:hideMark/>
          </w:tcPr>
          <w:p w14:paraId="2AD46B9B" w14:textId="77777777" w:rsidR="005B1647" w:rsidRPr="00F23CB1"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F23CB1">
              <w:t>126</w:t>
            </w:r>
          </w:p>
        </w:tc>
        <w:tc>
          <w:tcPr>
            <w:tcW w:w="382" w:type="pct"/>
            <w:noWrap/>
            <w:hideMark/>
          </w:tcPr>
          <w:p w14:paraId="3230EBCE" w14:textId="77777777" w:rsidR="005B1647" w:rsidRPr="00F23CB1"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F23CB1">
              <w:t>91</w:t>
            </w:r>
          </w:p>
        </w:tc>
        <w:tc>
          <w:tcPr>
            <w:tcW w:w="382" w:type="pct"/>
            <w:noWrap/>
            <w:hideMark/>
          </w:tcPr>
          <w:p w14:paraId="19D31727" w14:textId="77777777" w:rsidR="005B1647" w:rsidRPr="00F23CB1"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F23CB1">
              <w:t>96</w:t>
            </w:r>
          </w:p>
        </w:tc>
        <w:tc>
          <w:tcPr>
            <w:tcW w:w="382" w:type="pct"/>
            <w:noWrap/>
            <w:hideMark/>
          </w:tcPr>
          <w:p w14:paraId="522BFA6D" w14:textId="77777777" w:rsidR="005B1647" w:rsidRPr="00F23CB1"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F23CB1">
              <w:t>0</w:t>
            </w:r>
          </w:p>
        </w:tc>
        <w:tc>
          <w:tcPr>
            <w:tcW w:w="382" w:type="pct"/>
            <w:noWrap/>
            <w:hideMark/>
          </w:tcPr>
          <w:p w14:paraId="7C32F778" w14:textId="77777777" w:rsidR="005B1647" w:rsidRPr="00F23CB1"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F23CB1">
              <w:t>0</w:t>
            </w:r>
          </w:p>
        </w:tc>
        <w:tc>
          <w:tcPr>
            <w:tcW w:w="382" w:type="pct"/>
            <w:noWrap/>
            <w:hideMark/>
          </w:tcPr>
          <w:p w14:paraId="4A4CA88F" w14:textId="77777777" w:rsidR="005B1647" w:rsidRPr="00F23CB1"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F23CB1">
              <w:t>91</w:t>
            </w:r>
          </w:p>
        </w:tc>
        <w:tc>
          <w:tcPr>
            <w:tcW w:w="382" w:type="pct"/>
            <w:noWrap/>
            <w:hideMark/>
          </w:tcPr>
          <w:p w14:paraId="79EB5A6D" w14:textId="77777777" w:rsidR="005B1647" w:rsidRPr="00F23CB1"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F23CB1">
              <w:t>96</w:t>
            </w:r>
          </w:p>
        </w:tc>
        <w:tc>
          <w:tcPr>
            <w:tcW w:w="382" w:type="pct"/>
            <w:noWrap/>
            <w:hideMark/>
          </w:tcPr>
          <w:p w14:paraId="54F8F7B0" w14:textId="77777777" w:rsidR="005B1647" w:rsidRPr="00F23CB1"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F23CB1">
              <w:t>26</w:t>
            </w:r>
          </w:p>
        </w:tc>
        <w:tc>
          <w:tcPr>
            <w:tcW w:w="382" w:type="pct"/>
            <w:noWrap/>
            <w:hideMark/>
          </w:tcPr>
          <w:p w14:paraId="6E4310F2" w14:textId="77777777" w:rsidR="005B1647" w:rsidRPr="00F23CB1"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F23CB1">
              <w:t>26</w:t>
            </w:r>
          </w:p>
        </w:tc>
      </w:tr>
      <w:tr w:rsidR="00155607" w14:paraId="5A2C72C1" w14:textId="77777777" w:rsidTr="00BE1FEE">
        <w:trPr>
          <w:trHeight w:val="170"/>
        </w:trPr>
        <w:tc>
          <w:tcPr>
            <w:cnfStyle w:val="001000000000" w:firstRow="0" w:lastRow="0" w:firstColumn="1" w:lastColumn="0" w:oddVBand="0" w:evenVBand="0" w:oddHBand="0" w:evenHBand="0" w:firstRowFirstColumn="0" w:firstRowLastColumn="0" w:lastRowFirstColumn="0" w:lastRowLastColumn="0"/>
            <w:tcW w:w="366" w:type="pct"/>
            <w:noWrap/>
            <w:hideMark/>
          </w:tcPr>
          <w:p w14:paraId="52022F29" w14:textId="77777777" w:rsidR="005B1647" w:rsidRPr="00F23CB1" w:rsidRDefault="005B1647" w:rsidP="005B1647">
            <w:pPr>
              <w:pStyle w:val="Tabell"/>
              <w:keepNext/>
            </w:pPr>
            <w:r w:rsidRPr="00F23CB1">
              <w:t>17</w:t>
            </w:r>
          </w:p>
        </w:tc>
        <w:tc>
          <w:tcPr>
            <w:tcW w:w="810" w:type="pct"/>
            <w:noWrap/>
            <w:hideMark/>
          </w:tcPr>
          <w:p w14:paraId="38D80778" w14:textId="77777777" w:rsidR="005B1647" w:rsidRPr="00F23CB1" w:rsidRDefault="005B1647" w:rsidP="005B1647">
            <w:pPr>
              <w:pStyle w:val="Tabell"/>
              <w:keepNext/>
              <w:jc w:val="left"/>
              <w:cnfStyle w:val="000000000000" w:firstRow="0" w:lastRow="0" w:firstColumn="0" w:lastColumn="0" w:oddVBand="0" w:evenVBand="0" w:oddHBand="0" w:evenHBand="0" w:firstRowFirstColumn="0" w:firstRowLastColumn="0" w:lastRowFirstColumn="0" w:lastRowLastColumn="0"/>
            </w:pPr>
            <w:r w:rsidRPr="00F23CB1">
              <w:t xml:space="preserve">Riksgäldskontoret, Kungliga Dramatiska teatern </w:t>
            </w:r>
          </w:p>
        </w:tc>
        <w:tc>
          <w:tcPr>
            <w:tcW w:w="383" w:type="pct"/>
            <w:noWrap/>
            <w:hideMark/>
          </w:tcPr>
          <w:p w14:paraId="52A35CAF" w14:textId="77777777" w:rsidR="005B1647" w:rsidRPr="00F23CB1"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F23CB1">
              <w:t>70</w:t>
            </w:r>
          </w:p>
        </w:tc>
        <w:tc>
          <w:tcPr>
            <w:tcW w:w="382" w:type="pct"/>
            <w:noWrap/>
            <w:hideMark/>
          </w:tcPr>
          <w:p w14:paraId="60279A76" w14:textId="77777777" w:rsidR="005B1647" w:rsidRPr="00F23CB1"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F23CB1">
              <w:t>70</w:t>
            </w:r>
          </w:p>
        </w:tc>
        <w:tc>
          <w:tcPr>
            <w:tcW w:w="382" w:type="pct"/>
            <w:noWrap/>
            <w:hideMark/>
          </w:tcPr>
          <w:p w14:paraId="6A5D887E" w14:textId="77777777" w:rsidR="005B1647" w:rsidRPr="00F23CB1"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F23CB1">
              <w:t>50</w:t>
            </w:r>
          </w:p>
        </w:tc>
        <w:tc>
          <w:tcPr>
            <w:tcW w:w="382" w:type="pct"/>
            <w:noWrap/>
            <w:hideMark/>
          </w:tcPr>
          <w:p w14:paraId="214A2BA2" w14:textId="77777777" w:rsidR="005B1647" w:rsidRPr="00F23CB1"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F23CB1">
              <w:t>25</w:t>
            </w:r>
          </w:p>
        </w:tc>
        <w:tc>
          <w:tcPr>
            <w:tcW w:w="382" w:type="pct"/>
            <w:noWrap/>
            <w:hideMark/>
          </w:tcPr>
          <w:p w14:paraId="3578A1DF" w14:textId="77777777" w:rsidR="005B1647" w:rsidRPr="00F23CB1"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F23CB1">
              <w:t>0</w:t>
            </w:r>
          </w:p>
        </w:tc>
        <w:tc>
          <w:tcPr>
            <w:tcW w:w="382" w:type="pct"/>
            <w:noWrap/>
            <w:hideMark/>
          </w:tcPr>
          <w:p w14:paraId="6FE6AE71" w14:textId="77777777" w:rsidR="005B1647" w:rsidRPr="00F23CB1"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F23CB1">
              <w:t>0</w:t>
            </w:r>
          </w:p>
        </w:tc>
        <w:tc>
          <w:tcPr>
            <w:tcW w:w="382" w:type="pct"/>
            <w:noWrap/>
            <w:hideMark/>
          </w:tcPr>
          <w:p w14:paraId="7FBF1B5C" w14:textId="77777777" w:rsidR="005B1647" w:rsidRPr="00F23CB1"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F23CB1">
              <w:t>50</w:t>
            </w:r>
          </w:p>
        </w:tc>
        <w:tc>
          <w:tcPr>
            <w:tcW w:w="382" w:type="pct"/>
            <w:noWrap/>
            <w:hideMark/>
          </w:tcPr>
          <w:p w14:paraId="6189916E" w14:textId="77777777" w:rsidR="005B1647" w:rsidRPr="00F23CB1"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F23CB1">
              <w:t>25</w:t>
            </w:r>
          </w:p>
        </w:tc>
        <w:tc>
          <w:tcPr>
            <w:tcW w:w="382" w:type="pct"/>
            <w:noWrap/>
            <w:hideMark/>
          </w:tcPr>
          <w:p w14:paraId="759D1049" w14:textId="77777777" w:rsidR="005B1647" w:rsidRPr="00F23CB1"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F23CB1">
              <w:t>20</w:t>
            </w:r>
          </w:p>
        </w:tc>
        <w:tc>
          <w:tcPr>
            <w:tcW w:w="382" w:type="pct"/>
            <w:noWrap/>
            <w:hideMark/>
          </w:tcPr>
          <w:p w14:paraId="2586ACDE" w14:textId="77777777" w:rsidR="005B1647" w:rsidRPr="00F23CB1"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F23CB1">
              <w:t>45</w:t>
            </w:r>
          </w:p>
        </w:tc>
      </w:tr>
      <w:tr w:rsidR="00155607" w14:paraId="763B339F" w14:textId="77777777" w:rsidTr="00BE1FEE">
        <w:trPr>
          <w:trHeight w:val="170"/>
        </w:trPr>
        <w:tc>
          <w:tcPr>
            <w:cnfStyle w:val="001000000000" w:firstRow="0" w:lastRow="0" w:firstColumn="1" w:lastColumn="0" w:oddVBand="0" w:evenVBand="0" w:oddHBand="0" w:evenHBand="0" w:firstRowFirstColumn="0" w:firstRowLastColumn="0" w:lastRowFirstColumn="0" w:lastRowLastColumn="0"/>
            <w:tcW w:w="366" w:type="pct"/>
            <w:noWrap/>
            <w:hideMark/>
          </w:tcPr>
          <w:p w14:paraId="091395D9" w14:textId="5505668B" w:rsidR="005B1647" w:rsidRPr="00F23CB1" w:rsidRDefault="005B1647" w:rsidP="005B1647">
            <w:pPr>
              <w:pStyle w:val="TabellSumma"/>
            </w:pPr>
          </w:p>
        </w:tc>
        <w:tc>
          <w:tcPr>
            <w:tcW w:w="810" w:type="pct"/>
            <w:noWrap/>
            <w:hideMark/>
          </w:tcPr>
          <w:p w14:paraId="4F685543" w14:textId="31D07335" w:rsidR="005B1647" w:rsidRPr="00F23CB1" w:rsidRDefault="005B1647" w:rsidP="005B1647">
            <w:pPr>
              <w:pStyle w:val="TabellSumma"/>
              <w:jc w:val="left"/>
              <w:cnfStyle w:val="000000000000" w:firstRow="0" w:lastRow="0" w:firstColumn="0" w:lastColumn="0" w:oddVBand="0" w:evenVBand="0" w:oddHBand="0" w:evenHBand="0" w:firstRowFirstColumn="0" w:firstRowLastColumn="0" w:lastRowFirstColumn="0" w:lastRowLastColumn="0"/>
            </w:pPr>
            <w:r w:rsidRPr="00130859">
              <w:t>Delsumma</w:t>
            </w:r>
          </w:p>
        </w:tc>
        <w:tc>
          <w:tcPr>
            <w:tcW w:w="383" w:type="pct"/>
            <w:noWrap/>
            <w:hideMark/>
          </w:tcPr>
          <w:p w14:paraId="709BC45A" w14:textId="5CEBA832" w:rsidR="005B1647" w:rsidRPr="00F23CB1" w:rsidRDefault="005B1647" w:rsidP="005B1647">
            <w:pPr>
              <w:pStyle w:val="TabellSumma"/>
              <w:cnfStyle w:val="000000000000" w:firstRow="0" w:lastRow="0" w:firstColumn="0" w:lastColumn="0" w:oddVBand="0" w:evenVBand="0" w:oddHBand="0" w:evenHBand="0" w:firstRowFirstColumn="0" w:firstRowLastColumn="0" w:lastRowFirstColumn="0" w:lastRowLastColumn="0"/>
            </w:pPr>
          </w:p>
        </w:tc>
        <w:tc>
          <w:tcPr>
            <w:tcW w:w="382" w:type="pct"/>
            <w:noWrap/>
            <w:hideMark/>
          </w:tcPr>
          <w:p w14:paraId="22C8A8CF" w14:textId="2C33DE80" w:rsidR="005B1647" w:rsidRPr="00F23CB1" w:rsidRDefault="005B1647" w:rsidP="005B1647">
            <w:pPr>
              <w:pStyle w:val="TabellSumma"/>
              <w:cnfStyle w:val="000000000000" w:firstRow="0" w:lastRow="0" w:firstColumn="0" w:lastColumn="0" w:oddVBand="0" w:evenVBand="0" w:oddHBand="0" w:evenHBand="0" w:firstRowFirstColumn="0" w:firstRowLastColumn="0" w:lastRowFirstColumn="0" w:lastRowLastColumn="0"/>
            </w:pPr>
          </w:p>
        </w:tc>
        <w:tc>
          <w:tcPr>
            <w:tcW w:w="382" w:type="pct"/>
            <w:noWrap/>
            <w:hideMark/>
          </w:tcPr>
          <w:p w14:paraId="0700C746" w14:textId="77777777" w:rsidR="005B1647" w:rsidRPr="00F23CB1" w:rsidRDefault="005B1647" w:rsidP="005B1647">
            <w:pPr>
              <w:pStyle w:val="TabellSumma"/>
              <w:cnfStyle w:val="000000000000" w:firstRow="0" w:lastRow="0" w:firstColumn="0" w:lastColumn="0" w:oddVBand="0" w:evenVBand="0" w:oddHBand="0" w:evenHBand="0" w:firstRowFirstColumn="0" w:firstRowLastColumn="0" w:lastRowFirstColumn="0" w:lastRowLastColumn="0"/>
            </w:pPr>
            <w:r w:rsidRPr="00F23CB1">
              <w:t>234 717</w:t>
            </w:r>
          </w:p>
        </w:tc>
        <w:tc>
          <w:tcPr>
            <w:tcW w:w="382" w:type="pct"/>
            <w:noWrap/>
            <w:hideMark/>
          </w:tcPr>
          <w:p w14:paraId="43E97324" w14:textId="77777777" w:rsidR="005B1647" w:rsidRPr="00F23CB1" w:rsidRDefault="005B1647" w:rsidP="005B1647">
            <w:pPr>
              <w:pStyle w:val="TabellSumma"/>
              <w:cnfStyle w:val="000000000000" w:firstRow="0" w:lastRow="0" w:firstColumn="0" w:lastColumn="0" w:oddVBand="0" w:evenVBand="0" w:oddHBand="0" w:evenHBand="0" w:firstRowFirstColumn="0" w:firstRowLastColumn="0" w:lastRowFirstColumn="0" w:lastRowLastColumn="0"/>
            </w:pPr>
            <w:r w:rsidRPr="00F23CB1">
              <w:t>227 698</w:t>
            </w:r>
          </w:p>
        </w:tc>
        <w:tc>
          <w:tcPr>
            <w:tcW w:w="382" w:type="pct"/>
            <w:noWrap/>
            <w:hideMark/>
          </w:tcPr>
          <w:p w14:paraId="6DF2F415" w14:textId="77777777" w:rsidR="005B1647" w:rsidRPr="00F23CB1" w:rsidRDefault="005B1647" w:rsidP="005B1647">
            <w:pPr>
              <w:pStyle w:val="TabellSumma"/>
              <w:cnfStyle w:val="000000000000" w:firstRow="0" w:lastRow="0" w:firstColumn="0" w:lastColumn="0" w:oddVBand="0" w:evenVBand="0" w:oddHBand="0" w:evenHBand="0" w:firstRowFirstColumn="0" w:firstRowLastColumn="0" w:lastRowFirstColumn="0" w:lastRowLastColumn="0"/>
            </w:pPr>
            <w:r w:rsidRPr="00F23CB1">
              <w:t>23 513</w:t>
            </w:r>
          </w:p>
        </w:tc>
        <w:tc>
          <w:tcPr>
            <w:tcW w:w="382" w:type="pct"/>
            <w:noWrap/>
            <w:hideMark/>
          </w:tcPr>
          <w:p w14:paraId="1C8AB8D3" w14:textId="77777777" w:rsidR="005B1647" w:rsidRPr="00F23CB1" w:rsidRDefault="005B1647" w:rsidP="005B1647">
            <w:pPr>
              <w:pStyle w:val="TabellSumma"/>
              <w:cnfStyle w:val="000000000000" w:firstRow="0" w:lastRow="0" w:firstColumn="0" w:lastColumn="0" w:oddVBand="0" w:evenVBand="0" w:oddHBand="0" w:evenHBand="0" w:firstRowFirstColumn="0" w:firstRowLastColumn="0" w:lastRowFirstColumn="0" w:lastRowLastColumn="0"/>
            </w:pPr>
            <w:r w:rsidRPr="00F23CB1">
              <w:t>24 044</w:t>
            </w:r>
          </w:p>
        </w:tc>
        <w:tc>
          <w:tcPr>
            <w:tcW w:w="382" w:type="pct"/>
            <w:noWrap/>
            <w:hideMark/>
          </w:tcPr>
          <w:p w14:paraId="10E13F69" w14:textId="77777777" w:rsidR="005B1647" w:rsidRPr="00F23CB1" w:rsidRDefault="005B1647" w:rsidP="005B1647">
            <w:pPr>
              <w:pStyle w:val="TabellSumma"/>
              <w:cnfStyle w:val="000000000000" w:firstRow="0" w:lastRow="0" w:firstColumn="0" w:lastColumn="0" w:oddVBand="0" w:evenVBand="0" w:oddHBand="0" w:evenHBand="0" w:firstRowFirstColumn="0" w:firstRowLastColumn="0" w:lastRowFirstColumn="0" w:lastRowLastColumn="0"/>
            </w:pPr>
            <w:r w:rsidRPr="00F23CB1">
              <w:t>211 205</w:t>
            </w:r>
          </w:p>
        </w:tc>
        <w:tc>
          <w:tcPr>
            <w:tcW w:w="382" w:type="pct"/>
            <w:noWrap/>
            <w:hideMark/>
          </w:tcPr>
          <w:p w14:paraId="2C4A60EF" w14:textId="77777777" w:rsidR="005B1647" w:rsidRPr="00F23CB1" w:rsidRDefault="005B1647" w:rsidP="005B1647">
            <w:pPr>
              <w:pStyle w:val="TabellSumma"/>
              <w:cnfStyle w:val="000000000000" w:firstRow="0" w:lastRow="0" w:firstColumn="0" w:lastColumn="0" w:oddVBand="0" w:evenVBand="0" w:oddHBand="0" w:evenHBand="0" w:firstRowFirstColumn="0" w:firstRowLastColumn="0" w:lastRowFirstColumn="0" w:lastRowLastColumn="0"/>
            </w:pPr>
            <w:r w:rsidRPr="00F23CB1">
              <w:t>203 654</w:t>
            </w:r>
          </w:p>
        </w:tc>
        <w:tc>
          <w:tcPr>
            <w:tcW w:w="382" w:type="pct"/>
            <w:noWrap/>
            <w:hideMark/>
          </w:tcPr>
          <w:p w14:paraId="3C7576BC" w14:textId="77777777" w:rsidR="005B1647" w:rsidRPr="00F23CB1" w:rsidRDefault="005B1647" w:rsidP="005B1647">
            <w:pPr>
              <w:pStyle w:val="TabellSumma"/>
              <w:cnfStyle w:val="000000000000" w:firstRow="0" w:lastRow="0" w:firstColumn="0" w:lastColumn="0" w:oddVBand="0" w:evenVBand="0" w:oddHBand="0" w:evenHBand="0" w:firstRowFirstColumn="0" w:firstRowLastColumn="0" w:lastRowFirstColumn="0" w:lastRowLastColumn="0"/>
            </w:pPr>
            <w:r w:rsidRPr="00F23CB1">
              <w:t>46</w:t>
            </w:r>
          </w:p>
        </w:tc>
        <w:tc>
          <w:tcPr>
            <w:tcW w:w="382" w:type="pct"/>
            <w:noWrap/>
            <w:hideMark/>
          </w:tcPr>
          <w:p w14:paraId="0158CFD6" w14:textId="77777777" w:rsidR="005B1647" w:rsidRPr="00F23CB1" w:rsidRDefault="005B1647" w:rsidP="005B1647">
            <w:pPr>
              <w:pStyle w:val="TabellSumma"/>
              <w:cnfStyle w:val="000000000000" w:firstRow="0" w:lastRow="0" w:firstColumn="0" w:lastColumn="0" w:oddVBand="0" w:evenVBand="0" w:oddHBand="0" w:evenHBand="0" w:firstRowFirstColumn="0" w:firstRowLastColumn="0" w:lastRowFirstColumn="0" w:lastRowLastColumn="0"/>
            </w:pPr>
            <w:r w:rsidRPr="00F23CB1">
              <w:t>71</w:t>
            </w:r>
          </w:p>
        </w:tc>
      </w:tr>
      <w:tr w:rsidR="00155607" w14:paraId="58384EF9" w14:textId="77777777" w:rsidTr="00BE1FEE">
        <w:trPr>
          <w:trHeight w:val="170"/>
        </w:trPr>
        <w:tc>
          <w:tcPr>
            <w:cnfStyle w:val="001000000000" w:firstRow="0" w:lastRow="0" w:firstColumn="1" w:lastColumn="0" w:oddVBand="0" w:evenVBand="0" w:oddHBand="0" w:evenHBand="0" w:firstRowFirstColumn="0" w:firstRowLastColumn="0" w:lastRowFirstColumn="0" w:lastRowLastColumn="0"/>
            <w:tcW w:w="366" w:type="pct"/>
            <w:noWrap/>
            <w:hideMark/>
          </w:tcPr>
          <w:p w14:paraId="2DA06AFD" w14:textId="03B61386" w:rsidR="005B1647" w:rsidRPr="004343EC" w:rsidRDefault="005B1647" w:rsidP="005B1647">
            <w:pPr>
              <w:pStyle w:val="Tabell"/>
              <w:keepNext/>
              <w:rPr>
                <w:i/>
              </w:rPr>
            </w:pPr>
          </w:p>
        </w:tc>
        <w:tc>
          <w:tcPr>
            <w:tcW w:w="810" w:type="pct"/>
            <w:noWrap/>
            <w:hideMark/>
          </w:tcPr>
          <w:p w14:paraId="7E352CCB" w14:textId="77777777" w:rsidR="005B1647" w:rsidRPr="004343EC" w:rsidRDefault="005B1647" w:rsidP="005B1647">
            <w:pPr>
              <w:pStyle w:val="Tabell"/>
              <w:keepNext/>
              <w:jc w:val="left"/>
              <w:cnfStyle w:val="000000000000" w:firstRow="0" w:lastRow="0" w:firstColumn="0" w:lastColumn="0" w:oddVBand="0" w:evenVBand="0" w:oddHBand="0" w:evenHBand="0" w:firstRowFirstColumn="0" w:firstRowLastColumn="0" w:lastRowFirstColumn="0" w:lastRowLastColumn="0"/>
              <w:rPr>
                <w:i/>
              </w:rPr>
            </w:pPr>
            <w:r w:rsidRPr="004343EC">
              <w:rPr>
                <w:i/>
              </w:rPr>
              <w:t>Anslagsfinansierad utlåning</w:t>
            </w:r>
          </w:p>
        </w:tc>
        <w:tc>
          <w:tcPr>
            <w:tcW w:w="383" w:type="pct"/>
            <w:noWrap/>
            <w:hideMark/>
          </w:tcPr>
          <w:p w14:paraId="5904737C" w14:textId="436EF156" w:rsidR="005B1647" w:rsidRPr="004343EC" w:rsidRDefault="005B1647" w:rsidP="005B1647">
            <w:pPr>
              <w:pStyle w:val="Tabell"/>
              <w:keepNext/>
              <w:cnfStyle w:val="000000000000" w:firstRow="0" w:lastRow="0" w:firstColumn="0" w:lastColumn="0" w:oddVBand="0" w:evenVBand="0" w:oddHBand="0" w:evenHBand="0" w:firstRowFirstColumn="0" w:firstRowLastColumn="0" w:lastRowFirstColumn="0" w:lastRowLastColumn="0"/>
              <w:rPr>
                <w:i/>
              </w:rPr>
            </w:pPr>
          </w:p>
        </w:tc>
        <w:tc>
          <w:tcPr>
            <w:tcW w:w="382" w:type="pct"/>
            <w:noWrap/>
            <w:hideMark/>
          </w:tcPr>
          <w:p w14:paraId="1ACF531C" w14:textId="73E56C0C" w:rsidR="005B1647" w:rsidRPr="004343EC" w:rsidRDefault="005B1647" w:rsidP="005B1647">
            <w:pPr>
              <w:pStyle w:val="Tabell"/>
              <w:keepNext/>
              <w:cnfStyle w:val="000000000000" w:firstRow="0" w:lastRow="0" w:firstColumn="0" w:lastColumn="0" w:oddVBand="0" w:evenVBand="0" w:oddHBand="0" w:evenHBand="0" w:firstRowFirstColumn="0" w:firstRowLastColumn="0" w:lastRowFirstColumn="0" w:lastRowLastColumn="0"/>
              <w:rPr>
                <w:i/>
              </w:rPr>
            </w:pPr>
          </w:p>
        </w:tc>
        <w:tc>
          <w:tcPr>
            <w:tcW w:w="382" w:type="pct"/>
            <w:noWrap/>
            <w:hideMark/>
          </w:tcPr>
          <w:p w14:paraId="1EB424B4" w14:textId="6504600B" w:rsidR="005B1647" w:rsidRPr="004343EC" w:rsidRDefault="005B1647" w:rsidP="005B1647">
            <w:pPr>
              <w:pStyle w:val="Tabell"/>
              <w:keepNext/>
              <w:cnfStyle w:val="000000000000" w:firstRow="0" w:lastRow="0" w:firstColumn="0" w:lastColumn="0" w:oddVBand="0" w:evenVBand="0" w:oddHBand="0" w:evenHBand="0" w:firstRowFirstColumn="0" w:firstRowLastColumn="0" w:lastRowFirstColumn="0" w:lastRowLastColumn="0"/>
              <w:rPr>
                <w:i/>
              </w:rPr>
            </w:pPr>
          </w:p>
        </w:tc>
        <w:tc>
          <w:tcPr>
            <w:tcW w:w="382" w:type="pct"/>
            <w:noWrap/>
            <w:hideMark/>
          </w:tcPr>
          <w:p w14:paraId="7FF0C476" w14:textId="250251AF" w:rsidR="005B1647" w:rsidRPr="004343EC" w:rsidRDefault="005B1647" w:rsidP="005B1647">
            <w:pPr>
              <w:pStyle w:val="Tabell"/>
              <w:keepNext/>
              <w:cnfStyle w:val="000000000000" w:firstRow="0" w:lastRow="0" w:firstColumn="0" w:lastColumn="0" w:oddVBand="0" w:evenVBand="0" w:oddHBand="0" w:evenHBand="0" w:firstRowFirstColumn="0" w:firstRowLastColumn="0" w:lastRowFirstColumn="0" w:lastRowLastColumn="0"/>
              <w:rPr>
                <w:i/>
              </w:rPr>
            </w:pPr>
          </w:p>
        </w:tc>
        <w:tc>
          <w:tcPr>
            <w:tcW w:w="382" w:type="pct"/>
            <w:noWrap/>
            <w:hideMark/>
          </w:tcPr>
          <w:p w14:paraId="52ADD01D" w14:textId="6F4E2C31" w:rsidR="005B1647" w:rsidRPr="004343EC" w:rsidRDefault="005B1647" w:rsidP="005B1647">
            <w:pPr>
              <w:pStyle w:val="Tabell"/>
              <w:keepNext/>
              <w:cnfStyle w:val="000000000000" w:firstRow="0" w:lastRow="0" w:firstColumn="0" w:lastColumn="0" w:oddVBand="0" w:evenVBand="0" w:oddHBand="0" w:evenHBand="0" w:firstRowFirstColumn="0" w:firstRowLastColumn="0" w:lastRowFirstColumn="0" w:lastRowLastColumn="0"/>
              <w:rPr>
                <w:i/>
              </w:rPr>
            </w:pPr>
          </w:p>
        </w:tc>
        <w:tc>
          <w:tcPr>
            <w:tcW w:w="382" w:type="pct"/>
            <w:noWrap/>
            <w:hideMark/>
          </w:tcPr>
          <w:p w14:paraId="7115BC14" w14:textId="205EC8E8" w:rsidR="005B1647" w:rsidRPr="004343EC" w:rsidRDefault="005B1647" w:rsidP="005B1647">
            <w:pPr>
              <w:pStyle w:val="Tabell"/>
              <w:keepNext/>
              <w:cnfStyle w:val="000000000000" w:firstRow="0" w:lastRow="0" w:firstColumn="0" w:lastColumn="0" w:oddVBand="0" w:evenVBand="0" w:oddHBand="0" w:evenHBand="0" w:firstRowFirstColumn="0" w:firstRowLastColumn="0" w:lastRowFirstColumn="0" w:lastRowLastColumn="0"/>
              <w:rPr>
                <w:i/>
              </w:rPr>
            </w:pPr>
          </w:p>
        </w:tc>
        <w:tc>
          <w:tcPr>
            <w:tcW w:w="382" w:type="pct"/>
            <w:noWrap/>
            <w:hideMark/>
          </w:tcPr>
          <w:p w14:paraId="69DD3968" w14:textId="65E86B07" w:rsidR="005B1647" w:rsidRPr="004343EC" w:rsidRDefault="005B1647" w:rsidP="005B1647">
            <w:pPr>
              <w:pStyle w:val="Tabell"/>
              <w:keepNext/>
              <w:cnfStyle w:val="000000000000" w:firstRow="0" w:lastRow="0" w:firstColumn="0" w:lastColumn="0" w:oddVBand="0" w:evenVBand="0" w:oddHBand="0" w:evenHBand="0" w:firstRowFirstColumn="0" w:firstRowLastColumn="0" w:lastRowFirstColumn="0" w:lastRowLastColumn="0"/>
              <w:rPr>
                <w:i/>
              </w:rPr>
            </w:pPr>
          </w:p>
        </w:tc>
        <w:tc>
          <w:tcPr>
            <w:tcW w:w="382" w:type="pct"/>
            <w:noWrap/>
            <w:hideMark/>
          </w:tcPr>
          <w:p w14:paraId="66F04B95" w14:textId="49373491" w:rsidR="005B1647" w:rsidRPr="004343EC" w:rsidRDefault="005B1647" w:rsidP="005B1647">
            <w:pPr>
              <w:pStyle w:val="Tabell"/>
              <w:keepNext/>
              <w:cnfStyle w:val="000000000000" w:firstRow="0" w:lastRow="0" w:firstColumn="0" w:lastColumn="0" w:oddVBand="0" w:evenVBand="0" w:oddHBand="0" w:evenHBand="0" w:firstRowFirstColumn="0" w:firstRowLastColumn="0" w:lastRowFirstColumn="0" w:lastRowLastColumn="0"/>
              <w:rPr>
                <w:i/>
              </w:rPr>
            </w:pPr>
          </w:p>
        </w:tc>
        <w:tc>
          <w:tcPr>
            <w:tcW w:w="382" w:type="pct"/>
            <w:noWrap/>
            <w:hideMark/>
          </w:tcPr>
          <w:p w14:paraId="2B907630" w14:textId="09B393BB" w:rsidR="005B1647" w:rsidRPr="004343EC" w:rsidRDefault="005B1647" w:rsidP="005B1647">
            <w:pPr>
              <w:pStyle w:val="Tabell"/>
              <w:keepNext/>
              <w:cnfStyle w:val="000000000000" w:firstRow="0" w:lastRow="0" w:firstColumn="0" w:lastColumn="0" w:oddVBand="0" w:evenVBand="0" w:oddHBand="0" w:evenHBand="0" w:firstRowFirstColumn="0" w:firstRowLastColumn="0" w:lastRowFirstColumn="0" w:lastRowLastColumn="0"/>
              <w:rPr>
                <w:i/>
              </w:rPr>
            </w:pPr>
          </w:p>
        </w:tc>
        <w:tc>
          <w:tcPr>
            <w:tcW w:w="382" w:type="pct"/>
            <w:noWrap/>
            <w:hideMark/>
          </w:tcPr>
          <w:p w14:paraId="6012C7DB" w14:textId="39799E1D" w:rsidR="005B1647" w:rsidRPr="004343EC" w:rsidRDefault="005B1647" w:rsidP="005B1647">
            <w:pPr>
              <w:pStyle w:val="Tabell"/>
              <w:keepNext/>
              <w:cnfStyle w:val="000000000000" w:firstRow="0" w:lastRow="0" w:firstColumn="0" w:lastColumn="0" w:oddVBand="0" w:evenVBand="0" w:oddHBand="0" w:evenHBand="0" w:firstRowFirstColumn="0" w:firstRowLastColumn="0" w:lastRowFirstColumn="0" w:lastRowLastColumn="0"/>
              <w:rPr>
                <w:i/>
              </w:rPr>
            </w:pPr>
          </w:p>
        </w:tc>
      </w:tr>
      <w:tr w:rsidR="00155607" w14:paraId="033A9C2C" w14:textId="77777777" w:rsidTr="00BE1FEE">
        <w:trPr>
          <w:trHeight w:val="170"/>
        </w:trPr>
        <w:tc>
          <w:tcPr>
            <w:cnfStyle w:val="001000000000" w:firstRow="0" w:lastRow="0" w:firstColumn="1" w:lastColumn="0" w:oddVBand="0" w:evenVBand="0" w:oddHBand="0" w:evenHBand="0" w:firstRowFirstColumn="0" w:firstRowLastColumn="0" w:lastRowFirstColumn="0" w:lastRowLastColumn="0"/>
            <w:tcW w:w="366" w:type="pct"/>
            <w:noWrap/>
            <w:hideMark/>
          </w:tcPr>
          <w:p w14:paraId="0B33A563" w14:textId="77777777" w:rsidR="005B1647" w:rsidRPr="00F23CB1" w:rsidRDefault="005B1647" w:rsidP="005B1647">
            <w:pPr>
              <w:pStyle w:val="Tabell"/>
              <w:keepNext/>
            </w:pPr>
            <w:r w:rsidRPr="00F23CB1">
              <w:t>15</w:t>
            </w:r>
          </w:p>
        </w:tc>
        <w:tc>
          <w:tcPr>
            <w:tcW w:w="810" w:type="pct"/>
            <w:noWrap/>
            <w:hideMark/>
          </w:tcPr>
          <w:p w14:paraId="575C878D" w14:textId="77777777" w:rsidR="005B1647" w:rsidRPr="00F23CB1" w:rsidRDefault="005B1647" w:rsidP="005B1647">
            <w:pPr>
              <w:pStyle w:val="Tabell"/>
              <w:keepNext/>
              <w:jc w:val="left"/>
              <w:cnfStyle w:val="000000000000" w:firstRow="0" w:lastRow="0" w:firstColumn="0" w:lastColumn="0" w:oddVBand="0" w:evenVBand="0" w:oddHBand="0" w:evenHBand="0" w:firstRowFirstColumn="0" w:firstRowLastColumn="0" w:lastRowFirstColumn="0" w:lastRowLastColumn="0"/>
            </w:pPr>
            <w:r w:rsidRPr="00F23CB1">
              <w:t xml:space="preserve">CSN, hemutrustningslån </w:t>
            </w:r>
          </w:p>
        </w:tc>
        <w:tc>
          <w:tcPr>
            <w:tcW w:w="383" w:type="pct"/>
            <w:noWrap/>
            <w:hideMark/>
          </w:tcPr>
          <w:p w14:paraId="13C91C18" w14:textId="4EBDA878" w:rsidR="005B1647" w:rsidRPr="00F23CB1"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p>
        </w:tc>
        <w:tc>
          <w:tcPr>
            <w:tcW w:w="382" w:type="pct"/>
            <w:noWrap/>
            <w:hideMark/>
          </w:tcPr>
          <w:p w14:paraId="25477F77" w14:textId="7E3EEAAB" w:rsidR="005B1647" w:rsidRPr="00F23CB1"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p>
        </w:tc>
        <w:tc>
          <w:tcPr>
            <w:tcW w:w="382" w:type="pct"/>
            <w:noWrap/>
            <w:hideMark/>
          </w:tcPr>
          <w:p w14:paraId="42F1BB4B" w14:textId="77777777" w:rsidR="005B1647" w:rsidRPr="00F23CB1"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F23CB1">
              <w:t>1 309</w:t>
            </w:r>
          </w:p>
        </w:tc>
        <w:tc>
          <w:tcPr>
            <w:tcW w:w="382" w:type="pct"/>
            <w:noWrap/>
            <w:hideMark/>
          </w:tcPr>
          <w:p w14:paraId="4EAAF587" w14:textId="77777777" w:rsidR="005B1647" w:rsidRPr="00F23CB1"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F23CB1">
              <w:t>1 464</w:t>
            </w:r>
          </w:p>
        </w:tc>
        <w:tc>
          <w:tcPr>
            <w:tcW w:w="382" w:type="pct"/>
            <w:noWrap/>
            <w:hideMark/>
          </w:tcPr>
          <w:p w14:paraId="0F9A0840" w14:textId="77777777" w:rsidR="005B1647" w:rsidRPr="00F23CB1"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F23CB1">
              <w:t>891</w:t>
            </w:r>
          </w:p>
        </w:tc>
        <w:tc>
          <w:tcPr>
            <w:tcW w:w="382" w:type="pct"/>
            <w:noWrap/>
            <w:hideMark/>
          </w:tcPr>
          <w:p w14:paraId="233B2850" w14:textId="77777777" w:rsidR="005B1647" w:rsidRPr="00F23CB1"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F23CB1">
              <w:t>907</w:t>
            </w:r>
          </w:p>
        </w:tc>
        <w:tc>
          <w:tcPr>
            <w:tcW w:w="382" w:type="pct"/>
            <w:noWrap/>
            <w:hideMark/>
          </w:tcPr>
          <w:p w14:paraId="2F864D38" w14:textId="77777777" w:rsidR="005B1647" w:rsidRPr="00F23CB1"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F23CB1">
              <w:t>418</w:t>
            </w:r>
          </w:p>
        </w:tc>
        <w:tc>
          <w:tcPr>
            <w:tcW w:w="382" w:type="pct"/>
            <w:noWrap/>
            <w:hideMark/>
          </w:tcPr>
          <w:p w14:paraId="4E4D341C" w14:textId="77777777" w:rsidR="005B1647" w:rsidRPr="00F23CB1"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F23CB1">
              <w:t>557</w:t>
            </w:r>
          </w:p>
        </w:tc>
        <w:tc>
          <w:tcPr>
            <w:tcW w:w="382" w:type="pct"/>
            <w:noWrap/>
            <w:hideMark/>
          </w:tcPr>
          <w:p w14:paraId="02D4FD0D" w14:textId="0BE5F581" w:rsidR="005B1647" w:rsidRPr="00F23CB1"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p>
        </w:tc>
        <w:tc>
          <w:tcPr>
            <w:tcW w:w="382" w:type="pct"/>
            <w:noWrap/>
            <w:hideMark/>
          </w:tcPr>
          <w:p w14:paraId="3FFC9E42" w14:textId="69736B3D" w:rsidR="005B1647" w:rsidRPr="00F23CB1"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p>
        </w:tc>
      </w:tr>
      <w:tr w:rsidR="00155607" w14:paraId="7A86052B" w14:textId="77777777" w:rsidTr="00BE1FEE">
        <w:trPr>
          <w:trHeight w:val="170"/>
        </w:trPr>
        <w:tc>
          <w:tcPr>
            <w:cnfStyle w:val="001000000000" w:firstRow="0" w:lastRow="0" w:firstColumn="1" w:lastColumn="0" w:oddVBand="0" w:evenVBand="0" w:oddHBand="0" w:evenHBand="0" w:firstRowFirstColumn="0" w:firstRowLastColumn="0" w:lastRowFirstColumn="0" w:lastRowLastColumn="0"/>
            <w:tcW w:w="366" w:type="pct"/>
            <w:noWrap/>
            <w:hideMark/>
          </w:tcPr>
          <w:p w14:paraId="742FDDF1" w14:textId="77777777" w:rsidR="005B1647" w:rsidRPr="00F23CB1" w:rsidRDefault="005B1647" w:rsidP="005B1647">
            <w:pPr>
              <w:pStyle w:val="Tabell"/>
              <w:keepNext/>
            </w:pPr>
            <w:r w:rsidRPr="00F23CB1">
              <w:t>15</w:t>
            </w:r>
          </w:p>
        </w:tc>
        <w:tc>
          <w:tcPr>
            <w:tcW w:w="810" w:type="pct"/>
            <w:noWrap/>
            <w:hideMark/>
          </w:tcPr>
          <w:p w14:paraId="6B6250A6" w14:textId="77777777" w:rsidR="005B1647" w:rsidRPr="00F23CB1" w:rsidRDefault="005B1647" w:rsidP="005B1647">
            <w:pPr>
              <w:pStyle w:val="Tabell"/>
              <w:keepNext/>
              <w:jc w:val="left"/>
              <w:cnfStyle w:val="000000000000" w:firstRow="0" w:lastRow="0" w:firstColumn="0" w:lastColumn="0" w:oddVBand="0" w:evenVBand="0" w:oddHBand="0" w:evenHBand="0" w:firstRowFirstColumn="0" w:firstRowLastColumn="0" w:lastRowFirstColumn="0" w:lastRowLastColumn="0"/>
            </w:pPr>
            <w:r w:rsidRPr="00F23CB1">
              <w:t xml:space="preserve">CSN, studielån </w:t>
            </w:r>
          </w:p>
        </w:tc>
        <w:tc>
          <w:tcPr>
            <w:tcW w:w="383" w:type="pct"/>
            <w:noWrap/>
            <w:hideMark/>
          </w:tcPr>
          <w:p w14:paraId="35BCD1F0" w14:textId="370E11F3" w:rsidR="005B1647" w:rsidRPr="00F23CB1"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p>
        </w:tc>
        <w:tc>
          <w:tcPr>
            <w:tcW w:w="382" w:type="pct"/>
            <w:noWrap/>
            <w:hideMark/>
          </w:tcPr>
          <w:p w14:paraId="27CEB1BD" w14:textId="5CF4D14B" w:rsidR="005B1647" w:rsidRPr="00F23CB1"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p>
        </w:tc>
        <w:tc>
          <w:tcPr>
            <w:tcW w:w="382" w:type="pct"/>
            <w:noWrap/>
            <w:hideMark/>
          </w:tcPr>
          <w:p w14:paraId="3F85796D" w14:textId="77777777" w:rsidR="005B1647" w:rsidRPr="00F23CB1"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F23CB1">
              <w:t>1 175</w:t>
            </w:r>
          </w:p>
        </w:tc>
        <w:tc>
          <w:tcPr>
            <w:tcW w:w="382" w:type="pct"/>
            <w:noWrap/>
            <w:hideMark/>
          </w:tcPr>
          <w:p w14:paraId="7E90154C" w14:textId="77777777" w:rsidR="005B1647" w:rsidRPr="00F23CB1"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F23CB1">
              <w:t>1 440</w:t>
            </w:r>
          </w:p>
        </w:tc>
        <w:tc>
          <w:tcPr>
            <w:tcW w:w="382" w:type="pct"/>
            <w:noWrap/>
            <w:hideMark/>
          </w:tcPr>
          <w:p w14:paraId="788E087B" w14:textId="77777777" w:rsidR="005B1647" w:rsidRPr="00F23CB1"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F23CB1">
              <w:t>602</w:t>
            </w:r>
          </w:p>
        </w:tc>
        <w:tc>
          <w:tcPr>
            <w:tcW w:w="382" w:type="pct"/>
            <w:noWrap/>
            <w:hideMark/>
          </w:tcPr>
          <w:p w14:paraId="7BE84AE5" w14:textId="77777777" w:rsidR="005B1647" w:rsidRPr="00F23CB1"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F23CB1">
              <w:t>690</w:t>
            </w:r>
          </w:p>
        </w:tc>
        <w:tc>
          <w:tcPr>
            <w:tcW w:w="382" w:type="pct"/>
            <w:noWrap/>
            <w:hideMark/>
          </w:tcPr>
          <w:p w14:paraId="198E28E8" w14:textId="77777777" w:rsidR="005B1647" w:rsidRPr="00F23CB1"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F23CB1">
              <w:t>574</w:t>
            </w:r>
          </w:p>
        </w:tc>
        <w:tc>
          <w:tcPr>
            <w:tcW w:w="382" w:type="pct"/>
            <w:noWrap/>
            <w:hideMark/>
          </w:tcPr>
          <w:p w14:paraId="7DC40D8A" w14:textId="77777777" w:rsidR="005B1647" w:rsidRPr="00F23CB1"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F23CB1">
              <w:t>750</w:t>
            </w:r>
          </w:p>
        </w:tc>
        <w:tc>
          <w:tcPr>
            <w:tcW w:w="382" w:type="pct"/>
            <w:noWrap/>
            <w:hideMark/>
          </w:tcPr>
          <w:p w14:paraId="65486F5A" w14:textId="2069541F" w:rsidR="005B1647" w:rsidRPr="00F23CB1"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p>
        </w:tc>
        <w:tc>
          <w:tcPr>
            <w:tcW w:w="382" w:type="pct"/>
            <w:noWrap/>
            <w:hideMark/>
          </w:tcPr>
          <w:p w14:paraId="26E4B23A" w14:textId="10081063" w:rsidR="005B1647" w:rsidRPr="00F23CB1"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p>
        </w:tc>
      </w:tr>
      <w:tr w:rsidR="00155607" w14:paraId="028143E1" w14:textId="77777777" w:rsidTr="00BE1FEE">
        <w:trPr>
          <w:trHeight w:val="170"/>
        </w:trPr>
        <w:tc>
          <w:tcPr>
            <w:cnfStyle w:val="001000000000" w:firstRow="0" w:lastRow="0" w:firstColumn="1" w:lastColumn="0" w:oddVBand="0" w:evenVBand="0" w:oddHBand="0" w:evenHBand="0" w:firstRowFirstColumn="0" w:firstRowLastColumn="0" w:lastRowFirstColumn="0" w:lastRowLastColumn="0"/>
            <w:tcW w:w="366" w:type="pct"/>
            <w:noWrap/>
            <w:hideMark/>
          </w:tcPr>
          <w:p w14:paraId="52A6C9C2" w14:textId="77777777" w:rsidR="005B1647" w:rsidRPr="00F23CB1" w:rsidRDefault="005B1647" w:rsidP="005B1647">
            <w:pPr>
              <w:pStyle w:val="Tabell"/>
              <w:keepNext/>
            </w:pPr>
            <w:r w:rsidRPr="00F23CB1">
              <w:t>15</w:t>
            </w:r>
          </w:p>
        </w:tc>
        <w:tc>
          <w:tcPr>
            <w:tcW w:w="810" w:type="pct"/>
            <w:noWrap/>
            <w:hideMark/>
          </w:tcPr>
          <w:p w14:paraId="6396EACC" w14:textId="77777777" w:rsidR="005B1647" w:rsidRPr="00F23CB1" w:rsidRDefault="005B1647" w:rsidP="005B1647">
            <w:pPr>
              <w:pStyle w:val="Tabell"/>
              <w:keepNext/>
              <w:jc w:val="left"/>
              <w:cnfStyle w:val="000000000000" w:firstRow="0" w:lastRow="0" w:firstColumn="0" w:lastColumn="0" w:oddVBand="0" w:evenVBand="0" w:oddHBand="0" w:evenHBand="0" w:firstRowFirstColumn="0" w:firstRowLastColumn="0" w:lastRowFirstColumn="0" w:lastRowLastColumn="0"/>
            </w:pPr>
            <w:r w:rsidRPr="00F23CB1">
              <w:t>CSN, körkortslån</w:t>
            </w:r>
          </w:p>
        </w:tc>
        <w:tc>
          <w:tcPr>
            <w:tcW w:w="383" w:type="pct"/>
            <w:noWrap/>
            <w:hideMark/>
          </w:tcPr>
          <w:p w14:paraId="2FBA6D5A" w14:textId="142685EC" w:rsidR="005B1647" w:rsidRPr="00F23CB1"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p>
        </w:tc>
        <w:tc>
          <w:tcPr>
            <w:tcW w:w="382" w:type="pct"/>
            <w:noWrap/>
            <w:hideMark/>
          </w:tcPr>
          <w:p w14:paraId="1E01D5FC" w14:textId="31D359BD" w:rsidR="005B1647" w:rsidRPr="00F23CB1"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p>
        </w:tc>
        <w:tc>
          <w:tcPr>
            <w:tcW w:w="382" w:type="pct"/>
            <w:noWrap/>
            <w:hideMark/>
          </w:tcPr>
          <w:p w14:paraId="477AF88B" w14:textId="77777777" w:rsidR="005B1647" w:rsidRPr="00F23CB1"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F23CB1">
              <w:t>76</w:t>
            </w:r>
          </w:p>
        </w:tc>
        <w:tc>
          <w:tcPr>
            <w:tcW w:w="382" w:type="pct"/>
            <w:noWrap/>
            <w:hideMark/>
          </w:tcPr>
          <w:p w14:paraId="539DB7B9" w14:textId="77777777" w:rsidR="005B1647" w:rsidRPr="00F23CB1"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F23CB1">
              <w:t>17</w:t>
            </w:r>
          </w:p>
        </w:tc>
        <w:tc>
          <w:tcPr>
            <w:tcW w:w="382" w:type="pct"/>
            <w:noWrap/>
            <w:hideMark/>
          </w:tcPr>
          <w:p w14:paraId="649E1C21" w14:textId="77777777" w:rsidR="005B1647" w:rsidRPr="00F23CB1"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F23CB1">
              <w:t>15</w:t>
            </w:r>
          </w:p>
        </w:tc>
        <w:tc>
          <w:tcPr>
            <w:tcW w:w="382" w:type="pct"/>
            <w:noWrap/>
            <w:hideMark/>
          </w:tcPr>
          <w:p w14:paraId="20AA1BB8" w14:textId="77777777" w:rsidR="005B1647" w:rsidRPr="00F23CB1"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F23CB1">
              <w:t>3</w:t>
            </w:r>
          </w:p>
        </w:tc>
        <w:tc>
          <w:tcPr>
            <w:tcW w:w="382" w:type="pct"/>
            <w:noWrap/>
            <w:hideMark/>
          </w:tcPr>
          <w:p w14:paraId="38F633BE" w14:textId="77777777" w:rsidR="005B1647" w:rsidRPr="00F23CB1"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F23CB1">
              <w:t>61</w:t>
            </w:r>
          </w:p>
        </w:tc>
        <w:tc>
          <w:tcPr>
            <w:tcW w:w="382" w:type="pct"/>
            <w:noWrap/>
            <w:hideMark/>
          </w:tcPr>
          <w:p w14:paraId="582BC7F4" w14:textId="77777777" w:rsidR="005B1647" w:rsidRPr="00F23CB1"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F23CB1">
              <w:t>14</w:t>
            </w:r>
          </w:p>
        </w:tc>
        <w:tc>
          <w:tcPr>
            <w:tcW w:w="382" w:type="pct"/>
            <w:noWrap/>
            <w:hideMark/>
          </w:tcPr>
          <w:p w14:paraId="22A2C3DE" w14:textId="6A5BD55B" w:rsidR="005B1647" w:rsidRPr="00F23CB1"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p>
        </w:tc>
        <w:tc>
          <w:tcPr>
            <w:tcW w:w="382" w:type="pct"/>
            <w:noWrap/>
            <w:hideMark/>
          </w:tcPr>
          <w:p w14:paraId="5940E886" w14:textId="03CCFEE9" w:rsidR="005B1647" w:rsidRPr="00F23CB1"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p>
        </w:tc>
      </w:tr>
      <w:tr w:rsidR="00155607" w14:paraId="3415BF85" w14:textId="77777777" w:rsidTr="00BE1FEE">
        <w:trPr>
          <w:trHeight w:val="170"/>
        </w:trPr>
        <w:tc>
          <w:tcPr>
            <w:cnfStyle w:val="001000000000" w:firstRow="0" w:lastRow="0" w:firstColumn="1" w:lastColumn="0" w:oddVBand="0" w:evenVBand="0" w:oddHBand="0" w:evenHBand="0" w:firstRowFirstColumn="0" w:firstRowLastColumn="0" w:lastRowFirstColumn="0" w:lastRowLastColumn="0"/>
            <w:tcW w:w="366" w:type="pct"/>
            <w:noWrap/>
            <w:hideMark/>
          </w:tcPr>
          <w:p w14:paraId="72C005EE" w14:textId="77777777" w:rsidR="005B1647" w:rsidRPr="00F23CB1" w:rsidRDefault="005B1647" w:rsidP="005B1647">
            <w:pPr>
              <w:pStyle w:val="Tabell"/>
              <w:keepNext/>
            </w:pPr>
            <w:r w:rsidRPr="00F23CB1">
              <w:t>15</w:t>
            </w:r>
          </w:p>
        </w:tc>
        <w:tc>
          <w:tcPr>
            <w:tcW w:w="810" w:type="pct"/>
            <w:noWrap/>
            <w:hideMark/>
          </w:tcPr>
          <w:p w14:paraId="4BB07BF6" w14:textId="77777777" w:rsidR="005B1647" w:rsidRPr="00F23CB1" w:rsidRDefault="005B1647" w:rsidP="005B1647">
            <w:pPr>
              <w:pStyle w:val="Tabell"/>
              <w:keepNext/>
              <w:jc w:val="left"/>
              <w:cnfStyle w:val="000000000000" w:firstRow="0" w:lastRow="0" w:firstColumn="0" w:lastColumn="0" w:oddVBand="0" w:evenVBand="0" w:oddHBand="0" w:evenHBand="0" w:firstRowFirstColumn="0" w:firstRowLastColumn="0" w:lastRowFirstColumn="0" w:lastRowLastColumn="0"/>
            </w:pPr>
            <w:r w:rsidRPr="00F23CB1">
              <w:t xml:space="preserve">CSN, övrigt </w:t>
            </w:r>
          </w:p>
        </w:tc>
        <w:tc>
          <w:tcPr>
            <w:tcW w:w="383" w:type="pct"/>
            <w:noWrap/>
            <w:hideMark/>
          </w:tcPr>
          <w:p w14:paraId="4C9079FD" w14:textId="1E6621ED" w:rsidR="005B1647" w:rsidRPr="00F23CB1"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p>
        </w:tc>
        <w:tc>
          <w:tcPr>
            <w:tcW w:w="382" w:type="pct"/>
            <w:noWrap/>
            <w:hideMark/>
          </w:tcPr>
          <w:p w14:paraId="5DA4AEC8" w14:textId="24EC758B" w:rsidR="005B1647" w:rsidRPr="00F23CB1"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p>
        </w:tc>
        <w:tc>
          <w:tcPr>
            <w:tcW w:w="382" w:type="pct"/>
            <w:noWrap/>
            <w:hideMark/>
          </w:tcPr>
          <w:p w14:paraId="11D220A0" w14:textId="77777777" w:rsidR="005B1647" w:rsidRPr="00F23CB1"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F23CB1">
              <w:t>292</w:t>
            </w:r>
          </w:p>
        </w:tc>
        <w:tc>
          <w:tcPr>
            <w:tcW w:w="382" w:type="pct"/>
            <w:noWrap/>
            <w:hideMark/>
          </w:tcPr>
          <w:p w14:paraId="453A582A" w14:textId="77777777" w:rsidR="005B1647" w:rsidRPr="00F23CB1"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F23CB1">
              <w:t>246</w:t>
            </w:r>
          </w:p>
        </w:tc>
        <w:tc>
          <w:tcPr>
            <w:tcW w:w="382" w:type="pct"/>
            <w:noWrap/>
            <w:hideMark/>
          </w:tcPr>
          <w:p w14:paraId="6A552C61" w14:textId="77777777" w:rsidR="005B1647" w:rsidRPr="00F23CB1"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F23CB1">
              <w:t>273</w:t>
            </w:r>
          </w:p>
        </w:tc>
        <w:tc>
          <w:tcPr>
            <w:tcW w:w="382" w:type="pct"/>
            <w:noWrap/>
            <w:hideMark/>
          </w:tcPr>
          <w:p w14:paraId="60947F5F" w14:textId="77777777" w:rsidR="005B1647" w:rsidRPr="00F23CB1"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F23CB1">
              <w:t>229</w:t>
            </w:r>
          </w:p>
        </w:tc>
        <w:tc>
          <w:tcPr>
            <w:tcW w:w="382" w:type="pct"/>
            <w:noWrap/>
            <w:hideMark/>
          </w:tcPr>
          <w:p w14:paraId="3BE73C33" w14:textId="77777777" w:rsidR="005B1647" w:rsidRPr="00F23CB1"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F23CB1">
              <w:t>19</w:t>
            </w:r>
          </w:p>
        </w:tc>
        <w:tc>
          <w:tcPr>
            <w:tcW w:w="382" w:type="pct"/>
            <w:noWrap/>
            <w:hideMark/>
          </w:tcPr>
          <w:p w14:paraId="30FD3E74" w14:textId="77777777" w:rsidR="005B1647" w:rsidRPr="00F23CB1"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F23CB1">
              <w:t>17</w:t>
            </w:r>
          </w:p>
        </w:tc>
        <w:tc>
          <w:tcPr>
            <w:tcW w:w="382" w:type="pct"/>
            <w:noWrap/>
            <w:hideMark/>
          </w:tcPr>
          <w:p w14:paraId="7E51BE61" w14:textId="21570FC1" w:rsidR="005B1647" w:rsidRPr="00F23CB1"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p>
        </w:tc>
        <w:tc>
          <w:tcPr>
            <w:tcW w:w="382" w:type="pct"/>
            <w:noWrap/>
            <w:hideMark/>
          </w:tcPr>
          <w:p w14:paraId="21019211" w14:textId="60150469" w:rsidR="005B1647" w:rsidRPr="00F23CB1"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p>
        </w:tc>
      </w:tr>
      <w:tr w:rsidR="00155607" w14:paraId="41610E50" w14:textId="77777777" w:rsidTr="00BE1FEE">
        <w:trPr>
          <w:trHeight w:val="170"/>
        </w:trPr>
        <w:tc>
          <w:tcPr>
            <w:cnfStyle w:val="001000000000" w:firstRow="0" w:lastRow="0" w:firstColumn="1" w:lastColumn="0" w:oddVBand="0" w:evenVBand="0" w:oddHBand="0" w:evenHBand="0" w:firstRowFirstColumn="0" w:firstRowLastColumn="0" w:lastRowFirstColumn="0" w:lastRowLastColumn="0"/>
            <w:tcW w:w="366" w:type="pct"/>
            <w:noWrap/>
            <w:hideMark/>
          </w:tcPr>
          <w:p w14:paraId="34E9D383" w14:textId="77777777" w:rsidR="005B1647" w:rsidRPr="00F23CB1" w:rsidRDefault="005B1647" w:rsidP="005B1647">
            <w:pPr>
              <w:pStyle w:val="Tabell"/>
              <w:keepNext/>
            </w:pPr>
            <w:r w:rsidRPr="00F23CB1">
              <w:t>7</w:t>
            </w:r>
          </w:p>
        </w:tc>
        <w:tc>
          <w:tcPr>
            <w:tcW w:w="810" w:type="pct"/>
            <w:noWrap/>
            <w:hideMark/>
          </w:tcPr>
          <w:p w14:paraId="09641BB0" w14:textId="77777777" w:rsidR="005B1647" w:rsidRPr="00F23CB1" w:rsidRDefault="005B1647" w:rsidP="005B1647">
            <w:pPr>
              <w:pStyle w:val="Tabell"/>
              <w:keepNext/>
              <w:jc w:val="left"/>
              <w:cnfStyle w:val="000000000000" w:firstRow="0" w:lastRow="0" w:firstColumn="0" w:lastColumn="0" w:oddVBand="0" w:evenVBand="0" w:oddHBand="0" w:evenHBand="0" w:firstRowFirstColumn="0" w:firstRowLastColumn="0" w:lastRowFirstColumn="0" w:lastRowLastColumn="0"/>
            </w:pPr>
            <w:r w:rsidRPr="00F23CB1">
              <w:t>Sida, biståndskrediter</w:t>
            </w:r>
          </w:p>
        </w:tc>
        <w:tc>
          <w:tcPr>
            <w:tcW w:w="383" w:type="pct"/>
            <w:noWrap/>
            <w:hideMark/>
          </w:tcPr>
          <w:p w14:paraId="6086F345" w14:textId="08F02AF9" w:rsidR="005B1647" w:rsidRPr="00F23CB1"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p>
        </w:tc>
        <w:tc>
          <w:tcPr>
            <w:tcW w:w="382" w:type="pct"/>
            <w:noWrap/>
            <w:hideMark/>
          </w:tcPr>
          <w:p w14:paraId="342F9115" w14:textId="4F303F10" w:rsidR="005B1647" w:rsidRPr="00F23CB1"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p>
        </w:tc>
        <w:tc>
          <w:tcPr>
            <w:tcW w:w="382" w:type="pct"/>
            <w:noWrap/>
            <w:hideMark/>
          </w:tcPr>
          <w:p w14:paraId="1FDDA580" w14:textId="77777777" w:rsidR="005B1647" w:rsidRPr="00F23CB1"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F23CB1">
              <w:t>2</w:t>
            </w:r>
          </w:p>
        </w:tc>
        <w:tc>
          <w:tcPr>
            <w:tcW w:w="382" w:type="pct"/>
            <w:noWrap/>
            <w:hideMark/>
          </w:tcPr>
          <w:p w14:paraId="1522F54C" w14:textId="77777777" w:rsidR="005B1647" w:rsidRPr="00F23CB1"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F23CB1">
              <w:t>7</w:t>
            </w:r>
          </w:p>
        </w:tc>
        <w:tc>
          <w:tcPr>
            <w:tcW w:w="382" w:type="pct"/>
            <w:noWrap/>
            <w:hideMark/>
          </w:tcPr>
          <w:p w14:paraId="79291742" w14:textId="77777777" w:rsidR="005B1647" w:rsidRPr="00F23CB1"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F23CB1">
              <w:t>0</w:t>
            </w:r>
          </w:p>
        </w:tc>
        <w:tc>
          <w:tcPr>
            <w:tcW w:w="382" w:type="pct"/>
            <w:noWrap/>
            <w:hideMark/>
          </w:tcPr>
          <w:p w14:paraId="386E3716" w14:textId="77777777" w:rsidR="005B1647" w:rsidRPr="00F23CB1"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F23CB1">
              <w:t>1</w:t>
            </w:r>
          </w:p>
        </w:tc>
        <w:tc>
          <w:tcPr>
            <w:tcW w:w="382" w:type="pct"/>
            <w:noWrap/>
            <w:hideMark/>
          </w:tcPr>
          <w:p w14:paraId="7744276C" w14:textId="77777777" w:rsidR="005B1647" w:rsidRPr="00F23CB1"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F23CB1">
              <w:t>2</w:t>
            </w:r>
          </w:p>
        </w:tc>
        <w:tc>
          <w:tcPr>
            <w:tcW w:w="382" w:type="pct"/>
            <w:noWrap/>
            <w:hideMark/>
          </w:tcPr>
          <w:p w14:paraId="0CA951AC" w14:textId="77777777" w:rsidR="005B1647" w:rsidRPr="00F23CB1"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F23CB1">
              <w:t>7</w:t>
            </w:r>
          </w:p>
        </w:tc>
        <w:tc>
          <w:tcPr>
            <w:tcW w:w="382" w:type="pct"/>
            <w:noWrap/>
            <w:hideMark/>
          </w:tcPr>
          <w:p w14:paraId="56AEFBA4" w14:textId="4FBC4950" w:rsidR="005B1647" w:rsidRPr="00F23CB1"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p>
        </w:tc>
        <w:tc>
          <w:tcPr>
            <w:tcW w:w="382" w:type="pct"/>
            <w:noWrap/>
            <w:hideMark/>
          </w:tcPr>
          <w:p w14:paraId="11F89959" w14:textId="24043043" w:rsidR="005B1647" w:rsidRPr="00F23CB1"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p>
        </w:tc>
      </w:tr>
      <w:tr w:rsidR="00155607" w14:paraId="436ED7FF" w14:textId="77777777" w:rsidTr="00BE1FEE">
        <w:trPr>
          <w:trHeight w:val="170"/>
        </w:trPr>
        <w:tc>
          <w:tcPr>
            <w:cnfStyle w:val="001000000000" w:firstRow="0" w:lastRow="0" w:firstColumn="1" w:lastColumn="0" w:oddVBand="0" w:evenVBand="0" w:oddHBand="0" w:evenHBand="0" w:firstRowFirstColumn="0" w:firstRowLastColumn="0" w:lastRowFirstColumn="0" w:lastRowLastColumn="0"/>
            <w:tcW w:w="366" w:type="pct"/>
            <w:noWrap/>
            <w:hideMark/>
          </w:tcPr>
          <w:p w14:paraId="1F10665F" w14:textId="77777777" w:rsidR="005B1647" w:rsidRPr="00F23CB1" w:rsidRDefault="005B1647" w:rsidP="005B1647">
            <w:pPr>
              <w:pStyle w:val="Tabell"/>
              <w:keepNext/>
            </w:pPr>
            <w:r w:rsidRPr="00F23CB1">
              <w:t>7</w:t>
            </w:r>
          </w:p>
        </w:tc>
        <w:tc>
          <w:tcPr>
            <w:tcW w:w="810" w:type="pct"/>
            <w:noWrap/>
            <w:hideMark/>
          </w:tcPr>
          <w:p w14:paraId="53340960" w14:textId="77777777" w:rsidR="005B1647" w:rsidRPr="00F23CB1" w:rsidRDefault="005B1647" w:rsidP="005B1647">
            <w:pPr>
              <w:pStyle w:val="Tabell"/>
              <w:keepNext/>
              <w:jc w:val="left"/>
              <w:cnfStyle w:val="000000000000" w:firstRow="0" w:lastRow="0" w:firstColumn="0" w:lastColumn="0" w:oddVBand="0" w:evenVBand="0" w:oddHBand="0" w:evenHBand="0" w:firstRowFirstColumn="0" w:firstRowLastColumn="0" w:lastRowFirstColumn="0" w:lastRowLastColumn="0"/>
            </w:pPr>
            <w:r w:rsidRPr="00F23CB1">
              <w:t>Sida, villkorslån</w:t>
            </w:r>
          </w:p>
        </w:tc>
        <w:tc>
          <w:tcPr>
            <w:tcW w:w="383" w:type="pct"/>
            <w:noWrap/>
            <w:hideMark/>
          </w:tcPr>
          <w:p w14:paraId="0E5890EE" w14:textId="1215F6DD" w:rsidR="005B1647" w:rsidRPr="00F23CB1"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p>
        </w:tc>
        <w:tc>
          <w:tcPr>
            <w:tcW w:w="382" w:type="pct"/>
            <w:noWrap/>
            <w:hideMark/>
          </w:tcPr>
          <w:p w14:paraId="76BCA0E5" w14:textId="00AD43FD" w:rsidR="005B1647" w:rsidRPr="00F23CB1"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p>
        </w:tc>
        <w:tc>
          <w:tcPr>
            <w:tcW w:w="382" w:type="pct"/>
            <w:noWrap/>
            <w:hideMark/>
          </w:tcPr>
          <w:p w14:paraId="3D75785D" w14:textId="77777777" w:rsidR="005B1647" w:rsidRPr="00F23CB1"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F23CB1">
              <w:t>276</w:t>
            </w:r>
          </w:p>
        </w:tc>
        <w:tc>
          <w:tcPr>
            <w:tcW w:w="382" w:type="pct"/>
            <w:noWrap/>
            <w:hideMark/>
          </w:tcPr>
          <w:p w14:paraId="5E975556" w14:textId="77777777" w:rsidR="005B1647" w:rsidRPr="00F23CB1"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F23CB1">
              <w:t>276</w:t>
            </w:r>
          </w:p>
        </w:tc>
        <w:tc>
          <w:tcPr>
            <w:tcW w:w="382" w:type="pct"/>
            <w:noWrap/>
            <w:hideMark/>
          </w:tcPr>
          <w:p w14:paraId="6EB19E01" w14:textId="77777777" w:rsidR="005B1647" w:rsidRPr="00F23CB1"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F23CB1">
              <w:t>276</w:t>
            </w:r>
          </w:p>
        </w:tc>
        <w:tc>
          <w:tcPr>
            <w:tcW w:w="382" w:type="pct"/>
            <w:noWrap/>
            <w:hideMark/>
          </w:tcPr>
          <w:p w14:paraId="2F077D6E" w14:textId="77777777" w:rsidR="005B1647" w:rsidRPr="00F23CB1"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F23CB1">
              <w:t>276</w:t>
            </w:r>
          </w:p>
        </w:tc>
        <w:tc>
          <w:tcPr>
            <w:tcW w:w="382" w:type="pct"/>
            <w:noWrap/>
            <w:hideMark/>
          </w:tcPr>
          <w:p w14:paraId="4D63C28C" w14:textId="77777777" w:rsidR="005B1647" w:rsidRPr="00F23CB1"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F23CB1">
              <w:t>0</w:t>
            </w:r>
          </w:p>
        </w:tc>
        <w:tc>
          <w:tcPr>
            <w:tcW w:w="382" w:type="pct"/>
            <w:noWrap/>
            <w:hideMark/>
          </w:tcPr>
          <w:p w14:paraId="072B49AF" w14:textId="77777777" w:rsidR="005B1647" w:rsidRPr="00F23CB1"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F23CB1">
              <w:t>0</w:t>
            </w:r>
          </w:p>
        </w:tc>
        <w:tc>
          <w:tcPr>
            <w:tcW w:w="382" w:type="pct"/>
            <w:noWrap/>
            <w:hideMark/>
          </w:tcPr>
          <w:p w14:paraId="22B6635E" w14:textId="3948A0D8" w:rsidR="005B1647" w:rsidRPr="00F23CB1"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p>
        </w:tc>
        <w:tc>
          <w:tcPr>
            <w:tcW w:w="382" w:type="pct"/>
            <w:noWrap/>
            <w:hideMark/>
          </w:tcPr>
          <w:p w14:paraId="4A0EC7BE" w14:textId="05556D24" w:rsidR="005B1647" w:rsidRPr="00F23CB1"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p>
        </w:tc>
      </w:tr>
      <w:tr w:rsidR="00155607" w14:paraId="0E612FAD" w14:textId="77777777" w:rsidTr="00BE1FEE">
        <w:trPr>
          <w:trHeight w:val="170"/>
        </w:trPr>
        <w:tc>
          <w:tcPr>
            <w:cnfStyle w:val="001000000000" w:firstRow="0" w:lastRow="0" w:firstColumn="1" w:lastColumn="0" w:oddVBand="0" w:evenVBand="0" w:oddHBand="0" w:evenHBand="0" w:firstRowFirstColumn="0" w:firstRowLastColumn="0" w:lastRowFirstColumn="0" w:lastRowLastColumn="0"/>
            <w:tcW w:w="366" w:type="pct"/>
            <w:noWrap/>
            <w:hideMark/>
          </w:tcPr>
          <w:p w14:paraId="2321361D" w14:textId="77777777" w:rsidR="005B1647" w:rsidRPr="00F23CB1" w:rsidRDefault="005B1647" w:rsidP="005B1647">
            <w:pPr>
              <w:pStyle w:val="Tabell"/>
              <w:keepNext/>
            </w:pPr>
            <w:r w:rsidRPr="00F23CB1">
              <w:t>19</w:t>
            </w:r>
          </w:p>
        </w:tc>
        <w:tc>
          <w:tcPr>
            <w:tcW w:w="810" w:type="pct"/>
            <w:noWrap/>
            <w:hideMark/>
          </w:tcPr>
          <w:p w14:paraId="4C25C1FD" w14:textId="77777777" w:rsidR="005B1647" w:rsidRPr="00F23CB1" w:rsidRDefault="005B1647" w:rsidP="005B1647">
            <w:pPr>
              <w:pStyle w:val="Tabell"/>
              <w:keepNext/>
              <w:jc w:val="left"/>
              <w:cnfStyle w:val="000000000000" w:firstRow="0" w:lastRow="0" w:firstColumn="0" w:lastColumn="0" w:oddVBand="0" w:evenVBand="0" w:oddHBand="0" w:evenHBand="0" w:firstRowFirstColumn="0" w:firstRowLastColumn="0" w:lastRowFirstColumn="0" w:lastRowLastColumn="0"/>
            </w:pPr>
            <w:r w:rsidRPr="00F23CB1">
              <w:t>Tillväxtverket, lokaliseringslån m.m.</w:t>
            </w:r>
          </w:p>
        </w:tc>
        <w:tc>
          <w:tcPr>
            <w:tcW w:w="383" w:type="pct"/>
            <w:noWrap/>
            <w:hideMark/>
          </w:tcPr>
          <w:p w14:paraId="5F8FDD60" w14:textId="3A6F3780" w:rsidR="005B1647" w:rsidRPr="00F23CB1"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p>
        </w:tc>
        <w:tc>
          <w:tcPr>
            <w:tcW w:w="382" w:type="pct"/>
            <w:noWrap/>
            <w:hideMark/>
          </w:tcPr>
          <w:p w14:paraId="2D2C9D3E" w14:textId="6FAC275E" w:rsidR="005B1647" w:rsidRPr="00F23CB1"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p>
        </w:tc>
        <w:tc>
          <w:tcPr>
            <w:tcW w:w="382" w:type="pct"/>
            <w:noWrap/>
            <w:hideMark/>
          </w:tcPr>
          <w:p w14:paraId="2399268C" w14:textId="77777777" w:rsidR="005B1647" w:rsidRPr="00F23CB1"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F23CB1">
              <w:t>116</w:t>
            </w:r>
          </w:p>
        </w:tc>
        <w:tc>
          <w:tcPr>
            <w:tcW w:w="382" w:type="pct"/>
            <w:noWrap/>
            <w:hideMark/>
          </w:tcPr>
          <w:p w14:paraId="4568863A" w14:textId="77777777" w:rsidR="005B1647" w:rsidRPr="00F23CB1"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F23CB1">
              <w:t>33</w:t>
            </w:r>
          </w:p>
        </w:tc>
        <w:tc>
          <w:tcPr>
            <w:tcW w:w="382" w:type="pct"/>
            <w:noWrap/>
            <w:hideMark/>
          </w:tcPr>
          <w:p w14:paraId="55F22FD8" w14:textId="77777777" w:rsidR="005B1647" w:rsidRPr="00F23CB1"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F23CB1">
              <w:t>82</w:t>
            </w:r>
          </w:p>
        </w:tc>
        <w:tc>
          <w:tcPr>
            <w:tcW w:w="382" w:type="pct"/>
            <w:noWrap/>
            <w:hideMark/>
          </w:tcPr>
          <w:p w14:paraId="472243F7" w14:textId="77777777" w:rsidR="005B1647" w:rsidRPr="00F23CB1"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F23CB1">
              <w:t>9</w:t>
            </w:r>
          </w:p>
        </w:tc>
        <w:tc>
          <w:tcPr>
            <w:tcW w:w="382" w:type="pct"/>
            <w:noWrap/>
            <w:hideMark/>
          </w:tcPr>
          <w:p w14:paraId="0896340C" w14:textId="77777777" w:rsidR="005B1647" w:rsidRPr="00F23CB1"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F23CB1">
              <w:t>35</w:t>
            </w:r>
          </w:p>
        </w:tc>
        <w:tc>
          <w:tcPr>
            <w:tcW w:w="382" w:type="pct"/>
            <w:noWrap/>
            <w:hideMark/>
          </w:tcPr>
          <w:p w14:paraId="0557779F" w14:textId="77777777" w:rsidR="005B1647" w:rsidRPr="00F23CB1"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F23CB1">
              <w:t>24</w:t>
            </w:r>
          </w:p>
        </w:tc>
        <w:tc>
          <w:tcPr>
            <w:tcW w:w="382" w:type="pct"/>
            <w:noWrap/>
            <w:hideMark/>
          </w:tcPr>
          <w:p w14:paraId="0794B847" w14:textId="77777777" w:rsidR="005B1647" w:rsidRPr="00F23CB1"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F23CB1">
              <w:t>20</w:t>
            </w:r>
          </w:p>
        </w:tc>
        <w:tc>
          <w:tcPr>
            <w:tcW w:w="382" w:type="pct"/>
            <w:noWrap/>
            <w:hideMark/>
          </w:tcPr>
          <w:p w14:paraId="6F6E2108" w14:textId="77777777" w:rsidR="005B1647" w:rsidRPr="00F23CB1"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F23CB1">
              <w:t>20</w:t>
            </w:r>
          </w:p>
        </w:tc>
      </w:tr>
      <w:tr w:rsidR="00155607" w14:paraId="416EB1C0" w14:textId="77777777" w:rsidTr="00BE1FEE">
        <w:trPr>
          <w:trHeight w:val="170"/>
        </w:trPr>
        <w:tc>
          <w:tcPr>
            <w:cnfStyle w:val="001000000000" w:firstRow="0" w:lastRow="0" w:firstColumn="1" w:lastColumn="0" w:oddVBand="0" w:evenVBand="0" w:oddHBand="0" w:evenHBand="0" w:firstRowFirstColumn="0" w:firstRowLastColumn="0" w:lastRowFirstColumn="0" w:lastRowLastColumn="0"/>
            <w:tcW w:w="366" w:type="pct"/>
            <w:noWrap/>
            <w:hideMark/>
          </w:tcPr>
          <w:p w14:paraId="717603D2" w14:textId="77777777" w:rsidR="005B1647" w:rsidRPr="00F23CB1" w:rsidRDefault="005B1647" w:rsidP="005B1647">
            <w:pPr>
              <w:pStyle w:val="Tabell"/>
              <w:keepNext/>
            </w:pPr>
            <w:r w:rsidRPr="00F23CB1">
              <w:t>21</w:t>
            </w:r>
          </w:p>
        </w:tc>
        <w:tc>
          <w:tcPr>
            <w:tcW w:w="810" w:type="pct"/>
            <w:noWrap/>
            <w:hideMark/>
          </w:tcPr>
          <w:p w14:paraId="577D897F" w14:textId="77777777" w:rsidR="005B1647" w:rsidRPr="00F23CB1" w:rsidRDefault="005B1647" w:rsidP="005B1647">
            <w:pPr>
              <w:pStyle w:val="Tabell"/>
              <w:keepNext/>
              <w:jc w:val="left"/>
              <w:cnfStyle w:val="000000000000" w:firstRow="0" w:lastRow="0" w:firstColumn="0" w:lastColumn="0" w:oddVBand="0" w:evenVBand="0" w:oddHBand="0" w:evenHBand="0" w:firstRowFirstColumn="0" w:firstRowLastColumn="0" w:lastRowFirstColumn="0" w:lastRowLastColumn="0"/>
            </w:pPr>
            <w:r w:rsidRPr="00F23CB1">
              <w:t>Energimyndigheten, villkorslån</w:t>
            </w:r>
          </w:p>
        </w:tc>
        <w:tc>
          <w:tcPr>
            <w:tcW w:w="383" w:type="pct"/>
            <w:noWrap/>
            <w:hideMark/>
          </w:tcPr>
          <w:p w14:paraId="0610B0DF" w14:textId="396A59DA" w:rsidR="005B1647" w:rsidRPr="00F23CB1"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p>
        </w:tc>
        <w:tc>
          <w:tcPr>
            <w:tcW w:w="382" w:type="pct"/>
            <w:noWrap/>
            <w:hideMark/>
          </w:tcPr>
          <w:p w14:paraId="495E056C" w14:textId="57B0EC69" w:rsidR="005B1647" w:rsidRPr="00F23CB1"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p>
        </w:tc>
        <w:tc>
          <w:tcPr>
            <w:tcW w:w="382" w:type="pct"/>
            <w:noWrap/>
            <w:hideMark/>
          </w:tcPr>
          <w:p w14:paraId="3702D2BB" w14:textId="77777777" w:rsidR="005B1647" w:rsidRPr="00F23CB1"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F23CB1">
              <w:t>563</w:t>
            </w:r>
          </w:p>
        </w:tc>
        <w:tc>
          <w:tcPr>
            <w:tcW w:w="382" w:type="pct"/>
            <w:noWrap/>
            <w:hideMark/>
          </w:tcPr>
          <w:p w14:paraId="025B2941" w14:textId="77777777" w:rsidR="005B1647" w:rsidRPr="00F23CB1"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F23CB1">
              <w:t>597</w:t>
            </w:r>
          </w:p>
        </w:tc>
        <w:tc>
          <w:tcPr>
            <w:tcW w:w="382" w:type="pct"/>
            <w:noWrap/>
            <w:hideMark/>
          </w:tcPr>
          <w:p w14:paraId="7E4A4381" w14:textId="77777777" w:rsidR="005B1647" w:rsidRPr="00F23CB1"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F23CB1">
              <w:t>385</w:t>
            </w:r>
          </w:p>
        </w:tc>
        <w:tc>
          <w:tcPr>
            <w:tcW w:w="382" w:type="pct"/>
            <w:noWrap/>
            <w:hideMark/>
          </w:tcPr>
          <w:p w14:paraId="020CA21B" w14:textId="77777777" w:rsidR="005B1647" w:rsidRPr="00F23CB1"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F23CB1">
              <w:t>406</w:t>
            </w:r>
          </w:p>
        </w:tc>
        <w:tc>
          <w:tcPr>
            <w:tcW w:w="382" w:type="pct"/>
            <w:noWrap/>
            <w:hideMark/>
          </w:tcPr>
          <w:p w14:paraId="39B3A220" w14:textId="77777777" w:rsidR="005B1647" w:rsidRPr="00F23CB1"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F23CB1">
              <w:t>178</w:t>
            </w:r>
          </w:p>
        </w:tc>
        <w:tc>
          <w:tcPr>
            <w:tcW w:w="382" w:type="pct"/>
            <w:noWrap/>
            <w:hideMark/>
          </w:tcPr>
          <w:p w14:paraId="3B5F87EF" w14:textId="77777777" w:rsidR="005B1647" w:rsidRPr="00F23CB1"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F23CB1">
              <w:t>191</w:t>
            </w:r>
          </w:p>
        </w:tc>
        <w:tc>
          <w:tcPr>
            <w:tcW w:w="382" w:type="pct"/>
            <w:noWrap/>
            <w:hideMark/>
          </w:tcPr>
          <w:p w14:paraId="5AEEB24A" w14:textId="6D8C70FE" w:rsidR="005B1647" w:rsidRPr="00F23CB1"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p>
        </w:tc>
        <w:tc>
          <w:tcPr>
            <w:tcW w:w="382" w:type="pct"/>
            <w:noWrap/>
            <w:hideMark/>
          </w:tcPr>
          <w:p w14:paraId="123AB241" w14:textId="256D4F6B" w:rsidR="005B1647" w:rsidRPr="00F23CB1"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p>
        </w:tc>
      </w:tr>
      <w:tr w:rsidR="00155607" w14:paraId="4EA5EB8A" w14:textId="77777777" w:rsidTr="00BE1FEE">
        <w:trPr>
          <w:trHeight w:val="170"/>
        </w:trPr>
        <w:tc>
          <w:tcPr>
            <w:cnfStyle w:val="001000000000" w:firstRow="0" w:lastRow="0" w:firstColumn="1" w:lastColumn="0" w:oddVBand="0" w:evenVBand="0" w:oddHBand="0" w:evenHBand="0" w:firstRowFirstColumn="0" w:firstRowLastColumn="0" w:lastRowFirstColumn="0" w:lastRowLastColumn="0"/>
            <w:tcW w:w="366" w:type="pct"/>
            <w:noWrap/>
            <w:hideMark/>
          </w:tcPr>
          <w:p w14:paraId="39777ECC" w14:textId="77777777" w:rsidR="005B1647" w:rsidRPr="00F23CB1" w:rsidRDefault="005B1647" w:rsidP="005B1647">
            <w:pPr>
              <w:pStyle w:val="Tabell"/>
              <w:keepNext/>
            </w:pPr>
            <w:r w:rsidRPr="00F23CB1">
              <w:t> </w:t>
            </w:r>
          </w:p>
        </w:tc>
        <w:tc>
          <w:tcPr>
            <w:tcW w:w="810" w:type="pct"/>
            <w:noWrap/>
            <w:hideMark/>
          </w:tcPr>
          <w:p w14:paraId="384828F5" w14:textId="77777777" w:rsidR="005B1647" w:rsidRPr="00F23CB1" w:rsidRDefault="005B1647" w:rsidP="005B1647">
            <w:pPr>
              <w:pStyle w:val="Tabell"/>
              <w:keepNext/>
              <w:jc w:val="left"/>
              <w:cnfStyle w:val="000000000000" w:firstRow="0" w:lastRow="0" w:firstColumn="0" w:lastColumn="0" w:oddVBand="0" w:evenVBand="0" w:oddHBand="0" w:evenHBand="0" w:firstRowFirstColumn="0" w:firstRowLastColumn="0" w:lastRowFirstColumn="0" w:lastRowLastColumn="0"/>
            </w:pPr>
            <w:r w:rsidRPr="00F23CB1">
              <w:t>Länsstyrelserna, lantbrukslån m.m.</w:t>
            </w:r>
          </w:p>
        </w:tc>
        <w:tc>
          <w:tcPr>
            <w:tcW w:w="383" w:type="pct"/>
            <w:noWrap/>
            <w:hideMark/>
          </w:tcPr>
          <w:p w14:paraId="43581878" w14:textId="3ABB6641" w:rsidR="005B1647" w:rsidRPr="00F23CB1"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p>
        </w:tc>
        <w:tc>
          <w:tcPr>
            <w:tcW w:w="382" w:type="pct"/>
            <w:noWrap/>
            <w:hideMark/>
          </w:tcPr>
          <w:p w14:paraId="25AF88CA" w14:textId="4005D4A4" w:rsidR="005B1647" w:rsidRPr="00F23CB1"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p>
        </w:tc>
        <w:tc>
          <w:tcPr>
            <w:tcW w:w="382" w:type="pct"/>
            <w:noWrap/>
            <w:hideMark/>
          </w:tcPr>
          <w:p w14:paraId="5A1F7503" w14:textId="77777777" w:rsidR="005B1647" w:rsidRPr="00F23CB1"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F23CB1">
              <w:t>17</w:t>
            </w:r>
          </w:p>
        </w:tc>
        <w:tc>
          <w:tcPr>
            <w:tcW w:w="382" w:type="pct"/>
            <w:noWrap/>
            <w:hideMark/>
          </w:tcPr>
          <w:p w14:paraId="03D8E6CF" w14:textId="77777777" w:rsidR="005B1647" w:rsidRPr="00F23CB1"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F23CB1">
              <w:t>18</w:t>
            </w:r>
          </w:p>
        </w:tc>
        <w:tc>
          <w:tcPr>
            <w:tcW w:w="382" w:type="pct"/>
            <w:noWrap/>
            <w:hideMark/>
          </w:tcPr>
          <w:p w14:paraId="331B4A33" w14:textId="77777777" w:rsidR="005B1647" w:rsidRPr="00F23CB1"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F23CB1">
              <w:t>8</w:t>
            </w:r>
          </w:p>
        </w:tc>
        <w:tc>
          <w:tcPr>
            <w:tcW w:w="382" w:type="pct"/>
            <w:noWrap/>
            <w:hideMark/>
          </w:tcPr>
          <w:p w14:paraId="38FA4671" w14:textId="77777777" w:rsidR="005B1647" w:rsidRPr="00F23CB1"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F23CB1">
              <w:t>9</w:t>
            </w:r>
          </w:p>
        </w:tc>
        <w:tc>
          <w:tcPr>
            <w:tcW w:w="382" w:type="pct"/>
            <w:noWrap/>
            <w:hideMark/>
          </w:tcPr>
          <w:p w14:paraId="746D3490" w14:textId="77777777" w:rsidR="005B1647" w:rsidRPr="00F23CB1"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F23CB1">
              <w:t>9</w:t>
            </w:r>
          </w:p>
        </w:tc>
        <w:tc>
          <w:tcPr>
            <w:tcW w:w="382" w:type="pct"/>
            <w:noWrap/>
            <w:hideMark/>
          </w:tcPr>
          <w:p w14:paraId="1C867E83" w14:textId="77777777" w:rsidR="005B1647" w:rsidRPr="00F23CB1"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F23CB1">
              <w:t>9</w:t>
            </w:r>
          </w:p>
        </w:tc>
        <w:tc>
          <w:tcPr>
            <w:tcW w:w="382" w:type="pct"/>
            <w:noWrap/>
            <w:hideMark/>
          </w:tcPr>
          <w:p w14:paraId="6EB0275A" w14:textId="51C0C859" w:rsidR="005B1647" w:rsidRPr="00F23CB1"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p>
        </w:tc>
        <w:tc>
          <w:tcPr>
            <w:tcW w:w="382" w:type="pct"/>
            <w:noWrap/>
            <w:hideMark/>
          </w:tcPr>
          <w:p w14:paraId="76E297A3" w14:textId="3FD7B829" w:rsidR="005B1647" w:rsidRPr="00F23CB1"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p>
        </w:tc>
      </w:tr>
      <w:tr w:rsidR="00155607" w14:paraId="4E49F056" w14:textId="77777777" w:rsidTr="00BE1FEE">
        <w:trPr>
          <w:trHeight w:val="170"/>
        </w:trPr>
        <w:tc>
          <w:tcPr>
            <w:cnfStyle w:val="001000000000" w:firstRow="0" w:lastRow="0" w:firstColumn="1" w:lastColumn="0" w:oddVBand="0" w:evenVBand="0" w:oddHBand="0" w:evenHBand="0" w:firstRowFirstColumn="0" w:firstRowLastColumn="0" w:lastRowFirstColumn="0" w:lastRowLastColumn="0"/>
            <w:tcW w:w="366" w:type="pct"/>
            <w:noWrap/>
            <w:hideMark/>
          </w:tcPr>
          <w:p w14:paraId="4CAF2C00" w14:textId="77777777" w:rsidR="005B1647" w:rsidRPr="00F23CB1" w:rsidRDefault="005B1647" w:rsidP="005B1647">
            <w:pPr>
              <w:pStyle w:val="Tabell"/>
              <w:keepNext/>
            </w:pPr>
            <w:r w:rsidRPr="00F23CB1">
              <w:t>17</w:t>
            </w:r>
          </w:p>
        </w:tc>
        <w:tc>
          <w:tcPr>
            <w:tcW w:w="810" w:type="pct"/>
            <w:noWrap/>
            <w:hideMark/>
          </w:tcPr>
          <w:p w14:paraId="7737EAD1" w14:textId="77777777" w:rsidR="005B1647" w:rsidRPr="00F23CB1" w:rsidRDefault="005B1647" w:rsidP="005B1647">
            <w:pPr>
              <w:pStyle w:val="Tabell"/>
              <w:keepNext/>
              <w:jc w:val="left"/>
              <w:cnfStyle w:val="000000000000" w:firstRow="0" w:lastRow="0" w:firstColumn="0" w:lastColumn="0" w:oddVBand="0" w:evenVBand="0" w:oddHBand="0" w:evenHBand="0" w:firstRowFirstColumn="0" w:firstRowLastColumn="0" w:lastRowFirstColumn="0" w:lastRowLastColumn="0"/>
            </w:pPr>
            <w:r w:rsidRPr="00F23CB1">
              <w:t>Kammarkollegiet, näringslån m.m.</w:t>
            </w:r>
          </w:p>
        </w:tc>
        <w:tc>
          <w:tcPr>
            <w:tcW w:w="383" w:type="pct"/>
            <w:noWrap/>
            <w:hideMark/>
          </w:tcPr>
          <w:p w14:paraId="37384691" w14:textId="5C95F72D" w:rsidR="005B1647" w:rsidRPr="00F23CB1"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p>
        </w:tc>
        <w:tc>
          <w:tcPr>
            <w:tcW w:w="382" w:type="pct"/>
            <w:noWrap/>
            <w:hideMark/>
          </w:tcPr>
          <w:p w14:paraId="04F7FF39" w14:textId="424E9AD0" w:rsidR="005B1647" w:rsidRPr="00F23CB1"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p>
        </w:tc>
        <w:tc>
          <w:tcPr>
            <w:tcW w:w="382" w:type="pct"/>
            <w:noWrap/>
            <w:hideMark/>
          </w:tcPr>
          <w:p w14:paraId="3906D951" w14:textId="77777777" w:rsidR="005B1647" w:rsidRPr="00F23CB1"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F23CB1">
              <w:t>0</w:t>
            </w:r>
          </w:p>
        </w:tc>
        <w:tc>
          <w:tcPr>
            <w:tcW w:w="382" w:type="pct"/>
            <w:noWrap/>
            <w:hideMark/>
          </w:tcPr>
          <w:p w14:paraId="56CBC753" w14:textId="77777777" w:rsidR="005B1647" w:rsidRPr="00F23CB1"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F23CB1">
              <w:t>0</w:t>
            </w:r>
          </w:p>
        </w:tc>
        <w:tc>
          <w:tcPr>
            <w:tcW w:w="382" w:type="pct"/>
            <w:noWrap/>
            <w:hideMark/>
          </w:tcPr>
          <w:p w14:paraId="62AA9F41" w14:textId="77777777" w:rsidR="005B1647" w:rsidRPr="00F23CB1"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F23CB1">
              <w:t>0</w:t>
            </w:r>
          </w:p>
        </w:tc>
        <w:tc>
          <w:tcPr>
            <w:tcW w:w="382" w:type="pct"/>
            <w:noWrap/>
            <w:hideMark/>
          </w:tcPr>
          <w:p w14:paraId="46AC743A" w14:textId="77777777" w:rsidR="005B1647" w:rsidRPr="00F23CB1"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F23CB1">
              <w:t>0</w:t>
            </w:r>
          </w:p>
        </w:tc>
        <w:tc>
          <w:tcPr>
            <w:tcW w:w="382" w:type="pct"/>
            <w:noWrap/>
            <w:hideMark/>
          </w:tcPr>
          <w:p w14:paraId="60F3B953" w14:textId="77777777" w:rsidR="005B1647" w:rsidRPr="00F23CB1"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F23CB1">
              <w:t>0</w:t>
            </w:r>
          </w:p>
        </w:tc>
        <w:tc>
          <w:tcPr>
            <w:tcW w:w="382" w:type="pct"/>
            <w:noWrap/>
            <w:hideMark/>
          </w:tcPr>
          <w:p w14:paraId="01198058" w14:textId="77777777" w:rsidR="005B1647" w:rsidRPr="00F23CB1"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F23CB1">
              <w:t>0</w:t>
            </w:r>
          </w:p>
        </w:tc>
        <w:tc>
          <w:tcPr>
            <w:tcW w:w="382" w:type="pct"/>
            <w:noWrap/>
            <w:hideMark/>
          </w:tcPr>
          <w:p w14:paraId="4A5D659E" w14:textId="123A877B" w:rsidR="005B1647" w:rsidRPr="00F23CB1"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p>
        </w:tc>
        <w:tc>
          <w:tcPr>
            <w:tcW w:w="382" w:type="pct"/>
            <w:noWrap/>
            <w:hideMark/>
          </w:tcPr>
          <w:p w14:paraId="7C103A55" w14:textId="6BD2D4CC" w:rsidR="005B1647" w:rsidRPr="00F23CB1"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p>
        </w:tc>
      </w:tr>
      <w:tr w:rsidR="00155607" w14:paraId="0595FFF8" w14:textId="77777777" w:rsidTr="00BE1FEE">
        <w:trPr>
          <w:trHeight w:val="170"/>
        </w:trPr>
        <w:tc>
          <w:tcPr>
            <w:cnfStyle w:val="001000000000" w:firstRow="0" w:lastRow="0" w:firstColumn="1" w:lastColumn="0" w:oddVBand="0" w:evenVBand="0" w:oddHBand="0" w:evenHBand="0" w:firstRowFirstColumn="0" w:firstRowLastColumn="0" w:lastRowFirstColumn="0" w:lastRowLastColumn="0"/>
            <w:tcW w:w="366" w:type="pct"/>
            <w:noWrap/>
            <w:hideMark/>
          </w:tcPr>
          <w:p w14:paraId="70041EFE" w14:textId="289B96EB" w:rsidR="005B1647" w:rsidRPr="00F23CB1" w:rsidRDefault="005B1647" w:rsidP="005B1647">
            <w:pPr>
              <w:pStyle w:val="TabellSumma"/>
              <w:jc w:val="left"/>
            </w:pPr>
          </w:p>
        </w:tc>
        <w:tc>
          <w:tcPr>
            <w:tcW w:w="810" w:type="pct"/>
            <w:noWrap/>
            <w:hideMark/>
          </w:tcPr>
          <w:p w14:paraId="6925EB9C" w14:textId="29CC95CD" w:rsidR="005B1647" w:rsidRPr="00F23CB1" w:rsidRDefault="005B1647" w:rsidP="005B1647">
            <w:pPr>
              <w:pStyle w:val="TabellSumma"/>
              <w:jc w:val="left"/>
              <w:cnfStyle w:val="000000000000" w:firstRow="0" w:lastRow="0" w:firstColumn="0" w:lastColumn="0" w:oddVBand="0" w:evenVBand="0" w:oddHBand="0" w:evenHBand="0" w:firstRowFirstColumn="0" w:firstRowLastColumn="0" w:lastRowFirstColumn="0" w:lastRowLastColumn="0"/>
            </w:pPr>
            <w:r w:rsidRPr="00130859">
              <w:t>Delsumma</w:t>
            </w:r>
          </w:p>
        </w:tc>
        <w:tc>
          <w:tcPr>
            <w:tcW w:w="383" w:type="pct"/>
            <w:noWrap/>
            <w:hideMark/>
          </w:tcPr>
          <w:p w14:paraId="6ECCAAE4" w14:textId="0D409A14" w:rsidR="005B1647" w:rsidRPr="00F23CB1" w:rsidRDefault="005B1647" w:rsidP="005B1647">
            <w:pPr>
              <w:pStyle w:val="TabellSumma"/>
              <w:cnfStyle w:val="000000000000" w:firstRow="0" w:lastRow="0" w:firstColumn="0" w:lastColumn="0" w:oddVBand="0" w:evenVBand="0" w:oddHBand="0" w:evenHBand="0" w:firstRowFirstColumn="0" w:firstRowLastColumn="0" w:lastRowFirstColumn="0" w:lastRowLastColumn="0"/>
            </w:pPr>
          </w:p>
        </w:tc>
        <w:tc>
          <w:tcPr>
            <w:tcW w:w="382" w:type="pct"/>
            <w:noWrap/>
            <w:hideMark/>
          </w:tcPr>
          <w:p w14:paraId="3CC4EA42" w14:textId="00385C7B" w:rsidR="005B1647" w:rsidRPr="00F23CB1" w:rsidRDefault="005B1647" w:rsidP="005B1647">
            <w:pPr>
              <w:pStyle w:val="TabellSumma"/>
              <w:cnfStyle w:val="000000000000" w:firstRow="0" w:lastRow="0" w:firstColumn="0" w:lastColumn="0" w:oddVBand="0" w:evenVBand="0" w:oddHBand="0" w:evenHBand="0" w:firstRowFirstColumn="0" w:firstRowLastColumn="0" w:lastRowFirstColumn="0" w:lastRowLastColumn="0"/>
            </w:pPr>
          </w:p>
        </w:tc>
        <w:tc>
          <w:tcPr>
            <w:tcW w:w="382" w:type="pct"/>
            <w:noWrap/>
            <w:hideMark/>
          </w:tcPr>
          <w:p w14:paraId="695BC283" w14:textId="77777777" w:rsidR="005B1647" w:rsidRPr="00F23CB1" w:rsidRDefault="005B1647" w:rsidP="005B1647">
            <w:pPr>
              <w:pStyle w:val="TabellSumma"/>
              <w:cnfStyle w:val="000000000000" w:firstRow="0" w:lastRow="0" w:firstColumn="0" w:lastColumn="0" w:oddVBand="0" w:evenVBand="0" w:oddHBand="0" w:evenHBand="0" w:firstRowFirstColumn="0" w:firstRowLastColumn="0" w:lastRowFirstColumn="0" w:lastRowLastColumn="0"/>
            </w:pPr>
            <w:r w:rsidRPr="00F23CB1">
              <w:t>3 827</w:t>
            </w:r>
          </w:p>
        </w:tc>
        <w:tc>
          <w:tcPr>
            <w:tcW w:w="382" w:type="pct"/>
            <w:noWrap/>
            <w:hideMark/>
          </w:tcPr>
          <w:p w14:paraId="004201F2" w14:textId="77777777" w:rsidR="005B1647" w:rsidRPr="00F23CB1" w:rsidRDefault="005B1647" w:rsidP="005B1647">
            <w:pPr>
              <w:pStyle w:val="TabellSumma"/>
              <w:cnfStyle w:val="000000000000" w:firstRow="0" w:lastRow="0" w:firstColumn="0" w:lastColumn="0" w:oddVBand="0" w:evenVBand="0" w:oddHBand="0" w:evenHBand="0" w:firstRowFirstColumn="0" w:firstRowLastColumn="0" w:lastRowFirstColumn="0" w:lastRowLastColumn="0"/>
            </w:pPr>
            <w:r w:rsidRPr="00F23CB1">
              <w:t>4 098</w:t>
            </w:r>
          </w:p>
        </w:tc>
        <w:tc>
          <w:tcPr>
            <w:tcW w:w="382" w:type="pct"/>
            <w:noWrap/>
            <w:hideMark/>
          </w:tcPr>
          <w:p w14:paraId="7F515908" w14:textId="77777777" w:rsidR="005B1647" w:rsidRPr="00F23CB1" w:rsidRDefault="005B1647" w:rsidP="005B1647">
            <w:pPr>
              <w:pStyle w:val="TabellSumma"/>
              <w:cnfStyle w:val="000000000000" w:firstRow="0" w:lastRow="0" w:firstColumn="0" w:lastColumn="0" w:oddVBand="0" w:evenVBand="0" w:oddHBand="0" w:evenHBand="0" w:firstRowFirstColumn="0" w:firstRowLastColumn="0" w:lastRowFirstColumn="0" w:lastRowLastColumn="0"/>
            </w:pPr>
            <w:r w:rsidRPr="00F23CB1">
              <w:t>2 532</w:t>
            </w:r>
          </w:p>
        </w:tc>
        <w:tc>
          <w:tcPr>
            <w:tcW w:w="382" w:type="pct"/>
            <w:noWrap/>
            <w:hideMark/>
          </w:tcPr>
          <w:p w14:paraId="6ED189FB" w14:textId="77777777" w:rsidR="005B1647" w:rsidRPr="00F23CB1" w:rsidRDefault="005B1647" w:rsidP="005B1647">
            <w:pPr>
              <w:pStyle w:val="TabellSumma"/>
              <w:cnfStyle w:val="000000000000" w:firstRow="0" w:lastRow="0" w:firstColumn="0" w:lastColumn="0" w:oddVBand="0" w:evenVBand="0" w:oddHBand="0" w:evenHBand="0" w:firstRowFirstColumn="0" w:firstRowLastColumn="0" w:lastRowFirstColumn="0" w:lastRowLastColumn="0"/>
            </w:pPr>
            <w:r w:rsidRPr="00F23CB1">
              <w:t>2 530</w:t>
            </w:r>
          </w:p>
        </w:tc>
        <w:tc>
          <w:tcPr>
            <w:tcW w:w="382" w:type="pct"/>
            <w:noWrap/>
            <w:hideMark/>
          </w:tcPr>
          <w:p w14:paraId="77A756FE" w14:textId="77777777" w:rsidR="005B1647" w:rsidRPr="00F23CB1" w:rsidRDefault="005B1647" w:rsidP="005B1647">
            <w:pPr>
              <w:pStyle w:val="TabellSumma"/>
              <w:cnfStyle w:val="000000000000" w:firstRow="0" w:lastRow="0" w:firstColumn="0" w:lastColumn="0" w:oddVBand="0" w:evenVBand="0" w:oddHBand="0" w:evenHBand="0" w:firstRowFirstColumn="0" w:firstRowLastColumn="0" w:lastRowFirstColumn="0" w:lastRowLastColumn="0"/>
            </w:pPr>
            <w:r w:rsidRPr="00F23CB1">
              <w:t>1 295</w:t>
            </w:r>
          </w:p>
        </w:tc>
        <w:tc>
          <w:tcPr>
            <w:tcW w:w="382" w:type="pct"/>
            <w:noWrap/>
            <w:hideMark/>
          </w:tcPr>
          <w:p w14:paraId="69C1555E" w14:textId="77777777" w:rsidR="005B1647" w:rsidRPr="00F23CB1" w:rsidRDefault="005B1647" w:rsidP="005B1647">
            <w:pPr>
              <w:pStyle w:val="TabellSumma"/>
              <w:cnfStyle w:val="000000000000" w:firstRow="0" w:lastRow="0" w:firstColumn="0" w:lastColumn="0" w:oddVBand="0" w:evenVBand="0" w:oddHBand="0" w:evenHBand="0" w:firstRowFirstColumn="0" w:firstRowLastColumn="0" w:lastRowFirstColumn="0" w:lastRowLastColumn="0"/>
            </w:pPr>
            <w:r w:rsidRPr="00F23CB1">
              <w:t>1 568</w:t>
            </w:r>
          </w:p>
        </w:tc>
        <w:tc>
          <w:tcPr>
            <w:tcW w:w="382" w:type="pct"/>
            <w:noWrap/>
            <w:hideMark/>
          </w:tcPr>
          <w:p w14:paraId="38F4E42B" w14:textId="77777777" w:rsidR="005B1647" w:rsidRPr="00F23CB1" w:rsidRDefault="005B1647" w:rsidP="005B1647">
            <w:pPr>
              <w:pStyle w:val="TabellSumma"/>
              <w:cnfStyle w:val="000000000000" w:firstRow="0" w:lastRow="0" w:firstColumn="0" w:lastColumn="0" w:oddVBand="0" w:evenVBand="0" w:oddHBand="0" w:evenHBand="0" w:firstRowFirstColumn="0" w:firstRowLastColumn="0" w:lastRowFirstColumn="0" w:lastRowLastColumn="0"/>
            </w:pPr>
            <w:r w:rsidRPr="00F23CB1">
              <w:t>20</w:t>
            </w:r>
          </w:p>
        </w:tc>
        <w:tc>
          <w:tcPr>
            <w:tcW w:w="382" w:type="pct"/>
            <w:noWrap/>
            <w:hideMark/>
          </w:tcPr>
          <w:p w14:paraId="25E22A7A" w14:textId="77777777" w:rsidR="005B1647" w:rsidRPr="00F23CB1" w:rsidRDefault="005B1647" w:rsidP="005B1647">
            <w:pPr>
              <w:pStyle w:val="TabellSumma"/>
              <w:cnfStyle w:val="000000000000" w:firstRow="0" w:lastRow="0" w:firstColumn="0" w:lastColumn="0" w:oddVBand="0" w:evenVBand="0" w:oddHBand="0" w:evenHBand="0" w:firstRowFirstColumn="0" w:firstRowLastColumn="0" w:lastRowFirstColumn="0" w:lastRowLastColumn="0"/>
            </w:pPr>
            <w:r w:rsidRPr="00F23CB1">
              <w:t>20</w:t>
            </w:r>
          </w:p>
        </w:tc>
      </w:tr>
      <w:tr w:rsidR="00155607" w14:paraId="66896FB5" w14:textId="77777777" w:rsidTr="00BE1FEE">
        <w:trPr>
          <w:trHeight w:val="170"/>
        </w:trPr>
        <w:tc>
          <w:tcPr>
            <w:cnfStyle w:val="001000000000" w:firstRow="0" w:lastRow="0" w:firstColumn="1" w:lastColumn="0" w:oddVBand="0" w:evenVBand="0" w:oddHBand="0" w:evenHBand="0" w:firstRowFirstColumn="0" w:firstRowLastColumn="0" w:lastRowFirstColumn="0" w:lastRowLastColumn="0"/>
            <w:tcW w:w="366" w:type="pct"/>
            <w:noWrap/>
            <w:hideMark/>
          </w:tcPr>
          <w:p w14:paraId="1F122C74" w14:textId="0E3AFF60" w:rsidR="005B1647" w:rsidRPr="004343EC" w:rsidRDefault="005B1647" w:rsidP="005B1647">
            <w:pPr>
              <w:pStyle w:val="Tabell"/>
              <w:keepNext/>
              <w:rPr>
                <w:i/>
              </w:rPr>
            </w:pPr>
          </w:p>
        </w:tc>
        <w:tc>
          <w:tcPr>
            <w:tcW w:w="810" w:type="pct"/>
            <w:noWrap/>
            <w:hideMark/>
          </w:tcPr>
          <w:p w14:paraId="174016B7" w14:textId="77777777" w:rsidR="005B1647" w:rsidRPr="004343EC" w:rsidRDefault="005B1647" w:rsidP="005B1647">
            <w:pPr>
              <w:pStyle w:val="Tabell"/>
              <w:keepNext/>
              <w:jc w:val="left"/>
              <w:cnfStyle w:val="000000000000" w:firstRow="0" w:lastRow="0" w:firstColumn="0" w:lastColumn="0" w:oddVBand="0" w:evenVBand="0" w:oddHBand="0" w:evenHBand="0" w:firstRowFirstColumn="0" w:firstRowLastColumn="0" w:lastRowFirstColumn="0" w:lastRowLastColumn="0"/>
              <w:rPr>
                <w:i/>
              </w:rPr>
            </w:pPr>
            <w:r w:rsidRPr="004343EC">
              <w:rPr>
                <w:i/>
              </w:rPr>
              <w:t>Övrig utlåning</w:t>
            </w:r>
          </w:p>
        </w:tc>
        <w:tc>
          <w:tcPr>
            <w:tcW w:w="383" w:type="pct"/>
            <w:noWrap/>
            <w:hideMark/>
          </w:tcPr>
          <w:p w14:paraId="10B42348" w14:textId="41CB430F" w:rsidR="005B1647" w:rsidRPr="004343EC" w:rsidRDefault="005B1647" w:rsidP="005B1647">
            <w:pPr>
              <w:pStyle w:val="Tabell"/>
              <w:keepNext/>
              <w:cnfStyle w:val="000000000000" w:firstRow="0" w:lastRow="0" w:firstColumn="0" w:lastColumn="0" w:oddVBand="0" w:evenVBand="0" w:oddHBand="0" w:evenHBand="0" w:firstRowFirstColumn="0" w:firstRowLastColumn="0" w:lastRowFirstColumn="0" w:lastRowLastColumn="0"/>
              <w:rPr>
                <w:i/>
              </w:rPr>
            </w:pPr>
          </w:p>
        </w:tc>
        <w:tc>
          <w:tcPr>
            <w:tcW w:w="382" w:type="pct"/>
            <w:noWrap/>
            <w:hideMark/>
          </w:tcPr>
          <w:p w14:paraId="69BA287E" w14:textId="02639802" w:rsidR="005B1647" w:rsidRPr="004343EC" w:rsidRDefault="005B1647" w:rsidP="005B1647">
            <w:pPr>
              <w:pStyle w:val="Tabell"/>
              <w:keepNext/>
              <w:cnfStyle w:val="000000000000" w:firstRow="0" w:lastRow="0" w:firstColumn="0" w:lastColumn="0" w:oddVBand="0" w:evenVBand="0" w:oddHBand="0" w:evenHBand="0" w:firstRowFirstColumn="0" w:firstRowLastColumn="0" w:lastRowFirstColumn="0" w:lastRowLastColumn="0"/>
              <w:rPr>
                <w:i/>
              </w:rPr>
            </w:pPr>
          </w:p>
        </w:tc>
        <w:tc>
          <w:tcPr>
            <w:tcW w:w="382" w:type="pct"/>
            <w:noWrap/>
            <w:hideMark/>
          </w:tcPr>
          <w:p w14:paraId="25B0517A" w14:textId="19F9F0F0" w:rsidR="005B1647" w:rsidRPr="004343EC" w:rsidRDefault="005B1647" w:rsidP="005B1647">
            <w:pPr>
              <w:pStyle w:val="Tabell"/>
              <w:keepNext/>
              <w:cnfStyle w:val="000000000000" w:firstRow="0" w:lastRow="0" w:firstColumn="0" w:lastColumn="0" w:oddVBand="0" w:evenVBand="0" w:oddHBand="0" w:evenHBand="0" w:firstRowFirstColumn="0" w:firstRowLastColumn="0" w:lastRowFirstColumn="0" w:lastRowLastColumn="0"/>
              <w:rPr>
                <w:i/>
              </w:rPr>
            </w:pPr>
          </w:p>
        </w:tc>
        <w:tc>
          <w:tcPr>
            <w:tcW w:w="382" w:type="pct"/>
            <w:noWrap/>
            <w:hideMark/>
          </w:tcPr>
          <w:p w14:paraId="783277C7" w14:textId="7D009250" w:rsidR="005B1647" w:rsidRPr="004343EC" w:rsidRDefault="005B1647" w:rsidP="005B1647">
            <w:pPr>
              <w:pStyle w:val="Tabell"/>
              <w:keepNext/>
              <w:cnfStyle w:val="000000000000" w:firstRow="0" w:lastRow="0" w:firstColumn="0" w:lastColumn="0" w:oddVBand="0" w:evenVBand="0" w:oddHBand="0" w:evenHBand="0" w:firstRowFirstColumn="0" w:firstRowLastColumn="0" w:lastRowFirstColumn="0" w:lastRowLastColumn="0"/>
              <w:rPr>
                <w:i/>
              </w:rPr>
            </w:pPr>
          </w:p>
        </w:tc>
        <w:tc>
          <w:tcPr>
            <w:tcW w:w="382" w:type="pct"/>
            <w:noWrap/>
            <w:hideMark/>
          </w:tcPr>
          <w:p w14:paraId="432A11EB" w14:textId="5FC3FE53" w:rsidR="005B1647" w:rsidRPr="004343EC" w:rsidRDefault="005B1647" w:rsidP="005B1647">
            <w:pPr>
              <w:pStyle w:val="Tabell"/>
              <w:keepNext/>
              <w:cnfStyle w:val="000000000000" w:firstRow="0" w:lastRow="0" w:firstColumn="0" w:lastColumn="0" w:oddVBand="0" w:evenVBand="0" w:oddHBand="0" w:evenHBand="0" w:firstRowFirstColumn="0" w:firstRowLastColumn="0" w:lastRowFirstColumn="0" w:lastRowLastColumn="0"/>
              <w:rPr>
                <w:i/>
              </w:rPr>
            </w:pPr>
          </w:p>
        </w:tc>
        <w:tc>
          <w:tcPr>
            <w:tcW w:w="382" w:type="pct"/>
            <w:noWrap/>
            <w:hideMark/>
          </w:tcPr>
          <w:p w14:paraId="3FFE2B54" w14:textId="5DB0B95D" w:rsidR="005B1647" w:rsidRPr="004343EC" w:rsidRDefault="005B1647" w:rsidP="005B1647">
            <w:pPr>
              <w:pStyle w:val="Tabell"/>
              <w:keepNext/>
              <w:cnfStyle w:val="000000000000" w:firstRow="0" w:lastRow="0" w:firstColumn="0" w:lastColumn="0" w:oddVBand="0" w:evenVBand="0" w:oddHBand="0" w:evenHBand="0" w:firstRowFirstColumn="0" w:firstRowLastColumn="0" w:lastRowFirstColumn="0" w:lastRowLastColumn="0"/>
              <w:rPr>
                <w:i/>
              </w:rPr>
            </w:pPr>
          </w:p>
        </w:tc>
        <w:tc>
          <w:tcPr>
            <w:tcW w:w="382" w:type="pct"/>
            <w:noWrap/>
            <w:hideMark/>
          </w:tcPr>
          <w:p w14:paraId="14D10FE2" w14:textId="66797CAC" w:rsidR="005B1647" w:rsidRPr="004343EC" w:rsidRDefault="005B1647" w:rsidP="005B1647">
            <w:pPr>
              <w:pStyle w:val="Tabell"/>
              <w:keepNext/>
              <w:cnfStyle w:val="000000000000" w:firstRow="0" w:lastRow="0" w:firstColumn="0" w:lastColumn="0" w:oddVBand="0" w:evenVBand="0" w:oddHBand="0" w:evenHBand="0" w:firstRowFirstColumn="0" w:firstRowLastColumn="0" w:lastRowFirstColumn="0" w:lastRowLastColumn="0"/>
              <w:rPr>
                <w:i/>
              </w:rPr>
            </w:pPr>
          </w:p>
        </w:tc>
        <w:tc>
          <w:tcPr>
            <w:tcW w:w="382" w:type="pct"/>
            <w:noWrap/>
            <w:hideMark/>
          </w:tcPr>
          <w:p w14:paraId="335B06D4" w14:textId="031C0F09" w:rsidR="005B1647" w:rsidRPr="004343EC" w:rsidRDefault="005B1647" w:rsidP="005B1647">
            <w:pPr>
              <w:pStyle w:val="Tabell"/>
              <w:keepNext/>
              <w:cnfStyle w:val="000000000000" w:firstRow="0" w:lastRow="0" w:firstColumn="0" w:lastColumn="0" w:oddVBand="0" w:evenVBand="0" w:oddHBand="0" w:evenHBand="0" w:firstRowFirstColumn="0" w:firstRowLastColumn="0" w:lastRowFirstColumn="0" w:lastRowLastColumn="0"/>
              <w:rPr>
                <w:i/>
              </w:rPr>
            </w:pPr>
          </w:p>
        </w:tc>
        <w:tc>
          <w:tcPr>
            <w:tcW w:w="382" w:type="pct"/>
            <w:noWrap/>
            <w:hideMark/>
          </w:tcPr>
          <w:p w14:paraId="4621AF8F" w14:textId="31AE3460" w:rsidR="005B1647" w:rsidRPr="004343EC" w:rsidRDefault="005B1647" w:rsidP="005B1647">
            <w:pPr>
              <w:pStyle w:val="Tabell"/>
              <w:keepNext/>
              <w:cnfStyle w:val="000000000000" w:firstRow="0" w:lastRow="0" w:firstColumn="0" w:lastColumn="0" w:oddVBand="0" w:evenVBand="0" w:oddHBand="0" w:evenHBand="0" w:firstRowFirstColumn="0" w:firstRowLastColumn="0" w:lastRowFirstColumn="0" w:lastRowLastColumn="0"/>
              <w:rPr>
                <w:i/>
              </w:rPr>
            </w:pPr>
          </w:p>
        </w:tc>
        <w:tc>
          <w:tcPr>
            <w:tcW w:w="382" w:type="pct"/>
            <w:noWrap/>
            <w:hideMark/>
          </w:tcPr>
          <w:p w14:paraId="1558D1CD" w14:textId="7F2E638E" w:rsidR="005B1647" w:rsidRPr="004343EC" w:rsidRDefault="005B1647" w:rsidP="005B1647">
            <w:pPr>
              <w:pStyle w:val="Tabell"/>
              <w:keepNext/>
              <w:cnfStyle w:val="000000000000" w:firstRow="0" w:lastRow="0" w:firstColumn="0" w:lastColumn="0" w:oddVBand="0" w:evenVBand="0" w:oddHBand="0" w:evenHBand="0" w:firstRowFirstColumn="0" w:firstRowLastColumn="0" w:lastRowFirstColumn="0" w:lastRowLastColumn="0"/>
              <w:rPr>
                <w:i/>
              </w:rPr>
            </w:pPr>
          </w:p>
        </w:tc>
      </w:tr>
      <w:tr w:rsidR="00155607" w14:paraId="418F6FCF" w14:textId="77777777" w:rsidTr="00BE1FEE">
        <w:trPr>
          <w:trHeight w:val="170"/>
        </w:trPr>
        <w:tc>
          <w:tcPr>
            <w:cnfStyle w:val="001000000000" w:firstRow="0" w:lastRow="0" w:firstColumn="1" w:lastColumn="0" w:oddVBand="0" w:evenVBand="0" w:oddHBand="0" w:evenHBand="0" w:firstRowFirstColumn="0" w:firstRowLastColumn="0" w:lastRowFirstColumn="0" w:lastRowLastColumn="0"/>
            <w:tcW w:w="366" w:type="pct"/>
            <w:noWrap/>
            <w:hideMark/>
          </w:tcPr>
          <w:p w14:paraId="2FD3D499" w14:textId="77777777" w:rsidR="005B1647" w:rsidRPr="00F23CB1" w:rsidRDefault="005B1647" w:rsidP="005B1647">
            <w:pPr>
              <w:pStyle w:val="Tabell"/>
              <w:keepNext/>
            </w:pPr>
            <w:r w:rsidRPr="00F23CB1">
              <w:t>21</w:t>
            </w:r>
          </w:p>
        </w:tc>
        <w:tc>
          <w:tcPr>
            <w:tcW w:w="810" w:type="pct"/>
            <w:noWrap/>
            <w:hideMark/>
          </w:tcPr>
          <w:p w14:paraId="6C8FB936" w14:textId="0041FA1B" w:rsidR="005B1647" w:rsidRPr="00F23CB1" w:rsidRDefault="005B1647" w:rsidP="005B1647">
            <w:pPr>
              <w:pStyle w:val="Tabell"/>
              <w:keepNext/>
              <w:jc w:val="left"/>
              <w:cnfStyle w:val="000000000000" w:firstRow="0" w:lastRow="0" w:firstColumn="0" w:lastColumn="0" w:oddVBand="0" w:evenVBand="0" w:oddHBand="0" w:evenHBand="0" w:firstRowFirstColumn="0" w:firstRowLastColumn="0" w:lastRowFirstColumn="0" w:lastRowLastColumn="0"/>
            </w:pPr>
            <w:r w:rsidRPr="00F23CB1">
              <w:t>Affärsverket Svenska Kraftnät</w:t>
            </w:r>
            <w:r w:rsidRPr="00F23CB1">
              <w:rPr>
                <w:vertAlign w:val="superscript"/>
              </w:rPr>
              <w:t>2</w:t>
            </w:r>
          </w:p>
        </w:tc>
        <w:tc>
          <w:tcPr>
            <w:tcW w:w="383" w:type="pct"/>
            <w:noWrap/>
            <w:hideMark/>
          </w:tcPr>
          <w:p w14:paraId="60C13F55" w14:textId="77777777" w:rsidR="005B1647" w:rsidRPr="00F23CB1"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F23CB1">
              <w:t>700</w:t>
            </w:r>
          </w:p>
        </w:tc>
        <w:tc>
          <w:tcPr>
            <w:tcW w:w="382" w:type="pct"/>
            <w:noWrap/>
            <w:hideMark/>
          </w:tcPr>
          <w:p w14:paraId="70A77D50" w14:textId="77777777" w:rsidR="005B1647" w:rsidRPr="00F23CB1"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F23CB1">
              <w:t>700</w:t>
            </w:r>
          </w:p>
        </w:tc>
        <w:tc>
          <w:tcPr>
            <w:tcW w:w="382" w:type="pct"/>
            <w:noWrap/>
            <w:hideMark/>
          </w:tcPr>
          <w:p w14:paraId="647F534E" w14:textId="77777777" w:rsidR="005B1647" w:rsidRPr="00F23CB1"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F23CB1">
              <w:t>93</w:t>
            </w:r>
          </w:p>
        </w:tc>
        <w:tc>
          <w:tcPr>
            <w:tcW w:w="382" w:type="pct"/>
            <w:noWrap/>
            <w:hideMark/>
          </w:tcPr>
          <w:p w14:paraId="03ABD140" w14:textId="77777777" w:rsidR="005B1647" w:rsidRPr="00F23CB1"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F23CB1">
              <w:t>110</w:t>
            </w:r>
          </w:p>
        </w:tc>
        <w:tc>
          <w:tcPr>
            <w:tcW w:w="382" w:type="pct"/>
            <w:noWrap/>
            <w:hideMark/>
          </w:tcPr>
          <w:p w14:paraId="718725AA" w14:textId="77777777" w:rsidR="005B1647" w:rsidRPr="00F23CB1"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F23CB1">
              <w:t>0</w:t>
            </w:r>
          </w:p>
        </w:tc>
        <w:tc>
          <w:tcPr>
            <w:tcW w:w="382" w:type="pct"/>
            <w:noWrap/>
            <w:hideMark/>
          </w:tcPr>
          <w:p w14:paraId="68BCEB68" w14:textId="77777777" w:rsidR="005B1647" w:rsidRPr="00F23CB1"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F23CB1">
              <w:t>0</w:t>
            </w:r>
          </w:p>
        </w:tc>
        <w:tc>
          <w:tcPr>
            <w:tcW w:w="382" w:type="pct"/>
            <w:noWrap/>
            <w:hideMark/>
          </w:tcPr>
          <w:p w14:paraId="329FF057" w14:textId="77777777" w:rsidR="005B1647" w:rsidRPr="00F23CB1"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F23CB1">
              <w:t>93</w:t>
            </w:r>
          </w:p>
        </w:tc>
        <w:tc>
          <w:tcPr>
            <w:tcW w:w="382" w:type="pct"/>
            <w:noWrap/>
            <w:hideMark/>
          </w:tcPr>
          <w:p w14:paraId="3CD4013D" w14:textId="77777777" w:rsidR="005B1647" w:rsidRPr="00F23CB1"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F23CB1">
              <w:t>110</w:t>
            </w:r>
          </w:p>
        </w:tc>
        <w:tc>
          <w:tcPr>
            <w:tcW w:w="382" w:type="pct"/>
            <w:noWrap/>
            <w:hideMark/>
          </w:tcPr>
          <w:p w14:paraId="2C404D83" w14:textId="77777777" w:rsidR="005B1647" w:rsidRPr="00F23CB1"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F23CB1">
              <w:t>414</w:t>
            </w:r>
          </w:p>
        </w:tc>
        <w:tc>
          <w:tcPr>
            <w:tcW w:w="382" w:type="pct"/>
            <w:noWrap/>
            <w:hideMark/>
          </w:tcPr>
          <w:p w14:paraId="39EA77F4" w14:textId="77777777" w:rsidR="005B1647" w:rsidRPr="00F23CB1" w:rsidRDefault="005B1647" w:rsidP="005B1647">
            <w:pPr>
              <w:pStyle w:val="Tabell"/>
              <w:keepNext/>
              <w:cnfStyle w:val="000000000000" w:firstRow="0" w:lastRow="0" w:firstColumn="0" w:lastColumn="0" w:oddVBand="0" w:evenVBand="0" w:oddHBand="0" w:evenHBand="0" w:firstRowFirstColumn="0" w:firstRowLastColumn="0" w:lastRowFirstColumn="0" w:lastRowLastColumn="0"/>
            </w:pPr>
            <w:r w:rsidRPr="00F23CB1">
              <w:t>325</w:t>
            </w:r>
          </w:p>
        </w:tc>
      </w:tr>
      <w:tr w:rsidR="00155607" w14:paraId="36C1381C" w14:textId="77777777" w:rsidTr="00BE1FEE">
        <w:trPr>
          <w:trHeight w:val="170"/>
        </w:trPr>
        <w:tc>
          <w:tcPr>
            <w:cnfStyle w:val="001000000000" w:firstRow="0" w:lastRow="0" w:firstColumn="1" w:lastColumn="0" w:oddVBand="0" w:evenVBand="0" w:oddHBand="0" w:evenHBand="0" w:firstRowFirstColumn="0" w:firstRowLastColumn="0" w:lastRowFirstColumn="0" w:lastRowLastColumn="0"/>
            <w:tcW w:w="366" w:type="pct"/>
            <w:tcBorders>
              <w:bottom w:val="single" w:sz="4" w:space="0" w:color="auto"/>
            </w:tcBorders>
            <w:noWrap/>
            <w:hideMark/>
          </w:tcPr>
          <w:p w14:paraId="29DE9E1B" w14:textId="485E780E" w:rsidR="005B1647" w:rsidRPr="00130859" w:rsidRDefault="005B1647" w:rsidP="005B1647">
            <w:pPr>
              <w:pStyle w:val="TabellSumma"/>
              <w:jc w:val="left"/>
            </w:pPr>
          </w:p>
        </w:tc>
        <w:tc>
          <w:tcPr>
            <w:tcW w:w="810" w:type="pct"/>
            <w:tcBorders>
              <w:bottom w:val="single" w:sz="4" w:space="0" w:color="auto"/>
            </w:tcBorders>
            <w:noWrap/>
            <w:hideMark/>
          </w:tcPr>
          <w:p w14:paraId="5C642B47" w14:textId="36A959AA" w:rsidR="005B1647" w:rsidRPr="00130859" w:rsidRDefault="005B1647" w:rsidP="005B1647">
            <w:pPr>
              <w:pStyle w:val="TabellSumma"/>
              <w:jc w:val="left"/>
              <w:cnfStyle w:val="000000000000" w:firstRow="0" w:lastRow="0" w:firstColumn="0" w:lastColumn="0" w:oddVBand="0" w:evenVBand="0" w:oddHBand="0" w:evenHBand="0" w:firstRowFirstColumn="0" w:firstRowLastColumn="0" w:lastRowFirstColumn="0" w:lastRowLastColumn="0"/>
            </w:pPr>
            <w:r w:rsidRPr="00130859">
              <w:t>Delsumma</w:t>
            </w:r>
          </w:p>
        </w:tc>
        <w:tc>
          <w:tcPr>
            <w:tcW w:w="383" w:type="pct"/>
            <w:tcBorders>
              <w:bottom w:val="single" w:sz="4" w:space="0" w:color="auto"/>
            </w:tcBorders>
            <w:noWrap/>
            <w:hideMark/>
          </w:tcPr>
          <w:p w14:paraId="09DD28D9" w14:textId="77777777" w:rsidR="005B1647" w:rsidRPr="00F23CB1" w:rsidRDefault="005B1647" w:rsidP="005B1647">
            <w:pPr>
              <w:pStyle w:val="TabellSumma"/>
              <w:cnfStyle w:val="000000000000" w:firstRow="0" w:lastRow="0" w:firstColumn="0" w:lastColumn="0" w:oddVBand="0" w:evenVBand="0" w:oddHBand="0" w:evenHBand="0" w:firstRowFirstColumn="0" w:firstRowLastColumn="0" w:lastRowFirstColumn="0" w:lastRowLastColumn="0"/>
            </w:pPr>
            <w:r w:rsidRPr="00F23CB1">
              <w:t> </w:t>
            </w:r>
          </w:p>
        </w:tc>
        <w:tc>
          <w:tcPr>
            <w:tcW w:w="382" w:type="pct"/>
            <w:tcBorders>
              <w:bottom w:val="single" w:sz="4" w:space="0" w:color="auto"/>
            </w:tcBorders>
            <w:noWrap/>
            <w:hideMark/>
          </w:tcPr>
          <w:p w14:paraId="0474CF72" w14:textId="77777777" w:rsidR="005B1647" w:rsidRPr="00F23CB1" w:rsidRDefault="005B1647" w:rsidP="005B1647">
            <w:pPr>
              <w:pStyle w:val="TabellSumma"/>
              <w:cnfStyle w:val="000000000000" w:firstRow="0" w:lastRow="0" w:firstColumn="0" w:lastColumn="0" w:oddVBand="0" w:evenVBand="0" w:oddHBand="0" w:evenHBand="0" w:firstRowFirstColumn="0" w:firstRowLastColumn="0" w:lastRowFirstColumn="0" w:lastRowLastColumn="0"/>
            </w:pPr>
            <w:r w:rsidRPr="00F23CB1">
              <w:t> </w:t>
            </w:r>
          </w:p>
        </w:tc>
        <w:tc>
          <w:tcPr>
            <w:tcW w:w="382" w:type="pct"/>
            <w:tcBorders>
              <w:bottom w:val="single" w:sz="4" w:space="0" w:color="auto"/>
            </w:tcBorders>
            <w:noWrap/>
            <w:hideMark/>
          </w:tcPr>
          <w:p w14:paraId="10470E40" w14:textId="77777777" w:rsidR="005B1647" w:rsidRPr="00F23CB1" w:rsidRDefault="005B1647" w:rsidP="005B1647">
            <w:pPr>
              <w:pStyle w:val="TabellSumma"/>
              <w:cnfStyle w:val="000000000000" w:firstRow="0" w:lastRow="0" w:firstColumn="0" w:lastColumn="0" w:oddVBand="0" w:evenVBand="0" w:oddHBand="0" w:evenHBand="0" w:firstRowFirstColumn="0" w:firstRowLastColumn="0" w:lastRowFirstColumn="0" w:lastRowLastColumn="0"/>
            </w:pPr>
            <w:r w:rsidRPr="00F23CB1">
              <w:t>93</w:t>
            </w:r>
          </w:p>
        </w:tc>
        <w:tc>
          <w:tcPr>
            <w:tcW w:w="382" w:type="pct"/>
            <w:tcBorders>
              <w:bottom w:val="single" w:sz="4" w:space="0" w:color="auto"/>
            </w:tcBorders>
            <w:noWrap/>
            <w:hideMark/>
          </w:tcPr>
          <w:p w14:paraId="10FA6BD1" w14:textId="77777777" w:rsidR="005B1647" w:rsidRPr="00F23CB1" w:rsidRDefault="005B1647" w:rsidP="005B1647">
            <w:pPr>
              <w:pStyle w:val="TabellSumma"/>
              <w:cnfStyle w:val="000000000000" w:firstRow="0" w:lastRow="0" w:firstColumn="0" w:lastColumn="0" w:oddVBand="0" w:evenVBand="0" w:oddHBand="0" w:evenHBand="0" w:firstRowFirstColumn="0" w:firstRowLastColumn="0" w:lastRowFirstColumn="0" w:lastRowLastColumn="0"/>
            </w:pPr>
            <w:r w:rsidRPr="00F23CB1">
              <w:t>110</w:t>
            </w:r>
          </w:p>
        </w:tc>
        <w:tc>
          <w:tcPr>
            <w:tcW w:w="382" w:type="pct"/>
            <w:tcBorders>
              <w:bottom w:val="single" w:sz="4" w:space="0" w:color="auto"/>
            </w:tcBorders>
            <w:noWrap/>
            <w:hideMark/>
          </w:tcPr>
          <w:p w14:paraId="7206FE19" w14:textId="77777777" w:rsidR="005B1647" w:rsidRPr="00F23CB1" w:rsidRDefault="005B1647" w:rsidP="005B1647">
            <w:pPr>
              <w:pStyle w:val="TabellSumma"/>
              <w:cnfStyle w:val="000000000000" w:firstRow="0" w:lastRow="0" w:firstColumn="0" w:lastColumn="0" w:oddVBand="0" w:evenVBand="0" w:oddHBand="0" w:evenHBand="0" w:firstRowFirstColumn="0" w:firstRowLastColumn="0" w:lastRowFirstColumn="0" w:lastRowLastColumn="0"/>
            </w:pPr>
            <w:r w:rsidRPr="00F23CB1">
              <w:t>0</w:t>
            </w:r>
          </w:p>
        </w:tc>
        <w:tc>
          <w:tcPr>
            <w:tcW w:w="382" w:type="pct"/>
            <w:tcBorders>
              <w:bottom w:val="single" w:sz="4" w:space="0" w:color="auto"/>
            </w:tcBorders>
            <w:noWrap/>
            <w:hideMark/>
          </w:tcPr>
          <w:p w14:paraId="114F08BC" w14:textId="77777777" w:rsidR="005B1647" w:rsidRPr="00F23CB1" w:rsidRDefault="005B1647" w:rsidP="005B1647">
            <w:pPr>
              <w:pStyle w:val="TabellSumma"/>
              <w:cnfStyle w:val="000000000000" w:firstRow="0" w:lastRow="0" w:firstColumn="0" w:lastColumn="0" w:oddVBand="0" w:evenVBand="0" w:oddHBand="0" w:evenHBand="0" w:firstRowFirstColumn="0" w:firstRowLastColumn="0" w:lastRowFirstColumn="0" w:lastRowLastColumn="0"/>
            </w:pPr>
            <w:r w:rsidRPr="00F23CB1">
              <w:t>0</w:t>
            </w:r>
          </w:p>
        </w:tc>
        <w:tc>
          <w:tcPr>
            <w:tcW w:w="382" w:type="pct"/>
            <w:tcBorders>
              <w:bottom w:val="single" w:sz="4" w:space="0" w:color="auto"/>
            </w:tcBorders>
            <w:noWrap/>
            <w:hideMark/>
          </w:tcPr>
          <w:p w14:paraId="200ECD52" w14:textId="77777777" w:rsidR="005B1647" w:rsidRPr="00F23CB1" w:rsidRDefault="005B1647" w:rsidP="005B1647">
            <w:pPr>
              <w:pStyle w:val="TabellSumma"/>
              <w:cnfStyle w:val="000000000000" w:firstRow="0" w:lastRow="0" w:firstColumn="0" w:lastColumn="0" w:oddVBand="0" w:evenVBand="0" w:oddHBand="0" w:evenHBand="0" w:firstRowFirstColumn="0" w:firstRowLastColumn="0" w:lastRowFirstColumn="0" w:lastRowLastColumn="0"/>
            </w:pPr>
            <w:r w:rsidRPr="00F23CB1">
              <w:t>93</w:t>
            </w:r>
          </w:p>
        </w:tc>
        <w:tc>
          <w:tcPr>
            <w:tcW w:w="382" w:type="pct"/>
            <w:tcBorders>
              <w:bottom w:val="single" w:sz="4" w:space="0" w:color="auto"/>
            </w:tcBorders>
            <w:noWrap/>
            <w:hideMark/>
          </w:tcPr>
          <w:p w14:paraId="72E77F07" w14:textId="77777777" w:rsidR="005B1647" w:rsidRPr="00F23CB1" w:rsidRDefault="005B1647" w:rsidP="005B1647">
            <w:pPr>
              <w:pStyle w:val="TabellSumma"/>
              <w:cnfStyle w:val="000000000000" w:firstRow="0" w:lastRow="0" w:firstColumn="0" w:lastColumn="0" w:oddVBand="0" w:evenVBand="0" w:oddHBand="0" w:evenHBand="0" w:firstRowFirstColumn="0" w:firstRowLastColumn="0" w:lastRowFirstColumn="0" w:lastRowLastColumn="0"/>
            </w:pPr>
            <w:r w:rsidRPr="00F23CB1">
              <w:t>110</w:t>
            </w:r>
          </w:p>
        </w:tc>
        <w:tc>
          <w:tcPr>
            <w:tcW w:w="382" w:type="pct"/>
            <w:tcBorders>
              <w:bottom w:val="single" w:sz="4" w:space="0" w:color="auto"/>
            </w:tcBorders>
            <w:noWrap/>
            <w:hideMark/>
          </w:tcPr>
          <w:p w14:paraId="3601313F" w14:textId="77777777" w:rsidR="005B1647" w:rsidRPr="00F23CB1" w:rsidRDefault="005B1647" w:rsidP="005B1647">
            <w:pPr>
              <w:pStyle w:val="TabellSumma"/>
              <w:cnfStyle w:val="000000000000" w:firstRow="0" w:lastRow="0" w:firstColumn="0" w:lastColumn="0" w:oddVBand="0" w:evenVBand="0" w:oddHBand="0" w:evenHBand="0" w:firstRowFirstColumn="0" w:firstRowLastColumn="0" w:lastRowFirstColumn="0" w:lastRowLastColumn="0"/>
            </w:pPr>
            <w:r w:rsidRPr="00F23CB1">
              <w:t>414</w:t>
            </w:r>
          </w:p>
        </w:tc>
        <w:tc>
          <w:tcPr>
            <w:tcW w:w="382" w:type="pct"/>
            <w:tcBorders>
              <w:bottom w:val="single" w:sz="4" w:space="0" w:color="auto"/>
            </w:tcBorders>
            <w:noWrap/>
            <w:hideMark/>
          </w:tcPr>
          <w:p w14:paraId="66CB018C" w14:textId="77777777" w:rsidR="005B1647" w:rsidRPr="00F23CB1" w:rsidRDefault="005B1647" w:rsidP="005B1647">
            <w:pPr>
              <w:pStyle w:val="TabellSumma"/>
              <w:cnfStyle w:val="000000000000" w:firstRow="0" w:lastRow="0" w:firstColumn="0" w:lastColumn="0" w:oddVBand="0" w:evenVBand="0" w:oddHBand="0" w:evenHBand="0" w:firstRowFirstColumn="0" w:firstRowLastColumn="0" w:lastRowFirstColumn="0" w:lastRowLastColumn="0"/>
            </w:pPr>
            <w:r w:rsidRPr="00F23CB1">
              <w:t>325</w:t>
            </w:r>
          </w:p>
        </w:tc>
      </w:tr>
      <w:tr w:rsidR="00155607" w14:paraId="2D9250D5" w14:textId="77777777" w:rsidTr="00BE1FEE">
        <w:trPr>
          <w:cnfStyle w:val="010000000000" w:firstRow="0" w:lastRow="1" w:firstColumn="0" w:lastColumn="0" w:oddVBand="0" w:evenVBand="0" w:oddHBand="0" w:evenHBand="0" w:firstRowFirstColumn="0" w:firstRowLastColumn="0" w:lastRowFirstColumn="0" w:lastRowLastColumn="0"/>
          <w:trHeight w:val="170"/>
        </w:trPr>
        <w:tc>
          <w:tcPr>
            <w:cnfStyle w:val="001000000000" w:firstRow="0" w:lastRow="0" w:firstColumn="1" w:lastColumn="0" w:oddVBand="0" w:evenVBand="0" w:oddHBand="0" w:evenHBand="0" w:firstRowFirstColumn="0" w:firstRowLastColumn="0" w:lastRowFirstColumn="0" w:lastRowLastColumn="0"/>
            <w:tcW w:w="366" w:type="pct"/>
            <w:tcBorders>
              <w:top w:val="single" w:sz="4" w:space="0" w:color="auto"/>
              <w:bottom w:val="none" w:sz="0" w:space="0" w:color="auto"/>
            </w:tcBorders>
            <w:shd w:val="clear" w:color="auto" w:fill="auto"/>
            <w:noWrap/>
            <w:hideMark/>
          </w:tcPr>
          <w:p w14:paraId="502A1047" w14:textId="77777777" w:rsidR="005B1647" w:rsidRPr="002F3E54" w:rsidRDefault="005B1647" w:rsidP="005B1647">
            <w:pPr>
              <w:pStyle w:val="Tabell"/>
              <w:keepNext/>
              <w:rPr>
                <w:bCs/>
              </w:rPr>
            </w:pPr>
            <w:r w:rsidRPr="002F3E54">
              <w:rPr>
                <w:bCs/>
              </w:rPr>
              <w:t>Summa</w:t>
            </w:r>
          </w:p>
        </w:tc>
        <w:tc>
          <w:tcPr>
            <w:tcW w:w="810" w:type="pct"/>
            <w:tcBorders>
              <w:top w:val="single" w:sz="4" w:space="0" w:color="auto"/>
              <w:bottom w:val="none" w:sz="0" w:space="0" w:color="auto"/>
            </w:tcBorders>
            <w:shd w:val="clear" w:color="auto" w:fill="auto"/>
            <w:noWrap/>
            <w:hideMark/>
          </w:tcPr>
          <w:p w14:paraId="78BF4636" w14:textId="77777777" w:rsidR="005B1647" w:rsidRPr="002F3E54" w:rsidRDefault="005B1647" w:rsidP="005B1647">
            <w:pPr>
              <w:pStyle w:val="Tabell"/>
              <w:keepNext/>
              <w:jc w:val="left"/>
              <w:cnfStyle w:val="010000000000" w:firstRow="0" w:lastRow="1" w:firstColumn="0" w:lastColumn="0" w:oddVBand="0" w:evenVBand="0" w:oddHBand="0" w:evenHBand="0" w:firstRowFirstColumn="0" w:firstRowLastColumn="0" w:lastRowFirstColumn="0" w:lastRowLastColumn="0"/>
              <w:rPr>
                <w:bCs/>
              </w:rPr>
            </w:pPr>
            <w:r w:rsidRPr="002F3E54">
              <w:rPr>
                <w:bCs/>
              </w:rPr>
              <w:t> </w:t>
            </w:r>
          </w:p>
        </w:tc>
        <w:tc>
          <w:tcPr>
            <w:tcW w:w="383" w:type="pct"/>
            <w:tcBorders>
              <w:top w:val="single" w:sz="4" w:space="0" w:color="auto"/>
              <w:bottom w:val="none" w:sz="0" w:space="0" w:color="auto"/>
            </w:tcBorders>
            <w:shd w:val="clear" w:color="auto" w:fill="auto"/>
            <w:noWrap/>
            <w:hideMark/>
          </w:tcPr>
          <w:p w14:paraId="5CF57E53" w14:textId="77777777" w:rsidR="005B1647" w:rsidRPr="002F3E54" w:rsidRDefault="005B1647" w:rsidP="005B1647">
            <w:pPr>
              <w:pStyle w:val="Tabell"/>
              <w:keepNext/>
              <w:cnfStyle w:val="010000000000" w:firstRow="0" w:lastRow="1" w:firstColumn="0" w:lastColumn="0" w:oddVBand="0" w:evenVBand="0" w:oddHBand="0" w:evenHBand="0" w:firstRowFirstColumn="0" w:firstRowLastColumn="0" w:lastRowFirstColumn="0" w:lastRowLastColumn="0"/>
              <w:rPr>
                <w:bCs/>
              </w:rPr>
            </w:pPr>
            <w:r w:rsidRPr="002F3E54">
              <w:rPr>
                <w:bCs/>
              </w:rPr>
              <w:t> </w:t>
            </w:r>
          </w:p>
        </w:tc>
        <w:tc>
          <w:tcPr>
            <w:tcW w:w="382" w:type="pct"/>
            <w:tcBorders>
              <w:top w:val="single" w:sz="4" w:space="0" w:color="auto"/>
              <w:bottom w:val="none" w:sz="0" w:space="0" w:color="auto"/>
            </w:tcBorders>
            <w:shd w:val="clear" w:color="auto" w:fill="auto"/>
            <w:noWrap/>
            <w:hideMark/>
          </w:tcPr>
          <w:p w14:paraId="50FC27F8" w14:textId="77777777" w:rsidR="005B1647" w:rsidRPr="002F3E54" w:rsidRDefault="005B1647" w:rsidP="005B1647">
            <w:pPr>
              <w:pStyle w:val="Tabell"/>
              <w:keepNext/>
              <w:cnfStyle w:val="010000000000" w:firstRow="0" w:lastRow="1" w:firstColumn="0" w:lastColumn="0" w:oddVBand="0" w:evenVBand="0" w:oddHBand="0" w:evenHBand="0" w:firstRowFirstColumn="0" w:firstRowLastColumn="0" w:lastRowFirstColumn="0" w:lastRowLastColumn="0"/>
              <w:rPr>
                <w:bCs/>
              </w:rPr>
            </w:pPr>
            <w:r w:rsidRPr="002F3E54">
              <w:rPr>
                <w:bCs/>
              </w:rPr>
              <w:t> </w:t>
            </w:r>
          </w:p>
        </w:tc>
        <w:tc>
          <w:tcPr>
            <w:tcW w:w="382" w:type="pct"/>
            <w:tcBorders>
              <w:top w:val="single" w:sz="4" w:space="0" w:color="auto"/>
              <w:bottom w:val="none" w:sz="0" w:space="0" w:color="auto"/>
            </w:tcBorders>
            <w:shd w:val="clear" w:color="auto" w:fill="auto"/>
            <w:noWrap/>
            <w:hideMark/>
          </w:tcPr>
          <w:p w14:paraId="74962B8F" w14:textId="73D32A87" w:rsidR="005B1647" w:rsidRPr="002F3E54" w:rsidRDefault="005B1647" w:rsidP="005B1647">
            <w:pPr>
              <w:pStyle w:val="Tabell"/>
              <w:keepNext/>
              <w:cnfStyle w:val="010000000000" w:firstRow="0" w:lastRow="1" w:firstColumn="0" w:lastColumn="0" w:oddVBand="0" w:evenVBand="0" w:oddHBand="0" w:evenHBand="0" w:firstRowFirstColumn="0" w:firstRowLastColumn="0" w:lastRowFirstColumn="0" w:lastRowLastColumn="0"/>
              <w:rPr>
                <w:bCs/>
              </w:rPr>
            </w:pPr>
            <w:r w:rsidRPr="002F3E54">
              <w:rPr>
                <w:bCs/>
              </w:rPr>
              <w:t>238 638</w:t>
            </w:r>
          </w:p>
        </w:tc>
        <w:tc>
          <w:tcPr>
            <w:tcW w:w="382" w:type="pct"/>
            <w:tcBorders>
              <w:top w:val="single" w:sz="4" w:space="0" w:color="auto"/>
              <w:bottom w:val="none" w:sz="0" w:space="0" w:color="auto"/>
            </w:tcBorders>
            <w:shd w:val="clear" w:color="auto" w:fill="auto"/>
            <w:noWrap/>
            <w:hideMark/>
          </w:tcPr>
          <w:p w14:paraId="4011FE51" w14:textId="5BE8012D" w:rsidR="005B1647" w:rsidRPr="002F3E54" w:rsidRDefault="005B1647" w:rsidP="005B1647">
            <w:pPr>
              <w:pStyle w:val="Tabell"/>
              <w:keepNext/>
              <w:cnfStyle w:val="010000000000" w:firstRow="0" w:lastRow="1" w:firstColumn="0" w:lastColumn="0" w:oddVBand="0" w:evenVBand="0" w:oddHBand="0" w:evenHBand="0" w:firstRowFirstColumn="0" w:firstRowLastColumn="0" w:lastRowFirstColumn="0" w:lastRowLastColumn="0"/>
              <w:rPr>
                <w:bCs/>
              </w:rPr>
            </w:pPr>
            <w:r w:rsidRPr="002F3E54">
              <w:rPr>
                <w:bCs/>
              </w:rPr>
              <w:t>231 906</w:t>
            </w:r>
          </w:p>
        </w:tc>
        <w:tc>
          <w:tcPr>
            <w:tcW w:w="382" w:type="pct"/>
            <w:tcBorders>
              <w:top w:val="single" w:sz="4" w:space="0" w:color="auto"/>
              <w:bottom w:val="none" w:sz="0" w:space="0" w:color="auto"/>
            </w:tcBorders>
            <w:shd w:val="clear" w:color="auto" w:fill="auto"/>
            <w:noWrap/>
            <w:hideMark/>
          </w:tcPr>
          <w:p w14:paraId="0D563C86" w14:textId="3179B6F9" w:rsidR="005B1647" w:rsidRPr="002F3E54" w:rsidRDefault="005B1647" w:rsidP="005B1647">
            <w:pPr>
              <w:pStyle w:val="Tabell"/>
              <w:keepNext/>
              <w:cnfStyle w:val="010000000000" w:firstRow="0" w:lastRow="1" w:firstColumn="0" w:lastColumn="0" w:oddVBand="0" w:evenVBand="0" w:oddHBand="0" w:evenHBand="0" w:firstRowFirstColumn="0" w:firstRowLastColumn="0" w:lastRowFirstColumn="0" w:lastRowLastColumn="0"/>
              <w:rPr>
                <w:bCs/>
              </w:rPr>
            </w:pPr>
            <w:r w:rsidRPr="002F3E54">
              <w:rPr>
                <w:bCs/>
              </w:rPr>
              <w:t>26 045</w:t>
            </w:r>
          </w:p>
        </w:tc>
        <w:tc>
          <w:tcPr>
            <w:tcW w:w="382" w:type="pct"/>
            <w:tcBorders>
              <w:top w:val="single" w:sz="4" w:space="0" w:color="auto"/>
              <w:bottom w:val="none" w:sz="0" w:space="0" w:color="auto"/>
            </w:tcBorders>
            <w:shd w:val="clear" w:color="auto" w:fill="auto"/>
            <w:noWrap/>
            <w:hideMark/>
          </w:tcPr>
          <w:p w14:paraId="405CA504" w14:textId="123C2ECA" w:rsidR="005B1647" w:rsidRPr="002F3E54" w:rsidRDefault="005B1647" w:rsidP="005B1647">
            <w:pPr>
              <w:pStyle w:val="Tabell"/>
              <w:keepNext/>
              <w:cnfStyle w:val="010000000000" w:firstRow="0" w:lastRow="1" w:firstColumn="0" w:lastColumn="0" w:oddVBand="0" w:evenVBand="0" w:oddHBand="0" w:evenHBand="0" w:firstRowFirstColumn="0" w:firstRowLastColumn="0" w:lastRowFirstColumn="0" w:lastRowLastColumn="0"/>
              <w:rPr>
                <w:bCs/>
              </w:rPr>
            </w:pPr>
            <w:r w:rsidRPr="002F3E54">
              <w:rPr>
                <w:bCs/>
              </w:rPr>
              <w:t>26 573</w:t>
            </w:r>
          </w:p>
        </w:tc>
        <w:tc>
          <w:tcPr>
            <w:tcW w:w="382" w:type="pct"/>
            <w:tcBorders>
              <w:top w:val="single" w:sz="4" w:space="0" w:color="auto"/>
              <w:bottom w:val="none" w:sz="0" w:space="0" w:color="auto"/>
            </w:tcBorders>
            <w:shd w:val="clear" w:color="auto" w:fill="auto"/>
            <w:noWrap/>
            <w:hideMark/>
          </w:tcPr>
          <w:p w14:paraId="3D33571B" w14:textId="179ABFA2" w:rsidR="005B1647" w:rsidRPr="002F3E54" w:rsidRDefault="005B1647" w:rsidP="005B1647">
            <w:pPr>
              <w:pStyle w:val="Tabell"/>
              <w:keepNext/>
              <w:cnfStyle w:val="010000000000" w:firstRow="0" w:lastRow="1" w:firstColumn="0" w:lastColumn="0" w:oddVBand="0" w:evenVBand="0" w:oddHBand="0" w:evenHBand="0" w:firstRowFirstColumn="0" w:firstRowLastColumn="0" w:lastRowFirstColumn="0" w:lastRowLastColumn="0"/>
              <w:rPr>
                <w:bCs/>
              </w:rPr>
            </w:pPr>
            <w:r>
              <w:rPr>
                <w:bCs/>
              </w:rPr>
              <w:t>2</w:t>
            </w:r>
            <w:r w:rsidRPr="002F3E54">
              <w:rPr>
                <w:bCs/>
              </w:rPr>
              <w:t>12 593</w:t>
            </w:r>
          </w:p>
        </w:tc>
        <w:tc>
          <w:tcPr>
            <w:tcW w:w="382" w:type="pct"/>
            <w:tcBorders>
              <w:top w:val="single" w:sz="4" w:space="0" w:color="auto"/>
              <w:bottom w:val="none" w:sz="0" w:space="0" w:color="auto"/>
            </w:tcBorders>
            <w:shd w:val="clear" w:color="auto" w:fill="auto"/>
            <w:noWrap/>
            <w:hideMark/>
          </w:tcPr>
          <w:p w14:paraId="75A179AD" w14:textId="0510EBA8" w:rsidR="005B1647" w:rsidRPr="002F3E54" w:rsidRDefault="005B1647" w:rsidP="005B1647">
            <w:pPr>
              <w:pStyle w:val="Tabell"/>
              <w:keepNext/>
              <w:cnfStyle w:val="010000000000" w:firstRow="0" w:lastRow="1" w:firstColumn="0" w:lastColumn="0" w:oddVBand="0" w:evenVBand="0" w:oddHBand="0" w:evenHBand="0" w:firstRowFirstColumn="0" w:firstRowLastColumn="0" w:lastRowFirstColumn="0" w:lastRowLastColumn="0"/>
              <w:rPr>
                <w:bCs/>
              </w:rPr>
            </w:pPr>
            <w:r w:rsidRPr="002F3E54">
              <w:rPr>
                <w:bCs/>
              </w:rPr>
              <w:t>205 332</w:t>
            </w:r>
          </w:p>
        </w:tc>
        <w:tc>
          <w:tcPr>
            <w:tcW w:w="382" w:type="pct"/>
            <w:tcBorders>
              <w:top w:val="single" w:sz="4" w:space="0" w:color="auto"/>
              <w:bottom w:val="none" w:sz="0" w:space="0" w:color="auto"/>
            </w:tcBorders>
            <w:shd w:val="clear" w:color="auto" w:fill="auto"/>
            <w:noWrap/>
            <w:hideMark/>
          </w:tcPr>
          <w:p w14:paraId="4EC5DE01" w14:textId="2F65A76B" w:rsidR="005B1647" w:rsidRPr="002F3E54" w:rsidRDefault="005B1647" w:rsidP="005B1647">
            <w:pPr>
              <w:pStyle w:val="Tabell"/>
              <w:keepNext/>
              <w:cnfStyle w:val="010000000000" w:firstRow="0" w:lastRow="1" w:firstColumn="0" w:lastColumn="0" w:oddVBand="0" w:evenVBand="0" w:oddHBand="0" w:evenHBand="0" w:firstRowFirstColumn="0" w:firstRowLastColumn="0" w:lastRowFirstColumn="0" w:lastRowLastColumn="0"/>
              <w:rPr>
                <w:bCs/>
              </w:rPr>
            </w:pPr>
            <w:r w:rsidRPr="002F3E54">
              <w:rPr>
                <w:bCs/>
              </w:rPr>
              <w:t>481</w:t>
            </w:r>
          </w:p>
        </w:tc>
        <w:tc>
          <w:tcPr>
            <w:tcW w:w="382" w:type="pct"/>
            <w:tcBorders>
              <w:top w:val="single" w:sz="4" w:space="0" w:color="auto"/>
              <w:bottom w:val="none" w:sz="0" w:space="0" w:color="auto"/>
            </w:tcBorders>
            <w:shd w:val="clear" w:color="auto" w:fill="auto"/>
            <w:noWrap/>
            <w:hideMark/>
          </w:tcPr>
          <w:p w14:paraId="17E2A575" w14:textId="198D4A11" w:rsidR="005B1647" w:rsidRPr="002F3E54" w:rsidRDefault="005B1647" w:rsidP="005B1647">
            <w:pPr>
              <w:pStyle w:val="Tabell"/>
              <w:keepNext/>
              <w:cnfStyle w:val="010000000000" w:firstRow="0" w:lastRow="1" w:firstColumn="0" w:lastColumn="0" w:oddVBand="0" w:evenVBand="0" w:oddHBand="0" w:evenHBand="0" w:firstRowFirstColumn="0" w:firstRowLastColumn="0" w:lastRowFirstColumn="0" w:lastRowLastColumn="0"/>
              <w:rPr>
                <w:bCs/>
              </w:rPr>
            </w:pPr>
            <w:r w:rsidRPr="002F3E54">
              <w:rPr>
                <w:bCs/>
              </w:rPr>
              <w:t>416</w:t>
            </w:r>
          </w:p>
        </w:tc>
      </w:tr>
    </w:tbl>
    <w:p w14:paraId="16CAFCA6" w14:textId="56B89E04" w:rsidR="005B1647" w:rsidRPr="00F05B7B" w:rsidRDefault="005B1647" w:rsidP="00EF0A97">
      <w:pPr>
        <w:pStyle w:val="TabellFotnot"/>
        <w:ind w:left="-1134"/>
      </w:pPr>
      <w:r w:rsidRPr="00F05B7B">
        <w:rPr>
          <w:vertAlign w:val="superscript"/>
        </w:rPr>
        <w:t>1</w:t>
      </w:r>
      <w:r w:rsidRPr="00F05B7B">
        <w:t xml:space="preserve"> Det utlånade beloppet överstiger utlåningsramen då ramen är 2009 års exklusive kapitaltjänstkostnader och mervärdesskatt.</w:t>
      </w:r>
    </w:p>
    <w:p w14:paraId="2F828FAB" w14:textId="6C100AA4" w:rsidR="005B1647" w:rsidRDefault="005B1647" w:rsidP="00EF0A97">
      <w:pPr>
        <w:pStyle w:val="TabellFotnot"/>
        <w:ind w:left="-1134"/>
      </w:pPr>
      <w:r w:rsidRPr="00F05B7B">
        <w:rPr>
          <w:vertAlign w:val="superscript"/>
        </w:rPr>
        <w:t>2</w:t>
      </w:r>
      <w:r w:rsidRPr="00F05B7B">
        <w:t xml:space="preserve"> Utlåningen är inte anslagsfinansierad utan ska ske inom ramen för affärsverkets generella förutsättningar och finansiella befogenheter. </w:t>
      </w:r>
    </w:p>
    <w:p w14:paraId="73F8D87E" w14:textId="7464F73A" w:rsidR="005B1647" w:rsidRDefault="005B1647" w:rsidP="00EF0A97">
      <w:pPr>
        <w:pStyle w:val="Klla"/>
        <w:spacing w:after="20"/>
        <w:ind w:left="-1134"/>
      </w:pPr>
      <w:r>
        <w:t xml:space="preserve">Anm.: I </w:t>
      </w:r>
      <w:r w:rsidRPr="00F05B7B">
        <w:t>denna tabell redovisas statens utlåning med kreditrisk varför beloppet inte stämmer överens med posten Utlåning i balansräkningen. Skillnaden utgörs av RGK:s utlåning till</w:t>
      </w:r>
      <w:r>
        <w:t xml:space="preserve"> </w:t>
      </w:r>
      <w:r w:rsidRPr="00F05B7B">
        <w:t>Riksbanken, vilken uppgick till 192</w:t>
      </w:r>
      <w:r>
        <w:t> </w:t>
      </w:r>
      <w:r w:rsidRPr="00F05B7B">
        <w:t>560</w:t>
      </w:r>
      <w:r>
        <w:t> </w:t>
      </w:r>
      <w:r w:rsidRPr="00F05B7B">
        <w:t>miljoner kronor. Denna utlåning betraktas inte som lån med kreditrisk.</w:t>
      </w:r>
    </w:p>
    <w:p w14:paraId="36DB0910" w14:textId="1B6DFAB0" w:rsidR="005B1647" w:rsidRPr="00F05B7B" w:rsidRDefault="005B1647" w:rsidP="00EF0A97">
      <w:pPr>
        <w:pStyle w:val="Klla"/>
        <w:ind w:left="-1134"/>
      </w:pPr>
      <w:r>
        <w:t xml:space="preserve">Anm.: </w:t>
      </w:r>
      <w:r w:rsidRPr="00F05B7B">
        <w:t>Tillväxtverket, Energimyndigheten, Länsstyrelserna och Kammarkollegiet finansierar sin utlåning med anslag varför utlåningsramar saknas.</w:t>
      </w:r>
    </w:p>
    <w:p w14:paraId="5CF3B0E5" w14:textId="1E9E53BC" w:rsidR="005B1647" w:rsidRDefault="005B1647" w:rsidP="005B1647">
      <w:pPr>
        <w:pStyle w:val="Brdtext"/>
      </w:pPr>
      <w:r w:rsidRPr="00F05B7B">
        <w:t>Utlåning efter reservering för låneförlust har de senaste åren haft en uppåtgående trend och uppgick i slutet av 2019 till 213 miljarder kronor. Den främsta förklaringen till ökningen är CSN:s utlåning i form av studielån.</w:t>
      </w:r>
    </w:p>
    <w:p w14:paraId="32F316B2" w14:textId="315E5A49" w:rsidR="005B1647" w:rsidRDefault="005B1647" w:rsidP="005B1647">
      <w:pPr>
        <w:pStyle w:val="DiagramRubrik"/>
      </w:pPr>
      <w:bookmarkStart w:id="286" w:name="_Toc37340178"/>
      <w:r>
        <w:t xml:space="preserve">Diagram </w:t>
      </w:r>
      <w:r>
        <w:fldChar w:fldCharType="begin"/>
      </w:r>
      <w:r>
        <w:instrText xml:space="preserve"> STYLEREF  "Rubrik 1" \n</w:instrText>
      </w:r>
      <w:r>
        <w:fldChar w:fldCharType="separate"/>
      </w:r>
      <w:r w:rsidR="00301022">
        <w:rPr>
          <w:noProof/>
        </w:rPr>
        <w:t>5</w:t>
      </w:r>
      <w:r>
        <w:rPr>
          <w:noProof/>
        </w:rPr>
        <w:fldChar w:fldCharType="end"/>
      </w:r>
      <w:r>
        <w:t>.</w:t>
      </w:r>
      <w:fldSimple w:instr=" SEQ Diagram \* ARABIC \s 1 ">
        <w:r w:rsidR="00301022">
          <w:rPr>
            <w:noProof/>
          </w:rPr>
          <w:t>3</w:t>
        </w:r>
      </w:fldSimple>
      <w:r>
        <w:tab/>
        <w:t>Statens utlåning med kreditrisk efter reservering för låneförlust 2015–2019</w:t>
      </w:r>
      <w:bookmarkEnd w:id="286"/>
    </w:p>
    <w:p w14:paraId="32BA86D4" w14:textId="38A7120D" w:rsidR="005B1647" w:rsidRDefault="005B1647" w:rsidP="00FC5820">
      <w:pPr>
        <w:pStyle w:val="DiagramUnderrubrik"/>
      </w:pPr>
      <w:r>
        <w:t>Miljoner kronor</w:t>
      </w:r>
    </w:p>
    <w:p w14:paraId="38D33687" w14:textId="4775A934" w:rsidR="005B1647" w:rsidRDefault="005B1647" w:rsidP="005B1647">
      <w:pPr>
        <w:pStyle w:val="Bild"/>
      </w:pPr>
      <w:r>
        <w:rPr>
          <w:noProof/>
        </w:rPr>
        <w:drawing>
          <wp:inline distT="0" distB="0" distL="0" distR="0" wp14:anchorId="171EC65C" wp14:editId="51058B78">
            <wp:extent cx="4679950" cy="2340000"/>
            <wp:effectExtent l="0" t="0" r="6350" b="3175"/>
            <wp:docPr id="16" name="Diagram 4" descr="Diagram som visar statens utlåning med kreditrisk efter reservering för låneförlust 2015-2019.">
              <a:extLst xmlns:a="http://schemas.openxmlformats.org/drawingml/2006/main">
                <a:ext uri="{FF2B5EF4-FFF2-40B4-BE49-F238E27FC236}">
                  <a16:creationId xmlns:a16="http://schemas.microsoft.com/office/drawing/2014/main" id="{00000000-0008-0000-0200-0000041C0000}"/>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46"/>
              </a:graphicData>
            </a:graphic>
          </wp:inline>
        </w:drawing>
      </w:r>
    </w:p>
    <w:p w14:paraId="3208D434" w14:textId="4A7F4834" w:rsidR="005B1647" w:rsidRDefault="005B1647" w:rsidP="005B1647">
      <w:pPr>
        <w:pStyle w:val="Brdtext"/>
        <w:spacing w:before="160"/>
      </w:pPr>
      <w:r w:rsidRPr="00F05B7B">
        <w:t xml:space="preserve">I tabell </w:t>
      </w:r>
      <w:r w:rsidRPr="004E795C">
        <w:t>5.10</w:t>
      </w:r>
      <w:r w:rsidRPr="00F05B7B">
        <w:t xml:space="preserve"> redovisas CSN:s och Riksgäldskontorets utlåning uppdelad per lånekategori.</w:t>
      </w:r>
    </w:p>
    <w:p w14:paraId="48CBFB84" w14:textId="3A1B4C56" w:rsidR="005B1647" w:rsidRDefault="005B1647" w:rsidP="005B1647">
      <w:pPr>
        <w:pStyle w:val="TabellRubrik"/>
      </w:pPr>
      <w:bookmarkStart w:id="287" w:name="_Toc37340160"/>
      <w:r>
        <w:t xml:space="preserve">Tabell </w:t>
      </w:r>
      <w:r>
        <w:fldChar w:fldCharType="begin"/>
      </w:r>
      <w:r>
        <w:instrText xml:space="preserve"> STYLEREF  "Rubrik 1" \n</w:instrText>
      </w:r>
      <w:r>
        <w:fldChar w:fldCharType="separate"/>
      </w:r>
      <w:r w:rsidR="00301022">
        <w:rPr>
          <w:noProof/>
        </w:rPr>
        <w:t>5</w:t>
      </w:r>
      <w:r>
        <w:rPr>
          <w:noProof/>
        </w:rPr>
        <w:fldChar w:fldCharType="end"/>
      </w:r>
      <w:r>
        <w:t>.</w:t>
      </w:r>
      <w:fldSimple w:instr=" SEQ Tabell \* ARABIC \s 1 ">
        <w:r w:rsidR="00301022">
          <w:rPr>
            <w:noProof/>
          </w:rPr>
          <w:t>10</w:t>
        </w:r>
      </w:fldSimple>
      <w:r>
        <w:tab/>
      </w:r>
      <w:r w:rsidRPr="00F05B7B">
        <w:t>Statens utlåning med kreditrisk efter lånekategori 2019-12-31</w:t>
      </w:r>
      <w:bookmarkEnd w:id="287"/>
    </w:p>
    <w:p w14:paraId="547CDCB4" w14:textId="1DB3A7B8" w:rsidR="005B1647" w:rsidRDefault="005B1647" w:rsidP="005B1647">
      <w:pPr>
        <w:pStyle w:val="TabellUnderrubrik"/>
      </w:pPr>
      <w:r>
        <w:t>Miljoner kronor</w:t>
      </w:r>
    </w:p>
    <w:tbl>
      <w:tblPr>
        <w:tblStyle w:val="RKBPTabell"/>
        <w:tblW w:w="5000" w:type="pct"/>
        <w:tblLayout w:type="fixed"/>
        <w:tblLook w:val="06E0" w:firstRow="1" w:lastRow="1" w:firstColumn="1" w:lastColumn="0" w:noHBand="1" w:noVBand="1"/>
      </w:tblPr>
      <w:tblGrid>
        <w:gridCol w:w="1702"/>
        <w:gridCol w:w="850"/>
        <w:gridCol w:w="709"/>
        <w:gridCol w:w="992"/>
        <w:gridCol w:w="991"/>
        <w:gridCol w:w="1181"/>
        <w:gridCol w:w="945"/>
      </w:tblGrid>
      <w:tr w:rsidR="00DA2664" w14:paraId="186E6639" w14:textId="77777777" w:rsidTr="00DA2664">
        <w:trPr>
          <w:cnfStyle w:val="100000000000" w:firstRow="1" w:lastRow="0" w:firstColumn="0" w:lastColumn="0" w:oddVBand="0" w:evenVBand="0" w:oddHBand="0" w:evenHBand="0" w:firstRowFirstColumn="0" w:firstRowLastColumn="0" w:lastRowFirstColumn="0" w:lastRowLastColumn="0"/>
          <w:trHeight w:val="170"/>
        </w:trPr>
        <w:tc>
          <w:tcPr>
            <w:cnfStyle w:val="001000000000" w:firstRow="0" w:lastRow="0" w:firstColumn="1" w:lastColumn="0" w:oddVBand="0" w:evenVBand="0" w:oddHBand="0" w:evenHBand="0" w:firstRowFirstColumn="0" w:firstRowLastColumn="0" w:lastRowFirstColumn="0" w:lastRowLastColumn="0"/>
            <w:tcW w:w="1155" w:type="pct"/>
            <w:noWrap/>
            <w:hideMark/>
          </w:tcPr>
          <w:p w14:paraId="490AE616" w14:textId="7445B527" w:rsidR="005B1647" w:rsidRPr="00F05B7B" w:rsidRDefault="005B1647" w:rsidP="00DA2664">
            <w:pPr>
              <w:pStyle w:val="TabellHuvud"/>
            </w:pPr>
            <w:r>
              <w:t>Myndighet respektive lånekategori</w:t>
            </w:r>
          </w:p>
        </w:tc>
        <w:tc>
          <w:tcPr>
            <w:tcW w:w="577" w:type="pct"/>
            <w:noWrap/>
            <w:hideMark/>
          </w:tcPr>
          <w:p w14:paraId="4229AC43" w14:textId="0BE60051" w:rsidR="005B1647" w:rsidRPr="00F05B7B" w:rsidRDefault="005B1647" w:rsidP="00DA2664">
            <w:pPr>
              <w:pStyle w:val="TabellHuvud"/>
              <w:cnfStyle w:val="100000000000" w:firstRow="1" w:lastRow="0" w:firstColumn="0" w:lastColumn="0" w:oddVBand="0" w:evenVBand="0" w:oddHBand="0" w:evenHBand="0" w:firstRowFirstColumn="0" w:firstRowLastColumn="0" w:lastRowFirstColumn="0" w:lastRowLastColumn="0"/>
            </w:pPr>
            <w:r>
              <w:t xml:space="preserve">Låne-fordran </w:t>
            </w:r>
            <w:r w:rsidRPr="00F05B7B">
              <w:t>2019</w:t>
            </w:r>
          </w:p>
        </w:tc>
        <w:tc>
          <w:tcPr>
            <w:tcW w:w="481" w:type="pct"/>
            <w:noWrap/>
            <w:hideMark/>
          </w:tcPr>
          <w:p w14:paraId="53C2711D" w14:textId="7E3FDDFE" w:rsidR="005B1647" w:rsidRPr="00F05B7B" w:rsidRDefault="005B1647" w:rsidP="00DA2664">
            <w:pPr>
              <w:pStyle w:val="TabellHuvud"/>
              <w:cnfStyle w:val="100000000000" w:firstRow="1" w:lastRow="0" w:firstColumn="0" w:lastColumn="0" w:oddVBand="0" w:evenVBand="0" w:oddHBand="0" w:evenHBand="0" w:firstRowFirstColumn="0" w:firstRowLastColumn="0" w:lastRowFirstColumn="0" w:lastRowLastColumn="0"/>
            </w:pPr>
            <w:r>
              <w:t xml:space="preserve">Låne-fordran </w:t>
            </w:r>
            <w:r w:rsidRPr="00F05B7B">
              <w:t>2018</w:t>
            </w:r>
          </w:p>
        </w:tc>
        <w:tc>
          <w:tcPr>
            <w:tcW w:w="673" w:type="pct"/>
            <w:noWrap/>
            <w:hideMark/>
          </w:tcPr>
          <w:p w14:paraId="657A3927" w14:textId="10B66C52" w:rsidR="005B1647" w:rsidRPr="00F05B7B" w:rsidRDefault="005B1647" w:rsidP="00DA2664">
            <w:pPr>
              <w:pStyle w:val="TabellHuvud"/>
              <w:cnfStyle w:val="100000000000" w:firstRow="1" w:lastRow="0" w:firstColumn="0" w:lastColumn="0" w:oddVBand="0" w:evenVBand="0" w:oddHBand="0" w:evenHBand="0" w:firstRowFirstColumn="0" w:firstRowLastColumn="0" w:lastRowFirstColumn="0" w:lastRowLastColumn="0"/>
            </w:pPr>
            <w:r>
              <w:t xml:space="preserve">Reserveringar </w:t>
            </w:r>
            <w:r>
              <w:br/>
              <w:t>för låne</w:t>
            </w:r>
            <w:r>
              <w:softHyphen/>
              <w:t>för</w:t>
            </w:r>
            <w:r>
              <w:softHyphen/>
              <w:t xml:space="preserve">luster </w:t>
            </w:r>
            <w:r w:rsidRPr="00F05B7B">
              <w:t>2019</w:t>
            </w:r>
          </w:p>
        </w:tc>
        <w:tc>
          <w:tcPr>
            <w:tcW w:w="672" w:type="pct"/>
            <w:noWrap/>
            <w:hideMark/>
          </w:tcPr>
          <w:p w14:paraId="1CEF8249" w14:textId="41664D1F" w:rsidR="005B1647" w:rsidRPr="00F05B7B" w:rsidRDefault="005B1647" w:rsidP="00DA2664">
            <w:pPr>
              <w:pStyle w:val="TabellHuvud"/>
              <w:cnfStyle w:val="100000000000" w:firstRow="1" w:lastRow="0" w:firstColumn="0" w:lastColumn="0" w:oddVBand="0" w:evenVBand="0" w:oddHBand="0" w:evenHBand="0" w:firstRowFirstColumn="0" w:firstRowLastColumn="0" w:lastRowFirstColumn="0" w:lastRowLastColumn="0"/>
            </w:pPr>
            <w:r>
              <w:t xml:space="preserve">Reserveringar </w:t>
            </w:r>
            <w:r>
              <w:br/>
              <w:t>för låneför</w:t>
            </w:r>
            <w:r>
              <w:softHyphen/>
              <w:t xml:space="preserve">luster </w:t>
            </w:r>
            <w:r w:rsidRPr="00F05B7B">
              <w:t>2018</w:t>
            </w:r>
          </w:p>
        </w:tc>
        <w:tc>
          <w:tcPr>
            <w:tcW w:w="801" w:type="pct"/>
            <w:noWrap/>
            <w:hideMark/>
          </w:tcPr>
          <w:p w14:paraId="2B65DA53" w14:textId="46F47FA9" w:rsidR="005B1647" w:rsidRPr="00F05B7B" w:rsidRDefault="005B1647" w:rsidP="00DA2664">
            <w:pPr>
              <w:pStyle w:val="TabellHuvud"/>
              <w:cnfStyle w:val="100000000000" w:firstRow="1" w:lastRow="0" w:firstColumn="0" w:lastColumn="0" w:oddVBand="0" w:evenVBand="0" w:oddHBand="0" w:evenHBand="0" w:firstRowFirstColumn="0" w:firstRowLastColumn="0" w:lastRowFirstColumn="0" w:lastRowLastColumn="0"/>
            </w:pPr>
            <w:r>
              <w:t xml:space="preserve">Lånefordran </w:t>
            </w:r>
            <w:r>
              <w:br/>
              <w:t>efter reserve</w:t>
            </w:r>
            <w:r>
              <w:softHyphen/>
              <w:t xml:space="preserve">ring </w:t>
            </w:r>
            <w:r w:rsidRPr="00F05B7B">
              <w:t>2019</w:t>
            </w:r>
          </w:p>
        </w:tc>
        <w:tc>
          <w:tcPr>
            <w:tcW w:w="641" w:type="pct"/>
            <w:noWrap/>
            <w:hideMark/>
          </w:tcPr>
          <w:p w14:paraId="7D7577A4" w14:textId="7624C8D0" w:rsidR="005B1647" w:rsidRPr="00F05B7B" w:rsidRDefault="005B1647" w:rsidP="00DA2664">
            <w:pPr>
              <w:pStyle w:val="TabellHuvud"/>
              <w:cnfStyle w:val="100000000000" w:firstRow="1" w:lastRow="0" w:firstColumn="0" w:lastColumn="0" w:oddVBand="0" w:evenVBand="0" w:oddHBand="0" w:evenHBand="0" w:firstRowFirstColumn="0" w:firstRowLastColumn="0" w:lastRowFirstColumn="0" w:lastRowLastColumn="0"/>
            </w:pPr>
            <w:r>
              <w:t xml:space="preserve">Lånefordran </w:t>
            </w:r>
            <w:r>
              <w:br/>
              <w:t>efter reserve</w:t>
            </w:r>
            <w:r>
              <w:softHyphen/>
              <w:t xml:space="preserve">ring </w:t>
            </w:r>
            <w:r w:rsidRPr="00F05B7B">
              <w:t>2018</w:t>
            </w:r>
          </w:p>
        </w:tc>
      </w:tr>
      <w:tr w:rsidR="00DA2664" w14:paraId="5E5453C0" w14:textId="77777777" w:rsidTr="00DA2664">
        <w:trPr>
          <w:trHeight w:val="170"/>
        </w:trPr>
        <w:tc>
          <w:tcPr>
            <w:cnfStyle w:val="001000000000" w:firstRow="0" w:lastRow="0" w:firstColumn="1" w:lastColumn="0" w:oddVBand="0" w:evenVBand="0" w:oddHBand="0" w:evenHBand="0" w:firstRowFirstColumn="0" w:firstRowLastColumn="0" w:lastRowFirstColumn="0" w:lastRowLastColumn="0"/>
            <w:tcW w:w="1155" w:type="pct"/>
            <w:noWrap/>
            <w:hideMark/>
          </w:tcPr>
          <w:p w14:paraId="6E1F184E" w14:textId="77777777" w:rsidR="005B1647" w:rsidRPr="00F05B7B" w:rsidRDefault="005B1647" w:rsidP="005B1647">
            <w:pPr>
              <w:pStyle w:val="Tabell"/>
            </w:pPr>
            <w:r w:rsidRPr="00F05B7B">
              <w:t>CSN</w:t>
            </w:r>
          </w:p>
        </w:tc>
        <w:tc>
          <w:tcPr>
            <w:tcW w:w="577" w:type="pct"/>
            <w:noWrap/>
          </w:tcPr>
          <w:p w14:paraId="39F460BF" w14:textId="76578473" w:rsidR="005B1647" w:rsidRPr="00F05B7B"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481" w:type="pct"/>
            <w:noWrap/>
          </w:tcPr>
          <w:p w14:paraId="6F305554" w14:textId="0723754B" w:rsidR="005B1647" w:rsidRPr="00F05B7B"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673" w:type="pct"/>
            <w:noWrap/>
          </w:tcPr>
          <w:p w14:paraId="2C465E78" w14:textId="2EB8EB31" w:rsidR="005B1647" w:rsidRPr="00F05B7B"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672" w:type="pct"/>
            <w:noWrap/>
          </w:tcPr>
          <w:p w14:paraId="22A2EB40" w14:textId="22D05E28" w:rsidR="005B1647" w:rsidRPr="00F05B7B"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801" w:type="pct"/>
            <w:noWrap/>
          </w:tcPr>
          <w:p w14:paraId="5F27BEEE" w14:textId="1473354C" w:rsidR="005B1647" w:rsidRPr="00F05B7B"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641" w:type="pct"/>
            <w:noWrap/>
          </w:tcPr>
          <w:p w14:paraId="12D491A5" w14:textId="21FD7B62" w:rsidR="005B1647" w:rsidRPr="00F05B7B"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r>
      <w:tr w:rsidR="00DA2664" w14:paraId="641DCBAF" w14:textId="77777777" w:rsidTr="00DA2664">
        <w:trPr>
          <w:trHeight w:val="170"/>
        </w:trPr>
        <w:tc>
          <w:tcPr>
            <w:cnfStyle w:val="001000000000" w:firstRow="0" w:lastRow="0" w:firstColumn="1" w:lastColumn="0" w:oddVBand="0" w:evenVBand="0" w:oddHBand="0" w:evenHBand="0" w:firstRowFirstColumn="0" w:firstRowLastColumn="0" w:lastRowFirstColumn="0" w:lastRowLastColumn="0"/>
            <w:tcW w:w="1155" w:type="pct"/>
            <w:noWrap/>
            <w:hideMark/>
          </w:tcPr>
          <w:p w14:paraId="7037859D" w14:textId="34E5C7A5" w:rsidR="005B1647" w:rsidRPr="00F05B7B" w:rsidRDefault="005B1647" w:rsidP="005B1647">
            <w:pPr>
              <w:pStyle w:val="Tabell"/>
            </w:pPr>
            <w:r w:rsidRPr="00F05B7B">
              <w:t>Lånefordringar</w:t>
            </w:r>
          </w:p>
        </w:tc>
        <w:tc>
          <w:tcPr>
            <w:tcW w:w="577" w:type="pct"/>
            <w:noWrap/>
            <w:hideMark/>
          </w:tcPr>
          <w:p w14:paraId="1D0DCB0D" w14:textId="7E1B0B1B" w:rsidR="005B1647" w:rsidRPr="00F05B7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05B7B">
              <w:t>196 933</w:t>
            </w:r>
          </w:p>
        </w:tc>
        <w:tc>
          <w:tcPr>
            <w:tcW w:w="481" w:type="pct"/>
            <w:noWrap/>
            <w:hideMark/>
          </w:tcPr>
          <w:p w14:paraId="353384AB" w14:textId="277E028C" w:rsidR="005B1647" w:rsidRPr="00F05B7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05B7B">
              <w:t>185 966</w:t>
            </w:r>
          </w:p>
        </w:tc>
        <w:tc>
          <w:tcPr>
            <w:tcW w:w="673" w:type="pct"/>
            <w:noWrap/>
            <w:hideMark/>
          </w:tcPr>
          <w:p w14:paraId="147570E3" w14:textId="7E233672" w:rsidR="005B1647" w:rsidRPr="00F05B7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05B7B">
              <w:t>13 370</w:t>
            </w:r>
          </w:p>
        </w:tc>
        <w:tc>
          <w:tcPr>
            <w:tcW w:w="672" w:type="pct"/>
            <w:noWrap/>
            <w:hideMark/>
          </w:tcPr>
          <w:p w14:paraId="787862FE" w14:textId="65332FD5" w:rsidR="005B1647" w:rsidRPr="00F05B7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05B7B">
              <w:t>13 402</w:t>
            </w:r>
          </w:p>
        </w:tc>
        <w:tc>
          <w:tcPr>
            <w:tcW w:w="801" w:type="pct"/>
            <w:noWrap/>
            <w:hideMark/>
          </w:tcPr>
          <w:p w14:paraId="3D7AA2C2" w14:textId="6948EB88" w:rsidR="005B1647" w:rsidRPr="00F05B7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05B7B">
              <w:t>183 564</w:t>
            </w:r>
          </w:p>
        </w:tc>
        <w:tc>
          <w:tcPr>
            <w:tcW w:w="641" w:type="pct"/>
            <w:noWrap/>
            <w:hideMark/>
          </w:tcPr>
          <w:p w14:paraId="24C2C951" w14:textId="3203B386" w:rsidR="005B1647" w:rsidRPr="00F05B7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05B7B">
              <w:t>172 564</w:t>
            </w:r>
          </w:p>
        </w:tc>
      </w:tr>
      <w:tr w:rsidR="00DA2664" w14:paraId="661BD7BB" w14:textId="77777777" w:rsidTr="00DA2664">
        <w:trPr>
          <w:trHeight w:val="170"/>
        </w:trPr>
        <w:tc>
          <w:tcPr>
            <w:cnfStyle w:val="001000000000" w:firstRow="0" w:lastRow="0" w:firstColumn="1" w:lastColumn="0" w:oddVBand="0" w:evenVBand="0" w:oddHBand="0" w:evenHBand="0" w:firstRowFirstColumn="0" w:firstRowLastColumn="0" w:lastRowFirstColumn="0" w:lastRowLastColumn="0"/>
            <w:tcW w:w="1155" w:type="pct"/>
            <w:noWrap/>
            <w:hideMark/>
          </w:tcPr>
          <w:p w14:paraId="6249B049" w14:textId="0B9849F7" w:rsidR="005B1647" w:rsidRPr="00F05B7B" w:rsidRDefault="005B1647" w:rsidP="005B1647">
            <w:pPr>
              <w:pStyle w:val="Tabell"/>
            </w:pPr>
            <w:r w:rsidRPr="00F05B7B">
              <w:t>Lånefordringar med villkorad</w:t>
            </w:r>
            <w:r>
              <w:t xml:space="preserve"> å</w:t>
            </w:r>
            <w:r w:rsidRPr="00F05B7B">
              <w:t>terbetalnings</w:t>
            </w:r>
            <w:r>
              <w:t>-</w:t>
            </w:r>
            <w:r w:rsidRPr="00F05B7B">
              <w:t>skyldighet</w:t>
            </w:r>
          </w:p>
        </w:tc>
        <w:tc>
          <w:tcPr>
            <w:tcW w:w="577" w:type="pct"/>
            <w:noWrap/>
            <w:hideMark/>
          </w:tcPr>
          <w:p w14:paraId="3FFCC4C6" w14:textId="49DD006E" w:rsidR="005B1647" w:rsidRPr="00F05B7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05B7B">
              <w:t>34 481</w:t>
            </w:r>
          </w:p>
        </w:tc>
        <w:tc>
          <w:tcPr>
            <w:tcW w:w="481" w:type="pct"/>
            <w:noWrap/>
            <w:hideMark/>
          </w:tcPr>
          <w:p w14:paraId="5F15BB1E" w14:textId="74F6958E" w:rsidR="005B1647" w:rsidRPr="00F05B7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05B7B">
              <w:t>38 774</w:t>
            </w:r>
          </w:p>
        </w:tc>
        <w:tc>
          <w:tcPr>
            <w:tcW w:w="673" w:type="pct"/>
            <w:noWrap/>
            <w:hideMark/>
          </w:tcPr>
          <w:p w14:paraId="5FB849E9" w14:textId="3DF57056" w:rsidR="005B1647" w:rsidRPr="00F05B7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05B7B">
              <w:t>11 925</w:t>
            </w:r>
          </w:p>
        </w:tc>
        <w:tc>
          <w:tcPr>
            <w:tcW w:w="672" w:type="pct"/>
            <w:noWrap/>
            <w:hideMark/>
          </w:tcPr>
          <w:p w14:paraId="3BF84B95" w14:textId="795DAC6B" w:rsidR="005B1647" w:rsidRPr="00F05B7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05B7B">
              <w:t>12</w:t>
            </w:r>
            <w:r>
              <w:t> </w:t>
            </w:r>
            <w:r w:rsidRPr="00F05B7B">
              <w:t>471</w:t>
            </w:r>
          </w:p>
        </w:tc>
        <w:tc>
          <w:tcPr>
            <w:tcW w:w="801" w:type="pct"/>
            <w:noWrap/>
            <w:hideMark/>
          </w:tcPr>
          <w:p w14:paraId="3F786819" w14:textId="09D6F8B1" w:rsidR="005B1647" w:rsidRPr="00F05B7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05B7B">
              <w:t>22 557</w:t>
            </w:r>
          </w:p>
        </w:tc>
        <w:tc>
          <w:tcPr>
            <w:tcW w:w="641" w:type="pct"/>
            <w:noWrap/>
            <w:hideMark/>
          </w:tcPr>
          <w:p w14:paraId="093E602D" w14:textId="77520B79" w:rsidR="005B1647" w:rsidRPr="00F05B7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05B7B">
              <w:t>26 304</w:t>
            </w:r>
          </w:p>
        </w:tc>
      </w:tr>
      <w:tr w:rsidR="00DA2664" w14:paraId="553014FF" w14:textId="77777777" w:rsidTr="00DA2664">
        <w:trPr>
          <w:trHeight w:val="170"/>
        </w:trPr>
        <w:tc>
          <w:tcPr>
            <w:cnfStyle w:val="001000000000" w:firstRow="0" w:lastRow="0" w:firstColumn="1" w:lastColumn="0" w:oddVBand="0" w:evenVBand="0" w:oddHBand="0" w:evenHBand="0" w:firstRowFirstColumn="0" w:firstRowLastColumn="0" w:lastRowFirstColumn="0" w:lastRowLastColumn="0"/>
            <w:tcW w:w="1155" w:type="pct"/>
            <w:noWrap/>
            <w:hideMark/>
          </w:tcPr>
          <w:p w14:paraId="42B0BF44" w14:textId="570080FA" w:rsidR="005B1647" w:rsidRPr="00F05B7B" w:rsidRDefault="005B1647" w:rsidP="005B1647">
            <w:pPr>
              <w:pStyle w:val="Tabell"/>
            </w:pPr>
            <w:r w:rsidRPr="00F05B7B">
              <w:t>Utvecklingskapital/</w:t>
            </w:r>
            <w:r>
              <w:br/>
            </w:r>
            <w:r w:rsidRPr="00F05B7B">
              <w:t>Royalty</w:t>
            </w:r>
          </w:p>
        </w:tc>
        <w:tc>
          <w:tcPr>
            <w:tcW w:w="577" w:type="pct"/>
            <w:noWrap/>
          </w:tcPr>
          <w:p w14:paraId="11A65E2F" w14:textId="650891B6" w:rsidR="005B1647" w:rsidRPr="00F05B7B"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481" w:type="pct"/>
            <w:noWrap/>
          </w:tcPr>
          <w:p w14:paraId="3677F9AE" w14:textId="269CB641" w:rsidR="005B1647" w:rsidRPr="00F05B7B"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673" w:type="pct"/>
            <w:noWrap/>
          </w:tcPr>
          <w:p w14:paraId="33B2626D" w14:textId="4CD51BEA" w:rsidR="005B1647" w:rsidRPr="00F05B7B"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672" w:type="pct"/>
            <w:noWrap/>
          </w:tcPr>
          <w:p w14:paraId="5D76BDBF" w14:textId="7F391B31" w:rsidR="005B1647" w:rsidRPr="00F05B7B"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801" w:type="pct"/>
            <w:noWrap/>
          </w:tcPr>
          <w:p w14:paraId="2F5A3389" w14:textId="533F1C75" w:rsidR="005B1647" w:rsidRPr="00F05B7B" w:rsidRDefault="005B1647" w:rsidP="005B1647">
            <w:pPr>
              <w:pStyle w:val="Tabell"/>
              <w:cnfStyle w:val="000000000000" w:firstRow="0" w:lastRow="0" w:firstColumn="0" w:lastColumn="0" w:oddVBand="0" w:evenVBand="0" w:oddHBand="0" w:evenHBand="0" w:firstRowFirstColumn="0" w:firstRowLastColumn="0" w:lastRowFirstColumn="0" w:lastRowLastColumn="0"/>
            </w:pPr>
            <w:r>
              <w:t>0</w:t>
            </w:r>
          </w:p>
        </w:tc>
        <w:tc>
          <w:tcPr>
            <w:tcW w:w="641" w:type="pct"/>
            <w:noWrap/>
          </w:tcPr>
          <w:p w14:paraId="3277DEDE" w14:textId="1D66B55F" w:rsidR="005B1647" w:rsidRPr="00F05B7B" w:rsidRDefault="005B1647" w:rsidP="005B1647">
            <w:pPr>
              <w:pStyle w:val="Tabell"/>
              <w:cnfStyle w:val="000000000000" w:firstRow="0" w:lastRow="0" w:firstColumn="0" w:lastColumn="0" w:oddVBand="0" w:evenVBand="0" w:oddHBand="0" w:evenHBand="0" w:firstRowFirstColumn="0" w:firstRowLastColumn="0" w:lastRowFirstColumn="0" w:lastRowLastColumn="0"/>
            </w:pPr>
            <w:r>
              <w:t>0</w:t>
            </w:r>
          </w:p>
        </w:tc>
      </w:tr>
      <w:tr w:rsidR="00DA2664" w14:paraId="30A26257" w14:textId="77777777" w:rsidTr="00DA2664">
        <w:trPr>
          <w:trHeight w:val="170"/>
        </w:trPr>
        <w:tc>
          <w:tcPr>
            <w:cnfStyle w:val="001000000000" w:firstRow="0" w:lastRow="0" w:firstColumn="1" w:lastColumn="0" w:oddVBand="0" w:evenVBand="0" w:oddHBand="0" w:evenHBand="0" w:firstRowFirstColumn="0" w:firstRowLastColumn="0" w:lastRowFirstColumn="0" w:lastRowLastColumn="0"/>
            <w:tcW w:w="1155" w:type="pct"/>
            <w:noWrap/>
            <w:hideMark/>
          </w:tcPr>
          <w:p w14:paraId="1A2A9406" w14:textId="28AF6DBA" w:rsidR="005B1647" w:rsidRPr="004343EC" w:rsidRDefault="005B1647" w:rsidP="005B1647">
            <w:pPr>
              <w:pStyle w:val="Tabell"/>
              <w:rPr>
                <w:b/>
                <w:bCs/>
              </w:rPr>
            </w:pPr>
            <w:r w:rsidRPr="004343EC">
              <w:rPr>
                <w:b/>
                <w:bCs/>
              </w:rPr>
              <w:t>Delsumma</w:t>
            </w:r>
          </w:p>
        </w:tc>
        <w:tc>
          <w:tcPr>
            <w:tcW w:w="577" w:type="pct"/>
            <w:noWrap/>
            <w:hideMark/>
          </w:tcPr>
          <w:p w14:paraId="6E7D7ABA" w14:textId="484D5D00" w:rsidR="005B1647" w:rsidRPr="004343EC"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4343EC">
              <w:rPr>
                <w:b/>
                <w:bCs/>
              </w:rPr>
              <w:t>231 415</w:t>
            </w:r>
          </w:p>
        </w:tc>
        <w:tc>
          <w:tcPr>
            <w:tcW w:w="481" w:type="pct"/>
            <w:noWrap/>
            <w:hideMark/>
          </w:tcPr>
          <w:p w14:paraId="5EDA1586" w14:textId="7AE6AC57" w:rsidR="005B1647" w:rsidRPr="004343EC"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4343EC">
              <w:rPr>
                <w:b/>
                <w:bCs/>
              </w:rPr>
              <w:t>224 740</w:t>
            </w:r>
          </w:p>
        </w:tc>
        <w:tc>
          <w:tcPr>
            <w:tcW w:w="673" w:type="pct"/>
            <w:noWrap/>
            <w:hideMark/>
          </w:tcPr>
          <w:p w14:paraId="6F789B81" w14:textId="254F4BE2" w:rsidR="005B1647" w:rsidRPr="004343EC"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4343EC">
              <w:rPr>
                <w:b/>
                <w:bCs/>
              </w:rPr>
              <w:t>25 294</w:t>
            </w:r>
          </w:p>
        </w:tc>
        <w:tc>
          <w:tcPr>
            <w:tcW w:w="672" w:type="pct"/>
            <w:noWrap/>
            <w:hideMark/>
          </w:tcPr>
          <w:p w14:paraId="00F29E4D" w14:textId="1082203A" w:rsidR="005B1647" w:rsidRPr="004343EC"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4343EC">
              <w:rPr>
                <w:b/>
                <w:bCs/>
              </w:rPr>
              <w:t>25 873</w:t>
            </w:r>
          </w:p>
        </w:tc>
        <w:tc>
          <w:tcPr>
            <w:tcW w:w="801" w:type="pct"/>
            <w:noWrap/>
            <w:hideMark/>
          </w:tcPr>
          <w:p w14:paraId="76AF9BF4" w14:textId="07A9B39A" w:rsidR="005B1647" w:rsidRPr="004343EC"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4343EC">
              <w:rPr>
                <w:b/>
                <w:bCs/>
              </w:rPr>
              <w:t>206 120</w:t>
            </w:r>
          </w:p>
        </w:tc>
        <w:tc>
          <w:tcPr>
            <w:tcW w:w="641" w:type="pct"/>
            <w:noWrap/>
            <w:hideMark/>
          </w:tcPr>
          <w:p w14:paraId="49FED162" w14:textId="52EDA80C" w:rsidR="005B1647" w:rsidRPr="004343EC"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4343EC">
              <w:rPr>
                <w:b/>
                <w:bCs/>
              </w:rPr>
              <w:t>198 868</w:t>
            </w:r>
          </w:p>
        </w:tc>
      </w:tr>
      <w:tr w:rsidR="00DA2664" w14:paraId="60A36611" w14:textId="77777777" w:rsidTr="00DA2664">
        <w:trPr>
          <w:trHeight w:val="170"/>
        </w:trPr>
        <w:tc>
          <w:tcPr>
            <w:cnfStyle w:val="001000000000" w:firstRow="0" w:lastRow="0" w:firstColumn="1" w:lastColumn="0" w:oddVBand="0" w:evenVBand="0" w:oddHBand="0" w:evenHBand="0" w:firstRowFirstColumn="0" w:firstRowLastColumn="0" w:lastRowFirstColumn="0" w:lastRowLastColumn="0"/>
            <w:tcW w:w="1155" w:type="pct"/>
            <w:noWrap/>
            <w:hideMark/>
          </w:tcPr>
          <w:p w14:paraId="0002A9DE" w14:textId="77777777" w:rsidR="005B1647" w:rsidRPr="00F05B7B" w:rsidRDefault="005B1647" w:rsidP="005B1647">
            <w:pPr>
              <w:pStyle w:val="Tabell"/>
            </w:pPr>
            <w:r w:rsidRPr="00F05B7B">
              <w:t>Riksgäldskontoret</w:t>
            </w:r>
          </w:p>
        </w:tc>
        <w:tc>
          <w:tcPr>
            <w:tcW w:w="577" w:type="pct"/>
            <w:noWrap/>
          </w:tcPr>
          <w:p w14:paraId="013B6106" w14:textId="020B9593" w:rsidR="005B1647" w:rsidRPr="00F05B7B"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481" w:type="pct"/>
            <w:noWrap/>
          </w:tcPr>
          <w:p w14:paraId="5E05DF92" w14:textId="3907F9EC" w:rsidR="005B1647" w:rsidRPr="00F05B7B"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673" w:type="pct"/>
            <w:noWrap/>
          </w:tcPr>
          <w:p w14:paraId="225EDB26" w14:textId="4B0C7C43" w:rsidR="005B1647" w:rsidRPr="00F05B7B"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672" w:type="pct"/>
            <w:noWrap/>
          </w:tcPr>
          <w:p w14:paraId="2C0A176C" w14:textId="37F19C78" w:rsidR="005B1647" w:rsidRPr="00F05B7B"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801" w:type="pct"/>
            <w:noWrap/>
          </w:tcPr>
          <w:p w14:paraId="1A31632D" w14:textId="6401E66C" w:rsidR="005B1647" w:rsidRPr="00F05B7B"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641" w:type="pct"/>
            <w:noWrap/>
          </w:tcPr>
          <w:p w14:paraId="73B68020" w14:textId="18FE0491" w:rsidR="005B1647" w:rsidRPr="00F05B7B"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r>
      <w:tr w:rsidR="00DA2664" w14:paraId="778F786F" w14:textId="77777777" w:rsidTr="00DA2664">
        <w:trPr>
          <w:trHeight w:val="170"/>
        </w:trPr>
        <w:tc>
          <w:tcPr>
            <w:cnfStyle w:val="001000000000" w:firstRow="0" w:lastRow="0" w:firstColumn="1" w:lastColumn="0" w:oddVBand="0" w:evenVBand="0" w:oddHBand="0" w:evenHBand="0" w:firstRowFirstColumn="0" w:firstRowLastColumn="0" w:lastRowFirstColumn="0" w:lastRowLastColumn="0"/>
            <w:tcW w:w="1155" w:type="pct"/>
            <w:noWrap/>
            <w:hideMark/>
          </w:tcPr>
          <w:p w14:paraId="2768459D" w14:textId="71A396DC" w:rsidR="005B1647" w:rsidRPr="00F05B7B" w:rsidRDefault="005B1647" w:rsidP="005B1647">
            <w:pPr>
              <w:pStyle w:val="Tabell"/>
            </w:pPr>
            <w:r w:rsidRPr="00F05B7B">
              <w:t>Lånefordringar</w:t>
            </w:r>
          </w:p>
        </w:tc>
        <w:tc>
          <w:tcPr>
            <w:tcW w:w="577" w:type="pct"/>
            <w:noWrap/>
            <w:hideMark/>
          </w:tcPr>
          <w:p w14:paraId="66436EA6" w14:textId="62BC995A" w:rsidR="005B1647" w:rsidRPr="00F05B7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05B7B">
              <w:t>5 207</w:t>
            </w:r>
          </w:p>
        </w:tc>
        <w:tc>
          <w:tcPr>
            <w:tcW w:w="481" w:type="pct"/>
            <w:noWrap/>
            <w:hideMark/>
          </w:tcPr>
          <w:p w14:paraId="43F8D59C" w14:textId="2D4CDBC5" w:rsidR="005B1647" w:rsidRPr="00F05B7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05B7B">
              <w:t>5 118</w:t>
            </w:r>
          </w:p>
        </w:tc>
        <w:tc>
          <w:tcPr>
            <w:tcW w:w="673" w:type="pct"/>
            <w:noWrap/>
            <w:hideMark/>
          </w:tcPr>
          <w:p w14:paraId="3C278C73" w14:textId="7897E33D" w:rsidR="005B1647" w:rsidRPr="00F05B7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05B7B">
              <w:t>0</w:t>
            </w:r>
          </w:p>
        </w:tc>
        <w:tc>
          <w:tcPr>
            <w:tcW w:w="672" w:type="pct"/>
            <w:noWrap/>
            <w:hideMark/>
          </w:tcPr>
          <w:p w14:paraId="5443FC41" w14:textId="77777777" w:rsidR="005B1647" w:rsidRPr="00F05B7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05B7B">
              <w:t xml:space="preserve">0 </w:t>
            </w:r>
          </w:p>
        </w:tc>
        <w:tc>
          <w:tcPr>
            <w:tcW w:w="801" w:type="pct"/>
            <w:noWrap/>
            <w:hideMark/>
          </w:tcPr>
          <w:p w14:paraId="4F3139B5" w14:textId="55D5D452" w:rsidR="005B1647" w:rsidRPr="00F05B7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05B7B">
              <w:t>5 207</w:t>
            </w:r>
          </w:p>
        </w:tc>
        <w:tc>
          <w:tcPr>
            <w:tcW w:w="641" w:type="pct"/>
            <w:noWrap/>
            <w:hideMark/>
          </w:tcPr>
          <w:p w14:paraId="2E7FA467" w14:textId="028A904D" w:rsidR="005B1647" w:rsidRPr="00F05B7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05B7B">
              <w:t>5 118</w:t>
            </w:r>
          </w:p>
        </w:tc>
      </w:tr>
      <w:tr w:rsidR="00DA2664" w14:paraId="560C277E" w14:textId="77777777" w:rsidTr="00DA2664">
        <w:trPr>
          <w:trHeight w:val="170"/>
        </w:trPr>
        <w:tc>
          <w:tcPr>
            <w:cnfStyle w:val="001000000000" w:firstRow="0" w:lastRow="0" w:firstColumn="1" w:lastColumn="0" w:oddVBand="0" w:evenVBand="0" w:oddHBand="0" w:evenHBand="0" w:firstRowFirstColumn="0" w:firstRowLastColumn="0" w:lastRowFirstColumn="0" w:lastRowLastColumn="0"/>
            <w:tcW w:w="1155" w:type="pct"/>
            <w:noWrap/>
            <w:hideMark/>
          </w:tcPr>
          <w:p w14:paraId="64CDF4A5" w14:textId="6AD80FAC" w:rsidR="005B1647" w:rsidRPr="00F05B7B" w:rsidRDefault="005B1647" w:rsidP="005B1647">
            <w:pPr>
              <w:pStyle w:val="Tabell"/>
            </w:pPr>
            <w:r w:rsidRPr="00F05B7B">
              <w:t>Utvecklingskapital/</w:t>
            </w:r>
            <w:r>
              <w:br/>
            </w:r>
            <w:r w:rsidRPr="00F05B7B">
              <w:t>Royalty</w:t>
            </w:r>
          </w:p>
        </w:tc>
        <w:tc>
          <w:tcPr>
            <w:tcW w:w="577" w:type="pct"/>
            <w:noWrap/>
            <w:hideMark/>
          </w:tcPr>
          <w:p w14:paraId="4C2F4F9B" w14:textId="1F40A553" w:rsidR="005B1647" w:rsidRPr="00F05B7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05B7B">
              <w:t>948</w:t>
            </w:r>
          </w:p>
        </w:tc>
        <w:tc>
          <w:tcPr>
            <w:tcW w:w="481" w:type="pct"/>
            <w:noWrap/>
            <w:hideMark/>
          </w:tcPr>
          <w:p w14:paraId="4E0DDC34" w14:textId="5F8AA4D7" w:rsidR="005B1647" w:rsidRPr="00F05B7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05B7B">
              <w:t>1 006</w:t>
            </w:r>
          </w:p>
        </w:tc>
        <w:tc>
          <w:tcPr>
            <w:tcW w:w="673" w:type="pct"/>
            <w:noWrap/>
            <w:hideMark/>
          </w:tcPr>
          <w:p w14:paraId="04C58A24" w14:textId="64E2BDD8" w:rsidR="005B1647" w:rsidRPr="00F05B7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05B7B">
              <w:t>0</w:t>
            </w:r>
          </w:p>
        </w:tc>
        <w:tc>
          <w:tcPr>
            <w:tcW w:w="672" w:type="pct"/>
            <w:noWrap/>
            <w:hideMark/>
          </w:tcPr>
          <w:p w14:paraId="295132FD" w14:textId="6999FD54" w:rsidR="005B1647" w:rsidRPr="00F05B7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05B7B">
              <w:t>0</w:t>
            </w:r>
          </w:p>
        </w:tc>
        <w:tc>
          <w:tcPr>
            <w:tcW w:w="801" w:type="pct"/>
            <w:noWrap/>
            <w:hideMark/>
          </w:tcPr>
          <w:p w14:paraId="2B1DD852" w14:textId="5DBA7558" w:rsidR="005B1647" w:rsidRPr="00F05B7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05B7B">
              <w:t>948</w:t>
            </w:r>
          </w:p>
        </w:tc>
        <w:tc>
          <w:tcPr>
            <w:tcW w:w="641" w:type="pct"/>
            <w:noWrap/>
            <w:hideMark/>
          </w:tcPr>
          <w:p w14:paraId="33009569" w14:textId="21F985BC" w:rsidR="005B1647" w:rsidRPr="00F05B7B"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05B7B">
              <w:t>1 006</w:t>
            </w:r>
          </w:p>
        </w:tc>
      </w:tr>
      <w:tr w:rsidR="00DA2664" w14:paraId="2B53FFA4" w14:textId="77777777" w:rsidTr="00DA2664">
        <w:trPr>
          <w:trHeight w:val="170"/>
        </w:trPr>
        <w:tc>
          <w:tcPr>
            <w:cnfStyle w:val="001000000000" w:firstRow="0" w:lastRow="0" w:firstColumn="1" w:lastColumn="0" w:oddVBand="0" w:evenVBand="0" w:oddHBand="0" w:evenHBand="0" w:firstRowFirstColumn="0" w:firstRowLastColumn="0" w:lastRowFirstColumn="0" w:lastRowLastColumn="0"/>
            <w:tcW w:w="1155" w:type="pct"/>
            <w:noWrap/>
            <w:hideMark/>
          </w:tcPr>
          <w:p w14:paraId="557F465C" w14:textId="2D3FDF2D" w:rsidR="005B1647" w:rsidRPr="004343EC" w:rsidRDefault="005B1647" w:rsidP="005B1647">
            <w:pPr>
              <w:pStyle w:val="Tabell"/>
              <w:rPr>
                <w:b/>
                <w:bCs/>
              </w:rPr>
            </w:pPr>
            <w:r w:rsidRPr="004343EC">
              <w:rPr>
                <w:b/>
                <w:bCs/>
              </w:rPr>
              <w:t>Delsumma</w:t>
            </w:r>
          </w:p>
        </w:tc>
        <w:tc>
          <w:tcPr>
            <w:tcW w:w="577" w:type="pct"/>
            <w:noWrap/>
            <w:hideMark/>
          </w:tcPr>
          <w:p w14:paraId="0EBB0CEB" w14:textId="7CBCFA8C" w:rsidR="005B1647" w:rsidRPr="004343EC"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4343EC">
              <w:rPr>
                <w:b/>
                <w:bCs/>
              </w:rPr>
              <w:t>6 155</w:t>
            </w:r>
          </w:p>
        </w:tc>
        <w:tc>
          <w:tcPr>
            <w:tcW w:w="481" w:type="pct"/>
            <w:noWrap/>
            <w:hideMark/>
          </w:tcPr>
          <w:p w14:paraId="38EB5083" w14:textId="563D3752" w:rsidR="005B1647" w:rsidRPr="004343EC"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4343EC">
              <w:rPr>
                <w:b/>
                <w:bCs/>
              </w:rPr>
              <w:t>6 124</w:t>
            </w:r>
          </w:p>
        </w:tc>
        <w:tc>
          <w:tcPr>
            <w:tcW w:w="673" w:type="pct"/>
            <w:noWrap/>
            <w:hideMark/>
          </w:tcPr>
          <w:p w14:paraId="367C93D2" w14:textId="05803303" w:rsidR="005B1647" w:rsidRPr="004343EC"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4343EC">
              <w:rPr>
                <w:b/>
                <w:bCs/>
              </w:rPr>
              <w:t>0</w:t>
            </w:r>
          </w:p>
        </w:tc>
        <w:tc>
          <w:tcPr>
            <w:tcW w:w="672" w:type="pct"/>
            <w:noWrap/>
            <w:hideMark/>
          </w:tcPr>
          <w:p w14:paraId="643FBE25" w14:textId="2231B4FC" w:rsidR="005B1647" w:rsidRPr="004343EC"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4343EC">
              <w:rPr>
                <w:b/>
                <w:bCs/>
              </w:rPr>
              <w:t>0</w:t>
            </w:r>
          </w:p>
        </w:tc>
        <w:tc>
          <w:tcPr>
            <w:tcW w:w="801" w:type="pct"/>
            <w:noWrap/>
            <w:hideMark/>
          </w:tcPr>
          <w:p w14:paraId="7C6E8FFE" w14:textId="49EA0021" w:rsidR="005B1647" w:rsidRPr="004343EC"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4343EC">
              <w:rPr>
                <w:b/>
                <w:bCs/>
              </w:rPr>
              <w:t>6 155</w:t>
            </w:r>
          </w:p>
        </w:tc>
        <w:tc>
          <w:tcPr>
            <w:tcW w:w="641" w:type="pct"/>
            <w:noWrap/>
            <w:hideMark/>
          </w:tcPr>
          <w:p w14:paraId="3896FB76" w14:textId="79840FBA" w:rsidR="005B1647" w:rsidRPr="004343EC"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4343EC">
              <w:rPr>
                <w:b/>
                <w:bCs/>
              </w:rPr>
              <w:t>6 124</w:t>
            </w:r>
          </w:p>
        </w:tc>
      </w:tr>
      <w:tr w:rsidR="00DA2664" w:rsidRPr="00DA2664" w14:paraId="5082FB83" w14:textId="77777777" w:rsidTr="00DA2664">
        <w:trPr>
          <w:cnfStyle w:val="010000000000" w:firstRow="0" w:lastRow="1" w:firstColumn="0" w:lastColumn="0" w:oddVBand="0" w:evenVBand="0" w:oddHBand="0" w:evenHBand="0" w:firstRowFirstColumn="0" w:firstRowLastColumn="0" w:lastRowFirstColumn="0" w:lastRowLastColumn="0"/>
          <w:trHeight w:val="170"/>
        </w:trPr>
        <w:tc>
          <w:tcPr>
            <w:cnfStyle w:val="001000000000" w:firstRow="0" w:lastRow="0" w:firstColumn="1" w:lastColumn="0" w:oddVBand="0" w:evenVBand="0" w:oddHBand="0" w:evenHBand="0" w:firstRowFirstColumn="0" w:firstRowLastColumn="0" w:lastRowFirstColumn="0" w:lastRowLastColumn="0"/>
            <w:tcW w:w="1155" w:type="pct"/>
            <w:noWrap/>
            <w:hideMark/>
          </w:tcPr>
          <w:p w14:paraId="320ADD3E" w14:textId="77777777" w:rsidR="005B1647" w:rsidRPr="00DA2664" w:rsidRDefault="005B1647" w:rsidP="00DA2664">
            <w:pPr>
              <w:pStyle w:val="Tabell"/>
            </w:pPr>
            <w:r w:rsidRPr="00DA2664">
              <w:t>Summa</w:t>
            </w:r>
          </w:p>
        </w:tc>
        <w:tc>
          <w:tcPr>
            <w:tcW w:w="577" w:type="pct"/>
            <w:noWrap/>
            <w:hideMark/>
          </w:tcPr>
          <w:p w14:paraId="65D65263" w14:textId="0EA3CC1A" w:rsidR="005B1647" w:rsidRPr="00DA2664" w:rsidRDefault="005B1647" w:rsidP="005B1647">
            <w:pPr>
              <w:pStyle w:val="Tabell"/>
              <w:cnfStyle w:val="010000000000" w:firstRow="0" w:lastRow="1" w:firstColumn="0" w:lastColumn="0" w:oddVBand="0" w:evenVBand="0" w:oddHBand="0" w:evenHBand="0" w:firstRowFirstColumn="0" w:firstRowLastColumn="0" w:lastRowFirstColumn="0" w:lastRowLastColumn="0"/>
            </w:pPr>
            <w:r w:rsidRPr="00DA2664">
              <w:t>237 570</w:t>
            </w:r>
          </w:p>
        </w:tc>
        <w:tc>
          <w:tcPr>
            <w:tcW w:w="481" w:type="pct"/>
            <w:noWrap/>
            <w:hideMark/>
          </w:tcPr>
          <w:p w14:paraId="6A238903" w14:textId="6E010765" w:rsidR="005B1647" w:rsidRPr="00DA2664" w:rsidRDefault="005B1647" w:rsidP="005B1647">
            <w:pPr>
              <w:pStyle w:val="Tabell"/>
              <w:cnfStyle w:val="010000000000" w:firstRow="0" w:lastRow="1" w:firstColumn="0" w:lastColumn="0" w:oddVBand="0" w:evenVBand="0" w:oddHBand="0" w:evenHBand="0" w:firstRowFirstColumn="0" w:firstRowLastColumn="0" w:lastRowFirstColumn="0" w:lastRowLastColumn="0"/>
            </w:pPr>
            <w:r w:rsidRPr="00DA2664">
              <w:t>230 864</w:t>
            </w:r>
          </w:p>
        </w:tc>
        <w:tc>
          <w:tcPr>
            <w:tcW w:w="673" w:type="pct"/>
            <w:noWrap/>
            <w:hideMark/>
          </w:tcPr>
          <w:p w14:paraId="704C2B41" w14:textId="7021A74A" w:rsidR="005B1647" w:rsidRPr="00DA2664" w:rsidRDefault="005B1647" w:rsidP="005B1647">
            <w:pPr>
              <w:pStyle w:val="Tabell"/>
              <w:cnfStyle w:val="010000000000" w:firstRow="0" w:lastRow="1" w:firstColumn="0" w:lastColumn="0" w:oddVBand="0" w:evenVBand="0" w:oddHBand="0" w:evenHBand="0" w:firstRowFirstColumn="0" w:firstRowLastColumn="0" w:lastRowFirstColumn="0" w:lastRowLastColumn="0"/>
            </w:pPr>
            <w:r w:rsidRPr="00DA2664">
              <w:t>25 294</w:t>
            </w:r>
          </w:p>
        </w:tc>
        <w:tc>
          <w:tcPr>
            <w:tcW w:w="672" w:type="pct"/>
            <w:noWrap/>
            <w:hideMark/>
          </w:tcPr>
          <w:p w14:paraId="35243D6C" w14:textId="2F9DAF0E" w:rsidR="005B1647" w:rsidRPr="00DA2664" w:rsidRDefault="005B1647" w:rsidP="005B1647">
            <w:pPr>
              <w:pStyle w:val="Tabell"/>
              <w:cnfStyle w:val="010000000000" w:firstRow="0" w:lastRow="1" w:firstColumn="0" w:lastColumn="0" w:oddVBand="0" w:evenVBand="0" w:oddHBand="0" w:evenHBand="0" w:firstRowFirstColumn="0" w:firstRowLastColumn="0" w:lastRowFirstColumn="0" w:lastRowLastColumn="0"/>
            </w:pPr>
            <w:r w:rsidRPr="00DA2664">
              <w:t>25 873</w:t>
            </w:r>
          </w:p>
        </w:tc>
        <w:tc>
          <w:tcPr>
            <w:tcW w:w="801" w:type="pct"/>
            <w:noWrap/>
            <w:hideMark/>
          </w:tcPr>
          <w:p w14:paraId="4A5525C9" w14:textId="44DE1DFC" w:rsidR="005B1647" w:rsidRPr="00DA2664" w:rsidRDefault="005B1647" w:rsidP="005B1647">
            <w:pPr>
              <w:pStyle w:val="Tabell"/>
              <w:cnfStyle w:val="010000000000" w:firstRow="0" w:lastRow="1" w:firstColumn="0" w:lastColumn="0" w:oddVBand="0" w:evenVBand="0" w:oddHBand="0" w:evenHBand="0" w:firstRowFirstColumn="0" w:firstRowLastColumn="0" w:lastRowFirstColumn="0" w:lastRowLastColumn="0"/>
            </w:pPr>
            <w:r w:rsidRPr="00DA2664">
              <w:t>212 276</w:t>
            </w:r>
          </w:p>
        </w:tc>
        <w:tc>
          <w:tcPr>
            <w:tcW w:w="641" w:type="pct"/>
            <w:noWrap/>
            <w:hideMark/>
          </w:tcPr>
          <w:p w14:paraId="3F9769C9" w14:textId="69FC514A" w:rsidR="005B1647" w:rsidRPr="00DA2664" w:rsidRDefault="005B1647" w:rsidP="005B1647">
            <w:pPr>
              <w:pStyle w:val="Tabell"/>
              <w:cnfStyle w:val="010000000000" w:firstRow="0" w:lastRow="1" w:firstColumn="0" w:lastColumn="0" w:oddVBand="0" w:evenVBand="0" w:oddHBand="0" w:evenHBand="0" w:firstRowFirstColumn="0" w:firstRowLastColumn="0" w:lastRowFirstColumn="0" w:lastRowLastColumn="0"/>
            </w:pPr>
            <w:r w:rsidRPr="00DA2664">
              <w:t>204 992</w:t>
            </w:r>
          </w:p>
        </w:tc>
      </w:tr>
    </w:tbl>
    <w:p w14:paraId="34049AE6" w14:textId="64E551DD" w:rsidR="005B1647" w:rsidRDefault="005B1647" w:rsidP="005B1647">
      <w:pPr>
        <w:pStyle w:val="Rubrik3utannumrering"/>
      </w:pPr>
      <w:r>
        <w:t>De olika lånen med kreditrisk</w:t>
      </w:r>
    </w:p>
    <w:p w14:paraId="2FB7395B" w14:textId="77777777" w:rsidR="005B1647" w:rsidRDefault="005B1647" w:rsidP="005B1647">
      <w:pPr>
        <w:pStyle w:val="Rubrik4utannumrering"/>
      </w:pPr>
      <w:r>
        <w:t>Studielån</w:t>
      </w:r>
    </w:p>
    <w:p w14:paraId="23201CB2" w14:textId="14BFF26C" w:rsidR="005B1647" w:rsidRDefault="005B1647" w:rsidP="005B1647">
      <w:pPr>
        <w:pStyle w:val="Brdtext"/>
      </w:pPr>
      <w:r>
        <w:t>Studielånen utgör en betydande del av statens lån med kreditrisk. Studielånen regleras i studiestödslagen (1999:1395) och särskilda förordningar. Omkring 1,6 miljoner personer hade vid årsskiftet studieskulder till CSN på tillsammans 230 miljarder kronor. CSN bedömde reserveringarna för låneförluster till 24 miljarder kronor, vilket motsvarade 11 procent av det utlånade beloppet.</w:t>
      </w:r>
    </w:p>
    <w:p w14:paraId="25CAAA91" w14:textId="6D5148F8" w:rsidR="005B1647" w:rsidRDefault="005B1647" w:rsidP="005B1647">
      <w:pPr>
        <w:pStyle w:val="Brdtext"/>
      </w:pPr>
      <w:r>
        <w:t>CSN administrerar flera olika typer av lån, vilka skiljer sig åt ur finansierings- och redovisningssynpunkt. Lånen kan delas in i två huvudkategorier.</w:t>
      </w:r>
    </w:p>
    <w:p w14:paraId="61369E50" w14:textId="59C4D0C2" w:rsidR="005B1647" w:rsidRPr="00EF7EB3" w:rsidRDefault="005B1647" w:rsidP="00771F86">
      <w:pPr>
        <w:pStyle w:val="Strecklista"/>
      </w:pPr>
      <w:r w:rsidRPr="00EF7EB3">
        <w:t>Lån som beviljats före 1989 och som har finansierats genom anslag på statens budget. Låntagarnas återbetalningar redovisas mot inkomsttitel på statens budget.</w:t>
      </w:r>
    </w:p>
    <w:p w14:paraId="6A848A1D" w14:textId="1420AC11" w:rsidR="005B1647" w:rsidRPr="00EF7EB3" w:rsidRDefault="005B1647" w:rsidP="00771F86">
      <w:pPr>
        <w:pStyle w:val="Strecklista"/>
      </w:pPr>
      <w:r w:rsidRPr="00EF7EB3">
        <w:t>Lån som beviljats från och med 1989 finansieras genom upplåning i Riksgälds-kontoret.</w:t>
      </w:r>
    </w:p>
    <w:p w14:paraId="01997D4D" w14:textId="55327123" w:rsidR="005B1647" w:rsidRDefault="005B1647" w:rsidP="005B1647">
      <w:pPr>
        <w:pStyle w:val="Brdtext"/>
      </w:pPr>
      <w:r>
        <w:t>CSN:s låntagare betalar en ränta som motsvarar 70 procent av CSN:s upplåningsränta i Riksgäldskontoret. Denna ränta fastställs årligen av regeringen och baseras på den ovägda genomsnittsräntan för emission av statsskuldväxlar och statsobligationer under de tre senaste åren.</w:t>
      </w:r>
    </w:p>
    <w:p w14:paraId="78689E21" w14:textId="7C56B879" w:rsidR="005B1647" w:rsidRDefault="005B1647" w:rsidP="005B1647">
      <w:pPr>
        <w:pStyle w:val="Brdtext"/>
      </w:pPr>
      <w:r>
        <w:t>När studielån skrivs av på grund av dödsfall, uppnådd åldersgräns eller av andra skäl amorterar CSN av sin skuld till Riksgäldskontoret med motsvarande belopp. Förluster på utlåning före 2014 finansieras med anslag då kostnaden uppkommer, det vill säga när förlusten är konstaterad, medan förluster avseende lån från och med den 1 januari 2014 finansieras från kreditreserven i enlighet med utlåningsmodellen.</w:t>
      </w:r>
    </w:p>
    <w:p w14:paraId="608749CE" w14:textId="0CC0D28B" w:rsidR="005B1647" w:rsidRDefault="005B1647" w:rsidP="005B1647">
      <w:pPr>
        <w:pStyle w:val="Rubrik4utannumrering"/>
      </w:pPr>
      <w:r>
        <w:t>Hemutrustningslån</w:t>
      </w:r>
    </w:p>
    <w:p w14:paraId="412745EB" w14:textId="16421C98" w:rsidR="005B1647" w:rsidRDefault="005B1647" w:rsidP="005B1647">
      <w:pPr>
        <w:pStyle w:val="Brdtext"/>
      </w:pPr>
      <w:r>
        <w:t>Sedan 1991 beviljar CSN lån till utländska medborgare, främst flyktingar, för inköp av hemutrustning. De utestående lånen var vid årsskiftet 1,3 miljarder kronor varav 0,9 miljarder kronor betraktas som reservering för låneförlust.</w:t>
      </w:r>
    </w:p>
    <w:p w14:paraId="1A37D83A" w14:textId="1D0CE65A" w:rsidR="005B1647" w:rsidRDefault="005B1647" w:rsidP="005B1647">
      <w:pPr>
        <w:pStyle w:val="Brdtext"/>
      </w:pPr>
      <w:r>
        <w:t>Hemutrustningslånen finansierades till och med 2011 genom lån i Riksgäldskontoret, men från och med 2012 finansieras denna utlåning med anslag. Utlåningen belastar anslaget 1:4</w:t>
      </w:r>
      <w:r w:rsidRPr="00B0206A">
        <w:rPr>
          <w:i/>
          <w:iCs/>
        </w:rPr>
        <w:t>Hemutrustningslån</w:t>
      </w:r>
      <w:r>
        <w:t xml:space="preserve"> inom Utgiftsområde 13 Integration och jämställdhet. Regeringen fastställer vilken ränta som låntagarna ska betala till CSN. Låntagarnas räntebetalningar till CSN redovisas mot inkomsttitel 2394 302 </w:t>
      </w:r>
      <w:r w:rsidRPr="00B0206A">
        <w:rPr>
          <w:i/>
          <w:iCs/>
        </w:rPr>
        <w:t>Övriga ränteinkomster hemutrustningslån</w:t>
      </w:r>
      <w:r>
        <w:rPr>
          <w:i/>
          <w:iCs/>
        </w:rPr>
        <w:t>.</w:t>
      </w:r>
    </w:p>
    <w:p w14:paraId="67F56730" w14:textId="77777777" w:rsidR="005B1647" w:rsidRDefault="005B1647" w:rsidP="005B1647">
      <w:pPr>
        <w:pStyle w:val="Rubrik4utannumrering"/>
      </w:pPr>
      <w:r>
        <w:t>Lån till infrastrukturprojekt</w:t>
      </w:r>
    </w:p>
    <w:p w14:paraId="4C848A48" w14:textId="7BBFCBFE" w:rsidR="005B1647" w:rsidRDefault="005B1647" w:rsidP="005B1647">
      <w:pPr>
        <w:pStyle w:val="Brdtext"/>
      </w:pPr>
      <w:r>
        <w:t>För vissa infrastrukturprojekt har regeringen, med stöd av särskilda bemyndiganden från riksdagen, gett Riksgäldskontoret i uppdrag att ställa ut lån till statliga eller privata företag. Det gäller byggandet av Arlandabanan och de svenska landanslutningarna till Öresundsbron. Vid årsskiftet var totalt 5,9 miljarder kronor utlånade till dessa projekt.</w:t>
      </w:r>
    </w:p>
    <w:p w14:paraId="13B9D0F0" w14:textId="77777777" w:rsidR="005B1647" w:rsidRDefault="005B1647" w:rsidP="005B1647">
      <w:pPr>
        <w:pStyle w:val="Rubrik5utannumrering"/>
      </w:pPr>
      <w:r>
        <w:t>Svensk-Danska Broförbindelsen SVEDAB AB</w:t>
      </w:r>
    </w:p>
    <w:p w14:paraId="5A91466D" w14:textId="3AF9D2E6" w:rsidR="005B1647" w:rsidRDefault="005B1647" w:rsidP="005B1647">
      <w:pPr>
        <w:pStyle w:val="Brdtext"/>
      </w:pPr>
      <w:r>
        <w:t>Lånet till Svedab, för finansiering av de svenska landanslutningarna till Öresundsbron, uppgick vid årsskiftet till 5,1 miljarder kronor. Återbetalningen av lånet, liksom Öresundsbro Konsortiets egna obligationslån, ska finansieras med intäkter från Öresundsbron. Riksgäldskontoret gör numera inga reserveringar för låneförluster gällande Svedab utan risken i åtagandet redovisas i stället av Trafikverket. Detta beror på att eventuella förluster är säkrade genom en kapitaltäckningsgaranti, som Trafikverket ansvarar för.</w:t>
      </w:r>
    </w:p>
    <w:p w14:paraId="1247A921" w14:textId="77777777" w:rsidR="005B1647" w:rsidRDefault="005B1647" w:rsidP="005B1647">
      <w:pPr>
        <w:pStyle w:val="Rubrik5utannumrering"/>
      </w:pPr>
      <w:r>
        <w:t>A-Train AB</w:t>
      </w:r>
    </w:p>
    <w:p w14:paraId="62300F2F" w14:textId="745BA6B7" w:rsidR="005B1647" w:rsidRDefault="005B1647" w:rsidP="005B1647">
      <w:pPr>
        <w:pStyle w:val="Brdtext"/>
      </w:pPr>
      <w:r>
        <w:t>Lånet till A-Train AB, det privata företag som driver Arlandabanan, är ett lån med villkorad återbetalning på 1 miljard kronor. I stället för vanlig återbetalning äger staten rätt till en årlig vinstdelning när de privata ägarna fått en viss, i låneavtalet reglerad, avkastning på sitt insatta kapital. Sedan 2017 betalar A-Train AB årlig royalty för lånet. Betalningen under 2019 uppgick till drygt 45 miljoner kronor och totalt har royalty om närmare 135 miljoner betalats till staten. A-Train AB och Arlandabanan Infrastructure AB, ägare till Arlandabanan, enades under 2019 om en förlängning av koncessionen för Arlandabanan från 2040 till 2050, vilket bland annat medför att A-Train AB kommer att betala utifrån en högre royaltynivå från och med 2040.</w:t>
      </w:r>
    </w:p>
    <w:p w14:paraId="68C360C1" w14:textId="06639773" w:rsidR="005B1647" w:rsidRDefault="005B1647" w:rsidP="005B1647">
      <w:pPr>
        <w:pStyle w:val="Rubrik4utannumrering"/>
      </w:pPr>
      <w:r>
        <w:t>Lån till exportfinansiering</w:t>
      </w:r>
    </w:p>
    <w:p w14:paraId="430B7416" w14:textId="027D2B57" w:rsidR="005B1647" w:rsidRDefault="005B1647" w:rsidP="005B1647">
      <w:pPr>
        <w:pStyle w:val="Brdtext"/>
      </w:pPr>
      <w:r>
        <w:t>Riksdagen har bemyndigat regeringen att bevilja AB Svensk Exportkredit (SEK) en låneram i Riksgäldskontoret för finansiering av långfristiga krediter. Låneramen uppgick till 125 miljarder kronor för 2019 och får endast användas för finansiering av utlåning inom systemet för statsstödda exportkrediter (CIRR-systemet). Låneramen har inte utnyttjats under perioden 2009–2019.</w:t>
      </w:r>
    </w:p>
    <w:p w14:paraId="6CFA3028" w14:textId="77777777" w:rsidR="005B1647" w:rsidRDefault="005B1647" w:rsidP="005B1647">
      <w:pPr>
        <w:pStyle w:val="Rubrik4utannumrering"/>
      </w:pPr>
      <w:r>
        <w:t>Lån till flygindustrin</w:t>
      </w:r>
    </w:p>
    <w:p w14:paraId="5516552F" w14:textId="3C289DA1" w:rsidR="005B1647" w:rsidRDefault="005B1647" w:rsidP="005B1647">
      <w:pPr>
        <w:pStyle w:val="Brdtext"/>
      </w:pPr>
      <w:r>
        <w:t>Riksgäldskontoret har lämnat royaltylån till Saab AB och GKN Aerospace Sweden AB (tidigare Volvo Aero AB) för delfinansiering av utvecklingskostnaderna för vingbalkar respektive komponenter till flygmotorer. Royaltylånen uppgick i slutet av 2019 till 83 miljoner kronor, jämfört med 95 miljoner kronor ett år tidigare. Minskningen beror på inbetald royalty och subventioner från anslag. Riksgäldskontoret har bedömt att det inte finns något reserveringsbehov i utlåningen.</w:t>
      </w:r>
    </w:p>
    <w:p w14:paraId="54CEC038" w14:textId="77777777" w:rsidR="005B1647" w:rsidRDefault="005B1647" w:rsidP="005B1647">
      <w:pPr>
        <w:pStyle w:val="Rubrik4utannumrering"/>
      </w:pPr>
      <w:r>
        <w:t>Övriga lån med kreditrisk</w:t>
      </w:r>
    </w:p>
    <w:p w14:paraId="1AB0FD83" w14:textId="6CB2AC8F" w:rsidR="005B1647" w:rsidRDefault="005B1647" w:rsidP="005B1647">
      <w:pPr>
        <w:pStyle w:val="Brdtext"/>
      </w:pPr>
      <w:r>
        <w:t>Övrig utlåning med kreditrisk omfattar lån från Sida, Tillväxtverket, Energimyndigheten samt länsstyrelserna. Totalt uppgick dessa lån till cirka 1 miljard kronor, vilket låg på ungefär samma nivå som året innan. Av utlånat belopp 2019 bedömdes 0,8 miljarder kronor som reservering för låneförlust, motsvarande 77 procent av beloppet.</w:t>
      </w:r>
    </w:p>
    <w:p w14:paraId="12FA43EA" w14:textId="79F0DEA1" w:rsidR="005B1647" w:rsidRDefault="005B1647" w:rsidP="005B1647">
      <w:pPr>
        <w:pStyle w:val="Brdtext"/>
      </w:pPr>
      <w:r>
        <w:t>Dessa lån har finansierats via anslag på statens budget. Framtida kreditförluster är därmed redan finansierade. Låntagarnas betalningar av räntor och amorteringar redovisas mot inkomsttitel.</w:t>
      </w:r>
    </w:p>
    <w:p w14:paraId="49666346" w14:textId="1FC78D51" w:rsidR="005B1647" w:rsidRDefault="005B1647" w:rsidP="005B1647">
      <w:pPr>
        <w:pStyle w:val="Brdtext"/>
      </w:pPr>
      <w:r>
        <w:t>Vid årsskiftet var Energimyndighetens utlåning störst om 0,6 miljarder kronor, för vilka reserveringar gjordes med 0,4 miljarder kronor.</w:t>
      </w:r>
    </w:p>
    <w:p w14:paraId="44D8CEAB" w14:textId="7EFAB8A8" w:rsidR="005B1647" w:rsidRDefault="005B1647" w:rsidP="005B1647">
      <w:pPr>
        <w:pStyle w:val="Rubrik3utannumrering"/>
      </w:pPr>
      <w:r>
        <w:t>Jämförelse mellan reserveringar för låneförluster och avsatta medel i kreditreserver</w:t>
      </w:r>
    </w:p>
    <w:p w14:paraId="4C7D501C" w14:textId="7D33FB62" w:rsidR="005B1647" w:rsidRDefault="005B1647" w:rsidP="005B1647">
      <w:pPr>
        <w:pStyle w:val="Brdtext"/>
      </w:pPr>
      <w:r>
        <w:t>För de engagemang som hanteras enligt den svenska utlåningsmodellen ska statens förväntade kostnad uppskattas och avgifter i form av räntepåslag tas ut. Avgifterna samlas på räntebärande konton i Riksgäldskontoret som reserver.</w:t>
      </w:r>
    </w:p>
    <w:p w14:paraId="7E7721C7" w14:textId="4C3DAE14" w:rsidR="005B1647" w:rsidRDefault="005B1647" w:rsidP="005B1647">
      <w:pPr>
        <w:pStyle w:val="Brdtext"/>
      </w:pPr>
      <w:r>
        <w:t>Studielån som ställts ut efter 2013 hanteras i enlighet med utlåningsmodellen genom att anslagsmedel motsvarande reserveringar för låneförluster förs till en reserv. Totalt 107 miljarder kronor av CSN:s utlåning mellan 2014–2019 innefattas av utlåningsmodellen.</w:t>
      </w:r>
    </w:p>
    <w:p w14:paraId="3B57C6CE" w14:textId="40303992" w:rsidR="005B1647" w:rsidRDefault="005B1647" w:rsidP="005B1647">
      <w:pPr>
        <w:pStyle w:val="Brdtext"/>
      </w:pPr>
      <w:r>
        <w:t>För Riksgäldskontorets utlåning har inga reserveringar gjorts under 2019.</w:t>
      </w:r>
    </w:p>
    <w:p w14:paraId="207D4110" w14:textId="0F6A7B00" w:rsidR="005B1647" w:rsidRDefault="005B1647" w:rsidP="005B1647">
      <w:pPr>
        <w:pStyle w:val="Brdtext"/>
      </w:pPr>
      <w:r>
        <w:t>För att ta fram ett resultat för utlåningsverksamheten analyseras förhållandet mellan reserveringar för låneförluster och de medel som avsatts i kreditreserverna, se tabell 5.11. Jämförelsen pekar på att placerade medel i kreditreserverna väl motsvarar uppskattade reserveringar för låneförluster.</w:t>
      </w:r>
    </w:p>
    <w:p w14:paraId="6E48FC4F" w14:textId="6BC688D4" w:rsidR="005B1647" w:rsidRDefault="005B1647" w:rsidP="005B1647">
      <w:pPr>
        <w:pStyle w:val="TabellRubrik"/>
      </w:pPr>
      <w:bookmarkStart w:id="288" w:name="_Toc37340161"/>
      <w:r>
        <w:t xml:space="preserve">Tabell </w:t>
      </w:r>
      <w:r>
        <w:fldChar w:fldCharType="begin"/>
      </w:r>
      <w:r>
        <w:instrText xml:space="preserve"> STYLEREF  "Rubrik 1" \n</w:instrText>
      </w:r>
      <w:r>
        <w:fldChar w:fldCharType="separate"/>
      </w:r>
      <w:r w:rsidR="00301022">
        <w:rPr>
          <w:noProof/>
        </w:rPr>
        <w:t>5</w:t>
      </w:r>
      <w:r>
        <w:rPr>
          <w:noProof/>
        </w:rPr>
        <w:fldChar w:fldCharType="end"/>
      </w:r>
      <w:r>
        <w:t>.</w:t>
      </w:r>
      <w:fldSimple w:instr=" SEQ Tabell \* ARABIC \s 1 ">
        <w:r w:rsidR="00301022">
          <w:rPr>
            <w:noProof/>
          </w:rPr>
          <w:t>11</w:t>
        </w:r>
      </w:fldSimple>
      <w:r>
        <w:tab/>
        <w:t>Jämförelse mellan reserveringar och tillgångar i utlåningsverksamheten den 31 december 2019</w:t>
      </w:r>
      <w:bookmarkEnd w:id="288"/>
    </w:p>
    <w:p w14:paraId="01044708" w14:textId="148C74D3" w:rsidR="005B1647" w:rsidRDefault="005B1647" w:rsidP="005B1647">
      <w:pPr>
        <w:pStyle w:val="TabellUnderrubrik"/>
      </w:pPr>
      <w:r>
        <w:t>Miljoner kronor</w:t>
      </w:r>
    </w:p>
    <w:tbl>
      <w:tblPr>
        <w:tblStyle w:val="RKBPTabell"/>
        <w:tblW w:w="5000" w:type="pct"/>
        <w:tblLayout w:type="fixed"/>
        <w:tblLook w:val="04E0" w:firstRow="1" w:lastRow="1" w:firstColumn="1" w:lastColumn="0" w:noHBand="0" w:noVBand="1"/>
      </w:tblPr>
      <w:tblGrid>
        <w:gridCol w:w="1420"/>
        <w:gridCol w:w="1488"/>
        <w:gridCol w:w="1488"/>
        <w:gridCol w:w="1487"/>
        <w:gridCol w:w="1487"/>
      </w:tblGrid>
      <w:tr w:rsidR="00155607" w14:paraId="4BF7AEA0" w14:textId="77777777" w:rsidTr="00155607">
        <w:trPr>
          <w:cnfStyle w:val="100000000000" w:firstRow="1" w:lastRow="0" w:firstColumn="0" w:lastColumn="0" w:oddVBand="0" w:evenVBand="0" w:oddHBand="0" w:evenHBand="0" w:firstRowFirstColumn="0" w:firstRowLastColumn="0" w:lastRowFirstColumn="0" w:lastRowLastColumn="0"/>
          <w:trHeight w:val="255"/>
          <w:tblHeader w:val="0"/>
        </w:trPr>
        <w:tc>
          <w:tcPr>
            <w:cnfStyle w:val="001000000000" w:firstRow="0" w:lastRow="0" w:firstColumn="1" w:lastColumn="0" w:oddVBand="0" w:evenVBand="0" w:oddHBand="0" w:evenHBand="0" w:firstRowFirstColumn="0" w:firstRowLastColumn="0" w:lastRowFirstColumn="0" w:lastRowLastColumn="0"/>
            <w:tcW w:w="963"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074E6691" w14:textId="77777777" w:rsidR="005B1647" w:rsidRPr="00F27981" w:rsidRDefault="005B1647" w:rsidP="005B1647">
            <w:pPr>
              <w:pStyle w:val="TabellHuvud"/>
            </w:pPr>
            <w:r w:rsidRPr="00F27981">
              <w:t> </w:t>
            </w:r>
          </w:p>
        </w:tc>
        <w:tc>
          <w:tcPr>
            <w:tcW w:w="1009"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65C18B49" w14:textId="545BE1B6" w:rsidR="005B1647" w:rsidRPr="00F27981"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t xml:space="preserve">Reserveringar för låneförluster </w:t>
            </w:r>
            <w:r w:rsidRPr="00F27981">
              <w:t>2019</w:t>
            </w:r>
          </w:p>
        </w:tc>
        <w:tc>
          <w:tcPr>
            <w:tcW w:w="1009"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4D095BB7" w14:textId="5CC4FE81" w:rsidR="005B1647" w:rsidRPr="00F27981"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t xml:space="preserve">Reserveringar för låneförluster </w:t>
            </w:r>
            <w:r w:rsidRPr="00F27981">
              <w:t>2018</w:t>
            </w:r>
          </w:p>
        </w:tc>
        <w:tc>
          <w:tcPr>
            <w:tcW w:w="1009"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7B106068" w14:textId="72160FD5" w:rsidR="005B1647" w:rsidRPr="00F27981"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t xml:space="preserve">Medel placerade i kreditreserver </w:t>
            </w:r>
            <w:r w:rsidRPr="00F27981">
              <w:t>2019</w:t>
            </w:r>
          </w:p>
        </w:tc>
        <w:tc>
          <w:tcPr>
            <w:tcW w:w="1009"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3E4F6952" w14:textId="29FB796E" w:rsidR="005B1647" w:rsidRPr="00F27981"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t>Medel placerade i kreditreserver</w:t>
            </w:r>
            <w:r w:rsidRPr="00F27981">
              <w:t xml:space="preserve"> 2018</w:t>
            </w:r>
          </w:p>
        </w:tc>
      </w:tr>
      <w:tr w:rsidR="00155607" w14:paraId="77F30863"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963" w:type="pct"/>
            <w:tcBorders>
              <w:top w:val="single" w:sz="12" w:space="0" w:color="auto"/>
            </w:tcBorders>
            <w:noWrap/>
            <w:hideMark/>
          </w:tcPr>
          <w:p w14:paraId="213EA7D1" w14:textId="1A57A619" w:rsidR="005B1647" w:rsidRPr="00F27981" w:rsidRDefault="005B1647" w:rsidP="005B1647">
            <w:pPr>
              <w:pStyle w:val="Tabell"/>
            </w:pPr>
            <w:r w:rsidRPr="00F27981">
              <w:t>CSN</w:t>
            </w:r>
            <w:r w:rsidRPr="00CB4684">
              <w:rPr>
                <w:vertAlign w:val="superscript"/>
              </w:rPr>
              <w:t>1</w:t>
            </w:r>
          </w:p>
        </w:tc>
        <w:tc>
          <w:tcPr>
            <w:tcW w:w="1009" w:type="pct"/>
            <w:tcBorders>
              <w:top w:val="single" w:sz="12" w:space="0" w:color="auto"/>
            </w:tcBorders>
            <w:noWrap/>
            <w:hideMark/>
          </w:tcPr>
          <w:p w14:paraId="7BB8B02C" w14:textId="77777777" w:rsidR="005B1647" w:rsidRPr="00F27981"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27981">
              <w:t>4 611</w:t>
            </w:r>
          </w:p>
        </w:tc>
        <w:tc>
          <w:tcPr>
            <w:tcW w:w="1009" w:type="pct"/>
            <w:tcBorders>
              <w:top w:val="single" w:sz="12" w:space="0" w:color="auto"/>
            </w:tcBorders>
            <w:noWrap/>
            <w:hideMark/>
          </w:tcPr>
          <w:p w14:paraId="774B917A" w14:textId="77777777" w:rsidR="005B1647" w:rsidRPr="00F27981"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27981">
              <w:t>4 111</w:t>
            </w:r>
          </w:p>
        </w:tc>
        <w:tc>
          <w:tcPr>
            <w:tcW w:w="1009" w:type="pct"/>
            <w:tcBorders>
              <w:top w:val="single" w:sz="12" w:space="0" w:color="auto"/>
            </w:tcBorders>
            <w:noWrap/>
            <w:hideMark/>
          </w:tcPr>
          <w:p w14:paraId="2918DB26" w14:textId="77777777" w:rsidR="005B1647" w:rsidRPr="00F27981"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27981">
              <w:t>7 090</w:t>
            </w:r>
          </w:p>
        </w:tc>
        <w:tc>
          <w:tcPr>
            <w:tcW w:w="1009" w:type="pct"/>
            <w:tcBorders>
              <w:top w:val="single" w:sz="12" w:space="0" w:color="auto"/>
            </w:tcBorders>
            <w:noWrap/>
            <w:hideMark/>
          </w:tcPr>
          <w:p w14:paraId="399C14F3" w14:textId="77777777" w:rsidR="005B1647" w:rsidRPr="00F27981"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27981">
              <w:t>5 887</w:t>
            </w:r>
          </w:p>
        </w:tc>
      </w:tr>
      <w:tr w:rsidR="00155607" w14:paraId="4195BD1E"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963" w:type="pct"/>
            <w:noWrap/>
            <w:hideMark/>
          </w:tcPr>
          <w:p w14:paraId="627B858F" w14:textId="2FD1DC84" w:rsidR="005B1647" w:rsidRPr="00F27981" w:rsidRDefault="005B1647" w:rsidP="005B1647">
            <w:pPr>
              <w:pStyle w:val="Tabell"/>
            </w:pPr>
            <w:r w:rsidRPr="00F27981">
              <w:t>Riksgäldskontoret</w:t>
            </w:r>
          </w:p>
        </w:tc>
        <w:tc>
          <w:tcPr>
            <w:tcW w:w="1009" w:type="pct"/>
            <w:noWrap/>
            <w:hideMark/>
          </w:tcPr>
          <w:p w14:paraId="37BF9B1D" w14:textId="77777777" w:rsidR="005B1647" w:rsidRPr="00F27981"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27981">
              <w:t>0</w:t>
            </w:r>
          </w:p>
        </w:tc>
        <w:tc>
          <w:tcPr>
            <w:tcW w:w="1009" w:type="pct"/>
            <w:noWrap/>
            <w:hideMark/>
          </w:tcPr>
          <w:p w14:paraId="4CAE6B0C" w14:textId="77777777" w:rsidR="005B1647" w:rsidRPr="00F27981"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27981">
              <w:t>0</w:t>
            </w:r>
          </w:p>
        </w:tc>
        <w:tc>
          <w:tcPr>
            <w:tcW w:w="1009" w:type="pct"/>
            <w:noWrap/>
            <w:hideMark/>
          </w:tcPr>
          <w:p w14:paraId="5A4D7816" w14:textId="77777777" w:rsidR="005B1647" w:rsidRPr="00F27981"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27981">
              <w:t>604</w:t>
            </w:r>
          </w:p>
        </w:tc>
        <w:tc>
          <w:tcPr>
            <w:tcW w:w="1009" w:type="pct"/>
            <w:noWrap/>
            <w:hideMark/>
          </w:tcPr>
          <w:p w14:paraId="6904BDD4" w14:textId="77777777" w:rsidR="005B1647" w:rsidRPr="00F27981"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F27981">
              <w:t>603</w:t>
            </w:r>
          </w:p>
        </w:tc>
      </w:tr>
      <w:tr w:rsidR="00155607" w14:paraId="28850B2E" w14:textId="77777777" w:rsidTr="00155607">
        <w:trPr>
          <w:cnfStyle w:val="010000000000" w:firstRow="0" w:lastRow="1" w:firstColumn="0" w:lastColumn="0" w:oddVBand="0" w:evenVBand="0" w:oddHBand="0" w:evenHBand="0" w:firstRowFirstColumn="0" w:firstRowLastColumn="0" w:lastRowFirstColumn="0" w:lastRowLastColumn="0"/>
          <w:trHeight w:val="255"/>
        </w:trPr>
        <w:tc>
          <w:tcPr>
            <w:cnfStyle w:val="001000000000" w:firstRow="0" w:lastRow="0" w:firstColumn="1" w:lastColumn="0" w:oddVBand="0" w:evenVBand="0" w:oddHBand="0" w:evenHBand="0" w:firstRowFirstColumn="0" w:firstRowLastColumn="0" w:lastRowFirstColumn="0" w:lastRowLastColumn="0"/>
            <w:tcW w:w="963" w:type="pct"/>
            <w:noWrap/>
            <w:hideMark/>
          </w:tcPr>
          <w:p w14:paraId="0CA5224B" w14:textId="77777777" w:rsidR="005B1647" w:rsidRPr="00F27981" w:rsidRDefault="005B1647" w:rsidP="005B1647">
            <w:pPr>
              <w:pStyle w:val="Tabell"/>
            </w:pPr>
            <w:r w:rsidRPr="00F27981">
              <w:t>Summa</w:t>
            </w:r>
          </w:p>
        </w:tc>
        <w:tc>
          <w:tcPr>
            <w:tcW w:w="1009" w:type="pct"/>
            <w:noWrap/>
            <w:hideMark/>
          </w:tcPr>
          <w:p w14:paraId="36213DD6" w14:textId="77777777" w:rsidR="005B1647" w:rsidRPr="00F27981" w:rsidRDefault="005B1647" w:rsidP="005B1647">
            <w:pPr>
              <w:pStyle w:val="Tabell"/>
              <w:cnfStyle w:val="010000000000" w:firstRow="0" w:lastRow="1" w:firstColumn="0" w:lastColumn="0" w:oddVBand="0" w:evenVBand="0" w:oddHBand="0" w:evenHBand="0" w:firstRowFirstColumn="0" w:firstRowLastColumn="0" w:lastRowFirstColumn="0" w:lastRowLastColumn="0"/>
            </w:pPr>
            <w:r w:rsidRPr="00F27981">
              <w:t>4 611</w:t>
            </w:r>
          </w:p>
        </w:tc>
        <w:tc>
          <w:tcPr>
            <w:tcW w:w="1009" w:type="pct"/>
            <w:noWrap/>
            <w:hideMark/>
          </w:tcPr>
          <w:p w14:paraId="344E0320" w14:textId="77777777" w:rsidR="005B1647" w:rsidRPr="00F27981" w:rsidRDefault="005B1647" w:rsidP="005B1647">
            <w:pPr>
              <w:pStyle w:val="Tabell"/>
              <w:cnfStyle w:val="010000000000" w:firstRow="0" w:lastRow="1" w:firstColumn="0" w:lastColumn="0" w:oddVBand="0" w:evenVBand="0" w:oddHBand="0" w:evenHBand="0" w:firstRowFirstColumn="0" w:firstRowLastColumn="0" w:lastRowFirstColumn="0" w:lastRowLastColumn="0"/>
            </w:pPr>
            <w:r w:rsidRPr="00F27981">
              <w:t>4 111</w:t>
            </w:r>
          </w:p>
        </w:tc>
        <w:tc>
          <w:tcPr>
            <w:tcW w:w="1009" w:type="pct"/>
            <w:noWrap/>
            <w:hideMark/>
          </w:tcPr>
          <w:p w14:paraId="2FDAA7EF" w14:textId="77777777" w:rsidR="005B1647" w:rsidRPr="00F27981" w:rsidRDefault="005B1647" w:rsidP="005B1647">
            <w:pPr>
              <w:pStyle w:val="Tabell"/>
              <w:cnfStyle w:val="010000000000" w:firstRow="0" w:lastRow="1" w:firstColumn="0" w:lastColumn="0" w:oddVBand="0" w:evenVBand="0" w:oddHBand="0" w:evenHBand="0" w:firstRowFirstColumn="0" w:firstRowLastColumn="0" w:lastRowFirstColumn="0" w:lastRowLastColumn="0"/>
            </w:pPr>
            <w:r w:rsidRPr="00F27981">
              <w:t>7 694</w:t>
            </w:r>
          </w:p>
        </w:tc>
        <w:tc>
          <w:tcPr>
            <w:tcW w:w="1009" w:type="pct"/>
            <w:noWrap/>
            <w:hideMark/>
          </w:tcPr>
          <w:p w14:paraId="72695656" w14:textId="77777777" w:rsidR="005B1647" w:rsidRPr="00F27981" w:rsidRDefault="005B1647" w:rsidP="005B1647">
            <w:pPr>
              <w:pStyle w:val="Tabell"/>
              <w:cnfStyle w:val="010000000000" w:firstRow="0" w:lastRow="1" w:firstColumn="0" w:lastColumn="0" w:oddVBand="0" w:evenVBand="0" w:oddHBand="0" w:evenHBand="0" w:firstRowFirstColumn="0" w:firstRowLastColumn="0" w:lastRowFirstColumn="0" w:lastRowLastColumn="0"/>
            </w:pPr>
            <w:r w:rsidRPr="00F27981">
              <w:t>6 491</w:t>
            </w:r>
          </w:p>
        </w:tc>
      </w:tr>
    </w:tbl>
    <w:p w14:paraId="6E54BFCA" w14:textId="41A00A7C" w:rsidR="005B1647" w:rsidRDefault="005B1647" w:rsidP="005B1647">
      <w:pPr>
        <w:pStyle w:val="TabellFotnot"/>
      </w:pPr>
      <w:r w:rsidRPr="00CB4684">
        <w:rPr>
          <w:vertAlign w:val="superscript"/>
        </w:rPr>
        <w:t>1</w:t>
      </w:r>
      <w:r w:rsidRPr="00CB4684">
        <w:t xml:space="preserve"> För den utlåning som finansierats med anslagsmedel finns ingen reserv för att finansiera bland annat kreditförluster för dessa lån, </w:t>
      </w:r>
      <w:r w:rsidRPr="00C0543D">
        <w:t>se tabell 5.12</w:t>
      </w:r>
      <w:r>
        <w:t>.</w:t>
      </w:r>
    </w:p>
    <w:p w14:paraId="33B5F500" w14:textId="51C462A1" w:rsidR="005B1647" w:rsidRDefault="005B1647" w:rsidP="005B1647">
      <w:pPr>
        <w:pStyle w:val="TabellRubrik"/>
      </w:pPr>
      <w:bookmarkStart w:id="289" w:name="_Toc37340162"/>
      <w:r>
        <w:t xml:space="preserve">Tabell </w:t>
      </w:r>
      <w:r>
        <w:fldChar w:fldCharType="begin"/>
      </w:r>
      <w:r>
        <w:instrText xml:space="preserve"> STYLEREF  "Rubrik 1" \n</w:instrText>
      </w:r>
      <w:r>
        <w:fldChar w:fldCharType="separate"/>
      </w:r>
      <w:r w:rsidR="00301022">
        <w:rPr>
          <w:noProof/>
        </w:rPr>
        <w:t>5</w:t>
      </w:r>
      <w:r>
        <w:rPr>
          <w:noProof/>
        </w:rPr>
        <w:fldChar w:fldCharType="end"/>
      </w:r>
      <w:r>
        <w:t>.</w:t>
      </w:r>
      <w:fldSimple w:instr=" SEQ Tabell \* ARABIC \s 1 ">
        <w:r w:rsidR="00301022">
          <w:rPr>
            <w:noProof/>
          </w:rPr>
          <w:t>12</w:t>
        </w:r>
      </w:fldSimple>
      <w:r>
        <w:tab/>
      </w:r>
      <w:r w:rsidRPr="005D2223">
        <w:t>Anslag vars ändamål omfattade utlåningsverksamheten 2019</w:t>
      </w:r>
      <w:bookmarkEnd w:id="289"/>
    </w:p>
    <w:p w14:paraId="6684DB36" w14:textId="048A0280" w:rsidR="005B1647" w:rsidRDefault="005B1647" w:rsidP="005B1647">
      <w:pPr>
        <w:pStyle w:val="TabellUnderrubrik"/>
      </w:pPr>
      <w:r w:rsidRPr="005D2223">
        <w:t>Miljoner kronor</w:t>
      </w:r>
    </w:p>
    <w:tbl>
      <w:tblPr>
        <w:tblStyle w:val="RKBPTabell"/>
        <w:tblW w:w="5000" w:type="pct"/>
        <w:tblLook w:val="04E0" w:firstRow="1" w:lastRow="1" w:firstColumn="1" w:lastColumn="0" w:noHBand="0" w:noVBand="1"/>
      </w:tblPr>
      <w:tblGrid>
        <w:gridCol w:w="710"/>
        <w:gridCol w:w="3580"/>
        <w:gridCol w:w="1524"/>
        <w:gridCol w:w="778"/>
        <w:gridCol w:w="778"/>
      </w:tblGrid>
      <w:tr w:rsidR="00155607" w14:paraId="130AB10A" w14:textId="77777777" w:rsidTr="00155607">
        <w:trPr>
          <w:cnfStyle w:val="100000000000" w:firstRow="1" w:lastRow="0" w:firstColumn="0" w:lastColumn="0" w:oddVBand="0" w:evenVBand="0" w:oddHBand="0" w:evenHBand="0" w:firstRowFirstColumn="0" w:firstRowLastColumn="0" w:lastRowFirstColumn="0" w:lastRowLastColumn="0"/>
          <w:trHeight w:val="255"/>
          <w:tblHeader w:val="0"/>
        </w:trPr>
        <w:tc>
          <w:tcPr>
            <w:cnfStyle w:val="001000000000" w:firstRow="0" w:lastRow="0" w:firstColumn="1" w:lastColumn="0" w:oddVBand="0" w:evenVBand="0" w:oddHBand="0" w:evenHBand="0" w:firstRowFirstColumn="0" w:firstRowLastColumn="0" w:lastRowFirstColumn="0" w:lastRowLastColumn="0"/>
            <w:tcW w:w="481"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225033A0" w14:textId="0B5D4E7A" w:rsidR="005B1647" w:rsidRPr="005D2223" w:rsidRDefault="005B1647" w:rsidP="005B1647">
            <w:pPr>
              <w:pStyle w:val="TabellHuvud"/>
            </w:pPr>
            <w:r>
              <w:t>Utgifts-</w:t>
            </w:r>
            <w:r>
              <w:br/>
              <w:t>område</w:t>
            </w:r>
          </w:p>
        </w:tc>
        <w:tc>
          <w:tcPr>
            <w:tcW w:w="2429"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79D93C64" w14:textId="362DC518" w:rsidR="005B1647" w:rsidRPr="005D2223" w:rsidRDefault="005B1647" w:rsidP="005B1647">
            <w:pPr>
              <w:pStyle w:val="TabellHuvud"/>
              <w:jc w:val="left"/>
              <w:cnfStyle w:val="100000000000" w:firstRow="1" w:lastRow="0" w:firstColumn="0" w:lastColumn="0" w:oddVBand="0" w:evenVBand="0" w:oddHBand="0" w:evenHBand="0" w:firstRowFirstColumn="0" w:firstRowLastColumn="0" w:lastRowFirstColumn="0" w:lastRowLastColumn="0"/>
            </w:pPr>
            <w:r>
              <w:t>Anslag</w:t>
            </w:r>
          </w:p>
        </w:tc>
        <w:tc>
          <w:tcPr>
            <w:tcW w:w="1034"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1DEEBC2B" w14:textId="0076BAE3" w:rsidR="005B1647" w:rsidRPr="005D2223" w:rsidRDefault="005B1647" w:rsidP="005B1647">
            <w:pPr>
              <w:pStyle w:val="TabellHuvud"/>
              <w:jc w:val="left"/>
              <w:cnfStyle w:val="100000000000" w:firstRow="1" w:lastRow="0" w:firstColumn="0" w:lastColumn="0" w:oddVBand="0" w:evenVBand="0" w:oddHBand="0" w:evenHBand="0" w:firstRowFirstColumn="0" w:firstRowLastColumn="0" w:lastRowFirstColumn="0" w:lastRowLastColumn="0"/>
            </w:pPr>
            <w:r>
              <w:t>Myndighet</w:t>
            </w:r>
          </w:p>
        </w:tc>
        <w:tc>
          <w:tcPr>
            <w:tcW w:w="528"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6AB59090" w14:textId="1C126C9B" w:rsidR="005B1647" w:rsidRPr="005D2223"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t>Utfall 2019</w:t>
            </w:r>
          </w:p>
        </w:tc>
        <w:tc>
          <w:tcPr>
            <w:tcW w:w="528"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tcPr>
          <w:p w14:paraId="5277E770" w14:textId="49CC13A9" w:rsidR="005B1647" w:rsidRPr="005D2223"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t>Utfall 2018</w:t>
            </w:r>
          </w:p>
        </w:tc>
      </w:tr>
      <w:tr w:rsidR="00155607" w14:paraId="1C36917F" w14:textId="77777777" w:rsidTr="00155607">
        <w:trPr>
          <w:trHeight w:val="270"/>
        </w:trPr>
        <w:tc>
          <w:tcPr>
            <w:cnfStyle w:val="001000000000" w:firstRow="0" w:lastRow="0" w:firstColumn="1" w:lastColumn="0" w:oddVBand="0" w:evenVBand="0" w:oddHBand="0" w:evenHBand="0" w:firstRowFirstColumn="0" w:firstRowLastColumn="0" w:lastRowFirstColumn="0" w:lastRowLastColumn="0"/>
            <w:tcW w:w="481" w:type="pct"/>
            <w:tcBorders>
              <w:top w:val="single" w:sz="12" w:space="0" w:color="auto"/>
            </w:tcBorders>
            <w:noWrap/>
            <w:hideMark/>
          </w:tcPr>
          <w:p w14:paraId="78E28E3F" w14:textId="77777777" w:rsidR="005B1647" w:rsidRPr="005D2223" w:rsidRDefault="005B1647" w:rsidP="005B1647">
            <w:pPr>
              <w:pStyle w:val="Tabell"/>
            </w:pPr>
            <w:r w:rsidRPr="005D2223">
              <w:t>13</w:t>
            </w:r>
          </w:p>
        </w:tc>
        <w:tc>
          <w:tcPr>
            <w:tcW w:w="2429" w:type="pct"/>
            <w:tcBorders>
              <w:top w:val="single" w:sz="12" w:space="0" w:color="auto"/>
            </w:tcBorders>
            <w:noWrap/>
            <w:hideMark/>
          </w:tcPr>
          <w:p w14:paraId="26780A17" w14:textId="77777777" w:rsidR="005B1647" w:rsidRPr="005D2223"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5D2223">
              <w:t>1:4 Hemutrustningslån</w:t>
            </w:r>
          </w:p>
        </w:tc>
        <w:tc>
          <w:tcPr>
            <w:tcW w:w="1034" w:type="pct"/>
            <w:tcBorders>
              <w:top w:val="single" w:sz="12" w:space="0" w:color="auto"/>
            </w:tcBorders>
            <w:noWrap/>
            <w:hideMark/>
          </w:tcPr>
          <w:p w14:paraId="6627C9ED" w14:textId="77777777" w:rsidR="005B1647" w:rsidRPr="005D2223"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5D2223">
              <w:t>CSN</w:t>
            </w:r>
          </w:p>
        </w:tc>
        <w:tc>
          <w:tcPr>
            <w:tcW w:w="528" w:type="pct"/>
            <w:tcBorders>
              <w:top w:val="single" w:sz="12" w:space="0" w:color="auto"/>
            </w:tcBorders>
            <w:noWrap/>
            <w:hideMark/>
          </w:tcPr>
          <w:p w14:paraId="1F7A846F" w14:textId="77777777" w:rsidR="005B1647" w:rsidRPr="005D222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D2223">
              <w:t>75,4</w:t>
            </w:r>
          </w:p>
        </w:tc>
        <w:tc>
          <w:tcPr>
            <w:tcW w:w="528" w:type="pct"/>
            <w:tcBorders>
              <w:top w:val="single" w:sz="12" w:space="0" w:color="auto"/>
            </w:tcBorders>
            <w:noWrap/>
            <w:hideMark/>
          </w:tcPr>
          <w:p w14:paraId="3A37490D" w14:textId="77777777" w:rsidR="005B1647" w:rsidRPr="005D222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D2223">
              <w:t>138,8</w:t>
            </w:r>
          </w:p>
        </w:tc>
      </w:tr>
      <w:tr w:rsidR="00155607" w14:paraId="747865D6" w14:textId="77777777" w:rsidTr="00155607">
        <w:trPr>
          <w:trHeight w:val="252"/>
        </w:trPr>
        <w:tc>
          <w:tcPr>
            <w:cnfStyle w:val="001000000000" w:firstRow="0" w:lastRow="0" w:firstColumn="1" w:lastColumn="0" w:oddVBand="0" w:evenVBand="0" w:oddHBand="0" w:evenHBand="0" w:firstRowFirstColumn="0" w:firstRowLastColumn="0" w:lastRowFirstColumn="0" w:lastRowLastColumn="0"/>
            <w:tcW w:w="481" w:type="pct"/>
            <w:noWrap/>
            <w:hideMark/>
          </w:tcPr>
          <w:p w14:paraId="03E730D9" w14:textId="77777777" w:rsidR="005B1647" w:rsidRPr="005D2223" w:rsidRDefault="005B1647" w:rsidP="005B1647">
            <w:pPr>
              <w:pStyle w:val="Tabell"/>
            </w:pPr>
            <w:r w:rsidRPr="005D2223">
              <w:t>14</w:t>
            </w:r>
          </w:p>
        </w:tc>
        <w:tc>
          <w:tcPr>
            <w:tcW w:w="2429" w:type="pct"/>
            <w:noWrap/>
            <w:hideMark/>
          </w:tcPr>
          <w:p w14:paraId="5749B891" w14:textId="77777777" w:rsidR="005B1647" w:rsidRPr="005D2223"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5D2223">
              <w:t>1:13 Lån till körkort</w:t>
            </w:r>
          </w:p>
        </w:tc>
        <w:tc>
          <w:tcPr>
            <w:tcW w:w="1034" w:type="pct"/>
            <w:noWrap/>
            <w:hideMark/>
          </w:tcPr>
          <w:p w14:paraId="423A744F" w14:textId="77777777" w:rsidR="005B1647" w:rsidRPr="005D2223"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5D2223">
              <w:t>CSN</w:t>
            </w:r>
          </w:p>
        </w:tc>
        <w:tc>
          <w:tcPr>
            <w:tcW w:w="528" w:type="pct"/>
            <w:noWrap/>
            <w:hideMark/>
          </w:tcPr>
          <w:p w14:paraId="578CC82D" w14:textId="77777777" w:rsidR="005B1647" w:rsidRPr="005D222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D2223">
              <w:t>58,6</w:t>
            </w:r>
          </w:p>
        </w:tc>
        <w:tc>
          <w:tcPr>
            <w:tcW w:w="528" w:type="pct"/>
            <w:noWrap/>
            <w:hideMark/>
          </w:tcPr>
          <w:p w14:paraId="4EE83925" w14:textId="77777777" w:rsidR="005B1647" w:rsidRPr="005D222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D2223">
              <w:t>17,5</w:t>
            </w:r>
          </w:p>
        </w:tc>
      </w:tr>
      <w:tr w:rsidR="00155607" w14:paraId="49E7C57E"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481" w:type="pct"/>
            <w:noWrap/>
            <w:hideMark/>
          </w:tcPr>
          <w:p w14:paraId="74A41CC8" w14:textId="77777777" w:rsidR="005B1647" w:rsidRPr="005D2223" w:rsidRDefault="005B1647" w:rsidP="005B1647">
            <w:pPr>
              <w:pStyle w:val="Tabell"/>
            </w:pPr>
            <w:r w:rsidRPr="005D2223">
              <w:t>15</w:t>
            </w:r>
          </w:p>
        </w:tc>
        <w:tc>
          <w:tcPr>
            <w:tcW w:w="2429" w:type="pct"/>
            <w:noWrap/>
            <w:hideMark/>
          </w:tcPr>
          <w:p w14:paraId="56F121A3" w14:textId="77777777" w:rsidR="005B1647" w:rsidRPr="005D2223"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5D2223">
              <w:t>1:3 Avsättning för kreditförluster</w:t>
            </w:r>
          </w:p>
        </w:tc>
        <w:tc>
          <w:tcPr>
            <w:tcW w:w="1034" w:type="pct"/>
            <w:noWrap/>
            <w:hideMark/>
          </w:tcPr>
          <w:p w14:paraId="7BA44327" w14:textId="77777777" w:rsidR="005B1647" w:rsidRPr="005D2223"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5D2223">
              <w:t>CSN</w:t>
            </w:r>
          </w:p>
        </w:tc>
        <w:tc>
          <w:tcPr>
            <w:tcW w:w="528" w:type="pct"/>
            <w:noWrap/>
            <w:hideMark/>
          </w:tcPr>
          <w:p w14:paraId="67B1204F" w14:textId="77777777" w:rsidR="005B1647" w:rsidRPr="005D222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D2223">
              <w:t>1 803,3</w:t>
            </w:r>
          </w:p>
        </w:tc>
        <w:tc>
          <w:tcPr>
            <w:tcW w:w="528" w:type="pct"/>
            <w:noWrap/>
            <w:hideMark/>
          </w:tcPr>
          <w:p w14:paraId="11315B55" w14:textId="77777777" w:rsidR="005B1647" w:rsidRPr="005D222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D2223">
              <w:t>1 811,9</w:t>
            </w:r>
          </w:p>
        </w:tc>
      </w:tr>
      <w:tr w:rsidR="00155607" w14:paraId="5B904B43"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481" w:type="pct"/>
            <w:noWrap/>
            <w:hideMark/>
          </w:tcPr>
          <w:p w14:paraId="2749AA9C" w14:textId="77777777" w:rsidR="005B1647" w:rsidRPr="005D2223" w:rsidRDefault="005B1647" w:rsidP="005B1647">
            <w:pPr>
              <w:pStyle w:val="Tabell"/>
            </w:pPr>
            <w:r w:rsidRPr="005D2223">
              <w:t>15</w:t>
            </w:r>
          </w:p>
        </w:tc>
        <w:tc>
          <w:tcPr>
            <w:tcW w:w="2429" w:type="pct"/>
            <w:noWrap/>
            <w:hideMark/>
          </w:tcPr>
          <w:p w14:paraId="5022E5F5" w14:textId="099F9A5E" w:rsidR="005B1647" w:rsidRPr="005D2223"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5D2223">
              <w:t>1:4 Statens utgifter för studiemedelsräntor</w:t>
            </w:r>
          </w:p>
        </w:tc>
        <w:tc>
          <w:tcPr>
            <w:tcW w:w="1034" w:type="pct"/>
            <w:noWrap/>
            <w:hideMark/>
          </w:tcPr>
          <w:p w14:paraId="65DCC630" w14:textId="77777777" w:rsidR="005B1647" w:rsidRPr="005D2223"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5D2223">
              <w:t>CSN</w:t>
            </w:r>
          </w:p>
        </w:tc>
        <w:tc>
          <w:tcPr>
            <w:tcW w:w="528" w:type="pct"/>
            <w:noWrap/>
            <w:hideMark/>
          </w:tcPr>
          <w:p w14:paraId="61AC05A3" w14:textId="77777777" w:rsidR="005B1647" w:rsidRPr="005D222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D2223">
              <w:t>167,5</w:t>
            </w:r>
          </w:p>
        </w:tc>
        <w:tc>
          <w:tcPr>
            <w:tcW w:w="528" w:type="pct"/>
            <w:noWrap/>
            <w:hideMark/>
          </w:tcPr>
          <w:p w14:paraId="1F613521" w14:textId="77777777" w:rsidR="005B1647" w:rsidRPr="005D222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D2223">
              <w:t>173,4</w:t>
            </w:r>
          </w:p>
        </w:tc>
      </w:tr>
      <w:tr w:rsidR="00155607" w14:paraId="49A43709"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481" w:type="pct"/>
            <w:noWrap/>
            <w:hideMark/>
          </w:tcPr>
          <w:p w14:paraId="77D51A71" w14:textId="77777777" w:rsidR="005B1647" w:rsidRPr="005D2223" w:rsidRDefault="005B1647" w:rsidP="005B1647">
            <w:pPr>
              <w:pStyle w:val="Tabell"/>
            </w:pPr>
            <w:r w:rsidRPr="005D2223">
              <w:t>19</w:t>
            </w:r>
          </w:p>
        </w:tc>
        <w:tc>
          <w:tcPr>
            <w:tcW w:w="2429" w:type="pct"/>
            <w:noWrap/>
            <w:hideMark/>
          </w:tcPr>
          <w:p w14:paraId="4564466E" w14:textId="77777777" w:rsidR="005B1647" w:rsidRPr="005D2223"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5D2223">
              <w:t>1:1 24:5 Västra Götalands läns landsting</w:t>
            </w:r>
          </w:p>
        </w:tc>
        <w:tc>
          <w:tcPr>
            <w:tcW w:w="1034" w:type="pct"/>
            <w:noWrap/>
            <w:hideMark/>
          </w:tcPr>
          <w:p w14:paraId="32EEC633" w14:textId="77777777" w:rsidR="005B1647" w:rsidRPr="005D2223"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5D2223">
              <w:t>Tillväxtverket</w:t>
            </w:r>
          </w:p>
        </w:tc>
        <w:tc>
          <w:tcPr>
            <w:tcW w:w="528" w:type="pct"/>
            <w:noWrap/>
            <w:hideMark/>
          </w:tcPr>
          <w:p w14:paraId="0D365D02" w14:textId="77777777" w:rsidR="005B1647" w:rsidRPr="005D222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D2223">
              <w:t>12,3</w:t>
            </w:r>
          </w:p>
        </w:tc>
        <w:tc>
          <w:tcPr>
            <w:tcW w:w="528" w:type="pct"/>
            <w:noWrap/>
            <w:hideMark/>
          </w:tcPr>
          <w:p w14:paraId="799ADE54" w14:textId="77777777" w:rsidR="005B1647" w:rsidRPr="005D222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D2223">
              <w:t>14,2</w:t>
            </w:r>
          </w:p>
        </w:tc>
      </w:tr>
      <w:tr w:rsidR="00155607" w14:paraId="3BE02B1D"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481" w:type="pct"/>
            <w:noWrap/>
            <w:hideMark/>
          </w:tcPr>
          <w:p w14:paraId="31A6C57D" w14:textId="77777777" w:rsidR="005B1647" w:rsidRPr="005D2223" w:rsidRDefault="005B1647" w:rsidP="005B1647">
            <w:pPr>
              <w:pStyle w:val="Tabell"/>
            </w:pPr>
            <w:r w:rsidRPr="005D2223">
              <w:t>19</w:t>
            </w:r>
          </w:p>
        </w:tc>
        <w:tc>
          <w:tcPr>
            <w:tcW w:w="2429" w:type="pct"/>
            <w:noWrap/>
            <w:hideMark/>
          </w:tcPr>
          <w:p w14:paraId="65F31DA1" w14:textId="77777777" w:rsidR="005B1647" w:rsidRPr="005D2223"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5D2223">
              <w:t>1:1 24:18 Jämtlands läns landsting</w:t>
            </w:r>
          </w:p>
        </w:tc>
        <w:tc>
          <w:tcPr>
            <w:tcW w:w="1034" w:type="pct"/>
            <w:noWrap/>
            <w:hideMark/>
          </w:tcPr>
          <w:p w14:paraId="3AC4A5CC" w14:textId="77777777" w:rsidR="005B1647" w:rsidRPr="005D2223"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5D2223">
              <w:t>Tillväxtverket</w:t>
            </w:r>
          </w:p>
        </w:tc>
        <w:tc>
          <w:tcPr>
            <w:tcW w:w="528" w:type="pct"/>
            <w:noWrap/>
            <w:hideMark/>
          </w:tcPr>
          <w:p w14:paraId="251943B3" w14:textId="77777777" w:rsidR="005B1647" w:rsidRPr="005D222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D2223">
              <w:t>4,8</w:t>
            </w:r>
          </w:p>
        </w:tc>
        <w:tc>
          <w:tcPr>
            <w:tcW w:w="528" w:type="pct"/>
            <w:noWrap/>
            <w:hideMark/>
          </w:tcPr>
          <w:p w14:paraId="5546F388" w14:textId="77777777" w:rsidR="005B1647" w:rsidRPr="005D222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D2223">
              <w:t>4,3</w:t>
            </w:r>
          </w:p>
        </w:tc>
      </w:tr>
      <w:tr w:rsidR="00155607" w14:paraId="21E2BF05"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481" w:type="pct"/>
            <w:noWrap/>
            <w:hideMark/>
          </w:tcPr>
          <w:p w14:paraId="27828B47" w14:textId="77777777" w:rsidR="005B1647" w:rsidRPr="005D2223" w:rsidRDefault="005B1647" w:rsidP="005B1647">
            <w:pPr>
              <w:pStyle w:val="Tabell"/>
            </w:pPr>
            <w:r w:rsidRPr="005D2223">
              <w:t>19</w:t>
            </w:r>
          </w:p>
        </w:tc>
        <w:tc>
          <w:tcPr>
            <w:tcW w:w="2429" w:type="pct"/>
            <w:noWrap/>
            <w:hideMark/>
          </w:tcPr>
          <w:p w14:paraId="5625F909" w14:textId="77777777" w:rsidR="005B1647" w:rsidRPr="005D2223"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5D2223">
              <w:t>1:1 24:2 Samverkansorgan i Kalmar län</w:t>
            </w:r>
          </w:p>
        </w:tc>
        <w:tc>
          <w:tcPr>
            <w:tcW w:w="1034" w:type="pct"/>
            <w:noWrap/>
            <w:hideMark/>
          </w:tcPr>
          <w:p w14:paraId="09CFAABC" w14:textId="77777777" w:rsidR="005B1647" w:rsidRPr="005D2223"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5D2223">
              <w:t>Tillväxtverket</w:t>
            </w:r>
          </w:p>
        </w:tc>
        <w:tc>
          <w:tcPr>
            <w:tcW w:w="528" w:type="pct"/>
            <w:noWrap/>
            <w:hideMark/>
          </w:tcPr>
          <w:p w14:paraId="7ED5A750" w14:textId="77777777" w:rsidR="005B1647" w:rsidRPr="005D222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D2223">
              <w:t>0,0</w:t>
            </w:r>
          </w:p>
        </w:tc>
        <w:tc>
          <w:tcPr>
            <w:tcW w:w="528" w:type="pct"/>
            <w:noWrap/>
            <w:hideMark/>
          </w:tcPr>
          <w:p w14:paraId="6580B108" w14:textId="77777777" w:rsidR="005B1647" w:rsidRPr="005D222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D2223">
              <w:t>0,6</w:t>
            </w:r>
          </w:p>
        </w:tc>
      </w:tr>
      <w:tr w:rsidR="00155607" w14:paraId="12C6E13C" w14:textId="77777777" w:rsidTr="00155607">
        <w:trPr>
          <w:trHeight w:val="259"/>
        </w:trPr>
        <w:tc>
          <w:tcPr>
            <w:cnfStyle w:val="001000000000" w:firstRow="0" w:lastRow="0" w:firstColumn="1" w:lastColumn="0" w:oddVBand="0" w:evenVBand="0" w:oddHBand="0" w:evenHBand="0" w:firstRowFirstColumn="0" w:firstRowLastColumn="0" w:lastRowFirstColumn="0" w:lastRowLastColumn="0"/>
            <w:tcW w:w="481" w:type="pct"/>
            <w:noWrap/>
            <w:hideMark/>
          </w:tcPr>
          <w:p w14:paraId="1E9A36C2" w14:textId="77777777" w:rsidR="005B1647" w:rsidRPr="005D2223" w:rsidRDefault="005B1647" w:rsidP="005B1647">
            <w:pPr>
              <w:pStyle w:val="Tabell"/>
            </w:pPr>
            <w:r w:rsidRPr="005D2223">
              <w:t>21</w:t>
            </w:r>
          </w:p>
        </w:tc>
        <w:tc>
          <w:tcPr>
            <w:tcW w:w="2429" w:type="pct"/>
            <w:noWrap/>
            <w:hideMark/>
          </w:tcPr>
          <w:p w14:paraId="1D336D05" w14:textId="4AF1B10F" w:rsidR="005B1647" w:rsidRPr="005D2223"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5D2223">
              <w:t>1:4 Forskning, utveckling och innovation</w:t>
            </w:r>
          </w:p>
        </w:tc>
        <w:tc>
          <w:tcPr>
            <w:tcW w:w="1034" w:type="pct"/>
            <w:noWrap/>
            <w:hideMark/>
          </w:tcPr>
          <w:p w14:paraId="58EA29AA" w14:textId="77777777" w:rsidR="005B1647" w:rsidRPr="005D2223"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5D2223">
              <w:t>Energimyndigheten</w:t>
            </w:r>
          </w:p>
        </w:tc>
        <w:tc>
          <w:tcPr>
            <w:tcW w:w="528" w:type="pct"/>
            <w:noWrap/>
            <w:hideMark/>
          </w:tcPr>
          <w:p w14:paraId="2A4D3839" w14:textId="77777777" w:rsidR="005B1647" w:rsidRPr="005D222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D2223">
              <w:t>1,0</w:t>
            </w:r>
          </w:p>
        </w:tc>
        <w:tc>
          <w:tcPr>
            <w:tcW w:w="528" w:type="pct"/>
            <w:noWrap/>
            <w:hideMark/>
          </w:tcPr>
          <w:p w14:paraId="6F72B7E6" w14:textId="77777777" w:rsidR="005B1647" w:rsidRPr="005D222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D2223">
              <w:t>14,6</w:t>
            </w:r>
          </w:p>
        </w:tc>
      </w:tr>
      <w:tr w:rsidR="00155607" w14:paraId="72BB7A09"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481" w:type="pct"/>
            <w:noWrap/>
            <w:hideMark/>
          </w:tcPr>
          <w:p w14:paraId="5E05B5D2" w14:textId="77777777" w:rsidR="005B1647" w:rsidRPr="005D2223" w:rsidRDefault="005B1647" w:rsidP="005B1647">
            <w:pPr>
              <w:pStyle w:val="Tabell"/>
            </w:pPr>
            <w:r w:rsidRPr="005D2223">
              <w:t>24</w:t>
            </w:r>
          </w:p>
        </w:tc>
        <w:tc>
          <w:tcPr>
            <w:tcW w:w="2429" w:type="pct"/>
            <w:noWrap/>
            <w:hideMark/>
          </w:tcPr>
          <w:p w14:paraId="1C1D111C" w14:textId="35226D08" w:rsidR="005B1647" w:rsidRPr="005D2223"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5D2223">
              <w:t>1:5 Näringslivsutveckling</w:t>
            </w:r>
          </w:p>
        </w:tc>
        <w:tc>
          <w:tcPr>
            <w:tcW w:w="1034" w:type="pct"/>
            <w:noWrap/>
            <w:hideMark/>
          </w:tcPr>
          <w:p w14:paraId="22260E27" w14:textId="77777777" w:rsidR="005B1647" w:rsidRPr="005D2223"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5D2223">
              <w:t>Riksgäldskontoret</w:t>
            </w:r>
          </w:p>
        </w:tc>
        <w:tc>
          <w:tcPr>
            <w:tcW w:w="528" w:type="pct"/>
            <w:noWrap/>
            <w:hideMark/>
          </w:tcPr>
          <w:p w14:paraId="28F9C3BD" w14:textId="77777777" w:rsidR="005B1647" w:rsidRPr="005D222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D2223">
              <w:t>4,0</w:t>
            </w:r>
          </w:p>
        </w:tc>
        <w:tc>
          <w:tcPr>
            <w:tcW w:w="528" w:type="pct"/>
            <w:noWrap/>
            <w:hideMark/>
          </w:tcPr>
          <w:p w14:paraId="10D6EDC6" w14:textId="77777777" w:rsidR="005B1647" w:rsidRPr="005D2223"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5D2223">
              <w:t>7,8</w:t>
            </w:r>
          </w:p>
        </w:tc>
      </w:tr>
      <w:tr w:rsidR="00155607" w14:paraId="1D4590CD" w14:textId="77777777" w:rsidTr="00155607">
        <w:trPr>
          <w:cnfStyle w:val="010000000000" w:firstRow="0" w:lastRow="1" w:firstColumn="0" w:lastColumn="0" w:oddVBand="0" w:evenVBand="0" w:oddHBand="0" w:evenHBand="0" w:firstRowFirstColumn="0" w:firstRowLastColumn="0" w:lastRowFirstColumn="0" w:lastRowLastColumn="0"/>
          <w:trHeight w:val="53"/>
        </w:trPr>
        <w:tc>
          <w:tcPr>
            <w:cnfStyle w:val="001000000000" w:firstRow="0" w:lastRow="0" w:firstColumn="1" w:lastColumn="0" w:oddVBand="0" w:evenVBand="0" w:oddHBand="0" w:evenHBand="0" w:firstRowFirstColumn="0" w:firstRowLastColumn="0" w:lastRowFirstColumn="0" w:lastRowLastColumn="0"/>
            <w:tcW w:w="481" w:type="pct"/>
            <w:noWrap/>
            <w:hideMark/>
          </w:tcPr>
          <w:p w14:paraId="00FE06F8" w14:textId="77777777" w:rsidR="005B1647" w:rsidRPr="005D2223" w:rsidRDefault="005B1647" w:rsidP="005B1647">
            <w:pPr>
              <w:pStyle w:val="TabellSlutsumma"/>
              <w:jc w:val="left"/>
              <w:rPr>
                <w:b/>
              </w:rPr>
            </w:pPr>
            <w:r w:rsidRPr="005D2223">
              <w:rPr>
                <w:b/>
              </w:rPr>
              <w:t>Summa</w:t>
            </w:r>
          </w:p>
        </w:tc>
        <w:tc>
          <w:tcPr>
            <w:tcW w:w="2429" w:type="pct"/>
            <w:noWrap/>
          </w:tcPr>
          <w:p w14:paraId="2C5E0DAB" w14:textId="10080320" w:rsidR="005B1647" w:rsidRPr="005D2223" w:rsidRDefault="005B1647" w:rsidP="005B1647">
            <w:pPr>
              <w:pStyle w:val="TabellSlutsumma"/>
              <w:jc w:val="left"/>
              <w:cnfStyle w:val="010000000000" w:firstRow="0" w:lastRow="1" w:firstColumn="0" w:lastColumn="0" w:oddVBand="0" w:evenVBand="0" w:oddHBand="0" w:evenHBand="0" w:firstRowFirstColumn="0" w:firstRowLastColumn="0" w:lastRowFirstColumn="0" w:lastRowLastColumn="0"/>
              <w:rPr>
                <w:b/>
              </w:rPr>
            </w:pPr>
          </w:p>
        </w:tc>
        <w:tc>
          <w:tcPr>
            <w:tcW w:w="1034" w:type="pct"/>
            <w:noWrap/>
          </w:tcPr>
          <w:p w14:paraId="2F3F2E18" w14:textId="5A8A8B1F" w:rsidR="005B1647" w:rsidRPr="005D2223" w:rsidRDefault="005B1647" w:rsidP="005B1647">
            <w:pPr>
              <w:pStyle w:val="TabellSlutsumma"/>
              <w:jc w:val="left"/>
              <w:cnfStyle w:val="010000000000" w:firstRow="0" w:lastRow="1" w:firstColumn="0" w:lastColumn="0" w:oddVBand="0" w:evenVBand="0" w:oddHBand="0" w:evenHBand="0" w:firstRowFirstColumn="0" w:firstRowLastColumn="0" w:lastRowFirstColumn="0" w:lastRowLastColumn="0"/>
              <w:rPr>
                <w:b/>
              </w:rPr>
            </w:pPr>
          </w:p>
        </w:tc>
        <w:tc>
          <w:tcPr>
            <w:tcW w:w="528" w:type="pct"/>
            <w:noWrap/>
            <w:hideMark/>
          </w:tcPr>
          <w:p w14:paraId="25D80CF3" w14:textId="77777777" w:rsidR="005B1647" w:rsidRPr="005D2223" w:rsidRDefault="005B1647" w:rsidP="005B1647">
            <w:pPr>
              <w:pStyle w:val="TabellSlutsumma"/>
              <w:cnfStyle w:val="010000000000" w:firstRow="0" w:lastRow="1" w:firstColumn="0" w:lastColumn="0" w:oddVBand="0" w:evenVBand="0" w:oddHBand="0" w:evenHBand="0" w:firstRowFirstColumn="0" w:firstRowLastColumn="0" w:lastRowFirstColumn="0" w:lastRowLastColumn="0"/>
              <w:rPr>
                <w:b/>
              </w:rPr>
            </w:pPr>
            <w:r w:rsidRPr="005D2223">
              <w:rPr>
                <w:b/>
              </w:rPr>
              <w:t>2 126,9</w:t>
            </w:r>
          </w:p>
        </w:tc>
        <w:tc>
          <w:tcPr>
            <w:tcW w:w="528" w:type="pct"/>
            <w:noWrap/>
            <w:hideMark/>
          </w:tcPr>
          <w:p w14:paraId="6C758746" w14:textId="77777777" w:rsidR="005B1647" w:rsidRPr="005D2223" w:rsidRDefault="005B1647" w:rsidP="005B1647">
            <w:pPr>
              <w:pStyle w:val="TabellSlutsumma"/>
              <w:cnfStyle w:val="010000000000" w:firstRow="0" w:lastRow="1" w:firstColumn="0" w:lastColumn="0" w:oddVBand="0" w:evenVBand="0" w:oddHBand="0" w:evenHBand="0" w:firstRowFirstColumn="0" w:firstRowLastColumn="0" w:lastRowFirstColumn="0" w:lastRowLastColumn="0"/>
              <w:rPr>
                <w:b/>
              </w:rPr>
            </w:pPr>
            <w:r w:rsidRPr="005D2223">
              <w:rPr>
                <w:b/>
              </w:rPr>
              <w:t>2 183,1</w:t>
            </w:r>
          </w:p>
        </w:tc>
      </w:tr>
    </w:tbl>
    <w:p w14:paraId="69DAD00C" w14:textId="45A3085F" w:rsidR="005B1647" w:rsidRDefault="005B1647" w:rsidP="005B1647">
      <w:pPr>
        <w:pStyle w:val="Brdtext"/>
        <w:spacing w:before="160"/>
      </w:pPr>
      <w:r w:rsidRPr="005D2223">
        <w:t xml:space="preserve">Inkomna amorteringar och räntebetalningar redovisas mot inkomsttitel i enlighet med </w:t>
      </w:r>
      <w:r w:rsidRPr="00C0543D">
        <w:t>tabell 5.13.</w:t>
      </w:r>
    </w:p>
    <w:p w14:paraId="5738C9CE" w14:textId="463B16A2" w:rsidR="005B1647" w:rsidRDefault="005B1647" w:rsidP="005B1647">
      <w:pPr>
        <w:pStyle w:val="TabellRubrik"/>
      </w:pPr>
      <w:bookmarkStart w:id="290" w:name="_Toc37340163"/>
      <w:r>
        <w:t xml:space="preserve">Tabell </w:t>
      </w:r>
      <w:r>
        <w:fldChar w:fldCharType="begin"/>
      </w:r>
      <w:r>
        <w:instrText xml:space="preserve"> STYLEREF  "Rubrik 1" \n</w:instrText>
      </w:r>
      <w:r>
        <w:fldChar w:fldCharType="separate"/>
      </w:r>
      <w:r w:rsidR="00301022">
        <w:rPr>
          <w:noProof/>
        </w:rPr>
        <w:t>5</w:t>
      </w:r>
      <w:r>
        <w:rPr>
          <w:noProof/>
        </w:rPr>
        <w:fldChar w:fldCharType="end"/>
      </w:r>
      <w:r>
        <w:t>.</w:t>
      </w:r>
      <w:fldSimple w:instr=" SEQ Tabell \* ARABIC \s 1 ">
        <w:r w:rsidR="00301022">
          <w:rPr>
            <w:noProof/>
          </w:rPr>
          <w:t>13</w:t>
        </w:r>
      </w:fldSimple>
      <w:r>
        <w:tab/>
      </w:r>
      <w:r w:rsidRPr="00956AFA">
        <w:t>Redovisning mot inkomsttitel gällande utlåningsverksamhet 2019</w:t>
      </w:r>
      <w:bookmarkEnd w:id="290"/>
    </w:p>
    <w:p w14:paraId="38A2D6ED" w14:textId="67D88DD3" w:rsidR="005B1647" w:rsidRDefault="005B1647" w:rsidP="005B1647">
      <w:pPr>
        <w:pStyle w:val="TabellUnderrubrik"/>
      </w:pPr>
      <w:r w:rsidRPr="00956AFA">
        <w:t>Miljoner kronor</w:t>
      </w:r>
    </w:p>
    <w:tbl>
      <w:tblPr>
        <w:tblStyle w:val="RKBPTabell"/>
        <w:tblW w:w="5000" w:type="pct"/>
        <w:tblLook w:val="04E0" w:firstRow="1" w:lastRow="1" w:firstColumn="1" w:lastColumn="0" w:noHBand="0" w:noVBand="1"/>
      </w:tblPr>
      <w:tblGrid>
        <w:gridCol w:w="3802"/>
        <w:gridCol w:w="1565"/>
        <w:gridCol w:w="1010"/>
        <w:gridCol w:w="993"/>
      </w:tblGrid>
      <w:tr w:rsidR="00155607" w14:paraId="10D0C0BF" w14:textId="77777777" w:rsidTr="00155607">
        <w:trPr>
          <w:cnfStyle w:val="100000000000" w:firstRow="1" w:lastRow="0" w:firstColumn="0" w:lastColumn="0" w:oddVBand="0" w:evenVBand="0" w:oddHBand="0" w:evenHBand="0" w:firstRowFirstColumn="0" w:firstRowLastColumn="0" w:lastRowFirstColumn="0" w:lastRowLastColumn="0"/>
          <w:trHeight w:val="255"/>
          <w:tblHeader w:val="0"/>
        </w:trPr>
        <w:tc>
          <w:tcPr>
            <w:cnfStyle w:val="001000000000" w:firstRow="0" w:lastRow="0" w:firstColumn="1" w:lastColumn="0" w:oddVBand="0" w:evenVBand="0" w:oddHBand="0" w:evenHBand="0" w:firstRowFirstColumn="0" w:firstRowLastColumn="0" w:lastRowFirstColumn="0" w:lastRowLastColumn="0"/>
            <w:tcW w:w="2579"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140FF2B4" w14:textId="263B6387" w:rsidR="005B1647" w:rsidRPr="00956AFA" w:rsidRDefault="005B1647" w:rsidP="005B1647">
            <w:pPr>
              <w:pStyle w:val="TabellHuvud"/>
            </w:pPr>
            <w:r>
              <w:t>Inkomsttitel</w:t>
            </w:r>
          </w:p>
        </w:tc>
        <w:tc>
          <w:tcPr>
            <w:tcW w:w="1062"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42DEA6D4" w14:textId="6080D329" w:rsidR="005B1647" w:rsidRPr="00956AFA" w:rsidRDefault="005B1647" w:rsidP="005B1647">
            <w:pPr>
              <w:pStyle w:val="TabellHuvud"/>
              <w:jc w:val="left"/>
              <w:cnfStyle w:val="100000000000" w:firstRow="1" w:lastRow="0" w:firstColumn="0" w:lastColumn="0" w:oddVBand="0" w:evenVBand="0" w:oddHBand="0" w:evenHBand="0" w:firstRowFirstColumn="0" w:firstRowLastColumn="0" w:lastRowFirstColumn="0" w:lastRowLastColumn="0"/>
            </w:pPr>
            <w:r>
              <w:t>Myndighet</w:t>
            </w:r>
            <w:r w:rsidRPr="00956AFA">
              <w:t> </w:t>
            </w:r>
          </w:p>
        </w:tc>
        <w:tc>
          <w:tcPr>
            <w:tcW w:w="685"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72B2D8C5" w14:textId="4DF49CBF" w:rsidR="005B1647" w:rsidRPr="00956AFA"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t>Utfall 2019</w:t>
            </w:r>
          </w:p>
        </w:tc>
        <w:tc>
          <w:tcPr>
            <w:tcW w:w="674"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523301E4" w14:textId="28DD6620" w:rsidR="005B1647" w:rsidRPr="00956AFA"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t>Utfall 2018</w:t>
            </w:r>
          </w:p>
        </w:tc>
      </w:tr>
      <w:tr w:rsidR="00155607" w14:paraId="337F22AC"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2579" w:type="pct"/>
            <w:tcBorders>
              <w:top w:val="single" w:sz="12" w:space="0" w:color="auto"/>
            </w:tcBorders>
            <w:noWrap/>
            <w:hideMark/>
          </w:tcPr>
          <w:p w14:paraId="6559BD47" w14:textId="77777777" w:rsidR="005B1647" w:rsidRPr="00956AFA" w:rsidRDefault="005B1647" w:rsidP="005B1647">
            <w:pPr>
              <w:pStyle w:val="Tabell"/>
            </w:pPr>
            <w:r w:rsidRPr="00956AFA">
              <w:t>2124 Inlevererat överskott av garantiverksamhet</w:t>
            </w:r>
          </w:p>
        </w:tc>
        <w:tc>
          <w:tcPr>
            <w:tcW w:w="1062" w:type="pct"/>
            <w:tcBorders>
              <w:top w:val="single" w:sz="12" w:space="0" w:color="auto"/>
            </w:tcBorders>
            <w:noWrap/>
            <w:hideMark/>
          </w:tcPr>
          <w:p w14:paraId="3EBF2762" w14:textId="77777777" w:rsidR="005B1647" w:rsidRPr="00956AFA"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956AFA">
              <w:t>Riksgäldskontoret</w:t>
            </w:r>
          </w:p>
        </w:tc>
        <w:tc>
          <w:tcPr>
            <w:tcW w:w="685" w:type="pct"/>
            <w:tcBorders>
              <w:top w:val="single" w:sz="12" w:space="0" w:color="auto"/>
            </w:tcBorders>
            <w:noWrap/>
            <w:hideMark/>
          </w:tcPr>
          <w:p w14:paraId="4656A53B" w14:textId="77777777" w:rsidR="005B1647" w:rsidRPr="00956AF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56AFA">
              <w:t>67,6</w:t>
            </w:r>
          </w:p>
        </w:tc>
        <w:tc>
          <w:tcPr>
            <w:tcW w:w="674" w:type="pct"/>
            <w:tcBorders>
              <w:top w:val="single" w:sz="12" w:space="0" w:color="auto"/>
            </w:tcBorders>
            <w:noWrap/>
            <w:hideMark/>
          </w:tcPr>
          <w:p w14:paraId="050D9EFB" w14:textId="77777777" w:rsidR="005B1647" w:rsidRPr="00956AF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56AFA">
              <w:t>49,3</w:t>
            </w:r>
          </w:p>
        </w:tc>
      </w:tr>
      <w:tr w:rsidR="00155607" w14:paraId="2F61FEAC"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2579" w:type="pct"/>
            <w:noWrap/>
            <w:hideMark/>
          </w:tcPr>
          <w:p w14:paraId="522E66F0" w14:textId="77777777" w:rsidR="005B1647" w:rsidRPr="00956AFA" w:rsidRDefault="005B1647" w:rsidP="005B1647">
            <w:pPr>
              <w:pStyle w:val="Tabell"/>
            </w:pPr>
            <w:r w:rsidRPr="00956AFA">
              <w:t>2342 Ränteinkomst allmänna studielån</w:t>
            </w:r>
          </w:p>
        </w:tc>
        <w:tc>
          <w:tcPr>
            <w:tcW w:w="1062" w:type="pct"/>
            <w:noWrap/>
            <w:hideMark/>
          </w:tcPr>
          <w:p w14:paraId="592FEAB7" w14:textId="77777777" w:rsidR="005B1647" w:rsidRPr="00956AFA"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956AFA">
              <w:t>CSN</w:t>
            </w:r>
          </w:p>
        </w:tc>
        <w:tc>
          <w:tcPr>
            <w:tcW w:w="685" w:type="pct"/>
            <w:noWrap/>
            <w:hideMark/>
          </w:tcPr>
          <w:p w14:paraId="1E4C4D0B" w14:textId="77777777" w:rsidR="005B1647" w:rsidRPr="00956AF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56AFA">
              <w:t>0,04</w:t>
            </w:r>
          </w:p>
        </w:tc>
        <w:tc>
          <w:tcPr>
            <w:tcW w:w="674" w:type="pct"/>
            <w:noWrap/>
            <w:hideMark/>
          </w:tcPr>
          <w:p w14:paraId="70345B50" w14:textId="77777777" w:rsidR="005B1647" w:rsidRPr="00956AF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56AFA">
              <w:t>0,05</w:t>
            </w:r>
          </w:p>
        </w:tc>
      </w:tr>
      <w:tr w:rsidR="00155607" w14:paraId="5D73CC52"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2579" w:type="pct"/>
            <w:noWrap/>
            <w:hideMark/>
          </w:tcPr>
          <w:p w14:paraId="67B3E796" w14:textId="77777777" w:rsidR="005B1647" w:rsidRPr="00956AFA" w:rsidRDefault="005B1647" w:rsidP="005B1647">
            <w:pPr>
              <w:pStyle w:val="Tabell"/>
            </w:pPr>
            <w:r w:rsidRPr="00956AFA">
              <w:t xml:space="preserve">2394 Övriga ränteinkomster hemutrustningslån </w:t>
            </w:r>
          </w:p>
        </w:tc>
        <w:tc>
          <w:tcPr>
            <w:tcW w:w="1062" w:type="pct"/>
            <w:noWrap/>
            <w:hideMark/>
          </w:tcPr>
          <w:p w14:paraId="7BC85AAD" w14:textId="77777777" w:rsidR="005B1647" w:rsidRPr="00956AFA"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956AFA">
              <w:t>CSN</w:t>
            </w:r>
          </w:p>
        </w:tc>
        <w:tc>
          <w:tcPr>
            <w:tcW w:w="685" w:type="pct"/>
            <w:noWrap/>
            <w:hideMark/>
          </w:tcPr>
          <w:p w14:paraId="504BA259" w14:textId="77777777" w:rsidR="005B1647" w:rsidRPr="00956AF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56AFA">
              <w:t>28,4</w:t>
            </w:r>
          </w:p>
        </w:tc>
        <w:tc>
          <w:tcPr>
            <w:tcW w:w="674" w:type="pct"/>
            <w:noWrap/>
            <w:hideMark/>
          </w:tcPr>
          <w:p w14:paraId="00A001C9" w14:textId="77777777" w:rsidR="005B1647" w:rsidRPr="00956AF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56AFA">
              <w:t>31,9</w:t>
            </w:r>
          </w:p>
        </w:tc>
      </w:tr>
      <w:tr w:rsidR="00155607" w14:paraId="3E725CB3"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2579" w:type="pct"/>
            <w:noWrap/>
            <w:hideMark/>
          </w:tcPr>
          <w:p w14:paraId="4C9CF20C" w14:textId="77777777" w:rsidR="005B1647" w:rsidRPr="00956AFA" w:rsidRDefault="005B1647" w:rsidP="005B1647">
            <w:pPr>
              <w:pStyle w:val="Tabell"/>
            </w:pPr>
            <w:r w:rsidRPr="00956AFA">
              <w:t xml:space="preserve">2394 Ränteinkomster körkortslån </w:t>
            </w:r>
          </w:p>
        </w:tc>
        <w:tc>
          <w:tcPr>
            <w:tcW w:w="1062" w:type="pct"/>
            <w:noWrap/>
            <w:hideMark/>
          </w:tcPr>
          <w:p w14:paraId="3BFEA09C" w14:textId="77777777" w:rsidR="005B1647" w:rsidRPr="00956AFA"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956AFA">
              <w:t>CSN</w:t>
            </w:r>
          </w:p>
        </w:tc>
        <w:tc>
          <w:tcPr>
            <w:tcW w:w="685" w:type="pct"/>
            <w:noWrap/>
            <w:hideMark/>
          </w:tcPr>
          <w:p w14:paraId="326449E1" w14:textId="77777777" w:rsidR="005B1647" w:rsidRPr="00956AF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56AFA">
              <w:t>0,0</w:t>
            </w:r>
          </w:p>
        </w:tc>
        <w:tc>
          <w:tcPr>
            <w:tcW w:w="674" w:type="pct"/>
            <w:noWrap/>
            <w:hideMark/>
          </w:tcPr>
          <w:p w14:paraId="4C7301F9" w14:textId="77777777" w:rsidR="005B1647" w:rsidRPr="00956AF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56AFA">
              <w:t> </w:t>
            </w:r>
          </w:p>
        </w:tc>
      </w:tr>
      <w:tr w:rsidR="00155607" w14:paraId="445B22FB"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2579" w:type="pct"/>
            <w:noWrap/>
            <w:hideMark/>
          </w:tcPr>
          <w:p w14:paraId="2B7B2FA3" w14:textId="77777777" w:rsidR="005B1647" w:rsidRPr="00956AFA" w:rsidRDefault="005B1647" w:rsidP="005B1647">
            <w:pPr>
              <w:pStyle w:val="Tabell"/>
            </w:pPr>
            <w:r w:rsidRPr="00956AFA">
              <w:t>4139 Återbetalning av lokaliseringslån</w:t>
            </w:r>
          </w:p>
        </w:tc>
        <w:tc>
          <w:tcPr>
            <w:tcW w:w="1062" w:type="pct"/>
            <w:noWrap/>
            <w:hideMark/>
          </w:tcPr>
          <w:p w14:paraId="2FDF4C91" w14:textId="77777777" w:rsidR="005B1647" w:rsidRPr="00956AFA"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956AFA">
              <w:t>Tillväxtverket</w:t>
            </w:r>
          </w:p>
        </w:tc>
        <w:tc>
          <w:tcPr>
            <w:tcW w:w="685" w:type="pct"/>
            <w:noWrap/>
            <w:hideMark/>
          </w:tcPr>
          <w:p w14:paraId="2489340A" w14:textId="77777777" w:rsidR="005B1647" w:rsidRPr="00956AF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56AFA">
              <w:t>0,1</w:t>
            </w:r>
          </w:p>
        </w:tc>
        <w:tc>
          <w:tcPr>
            <w:tcW w:w="674" w:type="pct"/>
            <w:noWrap/>
            <w:hideMark/>
          </w:tcPr>
          <w:p w14:paraId="3E9E238C" w14:textId="77777777" w:rsidR="005B1647" w:rsidRPr="00956AF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56AFA">
              <w:t>0,2</w:t>
            </w:r>
          </w:p>
        </w:tc>
      </w:tr>
      <w:tr w:rsidR="00155607" w14:paraId="7759DCDC"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2579" w:type="pct"/>
            <w:noWrap/>
            <w:hideMark/>
          </w:tcPr>
          <w:p w14:paraId="283DE3C8" w14:textId="77777777" w:rsidR="005B1647" w:rsidRPr="00956AFA" w:rsidRDefault="005B1647" w:rsidP="005B1647">
            <w:pPr>
              <w:pStyle w:val="Tabell"/>
            </w:pPr>
            <w:r w:rsidRPr="00956AFA">
              <w:t>4312 Återbetalning allmänna studielån</w:t>
            </w:r>
          </w:p>
        </w:tc>
        <w:tc>
          <w:tcPr>
            <w:tcW w:w="1062" w:type="pct"/>
            <w:noWrap/>
            <w:hideMark/>
          </w:tcPr>
          <w:p w14:paraId="6958351D" w14:textId="77777777" w:rsidR="005B1647" w:rsidRPr="00956AFA"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956AFA">
              <w:t>CSN</w:t>
            </w:r>
          </w:p>
        </w:tc>
        <w:tc>
          <w:tcPr>
            <w:tcW w:w="685" w:type="pct"/>
            <w:noWrap/>
            <w:hideMark/>
          </w:tcPr>
          <w:p w14:paraId="77FA81FB" w14:textId="77777777" w:rsidR="005B1647" w:rsidRPr="00956AF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56AFA">
              <w:t>0,02</w:t>
            </w:r>
          </w:p>
        </w:tc>
        <w:tc>
          <w:tcPr>
            <w:tcW w:w="674" w:type="pct"/>
            <w:noWrap/>
            <w:hideMark/>
          </w:tcPr>
          <w:p w14:paraId="60598254" w14:textId="77777777" w:rsidR="005B1647" w:rsidRPr="00956AF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56AFA">
              <w:t>0,03</w:t>
            </w:r>
          </w:p>
        </w:tc>
      </w:tr>
      <w:tr w:rsidR="00155607" w14:paraId="4D7AD06B"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2579" w:type="pct"/>
            <w:noWrap/>
            <w:hideMark/>
          </w:tcPr>
          <w:p w14:paraId="5E3024AA" w14:textId="77777777" w:rsidR="005B1647" w:rsidRPr="00956AFA" w:rsidRDefault="005B1647" w:rsidP="005B1647">
            <w:pPr>
              <w:pStyle w:val="Tabell"/>
            </w:pPr>
            <w:r w:rsidRPr="00956AFA">
              <w:t>4313 Återbetalning av studielån</w:t>
            </w:r>
          </w:p>
        </w:tc>
        <w:tc>
          <w:tcPr>
            <w:tcW w:w="1062" w:type="pct"/>
            <w:noWrap/>
            <w:hideMark/>
          </w:tcPr>
          <w:p w14:paraId="77FB7D66" w14:textId="77777777" w:rsidR="005B1647" w:rsidRPr="00956AFA"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956AFA">
              <w:t>CSN</w:t>
            </w:r>
          </w:p>
        </w:tc>
        <w:tc>
          <w:tcPr>
            <w:tcW w:w="685" w:type="pct"/>
            <w:noWrap/>
            <w:hideMark/>
          </w:tcPr>
          <w:p w14:paraId="0606A4A0" w14:textId="77777777" w:rsidR="005B1647" w:rsidRPr="00956AF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56AFA">
              <w:t>205,4</w:t>
            </w:r>
          </w:p>
        </w:tc>
        <w:tc>
          <w:tcPr>
            <w:tcW w:w="674" w:type="pct"/>
            <w:noWrap/>
            <w:hideMark/>
          </w:tcPr>
          <w:p w14:paraId="47E63743" w14:textId="77777777" w:rsidR="005B1647" w:rsidRPr="00956AF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56AFA">
              <w:t>245,1</w:t>
            </w:r>
          </w:p>
        </w:tc>
      </w:tr>
      <w:tr w:rsidR="00155607" w14:paraId="7B9A734E"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2579" w:type="pct"/>
            <w:noWrap/>
            <w:hideMark/>
          </w:tcPr>
          <w:p w14:paraId="041D5281" w14:textId="77777777" w:rsidR="005B1647" w:rsidRPr="00956AFA" w:rsidRDefault="005B1647" w:rsidP="005B1647">
            <w:pPr>
              <w:pStyle w:val="Tabell"/>
            </w:pPr>
            <w:r w:rsidRPr="00956AFA">
              <w:t xml:space="preserve">4526 Återbetalning av hemutrustningslån </w:t>
            </w:r>
          </w:p>
        </w:tc>
        <w:tc>
          <w:tcPr>
            <w:tcW w:w="1062" w:type="pct"/>
            <w:noWrap/>
            <w:hideMark/>
          </w:tcPr>
          <w:p w14:paraId="73F2D662" w14:textId="77777777" w:rsidR="005B1647" w:rsidRPr="00956AFA"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956AFA">
              <w:t>CSN</w:t>
            </w:r>
          </w:p>
        </w:tc>
        <w:tc>
          <w:tcPr>
            <w:tcW w:w="685" w:type="pct"/>
            <w:noWrap/>
            <w:hideMark/>
          </w:tcPr>
          <w:p w14:paraId="46176CAA" w14:textId="77777777" w:rsidR="005B1647" w:rsidRPr="00956AF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56AFA">
              <w:t>193,8</w:t>
            </w:r>
          </w:p>
        </w:tc>
        <w:tc>
          <w:tcPr>
            <w:tcW w:w="674" w:type="pct"/>
            <w:noWrap/>
            <w:hideMark/>
          </w:tcPr>
          <w:p w14:paraId="0BB0A195" w14:textId="77777777" w:rsidR="005B1647" w:rsidRPr="00956AF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56AFA">
              <w:t>186,9</w:t>
            </w:r>
          </w:p>
        </w:tc>
      </w:tr>
      <w:tr w:rsidR="00155607" w14:paraId="6F4680C0"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2579" w:type="pct"/>
            <w:noWrap/>
            <w:hideMark/>
          </w:tcPr>
          <w:p w14:paraId="7152CFD2" w14:textId="77777777" w:rsidR="005B1647" w:rsidRPr="00956AFA" w:rsidRDefault="005B1647" w:rsidP="005B1647">
            <w:pPr>
              <w:pStyle w:val="Tabell"/>
            </w:pPr>
            <w:r w:rsidRPr="00956AFA">
              <w:t>4526 Återbetalning av körkortslån</w:t>
            </w:r>
          </w:p>
        </w:tc>
        <w:tc>
          <w:tcPr>
            <w:tcW w:w="1062" w:type="pct"/>
            <w:noWrap/>
            <w:hideMark/>
          </w:tcPr>
          <w:p w14:paraId="10FBA0B4" w14:textId="77777777" w:rsidR="005B1647" w:rsidRPr="00956AFA"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956AFA">
              <w:t>CSN</w:t>
            </w:r>
          </w:p>
        </w:tc>
        <w:tc>
          <w:tcPr>
            <w:tcW w:w="685" w:type="pct"/>
            <w:noWrap/>
            <w:hideMark/>
          </w:tcPr>
          <w:p w14:paraId="2050E525" w14:textId="77777777" w:rsidR="005B1647" w:rsidRPr="00956AF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56AFA">
              <w:t>0,6</w:t>
            </w:r>
          </w:p>
        </w:tc>
        <w:tc>
          <w:tcPr>
            <w:tcW w:w="674" w:type="pct"/>
            <w:noWrap/>
            <w:hideMark/>
          </w:tcPr>
          <w:p w14:paraId="5A73886B" w14:textId="77777777" w:rsidR="005B1647" w:rsidRPr="00956AF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56AFA">
              <w:t>0,03</w:t>
            </w:r>
          </w:p>
        </w:tc>
      </w:tr>
      <w:tr w:rsidR="00155607" w14:paraId="7EC64B0B"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2579" w:type="pct"/>
            <w:noWrap/>
            <w:hideMark/>
          </w:tcPr>
          <w:p w14:paraId="20E6F4DA" w14:textId="77777777" w:rsidR="005B1647" w:rsidRPr="00956AFA" w:rsidRDefault="005B1647" w:rsidP="005B1647">
            <w:pPr>
              <w:pStyle w:val="Tabell"/>
            </w:pPr>
            <w:r w:rsidRPr="00956AFA">
              <w:t>4526 Amortering biståndskrediter</w:t>
            </w:r>
          </w:p>
        </w:tc>
        <w:tc>
          <w:tcPr>
            <w:tcW w:w="1062" w:type="pct"/>
            <w:noWrap/>
            <w:hideMark/>
          </w:tcPr>
          <w:p w14:paraId="574C01FF" w14:textId="77777777" w:rsidR="005B1647" w:rsidRPr="00956AFA"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956AFA">
              <w:t>SIDA</w:t>
            </w:r>
          </w:p>
        </w:tc>
        <w:tc>
          <w:tcPr>
            <w:tcW w:w="685" w:type="pct"/>
            <w:noWrap/>
            <w:hideMark/>
          </w:tcPr>
          <w:p w14:paraId="19F58A53" w14:textId="77777777" w:rsidR="005B1647" w:rsidRPr="00956AF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56AFA">
              <w:t>5,0</w:t>
            </w:r>
          </w:p>
        </w:tc>
        <w:tc>
          <w:tcPr>
            <w:tcW w:w="674" w:type="pct"/>
            <w:noWrap/>
            <w:hideMark/>
          </w:tcPr>
          <w:p w14:paraId="7BC86133" w14:textId="77777777" w:rsidR="005B1647" w:rsidRPr="00956AF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56AFA">
              <w:t>8,6</w:t>
            </w:r>
          </w:p>
        </w:tc>
      </w:tr>
      <w:tr w:rsidR="00155607" w14:paraId="1839EA99"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2579" w:type="pct"/>
            <w:noWrap/>
            <w:hideMark/>
          </w:tcPr>
          <w:p w14:paraId="5258ACCE" w14:textId="77777777" w:rsidR="005B1647" w:rsidRPr="00956AFA" w:rsidRDefault="005B1647" w:rsidP="005B1647">
            <w:pPr>
              <w:pStyle w:val="Tabell"/>
            </w:pPr>
            <w:r w:rsidRPr="00956AFA">
              <w:t>4526 Återbetalning övriga lån</w:t>
            </w:r>
          </w:p>
        </w:tc>
        <w:tc>
          <w:tcPr>
            <w:tcW w:w="1062" w:type="pct"/>
            <w:noWrap/>
            <w:hideMark/>
          </w:tcPr>
          <w:p w14:paraId="2EEA29A9" w14:textId="77777777" w:rsidR="005B1647" w:rsidRPr="00956AFA"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956AFA">
              <w:t>Energimyndigheten</w:t>
            </w:r>
          </w:p>
        </w:tc>
        <w:tc>
          <w:tcPr>
            <w:tcW w:w="685" w:type="pct"/>
            <w:noWrap/>
            <w:hideMark/>
          </w:tcPr>
          <w:p w14:paraId="684D1587" w14:textId="77777777" w:rsidR="005B1647" w:rsidRPr="00956AF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56AFA">
              <w:t>18,0</w:t>
            </w:r>
          </w:p>
        </w:tc>
        <w:tc>
          <w:tcPr>
            <w:tcW w:w="674" w:type="pct"/>
            <w:noWrap/>
            <w:hideMark/>
          </w:tcPr>
          <w:p w14:paraId="703FD3C7" w14:textId="77777777" w:rsidR="005B1647" w:rsidRPr="00956AFA"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56AFA">
              <w:t>5,5</w:t>
            </w:r>
          </w:p>
        </w:tc>
      </w:tr>
      <w:tr w:rsidR="00155607" w14:paraId="00E99DF8" w14:textId="77777777" w:rsidTr="00155607">
        <w:trPr>
          <w:cnfStyle w:val="010000000000" w:firstRow="0" w:lastRow="1" w:firstColumn="0" w:lastColumn="0" w:oddVBand="0" w:evenVBand="0" w:oddHBand="0" w:evenHBand="0" w:firstRowFirstColumn="0" w:firstRowLastColumn="0" w:lastRowFirstColumn="0" w:lastRowLastColumn="0"/>
          <w:trHeight w:val="85"/>
        </w:trPr>
        <w:tc>
          <w:tcPr>
            <w:cnfStyle w:val="001000000000" w:firstRow="0" w:lastRow="0" w:firstColumn="1" w:lastColumn="0" w:oddVBand="0" w:evenVBand="0" w:oddHBand="0" w:evenHBand="0" w:firstRowFirstColumn="0" w:firstRowLastColumn="0" w:lastRowFirstColumn="0" w:lastRowLastColumn="0"/>
            <w:tcW w:w="2579" w:type="pct"/>
            <w:noWrap/>
            <w:hideMark/>
          </w:tcPr>
          <w:p w14:paraId="0F660837" w14:textId="77777777" w:rsidR="005B1647" w:rsidRPr="00956AFA" w:rsidRDefault="005B1647" w:rsidP="005B1647">
            <w:pPr>
              <w:pStyle w:val="TabellSumma"/>
              <w:jc w:val="left"/>
              <w:rPr>
                <w:b/>
              </w:rPr>
            </w:pPr>
            <w:r w:rsidRPr="00956AFA">
              <w:rPr>
                <w:b/>
              </w:rPr>
              <w:t>Summa</w:t>
            </w:r>
          </w:p>
        </w:tc>
        <w:tc>
          <w:tcPr>
            <w:tcW w:w="1062" w:type="pct"/>
            <w:noWrap/>
            <w:hideMark/>
          </w:tcPr>
          <w:p w14:paraId="5855D0FD" w14:textId="1CE17EEF" w:rsidR="005B1647" w:rsidRPr="00956AFA" w:rsidRDefault="005B1647" w:rsidP="005B1647">
            <w:pPr>
              <w:pStyle w:val="TabellSumma"/>
              <w:cnfStyle w:val="010000000000" w:firstRow="0" w:lastRow="1" w:firstColumn="0" w:lastColumn="0" w:oddVBand="0" w:evenVBand="0" w:oddHBand="0" w:evenHBand="0" w:firstRowFirstColumn="0" w:firstRowLastColumn="0" w:lastRowFirstColumn="0" w:lastRowLastColumn="0"/>
              <w:rPr>
                <w:b/>
              </w:rPr>
            </w:pPr>
          </w:p>
        </w:tc>
        <w:tc>
          <w:tcPr>
            <w:tcW w:w="685" w:type="pct"/>
            <w:noWrap/>
            <w:hideMark/>
          </w:tcPr>
          <w:p w14:paraId="6F3F5DC9" w14:textId="77777777" w:rsidR="005B1647" w:rsidRPr="00956AFA" w:rsidRDefault="005B1647" w:rsidP="005B1647">
            <w:pPr>
              <w:pStyle w:val="TabellSumma"/>
              <w:cnfStyle w:val="010000000000" w:firstRow="0" w:lastRow="1" w:firstColumn="0" w:lastColumn="0" w:oddVBand="0" w:evenVBand="0" w:oddHBand="0" w:evenHBand="0" w:firstRowFirstColumn="0" w:firstRowLastColumn="0" w:lastRowFirstColumn="0" w:lastRowLastColumn="0"/>
              <w:rPr>
                <w:b/>
              </w:rPr>
            </w:pPr>
            <w:r w:rsidRPr="00956AFA">
              <w:rPr>
                <w:b/>
              </w:rPr>
              <w:t>518,9</w:t>
            </w:r>
          </w:p>
        </w:tc>
        <w:tc>
          <w:tcPr>
            <w:tcW w:w="674" w:type="pct"/>
            <w:noWrap/>
            <w:hideMark/>
          </w:tcPr>
          <w:p w14:paraId="6CFDED17" w14:textId="77777777" w:rsidR="005B1647" w:rsidRPr="00956AFA" w:rsidRDefault="005B1647" w:rsidP="005B1647">
            <w:pPr>
              <w:pStyle w:val="TabellSumma"/>
              <w:cnfStyle w:val="010000000000" w:firstRow="0" w:lastRow="1" w:firstColumn="0" w:lastColumn="0" w:oddVBand="0" w:evenVBand="0" w:oddHBand="0" w:evenHBand="0" w:firstRowFirstColumn="0" w:firstRowLastColumn="0" w:lastRowFirstColumn="0" w:lastRowLastColumn="0"/>
              <w:rPr>
                <w:b/>
              </w:rPr>
            </w:pPr>
            <w:r w:rsidRPr="00956AFA">
              <w:rPr>
                <w:b/>
              </w:rPr>
              <w:t>527,5</w:t>
            </w:r>
          </w:p>
        </w:tc>
      </w:tr>
    </w:tbl>
    <w:p w14:paraId="1BE8B0E1" w14:textId="4F635998" w:rsidR="005B1647" w:rsidRDefault="005B1647" w:rsidP="005B1647">
      <w:pPr>
        <w:pStyle w:val="Rubrik2"/>
      </w:pPr>
      <w:bookmarkStart w:id="291" w:name="_Toc37350668"/>
      <w:r w:rsidRPr="00BD7129">
        <w:t>Analys</w:t>
      </w:r>
      <w:r>
        <w:t xml:space="preserve"> av väsentliga risker i statens utlåning och utställda garantier</w:t>
      </w:r>
      <w:bookmarkEnd w:id="291"/>
    </w:p>
    <w:p w14:paraId="48D658D1" w14:textId="77777777" w:rsidR="005B1647" w:rsidRDefault="005B1647" w:rsidP="005B1647">
      <w:pPr>
        <w:pStyle w:val="Brdtext"/>
      </w:pPr>
      <w:r>
        <w:t>Utfallen i garanti- och utlåningsverksamheten kan bli både bättre och sämre än det som förväntansmässigt beräknats, även om det samlade utfallet över en mycket lång tidsperiod antas röra sig mot det förväntade. Sämre utfall brukar benämnas oförväntade förluster. Med liten sannolikhet kan utfallet bli mycket sämre än förväntat, vilket innebär stora oförväntade förluster. Därför är det intressant att komplettera redovisningen med en analys av risken för stora oförväntade förluster.</w:t>
      </w:r>
    </w:p>
    <w:p w14:paraId="621A22CA" w14:textId="5A518FD6" w:rsidR="005B1647" w:rsidRDefault="005B1647" w:rsidP="005B1647">
      <w:pPr>
        <w:pStyle w:val="Brdtext"/>
      </w:pPr>
      <w:r>
        <w:t>Riksgäldskontoret gör årligen, i samverkan med EKN, CSN, Sida, Boverket och övriga berörda myndigheter, en samlad riskanalys av statens garanti- och utlåningsportfölj (förordning (2007:1447) med instruktion för Riksgäldskontoret). Uppdraget redovisas i en separat rapport. Analysen omfattar dels den så kallade ordinarie portföljen med garantier och lån till företag och privatpersoner, dels insättningsgarantin.</w:t>
      </w:r>
    </w:p>
    <w:p w14:paraId="1FB5898F" w14:textId="3B6EFBFF" w:rsidR="005B1647" w:rsidRDefault="005B1647" w:rsidP="005B1647">
      <w:pPr>
        <w:pStyle w:val="Brdtext"/>
      </w:pPr>
      <w:r>
        <w:t>Risken för stora förluster bedöms sammantaget som låg för den ordinarie portföljen och måttlig för insättningsgarantin.</w:t>
      </w:r>
    </w:p>
    <w:p w14:paraId="78F3AA67" w14:textId="56F0E2A8" w:rsidR="005B1647" w:rsidRDefault="005B1647" w:rsidP="005B1647">
      <w:pPr>
        <w:pStyle w:val="Brdtext"/>
      </w:pPr>
      <w:r>
        <w:t xml:space="preserve">Nedan följer en sammanfattning av analysen i rapporten Statens </w:t>
      </w:r>
      <w:r w:rsidRPr="00903B87">
        <w:t>garantier och utlåning</w:t>
      </w:r>
      <w:r>
        <w:t xml:space="preserve"> </w:t>
      </w:r>
      <w:r w:rsidRPr="00CB3746">
        <w:t>–</w:t>
      </w:r>
      <w:r>
        <w:t xml:space="preserve"> E</w:t>
      </w:r>
      <w:r w:rsidRPr="00903B87">
        <w:t>n riskanalys som lämnades till regeringen den 13</w:t>
      </w:r>
      <w:r>
        <w:t> </w:t>
      </w:r>
      <w:r w:rsidRPr="00903B87">
        <w:t>mars 2020 (Fi2020/01079</w:t>
      </w:r>
      <w:r>
        <w:t>/BATOT</w:t>
      </w:r>
      <w:r w:rsidRPr="00903B87">
        <w:t>)</w:t>
      </w:r>
      <w:r>
        <w:t>.</w:t>
      </w:r>
    </w:p>
    <w:p w14:paraId="0E9061DA" w14:textId="6FFE9137" w:rsidR="005B1647" w:rsidRDefault="005B1647" w:rsidP="005B1647">
      <w:pPr>
        <w:pStyle w:val="Rubrik3utannumrering"/>
      </w:pPr>
      <w:r>
        <w:t>Den ordinarie portföljen</w:t>
      </w:r>
    </w:p>
    <w:p w14:paraId="3B8EC6CB" w14:textId="01817B2A" w:rsidR="005B1647" w:rsidRDefault="005B1647" w:rsidP="005B1647">
      <w:pPr>
        <w:pStyle w:val="Brdtext"/>
      </w:pPr>
      <w:r>
        <w:t xml:space="preserve">En central del i riskanalysen är att identifiera riskfaktorer, det vill säga omständigheter som utgör möjliga orsaker till stora förluster i portföljen. Riksgäldskontoret definierar i riskanalysen stora förluster som uppgående till minst cirka 20 miljarder kronor under en tidshorisont på fem år. Med förluster avses infrianden av garantier eller avskrivningar av lån. Det finns i princip två typer av händelser som kan medföra stora förluster; ett mindre antal förluster uppstår för enskilt stora garantier eller lån som står för en betydande andel av portföljen, eller en samling (ett kluster) av förluster uppstår som tillsammans utgör stora belopp. I riskanalysen analyseras fem riskfaktorer som kan ge upphov till dessa två händelser, se </w:t>
      </w:r>
      <w:r w:rsidRPr="00C0543D">
        <w:t>tabell 5.14.</w:t>
      </w:r>
    </w:p>
    <w:p w14:paraId="5F5E99A7" w14:textId="77777777" w:rsidR="005B1647" w:rsidRDefault="005B1647">
      <w:r>
        <w:br w:type="page"/>
      </w:r>
    </w:p>
    <w:p w14:paraId="552D57E1" w14:textId="4A7054F2" w:rsidR="005B1647" w:rsidRDefault="005B1647" w:rsidP="005B1647">
      <w:pPr>
        <w:pStyle w:val="TabellRubrik"/>
      </w:pPr>
      <w:bookmarkStart w:id="292" w:name="_Toc37340164"/>
      <w:r>
        <w:t xml:space="preserve">Tabell </w:t>
      </w:r>
      <w:r>
        <w:fldChar w:fldCharType="begin"/>
      </w:r>
      <w:r>
        <w:instrText xml:space="preserve"> STYLEREF  "Rubrik 1" \n</w:instrText>
      </w:r>
      <w:r>
        <w:fldChar w:fldCharType="separate"/>
      </w:r>
      <w:r w:rsidR="00301022">
        <w:rPr>
          <w:noProof/>
        </w:rPr>
        <w:t>5</w:t>
      </w:r>
      <w:r>
        <w:rPr>
          <w:noProof/>
        </w:rPr>
        <w:fldChar w:fldCharType="end"/>
      </w:r>
      <w:r>
        <w:t>.</w:t>
      </w:r>
      <w:fldSimple w:instr=" SEQ Tabell \* ARABIC \s 1 ">
        <w:r w:rsidR="00301022">
          <w:rPr>
            <w:noProof/>
          </w:rPr>
          <w:t>14</w:t>
        </w:r>
      </w:fldSimple>
      <w:r>
        <w:tab/>
        <w:t>R</w:t>
      </w:r>
      <w:r w:rsidRPr="00D30F52">
        <w:t>iskbedömningar för garantier och lån till företag, privatpersoner och stater 2019-12-31</w:t>
      </w:r>
      <w:bookmarkEnd w:id="292"/>
    </w:p>
    <w:p w14:paraId="08246DA3" w14:textId="2B36B635" w:rsidR="005B1647" w:rsidRPr="00862E0C" w:rsidRDefault="005B1647" w:rsidP="005B1647">
      <w:pPr>
        <w:pStyle w:val="TabellUnderrubrik"/>
      </w:pPr>
      <w:r w:rsidRPr="00862E0C">
        <w:t>Risknivån bedöms utifrån en fyrgradig skala; låg, måttlig, väsentlig och hög</w:t>
      </w:r>
    </w:p>
    <w:tbl>
      <w:tblPr>
        <w:tblStyle w:val="RKBPTabell"/>
        <w:tblW w:w="5000" w:type="pct"/>
        <w:tblLook w:val="04E0" w:firstRow="1" w:lastRow="1" w:firstColumn="1" w:lastColumn="0" w:noHBand="0" w:noVBand="1"/>
      </w:tblPr>
      <w:tblGrid>
        <w:gridCol w:w="3967"/>
        <w:gridCol w:w="1716"/>
        <w:gridCol w:w="1687"/>
      </w:tblGrid>
      <w:tr w:rsidR="00155607" w14:paraId="1D5DD0EB" w14:textId="77777777" w:rsidTr="00155607">
        <w:trPr>
          <w:cnfStyle w:val="100000000000" w:firstRow="1" w:lastRow="0" w:firstColumn="0" w:lastColumn="0" w:oddVBand="0" w:evenVBand="0" w:oddHBand="0" w:evenHBand="0" w:firstRowFirstColumn="0" w:firstRowLastColumn="0" w:lastRowFirstColumn="0" w:lastRowLastColumn="0"/>
          <w:trHeight w:val="255"/>
          <w:tblHeader w:val="0"/>
        </w:trPr>
        <w:tc>
          <w:tcPr>
            <w:cnfStyle w:val="001000000000" w:firstRow="0" w:lastRow="0" w:firstColumn="1" w:lastColumn="0" w:oddVBand="0" w:evenVBand="0" w:oddHBand="0" w:evenHBand="0" w:firstRowFirstColumn="0" w:firstRowLastColumn="0" w:lastRowFirstColumn="0" w:lastRowLastColumn="0"/>
            <w:tcW w:w="3376"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15A7926D" w14:textId="5A80D517" w:rsidR="005B1647" w:rsidRPr="00862E0C" w:rsidRDefault="005B1647" w:rsidP="005B1647">
            <w:pPr>
              <w:pStyle w:val="TabellHuvud"/>
            </w:pPr>
            <w:r>
              <w:t>Riskfaktor</w:t>
            </w:r>
          </w:p>
        </w:tc>
        <w:tc>
          <w:tcPr>
            <w:tcW w:w="769"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58A92B93" w14:textId="0DEE292A" w:rsidR="005B1647" w:rsidRPr="00862E0C"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t xml:space="preserve">Risk för stora förluster </w:t>
            </w:r>
            <w:r w:rsidRPr="00862E0C">
              <w:t>2019</w:t>
            </w:r>
          </w:p>
        </w:tc>
        <w:tc>
          <w:tcPr>
            <w:tcW w:w="855"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6CF98748" w14:textId="0A2EE406" w:rsidR="005B1647" w:rsidRPr="00862E0C"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t xml:space="preserve">Rist för stora förluster </w:t>
            </w:r>
            <w:r w:rsidRPr="00862E0C">
              <w:t>2018</w:t>
            </w:r>
          </w:p>
        </w:tc>
      </w:tr>
      <w:tr w:rsidR="00155607" w14:paraId="33248617"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376" w:type="pct"/>
            <w:tcBorders>
              <w:top w:val="single" w:sz="12" w:space="0" w:color="auto"/>
            </w:tcBorders>
            <w:noWrap/>
            <w:hideMark/>
          </w:tcPr>
          <w:p w14:paraId="1EC4509A" w14:textId="77777777" w:rsidR="005B1647" w:rsidRPr="00862E0C" w:rsidRDefault="005B1647" w:rsidP="005B1647">
            <w:pPr>
              <w:pStyle w:val="Tabell"/>
            </w:pPr>
            <w:r w:rsidRPr="00862E0C">
              <w:t>Namnkoncentration (enskilt stora åtaganden)</w:t>
            </w:r>
          </w:p>
        </w:tc>
        <w:tc>
          <w:tcPr>
            <w:tcW w:w="769" w:type="pct"/>
            <w:tcBorders>
              <w:top w:val="single" w:sz="12" w:space="0" w:color="auto"/>
            </w:tcBorders>
            <w:noWrap/>
            <w:hideMark/>
          </w:tcPr>
          <w:p w14:paraId="6C54F3BE" w14:textId="19132974" w:rsidR="005B1647" w:rsidRPr="00862E0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62E0C">
              <w:t>Låg</w:t>
            </w:r>
          </w:p>
        </w:tc>
        <w:tc>
          <w:tcPr>
            <w:tcW w:w="855" w:type="pct"/>
            <w:tcBorders>
              <w:top w:val="single" w:sz="12" w:space="0" w:color="auto"/>
            </w:tcBorders>
            <w:noWrap/>
            <w:hideMark/>
          </w:tcPr>
          <w:p w14:paraId="1217AB06" w14:textId="5AB97776" w:rsidR="005B1647" w:rsidRPr="00862E0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62E0C">
              <w:t>Låg</w:t>
            </w:r>
          </w:p>
        </w:tc>
      </w:tr>
      <w:tr w:rsidR="00155607" w14:paraId="1B38E09C"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376" w:type="pct"/>
            <w:noWrap/>
            <w:hideMark/>
          </w:tcPr>
          <w:p w14:paraId="38D43D5B" w14:textId="77777777" w:rsidR="005B1647" w:rsidRPr="00862E0C" w:rsidRDefault="005B1647" w:rsidP="005B1647">
            <w:pPr>
              <w:pStyle w:val="Tabell"/>
            </w:pPr>
            <w:r w:rsidRPr="00862E0C">
              <w:t>Nära förbindelser mellan garantigäldenärer eller låntagare</w:t>
            </w:r>
          </w:p>
        </w:tc>
        <w:tc>
          <w:tcPr>
            <w:tcW w:w="769" w:type="pct"/>
            <w:noWrap/>
            <w:hideMark/>
          </w:tcPr>
          <w:p w14:paraId="4142A35A" w14:textId="7B370DCE" w:rsidR="005B1647" w:rsidRPr="00862E0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62E0C">
              <w:t>Låg</w:t>
            </w:r>
          </w:p>
        </w:tc>
        <w:tc>
          <w:tcPr>
            <w:tcW w:w="855" w:type="pct"/>
            <w:noWrap/>
            <w:hideMark/>
          </w:tcPr>
          <w:p w14:paraId="34817EA0" w14:textId="120A5378" w:rsidR="005B1647" w:rsidRPr="00862E0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62E0C">
              <w:t>Låg</w:t>
            </w:r>
          </w:p>
        </w:tc>
      </w:tr>
      <w:tr w:rsidR="00155607" w14:paraId="700D7E00"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376" w:type="pct"/>
            <w:noWrap/>
            <w:hideMark/>
          </w:tcPr>
          <w:p w14:paraId="42858233" w14:textId="77777777" w:rsidR="005B1647" w:rsidRPr="00862E0C" w:rsidRDefault="005B1647" w:rsidP="005B1647">
            <w:pPr>
              <w:pStyle w:val="Tabell"/>
            </w:pPr>
            <w:r w:rsidRPr="00862E0C">
              <w:t>Branschkoncentrationer</w:t>
            </w:r>
          </w:p>
        </w:tc>
        <w:tc>
          <w:tcPr>
            <w:tcW w:w="769" w:type="pct"/>
            <w:noWrap/>
            <w:hideMark/>
          </w:tcPr>
          <w:p w14:paraId="16E0AEEE" w14:textId="4F42CC61" w:rsidR="005B1647" w:rsidRPr="00862E0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62E0C">
              <w:t>Låg</w:t>
            </w:r>
          </w:p>
        </w:tc>
        <w:tc>
          <w:tcPr>
            <w:tcW w:w="855" w:type="pct"/>
            <w:noWrap/>
            <w:hideMark/>
          </w:tcPr>
          <w:p w14:paraId="44A3901E" w14:textId="44361A46" w:rsidR="005B1647" w:rsidRPr="00862E0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62E0C">
              <w:t>Låg</w:t>
            </w:r>
          </w:p>
        </w:tc>
      </w:tr>
      <w:tr w:rsidR="00155607" w14:paraId="50A7A678"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376" w:type="pct"/>
            <w:noWrap/>
            <w:hideMark/>
          </w:tcPr>
          <w:p w14:paraId="1684CBE4" w14:textId="77777777" w:rsidR="005B1647" w:rsidRPr="00862E0C" w:rsidRDefault="005B1647" w:rsidP="005B1647">
            <w:pPr>
              <w:pStyle w:val="Tabell"/>
            </w:pPr>
            <w:r w:rsidRPr="00862E0C">
              <w:t>Geografisk koncentration</w:t>
            </w:r>
          </w:p>
        </w:tc>
        <w:tc>
          <w:tcPr>
            <w:tcW w:w="769" w:type="pct"/>
            <w:noWrap/>
            <w:hideMark/>
          </w:tcPr>
          <w:p w14:paraId="7F8EA4F1" w14:textId="07E4ACD1" w:rsidR="005B1647" w:rsidRPr="00862E0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62E0C">
              <w:t>Låg</w:t>
            </w:r>
          </w:p>
        </w:tc>
        <w:tc>
          <w:tcPr>
            <w:tcW w:w="855" w:type="pct"/>
            <w:noWrap/>
            <w:hideMark/>
          </w:tcPr>
          <w:p w14:paraId="1E5ABDD2" w14:textId="5F251E25" w:rsidR="005B1647" w:rsidRPr="00862E0C"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62E0C">
              <w:t>Låg</w:t>
            </w:r>
          </w:p>
        </w:tc>
      </w:tr>
      <w:tr w:rsidR="00155607" w14:paraId="4AAA315E" w14:textId="77777777" w:rsidTr="00155607">
        <w:trPr>
          <w:cnfStyle w:val="010000000000" w:firstRow="0" w:lastRow="1" w:firstColumn="0" w:lastColumn="0" w:oddVBand="0" w:evenVBand="0" w:oddHBand="0" w:evenHBand="0" w:firstRowFirstColumn="0" w:firstRowLastColumn="0" w:lastRowFirstColumn="0" w:lastRowLastColumn="0"/>
          <w:trHeight w:val="255"/>
        </w:trPr>
        <w:tc>
          <w:tcPr>
            <w:cnfStyle w:val="001000000000" w:firstRow="0" w:lastRow="0" w:firstColumn="1" w:lastColumn="0" w:oddVBand="0" w:evenVBand="0" w:oddHBand="0" w:evenHBand="0" w:firstRowFirstColumn="0" w:firstRowLastColumn="0" w:lastRowFirstColumn="0" w:lastRowLastColumn="0"/>
            <w:tcW w:w="3376" w:type="pct"/>
            <w:noWrap/>
            <w:hideMark/>
          </w:tcPr>
          <w:p w14:paraId="5E8D32CE" w14:textId="77777777" w:rsidR="005B1647" w:rsidRPr="00A50721" w:rsidRDefault="005B1647" w:rsidP="005B1647">
            <w:pPr>
              <w:pStyle w:val="Tabell"/>
              <w:rPr>
                <w:b w:val="0"/>
              </w:rPr>
            </w:pPr>
            <w:r w:rsidRPr="00A50721">
              <w:rPr>
                <w:b w:val="0"/>
              </w:rPr>
              <w:t>Risk till följd av förändringar i allmän ekonomisk utveckling</w:t>
            </w:r>
          </w:p>
        </w:tc>
        <w:tc>
          <w:tcPr>
            <w:tcW w:w="769" w:type="pct"/>
            <w:noWrap/>
            <w:hideMark/>
          </w:tcPr>
          <w:p w14:paraId="69E2ED03" w14:textId="452DAED8" w:rsidR="005B1647" w:rsidRPr="00A50721" w:rsidRDefault="005B1647" w:rsidP="005B1647">
            <w:pPr>
              <w:pStyle w:val="Tabell"/>
              <w:cnfStyle w:val="010000000000" w:firstRow="0" w:lastRow="1" w:firstColumn="0" w:lastColumn="0" w:oddVBand="0" w:evenVBand="0" w:oddHBand="0" w:evenHBand="0" w:firstRowFirstColumn="0" w:firstRowLastColumn="0" w:lastRowFirstColumn="0" w:lastRowLastColumn="0"/>
              <w:rPr>
                <w:b w:val="0"/>
              </w:rPr>
            </w:pPr>
            <w:r w:rsidRPr="00A50721">
              <w:rPr>
                <w:b w:val="0"/>
              </w:rPr>
              <w:t>Låg</w:t>
            </w:r>
          </w:p>
        </w:tc>
        <w:tc>
          <w:tcPr>
            <w:tcW w:w="855" w:type="pct"/>
            <w:noWrap/>
            <w:hideMark/>
          </w:tcPr>
          <w:p w14:paraId="41AB86AC" w14:textId="0BF8EC15" w:rsidR="005B1647" w:rsidRPr="00A50721" w:rsidRDefault="005B1647" w:rsidP="005B1647">
            <w:pPr>
              <w:pStyle w:val="Tabell"/>
              <w:cnfStyle w:val="010000000000" w:firstRow="0" w:lastRow="1" w:firstColumn="0" w:lastColumn="0" w:oddVBand="0" w:evenVBand="0" w:oddHBand="0" w:evenHBand="0" w:firstRowFirstColumn="0" w:firstRowLastColumn="0" w:lastRowFirstColumn="0" w:lastRowLastColumn="0"/>
              <w:rPr>
                <w:b w:val="0"/>
              </w:rPr>
            </w:pPr>
            <w:r w:rsidRPr="00A50721">
              <w:rPr>
                <w:b w:val="0"/>
              </w:rPr>
              <w:t>Låg</w:t>
            </w:r>
          </w:p>
        </w:tc>
      </w:tr>
    </w:tbl>
    <w:p w14:paraId="4C224183" w14:textId="77777777" w:rsidR="005B1647" w:rsidRDefault="005B1647" w:rsidP="005B1647">
      <w:pPr>
        <w:pStyle w:val="Rubrik4utannumrering"/>
      </w:pPr>
      <w:r>
        <w:t>Risk till följd av allmän ekonomisk utveckling</w:t>
      </w:r>
    </w:p>
    <w:p w14:paraId="59381DD3" w14:textId="77777777" w:rsidR="005B1647" w:rsidRDefault="005B1647" w:rsidP="005B1647">
      <w:pPr>
        <w:pStyle w:val="Brdtext"/>
      </w:pPr>
      <w:r>
        <w:t>Även i en perfekt diversifierad portfölj utan större koncentrationer finns en risk för stora förluster, särskilt vid nedgångar i ekonomisk utveckling, så kallad odiversifierbar risk. Riksgäldskontoret bedömer att risken är låg för att det ska uppstå stora förluster i den ordinarie portföljen enbart på grund av odiversifierbar risk vid en ekonomisk nedgång. Detta beror främst på den låga exponeringen mot engagemang med hög kreditrisk.</w:t>
      </w:r>
    </w:p>
    <w:p w14:paraId="58DCFC52" w14:textId="77777777" w:rsidR="005B1647" w:rsidRDefault="005B1647" w:rsidP="005B1647">
      <w:pPr>
        <w:pStyle w:val="Brdtext"/>
      </w:pPr>
      <w:r>
        <w:t>Stora förluster skulle även kunna uppstå om en ekonomisk nedgång slår särskilt hårt mot en eller flera av portföljens koncentrationer, samtidigt som den skapar förhöjda förluster i portföljen i övrigt, men Riksgäldskontoret bedömer att risken är låg även för detta.</w:t>
      </w:r>
    </w:p>
    <w:p w14:paraId="30C8B95F" w14:textId="77777777" w:rsidR="005B1647" w:rsidRDefault="005B1647" w:rsidP="005B1647">
      <w:pPr>
        <w:pStyle w:val="Rubrik4utannumrering"/>
      </w:pPr>
      <w:r>
        <w:t>Namnkoncentrationer</w:t>
      </w:r>
    </w:p>
    <w:p w14:paraId="1F7C345A" w14:textId="77777777" w:rsidR="005B1647" w:rsidRDefault="005B1647" w:rsidP="005B1647">
      <w:pPr>
        <w:pStyle w:val="Brdtext"/>
      </w:pPr>
      <w:r>
        <w:t>Med namnkoncentration menas låg diversifiering på grund av att en portfölj antingen innehåller ett fåtal engagemang eller att det finns exponeringar mot enskilda garantigäldenärer eller låntagare som är stora i förhållande till portföljens samlade omfattning.</w:t>
      </w:r>
    </w:p>
    <w:p w14:paraId="7AF11511" w14:textId="77777777" w:rsidR="005B1647" w:rsidRDefault="005B1647" w:rsidP="005B1647">
      <w:pPr>
        <w:pStyle w:val="Brdtext"/>
      </w:pPr>
      <w:r>
        <w:t>Den ordinarie portföljen innehåller ett antal stora exponeringar, där de femton enskilt största utgör drygt 45 procent av portföljens storlek. Risken bedöms dock som låg för stora förluster med anledning av detta. Det beror på att de största exponeringarna främst utgörs av garantier med minimal till begränsad kreditrisk.</w:t>
      </w:r>
    </w:p>
    <w:p w14:paraId="0DC22C1C" w14:textId="77777777" w:rsidR="005B1647" w:rsidRDefault="005B1647" w:rsidP="005B1647">
      <w:pPr>
        <w:pStyle w:val="Rubrik4utannumrering"/>
      </w:pPr>
      <w:r>
        <w:t>Direkta samvariationer på grund av fallissemangssmitta</w:t>
      </w:r>
    </w:p>
    <w:p w14:paraId="6D22D642" w14:textId="77777777" w:rsidR="005B1647" w:rsidRDefault="005B1647" w:rsidP="005B1647">
      <w:pPr>
        <w:pStyle w:val="Brdtext"/>
      </w:pPr>
      <w:r>
        <w:t>Om det föreligger omständigheter där en garantigäldenärs eller låntagares finansiella problem smittar av sig på andra garanti- eller låntagare ökar sannolikheten för kluster av förluster. Sådana direkta samvariationer kan uppstå om det finns affärsmässiga eller juridiska förbindelser mellan garantigäldenärer och låntagare. Typiska exempel är exponeringar mot garanti- eller låntagare inom samma projekt, leverantörskedja eller företagskoncern.</w:t>
      </w:r>
    </w:p>
    <w:p w14:paraId="6C8282A2" w14:textId="2F53DAA1" w:rsidR="005B1647" w:rsidRDefault="005B1647" w:rsidP="005B1647">
      <w:pPr>
        <w:pStyle w:val="Brdtext"/>
      </w:pPr>
      <w:r>
        <w:t>Risken för sådan fallissemangssmitta i den ordinarie portföljen bedöms vara låg. Den ordinarie portföljen innehåller endast ett fåtal engagemang med juridiska kopplingar, gemensamt ägarintresse och koncerntillhörighet.</w:t>
      </w:r>
    </w:p>
    <w:p w14:paraId="65DA66FA" w14:textId="77777777" w:rsidR="005B1647" w:rsidRDefault="005B1647" w:rsidP="005B1647">
      <w:pPr>
        <w:pStyle w:val="Rubrik4utannumrering"/>
      </w:pPr>
      <w:r>
        <w:t>Branschkoncentrationer</w:t>
      </w:r>
    </w:p>
    <w:p w14:paraId="06AD74D8" w14:textId="77777777" w:rsidR="005B1647" w:rsidRDefault="005B1647" w:rsidP="005B1647">
      <w:pPr>
        <w:pStyle w:val="Brdtext"/>
      </w:pPr>
      <w:r>
        <w:t>Med branschkoncentration avses låg diversifiering med hänsyn till garantigäldenärernas och låntagarnas branschtillhörighet. Det kan antingen handla om att portföljen är exponerad mot ett litet antal branscher eller att någon eller några enskilda branscher utgör en betydande andel av portföljen.</w:t>
      </w:r>
    </w:p>
    <w:p w14:paraId="476824C9" w14:textId="77777777" w:rsidR="005B1647" w:rsidRDefault="005B1647" w:rsidP="005B1647">
      <w:pPr>
        <w:pStyle w:val="Brdtext"/>
      </w:pPr>
      <w:r>
        <w:t>Branschkoncentrationer utgör en riskfaktor eftersom negativa chocker i en bransch kan ge upphov till kluster av förluster. Hur stor risken är beror delvis på sannolikheten för en kraftig chock som leder till att många företag inom branschen drabbas samtidigt. Risken påverkas även av garantigäldenärernas och låntagarnas motståndskraft mot en negativ chock. Ju bättre kreditvärdighet företagen har desto starkare motståndskraft.</w:t>
      </w:r>
    </w:p>
    <w:p w14:paraId="01581435" w14:textId="3E4BFA56" w:rsidR="005B1647" w:rsidRDefault="005B1647" w:rsidP="005B1647">
      <w:pPr>
        <w:pStyle w:val="Brdtext"/>
      </w:pPr>
      <w:r>
        <w:t>Avseende garantier och lån till företag finns en god diversifiering gällande motparternas branschtillhörighet. Den mest framträdande branschkoncentrationen är mot teleoperatörer. Risken för stora förluster från koncentrationen bedöms som låg. Branschen är stabil med låg sannolikhet för negativa chocker som kan medföra kluster av förluster. Kreditvärdigheten hos många av garantitagarna är dock relativt svag, under medel för branschen. En bidragande förklaring till detta är att en betydande del av garantigäldenärerna är verksamma i riskfyllda länder. De är dock till stor del etablerade bolag med starka positioner på respektive hemmamarknad, vilket höjer bedömningen av motståndskraften mot negativa chocker.</w:t>
      </w:r>
    </w:p>
    <w:p w14:paraId="2B0BD8EC" w14:textId="404EC93C" w:rsidR="005B1647" w:rsidRDefault="005B1647" w:rsidP="005B1647">
      <w:pPr>
        <w:pStyle w:val="Brdtext"/>
      </w:pPr>
      <w:r>
        <w:t>Till följd av ett par beloppsmässigt betydande garantiutfästelser har portföljens geografiska fördelning skiftat mot mogna marknader med låg landrisk under analyshorisonten. Detta har lett till att den genomsnittliga kreditvärdigheten i branschkoncentrationen mot teleoperatörer förbättrats sedan 2018.</w:t>
      </w:r>
    </w:p>
    <w:p w14:paraId="008D9AE6" w14:textId="77777777" w:rsidR="005B1647" w:rsidRDefault="005B1647" w:rsidP="005B1647">
      <w:pPr>
        <w:pStyle w:val="Rubrik4utannumrering"/>
      </w:pPr>
      <w:r>
        <w:t>Geografiska koncentrationer</w:t>
      </w:r>
    </w:p>
    <w:p w14:paraId="537C1B45" w14:textId="77777777" w:rsidR="005B1647" w:rsidRDefault="005B1647" w:rsidP="005B1647">
      <w:pPr>
        <w:pStyle w:val="Brdtext"/>
      </w:pPr>
      <w:r>
        <w:t>Garantigäldenärer och låntagare i samma geografiska område påverkas simultant av förändringar i den gemensamma ekonomiska miljön. Det kan till exempel vara konjunkturutvecklingen eller förändringar i valutor och räntor. På samma sätt som för branschkoncentrationer kan negativa chocker leda till indirekta samvariationer som leder till kluster av förluster.</w:t>
      </w:r>
    </w:p>
    <w:p w14:paraId="5B2F009E" w14:textId="734ACC9B" w:rsidR="005B1647" w:rsidRDefault="005B1647" w:rsidP="005B1647">
      <w:pPr>
        <w:pStyle w:val="Brdtext"/>
      </w:pPr>
      <w:r>
        <w:t>Den ordinarie portföljen är till 40 procent exponerad mot svenska garantigäldenärer och låntagare, varav 88 procent avser CSN:s studielån. Riksgäldskontoret bedömer att risken är låg för att det ska ske stora avskrivningar av studielån. Avskrivningarna på grund av ålder kan inte överstiga 2,1 miljarder under analysens tidshorisont på grund av hur lånestocken ser ut. Andra betydande orsaker till avskrivningar, som dödsfall och behörighetsgivande studier, bedöms inte påverkas i någon väsentlig omfattning av den ekonomiska utvecklingen i landet. Att dessa skulle uppgå till betydande belopp är också mindre sannolikt.</w:t>
      </w:r>
    </w:p>
    <w:p w14:paraId="5B8954B8" w14:textId="6156E970" w:rsidR="005B1647" w:rsidRDefault="005B1647" w:rsidP="005B1647">
      <w:pPr>
        <w:pStyle w:val="Brdtext"/>
      </w:pPr>
      <w:r>
        <w:t>En allvarlig nedgång i svensk ekonomi skulle kunna öka nedsättningarna av låntagarnas årsbelopp samt försämra deras betalningsförmåga. Detta leder till att inbetalningarna minskar, vilket har en negativ effekt på statens kassaflöde. Riksgäldskontoret bedömer dock att risken är låg för att nedsättningar och betalningsinställelser ökar till i sammanhanget betydande belopp.</w:t>
      </w:r>
    </w:p>
    <w:p w14:paraId="21D01C85" w14:textId="0FAB3B71" w:rsidR="005B1647" w:rsidRDefault="005B1647" w:rsidP="005B1647">
      <w:pPr>
        <w:pStyle w:val="Rubrik3utannumrering"/>
      </w:pPr>
      <w:r w:rsidRPr="00862E0C">
        <w:t>Insättningsgarantin</w:t>
      </w:r>
    </w:p>
    <w:p w14:paraId="46AC2475" w14:textId="77777777" w:rsidR="005B1647" w:rsidRDefault="005B1647" w:rsidP="005B1647">
      <w:pPr>
        <w:pStyle w:val="Brdtext"/>
      </w:pPr>
      <w:r>
        <w:t>Riksgäldskontoret bedömer liksom föregående år att risken är måttlig för stora förluster på grund av infrianden av insättningsgarantin.</w:t>
      </w:r>
    </w:p>
    <w:p w14:paraId="3714241C" w14:textId="54FF82A1" w:rsidR="005B1647" w:rsidRDefault="005B1647" w:rsidP="005B1647">
      <w:pPr>
        <w:pStyle w:val="Brdtext"/>
      </w:pPr>
      <w:r>
        <w:t>Insättningsgarantins funktionssätt, i termer av vem ersättning betalas ut till, skiljer sig åt beroende på hur ett institut med garanterade insättningar hanteras om det får problem. Det kan ske via ett ordinärt insolvensförfarande i form av konkurs/likvidation eller i särskild ordning i form av resolution.</w:t>
      </w:r>
    </w:p>
    <w:p w14:paraId="1AABB05B" w14:textId="22E00F46" w:rsidR="005B1647" w:rsidRDefault="005B1647" w:rsidP="005B1647">
      <w:pPr>
        <w:pStyle w:val="Brdtext"/>
      </w:pPr>
      <w:r>
        <w:t>Om ett institut med garanterade insättningar drabbas av problem som leder till konkurs eller beslut av Finansinspektionen om att garantin ska träda in medför det ett så kallat direkt infriande av insättningsgarantin. Det innebär att ersättning betalas ut till insättarna i institutet, varefter insättningsgarantin tar över insättarnas fordran på institutet i konkursen.</w:t>
      </w:r>
    </w:p>
    <w:p w14:paraId="6BA223C8" w14:textId="47995E24" w:rsidR="005B1647" w:rsidRDefault="005B1647" w:rsidP="005B1647">
      <w:pPr>
        <w:pStyle w:val="Brdtext"/>
      </w:pPr>
      <w:r>
        <w:t>Om ett problemfyllt institut i stället hanteras genom resolution tar staten över kontrollen (men inte ägandet) av institutet för att rekonstruera eller avveckla det under ordnade former. Huvudregeln är att aktieägarna och långivarna får sina fordringar nedskrivna och/eller konverterade till aktiekapital utifrån en på förhand angiven prioritetsordning, så kallad skuldnedskrivning. Garanterade insättningar är dock undantagna från skuldnedskrivning, vilket innebär att de är skyddade fullt ut även om banken är försatt i resolution. Eventuella förluster och återkapitaliseringsbehov som insättarna skulle ha svarat för, om de inte vore undantagna från skuldnedskrivning, ska i stället täckas av insättningsgarantifonden i första hand. Detta sker genom ett tillskott på tillgångssidan av institutets balansräkning. Insättningsgarantifonden bidrar dock inte med mer än 26 miljarder i resolution.</w:t>
      </w:r>
    </w:p>
    <w:p w14:paraId="4256D94A" w14:textId="77777777" w:rsidR="005B1647" w:rsidRDefault="005B1647" w:rsidP="005B1647">
      <w:pPr>
        <w:pStyle w:val="Rubrik5utannumrering"/>
      </w:pPr>
      <w:r>
        <w:t>Direkta infrianden</w:t>
      </w:r>
    </w:p>
    <w:p w14:paraId="18DAC0DB" w14:textId="00E762D7" w:rsidR="005B1647" w:rsidRDefault="005B1647" w:rsidP="005B1647">
      <w:pPr>
        <w:pStyle w:val="Brdtext"/>
      </w:pPr>
      <w:r>
        <w:t>Riksgäldskontoret bedömer att risken är måttlig för att direkta infrianden av insättningsgarantin ska ge upphov till stora förluster. Givet storleken på garanterade insättningar i sådana institut som Riksgäldskontoret bedömt inte ska hanteras genom resolution (icke systemviktiga institut) krävs det att flera institut fallerar för att det ska kunna uppstå stora förluster.</w:t>
      </w:r>
    </w:p>
    <w:p w14:paraId="1B25444A" w14:textId="77777777" w:rsidR="005B1647" w:rsidRDefault="005B1647" w:rsidP="005B1647">
      <w:pPr>
        <w:pStyle w:val="Rubrik5utannumrering"/>
      </w:pPr>
      <w:r>
        <w:t>Insättningsgarantins bidrag i resolution</w:t>
      </w:r>
    </w:p>
    <w:p w14:paraId="6D1E1B1D" w14:textId="7BEBE934" w:rsidR="005B1647" w:rsidRDefault="005B1647" w:rsidP="005B1647">
      <w:pPr>
        <w:pStyle w:val="Brdtext"/>
        <w:sectPr w:rsidR="005B1647" w:rsidSect="00DA2538">
          <w:headerReference w:type="even" r:id="rId147"/>
          <w:headerReference w:type="default" r:id="rId148"/>
          <w:footerReference w:type="even" r:id="rId149"/>
          <w:footerReference w:type="default" r:id="rId150"/>
          <w:headerReference w:type="first" r:id="rId151"/>
          <w:footerReference w:type="first" r:id="rId152"/>
          <w:type w:val="oddPage"/>
          <w:pgSz w:w="11906" w:h="16838" w:code="9"/>
          <w:pgMar w:top="1304" w:right="2268" w:bottom="1247" w:left="2268" w:header="567" w:footer="624" w:gutter="0"/>
          <w:cols w:space="708"/>
          <w:titlePg/>
          <w:docGrid w:linePitch="360"/>
        </w:sectPr>
      </w:pPr>
      <w:r>
        <w:t>Riksgäldskontoret bedömer att risken för stora förluster med anledning av insättningsgarantins möjliga bidrag i resolution är låg. De institut som bedöms bedriva verksamhet som är kritisk för det finansiella systemet och därmed ska hanteras genom resolution (systemviktiga institut) har en god kreditvärdighet. Om ett ingripande ändå sker krävs mycket betydande förluster i instituten för att insättningsgarantin ska behöva bidra i resolution. Det gäller i synnerhet för de institut som vid ett resolutionsingripande har mer eget kapital och nedskrivningsbara skulder än vad som krävs för att uppfylla de minimikrav som ställs på instituten.</w:t>
      </w:r>
    </w:p>
    <w:bookmarkStart w:id="293" w:name="_Toc37350669"/>
    <w:p w14:paraId="4C3A5C37" w14:textId="5818699B" w:rsidR="005B1647" w:rsidRDefault="00840EC1" w:rsidP="005B1647">
      <w:pPr>
        <w:pStyle w:val="Rubrik1"/>
        <w:rPr>
          <w:noProof/>
        </w:rPr>
      </w:pPr>
      <w:sdt>
        <w:sdtPr>
          <w:alias w:val="Avsnittsrubrik"/>
          <w:tag w:val="Avsnittsrubrik"/>
          <w:id w:val="-1253279712"/>
          <w:dataBinding w:prefixMappings="xmlns:ns0='http://rkdhs/mallar/budget/Års/Års.xsd'" w:xpath="/ns0:dokumentvärden[1]/ns0:avsnitt[1]/ns0:avsnitt[7]/@avsnittsrubrik" w:storeItemID="{E4A92E87-CD46-4139-BA79-F73ACCF787C5}"/>
          <w:text w:multiLine="1"/>
        </w:sdtPr>
        <w:sdtEndPr/>
        <w:sdtContent>
          <w:r w:rsidR="005B1647" w:rsidRPr="00F56994">
            <w:t>Nationellt intygande samt avgifter till och bidrag från EU</w:t>
          </w:r>
        </w:sdtContent>
      </w:sdt>
      <w:r w:rsidR="005B1647" w:rsidRPr="00E1060A">
        <w:rPr>
          <w:noProof/>
        </w:rPr>
        <mc:AlternateContent>
          <mc:Choice Requires="wps">
            <w:drawing>
              <wp:anchor distT="0" distB="0" distL="114300" distR="114300" simplePos="0" relativeHeight="251658245" behindDoc="0" locked="0" layoutInCell="1" allowOverlap="1" wp14:anchorId="42645071" wp14:editId="1D6ECC87">
                <wp:simplePos x="0" y="0"/>
                <wp:positionH relativeFrom="page">
                  <wp:posOffset>7006590</wp:posOffset>
                </wp:positionH>
                <wp:positionV relativeFrom="page">
                  <wp:posOffset>0</wp:posOffset>
                </wp:positionV>
                <wp:extent cx="547200" cy="10792800"/>
                <wp:effectExtent l="0" t="0" r="5715" b="8890"/>
                <wp:wrapNone/>
                <wp:docPr id="17" name="Rektangel 1">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547200" cy="10792800"/>
                        </a:xfrm>
                        <a:prstGeom prst="rect">
                          <a:avLst/>
                        </a:prstGeom>
                        <a:solidFill>
                          <a:schemeClr val="accent2"/>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69242EF7" id="Rektangel 1" o:spid="_x0000_s1026" style="position:absolute;margin-left:551.7pt;margin-top:0;width:43.1pt;height:849.85pt;z-index:251658245;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Nio2M6QIAAEkGAAAOAAAAZHJzL2Uyb0RvYy54bWysVdtu2zAMfR+wfxD0njpOneaCOkWSLsOA&#10;oi3aDn1WZTkxJouapFy6Yf8+SrLdrCuGYViAKLpQJA/PEXN+cagl2QljK1A5TU/6lAjFoajUOqef&#10;H1a9MSXWMVUwCUrk9FlYejF7/+58r6diABuQhTAEnSg73eucbpzT0ySxfCNqZk9AC4WHJZiaOVya&#10;dVIYtkfvtUwG/f5ZsgdTaANcWIu7l/GQzoL/shTc3ZSlFY7InGJuLowmjE9+TGbnbLo2TG8q3qTB&#10;/iGLmlUKg3auLpljZGuq31zVFTdgoXQnHOoEyrLiImBANGn/FZr7DdMiYMHiWN2Vyf4/t/x6d2tI&#10;VSB3I0oUq5GjO/EFGVsLSdKASRzclXUeHc4iqu/LdHx6OVqd9RbZZNzLThenvUk2XvTS0WC8GA7m&#10;87MP2Q9/uxB8il8wzFU70ZYYd/4OQ8O2r84oefFDyY4ho6nnLwl5tb8h02Sv7TRA80II03t9a9DY&#10;ryxOPZpDaWr/iyyQQ5DEcycJj5Tj5jAbocwo4XiU9keTwRhXMWh7XRvrPgqoiZ/k1KDmQtnYDnOJ&#10;pq2Jj2ZBVsWqkjIsvM7FUpqIh3EulBs0AX6xlMrbK/A3o1O/E4BGPAGZe5bC20l1J0qkFREMQjLh&#10;Qb0OFOm1GyQpxh/28dNGb1MLlQ0OvecS43e+Gwet5TGIlprG3l8V4T12l/t/SixC7G6EyKBcd7mu&#10;FJi3HEjXRY72bZFiaXyVnqB4RtEbiN3Aar6qkLorZt0tM/j8kW9sae4Gh1LCPqfQzCjZgPn21r63&#10;R0XjKSV7bCc5tV+3zAhK5CeF73WSZpnvP2GRDVFUlJjjk6fjE7WtlxD0TTC7MPX2TrbT0kD9iJ1v&#10;7qPiEVMcY+eUO9Muli62OeydXMznwQx7jmbuSt1rfH6RPC/Nh8MjM7rRr0PpX0Pbetj0lYyjredD&#10;wXzroKyCxl/q2tQb+1UQTtNbfUM8Xgerl3+A2U8AAAD//wMAUEsDBBQABgAIAAAAIQDB4NvC3QAA&#10;AAsBAAAPAAAAZHJzL2Rvd25yZXYueG1sTI/BTsMwEETvlfoP1iJxo04KhCTEqQqiF8SF0g9w4m0S&#10;iNdR7Kbh79me6G1HM5p9U2xm24sJR985UhCvIhBItTMdNQoOX7u7FIQPmozuHaGCX/SwKZeLQufG&#10;nekTp31oBJeQz7WCNoQhl9LXLVrtV25AYu/oRqsDy7GRZtRnLre9XEdRIq3uiD+0esDXFuuf/ckq&#10;eLPu8eM7m+xu3VVOJimFl3dS6vZm3j6DCDiH/zBc8BkdSmaq3ImMFz3rOLp/4KwCnnTx4zRLQFR8&#10;JVn2BLIs5PWG8g8AAP//AwBQSwECLQAUAAYACAAAACEAtoM4kv4AAADhAQAAEwAAAAAAAAAAAAAA&#10;AAAAAAAAW0NvbnRlbnRfVHlwZXNdLnhtbFBLAQItABQABgAIAAAAIQA4/SH/1gAAAJQBAAALAAAA&#10;AAAAAAAAAAAAAC8BAABfcmVscy8ucmVsc1BLAQItABQABgAIAAAAIQDNio2M6QIAAEkGAAAOAAAA&#10;AAAAAAAAAAAAAC4CAABkcnMvZTJvRG9jLnhtbFBLAQItABQABgAIAAAAIQDB4NvC3QAAAAsBAAAP&#10;AAAAAAAAAAAAAAAAAEMFAABkcnMvZG93bnJldi54bWxQSwUGAAAAAAQABADzAAAATQYAAAAA&#10;" fillcolor="#dfddd9 [3205]" stroked="f" strokeweight="1pt">
                <w10:wrap anchorx="page" anchory="page"/>
              </v:rect>
            </w:pict>
          </mc:Fallback>
        </mc:AlternateContent>
      </w:r>
      <w:bookmarkEnd w:id="293"/>
    </w:p>
    <w:p w14:paraId="57F45FBD" w14:textId="3707D28B" w:rsidR="005B1647" w:rsidRPr="00DC23FF" w:rsidRDefault="005B1647" w:rsidP="005B1647">
      <w:pPr>
        <w:pStyle w:val="Brdtext"/>
      </w:pPr>
      <w:r w:rsidRPr="00DC23FF">
        <w:t>I detta avsnitt lämnar regeringen ett intygande avseende EU-medel som hanteras under delad förvaltning mellan Europeiska kommissionen och Sverige. I avsnittet beskrivs även Sveriges avgift till EU och samtliga bidrag från EU inklusive medel som tas emot direkt från kommissionen av svenska myndigheter</w:t>
      </w:r>
      <w:r>
        <w:t>, dessa delar ingår dock inte i det nationella intygandet.</w:t>
      </w:r>
    </w:p>
    <w:p w14:paraId="3AD87BE8" w14:textId="41F32B34" w:rsidR="005B1647" w:rsidRPr="00DC23FF" w:rsidRDefault="005B1647" w:rsidP="005B1647">
      <w:pPr>
        <w:pStyle w:val="Brdtext"/>
      </w:pPr>
      <w:r w:rsidRPr="00DC23FF">
        <w:t>Det nationella intygandet lämnas även till kommissionen och till Europeiska revisionsrätten. Av den anledningen innehåller avsnittet en redogörelse för den svenska förvaltningsmodellen och en kort beskrivning av de redovisningsprinciper som tillämpas i årsredovisningen för staten.</w:t>
      </w:r>
    </w:p>
    <w:p w14:paraId="75F09068" w14:textId="540F67AA" w:rsidR="005B1647" w:rsidRDefault="005B1647" w:rsidP="005B1647">
      <w:pPr>
        <w:pStyle w:val="Rubrik2"/>
      </w:pPr>
      <w:bookmarkStart w:id="294" w:name="_Toc37350670"/>
      <w:r>
        <w:t>Redovisningsskyldighet för EU-medel i den svenska statsförvaltningen</w:t>
      </w:r>
      <w:bookmarkEnd w:id="294"/>
    </w:p>
    <w:p w14:paraId="6A2DBFC2" w14:textId="004AA1C2" w:rsidR="005B1647" w:rsidRDefault="005B1647" w:rsidP="005B1647">
      <w:pPr>
        <w:pStyle w:val="Brdtext"/>
      </w:pPr>
      <w:r w:rsidRPr="00DC23FF">
        <w:t>Regeringen är inför riksdagen ansvarig för hur den styr riket. Regeringen är redovisningsskyldig inför riksdagen för statens medel och övriga tillgångar som står till dess disposition. Regeringen lämnar årligen en årsredovisning för staten till riksdagen. Årsredovisningen innehåller bl.a. utfallet på budgetens inkomsttitlar och anslag, konsoliderade resultat- och balansräkningar samt finansieringsanalys avseende samtliga statliga myndigheter, inklusive affärsverken, under riksdagen och regeringen samt de fonder och andelar i bolag som myndigheterna innehar. Sveriges avgift till EU och återflödet från EU-budgeten redovisas i såväl budgetens inkomsttitlar och anslag som i de konsoliderade resultat- och balansräkningarna i årsredovisningen för staten.</w:t>
      </w:r>
    </w:p>
    <w:p w14:paraId="4EA33E41" w14:textId="4A2C2CC6" w:rsidR="005B1647" w:rsidRDefault="005B1647" w:rsidP="005B1647">
      <w:pPr>
        <w:pStyle w:val="Brdtext"/>
      </w:pPr>
      <w:r w:rsidRPr="00DC23FF">
        <w:t>Regeringen har i hög grad delegerat beslutsfattandet avseende genomförandet av EU-program till förvaltningsmyndigheterna, som är regeringens organ för att genomföra den fastlagda politiken. Riksdagen och regeringen beslutar om inriktningen och förutsättningarna för den statliga verksamheten och vilka verksamhets- och ansvarsområden som tilldelas myndigheterna. Myndigheterna har sedan långtgående befogenheter i sitt dagliga och operativa arbete. Det är dock regeringens uppgift att styra myndigheterna och försäkra sig om att myndigheterna fullgör sitt verksamhetsansvar.</w:t>
      </w:r>
    </w:p>
    <w:p w14:paraId="6E08D752" w14:textId="75049100" w:rsidR="005B1647" w:rsidRDefault="005B1647" w:rsidP="00AC2754">
      <w:pPr>
        <w:pStyle w:val="Rubrik3"/>
      </w:pPr>
      <w:bookmarkStart w:id="295" w:name="_Toc37350671"/>
      <w:r>
        <w:t>Innehållet i regeringens nationella intygande avseende EU-medel</w:t>
      </w:r>
      <w:bookmarkEnd w:id="295"/>
    </w:p>
    <w:p w14:paraId="1BD13CDD" w14:textId="3AD5A72F" w:rsidR="005B1647" w:rsidRDefault="005B1647" w:rsidP="005B1647">
      <w:pPr>
        <w:pStyle w:val="Brdtext"/>
      </w:pPr>
      <w:r w:rsidRPr="00196071">
        <w:t>Regeringens nationella intygande för 201</w:t>
      </w:r>
      <w:r>
        <w:t>9</w:t>
      </w:r>
      <w:r w:rsidRPr="00196071">
        <w:t xml:space="preserve"> avseende EU-medel omfattar EU-medel hänförliga till den fleråriga budgetram</w:t>
      </w:r>
      <w:r>
        <w:t>en</w:t>
      </w:r>
      <w:r w:rsidRPr="00196071">
        <w:t xml:space="preserve"> 2014–2020, även kallad programperiod.</w:t>
      </w:r>
    </w:p>
    <w:p w14:paraId="632D0435" w14:textId="14E1940B" w:rsidR="005B1647" w:rsidRDefault="005B1647" w:rsidP="005B1647">
      <w:pPr>
        <w:pStyle w:val="Brdtext"/>
      </w:pPr>
      <w:r w:rsidRPr="00196071">
        <w:t>Intygandet innehåller en årlig räkenskapssammanställning över medel mottagna från EU:s budget samt en redogörelse för hur dessa medel har fördelats på olika åtgärder. Med EU-medel avses i detta sammanhang de medel som förvaltas inom ramen för delad förvaltning mellan medlemsstaten Sverige och kommissionen. Medlen redovisas på budgetens anslag och inkomsttitlar. Intygandet, som ingår som en del i årsredovisningen för staten, överlämnas till riksdagen, med kopia till kommissionen och revisionsrätten.</w:t>
      </w:r>
    </w:p>
    <w:p w14:paraId="23215BDE" w14:textId="5063DB40" w:rsidR="005B1647" w:rsidRDefault="005B1647" w:rsidP="005B1647">
      <w:pPr>
        <w:pStyle w:val="Brdtext"/>
      </w:pPr>
      <w:r w:rsidRPr="00196071">
        <w:t xml:space="preserve">I intygandet bedömer regeringen om EU-räkenskaperna i allt väsentligt är rättvisande samt </w:t>
      </w:r>
      <w:r>
        <w:t xml:space="preserve">om </w:t>
      </w:r>
      <w:r w:rsidRPr="00196071">
        <w:t>det finns ett ramverk för staten som syftar till att säkerställa en betryggande intern styrning och kontroll av EU-medlen. Räkenskaperna som ligger till grund för sammanställningen är upprättade enligt god redovisningssed och har varit föremål för Riksrevisionens granskning. Genom ramverket för intern styrning och kontroll ställer regeringen krav på att ansvariga myndigheter lämnar en försäkran som möjliggör för regeringen att utfärda ett nationellt intygande.</w:t>
      </w:r>
    </w:p>
    <w:p w14:paraId="301EEE9F" w14:textId="15BB32EE" w:rsidR="005B1647" w:rsidRDefault="005B1647" w:rsidP="005B1647">
      <w:pPr>
        <w:pStyle w:val="Brdtext"/>
      </w:pPr>
      <w:r w:rsidRPr="00196071">
        <w:t xml:space="preserve">Regeringens </w:t>
      </w:r>
      <w:r>
        <w:t>bedömning</w:t>
      </w:r>
      <w:r w:rsidRPr="00196071">
        <w:t xml:space="preserve"> syftar till att öka riksdagens insyn i hur Sverige fullgör sitt förvaltningsansvar och hur tilldelade EU-medel används. Samtidigt ställer intygandet krav på den interna styrningen och kontrollen hos de myndigheter som ansvarar för att förvalta medlen. Regeringens övergripande ambition är att säkerställa ett effektivt förvaltnings- och kontrollsystem kring EU-medlen i syfte att med rimlig säkerhet garantera de underliggande transaktionernas laglighet och korrekthet.</w:t>
      </w:r>
    </w:p>
    <w:p w14:paraId="3FAB9E36" w14:textId="77777777" w:rsidR="005B1647" w:rsidRDefault="005B1647" w:rsidP="00AC2754">
      <w:pPr>
        <w:pStyle w:val="Rubrik3"/>
      </w:pPr>
      <w:bookmarkStart w:id="296" w:name="_Toc37350672"/>
      <w:r>
        <w:t>Ramverket för intern styrning och kontroll</w:t>
      </w:r>
      <w:bookmarkEnd w:id="296"/>
    </w:p>
    <w:p w14:paraId="60BB5992" w14:textId="7762324F" w:rsidR="005B1647" w:rsidRPr="002E2F6B" w:rsidRDefault="005B1647" w:rsidP="005B1647">
      <w:pPr>
        <w:pStyle w:val="Brdtext"/>
      </w:pPr>
      <w:r w:rsidRPr="002E2F6B">
        <w:t xml:space="preserve">En god intern styrning och kontroll ger myndighetens ledning förutsättningar att driva verksamheten på ett effektivt sätt och uppnå önskat resultat. Inom det </w:t>
      </w:r>
      <w:r w:rsidRPr="001976EA">
        <w:t>ekonomiadministrativa</w:t>
      </w:r>
      <w:r w:rsidRPr="002E2F6B">
        <w:t xml:space="preserve"> området kan brister och ofullständigheter motverkas i redovisningen, ekonomiska rapporter och beslutsunderlag. Med en god intern styrning och kontroll kan både avsiktliga och oavsiktliga fel begränsas och oegentligheter och andra former av bedrägligt beteende undvikas.</w:t>
      </w:r>
    </w:p>
    <w:p w14:paraId="0B9E37B4" w14:textId="386753C5" w:rsidR="005B1647" w:rsidRPr="002E2F6B" w:rsidRDefault="005B1647" w:rsidP="005B1647">
      <w:pPr>
        <w:pStyle w:val="Brdtext"/>
      </w:pPr>
      <w:r w:rsidRPr="002E2F6B">
        <w:t>Samtliga svenska myndigheter som har ett förvaltande ansvar för EU-medel omfattas av ramverket för intern styrning och kontroll. Ramverket utgörs av flera samverkande förordningar:</w:t>
      </w:r>
    </w:p>
    <w:p w14:paraId="4FCBACD0" w14:textId="77777777" w:rsidR="005B1647" w:rsidRPr="001976EA" w:rsidRDefault="005B1647" w:rsidP="00771F86">
      <w:pPr>
        <w:pStyle w:val="Strecklista"/>
      </w:pPr>
      <w:r w:rsidRPr="001976EA">
        <w:t>myndighetsförordningen (2007:515),</w:t>
      </w:r>
    </w:p>
    <w:p w14:paraId="53B178C9" w14:textId="77777777" w:rsidR="005B1647" w:rsidRPr="001976EA" w:rsidRDefault="005B1647" w:rsidP="00771F86">
      <w:pPr>
        <w:pStyle w:val="Strecklista"/>
      </w:pPr>
      <w:r w:rsidRPr="001976EA">
        <w:t>internrevisionsförordningen (2006:1228),</w:t>
      </w:r>
    </w:p>
    <w:p w14:paraId="5A738CF6" w14:textId="6C526964" w:rsidR="005B1647" w:rsidRPr="001976EA" w:rsidRDefault="005B1647" w:rsidP="00771F86">
      <w:pPr>
        <w:pStyle w:val="Strecklista"/>
      </w:pPr>
      <w:r w:rsidRPr="001976EA">
        <w:t>förordningen (2007:603) om intern styrning och kontroll, och</w:t>
      </w:r>
    </w:p>
    <w:p w14:paraId="293334B0" w14:textId="6FB9D4AA" w:rsidR="005B1647" w:rsidRPr="001976EA" w:rsidRDefault="005B1647" w:rsidP="00771F86">
      <w:pPr>
        <w:pStyle w:val="Strecklista"/>
      </w:pPr>
      <w:r w:rsidRPr="001976EA">
        <w:t>förordningen (2000:605) om årsredovisning och budgetunderlag.</w:t>
      </w:r>
    </w:p>
    <w:p w14:paraId="46C941C0" w14:textId="09163A16" w:rsidR="005B1647" w:rsidRPr="002E2F6B" w:rsidRDefault="005B1647" w:rsidP="00EF0A97">
      <w:pPr>
        <w:pStyle w:val="Brdtextefterstrecklista"/>
      </w:pPr>
      <w:r>
        <w:t>I</w:t>
      </w:r>
      <w:r w:rsidRPr="002E2F6B">
        <w:t xml:space="preserve"> myndighetsförordningen fastställs att myndighetens ledning ansvarar för att myndighetens verksamhet ska bedrivas effektivt, enligt gällande rätt och de förpliktelser som följer av Sveriges medlemskap i Europeiska unionen, att den redovisas på ett tillförlitligt och rättvisande sätt samt att myndigheten hushållar väl med statens medel. För ett antal myndigheter har regeringen dessutom föreskrivit att de ska inrätta en internrevision och därmed omfattas av internrevisionsförordningen. Genom att inrätta en internrevision på utpekade myndigheter kan regeringen med rimlig säkerhet förvissa sig om att regelverken följs. I internrevisionens uppgifter ingår att granska och lämna förslag till förbättringar av myndighetens process för intern styrning och kontroll.</w:t>
      </w:r>
    </w:p>
    <w:p w14:paraId="6D6EA55A" w14:textId="1BE84337" w:rsidR="005B1647" w:rsidRPr="002E2F6B" w:rsidRDefault="005B1647" w:rsidP="005B1647">
      <w:pPr>
        <w:pStyle w:val="Brdtext"/>
      </w:pPr>
      <w:r w:rsidRPr="002E2F6B">
        <w:t>Myndigheter som omfattas av internrevisionsförordningen omfattas även av förordningen om intern styrning och kontroll samt vissa särskilda bestämmelser i förordningen om årsredovisning och budgetunderlag. Bestämmelserna i förordningen om årsredovisning och budgetunderlag innebär bl.a. att myndigheten i sin årsredovisning ska uttala sig om huruvida myndighetens interna styrning och kontroll har varit betryggande.</w:t>
      </w:r>
    </w:p>
    <w:p w14:paraId="4B3B947A" w14:textId="473F5C81" w:rsidR="005B1647" w:rsidRPr="00E23D91" w:rsidRDefault="005B1647" w:rsidP="00AC2754">
      <w:pPr>
        <w:pStyle w:val="Rubrik3"/>
      </w:pPr>
      <w:bookmarkStart w:id="297" w:name="_Toc37350673"/>
      <w:r>
        <w:t>Omfattningen av regeringens nationella intygande</w:t>
      </w:r>
      <w:bookmarkEnd w:id="297"/>
    </w:p>
    <w:p w14:paraId="28E0CB3C" w14:textId="615796DE" w:rsidR="00672303" w:rsidRDefault="005B1647" w:rsidP="00CE22A2">
      <w:pPr>
        <w:pStyle w:val="Brdtext"/>
      </w:pPr>
      <w:r w:rsidRPr="00FD7236">
        <w:t xml:space="preserve">Genom medlemskapet i EU hanterar svenska myndigheter olika slags medel från och till EU:s budget. De medel som Sverige </w:t>
      </w:r>
      <w:r>
        <w:t>tar emot</w:t>
      </w:r>
      <w:r w:rsidRPr="00FD7236">
        <w:t xml:space="preserve"> i form av återflöde från EU-budgeten kommer huvudsakligen från EU:s jordbruksfonder och EU:s strukturfonder. Sverige </w:t>
      </w:r>
      <w:r>
        <w:t>tar även emot</w:t>
      </w:r>
      <w:r w:rsidRPr="00FD7236">
        <w:t xml:space="preserve"> stöd till transeuropeiska nätverk samt forsknings- och utbildningsprogram. För den senare bidragskategorin ligger dock ansvaret för att administrera och förvalta medlen på kommissionen och andra institutioner inom EU, inte på medlemsstaten</w:t>
      </w:r>
      <w:r>
        <w:t>. Dessa medel</w:t>
      </w:r>
      <w:r w:rsidRPr="00FD7236">
        <w:t xml:space="preserve"> omfattas därför inte av regeringens intygande</w:t>
      </w:r>
      <w:r>
        <w:t>.</w:t>
      </w:r>
    </w:p>
    <w:p w14:paraId="5CA000C2" w14:textId="335A7506" w:rsidR="005B1647" w:rsidRPr="008972CB" w:rsidRDefault="005B1647" w:rsidP="005B1647">
      <w:pPr>
        <w:pStyle w:val="Brdtext"/>
      </w:pPr>
      <w:r>
        <w:t>Endast</w:t>
      </w:r>
      <w:r w:rsidRPr="00976FFE">
        <w:t xml:space="preserve"> de medel som Sverige </w:t>
      </w:r>
      <w:r>
        <w:t>tar emot</w:t>
      </w:r>
      <w:r w:rsidRPr="00976FFE">
        <w:t xml:space="preserve"> och förvaltar gemensamt med kommissionen omfattas av regeringens intygande. Ett delat förvaltningsansvar innebär i korthet att kommissionen har det yttersta ansvaret för förvaltningen av EU:s budget, men att medlemsstaten är ansvarig för att nationellt bygga upp ett förvaltnings- och kontrollsystem som garanterar en </w:t>
      </w:r>
      <w:r>
        <w:t>god</w:t>
      </w:r>
      <w:r w:rsidRPr="00976FFE">
        <w:t xml:space="preserve"> ekonomisk förvaltning av EU:s medel. </w:t>
      </w:r>
      <w:r>
        <w:t>För programperioden 2014–2020</w:t>
      </w:r>
      <w:r w:rsidRPr="00F04764">
        <w:t xml:space="preserve"> </w:t>
      </w:r>
      <w:r w:rsidRPr="00976FFE">
        <w:t xml:space="preserve">har </w:t>
      </w:r>
      <w:r>
        <w:t xml:space="preserve">regeringen utsett </w:t>
      </w:r>
      <w:r w:rsidRPr="00976FFE">
        <w:t>åtta myndigheter att förvalta medlen</w:t>
      </w:r>
      <w:r>
        <w:t>.</w:t>
      </w:r>
      <w:r>
        <w:footnoteReference w:id="11"/>
      </w:r>
      <w:r w:rsidRPr="00976FFE">
        <w:t xml:space="preserve"> </w:t>
      </w:r>
      <w:r>
        <w:t xml:space="preserve">De förvaltande myndigheterna bruttoredovisar EU-medel på statens budget. </w:t>
      </w:r>
      <w:r w:rsidRPr="008972CB">
        <w:t>Bruttoredovisning innebär att betalningar från EU redovisas mot inkomsttitel medan myndigheterna</w:t>
      </w:r>
      <w:r>
        <w:t>s</w:t>
      </w:r>
      <w:r w:rsidRPr="008972CB">
        <w:t xml:space="preserve"> bidragsutbetalningar redovisas mot anslag </w:t>
      </w:r>
      <w:r>
        <w:t>i</w:t>
      </w:r>
      <w:r w:rsidRPr="008972CB">
        <w:t xml:space="preserve"> statens budget.</w:t>
      </w:r>
    </w:p>
    <w:p w14:paraId="10B8BA86" w14:textId="553253D6" w:rsidR="005B1647" w:rsidRPr="00EF5309" w:rsidRDefault="005B1647" w:rsidP="005B1647">
      <w:pPr>
        <w:pStyle w:val="Brdtext"/>
      </w:pPr>
      <w:r>
        <w:t>Program som ingår i</w:t>
      </w:r>
      <w:r w:rsidRPr="00EF5309">
        <w:t xml:space="preserve"> territoriellt samarbete, s.k. Interregprogram är undantagna från bruttoredovisning på statens budget.</w:t>
      </w:r>
      <w:r w:rsidRPr="006C250C">
        <w:t xml:space="preserve"> </w:t>
      </w:r>
      <w:r w:rsidRPr="00EF5309">
        <w:t>Territoriellt samarbete innebär att programmen genomförs inom flera länder för att utveckla samarbetet över nationsgränserna. Uppgifter från dessa program för perioden 2014–2020 ingår dock i resultat- och balansräkningarna för programperioden, genom att de förvaltande myndigheterna upprättar resultat- och balansräkningar särskilt för dessa medel.</w:t>
      </w:r>
    </w:p>
    <w:p w14:paraId="2B51459C" w14:textId="5252CC24" w:rsidR="005B1647" w:rsidRDefault="005B1647" w:rsidP="005B1647">
      <w:pPr>
        <w:pStyle w:val="Brdtext"/>
      </w:pPr>
      <w:r w:rsidRPr="00BF7251">
        <w:t>Intygandet för 201</w:t>
      </w:r>
      <w:r>
        <w:t>9</w:t>
      </w:r>
      <w:r w:rsidRPr="00BF7251">
        <w:t xml:space="preserve"> gäller den svenska förvaltningen av EU-medel från</w:t>
      </w:r>
      <w:r>
        <w:t>:</w:t>
      </w:r>
    </w:p>
    <w:p w14:paraId="4D6E5DEA" w14:textId="579B63E1" w:rsidR="005B1647" w:rsidRPr="006D662C" w:rsidRDefault="005B1647" w:rsidP="00771F86">
      <w:pPr>
        <w:pStyle w:val="Strecklista"/>
      </w:pPr>
      <w:r w:rsidRPr="006D662C">
        <w:t>Europeiska garantifonden för jordbruket (EGFJ)</w:t>
      </w:r>
    </w:p>
    <w:p w14:paraId="332E0E3F" w14:textId="7F538294" w:rsidR="005B1647" w:rsidRPr="006D662C" w:rsidRDefault="005B1647" w:rsidP="00771F86">
      <w:pPr>
        <w:pStyle w:val="Strecklista"/>
      </w:pPr>
      <w:r w:rsidRPr="006D662C">
        <w:t>Europeiska jordbruksfonden för landsbygdsutvecklingen (EJFLU)</w:t>
      </w:r>
    </w:p>
    <w:p w14:paraId="0279981F" w14:textId="41C571C9" w:rsidR="005B1647" w:rsidRPr="006D662C" w:rsidRDefault="005B1647" w:rsidP="00771F86">
      <w:pPr>
        <w:pStyle w:val="Strecklista"/>
      </w:pPr>
      <w:r w:rsidRPr="006D662C">
        <w:t>Europeiska regionala utvecklingsfonden (ERUF)</w:t>
      </w:r>
    </w:p>
    <w:p w14:paraId="1E9A810D" w14:textId="4EAAF5F9" w:rsidR="005B1647" w:rsidRPr="006D662C" w:rsidRDefault="005B1647" w:rsidP="00771F86">
      <w:pPr>
        <w:pStyle w:val="Strecklista"/>
      </w:pPr>
      <w:r w:rsidRPr="006D662C">
        <w:t>Europeiska socialfonden (ESF)</w:t>
      </w:r>
    </w:p>
    <w:p w14:paraId="7B29DA54" w14:textId="0FAB3604" w:rsidR="005B1647" w:rsidRPr="006D662C" w:rsidRDefault="005B1647" w:rsidP="00771F86">
      <w:pPr>
        <w:pStyle w:val="Strecklista"/>
      </w:pPr>
      <w:r w:rsidRPr="006D662C">
        <w:t>Europeiska havs- och fiskerifonden (EHFF)</w:t>
      </w:r>
    </w:p>
    <w:p w14:paraId="113AEB6B" w14:textId="3643E1CA" w:rsidR="005B1647" w:rsidRPr="006D662C" w:rsidRDefault="005B1647" w:rsidP="00771F86">
      <w:pPr>
        <w:pStyle w:val="Strecklista"/>
      </w:pPr>
      <w:r w:rsidRPr="006D662C">
        <w:t>Asyl-, migrations- och integrationsfonden (AMIF)</w:t>
      </w:r>
    </w:p>
    <w:p w14:paraId="0FCEFA6E" w14:textId="6539CDE9" w:rsidR="005B1647" w:rsidRPr="006D662C" w:rsidRDefault="005B1647" w:rsidP="00771F86">
      <w:pPr>
        <w:pStyle w:val="Strecklista"/>
      </w:pPr>
      <w:r w:rsidRPr="006D662C">
        <w:t>Fonden för inre säkerhet (ISF)</w:t>
      </w:r>
    </w:p>
    <w:p w14:paraId="75A9AC4C" w14:textId="1BD00E84" w:rsidR="005B1647" w:rsidRPr="006D662C" w:rsidRDefault="005B1647" w:rsidP="00771F86">
      <w:pPr>
        <w:pStyle w:val="Strecklista"/>
      </w:pPr>
      <w:r w:rsidRPr="006D662C">
        <w:t>Fonden för europeiskt bistånd för dem som har det sämst ställt (FEAD).</w:t>
      </w:r>
    </w:p>
    <w:p w14:paraId="339CE6B9" w14:textId="55800ED6" w:rsidR="005B1647" w:rsidRDefault="005B1647" w:rsidP="005B1647">
      <w:pPr>
        <w:pStyle w:val="Brdtext"/>
      </w:pPr>
      <w:r w:rsidRPr="00E45C77">
        <w:t xml:space="preserve">Nedan </w:t>
      </w:r>
      <w:r>
        <w:t>följer en</w:t>
      </w:r>
      <w:r w:rsidRPr="00E45C77">
        <w:t xml:space="preserve"> </w:t>
      </w:r>
      <w:r>
        <w:t>kort beskrivning av fonderna samt vilka myndigheter som är förvaltningsansvariga under programperioden 2014–2020.</w:t>
      </w:r>
    </w:p>
    <w:p w14:paraId="235B0B14" w14:textId="2A894DC6" w:rsidR="005B1647" w:rsidRDefault="005B1647" w:rsidP="005B1647">
      <w:pPr>
        <w:pStyle w:val="Rubrik4utannumrering"/>
      </w:pPr>
      <w:r>
        <w:t>Europeiska garantifonden för jordbruket</w:t>
      </w:r>
    </w:p>
    <w:p w14:paraId="3BEBBAFC" w14:textId="7BDF8C0C" w:rsidR="005B1647" w:rsidRPr="00932544" w:rsidRDefault="005B1647" w:rsidP="005B1647">
      <w:pPr>
        <w:pStyle w:val="Brdtext"/>
      </w:pPr>
      <w:r w:rsidRPr="00932544">
        <w:t>Europeiska garantifonden för jordbruket (</w:t>
      </w:r>
      <w:r>
        <w:t>EGFJ</w:t>
      </w:r>
      <w:r w:rsidRPr="00932544">
        <w:t>) finansiera</w:t>
      </w:r>
      <w:r>
        <w:t xml:space="preserve">r </w:t>
      </w:r>
      <w:r w:rsidRPr="00932544">
        <w:t xml:space="preserve">olika direktstöd till jordbrukare </w:t>
      </w:r>
      <w:r w:rsidRPr="00755F9B">
        <w:t xml:space="preserve">och marknadsstöd i syfte att stabilisera jordbruksmarknaden. </w:t>
      </w:r>
      <w:r>
        <w:t>F</w:t>
      </w:r>
      <w:r w:rsidRPr="00755F9B">
        <w:t xml:space="preserve">inansieringen av </w:t>
      </w:r>
      <w:r>
        <w:t>dessa åtgärder kommer enbart från EU, dvs. de kompletteras inte av nationell medfinansiering</w:t>
      </w:r>
      <w:r w:rsidRPr="00755F9B">
        <w:t>.</w:t>
      </w:r>
    </w:p>
    <w:p w14:paraId="70797FE4" w14:textId="7C0E7449" w:rsidR="005B1647" w:rsidRDefault="005B1647" w:rsidP="005B1647">
      <w:pPr>
        <w:pStyle w:val="Brdtext"/>
      </w:pPr>
      <w:r>
        <w:t>Statens j</w:t>
      </w:r>
      <w:r w:rsidRPr="00932544">
        <w:t xml:space="preserve">ordbruksverk </w:t>
      </w:r>
      <w:r>
        <w:t>(Jordbruksverket) är</w:t>
      </w:r>
      <w:r w:rsidRPr="00932544">
        <w:t xml:space="preserve"> ansvarig</w:t>
      </w:r>
      <w:r>
        <w:t xml:space="preserve"> myndighet och behörigt</w:t>
      </w:r>
      <w:r w:rsidRPr="00932544">
        <w:t xml:space="preserve"> utbetalningsställe och har därmed det yttersta ansvaret för att dessa medel använts på ett korrekt och effektivt sätt. Ekonomistyrningsverket (ESV) </w:t>
      </w:r>
      <w:r>
        <w:t>är</w:t>
      </w:r>
      <w:r w:rsidRPr="00932544">
        <w:t xml:space="preserve"> attesterande organ</w:t>
      </w:r>
      <w:r>
        <w:t>.</w:t>
      </w:r>
    </w:p>
    <w:p w14:paraId="519008F5" w14:textId="13DC30C5" w:rsidR="005B1647" w:rsidRDefault="005B1647" w:rsidP="005B1647">
      <w:pPr>
        <w:pStyle w:val="Rubrik4utannumrering"/>
      </w:pPr>
      <w:r>
        <w:t>Europeiska jordbruksfonden för landsbygdsutveckling</w:t>
      </w:r>
    </w:p>
    <w:p w14:paraId="288E2DC2" w14:textId="49B98D1A" w:rsidR="005B1647" w:rsidRPr="00167CE5" w:rsidRDefault="005B1647" w:rsidP="005B1647">
      <w:pPr>
        <w:pStyle w:val="Brdtext"/>
      </w:pPr>
      <w:r w:rsidRPr="00167CE5">
        <w:t>Jordbruksfonden för landsbygdsutveckling (</w:t>
      </w:r>
      <w:r>
        <w:t>EJFLU</w:t>
      </w:r>
      <w:r w:rsidRPr="00167CE5">
        <w:t xml:space="preserve">) </w:t>
      </w:r>
      <w:r>
        <w:t xml:space="preserve">finansierar </w:t>
      </w:r>
      <w:r w:rsidRPr="00167CE5">
        <w:t>insatser för att främja miljön och verka för ökad konkurrenskraft och livskvalitet på landsbygden. Åtgärderna finansieras gemensamt av Sverige och EU.</w:t>
      </w:r>
    </w:p>
    <w:p w14:paraId="212546DC" w14:textId="77777777" w:rsidR="005B1647" w:rsidRPr="00167CE5" w:rsidRDefault="005B1647" w:rsidP="005B1647">
      <w:pPr>
        <w:pStyle w:val="Brdtext"/>
      </w:pPr>
      <w:r w:rsidRPr="00167CE5">
        <w:t xml:space="preserve">Jordbruksverket </w:t>
      </w:r>
      <w:r>
        <w:t>är</w:t>
      </w:r>
      <w:r w:rsidRPr="00167CE5">
        <w:t xml:space="preserve"> </w:t>
      </w:r>
      <w:r>
        <w:t xml:space="preserve">förvaltande myndighet och utbetalande organ </w:t>
      </w:r>
      <w:r w:rsidRPr="00167CE5">
        <w:t>för fonden och har därmed det yttersta ansvaret för att dessa medel använ</w:t>
      </w:r>
      <w:r>
        <w:t>d</w:t>
      </w:r>
      <w:r w:rsidRPr="00167CE5">
        <w:t xml:space="preserve">s på ett korrekt och effektivt sätt. ESV </w:t>
      </w:r>
      <w:r>
        <w:t>är</w:t>
      </w:r>
      <w:r w:rsidRPr="00167CE5">
        <w:t xml:space="preserve"> attesterande organ.</w:t>
      </w:r>
    </w:p>
    <w:p w14:paraId="0147BEB3" w14:textId="225AFB31" w:rsidR="005B1647" w:rsidRDefault="005B1647" w:rsidP="005B1647">
      <w:pPr>
        <w:pStyle w:val="Rubrik4utannumrering"/>
      </w:pPr>
      <w:r>
        <w:t>Europeiska regionala utvecklingsfonden</w:t>
      </w:r>
    </w:p>
    <w:p w14:paraId="5C940231" w14:textId="56D06FAB" w:rsidR="005B1647" w:rsidRPr="00502FC5" w:rsidRDefault="005B1647" w:rsidP="005B1647">
      <w:pPr>
        <w:pStyle w:val="Brdtext"/>
      </w:pPr>
      <w:r w:rsidRPr="00502FC5">
        <w:t xml:space="preserve">Europeiska </w:t>
      </w:r>
      <w:r>
        <w:t>regionala utvecklingsfonden</w:t>
      </w:r>
      <w:r w:rsidRPr="00502FC5">
        <w:t xml:space="preserve"> (</w:t>
      </w:r>
      <w:r>
        <w:t>ERUF</w:t>
      </w:r>
      <w:r w:rsidRPr="00502FC5">
        <w:t xml:space="preserve">) </w:t>
      </w:r>
      <w:r>
        <w:t xml:space="preserve">finansierar </w:t>
      </w:r>
      <w:r w:rsidRPr="00502FC5">
        <w:t xml:space="preserve">åtgärder för att minska de ekonomiska och sociala skillnaderna mellan regioner och invånare. </w:t>
      </w:r>
      <w:r w:rsidRPr="00167CE5">
        <w:t>Åtgärderna</w:t>
      </w:r>
      <w:r w:rsidRPr="004D12AF">
        <w:t xml:space="preserve"> </w:t>
      </w:r>
      <w:r w:rsidRPr="00046AF3">
        <w:t>i programmen</w:t>
      </w:r>
      <w:r w:rsidRPr="00167CE5">
        <w:t xml:space="preserve"> finansieras gemensamt av Sverige och EU.</w:t>
      </w:r>
    </w:p>
    <w:p w14:paraId="481349D1" w14:textId="07CFECF3" w:rsidR="005B1647" w:rsidRDefault="005B1647" w:rsidP="005B1647">
      <w:pPr>
        <w:pStyle w:val="Brdtext"/>
      </w:pPr>
      <w:r>
        <w:t>F</w:t>
      </w:r>
      <w:r w:rsidRPr="00815C96">
        <w:t xml:space="preserve">onden </w:t>
      </w:r>
      <w:r>
        <w:t xml:space="preserve">finansierar åtta regionala program, ett nationellt program och fem program inom territoriellt samarbete, samt delar av programmet Lokalt ledd utveckling. Tillväxtverket är förvaltande </w:t>
      </w:r>
      <w:r w:rsidRPr="00601BA7">
        <w:t>och attesterande myndighet för åtta regionala program, ett nationellt program samt förvaltande myndighet för ett pro</w:t>
      </w:r>
      <w:r>
        <w:t xml:space="preserve">gram inom territoriellt samarbete (Öresund-Kattegatt-Skagerrak). </w:t>
      </w:r>
      <w:r w:rsidRPr="00815C96">
        <w:t xml:space="preserve">För de fyra övriga territoriella programmen </w:t>
      </w:r>
      <w:r>
        <w:t>är</w:t>
      </w:r>
      <w:r w:rsidRPr="00815C96">
        <w:t xml:space="preserve"> Länsstyrelserna i Norrbottens (Nord), Västerbottens (Botnia-Atlantica samt Norra Periferin och Arktis) respektive Jämtlands län (Sverige-Norge) förvaltande myndigheter. </w:t>
      </w:r>
      <w:r>
        <w:t>Dessa myndigheter är ansvariga för att respektive program genomförs på ett korrekt och effektivt sätt. Myndigheterna svarar även för utbetalningar av fondmedel.</w:t>
      </w:r>
      <w:r w:rsidRPr="00E31146">
        <w:t xml:space="preserve"> Jordbruksverket </w:t>
      </w:r>
      <w:r>
        <w:t xml:space="preserve">är </w:t>
      </w:r>
      <w:r w:rsidRPr="00E31146">
        <w:t>förvaltande myndighet</w:t>
      </w:r>
      <w:r>
        <w:t xml:space="preserve"> för programmet </w:t>
      </w:r>
      <w:r w:rsidRPr="00E31146">
        <w:t>Lokalt ledd utveckling</w:t>
      </w:r>
      <w:r>
        <w:t>,</w:t>
      </w:r>
      <w:r w:rsidRPr="00E31146">
        <w:t xml:space="preserve"> som finansieras via </w:t>
      </w:r>
      <w:r>
        <w:t>ERUF</w:t>
      </w:r>
      <w:r w:rsidRPr="00E31146">
        <w:t xml:space="preserve"> och </w:t>
      </w:r>
      <w:r>
        <w:t>ESF</w:t>
      </w:r>
      <w:r w:rsidRPr="00E31146">
        <w:t>.</w:t>
      </w:r>
    </w:p>
    <w:p w14:paraId="17ABE66F" w14:textId="441D9582" w:rsidR="005B1647" w:rsidRDefault="005B1647" w:rsidP="005B1647">
      <w:pPr>
        <w:pStyle w:val="Brdtext"/>
      </w:pPr>
      <w:r w:rsidRPr="00815C96">
        <w:t xml:space="preserve">ESV </w:t>
      </w:r>
      <w:r>
        <w:t>är</w:t>
      </w:r>
      <w:r w:rsidRPr="00815C96">
        <w:t xml:space="preserve"> revisionsmyndighet för </w:t>
      </w:r>
      <w:r>
        <w:t>samtliga</w:t>
      </w:r>
      <w:r w:rsidRPr="00815C96">
        <w:t xml:space="preserve"> program </w:t>
      </w:r>
      <w:r>
        <w:t>som finansieras genom ERUF</w:t>
      </w:r>
      <w:r w:rsidRPr="00815C96">
        <w:t xml:space="preserve"> </w:t>
      </w:r>
      <w:r>
        <w:t>och</w:t>
      </w:r>
      <w:r w:rsidRPr="00815C96">
        <w:t xml:space="preserve"> förvaltas i Sverige</w:t>
      </w:r>
      <w:r>
        <w:t>.</w:t>
      </w:r>
    </w:p>
    <w:p w14:paraId="3DFD6F06" w14:textId="01A60089" w:rsidR="005B1647" w:rsidRDefault="005B1647" w:rsidP="005B1647">
      <w:pPr>
        <w:pStyle w:val="Rubrik4utannumrering"/>
      </w:pPr>
      <w:r>
        <w:t>Europeiska socialfonden</w:t>
      </w:r>
    </w:p>
    <w:p w14:paraId="4B40EE68" w14:textId="5DDDF649" w:rsidR="005B1647" w:rsidRPr="00231903" w:rsidRDefault="005B1647" w:rsidP="005B1647">
      <w:pPr>
        <w:pStyle w:val="Brdtext"/>
      </w:pPr>
      <w:r w:rsidRPr="00046AF3">
        <w:t>Europeiska socialfonden (</w:t>
      </w:r>
      <w:r>
        <w:t>ESF</w:t>
      </w:r>
      <w:r w:rsidRPr="00046AF3">
        <w:t xml:space="preserve">) </w:t>
      </w:r>
      <w:r>
        <w:t xml:space="preserve">finansierar </w:t>
      </w:r>
      <w:r w:rsidRPr="00046AF3">
        <w:t>åtgärder som syfta</w:t>
      </w:r>
      <w:r>
        <w:t>r</w:t>
      </w:r>
      <w:r w:rsidRPr="00046AF3">
        <w:t xml:space="preserve"> till att främja sysselsättningen och social delaktighet. </w:t>
      </w:r>
      <w:r>
        <w:t>Åtgärderna i det nationella socialfondsprogrammet och delar av programmet Lokalt ledd utveckling finansieras gemensamt av Sverige och EU.</w:t>
      </w:r>
    </w:p>
    <w:p w14:paraId="7000CD63" w14:textId="5E0BDF9C" w:rsidR="005B1647" w:rsidRPr="00C210C5" w:rsidRDefault="005B1647" w:rsidP="005B1647">
      <w:pPr>
        <w:pStyle w:val="Brdtext"/>
      </w:pPr>
      <w:r w:rsidRPr="0010343C">
        <w:t>Rådet för Europeiska socialfonden i Sverige (</w:t>
      </w:r>
      <w:r>
        <w:t xml:space="preserve">Svenska </w:t>
      </w:r>
      <w:r w:rsidRPr="0010343C">
        <w:t>ESF-rådet</w:t>
      </w:r>
      <w:r w:rsidRPr="00C210C5">
        <w:t xml:space="preserve">) är förvaltande myndighet för det </w:t>
      </w:r>
      <w:r>
        <w:t>nationella socialfonds</w:t>
      </w:r>
      <w:r w:rsidRPr="00C210C5">
        <w:t xml:space="preserve">programmet och har därmed ansvar för att </w:t>
      </w:r>
      <w:r>
        <w:t>programmet</w:t>
      </w:r>
      <w:r w:rsidRPr="00C210C5">
        <w:t xml:space="preserve"> genomförs på ett korrekt och effektivt sätt. Myndigheten svarar för utbetalningar av fondmedlen. </w:t>
      </w:r>
      <w:r>
        <w:t xml:space="preserve">Svenska </w:t>
      </w:r>
      <w:r w:rsidRPr="00C210C5">
        <w:t xml:space="preserve">ESF-rådet är även attesterande myndighet. För programmet Lokalt ledd utveckling som finansieras via </w:t>
      </w:r>
      <w:r>
        <w:t>ERUF</w:t>
      </w:r>
      <w:r w:rsidRPr="00C210C5">
        <w:t xml:space="preserve"> och </w:t>
      </w:r>
      <w:r>
        <w:t xml:space="preserve">ESF </w:t>
      </w:r>
      <w:r w:rsidRPr="00C210C5">
        <w:t>är Jordbruksverket förvaltande myndighet.</w:t>
      </w:r>
    </w:p>
    <w:p w14:paraId="7FDD64A4" w14:textId="77777777" w:rsidR="005B1647" w:rsidRDefault="005B1647" w:rsidP="005B1647">
      <w:pPr>
        <w:pStyle w:val="Brdtext"/>
      </w:pPr>
      <w:r w:rsidRPr="00815C96">
        <w:t xml:space="preserve">ESV </w:t>
      </w:r>
      <w:r>
        <w:t>är</w:t>
      </w:r>
      <w:r w:rsidRPr="00815C96">
        <w:t xml:space="preserve"> revisionsmyndighet för program</w:t>
      </w:r>
      <w:r>
        <w:t>men</w:t>
      </w:r>
      <w:r w:rsidRPr="00815C96">
        <w:t xml:space="preserve"> </w:t>
      </w:r>
      <w:r>
        <w:t>som ESF finansierar.</w:t>
      </w:r>
    </w:p>
    <w:p w14:paraId="586F35B3" w14:textId="5B9F0143" w:rsidR="005B1647" w:rsidRDefault="005B1647" w:rsidP="005B1647">
      <w:pPr>
        <w:pStyle w:val="Rubrik4utannumrering"/>
      </w:pPr>
      <w:r>
        <w:t>Europeiska havs- och fiskerifonden</w:t>
      </w:r>
    </w:p>
    <w:p w14:paraId="3403B187" w14:textId="77777777" w:rsidR="005B1647" w:rsidRPr="006A1A24" w:rsidRDefault="005B1647" w:rsidP="005B1647">
      <w:pPr>
        <w:pStyle w:val="Brdtext"/>
      </w:pPr>
      <w:r w:rsidRPr="006A1A24">
        <w:t>Europeiska havs- och fiskerifonden (EHFF) finansier</w:t>
      </w:r>
      <w:r>
        <w:t>ar</w:t>
      </w:r>
      <w:r w:rsidRPr="006A1A24">
        <w:t xml:space="preserve"> åtgärder som understödjer </w:t>
      </w:r>
      <w:r>
        <w:t>såväl</w:t>
      </w:r>
      <w:r w:rsidRPr="006A1A24">
        <w:t xml:space="preserve"> genomförandet av den nya gemensamma fiskeripolitiken, </w:t>
      </w:r>
      <w:r>
        <w:t>som</w:t>
      </w:r>
      <w:r w:rsidRPr="006A1A24">
        <w:t xml:space="preserve"> en hållbar utveckling av fiske och vattenbruk</w:t>
      </w:r>
      <w:r>
        <w:t>,</w:t>
      </w:r>
      <w:r w:rsidRPr="006A1A24">
        <w:t xml:space="preserve"> samt närliggande verksamhet. </w:t>
      </w:r>
      <w:r>
        <w:t>Åtgärder inom programmet finansieras gemensamt av Sverige och EU.</w:t>
      </w:r>
    </w:p>
    <w:p w14:paraId="2422DC64" w14:textId="77777777" w:rsidR="005B1647" w:rsidRPr="006A1A24" w:rsidRDefault="005B1647" w:rsidP="005B1647">
      <w:pPr>
        <w:pStyle w:val="Brdtext"/>
      </w:pPr>
      <w:r w:rsidRPr="006A1A24">
        <w:t xml:space="preserve">Jordbruksverket </w:t>
      </w:r>
      <w:r>
        <w:t>är</w:t>
      </w:r>
      <w:r w:rsidRPr="006A1A24">
        <w:t xml:space="preserve"> förvaltande myndighet för fonden. ESV är revisionsmyndighet.</w:t>
      </w:r>
    </w:p>
    <w:p w14:paraId="7E005448" w14:textId="3A400267" w:rsidR="005B1647" w:rsidRDefault="005B1647" w:rsidP="005B1647">
      <w:pPr>
        <w:pStyle w:val="Rubrik4utannumrering"/>
      </w:pPr>
      <w:r>
        <w:t>Asyl-, migrations- och integrationsfonden</w:t>
      </w:r>
    </w:p>
    <w:p w14:paraId="44A8F76B" w14:textId="5923C9C5" w:rsidR="005B1647" w:rsidRDefault="005B1647" w:rsidP="005B1647">
      <w:pPr>
        <w:pStyle w:val="Brdtext"/>
      </w:pPr>
      <w:r w:rsidRPr="00E14466">
        <w:t>Asyl-, migrations- och integrationsfonden (</w:t>
      </w:r>
      <w:r>
        <w:t>AMIF</w:t>
      </w:r>
      <w:r w:rsidRPr="00E14466">
        <w:t xml:space="preserve">) </w:t>
      </w:r>
      <w:r>
        <w:t xml:space="preserve">syftar </w:t>
      </w:r>
      <w:r w:rsidRPr="00E14466">
        <w:t xml:space="preserve">till att säkerställa en långsiktigt hållbar migrationspolitik som värnar asylrätten och underlättar rörlighet inom ramen för den reglerade invandringen. </w:t>
      </w:r>
      <w:r>
        <w:t>AMIF</w:t>
      </w:r>
      <w:r w:rsidRPr="00E14466">
        <w:t xml:space="preserve"> finansierar projekt inom asyl, integration och laglig migration samt återvändande. Åtgärderna i programmen finansieras gemensamt av Sverige och EU</w:t>
      </w:r>
      <w:r>
        <w:t>.</w:t>
      </w:r>
    </w:p>
    <w:p w14:paraId="6DC7DDAC" w14:textId="77777777" w:rsidR="005B1647" w:rsidRPr="00E14466" w:rsidRDefault="005B1647" w:rsidP="005B1647">
      <w:pPr>
        <w:pStyle w:val="Brdtext"/>
      </w:pPr>
      <w:r w:rsidRPr="00E14466">
        <w:t xml:space="preserve">Migrationsverket är ansvarig myndighet för fonden. ESV </w:t>
      </w:r>
      <w:r>
        <w:t>är</w:t>
      </w:r>
      <w:r w:rsidRPr="00E14466">
        <w:t xml:space="preserve"> revisionsmyndighet.</w:t>
      </w:r>
    </w:p>
    <w:p w14:paraId="7DB7F5B2" w14:textId="6B31E55C" w:rsidR="005B1647" w:rsidRDefault="005B1647" w:rsidP="005B1647">
      <w:pPr>
        <w:pStyle w:val="Rubrik4utannumrering"/>
      </w:pPr>
      <w:r>
        <w:t>Fonden för inre säkerhet</w:t>
      </w:r>
    </w:p>
    <w:p w14:paraId="0AD85C15" w14:textId="4F7519A3" w:rsidR="005B1647" w:rsidRPr="00B47FBB" w:rsidRDefault="005B1647" w:rsidP="005B1647">
      <w:pPr>
        <w:pStyle w:val="Brdtext"/>
      </w:pPr>
      <w:r w:rsidRPr="00B47FBB">
        <w:t xml:space="preserve">Fonden för inre säkerhet (ISF) </w:t>
      </w:r>
      <w:r>
        <w:t>finansierar</w:t>
      </w:r>
      <w:r w:rsidRPr="00B47FBB">
        <w:t xml:space="preserve"> aktiviteter som stärker EU:s inre säkerhet. ISF består av </w:t>
      </w:r>
      <w:r>
        <w:t>ett gränsinstrument och ett polisinstrument. Gränsinstrumentet finansierar åtgärder inom</w:t>
      </w:r>
      <w:r w:rsidRPr="00B47FBB">
        <w:t xml:space="preserve"> gränskontroller och viseringar. </w:t>
      </w:r>
      <w:r>
        <w:t>Polisinstrumentet stödjer</w:t>
      </w:r>
      <w:r w:rsidRPr="00B47FBB">
        <w:t xml:space="preserve"> polissamarbete, brottsförebyggande arbete, bekämpning av brott och krishantering. Myndigheter och organisationer som är verksamma inom dessa områden </w:t>
      </w:r>
      <w:r>
        <w:t>kan</w:t>
      </w:r>
      <w:r w:rsidRPr="00B47FBB">
        <w:t xml:space="preserve"> söka stöd för olika projekt. Åtgärderna i programmen finansieras gemensamt av Sverige och EU.</w:t>
      </w:r>
    </w:p>
    <w:p w14:paraId="7438F620" w14:textId="78E21516" w:rsidR="005B1647" w:rsidRDefault="005B1647" w:rsidP="005B1647">
      <w:pPr>
        <w:pStyle w:val="Brdtext"/>
      </w:pPr>
      <w:r>
        <w:t>Polismyndigheten är ansvarig myndighet för fonden</w:t>
      </w:r>
      <w:r w:rsidRPr="00DA57D2">
        <w:t>.</w:t>
      </w:r>
      <w:r>
        <w:t xml:space="preserve"> </w:t>
      </w:r>
      <w:r w:rsidRPr="00153D5A">
        <w:t xml:space="preserve">ESV </w:t>
      </w:r>
      <w:r>
        <w:t>är</w:t>
      </w:r>
      <w:r w:rsidRPr="00153D5A">
        <w:t xml:space="preserve"> revisionsmyndighet</w:t>
      </w:r>
      <w:r>
        <w:t>.</w:t>
      </w:r>
    </w:p>
    <w:p w14:paraId="745D7705" w14:textId="1E12DB7A" w:rsidR="005B1647" w:rsidRDefault="005B1647" w:rsidP="005B1647">
      <w:pPr>
        <w:pStyle w:val="Rubrik4utannumrering"/>
      </w:pPr>
      <w:r>
        <w:t>Fonden för europeiskt bistånd för dem som har det sämst ställt</w:t>
      </w:r>
    </w:p>
    <w:p w14:paraId="778BBB72" w14:textId="7B64282A" w:rsidR="005B1647" w:rsidRPr="007E2F2F" w:rsidRDefault="005B1647" w:rsidP="005B1647">
      <w:pPr>
        <w:pStyle w:val="Brdtext"/>
        <w:rPr>
          <w:rFonts w:asciiTheme="majorHAnsi" w:eastAsiaTheme="majorEastAsia" w:hAnsiTheme="majorHAnsi" w:cstheme="majorBidi"/>
          <w:color w:val="000000" w:themeColor="text1"/>
          <w:sz w:val="21"/>
        </w:rPr>
      </w:pPr>
      <w:r w:rsidRPr="007E2F2F">
        <w:rPr>
          <w:rStyle w:val="BrdtextmedindragChar"/>
        </w:rPr>
        <w:t xml:space="preserve">Fonden för europeiskt bistånd </w:t>
      </w:r>
      <w:r>
        <w:rPr>
          <w:rStyle w:val="BrdtextmedindragChar"/>
        </w:rPr>
        <w:t>för</w:t>
      </w:r>
      <w:r w:rsidRPr="007E2F2F">
        <w:rPr>
          <w:rStyle w:val="BrdtextmedindragChar"/>
        </w:rPr>
        <w:t xml:space="preserve"> dem som har det sämst ställt (FEAD) syftar till att</w:t>
      </w:r>
      <w:r w:rsidRPr="00BA45D7">
        <w:t xml:space="preserve"> minska fattigdom och social utslagning. Åtgärderna i programmen finansieras gemensamt av Sverige och EU.</w:t>
      </w:r>
    </w:p>
    <w:p w14:paraId="165D38B8" w14:textId="6A09BAAA" w:rsidR="005B1647" w:rsidRPr="00BA45D7" w:rsidRDefault="005B1647" w:rsidP="005B1647">
      <w:pPr>
        <w:pStyle w:val="Brdtext"/>
      </w:pPr>
      <w:r>
        <w:t xml:space="preserve">Svenska </w:t>
      </w:r>
      <w:r w:rsidRPr="00BA45D7">
        <w:t xml:space="preserve">ESF-rådet är förvaltande och attesterande myndighet för </w:t>
      </w:r>
      <w:r>
        <w:t>fonden</w:t>
      </w:r>
      <w:r w:rsidRPr="00BA45D7">
        <w:t>. ESV är revisionsmyndighet.</w:t>
      </w:r>
    </w:p>
    <w:p w14:paraId="5346858A" w14:textId="77777777" w:rsidR="005B1647" w:rsidRPr="00BA45D7" w:rsidRDefault="005B1647" w:rsidP="005B1647">
      <w:pPr>
        <w:pStyle w:val="Rubrik2"/>
      </w:pPr>
      <w:bookmarkStart w:id="298" w:name="_Toc37350674"/>
      <w:r w:rsidRPr="00BA45D7">
        <w:t>Redovisning av samtliga EU-medel</w:t>
      </w:r>
      <w:bookmarkEnd w:id="298"/>
    </w:p>
    <w:p w14:paraId="537DDBE5" w14:textId="486DDC45" w:rsidR="005B1647" w:rsidRPr="00BA45D7" w:rsidRDefault="005B1647" w:rsidP="005B1647">
      <w:pPr>
        <w:pStyle w:val="Brdtext"/>
      </w:pPr>
      <w:r w:rsidRPr="00BA45D7">
        <w:t xml:space="preserve">I detta avsnitt redogörs för samtliga medel till och från EU-budgeten som redovisades mot inkomsttitlar och anslag på statens budget under 2019. Utöver utfallet för 2019 redovisas de fyra närmast föregående årens utfall kassamässigt. Kassamässig redovisning innebär att man redovisar mot anslag och inkomsttitlar vid betalningstillfället, oavsett vilken period </w:t>
      </w:r>
      <w:r>
        <w:t xml:space="preserve">som </w:t>
      </w:r>
      <w:r w:rsidRPr="00BA45D7">
        <w:t>betalningen gäller. Redovisningen omfattar samtliga medel oavsett till vilken fond eller vilken flerårig budgetram</w:t>
      </w:r>
      <w:r>
        <w:t xml:space="preserve"> som</w:t>
      </w:r>
      <w:r w:rsidRPr="00BA45D7">
        <w:t xml:space="preserve"> medlen är hänförliga till. Detta avsnitt ger därmed en översikt över hur EU-budgeten påverkar statens budget. Därutöver berörs sådana EU</w:t>
      </w:r>
      <w:r w:rsidRPr="00BA45D7">
        <w:noBreakHyphen/>
        <w:t xml:space="preserve">bidrag till statliga myndigheter som inte redovisas mot statens budget, men som redovisas i resultaträkningen i </w:t>
      </w:r>
      <w:r>
        <w:t>å</w:t>
      </w:r>
      <w:r w:rsidRPr="00BA45D7">
        <w:t>rsredovisning</w:t>
      </w:r>
      <w:r>
        <w:t>en</w:t>
      </w:r>
      <w:r w:rsidRPr="00BA45D7">
        <w:t xml:space="preserve"> för staten.</w:t>
      </w:r>
    </w:p>
    <w:p w14:paraId="1E69B516" w14:textId="77777777" w:rsidR="005B1647" w:rsidRPr="00BA45D7" w:rsidRDefault="005B1647" w:rsidP="00AC2754">
      <w:pPr>
        <w:pStyle w:val="Rubrik3"/>
      </w:pPr>
      <w:bookmarkStart w:id="299" w:name="_Toc37350675"/>
      <w:r w:rsidRPr="00BA45D7">
        <w:t>Avgiften till EU</w:t>
      </w:r>
      <w:bookmarkEnd w:id="299"/>
    </w:p>
    <w:p w14:paraId="5854DF1D" w14:textId="309041BC" w:rsidR="005B1647" w:rsidRPr="00BA45D7" w:rsidRDefault="005B1647" w:rsidP="005B1647">
      <w:pPr>
        <w:pStyle w:val="Brdtext"/>
      </w:pPr>
      <w:r w:rsidRPr="00BA45D7">
        <w:t xml:space="preserve">EU:s budget upprättas med stöd av fördraget om Europeiska unionens funktionssätt. EU-budgetens utgifter och inkomster ska balansera och det är budgetens utgifter som styr behovet av inkomster. Inkomsterna utgörs huvudsakligen av egna medel i form av avgifter från medlemsstaterna. Egna medel fastställs enligt regelverket i rådets beslut 2014/335/EU, Euratom av den 26 maj 2014 om systemet för Europeiska unionens egna medel. De egna medlen består fr.o.m. 2018 av tre </w:t>
      </w:r>
      <w:r>
        <w:t>delar</w:t>
      </w:r>
      <w:r w:rsidRPr="00BA45D7">
        <w:t>.</w:t>
      </w:r>
    </w:p>
    <w:p w14:paraId="627F705F" w14:textId="17E5A124" w:rsidR="005B1647" w:rsidRPr="00BA45D7" w:rsidRDefault="005B1647" w:rsidP="005B1647">
      <w:pPr>
        <w:pStyle w:val="Brdtext"/>
      </w:pPr>
      <w:r>
        <w:t>Den första delen är t</w:t>
      </w:r>
      <w:r w:rsidRPr="00BA45D7">
        <w:t xml:space="preserve">ullavgiften </w:t>
      </w:r>
      <w:r>
        <w:t xml:space="preserve">som </w:t>
      </w:r>
      <w:r w:rsidRPr="00BA45D7">
        <w:t>består av handelstullar som tas ut enligt den gemensamma tulltaxan vid handel med länder utanför EU. Dessa inkomster tillfaller EU-budgeten.</w:t>
      </w:r>
      <w:r>
        <w:t xml:space="preserve"> </w:t>
      </w:r>
      <w:r w:rsidRPr="00BA45D7">
        <w:t>Medlemsstaterna får dock behålla 20 procent av intäkterna för att finansiera administrativa kostnader.</w:t>
      </w:r>
    </w:p>
    <w:p w14:paraId="4E06E0E0" w14:textId="2A8ED768" w:rsidR="005B1647" w:rsidRPr="00BA45D7" w:rsidRDefault="005B1647" w:rsidP="005B1647">
      <w:pPr>
        <w:pStyle w:val="Brdtext"/>
      </w:pPr>
      <w:r>
        <w:t>Den andra delen av avgiften är d</w:t>
      </w:r>
      <w:r w:rsidRPr="00BA45D7">
        <w:t xml:space="preserve">en s.k. mervärdesskattebaserade avgiften </w:t>
      </w:r>
      <w:r>
        <w:t xml:space="preserve">som </w:t>
      </w:r>
      <w:r w:rsidRPr="00BA45D7">
        <w:t>beräknas som en procentuell andel av respektive medlemsstats harmoniserade mervärdesskattebas. Att mervärdesskattebasen är harmoniserad innebär att medlemsstaternas inkomster från mervärdesskatt justeras för att uppnå likabehandling mellan medlemsstaterna.</w:t>
      </w:r>
    </w:p>
    <w:p w14:paraId="78EDCE95" w14:textId="65807B72" w:rsidR="005B1647" w:rsidRPr="00BA45D7" w:rsidRDefault="005B1647" w:rsidP="005B1647">
      <w:pPr>
        <w:pStyle w:val="Brdtext"/>
      </w:pPr>
      <w:r w:rsidRPr="00BA45D7">
        <w:t>Den tredje delen av avgiften baseras på bruttonationalinkomsten (BNI). Medlemssta</w:t>
      </w:r>
      <w:r w:rsidRPr="00BA45D7">
        <w:softHyphen/>
        <w:t>ternas sammanlagda BNI-avgifter är en restpost och storleken fastställs för att säkra att EU-budgetens inkomster och utgifter balanserar. Avgiftens storlek för respektive medlemsstat beräknas som medlemsstatens andel av EU:s BNI, multiplicerad med den del av EU-budgetens utgifter som inte täcks av de övriga egna medlen.</w:t>
      </w:r>
    </w:p>
    <w:p w14:paraId="561B28D5" w14:textId="1BC7F73C" w:rsidR="005B1647" w:rsidRPr="00BA45D7" w:rsidRDefault="005B1647" w:rsidP="005B1647">
      <w:pPr>
        <w:pStyle w:val="Brdtext"/>
      </w:pPr>
      <w:r w:rsidRPr="00BA45D7">
        <w:t>Inom ramen för den gemensamma jordbrukspolitiken tog man ut en särskild produktionsavgift för socker t.o.m. 2017. Dessa inkomster tillföll EU:s budget med avdrag för finansiering av administrativa kostnader enligt samma procentsats som för tullavgifterna. Den s.k. sockeravgiften är nu borttagen.</w:t>
      </w:r>
    </w:p>
    <w:p w14:paraId="3CD812D4" w14:textId="1554C83D" w:rsidR="005B1647" w:rsidRPr="00BA45D7" w:rsidRDefault="005B1647" w:rsidP="005B1647">
      <w:pPr>
        <w:pStyle w:val="Brdtext"/>
      </w:pPr>
      <w:r w:rsidRPr="00BA45D7">
        <w:t>Europeiska unionen har medgett särskilda nedsättningar av ett antal medlemsstaters avgifter. Nedsättningarna finansieras av övriga medlemsstater. Nedsättningarna ska kompensera de länder som relativt sett får lite tillbaka från EU</w:t>
      </w:r>
      <w:r w:rsidRPr="00BA45D7">
        <w:noBreakHyphen/>
        <w:t>budgetens utgiftssida, jämfört med storleken på deras avgifter. Dessa nedsättningar hanteras retroaktivt från den 1</w:t>
      </w:r>
      <w:r>
        <w:t> </w:t>
      </w:r>
      <w:r w:rsidRPr="00BA45D7">
        <w:t>januari 2014, sedan Europeiska unionens beslut om egna medel trädde i kraft i oktober 2016. Kassamässigt reglerades nedsättningarna i januari 2017.</w:t>
      </w:r>
    </w:p>
    <w:p w14:paraId="205724AC" w14:textId="77777777" w:rsidR="005B1647" w:rsidRPr="00BA45D7" w:rsidRDefault="005B1647" w:rsidP="00AC2754">
      <w:pPr>
        <w:pStyle w:val="Rubrik3"/>
      </w:pPr>
      <w:bookmarkStart w:id="300" w:name="_Toc37350676"/>
      <w:r w:rsidRPr="00BA45D7">
        <w:t>Redovisning i och vid sidan om statens budget</w:t>
      </w:r>
      <w:bookmarkEnd w:id="300"/>
    </w:p>
    <w:p w14:paraId="4A269D3F" w14:textId="77777777" w:rsidR="005B1647" w:rsidRPr="00BA45D7" w:rsidRDefault="005B1647" w:rsidP="005B1647">
      <w:pPr>
        <w:pStyle w:val="Brdtext"/>
      </w:pPr>
      <w:r w:rsidRPr="00BA45D7">
        <w:t>Betalningar från EU redovisas samlat under inkomsttypen 6000 Bidrag från EU m.m. och specificeras på separata inkomsttitlar. EU-avgiften redovisas under utgiftsområde 27 Avgiften till Europeiska unionen.</w:t>
      </w:r>
    </w:p>
    <w:p w14:paraId="466B4DA8" w14:textId="54D2C820" w:rsidR="005B1647" w:rsidRPr="00BA45D7" w:rsidRDefault="005B1647" w:rsidP="005B1647">
      <w:pPr>
        <w:pStyle w:val="Brdtext"/>
      </w:pPr>
      <w:r w:rsidRPr="00BA45D7">
        <w:t>Utgifterna inom utgiftsområdet består av Sveriges betalningar till kommissionen för EU-budgeten, som beslutas årligen inom en flerårig budgetram. EU-budgetens utgiftsnivå styr i hög grad utgiftsnivån under utgiftsområde 27 Avgiften till Europeiska unionen, eftersom EU-budgetens inkomster och utgifter ska balansera och merparten av inkomsterna utgörs av avgifter från medlemsstaterna. Sveriges avgift kan förändras under året och avvika från beräkningen i statens budget beroende på ett flertal faktorer, t.ex.</w:t>
      </w:r>
      <w:r>
        <w:t>:</w:t>
      </w:r>
    </w:p>
    <w:p w14:paraId="1D8F02B8" w14:textId="5FDD21C5" w:rsidR="005B1647" w:rsidRPr="00720DF7" w:rsidRDefault="005B1647" w:rsidP="00771F86">
      <w:pPr>
        <w:pStyle w:val="Strecklista"/>
      </w:pPr>
      <w:r w:rsidRPr="00720DF7">
        <w:t>faktisk uppbörd av tullar och importavgifter</w:t>
      </w:r>
    </w:p>
    <w:p w14:paraId="12681AC6" w14:textId="08C35806" w:rsidR="005B1647" w:rsidRPr="00720DF7" w:rsidRDefault="005B1647" w:rsidP="00771F86">
      <w:pPr>
        <w:pStyle w:val="Strecklista"/>
      </w:pPr>
      <w:r w:rsidRPr="00720DF7">
        <w:t>revideringar av medlemsstaternas BNI</w:t>
      </w:r>
    </w:p>
    <w:p w14:paraId="3ED7CDCF" w14:textId="43105829" w:rsidR="005B1647" w:rsidRPr="00720DF7" w:rsidRDefault="005B1647" w:rsidP="00771F86">
      <w:pPr>
        <w:pStyle w:val="Strecklista"/>
      </w:pPr>
      <w:r w:rsidRPr="00720DF7">
        <w:t>revideringar av baser för mervärdesskatt</w:t>
      </w:r>
    </w:p>
    <w:p w14:paraId="77FF5AA8" w14:textId="2BB52D4E" w:rsidR="005B1647" w:rsidRPr="00720DF7" w:rsidRDefault="005B1647" w:rsidP="00771F86">
      <w:pPr>
        <w:pStyle w:val="Strecklista"/>
      </w:pPr>
      <w:r w:rsidRPr="00720DF7">
        <w:t>utfallet av EU-budgeten för tidigare år</w:t>
      </w:r>
    </w:p>
    <w:p w14:paraId="1A45E4C8" w14:textId="5D8D0033" w:rsidR="005B1647" w:rsidRPr="00720DF7" w:rsidRDefault="005B1647" w:rsidP="00771F86">
      <w:pPr>
        <w:pStyle w:val="Strecklista"/>
      </w:pPr>
      <w:r w:rsidRPr="00720DF7">
        <w:t>ändringsbudgetar på unionsnivå.</w:t>
      </w:r>
    </w:p>
    <w:p w14:paraId="066688FA" w14:textId="77777777" w:rsidR="005B1647" w:rsidRPr="00BA45D7" w:rsidRDefault="005B1647" w:rsidP="005B1647">
      <w:pPr>
        <w:keepNext/>
        <w:keepLines/>
        <w:spacing w:before="360" w:after="80" w:line="240" w:lineRule="auto"/>
        <w:outlineLvl w:val="3"/>
        <w:rPr>
          <w:rFonts w:asciiTheme="majorHAnsi" w:eastAsiaTheme="majorEastAsia" w:hAnsiTheme="majorHAnsi" w:cstheme="majorBidi"/>
          <w:b/>
          <w:iCs/>
          <w:color w:val="000000" w:themeColor="text1"/>
          <w:sz w:val="21"/>
        </w:rPr>
      </w:pPr>
      <w:r w:rsidRPr="00BA45D7">
        <w:rPr>
          <w:rFonts w:asciiTheme="majorHAnsi" w:eastAsiaTheme="majorEastAsia" w:hAnsiTheme="majorHAnsi" w:cstheme="majorBidi"/>
          <w:b/>
          <w:iCs/>
          <w:color w:val="000000" w:themeColor="text1"/>
          <w:sz w:val="21"/>
        </w:rPr>
        <w:t>Lägre avgift till EU än beräknat i budgeten</w:t>
      </w:r>
    </w:p>
    <w:p w14:paraId="26A19AC4" w14:textId="0F621239" w:rsidR="005B1647" w:rsidRPr="00BA45D7" w:rsidRDefault="005B1647" w:rsidP="005B1647">
      <w:pPr>
        <w:pStyle w:val="Brdtext"/>
      </w:pPr>
      <w:r w:rsidRPr="00BA45D7">
        <w:t>Sveriges avgift till EU uppgick 2019 till 37 683 miljoner kronor. Avgiften blev därmed 3</w:t>
      </w:r>
      <w:r>
        <w:t> </w:t>
      </w:r>
      <w:r w:rsidRPr="00BA45D7">
        <w:t>231</w:t>
      </w:r>
      <w:r>
        <w:t> </w:t>
      </w:r>
      <w:r w:rsidRPr="00BA45D7">
        <w:t>miljoner kronor (7,9 procent) lägre än vad riksdagen hade anvisat i statens budget.</w:t>
      </w:r>
      <w:r w:rsidRPr="00654AB7">
        <w:t xml:space="preserve"> Orsaken till det lägre utfallet beror främst på att EU under 2019 återbetalade ett överskott till Sverige på drygt 1 500 miljoner kronor, vilket minskade årets BNI-avgift, och att EU:s fastställda budget blev lägre än vad som antogs i statens budget. Även tullavgiften blev lägre än beräkningen i statens budget.</w:t>
      </w:r>
    </w:p>
    <w:p w14:paraId="20BB10AB" w14:textId="25D4133D" w:rsidR="005B1647" w:rsidRPr="00BA45D7" w:rsidRDefault="005B1647" w:rsidP="005B1647">
      <w:pPr>
        <w:keepNext/>
        <w:keepLines/>
        <w:spacing w:before="360" w:after="80" w:line="240" w:lineRule="auto"/>
        <w:outlineLvl w:val="3"/>
        <w:rPr>
          <w:rFonts w:asciiTheme="majorHAnsi" w:eastAsiaTheme="majorEastAsia" w:hAnsiTheme="majorHAnsi" w:cstheme="majorBidi"/>
          <w:b/>
          <w:iCs/>
          <w:color w:val="000000" w:themeColor="text1"/>
          <w:sz w:val="21"/>
        </w:rPr>
      </w:pPr>
      <w:r>
        <w:rPr>
          <w:rFonts w:asciiTheme="majorHAnsi" w:eastAsiaTheme="majorEastAsia" w:hAnsiTheme="majorHAnsi" w:cstheme="majorBidi"/>
          <w:b/>
          <w:iCs/>
          <w:color w:val="000000" w:themeColor="text1"/>
          <w:sz w:val="21"/>
        </w:rPr>
        <w:t>A</w:t>
      </w:r>
      <w:r w:rsidRPr="004D08BB">
        <w:rPr>
          <w:rFonts w:asciiTheme="majorHAnsi" w:eastAsiaTheme="majorEastAsia" w:hAnsiTheme="majorHAnsi" w:cstheme="majorBidi"/>
          <w:b/>
          <w:iCs/>
          <w:color w:val="000000" w:themeColor="text1"/>
          <w:sz w:val="21"/>
        </w:rPr>
        <w:t>vgift</w:t>
      </w:r>
      <w:r>
        <w:rPr>
          <w:rFonts w:asciiTheme="majorHAnsi" w:eastAsiaTheme="majorEastAsia" w:hAnsiTheme="majorHAnsi" w:cstheme="majorBidi"/>
          <w:b/>
          <w:iCs/>
          <w:color w:val="000000" w:themeColor="text1"/>
          <w:sz w:val="21"/>
        </w:rPr>
        <w:t>en</w:t>
      </w:r>
      <w:r w:rsidRPr="004D08BB">
        <w:rPr>
          <w:rFonts w:asciiTheme="majorHAnsi" w:eastAsiaTheme="majorEastAsia" w:hAnsiTheme="majorHAnsi" w:cstheme="majorBidi"/>
          <w:b/>
          <w:iCs/>
          <w:color w:val="000000" w:themeColor="text1"/>
          <w:sz w:val="21"/>
        </w:rPr>
        <w:t xml:space="preserve"> till EU </w:t>
      </w:r>
      <w:r>
        <w:rPr>
          <w:rFonts w:asciiTheme="majorHAnsi" w:eastAsiaTheme="majorEastAsia" w:hAnsiTheme="majorHAnsi" w:cstheme="majorBidi"/>
          <w:b/>
          <w:iCs/>
          <w:color w:val="000000" w:themeColor="text1"/>
          <w:sz w:val="21"/>
        </w:rPr>
        <w:t>var dock h</w:t>
      </w:r>
      <w:r w:rsidRPr="00BA45D7">
        <w:rPr>
          <w:rFonts w:asciiTheme="majorHAnsi" w:eastAsiaTheme="majorEastAsia" w:hAnsiTheme="majorHAnsi" w:cstheme="majorBidi"/>
          <w:b/>
          <w:iCs/>
          <w:color w:val="000000" w:themeColor="text1"/>
          <w:sz w:val="21"/>
        </w:rPr>
        <w:t>ögre</w:t>
      </w:r>
      <w:r w:rsidRPr="00BA45D7" w:rsidDel="004D08BB">
        <w:rPr>
          <w:rFonts w:asciiTheme="majorHAnsi" w:eastAsiaTheme="majorEastAsia" w:hAnsiTheme="majorHAnsi" w:cstheme="majorBidi"/>
          <w:b/>
          <w:iCs/>
          <w:color w:val="000000" w:themeColor="text1"/>
          <w:sz w:val="21"/>
        </w:rPr>
        <w:t xml:space="preserve"> </w:t>
      </w:r>
      <w:r w:rsidRPr="00BA45D7">
        <w:rPr>
          <w:rFonts w:asciiTheme="majorHAnsi" w:eastAsiaTheme="majorEastAsia" w:hAnsiTheme="majorHAnsi" w:cstheme="majorBidi"/>
          <w:b/>
          <w:iCs/>
          <w:color w:val="000000" w:themeColor="text1"/>
          <w:sz w:val="21"/>
        </w:rPr>
        <w:t>2019</w:t>
      </w:r>
      <w:r>
        <w:rPr>
          <w:rFonts w:asciiTheme="majorHAnsi" w:eastAsiaTheme="majorEastAsia" w:hAnsiTheme="majorHAnsi" w:cstheme="majorBidi"/>
          <w:b/>
          <w:iCs/>
          <w:color w:val="000000" w:themeColor="text1"/>
          <w:sz w:val="21"/>
        </w:rPr>
        <w:t xml:space="preserve"> än 2018</w:t>
      </w:r>
    </w:p>
    <w:p w14:paraId="437B4431" w14:textId="094BD3FE" w:rsidR="005B1647" w:rsidRPr="00BA45D7" w:rsidRDefault="005B1647" w:rsidP="005B1647">
      <w:pPr>
        <w:pStyle w:val="Brdtext"/>
      </w:pPr>
      <w:r w:rsidRPr="00BA45D7">
        <w:t>Avgiften till EU ökade med 2 723 miljoner kronor (</w:t>
      </w:r>
      <w:r>
        <w:t>7,8</w:t>
      </w:r>
      <w:r w:rsidRPr="00BA45D7">
        <w:t xml:space="preserve"> procent) 2019, jämfört med 2018. </w:t>
      </w:r>
      <w:r w:rsidRPr="00654AB7">
        <w:t xml:space="preserve">Skillnaden beror delvis på den betalning som EU gjorde till Sverige under 2018 av tidigare inbetalda avgifter </w:t>
      </w:r>
      <w:r>
        <w:t>om</w:t>
      </w:r>
      <w:r w:rsidRPr="00654AB7">
        <w:t xml:space="preserve"> sammanlagt 3 700 miljoner kronor, vilket innebar att utfallet för 2018 blev lägre än förväntat. EU återbetalade även avgifter under 2019, men inte lika mycket (1 500 miljoner kronor). Återbetalningarna har alltså påverkat jämförelsen mellan åren med knappt 2 200 miljoner kronor. Den återstående skillnaden beror främst på att tullavgiften blev högre jämfört med 2018.</w:t>
      </w:r>
    </w:p>
    <w:p w14:paraId="6AF3DDFF" w14:textId="77777777" w:rsidR="005B1647" w:rsidRPr="00BA45D7" w:rsidRDefault="005B1647" w:rsidP="005B1647">
      <w:pPr>
        <w:keepNext/>
        <w:keepLines/>
        <w:spacing w:before="360" w:after="80" w:line="240" w:lineRule="auto"/>
        <w:outlineLvl w:val="3"/>
        <w:rPr>
          <w:rFonts w:asciiTheme="majorHAnsi" w:eastAsiaTheme="majorEastAsia" w:hAnsiTheme="majorHAnsi" w:cstheme="majorBidi"/>
          <w:b/>
          <w:iCs/>
          <w:color w:val="000000" w:themeColor="text1"/>
          <w:sz w:val="21"/>
        </w:rPr>
      </w:pPr>
      <w:r w:rsidRPr="00BA45D7">
        <w:rPr>
          <w:rFonts w:asciiTheme="majorHAnsi" w:eastAsiaTheme="majorEastAsia" w:hAnsiTheme="majorHAnsi" w:cstheme="majorBidi"/>
          <w:b/>
          <w:iCs/>
          <w:color w:val="000000" w:themeColor="text1"/>
          <w:sz w:val="21"/>
        </w:rPr>
        <w:t>Periodiserad EU-avgift i resultaträkningen</w:t>
      </w:r>
    </w:p>
    <w:p w14:paraId="28986371" w14:textId="41342EF0" w:rsidR="005B1647" w:rsidRPr="00BA45D7" w:rsidRDefault="005B1647" w:rsidP="005B1647">
      <w:pPr>
        <w:pStyle w:val="Brdtext"/>
        <w:rPr>
          <w:highlight w:val="yellow"/>
        </w:rPr>
      </w:pPr>
      <w:r w:rsidRPr="00BA45D7">
        <w:t>Kostnaden för Sveriges avgift till EU 2019 uppgick till 38 972 miljoner kronor (se not</w:t>
      </w:r>
      <w:r>
        <w:t> </w:t>
      </w:r>
      <w:r w:rsidRPr="00BA45D7">
        <w:t>4). Det är 1 289 miljoner kronor högre än det kassamässiga utfallet som uppgick till 37</w:t>
      </w:r>
      <w:r>
        <w:t> </w:t>
      </w:r>
      <w:r w:rsidRPr="00BA45D7">
        <w:t>683 miljoner kronor. Det beror på att den BNI-baserade avgiften har periodiserats.</w:t>
      </w:r>
    </w:p>
    <w:p w14:paraId="792BBDCA" w14:textId="77777777" w:rsidR="005B1647" w:rsidRPr="00BA45D7" w:rsidRDefault="005B1647" w:rsidP="005B1647">
      <w:pPr>
        <w:keepNext/>
        <w:keepLines/>
        <w:spacing w:before="360" w:after="80" w:line="240" w:lineRule="auto"/>
        <w:outlineLvl w:val="3"/>
        <w:rPr>
          <w:rFonts w:asciiTheme="majorHAnsi" w:eastAsiaTheme="majorEastAsia" w:hAnsiTheme="majorHAnsi" w:cstheme="majorBidi"/>
          <w:b/>
          <w:iCs/>
          <w:color w:val="000000" w:themeColor="text1"/>
          <w:sz w:val="21"/>
        </w:rPr>
      </w:pPr>
      <w:r w:rsidRPr="00BA45D7">
        <w:rPr>
          <w:rFonts w:asciiTheme="majorHAnsi" w:eastAsiaTheme="majorEastAsia" w:hAnsiTheme="majorHAnsi" w:cstheme="majorBidi"/>
          <w:b/>
          <w:iCs/>
          <w:color w:val="000000" w:themeColor="text1"/>
          <w:sz w:val="21"/>
        </w:rPr>
        <w:t>Återflödet från EU ökade</w:t>
      </w:r>
    </w:p>
    <w:p w14:paraId="1E1CE320" w14:textId="7CB49E61" w:rsidR="005B1647" w:rsidRPr="00BA45D7" w:rsidRDefault="005B1647" w:rsidP="005B1647">
      <w:pPr>
        <w:pStyle w:val="Brdtext"/>
      </w:pPr>
      <w:r w:rsidRPr="00BA45D7">
        <w:t xml:space="preserve">Betalningarna från EU ökade med 190 miljoner kronor 2019 jämfört med 2018. De medel som Sverige får som återflöde från EU-budgeten kommer huvudsakligen från </w:t>
      </w:r>
      <w:r>
        <w:t>EGFJ och EJFLU</w:t>
      </w:r>
      <w:r w:rsidRPr="00BA45D7">
        <w:t xml:space="preserve">. I </w:t>
      </w:r>
      <w:r>
        <w:t>t</w:t>
      </w:r>
      <w:r w:rsidRPr="00BA45D7">
        <w:t xml:space="preserve">abell </w:t>
      </w:r>
      <w:r>
        <w:t>6.</w:t>
      </w:r>
      <w:r w:rsidRPr="00BA45D7">
        <w:t xml:space="preserve">1 </w:t>
      </w:r>
      <w:r>
        <w:t xml:space="preserve">nedan </w:t>
      </w:r>
      <w:r w:rsidRPr="00BA45D7">
        <w:t>sammanfattas det kassamässiga flödet mellan EU</w:t>
      </w:r>
      <w:r w:rsidRPr="00BA45D7">
        <w:noBreakHyphen/>
        <w:t>budgeten och den svenska statens budget under 2015–2019.</w:t>
      </w:r>
    </w:p>
    <w:p w14:paraId="0A852335" w14:textId="77777777" w:rsidR="005B1647" w:rsidRDefault="005B1647" w:rsidP="005B1647">
      <w:pPr>
        <w:pStyle w:val="Brdtext"/>
      </w:pPr>
      <w:r w:rsidRPr="00A955AE">
        <w:t xml:space="preserve">Uppgifterna i </w:t>
      </w:r>
      <w:r>
        <w:t>t</w:t>
      </w:r>
      <w:r w:rsidRPr="00A955AE">
        <w:t>abell 6.1 ger inte en fullständig bild av effekterna på statens budget av</w:t>
      </w:r>
      <w:r w:rsidRPr="00BA45D7">
        <w:t xml:space="preserve"> EU-medlemskapet. Utöver anslagen som helt eller delvis finansieras av EU-bidrag måste man ta hänsyn till att det förekommer utgifter genom den medfinansiering som staten står för genom anslag på statens budget, t.ex. under utgiftsområde</w:t>
      </w:r>
      <w:r>
        <w:t>na</w:t>
      </w:r>
      <w:r w:rsidRPr="00BA45D7">
        <w:t> 14 Arbetsmarknad och arbetsliv, 19 Regional tillväxt och 23 Areella näringar, landsbygd och livsmedel.</w:t>
      </w:r>
    </w:p>
    <w:p w14:paraId="18B5F94A" w14:textId="733AD745" w:rsidR="005B1647" w:rsidRPr="00BA45D7" w:rsidRDefault="005B1647" w:rsidP="005B1647">
      <w:pPr>
        <w:pStyle w:val="TabellRubrik"/>
      </w:pPr>
      <w:bookmarkStart w:id="301" w:name="_Hlk36395019"/>
      <w:bookmarkStart w:id="302" w:name="_Toc37340165"/>
      <w:r w:rsidRPr="00BA45D7">
        <w:t xml:space="preserve">Tabell </w:t>
      </w:r>
      <w:r w:rsidRPr="00BA45D7">
        <w:fldChar w:fldCharType="begin"/>
      </w:r>
      <w:r w:rsidRPr="00BA45D7">
        <w:instrText xml:space="preserve"> STYLEREF  "Rubrik 1" \n</w:instrText>
      </w:r>
      <w:r w:rsidRPr="00BA45D7">
        <w:fldChar w:fldCharType="separate"/>
      </w:r>
      <w:r w:rsidR="00301022">
        <w:rPr>
          <w:noProof/>
        </w:rPr>
        <w:t>6</w:t>
      </w:r>
      <w:r w:rsidRPr="00BA45D7">
        <w:rPr>
          <w:noProof/>
        </w:rPr>
        <w:fldChar w:fldCharType="end"/>
      </w:r>
      <w:r w:rsidRPr="00BA45D7">
        <w:t>.</w:t>
      </w:r>
      <w:fldSimple w:instr=" SEQ Tabell \* ARABIC \s 1 ">
        <w:r w:rsidR="00301022">
          <w:rPr>
            <w:noProof/>
          </w:rPr>
          <w:t>1</w:t>
        </w:r>
      </w:fldSimple>
      <w:bookmarkEnd w:id="301"/>
      <w:r w:rsidRPr="00BA45D7">
        <w:tab/>
        <w:t>Avgift till och återflöde från EU (kassamässigt)</w:t>
      </w:r>
      <w:bookmarkEnd w:id="302"/>
    </w:p>
    <w:p w14:paraId="18295A1C" w14:textId="77777777" w:rsidR="005B1647" w:rsidRPr="00BA45D7" w:rsidRDefault="005B1647" w:rsidP="005B1647">
      <w:pPr>
        <w:keepNext/>
        <w:spacing w:before="60" w:after="40" w:line="200" w:lineRule="exact"/>
        <w:rPr>
          <w:rFonts w:asciiTheme="majorHAnsi" w:hAnsiTheme="majorHAnsi"/>
          <w:sz w:val="15"/>
        </w:rPr>
      </w:pPr>
      <w:r w:rsidRPr="00BA45D7">
        <w:rPr>
          <w:rFonts w:asciiTheme="majorHAnsi" w:hAnsiTheme="majorHAnsi"/>
          <w:sz w:val="15"/>
        </w:rPr>
        <w:t>Miljoner kronor</w:t>
      </w:r>
    </w:p>
    <w:tbl>
      <w:tblPr>
        <w:tblW w:w="8200" w:type="dxa"/>
        <w:tblCellMar>
          <w:left w:w="70" w:type="dxa"/>
          <w:right w:w="70" w:type="dxa"/>
        </w:tblCellMar>
        <w:tblLook w:val="04A0" w:firstRow="1" w:lastRow="0" w:firstColumn="1" w:lastColumn="0" w:noHBand="0" w:noVBand="1"/>
      </w:tblPr>
      <w:tblGrid>
        <w:gridCol w:w="2694"/>
        <w:gridCol w:w="40"/>
        <w:gridCol w:w="911"/>
        <w:gridCol w:w="911"/>
        <w:gridCol w:w="911"/>
        <w:gridCol w:w="911"/>
        <w:gridCol w:w="911"/>
        <w:gridCol w:w="911"/>
      </w:tblGrid>
      <w:tr w:rsidR="00155607" w14:paraId="0ACFE88F" w14:textId="77777777">
        <w:trPr>
          <w:trHeight w:val="465"/>
        </w:trPr>
        <w:tc>
          <w:tcPr>
            <w:tcW w:w="2734" w:type="dxa"/>
            <w:gridSpan w:val="2"/>
            <w:tcBorders>
              <w:top w:val="nil"/>
              <w:left w:val="nil"/>
              <w:bottom w:val="single" w:sz="12" w:space="0" w:color="auto"/>
              <w:right w:val="nil"/>
            </w:tcBorders>
            <w:shd w:val="clear" w:color="auto" w:fill="auto"/>
            <w:vAlign w:val="bottom"/>
            <w:hideMark/>
          </w:tcPr>
          <w:p w14:paraId="0572AFEE" w14:textId="77777777" w:rsidR="005B1647" w:rsidRPr="00465F19" w:rsidRDefault="005B1647" w:rsidP="005B1647">
            <w:pPr>
              <w:jc w:val="right"/>
              <w:rPr>
                <w:rFonts w:asciiTheme="majorHAnsi" w:eastAsia="Times New Roman" w:hAnsiTheme="majorHAnsi" w:cstheme="majorHAnsi"/>
                <w:color w:val="000000"/>
                <w:sz w:val="14"/>
                <w:szCs w:val="14"/>
                <w:lang w:eastAsia="sv-SE"/>
              </w:rPr>
            </w:pPr>
            <w:r w:rsidRPr="00465F19">
              <w:rPr>
                <w:rFonts w:asciiTheme="majorHAnsi" w:eastAsia="Times New Roman" w:hAnsiTheme="majorHAnsi" w:cstheme="majorHAnsi"/>
                <w:color w:val="000000"/>
                <w:sz w:val="14"/>
                <w:szCs w:val="14"/>
                <w:lang w:eastAsia="sv-SE"/>
              </w:rPr>
              <w:t> </w:t>
            </w:r>
          </w:p>
        </w:tc>
        <w:tc>
          <w:tcPr>
            <w:tcW w:w="911" w:type="dxa"/>
            <w:tcBorders>
              <w:top w:val="nil"/>
              <w:left w:val="nil"/>
              <w:bottom w:val="single" w:sz="12" w:space="0" w:color="auto"/>
              <w:right w:val="nil"/>
            </w:tcBorders>
            <w:shd w:val="clear" w:color="auto" w:fill="auto"/>
            <w:vAlign w:val="bottom"/>
            <w:hideMark/>
          </w:tcPr>
          <w:p w14:paraId="1BD3E314" w14:textId="77777777" w:rsidR="005B1647" w:rsidRPr="00465F19" w:rsidRDefault="005B1647" w:rsidP="005B1647">
            <w:pPr>
              <w:spacing w:after="0" w:line="240" w:lineRule="auto"/>
              <w:jc w:val="right"/>
              <w:rPr>
                <w:rFonts w:asciiTheme="majorHAnsi" w:eastAsia="Times New Roman" w:hAnsiTheme="majorHAnsi" w:cstheme="majorHAnsi"/>
                <w:color w:val="000000"/>
                <w:sz w:val="14"/>
                <w:szCs w:val="14"/>
                <w:lang w:eastAsia="sv-SE"/>
              </w:rPr>
            </w:pPr>
            <w:r w:rsidRPr="00465F19">
              <w:rPr>
                <w:rFonts w:asciiTheme="majorHAnsi" w:eastAsia="Times New Roman" w:hAnsiTheme="majorHAnsi" w:cstheme="majorHAnsi"/>
                <w:color w:val="000000"/>
                <w:sz w:val="14"/>
                <w:szCs w:val="14"/>
                <w:lang w:eastAsia="sv-SE"/>
              </w:rPr>
              <w:t>2015</w:t>
            </w:r>
          </w:p>
        </w:tc>
        <w:tc>
          <w:tcPr>
            <w:tcW w:w="911" w:type="dxa"/>
            <w:tcBorders>
              <w:top w:val="nil"/>
              <w:left w:val="nil"/>
              <w:bottom w:val="single" w:sz="12" w:space="0" w:color="auto"/>
              <w:right w:val="nil"/>
            </w:tcBorders>
            <w:shd w:val="clear" w:color="auto" w:fill="auto"/>
            <w:vAlign w:val="bottom"/>
            <w:hideMark/>
          </w:tcPr>
          <w:p w14:paraId="2ABB30C9" w14:textId="77777777" w:rsidR="005B1647" w:rsidRPr="00465F19" w:rsidRDefault="005B1647" w:rsidP="005B1647">
            <w:pPr>
              <w:spacing w:after="0" w:line="240" w:lineRule="auto"/>
              <w:jc w:val="right"/>
              <w:rPr>
                <w:rFonts w:asciiTheme="majorHAnsi" w:eastAsia="Times New Roman" w:hAnsiTheme="majorHAnsi" w:cstheme="majorHAnsi"/>
                <w:color w:val="000000"/>
                <w:sz w:val="14"/>
                <w:szCs w:val="14"/>
                <w:lang w:eastAsia="sv-SE"/>
              </w:rPr>
            </w:pPr>
            <w:r w:rsidRPr="00465F19">
              <w:rPr>
                <w:rFonts w:asciiTheme="majorHAnsi" w:eastAsia="Times New Roman" w:hAnsiTheme="majorHAnsi" w:cstheme="majorHAnsi"/>
                <w:color w:val="000000"/>
                <w:sz w:val="14"/>
                <w:szCs w:val="14"/>
                <w:lang w:eastAsia="sv-SE"/>
              </w:rPr>
              <w:t>2016</w:t>
            </w:r>
          </w:p>
        </w:tc>
        <w:tc>
          <w:tcPr>
            <w:tcW w:w="911" w:type="dxa"/>
            <w:tcBorders>
              <w:top w:val="nil"/>
              <w:left w:val="nil"/>
              <w:bottom w:val="single" w:sz="12" w:space="0" w:color="auto"/>
              <w:right w:val="nil"/>
            </w:tcBorders>
            <w:shd w:val="clear" w:color="auto" w:fill="auto"/>
            <w:vAlign w:val="bottom"/>
            <w:hideMark/>
          </w:tcPr>
          <w:p w14:paraId="6A4B6389" w14:textId="77777777" w:rsidR="005B1647" w:rsidRPr="00465F19" w:rsidRDefault="005B1647" w:rsidP="005B1647">
            <w:pPr>
              <w:spacing w:after="0" w:line="240" w:lineRule="auto"/>
              <w:jc w:val="right"/>
              <w:rPr>
                <w:rFonts w:asciiTheme="majorHAnsi" w:eastAsia="Times New Roman" w:hAnsiTheme="majorHAnsi" w:cstheme="majorHAnsi"/>
                <w:color w:val="000000"/>
                <w:sz w:val="14"/>
                <w:szCs w:val="14"/>
                <w:lang w:eastAsia="sv-SE"/>
              </w:rPr>
            </w:pPr>
            <w:r w:rsidRPr="00465F19">
              <w:rPr>
                <w:rFonts w:asciiTheme="majorHAnsi" w:eastAsia="Times New Roman" w:hAnsiTheme="majorHAnsi" w:cstheme="majorHAnsi"/>
                <w:color w:val="000000"/>
                <w:sz w:val="14"/>
                <w:szCs w:val="14"/>
                <w:lang w:eastAsia="sv-SE"/>
              </w:rPr>
              <w:t>2017</w:t>
            </w:r>
          </w:p>
        </w:tc>
        <w:tc>
          <w:tcPr>
            <w:tcW w:w="911" w:type="dxa"/>
            <w:tcBorders>
              <w:top w:val="nil"/>
              <w:left w:val="nil"/>
              <w:bottom w:val="single" w:sz="12" w:space="0" w:color="auto"/>
              <w:right w:val="nil"/>
            </w:tcBorders>
            <w:shd w:val="clear" w:color="auto" w:fill="auto"/>
            <w:vAlign w:val="bottom"/>
            <w:hideMark/>
          </w:tcPr>
          <w:p w14:paraId="69367AC6" w14:textId="77777777" w:rsidR="005B1647" w:rsidRPr="00465F19" w:rsidRDefault="005B1647" w:rsidP="005B1647">
            <w:pPr>
              <w:spacing w:after="0" w:line="240" w:lineRule="auto"/>
              <w:jc w:val="right"/>
              <w:rPr>
                <w:rFonts w:asciiTheme="majorHAnsi" w:eastAsia="Times New Roman" w:hAnsiTheme="majorHAnsi" w:cstheme="majorHAnsi"/>
                <w:color w:val="000000"/>
                <w:sz w:val="14"/>
                <w:szCs w:val="14"/>
                <w:lang w:eastAsia="sv-SE"/>
              </w:rPr>
            </w:pPr>
            <w:r w:rsidRPr="00465F19">
              <w:rPr>
                <w:rFonts w:asciiTheme="majorHAnsi" w:eastAsia="Times New Roman" w:hAnsiTheme="majorHAnsi" w:cstheme="majorHAnsi"/>
                <w:color w:val="000000"/>
                <w:sz w:val="14"/>
                <w:szCs w:val="14"/>
                <w:lang w:eastAsia="sv-SE"/>
              </w:rPr>
              <w:t>2018</w:t>
            </w:r>
          </w:p>
        </w:tc>
        <w:tc>
          <w:tcPr>
            <w:tcW w:w="911" w:type="dxa"/>
            <w:tcBorders>
              <w:top w:val="nil"/>
              <w:left w:val="nil"/>
              <w:bottom w:val="single" w:sz="12" w:space="0" w:color="auto"/>
              <w:right w:val="nil"/>
            </w:tcBorders>
            <w:shd w:val="clear" w:color="auto" w:fill="auto"/>
            <w:vAlign w:val="bottom"/>
            <w:hideMark/>
          </w:tcPr>
          <w:p w14:paraId="6A10EF5E" w14:textId="77777777" w:rsidR="005B1647" w:rsidRPr="00465F19" w:rsidRDefault="005B1647" w:rsidP="005B1647">
            <w:pPr>
              <w:spacing w:after="0" w:line="240" w:lineRule="auto"/>
              <w:jc w:val="right"/>
              <w:rPr>
                <w:rFonts w:asciiTheme="majorHAnsi" w:eastAsia="Times New Roman" w:hAnsiTheme="majorHAnsi" w:cstheme="majorHAnsi"/>
                <w:color w:val="000000"/>
                <w:sz w:val="14"/>
                <w:szCs w:val="14"/>
                <w:lang w:eastAsia="sv-SE"/>
              </w:rPr>
            </w:pPr>
            <w:r w:rsidRPr="00465F19">
              <w:rPr>
                <w:rFonts w:asciiTheme="majorHAnsi" w:eastAsia="Times New Roman" w:hAnsiTheme="majorHAnsi" w:cstheme="majorHAnsi"/>
                <w:color w:val="000000"/>
                <w:sz w:val="14"/>
                <w:szCs w:val="14"/>
                <w:lang w:eastAsia="sv-SE"/>
              </w:rPr>
              <w:t>2019</w:t>
            </w:r>
          </w:p>
        </w:tc>
        <w:tc>
          <w:tcPr>
            <w:tcW w:w="911" w:type="dxa"/>
            <w:tcBorders>
              <w:top w:val="nil"/>
              <w:left w:val="nil"/>
              <w:bottom w:val="single" w:sz="12" w:space="0" w:color="auto"/>
              <w:right w:val="nil"/>
            </w:tcBorders>
            <w:shd w:val="clear" w:color="auto" w:fill="auto"/>
            <w:vAlign w:val="bottom"/>
            <w:hideMark/>
          </w:tcPr>
          <w:p w14:paraId="26BBE981" w14:textId="634A2173" w:rsidR="005B1647" w:rsidRPr="00465F19" w:rsidRDefault="005B1647" w:rsidP="005B1647">
            <w:pPr>
              <w:spacing w:after="0" w:line="240" w:lineRule="auto"/>
              <w:jc w:val="right"/>
              <w:rPr>
                <w:rFonts w:asciiTheme="majorHAnsi" w:eastAsia="Times New Roman" w:hAnsiTheme="majorHAnsi" w:cstheme="majorHAnsi"/>
                <w:color w:val="000000"/>
                <w:sz w:val="14"/>
                <w:szCs w:val="14"/>
                <w:lang w:eastAsia="sv-SE"/>
              </w:rPr>
            </w:pPr>
            <w:r w:rsidRPr="00465F19">
              <w:rPr>
                <w:rFonts w:asciiTheme="majorHAnsi" w:eastAsia="Times New Roman" w:hAnsiTheme="majorHAnsi" w:cstheme="majorHAnsi"/>
                <w:color w:val="000000"/>
                <w:sz w:val="14"/>
                <w:szCs w:val="14"/>
                <w:lang w:eastAsia="sv-SE"/>
              </w:rPr>
              <w:t>Förändring</w:t>
            </w:r>
            <w:r w:rsidRPr="00465F19">
              <w:rPr>
                <w:rFonts w:asciiTheme="majorHAnsi" w:eastAsia="Times New Roman" w:hAnsiTheme="majorHAnsi" w:cstheme="majorHAnsi"/>
                <w:color w:val="000000"/>
                <w:sz w:val="14"/>
                <w:szCs w:val="14"/>
                <w:lang w:eastAsia="sv-SE"/>
              </w:rPr>
              <w:br/>
              <w:t>2019–2018</w:t>
            </w:r>
          </w:p>
        </w:tc>
      </w:tr>
      <w:tr w:rsidR="00155607" w14:paraId="65196F7E" w14:textId="77777777">
        <w:trPr>
          <w:trHeight w:val="330"/>
        </w:trPr>
        <w:tc>
          <w:tcPr>
            <w:tcW w:w="2734" w:type="dxa"/>
            <w:gridSpan w:val="2"/>
            <w:tcBorders>
              <w:top w:val="nil"/>
              <w:left w:val="nil"/>
              <w:bottom w:val="single" w:sz="8" w:space="0" w:color="auto"/>
              <w:right w:val="nil"/>
            </w:tcBorders>
            <w:shd w:val="clear" w:color="auto" w:fill="auto"/>
            <w:vAlign w:val="center"/>
            <w:hideMark/>
          </w:tcPr>
          <w:p w14:paraId="33590A52" w14:textId="77777777" w:rsidR="005B1647" w:rsidRPr="00465F19" w:rsidRDefault="005B1647" w:rsidP="005B1647">
            <w:pPr>
              <w:spacing w:after="0" w:line="240" w:lineRule="auto"/>
              <w:rPr>
                <w:rFonts w:asciiTheme="majorHAnsi" w:eastAsia="Times New Roman" w:hAnsiTheme="majorHAnsi" w:cstheme="majorHAnsi"/>
                <w:color w:val="000000"/>
                <w:sz w:val="16"/>
                <w:szCs w:val="16"/>
                <w:lang w:eastAsia="sv-SE"/>
              </w:rPr>
            </w:pPr>
            <w:r w:rsidRPr="00465F19">
              <w:rPr>
                <w:rFonts w:asciiTheme="majorHAnsi" w:eastAsia="Times New Roman" w:hAnsiTheme="majorHAnsi" w:cstheme="majorHAnsi"/>
                <w:color w:val="000000"/>
                <w:sz w:val="16"/>
                <w:szCs w:val="16"/>
                <w:lang w:eastAsia="sv-SE"/>
              </w:rPr>
              <w:t>Tullavgift</w:t>
            </w:r>
          </w:p>
        </w:tc>
        <w:tc>
          <w:tcPr>
            <w:tcW w:w="911" w:type="dxa"/>
            <w:tcBorders>
              <w:top w:val="nil"/>
              <w:left w:val="nil"/>
              <w:bottom w:val="single" w:sz="8" w:space="0" w:color="auto"/>
              <w:right w:val="nil"/>
            </w:tcBorders>
            <w:shd w:val="clear" w:color="auto" w:fill="auto"/>
            <w:vAlign w:val="center"/>
            <w:hideMark/>
          </w:tcPr>
          <w:p w14:paraId="79EDBAC3" w14:textId="77777777" w:rsidR="005B1647" w:rsidRPr="00465F19" w:rsidRDefault="005B1647" w:rsidP="005B1647">
            <w:pPr>
              <w:spacing w:after="0" w:line="240" w:lineRule="auto"/>
              <w:jc w:val="right"/>
              <w:rPr>
                <w:rFonts w:asciiTheme="majorHAnsi" w:eastAsia="Times New Roman" w:hAnsiTheme="majorHAnsi" w:cstheme="majorHAnsi"/>
                <w:color w:val="000000"/>
                <w:sz w:val="16"/>
                <w:szCs w:val="16"/>
                <w:lang w:eastAsia="sv-SE"/>
              </w:rPr>
            </w:pPr>
            <w:r w:rsidRPr="00465F19">
              <w:rPr>
                <w:rFonts w:asciiTheme="majorHAnsi" w:eastAsia="Times New Roman" w:hAnsiTheme="majorHAnsi" w:cstheme="majorHAnsi"/>
                <w:color w:val="000000"/>
                <w:sz w:val="16"/>
                <w:szCs w:val="16"/>
                <w:lang w:eastAsia="sv-SE"/>
              </w:rPr>
              <w:t>4 711</w:t>
            </w:r>
          </w:p>
        </w:tc>
        <w:tc>
          <w:tcPr>
            <w:tcW w:w="911" w:type="dxa"/>
            <w:tcBorders>
              <w:top w:val="nil"/>
              <w:left w:val="nil"/>
              <w:bottom w:val="single" w:sz="8" w:space="0" w:color="auto"/>
              <w:right w:val="nil"/>
            </w:tcBorders>
            <w:shd w:val="clear" w:color="auto" w:fill="auto"/>
            <w:vAlign w:val="center"/>
            <w:hideMark/>
          </w:tcPr>
          <w:p w14:paraId="3022B5EA" w14:textId="77777777" w:rsidR="005B1647" w:rsidRPr="00465F19" w:rsidRDefault="005B1647" w:rsidP="005B1647">
            <w:pPr>
              <w:spacing w:after="0" w:line="240" w:lineRule="auto"/>
              <w:jc w:val="right"/>
              <w:rPr>
                <w:rFonts w:asciiTheme="majorHAnsi" w:eastAsia="Times New Roman" w:hAnsiTheme="majorHAnsi" w:cstheme="majorHAnsi"/>
                <w:color w:val="000000"/>
                <w:sz w:val="16"/>
                <w:szCs w:val="16"/>
                <w:lang w:eastAsia="sv-SE"/>
              </w:rPr>
            </w:pPr>
            <w:r w:rsidRPr="00465F19">
              <w:rPr>
                <w:rFonts w:asciiTheme="majorHAnsi" w:eastAsia="Times New Roman" w:hAnsiTheme="majorHAnsi" w:cstheme="majorHAnsi"/>
                <w:color w:val="000000"/>
                <w:sz w:val="16"/>
                <w:szCs w:val="16"/>
                <w:lang w:eastAsia="sv-SE"/>
              </w:rPr>
              <w:t>4 609</w:t>
            </w:r>
          </w:p>
        </w:tc>
        <w:tc>
          <w:tcPr>
            <w:tcW w:w="911" w:type="dxa"/>
            <w:tcBorders>
              <w:top w:val="nil"/>
              <w:left w:val="nil"/>
              <w:bottom w:val="single" w:sz="8" w:space="0" w:color="auto"/>
              <w:right w:val="nil"/>
            </w:tcBorders>
            <w:shd w:val="clear" w:color="auto" w:fill="auto"/>
            <w:vAlign w:val="center"/>
            <w:hideMark/>
          </w:tcPr>
          <w:p w14:paraId="3EA99B37" w14:textId="77777777" w:rsidR="005B1647" w:rsidRPr="00465F19" w:rsidRDefault="005B1647" w:rsidP="005B1647">
            <w:pPr>
              <w:spacing w:after="0" w:line="240" w:lineRule="auto"/>
              <w:jc w:val="right"/>
              <w:rPr>
                <w:rFonts w:asciiTheme="majorHAnsi" w:eastAsia="Times New Roman" w:hAnsiTheme="majorHAnsi" w:cstheme="majorHAnsi"/>
                <w:color w:val="000000"/>
                <w:sz w:val="16"/>
                <w:szCs w:val="16"/>
                <w:lang w:eastAsia="sv-SE"/>
              </w:rPr>
            </w:pPr>
            <w:r w:rsidRPr="00465F19">
              <w:rPr>
                <w:rFonts w:asciiTheme="majorHAnsi" w:eastAsia="Times New Roman" w:hAnsiTheme="majorHAnsi" w:cstheme="majorHAnsi"/>
                <w:color w:val="000000"/>
                <w:sz w:val="16"/>
                <w:szCs w:val="16"/>
                <w:lang w:eastAsia="sv-SE"/>
              </w:rPr>
              <w:t>5 800</w:t>
            </w:r>
          </w:p>
        </w:tc>
        <w:tc>
          <w:tcPr>
            <w:tcW w:w="911" w:type="dxa"/>
            <w:tcBorders>
              <w:top w:val="nil"/>
              <w:left w:val="nil"/>
              <w:bottom w:val="single" w:sz="8" w:space="0" w:color="auto"/>
              <w:right w:val="nil"/>
            </w:tcBorders>
            <w:shd w:val="clear" w:color="auto" w:fill="auto"/>
            <w:vAlign w:val="center"/>
            <w:hideMark/>
          </w:tcPr>
          <w:p w14:paraId="0BB45238" w14:textId="77777777" w:rsidR="005B1647" w:rsidRPr="00465F19" w:rsidRDefault="005B1647" w:rsidP="005B1647">
            <w:pPr>
              <w:spacing w:after="0" w:line="240" w:lineRule="auto"/>
              <w:jc w:val="right"/>
              <w:rPr>
                <w:rFonts w:asciiTheme="majorHAnsi" w:eastAsia="Times New Roman" w:hAnsiTheme="majorHAnsi" w:cstheme="majorHAnsi"/>
                <w:color w:val="000000"/>
                <w:sz w:val="16"/>
                <w:szCs w:val="16"/>
                <w:lang w:eastAsia="sv-SE"/>
              </w:rPr>
            </w:pPr>
            <w:r w:rsidRPr="00465F19">
              <w:rPr>
                <w:rFonts w:asciiTheme="majorHAnsi" w:eastAsia="Times New Roman" w:hAnsiTheme="majorHAnsi" w:cstheme="majorHAnsi"/>
                <w:color w:val="000000"/>
                <w:sz w:val="16"/>
                <w:szCs w:val="16"/>
                <w:lang w:eastAsia="sv-SE"/>
              </w:rPr>
              <w:t>5 079</w:t>
            </w:r>
          </w:p>
        </w:tc>
        <w:tc>
          <w:tcPr>
            <w:tcW w:w="911" w:type="dxa"/>
            <w:tcBorders>
              <w:top w:val="nil"/>
              <w:left w:val="nil"/>
              <w:bottom w:val="single" w:sz="8" w:space="0" w:color="auto"/>
              <w:right w:val="nil"/>
            </w:tcBorders>
            <w:shd w:val="clear" w:color="auto" w:fill="auto"/>
            <w:vAlign w:val="center"/>
            <w:hideMark/>
          </w:tcPr>
          <w:p w14:paraId="1FC2DB87" w14:textId="77777777" w:rsidR="005B1647" w:rsidRPr="00465F19" w:rsidRDefault="005B1647" w:rsidP="005B1647">
            <w:pPr>
              <w:spacing w:after="0" w:line="240" w:lineRule="auto"/>
              <w:jc w:val="right"/>
              <w:rPr>
                <w:rFonts w:asciiTheme="majorHAnsi" w:eastAsia="Times New Roman" w:hAnsiTheme="majorHAnsi" w:cstheme="majorHAnsi"/>
                <w:color w:val="000000"/>
                <w:sz w:val="16"/>
                <w:szCs w:val="16"/>
                <w:lang w:eastAsia="sv-SE"/>
              </w:rPr>
            </w:pPr>
            <w:r w:rsidRPr="00465F19">
              <w:rPr>
                <w:rFonts w:asciiTheme="majorHAnsi" w:eastAsia="Times New Roman" w:hAnsiTheme="majorHAnsi" w:cstheme="majorHAnsi"/>
                <w:color w:val="000000"/>
                <w:sz w:val="16"/>
                <w:szCs w:val="16"/>
                <w:lang w:eastAsia="sv-SE"/>
              </w:rPr>
              <w:t>5 483</w:t>
            </w:r>
          </w:p>
        </w:tc>
        <w:tc>
          <w:tcPr>
            <w:tcW w:w="911" w:type="dxa"/>
            <w:tcBorders>
              <w:top w:val="nil"/>
              <w:left w:val="nil"/>
              <w:bottom w:val="single" w:sz="8" w:space="0" w:color="auto"/>
              <w:right w:val="nil"/>
            </w:tcBorders>
            <w:shd w:val="clear" w:color="auto" w:fill="auto"/>
            <w:vAlign w:val="center"/>
            <w:hideMark/>
          </w:tcPr>
          <w:p w14:paraId="116C91D4" w14:textId="77777777" w:rsidR="005B1647" w:rsidRPr="00465F19" w:rsidRDefault="005B1647" w:rsidP="005B1647">
            <w:pPr>
              <w:spacing w:after="0" w:line="240" w:lineRule="auto"/>
              <w:jc w:val="right"/>
              <w:rPr>
                <w:rFonts w:asciiTheme="majorHAnsi" w:eastAsia="Times New Roman" w:hAnsiTheme="majorHAnsi" w:cstheme="majorHAnsi"/>
                <w:color w:val="000000"/>
                <w:sz w:val="16"/>
                <w:szCs w:val="16"/>
                <w:lang w:eastAsia="sv-SE"/>
              </w:rPr>
            </w:pPr>
            <w:r w:rsidRPr="00465F19">
              <w:rPr>
                <w:rFonts w:asciiTheme="majorHAnsi" w:eastAsia="Times New Roman" w:hAnsiTheme="majorHAnsi" w:cstheme="majorHAnsi"/>
                <w:color w:val="000000"/>
                <w:sz w:val="16"/>
                <w:szCs w:val="16"/>
                <w:lang w:eastAsia="sv-SE"/>
              </w:rPr>
              <w:t>404</w:t>
            </w:r>
          </w:p>
        </w:tc>
      </w:tr>
      <w:tr w:rsidR="00155607" w14:paraId="1BD721CC" w14:textId="77777777">
        <w:trPr>
          <w:trHeight w:val="315"/>
        </w:trPr>
        <w:tc>
          <w:tcPr>
            <w:tcW w:w="2734" w:type="dxa"/>
            <w:gridSpan w:val="2"/>
            <w:tcBorders>
              <w:top w:val="nil"/>
              <w:left w:val="nil"/>
              <w:bottom w:val="single" w:sz="8" w:space="0" w:color="auto"/>
              <w:right w:val="nil"/>
            </w:tcBorders>
            <w:shd w:val="clear" w:color="auto" w:fill="auto"/>
            <w:vAlign w:val="center"/>
            <w:hideMark/>
          </w:tcPr>
          <w:p w14:paraId="187363AC" w14:textId="77777777" w:rsidR="005B1647" w:rsidRPr="00465F19" w:rsidRDefault="005B1647" w:rsidP="005B1647">
            <w:pPr>
              <w:spacing w:after="0" w:line="240" w:lineRule="auto"/>
              <w:rPr>
                <w:rFonts w:asciiTheme="majorHAnsi" w:eastAsia="Times New Roman" w:hAnsiTheme="majorHAnsi" w:cstheme="majorHAnsi"/>
                <w:color w:val="000000"/>
                <w:sz w:val="16"/>
                <w:szCs w:val="16"/>
                <w:lang w:eastAsia="sv-SE"/>
              </w:rPr>
            </w:pPr>
            <w:r w:rsidRPr="00465F19">
              <w:rPr>
                <w:rFonts w:asciiTheme="majorHAnsi" w:eastAsia="Times New Roman" w:hAnsiTheme="majorHAnsi" w:cstheme="majorHAnsi"/>
                <w:color w:val="000000"/>
                <w:sz w:val="16"/>
                <w:szCs w:val="16"/>
                <w:lang w:eastAsia="sv-SE"/>
              </w:rPr>
              <w:t>Sockeravgifter</w:t>
            </w:r>
          </w:p>
        </w:tc>
        <w:tc>
          <w:tcPr>
            <w:tcW w:w="911" w:type="dxa"/>
            <w:tcBorders>
              <w:top w:val="nil"/>
              <w:left w:val="nil"/>
              <w:bottom w:val="single" w:sz="8" w:space="0" w:color="auto"/>
              <w:right w:val="nil"/>
            </w:tcBorders>
            <w:shd w:val="clear" w:color="auto" w:fill="auto"/>
            <w:vAlign w:val="center"/>
            <w:hideMark/>
          </w:tcPr>
          <w:p w14:paraId="1DC37E26" w14:textId="77777777" w:rsidR="005B1647" w:rsidRPr="00465F19" w:rsidRDefault="005B1647" w:rsidP="005B1647">
            <w:pPr>
              <w:spacing w:after="0" w:line="240" w:lineRule="auto"/>
              <w:jc w:val="right"/>
              <w:rPr>
                <w:rFonts w:asciiTheme="majorHAnsi" w:eastAsia="Times New Roman" w:hAnsiTheme="majorHAnsi" w:cstheme="majorHAnsi"/>
                <w:color w:val="000000"/>
                <w:sz w:val="16"/>
                <w:szCs w:val="16"/>
                <w:lang w:eastAsia="sv-SE"/>
              </w:rPr>
            </w:pPr>
            <w:r w:rsidRPr="00465F19">
              <w:rPr>
                <w:rFonts w:asciiTheme="majorHAnsi" w:eastAsia="Times New Roman" w:hAnsiTheme="majorHAnsi" w:cstheme="majorHAnsi"/>
                <w:color w:val="000000"/>
                <w:sz w:val="16"/>
                <w:szCs w:val="16"/>
                <w:lang w:eastAsia="sv-SE"/>
              </w:rPr>
              <w:t>24</w:t>
            </w:r>
          </w:p>
        </w:tc>
        <w:tc>
          <w:tcPr>
            <w:tcW w:w="911" w:type="dxa"/>
            <w:tcBorders>
              <w:top w:val="nil"/>
              <w:left w:val="nil"/>
              <w:bottom w:val="single" w:sz="8" w:space="0" w:color="auto"/>
              <w:right w:val="nil"/>
            </w:tcBorders>
            <w:shd w:val="clear" w:color="auto" w:fill="auto"/>
            <w:vAlign w:val="center"/>
            <w:hideMark/>
          </w:tcPr>
          <w:p w14:paraId="6FCB4846" w14:textId="77777777" w:rsidR="005B1647" w:rsidRPr="00465F19" w:rsidRDefault="005B1647" w:rsidP="005B1647">
            <w:pPr>
              <w:spacing w:after="0" w:line="240" w:lineRule="auto"/>
              <w:jc w:val="right"/>
              <w:rPr>
                <w:rFonts w:asciiTheme="majorHAnsi" w:eastAsia="Times New Roman" w:hAnsiTheme="majorHAnsi" w:cstheme="majorHAnsi"/>
                <w:color w:val="000000"/>
                <w:sz w:val="16"/>
                <w:szCs w:val="16"/>
                <w:lang w:eastAsia="sv-SE"/>
              </w:rPr>
            </w:pPr>
            <w:r w:rsidRPr="00465F19">
              <w:rPr>
                <w:rFonts w:asciiTheme="majorHAnsi" w:eastAsia="Times New Roman" w:hAnsiTheme="majorHAnsi" w:cstheme="majorHAnsi"/>
                <w:color w:val="000000"/>
                <w:sz w:val="16"/>
                <w:szCs w:val="16"/>
                <w:lang w:eastAsia="sv-SE"/>
              </w:rPr>
              <w:t>25</w:t>
            </w:r>
          </w:p>
        </w:tc>
        <w:tc>
          <w:tcPr>
            <w:tcW w:w="911" w:type="dxa"/>
            <w:tcBorders>
              <w:top w:val="nil"/>
              <w:left w:val="nil"/>
              <w:bottom w:val="single" w:sz="8" w:space="0" w:color="auto"/>
              <w:right w:val="nil"/>
            </w:tcBorders>
            <w:shd w:val="clear" w:color="auto" w:fill="auto"/>
            <w:vAlign w:val="center"/>
            <w:hideMark/>
          </w:tcPr>
          <w:p w14:paraId="64A0A8C7" w14:textId="77777777" w:rsidR="005B1647" w:rsidRPr="00465F19" w:rsidRDefault="005B1647" w:rsidP="005B1647">
            <w:pPr>
              <w:spacing w:after="0" w:line="240" w:lineRule="auto"/>
              <w:jc w:val="right"/>
              <w:rPr>
                <w:rFonts w:asciiTheme="majorHAnsi" w:eastAsia="Times New Roman" w:hAnsiTheme="majorHAnsi" w:cstheme="majorHAnsi"/>
                <w:color w:val="000000"/>
                <w:sz w:val="16"/>
                <w:szCs w:val="16"/>
                <w:lang w:eastAsia="sv-SE"/>
              </w:rPr>
            </w:pPr>
            <w:r w:rsidRPr="00465F19">
              <w:rPr>
                <w:rFonts w:asciiTheme="majorHAnsi" w:eastAsia="Times New Roman" w:hAnsiTheme="majorHAnsi" w:cstheme="majorHAnsi"/>
                <w:color w:val="000000"/>
                <w:sz w:val="16"/>
                <w:szCs w:val="16"/>
                <w:lang w:eastAsia="sv-SE"/>
              </w:rPr>
              <w:t>34</w:t>
            </w:r>
          </w:p>
        </w:tc>
        <w:tc>
          <w:tcPr>
            <w:tcW w:w="911" w:type="dxa"/>
            <w:tcBorders>
              <w:top w:val="nil"/>
              <w:left w:val="nil"/>
              <w:bottom w:val="single" w:sz="8" w:space="0" w:color="auto"/>
              <w:right w:val="nil"/>
            </w:tcBorders>
            <w:shd w:val="clear" w:color="auto" w:fill="auto"/>
            <w:vAlign w:val="center"/>
            <w:hideMark/>
          </w:tcPr>
          <w:p w14:paraId="0277C42C" w14:textId="77777777" w:rsidR="005B1647" w:rsidRPr="00465F19" w:rsidRDefault="005B1647" w:rsidP="005B1647">
            <w:pPr>
              <w:spacing w:after="0" w:line="240" w:lineRule="auto"/>
              <w:jc w:val="right"/>
              <w:rPr>
                <w:rFonts w:asciiTheme="majorHAnsi" w:eastAsia="Times New Roman" w:hAnsiTheme="majorHAnsi" w:cstheme="majorHAnsi"/>
                <w:color w:val="000000"/>
                <w:sz w:val="16"/>
                <w:szCs w:val="16"/>
                <w:lang w:eastAsia="sv-SE"/>
              </w:rPr>
            </w:pPr>
            <w:r w:rsidRPr="00465F19">
              <w:rPr>
                <w:rFonts w:asciiTheme="majorHAnsi" w:eastAsia="Times New Roman" w:hAnsiTheme="majorHAnsi" w:cstheme="majorHAnsi"/>
                <w:color w:val="000000"/>
                <w:sz w:val="16"/>
                <w:szCs w:val="16"/>
                <w:lang w:eastAsia="sv-SE"/>
              </w:rPr>
              <w:t>-</w:t>
            </w:r>
          </w:p>
        </w:tc>
        <w:tc>
          <w:tcPr>
            <w:tcW w:w="911" w:type="dxa"/>
            <w:tcBorders>
              <w:top w:val="nil"/>
              <w:left w:val="nil"/>
              <w:bottom w:val="single" w:sz="8" w:space="0" w:color="auto"/>
              <w:right w:val="nil"/>
            </w:tcBorders>
            <w:shd w:val="clear" w:color="auto" w:fill="auto"/>
            <w:vAlign w:val="center"/>
            <w:hideMark/>
          </w:tcPr>
          <w:p w14:paraId="47AD7259" w14:textId="77777777" w:rsidR="005B1647" w:rsidRPr="00465F19" w:rsidRDefault="005B1647" w:rsidP="005B1647">
            <w:pPr>
              <w:spacing w:after="0" w:line="240" w:lineRule="auto"/>
              <w:jc w:val="right"/>
              <w:rPr>
                <w:rFonts w:asciiTheme="majorHAnsi" w:eastAsia="Times New Roman" w:hAnsiTheme="majorHAnsi" w:cstheme="majorHAnsi"/>
                <w:color w:val="000000"/>
                <w:sz w:val="16"/>
                <w:szCs w:val="16"/>
                <w:lang w:eastAsia="sv-SE"/>
              </w:rPr>
            </w:pPr>
            <w:r w:rsidRPr="00465F19">
              <w:rPr>
                <w:rFonts w:asciiTheme="majorHAnsi" w:eastAsia="Times New Roman" w:hAnsiTheme="majorHAnsi" w:cstheme="majorHAnsi"/>
                <w:color w:val="000000"/>
                <w:sz w:val="16"/>
                <w:szCs w:val="16"/>
                <w:lang w:eastAsia="sv-SE"/>
              </w:rPr>
              <w:t>-</w:t>
            </w:r>
          </w:p>
        </w:tc>
        <w:tc>
          <w:tcPr>
            <w:tcW w:w="911" w:type="dxa"/>
            <w:tcBorders>
              <w:top w:val="nil"/>
              <w:left w:val="nil"/>
              <w:bottom w:val="single" w:sz="8" w:space="0" w:color="auto"/>
              <w:right w:val="nil"/>
            </w:tcBorders>
            <w:shd w:val="clear" w:color="auto" w:fill="auto"/>
            <w:vAlign w:val="center"/>
            <w:hideMark/>
          </w:tcPr>
          <w:p w14:paraId="64089A2C" w14:textId="77777777" w:rsidR="005B1647" w:rsidRPr="00465F19" w:rsidRDefault="005B1647" w:rsidP="005B1647">
            <w:pPr>
              <w:spacing w:after="0" w:line="240" w:lineRule="auto"/>
              <w:jc w:val="right"/>
              <w:rPr>
                <w:rFonts w:asciiTheme="majorHAnsi" w:eastAsia="Times New Roman" w:hAnsiTheme="majorHAnsi" w:cstheme="majorHAnsi"/>
                <w:color w:val="000000"/>
                <w:sz w:val="16"/>
                <w:szCs w:val="16"/>
                <w:lang w:eastAsia="sv-SE"/>
              </w:rPr>
            </w:pPr>
            <w:r w:rsidRPr="00465F19">
              <w:rPr>
                <w:rFonts w:asciiTheme="majorHAnsi" w:eastAsia="Times New Roman" w:hAnsiTheme="majorHAnsi" w:cstheme="majorHAnsi"/>
                <w:color w:val="000000"/>
                <w:sz w:val="16"/>
                <w:szCs w:val="16"/>
                <w:lang w:eastAsia="sv-SE"/>
              </w:rPr>
              <w:t>-</w:t>
            </w:r>
          </w:p>
        </w:tc>
      </w:tr>
      <w:tr w:rsidR="00155607" w14:paraId="27384D9A" w14:textId="77777777">
        <w:trPr>
          <w:trHeight w:val="315"/>
        </w:trPr>
        <w:tc>
          <w:tcPr>
            <w:tcW w:w="2734" w:type="dxa"/>
            <w:gridSpan w:val="2"/>
            <w:tcBorders>
              <w:top w:val="nil"/>
              <w:left w:val="nil"/>
              <w:bottom w:val="single" w:sz="8" w:space="0" w:color="auto"/>
              <w:right w:val="nil"/>
            </w:tcBorders>
            <w:shd w:val="clear" w:color="auto" w:fill="auto"/>
            <w:vAlign w:val="center"/>
            <w:hideMark/>
          </w:tcPr>
          <w:p w14:paraId="20AE8DB8" w14:textId="77777777" w:rsidR="005B1647" w:rsidRPr="00465F19" w:rsidRDefault="005B1647" w:rsidP="005B1647">
            <w:pPr>
              <w:spacing w:after="0" w:line="240" w:lineRule="auto"/>
              <w:rPr>
                <w:rFonts w:asciiTheme="majorHAnsi" w:eastAsia="Times New Roman" w:hAnsiTheme="majorHAnsi" w:cstheme="majorHAnsi"/>
                <w:color w:val="000000"/>
                <w:sz w:val="16"/>
                <w:szCs w:val="16"/>
                <w:lang w:eastAsia="sv-SE"/>
              </w:rPr>
            </w:pPr>
            <w:r w:rsidRPr="00465F19">
              <w:rPr>
                <w:rFonts w:asciiTheme="majorHAnsi" w:eastAsia="Times New Roman" w:hAnsiTheme="majorHAnsi" w:cstheme="majorHAnsi"/>
                <w:color w:val="000000"/>
                <w:sz w:val="16"/>
                <w:szCs w:val="16"/>
                <w:lang w:eastAsia="sv-SE"/>
              </w:rPr>
              <w:t>Mervärdesskattebaserad avgift</w:t>
            </w:r>
          </w:p>
        </w:tc>
        <w:tc>
          <w:tcPr>
            <w:tcW w:w="911" w:type="dxa"/>
            <w:tcBorders>
              <w:top w:val="nil"/>
              <w:left w:val="nil"/>
              <w:bottom w:val="single" w:sz="8" w:space="0" w:color="auto"/>
              <w:right w:val="nil"/>
            </w:tcBorders>
            <w:shd w:val="clear" w:color="auto" w:fill="auto"/>
            <w:vAlign w:val="center"/>
            <w:hideMark/>
          </w:tcPr>
          <w:p w14:paraId="637F9AE4" w14:textId="77777777" w:rsidR="005B1647" w:rsidRPr="00465F19" w:rsidRDefault="005B1647" w:rsidP="005B1647">
            <w:pPr>
              <w:spacing w:after="0" w:line="240" w:lineRule="auto"/>
              <w:jc w:val="right"/>
              <w:rPr>
                <w:rFonts w:asciiTheme="majorHAnsi" w:eastAsia="Times New Roman" w:hAnsiTheme="majorHAnsi" w:cstheme="majorHAnsi"/>
                <w:color w:val="000000"/>
                <w:sz w:val="16"/>
                <w:szCs w:val="16"/>
                <w:lang w:eastAsia="sv-SE"/>
              </w:rPr>
            </w:pPr>
            <w:r w:rsidRPr="00465F19">
              <w:rPr>
                <w:rFonts w:asciiTheme="majorHAnsi" w:eastAsia="Times New Roman" w:hAnsiTheme="majorHAnsi" w:cstheme="majorHAnsi"/>
                <w:color w:val="000000"/>
                <w:sz w:val="16"/>
                <w:szCs w:val="16"/>
                <w:lang w:eastAsia="sv-SE"/>
              </w:rPr>
              <w:t>5 019</w:t>
            </w:r>
          </w:p>
        </w:tc>
        <w:tc>
          <w:tcPr>
            <w:tcW w:w="911" w:type="dxa"/>
            <w:tcBorders>
              <w:top w:val="nil"/>
              <w:left w:val="nil"/>
              <w:bottom w:val="single" w:sz="8" w:space="0" w:color="auto"/>
              <w:right w:val="nil"/>
            </w:tcBorders>
            <w:shd w:val="clear" w:color="auto" w:fill="auto"/>
            <w:vAlign w:val="center"/>
            <w:hideMark/>
          </w:tcPr>
          <w:p w14:paraId="31660EDF" w14:textId="77777777" w:rsidR="005B1647" w:rsidRPr="00465F19" w:rsidRDefault="005B1647" w:rsidP="005B1647">
            <w:pPr>
              <w:spacing w:after="0" w:line="240" w:lineRule="auto"/>
              <w:jc w:val="right"/>
              <w:rPr>
                <w:rFonts w:asciiTheme="majorHAnsi" w:eastAsia="Times New Roman" w:hAnsiTheme="majorHAnsi" w:cstheme="majorHAnsi"/>
                <w:color w:val="000000"/>
                <w:sz w:val="16"/>
                <w:szCs w:val="16"/>
                <w:lang w:eastAsia="sv-SE"/>
              </w:rPr>
            </w:pPr>
            <w:r w:rsidRPr="00465F19">
              <w:rPr>
                <w:rFonts w:asciiTheme="majorHAnsi" w:eastAsia="Times New Roman" w:hAnsiTheme="majorHAnsi" w:cstheme="majorHAnsi"/>
                <w:color w:val="000000"/>
                <w:sz w:val="16"/>
                <w:szCs w:val="16"/>
                <w:lang w:eastAsia="sv-SE"/>
              </w:rPr>
              <w:t>5 398</w:t>
            </w:r>
          </w:p>
        </w:tc>
        <w:tc>
          <w:tcPr>
            <w:tcW w:w="911" w:type="dxa"/>
            <w:tcBorders>
              <w:top w:val="nil"/>
              <w:left w:val="nil"/>
              <w:bottom w:val="single" w:sz="8" w:space="0" w:color="auto"/>
              <w:right w:val="nil"/>
            </w:tcBorders>
            <w:shd w:val="clear" w:color="auto" w:fill="auto"/>
            <w:vAlign w:val="center"/>
            <w:hideMark/>
          </w:tcPr>
          <w:p w14:paraId="33554606" w14:textId="77777777" w:rsidR="005B1647" w:rsidRPr="00465F19" w:rsidRDefault="005B1647" w:rsidP="005B1647">
            <w:pPr>
              <w:spacing w:after="0" w:line="240" w:lineRule="auto"/>
              <w:jc w:val="right"/>
              <w:rPr>
                <w:rFonts w:asciiTheme="majorHAnsi" w:eastAsia="Times New Roman" w:hAnsiTheme="majorHAnsi" w:cstheme="majorHAnsi"/>
                <w:color w:val="000000"/>
                <w:sz w:val="16"/>
                <w:szCs w:val="16"/>
                <w:lang w:eastAsia="sv-SE"/>
              </w:rPr>
            </w:pPr>
            <w:r w:rsidRPr="00465F19">
              <w:rPr>
                <w:rFonts w:asciiTheme="majorHAnsi" w:eastAsia="Times New Roman" w:hAnsiTheme="majorHAnsi" w:cstheme="majorHAnsi"/>
                <w:color w:val="000000"/>
                <w:sz w:val="16"/>
                <w:szCs w:val="16"/>
                <w:lang w:eastAsia="sv-SE"/>
              </w:rPr>
              <w:t>-4 650</w:t>
            </w:r>
          </w:p>
        </w:tc>
        <w:tc>
          <w:tcPr>
            <w:tcW w:w="911" w:type="dxa"/>
            <w:tcBorders>
              <w:top w:val="nil"/>
              <w:left w:val="nil"/>
              <w:bottom w:val="single" w:sz="8" w:space="0" w:color="auto"/>
              <w:right w:val="nil"/>
            </w:tcBorders>
            <w:shd w:val="clear" w:color="auto" w:fill="auto"/>
            <w:vAlign w:val="center"/>
            <w:hideMark/>
          </w:tcPr>
          <w:p w14:paraId="696C12D1" w14:textId="77777777" w:rsidR="005B1647" w:rsidRPr="00465F19" w:rsidRDefault="005B1647" w:rsidP="005B1647">
            <w:pPr>
              <w:spacing w:after="0" w:line="240" w:lineRule="auto"/>
              <w:jc w:val="right"/>
              <w:rPr>
                <w:rFonts w:asciiTheme="majorHAnsi" w:eastAsia="Times New Roman" w:hAnsiTheme="majorHAnsi" w:cstheme="majorHAnsi"/>
                <w:color w:val="000000"/>
                <w:sz w:val="16"/>
                <w:szCs w:val="16"/>
                <w:lang w:eastAsia="sv-SE"/>
              </w:rPr>
            </w:pPr>
            <w:r w:rsidRPr="00465F19">
              <w:rPr>
                <w:rFonts w:asciiTheme="majorHAnsi" w:eastAsia="Times New Roman" w:hAnsiTheme="majorHAnsi" w:cstheme="majorHAnsi"/>
                <w:color w:val="000000"/>
                <w:sz w:val="16"/>
                <w:szCs w:val="16"/>
                <w:lang w:eastAsia="sv-SE"/>
              </w:rPr>
              <w:t>3 097</w:t>
            </w:r>
          </w:p>
        </w:tc>
        <w:tc>
          <w:tcPr>
            <w:tcW w:w="911" w:type="dxa"/>
            <w:tcBorders>
              <w:top w:val="nil"/>
              <w:left w:val="nil"/>
              <w:bottom w:val="single" w:sz="8" w:space="0" w:color="auto"/>
              <w:right w:val="nil"/>
            </w:tcBorders>
            <w:shd w:val="clear" w:color="auto" w:fill="auto"/>
            <w:vAlign w:val="center"/>
            <w:hideMark/>
          </w:tcPr>
          <w:p w14:paraId="721AD66E" w14:textId="77777777" w:rsidR="005B1647" w:rsidRPr="00465F19" w:rsidRDefault="005B1647" w:rsidP="005B1647">
            <w:pPr>
              <w:spacing w:after="0" w:line="240" w:lineRule="auto"/>
              <w:jc w:val="right"/>
              <w:rPr>
                <w:rFonts w:asciiTheme="majorHAnsi" w:eastAsia="Times New Roman" w:hAnsiTheme="majorHAnsi" w:cstheme="majorHAnsi"/>
                <w:color w:val="000000"/>
                <w:sz w:val="16"/>
                <w:szCs w:val="16"/>
                <w:lang w:eastAsia="sv-SE"/>
              </w:rPr>
            </w:pPr>
            <w:r w:rsidRPr="00465F19">
              <w:rPr>
                <w:rFonts w:asciiTheme="majorHAnsi" w:eastAsia="Times New Roman" w:hAnsiTheme="majorHAnsi" w:cstheme="majorHAnsi"/>
                <w:color w:val="000000"/>
                <w:sz w:val="16"/>
                <w:szCs w:val="16"/>
                <w:lang w:eastAsia="sv-SE"/>
              </w:rPr>
              <w:t>3 181</w:t>
            </w:r>
          </w:p>
        </w:tc>
        <w:tc>
          <w:tcPr>
            <w:tcW w:w="911" w:type="dxa"/>
            <w:tcBorders>
              <w:top w:val="nil"/>
              <w:left w:val="nil"/>
              <w:bottom w:val="single" w:sz="8" w:space="0" w:color="auto"/>
              <w:right w:val="nil"/>
            </w:tcBorders>
            <w:shd w:val="clear" w:color="auto" w:fill="auto"/>
            <w:vAlign w:val="center"/>
            <w:hideMark/>
          </w:tcPr>
          <w:p w14:paraId="0AA1397E" w14:textId="77777777" w:rsidR="005B1647" w:rsidRPr="00465F19" w:rsidRDefault="005B1647" w:rsidP="005B1647">
            <w:pPr>
              <w:spacing w:after="0" w:line="240" w:lineRule="auto"/>
              <w:jc w:val="right"/>
              <w:rPr>
                <w:rFonts w:asciiTheme="majorHAnsi" w:eastAsia="Times New Roman" w:hAnsiTheme="majorHAnsi" w:cstheme="majorHAnsi"/>
                <w:color w:val="000000"/>
                <w:sz w:val="16"/>
                <w:szCs w:val="16"/>
                <w:lang w:eastAsia="sv-SE"/>
              </w:rPr>
            </w:pPr>
            <w:r w:rsidRPr="00465F19">
              <w:rPr>
                <w:rFonts w:asciiTheme="majorHAnsi" w:eastAsia="Times New Roman" w:hAnsiTheme="majorHAnsi" w:cstheme="majorHAnsi"/>
                <w:color w:val="000000"/>
                <w:sz w:val="16"/>
                <w:szCs w:val="16"/>
                <w:lang w:eastAsia="sv-SE"/>
              </w:rPr>
              <w:t>84</w:t>
            </w:r>
          </w:p>
        </w:tc>
      </w:tr>
      <w:tr w:rsidR="00155607" w14:paraId="3605D327" w14:textId="77777777">
        <w:trPr>
          <w:trHeight w:val="315"/>
        </w:trPr>
        <w:tc>
          <w:tcPr>
            <w:tcW w:w="2734" w:type="dxa"/>
            <w:gridSpan w:val="2"/>
            <w:tcBorders>
              <w:top w:val="nil"/>
              <w:left w:val="nil"/>
              <w:bottom w:val="single" w:sz="8" w:space="0" w:color="auto"/>
              <w:right w:val="nil"/>
            </w:tcBorders>
            <w:shd w:val="clear" w:color="auto" w:fill="auto"/>
            <w:vAlign w:val="center"/>
            <w:hideMark/>
          </w:tcPr>
          <w:p w14:paraId="0D3E4094" w14:textId="77777777" w:rsidR="005B1647" w:rsidRPr="00465F19" w:rsidRDefault="005B1647" w:rsidP="005B1647">
            <w:pPr>
              <w:spacing w:after="0" w:line="240" w:lineRule="auto"/>
              <w:rPr>
                <w:rFonts w:asciiTheme="majorHAnsi" w:eastAsia="Times New Roman" w:hAnsiTheme="majorHAnsi" w:cstheme="majorHAnsi"/>
                <w:color w:val="000000"/>
                <w:sz w:val="16"/>
                <w:szCs w:val="16"/>
                <w:lang w:eastAsia="sv-SE"/>
              </w:rPr>
            </w:pPr>
            <w:r w:rsidRPr="00465F19">
              <w:rPr>
                <w:rFonts w:asciiTheme="majorHAnsi" w:eastAsia="Times New Roman" w:hAnsiTheme="majorHAnsi" w:cstheme="majorHAnsi"/>
                <w:color w:val="000000"/>
                <w:sz w:val="16"/>
                <w:szCs w:val="16"/>
                <w:lang w:eastAsia="sv-SE"/>
              </w:rPr>
              <w:t>BNI-baserad avgift</w:t>
            </w:r>
          </w:p>
        </w:tc>
        <w:tc>
          <w:tcPr>
            <w:tcW w:w="911" w:type="dxa"/>
            <w:tcBorders>
              <w:top w:val="nil"/>
              <w:left w:val="nil"/>
              <w:bottom w:val="single" w:sz="8" w:space="0" w:color="auto"/>
              <w:right w:val="nil"/>
            </w:tcBorders>
            <w:shd w:val="clear" w:color="auto" w:fill="auto"/>
            <w:vAlign w:val="center"/>
            <w:hideMark/>
          </w:tcPr>
          <w:p w14:paraId="28403061" w14:textId="77777777" w:rsidR="005B1647" w:rsidRPr="00465F19" w:rsidRDefault="005B1647" w:rsidP="005B1647">
            <w:pPr>
              <w:spacing w:after="0" w:line="240" w:lineRule="auto"/>
              <w:jc w:val="right"/>
              <w:rPr>
                <w:rFonts w:asciiTheme="majorHAnsi" w:eastAsia="Times New Roman" w:hAnsiTheme="majorHAnsi" w:cstheme="majorHAnsi"/>
                <w:color w:val="000000"/>
                <w:sz w:val="16"/>
                <w:szCs w:val="16"/>
                <w:lang w:eastAsia="sv-SE"/>
              </w:rPr>
            </w:pPr>
            <w:r w:rsidRPr="00465F19">
              <w:rPr>
                <w:rFonts w:asciiTheme="majorHAnsi" w:eastAsia="Times New Roman" w:hAnsiTheme="majorHAnsi" w:cstheme="majorHAnsi"/>
                <w:color w:val="000000"/>
                <w:sz w:val="16"/>
                <w:szCs w:val="16"/>
                <w:lang w:eastAsia="sv-SE"/>
              </w:rPr>
              <w:t>33 972</w:t>
            </w:r>
          </w:p>
        </w:tc>
        <w:tc>
          <w:tcPr>
            <w:tcW w:w="911" w:type="dxa"/>
            <w:tcBorders>
              <w:top w:val="nil"/>
              <w:left w:val="nil"/>
              <w:bottom w:val="single" w:sz="8" w:space="0" w:color="auto"/>
              <w:right w:val="nil"/>
            </w:tcBorders>
            <w:shd w:val="clear" w:color="auto" w:fill="auto"/>
            <w:vAlign w:val="center"/>
            <w:hideMark/>
          </w:tcPr>
          <w:p w14:paraId="418CBF12" w14:textId="77777777" w:rsidR="005B1647" w:rsidRPr="00465F19" w:rsidRDefault="005B1647" w:rsidP="005B1647">
            <w:pPr>
              <w:spacing w:after="0" w:line="240" w:lineRule="auto"/>
              <w:jc w:val="right"/>
              <w:rPr>
                <w:rFonts w:asciiTheme="majorHAnsi" w:eastAsia="Times New Roman" w:hAnsiTheme="majorHAnsi" w:cstheme="majorHAnsi"/>
                <w:color w:val="000000"/>
                <w:sz w:val="16"/>
                <w:szCs w:val="16"/>
                <w:lang w:eastAsia="sv-SE"/>
              </w:rPr>
            </w:pPr>
            <w:r w:rsidRPr="00465F19">
              <w:rPr>
                <w:rFonts w:asciiTheme="majorHAnsi" w:eastAsia="Times New Roman" w:hAnsiTheme="majorHAnsi" w:cstheme="majorHAnsi"/>
                <w:color w:val="000000"/>
                <w:sz w:val="16"/>
                <w:szCs w:val="16"/>
                <w:lang w:eastAsia="sv-SE"/>
              </w:rPr>
              <w:t>19 953</w:t>
            </w:r>
          </w:p>
        </w:tc>
        <w:tc>
          <w:tcPr>
            <w:tcW w:w="911" w:type="dxa"/>
            <w:tcBorders>
              <w:top w:val="nil"/>
              <w:left w:val="nil"/>
              <w:bottom w:val="single" w:sz="8" w:space="0" w:color="auto"/>
              <w:right w:val="nil"/>
            </w:tcBorders>
            <w:shd w:val="clear" w:color="auto" w:fill="auto"/>
            <w:vAlign w:val="center"/>
            <w:hideMark/>
          </w:tcPr>
          <w:p w14:paraId="4F8AFA78" w14:textId="77777777" w:rsidR="005B1647" w:rsidRPr="00465F19" w:rsidRDefault="005B1647" w:rsidP="005B1647">
            <w:pPr>
              <w:spacing w:after="0" w:line="240" w:lineRule="auto"/>
              <w:jc w:val="right"/>
              <w:rPr>
                <w:rFonts w:asciiTheme="majorHAnsi" w:eastAsia="Times New Roman" w:hAnsiTheme="majorHAnsi" w:cstheme="majorHAnsi"/>
                <w:color w:val="000000"/>
                <w:sz w:val="16"/>
                <w:szCs w:val="16"/>
                <w:lang w:eastAsia="sv-SE"/>
              </w:rPr>
            </w:pPr>
            <w:r w:rsidRPr="00465F19">
              <w:rPr>
                <w:rFonts w:asciiTheme="majorHAnsi" w:eastAsia="Times New Roman" w:hAnsiTheme="majorHAnsi" w:cstheme="majorHAnsi"/>
                <w:color w:val="000000"/>
                <w:sz w:val="16"/>
                <w:szCs w:val="16"/>
                <w:lang w:eastAsia="sv-SE"/>
              </w:rPr>
              <w:t>22 365</w:t>
            </w:r>
          </w:p>
        </w:tc>
        <w:tc>
          <w:tcPr>
            <w:tcW w:w="911" w:type="dxa"/>
            <w:tcBorders>
              <w:top w:val="nil"/>
              <w:left w:val="nil"/>
              <w:bottom w:val="single" w:sz="8" w:space="0" w:color="auto"/>
              <w:right w:val="nil"/>
            </w:tcBorders>
            <w:shd w:val="clear" w:color="auto" w:fill="auto"/>
            <w:vAlign w:val="center"/>
            <w:hideMark/>
          </w:tcPr>
          <w:p w14:paraId="21B79AC6" w14:textId="77777777" w:rsidR="005B1647" w:rsidRPr="00465F19" w:rsidRDefault="005B1647" w:rsidP="005B1647">
            <w:pPr>
              <w:spacing w:after="0" w:line="240" w:lineRule="auto"/>
              <w:jc w:val="right"/>
              <w:rPr>
                <w:rFonts w:asciiTheme="majorHAnsi" w:eastAsia="Times New Roman" w:hAnsiTheme="majorHAnsi" w:cstheme="majorHAnsi"/>
                <w:color w:val="000000"/>
                <w:sz w:val="16"/>
                <w:szCs w:val="16"/>
                <w:lang w:eastAsia="sv-SE"/>
              </w:rPr>
            </w:pPr>
            <w:r w:rsidRPr="00465F19">
              <w:rPr>
                <w:rFonts w:asciiTheme="majorHAnsi" w:eastAsia="Times New Roman" w:hAnsiTheme="majorHAnsi" w:cstheme="majorHAnsi"/>
                <w:color w:val="000000"/>
                <w:sz w:val="16"/>
                <w:szCs w:val="16"/>
                <w:lang w:eastAsia="sv-SE"/>
              </w:rPr>
              <w:t>26 362</w:t>
            </w:r>
          </w:p>
        </w:tc>
        <w:tc>
          <w:tcPr>
            <w:tcW w:w="911" w:type="dxa"/>
            <w:tcBorders>
              <w:top w:val="nil"/>
              <w:left w:val="nil"/>
              <w:bottom w:val="single" w:sz="8" w:space="0" w:color="auto"/>
              <w:right w:val="nil"/>
            </w:tcBorders>
            <w:shd w:val="clear" w:color="auto" w:fill="auto"/>
            <w:vAlign w:val="center"/>
            <w:hideMark/>
          </w:tcPr>
          <w:p w14:paraId="1BB954DB" w14:textId="77777777" w:rsidR="005B1647" w:rsidRPr="00465F19" w:rsidRDefault="005B1647" w:rsidP="005B1647">
            <w:pPr>
              <w:spacing w:after="0" w:line="240" w:lineRule="auto"/>
              <w:jc w:val="right"/>
              <w:rPr>
                <w:rFonts w:asciiTheme="majorHAnsi" w:eastAsia="Times New Roman" w:hAnsiTheme="majorHAnsi" w:cstheme="majorHAnsi"/>
                <w:color w:val="000000"/>
                <w:sz w:val="16"/>
                <w:szCs w:val="16"/>
                <w:lang w:eastAsia="sv-SE"/>
              </w:rPr>
            </w:pPr>
            <w:r w:rsidRPr="00465F19">
              <w:rPr>
                <w:rFonts w:asciiTheme="majorHAnsi" w:eastAsia="Times New Roman" w:hAnsiTheme="majorHAnsi" w:cstheme="majorHAnsi"/>
                <w:color w:val="000000"/>
                <w:sz w:val="16"/>
                <w:szCs w:val="16"/>
                <w:lang w:eastAsia="sv-SE"/>
              </w:rPr>
              <w:t>28 537</w:t>
            </w:r>
          </w:p>
        </w:tc>
        <w:tc>
          <w:tcPr>
            <w:tcW w:w="911" w:type="dxa"/>
            <w:tcBorders>
              <w:top w:val="nil"/>
              <w:left w:val="nil"/>
              <w:bottom w:val="single" w:sz="8" w:space="0" w:color="auto"/>
              <w:right w:val="nil"/>
            </w:tcBorders>
            <w:shd w:val="clear" w:color="auto" w:fill="auto"/>
            <w:vAlign w:val="center"/>
            <w:hideMark/>
          </w:tcPr>
          <w:p w14:paraId="2FF90E81" w14:textId="77777777" w:rsidR="005B1647" w:rsidRPr="00465F19" w:rsidRDefault="005B1647" w:rsidP="005B1647">
            <w:pPr>
              <w:spacing w:after="0" w:line="240" w:lineRule="auto"/>
              <w:jc w:val="right"/>
              <w:rPr>
                <w:rFonts w:asciiTheme="majorHAnsi" w:eastAsia="Times New Roman" w:hAnsiTheme="majorHAnsi" w:cstheme="majorHAnsi"/>
                <w:color w:val="000000"/>
                <w:sz w:val="16"/>
                <w:szCs w:val="16"/>
                <w:lang w:eastAsia="sv-SE"/>
              </w:rPr>
            </w:pPr>
            <w:r w:rsidRPr="00465F19">
              <w:rPr>
                <w:rFonts w:asciiTheme="majorHAnsi" w:eastAsia="Times New Roman" w:hAnsiTheme="majorHAnsi" w:cstheme="majorHAnsi"/>
                <w:color w:val="000000"/>
                <w:sz w:val="16"/>
                <w:szCs w:val="16"/>
                <w:lang w:eastAsia="sv-SE"/>
              </w:rPr>
              <w:t>2 175</w:t>
            </w:r>
          </w:p>
        </w:tc>
      </w:tr>
      <w:tr w:rsidR="00155607" w14:paraId="18826094" w14:textId="77777777">
        <w:trPr>
          <w:trHeight w:val="315"/>
        </w:trPr>
        <w:tc>
          <w:tcPr>
            <w:tcW w:w="2734" w:type="dxa"/>
            <w:gridSpan w:val="2"/>
            <w:tcBorders>
              <w:top w:val="nil"/>
              <w:left w:val="nil"/>
              <w:bottom w:val="single" w:sz="8" w:space="0" w:color="auto"/>
              <w:right w:val="nil"/>
            </w:tcBorders>
            <w:shd w:val="clear" w:color="auto" w:fill="auto"/>
            <w:vAlign w:val="center"/>
            <w:hideMark/>
          </w:tcPr>
          <w:p w14:paraId="38D37BF6" w14:textId="77777777" w:rsidR="005B1647" w:rsidRPr="00465F19" w:rsidRDefault="005B1647" w:rsidP="005B1647">
            <w:pPr>
              <w:spacing w:after="0" w:line="240" w:lineRule="auto"/>
              <w:rPr>
                <w:rFonts w:asciiTheme="majorHAnsi" w:eastAsia="Times New Roman" w:hAnsiTheme="majorHAnsi" w:cstheme="majorHAnsi"/>
                <w:color w:val="000000"/>
                <w:sz w:val="16"/>
                <w:szCs w:val="16"/>
                <w:lang w:eastAsia="sv-SE"/>
              </w:rPr>
            </w:pPr>
            <w:r w:rsidRPr="00465F19">
              <w:rPr>
                <w:rFonts w:asciiTheme="majorHAnsi" w:eastAsia="Times New Roman" w:hAnsiTheme="majorHAnsi" w:cstheme="majorHAnsi"/>
                <w:color w:val="000000"/>
                <w:sz w:val="16"/>
                <w:szCs w:val="16"/>
                <w:lang w:eastAsia="sv-SE"/>
              </w:rPr>
              <w:t>Storbritannien-avgift</w:t>
            </w:r>
          </w:p>
        </w:tc>
        <w:tc>
          <w:tcPr>
            <w:tcW w:w="911" w:type="dxa"/>
            <w:tcBorders>
              <w:top w:val="nil"/>
              <w:left w:val="nil"/>
              <w:bottom w:val="single" w:sz="8" w:space="0" w:color="auto"/>
              <w:right w:val="nil"/>
            </w:tcBorders>
            <w:shd w:val="clear" w:color="auto" w:fill="auto"/>
            <w:vAlign w:val="center"/>
            <w:hideMark/>
          </w:tcPr>
          <w:p w14:paraId="24474F95" w14:textId="77777777" w:rsidR="005B1647" w:rsidRPr="00465F19" w:rsidRDefault="005B1647" w:rsidP="005B1647">
            <w:pPr>
              <w:spacing w:after="0" w:line="240" w:lineRule="auto"/>
              <w:jc w:val="right"/>
              <w:rPr>
                <w:rFonts w:asciiTheme="majorHAnsi" w:eastAsia="Times New Roman" w:hAnsiTheme="majorHAnsi" w:cstheme="majorHAnsi"/>
                <w:color w:val="000000"/>
                <w:sz w:val="16"/>
                <w:szCs w:val="16"/>
                <w:lang w:eastAsia="sv-SE"/>
              </w:rPr>
            </w:pPr>
            <w:r w:rsidRPr="00465F19">
              <w:rPr>
                <w:rFonts w:asciiTheme="majorHAnsi" w:eastAsia="Times New Roman" w:hAnsiTheme="majorHAnsi" w:cstheme="majorHAnsi"/>
                <w:color w:val="000000"/>
                <w:sz w:val="16"/>
                <w:szCs w:val="16"/>
                <w:lang w:eastAsia="sv-SE"/>
              </w:rPr>
              <w:t>506</w:t>
            </w:r>
          </w:p>
        </w:tc>
        <w:tc>
          <w:tcPr>
            <w:tcW w:w="911" w:type="dxa"/>
            <w:tcBorders>
              <w:top w:val="nil"/>
              <w:left w:val="nil"/>
              <w:bottom w:val="single" w:sz="8" w:space="0" w:color="auto"/>
              <w:right w:val="nil"/>
            </w:tcBorders>
            <w:shd w:val="clear" w:color="auto" w:fill="auto"/>
            <w:vAlign w:val="center"/>
            <w:hideMark/>
          </w:tcPr>
          <w:p w14:paraId="5EC4C372" w14:textId="77777777" w:rsidR="005B1647" w:rsidRPr="00465F19" w:rsidRDefault="005B1647" w:rsidP="005B1647">
            <w:pPr>
              <w:spacing w:after="0" w:line="240" w:lineRule="auto"/>
              <w:jc w:val="right"/>
              <w:rPr>
                <w:rFonts w:asciiTheme="majorHAnsi" w:eastAsia="Times New Roman" w:hAnsiTheme="majorHAnsi" w:cstheme="majorHAnsi"/>
                <w:color w:val="000000"/>
                <w:sz w:val="16"/>
                <w:szCs w:val="16"/>
                <w:lang w:eastAsia="sv-SE"/>
              </w:rPr>
            </w:pPr>
            <w:r w:rsidRPr="00465F19">
              <w:rPr>
                <w:rFonts w:asciiTheme="majorHAnsi" w:eastAsia="Times New Roman" w:hAnsiTheme="majorHAnsi" w:cstheme="majorHAnsi"/>
                <w:color w:val="000000"/>
                <w:sz w:val="16"/>
                <w:szCs w:val="16"/>
                <w:lang w:eastAsia="sv-SE"/>
              </w:rPr>
              <w:t>365</w:t>
            </w:r>
          </w:p>
        </w:tc>
        <w:tc>
          <w:tcPr>
            <w:tcW w:w="911" w:type="dxa"/>
            <w:tcBorders>
              <w:top w:val="nil"/>
              <w:left w:val="nil"/>
              <w:bottom w:val="single" w:sz="8" w:space="0" w:color="auto"/>
              <w:right w:val="nil"/>
            </w:tcBorders>
            <w:shd w:val="clear" w:color="auto" w:fill="auto"/>
            <w:vAlign w:val="center"/>
            <w:hideMark/>
          </w:tcPr>
          <w:p w14:paraId="3D8ACEB8" w14:textId="77777777" w:rsidR="005B1647" w:rsidRPr="00465F19" w:rsidRDefault="005B1647" w:rsidP="005B1647">
            <w:pPr>
              <w:spacing w:after="0" w:line="240" w:lineRule="auto"/>
              <w:jc w:val="right"/>
              <w:rPr>
                <w:rFonts w:asciiTheme="majorHAnsi" w:eastAsia="Times New Roman" w:hAnsiTheme="majorHAnsi" w:cstheme="majorHAnsi"/>
                <w:color w:val="000000"/>
                <w:sz w:val="16"/>
                <w:szCs w:val="16"/>
                <w:lang w:eastAsia="sv-SE"/>
              </w:rPr>
            </w:pPr>
            <w:r w:rsidRPr="00465F19">
              <w:rPr>
                <w:rFonts w:asciiTheme="majorHAnsi" w:eastAsia="Times New Roman" w:hAnsiTheme="majorHAnsi" w:cstheme="majorHAnsi"/>
                <w:color w:val="000000"/>
                <w:sz w:val="16"/>
                <w:szCs w:val="16"/>
                <w:lang w:eastAsia="sv-SE"/>
              </w:rPr>
              <w:t>675</w:t>
            </w:r>
          </w:p>
        </w:tc>
        <w:tc>
          <w:tcPr>
            <w:tcW w:w="911" w:type="dxa"/>
            <w:tcBorders>
              <w:top w:val="nil"/>
              <w:left w:val="nil"/>
              <w:bottom w:val="single" w:sz="8" w:space="0" w:color="auto"/>
              <w:right w:val="nil"/>
            </w:tcBorders>
            <w:shd w:val="clear" w:color="auto" w:fill="auto"/>
            <w:vAlign w:val="center"/>
            <w:hideMark/>
          </w:tcPr>
          <w:p w14:paraId="11294EAD" w14:textId="77777777" w:rsidR="005B1647" w:rsidRPr="00465F19" w:rsidRDefault="005B1647" w:rsidP="005B1647">
            <w:pPr>
              <w:spacing w:after="0" w:line="240" w:lineRule="auto"/>
              <w:jc w:val="right"/>
              <w:rPr>
                <w:rFonts w:asciiTheme="majorHAnsi" w:eastAsia="Times New Roman" w:hAnsiTheme="majorHAnsi" w:cstheme="majorHAnsi"/>
                <w:color w:val="000000"/>
                <w:sz w:val="16"/>
                <w:szCs w:val="16"/>
                <w:lang w:eastAsia="sv-SE"/>
              </w:rPr>
            </w:pPr>
            <w:r w:rsidRPr="00465F19">
              <w:rPr>
                <w:rFonts w:asciiTheme="majorHAnsi" w:eastAsia="Times New Roman" w:hAnsiTheme="majorHAnsi" w:cstheme="majorHAnsi"/>
                <w:color w:val="000000"/>
                <w:sz w:val="16"/>
                <w:szCs w:val="16"/>
                <w:lang w:eastAsia="sv-SE"/>
              </w:rPr>
              <w:t>422</w:t>
            </w:r>
          </w:p>
        </w:tc>
        <w:tc>
          <w:tcPr>
            <w:tcW w:w="911" w:type="dxa"/>
            <w:tcBorders>
              <w:top w:val="nil"/>
              <w:left w:val="nil"/>
              <w:bottom w:val="single" w:sz="8" w:space="0" w:color="auto"/>
              <w:right w:val="nil"/>
            </w:tcBorders>
            <w:shd w:val="clear" w:color="auto" w:fill="auto"/>
            <w:vAlign w:val="center"/>
            <w:hideMark/>
          </w:tcPr>
          <w:p w14:paraId="78BBF08D" w14:textId="77777777" w:rsidR="005B1647" w:rsidRPr="00465F19" w:rsidRDefault="005B1647" w:rsidP="005B1647">
            <w:pPr>
              <w:spacing w:after="0" w:line="240" w:lineRule="auto"/>
              <w:jc w:val="right"/>
              <w:rPr>
                <w:rFonts w:asciiTheme="majorHAnsi" w:eastAsia="Times New Roman" w:hAnsiTheme="majorHAnsi" w:cstheme="majorHAnsi"/>
                <w:color w:val="000000"/>
                <w:sz w:val="16"/>
                <w:szCs w:val="16"/>
                <w:lang w:eastAsia="sv-SE"/>
              </w:rPr>
            </w:pPr>
            <w:r w:rsidRPr="00465F19">
              <w:rPr>
                <w:rFonts w:asciiTheme="majorHAnsi" w:eastAsia="Times New Roman" w:hAnsiTheme="majorHAnsi" w:cstheme="majorHAnsi"/>
                <w:color w:val="000000"/>
                <w:sz w:val="16"/>
                <w:szCs w:val="16"/>
                <w:lang w:eastAsia="sv-SE"/>
              </w:rPr>
              <w:t>482</w:t>
            </w:r>
          </w:p>
        </w:tc>
        <w:tc>
          <w:tcPr>
            <w:tcW w:w="911" w:type="dxa"/>
            <w:tcBorders>
              <w:top w:val="nil"/>
              <w:left w:val="nil"/>
              <w:bottom w:val="single" w:sz="8" w:space="0" w:color="auto"/>
              <w:right w:val="nil"/>
            </w:tcBorders>
            <w:shd w:val="clear" w:color="auto" w:fill="auto"/>
            <w:vAlign w:val="center"/>
            <w:hideMark/>
          </w:tcPr>
          <w:p w14:paraId="5D0849C8" w14:textId="77777777" w:rsidR="005B1647" w:rsidRPr="00465F19" w:rsidRDefault="005B1647" w:rsidP="005B1647">
            <w:pPr>
              <w:spacing w:after="0" w:line="240" w:lineRule="auto"/>
              <w:jc w:val="right"/>
              <w:rPr>
                <w:rFonts w:asciiTheme="majorHAnsi" w:eastAsia="Times New Roman" w:hAnsiTheme="majorHAnsi" w:cstheme="majorHAnsi"/>
                <w:color w:val="000000"/>
                <w:sz w:val="16"/>
                <w:szCs w:val="16"/>
                <w:lang w:eastAsia="sv-SE"/>
              </w:rPr>
            </w:pPr>
            <w:r w:rsidRPr="00465F19">
              <w:rPr>
                <w:rFonts w:asciiTheme="majorHAnsi" w:eastAsia="Times New Roman" w:hAnsiTheme="majorHAnsi" w:cstheme="majorHAnsi"/>
                <w:color w:val="000000"/>
                <w:sz w:val="16"/>
                <w:szCs w:val="16"/>
                <w:lang w:eastAsia="sv-SE"/>
              </w:rPr>
              <w:t>60</w:t>
            </w:r>
          </w:p>
        </w:tc>
      </w:tr>
      <w:tr w:rsidR="00155607" w14:paraId="5CBFC656" w14:textId="77777777">
        <w:trPr>
          <w:trHeight w:val="315"/>
        </w:trPr>
        <w:tc>
          <w:tcPr>
            <w:tcW w:w="2734" w:type="dxa"/>
            <w:gridSpan w:val="2"/>
            <w:tcBorders>
              <w:top w:val="nil"/>
              <w:left w:val="nil"/>
              <w:bottom w:val="single" w:sz="8" w:space="0" w:color="auto"/>
              <w:right w:val="nil"/>
            </w:tcBorders>
            <w:shd w:val="clear" w:color="auto" w:fill="auto"/>
            <w:vAlign w:val="center"/>
            <w:hideMark/>
          </w:tcPr>
          <w:p w14:paraId="76C1A37A" w14:textId="77777777" w:rsidR="005B1647" w:rsidRPr="00465F19" w:rsidRDefault="005B1647" w:rsidP="005B1647">
            <w:pPr>
              <w:spacing w:after="0" w:line="240" w:lineRule="auto"/>
              <w:rPr>
                <w:rFonts w:asciiTheme="majorHAnsi" w:eastAsia="Times New Roman" w:hAnsiTheme="majorHAnsi" w:cstheme="majorHAnsi"/>
                <w:b/>
                <w:bCs/>
                <w:color w:val="000000"/>
                <w:sz w:val="16"/>
                <w:szCs w:val="16"/>
                <w:lang w:eastAsia="sv-SE"/>
              </w:rPr>
            </w:pPr>
            <w:r w:rsidRPr="00465F19">
              <w:rPr>
                <w:rFonts w:asciiTheme="majorHAnsi" w:eastAsia="Times New Roman" w:hAnsiTheme="majorHAnsi" w:cstheme="majorHAnsi"/>
                <w:b/>
                <w:bCs/>
                <w:color w:val="000000"/>
                <w:sz w:val="16"/>
                <w:szCs w:val="16"/>
                <w:lang w:eastAsia="sv-SE"/>
              </w:rPr>
              <w:t>Summa betalningar till EU</w:t>
            </w:r>
            <w:r w:rsidRPr="00465F19">
              <w:rPr>
                <w:rFonts w:asciiTheme="majorHAnsi" w:eastAsia="Times New Roman" w:hAnsiTheme="majorHAnsi" w:cstheme="majorHAnsi"/>
                <w:color w:val="000000"/>
                <w:sz w:val="16"/>
                <w:szCs w:val="16"/>
                <w:vertAlign w:val="superscript"/>
                <w:lang w:eastAsia="sv-SE"/>
              </w:rPr>
              <w:t>1</w:t>
            </w:r>
          </w:p>
        </w:tc>
        <w:tc>
          <w:tcPr>
            <w:tcW w:w="911" w:type="dxa"/>
            <w:tcBorders>
              <w:top w:val="nil"/>
              <w:left w:val="nil"/>
              <w:bottom w:val="single" w:sz="8" w:space="0" w:color="auto"/>
              <w:right w:val="nil"/>
            </w:tcBorders>
            <w:shd w:val="clear" w:color="auto" w:fill="auto"/>
            <w:vAlign w:val="center"/>
            <w:hideMark/>
          </w:tcPr>
          <w:p w14:paraId="7DA96FEF" w14:textId="77777777" w:rsidR="005B1647" w:rsidRPr="00465F19" w:rsidRDefault="005B1647" w:rsidP="005B1647">
            <w:pPr>
              <w:spacing w:after="0" w:line="240" w:lineRule="auto"/>
              <w:jc w:val="right"/>
              <w:rPr>
                <w:rFonts w:asciiTheme="majorHAnsi" w:eastAsia="Times New Roman" w:hAnsiTheme="majorHAnsi" w:cstheme="majorHAnsi"/>
                <w:b/>
                <w:bCs/>
                <w:color w:val="000000"/>
                <w:sz w:val="16"/>
                <w:szCs w:val="16"/>
                <w:lang w:eastAsia="sv-SE"/>
              </w:rPr>
            </w:pPr>
            <w:r w:rsidRPr="00465F19">
              <w:rPr>
                <w:rFonts w:asciiTheme="majorHAnsi" w:eastAsia="Times New Roman" w:hAnsiTheme="majorHAnsi" w:cstheme="majorHAnsi"/>
                <w:b/>
                <w:bCs/>
                <w:color w:val="000000"/>
                <w:sz w:val="16"/>
                <w:szCs w:val="16"/>
                <w:lang w:eastAsia="sv-SE"/>
              </w:rPr>
              <w:t>44 232</w:t>
            </w:r>
          </w:p>
        </w:tc>
        <w:tc>
          <w:tcPr>
            <w:tcW w:w="911" w:type="dxa"/>
            <w:tcBorders>
              <w:top w:val="nil"/>
              <w:left w:val="nil"/>
              <w:bottom w:val="single" w:sz="8" w:space="0" w:color="auto"/>
              <w:right w:val="nil"/>
            </w:tcBorders>
            <w:shd w:val="clear" w:color="auto" w:fill="auto"/>
            <w:vAlign w:val="center"/>
            <w:hideMark/>
          </w:tcPr>
          <w:p w14:paraId="68382453" w14:textId="77777777" w:rsidR="005B1647" w:rsidRPr="00465F19" w:rsidRDefault="005B1647" w:rsidP="005B1647">
            <w:pPr>
              <w:spacing w:after="0" w:line="240" w:lineRule="auto"/>
              <w:jc w:val="right"/>
              <w:rPr>
                <w:rFonts w:asciiTheme="majorHAnsi" w:eastAsia="Times New Roman" w:hAnsiTheme="majorHAnsi" w:cstheme="majorHAnsi"/>
                <w:b/>
                <w:bCs/>
                <w:color w:val="000000"/>
                <w:sz w:val="16"/>
                <w:szCs w:val="16"/>
                <w:lang w:eastAsia="sv-SE"/>
              </w:rPr>
            </w:pPr>
            <w:r w:rsidRPr="00465F19">
              <w:rPr>
                <w:rFonts w:asciiTheme="majorHAnsi" w:eastAsia="Times New Roman" w:hAnsiTheme="majorHAnsi" w:cstheme="majorHAnsi"/>
                <w:b/>
                <w:bCs/>
                <w:color w:val="000000"/>
                <w:sz w:val="16"/>
                <w:szCs w:val="16"/>
                <w:lang w:eastAsia="sv-SE"/>
              </w:rPr>
              <w:t>30 350</w:t>
            </w:r>
          </w:p>
        </w:tc>
        <w:tc>
          <w:tcPr>
            <w:tcW w:w="911" w:type="dxa"/>
            <w:tcBorders>
              <w:top w:val="nil"/>
              <w:left w:val="nil"/>
              <w:bottom w:val="single" w:sz="8" w:space="0" w:color="auto"/>
              <w:right w:val="nil"/>
            </w:tcBorders>
            <w:shd w:val="clear" w:color="auto" w:fill="auto"/>
            <w:vAlign w:val="center"/>
            <w:hideMark/>
          </w:tcPr>
          <w:p w14:paraId="4CD671C6" w14:textId="77777777" w:rsidR="005B1647" w:rsidRPr="00465F19" w:rsidRDefault="005B1647" w:rsidP="005B1647">
            <w:pPr>
              <w:spacing w:after="0" w:line="240" w:lineRule="auto"/>
              <w:jc w:val="right"/>
              <w:rPr>
                <w:rFonts w:asciiTheme="majorHAnsi" w:eastAsia="Times New Roman" w:hAnsiTheme="majorHAnsi" w:cstheme="majorHAnsi"/>
                <w:b/>
                <w:bCs/>
                <w:color w:val="000000"/>
                <w:sz w:val="16"/>
                <w:szCs w:val="16"/>
                <w:lang w:eastAsia="sv-SE"/>
              </w:rPr>
            </w:pPr>
            <w:r w:rsidRPr="00465F19">
              <w:rPr>
                <w:rFonts w:asciiTheme="majorHAnsi" w:eastAsia="Times New Roman" w:hAnsiTheme="majorHAnsi" w:cstheme="majorHAnsi"/>
                <w:b/>
                <w:bCs/>
                <w:color w:val="000000"/>
                <w:sz w:val="16"/>
                <w:szCs w:val="16"/>
                <w:lang w:eastAsia="sv-SE"/>
              </w:rPr>
              <w:t>24 224</w:t>
            </w:r>
          </w:p>
        </w:tc>
        <w:tc>
          <w:tcPr>
            <w:tcW w:w="911" w:type="dxa"/>
            <w:tcBorders>
              <w:top w:val="nil"/>
              <w:left w:val="nil"/>
              <w:bottom w:val="single" w:sz="8" w:space="0" w:color="auto"/>
              <w:right w:val="nil"/>
            </w:tcBorders>
            <w:shd w:val="clear" w:color="auto" w:fill="auto"/>
            <w:vAlign w:val="center"/>
            <w:hideMark/>
          </w:tcPr>
          <w:p w14:paraId="59D788CD" w14:textId="77777777" w:rsidR="005B1647" w:rsidRPr="00465F19" w:rsidRDefault="005B1647" w:rsidP="005B1647">
            <w:pPr>
              <w:spacing w:after="0" w:line="240" w:lineRule="auto"/>
              <w:jc w:val="right"/>
              <w:rPr>
                <w:rFonts w:asciiTheme="majorHAnsi" w:eastAsia="Times New Roman" w:hAnsiTheme="majorHAnsi" w:cstheme="majorHAnsi"/>
                <w:b/>
                <w:bCs/>
                <w:color w:val="000000"/>
                <w:sz w:val="16"/>
                <w:szCs w:val="16"/>
                <w:lang w:eastAsia="sv-SE"/>
              </w:rPr>
            </w:pPr>
            <w:r w:rsidRPr="00465F19">
              <w:rPr>
                <w:rFonts w:asciiTheme="majorHAnsi" w:eastAsia="Times New Roman" w:hAnsiTheme="majorHAnsi" w:cstheme="majorHAnsi"/>
                <w:b/>
                <w:bCs/>
                <w:color w:val="000000"/>
                <w:sz w:val="16"/>
                <w:szCs w:val="16"/>
                <w:lang w:eastAsia="sv-SE"/>
              </w:rPr>
              <w:t>34 960</w:t>
            </w:r>
          </w:p>
        </w:tc>
        <w:tc>
          <w:tcPr>
            <w:tcW w:w="911" w:type="dxa"/>
            <w:tcBorders>
              <w:top w:val="nil"/>
              <w:left w:val="nil"/>
              <w:bottom w:val="single" w:sz="8" w:space="0" w:color="auto"/>
              <w:right w:val="nil"/>
            </w:tcBorders>
            <w:shd w:val="clear" w:color="auto" w:fill="auto"/>
            <w:vAlign w:val="center"/>
            <w:hideMark/>
          </w:tcPr>
          <w:p w14:paraId="3CA81270" w14:textId="77777777" w:rsidR="005B1647" w:rsidRPr="00465F19" w:rsidRDefault="005B1647" w:rsidP="005B1647">
            <w:pPr>
              <w:spacing w:after="0" w:line="240" w:lineRule="auto"/>
              <w:jc w:val="right"/>
              <w:rPr>
                <w:rFonts w:asciiTheme="majorHAnsi" w:eastAsia="Times New Roman" w:hAnsiTheme="majorHAnsi" w:cstheme="majorHAnsi"/>
                <w:b/>
                <w:bCs/>
                <w:color w:val="000000"/>
                <w:sz w:val="16"/>
                <w:szCs w:val="16"/>
                <w:lang w:eastAsia="sv-SE"/>
              </w:rPr>
            </w:pPr>
            <w:r w:rsidRPr="00465F19">
              <w:rPr>
                <w:rFonts w:asciiTheme="majorHAnsi" w:eastAsia="Times New Roman" w:hAnsiTheme="majorHAnsi" w:cstheme="majorHAnsi"/>
                <w:b/>
                <w:bCs/>
                <w:color w:val="000000"/>
                <w:sz w:val="16"/>
                <w:szCs w:val="16"/>
                <w:lang w:eastAsia="sv-SE"/>
              </w:rPr>
              <w:t>37 683</w:t>
            </w:r>
          </w:p>
        </w:tc>
        <w:tc>
          <w:tcPr>
            <w:tcW w:w="911" w:type="dxa"/>
            <w:tcBorders>
              <w:top w:val="nil"/>
              <w:left w:val="nil"/>
              <w:bottom w:val="single" w:sz="8" w:space="0" w:color="auto"/>
              <w:right w:val="nil"/>
            </w:tcBorders>
            <w:shd w:val="clear" w:color="auto" w:fill="auto"/>
            <w:vAlign w:val="center"/>
            <w:hideMark/>
          </w:tcPr>
          <w:p w14:paraId="16D83718" w14:textId="77777777" w:rsidR="005B1647" w:rsidRPr="00465F19" w:rsidRDefault="005B1647" w:rsidP="005B1647">
            <w:pPr>
              <w:spacing w:after="0" w:line="240" w:lineRule="auto"/>
              <w:jc w:val="right"/>
              <w:rPr>
                <w:rFonts w:asciiTheme="majorHAnsi" w:eastAsia="Times New Roman" w:hAnsiTheme="majorHAnsi" w:cstheme="majorHAnsi"/>
                <w:b/>
                <w:bCs/>
                <w:color w:val="000000"/>
                <w:sz w:val="16"/>
                <w:szCs w:val="16"/>
                <w:lang w:eastAsia="sv-SE"/>
              </w:rPr>
            </w:pPr>
            <w:r w:rsidRPr="00465F19">
              <w:rPr>
                <w:rFonts w:asciiTheme="majorHAnsi" w:eastAsia="Times New Roman" w:hAnsiTheme="majorHAnsi" w:cstheme="majorHAnsi"/>
                <w:b/>
                <w:bCs/>
                <w:color w:val="000000"/>
                <w:sz w:val="16"/>
                <w:szCs w:val="16"/>
                <w:lang w:eastAsia="sv-SE"/>
              </w:rPr>
              <w:t>2 723</w:t>
            </w:r>
          </w:p>
        </w:tc>
      </w:tr>
      <w:tr w:rsidR="00155607" w14:paraId="4428B067" w14:textId="77777777">
        <w:trPr>
          <w:trHeight w:val="465"/>
        </w:trPr>
        <w:tc>
          <w:tcPr>
            <w:tcW w:w="2734" w:type="dxa"/>
            <w:gridSpan w:val="2"/>
            <w:tcBorders>
              <w:top w:val="nil"/>
              <w:left w:val="nil"/>
              <w:bottom w:val="single" w:sz="8" w:space="0" w:color="auto"/>
              <w:right w:val="nil"/>
            </w:tcBorders>
            <w:shd w:val="clear" w:color="auto" w:fill="auto"/>
            <w:vAlign w:val="center"/>
            <w:hideMark/>
          </w:tcPr>
          <w:p w14:paraId="76F08073" w14:textId="3D2E67D9" w:rsidR="005B1647" w:rsidRPr="00465F19" w:rsidRDefault="005B1647" w:rsidP="005B1647">
            <w:pPr>
              <w:spacing w:after="0" w:line="240" w:lineRule="auto"/>
              <w:rPr>
                <w:rFonts w:asciiTheme="majorHAnsi" w:eastAsia="Times New Roman" w:hAnsiTheme="majorHAnsi" w:cstheme="majorHAnsi"/>
                <w:color w:val="000000"/>
                <w:sz w:val="16"/>
                <w:szCs w:val="16"/>
                <w:lang w:eastAsia="sv-SE"/>
              </w:rPr>
            </w:pPr>
            <w:r w:rsidRPr="00465F19">
              <w:rPr>
                <w:rFonts w:asciiTheme="majorHAnsi" w:eastAsia="Times New Roman" w:hAnsiTheme="majorHAnsi" w:cstheme="majorHAnsi"/>
                <w:color w:val="000000"/>
                <w:sz w:val="16"/>
                <w:szCs w:val="16"/>
                <w:lang w:eastAsia="sv-SE"/>
              </w:rPr>
              <w:t>Bidrag från Europeiska garantifonden för jordbruket (EGFJ)</w:t>
            </w:r>
          </w:p>
        </w:tc>
        <w:tc>
          <w:tcPr>
            <w:tcW w:w="911" w:type="dxa"/>
            <w:tcBorders>
              <w:top w:val="nil"/>
              <w:left w:val="nil"/>
              <w:bottom w:val="single" w:sz="8" w:space="0" w:color="auto"/>
              <w:right w:val="nil"/>
            </w:tcBorders>
            <w:shd w:val="clear" w:color="auto" w:fill="auto"/>
            <w:vAlign w:val="center"/>
            <w:hideMark/>
          </w:tcPr>
          <w:p w14:paraId="037CBEFB" w14:textId="77777777" w:rsidR="005B1647" w:rsidRPr="00465F19" w:rsidRDefault="005B1647" w:rsidP="005B1647">
            <w:pPr>
              <w:spacing w:after="0" w:line="240" w:lineRule="auto"/>
              <w:jc w:val="right"/>
              <w:rPr>
                <w:rFonts w:asciiTheme="majorHAnsi" w:eastAsia="Times New Roman" w:hAnsiTheme="majorHAnsi" w:cstheme="majorHAnsi"/>
                <w:color w:val="000000"/>
                <w:sz w:val="16"/>
                <w:szCs w:val="16"/>
                <w:lang w:eastAsia="sv-SE"/>
              </w:rPr>
            </w:pPr>
            <w:r w:rsidRPr="00465F19">
              <w:rPr>
                <w:rFonts w:asciiTheme="majorHAnsi" w:eastAsia="Times New Roman" w:hAnsiTheme="majorHAnsi" w:cstheme="majorHAnsi"/>
                <w:color w:val="000000"/>
                <w:sz w:val="16"/>
                <w:szCs w:val="16"/>
                <w:lang w:eastAsia="sv-SE"/>
              </w:rPr>
              <w:t>6 600</w:t>
            </w:r>
          </w:p>
        </w:tc>
        <w:tc>
          <w:tcPr>
            <w:tcW w:w="911" w:type="dxa"/>
            <w:tcBorders>
              <w:top w:val="nil"/>
              <w:left w:val="nil"/>
              <w:bottom w:val="single" w:sz="8" w:space="0" w:color="auto"/>
              <w:right w:val="nil"/>
            </w:tcBorders>
            <w:shd w:val="clear" w:color="auto" w:fill="auto"/>
            <w:vAlign w:val="center"/>
            <w:hideMark/>
          </w:tcPr>
          <w:p w14:paraId="63B758C1" w14:textId="77777777" w:rsidR="005B1647" w:rsidRPr="00465F19" w:rsidRDefault="005B1647" w:rsidP="005B1647">
            <w:pPr>
              <w:spacing w:after="0" w:line="240" w:lineRule="auto"/>
              <w:jc w:val="right"/>
              <w:rPr>
                <w:rFonts w:asciiTheme="majorHAnsi" w:eastAsia="Times New Roman" w:hAnsiTheme="majorHAnsi" w:cstheme="majorHAnsi"/>
                <w:color w:val="000000"/>
                <w:sz w:val="16"/>
                <w:szCs w:val="16"/>
                <w:lang w:eastAsia="sv-SE"/>
              </w:rPr>
            </w:pPr>
            <w:r w:rsidRPr="00465F19">
              <w:rPr>
                <w:rFonts w:asciiTheme="majorHAnsi" w:eastAsia="Times New Roman" w:hAnsiTheme="majorHAnsi" w:cstheme="majorHAnsi"/>
                <w:color w:val="000000"/>
                <w:sz w:val="16"/>
                <w:szCs w:val="16"/>
                <w:lang w:eastAsia="sv-SE"/>
              </w:rPr>
              <w:t>6 480</w:t>
            </w:r>
          </w:p>
        </w:tc>
        <w:tc>
          <w:tcPr>
            <w:tcW w:w="911" w:type="dxa"/>
            <w:tcBorders>
              <w:top w:val="nil"/>
              <w:left w:val="nil"/>
              <w:bottom w:val="single" w:sz="8" w:space="0" w:color="auto"/>
              <w:right w:val="nil"/>
            </w:tcBorders>
            <w:shd w:val="clear" w:color="auto" w:fill="auto"/>
            <w:vAlign w:val="center"/>
            <w:hideMark/>
          </w:tcPr>
          <w:p w14:paraId="0BD4DF73" w14:textId="77777777" w:rsidR="005B1647" w:rsidRPr="00465F19" w:rsidRDefault="005B1647" w:rsidP="005B1647">
            <w:pPr>
              <w:spacing w:after="0" w:line="240" w:lineRule="auto"/>
              <w:jc w:val="right"/>
              <w:rPr>
                <w:rFonts w:asciiTheme="majorHAnsi" w:eastAsia="Times New Roman" w:hAnsiTheme="majorHAnsi" w:cstheme="majorHAnsi"/>
                <w:color w:val="000000"/>
                <w:sz w:val="16"/>
                <w:szCs w:val="16"/>
                <w:lang w:eastAsia="sv-SE"/>
              </w:rPr>
            </w:pPr>
            <w:r w:rsidRPr="00465F19">
              <w:rPr>
                <w:rFonts w:asciiTheme="majorHAnsi" w:eastAsia="Times New Roman" w:hAnsiTheme="majorHAnsi" w:cstheme="majorHAnsi"/>
                <w:color w:val="000000"/>
                <w:sz w:val="16"/>
                <w:szCs w:val="16"/>
                <w:lang w:eastAsia="sv-SE"/>
              </w:rPr>
              <w:t>6 775</w:t>
            </w:r>
          </w:p>
        </w:tc>
        <w:tc>
          <w:tcPr>
            <w:tcW w:w="911" w:type="dxa"/>
            <w:tcBorders>
              <w:top w:val="nil"/>
              <w:left w:val="nil"/>
              <w:bottom w:val="single" w:sz="8" w:space="0" w:color="auto"/>
              <w:right w:val="nil"/>
            </w:tcBorders>
            <w:shd w:val="clear" w:color="auto" w:fill="auto"/>
            <w:vAlign w:val="center"/>
            <w:hideMark/>
          </w:tcPr>
          <w:p w14:paraId="008CF182" w14:textId="77777777" w:rsidR="005B1647" w:rsidRPr="00465F19" w:rsidRDefault="005B1647" w:rsidP="005B1647">
            <w:pPr>
              <w:spacing w:after="0" w:line="240" w:lineRule="auto"/>
              <w:jc w:val="right"/>
              <w:rPr>
                <w:rFonts w:asciiTheme="majorHAnsi" w:eastAsia="Times New Roman" w:hAnsiTheme="majorHAnsi" w:cstheme="majorHAnsi"/>
                <w:color w:val="000000"/>
                <w:sz w:val="16"/>
                <w:szCs w:val="16"/>
                <w:lang w:eastAsia="sv-SE"/>
              </w:rPr>
            </w:pPr>
            <w:r w:rsidRPr="00465F19">
              <w:rPr>
                <w:rFonts w:asciiTheme="majorHAnsi" w:eastAsia="Times New Roman" w:hAnsiTheme="majorHAnsi" w:cstheme="majorHAnsi"/>
                <w:color w:val="000000"/>
                <w:sz w:val="16"/>
                <w:szCs w:val="16"/>
                <w:lang w:eastAsia="sv-SE"/>
              </w:rPr>
              <w:t>6 962</w:t>
            </w:r>
          </w:p>
        </w:tc>
        <w:tc>
          <w:tcPr>
            <w:tcW w:w="911" w:type="dxa"/>
            <w:tcBorders>
              <w:top w:val="nil"/>
              <w:left w:val="nil"/>
              <w:bottom w:val="single" w:sz="8" w:space="0" w:color="auto"/>
              <w:right w:val="nil"/>
            </w:tcBorders>
            <w:shd w:val="clear" w:color="auto" w:fill="auto"/>
            <w:vAlign w:val="center"/>
            <w:hideMark/>
          </w:tcPr>
          <w:p w14:paraId="3A19BA94" w14:textId="77777777" w:rsidR="005B1647" w:rsidRPr="00465F19" w:rsidRDefault="005B1647" w:rsidP="005B1647">
            <w:pPr>
              <w:spacing w:after="0" w:line="240" w:lineRule="auto"/>
              <w:jc w:val="right"/>
              <w:rPr>
                <w:rFonts w:asciiTheme="majorHAnsi" w:eastAsia="Times New Roman" w:hAnsiTheme="majorHAnsi" w:cstheme="majorHAnsi"/>
                <w:color w:val="000000"/>
                <w:sz w:val="16"/>
                <w:szCs w:val="16"/>
                <w:lang w:eastAsia="sv-SE"/>
              </w:rPr>
            </w:pPr>
            <w:r w:rsidRPr="00465F19">
              <w:rPr>
                <w:rFonts w:asciiTheme="majorHAnsi" w:eastAsia="Times New Roman" w:hAnsiTheme="majorHAnsi" w:cstheme="majorHAnsi"/>
                <w:color w:val="000000"/>
                <w:sz w:val="16"/>
                <w:szCs w:val="16"/>
                <w:lang w:eastAsia="sv-SE"/>
              </w:rPr>
              <w:t>7 435</w:t>
            </w:r>
          </w:p>
        </w:tc>
        <w:tc>
          <w:tcPr>
            <w:tcW w:w="911" w:type="dxa"/>
            <w:tcBorders>
              <w:top w:val="nil"/>
              <w:left w:val="nil"/>
              <w:bottom w:val="single" w:sz="8" w:space="0" w:color="auto"/>
              <w:right w:val="nil"/>
            </w:tcBorders>
            <w:shd w:val="clear" w:color="auto" w:fill="auto"/>
            <w:vAlign w:val="center"/>
            <w:hideMark/>
          </w:tcPr>
          <w:p w14:paraId="08179C02" w14:textId="77777777" w:rsidR="005B1647" w:rsidRPr="00465F19" w:rsidRDefault="005B1647" w:rsidP="005B1647">
            <w:pPr>
              <w:spacing w:after="0" w:line="240" w:lineRule="auto"/>
              <w:jc w:val="right"/>
              <w:rPr>
                <w:rFonts w:asciiTheme="majorHAnsi" w:eastAsia="Times New Roman" w:hAnsiTheme="majorHAnsi" w:cstheme="majorHAnsi"/>
                <w:color w:val="000000"/>
                <w:sz w:val="16"/>
                <w:szCs w:val="16"/>
                <w:lang w:eastAsia="sv-SE"/>
              </w:rPr>
            </w:pPr>
            <w:r w:rsidRPr="00465F19">
              <w:rPr>
                <w:rFonts w:asciiTheme="majorHAnsi" w:eastAsia="Times New Roman" w:hAnsiTheme="majorHAnsi" w:cstheme="majorHAnsi"/>
                <w:color w:val="000000"/>
                <w:sz w:val="16"/>
                <w:szCs w:val="16"/>
                <w:lang w:eastAsia="sv-SE"/>
              </w:rPr>
              <w:t>473</w:t>
            </w:r>
          </w:p>
        </w:tc>
      </w:tr>
      <w:tr w:rsidR="00155607" w14:paraId="68042D1E" w14:textId="77777777">
        <w:trPr>
          <w:trHeight w:val="465"/>
        </w:trPr>
        <w:tc>
          <w:tcPr>
            <w:tcW w:w="2734" w:type="dxa"/>
            <w:gridSpan w:val="2"/>
            <w:tcBorders>
              <w:top w:val="nil"/>
              <w:left w:val="nil"/>
              <w:bottom w:val="single" w:sz="8" w:space="0" w:color="auto"/>
              <w:right w:val="nil"/>
            </w:tcBorders>
            <w:shd w:val="clear" w:color="auto" w:fill="auto"/>
            <w:vAlign w:val="center"/>
            <w:hideMark/>
          </w:tcPr>
          <w:p w14:paraId="08ED9F4B" w14:textId="6524A7AD" w:rsidR="005B1647" w:rsidRPr="00465F19" w:rsidRDefault="005B1647" w:rsidP="005B1647">
            <w:pPr>
              <w:spacing w:after="0" w:line="240" w:lineRule="auto"/>
              <w:rPr>
                <w:rFonts w:asciiTheme="majorHAnsi" w:eastAsia="Times New Roman" w:hAnsiTheme="majorHAnsi" w:cstheme="majorHAnsi"/>
                <w:color w:val="000000"/>
                <w:sz w:val="16"/>
                <w:szCs w:val="16"/>
                <w:lang w:eastAsia="sv-SE"/>
              </w:rPr>
            </w:pPr>
            <w:r w:rsidRPr="00465F19">
              <w:rPr>
                <w:rFonts w:asciiTheme="majorHAnsi" w:eastAsia="Times New Roman" w:hAnsiTheme="majorHAnsi" w:cstheme="majorHAnsi"/>
                <w:color w:val="000000"/>
                <w:sz w:val="16"/>
                <w:szCs w:val="16"/>
                <w:lang w:eastAsia="sv-SE"/>
              </w:rPr>
              <w:t>Bidrag från EU till landsbygdsutvecklingen (EJFLU)</w:t>
            </w:r>
          </w:p>
        </w:tc>
        <w:tc>
          <w:tcPr>
            <w:tcW w:w="911" w:type="dxa"/>
            <w:tcBorders>
              <w:top w:val="nil"/>
              <w:left w:val="nil"/>
              <w:bottom w:val="single" w:sz="8" w:space="0" w:color="auto"/>
              <w:right w:val="nil"/>
            </w:tcBorders>
            <w:shd w:val="clear" w:color="auto" w:fill="auto"/>
            <w:vAlign w:val="center"/>
            <w:hideMark/>
          </w:tcPr>
          <w:p w14:paraId="1F04A364" w14:textId="77777777" w:rsidR="005B1647" w:rsidRPr="00465F19" w:rsidRDefault="005B1647" w:rsidP="005B1647">
            <w:pPr>
              <w:spacing w:after="0" w:line="240" w:lineRule="auto"/>
              <w:jc w:val="right"/>
              <w:rPr>
                <w:rFonts w:asciiTheme="majorHAnsi" w:eastAsia="Times New Roman" w:hAnsiTheme="majorHAnsi" w:cstheme="majorHAnsi"/>
                <w:color w:val="000000"/>
                <w:sz w:val="16"/>
                <w:szCs w:val="16"/>
                <w:lang w:eastAsia="sv-SE"/>
              </w:rPr>
            </w:pPr>
            <w:r w:rsidRPr="00465F19">
              <w:rPr>
                <w:rFonts w:asciiTheme="majorHAnsi" w:eastAsia="Times New Roman" w:hAnsiTheme="majorHAnsi" w:cstheme="majorHAnsi"/>
                <w:color w:val="000000"/>
                <w:sz w:val="16"/>
                <w:szCs w:val="16"/>
                <w:lang w:eastAsia="sv-SE"/>
              </w:rPr>
              <w:t>1 621</w:t>
            </w:r>
          </w:p>
        </w:tc>
        <w:tc>
          <w:tcPr>
            <w:tcW w:w="911" w:type="dxa"/>
            <w:tcBorders>
              <w:top w:val="nil"/>
              <w:left w:val="nil"/>
              <w:bottom w:val="single" w:sz="8" w:space="0" w:color="auto"/>
              <w:right w:val="nil"/>
            </w:tcBorders>
            <w:shd w:val="clear" w:color="auto" w:fill="auto"/>
            <w:vAlign w:val="center"/>
            <w:hideMark/>
          </w:tcPr>
          <w:p w14:paraId="0FFCEE13" w14:textId="77777777" w:rsidR="005B1647" w:rsidRPr="00465F19" w:rsidRDefault="005B1647" w:rsidP="005B1647">
            <w:pPr>
              <w:spacing w:after="0" w:line="240" w:lineRule="auto"/>
              <w:jc w:val="right"/>
              <w:rPr>
                <w:rFonts w:asciiTheme="majorHAnsi" w:eastAsia="Times New Roman" w:hAnsiTheme="majorHAnsi" w:cstheme="majorHAnsi"/>
                <w:color w:val="000000"/>
                <w:sz w:val="16"/>
                <w:szCs w:val="16"/>
                <w:lang w:eastAsia="sv-SE"/>
              </w:rPr>
            </w:pPr>
            <w:r w:rsidRPr="00465F19">
              <w:rPr>
                <w:rFonts w:asciiTheme="majorHAnsi" w:eastAsia="Times New Roman" w:hAnsiTheme="majorHAnsi" w:cstheme="majorHAnsi"/>
                <w:color w:val="000000"/>
                <w:sz w:val="16"/>
                <w:szCs w:val="16"/>
                <w:lang w:eastAsia="sv-SE"/>
              </w:rPr>
              <w:t>2 372</w:t>
            </w:r>
          </w:p>
        </w:tc>
        <w:tc>
          <w:tcPr>
            <w:tcW w:w="911" w:type="dxa"/>
            <w:tcBorders>
              <w:top w:val="nil"/>
              <w:left w:val="nil"/>
              <w:bottom w:val="single" w:sz="8" w:space="0" w:color="auto"/>
              <w:right w:val="nil"/>
            </w:tcBorders>
            <w:shd w:val="clear" w:color="auto" w:fill="auto"/>
            <w:vAlign w:val="center"/>
            <w:hideMark/>
          </w:tcPr>
          <w:p w14:paraId="754611F6" w14:textId="77777777" w:rsidR="005B1647" w:rsidRPr="00465F19" w:rsidRDefault="005B1647" w:rsidP="005B1647">
            <w:pPr>
              <w:spacing w:after="0" w:line="240" w:lineRule="auto"/>
              <w:jc w:val="right"/>
              <w:rPr>
                <w:rFonts w:asciiTheme="majorHAnsi" w:eastAsia="Times New Roman" w:hAnsiTheme="majorHAnsi" w:cstheme="majorHAnsi"/>
                <w:color w:val="000000"/>
                <w:sz w:val="16"/>
                <w:szCs w:val="16"/>
                <w:lang w:eastAsia="sv-SE"/>
              </w:rPr>
            </w:pPr>
            <w:r w:rsidRPr="00465F19">
              <w:rPr>
                <w:rFonts w:asciiTheme="majorHAnsi" w:eastAsia="Times New Roman" w:hAnsiTheme="majorHAnsi" w:cstheme="majorHAnsi"/>
                <w:color w:val="000000"/>
                <w:sz w:val="16"/>
                <w:szCs w:val="16"/>
                <w:lang w:eastAsia="sv-SE"/>
              </w:rPr>
              <w:t>1 004</w:t>
            </w:r>
          </w:p>
        </w:tc>
        <w:tc>
          <w:tcPr>
            <w:tcW w:w="911" w:type="dxa"/>
            <w:tcBorders>
              <w:top w:val="nil"/>
              <w:left w:val="nil"/>
              <w:bottom w:val="single" w:sz="8" w:space="0" w:color="auto"/>
              <w:right w:val="nil"/>
            </w:tcBorders>
            <w:shd w:val="clear" w:color="auto" w:fill="auto"/>
            <w:vAlign w:val="center"/>
            <w:hideMark/>
          </w:tcPr>
          <w:p w14:paraId="1C2BFA03" w14:textId="77777777" w:rsidR="005B1647" w:rsidRPr="00465F19" w:rsidRDefault="005B1647" w:rsidP="005B1647">
            <w:pPr>
              <w:spacing w:after="0" w:line="240" w:lineRule="auto"/>
              <w:jc w:val="right"/>
              <w:rPr>
                <w:rFonts w:asciiTheme="majorHAnsi" w:eastAsia="Times New Roman" w:hAnsiTheme="majorHAnsi" w:cstheme="majorHAnsi"/>
                <w:color w:val="000000"/>
                <w:sz w:val="16"/>
                <w:szCs w:val="16"/>
                <w:lang w:eastAsia="sv-SE"/>
              </w:rPr>
            </w:pPr>
            <w:r w:rsidRPr="00465F19">
              <w:rPr>
                <w:rFonts w:asciiTheme="majorHAnsi" w:eastAsia="Times New Roman" w:hAnsiTheme="majorHAnsi" w:cstheme="majorHAnsi"/>
                <w:color w:val="000000"/>
                <w:sz w:val="16"/>
                <w:szCs w:val="16"/>
                <w:lang w:eastAsia="sv-SE"/>
              </w:rPr>
              <w:t>1 923</w:t>
            </w:r>
          </w:p>
        </w:tc>
        <w:tc>
          <w:tcPr>
            <w:tcW w:w="911" w:type="dxa"/>
            <w:tcBorders>
              <w:top w:val="nil"/>
              <w:left w:val="nil"/>
              <w:bottom w:val="single" w:sz="8" w:space="0" w:color="auto"/>
              <w:right w:val="nil"/>
            </w:tcBorders>
            <w:shd w:val="clear" w:color="auto" w:fill="auto"/>
            <w:vAlign w:val="center"/>
            <w:hideMark/>
          </w:tcPr>
          <w:p w14:paraId="5E231171" w14:textId="77777777" w:rsidR="005B1647" w:rsidRPr="00465F19" w:rsidRDefault="005B1647" w:rsidP="005B1647">
            <w:pPr>
              <w:spacing w:after="0" w:line="240" w:lineRule="auto"/>
              <w:jc w:val="right"/>
              <w:rPr>
                <w:rFonts w:asciiTheme="majorHAnsi" w:eastAsia="Times New Roman" w:hAnsiTheme="majorHAnsi" w:cstheme="majorHAnsi"/>
                <w:color w:val="000000"/>
                <w:sz w:val="16"/>
                <w:szCs w:val="16"/>
                <w:lang w:eastAsia="sv-SE"/>
              </w:rPr>
            </w:pPr>
            <w:r w:rsidRPr="00465F19">
              <w:rPr>
                <w:rFonts w:asciiTheme="majorHAnsi" w:eastAsia="Times New Roman" w:hAnsiTheme="majorHAnsi" w:cstheme="majorHAnsi"/>
                <w:color w:val="000000"/>
                <w:sz w:val="16"/>
                <w:szCs w:val="16"/>
                <w:lang w:eastAsia="sv-SE"/>
              </w:rPr>
              <w:t>2 356</w:t>
            </w:r>
          </w:p>
        </w:tc>
        <w:tc>
          <w:tcPr>
            <w:tcW w:w="911" w:type="dxa"/>
            <w:tcBorders>
              <w:top w:val="nil"/>
              <w:left w:val="nil"/>
              <w:bottom w:val="single" w:sz="8" w:space="0" w:color="auto"/>
              <w:right w:val="nil"/>
            </w:tcBorders>
            <w:shd w:val="clear" w:color="auto" w:fill="auto"/>
            <w:vAlign w:val="center"/>
            <w:hideMark/>
          </w:tcPr>
          <w:p w14:paraId="0260F96A" w14:textId="77777777" w:rsidR="005B1647" w:rsidRPr="00465F19" w:rsidRDefault="005B1647" w:rsidP="005B1647">
            <w:pPr>
              <w:spacing w:after="0" w:line="240" w:lineRule="auto"/>
              <w:jc w:val="right"/>
              <w:rPr>
                <w:rFonts w:asciiTheme="majorHAnsi" w:eastAsia="Times New Roman" w:hAnsiTheme="majorHAnsi" w:cstheme="majorHAnsi"/>
                <w:color w:val="000000"/>
                <w:sz w:val="16"/>
                <w:szCs w:val="16"/>
                <w:lang w:eastAsia="sv-SE"/>
              </w:rPr>
            </w:pPr>
            <w:r w:rsidRPr="00465F19">
              <w:rPr>
                <w:rFonts w:asciiTheme="majorHAnsi" w:eastAsia="Times New Roman" w:hAnsiTheme="majorHAnsi" w:cstheme="majorHAnsi"/>
                <w:color w:val="000000"/>
                <w:sz w:val="16"/>
                <w:szCs w:val="16"/>
                <w:lang w:eastAsia="sv-SE"/>
              </w:rPr>
              <w:t>433</w:t>
            </w:r>
          </w:p>
        </w:tc>
      </w:tr>
      <w:tr w:rsidR="00155607" w14:paraId="0343BF9A" w14:textId="77777777">
        <w:trPr>
          <w:trHeight w:val="315"/>
        </w:trPr>
        <w:tc>
          <w:tcPr>
            <w:tcW w:w="2734" w:type="dxa"/>
            <w:gridSpan w:val="2"/>
            <w:tcBorders>
              <w:top w:val="nil"/>
              <w:left w:val="nil"/>
              <w:bottom w:val="single" w:sz="8" w:space="0" w:color="auto"/>
              <w:right w:val="nil"/>
            </w:tcBorders>
            <w:shd w:val="clear" w:color="auto" w:fill="auto"/>
            <w:vAlign w:val="center"/>
            <w:hideMark/>
          </w:tcPr>
          <w:p w14:paraId="718861C0" w14:textId="51C71EAD" w:rsidR="005B1647" w:rsidRPr="00465F19" w:rsidRDefault="005B1647" w:rsidP="005B1647">
            <w:pPr>
              <w:spacing w:after="0" w:line="240" w:lineRule="auto"/>
              <w:rPr>
                <w:rFonts w:asciiTheme="majorHAnsi" w:eastAsia="Times New Roman" w:hAnsiTheme="majorHAnsi" w:cstheme="majorHAnsi"/>
                <w:color w:val="000000"/>
                <w:sz w:val="16"/>
                <w:szCs w:val="16"/>
                <w:lang w:eastAsia="sv-SE"/>
              </w:rPr>
            </w:pPr>
            <w:r w:rsidRPr="00465F19">
              <w:rPr>
                <w:rFonts w:asciiTheme="majorHAnsi" w:eastAsia="Times New Roman" w:hAnsiTheme="majorHAnsi" w:cstheme="majorHAnsi"/>
                <w:color w:val="000000"/>
                <w:sz w:val="16"/>
                <w:szCs w:val="16"/>
                <w:lang w:eastAsia="sv-SE"/>
              </w:rPr>
              <w:t>Bidrag från EU till fiskenäringen (EHFF)</w:t>
            </w:r>
          </w:p>
        </w:tc>
        <w:tc>
          <w:tcPr>
            <w:tcW w:w="911" w:type="dxa"/>
            <w:tcBorders>
              <w:top w:val="nil"/>
              <w:left w:val="nil"/>
              <w:bottom w:val="single" w:sz="8" w:space="0" w:color="auto"/>
              <w:right w:val="nil"/>
            </w:tcBorders>
            <w:shd w:val="clear" w:color="auto" w:fill="auto"/>
            <w:vAlign w:val="center"/>
            <w:hideMark/>
          </w:tcPr>
          <w:p w14:paraId="181AF997" w14:textId="77777777" w:rsidR="005B1647" w:rsidRPr="00465F19" w:rsidRDefault="005B1647" w:rsidP="005B1647">
            <w:pPr>
              <w:spacing w:after="0" w:line="240" w:lineRule="auto"/>
              <w:jc w:val="right"/>
              <w:rPr>
                <w:rFonts w:asciiTheme="majorHAnsi" w:eastAsia="Times New Roman" w:hAnsiTheme="majorHAnsi" w:cstheme="majorHAnsi"/>
                <w:color w:val="000000"/>
                <w:sz w:val="16"/>
                <w:szCs w:val="16"/>
                <w:lang w:eastAsia="sv-SE"/>
              </w:rPr>
            </w:pPr>
            <w:r w:rsidRPr="00465F19">
              <w:rPr>
                <w:rFonts w:asciiTheme="majorHAnsi" w:eastAsia="Times New Roman" w:hAnsiTheme="majorHAnsi" w:cstheme="majorHAnsi"/>
                <w:color w:val="000000"/>
                <w:sz w:val="16"/>
                <w:szCs w:val="16"/>
                <w:lang w:eastAsia="sv-SE"/>
              </w:rPr>
              <w:t>103</w:t>
            </w:r>
          </w:p>
        </w:tc>
        <w:tc>
          <w:tcPr>
            <w:tcW w:w="911" w:type="dxa"/>
            <w:tcBorders>
              <w:top w:val="nil"/>
              <w:left w:val="nil"/>
              <w:bottom w:val="single" w:sz="8" w:space="0" w:color="auto"/>
              <w:right w:val="nil"/>
            </w:tcBorders>
            <w:shd w:val="clear" w:color="auto" w:fill="auto"/>
            <w:vAlign w:val="center"/>
            <w:hideMark/>
          </w:tcPr>
          <w:p w14:paraId="5DE5CCA0" w14:textId="77777777" w:rsidR="005B1647" w:rsidRPr="00465F19" w:rsidRDefault="005B1647" w:rsidP="005B1647">
            <w:pPr>
              <w:spacing w:after="0" w:line="240" w:lineRule="auto"/>
              <w:jc w:val="right"/>
              <w:rPr>
                <w:rFonts w:asciiTheme="majorHAnsi" w:eastAsia="Times New Roman" w:hAnsiTheme="majorHAnsi" w:cstheme="majorHAnsi"/>
                <w:color w:val="000000"/>
                <w:sz w:val="16"/>
                <w:szCs w:val="16"/>
                <w:lang w:eastAsia="sv-SE"/>
              </w:rPr>
            </w:pPr>
            <w:r w:rsidRPr="00465F19">
              <w:rPr>
                <w:rFonts w:asciiTheme="majorHAnsi" w:eastAsia="Times New Roman" w:hAnsiTheme="majorHAnsi" w:cstheme="majorHAnsi"/>
                <w:color w:val="000000"/>
                <w:sz w:val="16"/>
                <w:szCs w:val="16"/>
                <w:lang w:eastAsia="sv-SE"/>
              </w:rPr>
              <w:t>58</w:t>
            </w:r>
          </w:p>
        </w:tc>
        <w:tc>
          <w:tcPr>
            <w:tcW w:w="911" w:type="dxa"/>
            <w:tcBorders>
              <w:top w:val="nil"/>
              <w:left w:val="nil"/>
              <w:bottom w:val="single" w:sz="8" w:space="0" w:color="auto"/>
              <w:right w:val="nil"/>
            </w:tcBorders>
            <w:shd w:val="clear" w:color="auto" w:fill="auto"/>
            <w:vAlign w:val="center"/>
            <w:hideMark/>
          </w:tcPr>
          <w:p w14:paraId="53E80DDC" w14:textId="77777777" w:rsidR="005B1647" w:rsidRPr="00465F19" w:rsidRDefault="005B1647" w:rsidP="005B1647">
            <w:pPr>
              <w:spacing w:after="0" w:line="240" w:lineRule="auto"/>
              <w:jc w:val="right"/>
              <w:rPr>
                <w:rFonts w:asciiTheme="majorHAnsi" w:eastAsia="Times New Roman" w:hAnsiTheme="majorHAnsi" w:cstheme="majorHAnsi"/>
                <w:color w:val="000000"/>
                <w:sz w:val="16"/>
                <w:szCs w:val="16"/>
                <w:lang w:eastAsia="sv-SE"/>
              </w:rPr>
            </w:pPr>
            <w:r w:rsidRPr="00465F19">
              <w:rPr>
                <w:rFonts w:asciiTheme="majorHAnsi" w:eastAsia="Times New Roman" w:hAnsiTheme="majorHAnsi" w:cstheme="majorHAnsi"/>
                <w:color w:val="000000"/>
                <w:sz w:val="16"/>
                <w:szCs w:val="16"/>
                <w:lang w:eastAsia="sv-SE"/>
              </w:rPr>
              <w:t>15</w:t>
            </w:r>
          </w:p>
        </w:tc>
        <w:tc>
          <w:tcPr>
            <w:tcW w:w="911" w:type="dxa"/>
            <w:tcBorders>
              <w:top w:val="nil"/>
              <w:left w:val="nil"/>
              <w:bottom w:val="single" w:sz="8" w:space="0" w:color="auto"/>
              <w:right w:val="nil"/>
            </w:tcBorders>
            <w:shd w:val="clear" w:color="auto" w:fill="auto"/>
            <w:vAlign w:val="center"/>
            <w:hideMark/>
          </w:tcPr>
          <w:p w14:paraId="086894CE" w14:textId="77777777" w:rsidR="005B1647" w:rsidRPr="00465F19" w:rsidRDefault="005B1647" w:rsidP="005B1647">
            <w:pPr>
              <w:spacing w:after="0" w:line="240" w:lineRule="auto"/>
              <w:jc w:val="right"/>
              <w:rPr>
                <w:rFonts w:asciiTheme="majorHAnsi" w:eastAsia="Times New Roman" w:hAnsiTheme="majorHAnsi" w:cstheme="majorHAnsi"/>
                <w:color w:val="000000"/>
                <w:sz w:val="16"/>
                <w:szCs w:val="16"/>
                <w:lang w:eastAsia="sv-SE"/>
              </w:rPr>
            </w:pPr>
            <w:r w:rsidRPr="00465F19">
              <w:rPr>
                <w:rFonts w:asciiTheme="majorHAnsi" w:eastAsia="Times New Roman" w:hAnsiTheme="majorHAnsi" w:cstheme="majorHAnsi"/>
                <w:color w:val="000000"/>
                <w:sz w:val="16"/>
                <w:szCs w:val="16"/>
                <w:lang w:eastAsia="sv-SE"/>
              </w:rPr>
              <w:t>237</w:t>
            </w:r>
          </w:p>
        </w:tc>
        <w:tc>
          <w:tcPr>
            <w:tcW w:w="911" w:type="dxa"/>
            <w:tcBorders>
              <w:top w:val="nil"/>
              <w:left w:val="nil"/>
              <w:bottom w:val="single" w:sz="8" w:space="0" w:color="auto"/>
              <w:right w:val="nil"/>
            </w:tcBorders>
            <w:shd w:val="clear" w:color="auto" w:fill="auto"/>
            <w:vAlign w:val="center"/>
            <w:hideMark/>
          </w:tcPr>
          <w:p w14:paraId="2F215B2F" w14:textId="77777777" w:rsidR="005B1647" w:rsidRPr="00465F19" w:rsidRDefault="005B1647" w:rsidP="005B1647">
            <w:pPr>
              <w:spacing w:after="0" w:line="240" w:lineRule="auto"/>
              <w:jc w:val="right"/>
              <w:rPr>
                <w:rFonts w:asciiTheme="majorHAnsi" w:eastAsia="Times New Roman" w:hAnsiTheme="majorHAnsi" w:cstheme="majorHAnsi"/>
                <w:color w:val="000000"/>
                <w:sz w:val="16"/>
                <w:szCs w:val="16"/>
                <w:lang w:eastAsia="sv-SE"/>
              </w:rPr>
            </w:pPr>
            <w:r w:rsidRPr="00465F19">
              <w:rPr>
                <w:rFonts w:asciiTheme="majorHAnsi" w:eastAsia="Times New Roman" w:hAnsiTheme="majorHAnsi" w:cstheme="majorHAnsi"/>
                <w:color w:val="000000"/>
                <w:sz w:val="16"/>
                <w:szCs w:val="16"/>
                <w:lang w:eastAsia="sv-SE"/>
              </w:rPr>
              <w:t>143</w:t>
            </w:r>
          </w:p>
        </w:tc>
        <w:tc>
          <w:tcPr>
            <w:tcW w:w="911" w:type="dxa"/>
            <w:tcBorders>
              <w:top w:val="nil"/>
              <w:left w:val="nil"/>
              <w:bottom w:val="single" w:sz="8" w:space="0" w:color="auto"/>
              <w:right w:val="nil"/>
            </w:tcBorders>
            <w:shd w:val="clear" w:color="auto" w:fill="auto"/>
            <w:vAlign w:val="center"/>
            <w:hideMark/>
          </w:tcPr>
          <w:p w14:paraId="2DB3E454" w14:textId="77777777" w:rsidR="005B1647" w:rsidRPr="00465F19" w:rsidRDefault="005B1647" w:rsidP="005B1647">
            <w:pPr>
              <w:spacing w:after="0" w:line="240" w:lineRule="auto"/>
              <w:jc w:val="right"/>
              <w:rPr>
                <w:rFonts w:asciiTheme="majorHAnsi" w:eastAsia="Times New Roman" w:hAnsiTheme="majorHAnsi" w:cstheme="majorHAnsi"/>
                <w:color w:val="000000"/>
                <w:sz w:val="16"/>
                <w:szCs w:val="16"/>
                <w:lang w:eastAsia="sv-SE"/>
              </w:rPr>
            </w:pPr>
            <w:r w:rsidRPr="00465F19">
              <w:rPr>
                <w:rFonts w:asciiTheme="majorHAnsi" w:eastAsia="Times New Roman" w:hAnsiTheme="majorHAnsi" w:cstheme="majorHAnsi"/>
                <w:color w:val="000000"/>
                <w:sz w:val="16"/>
                <w:szCs w:val="16"/>
                <w:lang w:eastAsia="sv-SE"/>
              </w:rPr>
              <w:t>-94</w:t>
            </w:r>
          </w:p>
        </w:tc>
      </w:tr>
      <w:tr w:rsidR="00155607" w14:paraId="591A3968" w14:textId="77777777">
        <w:trPr>
          <w:trHeight w:val="465"/>
        </w:trPr>
        <w:tc>
          <w:tcPr>
            <w:tcW w:w="2734" w:type="dxa"/>
            <w:gridSpan w:val="2"/>
            <w:tcBorders>
              <w:top w:val="nil"/>
              <w:left w:val="nil"/>
              <w:bottom w:val="single" w:sz="8" w:space="0" w:color="auto"/>
              <w:right w:val="nil"/>
            </w:tcBorders>
            <w:shd w:val="clear" w:color="auto" w:fill="auto"/>
            <w:vAlign w:val="center"/>
            <w:hideMark/>
          </w:tcPr>
          <w:p w14:paraId="0792C859" w14:textId="0C037C4D" w:rsidR="005B1647" w:rsidRPr="00465F19" w:rsidRDefault="005B1647" w:rsidP="005B1647">
            <w:pPr>
              <w:spacing w:after="0" w:line="240" w:lineRule="auto"/>
              <w:rPr>
                <w:rFonts w:asciiTheme="majorHAnsi" w:eastAsia="Times New Roman" w:hAnsiTheme="majorHAnsi" w:cstheme="majorHAnsi"/>
                <w:color w:val="000000"/>
                <w:sz w:val="16"/>
                <w:szCs w:val="16"/>
                <w:lang w:eastAsia="sv-SE"/>
              </w:rPr>
            </w:pPr>
            <w:r w:rsidRPr="00465F19">
              <w:rPr>
                <w:rFonts w:asciiTheme="majorHAnsi" w:eastAsia="Times New Roman" w:hAnsiTheme="majorHAnsi" w:cstheme="majorHAnsi"/>
                <w:color w:val="000000"/>
                <w:sz w:val="16"/>
                <w:szCs w:val="16"/>
                <w:lang w:eastAsia="sv-SE"/>
              </w:rPr>
              <w:t>Bidrag från Europeiska regionala utvecklingsfonden (ERUF)</w:t>
            </w:r>
          </w:p>
        </w:tc>
        <w:tc>
          <w:tcPr>
            <w:tcW w:w="911" w:type="dxa"/>
            <w:tcBorders>
              <w:top w:val="nil"/>
              <w:left w:val="nil"/>
              <w:bottom w:val="single" w:sz="8" w:space="0" w:color="auto"/>
              <w:right w:val="nil"/>
            </w:tcBorders>
            <w:shd w:val="clear" w:color="auto" w:fill="auto"/>
            <w:vAlign w:val="center"/>
            <w:hideMark/>
          </w:tcPr>
          <w:p w14:paraId="251CA4FF" w14:textId="77777777" w:rsidR="005B1647" w:rsidRPr="00465F19" w:rsidRDefault="005B1647" w:rsidP="005B1647">
            <w:pPr>
              <w:spacing w:after="0" w:line="240" w:lineRule="auto"/>
              <w:jc w:val="right"/>
              <w:rPr>
                <w:rFonts w:asciiTheme="majorHAnsi" w:eastAsia="Times New Roman" w:hAnsiTheme="majorHAnsi" w:cstheme="majorHAnsi"/>
                <w:color w:val="000000"/>
                <w:sz w:val="16"/>
                <w:szCs w:val="16"/>
                <w:lang w:eastAsia="sv-SE"/>
              </w:rPr>
            </w:pPr>
            <w:r w:rsidRPr="00465F19">
              <w:rPr>
                <w:rFonts w:asciiTheme="majorHAnsi" w:eastAsia="Times New Roman" w:hAnsiTheme="majorHAnsi" w:cstheme="majorHAnsi"/>
                <w:color w:val="000000"/>
                <w:sz w:val="16"/>
                <w:szCs w:val="16"/>
                <w:lang w:eastAsia="sv-SE"/>
              </w:rPr>
              <w:t>509</w:t>
            </w:r>
          </w:p>
        </w:tc>
        <w:tc>
          <w:tcPr>
            <w:tcW w:w="911" w:type="dxa"/>
            <w:tcBorders>
              <w:top w:val="nil"/>
              <w:left w:val="nil"/>
              <w:bottom w:val="single" w:sz="8" w:space="0" w:color="auto"/>
              <w:right w:val="nil"/>
            </w:tcBorders>
            <w:shd w:val="clear" w:color="auto" w:fill="auto"/>
            <w:vAlign w:val="center"/>
            <w:hideMark/>
          </w:tcPr>
          <w:p w14:paraId="56F299FC" w14:textId="77777777" w:rsidR="005B1647" w:rsidRPr="00465F19" w:rsidRDefault="005B1647" w:rsidP="005B1647">
            <w:pPr>
              <w:spacing w:after="0" w:line="240" w:lineRule="auto"/>
              <w:jc w:val="right"/>
              <w:rPr>
                <w:rFonts w:asciiTheme="majorHAnsi" w:eastAsia="Times New Roman" w:hAnsiTheme="majorHAnsi" w:cstheme="majorHAnsi"/>
                <w:color w:val="000000"/>
                <w:sz w:val="16"/>
                <w:szCs w:val="16"/>
                <w:lang w:eastAsia="sv-SE"/>
              </w:rPr>
            </w:pPr>
            <w:r w:rsidRPr="00465F19">
              <w:rPr>
                <w:rFonts w:asciiTheme="majorHAnsi" w:eastAsia="Times New Roman" w:hAnsiTheme="majorHAnsi" w:cstheme="majorHAnsi"/>
                <w:color w:val="000000"/>
                <w:sz w:val="16"/>
                <w:szCs w:val="16"/>
                <w:lang w:eastAsia="sv-SE"/>
              </w:rPr>
              <w:t>721</w:t>
            </w:r>
          </w:p>
        </w:tc>
        <w:tc>
          <w:tcPr>
            <w:tcW w:w="911" w:type="dxa"/>
            <w:tcBorders>
              <w:top w:val="nil"/>
              <w:left w:val="nil"/>
              <w:bottom w:val="single" w:sz="8" w:space="0" w:color="auto"/>
              <w:right w:val="nil"/>
            </w:tcBorders>
            <w:shd w:val="clear" w:color="auto" w:fill="auto"/>
            <w:vAlign w:val="center"/>
            <w:hideMark/>
          </w:tcPr>
          <w:p w14:paraId="340A4019" w14:textId="77777777" w:rsidR="005B1647" w:rsidRPr="00465F19" w:rsidRDefault="005B1647" w:rsidP="005B1647">
            <w:pPr>
              <w:spacing w:after="0" w:line="240" w:lineRule="auto"/>
              <w:jc w:val="right"/>
              <w:rPr>
                <w:rFonts w:asciiTheme="majorHAnsi" w:eastAsia="Times New Roman" w:hAnsiTheme="majorHAnsi" w:cstheme="majorHAnsi"/>
                <w:color w:val="000000"/>
                <w:sz w:val="16"/>
                <w:szCs w:val="16"/>
                <w:lang w:eastAsia="sv-SE"/>
              </w:rPr>
            </w:pPr>
            <w:r w:rsidRPr="00465F19">
              <w:rPr>
                <w:rFonts w:asciiTheme="majorHAnsi" w:eastAsia="Times New Roman" w:hAnsiTheme="majorHAnsi" w:cstheme="majorHAnsi"/>
                <w:color w:val="000000"/>
                <w:sz w:val="16"/>
                <w:szCs w:val="16"/>
                <w:lang w:eastAsia="sv-SE"/>
              </w:rPr>
              <w:t>1 213</w:t>
            </w:r>
          </w:p>
        </w:tc>
        <w:tc>
          <w:tcPr>
            <w:tcW w:w="911" w:type="dxa"/>
            <w:tcBorders>
              <w:top w:val="nil"/>
              <w:left w:val="nil"/>
              <w:bottom w:val="single" w:sz="8" w:space="0" w:color="auto"/>
              <w:right w:val="nil"/>
            </w:tcBorders>
            <w:shd w:val="clear" w:color="auto" w:fill="auto"/>
            <w:vAlign w:val="center"/>
            <w:hideMark/>
          </w:tcPr>
          <w:p w14:paraId="0849D9F9" w14:textId="77777777" w:rsidR="005B1647" w:rsidRPr="00465F19" w:rsidRDefault="005B1647" w:rsidP="005B1647">
            <w:pPr>
              <w:spacing w:after="0" w:line="240" w:lineRule="auto"/>
              <w:jc w:val="right"/>
              <w:rPr>
                <w:rFonts w:asciiTheme="majorHAnsi" w:eastAsia="Times New Roman" w:hAnsiTheme="majorHAnsi" w:cstheme="majorHAnsi"/>
                <w:color w:val="000000"/>
                <w:sz w:val="16"/>
                <w:szCs w:val="16"/>
                <w:lang w:eastAsia="sv-SE"/>
              </w:rPr>
            </w:pPr>
            <w:r w:rsidRPr="00465F19">
              <w:rPr>
                <w:rFonts w:asciiTheme="majorHAnsi" w:eastAsia="Times New Roman" w:hAnsiTheme="majorHAnsi" w:cstheme="majorHAnsi"/>
                <w:color w:val="000000"/>
                <w:sz w:val="16"/>
                <w:szCs w:val="16"/>
                <w:lang w:eastAsia="sv-SE"/>
              </w:rPr>
              <w:t>1 557</w:t>
            </w:r>
          </w:p>
        </w:tc>
        <w:tc>
          <w:tcPr>
            <w:tcW w:w="911" w:type="dxa"/>
            <w:tcBorders>
              <w:top w:val="nil"/>
              <w:left w:val="nil"/>
              <w:bottom w:val="single" w:sz="8" w:space="0" w:color="auto"/>
              <w:right w:val="nil"/>
            </w:tcBorders>
            <w:shd w:val="clear" w:color="auto" w:fill="auto"/>
            <w:vAlign w:val="center"/>
            <w:hideMark/>
          </w:tcPr>
          <w:p w14:paraId="143BE599" w14:textId="77777777" w:rsidR="005B1647" w:rsidRPr="00465F19" w:rsidRDefault="005B1647" w:rsidP="005B1647">
            <w:pPr>
              <w:spacing w:after="0" w:line="240" w:lineRule="auto"/>
              <w:jc w:val="right"/>
              <w:rPr>
                <w:rFonts w:asciiTheme="majorHAnsi" w:eastAsia="Times New Roman" w:hAnsiTheme="majorHAnsi" w:cstheme="majorHAnsi"/>
                <w:color w:val="000000"/>
                <w:sz w:val="16"/>
                <w:szCs w:val="16"/>
                <w:lang w:eastAsia="sv-SE"/>
              </w:rPr>
            </w:pPr>
            <w:r w:rsidRPr="00465F19">
              <w:rPr>
                <w:rFonts w:asciiTheme="majorHAnsi" w:eastAsia="Times New Roman" w:hAnsiTheme="majorHAnsi" w:cstheme="majorHAnsi"/>
                <w:color w:val="000000"/>
                <w:sz w:val="16"/>
                <w:szCs w:val="16"/>
                <w:lang w:eastAsia="sv-SE"/>
              </w:rPr>
              <w:t>792</w:t>
            </w:r>
          </w:p>
        </w:tc>
        <w:tc>
          <w:tcPr>
            <w:tcW w:w="911" w:type="dxa"/>
            <w:tcBorders>
              <w:top w:val="nil"/>
              <w:left w:val="nil"/>
              <w:bottom w:val="single" w:sz="8" w:space="0" w:color="auto"/>
              <w:right w:val="nil"/>
            </w:tcBorders>
            <w:shd w:val="clear" w:color="auto" w:fill="auto"/>
            <w:vAlign w:val="center"/>
            <w:hideMark/>
          </w:tcPr>
          <w:p w14:paraId="58E3E4A4" w14:textId="77777777" w:rsidR="005B1647" w:rsidRPr="00465F19" w:rsidRDefault="005B1647" w:rsidP="005B1647">
            <w:pPr>
              <w:spacing w:after="0" w:line="240" w:lineRule="auto"/>
              <w:jc w:val="right"/>
              <w:rPr>
                <w:rFonts w:asciiTheme="majorHAnsi" w:eastAsia="Times New Roman" w:hAnsiTheme="majorHAnsi" w:cstheme="majorHAnsi"/>
                <w:color w:val="000000"/>
                <w:sz w:val="16"/>
                <w:szCs w:val="16"/>
                <w:lang w:eastAsia="sv-SE"/>
              </w:rPr>
            </w:pPr>
            <w:r w:rsidRPr="00465F19">
              <w:rPr>
                <w:rFonts w:asciiTheme="majorHAnsi" w:eastAsia="Times New Roman" w:hAnsiTheme="majorHAnsi" w:cstheme="majorHAnsi"/>
                <w:color w:val="000000"/>
                <w:sz w:val="16"/>
                <w:szCs w:val="16"/>
                <w:lang w:eastAsia="sv-SE"/>
              </w:rPr>
              <w:t>-765</w:t>
            </w:r>
          </w:p>
        </w:tc>
      </w:tr>
      <w:tr w:rsidR="00155607" w14:paraId="5E19290B" w14:textId="77777777">
        <w:trPr>
          <w:trHeight w:val="465"/>
        </w:trPr>
        <w:tc>
          <w:tcPr>
            <w:tcW w:w="2734" w:type="dxa"/>
            <w:gridSpan w:val="2"/>
            <w:tcBorders>
              <w:top w:val="nil"/>
              <w:left w:val="nil"/>
              <w:bottom w:val="single" w:sz="8" w:space="0" w:color="auto"/>
              <w:right w:val="nil"/>
            </w:tcBorders>
            <w:shd w:val="clear" w:color="auto" w:fill="auto"/>
            <w:vAlign w:val="center"/>
            <w:hideMark/>
          </w:tcPr>
          <w:p w14:paraId="2B31228A" w14:textId="1FD62B33" w:rsidR="005B1647" w:rsidRPr="00465F19" w:rsidRDefault="005B1647" w:rsidP="005B1647">
            <w:pPr>
              <w:spacing w:after="0" w:line="240" w:lineRule="auto"/>
              <w:rPr>
                <w:rFonts w:asciiTheme="majorHAnsi" w:eastAsia="Times New Roman" w:hAnsiTheme="majorHAnsi" w:cstheme="majorHAnsi"/>
                <w:color w:val="000000"/>
                <w:sz w:val="16"/>
                <w:szCs w:val="16"/>
                <w:lang w:eastAsia="sv-SE"/>
              </w:rPr>
            </w:pPr>
            <w:r w:rsidRPr="00465F19">
              <w:rPr>
                <w:rFonts w:asciiTheme="majorHAnsi" w:eastAsia="Times New Roman" w:hAnsiTheme="majorHAnsi" w:cstheme="majorHAnsi"/>
                <w:color w:val="000000"/>
                <w:sz w:val="16"/>
                <w:szCs w:val="16"/>
                <w:lang w:eastAsia="sv-SE"/>
              </w:rPr>
              <w:t>Bidrag från Europeiska socialfonden (ESF)</w:t>
            </w:r>
          </w:p>
        </w:tc>
        <w:tc>
          <w:tcPr>
            <w:tcW w:w="911" w:type="dxa"/>
            <w:tcBorders>
              <w:top w:val="nil"/>
              <w:left w:val="nil"/>
              <w:bottom w:val="single" w:sz="8" w:space="0" w:color="auto"/>
              <w:right w:val="nil"/>
            </w:tcBorders>
            <w:shd w:val="clear" w:color="auto" w:fill="auto"/>
            <w:vAlign w:val="center"/>
            <w:hideMark/>
          </w:tcPr>
          <w:p w14:paraId="1706C02F" w14:textId="77777777" w:rsidR="005B1647" w:rsidRPr="00465F19" w:rsidRDefault="005B1647" w:rsidP="005B1647">
            <w:pPr>
              <w:spacing w:after="0" w:line="240" w:lineRule="auto"/>
              <w:jc w:val="right"/>
              <w:rPr>
                <w:rFonts w:asciiTheme="majorHAnsi" w:eastAsia="Times New Roman" w:hAnsiTheme="majorHAnsi" w:cstheme="majorHAnsi"/>
                <w:color w:val="000000"/>
                <w:sz w:val="16"/>
                <w:szCs w:val="16"/>
                <w:lang w:eastAsia="sv-SE"/>
              </w:rPr>
            </w:pPr>
            <w:r w:rsidRPr="00465F19">
              <w:rPr>
                <w:rFonts w:asciiTheme="majorHAnsi" w:eastAsia="Times New Roman" w:hAnsiTheme="majorHAnsi" w:cstheme="majorHAnsi"/>
                <w:color w:val="000000"/>
                <w:sz w:val="16"/>
                <w:szCs w:val="16"/>
                <w:lang w:eastAsia="sv-SE"/>
              </w:rPr>
              <w:t>524</w:t>
            </w:r>
          </w:p>
        </w:tc>
        <w:tc>
          <w:tcPr>
            <w:tcW w:w="911" w:type="dxa"/>
            <w:tcBorders>
              <w:top w:val="nil"/>
              <w:left w:val="nil"/>
              <w:bottom w:val="single" w:sz="8" w:space="0" w:color="auto"/>
              <w:right w:val="nil"/>
            </w:tcBorders>
            <w:shd w:val="clear" w:color="auto" w:fill="auto"/>
            <w:vAlign w:val="center"/>
            <w:hideMark/>
          </w:tcPr>
          <w:p w14:paraId="79077974" w14:textId="77777777" w:rsidR="005B1647" w:rsidRPr="00465F19" w:rsidRDefault="005B1647" w:rsidP="005B1647">
            <w:pPr>
              <w:spacing w:after="0" w:line="240" w:lineRule="auto"/>
              <w:jc w:val="right"/>
              <w:rPr>
                <w:rFonts w:asciiTheme="majorHAnsi" w:eastAsia="Times New Roman" w:hAnsiTheme="majorHAnsi" w:cstheme="majorHAnsi"/>
                <w:color w:val="000000"/>
                <w:sz w:val="16"/>
                <w:szCs w:val="16"/>
                <w:lang w:eastAsia="sv-SE"/>
              </w:rPr>
            </w:pPr>
            <w:r w:rsidRPr="00465F19">
              <w:rPr>
                <w:rFonts w:asciiTheme="majorHAnsi" w:eastAsia="Times New Roman" w:hAnsiTheme="majorHAnsi" w:cstheme="majorHAnsi"/>
                <w:color w:val="000000"/>
                <w:sz w:val="16"/>
                <w:szCs w:val="16"/>
                <w:lang w:eastAsia="sv-SE"/>
              </w:rPr>
              <w:t>324</w:t>
            </w:r>
          </w:p>
        </w:tc>
        <w:tc>
          <w:tcPr>
            <w:tcW w:w="911" w:type="dxa"/>
            <w:tcBorders>
              <w:top w:val="nil"/>
              <w:left w:val="nil"/>
              <w:bottom w:val="single" w:sz="8" w:space="0" w:color="auto"/>
              <w:right w:val="nil"/>
            </w:tcBorders>
            <w:shd w:val="clear" w:color="auto" w:fill="auto"/>
            <w:vAlign w:val="center"/>
            <w:hideMark/>
          </w:tcPr>
          <w:p w14:paraId="2ECB41B1" w14:textId="77777777" w:rsidR="005B1647" w:rsidRPr="00465F19" w:rsidRDefault="005B1647" w:rsidP="005B1647">
            <w:pPr>
              <w:spacing w:after="0" w:line="240" w:lineRule="auto"/>
              <w:jc w:val="right"/>
              <w:rPr>
                <w:rFonts w:asciiTheme="majorHAnsi" w:eastAsia="Times New Roman" w:hAnsiTheme="majorHAnsi" w:cstheme="majorHAnsi"/>
                <w:color w:val="000000"/>
                <w:sz w:val="16"/>
                <w:szCs w:val="16"/>
                <w:lang w:eastAsia="sv-SE"/>
              </w:rPr>
            </w:pPr>
            <w:r w:rsidRPr="00465F19">
              <w:rPr>
                <w:rFonts w:asciiTheme="majorHAnsi" w:eastAsia="Times New Roman" w:hAnsiTheme="majorHAnsi" w:cstheme="majorHAnsi"/>
                <w:color w:val="000000"/>
                <w:sz w:val="16"/>
                <w:szCs w:val="16"/>
                <w:lang w:eastAsia="sv-SE"/>
              </w:rPr>
              <w:t>578</w:t>
            </w:r>
          </w:p>
        </w:tc>
        <w:tc>
          <w:tcPr>
            <w:tcW w:w="911" w:type="dxa"/>
            <w:tcBorders>
              <w:top w:val="nil"/>
              <w:left w:val="nil"/>
              <w:bottom w:val="single" w:sz="8" w:space="0" w:color="auto"/>
              <w:right w:val="nil"/>
            </w:tcBorders>
            <w:shd w:val="clear" w:color="auto" w:fill="auto"/>
            <w:vAlign w:val="center"/>
            <w:hideMark/>
          </w:tcPr>
          <w:p w14:paraId="46A3E22A" w14:textId="77777777" w:rsidR="005B1647" w:rsidRPr="00465F19" w:rsidRDefault="005B1647" w:rsidP="005B1647">
            <w:pPr>
              <w:spacing w:after="0" w:line="240" w:lineRule="auto"/>
              <w:jc w:val="right"/>
              <w:rPr>
                <w:rFonts w:asciiTheme="majorHAnsi" w:eastAsia="Times New Roman" w:hAnsiTheme="majorHAnsi" w:cstheme="majorHAnsi"/>
                <w:color w:val="000000"/>
                <w:sz w:val="16"/>
                <w:szCs w:val="16"/>
                <w:lang w:eastAsia="sv-SE"/>
              </w:rPr>
            </w:pPr>
            <w:r w:rsidRPr="00465F19">
              <w:rPr>
                <w:rFonts w:asciiTheme="majorHAnsi" w:eastAsia="Times New Roman" w:hAnsiTheme="majorHAnsi" w:cstheme="majorHAnsi"/>
                <w:color w:val="000000"/>
                <w:sz w:val="16"/>
                <w:szCs w:val="16"/>
                <w:lang w:eastAsia="sv-SE"/>
              </w:rPr>
              <w:t>1 312</w:t>
            </w:r>
          </w:p>
        </w:tc>
        <w:tc>
          <w:tcPr>
            <w:tcW w:w="911" w:type="dxa"/>
            <w:tcBorders>
              <w:top w:val="nil"/>
              <w:left w:val="nil"/>
              <w:bottom w:val="single" w:sz="8" w:space="0" w:color="auto"/>
              <w:right w:val="nil"/>
            </w:tcBorders>
            <w:shd w:val="clear" w:color="auto" w:fill="auto"/>
            <w:vAlign w:val="center"/>
            <w:hideMark/>
          </w:tcPr>
          <w:p w14:paraId="18284E4F" w14:textId="77777777" w:rsidR="005B1647" w:rsidRPr="00465F19" w:rsidRDefault="005B1647" w:rsidP="005B1647">
            <w:pPr>
              <w:spacing w:after="0" w:line="240" w:lineRule="auto"/>
              <w:jc w:val="right"/>
              <w:rPr>
                <w:rFonts w:asciiTheme="majorHAnsi" w:eastAsia="Times New Roman" w:hAnsiTheme="majorHAnsi" w:cstheme="majorHAnsi"/>
                <w:color w:val="000000"/>
                <w:sz w:val="16"/>
                <w:szCs w:val="16"/>
                <w:lang w:eastAsia="sv-SE"/>
              </w:rPr>
            </w:pPr>
            <w:r w:rsidRPr="00465F19">
              <w:rPr>
                <w:rFonts w:asciiTheme="majorHAnsi" w:eastAsia="Times New Roman" w:hAnsiTheme="majorHAnsi" w:cstheme="majorHAnsi"/>
                <w:color w:val="000000"/>
                <w:sz w:val="16"/>
                <w:szCs w:val="16"/>
                <w:lang w:eastAsia="sv-SE"/>
              </w:rPr>
              <w:t>1 123</w:t>
            </w:r>
          </w:p>
        </w:tc>
        <w:tc>
          <w:tcPr>
            <w:tcW w:w="911" w:type="dxa"/>
            <w:tcBorders>
              <w:top w:val="nil"/>
              <w:left w:val="nil"/>
              <w:bottom w:val="single" w:sz="8" w:space="0" w:color="auto"/>
              <w:right w:val="nil"/>
            </w:tcBorders>
            <w:shd w:val="clear" w:color="auto" w:fill="auto"/>
            <w:vAlign w:val="center"/>
            <w:hideMark/>
          </w:tcPr>
          <w:p w14:paraId="5D50F980" w14:textId="77777777" w:rsidR="005B1647" w:rsidRPr="00465F19" w:rsidRDefault="005B1647" w:rsidP="005B1647">
            <w:pPr>
              <w:spacing w:after="0" w:line="240" w:lineRule="auto"/>
              <w:jc w:val="right"/>
              <w:rPr>
                <w:rFonts w:asciiTheme="majorHAnsi" w:eastAsia="Times New Roman" w:hAnsiTheme="majorHAnsi" w:cstheme="majorHAnsi"/>
                <w:color w:val="000000"/>
                <w:sz w:val="16"/>
                <w:szCs w:val="16"/>
                <w:lang w:eastAsia="sv-SE"/>
              </w:rPr>
            </w:pPr>
            <w:r w:rsidRPr="00465F19">
              <w:rPr>
                <w:rFonts w:asciiTheme="majorHAnsi" w:eastAsia="Times New Roman" w:hAnsiTheme="majorHAnsi" w:cstheme="majorHAnsi"/>
                <w:color w:val="000000"/>
                <w:sz w:val="16"/>
                <w:szCs w:val="16"/>
                <w:lang w:eastAsia="sv-SE"/>
              </w:rPr>
              <w:t>-189</w:t>
            </w:r>
          </w:p>
        </w:tc>
      </w:tr>
      <w:tr w:rsidR="00155607" w14:paraId="064868CF" w14:textId="77777777" w:rsidTr="00E23526">
        <w:trPr>
          <w:trHeight w:val="465"/>
        </w:trPr>
        <w:tc>
          <w:tcPr>
            <w:tcW w:w="2694" w:type="dxa"/>
            <w:tcBorders>
              <w:top w:val="nil"/>
              <w:left w:val="nil"/>
              <w:bottom w:val="single" w:sz="8" w:space="0" w:color="auto"/>
              <w:right w:val="nil"/>
            </w:tcBorders>
            <w:shd w:val="clear" w:color="auto" w:fill="auto"/>
            <w:vAlign w:val="center"/>
            <w:hideMark/>
          </w:tcPr>
          <w:p w14:paraId="0B609841" w14:textId="77777777" w:rsidR="005B1647" w:rsidRPr="00465F19" w:rsidRDefault="005B1647" w:rsidP="005B1647">
            <w:pPr>
              <w:spacing w:after="0" w:line="240" w:lineRule="auto"/>
              <w:rPr>
                <w:rFonts w:asciiTheme="majorHAnsi" w:eastAsia="Times New Roman" w:hAnsiTheme="majorHAnsi" w:cstheme="majorHAnsi"/>
                <w:color w:val="000000"/>
                <w:sz w:val="16"/>
                <w:szCs w:val="16"/>
                <w:lang w:eastAsia="sv-SE"/>
              </w:rPr>
            </w:pPr>
            <w:r w:rsidRPr="00465F19">
              <w:rPr>
                <w:rFonts w:asciiTheme="majorHAnsi" w:eastAsia="Times New Roman" w:hAnsiTheme="majorHAnsi" w:cstheme="majorHAnsi"/>
                <w:color w:val="000000"/>
                <w:sz w:val="16"/>
                <w:szCs w:val="16"/>
                <w:lang w:eastAsia="sv-SE"/>
              </w:rPr>
              <w:t>Bidrag till transeuropeiska nätverk</w:t>
            </w:r>
          </w:p>
        </w:tc>
        <w:tc>
          <w:tcPr>
            <w:tcW w:w="951" w:type="dxa"/>
            <w:gridSpan w:val="2"/>
            <w:tcBorders>
              <w:top w:val="nil"/>
              <w:left w:val="nil"/>
              <w:bottom w:val="single" w:sz="8" w:space="0" w:color="auto"/>
              <w:right w:val="nil"/>
            </w:tcBorders>
            <w:shd w:val="clear" w:color="auto" w:fill="auto"/>
            <w:vAlign w:val="center"/>
            <w:hideMark/>
          </w:tcPr>
          <w:p w14:paraId="13BDA904" w14:textId="77777777" w:rsidR="005B1647" w:rsidRPr="00465F19" w:rsidRDefault="005B1647" w:rsidP="005B1647">
            <w:pPr>
              <w:spacing w:after="0" w:line="240" w:lineRule="auto"/>
              <w:jc w:val="right"/>
              <w:rPr>
                <w:rFonts w:asciiTheme="majorHAnsi" w:eastAsia="Times New Roman" w:hAnsiTheme="majorHAnsi" w:cstheme="majorHAnsi"/>
                <w:color w:val="000000"/>
                <w:sz w:val="16"/>
                <w:szCs w:val="16"/>
                <w:lang w:eastAsia="sv-SE"/>
              </w:rPr>
            </w:pPr>
            <w:r w:rsidRPr="00465F19">
              <w:rPr>
                <w:rFonts w:asciiTheme="majorHAnsi" w:eastAsia="Times New Roman" w:hAnsiTheme="majorHAnsi" w:cstheme="majorHAnsi"/>
                <w:color w:val="000000"/>
                <w:sz w:val="16"/>
                <w:szCs w:val="16"/>
                <w:lang w:eastAsia="sv-SE"/>
              </w:rPr>
              <w:t>123</w:t>
            </w:r>
          </w:p>
        </w:tc>
        <w:tc>
          <w:tcPr>
            <w:tcW w:w="911" w:type="dxa"/>
            <w:tcBorders>
              <w:top w:val="nil"/>
              <w:left w:val="nil"/>
              <w:bottom w:val="single" w:sz="8" w:space="0" w:color="auto"/>
              <w:right w:val="nil"/>
            </w:tcBorders>
            <w:shd w:val="clear" w:color="auto" w:fill="auto"/>
            <w:vAlign w:val="center"/>
            <w:hideMark/>
          </w:tcPr>
          <w:p w14:paraId="6E09C927" w14:textId="77777777" w:rsidR="005B1647" w:rsidRPr="00465F19" w:rsidRDefault="005B1647" w:rsidP="005B1647">
            <w:pPr>
              <w:spacing w:after="0" w:line="240" w:lineRule="auto"/>
              <w:jc w:val="right"/>
              <w:rPr>
                <w:rFonts w:asciiTheme="majorHAnsi" w:eastAsia="Times New Roman" w:hAnsiTheme="majorHAnsi" w:cstheme="majorHAnsi"/>
                <w:color w:val="000000"/>
                <w:sz w:val="16"/>
                <w:szCs w:val="16"/>
                <w:lang w:eastAsia="sv-SE"/>
              </w:rPr>
            </w:pPr>
            <w:r w:rsidRPr="00465F19">
              <w:rPr>
                <w:rFonts w:asciiTheme="majorHAnsi" w:eastAsia="Times New Roman" w:hAnsiTheme="majorHAnsi" w:cstheme="majorHAnsi"/>
                <w:color w:val="000000"/>
                <w:sz w:val="16"/>
                <w:szCs w:val="16"/>
                <w:lang w:eastAsia="sv-SE"/>
              </w:rPr>
              <w:t>383</w:t>
            </w:r>
          </w:p>
        </w:tc>
        <w:tc>
          <w:tcPr>
            <w:tcW w:w="911" w:type="dxa"/>
            <w:tcBorders>
              <w:top w:val="nil"/>
              <w:left w:val="nil"/>
              <w:bottom w:val="single" w:sz="8" w:space="0" w:color="auto"/>
              <w:right w:val="nil"/>
            </w:tcBorders>
            <w:shd w:val="clear" w:color="auto" w:fill="auto"/>
            <w:vAlign w:val="center"/>
            <w:hideMark/>
          </w:tcPr>
          <w:p w14:paraId="0876E10C" w14:textId="77777777" w:rsidR="005B1647" w:rsidRPr="00465F19" w:rsidRDefault="005B1647" w:rsidP="005B1647">
            <w:pPr>
              <w:spacing w:after="0" w:line="240" w:lineRule="auto"/>
              <w:jc w:val="right"/>
              <w:rPr>
                <w:rFonts w:asciiTheme="majorHAnsi" w:eastAsia="Times New Roman" w:hAnsiTheme="majorHAnsi" w:cstheme="majorHAnsi"/>
                <w:color w:val="000000"/>
                <w:sz w:val="16"/>
                <w:szCs w:val="16"/>
                <w:lang w:eastAsia="sv-SE"/>
              </w:rPr>
            </w:pPr>
            <w:r w:rsidRPr="00465F19">
              <w:rPr>
                <w:rFonts w:asciiTheme="majorHAnsi" w:eastAsia="Times New Roman" w:hAnsiTheme="majorHAnsi" w:cstheme="majorHAnsi"/>
                <w:color w:val="000000"/>
                <w:sz w:val="16"/>
                <w:szCs w:val="16"/>
                <w:lang w:eastAsia="sv-SE"/>
              </w:rPr>
              <w:t>215</w:t>
            </w:r>
          </w:p>
        </w:tc>
        <w:tc>
          <w:tcPr>
            <w:tcW w:w="911" w:type="dxa"/>
            <w:tcBorders>
              <w:top w:val="nil"/>
              <w:left w:val="nil"/>
              <w:bottom w:val="single" w:sz="8" w:space="0" w:color="auto"/>
              <w:right w:val="nil"/>
            </w:tcBorders>
            <w:shd w:val="clear" w:color="auto" w:fill="auto"/>
            <w:vAlign w:val="center"/>
            <w:hideMark/>
          </w:tcPr>
          <w:p w14:paraId="53A430D9" w14:textId="77777777" w:rsidR="005B1647" w:rsidRPr="00465F19" w:rsidRDefault="005B1647" w:rsidP="005B1647">
            <w:pPr>
              <w:spacing w:after="0" w:line="240" w:lineRule="auto"/>
              <w:jc w:val="right"/>
              <w:rPr>
                <w:rFonts w:asciiTheme="majorHAnsi" w:eastAsia="Times New Roman" w:hAnsiTheme="majorHAnsi" w:cstheme="majorHAnsi"/>
                <w:color w:val="000000"/>
                <w:sz w:val="16"/>
                <w:szCs w:val="16"/>
                <w:lang w:eastAsia="sv-SE"/>
              </w:rPr>
            </w:pPr>
            <w:r w:rsidRPr="00465F19">
              <w:rPr>
                <w:rFonts w:asciiTheme="majorHAnsi" w:eastAsia="Times New Roman" w:hAnsiTheme="majorHAnsi" w:cstheme="majorHAnsi"/>
                <w:color w:val="000000"/>
                <w:sz w:val="16"/>
                <w:szCs w:val="16"/>
                <w:lang w:eastAsia="sv-SE"/>
              </w:rPr>
              <w:t>104</w:t>
            </w:r>
          </w:p>
        </w:tc>
        <w:tc>
          <w:tcPr>
            <w:tcW w:w="911" w:type="dxa"/>
            <w:tcBorders>
              <w:top w:val="nil"/>
              <w:left w:val="nil"/>
              <w:bottom w:val="single" w:sz="8" w:space="0" w:color="auto"/>
              <w:right w:val="nil"/>
            </w:tcBorders>
            <w:shd w:val="clear" w:color="auto" w:fill="auto"/>
            <w:vAlign w:val="center"/>
            <w:hideMark/>
          </w:tcPr>
          <w:p w14:paraId="5CF2C41B" w14:textId="77777777" w:rsidR="005B1647" w:rsidRPr="00465F19" w:rsidRDefault="005B1647" w:rsidP="005B1647">
            <w:pPr>
              <w:spacing w:after="0" w:line="240" w:lineRule="auto"/>
              <w:jc w:val="right"/>
              <w:rPr>
                <w:rFonts w:asciiTheme="majorHAnsi" w:eastAsia="Times New Roman" w:hAnsiTheme="majorHAnsi" w:cstheme="majorHAnsi"/>
                <w:color w:val="000000"/>
                <w:sz w:val="16"/>
                <w:szCs w:val="16"/>
                <w:lang w:eastAsia="sv-SE"/>
              </w:rPr>
            </w:pPr>
            <w:r w:rsidRPr="00465F19">
              <w:rPr>
                <w:rFonts w:asciiTheme="majorHAnsi" w:eastAsia="Times New Roman" w:hAnsiTheme="majorHAnsi" w:cstheme="majorHAnsi"/>
                <w:color w:val="000000"/>
                <w:sz w:val="16"/>
                <w:szCs w:val="16"/>
                <w:lang w:eastAsia="sv-SE"/>
              </w:rPr>
              <w:t>114</w:t>
            </w:r>
          </w:p>
        </w:tc>
        <w:tc>
          <w:tcPr>
            <w:tcW w:w="911" w:type="dxa"/>
            <w:tcBorders>
              <w:top w:val="nil"/>
              <w:left w:val="nil"/>
              <w:bottom w:val="single" w:sz="8" w:space="0" w:color="auto"/>
              <w:right w:val="nil"/>
            </w:tcBorders>
            <w:shd w:val="clear" w:color="auto" w:fill="auto"/>
            <w:vAlign w:val="center"/>
            <w:hideMark/>
          </w:tcPr>
          <w:p w14:paraId="685A2064" w14:textId="77777777" w:rsidR="005B1647" w:rsidRPr="00465F19" w:rsidRDefault="005B1647" w:rsidP="005B1647">
            <w:pPr>
              <w:spacing w:after="0" w:line="240" w:lineRule="auto"/>
              <w:jc w:val="right"/>
              <w:rPr>
                <w:rFonts w:asciiTheme="majorHAnsi" w:eastAsia="Times New Roman" w:hAnsiTheme="majorHAnsi" w:cstheme="majorHAnsi"/>
                <w:color w:val="000000"/>
                <w:sz w:val="16"/>
                <w:szCs w:val="16"/>
                <w:lang w:eastAsia="sv-SE"/>
              </w:rPr>
            </w:pPr>
            <w:r w:rsidRPr="00465F19">
              <w:rPr>
                <w:rFonts w:asciiTheme="majorHAnsi" w:eastAsia="Times New Roman" w:hAnsiTheme="majorHAnsi" w:cstheme="majorHAnsi"/>
                <w:color w:val="000000"/>
                <w:sz w:val="16"/>
                <w:szCs w:val="16"/>
                <w:lang w:eastAsia="sv-SE"/>
              </w:rPr>
              <w:t>10</w:t>
            </w:r>
          </w:p>
        </w:tc>
      </w:tr>
      <w:tr w:rsidR="00155607" w14:paraId="22E99090" w14:textId="77777777" w:rsidTr="00E23526">
        <w:trPr>
          <w:trHeight w:val="315"/>
        </w:trPr>
        <w:tc>
          <w:tcPr>
            <w:tcW w:w="2694" w:type="dxa"/>
            <w:tcBorders>
              <w:top w:val="single" w:sz="8" w:space="0" w:color="auto"/>
              <w:left w:val="nil"/>
              <w:bottom w:val="single" w:sz="4" w:space="0" w:color="auto"/>
              <w:right w:val="nil"/>
            </w:tcBorders>
            <w:shd w:val="clear" w:color="auto" w:fill="auto"/>
            <w:vAlign w:val="center"/>
            <w:hideMark/>
          </w:tcPr>
          <w:p w14:paraId="6F1D785E" w14:textId="77777777" w:rsidR="005B1647" w:rsidRPr="00465F19" w:rsidRDefault="005B1647" w:rsidP="005B1647">
            <w:pPr>
              <w:spacing w:after="0" w:line="240" w:lineRule="auto"/>
              <w:rPr>
                <w:rFonts w:asciiTheme="majorHAnsi" w:eastAsia="Times New Roman" w:hAnsiTheme="majorHAnsi" w:cstheme="majorHAnsi"/>
                <w:color w:val="000000"/>
                <w:sz w:val="16"/>
                <w:szCs w:val="16"/>
                <w:lang w:eastAsia="sv-SE"/>
              </w:rPr>
            </w:pPr>
            <w:r w:rsidRPr="00465F19">
              <w:rPr>
                <w:rFonts w:asciiTheme="majorHAnsi" w:eastAsia="Times New Roman" w:hAnsiTheme="majorHAnsi" w:cstheme="majorHAnsi"/>
                <w:color w:val="000000"/>
                <w:sz w:val="16"/>
                <w:szCs w:val="16"/>
                <w:lang w:eastAsia="sv-SE"/>
              </w:rPr>
              <w:t>Övriga bidrag från EU</w:t>
            </w:r>
          </w:p>
        </w:tc>
        <w:tc>
          <w:tcPr>
            <w:tcW w:w="951" w:type="dxa"/>
            <w:gridSpan w:val="2"/>
            <w:tcBorders>
              <w:top w:val="single" w:sz="8" w:space="0" w:color="auto"/>
              <w:left w:val="nil"/>
              <w:bottom w:val="single" w:sz="4" w:space="0" w:color="auto"/>
              <w:right w:val="nil"/>
            </w:tcBorders>
            <w:shd w:val="clear" w:color="auto" w:fill="auto"/>
            <w:vAlign w:val="center"/>
            <w:hideMark/>
          </w:tcPr>
          <w:p w14:paraId="589F9E17" w14:textId="77777777" w:rsidR="005B1647" w:rsidRPr="00465F19" w:rsidRDefault="005B1647" w:rsidP="005B1647">
            <w:pPr>
              <w:spacing w:after="0" w:line="240" w:lineRule="auto"/>
              <w:jc w:val="right"/>
              <w:rPr>
                <w:rFonts w:asciiTheme="majorHAnsi" w:eastAsia="Times New Roman" w:hAnsiTheme="majorHAnsi" w:cstheme="majorHAnsi"/>
                <w:color w:val="000000"/>
                <w:sz w:val="16"/>
                <w:szCs w:val="16"/>
                <w:lang w:eastAsia="sv-SE"/>
              </w:rPr>
            </w:pPr>
            <w:r w:rsidRPr="00465F19">
              <w:rPr>
                <w:rFonts w:asciiTheme="majorHAnsi" w:eastAsia="Times New Roman" w:hAnsiTheme="majorHAnsi" w:cstheme="majorHAnsi"/>
                <w:color w:val="000000"/>
                <w:sz w:val="16"/>
                <w:szCs w:val="16"/>
                <w:lang w:eastAsia="sv-SE"/>
              </w:rPr>
              <w:t>253</w:t>
            </w:r>
          </w:p>
        </w:tc>
        <w:tc>
          <w:tcPr>
            <w:tcW w:w="911" w:type="dxa"/>
            <w:tcBorders>
              <w:top w:val="single" w:sz="8" w:space="0" w:color="auto"/>
              <w:left w:val="nil"/>
              <w:bottom w:val="single" w:sz="4" w:space="0" w:color="auto"/>
              <w:right w:val="nil"/>
            </w:tcBorders>
            <w:shd w:val="clear" w:color="auto" w:fill="auto"/>
            <w:vAlign w:val="center"/>
            <w:hideMark/>
          </w:tcPr>
          <w:p w14:paraId="7E80C094" w14:textId="77777777" w:rsidR="005B1647" w:rsidRPr="00465F19" w:rsidRDefault="005B1647" w:rsidP="005B1647">
            <w:pPr>
              <w:spacing w:after="0" w:line="240" w:lineRule="auto"/>
              <w:jc w:val="right"/>
              <w:rPr>
                <w:rFonts w:asciiTheme="majorHAnsi" w:eastAsia="Times New Roman" w:hAnsiTheme="majorHAnsi" w:cstheme="majorHAnsi"/>
                <w:color w:val="000000"/>
                <w:sz w:val="16"/>
                <w:szCs w:val="16"/>
                <w:lang w:eastAsia="sv-SE"/>
              </w:rPr>
            </w:pPr>
            <w:r w:rsidRPr="00465F19">
              <w:rPr>
                <w:rFonts w:asciiTheme="majorHAnsi" w:eastAsia="Times New Roman" w:hAnsiTheme="majorHAnsi" w:cstheme="majorHAnsi"/>
                <w:color w:val="000000"/>
                <w:sz w:val="16"/>
                <w:szCs w:val="16"/>
                <w:lang w:eastAsia="sv-SE"/>
              </w:rPr>
              <w:t>642</w:t>
            </w:r>
          </w:p>
        </w:tc>
        <w:tc>
          <w:tcPr>
            <w:tcW w:w="911" w:type="dxa"/>
            <w:tcBorders>
              <w:top w:val="single" w:sz="8" w:space="0" w:color="auto"/>
              <w:left w:val="nil"/>
              <w:bottom w:val="single" w:sz="4" w:space="0" w:color="auto"/>
              <w:right w:val="nil"/>
            </w:tcBorders>
            <w:shd w:val="clear" w:color="auto" w:fill="auto"/>
            <w:vAlign w:val="center"/>
            <w:hideMark/>
          </w:tcPr>
          <w:p w14:paraId="2C68E102" w14:textId="77777777" w:rsidR="005B1647" w:rsidRPr="00465F19" w:rsidRDefault="005B1647" w:rsidP="005B1647">
            <w:pPr>
              <w:spacing w:after="0" w:line="240" w:lineRule="auto"/>
              <w:jc w:val="right"/>
              <w:rPr>
                <w:rFonts w:asciiTheme="majorHAnsi" w:eastAsia="Times New Roman" w:hAnsiTheme="majorHAnsi" w:cstheme="majorHAnsi"/>
                <w:color w:val="000000"/>
                <w:sz w:val="16"/>
                <w:szCs w:val="16"/>
                <w:lang w:eastAsia="sv-SE"/>
              </w:rPr>
            </w:pPr>
            <w:r w:rsidRPr="00465F19">
              <w:rPr>
                <w:rFonts w:asciiTheme="majorHAnsi" w:eastAsia="Times New Roman" w:hAnsiTheme="majorHAnsi" w:cstheme="majorHAnsi"/>
                <w:color w:val="000000"/>
                <w:sz w:val="16"/>
                <w:szCs w:val="16"/>
                <w:lang w:eastAsia="sv-SE"/>
              </w:rPr>
              <w:t>675</w:t>
            </w:r>
          </w:p>
        </w:tc>
        <w:tc>
          <w:tcPr>
            <w:tcW w:w="911" w:type="dxa"/>
            <w:tcBorders>
              <w:top w:val="single" w:sz="8" w:space="0" w:color="auto"/>
              <w:left w:val="nil"/>
              <w:bottom w:val="single" w:sz="4" w:space="0" w:color="auto"/>
              <w:right w:val="nil"/>
            </w:tcBorders>
            <w:shd w:val="clear" w:color="auto" w:fill="auto"/>
            <w:vAlign w:val="center"/>
            <w:hideMark/>
          </w:tcPr>
          <w:p w14:paraId="4E8CCB4A" w14:textId="77777777" w:rsidR="005B1647" w:rsidRPr="00465F19" w:rsidRDefault="005B1647" w:rsidP="005B1647">
            <w:pPr>
              <w:spacing w:after="0" w:line="240" w:lineRule="auto"/>
              <w:jc w:val="right"/>
              <w:rPr>
                <w:rFonts w:asciiTheme="majorHAnsi" w:eastAsia="Times New Roman" w:hAnsiTheme="majorHAnsi" w:cstheme="majorHAnsi"/>
                <w:color w:val="000000"/>
                <w:sz w:val="16"/>
                <w:szCs w:val="16"/>
                <w:lang w:eastAsia="sv-SE"/>
              </w:rPr>
            </w:pPr>
            <w:r w:rsidRPr="00465F19">
              <w:rPr>
                <w:rFonts w:asciiTheme="majorHAnsi" w:eastAsia="Times New Roman" w:hAnsiTheme="majorHAnsi" w:cstheme="majorHAnsi"/>
                <w:color w:val="000000"/>
                <w:sz w:val="16"/>
                <w:szCs w:val="16"/>
                <w:lang w:eastAsia="sv-SE"/>
              </w:rPr>
              <w:t>272</w:t>
            </w:r>
          </w:p>
        </w:tc>
        <w:tc>
          <w:tcPr>
            <w:tcW w:w="911" w:type="dxa"/>
            <w:tcBorders>
              <w:top w:val="single" w:sz="8" w:space="0" w:color="auto"/>
              <w:left w:val="nil"/>
              <w:bottom w:val="single" w:sz="4" w:space="0" w:color="auto"/>
              <w:right w:val="nil"/>
            </w:tcBorders>
            <w:shd w:val="clear" w:color="auto" w:fill="auto"/>
            <w:vAlign w:val="center"/>
            <w:hideMark/>
          </w:tcPr>
          <w:p w14:paraId="0A5FAD41" w14:textId="77777777" w:rsidR="005B1647" w:rsidRPr="00465F19" w:rsidRDefault="005B1647" w:rsidP="005B1647">
            <w:pPr>
              <w:spacing w:after="0" w:line="240" w:lineRule="auto"/>
              <w:jc w:val="right"/>
              <w:rPr>
                <w:rFonts w:asciiTheme="majorHAnsi" w:eastAsia="Times New Roman" w:hAnsiTheme="majorHAnsi" w:cstheme="majorHAnsi"/>
                <w:color w:val="000000"/>
                <w:sz w:val="16"/>
                <w:szCs w:val="16"/>
                <w:lang w:eastAsia="sv-SE"/>
              </w:rPr>
            </w:pPr>
            <w:r w:rsidRPr="00465F19">
              <w:rPr>
                <w:rFonts w:asciiTheme="majorHAnsi" w:eastAsia="Times New Roman" w:hAnsiTheme="majorHAnsi" w:cstheme="majorHAnsi"/>
                <w:color w:val="000000"/>
                <w:sz w:val="16"/>
                <w:szCs w:val="16"/>
                <w:lang w:eastAsia="sv-SE"/>
              </w:rPr>
              <w:t>594</w:t>
            </w:r>
          </w:p>
        </w:tc>
        <w:tc>
          <w:tcPr>
            <w:tcW w:w="911" w:type="dxa"/>
            <w:tcBorders>
              <w:top w:val="single" w:sz="8" w:space="0" w:color="auto"/>
              <w:left w:val="nil"/>
              <w:bottom w:val="single" w:sz="4" w:space="0" w:color="auto"/>
              <w:right w:val="nil"/>
            </w:tcBorders>
            <w:shd w:val="clear" w:color="auto" w:fill="auto"/>
            <w:vAlign w:val="center"/>
            <w:hideMark/>
          </w:tcPr>
          <w:p w14:paraId="13864226" w14:textId="77777777" w:rsidR="005B1647" w:rsidRPr="00465F19" w:rsidRDefault="005B1647" w:rsidP="005B1647">
            <w:pPr>
              <w:spacing w:after="0" w:line="240" w:lineRule="auto"/>
              <w:jc w:val="right"/>
              <w:rPr>
                <w:rFonts w:asciiTheme="majorHAnsi" w:eastAsia="Times New Roman" w:hAnsiTheme="majorHAnsi" w:cstheme="majorHAnsi"/>
                <w:color w:val="000000"/>
                <w:sz w:val="16"/>
                <w:szCs w:val="16"/>
                <w:lang w:eastAsia="sv-SE"/>
              </w:rPr>
            </w:pPr>
            <w:r w:rsidRPr="00465F19">
              <w:rPr>
                <w:rFonts w:asciiTheme="majorHAnsi" w:eastAsia="Times New Roman" w:hAnsiTheme="majorHAnsi" w:cstheme="majorHAnsi"/>
                <w:color w:val="000000"/>
                <w:sz w:val="16"/>
                <w:szCs w:val="16"/>
                <w:lang w:eastAsia="sv-SE"/>
              </w:rPr>
              <w:t>322</w:t>
            </w:r>
          </w:p>
        </w:tc>
      </w:tr>
      <w:tr w:rsidR="00155607" w14:paraId="755BA319" w14:textId="77777777" w:rsidTr="00E23526">
        <w:trPr>
          <w:trHeight w:val="330"/>
        </w:trPr>
        <w:tc>
          <w:tcPr>
            <w:tcW w:w="2694" w:type="dxa"/>
            <w:tcBorders>
              <w:top w:val="single" w:sz="4" w:space="0" w:color="auto"/>
              <w:left w:val="nil"/>
              <w:bottom w:val="single" w:sz="4" w:space="0" w:color="auto"/>
              <w:right w:val="nil"/>
            </w:tcBorders>
            <w:shd w:val="clear" w:color="auto" w:fill="auto"/>
            <w:vAlign w:val="center"/>
            <w:hideMark/>
          </w:tcPr>
          <w:p w14:paraId="5FF8DB85" w14:textId="77777777" w:rsidR="005B1647" w:rsidRPr="00465F19" w:rsidRDefault="005B1647" w:rsidP="005B1647">
            <w:pPr>
              <w:spacing w:after="0" w:line="240" w:lineRule="auto"/>
              <w:rPr>
                <w:rFonts w:asciiTheme="majorHAnsi" w:eastAsia="Times New Roman" w:hAnsiTheme="majorHAnsi" w:cstheme="majorHAnsi"/>
                <w:b/>
                <w:bCs/>
                <w:color w:val="000000"/>
                <w:sz w:val="16"/>
                <w:szCs w:val="16"/>
                <w:lang w:eastAsia="sv-SE"/>
              </w:rPr>
            </w:pPr>
            <w:r w:rsidRPr="00465F19">
              <w:rPr>
                <w:rFonts w:asciiTheme="majorHAnsi" w:eastAsia="Times New Roman" w:hAnsiTheme="majorHAnsi" w:cstheme="majorHAnsi"/>
                <w:b/>
                <w:bCs/>
                <w:color w:val="000000"/>
                <w:sz w:val="16"/>
                <w:szCs w:val="16"/>
                <w:lang w:eastAsia="sv-SE"/>
              </w:rPr>
              <w:t>Summa bidrag m.m.</w:t>
            </w:r>
            <w:r w:rsidRPr="00465F19">
              <w:rPr>
                <w:rFonts w:asciiTheme="majorHAnsi" w:eastAsia="Times New Roman" w:hAnsiTheme="majorHAnsi" w:cstheme="majorHAnsi"/>
                <w:b/>
                <w:bCs/>
                <w:color w:val="000000"/>
                <w:sz w:val="16"/>
                <w:szCs w:val="16"/>
                <w:vertAlign w:val="superscript"/>
                <w:lang w:eastAsia="sv-SE"/>
              </w:rPr>
              <w:t>2</w:t>
            </w:r>
          </w:p>
        </w:tc>
        <w:tc>
          <w:tcPr>
            <w:tcW w:w="951" w:type="dxa"/>
            <w:gridSpan w:val="2"/>
            <w:tcBorders>
              <w:top w:val="single" w:sz="4" w:space="0" w:color="auto"/>
              <w:left w:val="nil"/>
              <w:bottom w:val="single" w:sz="4" w:space="0" w:color="auto"/>
              <w:right w:val="nil"/>
            </w:tcBorders>
            <w:shd w:val="clear" w:color="auto" w:fill="auto"/>
            <w:vAlign w:val="center"/>
            <w:hideMark/>
          </w:tcPr>
          <w:p w14:paraId="690A708E" w14:textId="77777777" w:rsidR="005B1647" w:rsidRPr="00465F19" w:rsidRDefault="005B1647" w:rsidP="005B1647">
            <w:pPr>
              <w:spacing w:after="0" w:line="240" w:lineRule="auto"/>
              <w:jc w:val="right"/>
              <w:rPr>
                <w:rFonts w:asciiTheme="majorHAnsi" w:eastAsia="Times New Roman" w:hAnsiTheme="majorHAnsi" w:cstheme="majorHAnsi"/>
                <w:b/>
                <w:bCs/>
                <w:color w:val="000000"/>
                <w:sz w:val="16"/>
                <w:szCs w:val="16"/>
                <w:lang w:eastAsia="sv-SE"/>
              </w:rPr>
            </w:pPr>
            <w:r w:rsidRPr="00465F19">
              <w:rPr>
                <w:rFonts w:asciiTheme="majorHAnsi" w:eastAsia="Times New Roman" w:hAnsiTheme="majorHAnsi" w:cstheme="majorHAnsi"/>
                <w:b/>
                <w:bCs/>
                <w:color w:val="000000"/>
                <w:sz w:val="16"/>
                <w:szCs w:val="16"/>
                <w:lang w:eastAsia="sv-SE"/>
              </w:rPr>
              <w:t>9 733</w:t>
            </w:r>
          </w:p>
        </w:tc>
        <w:tc>
          <w:tcPr>
            <w:tcW w:w="911" w:type="dxa"/>
            <w:tcBorders>
              <w:top w:val="single" w:sz="4" w:space="0" w:color="auto"/>
              <w:left w:val="nil"/>
              <w:bottom w:val="single" w:sz="4" w:space="0" w:color="auto"/>
              <w:right w:val="nil"/>
            </w:tcBorders>
            <w:shd w:val="clear" w:color="auto" w:fill="auto"/>
            <w:vAlign w:val="center"/>
            <w:hideMark/>
          </w:tcPr>
          <w:p w14:paraId="508CDF5C" w14:textId="77777777" w:rsidR="005B1647" w:rsidRPr="00465F19" w:rsidRDefault="005B1647" w:rsidP="005B1647">
            <w:pPr>
              <w:spacing w:after="0" w:line="240" w:lineRule="auto"/>
              <w:jc w:val="right"/>
              <w:rPr>
                <w:rFonts w:asciiTheme="majorHAnsi" w:eastAsia="Times New Roman" w:hAnsiTheme="majorHAnsi" w:cstheme="majorHAnsi"/>
                <w:b/>
                <w:bCs/>
                <w:color w:val="000000"/>
                <w:sz w:val="16"/>
                <w:szCs w:val="16"/>
                <w:lang w:eastAsia="sv-SE"/>
              </w:rPr>
            </w:pPr>
            <w:r w:rsidRPr="00465F19">
              <w:rPr>
                <w:rFonts w:asciiTheme="majorHAnsi" w:eastAsia="Times New Roman" w:hAnsiTheme="majorHAnsi" w:cstheme="majorHAnsi"/>
                <w:b/>
                <w:bCs/>
                <w:color w:val="000000"/>
                <w:sz w:val="16"/>
                <w:szCs w:val="16"/>
                <w:lang w:eastAsia="sv-SE"/>
              </w:rPr>
              <w:t>10 980</w:t>
            </w:r>
          </w:p>
        </w:tc>
        <w:tc>
          <w:tcPr>
            <w:tcW w:w="911" w:type="dxa"/>
            <w:tcBorders>
              <w:top w:val="single" w:sz="4" w:space="0" w:color="auto"/>
              <w:left w:val="nil"/>
              <w:bottom w:val="single" w:sz="4" w:space="0" w:color="auto"/>
              <w:right w:val="nil"/>
            </w:tcBorders>
            <w:shd w:val="clear" w:color="auto" w:fill="auto"/>
            <w:vAlign w:val="center"/>
            <w:hideMark/>
          </w:tcPr>
          <w:p w14:paraId="4761BC37" w14:textId="77777777" w:rsidR="005B1647" w:rsidRPr="00465F19" w:rsidRDefault="005B1647" w:rsidP="005B1647">
            <w:pPr>
              <w:spacing w:after="0" w:line="240" w:lineRule="auto"/>
              <w:jc w:val="right"/>
              <w:rPr>
                <w:rFonts w:asciiTheme="majorHAnsi" w:eastAsia="Times New Roman" w:hAnsiTheme="majorHAnsi" w:cstheme="majorHAnsi"/>
                <w:b/>
                <w:bCs/>
                <w:color w:val="000000"/>
                <w:sz w:val="16"/>
                <w:szCs w:val="16"/>
                <w:lang w:eastAsia="sv-SE"/>
              </w:rPr>
            </w:pPr>
            <w:r w:rsidRPr="00465F19">
              <w:rPr>
                <w:rFonts w:asciiTheme="majorHAnsi" w:eastAsia="Times New Roman" w:hAnsiTheme="majorHAnsi" w:cstheme="majorHAnsi"/>
                <w:b/>
                <w:bCs/>
                <w:color w:val="000000"/>
                <w:sz w:val="16"/>
                <w:szCs w:val="16"/>
                <w:lang w:eastAsia="sv-SE"/>
              </w:rPr>
              <w:t>10 475</w:t>
            </w:r>
          </w:p>
        </w:tc>
        <w:tc>
          <w:tcPr>
            <w:tcW w:w="911" w:type="dxa"/>
            <w:tcBorders>
              <w:top w:val="single" w:sz="4" w:space="0" w:color="auto"/>
              <w:left w:val="nil"/>
              <w:bottom w:val="single" w:sz="4" w:space="0" w:color="auto"/>
              <w:right w:val="nil"/>
            </w:tcBorders>
            <w:shd w:val="clear" w:color="auto" w:fill="auto"/>
            <w:vAlign w:val="center"/>
            <w:hideMark/>
          </w:tcPr>
          <w:p w14:paraId="0B7E641F" w14:textId="77777777" w:rsidR="005B1647" w:rsidRPr="00465F19" w:rsidRDefault="005B1647" w:rsidP="005B1647">
            <w:pPr>
              <w:spacing w:after="0" w:line="240" w:lineRule="auto"/>
              <w:jc w:val="right"/>
              <w:rPr>
                <w:rFonts w:asciiTheme="majorHAnsi" w:eastAsia="Times New Roman" w:hAnsiTheme="majorHAnsi" w:cstheme="majorHAnsi"/>
                <w:b/>
                <w:bCs/>
                <w:color w:val="000000"/>
                <w:sz w:val="16"/>
                <w:szCs w:val="16"/>
                <w:lang w:eastAsia="sv-SE"/>
              </w:rPr>
            </w:pPr>
            <w:r w:rsidRPr="00465F19">
              <w:rPr>
                <w:rFonts w:asciiTheme="majorHAnsi" w:eastAsia="Times New Roman" w:hAnsiTheme="majorHAnsi" w:cstheme="majorHAnsi"/>
                <w:b/>
                <w:bCs/>
                <w:color w:val="000000"/>
                <w:sz w:val="16"/>
                <w:szCs w:val="16"/>
                <w:lang w:eastAsia="sv-SE"/>
              </w:rPr>
              <w:t>12 367</w:t>
            </w:r>
          </w:p>
        </w:tc>
        <w:tc>
          <w:tcPr>
            <w:tcW w:w="911" w:type="dxa"/>
            <w:tcBorders>
              <w:top w:val="single" w:sz="4" w:space="0" w:color="auto"/>
              <w:left w:val="nil"/>
              <w:bottom w:val="single" w:sz="4" w:space="0" w:color="auto"/>
              <w:right w:val="nil"/>
            </w:tcBorders>
            <w:shd w:val="clear" w:color="auto" w:fill="auto"/>
            <w:vAlign w:val="center"/>
            <w:hideMark/>
          </w:tcPr>
          <w:p w14:paraId="0AD3C072" w14:textId="77777777" w:rsidR="005B1647" w:rsidRPr="00465F19" w:rsidRDefault="005B1647" w:rsidP="005B1647">
            <w:pPr>
              <w:spacing w:after="0" w:line="240" w:lineRule="auto"/>
              <w:jc w:val="right"/>
              <w:rPr>
                <w:rFonts w:asciiTheme="majorHAnsi" w:eastAsia="Times New Roman" w:hAnsiTheme="majorHAnsi" w:cstheme="majorHAnsi"/>
                <w:b/>
                <w:bCs/>
                <w:color w:val="000000"/>
                <w:sz w:val="16"/>
                <w:szCs w:val="16"/>
                <w:lang w:eastAsia="sv-SE"/>
              </w:rPr>
            </w:pPr>
            <w:r w:rsidRPr="00465F19">
              <w:rPr>
                <w:rFonts w:asciiTheme="majorHAnsi" w:eastAsia="Times New Roman" w:hAnsiTheme="majorHAnsi" w:cstheme="majorHAnsi"/>
                <w:b/>
                <w:bCs/>
                <w:color w:val="000000"/>
                <w:sz w:val="16"/>
                <w:szCs w:val="16"/>
                <w:lang w:eastAsia="sv-SE"/>
              </w:rPr>
              <w:t>12 557</w:t>
            </w:r>
          </w:p>
        </w:tc>
        <w:tc>
          <w:tcPr>
            <w:tcW w:w="911" w:type="dxa"/>
            <w:tcBorders>
              <w:top w:val="single" w:sz="4" w:space="0" w:color="auto"/>
              <w:left w:val="nil"/>
              <w:bottom w:val="single" w:sz="4" w:space="0" w:color="auto"/>
              <w:right w:val="nil"/>
            </w:tcBorders>
            <w:shd w:val="clear" w:color="auto" w:fill="auto"/>
            <w:vAlign w:val="center"/>
            <w:hideMark/>
          </w:tcPr>
          <w:p w14:paraId="788A9E51" w14:textId="77777777" w:rsidR="005B1647" w:rsidRPr="00465F19" w:rsidRDefault="005B1647" w:rsidP="005B1647">
            <w:pPr>
              <w:spacing w:after="0" w:line="240" w:lineRule="auto"/>
              <w:jc w:val="right"/>
              <w:rPr>
                <w:rFonts w:asciiTheme="majorHAnsi" w:eastAsia="Times New Roman" w:hAnsiTheme="majorHAnsi" w:cstheme="majorHAnsi"/>
                <w:b/>
                <w:bCs/>
                <w:color w:val="000000"/>
                <w:sz w:val="16"/>
                <w:szCs w:val="16"/>
                <w:lang w:eastAsia="sv-SE"/>
              </w:rPr>
            </w:pPr>
            <w:r w:rsidRPr="00465F19">
              <w:rPr>
                <w:rFonts w:asciiTheme="majorHAnsi" w:eastAsia="Times New Roman" w:hAnsiTheme="majorHAnsi" w:cstheme="majorHAnsi"/>
                <w:b/>
                <w:bCs/>
                <w:color w:val="000000"/>
                <w:sz w:val="16"/>
                <w:szCs w:val="16"/>
                <w:lang w:eastAsia="sv-SE"/>
              </w:rPr>
              <w:t>190</w:t>
            </w:r>
          </w:p>
        </w:tc>
      </w:tr>
      <w:tr w:rsidR="00155607" w14:paraId="578CFE86" w14:textId="77777777" w:rsidTr="00E23526">
        <w:trPr>
          <w:trHeight w:val="450"/>
        </w:trPr>
        <w:tc>
          <w:tcPr>
            <w:tcW w:w="2694" w:type="dxa"/>
            <w:tcBorders>
              <w:top w:val="single" w:sz="4" w:space="0" w:color="auto"/>
              <w:left w:val="nil"/>
              <w:bottom w:val="single" w:sz="12" w:space="0" w:color="auto"/>
              <w:right w:val="nil"/>
            </w:tcBorders>
            <w:shd w:val="clear" w:color="auto" w:fill="auto"/>
            <w:vAlign w:val="center"/>
            <w:hideMark/>
          </w:tcPr>
          <w:p w14:paraId="0A70A89F" w14:textId="77777777" w:rsidR="005B1647" w:rsidRPr="00465F19" w:rsidRDefault="005B1647" w:rsidP="005B1647">
            <w:pPr>
              <w:spacing w:after="0" w:line="240" w:lineRule="auto"/>
              <w:rPr>
                <w:rFonts w:asciiTheme="majorHAnsi" w:eastAsia="Times New Roman" w:hAnsiTheme="majorHAnsi" w:cstheme="majorHAnsi"/>
                <w:b/>
                <w:bCs/>
                <w:color w:val="000000"/>
                <w:sz w:val="16"/>
                <w:szCs w:val="16"/>
                <w:lang w:eastAsia="sv-SE"/>
              </w:rPr>
            </w:pPr>
            <w:r w:rsidRPr="00465F19">
              <w:rPr>
                <w:rFonts w:asciiTheme="majorHAnsi" w:eastAsia="Times New Roman" w:hAnsiTheme="majorHAnsi" w:cstheme="majorHAnsi"/>
                <w:b/>
                <w:bCs/>
                <w:color w:val="000000"/>
                <w:sz w:val="16"/>
                <w:szCs w:val="16"/>
                <w:lang w:eastAsia="sv-SE"/>
              </w:rPr>
              <w:t>Nettoflöde från statens budget till EU</w:t>
            </w:r>
          </w:p>
        </w:tc>
        <w:tc>
          <w:tcPr>
            <w:tcW w:w="951" w:type="dxa"/>
            <w:gridSpan w:val="2"/>
            <w:tcBorders>
              <w:top w:val="single" w:sz="4" w:space="0" w:color="auto"/>
              <w:left w:val="nil"/>
              <w:bottom w:val="single" w:sz="12" w:space="0" w:color="auto"/>
              <w:right w:val="nil"/>
            </w:tcBorders>
            <w:shd w:val="clear" w:color="auto" w:fill="auto"/>
            <w:vAlign w:val="center"/>
            <w:hideMark/>
          </w:tcPr>
          <w:p w14:paraId="1F01A21F" w14:textId="77777777" w:rsidR="005B1647" w:rsidRPr="00465F19" w:rsidRDefault="005B1647" w:rsidP="005B1647">
            <w:pPr>
              <w:spacing w:after="0" w:line="240" w:lineRule="auto"/>
              <w:jc w:val="right"/>
              <w:rPr>
                <w:rFonts w:asciiTheme="majorHAnsi" w:eastAsia="Times New Roman" w:hAnsiTheme="majorHAnsi" w:cstheme="majorHAnsi"/>
                <w:b/>
                <w:bCs/>
                <w:color w:val="000000"/>
                <w:sz w:val="16"/>
                <w:szCs w:val="16"/>
                <w:lang w:eastAsia="sv-SE"/>
              </w:rPr>
            </w:pPr>
            <w:r w:rsidRPr="00465F19">
              <w:rPr>
                <w:rFonts w:asciiTheme="majorHAnsi" w:eastAsia="Times New Roman" w:hAnsiTheme="majorHAnsi" w:cstheme="majorHAnsi"/>
                <w:b/>
                <w:bCs/>
                <w:color w:val="000000"/>
                <w:sz w:val="16"/>
                <w:szCs w:val="16"/>
                <w:lang w:eastAsia="sv-SE"/>
              </w:rPr>
              <w:t>34 498</w:t>
            </w:r>
          </w:p>
        </w:tc>
        <w:tc>
          <w:tcPr>
            <w:tcW w:w="911" w:type="dxa"/>
            <w:tcBorders>
              <w:top w:val="single" w:sz="4" w:space="0" w:color="auto"/>
              <w:left w:val="nil"/>
              <w:bottom w:val="single" w:sz="12" w:space="0" w:color="auto"/>
              <w:right w:val="nil"/>
            </w:tcBorders>
            <w:shd w:val="clear" w:color="auto" w:fill="auto"/>
            <w:vAlign w:val="center"/>
            <w:hideMark/>
          </w:tcPr>
          <w:p w14:paraId="1CB5483F" w14:textId="77777777" w:rsidR="005B1647" w:rsidRPr="00465F19" w:rsidRDefault="005B1647" w:rsidP="005B1647">
            <w:pPr>
              <w:spacing w:after="0" w:line="240" w:lineRule="auto"/>
              <w:jc w:val="right"/>
              <w:rPr>
                <w:rFonts w:asciiTheme="majorHAnsi" w:eastAsia="Times New Roman" w:hAnsiTheme="majorHAnsi" w:cstheme="majorHAnsi"/>
                <w:b/>
                <w:bCs/>
                <w:color w:val="000000"/>
                <w:sz w:val="16"/>
                <w:szCs w:val="16"/>
                <w:lang w:eastAsia="sv-SE"/>
              </w:rPr>
            </w:pPr>
            <w:r w:rsidRPr="00465F19">
              <w:rPr>
                <w:rFonts w:asciiTheme="majorHAnsi" w:eastAsia="Times New Roman" w:hAnsiTheme="majorHAnsi" w:cstheme="majorHAnsi"/>
                <w:b/>
                <w:bCs/>
                <w:color w:val="000000"/>
                <w:sz w:val="16"/>
                <w:szCs w:val="16"/>
                <w:lang w:eastAsia="sv-SE"/>
              </w:rPr>
              <w:t>19 370</w:t>
            </w:r>
          </w:p>
        </w:tc>
        <w:tc>
          <w:tcPr>
            <w:tcW w:w="911" w:type="dxa"/>
            <w:tcBorders>
              <w:top w:val="single" w:sz="4" w:space="0" w:color="auto"/>
              <w:left w:val="nil"/>
              <w:bottom w:val="single" w:sz="12" w:space="0" w:color="auto"/>
              <w:right w:val="nil"/>
            </w:tcBorders>
            <w:shd w:val="clear" w:color="auto" w:fill="auto"/>
            <w:vAlign w:val="center"/>
            <w:hideMark/>
          </w:tcPr>
          <w:p w14:paraId="71A14936" w14:textId="77777777" w:rsidR="005B1647" w:rsidRPr="00465F19" w:rsidRDefault="005B1647" w:rsidP="005B1647">
            <w:pPr>
              <w:spacing w:after="0" w:line="240" w:lineRule="auto"/>
              <w:jc w:val="right"/>
              <w:rPr>
                <w:rFonts w:asciiTheme="majorHAnsi" w:eastAsia="Times New Roman" w:hAnsiTheme="majorHAnsi" w:cstheme="majorHAnsi"/>
                <w:b/>
                <w:bCs/>
                <w:color w:val="000000"/>
                <w:sz w:val="16"/>
                <w:szCs w:val="16"/>
                <w:lang w:eastAsia="sv-SE"/>
              </w:rPr>
            </w:pPr>
            <w:r w:rsidRPr="00465F19">
              <w:rPr>
                <w:rFonts w:asciiTheme="majorHAnsi" w:eastAsia="Times New Roman" w:hAnsiTheme="majorHAnsi" w:cstheme="majorHAnsi"/>
                <w:b/>
                <w:bCs/>
                <w:color w:val="000000"/>
                <w:sz w:val="16"/>
                <w:szCs w:val="16"/>
                <w:lang w:eastAsia="sv-SE"/>
              </w:rPr>
              <w:t>13 749</w:t>
            </w:r>
          </w:p>
        </w:tc>
        <w:tc>
          <w:tcPr>
            <w:tcW w:w="911" w:type="dxa"/>
            <w:tcBorders>
              <w:top w:val="single" w:sz="4" w:space="0" w:color="auto"/>
              <w:left w:val="nil"/>
              <w:bottom w:val="single" w:sz="12" w:space="0" w:color="auto"/>
              <w:right w:val="nil"/>
            </w:tcBorders>
            <w:shd w:val="clear" w:color="auto" w:fill="auto"/>
            <w:vAlign w:val="center"/>
            <w:hideMark/>
          </w:tcPr>
          <w:p w14:paraId="5382A2E3" w14:textId="77777777" w:rsidR="005B1647" w:rsidRPr="00465F19" w:rsidRDefault="005B1647" w:rsidP="005B1647">
            <w:pPr>
              <w:spacing w:after="0" w:line="240" w:lineRule="auto"/>
              <w:jc w:val="right"/>
              <w:rPr>
                <w:rFonts w:asciiTheme="majorHAnsi" w:eastAsia="Times New Roman" w:hAnsiTheme="majorHAnsi" w:cstheme="majorHAnsi"/>
                <w:b/>
                <w:bCs/>
                <w:color w:val="000000"/>
                <w:sz w:val="16"/>
                <w:szCs w:val="16"/>
                <w:lang w:eastAsia="sv-SE"/>
              </w:rPr>
            </w:pPr>
            <w:r w:rsidRPr="00465F19">
              <w:rPr>
                <w:rFonts w:asciiTheme="majorHAnsi" w:eastAsia="Times New Roman" w:hAnsiTheme="majorHAnsi" w:cstheme="majorHAnsi"/>
                <w:b/>
                <w:bCs/>
                <w:color w:val="000000"/>
                <w:sz w:val="16"/>
                <w:szCs w:val="16"/>
                <w:lang w:eastAsia="sv-SE"/>
              </w:rPr>
              <w:t>22 593</w:t>
            </w:r>
          </w:p>
        </w:tc>
        <w:tc>
          <w:tcPr>
            <w:tcW w:w="911" w:type="dxa"/>
            <w:tcBorders>
              <w:top w:val="single" w:sz="4" w:space="0" w:color="auto"/>
              <w:left w:val="nil"/>
              <w:bottom w:val="single" w:sz="12" w:space="0" w:color="auto"/>
              <w:right w:val="nil"/>
            </w:tcBorders>
            <w:shd w:val="clear" w:color="auto" w:fill="auto"/>
            <w:vAlign w:val="center"/>
            <w:hideMark/>
          </w:tcPr>
          <w:p w14:paraId="55AFCB7C" w14:textId="77777777" w:rsidR="005B1647" w:rsidRPr="00465F19" w:rsidRDefault="005B1647" w:rsidP="005B1647">
            <w:pPr>
              <w:spacing w:after="0" w:line="240" w:lineRule="auto"/>
              <w:jc w:val="right"/>
              <w:rPr>
                <w:rFonts w:asciiTheme="majorHAnsi" w:eastAsia="Times New Roman" w:hAnsiTheme="majorHAnsi" w:cstheme="majorHAnsi"/>
                <w:b/>
                <w:bCs/>
                <w:color w:val="000000"/>
                <w:sz w:val="16"/>
                <w:szCs w:val="16"/>
                <w:lang w:eastAsia="sv-SE"/>
              </w:rPr>
            </w:pPr>
            <w:r w:rsidRPr="00465F19">
              <w:rPr>
                <w:rFonts w:asciiTheme="majorHAnsi" w:eastAsia="Times New Roman" w:hAnsiTheme="majorHAnsi" w:cstheme="majorHAnsi"/>
                <w:b/>
                <w:bCs/>
                <w:color w:val="000000"/>
                <w:sz w:val="16"/>
                <w:szCs w:val="16"/>
                <w:lang w:eastAsia="sv-SE"/>
              </w:rPr>
              <w:t>25 126</w:t>
            </w:r>
          </w:p>
        </w:tc>
        <w:tc>
          <w:tcPr>
            <w:tcW w:w="911" w:type="dxa"/>
            <w:tcBorders>
              <w:top w:val="single" w:sz="4" w:space="0" w:color="auto"/>
              <w:left w:val="nil"/>
              <w:bottom w:val="single" w:sz="12" w:space="0" w:color="auto"/>
              <w:right w:val="nil"/>
            </w:tcBorders>
            <w:shd w:val="clear" w:color="auto" w:fill="auto"/>
            <w:vAlign w:val="center"/>
            <w:hideMark/>
          </w:tcPr>
          <w:p w14:paraId="541E38E6" w14:textId="77777777" w:rsidR="005B1647" w:rsidRPr="00465F19" w:rsidRDefault="005B1647" w:rsidP="005B1647">
            <w:pPr>
              <w:spacing w:after="0" w:line="240" w:lineRule="auto"/>
              <w:jc w:val="right"/>
              <w:rPr>
                <w:rFonts w:asciiTheme="majorHAnsi" w:eastAsia="Times New Roman" w:hAnsiTheme="majorHAnsi" w:cstheme="majorHAnsi"/>
                <w:b/>
                <w:bCs/>
                <w:color w:val="000000"/>
                <w:sz w:val="16"/>
                <w:szCs w:val="16"/>
                <w:lang w:eastAsia="sv-SE"/>
              </w:rPr>
            </w:pPr>
            <w:r w:rsidRPr="00465F19">
              <w:rPr>
                <w:rFonts w:asciiTheme="majorHAnsi" w:eastAsia="Times New Roman" w:hAnsiTheme="majorHAnsi" w:cstheme="majorHAnsi"/>
                <w:b/>
                <w:bCs/>
                <w:color w:val="000000"/>
                <w:sz w:val="16"/>
                <w:szCs w:val="16"/>
                <w:lang w:eastAsia="sv-SE"/>
              </w:rPr>
              <w:t>2 533</w:t>
            </w:r>
          </w:p>
        </w:tc>
      </w:tr>
    </w:tbl>
    <w:p w14:paraId="43A9FC53" w14:textId="2A9FCE4E" w:rsidR="005B1647" w:rsidRPr="005F7879" w:rsidRDefault="005B1647" w:rsidP="005B1647">
      <w:pPr>
        <w:pStyle w:val="TabellFotnot"/>
        <w:keepLines w:val="0"/>
      </w:pPr>
      <w:r w:rsidRPr="00EB6225">
        <w:rPr>
          <w:rFonts w:eastAsia="Times New Roman" w:cstheme="majorHAnsi"/>
          <w:color w:val="000000"/>
          <w:sz w:val="16"/>
          <w:szCs w:val="16"/>
          <w:vertAlign w:val="superscript"/>
          <w:lang w:eastAsia="sv-SE"/>
        </w:rPr>
        <w:t>1</w:t>
      </w:r>
      <w:r w:rsidRPr="00F617CC">
        <w:rPr>
          <w:rFonts w:cstheme="majorHAnsi"/>
        </w:rPr>
        <w:t xml:space="preserve"> </w:t>
      </w:r>
      <w:r w:rsidRPr="00BA45D7">
        <w:t xml:space="preserve">Redovisat mot anslag 1:1 </w:t>
      </w:r>
      <w:r w:rsidRPr="005F7879">
        <w:t>Avgiften till Europeiska unionen</w:t>
      </w:r>
      <w:r>
        <w:t>.</w:t>
      </w:r>
    </w:p>
    <w:p w14:paraId="35A9C544" w14:textId="0D129050" w:rsidR="005B1647" w:rsidRPr="00BA45D7" w:rsidRDefault="005B1647" w:rsidP="005B1647">
      <w:pPr>
        <w:keepNext/>
        <w:keepLines/>
        <w:numPr>
          <w:ilvl w:val="0"/>
          <w:numId w:val="3"/>
        </w:numPr>
        <w:tabs>
          <w:tab w:val="num" w:pos="360"/>
        </w:tabs>
        <w:spacing w:before="60" w:after="20" w:line="240" w:lineRule="auto"/>
        <w:rPr>
          <w:rFonts w:asciiTheme="majorHAnsi" w:hAnsiTheme="majorHAnsi"/>
          <w:sz w:val="14"/>
          <w:szCs w:val="20"/>
          <w:lang w:eastAsia="sv-SE"/>
        </w:rPr>
      </w:pPr>
      <w:r w:rsidRPr="00BA45D7">
        <w:rPr>
          <w:rFonts w:asciiTheme="majorHAnsi" w:hAnsiTheme="majorHAnsi"/>
          <w:sz w:val="14"/>
          <w:szCs w:val="20"/>
          <w:vertAlign w:val="superscript"/>
          <w:lang w:eastAsia="sv-SE"/>
        </w:rPr>
        <w:t xml:space="preserve">2 </w:t>
      </w:r>
      <w:r w:rsidRPr="00BA45D7">
        <w:rPr>
          <w:rFonts w:asciiTheme="majorHAnsi" w:hAnsiTheme="majorHAnsi"/>
          <w:sz w:val="14"/>
          <w:szCs w:val="20"/>
          <w:lang w:eastAsia="sv-SE"/>
        </w:rPr>
        <w:t>Redovisat mot inkomsttitlar under inkomsttyp 6000 Bidrag från EU m.m.</w:t>
      </w:r>
    </w:p>
    <w:p w14:paraId="4D018F67" w14:textId="3CA7A2D1" w:rsidR="005B1647" w:rsidRDefault="005B1647" w:rsidP="005B1647">
      <w:pPr>
        <w:spacing w:before="60" w:after="240" w:line="240" w:lineRule="auto"/>
        <w:rPr>
          <w:rFonts w:asciiTheme="majorHAnsi" w:hAnsiTheme="majorHAnsi"/>
          <w:sz w:val="14"/>
        </w:rPr>
      </w:pPr>
      <w:r w:rsidRPr="00BA45D7">
        <w:rPr>
          <w:rFonts w:asciiTheme="majorHAnsi" w:hAnsiTheme="majorHAnsi"/>
          <w:sz w:val="14"/>
        </w:rPr>
        <w:t xml:space="preserve">Källa: </w:t>
      </w:r>
      <w:r>
        <w:rPr>
          <w:rFonts w:asciiTheme="majorHAnsi" w:hAnsiTheme="majorHAnsi"/>
          <w:sz w:val="14"/>
        </w:rPr>
        <w:t>ESV.</w:t>
      </w:r>
    </w:p>
    <w:p w14:paraId="061DF4FC" w14:textId="24BD3D9A" w:rsidR="005B1647" w:rsidRPr="00BA45D7" w:rsidRDefault="005B1647" w:rsidP="005B1647">
      <w:pPr>
        <w:pStyle w:val="Brdtext"/>
      </w:pPr>
      <w:r w:rsidRPr="00BA45D7">
        <w:t xml:space="preserve">Medfinansieringen är en förutsättning för att Sverige ska kunna tillgodogöra sig medel från de flesta av fonderna i EU-budgeten. </w:t>
      </w:r>
      <w:r>
        <w:t>EGFJ</w:t>
      </w:r>
      <w:r w:rsidRPr="00BA45D7">
        <w:t xml:space="preserve"> finansieras emellertid helt genom EU-budgeten, bortsett från valutakursdifferenser och finansiella korrigeringar.</w:t>
      </w:r>
    </w:p>
    <w:p w14:paraId="4FE74A1E" w14:textId="77777777" w:rsidR="005B1647" w:rsidRPr="00BA45D7" w:rsidRDefault="005B1647" w:rsidP="005B1647">
      <w:pPr>
        <w:pStyle w:val="Brdtext"/>
      </w:pPr>
      <w:r w:rsidRPr="00BA45D7">
        <w:t>Utgifter hänförliga till Sveriges medlemskap i EU förekommer även under olika myndigheters förvaltningsanslag. Dessa utgifter är svåra att särredovisa, eftersom samarbetet inom EU är integrerat i den nationella verksamheten. Utgifter för europeiskt samarbete förekom dessutom även före Sveriges anslutning 1995.</w:t>
      </w:r>
    </w:p>
    <w:p w14:paraId="771349B8" w14:textId="12822217" w:rsidR="005B1647" w:rsidRPr="00BA45D7" w:rsidRDefault="005B1647" w:rsidP="005B1647">
      <w:pPr>
        <w:pStyle w:val="Brdtext"/>
      </w:pPr>
      <w:r w:rsidRPr="00BA45D7">
        <w:t>Anslagen för EU-bidrag på statens budget uppgick 2019 till 13</w:t>
      </w:r>
      <w:r>
        <w:t> </w:t>
      </w:r>
      <w:r w:rsidRPr="00BA45D7">
        <w:t>242</w:t>
      </w:r>
      <w:r>
        <w:t> </w:t>
      </w:r>
      <w:r w:rsidRPr="00BA45D7">
        <w:t xml:space="preserve">miljoner kronor Dessa utgifter ska motsvaras av medel från respektive fond inom EU-budgeten. År 2019 uppgick inkomsterna från </w:t>
      </w:r>
      <w:r w:rsidRPr="00A955AE">
        <w:t>EU</w:t>
      </w:r>
      <w:r w:rsidRPr="00A955AE">
        <w:noBreakHyphen/>
        <w:t xml:space="preserve">budgeten till 12 557 miljoner kronor (se </w:t>
      </w:r>
      <w:r>
        <w:t>t</w:t>
      </w:r>
      <w:r w:rsidRPr="00A955AE">
        <w:t>abell 6.1). Utfallet på anslagen är alltså</w:t>
      </w:r>
      <w:r w:rsidRPr="00BA45D7">
        <w:t xml:space="preserve"> högre än vad som har redovisats som bidrag från EU på inkomsttitlar. Det beror på periodiserings- och valutakursdifferenser samt finansiella korrigeringar.</w:t>
      </w:r>
    </w:p>
    <w:p w14:paraId="3A001C78" w14:textId="6FCAD22A" w:rsidR="005B1647" w:rsidRPr="00BA45D7" w:rsidRDefault="005B1647" w:rsidP="005B1647">
      <w:pPr>
        <w:pStyle w:val="Brdtext"/>
      </w:pPr>
      <w:r w:rsidRPr="00BA45D7">
        <w:t xml:space="preserve">Periodiseringseffekterna uppkommer eftersom kommissionen oftast ersätter utbetalningar av stöd i efterhand. För </w:t>
      </w:r>
      <w:r>
        <w:t>EGFJ</w:t>
      </w:r>
      <w:r w:rsidRPr="00BA45D7">
        <w:t xml:space="preserve"> och </w:t>
      </w:r>
      <w:r>
        <w:t xml:space="preserve">övriga </w:t>
      </w:r>
      <w:r w:rsidRPr="00BA45D7">
        <w:t>fonder förskotteras dock en viss del av det belopp som varje medlemsland tilldelas för programperioden. Statens budget står dessutom för den valutarisk som uppstår i och med att stöden betalas ut i kronor medan kravet på ersättning från EU-budgeten ställs i euro, enligt gällande regler för valutaomräkning. Kommissionen gör därefter sina utbetalningar i euro.</w:t>
      </w:r>
    </w:p>
    <w:p w14:paraId="3150EE8D" w14:textId="77777777" w:rsidR="005B1647" w:rsidRPr="00BA45D7" w:rsidRDefault="005B1647" w:rsidP="00AC2754">
      <w:pPr>
        <w:pStyle w:val="Rubrik3"/>
      </w:pPr>
      <w:bookmarkStart w:id="303" w:name="_Toc37350677"/>
      <w:r w:rsidRPr="00BA45D7">
        <w:t>Redovisning i resultaträkningen</w:t>
      </w:r>
      <w:bookmarkEnd w:id="303"/>
    </w:p>
    <w:p w14:paraId="08DC7197" w14:textId="47B8F190" w:rsidR="005B1647" w:rsidRPr="00BA45D7" w:rsidRDefault="005B1647" w:rsidP="005B1647">
      <w:pPr>
        <w:pStyle w:val="Brdtext"/>
      </w:pPr>
      <w:r w:rsidRPr="00BA45D7">
        <w:t xml:space="preserve">I resultaträkningen för staten (se </w:t>
      </w:r>
      <w:r>
        <w:t>avsnitt</w:t>
      </w:r>
      <w:r w:rsidRPr="00BA45D7">
        <w:t xml:space="preserve"> 3) redovisas avgiften till EU under posten Transfereringar till utlandet. Återflödet från EU redovisas under posten Intäkter av bidrag. Dessa intäkter redovisas det år som stödet betalas ut till bidragsmottagarna, vilket motsvarar det år kostnaden uppstår. Det kan därför finnas skillnader mellan resultaträkningen och den kassamässiga redovisningen i statens budget.</w:t>
      </w:r>
    </w:p>
    <w:p w14:paraId="32DE5897" w14:textId="0BEDA013" w:rsidR="005B1647" w:rsidRDefault="005B1647" w:rsidP="005B1647">
      <w:pPr>
        <w:pStyle w:val="Brdtext"/>
      </w:pPr>
      <w:r w:rsidRPr="00BA45D7">
        <w:t>Det finns också bidrag från EU-budgeten, exempelvis från ramprogrammen för forskning, som inte redovisas på statens budget, utan endast i resultaträkningen. Under 2019 tog statliga myndigheter, inklusive universitet och högskolor, emot 2</w:t>
      </w:r>
      <w:r>
        <w:t> </w:t>
      </w:r>
      <w:r w:rsidRPr="00BA45D7">
        <w:t>293</w:t>
      </w:r>
      <w:r>
        <w:t> </w:t>
      </w:r>
      <w:r w:rsidRPr="00BA45D7">
        <w:t>miljoner kronor i bidrag från EU-budgeten som enbart har redovisats som intäkter av bidrag i resultaträkningen (se not 3).</w:t>
      </w:r>
    </w:p>
    <w:p w14:paraId="13454D97" w14:textId="2853D34F" w:rsidR="005B1647" w:rsidRDefault="005B1647" w:rsidP="005B1647">
      <w:pPr>
        <w:pStyle w:val="Rubrik2"/>
      </w:pPr>
      <w:bookmarkStart w:id="304" w:name="_Toc37350678"/>
      <w:r>
        <w:t>Räkenskapssammanställning av EU-medel</w:t>
      </w:r>
      <w:bookmarkEnd w:id="304"/>
    </w:p>
    <w:p w14:paraId="7337D3E6" w14:textId="77777777" w:rsidR="005B1647" w:rsidRDefault="005B1647" w:rsidP="005B1647">
      <w:pPr>
        <w:pStyle w:val="Brdtext"/>
      </w:pPr>
      <w:r w:rsidRPr="00FD7236">
        <w:t>Räkenskapssammanställningen av EU-medel omfattar resultaträkning, balansräkning och kassamässig redovisning av utfall på anslag och inkomsttitlar. Redovisningen för kalenderåret 201</w:t>
      </w:r>
      <w:r>
        <w:t>9</w:t>
      </w:r>
      <w:r w:rsidRPr="00FD7236">
        <w:t xml:space="preserve"> omfattar </w:t>
      </w:r>
      <w:r>
        <w:t xml:space="preserve">den </w:t>
      </w:r>
      <w:r w:rsidRPr="00FD7236">
        <w:t>fleråriga budgetram</w:t>
      </w:r>
      <w:r>
        <w:t>en</w:t>
      </w:r>
      <w:r w:rsidRPr="00FD7236">
        <w:t xml:space="preserve"> </w:t>
      </w:r>
      <w:r>
        <w:t>2014</w:t>
      </w:r>
      <w:r w:rsidRPr="00560DA2">
        <w:t>–</w:t>
      </w:r>
      <w:r>
        <w:t>2020. Enstaka transaktioner för programperioden 2007</w:t>
      </w:r>
      <w:r w:rsidRPr="00560DA2">
        <w:t>–</w:t>
      </w:r>
      <w:r>
        <w:t>2013 kommenteras under respektive tabell.</w:t>
      </w:r>
    </w:p>
    <w:p w14:paraId="51A201C5" w14:textId="2A325E3F" w:rsidR="005B1647" w:rsidRDefault="005B1647" w:rsidP="00AC2754">
      <w:pPr>
        <w:pStyle w:val="Rubrik3"/>
      </w:pPr>
      <w:bookmarkStart w:id="305" w:name="_Toc37350679"/>
      <w:r>
        <w:t>Redovisningsprinciper för räkenskapssammanställningen</w:t>
      </w:r>
      <w:bookmarkEnd w:id="305"/>
    </w:p>
    <w:p w14:paraId="6E28D4E5" w14:textId="77777777" w:rsidR="005B1647" w:rsidRPr="00BF5FB2" w:rsidRDefault="005B1647" w:rsidP="005B1647">
      <w:pPr>
        <w:pStyle w:val="Brdtext"/>
      </w:pPr>
      <w:r w:rsidRPr="001772BF">
        <w:t>Endast EU-medel med delat förvaltningsansvar ingår i räkenskapssammanställningen. Medfinansiering ingår inte.</w:t>
      </w:r>
    </w:p>
    <w:p w14:paraId="20297903" w14:textId="69BC1948" w:rsidR="005B1647" w:rsidRPr="00CC4525" w:rsidRDefault="005B1647" w:rsidP="005B1647">
      <w:pPr>
        <w:pStyle w:val="Brdtext"/>
      </w:pPr>
      <w:r w:rsidRPr="00CC4525">
        <w:t xml:space="preserve">Sammanställningen bygger på uppgifter </w:t>
      </w:r>
      <w:r>
        <w:t xml:space="preserve">från </w:t>
      </w:r>
      <w:r w:rsidRPr="00CC4525">
        <w:t xml:space="preserve">de förvaltande myndigheterna. </w:t>
      </w:r>
      <w:r>
        <w:t>ESV har stämt av de inlämnade u</w:t>
      </w:r>
      <w:r w:rsidRPr="00CC4525">
        <w:t xml:space="preserve">ppgifterna mot dessa myndigheters årsredovisningar. Redovisningsprinciperna för dessa medel är därmed desamma som för årsredovisningen för staten i övrigt när det gäller kostnader, intäkter, fordringar och skulder samt utgifter och inkomster på statens budget. Principerna sammanfattas </w:t>
      </w:r>
      <w:r>
        <w:t>nedan.</w:t>
      </w:r>
    </w:p>
    <w:p w14:paraId="629A6EB4" w14:textId="645E1388" w:rsidR="005B1647" w:rsidRDefault="005B1647" w:rsidP="005B1647">
      <w:pPr>
        <w:pStyle w:val="Brdtext"/>
      </w:pPr>
      <w:r w:rsidRPr="00A652F6">
        <w:t>I resultaträkningen redovisas intäkter av EU</w:t>
      </w:r>
      <w:r>
        <w:noBreakHyphen/>
      </w:r>
      <w:r w:rsidRPr="00A652F6">
        <w:t>medel och kostnader för EU</w:t>
      </w:r>
      <w:r>
        <w:noBreakHyphen/>
      </w:r>
      <w:r w:rsidRPr="00A652F6">
        <w:t xml:space="preserve">stöd enligt bokföringsmässiga grunder. Det innebär att intäkter och kostnader redovisas det år de är hänförliga till, oavsett tidpunkten för betalning. Intäkter av uppbörd respektive kostnader för transfereringar uppkommer normalt under </w:t>
      </w:r>
      <w:r>
        <w:t>samma</w:t>
      </w:r>
      <w:r w:rsidRPr="00A652F6">
        <w:t xml:space="preserve"> period </w:t>
      </w:r>
      <w:r>
        <w:t>som</w:t>
      </w:r>
      <w:r w:rsidRPr="00A652F6">
        <w:t xml:space="preserve"> betalning</w:t>
      </w:r>
      <w:r>
        <w:t>en</w:t>
      </w:r>
      <w:r w:rsidRPr="00A652F6">
        <w:t xml:space="preserve"> sker</w:t>
      </w:r>
      <w:r>
        <w:t>.</w:t>
      </w:r>
      <w:r w:rsidRPr="00A652F6">
        <w:t xml:space="preserve"> </w:t>
      </w:r>
      <w:r>
        <w:t xml:space="preserve">Men om dessa </w:t>
      </w:r>
      <w:r w:rsidRPr="00A652F6">
        <w:t xml:space="preserve">intäkter eller kostnader </w:t>
      </w:r>
      <w:r>
        <w:t xml:space="preserve">är </w:t>
      </w:r>
      <w:r w:rsidRPr="00A652F6">
        <w:t xml:space="preserve">hänförliga till en annan period än betalningen </w:t>
      </w:r>
      <w:r>
        <w:t xml:space="preserve">så </w:t>
      </w:r>
      <w:r w:rsidRPr="00A652F6">
        <w:t xml:space="preserve">periodiseras </w:t>
      </w:r>
      <w:r>
        <w:t>de</w:t>
      </w:r>
      <w:r w:rsidRPr="00A652F6">
        <w:t>.</w:t>
      </w:r>
    </w:p>
    <w:p w14:paraId="4463D7F8" w14:textId="7641F1CF" w:rsidR="005B1647" w:rsidRDefault="005B1647" w:rsidP="005B1647">
      <w:pPr>
        <w:pStyle w:val="Brdtext"/>
      </w:pPr>
      <w:r w:rsidRPr="00F54285">
        <w:t>Om en betalning är förväntad men inte mottagen redovisas en fordran eller en periodavgränsningspost på balansräkningens tillgångssida. Om myndigheten har ställt anspråk på betalning från EU redovisas en fordran. Om betalningen är mottagen men gäller en senare period eller om myndigheten bedömer att den kommer att behöva betalas tillbaka, redovisas en skuld eller periodavgränsningspost på balansräkningens skuldsida</w:t>
      </w:r>
      <w:r>
        <w:t>.</w:t>
      </w:r>
    </w:p>
    <w:p w14:paraId="463E3EE8" w14:textId="77777777" w:rsidR="005B1647" w:rsidRDefault="005B1647" w:rsidP="005B1647">
      <w:pPr>
        <w:pStyle w:val="Brdtext"/>
      </w:pPr>
      <w:r w:rsidRPr="00A53503">
        <w:t>Utgifter</w:t>
      </w:r>
      <w:r>
        <w:t>na</w:t>
      </w:r>
      <w:r w:rsidRPr="00A53503">
        <w:t xml:space="preserve"> </w:t>
      </w:r>
      <w:r>
        <w:t>i</w:t>
      </w:r>
      <w:r w:rsidRPr="00A53503">
        <w:t xml:space="preserve"> statens budget som finansieras från EU-budgeten </w:t>
      </w:r>
      <w:r>
        <w:t>består till största delen av</w:t>
      </w:r>
      <w:r w:rsidRPr="00A53503">
        <w:t xml:space="preserve"> transfereringar. Dessa redovisas mot anslag det år betalning</w:t>
      </w:r>
      <w:r>
        <w:t>en</w:t>
      </w:r>
      <w:r w:rsidRPr="00A53503">
        <w:t xml:space="preserve"> sker. Undantag gäller för mindre belopp som omfattar förvaltningskostnader, som i stället redovisas mot anslag det år som kostnaderna hänför sig till. Inkomsterna </w:t>
      </w:r>
      <w:r>
        <w:t>i</w:t>
      </w:r>
      <w:r w:rsidRPr="00A53503">
        <w:t xml:space="preserve"> statens budget </w:t>
      </w:r>
      <w:r>
        <w:t>består</w:t>
      </w:r>
      <w:r w:rsidRPr="00A53503">
        <w:t xml:space="preserve"> av bidrag från EU. </w:t>
      </w:r>
      <w:r>
        <w:t>EU</w:t>
      </w:r>
      <w:r>
        <w:noBreakHyphen/>
        <w:t>bidragen</w:t>
      </w:r>
      <w:r w:rsidRPr="00A53503">
        <w:t xml:space="preserve"> redovisas mot inkomsttitel på statens budget det år betalning</w:t>
      </w:r>
      <w:r>
        <w:t>en</w:t>
      </w:r>
      <w:r w:rsidRPr="00A53503">
        <w:t xml:space="preserve"> sker.</w:t>
      </w:r>
    </w:p>
    <w:p w14:paraId="311934F4" w14:textId="77777777" w:rsidR="005B1647" w:rsidRDefault="005B1647" w:rsidP="00AC2754">
      <w:pPr>
        <w:pStyle w:val="Rubrik3"/>
      </w:pPr>
      <w:bookmarkStart w:id="306" w:name="_Toc37350680"/>
      <w:r w:rsidRPr="0027179D">
        <w:t>Resultaträkning</w:t>
      </w:r>
      <w:bookmarkEnd w:id="306"/>
    </w:p>
    <w:p w14:paraId="38E64B2D" w14:textId="0EC61B5E" w:rsidR="005B1647" w:rsidRPr="0027179D" w:rsidRDefault="005B1647" w:rsidP="005B1647">
      <w:pPr>
        <w:pStyle w:val="Brdtext"/>
      </w:pPr>
      <w:r w:rsidRPr="0027179D">
        <w:br/>
        <w:t xml:space="preserve">Resultaträkningen visar i sammandrag återflödet från EU-budgeten och hur pengarna </w:t>
      </w:r>
      <w:r>
        <w:t xml:space="preserve">har </w:t>
      </w:r>
      <w:r w:rsidRPr="0027179D">
        <w:t>använts.</w:t>
      </w:r>
    </w:p>
    <w:p w14:paraId="676CD3C1" w14:textId="631EACF7" w:rsidR="005B1647" w:rsidRPr="00EF401F" w:rsidRDefault="005B1647" w:rsidP="005B1647">
      <w:pPr>
        <w:pStyle w:val="TabellRubrik"/>
        <w:rPr>
          <w:bCs/>
        </w:rPr>
      </w:pPr>
      <w:bookmarkStart w:id="307" w:name="_Toc37340166"/>
      <w:r w:rsidRPr="000A1A04">
        <w:t xml:space="preserve">Tabell </w:t>
      </w:r>
      <w:r w:rsidRPr="000A1A04">
        <w:fldChar w:fldCharType="begin"/>
      </w:r>
      <w:r w:rsidRPr="000A1A04">
        <w:instrText xml:space="preserve"> STYLEREF  "Rubrik 1" \n</w:instrText>
      </w:r>
      <w:r w:rsidRPr="000A1A04">
        <w:fldChar w:fldCharType="separate"/>
      </w:r>
      <w:r w:rsidR="00301022">
        <w:rPr>
          <w:noProof/>
        </w:rPr>
        <w:t>6</w:t>
      </w:r>
      <w:r w:rsidRPr="000A1A04">
        <w:fldChar w:fldCharType="end"/>
      </w:r>
      <w:r w:rsidRPr="000A1A04">
        <w:t>.</w:t>
      </w:r>
      <w:fldSimple w:instr=" SEQ Tabell \* ARABIC \s 1 ">
        <w:r w:rsidR="00301022">
          <w:rPr>
            <w:noProof/>
          </w:rPr>
          <w:t>2</w:t>
        </w:r>
      </w:fldSimple>
      <w:r>
        <w:tab/>
      </w:r>
      <w:r w:rsidRPr="00EF401F">
        <w:rPr>
          <w:bCs/>
        </w:rPr>
        <w:t>Resultaträkning för fleråriga budgetramen 2014–2020</w:t>
      </w:r>
      <w:r w:rsidRPr="00EF401F">
        <w:rPr>
          <w:bCs/>
          <w:vertAlign w:val="superscript"/>
        </w:rPr>
        <w:t>1</w:t>
      </w:r>
      <w:bookmarkEnd w:id="307"/>
    </w:p>
    <w:p w14:paraId="55047AF7" w14:textId="0475A94C" w:rsidR="005B1647" w:rsidRDefault="005B1647" w:rsidP="005B1647">
      <w:pPr>
        <w:pStyle w:val="TabellUnderrubrik"/>
      </w:pPr>
      <w:r>
        <w:t>Miljoner kronor</w:t>
      </w:r>
    </w:p>
    <w:tbl>
      <w:tblPr>
        <w:tblStyle w:val="RKBPTabell"/>
        <w:tblW w:w="5000" w:type="pct"/>
        <w:tblLook w:val="04E0" w:firstRow="1" w:lastRow="1" w:firstColumn="1" w:lastColumn="0" w:noHBand="0" w:noVBand="1"/>
      </w:tblPr>
      <w:tblGrid>
        <w:gridCol w:w="5610"/>
        <w:gridCol w:w="880"/>
        <w:gridCol w:w="880"/>
      </w:tblGrid>
      <w:tr w:rsidR="00155607" w14:paraId="570D520A" w14:textId="77777777" w:rsidTr="00155607">
        <w:trPr>
          <w:cnfStyle w:val="100000000000" w:firstRow="1" w:lastRow="0" w:firstColumn="0" w:lastColumn="0" w:oddVBand="0" w:evenVBand="0" w:oddHBand="0" w:evenHBand="0" w:firstRowFirstColumn="0" w:firstRowLastColumn="0" w:lastRowFirstColumn="0" w:lastRowLastColumn="0"/>
          <w:trHeight w:val="240"/>
          <w:tblHeader w:val="0"/>
        </w:trPr>
        <w:tc>
          <w:tcPr>
            <w:cnfStyle w:val="001000000000" w:firstRow="0" w:lastRow="0" w:firstColumn="1" w:lastColumn="0" w:oddVBand="0" w:evenVBand="0" w:oddHBand="0" w:evenHBand="0" w:firstRowFirstColumn="0" w:firstRowLastColumn="0" w:lastRowFirstColumn="0" w:lastRowLastColumn="0"/>
            <w:tcW w:w="3805"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hideMark/>
          </w:tcPr>
          <w:p w14:paraId="05DF95EA" w14:textId="762D9335" w:rsidR="005B1647" w:rsidRPr="008C2215" w:rsidRDefault="005B1647" w:rsidP="005B1647">
            <w:pPr>
              <w:pStyle w:val="TabellHuvud"/>
            </w:pPr>
          </w:p>
        </w:tc>
        <w:tc>
          <w:tcPr>
            <w:tcW w:w="597"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hideMark/>
          </w:tcPr>
          <w:p w14:paraId="6D86D778" w14:textId="77777777" w:rsidR="005B1647" w:rsidRPr="008C2215"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8C2215">
              <w:t>2019</w:t>
            </w:r>
          </w:p>
        </w:tc>
        <w:tc>
          <w:tcPr>
            <w:tcW w:w="597"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hideMark/>
          </w:tcPr>
          <w:p w14:paraId="69050FE7" w14:textId="77777777" w:rsidR="005B1647" w:rsidRPr="008C2215"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8C2215">
              <w:t>2018</w:t>
            </w:r>
          </w:p>
        </w:tc>
      </w:tr>
      <w:tr w:rsidR="00155607" w14:paraId="35113109"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805" w:type="pct"/>
            <w:tcBorders>
              <w:top w:val="single" w:sz="12" w:space="0" w:color="auto"/>
            </w:tcBorders>
            <w:hideMark/>
          </w:tcPr>
          <w:p w14:paraId="6990E0F9" w14:textId="77777777" w:rsidR="005B1647" w:rsidRPr="00465F19" w:rsidRDefault="005B1647" w:rsidP="005B1647">
            <w:pPr>
              <w:pStyle w:val="Tabell"/>
              <w:rPr>
                <w:i/>
                <w:iCs/>
              </w:rPr>
            </w:pPr>
            <w:r w:rsidRPr="00465F19">
              <w:rPr>
                <w:i/>
                <w:iCs/>
              </w:rPr>
              <w:t>Intäkter av bidrag från EU</w:t>
            </w:r>
          </w:p>
        </w:tc>
        <w:tc>
          <w:tcPr>
            <w:tcW w:w="597" w:type="pct"/>
            <w:tcBorders>
              <w:top w:val="single" w:sz="12" w:space="0" w:color="auto"/>
            </w:tcBorders>
            <w:hideMark/>
          </w:tcPr>
          <w:p w14:paraId="7613A4D2" w14:textId="77777777" w:rsidR="005B1647" w:rsidRPr="00465F19"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r w:rsidRPr="00465F19">
              <w:rPr>
                <w:i/>
                <w:iCs/>
              </w:rPr>
              <w:t> </w:t>
            </w:r>
          </w:p>
        </w:tc>
        <w:tc>
          <w:tcPr>
            <w:tcW w:w="597" w:type="pct"/>
            <w:tcBorders>
              <w:top w:val="single" w:sz="12" w:space="0" w:color="auto"/>
            </w:tcBorders>
            <w:hideMark/>
          </w:tcPr>
          <w:p w14:paraId="6AA70080" w14:textId="77777777" w:rsidR="005B1647" w:rsidRPr="00465F19"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r w:rsidRPr="00465F19">
              <w:rPr>
                <w:i/>
                <w:iCs/>
              </w:rPr>
              <w:t> </w:t>
            </w:r>
          </w:p>
        </w:tc>
      </w:tr>
      <w:tr w:rsidR="00155607" w14:paraId="6F92F338"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805" w:type="pct"/>
            <w:hideMark/>
          </w:tcPr>
          <w:p w14:paraId="4339132B" w14:textId="07695672" w:rsidR="005B1647" w:rsidRPr="008C2215" w:rsidRDefault="005B1647" w:rsidP="005B1647">
            <w:pPr>
              <w:pStyle w:val="Tabell"/>
            </w:pPr>
            <w:r w:rsidRPr="008C2215">
              <w:t>Europeiska garantifonden för jordbruket</w:t>
            </w:r>
            <w:r>
              <w:t xml:space="preserve"> (EGFJ)</w:t>
            </w:r>
            <w:r w:rsidRPr="008C2215">
              <w:rPr>
                <w:vertAlign w:val="superscript"/>
              </w:rPr>
              <w:t>2</w:t>
            </w:r>
          </w:p>
        </w:tc>
        <w:tc>
          <w:tcPr>
            <w:tcW w:w="597" w:type="pct"/>
            <w:hideMark/>
          </w:tcPr>
          <w:p w14:paraId="7FA13381" w14:textId="77777777" w:rsidR="005B1647" w:rsidRPr="008C221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C2215">
              <w:t>7 161</w:t>
            </w:r>
          </w:p>
        </w:tc>
        <w:tc>
          <w:tcPr>
            <w:tcW w:w="597" w:type="pct"/>
            <w:hideMark/>
          </w:tcPr>
          <w:p w14:paraId="6641E8BA" w14:textId="77777777" w:rsidR="005B1647" w:rsidRPr="008C221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C2215">
              <w:t>7 216</w:t>
            </w:r>
          </w:p>
        </w:tc>
      </w:tr>
      <w:tr w:rsidR="00155607" w14:paraId="73899A16" w14:textId="77777777" w:rsidTr="00155607">
        <w:trPr>
          <w:trHeight w:val="240"/>
        </w:trPr>
        <w:tc>
          <w:tcPr>
            <w:cnfStyle w:val="001000000000" w:firstRow="0" w:lastRow="0" w:firstColumn="1" w:lastColumn="0" w:oddVBand="0" w:evenVBand="0" w:oddHBand="0" w:evenHBand="0" w:firstRowFirstColumn="0" w:firstRowLastColumn="0" w:lastRowFirstColumn="0" w:lastRowLastColumn="0"/>
            <w:tcW w:w="3805" w:type="pct"/>
            <w:hideMark/>
          </w:tcPr>
          <w:p w14:paraId="112DCABF" w14:textId="2888F69B" w:rsidR="005B1647" w:rsidRPr="008C2215" w:rsidRDefault="005B1647" w:rsidP="005B1647">
            <w:pPr>
              <w:pStyle w:val="Tabell"/>
            </w:pPr>
            <w:r w:rsidRPr="008C2215">
              <w:t>Europeiska jordbruksfonden för landsbygdsutveckling</w:t>
            </w:r>
            <w:r>
              <w:t xml:space="preserve"> (EJFLU)</w:t>
            </w:r>
          </w:p>
        </w:tc>
        <w:tc>
          <w:tcPr>
            <w:tcW w:w="597" w:type="pct"/>
            <w:hideMark/>
          </w:tcPr>
          <w:p w14:paraId="24C7C234" w14:textId="77777777" w:rsidR="005B1647" w:rsidRPr="008C221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C2215">
              <w:t>2 690</w:t>
            </w:r>
          </w:p>
        </w:tc>
        <w:tc>
          <w:tcPr>
            <w:tcW w:w="597" w:type="pct"/>
            <w:hideMark/>
          </w:tcPr>
          <w:p w14:paraId="1E71FCF0" w14:textId="77777777" w:rsidR="005B1647" w:rsidRPr="008C221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C2215">
              <w:t>2 153</w:t>
            </w:r>
          </w:p>
        </w:tc>
      </w:tr>
      <w:tr w:rsidR="00155607" w14:paraId="00E929D1" w14:textId="77777777" w:rsidTr="00155607">
        <w:trPr>
          <w:trHeight w:val="240"/>
        </w:trPr>
        <w:tc>
          <w:tcPr>
            <w:cnfStyle w:val="001000000000" w:firstRow="0" w:lastRow="0" w:firstColumn="1" w:lastColumn="0" w:oddVBand="0" w:evenVBand="0" w:oddHBand="0" w:evenHBand="0" w:firstRowFirstColumn="0" w:firstRowLastColumn="0" w:lastRowFirstColumn="0" w:lastRowLastColumn="0"/>
            <w:tcW w:w="3805" w:type="pct"/>
            <w:hideMark/>
          </w:tcPr>
          <w:p w14:paraId="4C973002" w14:textId="5C773918" w:rsidR="005B1647" w:rsidRPr="008C2215" w:rsidRDefault="005B1647" w:rsidP="005B1647">
            <w:pPr>
              <w:pStyle w:val="Tabell"/>
            </w:pPr>
            <w:r w:rsidRPr="008C2215">
              <w:t>Europeiska havs- och fiskerifonden</w:t>
            </w:r>
            <w:r>
              <w:t xml:space="preserve"> (EHFF)</w:t>
            </w:r>
          </w:p>
        </w:tc>
        <w:tc>
          <w:tcPr>
            <w:tcW w:w="597" w:type="pct"/>
            <w:hideMark/>
          </w:tcPr>
          <w:p w14:paraId="5F19A1CE" w14:textId="77777777" w:rsidR="005B1647" w:rsidRPr="008C221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C2215">
              <w:t>193</w:t>
            </w:r>
          </w:p>
        </w:tc>
        <w:tc>
          <w:tcPr>
            <w:tcW w:w="597" w:type="pct"/>
            <w:hideMark/>
          </w:tcPr>
          <w:p w14:paraId="756136F2" w14:textId="77777777" w:rsidR="005B1647" w:rsidRPr="008C221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C2215">
              <w:t>249</w:t>
            </w:r>
          </w:p>
        </w:tc>
      </w:tr>
      <w:tr w:rsidR="00155607" w14:paraId="0BF5F917"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805" w:type="pct"/>
            <w:hideMark/>
          </w:tcPr>
          <w:p w14:paraId="038872ED" w14:textId="0FC72386" w:rsidR="005B1647" w:rsidRPr="008C2215" w:rsidRDefault="005B1647" w:rsidP="005B1647">
            <w:pPr>
              <w:pStyle w:val="Tabell"/>
            </w:pPr>
            <w:r w:rsidRPr="008C2215">
              <w:t xml:space="preserve">Europeiska </w:t>
            </w:r>
            <w:r>
              <w:t>regionala utvecklingsfonden (ERUF)</w:t>
            </w:r>
            <w:r w:rsidRPr="008C2215">
              <w:rPr>
                <w:vertAlign w:val="superscript"/>
              </w:rPr>
              <w:t>3</w:t>
            </w:r>
          </w:p>
        </w:tc>
        <w:tc>
          <w:tcPr>
            <w:tcW w:w="597" w:type="pct"/>
            <w:hideMark/>
          </w:tcPr>
          <w:p w14:paraId="24ADA34C" w14:textId="77777777" w:rsidR="005B1647" w:rsidRPr="008C221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C2215">
              <w:t>1 296</w:t>
            </w:r>
          </w:p>
        </w:tc>
        <w:tc>
          <w:tcPr>
            <w:tcW w:w="597" w:type="pct"/>
            <w:hideMark/>
          </w:tcPr>
          <w:p w14:paraId="345E731A" w14:textId="77777777" w:rsidR="005B1647" w:rsidRPr="008C221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C2215">
              <w:t>1 168</w:t>
            </w:r>
          </w:p>
        </w:tc>
      </w:tr>
      <w:tr w:rsidR="00155607" w14:paraId="7661A9BD" w14:textId="77777777" w:rsidTr="00155607">
        <w:trPr>
          <w:trHeight w:val="240"/>
        </w:trPr>
        <w:tc>
          <w:tcPr>
            <w:cnfStyle w:val="001000000000" w:firstRow="0" w:lastRow="0" w:firstColumn="1" w:lastColumn="0" w:oddVBand="0" w:evenVBand="0" w:oddHBand="0" w:evenHBand="0" w:firstRowFirstColumn="0" w:firstRowLastColumn="0" w:lastRowFirstColumn="0" w:lastRowLastColumn="0"/>
            <w:tcW w:w="3805" w:type="pct"/>
            <w:hideMark/>
          </w:tcPr>
          <w:p w14:paraId="0FD07023" w14:textId="20420277" w:rsidR="005B1647" w:rsidRPr="008C2215" w:rsidRDefault="005B1647" w:rsidP="005B1647">
            <w:pPr>
              <w:pStyle w:val="Tabell"/>
            </w:pPr>
            <w:r w:rsidRPr="008C2215">
              <w:t>Europeiska socialfonden</w:t>
            </w:r>
            <w:r>
              <w:t xml:space="preserve"> (ESF)</w:t>
            </w:r>
          </w:p>
        </w:tc>
        <w:tc>
          <w:tcPr>
            <w:tcW w:w="597" w:type="pct"/>
            <w:hideMark/>
          </w:tcPr>
          <w:p w14:paraId="4A6AB632" w14:textId="77777777" w:rsidR="005B1647" w:rsidRPr="008C221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C2215">
              <w:t>921</w:t>
            </w:r>
          </w:p>
        </w:tc>
        <w:tc>
          <w:tcPr>
            <w:tcW w:w="597" w:type="pct"/>
            <w:hideMark/>
          </w:tcPr>
          <w:p w14:paraId="7ADC80F0" w14:textId="77777777" w:rsidR="005B1647" w:rsidRPr="008C221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C2215">
              <w:t>1 085</w:t>
            </w:r>
          </w:p>
        </w:tc>
      </w:tr>
      <w:tr w:rsidR="00155607" w14:paraId="1BB9C0D2" w14:textId="77777777" w:rsidTr="00155607">
        <w:trPr>
          <w:trHeight w:val="240"/>
        </w:trPr>
        <w:tc>
          <w:tcPr>
            <w:cnfStyle w:val="001000000000" w:firstRow="0" w:lastRow="0" w:firstColumn="1" w:lastColumn="0" w:oddVBand="0" w:evenVBand="0" w:oddHBand="0" w:evenHBand="0" w:firstRowFirstColumn="0" w:firstRowLastColumn="0" w:lastRowFirstColumn="0" w:lastRowLastColumn="0"/>
            <w:tcW w:w="3805" w:type="pct"/>
            <w:hideMark/>
          </w:tcPr>
          <w:p w14:paraId="03F354B3" w14:textId="003D8195" w:rsidR="005B1647" w:rsidRPr="008C2215" w:rsidRDefault="005B1647" w:rsidP="005B1647">
            <w:pPr>
              <w:pStyle w:val="Tabell"/>
            </w:pPr>
            <w:r w:rsidRPr="008C2215">
              <w:t>Asyl-, migrations- och integrationsfonden</w:t>
            </w:r>
            <w:r>
              <w:t xml:space="preserve"> (AMIF)</w:t>
            </w:r>
          </w:p>
        </w:tc>
        <w:tc>
          <w:tcPr>
            <w:tcW w:w="597" w:type="pct"/>
            <w:hideMark/>
          </w:tcPr>
          <w:p w14:paraId="29050F4D" w14:textId="77777777" w:rsidR="005B1647" w:rsidRPr="008C221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C2215">
              <w:t>607</w:t>
            </w:r>
          </w:p>
        </w:tc>
        <w:tc>
          <w:tcPr>
            <w:tcW w:w="597" w:type="pct"/>
            <w:hideMark/>
          </w:tcPr>
          <w:p w14:paraId="4228C042" w14:textId="77777777" w:rsidR="005B1647" w:rsidRPr="008C221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C2215">
              <w:t>598</w:t>
            </w:r>
          </w:p>
        </w:tc>
      </w:tr>
      <w:tr w:rsidR="00155607" w14:paraId="4026EB9E" w14:textId="77777777" w:rsidTr="00155607">
        <w:trPr>
          <w:trHeight w:val="240"/>
        </w:trPr>
        <w:tc>
          <w:tcPr>
            <w:cnfStyle w:val="001000000000" w:firstRow="0" w:lastRow="0" w:firstColumn="1" w:lastColumn="0" w:oddVBand="0" w:evenVBand="0" w:oddHBand="0" w:evenHBand="0" w:firstRowFirstColumn="0" w:firstRowLastColumn="0" w:lastRowFirstColumn="0" w:lastRowLastColumn="0"/>
            <w:tcW w:w="3805" w:type="pct"/>
            <w:hideMark/>
          </w:tcPr>
          <w:p w14:paraId="1AE24519" w14:textId="6449B895" w:rsidR="005B1647" w:rsidRPr="008C2215" w:rsidRDefault="005B1647" w:rsidP="005B1647">
            <w:pPr>
              <w:pStyle w:val="Tabell"/>
            </w:pPr>
            <w:r w:rsidRPr="008C2215">
              <w:t>Fonden för inre säkerhet</w:t>
            </w:r>
            <w:r>
              <w:t xml:space="preserve"> (ISF)</w:t>
            </w:r>
          </w:p>
        </w:tc>
        <w:tc>
          <w:tcPr>
            <w:tcW w:w="597" w:type="pct"/>
            <w:hideMark/>
          </w:tcPr>
          <w:p w14:paraId="7581A0A1" w14:textId="77777777" w:rsidR="005B1647" w:rsidRPr="008C221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C2215">
              <w:t>78</w:t>
            </w:r>
          </w:p>
        </w:tc>
        <w:tc>
          <w:tcPr>
            <w:tcW w:w="597" w:type="pct"/>
            <w:hideMark/>
          </w:tcPr>
          <w:p w14:paraId="08FC2472" w14:textId="77777777" w:rsidR="005B1647" w:rsidRPr="008C221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C2215">
              <w:t>61</w:t>
            </w:r>
          </w:p>
        </w:tc>
      </w:tr>
      <w:tr w:rsidR="00155607" w14:paraId="3029D023" w14:textId="77777777" w:rsidTr="00155607">
        <w:trPr>
          <w:trHeight w:val="240"/>
        </w:trPr>
        <w:tc>
          <w:tcPr>
            <w:cnfStyle w:val="001000000000" w:firstRow="0" w:lastRow="0" w:firstColumn="1" w:lastColumn="0" w:oddVBand="0" w:evenVBand="0" w:oddHBand="0" w:evenHBand="0" w:firstRowFirstColumn="0" w:firstRowLastColumn="0" w:lastRowFirstColumn="0" w:lastRowLastColumn="0"/>
            <w:tcW w:w="3805" w:type="pct"/>
            <w:hideMark/>
          </w:tcPr>
          <w:p w14:paraId="7308D3CE" w14:textId="7EE00628" w:rsidR="005B1647" w:rsidRPr="008C2215" w:rsidRDefault="005B1647" w:rsidP="005B1647">
            <w:pPr>
              <w:pStyle w:val="Tabell"/>
            </w:pPr>
            <w:r w:rsidRPr="008C2215">
              <w:t xml:space="preserve">Fonden för europeiskt bistånd </w:t>
            </w:r>
            <w:r>
              <w:t>för</w:t>
            </w:r>
            <w:r w:rsidRPr="008C2215">
              <w:t xml:space="preserve"> dem som har det sämst ställt</w:t>
            </w:r>
            <w:r>
              <w:t xml:space="preserve"> (FEAD)</w:t>
            </w:r>
          </w:p>
        </w:tc>
        <w:tc>
          <w:tcPr>
            <w:tcW w:w="597" w:type="pct"/>
            <w:hideMark/>
          </w:tcPr>
          <w:p w14:paraId="34B27E66" w14:textId="77777777" w:rsidR="005B1647" w:rsidRPr="008C221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C2215">
              <w:t>11</w:t>
            </w:r>
          </w:p>
        </w:tc>
        <w:tc>
          <w:tcPr>
            <w:tcW w:w="597" w:type="pct"/>
            <w:hideMark/>
          </w:tcPr>
          <w:p w14:paraId="3EA7CC92" w14:textId="77777777" w:rsidR="005B1647" w:rsidRPr="008C221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C2215">
              <w:t>16</w:t>
            </w:r>
          </w:p>
        </w:tc>
      </w:tr>
      <w:tr w:rsidR="00155607" w14:paraId="4F2289FC" w14:textId="77777777" w:rsidTr="00155607">
        <w:trPr>
          <w:trHeight w:val="240"/>
        </w:trPr>
        <w:tc>
          <w:tcPr>
            <w:cnfStyle w:val="001000000000" w:firstRow="0" w:lastRow="0" w:firstColumn="1" w:lastColumn="0" w:oddVBand="0" w:evenVBand="0" w:oddHBand="0" w:evenHBand="0" w:firstRowFirstColumn="0" w:firstRowLastColumn="0" w:lastRowFirstColumn="0" w:lastRowLastColumn="0"/>
            <w:tcW w:w="3805" w:type="pct"/>
            <w:hideMark/>
          </w:tcPr>
          <w:p w14:paraId="667E1F00" w14:textId="77777777" w:rsidR="005B1647" w:rsidRPr="008C2215" w:rsidRDefault="005B1647" w:rsidP="005B1647">
            <w:pPr>
              <w:pStyle w:val="Tabell"/>
            </w:pPr>
            <w:r w:rsidRPr="008C2215">
              <w:t>Interregionala Öresund-Kattegatt-Skagerrak</w:t>
            </w:r>
          </w:p>
        </w:tc>
        <w:tc>
          <w:tcPr>
            <w:tcW w:w="597" w:type="pct"/>
            <w:hideMark/>
          </w:tcPr>
          <w:p w14:paraId="0F78436E" w14:textId="77777777" w:rsidR="005B1647" w:rsidRPr="008C221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C2215">
              <w:t>281</w:t>
            </w:r>
          </w:p>
        </w:tc>
        <w:tc>
          <w:tcPr>
            <w:tcW w:w="597" w:type="pct"/>
            <w:hideMark/>
          </w:tcPr>
          <w:p w14:paraId="13BF932D" w14:textId="77777777" w:rsidR="005B1647" w:rsidRPr="008C221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C2215">
              <w:t>237</w:t>
            </w:r>
          </w:p>
        </w:tc>
      </w:tr>
      <w:tr w:rsidR="00155607" w14:paraId="7B145605" w14:textId="77777777" w:rsidTr="00155607">
        <w:trPr>
          <w:trHeight w:val="240"/>
        </w:trPr>
        <w:tc>
          <w:tcPr>
            <w:cnfStyle w:val="001000000000" w:firstRow="0" w:lastRow="0" w:firstColumn="1" w:lastColumn="0" w:oddVBand="0" w:evenVBand="0" w:oddHBand="0" w:evenHBand="0" w:firstRowFirstColumn="0" w:firstRowLastColumn="0" w:lastRowFirstColumn="0" w:lastRowLastColumn="0"/>
            <w:tcW w:w="3805" w:type="pct"/>
            <w:hideMark/>
          </w:tcPr>
          <w:p w14:paraId="75C81C39" w14:textId="77777777" w:rsidR="005B1647" w:rsidRPr="008C2215" w:rsidRDefault="005B1647" w:rsidP="005B1647">
            <w:pPr>
              <w:pStyle w:val="Tabell"/>
            </w:pPr>
            <w:r w:rsidRPr="008C2215">
              <w:t>Interregionala Norra Periferin och Arktis</w:t>
            </w:r>
          </w:p>
        </w:tc>
        <w:tc>
          <w:tcPr>
            <w:tcW w:w="597" w:type="pct"/>
            <w:hideMark/>
          </w:tcPr>
          <w:p w14:paraId="18EF9E43" w14:textId="77777777" w:rsidR="005B1647" w:rsidRPr="008C221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C2215">
              <w:t>90</w:t>
            </w:r>
          </w:p>
        </w:tc>
        <w:tc>
          <w:tcPr>
            <w:tcW w:w="597" w:type="pct"/>
            <w:hideMark/>
          </w:tcPr>
          <w:p w14:paraId="3B972504" w14:textId="77777777" w:rsidR="005B1647" w:rsidRPr="008C221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C2215">
              <w:t>80</w:t>
            </w:r>
          </w:p>
        </w:tc>
      </w:tr>
      <w:tr w:rsidR="00155607" w14:paraId="5634F6F9" w14:textId="77777777" w:rsidTr="00155607">
        <w:trPr>
          <w:trHeight w:val="240"/>
        </w:trPr>
        <w:tc>
          <w:tcPr>
            <w:cnfStyle w:val="001000000000" w:firstRow="0" w:lastRow="0" w:firstColumn="1" w:lastColumn="0" w:oddVBand="0" w:evenVBand="0" w:oddHBand="0" w:evenHBand="0" w:firstRowFirstColumn="0" w:firstRowLastColumn="0" w:lastRowFirstColumn="0" w:lastRowLastColumn="0"/>
            <w:tcW w:w="3805" w:type="pct"/>
            <w:hideMark/>
          </w:tcPr>
          <w:p w14:paraId="67469738" w14:textId="77777777" w:rsidR="005B1647" w:rsidRPr="008C2215" w:rsidRDefault="005B1647" w:rsidP="005B1647">
            <w:pPr>
              <w:pStyle w:val="Tabell"/>
            </w:pPr>
            <w:r w:rsidRPr="008C2215">
              <w:t>Interregionala Sverige-Norge</w:t>
            </w:r>
          </w:p>
        </w:tc>
        <w:tc>
          <w:tcPr>
            <w:tcW w:w="597" w:type="pct"/>
            <w:hideMark/>
          </w:tcPr>
          <w:p w14:paraId="1A2439EE" w14:textId="77777777" w:rsidR="005B1647" w:rsidRPr="008C221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C2215">
              <w:t>79</w:t>
            </w:r>
          </w:p>
        </w:tc>
        <w:tc>
          <w:tcPr>
            <w:tcW w:w="597" w:type="pct"/>
            <w:hideMark/>
          </w:tcPr>
          <w:p w14:paraId="7ACF193A" w14:textId="77777777" w:rsidR="005B1647" w:rsidRPr="008C221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C2215">
              <w:t>75</w:t>
            </w:r>
          </w:p>
        </w:tc>
      </w:tr>
      <w:tr w:rsidR="00155607" w14:paraId="48F3A3B8" w14:textId="77777777" w:rsidTr="00155607">
        <w:trPr>
          <w:trHeight w:val="240"/>
        </w:trPr>
        <w:tc>
          <w:tcPr>
            <w:cnfStyle w:val="001000000000" w:firstRow="0" w:lastRow="0" w:firstColumn="1" w:lastColumn="0" w:oddVBand="0" w:evenVBand="0" w:oddHBand="0" w:evenHBand="0" w:firstRowFirstColumn="0" w:firstRowLastColumn="0" w:lastRowFirstColumn="0" w:lastRowLastColumn="0"/>
            <w:tcW w:w="3805" w:type="pct"/>
            <w:hideMark/>
          </w:tcPr>
          <w:p w14:paraId="23905A47" w14:textId="77777777" w:rsidR="005B1647" w:rsidRPr="008C2215" w:rsidRDefault="005B1647" w:rsidP="005B1647">
            <w:pPr>
              <w:pStyle w:val="Tabell"/>
            </w:pPr>
            <w:r w:rsidRPr="008C2215">
              <w:t>Interregionala Nord</w:t>
            </w:r>
          </w:p>
        </w:tc>
        <w:tc>
          <w:tcPr>
            <w:tcW w:w="597" w:type="pct"/>
            <w:hideMark/>
          </w:tcPr>
          <w:p w14:paraId="73E42B22" w14:textId="77777777" w:rsidR="005B1647" w:rsidRPr="008C221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C2215">
              <w:t>77</w:t>
            </w:r>
          </w:p>
        </w:tc>
        <w:tc>
          <w:tcPr>
            <w:tcW w:w="597" w:type="pct"/>
            <w:hideMark/>
          </w:tcPr>
          <w:p w14:paraId="1357B349" w14:textId="77777777" w:rsidR="005B1647" w:rsidRPr="008C221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C2215">
              <w:t>78</w:t>
            </w:r>
          </w:p>
        </w:tc>
      </w:tr>
      <w:tr w:rsidR="00155607" w14:paraId="45DCADF3" w14:textId="77777777" w:rsidTr="00155607">
        <w:trPr>
          <w:trHeight w:val="240"/>
        </w:trPr>
        <w:tc>
          <w:tcPr>
            <w:cnfStyle w:val="001000000000" w:firstRow="0" w:lastRow="0" w:firstColumn="1" w:lastColumn="0" w:oddVBand="0" w:evenVBand="0" w:oddHBand="0" w:evenHBand="0" w:firstRowFirstColumn="0" w:firstRowLastColumn="0" w:lastRowFirstColumn="0" w:lastRowLastColumn="0"/>
            <w:tcW w:w="3805" w:type="pct"/>
            <w:hideMark/>
          </w:tcPr>
          <w:p w14:paraId="7381AD56" w14:textId="77777777" w:rsidR="005B1647" w:rsidRPr="008C2215" w:rsidRDefault="005B1647" w:rsidP="005B1647">
            <w:pPr>
              <w:pStyle w:val="Tabell"/>
            </w:pPr>
            <w:r w:rsidRPr="008C2215">
              <w:t>Interregionala Botnia-Atlantica</w:t>
            </w:r>
          </w:p>
        </w:tc>
        <w:tc>
          <w:tcPr>
            <w:tcW w:w="597" w:type="pct"/>
            <w:hideMark/>
          </w:tcPr>
          <w:p w14:paraId="50E3B999" w14:textId="77777777" w:rsidR="005B1647" w:rsidRPr="008C221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C2215">
              <w:t>59</w:t>
            </w:r>
          </w:p>
        </w:tc>
        <w:tc>
          <w:tcPr>
            <w:tcW w:w="597" w:type="pct"/>
            <w:hideMark/>
          </w:tcPr>
          <w:p w14:paraId="4B53F813" w14:textId="77777777" w:rsidR="005B1647" w:rsidRPr="008C221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C2215">
              <w:t>56</w:t>
            </w:r>
          </w:p>
        </w:tc>
      </w:tr>
      <w:tr w:rsidR="00155607" w14:paraId="3E0A1087" w14:textId="77777777" w:rsidTr="00155607">
        <w:trPr>
          <w:trHeight w:val="240"/>
        </w:trPr>
        <w:tc>
          <w:tcPr>
            <w:cnfStyle w:val="001000000000" w:firstRow="0" w:lastRow="0" w:firstColumn="1" w:lastColumn="0" w:oddVBand="0" w:evenVBand="0" w:oddHBand="0" w:evenHBand="0" w:firstRowFirstColumn="0" w:firstRowLastColumn="0" w:lastRowFirstColumn="0" w:lastRowLastColumn="0"/>
            <w:tcW w:w="3805" w:type="pct"/>
            <w:hideMark/>
          </w:tcPr>
          <w:p w14:paraId="70C17C02" w14:textId="77777777" w:rsidR="005B1647" w:rsidRPr="00465F19" w:rsidRDefault="005B1647" w:rsidP="005B1647">
            <w:pPr>
              <w:pStyle w:val="Tabell"/>
              <w:rPr>
                <w:b/>
                <w:bCs/>
              </w:rPr>
            </w:pPr>
            <w:r w:rsidRPr="00465F19">
              <w:rPr>
                <w:b/>
                <w:bCs/>
              </w:rPr>
              <w:t>Summa intäkter av bidrag från EU m.m.</w:t>
            </w:r>
          </w:p>
        </w:tc>
        <w:tc>
          <w:tcPr>
            <w:tcW w:w="597" w:type="pct"/>
            <w:hideMark/>
          </w:tcPr>
          <w:p w14:paraId="49BF5E06" w14:textId="77777777" w:rsidR="005B1647" w:rsidRPr="00465F19"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465F19">
              <w:rPr>
                <w:b/>
                <w:bCs/>
              </w:rPr>
              <w:t>13 543</w:t>
            </w:r>
          </w:p>
        </w:tc>
        <w:tc>
          <w:tcPr>
            <w:tcW w:w="597" w:type="pct"/>
            <w:hideMark/>
          </w:tcPr>
          <w:p w14:paraId="4D86EB6A" w14:textId="77777777" w:rsidR="005B1647" w:rsidRPr="00465F19"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465F19">
              <w:rPr>
                <w:b/>
                <w:bCs/>
              </w:rPr>
              <w:t>13 072</w:t>
            </w:r>
          </w:p>
        </w:tc>
      </w:tr>
      <w:tr w:rsidR="00155607" w14:paraId="2328EF4D" w14:textId="77777777" w:rsidTr="00155607">
        <w:trPr>
          <w:trHeight w:val="240"/>
        </w:trPr>
        <w:tc>
          <w:tcPr>
            <w:cnfStyle w:val="001000000000" w:firstRow="0" w:lastRow="0" w:firstColumn="1" w:lastColumn="0" w:oddVBand="0" w:evenVBand="0" w:oddHBand="0" w:evenHBand="0" w:firstRowFirstColumn="0" w:firstRowLastColumn="0" w:lastRowFirstColumn="0" w:lastRowLastColumn="0"/>
            <w:tcW w:w="3805" w:type="pct"/>
            <w:hideMark/>
          </w:tcPr>
          <w:p w14:paraId="07199FEE" w14:textId="77777777" w:rsidR="005B1647" w:rsidRPr="00465F19" w:rsidRDefault="005B1647" w:rsidP="005B1647">
            <w:pPr>
              <w:pStyle w:val="Tabell"/>
              <w:rPr>
                <w:i/>
                <w:iCs/>
              </w:rPr>
            </w:pPr>
            <w:r w:rsidRPr="00465F19">
              <w:rPr>
                <w:i/>
                <w:iCs/>
              </w:rPr>
              <w:t>Verksamhetens kostnader</w:t>
            </w:r>
          </w:p>
        </w:tc>
        <w:tc>
          <w:tcPr>
            <w:tcW w:w="597" w:type="pct"/>
            <w:hideMark/>
          </w:tcPr>
          <w:p w14:paraId="7D19304B" w14:textId="77777777" w:rsidR="005B1647" w:rsidRPr="00465F19"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r w:rsidRPr="00465F19">
              <w:rPr>
                <w:i/>
                <w:iCs/>
              </w:rPr>
              <w:t> </w:t>
            </w:r>
          </w:p>
        </w:tc>
        <w:tc>
          <w:tcPr>
            <w:tcW w:w="597" w:type="pct"/>
            <w:hideMark/>
          </w:tcPr>
          <w:p w14:paraId="4A5EAE59" w14:textId="77777777" w:rsidR="005B1647" w:rsidRPr="00465F19"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r w:rsidRPr="00465F19">
              <w:rPr>
                <w:i/>
                <w:iCs/>
              </w:rPr>
              <w:t> </w:t>
            </w:r>
          </w:p>
        </w:tc>
      </w:tr>
      <w:tr w:rsidR="00155607" w14:paraId="747111CB" w14:textId="77777777" w:rsidTr="00155607">
        <w:trPr>
          <w:trHeight w:val="240"/>
        </w:trPr>
        <w:tc>
          <w:tcPr>
            <w:cnfStyle w:val="001000000000" w:firstRow="0" w:lastRow="0" w:firstColumn="1" w:lastColumn="0" w:oddVBand="0" w:evenVBand="0" w:oddHBand="0" w:evenHBand="0" w:firstRowFirstColumn="0" w:firstRowLastColumn="0" w:lastRowFirstColumn="0" w:lastRowLastColumn="0"/>
            <w:tcW w:w="3805" w:type="pct"/>
            <w:hideMark/>
          </w:tcPr>
          <w:p w14:paraId="735579B9" w14:textId="77777777" w:rsidR="005B1647" w:rsidRPr="008C2215" w:rsidRDefault="005B1647" w:rsidP="005B1647">
            <w:pPr>
              <w:pStyle w:val="Tabell"/>
            </w:pPr>
            <w:r w:rsidRPr="008C2215">
              <w:t>Kostnader för personal</w:t>
            </w:r>
          </w:p>
        </w:tc>
        <w:tc>
          <w:tcPr>
            <w:tcW w:w="597" w:type="pct"/>
            <w:hideMark/>
          </w:tcPr>
          <w:p w14:paraId="312BA32C" w14:textId="77777777" w:rsidR="005B1647" w:rsidRPr="008C221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C2215">
              <w:t>-176</w:t>
            </w:r>
          </w:p>
        </w:tc>
        <w:tc>
          <w:tcPr>
            <w:tcW w:w="597" w:type="pct"/>
            <w:hideMark/>
          </w:tcPr>
          <w:p w14:paraId="721F974A" w14:textId="77777777" w:rsidR="005B1647" w:rsidRPr="008C221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C2215">
              <w:t>-158</w:t>
            </w:r>
          </w:p>
        </w:tc>
      </w:tr>
      <w:tr w:rsidR="00155607" w14:paraId="30C49B1F" w14:textId="77777777" w:rsidTr="00155607">
        <w:trPr>
          <w:trHeight w:val="240"/>
        </w:trPr>
        <w:tc>
          <w:tcPr>
            <w:cnfStyle w:val="001000000000" w:firstRow="0" w:lastRow="0" w:firstColumn="1" w:lastColumn="0" w:oddVBand="0" w:evenVBand="0" w:oddHBand="0" w:evenHBand="0" w:firstRowFirstColumn="0" w:firstRowLastColumn="0" w:lastRowFirstColumn="0" w:lastRowLastColumn="0"/>
            <w:tcW w:w="3805" w:type="pct"/>
            <w:hideMark/>
          </w:tcPr>
          <w:p w14:paraId="18641721" w14:textId="77777777" w:rsidR="005B1647" w:rsidRPr="008C2215" w:rsidRDefault="005B1647" w:rsidP="005B1647">
            <w:pPr>
              <w:pStyle w:val="Tabell"/>
            </w:pPr>
            <w:r w:rsidRPr="008C2215">
              <w:t>Kostnader för lokaler</w:t>
            </w:r>
          </w:p>
        </w:tc>
        <w:tc>
          <w:tcPr>
            <w:tcW w:w="597" w:type="pct"/>
            <w:hideMark/>
          </w:tcPr>
          <w:p w14:paraId="52D81046" w14:textId="77777777" w:rsidR="005B1647" w:rsidRPr="008C221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C2215">
              <w:t>-9</w:t>
            </w:r>
          </w:p>
        </w:tc>
        <w:tc>
          <w:tcPr>
            <w:tcW w:w="597" w:type="pct"/>
            <w:hideMark/>
          </w:tcPr>
          <w:p w14:paraId="45F52B9D" w14:textId="77777777" w:rsidR="005B1647" w:rsidRPr="008C221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C2215">
              <w:t>-10</w:t>
            </w:r>
          </w:p>
        </w:tc>
      </w:tr>
      <w:tr w:rsidR="00155607" w14:paraId="017FD034" w14:textId="77777777" w:rsidTr="00155607">
        <w:trPr>
          <w:trHeight w:val="240"/>
        </w:trPr>
        <w:tc>
          <w:tcPr>
            <w:cnfStyle w:val="001000000000" w:firstRow="0" w:lastRow="0" w:firstColumn="1" w:lastColumn="0" w:oddVBand="0" w:evenVBand="0" w:oddHBand="0" w:evenHBand="0" w:firstRowFirstColumn="0" w:firstRowLastColumn="0" w:lastRowFirstColumn="0" w:lastRowLastColumn="0"/>
            <w:tcW w:w="3805" w:type="pct"/>
            <w:hideMark/>
          </w:tcPr>
          <w:p w14:paraId="62BD50B5" w14:textId="77777777" w:rsidR="005B1647" w:rsidRPr="008C2215" w:rsidRDefault="005B1647" w:rsidP="005B1647">
            <w:pPr>
              <w:pStyle w:val="Tabell"/>
            </w:pPr>
            <w:r w:rsidRPr="008C2215">
              <w:t>Övriga driftkostnader</w:t>
            </w:r>
          </w:p>
        </w:tc>
        <w:tc>
          <w:tcPr>
            <w:tcW w:w="597" w:type="pct"/>
            <w:hideMark/>
          </w:tcPr>
          <w:p w14:paraId="13CE13B6" w14:textId="77777777" w:rsidR="005B1647" w:rsidRPr="008C221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C2215">
              <w:t>-139</w:t>
            </w:r>
          </w:p>
        </w:tc>
        <w:tc>
          <w:tcPr>
            <w:tcW w:w="597" w:type="pct"/>
            <w:hideMark/>
          </w:tcPr>
          <w:p w14:paraId="63D6EC6E" w14:textId="77777777" w:rsidR="005B1647" w:rsidRPr="008C221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C2215">
              <w:t>-103</w:t>
            </w:r>
          </w:p>
        </w:tc>
      </w:tr>
      <w:tr w:rsidR="00155607" w14:paraId="1F630980" w14:textId="77777777" w:rsidTr="00155607">
        <w:trPr>
          <w:trHeight w:val="240"/>
        </w:trPr>
        <w:tc>
          <w:tcPr>
            <w:cnfStyle w:val="001000000000" w:firstRow="0" w:lastRow="0" w:firstColumn="1" w:lastColumn="0" w:oddVBand="0" w:evenVBand="0" w:oddHBand="0" w:evenHBand="0" w:firstRowFirstColumn="0" w:firstRowLastColumn="0" w:lastRowFirstColumn="0" w:lastRowLastColumn="0"/>
            <w:tcW w:w="3805" w:type="pct"/>
            <w:hideMark/>
          </w:tcPr>
          <w:p w14:paraId="763876F0" w14:textId="77777777" w:rsidR="005B1647" w:rsidRPr="00465F19" w:rsidRDefault="005B1647" w:rsidP="005B1647">
            <w:pPr>
              <w:pStyle w:val="Tabell"/>
              <w:rPr>
                <w:b/>
                <w:bCs/>
              </w:rPr>
            </w:pPr>
            <w:r w:rsidRPr="00465F19">
              <w:rPr>
                <w:b/>
                <w:bCs/>
              </w:rPr>
              <w:t>Summa verksamhetens kostnader</w:t>
            </w:r>
          </w:p>
        </w:tc>
        <w:tc>
          <w:tcPr>
            <w:tcW w:w="597" w:type="pct"/>
            <w:hideMark/>
          </w:tcPr>
          <w:p w14:paraId="6F37DE9A" w14:textId="77777777" w:rsidR="005B1647" w:rsidRPr="00465F19"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465F19">
              <w:rPr>
                <w:b/>
                <w:bCs/>
              </w:rPr>
              <w:t>-324</w:t>
            </w:r>
          </w:p>
        </w:tc>
        <w:tc>
          <w:tcPr>
            <w:tcW w:w="597" w:type="pct"/>
            <w:hideMark/>
          </w:tcPr>
          <w:p w14:paraId="4D63BF3E" w14:textId="77777777" w:rsidR="005B1647" w:rsidRPr="00465F19"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465F19">
              <w:rPr>
                <w:b/>
                <w:bCs/>
              </w:rPr>
              <w:t>-271</w:t>
            </w:r>
          </w:p>
        </w:tc>
      </w:tr>
      <w:tr w:rsidR="00155607" w14:paraId="3570263B" w14:textId="77777777" w:rsidTr="00155607">
        <w:trPr>
          <w:trHeight w:val="240"/>
        </w:trPr>
        <w:tc>
          <w:tcPr>
            <w:cnfStyle w:val="001000000000" w:firstRow="0" w:lastRow="0" w:firstColumn="1" w:lastColumn="0" w:oddVBand="0" w:evenVBand="0" w:oddHBand="0" w:evenHBand="0" w:firstRowFirstColumn="0" w:firstRowLastColumn="0" w:lastRowFirstColumn="0" w:lastRowLastColumn="0"/>
            <w:tcW w:w="3805" w:type="pct"/>
            <w:hideMark/>
          </w:tcPr>
          <w:p w14:paraId="24A0C326" w14:textId="77777777" w:rsidR="005B1647" w:rsidRPr="00465F19" w:rsidRDefault="005B1647" w:rsidP="005B1647">
            <w:pPr>
              <w:pStyle w:val="Tabell"/>
              <w:rPr>
                <w:i/>
                <w:iCs/>
              </w:rPr>
            </w:pPr>
            <w:r w:rsidRPr="00465F19">
              <w:rPr>
                <w:i/>
                <w:iCs/>
              </w:rPr>
              <w:t>Lämnade bidrag</w:t>
            </w:r>
          </w:p>
        </w:tc>
        <w:tc>
          <w:tcPr>
            <w:tcW w:w="597" w:type="pct"/>
            <w:hideMark/>
          </w:tcPr>
          <w:p w14:paraId="466B4605" w14:textId="77777777" w:rsidR="005B1647" w:rsidRPr="00465F19"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r w:rsidRPr="00465F19">
              <w:rPr>
                <w:i/>
                <w:iCs/>
              </w:rPr>
              <w:t> </w:t>
            </w:r>
          </w:p>
        </w:tc>
        <w:tc>
          <w:tcPr>
            <w:tcW w:w="597" w:type="pct"/>
            <w:hideMark/>
          </w:tcPr>
          <w:p w14:paraId="1C6A1705" w14:textId="77777777" w:rsidR="005B1647" w:rsidRPr="00465F19"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r w:rsidRPr="00465F19">
              <w:rPr>
                <w:i/>
                <w:iCs/>
              </w:rPr>
              <w:t> </w:t>
            </w:r>
          </w:p>
        </w:tc>
      </w:tr>
      <w:tr w:rsidR="00155607" w14:paraId="2A77634A" w14:textId="77777777" w:rsidTr="00155607">
        <w:trPr>
          <w:trHeight w:val="240"/>
        </w:trPr>
        <w:tc>
          <w:tcPr>
            <w:cnfStyle w:val="001000000000" w:firstRow="0" w:lastRow="0" w:firstColumn="1" w:lastColumn="0" w:oddVBand="0" w:evenVBand="0" w:oddHBand="0" w:evenHBand="0" w:firstRowFirstColumn="0" w:firstRowLastColumn="0" w:lastRowFirstColumn="0" w:lastRowLastColumn="0"/>
            <w:tcW w:w="3805" w:type="pct"/>
            <w:hideMark/>
          </w:tcPr>
          <w:p w14:paraId="3976635E" w14:textId="2234755E" w:rsidR="005B1647" w:rsidRPr="008C2215" w:rsidRDefault="005B1647" w:rsidP="005B1647">
            <w:pPr>
              <w:pStyle w:val="Tabell"/>
            </w:pPr>
            <w:r w:rsidRPr="008C2215">
              <w:t>Europeiska garantifonden för jordbruket</w:t>
            </w:r>
            <w:r>
              <w:t xml:space="preserve"> (EGFJ)</w:t>
            </w:r>
          </w:p>
        </w:tc>
        <w:tc>
          <w:tcPr>
            <w:tcW w:w="597" w:type="pct"/>
            <w:hideMark/>
          </w:tcPr>
          <w:p w14:paraId="0DCEDB74" w14:textId="77777777" w:rsidR="005B1647" w:rsidRPr="008C221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C2215">
              <w:t>-7 531</w:t>
            </w:r>
          </w:p>
        </w:tc>
        <w:tc>
          <w:tcPr>
            <w:tcW w:w="597" w:type="pct"/>
            <w:hideMark/>
          </w:tcPr>
          <w:p w14:paraId="53C59D7F" w14:textId="77777777" w:rsidR="005B1647" w:rsidRPr="008C221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C2215">
              <w:t>-7 471</w:t>
            </w:r>
          </w:p>
        </w:tc>
      </w:tr>
      <w:tr w:rsidR="00155607" w14:paraId="4128D25E" w14:textId="77777777" w:rsidTr="00155607">
        <w:trPr>
          <w:trHeight w:val="240"/>
        </w:trPr>
        <w:tc>
          <w:tcPr>
            <w:cnfStyle w:val="001000000000" w:firstRow="0" w:lastRow="0" w:firstColumn="1" w:lastColumn="0" w:oddVBand="0" w:evenVBand="0" w:oddHBand="0" w:evenHBand="0" w:firstRowFirstColumn="0" w:firstRowLastColumn="0" w:lastRowFirstColumn="0" w:lastRowLastColumn="0"/>
            <w:tcW w:w="3805" w:type="pct"/>
            <w:hideMark/>
          </w:tcPr>
          <w:p w14:paraId="024C2752" w14:textId="60EA0254" w:rsidR="005B1647" w:rsidRPr="008C2215" w:rsidRDefault="005B1647" w:rsidP="005B1647">
            <w:pPr>
              <w:pStyle w:val="Tabell"/>
            </w:pPr>
            <w:r w:rsidRPr="008C2215">
              <w:t>Europeiska jordbruksfonden för landsbygdsutveckling</w:t>
            </w:r>
            <w:r>
              <w:t xml:space="preserve"> (EJFLU)</w:t>
            </w:r>
          </w:p>
        </w:tc>
        <w:tc>
          <w:tcPr>
            <w:tcW w:w="597" w:type="pct"/>
            <w:hideMark/>
          </w:tcPr>
          <w:p w14:paraId="3E8D1F6C" w14:textId="77777777" w:rsidR="005B1647" w:rsidRPr="008C221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C2215">
              <w:t>-2 981</w:t>
            </w:r>
          </w:p>
        </w:tc>
        <w:tc>
          <w:tcPr>
            <w:tcW w:w="597" w:type="pct"/>
            <w:hideMark/>
          </w:tcPr>
          <w:p w14:paraId="46FB59A3" w14:textId="77777777" w:rsidR="005B1647" w:rsidRPr="008C221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C2215">
              <w:t>-2 030</w:t>
            </w:r>
          </w:p>
        </w:tc>
      </w:tr>
      <w:tr w:rsidR="00155607" w14:paraId="561B3ABC" w14:textId="77777777" w:rsidTr="00155607">
        <w:trPr>
          <w:trHeight w:val="240"/>
        </w:trPr>
        <w:tc>
          <w:tcPr>
            <w:cnfStyle w:val="001000000000" w:firstRow="0" w:lastRow="0" w:firstColumn="1" w:lastColumn="0" w:oddVBand="0" w:evenVBand="0" w:oddHBand="0" w:evenHBand="0" w:firstRowFirstColumn="0" w:firstRowLastColumn="0" w:lastRowFirstColumn="0" w:lastRowLastColumn="0"/>
            <w:tcW w:w="3805" w:type="pct"/>
            <w:hideMark/>
          </w:tcPr>
          <w:p w14:paraId="34B5A54D" w14:textId="3AA5A97F" w:rsidR="005B1647" w:rsidRPr="008C2215" w:rsidRDefault="005B1647" w:rsidP="005B1647">
            <w:pPr>
              <w:pStyle w:val="Tabell"/>
            </w:pPr>
            <w:r w:rsidRPr="008C2215">
              <w:t>Europeiska havs- och fiskerifonden</w:t>
            </w:r>
            <w:r>
              <w:t xml:space="preserve"> (EHFF)</w:t>
            </w:r>
          </w:p>
        </w:tc>
        <w:tc>
          <w:tcPr>
            <w:tcW w:w="597" w:type="pct"/>
            <w:hideMark/>
          </w:tcPr>
          <w:p w14:paraId="3793411B" w14:textId="77777777" w:rsidR="005B1647" w:rsidRPr="008C221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C2215">
              <w:t>-186</w:t>
            </w:r>
          </w:p>
        </w:tc>
        <w:tc>
          <w:tcPr>
            <w:tcW w:w="597" w:type="pct"/>
            <w:hideMark/>
          </w:tcPr>
          <w:p w14:paraId="27358340" w14:textId="77777777" w:rsidR="005B1647" w:rsidRPr="008C221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C2215">
              <w:t>-251</w:t>
            </w:r>
          </w:p>
        </w:tc>
      </w:tr>
      <w:tr w:rsidR="00155607" w14:paraId="6DA92F49" w14:textId="77777777" w:rsidTr="00155607">
        <w:trPr>
          <w:trHeight w:val="240"/>
        </w:trPr>
        <w:tc>
          <w:tcPr>
            <w:cnfStyle w:val="001000000000" w:firstRow="0" w:lastRow="0" w:firstColumn="1" w:lastColumn="0" w:oddVBand="0" w:evenVBand="0" w:oddHBand="0" w:evenHBand="0" w:firstRowFirstColumn="0" w:firstRowLastColumn="0" w:lastRowFirstColumn="0" w:lastRowLastColumn="0"/>
            <w:tcW w:w="3805" w:type="pct"/>
            <w:hideMark/>
          </w:tcPr>
          <w:p w14:paraId="4A59FE56" w14:textId="59D9E7D2" w:rsidR="005B1647" w:rsidRPr="008C2215" w:rsidRDefault="005B1647" w:rsidP="005B1647">
            <w:pPr>
              <w:pStyle w:val="Tabell"/>
            </w:pPr>
            <w:r w:rsidRPr="008C2215">
              <w:t xml:space="preserve">Europeiska </w:t>
            </w:r>
            <w:r>
              <w:t>regionala utvecklingsfonden (ERUF)</w:t>
            </w:r>
          </w:p>
        </w:tc>
        <w:tc>
          <w:tcPr>
            <w:tcW w:w="597" w:type="pct"/>
            <w:hideMark/>
          </w:tcPr>
          <w:p w14:paraId="797EFA76" w14:textId="77777777" w:rsidR="005B1647" w:rsidRPr="008C221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C2215">
              <w:t>-1 270</w:t>
            </w:r>
          </w:p>
        </w:tc>
        <w:tc>
          <w:tcPr>
            <w:tcW w:w="597" w:type="pct"/>
            <w:hideMark/>
          </w:tcPr>
          <w:p w14:paraId="175B7D2D" w14:textId="77777777" w:rsidR="005B1647" w:rsidRPr="008C221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C2215">
              <w:t>-1 138</w:t>
            </w:r>
          </w:p>
        </w:tc>
      </w:tr>
      <w:tr w:rsidR="00155607" w14:paraId="0E88006E" w14:textId="77777777" w:rsidTr="00155607">
        <w:trPr>
          <w:trHeight w:val="240"/>
        </w:trPr>
        <w:tc>
          <w:tcPr>
            <w:cnfStyle w:val="001000000000" w:firstRow="0" w:lastRow="0" w:firstColumn="1" w:lastColumn="0" w:oddVBand="0" w:evenVBand="0" w:oddHBand="0" w:evenHBand="0" w:firstRowFirstColumn="0" w:firstRowLastColumn="0" w:lastRowFirstColumn="0" w:lastRowLastColumn="0"/>
            <w:tcW w:w="3805" w:type="pct"/>
            <w:hideMark/>
          </w:tcPr>
          <w:p w14:paraId="7B1A8B8F" w14:textId="1D918C81" w:rsidR="005B1647" w:rsidRPr="008C2215" w:rsidRDefault="005B1647" w:rsidP="005B1647">
            <w:pPr>
              <w:pStyle w:val="Tabell"/>
            </w:pPr>
            <w:r w:rsidRPr="008C2215">
              <w:t>Europeiska socialfonden</w:t>
            </w:r>
            <w:r>
              <w:t xml:space="preserve"> (ESF)</w:t>
            </w:r>
          </w:p>
        </w:tc>
        <w:tc>
          <w:tcPr>
            <w:tcW w:w="597" w:type="pct"/>
            <w:hideMark/>
          </w:tcPr>
          <w:p w14:paraId="4468F04C" w14:textId="77777777" w:rsidR="005B1647" w:rsidRPr="008C221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C2215">
              <w:t>-816</w:t>
            </w:r>
          </w:p>
        </w:tc>
        <w:tc>
          <w:tcPr>
            <w:tcW w:w="597" w:type="pct"/>
            <w:hideMark/>
          </w:tcPr>
          <w:p w14:paraId="08D77D7D" w14:textId="77777777" w:rsidR="005B1647" w:rsidRPr="008C221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C2215">
              <w:t>-1 048</w:t>
            </w:r>
          </w:p>
        </w:tc>
      </w:tr>
      <w:tr w:rsidR="00155607" w14:paraId="128527A6" w14:textId="77777777" w:rsidTr="00155607">
        <w:trPr>
          <w:trHeight w:val="240"/>
        </w:trPr>
        <w:tc>
          <w:tcPr>
            <w:cnfStyle w:val="001000000000" w:firstRow="0" w:lastRow="0" w:firstColumn="1" w:lastColumn="0" w:oddVBand="0" w:evenVBand="0" w:oddHBand="0" w:evenHBand="0" w:firstRowFirstColumn="0" w:firstRowLastColumn="0" w:lastRowFirstColumn="0" w:lastRowLastColumn="0"/>
            <w:tcW w:w="3805" w:type="pct"/>
            <w:hideMark/>
          </w:tcPr>
          <w:p w14:paraId="6970E7C4" w14:textId="439FF4FE" w:rsidR="005B1647" w:rsidRPr="008C2215" w:rsidRDefault="005B1647" w:rsidP="005B1647">
            <w:pPr>
              <w:pStyle w:val="Tabell"/>
            </w:pPr>
            <w:r w:rsidRPr="008C2215">
              <w:t>Asyl-, migrations- och integrationsfonden</w:t>
            </w:r>
            <w:r>
              <w:t xml:space="preserve"> (AMIF)</w:t>
            </w:r>
          </w:p>
        </w:tc>
        <w:tc>
          <w:tcPr>
            <w:tcW w:w="597" w:type="pct"/>
            <w:hideMark/>
          </w:tcPr>
          <w:p w14:paraId="2B78423D" w14:textId="77777777" w:rsidR="005B1647" w:rsidRPr="008C221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C2215">
              <w:t>-47</w:t>
            </w:r>
          </w:p>
        </w:tc>
        <w:tc>
          <w:tcPr>
            <w:tcW w:w="597" w:type="pct"/>
            <w:hideMark/>
          </w:tcPr>
          <w:p w14:paraId="3F91F78D" w14:textId="77777777" w:rsidR="005B1647" w:rsidRPr="008C221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C2215">
              <w:t>-72</w:t>
            </w:r>
          </w:p>
        </w:tc>
      </w:tr>
      <w:tr w:rsidR="00155607" w14:paraId="194EBAD0" w14:textId="77777777" w:rsidTr="00155607">
        <w:trPr>
          <w:trHeight w:val="240"/>
        </w:trPr>
        <w:tc>
          <w:tcPr>
            <w:cnfStyle w:val="001000000000" w:firstRow="0" w:lastRow="0" w:firstColumn="1" w:lastColumn="0" w:oddVBand="0" w:evenVBand="0" w:oddHBand="0" w:evenHBand="0" w:firstRowFirstColumn="0" w:firstRowLastColumn="0" w:lastRowFirstColumn="0" w:lastRowLastColumn="0"/>
            <w:tcW w:w="3805" w:type="pct"/>
            <w:hideMark/>
          </w:tcPr>
          <w:p w14:paraId="75E1C987" w14:textId="5442CD33" w:rsidR="005B1647" w:rsidRPr="008C2215" w:rsidRDefault="005B1647" w:rsidP="005B1647">
            <w:pPr>
              <w:pStyle w:val="Tabell"/>
            </w:pPr>
            <w:r w:rsidRPr="008C2215">
              <w:t>Fonden för inre säkerhet</w:t>
            </w:r>
            <w:r>
              <w:t xml:space="preserve"> (ISF)</w:t>
            </w:r>
          </w:p>
        </w:tc>
        <w:tc>
          <w:tcPr>
            <w:tcW w:w="597" w:type="pct"/>
            <w:hideMark/>
          </w:tcPr>
          <w:p w14:paraId="71FD3261" w14:textId="77777777" w:rsidR="005B1647" w:rsidRPr="008C221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C2215">
              <w:t>-33</w:t>
            </w:r>
          </w:p>
        </w:tc>
        <w:tc>
          <w:tcPr>
            <w:tcW w:w="597" w:type="pct"/>
            <w:hideMark/>
          </w:tcPr>
          <w:p w14:paraId="1982BAA3" w14:textId="77777777" w:rsidR="005B1647" w:rsidRPr="008C221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C2215">
              <w:t>-31</w:t>
            </w:r>
          </w:p>
        </w:tc>
      </w:tr>
      <w:tr w:rsidR="00155607" w14:paraId="7C61772E" w14:textId="77777777" w:rsidTr="00155607">
        <w:trPr>
          <w:trHeight w:val="240"/>
        </w:trPr>
        <w:tc>
          <w:tcPr>
            <w:cnfStyle w:val="001000000000" w:firstRow="0" w:lastRow="0" w:firstColumn="1" w:lastColumn="0" w:oddVBand="0" w:evenVBand="0" w:oddHBand="0" w:evenHBand="0" w:firstRowFirstColumn="0" w:firstRowLastColumn="0" w:lastRowFirstColumn="0" w:lastRowLastColumn="0"/>
            <w:tcW w:w="3805" w:type="pct"/>
            <w:hideMark/>
          </w:tcPr>
          <w:p w14:paraId="4CA772F8" w14:textId="5EEC0AEE" w:rsidR="005B1647" w:rsidRPr="008C2215" w:rsidRDefault="005B1647" w:rsidP="005B1647">
            <w:pPr>
              <w:pStyle w:val="Tabell"/>
            </w:pPr>
            <w:r w:rsidRPr="008C2215">
              <w:t>Fonden för europeiskt bistånd</w:t>
            </w:r>
            <w:r>
              <w:t xml:space="preserve"> för</w:t>
            </w:r>
            <w:r w:rsidRPr="008C2215">
              <w:t xml:space="preserve"> dem som har det sämst ställt</w:t>
            </w:r>
            <w:r>
              <w:t xml:space="preserve"> (FEAD)</w:t>
            </w:r>
          </w:p>
        </w:tc>
        <w:tc>
          <w:tcPr>
            <w:tcW w:w="597" w:type="pct"/>
            <w:hideMark/>
          </w:tcPr>
          <w:p w14:paraId="4EF2822A" w14:textId="77777777" w:rsidR="005B1647" w:rsidRPr="008C221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C2215">
              <w:t>-10</w:t>
            </w:r>
          </w:p>
        </w:tc>
        <w:tc>
          <w:tcPr>
            <w:tcW w:w="597" w:type="pct"/>
            <w:hideMark/>
          </w:tcPr>
          <w:p w14:paraId="48785894" w14:textId="77777777" w:rsidR="005B1647" w:rsidRPr="008C221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C2215">
              <w:t>-15</w:t>
            </w:r>
          </w:p>
        </w:tc>
      </w:tr>
      <w:tr w:rsidR="00155607" w14:paraId="422613B3" w14:textId="77777777" w:rsidTr="00155607">
        <w:trPr>
          <w:trHeight w:val="240"/>
        </w:trPr>
        <w:tc>
          <w:tcPr>
            <w:cnfStyle w:val="001000000000" w:firstRow="0" w:lastRow="0" w:firstColumn="1" w:lastColumn="0" w:oddVBand="0" w:evenVBand="0" w:oddHBand="0" w:evenHBand="0" w:firstRowFirstColumn="0" w:firstRowLastColumn="0" w:lastRowFirstColumn="0" w:lastRowLastColumn="0"/>
            <w:tcW w:w="3805" w:type="pct"/>
            <w:hideMark/>
          </w:tcPr>
          <w:p w14:paraId="1145B005" w14:textId="77777777" w:rsidR="005B1647" w:rsidRPr="008C2215" w:rsidRDefault="005B1647" w:rsidP="005B1647">
            <w:pPr>
              <w:pStyle w:val="Tabell"/>
            </w:pPr>
            <w:r w:rsidRPr="008C2215">
              <w:t>Interregionala Öresund-Kattegatt-Skagerrak</w:t>
            </w:r>
          </w:p>
        </w:tc>
        <w:tc>
          <w:tcPr>
            <w:tcW w:w="597" w:type="pct"/>
            <w:hideMark/>
          </w:tcPr>
          <w:p w14:paraId="397E5D73" w14:textId="77777777" w:rsidR="005B1647" w:rsidRPr="008C221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C2215">
              <w:t>-257</w:t>
            </w:r>
          </w:p>
        </w:tc>
        <w:tc>
          <w:tcPr>
            <w:tcW w:w="597" w:type="pct"/>
            <w:hideMark/>
          </w:tcPr>
          <w:p w14:paraId="3FD3D001" w14:textId="77777777" w:rsidR="005B1647" w:rsidRPr="008C221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C2215">
              <w:t>-229</w:t>
            </w:r>
          </w:p>
        </w:tc>
      </w:tr>
      <w:tr w:rsidR="00155607" w14:paraId="49CE9AC2" w14:textId="77777777" w:rsidTr="00155607">
        <w:trPr>
          <w:trHeight w:val="240"/>
        </w:trPr>
        <w:tc>
          <w:tcPr>
            <w:cnfStyle w:val="001000000000" w:firstRow="0" w:lastRow="0" w:firstColumn="1" w:lastColumn="0" w:oddVBand="0" w:evenVBand="0" w:oddHBand="0" w:evenHBand="0" w:firstRowFirstColumn="0" w:firstRowLastColumn="0" w:lastRowFirstColumn="0" w:lastRowLastColumn="0"/>
            <w:tcW w:w="3805" w:type="pct"/>
            <w:hideMark/>
          </w:tcPr>
          <w:p w14:paraId="0CC85441" w14:textId="77777777" w:rsidR="005B1647" w:rsidRPr="008C2215" w:rsidRDefault="005B1647" w:rsidP="005B1647">
            <w:pPr>
              <w:pStyle w:val="Tabell"/>
            </w:pPr>
            <w:r w:rsidRPr="008C2215">
              <w:t>Interregionala Norra Periferin och Arktis</w:t>
            </w:r>
          </w:p>
        </w:tc>
        <w:tc>
          <w:tcPr>
            <w:tcW w:w="597" w:type="pct"/>
            <w:hideMark/>
          </w:tcPr>
          <w:p w14:paraId="7C54ED25" w14:textId="77777777" w:rsidR="005B1647" w:rsidRPr="008C221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C2215">
              <w:t>-87</w:t>
            </w:r>
          </w:p>
        </w:tc>
        <w:tc>
          <w:tcPr>
            <w:tcW w:w="597" w:type="pct"/>
            <w:hideMark/>
          </w:tcPr>
          <w:p w14:paraId="611A92BC" w14:textId="77777777" w:rsidR="005B1647" w:rsidRPr="008C221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C2215">
              <w:t>-76</w:t>
            </w:r>
          </w:p>
        </w:tc>
      </w:tr>
      <w:tr w:rsidR="00155607" w14:paraId="1613F16D" w14:textId="77777777" w:rsidTr="00155607">
        <w:trPr>
          <w:trHeight w:val="240"/>
        </w:trPr>
        <w:tc>
          <w:tcPr>
            <w:cnfStyle w:val="001000000000" w:firstRow="0" w:lastRow="0" w:firstColumn="1" w:lastColumn="0" w:oddVBand="0" w:evenVBand="0" w:oddHBand="0" w:evenHBand="0" w:firstRowFirstColumn="0" w:firstRowLastColumn="0" w:lastRowFirstColumn="0" w:lastRowLastColumn="0"/>
            <w:tcW w:w="3805" w:type="pct"/>
            <w:hideMark/>
          </w:tcPr>
          <w:p w14:paraId="5BABC78E" w14:textId="77777777" w:rsidR="005B1647" w:rsidRPr="008C2215" w:rsidRDefault="005B1647" w:rsidP="005B1647">
            <w:pPr>
              <w:pStyle w:val="Tabell"/>
            </w:pPr>
            <w:r w:rsidRPr="008C2215">
              <w:t>Interregionala Sverige-Norge</w:t>
            </w:r>
          </w:p>
        </w:tc>
        <w:tc>
          <w:tcPr>
            <w:tcW w:w="597" w:type="pct"/>
            <w:hideMark/>
          </w:tcPr>
          <w:p w14:paraId="68137A5C" w14:textId="77777777" w:rsidR="005B1647" w:rsidRPr="008C221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C2215">
              <w:t>-74</w:t>
            </w:r>
          </w:p>
        </w:tc>
        <w:tc>
          <w:tcPr>
            <w:tcW w:w="597" w:type="pct"/>
            <w:hideMark/>
          </w:tcPr>
          <w:p w14:paraId="4E4A0B37" w14:textId="77777777" w:rsidR="005B1647" w:rsidRPr="008C221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C2215">
              <w:t>-69</w:t>
            </w:r>
          </w:p>
        </w:tc>
      </w:tr>
      <w:tr w:rsidR="00155607" w14:paraId="16219A1F" w14:textId="77777777" w:rsidTr="00155607">
        <w:trPr>
          <w:trHeight w:val="240"/>
        </w:trPr>
        <w:tc>
          <w:tcPr>
            <w:cnfStyle w:val="001000000000" w:firstRow="0" w:lastRow="0" w:firstColumn="1" w:lastColumn="0" w:oddVBand="0" w:evenVBand="0" w:oddHBand="0" w:evenHBand="0" w:firstRowFirstColumn="0" w:firstRowLastColumn="0" w:lastRowFirstColumn="0" w:lastRowLastColumn="0"/>
            <w:tcW w:w="3805" w:type="pct"/>
            <w:hideMark/>
          </w:tcPr>
          <w:p w14:paraId="6A8CC771" w14:textId="77777777" w:rsidR="005B1647" w:rsidRPr="008C2215" w:rsidRDefault="005B1647" w:rsidP="005B1647">
            <w:pPr>
              <w:pStyle w:val="Tabell"/>
            </w:pPr>
            <w:r w:rsidRPr="008C2215">
              <w:t>Interregionala Nord</w:t>
            </w:r>
          </w:p>
        </w:tc>
        <w:tc>
          <w:tcPr>
            <w:tcW w:w="597" w:type="pct"/>
            <w:hideMark/>
          </w:tcPr>
          <w:p w14:paraId="35CC2952" w14:textId="77777777" w:rsidR="005B1647" w:rsidRPr="008C221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C2215">
              <w:t>-72</w:t>
            </w:r>
          </w:p>
        </w:tc>
        <w:tc>
          <w:tcPr>
            <w:tcW w:w="597" w:type="pct"/>
            <w:hideMark/>
          </w:tcPr>
          <w:p w14:paraId="7459FE83" w14:textId="77777777" w:rsidR="005B1647" w:rsidRPr="008C221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C2215">
              <w:t>-72</w:t>
            </w:r>
          </w:p>
        </w:tc>
      </w:tr>
      <w:tr w:rsidR="00155607" w14:paraId="22226198" w14:textId="77777777" w:rsidTr="00155607">
        <w:trPr>
          <w:trHeight w:val="240"/>
        </w:trPr>
        <w:tc>
          <w:tcPr>
            <w:cnfStyle w:val="001000000000" w:firstRow="0" w:lastRow="0" w:firstColumn="1" w:lastColumn="0" w:oddVBand="0" w:evenVBand="0" w:oddHBand="0" w:evenHBand="0" w:firstRowFirstColumn="0" w:firstRowLastColumn="0" w:lastRowFirstColumn="0" w:lastRowLastColumn="0"/>
            <w:tcW w:w="3805" w:type="pct"/>
            <w:hideMark/>
          </w:tcPr>
          <w:p w14:paraId="16E1591F" w14:textId="77777777" w:rsidR="005B1647" w:rsidRPr="008C2215" w:rsidRDefault="005B1647" w:rsidP="005B1647">
            <w:pPr>
              <w:pStyle w:val="Tabell"/>
            </w:pPr>
            <w:r w:rsidRPr="008C2215">
              <w:t>Interregionala Botnia-Atlantica</w:t>
            </w:r>
          </w:p>
        </w:tc>
        <w:tc>
          <w:tcPr>
            <w:tcW w:w="597" w:type="pct"/>
            <w:hideMark/>
          </w:tcPr>
          <w:p w14:paraId="5E24C33E" w14:textId="77777777" w:rsidR="005B1647" w:rsidRPr="008C221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C2215">
              <w:t>-57</w:t>
            </w:r>
          </w:p>
        </w:tc>
        <w:tc>
          <w:tcPr>
            <w:tcW w:w="597" w:type="pct"/>
            <w:hideMark/>
          </w:tcPr>
          <w:p w14:paraId="4362F837" w14:textId="77777777" w:rsidR="005B1647" w:rsidRPr="008C2215"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C2215">
              <w:t>-54</w:t>
            </w:r>
          </w:p>
        </w:tc>
      </w:tr>
      <w:tr w:rsidR="00155607" w14:paraId="1C06BEE4" w14:textId="77777777" w:rsidTr="00155607">
        <w:trPr>
          <w:trHeight w:val="240"/>
        </w:trPr>
        <w:tc>
          <w:tcPr>
            <w:cnfStyle w:val="001000000000" w:firstRow="0" w:lastRow="0" w:firstColumn="1" w:lastColumn="0" w:oddVBand="0" w:evenVBand="0" w:oddHBand="0" w:evenHBand="0" w:firstRowFirstColumn="0" w:firstRowLastColumn="0" w:lastRowFirstColumn="0" w:lastRowLastColumn="0"/>
            <w:tcW w:w="3805" w:type="pct"/>
            <w:hideMark/>
          </w:tcPr>
          <w:p w14:paraId="15F5327D" w14:textId="77777777" w:rsidR="005B1647" w:rsidRPr="00465F19" w:rsidRDefault="005B1647" w:rsidP="005B1647">
            <w:pPr>
              <w:pStyle w:val="Tabell"/>
              <w:rPr>
                <w:b/>
                <w:bCs/>
              </w:rPr>
            </w:pPr>
            <w:r w:rsidRPr="00465F19">
              <w:rPr>
                <w:b/>
                <w:bCs/>
              </w:rPr>
              <w:t>Summa lämnade bidrag</w:t>
            </w:r>
          </w:p>
        </w:tc>
        <w:tc>
          <w:tcPr>
            <w:tcW w:w="597" w:type="pct"/>
            <w:hideMark/>
          </w:tcPr>
          <w:p w14:paraId="7A9EA3E6" w14:textId="77777777" w:rsidR="005B1647" w:rsidRPr="00465F19"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465F19">
              <w:rPr>
                <w:b/>
                <w:bCs/>
              </w:rPr>
              <w:t>-13 419</w:t>
            </w:r>
          </w:p>
        </w:tc>
        <w:tc>
          <w:tcPr>
            <w:tcW w:w="597" w:type="pct"/>
            <w:hideMark/>
          </w:tcPr>
          <w:p w14:paraId="33029B20" w14:textId="77777777" w:rsidR="005B1647" w:rsidRPr="00465F19"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465F19">
              <w:rPr>
                <w:b/>
                <w:bCs/>
              </w:rPr>
              <w:t>-12 556</w:t>
            </w:r>
          </w:p>
        </w:tc>
      </w:tr>
      <w:tr w:rsidR="00155607" w14:paraId="49D5ECEC"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3805" w:type="pct"/>
            <w:hideMark/>
          </w:tcPr>
          <w:p w14:paraId="2EA57DB6" w14:textId="77777777" w:rsidR="005B1647" w:rsidRPr="00465F19" w:rsidRDefault="005B1647" w:rsidP="005B1647">
            <w:pPr>
              <w:pStyle w:val="Tabell"/>
              <w:rPr>
                <w:b/>
                <w:bCs/>
              </w:rPr>
            </w:pPr>
            <w:r w:rsidRPr="00465F19">
              <w:rPr>
                <w:b/>
                <w:bCs/>
              </w:rPr>
              <w:t>Summa kostnader</w:t>
            </w:r>
          </w:p>
        </w:tc>
        <w:tc>
          <w:tcPr>
            <w:tcW w:w="597" w:type="pct"/>
            <w:hideMark/>
          </w:tcPr>
          <w:p w14:paraId="1DD48A28" w14:textId="77777777" w:rsidR="005B1647" w:rsidRPr="00465F19"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465F19">
              <w:rPr>
                <w:b/>
                <w:bCs/>
              </w:rPr>
              <w:t>-13 743</w:t>
            </w:r>
          </w:p>
        </w:tc>
        <w:tc>
          <w:tcPr>
            <w:tcW w:w="597" w:type="pct"/>
            <w:hideMark/>
          </w:tcPr>
          <w:p w14:paraId="7DC4EE9A" w14:textId="77777777" w:rsidR="005B1647" w:rsidRPr="00465F19"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465F19">
              <w:rPr>
                <w:b/>
                <w:bCs/>
              </w:rPr>
              <w:t>-12 827</w:t>
            </w:r>
          </w:p>
        </w:tc>
      </w:tr>
      <w:tr w:rsidR="00155607" w14:paraId="2EEEE723" w14:textId="77777777" w:rsidTr="00155607">
        <w:trPr>
          <w:cnfStyle w:val="010000000000" w:firstRow="0" w:lastRow="1" w:firstColumn="0" w:lastColumn="0" w:oddVBand="0" w:evenVBand="0" w:oddHBand="0" w:evenHBand="0" w:firstRowFirstColumn="0" w:firstRowLastColumn="0" w:lastRowFirstColumn="0" w:lastRowLastColumn="0"/>
          <w:trHeight w:val="255"/>
        </w:trPr>
        <w:tc>
          <w:tcPr>
            <w:cnfStyle w:val="001000000000" w:firstRow="0" w:lastRow="0" w:firstColumn="1" w:lastColumn="0" w:oddVBand="0" w:evenVBand="0" w:oddHBand="0" w:evenHBand="0" w:firstRowFirstColumn="0" w:firstRowLastColumn="0" w:lastRowFirstColumn="0" w:lastRowLastColumn="0"/>
            <w:tcW w:w="3805" w:type="pct"/>
            <w:hideMark/>
          </w:tcPr>
          <w:p w14:paraId="090753B5" w14:textId="77777777" w:rsidR="005B1647" w:rsidRPr="008C2215" w:rsidRDefault="005B1647" w:rsidP="005B1647">
            <w:pPr>
              <w:pStyle w:val="Tabell"/>
              <w:rPr>
                <w:bCs/>
              </w:rPr>
            </w:pPr>
            <w:r w:rsidRPr="008C2215">
              <w:rPr>
                <w:bCs/>
              </w:rPr>
              <w:t>Nettokostnad/intäkt</w:t>
            </w:r>
          </w:p>
        </w:tc>
        <w:tc>
          <w:tcPr>
            <w:tcW w:w="597" w:type="pct"/>
            <w:hideMark/>
          </w:tcPr>
          <w:p w14:paraId="7923077D" w14:textId="77777777" w:rsidR="005B1647" w:rsidRPr="008C2215"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8C2215">
              <w:rPr>
                <w:bCs/>
              </w:rPr>
              <w:t>-200</w:t>
            </w:r>
          </w:p>
        </w:tc>
        <w:tc>
          <w:tcPr>
            <w:tcW w:w="597" w:type="pct"/>
            <w:hideMark/>
          </w:tcPr>
          <w:p w14:paraId="4FE34437" w14:textId="77777777" w:rsidR="005B1647" w:rsidRPr="008C2215"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8C2215">
              <w:rPr>
                <w:bCs/>
              </w:rPr>
              <w:t>245</w:t>
            </w:r>
          </w:p>
        </w:tc>
      </w:tr>
    </w:tbl>
    <w:p w14:paraId="629FAE48" w14:textId="1F35F52C" w:rsidR="005B1647" w:rsidRPr="00F3068D" w:rsidRDefault="005B1647" w:rsidP="005B1647">
      <w:pPr>
        <w:pStyle w:val="TabellFotnot"/>
      </w:pPr>
      <w:r w:rsidRPr="00465F19">
        <w:rPr>
          <w:rFonts w:eastAsia="Times New Roman" w:cstheme="majorHAnsi"/>
          <w:szCs w:val="14"/>
          <w:vertAlign w:val="superscript"/>
          <w:lang w:eastAsia="sv-SE"/>
        </w:rPr>
        <w:t>1</w:t>
      </w:r>
      <w:r>
        <w:rPr>
          <w:rFonts w:eastAsia="Times New Roman" w:cstheme="majorHAnsi"/>
          <w:szCs w:val="14"/>
          <w:lang w:eastAsia="sv-SE"/>
        </w:rPr>
        <w:t xml:space="preserve"> </w:t>
      </w:r>
      <w:r w:rsidRPr="00F3068D">
        <w:t xml:space="preserve">Under 2019 redovisade Jordbruksverket finansiella korrigeringar och återbetalningar för programperioden 2007–2013 för EJFLU om ca 16 mnkr. </w:t>
      </w:r>
      <w:r>
        <w:t xml:space="preserve">Motsvarande korrigeringar och återbetalningar 2018 uppgick till 10 mnkr. En annan post för programperioden 2007–2013 redovisades av Svenska ESF-rådet under 2018 och avsåg en inbetalning från ESF om ca 13 mnkr. </w:t>
      </w:r>
    </w:p>
    <w:p w14:paraId="4E081E62" w14:textId="5318346A" w:rsidR="005B1647" w:rsidRPr="00F3068D" w:rsidRDefault="005B1647" w:rsidP="005B1647">
      <w:pPr>
        <w:pStyle w:val="TabellFotnot"/>
      </w:pPr>
      <w:r w:rsidRPr="00F3068D">
        <w:rPr>
          <w:vertAlign w:val="superscript"/>
        </w:rPr>
        <w:t>2</w:t>
      </w:r>
      <w:r w:rsidRPr="00F3068D">
        <w:t xml:space="preserve"> Jämförelsetal för EGFJ har ändrats pga. justering av periodiseringar 2018.</w:t>
      </w:r>
    </w:p>
    <w:p w14:paraId="5992356E" w14:textId="2C6AC546" w:rsidR="005B1647" w:rsidRPr="00F3068D" w:rsidRDefault="005B1647" w:rsidP="005B1647">
      <w:pPr>
        <w:pStyle w:val="TabellFotnot"/>
      </w:pPr>
      <w:r w:rsidRPr="00F3068D">
        <w:rPr>
          <w:vertAlign w:val="superscript"/>
        </w:rPr>
        <w:t>3</w:t>
      </w:r>
      <w:r w:rsidRPr="00F3068D">
        <w:t xml:space="preserve"> Jämförelsetal för ERUF har justerats med 24 mnkr pga. ändrad redovisningsprincip hos Tillväxtverket.  Fr.o.m. 2019 omvärderas inbetalda förskott från EU till balansdagens kurs i bokslutet.</w:t>
      </w:r>
    </w:p>
    <w:p w14:paraId="5AE682AA" w14:textId="30A845E3" w:rsidR="005B1647" w:rsidRPr="00F3068D" w:rsidRDefault="005B1647" w:rsidP="005B1647">
      <w:pPr>
        <w:pStyle w:val="TabellFotnot"/>
      </w:pPr>
      <w:r w:rsidRPr="00F3068D">
        <w:t>Källa: ESV</w:t>
      </w:r>
      <w:r>
        <w:t>.</w:t>
      </w:r>
    </w:p>
    <w:p w14:paraId="3D0982F8" w14:textId="0310C608" w:rsidR="005B1647" w:rsidRDefault="005B1647" w:rsidP="005B1647">
      <w:pPr>
        <w:pStyle w:val="Rubrik4utannumrering"/>
      </w:pPr>
      <w:r>
        <w:t>Intäkter – återflödet från EU-budgeten ökade</w:t>
      </w:r>
    </w:p>
    <w:p w14:paraId="4147882D" w14:textId="488677E4" w:rsidR="005B1647" w:rsidRDefault="005B1647" w:rsidP="005B1647">
      <w:pPr>
        <w:pStyle w:val="Brdtext"/>
      </w:pPr>
      <w:r>
        <w:t>De totala i</w:t>
      </w:r>
      <w:r w:rsidRPr="00E528BD">
        <w:t xml:space="preserve">ntäkterna från EU </w:t>
      </w:r>
      <w:r>
        <w:t>ökade</w:t>
      </w:r>
      <w:r w:rsidRPr="0023235E">
        <w:t xml:space="preserve"> med </w:t>
      </w:r>
      <w:r>
        <w:t>471</w:t>
      </w:r>
      <w:r w:rsidRPr="00E528BD">
        <w:t xml:space="preserve"> miljoner kronor</w:t>
      </w:r>
      <w:r>
        <w:t xml:space="preserve"> under 2019</w:t>
      </w:r>
      <w:r w:rsidRPr="007F6F0C">
        <w:t xml:space="preserve">. </w:t>
      </w:r>
      <w:r>
        <w:t>Det beror främst på att intäkterna från EGFJ och EJFLU ökade med 426 miljoner kronor. Även intäkterna från ERUF och Interregprogrammen ökade med 128 miljoner kronor respektive 61</w:t>
      </w:r>
      <w:r w:rsidRPr="000E365B">
        <w:t xml:space="preserve"> miljoner kronor</w:t>
      </w:r>
      <w:r>
        <w:t>. Däremot minskade intäkterna från ESF med 164 miljoner kronor.</w:t>
      </w:r>
    </w:p>
    <w:p w14:paraId="3589C71F" w14:textId="0A6B3C5C" w:rsidR="005B1647" w:rsidRDefault="005B1647" w:rsidP="005B1647">
      <w:pPr>
        <w:pStyle w:val="Rubrik4utannumrering"/>
      </w:pPr>
      <w:r w:rsidRPr="00613DCD">
        <w:t>Kostnader – lämnade bidrag finansierade från EU-budgeten ökade</w:t>
      </w:r>
    </w:p>
    <w:p w14:paraId="22D39999" w14:textId="759D4114" w:rsidR="005B1647" w:rsidRPr="0014605F" w:rsidRDefault="005B1647" w:rsidP="005B1647">
      <w:pPr>
        <w:pStyle w:val="Brdtext"/>
      </w:pPr>
      <w:r>
        <w:t xml:space="preserve">De totala kostnaderna för lämnade bidrag som har finansierats med EU-medel ökade med 863 miljoner kronor under 2019 jämfört med 2018. </w:t>
      </w:r>
      <w:r w:rsidRPr="0014605F">
        <w:t xml:space="preserve">Jordbruksverket är den myndighet som betalar ut störst </w:t>
      </w:r>
      <w:r>
        <w:t>an</w:t>
      </w:r>
      <w:r w:rsidRPr="0014605F">
        <w:t>del av de</w:t>
      </w:r>
      <w:r>
        <w:t>ssa</w:t>
      </w:r>
      <w:r w:rsidRPr="0014605F">
        <w:t xml:space="preserve"> bidrag</w:t>
      </w:r>
      <w:r>
        <w:t>, och utbetalningarna av bidrag som var finansierade från EGFJ och EJFLU ökade med 947 miljoner kronor under året.</w:t>
      </w:r>
    </w:p>
    <w:p w14:paraId="2AB83D7A" w14:textId="57A3075C" w:rsidR="005B1647" w:rsidRPr="00A347F0" w:rsidRDefault="005B1647" w:rsidP="005B1647">
      <w:pPr>
        <w:pStyle w:val="Brdtext"/>
      </w:pPr>
      <w:r w:rsidRPr="00A347F0">
        <w:t xml:space="preserve">Även Tillväxtverket </w:t>
      </w:r>
      <w:r>
        <w:t xml:space="preserve">har </w:t>
      </w:r>
      <w:r w:rsidRPr="00A347F0">
        <w:t>redovisa</w:t>
      </w:r>
      <w:r>
        <w:t>t en</w:t>
      </w:r>
      <w:r w:rsidRPr="00A347F0">
        <w:t xml:space="preserve"> ökning av lämnade bidrag</w:t>
      </w:r>
      <w:r>
        <w:t xml:space="preserve"> på </w:t>
      </w:r>
      <w:r w:rsidRPr="00A347F0">
        <w:t>13</w:t>
      </w:r>
      <w:r>
        <w:t>2 </w:t>
      </w:r>
      <w:r w:rsidRPr="00A347F0">
        <w:t xml:space="preserve">miljoner kronor, finansierade från </w:t>
      </w:r>
      <w:r>
        <w:t>ERUF</w:t>
      </w:r>
      <w:r w:rsidRPr="00A347F0">
        <w:t>. Lämnade bidrag till Interregprogrammen ökade med 46</w:t>
      </w:r>
      <w:r>
        <w:t> </w:t>
      </w:r>
      <w:r w:rsidRPr="00A347F0">
        <w:t>miljoner kronor.</w:t>
      </w:r>
      <w:r>
        <w:t xml:space="preserve"> </w:t>
      </w:r>
      <w:r w:rsidRPr="00A347F0">
        <w:t xml:space="preserve">Däremot minskade lämnade bidrag från </w:t>
      </w:r>
      <w:r>
        <w:t>ESF</w:t>
      </w:r>
      <w:r w:rsidRPr="00817717">
        <w:t xml:space="preserve"> </w:t>
      </w:r>
      <w:r>
        <w:t>me</w:t>
      </w:r>
      <w:r w:rsidRPr="00A347F0">
        <w:t>d 23</w:t>
      </w:r>
      <w:r>
        <w:t>2 </w:t>
      </w:r>
      <w:r w:rsidRPr="00A347F0">
        <w:t>miljoner kronor</w:t>
      </w:r>
      <w:r>
        <w:t xml:space="preserve">, enligt Svenska ESF-rådets </w:t>
      </w:r>
      <w:r w:rsidRPr="00A347F0">
        <w:t>redovisning.</w:t>
      </w:r>
    </w:p>
    <w:p w14:paraId="4EF73C3C" w14:textId="7A598893" w:rsidR="005B1647" w:rsidRDefault="005B1647" w:rsidP="00AC2754">
      <w:pPr>
        <w:pStyle w:val="Rubrik3"/>
      </w:pPr>
      <w:bookmarkStart w:id="308" w:name="_Toc37350681"/>
      <w:r>
        <w:t>Balansräkning</w:t>
      </w:r>
      <w:bookmarkEnd w:id="308"/>
    </w:p>
    <w:p w14:paraId="4BC0BD4C" w14:textId="0DFBAB66" w:rsidR="005B1647" w:rsidRDefault="005B1647" w:rsidP="005B1647">
      <w:pPr>
        <w:pStyle w:val="Brdtext"/>
      </w:pPr>
      <w:r w:rsidRPr="00244F15">
        <w:t>Balansräkningen visar i sammandrag fordringar och skulder avseende medel från EU-budgeten.</w:t>
      </w:r>
    </w:p>
    <w:p w14:paraId="4259E6E5" w14:textId="00EF793A" w:rsidR="005B1647" w:rsidRDefault="005B1647" w:rsidP="005B1647">
      <w:r>
        <w:br w:type="page"/>
      </w:r>
    </w:p>
    <w:p w14:paraId="13A0B032" w14:textId="28FF4E28" w:rsidR="005B1647" w:rsidRDefault="005B1647" w:rsidP="005B1647">
      <w:pPr>
        <w:pStyle w:val="TabellRubrik"/>
      </w:pPr>
      <w:bookmarkStart w:id="309" w:name="_Toc37340167"/>
      <w:r>
        <w:t xml:space="preserve">Tabell </w:t>
      </w:r>
      <w:r>
        <w:fldChar w:fldCharType="begin"/>
      </w:r>
      <w:r>
        <w:instrText xml:space="preserve"> STYLEREF  "Rubrik 1" \n</w:instrText>
      </w:r>
      <w:r>
        <w:fldChar w:fldCharType="separate"/>
      </w:r>
      <w:r w:rsidR="00301022">
        <w:rPr>
          <w:noProof/>
        </w:rPr>
        <w:t>6</w:t>
      </w:r>
      <w:r>
        <w:fldChar w:fldCharType="end"/>
      </w:r>
      <w:r>
        <w:t>.</w:t>
      </w:r>
      <w:fldSimple w:instr=" SEQ Tabell \* ARABIC \s 1 ">
        <w:r w:rsidR="00301022">
          <w:rPr>
            <w:noProof/>
          </w:rPr>
          <w:t>3</w:t>
        </w:r>
      </w:fldSimple>
      <w:r>
        <w:tab/>
      </w:r>
      <w:r w:rsidRPr="00EF401F">
        <w:t>Balansräkning för fleråriga budgetramen 2014–2020</w:t>
      </w:r>
      <w:r w:rsidRPr="00753DCA">
        <w:rPr>
          <w:vertAlign w:val="superscript"/>
        </w:rPr>
        <w:t>1</w:t>
      </w:r>
      <w:bookmarkEnd w:id="309"/>
    </w:p>
    <w:p w14:paraId="16943619" w14:textId="7A1B96EC" w:rsidR="005B1647" w:rsidRDefault="005B1647" w:rsidP="005B1647">
      <w:pPr>
        <w:pStyle w:val="TabellUnderrubrik"/>
      </w:pPr>
      <w:r>
        <w:t>Miljoner kronor</w:t>
      </w:r>
    </w:p>
    <w:tbl>
      <w:tblPr>
        <w:tblStyle w:val="RKBPTabell"/>
        <w:tblW w:w="5000" w:type="pct"/>
        <w:tblLook w:val="04E0" w:firstRow="1" w:lastRow="1" w:firstColumn="1" w:lastColumn="0" w:noHBand="0" w:noVBand="1"/>
      </w:tblPr>
      <w:tblGrid>
        <w:gridCol w:w="4352"/>
        <w:gridCol w:w="1509"/>
        <w:gridCol w:w="1509"/>
      </w:tblGrid>
      <w:tr w:rsidR="00155607" w14:paraId="1E25F58B" w14:textId="77777777" w:rsidTr="00155607">
        <w:trPr>
          <w:cnfStyle w:val="100000000000" w:firstRow="1" w:lastRow="0" w:firstColumn="0" w:lastColumn="0" w:oddVBand="0" w:evenVBand="0" w:oddHBand="0" w:evenHBand="0" w:firstRowFirstColumn="0" w:firstRowLastColumn="0" w:lastRowFirstColumn="0" w:lastRowLastColumn="0"/>
          <w:trHeight w:val="240"/>
          <w:tblHeader w:val="0"/>
        </w:trPr>
        <w:tc>
          <w:tcPr>
            <w:cnfStyle w:val="001000000000" w:firstRow="0" w:lastRow="0" w:firstColumn="1" w:lastColumn="0" w:oddVBand="0" w:evenVBand="0" w:oddHBand="0" w:evenHBand="0" w:firstRowFirstColumn="0" w:firstRowLastColumn="0" w:lastRowFirstColumn="0" w:lastRowLastColumn="0"/>
            <w:tcW w:w="2951"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hideMark/>
          </w:tcPr>
          <w:p w14:paraId="00AA9800" w14:textId="6AD56973" w:rsidR="005B1647" w:rsidRPr="00EF401F" w:rsidRDefault="005B1647" w:rsidP="005B1647">
            <w:pPr>
              <w:pStyle w:val="TabellHuvud"/>
            </w:pPr>
          </w:p>
        </w:tc>
        <w:tc>
          <w:tcPr>
            <w:tcW w:w="1024"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hideMark/>
          </w:tcPr>
          <w:p w14:paraId="2B95DFCA" w14:textId="77777777" w:rsidR="005B1647" w:rsidRPr="005F7879" w:rsidRDefault="005B1647" w:rsidP="005B1647">
            <w:pPr>
              <w:pStyle w:val="TabellHuvud"/>
              <w:cnfStyle w:val="100000000000" w:firstRow="1" w:lastRow="0" w:firstColumn="0" w:lastColumn="0" w:oddVBand="0" w:evenVBand="0" w:oddHBand="0" w:evenHBand="0" w:firstRowFirstColumn="0" w:firstRowLastColumn="0" w:lastRowFirstColumn="0" w:lastRowLastColumn="0"/>
              <w:rPr>
                <w:szCs w:val="14"/>
              </w:rPr>
            </w:pPr>
            <w:r w:rsidRPr="005F7879">
              <w:rPr>
                <w:szCs w:val="14"/>
              </w:rPr>
              <w:t>2019-12-31</w:t>
            </w:r>
          </w:p>
        </w:tc>
        <w:tc>
          <w:tcPr>
            <w:tcW w:w="1024"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hideMark/>
          </w:tcPr>
          <w:p w14:paraId="2FB70D2B" w14:textId="77777777" w:rsidR="005B1647" w:rsidRPr="005F7879" w:rsidRDefault="005B1647" w:rsidP="005B1647">
            <w:pPr>
              <w:pStyle w:val="TabellHuvud"/>
              <w:cnfStyle w:val="100000000000" w:firstRow="1" w:lastRow="0" w:firstColumn="0" w:lastColumn="0" w:oddVBand="0" w:evenVBand="0" w:oddHBand="0" w:evenHBand="0" w:firstRowFirstColumn="0" w:firstRowLastColumn="0" w:lastRowFirstColumn="0" w:lastRowLastColumn="0"/>
              <w:rPr>
                <w:szCs w:val="14"/>
              </w:rPr>
            </w:pPr>
            <w:r w:rsidRPr="005F7879">
              <w:rPr>
                <w:szCs w:val="14"/>
              </w:rPr>
              <w:t>2018-12-31</w:t>
            </w:r>
          </w:p>
        </w:tc>
      </w:tr>
      <w:tr w:rsidR="00155607" w14:paraId="3149A871"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2951" w:type="pct"/>
            <w:tcBorders>
              <w:top w:val="single" w:sz="12" w:space="0" w:color="auto"/>
            </w:tcBorders>
            <w:hideMark/>
          </w:tcPr>
          <w:p w14:paraId="1CD88181" w14:textId="77777777" w:rsidR="005B1647" w:rsidRPr="00465F19" w:rsidRDefault="005B1647" w:rsidP="005B1647">
            <w:pPr>
              <w:pStyle w:val="Tabell"/>
              <w:rPr>
                <w:i/>
                <w:iCs/>
              </w:rPr>
            </w:pPr>
            <w:r w:rsidRPr="00465F19">
              <w:rPr>
                <w:i/>
                <w:iCs/>
              </w:rPr>
              <w:t>Tillgångar</w:t>
            </w:r>
          </w:p>
        </w:tc>
        <w:tc>
          <w:tcPr>
            <w:tcW w:w="1024" w:type="pct"/>
            <w:tcBorders>
              <w:top w:val="single" w:sz="12" w:space="0" w:color="auto"/>
            </w:tcBorders>
            <w:hideMark/>
          </w:tcPr>
          <w:p w14:paraId="38ECE3F4" w14:textId="77777777" w:rsidR="005B1647" w:rsidRPr="004A3C1E" w:rsidRDefault="005B1647" w:rsidP="005B1647">
            <w:pPr>
              <w:pStyle w:val="Tabell"/>
              <w:cnfStyle w:val="000000000000" w:firstRow="0" w:lastRow="0" w:firstColumn="0" w:lastColumn="0" w:oddVBand="0" w:evenVBand="0" w:oddHBand="0" w:evenHBand="0" w:firstRowFirstColumn="0" w:firstRowLastColumn="0" w:lastRowFirstColumn="0" w:lastRowLastColumn="0"/>
              <w:rPr>
                <w:szCs w:val="16"/>
              </w:rPr>
            </w:pPr>
          </w:p>
        </w:tc>
        <w:tc>
          <w:tcPr>
            <w:tcW w:w="1024" w:type="pct"/>
            <w:tcBorders>
              <w:top w:val="single" w:sz="12" w:space="0" w:color="auto"/>
            </w:tcBorders>
            <w:hideMark/>
          </w:tcPr>
          <w:p w14:paraId="72F1DEAB" w14:textId="77777777" w:rsidR="005B1647" w:rsidRPr="004A3C1E" w:rsidRDefault="005B1647" w:rsidP="005B1647">
            <w:pPr>
              <w:pStyle w:val="Tabell"/>
              <w:cnfStyle w:val="000000000000" w:firstRow="0" w:lastRow="0" w:firstColumn="0" w:lastColumn="0" w:oddVBand="0" w:evenVBand="0" w:oddHBand="0" w:evenHBand="0" w:firstRowFirstColumn="0" w:firstRowLastColumn="0" w:lastRowFirstColumn="0" w:lastRowLastColumn="0"/>
              <w:rPr>
                <w:szCs w:val="16"/>
              </w:rPr>
            </w:pPr>
          </w:p>
        </w:tc>
      </w:tr>
      <w:tr w:rsidR="00155607" w14:paraId="71CFD3CF"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2951" w:type="pct"/>
            <w:noWrap/>
            <w:hideMark/>
          </w:tcPr>
          <w:p w14:paraId="23A972C4" w14:textId="77777777" w:rsidR="005B1647" w:rsidRPr="00EF401F" w:rsidRDefault="005B1647" w:rsidP="005B1647">
            <w:pPr>
              <w:pStyle w:val="Tabell"/>
            </w:pPr>
            <w:r w:rsidRPr="00EF401F">
              <w:t>Övriga kortfristiga fordringar</w:t>
            </w:r>
          </w:p>
        </w:tc>
        <w:tc>
          <w:tcPr>
            <w:tcW w:w="1024" w:type="pct"/>
            <w:noWrap/>
            <w:hideMark/>
          </w:tcPr>
          <w:p w14:paraId="36A48632" w14:textId="77777777" w:rsidR="005B1647" w:rsidRPr="00EF401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F401F">
              <w:t>9 406</w:t>
            </w:r>
          </w:p>
        </w:tc>
        <w:tc>
          <w:tcPr>
            <w:tcW w:w="1024" w:type="pct"/>
            <w:noWrap/>
            <w:hideMark/>
          </w:tcPr>
          <w:p w14:paraId="60BD0075" w14:textId="77777777" w:rsidR="005B1647" w:rsidRPr="00EF401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F401F">
              <w:t>9 034</w:t>
            </w:r>
          </w:p>
        </w:tc>
      </w:tr>
      <w:tr w:rsidR="00155607" w14:paraId="4CFDA775"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2951" w:type="pct"/>
            <w:hideMark/>
          </w:tcPr>
          <w:p w14:paraId="771164BF" w14:textId="77777777" w:rsidR="005B1647" w:rsidRPr="00EF401F" w:rsidRDefault="005B1647" w:rsidP="005B1647">
            <w:pPr>
              <w:pStyle w:val="Tabell"/>
            </w:pPr>
            <w:r w:rsidRPr="00EF401F">
              <w:t>Upplupna intäkter</w:t>
            </w:r>
          </w:p>
        </w:tc>
        <w:tc>
          <w:tcPr>
            <w:tcW w:w="1024" w:type="pct"/>
            <w:hideMark/>
          </w:tcPr>
          <w:p w14:paraId="7152F29D" w14:textId="77777777" w:rsidR="005B1647" w:rsidRPr="00EF401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F401F">
              <w:t>1 003</w:t>
            </w:r>
          </w:p>
        </w:tc>
        <w:tc>
          <w:tcPr>
            <w:tcW w:w="1024" w:type="pct"/>
            <w:hideMark/>
          </w:tcPr>
          <w:p w14:paraId="16325B5C" w14:textId="77777777" w:rsidR="005B1647" w:rsidRPr="00EF401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F401F">
              <w:t>452</w:t>
            </w:r>
          </w:p>
        </w:tc>
      </w:tr>
      <w:tr w:rsidR="00155607" w14:paraId="3A0E05B3" w14:textId="77777777" w:rsidTr="00155607">
        <w:trPr>
          <w:trHeight w:val="240"/>
        </w:trPr>
        <w:tc>
          <w:tcPr>
            <w:cnfStyle w:val="001000000000" w:firstRow="0" w:lastRow="0" w:firstColumn="1" w:lastColumn="0" w:oddVBand="0" w:evenVBand="0" w:oddHBand="0" w:evenHBand="0" w:firstRowFirstColumn="0" w:firstRowLastColumn="0" w:lastRowFirstColumn="0" w:lastRowLastColumn="0"/>
            <w:tcW w:w="2951" w:type="pct"/>
            <w:noWrap/>
            <w:hideMark/>
          </w:tcPr>
          <w:p w14:paraId="663E9690" w14:textId="2CD68983" w:rsidR="005B1647" w:rsidRPr="00465F19" w:rsidRDefault="005B1647" w:rsidP="005B1647">
            <w:pPr>
              <w:pStyle w:val="Tabell"/>
              <w:rPr>
                <w:b/>
                <w:bCs/>
              </w:rPr>
            </w:pPr>
            <w:r w:rsidRPr="00465F19">
              <w:rPr>
                <w:b/>
                <w:bCs/>
              </w:rPr>
              <w:t>Summa tillgångar</w:t>
            </w:r>
          </w:p>
        </w:tc>
        <w:tc>
          <w:tcPr>
            <w:tcW w:w="1024" w:type="pct"/>
            <w:noWrap/>
            <w:hideMark/>
          </w:tcPr>
          <w:p w14:paraId="0A23087A" w14:textId="77777777" w:rsidR="005B1647" w:rsidRPr="00465F19"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465F19">
              <w:rPr>
                <w:b/>
                <w:bCs/>
              </w:rPr>
              <w:t>10 409</w:t>
            </w:r>
          </w:p>
        </w:tc>
        <w:tc>
          <w:tcPr>
            <w:tcW w:w="1024" w:type="pct"/>
            <w:noWrap/>
            <w:hideMark/>
          </w:tcPr>
          <w:p w14:paraId="7D08F4F4" w14:textId="77777777" w:rsidR="005B1647" w:rsidRPr="00465F19"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465F19">
              <w:rPr>
                <w:b/>
                <w:bCs/>
              </w:rPr>
              <w:t>9 486</w:t>
            </w:r>
          </w:p>
        </w:tc>
      </w:tr>
      <w:tr w:rsidR="00155607" w14:paraId="46FD87D5"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2951" w:type="pct"/>
            <w:hideMark/>
          </w:tcPr>
          <w:p w14:paraId="282DBD16" w14:textId="77777777" w:rsidR="005B1647" w:rsidRPr="00465F19" w:rsidRDefault="005B1647" w:rsidP="005B1647">
            <w:pPr>
              <w:pStyle w:val="Tabell"/>
              <w:rPr>
                <w:i/>
                <w:iCs/>
              </w:rPr>
            </w:pPr>
            <w:r w:rsidRPr="00465F19">
              <w:rPr>
                <w:i/>
                <w:iCs/>
              </w:rPr>
              <w:t>Kapital</w:t>
            </w:r>
          </w:p>
        </w:tc>
        <w:tc>
          <w:tcPr>
            <w:tcW w:w="1024" w:type="pct"/>
            <w:hideMark/>
          </w:tcPr>
          <w:p w14:paraId="7DBBACE3" w14:textId="77777777" w:rsidR="005B1647" w:rsidRPr="00465F19"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r w:rsidRPr="00465F19">
              <w:rPr>
                <w:i/>
                <w:iCs/>
              </w:rPr>
              <w:t>8 518</w:t>
            </w:r>
          </w:p>
        </w:tc>
        <w:tc>
          <w:tcPr>
            <w:tcW w:w="1024" w:type="pct"/>
            <w:hideMark/>
          </w:tcPr>
          <w:p w14:paraId="23E46DA3" w14:textId="77777777" w:rsidR="005B1647" w:rsidRPr="00465F19"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r w:rsidRPr="00465F19">
              <w:rPr>
                <w:i/>
                <w:iCs/>
              </w:rPr>
              <w:t>7 834</w:t>
            </w:r>
          </w:p>
        </w:tc>
      </w:tr>
      <w:tr w:rsidR="00155607" w14:paraId="0750CE20"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2951" w:type="pct"/>
            <w:hideMark/>
          </w:tcPr>
          <w:p w14:paraId="23F6A1C8" w14:textId="77777777" w:rsidR="005B1647" w:rsidRPr="00465F19" w:rsidRDefault="005B1647" w:rsidP="005B1647">
            <w:pPr>
              <w:pStyle w:val="Tabell"/>
              <w:rPr>
                <w:i/>
                <w:iCs/>
              </w:rPr>
            </w:pPr>
            <w:r w:rsidRPr="00465F19">
              <w:rPr>
                <w:i/>
                <w:iCs/>
              </w:rPr>
              <w:t>Avsättningar</w:t>
            </w:r>
          </w:p>
        </w:tc>
        <w:tc>
          <w:tcPr>
            <w:tcW w:w="1024" w:type="pct"/>
            <w:hideMark/>
          </w:tcPr>
          <w:p w14:paraId="47A92D54" w14:textId="77777777" w:rsidR="005B1647" w:rsidRPr="00465F19"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r w:rsidRPr="00465F19">
              <w:rPr>
                <w:i/>
                <w:iCs/>
              </w:rPr>
              <w:t>709</w:t>
            </w:r>
          </w:p>
        </w:tc>
        <w:tc>
          <w:tcPr>
            <w:tcW w:w="1024" w:type="pct"/>
            <w:hideMark/>
          </w:tcPr>
          <w:p w14:paraId="403CC7C8" w14:textId="77777777" w:rsidR="005B1647" w:rsidRPr="00465F19"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r w:rsidRPr="00465F19">
              <w:rPr>
                <w:i/>
                <w:iCs/>
              </w:rPr>
              <w:t>67</w:t>
            </w:r>
          </w:p>
        </w:tc>
      </w:tr>
      <w:tr w:rsidR="00155607" w14:paraId="420049A3"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2951" w:type="pct"/>
            <w:hideMark/>
          </w:tcPr>
          <w:p w14:paraId="1C55249F" w14:textId="77777777" w:rsidR="005B1647" w:rsidRPr="00465F19" w:rsidRDefault="005B1647" w:rsidP="005B1647">
            <w:pPr>
              <w:pStyle w:val="Tabell"/>
              <w:rPr>
                <w:i/>
                <w:iCs/>
              </w:rPr>
            </w:pPr>
            <w:r w:rsidRPr="00465F19">
              <w:rPr>
                <w:i/>
                <w:iCs/>
              </w:rPr>
              <w:t>Skulder</w:t>
            </w:r>
          </w:p>
        </w:tc>
        <w:tc>
          <w:tcPr>
            <w:tcW w:w="1024" w:type="pct"/>
            <w:hideMark/>
          </w:tcPr>
          <w:p w14:paraId="096AAE1F" w14:textId="77777777" w:rsidR="005B1647" w:rsidRPr="00465F19"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p>
        </w:tc>
        <w:tc>
          <w:tcPr>
            <w:tcW w:w="1024" w:type="pct"/>
            <w:hideMark/>
          </w:tcPr>
          <w:p w14:paraId="5CA6A43E" w14:textId="77777777" w:rsidR="005B1647" w:rsidRPr="00465F19" w:rsidRDefault="005B1647" w:rsidP="005B1647">
            <w:pPr>
              <w:pStyle w:val="Tabell"/>
              <w:cnfStyle w:val="000000000000" w:firstRow="0" w:lastRow="0" w:firstColumn="0" w:lastColumn="0" w:oddVBand="0" w:evenVBand="0" w:oddHBand="0" w:evenHBand="0" w:firstRowFirstColumn="0" w:firstRowLastColumn="0" w:lastRowFirstColumn="0" w:lastRowLastColumn="0"/>
              <w:rPr>
                <w:i/>
                <w:iCs/>
              </w:rPr>
            </w:pPr>
          </w:p>
        </w:tc>
      </w:tr>
      <w:tr w:rsidR="00155607" w14:paraId="2015CBE8"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2951" w:type="pct"/>
            <w:hideMark/>
          </w:tcPr>
          <w:p w14:paraId="5CEFDEE3" w14:textId="77777777" w:rsidR="005B1647" w:rsidRPr="00EF401F" w:rsidRDefault="005B1647" w:rsidP="005B1647">
            <w:pPr>
              <w:pStyle w:val="Tabell"/>
            </w:pPr>
            <w:r w:rsidRPr="00EF401F">
              <w:t>Upplupna kostnader</w:t>
            </w:r>
          </w:p>
        </w:tc>
        <w:tc>
          <w:tcPr>
            <w:tcW w:w="1024" w:type="pct"/>
            <w:hideMark/>
          </w:tcPr>
          <w:p w14:paraId="7946977B" w14:textId="77777777" w:rsidR="005B1647" w:rsidRPr="00EF401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F401F">
              <w:t>145</w:t>
            </w:r>
          </w:p>
        </w:tc>
        <w:tc>
          <w:tcPr>
            <w:tcW w:w="1024" w:type="pct"/>
            <w:hideMark/>
          </w:tcPr>
          <w:p w14:paraId="242E54E7" w14:textId="77777777" w:rsidR="005B1647" w:rsidRPr="00EF401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F401F">
              <w:t>309</w:t>
            </w:r>
          </w:p>
        </w:tc>
      </w:tr>
      <w:tr w:rsidR="00155607" w14:paraId="7F3C4703"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2951" w:type="pct"/>
            <w:hideMark/>
          </w:tcPr>
          <w:p w14:paraId="4C8AB4C6" w14:textId="77777777" w:rsidR="005B1647" w:rsidRPr="00EF401F" w:rsidRDefault="005B1647" w:rsidP="005B1647">
            <w:pPr>
              <w:pStyle w:val="Tabell"/>
            </w:pPr>
            <w:r w:rsidRPr="00EF401F">
              <w:t>Oförbrukade bidrag</w:t>
            </w:r>
          </w:p>
        </w:tc>
        <w:tc>
          <w:tcPr>
            <w:tcW w:w="1024" w:type="pct"/>
            <w:hideMark/>
          </w:tcPr>
          <w:p w14:paraId="0045E6A0" w14:textId="77777777" w:rsidR="005B1647" w:rsidRPr="00EF401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F401F">
              <w:t>54</w:t>
            </w:r>
          </w:p>
        </w:tc>
        <w:tc>
          <w:tcPr>
            <w:tcW w:w="1024" w:type="pct"/>
            <w:hideMark/>
          </w:tcPr>
          <w:p w14:paraId="14AD41AC" w14:textId="77777777" w:rsidR="005B1647" w:rsidRPr="00EF401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F401F">
              <w:t>17</w:t>
            </w:r>
          </w:p>
        </w:tc>
      </w:tr>
      <w:tr w:rsidR="00155607" w14:paraId="467D4616"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2951" w:type="pct"/>
            <w:hideMark/>
          </w:tcPr>
          <w:p w14:paraId="55069A4C" w14:textId="77777777" w:rsidR="005B1647" w:rsidRPr="00EF401F" w:rsidRDefault="005B1647" w:rsidP="005B1647">
            <w:pPr>
              <w:pStyle w:val="Tabell"/>
            </w:pPr>
            <w:r w:rsidRPr="00EF401F">
              <w:t>Förutbetalda intäkter</w:t>
            </w:r>
            <w:r w:rsidRPr="00EF401F">
              <w:rPr>
                <w:vertAlign w:val="superscript"/>
              </w:rPr>
              <w:t>2</w:t>
            </w:r>
          </w:p>
        </w:tc>
        <w:tc>
          <w:tcPr>
            <w:tcW w:w="1024" w:type="pct"/>
            <w:hideMark/>
          </w:tcPr>
          <w:p w14:paraId="795A4540" w14:textId="77777777" w:rsidR="005B1647" w:rsidRPr="00EF401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F401F">
              <w:t>983</w:t>
            </w:r>
          </w:p>
        </w:tc>
        <w:tc>
          <w:tcPr>
            <w:tcW w:w="1024" w:type="pct"/>
            <w:hideMark/>
          </w:tcPr>
          <w:p w14:paraId="171F9AD1" w14:textId="77777777" w:rsidR="005B1647" w:rsidRPr="00EF401F"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EF401F">
              <w:t>1 259</w:t>
            </w:r>
          </w:p>
        </w:tc>
      </w:tr>
      <w:tr w:rsidR="00155607" w14:paraId="4EF6878B" w14:textId="77777777" w:rsidTr="00155607">
        <w:trPr>
          <w:cnfStyle w:val="010000000000" w:firstRow="0" w:lastRow="1" w:firstColumn="0" w:lastColumn="0" w:oddVBand="0" w:evenVBand="0" w:oddHBand="0" w:evenHBand="0" w:firstRowFirstColumn="0" w:firstRowLastColumn="0" w:lastRowFirstColumn="0" w:lastRowLastColumn="0"/>
          <w:trHeight w:val="240"/>
        </w:trPr>
        <w:tc>
          <w:tcPr>
            <w:cnfStyle w:val="001000000000" w:firstRow="0" w:lastRow="0" w:firstColumn="1" w:lastColumn="0" w:oddVBand="0" w:evenVBand="0" w:oddHBand="0" w:evenHBand="0" w:firstRowFirstColumn="0" w:firstRowLastColumn="0" w:lastRowFirstColumn="0" w:lastRowLastColumn="0"/>
            <w:tcW w:w="2951" w:type="pct"/>
            <w:noWrap/>
            <w:hideMark/>
          </w:tcPr>
          <w:p w14:paraId="698D0BB8" w14:textId="77777777" w:rsidR="005B1647" w:rsidRPr="00465F19" w:rsidRDefault="005B1647" w:rsidP="005B1647">
            <w:pPr>
              <w:pStyle w:val="Tabell"/>
              <w:rPr>
                <w:bCs/>
              </w:rPr>
            </w:pPr>
            <w:r w:rsidRPr="00465F19">
              <w:rPr>
                <w:bCs/>
              </w:rPr>
              <w:t>Summa kapital och skulder</w:t>
            </w:r>
          </w:p>
        </w:tc>
        <w:tc>
          <w:tcPr>
            <w:tcW w:w="1024" w:type="pct"/>
            <w:noWrap/>
            <w:hideMark/>
          </w:tcPr>
          <w:p w14:paraId="63078ADA" w14:textId="77777777" w:rsidR="005B1647" w:rsidRPr="00465F19"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465F19">
              <w:rPr>
                <w:bCs/>
              </w:rPr>
              <w:t>10 409</w:t>
            </w:r>
          </w:p>
        </w:tc>
        <w:tc>
          <w:tcPr>
            <w:tcW w:w="1024" w:type="pct"/>
            <w:noWrap/>
            <w:hideMark/>
          </w:tcPr>
          <w:p w14:paraId="3366B473" w14:textId="77777777" w:rsidR="005B1647" w:rsidRPr="00465F19"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465F19">
              <w:rPr>
                <w:bCs/>
              </w:rPr>
              <w:t>9 486</w:t>
            </w:r>
          </w:p>
        </w:tc>
      </w:tr>
    </w:tbl>
    <w:p w14:paraId="536BF6CA" w14:textId="767B4160" w:rsidR="005B1647" w:rsidRDefault="005B1647" w:rsidP="005B1647">
      <w:pPr>
        <w:pStyle w:val="TabellFotnot"/>
        <w:rPr>
          <w:rFonts w:ascii="Arial" w:eastAsia="Times New Roman" w:hAnsi="Arial" w:cs="Arial"/>
          <w:sz w:val="16"/>
          <w:szCs w:val="16"/>
          <w:vertAlign w:val="superscript"/>
          <w:lang w:eastAsia="sv-SE"/>
        </w:rPr>
      </w:pPr>
      <w:r w:rsidRPr="005F7879">
        <w:rPr>
          <w:vertAlign w:val="superscript"/>
          <w:lang w:eastAsia="sv-SE"/>
        </w:rPr>
        <w:t>1</w:t>
      </w:r>
      <w:r>
        <w:rPr>
          <w:lang w:eastAsia="sv-SE"/>
        </w:rPr>
        <w:t xml:space="preserve"> </w:t>
      </w:r>
      <w:r w:rsidRPr="00B0035C">
        <w:rPr>
          <w:lang w:eastAsia="sv-SE"/>
        </w:rPr>
        <w:t>Under</w:t>
      </w:r>
      <w:r w:rsidRPr="00EF401F">
        <w:rPr>
          <w:lang w:eastAsia="sv-SE"/>
        </w:rPr>
        <w:t xml:space="preserve"> 2019 redovisade Jordbruksverket förutbetalda intäkter för programperioden 2007–201</w:t>
      </w:r>
      <w:r>
        <w:rPr>
          <w:lang w:eastAsia="sv-SE"/>
        </w:rPr>
        <w:t>3</w:t>
      </w:r>
      <w:r w:rsidRPr="00EF401F">
        <w:rPr>
          <w:lang w:eastAsia="sv-SE"/>
        </w:rPr>
        <w:t xml:space="preserve"> från Europeiska </w:t>
      </w:r>
      <w:r>
        <w:rPr>
          <w:lang w:eastAsia="sv-SE"/>
        </w:rPr>
        <w:t>h</w:t>
      </w:r>
      <w:r w:rsidRPr="00EF401F">
        <w:rPr>
          <w:lang w:eastAsia="sv-SE"/>
        </w:rPr>
        <w:t>avs- och fiskerifonden, 40 miljoner kronor. Förskottet kommer att hanteras i samband med program</w:t>
      </w:r>
      <w:r>
        <w:rPr>
          <w:lang w:eastAsia="sv-SE"/>
        </w:rPr>
        <w:t>m</w:t>
      </w:r>
      <w:r w:rsidRPr="00EF401F">
        <w:rPr>
          <w:lang w:eastAsia="sv-SE"/>
        </w:rPr>
        <w:t>ets avslut under 2020</w:t>
      </w:r>
      <w:r>
        <w:rPr>
          <w:lang w:eastAsia="sv-SE"/>
        </w:rPr>
        <w:t>.</w:t>
      </w:r>
    </w:p>
    <w:p w14:paraId="2C949D97" w14:textId="77E77C28" w:rsidR="005B1647" w:rsidRDefault="005B1647" w:rsidP="005B1647">
      <w:pPr>
        <w:pStyle w:val="TabellFotnot"/>
        <w:rPr>
          <w:lang w:eastAsia="sv-SE"/>
        </w:rPr>
      </w:pPr>
      <w:r w:rsidRPr="00EF401F">
        <w:rPr>
          <w:vertAlign w:val="superscript"/>
          <w:lang w:eastAsia="sv-SE"/>
        </w:rPr>
        <w:t>2</w:t>
      </w:r>
      <w:r w:rsidRPr="00EF401F">
        <w:rPr>
          <w:lang w:eastAsia="sv-SE"/>
        </w:rPr>
        <w:t xml:space="preserve"> Jämförelsetal 2018 har justerats med 24 miljoner kronor pga. ändrad redovisningsprincip </w:t>
      </w:r>
      <w:bookmarkStart w:id="310" w:name="_Hlk35514468"/>
      <w:r w:rsidRPr="00EF401F">
        <w:rPr>
          <w:lang w:eastAsia="sv-SE"/>
        </w:rPr>
        <w:t>hos Tillväxtverket</w:t>
      </w:r>
      <w:bookmarkEnd w:id="310"/>
      <w:r w:rsidRPr="00EF401F">
        <w:rPr>
          <w:lang w:eastAsia="sv-SE"/>
        </w:rPr>
        <w:t>. Erhållna förskott från EU omvärderas till balansdagens kurs f</w:t>
      </w:r>
      <w:r>
        <w:rPr>
          <w:lang w:eastAsia="sv-SE"/>
        </w:rPr>
        <w:t>r.o.m.</w:t>
      </w:r>
      <w:r w:rsidRPr="00EF401F">
        <w:rPr>
          <w:lang w:eastAsia="sv-SE"/>
        </w:rPr>
        <w:t xml:space="preserve"> 2019.</w:t>
      </w:r>
    </w:p>
    <w:p w14:paraId="6FE78B28" w14:textId="518CCDA4" w:rsidR="005B1647" w:rsidRDefault="005B1647" w:rsidP="005B1647">
      <w:pPr>
        <w:pStyle w:val="Klla"/>
      </w:pPr>
      <w:r>
        <w:t>Källa: ESV.</w:t>
      </w:r>
    </w:p>
    <w:p w14:paraId="57D97094" w14:textId="78FCC7BA" w:rsidR="005B1647" w:rsidRDefault="005B1647" w:rsidP="005B1647">
      <w:pPr>
        <w:pStyle w:val="Rubrik4utannumrering"/>
      </w:pPr>
      <w:r>
        <w:t>Tillgångarna består av fodringar på EU</w:t>
      </w:r>
    </w:p>
    <w:p w14:paraId="51A6A4CE" w14:textId="537EC579" w:rsidR="005B1647" w:rsidRDefault="005B1647" w:rsidP="005B1647">
      <w:pPr>
        <w:pStyle w:val="Brdtext"/>
      </w:pPr>
      <w:r w:rsidRPr="005819C9">
        <w:t>Tillgångarna består huvudsakligen av Jordbruksverkets fordringar på EU för gårdsstöd som betalades ut i slutet av 201</w:t>
      </w:r>
      <w:r>
        <w:t>9</w:t>
      </w:r>
      <w:r w:rsidRPr="005819C9">
        <w:t xml:space="preserve">. Upplupna intäkter avser förväntade inbetalningar där anspråk på en inbetalning inte är ställd. </w:t>
      </w:r>
      <w:r>
        <w:t>Upplupna intäkter 2019 redovisades framförallt av Migrationsverket och</w:t>
      </w:r>
      <w:r w:rsidRPr="002D0AEA">
        <w:t xml:space="preserve"> </w:t>
      </w:r>
      <w:r>
        <w:t xml:space="preserve">Svenska </w:t>
      </w:r>
      <w:r w:rsidRPr="00A347F0">
        <w:t>ESF-rådet</w:t>
      </w:r>
      <w:r>
        <w:t>.</w:t>
      </w:r>
    </w:p>
    <w:p w14:paraId="14872A67" w14:textId="6705A21E" w:rsidR="005B1647" w:rsidRDefault="005B1647" w:rsidP="005B1647">
      <w:pPr>
        <w:pStyle w:val="Rubrik4utannumrering"/>
      </w:pPr>
      <w:r>
        <w:t>Förutbetalda intäkter minskade</w:t>
      </w:r>
    </w:p>
    <w:p w14:paraId="37C61F5A" w14:textId="63592302" w:rsidR="005B1647" w:rsidRPr="001E06DB" w:rsidRDefault="005B1647" w:rsidP="005B1647">
      <w:pPr>
        <w:pStyle w:val="Brdtext"/>
      </w:pPr>
      <w:r w:rsidRPr="001E06DB">
        <w:t xml:space="preserve">Skulderna består främst av </w:t>
      </w:r>
      <w:bookmarkStart w:id="311" w:name="_Hlk36412286"/>
      <w:r w:rsidRPr="001E06DB">
        <w:t>förutbetalda intäkter</w:t>
      </w:r>
      <w:bookmarkEnd w:id="311"/>
      <w:r w:rsidRPr="001E06DB">
        <w:t xml:space="preserve"> för programperioden 2014–2020 som Jordbruksverket och Svenska</w:t>
      </w:r>
      <w:r>
        <w:t>-</w:t>
      </w:r>
      <w:r w:rsidRPr="001E06DB">
        <w:t>ESF-rådet har redovisat. De förutbetalda intäkterna har minskat med 276 miljoner kronor under 2019.</w:t>
      </w:r>
    </w:p>
    <w:p w14:paraId="43FC8B87" w14:textId="4A1A9685" w:rsidR="005B1647" w:rsidRDefault="005B1647" w:rsidP="005B1647">
      <w:pPr>
        <w:pStyle w:val="Brdtext"/>
      </w:pPr>
      <w:bookmarkStart w:id="312" w:name="_Hlk36224069"/>
      <w:r>
        <w:t xml:space="preserve">Jordbruksverket redovisar avsättningar för utestående revisionsärenden när ärendena inte kan redovisas som en skuld, på grund av osäkerheter kring belopp och utbetalningstidpunkt. </w:t>
      </w:r>
      <w:bookmarkEnd w:id="312"/>
      <w:r>
        <w:t>Dessa avsättningar ökade med 642 miljoner kronor under 2019, jämfört med föregående år.</w:t>
      </w:r>
    </w:p>
    <w:p w14:paraId="5E295700" w14:textId="69FD7A47" w:rsidR="005B1647" w:rsidRDefault="005B1647" w:rsidP="00AC2754">
      <w:pPr>
        <w:pStyle w:val="Rubrik3"/>
      </w:pPr>
      <w:bookmarkStart w:id="313" w:name="_Toc37350682"/>
      <w:r>
        <w:t>Redovisning på statens budget – kassamässig redovisning</w:t>
      </w:r>
      <w:bookmarkEnd w:id="313"/>
    </w:p>
    <w:p w14:paraId="11B0FA6F" w14:textId="277D142E" w:rsidR="005B1647" w:rsidRDefault="005B1647" w:rsidP="005B1647">
      <w:pPr>
        <w:pStyle w:val="Brdtext"/>
      </w:pPr>
      <w:r w:rsidRPr="00153569">
        <w:t xml:space="preserve">I </w:t>
      </w:r>
      <w:r>
        <w:t>t</w:t>
      </w:r>
      <w:r w:rsidRPr="000E1110">
        <w:t xml:space="preserve">abell 6.4 </w:t>
      </w:r>
      <w:r>
        <w:t xml:space="preserve">nedan </w:t>
      </w:r>
      <w:r w:rsidRPr="000E1110">
        <w:t>redovisas</w:t>
      </w:r>
      <w:r w:rsidRPr="00153569">
        <w:t xml:space="preserve"> utfall på anslag och inkomsttitlar </w:t>
      </w:r>
      <w:r>
        <w:t>för</w:t>
      </w:r>
      <w:r w:rsidRPr="00153569">
        <w:t xml:space="preserve"> EU-medel </w:t>
      </w:r>
      <w:r w:rsidRPr="007643EF">
        <w:t>med delat förvaltningsansvar</w:t>
      </w:r>
      <w:r>
        <w:t xml:space="preserve"> som bruttoredovisas på statens budget.</w:t>
      </w:r>
    </w:p>
    <w:p w14:paraId="4AEDFFD9" w14:textId="39BEAC43" w:rsidR="005B1647" w:rsidRDefault="005B1647" w:rsidP="005B1647">
      <w:r>
        <w:br w:type="page"/>
      </w:r>
    </w:p>
    <w:p w14:paraId="200929F1" w14:textId="78F7C422" w:rsidR="005B1647" w:rsidRDefault="005B1647" w:rsidP="005B1647">
      <w:pPr>
        <w:pStyle w:val="TabellRubrik"/>
      </w:pPr>
      <w:bookmarkStart w:id="314" w:name="_Toc37340168"/>
      <w:r>
        <w:t xml:space="preserve">Tabell </w:t>
      </w:r>
      <w:r>
        <w:fldChar w:fldCharType="begin"/>
      </w:r>
      <w:r>
        <w:instrText xml:space="preserve"> STYLEREF  "Rubrik 1" \n</w:instrText>
      </w:r>
      <w:r>
        <w:fldChar w:fldCharType="separate"/>
      </w:r>
      <w:r w:rsidR="00301022">
        <w:rPr>
          <w:noProof/>
        </w:rPr>
        <w:t>6</w:t>
      </w:r>
      <w:r>
        <w:rPr>
          <w:noProof/>
        </w:rPr>
        <w:fldChar w:fldCharType="end"/>
      </w:r>
      <w:r>
        <w:t>.</w:t>
      </w:r>
      <w:fldSimple w:instr=" SEQ Tabell \* ARABIC \s 1 ">
        <w:r w:rsidR="00301022">
          <w:rPr>
            <w:noProof/>
          </w:rPr>
          <w:t>4</w:t>
        </w:r>
      </w:fldSimple>
      <w:r>
        <w:tab/>
      </w:r>
      <w:r w:rsidRPr="00980121">
        <w:rPr>
          <w:rFonts w:ascii="Arial" w:eastAsia="Times New Roman" w:hAnsi="Arial" w:cs="Arial"/>
          <w:bCs/>
          <w:sz w:val="16"/>
          <w:szCs w:val="16"/>
          <w:lang w:eastAsia="sv-SE"/>
        </w:rPr>
        <w:t>Utfall på anslag och inkomsttitlar för fleråriga budgetramen 2014–2020 (exkl. TEN-bidrag)</w:t>
      </w:r>
      <w:bookmarkEnd w:id="314"/>
    </w:p>
    <w:p w14:paraId="1A9AB402" w14:textId="58248E97" w:rsidR="005B1647" w:rsidRDefault="005B1647" w:rsidP="005B1647">
      <w:pPr>
        <w:pStyle w:val="TabellUnderrubrik"/>
      </w:pPr>
      <w:r>
        <w:t>Tusental kronor</w:t>
      </w:r>
    </w:p>
    <w:tbl>
      <w:tblPr>
        <w:tblStyle w:val="RKBPTabell"/>
        <w:tblW w:w="5000" w:type="pct"/>
        <w:tblLayout w:type="fixed"/>
        <w:tblLook w:val="04E0" w:firstRow="1" w:lastRow="1" w:firstColumn="1" w:lastColumn="0" w:noHBand="0" w:noVBand="1"/>
      </w:tblPr>
      <w:tblGrid>
        <w:gridCol w:w="426"/>
        <w:gridCol w:w="709"/>
        <w:gridCol w:w="3118"/>
        <w:gridCol w:w="1039"/>
        <w:gridCol w:w="94"/>
        <w:gridCol w:w="945"/>
        <w:gridCol w:w="47"/>
        <w:gridCol w:w="992"/>
      </w:tblGrid>
      <w:tr w:rsidR="00155607" w14:paraId="62BAB942" w14:textId="77777777" w:rsidTr="00DA2664">
        <w:trPr>
          <w:cnfStyle w:val="100000000000" w:firstRow="1" w:lastRow="0" w:firstColumn="0" w:lastColumn="0" w:oddVBand="0" w:evenVBand="0" w:oddHBand="0" w:evenHBand="0" w:firstRowFirstColumn="0" w:firstRowLastColumn="0" w:lastRowFirstColumn="0" w:lastRowLastColumn="0"/>
          <w:trHeight w:val="675"/>
          <w:tblHeader w:val="0"/>
        </w:trPr>
        <w:tc>
          <w:tcPr>
            <w:cnfStyle w:val="001000000000" w:firstRow="0" w:lastRow="0" w:firstColumn="1" w:lastColumn="0" w:oddVBand="0" w:evenVBand="0" w:oddHBand="0" w:evenHBand="0" w:firstRowFirstColumn="0" w:firstRowLastColumn="0" w:lastRowFirstColumn="0" w:lastRowLastColumn="0"/>
            <w:tcW w:w="289" w:type="pct"/>
            <w:tcBorders>
              <w:left w:val="none" w:sz="0" w:space="0" w:color="auto"/>
              <w:right w:val="none" w:sz="0" w:space="0" w:color="auto"/>
              <w:tl2br w:val="none" w:sz="0" w:space="0" w:color="auto"/>
              <w:tr2bl w:val="none" w:sz="0" w:space="0" w:color="auto"/>
            </w:tcBorders>
            <w:shd w:val="clear" w:color="auto" w:fill="auto"/>
            <w:noWrap/>
            <w:hideMark/>
          </w:tcPr>
          <w:p w14:paraId="7172325A" w14:textId="2099C186" w:rsidR="005B1647" w:rsidRPr="006425E7" w:rsidRDefault="005B1647" w:rsidP="005B1647">
            <w:pPr>
              <w:pStyle w:val="TabellHuvud"/>
            </w:pPr>
            <w:r w:rsidRPr="006425E7">
              <w:t xml:space="preserve">UO </w:t>
            </w:r>
          </w:p>
        </w:tc>
        <w:tc>
          <w:tcPr>
            <w:tcW w:w="481" w:type="pct"/>
            <w:tcBorders>
              <w:left w:val="none" w:sz="0" w:space="0" w:color="auto"/>
              <w:right w:val="none" w:sz="0" w:space="0" w:color="auto"/>
              <w:tl2br w:val="none" w:sz="0" w:space="0" w:color="auto"/>
              <w:tr2bl w:val="none" w:sz="0" w:space="0" w:color="auto"/>
            </w:tcBorders>
            <w:shd w:val="clear" w:color="auto" w:fill="auto"/>
          </w:tcPr>
          <w:p w14:paraId="24DD5DBF" w14:textId="70770CEB" w:rsidR="005B1647" w:rsidRDefault="005B1647" w:rsidP="005B1647">
            <w:pPr>
              <w:pStyle w:val="TabellHuvud"/>
              <w:jc w:val="left"/>
              <w:cnfStyle w:val="100000000000" w:firstRow="1" w:lastRow="0" w:firstColumn="0" w:lastColumn="0" w:oddVBand="0" w:evenVBand="0" w:oddHBand="0" w:evenHBand="0" w:firstRowFirstColumn="0" w:firstRowLastColumn="0" w:lastRowFirstColumn="0" w:lastRowLastColumn="0"/>
            </w:pPr>
            <w:r w:rsidRPr="006425E7">
              <w:t>Anslag</w:t>
            </w:r>
          </w:p>
        </w:tc>
        <w:tc>
          <w:tcPr>
            <w:tcW w:w="2115" w:type="pct"/>
            <w:tcBorders>
              <w:left w:val="none" w:sz="0" w:space="0" w:color="auto"/>
              <w:right w:val="none" w:sz="0" w:space="0" w:color="auto"/>
              <w:tl2br w:val="none" w:sz="0" w:space="0" w:color="auto"/>
              <w:tr2bl w:val="none" w:sz="0" w:space="0" w:color="auto"/>
            </w:tcBorders>
            <w:shd w:val="clear" w:color="auto" w:fill="auto"/>
            <w:noWrap/>
          </w:tcPr>
          <w:p w14:paraId="4502ABFE" w14:textId="1019C910" w:rsidR="005B1647" w:rsidRPr="00980121" w:rsidRDefault="005B1647" w:rsidP="005B1647">
            <w:pPr>
              <w:pStyle w:val="TabellHuvud"/>
              <w:jc w:val="left"/>
              <w:cnfStyle w:val="100000000000" w:firstRow="1" w:lastRow="0" w:firstColumn="0" w:lastColumn="0" w:oddVBand="0" w:evenVBand="0" w:oddHBand="0" w:evenHBand="0" w:firstRowFirstColumn="0" w:firstRowLastColumn="0" w:lastRowFirstColumn="0" w:lastRowLastColumn="0"/>
            </w:pPr>
          </w:p>
        </w:tc>
        <w:tc>
          <w:tcPr>
            <w:tcW w:w="705" w:type="pct"/>
            <w:tcBorders>
              <w:left w:val="none" w:sz="0" w:space="0" w:color="auto"/>
              <w:right w:val="none" w:sz="0" w:space="0" w:color="auto"/>
              <w:tl2br w:val="none" w:sz="0" w:space="0" w:color="auto"/>
              <w:tr2bl w:val="none" w:sz="0" w:space="0" w:color="auto"/>
            </w:tcBorders>
            <w:shd w:val="clear" w:color="auto" w:fill="auto"/>
            <w:noWrap/>
            <w:hideMark/>
          </w:tcPr>
          <w:p w14:paraId="128D0E83" w14:textId="77777777" w:rsidR="005B1647" w:rsidRPr="00980121"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980121">
              <w:t>Utfall 2019</w:t>
            </w:r>
          </w:p>
        </w:tc>
        <w:tc>
          <w:tcPr>
            <w:tcW w:w="705" w:type="pct"/>
            <w:gridSpan w:val="2"/>
            <w:tcBorders>
              <w:left w:val="none" w:sz="0" w:space="0" w:color="auto"/>
              <w:right w:val="none" w:sz="0" w:space="0" w:color="auto"/>
              <w:tl2br w:val="none" w:sz="0" w:space="0" w:color="auto"/>
              <w:tr2bl w:val="none" w:sz="0" w:space="0" w:color="auto"/>
            </w:tcBorders>
            <w:shd w:val="clear" w:color="auto" w:fill="auto"/>
            <w:noWrap/>
            <w:hideMark/>
          </w:tcPr>
          <w:p w14:paraId="487265E5" w14:textId="77777777" w:rsidR="005B1647" w:rsidRPr="00980121"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980121">
              <w:t>Utfall 2018</w:t>
            </w:r>
          </w:p>
        </w:tc>
        <w:tc>
          <w:tcPr>
            <w:tcW w:w="705" w:type="pct"/>
            <w:gridSpan w:val="2"/>
            <w:tcBorders>
              <w:left w:val="none" w:sz="0" w:space="0" w:color="auto"/>
              <w:right w:val="none" w:sz="0" w:space="0" w:color="auto"/>
              <w:tl2br w:val="none" w:sz="0" w:space="0" w:color="auto"/>
              <w:tr2bl w:val="none" w:sz="0" w:space="0" w:color="auto"/>
            </w:tcBorders>
            <w:shd w:val="clear" w:color="auto" w:fill="auto"/>
            <w:hideMark/>
          </w:tcPr>
          <w:p w14:paraId="67BBE5C5" w14:textId="3CBA5124" w:rsidR="005B1647" w:rsidRPr="00980121" w:rsidRDefault="005B1647" w:rsidP="005B1647">
            <w:pPr>
              <w:pStyle w:val="TabellHuvud"/>
              <w:cnfStyle w:val="100000000000" w:firstRow="1" w:lastRow="0" w:firstColumn="0" w:lastColumn="0" w:oddVBand="0" w:evenVBand="0" w:oddHBand="0" w:evenHBand="0" w:firstRowFirstColumn="0" w:firstRowLastColumn="0" w:lastRowFirstColumn="0" w:lastRowLastColumn="0"/>
            </w:pPr>
            <w:r w:rsidRPr="00980121">
              <w:t xml:space="preserve">Ackumulerat </w:t>
            </w:r>
            <w:r>
              <w:t>2014–2020</w:t>
            </w:r>
            <w:r w:rsidRPr="00980121">
              <w:t xml:space="preserve"> </w:t>
            </w:r>
          </w:p>
        </w:tc>
      </w:tr>
      <w:tr w:rsidR="00155607" w14:paraId="30620A0B" w14:textId="77777777" w:rsidTr="00DA2664">
        <w:trPr>
          <w:trHeight w:val="450"/>
        </w:trPr>
        <w:tc>
          <w:tcPr>
            <w:cnfStyle w:val="001000000000" w:firstRow="0" w:lastRow="0" w:firstColumn="1" w:lastColumn="0" w:oddVBand="0" w:evenVBand="0" w:oddHBand="0" w:evenHBand="0" w:firstRowFirstColumn="0" w:firstRowLastColumn="0" w:lastRowFirstColumn="0" w:lastRowLastColumn="0"/>
            <w:tcW w:w="289" w:type="pct"/>
            <w:tcBorders>
              <w:top w:val="single" w:sz="12" w:space="0" w:color="auto"/>
            </w:tcBorders>
            <w:noWrap/>
            <w:hideMark/>
          </w:tcPr>
          <w:p w14:paraId="4B7FFCF1" w14:textId="0CB2D01D" w:rsidR="005B1647" w:rsidRPr="00980121" w:rsidRDefault="005B1647" w:rsidP="005B1647">
            <w:pPr>
              <w:pStyle w:val="Tabell"/>
            </w:pPr>
            <w:r w:rsidRPr="00980121">
              <w:t xml:space="preserve">4  </w:t>
            </w:r>
          </w:p>
        </w:tc>
        <w:tc>
          <w:tcPr>
            <w:tcW w:w="481" w:type="pct"/>
            <w:tcBorders>
              <w:top w:val="single" w:sz="12" w:space="0" w:color="auto"/>
            </w:tcBorders>
          </w:tcPr>
          <w:p w14:paraId="7E8AEBC8" w14:textId="370AC9D6" w:rsidR="005B1647" w:rsidRPr="00980121"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980121">
              <w:t>1:18</w:t>
            </w:r>
          </w:p>
        </w:tc>
        <w:tc>
          <w:tcPr>
            <w:tcW w:w="2115" w:type="pct"/>
            <w:tcBorders>
              <w:top w:val="single" w:sz="12" w:space="0" w:color="auto"/>
            </w:tcBorders>
            <w:hideMark/>
          </w:tcPr>
          <w:p w14:paraId="0817821F" w14:textId="694B0851" w:rsidR="005B1647" w:rsidRPr="00980121"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980121">
              <w:t>Från EU-budgeten finansierade insatser avseende EU:s inre säkerhet</w:t>
            </w:r>
          </w:p>
        </w:tc>
        <w:tc>
          <w:tcPr>
            <w:tcW w:w="705" w:type="pct"/>
            <w:tcBorders>
              <w:top w:val="single" w:sz="12" w:space="0" w:color="auto"/>
            </w:tcBorders>
            <w:noWrap/>
            <w:hideMark/>
          </w:tcPr>
          <w:p w14:paraId="08E78734" w14:textId="77777777" w:rsidR="005B1647" w:rsidRPr="00980121"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80121">
              <w:t>77 874</w:t>
            </w:r>
          </w:p>
        </w:tc>
        <w:tc>
          <w:tcPr>
            <w:tcW w:w="705" w:type="pct"/>
            <w:gridSpan w:val="2"/>
            <w:tcBorders>
              <w:top w:val="single" w:sz="12" w:space="0" w:color="auto"/>
            </w:tcBorders>
            <w:noWrap/>
            <w:hideMark/>
          </w:tcPr>
          <w:p w14:paraId="353A8240" w14:textId="77777777" w:rsidR="005B1647" w:rsidRPr="00980121"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80121">
              <w:t>60 918</w:t>
            </w:r>
          </w:p>
        </w:tc>
        <w:tc>
          <w:tcPr>
            <w:tcW w:w="705" w:type="pct"/>
            <w:gridSpan w:val="2"/>
            <w:tcBorders>
              <w:top w:val="single" w:sz="12" w:space="0" w:color="auto"/>
            </w:tcBorders>
            <w:noWrap/>
            <w:hideMark/>
          </w:tcPr>
          <w:p w14:paraId="20A3991C" w14:textId="77777777" w:rsidR="005B1647" w:rsidRPr="00980121"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80121">
              <w:t>202 768</w:t>
            </w:r>
          </w:p>
        </w:tc>
      </w:tr>
      <w:tr w:rsidR="00155607" w14:paraId="3C282582" w14:textId="77777777" w:rsidTr="00155607">
        <w:trPr>
          <w:trHeight w:val="450"/>
        </w:trPr>
        <w:tc>
          <w:tcPr>
            <w:cnfStyle w:val="001000000000" w:firstRow="0" w:lastRow="0" w:firstColumn="1" w:lastColumn="0" w:oddVBand="0" w:evenVBand="0" w:oddHBand="0" w:evenHBand="0" w:firstRowFirstColumn="0" w:firstRowLastColumn="0" w:lastRowFirstColumn="0" w:lastRowLastColumn="0"/>
            <w:tcW w:w="289" w:type="pct"/>
            <w:hideMark/>
          </w:tcPr>
          <w:p w14:paraId="02CB972D" w14:textId="7AF671E4" w:rsidR="005B1647" w:rsidRPr="00980121" w:rsidRDefault="005B1647" w:rsidP="005B1647">
            <w:pPr>
              <w:pStyle w:val="Tabell"/>
            </w:pPr>
            <w:r w:rsidRPr="00980121">
              <w:t xml:space="preserve">8  </w:t>
            </w:r>
          </w:p>
        </w:tc>
        <w:tc>
          <w:tcPr>
            <w:tcW w:w="481" w:type="pct"/>
          </w:tcPr>
          <w:p w14:paraId="2B677235" w14:textId="05C9CDF7" w:rsidR="005B1647" w:rsidRPr="00980121"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980121">
              <w:t>1:8</w:t>
            </w:r>
          </w:p>
        </w:tc>
        <w:tc>
          <w:tcPr>
            <w:tcW w:w="2115" w:type="pct"/>
            <w:hideMark/>
          </w:tcPr>
          <w:p w14:paraId="57735A62" w14:textId="17FEF771" w:rsidR="005B1647" w:rsidRPr="00980121"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980121">
              <w:t>Från EU-budgeten finansierade insatser för asylsökande och flyktingar</w:t>
            </w:r>
          </w:p>
        </w:tc>
        <w:tc>
          <w:tcPr>
            <w:tcW w:w="705" w:type="pct"/>
            <w:noWrap/>
            <w:hideMark/>
          </w:tcPr>
          <w:p w14:paraId="7F5F54EA" w14:textId="77777777" w:rsidR="005B1647" w:rsidRPr="00980121"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80121">
              <w:t>118 875</w:t>
            </w:r>
          </w:p>
        </w:tc>
        <w:tc>
          <w:tcPr>
            <w:tcW w:w="705" w:type="pct"/>
            <w:gridSpan w:val="2"/>
            <w:noWrap/>
            <w:hideMark/>
          </w:tcPr>
          <w:p w14:paraId="07499AC2" w14:textId="77777777" w:rsidR="005B1647" w:rsidRPr="00980121"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80121">
              <w:t>130 617</w:t>
            </w:r>
          </w:p>
        </w:tc>
        <w:tc>
          <w:tcPr>
            <w:tcW w:w="705" w:type="pct"/>
            <w:gridSpan w:val="2"/>
            <w:noWrap/>
            <w:hideMark/>
          </w:tcPr>
          <w:p w14:paraId="2DC2C0CC" w14:textId="77777777" w:rsidR="005B1647" w:rsidRPr="00980121"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80121">
              <w:t>458 200</w:t>
            </w:r>
          </w:p>
        </w:tc>
      </w:tr>
      <w:tr w:rsidR="00155607" w14:paraId="6B33BA13" w14:textId="77777777" w:rsidTr="00155607">
        <w:trPr>
          <w:trHeight w:val="450"/>
        </w:trPr>
        <w:tc>
          <w:tcPr>
            <w:cnfStyle w:val="001000000000" w:firstRow="0" w:lastRow="0" w:firstColumn="1" w:lastColumn="0" w:oddVBand="0" w:evenVBand="0" w:oddHBand="0" w:evenHBand="0" w:firstRowFirstColumn="0" w:firstRowLastColumn="0" w:lastRowFirstColumn="0" w:lastRowLastColumn="0"/>
            <w:tcW w:w="289" w:type="pct"/>
            <w:noWrap/>
            <w:hideMark/>
          </w:tcPr>
          <w:p w14:paraId="5D06EE8C" w14:textId="61F53DC0" w:rsidR="005B1647" w:rsidRPr="00980121" w:rsidRDefault="005B1647" w:rsidP="005B1647">
            <w:pPr>
              <w:pStyle w:val="Tabell"/>
            </w:pPr>
            <w:r w:rsidRPr="00980121">
              <w:t xml:space="preserve">9   </w:t>
            </w:r>
          </w:p>
        </w:tc>
        <w:tc>
          <w:tcPr>
            <w:tcW w:w="481" w:type="pct"/>
          </w:tcPr>
          <w:p w14:paraId="68212CC1" w14:textId="7980D7DB" w:rsidR="005B1647" w:rsidRPr="00980121"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980121">
              <w:t>4:7</w:t>
            </w:r>
          </w:p>
        </w:tc>
        <w:tc>
          <w:tcPr>
            <w:tcW w:w="2115" w:type="pct"/>
            <w:hideMark/>
          </w:tcPr>
          <w:p w14:paraId="6DFA6B4A" w14:textId="72387EEB" w:rsidR="005B1647" w:rsidRPr="00980121"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980121">
              <w:t xml:space="preserve">Fonden för europeiskt bistånd </w:t>
            </w:r>
            <w:r>
              <w:t>för</w:t>
            </w:r>
            <w:r w:rsidRPr="00980121">
              <w:t xml:space="preserve"> dem som har det sämst ställt 2014–2020</w:t>
            </w:r>
          </w:p>
        </w:tc>
        <w:tc>
          <w:tcPr>
            <w:tcW w:w="705" w:type="pct"/>
            <w:noWrap/>
            <w:hideMark/>
          </w:tcPr>
          <w:p w14:paraId="3AF2EE71" w14:textId="77777777" w:rsidR="005B1647" w:rsidRPr="00980121"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80121">
              <w:t>10 154</w:t>
            </w:r>
          </w:p>
        </w:tc>
        <w:tc>
          <w:tcPr>
            <w:tcW w:w="705" w:type="pct"/>
            <w:gridSpan w:val="2"/>
            <w:noWrap/>
            <w:hideMark/>
          </w:tcPr>
          <w:p w14:paraId="14B248EF" w14:textId="77777777" w:rsidR="005B1647" w:rsidRPr="00980121"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80121">
              <w:t>15 781</w:t>
            </w:r>
          </w:p>
        </w:tc>
        <w:tc>
          <w:tcPr>
            <w:tcW w:w="705" w:type="pct"/>
            <w:gridSpan w:val="2"/>
            <w:noWrap/>
            <w:hideMark/>
          </w:tcPr>
          <w:p w14:paraId="16A4B12C" w14:textId="77777777" w:rsidR="005B1647" w:rsidRPr="00980121"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80121">
              <w:t>44 338</w:t>
            </w:r>
          </w:p>
        </w:tc>
      </w:tr>
      <w:tr w:rsidR="00155607" w14:paraId="3A76608A"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289" w:type="pct"/>
            <w:hideMark/>
          </w:tcPr>
          <w:p w14:paraId="3EA89139" w14:textId="47192604" w:rsidR="005B1647" w:rsidRPr="00980121" w:rsidRDefault="005B1647" w:rsidP="005B1647">
            <w:pPr>
              <w:pStyle w:val="Tabell"/>
            </w:pPr>
            <w:r w:rsidRPr="00980121">
              <w:t xml:space="preserve">14  </w:t>
            </w:r>
          </w:p>
        </w:tc>
        <w:tc>
          <w:tcPr>
            <w:tcW w:w="481" w:type="pct"/>
          </w:tcPr>
          <w:p w14:paraId="120D3E88" w14:textId="22E675DC" w:rsidR="005B1647" w:rsidRPr="00980121"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t>1:6</w:t>
            </w:r>
          </w:p>
        </w:tc>
        <w:tc>
          <w:tcPr>
            <w:tcW w:w="2115" w:type="pct"/>
            <w:hideMark/>
          </w:tcPr>
          <w:p w14:paraId="63D81E48" w14:textId="51D10F97" w:rsidR="005B1647" w:rsidRPr="00980121"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980121">
              <w:t>Europeiska socialfonden för perioden</w:t>
            </w:r>
            <w:r>
              <w:t xml:space="preserve"> </w:t>
            </w:r>
            <w:r w:rsidRPr="00980121">
              <w:t>2014–2020</w:t>
            </w:r>
          </w:p>
        </w:tc>
        <w:tc>
          <w:tcPr>
            <w:tcW w:w="705" w:type="pct"/>
            <w:hideMark/>
          </w:tcPr>
          <w:p w14:paraId="750EA38B" w14:textId="77777777" w:rsidR="005B1647" w:rsidRPr="00980121"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80121">
              <w:t>831 746</w:t>
            </w:r>
          </w:p>
        </w:tc>
        <w:tc>
          <w:tcPr>
            <w:tcW w:w="705" w:type="pct"/>
            <w:gridSpan w:val="2"/>
            <w:hideMark/>
          </w:tcPr>
          <w:p w14:paraId="4DA50135" w14:textId="77777777" w:rsidR="005B1647" w:rsidRPr="00980121"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80121">
              <w:t>1 070 037</w:t>
            </w:r>
          </w:p>
        </w:tc>
        <w:tc>
          <w:tcPr>
            <w:tcW w:w="705" w:type="pct"/>
            <w:gridSpan w:val="2"/>
            <w:noWrap/>
            <w:hideMark/>
          </w:tcPr>
          <w:p w14:paraId="4E2C35E1" w14:textId="77777777" w:rsidR="005B1647" w:rsidRPr="00980121"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80121">
              <w:t>3 321 659</w:t>
            </w:r>
          </w:p>
        </w:tc>
      </w:tr>
      <w:tr w:rsidR="00155607" w14:paraId="6A626EDD"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289" w:type="pct"/>
            <w:hideMark/>
          </w:tcPr>
          <w:p w14:paraId="749DDB99" w14:textId="7C33D0B7" w:rsidR="005B1647" w:rsidRPr="00980121" w:rsidRDefault="005B1647" w:rsidP="005B1647">
            <w:pPr>
              <w:pStyle w:val="Tabell"/>
            </w:pPr>
            <w:r w:rsidRPr="00980121">
              <w:t xml:space="preserve">19   </w:t>
            </w:r>
          </w:p>
        </w:tc>
        <w:tc>
          <w:tcPr>
            <w:tcW w:w="481" w:type="pct"/>
          </w:tcPr>
          <w:p w14:paraId="51DE81D0" w14:textId="2E5AD452" w:rsidR="005B1647" w:rsidRPr="00980121"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980121">
              <w:t>1:3</w:t>
            </w:r>
          </w:p>
        </w:tc>
        <w:tc>
          <w:tcPr>
            <w:tcW w:w="2115" w:type="pct"/>
            <w:hideMark/>
          </w:tcPr>
          <w:p w14:paraId="66FE6960" w14:textId="6C42986D" w:rsidR="005B1647" w:rsidRPr="00980121"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980121">
              <w:t xml:space="preserve">Europeiska </w:t>
            </w:r>
            <w:r>
              <w:t>regionala utvecklingsfonden</w:t>
            </w:r>
            <w:r w:rsidRPr="00980121">
              <w:t xml:space="preserve"> perioden 2014–2020</w:t>
            </w:r>
          </w:p>
        </w:tc>
        <w:tc>
          <w:tcPr>
            <w:tcW w:w="769" w:type="pct"/>
            <w:gridSpan w:val="2"/>
            <w:hideMark/>
          </w:tcPr>
          <w:p w14:paraId="491D7E30" w14:textId="77777777" w:rsidR="005B1647" w:rsidRPr="00980121"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80121">
              <w:t>1 298 451</w:t>
            </w:r>
          </w:p>
        </w:tc>
        <w:tc>
          <w:tcPr>
            <w:tcW w:w="673" w:type="pct"/>
            <w:gridSpan w:val="2"/>
            <w:hideMark/>
          </w:tcPr>
          <w:p w14:paraId="0B7ECA03" w14:textId="77777777" w:rsidR="005B1647" w:rsidRPr="00980121"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80121">
              <w:t>1 170 200</w:t>
            </w:r>
          </w:p>
        </w:tc>
        <w:tc>
          <w:tcPr>
            <w:tcW w:w="672" w:type="pct"/>
            <w:noWrap/>
            <w:hideMark/>
          </w:tcPr>
          <w:p w14:paraId="1A188F03" w14:textId="77777777" w:rsidR="005B1647" w:rsidRPr="00980121"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80121">
              <w:t>4 349 922</w:t>
            </w:r>
          </w:p>
        </w:tc>
      </w:tr>
      <w:tr w:rsidR="00155607" w14:paraId="5D44013B"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289" w:type="pct"/>
            <w:hideMark/>
          </w:tcPr>
          <w:p w14:paraId="34C16652" w14:textId="57C82323" w:rsidR="005B1647" w:rsidRPr="00980121" w:rsidRDefault="005B1647" w:rsidP="005B1647">
            <w:pPr>
              <w:pStyle w:val="Tabell"/>
            </w:pPr>
            <w:r w:rsidRPr="00980121">
              <w:t xml:space="preserve">23   </w:t>
            </w:r>
          </w:p>
        </w:tc>
        <w:tc>
          <w:tcPr>
            <w:tcW w:w="481" w:type="pct"/>
          </w:tcPr>
          <w:p w14:paraId="38F9433A" w14:textId="4EDE2ACE" w:rsidR="005B1647" w:rsidRPr="00980121"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980121">
              <w:t>1:10</w:t>
            </w:r>
          </w:p>
        </w:tc>
        <w:tc>
          <w:tcPr>
            <w:tcW w:w="2115" w:type="pct"/>
            <w:noWrap/>
            <w:hideMark/>
          </w:tcPr>
          <w:p w14:paraId="7A7F1FDE" w14:textId="28D9720E" w:rsidR="005B1647" w:rsidRPr="00980121"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980121">
              <w:t>Gårdsstöd m.m.</w:t>
            </w:r>
          </w:p>
        </w:tc>
        <w:tc>
          <w:tcPr>
            <w:tcW w:w="769" w:type="pct"/>
            <w:gridSpan w:val="2"/>
            <w:noWrap/>
            <w:hideMark/>
          </w:tcPr>
          <w:p w14:paraId="79F67DCF" w14:textId="77777777" w:rsidR="005B1647" w:rsidRPr="00980121"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80121">
              <w:t>7 361 832</w:t>
            </w:r>
          </w:p>
        </w:tc>
        <w:tc>
          <w:tcPr>
            <w:tcW w:w="673" w:type="pct"/>
            <w:gridSpan w:val="2"/>
            <w:noWrap/>
            <w:hideMark/>
          </w:tcPr>
          <w:p w14:paraId="00455947" w14:textId="77777777" w:rsidR="005B1647" w:rsidRPr="00980121"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80121">
              <w:t>7 392 642</w:t>
            </w:r>
          </w:p>
        </w:tc>
        <w:tc>
          <w:tcPr>
            <w:tcW w:w="672" w:type="pct"/>
            <w:noWrap/>
            <w:hideMark/>
          </w:tcPr>
          <w:p w14:paraId="7F7E9BA2" w14:textId="77777777" w:rsidR="005B1647" w:rsidRPr="00980121"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80121">
              <w:t>40 240 405</w:t>
            </w:r>
          </w:p>
        </w:tc>
      </w:tr>
      <w:tr w:rsidR="00155607" w14:paraId="14F01252"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289" w:type="pct"/>
            <w:hideMark/>
          </w:tcPr>
          <w:p w14:paraId="34E3FAB6" w14:textId="787DA768" w:rsidR="005B1647" w:rsidRPr="00980121" w:rsidRDefault="005B1647" w:rsidP="005B1647">
            <w:pPr>
              <w:pStyle w:val="Tabell"/>
            </w:pPr>
            <w:r w:rsidRPr="00980121">
              <w:t xml:space="preserve">23   </w:t>
            </w:r>
          </w:p>
        </w:tc>
        <w:tc>
          <w:tcPr>
            <w:tcW w:w="481" w:type="pct"/>
          </w:tcPr>
          <w:p w14:paraId="62EBF79E" w14:textId="72AFB8DE" w:rsidR="005B1647" w:rsidRPr="00980121"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980121">
              <w:t>1:11</w:t>
            </w:r>
          </w:p>
        </w:tc>
        <w:tc>
          <w:tcPr>
            <w:tcW w:w="2115" w:type="pct"/>
            <w:hideMark/>
          </w:tcPr>
          <w:p w14:paraId="2915DB1B" w14:textId="0BBCBEAF" w:rsidR="005B1647" w:rsidRPr="00980121"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980121">
              <w:t>Intervention för jordbruksprodukter m.m.</w:t>
            </w:r>
          </w:p>
        </w:tc>
        <w:tc>
          <w:tcPr>
            <w:tcW w:w="769" w:type="pct"/>
            <w:gridSpan w:val="2"/>
            <w:hideMark/>
          </w:tcPr>
          <w:p w14:paraId="46835D1F" w14:textId="77777777" w:rsidR="005B1647" w:rsidRPr="00980121"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80121">
              <w:t>167 876</w:t>
            </w:r>
          </w:p>
        </w:tc>
        <w:tc>
          <w:tcPr>
            <w:tcW w:w="673" w:type="pct"/>
            <w:gridSpan w:val="2"/>
            <w:hideMark/>
          </w:tcPr>
          <w:p w14:paraId="38983E96" w14:textId="77777777" w:rsidR="005B1647" w:rsidRPr="00980121"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80121">
              <w:t>76 914</w:t>
            </w:r>
          </w:p>
        </w:tc>
        <w:tc>
          <w:tcPr>
            <w:tcW w:w="672" w:type="pct"/>
            <w:noWrap/>
            <w:hideMark/>
          </w:tcPr>
          <w:p w14:paraId="43A5CF8B" w14:textId="77777777" w:rsidR="005B1647" w:rsidRPr="00980121"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80121">
              <w:t>754 816</w:t>
            </w:r>
          </w:p>
        </w:tc>
      </w:tr>
      <w:tr w:rsidR="00155607" w14:paraId="58FB9E1E"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289" w:type="pct"/>
            <w:hideMark/>
          </w:tcPr>
          <w:p w14:paraId="6C0D2A5B" w14:textId="2FC68519" w:rsidR="005B1647" w:rsidRPr="00980121" w:rsidRDefault="005B1647" w:rsidP="005B1647">
            <w:pPr>
              <w:pStyle w:val="Tabell"/>
            </w:pPr>
            <w:r w:rsidRPr="00980121">
              <w:t xml:space="preserve">23   </w:t>
            </w:r>
          </w:p>
        </w:tc>
        <w:tc>
          <w:tcPr>
            <w:tcW w:w="481" w:type="pct"/>
          </w:tcPr>
          <w:p w14:paraId="063348D3" w14:textId="5E30A551" w:rsidR="005B1647" w:rsidRPr="00980121"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980121">
              <w:t>1:13</w:t>
            </w:r>
          </w:p>
        </w:tc>
        <w:tc>
          <w:tcPr>
            <w:tcW w:w="2115" w:type="pct"/>
            <w:noWrap/>
            <w:hideMark/>
          </w:tcPr>
          <w:p w14:paraId="501ECA10" w14:textId="53913F39" w:rsidR="005B1647" w:rsidRPr="00980121"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980121">
              <w:t>Från EU-budgeten finansierade stödåtgärder för fiske och vattenbruk</w:t>
            </w:r>
          </w:p>
        </w:tc>
        <w:tc>
          <w:tcPr>
            <w:tcW w:w="769" w:type="pct"/>
            <w:gridSpan w:val="2"/>
            <w:hideMark/>
          </w:tcPr>
          <w:p w14:paraId="483A9BF5" w14:textId="77777777" w:rsidR="005B1647" w:rsidRPr="00980121"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80121">
              <w:t>193 132</w:t>
            </w:r>
          </w:p>
        </w:tc>
        <w:tc>
          <w:tcPr>
            <w:tcW w:w="673" w:type="pct"/>
            <w:gridSpan w:val="2"/>
            <w:hideMark/>
          </w:tcPr>
          <w:p w14:paraId="0B7DDF2C" w14:textId="77777777" w:rsidR="005B1647" w:rsidRPr="00980121"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80121">
              <w:t>257 417</w:t>
            </w:r>
          </w:p>
        </w:tc>
        <w:tc>
          <w:tcPr>
            <w:tcW w:w="672" w:type="pct"/>
            <w:noWrap/>
            <w:hideMark/>
          </w:tcPr>
          <w:p w14:paraId="76E7544D" w14:textId="77777777" w:rsidR="005B1647" w:rsidRPr="00980121"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80121">
              <w:t>476 779</w:t>
            </w:r>
          </w:p>
        </w:tc>
      </w:tr>
      <w:tr w:rsidR="00155607" w14:paraId="47EDC5EE" w14:textId="77777777" w:rsidTr="00155607">
        <w:trPr>
          <w:trHeight w:val="465"/>
        </w:trPr>
        <w:tc>
          <w:tcPr>
            <w:cnfStyle w:val="001000000000" w:firstRow="0" w:lastRow="0" w:firstColumn="1" w:lastColumn="0" w:oddVBand="0" w:evenVBand="0" w:oddHBand="0" w:evenHBand="0" w:firstRowFirstColumn="0" w:firstRowLastColumn="0" w:lastRowFirstColumn="0" w:lastRowLastColumn="0"/>
            <w:tcW w:w="289" w:type="pct"/>
            <w:hideMark/>
          </w:tcPr>
          <w:p w14:paraId="67DC88FE" w14:textId="46F8E19A" w:rsidR="005B1647" w:rsidRPr="00980121" w:rsidRDefault="005B1647" w:rsidP="005B1647">
            <w:pPr>
              <w:pStyle w:val="Tabell"/>
            </w:pPr>
            <w:r w:rsidRPr="00980121">
              <w:t xml:space="preserve">23   </w:t>
            </w:r>
          </w:p>
        </w:tc>
        <w:tc>
          <w:tcPr>
            <w:tcW w:w="481" w:type="pct"/>
          </w:tcPr>
          <w:p w14:paraId="1A2F1903" w14:textId="6861FA86" w:rsidR="005B1647" w:rsidRPr="00980121"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980121">
              <w:t>1:18</w:t>
            </w:r>
          </w:p>
        </w:tc>
        <w:tc>
          <w:tcPr>
            <w:tcW w:w="2115" w:type="pct"/>
            <w:hideMark/>
          </w:tcPr>
          <w:p w14:paraId="128063B9" w14:textId="458854EE" w:rsidR="005B1647" w:rsidRPr="00980121"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980121">
              <w:t xml:space="preserve">Från EU-budgeten finansierade åtgärder för landsbygdens miljö och struktur </w:t>
            </w:r>
          </w:p>
        </w:tc>
        <w:tc>
          <w:tcPr>
            <w:tcW w:w="769" w:type="pct"/>
            <w:gridSpan w:val="2"/>
            <w:hideMark/>
          </w:tcPr>
          <w:p w14:paraId="627E75D0" w14:textId="77777777" w:rsidR="005B1647" w:rsidRPr="00980121"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80121">
              <w:t>3 067 970</w:t>
            </w:r>
          </w:p>
        </w:tc>
        <w:tc>
          <w:tcPr>
            <w:tcW w:w="673" w:type="pct"/>
            <w:gridSpan w:val="2"/>
            <w:hideMark/>
          </w:tcPr>
          <w:p w14:paraId="287AA2F3" w14:textId="77777777" w:rsidR="005B1647" w:rsidRPr="00980121"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80121">
              <w:t>2 109 468</w:t>
            </w:r>
          </w:p>
        </w:tc>
        <w:tc>
          <w:tcPr>
            <w:tcW w:w="672" w:type="pct"/>
            <w:noWrap/>
            <w:hideMark/>
          </w:tcPr>
          <w:p w14:paraId="03CA1DD2" w14:textId="77777777" w:rsidR="005B1647" w:rsidRPr="00980121"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80121">
              <w:t>10 518 835</w:t>
            </w:r>
          </w:p>
        </w:tc>
      </w:tr>
      <w:tr w:rsidR="00155607" w14:paraId="07CF1DEC" w14:textId="77777777" w:rsidTr="00155607">
        <w:trPr>
          <w:trHeight w:val="465"/>
        </w:trPr>
        <w:tc>
          <w:tcPr>
            <w:cnfStyle w:val="001000000000" w:firstRow="0" w:lastRow="0" w:firstColumn="1" w:lastColumn="0" w:oddVBand="0" w:evenVBand="0" w:oddHBand="0" w:evenHBand="0" w:firstRowFirstColumn="0" w:firstRowLastColumn="0" w:lastRowFirstColumn="0" w:lastRowLastColumn="0"/>
            <w:tcW w:w="770" w:type="pct"/>
            <w:gridSpan w:val="2"/>
            <w:hideMark/>
          </w:tcPr>
          <w:p w14:paraId="738DB0BF" w14:textId="17019504" w:rsidR="005B1647" w:rsidRPr="00980121" w:rsidRDefault="005B1647" w:rsidP="005B1647">
            <w:pPr>
              <w:pStyle w:val="Tabell"/>
              <w:rPr>
                <w:b/>
                <w:bCs/>
              </w:rPr>
            </w:pPr>
            <w:r w:rsidRPr="00980121">
              <w:rPr>
                <w:b/>
                <w:bCs/>
              </w:rPr>
              <w:t>Summa anslag</w:t>
            </w:r>
            <w:r w:rsidRPr="00673E00">
              <w:rPr>
                <w:rFonts w:ascii="Arial" w:eastAsia="Times New Roman" w:hAnsi="Arial" w:cs="Arial"/>
                <w:b/>
                <w:szCs w:val="16"/>
                <w:vertAlign w:val="superscript"/>
                <w:lang w:eastAsia="sv-SE"/>
              </w:rPr>
              <w:t>1</w:t>
            </w:r>
          </w:p>
        </w:tc>
        <w:tc>
          <w:tcPr>
            <w:tcW w:w="2115" w:type="pct"/>
            <w:hideMark/>
          </w:tcPr>
          <w:p w14:paraId="7E300172" w14:textId="5094B26C" w:rsidR="005B1647" w:rsidRPr="00980121"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rPr>
                <w:b/>
                <w:bCs/>
              </w:rPr>
            </w:pPr>
            <w:r w:rsidRPr="00980121">
              <w:rPr>
                <w:b/>
                <w:bCs/>
              </w:rPr>
              <w:t> </w:t>
            </w:r>
          </w:p>
        </w:tc>
        <w:tc>
          <w:tcPr>
            <w:tcW w:w="769" w:type="pct"/>
            <w:gridSpan w:val="2"/>
            <w:noWrap/>
            <w:hideMark/>
          </w:tcPr>
          <w:p w14:paraId="12B47996" w14:textId="77777777" w:rsidR="005B1647" w:rsidRPr="00893D82"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893D82">
              <w:rPr>
                <w:b/>
                <w:bCs/>
              </w:rPr>
              <w:t>13 127 910</w:t>
            </w:r>
          </w:p>
        </w:tc>
        <w:tc>
          <w:tcPr>
            <w:tcW w:w="673" w:type="pct"/>
            <w:gridSpan w:val="2"/>
            <w:noWrap/>
            <w:hideMark/>
          </w:tcPr>
          <w:p w14:paraId="30A93D0B" w14:textId="77777777" w:rsidR="005B1647" w:rsidRPr="00DC1169"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DC1169">
              <w:rPr>
                <w:b/>
                <w:bCs/>
              </w:rPr>
              <w:t>12 283 994</w:t>
            </w:r>
          </w:p>
        </w:tc>
        <w:tc>
          <w:tcPr>
            <w:tcW w:w="672" w:type="pct"/>
            <w:noWrap/>
            <w:hideMark/>
          </w:tcPr>
          <w:p w14:paraId="6797A8C2" w14:textId="77777777" w:rsidR="005B1647" w:rsidRPr="00980121"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980121">
              <w:rPr>
                <w:b/>
                <w:bCs/>
              </w:rPr>
              <w:t>60 367 722</w:t>
            </w:r>
          </w:p>
        </w:tc>
      </w:tr>
      <w:tr w:rsidR="00155607" w14:paraId="2FBB8DC6" w14:textId="77777777" w:rsidTr="00155607">
        <w:trPr>
          <w:trHeight w:val="255"/>
        </w:trPr>
        <w:tc>
          <w:tcPr>
            <w:cnfStyle w:val="001000000000" w:firstRow="0" w:lastRow="0" w:firstColumn="1" w:lastColumn="0" w:oddVBand="0" w:evenVBand="0" w:oddHBand="0" w:evenHBand="0" w:firstRowFirstColumn="0" w:firstRowLastColumn="0" w:lastRowFirstColumn="0" w:lastRowLastColumn="0"/>
            <w:tcW w:w="770" w:type="pct"/>
            <w:gridSpan w:val="2"/>
            <w:hideMark/>
          </w:tcPr>
          <w:p w14:paraId="0A766993" w14:textId="77777777" w:rsidR="005B1647" w:rsidRDefault="005B1647" w:rsidP="005B1647">
            <w:pPr>
              <w:pStyle w:val="Tabell"/>
            </w:pPr>
          </w:p>
          <w:p w14:paraId="4EBC7BA9" w14:textId="2FAC9254" w:rsidR="005B1647" w:rsidRPr="006425E7" w:rsidRDefault="005B1647" w:rsidP="005B1647">
            <w:pPr>
              <w:pStyle w:val="Tabell"/>
              <w:rPr>
                <w:sz w:val="14"/>
              </w:rPr>
            </w:pPr>
            <w:r w:rsidRPr="006425E7">
              <w:rPr>
                <w:sz w:val="14"/>
              </w:rPr>
              <w:t>Inkomsttitlar</w:t>
            </w:r>
          </w:p>
        </w:tc>
        <w:tc>
          <w:tcPr>
            <w:tcW w:w="2115" w:type="pct"/>
            <w:noWrap/>
            <w:hideMark/>
          </w:tcPr>
          <w:p w14:paraId="05206795" w14:textId="6246BC8E" w:rsidR="005B1647" w:rsidRPr="00980121"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p>
        </w:tc>
        <w:tc>
          <w:tcPr>
            <w:tcW w:w="769" w:type="pct"/>
            <w:gridSpan w:val="2"/>
            <w:noWrap/>
            <w:hideMark/>
          </w:tcPr>
          <w:p w14:paraId="4732680A" w14:textId="77777777" w:rsidR="005B1647" w:rsidRPr="00893D82"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673" w:type="pct"/>
            <w:gridSpan w:val="2"/>
            <w:noWrap/>
            <w:hideMark/>
          </w:tcPr>
          <w:p w14:paraId="73CE2836" w14:textId="77777777" w:rsidR="005B1647" w:rsidRPr="00893D82"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672" w:type="pct"/>
            <w:noWrap/>
            <w:hideMark/>
          </w:tcPr>
          <w:p w14:paraId="46E9A4FD" w14:textId="77777777" w:rsidR="005B1647" w:rsidRPr="00980121"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r>
      <w:tr w:rsidR="00155607" w14:paraId="493AB0C2"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770" w:type="pct"/>
            <w:gridSpan w:val="2"/>
            <w:hideMark/>
          </w:tcPr>
          <w:p w14:paraId="4B4C6115" w14:textId="77777777" w:rsidR="005B1647" w:rsidRPr="00980121" w:rsidRDefault="005B1647" w:rsidP="005B1647">
            <w:pPr>
              <w:pStyle w:val="Tabell"/>
            </w:pPr>
            <w:r w:rsidRPr="00980121">
              <w:t>6111</w:t>
            </w:r>
          </w:p>
          <w:p w14:paraId="3FB057CC" w14:textId="2E63F21F" w:rsidR="005B1647" w:rsidRPr="00980121" w:rsidRDefault="005B1647" w:rsidP="005B1647">
            <w:pPr>
              <w:pStyle w:val="Tabell"/>
            </w:pPr>
          </w:p>
        </w:tc>
        <w:tc>
          <w:tcPr>
            <w:tcW w:w="2115" w:type="pct"/>
            <w:hideMark/>
          </w:tcPr>
          <w:p w14:paraId="334108B2" w14:textId="54D30D41" w:rsidR="005B1647" w:rsidRPr="00980121"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980121">
              <w:t>Gårdsstöd</w:t>
            </w:r>
          </w:p>
        </w:tc>
        <w:tc>
          <w:tcPr>
            <w:tcW w:w="769" w:type="pct"/>
            <w:gridSpan w:val="2"/>
            <w:hideMark/>
          </w:tcPr>
          <w:p w14:paraId="60F7539A" w14:textId="77777777" w:rsidR="005B1647" w:rsidRPr="00893D8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93D82">
              <w:t>7 176 905</w:t>
            </w:r>
          </w:p>
        </w:tc>
        <w:tc>
          <w:tcPr>
            <w:tcW w:w="673" w:type="pct"/>
            <w:gridSpan w:val="2"/>
            <w:hideMark/>
          </w:tcPr>
          <w:p w14:paraId="0B4F2AF7" w14:textId="77777777" w:rsidR="005B1647" w:rsidRPr="00DC116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C1169">
              <w:t>6 613 173</w:t>
            </w:r>
          </w:p>
        </w:tc>
        <w:tc>
          <w:tcPr>
            <w:tcW w:w="672" w:type="pct"/>
            <w:noWrap/>
            <w:hideMark/>
          </w:tcPr>
          <w:p w14:paraId="77300E68" w14:textId="77777777" w:rsidR="005B1647" w:rsidRPr="00980121"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80121">
              <w:t>38 965 049</w:t>
            </w:r>
          </w:p>
        </w:tc>
      </w:tr>
      <w:tr w:rsidR="00155607" w14:paraId="6B9BD56B"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770" w:type="pct"/>
            <w:gridSpan w:val="2"/>
            <w:hideMark/>
          </w:tcPr>
          <w:p w14:paraId="59A5C1D2" w14:textId="77777777" w:rsidR="005B1647" w:rsidRPr="00980121" w:rsidRDefault="005B1647" w:rsidP="005B1647">
            <w:pPr>
              <w:pStyle w:val="Tabell"/>
            </w:pPr>
            <w:r w:rsidRPr="00980121">
              <w:t>6113</w:t>
            </w:r>
          </w:p>
          <w:p w14:paraId="41B9FB6F" w14:textId="13B674A6" w:rsidR="005B1647" w:rsidRPr="00980121" w:rsidRDefault="005B1647" w:rsidP="005B1647">
            <w:pPr>
              <w:pStyle w:val="Tabell"/>
            </w:pPr>
          </w:p>
        </w:tc>
        <w:tc>
          <w:tcPr>
            <w:tcW w:w="2115" w:type="pct"/>
            <w:hideMark/>
          </w:tcPr>
          <w:p w14:paraId="2CDD0AE4" w14:textId="564C21D0" w:rsidR="005B1647" w:rsidRPr="00980121"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980121">
              <w:t>Övriga interventioner</w:t>
            </w:r>
          </w:p>
        </w:tc>
        <w:tc>
          <w:tcPr>
            <w:tcW w:w="769" w:type="pct"/>
            <w:gridSpan w:val="2"/>
            <w:hideMark/>
          </w:tcPr>
          <w:p w14:paraId="36F79549" w14:textId="77777777" w:rsidR="005B1647" w:rsidRPr="00893D8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93D82">
              <w:t>122 035</w:t>
            </w:r>
          </w:p>
        </w:tc>
        <w:tc>
          <w:tcPr>
            <w:tcW w:w="673" w:type="pct"/>
            <w:gridSpan w:val="2"/>
            <w:hideMark/>
          </w:tcPr>
          <w:p w14:paraId="5326DDCC" w14:textId="77777777" w:rsidR="005B1647" w:rsidRPr="00893D8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93D82">
              <w:t>108 943</w:t>
            </w:r>
          </w:p>
        </w:tc>
        <w:tc>
          <w:tcPr>
            <w:tcW w:w="672" w:type="pct"/>
            <w:noWrap/>
            <w:hideMark/>
          </w:tcPr>
          <w:p w14:paraId="1517B181" w14:textId="77777777" w:rsidR="005B1647" w:rsidRPr="00980121"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80121">
              <w:t>721 079</w:t>
            </w:r>
          </w:p>
        </w:tc>
      </w:tr>
      <w:tr w:rsidR="00155607" w14:paraId="54576CFF"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770" w:type="pct"/>
            <w:gridSpan w:val="2"/>
            <w:hideMark/>
          </w:tcPr>
          <w:p w14:paraId="5F592BBE" w14:textId="77777777" w:rsidR="005B1647" w:rsidRPr="00980121" w:rsidRDefault="005B1647" w:rsidP="005B1647">
            <w:pPr>
              <w:pStyle w:val="Tabell"/>
            </w:pPr>
            <w:r w:rsidRPr="00980121">
              <w:t>6115</w:t>
            </w:r>
          </w:p>
          <w:p w14:paraId="60197879" w14:textId="7A9FCBC5" w:rsidR="005B1647" w:rsidRPr="00980121" w:rsidRDefault="005B1647" w:rsidP="005B1647">
            <w:pPr>
              <w:pStyle w:val="Tabell"/>
            </w:pPr>
          </w:p>
        </w:tc>
        <w:tc>
          <w:tcPr>
            <w:tcW w:w="2115" w:type="pct"/>
            <w:hideMark/>
          </w:tcPr>
          <w:p w14:paraId="35943305" w14:textId="0CDB9CC2" w:rsidR="005B1647" w:rsidRPr="00980121"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980121">
              <w:t>Djurbidrag</w:t>
            </w:r>
          </w:p>
        </w:tc>
        <w:tc>
          <w:tcPr>
            <w:tcW w:w="769" w:type="pct"/>
            <w:gridSpan w:val="2"/>
            <w:hideMark/>
          </w:tcPr>
          <w:p w14:paraId="11761B1D" w14:textId="77777777" w:rsidR="005B1647" w:rsidRPr="00893D8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93D82">
              <w:t>-</w:t>
            </w:r>
          </w:p>
        </w:tc>
        <w:tc>
          <w:tcPr>
            <w:tcW w:w="673" w:type="pct"/>
            <w:gridSpan w:val="2"/>
            <w:hideMark/>
          </w:tcPr>
          <w:p w14:paraId="7AFAE845" w14:textId="77777777" w:rsidR="005B1647" w:rsidRPr="00893D8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93D82">
              <w:t>-</w:t>
            </w:r>
          </w:p>
        </w:tc>
        <w:tc>
          <w:tcPr>
            <w:tcW w:w="672" w:type="pct"/>
            <w:noWrap/>
            <w:hideMark/>
          </w:tcPr>
          <w:p w14:paraId="06AD9CE0" w14:textId="77777777" w:rsidR="005B1647" w:rsidRPr="00980121"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80121">
              <w:t>337</w:t>
            </w:r>
          </w:p>
        </w:tc>
      </w:tr>
      <w:tr w:rsidR="00155607" w14:paraId="38FD47AE"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770" w:type="pct"/>
            <w:gridSpan w:val="2"/>
            <w:hideMark/>
          </w:tcPr>
          <w:p w14:paraId="6B843A79" w14:textId="77777777" w:rsidR="005B1647" w:rsidRPr="00980121" w:rsidRDefault="005B1647" w:rsidP="005B1647">
            <w:pPr>
              <w:pStyle w:val="Tabell"/>
            </w:pPr>
            <w:r w:rsidRPr="00980121">
              <w:t>6119</w:t>
            </w:r>
          </w:p>
          <w:p w14:paraId="25DCF085" w14:textId="19BFBB61" w:rsidR="005B1647" w:rsidRPr="00980121" w:rsidRDefault="005B1647" w:rsidP="005B1647">
            <w:pPr>
              <w:pStyle w:val="Tabell"/>
            </w:pPr>
          </w:p>
        </w:tc>
        <w:tc>
          <w:tcPr>
            <w:tcW w:w="2115" w:type="pct"/>
            <w:hideMark/>
          </w:tcPr>
          <w:p w14:paraId="229AA35A" w14:textId="43657241" w:rsidR="005B1647" w:rsidRPr="00980121"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980121">
              <w:t>Övriga bidrag från Europeiska garantifonden för jordbruket</w:t>
            </w:r>
          </w:p>
        </w:tc>
        <w:tc>
          <w:tcPr>
            <w:tcW w:w="769" w:type="pct"/>
            <w:gridSpan w:val="2"/>
            <w:hideMark/>
          </w:tcPr>
          <w:p w14:paraId="21797D6D" w14:textId="77777777" w:rsidR="005B1647" w:rsidRPr="00893D8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93D82">
              <w:t>135 725</w:t>
            </w:r>
          </w:p>
        </w:tc>
        <w:tc>
          <w:tcPr>
            <w:tcW w:w="673" w:type="pct"/>
            <w:gridSpan w:val="2"/>
            <w:hideMark/>
          </w:tcPr>
          <w:p w14:paraId="4CCD8E3F" w14:textId="77777777" w:rsidR="005B1647" w:rsidRPr="00893D8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93D82">
              <w:t>240 074</w:t>
            </w:r>
          </w:p>
        </w:tc>
        <w:tc>
          <w:tcPr>
            <w:tcW w:w="672" w:type="pct"/>
            <w:noWrap/>
            <w:hideMark/>
          </w:tcPr>
          <w:p w14:paraId="04D6E3F4" w14:textId="77777777" w:rsidR="005B1647" w:rsidRPr="00980121"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80121">
              <w:t>729 995</w:t>
            </w:r>
          </w:p>
        </w:tc>
      </w:tr>
      <w:tr w:rsidR="00155607" w14:paraId="67B3BE44" w14:textId="77777777" w:rsidTr="00155607">
        <w:trPr>
          <w:trHeight w:val="450"/>
        </w:trPr>
        <w:tc>
          <w:tcPr>
            <w:cnfStyle w:val="001000000000" w:firstRow="0" w:lastRow="0" w:firstColumn="1" w:lastColumn="0" w:oddVBand="0" w:evenVBand="0" w:oddHBand="0" w:evenHBand="0" w:firstRowFirstColumn="0" w:firstRowLastColumn="0" w:lastRowFirstColumn="0" w:lastRowLastColumn="0"/>
            <w:tcW w:w="770" w:type="pct"/>
            <w:gridSpan w:val="2"/>
            <w:hideMark/>
          </w:tcPr>
          <w:p w14:paraId="63DA0902" w14:textId="4C4F3A34" w:rsidR="005B1647" w:rsidRPr="00980121" w:rsidRDefault="005B1647" w:rsidP="005B1647">
            <w:pPr>
              <w:pStyle w:val="Tabell"/>
            </w:pPr>
            <w:r w:rsidRPr="00980121">
              <w:t>6125</w:t>
            </w:r>
          </w:p>
        </w:tc>
        <w:tc>
          <w:tcPr>
            <w:tcW w:w="2115" w:type="pct"/>
            <w:hideMark/>
          </w:tcPr>
          <w:p w14:paraId="4D1067F4" w14:textId="35FAE26A" w:rsidR="005B1647" w:rsidRPr="00980121"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980121">
              <w:t>Bidrag från Europeiska jordbruksfonden för landsbygdsutveckling 2014–2020</w:t>
            </w:r>
            <w:r w:rsidRPr="00753DCA">
              <w:rPr>
                <w:vertAlign w:val="superscript"/>
              </w:rPr>
              <w:t>2</w:t>
            </w:r>
          </w:p>
        </w:tc>
        <w:tc>
          <w:tcPr>
            <w:tcW w:w="769" w:type="pct"/>
            <w:gridSpan w:val="2"/>
            <w:hideMark/>
          </w:tcPr>
          <w:p w14:paraId="0970C96B" w14:textId="77777777" w:rsidR="005B1647" w:rsidRPr="00893D8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93D82">
              <w:t>2 359 276</w:t>
            </w:r>
          </w:p>
        </w:tc>
        <w:tc>
          <w:tcPr>
            <w:tcW w:w="673" w:type="pct"/>
            <w:gridSpan w:val="2"/>
            <w:hideMark/>
          </w:tcPr>
          <w:p w14:paraId="46EBD62D" w14:textId="77777777" w:rsidR="005B1647" w:rsidRPr="00DC1169"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DC1169">
              <w:t>1 932 788</w:t>
            </w:r>
          </w:p>
        </w:tc>
        <w:tc>
          <w:tcPr>
            <w:tcW w:w="672" w:type="pct"/>
            <w:noWrap/>
            <w:hideMark/>
          </w:tcPr>
          <w:p w14:paraId="6084610D" w14:textId="77777777" w:rsidR="005B1647" w:rsidRPr="00980121"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80121">
              <w:t>8 883 995</w:t>
            </w:r>
          </w:p>
        </w:tc>
      </w:tr>
      <w:tr w:rsidR="00155607" w14:paraId="759731A8"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770" w:type="pct"/>
            <w:gridSpan w:val="2"/>
            <w:hideMark/>
          </w:tcPr>
          <w:p w14:paraId="45E00059" w14:textId="3602CD87" w:rsidR="005B1647" w:rsidRPr="00980121" w:rsidRDefault="005B1647" w:rsidP="005B1647">
            <w:pPr>
              <w:pStyle w:val="Tabell"/>
            </w:pPr>
            <w:r w:rsidRPr="00980121">
              <w:t>6214</w:t>
            </w:r>
          </w:p>
        </w:tc>
        <w:tc>
          <w:tcPr>
            <w:tcW w:w="2115" w:type="pct"/>
            <w:hideMark/>
          </w:tcPr>
          <w:p w14:paraId="43E1D7F0" w14:textId="7F0CB3AB" w:rsidR="005B1647" w:rsidRPr="00980121"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980121">
              <w:t>Bidrag från Europeiska havs- och fiskerifonden 2014–2020</w:t>
            </w:r>
          </w:p>
        </w:tc>
        <w:tc>
          <w:tcPr>
            <w:tcW w:w="769" w:type="pct"/>
            <w:gridSpan w:val="2"/>
            <w:hideMark/>
          </w:tcPr>
          <w:p w14:paraId="4A25F864" w14:textId="77777777" w:rsidR="005B1647" w:rsidRPr="00893D8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93D82">
              <w:t>143 480</w:t>
            </w:r>
          </w:p>
        </w:tc>
        <w:tc>
          <w:tcPr>
            <w:tcW w:w="673" w:type="pct"/>
            <w:gridSpan w:val="2"/>
            <w:hideMark/>
          </w:tcPr>
          <w:p w14:paraId="2DB6E4E1" w14:textId="77777777" w:rsidR="005B1647" w:rsidRPr="00893D8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93D82">
              <w:t>236 692</w:t>
            </w:r>
          </w:p>
        </w:tc>
        <w:tc>
          <w:tcPr>
            <w:tcW w:w="672" w:type="pct"/>
            <w:noWrap/>
            <w:hideMark/>
          </w:tcPr>
          <w:p w14:paraId="5C774954" w14:textId="77777777" w:rsidR="005B1647" w:rsidRPr="00980121"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80121">
              <w:t>452 681</w:t>
            </w:r>
          </w:p>
        </w:tc>
      </w:tr>
      <w:tr w:rsidR="00155607" w14:paraId="4458FD02"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770" w:type="pct"/>
            <w:gridSpan w:val="2"/>
            <w:hideMark/>
          </w:tcPr>
          <w:p w14:paraId="289F0B98" w14:textId="2EC87AED" w:rsidR="005B1647" w:rsidRPr="00980121" w:rsidRDefault="005B1647" w:rsidP="005B1647">
            <w:pPr>
              <w:pStyle w:val="Tabell"/>
            </w:pPr>
            <w:r w:rsidRPr="00980121">
              <w:t>6314</w:t>
            </w:r>
          </w:p>
        </w:tc>
        <w:tc>
          <w:tcPr>
            <w:tcW w:w="2115" w:type="pct"/>
            <w:hideMark/>
          </w:tcPr>
          <w:p w14:paraId="3977BB0C" w14:textId="4DB350E7" w:rsidR="005B1647" w:rsidRPr="00980121"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980121">
              <w:t xml:space="preserve">Bidrag från Europeiska </w:t>
            </w:r>
            <w:r>
              <w:t>regionala utvecklingsfonden</w:t>
            </w:r>
            <w:r w:rsidRPr="00980121">
              <w:t xml:space="preserve"> 2014–2020</w:t>
            </w:r>
          </w:p>
        </w:tc>
        <w:tc>
          <w:tcPr>
            <w:tcW w:w="769" w:type="pct"/>
            <w:gridSpan w:val="2"/>
            <w:hideMark/>
          </w:tcPr>
          <w:p w14:paraId="414F9E6A" w14:textId="77777777" w:rsidR="005B1647" w:rsidRPr="00980121"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80121">
              <w:t>791 712</w:t>
            </w:r>
          </w:p>
        </w:tc>
        <w:tc>
          <w:tcPr>
            <w:tcW w:w="673" w:type="pct"/>
            <w:gridSpan w:val="2"/>
            <w:hideMark/>
          </w:tcPr>
          <w:p w14:paraId="267D274B" w14:textId="77777777" w:rsidR="005B1647" w:rsidRPr="00980121"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80121">
              <w:t>1 556 620</w:t>
            </w:r>
          </w:p>
        </w:tc>
        <w:tc>
          <w:tcPr>
            <w:tcW w:w="672" w:type="pct"/>
            <w:noWrap/>
            <w:hideMark/>
          </w:tcPr>
          <w:p w14:paraId="2A593978" w14:textId="77777777" w:rsidR="005B1647" w:rsidRPr="00980121"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80121">
              <w:t>4 109 684</w:t>
            </w:r>
          </w:p>
        </w:tc>
      </w:tr>
      <w:tr w:rsidR="00155607" w14:paraId="24EEFCB0"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770" w:type="pct"/>
            <w:gridSpan w:val="2"/>
            <w:hideMark/>
          </w:tcPr>
          <w:p w14:paraId="1214CA6C" w14:textId="22D77C86" w:rsidR="005B1647" w:rsidRPr="00893D82" w:rsidRDefault="005B1647" w:rsidP="005B1647">
            <w:pPr>
              <w:pStyle w:val="Tabell"/>
            </w:pPr>
            <w:r w:rsidRPr="00980121">
              <w:t>6414</w:t>
            </w:r>
          </w:p>
        </w:tc>
        <w:tc>
          <w:tcPr>
            <w:tcW w:w="2115" w:type="pct"/>
            <w:hideMark/>
          </w:tcPr>
          <w:p w14:paraId="6A66AEB6" w14:textId="4A7050B0" w:rsidR="005B1647" w:rsidRPr="00893D82"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893D82">
              <w:t>Bidrag från Europeiska socialfonden</w:t>
            </w:r>
            <w:r>
              <w:t xml:space="preserve"> </w:t>
            </w:r>
            <w:r w:rsidRPr="00893D82">
              <w:t>2014–2020</w:t>
            </w:r>
          </w:p>
        </w:tc>
        <w:tc>
          <w:tcPr>
            <w:tcW w:w="769" w:type="pct"/>
            <w:gridSpan w:val="2"/>
            <w:hideMark/>
          </w:tcPr>
          <w:p w14:paraId="00495D3A" w14:textId="77777777" w:rsidR="005B1647" w:rsidRPr="00893D8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93D82">
              <w:t>1 123 347</w:t>
            </w:r>
          </w:p>
        </w:tc>
        <w:tc>
          <w:tcPr>
            <w:tcW w:w="673" w:type="pct"/>
            <w:gridSpan w:val="2"/>
            <w:hideMark/>
          </w:tcPr>
          <w:p w14:paraId="198A3D22" w14:textId="77777777" w:rsidR="005B1647" w:rsidRPr="00893D8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93D82">
              <w:t>1 021 012</w:t>
            </w:r>
          </w:p>
        </w:tc>
        <w:tc>
          <w:tcPr>
            <w:tcW w:w="672" w:type="pct"/>
            <w:noWrap/>
            <w:hideMark/>
          </w:tcPr>
          <w:p w14:paraId="67580AA1" w14:textId="77777777" w:rsidR="005B1647" w:rsidRPr="00893D82"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893D82">
              <w:t>3 319 429</w:t>
            </w:r>
          </w:p>
        </w:tc>
      </w:tr>
      <w:tr w:rsidR="00155607" w14:paraId="7F609FEF" w14:textId="77777777" w:rsidTr="00155607">
        <w:trPr>
          <w:trHeight w:val="240"/>
        </w:trPr>
        <w:tc>
          <w:tcPr>
            <w:cnfStyle w:val="001000000000" w:firstRow="0" w:lastRow="0" w:firstColumn="1" w:lastColumn="0" w:oddVBand="0" w:evenVBand="0" w:oddHBand="0" w:evenHBand="0" w:firstRowFirstColumn="0" w:firstRowLastColumn="0" w:lastRowFirstColumn="0" w:lastRowLastColumn="0"/>
            <w:tcW w:w="770" w:type="pct"/>
            <w:gridSpan w:val="2"/>
            <w:hideMark/>
          </w:tcPr>
          <w:p w14:paraId="331CC33B" w14:textId="12CBC64A" w:rsidR="005B1647" w:rsidRPr="00980121" w:rsidRDefault="005B1647" w:rsidP="005B1647">
            <w:pPr>
              <w:pStyle w:val="Tabell"/>
            </w:pPr>
            <w:r w:rsidRPr="00980121">
              <w:t>6911</w:t>
            </w:r>
          </w:p>
        </w:tc>
        <w:tc>
          <w:tcPr>
            <w:tcW w:w="2115" w:type="pct"/>
            <w:noWrap/>
            <w:hideMark/>
          </w:tcPr>
          <w:p w14:paraId="25E45740" w14:textId="3CE4DDC6" w:rsidR="005B1647" w:rsidRPr="00980121"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980121">
              <w:t>Övriga bidrag från EU</w:t>
            </w:r>
          </w:p>
        </w:tc>
        <w:tc>
          <w:tcPr>
            <w:tcW w:w="769" w:type="pct"/>
            <w:gridSpan w:val="2"/>
            <w:hideMark/>
          </w:tcPr>
          <w:p w14:paraId="43F3F982" w14:textId="77777777" w:rsidR="005B1647" w:rsidRPr="00980121"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80121">
              <w:t>590 563</w:t>
            </w:r>
          </w:p>
        </w:tc>
        <w:tc>
          <w:tcPr>
            <w:tcW w:w="673" w:type="pct"/>
            <w:gridSpan w:val="2"/>
            <w:hideMark/>
          </w:tcPr>
          <w:p w14:paraId="01B7C01B" w14:textId="77777777" w:rsidR="005B1647" w:rsidRPr="00980121"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80121">
              <w:t>285 738</w:t>
            </w:r>
          </w:p>
        </w:tc>
        <w:tc>
          <w:tcPr>
            <w:tcW w:w="672" w:type="pct"/>
            <w:noWrap/>
            <w:hideMark/>
          </w:tcPr>
          <w:p w14:paraId="0151710D" w14:textId="77777777" w:rsidR="005B1647" w:rsidRPr="00980121"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80121">
              <w:t>2 216 526</w:t>
            </w:r>
          </w:p>
        </w:tc>
      </w:tr>
      <w:tr w:rsidR="00155607" w14:paraId="38E49646" w14:textId="77777777" w:rsidTr="00155607">
        <w:trPr>
          <w:trHeight w:val="465"/>
        </w:trPr>
        <w:tc>
          <w:tcPr>
            <w:cnfStyle w:val="001000000000" w:firstRow="0" w:lastRow="0" w:firstColumn="1" w:lastColumn="0" w:oddVBand="0" w:evenVBand="0" w:oddHBand="0" w:evenHBand="0" w:firstRowFirstColumn="0" w:firstRowLastColumn="0" w:lastRowFirstColumn="0" w:lastRowLastColumn="0"/>
            <w:tcW w:w="770" w:type="pct"/>
            <w:gridSpan w:val="2"/>
            <w:hideMark/>
          </w:tcPr>
          <w:p w14:paraId="286BB194" w14:textId="09C36BDF" w:rsidR="005B1647" w:rsidRPr="00980121" w:rsidRDefault="005B1647" w:rsidP="005B1647">
            <w:pPr>
              <w:pStyle w:val="Tabell"/>
            </w:pPr>
            <w:r w:rsidRPr="00980121">
              <w:rPr>
                <w:b/>
                <w:bCs/>
              </w:rPr>
              <w:t>Summa inkomsttitlar</w:t>
            </w:r>
          </w:p>
        </w:tc>
        <w:tc>
          <w:tcPr>
            <w:tcW w:w="2115" w:type="pct"/>
            <w:noWrap/>
            <w:hideMark/>
          </w:tcPr>
          <w:p w14:paraId="6E2F784A" w14:textId="03BDEE4D" w:rsidR="005B1647" w:rsidRPr="00980121"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980121">
              <w:t> </w:t>
            </w:r>
          </w:p>
        </w:tc>
        <w:tc>
          <w:tcPr>
            <w:tcW w:w="769" w:type="pct"/>
            <w:gridSpan w:val="2"/>
            <w:noWrap/>
            <w:hideMark/>
          </w:tcPr>
          <w:p w14:paraId="2E268FE1" w14:textId="77777777" w:rsidR="005B1647" w:rsidRPr="00980121"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980121">
              <w:rPr>
                <w:b/>
                <w:bCs/>
              </w:rPr>
              <w:t>12 443 043</w:t>
            </w:r>
          </w:p>
        </w:tc>
        <w:tc>
          <w:tcPr>
            <w:tcW w:w="673" w:type="pct"/>
            <w:gridSpan w:val="2"/>
            <w:noWrap/>
            <w:hideMark/>
          </w:tcPr>
          <w:p w14:paraId="186A76A5" w14:textId="77777777" w:rsidR="005B1647" w:rsidRPr="00980121"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980121">
              <w:rPr>
                <w:b/>
                <w:bCs/>
              </w:rPr>
              <w:t>11 995 040</w:t>
            </w:r>
          </w:p>
        </w:tc>
        <w:tc>
          <w:tcPr>
            <w:tcW w:w="672" w:type="pct"/>
            <w:noWrap/>
            <w:hideMark/>
          </w:tcPr>
          <w:p w14:paraId="47564B7E" w14:textId="77777777" w:rsidR="005B1647" w:rsidRPr="00980121" w:rsidRDefault="005B1647" w:rsidP="005B1647">
            <w:pPr>
              <w:pStyle w:val="Tabell"/>
              <w:cnfStyle w:val="000000000000" w:firstRow="0" w:lastRow="0" w:firstColumn="0" w:lastColumn="0" w:oddVBand="0" w:evenVBand="0" w:oddHBand="0" w:evenHBand="0" w:firstRowFirstColumn="0" w:firstRowLastColumn="0" w:lastRowFirstColumn="0" w:lastRowLastColumn="0"/>
              <w:rPr>
                <w:b/>
                <w:bCs/>
              </w:rPr>
            </w:pPr>
            <w:r w:rsidRPr="00980121">
              <w:rPr>
                <w:b/>
                <w:bCs/>
              </w:rPr>
              <w:t>59 398 775</w:t>
            </w:r>
          </w:p>
        </w:tc>
      </w:tr>
      <w:tr w:rsidR="00155607" w14:paraId="3465DE69" w14:textId="77777777" w:rsidTr="00155607">
        <w:trPr>
          <w:cnfStyle w:val="010000000000" w:firstRow="0" w:lastRow="1" w:firstColumn="0" w:lastColumn="0" w:oddVBand="0" w:evenVBand="0" w:oddHBand="0" w:evenHBand="0" w:firstRowFirstColumn="0" w:firstRowLastColumn="0" w:lastRowFirstColumn="0" w:lastRowLastColumn="0"/>
          <w:trHeight w:val="270"/>
        </w:trPr>
        <w:tc>
          <w:tcPr>
            <w:cnfStyle w:val="001000000000" w:firstRow="0" w:lastRow="0" w:firstColumn="1" w:lastColumn="0" w:oddVBand="0" w:evenVBand="0" w:oddHBand="0" w:evenHBand="0" w:firstRowFirstColumn="0" w:firstRowLastColumn="0" w:lastRowFirstColumn="0" w:lastRowLastColumn="0"/>
            <w:tcW w:w="770" w:type="pct"/>
            <w:gridSpan w:val="2"/>
            <w:hideMark/>
          </w:tcPr>
          <w:p w14:paraId="3FA00C6F" w14:textId="42CBC3B5" w:rsidR="005B1647" w:rsidRPr="00980121" w:rsidRDefault="005B1647" w:rsidP="005B1647">
            <w:pPr>
              <w:pStyle w:val="Tabell"/>
            </w:pPr>
            <w:r w:rsidRPr="00980121">
              <w:rPr>
                <w:bCs/>
              </w:rPr>
              <w:t>Saldo</w:t>
            </w:r>
          </w:p>
        </w:tc>
        <w:tc>
          <w:tcPr>
            <w:tcW w:w="2115" w:type="pct"/>
            <w:noWrap/>
            <w:hideMark/>
          </w:tcPr>
          <w:p w14:paraId="56459CE4" w14:textId="3DCEBFC7" w:rsidR="005B1647" w:rsidRPr="00980121" w:rsidRDefault="005B1647" w:rsidP="005B1647">
            <w:pPr>
              <w:pStyle w:val="Tabell"/>
              <w:jc w:val="left"/>
              <w:cnfStyle w:val="010000000000" w:firstRow="0" w:lastRow="1" w:firstColumn="0" w:lastColumn="0" w:oddVBand="0" w:evenVBand="0" w:oddHBand="0" w:evenHBand="0" w:firstRowFirstColumn="0" w:firstRowLastColumn="0" w:lastRowFirstColumn="0" w:lastRowLastColumn="0"/>
            </w:pPr>
            <w:r w:rsidRPr="00980121">
              <w:t> </w:t>
            </w:r>
          </w:p>
        </w:tc>
        <w:tc>
          <w:tcPr>
            <w:tcW w:w="769" w:type="pct"/>
            <w:gridSpan w:val="2"/>
            <w:noWrap/>
            <w:hideMark/>
          </w:tcPr>
          <w:p w14:paraId="47A0C56C" w14:textId="77777777" w:rsidR="005B1647" w:rsidRPr="00980121"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980121">
              <w:rPr>
                <w:bCs/>
              </w:rPr>
              <w:t>684 867</w:t>
            </w:r>
          </w:p>
        </w:tc>
        <w:tc>
          <w:tcPr>
            <w:tcW w:w="673" w:type="pct"/>
            <w:gridSpan w:val="2"/>
            <w:noWrap/>
            <w:hideMark/>
          </w:tcPr>
          <w:p w14:paraId="7DC29DF7" w14:textId="77777777" w:rsidR="005B1647" w:rsidRPr="00980121"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980121">
              <w:rPr>
                <w:bCs/>
              </w:rPr>
              <w:t>288 954</w:t>
            </w:r>
          </w:p>
        </w:tc>
        <w:tc>
          <w:tcPr>
            <w:tcW w:w="672" w:type="pct"/>
            <w:noWrap/>
            <w:hideMark/>
          </w:tcPr>
          <w:p w14:paraId="2E3315DA" w14:textId="77777777" w:rsidR="005B1647" w:rsidRPr="00980121" w:rsidRDefault="005B1647" w:rsidP="005B1647">
            <w:pPr>
              <w:pStyle w:val="Tabell"/>
              <w:cnfStyle w:val="010000000000" w:firstRow="0" w:lastRow="1" w:firstColumn="0" w:lastColumn="0" w:oddVBand="0" w:evenVBand="0" w:oddHBand="0" w:evenHBand="0" w:firstRowFirstColumn="0" w:firstRowLastColumn="0" w:lastRowFirstColumn="0" w:lastRowLastColumn="0"/>
              <w:rPr>
                <w:bCs/>
              </w:rPr>
            </w:pPr>
            <w:r w:rsidRPr="00980121">
              <w:rPr>
                <w:bCs/>
              </w:rPr>
              <w:t>968 947</w:t>
            </w:r>
          </w:p>
        </w:tc>
      </w:tr>
    </w:tbl>
    <w:p w14:paraId="2B114FA4" w14:textId="3D02FAFF" w:rsidR="005B1647" w:rsidRPr="00980121" w:rsidRDefault="005B1647" w:rsidP="005B1647">
      <w:pPr>
        <w:pStyle w:val="TabellFotnot"/>
      </w:pPr>
      <w:r w:rsidRPr="00B0035C">
        <w:rPr>
          <w:vertAlign w:val="superscript"/>
        </w:rPr>
        <w:t>1</w:t>
      </w:r>
      <w:r>
        <w:t xml:space="preserve"> Totalt uppgick anslagen för EU-bidrag till 13 242 mnkr under 2019 inklusive 114 mnkr</w:t>
      </w:r>
      <w:r w:rsidRPr="00980121">
        <w:t xml:space="preserve"> från</w:t>
      </w:r>
      <w:r>
        <w:t xml:space="preserve"> </w:t>
      </w:r>
      <w:r w:rsidRPr="00980121">
        <w:t>Transeuropeiska transportnätverken (TEN)</w:t>
      </w:r>
      <w:r>
        <w:t xml:space="preserve"> som</w:t>
      </w:r>
      <w:r w:rsidRPr="00980121">
        <w:t xml:space="preserve"> är undantagna från bruttoredovisning på statens budget. </w:t>
      </w:r>
    </w:p>
    <w:p w14:paraId="427C7852" w14:textId="155D9526" w:rsidR="005B1647" w:rsidRPr="00980121" w:rsidRDefault="005B1647" w:rsidP="005B1647">
      <w:pPr>
        <w:pStyle w:val="TabellFotnot"/>
      </w:pPr>
      <w:r w:rsidRPr="00B0035C">
        <w:rPr>
          <w:rStyle w:val="TabellUnderrubrikChar"/>
          <w:sz w:val="14"/>
          <w:vertAlign w:val="superscript"/>
        </w:rPr>
        <w:t>2</w:t>
      </w:r>
      <w:r>
        <w:rPr>
          <w:rStyle w:val="TabellUnderrubrikChar"/>
          <w:sz w:val="14"/>
        </w:rPr>
        <w:t xml:space="preserve"> </w:t>
      </w:r>
      <w:r w:rsidRPr="00980121">
        <w:rPr>
          <w:rStyle w:val="TabellUnderrubrikChar"/>
          <w:sz w:val="14"/>
        </w:rPr>
        <w:t xml:space="preserve">Under 2019 har 3,6 </w:t>
      </w:r>
      <w:r>
        <w:rPr>
          <w:rStyle w:val="TabellUnderrubrikChar"/>
          <w:sz w:val="14"/>
        </w:rPr>
        <w:t>mnkr</w:t>
      </w:r>
      <w:r w:rsidRPr="00980121">
        <w:rPr>
          <w:rStyle w:val="TabellUnderrubrikChar"/>
          <w:sz w:val="14"/>
        </w:rPr>
        <w:t xml:space="preserve"> återbetalats från inkomsttitel 6124 till Europeiska jordbruksfonden för landsbygdsutveckling 2007</w:t>
      </w:r>
      <w:r>
        <w:rPr>
          <w:rStyle w:val="TabellUnderrubrikChar"/>
          <w:sz w:val="14"/>
        </w:rPr>
        <w:noBreakHyphen/>
      </w:r>
      <w:r w:rsidRPr="00980121">
        <w:rPr>
          <w:rStyle w:val="TabellUnderrubrikChar"/>
          <w:sz w:val="14"/>
        </w:rPr>
        <w:t>2013</w:t>
      </w:r>
      <w:r w:rsidRPr="00980121">
        <w:t>.</w:t>
      </w:r>
    </w:p>
    <w:p w14:paraId="3C20CC43" w14:textId="11D4F8C3" w:rsidR="005B1647" w:rsidRDefault="005B1647" w:rsidP="005B1647">
      <w:pPr>
        <w:pStyle w:val="Klla"/>
      </w:pPr>
      <w:r>
        <w:t>Källa: ESV.</w:t>
      </w:r>
    </w:p>
    <w:p w14:paraId="2EC3B120" w14:textId="43139220" w:rsidR="005B1647" w:rsidRDefault="005B1647" w:rsidP="005B1647">
      <w:pPr>
        <w:pStyle w:val="Rubrik4utannumrering"/>
      </w:pPr>
      <w:r>
        <w:t>EU-finansierade bidrag på statens budget ökade</w:t>
      </w:r>
    </w:p>
    <w:p w14:paraId="7D3E911C" w14:textId="77777777" w:rsidR="005B1647" w:rsidRPr="00FA720A" w:rsidRDefault="005B1647" w:rsidP="005B1647">
      <w:pPr>
        <w:pStyle w:val="Brdtext"/>
      </w:pPr>
      <w:r>
        <w:t>Totalt ökade utgifterna för EU-finansierade bidrag som redovisades mot anslag på statens budget med 844 miljoner kronor under 2019. Dessa utgifter består</w:t>
      </w:r>
      <w:r w:rsidRPr="00414191">
        <w:t xml:space="preserve"> till största delen av jordbruksstöd</w:t>
      </w:r>
      <w:r>
        <w:t xml:space="preserve">, som </w:t>
      </w:r>
      <w:r w:rsidRPr="00F47EBC">
        <w:t>ökade med 954 miljoner kronor jämfört med 2018.</w:t>
      </w:r>
    </w:p>
    <w:p w14:paraId="6F5937AD" w14:textId="04EE2A7D" w:rsidR="005B1647" w:rsidRDefault="005B1647" w:rsidP="005B1647">
      <w:pPr>
        <w:pStyle w:val="Brdtext"/>
      </w:pPr>
      <w:r w:rsidRPr="00FA720A">
        <w:t xml:space="preserve">Bland övriga utgifter </w:t>
      </w:r>
      <w:r>
        <w:t>redovisade i första hand</w:t>
      </w:r>
      <w:r w:rsidRPr="00FA720A">
        <w:t xml:space="preserve"> Tillväxtverket stöd</w:t>
      </w:r>
      <w:r>
        <w:t>et</w:t>
      </w:r>
      <w:r w:rsidRPr="00FA720A">
        <w:t xml:space="preserve"> från </w:t>
      </w:r>
      <w:r>
        <w:t>ERUF, som ökade med 128 miljoner kronor under 2019. Däremot minskade stödet från ESF med 238 miljoner kronor och stödet från AMIF minskade med 12 miljoner kronor.</w:t>
      </w:r>
    </w:p>
    <w:p w14:paraId="60D99BAE" w14:textId="411E62F9" w:rsidR="005B1647" w:rsidRDefault="005B1647" w:rsidP="005B1647">
      <w:pPr>
        <w:pStyle w:val="Rubrik4utannumrering"/>
      </w:pPr>
      <w:r>
        <w:t>Inkomsterna på statens budget ökade</w:t>
      </w:r>
    </w:p>
    <w:p w14:paraId="0202AAF9" w14:textId="2D3E1E8B" w:rsidR="005B1647" w:rsidRDefault="005B1647" w:rsidP="005B1647">
      <w:pPr>
        <w:pStyle w:val="Brdtext"/>
      </w:pPr>
      <w:r w:rsidRPr="001B6758">
        <w:t xml:space="preserve">Inkomster av EU-medel på statens budget ökade med </w:t>
      </w:r>
      <w:r>
        <w:t>448</w:t>
      </w:r>
      <w:r w:rsidRPr="001B6758">
        <w:t xml:space="preserve"> miljoner kronor jämfört med 201</w:t>
      </w:r>
      <w:r>
        <w:t>8</w:t>
      </w:r>
      <w:r w:rsidRPr="001B6758">
        <w:t xml:space="preserve">. </w:t>
      </w:r>
      <w:r>
        <w:t>Inkomsterna från EGFJ och EJFLU ökade med 806 miljoner kronor och inkomster från AMIF ökade med 266 miljoner kronor.</w:t>
      </w:r>
    </w:p>
    <w:p w14:paraId="45C7B89B" w14:textId="65E87CFC" w:rsidR="005B1647" w:rsidRDefault="005B1647" w:rsidP="005B1647">
      <w:pPr>
        <w:pStyle w:val="Brdtext"/>
        <w:rPr>
          <w:color w:val="000000" w:themeColor="text1"/>
        </w:rPr>
      </w:pPr>
      <w:r w:rsidRPr="005856CD">
        <w:rPr>
          <w:color w:val="000000" w:themeColor="text1"/>
        </w:rPr>
        <w:t xml:space="preserve">Inkomster från ERUF </w:t>
      </w:r>
      <w:r>
        <w:rPr>
          <w:color w:val="000000" w:themeColor="text1"/>
        </w:rPr>
        <w:t>minskade</w:t>
      </w:r>
      <w:r w:rsidRPr="005856CD">
        <w:rPr>
          <w:color w:val="000000" w:themeColor="text1"/>
        </w:rPr>
        <w:t xml:space="preserve"> </w:t>
      </w:r>
      <w:r>
        <w:rPr>
          <w:color w:val="000000" w:themeColor="text1"/>
        </w:rPr>
        <w:t xml:space="preserve">dock </w:t>
      </w:r>
      <w:r w:rsidRPr="005856CD">
        <w:rPr>
          <w:color w:val="000000" w:themeColor="text1"/>
        </w:rPr>
        <w:t>med 765 miljoner kronor jämfört med 2018</w:t>
      </w:r>
      <w:r>
        <w:rPr>
          <w:color w:val="000000" w:themeColor="text1"/>
        </w:rPr>
        <w:t>.</w:t>
      </w:r>
    </w:p>
    <w:p w14:paraId="2D63A260" w14:textId="6BE981C9" w:rsidR="005B1647" w:rsidRDefault="005B1647" w:rsidP="005B1647">
      <w:pPr>
        <w:pStyle w:val="Rubrik2"/>
      </w:pPr>
      <w:bookmarkStart w:id="315" w:name="_Toc37350683"/>
      <w:r>
        <w:t>Ansvariga myndigheters bedömningar</w:t>
      </w:r>
      <w:bookmarkEnd w:id="315"/>
    </w:p>
    <w:p w14:paraId="7197DCE2" w14:textId="26AB2D13" w:rsidR="005B1647" w:rsidRPr="008D745C" w:rsidRDefault="005B1647" w:rsidP="005B1647">
      <w:pPr>
        <w:pStyle w:val="Brdtext"/>
      </w:pPr>
      <w:r w:rsidRPr="008D745C">
        <w:t>I detta avsnitt redogörs för de intyganden av räkenskaperna och bedömningar av den interna styrningen och kontrollen som ledningarna för de myndigheter som har ett förvaltande ansvar för EU-medel lämna</w:t>
      </w:r>
      <w:r>
        <w:t>de</w:t>
      </w:r>
      <w:r w:rsidRPr="008D745C">
        <w:t xml:space="preserve"> i sina årsredovisningar för 2019. Vidare redogörs för de förvaltningsförklaringar som lämna</w:t>
      </w:r>
      <w:r>
        <w:t>des</w:t>
      </w:r>
      <w:r w:rsidRPr="008D745C">
        <w:t xml:space="preserve"> till kommissionen i februari 2020 avseende förvaltning</w:t>
      </w:r>
      <w:r>
        <w:t>en</w:t>
      </w:r>
      <w:r w:rsidRPr="008D745C">
        <w:t xml:space="preserve"> hos myndigheterna under 2019. </w:t>
      </w:r>
    </w:p>
    <w:p w14:paraId="19DEDEEA" w14:textId="0FECEF0C" w:rsidR="005B1647" w:rsidRPr="008D745C" w:rsidRDefault="005B1647" w:rsidP="005B1647">
      <w:pPr>
        <w:pStyle w:val="Brdtext"/>
      </w:pPr>
      <w:r w:rsidRPr="008D745C">
        <w:t>I avsnittet återges även resultaten av de iakttagelser som ESV och Riksrevisionen har gjort vid sina granskningar av aktuella program och fonder.</w:t>
      </w:r>
    </w:p>
    <w:p w14:paraId="656C5490" w14:textId="77777777" w:rsidR="005B1647" w:rsidRPr="0081256F" w:rsidRDefault="005B1647" w:rsidP="00AC2754">
      <w:pPr>
        <w:pStyle w:val="Rubrik3"/>
      </w:pPr>
      <w:bookmarkStart w:id="316" w:name="_Toc37350684"/>
      <w:r w:rsidRPr="0081256F">
        <w:t>Intygande av räkenskaper och bedömning av intern styrning och kontroll</w:t>
      </w:r>
      <w:bookmarkEnd w:id="316"/>
    </w:p>
    <w:p w14:paraId="07F507BC" w14:textId="1370908C" w:rsidR="005B1647" w:rsidRDefault="005B1647" w:rsidP="005B1647">
      <w:pPr>
        <w:pStyle w:val="Brdtext"/>
      </w:pPr>
      <w:r w:rsidRPr="0081256F">
        <w:t xml:space="preserve">Nedan följer en sammanställning av </w:t>
      </w:r>
      <w:r>
        <w:t>förvaltande</w:t>
      </w:r>
      <w:r w:rsidRPr="0081256F">
        <w:t xml:space="preserve"> myndigheters intyganden av räkenskaperna och bedömningar av den interna styrningen och kontrollen som myndigheternas ledningar har gjort i respektive årsredovisning.</w:t>
      </w:r>
    </w:p>
    <w:p w14:paraId="5E366E98" w14:textId="105B2AD7" w:rsidR="005B1647" w:rsidRPr="0081256F" w:rsidRDefault="005B1647" w:rsidP="005B1647">
      <w:pPr>
        <w:pStyle w:val="Rubrik4utannumrering"/>
      </w:pPr>
      <w:r w:rsidRPr="00C63EE9">
        <w:t>Europeiska garantifonden för jordbruket, Europeiska</w:t>
      </w:r>
      <w:r>
        <w:t xml:space="preserve"> jordbruksfonden för landsbygdsutvecklingen, </w:t>
      </w:r>
      <w:r w:rsidRPr="00C63EE9">
        <w:t xml:space="preserve">Europeiska havs- och fiskerifonden </w:t>
      </w:r>
      <w:r>
        <w:t xml:space="preserve">samt Lokalt ledd utveckling </w:t>
      </w:r>
    </w:p>
    <w:p w14:paraId="78B2806B" w14:textId="6394E81C" w:rsidR="005B1647" w:rsidRDefault="005B1647" w:rsidP="005B1647">
      <w:pPr>
        <w:pStyle w:val="Brdtext"/>
      </w:pPr>
      <w:r w:rsidRPr="00C63EE9">
        <w:t xml:space="preserve">I årsredovisningen för 2019 bedömer Jordbruksverkets styrelse att det har funnits brister i den interna styrningen och kontrollen under </w:t>
      </w:r>
      <w:r>
        <w:t>2019.</w:t>
      </w:r>
      <w:r w:rsidRPr="00C63EE9">
        <w:t xml:space="preserve"> Bristen gäller myndighetens hantering av stöd från EU-fonderna.</w:t>
      </w:r>
    </w:p>
    <w:p w14:paraId="5F112258" w14:textId="12927A68" w:rsidR="005B1647" w:rsidRDefault="005B1647" w:rsidP="005B1647">
      <w:pPr>
        <w:pStyle w:val="Brdtext"/>
      </w:pPr>
      <w:r>
        <w:t>Jordbruksverket har under flera år erhållit kritik från kommissionen avseende myndighetens hantering av EU-medel. Myndigheten har sedan tidigare handlingsplaner för EJFLU och EGFJ där man löpande uppdaterar kommissionen om de åtgärder som vidtas i hanteringen av fonderna. Under 2019 har Jordbruksverket erhållit nya revisionsrapporter som kommer att föranleda finansiella korrigeringar. En brist som kommissionen har identifierat och som myndigheten behöver hantera är att systemet för återkravshantering avseende areal- och djurbaserade jordbrukarstöd inte fungerar.</w:t>
      </w:r>
    </w:p>
    <w:p w14:paraId="2F5F798A" w14:textId="318FCBE7" w:rsidR="005B1647" w:rsidRDefault="005B1647" w:rsidP="005B1647">
      <w:pPr>
        <w:pStyle w:val="Brdtext"/>
      </w:pPr>
      <w:r>
        <w:t>Ekonomistyrningsverket har i revision av EHFF och programmet för Lokalt ledd utveckling konstaterat att Jordbruksverket i vissa delar tillämpat fel regelverk under programperioden. Jordbruksverket har påbörjat arbetet med att justera bristerna.</w:t>
      </w:r>
    </w:p>
    <w:p w14:paraId="629EB1B1" w14:textId="34559E39" w:rsidR="005B1647" w:rsidRDefault="005B1647" w:rsidP="005B1647">
      <w:pPr>
        <w:pStyle w:val="Brdtext"/>
      </w:pPr>
      <w:r>
        <w:t>Jordbruksverkets internrevision har i en granskning i slutet av 2019 bedömt att myndigheten inte har en ändamålsenlig process för hantering av administrativa kontroller inom EJFLU.</w:t>
      </w:r>
    </w:p>
    <w:p w14:paraId="2DC7046D" w14:textId="672E7DCB" w:rsidR="005B1647" w:rsidRDefault="005B1647" w:rsidP="005B1647">
      <w:pPr>
        <w:pStyle w:val="Brdtext"/>
      </w:pPr>
      <w:r>
        <w:t>Mot bakgrund av de synpunkter som framkommit i revisioner inom EU-stödshanteringen och de brister myndigheten själv har identifierat gör styrelsen bedömningen att det funnits brister i den interna styrningen och kontrollen avseende EU-stödhanteringen under 2019. I årsredovisningen skriver styrelsen att myndigheten arbetar med att åtgärda de brister som identifierats.</w:t>
      </w:r>
    </w:p>
    <w:p w14:paraId="6A7EEF12" w14:textId="7BF1555A" w:rsidR="005B1647" w:rsidRDefault="005B1647" w:rsidP="005B1647">
      <w:pPr>
        <w:pStyle w:val="Brdtext"/>
        <w:rPr>
          <w:highlight w:val="yellow"/>
        </w:rPr>
      </w:pPr>
      <w:r>
        <w:t>Jordbruksverkets styrelse intygar att årsredovisningen ger en rättvisande bild av verksamhetens resultat samt av kostnader, intäkter och myndighetens ekonomiska ställning.</w:t>
      </w:r>
    </w:p>
    <w:p w14:paraId="5DC3C816" w14:textId="3D663A23" w:rsidR="005B1647" w:rsidRDefault="005B1647" w:rsidP="005B1647">
      <w:pPr>
        <w:pStyle w:val="Rubrik4utannumrering"/>
      </w:pPr>
      <w:r w:rsidRPr="00257B2D">
        <w:t xml:space="preserve">Europeiska </w:t>
      </w:r>
      <w:r>
        <w:t>regionala utvecklingsfonden</w:t>
      </w:r>
      <w:r w:rsidRPr="00257B2D">
        <w:t xml:space="preserve"> </w:t>
      </w:r>
    </w:p>
    <w:p w14:paraId="220DFBD0" w14:textId="0B10C4CF" w:rsidR="005B1647" w:rsidRPr="00AB1308" w:rsidRDefault="005B1647" w:rsidP="005B1647">
      <w:pPr>
        <w:pStyle w:val="Brdtext"/>
      </w:pPr>
      <w:r w:rsidRPr="00AB1308">
        <w:t>Ansvariga myndighetsledningar vid Tillväxtverket, Länsstyrelserna i Jämtlands, Norrbottens och Västerbottens län intygar att årsredovisningen för 2019 ger en rättvisande bild av verksamhetens resultat samt av kostnader, intäkter och myndighetens ekonomiska ställning. Den interna styrningen och kontrollen vid myndigheterna bedöms vara betryggande under den period som årsredovisningen avser.</w:t>
      </w:r>
    </w:p>
    <w:p w14:paraId="4A2C60FE" w14:textId="4C57E679" w:rsidR="005B1647" w:rsidRPr="006B23F2" w:rsidRDefault="005B1647" w:rsidP="005B1647">
      <w:pPr>
        <w:pStyle w:val="Rubrik4utannumrering"/>
      </w:pPr>
      <w:r w:rsidRPr="006B23F2">
        <w:t xml:space="preserve">Europeiska socialfonden samt Fonden för europeiskt bistånd för dem som har det sämst ställt </w:t>
      </w:r>
    </w:p>
    <w:p w14:paraId="5F916B76" w14:textId="1F448329" w:rsidR="005B1647" w:rsidRDefault="005B1647" w:rsidP="005B1647">
      <w:pPr>
        <w:pStyle w:val="Brdtext"/>
      </w:pPr>
      <w:r w:rsidRPr="00DD7F17">
        <w:t xml:space="preserve">Generaldirektören för </w:t>
      </w:r>
      <w:r>
        <w:t xml:space="preserve">Svenska </w:t>
      </w:r>
      <w:r w:rsidRPr="00DD7F17">
        <w:t xml:space="preserve">ESF-rådet bedömer i myndighetens årsredovisning för 2019 att </w:t>
      </w:r>
      <w:r>
        <w:t>det funnits brister i den interna styrningen och kontrollen under den period som årsredovisningen avser. Det har förekommit felaktig hantering av förskott och beställningsrutiner i projekttypen upphandlade projekt. Bristen har förekommit från januari t.o.m. oktober 2019 och har reducerats genom att arbetet med åtgärder, för att hindra att liknande felaktigheter sker, påbörjats.</w:t>
      </w:r>
    </w:p>
    <w:p w14:paraId="511C6A68" w14:textId="2D60D54A" w:rsidR="005B1647" w:rsidRPr="00DD7F17" w:rsidRDefault="005B1647" w:rsidP="005B1647">
      <w:pPr>
        <w:pStyle w:val="Brdtext"/>
      </w:pPr>
      <w:r>
        <w:t>Generaldirektören intygar att årsredovisningen ger en rättvisande bild av verksamhetens resultat och av kostnader, intäkter och myndighetens ekonomiska ställning.</w:t>
      </w:r>
    </w:p>
    <w:p w14:paraId="62316362" w14:textId="0B78B297" w:rsidR="005B1647" w:rsidRPr="009258AD" w:rsidRDefault="005B1647" w:rsidP="005B1647">
      <w:pPr>
        <w:pStyle w:val="Rubrik4utannumrering"/>
      </w:pPr>
      <w:r w:rsidRPr="009258AD">
        <w:t>Asyl-, migrations- och integrationsfonden</w:t>
      </w:r>
    </w:p>
    <w:p w14:paraId="1BBE9DF7" w14:textId="46CC1781" w:rsidR="005B1647" w:rsidRPr="009258AD" w:rsidRDefault="005B1647" w:rsidP="005B1647">
      <w:pPr>
        <w:pStyle w:val="Brdtext"/>
      </w:pPr>
      <w:r w:rsidRPr="009258AD">
        <w:t>Generaldirektören för Migrationsverket intygar att årsredovisningen för 2019 ger en rättvisande bild av verksamhetens resultat samt av kostnader, intäkter och myndighetens ekonomiska ställning. Vidare bedöms den interna styrningen och kontrollen vid myndigheten vara betryggande.</w:t>
      </w:r>
    </w:p>
    <w:p w14:paraId="7ABECDC4" w14:textId="530885A8" w:rsidR="005B1647" w:rsidRPr="009258AD" w:rsidRDefault="005B1647" w:rsidP="005B1647">
      <w:pPr>
        <w:pStyle w:val="Rubrik4utannumrering"/>
      </w:pPr>
      <w:r w:rsidRPr="009258AD">
        <w:t>Fonden för inre säkerhet</w:t>
      </w:r>
    </w:p>
    <w:p w14:paraId="4FFCF5A9" w14:textId="0F15D8B9" w:rsidR="005B1647" w:rsidRPr="009258AD" w:rsidRDefault="005B1647" w:rsidP="005B1647">
      <w:pPr>
        <w:pStyle w:val="Brdtext"/>
      </w:pPr>
      <w:r>
        <w:t xml:space="preserve">Rikspolischefen </w:t>
      </w:r>
      <w:r w:rsidRPr="009258AD">
        <w:t xml:space="preserve">bedömer i årsredovisningen för 2019 att den interna styrningen och kontrollen vid Polismyndigheten har varit betryggande under den period som årsredovisningen avser. Vidare intygar </w:t>
      </w:r>
      <w:r>
        <w:t>rikspolischefen</w:t>
      </w:r>
      <w:r w:rsidRPr="009258AD">
        <w:t xml:space="preserve"> att årsredovisningen ger en rättvisande bild av verksamhetens resultat samt av kostnader, intäkter och myndighetens ekonomiska ställning.</w:t>
      </w:r>
    </w:p>
    <w:p w14:paraId="1AD869A0" w14:textId="77777777" w:rsidR="005B1647" w:rsidRPr="0028760C" w:rsidRDefault="005B1647" w:rsidP="00AC2754">
      <w:pPr>
        <w:pStyle w:val="Rubrik3"/>
      </w:pPr>
      <w:bookmarkStart w:id="317" w:name="_Toc37350685"/>
      <w:r w:rsidRPr="0028760C">
        <w:t>Årsräkenskaper och förvaltningsförklaringar</w:t>
      </w:r>
      <w:bookmarkEnd w:id="317"/>
    </w:p>
    <w:p w14:paraId="7B58CCC1" w14:textId="738D84A9" w:rsidR="005B1647" w:rsidRPr="0028760C" w:rsidRDefault="005B1647" w:rsidP="005B1647">
      <w:pPr>
        <w:pStyle w:val="Brdtext"/>
      </w:pPr>
      <w:r w:rsidRPr="0028760C">
        <w:t xml:space="preserve">Samtliga myndigheter som förvaltar EU-medel inom ramen för delad förvaltning ska årligen förse kommissionen med räkenskaper över de utbetalningar som gjorts under perioden i enlighet med vad som fastställts i de sektorsspecifika reglerna. Räkenskaperna ska åtföljas av en förvaltningsförklaring. I förvaltningsförklaringen ska </w:t>
      </w:r>
      <w:r>
        <w:t xml:space="preserve">den som är </w:t>
      </w:r>
      <w:r w:rsidRPr="0028760C">
        <w:t>ansvarig för förvaltningen av EU-medlen bekräfta att</w:t>
      </w:r>
      <w:r>
        <w:t>:</w:t>
      </w:r>
    </w:p>
    <w:p w14:paraId="18B410B6" w14:textId="045FA2F6" w:rsidR="005B1647" w:rsidRPr="004F5C01" w:rsidRDefault="005B1647" w:rsidP="00771F86">
      <w:pPr>
        <w:pStyle w:val="Strecklista"/>
      </w:pPr>
      <w:r w:rsidRPr="004F5C01">
        <w:t>uppgifterna är rättvisande, fullständiga och korrekta</w:t>
      </w:r>
    </w:p>
    <w:p w14:paraId="4EF1CEB0" w14:textId="1296437D" w:rsidR="005B1647" w:rsidRPr="004F5C01" w:rsidRDefault="005B1647" w:rsidP="00771F86">
      <w:pPr>
        <w:pStyle w:val="Strecklista"/>
      </w:pPr>
      <w:r w:rsidRPr="004F5C01">
        <w:t>utgifterna har använts för tilltänkta ändamål, såsom dessa definieras i de sektors-specifika reglerna</w:t>
      </w:r>
    </w:p>
    <w:p w14:paraId="2D931519" w14:textId="5BBCC2E4" w:rsidR="005B1647" w:rsidRPr="004F5C01" w:rsidRDefault="005B1647" w:rsidP="00771F86">
      <w:pPr>
        <w:pStyle w:val="Strecklista"/>
      </w:pPr>
      <w:r w:rsidRPr="004F5C01">
        <w:t>de kontrollsystem som har införts ger tillräckliga garantier för de underliggande transaktionernas laglighet och korrekthet.</w:t>
      </w:r>
    </w:p>
    <w:p w14:paraId="6EF2395B" w14:textId="33AE0A15" w:rsidR="005B1647" w:rsidRPr="0028760C" w:rsidRDefault="005B1647" w:rsidP="005B1647">
      <w:pPr>
        <w:pStyle w:val="Brdtext"/>
      </w:pPr>
      <w:r w:rsidRPr="0028760C">
        <w:t xml:space="preserve">Förvaltningsförklaringen ska granskas av ett oberoende revisionsorgan, vilket ESV utgör för samtliga fonder som </w:t>
      </w:r>
      <w:r>
        <w:t>genomförs</w:t>
      </w:r>
      <w:r w:rsidRPr="0028760C">
        <w:t xml:space="preserve"> i Sverige.</w:t>
      </w:r>
    </w:p>
    <w:p w14:paraId="3BBE04B9" w14:textId="2F8BEB82" w:rsidR="005B1647" w:rsidRPr="0081256F" w:rsidRDefault="005B1647" w:rsidP="005B1647">
      <w:pPr>
        <w:pStyle w:val="Rubrik4utannumrering"/>
      </w:pPr>
      <w:r w:rsidRPr="00C63EE9">
        <w:t xml:space="preserve">Europeiska garantifonden för jordbruket </w:t>
      </w:r>
      <w:r>
        <w:t xml:space="preserve">samt </w:t>
      </w:r>
      <w:r w:rsidRPr="00C63EE9">
        <w:t>Europeiska</w:t>
      </w:r>
      <w:r>
        <w:t xml:space="preserve"> jordbruksfonden för landsbygdsutvecklingen</w:t>
      </w:r>
    </w:p>
    <w:p w14:paraId="717C4583" w14:textId="1E8C0128" w:rsidR="005B1647" w:rsidRDefault="005B1647" w:rsidP="005B1647">
      <w:pPr>
        <w:pStyle w:val="Brdtext"/>
      </w:pPr>
      <w:r w:rsidRPr="00587041">
        <w:t>Direktören för utbetalningsstället vid Jordbruksverket har undertecknat en förvalt</w:t>
      </w:r>
      <w:r w:rsidRPr="00587041">
        <w:softHyphen/>
        <w:t>ningsförklaring i enlighet med Europaparlamentets och rådets förordning (EU) nr</w:t>
      </w:r>
      <w:r>
        <w:t> </w:t>
      </w:r>
      <w:r w:rsidRPr="00587041">
        <w:t>1306/2013 av den 17 december 2013 om finansiering, förvaltning och övervakning av den gemensamma jordbrukspolitiken och om upphävande av rådets förordningar (EEG) nr 352/78, (EG) nr 165/94, (EG) nr 2799/98, (EG) nr 814/2000, (EG) nr 1290/2005 och (EG) nr 485/2008 där det framgår att räkenskaperna ger en sann, fullständig och korrekt bild av utgifterna och intäkterna under räkenskapsåret. I synnerhet har alla skulder, förskott, säkerheter och lager registrerats i räkenskaperna, och alla inkomster som rör EGFJ och EJFLU har krediterats till rätt fonder. Vidare har ett system införts vid myndigheten som med rimlig säkerhet kan garantera de underliggande transaktionernas laglighet och korrekthet, inbegripet att bidrags</w:t>
      </w:r>
      <w:r w:rsidR="00E23526">
        <w:softHyphen/>
      </w:r>
      <w:r w:rsidRPr="00587041">
        <w:t>ansökningarna uppfyller krav för stödberättigande och, när det gäller EJFLU, att förfarandena för tilldelning av stöd förvaltas, kontrolleras och dokumenteras i enlighet med EU:s regler.</w:t>
      </w:r>
      <w:r>
        <w:t xml:space="preserve"> </w:t>
      </w:r>
      <w:r w:rsidRPr="00587041">
        <w:t>Av förvaltningsförklaringen framgår att myndighetens återkravshantering och kontrollstatistik har brister.</w:t>
      </w:r>
    </w:p>
    <w:p w14:paraId="1ED69648" w14:textId="187C3193" w:rsidR="005B1647" w:rsidRPr="0027714E" w:rsidRDefault="005B1647" w:rsidP="005B1647">
      <w:pPr>
        <w:pStyle w:val="Brdtext"/>
      </w:pPr>
      <w:r w:rsidRPr="0027714E">
        <w:t>ESV har granskat årsräkenskaperna för EGFJ och EJFLU under budgetåret 2019 och bedömt de interna kontrollrutiner som använts av det utbetalande organet. ESV har utfört sin revision i enlighet med kommissionens genomförandeförordning (EU) nr 908/2014. ESV anser att räkenskaperna för EGFJ och EJFLU är rättvisande, full</w:t>
      </w:r>
      <w:r w:rsidRPr="0027714E">
        <w:softHyphen/>
        <w:t>ständiga och korrekta i alla väsentliga avseenden vad gäller de utgifter som belastat fond</w:t>
      </w:r>
      <w:r w:rsidRPr="0027714E">
        <w:softHyphen/>
        <w:t>erna. ESV anser även att de interna kontrollrutiner som använts av det utbetalande organet har fungerat tillfredsställande grundat på granskning av Jordbruksverkets överensstämmelse med ackrediteringskriterierna.</w:t>
      </w:r>
    </w:p>
    <w:p w14:paraId="0A6B2B98" w14:textId="10D8DB2B" w:rsidR="005B1647" w:rsidRPr="0027714E" w:rsidRDefault="005B1647" w:rsidP="005B1647">
      <w:pPr>
        <w:pStyle w:val="Brdtext"/>
      </w:pPr>
      <w:r w:rsidRPr="0027714E">
        <w:t>Utan att göra någon reservation avseende årsräkenskaperna påtalar ESV sakförhållande</w:t>
      </w:r>
      <w:r>
        <w:t>n</w:t>
      </w:r>
      <w:r w:rsidRPr="0027714E">
        <w:t xml:space="preserve"> för båda fonderna. </w:t>
      </w:r>
      <w:r>
        <w:t xml:space="preserve">Jordbruksverkets betydande förseningar angående att fatta beslut om återkrav för </w:t>
      </w:r>
      <w:r w:rsidRPr="007B2E7E">
        <w:t>areal- och djurbaserade jordbrukarstöd</w:t>
      </w:r>
      <w:r>
        <w:t xml:space="preserve"> innebär en risk för överskattning av saldona vid årets slut. Jordbruksverket har gjort en uppskattning av beloppet och funnit att det inte är av väsentlig omfattning. Direktören för det utbetalande organet har förtydligat detta i förvaltningsförklaringen. ESV bedömer att uppskattningen är rimlig.</w:t>
      </w:r>
    </w:p>
    <w:p w14:paraId="1C4D742F" w14:textId="6F38D897" w:rsidR="005B1647" w:rsidRDefault="005B1647" w:rsidP="00771F86">
      <w:pPr>
        <w:pStyle w:val="Brdtext"/>
      </w:pPr>
      <w:r w:rsidRPr="003327E2">
        <w:t>ESV anger i sitt uttalande att ESV:s utförda revisionsarbete inte föranleder något tvivel mot vad som sägs i förvaltningsförklaring</w:t>
      </w:r>
      <w:r>
        <w:t>en</w:t>
      </w:r>
      <w:r w:rsidRPr="003327E2">
        <w:t>.</w:t>
      </w:r>
    </w:p>
    <w:p w14:paraId="7C6A8DBB" w14:textId="361494D1" w:rsidR="005B1647" w:rsidRDefault="005B1647" w:rsidP="005B1647">
      <w:pPr>
        <w:pStyle w:val="Rubrik4utannumrering"/>
        <w:rPr>
          <w:szCs w:val="21"/>
        </w:rPr>
      </w:pPr>
      <w:r>
        <w:t>Europeiska havs- och fiskerifonden samt programmet för lokalt ledd utveckling</w:t>
      </w:r>
    </w:p>
    <w:p w14:paraId="1ECC3DDD" w14:textId="783347A3" w:rsidR="005B1647" w:rsidRDefault="005B1647" w:rsidP="005B1647">
      <w:pPr>
        <w:pStyle w:val="Brdtext"/>
      </w:pPr>
      <w:r>
        <w:t>Generaldirektören för Jordbruksverket, som är förvaltande myndighet för havs- och fiskeriprogrammet och för programmet lokalt ledd utveckling med finansiering från ESF och ERUF,  har undertecknat förvaltningsförklaringar i enlighet med förordning (EU) nr 1303/2013 där det framgår att räkenskaperna är rättvisande, fullständiga och korrekta, att de bokförda utgifterna har använts för avsett ändamål och att det förvaltnings- och kontrollsystem som införts ger tillräckliga garantier för att de underliggande transaktionerna är lagliga och korrekta. Generaldirektören bekräftar att oriktigheter som fastställts i de slutliga revisions- eller kontrollrapporterna för räkenskapsåret och som rapporterats i den årliga sammanfattningen har behandlats på lämpligt sätt i räkenskaperna. De brister i förvaltnings- och kontrollsystemet som konstaterats i dessa rapporter har i de fall där det var nödvändigt följts upp på lämpligt sätt.</w:t>
      </w:r>
    </w:p>
    <w:p w14:paraId="1B8F94C8" w14:textId="0CA680C2" w:rsidR="005B1647" w:rsidRDefault="005B1647" w:rsidP="005B1647">
      <w:pPr>
        <w:pStyle w:val="Brdtext"/>
      </w:pPr>
      <w:r>
        <w:t>ESV bedömer i enlighet med förordning (EU) nr 480/2014 att fondernas räkenskaper är korrekta och att de utgifter i räkenskaperna för vilka återbetalning har begärts från kommissionen är lagliga och korrekta. Vidare anser ESV att räkenskaperna inte är fullständiga då de inte omfattar alla stödberättigande utgifter som borde ha redovisats till kommissionen. ESV anser att det förvaltnings- och kontrollsystem som inrättats fungerar i huvudsak tillfredställande, förutom Jordbruksverkets redovisning av räkenskaperna som inte är ändamålsenlig.</w:t>
      </w:r>
    </w:p>
    <w:p w14:paraId="1C6E15BD" w14:textId="6B4D9D11" w:rsidR="005B1647" w:rsidRDefault="005B1647" w:rsidP="005B1647">
      <w:pPr>
        <w:pStyle w:val="Brdtext"/>
      </w:pPr>
      <w:r>
        <w:t>ESV anger i sitt uttalande att ESV:s utförda revisionsarbete inte föranleder något tvivel mot vad som sägs i förvaltningsförklaringen.</w:t>
      </w:r>
    </w:p>
    <w:p w14:paraId="1F69180D" w14:textId="3F792C16" w:rsidR="005B1647" w:rsidRPr="00DB44C7" w:rsidRDefault="005B1647" w:rsidP="005B1647">
      <w:pPr>
        <w:pStyle w:val="Rubrik4utannumrering"/>
      </w:pPr>
      <w:r>
        <w:t>Europeiska r</w:t>
      </w:r>
      <w:r w:rsidRPr="00DB44C7">
        <w:t>egionala utvecklingsfonden</w:t>
      </w:r>
    </w:p>
    <w:p w14:paraId="1DCC6A90" w14:textId="5F7ED82F" w:rsidR="005B1647" w:rsidRPr="00DB44C7" w:rsidRDefault="005B1647" w:rsidP="005B1647">
      <w:pPr>
        <w:pStyle w:val="Brdtext"/>
      </w:pPr>
      <w:r w:rsidRPr="00DB44C7">
        <w:t>Ställföreträdande generaldirektören för Tillväxtverket har undertecknat förvaltningsförklaringar för tio operativa program, för vilka Tillväxtverket är för</w:t>
      </w:r>
      <w:r w:rsidRPr="00DB44C7">
        <w:softHyphen/>
        <w:t>valtande myndighet</w:t>
      </w:r>
      <w:r>
        <w:t>:</w:t>
      </w:r>
    </w:p>
    <w:p w14:paraId="4620E6DC" w14:textId="41031D8E" w:rsidR="005B1647" w:rsidRPr="004F5C01" w:rsidRDefault="005B1647" w:rsidP="00771F86">
      <w:pPr>
        <w:pStyle w:val="Strecklista"/>
      </w:pPr>
      <w:r w:rsidRPr="004F5C01">
        <w:t>Nationellt regionalfondsprogram</w:t>
      </w:r>
    </w:p>
    <w:p w14:paraId="774569E0" w14:textId="3A2005B4" w:rsidR="005B1647" w:rsidRPr="004F5C01" w:rsidRDefault="005B1647" w:rsidP="00771F86">
      <w:pPr>
        <w:pStyle w:val="Strecklista"/>
      </w:pPr>
      <w:r w:rsidRPr="004F5C01">
        <w:t>Mellersta Norrland</w:t>
      </w:r>
    </w:p>
    <w:p w14:paraId="3CFB9C0E" w14:textId="51559ABB" w:rsidR="005B1647" w:rsidRPr="004F5C01" w:rsidRDefault="005B1647" w:rsidP="00771F86">
      <w:pPr>
        <w:pStyle w:val="Strecklista"/>
      </w:pPr>
      <w:r w:rsidRPr="004F5C01">
        <w:t>Norra Mellansverige</w:t>
      </w:r>
    </w:p>
    <w:p w14:paraId="1B9E8B4C" w14:textId="6157B093" w:rsidR="005B1647" w:rsidRPr="004F5C01" w:rsidRDefault="005B1647" w:rsidP="00771F86">
      <w:pPr>
        <w:pStyle w:val="Strecklista"/>
      </w:pPr>
      <w:r w:rsidRPr="004F5C01">
        <w:t>Skåne-Blekinge</w:t>
      </w:r>
    </w:p>
    <w:p w14:paraId="2C529DA8" w14:textId="4E2DC9A1" w:rsidR="005B1647" w:rsidRPr="004F5C01" w:rsidRDefault="005B1647" w:rsidP="00771F86">
      <w:pPr>
        <w:pStyle w:val="Strecklista"/>
      </w:pPr>
      <w:r w:rsidRPr="004F5C01">
        <w:t>Småland och Öarna</w:t>
      </w:r>
    </w:p>
    <w:p w14:paraId="7876EE99" w14:textId="43F2D5AF" w:rsidR="005B1647" w:rsidRPr="004F5C01" w:rsidRDefault="005B1647" w:rsidP="00771F86">
      <w:pPr>
        <w:pStyle w:val="Strecklista"/>
      </w:pPr>
      <w:r w:rsidRPr="004F5C01">
        <w:t>Stockholm</w:t>
      </w:r>
    </w:p>
    <w:p w14:paraId="05AC691C" w14:textId="4E6FE44D" w:rsidR="005B1647" w:rsidRPr="004F5C01" w:rsidRDefault="005B1647" w:rsidP="00771F86">
      <w:pPr>
        <w:pStyle w:val="Strecklista"/>
      </w:pPr>
      <w:r w:rsidRPr="004F5C01">
        <w:t>Västsverige</w:t>
      </w:r>
    </w:p>
    <w:p w14:paraId="4248FEA9" w14:textId="1E352A86" w:rsidR="005B1647" w:rsidRPr="004F5C01" w:rsidRDefault="005B1647" w:rsidP="00771F86">
      <w:pPr>
        <w:pStyle w:val="Strecklista"/>
      </w:pPr>
      <w:r w:rsidRPr="004F5C01">
        <w:t>Öresund-Kattegatt-Skagerrak (territoriellt samarbete)</w:t>
      </w:r>
    </w:p>
    <w:p w14:paraId="055E68AC" w14:textId="3F87EAAD" w:rsidR="005B1647" w:rsidRPr="004F5C01" w:rsidRDefault="005B1647" w:rsidP="00771F86">
      <w:pPr>
        <w:pStyle w:val="Strecklista"/>
      </w:pPr>
      <w:r w:rsidRPr="004F5C01">
        <w:t>Östra Mellansverige</w:t>
      </w:r>
    </w:p>
    <w:p w14:paraId="0C332C32" w14:textId="67362027" w:rsidR="000B2F24" w:rsidRDefault="005B1647" w:rsidP="00771F86">
      <w:pPr>
        <w:pStyle w:val="Strecklista"/>
      </w:pPr>
      <w:r w:rsidRPr="004F5C01">
        <w:t>Övre Norrland</w:t>
      </w:r>
    </w:p>
    <w:p w14:paraId="4297941F" w14:textId="6A7FC3DE" w:rsidR="005B1647" w:rsidRDefault="005B1647" w:rsidP="000B2F24">
      <w:pPr>
        <w:pStyle w:val="Brdtextefterstrecklista"/>
      </w:pPr>
      <w:r w:rsidRPr="00DB44C7">
        <w:t>Detta görs i enlighet med Europaparlamentets och rådets förordning (EU) nr</w:t>
      </w:r>
      <w:r>
        <w:t> </w:t>
      </w:r>
      <w:r w:rsidRPr="00DB44C7">
        <w:t>1303/2013</w:t>
      </w:r>
      <w:r>
        <w:t>.</w:t>
      </w:r>
      <w:r w:rsidRPr="00DB44C7">
        <w:t xml:space="preserve"> </w:t>
      </w:r>
      <w:r>
        <w:t xml:space="preserve">Genom förklaringarna intygas </w:t>
      </w:r>
      <w:r w:rsidRPr="00DB44C7">
        <w:t>att räkenskaperna är rättvisande, fullständiga och korrekta, att de bokförda uppgifterna har använts för avsedda ändamål och att de förvaltningssystem som införts för de operativa programmen ger tillräckliga garantier för att de underliggande transaktionerna är lagliga och korrekta.</w:t>
      </w:r>
    </w:p>
    <w:p w14:paraId="4CC7489F" w14:textId="045E5B67" w:rsidR="005B1647" w:rsidRDefault="005B1647" w:rsidP="000B2F24">
      <w:pPr>
        <w:pStyle w:val="Brdtext"/>
      </w:pPr>
      <w:r w:rsidRPr="00DB44C7">
        <w:t>Cheferna för de förvaltande myndigheterna för de interregionala programmen Sverige-Norge, Nord, Botnia-Atlantica och Norra periferin och Arktis har undertecknat förvalt</w:t>
      </w:r>
      <w:r w:rsidRPr="00DB44C7">
        <w:softHyphen/>
        <w:t>ningsförklaringar för respektive program i enlighet med förordning (EU) nr</w:t>
      </w:r>
      <w:r>
        <w:t> </w:t>
      </w:r>
      <w:r w:rsidRPr="00DB44C7">
        <w:t>1303/2013. Genom förklaringarna intygas att räkenskaperna är rättvisande, fullständiga och korrekta, att de bokförda uppgifterna har använts för avsedda ändamål och att de förvaltningssystem som införts för de operativa programmen ger tillräckliga garantier för att de underliggande transaktionerna är lagliga och korrekta.</w:t>
      </w:r>
    </w:p>
    <w:p w14:paraId="60E1D9BE" w14:textId="57800981" w:rsidR="005B1647" w:rsidRPr="003327E2" w:rsidRDefault="005B1647" w:rsidP="000B2F24">
      <w:pPr>
        <w:pStyle w:val="Brdtext"/>
      </w:pPr>
      <w:r w:rsidRPr="003327E2">
        <w:t>ESV anser i enlighet med förordning (EU) nr 1303/2013 att räkenskaperna ger en rättvisande bild och bedömer att de förvaltnings- och kontrollsystem som inrättats fungerar tillfredställande. Detta gäller såväl regionala strukturfondsprogram som nationellt regionalfonds</w:t>
      </w:r>
      <w:r w:rsidRPr="003327E2">
        <w:softHyphen/>
        <w:t>program och de interregionala programmen inom ramen för territoriellt samarbete.</w:t>
      </w:r>
      <w:r>
        <w:t xml:space="preserve"> </w:t>
      </w:r>
      <w:r w:rsidRPr="003327E2">
        <w:t>ESV anger i sitt uttalande att ESV:s utförda revisionsarbete inte föranleder något tvivel mot vad som sägs i respektive förvaltningsförklaring.</w:t>
      </w:r>
    </w:p>
    <w:p w14:paraId="69A567F5" w14:textId="7EB4E4AE" w:rsidR="005B1647" w:rsidRPr="009258AD" w:rsidRDefault="005B1647" w:rsidP="000B2F24">
      <w:pPr>
        <w:pStyle w:val="Rubrik4utannumrering"/>
      </w:pPr>
      <w:r w:rsidRPr="009258AD">
        <w:t>Europeiska socialfonden</w:t>
      </w:r>
    </w:p>
    <w:p w14:paraId="088D25A0" w14:textId="4289F916" w:rsidR="005B1647" w:rsidRPr="00036276" w:rsidRDefault="005B1647" w:rsidP="005B1647">
      <w:pPr>
        <w:pStyle w:val="Brdtext"/>
      </w:pPr>
      <w:r>
        <w:t>Tillförordnade</w:t>
      </w:r>
      <w:r w:rsidRPr="00036276">
        <w:t xml:space="preserve"> generaldirektören för </w:t>
      </w:r>
      <w:r>
        <w:t xml:space="preserve">Svenska </w:t>
      </w:r>
      <w:r w:rsidRPr="00036276">
        <w:t>ESF-rådet har undertecknat en förvaltningsförklaring i enlighet med förordning (EU) nr 1303/2013 där det framgår att räkenskaperna är rättvisande, fullständiga och korrekta, att de bokförda uppgifterna har använts för avsedda ändamål och att det förvaltningssystem som införts för det operativa programmet ger tillräckliga garantier för att de underliggande transaktionerna är lagliga och korrekta.</w:t>
      </w:r>
    </w:p>
    <w:p w14:paraId="12C48D63" w14:textId="3AFEB8C6" w:rsidR="005B1647" w:rsidRPr="00036276" w:rsidRDefault="005B1647" w:rsidP="005B1647">
      <w:pPr>
        <w:pStyle w:val="Brdtext"/>
      </w:pPr>
      <w:r w:rsidRPr="00036276">
        <w:t xml:space="preserve">ESV:s bedömning är att fondens räkenskaper i enlighet med förordning (EU) nr 480/2014 ger en rättvisande bild, att utgifterna i räkenskaperna för vilka återbetalning har begärts från kommissionen är lagliga och korrekta, samt att det förvaltnings- och kontrollsystem som inrättats fungerar i huvudsak tillfredställande, utom avseende projekt som blivit upphandlade och tillkommit på initiativ av </w:t>
      </w:r>
      <w:r>
        <w:t xml:space="preserve">Svenska </w:t>
      </w:r>
      <w:r w:rsidRPr="00036276">
        <w:t>ESF-rådet. ESV anser att reservationens inverkan är begränsad eftersom det handlar om förhållandevis begränsade belopp och de oriktiga utgifterna har dragits bort från räkenskaperna.</w:t>
      </w:r>
    </w:p>
    <w:p w14:paraId="1C9D9660" w14:textId="2CAA0D14" w:rsidR="005B1647" w:rsidRPr="00036276" w:rsidRDefault="005B1647" w:rsidP="005B1647">
      <w:pPr>
        <w:pStyle w:val="Brdtext"/>
      </w:pPr>
      <w:r w:rsidRPr="00036276">
        <w:t>ESV anger i sitt uttalande att ESV:s utförda revisionsarbete inte föranleder något tvivel mot vad som sägs i förvaltningsförklaringen.</w:t>
      </w:r>
    </w:p>
    <w:p w14:paraId="001FCC43" w14:textId="0FF12E2A" w:rsidR="005B1647" w:rsidRPr="00B310E4" w:rsidRDefault="005B1647" w:rsidP="005B1647">
      <w:pPr>
        <w:pStyle w:val="Rubrik4utannumrering"/>
      </w:pPr>
      <w:r w:rsidRPr="00B310E4">
        <w:t>Fonden för europeiskt bistånd för dem som har det sämst ställt</w:t>
      </w:r>
    </w:p>
    <w:p w14:paraId="1432B6D0" w14:textId="3BDC0B4B" w:rsidR="005B1647" w:rsidRDefault="005B1647" w:rsidP="005B1647">
      <w:pPr>
        <w:pStyle w:val="Brdtext"/>
      </w:pPr>
      <w:r w:rsidRPr="00B310E4">
        <w:t xml:space="preserve">Tillförordnade generaldirektören för </w:t>
      </w:r>
      <w:r>
        <w:t xml:space="preserve">Svenska </w:t>
      </w:r>
      <w:r w:rsidRPr="00B310E4">
        <w:t>ESF-rådet har undertecknat en förvaltningsförklaring i enlighet med Europaparlamentets och rådets förordning (EU)</w:t>
      </w:r>
      <w:r>
        <w:t> </w:t>
      </w:r>
      <w:r w:rsidRPr="00B310E4">
        <w:t xml:space="preserve">nr 223/2014 av den 11 mars 2014 om fonden för europeiskt bistånd </w:t>
      </w:r>
      <w:r>
        <w:t>för</w:t>
      </w:r>
      <w:r w:rsidRPr="00B310E4">
        <w:t xml:space="preserve"> dem som har det sämst ställt där det framgår att räkenskaperna är rättvisande, fullständiga och korrekta, att de bokförda uppgifterna har använts för avsedda ändamål och att det förvaltningssystem som införts för det operativa programmet ger tillräckliga garantier för att de underliggande transaktionerna är lagliga och korrekta.</w:t>
      </w:r>
    </w:p>
    <w:p w14:paraId="02C0A989" w14:textId="0FDD1B5A" w:rsidR="005B1647" w:rsidRPr="00B310E4" w:rsidRDefault="005B1647" w:rsidP="005B1647">
      <w:pPr>
        <w:pStyle w:val="Brdtext"/>
      </w:pPr>
      <w:r w:rsidRPr="00B310E4">
        <w:t>ESV:s bedömning är att fondens räkenskaper i enlighet med förordning (EU)</w:t>
      </w:r>
      <w:r>
        <w:t> </w:t>
      </w:r>
      <w:r w:rsidRPr="00B310E4">
        <w:t>nr</w:t>
      </w:r>
      <w:r>
        <w:t> </w:t>
      </w:r>
      <w:r w:rsidRPr="00B310E4">
        <w:t>532/2014 ger en rättvisande bild, att de utgifter i räkenskaperna för vilka återbetalning har begärts är lagliga och korrekta, och att det förvaltnings- och kontrollsystem som inrättats fungerar tillfredställande.</w:t>
      </w:r>
    </w:p>
    <w:p w14:paraId="0B40BAD7" w14:textId="793509AA" w:rsidR="005B1647" w:rsidRPr="00B310E4" w:rsidRDefault="005B1647" w:rsidP="005B1647">
      <w:pPr>
        <w:pStyle w:val="Brdtext"/>
      </w:pPr>
      <w:r w:rsidRPr="00B310E4">
        <w:t>ESV anger i sitt uttalande att ESV:s utförda revisionsarbete inte föranleder något tvivel mot vad som sägs i förvaltningsförklaringen.</w:t>
      </w:r>
    </w:p>
    <w:p w14:paraId="49C5868B" w14:textId="22E7FA9E" w:rsidR="005B1647" w:rsidRPr="000A1A04" w:rsidRDefault="005B1647" w:rsidP="005B1647">
      <w:pPr>
        <w:pStyle w:val="Rubrik4utannumrering"/>
      </w:pPr>
      <w:r w:rsidRPr="000A1A04">
        <w:t>Asyl-, migrations- och integrationsfonden</w:t>
      </w:r>
    </w:p>
    <w:p w14:paraId="482077A8" w14:textId="2887A0F0" w:rsidR="005B1647" w:rsidRPr="000A1A04" w:rsidRDefault="005B1647" w:rsidP="005B1647">
      <w:pPr>
        <w:pStyle w:val="Brdtext"/>
      </w:pPr>
      <w:r w:rsidRPr="000A1A04">
        <w:t>Generaldirektören för Migrationsverket har undertecknat en förvaltningsförklaring i enlighet med förordning (EU) nr 514/2014 där det framgår att räkenskaperna är rättvisande, fullständiga och korrekta, att unionsutgifterna har använts för avsett ändamål och att det förvaltnings- och kontrollsystem som har införts har fungerat effektivt och har gett nödvändiga garantier för lagligheten och korrektheten i de bakomliggande transaktionerna.</w:t>
      </w:r>
    </w:p>
    <w:p w14:paraId="49277868" w14:textId="412070D0" w:rsidR="005B1647" w:rsidRDefault="005B1647" w:rsidP="005B1647">
      <w:pPr>
        <w:pStyle w:val="Brdtext"/>
      </w:pPr>
      <w:r w:rsidRPr="005E52B3">
        <w:t>I sitt uttalande om räkenskaperna i enlighet med förordning (EU) nr 514/2014 anser ESV att dessa ger en sann och rättvisande bild och att de utgifter för vilka ersättning ansökts är lagliga och korrekta. Vidare bedömer ESV att de förvaltnings- och kontroll</w:t>
      </w:r>
      <w:r w:rsidRPr="005E52B3">
        <w:softHyphen/>
        <w:t>system som används fungerar tillfredsställande.</w:t>
      </w:r>
    </w:p>
    <w:p w14:paraId="4F385D02" w14:textId="1809C4FC" w:rsidR="005B1647" w:rsidRPr="005E52B3" w:rsidRDefault="005B1647" w:rsidP="005B1647">
      <w:pPr>
        <w:pStyle w:val="Brdtext"/>
      </w:pPr>
      <w:r w:rsidRPr="005E52B3">
        <w:t xml:space="preserve">ESV anger i sitt uttalande att </w:t>
      </w:r>
      <w:r>
        <w:t>f</w:t>
      </w:r>
      <w:r w:rsidRPr="005E52B3">
        <w:t>örvaltningsförklaringen</w:t>
      </w:r>
      <w:r>
        <w:t xml:space="preserve"> överensstämmer med ESV:s bedömning av förvaltnings- och kontrollsystemet.</w:t>
      </w:r>
    </w:p>
    <w:p w14:paraId="4054EF91" w14:textId="68AF1B3F" w:rsidR="005B1647" w:rsidRPr="000A1A04" w:rsidRDefault="005B1647" w:rsidP="005B1647">
      <w:pPr>
        <w:pStyle w:val="Rubrik4utannumrering"/>
      </w:pPr>
      <w:r w:rsidRPr="000A1A04">
        <w:t>Fonden för inre säkerhet</w:t>
      </w:r>
    </w:p>
    <w:p w14:paraId="31224D26" w14:textId="6CDC35B4" w:rsidR="005B1647" w:rsidRPr="000A1A04" w:rsidRDefault="005B1647" w:rsidP="005B1647">
      <w:pPr>
        <w:pStyle w:val="Brdtext"/>
      </w:pPr>
      <w:r w:rsidRPr="000A1A04">
        <w:t>Ekonomidirektören för Polismyndigheten har undertecknat en förvaltningsförklaring i enlighet med förordning (EU) nr 514/2014 där det framgår att räkenskaperna är rättvisande, fullständiga och korrekta, att unionsutgifterna har använts för avsett ändamål och att det förvaltnings- och kontrollsystem som har införts har fungerat effektivt och har gett nödvändiga garantier för lagligheten och korrektheten i de bakomliggande transaktionerna.</w:t>
      </w:r>
    </w:p>
    <w:p w14:paraId="6D413F76" w14:textId="77777777" w:rsidR="005B1647" w:rsidRPr="005E52B3" w:rsidRDefault="005B1647" w:rsidP="005B1647">
      <w:pPr>
        <w:pStyle w:val="Brdtext"/>
      </w:pPr>
      <w:r w:rsidRPr="005E52B3">
        <w:t>I sitt uttalande om räkenskaperna i enlighet med förordning (EU) nr 514/2014 anser ESV att dessa ger en sann och rättvisande bild och att de utgifter för vilka ersättning ansökts är lagliga och korrekta. Vidare bedömer ESV att de förvaltnings- och kontroll</w:t>
      </w:r>
      <w:r w:rsidRPr="005E52B3">
        <w:softHyphen/>
        <w:t>system som används fungerar tillfredsställande.</w:t>
      </w:r>
    </w:p>
    <w:p w14:paraId="29D9E42E" w14:textId="6C5F67DA" w:rsidR="005B1647" w:rsidRPr="005E52B3" w:rsidRDefault="005B1647" w:rsidP="005B1647">
      <w:pPr>
        <w:pStyle w:val="Brdtext"/>
      </w:pPr>
      <w:r w:rsidRPr="005E52B3">
        <w:t xml:space="preserve">ESV anger i sitt uttalande att </w:t>
      </w:r>
      <w:r>
        <w:t>f</w:t>
      </w:r>
      <w:r w:rsidRPr="005E52B3">
        <w:t>örvaltningsförklaringen</w:t>
      </w:r>
      <w:r>
        <w:t xml:space="preserve"> överensstämmer med ESV:s bedömning av förvaltnings- och kontrollsystemet.</w:t>
      </w:r>
    </w:p>
    <w:p w14:paraId="7824F972" w14:textId="2713740E" w:rsidR="005B1647" w:rsidRDefault="005B1647" w:rsidP="00AC2754">
      <w:pPr>
        <w:pStyle w:val="Rubrik3"/>
      </w:pPr>
      <w:r>
        <w:t xml:space="preserve"> </w:t>
      </w:r>
      <w:bookmarkStart w:id="318" w:name="_Toc37350686"/>
      <w:r>
        <w:t>Uppskattad felnivå i EU-programmen 2016–2019</w:t>
      </w:r>
      <w:bookmarkEnd w:id="318"/>
    </w:p>
    <w:p w14:paraId="693F54F0" w14:textId="7995B95B" w:rsidR="005B1647" w:rsidRPr="00AC69C1" w:rsidRDefault="005B1647" w:rsidP="005B1647">
      <w:pPr>
        <w:pStyle w:val="Brdtext"/>
      </w:pPr>
      <w:r w:rsidRPr="00E30463">
        <w:t xml:space="preserve">I </w:t>
      </w:r>
      <w:r>
        <w:t>t</w:t>
      </w:r>
      <w:r w:rsidRPr="00E30463">
        <w:t>abell 6.</w:t>
      </w:r>
      <w:r>
        <w:t>5</w:t>
      </w:r>
      <w:r w:rsidRPr="00E30463">
        <w:t xml:space="preserve"> </w:t>
      </w:r>
      <w:r>
        <w:t xml:space="preserve">nedan </w:t>
      </w:r>
      <w:r w:rsidRPr="00E30463">
        <w:t>redovisas ESV:s uppskattade finansiella felnivå för de svenska</w:t>
      </w:r>
      <w:r w:rsidRPr="00AC69C1">
        <w:t xml:space="preserve"> programmen </w:t>
      </w:r>
      <w:r>
        <w:t>med</w:t>
      </w:r>
      <w:r w:rsidRPr="00AC69C1">
        <w:t xml:space="preserve"> delad förvaltning. Felnivån är </w:t>
      </w:r>
      <w:r>
        <w:t xml:space="preserve">en beräkning </w:t>
      </w:r>
      <w:r w:rsidRPr="00AC69C1">
        <w:t xml:space="preserve">av det belopp som inte borde ha </w:t>
      </w:r>
      <w:r>
        <w:t>godkänts för ut</w:t>
      </w:r>
      <w:r w:rsidRPr="00AC69C1">
        <w:t>betal</w:t>
      </w:r>
      <w:r>
        <w:t>ning</w:t>
      </w:r>
      <w:r w:rsidRPr="00AC69C1">
        <w:t xml:space="preserve"> från EU-budgeten</w:t>
      </w:r>
      <w:r>
        <w:t>,</w:t>
      </w:r>
      <w:r w:rsidRPr="00AC69C1">
        <w:t xml:space="preserve"> eftersom pengarna inte </w:t>
      </w:r>
      <w:r>
        <w:t xml:space="preserve">har </w:t>
      </w:r>
      <w:r w:rsidRPr="00AC69C1">
        <w:t>använts i enlighet med EU:s regler. Det är varken ett mått på oegentligheter</w:t>
      </w:r>
      <w:r>
        <w:t xml:space="preserve"> eller bristande måluppfyllelse</w:t>
      </w:r>
      <w:r w:rsidRPr="00AC69C1">
        <w:t xml:space="preserve">. </w:t>
      </w:r>
      <w:r>
        <w:t>Ett e</w:t>
      </w:r>
      <w:r w:rsidRPr="00AC69C1">
        <w:t xml:space="preserve">xempel på </w:t>
      </w:r>
      <w:r>
        <w:t xml:space="preserve">ett </w:t>
      </w:r>
      <w:r w:rsidRPr="00AC69C1">
        <w:t>typisk</w:t>
      </w:r>
      <w:r>
        <w:t>t</w:t>
      </w:r>
      <w:r w:rsidRPr="00AC69C1">
        <w:t xml:space="preserve"> fel är </w:t>
      </w:r>
      <w:r>
        <w:t>att den förvaltande myndigheten har betalat ut stöd för verksamheter</w:t>
      </w:r>
      <w:r w:rsidRPr="00AC69C1">
        <w:t xml:space="preserve"> som inte är stödberättigade</w:t>
      </w:r>
      <w:r>
        <w:t xml:space="preserve">. Ett annat vanligt exempel är att stödmottagare har fått ersättning </w:t>
      </w:r>
      <w:r w:rsidRPr="00AC69C1">
        <w:t>för inköp av tjänster</w:t>
      </w:r>
      <w:r>
        <w:t>,</w:t>
      </w:r>
      <w:r w:rsidRPr="00AC69C1">
        <w:t xml:space="preserve"> varor eller investeringar</w:t>
      </w:r>
      <w:r>
        <w:t xml:space="preserve"> som inte följer reglerna </w:t>
      </w:r>
      <w:r w:rsidRPr="00AC69C1">
        <w:t>för offentlig upphandling</w:t>
      </w:r>
      <w:r>
        <w:t>.</w:t>
      </w:r>
    </w:p>
    <w:p w14:paraId="7FFD2371" w14:textId="105A66DC" w:rsidR="005B1647" w:rsidRPr="00AC69C1" w:rsidRDefault="005B1647" w:rsidP="005B1647">
      <w:pPr>
        <w:pStyle w:val="Brdtext"/>
      </w:pPr>
      <w:r>
        <w:t>I</w:t>
      </w:r>
      <w:r w:rsidRPr="00AC69C1">
        <w:t xml:space="preserve"> sin roll som nationellt revisionsorgan för EU-medel</w:t>
      </w:r>
      <w:r>
        <w:t xml:space="preserve"> </w:t>
      </w:r>
      <w:r w:rsidRPr="00AC69C1">
        <w:t xml:space="preserve">granskar </w:t>
      </w:r>
      <w:r>
        <w:t>ESV</w:t>
      </w:r>
      <w:r w:rsidRPr="00AC69C1">
        <w:t xml:space="preserve"> årligen alla de fonder och program som finansieras via </w:t>
      </w:r>
      <w:r>
        <w:t>EU-budgeten</w:t>
      </w:r>
      <w:r w:rsidRPr="00AC69C1">
        <w:t xml:space="preserve"> och förvaltas </w:t>
      </w:r>
      <w:r>
        <w:t>genom</w:t>
      </w:r>
      <w:r w:rsidRPr="00AC69C1">
        <w:t xml:space="preserve"> delad</w:t>
      </w:r>
      <w:r>
        <w:t xml:space="preserve"> </w:t>
      </w:r>
      <w:r w:rsidRPr="00AC69C1">
        <w:t>förvaltning. ESV:s årliga rapportering omfattar ett uttalande om förvaltningen är tillförlitlig och om de kostnader som ansvariga myndigheterna redovisar till kommissi</w:t>
      </w:r>
      <w:r>
        <w:t xml:space="preserve">onen är lagliga och korrekta. </w:t>
      </w:r>
      <w:r w:rsidRPr="00AC69C1">
        <w:t xml:space="preserve">Väsentlighetsnivån för </w:t>
      </w:r>
      <w:r>
        <w:t xml:space="preserve">finansiella </w:t>
      </w:r>
      <w:r w:rsidRPr="00AC69C1">
        <w:t xml:space="preserve">fel är fastställd av kommissionen till 2 procent. Enligt ESV:s beräkningar </w:t>
      </w:r>
      <w:r>
        <w:t xml:space="preserve">har </w:t>
      </w:r>
      <w:r w:rsidRPr="00AC69C1">
        <w:t xml:space="preserve">felnivåerna i Sverige </w:t>
      </w:r>
      <w:r>
        <w:t xml:space="preserve">legat </w:t>
      </w:r>
      <w:r w:rsidRPr="00AC69C1">
        <w:t xml:space="preserve">under väsentlighetsnivån de senaste åren </w:t>
      </w:r>
      <w:r>
        <w:t>för huvuddelen av programmen.</w:t>
      </w:r>
      <w:r w:rsidRPr="00AC69C1">
        <w:t xml:space="preserve"> </w:t>
      </w:r>
      <w:r>
        <w:t>Årets revisionsresultat visar dock att två av de svenska programmen har en felnivå över 2 procent. Kontrollerna hos de ansvariga myndigheterna har därmed inte fångat upp bristerna på ett effektivt sätt.</w:t>
      </w:r>
    </w:p>
    <w:p w14:paraId="68C0D0C5" w14:textId="3FFDEB63" w:rsidR="005B1647" w:rsidRDefault="005B1647" w:rsidP="005B1647">
      <w:pPr>
        <w:pStyle w:val="Brdtext"/>
      </w:pPr>
      <w:r>
        <w:t>Ansvariga myndigheter redovisar sina utgifter gentemot EU under en period på tolv månader. Redovisningsperioden sammanfaller inte med kalenderår och skiljer sig även åt mellan fonderna. Redovisningar för perioderna 2016/2017, 2017/2018 och 2018/2019 avser årliga redovisningar som hör till den fleråriga budgetramen 2014</w:t>
      </w:r>
      <w:r>
        <w:noBreakHyphen/>
      </w:r>
      <w:r w:rsidRPr="008B7EEF">
        <w:t>–</w:t>
      </w:r>
      <w:r>
        <w:t> 2020. Felnivåerna avser finansiella fel innan ansvariga myndigheter korrigerat sina räkenskaper med hänsyn till de fel som ESV identifierat i sitt revisionsarbete.</w:t>
      </w:r>
    </w:p>
    <w:p w14:paraId="03C75C31" w14:textId="50364468" w:rsidR="005B1647" w:rsidRDefault="005B1647" w:rsidP="005B1647">
      <w:r>
        <w:br w:type="page"/>
      </w:r>
    </w:p>
    <w:p w14:paraId="0E6666DD" w14:textId="3A99D0C8" w:rsidR="005B1647" w:rsidRDefault="005B1647" w:rsidP="005B1647">
      <w:pPr>
        <w:pStyle w:val="TabellRubrik"/>
      </w:pPr>
      <w:bookmarkStart w:id="319" w:name="_Toc37340169"/>
      <w:r>
        <w:t xml:space="preserve">Tabell </w:t>
      </w:r>
      <w:r>
        <w:fldChar w:fldCharType="begin"/>
      </w:r>
      <w:r>
        <w:instrText xml:space="preserve"> STYLEREF  "Rubrik 1" \n</w:instrText>
      </w:r>
      <w:r>
        <w:fldChar w:fldCharType="separate"/>
      </w:r>
      <w:r w:rsidR="00301022">
        <w:rPr>
          <w:noProof/>
        </w:rPr>
        <w:t>6</w:t>
      </w:r>
      <w:r>
        <w:rPr>
          <w:noProof/>
        </w:rPr>
        <w:fldChar w:fldCharType="end"/>
      </w:r>
      <w:r>
        <w:t>.</w:t>
      </w:r>
      <w:fldSimple w:instr=" SEQ Tabell \* ARABIC \s 1 ">
        <w:r w:rsidR="00301022">
          <w:rPr>
            <w:noProof/>
          </w:rPr>
          <w:t>5</w:t>
        </w:r>
      </w:fldSimple>
      <w:r>
        <w:tab/>
      </w:r>
      <w:r w:rsidRPr="00991B61">
        <w:rPr>
          <w:rFonts w:ascii="Arial" w:eastAsia="Times New Roman" w:hAnsi="Arial" w:cs="Arial"/>
          <w:bCs/>
          <w:color w:val="000000"/>
          <w:sz w:val="16"/>
          <w:szCs w:val="16"/>
          <w:lang w:eastAsia="sv-SE"/>
        </w:rPr>
        <w:t>Uppskattad felnivå för de svenska EU-programmen (2016–2019)</w:t>
      </w:r>
      <w:bookmarkEnd w:id="319"/>
    </w:p>
    <w:p w14:paraId="0984E097" w14:textId="1F93DCD4" w:rsidR="005B1647" w:rsidRDefault="005B1647" w:rsidP="005B1647">
      <w:pPr>
        <w:pStyle w:val="TabellUnderrubrik"/>
      </w:pPr>
      <w:r>
        <w:t>Procent</w:t>
      </w:r>
    </w:p>
    <w:tbl>
      <w:tblPr>
        <w:tblStyle w:val="RKBPTabell"/>
        <w:tblW w:w="1134" w:type="dxa"/>
        <w:tblLook w:val="06E0" w:firstRow="1" w:lastRow="1" w:firstColumn="1" w:lastColumn="0" w:noHBand="1" w:noVBand="1"/>
      </w:tblPr>
      <w:tblGrid>
        <w:gridCol w:w="2102"/>
        <w:gridCol w:w="1893"/>
        <w:gridCol w:w="1125"/>
        <w:gridCol w:w="1125"/>
        <w:gridCol w:w="1125"/>
      </w:tblGrid>
      <w:tr w:rsidR="00155607" w14:paraId="431239F6" w14:textId="77777777" w:rsidTr="00DA2664">
        <w:trPr>
          <w:cnfStyle w:val="100000000000" w:firstRow="1" w:lastRow="0" w:firstColumn="0" w:lastColumn="0" w:oddVBand="0" w:evenVBand="0" w:oddHBand="0" w:evenHBand="0" w:firstRowFirstColumn="0" w:firstRowLastColumn="0" w:lastRowFirstColumn="0" w:lastRowLastColumn="0"/>
          <w:trHeight w:val="225"/>
          <w:tblHeader w:val="0"/>
        </w:trPr>
        <w:tc>
          <w:tcPr>
            <w:cnfStyle w:val="001000000000" w:firstRow="0" w:lastRow="0" w:firstColumn="1" w:lastColumn="0" w:oddVBand="0" w:evenVBand="0" w:oddHBand="0" w:evenHBand="0" w:firstRowFirstColumn="0" w:firstRowLastColumn="0" w:lastRowFirstColumn="0" w:lastRowLastColumn="0"/>
            <w:tcW w:w="1454" w:type="pct"/>
            <w:tcBorders>
              <w:left w:val="none" w:sz="0" w:space="0" w:color="auto"/>
              <w:right w:val="none" w:sz="0" w:space="0" w:color="auto"/>
              <w:tl2br w:val="none" w:sz="0" w:space="0" w:color="auto"/>
              <w:tr2bl w:val="none" w:sz="0" w:space="0" w:color="auto"/>
            </w:tcBorders>
            <w:shd w:val="clear" w:color="auto" w:fill="auto"/>
            <w:hideMark/>
          </w:tcPr>
          <w:p w14:paraId="4EBB05B3" w14:textId="2AEB11A3" w:rsidR="005B1647" w:rsidRPr="00F617CC" w:rsidRDefault="005B1647" w:rsidP="005B1647">
            <w:pPr>
              <w:pStyle w:val="TabellHuvud"/>
            </w:pPr>
            <w:r w:rsidRPr="00F617CC">
              <w:t>Fond</w:t>
            </w:r>
          </w:p>
        </w:tc>
        <w:tc>
          <w:tcPr>
            <w:tcW w:w="1309" w:type="pct"/>
            <w:tcBorders>
              <w:left w:val="none" w:sz="0" w:space="0" w:color="auto"/>
              <w:right w:val="none" w:sz="0" w:space="0" w:color="auto"/>
              <w:tl2br w:val="none" w:sz="0" w:space="0" w:color="auto"/>
              <w:tr2bl w:val="none" w:sz="0" w:space="0" w:color="auto"/>
            </w:tcBorders>
            <w:shd w:val="clear" w:color="auto" w:fill="auto"/>
            <w:noWrap/>
            <w:hideMark/>
          </w:tcPr>
          <w:p w14:paraId="77D68E7F" w14:textId="17BD29CD" w:rsidR="005B1647" w:rsidRPr="00EB6225" w:rsidRDefault="005B1647" w:rsidP="005B1647">
            <w:pPr>
              <w:pStyle w:val="TabellHuvud"/>
              <w:jc w:val="left"/>
              <w:cnfStyle w:val="100000000000" w:firstRow="1" w:lastRow="0" w:firstColumn="0" w:lastColumn="0" w:oddVBand="0" w:evenVBand="0" w:oddHBand="0" w:evenHBand="0" w:firstRowFirstColumn="0" w:firstRowLastColumn="0" w:lastRowFirstColumn="0" w:lastRowLastColumn="0"/>
            </w:pPr>
            <w:r w:rsidRPr="00EB6225">
              <w:t>Program </w:t>
            </w:r>
          </w:p>
        </w:tc>
        <w:tc>
          <w:tcPr>
            <w:tcW w:w="778" w:type="pct"/>
            <w:tcBorders>
              <w:left w:val="none" w:sz="0" w:space="0" w:color="auto"/>
              <w:right w:val="none" w:sz="0" w:space="0" w:color="auto"/>
              <w:tl2br w:val="none" w:sz="0" w:space="0" w:color="auto"/>
              <w:tr2bl w:val="none" w:sz="0" w:space="0" w:color="auto"/>
            </w:tcBorders>
            <w:shd w:val="clear" w:color="auto" w:fill="auto"/>
            <w:noWrap/>
            <w:hideMark/>
          </w:tcPr>
          <w:p w14:paraId="7D25A29B" w14:textId="177E4058" w:rsidR="005B1647" w:rsidRPr="00F617CC" w:rsidRDefault="005B1647" w:rsidP="005B1647">
            <w:pPr>
              <w:pStyle w:val="TabellHuvud"/>
              <w:jc w:val="left"/>
              <w:cnfStyle w:val="100000000000" w:firstRow="1" w:lastRow="0" w:firstColumn="0" w:lastColumn="0" w:oddVBand="0" w:evenVBand="0" w:oddHBand="0" w:evenHBand="0" w:firstRowFirstColumn="0" w:firstRowLastColumn="0" w:lastRowFirstColumn="0" w:lastRowLastColumn="0"/>
            </w:pPr>
            <w:r w:rsidRPr="00F617CC">
              <w:t>Redovsnings</w:t>
            </w:r>
            <w:r w:rsidRPr="00F617CC">
              <w:softHyphen/>
              <w:t>period 2018/19</w:t>
            </w:r>
          </w:p>
        </w:tc>
        <w:tc>
          <w:tcPr>
            <w:tcW w:w="778" w:type="pct"/>
            <w:tcBorders>
              <w:left w:val="none" w:sz="0" w:space="0" w:color="auto"/>
              <w:right w:val="none" w:sz="0" w:space="0" w:color="auto"/>
              <w:tl2br w:val="none" w:sz="0" w:space="0" w:color="auto"/>
              <w:tr2bl w:val="none" w:sz="0" w:space="0" w:color="auto"/>
            </w:tcBorders>
            <w:shd w:val="clear" w:color="auto" w:fill="auto"/>
            <w:noWrap/>
            <w:hideMark/>
          </w:tcPr>
          <w:p w14:paraId="27DC19E8" w14:textId="3061F538" w:rsidR="005B1647" w:rsidRPr="00251248" w:rsidRDefault="005B1647" w:rsidP="005B1647">
            <w:pPr>
              <w:pStyle w:val="TabellHuvud"/>
              <w:jc w:val="left"/>
              <w:cnfStyle w:val="100000000000" w:firstRow="1" w:lastRow="0" w:firstColumn="0" w:lastColumn="0" w:oddVBand="0" w:evenVBand="0" w:oddHBand="0" w:evenHBand="0" w:firstRowFirstColumn="0" w:firstRowLastColumn="0" w:lastRowFirstColumn="0" w:lastRowLastColumn="0"/>
            </w:pPr>
            <w:r w:rsidRPr="00485D22">
              <w:t>Redovsnings</w:t>
            </w:r>
            <w:r w:rsidRPr="00485D22">
              <w:softHyphen/>
              <w:t xml:space="preserve">period </w:t>
            </w:r>
            <w:r w:rsidRPr="006E4F2C">
              <w:t>2017/18</w:t>
            </w:r>
          </w:p>
        </w:tc>
        <w:tc>
          <w:tcPr>
            <w:tcW w:w="681" w:type="pct"/>
            <w:tcBorders>
              <w:left w:val="none" w:sz="0" w:space="0" w:color="auto"/>
              <w:right w:val="none" w:sz="0" w:space="0" w:color="auto"/>
              <w:tl2br w:val="none" w:sz="0" w:space="0" w:color="auto"/>
              <w:tr2bl w:val="none" w:sz="0" w:space="0" w:color="auto"/>
            </w:tcBorders>
            <w:shd w:val="clear" w:color="auto" w:fill="auto"/>
            <w:noWrap/>
            <w:hideMark/>
          </w:tcPr>
          <w:p w14:paraId="41DAAE06" w14:textId="4A8F3413" w:rsidR="005B1647" w:rsidRPr="00F617CC" w:rsidRDefault="005B1647" w:rsidP="005B1647">
            <w:pPr>
              <w:pStyle w:val="TabellHuvud"/>
              <w:jc w:val="left"/>
              <w:cnfStyle w:val="100000000000" w:firstRow="1" w:lastRow="0" w:firstColumn="0" w:lastColumn="0" w:oddVBand="0" w:evenVBand="0" w:oddHBand="0" w:evenHBand="0" w:firstRowFirstColumn="0" w:firstRowLastColumn="0" w:lastRowFirstColumn="0" w:lastRowLastColumn="0"/>
            </w:pPr>
            <w:r w:rsidRPr="00F617CC">
              <w:t>Redovsnings</w:t>
            </w:r>
            <w:r w:rsidRPr="00F617CC">
              <w:softHyphen/>
              <w:t>period 2016/17</w:t>
            </w:r>
          </w:p>
        </w:tc>
      </w:tr>
      <w:tr w:rsidR="00155607" w14:paraId="2D4667B6" w14:textId="77777777" w:rsidTr="00DA2664">
        <w:trPr>
          <w:trHeight w:val="225"/>
        </w:trPr>
        <w:tc>
          <w:tcPr>
            <w:cnfStyle w:val="001000000000" w:firstRow="0" w:lastRow="0" w:firstColumn="1" w:lastColumn="0" w:oddVBand="0" w:evenVBand="0" w:oddHBand="0" w:evenHBand="0" w:firstRowFirstColumn="0" w:firstRowLastColumn="0" w:lastRowFirstColumn="0" w:lastRowLastColumn="0"/>
            <w:tcW w:w="1454" w:type="pct"/>
            <w:tcBorders>
              <w:top w:val="single" w:sz="12" w:space="0" w:color="auto"/>
            </w:tcBorders>
            <w:noWrap/>
            <w:hideMark/>
          </w:tcPr>
          <w:p w14:paraId="7535F2A5" w14:textId="77777777" w:rsidR="005B1647" w:rsidRPr="00991B61" w:rsidRDefault="005B1647" w:rsidP="005B1647">
            <w:pPr>
              <w:pStyle w:val="Tabell"/>
            </w:pPr>
            <w:r w:rsidRPr="00991B61">
              <w:t>Europeiska socialfonden (ESF)</w:t>
            </w:r>
          </w:p>
        </w:tc>
        <w:tc>
          <w:tcPr>
            <w:tcW w:w="1309" w:type="pct"/>
            <w:tcBorders>
              <w:top w:val="single" w:sz="12" w:space="0" w:color="auto"/>
            </w:tcBorders>
            <w:noWrap/>
            <w:hideMark/>
          </w:tcPr>
          <w:p w14:paraId="31AAA57E" w14:textId="77777777" w:rsidR="005B1647" w:rsidRPr="00991B61"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991B61">
              <w:t>Nationellt program</w:t>
            </w:r>
          </w:p>
        </w:tc>
        <w:tc>
          <w:tcPr>
            <w:tcW w:w="778" w:type="pct"/>
            <w:tcBorders>
              <w:top w:val="single" w:sz="12" w:space="0" w:color="auto"/>
            </w:tcBorders>
            <w:noWrap/>
            <w:hideMark/>
          </w:tcPr>
          <w:p w14:paraId="7A9BAEDB" w14:textId="77777777" w:rsidR="005B1647" w:rsidRPr="00991B61"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91B61">
              <w:t>1,89</w:t>
            </w:r>
          </w:p>
        </w:tc>
        <w:tc>
          <w:tcPr>
            <w:tcW w:w="778" w:type="pct"/>
            <w:tcBorders>
              <w:top w:val="single" w:sz="12" w:space="0" w:color="auto"/>
            </w:tcBorders>
            <w:noWrap/>
            <w:hideMark/>
          </w:tcPr>
          <w:p w14:paraId="419010D4" w14:textId="77777777" w:rsidR="005B1647" w:rsidRPr="00991B61"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91B61">
              <w:t>0,03</w:t>
            </w:r>
          </w:p>
        </w:tc>
        <w:tc>
          <w:tcPr>
            <w:tcW w:w="681" w:type="pct"/>
            <w:tcBorders>
              <w:top w:val="single" w:sz="12" w:space="0" w:color="auto"/>
            </w:tcBorders>
            <w:noWrap/>
            <w:hideMark/>
          </w:tcPr>
          <w:p w14:paraId="4EE265DD" w14:textId="77777777" w:rsidR="005B1647" w:rsidRPr="00991B61"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91B61">
              <w:t>0,02</w:t>
            </w:r>
          </w:p>
        </w:tc>
      </w:tr>
      <w:tr w:rsidR="00155607" w14:paraId="010586B1"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1454" w:type="pct"/>
            <w:noWrap/>
            <w:hideMark/>
          </w:tcPr>
          <w:p w14:paraId="3CD8A2F2" w14:textId="77777777" w:rsidR="005B1647" w:rsidRPr="00991B61" w:rsidRDefault="005B1647" w:rsidP="005B1647">
            <w:pPr>
              <w:pStyle w:val="Tabell"/>
            </w:pPr>
            <w:r w:rsidRPr="00991B61">
              <w:t>ESF och ERUF</w:t>
            </w:r>
          </w:p>
        </w:tc>
        <w:tc>
          <w:tcPr>
            <w:tcW w:w="1309" w:type="pct"/>
            <w:noWrap/>
            <w:hideMark/>
          </w:tcPr>
          <w:p w14:paraId="5DEFE58B" w14:textId="12704306" w:rsidR="005B1647" w:rsidRPr="00991B61"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991B61">
              <w:t xml:space="preserve">Lokalt </w:t>
            </w:r>
            <w:r>
              <w:t>l</w:t>
            </w:r>
            <w:r w:rsidRPr="00991B61">
              <w:t xml:space="preserve">edd </w:t>
            </w:r>
            <w:r>
              <w:t>u</w:t>
            </w:r>
            <w:r w:rsidRPr="00991B61">
              <w:t>tveckling inom ESF och ERUF</w:t>
            </w:r>
          </w:p>
        </w:tc>
        <w:tc>
          <w:tcPr>
            <w:tcW w:w="778" w:type="pct"/>
            <w:noWrap/>
            <w:hideMark/>
          </w:tcPr>
          <w:p w14:paraId="5745F836" w14:textId="77777777" w:rsidR="005B1647" w:rsidRPr="00991B61"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91B61">
              <w:t>0,00</w:t>
            </w:r>
          </w:p>
        </w:tc>
        <w:tc>
          <w:tcPr>
            <w:tcW w:w="778" w:type="pct"/>
            <w:noWrap/>
            <w:hideMark/>
          </w:tcPr>
          <w:p w14:paraId="32500CFB" w14:textId="77777777" w:rsidR="005B1647" w:rsidRPr="00991B61"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91B61">
              <w:t>0,17</w:t>
            </w:r>
          </w:p>
        </w:tc>
        <w:tc>
          <w:tcPr>
            <w:tcW w:w="681" w:type="pct"/>
            <w:noWrap/>
            <w:hideMark/>
          </w:tcPr>
          <w:p w14:paraId="440EB919" w14:textId="77777777" w:rsidR="005B1647" w:rsidRPr="00991B61"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91B61">
              <w:t>0,00</w:t>
            </w:r>
          </w:p>
        </w:tc>
      </w:tr>
      <w:tr w:rsidR="00155607" w14:paraId="4C0CD20C" w14:textId="77777777" w:rsidTr="00155607">
        <w:trPr>
          <w:trHeight w:val="450"/>
        </w:trPr>
        <w:tc>
          <w:tcPr>
            <w:cnfStyle w:val="001000000000" w:firstRow="0" w:lastRow="0" w:firstColumn="1" w:lastColumn="0" w:oddVBand="0" w:evenVBand="0" w:oddHBand="0" w:evenHBand="0" w:firstRowFirstColumn="0" w:firstRowLastColumn="0" w:lastRowFirstColumn="0" w:lastRowLastColumn="0"/>
            <w:tcW w:w="1454" w:type="pct"/>
            <w:hideMark/>
          </w:tcPr>
          <w:p w14:paraId="3B928C6A" w14:textId="7AF8A657" w:rsidR="005B1647" w:rsidRPr="00991B61" w:rsidRDefault="005B1647" w:rsidP="005B1647">
            <w:pPr>
              <w:pStyle w:val="Tabell"/>
            </w:pPr>
            <w:r w:rsidRPr="00991B61">
              <w:t xml:space="preserve">Fonden för europeiskt bistånd </w:t>
            </w:r>
            <w:r>
              <w:t>för</w:t>
            </w:r>
            <w:r w:rsidRPr="00991B61">
              <w:t>dem som har det sämst ställt (FEAD)</w:t>
            </w:r>
          </w:p>
        </w:tc>
        <w:tc>
          <w:tcPr>
            <w:tcW w:w="1309" w:type="pct"/>
            <w:noWrap/>
            <w:hideMark/>
          </w:tcPr>
          <w:p w14:paraId="0021A490" w14:textId="77777777" w:rsidR="005B1647" w:rsidRPr="00991B61"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991B61">
              <w:t>Nationellt program</w:t>
            </w:r>
          </w:p>
        </w:tc>
        <w:tc>
          <w:tcPr>
            <w:tcW w:w="778" w:type="pct"/>
            <w:noWrap/>
            <w:hideMark/>
          </w:tcPr>
          <w:p w14:paraId="25B2EAED" w14:textId="77777777" w:rsidR="005B1647" w:rsidRPr="00991B61"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91B61">
              <w:t>3,35</w:t>
            </w:r>
          </w:p>
        </w:tc>
        <w:tc>
          <w:tcPr>
            <w:tcW w:w="778" w:type="pct"/>
            <w:noWrap/>
            <w:hideMark/>
          </w:tcPr>
          <w:p w14:paraId="5BEB4BEE" w14:textId="77777777" w:rsidR="005B1647" w:rsidRPr="00991B61"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91B61">
              <w:t>0,00</w:t>
            </w:r>
          </w:p>
        </w:tc>
        <w:tc>
          <w:tcPr>
            <w:tcW w:w="681" w:type="pct"/>
            <w:noWrap/>
            <w:hideMark/>
          </w:tcPr>
          <w:p w14:paraId="6CCCDCC6" w14:textId="77777777" w:rsidR="005B1647" w:rsidRPr="00991B61"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91B61">
              <w:t>0,04</w:t>
            </w:r>
          </w:p>
        </w:tc>
      </w:tr>
      <w:tr w:rsidR="00155607" w14:paraId="22E2F479"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1454" w:type="pct"/>
            <w:noWrap/>
            <w:hideMark/>
          </w:tcPr>
          <w:p w14:paraId="1BC1604F" w14:textId="4F28E77A" w:rsidR="005B1647" w:rsidRPr="00991B61" w:rsidRDefault="005B1647" w:rsidP="005B1647">
            <w:pPr>
              <w:pStyle w:val="Tabell"/>
            </w:pPr>
            <w:r w:rsidRPr="00991B61">
              <w:t xml:space="preserve">Europeiska </w:t>
            </w:r>
            <w:r>
              <w:t>regionala utvecklingsfonden</w:t>
            </w:r>
            <w:r w:rsidRPr="00991B61">
              <w:t xml:space="preserve"> (ERUF)</w:t>
            </w:r>
          </w:p>
        </w:tc>
        <w:tc>
          <w:tcPr>
            <w:tcW w:w="1309" w:type="pct"/>
            <w:noWrap/>
            <w:hideMark/>
          </w:tcPr>
          <w:p w14:paraId="649878C9" w14:textId="3023DF33" w:rsidR="005B1647" w:rsidRPr="00991B61"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991B61">
              <w:t>Nationell</w:t>
            </w:r>
            <w:r>
              <w:t>a</w:t>
            </w:r>
            <w:r w:rsidRPr="00991B61">
              <w:t xml:space="preserve"> </w:t>
            </w:r>
            <w:r>
              <w:t>program</w:t>
            </w:r>
            <w:r w:rsidRPr="00991B61">
              <w:t xml:space="preserve"> 1–</w:t>
            </w:r>
            <w:r>
              <w:t>9</w:t>
            </w:r>
          </w:p>
        </w:tc>
        <w:tc>
          <w:tcPr>
            <w:tcW w:w="778" w:type="pct"/>
            <w:noWrap/>
            <w:hideMark/>
          </w:tcPr>
          <w:p w14:paraId="485E98CD" w14:textId="77777777" w:rsidR="005B1647" w:rsidRPr="00991B61"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91B61">
              <w:t>0,07</w:t>
            </w:r>
          </w:p>
        </w:tc>
        <w:tc>
          <w:tcPr>
            <w:tcW w:w="778" w:type="pct"/>
            <w:noWrap/>
            <w:hideMark/>
          </w:tcPr>
          <w:p w14:paraId="7018CBE2" w14:textId="77777777" w:rsidR="005B1647" w:rsidRPr="00991B61"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91B61">
              <w:t>0,28</w:t>
            </w:r>
          </w:p>
        </w:tc>
        <w:tc>
          <w:tcPr>
            <w:tcW w:w="681" w:type="pct"/>
            <w:noWrap/>
            <w:hideMark/>
          </w:tcPr>
          <w:p w14:paraId="02528E06" w14:textId="77777777" w:rsidR="005B1647" w:rsidRPr="00991B61"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91B61">
              <w:t>0,03</w:t>
            </w:r>
          </w:p>
        </w:tc>
      </w:tr>
      <w:tr w:rsidR="00155607" w14:paraId="77C98A4A"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1454" w:type="pct"/>
            <w:noWrap/>
            <w:hideMark/>
          </w:tcPr>
          <w:p w14:paraId="29ED234C" w14:textId="77777777" w:rsidR="005B1647" w:rsidRPr="00991B61" w:rsidRDefault="005B1647" w:rsidP="005B1647">
            <w:pPr>
              <w:pStyle w:val="Tabell"/>
            </w:pPr>
          </w:p>
        </w:tc>
        <w:tc>
          <w:tcPr>
            <w:tcW w:w="1309" w:type="pct"/>
            <w:noWrap/>
            <w:hideMark/>
          </w:tcPr>
          <w:p w14:paraId="096FD5A8" w14:textId="77777777" w:rsidR="005B1647" w:rsidRPr="00991B61"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991B61">
              <w:t>Botnia Atlantica</w:t>
            </w:r>
          </w:p>
        </w:tc>
        <w:tc>
          <w:tcPr>
            <w:tcW w:w="778" w:type="pct"/>
            <w:noWrap/>
            <w:hideMark/>
          </w:tcPr>
          <w:p w14:paraId="2264469B" w14:textId="77777777" w:rsidR="005B1647" w:rsidRPr="00991B61"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91B61">
              <w:t>0,29</w:t>
            </w:r>
          </w:p>
        </w:tc>
        <w:tc>
          <w:tcPr>
            <w:tcW w:w="778" w:type="pct"/>
            <w:noWrap/>
            <w:hideMark/>
          </w:tcPr>
          <w:p w14:paraId="7BF5611A" w14:textId="77777777" w:rsidR="005B1647" w:rsidRPr="00991B61"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91B61">
              <w:t>0,05</w:t>
            </w:r>
          </w:p>
        </w:tc>
        <w:tc>
          <w:tcPr>
            <w:tcW w:w="681" w:type="pct"/>
            <w:noWrap/>
            <w:hideMark/>
          </w:tcPr>
          <w:p w14:paraId="0F9B1683" w14:textId="77777777" w:rsidR="005B1647" w:rsidRPr="00991B61"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91B61">
              <w:t>0,15</w:t>
            </w:r>
          </w:p>
        </w:tc>
      </w:tr>
      <w:tr w:rsidR="00155607" w14:paraId="09CB2BE7"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1454" w:type="pct"/>
            <w:noWrap/>
            <w:hideMark/>
          </w:tcPr>
          <w:p w14:paraId="6E852CCA" w14:textId="77777777" w:rsidR="005B1647" w:rsidRPr="00991B61" w:rsidRDefault="005B1647" w:rsidP="005B1647">
            <w:pPr>
              <w:pStyle w:val="Tabell"/>
            </w:pPr>
          </w:p>
        </w:tc>
        <w:tc>
          <w:tcPr>
            <w:tcW w:w="1309" w:type="pct"/>
            <w:noWrap/>
            <w:hideMark/>
          </w:tcPr>
          <w:p w14:paraId="061441E4" w14:textId="77777777" w:rsidR="005B1647" w:rsidRPr="00991B61"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991B61">
              <w:t>Nord</w:t>
            </w:r>
          </w:p>
        </w:tc>
        <w:tc>
          <w:tcPr>
            <w:tcW w:w="778" w:type="pct"/>
            <w:noWrap/>
            <w:hideMark/>
          </w:tcPr>
          <w:p w14:paraId="523068B9" w14:textId="77777777" w:rsidR="005B1647" w:rsidRPr="00991B61"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91B61">
              <w:t>0,17</w:t>
            </w:r>
          </w:p>
        </w:tc>
        <w:tc>
          <w:tcPr>
            <w:tcW w:w="778" w:type="pct"/>
            <w:noWrap/>
            <w:hideMark/>
          </w:tcPr>
          <w:p w14:paraId="262E5115" w14:textId="77777777" w:rsidR="005B1647" w:rsidRPr="00991B61"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91B61">
              <w:t>0,15</w:t>
            </w:r>
          </w:p>
        </w:tc>
        <w:tc>
          <w:tcPr>
            <w:tcW w:w="681" w:type="pct"/>
            <w:noWrap/>
            <w:hideMark/>
          </w:tcPr>
          <w:p w14:paraId="59E95E3B" w14:textId="77777777" w:rsidR="005B1647" w:rsidRPr="00991B61"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91B61">
              <w:t>0,09</w:t>
            </w:r>
          </w:p>
        </w:tc>
      </w:tr>
      <w:tr w:rsidR="00155607" w14:paraId="525FE980"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1454" w:type="pct"/>
            <w:noWrap/>
            <w:hideMark/>
          </w:tcPr>
          <w:p w14:paraId="3074B7DE" w14:textId="77777777" w:rsidR="005B1647" w:rsidRPr="00991B61" w:rsidRDefault="005B1647" w:rsidP="005B1647">
            <w:pPr>
              <w:pStyle w:val="Tabell"/>
            </w:pPr>
          </w:p>
        </w:tc>
        <w:tc>
          <w:tcPr>
            <w:tcW w:w="1309" w:type="pct"/>
            <w:noWrap/>
            <w:hideMark/>
          </w:tcPr>
          <w:p w14:paraId="08BE936C" w14:textId="77777777" w:rsidR="005B1647" w:rsidRPr="00991B61"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991B61">
              <w:t>Sverige Norge</w:t>
            </w:r>
          </w:p>
        </w:tc>
        <w:tc>
          <w:tcPr>
            <w:tcW w:w="778" w:type="pct"/>
            <w:noWrap/>
            <w:hideMark/>
          </w:tcPr>
          <w:p w14:paraId="122A4C8F" w14:textId="77777777" w:rsidR="005B1647" w:rsidRPr="00991B61"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91B61">
              <w:t>0,00</w:t>
            </w:r>
          </w:p>
        </w:tc>
        <w:tc>
          <w:tcPr>
            <w:tcW w:w="778" w:type="pct"/>
            <w:noWrap/>
            <w:hideMark/>
          </w:tcPr>
          <w:p w14:paraId="7BC7D7DF" w14:textId="77777777" w:rsidR="005B1647" w:rsidRPr="00991B61"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91B61">
              <w:t>0,00</w:t>
            </w:r>
          </w:p>
        </w:tc>
        <w:tc>
          <w:tcPr>
            <w:tcW w:w="681" w:type="pct"/>
            <w:noWrap/>
            <w:hideMark/>
          </w:tcPr>
          <w:p w14:paraId="3CB1829E" w14:textId="77777777" w:rsidR="005B1647" w:rsidRPr="00991B61"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91B61">
              <w:t>0,10</w:t>
            </w:r>
          </w:p>
        </w:tc>
      </w:tr>
      <w:tr w:rsidR="00155607" w14:paraId="448DB043"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1454" w:type="pct"/>
            <w:noWrap/>
            <w:hideMark/>
          </w:tcPr>
          <w:p w14:paraId="16258E2E" w14:textId="77777777" w:rsidR="005B1647" w:rsidRPr="00991B61" w:rsidRDefault="005B1647" w:rsidP="005B1647">
            <w:pPr>
              <w:pStyle w:val="Tabell"/>
            </w:pPr>
          </w:p>
        </w:tc>
        <w:tc>
          <w:tcPr>
            <w:tcW w:w="1309" w:type="pct"/>
            <w:noWrap/>
            <w:hideMark/>
          </w:tcPr>
          <w:p w14:paraId="39CC32D6" w14:textId="77777777" w:rsidR="005B1647" w:rsidRPr="00991B61"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991B61">
              <w:t>Öresund Kattegatt Skagerak</w:t>
            </w:r>
          </w:p>
        </w:tc>
        <w:tc>
          <w:tcPr>
            <w:tcW w:w="778" w:type="pct"/>
            <w:noWrap/>
            <w:hideMark/>
          </w:tcPr>
          <w:p w14:paraId="69C6FC97" w14:textId="77777777" w:rsidR="005B1647" w:rsidRPr="00991B61"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91B61">
              <w:t>0,20</w:t>
            </w:r>
          </w:p>
        </w:tc>
        <w:tc>
          <w:tcPr>
            <w:tcW w:w="778" w:type="pct"/>
            <w:noWrap/>
            <w:hideMark/>
          </w:tcPr>
          <w:p w14:paraId="11D521E6" w14:textId="77777777" w:rsidR="005B1647" w:rsidRPr="00991B61"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91B61">
              <w:t>0,37</w:t>
            </w:r>
          </w:p>
        </w:tc>
        <w:tc>
          <w:tcPr>
            <w:tcW w:w="681" w:type="pct"/>
            <w:noWrap/>
            <w:hideMark/>
          </w:tcPr>
          <w:p w14:paraId="38821D64" w14:textId="77777777" w:rsidR="005B1647" w:rsidRPr="00991B61"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91B61">
              <w:t>0,22</w:t>
            </w:r>
          </w:p>
        </w:tc>
      </w:tr>
      <w:tr w:rsidR="00155607" w14:paraId="0AAFCF3D"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1454" w:type="pct"/>
            <w:noWrap/>
            <w:hideMark/>
          </w:tcPr>
          <w:p w14:paraId="267D26AF" w14:textId="77777777" w:rsidR="005B1647" w:rsidRPr="00991B61" w:rsidRDefault="005B1647" w:rsidP="005B1647">
            <w:pPr>
              <w:pStyle w:val="Tabell"/>
            </w:pPr>
          </w:p>
        </w:tc>
        <w:tc>
          <w:tcPr>
            <w:tcW w:w="1309" w:type="pct"/>
            <w:noWrap/>
            <w:hideMark/>
          </w:tcPr>
          <w:p w14:paraId="2A41C70A" w14:textId="77777777" w:rsidR="005B1647" w:rsidRPr="00991B61"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991B61">
              <w:t>Norra Periferin</w:t>
            </w:r>
          </w:p>
        </w:tc>
        <w:tc>
          <w:tcPr>
            <w:tcW w:w="778" w:type="pct"/>
            <w:noWrap/>
            <w:hideMark/>
          </w:tcPr>
          <w:p w14:paraId="387D9EB4" w14:textId="77777777" w:rsidR="005B1647" w:rsidRPr="00991B61"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91B61">
              <w:t>0,02</w:t>
            </w:r>
          </w:p>
        </w:tc>
        <w:tc>
          <w:tcPr>
            <w:tcW w:w="778" w:type="pct"/>
            <w:noWrap/>
            <w:hideMark/>
          </w:tcPr>
          <w:p w14:paraId="463E3196" w14:textId="77777777" w:rsidR="005B1647" w:rsidRPr="00991B61"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91B61">
              <w:t>0,00</w:t>
            </w:r>
          </w:p>
        </w:tc>
        <w:tc>
          <w:tcPr>
            <w:tcW w:w="681" w:type="pct"/>
            <w:noWrap/>
            <w:hideMark/>
          </w:tcPr>
          <w:p w14:paraId="5B012B4C" w14:textId="77777777" w:rsidR="005B1647" w:rsidRPr="00991B61"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91B61">
              <w:t>0,81</w:t>
            </w:r>
          </w:p>
        </w:tc>
      </w:tr>
      <w:tr w:rsidR="00155607" w14:paraId="15AE02EC"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1454" w:type="pct"/>
            <w:noWrap/>
            <w:hideMark/>
          </w:tcPr>
          <w:p w14:paraId="71537D11" w14:textId="77777777" w:rsidR="005B1647" w:rsidRPr="00991B61" w:rsidRDefault="005B1647" w:rsidP="005B1647">
            <w:pPr>
              <w:pStyle w:val="Tabell"/>
            </w:pPr>
            <w:r w:rsidRPr="00991B61">
              <w:t>Europeiska havs- och fiskerifonden (EHFF)</w:t>
            </w:r>
          </w:p>
        </w:tc>
        <w:tc>
          <w:tcPr>
            <w:tcW w:w="1309" w:type="pct"/>
            <w:noWrap/>
            <w:hideMark/>
          </w:tcPr>
          <w:p w14:paraId="2AF1F53B" w14:textId="77777777" w:rsidR="005B1647" w:rsidRPr="00991B61"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991B61">
              <w:t>Nationellt program</w:t>
            </w:r>
          </w:p>
        </w:tc>
        <w:tc>
          <w:tcPr>
            <w:tcW w:w="778" w:type="pct"/>
            <w:noWrap/>
            <w:hideMark/>
          </w:tcPr>
          <w:p w14:paraId="1F599C3F" w14:textId="77777777" w:rsidR="005B1647" w:rsidRPr="00991B61"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91B61">
              <w:t>0,47</w:t>
            </w:r>
          </w:p>
        </w:tc>
        <w:tc>
          <w:tcPr>
            <w:tcW w:w="778" w:type="pct"/>
            <w:noWrap/>
            <w:hideMark/>
          </w:tcPr>
          <w:p w14:paraId="4BCBDF1F" w14:textId="77777777" w:rsidR="005B1647" w:rsidRPr="00991B61"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91B61">
              <w:t>0,00</w:t>
            </w:r>
          </w:p>
        </w:tc>
        <w:tc>
          <w:tcPr>
            <w:tcW w:w="681" w:type="pct"/>
            <w:noWrap/>
            <w:hideMark/>
          </w:tcPr>
          <w:p w14:paraId="673B97FA" w14:textId="77777777" w:rsidR="005B1647" w:rsidRPr="00991B61"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91B61">
              <w:t>0,00</w:t>
            </w:r>
          </w:p>
        </w:tc>
      </w:tr>
      <w:tr w:rsidR="00155607" w14:paraId="4FB2CE35"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1454" w:type="pct"/>
            <w:noWrap/>
            <w:hideMark/>
          </w:tcPr>
          <w:p w14:paraId="2E51AD5D" w14:textId="13474BB6" w:rsidR="005B1647" w:rsidRPr="00991B61" w:rsidRDefault="005B1647" w:rsidP="005B1647">
            <w:pPr>
              <w:pStyle w:val="Tabell"/>
            </w:pPr>
            <w:r w:rsidRPr="00991B61">
              <w:t>Asyl- migrations- och integrationsfonden (</w:t>
            </w:r>
            <w:r>
              <w:t>AMIF</w:t>
            </w:r>
            <w:r w:rsidRPr="00991B61">
              <w:t>)</w:t>
            </w:r>
          </w:p>
        </w:tc>
        <w:tc>
          <w:tcPr>
            <w:tcW w:w="1309" w:type="pct"/>
            <w:noWrap/>
            <w:hideMark/>
          </w:tcPr>
          <w:p w14:paraId="0E749165" w14:textId="77777777" w:rsidR="005B1647" w:rsidRPr="00991B61"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991B61">
              <w:t>Nationellt program</w:t>
            </w:r>
          </w:p>
        </w:tc>
        <w:tc>
          <w:tcPr>
            <w:tcW w:w="778" w:type="pct"/>
            <w:noWrap/>
            <w:hideMark/>
          </w:tcPr>
          <w:p w14:paraId="28FA838B" w14:textId="77777777" w:rsidR="005B1647" w:rsidRPr="00991B61"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91B61">
              <w:t>0,01</w:t>
            </w:r>
          </w:p>
        </w:tc>
        <w:tc>
          <w:tcPr>
            <w:tcW w:w="778" w:type="pct"/>
            <w:noWrap/>
            <w:hideMark/>
          </w:tcPr>
          <w:p w14:paraId="2D9539A6" w14:textId="77777777" w:rsidR="005B1647" w:rsidRPr="00991B61"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91B61">
              <w:t>0,06</w:t>
            </w:r>
          </w:p>
        </w:tc>
        <w:tc>
          <w:tcPr>
            <w:tcW w:w="681" w:type="pct"/>
            <w:noWrap/>
            <w:hideMark/>
          </w:tcPr>
          <w:p w14:paraId="50D15A17" w14:textId="77777777" w:rsidR="005B1647" w:rsidRPr="00991B61"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91B61">
              <w:t>1,50</w:t>
            </w:r>
          </w:p>
        </w:tc>
      </w:tr>
      <w:tr w:rsidR="00155607" w14:paraId="199DA31E"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1454" w:type="pct"/>
            <w:noWrap/>
            <w:hideMark/>
          </w:tcPr>
          <w:p w14:paraId="03A3E6A7" w14:textId="77777777" w:rsidR="005B1647" w:rsidRPr="00991B61" w:rsidRDefault="005B1647" w:rsidP="005B1647">
            <w:pPr>
              <w:pStyle w:val="Tabell"/>
            </w:pPr>
            <w:r w:rsidRPr="00991B61">
              <w:t>Fonden för inre säkerhet (ISF)</w:t>
            </w:r>
          </w:p>
        </w:tc>
        <w:tc>
          <w:tcPr>
            <w:tcW w:w="1309" w:type="pct"/>
            <w:noWrap/>
            <w:hideMark/>
          </w:tcPr>
          <w:p w14:paraId="41D44658" w14:textId="77777777" w:rsidR="005B1647" w:rsidRPr="00991B61"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991B61">
              <w:t>Nationellt program</w:t>
            </w:r>
          </w:p>
        </w:tc>
        <w:tc>
          <w:tcPr>
            <w:tcW w:w="778" w:type="pct"/>
            <w:noWrap/>
            <w:hideMark/>
          </w:tcPr>
          <w:p w14:paraId="079B8839" w14:textId="77777777" w:rsidR="005B1647" w:rsidRPr="00991B61"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91B61">
              <w:t>0,09</w:t>
            </w:r>
          </w:p>
        </w:tc>
        <w:tc>
          <w:tcPr>
            <w:tcW w:w="778" w:type="pct"/>
            <w:noWrap/>
            <w:hideMark/>
          </w:tcPr>
          <w:p w14:paraId="74C5958C" w14:textId="77777777" w:rsidR="005B1647" w:rsidRPr="00991B61"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91B61">
              <w:t>0,00</w:t>
            </w:r>
          </w:p>
        </w:tc>
        <w:tc>
          <w:tcPr>
            <w:tcW w:w="681" w:type="pct"/>
            <w:noWrap/>
            <w:hideMark/>
          </w:tcPr>
          <w:p w14:paraId="5B070774" w14:textId="77777777" w:rsidR="005B1647" w:rsidRPr="00991B61"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91B61">
              <w:t>0,00</w:t>
            </w:r>
          </w:p>
        </w:tc>
      </w:tr>
      <w:tr w:rsidR="00155607" w14:paraId="4F8783E6" w14:textId="77777777" w:rsidTr="00155607">
        <w:trPr>
          <w:trHeight w:val="225"/>
        </w:trPr>
        <w:tc>
          <w:tcPr>
            <w:cnfStyle w:val="001000000000" w:firstRow="0" w:lastRow="0" w:firstColumn="1" w:lastColumn="0" w:oddVBand="0" w:evenVBand="0" w:oddHBand="0" w:evenHBand="0" w:firstRowFirstColumn="0" w:firstRowLastColumn="0" w:lastRowFirstColumn="0" w:lastRowLastColumn="0"/>
            <w:tcW w:w="1454" w:type="pct"/>
            <w:noWrap/>
            <w:hideMark/>
          </w:tcPr>
          <w:p w14:paraId="586DA581" w14:textId="77777777" w:rsidR="005B1647" w:rsidRPr="00991B61" w:rsidRDefault="005B1647" w:rsidP="005B1647">
            <w:pPr>
              <w:pStyle w:val="Tabell"/>
            </w:pPr>
            <w:r w:rsidRPr="00991B61">
              <w:t>Europeiska garantifonden för jordbruket (EGFJ)</w:t>
            </w:r>
          </w:p>
        </w:tc>
        <w:tc>
          <w:tcPr>
            <w:tcW w:w="1309" w:type="pct"/>
            <w:noWrap/>
            <w:hideMark/>
          </w:tcPr>
          <w:p w14:paraId="01732028" w14:textId="77777777" w:rsidR="005B1647" w:rsidRPr="00991B61"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991B61">
              <w:t>Garantifonden IAKS</w:t>
            </w:r>
            <w:r w:rsidRPr="00991B61">
              <w:rPr>
                <w:vertAlign w:val="superscript"/>
              </w:rPr>
              <w:t>1</w:t>
            </w:r>
          </w:p>
        </w:tc>
        <w:tc>
          <w:tcPr>
            <w:tcW w:w="778" w:type="pct"/>
            <w:noWrap/>
            <w:hideMark/>
          </w:tcPr>
          <w:p w14:paraId="38A54D4A" w14:textId="77777777" w:rsidR="005B1647" w:rsidRPr="00991B61"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91B61">
              <w:t>0,10</w:t>
            </w:r>
          </w:p>
        </w:tc>
        <w:tc>
          <w:tcPr>
            <w:tcW w:w="778" w:type="pct"/>
            <w:noWrap/>
            <w:hideMark/>
          </w:tcPr>
          <w:p w14:paraId="3892D08C" w14:textId="77777777" w:rsidR="005B1647" w:rsidRPr="00991B61"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91B61">
              <w:t>0,02</w:t>
            </w:r>
          </w:p>
        </w:tc>
        <w:tc>
          <w:tcPr>
            <w:tcW w:w="681" w:type="pct"/>
            <w:noWrap/>
            <w:hideMark/>
          </w:tcPr>
          <w:p w14:paraId="735766CB" w14:textId="77777777" w:rsidR="005B1647" w:rsidRPr="00991B61"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91B61">
              <w:t>0,17</w:t>
            </w:r>
          </w:p>
        </w:tc>
      </w:tr>
      <w:tr w:rsidR="00155607" w14:paraId="1CDBEBC5" w14:textId="77777777" w:rsidTr="00155607">
        <w:trPr>
          <w:trHeight w:val="300"/>
        </w:trPr>
        <w:tc>
          <w:tcPr>
            <w:cnfStyle w:val="001000000000" w:firstRow="0" w:lastRow="0" w:firstColumn="1" w:lastColumn="0" w:oddVBand="0" w:evenVBand="0" w:oddHBand="0" w:evenHBand="0" w:firstRowFirstColumn="0" w:firstRowLastColumn="0" w:lastRowFirstColumn="0" w:lastRowLastColumn="0"/>
            <w:tcW w:w="1454" w:type="pct"/>
            <w:noWrap/>
            <w:hideMark/>
          </w:tcPr>
          <w:p w14:paraId="1B0B5982" w14:textId="77777777" w:rsidR="005B1647" w:rsidRPr="00991B61" w:rsidRDefault="005B1647" w:rsidP="005B1647">
            <w:pPr>
              <w:pStyle w:val="Tabell"/>
            </w:pPr>
          </w:p>
        </w:tc>
        <w:tc>
          <w:tcPr>
            <w:tcW w:w="1309" w:type="pct"/>
            <w:noWrap/>
            <w:hideMark/>
          </w:tcPr>
          <w:p w14:paraId="1D759098" w14:textId="77777777" w:rsidR="005B1647" w:rsidRPr="00991B61"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991B61">
              <w:t>Garantifonden ej IAKS</w:t>
            </w:r>
          </w:p>
        </w:tc>
        <w:tc>
          <w:tcPr>
            <w:tcW w:w="778" w:type="pct"/>
            <w:noWrap/>
            <w:hideMark/>
          </w:tcPr>
          <w:p w14:paraId="4238CBD2" w14:textId="77777777" w:rsidR="005B1647" w:rsidRPr="00991B61"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778" w:type="pct"/>
            <w:noWrap/>
            <w:hideMark/>
          </w:tcPr>
          <w:p w14:paraId="17EFFE66" w14:textId="77777777" w:rsidR="005B1647" w:rsidRPr="00991B61" w:rsidRDefault="005B1647" w:rsidP="005B1647">
            <w:pPr>
              <w:pStyle w:val="Tabell"/>
              <w:cnfStyle w:val="000000000000" w:firstRow="0" w:lastRow="0" w:firstColumn="0" w:lastColumn="0" w:oddVBand="0" w:evenVBand="0" w:oddHBand="0" w:evenHBand="0" w:firstRowFirstColumn="0" w:firstRowLastColumn="0" w:lastRowFirstColumn="0" w:lastRowLastColumn="0"/>
            </w:pPr>
          </w:p>
        </w:tc>
        <w:tc>
          <w:tcPr>
            <w:tcW w:w="681" w:type="pct"/>
            <w:noWrap/>
            <w:hideMark/>
          </w:tcPr>
          <w:p w14:paraId="6CFF50FD" w14:textId="77777777" w:rsidR="005B1647" w:rsidRPr="00991B61"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91B61">
              <w:t>1,74</w:t>
            </w:r>
          </w:p>
        </w:tc>
      </w:tr>
      <w:tr w:rsidR="00155607" w14:paraId="3BF0968B" w14:textId="77777777" w:rsidTr="00B84A09">
        <w:trPr>
          <w:trHeight w:val="450"/>
        </w:trPr>
        <w:tc>
          <w:tcPr>
            <w:cnfStyle w:val="001000000000" w:firstRow="0" w:lastRow="0" w:firstColumn="1" w:lastColumn="0" w:oddVBand="0" w:evenVBand="0" w:oddHBand="0" w:evenHBand="0" w:firstRowFirstColumn="0" w:firstRowLastColumn="0" w:lastRowFirstColumn="0" w:lastRowLastColumn="0"/>
            <w:tcW w:w="1454" w:type="pct"/>
            <w:tcBorders>
              <w:bottom w:val="single" w:sz="4" w:space="0" w:color="auto"/>
            </w:tcBorders>
            <w:hideMark/>
          </w:tcPr>
          <w:p w14:paraId="4CEC06A1" w14:textId="77777777" w:rsidR="005B1647" w:rsidRPr="00991B61" w:rsidRDefault="005B1647" w:rsidP="005B1647">
            <w:pPr>
              <w:pStyle w:val="Tabell"/>
            </w:pPr>
            <w:r w:rsidRPr="00991B61">
              <w:t>Europeiska jordbruksfonden för landsbygdsutveckling (EJFLU)</w:t>
            </w:r>
          </w:p>
        </w:tc>
        <w:tc>
          <w:tcPr>
            <w:tcW w:w="1309" w:type="pct"/>
            <w:tcBorders>
              <w:bottom w:val="single" w:sz="4" w:space="0" w:color="auto"/>
            </w:tcBorders>
            <w:noWrap/>
            <w:hideMark/>
          </w:tcPr>
          <w:p w14:paraId="15C71F44" w14:textId="34DEF9B8" w:rsidR="005B1647" w:rsidRPr="00991B61" w:rsidRDefault="005B1647" w:rsidP="005B1647">
            <w:pPr>
              <w:pStyle w:val="Tabell"/>
              <w:jc w:val="left"/>
              <w:cnfStyle w:val="000000000000" w:firstRow="0" w:lastRow="0" w:firstColumn="0" w:lastColumn="0" w:oddVBand="0" w:evenVBand="0" w:oddHBand="0" w:evenHBand="0" w:firstRowFirstColumn="0" w:firstRowLastColumn="0" w:lastRowFirstColumn="0" w:lastRowLastColumn="0"/>
            </w:pPr>
            <w:r w:rsidRPr="00991B61">
              <w:t>Landsbygdsutvecklings</w:t>
            </w:r>
            <w:r>
              <w:softHyphen/>
            </w:r>
            <w:r w:rsidRPr="00991B61">
              <w:t>fonden IAKS</w:t>
            </w:r>
          </w:p>
        </w:tc>
        <w:tc>
          <w:tcPr>
            <w:tcW w:w="778" w:type="pct"/>
            <w:tcBorders>
              <w:bottom w:val="single" w:sz="4" w:space="0" w:color="auto"/>
            </w:tcBorders>
            <w:noWrap/>
            <w:hideMark/>
          </w:tcPr>
          <w:p w14:paraId="13071FD7" w14:textId="77777777" w:rsidR="005B1647" w:rsidRPr="00991B61"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91B61">
              <w:t>3,44</w:t>
            </w:r>
          </w:p>
        </w:tc>
        <w:tc>
          <w:tcPr>
            <w:tcW w:w="778" w:type="pct"/>
            <w:tcBorders>
              <w:bottom w:val="single" w:sz="4" w:space="0" w:color="auto"/>
            </w:tcBorders>
            <w:noWrap/>
            <w:hideMark/>
          </w:tcPr>
          <w:p w14:paraId="135D2E0F" w14:textId="77777777" w:rsidR="005B1647" w:rsidRPr="00991B61"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91B61">
              <w:t>0,00</w:t>
            </w:r>
          </w:p>
        </w:tc>
        <w:tc>
          <w:tcPr>
            <w:tcW w:w="681" w:type="pct"/>
            <w:tcBorders>
              <w:bottom w:val="single" w:sz="4" w:space="0" w:color="auto"/>
            </w:tcBorders>
            <w:noWrap/>
            <w:hideMark/>
          </w:tcPr>
          <w:p w14:paraId="78BCBCB4" w14:textId="77777777" w:rsidR="005B1647" w:rsidRPr="00991B61" w:rsidRDefault="005B1647" w:rsidP="005B1647">
            <w:pPr>
              <w:pStyle w:val="Tabell"/>
              <w:cnfStyle w:val="000000000000" w:firstRow="0" w:lastRow="0" w:firstColumn="0" w:lastColumn="0" w:oddVBand="0" w:evenVBand="0" w:oddHBand="0" w:evenHBand="0" w:firstRowFirstColumn="0" w:firstRowLastColumn="0" w:lastRowFirstColumn="0" w:lastRowLastColumn="0"/>
            </w:pPr>
            <w:r w:rsidRPr="00991B61">
              <w:t>0,07</w:t>
            </w:r>
          </w:p>
        </w:tc>
      </w:tr>
      <w:tr w:rsidR="00155607" w14:paraId="17CC3242" w14:textId="77777777" w:rsidTr="00B84A09">
        <w:trPr>
          <w:cnfStyle w:val="010000000000" w:firstRow="0" w:lastRow="1" w:firstColumn="0" w:lastColumn="0" w:oddVBand="0" w:evenVBand="0" w:oddHBand="0" w:evenHBand="0" w:firstRowFirstColumn="0" w:firstRowLastColumn="0" w:lastRowFirstColumn="0" w:lastRowLastColumn="0"/>
          <w:trHeight w:val="225"/>
        </w:trPr>
        <w:tc>
          <w:tcPr>
            <w:cnfStyle w:val="001000000000" w:firstRow="0" w:lastRow="0" w:firstColumn="1" w:lastColumn="0" w:oddVBand="0" w:evenVBand="0" w:oddHBand="0" w:evenHBand="0" w:firstRowFirstColumn="0" w:firstRowLastColumn="0" w:lastRowFirstColumn="0" w:lastRowLastColumn="0"/>
            <w:tcW w:w="1454" w:type="pct"/>
            <w:tcBorders>
              <w:top w:val="single" w:sz="4" w:space="0" w:color="auto"/>
            </w:tcBorders>
            <w:shd w:val="clear" w:color="auto" w:fill="auto"/>
            <w:noWrap/>
            <w:hideMark/>
          </w:tcPr>
          <w:p w14:paraId="4D1C5B3E" w14:textId="77777777" w:rsidR="005B1647" w:rsidRPr="003312A2" w:rsidRDefault="005B1647" w:rsidP="005B1647">
            <w:pPr>
              <w:pStyle w:val="Tabell"/>
              <w:rPr>
                <w:b w:val="0"/>
              </w:rPr>
            </w:pPr>
          </w:p>
        </w:tc>
        <w:tc>
          <w:tcPr>
            <w:tcW w:w="1309" w:type="pct"/>
            <w:tcBorders>
              <w:top w:val="single" w:sz="4" w:space="0" w:color="auto"/>
            </w:tcBorders>
            <w:shd w:val="clear" w:color="auto" w:fill="auto"/>
            <w:noWrap/>
            <w:hideMark/>
          </w:tcPr>
          <w:p w14:paraId="53E52593" w14:textId="74B3645C" w:rsidR="005B1647" w:rsidRPr="00201ECB" w:rsidRDefault="005B1647" w:rsidP="005B1647">
            <w:pPr>
              <w:pStyle w:val="Tabell"/>
              <w:jc w:val="left"/>
              <w:cnfStyle w:val="010000000000" w:firstRow="0" w:lastRow="1" w:firstColumn="0" w:lastColumn="0" w:oddVBand="0" w:evenVBand="0" w:oddHBand="0" w:evenHBand="0" w:firstRowFirstColumn="0" w:firstRowLastColumn="0" w:lastRowFirstColumn="0" w:lastRowLastColumn="0"/>
              <w:rPr>
                <w:b w:val="0"/>
              </w:rPr>
            </w:pPr>
            <w:r w:rsidRPr="003312A2">
              <w:rPr>
                <w:b w:val="0"/>
                <w:bCs/>
              </w:rPr>
              <w:t>Landsbygdsutvecklings</w:t>
            </w:r>
            <w:r>
              <w:rPr>
                <w:b w:val="0"/>
                <w:bCs/>
              </w:rPr>
              <w:softHyphen/>
            </w:r>
            <w:r w:rsidRPr="003312A2">
              <w:rPr>
                <w:b w:val="0"/>
                <w:bCs/>
              </w:rPr>
              <w:t>fonden ej IAKS</w:t>
            </w:r>
          </w:p>
        </w:tc>
        <w:tc>
          <w:tcPr>
            <w:tcW w:w="778" w:type="pct"/>
            <w:tcBorders>
              <w:top w:val="single" w:sz="4" w:space="0" w:color="auto"/>
            </w:tcBorders>
            <w:shd w:val="clear" w:color="auto" w:fill="auto"/>
            <w:noWrap/>
            <w:hideMark/>
          </w:tcPr>
          <w:p w14:paraId="18DF6041" w14:textId="77777777" w:rsidR="005B1647" w:rsidRPr="00201ECB" w:rsidRDefault="005B1647" w:rsidP="005B1647">
            <w:pPr>
              <w:pStyle w:val="Tabell"/>
              <w:cnfStyle w:val="010000000000" w:firstRow="0" w:lastRow="1" w:firstColumn="0" w:lastColumn="0" w:oddVBand="0" w:evenVBand="0" w:oddHBand="0" w:evenHBand="0" w:firstRowFirstColumn="0" w:firstRowLastColumn="0" w:lastRowFirstColumn="0" w:lastRowLastColumn="0"/>
              <w:rPr>
                <w:b w:val="0"/>
              </w:rPr>
            </w:pPr>
            <w:r w:rsidRPr="00201ECB">
              <w:rPr>
                <w:b w:val="0"/>
              </w:rPr>
              <w:t>0,06</w:t>
            </w:r>
          </w:p>
        </w:tc>
        <w:tc>
          <w:tcPr>
            <w:tcW w:w="778" w:type="pct"/>
            <w:tcBorders>
              <w:top w:val="single" w:sz="4" w:space="0" w:color="auto"/>
            </w:tcBorders>
            <w:shd w:val="clear" w:color="auto" w:fill="auto"/>
            <w:noWrap/>
            <w:hideMark/>
          </w:tcPr>
          <w:p w14:paraId="4C7C6E03" w14:textId="77777777" w:rsidR="005B1647" w:rsidRPr="00201ECB" w:rsidRDefault="005B1647" w:rsidP="005B1647">
            <w:pPr>
              <w:pStyle w:val="Tabell"/>
              <w:cnfStyle w:val="010000000000" w:firstRow="0" w:lastRow="1" w:firstColumn="0" w:lastColumn="0" w:oddVBand="0" w:evenVBand="0" w:oddHBand="0" w:evenHBand="0" w:firstRowFirstColumn="0" w:firstRowLastColumn="0" w:lastRowFirstColumn="0" w:lastRowLastColumn="0"/>
              <w:rPr>
                <w:b w:val="0"/>
              </w:rPr>
            </w:pPr>
            <w:r w:rsidRPr="00201ECB">
              <w:rPr>
                <w:b w:val="0"/>
              </w:rPr>
              <w:t>1,73</w:t>
            </w:r>
          </w:p>
        </w:tc>
        <w:tc>
          <w:tcPr>
            <w:tcW w:w="681" w:type="pct"/>
            <w:tcBorders>
              <w:top w:val="single" w:sz="4" w:space="0" w:color="auto"/>
            </w:tcBorders>
            <w:shd w:val="clear" w:color="auto" w:fill="auto"/>
            <w:noWrap/>
            <w:hideMark/>
          </w:tcPr>
          <w:p w14:paraId="5C953F1B" w14:textId="77777777" w:rsidR="005B1647" w:rsidRPr="00201ECB" w:rsidRDefault="005B1647" w:rsidP="005B1647">
            <w:pPr>
              <w:pStyle w:val="Tabell"/>
              <w:cnfStyle w:val="010000000000" w:firstRow="0" w:lastRow="1" w:firstColumn="0" w:lastColumn="0" w:oddVBand="0" w:evenVBand="0" w:oddHBand="0" w:evenHBand="0" w:firstRowFirstColumn="0" w:firstRowLastColumn="0" w:lastRowFirstColumn="0" w:lastRowLastColumn="0"/>
              <w:rPr>
                <w:b w:val="0"/>
              </w:rPr>
            </w:pPr>
            <w:r w:rsidRPr="00201ECB">
              <w:rPr>
                <w:b w:val="0"/>
              </w:rPr>
              <w:t>1,52</w:t>
            </w:r>
          </w:p>
        </w:tc>
      </w:tr>
    </w:tbl>
    <w:p w14:paraId="66DEC0C6" w14:textId="462D0FFD" w:rsidR="005B1647" w:rsidRDefault="005B1647" w:rsidP="005B1647">
      <w:pPr>
        <w:pStyle w:val="TabellFotnot"/>
      </w:pPr>
      <w:r w:rsidRPr="00991B61">
        <w:rPr>
          <w:vertAlign w:val="superscript"/>
        </w:rPr>
        <w:t>1</w:t>
      </w:r>
      <w:r>
        <w:rPr>
          <w:vertAlign w:val="superscript"/>
        </w:rPr>
        <w:t xml:space="preserve"> </w:t>
      </w:r>
      <w:r w:rsidRPr="00991B61">
        <w:t>Den uppskattade felnivån avser hela garantifonden för redovisningsperioden 2017/2018 och 2018/2019, eftersom andelen medel inom ej IAKS var av mindre omfattning under dessa perioder.</w:t>
      </w:r>
    </w:p>
    <w:p w14:paraId="5EC517EE" w14:textId="69363AB0" w:rsidR="005B1647" w:rsidRDefault="005B1647" w:rsidP="005B1647">
      <w:pPr>
        <w:pStyle w:val="Klla"/>
      </w:pPr>
      <w:r>
        <w:t>Källa: ESV.</w:t>
      </w:r>
    </w:p>
    <w:p w14:paraId="51F60085" w14:textId="77777777" w:rsidR="005B1647" w:rsidRDefault="005B1647" w:rsidP="00AC2754">
      <w:pPr>
        <w:pStyle w:val="Rubrik3"/>
      </w:pPr>
      <w:bookmarkStart w:id="320" w:name="_Toc37350687"/>
      <w:r>
        <w:t>Riksrevisionens granskning av myndigheternas årsredovisningar och ledningens förvaltning</w:t>
      </w:r>
      <w:bookmarkEnd w:id="320"/>
    </w:p>
    <w:p w14:paraId="44F9EBAB" w14:textId="15201D01" w:rsidR="005B1647" w:rsidRDefault="005B1647" w:rsidP="005B1647">
      <w:pPr>
        <w:pStyle w:val="Brdtext"/>
      </w:pPr>
      <w:r w:rsidRPr="0043104A">
        <w:t>Enligt 3 § lagen (2002:1022) om revision av statlig verksamhet m.m. ska Riksrevisionen bl.a. granska årsredovisningen för de förvaltningsmyndigheter som lyder under regeringen. Granskningen ska göras i enlighet med god revisionssed och syftar till att bedöma om redovisningen och underliggande redovisning är tillförlitlig och räkenskaperna rättvisande. Granskningen sker utifrån risk för väsentliga fel, vilket innebär att Riksrevisionen vid sin granskning fokuserar på de områden där det finns risk för väsentliga fel i myndigheternas årsredovisningar. Varje räkenskapsår avslutas granskningen med en revisionsberättelse, i vilken Riksrevisionen bl.a. uttalar</w:t>
      </w:r>
      <w:r w:rsidRPr="0043104A" w:rsidDel="00E12649">
        <w:t xml:space="preserve"> </w:t>
      </w:r>
      <w:r w:rsidRPr="0043104A">
        <w:t>sig om myndigheten i alla väsentliga avseenden har upprättat årsredovisningen enligt förord</w:t>
      </w:r>
      <w:r w:rsidRPr="0043104A">
        <w:softHyphen/>
        <w:t>ningen om årsredovisning och budgetunderlag, sin instruktion, sitt regleringsbrev och särskilda regeringsbeslut för myndigheten. Uttalandet i revisionsberättelsen avser också om myndigheten ger en rättvisande bild av dess ekonomiska resultat, finansiering och finansiella ställning per bokslutsdatum. Riksrevisionen uttalar sig dessutom om det skulle ha framkommit något som tyder på att ledningen i sin bedömning av myndighetens interna styrning och kontroll inte har följt förordningen om intern styrning och kontroll.</w:t>
      </w:r>
    </w:p>
    <w:p w14:paraId="12C8C326" w14:textId="1B87E45A" w:rsidR="005B1647" w:rsidRPr="00FE4088" w:rsidRDefault="005B1647" w:rsidP="005B1647">
      <w:pPr>
        <w:pStyle w:val="Brdtext"/>
      </w:pPr>
      <w:r w:rsidRPr="00CD3BEB">
        <w:t xml:space="preserve">Med undantag för </w:t>
      </w:r>
      <w:r>
        <w:t xml:space="preserve">Svenska </w:t>
      </w:r>
      <w:r w:rsidRPr="00CD3BEB">
        <w:t>ESF-rådet erhöll ansvariga förvaltande myndigheter av EU-medel en standardutformad revisionsberättelse</w:t>
      </w:r>
      <w:r w:rsidRPr="008B7EEF">
        <w:t xml:space="preserve"> </w:t>
      </w:r>
      <w:r w:rsidRPr="00CD3BEB">
        <w:t xml:space="preserve">för 2019. För </w:t>
      </w:r>
      <w:r>
        <w:t xml:space="preserve">Svenska </w:t>
      </w:r>
      <w:r w:rsidRPr="00CD3BEB">
        <w:t xml:space="preserve">ESF-rådet lämnade Riksrevisionen en revisionsberättelse med reservation. Enligt Riksrevisionen </w:t>
      </w:r>
      <w:r w:rsidRPr="00F94BE8">
        <w:t xml:space="preserve">har </w:t>
      </w:r>
      <w:r>
        <w:t xml:space="preserve">Svenska </w:t>
      </w:r>
      <w:r w:rsidRPr="00F94BE8">
        <w:t xml:space="preserve">ESF-rådet överskridit slutåret 2021 avseende beställningsbemyndigandet för Fonden för europeiskt bistånd </w:t>
      </w:r>
      <w:r>
        <w:t>för</w:t>
      </w:r>
      <w:r w:rsidRPr="00F94BE8">
        <w:t xml:space="preserve"> dem som har det sämst ställt (F</w:t>
      </w:r>
      <w:r>
        <w:t>EAD</w:t>
      </w:r>
      <w:r w:rsidRPr="00F94BE8">
        <w:t>) genom att ingå åtaganden för år 2022 om 678 000 kronor.</w:t>
      </w:r>
      <w:r>
        <w:t xml:space="preserve"> Myndigheten har därmed överskridit sina befogenheter. Regeringen gör dock bedömningen att felet i Svenska ESF-rådets årsredovisning inte är väsentligt i den samlade finansiella redovisningen av EU-medel som regeringen lämnar i årsredovisningen för staten.</w:t>
      </w:r>
    </w:p>
    <w:p w14:paraId="22FEC44B" w14:textId="4D0628EF" w:rsidR="005B1647" w:rsidRPr="00A11F7F" w:rsidRDefault="005B1647" w:rsidP="005B1647">
      <w:pPr>
        <w:pStyle w:val="Brdtext"/>
        <w:rPr>
          <w:rFonts w:eastAsia="Times New Roman" w:cs="Times New Roman"/>
          <w:spacing w:val="-4"/>
          <w:szCs w:val="20"/>
        </w:rPr>
      </w:pPr>
      <w:r w:rsidRPr="0043104A">
        <w:rPr>
          <w:rFonts w:eastAsia="Times New Roman" w:cs="Times New Roman"/>
          <w:spacing w:val="-4"/>
          <w:szCs w:val="20"/>
        </w:rPr>
        <w:t xml:space="preserve">För övriga förvaltande myndigheter lämnar Riksrevisionen uttalanden om att respektive årsredovisning ger en i alla väsentliga </w:t>
      </w:r>
      <w:r w:rsidRPr="00CD3BEB">
        <w:t>avseenden rättvisande bild av dess finansiella ställning per den 31 december 2019 samt av dess resultat och finansiering för året enligt förordningen om årsredovisning och budgetunderlag</w:t>
      </w:r>
      <w:r w:rsidRPr="0043104A">
        <w:rPr>
          <w:rFonts w:eastAsia="Times New Roman" w:cs="Times New Roman"/>
          <w:spacing w:val="-4"/>
          <w:szCs w:val="20"/>
        </w:rPr>
        <w:t>, instruktion, regleringsbrev och övriga beslut för myndigheten.</w:t>
      </w:r>
    </w:p>
    <w:p w14:paraId="07DCBE13" w14:textId="09BA5073" w:rsidR="005B1647" w:rsidRDefault="005B1647" w:rsidP="005B1647">
      <w:pPr>
        <w:pStyle w:val="Rubrik2"/>
      </w:pPr>
      <w:bookmarkStart w:id="321" w:name="_Toc37350688"/>
      <w:r>
        <w:t>Regeringens övergripande bedömning och nationella intygande av EU-medel</w:t>
      </w:r>
      <w:bookmarkEnd w:id="321"/>
    </w:p>
    <w:p w14:paraId="51AA4497" w14:textId="7F2F7734" w:rsidR="005B1647" w:rsidRDefault="005B1647" w:rsidP="005B1647">
      <w:pPr>
        <w:pStyle w:val="Brdtext"/>
      </w:pPr>
      <w:bookmarkStart w:id="322" w:name="_Hlk4679151"/>
      <w:r w:rsidRPr="00E30463">
        <w:t>Regeringens intygande grundar sig på ansvariga myndigheters intyganden och bedömningar avseende hanteringen av EU-medel, ESV:s revisionsutlåtanden och Riksrevisionens uttalande från granskningen av myndigheternas räkenskaper och deras interna styrning och kontroll.</w:t>
      </w:r>
    </w:p>
    <w:p w14:paraId="677309ED" w14:textId="38F66BD9" w:rsidR="005B1647" w:rsidRDefault="005B1647" w:rsidP="005B1647">
      <w:pPr>
        <w:pStyle w:val="Brdtext"/>
        <w:rPr>
          <w:rFonts w:eastAsia="Times New Roman" w:cs="Times New Roman"/>
          <w:spacing w:val="-4"/>
          <w:szCs w:val="20"/>
        </w:rPr>
      </w:pPr>
      <w:r w:rsidRPr="00182BF3">
        <w:t xml:space="preserve">Samtliga myndigheter som förvaltar EU-medel har rapporterat att de har korrekta räkenskaper. </w:t>
      </w:r>
      <w:bookmarkStart w:id="323" w:name="_Hlk5269749"/>
      <w:r w:rsidRPr="00291968">
        <w:rPr>
          <w:rFonts w:eastAsia="Times New Roman" w:cs="Times New Roman"/>
          <w:spacing w:val="-4"/>
          <w:szCs w:val="20"/>
        </w:rPr>
        <w:t xml:space="preserve">ESV har vid sin granskning av ESF funnit </w:t>
      </w:r>
      <w:r w:rsidRPr="00291968">
        <w:t>att det förvaltnings- och kontrollsystem som inrättats fungerar i huvudsak tillfredställande, utom avseende projekt som blivit</w:t>
      </w:r>
      <w:r w:rsidRPr="00036276">
        <w:t xml:space="preserve"> upphandlade och tillkommit på initiativ av </w:t>
      </w:r>
      <w:r>
        <w:t xml:space="preserve">Svenska </w:t>
      </w:r>
      <w:r w:rsidRPr="00036276">
        <w:t xml:space="preserve">ESF-rådet. ESV anser att reservationens inverkan är begränsad eftersom det handlar om förhållandevis begränsade belopp och de oriktiga utgifterna har dragits bort från räkenskaperna. </w:t>
      </w:r>
      <w:r w:rsidRPr="00CD3BEB">
        <w:rPr>
          <w:rFonts w:eastAsia="Times New Roman" w:cs="Times New Roman"/>
          <w:spacing w:val="-4"/>
          <w:szCs w:val="20"/>
        </w:rPr>
        <w:t xml:space="preserve">Det fel som föranlett Riksrevisionens reservation avseende </w:t>
      </w:r>
      <w:r>
        <w:rPr>
          <w:rFonts w:eastAsia="Times New Roman" w:cs="Times New Roman"/>
          <w:spacing w:val="-4"/>
          <w:szCs w:val="20"/>
        </w:rPr>
        <w:t xml:space="preserve">Svenska </w:t>
      </w:r>
      <w:r w:rsidRPr="00CD3BEB">
        <w:rPr>
          <w:rFonts w:eastAsia="Times New Roman" w:cs="Times New Roman"/>
          <w:spacing w:val="-4"/>
          <w:szCs w:val="20"/>
        </w:rPr>
        <w:t>ESF-rådets årsredovisning gäller bemyndiganderamar och har inte påverkat den totala finansiella sammanställningen.</w:t>
      </w:r>
    </w:p>
    <w:p w14:paraId="5C4705FA" w14:textId="2C202EC3" w:rsidR="005B1647" w:rsidRDefault="005B1647" w:rsidP="005B1647">
      <w:pPr>
        <w:pStyle w:val="Brdtext"/>
      </w:pPr>
      <w:r>
        <w:rPr>
          <w:rFonts w:eastAsia="Times New Roman" w:cs="Times New Roman"/>
          <w:spacing w:val="-4"/>
          <w:szCs w:val="20"/>
        </w:rPr>
        <w:t xml:space="preserve">ESV har för programmet lokalt ledd utveckling som finansieras via ERUF och ESF samt för havs- och fiskeriprogrammet konstaterat att Jordbruksverkets förvaltnings- och kontrollsystem inte fungerar ändamålsenligt. </w:t>
      </w:r>
      <w:r w:rsidRPr="001C3B45">
        <w:t xml:space="preserve">Jordbruksverkets betydande förseningar angående att fatta beslut om återkrav </w:t>
      </w:r>
      <w:r>
        <w:t xml:space="preserve">för </w:t>
      </w:r>
      <w:r w:rsidRPr="00987BC5">
        <w:t>areal- och djurbaserade jordbrukarstöd</w:t>
      </w:r>
      <w:r>
        <w:t xml:space="preserve"> </w:t>
      </w:r>
      <w:r w:rsidRPr="001C3B45">
        <w:t xml:space="preserve">innebär en risk för överskattning av saldona vid årets slut. </w:t>
      </w:r>
      <w:r w:rsidRPr="001C3B45">
        <w:rPr>
          <w:rFonts w:eastAsia="Times New Roman" w:cs="Times New Roman"/>
          <w:spacing w:val="-4"/>
          <w:szCs w:val="20"/>
        </w:rPr>
        <w:t>Regeringen anser att dessa brister är av allvarlig karaktär och fäster stor vikt vid att bristerna åtgärdas.</w:t>
      </w:r>
      <w:r>
        <w:rPr>
          <w:rFonts w:eastAsia="Times New Roman" w:cs="Times New Roman"/>
          <w:spacing w:val="-4"/>
          <w:szCs w:val="20"/>
        </w:rPr>
        <w:t xml:space="preserve"> </w:t>
      </w:r>
      <w:r w:rsidRPr="0090710F">
        <w:rPr>
          <w:rStyle w:val="BrdtextChar"/>
        </w:rPr>
        <w:t>Jordbruks</w:t>
      </w:r>
      <w:r>
        <w:rPr>
          <w:rStyle w:val="BrdtextChar"/>
        </w:rPr>
        <w:softHyphen/>
      </w:r>
      <w:r w:rsidRPr="0090710F">
        <w:rPr>
          <w:rStyle w:val="BrdtextChar"/>
        </w:rPr>
        <w:t>verket har gjort en uppskattning av beloppet som inte har kunnat återkrävas och funnit att det rör sig om mindre än en procent av totalt utbetalt belopp</w:t>
      </w:r>
      <w:r>
        <w:rPr>
          <w:rStyle w:val="BrdtextChar"/>
        </w:rPr>
        <w:t xml:space="preserve"> </w:t>
      </w:r>
      <w:r w:rsidRPr="0090710F">
        <w:rPr>
          <w:rStyle w:val="BrdtextChar"/>
        </w:rPr>
        <w:t>2015</w:t>
      </w:r>
      <w:bookmarkStart w:id="324" w:name="_Hlk37250222"/>
      <w:r w:rsidRPr="0090710F">
        <w:rPr>
          <w:rStyle w:val="BrdtextChar"/>
        </w:rPr>
        <w:t>–</w:t>
      </w:r>
      <w:bookmarkEnd w:id="324"/>
      <w:r w:rsidRPr="0090710F">
        <w:rPr>
          <w:rStyle w:val="BrdtextChar"/>
        </w:rPr>
        <w:t xml:space="preserve">2019. </w:t>
      </w:r>
      <w:r w:rsidRPr="0090710F">
        <w:t>Regeringen bedömer att uppskattningen är rimlig och att beloppet som andel av de totala utgifterna inte är så pass stort att det påverkar slutsatsen att räkenskaperna i allt väsentligt är rättvisande.</w:t>
      </w:r>
      <w:bookmarkEnd w:id="323"/>
    </w:p>
    <w:p w14:paraId="5D36E680" w14:textId="5E0138A4" w:rsidR="005B1647" w:rsidRDefault="005B1647" w:rsidP="005B1647">
      <w:pPr>
        <w:pStyle w:val="Brdtext"/>
      </w:pPr>
      <w:r>
        <w:t xml:space="preserve">Regeringen bedömer att det har funnits brister i den interna styrningen och kontrollen av vissa delar av EU-medelshanteringen under 2019. Orsaken är att </w:t>
      </w:r>
      <w:r w:rsidRPr="00C567DE">
        <w:t>myndighetsledningarna</w:t>
      </w:r>
      <w:r>
        <w:t xml:space="preserve"> vid Jordbruksverket och Svenska ESF-rådet har bedömt (och ESV har bekräftat) att det har funnits brister i den interna styrningen och kontrollen avseende myndigheternas EU-medelshantering. Värt att notera är att Jordbruksverket förvaltar omkring 80 procent av Sveriges EU-medel. </w:t>
      </w:r>
      <w:r w:rsidRPr="00182BF3">
        <w:rPr>
          <w:rFonts w:eastAsia="Times New Roman" w:cs="Times New Roman"/>
          <w:spacing w:val="-4"/>
          <w:szCs w:val="20"/>
        </w:rPr>
        <w:t xml:space="preserve">Regeringen noterar att </w:t>
      </w:r>
      <w:r>
        <w:rPr>
          <w:rFonts w:eastAsia="Times New Roman" w:cs="Times New Roman"/>
          <w:spacing w:val="-4"/>
          <w:szCs w:val="20"/>
        </w:rPr>
        <w:t xml:space="preserve">övriga </w:t>
      </w:r>
      <w:r w:rsidRPr="00182BF3">
        <w:rPr>
          <w:rFonts w:eastAsia="Times New Roman" w:cs="Times New Roman"/>
          <w:spacing w:val="-4"/>
          <w:szCs w:val="20"/>
        </w:rPr>
        <w:t>myndigheter som förvaltar EU-medel har bedömt att den interna styrningen och kontrollen vid myndigheten är betryggande.</w:t>
      </w:r>
    </w:p>
    <w:p w14:paraId="6A12F91E" w14:textId="77777777" w:rsidR="005B1647" w:rsidRPr="00A7632B" w:rsidRDefault="005B1647" w:rsidP="00AC2754">
      <w:pPr>
        <w:pStyle w:val="Rubrik3"/>
      </w:pPr>
      <w:bookmarkStart w:id="325" w:name="_Toc37350689"/>
      <w:r w:rsidRPr="00A7632B">
        <w:t>Regeringens nationella intygande</w:t>
      </w:r>
      <w:bookmarkEnd w:id="325"/>
    </w:p>
    <w:p w14:paraId="74EBF5E5" w14:textId="77777777" w:rsidR="005B1647" w:rsidRPr="001E06DB" w:rsidRDefault="005B1647" w:rsidP="005B1647">
      <w:pPr>
        <w:pStyle w:val="Brdtext"/>
      </w:pPr>
      <w:r w:rsidRPr="001E06DB">
        <w:t>Regeringen lämnar följande intygande baserat på en samlad bedömning av ovan nämnda dokument.</w:t>
      </w:r>
    </w:p>
    <w:p w14:paraId="1B455804" w14:textId="77777777" w:rsidR="005B1647" w:rsidRPr="001E06DB" w:rsidRDefault="005B1647" w:rsidP="005B1647">
      <w:pPr>
        <w:pStyle w:val="Rubrik4utannumrering"/>
        <w:rPr>
          <w:rFonts w:eastAsia="Times New Roman"/>
        </w:rPr>
      </w:pPr>
      <w:r w:rsidRPr="001E06DB">
        <w:rPr>
          <w:rFonts w:eastAsia="Times New Roman"/>
        </w:rPr>
        <w:t>Rättvisande räkenskaper</w:t>
      </w:r>
    </w:p>
    <w:p w14:paraId="4E4E54D0" w14:textId="291735CE" w:rsidR="005B1647" w:rsidRPr="001E06DB" w:rsidRDefault="005B1647" w:rsidP="005B1647">
      <w:pPr>
        <w:pStyle w:val="Brdtext"/>
      </w:pPr>
      <w:r w:rsidRPr="001E06DB">
        <w:t>Sammanställningen av EU-räkenskaperna, omfattande resultat- och balansräkning samt en kassamässig redovisning, har upprättats enligt god redovisningssed. Regeringen bedömer att räkenskaperna i allt väsentligt är rättvisande.</w:t>
      </w:r>
    </w:p>
    <w:p w14:paraId="2E1894B8" w14:textId="1FA5E333" w:rsidR="005B1647" w:rsidRPr="001E06DB" w:rsidRDefault="005B1647" w:rsidP="005B1647">
      <w:pPr>
        <w:pStyle w:val="Rubrik4utannumrering"/>
        <w:rPr>
          <w:rFonts w:eastAsia="Times New Roman"/>
        </w:rPr>
      </w:pPr>
      <w:r>
        <w:rPr>
          <w:rFonts w:eastAsia="Times New Roman"/>
        </w:rPr>
        <w:t xml:space="preserve">Brister i </w:t>
      </w:r>
      <w:r w:rsidRPr="001E06DB">
        <w:rPr>
          <w:rFonts w:eastAsia="Times New Roman"/>
        </w:rPr>
        <w:t>intern styrning och kontroll</w:t>
      </w:r>
    </w:p>
    <w:p w14:paraId="7B33C0F7" w14:textId="5D504CF7" w:rsidR="005B1647" w:rsidRPr="003312A2" w:rsidRDefault="005B1647" w:rsidP="00CE22A2">
      <w:pPr>
        <w:pStyle w:val="Brdtext"/>
      </w:pPr>
      <w:r w:rsidRPr="001E06DB">
        <w:t>Det finns ett ramverk för staten som syftar till att säkerställa en betryggande intern styrning och kontroll av EU-medlen. Regeringen bedömer att det funnits brister i den interna styrningen och kontrollen av vissa delar av EU-medelshanteringen under 2019.</w:t>
      </w:r>
      <w:bookmarkEnd w:id="322"/>
    </w:p>
    <w:sectPr w:rsidR="005B1647" w:rsidRPr="003312A2" w:rsidSect="00DA2538">
      <w:headerReference w:type="even" r:id="rId153"/>
      <w:headerReference w:type="default" r:id="rId154"/>
      <w:footerReference w:type="even" r:id="rId155"/>
      <w:footerReference w:type="default" r:id="rId156"/>
      <w:headerReference w:type="first" r:id="rId157"/>
      <w:footerReference w:type="first" r:id="rId158"/>
      <w:type w:val="oddPage"/>
      <w:pgSz w:w="11906" w:h="16838" w:code="9"/>
      <w:pgMar w:top="1304" w:right="2268" w:bottom="1247" w:left="2268" w:header="567" w:footer="624"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endnote w:type="separator" w:id="-1">
    <w:p w14:paraId="64A5202C" w14:textId="77777777" w:rsidR="007E5169" w:rsidRDefault="007E5169" w:rsidP="006A6340">
      <w:pPr>
        <w:spacing w:after="0" w:line="240" w:lineRule="auto"/>
      </w:pPr>
      <w:r>
        <w:separator/>
      </w:r>
    </w:p>
  </w:endnote>
  <w:endnote w:type="continuationSeparator" w:id="0">
    <w:p w14:paraId="2633D031" w14:textId="77777777" w:rsidR="007E5169" w:rsidRDefault="007E5169" w:rsidP="006A6340">
      <w:pPr>
        <w:spacing w:after="0" w:line="240" w:lineRule="auto"/>
      </w:pPr>
      <w:r>
        <w:continuationSeparator/>
      </w:r>
    </w:p>
  </w:endnote>
  <w:endnote w:type="continuationNotice" w:id="1">
    <w:p w14:paraId="5D1CC37C" w14:textId="77777777" w:rsidR="007E5169" w:rsidRDefault="007E5169">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OrigGarmnd BT">
    <w:panose1 w:val="02020602050306020403"/>
    <w:charset w:val="00"/>
    <w:family w:val="roman"/>
    <w:pitch w:val="variable"/>
    <w:sig w:usb0="00000087" w:usb1="00000000" w:usb2="00000000" w:usb3="00000000" w:csb0="0000001B" w:csb1="00000000"/>
  </w:font>
  <w:font w:name="Garamond">
    <w:panose1 w:val="02020404030301010803"/>
    <w:charset w:val="00"/>
    <w:family w:val="roman"/>
    <w:pitch w:val="variable"/>
    <w:sig w:usb0="00000287" w:usb1="00000000" w:usb2="00000000" w:usb3="00000000" w:csb0="0000009F" w:csb1="00000000"/>
  </w:font>
  <w:font w:name="Arial">
    <w:panose1 w:val="020B0604020202020204"/>
    <w:charset w:val="00"/>
    <w:family w:val="swiss"/>
    <w:pitch w:val="variable"/>
    <w:sig w:usb0="E0002EFF" w:usb1="C000785B" w:usb2="00000009" w:usb3="00000000" w:csb0="000001FF" w:csb1="00000000"/>
  </w:font>
  <w:font w:name="Segoe UI">
    <w:panose1 w:val="020B0502040204020203"/>
    <w:charset w:val="00"/>
    <w:family w:val="swiss"/>
    <w:pitch w:val="variable"/>
    <w:sig w:usb0="E4002EFF" w:usb1="C000E47F" w:usb2="00000009" w:usb3="00000000" w:csb0="000001FF" w:csb1="00000000"/>
  </w:font>
  <w:font w:name="OriginalGaramondBT-Roman">
    <w:altName w:val="Calibri"/>
    <w:charset w:val="00"/>
    <w:family w:val="auto"/>
    <w:pitch w:val="default"/>
  </w:font>
  <w:font w:name="Calibri">
    <w:panose1 w:val="020F0502020204030204"/>
    <w:charset w:val="00"/>
    <w:family w:val="swiss"/>
    <w:pitch w:val="variable"/>
    <w:sig w:usb0="E0002EFF" w:usb1="C000247B" w:usb2="00000009" w:usb3="00000000" w:csb0="000001FF" w:csb1="00000000"/>
  </w:font>
  <w:font w:name="TimesNewRomanPSMT">
    <w:altName w:val="Times New Roman"/>
    <w:panose1 w:val="00000000000000000000"/>
    <w:charset w:val="00"/>
    <w:family w:val="roman"/>
    <w:notTrueType/>
    <w:pitch w:val="default"/>
    <w:sig w:usb0="00000003" w:usb1="00000000" w:usb2="00000000" w:usb3="00000000" w:csb0="00000001" w:csb1="00000000"/>
  </w:font>
  <w:font w:name="Calibri Light">
    <w:panose1 w:val="020F0302020204030204"/>
    <w:charset w:val="00"/>
    <w:family w:val="swiss"/>
    <w:pitch w:val="variable"/>
    <w:sig w:usb0="E0002AFF" w:usb1="C0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17F2629" w14:textId="7066B9CC" w:rsidR="007E5169" w:rsidRPr="00B55039" w:rsidRDefault="007E5169" w:rsidP="00B55039">
    <w:pPr>
      <w:pStyle w:val="Sidfot"/>
    </w:pPr>
    <w:r>
      <w:fldChar w:fldCharType="begin"/>
    </w:r>
    <w:r>
      <w:instrText>PAGE   \* MERGEFORMAT</w:instrText>
    </w:r>
    <w:r>
      <w:fldChar w:fldCharType="separate"/>
    </w:r>
    <w:r>
      <w:t>3</w:t>
    </w:r>
    <w:r>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81E6CE2" w14:textId="50DAA7A5" w:rsidR="007E5169" w:rsidRDefault="007E5169">
    <w:pPr>
      <w:pStyle w:val="Sidfot"/>
    </w:pPr>
    <w:r>
      <w:fldChar w:fldCharType="begin"/>
    </w:r>
    <w:r>
      <w:instrText>PAGE   \* MERGEFORMAT</w:instrText>
    </w:r>
    <w:r>
      <w:fldChar w:fldCharType="separate"/>
    </w:r>
    <w:r>
      <w:t>1</w:t>
    </w:r>
    <w:r>
      <w:fldChar w:fldCharType="end"/>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82ADD80" w14:textId="77777777" w:rsidR="007E5169" w:rsidRPr="00B55039" w:rsidRDefault="007E5169" w:rsidP="005B1647">
    <w:pPr>
      <w:pStyle w:val="Sidfot"/>
    </w:pPr>
    <w:r>
      <w:fldChar w:fldCharType="begin"/>
    </w:r>
    <w:r>
      <w:instrText>PAGE   \* MERGEFORMAT</w:instrText>
    </w:r>
    <w:r>
      <w:fldChar w:fldCharType="separate"/>
    </w:r>
    <w:r>
      <w:t>2</w:t>
    </w:r>
    <w:r>
      <w:fldChar w:fldCharType="end"/>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373F8F7" w14:textId="77777777" w:rsidR="007E5169" w:rsidRPr="00B55039" w:rsidRDefault="007E5169" w:rsidP="00B55039">
    <w:pPr>
      <w:pStyle w:val="Sidfot"/>
    </w:pPr>
    <w:r>
      <w:fldChar w:fldCharType="begin"/>
    </w:r>
    <w:r>
      <w:instrText>PAGE   \* MERGEFORMAT</w:instrText>
    </w:r>
    <w:r>
      <w:fldChar w:fldCharType="separate"/>
    </w:r>
    <w:r>
      <w:t>3</w:t>
    </w:r>
    <w:r>
      <w:fldChar w:fldCharType="end"/>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C3CD5DA" w14:textId="77777777" w:rsidR="007E5169" w:rsidRDefault="007E5169">
    <w:pPr>
      <w:pStyle w:val="Sidfot"/>
    </w:pPr>
    <w:r>
      <w:fldChar w:fldCharType="begin"/>
    </w:r>
    <w:r>
      <w:instrText>PAGE   \* MERGEFORMAT</w:instrText>
    </w:r>
    <w:r>
      <w:fldChar w:fldCharType="separate"/>
    </w:r>
    <w:r>
      <w:t>1</w:t>
    </w:r>
    <w:r>
      <w:fldChar w:fldCharType="end"/>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0F20F88" w14:textId="77777777" w:rsidR="007E5169" w:rsidRPr="00B55039" w:rsidRDefault="007E5169" w:rsidP="005B1647">
    <w:pPr>
      <w:pStyle w:val="Sidfot"/>
    </w:pPr>
    <w:r>
      <w:fldChar w:fldCharType="begin"/>
    </w:r>
    <w:r>
      <w:instrText>PAGE   \* MERGEFORMAT</w:instrText>
    </w:r>
    <w:r>
      <w:fldChar w:fldCharType="separate"/>
    </w:r>
    <w:r>
      <w:t>2</w:t>
    </w:r>
    <w:r>
      <w:fldChar w:fldCharType="end"/>
    </w: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15A975D" w14:textId="77777777" w:rsidR="007E5169" w:rsidRPr="00B55039" w:rsidRDefault="007E5169" w:rsidP="00B55039">
    <w:pPr>
      <w:pStyle w:val="Sidfot"/>
    </w:pPr>
    <w:r>
      <w:fldChar w:fldCharType="begin"/>
    </w:r>
    <w:r>
      <w:instrText>PAGE   \* MERGEFORMAT</w:instrText>
    </w:r>
    <w:r>
      <w:fldChar w:fldCharType="separate"/>
    </w:r>
    <w:r>
      <w:t>3</w:t>
    </w:r>
    <w:r>
      <w:fldChar w:fldCharType="end"/>
    </w: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97F3238" w14:textId="77777777" w:rsidR="007E5169" w:rsidRDefault="007E5169">
    <w:pPr>
      <w:pStyle w:val="Sidfot"/>
    </w:pPr>
    <w:r>
      <w:fldChar w:fldCharType="begin"/>
    </w:r>
    <w:r>
      <w:instrText>PAGE   \* MERGEFORMAT</w:instrText>
    </w:r>
    <w:r>
      <w:fldChar w:fldCharType="separate"/>
    </w:r>
    <w:r>
      <w:t>1</w:t>
    </w:r>
    <w:r>
      <w:fldChar w:fldCharType="end"/>
    </w:r>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4D3DD2A" w14:textId="77777777" w:rsidR="007E5169" w:rsidRPr="00B55039" w:rsidRDefault="007E5169" w:rsidP="005B1647">
    <w:pPr>
      <w:pStyle w:val="Sidfot"/>
    </w:pPr>
    <w:r>
      <w:fldChar w:fldCharType="begin"/>
    </w:r>
    <w:r>
      <w:instrText>PAGE   \* MERGEFORMAT</w:instrText>
    </w:r>
    <w:r>
      <w:fldChar w:fldCharType="separate"/>
    </w:r>
    <w:r>
      <w:t>2</w:t>
    </w:r>
    <w:r>
      <w:fldChar w:fldCharType="end"/>
    </w:r>
  </w:p>
</w:ftr>
</file>

<file path=word/footer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905296C" w14:textId="77777777" w:rsidR="007E5169" w:rsidRPr="00B55039" w:rsidRDefault="007E5169" w:rsidP="00B55039">
    <w:pPr>
      <w:pStyle w:val="Sidfot"/>
    </w:pPr>
    <w:r>
      <w:fldChar w:fldCharType="begin"/>
    </w:r>
    <w:r>
      <w:instrText>PAGE   \* MERGEFORMAT</w:instrText>
    </w:r>
    <w:r>
      <w:fldChar w:fldCharType="separate"/>
    </w:r>
    <w:r>
      <w:t>3</w:t>
    </w:r>
    <w:r>
      <w:fldChar w:fldCharType="end"/>
    </w:r>
  </w:p>
</w:ftr>
</file>

<file path=word/footer1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D97D3D8" w14:textId="77777777" w:rsidR="007E5169" w:rsidRDefault="007E5169">
    <w:pPr>
      <w:pStyle w:val="Sidfot"/>
    </w:pPr>
    <w:r>
      <w:fldChar w:fldCharType="begin"/>
    </w:r>
    <w:r>
      <w:instrText>PAGE   \* MERGEFORMAT</w:instrText>
    </w:r>
    <w:r>
      <w:fldChar w:fldCharType="separate"/>
    </w:r>
    <w:r>
      <w:t>1</w:t>
    </w:r>
    <w:r>
      <w:fldChar w:fldCharType="end"/>
    </w:r>
  </w:p>
</w:ftr>
</file>

<file path=word/footer1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ED85EF1" w14:textId="77777777" w:rsidR="007E5169" w:rsidRPr="00B55039" w:rsidRDefault="007E5169" w:rsidP="005B1647">
    <w:pPr>
      <w:pStyle w:val="Sidfot"/>
    </w:pPr>
    <w:r>
      <w:fldChar w:fldCharType="begin"/>
    </w:r>
    <w:r>
      <w:instrText>PAGE   \* MERGEFORMAT</w:instrText>
    </w:r>
    <w:r>
      <w:fldChar w:fldCharType="separate"/>
    </w:r>
    <w:r>
      <w:t>2</w:t>
    </w:r>
    <w:r>
      <w:fldChar w:fldCharType="end"/>
    </w:r>
  </w:p>
</w:ftr>
</file>

<file path=word/footer1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E7E2C09" w14:textId="77777777" w:rsidR="007E5169" w:rsidRPr="00B55039" w:rsidRDefault="007E5169" w:rsidP="00B55039">
    <w:pPr>
      <w:pStyle w:val="Sidfot"/>
    </w:pPr>
    <w:r>
      <w:fldChar w:fldCharType="begin"/>
    </w:r>
    <w:r>
      <w:instrText>PAGE   \* MERGEFORMAT</w:instrText>
    </w:r>
    <w:r>
      <w:fldChar w:fldCharType="separate"/>
    </w:r>
    <w:r>
      <w:t>3</w:t>
    </w:r>
    <w:r>
      <w:fldChar w:fldCharType="end"/>
    </w:r>
  </w:p>
</w:ftr>
</file>

<file path=word/footer1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6B9D273" w14:textId="77777777" w:rsidR="007E5169" w:rsidRDefault="007E5169">
    <w:pPr>
      <w:pStyle w:val="Sidfot"/>
    </w:pPr>
    <w:r>
      <w:fldChar w:fldCharType="begin"/>
    </w:r>
    <w:r>
      <w:instrText>PAGE   \* MERGEFORMAT</w:instrText>
    </w:r>
    <w:r>
      <w:fldChar w:fldCharType="separate"/>
    </w:r>
    <w:r>
      <w:t>1</w:t>
    </w:r>
    <w:r>
      <w:fldChar w:fldCharType="end"/>
    </w:r>
  </w:p>
</w:ftr>
</file>

<file path=word/footer1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18F76AB" w14:textId="77777777" w:rsidR="007E5169" w:rsidRPr="00B55039" w:rsidRDefault="007E5169" w:rsidP="005B1647">
    <w:pPr>
      <w:pStyle w:val="Sidfot"/>
    </w:pPr>
    <w:r>
      <w:fldChar w:fldCharType="begin"/>
    </w:r>
    <w:r>
      <w:instrText>PAGE   \* MERGEFORMAT</w:instrText>
    </w:r>
    <w:r>
      <w:fldChar w:fldCharType="separate"/>
    </w:r>
    <w:r>
      <w:t>2</w:t>
    </w:r>
    <w:r>
      <w:fldChar w:fldCharType="end"/>
    </w:r>
  </w:p>
</w:ftr>
</file>

<file path=word/footer1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9664FB8" w14:textId="77777777" w:rsidR="007E5169" w:rsidRPr="00B55039" w:rsidRDefault="007E5169" w:rsidP="00B55039">
    <w:pPr>
      <w:pStyle w:val="Sidfot"/>
    </w:pPr>
    <w:r>
      <w:fldChar w:fldCharType="begin"/>
    </w:r>
    <w:r>
      <w:instrText>PAGE   \* MERGEFORMAT</w:instrText>
    </w:r>
    <w:r>
      <w:fldChar w:fldCharType="separate"/>
    </w:r>
    <w:r>
      <w:t>3</w:t>
    </w:r>
    <w:r>
      <w:fldChar w:fldCharType="end"/>
    </w:r>
  </w:p>
</w:ftr>
</file>

<file path=word/footer1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2F594B7" w14:textId="77777777" w:rsidR="007E5169" w:rsidRDefault="007E5169">
    <w:pPr>
      <w:pStyle w:val="Sidfot"/>
    </w:pPr>
    <w:r>
      <w:fldChar w:fldCharType="begin"/>
    </w:r>
    <w:r>
      <w:instrText>PAGE   \* MERGEFORMAT</w:instrText>
    </w:r>
    <w:r>
      <w:fldChar w:fldCharType="separate"/>
    </w:r>
    <w:r>
      <w:t>1</w:t>
    </w:r>
    <w:r>
      <w:fldChar w:fldCharType="end"/>
    </w:r>
  </w:p>
</w:ftr>
</file>

<file path=word/footer1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2493D97" w14:textId="77777777" w:rsidR="007E5169" w:rsidRPr="00B55039" w:rsidRDefault="007E5169" w:rsidP="005B1647">
    <w:pPr>
      <w:pStyle w:val="Sidfot"/>
    </w:pPr>
    <w:r>
      <w:fldChar w:fldCharType="begin"/>
    </w:r>
    <w:r>
      <w:instrText>PAGE   \* MERGEFORMAT</w:instrText>
    </w:r>
    <w:r>
      <w:fldChar w:fldCharType="separate"/>
    </w:r>
    <w:r>
      <w:t>2</w:t>
    </w:r>
    <w:r>
      <w:fldChar w:fldCharType="end"/>
    </w:r>
  </w:p>
</w:ftr>
</file>

<file path=word/footer1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78FBC1D" w14:textId="77777777" w:rsidR="007E5169" w:rsidRPr="00B55039" w:rsidRDefault="007E5169" w:rsidP="00B55039">
    <w:pPr>
      <w:pStyle w:val="Sidfot"/>
    </w:pPr>
    <w:r>
      <w:fldChar w:fldCharType="begin"/>
    </w:r>
    <w:r>
      <w:instrText>PAGE   \* MERGEFORMAT</w:instrText>
    </w:r>
    <w:r>
      <w:fldChar w:fldCharType="separate"/>
    </w:r>
    <w:r>
      <w:t>3</w:t>
    </w:r>
    <w:r>
      <w:fldChar w:fldCharType="end"/>
    </w:r>
  </w:p>
</w:ftr>
</file>

<file path=word/footer2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EE020E3" w14:textId="77777777" w:rsidR="007E5169" w:rsidRDefault="007E5169">
    <w:pPr>
      <w:pStyle w:val="Sidfot"/>
    </w:pPr>
    <w:r>
      <w:fldChar w:fldCharType="begin"/>
    </w:r>
    <w:r>
      <w:instrText>PAGE   \* MERGEFORMAT</w:instrText>
    </w:r>
    <w:r>
      <w:fldChar w:fldCharType="separate"/>
    </w:r>
    <w:r>
      <w:t>1</w:t>
    </w:r>
    <w:r>
      <w:fldChar w:fldCharType="end"/>
    </w:r>
  </w:p>
</w:ftr>
</file>

<file path=word/footer2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E4631DA" w14:textId="77777777" w:rsidR="007E5169" w:rsidRPr="00B55039" w:rsidRDefault="007E5169" w:rsidP="005B1647">
    <w:pPr>
      <w:pStyle w:val="Sidfot"/>
    </w:pPr>
    <w:r>
      <w:fldChar w:fldCharType="begin"/>
    </w:r>
    <w:r>
      <w:instrText>PAGE   \* MERGEFORMAT</w:instrText>
    </w:r>
    <w:r>
      <w:fldChar w:fldCharType="separate"/>
    </w:r>
    <w:r>
      <w:t>2</w:t>
    </w:r>
    <w:r>
      <w:fldChar w:fldCharType="end"/>
    </w:r>
  </w:p>
</w:ftr>
</file>

<file path=word/footer2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E9CC1B2" w14:textId="77777777" w:rsidR="007E5169" w:rsidRPr="00B55039" w:rsidRDefault="007E5169" w:rsidP="00B55039">
    <w:pPr>
      <w:pStyle w:val="Sidfot"/>
    </w:pPr>
    <w:r>
      <w:fldChar w:fldCharType="begin"/>
    </w:r>
    <w:r>
      <w:instrText>PAGE   \* MERGEFORMAT</w:instrText>
    </w:r>
    <w:r>
      <w:fldChar w:fldCharType="separate"/>
    </w:r>
    <w:r>
      <w:t>3</w:t>
    </w:r>
    <w:r>
      <w:fldChar w:fldCharType="end"/>
    </w:r>
  </w:p>
</w:ftr>
</file>

<file path=word/footer2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B8F8F73" w14:textId="77777777" w:rsidR="007E5169" w:rsidRDefault="007E5169">
    <w:pPr>
      <w:pStyle w:val="Sidfot"/>
    </w:pPr>
    <w:r>
      <w:fldChar w:fldCharType="begin"/>
    </w:r>
    <w:r>
      <w:instrText>PAGE   \* MERGEFORMAT</w:instrText>
    </w:r>
    <w:r>
      <w:fldChar w:fldCharType="separate"/>
    </w:r>
    <w:r>
      <w:t>1</w:t>
    </w:r>
    <w:r>
      <w:fldChar w:fldCharType="end"/>
    </w:r>
  </w:p>
</w:ftr>
</file>

<file path=word/footer2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5BABD31" w14:textId="77777777" w:rsidR="007E5169" w:rsidRPr="00B55039" w:rsidRDefault="007E5169" w:rsidP="005B1647">
    <w:pPr>
      <w:pStyle w:val="Sidfot"/>
    </w:pPr>
    <w:r>
      <w:fldChar w:fldCharType="begin"/>
    </w:r>
    <w:r>
      <w:instrText>PAGE   \* MERGEFORMAT</w:instrText>
    </w:r>
    <w:r>
      <w:fldChar w:fldCharType="separate"/>
    </w:r>
    <w:r>
      <w:t>2</w:t>
    </w:r>
    <w:r>
      <w:fldChar w:fldCharType="end"/>
    </w:r>
  </w:p>
</w:ftr>
</file>

<file path=word/footer2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9339329" w14:textId="77777777" w:rsidR="007E5169" w:rsidRPr="00B55039" w:rsidRDefault="007E5169" w:rsidP="00B55039">
    <w:pPr>
      <w:pStyle w:val="Sidfot"/>
    </w:pPr>
    <w:r>
      <w:fldChar w:fldCharType="begin"/>
    </w:r>
    <w:r>
      <w:instrText>PAGE   \* MERGEFORMAT</w:instrText>
    </w:r>
    <w:r>
      <w:fldChar w:fldCharType="separate"/>
    </w:r>
    <w:r>
      <w:t>3</w:t>
    </w:r>
    <w:r>
      <w:fldChar w:fldCharType="end"/>
    </w:r>
  </w:p>
</w:ftr>
</file>

<file path=word/footer2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1E77412" w14:textId="77777777" w:rsidR="007E5169" w:rsidRDefault="007E5169">
    <w:pPr>
      <w:pStyle w:val="Sidfot"/>
    </w:pPr>
    <w:r>
      <w:fldChar w:fldCharType="begin"/>
    </w:r>
    <w:r>
      <w:instrText>PAGE   \* MERGEFORMAT</w:instrText>
    </w:r>
    <w:r>
      <w:fldChar w:fldCharType="separate"/>
    </w:r>
    <w:r>
      <w:t>1</w:t>
    </w:r>
    <w:r>
      <w:fldChar w:fldCharType="end"/>
    </w:r>
  </w:p>
</w:ftr>
</file>

<file path=word/footer2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156583D" w14:textId="77777777" w:rsidR="007E5169" w:rsidRPr="00B55039" w:rsidRDefault="007E5169" w:rsidP="005B1647">
    <w:pPr>
      <w:pStyle w:val="Sidfot"/>
    </w:pPr>
    <w:r>
      <w:fldChar w:fldCharType="begin"/>
    </w:r>
    <w:r>
      <w:instrText>PAGE   \* MERGEFORMAT</w:instrText>
    </w:r>
    <w:r>
      <w:fldChar w:fldCharType="separate"/>
    </w:r>
    <w:r>
      <w:t>2</w:t>
    </w:r>
    <w:r>
      <w:fldChar w:fldCharType="end"/>
    </w:r>
  </w:p>
</w:ftr>
</file>

<file path=word/footer2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CF517E9" w14:textId="77777777" w:rsidR="007E5169" w:rsidRPr="00B55039" w:rsidRDefault="007E5169" w:rsidP="00B55039">
    <w:pPr>
      <w:pStyle w:val="Sidfot"/>
    </w:pPr>
    <w:r>
      <w:fldChar w:fldCharType="begin"/>
    </w:r>
    <w:r>
      <w:instrText>PAGE   \* MERGEFORMAT</w:instrText>
    </w:r>
    <w:r>
      <w:fldChar w:fldCharType="separate"/>
    </w:r>
    <w:r>
      <w:t>3</w:t>
    </w:r>
    <w:r>
      <w:fldChar w:fldCharType="end"/>
    </w:r>
  </w:p>
</w:ftr>
</file>

<file path=word/footer2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D0C666A" w14:textId="77777777" w:rsidR="007E5169" w:rsidRDefault="007E5169">
    <w:pPr>
      <w:pStyle w:val="Sidfot"/>
    </w:pPr>
    <w:r>
      <w:fldChar w:fldCharType="begin"/>
    </w:r>
    <w:r>
      <w:instrText>PAGE   \* MERGEFORMAT</w:instrText>
    </w:r>
    <w:r>
      <w:fldChar w:fldCharType="separate"/>
    </w:r>
    <w:r>
      <w:t>1</w:t>
    </w:r>
    <w:r>
      <w:fldChar w:fldCharType="end"/>
    </w:r>
  </w:p>
</w:ftr>
</file>

<file path=word/footer3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2E884EE" w14:textId="77777777" w:rsidR="007E5169" w:rsidRPr="00B55039" w:rsidRDefault="007E5169" w:rsidP="005B1647">
    <w:pPr>
      <w:pStyle w:val="Sidfot"/>
    </w:pPr>
    <w:r>
      <w:fldChar w:fldCharType="begin"/>
    </w:r>
    <w:r>
      <w:instrText>PAGE   \* MERGEFORMAT</w:instrText>
    </w:r>
    <w:r>
      <w:fldChar w:fldCharType="separate"/>
    </w:r>
    <w:r>
      <w:t>2</w:t>
    </w:r>
    <w:r>
      <w:fldChar w:fldCharType="end"/>
    </w:r>
  </w:p>
</w:ftr>
</file>

<file path=word/footer3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4154AA8" w14:textId="77777777" w:rsidR="007E5169" w:rsidRPr="00B55039" w:rsidRDefault="007E5169" w:rsidP="00B55039">
    <w:pPr>
      <w:pStyle w:val="Sidfot"/>
    </w:pPr>
    <w:r>
      <w:fldChar w:fldCharType="begin"/>
    </w:r>
    <w:r>
      <w:instrText>PAGE   \* MERGEFORMAT</w:instrText>
    </w:r>
    <w:r>
      <w:fldChar w:fldCharType="separate"/>
    </w:r>
    <w:r>
      <w:t>3</w:t>
    </w:r>
    <w:r>
      <w:fldChar w:fldCharType="end"/>
    </w:r>
  </w:p>
</w:ftr>
</file>

<file path=word/footer3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B16D468" w14:textId="77777777" w:rsidR="007E5169" w:rsidRDefault="007E5169">
    <w:pPr>
      <w:pStyle w:val="Sidfot"/>
    </w:pPr>
    <w:r>
      <w:fldChar w:fldCharType="begin"/>
    </w:r>
    <w:r>
      <w:instrText>PAGE   \* MERGEFORMAT</w:instrText>
    </w:r>
    <w:r>
      <w:fldChar w:fldCharType="separate"/>
    </w:r>
    <w:r>
      <w:t>1</w:t>
    </w:r>
    <w:r>
      <w:fldChar w:fldCharType="end"/>
    </w:r>
  </w:p>
</w:ftr>
</file>

<file path=word/footer3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DDB5676" w14:textId="77777777" w:rsidR="007E5169" w:rsidRPr="00B55039" w:rsidRDefault="007E5169" w:rsidP="005B1647">
    <w:pPr>
      <w:pStyle w:val="Sidfot"/>
    </w:pPr>
    <w:r>
      <w:fldChar w:fldCharType="begin"/>
    </w:r>
    <w:r>
      <w:instrText>PAGE   \* MERGEFORMAT</w:instrText>
    </w:r>
    <w:r>
      <w:fldChar w:fldCharType="separate"/>
    </w:r>
    <w:r>
      <w:t>2</w:t>
    </w:r>
    <w:r>
      <w:fldChar w:fldCharType="end"/>
    </w:r>
  </w:p>
</w:ftr>
</file>

<file path=word/footer3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3F437D0" w14:textId="77777777" w:rsidR="007E5169" w:rsidRPr="00B55039" w:rsidRDefault="007E5169" w:rsidP="00B55039">
    <w:pPr>
      <w:pStyle w:val="Sidfot"/>
    </w:pPr>
    <w:r>
      <w:fldChar w:fldCharType="begin"/>
    </w:r>
    <w:r>
      <w:instrText>PAGE   \* MERGEFORMAT</w:instrText>
    </w:r>
    <w:r>
      <w:fldChar w:fldCharType="separate"/>
    </w:r>
    <w:r>
      <w:t>3</w:t>
    </w:r>
    <w:r>
      <w:fldChar w:fldCharType="end"/>
    </w:r>
  </w:p>
</w:ftr>
</file>

<file path=word/footer3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F470E3A" w14:textId="77777777" w:rsidR="007E5169" w:rsidRDefault="007E5169">
    <w:pPr>
      <w:pStyle w:val="Sidfot"/>
    </w:pPr>
    <w:r>
      <w:fldChar w:fldCharType="begin"/>
    </w:r>
    <w:r>
      <w:instrText>PAGE   \* MERGEFORMAT</w:instrText>
    </w:r>
    <w:r>
      <w:fldChar w:fldCharType="separate"/>
    </w:r>
    <w:r>
      <w:t>1</w:t>
    </w:r>
    <w:r>
      <w:fldChar w:fldCharType="end"/>
    </w:r>
  </w:p>
</w:ftr>
</file>

<file path=word/footer3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C51E6E6" w14:textId="77777777" w:rsidR="007E5169" w:rsidRPr="00B55039" w:rsidRDefault="007E5169" w:rsidP="005B1647">
    <w:pPr>
      <w:pStyle w:val="Sidfot"/>
    </w:pPr>
    <w:r>
      <w:fldChar w:fldCharType="begin"/>
    </w:r>
    <w:r>
      <w:instrText>PAGE   \* MERGEFORMAT</w:instrText>
    </w:r>
    <w:r>
      <w:fldChar w:fldCharType="separate"/>
    </w:r>
    <w:r>
      <w:t>2</w:t>
    </w:r>
    <w:r>
      <w:fldChar w:fldCharType="end"/>
    </w:r>
  </w:p>
</w:ftr>
</file>

<file path=word/footer3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8672F91" w14:textId="77777777" w:rsidR="007E5169" w:rsidRPr="00B55039" w:rsidRDefault="007E5169" w:rsidP="00B55039">
    <w:pPr>
      <w:pStyle w:val="Sidfot"/>
    </w:pPr>
    <w:r>
      <w:fldChar w:fldCharType="begin"/>
    </w:r>
    <w:r>
      <w:instrText>PAGE   \* MERGEFORMAT</w:instrText>
    </w:r>
    <w:r>
      <w:fldChar w:fldCharType="separate"/>
    </w:r>
    <w:r>
      <w:t>3</w:t>
    </w:r>
    <w:r>
      <w:fldChar w:fldCharType="end"/>
    </w:r>
  </w:p>
</w:ftr>
</file>

<file path=word/footer3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4A6735A" w14:textId="77777777" w:rsidR="007E5169" w:rsidRDefault="007E5169">
    <w:pPr>
      <w:pStyle w:val="Sidfot"/>
    </w:pPr>
    <w:r>
      <w:fldChar w:fldCharType="begin"/>
    </w:r>
    <w:r>
      <w:instrText>PAGE   \* MERGEFORMAT</w:instrText>
    </w:r>
    <w:r>
      <w:fldChar w:fldCharType="separate"/>
    </w:r>
    <w:r>
      <w:t>1</w:t>
    </w:r>
    <w:r>
      <w:fldChar w:fldCharType="end"/>
    </w:r>
  </w:p>
</w:ftr>
</file>

<file path=word/footer3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2B44138" w14:textId="77777777" w:rsidR="007E5169" w:rsidRPr="00B55039" w:rsidRDefault="007E5169" w:rsidP="005B1647">
    <w:pPr>
      <w:pStyle w:val="Sidfot"/>
    </w:pPr>
    <w:r>
      <w:fldChar w:fldCharType="begin"/>
    </w:r>
    <w:r>
      <w:instrText>PAGE   \* MERGEFORMAT</w:instrText>
    </w:r>
    <w:r>
      <w:fldChar w:fldCharType="separate"/>
    </w:r>
    <w:r>
      <w:t>2</w:t>
    </w:r>
    <w:r>
      <w:fldChar w:fldCharType="end"/>
    </w:r>
  </w:p>
</w:ftr>
</file>

<file path=word/footer4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6723BC8" w14:textId="77777777" w:rsidR="007E5169" w:rsidRPr="00B55039" w:rsidRDefault="007E5169" w:rsidP="00B55039">
    <w:pPr>
      <w:pStyle w:val="Sidfot"/>
    </w:pPr>
    <w:r>
      <w:fldChar w:fldCharType="begin"/>
    </w:r>
    <w:r>
      <w:instrText>PAGE   \* MERGEFORMAT</w:instrText>
    </w:r>
    <w:r>
      <w:fldChar w:fldCharType="separate"/>
    </w:r>
    <w:r>
      <w:t>3</w:t>
    </w:r>
    <w:r>
      <w:fldChar w:fldCharType="end"/>
    </w:r>
  </w:p>
</w:ftr>
</file>

<file path=word/footer4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4CAEC3F" w14:textId="77777777" w:rsidR="007E5169" w:rsidRDefault="007E5169">
    <w:pPr>
      <w:pStyle w:val="Sidfot"/>
    </w:pPr>
    <w:r>
      <w:fldChar w:fldCharType="begin"/>
    </w:r>
    <w:r>
      <w:instrText>PAGE   \* MERGEFORMAT</w:instrText>
    </w:r>
    <w:r>
      <w:fldChar w:fldCharType="separate"/>
    </w:r>
    <w:r>
      <w:t>1</w:t>
    </w:r>
    <w:r>
      <w:fldChar w:fldCharType="end"/>
    </w:r>
  </w:p>
</w:ftr>
</file>

<file path=word/footer4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4C55B68" w14:textId="77777777" w:rsidR="007E5169" w:rsidRPr="00B55039" w:rsidRDefault="007E5169" w:rsidP="005B1647">
    <w:pPr>
      <w:pStyle w:val="Sidfot"/>
    </w:pPr>
    <w:r>
      <w:fldChar w:fldCharType="begin"/>
    </w:r>
    <w:r>
      <w:instrText>PAGE   \* MERGEFORMAT</w:instrText>
    </w:r>
    <w:r>
      <w:fldChar w:fldCharType="separate"/>
    </w:r>
    <w:r>
      <w:t>2</w:t>
    </w:r>
    <w:r>
      <w:fldChar w:fldCharType="end"/>
    </w:r>
  </w:p>
</w:ftr>
</file>

<file path=word/footer4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AC5E157" w14:textId="77777777" w:rsidR="007E5169" w:rsidRPr="00B55039" w:rsidRDefault="007E5169" w:rsidP="00B55039">
    <w:pPr>
      <w:pStyle w:val="Sidfot"/>
    </w:pPr>
    <w:r>
      <w:fldChar w:fldCharType="begin"/>
    </w:r>
    <w:r>
      <w:instrText>PAGE   \* MERGEFORMAT</w:instrText>
    </w:r>
    <w:r>
      <w:fldChar w:fldCharType="separate"/>
    </w:r>
    <w:r>
      <w:t>3</w:t>
    </w:r>
    <w:r>
      <w:fldChar w:fldCharType="end"/>
    </w:r>
  </w:p>
</w:ftr>
</file>

<file path=word/footer4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DCAB56E" w14:textId="77777777" w:rsidR="007E5169" w:rsidRDefault="007E5169">
    <w:pPr>
      <w:pStyle w:val="Sidfot"/>
    </w:pPr>
    <w:r>
      <w:fldChar w:fldCharType="begin"/>
    </w:r>
    <w:r>
      <w:instrText>PAGE   \* MERGEFORMAT</w:instrText>
    </w:r>
    <w:r>
      <w:fldChar w:fldCharType="separate"/>
    </w:r>
    <w:r>
      <w:t>1</w:t>
    </w:r>
    <w:r>
      <w:fldChar w:fldCharType="end"/>
    </w:r>
  </w:p>
</w:ftr>
</file>

<file path=word/footer4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E4967CE" w14:textId="77777777" w:rsidR="007E5169" w:rsidRPr="00B55039" w:rsidRDefault="007E5169" w:rsidP="005B1647">
    <w:pPr>
      <w:pStyle w:val="Sidfot"/>
    </w:pPr>
    <w:r>
      <w:fldChar w:fldCharType="begin"/>
    </w:r>
    <w:r>
      <w:instrText>PAGE   \* MERGEFORMAT</w:instrText>
    </w:r>
    <w:r>
      <w:fldChar w:fldCharType="separate"/>
    </w:r>
    <w:r>
      <w:t>2</w:t>
    </w:r>
    <w:r>
      <w:fldChar w:fldCharType="end"/>
    </w:r>
  </w:p>
</w:ftr>
</file>

<file path=word/footer4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D12E428" w14:textId="77777777" w:rsidR="007E5169" w:rsidRPr="00B55039" w:rsidRDefault="007E5169" w:rsidP="00B55039">
    <w:pPr>
      <w:pStyle w:val="Sidfot"/>
    </w:pPr>
    <w:r>
      <w:fldChar w:fldCharType="begin"/>
    </w:r>
    <w:r>
      <w:instrText>PAGE   \* MERGEFORMAT</w:instrText>
    </w:r>
    <w:r>
      <w:fldChar w:fldCharType="separate"/>
    </w:r>
    <w:r>
      <w:t>3</w:t>
    </w:r>
    <w:r>
      <w:fldChar w:fldCharType="end"/>
    </w:r>
  </w:p>
</w:ftr>
</file>

<file path=word/footer4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4E0C891" w14:textId="77777777" w:rsidR="007E5169" w:rsidRDefault="007E5169">
    <w:pPr>
      <w:pStyle w:val="Sidfot"/>
    </w:pPr>
    <w:r>
      <w:fldChar w:fldCharType="begin"/>
    </w:r>
    <w:r>
      <w:instrText>PAGE   \* MERGEFORMAT</w:instrText>
    </w:r>
    <w:r>
      <w:fldChar w:fldCharType="separate"/>
    </w:r>
    <w:r>
      <w:t>1</w:t>
    </w:r>
    <w:r>
      <w:fldChar w:fldCharType="end"/>
    </w:r>
  </w:p>
</w:ftr>
</file>

<file path=word/footer4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BAD70C8" w14:textId="77777777" w:rsidR="007E5169" w:rsidRPr="00B55039" w:rsidRDefault="007E5169" w:rsidP="005B1647">
    <w:pPr>
      <w:pStyle w:val="Sidfot"/>
    </w:pPr>
    <w:r>
      <w:fldChar w:fldCharType="begin"/>
    </w:r>
    <w:r>
      <w:instrText>PAGE   \* MERGEFORMAT</w:instrText>
    </w:r>
    <w:r>
      <w:fldChar w:fldCharType="separate"/>
    </w:r>
    <w:r>
      <w:t>2</w:t>
    </w:r>
    <w:r>
      <w:fldChar w:fldCharType="end"/>
    </w:r>
  </w:p>
</w:ftr>
</file>

<file path=word/footer4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1A32DC9" w14:textId="77777777" w:rsidR="007E5169" w:rsidRPr="00B55039" w:rsidRDefault="007E5169" w:rsidP="00B55039">
    <w:pPr>
      <w:pStyle w:val="Sidfot"/>
    </w:pPr>
    <w:r>
      <w:fldChar w:fldCharType="begin"/>
    </w:r>
    <w:r>
      <w:instrText>PAGE   \* MERGEFORMAT</w:instrText>
    </w:r>
    <w:r>
      <w:fldChar w:fldCharType="separate"/>
    </w:r>
    <w:r>
      <w:t>3</w:t>
    </w:r>
    <w:r>
      <w:fldChar w:fldCharType="end"/>
    </w:r>
  </w:p>
</w:ftr>
</file>

<file path=word/footer5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F36337E" w14:textId="77777777" w:rsidR="007E5169" w:rsidRDefault="007E5169">
    <w:pPr>
      <w:pStyle w:val="Sidfot"/>
    </w:pPr>
    <w:r>
      <w:fldChar w:fldCharType="begin"/>
    </w:r>
    <w:r>
      <w:instrText>PAGE   \* MERGEFORMAT</w:instrText>
    </w:r>
    <w:r>
      <w:fldChar w:fldCharType="separate"/>
    </w:r>
    <w:r>
      <w:t>1</w:t>
    </w:r>
    <w:r>
      <w:fldChar w:fldCharType="end"/>
    </w:r>
  </w:p>
</w:ftr>
</file>

<file path=word/footer5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546C3CE" w14:textId="77777777" w:rsidR="007E5169" w:rsidRPr="00B55039" w:rsidRDefault="007E5169" w:rsidP="005B1647">
    <w:pPr>
      <w:pStyle w:val="Sidfot"/>
    </w:pPr>
    <w:r>
      <w:fldChar w:fldCharType="begin"/>
    </w:r>
    <w:r>
      <w:instrText>PAGE   \* MERGEFORMAT</w:instrText>
    </w:r>
    <w:r>
      <w:fldChar w:fldCharType="separate"/>
    </w:r>
    <w:r>
      <w:t>2</w:t>
    </w:r>
    <w:r>
      <w:fldChar w:fldCharType="end"/>
    </w:r>
  </w:p>
</w:ftr>
</file>

<file path=word/footer5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760D034" w14:textId="77777777" w:rsidR="007E5169" w:rsidRPr="00B55039" w:rsidRDefault="007E5169" w:rsidP="00B55039">
    <w:pPr>
      <w:pStyle w:val="Sidfot"/>
    </w:pPr>
    <w:r>
      <w:fldChar w:fldCharType="begin"/>
    </w:r>
    <w:r>
      <w:instrText>PAGE   \* MERGEFORMAT</w:instrText>
    </w:r>
    <w:r>
      <w:fldChar w:fldCharType="separate"/>
    </w:r>
    <w:r>
      <w:t>3</w:t>
    </w:r>
    <w:r>
      <w:fldChar w:fldCharType="end"/>
    </w:r>
  </w:p>
</w:ftr>
</file>

<file path=word/footer5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2A2C900" w14:textId="77777777" w:rsidR="007E5169" w:rsidRDefault="007E5169">
    <w:pPr>
      <w:pStyle w:val="Sidfot"/>
    </w:pPr>
    <w:r>
      <w:fldChar w:fldCharType="begin"/>
    </w:r>
    <w:r>
      <w:instrText>PAGE   \* MERGEFORMAT</w:instrText>
    </w:r>
    <w:r>
      <w:fldChar w:fldCharType="separate"/>
    </w:r>
    <w:r>
      <w:t>1</w:t>
    </w:r>
    <w:r>
      <w:fldChar w:fldCharType="end"/>
    </w:r>
  </w:p>
</w:ftr>
</file>

<file path=word/footer5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FACF42D" w14:textId="77777777" w:rsidR="007E5169" w:rsidRPr="00B55039" w:rsidRDefault="007E5169" w:rsidP="005B1647">
    <w:pPr>
      <w:pStyle w:val="Sidfot"/>
    </w:pPr>
    <w:r>
      <w:fldChar w:fldCharType="begin"/>
    </w:r>
    <w:r>
      <w:instrText>PAGE   \* MERGEFORMAT</w:instrText>
    </w:r>
    <w:r>
      <w:fldChar w:fldCharType="separate"/>
    </w:r>
    <w:r>
      <w:t>2</w:t>
    </w:r>
    <w:r>
      <w:fldChar w:fldCharType="end"/>
    </w:r>
  </w:p>
</w:ftr>
</file>

<file path=word/footer5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BC13065" w14:textId="77777777" w:rsidR="007E5169" w:rsidRPr="00B55039" w:rsidRDefault="007E5169" w:rsidP="00B55039">
    <w:pPr>
      <w:pStyle w:val="Sidfot"/>
    </w:pPr>
    <w:r>
      <w:fldChar w:fldCharType="begin"/>
    </w:r>
    <w:r>
      <w:instrText>PAGE   \* MERGEFORMAT</w:instrText>
    </w:r>
    <w:r>
      <w:fldChar w:fldCharType="separate"/>
    </w:r>
    <w:r>
      <w:t>3</w:t>
    </w:r>
    <w:r>
      <w:fldChar w:fldCharType="end"/>
    </w:r>
  </w:p>
</w:ftr>
</file>

<file path=word/footer5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4F8246C" w14:textId="77777777" w:rsidR="007E5169" w:rsidRDefault="007E5169">
    <w:pPr>
      <w:pStyle w:val="Sidfot"/>
    </w:pPr>
    <w:r>
      <w:fldChar w:fldCharType="begin"/>
    </w:r>
    <w:r>
      <w:instrText>PAGE   \* MERGEFORMAT</w:instrText>
    </w:r>
    <w:r>
      <w:fldChar w:fldCharType="separate"/>
    </w:r>
    <w:r>
      <w:t>1</w:t>
    </w:r>
    <w:r>
      <w:fldChar w:fldCharType="end"/>
    </w:r>
  </w:p>
</w:ftr>
</file>

<file path=word/footer5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E365F3E" w14:textId="77777777" w:rsidR="007E5169" w:rsidRPr="00B55039" w:rsidRDefault="007E5169" w:rsidP="005B1647">
    <w:pPr>
      <w:pStyle w:val="Sidfot"/>
    </w:pPr>
    <w:r>
      <w:fldChar w:fldCharType="begin"/>
    </w:r>
    <w:r>
      <w:instrText>PAGE   \* MERGEFORMAT</w:instrText>
    </w:r>
    <w:r>
      <w:fldChar w:fldCharType="separate"/>
    </w:r>
    <w:r>
      <w:t>2</w:t>
    </w:r>
    <w:r>
      <w:fldChar w:fldCharType="end"/>
    </w:r>
  </w:p>
</w:ftr>
</file>

<file path=word/footer5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E7D7D08" w14:textId="77777777" w:rsidR="007E5169" w:rsidRPr="00B55039" w:rsidRDefault="007E5169" w:rsidP="00B55039">
    <w:pPr>
      <w:pStyle w:val="Sidfot"/>
    </w:pPr>
    <w:r>
      <w:fldChar w:fldCharType="begin"/>
    </w:r>
    <w:r>
      <w:instrText>PAGE   \* MERGEFORMAT</w:instrText>
    </w:r>
    <w:r>
      <w:fldChar w:fldCharType="separate"/>
    </w:r>
    <w:r>
      <w:t>3</w:t>
    </w:r>
    <w:r>
      <w:fldChar w:fldCharType="end"/>
    </w:r>
  </w:p>
</w:ftr>
</file>

<file path=word/footer5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F76FF91" w14:textId="77777777" w:rsidR="007E5169" w:rsidRDefault="007E5169">
    <w:pPr>
      <w:pStyle w:val="Sidfot"/>
    </w:pPr>
    <w:r>
      <w:fldChar w:fldCharType="begin"/>
    </w:r>
    <w:r>
      <w:instrText>PAGE   \* MERGEFORMAT</w:instrText>
    </w:r>
    <w:r>
      <w:fldChar w:fldCharType="separate"/>
    </w:r>
    <w:r>
      <w:t>1</w:t>
    </w:r>
    <w:r>
      <w:fldChar w:fldCharType="end"/>
    </w:r>
  </w:p>
</w:ftr>
</file>

<file path=word/footer6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5310E8B" w14:textId="77777777" w:rsidR="007E5169" w:rsidRPr="00B55039" w:rsidRDefault="007E5169" w:rsidP="005B1647">
    <w:pPr>
      <w:pStyle w:val="Sidfot"/>
    </w:pPr>
    <w:r>
      <w:fldChar w:fldCharType="begin"/>
    </w:r>
    <w:r>
      <w:instrText>PAGE   \* MERGEFORMAT</w:instrText>
    </w:r>
    <w:r>
      <w:fldChar w:fldCharType="separate"/>
    </w:r>
    <w:r>
      <w:t>2</w:t>
    </w:r>
    <w:r>
      <w:fldChar w:fldCharType="end"/>
    </w:r>
  </w:p>
</w:ftr>
</file>

<file path=word/footer6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25A4A9E" w14:textId="77777777" w:rsidR="007E5169" w:rsidRPr="00B55039" w:rsidRDefault="007E5169" w:rsidP="00B55039">
    <w:pPr>
      <w:pStyle w:val="Sidfot"/>
    </w:pPr>
    <w:r>
      <w:fldChar w:fldCharType="begin"/>
    </w:r>
    <w:r>
      <w:instrText>PAGE   \* MERGEFORMAT</w:instrText>
    </w:r>
    <w:r>
      <w:fldChar w:fldCharType="separate"/>
    </w:r>
    <w:r>
      <w:t>3</w:t>
    </w:r>
    <w:r>
      <w:fldChar w:fldCharType="end"/>
    </w:r>
  </w:p>
</w:ftr>
</file>

<file path=word/footer6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7DD3E03" w14:textId="77777777" w:rsidR="007E5169" w:rsidRDefault="007E5169">
    <w:pPr>
      <w:pStyle w:val="Sidfot"/>
    </w:pPr>
    <w:r>
      <w:fldChar w:fldCharType="begin"/>
    </w:r>
    <w:r>
      <w:instrText>PAGE   \* MERGEFORMAT</w:instrText>
    </w:r>
    <w:r>
      <w:fldChar w:fldCharType="separate"/>
    </w:r>
    <w:r>
      <w:t>1</w:t>
    </w:r>
    <w:r>
      <w:fldChar w:fldCharType="end"/>
    </w:r>
  </w:p>
</w:ftr>
</file>

<file path=word/footer6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7EE2FC4" w14:textId="77777777" w:rsidR="007E5169" w:rsidRPr="00B55039" w:rsidRDefault="007E5169" w:rsidP="005B1647">
    <w:pPr>
      <w:pStyle w:val="Sidfot"/>
    </w:pPr>
    <w:r>
      <w:fldChar w:fldCharType="begin"/>
    </w:r>
    <w:r>
      <w:instrText>PAGE   \* MERGEFORMAT</w:instrText>
    </w:r>
    <w:r>
      <w:fldChar w:fldCharType="separate"/>
    </w:r>
    <w:r>
      <w:t>2</w:t>
    </w:r>
    <w:r>
      <w:fldChar w:fldCharType="end"/>
    </w:r>
  </w:p>
</w:ftr>
</file>

<file path=word/footer6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F4D6656" w14:textId="77777777" w:rsidR="007E5169" w:rsidRPr="00B55039" w:rsidRDefault="007E5169" w:rsidP="00B55039">
    <w:pPr>
      <w:pStyle w:val="Sidfot"/>
    </w:pPr>
    <w:r>
      <w:fldChar w:fldCharType="begin"/>
    </w:r>
    <w:r>
      <w:instrText>PAGE   \* MERGEFORMAT</w:instrText>
    </w:r>
    <w:r>
      <w:fldChar w:fldCharType="separate"/>
    </w:r>
    <w:r>
      <w:t>3</w:t>
    </w:r>
    <w:r>
      <w:fldChar w:fldCharType="end"/>
    </w:r>
  </w:p>
</w:ftr>
</file>

<file path=word/footer6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27D3080" w14:textId="77777777" w:rsidR="007E5169" w:rsidRDefault="007E5169">
    <w:pPr>
      <w:pStyle w:val="Sidfot"/>
    </w:pPr>
    <w:r>
      <w:fldChar w:fldCharType="begin"/>
    </w:r>
    <w:r>
      <w:instrText>PAGE   \* MERGEFORMAT</w:instrText>
    </w:r>
    <w:r>
      <w:fldChar w:fldCharType="separate"/>
    </w:r>
    <w:r>
      <w:t>1</w:t>
    </w:r>
    <w:r>
      <w:fldChar w:fldCharType="end"/>
    </w:r>
  </w:p>
</w:ftr>
</file>

<file path=word/footer6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7DB8D86" w14:textId="77777777" w:rsidR="007E5169" w:rsidRPr="00B55039" w:rsidRDefault="007E5169" w:rsidP="005B1647">
    <w:pPr>
      <w:pStyle w:val="Sidfot"/>
    </w:pPr>
    <w:r>
      <w:fldChar w:fldCharType="begin"/>
    </w:r>
    <w:r>
      <w:instrText>PAGE   \* MERGEFORMAT</w:instrText>
    </w:r>
    <w:r>
      <w:fldChar w:fldCharType="separate"/>
    </w:r>
    <w:r>
      <w:t>2</w:t>
    </w:r>
    <w:r>
      <w:fldChar w:fldCharType="end"/>
    </w:r>
  </w:p>
</w:ftr>
</file>

<file path=word/footer6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F363012" w14:textId="77777777" w:rsidR="007E5169" w:rsidRPr="00B55039" w:rsidRDefault="007E5169" w:rsidP="00B55039">
    <w:pPr>
      <w:pStyle w:val="Sidfot"/>
    </w:pPr>
    <w:r>
      <w:fldChar w:fldCharType="begin"/>
    </w:r>
    <w:r>
      <w:instrText>PAGE   \* MERGEFORMAT</w:instrText>
    </w:r>
    <w:r>
      <w:fldChar w:fldCharType="separate"/>
    </w:r>
    <w:r>
      <w:t>3</w:t>
    </w:r>
    <w:r>
      <w:fldChar w:fldCharType="end"/>
    </w:r>
  </w:p>
</w:ftr>
</file>

<file path=word/footer6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A6F1883" w14:textId="77777777" w:rsidR="007E5169" w:rsidRDefault="007E5169">
    <w:pPr>
      <w:pStyle w:val="Sidfot"/>
    </w:pPr>
    <w:r>
      <w:fldChar w:fldCharType="begin"/>
    </w:r>
    <w:r>
      <w:instrText>PAGE   \* MERGEFORMAT</w:instrText>
    </w:r>
    <w:r>
      <w:fldChar w:fldCharType="separate"/>
    </w:r>
    <w:r>
      <w:t>1</w:t>
    </w:r>
    <w:r>
      <w:fldChar w:fldCharType="end"/>
    </w:r>
  </w:p>
</w:ftr>
</file>

<file path=word/footer6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99132C9" w14:textId="77777777" w:rsidR="007E5169" w:rsidRPr="00B55039" w:rsidRDefault="007E5169" w:rsidP="005B1647">
    <w:pPr>
      <w:pStyle w:val="Sidfot"/>
    </w:pPr>
    <w:r>
      <w:fldChar w:fldCharType="begin"/>
    </w:r>
    <w:r>
      <w:instrText>PAGE   \* MERGEFORMAT</w:instrText>
    </w:r>
    <w:r>
      <w:fldChar w:fldCharType="separate"/>
    </w:r>
    <w:r>
      <w:t>2</w:t>
    </w:r>
    <w:r>
      <w:fldChar w:fldCharType="end"/>
    </w:r>
  </w:p>
</w:ftr>
</file>

<file path=word/footer7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49F7501" w14:textId="77777777" w:rsidR="007E5169" w:rsidRPr="00B55039" w:rsidRDefault="007E5169" w:rsidP="00B55039">
    <w:pPr>
      <w:pStyle w:val="Sidfot"/>
    </w:pPr>
    <w:r>
      <w:fldChar w:fldCharType="begin"/>
    </w:r>
    <w:r>
      <w:instrText>PAGE   \* MERGEFORMAT</w:instrText>
    </w:r>
    <w:r>
      <w:fldChar w:fldCharType="separate"/>
    </w:r>
    <w:r>
      <w:t>3</w:t>
    </w:r>
    <w:r>
      <w:fldChar w:fldCharType="end"/>
    </w:r>
  </w:p>
</w:ftr>
</file>

<file path=word/footer7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FA6F8FD" w14:textId="77777777" w:rsidR="007E5169" w:rsidRDefault="007E5169">
    <w:pPr>
      <w:pStyle w:val="Sidfot"/>
    </w:pPr>
    <w:r>
      <w:fldChar w:fldCharType="begin"/>
    </w:r>
    <w:r>
      <w:instrText>PAGE   \* MERGEFORMAT</w:instrText>
    </w:r>
    <w:r>
      <w:fldChar w:fldCharType="separate"/>
    </w:r>
    <w:r>
      <w:t>1</w:t>
    </w:r>
    <w:r>
      <w:fldChar w:fldCharType="end"/>
    </w:r>
  </w:p>
</w:ftr>
</file>

<file path=word/footer7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40782F4" w14:textId="77777777" w:rsidR="007E5169" w:rsidRPr="00B55039" w:rsidRDefault="007E5169" w:rsidP="005B1647">
    <w:pPr>
      <w:pStyle w:val="Sidfot"/>
    </w:pPr>
    <w:r>
      <w:fldChar w:fldCharType="begin"/>
    </w:r>
    <w:r>
      <w:instrText>PAGE   \* MERGEFORMAT</w:instrText>
    </w:r>
    <w:r>
      <w:fldChar w:fldCharType="separate"/>
    </w:r>
    <w:r>
      <w:t>2</w:t>
    </w:r>
    <w:r>
      <w:fldChar w:fldCharType="end"/>
    </w:r>
  </w:p>
</w:ftr>
</file>

<file path=word/footer7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42F0953" w14:textId="77777777" w:rsidR="007E5169" w:rsidRPr="00B55039" w:rsidRDefault="007E5169" w:rsidP="00B55039">
    <w:pPr>
      <w:pStyle w:val="Sidfot"/>
    </w:pPr>
    <w:r>
      <w:fldChar w:fldCharType="begin"/>
    </w:r>
    <w:r>
      <w:instrText>PAGE   \* MERGEFORMAT</w:instrText>
    </w:r>
    <w:r>
      <w:fldChar w:fldCharType="separate"/>
    </w:r>
    <w:r>
      <w:t>3</w:t>
    </w:r>
    <w:r>
      <w:fldChar w:fldCharType="end"/>
    </w:r>
  </w:p>
</w:ftr>
</file>

<file path=word/footer7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36E7719" w14:textId="77777777" w:rsidR="007E5169" w:rsidRDefault="007E5169">
    <w:pPr>
      <w:pStyle w:val="Sidfot"/>
    </w:pPr>
    <w:r>
      <w:fldChar w:fldCharType="begin"/>
    </w:r>
    <w:r>
      <w:instrText>PAGE   \* MERGEFORMAT</w:instrText>
    </w:r>
    <w:r>
      <w:fldChar w:fldCharType="separate"/>
    </w:r>
    <w:r>
      <w:t>1</w:t>
    </w:r>
    <w:r>
      <w:fldChar w:fldCharType="end"/>
    </w:r>
  </w:p>
</w:ftr>
</file>

<file path=word/footer7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3AAE2CC" w14:textId="77777777" w:rsidR="007E5169" w:rsidRPr="00B55039" w:rsidRDefault="007E5169" w:rsidP="005B1647">
    <w:pPr>
      <w:pStyle w:val="Sidfot"/>
    </w:pPr>
    <w:r>
      <w:fldChar w:fldCharType="begin"/>
    </w:r>
    <w:r>
      <w:instrText>PAGE   \* MERGEFORMAT</w:instrText>
    </w:r>
    <w:r>
      <w:fldChar w:fldCharType="separate"/>
    </w:r>
    <w:r>
      <w:t>2</w:t>
    </w:r>
    <w:r>
      <w:fldChar w:fldCharType="end"/>
    </w:r>
  </w:p>
</w:ftr>
</file>

<file path=word/footer7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3D544B8" w14:textId="77777777" w:rsidR="007E5169" w:rsidRPr="00B55039" w:rsidRDefault="007E5169" w:rsidP="00B55039">
    <w:pPr>
      <w:pStyle w:val="Sidfot"/>
    </w:pPr>
    <w:r>
      <w:fldChar w:fldCharType="begin"/>
    </w:r>
    <w:r>
      <w:instrText>PAGE   \* MERGEFORMAT</w:instrText>
    </w:r>
    <w:r>
      <w:fldChar w:fldCharType="separate"/>
    </w:r>
    <w:r>
      <w:t>3</w:t>
    </w:r>
    <w:r>
      <w:fldChar w:fldCharType="end"/>
    </w:r>
  </w:p>
</w:ftr>
</file>

<file path=word/footer7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A5F4CED" w14:textId="77777777" w:rsidR="007E5169" w:rsidRDefault="007E5169">
    <w:pPr>
      <w:pStyle w:val="Sidfot"/>
    </w:pPr>
    <w:r>
      <w:fldChar w:fldCharType="begin"/>
    </w:r>
    <w:r>
      <w:instrText>PAGE   \* MERGEFORMAT</w:instrText>
    </w:r>
    <w:r>
      <w:fldChar w:fldCharType="separate"/>
    </w:r>
    <w:r>
      <w:t>1</w:t>
    </w:r>
    <w:r>
      <w:fldChar w:fldCharType="end"/>
    </w:r>
  </w:p>
</w:ftr>
</file>

<file path=word/footer7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2FA7CAE" w14:textId="77777777" w:rsidR="007E5169" w:rsidRPr="00B55039" w:rsidRDefault="007E5169" w:rsidP="005B1647">
    <w:pPr>
      <w:pStyle w:val="Sidfot"/>
    </w:pPr>
    <w:r>
      <w:fldChar w:fldCharType="begin"/>
    </w:r>
    <w:r>
      <w:instrText>PAGE   \* MERGEFORMAT</w:instrText>
    </w:r>
    <w:r>
      <w:fldChar w:fldCharType="separate"/>
    </w:r>
    <w:r>
      <w:t>2</w:t>
    </w:r>
    <w: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footnote w:type="separator" w:id="-1">
    <w:p w14:paraId="378FEBEF" w14:textId="77777777" w:rsidR="007E5169" w:rsidRDefault="007E5169" w:rsidP="006A6340">
      <w:pPr>
        <w:spacing w:after="0" w:line="240" w:lineRule="auto"/>
      </w:pPr>
      <w:r>
        <w:separator/>
      </w:r>
    </w:p>
  </w:footnote>
  <w:footnote w:type="continuationSeparator" w:id="0">
    <w:p w14:paraId="6738D6D6" w14:textId="77777777" w:rsidR="007E5169" w:rsidRDefault="007E5169" w:rsidP="006A6340">
      <w:pPr>
        <w:spacing w:after="0" w:line="240" w:lineRule="auto"/>
      </w:pPr>
      <w:r>
        <w:continuationSeparator/>
      </w:r>
    </w:p>
  </w:footnote>
  <w:footnote w:type="continuationNotice" w:id="1">
    <w:p w14:paraId="56162FB3" w14:textId="77777777" w:rsidR="007E5169" w:rsidRDefault="007E5169">
      <w:pPr>
        <w:spacing w:after="0" w:line="240" w:lineRule="auto"/>
      </w:pPr>
    </w:p>
  </w:footnote>
  <w:footnote w:id="2">
    <w:p w14:paraId="174EEC30" w14:textId="59A6272D" w:rsidR="007E5169" w:rsidRDefault="007E5169">
      <w:pPr>
        <w:pStyle w:val="Fotnotstext"/>
      </w:pPr>
      <w:r>
        <w:footnoteRef/>
      </w:r>
      <w:r>
        <w:t xml:space="preserve"> </w:t>
      </w:r>
      <w:r w:rsidRPr="009D3769">
        <w:t>Detta gäller inkomsttitelgrupperna 1140, 1150, 1210, 1270, 1430, 1440 och 1450</w:t>
      </w:r>
      <w:r>
        <w:t>–</w:t>
      </w:r>
      <w:r w:rsidRPr="009D3769">
        <w:t>1460.</w:t>
      </w:r>
    </w:p>
  </w:footnote>
  <w:footnote w:id="3">
    <w:p w14:paraId="1DA34CD4" w14:textId="77777777" w:rsidR="007E5169" w:rsidRDefault="007E5169" w:rsidP="005B1647">
      <w:pPr>
        <w:pStyle w:val="Fotnotstext"/>
      </w:pPr>
      <w:r>
        <w:footnoteRef/>
      </w:r>
      <w:r>
        <w:t xml:space="preserve"> Från i genomsnitt 40 600 per månad till 42 000 kronor.</w:t>
      </w:r>
    </w:p>
  </w:footnote>
  <w:footnote w:id="4">
    <w:p w14:paraId="622BE99C" w14:textId="2034698F" w:rsidR="007E5169" w:rsidRDefault="007E5169" w:rsidP="003D47E6">
      <w:pPr>
        <w:pStyle w:val="Fotnotstext"/>
        <w:tabs>
          <w:tab w:val="left" w:pos="2822"/>
        </w:tabs>
      </w:pPr>
      <w:r>
        <w:footnoteRef/>
      </w:r>
      <w:r>
        <w:t xml:space="preserve"> Prop 2005/06:1, avsnitt 6.2.</w:t>
      </w:r>
    </w:p>
  </w:footnote>
  <w:footnote w:id="5">
    <w:p w14:paraId="556B78AB" w14:textId="0901C983" w:rsidR="007E5169" w:rsidRDefault="007E5169">
      <w:pPr>
        <w:pStyle w:val="Fotnotstext"/>
      </w:pPr>
      <w:r>
        <w:footnoteRef/>
      </w:r>
      <w:r>
        <w:t xml:space="preserve"> Sammantaget är effekterna av regeländringarna neutral för kommunerna eftersom de får kompensation via det generella statsbidraget.</w:t>
      </w:r>
    </w:p>
  </w:footnote>
  <w:footnote w:id="6">
    <w:p w14:paraId="449129FE" w14:textId="1A57B4DC" w:rsidR="007E5169" w:rsidRDefault="007E5169">
      <w:pPr>
        <w:pStyle w:val="Fotnotstext"/>
      </w:pPr>
      <w:r>
        <w:footnoteRef/>
      </w:r>
      <w:r>
        <w:t xml:space="preserve"> Lagrådsremiss ”Ytterligare åtgärder på skatteområdet med anledning av coronaviruset” (</w:t>
      </w:r>
      <w:r w:rsidRPr="0059438F">
        <w:t>prop. 2019/20:151</w:t>
      </w:r>
      <w:r>
        <w:t>, bet 2019/2020:FiU55, rskr.2019/20:204”</w:t>
      </w:r>
    </w:p>
  </w:footnote>
  <w:footnote w:id="7">
    <w:p w14:paraId="6A409878" w14:textId="61D418D3" w:rsidR="007E5169" w:rsidRDefault="007E5169">
      <w:pPr>
        <w:pStyle w:val="Fotnotstext"/>
      </w:pPr>
      <w:r>
        <w:footnoteRef/>
      </w:r>
      <w:r>
        <w:t xml:space="preserve"> </w:t>
      </w:r>
      <w:r w:rsidRPr="00F24BAC">
        <w:t>Åtagandet avser garanterade insättningar per den 31 december 2018 då rapportering avseende insättningsgarantin sker med ett års eftersläpning.</w:t>
      </w:r>
    </w:p>
  </w:footnote>
  <w:footnote w:id="8">
    <w:p w14:paraId="3C9C3D3A" w14:textId="0D0CDD8C" w:rsidR="007E5169" w:rsidRDefault="007E5169" w:rsidP="005B1647">
      <w:pPr>
        <w:pStyle w:val="Fotnotstext"/>
      </w:pPr>
      <w:r>
        <w:footnoteRef/>
      </w:r>
      <w:r>
        <w:t xml:space="preserve"> Bundna utfästelser är utfästelser för vilka reservationslöst avtal anmälts mellan externa parter, men där inget garantiavtal utfärdats mellan regeringen eller myndigheten och garantitagaren.</w:t>
      </w:r>
    </w:p>
  </w:footnote>
  <w:footnote w:id="9">
    <w:p w14:paraId="3F19BDF4" w14:textId="53373346" w:rsidR="007E5169" w:rsidRDefault="007E5169">
      <w:pPr>
        <w:pStyle w:val="Fotnotstext"/>
      </w:pPr>
      <w:r>
        <w:footnoteRef/>
      </w:r>
      <w:r>
        <w:t xml:space="preserve"> </w:t>
      </w:r>
      <w:r w:rsidRPr="006A0325">
        <w:t>Åtagandet avser garanterade insättningar per den 31 december 2018 då rapportering avseende insättningsgarantin sker med ett års eftersläpning.</w:t>
      </w:r>
    </w:p>
  </w:footnote>
  <w:footnote w:id="10">
    <w:p w14:paraId="5649A924" w14:textId="32E6AB5E" w:rsidR="007E5169" w:rsidRDefault="007E5169">
      <w:pPr>
        <w:pStyle w:val="Fotnotstext"/>
      </w:pPr>
      <w:r>
        <w:footnoteRef/>
      </w:r>
      <w:r>
        <w:t xml:space="preserve"> </w:t>
      </w:r>
      <w:r w:rsidRPr="005C0336">
        <w:t>Europeiska investeringsbanken, Nordiska investeringsbanken, Afrikanska utvecklingsbanken, Asiatiska utvecklingsbanken, Asiatiska banken för infrastrukturinvesteringar, Interamerikanska utvecklingsbanken, Europeiska utvecklingsbanken, Europarådets utvecklingsbank, Eurofima samt Världsbanksgruppen (IBRD och MIGA).</w:t>
      </w:r>
    </w:p>
  </w:footnote>
  <w:footnote w:id="11">
    <w:p w14:paraId="658E66A4" w14:textId="42801363" w:rsidR="007E5169" w:rsidRDefault="007E5169">
      <w:pPr>
        <w:pStyle w:val="Fotnotstext"/>
      </w:pPr>
      <w:r>
        <w:footnoteRef/>
      </w:r>
      <w:r>
        <w:t xml:space="preserve"> Länsstyrelserna i Jämtlands, Norrbottens samt Västerbottens län, Migrationsverket, Polismyndigheten, Statens jordbruksverk, Svenska ESF-rådet och Tillväxtverket.</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BEA7087" w14:textId="6A9F26F8" w:rsidR="007E5169" w:rsidRPr="00DA2538" w:rsidRDefault="00840EC1" w:rsidP="00DA2538">
    <w:pPr>
      <w:pStyle w:val="Sidhuvud"/>
    </w:pPr>
    <w:sdt>
      <w:sdtPr>
        <w:alias w:val="NummerEtikett"/>
        <w:tag w:val="NummerEtikett"/>
        <w:id w:val="-705483963"/>
        <w:lock w:val="contentLocked"/>
        <w:dataBinding w:prefixMappings="xmlns:ns0='http://rkdhs/mallar/budget/Års/Års.xsd'" w:xpath="/ns0:dokumentvärden[1]/ns0:dokumentnummer[1]/@etikett" w:storeItemID="{E4A92E87-CD46-4139-BA79-F73ACCF787C5}"/>
        <w:text/>
      </w:sdtPr>
      <w:sdtEndPr/>
      <w:sdtContent>
        <w:r w:rsidR="007E5169">
          <w:t>Skr.</w:t>
        </w:r>
      </w:sdtContent>
    </w:sdt>
    <w:r w:rsidR="007E5169">
      <w:t xml:space="preserve"> </w:t>
    </w:r>
    <w:sdt>
      <w:sdtPr>
        <w:alias w:val="Nummer"/>
        <w:tag w:val="Nummer"/>
        <w:id w:val="1270969268"/>
        <w:lock w:val="contentLocked"/>
        <w:dataBinding w:prefixMappings="xmlns:ns0='http://rkdhs/mallar/budget/Års/Års.xsd'" w:xpath="/ns0:dokumentvärden[1]/ns0:dokumentnummer[1]" w:storeItemID="{E4A92E87-CD46-4139-BA79-F73ACCF787C5}"/>
        <w:text/>
      </w:sdtPr>
      <w:sdtEndPr/>
      <w:sdtContent>
        <w:r w:rsidR="007E5169">
          <w:t>2019/20:101</w:t>
        </w:r>
      </w:sdtContent>
    </w:sdt>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FBFF3A3" w14:textId="3AEDFE89" w:rsidR="007E5169" w:rsidRPr="00D82D0B" w:rsidRDefault="00840EC1" w:rsidP="005B1647">
    <w:pPr>
      <w:pStyle w:val="Sidhuvud"/>
    </w:pPr>
    <w:sdt>
      <w:sdtPr>
        <w:alias w:val="NummerEtikett"/>
        <w:tag w:val="NummerEtikett"/>
        <w:id w:val="-1507893775"/>
        <w:lock w:val="contentLocked"/>
        <w:dataBinding w:prefixMappings="xmlns:ns0='http://rkdhs/mallar/budget/Års/Års.xsd'" w:xpath="/ns0:dokumentvärden[1]/ns0:dokumentnummer[1]/@etikett" w:storeItemID="{E4A92E87-CD46-4139-BA79-F73ACCF787C5}"/>
        <w:text/>
      </w:sdtPr>
      <w:sdtEndPr/>
      <w:sdtContent>
        <w:r w:rsidR="007E5169">
          <w:t>Skr.</w:t>
        </w:r>
      </w:sdtContent>
    </w:sdt>
    <w:r w:rsidR="007E5169">
      <w:t xml:space="preserve"> </w:t>
    </w:r>
    <w:sdt>
      <w:sdtPr>
        <w:alias w:val="Nummer"/>
        <w:tag w:val="Nummer"/>
        <w:id w:val="974726171"/>
        <w:lock w:val="contentLocked"/>
        <w:dataBinding w:prefixMappings="xmlns:ns0='http://rkdhs/mallar/budget/Års/Års.xsd'" w:xpath="/ns0:dokumentvärden[1]/ns0:dokumentnummer[1]" w:storeItemID="{E4A92E87-CD46-4139-BA79-F73ACCF787C5}"/>
        <w:text/>
      </w:sdtPr>
      <w:sdtEndPr/>
      <w:sdtContent>
        <w:r w:rsidR="007E5169">
          <w:t>2019/20:101</w:t>
        </w:r>
      </w:sdtContent>
    </w:sdt>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2293A24" w14:textId="729F986B" w:rsidR="007E5169" w:rsidRPr="00DA2538" w:rsidRDefault="00840EC1" w:rsidP="00DA2538">
    <w:pPr>
      <w:pStyle w:val="Sidhuvud"/>
    </w:pPr>
    <w:sdt>
      <w:sdtPr>
        <w:alias w:val="NummerEtikett"/>
        <w:tag w:val="NummerEtikett"/>
        <w:id w:val="-1278253815"/>
        <w:lock w:val="contentLocked"/>
        <w:dataBinding w:prefixMappings="xmlns:ns0='http://rkdhs/mallar/budget/Års/Års.xsd'" w:xpath="/ns0:dokumentvärden[1]/ns0:dokumentnummer[1]/@etikett" w:storeItemID="{E4A92E87-CD46-4139-BA79-F73ACCF787C5}"/>
        <w:text/>
      </w:sdtPr>
      <w:sdtEndPr/>
      <w:sdtContent>
        <w:r w:rsidR="007E5169">
          <w:t>Skr.</w:t>
        </w:r>
      </w:sdtContent>
    </w:sdt>
    <w:r w:rsidR="007E5169">
      <w:t xml:space="preserve"> </w:t>
    </w:r>
    <w:sdt>
      <w:sdtPr>
        <w:alias w:val="Nummer"/>
        <w:tag w:val="Nummer"/>
        <w:id w:val="1502856202"/>
        <w:lock w:val="contentLocked"/>
        <w:dataBinding w:prefixMappings="xmlns:ns0='http://rkdhs/mallar/budget/Års/Års.xsd'" w:xpath="/ns0:dokumentvärden[1]/ns0:dokumentnummer[1]" w:storeItemID="{E4A92E87-CD46-4139-BA79-F73ACCF787C5}"/>
        <w:text/>
      </w:sdtPr>
      <w:sdtEndPr/>
      <w:sdtContent>
        <w:r w:rsidR="007E5169">
          <w:t>2019/20:101</w:t>
        </w:r>
      </w:sdtContent>
    </w:sdt>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C199E1F" w14:textId="43B39916" w:rsidR="007E5169" w:rsidRPr="00D82D0B" w:rsidRDefault="00840EC1" w:rsidP="005B1647">
    <w:pPr>
      <w:pStyle w:val="Sidhuvud"/>
    </w:pPr>
    <w:sdt>
      <w:sdtPr>
        <w:alias w:val="NummerEtikett"/>
        <w:tag w:val="NummerEtikett"/>
        <w:id w:val="1381672284"/>
        <w:lock w:val="contentLocked"/>
        <w:dataBinding w:prefixMappings="xmlns:ns0='http://rkdhs/mallar/budget/Års/Års.xsd'" w:xpath="/ns0:dokumentvärden[1]/ns0:dokumentnummer[1]/@etikett" w:storeItemID="{E4A92E87-CD46-4139-BA79-F73ACCF787C5}"/>
        <w:text/>
      </w:sdtPr>
      <w:sdtEndPr/>
      <w:sdtContent>
        <w:r w:rsidR="007E5169">
          <w:t>Skr.</w:t>
        </w:r>
      </w:sdtContent>
    </w:sdt>
    <w:r w:rsidR="007E5169">
      <w:t xml:space="preserve"> </w:t>
    </w:r>
    <w:sdt>
      <w:sdtPr>
        <w:alias w:val="Nummer"/>
        <w:tag w:val="Nummer"/>
        <w:id w:val="673459280"/>
        <w:lock w:val="contentLocked"/>
        <w:dataBinding w:prefixMappings="xmlns:ns0='http://rkdhs/mallar/budget/Års/Års.xsd'" w:xpath="/ns0:dokumentvärden[1]/ns0:dokumentnummer[1]" w:storeItemID="{E4A92E87-CD46-4139-BA79-F73ACCF787C5}"/>
        <w:text/>
      </w:sdtPr>
      <w:sdtEndPr/>
      <w:sdtContent>
        <w:r w:rsidR="007E5169">
          <w:t>2019/20:101</w:t>
        </w:r>
      </w:sdtContent>
    </w:sdt>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53098A6" w14:textId="192E5855" w:rsidR="007E5169" w:rsidRPr="00DA2538" w:rsidRDefault="00840EC1" w:rsidP="00DA2538">
    <w:pPr>
      <w:pStyle w:val="Sidhuvud"/>
    </w:pPr>
    <w:sdt>
      <w:sdtPr>
        <w:alias w:val="NummerEtikett"/>
        <w:tag w:val="NummerEtikett"/>
        <w:id w:val="722791192"/>
        <w:lock w:val="contentLocked"/>
        <w:dataBinding w:prefixMappings="xmlns:ns0='http://rkdhs/mallar/budget/Års/Års.xsd'" w:xpath="/ns0:dokumentvärden[1]/ns0:dokumentnummer[1]/@etikett" w:storeItemID="{E4A92E87-CD46-4139-BA79-F73ACCF787C5}"/>
        <w:text/>
      </w:sdtPr>
      <w:sdtEndPr/>
      <w:sdtContent>
        <w:r w:rsidR="007E5169">
          <w:t>Skr.</w:t>
        </w:r>
      </w:sdtContent>
    </w:sdt>
    <w:r w:rsidR="007E5169">
      <w:t xml:space="preserve"> </w:t>
    </w:r>
    <w:sdt>
      <w:sdtPr>
        <w:alias w:val="Nummer"/>
        <w:tag w:val="Nummer"/>
        <w:id w:val="1511410886"/>
        <w:lock w:val="contentLocked"/>
        <w:dataBinding w:prefixMappings="xmlns:ns0='http://rkdhs/mallar/budget/Års/Års.xsd'" w:xpath="/ns0:dokumentvärden[1]/ns0:dokumentnummer[1]" w:storeItemID="{E4A92E87-CD46-4139-BA79-F73ACCF787C5}"/>
        <w:text/>
      </w:sdtPr>
      <w:sdtEndPr/>
      <w:sdtContent>
        <w:r w:rsidR="007E5169">
          <w:t>2019/20:101</w:t>
        </w:r>
      </w:sdtContent>
    </w:sdt>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2D785F2" w14:textId="01D4CDA7" w:rsidR="007E5169" w:rsidRPr="00D82D0B" w:rsidRDefault="00840EC1" w:rsidP="005B1647">
    <w:pPr>
      <w:pStyle w:val="Sidhuvud"/>
    </w:pPr>
    <w:sdt>
      <w:sdtPr>
        <w:alias w:val="NummerEtikett"/>
        <w:tag w:val="NummerEtikett"/>
        <w:id w:val="1487976269"/>
        <w:lock w:val="contentLocked"/>
        <w:dataBinding w:prefixMappings="xmlns:ns0='http://rkdhs/mallar/budget/Års/Års.xsd'" w:xpath="/ns0:dokumentvärden[1]/ns0:dokumentnummer[1]/@etikett" w:storeItemID="{E4A92E87-CD46-4139-BA79-F73ACCF787C5}"/>
        <w:text/>
      </w:sdtPr>
      <w:sdtEndPr/>
      <w:sdtContent>
        <w:r w:rsidR="007E5169">
          <w:t>Skr.</w:t>
        </w:r>
      </w:sdtContent>
    </w:sdt>
    <w:r w:rsidR="007E5169">
      <w:t xml:space="preserve"> </w:t>
    </w:r>
    <w:sdt>
      <w:sdtPr>
        <w:alias w:val="Nummer"/>
        <w:tag w:val="Nummer"/>
        <w:id w:val="1614560942"/>
        <w:lock w:val="contentLocked"/>
        <w:dataBinding w:prefixMappings="xmlns:ns0='http://rkdhs/mallar/budget/Års/Års.xsd'" w:xpath="/ns0:dokumentvärden[1]/ns0:dokumentnummer[1]" w:storeItemID="{E4A92E87-CD46-4139-BA79-F73ACCF787C5}"/>
        <w:text/>
      </w:sdtPr>
      <w:sdtEndPr/>
      <w:sdtContent>
        <w:r w:rsidR="007E5169">
          <w:t>2019/20:101</w:t>
        </w:r>
      </w:sdtContent>
    </w:sdt>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B36538A" w14:textId="28BA8B18" w:rsidR="007E5169" w:rsidRPr="00DA2538" w:rsidRDefault="00840EC1" w:rsidP="00DA2538">
    <w:pPr>
      <w:pStyle w:val="Sidhuvud"/>
    </w:pPr>
    <w:sdt>
      <w:sdtPr>
        <w:alias w:val="NummerEtikett"/>
        <w:tag w:val="NummerEtikett"/>
        <w:id w:val="1925460671"/>
        <w:lock w:val="contentLocked"/>
        <w:dataBinding w:prefixMappings="xmlns:ns0='http://rkdhs/mallar/budget/Års/Års.xsd'" w:xpath="/ns0:dokumentvärden[1]/ns0:dokumentnummer[1]/@etikett" w:storeItemID="{E4A92E87-CD46-4139-BA79-F73ACCF787C5}"/>
        <w:text/>
      </w:sdtPr>
      <w:sdtEndPr/>
      <w:sdtContent>
        <w:r w:rsidR="007E5169">
          <w:t>Skr.</w:t>
        </w:r>
      </w:sdtContent>
    </w:sdt>
    <w:r w:rsidR="007E5169">
      <w:t xml:space="preserve"> </w:t>
    </w:r>
    <w:sdt>
      <w:sdtPr>
        <w:alias w:val="Nummer"/>
        <w:tag w:val="Nummer"/>
        <w:id w:val="452447414"/>
        <w:lock w:val="contentLocked"/>
        <w:dataBinding w:prefixMappings="xmlns:ns0='http://rkdhs/mallar/budget/Års/Års.xsd'" w:xpath="/ns0:dokumentvärden[1]/ns0:dokumentnummer[1]" w:storeItemID="{E4A92E87-CD46-4139-BA79-F73ACCF787C5}"/>
        <w:text/>
      </w:sdtPr>
      <w:sdtEndPr/>
      <w:sdtContent>
        <w:r w:rsidR="007E5169">
          <w:t>2019/20:101</w:t>
        </w:r>
      </w:sdtContent>
    </w:sdt>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2445AC4" w14:textId="46136043" w:rsidR="007E5169" w:rsidRPr="00D82D0B" w:rsidRDefault="00840EC1" w:rsidP="005B1647">
    <w:pPr>
      <w:pStyle w:val="Sidhuvud"/>
    </w:pPr>
    <w:sdt>
      <w:sdtPr>
        <w:alias w:val="NummerEtikett"/>
        <w:tag w:val="NummerEtikett"/>
        <w:id w:val="319614588"/>
        <w:lock w:val="contentLocked"/>
        <w:dataBinding w:prefixMappings="xmlns:ns0='http://rkdhs/mallar/budget/Års/Års.xsd'" w:xpath="/ns0:dokumentvärden[1]/ns0:dokumentnummer[1]/@etikett" w:storeItemID="{E4A92E87-CD46-4139-BA79-F73ACCF787C5}"/>
        <w:text/>
      </w:sdtPr>
      <w:sdtEndPr/>
      <w:sdtContent>
        <w:r w:rsidR="007E5169">
          <w:t>Skr.</w:t>
        </w:r>
      </w:sdtContent>
    </w:sdt>
    <w:r w:rsidR="007E5169">
      <w:t xml:space="preserve"> </w:t>
    </w:r>
    <w:sdt>
      <w:sdtPr>
        <w:alias w:val="Nummer"/>
        <w:tag w:val="Nummer"/>
        <w:id w:val="1709221440"/>
        <w:lock w:val="contentLocked"/>
        <w:dataBinding w:prefixMappings="xmlns:ns0='http://rkdhs/mallar/budget/Års/Års.xsd'" w:xpath="/ns0:dokumentvärden[1]/ns0:dokumentnummer[1]" w:storeItemID="{E4A92E87-CD46-4139-BA79-F73ACCF787C5}"/>
        <w:text/>
      </w:sdtPr>
      <w:sdtEndPr/>
      <w:sdtContent>
        <w:r w:rsidR="007E5169">
          <w:t>2019/20:101</w:t>
        </w:r>
      </w:sdtContent>
    </w:sdt>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F0CA030" w14:textId="700C1754" w:rsidR="007E5169" w:rsidRPr="006C214F" w:rsidRDefault="00840EC1" w:rsidP="005B1647">
    <w:pPr>
      <w:pStyle w:val="Sidhuvud"/>
    </w:pPr>
    <w:sdt>
      <w:sdtPr>
        <w:alias w:val="NummerEtikett"/>
        <w:tag w:val="NummerEtikett"/>
        <w:id w:val="-1332521169"/>
        <w:lock w:val="contentLocked"/>
        <w:dataBinding w:prefixMappings="xmlns:ns0='http://rkdhs/mallar/budget/Års/Års.xsd'" w:xpath="/ns0:dokumentvärden[1]/ns0:dokumentnummer[1]/@etikett" w:storeItemID="{E4A92E87-CD46-4139-BA79-F73ACCF787C5}"/>
        <w:text/>
      </w:sdtPr>
      <w:sdtEndPr/>
      <w:sdtContent>
        <w:r w:rsidR="007E5169">
          <w:t>Skr.</w:t>
        </w:r>
      </w:sdtContent>
    </w:sdt>
    <w:r w:rsidR="007E5169">
      <w:t xml:space="preserve"> </w:t>
    </w:r>
    <w:sdt>
      <w:sdtPr>
        <w:alias w:val="Nummer"/>
        <w:tag w:val="Nummer"/>
        <w:id w:val="-188223623"/>
        <w:lock w:val="contentLocked"/>
        <w:dataBinding w:prefixMappings="xmlns:ns0='http://rkdhs/mallar/budget/Års/Års.xsd'" w:xpath="/ns0:dokumentvärden[1]/ns0:dokumentnummer[1]" w:storeItemID="{E4A92E87-CD46-4139-BA79-F73ACCF787C5}"/>
        <w:text/>
      </w:sdtPr>
      <w:sdtEndPr/>
      <w:sdtContent>
        <w:r w:rsidR="007E5169">
          <w:t>2019/20:101</w:t>
        </w:r>
      </w:sdtContent>
    </w:sdt>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2F47865" w14:textId="27AD995C" w:rsidR="007E5169" w:rsidRPr="00DA2538" w:rsidRDefault="00840EC1" w:rsidP="00DA2538">
    <w:pPr>
      <w:pStyle w:val="Sidhuvud"/>
    </w:pPr>
    <w:sdt>
      <w:sdtPr>
        <w:alias w:val="NummerEtikett"/>
        <w:tag w:val="NummerEtikett"/>
        <w:id w:val="385621366"/>
        <w:lock w:val="contentLocked"/>
        <w:dataBinding w:prefixMappings="xmlns:ns0='http://rkdhs/mallar/budget/Års/Års.xsd'" w:xpath="/ns0:dokumentvärden[1]/ns0:dokumentnummer[1]/@etikett" w:storeItemID="{E4A92E87-CD46-4139-BA79-F73ACCF787C5}"/>
        <w:text/>
      </w:sdtPr>
      <w:sdtEndPr/>
      <w:sdtContent>
        <w:r w:rsidR="007E5169">
          <w:t>Skr.</w:t>
        </w:r>
      </w:sdtContent>
    </w:sdt>
    <w:r w:rsidR="007E5169">
      <w:t xml:space="preserve"> </w:t>
    </w:r>
    <w:sdt>
      <w:sdtPr>
        <w:alias w:val="Nummer"/>
        <w:tag w:val="Nummer"/>
        <w:id w:val="-1774474896"/>
        <w:lock w:val="contentLocked"/>
        <w:dataBinding w:prefixMappings="xmlns:ns0='http://rkdhs/mallar/budget/Års/Års.xsd'" w:xpath="/ns0:dokumentvärden[1]/ns0:dokumentnummer[1]" w:storeItemID="{E4A92E87-CD46-4139-BA79-F73ACCF787C5}"/>
        <w:text/>
      </w:sdtPr>
      <w:sdtEndPr/>
      <w:sdtContent>
        <w:r w:rsidR="007E5169">
          <w:t>2019/20:101</w:t>
        </w:r>
      </w:sdtContent>
    </w:sdt>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497B6D5" w14:textId="62542785" w:rsidR="007E5169" w:rsidRPr="00D82D0B" w:rsidRDefault="00840EC1" w:rsidP="005B1647">
    <w:pPr>
      <w:pStyle w:val="Sidhuvud"/>
    </w:pPr>
    <w:sdt>
      <w:sdtPr>
        <w:alias w:val="NummerEtikett"/>
        <w:tag w:val="NummerEtikett"/>
        <w:id w:val="-1382861818"/>
        <w:lock w:val="contentLocked"/>
        <w:dataBinding w:prefixMappings="xmlns:ns0='http://rkdhs/mallar/budget/Års/Års.xsd'" w:xpath="/ns0:dokumentvärden[1]/ns0:dokumentnummer[1]/@etikett" w:storeItemID="{E4A92E87-CD46-4139-BA79-F73ACCF787C5}"/>
        <w:text/>
      </w:sdtPr>
      <w:sdtEndPr/>
      <w:sdtContent>
        <w:r w:rsidR="007E5169">
          <w:t>Skr.</w:t>
        </w:r>
      </w:sdtContent>
    </w:sdt>
    <w:r w:rsidR="007E5169">
      <w:t xml:space="preserve"> </w:t>
    </w:r>
    <w:sdt>
      <w:sdtPr>
        <w:alias w:val="Nummer"/>
        <w:tag w:val="Nummer"/>
        <w:id w:val="537552641"/>
        <w:lock w:val="contentLocked"/>
        <w:dataBinding w:prefixMappings="xmlns:ns0='http://rkdhs/mallar/budget/Års/Års.xsd'" w:xpath="/ns0:dokumentvärden[1]/ns0:dokumentnummer[1]" w:storeItemID="{E4A92E87-CD46-4139-BA79-F73ACCF787C5}"/>
        <w:text/>
      </w:sdtPr>
      <w:sdtEndPr/>
      <w:sdtContent>
        <w:r w:rsidR="007E5169">
          <w:t>2019/20:101</w:t>
        </w:r>
      </w:sdtContent>
    </w:sdt>
  </w:p>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874C03F" w14:textId="4A4AB468" w:rsidR="007E5169" w:rsidRPr="006C214F" w:rsidRDefault="00840EC1" w:rsidP="005B1647">
    <w:pPr>
      <w:pStyle w:val="Sidhuvud"/>
    </w:pPr>
    <w:sdt>
      <w:sdtPr>
        <w:alias w:val="NummerEtikett"/>
        <w:tag w:val="NummerEtikett"/>
        <w:id w:val="-915245552"/>
        <w:lock w:val="contentLocked"/>
        <w:dataBinding w:prefixMappings="xmlns:ns0='http://rkdhs/mallar/budget/Års/Års.xsd'" w:xpath="/ns0:dokumentvärden[1]/ns0:dokumentnummer[1]/@etikett" w:storeItemID="{E4A92E87-CD46-4139-BA79-F73ACCF787C5}"/>
        <w:text/>
      </w:sdtPr>
      <w:sdtEndPr/>
      <w:sdtContent>
        <w:r w:rsidR="007E5169">
          <w:t>Skr.</w:t>
        </w:r>
      </w:sdtContent>
    </w:sdt>
    <w:r w:rsidR="007E5169">
      <w:t xml:space="preserve"> </w:t>
    </w:r>
    <w:sdt>
      <w:sdtPr>
        <w:alias w:val="Nummer"/>
        <w:tag w:val="Nummer"/>
        <w:id w:val="-1537034988"/>
        <w:lock w:val="contentLocked"/>
        <w:dataBinding w:prefixMappings="xmlns:ns0='http://rkdhs/mallar/budget/Års/Års.xsd'" w:xpath="/ns0:dokumentvärden[1]/ns0:dokumentnummer[1]" w:storeItemID="{E4A92E87-CD46-4139-BA79-F73ACCF787C5}"/>
        <w:text/>
      </w:sdtPr>
      <w:sdtEndPr/>
      <w:sdtContent>
        <w:r w:rsidR="007E5169">
          <w:t>2019/20:101</w:t>
        </w:r>
      </w:sdtContent>
    </w:sdt>
  </w:p>
</w:hdr>
</file>

<file path=word/header1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32CDA6F" w14:textId="3FA664DF" w:rsidR="007E5169" w:rsidRPr="00DA2538" w:rsidRDefault="00840EC1" w:rsidP="00DA2538">
    <w:pPr>
      <w:pStyle w:val="Sidhuvud"/>
    </w:pPr>
    <w:sdt>
      <w:sdtPr>
        <w:alias w:val="NummerEtikett"/>
        <w:tag w:val="NummerEtikett"/>
        <w:id w:val="1750158326"/>
        <w:lock w:val="contentLocked"/>
        <w:dataBinding w:prefixMappings="xmlns:ns0='http://rkdhs/mallar/budget/Års/Års.xsd'" w:xpath="/ns0:dokumentvärden[1]/ns0:dokumentnummer[1]/@etikett" w:storeItemID="{E4A92E87-CD46-4139-BA79-F73ACCF787C5}"/>
        <w:text/>
      </w:sdtPr>
      <w:sdtEndPr/>
      <w:sdtContent>
        <w:r w:rsidR="007E5169">
          <w:t>Skr.</w:t>
        </w:r>
      </w:sdtContent>
    </w:sdt>
    <w:r w:rsidR="007E5169">
      <w:t xml:space="preserve"> </w:t>
    </w:r>
    <w:sdt>
      <w:sdtPr>
        <w:alias w:val="Nummer"/>
        <w:tag w:val="Nummer"/>
        <w:id w:val="1678152876"/>
        <w:lock w:val="contentLocked"/>
        <w:dataBinding w:prefixMappings="xmlns:ns0='http://rkdhs/mallar/budget/Års/Års.xsd'" w:xpath="/ns0:dokumentvärden[1]/ns0:dokumentnummer[1]" w:storeItemID="{E4A92E87-CD46-4139-BA79-F73ACCF787C5}"/>
        <w:text/>
      </w:sdtPr>
      <w:sdtEndPr/>
      <w:sdtContent>
        <w:r w:rsidR="007E5169">
          <w:t>2019/20:101</w:t>
        </w:r>
      </w:sdtContent>
    </w:sdt>
  </w:p>
</w:hdr>
</file>

<file path=word/header1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9D4C3B1" w14:textId="23A694C2" w:rsidR="007E5169" w:rsidRPr="00D82D0B" w:rsidRDefault="00840EC1" w:rsidP="005B1647">
    <w:pPr>
      <w:pStyle w:val="Sidhuvud"/>
    </w:pPr>
    <w:sdt>
      <w:sdtPr>
        <w:alias w:val="NummerEtikett"/>
        <w:tag w:val="NummerEtikett"/>
        <w:id w:val="-844936648"/>
        <w:lock w:val="contentLocked"/>
        <w:dataBinding w:prefixMappings="xmlns:ns0='http://rkdhs/mallar/budget/Års/Års.xsd'" w:xpath="/ns0:dokumentvärden[1]/ns0:dokumentnummer[1]/@etikett" w:storeItemID="{E4A92E87-CD46-4139-BA79-F73ACCF787C5}"/>
        <w:text/>
      </w:sdtPr>
      <w:sdtEndPr/>
      <w:sdtContent>
        <w:r w:rsidR="007E5169">
          <w:t>Skr.</w:t>
        </w:r>
      </w:sdtContent>
    </w:sdt>
    <w:r w:rsidR="007E5169">
      <w:t xml:space="preserve"> </w:t>
    </w:r>
    <w:sdt>
      <w:sdtPr>
        <w:alias w:val="Nummer"/>
        <w:tag w:val="Nummer"/>
        <w:id w:val="-1783948669"/>
        <w:lock w:val="contentLocked"/>
        <w:dataBinding w:prefixMappings="xmlns:ns0='http://rkdhs/mallar/budget/Års/Års.xsd'" w:xpath="/ns0:dokumentvärden[1]/ns0:dokumentnummer[1]" w:storeItemID="{E4A92E87-CD46-4139-BA79-F73ACCF787C5}"/>
        <w:text/>
      </w:sdtPr>
      <w:sdtEndPr/>
      <w:sdtContent>
        <w:r w:rsidR="007E5169">
          <w:t>2019/20:101</w:t>
        </w:r>
      </w:sdtContent>
    </w:sdt>
  </w:p>
</w:hdr>
</file>

<file path=word/header1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2D0A2EC" w14:textId="22EDA189" w:rsidR="007E5169" w:rsidRPr="00DA2538" w:rsidRDefault="00840EC1" w:rsidP="00DA2538">
    <w:pPr>
      <w:pStyle w:val="Sidhuvud"/>
    </w:pPr>
    <w:sdt>
      <w:sdtPr>
        <w:alias w:val="NummerEtikett"/>
        <w:tag w:val="NummerEtikett"/>
        <w:id w:val="1613624774"/>
        <w:lock w:val="contentLocked"/>
        <w:dataBinding w:prefixMappings="xmlns:ns0='http://rkdhs/mallar/budget/Års/Års.xsd'" w:xpath="/ns0:dokumentvärden[1]/ns0:dokumentnummer[1]/@etikett" w:storeItemID="{E4A92E87-CD46-4139-BA79-F73ACCF787C5}"/>
        <w:text/>
      </w:sdtPr>
      <w:sdtEndPr/>
      <w:sdtContent>
        <w:r w:rsidR="007E5169">
          <w:t>Skr.</w:t>
        </w:r>
      </w:sdtContent>
    </w:sdt>
    <w:r w:rsidR="007E5169">
      <w:t xml:space="preserve"> </w:t>
    </w:r>
    <w:sdt>
      <w:sdtPr>
        <w:alias w:val="Nummer"/>
        <w:tag w:val="Nummer"/>
        <w:id w:val="476959150"/>
        <w:lock w:val="contentLocked"/>
        <w:dataBinding w:prefixMappings="xmlns:ns0='http://rkdhs/mallar/budget/Års/Års.xsd'" w:xpath="/ns0:dokumentvärden[1]/ns0:dokumentnummer[1]" w:storeItemID="{E4A92E87-CD46-4139-BA79-F73ACCF787C5}"/>
        <w:text/>
      </w:sdtPr>
      <w:sdtEndPr/>
      <w:sdtContent>
        <w:r w:rsidR="007E5169">
          <w:t>2019/20:101</w:t>
        </w:r>
      </w:sdtContent>
    </w:sdt>
  </w:p>
</w:hdr>
</file>

<file path=word/header1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FC1F59B" w14:textId="3E883931" w:rsidR="007E5169" w:rsidRPr="00D82D0B" w:rsidRDefault="00840EC1" w:rsidP="005B1647">
    <w:pPr>
      <w:pStyle w:val="Sidhuvud"/>
    </w:pPr>
    <w:sdt>
      <w:sdtPr>
        <w:alias w:val="NummerEtikett"/>
        <w:tag w:val="NummerEtikett"/>
        <w:id w:val="1068615971"/>
        <w:lock w:val="contentLocked"/>
        <w:dataBinding w:prefixMappings="xmlns:ns0='http://rkdhs/mallar/budget/Års/Års.xsd'" w:xpath="/ns0:dokumentvärden[1]/ns0:dokumentnummer[1]/@etikett" w:storeItemID="{E4A92E87-CD46-4139-BA79-F73ACCF787C5}"/>
        <w:text/>
      </w:sdtPr>
      <w:sdtEndPr/>
      <w:sdtContent>
        <w:r w:rsidR="007E5169">
          <w:t>Skr.</w:t>
        </w:r>
      </w:sdtContent>
    </w:sdt>
    <w:r w:rsidR="007E5169">
      <w:t xml:space="preserve"> </w:t>
    </w:r>
    <w:sdt>
      <w:sdtPr>
        <w:alias w:val="Nummer"/>
        <w:tag w:val="Nummer"/>
        <w:id w:val="-1445465813"/>
        <w:lock w:val="contentLocked"/>
        <w:dataBinding w:prefixMappings="xmlns:ns0='http://rkdhs/mallar/budget/Års/Års.xsd'" w:xpath="/ns0:dokumentvärden[1]/ns0:dokumentnummer[1]" w:storeItemID="{E4A92E87-CD46-4139-BA79-F73ACCF787C5}"/>
        <w:text/>
      </w:sdtPr>
      <w:sdtEndPr/>
      <w:sdtContent>
        <w:r w:rsidR="007E5169">
          <w:t>2019/20:101</w:t>
        </w:r>
      </w:sdtContent>
    </w:sdt>
  </w:p>
</w:hdr>
</file>

<file path=word/header1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57BE8BC" w14:textId="5EDAA54F" w:rsidR="007E5169" w:rsidRPr="00DA2538" w:rsidRDefault="00840EC1" w:rsidP="00DA2538">
    <w:pPr>
      <w:pStyle w:val="Sidhuvud"/>
    </w:pPr>
    <w:sdt>
      <w:sdtPr>
        <w:alias w:val="NummerEtikett"/>
        <w:tag w:val="NummerEtikett"/>
        <w:id w:val="-1533496756"/>
        <w:lock w:val="contentLocked"/>
        <w:dataBinding w:prefixMappings="xmlns:ns0='http://rkdhs/mallar/budget/Års/Års.xsd'" w:xpath="/ns0:dokumentvärden[1]/ns0:dokumentnummer[1]/@etikett" w:storeItemID="{E4A92E87-CD46-4139-BA79-F73ACCF787C5}"/>
        <w:text/>
      </w:sdtPr>
      <w:sdtEndPr/>
      <w:sdtContent>
        <w:r w:rsidR="007E5169">
          <w:t>Skr.</w:t>
        </w:r>
      </w:sdtContent>
    </w:sdt>
    <w:r w:rsidR="007E5169">
      <w:t xml:space="preserve"> </w:t>
    </w:r>
    <w:sdt>
      <w:sdtPr>
        <w:alias w:val="Nummer"/>
        <w:tag w:val="Nummer"/>
        <w:id w:val="1753701947"/>
        <w:lock w:val="contentLocked"/>
        <w:dataBinding w:prefixMappings="xmlns:ns0='http://rkdhs/mallar/budget/Års/Års.xsd'" w:xpath="/ns0:dokumentvärden[1]/ns0:dokumentnummer[1]" w:storeItemID="{E4A92E87-CD46-4139-BA79-F73ACCF787C5}"/>
        <w:text/>
      </w:sdtPr>
      <w:sdtEndPr/>
      <w:sdtContent>
        <w:r w:rsidR="007E5169">
          <w:t>2019/20:101</w:t>
        </w:r>
      </w:sdtContent>
    </w:sdt>
  </w:p>
</w:hdr>
</file>

<file path=word/header1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3C2A2A2" w14:textId="41468185" w:rsidR="007E5169" w:rsidRPr="00D82D0B" w:rsidRDefault="00840EC1" w:rsidP="005B1647">
    <w:pPr>
      <w:pStyle w:val="Sidhuvud"/>
    </w:pPr>
    <w:sdt>
      <w:sdtPr>
        <w:alias w:val="NummerEtikett"/>
        <w:tag w:val="NummerEtikett"/>
        <w:id w:val="1680460015"/>
        <w:lock w:val="contentLocked"/>
        <w:dataBinding w:prefixMappings="xmlns:ns0='http://rkdhs/mallar/budget/Års/Års.xsd'" w:xpath="/ns0:dokumentvärden[1]/ns0:dokumentnummer[1]/@etikett" w:storeItemID="{E4A92E87-CD46-4139-BA79-F73ACCF787C5}"/>
        <w:text/>
      </w:sdtPr>
      <w:sdtEndPr/>
      <w:sdtContent>
        <w:r w:rsidR="007E5169">
          <w:t>Skr.</w:t>
        </w:r>
      </w:sdtContent>
    </w:sdt>
    <w:r w:rsidR="007E5169">
      <w:t xml:space="preserve"> </w:t>
    </w:r>
    <w:sdt>
      <w:sdtPr>
        <w:alias w:val="Nummer"/>
        <w:tag w:val="Nummer"/>
        <w:id w:val="-410237701"/>
        <w:lock w:val="contentLocked"/>
        <w:dataBinding w:prefixMappings="xmlns:ns0='http://rkdhs/mallar/budget/Års/Års.xsd'" w:xpath="/ns0:dokumentvärden[1]/ns0:dokumentnummer[1]" w:storeItemID="{E4A92E87-CD46-4139-BA79-F73ACCF787C5}"/>
        <w:text/>
      </w:sdtPr>
      <w:sdtEndPr/>
      <w:sdtContent>
        <w:r w:rsidR="007E5169">
          <w:t>2019/20:101</w:t>
        </w:r>
      </w:sdtContent>
    </w:sdt>
  </w:p>
</w:hdr>
</file>

<file path=word/header1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8315BB9" w14:textId="59C48C7D" w:rsidR="007E5169" w:rsidRPr="00DA2538" w:rsidRDefault="00840EC1" w:rsidP="00DA2538">
    <w:pPr>
      <w:pStyle w:val="Sidhuvud"/>
    </w:pPr>
    <w:sdt>
      <w:sdtPr>
        <w:alias w:val="NummerEtikett"/>
        <w:tag w:val="NummerEtikett"/>
        <w:id w:val="815153210"/>
        <w:lock w:val="contentLocked"/>
        <w:dataBinding w:prefixMappings="xmlns:ns0='http://rkdhs/mallar/budget/Års/Års.xsd'" w:xpath="/ns0:dokumentvärden[1]/ns0:dokumentnummer[1]/@etikett" w:storeItemID="{E4A92E87-CD46-4139-BA79-F73ACCF787C5}"/>
        <w:text/>
      </w:sdtPr>
      <w:sdtEndPr/>
      <w:sdtContent>
        <w:r w:rsidR="007E5169">
          <w:t>Skr.</w:t>
        </w:r>
      </w:sdtContent>
    </w:sdt>
    <w:r w:rsidR="007E5169">
      <w:t xml:space="preserve"> </w:t>
    </w:r>
    <w:sdt>
      <w:sdtPr>
        <w:alias w:val="Nummer"/>
        <w:tag w:val="Nummer"/>
        <w:id w:val="1261100284"/>
        <w:lock w:val="contentLocked"/>
        <w:dataBinding w:prefixMappings="xmlns:ns0='http://rkdhs/mallar/budget/Års/Års.xsd'" w:xpath="/ns0:dokumentvärden[1]/ns0:dokumentnummer[1]" w:storeItemID="{E4A92E87-CD46-4139-BA79-F73ACCF787C5}"/>
        <w:text/>
      </w:sdtPr>
      <w:sdtEndPr/>
      <w:sdtContent>
        <w:r w:rsidR="007E5169">
          <w:t>2019/20:101</w:t>
        </w:r>
      </w:sdtContent>
    </w:sdt>
  </w:p>
</w:hdr>
</file>

<file path=word/header2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9705FA1" w14:textId="64D81213" w:rsidR="007E5169" w:rsidRPr="00D82D0B" w:rsidRDefault="00840EC1" w:rsidP="005B1647">
    <w:pPr>
      <w:pStyle w:val="Sidhuvud"/>
    </w:pPr>
    <w:sdt>
      <w:sdtPr>
        <w:alias w:val="NummerEtikett"/>
        <w:tag w:val="NummerEtikett"/>
        <w:id w:val="-1172169928"/>
        <w:lock w:val="contentLocked"/>
        <w:dataBinding w:prefixMappings="xmlns:ns0='http://rkdhs/mallar/budget/Års/Års.xsd'" w:xpath="/ns0:dokumentvärden[1]/ns0:dokumentnummer[1]/@etikett" w:storeItemID="{E4A92E87-CD46-4139-BA79-F73ACCF787C5}"/>
        <w:text/>
      </w:sdtPr>
      <w:sdtEndPr/>
      <w:sdtContent>
        <w:r w:rsidR="007E5169">
          <w:t>Skr.</w:t>
        </w:r>
      </w:sdtContent>
    </w:sdt>
    <w:r w:rsidR="007E5169">
      <w:t xml:space="preserve"> </w:t>
    </w:r>
    <w:sdt>
      <w:sdtPr>
        <w:alias w:val="Nummer"/>
        <w:tag w:val="Nummer"/>
        <w:id w:val="2050481409"/>
        <w:lock w:val="contentLocked"/>
        <w:dataBinding w:prefixMappings="xmlns:ns0='http://rkdhs/mallar/budget/Års/Års.xsd'" w:xpath="/ns0:dokumentvärden[1]/ns0:dokumentnummer[1]" w:storeItemID="{E4A92E87-CD46-4139-BA79-F73ACCF787C5}"/>
        <w:text/>
      </w:sdtPr>
      <w:sdtEndPr/>
      <w:sdtContent>
        <w:r w:rsidR="007E5169">
          <w:t>2019/20:101</w:t>
        </w:r>
      </w:sdtContent>
    </w:sdt>
  </w:p>
</w:hdr>
</file>

<file path=word/header2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906F7EE" w14:textId="0E1260F9" w:rsidR="007E5169" w:rsidRPr="00DA2538" w:rsidRDefault="00840EC1" w:rsidP="00DA2538">
    <w:pPr>
      <w:pStyle w:val="Sidhuvud"/>
    </w:pPr>
    <w:sdt>
      <w:sdtPr>
        <w:alias w:val="NummerEtikett"/>
        <w:tag w:val="NummerEtikett"/>
        <w:id w:val="-458487053"/>
        <w:lock w:val="contentLocked"/>
        <w:dataBinding w:prefixMappings="xmlns:ns0='http://rkdhs/mallar/budget/Års/Års.xsd'" w:xpath="/ns0:dokumentvärden[1]/ns0:dokumentnummer[1]/@etikett" w:storeItemID="{E4A92E87-CD46-4139-BA79-F73ACCF787C5}"/>
        <w:text/>
      </w:sdtPr>
      <w:sdtEndPr/>
      <w:sdtContent>
        <w:r w:rsidR="007E5169">
          <w:t>Skr.</w:t>
        </w:r>
      </w:sdtContent>
    </w:sdt>
    <w:r w:rsidR="007E5169">
      <w:t xml:space="preserve"> </w:t>
    </w:r>
    <w:sdt>
      <w:sdtPr>
        <w:alias w:val="Nummer"/>
        <w:tag w:val="Nummer"/>
        <w:id w:val="1155727978"/>
        <w:lock w:val="contentLocked"/>
        <w:dataBinding w:prefixMappings="xmlns:ns0='http://rkdhs/mallar/budget/Års/Års.xsd'" w:xpath="/ns0:dokumentvärden[1]/ns0:dokumentnummer[1]" w:storeItemID="{E4A92E87-CD46-4139-BA79-F73ACCF787C5}"/>
        <w:text/>
      </w:sdtPr>
      <w:sdtEndPr/>
      <w:sdtContent>
        <w:r w:rsidR="007E5169">
          <w:t>2019/20:101</w:t>
        </w:r>
      </w:sdtContent>
    </w:sdt>
  </w:p>
</w:hdr>
</file>

<file path=word/header2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B5B79F5" w14:textId="0DB4B35F" w:rsidR="007E5169" w:rsidRPr="00D82D0B" w:rsidRDefault="00840EC1" w:rsidP="005B1647">
    <w:pPr>
      <w:pStyle w:val="Sidhuvud"/>
    </w:pPr>
    <w:sdt>
      <w:sdtPr>
        <w:alias w:val="NummerEtikett"/>
        <w:tag w:val="NummerEtikett"/>
        <w:id w:val="2126802982"/>
        <w:lock w:val="contentLocked"/>
        <w:dataBinding w:prefixMappings="xmlns:ns0='http://rkdhs/mallar/budget/Års/Års.xsd'" w:xpath="/ns0:dokumentvärden[1]/ns0:dokumentnummer[1]/@etikett" w:storeItemID="{E4A92E87-CD46-4139-BA79-F73ACCF787C5}"/>
        <w:text/>
      </w:sdtPr>
      <w:sdtEndPr/>
      <w:sdtContent>
        <w:r w:rsidR="007E5169">
          <w:t>Skr.</w:t>
        </w:r>
      </w:sdtContent>
    </w:sdt>
    <w:r w:rsidR="007E5169">
      <w:t xml:space="preserve"> </w:t>
    </w:r>
    <w:sdt>
      <w:sdtPr>
        <w:alias w:val="Nummer"/>
        <w:tag w:val="Nummer"/>
        <w:id w:val="-859902186"/>
        <w:lock w:val="contentLocked"/>
        <w:dataBinding w:prefixMappings="xmlns:ns0='http://rkdhs/mallar/budget/Års/Års.xsd'" w:xpath="/ns0:dokumentvärden[1]/ns0:dokumentnummer[1]" w:storeItemID="{E4A92E87-CD46-4139-BA79-F73ACCF787C5}"/>
        <w:text/>
      </w:sdtPr>
      <w:sdtEndPr/>
      <w:sdtContent>
        <w:r w:rsidR="007E5169">
          <w:t>2019/20:101</w:t>
        </w:r>
      </w:sdtContent>
    </w:sdt>
  </w:p>
</w:hdr>
</file>

<file path=word/header2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051FEA3" w14:textId="75D2C588" w:rsidR="007E5169" w:rsidRPr="00DA2538" w:rsidRDefault="00840EC1" w:rsidP="00DA2538">
    <w:pPr>
      <w:pStyle w:val="Sidhuvud"/>
    </w:pPr>
    <w:sdt>
      <w:sdtPr>
        <w:alias w:val="NummerEtikett"/>
        <w:tag w:val="NummerEtikett"/>
        <w:id w:val="913513244"/>
        <w:lock w:val="contentLocked"/>
        <w:dataBinding w:prefixMappings="xmlns:ns0='http://rkdhs/mallar/budget/Års/Års.xsd'" w:xpath="/ns0:dokumentvärden[1]/ns0:dokumentnummer[1]/@etikett" w:storeItemID="{E4A92E87-CD46-4139-BA79-F73ACCF787C5}"/>
        <w:text/>
      </w:sdtPr>
      <w:sdtEndPr/>
      <w:sdtContent>
        <w:r w:rsidR="007E5169">
          <w:t>Skr.</w:t>
        </w:r>
      </w:sdtContent>
    </w:sdt>
    <w:r w:rsidR="007E5169">
      <w:t xml:space="preserve"> </w:t>
    </w:r>
    <w:sdt>
      <w:sdtPr>
        <w:alias w:val="Nummer"/>
        <w:tag w:val="Nummer"/>
        <w:id w:val="1441806553"/>
        <w:lock w:val="contentLocked"/>
        <w:dataBinding w:prefixMappings="xmlns:ns0='http://rkdhs/mallar/budget/Års/Års.xsd'" w:xpath="/ns0:dokumentvärden[1]/ns0:dokumentnummer[1]" w:storeItemID="{E4A92E87-CD46-4139-BA79-F73ACCF787C5}"/>
        <w:text/>
      </w:sdtPr>
      <w:sdtEndPr/>
      <w:sdtContent>
        <w:r w:rsidR="007E5169">
          <w:t>2019/20:101</w:t>
        </w:r>
      </w:sdtContent>
    </w:sdt>
  </w:p>
</w:hdr>
</file>

<file path=word/header2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68E203F" w14:textId="7BAB2668" w:rsidR="007E5169" w:rsidRPr="00D82D0B" w:rsidRDefault="00840EC1" w:rsidP="005B1647">
    <w:pPr>
      <w:pStyle w:val="Sidhuvud"/>
    </w:pPr>
    <w:sdt>
      <w:sdtPr>
        <w:alias w:val="NummerEtikett"/>
        <w:tag w:val="NummerEtikett"/>
        <w:id w:val="-1282570861"/>
        <w:lock w:val="contentLocked"/>
        <w:dataBinding w:prefixMappings="xmlns:ns0='http://rkdhs/mallar/budget/Års/Års.xsd'" w:xpath="/ns0:dokumentvärden[1]/ns0:dokumentnummer[1]/@etikett" w:storeItemID="{E4A92E87-CD46-4139-BA79-F73ACCF787C5}"/>
        <w:text/>
      </w:sdtPr>
      <w:sdtEndPr/>
      <w:sdtContent>
        <w:r w:rsidR="007E5169">
          <w:t>Skr.</w:t>
        </w:r>
      </w:sdtContent>
    </w:sdt>
    <w:r w:rsidR="007E5169">
      <w:t xml:space="preserve"> </w:t>
    </w:r>
    <w:sdt>
      <w:sdtPr>
        <w:alias w:val="Nummer"/>
        <w:tag w:val="Nummer"/>
        <w:id w:val="-1432342046"/>
        <w:lock w:val="contentLocked"/>
        <w:dataBinding w:prefixMappings="xmlns:ns0='http://rkdhs/mallar/budget/Års/Års.xsd'" w:xpath="/ns0:dokumentvärden[1]/ns0:dokumentnummer[1]" w:storeItemID="{E4A92E87-CD46-4139-BA79-F73ACCF787C5}"/>
        <w:text/>
      </w:sdtPr>
      <w:sdtEndPr/>
      <w:sdtContent>
        <w:r w:rsidR="007E5169">
          <w:t>2019/20:101</w:t>
        </w:r>
      </w:sdtContent>
    </w:sdt>
  </w:p>
</w:hdr>
</file>

<file path=word/header2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0076A53" w14:textId="7A9654F0" w:rsidR="007E5169" w:rsidRPr="00DA2538" w:rsidRDefault="00840EC1" w:rsidP="00DA2538">
    <w:pPr>
      <w:pStyle w:val="Sidhuvud"/>
    </w:pPr>
    <w:sdt>
      <w:sdtPr>
        <w:alias w:val="NummerEtikett"/>
        <w:tag w:val="NummerEtikett"/>
        <w:id w:val="1968852310"/>
        <w:lock w:val="contentLocked"/>
        <w:dataBinding w:prefixMappings="xmlns:ns0='http://rkdhs/mallar/budget/Års/Års.xsd'" w:xpath="/ns0:dokumentvärden[1]/ns0:dokumentnummer[1]/@etikett" w:storeItemID="{E4A92E87-CD46-4139-BA79-F73ACCF787C5}"/>
        <w:text/>
      </w:sdtPr>
      <w:sdtEndPr/>
      <w:sdtContent>
        <w:r w:rsidR="007E5169">
          <w:t>Skr.</w:t>
        </w:r>
      </w:sdtContent>
    </w:sdt>
    <w:r w:rsidR="007E5169">
      <w:t xml:space="preserve"> </w:t>
    </w:r>
    <w:sdt>
      <w:sdtPr>
        <w:alias w:val="Nummer"/>
        <w:tag w:val="Nummer"/>
        <w:id w:val="650643022"/>
        <w:lock w:val="contentLocked"/>
        <w:dataBinding w:prefixMappings="xmlns:ns0='http://rkdhs/mallar/budget/Års/Års.xsd'" w:xpath="/ns0:dokumentvärden[1]/ns0:dokumentnummer[1]" w:storeItemID="{E4A92E87-CD46-4139-BA79-F73ACCF787C5}"/>
        <w:text/>
      </w:sdtPr>
      <w:sdtEndPr/>
      <w:sdtContent>
        <w:r w:rsidR="007E5169">
          <w:t>2019/20:101</w:t>
        </w:r>
      </w:sdtContent>
    </w:sdt>
  </w:p>
</w:hdr>
</file>

<file path=word/header2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534D859" w14:textId="78E16258" w:rsidR="007E5169" w:rsidRPr="00D82D0B" w:rsidRDefault="00840EC1" w:rsidP="005B1647">
    <w:pPr>
      <w:pStyle w:val="Sidhuvud"/>
    </w:pPr>
    <w:sdt>
      <w:sdtPr>
        <w:alias w:val="NummerEtikett"/>
        <w:tag w:val="NummerEtikett"/>
        <w:id w:val="1910954380"/>
        <w:lock w:val="contentLocked"/>
        <w:dataBinding w:prefixMappings="xmlns:ns0='http://rkdhs/mallar/budget/Års/Års.xsd'" w:xpath="/ns0:dokumentvärden[1]/ns0:dokumentnummer[1]/@etikett" w:storeItemID="{E4A92E87-CD46-4139-BA79-F73ACCF787C5}"/>
        <w:text/>
      </w:sdtPr>
      <w:sdtEndPr/>
      <w:sdtContent>
        <w:r w:rsidR="007E5169">
          <w:t>Skr.</w:t>
        </w:r>
      </w:sdtContent>
    </w:sdt>
    <w:r w:rsidR="007E5169">
      <w:t xml:space="preserve"> </w:t>
    </w:r>
    <w:sdt>
      <w:sdtPr>
        <w:alias w:val="Nummer"/>
        <w:tag w:val="Nummer"/>
        <w:id w:val="788703077"/>
        <w:lock w:val="contentLocked"/>
        <w:dataBinding w:prefixMappings="xmlns:ns0='http://rkdhs/mallar/budget/Års/Års.xsd'" w:xpath="/ns0:dokumentvärden[1]/ns0:dokumentnummer[1]" w:storeItemID="{E4A92E87-CD46-4139-BA79-F73ACCF787C5}"/>
        <w:text/>
      </w:sdtPr>
      <w:sdtEndPr/>
      <w:sdtContent>
        <w:r w:rsidR="007E5169">
          <w:t>2019/20:101</w:t>
        </w:r>
      </w:sdtContent>
    </w:sdt>
  </w:p>
</w:hdr>
</file>

<file path=word/header2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A0B67FB" w14:textId="3F8CEF16" w:rsidR="007E5169" w:rsidRPr="00DA2538" w:rsidRDefault="00840EC1" w:rsidP="00DA2538">
    <w:pPr>
      <w:pStyle w:val="Sidhuvud"/>
    </w:pPr>
    <w:sdt>
      <w:sdtPr>
        <w:alias w:val="NummerEtikett"/>
        <w:tag w:val="NummerEtikett"/>
        <w:id w:val="-350415197"/>
        <w:lock w:val="contentLocked"/>
        <w:dataBinding w:prefixMappings="xmlns:ns0='http://rkdhs/mallar/budget/Års/Års.xsd'" w:xpath="/ns0:dokumentvärden[1]/ns0:dokumentnummer[1]/@etikett" w:storeItemID="{E4A92E87-CD46-4139-BA79-F73ACCF787C5}"/>
        <w:text/>
      </w:sdtPr>
      <w:sdtEndPr/>
      <w:sdtContent>
        <w:r w:rsidR="007E5169">
          <w:t>Skr.</w:t>
        </w:r>
      </w:sdtContent>
    </w:sdt>
    <w:r w:rsidR="007E5169">
      <w:t xml:space="preserve"> </w:t>
    </w:r>
    <w:sdt>
      <w:sdtPr>
        <w:alias w:val="Nummer"/>
        <w:tag w:val="Nummer"/>
        <w:id w:val="-1166939904"/>
        <w:lock w:val="contentLocked"/>
        <w:dataBinding w:prefixMappings="xmlns:ns0='http://rkdhs/mallar/budget/Års/Års.xsd'" w:xpath="/ns0:dokumentvärden[1]/ns0:dokumentnummer[1]" w:storeItemID="{E4A92E87-CD46-4139-BA79-F73ACCF787C5}"/>
        <w:text/>
      </w:sdtPr>
      <w:sdtEndPr/>
      <w:sdtContent>
        <w:r w:rsidR="007E5169">
          <w:t>2019/20:101</w:t>
        </w:r>
      </w:sdtContent>
    </w:sdt>
  </w:p>
</w:hdr>
</file>

<file path=word/header2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531E33D" w14:textId="1D89DAFD" w:rsidR="007E5169" w:rsidRPr="00D82D0B" w:rsidRDefault="00840EC1" w:rsidP="005B1647">
    <w:pPr>
      <w:pStyle w:val="Sidhuvud"/>
    </w:pPr>
    <w:sdt>
      <w:sdtPr>
        <w:alias w:val="NummerEtikett"/>
        <w:tag w:val="NummerEtikett"/>
        <w:id w:val="-338008758"/>
        <w:lock w:val="contentLocked"/>
        <w:dataBinding w:prefixMappings="xmlns:ns0='http://rkdhs/mallar/budget/Års/Års.xsd'" w:xpath="/ns0:dokumentvärden[1]/ns0:dokumentnummer[1]/@etikett" w:storeItemID="{E4A92E87-CD46-4139-BA79-F73ACCF787C5}"/>
        <w:text/>
      </w:sdtPr>
      <w:sdtEndPr/>
      <w:sdtContent>
        <w:r w:rsidR="007E5169">
          <w:t>Skr.</w:t>
        </w:r>
      </w:sdtContent>
    </w:sdt>
    <w:r w:rsidR="007E5169">
      <w:t xml:space="preserve"> </w:t>
    </w:r>
    <w:sdt>
      <w:sdtPr>
        <w:alias w:val="Nummer"/>
        <w:tag w:val="Nummer"/>
        <w:id w:val="609321893"/>
        <w:lock w:val="contentLocked"/>
        <w:dataBinding w:prefixMappings="xmlns:ns0='http://rkdhs/mallar/budget/Års/Års.xsd'" w:xpath="/ns0:dokumentvärden[1]/ns0:dokumentnummer[1]" w:storeItemID="{E4A92E87-CD46-4139-BA79-F73ACCF787C5}"/>
        <w:text/>
      </w:sdtPr>
      <w:sdtEndPr/>
      <w:sdtContent>
        <w:r w:rsidR="007E5169">
          <w:t>2019/20:101</w:t>
        </w:r>
      </w:sdtContent>
    </w:sdt>
  </w:p>
</w:hdr>
</file>

<file path=word/header2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0695974" w14:textId="3DCAA458" w:rsidR="007E5169" w:rsidRPr="00DA2538" w:rsidRDefault="00840EC1" w:rsidP="00DA2538">
    <w:pPr>
      <w:pStyle w:val="Sidhuvud"/>
    </w:pPr>
    <w:sdt>
      <w:sdtPr>
        <w:alias w:val="NummerEtikett"/>
        <w:tag w:val="NummerEtikett"/>
        <w:id w:val="-1870601339"/>
        <w:lock w:val="contentLocked"/>
        <w:dataBinding w:prefixMappings="xmlns:ns0='http://rkdhs/mallar/budget/Års/Års.xsd'" w:xpath="/ns0:dokumentvärden[1]/ns0:dokumentnummer[1]/@etikett" w:storeItemID="{E4A92E87-CD46-4139-BA79-F73ACCF787C5}"/>
        <w:text/>
      </w:sdtPr>
      <w:sdtEndPr/>
      <w:sdtContent>
        <w:r w:rsidR="007E5169">
          <w:t>Skr.</w:t>
        </w:r>
      </w:sdtContent>
    </w:sdt>
    <w:r w:rsidR="007E5169">
      <w:t xml:space="preserve"> </w:t>
    </w:r>
    <w:sdt>
      <w:sdtPr>
        <w:alias w:val="Nummer"/>
        <w:tag w:val="Nummer"/>
        <w:id w:val="-1096250552"/>
        <w:lock w:val="contentLocked"/>
        <w:dataBinding w:prefixMappings="xmlns:ns0='http://rkdhs/mallar/budget/Års/Års.xsd'" w:xpath="/ns0:dokumentvärden[1]/ns0:dokumentnummer[1]" w:storeItemID="{E4A92E87-CD46-4139-BA79-F73ACCF787C5}"/>
        <w:text/>
      </w:sdtPr>
      <w:sdtEndPr/>
      <w:sdtContent>
        <w:r w:rsidR="007E5169">
          <w:t>2019/20:101</w:t>
        </w:r>
      </w:sdtContent>
    </w:sdt>
  </w:p>
</w:hdr>
</file>

<file path=word/header3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F8F3F28" w14:textId="20B2CF34" w:rsidR="007E5169" w:rsidRPr="00D82D0B" w:rsidRDefault="00840EC1" w:rsidP="005B1647">
    <w:pPr>
      <w:pStyle w:val="Sidhuvud"/>
    </w:pPr>
    <w:sdt>
      <w:sdtPr>
        <w:alias w:val="NummerEtikett"/>
        <w:tag w:val="NummerEtikett"/>
        <w:id w:val="1391460219"/>
        <w:lock w:val="contentLocked"/>
        <w:dataBinding w:prefixMappings="xmlns:ns0='http://rkdhs/mallar/budget/Års/Års.xsd'" w:xpath="/ns0:dokumentvärden[1]/ns0:dokumentnummer[1]/@etikett" w:storeItemID="{E4A92E87-CD46-4139-BA79-F73ACCF787C5}"/>
        <w:text/>
      </w:sdtPr>
      <w:sdtEndPr/>
      <w:sdtContent>
        <w:r w:rsidR="007E5169">
          <w:t>Skr.</w:t>
        </w:r>
      </w:sdtContent>
    </w:sdt>
    <w:r w:rsidR="007E5169">
      <w:t xml:space="preserve"> </w:t>
    </w:r>
    <w:sdt>
      <w:sdtPr>
        <w:alias w:val="Nummer"/>
        <w:tag w:val="Nummer"/>
        <w:id w:val="-2034874800"/>
        <w:lock w:val="contentLocked"/>
        <w:dataBinding w:prefixMappings="xmlns:ns0='http://rkdhs/mallar/budget/Års/Års.xsd'" w:xpath="/ns0:dokumentvärden[1]/ns0:dokumentnummer[1]" w:storeItemID="{E4A92E87-CD46-4139-BA79-F73ACCF787C5}"/>
        <w:text/>
      </w:sdtPr>
      <w:sdtEndPr/>
      <w:sdtContent>
        <w:r w:rsidR="007E5169">
          <w:t>2019/20:101</w:t>
        </w:r>
      </w:sdtContent>
    </w:sdt>
  </w:p>
</w:hdr>
</file>

<file path=word/header3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D9E960C" w14:textId="1952961D" w:rsidR="007E5169" w:rsidRPr="00DA2538" w:rsidRDefault="00840EC1" w:rsidP="00DA2538">
    <w:pPr>
      <w:pStyle w:val="Sidhuvud"/>
    </w:pPr>
    <w:sdt>
      <w:sdtPr>
        <w:alias w:val="NummerEtikett"/>
        <w:tag w:val="NummerEtikett"/>
        <w:id w:val="878744981"/>
        <w:lock w:val="contentLocked"/>
        <w:dataBinding w:prefixMappings="xmlns:ns0='http://rkdhs/mallar/budget/Års/Års.xsd'" w:xpath="/ns0:dokumentvärden[1]/ns0:dokumentnummer[1]/@etikett" w:storeItemID="{E4A92E87-CD46-4139-BA79-F73ACCF787C5}"/>
        <w:text/>
      </w:sdtPr>
      <w:sdtEndPr/>
      <w:sdtContent>
        <w:r w:rsidR="007E5169">
          <w:t>Skr.</w:t>
        </w:r>
      </w:sdtContent>
    </w:sdt>
    <w:r w:rsidR="007E5169">
      <w:t xml:space="preserve"> </w:t>
    </w:r>
    <w:sdt>
      <w:sdtPr>
        <w:alias w:val="Nummer"/>
        <w:tag w:val="Nummer"/>
        <w:id w:val="-924957883"/>
        <w:lock w:val="contentLocked"/>
        <w:dataBinding w:prefixMappings="xmlns:ns0='http://rkdhs/mallar/budget/Års/Års.xsd'" w:xpath="/ns0:dokumentvärden[1]/ns0:dokumentnummer[1]" w:storeItemID="{E4A92E87-CD46-4139-BA79-F73ACCF787C5}"/>
        <w:text/>
      </w:sdtPr>
      <w:sdtEndPr/>
      <w:sdtContent>
        <w:r w:rsidR="007E5169">
          <w:t>2019/20:101</w:t>
        </w:r>
      </w:sdtContent>
    </w:sdt>
  </w:p>
</w:hdr>
</file>

<file path=word/header3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9752E2E" w14:textId="07F1CCD3" w:rsidR="007E5169" w:rsidRPr="00D82D0B" w:rsidRDefault="00840EC1" w:rsidP="005B1647">
    <w:pPr>
      <w:pStyle w:val="Sidhuvud"/>
    </w:pPr>
    <w:sdt>
      <w:sdtPr>
        <w:alias w:val="NummerEtikett"/>
        <w:tag w:val="NummerEtikett"/>
        <w:id w:val="1045954860"/>
        <w:lock w:val="contentLocked"/>
        <w:dataBinding w:prefixMappings="xmlns:ns0='http://rkdhs/mallar/budget/Års/Års.xsd'" w:xpath="/ns0:dokumentvärden[1]/ns0:dokumentnummer[1]/@etikett" w:storeItemID="{E4A92E87-CD46-4139-BA79-F73ACCF787C5}"/>
        <w:text/>
      </w:sdtPr>
      <w:sdtEndPr/>
      <w:sdtContent>
        <w:r w:rsidR="007E5169">
          <w:t>Skr.</w:t>
        </w:r>
      </w:sdtContent>
    </w:sdt>
    <w:r w:rsidR="007E5169">
      <w:t xml:space="preserve"> </w:t>
    </w:r>
    <w:sdt>
      <w:sdtPr>
        <w:alias w:val="Nummer"/>
        <w:tag w:val="Nummer"/>
        <w:id w:val="937642892"/>
        <w:lock w:val="contentLocked"/>
        <w:dataBinding w:prefixMappings="xmlns:ns0='http://rkdhs/mallar/budget/Års/Års.xsd'" w:xpath="/ns0:dokumentvärden[1]/ns0:dokumentnummer[1]" w:storeItemID="{E4A92E87-CD46-4139-BA79-F73ACCF787C5}"/>
        <w:text/>
      </w:sdtPr>
      <w:sdtEndPr/>
      <w:sdtContent>
        <w:r w:rsidR="007E5169">
          <w:t>2019/20:101</w:t>
        </w:r>
      </w:sdtContent>
    </w:sdt>
  </w:p>
</w:hdr>
</file>

<file path=word/header3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A81A68A" w14:textId="362B5540" w:rsidR="007E5169" w:rsidRPr="00DA2538" w:rsidRDefault="00840EC1" w:rsidP="00DA2538">
    <w:pPr>
      <w:pStyle w:val="Sidhuvud"/>
    </w:pPr>
    <w:sdt>
      <w:sdtPr>
        <w:alias w:val="NummerEtikett"/>
        <w:tag w:val="NummerEtikett"/>
        <w:id w:val="577101041"/>
        <w:lock w:val="contentLocked"/>
        <w:dataBinding w:prefixMappings="xmlns:ns0='http://rkdhs/mallar/budget/Års/Års.xsd'" w:xpath="/ns0:dokumentvärden[1]/ns0:dokumentnummer[1]/@etikett" w:storeItemID="{E4A92E87-CD46-4139-BA79-F73ACCF787C5}"/>
        <w:text/>
      </w:sdtPr>
      <w:sdtEndPr/>
      <w:sdtContent>
        <w:r w:rsidR="007E5169">
          <w:t>Skr.</w:t>
        </w:r>
      </w:sdtContent>
    </w:sdt>
    <w:r w:rsidR="007E5169">
      <w:t xml:space="preserve"> </w:t>
    </w:r>
    <w:sdt>
      <w:sdtPr>
        <w:alias w:val="Nummer"/>
        <w:tag w:val="Nummer"/>
        <w:id w:val="2140835328"/>
        <w:lock w:val="contentLocked"/>
        <w:dataBinding w:prefixMappings="xmlns:ns0='http://rkdhs/mallar/budget/Års/Års.xsd'" w:xpath="/ns0:dokumentvärden[1]/ns0:dokumentnummer[1]" w:storeItemID="{E4A92E87-CD46-4139-BA79-F73ACCF787C5}"/>
        <w:text/>
      </w:sdtPr>
      <w:sdtEndPr/>
      <w:sdtContent>
        <w:r w:rsidR="007E5169">
          <w:t>2019/20:101</w:t>
        </w:r>
      </w:sdtContent>
    </w:sdt>
  </w:p>
</w:hdr>
</file>

<file path=word/header3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74FE05C" w14:textId="57896F6B" w:rsidR="007E5169" w:rsidRPr="00D82D0B" w:rsidRDefault="00840EC1" w:rsidP="005B1647">
    <w:pPr>
      <w:pStyle w:val="Sidhuvud"/>
    </w:pPr>
    <w:sdt>
      <w:sdtPr>
        <w:alias w:val="NummerEtikett"/>
        <w:tag w:val="NummerEtikett"/>
        <w:id w:val="1337958858"/>
        <w:lock w:val="contentLocked"/>
        <w:dataBinding w:prefixMappings="xmlns:ns0='http://rkdhs/mallar/budget/Års/Års.xsd'" w:xpath="/ns0:dokumentvärden[1]/ns0:dokumentnummer[1]/@etikett" w:storeItemID="{E4A92E87-CD46-4139-BA79-F73ACCF787C5}"/>
        <w:text/>
      </w:sdtPr>
      <w:sdtEndPr/>
      <w:sdtContent>
        <w:r w:rsidR="007E5169">
          <w:t>Skr.</w:t>
        </w:r>
      </w:sdtContent>
    </w:sdt>
    <w:r w:rsidR="007E5169">
      <w:t xml:space="preserve"> </w:t>
    </w:r>
    <w:sdt>
      <w:sdtPr>
        <w:alias w:val="Nummer"/>
        <w:tag w:val="Nummer"/>
        <w:id w:val="305827763"/>
        <w:lock w:val="contentLocked"/>
        <w:dataBinding w:prefixMappings="xmlns:ns0='http://rkdhs/mallar/budget/Års/Års.xsd'" w:xpath="/ns0:dokumentvärden[1]/ns0:dokumentnummer[1]" w:storeItemID="{E4A92E87-CD46-4139-BA79-F73ACCF787C5}"/>
        <w:text/>
      </w:sdtPr>
      <w:sdtEndPr/>
      <w:sdtContent>
        <w:r w:rsidR="007E5169">
          <w:t>2019/20:101</w:t>
        </w:r>
      </w:sdtContent>
    </w:sdt>
  </w:p>
</w:hdr>
</file>

<file path=word/header3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99EAA1C" w14:textId="3BC26B22" w:rsidR="007E5169" w:rsidRPr="00DA2538" w:rsidRDefault="00840EC1" w:rsidP="00DA2538">
    <w:pPr>
      <w:pStyle w:val="Sidhuvud"/>
    </w:pPr>
    <w:sdt>
      <w:sdtPr>
        <w:alias w:val="NummerEtikett"/>
        <w:tag w:val="NummerEtikett"/>
        <w:id w:val="-428581749"/>
        <w:lock w:val="contentLocked"/>
        <w:dataBinding w:prefixMappings="xmlns:ns0='http://rkdhs/mallar/budget/Års/Års.xsd'" w:xpath="/ns0:dokumentvärden[1]/ns0:dokumentnummer[1]/@etikett" w:storeItemID="{E4A92E87-CD46-4139-BA79-F73ACCF787C5}"/>
        <w:text/>
      </w:sdtPr>
      <w:sdtEndPr/>
      <w:sdtContent>
        <w:r w:rsidR="007E5169">
          <w:t>Skr.</w:t>
        </w:r>
      </w:sdtContent>
    </w:sdt>
    <w:r w:rsidR="007E5169">
      <w:t xml:space="preserve"> </w:t>
    </w:r>
    <w:sdt>
      <w:sdtPr>
        <w:alias w:val="Nummer"/>
        <w:tag w:val="Nummer"/>
        <w:id w:val="-1936816422"/>
        <w:lock w:val="contentLocked"/>
        <w:dataBinding w:prefixMappings="xmlns:ns0='http://rkdhs/mallar/budget/Års/Års.xsd'" w:xpath="/ns0:dokumentvärden[1]/ns0:dokumentnummer[1]" w:storeItemID="{E4A92E87-CD46-4139-BA79-F73ACCF787C5}"/>
        <w:text/>
      </w:sdtPr>
      <w:sdtEndPr/>
      <w:sdtContent>
        <w:r w:rsidR="007E5169">
          <w:t>2019/20:101</w:t>
        </w:r>
      </w:sdtContent>
    </w:sdt>
  </w:p>
</w:hdr>
</file>

<file path=word/header3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6BAF584" w14:textId="649E40FA" w:rsidR="007E5169" w:rsidRPr="00D82D0B" w:rsidRDefault="00840EC1" w:rsidP="005B1647">
    <w:pPr>
      <w:pStyle w:val="Sidhuvud"/>
    </w:pPr>
    <w:sdt>
      <w:sdtPr>
        <w:alias w:val="NummerEtikett"/>
        <w:tag w:val="NummerEtikett"/>
        <w:id w:val="-1766758636"/>
        <w:lock w:val="contentLocked"/>
        <w:dataBinding w:prefixMappings="xmlns:ns0='http://rkdhs/mallar/budget/Års/Års.xsd'" w:xpath="/ns0:dokumentvärden[1]/ns0:dokumentnummer[1]/@etikett" w:storeItemID="{E4A92E87-CD46-4139-BA79-F73ACCF787C5}"/>
        <w:text/>
      </w:sdtPr>
      <w:sdtEndPr/>
      <w:sdtContent>
        <w:r w:rsidR="007E5169">
          <w:t>Skr.</w:t>
        </w:r>
      </w:sdtContent>
    </w:sdt>
    <w:r w:rsidR="007E5169">
      <w:t xml:space="preserve"> </w:t>
    </w:r>
    <w:sdt>
      <w:sdtPr>
        <w:alias w:val="Nummer"/>
        <w:tag w:val="Nummer"/>
        <w:id w:val="-745647292"/>
        <w:lock w:val="contentLocked"/>
        <w:dataBinding w:prefixMappings="xmlns:ns0='http://rkdhs/mallar/budget/Års/Års.xsd'" w:xpath="/ns0:dokumentvärden[1]/ns0:dokumentnummer[1]" w:storeItemID="{E4A92E87-CD46-4139-BA79-F73ACCF787C5}"/>
        <w:text/>
      </w:sdtPr>
      <w:sdtEndPr/>
      <w:sdtContent>
        <w:r w:rsidR="007E5169">
          <w:t>2019/20:101</w:t>
        </w:r>
      </w:sdtContent>
    </w:sdt>
  </w:p>
</w:hdr>
</file>

<file path=word/header3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E26D1FB" w14:textId="51E27A7F" w:rsidR="007E5169" w:rsidRPr="00DA2538" w:rsidRDefault="00840EC1" w:rsidP="00DA2538">
    <w:pPr>
      <w:pStyle w:val="Sidhuvud"/>
    </w:pPr>
    <w:sdt>
      <w:sdtPr>
        <w:alias w:val="NummerEtikett"/>
        <w:tag w:val="NummerEtikett"/>
        <w:id w:val="-255126966"/>
        <w:lock w:val="contentLocked"/>
        <w:dataBinding w:prefixMappings="xmlns:ns0='http://rkdhs/mallar/budget/Års/Års.xsd'" w:xpath="/ns0:dokumentvärden[1]/ns0:dokumentnummer[1]/@etikett" w:storeItemID="{E4A92E87-CD46-4139-BA79-F73ACCF787C5}"/>
        <w:text/>
      </w:sdtPr>
      <w:sdtEndPr/>
      <w:sdtContent>
        <w:r w:rsidR="007E5169">
          <w:t>Skr.</w:t>
        </w:r>
      </w:sdtContent>
    </w:sdt>
    <w:r w:rsidR="007E5169">
      <w:t xml:space="preserve"> </w:t>
    </w:r>
    <w:sdt>
      <w:sdtPr>
        <w:alias w:val="Nummer"/>
        <w:tag w:val="Nummer"/>
        <w:id w:val="-295753459"/>
        <w:lock w:val="contentLocked"/>
        <w:dataBinding w:prefixMappings="xmlns:ns0='http://rkdhs/mallar/budget/Års/Års.xsd'" w:xpath="/ns0:dokumentvärden[1]/ns0:dokumentnummer[1]" w:storeItemID="{E4A92E87-CD46-4139-BA79-F73ACCF787C5}"/>
        <w:text/>
      </w:sdtPr>
      <w:sdtEndPr/>
      <w:sdtContent>
        <w:r w:rsidR="007E5169">
          <w:t>2019/20:101</w:t>
        </w:r>
      </w:sdtContent>
    </w:sdt>
  </w:p>
</w:hdr>
</file>

<file path=word/header3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D66DB2F" w14:textId="2007F2A5" w:rsidR="007E5169" w:rsidRPr="00D82D0B" w:rsidRDefault="00840EC1" w:rsidP="005B1647">
    <w:pPr>
      <w:pStyle w:val="Sidhuvud"/>
    </w:pPr>
    <w:sdt>
      <w:sdtPr>
        <w:alias w:val="NummerEtikett"/>
        <w:tag w:val="NummerEtikett"/>
        <w:id w:val="-1748103248"/>
        <w:lock w:val="contentLocked"/>
        <w:dataBinding w:prefixMappings="xmlns:ns0='http://rkdhs/mallar/budget/Års/Års.xsd'" w:xpath="/ns0:dokumentvärden[1]/ns0:dokumentnummer[1]/@etikett" w:storeItemID="{E4A92E87-CD46-4139-BA79-F73ACCF787C5}"/>
        <w:text/>
      </w:sdtPr>
      <w:sdtEndPr/>
      <w:sdtContent>
        <w:r w:rsidR="007E5169">
          <w:t>Skr.</w:t>
        </w:r>
      </w:sdtContent>
    </w:sdt>
    <w:r w:rsidR="007E5169">
      <w:t xml:space="preserve"> </w:t>
    </w:r>
    <w:sdt>
      <w:sdtPr>
        <w:alias w:val="Nummer"/>
        <w:tag w:val="Nummer"/>
        <w:id w:val="606703666"/>
        <w:lock w:val="contentLocked"/>
        <w:dataBinding w:prefixMappings="xmlns:ns0='http://rkdhs/mallar/budget/Års/Års.xsd'" w:xpath="/ns0:dokumentvärden[1]/ns0:dokumentnummer[1]" w:storeItemID="{E4A92E87-CD46-4139-BA79-F73ACCF787C5}"/>
        <w:text/>
      </w:sdtPr>
      <w:sdtEndPr/>
      <w:sdtContent>
        <w:r w:rsidR="007E5169">
          <w:t>2019/20:101</w:t>
        </w:r>
      </w:sdtContent>
    </w:sdt>
  </w:p>
</w:hdr>
</file>

<file path=word/header3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6B84ADF" w14:textId="2533CDFC" w:rsidR="007E5169" w:rsidRPr="00DA2538" w:rsidRDefault="00840EC1" w:rsidP="00DA2538">
    <w:pPr>
      <w:pStyle w:val="Sidhuvud"/>
    </w:pPr>
    <w:sdt>
      <w:sdtPr>
        <w:alias w:val="NummerEtikett"/>
        <w:tag w:val="NummerEtikett"/>
        <w:id w:val="-1384713364"/>
        <w:lock w:val="contentLocked"/>
        <w:dataBinding w:prefixMappings="xmlns:ns0='http://rkdhs/mallar/budget/Års/Års.xsd'" w:xpath="/ns0:dokumentvärden[1]/ns0:dokumentnummer[1]/@etikett" w:storeItemID="{E4A92E87-CD46-4139-BA79-F73ACCF787C5}"/>
        <w:text/>
      </w:sdtPr>
      <w:sdtEndPr/>
      <w:sdtContent>
        <w:r w:rsidR="007E5169">
          <w:t>Skr.</w:t>
        </w:r>
      </w:sdtContent>
    </w:sdt>
    <w:r w:rsidR="007E5169">
      <w:t xml:space="preserve"> </w:t>
    </w:r>
    <w:sdt>
      <w:sdtPr>
        <w:alias w:val="Nummer"/>
        <w:tag w:val="Nummer"/>
        <w:id w:val="-324661675"/>
        <w:lock w:val="contentLocked"/>
        <w:dataBinding w:prefixMappings="xmlns:ns0='http://rkdhs/mallar/budget/Års/Års.xsd'" w:xpath="/ns0:dokumentvärden[1]/ns0:dokumentnummer[1]" w:storeItemID="{E4A92E87-CD46-4139-BA79-F73ACCF787C5}"/>
        <w:text/>
      </w:sdtPr>
      <w:sdtEndPr/>
      <w:sdtContent>
        <w:r w:rsidR="007E5169">
          <w:t>2019/20:101</w:t>
        </w:r>
      </w:sdtContent>
    </w:sdt>
  </w:p>
</w:hdr>
</file>

<file path=word/header4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B0E2E95" w14:textId="68E8AF46" w:rsidR="007E5169" w:rsidRPr="00D82D0B" w:rsidRDefault="00840EC1" w:rsidP="005B1647">
    <w:pPr>
      <w:pStyle w:val="Sidhuvud"/>
    </w:pPr>
    <w:sdt>
      <w:sdtPr>
        <w:alias w:val="NummerEtikett"/>
        <w:tag w:val="NummerEtikett"/>
        <w:id w:val="914519984"/>
        <w:lock w:val="contentLocked"/>
        <w:dataBinding w:prefixMappings="xmlns:ns0='http://rkdhs/mallar/budget/Års/Års.xsd'" w:xpath="/ns0:dokumentvärden[1]/ns0:dokumentnummer[1]/@etikett" w:storeItemID="{E4A92E87-CD46-4139-BA79-F73ACCF787C5}"/>
        <w:text/>
      </w:sdtPr>
      <w:sdtEndPr/>
      <w:sdtContent>
        <w:r w:rsidR="007E5169">
          <w:t>Skr.</w:t>
        </w:r>
      </w:sdtContent>
    </w:sdt>
    <w:r w:rsidR="007E5169">
      <w:t xml:space="preserve"> </w:t>
    </w:r>
    <w:sdt>
      <w:sdtPr>
        <w:alias w:val="Nummer"/>
        <w:tag w:val="Nummer"/>
        <w:id w:val="64078785"/>
        <w:lock w:val="contentLocked"/>
        <w:dataBinding w:prefixMappings="xmlns:ns0='http://rkdhs/mallar/budget/Års/Års.xsd'" w:xpath="/ns0:dokumentvärden[1]/ns0:dokumentnummer[1]" w:storeItemID="{E4A92E87-CD46-4139-BA79-F73ACCF787C5}"/>
        <w:text/>
      </w:sdtPr>
      <w:sdtEndPr/>
      <w:sdtContent>
        <w:r w:rsidR="007E5169">
          <w:t>2019/20:101</w:t>
        </w:r>
      </w:sdtContent>
    </w:sdt>
  </w:p>
</w:hdr>
</file>

<file path=word/header4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2555F49" w14:textId="1BD53146" w:rsidR="007E5169" w:rsidRPr="00DA2538" w:rsidRDefault="00840EC1" w:rsidP="00DA2538">
    <w:pPr>
      <w:pStyle w:val="Sidhuvud"/>
    </w:pPr>
    <w:sdt>
      <w:sdtPr>
        <w:alias w:val="NummerEtikett"/>
        <w:tag w:val="NummerEtikett"/>
        <w:id w:val="-168257423"/>
        <w:lock w:val="contentLocked"/>
        <w:dataBinding w:prefixMappings="xmlns:ns0='http://rkdhs/mallar/budget/Års/Års.xsd'" w:xpath="/ns0:dokumentvärden[1]/ns0:dokumentnummer[1]/@etikett" w:storeItemID="{E4A92E87-CD46-4139-BA79-F73ACCF787C5}"/>
        <w:text/>
      </w:sdtPr>
      <w:sdtEndPr/>
      <w:sdtContent>
        <w:r w:rsidR="007E5169">
          <w:t>Skr.</w:t>
        </w:r>
      </w:sdtContent>
    </w:sdt>
    <w:r w:rsidR="007E5169">
      <w:t xml:space="preserve"> </w:t>
    </w:r>
    <w:sdt>
      <w:sdtPr>
        <w:alias w:val="Nummer"/>
        <w:tag w:val="Nummer"/>
        <w:id w:val="-1927262089"/>
        <w:lock w:val="contentLocked"/>
        <w:dataBinding w:prefixMappings="xmlns:ns0='http://rkdhs/mallar/budget/Års/Års.xsd'" w:xpath="/ns0:dokumentvärden[1]/ns0:dokumentnummer[1]" w:storeItemID="{E4A92E87-CD46-4139-BA79-F73ACCF787C5}"/>
        <w:text/>
      </w:sdtPr>
      <w:sdtEndPr/>
      <w:sdtContent>
        <w:r w:rsidR="007E5169">
          <w:t>2019/20:101</w:t>
        </w:r>
      </w:sdtContent>
    </w:sdt>
  </w:p>
</w:hdr>
</file>

<file path=word/header4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0C269BC" w14:textId="6B3B8D5B" w:rsidR="007E5169" w:rsidRPr="00D82D0B" w:rsidRDefault="00840EC1" w:rsidP="005B1647">
    <w:pPr>
      <w:pStyle w:val="Sidhuvud"/>
    </w:pPr>
    <w:sdt>
      <w:sdtPr>
        <w:alias w:val="NummerEtikett"/>
        <w:tag w:val="NummerEtikett"/>
        <w:id w:val="2056887531"/>
        <w:lock w:val="contentLocked"/>
        <w:dataBinding w:prefixMappings="xmlns:ns0='http://rkdhs/mallar/budget/Års/Års.xsd'" w:xpath="/ns0:dokumentvärden[1]/ns0:dokumentnummer[1]/@etikett" w:storeItemID="{E4A92E87-CD46-4139-BA79-F73ACCF787C5}"/>
        <w:text/>
      </w:sdtPr>
      <w:sdtEndPr/>
      <w:sdtContent>
        <w:r w:rsidR="007E5169">
          <w:t>Skr.</w:t>
        </w:r>
      </w:sdtContent>
    </w:sdt>
    <w:r w:rsidR="007E5169">
      <w:t xml:space="preserve"> </w:t>
    </w:r>
    <w:sdt>
      <w:sdtPr>
        <w:alias w:val="Nummer"/>
        <w:tag w:val="Nummer"/>
        <w:id w:val="1194662278"/>
        <w:lock w:val="contentLocked"/>
        <w:dataBinding w:prefixMappings="xmlns:ns0='http://rkdhs/mallar/budget/Års/Års.xsd'" w:xpath="/ns0:dokumentvärden[1]/ns0:dokumentnummer[1]" w:storeItemID="{E4A92E87-CD46-4139-BA79-F73ACCF787C5}"/>
        <w:text/>
      </w:sdtPr>
      <w:sdtEndPr/>
      <w:sdtContent>
        <w:r w:rsidR="007E5169">
          <w:t>2019/20:101</w:t>
        </w:r>
      </w:sdtContent>
    </w:sdt>
  </w:p>
</w:hdr>
</file>

<file path=word/header4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6116DBD" w14:textId="65A801A7" w:rsidR="007E5169" w:rsidRPr="00DA2538" w:rsidRDefault="00840EC1" w:rsidP="00DA2538">
    <w:pPr>
      <w:pStyle w:val="Sidhuvud"/>
    </w:pPr>
    <w:sdt>
      <w:sdtPr>
        <w:alias w:val="NummerEtikett"/>
        <w:tag w:val="NummerEtikett"/>
        <w:id w:val="-828362296"/>
        <w:lock w:val="contentLocked"/>
        <w:dataBinding w:prefixMappings="xmlns:ns0='http://rkdhs/mallar/budget/Års/Års.xsd'" w:xpath="/ns0:dokumentvärden[1]/ns0:dokumentnummer[1]/@etikett" w:storeItemID="{E4A92E87-CD46-4139-BA79-F73ACCF787C5}"/>
        <w:text/>
      </w:sdtPr>
      <w:sdtEndPr/>
      <w:sdtContent>
        <w:r w:rsidR="007E5169">
          <w:t>Skr.</w:t>
        </w:r>
      </w:sdtContent>
    </w:sdt>
    <w:r w:rsidR="007E5169">
      <w:t xml:space="preserve"> </w:t>
    </w:r>
    <w:sdt>
      <w:sdtPr>
        <w:alias w:val="Nummer"/>
        <w:tag w:val="Nummer"/>
        <w:id w:val="54140044"/>
        <w:lock w:val="contentLocked"/>
        <w:dataBinding w:prefixMappings="xmlns:ns0='http://rkdhs/mallar/budget/Års/Års.xsd'" w:xpath="/ns0:dokumentvärden[1]/ns0:dokumentnummer[1]" w:storeItemID="{E4A92E87-CD46-4139-BA79-F73ACCF787C5}"/>
        <w:text/>
      </w:sdtPr>
      <w:sdtEndPr/>
      <w:sdtContent>
        <w:r w:rsidR="007E5169">
          <w:t>2019/20:101</w:t>
        </w:r>
      </w:sdtContent>
    </w:sdt>
  </w:p>
</w:hdr>
</file>

<file path=word/header4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4B4B262" w14:textId="40C3A5C8" w:rsidR="007E5169" w:rsidRPr="00D82D0B" w:rsidRDefault="00840EC1" w:rsidP="005B1647">
    <w:pPr>
      <w:pStyle w:val="Sidhuvud"/>
    </w:pPr>
    <w:sdt>
      <w:sdtPr>
        <w:alias w:val="NummerEtikett"/>
        <w:tag w:val="NummerEtikett"/>
        <w:id w:val="-1190903402"/>
        <w:lock w:val="contentLocked"/>
        <w:dataBinding w:prefixMappings="xmlns:ns0='http://rkdhs/mallar/budget/Års/Års.xsd'" w:xpath="/ns0:dokumentvärden[1]/ns0:dokumentnummer[1]/@etikett" w:storeItemID="{E4A92E87-CD46-4139-BA79-F73ACCF787C5}"/>
        <w:text/>
      </w:sdtPr>
      <w:sdtEndPr/>
      <w:sdtContent>
        <w:r w:rsidR="007E5169">
          <w:t>Skr.</w:t>
        </w:r>
      </w:sdtContent>
    </w:sdt>
    <w:r w:rsidR="007E5169">
      <w:t xml:space="preserve"> </w:t>
    </w:r>
    <w:sdt>
      <w:sdtPr>
        <w:alias w:val="Nummer"/>
        <w:tag w:val="Nummer"/>
        <w:id w:val="1862316108"/>
        <w:lock w:val="contentLocked"/>
        <w:dataBinding w:prefixMappings="xmlns:ns0='http://rkdhs/mallar/budget/Års/Års.xsd'" w:xpath="/ns0:dokumentvärden[1]/ns0:dokumentnummer[1]" w:storeItemID="{E4A92E87-CD46-4139-BA79-F73ACCF787C5}"/>
        <w:text/>
      </w:sdtPr>
      <w:sdtEndPr/>
      <w:sdtContent>
        <w:r w:rsidR="007E5169">
          <w:t>2019/20:101</w:t>
        </w:r>
      </w:sdtContent>
    </w:sdt>
  </w:p>
</w:hdr>
</file>

<file path=word/header4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DCBC975" w14:textId="1E11D2A5" w:rsidR="007E5169" w:rsidRPr="00DA2538" w:rsidRDefault="00840EC1" w:rsidP="00DA2538">
    <w:pPr>
      <w:pStyle w:val="Sidhuvud"/>
    </w:pPr>
    <w:sdt>
      <w:sdtPr>
        <w:alias w:val="NummerEtikett"/>
        <w:tag w:val="NummerEtikett"/>
        <w:id w:val="1812361483"/>
        <w:lock w:val="contentLocked"/>
        <w:dataBinding w:prefixMappings="xmlns:ns0='http://rkdhs/mallar/budget/Års/Års.xsd'" w:xpath="/ns0:dokumentvärden[1]/ns0:dokumentnummer[1]/@etikett" w:storeItemID="{E4A92E87-CD46-4139-BA79-F73ACCF787C5}"/>
        <w:text/>
      </w:sdtPr>
      <w:sdtEndPr/>
      <w:sdtContent>
        <w:r w:rsidR="007E5169">
          <w:t>Skr.</w:t>
        </w:r>
      </w:sdtContent>
    </w:sdt>
    <w:r w:rsidR="007E5169">
      <w:t xml:space="preserve"> </w:t>
    </w:r>
    <w:sdt>
      <w:sdtPr>
        <w:alias w:val="Nummer"/>
        <w:tag w:val="Nummer"/>
        <w:id w:val="304052811"/>
        <w:lock w:val="contentLocked"/>
        <w:dataBinding w:prefixMappings="xmlns:ns0='http://rkdhs/mallar/budget/Års/Års.xsd'" w:xpath="/ns0:dokumentvärden[1]/ns0:dokumentnummer[1]" w:storeItemID="{E4A92E87-CD46-4139-BA79-F73ACCF787C5}"/>
        <w:text/>
      </w:sdtPr>
      <w:sdtEndPr/>
      <w:sdtContent>
        <w:r w:rsidR="007E5169">
          <w:t>2019/20:101</w:t>
        </w:r>
      </w:sdtContent>
    </w:sdt>
  </w:p>
</w:hdr>
</file>

<file path=word/header4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895FB25" w14:textId="4124A8C5" w:rsidR="007E5169" w:rsidRPr="00D82D0B" w:rsidRDefault="00840EC1" w:rsidP="005B1647">
    <w:pPr>
      <w:pStyle w:val="Sidhuvud"/>
    </w:pPr>
    <w:sdt>
      <w:sdtPr>
        <w:alias w:val="NummerEtikett"/>
        <w:tag w:val="NummerEtikett"/>
        <w:id w:val="399257057"/>
        <w:lock w:val="contentLocked"/>
        <w:dataBinding w:prefixMappings="xmlns:ns0='http://rkdhs/mallar/budget/Års/Års.xsd'" w:xpath="/ns0:dokumentvärden[1]/ns0:dokumentnummer[1]/@etikett" w:storeItemID="{E4A92E87-CD46-4139-BA79-F73ACCF787C5}"/>
        <w:text/>
      </w:sdtPr>
      <w:sdtEndPr/>
      <w:sdtContent>
        <w:r w:rsidR="007E5169">
          <w:t>Skr.</w:t>
        </w:r>
      </w:sdtContent>
    </w:sdt>
    <w:r w:rsidR="007E5169">
      <w:t xml:space="preserve"> </w:t>
    </w:r>
    <w:sdt>
      <w:sdtPr>
        <w:alias w:val="Nummer"/>
        <w:tag w:val="Nummer"/>
        <w:id w:val="1902719920"/>
        <w:lock w:val="contentLocked"/>
        <w:dataBinding w:prefixMappings="xmlns:ns0='http://rkdhs/mallar/budget/Års/Års.xsd'" w:xpath="/ns0:dokumentvärden[1]/ns0:dokumentnummer[1]" w:storeItemID="{E4A92E87-CD46-4139-BA79-F73ACCF787C5}"/>
        <w:text/>
      </w:sdtPr>
      <w:sdtEndPr/>
      <w:sdtContent>
        <w:r w:rsidR="007E5169">
          <w:t>2019/20:101</w:t>
        </w:r>
      </w:sdtContent>
    </w:sdt>
  </w:p>
</w:hdr>
</file>

<file path=word/header4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0032A7C" w14:textId="656BC1C0" w:rsidR="007E5169" w:rsidRPr="00DA2538" w:rsidRDefault="00840EC1" w:rsidP="00DA2538">
    <w:pPr>
      <w:pStyle w:val="Sidhuvud"/>
    </w:pPr>
    <w:sdt>
      <w:sdtPr>
        <w:alias w:val="NummerEtikett"/>
        <w:tag w:val="NummerEtikett"/>
        <w:id w:val="358628880"/>
        <w:lock w:val="contentLocked"/>
        <w:dataBinding w:prefixMappings="xmlns:ns0='http://rkdhs/mallar/budget/Års/Års.xsd'" w:xpath="/ns0:dokumentvärden[1]/ns0:dokumentnummer[1]/@etikett" w:storeItemID="{E4A92E87-CD46-4139-BA79-F73ACCF787C5}"/>
        <w:text/>
      </w:sdtPr>
      <w:sdtEndPr/>
      <w:sdtContent>
        <w:r w:rsidR="007E5169">
          <w:t>Skr.</w:t>
        </w:r>
      </w:sdtContent>
    </w:sdt>
    <w:r w:rsidR="007E5169">
      <w:t xml:space="preserve"> </w:t>
    </w:r>
    <w:sdt>
      <w:sdtPr>
        <w:alias w:val="Nummer"/>
        <w:tag w:val="Nummer"/>
        <w:id w:val="1184478596"/>
        <w:lock w:val="contentLocked"/>
        <w:dataBinding w:prefixMappings="xmlns:ns0='http://rkdhs/mallar/budget/Års/Års.xsd'" w:xpath="/ns0:dokumentvärden[1]/ns0:dokumentnummer[1]" w:storeItemID="{E4A92E87-CD46-4139-BA79-F73ACCF787C5}"/>
        <w:text/>
      </w:sdtPr>
      <w:sdtEndPr/>
      <w:sdtContent>
        <w:r w:rsidR="007E5169">
          <w:t>2019/20:101</w:t>
        </w:r>
      </w:sdtContent>
    </w:sdt>
  </w:p>
</w:hdr>
</file>

<file path=word/header4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6A72DB3" w14:textId="287F7713" w:rsidR="007E5169" w:rsidRPr="00D82D0B" w:rsidRDefault="00840EC1" w:rsidP="005B1647">
    <w:pPr>
      <w:pStyle w:val="Sidhuvud"/>
    </w:pPr>
    <w:sdt>
      <w:sdtPr>
        <w:alias w:val="NummerEtikett"/>
        <w:tag w:val="NummerEtikett"/>
        <w:id w:val="1508483195"/>
        <w:lock w:val="contentLocked"/>
        <w:dataBinding w:prefixMappings="xmlns:ns0='http://rkdhs/mallar/budget/Års/Års.xsd'" w:xpath="/ns0:dokumentvärden[1]/ns0:dokumentnummer[1]/@etikett" w:storeItemID="{E4A92E87-CD46-4139-BA79-F73ACCF787C5}"/>
        <w:text/>
      </w:sdtPr>
      <w:sdtEndPr/>
      <w:sdtContent>
        <w:r w:rsidR="007E5169">
          <w:t>Skr.</w:t>
        </w:r>
      </w:sdtContent>
    </w:sdt>
    <w:r w:rsidR="007E5169">
      <w:t xml:space="preserve"> </w:t>
    </w:r>
    <w:sdt>
      <w:sdtPr>
        <w:alias w:val="Nummer"/>
        <w:tag w:val="Nummer"/>
        <w:id w:val="-361817741"/>
        <w:lock w:val="contentLocked"/>
        <w:dataBinding w:prefixMappings="xmlns:ns0='http://rkdhs/mallar/budget/Års/Års.xsd'" w:xpath="/ns0:dokumentvärden[1]/ns0:dokumentnummer[1]" w:storeItemID="{E4A92E87-CD46-4139-BA79-F73ACCF787C5}"/>
        <w:text/>
      </w:sdtPr>
      <w:sdtEndPr/>
      <w:sdtContent>
        <w:r w:rsidR="007E5169">
          <w:t>2019/20:101</w:t>
        </w:r>
      </w:sdtContent>
    </w:sdt>
  </w:p>
</w:hdr>
</file>

<file path=word/header4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152EFF0" w14:textId="18D94458" w:rsidR="007E5169" w:rsidRPr="006C214F" w:rsidRDefault="00840EC1" w:rsidP="005B1647">
    <w:pPr>
      <w:pStyle w:val="Sidhuvud"/>
    </w:pPr>
    <w:sdt>
      <w:sdtPr>
        <w:alias w:val="NummerEtikett"/>
        <w:tag w:val="NummerEtikett"/>
        <w:id w:val="-951778156"/>
        <w:lock w:val="contentLocked"/>
        <w:dataBinding w:prefixMappings="xmlns:ns0='http://rkdhs/mallar/budget/Års/Års.xsd'" w:xpath="/ns0:dokumentvärden[1]/ns0:dokumentnummer[1]/@etikett" w:storeItemID="{E4A92E87-CD46-4139-BA79-F73ACCF787C5}"/>
        <w:text/>
      </w:sdtPr>
      <w:sdtEndPr/>
      <w:sdtContent>
        <w:r w:rsidR="007E5169">
          <w:t>Skr.</w:t>
        </w:r>
      </w:sdtContent>
    </w:sdt>
    <w:r w:rsidR="007E5169">
      <w:t xml:space="preserve"> </w:t>
    </w:r>
    <w:sdt>
      <w:sdtPr>
        <w:alias w:val="Nummer"/>
        <w:tag w:val="Nummer"/>
        <w:id w:val="-483089628"/>
        <w:lock w:val="contentLocked"/>
        <w:dataBinding w:prefixMappings="xmlns:ns0='http://rkdhs/mallar/budget/Års/Års.xsd'" w:xpath="/ns0:dokumentvärden[1]/ns0:dokumentnummer[1]" w:storeItemID="{E4A92E87-CD46-4139-BA79-F73ACCF787C5}"/>
        <w:text/>
      </w:sdtPr>
      <w:sdtEndPr/>
      <w:sdtContent>
        <w:r w:rsidR="007E5169">
          <w:t>2019/20:101</w:t>
        </w:r>
      </w:sdtContent>
    </w:sdt>
  </w:p>
</w:hdr>
</file>

<file path=word/header5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C5DD6A8" w14:textId="73F3E3B0" w:rsidR="007E5169" w:rsidRPr="00DA2538" w:rsidRDefault="00840EC1" w:rsidP="00DA2538">
    <w:pPr>
      <w:pStyle w:val="Sidhuvud"/>
    </w:pPr>
    <w:sdt>
      <w:sdtPr>
        <w:alias w:val="NummerEtikett"/>
        <w:tag w:val="NummerEtikett"/>
        <w:id w:val="478734130"/>
        <w:lock w:val="contentLocked"/>
        <w:dataBinding w:prefixMappings="xmlns:ns0='http://rkdhs/mallar/budget/Års/Års.xsd'" w:xpath="/ns0:dokumentvärden[1]/ns0:dokumentnummer[1]/@etikett" w:storeItemID="{E4A92E87-CD46-4139-BA79-F73ACCF787C5}"/>
        <w:text/>
      </w:sdtPr>
      <w:sdtEndPr/>
      <w:sdtContent>
        <w:r w:rsidR="007E5169">
          <w:t>Skr.</w:t>
        </w:r>
      </w:sdtContent>
    </w:sdt>
    <w:r w:rsidR="007E5169">
      <w:t xml:space="preserve"> </w:t>
    </w:r>
    <w:sdt>
      <w:sdtPr>
        <w:alias w:val="Nummer"/>
        <w:tag w:val="Nummer"/>
        <w:id w:val="-696698686"/>
        <w:lock w:val="contentLocked"/>
        <w:dataBinding w:prefixMappings="xmlns:ns0='http://rkdhs/mallar/budget/Års/Års.xsd'" w:xpath="/ns0:dokumentvärden[1]/ns0:dokumentnummer[1]" w:storeItemID="{E4A92E87-CD46-4139-BA79-F73ACCF787C5}"/>
        <w:text/>
      </w:sdtPr>
      <w:sdtEndPr/>
      <w:sdtContent>
        <w:r w:rsidR="007E5169">
          <w:t>2019/20:101</w:t>
        </w:r>
      </w:sdtContent>
    </w:sdt>
  </w:p>
</w:hdr>
</file>

<file path=word/header5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63C1361" w14:textId="65C84716" w:rsidR="007E5169" w:rsidRPr="00D82D0B" w:rsidRDefault="00840EC1" w:rsidP="005B1647">
    <w:pPr>
      <w:pStyle w:val="Sidhuvud"/>
    </w:pPr>
    <w:sdt>
      <w:sdtPr>
        <w:alias w:val="NummerEtikett"/>
        <w:tag w:val="NummerEtikett"/>
        <w:id w:val="-631404425"/>
        <w:lock w:val="contentLocked"/>
        <w:dataBinding w:prefixMappings="xmlns:ns0='http://rkdhs/mallar/budget/Års/Års.xsd'" w:xpath="/ns0:dokumentvärden[1]/ns0:dokumentnummer[1]/@etikett" w:storeItemID="{E4A92E87-CD46-4139-BA79-F73ACCF787C5}"/>
        <w:text/>
      </w:sdtPr>
      <w:sdtEndPr/>
      <w:sdtContent>
        <w:r w:rsidR="007E5169">
          <w:t>Skr.</w:t>
        </w:r>
      </w:sdtContent>
    </w:sdt>
    <w:r w:rsidR="007E5169">
      <w:t xml:space="preserve"> </w:t>
    </w:r>
    <w:sdt>
      <w:sdtPr>
        <w:alias w:val="Nummer"/>
        <w:tag w:val="Nummer"/>
        <w:id w:val="-1647731961"/>
        <w:lock w:val="contentLocked"/>
        <w:dataBinding w:prefixMappings="xmlns:ns0='http://rkdhs/mallar/budget/Års/Års.xsd'" w:xpath="/ns0:dokumentvärden[1]/ns0:dokumentnummer[1]" w:storeItemID="{E4A92E87-CD46-4139-BA79-F73ACCF787C5}"/>
        <w:text/>
      </w:sdtPr>
      <w:sdtEndPr/>
      <w:sdtContent>
        <w:r w:rsidR="007E5169">
          <w:t>2019/20:101</w:t>
        </w:r>
      </w:sdtContent>
    </w:sdt>
  </w:p>
</w:hdr>
</file>

<file path=word/header5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F14782C" w14:textId="04E77914" w:rsidR="007E5169" w:rsidRPr="006C214F" w:rsidRDefault="00840EC1" w:rsidP="005B1647">
    <w:pPr>
      <w:pStyle w:val="Sidhuvud"/>
    </w:pPr>
    <w:sdt>
      <w:sdtPr>
        <w:alias w:val="NummerEtikett"/>
        <w:tag w:val="NummerEtikett"/>
        <w:id w:val="914443792"/>
        <w:lock w:val="contentLocked"/>
        <w:dataBinding w:prefixMappings="xmlns:ns0='http://rkdhs/mallar/budget/Års/Års.xsd'" w:xpath="/ns0:dokumentvärden[1]/ns0:dokumentnummer[1]/@etikett" w:storeItemID="{E4A92E87-CD46-4139-BA79-F73ACCF787C5}"/>
        <w:text/>
      </w:sdtPr>
      <w:sdtEndPr/>
      <w:sdtContent>
        <w:r w:rsidR="007E5169">
          <w:t>Skr.</w:t>
        </w:r>
      </w:sdtContent>
    </w:sdt>
    <w:r w:rsidR="007E5169">
      <w:t xml:space="preserve"> </w:t>
    </w:r>
    <w:sdt>
      <w:sdtPr>
        <w:alias w:val="Nummer"/>
        <w:tag w:val="Nummer"/>
        <w:id w:val="289950577"/>
        <w:lock w:val="contentLocked"/>
        <w:dataBinding w:prefixMappings="xmlns:ns0='http://rkdhs/mallar/budget/Års/Års.xsd'" w:xpath="/ns0:dokumentvärden[1]/ns0:dokumentnummer[1]" w:storeItemID="{E4A92E87-CD46-4139-BA79-F73ACCF787C5}"/>
        <w:text/>
      </w:sdtPr>
      <w:sdtEndPr/>
      <w:sdtContent>
        <w:r w:rsidR="007E5169">
          <w:t>2019/20:101</w:t>
        </w:r>
      </w:sdtContent>
    </w:sdt>
  </w:p>
</w:hdr>
</file>

<file path=word/header5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F6CEE8A" w14:textId="3813F0F2" w:rsidR="007E5169" w:rsidRPr="00DA2538" w:rsidRDefault="00840EC1" w:rsidP="00DA2538">
    <w:pPr>
      <w:pStyle w:val="Sidhuvud"/>
    </w:pPr>
    <w:sdt>
      <w:sdtPr>
        <w:alias w:val="NummerEtikett"/>
        <w:tag w:val="NummerEtikett"/>
        <w:id w:val="1815295151"/>
        <w:lock w:val="contentLocked"/>
        <w:dataBinding w:prefixMappings="xmlns:ns0='http://rkdhs/mallar/budget/Års/Års.xsd'" w:xpath="/ns0:dokumentvärden[1]/ns0:dokumentnummer[1]/@etikett" w:storeItemID="{E4A92E87-CD46-4139-BA79-F73ACCF787C5}"/>
        <w:text/>
      </w:sdtPr>
      <w:sdtEndPr/>
      <w:sdtContent>
        <w:r w:rsidR="007E5169">
          <w:t>Skr.</w:t>
        </w:r>
      </w:sdtContent>
    </w:sdt>
    <w:r w:rsidR="007E5169">
      <w:t xml:space="preserve"> </w:t>
    </w:r>
    <w:sdt>
      <w:sdtPr>
        <w:alias w:val="Nummer"/>
        <w:tag w:val="Nummer"/>
        <w:id w:val="1955825016"/>
        <w:lock w:val="contentLocked"/>
        <w:dataBinding w:prefixMappings="xmlns:ns0='http://rkdhs/mallar/budget/Års/Års.xsd'" w:xpath="/ns0:dokumentvärden[1]/ns0:dokumentnummer[1]" w:storeItemID="{E4A92E87-CD46-4139-BA79-F73ACCF787C5}"/>
        <w:text/>
      </w:sdtPr>
      <w:sdtEndPr/>
      <w:sdtContent>
        <w:r w:rsidR="007E5169">
          <w:t>2019/20:101</w:t>
        </w:r>
      </w:sdtContent>
    </w:sdt>
  </w:p>
</w:hdr>
</file>

<file path=word/header5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B8D41B0" w14:textId="0329F0C9" w:rsidR="007E5169" w:rsidRPr="00D82D0B" w:rsidRDefault="00840EC1" w:rsidP="005B1647">
    <w:pPr>
      <w:pStyle w:val="Sidhuvud"/>
    </w:pPr>
    <w:sdt>
      <w:sdtPr>
        <w:alias w:val="NummerEtikett"/>
        <w:tag w:val="NummerEtikett"/>
        <w:id w:val="-1692525482"/>
        <w:lock w:val="contentLocked"/>
        <w:dataBinding w:prefixMappings="xmlns:ns0='http://rkdhs/mallar/budget/Års/Års.xsd'" w:xpath="/ns0:dokumentvärden[1]/ns0:dokumentnummer[1]/@etikett" w:storeItemID="{E4A92E87-CD46-4139-BA79-F73ACCF787C5}"/>
        <w:text/>
      </w:sdtPr>
      <w:sdtEndPr/>
      <w:sdtContent>
        <w:r w:rsidR="007E5169">
          <w:t>Skr.</w:t>
        </w:r>
      </w:sdtContent>
    </w:sdt>
    <w:r w:rsidR="007E5169">
      <w:t xml:space="preserve"> </w:t>
    </w:r>
    <w:sdt>
      <w:sdtPr>
        <w:alias w:val="Nummer"/>
        <w:tag w:val="Nummer"/>
        <w:id w:val="1706837488"/>
        <w:lock w:val="contentLocked"/>
        <w:dataBinding w:prefixMappings="xmlns:ns0='http://rkdhs/mallar/budget/Års/Års.xsd'" w:xpath="/ns0:dokumentvärden[1]/ns0:dokumentnummer[1]" w:storeItemID="{E4A92E87-CD46-4139-BA79-F73ACCF787C5}"/>
        <w:text/>
      </w:sdtPr>
      <w:sdtEndPr/>
      <w:sdtContent>
        <w:r w:rsidR="007E5169">
          <w:t>2019/20:101</w:t>
        </w:r>
      </w:sdtContent>
    </w:sdt>
  </w:p>
</w:hdr>
</file>

<file path=word/header5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EDD0DAF" w14:textId="35247BBE" w:rsidR="007E5169" w:rsidRPr="006C214F" w:rsidRDefault="00840EC1" w:rsidP="005B1647">
    <w:pPr>
      <w:pStyle w:val="Sidhuvud"/>
    </w:pPr>
    <w:sdt>
      <w:sdtPr>
        <w:alias w:val="NummerEtikett"/>
        <w:tag w:val="NummerEtikett"/>
        <w:id w:val="-1116516985"/>
        <w:lock w:val="contentLocked"/>
        <w:dataBinding w:prefixMappings="xmlns:ns0='http://rkdhs/mallar/budget/Års/Års.xsd'" w:xpath="/ns0:dokumentvärden[1]/ns0:dokumentnummer[1]/@etikett" w:storeItemID="{E4A92E87-CD46-4139-BA79-F73ACCF787C5}"/>
        <w:text/>
      </w:sdtPr>
      <w:sdtEndPr/>
      <w:sdtContent>
        <w:r w:rsidR="007E5169">
          <w:t>Skr.</w:t>
        </w:r>
      </w:sdtContent>
    </w:sdt>
    <w:r w:rsidR="007E5169">
      <w:t xml:space="preserve"> </w:t>
    </w:r>
    <w:sdt>
      <w:sdtPr>
        <w:alias w:val="Nummer"/>
        <w:tag w:val="Nummer"/>
        <w:id w:val="-2015840283"/>
        <w:lock w:val="contentLocked"/>
        <w:dataBinding w:prefixMappings="xmlns:ns0='http://rkdhs/mallar/budget/Års/Års.xsd'" w:xpath="/ns0:dokumentvärden[1]/ns0:dokumentnummer[1]" w:storeItemID="{E4A92E87-CD46-4139-BA79-F73ACCF787C5}"/>
        <w:text/>
      </w:sdtPr>
      <w:sdtEndPr/>
      <w:sdtContent>
        <w:r w:rsidR="007E5169">
          <w:t>2019/20:101</w:t>
        </w:r>
      </w:sdtContent>
    </w:sdt>
  </w:p>
</w:hdr>
</file>

<file path=word/header5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36C209E" w14:textId="485F4CE4" w:rsidR="007E5169" w:rsidRPr="00DA2538" w:rsidRDefault="00840EC1" w:rsidP="00DA2538">
    <w:pPr>
      <w:pStyle w:val="Sidhuvud"/>
    </w:pPr>
    <w:sdt>
      <w:sdtPr>
        <w:alias w:val="NummerEtikett"/>
        <w:tag w:val="NummerEtikett"/>
        <w:id w:val="-332683441"/>
        <w:lock w:val="contentLocked"/>
        <w:dataBinding w:prefixMappings="xmlns:ns0='http://rkdhs/mallar/budget/Års/Års.xsd'" w:xpath="/ns0:dokumentvärden[1]/ns0:dokumentnummer[1]/@etikett" w:storeItemID="{E4A92E87-CD46-4139-BA79-F73ACCF787C5}"/>
        <w:text/>
      </w:sdtPr>
      <w:sdtEndPr/>
      <w:sdtContent>
        <w:r w:rsidR="007E5169">
          <w:t>Skr.</w:t>
        </w:r>
      </w:sdtContent>
    </w:sdt>
    <w:r w:rsidR="007E5169">
      <w:t xml:space="preserve"> </w:t>
    </w:r>
    <w:sdt>
      <w:sdtPr>
        <w:alias w:val="Nummer"/>
        <w:tag w:val="Nummer"/>
        <w:id w:val="-521860106"/>
        <w:lock w:val="contentLocked"/>
        <w:dataBinding w:prefixMappings="xmlns:ns0='http://rkdhs/mallar/budget/Års/Års.xsd'" w:xpath="/ns0:dokumentvärden[1]/ns0:dokumentnummer[1]" w:storeItemID="{E4A92E87-CD46-4139-BA79-F73ACCF787C5}"/>
        <w:text/>
      </w:sdtPr>
      <w:sdtEndPr/>
      <w:sdtContent>
        <w:r w:rsidR="007E5169">
          <w:t>2019/20:101</w:t>
        </w:r>
      </w:sdtContent>
    </w:sdt>
  </w:p>
</w:hdr>
</file>

<file path=word/header5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BC387C3" w14:textId="3539F316" w:rsidR="007E5169" w:rsidRPr="00D82D0B" w:rsidRDefault="00840EC1" w:rsidP="005B1647">
    <w:pPr>
      <w:pStyle w:val="Sidhuvud"/>
    </w:pPr>
    <w:sdt>
      <w:sdtPr>
        <w:alias w:val="NummerEtikett"/>
        <w:tag w:val="NummerEtikett"/>
        <w:id w:val="-571739754"/>
        <w:lock w:val="contentLocked"/>
        <w:dataBinding w:prefixMappings="xmlns:ns0='http://rkdhs/mallar/budget/Års/Års.xsd'" w:xpath="/ns0:dokumentvärden[1]/ns0:dokumentnummer[1]/@etikett" w:storeItemID="{E4A92E87-CD46-4139-BA79-F73ACCF787C5}"/>
        <w:text/>
      </w:sdtPr>
      <w:sdtEndPr/>
      <w:sdtContent>
        <w:r w:rsidR="007E5169">
          <w:t>Skr.</w:t>
        </w:r>
      </w:sdtContent>
    </w:sdt>
    <w:r w:rsidR="007E5169">
      <w:t xml:space="preserve"> </w:t>
    </w:r>
    <w:sdt>
      <w:sdtPr>
        <w:alias w:val="Nummer"/>
        <w:tag w:val="Nummer"/>
        <w:id w:val="2083795039"/>
        <w:lock w:val="contentLocked"/>
        <w:dataBinding w:prefixMappings="xmlns:ns0='http://rkdhs/mallar/budget/Års/Års.xsd'" w:xpath="/ns0:dokumentvärden[1]/ns0:dokumentnummer[1]" w:storeItemID="{E4A92E87-CD46-4139-BA79-F73ACCF787C5}"/>
        <w:text/>
      </w:sdtPr>
      <w:sdtEndPr/>
      <w:sdtContent>
        <w:r w:rsidR="007E5169">
          <w:t>2019/20:101</w:t>
        </w:r>
      </w:sdtContent>
    </w:sdt>
  </w:p>
</w:hdr>
</file>

<file path=word/header5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62A8181" w14:textId="2CB1ACF6" w:rsidR="007E5169" w:rsidRPr="006C214F" w:rsidRDefault="00840EC1" w:rsidP="005B1647">
    <w:pPr>
      <w:pStyle w:val="Sidhuvud"/>
    </w:pPr>
    <w:sdt>
      <w:sdtPr>
        <w:alias w:val="NummerEtikett"/>
        <w:tag w:val="NummerEtikett"/>
        <w:id w:val="1832244784"/>
        <w:lock w:val="contentLocked"/>
        <w:dataBinding w:prefixMappings="xmlns:ns0='http://rkdhs/mallar/budget/Års/Års.xsd'" w:xpath="/ns0:dokumentvärden[1]/ns0:dokumentnummer[1]/@etikett" w:storeItemID="{E4A92E87-CD46-4139-BA79-F73ACCF787C5}"/>
        <w:text/>
      </w:sdtPr>
      <w:sdtEndPr/>
      <w:sdtContent>
        <w:r w:rsidR="007E5169">
          <w:t>Skr.</w:t>
        </w:r>
      </w:sdtContent>
    </w:sdt>
    <w:r w:rsidR="007E5169">
      <w:t xml:space="preserve"> </w:t>
    </w:r>
    <w:sdt>
      <w:sdtPr>
        <w:alias w:val="Nummer"/>
        <w:tag w:val="Nummer"/>
        <w:id w:val="1201675263"/>
        <w:lock w:val="contentLocked"/>
        <w:dataBinding w:prefixMappings="xmlns:ns0='http://rkdhs/mallar/budget/Års/Års.xsd'" w:xpath="/ns0:dokumentvärden[1]/ns0:dokumentnummer[1]" w:storeItemID="{E4A92E87-CD46-4139-BA79-F73ACCF787C5}"/>
        <w:text/>
      </w:sdtPr>
      <w:sdtEndPr/>
      <w:sdtContent>
        <w:r w:rsidR="007E5169">
          <w:t>2019/20:101</w:t>
        </w:r>
      </w:sdtContent>
    </w:sdt>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abstractNum w:abstractNumId="0" w15:restartNumberingAfterBreak="0">
    <w:nsid w:val="FFFFFF7C"/>
    <w:multiLevelType w:val="singleLevel"/>
    <w:tmpl w:val="D11A65EA"/>
    <w:lvl w:ilvl="0">
      <w:start w:val="1"/>
      <w:numFmt w:val="decimal"/>
      <w:lvlText w:val="%1."/>
      <w:lvlJc w:val="left"/>
      <w:pPr>
        <w:tabs>
          <w:tab w:val="num" w:pos="1492"/>
        </w:tabs>
        <w:ind w:left="1492" w:hanging="360"/>
      </w:pPr>
    </w:lvl>
  </w:abstractNum>
  <w:abstractNum w:abstractNumId="1" w15:restartNumberingAfterBreak="0">
    <w:nsid w:val="FFFFFF7D"/>
    <w:multiLevelType w:val="singleLevel"/>
    <w:tmpl w:val="D172B4F6"/>
    <w:lvl w:ilvl="0">
      <w:start w:val="1"/>
      <w:numFmt w:val="decimal"/>
      <w:lvlText w:val="%1."/>
      <w:lvlJc w:val="left"/>
      <w:pPr>
        <w:tabs>
          <w:tab w:val="num" w:pos="1209"/>
        </w:tabs>
        <w:ind w:left="1209" w:hanging="360"/>
      </w:pPr>
    </w:lvl>
  </w:abstractNum>
  <w:abstractNum w:abstractNumId="2" w15:restartNumberingAfterBreak="0">
    <w:nsid w:val="FFFFFF7E"/>
    <w:multiLevelType w:val="singleLevel"/>
    <w:tmpl w:val="B614C868"/>
    <w:lvl w:ilvl="0">
      <w:start w:val="1"/>
      <w:numFmt w:val="decimal"/>
      <w:lvlText w:val="%1."/>
      <w:lvlJc w:val="left"/>
      <w:pPr>
        <w:tabs>
          <w:tab w:val="num" w:pos="926"/>
        </w:tabs>
        <w:ind w:left="926" w:hanging="360"/>
      </w:pPr>
    </w:lvl>
  </w:abstractNum>
  <w:abstractNum w:abstractNumId="3" w15:restartNumberingAfterBreak="0">
    <w:nsid w:val="FFFFFF7F"/>
    <w:multiLevelType w:val="singleLevel"/>
    <w:tmpl w:val="8CB207D4"/>
    <w:lvl w:ilvl="0">
      <w:start w:val="1"/>
      <w:numFmt w:val="decimal"/>
      <w:lvlText w:val="%1."/>
      <w:lvlJc w:val="left"/>
      <w:pPr>
        <w:tabs>
          <w:tab w:val="num" w:pos="643"/>
        </w:tabs>
        <w:ind w:left="643" w:hanging="360"/>
      </w:pPr>
    </w:lvl>
  </w:abstractNum>
  <w:abstractNum w:abstractNumId="4" w15:restartNumberingAfterBreak="0">
    <w:nsid w:val="FFFFFF80"/>
    <w:multiLevelType w:val="singleLevel"/>
    <w:tmpl w:val="C82AA83A"/>
    <w:lvl w:ilvl="0">
      <w:start w:val="1"/>
      <w:numFmt w:val="bullet"/>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9E92AF26"/>
    <w:lvl w:ilvl="0">
      <w:start w:val="1"/>
      <w:numFmt w:val="bullet"/>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2AD45B6C"/>
    <w:lvl w:ilvl="0">
      <w:start w:val="1"/>
      <w:numFmt w:val="bullet"/>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DD548FC6"/>
    <w:lvl w:ilvl="0">
      <w:start w:val="1"/>
      <w:numFmt w:val="bullet"/>
      <w:lvlText w:val=""/>
      <w:lvlJc w:val="left"/>
      <w:pPr>
        <w:tabs>
          <w:tab w:val="num" w:pos="643"/>
        </w:tabs>
        <w:ind w:left="643" w:hanging="360"/>
      </w:pPr>
      <w:rPr>
        <w:rFonts w:ascii="Symbol" w:hAnsi="Symbol" w:hint="default"/>
      </w:rPr>
    </w:lvl>
  </w:abstractNum>
  <w:abstractNum w:abstractNumId="8" w15:restartNumberingAfterBreak="0">
    <w:nsid w:val="FFFFFF89"/>
    <w:multiLevelType w:val="singleLevel"/>
    <w:tmpl w:val="FA7889D2"/>
    <w:lvl w:ilvl="0">
      <w:start w:val="1"/>
      <w:numFmt w:val="bullet"/>
      <w:lvlText w:val=""/>
      <w:lvlJc w:val="left"/>
      <w:pPr>
        <w:tabs>
          <w:tab w:val="num" w:pos="360"/>
        </w:tabs>
        <w:ind w:left="360" w:hanging="360"/>
      </w:pPr>
      <w:rPr>
        <w:rFonts w:ascii="Symbol" w:hAnsi="Symbol" w:hint="default"/>
      </w:rPr>
    </w:lvl>
  </w:abstractNum>
  <w:abstractNum w:abstractNumId="9" w15:restartNumberingAfterBreak="0">
    <w:nsid w:val="05FA06EB"/>
    <w:multiLevelType w:val="multilevel"/>
    <w:tmpl w:val="3A9CC80C"/>
    <w:name w:val="RK Bilaga7"/>
    <w:styleLink w:val="BilagaRuta"/>
    <w:lvl w:ilvl="0">
      <w:start w:val="1"/>
      <w:numFmt w:val="decimal"/>
      <w:pStyle w:val="RubrikRutaBilaga"/>
      <w:lvlText w:val="Fördjupning %1."/>
      <w:lvlJc w:val="left"/>
      <w:pPr>
        <w:ind w:left="1134" w:hanging="1134"/>
      </w:pPr>
      <w:rPr>
        <w:rFonts w:hint="default"/>
      </w:rPr>
    </w:lvl>
    <w:lvl w:ilvl="1">
      <w:start w:val="1"/>
      <w:numFmt w:val="none"/>
      <w:lvlText w:val=""/>
      <w:lvlJc w:val="left"/>
      <w:pPr>
        <w:ind w:left="1134" w:hanging="1134"/>
      </w:pPr>
      <w:rPr>
        <w:rFonts w:hint="default"/>
      </w:rPr>
    </w:lvl>
    <w:lvl w:ilvl="2">
      <w:start w:val="1"/>
      <w:numFmt w:val="none"/>
      <w:lvlText w:val=""/>
      <w:lvlJc w:val="left"/>
      <w:pPr>
        <w:ind w:left="1134" w:hanging="1134"/>
      </w:pPr>
      <w:rPr>
        <w:rFonts w:hint="default"/>
      </w:rPr>
    </w:lvl>
    <w:lvl w:ilvl="3">
      <w:start w:val="1"/>
      <w:numFmt w:val="none"/>
      <w:lvlText w:val=""/>
      <w:lvlJc w:val="left"/>
      <w:pPr>
        <w:ind w:left="1134" w:hanging="1134"/>
      </w:pPr>
      <w:rPr>
        <w:rFonts w:hint="default"/>
      </w:rPr>
    </w:lvl>
    <w:lvl w:ilvl="4">
      <w:start w:val="1"/>
      <w:numFmt w:val="none"/>
      <w:lvlText w:val=""/>
      <w:lvlJc w:val="left"/>
      <w:pPr>
        <w:ind w:left="1134" w:hanging="1134"/>
      </w:pPr>
      <w:rPr>
        <w:rFonts w:hint="default"/>
      </w:rPr>
    </w:lvl>
    <w:lvl w:ilvl="5">
      <w:start w:val="1"/>
      <w:numFmt w:val="none"/>
      <w:lvlText w:val=""/>
      <w:lvlJc w:val="left"/>
      <w:pPr>
        <w:ind w:left="1134" w:hanging="1134"/>
      </w:pPr>
      <w:rPr>
        <w:rFonts w:hint="default"/>
      </w:rPr>
    </w:lvl>
    <w:lvl w:ilvl="6">
      <w:start w:val="1"/>
      <w:numFmt w:val="none"/>
      <w:lvlText w:val=""/>
      <w:lvlJc w:val="left"/>
      <w:pPr>
        <w:ind w:left="1134" w:hanging="1134"/>
      </w:pPr>
      <w:rPr>
        <w:rFonts w:hint="default"/>
      </w:rPr>
    </w:lvl>
    <w:lvl w:ilvl="7">
      <w:start w:val="1"/>
      <w:numFmt w:val="none"/>
      <w:lvlText w:val=""/>
      <w:lvlJc w:val="left"/>
      <w:pPr>
        <w:ind w:left="1134" w:hanging="1134"/>
      </w:pPr>
      <w:rPr>
        <w:rFonts w:hint="default"/>
      </w:rPr>
    </w:lvl>
    <w:lvl w:ilvl="8">
      <w:start w:val="1"/>
      <w:numFmt w:val="none"/>
      <w:lvlText w:val=""/>
      <w:lvlJc w:val="left"/>
      <w:pPr>
        <w:ind w:left="1134" w:hanging="1134"/>
      </w:pPr>
      <w:rPr>
        <w:rFonts w:hint="default"/>
      </w:rPr>
    </w:lvl>
  </w:abstractNum>
  <w:abstractNum w:abstractNumId="10" w15:restartNumberingAfterBreak="0">
    <w:nsid w:val="08CC1A8A"/>
    <w:multiLevelType w:val="multilevel"/>
    <w:tmpl w:val="D44AD752"/>
    <w:styleLink w:val="RKstrecklista"/>
    <w:lvl w:ilvl="0">
      <w:start w:val="1"/>
      <w:numFmt w:val="none"/>
      <w:pStyle w:val="Brdtextefterstrecklista"/>
      <w:suff w:val="nothing"/>
      <w:lvlText w:val=""/>
      <w:lvlJc w:val="left"/>
      <w:pPr>
        <w:ind w:left="0" w:firstLine="0"/>
      </w:pPr>
      <w:rPr>
        <w:rFonts w:hint="default"/>
      </w:rPr>
    </w:lvl>
    <w:lvl w:ilvl="1">
      <w:start w:val="1"/>
      <w:numFmt w:val="bullet"/>
      <w:pStyle w:val="Strecklista"/>
      <w:lvlText w:val="–"/>
      <w:lvlJc w:val="left"/>
      <w:pPr>
        <w:ind w:left="454" w:hanging="454"/>
      </w:pPr>
      <w:rPr>
        <w:rFonts w:ascii="OrigGarmnd BT" w:hAnsi="OrigGarmnd BT" w:hint="default"/>
      </w:rPr>
    </w:lvl>
    <w:lvl w:ilvl="2">
      <w:start w:val="1"/>
      <w:numFmt w:val="none"/>
      <w:lvlText w:val=""/>
      <w:lvlJc w:val="left"/>
      <w:pPr>
        <w:ind w:left="0" w:firstLine="0"/>
      </w:pPr>
      <w:rPr>
        <w:rFonts w:hint="default"/>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11" w15:restartNumberingAfterBreak="0">
    <w:nsid w:val="09B638A0"/>
    <w:multiLevelType w:val="multilevel"/>
    <w:tmpl w:val="24C4FE86"/>
    <w:lvl w:ilvl="0">
      <w:start w:val="1"/>
      <w:numFmt w:val="decimal"/>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abstractNum w:abstractNumId="12" w15:restartNumberingAfterBreak="0">
    <w:nsid w:val="170853DF"/>
    <w:multiLevelType w:val="multilevel"/>
    <w:tmpl w:val="8F485D44"/>
    <w:numStyleLink w:val="RKbilagarubrik1-5"/>
  </w:abstractNum>
  <w:abstractNum w:abstractNumId="13" w15:restartNumberingAfterBreak="0">
    <w:nsid w:val="18733437"/>
    <w:multiLevelType w:val="multilevel"/>
    <w:tmpl w:val="F4E6C62A"/>
    <w:name w:val="RK strecklista"/>
    <w:lvl w:ilvl="0">
      <w:start w:val="1"/>
      <w:numFmt w:val="none"/>
      <w:suff w:val="nothing"/>
      <w:lvlText w:val=""/>
      <w:lvlJc w:val="left"/>
      <w:pPr>
        <w:ind w:left="0" w:firstLine="0"/>
      </w:pPr>
      <w:rPr>
        <w:rFonts w:hint="default"/>
      </w:rPr>
    </w:lvl>
    <w:lvl w:ilvl="1">
      <w:start w:val="1"/>
      <w:numFmt w:val="bullet"/>
      <w:lvlText w:val="–"/>
      <w:lvlJc w:val="left"/>
      <w:pPr>
        <w:ind w:left="454" w:hanging="454"/>
      </w:pPr>
      <w:rPr>
        <w:rFonts w:ascii="OrigGarmnd BT" w:hAnsi="OrigGarmnd BT" w:hint="default"/>
      </w:rPr>
    </w:lvl>
    <w:lvl w:ilvl="2">
      <w:start w:val="1"/>
      <w:numFmt w:val="none"/>
      <w:lvlText w:val=""/>
      <w:lvlJc w:val="left"/>
      <w:pPr>
        <w:ind w:left="0" w:firstLine="0"/>
      </w:pPr>
      <w:rPr>
        <w:rFonts w:hint="default"/>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14" w15:restartNumberingAfterBreak="0">
    <w:nsid w:val="1CA50E1B"/>
    <w:multiLevelType w:val="multilevel"/>
    <w:tmpl w:val="041D001D"/>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15" w15:restartNumberingAfterBreak="0">
    <w:nsid w:val="2248608F"/>
    <w:multiLevelType w:val="multilevel"/>
    <w:tmpl w:val="8F485D44"/>
    <w:styleLink w:val="RKbilagarubrik1-5"/>
    <w:lvl w:ilvl="0">
      <w:start w:val="1"/>
      <w:numFmt w:val="decimal"/>
      <w:pStyle w:val="Bilagarubrik1"/>
      <w:lvlText w:val="%1"/>
      <w:lvlJc w:val="left"/>
      <w:pPr>
        <w:ind w:left="1134" w:hanging="1134"/>
      </w:pPr>
      <w:rPr>
        <w:rFonts w:hint="default"/>
      </w:rPr>
    </w:lvl>
    <w:lvl w:ilvl="1">
      <w:start w:val="1"/>
      <w:numFmt w:val="decimal"/>
      <w:pStyle w:val="Bilagarubrik2"/>
      <w:lvlText w:val="%1.%2"/>
      <w:lvlJc w:val="left"/>
      <w:pPr>
        <w:ind w:left="1134" w:hanging="1134"/>
      </w:pPr>
      <w:rPr>
        <w:rFonts w:hint="default"/>
      </w:rPr>
    </w:lvl>
    <w:lvl w:ilvl="2">
      <w:start w:val="1"/>
      <w:numFmt w:val="decimal"/>
      <w:pStyle w:val="Bilagarubrik3"/>
      <w:lvlText w:val="%1.%2.%3"/>
      <w:lvlJc w:val="left"/>
      <w:pPr>
        <w:ind w:left="1134" w:hanging="1134"/>
      </w:pPr>
      <w:rPr>
        <w:rFonts w:hint="default"/>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16" w15:restartNumberingAfterBreak="0">
    <w:nsid w:val="23E131EF"/>
    <w:multiLevelType w:val="multilevel"/>
    <w:tmpl w:val="8E909846"/>
    <w:numStyleLink w:val="RKrubrik1-5"/>
  </w:abstractNum>
  <w:abstractNum w:abstractNumId="17" w15:restartNumberingAfterBreak="0">
    <w:nsid w:val="2EDB3977"/>
    <w:multiLevelType w:val="multilevel"/>
    <w:tmpl w:val="8E909846"/>
    <w:styleLink w:val="RKrubrik1-5"/>
    <w:lvl w:ilvl="0">
      <w:start w:val="1"/>
      <w:numFmt w:val="decimal"/>
      <w:pStyle w:val="Rubrik1"/>
      <w:lvlText w:val="%1"/>
      <w:lvlJc w:val="left"/>
      <w:pPr>
        <w:ind w:left="1134" w:hanging="1134"/>
      </w:pPr>
      <w:rPr>
        <w:rFonts w:hint="default"/>
      </w:rPr>
    </w:lvl>
    <w:lvl w:ilvl="1">
      <w:start w:val="1"/>
      <w:numFmt w:val="decimal"/>
      <w:pStyle w:val="Rubrik2"/>
      <w:lvlText w:val="%1.%2"/>
      <w:lvlJc w:val="left"/>
      <w:pPr>
        <w:ind w:left="1134" w:hanging="1134"/>
      </w:pPr>
      <w:rPr>
        <w:rFonts w:hint="default"/>
      </w:rPr>
    </w:lvl>
    <w:lvl w:ilvl="2">
      <w:start w:val="1"/>
      <w:numFmt w:val="decimal"/>
      <w:pStyle w:val="Rubrik3"/>
      <w:lvlText w:val="%1.%2.%3"/>
      <w:lvlJc w:val="left"/>
      <w:pPr>
        <w:ind w:left="1134" w:hanging="1134"/>
      </w:pPr>
      <w:rPr>
        <w:rFonts w:hint="default"/>
      </w:rPr>
    </w:lvl>
    <w:lvl w:ilvl="3">
      <w:start w:val="1"/>
      <w:numFmt w:val="decimal"/>
      <w:pStyle w:val="Rubrik4"/>
      <w:lvlText w:val="%1.%2.%3.%4"/>
      <w:lvlJc w:val="left"/>
      <w:pPr>
        <w:ind w:left="1134" w:hanging="1134"/>
      </w:pPr>
      <w:rPr>
        <w:rFonts w:hint="default"/>
      </w:rPr>
    </w:lvl>
    <w:lvl w:ilvl="4">
      <w:start w:val="1"/>
      <w:numFmt w:val="decimal"/>
      <w:pStyle w:val="Rubrik5"/>
      <w:lvlText w:val="%1.%2.%3.%4.%5"/>
      <w:lvlJc w:val="left"/>
      <w:pPr>
        <w:ind w:left="1134" w:hanging="1134"/>
      </w:pPr>
      <w:rPr>
        <w:rFonts w:hint="default"/>
      </w:rPr>
    </w:lvl>
    <w:lvl w:ilvl="5">
      <w:start w:val="1"/>
      <w:numFmt w:val="none"/>
      <w:lvlRestart w:val="1"/>
      <w:lvlText w:val=""/>
      <w:lvlJc w:val="left"/>
      <w:pPr>
        <w:ind w:left="1134" w:hanging="1134"/>
      </w:pPr>
      <w:rPr>
        <w:rFonts w:hint="default"/>
      </w:rPr>
    </w:lvl>
    <w:lvl w:ilvl="6">
      <w:start w:val="1"/>
      <w:numFmt w:val="none"/>
      <w:lvlRestart w:val="1"/>
      <w:lvlText w:val=""/>
      <w:lvlJc w:val="left"/>
      <w:pPr>
        <w:ind w:left="1134" w:hanging="1134"/>
      </w:pPr>
      <w:rPr>
        <w:rFonts w:hint="default"/>
      </w:rPr>
    </w:lvl>
    <w:lvl w:ilvl="7">
      <w:start w:val="1"/>
      <w:numFmt w:val="none"/>
      <w:lvlRestart w:val="1"/>
      <w:lvlText w:val=""/>
      <w:lvlJc w:val="left"/>
      <w:pPr>
        <w:ind w:left="2041" w:hanging="2041"/>
      </w:pPr>
      <w:rPr>
        <w:rFonts w:hint="default"/>
      </w:rPr>
    </w:lvl>
    <w:lvl w:ilvl="8">
      <w:start w:val="1"/>
      <w:numFmt w:val="none"/>
      <w:lvlText w:val=""/>
      <w:lvlJc w:val="left"/>
      <w:pPr>
        <w:ind w:left="1134" w:hanging="1134"/>
      </w:pPr>
      <w:rPr>
        <w:rFonts w:hint="default"/>
      </w:rPr>
    </w:lvl>
  </w:abstractNum>
  <w:abstractNum w:abstractNumId="18" w15:restartNumberingAfterBreak="0">
    <w:nsid w:val="303B7DAF"/>
    <w:multiLevelType w:val="multilevel"/>
    <w:tmpl w:val="BEB84B42"/>
    <w:name w:val="RK bokstav"/>
    <w:styleLink w:val="RKrubrikbokstav3-4"/>
    <w:lvl w:ilvl="0">
      <w:start w:val="1"/>
      <w:numFmt w:val="upperLetter"/>
      <w:pStyle w:val="Rubrikbokstav3"/>
      <w:lvlText w:val="%1"/>
      <w:lvlJc w:val="left"/>
      <w:pPr>
        <w:ind w:left="1134" w:hanging="1134"/>
      </w:pPr>
      <w:rPr>
        <w:rFonts w:hint="default"/>
      </w:rPr>
    </w:lvl>
    <w:lvl w:ilvl="1">
      <w:start w:val="1"/>
      <w:numFmt w:val="decimal"/>
      <w:pStyle w:val="Rubrikbokstav4"/>
      <w:lvlText w:val="%1.%2"/>
      <w:lvlJc w:val="left"/>
      <w:pPr>
        <w:ind w:left="1134" w:hanging="1134"/>
      </w:pPr>
      <w:rPr>
        <w:rFonts w:hint="default"/>
      </w:rPr>
    </w:lvl>
    <w:lvl w:ilvl="2">
      <w:start w:val="1"/>
      <w:numFmt w:val="none"/>
      <w:lvlText w:val=""/>
      <w:lvlJc w:val="left"/>
      <w:pPr>
        <w:ind w:left="0" w:firstLine="0"/>
      </w:pPr>
      <w:rPr>
        <w:rFonts w:hint="default"/>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19" w15:restartNumberingAfterBreak="0">
    <w:nsid w:val="40E843FD"/>
    <w:multiLevelType w:val="multilevel"/>
    <w:tmpl w:val="0594385E"/>
    <w:lvl w:ilvl="0">
      <w:start w:val="1"/>
      <w:numFmt w:val="decimal"/>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abstractNum w:abstractNumId="20" w15:restartNumberingAfterBreak="0">
    <w:nsid w:val="5EFE034A"/>
    <w:multiLevelType w:val="multilevel"/>
    <w:tmpl w:val="29ACFE14"/>
    <w:name w:val="RKnummerlista"/>
    <w:styleLink w:val="RKnummerlista"/>
    <w:lvl w:ilvl="0">
      <w:start w:val="1"/>
      <w:numFmt w:val="none"/>
      <w:pStyle w:val="Brdtextefternumreradlista"/>
      <w:suff w:val="nothing"/>
      <w:lvlText w:val="%1"/>
      <w:lvlJc w:val="left"/>
      <w:pPr>
        <w:ind w:left="0" w:firstLine="0"/>
      </w:pPr>
      <w:rPr>
        <w:rFonts w:hint="default"/>
      </w:rPr>
    </w:lvl>
    <w:lvl w:ilvl="1">
      <w:start w:val="1"/>
      <w:numFmt w:val="decimal"/>
      <w:pStyle w:val="Numreradlista"/>
      <w:lvlText w:val="%2."/>
      <w:lvlJc w:val="left"/>
      <w:pPr>
        <w:ind w:left="454" w:hanging="454"/>
      </w:pPr>
      <w:rPr>
        <w:rFonts w:hint="default"/>
      </w:rPr>
    </w:lvl>
    <w:lvl w:ilvl="2">
      <w:start w:val="1"/>
      <w:numFmt w:val="none"/>
      <w:suff w:val="nothing"/>
      <w:lvlText w:val="%3"/>
      <w:lvlJc w:val="left"/>
      <w:pPr>
        <w:ind w:left="0" w:firstLine="0"/>
      </w:pPr>
      <w:rPr>
        <w:rFonts w:hint="default"/>
      </w:rPr>
    </w:lvl>
    <w:lvl w:ilvl="3">
      <w:start w:val="1"/>
      <w:numFmt w:val="none"/>
      <w:suff w:val="nothing"/>
      <w:lvlText w:val=""/>
      <w:lvlJc w:val="left"/>
      <w:pPr>
        <w:ind w:left="0" w:firstLine="0"/>
      </w:pPr>
      <w:rPr>
        <w:rFonts w:hint="default"/>
      </w:rPr>
    </w:lvl>
    <w:lvl w:ilvl="4">
      <w:start w:val="1"/>
      <w:numFmt w:val="none"/>
      <w:suff w:val="nothing"/>
      <w:lvlText w:val=""/>
      <w:lvlJc w:val="left"/>
      <w:pPr>
        <w:ind w:left="0" w:firstLine="0"/>
      </w:pPr>
      <w:rPr>
        <w:rFonts w:hint="default"/>
      </w:rPr>
    </w:lvl>
    <w:lvl w:ilvl="5">
      <w:start w:val="1"/>
      <w:numFmt w:val="none"/>
      <w:suff w:val="nothing"/>
      <w:lvlText w:val=""/>
      <w:lvlJc w:val="left"/>
      <w:pPr>
        <w:ind w:left="0" w:firstLine="0"/>
      </w:pPr>
      <w:rPr>
        <w:rFonts w:hint="default"/>
      </w:rPr>
    </w:lvl>
    <w:lvl w:ilvl="6">
      <w:start w:val="1"/>
      <w:numFmt w:val="none"/>
      <w:suff w:val="nothing"/>
      <w:lvlText w:val="%7"/>
      <w:lvlJc w:val="left"/>
      <w:pPr>
        <w:ind w:left="0" w:firstLine="0"/>
      </w:pPr>
      <w:rPr>
        <w:rFonts w:hint="default"/>
      </w:rPr>
    </w:lvl>
    <w:lvl w:ilvl="7">
      <w:start w:val="1"/>
      <w:numFmt w:val="none"/>
      <w:suff w:val="nothing"/>
      <w:lvlText w:val="%8"/>
      <w:lvlJc w:val="left"/>
      <w:pPr>
        <w:ind w:left="0" w:firstLine="0"/>
      </w:pPr>
      <w:rPr>
        <w:rFonts w:hint="default"/>
      </w:rPr>
    </w:lvl>
    <w:lvl w:ilvl="8">
      <w:start w:val="1"/>
      <w:numFmt w:val="none"/>
      <w:suff w:val="nothing"/>
      <w:lvlText w:val=""/>
      <w:lvlJc w:val="left"/>
      <w:pPr>
        <w:ind w:left="0" w:firstLine="0"/>
      </w:pPr>
      <w:rPr>
        <w:rFonts w:hint="default"/>
      </w:rPr>
    </w:lvl>
  </w:abstractNum>
  <w:abstractNum w:abstractNumId="21" w15:restartNumberingAfterBreak="0">
    <w:nsid w:val="73E44DBD"/>
    <w:multiLevelType w:val="multilevel"/>
    <w:tmpl w:val="8E909846"/>
    <w:numStyleLink w:val="RKrubrik1-5"/>
  </w:abstractNum>
  <w:num w:numId="1">
    <w:abstractNumId w:val="17"/>
  </w:num>
  <w:num w:numId="2">
    <w:abstractNumId w:val="18"/>
  </w:num>
  <w:num w:numId="3">
    <w:abstractNumId w:val="20"/>
  </w:num>
  <w:num w:numId="4">
    <w:abstractNumId w:val="9"/>
  </w:num>
  <w:num w:numId="5">
    <w:abstractNumId w:val="10"/>
  </w:num>
  <w:num w:numId="6">
    <w:abstractNumId w:val="21"/>
  </w:num>
  <w:num w:numId="7">
    <w:abstractNumId w:val="17"/>
  </w:num>
  <w:num w:numId="8">
    <w:abstractNumId w:val="21"/>
  </w:num>
  <w:num w:numId="9">
    <w:abstractNumId w:val="21"/>
  </w:num>
  <w:num w:numId="10">
    <w:abstractNumId w:val="21"/>
  </w:num>
  <w:num w:numId="11">
    <w:abstractNumId w:val="21"/>
  </w:num>
  <w:num w:numId="12">
    <w:abstractNumId w:val="21"/>
  </w:num>
  <w:num w:numId="13">
    <w:abstractNumId w:val="21"/>
  </w:num>
  <w:num w:numId="14">
    <w:abstractNumId w:val="21"/>
  </w:num>
  <w:num w:numId="15">
    <w:abstractNumId w:val="21"/>
  </w:num>
  <w:num w:numId="16">
    <w:abstractNumId w:val="17"/>
  </w:num>
  <w:num w:numId="17">
    <w:abstractNumId w:val="21"/>
  </w:num>
  <w:num w:numId="18">
    <w:abstractNumId w:val="21"/>
  </w:num>
  <w:num w:numId="19">
    <w:abstractNumId w:val="21"/>
  </w:num>
  <w:num w:numId="20">
    <w:abstractNumId w:val="21"/>
  </w:num>
  <w:num w:numId="21">
    <w:abstractNumId w:val="21"/>
  </w:num>
  <w:num w:numId="22">
    <w:abstractNumId w:val="21"/>
  </w:num>
  <w:num w:numId="23">
    <w:abstractNumId w:val="21"/>
  </w:num>
  <w:num w:numId="24">
    <w:abstractNumId w:val="21"/>
  </w:num>
  <w:num w:numId="25">
    <w:abstractNumId w:val="17"/>
  </w:num>
  <w:num w:numId="26">
    <w:abstractNumId w:val="21"/>
  </w:num>
  <w:num w:numId="27">
    <w:abstractNumId w:val="21"/>
  </w:num>
  <w:num w:numId="28">
    <w:abstractNumId w:val="21"/>
  </w:num>
  <w:num w:numId="29">
    <w:abstractNumId w:val="21"/>
  </w:num>
  <w:num w:numId="30">
    <w:abstractNumId w:val="21"/>
  </w:num>
  <w:num w:numId="31">
    <w:abstractNumId w:val="21"/>
  </w:num>
  <w:num w:numId="32">
    <w:abstractNumId w:val="21"/>
  </w:num>
  <w:num w:numId="33">
    <w:abstractNumId w:val="16"/>
  </w:num>
  <w:num w:numId="34">
    <w:abstractNumId w:val="11"/>
  </w:num>
  <w:num w:numId="35">
    <w:abstractNumId w:val="11"/>
  </w:num>
  <w:num w:numId="36">
    <w:abstractNumId w:val="14"/>
  </w:num>
  <w:num w:numId="37">
    <w:abstractNumId w:val="15"/>
  </w:num>
  <w:num w:numId="38">
    <w:abstractNumId w:val="12"/>
  </w:num>
  <w:num w:numId="39">
    <w:abstractNumId w:val="3"/>
  </w:num>
  <w:num w:numId="40">
    <w:abstractNumId w:val="2"/>
  </w:num>
  <w:num w:numId="41">
    <w:abstractNumId w:val="1"/>
  </w:num>
  <w:num w:numId="42">
    <w:abstractNumId w:val="0"/>
  </w:num>
  <w:num w:numId="43">
    <w:abstractNumId w:val="8"/>
  </w:num>
  <w:num w:numId="44">
    <w:abstractNumId w:val="7"/>
  </w:num>
  <w:num w:numId="45">
    <w:abstractNumId w:val="6"/>
  </w:num>
  <w:num w:numId="46">
    <w:abstractNumId w:val="5"/>
  </w:num>
  <w:num w:numId="47">
    <w:abstractNumId w:val="4"/>
  </w:num>
  <w:num w:numId="48">
    <w:abstractNumId w:val="19"/>
  </w:num>
  <w:numIdMacAtCleanup w:val="8"/>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sl="http://schemas.openxmlformats.org/schemaLibrary/2006/main" mc:Ignorable="w14 w15 w16se w16cid">
  <w:zoom w:percent="100"/>
  <w:documentProtection w:edit="trackedChanges" w:enforcement="0"/>
  <w:defaultTabStop w:val="1304"/>
  <w:hyphenationZone w:val="425"/>
  <w:evenAndOddHeaders/>
  <w:characterSpacingControl w:val="doNotCompress"/>
  <w:hdrShapeDefaults>
    <o:shapedefaults v:ext="edit" spidmax="96257"/>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BD07BF"/>
    <w:rsid w:val="00000E24"/>
    <w:rsid w:val="000047BD"/>
    <w:rsid w:val="0001350E"/>
    <w:rsid w:val="00013DE8"/>
    <w:rsid w:val="0001647F"/>
    <w:rsid w:val="0002242C"/>
    <w:rsid w:val="00025AE0"/>
    <w:rsid w:val="00031CD5"/>
    <w:rsid w:val="00037280"/>
    <w:rsid w:val="0004078A"/>
    <w:rsid w:val="00040B50"/>
    <w:rsid w:val="00041B1A"/>
    <w:rsid w:val="00042E4F"/>
    <w:rsid w:val="00043F4E"/>
    <w:rsid w:val="00050796"/>
    <w:rsid w:val="00050943"/>
    <w:rsid w:val="00052162"/>
    <w:rsid w:val="00056D5A"/>
    <w:rsid w:val="00057E76"/>
    <w:rsid w:val="00061927"/>
    <w:rsid w:val="000621AC"/>
    <w:rsid w:val="00063F14"/>
    <w:rsid w:val="00071A4A"/>
    <w:rsid w:val="000729FA"/>
    <w:rsid w:val="00075967"/>
    <w:rsid w:val="00076C48"/>
    <w:rsid w:val="00077287"/>
    <w:rsid w:val="00077C33"/>
    <w:rsid w:val="00077EC4"/>
    <w:rsid w:val="00080ED7"/>
    <w:rsid w:val="000826E7"/>
    <w:rsid w:val="0008361D"/>
    <w:rsid w:val="00092F05"/>
    <w:rsid w:val="000A1CF7"/>
    <w:rsid w:val="000A1F16"/>
    <w:rsid w:val="000A2B3C"/>
    <w:rsid w:val="000A4859"/>
    <w:rsid w:val="000A4893"/>
    <w:rsid w:val="000A5BE7"/>
    <w:rsid w:val="000A5F9E"/>
    <w:rsid w:val="000A75FC"/>
    <w:rsid w:val="000B1938"/>
    <w:rsid w:val="000B2F24"/>
    <w:rsid w:val="000B407C"/>
    <w:rsid w:val="000B6869"/>
    <w:rsid w:val="000C0DDF"/>
    <w:rsid w:val="000C1BB6"/>
    <w:rsid w:val="000C3393"/>
    <w:rsid w:val="000C5D49"/>
    <w:rsid w:val="000C5EE4"/>
    <w:rsid w:val="000C7599"/>
    <w:rsid w:val="000D5127"/>
    <w:rsid w:val="000E160C"/>
    <w:rsid w:val="000E24FF"/>
    <w:rsid w:val="000E2CA2"/>
    <w:rsid w:val="000F222D"/>
    <w:rsid w:val="000F2910"/>
    <w:rsid w:val="000F49C1"/>
    <w:rsid w:val="000F6222"/>
    <w:rsid w:val="001019AC"/>
    <w:rsid w:val="00103CE6"/>
    <w:rsid w:val="00105632"/>
    <w:rsid w:val="00110C26"/>
    <w:rsid w:val="00113E7B"/>
    <w:rsid w:val="00116095"/>
    <w:rsid w:val="00117405"/>
    <w:rsid w:val="00117488"/>
    <w:rsid w:val="0011750D"/>
    <w:rsid w:val="0012324C"/>
    <w:rsid w:val="001238B3"/>
    <w:rsid w:val="00125305"/>
    <w:rsid w:val="00130323"/>
    <w:rsid w:val="00131C7D"/>
    <w:rsid w:val="00136F58"/>
    <w:rsid w:val="00142360"/>
    <w:rsid w:val="001439B0"/>
    <w:rsid w:val="00143CA7"/>
    <w:rsid w:val="001533F8"/>
    <w:rsid w:val="00154A1C"/>
    <w:rsid w:val="00155607"/>
    <w:rsid w:val="001564B9"/>
    <w:rsid w:val="0015654B"/>
    <w:rsid w:val="0016128D"/>
    <w:rsid w:val="00162432"/>
    <w:rsid w:val="0016276F"/>
    <w:rsid w:val="0017511E"/>
    <w:rsid w:val="001820F2"/>
    <w:rsid w:val="00183E74"/>
    <w:rsid w:val="00185D41"/>
    <w:rsid w:val="00187003"/>
    <w:rsid w:val="0018723C"/>
    <w:rsid w:val="00193C17"/>
    <w:rsid w:val="00195522"/>
    <w:rsid w:val="001A15CB"/>
    <w:rsid w:val="001B0C38"/>
    <w:rsid w:val="001C177B"/>
    <w:rsid w:val="001C53F4"/>
    <w:rsid w:val="001C5641"/>
    <w:rsid w:val="001C5698"/>
    <w:rsid w:val="001D6566"/>
    <w:rsid w:val="001E149F"/>
    <w:rsid w:val="001E7E02"/>
    <w:rsid w:val="001F0DFC"/>
    <w:rsid w:val="001F2559"/>
    <w:rsid w:val="001F46C1"/>
    <w:rsid w:val="00201D64"/>
    <w:rsid w:val="002041BF"/>
    <w:rsid w:val="00204E62"/>
    <w:rsid w:val="00207CEC"/>
    <w:rsid w:val="0021249A"/>
    <w:rsid w:val="00212E71"/>
    <w:rsid w:val="0022179A"/>
    <w:rsid w:val="00224363"/>
    <w:rsid w:val="002250F1"/>
    <w:rsid w:val="00226A96"/>
    <w:rsid w:val="00232925"/>
    <w:rsid w:val="00233195"/>
    <w:rsid w:val="0023776B"/>
    <w:rsid w:val="0024301B"/>
    <w:rsid w:val="002446FF"/>
    <w:rsid w:val="002513A8"/>
    <w:rsid w:val="00252184"/>
    <w:rsid w:val="00264E87"/>
    <w:rsid w:val="00274925"/>
    <w:rsid w:val="002750AB"/>
    <w:rsid w:val="00275233"/>
    <w:rsid w:val="0028182D"/>
    <w:rsid w:val="00286D57"/>
    <w:rsid w:val="00291710"/>
    <w:rsid w:val="00292003"/>
    <w:rsid w:val="00292075"/>
    <w:rsid w:val="00292E14"/>
    <w:rsid w:val="002A0799"/>
    <w:rsid w:val="002A26D4"/>
    <w:rsid w:val="002A2AC2"/>
    <w:rsid w:val="002A2F6F"/>
    <w:rsid w:val="002A7188"/>
    <w:rsid w:val="002A7B84"/>
    <w:rsid w:val="002B3011"/>
    <w:rsid w:val="002B3080"/>
    <w:rsid w:val="002B39EF"/>
    <w:rsid w:val="002B6D5E"/>
    <w:rsid w:val="002C03E1"/>
    <w:rsid w:val="002C238C"/>
    <w:rsid w:val="002C672A"/>
    <w:rsid w:val="002C71DC"/>
    <w:rsid w:val="002C7D08"/>
    <w:rsid w:val="002D0380"/>
    <w:rsid w:val="002D104E"/>
    <w:rsid w:val="002D244A"/>
    <w:rsid w:val="002D56FE"/>
    <w:rsid w:val="002E13FB"/>
    <w:rsid w:val="002E587A"/>
    <w:rsid w:val="002E65D7"/>
    <w:rsid w:val="002E6634"/>
    <w:rsid w:val="002F6340"/>
    <w:rsid w:val="00301022"/>
    <w:rsid w:val="00305A2E"/>
    <w:rsid w:val="00306462"/>
    <w:rsid w:val="003064D3"/>
    <w:rsid w:val="00310BBA"/>
    <w:rsid w:val="00312DCF"/>
    <w:rsid w:val="00315403"/>
    <w:rsid w:val="0031697D"/>
    <w:rsid w:val="00322302"/>
    <w:rsid w:val="00327C94"/>
    <w:rsid w:val="00330718"/>
    <w:rsid w:val="00331AD2"/>
    <w:rsid w:val="00335F51"/>
    <w:rsid w:val="00340496"/>
    <w:rsid w:val="00342405"/>
    <w:rsid w:val="00350D47"/>
    <w:rsid w:val="00352FD2"/>
    <w:rsid w:val="00360048"/>
    <w:rsid w:val="00364F99"/>
    <w:rsid w:val="00366DB6"/>
    <w:rsid w:val="0036799C"/>
    <w:rsid w:val="00373113"/>
    <w:rsid w:val="00374278"/>
    <w:rsid w:val="00386026"/>
    <w:rsid w:val="00387B3E"/>
    <w:rsid w:val="00391BF2"/>
    <w:rsid w:val="003949C8"/>
    <w:rsid w:val="003A0D8B"/>
    <w:rsid w:val="003A1BB3"/>
    <w:rsid w:val="003A4EBC"/>
    <w:rsid w:val="003B0DEA"/>
    <w:rsid w:val="003B32E1"/>
    <w:rsid w:val="003B5A8F"/>
    <w:rsid w:val="003B7EC0"/>
    <w:rsid w:val="003C5456"/>
    <w:rsid w:val="003C62FC"/>
    <w:rsid w:val="003D2447"/>
    <w:rsid w:val="003D47E6"/>
    <w:rsid w:val="003E2F4F"/>
    <w:rsid w:val="003E4D8B"/>
    <w:rsid w:val="003F0827"/>
    <w:rsid w:val="003F1501"/>
    <w:rsid w:val="003F580C"/>
    <w:rsid w:val="004023A9"/>
    <w:rsid w:val="0040269D"/>
    <w:rsid w:val="0040759B"/>
    <w:rsid w:val="0041274C"/>
    <w:rsid w:val="00421C6C"/>
    <w:rsid w:val="004248AA"/>
    <w:rsid w:val="00425397"/>
    <w:rsid w:val="0042682F"/>
    <w:rsid w:val="00431DA1"/>
    <w:rsid w:val="004328A3"/>
    <w:rsid w:val="004341F3"/>
    <w:rsid w:val="00435165"/>
    <w:rsid w:val="0044049E"/>
    <w:rsid w:val="00442112"/>
    <w:rsid w:val="00450EED"/>
    <w:rsid w:val="00451ED9"/>
    <w:rsid w:val="0045265F"/>
    <w:rsid w:val="004625A1"/>
    <w:rsid w:val="004701AA"/>
    <w:rsid w:val="00470D91"/>
    <w:rsid w:val="0047473B"/>
    <w:rsid w:val="00476C0F"/>
    <w:rsid w:val="00482813"/>
    <w:rsid w:val="00483B25"/>
    <w:rsid w:val="00484AC2"/>
    <w:rsid w:val="0048509D"/>
    <w:rsid w:val="004857E3"/>
    <w:rsid w:val="004875AC"/>
    <w:rsid w:val="00494EFD"/>
    <w:rsid w:val="004A0724"/>
    <w:rsid w:val="004A3719"/>
    <w:rsid w:val="004A79EB"/>
    <w:rsid w:val="004B04F8"/>
    <w:rsid w:val="004B0B3A"/>
    <w:rsid w:val="004B1822"/>
    <w:rsid w:val="004B2EE7"/>
    <w:rsid w:val="004B3F83"/>
    <w:rsid w:val="004C0ECE"/>
    <w:rsid w:val="004C14C3"/>
    <w:rsid w:val="004C150A"/>
    <w:rsid w:val="004D12F1"/>
    <w:rsid w:val="004E56D0"/>
    <w:rsid w:val="004E5AFA"/>
    <w:rsid w:val="004E5E28"/>
    <w:rsid w:val="004E63D0"/>
    <w:rsid w:val="004E6724"/>
    <w:rsid w:val="00502FBF"/>
    <w:rsid w:val="005114BA"/>
    <w:rsid w:val="00511C2F"/>
    <w:rsid w:val="00512056"/>
    <w:rsid w:val="00513850"/>
    <w:rsid w:val="00515D1F"/>
    <w:rsid w:val="0051601D"/>
    <w:rsid w:val="0052196B"/>
    <w:rsid w:val="005240DE"/>
    <w:rsid w:val="005253C7"/>
    <w:rsid w:val="005255C6"/>
    <w:rsid w:val="00526FAF"/>
    <w:rsid w:val="005273CB"/>
    <w:rsid w:val="00532636"/>
    <w:rsid w:val="00535579"/>
    <w:rsid w:val="005358E3"/>
    <w:rsid w:val="00541D7E"/>
    <w:rsid w:val="00542482"/>
    <w:rsid w:val="00542EAB"/>
    <w:rsid w:val="00542F4F"/>
    <w:rsid w:val="00543588"/>
    <w:rsid w:val="00544CCA"/>
    <w:rsid w:val="00550507"/>
    <w:rsid w:val="00551992"/>
    <w:rsid w:val="005531F6"/>
    <w:rsid w:val="00556952"/>
    <w:rsid w:val="00560373"/>
    <w:rsid w:val="005632FD"/>
    <w:rsid w:val="00566ADE"/>
    <w:rsid w:val="00566D88"/>
    <w:rsid w:val="00567621"/>
    <w:rsid w:val="005724B7"/>
    <w:rsid w:val="00574603"/>
    <w:rsid w:val="005749D1"/>
    <w:rsid w:val="00580C4E"/>
    <w:rsid w:val="00582361"/>
    <w:rsid w:val="0058637A"/>
    <w:rsid w:val="005871FE"/>
    <w:rsid w:val="00592990"/>
    <w:rsid w:val="005964CE"/>
    <w:rsid w:val="005968C5"/>
    <w:rsid w:val="005A05CF"/>
    <w:rsid w:val="005A0C6E"/>
    <w:rsid w:val="005A0EA6"/>
    <w:rsid w:val="005A2755"/>
    <w:rsid w:val="005B1647"/>
    <w:rsid w:val="005C44ED"/>
    <w:rsid w:val="005C5D3D"/>
    <w:rsid w:val="005C6CBD"/>
    <w:rsid w:val="005D0815"/>
    <w:rsid w:val="005D6AE5"/>
    <w:rsid w:val="005D73C7"/>
    <w:rsid w:val="005E0591"/>
    <w:rsid w:val="005F37A7"/>
    <w:rsid w:val="005F454C"/>
    <w:rsid w:val="005F75C9"/>
    <w:rsid w:val="006011AC"/>
    <w:rsid w:val="00601FFB"/>
    <w:rsid w:val="00611FB0"/>
    <w:rsid w:val="00612BCB"/>
    <w:rsid w:val="006153D7"/>
    <w:rsid w:val="006235BF"/>
    <w:rsid w:val="00627A6F"/>
    <w:rsid w:val="006360EA"/>
    <w:rsid w:val="0064009D"/>
    <w:rsid w:val="00641DDE"/>
    <w:rsid w:val="00656F00"/>
    <w:rsid w:val="00656F19"/>
    <w:rsid w:val="00657129"/>
    <w:rsid w:val="006606EA"/>
    <w:rsid w:val="00666FF8"/>
    <w:rsid w:val="00671734"/>
    <w:rsid w:val="00672303"/>
    <w:rsid w:val="00672311"/>
    <w:rsid w:val="006743BD"/>
    <w:rsid w:val="006805C4"/>
    <w:rsid w:val="00680ABA"/>
    <w:rsid w:val="00682A29"/>
    <w:rsid w:val="00684324"/>
    <w:rsid w:val="006848C3"/>
    <w:rsid w:val="0069316F"/>
    <w:rsid w:val="0069363E"/>
    <w:rsid w:val="00694552"/>
    <w:rsid w:val="00694700"/>
    <w:rsid w:val="00695418"/>
    <w:rsid w:val="00695A94"/>
    <w:rsid w:val="006969D2"/>
    <w:rsid w:val="006977A1"/>
    <w:rsid w:val="006A1774"/>
    <w:rsid w:val="006A17AE"/>
    <w:rsid w:val="006A373E"/>
    <w:rsid w:val="006A4AFE"/>
    <w:rsid w:val="006A6340"/>
    <w:rsid w:val="006A7897"/>
    <w:rsid w:val="006B3CD6"/>
    <w:rsid w:val="006B4044"/>
    <w:rsid w:val="006C0E94"/>
    <w:rsid w:val="006C5D63"/>
    <w:rsid w:val="006D004D"/>
    <w:rsid w:val="006D1977"/>
    <w:rsid w:val="006D5023"/>
    <w:rsid w:val="006E2EA7"/>
    <w:rsid w:val="006E4AFF"/>
    <w:rsid w:val="006E5049"/>
    <w:rsid w:val="006E5EB4"/>
    <w:rsid w:val="006E677A"/>
    <w:rsid w:val="006E794F"/>
    <w:rsid w:val="006E795F"/>
    <w:rsid w:val="006F15BF"/>
    <w:rsid w:val="006F2387"/>
    <w:rsid w:val="006F35AF"/>
    <w:rsid w:val="006F389F"/>
    <w:rsid w:val="00704813"/>
    <w:rsid w:val="00713558"/>
    <w:rsid w:val="0071553F"/>
    <w:rsid w:val="007165A6"/>
    <w:rsid w:val="0072114C"/>
    <w:rsid w:val="00723242"/>
    <w:rsid w:val="00724E6D"/>
    <w:rsid w:val="007278EC"/>
    <w:rsid w:val="007315A9"/>
    <w:rsid w:val="00737B10"/>
    <w:rsid w:val="007432AB"/>
    <w:rsid w:val="00743CA1"/>
    <w:rsid w:val="00744469"/>
    <w:rsid w:val="007459E5"/>
    <w:rsid w:val="007468F1"/>
    <w:rsid w:val="00750106"/>
    <w:rsid w:val="00752758"/>
    <w:rsid w:val="00756362"/>
    <w:rsid w:val="0075760B"/>
    <w:rsid w:val="0076258B"/>
    <w:rsid w:val="00764845"/>
    <w:rsid w:val="007656DB"/>
    <w:rsid w:val="007662CD"/>
    <w:rsid w:val="007673B4"/>
    <w:rsid w:val="00770E5F"/>
    <w:rsid w:val="00770FA1"/>
    <w:rsid w:val="007710DD"/>
    <w:rsid w:val="00771F86"/>
    <w:rsid w:val="00774819"/>
    <w:rsid w:val="0078270C"/>
    <w:rsid w:val="007A0D98"/>
    <w:rsid w:val="007A13D4"/>
    <w:rsid w:val="007A35A1"/>
    <w:rsid w:val="007A38AB"/>
    <w:rsid w:val="007A38FB"/>
    <w:rsid w:val="007A76B6"/>
    <w:rsid w:val="007B0F12"/>
    <w:rsid w:val="007B6DE6"/>
    <w:rsid w:val="007C0CDD"/>
    <w:rsid w:val="007C281A"/>
    <w:rsid w:val="007C419E"/>
    <w:rsid w:val="007C4BC7"/>
    <w:rsid w:val="007C6437"/>
    <w:rsid w:val="007D69C1"/>
    <w:rsid w:val="007E28DB"/>
    <w:rsid w:val="007E4C59"/>
    <w:rsid w:val="007E5169"/>
    <w:rsid w:val="007E66AE"/>
    <w:rsid w:val="007F5257"/>
    <w:rsid w:val="007F5891"/>
    <w:rsid w:val="007F6EEF"/>
    <w:rsid w:val="008004AB"/>
    <w:rsid w:val="00802722"/>
    <w:rsid w:val="008079C7"/>
    <w:rsid w:val="008105C5"/>
    <w:rsid w:val="00811D3A"/>
    <w:rsid w:val="0081394E"/>
    <w:rsid w:val="00817833"/>
    <w:rsid w:val="0082334C"/>
    <w:rsid w:val="00824703"/>
    <w:rsid w:val="00824D00"/>
    <w:rsid w:val="00832D6C"/>
    <w:rsid w:val="00834EC2"/>
    <w:rsid w:val="00837604"/>
    <w:rsid w:val="00840EC1"/>
    <w:rsid w:val="00841271"/>
    <w:rsid w:val="00843CCC"/>
    <w:rsid w:val="00847DA4"/>
    <w:rsid w:val="00853C78"/>
    <w:rsid w:val="00854E09"/>
    <w:rsid w:val="008553F0"/>
    <w:rsid w:val="00855FE4"/>
    <w:rsid w:val="00860E41"/>
    <w:rsid w:val="00871B06"/>
    <w:rsid w:val="0088013B"/>
    <w:rsid w:val="00880A6D"/>
    <w:rsid w:val="00887EAA"/>
    <w:rsid w:val="008946C8"/>
    <w:rsid w:val="008B4CEE"/>
    <w:rsid w:val="008B7B00"/>
    <w:rsid w:val="008C12F2"/>
    <w:rsid w:val="008C3AA6"/>
    <w:rsid w:val="008C5B15"/>
    <w:rsid w:val="008C7135"/>
    <w:rsid w:val="008C7D25"/>
    <w:rsid w:val="008D14EC"/>
    <w:rsid w:val="008D34BB"/>
    <w:rsid w:val="008D4201"/>
    <w:rsid w:val="008D735F"/>
    <w:rsid w:val="008E1E6F"/>
    <w:rsid w:val="008E4973"/>
    <w:rsid w:val="008E6529"/>
    <w:rsid w:val="008F2842"/>
    <w:rsid w:val="008F30BC"/>
    <w:rsid w:val="008F6370"/>
    <w:rsid w:val="008F6D97"/>
    <w:rsid w:val="009000C3"/>
    <w:rsid w:val="009009A9"/>
    <w:rsid w:val="009029ED"/>
    <w:rsid w:val="0090353D"/>
    <w:rsid w:val="00903AA0"/>
    <w:rsid w:val="0090596E"/>
    <w:rsid w:val="009178FA"/>
    <w:rsid w:val="00925A4C"/>
    <w:rsid w:val="00926DB6"/>
    <w:rsid w:val="009431A3"/>
    <w:rsid w:val="00943623"/>
    <w:rsid w:val="00953538"/>
    <w:rsid w:val="009541C0"/>
    <w:rsid w:val="00965207"/>
    <w:rsid w:val="0097647C"/>
    <w:rsid w:val="00976D0C"/>
    <w:rsid w:val="0097768F"/>
    <w:rsid w:val="00980444"/>
    <w:rsid w:val="00981473"/>
    <w:rsid w:val="009835DB"/>
    <w:rsid w:val="00984B23"/>
    <w:rsid w:val="00993273"/>
    <w:rsid w:val="0099519D"/>
    <w:rsid w:val="00997B01"/>
    <w:rsid w:val="009A0423"/>
    <w:rsid w:val="009A3546"/>
    <w:rsid w:val="009B0CDA"/>
    <w:rsid w:val="009C443D"/>
    <w:rsid w:val="009D07B6"/>
    <w:rsid w:val="009D23C5"/>
    <w:rsid w:val="009D24F1"/>
    <w:rsid w:val="009D3156"/>
    <w:rsid w:val="009D6663"/>
    <w:rsid w:val="009D7F84"/>
    <w:rsid w:val="009E06AC"/>
    <w:rsid w:val="009E3668"/>
    <w:rsid w:val="009F008D"/>
    <w:rsid w:val="00A029AF"/>
    <w:rsid w:val="00A04F55"/>
    <w:rsid w:val="00A07FF9"/>
    <w:rsid w:val="00A103D4"/>
    <w:rsid w:val="00A14FBF"/>
    <w:rsid w:val="00A174AF"/>
    <w:rsid w:val="00A215DD"/>
    <w:rsid w:val="00A2283D"/>
    <w:rsid w:val="00A2284A"/>
    <w:rsid w:val="00A30D7E"/>
    <w:rsid w:val="00A373B6"/>
    <w:rsid w:val="00A400A2"/>
    <w:rsid w:val="00A422F3"/>
    <w:rsid w:val="00A45244"/>
    <w:rsid w:val="00A50C8B"/>
    <w:rsid w:val="00A510BD"/>
    <w:rsid w:val="00A5184B"/>
    <w:rsid w:val="00A558CE"/>
    <w:rsid w:val="00A61291"/>
    <w:rsid w:val="00A71C6E"/>
    <w:rsid w:val="00A738BC"/>
    <w:rsid w:val="00A74BD4"/>
    <w:rsid w:val="00A74CDE"/>
    <w:rsid w:val="00A7609B"/>
    <w:rsid w:val="00A7669F"/>
    <w:rsid w:val="00A76A6B"/>
    <w:rsid w:val="00A76AC8"/>
    <w:rsid w:val="00A83FD3"/>
    <w:rsid w:val="00A85991"/>
    <w:rsid w:val="00A87CDF"/>
    <w:rsid w:val="00A90C3E"/>
    <w:rsid w:val="00A91653"/>
    <w:rsid w:val="00A9520D"/>
    <w:rsid w:val="00AA016E"/>
    <w:rsid w:val="00AA0844"/>
    <w:rsid w:val="00AA207F"/>
    <w:rsid w:val="00AA30BF"/>
    <w:rsid w:val="00AA3DE0"/>
    <w:rsid w:val="00AA56DB"/>
    <w:rsid w:val="00AC2754"/>
    <w:rsid w:val="00AC3098"/>
    <w:rsid w:val="00AC439A"/>
    <w:rsid w:val="00AC55C4"/>
    <w:rsid w:val="00AC7B8D"/>
    <w:rsid w:val="00AD09D9"/>
    <w:rsid w:val="00AD3654"/>
    <w:rsid w:val="00AD5F3D"/>
    <w:rsid w:val="00AE1E11"/>
    <w:rsid w:val="00AE6EBD"/>
    <w:rsid w:val="00AF1193"/>
    <w:rsid w:val="00AF2407"/>
    <w:rsid w:val="00AF3873"/>
    <w:rsid w:val="00AF60F9"/>
    <w:rsid w:val="00AF7BE0"/>
    <w:rsid w:val="00B018BD"/>
    <w:rsid w:val="00B046CA"/>
    <w:rsid w:val="00B06844"/>
    <w:rsid w:val="00B11525"/>
    <w:rsid w:val="00B14163"/>
    <w:rsid w:val="00B15C8C"/>
    <w:rsid w:val="00B15CA8"/>
    <w:rsid w:val="00B16A8F"/>
    <w:rsid w:val="00B3643B"/>
    <w:rsid w:val="00B364AC"/>
    <w:rsid w:val="00B464CE"/>
    <w:rsid w:val="00B50D8B"/>
    <w:rsid w:val="00B55039"/>
    <w:rsid w:val="00B55259"/>
    <w:rsid w:val="00B5541D"/>
    <w:rsid w:val="00B55DA9"/>
    <w:rsid w:val="00B5648A"/>
    <w:rsid w:val="00B565EF"/>
    <w:rsid w:val="00B63CB9"/>
    <w:rsid w:val="00B63F5F"/>
    <w:rsid w:val="00B6749F"/>
    <w:rsid w:val="00B7116E"/>
    <w:rsid w:val="00B728F0"/>
    <w:rsid w:val="00B74FB1"/>
    <w:rsid w:val="00B750A8"/>
    <w:rsid w:val="00B757AF"/>
    <w:rsid w:val="00B81E39"/>
    <w:rsid w:val="00B84615"/>
    <w:rsid w:val="00B84A09"/>
    <w:rsid w:val="00B878BB"/>
    <w:rsid w:val="00B91C49"/>
    <w:rsid w:val="00B939D3"/>
    <w:rsid w:val="00B93B0D"/>
    <w:rsid w:val="00B93BF5"/>
    <w:rsid w:val="00B94725"/>
    <w:rsid w:val="00B94AA6"/>
    <w:rsid w:val="00BA098C"/>
    <w:rsid w:val="00BA4DF2"/>
    <w:rsid w:val="00BA5AF1"/>
    <w:rsid w:val="00BA6F50"/>
    <w:rsid w:val="00BB11F6"/>
    <w:rsid w:val="00BB4479"/>
    <w:rsid w:val="00BB64D4"/>
    <w:rsid w:val="00BC42A4"/>
    <w:rsid w:val="00BC55DD"/>
    <w:rsid w:val="00BC6804"/>
    <w:rsid w:val="00BD05D8"/>
    <w:rsid w:val="00BD07BF"/>
    <w:rsid w:val="00BD0FDD"/>
    <w:rsid w:val="00BD2651"/>
    <w:rsid w:val="00BD2AEB"/>
    <w:rsid w:val="00BD5F38"/>
    <w:rsid w:val="00BD61C0"/>
    <w:rsid w:val="00BD7E80"/>
    <w:rsid w:val="00BE1FEE"/>
    <w:rsid w:val="00BE70E4"/>
    <w:rsid w:val="00BE78F5"/>
    <w:rsid w:val="00BF1DEB"/>
    <w:rsid w:val="00BF2440"/>
    <w:rsid w:val="00BF3679"/>
    <w:rsid w:val="00BF7FC1"/>
    <w:rsid w:val="00C033AF"/>
    <w:rsid w:val="00C0646B"/>
    <w:rsid w:val="00C07475"/>
    <w:rsid w:val="00C07B0A"/>
    <w:rsid w:val="00C11C1D"/>
    <w:rsid w:val="00C14CAB"/>
    <w:rsid w:val="00C2183C"/>
    <w:rsid w:val="00C22058"/>
    <w:rsid w:val="00C2472D"/>
    <w:rsid w:val="00C24F0E"/>
    <w:rsid w:val="00C25775"/>
    <w:rsid w:val="00C350AB"/>
    <w:rsid w:val="00C361A4"/>
    <w:rsid w:val="00C51604"/>
    <w:rsid w:val="00C519E5"/>
    <w:rsid w:val="00C528CB"/>
    <w:rsid w:val="00C529E6"/>
    <w:rsid w:val="00C533C7"/>
    <w:rsid w:val="00C5678E"/>
    <w:rsid w:val="00C6050D"/>
    <w:rsid w:val="00C63405"/>
    <w:rsid w:val="00C63CD8"/>
    <w:rsid w:val="00C67762"/>
    <w:rsid w:val="00C67B2C"/>
    <w:rsid w:val="00C70CFF"/>
    <w:rsid w:val="00C75C76"/>
    <w:rsid w:val="00C81AB2"/>
    <w:rsid w:val="00C861AB"/>
    <w:rsid w:val="00C86A7F"/>
    <w:rsid w:val="00C91846"/>
    <w:rsid w:val="00C93346"/>
    <w:rsid w:val="00C95858"/>
    <w:rsid w:val="00C95BF9"/>
    <w:rsid w:val="00CB23C3"/>
    <w:rsid w:val="00CB2A7E"/>
    <w:rsid w:val="00CB337E"/>
    <w:rsid w:val="00CC0062"/>
    <w:rsid w:val="00CC075D"/>
    <w:rsid w:val="00CC3566"/>
    <w:rsid w:val="00CC3A62"/>
    <w:rsid w:val="00CC4946"/>
    <w:rsid w:val="00CC4CEB"/>
    <w:rsid w:val="00CC6591"/>
    <w:rsid w:val="00CD23E7"/>
    <w:rsid w:val="00CD667F"/>
    <w:rsid w:val="00CD6DAD"/>
    <w:rsid w:val="00CD7D86"/>
    <w:rsid w:val="00CE09C6"/>
    <w:rsid w:val="00CE1B02"/>
    <w:rsid w:val="00CE2065"/>
    <w:rsid w:val="00CE22A2"/>
    <w:rsid w:val="00CE5FA7"/>
    <w:rsid w:val="00CE717D"/>
    <w:rsid w:val="00D00B65"/>
    <w:rsid w:val="00D10C9E"/>
    <w:rsid w:val="00D1326C"/>
    <w:rsid w:val="00D13631"/>
    <w:rsid w:val="00D164A7"/>
    <w:rsid w:val="00D1763D"/>
    <w:rsid w:val="00D22B09"/>
    <w:rsid w:val="00D232FD"/>
    <w:rsid w:val="00D244D9"/>
    <w:rsid w:val="00D32F59"/>
    <w:rsid w:val="00D41ECD"/>
    <w:rsid w:val="00D41F11"/>
    <w:rsid w:val="00D42668"/>
    <w:rsid w:val="00D42F84"/>
    <w:rsid w:val="00D4405F"/>
    <w:rsid w:val="00D44A67"/>
    <w:rsid w:val="00D44FAD"/>
    <w:rsid w:val="00D5197D"/>
    <w:rsid w:val="00D51B92"/>
    <w:rsid w:val="00D57864"/>
    <w:rsid w:val="00D60F5C"/>
    <w:rsid w:val="00D612DD"/>
    <w:rsid w:val="00D62EE9"/>
    <w:rsid w:val="00D63D68"/>
    <w:rsid w:val="00D6494C"/>
    <w:rsid w:val="00D6549F"/>
    <w:rsid w:val="00D75632"/>
    <w:rsid w:val="00D80418"/>
    <w:rsid w:val="00D81C0B"/>
    <w:rsid w:val="00D820BD"/>
    <w:rsid w:val="00D840B2"/>
    <w:rsid w:val="00D90C7F"/>
    <w:rsid w:val="00D9703B"/>
    <w:rsid w:val="00DA1975"/>
    <w:rsid w:val="00DA2538"/>
    <w:rsid w:val="00DA255E"/>
    <w:rsid w:val="00DA2664"/>
    <w:rsid w:val="00DA4C01"/>
    <w:rsid w:val="00DA6D46"/>
    <w:rsid w:val="00DB679C"/>
    <w:rsid w:val="00DB7C0A"/>
    <w:rsid w:val="00DC0FDA"/>
    <w:rsid w:val="00DC282E"/>
    <w:rsid w:val="00DC7C36"/>
    <w:rsid w:val="00DD5FA2"/>
    <w:rsid w:val="00DD6AA7"/>
    <w:rsid w:val="00DD7F45"/>
    <w:rsid w:val="00DE05AE"/>
    <w:rsid w:val="00DE4832"/>
    <w:rsid w:val="00DF0413"/>
    <w:rsid w:val="00DF2245"/>
    <w:rsid w:val="00DF2288"/>
    <w:rsid w:val="00DF44BA"/>
    <w:rsid w:val="00E04C9B"/>
    <w:rsid w:val="00E068F6"/>
    <w:rsid w:val="00E06A87"/>
    <w:rsid w:val="00E07D37"/>
    <w:rsid w:val="00E10FE2"/>
    <w:rsid w:val="00E15838"/>
    <w:rsid w:val="00E1739F"/>
    <w:rsid w:val="00E17C42"/>
    <w:rsid w:val="00E2102B"/>
    <w:rsid w:val="00E2146C"/>
    <w:rsid w:val="00E22707"/>
    <w:rsid w:val="00E23526"/>
    <w:rsid w:val="00E237AD"/>
    <w:rsid w:val="00E24569"/>
    <w:rsid w:val="00E26B05"/>
    <w:rsid w:val="00E27E59"/>
    <w:rsid w:val="00E30931"/>
    <w:rsid w:val="00E374B8"/>
    <w:rsid w:val="00E37CFE"/>
    <w:rsid w:val="00E37DEE"/>
    <w:rsid w:val="00E415F0"/>
    <w:rsid w:val="00E42013"/>
    <w:rsid w:val="00E438AB"/>
    <w:rsid w:val="00E4645A"/>
    <w:rsid w:val="00E50876"/>
    <w:rsid w:val="00E516ED"/>
    <w:rsid w:val="00E520FF"/>
    <w:rsid w:val="00E60A2C"/>
    <w:rsid w:val="00E620CE"/>
    <w:rsid w:val="00E645A7"/>
    <w:rsid w:val="00E65354"/>
    <w:rsid w:val="00E7384C"/>
    <w:rsid w:val="00E73A17"/>
    <w:rsid w:val="00E73C65"/>
    <w:rsid w:val="00E772A7"/>
    <w:rsid w:val="00E77E3F"/>
    <w:rsid w:val="00E905B2"/>
    <w:rsid w:val="00E913F3"/>
    <w:rsid w:val="00E91BAC"/>
    <w:rsid w:val="00E9283D"/>
    <w:rsid w:val="00E93522"/>
    <w:rsid w:val="00E94994"/>
    <w:rsid w:val="00EA1054"/>
    <w:rsid w:val="00EA2207"/>
    <w:rsid w:val="00EB10BC"/>
    <w:rsid w:val="00EB55FE"/>
    <w:rsid w:val="00EB6DB8"/>
    <w:rsid w:val="00EB7DBC"/>
    <w:rsid w:val="00EC0074"/>
    <w:rsid w:val="00EC274A"/>
    <w:rsid w:val="00EC4E42"/>
    <w:rsid w:val="00EC6EAC"/>
    <w:rsid w:val="00EC749D"/>
    <w:rsid w:val="00ED37D2"/>
    <w:rsid w:val="00ED6827"/>
    <w:rsid w:val="00EE251F"/>
    <w:rsid w:val="00EE2DCB"/>
    <w:rsid w:val="00EE72E0"/>
    <w:rsid w:val="00EF0A97"/>
    <w:rsid w:val="00EF4743"/>
    <w:rsid w:val="00EF51D3"/>
    <w:rsid w:val="00EF7E03"/>
    <w:rsid w:val="00F0006A"/>
    <w:rsid w:val="00F01358"/>
    <w:rsid w:val="00F031B2"/>
    <w:rsid w:val="00F06706"/>
    <w:rsid w:val="00F11B89"/>
    <w:rsid w:val="00F15C90"/>
    <w:rsid w:val="00F23C06"/>
    <w:rsid w:val="00F23D52"/>
    <w:rsid w:val="00F30399"/>
    <w:rsid w:val="00F306DF"/>
    <w:rsid w:val="00F30E4B"/>
    <w:rsid w:val="00F33196"/>
    <w:rsid w:val="00F4001D"/>
    <w:rsid w:val="00F4061D"/>
    <w:rsid w:val="00F42A8C"/>
    <w:rsid w:val="00F4765A"/>
    <w:rsid w:val="00F5715A"/>
    <w:rsid w:val="00F57964"/>
    <w:rsid w:val="00F60975"/>
    <w:rsid w:val="00F62BD2"/>
    <w:rsid w:val="00F62C01"/>
    <w:rsid w:val="00F63B21"/>
    <w:rsid w:val="00F66476"/>
    <w:rsid w:val="00F673C0"/>
    <w:rsid w:val="00F70EC8"/>
    <w:rsid w:val="00F74517"/>
    <w:rsid w:val="00F758FF"/>
    <w:rsid w:val="00F77FC6"/>
    <w:rsid w:val="00F8377F"/>
    <w:rsid w:val="00F843EC"/>
    <w:rsid w:val="00F87E71"/>
    <w:rsid w:val="00F92B7C"/>
    <w:rsid w:val="00F95CB4"/>
    <w:rsid w:val="00F96CE5"/>
    <w:rsid w:val="00F96D2C"/>
    <w:rsid w:val="00FA0003"/>
    <w:rsid w:val="00FA1491"/>
    <w:rsid w:val="00FA1CAA"/>
    <w:rsid w:val="00FA4588"/>
    <w:rsid w:val="00FB0514"/>
    <w:rsid w:val="00FB2054"/>
    <w:rsid w:val="00FB28F2"/>
    <w:rsid w:val="00FB3296"/>
    <w:rsid w:val="00FC009E"/>
    <w:rsid w:val="00FC2428"/>
    <w:rsid w:val="00FC3648"/>
    <w:rsid w:val="00FC3FA1"/>
    <w:rsid w:val="00FC479F"/>
    <w:rsid w:val="00FC5820"/>
    <w:rsid w:val="00FC7097"/>
    <w:rsid w:val="00FC74A8"/>
    <w:rsid w:val="00FD46B2"/>
    <w:rsid w:val="00FD4AC6"/>
    <w:rsid w:val="00FE25FA"/>
    <w:rsid w:val="00FE7E6C"/>
    <w:rsid w:val="00FF16BA"/>
    <w:rsid w:val="00FF2291"/>
    <w:rsid w:val="00FF6C63"/>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shapeDefaults>
    <o:shapedefaults v:ext="edit" spidmax="96257"/>
    <o:shapelayout v:ext="edit">
      <o:idmap v:ext="edit" data="1"/>
    </o:shapelayout>
  </w:shapeDefaults>
  <w:decimalSymbol w:val=","/>
  <w:listSeparator w:val=";"/>
  <w14:docId w14:val="33FBA52E"/>
  <w15:chartTrackingRefBased/>
  <w15:docId w15:val="{BE1D95D4-0CC2-4B22-AF72-E42F6005E724}"/>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docDefaults>
    <w:rPrDefault>
      <w:rPr>
        <w:rFonts w:asciiTheme="minorHAnsi" w:eastAsiaTheme="minorHAnsi" w:hAnsiTheme="minorHAnsi" w:cstheme="minorBidi"/>
        <w:sz w:val="22"/>
        <w:szCs w:val="22"/>
        <w:lang w:val="sv-SE" w:eastAsia="en-US" w:bidi="ar-SA"/>
      </w:rPr>
    </w:rPrDefault>
    <w:pPrDefault>
      <w:pPr>
        <w:spacing w:after="160" w:line="264" w:lineRule="atLeast"/>
      </w:pPr>
    </w:pPrDefault>
  </w:docDefaults>
  <w:latentStyles w:defLockedState="0" w:defUIPriority="99" w:defSemiHidden="0" w:defUnhideWhenUsed="0" w:defQFormat="0" w:count="377">
    <w:lsdException w:name="Normal" w:semiHidden="1" w:qFormat="1"/>
    <w:lsdException w:name="heading 1" w:semiHidden="1" w:uiPriority="6" w:qFormat="1"/>
    <w:lsdException w:name="heading 2" w:semiHidden="1" w:uiPriority="6" w:qFormat="1"/>
    <w:lsdException w:name="heading 3" w:semiHidden="1" w:uiPriority="6" w:qFormat="1"/>
    <w:lsdException w:name="heading 4" w:semiHidden="1" w:uiPriority="6" w:qFormat="1"/>
    <w:lsdException w:name="heading 5" w:semiHidden="1" w:uiPriority="6" w:qFormat="1"/>
    <w:lsdException w:name="heading 6" w:semiHidden="1" w:uiPriority="9" w:qFormat="1"/>
    <w:lsdException w:name="heading 7" w:semiHidden="1" w:uiPriority="9" w:qFormat="1"/>
    <w:lsdException w:name="heading 8" w:semiHidden="1" w:uiPriority="9" w:qFormat="1"/>
    <w:lsdException w:name="heading 9" w:semiHidden="1" w:uiPriority="9" w:qFormat="1"/>
    <w:lsdException w:name="index 1" w:semiHidden="1"/>
    <w:lsdException w:name="index 2" w:semiHidden="1"/>
    <w:lsdException w:name="index 3" w:semiHidden="1"/>
    <w:lsdException w:name="index 4" w:semiHidden="1"/>
    <w:lsdException w:name="index 5" w:semiHidden="1"/>
    <w:lsdException w:name="index 6" w:semiHidden="1"/>
    <w:lsdException w:name="index 7" w:semiHidden="1"/>
    <w:lsdException w:name="index 8" w:semiHidden="1"/>
    <w:lsdException w:name="index 9" w:semiHidden="1"/>
    <w:lsdException w:name="toc 1" w:semiHidden="1" w:uiPriority="39"/>
    <w:lsdException w:name="toc 2" w:semiHidden="1" w:uiPriority="39"/>
    <w:lsdException w:name="toc 3" w:semiHidden="1" w:uiPriority="39"/>
    <w:lsdException w:name="toc 4" w:semiHidden="1" w:uiPriority="39"/>
    <w:lsdException w:name="toc 5" w:semiHidden="1" w:uiPriority="39"/>
    <w:lsdException w:name="toc 6" w:semiHidden="1" w:uiPriority="39"/>
    <w:lsdException w:name="toc 7" w:semiHidden="1" w:uiPriority="39"/>
    <w:lsdException w:name="toc 8" w:semiHidden="1" w:uiPriority="39"/>
    <w:lsdException w:name="toc 9" w:semiHidden="1" w:uiPriority="39"/>
    <w:lsdException w:name="Normal Indent" w:semiHidden="1"/>
    <w:lsdException w:name="footnote text" w:uiPriority="49"/>
    <w:lsdException w:name="annotation text" w:semiHidden="1"/>
    <w:lsdException w:name="index heading" w:semiHidden="1"/>
    <w:lsdException w:name="caption" w:semiHidden="1" w:uiPriority="35" w:qFormat="1"/>
    <w:lsdException w:name="table of figures" w:semiHidden="1"/>
    <w:lsdException w:name="envelope address" w:semiHidden="1"/>
    <w:lsdException w:name="envelope return" w:semiHidden="1"/>
    <w:lsdException w:name="footnote reference" w:semiHidden="1" w:uiPriority="49"/>
    <w:lsdException w:name="annotation reference" w:semiHidden="1"/>
    <w:lsdException w:name="line number" w:semiHidden="1"/>
    <w:lsdException w:name="page number" w:semiHidden="1"/>
    <w:lsdException w:name="endnote reference" w:semiHidden="1"/>
    <w:lsdException w:name="endnote text" w:semiHidden="1"/>
    <w:lsdException w:name="table of authorities" w:semiHidden="1"/>
    <w:lsdException w:name="macro" w:semiHidden="1"/>
    <w:lsdException w:name="toa heading" w:semiHidden="1"/>
    <w:lsdException w:name="List" w:semiHidden="1"/>
    <w:lsdException w:name="List Bullet" w:semiHidden="1"/>
    <w:lsdException w:name="List Number" w:semiHidden="1" w:uiPriority="2" w:qFormat="1"/>
    <w:lsdException w:name="List 2" w:semiHidden="1"/>
    <w:lsdException w:name="List 3" w:semiHidden="1"/>
    <w:lsdException w:name="List 4" w:semiHidden="1"/>
    <w:lsdException w:name="List 5" w:semiHidden="1"/>
    <w:lsdException w:name="List Bullet 2" w:semiHidden="1"/>
    <w:lsdException w:name="List Bullet 3" w:semiHidden="1"/>
    <w:lsdException w:name="List Bullet 4" w:semiHidden="1"/>
    <w:lsdException w:name="List Bullet 5" w:semiHidden="1"/>
    <w:lsdException w:name="List Number 2" w:semiHidden="1"/>
    <w:lsdException w:name="List Number 3" w:semiHidden="1"/>
    <w:lsdException w:name="List Number 4" w:semiHidden="1"/>
    <w:lsdException w:name="List Number 5" w:semiHidden="1"/>
    <w:lsdException w:name="Title" w:semiHidden="1" w:uiPriority="10" w:qFormat="1"/>
    <w:lsdException w:name="Closing" w:semiHidden="1"/>
    <w:lsdException w:name="Signature" w:semiHidden="1"/>
    <w:lsdException w:name="Default Paragraph Font" w:semiHidden="1" w:uiPriority="1"/>
    <w:lsdException w:name="Body Text" w:semiHidden="1" w:uiPriority="0" w:qFormat="1"/>
    <w:lsdException w:name="Body Text Indent" w:semiHidden="1" w:uiPriority="0" w:qFormat="1"/>
    <w:lsdException w:name="List Continue" w:semiHidden="1"/>
    <w:lsdException w:name="List Continue 2" w:semiHidden="1"/>
    <w:lsdException w:name="List Continue 3" w:semiHidden="1"/>
    <w:lsdException w:name="List Continue 4" w:semiHidden="1"/>
    <w:lsdException w:name="List Continue 5" w:semiHidden="1"/>
    <w:lsdException w:name="Message Header" w:semiHidden="1"/>
    <w:lsdException w:name="Subtitle" w:semiHidden="1" w:uiPriority="11" w:qFormat="1"/>
    <w:lsdException w:name="Salutation" w:semiHidden="1"/>
    <w:lsdException w:name="Date" w:semiHidden="1"/>
    <w:lsdException w:name="Body Text First Indent" w:semiHidden="1" w:uiPriority="2"/>
    <w:lsdException w:name="Body Text First Indent 2" w:semiHidden="1"/>
    <w:lsdException w:name="Note Heading" w:semiHidden="1"/>
    <w:lsdException w:name="Body Text 2" w:semiHidden="1"/>
    <w:lsdException w:name="Body Text 3" w:semiHidden="1"/>
    <w:lsdException w:name="Body Text Indent 2" w:semiHidden="1"/>
    <w:lsdException w:name="Body Text Indent 3" w:semiHidden="1"/>
    <w:lsdException w:name="Block Text" w:semiHidden="1"/>
    <w:lsdException w:name="Hyperlink" w:semiHidden="1"/>
    <w:lsdException w:name="FollowedHyperlink" w:semiHidden="1"/>
    <w:lsdException w:name="Strong" w:semiHidden="1" w:uiPriority="22" w:qFormat="1"/>
    <w:lsdException w:name="Emphasis" w:semiHidden="1" w:uiPriority="20" w:qFormat="1"/>
    <w:lsdException w:name="Document Map" w:semiHidden="1"/>
    <w:lsdException w:name="Plain Text" w:semiHidden="1"/>
    <w:lsdException w:name="E-mail Signature" w:semiHidden="1"/>
    <w:lsdException w:name="HTML Top of Form" w:semiHidden="1"/>
    <w:lsdException w:name="HTML Bottom of Form" w:semiHidden="1"/>
    <w:lsdException w:name="Normal (Web)" w:semiHidden="1"/>
    <w:lsdException w:name="HTML Acronym" w:semiHidden="1"/>
    <w:lsdException w:name="HTML Address" w:semiHidden="1"/>
    <w:lsdException w:name="HTML Cite" w:semiHidden="1"/>
    <w:lsdException w:name="HTML Code" w:semiHidden="1"/>
    <w:lsdException w:name="HTML Definition" w:semiHidden="1"/>
    <w:lsdException w:name="HTML Keyboard" w:semiHidden="1"/>
    <w:lsdException w:name="HTML Preformatted" w:semiHidden="1"/>
    <w:lsdException w:name="HTML Sample" w:semiHidden="1"/>
    <w:lsdException w:name="HTML Typewriter" w:semiHidden="1"/>
    <w:lsdException w:name="HTML Variable" w:semiHidden="1"/>
    <w:lsdException w:name="Normal Table" w:semiHidden="1" w:unhideWhenUsed="1"/>
    <w:lsdException w:name="annotation subject" w:semiHidden="1"/>
    <w:lsdException w:name="No List" w:semiHidden="1"/>
    <w:lsdException w:name="Outline List 1" w:semiHidden="1"/>
    <w:lsdException w:name="Outline List 2" w:semiHidden="1"/>
    <w:lsdException w:name="Outline List 3" w:semiHidden="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lsdException w:name="Table Grid" w:uiPriority="39"/>
    <w:lsdException w:name="Table Theme" w:semiHidden="1" w:unhideWhenUsed="1"/>
    <w:lsdException w:name="Placeholder Text" w:semiHidden="1"/>
    <w:lsdException w:name="No Spacing" w:semiHidden="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qFormat="1"/>
    <w:lsdException w:name="Quote" w:semiHidden="1" w:uiPriority="29"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lsdException w:name="TOC Heading" w:semiHidden="1" w:uiPriority="38"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lsdException w:name="Smart Hyperlink" w:semiHidden="1"/>
    <w:lsdException w:name="Hashtag" w:semiHidden="1"/>
    <w:lsdException w:name="Unresolved Mention" w:semiHidden="1"/>
    <w:lsdException w:name="Smart Link" w:semiHidden="1"/>
    <w:lsdException w:name="Smart Link Error" w:semiHidden="1" w:unhideWhenUsed="1"/>
  </w:latentStyles>
  <w:style w:type="paragraph" w:default="1" w:styleId="Normal">
    <w:name w:val="Normal"/>
    <w:uiPriority w:val="99"/>
    <w:semiHidden/>
    <w:qFormat/>
    <w:rsid w:val="00551992"/>
  </w:style>
  <w:style w:type="paragraph" w:styleId="Rubrik1">
    <w:name w:val="heading 1"/>
    <w:basedOn w:val="Normal"/>
    <w:next w:val="Brdtext"/>
    <w:link w:val="Rubrik1Char"/>
    <w:uiPriority w:val="6"/>
    <w:qFormat/>
    <w:rsid w:val="00F4765A"/>
    <w:pPr>
      <w:keepNext/>
      <w:keepLines/>
      <w:numPr>
        <w:numId w:val="33"/>
      </w:numPr>
      <w:spacing w:before="480" w:after="480" w:line="240" w:lineRule="auto"/>
      <w:outlineLvl w:val="0"/>
    </w:pPr>
    <w:rPr>
      <w:rFonts w:asciiTheme="majorHAnsi" w:eastAsiaTheme="majorEastAsia" w:hAnsiTheme="majorHAnsi" w:cstheme="majorBidi"/>
      <w:color w:val="000000" w:themeColor="text1"/>
      <w:sz w:val="44"/>
      <w:szCs w:val="32"/>
    </w:rPr>
  </w:style>
  <w:style w:type="paragraph" w:styleId="Rubrik2">
    <w:name w:val="heading 2"/>
    <w:basedOn w:val="Normal"/>
    <w:next w:val="Brdtext"/>
    <w:link w:val="Rubrik2Char"/>
    <w:uiPriority w:val="6"/>
    <w:qFormat/>
    <w:rsid w:val="00F4765A"/>
    <w:pPr>
      <w:keepNext/>
      <w:keepLines/>
      <w:numPr>
        <w:ilvl w:val="1"/>
        <w:numId w:val="33"/>
      </w:numPr>
      <w:spacing w:before="400" w:after="120" w:line="240" w:lineRule="auto"/>
      <w:outlineLvl w:val="1"/>
    </w:pPr>
    <w:rPr>
      <w:rFonts w:asciiTheme="majorHAnsi" w:eastAsiaTheme="majorEastAsia" w:hAnsiTheme="majorHAnsi" w:cstheme="majorBidi"/>
      <w:b/>
      <w:color w:val="000000" w:themeColor="text1"/>
      <w:sz w:val="28"/>
      <w:szCs w:val="26"/>
    </w:rPr>
  </w:style>
  <w:style w:type="paragraph" w:styleId="Rubrik3">
    <w:name w:val="heading 3"/>
    <w:basedOn w:val="Normal"/>
    <w:next w:val="Brdtext"/>
    <w:link w:val="Rubrik3Char"/>
    <w:uiPriority w:val="6"/>
    <w:qFormat/>
    <w:rsid w:val="00F4765A"/>
    <w:pPr>
      <w:keepNext/>
      <w:keepLines/>
      <w:numPr>
        <w:ilvl w:val="2"/>
        <w:numId w:val="33"/>
      </w:numPr>
      <w:spacing w:before="320" w:after="60" w:line="240" w:lineRule="auto"/>
      <w:outlineLvl w:val="2"/>
    </w:pPr>
    <w:rPr>
      <w:rFonts w:asciiTheme="majorHAnsi" w:eastAsiaTheme="majorEastAsia" w:hAnsiTheme="majorHAnsi" w:cstheme="majorBidi"/>
      <w:color w:val="000000" w:themeColor="text1"/>
      <w:sz w:val="25"/>
      <w:szCs w:val="24"/>
    </w:rPr>
  </w:style>
  <w:style w:type="paragraph" w:styleId="Rubrik4">
    <w:name w:val="heading 4"/>
    <w:basedOn w:val="Normal"/>
    <w:next w:val="Brdtext"/>
    <w:link w:val="Rubrik4Char"/>
    <w:uiPriority w:val="6"/>
    <w:semiHidden/>
    <w:qFormat/>
    <w:rsid w:val="00F4765A"/>
    <w:pPr>
      <w:keepNext/>
      <w:keepLines/>
      <w:numPr>
        <w:ilvl w:val="3"/>
        <w:numId w:val="33"/>
      </w:numPr>
      <w:spacing w:before="360" w:after="80" w:line="240" w:lineRule="auto"/>
      <w:outlineLvl w:val="3"/>
    </w:pPr>
    <w:rPr>
      <w:rFonts w:asciiTheme="majorHAnsi" w:eastAsiaTheme="majorEastAsia" w:hAnsiTheme="majorHAnsi" w:cstheme="majorBidi"/>
      <w:b/>
      <w:iCs/>
      <w:color w:val="000000" w:themeColor="text1"/>
      <w:sz w:val="21"/>
    </w:rPr>
  </w:style>
  <w:style w:type="paragraph" w:styleId="Rubrik5">
    <w:name w:val="heading 5"/>
    <w:basedOn w:val="Normal"/>
    <w:next w:val="Brdtext"/>
    <w:link w:val="Rubrik5Char"/>
    <w:uiPriority w:val="6"/>
    <w:semiHidden/>
    <w:qFormat/>
    <w:rsid w:val="000E24FF"/>
    <w:pPr>
      <w:keepNext/>
      <w:keepLines/>
      <w:numPr>
        <w:ilvl w:val="4"/>
        <w:numId w:val="33"/>
      </w:numPr>
      <w:spacing w:before="240" w:after="60" w:line="230" w:lineRule="atLeast"/>
      <w:outlineLvl w:val="4"/>
    </w:pPr>
    <w:rPr>
      <w:rFonts w:asciiTheme="majorHAnsi" w:eastAsiaTheme="majorEastAsia" w:hAnsiTheme="majorHAnsi" w:cstheme="majorBidi"/>
      <w:color w:val="000000" w:themeColor="text1"/>
      <w:sz w:val="19"/>
    </w:r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styleId="Brdtext">
    <w:name w:val="Body Text"/>
    <w:basedOn w:val="Normal"/>
    <w:link w:val="BrdtextChar"/>
    <w:qFormat/>
    <w:rsid w:val="007B6DE6"/>
  </w:style>
  <w:style w:type="character" w:customStyle="1" w:styleId="BrdtextChar">
    <w:name w:val="Brödtext Char"/>
    <w:basedOn w:val="Standardstycketeckensnitt"/>
    <w:link w:val="Brdtext"/>
    <w:rsid w:val="00694700"/>
  </w:style>
  <w:style w:type="character" w:customStyle="1" w:styleId="Rubrik1Char">
    <w:name w:val="Rubrik 1 Char"/>
    <w:basedOn w:val="Standardstycketeckensnitt"/>
    <w:link w:val="Rubrik1"/>
    <w:uiPriority w:val="6"/>
    <w:rsid w:val="00F4765A"/>
    <w:rPr>
      <w:rFonts w:asciiTheme="majorHAnsi" w:eastAsiaTheme="majorEastAsia" w:hAnsiTheme="majorHAnsi" w:cstheme="majorBidi"/>
      <w:color w:val="000000" w:themeColor="text1"/>
      <w:sz w:val="44"/>
      <w:szCs w:val="32"/>
    </w:rPr>
  </w:style>
  <w:style w:type="character" w:customStyle="1" w:styleId="Rubrik2Char">
    <w:name w:val="Rubrik 2 Char"/>
    <w:basedOn w:val="Standardstycketeckensnitt"/>
    <w:link w:val="Rubrik2"/>
    <w:uiPriority w:val="6"/>
    <w:rsid w:val="00F4765A"/>
    <w:rPr>
      <w:rFonts w:asciiTheme="majorHAnsi" w:eastAsiaTheme="majorEastAsia" w:hAnsiTheme="majorHAnsi" w:cstheme="majorBidi"/>
      <w:b/>
      <w:color w:val="000000" w:themeColor="text1"/>
      <w:sz w:val="28"/>
      <w:szCs w:val="26"/>
    </w:rPr>
  </w:style>
  <w:style w:type="character" w:customStyle="1" w:styleId="Rubrik3Char">
    <w:name w:val="Rubrik 3 Char"/>
    <w:basedOn w:val="Standardstycketeckensnitt"/>
    <w:link w:val="Rubrik3"/>
    <w:uiPriority w:val="6"/>
    <w:rsid w:val="00F4765A"/>
    <w:rPr>
      <w:rFonts w:asciiTheme="majorHAnsi" w:eastAsiaTheme="majorEastAsia" w:hAnsiTheme="majorHAnsi" w:cstheme="majorBidi"/>
      <w:color w:val="000000" w:themeColor="text1"/>
      <w:sz w:val="25"/>
      <w:szCs w:val="24"/>
    </w:rPr>
  </w:style>
  <w:style w:type="character" w:customStyle="1" w:styleId="Rubrik4Char">
    <w:name w:val="Rubrik 4 Char"/>
    <w:basedOn w:val="Standardstycketeckensnitt"/>
    <w:link w:val="Rubrik4"/>
    <w:uiPriority w:val="6"/>
    <w:semiHidden/>
    <w:rsid w:val="00F4765A"/>
    <w:rPr>
      <w:rFonts w:asciiTheme="majorHAnsi" w:eastAsiaTheme="majorEastAsia" w:hAnsiTheme="majorHAnsi" w:cstheme="majorBidi"/>
      <w:b/>
      <w:iCs/>
      <w:color w:val="000000" w:themeColor="text1"/>
      <w:sz w:val="21"/>
    </w:rPr>
  </w:style>
  <w:style w:type="character" w:customStyle="1" w:styleId="Rubrik5Char">
    <w:name w:val="Rubrik 5 Char"/>
    <w:basedOn w:val="Standardstycketeckensnitt"/>
    <w:link w:val="Rubrik5"/>
    <w:uiPriority w:val="6"/>
    <w:semiHidden/>
    <w:rsid w:val="003D2447"/>
    <w:rPr>
      <w:rFonts w:asciiTheme="majorHAnsi" w:eastAsiaTheme="majorEastAsia" w:hAnsiTheme="majorHAnsi" w:cstheme="majorBidi"/>
      <w:color w:val="000000" w:themeColor="text1"/>
      <w:sz w:val="19"/>
    </w:rPr>
  </w:style>
  <w:style w:type="paragraph" w:customStyle="1" w:styleId="Rubrik1utannumrering">
    <w:name w:val="Rubrik 1 utan numrering"/>
    <w:basedOn w:val="Rubrik1"/>
    <w:next w:val="Brdtext"/>
    <w:uiPriority w:val="7"/>
    <w:semiHidden/>
    <w:qFormat/>
    <w:rsid w:val="00292E14"/>
    <w:pPr>
      <w:numPr>
        <w:numId w:val="0"/>
      </w:numPr>
    </w:pPr>
  </w:style>
  <w:style w:type="paragraph" w:customStyle="1" w:styleId="Rubrik2utannumrering">
    <w:name w:val="Rubrik 2 utan numrering"/>
    <w:basedOn w:val="Rubrik2"/>
    <w:next w:val="Brdtext"/>
    <w:link w:val="Rubrik2utannumreringChar"/>
    <w:uiPriority w:val="7"/>
    <w:qFormat/>
    <w:rsid w:val="00292E14"/>
    <w:pPr>
      <w:numPr>
        <w:ilvl w:val="0"/>
        <w:numId w:val="0"/>
      </w:numPr>
    </w:pPr>
  </w:style>
  <w:style w:type="paragraph" w:customStyle="1" w:styleId="Rubrik3utannumrering">
    <w:name w:val="Rubrik 3 utan numrering"/>
    <w:basedOn w:val="Rubrik3"/>
    <w:next w:val="Brdtext"/>
    <w:link w:val="Rubrik3utannumreringChar"/>
    <w:uiPriority w:val="7"/>
    <w:qFormat/>
    <w:rsid w:val="00292E14"/>
    <w:pPr>
      <w:numPr>
        <w:ilvl w:val="0"/>
        <w:numId w:val="0"/>
      </w:numPr>
    </w:pPr>
  </w:style>
  <w:style w:type="paragraph" w:customStyle="1" w:styleId="Rubrik4utannumrering">
    <w:name w:val="Rubrik 4 utan numrering"/>
    <w:basedOn w:val="Rubrik4"/>
    <w:next w:val="Brdtext"/>
    <w:link w:val="Rubrik4utannumreringChar"/>
    <w:uiPriority w:val="7"/>
    <w:qFormat/>
    <w:rsid w:val="00292E14"/>
    <w:pPr>
      <w:numPr>
        <w:ilvl w:val="0"/>
        <w:numId w:val="0"/>
      </w:numPr>
    </w:pPr>
  </w:style>
  <w:style w:type="paragraph" w:customStyle="1" w:styleId="Rubrik5utannumrering">
    <w:name w:val="Rubrik 5 utan numrering"/>
    <w:basedOn w:val="Rubrik5"/>
    <w:next w:val="Brdtext"/>
    <w:link w:val="Rubrik5utannumreringChar"/>
    <w:uiPriority w:val="7"/>
    <w:qFormat/>
    <w:rsid w:val="00292E14"/>
    <w:pPr>
      <w:numPr>
        <w:ilvl w:val="0"/>
        <w:numId w:val="0"/>
      </w:numPr>
    </w:pPr>
  </w:style>
  <w:style w:type="paragraph" w:customStyle="1" w:styleId="TabellRubrik">
    <w:name w:val="Tabell Rubrik"/>
    <w:basedOn w:val="Brdtext"/>
    <w:next w:val="TabellUnderrubrik"/>
    <w:link w:val="TabellRubrikChar"/>
    <w:uiPriority w:val="16"/>
    <w:qFormat/>
    <w:rsid w:val="00DC282E"/>
    <w:pPr>
      <w:keepNext/>
      <w:keepLines/>
      <w:tabs>
        <w:tab w:val="left" w:pos="1134"/>
      </w:tabs>
      <w:spacing w:before="240" w:after="40" w:line="200" w:lineRule="atLeast"/>
      <w:ind w:left="1134" w:hanging="1134"/>
      <w:outlineLvl w:val="3"/>
    </w:pPr>
    <w:rPr>
      <w:rFonts w:asciiTheme="majorHAnsi" w:hAnsiTheme="majorHAnsi"/>
      <w:b/>
      <w:sz w:val="18"/>
    </w:rPr>
  </w:style>
  <w:style w:type="paragraph" w:customStyle="1" w:styleId="DiagramRubrik">
    <w:name w:val="Diagram Rubrik"/>
    <w:basedOn w:val="Brdtext"/>
    <w:next w:val="Ballongtext"/>
    <w:uiPriority w:val="29"/>
    <w:qFormat/>
    <w:rsid w:val="00DC282E"/>
    <w:pPr>
      <w:keepNext/>
      <w:keepLines/>
      <w:tabs>
        <w:tab w:val="left" w:pos="1418"/>
      </w:tabs>
      <w:spacing w:before="240" w:after="40" w:line="200" w:lineRule="atLeast"/>
      <w:ind w:left="1418" w:hanging="1418"/>
      <w:outlineLvl w:val="3"/>
    </w:pPr>
    <w:rPr>
      <w:rFonts w:asciiTheme="majorHAnsi" w:hAnsiTheme="majorHAnsi"/>
      <w:b/>
      <w:sz w:val="18"/>
    </w:rPr>
  </w:style>
  <w:style w:type="paragraph" w:customStyle="1" w:styleId="RubrikRuta">
    <w:name w:val="Rubrik Ruta"/>
    <w:basedOn w:val="Normal"/>
    <w:next w:val="Brdtext"/>
    <w:uiPriority w:val="9"/>
    <w:qFormat/>
    <w:rsid w:val="00C67B2C"/>
    <w:pPr>
      <w:tabs>
        <w:tab w:val="left" w:pos="2041"/>
      </w:tabs>
      <w:spacing w:before="240" w:after="120" w:line="230" w:lineRule="atLeast"/>
      <w:ind w:left="2041" w:hanging="2041"/>
      <w:outlineLvl w:val="3"/>
    </w:pPr>
    <w:rPr>
      <w:b/>
      <w:sz w:val="25"/>
    </w:rPr>
  </w:style>
  <w:style w:type="paragraph" w:styleId="Ballongtext">
    <w:name w:val="Balloon Text"/>
    <w:basedOn w:val="Normal"/>
    <w:link w:val="BallongtextChar"/>
    <w:uiPriority w:val="99"/>
    <w:semiHidden/>
    <w:unhideWhenUsed/>
    <w:rsid w:val="00ED6827"/>
    <w:pPr>
      <w:spacing w:after="0" w:line="240" w:lineRule="auto"/>
    </w:pPr>
    <w:rPr>
      <w:rFonts w:ascii="Segoe UI" w:hAnsi="Segoe UI" w:cs="Segoe UI"/>
      <w:sz w:val="18"/>
      <w:szCs w:val="18"/>
    </w:rPr>
  </w:style>
  <w:style w:type="character" w:customStyle="1" w:styleId="BallongtextChar">
    <w:name w:val="Ballongtext Char"/>
    <w:basedOn w:val="Standardstycketeckensnitt"/>
    <w:link w:val="Ballongtext"/>
    <w:uiPriority w:val="99"/>
    <w:semiHidden/>
    <w:rsid w:val="00ED6827"/>
    <w:rPr>
      <w:rFonts w:ascii="Segoe UI" w:hAnsi="Segoe UI" w:cs="Segoe UI"/>
      <w:sz w:val="18"/>
      <w:szCs w:val="18"/>
    </w:rPr>
  </w:style>
  <w:style w:type="numbering" w:customStyle="1" w:styleId="RKrubrik1-5">
    <w:name w:val="RK rubrik 1-5"/>
    <w:uiPriority w:val="99"/>
    <w:semiHidden/>
    <w:rsid w:val="000E24FF"/>
    <w:pPr>
      <w:numPr>
        <w:numId w:val="1"/>
      </w:numPr>
    </w:pPr>
  </w:style>
  <w:style w:type="paragraph" w:customStyle="1" w:styleId="Brdtextefterstrecklista">
    <w:name w:val="Brödtext efter strecklista"/>
    <w:basedOn w:val="Brdtext"/>
    <w:next w:val="Brdtext"/>
    <w:uiPriority w:val="3"/>
    <w:qFormat/>
    <w:rsid w:val="00292003"/>
    <w:pPr>
      <w:numPr>
        <w:numId w:val="5"/>
      </w:numPr>
    </w:pPr>
  </w:style>
  <w:style w:type="paragraph" w:customStyle="1" w:styleId="Strecklista">
    <w:name w:val="Strecklista"/>
    <w:basedOn w:val="Brdtext"/>
    <w:link w:val="StrecklistaChar"/>
    <w:uiPriority w:val="1"/>
    <w:qFormat/>
    <w:rsid w:val="00771F86"/>
    <w:pPr>
      <w:numPr>
        <w:ilvl w:val="1"/>
        <w:numId w:val="5"/>
      </w:numPr>
      <w:spacing w:before="84" w:after="240"/>
      <w:contextualSpacing/>
    </w:pPr>
  </w:style>
  <w:style w:type="paragraph" w:customStyle="1" w:styleId="Tabell">
    <w:name w:val="Tabell"/>
    <w:basedOn w:val="Normal"/>
    <w:uiPriority w:val="16"/>
    <w:qFormat/>
    <w:rsid w:val="009D6663"/>
    <w:pPr>
      <w:spacing w:before="60" w:after="20" w:line="200" w:lineRule="exact"/>
    </w:pPr>
    <w:rPr>
      <w:rFonts w:asciiTheme="majorHAnsi" w:hAnsiTheme="majorHAnsi"/>
      <w:sz w:val="16"/>
    </w:rPr>
  </w:style>
  <w:style w:type="paragraph" w:customStyle="1" w:styleId="TabellRader">
    <w:name w:val="Tabell Rader"/>
    <w:basedOn w:val="Tabell"/>
    <w:link w:val="TabellRaderChar"/>
    <w:uiPriority w:val="21"/>
    <w:semiHidden/>
    <w:qFormat/>
    <w:rsid w:val="000C7599"/>
    <w:pPr>
      <w:jc w:val="right"/>
    </w:pPr>
  </w:style>
  <w:style w:type="paragraph" w:customStyle="1" w:styleId="TabellHuvud">
    <w:name w:val="Tabell Huvud"/>
    <w:basedOn w:val="Tabell"/>
    <w:link w:val="TabellHuvudChar"/>
    <w:uiPriority w:val="20"/>
    <w:qFormat/>
    <w:rsid w:val="000C7599"/>
    <w:pPr>
      <w:spacing w:line="160" w:lineRule="atLeast"/>
    </w:pPr>
    <w:rPr>
      <w:sz w:val="14"/>
    </w:rPr>
  </w:style>
  <w:style w:type="paragraph" w:customStyle="1" w:styleId="TabellSummatext">
    <w:name w:val="Tabell Summatext"/>
    <w:basedOn w:val="TabellSumma"/>
    <w:uiPriority w:val="19"/>
    <w:semiHidden/>
    <w:qFormat/>
    <w:rsid w:val="00A61291"/>
    <w:pPr>
      <w:jc w:val="left"/>
    </w:pPr>
  </w:style>
  <w:style w:type="table" w:styleId="Tabellrutnt">
    <w:name w:val="Table Grid"/>
    <w:basedOn w:val="Normaltabell"/>
    <w:uiPriority w:val="39"/>
    <w:semiHidden/>
    <w:rsid w:val="000C7599"/>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Brdtextefternumreradlista">
    <w:name w:val="Brödtext efter numrerad lista"/>
    <w:basedOn w:val="Brdtext"/>
    <w:next w:val="Brdtext"/>
    <w:uiPriority w:val="3"/>
    <w:qFormat/>
    <w:rsid w:val="002B3080"/>
    <w:pPr>
      <w:numPr>
        <w:numId w:val="3"/>
      </w:numPr>
      <w:tabs>
        <w:tab w:val="num" w:pos="720"/>
      </w:tabs>
    </w:pPr>
  </w:style>
  <w:style w:type="paragraph" w:styleId="Fotnotstext">
    <w:name w:val="footnote text"/>
    <w:basedOn w:val="Normal"/>
    <w:link w:val="FotnotstextChar"/>
    <w:uiPriority w:val="49"/>
    <w:rsid w:val="00694700"/>
    <w:pPr>
      <w:spacing w:before="60" w:after="20" w:line="240" w:lineRule="auto"/>
    </w:pPr>
    <w:rPr>
      <w:rFonts w:asciiTheme="majorHAnsi" w:hAnsiTheme="majorHAnsi"/>
      <w:sz w:val="14"/>
      <w:szCs w:val="20"/>
    </w:rPr>
  </w:style>
  <w:style w:type="character" w:customStyle="1" w:styleId="FotnotstextChar">
    <w:name w:val="Fotnotstext Char"/>
    <w:basedOn w:val="Standardstycketeckensnitt"/>
    <w:link w:val="Fotnotstext"/>
    <w:uiPriority w:val="49"/>
    <w:rsid w:val="003B0DEA"/>
    <w:rPr>
      <w:rFonts w:asciiTheme="majorHAnsi" w:hAnsiTheme="majorHAnsi"/>
      <w:sz w:val="14"/>
      <w:szCs w:val="20"/>
    </w:rPr>
  </w:style>
  <w:style w:type="paragraph" w:customStyle="1" w:styleId="DiagramFotnot">
    <w:name w:val="Diagram Fotnot"/>
    <w:basedOn w:val="Fotnotstext"/>
    <w:uiPriority w:val="30"/>
    <w:qFormat/>
    <w:rsid w:val="00C86A7F"/>
    <w:pPr>
      <w:keepNext/>
      <w:keepLines/>
    </w:pPr>
  </w:style>
  <w:style w:type="paragraph" w:customStyle="1" w:styleId="DiagramUnderrubrik">
    <w:name w:val="Diagram Underrubrik"/>
    <w:basedOn w:val="Brdtext"/>
    <w:uiPriority w:val="29"/>
    <w:qFormat/>
    <w:rsid w:val="00817833"/>
    <w:pPr>
      <w:keepNext/>
      <w:keepLines/>
      <w:tabs>
        <w:tab w:val="right" w:pos="7370"/>
      </w:tabs>
      <w:spacing w:before="60" w:after="40" w:line="200" w:lineRule="atLeast"/>
    </w:pPr>
    <w:rPr>
      <w:rFonts w:asciiTheme="majorHAnsi" w:hAnsiTheme="majorHAnsi"/>
      <w:sz w:val="15"/>
    </w:rPr>
  </w:style>
  <w:style w:type="character" w:styleId="Hyperlnk">
    <w:name w:val="Hyperlink"/>
    <w:basedOn w:val="Standardstycketeckensnitt"/>
    <w:uiPriority w:val="99"/>
    <w:unhideWhenUsed/>
    <w:rsid w:val="0069363E"/>
    <w:rPr>
      <w:color w:val="0563C1" w:themeColor="hyperlink"/>
      <w:u w:val="single"/>
    </w:rPr>
  </w:style>
  <w:style w:type="paragraph" w:styleId="Innehll1">
    <w:name w:val="toc 1"/>
    <w:basedOn w:val="Normal"/>
    <w:next w:val="Normal"/>
    <w:uiPriority w:val="39"/>
    <w:rsid w:val="00A87CDF"/>
    <w:pPr>
      <w:tabs>
        <w:tab w:val="right" w:leader="dot" w:pos="7371"/>
      </w:tabs>
      <w:spacing w:before="240" w:after="0" w:line="240" w:lineRule="atLeast"/>
      <w:ind w:left="397" w:hanging="397"/>
    </w:pPr>
  </w:style>
  <w:style w:type="paragraph" w:styleId="Innehll2">
    <w:name w:val="toc 2"/>
    <w:basedOn w:val="Normal"/>
    <w:next w:val="Normal"/>
    <w:uiPriority w:val="39"/>
    <w:rsid w:val="00A87CDF"/>
    <w:pPr>
      <w:tabs>
        <w:tab w:val="right" w:leader="dot" w:pos="7371"/>
      </w:tabs>
      <w:spacing w:after="0" w:line="240" w:lineRule="atLeast"/>
      <w:ind w:left="964" w:hanging="567"/>
    </w:pPr>
  </w:style>
  <w:style w:type="paragraph" w:styleId="Innehll3">
    <w:name w:val="toc 3"/>
    <w:basedOn w:val="Normal"/>
    <w:next w:val="Normal"/>
    <w:uiPriority w:val="39"/>
    <w:rsid w:val="00A87CDF"/>
    <w:pPr>
      <w:tabs>
        <w:tab w:val="right" w:leader="dot" w:pos="7371"/>
      </w:tabs>
      <w:spacing w:after="0" w:line="240" w:lineRule="atLeast"/>
      <w:ind w:left="1644" w:hanging="680"/>
    </w:pPr>
  </w:style>
  <w:style w:type="paragraph" w:styleId="Innehll4">
    <w:name w:val="toc 4"/>
    <w:basedOn w:val="Normal"/>
    <w:next w:val="Normal"/>
    <w:uiPriority w:val="39"/>
    <w:rsid w:val="00671734"/>
    <w:pPr>
      <w:tabs>
        <w:tab w:val="left" w:pos="1644"/>
        <w:tab w:val="right" w:leader="dot" w:pos="7360"/>
      </w:tabs>
      <w:spacing w:after="0" w:line="240" w:lineRule="atLeast"/>
      <w:ind w:left="1644" w:hanging="1644"/>
    </w:pPr>
  </w:style>
  <w:style w:type="paragraph" w:styleId="Innehll5">
    <w:name w:val="toc 5"/>
    <w:basedOn w:val="Normal"/>
    <w:next w:val="Normal"/>
    <w:uiPriority w:val="39"/>
    <w:rsid w:val="00671734"/>
    <w:pPr>
      <w:tabs>
        <w:tab w:val="left" w:pos="1644"/>
        <w:tab w:val="right" w:leader="dot" w:pos="7360"/>
      </w:tabs>
      <w:spacing w:after="0" w:line="240" w:lineRule="atLeast"/>
      <w:ind w:left="1644" w:hanging="1644"/>
    </w:pPr>
  </w:style>
  <w:style w:type="paragraph" w:styleId="Innehll6">
    <w:name w:val="toc 6"/>
    <w:basedOn w:val="Normal"/>
    <w:next w:val="Normal"/>
    <w:uiPriority w:val="39"/>
    <w:rsid w:val="009D24F1"/>
    <w:pPr>
      <w:tabs>
        <w:tab w:val="right" w:leader="dot" w:pos="7371"/>
      </w:tabs>
      <w:spacing w:after="0" w:line="240" w:lineRule="atLeast"/>
      <w:ind w:left="397"/>
    </w:pPr>
    <w:rPr>
      <w:smallCaps/>
    </w:rPr>
  </w:style>
  <w:style w:type="paragraph" w:customStyle="1" w:styleId="LagRubrik2">
    <w:name w:val="Lag Rubrik 2"/>
    <w:basedOn w:val="Brdtext"/>
    <w:next w:val="Brdtext"/>
    <w:link w:val="LagRubrik2Char"/>
    <w:uiPriority w:val="29"/>
    <w:qFormat/>
    <w:rsid w:val="001A15CB"/>
    <w:pPr>
      <w:spacing w:after="0" w:line="240" w:lineRule="atLeast"/>
      <w:outlineLvl w:val="1"/>
    </w:pPr>
    <w:rPr>
      <w:i/>
    </w:rPr>
  </w:style>
  <w:style w:type="paragraph" w:styleId="Innehll7">
    <w:name w:val="toc 7"/>
    <w:basedOn w:val="Normal"/>
    <w:next w:val="Normal"/>
    <w:uiPriority w:val="39"/>
    <w:rsid w:val="009D24F1"/>
    <w:pPr>
      <w:spacing w:after="0" w:line="240" w:lineRule="atLeast"/>
    </w:pPr>
  </w:style>
  <w:style w:type="numbering" w:customStyle="1" w:styleId="RKrubrikbokstav3-4">
    <w:name w:val="RK rubrik bokstav 3-4"/>
    <w:uiPriority w:val="99"/>
    <w:semiHidden/>
    <w:rsid w:val="00A738BC"/>
    <w:pPr>
      <w:numPr>
        <w:numId w:val="2"/>
      </w:numPr>
    </w:pPr>
  </w:style>
  <w:style w:type="paragraph" w:styleId="Numreradlista">
    <w:name w:val="List Number"/>
    <w:basedOn w:val="Normal"/>
    <w:uiPriority w:val="2"/>
    <w:qFormat/>
    <w:rsid w:val="00FE25FA"/>
    <w:pPr>
      <w:numPr>
        <w:ilvl w:val="1"/>
        <w:numId w:val="3"/>
      </w:numPr>
      <w:spacing w:before="84" w:after="240"/>
      <w:contextualSpacing/>
    </w:pPr>
  </w:style>
  <w:style w:type="paragraph" w:customStyle="1" w:styleId="Rubrikovaninnehllsfrteckning">
    <w:name w:val="Rubrik ovan innehållsförteckning"/>
    <w:basedOn w:val="Brdtext"/>
    <w:next w:val="Brdtext"/>
    <w:uiPriority w:val="99"/>
    <w:semiHidden/>
    <w:qFormat/>
    <w:rsid w:val="00183E74"/>
    <w:pPr>
      <w:spacing w:before="360" w:after="120"/>
    </w:pPr>
    <w:rPr>
      <w:rFonts w:asciiTheme="majorHAnsi" w:hAnsiTheme="majorHAnsi"/>
      <w:sz w:val="32"/>
    </w:rPr>
  </w:style>
  <w:style w:type="paragraph" w:customStyle="1" w:styleId="Rubrikbokstav3">
    <w:name w:val="Rubrik bokstav 3"/>
    <w:basedOn w:val="Brdtext"/>
    <w:next w:val="Brdtext"/>
    <w:uiPriority w:val="9"/>
    <w:semiHidden/>
    <w:qFormat/>
    <w:rsid w:val="00F4765A"/>
    <w:pPr>
      <w:numPr>
        <w:numId w:val="2"/>
      </w:numPr>
      <w:spacing w:before="360" w:after="120" w:line="240" w:lineRule="auto"/>
      <w:outlineLvl w:val="2"/>
    </w:pPr>
    <w:rPr>
      <w:rFonts w:asciiTheme="majorHAnsi" w:hAnsiTheme="majorHAnsi"/>
      <w:sz w:val="28"/>
    </w:rPr>
  </w:style>
  <w:style w:type="paragraph" w:customStyle="1" w:styleId="Rubrikbokstav4">
    <w:name w:val="Rubrik bokstav 4"/>
    <w:basedOn w:val="Brdtext"/>
    <w:next w:val="Brdtext"/>
    <w:uiPriority w:val="9"/>
    <w:semiHidden/>
    <w:qFormat/>
    <w:rsid w:val="00F4765A"/>
    <w:pPr>
      <w:numPr>
        <w:ilvl w:val="1"/>
        <w:numId w:val="2"/>
      </w:numPr>
      <w:spacing w:before="360" w:after="120" w:line="240" w:lineRule="auto"/>
      <w:outlineLvl w:val="3"/>
    </w:pPr>
    <w:rPr>
      <w:rFonts w:asciiTheme="majorHAnsi" w:hAnsiTheme="majorHAnsi"/>
    </w:rPr>
  </w:style>
  <w:style w:type="paragraph" w:customStyle="1" w:styleId="RubrikOmrde">
    <w:name w:val="Rubrik Område"/>
    <w:basedOn w:val="Brdtext"/>
    <w:next w:val="Brdtext"/>
    <w:uiPriority w:val="9"/>
    <w:qFormat/>
    <w:rsid w:val="001A15CB"/>
    <w:pPr>
      <w:spacing w:before="400" w:after="120"/>
      <w:outlineLvl w:val="1"/>
    </w:pPr>
    <w:rPr>
      <w:rFonts w:asciiTheme="majorHAnsi" w:hAnsiTheme="majorHAnsi"/>
      <w:sz w:val="32"/>
    </w:rPr>
  </w:style>
  <w:style w:type="paragraph" w:customStyle="1" w:styleId="Rubrikprotokollsutdrag">
    <w:name w:val="Rubrik protokollsutdrag"/>
    <w:basedOn w:val="Brdtext"/>
    <w:next w:val="Brdtext"/>
    <w:uiPriority w:val="9"/>
    <w:semiHidden/>
    <w:qFormat/>
    <w:rsid w:val="00025AE0"/>
    <w:pPr>
      <w:spacing w:line="276" w:lineRule="atLeast"/>
    </w:pPr>
    <w:rPr>
      <w:sz w:val="23"/>
    </w:rPr>
  </w:style>
  <w:style w:type="paragraph" w:styleId="Sidhuvud">
    <w:name w:val="header"/>
    <w:basedOn w:val="Normal"/>
    <w:link w:val="SidhuvudChar"/>
    <w:uiPriority w:val="99"/>
    <w:semiHidden/>
    <w:rsid w:val="00D6549F"/>
    <w:pPr>
      <w:tabs>
        <w:tab w:val="center" w:pos="4536"/>
        <w:tab w:val="right" w:pos="9072"/>
      </w:tabs>
      <w:spacing w:after="0" w:line="240" w:lineRule="atLeast"/>
      <w:jc w:val="center"/>
    </w:pPr>
    <w:rPr>
      <w:sz w:val="16"/>
    </w:rPr>
  </w:style>
  <w:style w:type="character" w:customStyle="1" w:styleId="SidhuvudChar">
    <w:name w:val="Sidhuvud Char"/>
    <w:basedOn w:val="Standardstycketeckensnitt"/>
    <w:link w:val="Sidhuvud"/>
    <w:uiPriority w:val="99"/>
    <w:semiHidden/>
    <w:rsid w:val="000C0DDF"/>
    <w:rPr>
      <w:sz w:val="16"/>
    </w:rPr>
  </w:style>
  <w:style w:type="paragraph" w:customStyle="1" w:styleId="Skatterubrik4">
    <w:name w:val="Skatterubrik 4"/>
    <w:basedOn w:val="Rubrik4"/>
    <w:uiPriority w:val="6"/>
    <w:qFormat/>
    <w:rsid w:val="003D2447"/>
  </w:style>
  <w:style w:type="paragraph" w:customStyle="1" w:styleId="Tabellanslag">
    <w:name w:val="Tabell anslag"/>
    <w:basedOn w:val="Tabell"/>
    <w:uiPriority w:val="89"/>
    <w:rsid w:val="00F23D52"/>
  </w:style>
  <w:style w:type="paragraph" w:customStyle="1" w:styleId="TabellAnslagHuvud">
    <w:name w:val="Tabell Anslag Huvud"/>
    <w:basedOn w:val="Tabell"/>
    <w:uiPriority w:val="89"/>
    <w:semiHidden/>
    <w:rsid w:val="00F23D52"/>
  </w:style>
  <w:style w:type="paragraph" w:customStyle="1" w:styleId="TabellAnslagsumma">
    <w:name w:val="Tabell Anslag summa"/>
    <w:basedOn w:val="Tabell"/>
    <w:uiPriority w:val="89"/>
    <w:semiHidden/>
    <w:rsid w:val="00F23D52"/>
  </w:style>
  <w:style w:type="paragraph" w:customStyle="1" w:styleId="TabellRubrikutannumrering">
    <w:name w:val="Tabell Rubrik utan numrering"/>
    <w:basedOn w:val="TabellRubrik"/>
    <w:next w:val="Brdtext"/>
    <w:uiPriority w:val="16"/>
    <w:semiHidden/>
    <w:qFormat/>
    <w:rsid w:val="00824D00"/>
  </w:style>
  <w:style w:type="paragraph" w:customStyle="1" w:styleId="TabellSumma">
    <w:name w:val="Tabell Summa"/>
    <w:basedOn w:val="Tabell"/>
    <w:uiPriority w:val="19"/>
    <w:semiHidden/>
    <w:qFormat/>
    <w:rsid w:val="00A61291"/>
    <w:pPr>
      <w:jc w:val="right"/>
    </w:pPr>
    <w:rPr>
      <w:b/>
    </w:rPr>
  </w:style>
  <w:style w:type="paragraph" w:customStyle="1" w:styleId="TabellSlutsumma">
    <w:name w:val="Tabell Slutsumma"/>
    <w:basedOn w:val="Tabell"/>
    <w:next w:val="Tabell"/>
    <w:uiPriority w:val="89"/>
    <w:semiHidden/>
    <w:qFormat/>
    <w:rsid w:val="00A61291"/>
    <w:pPr>
      <w:jc w:val="right"/>
    </w:pPr>
    <w:rPr>
      <w:b/>
    </w:rPr>
  </w:style>
  <w:style w:type="paragraph" w:customStyle="1" w:styleId="TabellUnderrubrik">
    <w:name w:val="Tabell Underrubrik"/>
    <w:basedOn w:val="Brdtext"/>
    <w:next w:val="Brdtext"/>
    <w:link w:val="TabellUnderrubrikChar"/>
    <w:uiPriority w:val="17"/>
    <w:qFormat/>
    <w:rsid w:val="008946C8"/>
    <w:pPr>
      <w:keepNext/>
      <w:spacing w:before="60" w:after="40" w:line="200" w:lineRule="exact"/>
    </w:pPr>
    <w:rPr>
      <w:rFonts w:asciiTheme="majorHAnsi" w:hAnsiTheme="majorHAnsi"/>
      <w:sz w:val="15"/>
    </w:rPr>
  </w:style>
  <w:style w:type="paragraph" w:customStyle="1" w:styleId="Klla">
    <w:name w:val="Källa"/>
    <w:basedOn w:val="Brdtext"/>
    <w:next w:val="Brdtext"/>
    <w:uiPriority w:val="19"/>
    <w:qFormat/>
    <w:rsid w:val="00EB6DB8"/>
    <w:pPr>
      <w:spacing w:before="60" w:after="240" w:line="240" w:lineRule="auto"/>
    </w:pPr>
    <w:rPr>
      <w:rFonts w:asciiTheme="majorHAnsi" w:hAnsiTheme="majorHAnsi"/>
      <w:sz w:val="14"/>
    </w:rPr>
  </w:style>
  <w:style w:type="paragraph" w:customStyle="1" w:styleId="TabellDiagramfrteckning">
    <w:name w:val="Tabell Diagramförteckning"/>
    <w:basedOn w:val="Brdtext"/>
    <w:uiPriority w:val="89"/>
    <w:semiHidden/>
    <w:qFormat/>
    <w:rsid w:val="00EB6DB8"/>
    <w:rPr>
      <w:rFonts w:asciiTheme="majorHAnsi" w:hAnsiTheme="majorHAnsi"/>
    </w:rPr>
  </w:style>
  <w:style w:type="table" w:customStyle="1" w:styleId="RKBPTabell">
    <w:name w:val="RK BPTabell"/>
    <w:basedOn w:val="Normaltabell"/>
    <w:uiPriority w:val="99"/>
    <w:rsid w:val="009835DB"/>
    <w:pPr>
      <w:spacing w:before="60" w:after="20" w:line="200" w:lineRule="exact"/>
      <w:jc w:val="right"/>
    </w:pPr>
    <w:rPr>
      <w:rFonts w:asciiTheme="majorHAnsi" w:hAnsiTheme="majorHAnsi"/>
      <w:sz w:val="16"/>
    </w:rPr>
    <w:tblPr>
      <w:tblBorders>
        <w:insideH w:val="single" w:sz="4" w:space="0" w:color="auto"/>
      </w:tblBorders>
      <w:tblCellMar>
        <w:left w:w="0" w:type="dxa"/>
      </w:tblCellMar>
    </w:tblPr>
    <w:trPr>
      <w:cantSplit/>
    </w:trPr>
    <w:tcPr>
      <w:vAlign w:val="bottom"/>
    </w:tcPr>
    <w:tblStylePr w:type="firstRow">
      <w:rPr>
        <w:b w:val="0"/>
        <w:sz w:val="14"/>
      </w:rPr>
      <w:tblPr/>
      <w:trPr>
        <w:tblHeader/>
      </w:trPr>
      <w:tcPr>
        <w:tcBorders>
          <w:top w:val="nil"/>
          <w:left w:val="nil"/>
          <w:bottom w:val="single" w:sz="12" w:space="0" w:color="auto"/>
          <w:right w:val="nil"/>
          <w:insideH w:val="nil"/>
          <w:insideV w:val="nil"/>
          <w:tl2br w:val="nil"/>
          <w:tr2bl w:val="nil"/>
        </w:tcBorders>
      </w:tcPr>
    </w:tblStylePr>
    <w:tblStylePr w:type="lastRow">
      <w:rPr>
        <w:b/>
      </w:rPr>
      <w:tblPr/>
      <w:tcPr>
        <w:tcBorders>
          <w:top w:val="nil"/>
          <w:bottom w:val="single" w:sz="12" w:space="0" w:color="auto"/>
        </w:tcBorders>
      </w:tcPr>
    </w:tblStylePr>
    <w:tblStylePr w:type="firstCol">
      <w:pPr>
        <w:wordWrap/>
        <w:jc w:val="left"/>
      </w:pPr>
    </w:tblStylePr>
  </w:style>
  <w:style w:type="paragraph" w:customStyle="1" w:styleId="Bilagarubrik1">
    <w:name w:val="Bilaga rubrik1"/>
    <w:basedOn w:val="Brdtext"/>
    <w:next w:val="Brdtext"/>
    <w:uiPriority w:val="8"/>
    <w:semiHidden/>
    <w:qFormat/>
    <w:rsid w:val="00A510BD"/>
    <w:pPr>
      <w:keepNext/>
      <w:keepLines/>
      <w:numPr>
        <w:numId w:val="38"/>
      </w:numPr>
      <w:spacing w:before="480" w:after="480" w:line="320" w:lineRule="atLeast"/>
      <w:outlineLvl w:val="0"/>
    </w:pPr>
    <w:rPr>
      <w:rFonts w:asciiTheme="majorHAnsi" w:hAnsiTheme="majorHAnsi"/>
      <w:sz w:val="36"/>
    </w:rPr>
  </w:style>
  <w:style w:type="paragraph" w:customStyle="1" w:styleId="Bilagarubrik2">
    <w:name w:val="Bilaga rubrik2"/>
    <w:basedOn w:val="Brdtext"/>
    <w:next w:val="Brdtext"/>
    <w:uiPriority w:val="8"/>
    <w:semiHidden/>
    <w:qFormat/>
    <w:rsid w:val="00A510BD"/>
    <w:pPr>
      <w:keepNext/>
      <w:keepLines/>
      <w:numPr>
        <w:ilvl w:val="1"/>
        <w:numId w:val="38"/>
      </w:numPr>
      <w:spacing w:before="360" w:after="120" w:line="240" w:lineRule="atLeast"/>
      <w:outlineLvl w:val="1"/>
    </w:pPr>
    <w:rPr>
      <w:rFonts w:asciiTheme="majorHAnsi" w:hAnsiTheme="majorHAnsi"/>
      <w:sz w:val="28"/>
    </w:rPr>
  </w:style>
  <w:style w:type="paragraph" w:customStyle="1" w:styleId="Bilagarubrik3">
    <w:name w:val="Bilaga rubrik3"/>
    <w:basedOn w:val="Brdtext"/>
    <w:next w:val="Brdtext"/>
    <w:uiPriority w:val="8"/>
    <w:semiHidden/>
    <w:qFormat/>
    <w:rsid w:val="00A510BD"/>
    <w:pPr>
      <w:keepNext/>
      <w:keepLines/>
      <w:numPr>
        <w:ilvl w:val="2"/>
        <w:numId w:val="38"/>
      </w:numPr>
      <w:spacing w:before="360" w:after="120" w:line="230" w:lineRule="atLeast"/>
      <w:outlineLvl w:val="2"/>
    </w:pPr>
    <w:rPr>
      <w:rFonts w:asciiTheme="majorHAnsi" w:hAnsiTheme="majorHAnsi"/>
      <w:sz w:val="25"/>
    </w:rPr>
  </w:style>
  <w:style w:type="paragraph" w:customStyle="1" w:styleId="Bilagarubrik1utannumrering">
    <w:name w:val="Bilaga rubrik1 utan numrering"/>
    <w:basedOn w:val="Bilagarubrik1"/>
    <w:next w:val="Brdtext"/>
    <w:uiPriority w:val="8"/>
    <w:semiHidden/>
    <w:qFormat/>
    <w:rsid w:val="00E438AB"/>
    <w:pPr>
      <w:numPr>
        <w:numId w:val="0"/>
      </w:numPr>
    </w:pPr>
  </w:style>
  <w:style w:type="paragraph" w:customStyle="1" w:styleId="Bilagarubrik2utannumrering">
    <w:name w:val="Bilaga rubrik2 utan numrering"/>
    <w:basedOn w:val="Bilagarubrik2"/>
    <w:next w:val="Brdtext"/>
    <w:uiPriority w:val="8"/>
    <w:semiHidden/>
    <w:qFormat/>
    <w:rsid w:val="00E438AB"/>
    <w:pPr>
      <w:numPr>
        <w:ilvl w:val="0"/>
        <w:numId w:val="0"/>
      </w:numPr>
    </w:pPr>
  </w:style>
  <w:style w:type="paragraph" w:customStyle="1" w:styleId="Bilgarubrik3utannumrering">
    <w:name w:val="Bilga rubrik3 utan numrering"/>
    <w:basedOn w:val="Bilagarubrik3"/>
    <w:next w:val="Brdtext"/>
    <w:uiPriority w:val="8"/>
    <w:semiHidden/>
    <w:qFormat/>
    <w:rsid w:val="00364F99"/>
    <w:pPr>
      <w:numPr>
        <w:ilvl w:val="0"/>
        <w:numId w:val="0"/>
      </w:numPr>
    </w:pPr>
  </w:style>
  <w:style w:type="paragraph" w:styleId="Sidfot">
    <w:name w:val="footer"/>
    <w:basedOn w:val="Normal"/>
    <w:link w:val="SidfotChar"/>
    <w:uiPriority w:val="99"/>
    <w:semiHidden/>
    <w:rsid w:val="00E04C9B"/>
    <w:pPr>
      <w:tabs>
        <w:tab w:val="center" w:pos="4536"/>
        <w:tab w:val="right" w:pos="9072"/>
      </w:tabs>
      <w:spacing w:after="0" w:line="240" w:lineRule="auto"/>
      <w:jc w:val="center"/>
    </w:pPr>
  </w:style>
  <w:style w:type="character" w:customStyle="1" w:styleId="SidfotChar">
    <w:name w:val="Sidfot Char"/>
    <w:basedOn w:val="Standardstycketeckensnitt"/>
    <w:link w:val="Sidfot"/>
    <w:uiPriority w:val="99"/>
    <w:semiHidden/>
    <w:rsid w:val="000C0DDF"/>
  </w:style>
  <w:style w:type="paragraph" w:customStyle="1" w:styleId="Slutstreck">
    <w:name w:val="Slutstreck"/>
    <w:basedOn w:val="Brdtext"/>
    <w:link w:val="SlutstreckChar"/>
    <w:uiPriority w:val="40"/>
    <w:qFormat/>
    <w:rsid w:val="000826E7"/>
    <w:pPr>
      <w:spacing w:after="120" w:line="240" w:lineRule="auto"/>
    </w:pPr>
    <w:rPr>
      <w:u w:val="single"/>
    </w:rPr>
  </w:style>
  <w:style w:type="character" w:customStyle="1" w:styleId="SlutstreckChar">
    <w:name w:val="Slutstreck Char"/>
    <w:basedOn w:val="BrdtextChar"/>
    <w:link w:val="Slutstreck"/>
    <w:uiPriority w:val="40"/>
    <w:rsid w:val="000826E7"/>
    <w:rPr>
      <w:u w:val="single"/>
    </w:rPr>
  </w:style>
  <w:style w:type="paragraph" w:styleId="Brdtextmedindrag">
    <w:name w:val="Body Text Indent"/>
    <w:basedOn w:val="Normal"/>
    <w:link w:val="BrdtextmedindragChar"/>
    <w:qFormat/>
    <w:rsid w:val="00A90C3E"/>
    <w:pPr>
      <w:spacing w:after="0"/>
      <w:ind w:firstLine="284"/>
      <w:jc w:val="both"/>
    </w:pPr>
  </w:style>
  <w:style w:type="character" w:customStyle="1" w:styleId="BrdtextmedindragChar">
    <w:name w:val="Brödtext med indrag Char"/>
    <w:basedOn w:val="Standardstycketeckensnitt"/>
    <w:link w:val="Brdtextmedindrag"/>
    <w:rsid w:val="00A90C3E"/>
  </w:style>
  <w:style w:type="character" w:styleId="Platshllartext">
    <w:name w:val="Placeholder Text"/>
    <w:basedOn w:val="Standardstycketeckensnitt"/>
    <w:uiPriority w:val="99"/>
    <w:semiHidden/>
    <w:rsid w:val="000826E7"/>
    <w:rPr>
      <w:color w:val="808080"/>
    </w:rPr>
  </w:style>
  <w:style w:type="table" w:customStyle="1" w:styleId="Lagspaltstabell">
    <w:name w:val="Lagspaltstabell"/>
    <w:basedOn w:val="Normaltabell"/>
    <w:uiPriority w:val="99"/>
    <w:rsid w:val="00482813"/>
    <w:pPr>
      <w:spacing w:after="0" w:line="240" w:lineRule="auto"/>
    </w:pPr>
    <w:tblPr>
      <w:tblCellMar>
        <w:left w:w="0" w:type="dxa"/>
        <w:right w:w="0" w:type="dxa"/>
      </w:tblCellMar>
    </w:tblPr>
  </w:style>
  <w:style w:type="character" w:customStyle="1" w:styleId="LagRubrik2Char">
    <w:name w:val="Lag Rubrik 2 Char"/>
    <w:basedOn w:val="Standardstycketeckensnitt"/>
    <w:link w:val="LagRubrik2"/>
    <w:uiPriority w:val="29"/>
    <w:rsid w:val="001A15CB"/>
    <w:rPr>
      <w:i/>
    </w:rPr>
  </w:style>
  <w:style w:type="character" w:customStyle="1" w:styleId="TabellHuvudChar">
    <w:name w:val="Tabell Huvud Char"/>
    <w:basedOn w:val="Standardstycketeckensnitt"/>
    <w:link w:val="TabellHuvud"/>
    <w:uiPriority w:val="20"/>
    <w:rsid w:val="005C5D3D"/>
    <w:rPr>
      <w:rFonts w:asciiTheme="majorHAnsi" w:hAnsiTheme="majorHAnsi"/>
      <w:sz w:val="14"/>
    </w:rPr>
  </w:style>
  <w:style w:type="character" w:customStyle="1" w:styleId="TabellRaderChar">
    <w:name w:val="Tabell Rader Char"/>
    <w:basedOn w:val="Standardstycketeckensnitt"/>
    <w:link w:val="TabellRader"/>
    <w:uiPriority w:val="21"/>
    <w:semiHidden/>
    <w:rsid w:val="003B5A8F"/>
    <w:rPr>
      <w:rFonts w:asciiTheme="majorHAnsi" w:hAnsiTheme="majorHAnsi"/>
      <w:sz w:val="16"/>
    </w:rPr>
  </w:style>
  <w:style w:type="paragraph" w:customStyle="1" w:styleId="Bilaga">
    <w:name w:val="Bilaga"/>
    <w:basedOn w:val="Brdtext"/>
    <w:uiPriority w:val="8"/>
    <w:semiHidden/>
    <w:qFormat/>
    <w:rsid w:val="009E06AC"/>
    <w:pPr>
      <w:spacing w:before="480" w:after="480" w:line="240" w:lineRule="auto"/>
      <w:outlineLvl w:val="0"/>
    </w:pPr>
    <w:rPr>
      <w:rFonts w:ascii="Arial" w:hAnsi="Arial"/>
      <w:sz w:val="44"/>
    </w:rPr>
  </w:style>
  <w:style w:type="paragraph" w:customStyle="1" w:styleId="InnehllBilaga">
    <w:name w:val="Innehåll Bilaga"/>
    <w:basedOn w:val="Brdtext"/>
    <w:uiPriority w:val="99"/>
    <w:semiHidden/>
    <w:rsid w:val="0058637A"/>
    <w:pPr>
      <w:tabs>
        <w:tab w:val="left" w:pos="1304"/>
      </w:tabs>
      <w:spacing w:after="0"/>
      <w:ind w:left="1304" w:hanging="1304"/>
    </w:pPr>
  </w:style>
  <w:style w:type="paragraph" w:customStyle="1" w:styleId="BilagaDiagramrubrik">
    <w:name w:val="Bilaga Diagram rubrik"/>
    <w:basedOn w:val="Brdtext"/>
    <w:next w:val="Brdtext"/>
    <w:uiPriority w:val="30"/>
    <w:semiHidden/>
    <w:qFormat/>
    <w:rsid w:val="00CE22A2"/>
    <w:pPr>
      <w:keepNext/>
      <w:keepLines/>
      <w:tabs>
        <w:tab w:val="left" w:pos="1418"/>
      </w:tabs>
      <w:spacing w:before="240" w:after="40" w:line="200" w:lineRule="atLeast"/>
      <w:ind w:left="1418" w:hanging="1418"/>
      <w:outlineLvl w:val="3"/>
    </w:pPr>
    <w:rPr>
      <w:rFonts w:asciiTheme="majorHAnsi" w:hAnsiTheme="majorHAnsi"/>
      <w:b/>
      <w:sz w:val="18"/>
    </w:rPr>
  </w:style>
  <w:style w:type="paragraph" w:customStyle="1" w:styleId="BilagaTabellrubrik">
    <w:name w:val="Bilaga Tabell rubrik"/>
    <w:basedOn w:val="Brdtext"/>
    <w:next w:val="Brdtext"/>
    <w:uiPriority w:val="18"/>
    <w:semiHidden/>
    <w:qFormat/>
    <w:rsid w:val="00672303"/>
    <w:pPr>
      <w:keepNext/>
      <w:keepLines/>
      <w:tabs>
        <w:tab w:val="left" w:pos="1134"/>
      </w:tabs>
      <w:spacing w:before="240" w:after="40" w:line="200" w:lineRule="atLeast"/>
      <w:ind w:left="1134" w:hanging="1134"/>
      <w:outlineLvl w:val="3"/>
    </w:pPr>
    <w:rPr>
      <w:rFonts w:asciiTheme="majorHAnsi" w:hAnsiTheme="majorHAnsi"/>
      <w:b/>
      <w:sz w:val="18"/>
    </w:rPr>
  </w:style>
  <w:style w:type="paragraph" w:customStyle="1" w:styleId="Brdtextmedram">
    <w:name w:val="Brödtext med ram"/>
    <w:basedOn w:val="Brdtext"/>
    <w:uiPriority w:val="3"/>
    <w:semiHidden/>
    <w:qFormat/>
    <w:rsid w:val="004328A3"/>
    <w:pPr>
      <w:pBdr>
        <w:top w:val="single" w:sz="12" w:space="3" w:color="auto"/>
        <w:left w:val="single" w:sz="12" w:space="4" w:color="auto"/>
        <w:bottom w:val="single" w:sz="12" w:space="3" w:color="auto"/>
        <w:right w:val="single" w:sz="12" w:space="4" w:color="auto"/>
      </w:pBdr>
    </w:pPr>
  </w:style>
  <w:style w:type="paragraph" w:styleId="Citat">
    <w:name w:val="Quote"/>
    <w:basedOn w:val="Normal"/>
    <w:next w:val="Normal"/>
    <w:link w:val="CitatChar"/>
    <w:uiPriority w:val="29"/>
    <w:semiHidden/>
    <w:qFormat/>
    <w:rsid w:val="00BD0FDD"/>
    <w:pPr>
      <w:spacing w:before="200"/>
      <w:ind w:left="864" w:right="864"/>
      <w:jc w:val="center"/>
    </w:pPr>
    <w:rPr>
      <w:i/>
      <w:iCs/>
      <w:color w:val="404040" w:themeColor="text1" w:themeTint="BF"/>
    </w:rPr>
  </w:style>
  <w:style w:type="character" w:customStyle="1" w:styleId="CitatChar">
    <w:name w:val="Citat Char"/>
    <w:basedOn w:val="Standardstycketeckensnitt"/>
    <w:link w:val="Citat"/>
    <w:uiPriority w:val="29"/>
    <w:semiHidden/>
    <w:rsid w:val="00BD0FDD"/>
    <w:rPr>
      <w:i/>
      <w:iCs/>
      <w:color w:val="404040" w:themeColor="text1" w:themeTint="BF"/>
    </w:rPr>
  </w:style>
  <w:style w:type="paragraph" w:styleId="Innehllsfrteckningsrubrik">
    <w:name w:val="TOC Heading"/>
    <w:basedOn w:val="Rubrik1"/>
    <w:next w:val="Normal"/>
    <w:uiPriority w:val="38"/>
    <w:semiHidden/>
    <w:unhideWhenUsed/>
    <w:qFormat/>
    <w:rsid w:val="00232925"/>
    <w:pPr>
      <w:numPr>
        <w:numId w:val="0"/>
      </w:numPr>
      <w:spacing w:before="240" w:after="0" w:line="264" w:lineRule="atLeast"/>
      <w:outlineLvl w:val="9"/>
    </w:pPr>
    <w:rPr>
      <w:sz w:val="32"/>
    </w:rPr>
  </w:style>
  <w:style w:type="character" w:customStyle="1" w:styleId="Rubrik5utannumreringChar">
    <w:name w:val="Rubrik 5 utan numrering Char"/>
    <w:basedOn w:val="BrdtextChar"/>
    <w:link w:val="Rubrik5utannumrering"/>
    <w:uiPriority w:val="7"/>
    <w:locked/>
    <w:rsid w:val="003B0DEA"/>
    <w:rPr>
      <w:rFonts w:asciiTheme="majorHAnsi" w:eastAsiaTheme="majorEastAsia" w:hAnsiTheme="majorHAnsi" w:cstheme="majorBidi"/>
      <w:color w:val="000000" w:themeColor="text1"/>
      <w:sz w:val="19"/>
    </w:rPr>
  </w:style>
  <w:style w:type="character" w:customStyle="1" w:styleId="Rubrik3utannumreringChar">
    <w:name w:val="Rubrik 3 utan numrering Char"/>
    <w:basedOn w:val="Standardstycketeckensnitt"/>
    <w:link w:val="Rubrik3utannumrering"/>
    <w:uiPriority w:val="7"/>
    <w:locked/>
    <w:rsid w:val="003B0DEA"/>
    <w:rPr>
      <w:rFonts w:asciiTheme="majorHAnsi" w:eastAsiaTheme="majorEastAsia" w:hAnsiTheme="majorHAnsi" w:cstheme="majorBidi"/>
      <w:color w:val="000000" w:themeColor="text1"/>
      <w:sz w:val="25"/>
      <w:szCs w:val="24"/>
    </w:rPr>
  </w:style>
  <w:style w:type="numbering" w:customStyle="1" w:styleId="RKnummerlista">
    <w:name w:val="RK nummerlista"/>
    <w:uiPriority w:val="99"/>
    <w:semiHidden/>
    <w:rsid w:val="00A738BC"/>
    <w:pPr>
      <w:numPr>
        <w:numId w:val="3"/>
      </w:numPr>
    </w:pPr>
  </w:style>
  <w:style w:type="character" w:customStyle="1" w:styleId="Rubrik4utannumreringChar">
    <w:name w:val="Rubrik 4 utan numrering Char"/>
    <w:basedOn w:val="Rubrik4Char"/>
    <w:link w:val="Rubrik4utannumrering"/>
    <w:uiPriority w:val="7"/>
    <w:rsid w:val="003B0DEA"/>
    <w:rPr>
      <w:rFonts w:asciiTheme="majorHAnsi" w:eastAsiaTheme="majorEastAsia" w:hAnsiTheme="majorHAnsi" w:cstheme="majorBidi"/>
      <w:b/>
      <w:iCs/>
      <w:color w:val="000000" w:themeColor="text1"/>
      <w:sz w:val="21"/>
    </w:rPr>
  </w:style>
  <w:style w:type="character" w:customStyle="1" w:styleId="TabellRubrikChar">
    <w:name w:val="Tabell Rubrik Char"/>
    <w:basedOn w:val="Standardstycketeckensnitt"/>
    <w:link w:val="TabellRubrik"/>
    <w:uiPriority w:val="16"/>
    <w:rsid w:val="00DC282E"/>
    <w:rPr>
      <w:rFonts w:asciiTheme="majorHAnsi" w:hAnsiTheme="majorHAnsi"/>
      <w:b/>
      <w:sz w:val="18"/>
    </w:rPr>
  </w:style>
  <w:style w:type="paragraph" w:customStyle="1" w:styleId="TabellFotnot">
    <w:name w:val="Tabell Fotnot"/>
    <w:basedOn w:val="DiagramFotnot"/>
    <w:uiPriority w:val="18"/>
    <w:qFormat/>
    <w:rsid w:val="00C86A7F"/>
  </w:style>
  <w:style w:type="character" w:customStyle="1" w:styleId="TabellUnderrubrikChar">
    <w:name w:val="Tabell Underrubrik Char"/>
    <w:basedOn w:val="TabellRubrikChar"/>
    <w:link w:val="TabellUnderrubrik"/>
    <w:uiPriority w:val="17"/>
    <w:rsid w:val="008946C8"/>
    <w:rPr>
      <w:rFonts w:asciiTheme="majorHAnsi" w:hAnsiTheme="majorHAnsi"/>
      <w:b w:val="0"/>
      <w:sz w:val="15"/>
    </w:rPr>
  </w:style>
  <w:style w:type="table" w:customStyle="1" w:styleId="RKBPTabellutanlinjer">
    <w:name w:val="RK BPTabell utan linjer"/>
    <w:basedOn w:val="Normaltabell"/>
    <w:uiPriority w:val="99"/>
    <w:semiHidden/>
    <w:rsid w:val="005C5D3D"/>
    <w:pPr>
      <w:spacing w:before="60" w:after="20" w:line="200" w:lineRule="atLeast"/>
    </w:pPr>
    <w:rPr>
      <w:rFonts w:asciiTheme="majorHAnsi" w:hAnsiTheme="majorHAnsi"/>
      <w:sz w:val="16"/>
    </w:rPr>
    <w:tblPr>
      <w:tblCellMar>
        <w:left w:w="0" w:type="dxa"/>
        <w:right w:w="125" w:type="dxa"/>
      </w:tblCellMar>
    </w:tblPr>
  </w:style>
  <w:style w:type="paragraph" w:customStyle="1" w:styleId="Tabellstrretext">
    <w:name w:val="Tabell större text"/>
    <w:basedOn w:val="Tabell"/>
    <w:uiPriority w:val="19"/>
    <w:semiHidden/>
    <w:qFormat/>
    <w:rsid w:val="00BA4DF2"/>
    <w:pPr>
      <w:tabs>
        <w:tab w:val="left" w:pos="1463"/>
        <w:tab w:val="left" w:pos="1868"/>
      </w:tabs>
      <w:spacing w:after="0" w:line="240" w:lineRule="auto"/>
    </w:pPr>
    <w:rPr>
      <w:sz w:val="20"/>
    </w:rPr>
  </w:style>
  <w:style w:type="paragraph" w:customStyle="1" w:styleId="Innehllingetavstndefter">
    <w:name w:val="Innehåll inget avstånd efter"/>
    <w:basedOn w:val="Normal"/>
    <w:uiPriority w:val="99"/>
    <w:semiHidden/>
    <w:rsid w:val="007A35A1"/>
    <w:pPr>
      <w:spacing w:after="0" w:line="240" w:lineRule="auto"/>
    </w:pPr>
  </w:style>
  <w:style w:type="paragraph" w:customStyle="1" w:styleId="Innehllingetavstnd">
    <w:name w:val="Innehåll inget avstånd"/>
    <w:basedOn w:val="Innehllingetavstndefter"/>
    <w:uiPriority w:val="99"/>
    <w:semiHidden/>
    <w:rsid w:val="007A35A1"/>
    <w:rPr>
      <w:sz w:val="2"/>
    </w:rPr>
  </w:style>
  <w:style w:type="character" w:customStyle="1" w:styleId="Rubrik2utannumreringChar">
    <w:name w:val="Rubrik 2 utan numrering Char"/>
    <w:basedOn w:val="Standardstycketeckensnitt"/>
    <w:link w:val="Rubrik2utannumrering"/>
    <w:uiPriority w:val="7"/>
    <w:locked/>
    <w:rsid w:val="00981473"/>
    <w:rPr>
      <w:rFonts w:asciiTheme="majorHAnsi" w:eastAsiaTheme="majorEastAsia" w:hAnsiTheme="majorHAnsi" w:cstheme="majorBidi"/>
      <w:b/>
      <w:color w:val="000000" w:themeColor="text1"/>
      <w:sz w:val="28"/>
      <w:szCs w:val="26"/>
    </w:rPr>
  </w:style>
  <w:style w:type="character" w:customStyle="1" w:styleId="StrecklistaChar">
    <w:name w:val="Strecklista Char"/>
    <w:basedOn w:val="BrdtextChar"/>
    <w:link w:val="Strecklista"/>
    <w:uiPriority w:val="1"/>
    <w:rsid w:val="00771F86"/>
  </w:style>
  <w:style w:type="paragraph" w:styleId="Rubrik">
    <w:name w:val="Title"/>
    <w:basedOn w:val="Rubrik1utannumrering"/>
    <w:next w:val="Normal"/>
    <w:link w:val="RubrikChar"/>
    <w:uiPriority w:val="10"/>
    <w:semiHidden/>
    <w:qFormat/>
    <w:rsid w:val="001C5641"/>
  </w:style>
  <w:style w:type="character" w:customStyle="1" w:styleId="RubrikChar">
    <w:name w:val="Rubrik Char"/>
    <w:basedOn w:val="Standardstycketeckensnitt"/>
    <w:link w:val="Rubrik"/>
    <w:uiPriority w:val="10"/>
    <w:semiHidden/>
    <w:rsid w:val="001C5641"/>
    <w:rPr>
      <w:rFonts w:asciiTheme="majorHAnsi" w:eastAsiaTheme="majorEastAsia" w:hAnsiTheme="majorHAnsi" w:cstheme="majorBidi"/>
      <w:color w:val="000000" w:themeColor="text1"/>
      <w:sz w:val="44"/>
      <w:szCs w:val="32"/>
    </w:rPr>
  </w:style>
  <w:style w:type="numbering" w:customStyle="1" w:styleId="BilagaTabell">
    <w:name w:val="BilagaTabell"/>
    <w:uiPriority w:val="99"/>
    <w:semiHidden/>
    <w:rsid w:val="00CC075D"/>
  </w:style>
  <w:style w:type="paragraph" w:customStyle="1" w:styleId="RubrikRutaBilaga">
    <w:name w:val="Rubrik Ruta Bilaga"/>
    <w:basedOn w:val="RubrikRuta"/>
    <w:uiPriority w:val="99"/>
    <w:semiHidden/>
    <w:qFormat/>
    <w:rsid w:val="00CB2A7E"/>
    <w:pPr>
      <w:numPr>
        <w:numId w:val="4"/>
      </w:numPr>
    </w:pPr>
  </w:style>
  <w:style w:type="numbering" w:customStyle="1" w:styleId="BilagaRuta">
    <w:name w:val="BilagaRuta"/>
    <w:uiPriority w:val="99"/>
    <w:semiHidden/>
    <w:rsid w:val="00CB2A7E"/>
    <w:pPr>
      <w:numPr>
        <w:numId w:val="4"/>
      </w:numPr>
    </w:pPr>
  </w:style>
  <w:style w:type="numbering" w:customStyle="1" w:styleId="RKstrecklista">
    <w:name w:val="RK strecklista"/>
    <w:uiPriority w:val="99"/>
    <w:semiHidden/>
    <w:rsid w:val="00B16A8F"/>
    <w:pPr>
      <w:numPr>
        <w:numId w:val="5"/>
      </w:numPr>
    </w:pPr>
  </w:style>
  <w:style w:type="numbering" w:customStyle="1" w:styleId="RKbilagarubrik1-5">
    <w:name w:val="RK bilaga rubrik 1-5"/>
    <w:uiPriority w:val="99"/>
    <w:semiHidden/>
    <w:rsid w:val="005240DE"/>
    <w:pPr>
      <w:numPr>
        <w:numId w:val="37"/>
      </w:numPr>
    </w:pPr>
  </w:style>
  <w:style w:type="table" w:customStyle="1" w:styleId="Lagtabell">
    <w:name w:val="Lagtabell"/>
    <w:basedOn w:val="Normaltabell"/>
    <w:uiPriority w:val="99"/>
    <w:rsid w:val="00041B1A"/>
    <w:pPr>
      <w:spacing w:after="0" w:line="240" w:lineRule="auto"/>
    </w:pPr>
    <w:tblPr/>
    <w:tblStylePr w:type="firstRow">
      <w:tblPr/>
      <w:trPr>
        <w:tblHeader/>
      </w:trPr>
      <w:tcPr>
        <w:tcBorders>
          <w:top w:val="single" w:sz="4" w:space="0" w:color="auto"/>
          <w:bottom w:val="single" w:sz="4" w:space="0" w:color="auto"/>
        </w:tcBorders>
      </w:tcPr>
    </w:tblStylePr>
    <w:tblStylePr w:type="lastRow">
      <w:tblPr/>
      <w:tcPr>
        <w:tcBorders>
          <w:bottom w:val="single" w:sz="4" w:space="0" w:color="auto"/>
        </w:tcBorders>
      </w:tcPr>
    </w:tblStylePr>
  </w:style>
  <w:style w:type="paragraph" w:customStyle="1" w:styleId="Bild">
    <w:name w:val="Bild"/>
    <w:basedOn w:val="Brdtext"/>
    <w:next w:val="Brdtext"/>
    <w:uiPriority w:val="99"/>
    <w:semiHidden/>
    <w:qFormat/>
    <w:rsid w:val="00C361A4"/>
    <w:pPr>
      <w:keepNext/>
      <w:spacing w:after="0" w:line="240" w:lineRule="auto"/>
    </w:pPr>
  </w:style>
  <w:style w:type="paragraph" w:styleId="Beskrivning">
    <w:name w:val="caption"/>
    <w:basedOn w:val="Normal"/>
    <w:next w:val="Normal"/>
    <w:uiPriority w:val="35"/>
    <w:semiHidden/>
    <w:unhideWhenUsed/>
    <w:qFormat/>
    <w:rsid w:val="00C361A4"/>
    <w:pPr>
      <w:spacing w:before="240" w:after="40" w:line="200" w:lineRule="atLeast"/>
    </w:pPr>
    <w:rPr>
      <w:rFonts w:asciiTheme="majorHAnsi" w:hAnsiTheme="majorHAnsi"/>
      <w:b/>
      <w:iCs/>
      <w:color w:val="000000" w:themeColor="text1"/>
      <w:sz w:val="18"/>
      <w:szCs w:val="18"/>
    </w:rPr>
  </w:style>
  <w:style w:type="paragraph" w:customStyle="1" w:styleId="BrdtextLag">
    <w:name w:val="Brödtext Lag"/>
    <w:basedOn w:val="Brdtext"/>
    <w:uiPriority w:val="1"/>
    <w:qFormat/>
    <w:rsid w:val="003D2447"/>
    <w:pPr>
      <w:spacing w:after="0"/>
      <w:jc w:val="both"/>
    </w:pPr>
  </w:style>
  <w:style w:type="paragraph" w:styleId="Kommentarer">
    <w:name w:val="annotation text"/>
    <w:basedOn w:val="Normal"/>
    <w:link w:val="KommentarerChar"/>
    <w:uiPriority w:val="99"/>
    <w:semiHidden/>
    <w:pPr>
      <w:spacing w:line="240" w:lineRule="auto"/>
    </w:pPr>
    <w:rPr>
      <w:sz w:val="20"/>
      <w:szCs w:val="20"/>
    </w:rPr>
  </w:style>
  <w:style w:type="character" w:customStyle="1" w:styleId="KommentarerChar">
    <w:name w:val="Kommentarer Char"/>
    <w:basedOn w:val="Standardstycketeckensnitt"/>
    <w:link w:val="Kommentarer"/>
    <w:uiPriority w:val="99"/>
    <w:semiHidden/>
    <w:rPr>
      <w:sz w:val="20"/>
      <w:szCs w:val="20"/>
    </w:rPr>
  </w:style>
  <w:style w:type="character" w:styleId="Kommentarsreferens">
    <w:name w:val="annotation reference"/>
    <w:basedOn w:val="Standardstycketeckensnitt"/>
    <w:uiPriority w:val="99"/>
    <w:semiHidden/>
    <w:rPr>
      <w:sz w:val="16"/>
      <w:szCs w:val="16"/>
    </w:rPr>
  </w:style>
  <w:style w:type="paragraph" w:styleId="Innehll8">
    <w:name w:val="toc 8"/>
    <w:basedOn w:val="Normal"/>
    <w:next w:val="Normal"/>
    <w:autoRedefine/>
    <w:uiPriority w:val="39"/>
    <w:unhideWhenUsed/>
    <w:rsid w:val="00C529E6"/>
    <w:pPr>
      <w:spacing w:after="100" w:line="259" w:lineRule="auto"/>
      <w:ind w:left="1540"/>
    </w:pPr>
    <w:rPr>
      <w:rFonts w:eastAsiaTheme="minorEastAsia"/>
      <w:lang w:eastAsia="sv-SE"/>
    </w:rPr>
  </w:style>
  <w:style w:type="paragraph" w:styleId="Innehll9">
    <w:name w:val="toc 9"/>
    <w:basedOn w:val="Normal"/>
    <w:next w:val="Normal"/>
    <w:autoRedefine/>
    <w:uiPriority w:val="39"/>
    <w:unhideWhenUsed/>
    <w:rsid w:val="00C529E6"/>
    <w:pPr>
      <w:spacing w:after="100" w:line="259" w:lineRule="auto"/>
      <w:ind w:left="1760"/>
    </w:pPr>
    <w:rPr>
      <w:rFonts w:eastAsiaTheme="minorEastAsia"/>
      <w:lang w:eastAsia="sv-SE"/>
    </w:rPr>
  </w:style>
  <w:style w:type="character" w:styleId="Olstomnmnande">
    <w:name w:val="Unresolved Mention"/>
    <w:basedOn w:val="Standardstycketeckensnitt"/>
    <w:uiPriority w:val="99"/>
    <w:semiHidden/>
    <w:unhideWhenUsed/>
    <w:rsid w:val="00C529E6"/>
    <w:rPr>
      <w:color w:val="605E5C"/>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divs>
    <w:div w:id="12347718">
      <w:bodyDiv w:val="1"/>
      <w:marLeft w:val="0"/>
      <w:marRight w:val="0"/>
      <w:marTop w:val="0"/>
      <w:marBottom w:val="0"/>
      <w:divBdr>
        <w:top w:val="none" w:sz="0" w:space="0" w:color="auto"/>
        <w:left w:val="none" w:sz="0" w:space="0" w:color="auto"/>
        <w:bottom w:val="none" w:sz="0" w:space="0" w:color="auto"/>
        <w:right w:val="none" w:sz="0" w:space="0" w:color="auto"/>
      </w:divBdr>
    </w:div>
    <w:div w:id="1679035560">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26" Type="http://schemas.openxmlformats.org/officeDocument/2006/relationships/header" Target="header6.xml"/><Relationship Id="rId117" Type="http://schemas.openxmlformats.org/officeDocument/2006/relationships/header" Target="header43.xml"/><Relationship Id="rId21" Type="http://schemas.openxmlformats.org/officeDocument/2006/relationships/header" Target="header4.xml"/><Relationship Id="rId42" Type="http://schemas.openxmlformats.org/officeDocument/2006/relationships/header" Target="header13.xml"/><Relationship Id="rId47" Type="http://schemas.openxmlformats.org/officeDocument/2006/relationships/header" Target="header15.xml"/><Relationship Id="rId63" Type="http://schemas.openxmlformats.org/officeDocument/2006/relationships/header" Target="header22.xml"/><Relationship Id="rId68" Type="http://schemas.openxmlformats.org/officeDocument/2006/relationships/header" Target="header24.xml"/><Relationship Id="rId84" Type="http://schemas.openxmlformats.org/officeDocument/2006/relationships/footer" Target="footer40.xml"/><Relationship Id="rId89" Type="http://schemas.openxmlformats.org/officeDocument/2006/relationships/footer" Target="footer43.xml"/><Relationship Id="rId112" Type="http://schemas.openxmlformats.org/officeDocument/2006/relationships/header" Target="header41.xml"/><Relationship Id="rId133" Type="http://schemas.openxmlformats.org/officeDocument/2006/relationships/header" Target="header48.xml"/><Relationship Id="rId138" Type="http://schemas.openxmlformats.org/officeDocument/2006/relationships/header" Target="header50.xml"/><Relationship Id="rId154" Type="http://schemas.openxmlformats.org/officeDocument/2006/relationships/header" Target="header57.xml"/><Relationship Id="rId159" Type="http://schemas.openxmlformats.org/officeDocument/2006/relationships/fontTable" Target="fontTable.xml"/><Relationship Id="rId16" Type="http://schemas.openxmlformats.org/officeDocument/2006/relationships/header" Target="header2.xml"/><Relationship Id="rId107" Type="http://schemas.openxmlformats.org/officeDocument/2006/relationships/header" Target="header39.xml"/><Relationship Id="rId11" Type="http://schemas.openxmlformats.org/officeDocument/2006/relationships/settings" Target="settings.xml"/><Relationship Id="rId32" Type="http://schemas.openxmlformats.org/officeDocument/2006/relationships/footer" Target="footer10.xml"/><Relationship Id="rId37" Type="http://schemas.openxmlformats.org/officeDocument/2006/relationships/header" Target="header11.xml"/><Relationship Id="rId53" Type="http://schemas.openxmlformats.org/officeDocument/2006/relationships/header" Target="header18.xml"/><Relationship Id="rId58" Type="http://schemas.openxmlformats.org/officeDocument/2006/relationships/header" Target="header20.xml"/><Relationship Id="rId74" Type="http://schemas.openxmlformats.org/officeDocument/2006/relationships/footer" Target="footer34.xml"/><Relationship Id="rId79" Type="http://schemas.openxmlformats.org/officeDocument/2006/relationships/footer" Target="footer37.xml"/><Relationship Id="rId102" Type="http://schemas.openxmlformats.org/officeDocument/2006/relationships/header" Target="header37.xml"/><Relationship Id="rId123" Type="http://schemas.openxmlformats.org/officeDocument/2006/relationships/chart" Target="charts/chart2.xml"/><Relationship Id="rId128" Type="http://schemas.openxmlformats.org/officeDocument/2006/relationships/footer" Target="footer66.xml"/><Relationship Id="rId144" Type="http://schemas.openxmlformats.org/officeDocument/2006/relationships/chart" Target="charts/chart6.xml"/><Relationship Id="rId149" Type="http://schemas.openxmlformats.org/officeDocument/2006/relationships/footer" Target="footer73.xml"/><Relationship Id="rId5" Type="http://schemas.openxmlformats.org/officeDocument/2006/relationships/customXml" Target="../customXml/item5.xml"/><Relationship Id="rId90" Type="http://schemas.openxmlformats.org/officeDocument/2006/relationships/footer" Target="footer44.xml"/><Relationship Id="rId95" Type="http://schemas.openxmlformats.org/officeDocument/2006/relationships/footer" Target="footer47.xml"/><Relationship Id="rId160" Type="http://schemas.openxmlformats.org/officeDocument/2006/relationships/theme" Target="theme/theme1.xml"/><Relationship Id="rId22" Type="http://schemas.openxmlformats.org/officeDocument/2006/relationships/footer" Target="footer4.xml"/><Relationship Id="rId27" Type="http://schemas.openxmlformats.org/officeDocument/2006/relationships/footer" Target="footer7.xml"/><Relationship Id="rId43" Type="http://schemas.openxmlformats.org/officeDocument/2006/relationships/header" Target="header14.xml"/><Relationship Id="rId48" Type="http://schemas.openxmlformats.org/officeDocument/2006/relationships/header" Target="header16.xml"/><Relationship Id="rId64" Type="http://schemas.openxmlformats.org/officeDocument/2006/relationships/footer" Target="footer28.xml"/><Relationship Id="rId69" Type="http://schemas.openxmlformats.org/officeDocument/2006/relationships/footer" Target="footer31.xml"/><Relationship Id="rId113" Type="http://schemas.openxmlformats.org/officeDocument/2006/relationships/header" Target="header42.xml"/><Relationship Id="rId118" Type="http://schemas.openxmlformats.org/officeDocument/2006/relationships/header" Target="header44.xml"/><Relationship Id="rId134" Type="http://schemas.openxmlformats.org/officeDocument/2006/relationships/footer" Target="footer67.xml"/><Relationship Id="rId139" Type="http://schemas.openxmlformats.org/officeDocument/2006/relationships/header" Target="header51.xml"/><Relationship Id="rId80" Type="http://schemas.openxmlformats.org/officeDocument/2006/relationships/footer" Target="footer38.xml"/><Relationship Id="rId85" Type="http://schemas.openxmlformats.org/officeDocument/2006/relationships/footer" Target="footer41.xml"/><Relationship Id="rId150" Type="http://schemas.openxmlformats.org/officeDocument/2006/relationships/footer" Target="footer74.xml"/><Relationship Id="rId155" Type="http://schemas.openxmlformats.org/officeDocument/2006/relationships/footer" Target="footer76.xml"/><Relationship Id="rId12" Type="http://schemas.openxmlformats.org/officeDocument/2006/relationships/webSettings" Target="webSettings.xml"/><Relationship Id="rId17" Type="http://schemas.openxmlformats.org/officeDocument/2006/relationships/footer" Target="footer1.xml"/><Relationship Id="rId33" Type="http://schemas.openxmlformats.org/officeDocument/2006/relationships/footer" Target="footer11.xml"/><Relationship Id="rId38" Type="http://schemas.openxmlformats.org/officeDocument/2006/relationships/footer" Target="footer13.xml"/><Relationship Id="rId59" Type="http://schemas.openxmlformats.org/officeDocument/2006/relationships/footer" Target="footer25.xml"/><Relationship Id="rId103" Type="http://schemas.openxmlformats.org/officeDocument/2006/relationships/header" Target="header38.xml"/><Relationship Id="rId108" Type="http://schemas.openxmlformats.org/officeDocument/2006/relationships/header" Target="header40.xml"/><Relationship Id="rId124" Type="http://schemas.openxmlformats.org/officeDocument/2006/relationships/header" Target="header45.xml"/><Relationship Id="rId129" Type="http://schemas.openxmlformats.org/officeDocument/2006/relationships/chart" Target="charts/chart3.xml"/><Relationship Id="rId20" Type="http://schemas.openxmlformats.org/officeDocument/2006/relationships/header" Target="header3.xml"/><Relationship Id="rId41" Type="http://schemas.openxmlformats.org/officeDocument/2006/relationships/footer" Target="footer15.xml"/><Relationship Id="rId54" Type="http://schemas.openxmlformats.org/officeDocument/2006/relationships/footer" Target="footer22.xml"/><Relationship Id="rId62" Type="http://schemas.openxmlformats.org/officeDocument/2006/relationships/header" Target="header21.xml"/><Relationship Id="rId70" Type="http://schemas.openxmlformats.org/officeDocument/2006/relationships/footer" Target="footer32.xml"/><Relationship Id="rId75" Type="http://schemas.openxmlformats.org/officeDocument/2006/relationships/footer" Target="footer35.xml"/><Relationship Id="rId83" Type="http://schemas.openxmlformats.org/officeDocument/2006/relationships/header" Target="header30.xml"/><Relationship Id="rId88" Type="http://schemas.openxmlformats.org/officeDocument/2006/relationships/header" Target="header32.xml"/><Relationship Id="rId91" Type="http://schemas.openxmlformats.org/officeDocument/2006/relationships/footer" Target="footer45.xml"/><Relationship Id="rId96" Type="http://schemas.openxmlformats.org/officeDocument/2006/relationships/footer" Target="footer48.xml"/><Relationship Id="rId111" Type="http://schemas.openxmlformats.org/officeDocument/2006/relationships/footer" Target="footer57.xml"/><Relationship Id="rId132" Type="http://schemas.openxmlformats.org/officeDocument/2006/relationships/header" Target="header47.xml"/><Relationship Id="rId140" Type="http://schemas.openxmlformats.org/officeDocument/2006/relationships/footer" Target="footer70.xml"/><Relationship Id="rId145" Type="http://schemas.openxmlformats.org/officeDocument/2006/relationships/chart" Target="charts/chart7.xml"/><Relationship Id="rId153" Type="http://schemas.openxmlformats.org/officeDocument/2006/relationships/header" Target="header56.xml"/><Relationship Id="rId1" Type="http://schemas.openxmlformats.org/officeDocument/2006/relationships/customXml" Target="../customXml/item1.xml"/><Relationship Id="rId6" Type="http://schemas.openxmlformats.org/officeDocument/2006/relationships/customXml" Target="../customXml/item6.xml"/><Relationship Id="rId15" Type="http://schemas.openxmlformats.org/officeDocument/2006/relationships/header" Target="header1.xml"/><Relationship Id="rId23" Type="http://schemas.openxmlformats.org/officeDocument/2006/relationships/footer" Target="footer5.xml"/><Relationship Id="rId28" Type="http://schemas.openxmlformats.org/officeDocument/2006/relationships/footer" Target="footer8.xml"/><Relationship Id="rId36" Type="http://schemas.openxmlformats.org/officeDocument/2006/relationships/header" Target="header10.xml"/><Relationship Id="rId49" Type="http://schemas.openxmlformats.org/officeDocument/2006/relationships/footer" Target="footer19.xml"/><Relationship Id="rId57" Type="http://schemas.openxmlformats.org/officeDocument/2006/relationships/header" Target="header19.xml"/><Relationship Id="rId106" Type="http://schemas.openxmlformats.org/officeDocument/2006/relationships/footer" Target="footer54.xml"/><Relationship Id="rId114" Type="http://schemas.openxmlformats.org/officeDocument/2006/relationships/footer" Target="footer58.xml"/><Relationship Id="rId119" Type="http://schemas.openxmlformats.org/officeDocument/2006/relationships/footer" Target="footer61.xml"/><Relationship Id="rId127" Type="http://schemas.openxmlformats.org/officeDocument/2006/relationships/footer" Target="footer65.xml"/><Relationship Id="rId10" Type="http://schemas.openxmlformats.org/officeDocument/2006/relationships/styles" Target="styles.xml"/><Relationship Id="rId31" Type="http://schemas.openxmlformats.org/officeDocument/2006/relationships/header" Target="header8.xml"/><Relationship Id="rId44" Type="http://schemas.openxmlformats.org/officeDocument/2006/relationships/footer" Target="footer16.xml"/><Relationship Id="rId52" Type="http://schemas.openxmlformats.org/officeDocument/2006/relationships/header" Target="header17.xml"/><Relationship Id="rId60" Type="http://schemas.openxmlformats.org/officeDocument/2006/relationships/footer" Target="footer26.xml"/><Relationship Id="rId65" Type="http://schemas.openxmlformats.org/officeDocument/2006/relationships/footer" Target="footer29.xml"/><Relationship Id="rId73" Type="http://schemas.openxmlformats.org/officeDocument/2006/relationships/header" Target="header26.xml"/><Relationship Id="rId78" Type="http://schemas.openxmlformats.org/officeDocument/2006/relationships/header" Target="header28.xml"/><Relationship Id="rId81" Type="http://schemas.openxmlformats.org/officeDocument/2006/relationships/footer" Target="footer39.xml"/><Relationship Id="rId86" Type="http://schemas.openxmlformats.org/officeDocument/2006/relationships/footer" Target="footer42.xml"/><Relationship Id="rId94" Type="http://schemas.openxmlformats.org/officeDocument/2006/relationships/footer" Target="footer46.xml"/><Relationship Id="rId99" Type="http://schemas.openxmlformats.org/officeDocument/2006/relationships/footer" Target="footer49.xml"/><Relationship Id="rId101" Type="http://schemas.openxmlformats.org/officeDocument/2006/relationships/footer" Target="footer51.xml"/><Relationship Id="rId122" Type="http://schemas.openxmlformats.org/officeDocument/2006/relationships/chart" Target="charts/chart1.xml"/><Relationship Id="rId130" Type="http://schemas.openxmlformats.org/officeDocument/2006/relationships/chart" Target="charts/chart4.xml"/><Relationship Id="rId135" Type="http://schemas.openxmlformats.org/officeDocument/2006/relationships/footer" Target="footer68.xml"/><Relationship Id="rId143" Type="http://schemas.openxmlformats.org/officeDocument/2006/relationships/footer" Target="footer72.xml"/><Relationship Id="rId148" Type="http://schemas.openxmlformats.org/officeDocument/2006/relationships/header" Target="header54.xml"/><Relationship Id="rId151" Type="http://schemas.openxmlformats.org/officeDocument/2006/relationships/header" Target="header55.xml"/><Relationship Id="rId156" Type="http://schemas.openxmlformats.org/officeDocument/2006/relationships/footer" Target="footer77.xml"/><Relationship Id="rId4" Type="http://schemas.openxmlformats.org/officeDocument/2006/relationships/customXml" Target="../customXml/item4.xml"/><Relationship Id="rId9" Type="http://schemas.openxmlformats.org/officeDocument/2006/relationships/numbering" Target="numbering.xml"/><Relationship Id="rId13" Type="http://schemas.openxmlformats.org/officeDocument/2006/relationships/footnotes" Target="footnotes.xml"/><Relationship Id="rId18" Type="http://schemas.openxmlformats.org/officeDocument/2006/relationships/footer" Target="footer2.xml"/><Relationship Id="rId39" Type="http://schemas.openxmlformats.org/officeDocument/2006/relationships/footer" Target="footer14.xml"/><Relationship Id="rId109" Type="http://schemas.openxmlformats.org/officeDocument/2006/relationships/footer" Target="footer55.xml"/><Relationship Id="rId34" Type="http://schemas.openxmlformats.org/officeDocument/2006/relationships/header" Target="header9.xml"/><Relationship Id="rId50" Type="http://schemas.openxmlformats.org/officeDocument/2006/relationships/footer" Target="footer20.xml"/><Relationship Id="rId55" Type="http://schemas.openxmlformats.org/officeDocument/2006/relationships/footer" Target="footer23.xml"/><Relationship Id="rId76" Type="http://schemas.openxmlformats.org/officeDocument/2006/relationships/footer" Target="footer36.xml"/><Relationship Id="rId97" Type="http://schemas.openxmlformats.org/officeDocument/2006/relationships/header" Target="header35.xml"/><Relationship Id="rId104" Type="http://schemas.openxmlformats.org/officeDocument/2006/relationships/footer" Target="footer52.xml"/><Relationship Id="rId120" Type="http://schemas.openxmlformats.org/officeDocument/2006/relationships/footer" Target="footer62.xml"/><Relationship Id="rId125" Type="http://schemas.openxmlformats.org/officeDocument/2006/relationships/header" Target="header46.xml"/><Relationship Id="rId141" Type="http://schemas.openxmlformats.org/officeDocument/2006/relationships/footer" Target="footer71.xml"/><Relationship Id="rId146" Type="http://schemas.openxmlformats.org/officeDocument/2006/relationships/chart" Target="charts/chart8.xml"/><Relationship Id="rId7" Type="http://schemas.openxmlformats.org/officeDocument/2006/relationships/customXml" Target="../customXml/item7.xml"/><Relationship Id="rId71" Type="http://schemas.openxmlformats.org/officeDocument/2006/relationships/footer" Target="footer33.xml"/><Relationship Id="rId92" Type="http://schemas.openxmlformats.org/officeDocument/2006/relationships/header" Target="header33.xml"/><Relationship Id="rId2" Type="http://schemas.openxmlformats.org/officeDocument/2006/relationships/customXml" Target="../customXml/item2.xml"/><Relationship Id="rId29" Type="http://schemas.openxmlformats.org/officeDocument/2006/relationships/footer" Target="footer9.xml"/><Relationship Id="rId24" Type="http://schemas.openxmlformats.org/officeDocument/2006/relationships/footer" Target="footer6.xml"/><Relationship Id="rId40" Type="http://schemas.openxmlformats.org/officeDocument/2006/relationships/header" Target="header12.xml"/><Relationship Id="rId45" Type="http://schemas.openxmlformats.org/officeDocument/2006/relationships/footer" Target="footer17.xml"/><Relationship Id="rId66" Type="http://schemas.openxmlformats.org/officeDocument/2006/relationships/footer" Target="footer30.xml"/><Relationship Id="rId87" Type="http://schemas.openxmlformats.org/officeDocument/2006/relationships/header" Target="header31.xml"/><Relationship Id="rId110" Type="http://schemas.openxmlformats.org/officeDocument/2006/relationships/footer" Target="footer56.xml"/><Relationship Id="rId115" Type="http://schemas.openxmlformats.org/officeDocument/2006/relationships/footer" Target="footer59.xml"/><Relationship Id="rId131" Type="http://schemas.openxmlformats.org/officeDocument/2006/relationships/chart" Target="charts/chart5.xml"/><Relationship Id="rId136" Type="http://schemas.openxmlformats.org/officeDocument/2006/relationships/header" Target="header49.xml"/><Relationship Id="rId157" Type="http://schemas.openxmlformats.org/officeDocument/2006/relationships/header" Target="header58.xml"/><Relationship Id="rId61" Type="http://schemas.openxmlformats.org/officeDocument/2006/relationships/footer" Target="footer27.xml"/><Relationship Id="rId82" Type="http://schemas.openxmlformats.org/officeDocument/2006/relationships/header" Target="header29.xml"/><Relationship Id="rId152" Type="http://schemas.openxmlformats.org/officeDocument/2006/relationships/footer" Target="footer75.xml"/><Relationship Id="rId19" Type="http://schemas.openxmlformats.org/officeDocument/2006/relationships/footer" Target="footer3.xml"/><Relationship Id="rId14" Type="http://schemas.openxmlformats.org/officeDocument/2006/relationships/endnotes" Target="endnotes.xml"/><Relationship Id="rId30" Type="http://schemas.openxmlformats.org/officeDocument/2006/relationships/header" Target="header7.xml"/><Relationship Id="rId35" Type="http://schemas.openxmlformats.org/officeDocument/2006/relationships/footer" Target="footer12.xml"/><Relationship Id="rId56" Type="http://schemas.openxmlformats.org/officeDocument/2006/relationships/footer" Target="footer24.xml"/><Relationship Id="rId77" Type="http://schemas.openxmlformats.org/officeDocument/2006/relationships/header" Target="header27.xml"/><Relationship Id="rId100" Type="http://schemas.openxmlformats.org/officeDocument/2006/relationships/footer" Target="footer50.xml"/><Relationship Id="rId105" Type="http://schemas.openxmlformats.org/officeDocument/2006/relationships/footer" Target="footer53.xml"/><Relationship Id="rId126" Type="http://schemas.openxmlformats.org/officeDocument/2006/relationships/footer" Target="footer64.xml"/><Relationship Id="rId147" Type="http://schemas.openxmlformats.org/officeDocument/2006/relationships/header" Target="header53.xml"/><Relationship Id="rId8" Type="http://schemas.openxmlformats.org/officeDocument/2006/relationships/customXml" Target="../customXml/item8.xml"/><Relationship Id="rId51" Type="http://schemas.openxmlformats.org/officeDocument/2006/relationships/footer" Target="footer21.xml"/><Relationship Id="rId72" Type="http://schemas.openxmlformats.org/officeDocument/2006/relationships/header" Target="header25.xml"/><Relationship Id="rId93" Type="http://schemas.openxmlformats.org/officeDocument/2006/relationships/header" Target="header34.xml"/><Relationship Id="rId98" Type="http://schemas.openxmlformats.org/officeDocument/2006/relationships/header" Target="header36.xml"/><Relationship Id="rId121" Type="http://schemas.openxmlformats.org/officeDocument/2006/relationships/footer" Target="footer63.xml"/><Relationship Id="rId142" Type="http://schemas.openxmlformats.org/officeDocument/2006/relationships/header" Target="header52.xml"/><Relationship Id="rId3" Type="http://schemas.openxmlformats.org/officeDocument/2006/relationships/customXml" Target="../customXml/item3.xml"/><Relationship Id="rId25" Type="http://schemas.openxmlformats.org/officeDocument/2006/relationships/header" Target="header5.xml"/><Relationship Id="rId46" Type="http://schemas.openxmlformats.org/officeDocument/2006/relationships/footer" Target="footer18.xml"/><Relationship Id="rId67" Type="http://schemas.openxmlformats.org/officeDocument/2006/relationships/header" Target="header23.xml"/><Relationship Id="rId116" Type="http://schemas.openxmlformats.org/officeDocument/2006/relationships/footer" Target="footer60.xml"/><Relationship Id="rId137" Type="http://schemas.openxmlformats.org/officeDocument/2006/relationships/footer" Target="footer69.xml"/><Relationship Id="rId158" Type="http://schemas.openxmlformats.org/officeDocument/2006/relationships/footer" Target="footer78.xml"/></Relationships>
</file>

<file path=word/charts/_rels/chart1.xml.rels><?xml version="1.0" encoding="UTF-8" standalone="yes"?>
<Relationships xmlns="http://schemas.openxmlformats.org/package/2006/relationships"><Relationship Id="rId2" Type="http://schemas.openxmlformats.org/officeDocument/2006/relationships/oleObject" Target="https://dhs.sp.regeringskansliet.se/dep/fi/vb/RS/Underlag%20f&#246;r%20&#197;RS%202019/Diagram1.xlsx" TargetMode="External"/><Relationship Id="rId1" Type="http://schemas.openxmlformats.org/officeDocument/2006/relationships/themeOverride" Target="../theme/themeOverride1.xml"/></Relationships>
</file>

<file path=word/charts/_rels/chart2.xml.rels><?xml version="1.0" encoding="UTF-8" standalone="yes"?>
<Relationships xmlns="http://schemas.openxmlformats.org/package/2006/relationships"><Relationship Id="rId2" Type="http://schemas.openxmlformats.org/officeDocument/2006/relationships/oleObject" Target="https://dhs.sp.regeringskansliet.se/dep/fi/vb/RS/Underlag%20f&#246;r%20&#197;RS%202019/Diagram3.xlsx" TargetMode="External"/><Relationship Id="rId1" Type="http://schemas.openxmlformats.org/officeDocument/2006/relationships/themeOverride" Target="../theme/themeOverride2.xml"/></Relationships>
</file>

<file path=word/charts/_rels/chart3.xml.rels><?xml version="1.0" encoding="UTF-8" standalone="yes"?>
<Relationships xmlns="http://schemas.openxmlformats.org/package/2006/relationships"><Relationship Id="rId2" Type="http://schemas.openxmlformats.org/officeDocument/2006/relationships/oleObject" Target="https://dhs.sp.regeringskansliet.se/dep/fi/vb/RS/Underlag%20f&#246;r%20&#197;RS%202019/Diagr%20Statens%20int&#228;kter%202019.xlsx" TargetMode="External"/><Relationship Id="rId1" Type="http://schemas.openxmlformats.org/officeDocument/2006/relationships/themeOverride" Target="../theme/themeOverride3.xml"/></Relationships>
</file>

<file path=word/charts/_rels/chart4.xml.rels><?xml version="1.0" encoding="UTF-8" standalone="yes"?>
<Relationships xmlns="http://schemas.openxmlformats.org/package/2006/relationships"><Relationship Id="rId2" Type="http://schemas.openxmlformats.org/officeDocument/2006/relationships/oleObject" Target="https://dhs.sp.regeringskansliet.se/dep/fi/vb/RS/Underlag%20f&#246;r%20&#197;RS%202019/Diagr%20Statens%20kostnader%202019.xlsx" TargetMode="External"/><Relationship Id="rId1" Type="http://schemas.openxmlformats.org/officeDocument/2006/relationships/themeOverride" Target="../theme/themeOverride4.xml"/></Relationships>
</file>

<file path=word/charts/_rels/chart5.xml.rels><?xml version="1.0" encoding="UTF-8" standalone="yes"?>
<Relationships xmlns="http://schemas.openxmlformats.org/package/2006/relationships"><Relationship Id="rId2" Type="http://schemas.openxmlformats.org/officeDocument/2006/relationships/oleObject" Target="https://dhs.sp.regeringskansliet.se/dep/fi/vb/RS/Underlag%20f&#246;r%20&#197;RS%202019/Diagr%20Transfereringar%20per%20sektor%202019.xlsx" TargetMode="External"/><Relationship Id="rId1" Type="http://schemas.openxmlformats.org/officeDocument/2006/relationships/themeOverride" Target="../theme/themeOverride5.xml"/></Relationships>
</file>

<file path=word/charts/_rels/chart6.xml.rels><?xml version="1.0" encoding="UTF-8" standalone="yes"?>
<Relationships xmlns="http://schemas.openxmlformats.org/package/2006/relationships"><Relationship Id="rId2" Type="http://schemas.openxmlformats.org/officeDocument/2006/relationships/chartUserShapes" Target="../drawings/drawing1.xml"/><Relationship Id="rId1" Type="http://schemas.openxmlformats.org/officeDocument/2006/relationships/oleObject" Target="file:///\\regeringskansliet.se\Userdata\MFY0509A\Desktop\Diagram%20&#197;rs%202019_avsnitt%205.xlsx" TargetMode="External"/></Relationships>
</file>

<file path=word/charts/_rels/chart7.xml.rels><?xml version="1.0" encoding="UTF-8" standalone="yes"?>
<Relationships xmlns="http://schemas.openxmlformats.org/package/2006/relationships"><Relationship Id="rId1" Type="http://schemas.openxmlformats.org/officeDocument/2006/relationships/oleObject" Target="https://dhs.sp.regeringskansliet.se/dep/fi/vb/RS/Underlag%20f&#246;r%20&#197;RS%202019/Underlag%20Avsnitt%205/Diagram%20&#197;rs%202019.xlsx" TargetMode="External"/></Relationships>
</file>

<file path=word/charts/_rels/chart8.xml.rels><?xml version="1.0" encoding="UTF-8" standalone="yes"?>
<Relationships xmlns="http://schemas.openxmlformats.org/package/2006/relationships"><Relationship Id="rId1" Type="http://schemas.openxmlformats.org/officeDocument/2006/relationships/oleObject" Target="https://dhs.sp.regeringskansliet.se/dep/fi/vb/RS/Underlag%20f&#246;r%20&#197;RS%202019/Underlag%20Avsnitt%205/Diagram%20&#197;rs%202019.xlsx" TargetMode="External"/></Relationships>
</file>

<file path=word/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7.8286324786324787E-2"/>
          <c:y val="2.7014957264957264E-2"/>
          <c:w val="0.9181948717948718"/>
          <c:h val="0.75769102564102553"/>
        </c:manualLayout>
      </c:layout>
      <c:barChart>
        <c:barDir val="col"/>
        <c:grouping val="clustered"/>
        <c:varyColors val="0"/>
        <c:ser>
          <c:idx val="0"/>
          <c:order val="0"/>
          <c:tx>
            <c:strRef>
              <c:f>'Budgetmallar hel sida'!$B$9</c:f>
              <c:strCache>
                <c:ptCount val="1"/>
                <c:pt idx="0">
                  <c:v>Faktiskt saldo</c:v>
                </c:pt>
              </c:strCache>
            </c:strRef>
          </c:tx>
          <c:spPr>
            <a:solidFill>
              <a:srgbClr val="000000"/>
            </a:solidFill>
            <a:ln w="3175">
              <a:solidFill>
                <a:sysClr val="windowText" lastClr="000000">
                  <a:lumMod val="100000"/>
                </a:sysClr>
              </a:solidFill>
            </a:ln>
          </c:spPr>
          <c:invertIfNegative val="0"/>
          <c:dPt>
            <c:idx val="0"/>
            <c:invertIfNegative val="0"/>
            <c:bubble3D val="0"/>
            <c:extLst>
              <c:ext xmlns:c16="http://schemas.microsoft.com/office/drawing/2014/chart" uri="{C3380CC4-5D6E-409C-BE32-E72D297353CC}">
                <c16:uniqueId val="{00000000-2F9A-4BDF-9932-B14F347442B3}"/>
              </c:ext>
            </c:extLst>
          </c:dPt>
          <c:dPt>
            <c:idx val="1"/>
            <c:invertIfNegative val="0"/>
            <c:bubble3D val="0"/>
            <c:extLst>
              <c:ext xmlns:c16="http://schemas.microsoft.com/office/drawing/2014/chart" uri="{C3380CC4-5D6E-409C-BE32-E72D297353CC}">
                <c16:uniqueId val="{00000001-2F9A-4BDF-9932-B14F347442B3}"/>
              </c:ext>
            </c:extLst>
          </c:dPt>
          <c:dPt>
            <c:idx val="2"/>
            <c:invertIfNegative val="0"/>
            <c:bubble3D val="0"/>
            <c:extLst>
              <c:ext xmlns:c16="http://schemas.microsoft.com/office/drawing/2014/chart" uri="{C3380CC4-5D6E-409C-BE32-E72D297353CC}">
                <c16:uniqueId val="{00000002-2F9A-4BDF-9932-B14F347442B3}"/>
              </c:ext>
            </c:extLst>
          </c:dPt>
          <c:dPt>
            <c:idx val="3"/>
            <c:invertIfNegative val="0"/>
            <c:bubble3D val="0"/>
            <c:extLst>
              <c:ext xmlns:c16="http://schemas.microsoft.com/office/drawing/2014/chart" uri="{C3380CC4-5D6E-409C-BE32-E72D297353CC}">
                <c16:uniqueId val="{00000003-2F9A-4BDF-9932-B14F347442B3}"/>
              </c:ext>
            </c:extLst>
          </c:dPt>
          <c:dPt>
            <c:idx val="4"/>
            <c:invertIfNegative val="0"/>
            <c:bubble3D val="0"/>
            <c:extLst>
              <c:ext xmlns:c16="http://schemas.microsoft.com/office/drawing/2014/chart" uri="{C3380CC4-5D6E-409C-BE32-E72D297353CC}">
                <c16:uniqueId val="{00000004-2F9A-4BDF-9932-B14F347442B3}"/>
              </c:ext>
            </c:extLst>
          </c:dPt>
          <c:dPt>
            <c:idx val="5"/>
            <c:invertIfNegative val="0"/>
            <c:bubble3D val="0"/>
            <c:extLst>
              <c:ext xmlns:c16="http://schemas.microsoft.com/office/drawing/2014/chart" uri="{C3380CC4-5D6E-409C-BE32-E72D297353CC}">
                <c16:uniqueId val="{00000005-2F9A-4BDF-9932-B14F347442B3}"/>
              </c:ext>
            </c:extLst>
          </c:dPt>
          <c:dPt>
            <c:idx val="6"/>
            <c:invertIfNegative val="0"/>
            <c:bubble3D val="0"/>
            <c:extLst>
              <c:ext xmlns:c16="http://schemas.microsoft.com/office/drawing/2014/chart" uri="{C3380CC4-5D6E-409C-BE32-E72D297353CC}">
                <c16:uniqueId val="{00000006-2F9A-4BDF-9932-B14F347442B3}"/>
              </c:ext>
            </c:extLst>
          </c:dPt>
          <c:dPt>
            <c:idx val="7"/>
            <c:invertIfNegative val="0"/>
            <c:bubble3D val="0"/>
            <c:extLst>
              <c:ext xmlns:c16="http://schemas.microsoft.com/office/drawing/2014/chart" uri="{C3380CC4-5D6E-409C-BE32-E72D297353CC}">
                <c16:uniqueId val="{00000007-2F9A-4BDF-9932-B14F347442B3}"/>
              </c:ext>
            </c:extLst>
          </c:dPt>
          <c:dPt>
            <c:idx val="8"/>
            <c:invertIfNegative val="0"/>
            <c:bubble3D val="0"/>
            <c:extLst>
              <c:ext xmlns:c16="http://schemas.microsoft.com/office/drawing/2014/chart" uri="{C3380CC4-5D6E-409C-BE32-E72D297353CC}">
                <c16:uniqueId val="{00000008-2F9A-4BDF-9932-B14F347442B3}"/>
              </c:ext>
            </c:extLst>
          </c:dPt>
          <c:dPt>
            <c:idx val="9"/>
            <c:invertIfNegative val="0"/>
            <c:bubble3D val="0"/>
            <c:extLst>
              <c:ext xmlns:c16="http://schemas.microsoft.com/office/drawing/2014/chart" uri="{C3380CC4-5D6E-409C-BE32-E72D297353CC}">
                <c16:uniqueId val="{00000009-2F9A-4BDF-9932-B14F347442B3}"/>
              </c:ext>
            </c:extLst>
          </c:dPt>
          <c:dPt>
            <c:idx val="10"/>
            <c:invertIfNegative val="0"/>
            <c:bubble3D val="0"/>
            <c:extLst>
              <c:ext xmlns:c16="http://schemas.microsoft.com/office/drawing/2014/chart" uri="{C3380CC4-5D6E-409C-BE32-E72D297353CC}">
                <c16:uniqueId val="{0000000A-2F9A-4BDF-9932-B14F347442B3}"/>
              </c:ext>
            </c:extLst>
          </c:dPt>
          <c:cat>
            <c:strRef>
              <c:f>'Budgetmallar hel sida'!$A$10:$A$39</c:f>
              <c:strCache>
                <c:ptCount val="30"/>
                <c:pt idx="0">
                  <c:v>90</c:v>
                </c:pt>
                <c:pt idx="1">
                  <c:v>91</c:v>
                </c:pt>
                <c:pt idx="2">
                  <c:v>92</c:v>
                </c:pt>
                <c:pt idx="3">
                  <c:v>93</c:v>
                </c:pt>
                <c:pt idx="4">
                  <c:v>94</c:v>
                </c:pt>
                <c:pt idx="5">
                  <c:v>95</c:v>
                </c:pt>
                <c:pt idx="6">
                  <c:v>96</c:v>
                </c:pt>
                <c:pt idx="7">
                  <c:v>97</c:v>
                </c:pt>
                <c:pt idx="8">
                  <c:v>98</c:v>
                </c:pt>
                <c:pt idx="9">
                  <c:v>99</c:v>
                </c:pt>
                <c:pt idx="10">
                  <c:v>00</c:v>
                </c:pt>
                <c:pt idx="11">
                  <c:v>01</c:v>
                </c:pt>
                <c:pt idx="12">
                  <c:v>02</c:v>
                </c:pt>
                <c:pt idx="13">
                  <c:v>03</c:v>
                </c:pt>
                <c:pt idx="14">
                  <c:v>04</c:v>
                </c:pt>
                <c:pt idx="15">
                  <c:v>05</c:v>
                </c:pt>
                <c:pt idx="16">
                  <c:v>06</c:v>
                </c:pt>
                <c:pt idx="17">
                  <c:v>07</c:v>
                </c:pt>
                <c:pt idx="18">
                  <c:v>08</c:v>
                </c:pt>
                <c:pt idx="19">
                  <c:v>09</c:v>
                </c:pt>
                <c:pt idx="20">
                  <c:v>10</c:v>
                </c:pt>
                <c:pt idx="21">
                  <c:v>11</c:v>
                </c:pt>
                <c:pt idx="22">
                  <c:v>12</c:v>
                </c:pt>
                <c:pt idx="23">
                  <c:v>13</c:v>
                </c:pt>
                <c:pt idx="24">
                  <c:v>14</c:v>
                </c:pt>
                <c:pt idx="25">
                  <c:v>15</c:v>
                </c:pt>
                <c:pt idx="26">
                  <c:v>16</c:v>
                </c:pt>
                <c:pt idx="27">
                  <c:v>17</c:v>
                </c:pt>
                <c:pt idx="28">
                  <c:v>18</c:v>
                </c:pt>
                <c:pt idx="29">
                  <c:v>19</c:v>
                </c:pt>
              </c:strCache>
            </c:strRef>
          </c:cat>
          <c:val>
            <c:numRef>
              <c:f>'Budgetmallar hel sida'!$B$10:$B$39</c:f>
              <c:numCache>
                <c:formatCode>#,##0.000</c:formatCode>
                <c:ptCount val="30"/>
                <c:pt idx="0">
                  <c:v>-19.420000000000002</c:v>
                </c:pt>
                <c:pt idx="1">
                  <c:v>-81.405000000000001</c:v>
                </c:pt>
                <c:pt idx="2">
                  <c:v>-161.066</c:v>
                </c:pt>
                <c:pt idx="3">
                  <c:v>-249.95500000000001</c:v>
                </c:pt>
                <c:pt idx="4">
                  <c:v>-184.869</c:v>
                </c:pt>
                <c:pt idx="5">
                  <c:v>-138.55199999999999</c:v>
                </c:pt>
                <c:pt idx="6">
                  <c:v>-21.001999999999999</c:v>
                </c:pt>
                <c:pt idx="7">
                  <c:v>-6.2279999999999998</c:v>
                </c:pt>
                <c:pt idx="8">
                  <c:v>9.6620000000000008</c:v>
                </c:pt>
                <c:pt idx="9">
                  <c:v>81.956000000000003</c:v>
                </c:pt>
                <c:pt idx="10">
                  <c:v>101.932</c:v>
                </c:pt>
                <c:pt idx="11">
                  <c:v>38.746570999999996</c:v>
                </c:pt>
                <c:pt idx="12">
                  <c:v>3.4890271777401214</c:v>
                </c:pt>
                <c:pt idx="13">
                  <c:v>-46.551649624299841</c:v>
                </c:pt>
                <c:pt idx="14">
                  <c:v>-50.513071862370012</c:v>
                </c:pt>
                <c:pt idx="15">
                  <c:v>14.053831378199858</c:v>
                </c:pt>
                <c:pt idx="16">
                  <c:v>18.373191999999921</c:v>
                </c:pt>
                <c:pt idx="17">
                  <c:v>103.20971400000003</c:v>
                </c:pt>
                <c:pt idx="18">
                  <c:v>135.19874076102977</c:v>
                </c:pt>
                <c:pt idx="19">
                  <c:v>-176.13697021346982</c:v>
                </c:pt>
                <c:pt idx="20">
                  <c:v>-1.052</c:v>
                </c:pt>
                <c:pt idx="21">
                  <c:v>67.801221999999953</c:v>
                </c:pt>
                <c:pt idx="22">
                  <c:v>-24.907</c:v>
                </c:pt>
                <c:pt idx="23">
                  <c:v>-130.87299999998993</c:v>
                </c:pt>
                <c:pt idx="24">
                  <c:v>-72.194000000000003</c:v>
                </c:pt>
                <c:pt idx="25">
                  <c:v>-32.649992993283036</c:v>
                </c:pt>
                <c:pt idx="26">
                  <c:v>85.300773773011088</c:v>
                </c:pt>
                <c:pt idx="27">
                  <c:v>61.775290551949865</c:v>
                </c:pt>
                <c:pt idx="28">
                  <c:v>80.04921153755005</c:v>
                </c:pt>
                <c:pt idx="29">
                  <c:v>111.94633214539</c:v>
                </c:pt>
              </c:numCache>
            </c:numRef>
          </c:val>
          <c:extLst>
            <c:ext xmlns:c16="http://schemas.microsoft.com/office/drawing/2014/chart" uri="{C3380CC4-5D6E-409C-BE32-E72D297353CC}">
              <c16:uniqueId val="{0000000B-2F9A-4BDF-9932-B14F347442B3}"/>
            </c:ext>
          </c:extLst>
        </c:ser>
        <c:ser>
          <c:idx val="1"/>
          <c:order val="1"/>
          <c:tx>
            <c:strRef>
              <c:f>'Budgetmallar hel sida'!$C$9</c:f>
              <c:strCache>
                <c:ptCount val="1"/>
                <c:pt idx="0">
                  <c:v>Underliggande saldo</c:v>
                </c:pt>
              </c:strCache>
            </c:strRef>
          </c:tx>
          <c:spPr>
            <a:solidFill>
              <a:srgbClr val="B4B4B4"/>
            </a:solidFill>
            <a:ln w="3175">
              <a:solidFill>
                <a:sysClr val="windowText" lastClr="000000">
                  <a:lumMod val="100000"/>
                </a:sysClr>
              </a:solidFill>
            </a:ln>
          </c:spPr>
          <c:invertIfNegative val="0"/>
          <c:cat>
            <c:strRef>
              <c:f>'Budgetmallar hel sida'!$A$10:$A$39</c:f>
              <c:strCache>
                <c:ptCount val="30"/>
                <c:pt idx="0">
                  <c:v>90</c:v>
                </c:pt>
                <c:pt idx="1">
                  <c:v>91</c:v>
                </c:pt>
                <c:pt idx="2">
                  <c:v>92</c:v>
                </c:pt>
                <c:pt idx="3">
                  <c:v>93</c:v>
                </c:pt>
                <c:pt idx="4">
                  <c:v>94</c:v>
                </c:pt>
                <c:pt idx="5">
                  <c:v>95</c:v>
                </c:pt>
                <c:pt idx="6">
                  <c:v>96</c:v>
                </c:pt>
                <c:pt idx="7">
                  <c:v>97</c:v>
                </c:pt>
                <c:pt idx="8">
                  <c:v>98</c:v>
                </c:pt>
                <c:pt idx="9">
                  <c:v>99</c:v>
                </c:pt>
                <c:pt idx="10">
                  <c:v>00</c:v>
                </c:pt>
                <c:pt idx="11">
                  <c:v>01</c:v>
                </c:pt>
                <c:pt idx="12">
                  <c:v>02</c:v>
                </c:pt>
                <c:pt idx="13">
                  <c:v>03</c:v>
                </c:pt>
                <c:pt idx="14">
                  <c:v>04</c:v>
                </c:pt>
                <c:pt idx="15">
                  <c:v>05</c:v>
                </c:pt>
                <c:pt idx="16">
                  <c:v>06</c:v>
                </c:pt>
                <c:pt idx="17">
                  <c:v>07</c:v>
                </c:pt>
                <c:pt idx="18">
                  <c:v>08</c:v>
                </c:pt>
                <c:pt idx="19">
                  <c:v>09</c:v>
                </c:pt>
                <c:pt idx="20">
                  <c:v>10</c:v>
                </c:pt>
                <c:pt idx="21">
                  <c:v>11</c:v>
                </c:pt>
                <c:pt idx="22">
                  <c:v>12</c:v>
                </c:pt>
                <c:pt idx="23">
                  <c:v>13</c:v>
                </c:pt>
                <c:pt idx="24">
                  <c:v>14</c:v>
                </c:pt>
                <c:pt idx="25">
                  <c:v>15</c:v>
                </c:pt>
                <c:pt idx="26">
                  <c:v>16</c:v>
                </c:pt>
                <c:pt idx="27">
                  <c:v>17</c:v>
                </c:pt>
                <c:pt idx="28">
                  <c:v>18</c:v>
                </c:pt>
                <c:pt idx="29">
                  <c:v>19</c:v>
                </c:pt>
              </c:strCache>
            </c:strRef>
          </c:cat>
          <c:val>
            <c:numRef>
              <c:f>'Budgetmallar hel sida'!$C$10:$C$39</c:f>
              <c:numCache>
                <c:formatCode>0.000</c:formatCode>
                <c:ptCount val="30"/>
                <c:pt idx="0" formatCode="General">
                  <c:v>-19.875</c:v>
                </c:pt>
                <c:pt idx="1">
                  <c:v>-77.709000000000003</c:v>
                </c:pt>
                <c:pt idx="2">
                  <c:v>-155.27600000000001</c:v>
                </c:pt>
                <c:pt idx="3">
                  <c:v>-228.05699999999999</c:v>
                </c:pt>
                <c:pt idx="4">
                  <c:v>-208.34200000000001</c:v>
                </c:pt>
                <c:pt idx="5">
                  <c:v>-165.369</c:v>
                </c:pt>
                <c:pt idx="6">
                  <c:v>-109.48099999999999</c:v>
                </c:pt>
                <c:pt idx="7">
                  <c:v>-59.093000000000004</c:v>
                </c:pt>
                <c:pt idx="8">
                  <c:v>-19.954999999999998</c:v>
                </c:pt>
                <c:pt idx="9">
                  <c:v>9.9369999999999994</c:v>
                </c:pt>
                <c:pt idx="10">
                  <c:v>5.7080000000000002</c:v>
                </c:pt>
                <c:pt idx="11">
                  <c:v>2.0535709999999963</c:v>
                </c:pt>
                <c:pt idx="12">
                  <c:v>-25.906972822259878</c:v>
                </c:pt>
                <c:pt idx="13">
                  <c:v>-64.952649624299838</c:v>
                </c:pt>
                <c:pt idx="14">
                  <c:v>-57.608071862370011</c:v>
                </c:pt>
                <c:pt idx="15">
                  <c:v>-9.7761686218001422</c:v>
                </c:pt>
                <c:pt idx="16">
                  <c:v>20.43896199999994</c:v>
                </c:pt>
                <c:pt idx="17">
                  <c:v>84.282544000000001</c:v>
                </c:pt>
                <c:pt idx="18" formatCode="#,##0.000">
                  <c:v>64.879740761029765</c:v>
                </c:pt>
                <c:pt idx="19" formatCode="#,##0.000">
                  <c:v>-70.862970213469822</c:v>
                </c:pt>
                <c:pt idx="20" formatCode="#,##0.000">
                  <c:v>-24.477</c:v>
                </c:pt>
                <c:pt idx="21" formatCode="#,##0.000">
                  <c:v>31.527421999999905</c:v>
                </c:pt>
                <c:pt idx="22" formatCode="#,##0.000">
                  <c:v>-32.884</c:v>
                </c:pt>
                <c:pt idx="23" formatCode="#,##0.000">
                  <c:v>-57.071399999989936</c:v>
                </c:pt>
                <c:pt idx="24" formatCode="#,##0.000">
                  <c:v>-57.887799999999999</c:v>
                </c:pt>
                <c:pt idx="25" formatCode="#,##0.000">
                  <c:v>-33.276492993283036</c:v>
                </c:pt>
                <c:pt idx="26" formatCode="#,##0.000">
                  <c:v>33.1344912307611</c:v>
                </c:pt>
                <c:pt idx="27" formatCode="#,##0.000">
                  <c:v>52.124887551949868</c:v>
                </c:pt>
                <c:pt idx="28" formatCode="#,##0.000">
                  <c:v>78.891596748890052</c:v>
                </c:pt>
                <c:pt idx="29" formatCode="#,##0.000">
                  <c:v>46.959690914500001</c:v>
                </c:pt>
              </c:numCache>
            </c:numRef>
          </c:val>
          <c:extLst>
            <c:ext xmlns:c16="http://schemas.microsoft.com/office/drawing/2014/chart" uri="{C3380CC4-5D6E-409C-BE32-E72D297353CC}">
              <c16:uniqueId val="{0000000C-2F9A-4BDF-9932-B14F347442B3}"/>
            </c:ext>
          </c:extLst>
        </c:ser>
        <c:dLbls>
          <c:showLegendKey val="0"/>
          <c:showVal val="0"/>
          <c:showCatName val="0"/>
          <c:showSerName val="0"/>
          <c:showPercent val="0"/>
          <c:showBubbleSize val="0"/>
        </c:dLbls>
        <c:gapWidth val="130"/>
        <c:axId val="82464768"/>
        <c:axId val="82466304"/>
      </c:barChart>
      <c:catAx>
        <c:axId val="82464768"/>
        <c:scaling>
          <c:orientation val="minMax"/>
        </c:scaling>
        <c:delete val="0"/>
        <c:axPos val="b"/>
        <c:numFmt formatCode="General" sourceLinked="0"/>
        <c:majorTickMark val="cross"/>
        <c:minorTickMark val="none"/>
        <c:tickLblPos val="low"/>
        <c:spPr>
          <a:ln w="3175" cmpd="sng">
            <a:solidFill>
              <a:sysClr val="windowText" lastClr="000000">
                <a:lumMod val="100000"/>
              </a:sysClr>
            </a:solidFill>
          </a:ln>
        </c:spPr>
        <c:txPr>
          <a:bodyPr rot="0" vert="horz"/>
          <a:lstStyle/>
          <a:p>
            <a:pPr>
              <a:defRPr/>
            </a:pPr>
            <a:endParaRPr lang="sv-SE"/>
          </a:p>
        </c:txPr>
        <c:crossAx val="82466304"/>
        <c:crosses val="autoZero"/>
        <c:auto val="1"/>
        <c:lblAlgn val="ctr"/>
        <c:lblOffset val="100"/>
        <c:noMultiLvlLbl val="1"/>
      </c:catAx>
      <c:valAx>
        <c:axId val="82466304"/>
        <c:scaling>
          <c:orientation val="minMax"/>
        </c:scaling>
        <c:delete val="0"/>
        <c:axPos val="l"/>
        <c:numFmt formatCode="#,##0" sourceLinked="0"/>
        <c:majorTickMark val="in"/>
        <c:minorTickMark val="none"/>
        <c:tickLblPos val="nextTo"/>
        <c:spPr>
          <a:ln w="3175" cmpd="sng">
            <a:solidFill>
              <a:sysClr val="windowText" lastClr="000000">
                <a:lumMod val="100000"/>
              </a:sysClr>
            </a:solidFill>
          </a:ln>
        </c:spPr>
        <c:txPr>
          <a:bodyPr rot="0" vert="horz"/>
          <a:lstStyle/>
          <a:p>
            <a:pPr>
              <a:defRPr/>
            </a:pPr>
            <a:endParaRPr lang="sv-SE"/>
          </a:p>
        </c:txPr>
        <c:crossAx val="82464768"/>
        <c:crossesAt val="1"/>
        <c:crossBetween val="between"/>
      </c:valAx>
      <c:spPr>
        <a:noFill/>
        <a:ln w="3175">
          <a:solidFill>
            <a:srgbClr val="000000"/>
          </a:solidFill>
          <a:prstDash val="solid"/>
        </a:ln>
      </c:spPr>
    </c:plotArea>
    <c:legend>
      <c:legendPos val="b"/>
      <c:layout>
        <c:manualLayout>
          <c:xMode val="edge"/>
          <c:yMode val="edge"/>
          <c:x val="7.5355982905982902E-2"/>
          <c:y val="0.86870598290598289"/>
          <c:w val="0.91441623931623928"/>
          <c:h val="0.13129401709401708"/>
        </c:manualLayout>
      </c:layout>
      <c:overlay val="0"/>
      <c:spPr>
        <a:noFill/>
        <a:ln w="25400">
          <a:noFill/>
        </a:ln>
        <a:effectLst/>
      </c:spPr>
      <c:txPr>
        <a:bodyPr/>
        <a:lstStyle/>
        <a:p>
          <a:pPr>
            <a:defRPr sz="1200" baseline="1000"/>
          </a:pPr>
          <a:endParaRPr lang="sv-SE"/>
        </a:p>
      </c:txPr>
    </c:legend>
    <c:plotVisOnly val="1"/>
    <c:dispBlanksAs val="gap"/>
    <c:showDLblsOverMax val="0"/>
  </c:chart>
  <c:spPr>
    <a:noFill/>
    <a:ln w="25400">
      <a:noFill/>
    </a:ln>
  </c:spPr>
  <c:txPr>
    <a:bodyPr/>
    <a:lstStyle/>
    <a:p>
      <a:pPr>
        <a:defRPr sz="800">
          <a:latin typeface="Arial" panose="020B0604020202020204" pitchFamily="34" charset="0"/>
          <a:ea typeface="TradeGothic CondEighteen"/>
          <a:cs typeface="Arial" panose="020B0604020202020204" pitchFamily="34" charset="0"/>
        </a:defRPr>
      </a:pPr>
      <a:endParaRPr lang="sv-SE"/>
    </a:p>
  </c:txPr>
  <c:externalData r:id="rId2">
    <c:autoUpdate val="0"/>
  </c:externalData>
</c:chartSpace>
</file>

<file path=word/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1"/>
    <c:plotArea>
      <c:layout/>
      <c:pieChart>
        <c:varyColors val="1"/>
        <c:ser>
          <c:idx val="0"/>
          <c:order val="0"/>
          <c:tx>
            <c:strRef>
              <c:f>'Budgetmallar hel sida'!$B$9</c:f>
              <c:strCache>
                <c:ptCount val="1"/>
                <c:pt idx="0">
                  <c:v>Exempel 1</c:v>
                </c:pt>
              </c:strCache>
            </c:strRef>
          </c:tx>
          <c:spPr>
            <a:ln w="3175" cap="flat" cmpd="sng" algn="ctr">
              <a:solidFill>
                <a:sysClr val="windowText" lastClr="000000">
                  <a:lumMod val="100000"/>
                </a:sysClr>
              </a:solidFill>
              <a:prstDash val="solid"/>
              <a:round/>
              <a:headEnd type="none" w="med" len="med"/>
              <a:tailEnd type="none" w="med" len="med"/>
            </a:ln>
          </c:spPr>
          <c:dPt>
            <c:idx val="0"/>
            <c:bubble3D val="0"/>
            <c:spPr>
              <a:solidFill>
                <a:srgbClr val="000000"/>
              </a:solidFill>
              <a:ln w="3175" cap="flat" cmpd="sng" algn="ctr">
                <a:solidFill>
                  <a:sysClr val="windowText" lastClr="000000">
                    <a:lumMod val="100000"/>
                  </a:sysClr>
                </a:solidFill>
                <a:prstDash val="solid"/>
                <a:round/>
                <a:headEnd type="none" w="med" len="med"/>
                <a:tailEnd type="none" w="med" len="med"/>
              </a:ln>
            </c:spPr>
            <c:extLst>
              <c:ext xmlns:c16="http://schemas.microsoft.com/office/drawing/2014/chart" uri="{C3380CC4-5D6E-409C-BE32-E72D297353CC}">
                <c16:uniqueId val="{00000001-EF90-4AB4-B00E-83B658A53F4D}"/>
              </c:ext>
            </c:extLst>
          </c:dPt>
          <c:dPt>
            <c:idx val="1"/>
            <c:bubble3D val="0"/>
            <c:spPr>
              <a:solidFill>
                <a:srgbClr val="B4B4B4"/>
              </a:solidFill>
              <a:ln w="3175" cap="flat" cmpd="sng" algn="ctr">
                <a:solidFill>
                  <a:sysClr val="windowText" lastClr="000000">
                    <a:lumMod val="100000"/>
                  </a:sysClr>
                </a:solidFill>
                <a:prstDash val="solid"/>
                <a:round/>
                <a:headEnd type="none" w="med" len="med"/>
                <a:tailEnd type="none" w="med" len="med"/>
              </a:ln>
            </c:spPr>
            <c:extLst>
              <c:ext xmlns:c16="http://schemas.microsoft.com/office/drawing/2014/chart" uri="{C3380CC4-5D6E-409C-BE32-E72D297353CC}">
                <c16:uniqueId val="{00000003-EF90-4AB4-B00E-83B658A53F4D}"/>
              </c:ext>
            </c:extLst>
          </c:dPt>
          <c:dPt>
            <c:idx val="2"/>
            <c:bubble3D val="0"/>
            <c:spPr>
              <a:solidFill>
                <a:srgbClr val="5A5A5A"/>
              </a:solidFill>
              <a:ln w="3175" cap="flat" cmpd="sng" algn="ctr">
                <a:solidFill>
                  <a:sysClr val="windowText" lastClr="000000">
                    <a:lumMod val="100000"/>
                  </a:sysClr>
                </a:solidFill>
                <a:prstDash val="solid"/>
                <a:round/>
                <a:headEnd type="none" w="med" len="med"/>
                <a:tailEnd type="none" w="med" len="med"/>
              </a:ln>
            </c:spPr>
            <c:extLst>
              <c:ext xmlns:c16="http://schemas.microsoft.com/office/drawing/2014/chart" uri="{C3380CC4-5D6E-409C-BE32-E72D297353CC}">
                <c16:uniqueId val="{00000005-EF90-4AB4-B00E-83B658A53F4D}"/>
              </c:ext>
            </c:extLst>
          </c:dPt>
          <c:dPt>
            <c:idx val="3"/>
            <c:bubble3D val="0"/>
            <c:spPr>
              <a:solidFill>
                <a:srgbClr val="FFFFFF"/>
              </a:solidFill>
              <a:ln w="3175" cap="flat" cmpd="sng" algn="ctr">
                <a:solidFill>
                  <a:sysClr val="windowText" lastClr="000000">
                    <a:lumMod val="100000"/>
                  </a:sysClr>
                </a:solidFill>
                <a:prstDash val="solid"/>
                <a:round/>
                <a:headEnd type="none" w="med" len="med"/>
                <a:tailEnd type="none" w="med" len="med"/>
              </a:ln>
            </c:spPr>
            <c:extLst>
              <c:ext xmlns:c16="http://schemas.microsoft.com/office/drawing/2014/chart" uri="{C3380CC4-5D6E-409C-BE32-E72D297353CC}">
                <c16:uniqueId val="{00000007-EF90-4AB4-B00E-83B658A53F4D}"/>
              </c:ext>
            </c:extLst>
          </c:dPt>
          <c:dPt>
            <c:idx val="4"/>
            <c:bubble3D val="0"/>
            <c:spPr>
              <a:pattFill prst="wdUpDiag">
                <a:fgClr>
                  <a:srgbClr val="000000"/>
                </a:fgClr>
                <a:bgClr>
                  <a:sysClr val="window" lastClr="FFFFFF"/>
                </a:bgClr>
              </a:pattFill>
              <a:ln w="3175" cap="flat" cmpd="sng" algn="ctr">
                <a:solidFill>
                  <a:sysClr val="windowText" lastClr="000000">
                    <a:lumMod val="100000"/>
                  </a:sysClr>
                </a:solidFill>
                <a:prstDash val="solid"/>
                <a:round/>
                <a:headEnd type="none" w="med" len="med"/>
                <a:tailEnd type="none" w="med" len="med"/>
              </a:ln>
            </c:spPr>
            <c:extLst>
              <c:ext xmlns:c16="http://schemas.microsoft.com/office/drawing/2014/chart" uri="{C3380CC4-5D6E-409C-BE32-E72D297353CC}">
                <c16:uniqueId val="{00000009-EF90-4AB4-B00E-83B658A53F4D}"/>
              </c:ext>
            </c:extLst>
          </c:dPt>
          <c:dPt>
            <c:idx val="5"/>
            <c:bubble3D val="0"/>
            <c:spPr>
              <a:pattFill prst="pct20">
                <a:fgClr>
                  <a:srgbClr val="000000"/>
                </a:fgClr>
                <a:bgClr>
                  <a:sysClr val="window" lastClr="FFFFFF"/>
                </a:bgClr>
              </a:pattFill>
              <a:ln w="3175" cap="flat" cmpd="sng" algn="ctr">
                <a:solidFill>
                  <a:sysClr val="windowText" lastClr="000000">
                    <a:lumMod val="100000"/>
                  </a:sysClr>
                </a:solidFill>
                <a:prstDash val="solid"/>
                <a:round/>
                <a:headEnd type="none" w="med" len="med"/>
                <a:tailEnd type="none" w="med" len="med"/>
              </a:ln>
            </c:spPr>
            <c:extLst>
              <c:ext xmlns:c16="http://schemas.microsoft.com/office/drawing/2014/chart" uri="{C3380CC4-5D6E-409C-BE32-E72D297353CC}">
                <c16:uniqueId val="{0000000B-EF90-4AB4-B00E-83B658A53F4D}"/>
              </c:ext>
            </c:extLst>
          </c:dPt>
          <c:dPt>
            <c:idx val="6"/>
            <c:bubble3D val="0"/>
            <c:spPr>
              <a:pattFill prst="zigZag">
                <a:fgClr>
                  <a:srgbClr val="000000"/>
                </a:fgClr>
                <a:bgClr>
                  <a:sysClr val="window" lastClr="FFFFFF"/>
                </a:bgClr>
              </a:pattFill>
              <a:ln w="3175" cap="flat" cmpd="sng" algn="ctr">
                <a:solidFill>
                  <a:sysClr val="windowText" lastClr="000000">
                    <a:lumMod val="100000"/>
                  </a:sysClr>
                </a:solidFill>
                <a:prstDash val="solid"/>
                <a:round/>
                <a:headEnd type="none" w="med" len="med"/>
                <a:tailEnd type="none" w="med" len="med"/>
              </a:ln>
            </c:spPr>
            <c:extLst>
              <c:ext xmlns:c16="http://schemas.microsoft.com/office/drawing/2014/chart" uri="{C3380CC4-5D6E-409C-BE32-E72D297353CC}">
                <c16:uniqueId val="{0000000D-EF90-4AB4-B00E-83B658A53F4D}"/>
              </c:ext>
            </c:extLst>
          </c:dPt>
          <c:dPt>
            <c:idx val="7"/>
            <c:bubble3D val="0"/>
            <c:spPr>
              <a:pattFill prst="dkHorz">
                <a:fgClr>
                  <a:srgbClr val="000000"/>
                </a:fgClr>
                <a:bgClr>
                  <a:sysClr val="window" lastClr="FFFFFF"/>
                </a:bgClr>
              </a:pattFill>
              <a:ln w="3175" cap="flat" cmpd="sng" algn="ctr">
                <a:solidFill>
                  <a:sysClr val="windowText" lastClr="000000">
                    <a:lumMod val="100000"/>
                  </a:sysClr>
                </a:solidFill>
                <a:prstDash val="solid"/>
                <a:round/>
                <a:headEnd type="none" w="med" len="med"/>
                <a:tailEnd type="none" w="med" len="med"/>
              </a:ln>
            </c:spPr>
            <c:extLst>
              <c:ext xmlns:c16="http://schemas.microsoft.com/office/drawing/2014/chart" uri="{C3380CC4-5D6E-409C-BE32-E72D297353CC}">
                <c16:uniqueId val="{0000000F-EF90-4AB4-B00E-83B658A53F4D}"/>
              </c:ext>
            </c:extLst>
          </c:dPt>
          <c:dPt>
            <c:idx val="8"/>
            <c:bubble3D val="0"/>
            <c:spPr>
              <a:solidFill>
                <a:srgbClr val="C0C0C0"/>
              </a:solidFill>
              <a:ln w="3175" cap="flat" cmpd="sng" algn="ctr">
                <a:solidFill>
                  <a:sysClr val="windowText" lastClr="000000">
                    <a:lumMod val="100000"/>
                  </a:sysClr>
                </a:solidFill>
                <a:prstDash val="solid"/>
                <a:round/>
                <a:headEnd type="none" w="med" len="med"/>
                <a:tailEnd type="none" w="med" len="med"/>
              </a:ln>
            </c:spPr>
            <c:extLst>
              <c:ext xmlns:c16="http://schemas.microsoft.com/office/drawing/2014/chart" uri="{C3380CC4-5D6E-409C-BE32-E72D297353CC}">
                <c16:uniqueId val="{00000011-EF90-4AB4-B00E-83B658A53F4D}"/>
              </c:ext>
            </c:extLst>
          </c:dPt>
          <c:dPt>
            <c:idx val="9"/>
            <c:bubble3D val="0"/>
            <c:spPr>
              <a:solidFill>
                <a:srgbClr val="808080"/>
              </a:solidFill>
              <a:ln w="3175" cap="flat" cmpd="sng" algn="ctr">
                <a:solidFill>
                  <a:sysClr val="windowText" lastClr="000000">
                    <a:lumMod val="100000"/>
                  </a:sysClr>
                </a:solidFill>
                <a:prstDash val="solid"/>
                <a:round/>
                <a:headEnd type="none" w="med" len="med"/>
                <a:tailEnd type="none" w="med" len="med"/>
              </a:ln>
            </c:spPr>
            <c:extLst>
              <c:ext xmlns:c16="http://schemas.microsoft.com/office/drawing/2014/chart" uri="{C3380CC4-5D6E-409C-BE32-E72D297353CC}">
                <c16:uniqueId val="{00000013-EF90-4AB4-B00E-83B658A53F4D}"/>
              </c:ext>
            </c:extLst>
          </c:dPt>
          <c:dPt>
            <c:idx val="10"/>
            <c:bubble3D val="0"/>
            <c:spPr>
              <a:solidFill>
                <a:srgbClr val="000000"/>
              </a:solidFill>
              <a:ln w="3175" cap="flat" cmpd="sng" algn="ctr">
                <a:solidFill>
                  <a:sysClr val="windowText" lastClr="000000">
                    <a:lumMod val="100000"/>
                  </a:sysClr>
                </a:solidFill>
                <a:prstDash val="solid"/>
                <a:round/>
                <a:headEnd type="none" w="med" len="med"/>
                <a:tailEnd type="none" w="med" len="med"/>
              </a:ln>
            </c:spPr>
            <c:extLst>
              <c:ext xmlns:c16="http://schemas.microsoft.com/office/drawing/2014/chart" uri="{C3380CC4-5D6E-409C-BE32-E72D297353CC}">
                <c16:uniqueId val="{00000015-EF90-4AB4-B00E-83B658A53F4D}"/>
              </c:ext>
            </c:extLst>
          </c:dPt>
          <c:cat>
            <c:strRef>
              <c:f>'Budgetmallar hel sida'!$A$10:$A$15</c:f>
              <c:strCache>
                <c:ptCount val="6"/>
                <c:pt idx="0">
                  <c:v>Transfereringar 67,7 %</c:v>
                </c:pt>
                <c:pt idx="1">
                  <c:v>Konsumtion 25,0 %</c:v>
                </c:pt>
                <c:pt idx="2">
                  <c:v>Investeringar 4,0 %</c:v>
                </c:pt>
                <c:pt idx="3">
                  <c:v>Räntor 2,2 %</c:v>
                </c:pt>
                <c:pt idx="4">
                  <c:v>Övrigt finansiellt 1,1 %</c:v>
                </c:pt>
                <c:pt idx="5">
                  <c:v>Övriga kostnader 0,0 %</c:v>
                </c:pt>
              </c:strCache>
            </c:strRef>
          </c:cat>
          <c:val>
            <c:numRef>
              <c:f>'Budgetmallar hel sida'!$B$10:$B$15</c:f>
              <c:numCache>
                <c:formatCode>General</c:formatCode>
                <c:ptCount val="6"/>
                <c:pt idx="0">
                  <c:v>67.666450945289085</c:v>
                </c:pt>
                <c:pt idx="1">
                  <c:v>25.028411372486946</c:v>
                </c:pt>
                <c:pt idx="2">
                  <c:v>3.9405311672682526</c:v>
                </c:pt>
                <c:pt idx="3">
                  <c:v>2.2431338120539688</c:v>
                </c:pt>
                <c:pt idx="4">
                  <c:v>1.1214727029017471</c:v>
                </c:pt>
                <c:pt idx="5">
                  <c:v>0</c:v>
                </c:pt>
              </c:numCache>
            </c:numRef>
          </c:val>
          <c:extLst>
            <c:ext xmlns:c16="http://schemas.microsoft.com/office/drawing/2014/chart" uri="{C3380CC4-5D6E-409C-BE32-E72D297353CC}">
              <c16:uniqueId val="{00000016-EF90-4AB4-B00E-83B658A53F4D}"/>
            </c:ext>
          </c:extLst>
        </c:ser>
        <c:ser>
          <c:idx val="1"/>
          <c:order val="1"/>
          <c:tx>
            <c:strRef>
              <c:f>'Budgetmallar hel sida'!$C$9</c:f>
              <c:strCache>
                <c:ptCount val="1"/>
                <c:pt idx="0">
                  <c:v>Exempel 2</c:v>
                </c:pt>
              </c:strCache>
            </c:strRef>
          </c:tx>
          <c:cat>
            <c:strRef>
              <c:f>'Budgetmallar hel sida'!$A$10:$A$15</c:f>
              <c:strCache>
                <c:ptCount val="6"/>
                <c:pt idx="0">
                  <c:v>Transfereringar 67,7 %</c:v>
                </c:pt>
                <c:pt idx="1">
                  <c:v>Konsumtion 25,0 %</c:v>
                </c:pt>
                <c:pt idx="2">
                  <c:v>Investeringar 4,0 %</c:v>
                </c:pt>
                <c:pt idx="3">
                  <c:v>Räntor 2,2 %</c:v>
                </c:pt>
                <c:pt idx="4">
                  <c:v>Övrigt finansiellt 1,1 %</c:v>
                </c:pt>
                <c:pt idx="5">
                  <c:v>Övriga kostnader 0,0 %</c:v>
                </c:pt>
              </c:strCache>
            </c:strRef>
          </c:cat>
          <c:val>
            <c:numRef>
              <c:f>'Budgetmallar hel sida'!$C$10:$C$20</c:f>
              <c:numCache>
                <c:formatCode>General</c:formatCode>
                <c:ptCount val="11"/>
                <c:pt idx="0">
                  <c:v>39</c:v>
                </c:pt>
                <c:pt idx="1">
                  <c:v>70</c:v>
                </c:pt>
                <c:pt idx="2">
                  <c:v>14</c:v>
                </c:pt>
                <c:pt idx="3">
                  <c:v>73</c:v>
                </c:pt>
                <c:pt idx="4">
                  <c:v>67</c:v>
                </c:pt>
                <c:pt idx="5">
                  <c:v>19</c:v>
                </c:pt>
                <c:pt idx="6">
                  <c:v>77</c:v>
                </c:pt>
                <c:pt idx="7">
                  <c:v>89</c:v>
                </c:pt>
                <c:pt idx="8">
                  <c:v>59</c:v>
                </c:pt>
                <c:pt idx="9">
                  <c:v>27</c:v>
                </c:pt>
                <c:pt idx="10">
                  <c:v>45</c:v>
                </c:pt>
              </c:numCache>
            </c:numRef>
          </c:val>
          <c:extLst>
            <c:ext xmlns:c16="http://schemas.microsoft.com/office/drawing/2014/chart" uri="{C3380CC4-5D6E-409C-BE32-E72D297353CC}">
              <c16:uniqueId val="{00000017-EF90-4AB4-B00E-83B658A53F4D}"/>
            </c:ext>
          </c:extLst>
        </c:ser>
        <c:ser>
          <c:idx val="2"/>
          <c:order val="2"/>
          <c:tx>
            <c:strRef>
              <c:f>'Budgetmallar hel sida'!$D$9</c:f>
              <c:strCache>
                <c:ptCount val="1"/>
                <c:pt idx="0">
                  <c:v>Exempel 3</c:v>
                </c:pt>
              </c:strCache>
            </c:strRef>
          </c:tx>
          <c:cat>
            <c:strRef>
              <c:f>'Budgetmallar hel sida'!$A$10:$A$15</c:f>
              <c:strCache>
                <c:ptCount val="6"/>
                <c:pt idx="0">
                  <c:v>Transfereringar 67,7 %</c:v>
                </c:pt>
                <c:pt idx="1">
                  <c:v>Konsumtion 25,0 %</c:v>
                </c:pt>
                <c:pt idx="2">
                  <c:v>Investeringar 4,0 %</c:v>
                </c:pt>
                <c:pt idx="3">
                  <c:v>Räntor 2,2 %</c:v>
                </c:pt>
                <c:pt idx="4">
                  <c:v>Övrigt finansiellt 1,1 %</c:v>
                </c:pt>
                <c:pt idx="5">
                  <c:v>Övriga kostnader 0,0 %</c:v>
                </c:pt>
              </c:strCache>
            </c:strRef>
          </c:cat>
          <c:val>
            <c:numRef>
              <c:f>'Budgetmallar hel sida'!$D$10:$D$20</c:f>
              <c:numCache>
                <c:formatCode>General</c:formatCode>
                <c:ptCount val="11"/>
                <c:pt idx="0">
                  <c:v>33</c:v>
                </c:pt>
                <c:pt idx="1">
                  <c:v>39</c:v>
                </c:pt>
                <c:pt idx="2">
                  <c:v>66</c:v>
                </c:pt>
                <c:pt idx="3">
                  <c:v>81</c:v>
                </c:pt>
                <c:pt idx="4">
                  <c:v>53</c:v>
                </c:pt>
                <c:pt idx="5">
                  <c:v>85</c:v>
                </c:pt>
                <c:pt idx="6">
                  <c:v>27</c:v>
                </c:pt>
                <c:pt idx="7">
                  <c:v>46</c:v>
                </c:pt>
                <c:pt idx="8">
                  <c:v>20</c:v>
                </c:pt>
                <c:pt idx="9">
                  <c:v>53</c:v>
                </c:pt>
                <c:pt idx="10">
                  <c:v>15</c:v>
                </c:pt>
              </c:numCache>
            </c:numRef>
          </c:val>
          <c:extLst>
            <c:ext xmlns:c16="http://schemas.microsoft.com/office/drawing/2014/chart" uri="{C3380CC4-5D6E-409C-BE32-E72D297353CC}">
              <c16:uniqueId val="{00000018-EF90-4AB4-B00E-83B658A53F4D}"/>
            </c:ext>
          </c:extLst>
        </c:ser>
        <c:dLbls>
          <c:showLegendKey val="0"/>
          <c:showVal val="0"/>
          <c:showCatName val="0"/>
          <c:showSerName val="0"/>
          <c:showPercent val="0"/>
          <c:showBubbleSize val="0"/>
          <c:showLeaderLines val="0"/>
        </c:dLbls>
        <c:firstSliceAng val="0"/>
      </c:pieChart>
    </c:plotArea>
    <c:legend>
      <c:legendPos val="b"/>
      <c:legendEntry>
        <c:idx val="6"/>
        <c:delete val="1"/>
      </c:legendEntry>
      <c:legendEntry>
        <c:idx val="7"/>
        <c:delete val="1"/>
      </c:legendEntry>
      <c:legendEntry>
        <c:idx val="8"/>
        <c:delete val="1"/>
      </c:legendEntry>
      <c:legendEntry>
        <c:idx val="9"/>
        <c:delete val="1"/>
      </c:legendEntry>
      <c:legendEntry>
        <c:idx val="10"/>
        <c:delete val="1"/>
      </c:legendEntry>
      <c:overlay val="0"/>
    </c:legend>
    <c:plotVisOnly val="1"/>
    <c:dispBlanksAs val="gap"/>
    <c:showDLblsOverMax val="0"/>
  </c:chart>
  <c:spPr>
    <a:noFill/>
    <a:ln w="25400">
      <a:noFill/>
    </a:ln>
  </c:spPr>
  <c:txPr>
    <a:bodyPr/>
    <a:lstStyle/>
    <a:p>
      <a:pPr>
        <a:defRPr sz="800">
          <a:latin typeface="Arial" panose="020B0604020202020204" pitchFamily="34" charset="0"/>
          <a:ea typeface="TradeGothic CondEighteen"/>
          <a:cs typeface="Arial" panose="020B0604020202020204" pitchFamily="34" charset="0"/>
        </a:defRPr>
      </a:pPr>
      <a:endParaRPr lang="sv-SE"/>
    </a:p>
  </c:txPr>
  <c:externalData r:id="rId2">
    <c:autoUpdate val="0"/>
  </c:externalData>
</c:chartSpace>
</file>

<file path=word/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1"/>
    <c:plotArea>
      <c:layout/>
      <c:pieChart>
        <c:varyColors val="1"/>
        <c:ser>
          <c:idx val="0"/>
          <c:order val="0"/>
          <c:tx>
            <c:strRef>
              <c:f>'Budgetmallar hel sida'!$B$9</c:f>
              <c:strCache>
                <c:ptCount val="1"/>
                <c:pt idx="0">
                  <c:v>Exempel 1</c:v>
                </c:pt>
              </c:strCache>
            </c:strRef>
          </c:tx>
          <c:spPr>
            <a:ln w="3175" cap="flat" cmpd="sng" algn="ctr">
              <a:solidFill>
                <a:sysClr val="windowText" lastClr="000000">
                  <a:lumMod val="100000"/>
                </a:sysClr>
              </a:solidFill>
              <a:prstDash val="solid"/>
              <a:round/>
              <a:headEnd type="none" w="med" len="med"/>
              <a:tailEnd type="none" w="med" len="med"/>
            </a:ln>
          </c:spPr>
          <c:dPt>
            <c:idx val="0"/>
            <c:bubble3D val="0"/>
            <c:spPr>
              <a:solidFill>
                <a:srgbClr val="000000"/>
              </a:solidFill>
              <a:ln w="3175" cap="flat" cmpd="sng" algn="ctr">
                <a:solidFill>
                  <a:sysClr val="windowText" lastClr="000000">
                    <a:lumMod val="100000"/>
                  </a:sysClr>
                </a:solidFill>
                <a:prstDash val="solid"/>
                <a:round/>
                <a:headEnd type="none" w="med" len="med"/>
                <a:tailEnd type="none" w="med" len="med"/>
              </a:ln>
            </c:spPr>
            <c:extLst>
              <c:ext xmlns:c16="http://schemas.microsoft.com/office/drawing/2014/chart" uri="{C3380CC4-5D6E-409C-BE32-E72D297353CC}">
                <c16:uniqueId val="{00000001-D051-4E72-A36A-7091B158E68F}"/>
              </c:ext>
            </c:extLst>
          </c:dPt>
          <c:dPt>
            <c:idx val="1"/>
            <c:bubble3D val="0"/>
            <c:spPr>
              <a:solidFill>
                <a:srgbClr val="B4B4B4"/>
              </a:solidFill>
              <a:ln w="3175" cap="flat" cmpd="sng" algn="ctr">
                <a:solidFill>
                  <a:sysClr val="windowText" lastClr="000000">
                    <a:lumMod val="100000"/>
                  </a:sysClr>
                </a:solidFill>
                <a:prstDash val="solid"/>
                <a:round/>
                <a:headEnd type="none" w="med" len="med"/>
                <a:tailEnd type="none" w="med" len="med"/>
              </a:ln>
            </c:spPr>
            <c:extLst>
              <c:ext xmlns:c16="http://schemas.microsoft.com/office/drawing/2014/chart" uri="{C3380CC4-5D6E-409C-BE32-E72D297353CC}">
                <c16:uniqueId val="{00000003-D051-4E72-A36A-7091B158E68F}"/>
              </c:ext>
            </c:extLst>
          </c:dPt>
          <c:dPt>
            <c:idx val="2"/>
            <c:bubble3D val="0"/>
            <c:spPr>
              <a:solidFill>
                <a:srgbClr val="5A5A5A"/>
              </a:solidFill>
              <a:ln w="3175" cap="flat" cmpd="sng" algn="ctr">
                <a:solidFill>
                  <a:sysClr val="windowText" lastClr="000000">
                    <a:lumMod val="100000"/>
                  </a:sysClr>
                </a:solidFill>
                <a:prstDash val="solid"/>
                <a:round/>
                <a:headEnd type="none" w="med" len="med"/>
                <a:tailEnd type="none" w="med" len="med"/>
              </a:ln>
            </c:spPr>
            <c:extLst>
              <c:ext xmlns:c16="http://schemas.microsoft.com/office/drawing/2014/chart" uri="{C3380CC4-5D6E-409C-BE32-E72D297353CC}">
                <c16:uniqueId val="{00000005-D051-4E72-A36A-7091B158E68F}"/>
              </c:ext>
            </c:extLst>
          </c:dPt>
          <c:dPt>
            <c:idx val="3"/>
            <c:bubble3D val="0"/>
            <c:spPr>
              <a:solidFill>
                <a:srgbClr val="FFFFFF"/>
              </a:solidFill>
              <a:ln w="3175" cap="flat" cmpd="sng" algn="ctr">
                <a:solidFill>
                  <a:sysClr val="windowText" lastClr="000000">
                    <a:lumMod val="100000"/>
                  </a:sysClr>
                </a:solidFill>
                <a:prstDash val="solid"/>
                <a:round/>
                <a:headEnd type="none" w="med" len="med"/>
                <a:tailEnd type="none" w="med" len="med"/>
              </a:ln>
            </c:spPr>
            <c:extLst>
              <c:ext xmlns:c16="http://schemas.microsoft.com/office/drawing/2014/chart" uri="{C3380CC4-5D6E-409C-BE32-E72D297353CC}">
                <c16:uniqueId val="{00000007-D051-4E72-A36A-7091B158E68F}"/>
              </c:ext>
            </c:extLst>
          </c:dPt>
          <c:dPt>
            <c:idx val="4"/>
            <c:bubble3D val="0"/>
            <c:spPr>
              <a:pattFill prst="wdUpDiag">
                <a:fgClr>
                  <a:srgbClr val="000000"/>
                </a:fgClr>
                <a:bgClr>
                  <a:sysClr val="window" lastClr="FFFFFF"/>
                </a:bgClr>
              </a:pattFill>
              <a:ln w="3175" cap="flat" cmpd="sng" algn="ctr">
                <a:solidFill>
                  <a:sysClr val="windowText" lastClr="000000">
                    <a:lumMod val="100000"/>
                  </a:sysClr>
                </a:solidFill>
                <a:prstDash val="solid"/>
                <a:round/>
                <a:headEnd type="none" w="med" len="med"/>
                <a:tailEnd type="none" w="med" len="med"/>
              </a:ln>
            </c:spPr>
            <c:extLst>
              <c:ext xmlns:c16="http://schemas.microsoft.com/office/drawing/2014/chart" uri="{C3380CC4-5D6E-409C-BE32-E72D297353CC}">
                <c16:uniqueId val="{00000009-D051-4E72-A36A-7091B158E68F}"/>
              </c:ext>
            </c:extLst>
          </c:dPt>
          <c:dPt>
            <c:idx val="5"/>
            <c:bubble3D val="0"/>
            <c:spPr>
              <a:pattFill prst="pct20">
                <a:fgClr>
                  <a:srgbClr val="000000"/>
                </a:fgClr>
                <a:bgClr>
                  <a:sysClr val="window" lastClr="FFFFFF"/>
                </a:bgClr>
              </a:pattFill>
              <a:ln w="3175" cap="flat" cmpd="sng" algn="ctr">
                <a:solidFill>
                  <a:sysClr val="windowText" lastClr="000000">
                    <a:lumMod val="100000"/>
                  </a:sysClr>
                </a:solidFill>
                <a:prstDash val="solid"/>
                <a:round/>
                <a:headEnd type="none" w="med" len="med"/>
                <a:tailEnd type="none" w="med" len="med"/>
              </a:ln>
            </c:spPr>
            <c:extLst>
              <c:ext xmlns:c16="http://schemas.microsoft.com/office/drawing/2014/chart" uri="{C3380CC4-5D6E-409C-BE32-E72D297353CC}">
                <c16:uniqueId val="{0000000B-D051-4E72-A36A-7091B158E68F}"/>
              </c:ext>
            </c:extLst>
          </c:dPt>
          <c:dPt>
            <c:idx val="6"/>
            <c:bubble3D val="0"/>
            <c:spPr>
              <a:pattFill prst="zigZag">
                <a:fgClr>
                  <a:srgbClr val="000000"/>
                </a:fgClr>
                <a:bgClr>
                  <a:sysClr val="window" lastClr="FFFFFF"/>
                </a:bgClr>
              </a:pattFill>
              <a:ln w="3175" cap="flat" cmpd="sng" algn="ctr">
                <a:solidFill>
                  <a:sysClr val="windowText" lastClr="000000">
                    <a:lumMod val="100000"/>
                  </a:sysClr>
                </a:solidFill>
                <a:prstDash val="solid"/>
                <a:round/>
                <a:headEnd type="none" w="med" len="med"/>
                <a:tailEnd type="none" w="med" len="med"/>
              </a:ln>
            </c:spPr>
            <c:extLst>
              <c:ext xmlns:c16="http://schemas.microsoft.com/office/drawing/2014/chart" uri="{C3380CC4-5D6E-409C-BE32-E72D297353CC}">
                <c16:uniqueId val="{0000000D-D051-4E72-A36A-7091B158E68F}"/>
              </c:ext>
            </c:extLst>
          </c:dPt>
          <c:dPt>
            <c:idx val="7"/>
            <c:bubble3D val="0"/>
            <c:spPr>
              <a:pattFill prst="dkHorz">
                <a:fgClr>
                  <a:srgbClr val="000000"/>
                </a:fgClr>
                <a:bgClr>
                  <a:sysClr val="window" lastClr="FFFFFF"/>
                </a:bgClr>
              </a:pattFill>
              <a:ln w="3175" cap="flat" cmpd="sng" algn="ctr">
                <a:solidFill>
                  <a:sysClr val="windowText" lastClr="000000">
                    <a:lumMod val="100000"/>
                  </a:sysClr>
                </a:solidFill>
                <a:prstDash val="solid"/>
                <a:round/>
                <a:headEnd type="none" w="med" len="med"/>
                <a:tailEnd type="none" w="med" len="med"/>
              </a:ln>
            </c:spPr>
            <c:extLst>
              <c:ext xmlns:c16="http://schemas.microsoft.com/office/drawing/2014/chart" uri="{C3380CC4-5D6E-409C-BE32-E72D297353CC}">
                <c16:uniqueId val="{0000000F-D051-4E72-A36A-7091B158E68F}"/>
              </c:ext>
            </c:extLst>
          </c:dPt>
          <c:dPt>
            <c:idx val="8"/>
            <c:bubble3D val="0"/>
            <c:spPr>
              <a:solidFill>
                <a:srgbClr val="C0C0C0"/>
              </a:solidFill>
              <a:ln w="3175" cap="flat" cmpd="sng" algn="ctr">
                <a:solidFill>
                  <a:sysClr val="windowText" lastClr="000000">
                    <a:lumMod val="100000"/>
                  </a:sysClr>
                </a:solidFill>
                <a:prstDash val="solid"/>
                <a:round/>
                <a:headEnd type="none" w="med" len="med"/>
                <a:tailEnd type="none" w="med" len="med"/>
              </a:ln>
            </c:spPr>
            <c:extLst>
              <c:ext xmlns:c16="http://schemas.microsoft.com/office/drawing/2014/chart" uri="{C3380CC4-5D6E-409C-BE32-E72D297353CC}">
                <c16:uniqueId val="{00000011-D051-4E72-A36A-7091B158E68F}"/>
              </c:ext>
            </c:extLst>
          </c:dPt>
          <c:dPt>
            <c:idx val="9"/>
            <c:bubble3D val="0"/>
            <c:spPr>
              <a:solidFill>
                <a:srgbClr val="808080"/>
              </a:solidFill>
              <a:ln w="3175" cap="flat" cmpd="sng" algn="ctr">
                <a:solidFill>
                  <a:sysClr val="windowText" lastClr="000000">
                    <a:lumMod val="100000"/>
                  </a:sysClr>
                </a:solidFill>
                <a:prstDash val="solid"/>
                <a:round/>
                <a:headEnd type="none" w="med" len="med"/>
                <a:tailEnd type="none" w="med" len="med"/>
              </a:ln>
            </c:spPr>
            <c:extLst>
              <c:ext xmlns:c16="http://schemas.microsoft.com/office/drawing/2014/chart" uri="{C3380CC4-5D6E-409C-BE32-E72D297353CC}">
                <c16:uniqueId val="{00000013-D051-4E72-A36A-7091B158E68F}"/>
              </c:ext>
            </c:extLst>
          </c:dPt>
          <c:dPt>
            <c:idx val="10"/>
            <c:bubble3D val="0"/>
            <c:spPr>
              <a:solidFill>
                <a:srgbClr val="000000"/>
              </a:solidFill>
              <a:ln w="3175" cap="flat" cmpd="sng" algn="ctr">
                <a:solidFill>
                  <a:sysClr val="windowText" lastClr="000000">
                    <a:lumMod val="100000"/>
                  </a:sysClr>
                </a:solidFill>
                <a:prstDash val="solid"/>
                <a:round/>
                <a:headEnd type="none" w="med" len="med"/>
                <a:tailEnd type="none" w="med" len="med"/>
              </a:ln>
            </c:spPr>
            <c:extLst>
              <c:ext xmlns:c16="http://schemas.microsoft.com/office/drawing/2014/chart" uri="{C3380CC4-5D6E-409C-BE32-E72D297353CC}">
                <c16:uniqueId val="{00000015-D051-4E72-A36A-7091B158E68F}"/>
              </c:ext>
            </c:extLst>
          </c:dPt>
          <c:cat>
            <c:strRef>
              <c:f>'Budgetmallar hel sida'!$A$10:$A$13</c:f>
              <c:strCache>
                <c:ptCount val="4"/>
                <c:pt idx="0">
                  <c:v>Skatteintäkter 91 %</c:v>
                </c:pt>
                <c:pt idx="1">
                  <c:v>Intäkter av avgifter och andra ersättningar 4 %</c:v>
                </c:pt>
                <c:pt idx="2">
                  <c:v>Finansiella intäkter 1 %</c:v>
                </c:pt>
                <c:pt idx="3">
                  <c:v>Intäkter av bidrag 4 %</c:v>
                </c:pt>
              </c:strCache>
            </c:strRef>
          </c:cat>
          <c:val>
            <c:numRef>
              <c:f>'Budgetmallar hel sida'!$B$10:$B$13</c:f>
              <c:numCache>
                <c:formatCode>General</c:formatCode>
                <c:ptCount val="4"/>
                <c:pt idx="0">
                  <c:v>91.152111661722586</c:v>
                </c:pt>
                <c:pt idx="1">
                  <c:v>3.9483108157125204</c:v>
                </c:pt>
                <c:pt idx="2">
                  <c:v>0.81982781703284457</c:v>
                </c:pt>
                <c:pt idx="3">
                  <c:v>3.9465961086702182</c:v>
                </c:pt>
              </c:numCache>
            </c:numRef>
          </c:val>
          <c:extLst>
            <c:ext xmlns:c16="http://schemas.microsoft.com/office/drawing/2014/chart" uri="{C3380CC4-5D6E-409C-BE32-E72D297353CC}">
              <c16:uniqueId val="{00000016-D051-4E72-A36A-7091B158E68F}"/>
            </c:ext>
          </c:extLst>
        </c:ser>
        <c:ser>
          <c:idx val="1"/>
          <c:order val="1"/>
          <c:tx>
            <c:strRef>
              <c:f>'Budgetmallar hel sida'!$C$9</c:f>
              <c:strCache>
                <c:ptCount val="1"/>
                <c:pt idx="0">
                  <c:v>Exempel 2</c:v>
                </c:pt>
              </c:strCache>
            </c:strRef>
          </c:tx>
          <c:cat>
            <c:strRef>
              <c:f>'Budgetmallar hel sida'!$A$10:$A$13</c:f>
              <c:strCache>
                <c:ptCount val="4"/>
                <c:pt idx="0">
                  <c:v>Skatteintäkter 91 %</c:v>
                </c:pt>
                <c:pt idx="1">
                  <c:v>Intäkter av avgifter och andra ersättningar 4 %</c:v>
                </c:pt>
                <c:pt idx="2">
                  <c:v>Finansiella intäkter 1 %</c:v>
                </c:pt>
                <c:pt idx="3">
                  <c:v>Intäkter av bidrag 4 %</c:v>
                </c:pt>
              </c:strCache>
            </c:strRef>
          </c:cat>
          <c:val>
            <c:numRef>
              <c:f>'Budgetmallar hel sida'!$C$10:$C$20</c:f>
              <c:numCache>
                <c:formatCode>General</c:formatCode>
                <c:ptCount val="11"/>
                <c:pt idx="0">
                  <c:v>39</c:v>
                </c:pt>
                <c:pt idx="1">
                  <c:v>70</c:v>
                </c:pt>
                <c:pt idx="2">
                  <c:v>14</c:v>
                </c:pt>
                <c:pt idx="3">
                  <c:v>73</c:v>
                </c:pt>
                <c:pt idx="4">
                  <c:v>67</c:v>
                </c:pt>
                <c:pt idx="5">
                  <c:v>19</c:v>
                </c:pt>
                <c:pt idx="6">
                  <c:v>77</c:v>
                </c:pt>
                <c:pt idx="7">
                  <c:v>89</c:v>
                </c:pt>
                <c:pt idx="8">
                  <c:v>59</c:v>
                </c:pt>
                <c:pt idx="9">
                  <c:v>27</c:v>
                </c:pt>
                <c:pt idx="10">
                  <c:v>45</c:v>
                </c:pt>
              </c:numCache>
            </c:numRef>
          </c:val>
          <c:extLst>
            <c:ext xmlns:c16="http://schemas.microsoft.com/office/drawing/2014/chart" uri="{C3380CC4-5D6E-409C-BE32-E72D297353CC}">
              <c16:uniqueId val="{00000017-D051-4E72-A36A-7091B158E68F}"/>
            </c:ext>
          </c:extLst>
        </c:ser>
        <c:ser>
          <c:idx val="2"/>
          <c:order val="2"/>
          <c:tx>
            <c:strRef>
              <c:f>'Budgetmallar hel sida'!$D$9</c:f>
              <c:strCache>
                <c:ptCount val="1"/>
                <c:pt idx="0">
                  <c:v>Exempel 3</c:v>
                </c:pt>
              </c:strCache>
            </c:strRef>
          </c:tx>
          <c:cat>
            <c:strRef>
              <c:f>'Budgetmallar hel sida'!$A$10:$A$13</c:f>
              <c:strCache>
                <c:ptCount val="4"/>
                <c:pt idx="0">
                  <c:v>Skatteintäkter 91 %</c:v>
                </c:pt>
                <c:pt idx="1">
                  <c:v>Intäkter av avgifter och andra ersättningar 4 %</c:v>
                </c:pt>
                <c:pt idx="2">
                  <c:v>Finansiella intäkter 1 %</c:v>
                </c:pt>
                <c:pt idx="3">
                  <c:v>Intäkter av bidrag 4 %</c:v>
                </c:pt>
              </c:strCache>
            </c:strRef>
          </c:cat>
          <c:val>
            <c:numRef>
              <c:f>'Budgetmallar hel sida'!$D$10:$D$20</c:f>
              <c:numCache>
                <c:formatCode>General</c:formatCode>
                <c:ptCount val="11"/>
                <c:pt idx="0">
                  <c:v>33</c:v>
                </c:pt>
                <c:pt idx="1">
                  <c:v>39</c:v>
                </c:pt>
                <c:pt idx="2">
                  <c:v>66</c:v>
                </c:pt>
                <c:pt idx="3">
                  <c:v>81</c:v>
                </c:pt>
                <c:pt idx="4">
                  <c:v>53</c:v>
                </c:pt>
                <c:pt idx="5">
                  <c:v>85</c:v>
                </c:pt>
                <c:pt idx="6">
                  <c:v>27</c:v>
                </c:pt>
                <c:pt idx="7">
                  <c:v>46</c:v>
                </c:pt>
                <c:pt idx="8">
                  <c:v>20</c:v>
                </c:pt>
                <c:pt idx="9">
                  <c:v>53</c:v>
                </c:pt>
                <c:pt idx="10">
                  <c:v>15</c:v>
                </c:pt>
              </c:numCache>
            </c:numRef>
          </c:val>
          <c:extLst>
            <c:ext xmlns:c16="http://schemas.microsoft.com/office/drawing/2014/chart" uri="{C3380CC4-5D6E-409C-BE32-E72D297353CC}">
              <c16:uniqueId val="{00000018-D051-4E72-A36A-7091B158E68F}"/>
            </c:ext>
          </c:extLst>
        </c:ser>
        <c:dLbls>
          <c:showLegendKey val="0"/>
          <c:showVal val="0"/>
          <c:showCatName val="0"/>
          <c:showSerName val="0"/>
          <c:showPercent val="0"/>
          <c:showBubbleSize val="0"/>
          <c:showLeaderLines val="0"/>
        </c:dLbls>
        <c:firstSliceAng val="0"/>
      </c:pieChart>
    </c:plotArea>
    <c:legend>
      <c:legendPos val="b"/>
      <c:legendEntry>
        <c:idx val="4"/>
        <c:delete val="1"/>
      </c:legendEntry>
      <c:legendEntry>
        <c:idx val="5"/>
        <c:delete val="1"/>
      </c:legendEntry>
      <c:legendEntry>
        <c:idx val="6"/>
        <c:delete val="1"/>
      </c:legendEntry>
      <c:legendEntry>
        <c:idx val="7"/>
        <c:delete val="1"/>
      </c:legendEntry>
      <c:legendEntry>
        <c:idx val="8"/>
        <c:delete val="1"/>
      </c:legendEntry>
      <c:legendEntry>
        <c:idx val="9"/>
        <c:delete val="1"/>
      </c:legendEntry>
      <c:legendEntry>
        <c:idx val="10"/>
        <c:delete val="1"/>
      </c:legendEntry>
      <c:layout>
        <c:manualLayout>
          <c:xMode val="edge"/>
          <c:yMode val="edge"/>
          <c:x val="1.943205128205128E-2"/>
          <c:y val="0.8052538461538461"/>
          <c:w val="0.95570854700854702"/>
          <c:h val="0.16218205128205129"/>
        </c:manualLayout>
      </c:layout>
      <c:overlay val="0"/>
    </c:legend>
    <c:plotVisOnly val="1"/>
    <c:dispBlanksAs val="gap"/>
    <c:showDLblsOverMax val="0"/>
  </c:chart>
  <c:spPr>
    <a:noFill/>
    <a:ln w="25400">
      <a:noFill/>
    </a:ln>
  </c:spPr>
  <c:txPr>
    <a:bodyPr/>
    <a:lstStyle/>
    <a:p>
      <a:pPr>
        <a:defRPr sz="800">
          <a:latin typeface="Arial" panose="020B0604020202020204" pitchFamily="34" charset="0"/>
          <a:ea typeface="TradeGothic CondEighteen"/>
          <a:cs typeface="Arial" panose="020B0604020202020204" pitchFamily="34" charset="0"/>
        </a:defRPr>
      </a:pPr>
      <a:endParaRPr lang="sv-SE"/>
    </a:p>
  </c:txPr>
  <c:externalData r:id="rId2">
    <c:autoUpdate val="0"/>
  </c:externalData>
</c:chartSpace>
</file>

<file path=word/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1"/>
    <c:plotArea>
      <c:layout/>
      <c:pieChart>
        <c:varyColors val="1"/>
        <c:ser>
          <c:idx val="0"/>
          <c:order val="0"/>
          <c:tx>
            <c:strRef>
              <c:f>'Budgetmallar hel sida'!$B$9</c:f>
              <c:strCache>
                <c:ptCount val="1"/>
                <c:pt idx="0">
                  <c:v>Exempel 1</c:v>
                </c:pt>
              </c:strCache>
            </c:strRef>
          </c:tx>
          <c:spPr>
            <a:ln w="3175" cap="flat" cmpd="sng" algn="ctr">
              <a:solidFill>
                <a:sysClr val="windowText" lastClr="000000">
                  <a:lumMod val="100000"/>
                </a:sysClr>
              </a:solidFill>
              <a:prstDash val="solid"/>
              <a:round/>
              <a:headEnd type="none" w="med" len="med"/>
              <a:tailEnd type="none" w="med" len="med"/>
            </a:ln>
          </c:spPr>
          <c:dPt>
            <c:idx val="0"/>
            <c:bubble3D val="0"/>
            <c:spPr>
              <a:solidFill>
                <a:srgbClr val="000000"/>
              </a:solidFill>
              <a:ln w="3175" cap="flat" cmpd="sng" algn="ctr">
                <a:solidFill>
                  <a:sysClr val="windowText" lastClr="000000">
                    <a:lumMod val="100000"/>
                  </a:sysClr>
                </a:solidFill>
                <a:prstDash val="solid"/>
                <a:round/>
                <a:headEnd type="none" w="med" len="med"/>
                <a:tailEnd type="none" w="med" len="med"/>
              </a:ln>
            </c:spPr>
            <c:extLst>
              <c:ext xmlns:c16="http://schemas.microsoft.com/office/drawing/2014/chart" uri="{C3380CC4-5D6E-409C-BE32-E72D297353CC}">
                <c16:uniqueId val="{00000001-F644-41C6-B12F-08EF3815CD38}"/>
              </c:ext>
            </c:extLst>
          </c:dPt>
          <c:dPt>
            <c:idx val="1"/>
            <c:bubble3D val="0"/>
            <c:spPr>
              <a:solidFill>
                <a:srgbClr val="B4B4B4"/>
              </a:solidFill>
              <a:ln w="3175" cap="flat" cmpd="sng" algn="ctr">
                <a:solidFill>
                  <a:sysClr val="windowText" lastClr="000000">
                    <a:lumMod val="100000"/>
                  </a:sysClr>
                </a:solidFill>
                <a:prstDash val="solid"/>
                <a:round/>
                <a:headEnd type="none" w="med" len="med"/>
                <a:tailEnd type="none" w="med" len="med"/>
              </a:ln>
            </c:spPr>
            <c:extLst>
              <c:ext xmlns:c16="http://schemas.microsoft.com/office/drawing/2014/chart" uri="{C3380CC4-5D6E-409C-BE32-E72D297353CC}">
                <c16:uniqueId val="{00000003-F644-41C6-B12F-08EF3815CD38}"/>
              </c:ext>
            </c:extLst>
          </c:dPt>
          <c:dPt>
            <c:idx val="2"/>
            <c:bubble3D val="0"/>
            <c:spPr>
              <a:solidFill>
                <a:srgbClr val="5A5A5A"/>
              </a:solidFill>
              <a:ln w="3175" cap="flat" cmpd="sng" algn="ctr">
                <a:solidFill>
                  <a:sysClr val="windowText" lastClr="000000">
                    <a:lumMod val="100000"/>
                  </a:sysClr>
                </a:solidFill>
                <a:prstDash val="solid"/>
                <a:round/>
                <a:headEnd type="none" w="med" len="med"/>
                <a:tailEnd type="none" w="med" len="med"/>
              </a:ln>
            </c:spPr>
            <c:extLst>
              <c:ext xmlns:c16="http://schemas.microsoft.com/office/drawing/2014/chart" uri="{C3380CC4-5D6E-409C-BE32-E72D297353CC}">
                <c16:uniqueId val="{00000005-F644-41C6-B12F-08EF3815CD38}"/>
              </c:ext>
            </c:extLst>
          </c:dPt>
          <c:dPt>
            <c:idx val="3"/>
            <c:bubble3D val="0"/>
            <c:spPr>
              <a:solidFill>
                <a:srgbClr val="FFFFFF"/>
              </a:solidFill>
              <a:ln w="3175" cap="flat" cmpd="sng" algn="ctr">
                <a:solidFill>
                  <a:sysClr val="windowText" lastClr="000000">
                    <a:lumMod val="100000"/>
                  </a:sysClr>
                </a:solidFill>
                <a:prstDash val="solid"/>
                <a:round/>
                <a:headEnd type="none" w="med" len="med"/>
                <a:tailEnd type="none" w="med" len="med"/>
              </a:ln>
            </c:spPr>
            <c:extLst>
              <c:ext xmlns:c16="http://schemas.microsoft.com/office/drawing/2014/chart" uri="{C3380CC4-5D6E-409C-BE32-E72D297353CC}">
                <c16:uniqueId val="{00000007-F644-41C6-B12F-08EF3815CD38}"/>
              </c:ext>
            </c:extLst>
          </c:dPt>
          <c:dPt>
            <c:idx val="4"/>
            <c:bubble3D val="0"/>
            <c:spPr>
              <a:pattFill prst="wdUpDiag">
                <a:fgClr>
                  <a:srgbClr val="000000"/>
                </a:fgClr>
                <a:bgClr>
                  <a:sysClr val="window" lastClr="FFFFFF"/>
                </a:bgClr>
              </a:pattFill>
              <a:ln w="3175" cap="flat" cmpd="sng" algn="ctr">
                <a:solidFill>
                  <a:sysClr val="windowText" lastClr="000000">
                    <a:lumMod val="100000"/>
                  </a:sysClr>
                </a:solidFill>
                <a:prstDash val="solid"/>
                <a:round/>
                <a:headEnd type="none" w="med" len="med"/>
                <a:tailEnd type="none" w="med" len="med"/>
              </a:ln>
            </c:spPr>
            <c:extLst>
              <c:ext xmlns:c16="http://schemas.microsoft.com/office/drawing/2014/chart" uri="{C3380CC4-5D6E-409C-BE32-E72D297353CC}">
                <c16:uniqueId val="{00000009-F644-41C6-B12F-08EF3815CD38}"/>
              </c:ext>
            </c:extLst>
          </c:dPt>
          <c:dPt>
            <c:idx val="5"/>
            <c:bubble3D val="0"/>
            <c:spPr>
              <a:pattFill prst="pct20">
                <a:fgClr>
                  <a:srgbClr val="000000"/>
                </a:fgClr>
                <a:bgClr>
                  <a:sysClr val="window" lastClr="FFFFFF"/>
                </a:bgClr>
              </a:pattFill>
              <a:ln w="3175" cap="flat" cmpd="sng" algn="ctr">
                <a:solidFill>
                  <a:sysClr val="windowText" lastClr="000000">
                    <a:lumMod val="100000"/>
                  </a:sysClr>
                </a:solidFill>
                <a:prstDash val="solid"/>
                <a:round/>
                <a:headEnd type="none" w="med" len="med"/>
                <a:tailEnd type="none" w="med" len="med"/>
              </a:ln>
            </c:spPr>
            <c:extLst>
              <c:ext xmlns:c16="http://schemas.microsoft.com/office/drawing/2014/chart" uri="{C3380CC4-5D6E-409C-BE32-E72D297353CC}">
                <c16:uniqueId val="{0000000B-F644-41C6-B12F-08EF3815CD38}"/>
              </c:ext>
            </c:extLst>
          </c:dPt>
          <c:dPt>
            <c:idx val="6"/>
            <c:bubble3D val="0"/>
            <c:spPr>
              <a:pattFill prst="zigZag">
                <a:fgClr>
                  <a:srgbClr val="000000"/>
                </a:fgClr>
                <a:bgClr>
                  <a:sysClr val="window" lastClr="FFFFFF"/>
                </a:bgClr>
              </a:pattFill>
              <a:ln w="3175" cap="flat" cmpd="sng" algn="ctr">
                <a:solidFill>
                  <a:sysClr val="windowText" lastClr="000000">
                    <a:lumMod val="100000"/>
                  </a:sysClr>
                </a:solidFill>
                <a:prstDash val="solid"/>
                <a:round/>
                <a:headEnd type="none" w="med" len="med"/>
                <a:tailEnd type="none" w="med" len="med"/>
              </a:ln>
            </c:spPr>
            <c:extLst>
              <c:ext xmlns:c16="http://schemas.microsoft.com/office/drawing/2014/chart" uri="{C3380CC4-5D6E-409C-BE32-E72D297353CC}">
                <c16:uniqueId val="{0000000D-F644-41C6-B12F-08EF3815CD38}"/>
              </c:ext>
            </c:extLst>
          </c:dPt>
          <c:dPt>
            <c:idx val="7"/>
            <c:bubble3D val="0"/>
            <c:spPr>
              <a:pattFill prst="dkHorz">
                <a:fgClr>
                  <a:srgbClr val="000000"/>
                </a:fgClr>
                <a:bgClr>
                  <a:sysClr val="window" lastClr="FFFFFF"/>
                </a:bgClr>
              </a:pattFill>
              <a:ln w="3175" cap="flat" cmpd="sng" algn="ctr">
                <a:solidFill>
                  <a:sysClr val="windowText" lastClr="000000">
                    <a:lumMod val="100000"/>
                  </a:sysClr>
                </a:solidFill>
                <a:prstDash val="solid"/>
                <a:round/>
                <a:headEnd type="none" w="med" len="med"/>
                <a:tailEnd type="none" w="med" len="med"/>
              </a:ln>
            </c:spPr>
            <c:extLst>
              <c:ext xmlns:c16="http://schemas.microsoft.com/office/drawing/2014/chart" uri="{C3380CC4-5D6E-409C-BE32-E72D297353CC}">
                <c16:uniqueId val="{0000000F-F644-41C6-B12F-08EF3815CD38}"/>
              </c:ext>
            </c:extLst>
          </c:dPt>
          <c:dPt>
            <c:idx val="8"/>
            <c:bubble3D val="0"/>
            <c:spPr>
              <a:solidFill>
                <a:srgbClr val="C0C0C0"/>
              </a:solidFill>
              <a:ln w="3175" cap="flat" cmpd="sng" algn="ctr">
                <a:solidFill>
                  <a:sysClr val="windowText" lastClr="000000">
                    <a:lumMod val="100000"/>
                  </a:sysClr>
                </a:solidFill>
                <a:prstDash val="solid"/>
                <a:round/>
                <a:headEnd type="none" w="med" len="med"/>
                <a:tailEnd type="none" w="med" len="med"/>
              </a:ln>
            </c:spPr>
            <c:extLst>
              <c:ext xmlns:c16="http://schemas.microsoft.com/office/drawing/2014/chart" uri="{C3380CC4-5D6E-409C-BE32-E72D297353CC}">
                <c16:uniqueId val="{00000011-F644-41C6-B12F-08EF3815CD38}"/>
              </c:ext>
            </c:extLst>
          </c:dPt>
          <c:dPt>
            <c:idx val="9"/>
            <c:bubble3D val="0"/>
            <c:spPr>
              <a:solidFill>
                <a:srgbClr val="808080"/>
              </a:solidFill>
              <a:ln w="3175" cap="flat" cmpd="sng" algn="ctr">
                <a:solidFill>
                  <a:sysClr val="windowText" lastClr="000000">
                    <a:lumMod val="100000"/>
                  </a:sysClr>
                </a:solidFill>
                <a:prstDash val="solid"/>
                <a:round/>
                <a:headEnd type="none" w="med" len="med"/>
                <a:tailEnd type="none" w="med" len="med"/>
              </a:ln>
            </c:spPr>
            <c:extLst>
              <c:ext xmlns:c16="http://schemas.microsoft.com/office/drawing/2014/chart" uri="{C3380CC4-5D6E-409C-BE32-E72D297353CC}">
                <c16:uniqueId val="{00000013-F644-41C6-B12F-08EF3815CD38}"/>
              </c:ext>
            </c:extLst>
          </c:dPt>
          <c:dPt>
            <c:idx val="10"/>
            <c:bubble3D val="0"/>
            <c:spPr>
              <a:solidFill>
                <a:srgbClr val="000000"/>
              </a:solidFill>
              <a:ln w="3175" cap="flat" cmpd="sng" algn="ctr">
                <a:solidFill>
                  <a:sysClr val="windowText" lastClr="000000">
                    <a:lumMod val="100000"/>
                  </a:sysClr>
                </a:solidFill>
                <a:prstDash val="solid"/>
                <a:round/>
                <a:headEnd type="none" w="med" len="med"/>
                <a:tailEnd type="none" w="med" len="med"/>
              </a:ln>
            </c:spPr>
            <c:extLst>
              <c:ext xmlns:c16="http://schemas.microsoft.com/office/drawing/2014/chart" uri="{C3380CC4-5D6E-409C-BE32-E72D297353CC}">
                <c16:uniqueId val="{00000015-F644-41C6-B12F-08EF3815CD38}"/>
              </c:ext>
            </c:extLst>
          </c:dPt>
          <c:cat>
            <c:strRef>
              <c:f>'Budgetmallar hel sida'!$A$10:$A$13</c:f>
              <c:strCache>
                <c:ptCount val="3"/>
                <c:pt idx="0">
                  <c:v>Transfereringar 79 %</c:v>
                </c:pt>
                <c:pt idx="1">
                  <c:v>Kostnader för statens egen verksamhet 20 %</c:v>
                </c:pt>
                <c:pt idx="2">
                  <c:v>Finansiella kostnader 1 %</c:v>
                </c:pt>
              </c:strCache>
            </c:strRef>
          </c:cat>
          <c:val>
            <c:numRef>
              <c:f>'Budgetmallar hel sida'!$B$10:$B$13</c:f>
              <c:numCache>
                <c:formatCode>General</c:formatCode>
                <c:ptCount val="4"/>
                <c:pt idx="0">
                  <c:v>78.966305032390679</c:v>
                </c:pt>
                <c:pt idx="1">
                  <c:v>19.97357914595846</c:v>
                </c:pt>
                <c:pt idx="2">
                  <c:v>1.0601158216508566</c:v>
                </c:pt>
              </c:numCache>
            </c:numRef>
          </c:val>
          <c:extLst>
            <c:ext xmlns:c16="http://schemas.microsoft.com/office/drawing/2014/chart" uri="{C3380CC4-5D6E-409C-BE32-E72D297353CC}">
              <c16:uniqueId val="{00000016-F644-41C6-B12F-08EF3815CD38}"/>
            </c:ext>
          </c:extLst>
        </c:ser>
        <c:ser>
          <c:idx val="1"/>
          <c:order val="1"/>
          <c:tx>
            <c:strRef>
              <c:f>'Budgetmallar hel sida'!$C$9</c:f>
              <c:strCache>
                <c:ptCount val="1"/>
                <c:pt idx="0">
                  <c:v>Exempel 2</c:v>
                </c:pt>
              </c:strCache>
            </c:strRef>
          </c:tx>
          <c:cat>
            <c:strRef>
              <c:f>'Budgetmallar hel sida'!$A$10:$A$13</c:f>
              <c:strCache>
                <c:ptCount val="3"/>
                <c:pt idx="0">
                  <c:v>Transfereringar 79 %</c:v>
                </c:pt>
                <c:pt idx="1">
                  <c:v>Kostnader för statens egen verksamhet 20 %</c:v>
                </c:pt>
                <c:pt idx="2">
                  <c:v>Finansiella kostnader 1 %</c:v>
                </c:pt>
              </c:strCache>
            </c:strRef>
          </c:cat>
          <c:val>
            <c:numRef>
              <c:f>'Budgetmallar hel sida'!$C$10:$C$20</c:f>
              <c:numCache>
                <c:formatCode>General</c:formatCode>
                <c:ptCount val="11"/>
                <c:pt idx="0">
                  <c:v>39</c:v>
                </c:pt>
                <c:pt idx="1">
                  <c:v>70</c:v>
                </c:pt>
                <c:pt idx="2">
                  <c:v>14</c:v>
                </c:pt>
                <c:pt idx="3">
                  <c:v>73</c:v>
                </c:pt>
                <c:pt idx="4">
                  <c:v>67</c:v>
                </c:pt>
                <c:pt idx="5">
                  <c:v>19</c:v>
                </c:pt>
                <c:pt idx="6">
                  <c:v>77</c:v>
                </c:pt>
                <c:pt idx="7">
                  <c:v>89</c:v>
                </c:pt>
                <c:pt idx="8">
                  <c:v>59</c:v>
                </c:pt>
                <c:pt idx="9">
                  <c:v>27</c:v>
                </c:pt>
                <c:pt idx="10">
                  <c:v>45</c:v>
                </c:pt>
              </c:numCache>
            </c:numRef>
          </c:val>
          <c:extLst>
            <c:ext xmlns:c16="http://schemas.microsoft.com/office/drawing/2014/chart" uri="{C3380CC4-5D6E-409C-BE32-E72D297353CC}">
              <c16:uniqueId val="{00000017-F644-41C6-B12F-08EF3815CD38}"/>
            </c:ext>
          </c:extLst>
        </c:ser>
        <c:ser>
          <c:idx val="2"/>
          <c:order val="2"/>
          <c:tx>
            <c:strRef>
              <c:f>'Budgetmallar hel sida'!$D$9</c:f>
              <c:strCache>
                <c:ptCount val="1"/>
                <c:pt idx="0">
                  <c:v>Exempel 3</c:v>
                </c:pt>
              </c:strCache>
            </c:strRef>
          </c:tx>
          <c:cat>
            <c:strRef>
              <c:f>'Budgetmallar hel sida'!$A$10:$A$13</c:f>
              <c:strCache>
                <c:ptCount val="3"/>
                <c:pt idx="0">
                  <c:v>Transfereringar 79 %</c:v>
                </c:pt>
                <c:pt idx="1">
                  <c:v>Kostnader för statens egen verksamhet 20 %</c:v>
                </c:pt>
                <c:pt idx="2">
                  <c:v>Finansiella kostnader 1 %</c:v>
                </c:pt>
              </c:strCache>
            </c:strRef>
          </c:cat>
          <c:val>
            <c:numRef>
              <c:f>'Budgetmallar hel sida'!$D$10:$D$20</c:f>
              <c:numCache>
                <c:formatCode>General</c:formatCode>
                <c:ptCount val="11"/>
                <c:pt idx="0">
                  <c:v>33</c:v>
                </c:pt>
                <c:pt idx="1">
                  <c:v>39</c:v>
                </c:pt>
                <c:pt idx="2">
                  <c:v>66</c:v>
                </c:pt>
                <c:pt idx="3">
                  <c:v>81</c:v>
                </c:pt>
                <c:pt idx="4">
                  <c:v>53</c:v>
                </c:pt>
                <c:pt idx="5">
                  <c:v>85</c:v>
                </c:pt>
                <c:pt idx="6">
                  <c:v>27</c:v>
                </c:pt>
                <c:pt idx="7">
                  <c:v>46</c:v>
                </c:pt>
                <c:pt idx="8">
                  <c:v>20</c:v>
                </c:pt>
                <c:pt idx="9">
                  <c:v>53</c:v>
                </c:pt>
                <c:pt idx="10">
                  <c:v>15</c:v>
                </c:pt>
              </c:numCache>
            </c:numRef>
          </c:val>
          <c:extLst>
            <c:ext xmlns:c16="http://schemas.microsoft.com/office/drawing/2014/chart" uri="{C3380CC4-5D6E-409C-BE32-E72D297353CC}">
              <c16:uniqueId val="{00000018-F644-41C6-B12F-08EF3815CD38}"/>
            </c:ext>
          </c:extLst>
        </c:ser>
        <c:dLbls>
          <c:showLegendKey val="0"/>
          <c:showVal val="0"/>
          <c:showCatName val="0"/>
          <c:showSerName val="0"/>
          <c:showPercent val="0"/>
          <c:showBubbleSize val="0"/>
          <c:showLeaderLines val="0"/>
        </c:dLbls>
        <c:firstSliceAng val="0"/>
      </c:pieChart>
    </c:plotArea>
    <c:legend>
      <c:legendPos val="b"/>
      <c:legendEntry>
        <c:idx val="3"/>
        <c:delete val="1"/>
      </c:legendEntry>
      <c:legendEntry>
        <c:idx val="4"/>
        <c:delete val="1"/>
      </c:legendEntry>
      <c:legendEntry>
        <c:idx val="5"/>
        <c:delete val="1"/>
      </c:legendEntry>
      <c:legendEntry>
        <c:idx val="6"/>
        <c:delete val="1"/>
      </c:legendEntry>
      <c:legendEntry>
        <c:idx val="7"/>
        <c:delete val="1"/>
      </c:legendEntry>
      <c:legendEntry>
        <c:idx val="8"/>
        <c:delete val="1"/>
      </c:legendEntry>
      <c:legendEntry>
        <c:idx val="9"/>
        <c:delete val="1"/>
      </c:legendEntry>
      <c:legendEntry>
        <c:idx val="10"/>
        <c:delete val="1"/>
      </c:legendEntry>
      <c:layout>
        <c:manualLayout>
          <c:xMode val="edge"/>
          <c:yMode val="edge"/>
          <c:x val="8.5773504273504251E-3"/>
          <c:y val="0.8052538461538461"/>
          <c:w val="0.97470427350427347"/>
          <c:h val="0.16218205128205129"/>
        </c:manualLayout>
      </c:layout>
      <c:overlay val="0"/>
    </c:legend>
    <c:plotVisOnly val="1"/>
    <c:dispBlanksAs val="gap"/>
    <c:showDLblsOverMax val="0"/>
  </c:chart>
  <c:spPr>
    <a:noFill/>
    <a:ln w="25400">
      <a:noFill/>
    </a:ln>
  </c:spPr>
  <c:txPr>
    <a:bodyPr/>
    <a:lstStyle/>
    <a:p>
      <a:pPr>
        <a:defRPr sz="800">
          <a:latin typeface="Arial" panose="020B0604020202020204" pitchFamily="34" charset="0"/>
          <a:ea typeface="TradeGothic CondEighteen"/>
          <a:cs typeface="Arial" panose="020B0604020202020204" pitchFamily="34" charset="0"/>
        </a:defRPr>
      </a:pPr>
      <a:endParaRPr lang="sv-SE"/>
    </a:p>
  </c:txPr>
  <c:externalData r:id="rId2">
    <c:autoUpdate val="0"/>
  </c:externalData>
</c:chartSpace>
</file>

<file path=word/charts/chart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1"/>
    <c:plotArea>
      <c:layout/>
      <c:pieChart>
        <c:varyColors val="1"/>
        <c:ser>
          <c:idx val="0"/>
          <c:order val="0"/>
          <c:tx>
            <c:strRef>
              <c:f>'Budgetmallar hel sida'!$B$9</c:f>
              <c:strCache>
                <c:ptCount val="1"/>
                <c:pt idx="0">
                  <c:v>Exempel 1</c:v>
                </c:pt>
              </c:strCache>
            </c:strRef>
          </c:tx>
          <c:spPr>
            <a:ln w="3175" cap="flat" cmpd="sng" algn="ctr">
              <a:solidFill>
                <a:sysClr val="windowText" lastClr="000000">
                  <a:lumMod val="100000"/>
                </a:sysClr>
              </a:solidFill>
              <a:prstDash val="solid"/>
              <a:round/>
              <a:headEnd type="none" w="med" len="med"/>
              <a:tailEnd type="none" w="med" len="med"/>
            </a:ln>
          </c:spPr>
          <c:dPt>
            <c:idx val="0"/>
            <c:bubble3D val="0"/>
            <c:spPr>
              <a:solidFill>
                <a:srgbClr val="000000"/>
              </a:solidFill>
              <a:ln w="3175" cap="flat" cmpd="sng" algn="ctr">
                <a:solidFill>
                  <a:sysClr val="windowText" lastClr="000000">
                    <a:lumMod val="100000"/>
                  </a:sysClr>
                </a:solidFill>
                <a:prstDash val="solid"/>
                <a:round/>
                <a:headEnd type="none" w="med" len="med"/>
                <a:tailEnd type="none" w="med" len="med"/>
              </a:ln>
            </c:spPr>
            <c:extLst>
              <c:ext xmlns:c16="http://schemas.microsoft.com/office/drawing/2014/chart" uri="{C3380CC4-5D6E-409C-BE32-E72D297353CC}">
                <c16:uniqueId val="{00000001-EBFC-41E2-AF7D-BAA1FA6E9846}"/>
              </c:ext>
            </c:extLst>
          </c:dPt>
          <c:dPt>
            <c:idx val="1"/>
            <c:bubble3D val="0"/>
            <c:spPr>
              <a:solidFill>
                <a:srgbClr val="B4B4B4"/>
              </a:solidFill>
              <a:ln w="3175" cap="flat" cmpd="sng" algn="ctr">
                <a:solidFill>
                  <a:sysClr val="windowText" lastClr="000000">
                    <a:lumMod val="100000"/>
                  </a:sysClr>
                </a:solidFill>
                <a:prstDash val="solid"/>
                <a:round/>
                <a:headEnd type="none" w="med" len="med"/>
                <a:tailEnd type="none" w="med" len="med"/>
              </a:ln>
            </c:spPr>
            <c:extLst>
              <c:ext xmlns:c16="http://schemas.microsoft.com/office/drawing/2014/chart" uri="{C3380CC4-5D6E-409C-BE32-E72D297353CC}">
                <c16:uniqueId val="{00000003-EBFC-41E2-AF7D-BAA1FA6E9846}"/>
              </c:ext>
            </c:extLst>
          </c:dPt>
          <c:dPt>
            <c:idx val="2"/>
            <c:bubble3D val="0"/>
            <c:spPr>
              <a:solidFill>
                <a:srgbClr val="5A5A5A"/>
              </a:solidFill>
              <a:ln w="3175" cap="flat" cmpd="sng" algn="ctr">
                <a:solidFill>
                  <a:sysClr val="windowText" lastClr="000000">
                    <a:lumMod val="100000"/>
                  </a:sysClr>
                </a:solidFill>
                <a:prstDash val="solid"/>
                <a:round/>
                <a:headEnd type="none" w="med" len="med"/>
                <a:tailEnd type="none" w="med" len="med"/>
              </a:ln>
            </c:spPr>
            <c:extLst>
              <c:ext xmlns:c16="http://schemas.microsoft.com/office/drawing/2014/chart" uri="{C3380CC4-5D6E-409C-BE32-E72D297353CC}">
                <c16:uniqueId val="{00000005-EBFC-41E2-AF7D-BAA1FA6E9846}"/>
              </c:ext>
            </c:extLst>
          </c:dPt>
          <c:dPt>
            <c:idx val="3"/>
            <c:bubble3D val="0"/>
            <c:spPr>
              <a:solidFill>
                <a:srgbClr val="FFFFFF"/>
              </a:solidFill>
              <a:ln w="3175" cap="flat" cmpd="sng" algn="ctr">
                <a:solidFill>
                  <a:sysClr val="windowText" lastClr="000000">
                    <a:lumMod val="100000"/>
                  </a:sysClr>
                </a:solidFill>
                <a:prstDash val="solid"/>
                <a:round/>
                <a:headEnd type="none" w="med" len="med"/>
                <a:tailEnd type="none" w="med" len="med"/>
              </a:ln>
            </c:spPr>
            <c:extLst>
              <c:ext xmlns:c16="http://schemas.microsoft.com/office/drawing/2014/chart" uri="{C3380CC4-5D6E-409C-BE32-E72D297353CC}">
                <c16:uniqueId val="{00000007-EBFC-41E2-AF7D-BAA1FA6E9846}"/>
              </c:ext>
            </c:extLst>
          </c:dPt>
          <c:dPt>
            <c:idx val="4"/>
            <c:bubble3D val="0"/>
            <c:spPr>
              <a:pattFill prst="wdUpDiag">
                <a:fgClr>
                  <a:srgbClr val="000000"/>
                </a:fgClr>
                <a:bgClr>
                  <a:sysClr val="window" lastClr="FFFFFF"/>
                </a:bgClr>
              </a:pattFill>
              <a:ln w="3175" cap="flat" cmpd="sng" algn="ctr">
                <a:solidFill>
                  <a:sysClr val="windowText" lastClr="000000">
                    <a:lumMod val="100000"/>
                  </a:sysClr>
                </a:solidFill>
                <a:prstDash val="solid"/>
                <a:round/>
                <a:headEnd type="none" w="med" len="med"/>
                <a:tailEnd type="none" w="med" len="med"/>
              </a:ln>
            </c:spPr>
            <c:extLst>
              <c:ext xmlns:c16="http://schemas.microsoft.com/office/drawing/2014/chart" uri="{C3380CC4-5D6E-409C-BE32-E72D297353CC}">
                <c16:uniqueId val="{00000009-EBFC-41E2-AF7D-BAA1FA6E9846}"/>
              </c:ext>
            </c:extLst>
          </c:dPt>
          <c:dPt>
            <c:idx val="5"/>
            <c:bubble3D val="0"/>
            <c:spPr>
              <a:pattFill prst="pct20">
                <a:fgClr>
                  <a:srgbClr val="000000"/>
                </a:fgClr>
                <a:bgClr>
                  <a:sysClr val="window" lastClr="FFFFFF"/>
                </a:bgClr>
              </a:pattFill>
              <a:ln w="3175" cap="flat" cmpd="sng" algn="ctr">
                <a:solidFill>
                  <a:sysClr val="windowText" lastClr="000000">
                    <a:lumMod val="100000"/>
                  </a:sysClr>
                </a:solidFill>
                <a:prstDash val="solid"/>
                <a:round/>
                <a:headEnd type="none" w="med" len="med"/>
                <a:tailEnd type="none" w="med" len="med"/>
              </a:ln>
            </c:spPr>
            <c:extLst>
              <c:ext xmlns:c16="http://schemas.microsoft.com/office/drawing/2014/chart" uri="{C3380CC4-5D6E-409C-BE32-E72D297353CC}">
                <c16:uniqueId val="{0000000B-EBFC-41E2-AF7D-BAA1FA6E9846}"/>
              </c:ext>
            </c:extLst>
          </c:dPt>
          <c:dPt>
            <c:idx val="6"/>
            <c:bubble3D val="0"/>
            <c:spPr>
              <a:pattFill prst="zigZag">
                <a:fgClr>
                  <a:srgbClr val="000000"/>
                </a:fgClr>
                <a:bgClr>
                  <a:sysClr val="window" lastClr="FFFFFF"/>
                </a:bgClr>
              </a:pattFill>
              <a:ln w="3175" cap="flat" cmpd="sng" algn="ctr">
                <a:solidFill>
                  <a:sysClr val="windowText" lastClr="000000">
                    <a:lumMod val="100000"/>
                  </a:sysClr>
                </a:solidFill>
                <a:prstDash val="solid"/>
                <a:round/>
                <a:headEnd type="none" w="med" len="med"/>
                <a:tailEnd type="none" w="med" len="med"/>
              </a:ln>
            </c:spPr>
            <c:extLst>
              <c:ext xmlns:c16="http://schemas.microsoft.com/office/drawing/2014/chart" uri="{C3380CC4-5D6E-409C-BE32-E72D297353CC}">
                <c16:uniqueId val="{0000000D-EBFC-41E2-AF7D-BAA1FA6E9846}"/>
              </c:ext>
            </c:extLst>
          </c:dPt>
          <c:dPt>
            <c:idx val="7"/>
            <c:bubble3D val="0"/>
            <c:spPr>
              <a:pattFill prst="dkHorz">
                <a:fgClr>
                  <a:srgbClr val="000000"/>
                </a:fgClr>
                <a:bgClr>
                  <a:sysClr val="window" lastClr="FFFFFF"/>
                </a:bgClr>
              </a:pattFill>
              <a:ln w="3175" cap="flat" cmpd="sng" algn="ctr">
                <a:solidFill>
                  <a:sysClr val="windowText" lastClr="000000">
                    <a:lumMod val="100000"/>
                  </a:sysClr>
                </a:solidFill>
                <a:prstDash val="solid"/>
                <a:round/>
                <a:headEnd type="none" w="med" len="med"/>
                <a:tailEnd type="none" w="med" len="med"/>
              </a:ln>
            </c:spPr>
            <c:extLst>
              <c:ext xmlns:c16="http://schemas.microsoft.com/office/drawing/2014/chart" uri="{C3380CC4-5D6E-409C-BE32-E72D297353CC}">
                <c16:uniqueId val="{0000000F-EBFC-41E2-AF7D-BAA1FA6E9846}"/>
              </c:ext>
            </c:extLst>
          </c:dPt>
          <c:dPt>
            <c:idx val="8"/>
            <c:bubble3D val="0"/>
            <c:spPr>
              <a:solidFill>
                <a:srgbClr val="C0C0C0"/>
              </a:solidFill>
              <a:ln w="3175" cap="flat" cmpd="sng" algn="ctr">
                <a:solidFill>
                  <a:sysClr val="windowText" lastClr="000000">
                    <a:lumMod val="100000"/>
                  </a:sysClr>
                </a:solidFill>
                <a:prstDash val="solid"/>
                <a:round/>
                <a:headEnd type="none" w="med" len="med"/>
                <a:tailEnd type="none" w="med" len="med"/>
              </a:ln>
            </c:spPr>
            <c:extLst>
              <c:ext xmlns:c16="http://schemas.microsoft.com/office/drawing/2014/chart" uri="{C3380CC4-5D6E-409C-BE32-E72D297353CC}">
                <c16:uniqueId val="{00000011-EBFC-41E2-AF7D-BAA1FA6E9846}"/>
              </c:ext>
            </c:extLst>
          </c:dPt>
          <c:dPt>
            <c:idx val="9"/>
            <c:bubble3D val="0"/>
            <c:spPr>
              <a:solidFill>
                <a:srgbClr val="808080"/>
              </a:solidFill>
              <a:ln w="3175" cap="flat" cmpd="sng" algn="ctr">
                <a:solidFill>
                  <a:sysClr val="windowText" lastClr="000000">
                    <a:lumMod val="100000"/>
                  </a:sysClr>
                </a:solidFill>
                <a:prstDash val="solid"/>
                <a:round/>
                <a:headEnd type="none" w="med" len="med"/>
                <a:tailEnd type="none" w="med" len="med"/>
              </a:ln>
            </c:spPr>
            <c:extLst>
              <c:ext xmlns:c16="http://schemas.microsoft.com/office/drawing/2014/chart" uri="{C3380CC4-5D6E-409C-BE32-E72D297353CC}">
                <c16:uniqueId val="{00000013-EBFC-41E2-AF7D-BAA1FA6E9846}"/>
              </c:ext>
            </c:extLst>
          </c:dPt>
          <c:dPt>
            <c:idx val="10"/>
            <c:bubble3D val="0"/>
            <c:spPr>
              <a:solidFill>
                <a:srgbClr val="000000"/>
              </a:solidFill>
              <a:ln w="3175" cap="flat" cmpd="sng" algn="ctr">
                <a:solidFill>
                  <a:sysClr val="windowText" lastClr="000000">
                    <a:lumMod val="100000"/>
                  </a:sysClr>
                </a:solidFill>
                <a:prstDash val="solid"/>
                <a:round/>
                <a:headEnd type="none" w="med" len="med"/>
                <a:tailEnd type="none" w="med" len="med"/>
              </a:ln>
            </c:spPr>
            <c:extLst>
              <c:ext xmlns:c16="http://schemas.microsoft.com/office/drawing/2014/chart" uri="{C3380CC4-5D6E-409C-BE32-E72D297353CC}">
                <c16:uniqueId val="{00000015-EBFC-41E2-AF7D-BAA1FA6E9846}"/>
              </c:ext>
            </c:extLst>
          </c:dPt>
          <c:cat>
            <c:strRef>
              <c:f>'Budgetmallar hel sida'!$A$10:$A$13</c:f>
              <c:strCache>
                <c:ptCount val="4"/>
                <c:pt idx="0">
                  <c:v>Transfereringar till hushåll 60 %</c:v>
                </c:pt>
                <c:pt idx="1">
                  <c:v>Transfereringar till företag 6 %</c:v>
                </c:pt>
                <c:pt idx="2">
                  <c:v>Transfereringar till kommuner 27 %</c:v>
                </c:pt>
                <c:pt idx="3">
                  <c:v>Transfereringar till utlandet 7 %</c:v>
                </c:pt>
              </c:strCache>
            </c:strRef>
          </c:cat>
          <c:val>
            <c:numRef>
              <c:f>'Budgetmallar hel sida'!$B$10:$B$13</c:f>
              <c:numCache>
                <c:formatCode>General</c:formatCode>
                <c:ptCount val="4"/>
                <c:pt idx="0">
                  <c:v>60</c:v>
                </c:pt>
                <c:pt idx="1">
                  <c:v>6</c:v>
                </c:pt>
                <c:pt idx="2">
                  <c:v>27</c:v>
                </c:pt>
                <c:pt idx="3">
                  <c:v>7</c:v>
                </c:pt>
              </c:numCache>
            </c:numRef>
          </c:val>
          <c:extLst>
            <c:ext xmlns:c16="http://schemas.microsoft.com/office/drawing/2014/chart" uri="{C3380CC4-5D6E-409C-BE32-E72D297353CC}">
              <c16:uniqueId val="{00000016-EBFC-41E2-AF7D-BAA1FA6E9846}"/>
            </c:ext>
          </c:extLst>
        </c:ser>
        <c:ser>
          <c:idx val="1"/>
          <c:order val="1"/>
          <c:tx>
            <c:strRef>
              <c:f>'Budgetmallar hel sida'!$C$9</c:f>
              <c:strCache>
                <c:ptCount val="1"/>
                <c:pt idx="0">
                  <c:v>Exempel 2</c:v>
                </c:pt>
              </c:strCache>
            </c:strRef>
          </c:tx>
          <c:cat>
            <c:strRef>
              <c:f>'Budgetmallar hel sida'!$A$10:$A$13</c:f>
              <c:strCache>
                <c:ptCount val="4"/>
                <c:pt idx="0">
                  <c:v>Transfereringar till hushåll 60 %</c:v>
                </c:pt>
                <c:pt idx="1">
                  <c:v>Transfereringar till företag 6 %</c:v>
                </c:pt>
                <c:pt idx="2">
                  <c:v>Transfereringar till kommuner 27 %</c:v>
                </c:pt>
                <c:pt idx="3">
                  <c:v>Transfereringar till utlandet 7 %</c:v>
                </c:pt>
              </c:strCache>
            </c:strRef>
          </c:cat>
          <c:val>
            <c:numRef>
              <c:f>'Budgetmallar hel sida'!$C$10:$C$20</c:f>
              <c:numCache>
                <c:formatCode>General</c:formatCode>
                <c:ptCount val="11"/>
                <c:pt idx="0">
                  <c:v>39</c:v>
                </c:pt>
                <c:pt idx="1">
                  <c:v>70</c:v>
                </c:pt>
                <c:pt idx="2">
                  <c:v>14</c:v>
                </c:pt>
                <c:pt idx="3">
                  <c:v>73</c:v>
                </c:pt>
                <c:pt idx="4">
                  <c:v>67</c:v>
                </c:pt>
                <c:pt idx="5">
                  <c:v>19</c:v>
                </c:pt>
                <c:pt idx="6">
                  <c:v>77</c:v>
                </c:pt>
                <c:pt idx="7">
                  <c:v>89</c:v>
                </c:pt>
                <c:pt idx="8">
                  <c:v>59</c:v>
                </c:pt>
                <c:pt idx="9">
                  <c:v>27</c:v>
                </c:pt>
                <c:pt idx="10">
                  <c:v>45</c:v>
                </c:pt>
              </c:numCache>
            </c:numRef>
          </c:val>
          <c:extLst>
            <c:ext xmlns:c16="http://schemas.microsoft.com/office/drawing/2014/chart" uri="{C3380CC4-5D6E-409C-BE32-E72D297353CC}">
              <c16:uniqueId val="{00000017-EBFC-41E2-AF7D-BAA1FA6E9846}"/>
            </c:ext>
          </c:extLst>
        </c:ser>
        <c:ser>
          <c:idx val="2"/>
          <c:order val="2"/>
          <c:tx>
            <c:strRef>
              <c:f>'Budgetmallar hel sida'!$D$9</c:f>
              <c:strCache>
                <c:ptCount val="1"/>
                <c:pt idx="0">
                  <c:v>Exempel 3</c:v>
                </c:pt>
              </c:strCache>
            </c:strRef>
          </c:tx>
          <c:cat>
            <c:strRef>
              <c:f>'Budgetmallar hel sida'!$A$10:$A$13</c:f>
              <c:strCache>
                <c:ptCount val="4"/>
                <c:pt idx="0">
                  <c:v>Transfereringar till hushåll 60 %</c:v>
                </c:pt>
                <c:pt idx="1">
                  <c:v>Transfereringar till företag 6 %</c:v>
                </c:pt>
                <c:pt idx="2">
                  <c:v>Transfereringar till kommuner 27 %</c:v>
                </c:pt>
                <c:pt idx="3">
                  <c:v>Transfereringar till utlandet 7 %</c:v>
                </c:pt>
              </c:strCache>
            </c:strRef>
          </c:cat>
          <c:val>
            <c:numRef>
              <c:f>'Budgetmallar hel sida'!$D$10:$D$20</c:f>
              <c:numCache>
                <c:formatCode>General</c:formatCode>
                <c:ptCount val="11"/>
                <c:pt idx="0">
                  <c:v>33</c:v>
                </c:pt>
                <c:pt idx="1">
                  <c:v>39</c:v>
                </c:pt>
                <c:pt idx="2">
                  <c:v>66</c:v>
                </c:pt>
                <c:pt idx="3">
                  <c:v>81</c:v>
                </c:pt>
                <c:pt idx="4">
                  <c:v>53</c:v>
                </c:pt>
                <c:pt idx="5">
                  <c:v>85</c:v>
                </c:pt>
                <c:pt idx="6">
                  <c:v>27</c:v>
                </c:pt>
                <c:pt idx="7">
                  <c:v>46</c:v>
                </c:pt>
                <c:pt idx="8">
                  <c:v>20</c:v>
                </c:pt>
                <c:pt idx="9">
                  <c:v>53</c:v>
                </c:pt>
                <c:pt idx="10">
                  <c:v>15</c:v>
                </c:pt>
              </c:numCache>
            </c:numRef>
          </c:val>
          <c:extLst>
            <c:ext xmlns:c16="http://schemas.microsoft.com/office/drawing/2014/chart" uri="{C3380CC4-5D6E-409C-BE32-E72D297353CC}">
              <c16:uniqueId val="{00000018-EBFC-41E2-AF7D-BAA1FA6E9846}"/>
            </c:ext>
          </c:extLst>
        </c:ser>
        <c:dLbls>
          <c:showLegendKey val="0"/>
          <c:showVal val="0"/>
          <c:showCatName val="0"/>
          <c:showSerName val="0"/>
          <c:showPercent val="0"/>
          <c:showBubbleSize val="0"/>
          <c:showLeaderLines val="0"/>
        </c:dLbls>
        <c:firstSliceAng val="0"/>
      </c:pieChart>
    </c:plotArea>
    <c:legend>
      <c:legendPos val="b"/>
      <c:legendEntry>
        <c:idx val="4"/>
        <c:delete val="1"/>
      </c:legendEntry>
      <c:legendEntry>
        <c:idx val="5"/>
        <c:delete val="1"/>
      </c:legendEntry>
      <c:legendEntry>
        <c:idx val="6"/>
        <c:delete val="1"/>
      </c:legendEntry>
      <c:legendEntry>
        <c:idx val="7"/>
        <c:delete val="1"/>
      </c:legendEntry>
      <c:legendEntry>
        <c:idx val="8"/>
        <c:delete val="1"/>
      </c:legendEntry>
      <c:legendEntry>
        <c:idx val="9"/>
        <c:delete val="1"/>
      </c:legendEntry>
      <c:legendEntry>
        <c:idx val="10"/>
        <c:delete val="1"/>
      </c:legendEntry>
      <c:layout>
        <c:manualLayout>
          <c:xMode val="edge"/>
          <c:yMode val="edge"/>
          <c:x val="1.943205128205128E-2"/>
          <c:y val="0.8052538461538461"/>
          <c:w val="0.95570854700854702"/>
          <c:h val="0.16218205128205129"/>
        </c:manualLayout>
      </c:layout>
      <c:overlay val="0"/>
    </c:legend>
    <c:plotVisOnly val="1"/>
    <c:dispBlanksAs val="gap"/>
    <c:showDLblsOverMax val="0"/>
  </c:chart>
  <c:spPr>
    <a:noFill/>
    <a:ln w="25400">
      <a:noFill/>
    </a:ln>
  </c:spPr>
  <c:txPr>
    <a:bodyPr/>
    <a:lstStyle/>
    <a:p>
      <a:pPr>
        <a:defRPr sz="800">
          <a:latin typeface="Arial" panose="020B0604020202020204" pitchFamily="34" charset="0"/>
          <a:ea typeface="TradeGothic CondEighteen"/>
          <a:cs typeface="Arial" panose="020B0604020202020204" pitchFamily="34" charset="0"/>
        </a:defRPr>
      </a:pPr>
      <a:endParaRPr lang="sv-SE"/>
    </a:p>
  </c:txPr>
  <c:externalData r:id="rId2">
    <c:autoUpdate val="0"/>
  </c:externalData>
</c:chartSpace>
</file>

<file path=word/charts/chart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v-SE"/>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0"/>
    <c:plotArea>
      <c:layout>
        <c:manualLayout>
          <c:layoutTarget val="inner"/>
          <c:xMode val="edge"/>
          <c:yMode val="edge"/>
          <c:x val="0.15211401831216148"/>
          <c:y val="8.018034380709195E-2"/>
          <c:w val="0.81678393999935894"/>
          <c:h val="0.71015844186369514"/>
        </c:manualLayout>
      </c:layout>
      <c:barChart>
        <c:barDir val="col"/>
        <c:grouping val="stacked"/>
        <c:varyColors val="0"/>
        <c:ser>
          <c:idx val="0"/>
          <c:order val="0"/>
          <c:tx>
            <c:strRef>
              <c:f>'Diagram x.1'!$B$6</c:f>
              <c:strCache>
                <c:ptCount val="1"/>
                <c:pt idx="0">
                  <c:v> Övriga garantier </c:v>
                </c:pt>
              </c:strCache>
            </c:strRef>
          </c:tx>
          <c:spPr>
            <a:solidFill>
              <a:sysClr val="windowText" lastClr="000000"/>
            </a:solidFill>
            <a:ln w="3175">
              <a:solidFill>
                <a:sysClr val="windowText" lastClr="000000"/>
              </a:solidFill>
              <a:prstDash val="solid"/>
            </a:ln>
          </c:spPr>
          <c:invertIfNegative val="0"/>
          <c:cat>
            <c:numRef>
              <c:f>'Diagram x.1'!$A$19:$A$23</c:f>
              <c:numCache>
                <c:formatCode>0</c:formatCode>
                <c:ptCount val="5"/>
                <c:pt idx="0">
                  <c:v>2015</c:v>
                </c:pt>
                <c:pt idx="1">
                  <c:v>2016</c:v>
                </c:pt>
                <c:pt idx="2">
                  <c:v>2017</c:v>
                </c:pt>
                <c:pt idx="3">
                  <c:v>2018</c:v>
                </c:pt>
                <c:pt idx="4">
                  <c:v>2019</c:v>
                </c:pt>
              </c:numCache>
            </c:numRef>
          </c:cat>
          <c:val>
            <c:numRef>
              <c:f>'Diagram x.1'!$B$19:$B$23</c:f>
              <c:numCache>
                <c:formatCode>_-* #,##0\ _k_r_-;\-* #,##0\ _k_r_-;_-* "-"??\ _k_r_-;_-@_-</c:formatCode>
                <c:ptCount val="5"/>
                <c:pt idx="0">
                  <c:v>375208.3336855392</c:v>
                </c:pt>
                <c:pt idx="1">
                  <c:v>377245.08046499995</c:v>
                </c:pt>
                <c:pt idx="2">
                  <c:v>356937.70292179997</c:v>
                </c:pt>
                <c:pt idx="3">
                  <c:v>377976.12323742779</c:v>
                </c:pt>
                <c:pt idx="4">
                  <c:v>386039.24770000001</c:v>
                </c:pt>
              </c:numCache>
            </c:numRef>
          </c:val>
          <c:extLst>
            <c:ext xmlns:c16="http://schemas.microsoft.com/office/drawing/2014/chart" uri="{C3380CC4-5D6E-409C-BE32-E72D297353CC}">
              <c16:uniqueId val="{00000000-A9DA-48C3-A25F-EB9E5EE131D9}"/>
            </c:ext>
          </c:extLst>
        </c:ser>
        <c:ser>
          <c:idx val="1"/>
          <c:order val="1"/>
          <c:tx>
            <c:strRef>
              <c:f>'Diagram x.1'!$C$6</c:f>
              <c:strCache>
                <c:ptCount val="1"/>
                <c:pt idx="0">
                  <c:v> Insättningsgarantin </c:v>
                </c:pt>
              </c:strCache>
            </c:strRef>
          </c:tx>
          <c:spPr>
            <a:solidFill>
              <a:srgbClr val="B4B4B4"/>
            </a:solidFill>
            <a:ln w="3175">
              <a:solidFill>
                <a:srgbClr val="000000"/>
              </a:solidFill>
              <a:prstDash val="solid"/>
            </a:ln>
          </c:spPr>
          <c:invertIfNegative val="0"/>
          <c:cat>
            <c:numRef>
              <c:f>'Diagram x.1'!$A$19:$A$23</c:f>
              <c:numCache>
                <c:formatCode>0</c:formatCode>
                <c:ptCount val="5"/>
                <c:pt idx="0">
                  <c:v>2015</c:v>
                </c:pt>
                <c:pt idx="1">
                  <c:v>2016</c:v>
                </c:pt>
                <c:pt idx="2">
                  <c:v>2017</c:v>
                </c:pt>
                <c:pt idx="3">
                  <c:v>2018</c:v>
                </c:pt>
                <c:pt idx="4">
                  <c:v>2019</c:v>
                </c:pt>
              </c:numCache>
            </c:numRef>
          </c:cat>
          <c:val>
            <c:numRef>
              <c:f>'Diagram x.1'!$C$19:$C$23</c:f>
              <c:numCache>
                <c:formatCode>_-* #,##0\ _k_r_-;\-* #,##0\ _k_r_-;_-* "-"??\ _k_r_-;_-@_-</c:formatCode>
                <c:ptCount val="5"/>
                <c:pt idx="0">
                  <c:v>1554662</c:v>
                </c:pt>
                <c:pt idx="1">
                  <c:v>1665945</c:v>
                </c:pt>
                <c:pt idx="2">
                  <c:v>1688639.638</c:v>
                </c:pt>
                <c:pt idx="3">
                  <c:v>2280000</c:v>
                </c:pt>
                <c:pt idx="4">
                  <c:v>1631359</c:v>
                </c:pt>
              </c:numCache>
            </c:numRef>
          </c:val>
          <c:extLst>
            <c:ext xmlns:c16="http://schemas.microsoft.com/office/drawing/2014/chart" uri="{C3380CC4-5D6E-409C-BE32-E72D297353CC}">
              <c16:uniqueId val="{00000001-A9DA-48C3-A25F-EB9E5EE131D9}"/>
            </c:ext>
          </c:extLst>
        </c:ser>
        <c:dLbls>
          <c:showLegendKey val="0"/>
          <c:showVal val="0"/>
          <c:showCatName val="0"/>
          <c:showSerName val="0"/>
          <c:showPercent val="0"/>
          <c:showBubbleSize val="0"/>
        </c:dLbls>
        <c:gapWidth val="150"/>
        <c:overlap val="100"/>
        <c:axId val="311282304"/>
        <c:axId val="311292672"/>
      </c:barChart>
      <c:catAx>
        <c:axId val="311282304"/>
        <c:scaling>
          <c:orientation val="minMax"/>
        </c:scaling>
        <c:delete val="0"/>
        <c:axPos val="b"/>
        <c:numFmt formatCode="0" sourceLinked="1"/>
        <c:majorTickMark val="out"/>
        <c:minorTickMark val="none"/>
        <c:tickLblPos val="nextTo"/>
        <c:spPr>
          <a:ln w="3175">
            <a:solidFill>
              <a:srgbClr val="000000"/>
            </a:solidFill>
            <a:prstDash val="solid"/>
          </a:ln>
        </c:spPr>
        <c:txPr>
          <a:bodyPr rot="0" vert="horz"/>
          <a:lstStyle/>
          <a:p>
            <a:pPr>
              <a:defRPr sz="800" b="0" i="0" u="none" strike="noStrike" baseline="0">
                <a:solidFill>
                  <a:srgbClr val="000000"/>
                </a:solidFill>
                <a:latin typeface="Arial"/>
                <a:ea typeface="Arial"/>
                <a:cs typeface="Arial"/>
              </a:defRPr>
            </a:pPr>
            <a:endParaRPr lang="sv-SE"/>
          </a:p>
        </c:txPr>
        <c:crossAx val="311292672"/>
        <c:crosses val="autoZero"/>
        <c:auto val="1"/>
        <c:lblAlgn val="ctr"/>
        <c:lblOffset val="100"/>
        <c:tickLblSkip val="1"/>
        <c:tickMarkSkip val="1"/>
        <c:noMultiLvlLbl val="0"/>
      </c:catAx>
      <c:valAx>
        <c:axId val="311292672"/>
        <c:scaling>
          <c:orientation val="minMax"/>
          <c:min val="0"/>
        </c:scaling>
        <c:delete val="0"/>
        <c:axPos val="l"/>
        <c:majorGridlines>
          <c:spPr>
            <a:ln w="3175">
              <a:solidFill>
                <a:srgbClr val="000000"/>
              </a:solidFill>
              <a:prstDash val="solid"/>
            </a:ln>
          </c:spPr>
        </c:majorGridlines>
        <c:numFmt formatCode="_-* #,##0\ _k_r_-;\-* #,##0\ _k_r_-;_-* &quot;-&quot;??\ _k_r_-;_-@_-" sourceLinked="1"/>
        <c:majorTickMark val="out"/>
        <c:minorTickMark val="none"/>
        <c:tickLblPos val="nextTo"/>
        <c:spPr>
          <a:ln w="3175">
            <a:solidFill>
              <a:srgbClr val="000000"/>
            </a:solidFill>
            <a:prstDash val="solid"/>
          </a:ln>
        </c:spPr>
        <c:txPr>
          <a:bodyPr rot="0" vert="horz"/>
          <a:lstStyle/>
          <a:p>
            <a:pPr>
              <a:defRPr sz="800" b="0" i="0" u="none" strike="noStrike" baseline="0">
                <a:solidFill>
                  <a:srgbClr val="000000"/>
                </a:solidFill>
                <a:latin typeface="Arial"/>
                <a:ea typeface="Arial"/>
                <a:cs typeface="Arial"/>
              </a:defRPr>
            </a:pPr>
            <a:endParaRPr lang="sv-SE"/>
          </a:p>
        </c:txPr>
        <c:crossAx val="311282304"/>
        <c:crosses val="autoZero"/>
        <c:crossBetween val="between"/>
        <c:majorUnit val="200000"/>
        <c:minorUnit val="20000"/>
      </c:valAx>
      <c:spPr>
        <a:noFill/>
        <a:ln w="12700">
          <a:noFill/>
          <a:prstDash val="solid"/>
        </a:ln>
      </c:spPr>
    </c:plotArea>
    <c:legend>
      <c:legendPos val="r"/>
      <c:layout>
        <c:manualLayout>
          <c:xMode val="edge"/>
          <c:yMode val="edge"/>
          <c:x val="0.28956591416574962"/>
          <c:y val="0.87536405303475462"/>
          <c:w val="0.54222181860917318"/>
          <c:h val="0.11016442483359866"/>
        </c:manualLayout>
      </c:layout>
      <c:overlay val="0"/>
      <c:spPr>
        <a:solidFill>
          <a:srgbClr val="FFFFFF"/>
        </a:solidFill>
        <a:ln w="3175">
          <a:noFill/>
          <a:prstDash val="solid"/>
        </a:ln>
      </c:spPr>
      <c:txPr>
        <a:bodyPr/>
        <a:lstStyle/>
        <a:p>
          <a:pPr>
            <a:defRPr sz="800" b="0" i="0" u="none" strike="noStrike" baseline="0">
              <a:solidFill>
                <a:srgbClr val="000000"/>
              </a:solidFill>
              <a:latin typeface="Arial"/>
              <a:ea typeface="Arial"/>
              <a:cs typeface="Arial"/>
            </a:defRPr>
          </a:pPr>
          <a:endParaRPr lang="sv-SE"/>
        </a:p>
      </c:txPr>
    </c:legend>
    <c:plotVisOnly val="1"/>
    <c:dispBlanksAs val="gap"/>
    <c:showDLblsOverMax val="0"/>
  </c:chart>
  <c:spPr>
    <a:solidFill>
      <a:srgbClr val="FFFFFF"/>
    </a:solidFill>
    <a:ln w="3175">
      <a:noFill/>
      <a:prstDash val="solid"/>
    </a:ln>
  </c:spPr>
  <c:txPr>
    <a:bodyPr/>
    <a:lstStyle/>
    <a:p>
      <a:pPr>
        <a:defRPr sz="1075" b="0" i="0" u="none" strike="noStrike" baseline="0">
          <a:solidFill>
            <a:srgbClr val="000000"/>
          </a:solidFill>
          <a:latin typeface="Arial"/>
          <a:ea typeface="Arial"/>
          <a:cs typeface="Arial"/>
        </a:defRPr>
      </a:pPr>
      <a:endParaRPr lang="sv-SE"/>
    </a:p>
  </c:txPr>
  <c:externalData r:id="rId1">
    <c:autoUpdate val="0"/>
  </c:externalData>
  <c:userShapes r:id="rId2"/>
</c:chartSpace>
</file>

<file path=word/charts/chart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v-SE"/>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0"/>
    <c:plotArea>
      <c:layout>
        <c:manualLayout>
          <c:layoutTarget val="inner"/>
          <c:xMode val="edge"/>
          <c:yMode val="edge"/>
          <c:x val="9.5247293832189037E-2"/>
          <c:y val="2.4246840244019702E-2"/>
          <c:w val="0.84865457964294488"/>
          <c:h val="0.74347161828652031"/>
        </c:manualLayout>
      </c:layout>
      <c:barChart>
        <c:barDir val="col"/>
        <c:grouping val="stacked"/>
        <c:varyColors val="0"/>
        <c:ser>
          <c:idx val="0"/>
          <c:order val="0"/>
          <c:tx>
            <c:strRef>
              <c:f>'Diagram x.2'!$C$9</c:f>
              <c:strCache>
                <c:ptCount val="1"/>
                <c:pt idx="0">
                  <c:v>Skadeutbetalningar</c:v>
                </c:pt>
              </c:strCache>
            </c:strRef>
          </c:tx>
          <c:spPr>
            <a:solidFill>
              <a:sysClr val="window" lastClr="FFFFFF"/>
            </a:solidFill>
            <a:ln w="3175">
              <a:solidFill>
                <a:srgbClr val="000000"/>
              </a:solidFill>
              <a:prstDash val="solid"/>
            </a:ln>
          </c:spPr>
          <c:invertIfNegative val="0"/>
          <c:cat>
            <c:numRef>
              <c:f>'Diagram x.2'!$B$21:$B$25</c:f>
              <c:numCache>
                <c:formatCode>General</c:formatCode>
                <c:ptCount val="5"/>
                <c:pt idx="0">
                  <c:v>2015</c:v>
                </c:pt>
                <c:pt idx="1">
                  <c:v>2016</c:v>
                </c:pt>
                <c:pt idx="2">
                  <c:v>2017</c:v>
                </c:pt>
                <c:pt idx="3">
                  <c:v>2018</c:v>
                </c:pt>
                <c:pt idx="4">
                  <c:v>2019</c:v>
                </c:pt>
              </c:numCache>
            </c:numRef>
          </c:cat>
          <c:val>
            <c:numRef>
              <c:f>'Diagram x.2'!$C$21:$C$25</c:f>
              <c:numCache>
                <c:formatCode>0</c:formatCode>
                <c:ptCount val="5"/>
                <c:pt idx="0">
                  <c:v>-477.31700000000001</c:v>
                </c:pt>
                <c:pt idx="1">
                  <c:v>-1573.9414703800001</c:v>
                </c:pt>
                <c:pt idx="2">
                  <c:v>-1413.7</c:v>
                </c:pt>
                <c:pt idx="3">
                  <c:v>-1741.3489999999999</c:v>
                </c:pt>
                <c:pt idx="4">
                  <c:v>-1862.077</c:v>
                </c:pt>
              </c:numCache>
            </c:numRef>
          </c:val>
          <c:extLst>
            <c:ext xmlns:c16="http://schemas.microsoft.com/office/drawing/2014/chart" uri="{C3380CC4-5D6E-409C-BE32-E72D297353CC}">
              <c16:uniqueId val="{00000000-6257-432B-B4F6-81DCF6BCC0BD}"/>
            </c:ext>
          </c:extLst>
        </c:ser>
        <c:ser>
          <c:idx val="1"/>
          <c:order val="1"/>
          <c:tx>
            <c:strRef>
              <c:f>'Diagram x.2'!$D$9</c:f>
              <c:strCache>
                <c:ptCount val="1"/>
                <c:pt idx="0">
                  <c:v>Adm kostn</c:v>
                </c:pt>
              </c:strCache>
            </c:strRef>
          </c:tx>
          <c:spPr>
            <a:solidFill>
              <a:srgbClr val="993366"/>
            </a:solidFill>
            <a:ln w="12700">
              <a:solidFill>
                <a:srgbClr val="000000"/>
              </a:solidFill>
              <a:prstDash val="solid"/>
            </a:ln>
          </c:spPr>
          <c:invertIfNegative val="0"/>
          <c:cat>
            <c:numRef>
              <c:f>'Diagram x.2'!$B$21:$B$25</c:f>
              <c:numCache>
                <c:formatCode>General</c:formatCode>
                <c:ptCount val="5"/>
                <c:pt idx="0">
                  <c:v>2015</c:v>
                </c:pt>
                <c:pt idx="1">
                  <c:v>2016</c:v>
                </c:pt>
                <c:pt idx="2">
                  <c:v>2017</c:v>
                </c:pt>
                <c:pt idx="3">
                  <c:v>2018</c:v>
                </c:pt>
                <c:pt idx="4">
                  <c:v>2019</c:v>
                </c:pt>
              </c:numCache>
            </c:numRef>
          </c:cat>
          <c:val>
            <c:numRef>
              <c:f>'Diagram x.2'!$D$18:$D$22</c:f>
              <c:numCache>
                <c:formatCode>General</c:formatCode>
                <c:ptCount val="5"/>
                <c:pt idx="0">
                  <c:v>0</c:v>
                </c:pt>
                <c:pt idx="1">
                  <c:v>0</c:v>
                </c:pt>
                <c:pt idx="2">
                  <c:v>0</c:v>
                </c:pt>
                <c:pt idx="3">
                  <c:v>0</c:v>
                </c:pt>
                <c:pt idx="4">
                  <c:v>0</c:v>
                </c:pt>
              </c:numCache>
            </c:numRef>
          </c:val>
          <c:extLst>
            <c:ext xmlns:c16="http://schemas.microsoft.com/office/drawing/2014/chart" uri="{C3380CC4-5D6E-409C-BE32-E72D297353CC}">
              <c16:uniqueId val="{00000001-6257-432B-B4F6-81DCF6BCC0BD}"/>
            </c:ext>
          </c:extLst>
        </c:ser>
        <c:ser>
          <c:idx val="2"/>
          <c:order val="2"/>
          <c:tx>
            <c:strRef>
              <c:f>'Diagram x.2'!$E$9</c:f>
              <c:strCache>
                <c:ptCount val="1"/>
                <c:pt idx="0">
                  <c:v>Avgifter</c:v>
                </c:pt>
              </c:strCache>
            </c:strRef>
          </c:tx>
          <c:spPr>
            <a:solidFill>
              <a:srgbClr val="5A5A5A"/>
            </a:solidFill>
            <a:ln w="3175">
              <a:solidFill>
                <a:srgbClr val="000000"/>
              </a:solidFill>
              <a:prstDash val="solid"/>
            </a:ln>
          </c:spPr>
          <c:invertIfNegative val="0"/>
          <c:cat>
            <c:numRef>
              <c:f>'Diagram x.2'!$B$21:$B$25</c:f>
              <c:numCache>
                <c:formatCode>General</c:formatCode>
                <c:ptCount val="5"/>
                <c:pt idx="0">
                  <c:v>2015</c:v>
                </c:pt>
                <c:pt idx="1">
                  <c:v>2016</c:v>
                </c:pt>
                <c:pt idx="2">
                  <c:v>2017</c:v>
                </c:pt>
                <c:pt idx="3">
                  <c:v>2018</c:v>
                </c:pt>
                <c:pt idx="4">
                  <c:v>2019</c:v>
                </c:pt>
              </c:numCache>
            </c:numRef>
          </c:cat>
          <c:val>
            <c:numRef>
              <c:f>'Diagram x.2'!$E$21:$E$25</c:f>
              <c:numCache>
                <c:formatCode>0</c:formatCode>
                <c:ptCount val="5"/>
                <c:pt idx="0">
                  <c:v>3067</c:v>
                </c:pt>
                <c:pt idx="1">
                  <c:v>2925.6580617700001</c:v>
                </c:pt>
                <c:pt idx="2">
                  <c:v>3057.01</c:v>
                </c:pt>
                <c:pt idx="3">
                  <c:v>2266.4430000000002</c:v>
                </c:pt>
                <c:pt idx="4">
                  <c:v>2818.712</c:v>
                </c:pt>
              </c:numCache>
            </c:numRef>
          </c:val>
          <c:extLst>
            <c:ext xmlns:c16="http://schemas.microsoft.com/office/drawing/2014/chart" uri="{C3380CC4-5D6E-409C-BE32-E72D297353CC}">
              <c16:uniqueId val="{00000002-6257-432B-B4F6-81DCF6BCC0BD}"/>
            </c:ext>
          </c:extLst>
        </c:ser>
        <c:ser>
          <c:idx val="3"/>
          <c:order val="3"/>
          <c:tx>
            <c:strRef>
              <c:f>'Diagram x.2'!$F$9</c:f>
              <c:strCache>
                <c:ptCount val="1"/>
                <c:pt idx="0">
                  <c:v>Subventioner</c:v>
                </c:pt>
              </c:strCache>
            </c:strRef>
          </c:tx>
          <c:spPr>
            <a:solidFill>
              <a:srgbClr val="B4B4B4"/>
            </a:solidFill>
            <a:ln w="3175">
              <a:solidFill>
                <a:srgbClr val="000000"/>
              </a:solidFill>
              <a:prstDash val="solid"/>
            </a:ln>
          </c:spPr>
          <c:invertIfNegative val="0"/>
          <c:cat>
            <c:numRef>
              <c:f>'Diagram x.2'!$B$21:$B$25</c:f>
              <c:numCache>
                <c:formatCode>General</c:formatCode>
                <c:ptCount val="5"/>
                <c:pt idx="0">
                  <c:v>2015</c:v>
                </c:pt>
                <c:pt idx="1">
                  <c:v>2016</c:v>
                </c:pt>
                <c:pt idx="2">
                  <c:v>2017</c:v>
                </c:pt>
                <c:pt idx="3">
                  <c:v>2018</c:v>
                </c:pt>
                <c:pt idx="4">
                  <c:v>2019</c:v>
                </c:pt>
              </c:numCache>
            </c:numRef>
          </c:cat>
          <c:val>
            <c:numRef>
              <c:f>'Diagram x.2'!$F$21:$F$25</c:f>
              <c:numCache>
                <c:formatCode>0.00</c:formatCode>
                <c:ptCount val="5"/>
                <c:pt idx="0">
                  <c:v>6.4560000000000004</c:v>
                </c:pt>
                <c:pt idx="1">
                  <c:v>9.56</c:v>
                </c:pt>
                <c:pt idx="2">
                  <c:v>17.989999999999998</c:v>
                </c:pt>
                <c:pt idx="3">
                  <c:v>21.54</c:v>
                </c:pt>
                <c:pt idx="4">
                  <c:v>41.57</c:v>
                </c:pt>
              </c:numCache>
            </c:numRef>
          </c:val>
          <c:extLst>
            <c:ext xmlns:c16="http://schemas.microsoft.com/office/drawing/2014/chart" uri="{C3380CC4-5D6E-409C-BE32-E72D297353CC}">
              <c16:uniqueId val="{00000003-6257-432B-B4F6-81DCF6BCC0BD}"/>
            </c:ext>
          </c:extLst>
        </c:ser>
        <c:ser>
          <c:idx val="4"/>
          <c:order val="4"/>
          <c:tx>
            <c:strRef>
              <c:f>'Diagram x.2'!$G$9</c:f>
              <c:strCache>
                <c:ptCount val="1"/>
                <c:pt idx="0">
                  <c:v>Återvinningar</c:v>
                </c:pt>
              </c:strCache>
            </c:strRef>
          </c:tx>
          <c:spPr>
            <a:solidFill>
              <a:sysClr val="windowText" lastClr="000000"/>
            </a:solidFill>
            <a:ln w="3175">
              <a:solidFill>
                <a:sysClr val="windowText" lastClr="000000"/>
              </a:solidFill>
              <a:prstDash val="solid"/>
            </a:ln>
          </c:spPr>
          <c:invertIfNegative val="0"/>
          <c:cat>
            <c:numRef>
              <c:f>'Diagram x.2'!$B$21:$B$25</c:f>
              <c:numCache>
                <c:formatCode>General</c:formatCode>
                <c:ptCount val="5"/>
                <c:pt idx="0">
                  <c:v>2015</c:v>
                </c:pt>
                <c:pt idx="1">
                  <c:v>2016</c:v>
                </c:pt>
                <c:pt idx="2">
                  <c:v>2017</c:v>
                </c:pt>
                <c:pt idx="3">
                  <c:v>2018</c:v>
                </c:pt>
                <c:pt idx="4">
                  <c:v>2019</c:v>
                </c:pt>
              </c:numCache>
            </c:numRef>
          </c:cat>
          <c:val>
            <c:numRef>
              <c:f>'Diagram x.2'!$G$21:$G$25</c:f>
              <c:numCache>
                <c:formatCode>0</c:formatCode>
                <c:ptCount val="5"/>
                <c:pt idx="0">
                  <c:v>338.842645</c:v>
                </c:pt>
                <c:pt idx="1">
                  <c:v>1103.0422619999999</c:v>
                </c:pt>
                <c:pt idx="2">
                  <c:v>391.16999999999996</c:v>
                </c:pt>
                <c:pt idx="3">
                  <c:v>541.74800000000005</c:v>
                </c:pt>
                <c:pt idx="4">
                  <c:v>737.28699999999992</c:v>
                </c:pt>
              </c:numCache>
            </c:numRef>
          </c:val>
          <c:extLst>
            <c:ext xmlns:c16="http://schemas.microsoft.com/office/drawing/2014/chart" uri="{C3380CC4-5D6E-409C-BE32-E72D297353CC}">
              <c16:uniqueId val="{00000004-6257-432B-B4F6-81DCF6BCC0BD}"/>
            </c:ext>
          </c:extLst>
        </c:ser>
        <c:dLbls>
          <c:showLegendKey val="0"/>
          <c:showVal val="0"/>
          <c:showCatName val="0"/>
          <c:showSerName val="0"/>
          <c:showPercent val="0"/>
          <c:showBubbleSize val="0"/>
        </c:dLbls>
        <c:gapWidth val="150"/>
        <c:overlap val="100"/>
        <c:axId val="309571584"/>
        <c:axId val="309573504"/>
      </c:barChart>
      <c:lineChart>
        <c:grouping val="standard"/>
        <c:varyColors val="0"/>
        <c:ser>
          <c:idx val="5"/>
          <c:order val="5"/>
          <c:tx>
            <c:strRef>
              <c:f>'Diagram x.2'!$H$9</c:f>
              <c:strCache>
                <c:ptCount val="1"/>
                <c:pt idx="0">
                  <c:v>Flödessaldo</c:v>
                </c:pt>
              </c:strCache>
            </c:strRef>
          </c:tx>
          <c:spPr>
            <a:ln w="15875">
              <a:solidFill>
                <a:srgbClr val="B4B4B4"/>
              </a:solidFill>
              <a:prstDash val="solid"/>
            </a:ln>
          </c:spPr>
          <c:marker>
            <c:symbol val="circle"/>
            <c:size val="5"/>
            <c:spPr>
              <a:solidFill>
                <a:srgbClr val="B4B4B4"/>
              </a:solidFill>
              <a:ln w="19050">
                <a:solidFill>
                  <a:srgbClr val="B4B4B4"/>
                </a:solidFill>
                <a:prstDash val="solid"/>
              </a:ln>
            </c:spPr>
          </c:marker>
          <c:cat>
            <c:numRef>
              <c:f>'Diagram x.2'!$B$20:$B$24</c:f>
              <c:numCache>
                <c:formatCode>General</c:formatCode>
                <c:ptCount val="5"/>
                <c:pt idx="0">
                  <c:v>2014</c:v>
                </c:pt>
                <c:pt idx="1">
                  <c:v>2015</c:v>
                </c:pt>
                <c:pt idx="2">
                  <c:v>2016</c:v>
                </c:pt>
                <c:pt idx="3">
                  <c:v>2017</c:v>
                </c:pt>
                <c:pt idx="4">
                  <c:v>2018</c:v>
                </c:pt>
              </c:numCache>
            </c:numRef>
          </c:cat>
          <c:val>
            <c:numRef>
              <c:f>'Diagram x.2'!$H$20:$H$24</c:f>
              <c:numCache>
                <c:formatCode>0</c:formatCode>
                <c:ptCount val="5"/>
                <c:pt idx="0">
                  <c:v>2263.7396420300001</c:v>
                </c:pt>
                <c:pt idx="1">
                  <c:v>2934.9816450000003</c:v>
                </c:pt>
                <c:pt idx="2">
                  <c:v>2464.3188533900002</c:v>
                </c:pt>
                <c:pt idx="3">
                  <c:v>2052.4700000000003</c:v>
                </c:pt>
                <c:pt idx="4">
                  <c:v>1088.3820000000003</c:v>
                </c:pt>
              </c:numCache>
            </c:numRef>
          </c:val>
          <c:smooth val="0"/>
          <c:extLst>
            <c:ext xmlns:c16="http://schemas.microsoft.com/office/drawing/2014/chart" uri="{C3380CC4-5D6E-409C-BE32-E72D297353CC}">
              <c16:uniqueId val="{00000005-6257-432B-B4F6-81DCF6BCC0BD}"/>
            </c:ext>
          </c:extLst>
        </c:ser>
        <c:dLbls>
          <c:showLegendKey val="0"/>
          <c:showVal val="0"/>
          <c:showCatName val="0"/>
          <c:showSerName val="0"/>
          <c:showPercent val="0"/>
          <c:showBubbleSize val="0"/>
        </c:dLbls>
        <c:marker val="1"/>
        <c:smooth val="0"/>
        <c:axId val="309571584"/>
        <c:axId val="309573504"/>
      </c:lineChart>
      <c:catAx>
        <c:axId val="309571584"/>
        <c:scaling>
          <c:orientation val="minMax"/>
        </c:scaling>
        <c:delete val="0"/>
        <c:axPos val="b"/>
        <c:numFmt formatCode="General" sourceLinked="1"/>
        <c:majorTickMark val="out"/>
        <c:minorTickMark val="none"/>
        <c:tickLblPos val="low"/>
        <c:spPr>
          <a:ln w="3175">
            <a:solidFill>
              <a:srgbClr val="000000"/>
            </a:solidFill>
            <a:prstDash val="solid"/>
          </a:ln>
        </c:spPr>
        <c:txPr>
          <a:bodyPr rot="0" vert="horz"/>
          <a:lstStyle/>
          <a:p>
            <a:pPr>
              <a:defRPr sz="800" b="0" i="0" u="none" strike="noStrike" baseline="0">
                <a:solidFill>
                  <a:srgbClr val="000000"/>
                </a:solidFill>
                <a:latin typeface="Arial"/>
                <a:ea typeface="Arial"/>
                <a:cs typeface="Arial"/>
              </a:defRPr>
            </a:pPr>
            <a:endParaRPr lang="sv-SE"/>
          </a:p>
        </c:txPr>
        <c:crossAx val="309573504"/>
        <c:crosses val="autoZero"/>
        <c:auto val="1"/>
        <c:lblAlgn val="ctr"/>
        <c:lblOffset val="100"/>
        <c:tickLblSkip val="1"/>
        <c:tickMarkSkip val="1"/>
        <c:noMultiLvlLbl val="0"/>
      </c:catAx>
      <c:valAx>
        <c:axId val="309573504"/>
        <c:scaling>
          <c:orientation val="minMax"/>
        </c:scaling>
        <c:delete val="0"/>
        <c:axPos val="l"/>
        <c:majorGridlines>
          <c:spPr>
            <a:ln w="3175">
              <a:solidFill>
                <a:srgbClr val="000000"/>
              </a:solidFill>
              <a:prstDash val="solid"/>
            </a:ln>
          </c:spPr>
        </c:majorGridlines>
        <c:numFmt formatCode="0" sourceLinked="1"/>
        <c:majorTickMark val="out"/>
        <c:minorTickMark val="none"/>
        <c:tickLblPos val="nextTo"/>
        <c:spPr>
          <a:ln w="3175">
            <a:solidFill>
              <a:srgbClr val="000000"/>
            </a:solidFill>
            <a:prstDash val="solid"/>
          </a:ln>
        </c:spPr>
        <c:txPr>
          <a:bodyPr rot="0" vert="horz"/>
          <a:lstStyle/>
          <a:p>
            <a:pPr>
              <a:defRPr sz="800" b="0" i="0" u="none" strike="noStrike" baseline="0">
                <a:solidFill>
                  <a:srgbClr val="000000"/>
                </a:solidFill>
                <a:latin typeface="Arial"/>
                <a:ea typeface="Arial"/>
                <a:cs typeface="Arial"/>
              </a:defRPr>
            </a:pPr>
            <a:endParaRPr lang="sv-SE"/>
          </a:p>
        </c:txPr>
        <c:crossAx val="309571584"/>
        <c:crosses val="autoZero"/>
        <c:crossBetween val="between"/>
      </c:valAx>
      <c:spPr>
        <a:noFill/>
        <a:ln w="12700">
          <a:noFill/>
          <a:prstDash val="solid"/>
        </a:ln>
      </c:spPr>
    </c:plotArea>
    <c:legend>
      <c:legendPos val="r"/>
      <c:legendEntry>
        <c:idx val="3"/>
        <c:delete val="1"/>
      </c:legendEntry>
      <c:layout>
        <c:manualLayout>
          <c:xMode val="edge"/>
          <c:yMode val="edge"/>
          <c:x val="1.0854816824966078E-2"/>
          <c:y val="0.85700530988578938"/>
          <c:w val="0.98247588115257645"/>
          <c:h val="0.10837508947745166"/>
        </c:manualLayout>
      </c:layout>
      <c:overlay val="0"/>
      <c:spPr>
        <a:solidFill>
          <a:srgbClr val="FFFFFF"/>
        </a:solidFill>
        <a:ln w="3175">
          <a:noFill/>
          <a:prstDash val="solid"/>
        </a:ln>
      </c:spPr>
      <c:txPr>
        <a:bodyPr/>
        <a:lstStyle/>
        <a:p>
          <a:pPr>
            <a:defRPr sz="800" b="0" i="0" u="none" strike="noStrike" baseline="0">
              <a:solidFill>
                <a:srgbClr val="000000"/>
              </a:solidFill>
              <a:latin typeface="Arial"/>
              <a:ea typeface="Arial"/>
              <a:cs typeface="Arial"/>
            </a:defRPr>
          </a:pPr>
          <a:endParaRPr lang="sv-SE"/>
        </a:p>
      </c:txPr>
    </c:legend>
    <c:plotVisOnly val="1"/>
    <c:dispBlanksAs val="gap"/>
    <c:showDLblsOverMax val="0"/>
  </c:chart>
  <c:spPr>
    <a:solidFill>
      <a:srgbClr val="FFFFFF"/>
    </a:solidFill>
    <a:ln w="3175">
      <a:noFill/>
      <a:prstDash val="solid"/>
    </a:ln>
  </c:spPr>
  <c:txPr>
    <a:bodyPr/>
    <a:lstStyle/>
    <a:p>
      <a:pPr>
        <a:defRPr sz="1000" b="0" i="0" u="none" strike="noStrike" baseline="0">
          <a:solidFill>
            <a:srgbClr val="000000"/>
          </a:solidFill>
          <a:latin typeface="Arial"/>
          <a:ea typeface="Arial"/>
          <a:cs typeface="Arial"/>
        </a:defRPr>
      </a:pPr>
      <a:endParaRPr lang="sv-SE"/>
    </a:p>
  </c:txPr>
  <c:externalData r:id="rId1">
    <c:autoUpdate val="0"/>
  </c:externalData>
</c:chartSpace>
</file>

<file path=word/charts/chart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v-SE"/>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0"/>
    <c:plotArea>
      <c:layout>
        <c:manualLayout>
          <c:layoutTarget val="inner"/>
          <c:xMode val="edge"/>
          <c:yMode val="edge"/>
          <c:x val="0.11297663436575177"/>
          <c:y val="2.9442194895244609E-2"/>
          <c:w val="0.73742518616651886"/>
          <c:h val="0.8877265782754088"/>
        </c:manualLayout>
      </c:layout>
      <c:barChart>
        <c:barDir val="col"/>
        <c:grouping val="stacked"/>
        <c:varyColors val="0"/>
        <c:ser>
          <c:idx val="0"/>
          <c:order val="0"/>
          <c:tx>
            <c:strRef>
              <c:f>'Diagram x.3'!$B$8</c:f>
              <c:strCache>
                <c:ptCount val="1"/>
                <c:pt idx="0">
                  <c:v>CSN</c:v>
                </c:pt>
              </c:strCache>
            </c:strRef>
          </c:tx>
          <c:spPr>
            <a:solidFill>
              <a:sysClr val="windowText" lastClr="000000"/>
            </a:solidFill>
            <a:ln w="3175">
              <a:solidFill>
                <a:srgbClr val="000000"/>
              </a:solidFill>
              <a:prstDash val="solid"/>
            </a:ln>
          </c:spPr>
          <c:invertIfNegative val="0"/>
          <c:cat>
            <c:numRef>
              <c:f>'Diagram x.3'!$N$7:$R$7</c:f>
              <c:numCache>
                <c:formatCode>General</c:formatCode>
                <c:ptCount val="5"/>
                <c:pt idx="0">
                  <c:v>2015</c:v>
                </c:pt>
                <c:pt idx="1">
                  <c:v>2016</c:v>
                </c:pt>
                <c:pt idx="2">
                  <c:v>2017</c:v>
                </c:pt>
                <c:pt idx="3">
                  <c:v>2018</c:v>
                </c:pt>
                <c:pt idx="4">
                  <c:v>2019</c:v>
                </c:pt>
              </c:numCache>
            </c:numRef>
          </c:cat>
          <c:val>
            <c:numRef>
              <c:f>'Diagram x.3'!$N$8:$R$8</c:f>
              <c:numCache>
                <c:formatCode>#,##0</c:formatCode>
                <c:ptCount val="5"/>
                <c:pt idx="0">
                  <c:v>180146.085055</c:v>
                </c:pt>
                <c:pt idx="1">
                  <c:v>186126.011852</c:v>
                </c:pt>
                <c:pt idx="2">
                  <c:v>191885</c:v>
                </c:pt>
                <c:pt idx="3">
                  <c:v>198867.92868443322</c:v>
                </c:pt>
                <c:pt idx="4">
                  <c:v>206120</c:v>
                </c:pt>
              </c:numCache>
            </c:numRef>
          </c:val>
          <c:extLst>
            <c:ext xmlns:c16="http://schemas.microsoft.com/office/drawing/2014/chart" uri="{C3380CC4-5D6E-409C-BE32-E72D297353CC}">
              <c16:uniqueId val="{00000000-71E7-41FF-A8B0-C600D69D53A1}"/>
            </c:ext>
          </c:extLst>
        </c:ser>
        <c:ser>
          <c:idx val="1"/>
          <c:order val="1"/>
          <c:tx>
            <c:strRef>
              <c:f>'Diagram x.3'!$B$9</c:f>
              <c:strCache>
                <c:ptCount val="1"/>
                <c:pt idx="0">
                  <c:v>Riksgälden</c:v>
                </c:pt>
              </c:strCache>
            </c:strRef>
          </c:tx>
          <c:spPr>
            <a:solidFill>
              <a:srgbClr val="B4B4B4"/>
            </a:solidFill>
            <a:ln w="3175">
              <a:solidFill>
                <a:srgbClr val="000000"/>
              </a:solidFill>
              <a:prstDash val="solid"/>
            </a:ln>
          </c:spPr>
          <c:invertIfNegative val="0"/>
          <c:cat>
            <c:numRef>
              <c:f>'Diagram x.3'!$N$7:$R$7</c:f>
              <c:numCache>
                <c:formatCode>General</c:formatCode>
                <c:ptCount val="5"/>
                <c:pt idx="0">
                  <c:v>2015</c:v>
                </c:pt>
                <c:pt idx="1">
                  <c:v>2016</c:v>
                </c:pt>
                <c:pt idx="2">
                  <c:v>2017</c:v>
                </c:pt>
                <c:pt idx="3">
                  <c:v>2018</c:v>
                </c:pt>
                <c:pt idx="4">
                  <c:v>2019</c:v>
                </c:pt>
              </c:numCache>
            </c:numRef>
          </c:cat>
          <c:val>
            <c:numRef>
              <c:f>'Diagram x.3'!$N$9:$R$9</c:f>
              <c:numCache>
                <c:formatCode>#,##0</c:formatCode>
                <c:ptCount val="5"/>
                <c:pt idx="0">
                  <c:v>11858</c:v>
                </c:pt>
                <c:pt idx="1">
                  <c:v>12203.02182</c:v>
                </c:pt>
                <c:pt idx="2">
                  <c:v>6716.4183489700008</c:v>
                </c:pt>
                <c:pt idx="3">
                  <c:v>6124</c:v>
                </c:pt>
                <c:pt idx="4">
                  <c:v>6155</c:v>
                </c:pt>
              </c:numCache>
            </c:numRef>
          </c:val>
          <c:extLst>
            <c:ext xmlns:c16="http://schemas.microsoft.com/office/drawing/2014/chart" uri="{C3380CC4-5D6E-409C-BE32-E72D297353CC}">
              <c16:uniqueId val="{00000001-71E7-41FF-A8B0-C600D69D53A1}"/>
            </c:ext>
          </c:extLst>
        </c:ser>
        <c:ser>
          <c:idx val="2"/>
          <c:order val="2"/>
          <c:tx>
            <c:strRef>
              <c:f>'Diagram x.3'!$B$10</c:f>
              <c:strCache>
                <c:ptCount val="1"/>
                <c:pt idx="0">
                  <c:v>Övriga</c:v>
                </c:pt>
              </c:strCache>
            </c:strRef>
          </c:tx>
          <c:spPr>
            <a:solidFill>
              <a:srgbClr val="5A5A5A"/>
            </a:solidFill>
            <a:ln w="3175">
              <a:solidFill>
                <a:srgbClr val="000000"/>
              </a:solidFill>
              <a:prstDash val="solid"/>
            </a:ln>
          </c:spPr>
          <c:invertIfNegative val="0"/>
          <c:cat>
            <c:numRef>
              <c:f>'Diagram x.3'!$N$7:$R$7</c:f>
              <c:numCache>
                <c:formatCode>General</c:formatCode>
                <c:ptCount val="5"/>
                <c:pt idx="0">
                  <c:v>2015</c:v>
                </c:pt>
                <c:pt idx="1">
                  <c:v>2016</c:v>
                </c:pt>
                <c:pt idx="2">
                  <c:v>2017</c:v>
                </c:pt>
                <c:pt idx="3">
                  <c:v>2018</c:v>
                </c:pt>
                <c:pt idx="4">
                  <c:v>2019</c:v>
                </c:pt>
              </c:numCache>
            </c:numRef>
          </c:cat>
          <c:val>
            <c:numRef>
              <c:f>'Diagram x.3'!$N$10:$R$10</c:f>
              <c:numCache>
                <c:formatCode>#,##0</c:formatCode>
                <c:ptCount val="5"/>
                <c:pt idx="0">
                  <c:v>405.26040971999998</c:v>
                </c:pt>
                <c:pt idx="1">
                  <c:v>352.12945516000002</c:v>
                </c:pt>
                <c:pt idx="2">
                  <c:v>385</c:v>
                </c:pt>
                <c:pt idx="3" formatCode="General">
                  <c:v>341</c:v>
                </c:pt>
                <c:pt idx="4">
                  <c:v>317.7217</c:v>
                </c:pt>
              </c:numCache>
            </c:numRef>
          </c:val>
          <c:extLst>
            <c:ext xmlns:c16="http://schemas.microsoft.com/office/drawing/2014/chart" uri="{C3380CC4-5D6E-409C-BE32-E72D297353CC}">
              <c16:uniqueId val="{00000002-71E7-41FF-A8B0-C600D69D53A1}"/>
            </c:ext>
          </c:extLst>
        </c:ser>
        <c:dLbls>
          <c:showLegendKey val="0"/>
          <c:showVal val="0"/>
          <c:showCatName val="0"/>
          <c:showSerName val="0"/>
          <c:showPercent val="0"/>
          <c:showBubbleSize val="0"/>
        </c:dLbls>
        <c:gapWidth val="150"/>
        <c:overlap val="100"/>
        <c:axId val="311920896"/>
        <c:axId val="311930880"/>
      </c:barChart>
      <c:catAx>
        <c:axId val="311920896"/>
        <c:scaling>
          <c:orientation val="minMax"/>
        </c:scaling>
        <c:delete val="0"/>
        <c:axPos val="b"/>
        <c:numFmt formatCode="General" sourceLinked="1"/>
        <c:majorTickMark val="out"/>
        <c:minorTickMark val="none"/>
        <c:tickLblPos val="nextTo"/>
        <c:spPr>
          <a:ln w="3175">
            <a:solidFill>
              <a:srgbClr val="000000"/>
            </a:solidFill>
            <a:prstDash val="solid"/>
          </a:ln>
        </c:spPr>
        <c:txPr>
          <a:bodyPr rot="0" vert="horz"/>
          <a:lstStyle/>
          <a:p>
            <a:pPr>
              <a:defRPr sz="800" b="0" i="0" u="none" strike="noStrike" baseline="0">
                <a:solidFill>
                  <a:srgbClr val="000000"/>
                </a:solidFill>
                <a:latin typeface="Arial"/>
                <a:ea typeface="Arial"/>
                <a:cs typeface="Arial"/>
              </a:defRPr>
            </a:pPr>
            <a:endParaRPr lang="sv-SE"/>
          </a:p>
        </c:txPr>
        <c:crossAx val="311930880"/>
        <c:crosses val="autoZero"/>
        <c:auto val="1"/>
        <c:lblAlgn val="ctr"/>
        <c:lblOffset val="100"/>
        <c:tickLblSkip val="1"/>
        <c:tickMarkSkip val="1"/>
        <c:noMultiLvlLbl val="0"/>
      </c:catAx>
      <c:valAx>
        <c:axId val="311930880"/>
        <c:scaling>
          <c:orientation val="minMax"/>
          <c:max val="250000"/>
          <c:min val="0"/>
        </c:scaling>
        <c:delete val="0"/>
        <c:axPos val="l"/>
        <c:majorGridlines>
          <c:spPr>
            <a:ln w="3175">
              <a:solidFill>
                <a:srgbClr val="000000"/>
              </a:solidFill>
              <a:prstDash val="solid"/>
            </a:ln>
          </c:spPr>
        </c:majorGridlines>
        <c:numFmt formatCode="#,##0" sourceLinked="1"/>
        <c:majorTickMark val="out"/>
        <c:minorTickMark val="none"/>
        <c:tickLblPos val="nextTo"/>
        <c:spPr>
          <a:ln w="3175">
            <a:solidFill>
              <a:srgbClr val="000000"/>
            </a:solidFill>
            <a:prstDash val="solid"/>
          </a:ln>
        </c:spPr>
        <c:txPr>
          <a:bodyPr rot="0" vert="horz"/>
          <a:lstStyle/>
          <a:p>
            <a:pPr>
              <a:defRPr sz="800" b="0" i="0" u="none" strike="noStrike" baseline="0">
                <a:solidFill>
                  <a:srgbClr val="000000"/>
                </a:solidFill>
                <a:latin typeface="Arial"/>
                <a:ea typeface="Arial"/>
                <a:cs typeface="Arial"/>
              </a:defRPr>
            </a:pPr>
            <a:endParaRPr lang="sv-SE"/>
          </a:p>
        </c:txPr>
        <c:crossAx val="311920896"/>
        <c:crosses val="autoZero"/>
        <c:crossBetween val="between"/>
        <c:majorUnit val="50000"/>
        <c:minorUnit val="10000"/>
      </c:valAx>
      <c:spPr>
        <a:noFill/>
        <a:ln w="12700">
          <a:noFill/>
          <a:prstDash val="solid"/>
        </a:ln>
      </c:spPr>
    </c:plotArea>
    <c:legend>
      <c:legendPos val="r"/>
      <c:layout>
        <c:manualLayout>
          <c:xMode val="edge"/>
          <c:yMode val="edge"/>
          <c:x val="0.83025830258302646"/>
          <c:y val="0.31536576245472708"/>
          <c:w val="0.1604089787284052"/>
          <c:h val="0.3455519823929743"/>
        </c:manualLayout>
      </c:layout>
      <c:overlay val="0"/>
      <c:spPr>
        <a:solidFill>
          <a:srgbClr val="FFFFFF"/>
        </a:solidFill>
        <a:ln w="3175">
          <a:noFill/>
          <a:prstDash val="solid"/>
        </a:ln>
      </c:spPr>
      <c:txPr>
        <a:bodyPr/>
        <a:lstStyle/>
        <a:p>
          <a:pPr>
            <a:defRPr sz="800" b="0" i="0" u="none" strike="noStrike" baseline="0">
              <a:ln>
                <a:noFill/>
              </a:ln>
              <a:solidFill>
                <a:srgbClr val="000000"/>
              </a:solidFill>
              <a:latin typeface="Arial"/>
              <a:ea typeface="Arial"/>
              <a:cs typeface="Arial"/>
            </a:defRPr>
          </a:pPr>
          <a:endParaRPr lang="sv-SE"/>
        </a:p>
      </c:txPr>
    </c:legend>
    <c:plotVisOnly val="1"/>
    <c:dispBlanksAs val="gap"/>
    <c:showDLblsOverMax val="0"/>
  </c:chart>
  <c:spPr>
    <a:solidFill>
      <a:srgbClr val="FFFFFF"/>
    </a:solidFill>
    <a:ln w="3175">
      <a:noFill/>
      <a:prstDash val="solid"/>
    </a:ln>
  </c:spPr>
  <c:txPr>
    <a:bodyPr/>
    <a:lstStyle/>
    <a:p>
      <a:pPr>
        <a:defRPr sz="1000" b="0" i="0" u="none" strike="noStrike" baseline="0">
          <a:solidFill>
            <a:srgbClr val="000000"/>
          </a:solidFill>
          <a:latin typeface="Arial"/>
          <a:ea typeface="Arial"/>
          <a:cs typeface="Arial"/>
        </a:defRPr>
      </a:pPr>
      <a:endParaRPr lang="sv-SE"/>
    </a:p>
  </c:txPr>
  <c:externalData r:id="rId1">
    <c:autoUpdate val="0"/>
  </c:externalData>
</c:chartSpace>
</file>

<file path=word/drawings/drawing1.xml><?xml version="1.0" encoding="utf-8"?>
<c:userShapes xmlns:c="http://schemas.openxmlformats.org/drawingml/2006/chart">
  <cdr:relSizeAnchor xmlns:cdr="http://schemas.openxmlformats.org/drawingml/2006/chartDrawing">
    <cdr:from>
      <cdr:x>0.46975</cdr:x>
      <cdr:y>0.61036</cdr:y>
    </cdr:from>
    <cdr:to>
      <cdr:x>0.51304</cdr:x>
      <cdr:y>0.69923</cdr:y>
    </cdr:to>
    <cdr:sp macro="" textlink="">
      <cdr:nvSpPr>
        <cdr:cNvPr id="8193" name="Text Box 1"/>
        <cdr:cNvSpPr txBox="1">
          <a:spLocks xmlns:a="http://schemas.openxmlformats.org/drawingml/2006/main" noChangeArrowheads="1"/>
        </cdr:cNvSpPr>
      </cdr:nvSpPr>
      <cdr:spPr bwMode="auto">
        <a:xfrm xmlns:a="http://schemas.openxmlformats.org/drawingml/2006/main">
          <a:off x="2768321" y="1712408"/>
          <a:ext cx="254812" cy="248869"/>
        </a:xfrm>
        <a:prstGeom xmlns:a="http://schemas.openxmlformats.org/drawingml/2006/main" prst="rect">
          <a:avLst/>
        </a:prstGeom>
        <a:noFill xmlns:a="http://schemas.openxmlformats.org/drawingml/2006/main"/>
        <a:ln xmlns:a="http://schemas.openxmlformats.org/drawingml/2006/main" w="1">
          <a:noFill/>
          <a:miter lim="800000"/>
          <a:headEnd/>
          <a:tailEnd/>
        </a:ln>
        <a:effectLst xmlns:a="http://schemas.openxmlformats.org/drawingml/2006/main"/>
      </cdr:spPr>
    </cdr:sp>
  </cdr:relSizeAnchor>
</c:userShapes>
</file>

<file path=word/theme/theme1.xml><?xml version="1.0" encoding="utf-8"?>
<a:theme xmlns:a="http://schemas.openxmlformats.org/drawingml/2006/main" name="RK2">
  <a:themeElements>
    <a:clrScheme name="Regeringskansliet">
      <a:dk1>
        <a:sysClr val="windowText" lastClr="000000"/>
      </a:dk1>
      <a:lt1>
        <a:sysClr val="window" lastClr="FFFFFF"/>
      </a:lt1>
      <a:dk2>
        <a:srgbClr val="716B5F"/>
      </a:dk2>
      <a:lt2>
        <a:srgbClr val="DFDDD9"/>
      </a:lt2>
      <a:accent1>
        <a:srgbClr val="1A3050"/>
      </a:accent1>
      <a:accent2>
        <a:srgbClr val="DFDDD9"/>
      </a:accent2>
      <a:accent3>
        <a:srgbClr val="467199"/>
      </a:accent3>
      <a:accent4>
        <a:srgbClr val="A0B6C9"/>
      </a:accent4>
      <a:accent5>
        <a:srgbClr val="716B5F"/>
      </a:accent5>
      <a:accent6>
        <a:srgbClr val="E0E7EE"/>
      </a:accent6>
      <a:hlink>
        <a:srgbClr val="0563C1"/>
      </a:hlink>
      <a:folHlink>
        <a:srgbClr val="954F72"/>
      </a:folHlink>
    </a:clrScheme>
    <a:fontScheme name="Regeringskansliet WD">
      <a:majorFont>
        <a:latin typeface="Arial"/>
        <a:ea typeface=""/>
        <a:cs typeface=""/>
      </a:majorFont>
      <a:minorFont>
        <a:latin typeface="Garamon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word/theme/themeOverride1.xml><?xml version="1.0" encoding="utf-8"?>
<a:themeOverride xmlns:a="http://schemas.openxmlformats.org/drawingml/2006/main">
  <a:clrScheme name="RK">
    <a:dk1>
      <a:srgbClr val="000000"/>
    </a:dk1>
    <a:lt1>
      <a:sysClr val="window" lastClr="FFFFFF"/>
    </a:lt1>
    <a:dk2>
      <a:srgbClr val="000000"/>
    </a:dk2>
    <a:lt2>
      <a:srgbClr val="FFFFFF"/>
    </a:lt2>
    <a:accent1>
      <a:srgbClr val="00328B"/>
    </a:accent1>
    <a:accent2>
      <a:srgbClr val="007CC3"/>
    </a:accent2>
    <a:accent3>
      <a:srgbClr val="14467F"/>
    </a:accent3>
    <a:accent4>
      <a:srgbClr val="333333"/>
    </a:accent4>
    <a:accent5>
      <a:srgbClr val="958E8A"/>
    </a:accent5>
    <a:accent6>
      <a:srgbClr val="4D605E"/>
    </a:accent6>
    <a:hlink>
      <a:srgbClr val="0000FF"/>
    </a:hlink>
    <a:folHlink>
      <a:srgbClr val="800080"/>
    </a:folHlink>
  </a:clrScheme>
  <a:fontScheme name="Office">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word/theme/themeOverride2.xml><?xml version="1.0" encoding="utf-8"?>
<a:themeOverride xmlns:a="http://schemas.openxmlformats.org/drawingml/2006/main">
  <a:clrScheme name="RK">
    <a:dk1>
      <a:srgbClr val="000000"/>
    </a:dk1>
    <a:lt1>
      <a:sysClr val="window" lastClr="FFFFFF"/>
    </a:lt1>
    <a:dk2>
      <a:srgbClr val="000000"/>
    </a:dk2>
    <a:lt2>
      <a:srgbClr val="FFFFFF"/>
    </a:lt2>
    <a:accent1>
      <a:srgbClr val="00328B"/>
    </a:accent1>
    <a:accent2>
      <a:srgbClr val="007CC3"/>
    </a:accent2>
    <a:accent3>
      <a:srgbClr val="14467F"/>
    </a:accent3>
    <a:accent4>
      <a:srgbClr val="333333"/>
    </a:accent4>
    <a:accent5>
      <a:srgbClr val="958E8A"/>
    </a:accent5>
    <a:accent6>
      <a:srgbClr val="4D605E"/>
    </a:accent6>
    <a:hlink>
      <a:srgbClr val="0000FF"/>
    </a:hlink>
    <a:folHlink>
      <a:srgbClr val="800080"/>
    </a:folHlink>
  </a:clrScheme>
  <a:fontScheme name="Office">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word/theme/themeOverride3.xml><?xml version="1.0" encoding="utf-8"?>
<a:themeOverride xmlns:a="http://schemas.openxmlformats.org/drawingml/2006/main">
  <a:clrScheme name="RK">
    <a:dk1>
      <a:srgbClr val="000000"/>
    </a:dk1>
    <a:lt1>
      <a:sysClr val="window" lastClr="FFFFFF"/>
    </a:lt1>
    <a:dk2>
      <a:srgbClr val="000000"/>
    </a:dk2>
    <a:lt2>
      <a:srgbClr val="FFFFFF"/>
    </a:lt2>
    <a:accent1>
      <a:srgbClr val="00328B"/>
    </a:accent1>
    <a:accent2>
      <a:srgbClr val="007CC3"/>
    </a:accent2>
    <a:accent3>
      <a:srgbClr val="14467F"/>
    </a:accent3>
    <a:accent4>
      <a:srgbClr val="333333"/>
    </a:accent4>
    <a:accent5>
      <a:srgbClr val="958E8A"/>
    </a:accent5>
    <a:accent6>
      <a:srgbClr val="4D605E"/>
    </a:accent6>
    <a:hlink>
      <a:srgbClr val="0000FF"/>
    </a:hlink>
    <a:folHlink>
      <a:srgbClr val="800080"/>
    </a:folHlink>
  </a:clrScheme>
  <a:fontScheme name="Office">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word/theme/themeOverride4.xml><?xml version="1.0" encoding="utf-8"?>
<a:themeOverride xmlns:a="http://schemas.openxmlformats.org/drawingml/2006/main">
  <a:clrScheme name="RK">
    <a:dk1>
      <a:srgbClr val="000000"/>
    </a:dk1>
    <a:lt1>
      <a:sysClr val="window" lastClr="FFFFFF"/>
    </a:lt1>
    <a:dk2>
      <a:srgbClr val="000000"/>
    </a:dk2>
    <a:lt2>
      <a:srgbClr val="FFFFFF"/>
    </a:lt2>
    <a:accent1>
      <a:srgbClr val="00328B"/>
    </a:accent1>
    <a:accent2>
      <a:srgbClr val="007CC3"/>
    </a:accent2>
    <a:accent3>
      <a:srgbClr val="14467F"/>
    </a:accent3>
    <a:accent4>
      <a:srgbClr val="333333"/>
    </a:accent4>
    <a:accent5>
      <a:srgbClr val="958E8A"/>
    </a:accent5>
    <a:accent6>
      <a:srgbClr val="4D605E"/>
    </a:accent6>
    <a:hlink>
      <a:srgbClr val="0000FF"/>
    </a:hlink>
    <a:folHlink>
      <a:srgbClr val="800080"/>
    </a:folHlink>
  </a:clrScheme>
  <a:fontScheme name="Office">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word/theme/themeOverride5.xml><?xml version="1.0" encoding="utf-8"?>
<a:themeOverride xmlns:a="http://schemas.openxmlformats.org/drawingml/2006/main">
  <a:clrScheme name="RK">
    <a:dk1>
      <a:srgbClr val="000000"/>
    </a:dk1>
    <a:lt1>
      <a:sysClr val="window" lastClr="FFFFFF"/>
    </a:lt1>
    <a:dk2>
      <a:srgbClr val="000000"/>
    </a:dk2>
    <a:lt2>
      <a:srgbClr val="FFFFFF"/>
    </a:lt2>
    <a:accent1>
      <a:srgbClr val="00328B"/>
    </a:accent1>
    <a:accent2>
      <a:srgbClr val="007CC3"/>
    </a:accent2>
    <a:accent3>
      <a:srgbClr val="14467F"/>
    </a:accent3>
    <a:accent4>
      <a:srgbClr val="333333"/>
    </a:accent4>
    <a:accent5>
      <a:srgbClr val="958E8A"/>
    </a:accent5>
    <a:accent6>
      <a:srgbClr val="4D605E"/>
    </a:accent6>
    <a:hlink>
      <a:srgbClr val="0000FF"/>
    </a:hlink>
    <a:folHlink>
      <a:srgbClr val="800080"/>
    </a:folHlink>
  </a:clrScheme>
  <a:fontScheme name="Office">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k46d94c0acf84ab9a79866a9d8b1905f xmlns="cc625d36-bb37-4650-91b9-0c96159295ba">
      <Terms xmlns="http://schemas.microsoft.com/office/infopath/2007/PartnerControls">
        <TermInfo xmlns="http://schemas.microsoft.com/office/infopath/2007/PartnerControls">
          <TermName xmlns="http://schemas.microsoft.com/office/infopath/2007/PartnerControls">Finansdepartementet</TermName>
          <TermId xmlns="http://schemas.microsoft.com/office/infopath/2007/PartnerControls">0b2f41b1-db50-472c-80a1-d21b0254fb2b</TermId>
        </TermInfo>
      </Terms>
    </k46d94c0acf84ab9a79866a9d8b1905f>
    <TaxCatchAll xmlns="cc625d36-bb37-4650-91b9-0c96159295ba">
      <Value>25</Value>
    </TaxCatchAll>
    <DirtyMigration xmlns="4e9c2f0c-7bf8-49af-8356-cbf363fc78a7">false</DirtyMigration>
    <_dlc_DocId xmlns="4f5ca95d-8798-43a8-9b50-3b2f8b9416bf">6VV7YVCVAJZ7-373442560-8899</_dlc_DocId>
    <_dlc_DocIdUrl xmlns="4f5ca95d-8798-43a8-9b50-3b2f8b9416bf">
      <Url>https://dhs.sp.regeringskansliet.se/yta/sb-gransk/_layouts/15/DocIdRedir.aspx?ID=6VV7YVCVAJZ7-373442560-8899</Url>
      <Description>6VV7YVCVAJZ7-373442560-8899</Description>
    </_dlc_DocIdUrl>
    <edbe0b5c82304c8e847ab7b8c02a77c3 xmlns="cc625d36-bb37-4650-91b9-0c96159295ba">
      <Terms xmlns="http://schemas.microsoft.com/office/infopath/2007/PartnerControls"/>
    </edbe0b5c82304c8e847ab7b8c02a77c3>
    <RecordNumber xmlns="4e9c2f0c-7bf8-49af-8356-cbf363fc78a7" xsi:nil="true"/>
    <RKNyckelord xmlns="18f3d968-6251-40b0-9f11-012b293496c2" xsi:nil="true"/>
  </documentManagement>
</p:properties>
</file>

<file path=customXml/item3.xml><?xml version="1.0" encoding="utf-8"?>
<dokumentvärden xmlns="http://rkdhs/mallar/budget/Års/Års.xsd">
  <departementsnamn>Finansdepartementet</departementsnamn>
  <logos>
    <logo id="28">AQAAAHQAAAB5AAAAdQAAAPwAAADXAAAAxQ4AAEgOAADDHgAAPxoAACBFTUYAAAEAoAgAACMAAAADAAAADQAAAFgAAAAAAAAAAAQAAAADAABAAQAA8AAAAEEAZABvAGIAZQAgAFMAeQBzAHQAZQBtAHMAAAARAAAADAAAAAgAAAASAAAADAAAAAEAAAAKAAAAEAAAAAAAAAAAAAAADAAAABAAAAAAAAAAAAAAAAkAAAAQAAAAmwQAAG8DAAALAAAAEAAAAIkBAAAlAQAAEwAAAAwAAAACAAAAJwAAABgAAAABAAAAAAAAAAAAAAAAAAAAJQAAAAwAAAABAAAAXwAAADQAAAACAAAALAAAAAAAAAAsAAAAAAAAAAUAAAAAAAAAAAAAAAAAAAAAAAAAAAAAACUAAAAMAAAAAgAAADsAAAAIAAAAGwAAABAAAADFAQAA4QEAAFgAAAAgAgAAeAAAAHQAAAC2AAAAoQAAAIEAAABxAeEBcQHhAXEB4QFxAbwBcQG8AXEBvAFqAWUBagFlAWoBZQFsAWQBcAFjAXMBYwF8AWMBhAFqAYQBcwGEAXgBggF8AX8BfwGIAX8BkAGHAZABkAGQAZkBiAGgAX8BoAF8AaABegGgAXgBnwF4AaIBeAGiAXgBogF4AasBfwGyAYkBsgGSAbIBmgGrAZoBogGgAaIBoAGiAaABogGgAasBpwGyAbEBsgG6AbIBwgGrAcIBogHCAaABwgGgAcIBoAHCAaABwgGgAcIBoAG/AaIBvAGiAbgBogGuAaIBpgGaAaYBkAGmAYYBrgF+AbgBfgG1AXoBswF2AbMBcQGzAWcBuwFfAcUBXwHPAV8B2AFnAdgBcQHYAXYB1gF6AdMBfgHdAX4B5AGGAeQBkAHkAZoB3AGiAdIBogHPAaIBzAGiAckBoAHJAaAByQGgAckBoAHJAaIByQGiAckBogHJAasB0AGyAdoBsgHjAbIB6wGrAesBogHxAaIB8QGiAfEBogHxAasB+AGyAQICsgELArIBEgKrARICogESAp8BEgKfARICnwEQAqABDgKgAQwCoAECAqAB+wGZAfsBkAH7AYcBAgJ/AQsCfwEIAnwBBwJ4AQcCcwEHAmoBDgJjARcCYwEbAmMBHgJkASECZQEZArwBGQK8ARkCvAEZAuEBGQLhARkC4QE9AAAACAAAADwAAAAIAAAAPgAAABgAAACfhgEAn4YBAGF5/v9hef7/EwAAAAwAAAACAAAAOwAAAAgAAAAbAAAAEAAAAJcCAADhAQAAWAAAACACAAC+AAAAdAAAAPwAAAChAAAAgQAAAEMC4QFDAuEBQwLhAUMCvAFDArwBQwK8ATwCZQE8AmUBPAJlAT4CZAFBAmMBRQJjAU4CYwFWAmoBVgJzAVYCeAFUAnwBUQJ/AVoCfwFhAocBYQKQAWECmQFaAqABUQKgAU4CoAFMAqABSgKfAUoCogFKAqIBSgKiAUoCqwFRArIBWwKyAWQCsgFsAqsBbAKiAXICogFyAqIBcgKiAXICqwF5ArIBgwKyAYwCsgGTAqsBkwKiAZMCoAGTAqABkwKgAZMCoAGTAqABkwKgAZECogGOAqIBigKiAYACogF4ApoBeAKQAXgChgGAAn4BigJ+AYcCegGFAnYBhQJxAYUCZwGNAl8BlwJfAaECXwGqAmcBqgJxAaoCdgGoAnoBpQJ+Aa4CfgG2AoYBtgKQAbYCmgGuAqIBpAKiAaECogGeAqIBmwKgAZsCoAGbAqABmwKgAZsCogGbAqIBmwKiAZsCqwGiArIBrAKyAbUCsgG8AqsBvAKiAcMCogHDAqIBwwKiAcMCqwHKArIB1AKyAd0CsgHkAqsB5AKiAeQCnwHkAp8B5AKfAeICoAHgAqAB3gKgAdQCoAHNApkBzQKQAc0ChwHUAn8B3QJ/AdoCfAHZAngB2QJzAdkCagHgAmMB6QJjAe0CYwHwAmQB8wJlAesCvAHrArwB6wK8AesC4QHrAuEB6wLhAT0AAAAIAAAAPAAAAAgAAAA+AAAAGAAAAJ+GAQCfhgEAYXn+/2F5/v8TAAAADAAAAAIAAAA7AAAACAAAABsAAAAQAAAALgIAAIQCAABYAAAAIAIAAJkAAACpAAAA2wAAANcAAACBAAAA1gGEAtYBhALWAYQC1gFeAtYBXgLWAV4CzgEDAs4BAwLOAQMC0QEBAtQBAALYAQAC4gEAAuoBCALqARIC6gEWAugBGwLlAR4C7gEeAvYBJgL2AS8C9gE5Au4BQQLkAUEC4gFBAt8BQALdAUAC3QFCAt0BQgLdAUIC3QFMAuUBVALvAVQC+QFUAgACTAIAAkICBwJCAgcCQgIHAkICBwJMAg8CVAIZAlQCIgJUAioCTAIqAkICKgJAAioCQAIqAkACKgJAAioCQAIqAkACKAJCAiQCQwIhAkMCFgJDAg0COgINAjACDQIlAhYCHQIgAhwCHQIZAhsCFAIbAg8CGwIFAiQC/AEuAvwBOQL8AUICBQJCAg8CQgIUAkACGQI8AhwCRwIdAk8CJQJPAjACTwI6AkYCQwI8AkMCOAJDAjUCQgIyAkACMgJAAjICQAIyAkACMgJCAjICQgIyAkICMgJMAjoCVAJEAlQCTgJUAlUCTAJVAkICXAJCAlwCQgJcAkICXAJMAmQCVAJuAlQCdwJUAn8CTAJ/AkICfwJAAn8CQAJ/AkACfQJAAnsCQQJ4AkECbwJBAmcCOQJnAi8CZwImAm4CHgJ4Ah4CdQIbAnMCFgJzAhICcwIIAnsCAAKFAgACiAIAAowCAQKOAgMChgJeAoYCXgKGAl4ChgKEAoYChAKGAoQCPQAAAAgAAAA8AAAACAAAAD4AAAAYAAAAn4YBAJ+GAQBhef7/YXn+/ygAAAAMAAAAAQAAACgAAAAMAAAAAgAAAA4AAAAUAAAAAAAAABAAAAAUAAAA</logo>
    <logo id="26">AQAAAHQAAACnAAAAXQAAANsAAAC7AAAAYxQAAFoLAAC8GgAA1BYAACBFTUYAAAEAWA4AAF8AAAAEAAAADQAAAFgAAAAAAAAAAAQAAAADAABAAQAA8AAAAEEAZABvAGIAZQAgAFMAeQBzAHQAZQBtAHMAAAARAAAADAAAAAgAAAASAAAADAAAAAEAAAAKAAAAEAAAAAAAAAAAAAAADAAAABAAAAAAAAAAAAAAAAkAAAAQAAAA1AEAAE4DAAALAAAAEAAAAJwAAAAaAQAAEwAAAAwAAAACAAAAJwAAABgAAAABAAAAAAAAAAAAAAAAAAAAJQAAAAwAAAABAAAAXwAAADQAAAACAAAALAAAAAAAAAAsAAAAAAAAAAAiAQACAAAAAAAAAAAAAAAAAAAAAAAAACUAAAAMAAAAAgAAADoAAAAMAAAACgAAAF8AAAA0AAAAAwAAACwAAAAAAAAALAAAAAAAAAAFAAAAAAAAAAAAAAAAAAAAAAAAAAAAAAAlAAAADAAAAAMAAAAoAAAADAAAAAIAAABbAAAALAAAAMAAAABcAAAAwgAAAGIAAAABAAAAAgAAAAIAAABDAhYBQwIjAV8AAAA0AAAAAgAAACwAAAAAAAAALAAAAAAAAAAAIgEAAgAAAAAAAAAAAAAAAAAAAAAAAAAlAAAADAAAAAIAAAAoAAAADAAAAAMAAAAnAAAAGAAAAAMAAAABAAAAAAAAAAAAAAAlAAAADAAAAAMAAAAoAAAADAAAAAEAAABaAAAALAAAAMAAAABcAAAAwgAAAGIAAAABAAAAAgAAAAIAAABDAhYBQwIjARMAAAAMAAAAAgAAACcAAAAYAAAAAQAAAAAAAAAAAAAAAAAAACUAAAAMAAAAAQAAACgAAAAMAAAAAwAAAF8AAAA0AAAAAwAAACwAAAAAAAAALAAAAAAAAAAAIgEAAwAAAAAAAAAAAAAAAAAAAAAAAAAlAAAADAAAAAMAAAAoAAAADAAAAAIAAAA6AAAADAAAAAoAAABfAAAANAAAAAIAAAAsAAAAAAAAACwAAAAAAAAABQAAAAAAAAAAAAAAAAAAAAAAAAAAAAAAJQAAAAwAAAACAAAAKAAAAAwAAAADAAAAWwAAACwAAAC+AAAAXgAAAMQAAABgAAAAAQAAAAIAAAACAAAAPAIcAUkCHAFfAAAANAAAAAMAAAAsAAAAAAAAACwAAAAAAAAAACIBAAMAAAAAAAAAAAAAAAAAAAAAAAAAJQAAAAwAAAADAAAAKAAAAAwAAAACAAAAJwAAABgAAAACAAAAAQAAAAAAAAAAAAAAJQAAAAwAAAACAAAAKAAAAAwAAAABAAAAWgAAACwAAAC+AAAAXgAAAMQAAABgAAAAAQAAAAIAAAACAAAAPAIcAUkCHAE6AAAADAAAAAoAAAA7AAAACAAAABsAAAAQAAAATAIAAC0BAABYAAAATAAAAL0AAABgAAAAxQAAAGgAAAAMAAAATAIxAUgCNQFDAjUBPgI1AToCMgE6Ai0BOgIoAT4CJAFDAiQBSAIkAUwCKAFMAi0BPQAAAAgAAAA8AAAACAAAAEAAAAAYAAAAn4YBAJ+GAQBhef7/YXn+/zoAAAAMAAAABwAAADsAAAAIAAAAGwAAABAAAABDAgAAWgEAAFgAAADoAAAAqAAAAGYAAADaAAAAdQAAADMAAABLAloBSwJaAUsCWgFLAkwBSAJAAUgCQAFWAkkBWwJbAVsCWwFrAlsBawJbAWsCWwFkAkoBVQJBAVUCQQFvAkgBewJaAXsCWgGKAloBigJaAYoCWgFuAjUBQwI4AUMCOAFDAjgBQwI4AUMCOAFDAjgBGAI1AfwBWgELAloBCwJaAQsCWgELAloBFwJIATACQQEwAkEBIgJKARsCWwErAlsBKwJbASsCWwErAlsBMAJJAT4CQAE+AkABOwJMATwCWgFDAloBQwJaAUMCWgE9AAAACAAAADwAAAAIAAAAQAAAABgAAACfhgEAn4YBAGF5/v9hef7/OgAAAAwAAAAHAAAAOwAAAAgAAAAbAAAAEAAAAEMCAACOAQAAWAAAAJgCAACmAAAAcgAAANsAAACGAAAAnwAAAIcCjgGHAo4BhwKOAYkCcwGPAl8BjwJfAYECWgGEAmYBhAJmAYQCZgGBAmUBfwJmAX0CZgF6AmgBegJtAXsCcQF+AnIBgAJyAYQCcwGGAnABhgJwAYYCcAGGAnsBeAJ7AWoCewFpAnEBaQJxAWkCcQFrAnMBbgJyAXACcgF0AnEBdAJtAXUCagF0AmgBcgJnAXACZQFsAmYBbAJmAWwCZgFuAl4BZgJeAV4CXgFgAmYBYAJmAWACZgFeAmYBWwJnAVkCZwFXAmkBVwJtAVgCcQFbAnIBXQJyAWACcgFjAnABYwJwAWMCcAFjAnsBUwJ7AUUCewFGAnABRgJwAUYCcAFHAnIBSgJyAUwCcwFPAnIBUAJvAVECbAFRAmkBTwJoAU0CZQFIAmYBSAJmAUoCXgFDAl4BQwJeAUMCXgFDAl4BQwJeAUMCXgE8Al4BPQJmAT0CZgE5AmUBNwJoATUCaQE0AmwBNQJvATYCcgE5AnMBPAJyAT4CcgFAAnABQAJwAUACcAFBAnsBMwJ7ASMCewEjAnABIwJwASMCcAEmAnIBKQJyASsCcgEuAnEBLgJtAS8CaQEtAmcBKwJnASgCZgEmAmYBJgJmASYCZgEoAl4BIAJeARgCXgEaAmYBGgJmARoCZgEWAmUBFAJnARICaAERAmoBEQJtARICcQEVAnIBFwJyARsCcwEcAnEBHAJxARwCcQEcAnsBDgJ7AQACewEAAnABAAJwAQACcAECAnMBBQJyAQgCcgELAnEBCwJtAQsCaAEJAmYBBwJmAQUCZQECAmYBAgJmAQICZgEEAloB9gFfAfYBXwH9AXMB/wGOAUMCjgFDAo4BQwKOAT0AAAAIAAAAPAAAAAgAAABAAAAAGAAAAJ+GAQCfhgEAYXn+/2F5/v86AAAADAAAAAcAAAA7AAAACAAAABsAAAAQAAAAQwIAAC8CAABYAAAAoAAAAKgAAACHAAAA2gAAALsAAAAhAAAAQwIvAnECJwJ8AiICggIfAowCHQKMAgkCjALxAYwC1wGMAtcBjAKXAYwClwGMApcBQwKXAUMClwFDApcBQwKXAUMClwFDApcB+gGXAfoBlwH6AZcB+gHXAfoB1wH6AdcB+gHXAfoB8AH6AQkC+gEdAgQCHwIKAiICFAInAkMCLwJDAi8CPQAAAAgAAAA8AAAACAAAAEAAAAAYAAAAn4YBAJ+GAQBhef7/YXn+/zoAAAAMAAAABwAAADsAAAAIAAAAGwAAABAAAAAiAgAA0gEAAFgAAAAwAQAArAAAAIwAAADAAAAAnAAAAEUAAAA5AtIBOQLSATkC0gE+AqkBPgKpAT4CqQE2AqcBNwKvATcCrwEwAq8BMAK0ATACtAEwArQBMAK3ATICuAE0AroBOAK5ATgCuQE4ArkBNwLCAS4CwgElAsIBJAK5ASQCuQEkArkBJwK6ASgCuQEpArkBLAK4ASwCtAEtAq8BJwKvAScCrwEoAqgBIgKoASICqAEiAqgBHAKoAR4CrwEeAq8BGAKvARgCtAEYArgBGwK5ARwCuQEeAroBIAK5ASACuQEgArkBHwLCARYCwgENAsIBDQK5AQ0CuQENArkBEQK6ARICuAEUArcBFAK0ARQCtAEUArQBFAKvAQ4CrwEOAq8BDgKnAQcCqQEMAtIBDALSAQwC0gE9AAAACAAAADwAAAAIAAAAQAAAABgAAACfhgEAn4YBAGF5/v9hef7/OgAAAAwAAAAHAAAAOwAAAAgAAAAbAAAAEAAAAGUCAADSAQAAWAAAADABAADCAAAAjAAAANYAAACcAAAARQAAAE8C0gFPAtIBTwLSAUkCqQFJAqkBSQKpAVECpwFQAq8BUAKvAVcCrwFXArQBVwK0AVcCtAFXArcBVQK4AVMCugFPArkBTwK5AU8CuQFQAsIBWQLCAWICwgFjArkBYwK5AWMCuQFgAroBXwK5AV4CuQFbArgBWwK0AVsCrwFgAq8BYAKvAV8CqAFlAqgBZQKoAWUCqAFrAqgBaQKvAWkCrwFvAq8BbwK0AW8CuAFsArkBawK5AWkCugFnArkBZwK5AWcCuQFoAsIBcQLCAXoCwgF6ArkBegK5AXoCuQF3AroBdQK4AXMCtwFzArQBcwK0AXMCtAFzAq8BeQKvAXkCrwF5AqcBgAKpAXsC0gF7AtIBewLSAT0AAAAIAAAAPAAAAAgAAABAAAAAGAAAAJ+GAQCfhgEAYXn+/2F5/v86AAAADAAAAAcAAAA7AAAACAAAABsAAAAQAAAAQwIAAAoCAABYAAAAMAEAALcAAACeAAAAzAAAAK8AAABFAAAALAIKAiwCCgIsAgoCJwLfAScC3wEnAt8BLgLeAS0C5gEtAuYBNALlATQC6wE0AusBNALrATUC7gEzAvABMQLxAS0C8AEtAvABLQLwAS4C+gE3AvoBQAL6AUEC8AFBAvABQQLwAT8C8QE9AvABPALwATkC8AE5AusBOQLmAT4C5gE+AuYBPQLfAUQC3wFEAt8BRALfAUoC3gFJAuYBSQLmAU8C5gFPAusBTwLvAUwC8AFLAvEBSQLxAUcC8AFHAvABRwLwAUgC+gFSAvoBWwL6AVwC8AFcAvABXALwAVgC8QFWAvABVALvAVQC7AFUAuwBVALsAVQC5gFcAuYBXALmAVsC3gFiAuABXQIKAl0CCgJdAgoCPQAAAAgAAAA8AAAACAAAAEAAAAAYAAAAn4YBAJ+GAQBhef7/YXn+/ygAAAAMAAAAAgAAACgAAAAMAAAAAwAAAA4AAAAUAAAAAAAAABAAAAAUAAAA</logo>
  </logos>
  <närvarande>statsminister Löfven, ordförande, och statsråden Lövin, Johansson, Baylan, Hallengren, Hultqvist, Andersson, Bolund, Damberg, Shekarabi, Ygeman, Eriksson, Linde, Ekström, Eneroth, Dahlgren, Nilsson, Ernkrans, Lindhagen, Lind, Hallberg, Nordmark, Micko</närvarande>
  <föredragande>statsminister Löfven, ordförande, och statsråden Lövin, Johansson, Baylan, Hallengren, Hultqvist, Andersson, Bolund, Damberg, Shekarabi, Ygeman, Eriksson, Linde, Ekström, Eneroth, Dahlgren, Nilsson, Ernkrans, Lindhagen, Lind, Hallberg, Nordmark, Micko</föredragande>
  <departementsenhet id="Finansdepartementet"/>
  <årtal>2019</årtal>
  <dokumentnummer etikett="Skr.">2019/20:101</dokumentnummer>
  <prognosår>
    <år-10 xmlns:p3="http://rkdhs/mallar/budget/Års/Års/användarval.xsd" p3:kort="08">2008</år-10>
    <år-9 xmlns:p3="http://rkdhs/mallar/budget/Års/Års/användarval.xsd" p3:kort="09">2009</år-9>
    <år-8 xmlns:p3="http://rkdhs/mallar/budget/Års/Års/användarval.xsd" p3:kort="10">2010</år-8>
    <år-7 xmlns:p3="http://rkdhs/mallar/budget/Års/Års/användarval.xsd" p3:kort="11">2011</år-7>
    <år-6 xmlns:p3="http://rkdhs/mallar/budget/Års/Års/användarval.xsd" p3:kort="12">2012</år-6>
    <år-5 xmlns:p3="http://rkdhs/mallar/budget/Års/Års/användarval.xsd" p3:kort="13">2013</år-5>
    <år-4 xmlns:p3="http://rkdhs/mallar/budget/Års/Års/användarval.xsd" p3:kort="14">2014</år-4>
    <år-3 xmlns:p3="http://rkdhs/mallar/budget/Års/Års/användarval.xsd" p3:kort="15">2015</år-3>
    <år-2 xmlns:p3="http://rkdhs/mallar/budget/Års/Års/användarval.xsd" p3:kort="16">2016</år-2>
    <år-1 xmlns:p3="http://rkdhs/mallar/budget/Års/Års/användarval.xsd" p3:kort="17">2017</år-1>
    <år0 xmlns:p3="http://rkdhs/mallar/budget/Års/Års/användarval.xsd" p3:kort="18">2018</år0>
    <år1 xmlns:p3="http://rkdhs/mallar/budget/Års/Års/användarval.xsd" p3:kort="19">2019</år1>
    <år2 xmlns:p3="http://rkdhs/mallar/budget/Års/Års/användarval.xsd" p3:kort="20">2020</år2>
    <år3 xmlns:p3="http://rkdhs/mallar/budget/Års/Års/användarval.xsd" p3:kort="21">2021</år3>
    <år4 xmlns:p3="http://rkdhs/mallar/budget/Års/Års/användarval.xsd" p3:kort="22">2022</år4>
    <år5 xmlns:p3="http://rkdhs/mallar/budget/Års/Års/användarval.xsd" p3:kort="23">2023</år5>
    <år6 xmlns:p3="http://rkdhs/mallar/budget/Års/Års/användarval.xsd" p3:kort="24">2024</år6>
    <år7 xmlns:p3="http://rkdhs/mallar/budget/Års/Års/användarval.xsd" p3:kort="25">2025</år7>
    <år8 xmlns:p3="http://rkdhs/mallar/budget/Års/Års/användarval.xsd" p3:kort="26">2026</år8>
    <år9 xmlns:p3="http://rkdhs/mallar/budget/Års/Års/användarval.xsd" p3:kort="27">2027</år9>
    <år10 xmlns:p3="http://rkdhs/mallar/budget/Års/Års/användarval.xsd" p3:kort="28">2028</år10>
  </prognosår>
  <template id="124"/>
  <kapitel/>
  <avsnitt>
    <avsnitt avsnittsnummer="0" avsnittsrubrik=""/>
    <avsnitt avsnittsnummer="1" avsnittsrubrik="Uppföljning av de budgetpolitiska målen"/>
    <avsnitt avsnittsnummer="2" avsnittsrubrik="Utfallet för statens budget"/>
    <avsnitt avsnittsnummer="3" avsnittsrubrik="Resultaträkning, balansräkning och finansieringsanalys"/>
    <avsnitt avsnittsnummer="4" avsnittsrubrik="Utvecklingen av statsskulden"/>
    <avsnitt avsnittsnummer="5" avsnittsrubrik="Redovisning och riskanalys av statliga garantier och utlåning"/>
    <avsnitt avsnittsnummer="6" avsnittsrubrik="Nationellt intygande samt avgifter till och bidrag från EU"/>
  </avsnitt>
  <fastaavsnitt>
    <avsnitt id="lagförslag" avsnittsrubrik="Lagförslag"/>
    <avsnitt id="riksdagsbeslut" avsnittsrubrik="Förslag till riksdagsbeslut"/>
    <avsnitt id="sammanställning" avsnittsrubrik="Sammanställning av förslag till statens budget för ÅÅÅÅ"/>
    <avsnitt id="sammanfattning" avsnittsrubrik="Sammanfattning"/>
    <avsnitt id="årsredovisning" avsnittsrubrik="Årsredovisning för staten ÅÅÅÅ"/>
  </fastaavsnitt>
  <bilagor/>
</dokumentvärden>
</file>

<file path=customXml/item4.xml><?xml version="1.0" encoding="utf-8"?>
<ct:contentTypeSchema xmlns:ct="http://schemas.microsoft.com/office/2006/metadata/contentType" xmlns:ma="http://schemas.microsoft.com/office/2006/metadata/properties/metaAttributes" ct:_="" ma:_="" ma:contentTypeName="RK Dokument" ma:contentTypeID="0x010100BBA312BF02777149882D207184EC35C000A7E881806DB1DF4F99131D47CFDF91B1" ma:contentTypeVersion="23" ma:contentTypeDescription="Skapa ett nytt dokument." ma:contentTypeScope="" ma:versionID="f18a440367f5534b90c68605074977af">
  <xsd:schema xmlns:xsd="http://www.w3.org/2001/XMLSchema" xmlns:xs="http://www.w3.org/2001/XMLSchema" xmlns:p="http://schemas.microsoft.com/office/2006/metadata/properties" xmlns:ns2="4f5ca95d-8798-43a8-9b50-3b2f8b9416bf" xmlns:ns3="cc625d36-bb37-4650-91b9-0c96159295ba" xmlns:ns5="4e9c2f0c-7bf8-49af-8356-cbf363fc78a7" xmlns:ns6="18f3d968-6251-40b0-9f11-012b293496c2" targetNamespace="http://schemas.microsoft.com/office/2006/metadata/properties" ma:root="true" ma:fieldsID="2b0ede1ab7e0c7b45d7ccf63205a16ef" ns2:_="" ns3:_="" ns5:_="" ns6:_="">
    <xsd:import namespace="4f5ca95d-8798-43a8-9b50-3b2f8b9416bf"/>
    <xsd:import namespace="cc625d36-bb37-4650-91b9-0c96159295ba"/>
    <xsd:import namespace="4e9c2f0c-7bf8-49af-8356-cbf363fc78a7"/>
    <xsd:import namespace="18f3d968-6251-40b0-9f11-012b293496c2"/>
    <xsd:element name="properties">
      <xsd:complexType>
        <xsd:sequence>
          <xsd:element name="documentManagement">
            <xsd:complexType>
              <xsd:all>
                <xsd:element ref="ns2:_dlc_DocId" minOccurs="0"/>
                <xsd:element ref="ns2:_dlc_DocIdUrl" minOccurs="0"/>
                <xsd:element ref="ns2:_dlc_DocIdPersistId" minOccurs="0"/>
                <xsd:element ref="ns3:k46d94c0acf84ab9a79866a9d8b1905f" minOccurs="0"/>
                <xsd:element ref="ns3:TaxCatchAll" minOccurs="0"/>
                <xsd:element ref="ns3:TaxCatchAllLabel" minOccurs="0"/>
                <xsd:element ref="ns5:RecordNumber" minOccurs="0"/>
                <xsd:element ref="ns6:RKNyckelord" minOccurs="0"/>
                <xsd:element ref="ns3:edbe0b5c82304c8e847ab7b8c02a77c3" minOccurs="0"/>
                <xsd:element ref="ns5:DirtyMigr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f5ca95d-8798-43a8-9b50-3b2f8b9416bf" elementFormDefault="qualified">
    <xsd:import namespace="http://schemas.microsoft.com/office/2006/documentManagement/types"/>
    <xsd:import namespace="http://schemas.microsoft.com/office/infopath/2007/PartnerControls"/>
    <xsd:element name="_dlc_DocId" ma:index="8" nillable="true" ma:displayName="Dokument-ID-värde" ma:description="Värdet för dokument-ID som tilldelats till det här objektet." ma:internalName="_dlc_DocId" ma:readOnly="true">
      <xsd:simpleType>
        <xsd:restriction base="dms:Text"/>
      </xsd:simpleType>
    </xsd:element>
    <xsd:element name="_dlc_DocIdUrl" ma:index="9" nillable="true" ma:displayName="Dokument-ID" ma:description="Permanent länk till det här dokumente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Spara ID" ma:description="Behåll ID vid tillägg." ma:hidden="true" ma:internalName="_dlc_DocIdPersistId" ma:readOnly="tru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cc625d36-bb37-4650-91b9-0c96159295ba" elementFormDefault="qualified">
    <xsd:import namespace="http://schemas.microsoft.com/office/2006/documentManagement/types"/>
    <xsd:import namespace="http://schemas.microsoft.com/office/infopath/2007/PartnerControls"/>
    <xsd:element name="k46d94c0acf84ab9a79866a9d8b1905f" ma:index="11" nillable="true" ma:taxonomy="true" ma:internalName="k46d94c0acf84ab9a79866a9d8b1905f" ma:taxonomyFieldName="Organisation" ma:displayName="Departement/enhet" ma:readOnly="false" ma:default="" ma:fieldId="{446d94c0-acf8-4ab9-a798-66a9d8b1905f}" ma:sspId="d07acfae-4dfa-4949-99a8-259efd31a6ae" ma:termSetId="8c1436be-a8c9-4c8f-93bb-07dc2d5595bf" ma:anchorId="00000000-0000-0000-0000-000000000000" ma:open="false" ma:isKeyword="false">
      <xsd:complexType>
        <xsd:sequence>
          <xsd:element ref="pc:Terms" minOccurs="0" maxOccurs="1"/>
        </xsd:sequence>
      </xsd:complexType>
    </xsd:element>
    <xsd:element name="TaxCatchAll" ma:index="12" nillable="true" ma:displayName="Global taxonomikolumn" ma:description="" ma:hidden="true" ma:list="{2311779a-7458-4354-9411-ec27cd5f36ea}" ma:internalName="TaxCatchAll" ma:readOnly="false" ma:showField="CatchAllData" ma:web="d391929d-c6ca-41b4-94ac-336dbad8055a">
      <xsd:complexType>
        <xsd:complexContent>
          <xsd:extension base="dms:MultiChoiceLookup">
            <xsd:sequence>
              <xsd:element name="Value" type="dms:Lookup" maxOccurs="unbounded" minOccurs="0" nillable="true"/>
            </xsd:sequence>
          </xsd:extension>
        </xsd:complexContent>
      </xsd:complexType>
    </xsd:element>
    <xsd:element name="TaxCatchAllLabel" ma:index="13" nillable="true" ma:displayName="Global taxonomikolumn1" ma:description="" ma:hidden="true" ma:list="{2311779a-7458-4354-9411-ec27cd5f36ea}" ma:internalName="TaxCatchAllLabel" ma:readOnly="true" ma:showField="CatchAllDataLabel" ma:web="d391929d-c6ca-41b4-94ac-336dbad8055a">
      <xsd:complexType>
        <xsd:complexContent>
          <xsd:extension base="dms:MultiChoiceLookup">
            <xsd:sequence>
              <xsd:element name="Value" type="dms:Lookup" maxOccurs="unbounded" minOccurs="0" nillable="true"/>
            </xsd:sequence>
          </xsd:extension>
        </xsd:complexContent>
      </xsd:complexType>
    </xsd:element>
    <xsd:element name="edbe0b5c82304c8e847ab7b8c02a77c3" ma:index="18" nillable="true" ma:taxonomy="true" ma:internalName="edbe0b5c82304c8e847ab7b8c02a77c3" ma:taxonomyFieldName="ActivityCategory" ma:displayName="Aktivitetskategori" ma:default="" ma:fieldId="{edbe0b5c-8230-4c8e-847a-b7b8c02a77c3}" ma:sspId="d07acfae-4dfa-4949-99a8-259efd31a6ae" ma:termSetId="8bf97125-e7b6-456b-9da4-c0e62cf3e5a7"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4e9c2f0c-7bf8-49af-8356-cbf363fc78a7" elementFormDefault="qualified">
    <xsd:import namespace="http://schemas.microsoft.com/office/2006/documentManagement/types"/>
    <xsd:import namespace="http://schemas.microsoft.com/office/infopath/2007/PartnerControls"/>
    <xsd:element name="RecordNumber" ma:index="16" nillable="true" ma:displayName="Diarienummer" ma:internalName="RecordNumber">
      <xsd:simpleType>
        <xsd:restriction base="dms:Text">
          <xsd:maxLength value="255"/>
        </xsd:restriction>
      </xsd:simpleType>
    </xsd:element>
    <xsd:element name="DirtyMigration" ma:index="19" nillable="true" ma:displayName="Migrerad inte uppdaterad" ma:default="0" ma:internalName="DirtyMigration">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18f3d968-6251-40b0-9f11-012b293496c2" elementFormDefault="qualified">
    <xsd:import namespace="http://schemas.microsoft.com/office/2006/documentManagement/types"/>
    <xsd:import namespace="http://schemas.microsoft.com/office/infopath/2007/PartnerControls"/>
    <xsd:element name="RKNyckelord" ma:index="17" nillable="true" ma:displayName="Nyckelord" ma:internalName="RKNyckelord">
      <xsd:simpleType>
        <xsd:restriction base="dms:Text">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Innehållstyp"/>
        <xsd:element ref="dc:title" minOccurs="0" maxOccurs="1" ma:index="4"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mso-contentType ?>
<SharedContentType xmlns="Microsoft.SharePoint.Taxonomy.ContentTypeSync" SourceId="d07acfae-4dfa-4949-99a8-259efd31a6ae" ContentTypeId="0x010100BBA312BF02777149882D207184EC35C0" PreviousValue="false"/>
</file>

<file path=customXml/item6.xml><?xml version="1.0" encoding="utf-8"?>
<?mso-contentType ?>
<spe:Receivers xmlns:spe="http://schemas.microsoft.com/sharepoint/events">
  <Receiver>
    <Name>Document ID Generator</Name>
    <Synchronization>Synchronous</Synchronization>
    <Type>10001</Type>
    <SequenceNumber>1000</SequenceNumber>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Assembly>Microsoft.Office.DocumentManagement, Version=16.0.0.0, Culture=neutral, PublicKeyToken=71e9bce111e9429c</Assembly>
    <Class>Microsoft.Office.DocumentManagement.Internal.DocIdHandler</Class>
    <Data/>
    <Filter/>
  </Receiver>
</spe:Receivers>
</file>

<file path=customXml/item7.xml><?xml version="1.0" encoding="utf-8"?>
<?mso-contentType ?>
<customXsn xmlns="http://schemas.microsoft.com/office/2006/metadata/customXsn">
  <xsnLocation/>
  <cached>True</cached>
  <openByDefault>False</openByDefault>
  <xsnScope>/yta/sb-gransk/Propositionspublicering</xsnScope>
</customXsn>
</file>

<file path=customXml/item8.xml><?xml version="1.0" encoding="utf-8"?>
<b:Sources xmlns:b="http://schemas.openxmlformats.org/officeDocument/2006/bibliography" xmlns="http://schemas.openxmlformats.org/officeDocument/2006/bibliography" SelectedStyle="\APASixthEditionOfficeOnline.xsl" StyleName="APA" Version="6"/>
</file>

<file path=customXml/itemProps1.xml><?xml version="1.0" encoding="utf-8"?>
<ds:datastoreItem xmlns:ds="http://schemas.openxmlformats.org/officeDocument/2006/customXml" ds:itemID="{EC2DFD73-7DE6-4FF9-BF79-A56F046A05B9}"/>
</file>

<file path=customXml/itemProps2.xml><?xml version="1.0" encoding="utf-8"?>
<ds:datastoreItem xmlns:ds="http://schemas.openxmlformats.org/officeDocument/2006/customXml" ds:itemID="{27E1722C-4DCA-40CC-B16D-B432E0038866}"/>
</file>

<file path=customXml/itemProps3.xml><?xml version="1.0" encoding="utf-8"?>
<ds:datastoreItem xmlns:ds="http://schemas.openxmlformats.org/officeDocument/2006/customXml" ds:itemID="{E4A92E87-CD46-4139-BA79-F73ACCF787C5}"/>
</file>

<file path=customXml/itemProps4.xml><?xml version="1.0" encoding="utf-8"?>
<ds:datastoreItem xmlns:ds="http://schemas.openxmlformats.org/officeDocument/2006/customXml" ds:itemID="{87539063-00BF-4051-A4A2-D0991218E653}"/>
</file>

<file path=customXml/itemProps5.xml><?xml version="1.0" encoding="utf-8"?>
<ds:datastoreItem xmlns:ds="http://schemas.openxmlformats.org/officeDocument/2006/customXml" ds:itemID="{3D65C81F-8532-4C9A-A202-A2ECD9C174E2}"/>
</file>

<file path=customXml/itemProps6.xml><?xml version="1.0" encoding="utf-8"?>
<ds:datastoreItem xmlns:ds="http://schemas.openxmlformats.org/officeDocument/2006/customXml" ds:itemID="{9464BF82-B151-4F51-804B-078E25E77EE9}"/>
</file>

<file path=customXml/itemProps7.xml><?xml version="1.0" encoding="utf-8"?>
<ds:datastoreItem xmlns:ds="http://schemas.openxmlformats.org/officeDocument/2006/customXml" ds:itemID="{BA954838-BA05-4616-842A-80EF15F9A2EC}"/>
</file>

<file path=customXml/itemProps8.xml><?xml version="1.0" encoding="utf-8"?>
<ds:datastoreItem xmlns:ds="http://schemas.openxmlformats.org/officeDocument/2006/customXml" ds:itemID="{F3D80E23-D477-450D-938B-B1822A4BE9B9}"/>
</file>

<file path=docProps/app.xml><?xml version="1.0" encoding="utf-8"?>
<Properties xmlns="http://schemas.openxmlformats.org/officeDocument/2006/extended-properties" xmlns:vt="http://schemas.openxmlformats.org/officeDocument/2006/docPropsVTypes">
  <Template>Normal</Template>
  <TotalTime>0</TotalTime>
  <Pages>290</Pages>
  <Words>140064</Words>
  <Characters>742345</Characters>
  <Application>Microsoft Office Word</Application>
  <DocSecurity>4</DocSecurity>
  <Lines>6186</Lines>
  <Paragraphs>1761</Paragraphs>
  <ScaleCrop>false</ScaleCrop>
  <HeadingPairs>
    <vt:vector size="2" baseType="variant">
      <vt:variant>
        <vt:lpstr>Rubrik</vt:lpstr>
      </vt:variant>
      <vt:variant>
        <vt:i4>1</vt:i4>
      </vt:variant>
    </vt:vector>
  </HeadingPairs>
  <TitlesOfParts>
    <vt:vector size="1" baseType="lpstr">
      <vt:lpstr>Samling ÅRS 2019</vt:lpstr>
    </vt:vector>
  </TitlesOfParts>
  <Company/>
  <LinksUpToDate>false</LinksUpToDate>
  <CharactersWithSpaces>880648</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Samling ÅRS 2019</dc:title>
  <dc:subject/>
  <dc:creator>Aleksandra Lubarda Pavlovic</dc:creator>
  <cp:keywords/>
  <dc:description/>
  <cp:lastModifiedBy>Mona Wiklund</cp:lastModifiedBy>
  <cp:revision>2</cp:revision>
  <cp:lastPrinted>2020-04-09T16:52:00Z</cp:lastPrinted>
  <dcterms:created xsi:type="dcterms:W3CDTF">2020-04-14T05:53:00Z</dcterms:created>
  <dcterms:modified xsi:type="dcterms:W3CDTF">2020-04-14T05:53:00Z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0x010100BBA312BF02777149882D207184EC35C000A7E881806DB1DF4F99131D47CFDF91B1</vt:lpwstr>
  </property>
  <property fmtid="{D5CDD505-2E9C-101B-9397-08002B2CF9AE}" pid="3" name="_dlc_DocIdItemGuid">
    <vt:lpwstr>b614a677-ed75-41f0-94fb-5cdf4ef51319</vt:lpwstr>
  </property>
  <property fmtid="{D5CDD505-2E9C-101B-9397-08002B2CF9AE}" pid="4" name="ActivityCategory0">
    <vt:lpwstr/>
  </property>
  <property fmtid="{D5CDD505-2E9C-101B-9397-08002B2CF9AE}" pid="5" name="TaxKeyword">
    <vt:lpwstr/>
  </property>
  <property fmtid="{D5CDD505-2E9C-101B-9397-08002B2CF9AE}" pid="6" name="Organisation">
    <vt:lpwstr>25;#Finansdepartementet|0b2f41b1-db50-472c-80a1-d21b0254fb2b</vt:lpwstr>
  </property>
  <property fmtid="{D5CDD505-2E9C-101B-9397-08002B2CF9AE}" pid="7" name="edbe0b5c82304c8e847ab7b8c02a77c3">
    <vt:lpwstr/>
  </property>
  <property fmtid="{D5CDD505-2E9C-101B-9397-08002B2CF9AE}" pid="8" name="ActivityCategory">
    <vt:lpwstr/>
  </property>
  <property fmtid="{D5CDD505-2E9C-101B-9397-08002B2CF9AE}" pid="9" name="TaxKeywordTaxHTField">
    <vt:lpwstr/>
  </property>
</Properties>
</file>